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1"/>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58"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26.01.2021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46150">
              <a:spcBef>
                <a:spcPct val="30000"/>
              </a:spcBef>
              <a:defRPr sz="1200">
                <a:solidFill>
                  <a:schemeClr val="tx1"/>
                </a:solidFill>
                <a:latin typeface="Arial" panose="020B0604020202020204" pitchFamily="34" charset="0"/>
              </a:defRPr>
            </a:lvl1pPr>
            <a:lvl2pPr marL="769938" indent="-295275" defTabSz="946150">
              <a:spcBef>
                <a:spcPct val="30000"/>
              </a:spcBef>
              <a:defRPr sz="1200">
                <a:solidFill>
                  <a:schemeClr val="tx1"/>
                </a:solidFill>
                <a:latin typeface="Arial" panose="020B0604020202020204" pitchFamily="34" charset="0"/>
              </a:defRPr>
            </a:lvl2pPr>
            <a:lvl3pPr marL="1184275" indent="-236538" defTabSz="946150">
              <a:spcBef>
                <a:spcPct val="30000"/>
              </a:spcBef>
              <a:defRPr sz="1200">
                <a:solidFill>
                  <a:schemeClr val="tx1"/>
                </a:solidFill>
                <a:latin typeface="Arial" panose="020B0604020202020204" pitchFamily="34" charset="0"/>
              </a:defRPr>
            </a:lvl3pPr>
            <a:lvl4pPr marL="1658938" indent="-236538" defTabSz="946150">
              <a:spcBef>
                <a:spcPct val="30000"/>
              </a:spcBef>
              <a:defRPr sz="1200">
                <a:solidFill>
                  <a:schemeClr val="tx1"/>
                </a:solidFill>
                <a:latin typeface="Arial" panose="020B0604020202020204" pitchFamily="34" charset="0"/>
              </a:defRPr>
            </a:lvl4pPr>
            <a:lvl5pPr marL="2133600" indent="-236538" defTabSz="946150">
              <a:spcBef>
                <a:spcPct val="30000"/>
              </a:spcBef>
              <a:defRPr sz="1200">
                <a:solidFill>
                  <a:schemeClr val="tx1"/>
                </a:solidFill>
                <a:latin typeface="Arial" panose="020B0604020202020204" pitchFamily="34" charset="0"/>
              </a:defRPr>
            </a:lvl5pPr>
            <a:lvl6pPr marL="2590800" indent="-236538" defTabSz="946150" eaLnBrk="0" fontAlgn="base" hangingPunct="0">
              <a:spcBef>
                <a:spcPct val="30000"/>
              </a:spcBef>
              <a:spcAft>
                <a:spcPct val="0"/>
              </a:spcAft>
              <a:defRPr sz="1200">
                <a:solidFill>
                  <a:schemeClr val="tx1"/>
                </a:solidFill>
                <a:latin typeface="Arial" panose="020B0604020202020204" pitchFamily="34" charset="0"/>
              </a:defRPr>
            </a:lvl6pPr>
            <a:lvl7pPr marL="3048000" indent="-236538" defTabSz="946150" eaLnBrk="0" fontAlgn="base" hangingPunct="0">
              <a:spcBef>
                <a:spcPct val="30000"/>
              </a:spcBef>
              <a:spcAft>
                <a:spcPct val="0"/>
              </a:spcAft>
              <a:defRPr sz="1200">
                <a:solidFill>
                  <a:schemeClr val="tx1"/>
                </a:solidFill>
                <a:latin typeface="Arial" panose="020B0604020202020204" pitchFamily="34" charset="0"/>
              </a:defRPr>
            </a:lvl7pPr>
            <a:lvl8pPr marL="3505200" indent="-236538" defTabSz="946150" eaLnBrk="0" fontAlgn="base" hangingPunct="0">
              <a:spcBef>
                <a:spcPct val="30000"/>
              </a:spcBef>
              <a:spcAft>
                <a:spcPct val="0"/>
              </a:spcAft>
              <a:defRPr sz="1200">
                <a:solidFill>
                  <a:schemeClr val="tx1"/>
                </a:solidFill>
                <a:latin typeface="Arial" panose="020B0604020202020204" pitchFamily="34" charset="0"/>
              </a:defRPr>
            </a:lvl8pPr>
            <a:lvl9pPr marL="3962400" indent="-236538" defTabSz="9461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3F4815-5CC4-453C-959E-817EBEE6A4DC}" type="slidenum">
              <a:rPr lang="de-DE" altLang="de-DE" smtClean="0"/>
              <a:pPr>
                <a:spcBef>
                  <a:spcPct val="0"/>
                </a:spcBef>
              </a:pPr>
              <a:t>1</a:t>
            </a:fld>
            <a:endParaRPr lang="de-DE" altLang="de-DE"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de-DE" altLang="de-DE" sz="1500" smtClean="0">
              <a:latin typeface="Arial" panose="020B0604020202020204" pitchFamily="34" charset="0"/>
            </a:endParaRPr>
          </a:p>
        </p:txBody>
      </p:sp>
    </p:spTree>
    <p:extLst>
      <p:ext uri="{BB962C8B-B14F-4D97-AF65-F5344CB8AC3E}">
        <p14:creationId xmlns:p14="http://schemas.microsoft.com/office/powerpoint/2010/main" val="101290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46150">
              <a:spcBef>
                <a:spcPct val="30000"/>
              </a:spcBef>
              <a:defRPr sz="1200">
                <a:solidFill>
                  <a:schemeClr val="tx1"/>
                </a:solidFill>
                <a:latin typeface="Arial" panose="020B0604020202020204" pitchFamily="34" charset="0"/>
              </a:defRPr>
            </a:lvl1pPr>
            <a:lvl2pPr marL="769938" indent="-295275" defTabSz="946150">
              <a:spcBef>
                <a:spcPct val="30000"/>
              </a:spcBef>
              <a:defRPr sz="1200">
                <a:solidFill>
                  <a:schemeClr val="tx1"/>
                </a:solidFill>
                <a:latin typeface="Arial" panose="020B0604020202020204" pitchFamily="34" charset="0"/>
              </a:defRPr>
            </a:lvl2pPr>
            <a:lvl3pPr marL="1184275" indent="-236538" defTabSz="946150">
              <a:spcBef>
                <a:spcPct val="30000"/>
              </a:spcBef>
              <a:defRPr sz="1200">
                <a:solidFill>
                  <a:schemeClr val="tx1"/>
                </a:solidFill>
                <a:latin typeface="Arial" panose="020B0604020202020204" pitchFamily="34" charset="0"/>
              </a:defRPr>
            </a:lvl3pPr>
            <a:lvl4pPr marL="1658938" indent="-236538" defTabSz="946150">
              <a:spcBef>
                <a:spcPct val="30000"/>
              </a:spcBef>
              <a:defRPr sz="1200">
                <a:solidFill>
                  <a:schemeClr val="tx1"/>
                </a:solidFill>
                <a:latin typeface="Arial" panose="020B0604020202020204" pitchFamily="34" charset="0"/>
              </a:defRPr>
            </a:lvl4pPr>
            <a:lvl5pPr marL="2133600" indent="-236538" defTabSz="946150">
              <a:spcBef>
                <a:spcPct val="30000"/>
              </a:spcBef>
              <a:defRPr sz="1200">
                <a:solidFill>
                  <a:schemeClr val="tx1"/>
                </a:solidFill>
                <a:latin typeface="Arial" panose="020B0604020202020204" pitchFamily="34" charset="0"/>
              </a:defRPr>
            </a:lvl5pPr>
            <a:lvl6pPr marL="2590800" indent="-236538" defTabSz="946150" eaLnBrk="0" fontAlgn="base" hangingPunct="0">
              <a:spcBef>
                <a:spcPct val="30000"/>
              </a:spcBef>
              <a:spcAft>
                <a:spcPct val="0"/>
              </a:spcAft>
              <a:defRPr sz="1200">
                <a:solidFill>
                  <a:schemeClr val="tx1"/>
                </a:solidFill>
                <a:latin typeface="Arial" panose="020B0604020202020204" pitchFamily="34" charset="0"/>
              </a:defRPr>
            </a:lvl6pPr>
            <a:lvl7pPr marL="3048000" indent="-236538" defTabSz="946150" eaLnBrk="0" fontAlgn="base" hangingPunct="0">
              <a:spcBef>
                <a:spcPct val="30000"/>
              </a:spcBef>
              <a:spcAft>
                <a:spcPct val="0"/>
              </a:spcAft>
              <a:defRPr sz="1200">
                <a:solidFill>
                  <a:schemeClr val="tx1"/>
                </a:solidFill>
                <a:latin typeface="Arial" panose="020B0604020202020204" pitchFamily="34" charset="0"/>
              </a:defRPr>
            </a:lvl7pPr>
            <a:lvl8pPr marL="3505200" indent="-236538" defTabSz="946150" eaLnBrk="0" fontAlgn="base" hangingPunct="0">
              <a:spcBef>
                <a:spcPct val="30000"/>
              </a:spcBef>
              <a:spcAft>
                <a:spcPct val="0"/>
              </a:spcAft>
              <a:defRPr sz="1200">
                <a:solidFill>
                  <a:schemeClr val="tx1"/>
                </a:solidFill>
                <a:latin typeface="Arial" panose="020B0604020202020204" pitchFamily="34" charset="0"/>
              </a:defRPr>
            </a:lvl8pPr>
            <a:lvl9pPr marL="3962400" indent="-236538" defTabSz="9461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21C3FA-77A4-44D5-9370-447E6DC47056}" type="slidenum">
              <a:rPr lang="de-DE" altLang="de-DE" smtClean="0"/>
              <a:pPr>
                <a:spcBef>
                  <a:spcPct val="0"/>
                </a:spcBef>
              </a:pPr>
              <a:t>2</a:t>
            </a:fld>
            <a:endParaRPr lang="de-DE" altLang="de-DE"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de-DE" altLang="de-DE" smtClean="0">
              <a:latin typeface="Arial" panose="020B0604020202020204" pitchFamily="34" charset="0"/>
            </a:endParaRPr>
          </a:p>
        </p:txBody>
      </p:sp>
    </p:spTree>
    <p:extLst>
      <p:ext uri="{BB962C8B-B14F-4D97-AF65-F5344CB8AC3E}">
        <p14:creationId xmlns:p14="http://schemas.microsoft.com/office/powerpoint/2010/main" val="56080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ChangeArrowheads="1" noTextEdit="1"/>
          </p:cNvSpPr>
          <p:nvPr>
            <p:ph type="sldImg"/>
          </p:nvPr>
        </p:nvSpPr>
        <p:spPr>
          <a:ln/>
        </p:spPr>
      </p:sp>
      <p:sp>
        <p:nvSpPr>
          <p:cNvPr id="15363" name="Notizenplatzhalter 2"/>
          <p:cNvSpPr>
            <a:spLocks noGrp="1" noChangeArrowheads="1"/>
          </p:cNvSpPr>
          <p:nvPr>
            <p:ph type="body" idx="1"/>
          </p:nvPr>
        </p:nvSpPr>
        <p:spPr>
          <a:noFill/>
        </p:spPr>
        <p:txBody>
          <a:bodyPr/>
          <a:lstStyle/>
          <a:p>
            <a:endParaRPr lang="de-DE" altLang="de-DE" smtClean="0">
              <a:latin typeface="Arial" panose="020B0604020202020204" pitchFamily="34" charset="0"/>
            </a:endParaRPr>
          </a:p>
        </p:txBody>
      </p:sp>
      <p:sp>
        <p:nvSpPr>
          <p:cNvPr id="15364" name="Foliennummernplatzhalter 3"/>
          <p:cNvSpPr>
            <a:spLocks noGrp="1"/>
          </p:cNvSpPr>
          <p:nvPr>
            <p:ph type="sldNum" sz="quarter" idx="5"/>
          </p:nvPr>
        </p:nvSpPr>
        <p:spPr>
          <a:noFill/>
        </p:spPr>
        <p:txBody>
          <a:bodyPr/>
          <a:lstStyle/>
          <a:p>
            <a:fld id="{9A5F0F48-6FC3-4968-95D6-8E8A56EB8864}" type="slidenum">
              <a:rPr lang="de-DE" altLang="de-DE" smtClean="0"/>
              <a:pPr/>
              <a:t>8</a:t>
            </a:fld>
            <a:endParaRPr lang="de-DE" altLang="de-DE" smtClean="0"/>
          </a:p>
        </p:txBody>
      </p:sp>
    </p:spTree>
    <p:extLst>
      <p:ext uri="{BB962C8B-B14F-4D97-AF65-F5344CB8AC3E}">
        <p14:creationId xmlns:p14="http://schemas.microsoft.com/office/powerpoint/2010/main" val="1719526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26.01.2021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26.01.2021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4"/>
          <p:cNvSpPr>
            <a:spLocks noGrp="1" noChangeArrowheads="1"/>
          </p:cNvSpPr>
          <p:nvPr>
            <p:ph type="ctrTitle" sz="quarter"/>
          </p:nvPr>
        </p:nvSpPr>
        <p:spPr>
          <a:noFill/>
        </p:spPr>
        <p:txBody>
          <a:bodyPr/>
          <a:lstStyle/>
          <a:p>
            <a:pPr defTabSz="912813"/>
            <a:r>
              <a:rPr lang="de-DE" altLang="de-DE" sz="4000" dirty="0" smtClean="0"/>
              <a:t>Arbeit mit Situationsbeschreibungen</a:t>
            </a:r>
            <a:endParaRPr lang="de-DE" altLang="de-DE" sz="4000" dirty="0" smtClean="0">
              <a:cs typeface="Arial" panose="020B0604020202020204" pitchFamily="34" charset="0"/>
            </a:endParaRPr>
          </a:p>
        </p:txBody>
      </p:sp>
      <p:sp>
        <p:nvSpPr>
          <p:cNvPr id="5123" name="Untertitel 2"/>
          <p:cNvSpPr>
            <a:spLocks noGrp="1" noChangeArrowheads="1"/>
          </p:cNvSpPr>
          <p:nvPr>
            <p:ph type="subTitle" sz="quarter" idx="1"/>
          </p:nvPr>
        </p:nvSpPr>
        <p:spPr/>
        <p:txBody>
          <a:bodyPr/>
          <a:lstStyle/>
          <a:p>
            <a:pPr defTabSz="912813"/>
            <a:r>
              <a:rPr lang="de-DE" altLang="de-DE" sz="2800" dirty="0" smtClean="0"/>
              <a:t>Übungen zur Selbstwahrnehmung und zum Perspektivwechsel</a:t>
            </a:r>
          </a:p>
          <a:p>
            <a:pPr defTabSz="912813"/>
            <a:r>
              <a:rPr lang="de-DE" altLang="de-DE" sz="1600" dirty="0" smtClean="0"/>
              <a:t>Härle &amp; Witt 2016</a:t>
            </a:r>
          </a:p>
        </p:txBody>
      </p:sp>
    </p:spTree>
    <p:extLst>
      <p:ext uri="{BB962C8B-B14F-4D97-AF65-F5344CB8AC3E}">
        <p14:creationId xmlns:p14="http://schemas.microsoft.com/office/powerpoint/2010/main" val="3569670412"/>
      </p:ext>
    </p:extLst>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noChangeArrowheads="1"/>
          </p:cNvSpPr>
          <p:nvPr>
            <p:ph type="title"/>
          </p:nvPr>
        </p:nvSpPr>
        <p:spPr/>
        <p:txBody>
          <a:bodyPr>
            <a:normAutofit fontScale="90000"/>
          </a:bodyPr>
          <a:lstStyle/>
          <a:p>
            <a:r>
              <a:rPr lang="de-DE" altLang="de-DE" dirty="0" smtClean="0"/>
              <a:t>Alternative Handlungsmöglichkeiten der Lehrerin</a:t>
            </a:r>
          </a:p>
        </p:txBody>
      </p:sp>
      <p:sp>
        <p:nvSpPr>
          <p:cNvPr id="17411" name="Inhaltsplatzhalter 2"/>
          <p:cNvSpPr>
            <a:spLocks noGrp="1"/>
          </p:cNvSpPr>
          <p:nvPr>
            <p:ph idx="1"/>
          </p:nvPr>
        </p:nvSpPr>
        <p:spPr>
          <a:ln>
            <a:solidFill>
              <a:schemeClr val="accent1"/>
            </a:solidFill>
            <a:miter lim="800000"/>
            <a:headEnd/>
            <a:tailEnd/>
          </a:ln>
        </p:spPr>
        <p:txBody>
          <a:bodyPr>
            <a:normAutofit fontScale="92500" lnSpcReduction="10000"/>
          </a:bodyPr>
          <a:lstStyle/>
          <a:p>
            <a:r>
              <a:rPr lang="de-DE" altLang="de-DE" dirty="0" smtClean="0"/>
              <a:t>Situation klar begrenzen „Stopp!“</a:t>
            </a:r>
          </a:p>
          <a:p>
            <a:r>
              <a:rPr lang="de-DE" altLang="de-DE" dirty="0" smtClean="0"/>
              <a:t>In der Situation bleiben und kommentieren, klären</a:t>
            </a:r>
          </a:p>
          <a:p>
            <a:pPr lvl="1"/>
            <a:r>
              <a:rPr lang="de-DE" altLang="de-DE" dirty="0" smtClean="0"/>
              <a:t>Z. B.: Kommunikativer Dreifachschlüssel (s. Miller)</a:t>
            </a:r>
          </a:p>
          <a:p>
            <a:pPr lvl="2"/>
            <a:r>
              <a:rPr lang="de-DE" altLang="de-DE" dirty="0" smtClean="0"/>
              <a:t>Selbstmitteilung: „Ich bin total erschrocken!“</a:t>
            </a:r>
          </a:p>
          <a:p>
            <a:pPr lvl="2"/>
            <a:r>
              <a:rPr lang="de-DE" altLang="de-DE" dirty="0" smtClean="0"/>
              <a:t>Empathie zeigen: „Du hast dich gerade furchtbar über was geärgert!“</a:t>
            </a:r>
          </a:p>
          <a:p>
            <a:pPr lvl="2"/>
            <a:r>
              <a:rPr lang="de-DE" altLang="de-DE" dirty="0" smtClean="0"/>
              <a:t>Grenzen ziehen: „Aber du kannst niemanden mit einem Messer bedrohen!“</a:t>
            </a:r>
          </a:p>
          <a:p>
            <a:pPr lvl="1"/>
            <a:r>
              <a:rPr lang="de-DE" altLang="de-DE" dirty="0" smtClean="0"/>
              <a:t>Nachfragen mit echtem Interesse</a:t>
            </a:r>
          </a:p>
          <a:p>
            <a:pPr lvl="2"/>
            <a:r>
              <a:rPr lang="de-DE" altLang="de-DE" dirty="0" smtClean="0"/>
              <a:t>„Du bist so wütend, weil…?“</a:t>
            </a:r>
          </a:p>
          <a:p>
            <a:r>
              <a:rPr lang="de-DE" altLang="de-DE" dirty="0" smtClean="0"/>
              <a:t>Alternativen anbieten</a:t>
            </a:r>
          </a:p>
          <a:p>
            <a:pPr lvl="1"/>
            <a:r>
              <a:rPr lang="de-DE" altLang="de-DE" dirty="0" smtClean="0"/>
              <a:t>Gruppen wechseln, andere Tätigkeit,…</a:t>
            </a:r>
          </a:p>
          <a:p>
            <a:endParaRPr lang="de-DE" altLang="de-DE" dirty="0" smtClean="0"/>
          </a:p>
        </p:txBody>
      </p:sp>
    </p:spTree>
    <p:extLst>
      <p:ext uri="{BB962C8B-B14F-4D97-AF65-F5344CB8AC3E}">
        <p14:creationId xmlns:p14="http://schemas.microsoft.com/office/powerpoint/2010/main" val="1180084099"/>
      </p:ext>
    </p:extLst>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noChangeArrowheads="1"/>
          </p:cNvSpPr>
          <p:nvPr>
            <p:ph type="title"/>
          </p:nvPr>
        </p:nvSpPr>
        <p:spPr>
          <a:xfrm>
            <a:off x="395288" y="476672"/>
            <a:ext cx="8353425" cy="1296144"/>
          </a:xfrm>
        </p:spPr>
        <p:txBody>
          <a:bodyPr>
            <a:normAutofit fontScale="90000"/>
          </a:bodyPr>
          <a:lstStyle/>
          <a:p>
            <a:r>
              <a:rPr lang="de-DE" altLang="de-DE" dirty="0" smtClean="0"/>
              <a:t>Auseinandersetzung mit eigenen schulischen Situationen</a:t>
            </a:r>
          </a:p>
        </p:txBody>
      </p:sp>
      <p:sp>
        <p:nvSpPr>
          <p:cNvPr id="3" name="Inhaltsplatzhalter 2">
            <a:extLst>
              <a:ext uri="{FF2B5EF4-FFF2-40B4-BE49-F238E27FC236}">
                <a16:creationId xmlns:a16="http://schemas.microsoft.com/office/drawing/2014/main" id="{DD494754-D032-44DA-9939-395809A8A289}"/>
              </a:ext>
            </a:extLst>
          </p:cNvPr>
          <p:cNvSpPr>
            <a:spLocks noGrp="1"/>
          </p:cNvSpPr>
          <p:nvPr>
            <p:ph idx="1"/>
          </p:nvPr>
        </p:nvSpPr>
        <p:spPr>
          <a:xfrm>
            <a:off x="395288" y="2060848"/>
            <a:ext cx="8353425" cy="4176440"/>
          </a:xfrm>
        </p:spPr>
        <p:txBody>
          <a:bodyPr/>
          <a:lstStyle/>
          <a:p>
            <a:pPr marL="0" indent="0">
              <a:buFont typeface="Wingdings" pitchFamily="2" charset="2"/>
              <a:buNone/>
              <a:defRPr/>
            </a:pPr>
            <a:r>
              <a:rPr lang="de-DE" b="1" u="sng" dirty="0"/>
              <a:t>Situationsbeschreibung:</a:t>
            </a:r>
          </a:p>
          <a:p>
            <a:pPr marL="0" indent="0">
              <a:buFont typeface="Wingdings" pitchFamily="2" charset="2"/>
              <a:buNone/>
              <a:defRPr/>
            </a:pPr>
            <a:endParaRPr lang="de-DE" sz="900" dirty="0"/>
          </a:p>
          <a:p>
            <a:pPr>
              <a:defRPr/>
            </a:pPr>
            <a:r>
              <a:rPr lang="de-DE" dirty="0"/>
              <a:t>Denken Sie an eine eigene Situation aus Ihrem schulischen Alltag , welche Sie erlebt oder beobachtet haben.</a:t>
            </a:r>
          </a:p>
          <a:p>
            <a:pPr>
              <a:defRPr/>
            </a:pPr>
            <a:r>
              <a:rPr lang="de-DE" dirty="0"/>
              <a:t>Schreiben Sie diese Situation möglichst genau auf.</a:t>
            </a:r>
          </a:p>
          <a:p>
            <a:pPr>
              <a:defRPr/>
            </a:pPr>
            <a:r>
              <a:rPr lang="de-DE" dirty="0"/>
              <a:t>Achten Sie hierbei auch auf Details wie räumliche Anordnung, weitere anwesende Personen, Kommentare,…</a:t>
            </a:r>
          </a:p>
          <a:p>
            <a:pPr marL="0" indent="0">
              <a:buFont typeface="Wingdings" pitchFamily="2" charset="2"/>
              <a:buNone/>
              <a:defRPr/>
            </a:pPr>
            <a:endParaRPr lang="de-DE" dirty="0"/>
          </a:p>
        </p:txBody>
      </p:sp>
    </p:spTree>
    <p:extLst>
      <p:ext uri="{BB962C8B-B14F-4D97-AF65-F5344CB8AC3E}">
        <p14:creationId xmlns:p14="http://schemas.microsoft.com/office/powerpoint/2010/main" val="2461961090"/>
      </p:ext>
    </p:extLst>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noChangeArrowheads="1"/>
          </p:cNvSpPr>
          <p:nvPr>
            <p:ph type="title"/>
          </p:nvPr>
        </p:nvSpPr>
        <p:spPr/>
        <p:txBody>
          <a:bodyPr>
            <a:normAutofit/>
          </a:bodyPr>
          <a:lstStyle/>
          <a:p>
            <a:r>
              <a:rPr lang="de-DE" altLang="de-DE" sz="3600" dirty="0" smtClean="0"/>
              <a:t>Situationsbeschreibung:</a:t>
            </a:r>
          </a:p>
        </p:txBody>
      </p:sp>
      <p:sp>
        <p:nvSpPr>
          <p:cNvPr id="19459" name="Inhaltsplatzhalter 2"/>
          <p:cNvSpPr>
            <a:spLocks noGrp="1"/>
          </p:cNvSpPr>
          <p:nvPr>
            <p:ph idx="1"/>
          </p:nvPr>
        </p:nvSpPr>
        <p:spPr>
          <a:ln>
            <a:solidFill>
              <a:schemeClr val="accent1"/>
            </a:solidFill>
            <a:miter lim="800000"/>
            <a:headEnd/>
            <a:tailEnd/>
          </a:ln>
        </p:spPr>
        <p:txBody>
          <a:bodyPr/>
          <a:lstStyle/>
          <a:p>
            <a:endParaRPr lang="de-DE" altLang="de-DE" smtClean="0"/>
          </a:p>
        </p:txBody>
      </p:sp>
    </p:spTree>
    <p:extLst>
      <p:ext uri="{BB962C8B-B14F-4D97-AF65-F5344CB8AC3E}">
        <p14:creationId xmlns:p14="http://schemas.microsoft.com/office/powerpoint/2010/main" val="988110286"/>
      </p:ext>
    </p:extLst>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noChangeArrowheads="1"/>
          </p:cNvSpPr>
          <p:nvPr>
            <p:ph type="title"/>
          </p:nvPr>
        </p:nvSpPr>
        <p:spPr>
          <a:xfrm>
            <a:off x="395288" y="620688"/>
            <a:ext cx="8353425" cy="800695"/>
          </a:xfrm>
        </p:spPr>
        <p:txBody>
          <a:bodyPr>
            <a:normAutofit fontScale="90000"/>
          </a:bodyPr>
          <a:lstStyle/>
          <a:p>
            <a:r>
              <a:rPr lang="de-DE" altLang="de-DE" dirty="0" smtClean="0"/>
              <a:t>Auseinandersetzung mit eigenen schulischen Situationen</a:t>
            </a:r>
          </a:p>
        </p:txBody>
      </p:sp>
      <p:sp>
        <p:nvSpPr>
          <p:cNvPr id="3" name="Inhaltsplatzhalter 2">
            <a:extLst>
              <a:ext uri="{FF2B5EF4-FFF2-40B4-BE49-F238E27FC236}">
                <a16:creationId xmlns:a16="http://schemas.microsoft.com/office/drawing/2014/main" id="{89DC7330-4F86-4ABD-B941-D5C96C143C93}"/>
              </a:ext>
            </a:extLst>
          </p:cNvPr>
          <p:cNvSpPr>
            <a:spLocks noGrp="1"/>
          </p:cNvSpPr>
          <p:nvPr>
            <p:ph idx="1"/>
          </p:nvPr>
        </p:nvSpPr>
        <p:spPr>
          <a:xfrm>
            <a:off x="395288" y="1844824"/>
            <a:ext cx="8353425" cy="4032448"/>
          </a:xfrm>
        </p:spPr>
        <p:txBody>
          <a:bodyPr/>
          <a:lstStyle/>
          <a:p>
            <a:pPr marL="0" indent="0">
              <a:buFont typeface="Wingdings" pitchFamily="2" charset="2"/>
              <a:buNone/>
              <a:defRPr/>
            </a:pPr>
            <a:r>
              <a:rPr lang="de-DE" b="1" u="sng" dirty="0"/>
              <a:t>Übung zur Selbstwahrnehmung:</a:t>
            </a:r>
          </a:p>
          <a:p>
            <a:pPr marL="0" indent="0">
              <a:buFont typeface="Wingdings" pitchFamily="2" charset="2"/>
              <a:buNone/>
              <a:defRPr/>
            </a:pPr>
            <a:endParaRPr lang="de-DE" sz="1000" dirty="0"/>
          </a:p>
          <a:p>
            <a:pPr>
              <a:defRPr/>
            </a:pPr>
            <a:r>
              <a:rPr lang="de-DE" dirty="0"/>
              <a:t>Gehen Sie jetzt noch einmal in Ihrer Vorstellung in diese Situation hinein.</a:t>
            </a:r>
          </a:p>
          <a:p>
            <a:pPr>
              <a:defRPr/>
            </a:pPr>
            <a:r>
              <a:rPr lang="de-DE" dirty="0"/>
              <a:t>Beschreiben Sie nun möglichst genau:</a:t>
            </a:r>
          </a:p>
          <a:p>
            <a:pPr lvl="2">
              <a:defRPr/>
            </a:pPr>
            <a:endParaRPr lang="de-DE" sz="2400" dirty="0">
              <a:solidFill>
                <a:prstClr val="black"/>
              </a:solidFill>
            </a:endParaRPr>
          </a:p>
          <a:p>
            <a:pPr lvl="2">
              <a:defRPr/>
            </a:pPr>
            <a:r>
              <a:rPr lang="de-DE" sz="2400" dirty="0">
                <a:solidFill>
                  <a:prstClr val="black"/>
                </a:solidFill>
              </a:rPr>
              <a:t>Welche körperlichen Reaktionen </a:t>
            </a:r>
            <a:r>
              <a:rPr lang="de-DE" sz="2400" dirty="0" smtClean="0">
                <a:solidFill>
                  <a:prstClr val="black"/>
                </a:solidFill>
              </a:rPr>
              <a:t>nehmen </a:t>
            </a:r>
            <a:r>
              <a:rPr lang="de-DE" sz="2400" dirty="0">
                <a:solidFill>
                  <a:prstClr val="black"/>
                </a:solidFill>
              </a:rPr>
              <a:t>Sie </a:t>
            </a:r>
            <a:r>
              <a:rPr lang="de-DE" sz="2400" dirty="0" smtClean="0">
                <a:solidFill>
                  <a:prstClr val="black"/>
                </a:solidFill>
              </a:rPr>
              <a:t>wahr?</a:t>
            </a:r>
            <a:endParaRPr lang="de-DE" sz="2400" dirty="0">
              <a:solidFill>
                <a:prstClr val="black"/>
              </a:solidFill>
            </a:endParaRPr>
          </a:p>
          <a:p>
            <a:pPr lvl="2">
              <a:defRPr/>
            </a:pPr>
            <a:r>
              <a:rPr lang="de-DE" sz="2400" dirty="0">
                <a:solidFill>
                  <a:prstClr val="black"/>
                </a:solidFill>
              </a:rPr>
              <a:t>Welche Gefühle empfinden </a:t>
            </a:r>
            <a:r>
              <a:rPr lang="de-DE" sz="2400" dirty="0" smtClean="0">
                <a:solidFill>
                  <a:prstClr val="black"/>
                </a:solidFill>
              </a:rPr>
              <a:t>Sie?</a:t>
            </a:r>
            <a:endParaRPr lang="de-DE" sz="2400" dirty="0">
              <a:solidFill>
                <a:prstClr val="black"/>
              </a:solidFill>
            </a:endParaRPr>
          </a:p>
          <a:p>
            <a:pPr lvl="2">
              <a:defRPr/>
            </a:pPr>
            <a:r>
              <a:rPr lang="de-DE" sz="2400" dirty="0">
                <a:solidFill>
                  <a:prstClr val="black"/>
                </a:solidFill>
              </a:rPr>
              <a:t>Welche Gedanken </a:t>
            </a:r>
            <a:r>
              <a:rPr lang="de-DE" sz="2400" dirty="0" smtClean="0">
                <a:solidFill>
                  <a:prstClr val="black"/>
                </a:solidFill>
              </a:rPr>
              <a:t>entstehen bei Ihnen?</a:t>
            </a:r>
            <a:endParaRPr lang="de-DE" sz="2400" dirty="0">
              <a:solidFill>
                <a:prstClr val="black"/>
              </a:solidFill>
            </a:endParaRPr>
          </a:p>
          <a:p>
            <a:pPr lvl="2">
              <a:defRPr/>
            </a:pPr>
            <a:r>
              <a:rPr lang="de-DE" sz="2400" dirty="0">
                <a:solidFill>
                  <a:prstClr val="black"/>
                </a:solidFill>
              </a:rPr>
              <a:t>Welche Bedürfnisse </a:t>
            </a:r>
            <a:r>
              <a:rPr lang="de-DE" sz="2400" dirty="0" smtClean="0">
                <a:solidFill>
                  <a:prstClr val="black"/>
                </a:solidFill>
              </a:rPr>
              <a:t>entstehen in Ihnen?</a:t>
            </a:r>
            <a:endParaRPr lang="de-DE" sz="2400" dirty="0">
              <a:solidFill>
                <a:prstClr val="black"/>
              </a:solidFill>
            </a:endParaRPr>
          </a:p>
          <a:p>
            <a:pPr>
              <a:defRPr/>
            </a:pPr>
            <a:endParaRPr lang="de-DE" dirty="0"/>
          </a:p>
        </p:txBody>
      </p:sp>
    </p:spTree>
    <p:extLst>
      <p:ext uri="{BB962C8B-B14F-4D97-AF65-F5344CB8AC3E}">
        <p14:creationId xmlns:p14="http://schemas.microsoft.com/office/powerpoint/2010/main" val="4259256"/>
      </p:ext>
    </p:extLst>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noChangeArrowheads="1"/>
          </p:cNvSpPr>
          <p:nvPr>
            <p:ph type="title"/>
          </p:nvPr>
        </p:nvSpPr>
        <p:spPr>
          <a:xfrm>
            <a:off x="179512" y="836612"/>
            <a:ext cx="8712968" cy="648171"/>
          </a:xfrm>
        </p:spPr>
        <p:txBody>
          <a:bodyPr>
            <a:noAutofit/>
          </a:bodyPr>
          <a:lstStyle/>
          <a:p>
            <a:r>
              <a:rPr lang="de-DE" altLang="de-DE" sz="3600" dirty="0" smtClean="0"/>
              <a:t>Mögliche Körperwahrnehmungen, Gefühle, Gedanken und Bedürfnisse der Lehrerin oder des Lehrers</a:t>
            </a:r>
          </a:p>
        </p:txBody>
      </p:sp>
      <p:sp>
        <p:nvSpPr>
          <p:cNvPr id="3" name="Ellipse 2">
            <a:extLst>
              <a:ext uri="{FF2B5EF4-FFF2-40B4-BE49-F238E27FC236}">
                <a16:creationId xmlns:a16="http://schemas.microsoft.com/office/drawing/2014/main" id="{12BBAB7B-9DBA-4131-861A-9FE1379D67E2}"/>
              </a:ext>
            </a:extLst>
          </p:cNvPr>
          <p:cNvSpPr/>
          <p:nvPr/>
        </p:nvSpPr>
        <p:spPr>
          <a:xfrm>
            <a:off x="4513263" y="3284538"/>
            <a:ext cx="1498600" cy="995362"/>
          </a:xfrm>
          <a:prstGeom prst="ellipse">
            <a:avLst/>
          </a:prstGeom>
          <a:solidFill>
            <a:srgbClr val="5B9BD5">
              <a:lumMod val="40000"/>
              <a:lumOff val="60000"/>
            </a:srgbClr>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r>
              <a:rPr lang="de-DE" sz="1800" kern="0" dirty="0" smtClean="0">
                <a:solidFill>
                  <a:srgbClr val="000000"/>
                </a:solidFill>
                <a:latin typeface="Calibri" panose="020F0502020204030204"/>
              </a:rPr>
              <a:t>Lehrerin oder Lehrer</a:t>
            </a:r>
            <a:endParaRPr lang="de-DE" sz="1800" kern="0" dirty="0">
              <a:solidFill>
                <a:srgbClr val="000000"/>
              </a:solidFill>
              <a:latin typeface="Calibri" panose="020F0502020204030204"/>
            </a:endParaRPr>
          </a:p>
        </p:txBody>
      </p:sp>
      <p:sp>
        <p:nvSpPr>
          <p:cNvPr id="4" name="Denkblase: wolkenförmig 3">
            <a:extLst>
              <a:ext uri="{FF2B5EF4-FFF2-40B4-BE49-F238E27FC236}">
                <a16:creationId xmlns:a16="http://schemas.microsoft.com/office/drawing/2014/main" id="{F464AFA3-C617-4349-AA36-73E79AA93E7D}"/>
              </a:ext>
            </a:extLst>
          </p:cNvPr>
          <p:cNvSpPr/>
          <p:nvPr/>
        </p:nvSpPr>
        <p:spPr>
          <a:xfrm flipH="1">
            <a:off x="0" y="2420938"/>
            <a:ext cx="3959225" cy="3887787"/>
          </a:xfrm>
          <a:prstGeom prst="cloudCallout">
            <a:avLst>
              <a:gd name="adj1" fmla="val -63179"/>
              <a:gd name="adj2" fmla="val -23114"/>
            </a:avLst>
          </a:prstGeom>
          <a:solidFill>
            <a:srgbClr val="FFCC66"/>
          </a:solidFill>
          <a:ln w="12700" cap="flat" cmpd="sng" algn="ctr">
            <a:solidFill>
              <a:srgbClr val="5B9BD5">
                <a:shade val="50000"/>
              </a:srgbClr>
            </a:solidFill>
            <a:prstDash val="solid"/>
            <a:miter lim="800000"/>
          </a:ln>
          <a:effectLst/>
        </p:spPr>
        <p:txBody>
          <a:bodyPr anchor="ctr"/>
          <a:lstStyle/>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algn="ctr" defTabSz="457200" eaLnBrk="1" fontAlgn="auto" hangingPunct="1">
              <a:spcBef>
                <a:spcPts val="0"/>
              </a:spcBef>
              <a:spcAft>
                <a:spcPts val="0"/>
              </a:spcAft>
              <a:defRPr/>
            </a:pPr>
            <a:endParaRPr lang="de-DE" sz="1800" kern="0" dirty="0">
              <a:solidFill>
                <a:srgbClr val="000000"/>
              </a:solidFill>
              <a:latin typeface="Calibri" panose="020F0502020204030204"/>
            </a:endParaRPr>
          </a:p>
        </p:txBody>
      </p:sp>
      <p:sp>
        <p:nvSpPr>
          <p:cNvPr id="5" name="Flussdiagramm: Lochstreifen 4"/>
          <p:cNvSpPr>
            <a:spLocks noChangeArrowheads="1"/>
          </p:cNvSpPr>
          <p:nvPr/>
        </p:nvSpPr>
        <p:spPr bwMode="auto">
          <a:xfrm>
            <a:off x="3814763" y="1597025"/>
            <a:ext cx="2493962" cy="1182688"/>
          </a:xfrm>
          <a:prstGeom prst="flowChartPunchedTape">
            <a:avLst/>
          </a:prstGeom>
          <a:solidFill>
            <a:srgbClr val="FFCC66"/>
          </a:solidFill>
          <a:ln w="12700" algn="ctr">
            <a:solidFill>
              <a:srgbClr val="41719C"/>
            </a:solidFill>
            <a:miter lim="800000"/>
            <a:headEnd/>
            <a:tailEnd/>
          </a:ln>
        </p:spPr>
        <p:txBody>
          <a:bodyPr anchor="ctr"/>
          <a:lstStyle>
            <a:lvl1pPr defTabSz="457200">
              <a:defRPr sz="2800">
                <a:solidFill>
                  <a:schemeClr val="bg1"/>
                </a:solidFill>
                <a:latin typeface="Arial Narrow" panose="020B0606020202030204" pitchFamily="34" charset="0"/>
              </a:defRPr>
            </a:lvl1pPr>
            <a:lvl2pPr defTabSz="457200">
              <a:defRPr sz="2800">
                <a:solidFill>
                  <a:schemeClr val="bg1"/>
                </a:solidFill>
                <a:latin typeface="Arial Narrow" panose="020B0606020202030204" pitchFamily="34" charset="0"/>
              </a:defRPr>
            </a:lvl2pPr>
            <a:lvl3pPr defTabSz="457200">
              <a:defRPr sz="2800">
                <a:solidFill>
                  <a:schemeClr val="bg1"/>
                </a:solidFill>
                <a:latin typeface="Arial Narrow" panose="020B0606020202030204" pitchFamily="34" charset="0"/>
              </a:defRPr>
            </a:lvl3pPr>
            <a:lvl4pPr defTabSz="457200">
              <a:defRPr sz="2800">
                <a:solidFill>
                  <a:schemeClr val="bg1"/>
                </a:solidFill>
                <a:latin typeface="Arial Narrow" panose="020B0606020202030204" pitchFamily="34" charset="0"/>
              </a:defRPr>
            </a:lvl4pPr>
            <a:lvl5pPr defTabSz="457200">
              <a:defRPr sz="2800">
                <a:solidFill>
                  <a:schemeClr val="bg1"/>
                </a:solidFill>
                <a:latin typeface="Arial Narrow" panose="020B0606020202030204" pitchFamily="34" charset="0"/>
              </a:defRPr>
            </a:lvl5pPr>
            <a:lvl6pPr marL="2284413" indent="1588" defTabSz="457200" eaLnBrk="0" fontAlgn="base" hangingPunct="0">
              <a:spcBef>
                <a:spcPct val="0"/>
              </a:spcBef>
              <a:spcAft>
                <a:spcPct val="0"/>
              </a:spcAft>
              <a:defRPr sz="2800">
                <a:solidFill>
                  <a:schemeClr val="bg1"/>
                </a:solidFill>
                <a:latin typeface="Arial Narrow" panose="020B0606020202030204" pitchFamily="34" charset="0"/>
              </a:defRPr>
            </a:lvl6pPr>
            <a:lvl7pPr marL="2741613" indent="1588" defTabSz="457200" eaLnBrk="0" fontAlgn="base" hangingPunct="0">
              <a:spcBef>
                <a:spcPct val="0"/>
              </a:spcBef>
              <a:spcAft>
                <a:spcPct val="0"/>
              </a:spcAft>
              <a:defRPr sz="2800">
                <a:solidFill>
                  <a:schemeClr val="bg1"/>
                </a:solidFill>
                <a:latin typeface="Arial Narrow" panose="020B0606020202030204" pitchFamily="34" charset="0"/>
              </a:defRPr>
            </a:lvl7pPr>
            <a:lvl8pPr marL="3198813" indent="1588" defTabSz="457200" eaLnBrk="0" fontAlgn="base" hangingPunct="0">
              <a:spcBef>
                <a:spcPct val="0"/>
              </a:spcBef>
              <a:spcAft>
                <a:spcPct val="0"/>
              </a:spcAft>
              <a:defRPr sz="2800">
                <a:solidFill>
                  <a:schemeClr val="bg1"/>
                </a:solidFill>
                <a:latin typeface="Arial Narrow" panose="020B0606020202030204" pitchFamily="34" charset="0"/>
              </a:defRPr>
            </a:lvl8pPr>
            <a:lvl9pPr marL="3656013" indent="1588" defTabSz="457200" eaLnBrk="0" fontAlgn="base" hangingPunct="0">
              <a:spcBef>
                <a:spcPct val="0"/>
              </a:spcBef>
              <a:spcAft>
                <a:spcPct val="0"/>
              </a:spcAft>
              <a:defRPr sz="2800">
                <a:solidFill>
                  <a:schemeClr val="bg1"/>
                </a:solidFill>
                <a:latin typeface="Arial Narrow" panose="020B0606020202030204" pitchFamily="34" charset="0"/>
              </a:defRPr>
            </a:lvl9pPr>
          </a:lstStyle>
          <a:p>
            <a:pPr eaLnBrk="1" hangingPunct="1"/>
            <a:endParaRPr lang="de-DE" altLang="de-DE" sz="1200">
              <a:solidFill>
                <a:srgbClr val="000000"/>
              </a:solidFill>
              <a:latin typeface="Calibri" panose="020F0502020204030204" pitchFamily="34" charset="0"/>
            </a:endParaRPr>
          </a:p>
        </p:txBody>
      </p:sp>
      <p:grpSp>
        <p:nvGrpSpPr>
          <p:cNvPr id="6" name="Gruppieren 5"/>
          <p:cNvGrpSpPr>
            <a:grpSpLocks/>
          </p:cNvGrpSpPr>
          <p:nvPr/>
        </p:nvGrpSpPr>
        <p:grpSpPr bwMode="auto">
          <a:xfrm>
            <a:off x="6011863" y="2387600"/>
            <a:ext cx="3090862" cy="3128963"/>
            <a:chOff x="7379804" y="1739582"/>
            <a:chExt cx="4025347" cy="4005470"/>
          </a:xfrm>
        </p:grpSpPr>
        <p:sp>
          <p:nvSpPr>
            <p:cNvPr id="7" name="Raute 6">
              <a:extLst>
                <a:ext uri="{FF2B5EF4-FFF2-40B4-BE49-F238E27FC236}">
                  <a16:creationId xmlns:a16="http://schemas.microsoft.com/office/drawing/2014/main" id="{CB715439-61F2-4395-98A4-96DD65A77D97}"/>
                </a:ext>
              </a:extLst>
            </p:cNvPr>
            <p:cNvSpPr/>
            <p:nvPr/>
          </p:nvSpPr>
          <p:spPr>
            <a:xfrm>
              <a:off x="7379804" y="1739582"/>
              <a:ext cx="4025347" cy="4005470"/>
            </a:xfrm>
            <a:prstGeom prst="diamond">
              <a:avLst/>
            </a:prstGeom>
            <a:solidFill>
              <a:srgbClr val="FFCC66"/>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endParaRPr lang="de-DE" sz="1800" kern="0" dirty="0">
                <a:solidFill>
                  <a:prstClr val="white"/>
                </a:solidFill>
                <a:latin typeface="Calibri" panose="020F0502020204030204"/>
              </a:endParaRPr>
            </a:p>
          </p:txBody>
        </p:sp>
        <p:sp>
          <p:nvSpPr>
            <p:cNvPr id="8" name="Textfeld 7">
              <a:extLst>
                <a:ext uri="{FF2B5EF4-FFF2-40B4-BE49-F238E27FC236}">
                  <a16:creationId xmlns:a16="http://schemas.microsoft.com/office/drawing/2014/main" id="{62A8B4C0-B5C3-43C1-AF94-D7245C5F29F4}"/>
                </a:ext>
              </a:extLst>
            </p:cNvPr>
            <p:cNvSpPr txBox="1"/>
            <p:nvPr/>
          </p:nvSpPr>
          <p:spPr>
            <a:xfrm>
              <a:off x="8244003" y="2465079"/>
              <a:ext cx="2530573" cy="353603"/>
            </a:xfrm>
            <a:prstGeom prst="rect">
              <a:avLst/>
            </a:prstGeom>
            <a:noFill/>
          </p:spPr>
          <p:txBody>
            <a:bodyPr>
              <a:spAutoFit/>
            </a:bodyPr>
            <a:lstStyle/>
            <a:p>
              <a:pPr defTabSz="457200" eaLnBrk="1" fontAlgn="auto" hangingPunct="1">
                <a:spcBef>
                  <a:spcPts val="0"/>
                </a:spcBef>
                <a:spcAft>
                  <a:spcPts val="0"/>
                </a:spcAft>
                <a:defRPr/>
              </a:pPr>
              <a:endParaRPr lang="de-DE" sz="1200" kern="0" dirty="0">
                <a:solidFill>
                  <a:srgbClr val="000000"/>
                </a:solidFill>
                <a:latin typeface="Calibri" panose="020F0502020204030204"/>
              </a:endParaRPr>
            </a:p>
          </p:txBody>
        </p:sp>
      </p:grpSp>
      <p:grpSp>
        <p:nvGrpSpPr>
          <p:cNvPr id="9" name="Gruppieren 8"/>
          <p:cNvGrpSpPr>
            <a:grpSpLocks/>
          </p:cNvGrpSpPr>
          <p:nvPr/>
        </p:nvGrpSpPr>
        <p:grpSpPr bwMode="auto">
          <a:xfrm>
            <a:off x="4211638" y="4508500"/>
            <a:ext cx="2251075" cy="1741488"/>
            <a:chOff x="5536924" y="4264120"/>
            <a:chExt cx="2932044" cy="2335463"/>
          </a:xfrm>
        </p:grpSpPr>
        <p:sp>
          <p:nvSpPr>
            <p:cNvPr id="10" name="Sechseck 9">
              <a:extLst>
                <a:ext uri="{FF2B5EF4-FFF2-40B4-BE49-F238E27FC236}">
                  <a16:creationId xmlns:a16="http://schemas.microsoft.com/office/drawing/2014/main" id="{32F43FA5-FA1A-460F-9E5F-22C4FD0E7FF7}"/>
                </a:ext>
              </a:extLst>
            </p:cNvPr>
            <p:cNvSpPr/>
            <p:nvPr/>
          </p:nvSpPr>
          <p:spPr>
            <a:xfrm>
              <a:off x="5536924" y="4264120"/>
              <a:ext cx="2932044" cy="2335463"/>
            </a:xfrm>
            <a:prstGeom prst="hexagon">
              <a:avLst/>
            </a:prstGeom>
            <a:solidFill>
              <a:srgbClr val="FFC000">
                <a:lumMod val="60000"/>
                <a:lumOff val="40000"/>
              </a:srgbClr>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defRPr/>
              </a:pPr>
              <a:endParaRPr lang="de-DE" sz="1800" kern="0" dirty="0">
                <a:solidFill>
                  <a:prstClr val="black"/>
                </a:solidFill>
                <a:latin typeface="Calibri" panose="020F0502020204030204"/>
              </a:endParaRPr>
            </a:p>
          </p:txBody>
        </p:sp>
        <p:sp>
          <p:nvSpPr>
            <p:cNvPr id="11" name="Textfeld 10">
              <a:extLst>
                <a:ext uri="{FF2B5EF4-FFF2-40B4-BE49-F238E27FC236}">
                  <a16:creationId xmlns:a16="http://schemas.microsoft.com/office/drawing/2014/main" id="{F8661687-8BF9-47B2-9447-A0C97D9A624C}"/>
                </a:ext>
              </a:extLst>
            </p:cNvPr>
            <p:cNvSpPr txBox="1"/>
            <p:nvPr/>
          </p:nvSpPr>
          <p:spPr>
            <a:xfrm>
              <a:off x="5923589" y="4519594"/>
              <a:ext cx="2344808" cy="370438"/>
            </a:xfrm>
            <a:prstGeom prst="rect">
              <a:avLst/>
            </a:prstGeom>
            <a:noFill/>
          </p:spPr>
          <p:txBody>
            <a:bodyPr>
              <a:spAutoFit/>
            </a:bodyPr>
            <a:lstStyle/>
            <a:p>
              <a:pPr>
                <a:defRPr/>
              </a:pPr>
              <a:endParaRPr lang="de-DE" sz="1200" kern="0"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56562937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noChangeArrowheads="1"/>
          </p:cNvSpPr>
          <p:nvPr>
            <p:ph type="title"/>
          </p:nvPr>
        </p:nvSpPr>
        <p:spPr>
          <a:xfrm>
            <a:off x="395288" y="620688"/>
            <a:ext cx="8353425" cy="872703"/>
          </a:xfrm>
        </p:spPr>
        <p:txBody>
          <a:bodyPr>
            <a:normAutofit fontScale="90000"/>
          </a:bodyPr>
          <a:lstStyle/>
          <a:p>
            <a:r>
              <a:rPr lang="de-DE" altLang="de-DE" dirty="0" smtClean="0"/>
              <a:t>Auseinandersetzung mit eigenen schulischen Situationen</a:t>
            </a:r>
          </a:p>
        </p:txBody>
      </p:sp>
      <p:sp>
        <p:nvSpPr>
          <p:cNvPr id="3" name="Inhaltsplatzhalter 2">
            <a:extLst>
              <a:ext uri="{FF2B5EF4-FFF2-40B4-BE49-F238E27FC236}">
                <a16:creationId xmlns:a16="http://schemas.microsoft.com/office/drawing/2014/main" id="{4BA2D47C-C918-4A2C-86B8-B06D438D60D9}"/>
              </a:ext>
            </a:extLst>
          </p:cNvPr>
          <p:cNvSpPr>
            <a:spLocks noGrp="1"/>
          </p:cNvSpPr>
          <p:nvPr>
            <p:ph idx="1"/>
          </p:nvPr>
        </p:nvSpPr>
        <p:spPr>
          <a:xfrm>
            <a:off x="395288" y="1772816"/>
            <a:ext cx="8353425" cy="4392488"/>
          </a:xfrm>
        </p:spPr>
        <p:txBody>
          <a:bodyPr/>
          <a:lstStyle/>
          <a:p>
            <a:pPr marL="0" indent="0">
              <a:buFont typeface="Wingdings" pitchFamily="2" charset="2"/>
              <a:buNone/>
              <a:defRPr/>
            </a:pPr>
            <a:r>
              <a:rPr lang="de-DE" b="1" u="sng" dirty="0"/>
              <a:t>Übung zum Perspektivwechsel:</a:t>
            </a:r>
          </a:p>
          <a:p>
            <a:pPr marL="0" indent="0">
              <a:buFont typeface="Wingdings" pitchFamily="2" charset="2"/>
              <a:buNone/>
              <a:defRPr/>
            </a:pPr>
            <a:endParaRPr lang="de-DE" sz="1200" dirty="0"/>
          </a:p>
          <a:p>
            <a:pPr>
              <a:defRPr/>
            </a:pPr>
            <a:r>
              <a:rPr lang="de-DE" dirty="0"/>
              <a:t>Versuchen Sie sich nun in die Schülerin/den Schüler hinein zu versetzen, indem Sie die Situation aus dessen Perspektive betrachten.</a:t>
            </a:r>
          </a:p>
          <a:p>
            <a:pPr lvl="2">
              <a:defRPr/>
            </a:pPr>
            <a:endParaRPr lang="de-DE" sz="2400" dirty="0"/>
          </a:p>
          <a:p>
            <a:pPr lvl="2">
              <a:defRPr/>
            </a:pPr>
            <a:r>
              <a:rPr lang="de-DE" sz="2400" dirty="0"/>
              <a:t>Welche körperlichen Empfindungen nehmen Sie wahr?</a:t>
            </a:r>
          </a:p>
          <a:p>
            <a:pPr lvl="2">
              <a:defRPr/>
            </a:pPr>
            <a:r>
              <a:rPr lang="de-DE" sz="2400" dirty="0"/>
              <a:t>Welche Gefühle empfinden Sie?</a:t>
            </a:r>
          </a:p>
          <a:p>
            <a:pPr lvl="2">
              <a:defRPr/>
            </a:pPr>
            <a:r>
              <a:rPr lang="de-DE" sz="2400" dirty="0"/>
              <a:t>Welche Gedanken entstehen?</a:t>
            </a:r>
          </a:p>
          <a:p>
            <a:pPr lvl="2">
              <a:defRPr/>
            </a:pPr>
            <a:r>
              <a:rPr lang="de-DE" sz="2400" dirty="0"/>
              <a:t>Welches Bedürfnisse entstehen in Ihnen?</a:t>
            </a:r>
            <a:endParaRPr lang="de-DE" sz="2400" dirty="0">
              <a:solidFill>
                <a:prstClr val="black"/>
              </a:solidFill>
            </a:endParaRPr>
          </a:p>
          <a:p>
            <a:pPr>
              <a:defRPr/>
            </a:pPr>
            <a:endParaRPr lang="de-DE" dirty="0"/>
          </a:p>
        </p:txBody>
      </p:sp>
    </p:spTree>
    <p:extLst>
      <p:ext uri="{BB962C8B-B14F-4D97-AF65-F5344CB8AC3E}">
        <p14:creationId xmlns:p14="http://schemas.microsoft.com/office/powerpoint/2010/main" val="2283711668"/>
      </p:ext>
    </p:extLst>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noChangeArrowheads="1"/>
          </p:cNvSpPr>
          <p:nvPr>
            <p:ph type="title"/>
          </p:nvPr>
        </p:nvSpPr>
        <p:spPr>
          <a:xfrm>
            <a:off x="251520" y="836613"/>
            <a:ext cx="8712968" cy="603250"/>
          </a:xfrm>
        </p:spPr>
        <p:txBody>
          <a:bodyPr>
            <a:noAutofit/>
          </a:bodyPr>
          <a:lstStyle/>
          <a:p>
            <a:r>
              <a:rPr lang="de-DE" altLang="de-DE" sz="3200" dirty="0" smtClean="0"/>
              <a:t>Mögliche Körperwahrnehmungen, Gefühle, Gedanken und Bedürfnisse der Schülerin oder des Schülers</a:t>
            </a:r>
          </a:p>
        </p:txBody>
      </p:sp>
      <p:sp>
        <p:nvSpPr>
          <p:cNvPr id="3" name="Ellipse 2">
            <a:extLst>
              <a:ext uri="{FF2B5EF4-FFF2-40B4-BE49-F238E27FC236}">
                <a16:creationId xmlns:a16="http://schemas.microsoft.com/office/drawing/2014/main" id="{0D1CA7F7-A5D4-489C-A69B-39390BD917B8}"/>
              </a:ext>
            </a:extLst>
          </p:cNvPr>
          <p:cNvSpPr/>
          <p:nvPr/>
        </p:nvSpPr>
        <p:spPr>
          <a:xfrm>
            <a:off x="4383088" y="3357563"/>
            <a:ext cx="1641475" cy="993775"/>
          </a:xfrm>
          <a:prstGeom prst="ellipse">
            <a:avLst/>
          </a:prstGeom>
          <a:solidFill>
            <a:srgbClr val="5B9BD5">
              <a:lumMod val="40000"/>
              <a:lumOff val="60000"/>
            </a:srgbClr>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r>
              <a:rPr lang="de-DE" sz="1800" kern="0" dirty="0" smtClean="0">
                <a:solidFill>
                  <a:srgbClr val="000000"/>
                </a:solidFill>
                <a:latin typeface="Calibri" panose="020F0502020204030204"/>
              </a:rPr>
              <a:t>Schülerin oder Schüler</a:t>
            </a:r>
            <a:endParaRPr lang="de-DE" sz="1800" kern="0" dirty="0">
              <a:solidFill>
                <a:srgbClr val="000000"/>
              </a:solidFill>
              <a:latin typeface="Calibri" panose="020F0502020204030204"/>
            </a:endParaRPr>
          </a:p>
        </p:txBody>
      </p:sp>
      <p:sp>
        <p:nvSpPr>
          <p:cNvPr id="4" name="Denkblase: wolkenförmig 3">
            <a:extLst>
              <a:ext uri="{FF2B5EF4-FFF2-40B4-BE49-F238E27FC236}">
                <a16:creationId xmlns:a16="http://schemas.microsoft.com/office/drawing/2014/main" id="{97D3129B-86EB-42ED-AE8C-40D3A69533A0}"/>
              </a:ext>
            </a:extLst>
          </p:cNvPr>
          <p:cNvSpPr/>
          <p:nvPr/>
        </p:nvSpPr>
        <p:spPr>
          <a:xfrm flipH="1">
            <a:off x="0" y="2420938"/>
            <a:ext cx="3959225" cy="3887787"/>
          </a:xfrm>
          <a:prstGeom prst="cloudCallout">
            <a:avLst>
              <a:gd name="adj1" fmla="val -63179"/>
              <a:gd name="adj2" fmla="val -23114"/>
            </a:avLst>
          </a:prstGeom>
          <a:solidFill>
            <a:srgbClr val="FFCC66"/>
          </a:solidFill>
          <a:ln w="12700" cap="flat" cmpd="sng" algn="ctr">
            <a:solidFill>
              <a:srgbClr val="5B9BD5">
                <a:shade val="50000"/>
              </a:srgbClr>
            </a:solidFill>
            <a:prstDash val="solid"/>
            <a:miter lim="800000"/>
          </a:ln>
          <a:effectLst/>
        </p:spPr>
        <p:txBody>
          <a:bodyPr anchor="ctr"/>
          <a:lstStyle/>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algn="ctr" defTabSz="457200" eaLnBrk="1" fontAlgn="auto" hangingPunct="1">
              <a:spcBef>
                <a:spcPts val="0"/>
              </a:spcBef>
              <a:spcAft>
                <a:spcPts val="0"/>
              </a:spcAft>
              <a:defRPr/>
            </a:pPr>
            <a:endParaRPr lang="de-DE" sz="1800" kern="0" dirty="0">
              <a:solidFill>
                <a:srgbClr val="000000"/>
              </a:solidFill>
              <a:latin typeface="Calibri" panose="020F0502020204030204"/>
            </a:endParaRPr>
          </a:p>
        </p:txBody>
      </p:sp>
      <p:sp>
        <p:nvSpPr>
          <p:cNvPr id="5" name="Flussdiagramm: Lochstreifen 4"/>
          <p:cNvSpPr>
            <a:spLocks noChangeArrowheads="1"/>
          </p:cNvSpPr>
          <p:nvPr/>
        </p:nvSpPr>
        <p:spPr bwMode="auto">
          <a:xfrm>
            <a:off x="3814763" y="1597025"/>
            <a:ext cx="2493962" cy="1182688"/>
          </a:xfrm>
          <a:prstGeom prst="flowChartPunchedTape">
            <a:avLst/>
          </a:prstGeom>
          <a:solidFill>
            <a:srgbClr val="FFCC66"/>
          </a:solidFill>
          <a:ln w="12700" algn="ctr">
            <a:solidFill>
              <a:srgbClr val="41719C"/>
            </a:solidFill>
            <a:miter lim="800000"/>
            <a:headEnd/>
            <a:tailEnd/>
          </a:ln>
        </p:spPr>
        <p:txBody>
          <a:bodyPr anchor="ctr"/>
          <a:lstStyle>
            <a:lvl1pPr defTabSz="457200">
              <a:defRPr sz="2800">
                <a:solidFill>
                  <a:schemeClr val="bg1"/>
                </a:solidFill>
                <a:latin typeface="Arial Narrow" panose="020B0606020202030204" pitchFamily="34" charset="0"/>
              </a:defRPr>
            </a:lvl1pPr>
            <a:lvl2pPr defTabSz="457200">
              <a:defRPr sz="2800">
                <a:solidFill>
                  <a:schemeClr val="bg1"/>
                </a:solidFill>
                <a:latin typeface="Arial Narrow" panose="020B0606020202030204" pitchFamily="34" charset="0"/>
              </a:defRPr>
            </a:lvl2pPr>
            <a:lvl3pPr defTabSz="457200">
              <a:defRPr sz="2800">
                <a:solidFill>
                  <a:schemeClr val="bg1"/>
                </a:solidFill>
                <a:latin typeface="Arial Narrow" panose="020B0606020202030204" pitchFamily="34" charset="0"/>
              </a:defRPr>
            </a:lvl3pPr>
            <a:lvl4pPr defTabSz="457200">
              <a:defRPr sz="2800">
                <a:solidFill>
                  <a:schemeClr val="bg1"/>
                </a:solidFill>
                <a:latin typeface="Arial Narrow" panose="020B0606020202030204" pitchFamily="34" charset="0"/>
              </a:defRPr>
            </a:lvl4pPr>
            <a:lvl5pPr defTabSz="457200">
              <a:defRPr sz="2800">
                <a:solidFill>
                  <a:schemeClr val="bg1"/>
                </a:solidFill>
                <a:latin typeface="Arial Narrow" panose="020B0606020202030204" pitchFamily="34" charset="0"/>
              </a:defRPr>
            </a:lvl5pPr>
            <a:lvl6pPr marL="2284413" indent="1588" defTabSz="457200" eaLnBrk="0" fontAlgn="base" hangingPunct="0">
              <a:spcBef>
                <a:spcPct val="0"/>
              </a:spcBef>
              <a:spcAft>
                <a:spcPct val="0"/>
              </a:spcAft>
              <a:defRPr sz="2800">
                <a:solidFill>
                  <a:schemeClr val="bg1"/>
                </a:solidFill>
                <a:latin typeface="Arial Narrow" panose="020B0606020202030204" pitchFamily="34" charset="0"/>
              </a:defRPr>
            </a:lvl6pPr>
            <a:lvl7pPr marL="2741613" indent="1588" defTabSz="457200" eaLnBrk="0" fontAlgn="base" hangingPunct="0">
              <a:spcBef>
                <a:spcPct val="0"/>
              </a:spcBef>
              <a:spcAft>
                <a:spcPct val="0"/>
              </a:spcAft>
              <a:defRPr sz="2800">
                <a:solidFill>
                  <a:schemeClr val="bg1"/>
                </a:solidFill>
                <a:latin typeface="Arial Narrow" panose="020B0606020202030204" pitchFamily="34" charset="0"/>
              </a:defRPr>
            </a:lvl7pPr>
            <a:lvl8pPr marL="3198813" indent="1588" defTabSz="457200" eaLnBrk="0" fontAlgn="base" hangingPunct="0">
              <a:spcBef>
                <a:spcPct val="0"/>
              </a:spcBef>
              <a:spcAft>
                <a:spcPct val="0"/>
              </a:spcAft>
              <a:defRPr sz="2800">
                <a:solidFill>
                  <a:schemeClr val="bg1"/>
                </a:solidFill>
                <a:latin typeface="Arial Narrow" panose="020B0606020202030204" pitchFamily="34" charset="0"/>
              </a:defRPr>
            </a:lvl8pPr>
            <a:lvl9pPr marL="3656013" indent="1588" defTabSz="457200" eaLnBrk="0" fontAlgn="base" hangingPunct="0">
              <a:spcBef>
                <a:spcPct val="0"/>
              </a:spcBef>
              <a:spcAft>
                <a:spcPct val="0"/>
              </a:spcAft>
              <a:defRPr sz="2800">
                <a:solidFill>
                  <a:schemeClr val="bg1"/>
                </a:solidFill>
                <a:latin typeface="Arial Narrow" panose="020B0606020202030204" pitchFamily="34" charset="0"/>
              </a:defRPr>
            </a:lvl9pPr>
          </a:lstStyle>
          <a:p>
            <a:pPr eaLnBrk="1" hangingPunct="1"/>
            <a:endParaRPr lang="de-DE" altLang="de-DE" sz="1200">
              <a:solidFill>
                <a:srgbClr val="000000"/>
              </a:solidFill>
              <a:latin typeface="Calibri" panose="020F0502020204030204" pitchFamily="34" charset="0"/>
            </a:endParaRPr>
          </a:p>
        </p:txBody>
      </p:sp>
      <p:grpSp>
        <p:nvGrpSpPr>
          <p:cNvPr id="6" name="Gruppieren 5"/>
          <p:cNvGrpSpPr>
            <a:grpSpLocks/>
          </p:cNvGrpSpPr>
          <p:nvPr/>
        </p:nvGrpSpPr>
        <p:grpSpPr bwMode="auto">
          <a:xfrm>
            <a:off x="6043613" y="2420938"/>
            <a:ext cx="3089275" cy="3130550"/>
            <a:chOff x="7379804" y="1739582"/>
            <a:chExt cx="4025347" cy="4005470"/>
          </a:xfrm>
        </p:grpSpPr>
        <p:sp>
          <p:nvSpPr>
            <p:cNvPr id="7" name="Raute 6">
              <a:extLst>
                <a:ext uri="{FF2B5EF4-FFF2-40B4-BE49-F238E27FC236}">
                  <a16:creationId xmlns:a16="http://schemas.microsoft.com/office/drawing/2014/main" id="{13BBFF05-6E04-48A0-BE3A-DBBFFE22529D}"/>
                </a:ext>
              </a:extLst>
            </p:cNvPr>
            <p:cNvSpPr/>
            <p:nvPr/>
          </p:nvSpPr>
          <p:spPr>
            <a:xfrm>
              <a:off x="7379804" y="1739582"/>
              <a:ext cx="4025347" cy="4005470"/>
            </a:xfrm>
            <a:prstGeom prst="diamond">
              <a:avLst/>
            </a:prstGeom>
            <a:solidFill>
              <a:srgbClr val="FFCC66"/>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endParaRPr lang="de-DE" sz="1800" kern="0" dirty="0">
                <a:solidFill>
                  <a:prstClr val="white"/>
                </a:solidFill>
                <a:latin typeface="Calibri" panose="020F0502020204030204"/>
              </a:endParaRPr>
            </a:p>
          </p:txBody>
        </p:sp>
        <p:sp>
          <p:nvSpPr>
            <p:cNvPr id="8" name="Textfeld 7">
              <a:extLst>
                <a:ext uri="{FF2B5EF4-FFF2-40B4-BE49-F238E27FC236}">
                  <a16:creationId xmlns:a16="http://schemas.microsoft.com/office/drawing/2014/main" id="{BE7E2E1F-77FB-4EA2-B81B-E790CB67EEB4}"/>
                </a:ext>
              </a:extLst>
            </p:cNvPr>
            <p:cNvSpPr txBox="1"/>
            <p:nvPr/>
          </p:nvSpPr>
          <p:spPr>
            <a:xfrm>
              <a:off x="8244447" y="2464710"/>
              <a:ext cx="2529804" cy="355456"/>
            </a:xfrm>
            <a:prstGeom prst="rect">
              <a:avLst/>
            </a:prstGeom>
            <a:noFill/>
          </p:spPr>
          <p:txBody>
            <a:bodyPr>
              <a:spAutoFit/>
            </a:bodyPr>
            <a:lstStyle/>
            <a:p>
              <a:pPr defTabSz="457200" eaLnBrk="1" fontAlgn="auto" hangingPunct="1">
                <a:spcBef>
                  <a:spcPts val="0"/>
                </a:spcBef>
                <a:spcAft>
                  <a:spcPts val="0"/>
                </a:spcAft>
                <a:defRPr/>
              </a:pPr>
              <a:endParaRPr lang="de-DE" sz="1200" kern="0" dirty="0">
                <a:solidFill>
                  <a:srgbClr val="000000"/>
                </a:solidFill>
                <a:latin typeface="Calibri" panose="020F0502020204030204"/>
              </a:endParaRPr>
            </a:p>
          </p:txBody>
        </p:sp>
      </p:grpSp>
      <p:grpSp>
        <p:nvGrpSpPr>
          <p:cNvPr id="9" name="Gruppieren 8"/>
          <p:cNvGrpSpPr>
            <a:grpSpLocks/>
          </p:cNvGrpSpPr>
          <p:nvPr/>
        </p:nvGrpSpPr>
        <p:grpSpPr bwMode="auto">
          <a:xfrm>
            <a:off x="4211638" y="4508500"/>
            <a:ext cx="2251075" cy="1741488"/>
            <a:chOff x="5536924" y="4264120"/>
            <a:chExt cx="2932044" cy="2335463"/>
          </a:xfrm>
        </p:grpSpPr>
        <p:sp>
          <p:nvSpPr>
            <p:cNvPr id="10" name="Sechseck 9">
              <a:extLst>
                <a:ext uri="{FF2B5EF4-FFF2-40B4-BE49-F238E27FC236}">
                  <a16:creationId xmlns:a16="http://schemas.microsoft.com/office/drawing/2014/main" id="{AFD9D60C-85B7-4007-B02B-1BE2AC5E5C40}"/>
                </a:ext>
              </a:extLst>
            </p:cNvPr>
            <p:cNvSpPr/>
            <p:nvPr/>
          </p:nvSpPr>
          <p:spPr>
            <a:xfrm>
              <a:off x="5536924" y="4264120"/>
              <a:ext cx="2932044" cy="2335463"/>
            </a:xfrm>
            <a:prstGeom prst="hexagon">
              <a:avLst/>
            </a:prstGeom>
            <a:solidFill>
              <a:srgbClr val="FFC000">
                <a:lumMod val="60000"/>
                <a:lumOff val="40000"/>
              </a:srgbClr>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defRPr/>
              </a:pPr>
              <a:endParaRPr lang="de-DE" sz="1800" kern="0" dirty="0">
                <a:solidFill>
                  <a:prstClr val="black"/>
                </a:solidFill>
                <a:latin typeface="Calibri" panose="020F0502020204030204"/>
              </a:endParaRPr>
            </a:p>
          </p:txBody>
        </p:sp>
        <p:sp>
          <p:nvSpPr>
            <p:cNvPr id="11" name="Textfeld 10">
              <a:extLst>
                <a:ext uri="{FF2B5EF4-FFF2-40B4-BE49-F238E27FC236}">
                  <a16:creationId xmlns:a16="http://schemas.microsoft.com/office/drawing/2014/main" id="{633382A8-F32E-43DA-BD0E-EBFA1613CF69}"/>
                </a:ext>
              </a:extLst>
            </p:cNvPr>
            <p:cNvSpPr txBox="1"/>
            <p:nvPr/>
          </p:nvSpPr>
          <p:spPr>
            <a:xfrm>
              <a:off x="5923589" y="4519594"/>
              <a:ext cx="2344808" cy="370438"/>
            </a:xfrm>
            <a:prstGeom prst="rect">
              <a:avLst/>
            </a:prstGeom>
            <a:noFill/>
          </p:spPr>
          <p:txBody>
            <a:bodyPr>
              <a:spAutoFit/>
            </a:bodyPr>
            <a:lstStyle/>
            <a:p>
              <a:pPr>
                <a:defRPr/>
              </a:pPr>
              <a:endParaRPr lang="de-DE" sz="1200" kern="0"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87056702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noChangeArrowheads="1"/>
          </p:cNvSpPr>
          <p:nvPr>
            <p:ph type="title"/>
          </p:nvPr>
        </p:nvSpPr>
        <p:spPr>
          <a:xfrm>
            <a:off x="468312" y="866775"/>
            <a:ext cx="8135939" cy="473993"/>
          </a:xfrm>
        </p:spPr>
        <p:txBody>
          <a:bodyPr>
            <a:normAutofit fontScale="90000"/>
          </a:bodyPr>
          <a:lstStyle/>
          <a:p>
            <a:r>
              <a:rPr lang="de-DE" altLang="de-DE" dirty="0" smtClean="0"/>
              <a:t>Hypothesen zu handlungsleitenden Motiven</a:t>
            </a:r>
            <a:endParaRPr lang="de-DE" altLang="de-DE" sz="1800" dirty="0" smtClean="0"/>
          </a:p>
        </p:txBody>
      </p:sp>
      <p:graphicFrame>
        <p:nvGraphicFramePr>
          <p:cNvPr id="6" name="Tabelle 5">
            <a:extLst>
              <a:ext uri="{FF2B5EF4-FFF2-40B4-BE49-F238E27FC236}">
                <a16:creationId xmlns:a16="http://schemas.microsoft.com/office/drawing/2014/main" id="{DD832F99-23F1-46A2-A87C-DEEBC50227CE}"/>
              </a:ext>
            </a:extLst>
          </p:cNvPr>
          <p:cNvGraphicFramePr>
            <a:graphicFrameLocks noGrp="1"/>
          </p:cNvGraphicFramePr>
          <p:nvPr>
            <p:extLst>
              <p:ext uri="{D42A27DB-BD31-4B8C-83A1-F6EECF244321}">
                <p14:modId xmlns:p14="http://schemas.microsoft.com/office/powerpoint/2010/main" val="1364044638"/>
              </p:ext>
            </p:extLst>
          </p:nvPr>
        </p:nvGraphicFramePr>
        <p:xfrm>
          <a:off x="468313" y="1710247"/>
          <a:ext cx="8135938" cy="4023272"/>
        </p:xfrm>
        <a:graphic>
          <a:graphicData uri="http://schemas.openxmlformats.org/drawingml/2006/table">
            <a:tbl>
              <a:tblPr firstRow="1" bandRow="1">
                <a:tableStyleId>{5C22544A-7EE6-4342-B048-85BDC9FD1C3A}</a:tableStyleId>
              </a:tblPr>
              <a:tblGrid>
                <a:gridCol w="4067969">
                  <a:extLst>
                    <a:ext uri="{9D8B030D-6E8A-4147-A177-3AD203B41FA5}">
                      <a16:colId xmlns:a16="http://schemas.microsoft.com/office/drawing/2014/main" val="849450118"/>
                    </a:ext>
                  </a:extLst>
                </a:gridCol>
                <a:gridCol w="4067969">
                  <a:extLst>
                    <a:ext uri="{9D8B030D-6E8A-4147-A177-3AD203B41FA5}">
                      <a16:colId xmlns:a16="http://schemas.microsoft.com/office/drawing/2014/main" val="3590764508"/>
                    </a:ext>
                  </a:extLst>
                </a:gridCol>
              </a:tblGrid>
              <a:tr h="639773">
                <a:tc>
                  <a:txBody>
                    <a:bodyPr/>
                    <a:lstStyle/>
                    <a:p>
                      <a:r>
                        <a:rPr lang="de-DE" sz="1800" dirty="0"/>
                        <a:t>Der </a:t>
                      </a:r>
                      <a:r>
                        <a:rPr lang="de-DE" sz="1800" dirty="0" smtClean="0"/>
                        <a:t>Lehrerin oder des</a:t>
                      </a:r>
                      <a:r>
                        <a:rPr lang="de-DE" sz="1800" baseline="0" dirty="0" smtClean="0"/>
                        <a:t> </a:t>
                      </a:r>
                      <a:r>
                        <a:rPr lang="de-DE" sz="1800" baseline="0" dirty="0"/>
                        <a:t>Lehrers</a:t>
                      </a:r>
                      <a:endParaRPr lang="de-DE" sz="1800" dirty="0"/>
                    </a:p>
                  </a:txBody>
                  <a:tcPr marL="91429" marR="91429" marT="45698" marB="45698"/>
                </a:tc>
                <a:tc>
                  <a:txBody>
                    <a:bodyPr/>
                    <a:lstStyle/>
                    <a:p>
                      <a:r>
                        <a:rPr lang="de-DE" sz="1800" dirty="0"/>
                        <a:t>Der </a:t>
                      </a:r>
                      <a:r>
                        <a:rPr lang="de-DE" sz="1800" dirty="0" smtClean="0"/>
                        <a:t>Schülerin</a:t>
                      </a:r>
                      <a:r>
                        <a:rPr lang="de-DE" sz="1800" baseline="0" dirty="0" smtClean="0"/>
                        <a:t> oder </a:t>
                      </a:r>
                      <a:r>
                        <a:rPr lang="de-DE" sz="1800" dirty="0" smtClean="0"/>
                        <a:t>des </a:t>
                      </a:r>
                      <a:r>
                        <a:rPr lang="de-DE" sz="1800" dirty="0"/>
                        <a:t>Schülers	</a:t>
                      </a:r>
                    </a:p>
                  </a:txBody>
                  <a:tcPr marL="91429" marR="91429" marT="45698" marB="45698"/>
                </a:tc>
                <a:extLst>
                  <a:ext uri="{0D108BD9-81ED-4DB2-BD59-A6C34878D82A}">
                    <a16:rowId xmlns:a16="http://schemas.microsoft.com/office/drawing/2014/main" val="3657997557"/>
                  </a:ext>
                </a:extLst>
              </a:tr>
              <a:tr h="3382952">
                <a:tc>
                  <a:txBody>
                    <a:bodyPr/>
                    <a:lstStyle/>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txBody>
                  <a:tcPr marL="91429" marR="91429" marT="45698" marB="45698"/>
                </a:tc>
                <a:tc>
                  <a:txBody>
                    <a:bodyPr/>
                    <a:lstStyle/>
                    <a:p>
                      <a:endParaRPr lang="de-DE" sz="1800" dirty="0"/>
                    </a:p>
                  </a:txBody>
                  <a:tcPr marL="91429" marR="91429" marT="45698" marB="45698"/>
                </a:tc>
                <a:extLst>
                  <a:ext uri="{0D108BD9-81ED-4DB2-BD59-A6C34878D82A}">
                    <a16:rowId xmlns:a16="http://schemas.microsoft.com/office/drawing/2014/main" val="1489571426"/>
                  </a:ext>
                </a:extLst>
              </a:tr>
            </a:tbl>
          </a:graphicData>
        </a:graphic>
      </p:graphicFrame>
    </p:spTree>
    <p:extLst>
      <p:ext uri="{BB962C8B-B14F-4D97-AF65-F5344CB8AC3E}">
        <p14:creationId xmlns:p14="http://schemas.microsoft.com/office/powerpoint/2010/main" val="2340163972"/>
      </p:ext>
    </p:extLst>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noChangeArrowheads="1"/>
          </p:cNvSpPr>
          <p:nvPr>
            <p:ph type="title"/>
          </p:nvPr>
        </p:nvSpPr>
        <p:spPr>
          <a:xfrm>
            <a:off x="0" y="900113"/>
            <a:ext cx="9144000" cy="800695"/>
          </a:xfrm>
        </p:spPr>
        <p:txBody>
          <a:bodyPr>
            <a:normAutofit fontScale="90000"/>
          </a:bodyPr>
          <a:lstStyle/>
          <a:p>
            <a:r>
              <a:rPr lang="de-DE" altLang="de-DE" dirty="0" smtClean="0"/>
              <a:t>Alternative Handlungsmöglichkeiten der Lehrerin oder des Lehrers</a:t>
            </a:r>
          </a:p>
        </p:txBody>
      </p:sp>
      <p:sp>
        <p:nvSpPr>
          <p:cNvPr id="25603" name="Inhaltsplatzhalter 2"/>
          <p:cNvSpPr>
            <a:spLocks noGrp="1"/>
          </p:cNvSpPr>
          <p:nvPr>
            <p:ph idx="1"/>
          </p:nvPr>
        </p:nvSpPr>
        <p:spPr>
          <a:xfrm>
            <a:off x="395288" y="1916832"/>
            <a:ext cx="8353425" cy="4320456"/>
          </a:xfrm>
          <a:ln>
            <a:solidFill>
              <a:schemeClr val="accent1"/>
            </a:solidFill>
            <a:miter lim="800000"/>
            <a:headEnd/>
            <a:tailEnd/>
          </a:ln>
        </p:spPr>
        <p:txBody>
          <a:bodyPr/>
          <a:lstStyle/>
          <a:p>
            <a:endParaRPr lang="de-DE" altLang="de-DE" dirty="0" smtClean="0"/>
          </a:p>
        </p:txBody>
      </p:sp>
    </p:spTree>
    <p:extLst>
      <p:ext uri="{BB962C8B-B14F-4D97-AF65-F5344CB8AC3E}">
        <p14:creationId xmlns:p14="http://schemas.microsoft.com/office/powerpoint/2010/main" val="2101608874"/>
      </p:ext>
    </p:extLst>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a:t>
            </a:r>
            <a:r>
              <a:rPr lang="de-DE" smtClean="0"/>
              <a:t>– </a:t>
            </a:r>
            <a:r>
              <a:rPr lang="de-DE" smtClean="0"/>
              <a:t>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476672"/>
            <a:ext cx="8424863" cy="748308"/>
          </a:xfrm>
        </p:spPr>
        <p:txBody>
          <a:bodyPr>
            <a:normAutofit/>
          </a:bodyPr>
          <a:lstStyle/>
          <a:p>
            <a:pPr defTabSz="912813" eaLnBrk="1" hangingPunct="1"/>
            <a:r>
              <a:rPr lang="de-DE" altLang="de-DE" dirty="0" smtClean="0"/>
              <a:t>Situationsbeschreibung:</a:t>
            </a:r>
          </a:p>
        </p:txBody>
      </p:sp>
      <p:sp>
        <p:nvSpPr>
          <p:cNvPr id="7171" name="Rectangle 3"/>
          <p:cNvSpPr>
            <a:spLocks noGrp="1" noChangeArrowheads="1"/>
          </p:cNvSpPr>
          <p:nvPr>
            <p:ph idx="1"/>
          </p:nvPr>
        </p:nvSpPr>
        <p:spPr>
          <a:xfrm>
            <a:off x="323850" y="1248225"/>
            <a:ext cx="8424863" cy="4824412"/>
          </a:xfrm>
          <a:ln>
            <a:solidFill>
              <a:schemeClr val="accent1"/>
            </a:solidFill>
            <a:miter lim="800000"/>
            <a:headEnd/>
            <a:tailEnd/>
          </a:ln>
        </p:spPr>
        <p:txBody>
          <a:bodyPr/>
          <a:lstStyle/>
          <a:p>
            <a:pPr marL="0" indent="0">
              <a:buNone/>
            </a:pPr>
            <a:r>
              <a:rPr lang="de-DE" altLang="de-DE" sz="2000" dirty="0" smtClean="0">
                <a:solidFill>
                  <a:srgbClr val="000000"/>
                </a:solidFill>
              </a:rPr>
              <a:t>In der Vorweihnachtszeit werden mit der ganzen Klasse Plätzchen gebacken. Die </a:t>
            </a:r>
            <a:r>
              <a:rPr lang="de-DE" altLang="de-DE" sz="2000" dirty="0">
                <a:solidFill>
                  <a:srgbClr val="000000"/>
                </a:solidFill>
              </a:rPr>
              <a:t>Schülerinnen und Schüler </a:t>
            </a:r>
            <a:r>
              <a:rPr lang="de-DE" altLang="de-DE" sz="2000" dirty="0" smtClean="0">
                <a:solidFill>
                  <a:srgbClr val="000000"/>
                </a:solidFill>
              </a:rPr>
              <a:t>sitzen in Gruppen um die Tische und sind beschäftigt.</a:t>
            </a:r>
          </a:p>
          <a:p>
            <a:pPr marL="0" indent="0">
              <a:buFont typeface="Wingdings" pitchFamily="2" charset="2"/>
              <a:buNone/>
            </a:pPr>
            <a:r>
              <a:rPr lang="de-DE" altLang="de-DE" sz="2000" dirty="0" smtClean="0">
                <a:solidFill>
                  <a:srgbClr val="000000"/>
                </a:solidFill>
              </a:rPr>
              <a:t>Simon sitzt mit drei anderen Jungen an einem Tisch, die sich über ihre Weihnachtswünsche unterhalten. Simon verhöhnen sie dabei mit Bemerkungen wie „kennt der Weihnachtsmann überhaupt eure Wohnung?“ oder „an deiner Stelle würde ich mir mal Klamotten ohne Löcher wünschen“.</a:t>
            </a:r>
          </a:p>
          <a:p>
            <a:pPr marL="0" indent="0">
              <a:buFont typeface="Wingdings" pitchFamily="2" charset="2"/>
              <a:buNone/>
            </a:pPr>
            <a:r>
              <a:rPr lang="de-DE" altLang="de-DE" sz="2000" dirty="0" smtClean="0">
                <a:solidFill>
                  <a:srgbClr val="000000"/>
                </a:solidFill>
              </a:rPr>
              <a:t>Simon wird wütend und bedroht die Mitschüler mit einem Messer. Seine Klassenlehrerin, Frau Bäcker, schreitet ein und nimmt ihm das Messer mit den Worten „Es ist immer das Gleiche mit dir“ ab.</a:t>
            </a:r>
          </a:p>
          <a:p>
            <a:pPr marL="0" indent="0">
              <a:buFont typeface="Wingdings" pitchFamily="2" charset="2"/>
              <a:buNone/>
            </a:pPr>
            <a:r>
              <a:rPr lang="de-DE" altLang="de-DE" sz="2000" dirty="0" smtClean="0">
                <a:solidFill>
                  <a:srgbClr val="000000"/>
                </a:solidFill>
              </a:rPr>
              <a:t>Als sie Simon den Rücken zudreht und wieder zur Tafel läuft, springt er erneut auf und beginnt auf die Mitschüler einzuschlagen. Frau Bäcker geht dazwischen und packt Simon am Arm. In dem Tumult bekommt sie einen Schlag ins Gesicht ab. </a:t>
            </a:r>
          </a:p>
        </p:txBody>
      </p:sp>
    </p:spTree>
    <p:extLst>
      <p:ext uri="{BB962C8B-B14F-4D97-AF65-F5344CB8AC3E}">
        <p14:creationId xmlns:p14="http://schemas.microsoft.com/office/powerpoint/2010/main" val="3418213274"/>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noChangeArrowheads="1"/>
          </p:cNvSpPr>
          <p:nvPr>
            <p:ph type="title"/>
          </p:nvPr>
        </p:nvSpPr>
        <p:spPr>
          <a:xfrm>
            <a:off x="395288" y="866775"/>
            <a:ext cx="8748712" cy="977900"/>
          </a:xfrm>
        </p:spPr>
        <p:txBody>
          <a:bodyPr>
            <a:normAutofit fontScale="90000"/>
          </a:bodyPr>
          <a:lstStyle/>
          <a:p>
            <a:pPr defTabSz="912813"/>
            <a:r>
              <a:rPr lang="de-DE" altLang="de-DE" dirty="0" smtClean="0"/>
              <a:t>Übung zur Selbstwahrnehmung durch die Identifikation mit der Lehrerin:</a:t>
            </a:r>
          </a:p>
        </p:txBody>
      </p:sp>
      <p:sp>
        <p:nvSpPr>
          <p:cNvPr id="9219" name="Inhaltsplatzhalter 2"/>
          <p:cNvSpPr>
            <a:spLocks noGrp="1" noChangeArrowheads="1"/>
          </p:cNvSpPr>
          <p:nvPr>
            <p:ph idx="1"/>
          </p:nvPr>
        </p:nvSpPr>
        <p:spPr>
          <a:xfrm>
            <a:off x="395288" y="2133600"/>
            <a:ext cx="8424862" cy="3383632"/>
          </a:xfrm>
        </p:spPr>
        <p:txBody>
          <a:bodyPr/>
          <a:lstStyle/>
          <a:p>
            <a:r>
              <a:rPr lang="de-DE" altLang="de-DE" dirty="0" smtClean="0"/>
              <a:t>Versetzen Sie sich in die Rolle der Lehrerin hinein.</a:t>
            </a:r>
          </a:p>
          <a:p>
            <a:r>
              <a:rPr lang="de-DE" altLang="de-DE" dirty="0" smtClean="0"/>
              <a:t>Lassen Sie die beschriebene Situation vor Ihrem inneren Auge entstehen:</a:t>
            </a:r>
          </a:p>
          <a:p>
            <a:pPr lvl="1"/>
            <a:r>
              <a:rPr lang="de-DE" altLang="de-DE" dirty="0" smtClean="0"/>
              <a:t>Was nehmen Sie körperlich wahr?</a:t>
            </a:r>
          </a:p>
          <a:p>
            <a:pPr lvl="1"/>
            <a:r>
              <a:rPr lang="de-DE" altLang="de-DE" dirty="0" smtClean="0"/>
              <a:t>Welche Gefühle entstehen in Ihnen?</a:t>
            </a:r>
          </a:p>
          <a:p>
            <a:pPr lvl="1"/>
            <a:r>
              <a:rPr lang="de-DE" altLang="de-DE" dirty="0" smtClean="0"/>
              <a:t>Welche Gedanken kommen Ihnen in den Sinn?</a:t>
            </a:r>
          </a:p>
          <a:p>
            <a:pPr lvl="1"/>
            <a:r>
              <a:rPr lang="de-DE" altLang="de-DE" dirty="0" smtClean="0"/>
              <a:t>Was wünschen Sie sich in dieser Situation?</a:t>
            </a:r>
          </a:p>
          <a:p>
            <a:pPr>
              <a:buFont typeface="Wingdings" pitchFamily="2" charset="2"/>
              <a:buNone/>
            </a:pPr>
            <a:endParaRPr lang="de-DE" altLang="de-DE" dirty="0" smtClean="0"/>
          </a:p>
        </p:txBody>
      </p:sp>
    </p:spTree>
    <p:extLst>
      <p:ext uri="{BB962C8B-B14F-4D97-AF65-F5344CB8AC3E}">
        <p14:creationId xmlns:p14="http://schemas.microsoft.com/office/powerpoint/2010/main" val="3460842981"/>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noChangeArrowheads="1"/>
          </p:cNvSpPr>
          <p:nvPr>
            <p:ph type="title"/>
          </p:nvPr>
        </p:nvSpPr>
        <p:spPr>
          <a:xfrm>
            <a:off x="-6025" y="554039"/>
            <a:ext cx="9144000" cy="668337"/>
          </a:xfrm>
        </p:spPr>
        <p:txBody>
          <a:bodyPr>
            <a:noAutofit/>
          </a:bodyPr>
          <a:lstStyle/>
          <a:p>
            <a:r>
              <a:rPr lang="de-DE" altLang="de-DE" sz="3200" dirty="0" smtClean="0"/>
              <a:t>Mögliche Körperwahrnehmungen, Gefühle, Gedanken und Bedürfnisse von Frau Bäcker</a:t>
            </a:r>
          </a:p>
        </p:txBody>
      </p:sp>
      <p:sp>
        <p:nvSpPr>
          <p:cNvPr id="3" name="Ellipse 2">
            <a:extLst>
              <a:ext uri="{FF2B5EF4-FFF2-40B4-BE49-F238E27FC236}">
                <a16:creationId xmlns:a16="http://schemas.microsoft.com/office/drawing/2014/main" id="{91F8A562-E9BA-4138-8B80-243F647DA955}"/>
              </a:ext>
            </a:extLst>
          </p:cNvPr>
          <p:cNvSpPr/>
          <p:nvPr/>
        </p:nvSpPr>
        <p:spPr>
          <a:xfrm>
            <a:off x="4513263" y="3284538"/>
            <a:ext cx="1397000" cy="995362"/>
          </a:xfrm>
          <a:prstGeom prst="ellipse">
            <a:avLst/>
          </a:prstGeom>
          <a:solidFill>
            <a:srgbClr val="5B9BD5">
              <a:lumMod val="40000"/>
              <a:lumOff val="60000"/>
            </a:srgbClr>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r>
              <a:rPr lang="de-DE" sz="1800" kern="0" dirty="0">
                <a:solidFill>
                  <a:srgbClr val="000000"/>
                </a:solidFill>
                <a:latin typeface="Calibri" panose="020F0502020204030204"/>
              </a:rPr>
              <a:t>Lehrerin</a:t>
            </a:r>
          </a:p>
        </p:txBody>
      </p:sp>
      <p:sp>
        <p:nvSpPr>
          <p:cNvPr id="4" name="Denkblase: wolkenförmig 3">
            <a:extLst>
              <a:ext uri="{FF2B5EF4-FFF2-40B4-BE49-F238E27FC236}">
                <a16:creationId xmlns:a16="http://schemas.microsoft.com/office/drawing/2014/main" id="{4E0A6953-6F7D-4385-A729-D41F1E84AAE1}"/>
              </a:ext>
            </a:extLst>
          </p:cNvPr>
          <p:cNvSpPr/>
          <p:nvPr/>
        </p:nvSpPr>
        <p:spPr>
          <a:xfrm flipH="1">
            <a:off x="0" y="2420938"/>
            <a:ext cx="3959225" cy="3887787"/>
          </a:xfrm>
          <a:prstGeom prst="cloudCallout">
            <a:avLst>
              <a:gd name="adj1" fmla="val -63179"/>
              <a:gd name="adj2" fmla="val -23114"/>
            </a:avLst>
          </a:prstGeom>
          <a:solidFill>
            <a:srgbClr val="FFCC66"/>
          </a:solidFill>
          <a:ln w="12700" cap="flat" cmpd="sng" algn="ctr">
            <a:solidFill>
              <a:srgbClr val="5B9BD5">
                <a:shade val="50000"/>
              </a:srgbClr>
            </a:solidFill>
            <a:prstDash val="solid"/>
            <a:miter lim="800000"/>
          </a:ln>
          <a:effectLst/>
        </p:spPr>
        <p:txBody>
          <a:bodyPr anchor="ctr"/>
          <a:lstStyle/>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weiß mit Simon nicht mehr </a:t>
            </a:r>
            <a:r>
              <a:rPr lang="de-DE" sz="1200" kern="0" dirty="0" smtClean="0">
                <a:solidFill>
                  <a:srgbClr val="000000"/>
                </a:solidFill>
                <a:latin typeface="Calibri" panose="020F0502020204030204"/>
              </a:rPr>
              <a:t>weiter.</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kann mich nicht ständig um ihn </a:t>
            </a:r>
            <a:r>
              <a:rPr lang="de-DE" sz="1200" kern="0" dirty="0" smtClean="0">
                <a:solidFill>
                  <a:srgbClr val="000000"/>
                </a:solidFill>
                <a:latin typeface="Calibri" panose="020F0502020204030204"/>
              </a:rPr>
              <a:t>kümmern.</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Die Gespräche mit der Mutter führen zu </a:t>
            </a:r>
            <a:r>
              <a:rPr lang="de-DE" sz="1200" kern="0" dirty="0" smtClean="0">
                <a:solidFill>
                  <a:srgbClr val="000000"/>
                </a:solidFill>
                <a:latin typeface="Calibri" panose="020F0502020204030204"/>
              </a:rPr>
              <a:t>nichts.</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habe keine Kraft mehr,</a:t>
            </a:r>
          </a:p>
          <a:p>
            <a:pPr marL="285750" indent="-285750" defTabSz="457200" eaLnBrk="1" fontAlgn="auto" hangingPunct="1">
              <a:spcBef>
                <a:spcPts val="0"/>
              </a:spcBef>
              <a:spcAft>
                <a:spcPts val="0"/>
              </a:spcAft>
              <a:buFontTx/>
              <a:buChar char="-"/>
              <a:defRPr/>
            </a:pPr>
            <a:r>
              <a:rPr lang="de-DE" sz="1200" kern="0" dirty="0">
                <a:solidFill>
                  <a:srgbClr val="000000"/>
                </a:solidFill>
                <a:latin typeface="Calibri" panose="020F0502020204030204"/>
              </a:rPr>
              <a:t>Ich schaffe es nicht mal mit der Klasse Plätzchen zu </a:t>
            </a:r>
            <a:r>
              <a:rPr lang="de-DE" sz="1200" kern="0" dirty="0" smtClean="0">
                <a:solidFill>
                  <a:srgbClr val="000000"/>
                </a:solidFill>
                <a:latin typeface="Calibri" panose="020F0502020204030204"/>
              </a:rPr>
              <a:t>backen.</a:t>
            </a:r>
            <a:endParaRPr lang="de-DE" sz="1200" kern="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kern="0" dirty="0">
                <a:solidFill>
                  <a:srgbClr val="000000"/>
                </a:solidFill>
                <a:latin typeface="Calibri" panose="020F0502020204030204"/>
              </a:rPr>
              <a:t>Was denken die anderen Schüler von mir? </a:t>
            </a:r>
          </a:p>
          <a:p>
            <a:pPr defTabSz="457200" eaLnBrk="1" fontAlgn="auto" hangingPunct="1">
              <a:spcBef>
                <a:spcPts val="0"/>
              </a:spcBef>
              <a:spcAft>
                <a:spcPts val="0"/>
              </a:spcAft>
              <a:defRPr/>
            </a:pPr>
            <a:r>
              <a:rPr lang="de-DE" sz="1200" kern="0" dirty="0">
                <a:solidFill>
                  <a:srgbClr val="000000"/>
                </a:solidFill>
                <a:latin typeface="Calibri" panose="020F0502020204030204"/>
              </a:rPr>
              <a:t>- Warum kann es in der Klasse nicht einfach mal entspannt laufen?</a:t>
            </a:r>
          </a:p>
          <a:p>
            <a:pPr marL="285750" indent="-285750" defTabSz="457200" eaLnBrk="1" fontAlgn="auto" hangingPunct="1">
              <a:spcBef>
                <a:spcPts val="0"/>
              </a:spcBef>
              <a:spcAft>
                <a:spcPts val="0"/>
              </a:spcAft>
              <a:buFontTx/>
              <a:buChar char="-"/>
              <a:defRPr/>
            </a:pPr>
            <a:r>
              <a:rPr lang="de-DE" sz="1600" kern="0" dirty="0">
                <a:solidFill>
                  <a:srgbClr val="000000"/>
                </a:solidFill>
                <a:latin typeface="Calibri" panose="020F0502020204030204"/>
              </a:rPr>
              <a:t>…</a:t>
            </a:r>
          </a:p>
          <a:p>
            <a:pPr marL="285750" indent="-285750" defTabSz="457200" eaLnBrk="1" fontAlgn="auto" hangingPunct="1">
              <a:spcBef>
                <a:spcPts val="0"/>
              </a:spcBef>
              <a:spcAft>
                <a:spcPts val="0"/>
              </a:spcAft>
              <a:buFontTx/>
              <a:buChar char="-"/>
              <a:defRPr/>
            </a:pPr>
            <a:endParaRPr lang="de-DE" sz="1800" kern="0" dirty="0">
              <a:solidFill>
                <a:srgbClr val="000000"/>
              </a:solidFill>
              <a:latin typeface="Calibri" panose="020F0502020204030204"/>
            </a:endParaRPr>
          </a:p>
          <a:p>
            <a:pPr algn="ctr" defTabSz="457200" eaLnBrk="1" fontAlgn="auto" hangingPunct="1">
              <a:spcBef>
                <a:spcPts val="0"/>
              </a:spcBef>
              <a:spcAft>
                <a:spcPts val="0"/>
              </a:spcAft>
              <a:defRPr/>
            </a:pPr>
            <a:endParaRPr lang="de-DE" sz="1800" kern="0" dirty="0">
              <a:solidFill>
                <a:srgbClr val="000000"/>
              </a:solidFill>
              <a:latin typeface="Calibri" panose="020F0502020204030204"/>
            </a:endParaRPr>
          </a:p>
        </p:txBody>
      </p:sp>
      <p:sp>
        <p:nvSpPr>
          <p:cNvPr id="5" name="Flussdiagramm: Lochstreifen 4">
            <a:extLst>
              <a:ext uri="{FF2B5EF4-FFF2-40B4-BE49-F238E27FC236}">
                <a16:creationId xmlns:a16="http://schemas.microsoft.com/office/drawing/2014/main" id="{58FD5AE7-8CF0-496C-8F1F-21B8967330C3}"/>
              </a:ext>
            </a:extLst>
          </p:cNvPr>
          <p:cNvSpPr/>
          <p:nvPr/>
        </p:nvSpPr>
        <p:spPr>
          <a:xfrm>
            <a:off x="3814763" y="1597025"/>
            <a:ext cx="2493962" cy="1182688"/>
          </a:xfrm>
          <a:prstGeom prst="flowChartPunchedTape">
            <a:avLst/>
          </a:prstGeom>
          <a:solidFill>
            <a:srgbClr val="FFCC66"/>
          </a:solidFill>
          <a:ln w="12700" cap="flat" cmpd="sng" algn="ctr">
            <a:solidFill>
              <a:srgbClr val="5B9BD5">
                <a:shade val="50000"/>
              </a:srgbClr>
            </a:solidFill>
            <a:prstDash val="solid"/>
            <a:miter lim="800000"/>
          </a:ln>
          <a:effectLst/>
        </p:spPr>
        <p:txBody>
          <a:bodyPr anchor="ctr"/>
          <a:lstStyle/>
          <a:p>
            <a:pPr defTabSz="457200" eaLnBrk="1" fontAlgn="auto" hangingPunct="1">
              <a:spcBef>
                <a:spcPts val="0"/>
              </a:spcBef>
              <a:spcAft>
                <a:spcPts val="0"/>
              </a:spcAft>
              <a:defRPr/>
            </a:pPr>
            <a:r>
              <a:rPr lang="de-DE" sz="1200" kern="0" dirty="0">
                <a:solidFill>
                  <a:srgbClr val="000000"/>
                </a:solidFill>
                <a:latin typeface="Calibri" panose="020F0502020204030204"/>
              </a:rPr>
              <a:t>Ärger, Wut, Hilflosigkeit, Mitleid Überforderung, Inkompetenz, Ratlosigkeit, Resignation, Scham, …</a:t>
            </a:r>
          </a:p>
        </p:txBody>
      </p:sp>
      <p:grpSp>
        <p:nvGrpSpPr>
          <p:cNvPr id="6" name="Gruppieren 5"/>
          <p:cNvGrpSpPr>
            <a:grpSpLocks/>
          </p:cNvGrpSpPr>
          <p:nvPr/>
        </p:nvGrpSpPr>
        <p:grpSpPr bwMode="auto">
          <a:xfrm>
            <a:off x="6011863" y="2387600"/>
            <a:ext cx="3090862" cy="3128963"/>
            <a:chOff x="7379804" y="1739582"/>
            <a:chExt cx="4025347" cy="4005470"/>
          </a:xfrm>
        </p:grpSpPr>
        <p:sp>
          <p:nvSpPr>
            <p:cNvPr id="7" name="Raute 6">
              <a:extLst>
                <a:ext uri="{FF2B5EF4-FFF2-40B4-BE49-F238E27FC236}">
                  <a16:creationId xmlns:a16="http://schemas.microsoft.com/office/drawing/2014/main" id="{A6896C28-573D-44ED-9CD5-6BCA7A72D664}"/>
                </a:ext>
              </a:extLst>
            </p:cNvPr>
            <p:cNvSpPr/>
            <p:nvPr/>
          </p:nvSpPr>
          <p:spPr>
            <a:xfrm>
              <a:off x="7379804" y="1739582"/>
              <a:ext cx="4025347" cy="4005470"/>
            </a:xfrm>
            <a:prstGeom prst="diamond">
              <a:avLst/>
            </a:prstGeom>
            <a:solidFill>
              <a:srgbClr val="FFCC66"/>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endParaRPr lang="de-DE" sz="1800" kern="0" dirty="0">
                <a:solidFill>
                  <a:prstClr val="white"/>
                </a:solidFill>
                <a:latin typeface="Calibri" panose="020F0502020204030204"/>
              </a:endParaRPr>
            </a:p>
          </p:txBody>
        </p:sp>
        <p:sp>
          <p:nvSpPr>
            <p:cNvPr id="8" name="Textfeld 7">
              <a:extLst>
                <a:ext uri="{FF2B5EF4-FFF2-40B4-BE49-F238E27FC236}">
                  <a16:creationId xmlns:a16="http://schemas.microsoft.com/office/drawing/2014/main" id="{1D95FA79-5320-47CF-AE3C-B55F6A0916B0}"/>
                </a:ext>
              </a:extLst>
            </p:cNvPr>
            <p:cNvSpPr txBox="1"/>
            <p:nvPr/>
          </p:nvSpPr>
          <p:spPr>
            <a:xfrm>
              <a:off x="8244003" y="2465079"/>
              <a:ext cx="2530573" cy="2718552"/>
            </a:xfrm>
            <a:prstGeom prst="rect">
              <a:avLst/>
            </a:prstGeom>
            <a:noFill/>
          </p:spPr>
          <p:txBody>
            <a:bodyPr>
              <a:spAutoFit/>
            </a:bodyPr>
            <a:lstStyle/>
            <a:p>
              <a:pPr algn="ctr" defTabSz="457200" eaLnBrk="1" fontAlgn="auto" hangingPunct="1">
                <a:spcBef>
                  <a:spcPts val="0"/>
                </a:spcBef>
                <a:spcAft>
                  <a:spcPts val="0"/>
                </a:spcAft>
                <a:defRPr/>
              </a:pPr>
              <a:r>
                <a:rPr lang="de-DE" sz="1200" kern="0" dirty="0">
                  <a:solidFill>
                    <a:srgbClr val="000000"/>
                  </a:solidFill>
                  <a:latin typeface="Calibri" panose="020F0502020204030204"/>
                </a:rPr>
                <a:t>- Ich würde</a:t>
              </a:r>
            </a:p>
            <a:p>
              <a:pPr algn="ctr" defTabSz="457200" eaLnBrk="1" fontAlgn="auto" hangingPunct="1">
                <a:spcBef>
                  <a:spcPts val="0"/>
                </a:spcBef>
                <a:spcAft>
                  <a:spcPts val="0"/>
                </a:spcAft>
                <a:defRPr/>
              </a:pPr>
              <a:r>
                <a:rPr lang="de-DE" sz="1200" kern="0" dirty="0">
                  <a:solidFill>
                    <a:srgbClr val="000000"/>
                  </a:solidFill>
                  <a:latin typeface="Calibri" panose="020F0502020204030204"/>
                </a:rPr>
                <a:t>   ihm am liebsten den </a:t>
              </a:r>
            </a:p>
            <a:p>
              <a:pPr algn="ctr" defTabSz="457200" eaLnBrk="1" fontAlgn="auto" hangingPunct="1">
                <a:spcBef>
                  <a:spcPts val="0"/>
                </a:spcBef>
                <a:spcAft>
                  <a:spcPts val="0"/>
                </a:spcAft>
                <a:defRPr/>
              </a:pPr>
              <a:r>
                <a:rPr lang="de-DE" sz="1200" kern="0" dirty="0">
                  <a:solidFill>
                    <a:srgbClr val="000000"/>
                  </a:solidFill>
                  <a:latin typeface="Calibri" panose="020F0502020204030204"/>
                </a:rPr>
                <a:t>Hintern </a:t>
              </a:r>
              <a:r>
                <a:rPr lang="de-DE" sz="1200" kern="0" dirty="0" smtClean="0">
                  <a:solidFill>
                    <a:srgbClr val="000000"/>
                  </a:solidFill>
                  <a:latin typeface="Calibri" panose="020F0502020204030204"/>
                </a:rPr>
                <a:t>versohlen.</a:t>
              </a:r>
              <a:endParaRPr lang="de-DE" sz="1200" kern="0" dirty="0">
                <a:solidFill>
                  <a:srgbClr val="000000"/>
                </a:solidFill>
                <a:latin typeface="Calibri" panose="020F0502020204030204"/>
              </a:endParaRPr>
            </a:p>
            <a:p>
              <a:pPr algn="ctr" defTabSz="457200" eaLnBrk="1" fontAlgn="auto" hangingPunct="1">
                <a:spcBef>
                  <a:spcPts val="0"/>
                </a:spcBef>
                <a:spcAft>
                  <a:spcPts val="0"/>
                </a:spcAft>
                <a:defRPr/>
              </a:pPr>
              <a:r>
                <a:rPr lang="de-DE" sz="1200" kern="0" dirty="0">
                  <a:solidFill>
                    <a:srgbClr val="000000"/>
                  </a:solidFill>
                  <a:latin typeface="Calibri" panose="020F0502020204030204"/>
                </a:rPr>
                <a:t>- Ich möchte Simon </a:t>
              </a:r>
              <a:r>
                <a:rPr lang="de-DE" sz="1200" kern="0" dirty="0" smtClean="0">
                  <a:solidFill>
                    <a:srgbClr val="000000"/>
                  </a:solidFill>
                  <a:latin typeface="Calibri" panose="020F0502020204030204"/>
                </a:rPr>
                <a:t>helfen.</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will alleine </a:t>
              </a:r>
              <a:r>
                <a:rPr lang="de-DE" sz="1200" kern="0" dirty="0" smtClean="0">
                  <a:solidFill>
                    <a:srgbClr val="000000"/>
                  </a:solidFill>
                  <a:latin typeface="Calibri" panose="020F0502020204030204"/>
                </a:rPr>
                <a:t>sein.</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brauche </a:t>
              </a:r>
              <a:r>
                <a:rPr lang="de-DE" sz="1200" kern="0" dirty="0" smtClean="0">
                  <a:solidFill>
                    <a:srgbClr val="000000"/>
                  </a:solidFill>
                  <a:latin typeface="Calibri" panose="020F0502020204030204"/>
                </a:rPr>
                <a:t>Hilfe.</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Ich möchte eine Auszeit </a:t>
              </a:r>
              <a:r>
                <a:rPr lang="de-DE" sz="1200" kern="0" dirty="0" smtClean="0">
                  <a:solidFill>
                    <a:srgbClr val="000000"/>
                  </a:solidFill>
                  <a:latin typeface="Calibri" panose="020F0502020204030204"/>
                </a:rPr>
                <a:t>haben.</a:t>
              </a:r>
              <a:endParaRPr lang="de-DE" sz="1200" kern="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kern="0" dirty="0">
                  <a:solidFill>
                    <a:srgbClr val="000000"/>
                  </a:solidFill>
                  <a:latin typeface="Calibri" panose="020F0502020204030204"/>
                </a:rPr>
                <a:t>Ich möchte in Ruhe </a:t>
              </a:r>
              <a:r>
                <a:rPr lang="de-DE" sz="1200" kern="0" dirty="0" smtClean="0">
                  <a:solidFill>
                    <a:srgbClr val="000000"/>
                  </a:solidFill>
                  <a:latin typeface="Calibri" panose="020F0502020204030204"/>
                </a:rPr>
                <a:t>unterrichten.</a:t>
              </a:r>
              <a:endParaRPr lang="de-DE" sz="1200" kern="0" dirty="0">
                <a:solidFill>
                  <a:srgbClr val="000000"/>
                </a:solidFill>
                <a:latin typeface="Calibri" panose="020F0502020204030204"/>
              </a:endParaRPr>
            </a:p>
            <a:p>
              <a:pPr defTabSz="457200" eaLnBrk="1" fontAlgn="auto" hangingPunct="1">
                <a:spcBef>
                  <a:spcPts val="0"/>
                </a:spcBef>
                <a:spcAft>
                  <a:spcPts val="0"/>
                </a:spcAft>
                <a:defRPr/>
              </a:pPr>
              <a:r>
                <a:rPr lang="de-DE" sz="1200" kern="0" dirty="0">
                  <a:solidFill>
                    <a:srgbClr val="000000"/>
                  </a:solidFill>
                  <a:latin typeface="Calibri" panose="020F0502020204030204"/>
                </a:rPr>
                <a:t>        - …</a:t>
              </a:r>
            </a:p>
          </p:txBody>
        </p:sp>
      </p:grpSp>
      <p:grpSp>
        <p:nvGrpSpPr>
          <p:cNvPr id="9" name="Gruppieren 8"/>
          <p:cNvGrpSpPr>
            <a:grpSpLocks/>
          </p:cNvGrpSpPr>
          <p:nvPr/>
        </p:nvGrpSpPr>
        <p:grpSpPr bwMode="auto">
          <a:xfrm>
            <a:off x="4211638" y="4508500"/>
            <a:ext cx="2251075" cy="1741488"/>
            <a:chOff x="5536924" y="4264120"/>
            <a:chExt cx="2932044" cy="2335463"/>
          </a:xfrm>
        </p:grpSpPr>
        <p:sp>
          <p:nvSpPr>
            <p:cNvPr id="10" name="Sechseck 9">
              <a:extLst>
                <a:ext uri="{FF2B5EF4-FFF2-40B4-BE49-F238E27FC236}">
                  <a16:creationId xmlns:a16="http://schemas.microsoft.com/office/drawing/2014/main" id="{BF90B785-87CD-4DCE-8B40-93C0BC7CCD8C}"/>
                </a:ext>
              </a:extLst>
            </p:cNvPr>
            <p:cNvSpPr/>
            <p:nvPr/>
          </p:nvSpPr>
          <p:spPr>
            <a:xfrm>
              <a:off x="5536924" y="4264120"/>
              <a:ext cx="2932044" cy="2335463"/>
            </a:xfrm>
            <a:prstGeom prst="hexagon">
              <a:avLst/>
            </a:prstGeom>
            <a:solidFill>
              <a:srgbClr val="FFC000">
                <a:lumMod val="60000"/>
                <a:lumOff val="40000"/>
              </a:srgbClr>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defRPr/>
              </a:pPr>
              <a:endParaRPr lang="de-DE" sz="1800" kern="0" dirty="0">
                <a:solidFill>
                  <a:prstClr val="black"/>
                </a:solidFill>
                <a:latin typeface="Calibri" panose="020F0502020204030204"/>
              </a:endParaRPr>
            </a:p>
          </p:txBody>
        </p:sp>
        <p:sp>
          <p:nvSpPr>
            <p:cNvPr id="11" name="Textfeld 10">
              <a:extLst>
                <a:ext uri="{FF2B5EF4-FFF2-40B4-BE49-F238E27FC236}">
                  <a16:creationId xmlns:a16="http://schemas.microsoft.com/office/drawing/2014/main" id="{BBD63255-713E-4D38-987C-06D67E8A1D3B}"/>
                </a:ext>
              </a:extLst>
            </p:cNvPr>
            <p:cNvSpPr txBox="1"/>
            <p:nvPr/>
          </p:nvSpPr>
          <p:spPr>
            <a:xfrm>
              <a:off x="5923589" y="4519594"/>
              <a:ext cx="2344808" cy="2060827"/>
            </a:xfrm>
            <a:prstGeom prst="rect">
              <a:avLst/>
            </a:prstGeom>
            <a:noFill/>
          </p:spPr>
          <p:txBody>
            <a:bodyPr>
              <a:spAutoFit/>
            </a:bodyPr>
            <a:lstStyle/>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Beschleunigter Puls</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Herzklopfen,</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Flache Atmung</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Enge in der Kehle</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Feuchte Hände</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Hitze</a:t>
              </a:r>
            </a:p>
            <a:p>
              <a:pPr marL="285750" indent="-285750" eaLnBrk="1" fontAlgn="auto" hangingPunct="1">
                <a:spcBef>
                  <a:spcPts val="0"/>
                </a:spcBef>
                <a:spcAft>
                  <a:spcPts val="0"/>
                </a:spcAft>
                <a:buFontTx/>
                <a:buChar char="-"/>
                <a:defRPr/>
              </a:pPr>
              <a:r>
                <a:rPr lang="de-DE" sz="1200" kern="0" dirty="0">
                  <a:solidFill>
                    <a:prstClr val="black"/>
                  </a:solidFill>
                  <a:latin typeface="Calibri" panose="020F0502020204030204"/>
                </a:rPr>
                <a:t>…</a:t>
              </a:r>
            </a:p>
          </p:txBody>
        </p:sp>
      </p:grpSp>
    </p:spTree>
    <p:extLst>
      <p:ext uri="{BB962C8B-B14F-4D97-AF65-F5344CB8AC3E}">
        <p14:creationId xmlns:p14="http://schemas.microsoft.com/office/powerpoint/2010/main" val="363182552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noChangeArrowheads="1"/>
          </p:cNvSpPr>
          <p:nvPr>
            <p:ph type="title"/>
          </p:nvPr>
        </p:nvSpPr>
        <p:spPr>
          <a:xfrm>
            <a:off x="395288" y="866775"/>
            <a:ext cx="8748712" cy="906463"/>
          </a:xfrm>
        </p:spPr>
        <p:txBody>
          <a:bodyPr>
            <a:normAutofit fontScale="90000"/>
          </a:bodyPr>
          <a:lstStyle/>
          <a:p>
            <a:r>
              <a:rPr lang="de-DE" altLang="de-DE" dirty="0" smtClean="0"/>
              <a:t>Übung zum Perspektivwechsel durch die Übernahme der Schülerperspektive:</a:t>
            </a:r>
          </a:p>
        </p:txBody>
      </p:sp>
      <p:sp>
        <p:nvSpPr>
          <p:cNvPr id="3" name="Inhaltsplatzhalter 2">
            <a:extLst>
              <a:ext uri="{FF2B5EF4-FFF2-40B4-BE49-F238E27FC236}">
                <a16:creationId xmlns:a16="http://schemas.microsoft.com/office/drawing/2014/main" id="{A6CAE49E-42A5-4E6B-9DE2-27D4889660F1}"/>
              </a:ext>
            </a:extLst>
          </p:cNvPr>
          <p:cNvSpPr>
            <a:spLocks noGrp="1"/>
          </p:cNvSpPr>
          <p:nvPr>
            <p:ph idx="1"/>
          </p:nvPr>
        </p:nvSpPr>
        <p:spPr>
          <a:xfrm>
            <a:off x="395288" y="2132856"/>
            <a:ext cx="8424862" cy="3456533"/>
          </a:xfrm>
        </p:spPr>
        <p:txBody>
          <a:bodyPr/>
          <a:lstStyle/>
          <a:p>
            <a:pPr>
              <a:defRPr/>
            </a:pPr>
            <a:r>
              <a:rPr lang="de-DE" dirty="0"/>
              <a:t>Versetzen Sie sich in den Schüler hinein.</a:t>
            </a:r>
          </a:p>
          <a:p>
            <a:pPr>
              <a:defRPr/>
            </a:pPr>
            <a:r>
              <a:rPr lang="de-DE" dirty="0"/>
              <a:t>Lassen Sie die beschriebene Situation vor Ihrem inneren Auge entstehen:</a:t>
            </a:r>
          </a:p>
          <a:p>
            <a:pPr lvl="1">
              <a:defRPr/>
            </a:pPr>
            <a:r>
              <a:rPr lang="de-DE" dirty="0"/>
              <a:t>Was nehmen Sie körperlich wahr?</a:t>
            </a:r>
          </a:p>
          <a:p>
            <a:pPr lvl="1">
              <a:defRPr/>
            </a:pPr>
            <a:r>
              <a:rPr lang="de-DE" dirty="0"/>
              <a:t>Welche Gefühle entstehen in Ihnen?</a:t>
            </a:r>
          </a:p>
          <a:p>
            <a:pPr lvl="1">
              <a:defRPr/>
            </a:pPr>
            <a:r>
              <a:rPr lang="de-DE" dirty="0"/>
              <a:t>Welche Gedanken kommen Ihnen in den Sinn?</a:t>
            </a:r>
          </a:p>
          <a:p>
            <a:pPr lvl="1">
              <a:defRPr/>
            </a:pPr>
            <a:r>
              <a:rPr lang="de-DE" dirty="0"/>
              <a:t>Was wünschen Sie sich in dieser Situation?</a:t>
            </a:r>
          </a:p>
          <a:p>
            <a:pPr marL="0" indent="0">
              <a:buFont typeface="Wingdings" pitchFamily="2" charset="2"/>
              <a:buNone/>
              <a:defRPr/>
            </a:pPr>
            <a:endParaRPr lang="de-DE" dirty="0"/>
          </a:p>
        </p:txBody>
      </p:sp>
    </p:spTree>
    <p:extLst>
      <p:ext uri="{BB962C8B-B14F-4D97-AF65-F5344CB8AC3E}">
        <p14:creationId xmlns:p14="http://schemas.microsoft.com/office/powerpoint/2010/main" val="1129855790"/>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noChangeArrowheads="1"/>
          </p:cNvSpPr>
          <p:nvPr>
            <p:ph type="title"/>
          </p:nvPr>
        </p:nvSpPr>
        <p:spPr>
          <a:xfrm>
            <a:off x="323528" y="476672"/>
            <a:ext cx="8568952" cy="1008111"/>
          </a:xfrm>
        </p:spPr>
        <p:txBody>
          <a:bodyPr>
            <a:noAutofit/>
          </a:bodyPr>
          <a:lstStyle/>
          <a:p>
            <a:r>
              <a:rPr lang="de-DE" altLang="de-DE" sz="3600" dirty="0" smtClean="0"/>
              <a:t>Mögliche Körperwahrnehmungen, Gefühle, Gedanken und Bedürfnisse von Simon</a:t>
            </a:r>
          </a:p>
        </p:txBody>
      </p:sp>
      <p:sp>
        <p:nvSpPr>
          <p:cNvPr id="3" name="Ellipse 2">
            <a:extLst>
              <a:ext uri="{FF2B5EF4-FFF2-40B4-BE49-F238E27FC236}">
                <a16:creationId xmlns:a16="http://schemas.microsoft.com/office/drawing/2014/main" id="{C275FB14-B951-440A-93FA-0385CCF2D9D0}"/>
              </a:ext>
            </a:extLst>
          </p:cNvPr>
          <p:cNvSpPr/>
          <p:nvPr/>
        </p:nvSpPr>
        <p:spPr>
          <a:xfrm>
            <a:off x="4513263" y="3284538"/>
            <a:ext cx="1397000" cy="995362"/>
          </a:xfrm>
          <a:prstGeom prst="ellipse">
            <a:avLst/>
          </a:prstGeom>
          <a:solidFill>
            <a:srgbClr val="5B9BD5">
              <a:lumMod val="40000"/>
              <a:lumOff val="60000"/>
            </a:srgbClr>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r>
              <a:rPr lang="de-DE" sz="1800" kern="0" dirty="0">
                <a:solidFill>
                  <a:srgbClr val="000000"/>
                </a:solidFill>
                <a:latin typeface="Calibri" panose="020F0502020204030204"/>
              </a:rPr>
              <a:t>Simon</a:t>
            </a:r>
          </a:p>
        </p:txBody>
      </p:sp>
      <p:sp>
        <p:nvSpPr>
          <p:cNvPr id="4" name="Denkblase: wolkenförmig 3">
            <a:extLst>
              <a:ext uri="{FF2B5EF4-FFF2-40B4-BE49-F238E27FC236}">
                <a16:creationId xmlns:a16="http://schemas.microsoft.com/office/drawing/2014/main" id="{29DD5E94-9BAA-4ADF-9502-5F52897458B8}"/>
              </a:ext>
            </a:extLst>
          </p:cNvPr>
          <p:cNvSpPr/>
          <p:nvPr/>
        </p:nvSpPr>
        <p:spPr>
          <a:xfrm flipH="1">
            <a:off x="0" y="2420938"/>
            <a:ext cx="3959225" cy="3887787"/>
          </a:xfrm>
          <a:prstGeom prst="cloudCallout">
            <a:avLst>
              <a:gd name="adj1" fmla="val -63179"/>
              <a:gd name="adj2" fmla="val -23114"/>
            </a:avLst>
          </a:prstGeom>
          <a:solidFill>
            <a:srgbClr val="FFCC66"/>
          </a:solidFill>
          <a:ln w="12700" cap="flat" cmpd="sng" algn="ctr">
            <a:solidFill>
              <a:srgbClr val="5B9BD5">
                <a:shade val="50000"/>
              </a:srgbClr>
            </a:solidFill>
            <a:prstDash val="solid"/>
            <a:miter lim="800000"/>
          </a:ln>
          <a:effectLst/>
        </p:spPr>
        <p:txBody>
          <a:bodyPr anchor="ctr"/>
          <a:lstStyle/>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defTabSz="457200" eaLnBrk="1" fontAlgn="auto" hangingPunct="1">
              <a:spcBef>
                <a:spcPts val="0"/>
              </a:spcBef>
              <a:spcAft>
                <a:spcPts val="0"/>
              </a:spcAft>
              <a:defRPr/>
            </a:pPr>
            <a:endParaRPr lang="de-DE" sz="1800" kern="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smtClean="0">
                <a:solidFill>
                  <a:srgbClr val="000000"/>
                </a:solidFill>
                <a:latin typeface="Calibri" panose="020F0502020204030204"/>
              </a:rPr>
              <a:t>Keiner </a:t>
            </a:r>
            <a:r>
              <a:rPr lang="de-DE" sz="1200" dirty="0">
                <a:solidFill>
                  <a:srgbClr val="000000"/>
                </a:solidFill>
                <a:latin typeface="Calibri" panose="020F0502020204030204"/>
              </a:rPr>
              <a:t>versteht </a:t>
            </a:r>
            <a:r>
              <a:rPr lang="de-DE" sz="1200" dirty="0" smtClean="0">
                <a:solidFill>
                  <a:srgbClr val="000000"/>
                </a:solidFill>
                <a:latin typeface="Calibri" panose="020F0502020204030204"/>
              </a:rPr>
              <a:t>mich.</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Ich gehöre nicht dazu und werde nie dazu </a:t>
            </a:r>
            <a:r>
              <a:rPr lang="de-DE" sz="1200" dirty="0" smtClean="0">
                <a:solidFill>
                  <a:srgbClr val="000000"/>
                </a:solidFill>
                <a:latin typeface="Calibri" panose="020F0502020204030204"/>
              </a:rPr>
              <a:t>gehören.</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Ich bin es nicht </a:t>
            </a:r>
            <a:r>
              <a:rPr lang="de-DE" sz="1200" dirty="0" smtClean="0">
                <a:solidFill>
                  <a:srgbClr val="000000"/>
                </a:solidFill>
                <a:latin typeface="Calibri" panose="020F0502020204030204"/>
              </a:rPr>
              <a:t>wert.</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Ich kann mich auf niemanden </a:t>
            </a:r>
            <a:r>
              <a:rPr lang="de-DE" sz="1200" dirty="0" smtClean="0">
                <a:solidFill>
                  <a:srgbClr val="000000"/>
                </a:solidFill>
                <a:latin typeface="Calibri" panose="020F0502020204030204"/>
              </a:rPr>
              <a:t>verlassen.</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Der hat es nicht anders </a:t>
            </a:r>
            <a:r>
              <a:rPr lang="de-DE" sz="1200" dirty="0" smtClean="0">
                <a:solidFill>
                  <a:srgbClr val="000000"/>
                </a:solidFill>
                <a:latin typeface="Calibri" panose="020F0502020204030204"/>
              </a:rPr>
              <a:t>verdient.</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Die haben ja keine </a:t>
            </a:r>
            <a:r>
              <a:rPr lang="de-DE" sz="1200" dirty="0" smtClean="0">
                <a:solidFill>
                  <a:srgbClr val="000000"/>
                </a:solidFill>
                <a:latin typeface="Calibri" panose="020F0502020204030204"/>
              </a:rPr>
              <a:t>Ahnung.</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Ich muss meine Mutter </a:t>
            </a:r>
            <a:r>
              <a:rPr lang="de-DE" sz="1200" dirty="0" smtClean="0">
                <a:solidFill>
                  <a:srgbClr val="000000"/>
                </a:solidFill>
                <a:latin typeface="Calibri" panose="020F0502020204030204"/>
              </a:rPr>
              <a:t>beschützen.</a:t>
            </a:r>
            <a:endParaRPr lang="de-DE" sz="1200" dirty="0">
              <a:solidFill>
                <a:srgbClr val="000000"/>
              </a:solidFill>
              <a:latin typeface="Calibri" panose="020F0502020204030204"/>
            </a:endParaRPr>
          </a:p>
          <a:p>
            <a:pPr marL="285750" indent="-285750" defTabSz="457200" eaLnBrk="1" fontAlgn="auto" hangingPunct="1">
              <a:spcBef>
                <a:spcPts val="0"/>
              </a:spcBef>
              <a:spcAft>
                <a:spcPts val="0"/>
              </a:spcAft>
              <a:buFontTx/>
              <a:buChar char="-"/>
              <a:defRPr/>
            </a:pPr>
            <a:r>
              <a:rPr lang="de-DE" sz="1200" dirty="0">
                <a:solidFill>
                  <a:srgbClr val="000000"/>
                </a:solidFill>
                <a:latin typeface="Calibri" panose="020F0502020204030204"/>
              </a:rPr>
              <a:t>…</a:t>
            </a:r>
          </a:p>
          <a:p>
            <a:pPr marL="285750" indent="-285750" defTabSz="457200" eaLnBrk="1" fontAlgn="auto" hangingPunct="1">
              <a:spcBef>
                <a:spcPts val="0"/>
              </a:spcBef>
              <a:spcAft>
                <a:spcPts val="0"/>
              </a:spcAft>
              <a:buFontTx/>
              <a:buChar char="-"/>
              <a:defRPr/>
            </a:pPr>
            <a:endParaRPr lang="de-DE" sz="1800" kern="0" dirty="0">
              <a:solidFill>
                <a:srgbClr val="000000"/>
              </a:solidFill>
              <a:latin typeface="Calibri" panose="020F0502020204030204"/>
            </a:endParaRPr>
          </a:p>
          <a:p>
            <a:pPr algn="ctr" defTabSz="457200" eaLnBrk="1" fontAlgn="auto" hangingPunct="1">
              <a:spcBef>
                <a:spcPts val="0"/>
              </a:spcBef>
              <a:spcAft>
                <a:spcPts val="0"/>
              </a:spcAft>
              <a:defRPr/>
            </a:pPr>
            <a:endParaRPr lang="de-DE" sz="1800" kern="0" dirty="0">
              <a:solidFill>
                <a:srgbClr val="000000"/>
              </a:solidFill>
              <a:latin typeface="Calibri" panose="020F0502020204030204"/>
            </a:endParaRPr>
          </a:p>
        </p:txBody>
      </p:sp>
      <p:sp>
        <p:nvSpPr>
          <p:cNvPr id="5" name="Flussdiagramm: Lochstreifen 4"/>
          <p:cNvSpPr>
            <a:spLocks noChangeArrowheads="1"/>
          </p:cNvSpPr>
          <p:nvPr/>
        </p:nvSpPr>
        <p:spPr bwMode="auto">
          <a:xfrm>
            <a:off x="3814763" y="1597025"/>
            <a:ext cx="2493962" cy="1182688"/>
          </a:xfrm>
          <a:prstGeom prst="flowChartPunchedTape">
            <a:avLst/>
          </a:prstGeom>
          <a:solidFill>
            <a:srgbClr val="FFCC66"/>
          </a:solidFill>
          <a:ln w="12700" algn="ctr">
            <a:solidFill>
              <a:srgbClr val="41719C"/>
            </a:solidFill>
            <a:miter lim="800000"/>
            <a:headEnd/>
            <a:tailEnd/>
          </a:ln>
        </p:spPr>
        <p:txBody>
          <a:bodyPr anchor="ctr"/>
          <a:lstStyle>
            <a:lvl1pPr defTabSz="457200">
              <a:defRPr sz="2800">
                <a:solidFill>
                  <a:schemeClr val="bg1"/>
                </a:solidFill>
                <a:latin typeface="Arial Narrow" panose="020B0606020202030204" pitchFamily="34" charset="0"/>
              </a:defRPr>
            </a:lvl1pPr>
            <a:lvl2pPr defTabSz="457200">
              <a:defRPr sz="2800">
                <a:solidFill>
                  <a:schemeClr val="bg1"/>
                </a:solidFill>
                <a:latin typeface="Arial Narrow" panose="020B0606020202030204" pitchFamily="34" charset="0"/>
              </a:defRPr>
            </a:lvl2pPr>
            <a:lvl3pPr defTabSz="457200">
              <a:defRPr sz="2800">
                <a:solidFill>
                  <a:schemeClr val="bg1"/>
                </a:solidFill>
                <a:latin typeface="Arial Narrow" panose="020B0606020202030204" pitchFamily="34" charset="0"/>
              </a:defRPr>
            </a:lvl3pPr>
            <a:lvl4pPr defTabSz="457200">
              <a:defRPr sz="2800">
                <a:solidFill>
                  <a:schemeClr val="bg1"/>
                </a:solidFill>
                <a:latin typeface="Arial Narrow" panose="020B0606020202030204" pitchFamily="34" charset="0"/>
              </a:defRPr>
            </a:lvl4pPr>
            <a:lvl5pPr defTabSz="457200">
              <a:defRPr sz="2800">
                <a:solidFill>
                  <a:schemeClr val="bg1"/>
                </a:solidFill>
                <a:latin typeface="Arial Narrow" panose="020B0606020202030204" pitchFamily="34" charset="0"/>
              </a:defRPr>
            </a:lvl5pPr>
            <a:lvl6pPr marL="2284413" indent="1588" defTabSz="457200" eaLnBrk="0" fontAlgn="base" hangingPunct="0">
              <a:spcBef>
                <a:spcPct val="0"/>
              </a:spcBef>
              <a:spcAft>
                <a:spcPct val="0"/>
              </a:spcAft>
              <a:defRPr sz="2800">
                <a:solidFill>
                  <a:schemeClr val="bg1"/>
                </a:solidFill>
                <a:latin typeface="Arial Narrow" panose="020B0606020202030204" pitchFamily="34" charset="0"/>
              </a:defRPr>
            </a:lvl6pPr>
            <a:lvl7pPr marL="2741613" indent="1588" defTabSz="457200" eaLnBrk="0" fontAlgn="base" hangingPunct="0">
              <a:spcBef>
                <a:spcPct val="0"/>
              </a:spcBef>
              <a:spcAft>
                <a:spcPct val="0"/>
              </a:spcAft>
              <a:defRPr sz="2800">
                <a:solidFill>
                  <a:schemeClr val="bg1"/>
                </a:solidFill>
                <a:latin typeface="Arial Narrow" panose="020B0606020202030204" pitchFamily="34" charset="0"/>
              </a:defRPr>
            </a:lvl7pPr>
            <a:lvl8pPr marL="3198813" indent="1588" defTabSz="457200" eaLnBrk="0" fontAlgn="base" hangingPunct="0">
              <a:spcBef>
                <a:spcPct val="0"/>
              </a:spcBef>
              <a:spcAft>
                <a:spcPct val="0"/>
              </a:spcAft>
              <a:defRPr sz="2800">
                <a:solidFill>
                  <a:schemeClr val="bg1"/>
                </a:solidFill>
                <a:latin typeface="Arial Narrow" panose="020B0606020202030204" pitchFamily="34" charset="0"/>
              </a:defRPr>
            </a:lvl8pPr>
            <a:lvl9pPr marL="3656013" indent="1588" defTabSz="457200" eaLnBrk="0" fontAlgn="base" hangingPunct="0">
              <a:spcBef>
                <a:spcPct val="0"/>
              </a:spcBef>
              <a:spcAft>
                <a:spcPct val="0"/>
              </a:spcAft>
              <a:defRPr sz="2800">
                <a:solidFill>
                  <a:schemeClr val="bg1"/>
                </a:solidFill>
                <a:latin typeface="Arial Narrow" panose="020B0606020202030204" pitchFamily="34" charset="0"/>
              </a:defRPr>
            </a:lvl9pPr>
          </a:lstStyle>
          <a:p>
            <a:pPr eaLnBrk="1" hangingPunct="1"/>
            <a:r>
              <a:rPr lang="de-DE" altLang="de-DE" sz="1200">
                <a:solidFill>
                  <a:srgbClr val="000000"/>
                </a:solidFill>
                <a:latin typeface="Calibri" panose="020F0502020204030204" pitchFamily="34" charset="0"/>
              </a:rPr>
              <a:t>Bedrohung, Angst, Ärger, Wut, Hilflosigkeit, Überforderung, Resignation, Wertlosigkeit, Scham, …</a:t>
            </a:r>
          </a:p>
        </p:txBody>
      </p:sp>
      <p:grpSp>
        <p:nvGrpSpPr>
          <p:cNvPr id="6" name="Gruppieren 5"/>
          <p:cNvGrpSpPr>
            <a:grpSpLocks/>
          </p:cNvGrpSpPr>
          <p:nvPr/>
        </p:nvGrpSpPr>
        <p:grpSpPr bwMode="auto">
          <a:xfrm>
            <a:off x="6011863" y="2387600"/>
            <a:ext cx="3090862" cy="3128963"/>
            <a:chOff x="7379804" y="1739582"/>
            <a:chExt cx="4025347" cy="4005470"/>
          </a:xfrm>
        </p:grpSpPr>
        <p:sp>
          <p:nvSpPr>
            <p:cNvPr id="7" name="Raute 6">
              <a:extLst>
                <a:ext uri="{FF2B5EF4-FFF2-40B4-BE49-F238E27FC236}">
                  <a16:creationId xmlns:a16="http://schemas.microsoft.com/office/drawing/2014/main" id="{DFEE3412-E6C6-4E95-AE98-8D389A0A8268}"/>
                </a:ext>
              </a:extLst>
            </p:cNvPr>
            <p:cNvSpPr/>
            <p:nvPr/>
          </p:nvSpPr>
          <p:spPr>
            <a:xfrm>
              <a:off x="7379804" y="1739582"/>
              <a:ext cx="4025347" cy="4005470"/>
            </a:xfrm>
            <a:prstGeom prst="diamond">
              <a:avLst/>
            </a:prstGeom>
            <a:solidFill>
              <a:srgbClr val="FFCC66"/>
            </a:solidFill>
            <a:ln w="12700" cap="flat" cmpd="sng" algn="ctr">
              <a:solidFill>
                <a:srgbClr val="5B9BD5">
                  <a:shade val="50000"/>
                </a:srgbClr>
              </a:solidFill>
              <a:prstDash val="solid"/>
              <a:miter lim="800000"/>
            </a:ln>
            <a:effectLst/>
          </p:spPr>
          <p:txBody>
            <a:bodyPr anchor="ctr"/>
            <a:lstStyle/>
            <a:p>
              <a:pPr algn="ctr" defTabSz="457200" eaLnBrk="1" fontAlgn="auto" hangingPunct="1">
                <a:spcBef>
                  <a:spcPts val="0"/>
                </a:spcBef>
                <a:spcAft>
                  <a:spcPts val="0"/>
                </a:spcAft>
                <a:defRPr/>
              </a:pPr>
              <a:endParaRPr lang="de-DE" sz="1800" kern="0" dirty="0">
                <a:solidFill>
                  <a:prstClr val="white"/>
                </a:solidFill>
                <a:latin typeface="Calibri" panose="020F0502020204030204"/>
              </a:endParaRPr>
            </a:p>
          </p:txBody>
        </p:sp>
        <p:sp>
          <p:nvSpPr>
            <p:cNvPr id="8" name="Textfeld 7">
              <a:extLst>
                <a:ext uri="{FF2B5EF4-FFF2-40B4-BE49-F238E27FC236}">
                  <a16:creationId xmlns:a16="http://schemas.microsoft.com/office/drawing/2014/main" id="{58FC3FFE-7D9E-4A41-98C1-040C4CCC7761}"/>
                </a:ext>
              </a:extLst>
            </p:cNvPr>
            <p:cNvSpPr txBox="1"/>
            <p:nvPr/>
          </p:nvSpPr>
          <p:spPr>
            <a:xfrm>
              <a:off x="8244003" y="2465079"/>
              <a:ext cx="2530573" cy="2954948"/>
            </a:xfrm>
            <a:prstGeom prst="rect">
              <a:avLst/>
            </a:prstGeom>
            <a:noFill/>
          </p:spPr>
          <p:txBody>
            <a:bodyPr>
              <a:spAutoFit/>
            </a:bodyPr>
            <a:lstStyle/>
            <a:p>
              <a:pPr algn="ctr" defTabSz="457200" eaLnBrk="1" fontAlgn="auto" hangingPunct="1">
                <a:spcBef>
                  <a:spcPts val="0"/>
                </a:spcBef>
                <a:spcAft>
                  <a:spcPts val="0"/>
                </a:spcAft>
                <a:defRPr/>
              </a:pPr>
              <a:r>
                <a:rPr lang="de-DE" sz="1200" dirty="0">
                  <a:solidFill>
                    <a:srgbClr val="000000"/>
                  </a:solidFill>
                  <a:latin typeface="Calibri" panose="020F0502020204030204"/>
                </a:rPr>
                <a:t>- Ich würde</a:t>
              </a:r>
            </a:p>
            <a:p>
              <a:pPr algn="ctr" defTabSz="457200" eaLnBrk="1" fontAlgn="auto" hangingPunct="1">
                <a:spcBef>
                  <a:spcPts val="0"/>
                </a:spcBef>
                <a:spcAft>
                  <a:spcPts val="0"/>
                </a:spcAft>
                <a:defRPr/>
              </a:pPr>
              <a:r>
                <a:rPr lang="de-DE" sz="1200" dirty="0">
                  <a:solidFill>
                    <a:srgbClr val="000000"/>
                  </a:solidFill>
                  <a:latin typeface="Calibri" panose="020F0502020204030204"/>
                </a:rPr>
                <a:t>am liebsten </a:t>
              </a:r>
              <a:r>
                <a:rPr lang="de-DE" sz="1200" dirty="0" smtClean="0">
                  <a:solidFill>
                    <a:srgbClr val="000000"/>
                  </a:solidFill>
                  <a:latin typeface="Calibri" panose="020F0502020204030204"/>
                </a:rPr>
                <a:t>davonlaufen.</a:t>
              </a:r>
              <a:endParaRPr lang="de-DE" sz="1200" dirty="0">
                <a:solidFill>
                  <a:srgbClr val="000000"/>
                </a:solidFill>
                <a:latin typeface="Calibri" panose="020F0502020204030204"/>
              </a:endParaRPr>
            </a:p>
            <a:p>
              <a:pPr defTabSz="457200" eaLnBrk="1" fontAlgn="auto" hangingPunct="1">
                <a:spcBef>
                  <a:spcPts val="0"/>
                </a:spcBef>
                <a:spcAft>
                  <a:spcPts val="0"/>
                </a:spcAft>
                <a:defRPr/>
              </a:pPr>
              <a:r>
                <a:rPr lang="de-DE" sz="1200" dirty="0">
                  <a:solidFill>
                    <a:srgbClr val="000000"/>
                  </a:solidFill>
                  <a:latin typeface="Calibri" panose="020F0502020204030204"/>
                </a:rPr>
                <a:t>- Ich will alleine </a:t>
              </a:r>
              <a:r>
                <a:rPr lang="de-DE" sz="1200" dirty="0" smtClean="0">
                  <a:solidFill>
                    <a:srgbClr val="000000"/>
                  </a:solidFill>
                  <a:latin typeface="Calibri" panose="020F0502020204030204"/>
                </a:rPr>
                <a:t>sein.</a:t>
              </a:r>
              <a:endParaRPr lang="de-DE" sz="1200" dirty="0">
                <a:solidFill>
                  <a:srgbClr val="000000"/>
                </a:solidFill>
                <a:latin typeface="Calibri" panose="020F0502020204030204"/>
              </a:endParaRPr>
            </a:p>
            <a:p>
              <a:pPr defTabSz="457200" eaLnBrk="1" fontAlgn="auto" hangingPunct="1">
                <a:spcBef>
                  <a:spcPts val="0"/>
                </a:spcBef>
                <a:spcAft>
                  <a:spcPts val="0"/>
                </a:spcAft>
                <a:defRPr/>
              </a:pPr>
              <a:r>
                <a:rPr lang="de-DE" sz="1200" dirty="0">
                  <a:solidFill>
                    <a:srgbClr val="000000"/>
                  </a:solidFill>
                  <a:latin typeface="Calibri" panose="020F0502020204030204"/>
                </a:rPr>
                <a:t>- Ich möchte in </a:t>
              </a:r>
              <a:r>
                <a:rPr lang="de-DE" sz="1200" dirty="0" smtClean="0">
                  <a:solidFill>
                    <a:srgbClr val="000000"/>
                  </a:solidFill>
                  <a:latin typeface="Calibri" panose="020F0502020204030204"/>
                </a:rPr>
                <a:t>Ruhe  	gelassen werden.</a:t>
              </a:r>
              <a:endParaRPr lang="de-DE" sz="1200" dirty="0">
                <a:solidFill>
                  <a:srgbClr val="000000"/>
                </a:solidFill>
                <a:latin typeface="Calibri" panose="020F0502020204030204"/>
              </a:endParaRPr>
            </a:p>
            <a:p>
              <a:pPr defTabSz="457200" eaLnBrk="1" fontAlgn="auto" hangingPunct="1">
                <a:spcBef>
                  <a:spcPts val="0"/>
                </a:spcBef>
                <a:spcAft>
                  <a:spcPts val="0"/>
                </a:spcAft>
                <a:defRPr/>
              </a:pPr>
              <a:r>
                <a:rPr lang="de-DE" sz="1200" dirty="0">
                  <a:solidFill>
                    <a:srgbClr val="000000"/>
                  </a:solidFill>
                  <a:latin typeface="Calibri" panose="020F0502020204030204"/>
                </a:rPr>
                <a:t>- Ich möchte gemocht </a:t>
              </a:r>
              <a:r>
                <a:rPr lang="de-DE" sz="1200" dirty="0" smtClean="0">
                  <a:solidFill>
                    <a:srgbClr val="000000"/>
                  </a:solidFill>
                  <a:latin typeface="Calibri" panose="020F0502020204030204"/>
                </a:rPr>
                <a:t>	werden.</a:t>
              </a:r>
              <a:endParaRPr lang="de-DE" sz="1200" dirty="0">
                <a:solidFill>
                  <a:srgbClr val="000000"/>
                </a:solidFill>
                <a:latin typeface="Calibri" panose="020F0502020204030204"/>
              </a:endParaRPr>
            </a:p>
            <a:p>
              <a:pPr marL="171450" indent="-171450" defTabSz="457200" eaLnBrk="1" fontAlgn="auto" hangingPunct="1">
                <a:spcBef>
                  <a:spcPts val="0"/>
                </a:spcBef>
                <a:spcAft>
                  <a:spcPts val="0"/>
                </a:spcAft>
                <a:buFontTx/>
                <a:buChar char="-"/>
                <a:defRPr/>
              </a:pPr>
              <a:r>
                <a:rPr lang="de-DE" sz="1200" dirty="0" smtClean="0">
                  <a:solidFill>
                    <a:srgbClr val="000000"/>
                  </a:solidFill>
                  <a:latin typeface="Calibri" panose="020F0502020204030204"/>
                </a:rPr>
                <a:t>Ich </a:t>
              </a:r>
              <a:r>
                <a:rPr lang="de-DE" sz="1200" dirty="0">
                  <a:solidFill>
                    <a:srgbClr val="000000"/>
                  </a:solidFill>
                  <a:latin typeface="Calibri" panose="020F0502020204030204"/>
                </a:rPr>
                <a:t>möchte, dass sich </a:t>
              </a:r>
              <a:r>
                <a:rPr lang="de-DE" sz="1200" dirty="0" smtClean="0">
                  <a:solidFill>
                    <a:srgbClr val="000000"/>
                  </a:solidFill>
                  <a:latin typeface="Calibri" panose="020F0502020204030204"/>
                </a:rPr>
                <a:t>	jemand </a:t>
              </a:r>
              <a:r>
                <a:rPr lang="de-DE" sz="1200" dirty="0">
                  <a:solidFill>
                    <a:srgbClr val="000000"/>
                  </a:solidFill>
                  <a:latin typeface="Calibri" panose="020F0502020204030204"/>
                </a:rPr>
                <a:t>um </a:t>
              </a:r>
              <a:r>
                <a:rPr lang="de-DE" sz="1200" dirty="0" smtClean="0">
                  <a:solidFill>
                    <a:srgbClr val="000000"/>
                  </a:solidFill>
                  <a:latin typeface="Calibri" panose="020F0502020204030204"/>
                </a:rPr>
                <a:t>mich</a:t>
              </a:r>
            </a:p>
            <a:p>
              <a:pPr defTabSz="457200" eaLnBrk="1" fontAlgn="auto" hangingPunct="1">
                <a:spcBef>
                  <a:spcPts val="0"/>
                </a:spcBef>
                <a:spcAft>
                  <a:spcPts val="0"/>
                </a:spcAft>
                <a:defRPr/>
              </a:pPr>
              <a:r>
                <a:rPr lang="de-DE" sz="1200" dirty="0">
                  <a:solidFill>
                    <a:srgbClr val="000000"/>
                  </a:solidFill>
                  <a:latin typeface="Calibri" panose="020F0502020204030204"/>
                </a:rPr>
                <a:t>	</a:t>
              </a:r>
              <a:r>
                <a:rPr lang="de-DE" sz="1200" dirty="0" smtClean="0">
                  <a:solidFill>
                    <a:srgbClr val="000000"/>
                  </a:solidFill>
                  <a:latin typeface="Calibri" panose="020F0502020204030204"/>
                </a:rPr>
                <a:t>kümmert.</a:t>
              </a:r>
              <a:endParaRPr lang="de-DE" sz="1200" dirty="0">
                <a:solidFill>
                  <a:srgbClr val="000000"/>
                </a:solidFill>
                <a:latin typeface="Calibri" panose="020F0502020204030204"/>
              </a:endParaRPr>
            </a:p>
            <a:p>
              <a:pPr algn="ctr" defTabSz="457200" eaLnBrk="1" fontAlgn="auto" hangingPunct="1">
                <a:spcBef>
                  <a:spcPts val="0"/>
                </a:spcBef>
                <a:spcAft>
                  <a:spcPts val="0"/>
                </a:spcAft>
                <a:defRPr/>
              </a:pPr>
              <a:r>
                <a:rPr lang="de-DE" sz="1200" dirty="0">
                  <a:solidFill>
                    <a:srgbClr val="000000"/>
                  </a:solidFill>
                  <a:latin typeface="Calibri" panose="020F0502020204030204"/>
                </a:rPr>
                <a:t>   - …</a:t>
              </a:r>
            </a:p>
            <a:p>
              <a:pPr defTabSz="457200" eaLnBrk="1" fontAlgn="auto" hangingPunct="1">
                <a:spcBef>
                  <a:spcPts val="0"/>
                </a:spcBef>
                <a:spcAft>
                  <a:spcPts val="0"/>
                </a:spcAft>
                <a:defRPr/>
              </a:pPr>
              <a:endParaRPr lang="de-DE" sz="1200" kern="0" dirty="0">
                <a:solidFill>
                  <a:srgbClr val="000000"/>
                </a:solidFill>
                <a:latin typeface="Calibri" panose="020F0502020204030204"/>
              </a:endParaRPr>
            </a:p>
          </p:txBody>
        </p:sp>
      </p:grpSp>
      <p:grpSp>
        <p:nvGrpSpPr>
          <p:cNvPr id="9" name="Gruppieren 8"/>
          <p:cNvGrpSpPr>
            <a:grpSpLocks/>
          </p:cNvGrpSpPr>
          <p:nvPr/>
        </p:nvGrpSpPr>
        <p:grpSpPr bwMode="auto">
          <a:xfrm>
            <a:off x="4211638" y="4508500"/>
            <a:ext cx="2251075" cy="1741488"/>
            <a:chOff x="5536924" y="4264120"/>
            <a:chExt cx="2932044" cy="2335463"/>
          </a:xfrm>
        </p:grpSpPr>
        <p:sp>
          <p:nvSpPr>
            <p:cNvPr id="10" name="Sechseck 9">
              <a:extLst>
                <a:ext uri="{FF2B5EF4-FFF2-40B4-BE49-F238E27FC236}">
                  <a16:creationId xmlns:a16="http://schemas.microsoft.com/office/drawing/2014/main" id="{27BD03CA-26F1-43BF-9F7B-80144EF98AF2}"/>
                </a:ext>
              </a:extLst>
            </p:cNvPr>
            <p:cNvSpPr/>
            <p:nvPr/>
          </p:nvSpPr>
          <p:spPr>
            <a:xfrm>
              <a:off x="5536924" y="4264120"/>
              <a:ext cx="2932044" cy="2335463"/>
            </a:xfrm>
            <a:prstGeom prst="hexagon">
              <a:avLst/>
            </a:prstGeom>
            <a:solidFill>
              <a:srgbClr val="FFC000">
                <a:lumMod val="60000"/>
                <a:lumOff val="40000"/>
              </a:srgbClr>
            </a:solidFill>
            <a:ln w="12700" cap="flat" cmpd="sng" algn="ctr">
              <a:solidFill>
                <a:srgbClr val="5B9BD5">
                  <a:shade val="50000"/>
                </a:srgbClr>
              </a:solidFill>
              <a:prstDash val="solid"/>
              <a:miter lim="800000"/>
            </a:ln>
            <a:effectLst/>
          </p:spPr>
          <p:txBody>
            <a:bodyPr anchor="ctr"/>
            <a:lstStyle/>
            <a:p>
              <a:pPr algn="ctr" eaLnBrk="1" fontAlgn="auto" hangingPunct="1">
                <a:spcBef>
                  <a:spcPts val="0"/>
                </a:spcBef>
                <a:spcAft>
                  <a:spcPts val="0"/>
                </a:spcAft>
                <a:defRPr/>
              </a:pPr>
              <a:endParaRPr lang="de-DE" sz="1800" kern="0" dirty="0">
                <a:solidFill>
                  <a:prstClr val="black"/>
                </a:solidFill>
                <a:latin typeface="Calibri" panose="020F0502020204030204"/>
              </a:endParaRPr>
            </a:p>
          </p:txBody>
        </p:sp>
        <p:sp>
          <p:nvSpPr>
            <p:cNvPr id="11" name="Textfeld 10">
              <a:extLst>
                <a:ext uri="{FF2B5EF4-FFF2-40B4-BE49-F238E27FC236}">
                  <a16:creationId xmlns:a16="http://schemas.microsoft.com/office/drawing/2014/main" id="{721049C4-EB71-43B2-9620-5E7452B8361D}"/>
                </a:ext>
              </a:extLst>
            </p:cNvPr>
            <p:cNvSpPr txBox="1"/>
            <p:nvPr/>
          </p:nvSpPr>
          <p:spPr>
            <a:xfrm>
              <a:off x="5923589" y="4519594"/>
              <a:ext cx="2344808" cy="1856448"/>
            </a:xfrm>
            <a:prstGeom prst="rect">
              <a:avLst/>
            </a:prstGeom>
            <a:noFill/>
          </p:spPr>
          <p:txBody>
            <a:bodyPr>
              <a:spAutoFit/>
            </a:bodyPr>
            <a:lstStyle/>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Beschleunigter Puls</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Herzklopfen,</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Flache Atmung</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Enge in der Kehle</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Feuchte Hände</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Druck auf der Brust</a:t>
              </a:r>
            </a:p>
            <a:p>
              <a:pPr marL="285750" indent="-285750">
                <a:buFontTx/>
                <a:buChar char="-"/>
                <a:defRPr/>
              </a:pPr>
              <a:r>
                <a:rPr lang="de-DE" sz="1200" dirty="0">
                  <a:solidFill>
                    <a:schemeClr val="tx1"/>
                  </a:solidFill>
                  <a:latin typeface="Calibri" panose="020F0502020204030204" pitchFamily="34" charset="0"/>
                  <a:cs typeface="Calibri" panose="020F0502020204030204" pitchFamily="34" charset="0"/>
                </a:rPr>
                <a:t>…</a:t>
              </a:r>
              <a:endParaRPr lang="de-DE" sz="1200" kern="0" dirty="0">
                <a:solidFill>
                  <a:schemeClr val="tx1"/>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35541386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noChangeArrowheads="1"/>
          </p:cNvSpPr>
          <p:nvPr>
            <p:ph type="title"/>
          </p:nvPr>
        </p:nvSpPr>
        <p:spPr>
          <a:xfrm>
            <a:off x="468313" y="620688"/>
            <a:ext cx="8135938" cy="1193800"/>
          </a:xfrm>
        </p:spPr>
        <p:txBody>
          <a:bodyPr>
            <a:normAutofit fontScale="90000"/>
          </a:bodyPr>
          <a:lstStyle/>
          <a:p>
            <a:r>
              <a:rPr lang="de-DE" altLang="de-DE" sz="3600" dirty="0" smtClean="0"/>
              <a:t>Hypothesen zu handlungsleitenden Motiven</a:t>
            </a:r>
            <a:r>
              <a:rPr lang="de-DE" altLang="de-DE" dirty="0" smtClean="0"/>
              <a:t/>
            </a:r>
            <a:br>
              <a:rPr lang="de-DE" altLang="de-DE" dirty="0" smtClean="0"/>
            </a:br>
            <a:r>
              <a:rPr lang="de-DE" altLang="de-DE" sz="2700" dirty="0" smtClean="0"/>
              <a:t>Was könnten die zentralen Motive für die Handlung von Frau Bäcker und von Simon sein?</a:t>
            </a:r>
          </a:p>
        </p:txBody>
      </p:sp>
      <p:graphicFrame>
        <p:nvGraphicFramePr>
          <p:cNvPr id="6" name="Tabelle 5">
            <a:extLst>
              <a:ext uri="{FF2B5EF4-FFF2-40B4-BE49-F238E27FC236}">
                <a16:creationId xmlns:a16="http://schemas.microsoft.com/office/drawing/2014/main" id="{0B5D5027-DF92-4F75-8D89-09D4BD83DA0E}"/>
              </a:ext>
            </a:extLst>
          </p:cNvPr>
          <p:cNvGraphicFramePr>
            <a:graphicFrameLocks noGrp="1"/>
          </p:cNvGraphicFramePr>
          <p:nvPr/>
        </p:nvGraphicFramePr>
        <p:xfrm>
          <a:off x="468313" y="2205038"/>
          <a:ext cx="8135938" cy="3754437"/>
        </p:xfrm>
        <a:graphic>
          <a:graphicData uri="http://schemas.openxmlformats.org/drawingml/2006/table">
            <a:tbl>
              <a:tblPr firstRow="1" bandRow="1">
                <a:tableStyleId>{5C22544A-7EE6-4342-B048-85BDC9FD1C3A}</a:tableStyleId>
              </a:tblPr>
              <a:tblGrid>
                <a:gridCol w="4067969">
                  <a:extLst>
                    <a:ext uri="{9D8B030D-6E8A-4147-A177-3AD203B41FA5}">
                      <a16:colId xmlns:a16="http://schemas.microsoft.com/office/drawing/2014/main" val="849450118"/>
                    </a:ext>
                  </a:extLst>
                </a:gridCol>
                <a:gridCol w="4067969">
                  <a:extLst>
                    <a:ext uri="{9D8B030D-6E8A-4147-A177-3AD203B41FA5}">
                      <a16:colId xmlns:a16="http://schemas.microsoft.com/office/drawing/2014/main" val="3590764508"/>
                    </a:ext>
                  </a:extLst>
                </a:gridCol>
              </a:tblGrid>
              <a:tr h="370871">
                <a:tc>
                  <a:txBody>
                    <a:bodyPr/>
                    <a:lstStyle/>
                    <a:p>
                      <a:r>
                        <a:rPr lang="de-DE" sz="1800" dirty="0"/>
                        <a:t>Der Lehrerin, Frau Bäcker</a:t>
                      </a:r>
                    </a:p>
                  </a:txBody>
                  <a:tcPr marL="91429" marR="91429" marT="45724" marB="45724"/>
                </a:tc>
                <a:tc>
                  <a:txBody>
                    <a:bodyPr/>
                    <a:lstStyle/>
                    <a:p>
                      <a:r>
                        <a:rPr lang="de-DE" sz="1800" dirty="0"/>
                        <a:t>Des Schülers, Simon	</a:t>
                      </a:r>
                    </a:p>
                  </a:txBody>
                  <a:tcPr marL="91429" marR="91429" marT="45724" marB="45724"/>
                </a:tc>
                <a:extLst>
                  <a:ext uri="{0D108BD9-81ED-4DB2-BD59-A6C34878D82A}">
                    <a16:rowId xmlns:a16="http://schemas.microsoft.com/office/drawing/2014/main" val="3657997557"/>
                  </a:ext>
                </a:extLst>
              </a:tr>
              <a:tr h="3383566">
                <a:tc>
                  <a:txBody>
                    <a:bodyPr/>
                    <a:lstStyle/>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p>
                      <a:endParaRPr lang="de-DE" sz="1800" dirty="0"/>
                    </a:p>
                  </a:txBody>
                  <a:tcPr marL="91429" marR="91429" marT="45724" marB="45724"/>
                </a:tc>
                <a:tc>
                  <a:txBody>
                    <a:bodyPr/>
                    <a:lstStyle/>
                    <a:p>
                      <a:endParaRPr lang="de-DE" sz="1800" dirty="0"/>
                    </a:p>
                  </a:txBody>
                  <a:tcPr marL="91429" marR="91429" marT="45724" marB="45724"/>
                </a:tc>
                <a:extLst>
                  <a:ext uri="{0D108BD9-81ED-4DB2-BD59-A6C34878D82A}">
                    <a16:rowId xmlns:a16="http://schemas.microsoft.com/office/drawing/2014/main" val="1489571426"/>
                  </a:ext>
                </a:extLst>
              </a:tr>
            </a:tbl>
          </a:graphicData>
        </a:graphic>
      </p:graphicFrame>
    </p:spTree>
    <p:extLst>
      <p:ext uri="{BB962C8B-B14F-4D97-AF65-F5344CB8AC3E}">
        <p14:creationId xmlns:p14="http://schemas.microsoft.com/office/powerpoint/2010/main" val="796328367"/>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noChangeArrowheads="1"/>
          </p:cNvSpPr>
          <p:nvPr>
            <p:ph type="title"/>
          </p:nvPr>
        </p:nvSpPr>
        <p:spPr>
          <a:xfrm>
            <a:off x="468312" y="692696"/>
            <a:ext cx="8135939" cy="1193800"/>
          </a:xfrm>
        </p:spPr>
        <p:txBody>
          <a:bodyPr>
            <a:normAutofit fontScale="90000"/>
          </a:bodyPr>
          <a:lstStyle/>
          <a:p>
            <a:r>
              <a:rPr lang="de-DE" altLang="de-DE" sz="3600" dirty="0" smtClean="0"/>
              <a:t>Hypothesen zu handlungsleitenden Motiven</a:t>
            </a:r>
            <a:r>
              <a:rPr lang="de-DE" altLang="de-DE" dirty="0" smtClean="0"/>
              <a:t/>
            </a:r>
            <a:br>
              <a:rPr lang="de-DE" altLang="de-DE" dirty="0" smtClean="0"/>
            </a:br>
            <a:r>
              <a:rPr lang="de-DE" altLang="de-DE" sz="2700" dirty="0" smtClean="0"/>
              <a:t>Was könnten die zentralen Motive für die Handlung von Frau Bäcker und von Simon sein?</a:t>
            </a:r>
          </a:p>
        </p:txBody>
      </p:sp>
      <p:graphicFrame>
        <p:nvGraphicFramePr>
          <p:cNvPr id="6" name="Tabelle 5">
            <a:extLst>
              <a:ext uri="{FF2B5EF4-FFF2-40B4-BE49-F238E27FC236}">
                <a16:creationId xmlns:a16="http://schemas.microsoft.com/office/drawing/2014/main" id="{2DBD1143-62A1-4371-805D-1C21C983E37C}"/>
              </a:ext>
            </a:extLst>
          </p:cNvPr>
          <p:cNvGraphicFramePr>
            <a:graphicFrameLocks noGrp="1"/>
          </p:cNvGraphicFramePr>
          <p:nvPr/>
        </p:nvGraphicFramePr>
        <p:xfrm>
          <a:off x="468313" y="2205038"/>
          <a:ext cx="8135938" cy="4040187"/>
        </p:xfrm>
        <a:graphic>
          <a:graphicData uri="http://schemas.openxmlformats.org/drawingml/2006/table">
            <a:tbl>
              <a:tblPr firstRow="1" bandRow="1">
                <a:tableStyleId>{5C22544A-7EE6-4342-B048-85BDC9FD1C3A}</a:tableStyleId>
              </a:tblPr>
              <a:tblGrid>
                <a:gridCol w="4067969">
                  <a:extLst>
                    <a:ext uri="{9D8B030D-6E8A-4147-A177-3AD203B41FA5}">
                      <a16:colId xmlns:a16="http://schemas.microsoft.com/office/drawing/2014/main" val="849450118"/>
                    </a:ext>
                  </a:extLst>
                </a:gridCol>
                <a:gridCol w="4067969">
                  <a:extLst>
                    <a:ext uri="{9D8B030D-6E8A-4147-A177-3AD203B41FA5}">
                      <a16:colId xmlns:a16="http://schemas.microsoft.com/office/drawing/2014/main" val="3590764508"/>
                    </a:ext>
                  </a:extLst>
                </a:gridCol>
              </a:tblGrid>
              <a:tr h="365807">
                <a:tc>
                  <a:txBody>
                    <a:bodyPr/>
                    <a:lstStyle/>
                    <a:p>
                      <a:r>
                        <a:rPr lang="de-DE" sz="1800" dirty="0"/>
                        <a:t>Der Lehrerin, Frau Bäcker</a:t>
                      </a:r>
                    </a:p>
                  </a:txBody>
                  <a:tcPr marL="91429" marR="91429" marT="45726" marB="45726"/>
                </a:tc>
                <a:tc>
                  <a:txBody>
                    <a:bodyPr/>
                    <a:lstStyle/>
                    <a:p>
                      <a:r>
                        <a:rPr lang="de-DE" sz="1800" dirty="0"/>
                        <a:t>Des Schülers, Simon	</a:t>
                      </a:r>
                    </a:p>
                  </a:txBody>
                  <a:tcPr marL="91429" marR="91429" marT="45726" marB="45726"/>
                </a:tc>
                <a:extLst>
                  <a:ext uri="{0D108BD9-81ED-4DB2-BD59-A6C34878D82A}">
                    <a16:rowId xmlns:a16="http://schemas.microsoft.com/office/drawing/2014/main" val="3657997557"/>
                  </a:ext>
                </a:extLst>
              </a:tr>
              <a:tr h="3674380">
                <a:tc>
                  <a:txBody>
                    <a:bodyPr/>
                    <a:lstStyle/>
                    <a:p>
                      <a:pPr marL="285750" indent="-285750">
                        <a:buFont typeface="Arial" panose="020B0604020202020204" pitchFamily="34" charset="0"/>
                        <a:buChar char="•"/>
                      </a:pPr>
                      <a:endParaRPr lang="de-DE" sz="1800" dirty="0"/>
                    </a:p>
                    <a:p>
                      <a:pPr marL="285750" indent="-285750">
                        <a:buFont typeface="Arial" panose="020B0604020202020204" pitchFamily="34" charset="0"/>
                        <a:buChar char="•"/>
                      </a:pPr>
                      <a:r>
                        <a:rPr lang="de-DE" sz="1800" dirty="0"/>
                        <a:t>Schutz der Mitschüler</a:t>
                      </a:r>
                    </a:p>
                    <a:p>
                      <a:pPr marL="285750" indent="-285750">
                        <a:buFont typeface="Arial" panose="020B0604020202020204" pitchFamily="34" charset="0"/>
                        <a:buChar char="•"/>
                      </a:pPr>
                      <a:r>
                        <a:rPr lang="de-DE" sz="1800" dirty="0"/>
                        <a:t>Machtkampf</a:t>
                      </a:r>
                    </a:p>
                    <a:p>
                      <a:pPr marL="285750" indent="-285750">
                        <a:buFont typeface="Arial" panose="020B0604020202020204" pitchFamily="34" charset="0"/>
                        <a:buChar char="•"/>
                      </a:pPr>
                      <a:r>
                        <a:rPr lang="de-DE" sz="1800" dirty="0"/>
                        <a:t>Angst vor Autoritätsverlust</a:t>
                      </a:r>
                    </a:p>
                    <a:p>
                      <a:pPr marL="285750" indent="-285750">
                        <a:buFont typeface="Arial" panose="020B0604020202020204" pitchFamily="34" charset="0"/>
                        <a:buChar char="•"/>
                      </a:pPr>
                      <a:r>
                        <a:rPr lang="de-DE" sz="1800" dirty="0"/>
                        <a:t>Angst vor Versagen</a:t>
                      </a:r>
                    </a:p>
                    <a:p>
                      <a:pPr marL="285750" indent="-285750">
                        <a:buFont typeface="Arial" panose="020B0604020202020204" pitchFamily="34" charset="0"/>
                        <a:buChar char="•"/>
                      </a:pPr>
                      <a:r>
                        <a:rPr lang="de-DE" sz="1800" dirty="0"/>
                        <a:t>…</a:t>
                      </a:r>
                    </a:p>
                  </a:txBody>
                  <a:tcPr marL="91429" marR="91429" marT="45726" marB="45726"/>
                </a:tc>
                <a:tc>
                  <a:txBody>
                    <a:bodyPr/>
                    <a:lstStyle/>
                    <a:p>
                      <a:pPr marL="0" indent="0">
                        <a:buFont typeface="Arial" panose="020B0604020202020204" pitchFamily="34" charset="0"/>
                        <a:buNone/>
                      </a:pPr>
                      <a:endParaRPr lang="de-DE" sz="1800" dirty="0"/>
                    </a:p>
                    <a:p>
                      <a:pPr marL="285750" indent="-285750">
                        <a:buFont typeface="Arial" panose="020B0604020202020204" pitchFamily="34" charset="0"/>
                        <a:buChar char="•"/>
                      </a:pPr>
                      <a:r>
                        <a:rPr lang="de-DE" sz="1800" dirty="0"/>
                        <a:t>Verteidigung der Ehre seiner Familie</a:t>
                      </a:r>
                    </a:p>
                    <a:p>
                      <a:pPr marL="285750" indent="-285750">
                        <a:buFont typeface="Arial" panose="020B0604020202020204" pitchFamily="34" charset="0"/>
                        <a:buChar char="•"/>
                      </a:pPr>
                      <a:r>
                        <a:rPr lang="de-DE" sz="1800" dirty="0"/>
                        <a:t>Scham</a:t>
                      </a:r>
                    </a:p>
                    <a:p>
                      <a:pPr marL="285750" indent="-285750">
                        <a:buFont typeface="Arial" panose="020B0604020202020204" pitchFamily="34" charset="0"/>
                        <a:buChar char="•"/>
                      </a:pPr>
                      <a:r>
                        <a:rPr lang="de-DE" sz="1800" dirty="0"/>
                        <a:t>Sich Achtung verschaffen</a:t>
                      </a:r>
                    </a:p>
                    <a:p>
                      <a:pPr marL="285750" indent="-285750">
                        <a:buFont typeface="Arial" panose="020B0604020202020204" pitchFamily="34" charset="0"/>
                        <a:buChar char="•"/>
                      </a:pPr>
                      <a:r>
                        <a:rPr lang="de-DE" sz="1800" dirty="0"/>
                        <a:t>…</a:t>
                      </a:r>
                    </a:p>
                    <a:p>
                      <a:endParaRPr lang="de-DE" sz="1800" dirty="0"/>
                    </a:p>
                  </a:txBody>
                  <a:tcPr marL="91429" marR="91429" marT="45726" marB="45726"/>
                </a:tc>
                <a:extLst>
                  <a:ext uri="{0D108BD9-81ED-4DB2-BD59-A6C34878D82A}">
                    <a16:rowId xmlns:a16="http://schemas.microsoft.com/office/drawing/2014/main" val="1489571426"/>
                  </a:ext>
                </a:extLst>
              </a:tr>
            </a:tbl>
          </a:graphicData>
        </a:graphic>
      </p:graphicFrame>
    </p:spTree>
    <p:extLst>
      <p:ext uri="{BB962C8B-B14F-4D97-AF65-F5344CB8AC3E}">
        <p14:creationId xmlns:p14="http://schemas.microsoft.com/office/powerpoint/2010/main" val="2201717529"/>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noChangeArrowheads="1"/>
          </p:cNvSpPr>
          <p:nvPr>
            <p:ph type="title"/>
          </p:nvPr>
        </p:nvSpPr>
        <p:spPr/>
        <p:txBody>
          <a:bodyPr>
            <a:normAutofit fontScale="90000"/>
          </a:bodyPr>
          <a:lstStyle/>
          <a:p>
            <a:r>
              <a:rPr lang="de-DE" altLang="de-DE" dirty="0" smtClean="0"/>
              <a:t>Alternative Handlungsmöglichkeiten der Lehrerin</a:t>
            </a:r>
          </a:p>
        </p:txBody>
      </p:sp>
      <p:sp>
        <p:nvSpPr>
          <p:cNvPr id="16387" name="Inhaltsplatzhalter 2"/>
          <p:cNvSpPr>
            <a:spLocks noGrp="1"/>
          </p:cNvSpPr>
          <p:nvPr>
            <p:ph idx="1"/>
          </p:nvPr>
        </p:nvSpPr>
        <p:spPr>
          <a:ln>
            <a:solidFill>
              <a:schemeClr val="accent1"/>
            </a:solidFill>
            <a:miter lim="800000"/>
            <a:headEnd/>
            <a:tailEnd/>
          </a:ln>
        </p:spPr>
        <p:txBody>
          <a:bodyPr/>
          <a:lstStyle/>
          <a:p>
            <a:endParaRPr lang="de-DE" altLang="de-DE" dirty="0" smtClean="0"/>
          </a:p>
        </p:txBody>
      </p:sp>
    </p:spTree>
    <p:extLst>
      <p:ext uri="{BB962C8B-B14F-4D97-AF65-F5344CB8AC3E}">
        <p14:creationId xmlns:p14="http://schemas.microsoft.com/office/powerpoint/2010/main" val="795580814"/>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973</Words>
  <Application>Microsoft Office PowerPoint</Application>
  <PresentationFormat>Bildschirmpräsentation (4:3)</PresentationFormat>
  <Paragraphs>174</Paragraphs>
  <Slides>19</Slides>
  <Notes>3</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Garamond</vt:lpstr>
      <vt:lpstr>Georgia</vt:lpstr>
      <vt:lpstr>Wingdings</vt:lpstr>
      <vt:lpstr>Formatvorlage_KM-Rot ZSL-Logo</vt:lpstr>
      <vt:lpstr>Arbeit mit Situationsbeschreibungen</vt:lpstr>
      <vt:lpstr>Situationsbeschreibung:</vt:lpstr>
      <vt:lpstr>Übung zur Selbstwahrnehmung durch die Identifikation mit der Lehrerin:</vt:lpstr>
      <vt:lpstr>Mögliche Körperwahrnehmungen, Gefühle, Gedanken und Bedürfnisse von Frau Bäcker</vt:lpstr>
      <vt:lpstr>Übung zum Perspektivwechsel durch die Übernahme der Schülerperspektive:</vt:lpstr>
      <vt:lpstr>Mögliche Körperwahrnehmungen, Gefühle, Gedanken und Bedürfnisse von Simon</vt:lpstr>
      <vt:lpstr>Hypothesen zu handlungsleitenden Motiven Was könnten die zentralen Motive für die Handlung von Frau Bäcker und von Simon sein?</vt:lpstr>
      <vt:lpstr>Hypothesen zu handlungsleitenden Motiven Was könnten die zentralen Motive für die Handlung von Frau Bäcker und von Simon sein?</vt:lpstr>
      <vt:lpstr>Alternative Handlungsmöglichkeiten der Lehrerin</vt:lpstr>
      <vt:lpstr>Alternative Handlungsmöglichkeiten der Lehrerin</vt:lpstr>
      <vt:lpstr>Auseinandersetzung mit eigenen schulischen Situationen</vt:lpstr>
      <vt:lpstr>Situationsbeschreibung:</vt:lpstr>
      <vt:lpstr>Auseinandersetzung mit eigenen schulischen Situationen</vt:lpstr>
      <vt:lpstr>Mögliche Körperwahrnehmungen, Gefühle, Gedanken und Bedürfnisse der Lehrerin oder des Lehrers</vt:lpstr>
      <vt:lpstr>Auseinandersetzung mit eigenen schulischen Situationen</vt:lpstr>
      <vt:lpstr>Mögliche Körperwahrnehmungen, Gefühle, Gedanken und Bedürfnisse der Schülerin oder des Schülers</vt:lpstr>
      <vt:lpstr>Hypothesen zu handlungsleitenden Motiven</vt:lpstr>
      <vt:lpstr>Alternative Handlungsmöglichkeiten der Lehrerin oder des Lehrers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60</cp:revision>
  <dcterms:created xsi:type="dcterms:W3CDTF">2014-03-18T09:41:04Z</dcterms:created>
  <dcterms:modified xsi:type="dcterms:W3CDTF">2021-01-26T17:56:42Z</dcterms:modified>
</cp:coreProperties>
</file>