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7FB"/>
    <a:srgbClr val="FFFFE1"/>
    <a:srgbClr val="FFFFCC"/>
    <a:srgbClr val="FFFFEF"/>
    <a:srgbClr val="F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76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B73C1-83BB-4439-90A3-B051EC2EB0D1}" type="datetimeFigureOut">
              <a:rPr lang="de-DE" smtClean="0"/>
              <a:t>10.07.2015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5B856-DD6E-48D2-B683-D797425A4F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34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5B856-DD6E-48D2-B683-D797425A4FE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41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91680" y="6356350"/>
            <a:ext cx="1224136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16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3046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6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1691680" y="6356350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725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21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10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77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28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54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Lehrerfortbildung Baden-Württemberg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F4DE-5B03-4901-B447-770F8FC205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907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accent1">
                <a:lumMod val="5000"/>
                <a:lumOff val="95000"/>
              </a:schemeClr>
            </a:gs>
            <a:gs pos="100000">
              <a:srgbClr val="F3F7FB"/>
            </a:gs>
            <a:gs pos="71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600201"/>
            <a:ext cx="8640960" cy="420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Lehrerfortbildung Baden-Württemberg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56350"/>
            <a:ext cx="1656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3F4DE-5B03-4901-B447-770F8FC20589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296376"/>
            <a:ext cx="1296143" cy="45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1691680" y="6356350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96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clipart.org/detail/8728/homepage" TargetMode="External"/><Relationship Id="rId3" Type="http://schemas.openxmlformats.org/officeDocument/2006/relationships/hyperlink" Target="https://openclipart.org/detail/28915/smartphone-excitement" TargetMode="External"/><Relationship Id="rId7" Type="http://schemas.openxmlformats.org/officeDocument/2006/relationships/hyperlink" Target="https://openclipart.org/detail/191398/computer-monitor" TargetMode="External"/><Relationship Id="rId12" Type="http://schemas.openxmlformats.org/officeDocument/2006/relationships/hyperlink" Target="https://openclipart.org/detail/168755/cartoon-robot" TargetMode="External"/><Relationship Id="rId2" Type="http://schemas.openxmlformats.org/officeDocument/2006/relationships/hyperlink" Target="http://www.openclipart.org/image/800px/svg_to_png/rgtaylor_csc_net_wan_cloud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penclipart.org/detail/99967/black-orange-men-cloud" TargetMode="External"/><Relationship Id="rId11" Type="http://schemas.openxmlformats.org/officeDocument/2006/relationships/hyperlink" Target="https://openclipart.org/detail/181674/database-symbol" TargetMode="External"/><Relationship Id="rId5" Type="http://schemas.openxmlformats.org/officeDocument/2006/relationships/hyperlink" Target="https://openclipart.org/detail/159469/web-search-grayscale" TargetMode="External"/><Relationship Id="rId10" Type="http://schemas.openxmlformats.org/officeDocument/2006/relationships/hyperlink" Target="https://openclipart.org/detail/1723/stackedservers" TargetMode="External"/><Relationship Id="rId4" Type="http://schemas.openxmlformats.org/officeDocument/2006/relationships/hyperlink" Target="https://openclipart.org/detail/32365/computer-tower" TargetMode="External"/><Relationship Id="rId9" Type="http://schemas.openxmlformats.org/officeDocument/2006/relationships/hyperlink" Target="https://openclipart.org/detail/174484/red-cro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4213" y="1773238"/>
            <a:ext cx="7772400" cy="30959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de-DE" sz="6000" smtClean="0">
                <a:solidFill>
                  <a:srgbClr val="FF0000"/>
                </a:solidFill>
                <a:latin typeface="Verdana" panose="020B0604030504040204" pitchFamily="34" charset="0"/>
              </a:rPr>
              <a:t>Wie funktioniert</a:t>
            </a:r>
            <a:br>
              <a:rPr lang="de-DE" altLang="de-DE" sz="6000" smtClean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de-DE" altLang="de-DE" sz="6000" smtClean="0">
                <a:solidFill>
                  <a:srgbClr val="FF0000"/>
                </a:solidFill>
                <a:latin typeface="Verdana" panose="020B0604030504040204" pitchFamily="34" charset="0"/>
              </a:rPr>
              <a:t>eine Suchmaschine?</a:t>
            </a:r>
            <a:endParaRPr lang="de-DE" altLang="de-DE" sz="6000" dirty="0" smtClean="0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40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Text Box 14"/>
          <p:cNvSpPr txBox="1">
            <a:spLocks noChangeArrowheads="1"/>
          </p:cNvSpPr>
          <p:nvPr/>
        </p:nvSpPr>
        <p:spPr bwMode="auto">
          <a:xfrm>
            <a:off x="6024024" y="477833"/>
            <a:ext cx="18754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world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wide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web</a:t>
            </a:r>
            <a:endParaRPr lang="de-DE" altLang="de-DE" sz="1600" dirty="0">
              <a:solidFill>
                <a:schemeClr val="tx1">
                  <a:lumMod val="95000"/>
                  <a:lumOff val="5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3089" name="Line 21"/>
          <p:cNvSpPr>
            <a:spLocks noChangeShapeType="1"/>
          </p:cNvSpPr>
          <p:nvPr/>
        </p:nvSpPr>
        <p:spPr bwMode="auto">
          <a:xfrm>
            <a:off x="6083523" y="2688971"/>
            <a:ext cx="287337" cy="3603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1" name="Line 23"/>
          <p:cNvSpPr>
            <a:spLocks noChangeShapeType="1"/>
          </p:cNvSpPr>
          <p:nvPr/>
        </p:nvSpPr>
        <p:spPr bwMode="auto">
          <a:xfrm flipH="1">
            <a:off x="7309073" y="2761996"/>
            <a:ext cx="214311" cy="31280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3092" name="Line 25"/>
          <p:cNvSpPr>
            <a:spLocks noChangeShapeType="1"/>
          </p:cNvSpPr>
          <p:nvPr/>
        </p:nvSpPr>
        <p:spPr bwMode="auto">
          <a:xfrm>
            <a:off x="6804248" y="2688971"/>
            <a:ext cx="0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8" name="Line 36"/>
          <p:cNvSpPr>
            <a:spLocks noChangeShapeType="1"/>
          </p:cNvSpPr>
          <p:nvPr/>
        </p:nvSpPr>
        <p:spPr bwMode="auto">
          <a:xfrm flipV="1">
            <a:off x="2084388" y="2179638"/>
            <a:ext cx="792162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9" name="Line 37"/>
          <p:cNvSpPr>
            <a:spLocks noChangeShapeType="1"/>
          </p:cNvSpPr>
          <p:nvPr/>
        </p:nvSpPr>
        <p:spPr bwMode="auto">
          <a:xfrm>
            <a:off x="4601393" y="1652588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2" name="Text Box 40"/>
          <p:cNvSpPr txBox="1">
            <a:spLocks noChangeArrowheads="1"/>
          </p:cNvSpPr>
          <p:nvPr/>
        </p:nvSpPr>
        <p:spPr bwMode="auto">
          <a:xfrm>
            <a:off x="1187625" y="3797258"/>
            <a:ext cx="841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j-lt"/>
              </a:rPr>
              <a:t>USER</a:t>
            </a: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5368062" y="4716621"/>
            <a:ext cx="30243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Schätzungsweise über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1 000 000 000 000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(1 Billion) Webseiten!!!</a:t>
            </a: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1547813" y="1535113"/>
            <a:ext cx="155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j-lt"/>
              </a:rPr>
              <a:t>Suchmaschine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145636" y="1154107"/>
            <a:ext cx="1455757" cy="1268412"/>
            <a:chOff x="3145636" y="1154107"/>
            <a:chExt cx="1455757" cy="1268412"/>
          </a:xfrm>
        </p:grpSpPr>
        <p:pic>
          <p:nvPicPr>
            <p:cNvPr id="1026" name="Picture 2" descr="https://openclipart.org/image/300px/svg_to_png/32365/serve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636" y="1154107"/>
              <a:ext cx="766242" cy="1268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openclipart.org/image/300px/svg_to_png/159469/web-search-grey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4326" y="1454961"/>
              <a:ext cx="1017067" cy="874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https://openclipart.org/image/300px/svg_to_png/28915/erlandh-Smartphone-Excitem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37161" y="2275046"/>
            <a:ext cx="585551" cy="14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0207">
            <a:off x="1860433" y="4642160"/>
            <a:ext cx="731196" cy="1354067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23" y="4550573"/>
            <a:ext cx="731196" cy="1354067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827">
            <a:off x="3640944" y="4645955"/>
            <a:ext cx="731196" cy="1354067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5760180" y="3183616"/>
            <a:ext cx="2103565" cy="993902"/>
            <a:chOff x="5615083" y="3116183"/>
            <a:chExt cx="2103565" cy="993902"/>
          </a:xfrm>
        </p:grpSpPr>
        <p:pic>
          <p:nvPicPr>
            <p:cNvPr id="43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5325" y="3125008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5475" y="322491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5083" y="3116183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3239" y="3228375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1395" y="3340071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5625" y="3340070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406" y="346818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556" y="607472"/>
            <a:ext cx="3051400" cy="2294415"/>
          </a:xfrm>
          <a:prstGeom prst="rect">
            <a:avLst/>
          </a:prstGeom>
        </p:spPr>
      </p:pic>
      <p:sp>
        <p:nvSpPr>
          <p:cNvPr id="2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57199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/>
      <p:bldP spid="3089" grpId="0" animBg="1"/>
      <p:bldP spid="3091" grpId="0" animBg="1"/>
      <p:bldP spid="3092" grpId="0" animBg="1"/>
      <p:bldP spid="3098" grpId="0" animBg="1"/>
      <p:bldP spid="3099" grpId="0" animBg="1"/>
      <p:bldP spid="3102" grpId="0"/>
      <p:bldP spid="27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556" y="605947"/>
            <a:ext cx="3051400" cy="2294415"/>
          </a:xfrm>
          <a:prstGeom prst="rect">
            <a:avLst/>
          </a:prstGeom>
        </p:spPr>
      </p:pic>
      <p:sp>
        <p:nvSpPr>
          <p:cNvPr id="3083" name="Text Box 14"/>
          <p:cNvSpPr txBox="1">
            <a:spLocks noChangeArrowheads="1"/>
          </p:cNvSpPr>
          <p:nvPr/>
        </p:nvSpPr>
        <p:spPr bwMode="auto">
          <a:xfrm>
            <a:off x="6024024" y="477833"/>
            <a:ext cx="18754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world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wide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web</a:t>
            </a:r>
            <a:endParaRPr lang="de-DE" altLang="de-DE" sz="1600" dirty="0">
              <a:solidFill>
                <a:schemeClr val="tx1">
                  <a:lumMod val="95000"/>
                  <a:lumOff val="5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3098" name="Line 36"/>
          <p:cNvSpPr>
            <a:spLocks noChangeShapeType="1"/>
          </p:cNvSpPr>
          <p:nvPr/>
        </p:nvSpPr>
        <p:spPr bwMode="auto">
          <a:xfrm flipV="1">
            <a:off x="2084388" y="2179638"/>
            <a:ext cx="792162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9" name="Line 37"/>
          <p:cNvSpPr>
            <a:spLocks noChangeShapeType="1"/>
          </p:cNvSpPr>
          <p:nvPr/>
        </p:nvSpPr>
        <p:spPr bwMode="auto">
          <a:xfrm>
            <a:off x="4601393" y="1652588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02" name="Text Box 40"/>
          <p:cNvSpPr txBox="1">
            <a:spLocks noChangeArrowheads="1"/>
          </p:cNvSpPr>
          <p:nvPr/>
        </p:nvSpPr>
        <p:spPr bwMode="auto">
          <a:xfrm>
            <a:off x="1187625" y="3797258"/>
            <a:ext cx="841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j-lt"/>
              </a:rPr>
              <a:t>USER</a:t>
            </a: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1547813" y="1535113"/>
            <a:ext cx="155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j-lt"/>
              </a:rPr>
              <a:t>Suchmaschine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145636" y="1154107"/>
            <a:ext cx="1455757" cy="1268412"/>
            <a:chOff x="3145636" y="1154107"/>
            <a:chExt cx="1455757" cy="1268412"/>
          </a:xfrm>
        </p:grpSpPr>
        <p:pic>
          <p:nvPicPr>
            <p:cNvPr id="1026" name="Picture 2" descr="https://openclipart.org/image/300px/svg_to_png/32365/serve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636" y="1154107"/>
              <a:ext cx="766242" cy="1268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openclipart.org/image/300px/svg_to_png/159469/web-search-grey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4326" y="1454961"/>
              <a:ext cx="1017067" cy="874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https://openclipart.org/image/300px/svg_to_png/28915/erlandh-Smartphone-Exciteme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37161" y="2275046"/>
            <a:ext cx="585551" cy="14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0207">
            <a:off x="1860433" y="4642160"/>
            <a:ext cx="731196" cy="1354067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23" y="4550573"/>
            <a:ext cx="731196" cy="1354067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827">
            <a:off x="3640944" y="4645955"/>
            <a:ext cx="731196" cy="1354067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5760180" y="3183616"/>
            <a:ext cx="2103565" cy="993902"/>
            <a:chOff x="5615083" y="3116183"/>
            <a:chExt cx="2103565" cy="993902"/>
          </a:xfrm>
        </p:grpSpPr>
        <p:pic>
          <p:nvPicPr>
            <p:cNvPr id="43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5325" y="3125008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5475" y="322491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5083" y="3116183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3239" y="3228375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1395" y="3340071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5625" y="3340070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406" y="346818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" name="Grafik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10450"/>
            <a:ext cx="6993122" cy="5994105"/>
          </a:xfrm>
          <a:prstGeom prst="rect">
            <a:avLst/>
          </a:prstGeom>
        </p:spPr>
      </p:pic>
      <p:sp>
        <p:nvSpPr>
          <p:cNvPr id="32" name="Text Box 40"/>
          <p:cNvSpPr txBox="1">
            <a:spLocks noChangeArrowheads="1"/>
          </p:cNvSpPr>
          <p:nvPr/>
        </p:nvSpPr>
        <p:spPr bwMode="auto">
          <a:xfrm>
            <a:off x="5368062" y="4716621"/>
            <a:ext cx="30243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Schätzungsweise über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1 000 000 000 000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200" dirty="0" smtClean="0">
                <a:solidFill>
                  <a:srgbClr val="FF0000"/>
                </a:solidFill>
                <a:latin typeface="+mj-lt"/>
              </a:rPr>
              <a:t>(1 Billion) Webseiten!!!</a:t>
            </a:r>
          </a:p>
        </p:txBody>
      </p:sp>
      <p:sp>
        <p:nvSpPr>
          <p:cNvPr id="33" name="Line 21"/>
          <p:cNvSpPr>
            <a:spLocks noChangeShapeType="1"/>
          </p:cNvSpPr>
          <p:nvPr/>
        </p:nvSpPr>
        <p:spPr bwMode="auto">
          <a:xfrm>
            <a:off x="6083523" y="2688971"/>
            <a:ext cx="287337" cy="3603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4" name="Line 23"/>
          <p:cNvSpPr>
            <a:spLocks noChangeShapeType="1"/>
          </p:cNvSpPr>
          <p:nvPr/>
        </p:nvSpPr>
        <p:spPr bwMode="auto">
          <a:xfrm flipH="1">
            <a:off x="7309073" y="2761996"/>
            <a:ext cx="214311" cy="31280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37" name="Line 25"/>
          <p:cNvSpPr>
            <a:spLocks noChangeShapeType="1"/>
          </p:cNvSpPr>
          <p:nvPr/>
        </p:nvSpPr>
        <p:spPr bwMode="auto">
          <a:xfrm>
            <a:off x="6804248" y="2688971"/>
            <a:ext cx="0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11624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548680"/>
            <a:ext cx="7200850" cy="5472608"/>
          </a:xfrm>
        </p:spPr>
        <p:txBody>
          <a:bodyPr/>
          <a:lstStyle/>
          <a:p>
            <a:pPr eaLnBrk="1" hangingPunct="1"/>
            <a: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Wenn eine</a:t>
            </a:r>
            <a:b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Suchmaschine</a:t>
            </a:r>
            <a:b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nicht so funktioniert,</a:t>
            </a:r>
            <a:b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</a:br>
            <a: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wie funktioniert sie dann?</a:t>
            </a:r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51707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Line 36"/>
          <p:cNvSpPr>
            <a:spLocks noChangeShapeType="1"/>
          </p:cNvSpPr>
          <p:nvPr/>
        </p:nvSpPr>
        <p:spPr bwMode="auto">
          <a:xfrm flipV="1">
            <a:off x="2084388" y="2179638"/>
            <a:ext cx="792162" cy="720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099" name="Line 37"/>
          <p:cNvSpPr>
            <a:spLocks noChangeShapeType="1"/>
          </p:cNvSpPr>
          <p:nvPr/>
        </p:nvSpPr>
        <p:spPr bwMode="auto">
          <a:xfrm>
            <a:off x="4860031" y="2329639"/>
            <a:ext cx="1080121" cy="79101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3102" name="Text Box 40"/>
          <p:cNvSpPr txBox="1">
            <a:spLocks noChangeArrowheads="1"/>
          </p:cNvSpPr>
          <p:nvPr/>
        </p:nvSpPr>
        <p:spPr bwMode="auto">
          <a:xfrm>
            <a:off x="1187625" y="3797258"/>
            <a:ext cx="841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n-lt"/>
              </a:rPr>
              <a:t>USER</a:t>
            </a: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971601" y="4959688"/>
            <a:ext cx="28803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sz="2000" dirty="0" smtClean="0">
                <a:solidFill>
                  <a:srgbClr val="FF0000"/>
                </a:solidFill>
              </a:rPr>
              <a:t>„Ungefähr </a:t>
            </a:r>
            <a:r>
              <a:rPr lang="de-DE" sz="2000" dirty="0">
                <a:solidFill>
                  <a:srgbClr val="FF0000"/>
                </a:solidFill>
              </a:rPr>
              <a:t>33.000.000 Ergebnisse in 0,31 Sekunden</a:t>
            </a:r>
            <a:r>
              <a:rPr lang="de-DE" sz="2000" dirty="0" smtClean="0">
                <a:solidFill>
                  <a:srgbClr val="FF0000"/>
                </a:solidFill>
              </a:rPr>
              <a:t>!!!“</a:t>
            </a:r>
            <a:endParaRPr lang="de-DE" altLang="de-DE" sz="2000" dirty="0">
              <a:solidFill>
                <a:srgbClr val="FF0000"/>
              </a:solidFill>
            </a:endParaRP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1547813" y="1535113"/>
            <a:ext cx="155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n-lt"/>
              </a:rPr>
              <a:t>Suchmaschine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145636" y="1154107"/>
            <a:ext cx="1455757" cy="1268412"/>
            <a:chOff x="3145636" y="1154107"/>
            <a:chExt cx="1455757" cy="1268412"/>
          </a:xfrm>
        </p:grpSpPr>
        <p:pic>
          <p:nvPicPr>
            <p:cNvPr id="1026" name="Picture 2" descr="https://openclipart.org/image/300px/svg_to_png/32365/serve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5636" y="1154107"/>
              <a:ext cx="766242" cy="1268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openclipart.org/image/300px/svg_to_png/159469/web-search-grey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4326" y="1454961"/>
              <a:ext cx="1017067" cy="874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https://openclipart.org/image/300px/svg_to_png/28915/erlandh-Smartphone-Excitem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37161" y="2275046"/>
            <a:ext cx="585551" cy="14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5551556" y="3335726"/>
            <a:ext cx="2261579" cy="1386405"/>
            <a:chOff x="5551556" y="3335726"/>
            <a:chExt cx="2261579" cy="1386405"/>
          </a:xfrm>
        </p:grpSpPr>
        <p:pic>
          <p:nvPicPr>
            <p:cNvPr id="28" name="Picture 2" descr="https://openclipart.org/image/300px/svg_to_png/1723/ajith-stacked-servers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1556" y="3335726"/>
              <a:ext cx="1624693" cy="1386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https://openclipart.org/image/300px/svg_to_png/181674/1375966995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3364485"/>
              <a:ext cx="864871" cy="1190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5508104" y="5026320"/>
            <a:ext cx="22075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2000" dirty="0" smtClean="0">
                <a:latin typeface="+mn-lt"/>
              </a:rPr>
              <a:t>Schlagwort-Index in der Datenbank</a:t>
            </a:r>
          </a:p>
        </p:txBody>
      </p:sp>
      <p:sp>
        <p:nvSpPr>
          <p:cNvPr id="32" name="Oval 41"/>
          <p:cNvSpPr>
            <a:spLocks noChangeArrowheads="1"/>
          </p:cNvSpPr>
          <p:nvPr/>
        </p:nvSpPr>
        <p:spPr bwMode="auto">
          <a:xfrm>
            <a:off x="5148063" y="4850620"/>
            <a:ext cx="2737079" cy="109866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Lucida Sans Typewriter" panose="020B0509030504030204" pitchFamily="49" charset="0"/>
            </a:endParaRP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 flipH="1" flipV="1">
            <a:off x="2195736" y="3364484"/>
            <a:ext cx="2952327" cy="69512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5077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8" grpId="0" animBg="1"/>
      <p:bldP spid="3099" grpId="0" animBg="1"/>
      <p:bldP spid="3102" grpId="0"/>
      <p:bldP spid="27" grpId="0"/>
      <p:bldP spid="29" grpId="0"/>
      <p:bldP spid="31" grpId="0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268760"/>
            <a:ext cx="7200850" cy="4320480"/>
          </a:xfrm>
        </p:spPr>
        <p:txBody>
          <a:bodyPr/>
          <a:lstStyle/>
          <a:p>
            <a:pPr eaLnBrk="1" hangingPunct="1"/>
            <a:r>
              <a:rPr lang="de-DE" altLang="de-DE" sz="54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Wie kommen die Schlagwörter aus dem WWW in die Datenbank?</a:t>
            </a:r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65191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Text Box 20"/>
          <p:cNvSpPr txBox="1">
            <a:spLocks noChangeArrowheads="1"/>
          </p:cNvSpPr>
          <p:nvPr/>
        </p:nvSpPr>
        <p:spPr bwMode="auto">
          <a:xfrm>
            <a:off x="4737256" y="5289703"/>
            <a:ext cx="36318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err="1" smtClean="0">
                <a:latin typeface="+mj-lt"/>
              </a:rPr>
              <a:t>Webrobots</a:t>
            </a:r>
            <a:r>
              <a:rPr lang="de-DE" altLang="de-DE" sz="1600" dirty="0" smtClean="0">
                <a:latin typeface="+mj-lt"/>
              </a:rPr>
              <a:t> bzw. Crawler durchsuchen die Webseiten und liefern die Schlagwörter an die Datenbank</a:t>
            </a:r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1078952" y="5058649"/>
            <a:ext cx="1800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1600" dirty="0" smtClean="0">
                <a:latin typeface="+mj-lt"/>
              </a:rPr>
              <a:t>Schlagwort-Index in Datenbank</a:t>
            </a:r>
          </a:p>
        </p:txBody>
      </p:sp>
      <p:sp>
        <p:nvSpPr>
          <p:cNvPr id="4127" name="Oval 41"/>
          <p:cNvSpPr>
            <a:spLocks noChangeArrowheads="1"/>
          </p:cNvSpPr>
          <p:nvPr/>
        </p:nvSpPr>
        <p:spPr bwMode="auto">
          <a:xfrm>
            <a:off x="863052" y="4937999"/>
            <a:ext cx="2232025" cy="792163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Lucida Sans Typewriter" panose="020B0509030504030204" pitchFamily="49" charset="0"/>
            </a:endParaRPr>
          </a:p>
        </p:txBody>
      </p:sp>
      <p:sp>
        <p:nvSpPr>
          <p:cNvPr id="37" name="Line 22"/>
          <p:cNvSpPr>
            <a:spLocks noChangeShapeType="1"/>
          </p:cNvSpPr>
          <p:nvPr/>
        </p:nvSpPr>
        <p:spPr bwMode="auto">
          <a:xfrm flipH="1" flipV="1">
            <a:off x="6084168" y="4066691"/>
            <a:ext cx="469032" cy="28286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4348047" y="367006"/>
            <a:ext cx="18754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world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</a:t>
            </a:r>
            <a:r>
              <a:rPr lang="de-DE" altLang="de-DE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wide</a:t>
            </a:r>
            <a:r>
              <a:rPr lang="de-DE" altLang="de-D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</a:rPr>
              <a:t> web</a:t>
            </a:r>
            <a:endParaRPr lang="de-DE" altLang="de-DE" sz="1600" dirty="0">
              <a:solidFill>
                <a:schemeClr val="tx1">
                  <a:lumMod val="95000"/>
                  <a:lumOff val="5000"/>
                </a:schemeClr>
              </a:solidFill>
              <a:latin typeface="Verdana" panose="020B0604030504040204" pitchFamily="34" charset="0"/>
            </a:endParaRPr>
          </a:p>
        </p:txBody>
      </p:sp>
      <p:grpSp>
        <p:nvGrpSpPr>
          <p:cNvPr id="36" name="Gruppieren 35"/>
          <p:cNvGrpSpPr/>
          <p:nvPr/>
        </p:nvGrpSpPr>
        <p:grpSpPr>
          <a:xfrm>
            <a:off x="4084203" y="3072789"/>
            <a:ext cx="2103565" cy="993902"/>
            <a:chOff x="5615083" y="3116183"/>
            <a:chExt cx="2103565" cy="993902"/>
          </a:xfrm>
        </p:grpSpPr>
        <p:pic>
          <p:nvPicPr>
            <p:cNvPr id="38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5325" y="3125008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5475" y="322491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5083" y="3116183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3239" y="3228375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1395" y="3340071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5625" y="3340070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" descr="https://openclipart.org/image/300px/svg_to_png/8728/hawk88-homepag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406" y="3468184"/>
              <a:ext cx="673323" cy="64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Grafi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579" y="495120"/>
            <a:ext cx="3051400" cy="2294415"/>
          </a:xfrm>
          <a:prstGeom prst="rect">
            <a:avLst/>
          </a:prstGeom>
        </p:spPr>
      </p:pic>
      <p:grpSp>
        <p:nvGrpSpPr>
          <p:cNvPr id="46" name="Gruppieren 45"/>
          <p:cNvGrpSpPr/>
          <p:nvPr/>
        </p:nvGrpSpPr>
        <p:grpSpPr>
          <a:xfrm>
            <a:off x="871703" y="3260138"/>
            <a:ext cx="2261579" cy="1386405"/>
            <a:chOff x="5551556" y="3335726"/>
            <a:chExt cx="2261579" cy="1386405"/>
          </a:xfrm>
        </p:grpSpPr>
        <p:pic>
          <p:nvPicPr>
            <p:cNvPr id="47" name="Picture 2" descr="https://openclipart.org/image/300px/svg_to_png/1723/ajith-stacked-servers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1556" y="3335726"/>
              <a:ext cx="1624693" cy="1386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https://openclipart.org/image/300px/svg_to_png/181674/1375966995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264" y="3364485"/>
              <a:ext cx="864871" cy="1190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Line 21"/>
          <p:cNvSpPr>
            <a:spLocks noChangeShapeType="1"/>
          </p:cNvSpPr>
          <p:nvPr/>
        </p:nvSpPr>
        <p:spPr bwMode="auto">
          <a:xfrm>
            <a:off x="4429064" y="2581459"/>
            <a:ext cx="287337" cy="3603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0" name="Line 23"/>
          <p:cNvSpPr>
            <a:spLocks noChangeShapeType="1"/>
          </p:cNvSpPr>
          <p:nvPr/>
        </p:nvSpPr>
        <p:spPr bwMode="auto">
          <a:xfrm flipH="1">
            <a:off x="5654614" y="2654484"/>
            <a:ext cx="214311" cy="31280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sp>
        <p:nvSpPr>
          <p:cNvPr id="51" name="Line 25"/>
          <p:cNvSpPr>
            <a:spLocks noChangeShapeType="1"/>
          </p:cNvSpPr>
          <p:nvPr/>
        </p:nvSpPr>
        <p:spPr bwMode="auto">
          <a:xfrm>
            <a:off x="5149789" y="2581459"/>
            <a:ext cx="0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2" name="Line 22"/>
          <p:cNvSpPr>
            <a:spLocks noChangeShapeType="1"/>
          </p:cNvSpPr>
          <p:nvPr/>
        </p:nvSpPr>
        <p:spPr bwMode="auto">
          <a:xfrm flipH="1" flipV="1">
            <a:off x="3343462" y="4194804"/>
            <a:ext cx="3209737" cy="63451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381" y="4300195"/>
            <a:ext cx="692696" cy="692696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584" y="4291388"/>
            <a:ext cx="692696" cy="692696"/>
          </a:xfrm>
          <a:prstGeom prst="rect">
            <a:avLst/>
          </a:prstGeom>
        </p:spPr>
      </p:pic>
      <p:sp>
        <p:nvSpPr>
          <p:cNvPr id="2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27214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2" grpId="0"/>
      <p:bldP spid="4119" grpId="0"/>
      <p:bldP spid="4127" grpId="0" animBg="1"/>
      <p:bldP spid="37" grpId="0" animBg="1"/>
      <p:bldP spid="35" grpId="0"/>
      <p:bldP spid="49" grpId="0" animBg="1"/>
      <p:bldP spid="50" grpId="0" animBg="1"/>
      <p:bldP spid="51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1"/>
          <p:cNvSpPr txBox="1">
            <a:spLocks noChangeArrowheads="1"/>
          </p:cNvSpPr>
          <p:nvPr/>
        </p:nvSpPr>
        <p:spPr bwMode="auto">
          <a:xfrm>
            <a:off x="971550" y="981075"/>
            <a:ext cx="7200900" cy="375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b="1" dirty="0" smtClean="0">
                <a:latin typeface="+mj-lt"/>
              </a:rPr>
              <a:t>Bildquellen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de-DE" altLang="de-DE" sz="1000" dirty="0" smtClean="0">
              <a:latin typeface="+mj-lt"/>
              <a:hlinkClick r:id="rId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3"/>
              </a:rPr>
              <a:t>https</a:t>
            </a:r>
            <a:r>
              <a:rPr lang="de-DE" altLang="de-DE" sz="1000" dirty="0">
                <a:hlinkClick r:id="rId3"/>
              </a:rPr>
              <a:t>://</a:t>
            </a:r>
            <a:r>
              <a:rPr lang="de-DE" altLang="de-DE" sz="1000" dirty="0" smtClean="0">
                <a:hlinkClick r:id="rId3"/>
              </a:rPr>
              <a:t>openclipart.org/detail/28915/smartphone-excitement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4"/>
              </a:rPr>
              <a:t>https</a:t>
            </a:r>
            <a:r>
              <a:rPr lang="de-DE" altLang="de-DE" sz="1000" dirty="0">
                <a:hlinkClick r:id="rId4"/>
              </a:rPr>
              <a:t>://</a:t>
            </a:r>
            <a:r>
              <a:rPr lang="de-DE" altLang="de-DE" sz="1000" dirty="0" smtClean="0">
                <a:hlinkClick r:id="rId4"/>
              </a:rPr>
              <a:t>openclipart.org/detail/32365/computer-tower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5"/>
              </a:rPr>
              <a:t>https</a:t>
            </a:r>
            <a:r>
              <a:rPr lang="de-DE" altLang="de-DE" sz="1000" dirty="0">
                <a:hlinkClick r:id="rId5"/>
              </a:rPr>
              <a:t>://</a:t>
            </a:r>
            <a:r>
              <a:rPr lang="de-DE" altLang="de-DE" sz="1000" dirty="0" smtClean="0">
                <a:hlinkClick r:id="rId5"/>
              </a:rPr>
              <a:t>openclipart.org/detail/159469/web-search-grayscale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>
                <a:hlinkClick r:id="rId6"/>
              </a:rPr>
              <a:t>https://</a:t>
            </a:r>
            <a:r>
              <a:rPr lang="de-DE" altLang="de-DE" sz="1000" dirty="0" smtClean="0">
                <a:hlinkClick r:id="rId6"/>
              </a:rPr>
              <a:t>openclipart.org/detail/99967/black-orange-men-cloud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>
                <a:hlinkClick r:id="rId7"/>
              </a:rPr>
              <a:t>https://</a:t>
            </a:r>
            <a:r>
              <a:rPr lang="de-DE" altLang="de-DE" sz="1000" dirty="0" smtClean="0">
                <a:hlinkClick r:id="rId7"/>
              </a:rPr>
              <a:t>openclipart.org/detail/191398/computer-monitor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8"/>
              </a:rPr>
              <a:t>https</a:t>
            </a:r>
            <a:r>
              <a:rPr lang="de-DE" altLang="de-DE" sz="1000" dirty="0">
                <a:hlinkClick r:id="rId8"/>
              </a:rPr>
              <a:t>://openclipart.org/detail/191397/computer-smartphone-and-tablet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8"/>
              </a:rPr>
              <a:t>https</a:t>
            </a:r>
            <a:r>
              <a:rPr lang="de-DE" altLang="de-DE" sz="1000" dirty="0">
                <a:hlinkClick r:id="rId8"/>
              </a:rPr>
              <a:t>://</a:t>
            </a:r>
            <a:r>
              <a:rPr lang="de-DE" altLang="de-DE" sz="1000" dirty="0" smtClean="0">
                <a:hlinkClick r:id="rId8"/>
              </a:rPr>
              <a:t>openclipart.org/detail/8728/homepage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9"/>
              </a:rPr>
              <a:t>https</a:t>
            </a:r>
            <a:r>
              <a:rPr lang="de-DE" altLang="de-DE" sz="1000" dirty="0">
                <a:hlinkClick r:id="rId9"/>
              </a:rPr>
              <a:t>://openclipart.org/detail/10535/question</a:t>
            </a:r>
            <a:endParaRPr lang="de-DE" altLang="de-DE" sz="1000" dirty="0" smtClean="0">
              <a:hlinkClick r:id="rId9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9"/>
              </a:rPr>
              <a:t>https</a:t>
            </a:r>
            <a:r>
              <a:rPr lang="de-DE" altLang="de-DE" sz="1000" dirty="0">
                <a:hlinkClick r:id="rId9"/>
              </a:rPr>
              <a:t>://</a:t>
            </a:r>
            <a:r>
              <a:rPr lang="de-DE" altLang="de-DE" sz="1000" dirty="0" smtClean="0">
                <a:hlinkClick r:id="rId9"/>
              </a:rPr>
              <a:t>openclipart.org/detail/174484/red-cross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 smtClean="0">
                <a:hlinkClick r:id="rId10"/>
              </a:rPr>
              <a:t>https</a:t>
            </a:r>
            <a:r>
              <a:rPr lang="de-DE" altLang="de-DE" sz="1000" dirty="0">
                <a:hlinkClick r:id="rId10"/>
              </a:rPr>
              <a:t>://</a:t>
            </a:r>
            <a:r>
              <a:rPr lang="de-DE" altLang="de-DE" sz="1000" dirty="0" smtClean="0">
                <a:hlinkClick r:id="rId10"/>
              </a:rPr>
              <a:t>openclipart.org/detail/1723/stackedservers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>
                <a:hlinkClick r:id="rId11"/>
              </a:rPr>
              <a:t>https://</a:t>
            </a:r>
            <a:r>
              <a:rPr lang="de-DE" altLang="de-DE" sz="1000" dirty="0" smtClean="0">
                <a:hlinkClick r:id="rId11"/>
              </a:rPr>
              <a:t>openclipart.org/detail/181674/database-symbol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1000" dirty="0">
                <a:hlinkClick r:id="rId12"/>
              </a:rPr>
              <a:t>https://</a:t>
            </a:r>
            <a:r>
              <a:rPr lang="de-DE" altLang="de-DE" sz="1000" dirty="0" smtClean="0">
                <a:hlinkClick r:id="rId12"/>
              </a:rPr>
              <a:t>openclipart.org/detail/168755/cartoon-robot</a:t>
            </a: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endParaRPr lang="de-DE" altLang="de-DE" sz="1000" dirty="0" smtClean="0"/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de-DE" altLang="de-DE" sz="1000" dirty="0"/>
              <a:t>Lizenz: Public </a:t>
            </a:r>
            <a:r>
              <a:rPr lang="de-DE" altLang="de-DE" sz="1000" dirty="0" smtClean="0"/>
              <a:t>Domain</a:t>
            </a:r>
            <a:endParaRPr lang="de-DE" altLang="de-DE" sz="1000" dirty="0"/>
          </a:p>
        </p:txBody>
      </p:sp>
      <p:sp>
        <p:nvSpPr>
          <p:cNvPr id="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Lehrerfortbildung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232020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Bildschirmpräsentation (4:3)</PresentationFormat>
  <Paragraphs>47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Sans Typewriter</vt:lpstr>
      <vt:lpstr>Verdana</vt:lpstr>
      <vt:lpstr>Larissa</vt:lpstr>
      <vt:lpstr>PowerPoint-Präsentation</vt:lpstr>
      <vt:lpstr>PowerPoint-Präsentation</vt:lpstr>
      <vt:lpstr>PowerPoint-Präsentation</vt:lpstr>
      <vt:lpstr>Wenn eine Suchmaschine nicht so funktioniert, wie funktioniert sie dann?</vt:lpstr>
      <vt:lpstr>PowerPoint-Präsentation</vt:lpstr>
      <vt:lpstr>Wie kommen die Schlagwörter aus dem WWW in die Datenbank?</vt:lpstr>
      <vt:lpstr>PowerPoint-Präsentation</vt:lpstr>
      <vt:lpstr>PowerPoint-Präsentation</vt:lpstr>
    </vt:vector>
  </TitlesOfParts>
  <Company>Esslingen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Rager</dc:creator>
  <cp:lastModifiedBy>beer</cp:lastModifiedBy>
  <cp:revision>5</cp:revision>
  <dcterms:created xsi:type="dcterms:W3CDTF">2015-06-08T08:59:00Z</dcterms:created>
  <dcterms:modified xsi:type="dcterms:W3CDTF">2015-07-10T14:50:29Z</dcterms:modified>
</cp:coreProperties>
</file>