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153" r:id="rId1"/>
  </p:sldMasterIdLst>
  <p:notesMasterIdLst>
    <p:notesMasterId r:id="rId17"/>
  </p:notesMasterIdLst>
  <p:handoutMasterIdLst>
    <p:handoutMasterId r:id="rId18"/>
  </p:handoutMasterIdLst>
  <p:sldIdLst>
    <p:sldId id="360" r:id="rId2"/>
    <p:sldId id="365" r:id="rId3"/>
    <p:sldId id="363" r:id="rId4"/>
    <p:sldId id="366" r:id="rId5"/>
    <p:sldId id="376" r:id="rId6"/>
    <p:sldId id="381" r:id="rId7"/>
    <p:sldId id="382" r:id="rId8"/>
    <p:sldId id="375" r:id="rId9"/>
    <p:sldId id="377" r:id="rId10"/>
    <p:sldId id="367" r:id="rId11"/>
    <p:sldId id="368" r:id="rId12"/>
    <p:sldId id="371" r:id="rId13"/>
    <p:sldId id="378" r:id="rId14"/>
    <p:sldId id="380" r:id="rId15"/>
    <p:sldId id="372" r:id="rId16"/>
  </p:sldIdLst>
  <p:sldSz cx="12192000" cy="6858000"/>
  <p:notesSz cx="6858000" cy="9945688"/>
  <p:embeddedFontLst>
    <p:embeddedFont>
      <p:font typeface="Corbel" panose="020B0503020204020204" pitchFamily="3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usammenfassungsabschnitt" id="{FF896A9C-148B-44F0-AFD3-7BB0E8533F7F}">
          <p14:sldIdLst>
            <p14:sldId id="360"/>
            <p14:sldId id="365"/>
            <p14:sldId id="363"/>
            <p14:sldId id="366"/>
            <p14:sldId id="376"/>
            <p14:sldId id="381"/>
            <p14:sldId id="382"/>
            <p14:sldId id="375"/>
            <p14:sldId id="377"/>
            <p14:sldId id="367"/>
            <p14:sldId id="368"/>
            <p14:sldId id="371"/>
            <p14:sldId id="378"/>
            <p14:sldId id="380"/>
            <p14:sldId id="3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727" userDrawn="1">
          <p15:clr>
            <a:srgbClr val="A4A3A4"/>
          </p15:clr>
        </p15:guide>
        <p15:guide id="2" pos="3809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eter Molitor" initials="DM" lastIdx="1" clrIdx="0">
    <p:extLst>
      <p:ext uri="{19B8F6BF-5375-455C-9EA6-DF929625EA0E}">
        <p15:presenceInfo xmlns:p15="http://schemas.microsoft.com/office/powerpoint/2012/main" userId="8b8a8014c779421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1" autoAdjust="0"/>
    <p:restoredTop sz="51478" autoAdjust="0"/>
  </p:normalViewPr>
  <p:slideViewPr>
    <p:cSldViewPr snapToGrid="0" snapToObjects="1" showGuides="1">
      <p:cViewPr varScale="1">
        <p:scale>
          <a:sx n="56" d="100"/>
          <a:sy n="56" d="100"/>
        </p:scale>
        <p:origin x="2598" y="60"/>
      </p:cViewPr>
      <p:guideLst>
        <p:guide orient="horz" pos="2727"/>
        <p:guide pos="380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>
        <p:scale>
          <a:sx n="160" d="100"/>
          <a:sy n="160" d="100"/>
        </p:scale>
        <p:origin x="2268" y="-2532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0966A-3AA1-4F86-B0D5-3A88A0B2169B}" type="datetimeFigureOut">
              <a:rPr lang="de-DE" smtClean="0"/>
              <a:t>07.01.2018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1F7C2-E575-4AEE-AA7D-3BF73F611ACF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210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8DDD0-B3E0-4E7B-8763-D5FD775F0548}" type="datetimeFigureOut">
              <a:rPr lang="de-DE" smtClean="0"/>
              <a:t>07.01.2018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82D85-5319-4FBA-BA2D-F80CB00B92F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3534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Ideen: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Abfrage zum Spielverhalten der Kolleginnen und Kollegen.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Eigene Spielerfahrung wichtig für das Einfühlungsvermögen in die Perspektive unserer Schülerinnen und Schüler, daher Kolleginnen und Kollegen spielen lassen. In der Fortbildung bieten sich Browsergames an.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Beispiel: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http://supersnake.io/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82D85-5319-4FBA-BA2D-F80CB00B92F7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5200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82D85-5319-4FBA-BA2D-F80CB00B92F7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5874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de-DE" dirty="0"/>
              <a:t>Ideen: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de-DE" dirty="0"/>
              <a:t>Mit LearningApps.org eine App erstellen.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de-DE" dirty="0"/>
              <a:t>Kurzer Einstieg in Scratch (Beispiel: Zwei Figuren, eine geht zum Mauszeiger, die andere bewegt sich zufällig auf der Bühne umher, Stopp bei Kollision). https://scratch.mit.edu/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de-DE" dirty="0"/>
              <a:t>Ausgewählte Apps vorstellen.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de-DE" dirty="0"/>
              <a:t>Klicksafe Materialien sichten.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de-DE" dirty="0"/>
              <a:t>Weitere Informationen auf: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de-DE" dirty="0"/>
              <a:t>http://computerspielschule-stuttgart.de/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de-DE" dirty="0"/>
              <a:t>http://wiki.computerspielschule.net/index.php/Titel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de-DE" dirty="0"/>
              <a:t>http://www.klicksafe.de/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de-DE" dirty="0"/>
              <a:t>http://www.spielbar.de/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de-DE" dirty="0"/>
              <a:t>http://www.spieleratgeber-nrw.de/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82D85-5319-4FBA-BA2D-F80CB00B92F7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65679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“Gamification is the use of game design elements in non-game contexts.”</a:t>
            </a:r>
          </a:p>
          <a:p>
            <a:r>
              <a:rPr lang="de-DE" dirty="0">
                <a:solidFill>
                  <a:schemeClr val="bg1"/>
                </a:solidFill>
              </a:rPr>
              <a:t>Sebastian Deterding, http://gamification-research.org/wp-content/uploads/2011/04/02-Deterding-Khaled-Nacke-Dixon.pdf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Ein lohnendes Webinar zum Thema Computerspiele und den Möglichkeiten, diese in der Schule einzusetzen, ist das Webinar „Digitale Spiele in der pädagogischen Praxis und der Medienerziehung“ finden Sie unter http://www.klicksafe.de/service/aktuelles/webinare/</a:t>
            </a: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>
              <a:solidFill>
                <a:schemeClr val="bg1"/>
              </a:solidFill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82D85-5319-4FBA-BA2D-F80CB00B92F7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26355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82D85-5319-4FBA-BA2D-F80CB00B92F7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45353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82D85-5319-4FBA-BA2D-F80CB00B92F7}" type="slidenum">
              <a:rPr lang="de-DE" smtClean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9485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82D85-5319-4FBA-BA2D-F80CB00B92F7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8776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82D85-5319-4FBA-BA2D-F80CB00B92F7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4332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82D85-5319-4FBA-BA2D-F80CB00B92F7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030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82D85-5319-4FBA-BA2D-F80CB00B92F7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8012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de-DE" dirty="0"/>
              <a:t>Ideen: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de-DE" dirty="0"/>
              <a:t>Umgang mit In-App-Käufen ansprechen.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de-DE" dirty="0"/>
              <a:t>An einem Beispiel zeigen, wie man In-App-Käufe deaktivieren kann. Allerdings gibt es auch andere Zahlungsmethoden, die davon nicht berührt werden.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de-DE" dirty="0"/>
              <a:t>In-App-Käufe in einem Spiel zeigen.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82D85-5319-4FBA-BA2D-F80CB00B92F7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9384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de-DE" dirty="0"/>
              <a:t>Idee: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de-DE" dirty="0"/>
              <a:t>Eindrucksvoll ist der Vergleich von Computerspielen früher und heute.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de-DE" dirty="0"/>
              <a:t>Sehr zu empfehlen: Film von Robbie Cooper zur Immersion: https://www.youtube.com/watch?v=HfOUhwhdUV0 (nächste Folie)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82D85-5319-4FBA-BA2D-F80CB00B92F7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2944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82D85-5319-4FBA-BA2D-F80CB00B92F7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6199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82D85-5319-4FBA-BA2D-F80CB00B92F7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5893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Folie&lt;#&gt; von 16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45486" y="6422854"/>
            <a:ext cx="1459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3018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Folie&lt;#&gt; von 16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7C3F0-40E0-4935-A1AD-03380627E10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5099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r>
              <a:rPr lang="de-DE"/>
              <a:t>Folie&lt;#&gt; von 16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98A7C3F0-40E0-4935-A1AD-03380627E10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1140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Folie&lt;#&gt; von 16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7C3F0-40E0-4935-A1AD-03380627E10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7006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Folie&lt;#&gt; von 16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8A7C3F0-40E0-4935-A1AD-03380627E10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25801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Folie&lt;#&gt; von 16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7C3F0-40E0-4935-A1AD-03380627E10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468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Folie&lt;#&gt; von 16</a:t>
            </a:r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7C3F0-40E0-4935-A1AD-03380627E10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5075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Folie&lt;#&gt; von 16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7C3F0-40E0-4935-A1AD-03380627E10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1778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Folie&lt;#&gt; von 16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7C3F0-40E0-4935-A1AD-03380627E10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9722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Folie&lt;#&gt; von 16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7C3F0-40E0-4935-A1AD-03380627E10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0923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Folie&lt;#&gt; von 16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7C3F0-40E0-4935-A1AD-03380627E10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212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Folie&lt;#&gt; von 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98A7C3F0-40E0-4935-A1AD-03380627E10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19470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673AF7-8F9A-46C4-B8CD-68B3367448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10000" b="1" dirty="0">
                <a:solidFill>
                  <a:schemeClr val="tx2">
                    <a:lumMod val="10000"/>
                  </a:schemeClr>
                </a:solidFill>
              </a:rPr>
              <a:t>Computerspiele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128AC69-93E1-4291-AF56-ECF623E67C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b="1" dirty="0">
                <a:solidFill>
                  <a:schemeClr val="tx2">
                    <a:lumMod val="10000"/>
                  </a:schemeClr>
                </a:solidFill>
              </a:rPr>
              <a:t>Medienwelten unserer Schülerinnen und Schüler</a:t>
            </a:r>
          </a:p>
        </p:txBody>
      </p:sp>
    </p:spTree>
    <p:extLst>
      <p:ext uri="{BB962C8B-B14F-4D97-AF65-F5344CB8AC3E}">
        <p14:creationId xmlns:p14="http://schemas.microsoft.com/office/powerpoint/2010/main" val="416188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7F765C79-B2F3-48FD-B5C1-7C88A6CBB19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450" y="-227677"/>
            <a:ext cx="12788900" cy="8526463"/>
          </a:xfr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FB09726A-11C3-41C3-9891-EA31C85DC29A}"/>
              </a:ext>
            </a:extLst>
          </p:cNvPr>
          <p:cNvSpPr txBox="1"/>
          <p:nvPr/>
        </p:nvSpPr>
        <p:spPr>
          <a:xfrm>
            <a:off x="247136" y="164189"/>
            <a:ext cx="21932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>
                <a:solidFill>
                  <a:schemeClr val="bg1"/>
                </a:solidFill>
              </a:rPr>
              <a:t>Zukunft?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952BC72-5DF9-4B8D-8EE7-28FC1974E704}"/>
              </a:ext>
            </a:extLst>
          </p:cNvPr>
          <p:cNvSpPr txBox="1"/>
          <p:nvPr/>
        </p:nvSpPr>
        <p:spPr>
          <a:xfrm>
            <a:off x="7908455" y="6605596"/>
            <a:ext cx="42835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  <a:cs typeface="Calibri" panose="020F0502020204030204" pitchFamily="34" charset="0"/>
              </a:rPr>
              <a:t>Lizensiert gemäß CC0 1.0 Universell (CC0 1.0) auf https://pixabay.com</a:t>
            </a:r>
          </a:p>
        </p:txBody>
      </p:sp>
    </p:spTree>
    <p:extLst>
      <p:ext uri="{BB962C8B-B14F-4D97-AF65-F5344CB8AC3E}">
        <p14:creationId xmlns:p14="http://schemas.microsoft.com/office/powerpoint/2010/main" val="313210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460D6C24-0A84-4565-B939-BB2CA55CB7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57319"/>
            <a:ext cx="10287000" cy="68580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09CE50E4-F71F-419A-88FA-98B91AFE6B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738" t="163903" r="2738" b="-163903"/>
          <a:stretch/>
        </p:blipFill>
        <p:spPr>
          <a:xfrm>
            <a:off x="2444091" y="4134198"/>
            <a:ext cx="6924675" cy="61912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79EEC3A-06AC-40B0-A2D6-13F50EA99FF0}"/>
              </a:ext>
            </a:extLst>
          </p:cNvPr>
          <p:cNvSpPr txBox="1"/>
          <p:nvPr/>
        </p:nvSpPr>
        <p:spPr>
          <a:xfrm flipH="1">
            <a:off x="257590" y="320263"/>
            <a:ext cx="2186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chemeClr val="bg1"/>
                </a:solidFill>
              </a:rPr>
              <a:t>Zukunft?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CABA6E5-52A2-41E1-92B8-35D068EC3313}"/>
              </a:ext>
            </a:extLst>
          </p:cNvPr>
          <p:cNvSpPr txBox="1"/>
          <p:nvPr/>
        </p:nvSpPr>
        <p:spPr>
          <a:xfrm>
            <a:off x="5105242" y="6453654"/>
            <a:ext cx="6829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cs typeface="Calibri" panose="020F0502020204030204" pitchFamily="34" charset="0"/>
              </a:rPr>
              <a:t>Lizensiert gemäß CC0 1.0 Universell (CC0 1.0) auf https://pixabay.com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0024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0F98767D-DC82-4FA7-876C-06CBED618F95}"/>
              </a:ext>
            </a:extLst>
          </p:cNvPr>
          <p:cNvSpPr txBox="1"/>
          <p:nvPr/>
        </p:nvSpPr>
        <p:spPr>
          <a:xfrm>
            <a:off x="540962" y="1228397"/>
            <a:ext cx="9207136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>
                <a:solidFill>
                  <a:schemeClr val="bg1"/>
                </a:solidFill>
              </a:rPr>
              <a:t>Computerspiele in der Schule</a:t>
            </a:r>
          </a:p>
          <a:p>
            <a:endParaRPr lang="de-DE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000" dirty="0">
                <a:solidFill>
                  <a:schemeClr val="bg1"/>
                </a:solidFill>
              </a:rPr>
              <a:t>Unterricht mit und über Computerspiele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000" dirty="0">
                <a:solidFill>
                  <a:schemeClr val="bg1"/>
                </a:solidFill>
              </a:rPr>
              <a:t>Elternabende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000" dirty="0">
                <a:solidFill>
                  <a:schemeClr val="bg1"/>
                </a:solidFill>
              </a:rPr>
              <a:t>Projekttage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sz="40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355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794F634-AE20-4950-9C32-97AEE6F6543F}"/>
              </a:ext>
            </a:extLst>
          </p:cNvPr>
          <p:cNvSpPr txBox="1"/>
          <p:nvPr/>
        </p:nvSpPr>
        <p:spPr>
          <a:xfrm>
            <a:off x="793928" y="921691"/>
            <a:ext cx="10604143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chemeClr val="bg1"/>
                </a:solidFill>
              </a:rPr>
              <a:t>Gamification</a:t>
            </a:r>
          </a:p>
          <a:p>
            <a:endParaRPr lang="de-DE" sz="4000" dirty="0">
              <a:solidFill>
                <a:schemeClr val="bg1"/>
              </a:solidFill>
            </a:endParaRPr>
          </a:p>
          <a:p>
            <a:r>
              <a:rPr lang="de-DE" sz="4000" dirty="0">
                <a:solidFill>
                  <a:schemeClr val="bg1"/>
                </a:solidFill>
              </a:rPr>
              <a:t>Verwendet man Merkmale von Computerspielen, wie beispielsweise Highscore, Level oder Trophäen, in spielfremden Kontexten, etwa um die Motivation beim Lernen fachlicher Inhalte zu steigern, spricht man von Gamification.</a:t>
            </a:r>
          </a:p>
          <a:p>
            <a:endParaRPr lang="de-DE" sz="1200" dirty="0">
              <a:solidFill>
                <a:schemeClr val="bg1"/>
              </a:solidFill>
            </a:endParaRPr>
          </a:p>
          <a:p>
            <a:r>
              <a:rPr lang="de-DE" sz="1200" dirty="0">
                <a:solidFill>
                  <a:schemeClr val="bg1"/>
                </a:solidFill>
              </a:rPr>
              <a:t>vgl. Sebastian </a:t>
            </a:r>
            <a:r>
              <a:rPr lang="de-DE" sz="1200" dirty="0" err="1">
                <a:solidFill>
                  <a:schemeClr val="bg1"/>
                </a:solidFill>
              </a:rPr>
              <a:t>Deterding</a:t>
            </a:r>
            <a:r>
              <a:rPr lang="de-DE" sz="1200" dirty="0">
                <a:solidFill>
                  <a:schemeClr val="bg1"/>
                </a:solidFill>
              </a:rPr>
              <a:t>, http://gamification-research.org/wp-content/uploads/2011/04/02-Deterding-Khaled-Nacke-Dixon.pdf</a:t>
            </a:r>
          </a:p>
          <a:p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751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267DEC34-EA33-4B13-B6B3-FAD6746A765A}"/>
              </a:ext>
            </a:extLst>
          </p:cNvPr>
          <p:cNvSpPr txBox="1"/>
          <p:nvPr/>
        </p:nvSpPr>
        <p:spPr>
          <a:xfrm>
            <a:off x="434867" y="2459504"/>
            <a:ext cx="1132226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de-DE" sz="4000" dirty="0">
                <a:solidFill>
                  <a:schemeClr val="bg1"/>
                </a:solidFill>
              </a:rPr>
              <a:t>„Bestimmte Spiele können in bestimmten Bereichen </a:t>
            </a:r>
          </a:p>
          <a:p>
            <a:pPr algn="just"/>
            <a:r>
              <a:rPr lang="de-DE" sz="4000" dirty="0">
                <a:solidFill>
                  <a:schemeClr val="bg1"/>
                </a:solidFill>
              </a:rPr>
              <a:t>für bestimmte Spieler*innen eine lernförderliche </a:t>
            </a:r>
          </a:p>
          <a:p>
            <a:pPr algn="just"/>
            <a:r>
              <a:rPr lang="de-DE" sz="4000" dirty="0">
                <a:solidFill>
                  <a:schemeClr val="bg1"/>
                </a:solidFill>
              </a:rPr>
              <a:t>Wirkung haben.“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033E1C3-3862-41B7-88A6-DDDADE6BF147}"/>
              </a:ext>
            </a:extLst>
          </p:cNvPr>
          <p:cNvSpPr txBox="1"/>
          <p:nvPr/>
        </p:nvSpPr>
        <p:spPr>
          <a:xfrm>
            <a:off x="6091881" y="4396769"/>
            <a:ext cx="5665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</a:rPr>
              <a:t>Johannes Breuer, Non vitae, sed ludo discimus? Grenzen des Lernens mit Computerspielen. In: Wolfgang Zielinski / Sandra Aßmann / Kai Kaspar / </a:t>
            </a:r>
          </a:p>
          <a:p>
            <a:r>
              <a:rPr lang="de-DE" sz="1200" dirty="0">
                <a:solidFill>
                  <a:schemeClr val="bg1"/>
                </a:solidFill>
              </a:rPr>
              <a:t>Peter Moormann (Hrsg.) Spielend lernen! Computerspiele(n) in Schule und Unterricht, Schriftenreihe zur digitalen Gesellschaft NRW Band 5. Düsseldorf/München, 2017, S.24.</a:t>
            </a:r>
          </a:p>
        </p:txBody>
      </p:sp>
    </p:spTree>
    <p:extLst>
      <p:ext uri="{BB962C8B-B14F-4D97-AF65-F5344CB8AC3E}">
        <p14:creationId xmlns:p14="http://schemas.microsoft.com/office/powerpoint/2010/main" val="3471607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9F34D592-7C15-42AF-926A-40895AFC9294}"/>
              </a:ext>
            </a:extLst>
          </p:cNvPr>
          <p:cNvSpPr/>
          <p:nvPr/>
        </p:nvSpPr>
        <p:spPr>
          <a:xfrm>
            <a:off x="2250918" y="2613392"/>
            <a:ext cx="76901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0" b="1" dirty="0">
                <a:solidFill>
                  <a:schemeClr val="bg1"/>
                </a:solidFill>
              </a:rPr>
              <a:t>GAME  OVER</a:t>
            </a:r>
          </a:p>
        </p:txBody>
      </p:sp>
    </p:spTree>
    <p:extLst>
      <p:ext uri="{BB962C8B-B14F-4D97-AF65-F5344CB8AC3E}">
        <p14:creationId xmlns:p14="http://schemas.microsoft.com/office/powerpoint/2010/main" val="2369470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ADF62C5-6332-4B54-A08E-76238CCD7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b="7823"/>
          <a:stretch>
            <a:fillRect/>
          </a:stretch>
        </p:blipFill>
        <p:spPr bwMode="auto">
          <a:xfrm>
            <a:off x="702839" y="3982"/>
            <a:ext cx="10786323" cy="685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55282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3A14F01-A567-4C5E-A0AF-9D69D7A68A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13" y="0"/>
            <a:ext cx="10184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83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C6B2CC0-5C9A-4A7F-B01E-0215789A9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774" y="135390"/>
            <a:ext cx="11858452" cy="6587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48278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D9F8FF8-E032-451B-9035-F5B3264301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2" y="561975"/>
            <a:ext cx="11001375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12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258CCB6F-F724-4DC8-9C24-342BB6634A45}"/>
              </a:ext>
            </a:extLst>
          </p:cNvPr>
          <p:cNvSpPr txBox="1"/>
          <p:nvPr/>
        </p:nvSpPr>
        <p:spPr>
          <a:xfrm>
            <a:off x="432486" y="920621"/>
            <a:ext cx="6300123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>
                <a:solidFill>
                  <a:schemeClr val="bg1"/>
                </a:solidFill>
              </a:rPr>
              <a:t>Gängige Geschäftsmodelle</a:t>
            </a:r>
          </a:p>
          <a:p>
            <a:endParaRPr lang="de-DE" sz="40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000" dirty="0">
                <a:solidFill>
                  <a:schemeClr val="bg1"/>
                </a:solidFill>
              </a:rPr>
              <a:t>Kauf des Spieles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000" dirty="0">
                <a:solidFill>
                  <a:schemeClr val="bg1"/>
                </a:solidFill>
              </a:rPr>
              <a:t>Free2Play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000" dirty="0">
                <a:solidFill>
                  <a:schemeClr val="bg1"/>
                </a:solidFill>
              </a:rPr>
              <a:t>In-App-Käufe / Pay-to-</a:t>
            </a:r>
            <a:r>
              <a:rPr lang="de-DE" sz="4000" dirty="0" err="1">
                <a:solidFill>
                  <a:schemeClr val="bg1"/>
                </a:solidFill>
              </a:rPr>
              <a:t>win</a:t>
            </a:r>
            <a:endParaRPr lang="de-DE" sz="40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000" dirty="0">
                <a:solidFill>
                  <a:schemeClr val="bg1"/>
                </a:solidFill>
              </a:rPr>
              <a:t>Werbung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000" dirty="0">
                <a:solidFill>
                  <a:schemeClr val="bg1"/>
                </a:solidFill>
              </a:rPr>
              <a:t>Abonnement</a:t>
            </a:r>
          </a:p>
        </p:txBody>
      </p:sp>
    </p:spTree>
    <p:extLst>
      <p:ext uri="{BB962C8B-B14F-4D97-AF65-F5344CB8AC3E}">
        <p14:creationId xmlns:p14="http://schemas.microsoft.com/office/powerpoint/2010/main" val="4277803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57D4911-9D4A-42AB-8FBB-8342B5503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25" y="576263"/>
            <a:ext cx="10115550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45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C6D494F-1719-4CAB-94F5-6EC40441722A}"/>
              </a:ext>
            </a:extLst>
          </p:cNvPr>
          <p:cNvSpPr txBox="1"/>
          <p:nvPr/>
        </p:nvSpPr>
        <p:spPr>
          <a:xfrm>
            <a:off x="345855" y="612845"/>
            <a:ext cx="1150029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chemeClr val="tx2">
                    <a:lumMod val="10000"/>
                  </a:schemeClr>
                </a:solidFill>
              </a:rPr>
              <a:t>Faszination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e-DE" sz="4000" dirty="0">
              <a:solidFill>
                <a:schemeClr val="tx2">
                  <a:lumMod val="1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000" dirty="0">
                <a:solidFill>
                  <a:schemeClr val="tx2">
                    <a:lumMod val="10000"/>
                  </a:schemeClr>
                </a:solidFill>
              </a:rPr>
              <a:t>Immersion (Eintauchen in die digitalen Spielwelten)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000" dirty="0">
                <a:solidFill>
                  <a:schemeClr val="tx2">
                    <a:lumMod val="10000"/>
                  </a:schemeClr>
                </a:solidFill>
              </a:rPr>
              <a:t>Identifikation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000" dirty="0">
                <a:solidFill>
                  <a:schemeClr val="tx2">
                    <a:lumMod val="10000"/>
                  </a:schemeClr>
                </a:solidFill>
              </a:rPr>
              <a:t>Interaktion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000" dirty="0">
                <a:solidFill>
                  <a:schemeClr val="tx2">
                    <a:lumMod val="10000"/>
                  </a:schemeClr>
                </a:solidFill>
              </a:rPr>
              <a:t>Selbstwirksamkeit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000" dirty="0">
                <a:solidFill>
                  <a:schemeClr val="tx2">
                    <a:lumMod val="10000"/>
                  </a:schemeClr>
                </a:solidFill>
              </a:rPr>
              <a:t>Gaming Culture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000" dirty="0">
                <a:solidFill>
                  <a:schemeClr val="tx2">
                    <a:lumMod val="10000"/>
                  </a:schemeClr>
                </a:solidFill>
              </a:rPr>
              <a:t>Vernetzung, online Spielen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000" dirty="0">
                <a:solidFill>
                  <a:schemeClr val="tx2">
                    <a:lumMod val="10000"/>
                  </a:schemeClr>
                </a:solidFill>
              </a:rPr>
              <a:t>Machart der Spiele</a:t>
            </a:r>
          </a:p>
        </p:txBody>
      </p:sp>
    </p:spTree>
    <p:extLst>
      <p:ext uri="{BB962C8B-B14F-4D97-AF65-F5344CB8AC3E}">
        <p14:creationId xmlns:p14="http://schemas.microsoft.com/office/powerpoint/2010/main" val="3026272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D9B9A323-C39B-4C2E-847F-BCC31EA188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3880" r="-3973" b="22160"/>
          <a:stretch/>
        </p:blipFill>
        <p:spPr>
          <a:xfrm>
            <a:off x="596977" y="1580322"/>
            <a:ext cx="10998046" cy="369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476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bändert">
  <a:themeElements>
    <a:clrScheme name="Gebändert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Gebändert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Gebänder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TM03090430[[fn=Verbund]]</Template>
  <TotalTime>0</TotalTime>
  <Words>533</Words>
  <Application>Microsoft Office PowerPoint</Application>
  <PresentationFormat>Breitbild</PresentationFormat>
  <Paragraphs>81</Paragraphs>
  <Slides>15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Arial</vt:lpstr>
      <vt:lpstr>Corbel</vt:lpstr>
      <vt:lpstr>Wingdings</vt:lpstr>
      <vt:lpstr>Calibri</vt:lpstr>
      <vt:lpstr>Gebändert</vt:lpstr>
      <vt:lpstr>Computerspiele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Medienwelten</dc:title>
  <dc:creator>Dieter</dc:creator>
  <cp:lastModifiedBy>Matthias Voelzke</cp:lastModifiedBy>
  <cp:revision>552</cp:revision>
  <cp:lastPrinted>2017-08-26T15:53:38Z</cp:lastPrinted>
  <dcterms:created xsi:type="dcterms:W3CDTF">2012-10-09T15:32:46Z</dcterms:created>
  <dcterms:modified xsi:type="dcterms:W3CDTF">2018-01-07T12:32:27Z</dcterms:modified>
  <cp:category>Medienwelten</cp:category>
  <cp:contentStatus>aktuell</cp:contentStatus>
</cp:coreProperties>
</file>