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78" r:id="rId3"/>
    <p:sldId id="279" r:id="rId4"/>
    <p:sldId id="280" r:id="rId5"/>
    <p:sldId id="281" r:id="rId6"/>
    <p:sldId id="283" r:id="rId7"/>
    <p:sldId id="284" r:id="rId8"/>
    <p:sldId id="285" r:id="rId9"/>
    <p:sldId id="286" r:id="rId10"/>
    <p:sldId id="289" r:id="rId11"/>
    <p:sldId id="287" r:id="rId1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7"/>
    <a:srgbClr val="00A399"/>
    <a:srgbClr val="A90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 autoAdjust="0"/>
    <p:restoredTop sz="94637" autoAdjust="0"/>
  </p:normalViewPr>
  <p:slideViewPr>
    <p:cSldViewPr showGuides="1">
      <p:cViewPr>
        <p:scale>
          <a:sx n="117" d="100"/>
          <a:sy n="117" d="100"/>
        </p:scale>
        <p:origin x="-2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49" d="100"/>
          <a:sy n="49" d="100"/>
        </p:scale>
        <p:origin x="-2702" y="-8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3F2BCCC-1865-4FD7-8880-EEC5361A0599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63FBF7A-D5A4-43FA-AC13-5A6CD71346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032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55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71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00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5040000" cy="792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>
              <a:defRPr lang="de-DE" sz="2000" b="1" dirty="0">
                <a:latin typeface="Arial" pitchFamily="34" charset="0"/>
                <a:cs typeface="Arial" pitchFamily="34" charset="0"/>
              </a:defRPr>
            </a:lvl1pPr>
          </a:lstStyle>
          <a:p>
            <a:pPr marL="0" lvl="0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11760" y="1124744"/>
            <a:ext cx="6275040" cy="5001419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■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bg1">
                  <a:lumMod val="65000"/>
                </a:schemeClr>
              </a:buClr>
              <a:buFont typeface="Arial" charset="0"/>
              <a:buChar char="■"/>
              <a:defRPr lang="de-DE" sz="17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■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Symbol"/>
              <a:buChar char="-"/>
              <a:defRPr lang="de-DE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Symbol"/>
              <a:buChar char="-"/>
              <a:defRPr lang="de-DE" sz="140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80"/>
              </a:buClr>
              <a:buFont typeface="Arial" charset="0"/>
              <a:buChar char="■"/>
            </a:pPr>
            <a:r>
              <a:rPr lang="de-DE" dirty="0" smtClean="0"/>
              <a:t>Textmasterformat bearbeiten</a:t>
            </a:r>
          </a:p>
          <a:p>
            <a: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■"/>
            </a:pPr>
            <a:r>
              <a:rPr lang="de-DE" dirty="0" smtClean="0"/>
              <a:t>Zweite Ebene</a:t>
            </a:r>
          </a:p>
          <a:p>
            <a: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Font typeface="Arial" charset="0"/>
              <a:buChar char="■"/>
            </a:pPr>
            <a:r>
              <a:rPr lang="de-DE" dirty="0" smtClean="0"/>
              <a:t>Dritte Ebene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de-DE" dirty="0" smtClean="0"/>
              <a:t>Vierte Ebene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8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218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 eaLnBrk="0" fontAlgn="base" hangingPunct="0">
              <a:spcAft>
                <a:spcPct val="0"/>
              </a:spcAft>
              <a:buClr>
                <a:srgbClr val="008080"/>
              </a:buClr>
              <a:buFont typeface="Arial" charset="0"/>
              <a:buChar char="■"/>
            </a:pPr>
            <a:r>
              <a:rPr lang="de-DE" smtClean="0"/>
              <a:t>Textmasterformat bearbeiten</a:t>
            </a:r>
          </a:p>
          <a:p>
            <a:pPr lvl="1" eaLnBrk="0" fontAlgn="base" hangingPunct="0">
              <a:spcAft>
                <a:spcPct val="0"/>
              </a:spcAft>
              <a:buClr>
                <a:schemeClr val="bg2"/>
              </a:buClr>
              <a:buFont typeface="Arial" charset="0"/>
              <a:buChar char="■"/>
            </a:pPr>
            <a:r>
              <a:rPr lang="de-DE" smtClean="0"/>
              <a:t>Zweite Ebene</a:t>
            </a:r>
          </a:p>
          <a:p>
            <a:pPr lvl="2" eaLnBrk="0" fontAlgn="base" hangingPunct="0">
              <a:spcAft>
                <a:spcPct val="0"/>
              </a:spcAft>
              <a:buClr>
                <a:srgbClr val="009999"/>
              </a:buClr>
              <a:buFont typeface="Arial" charset="0"/>
              <a:buChar char="■"/>
            </a:pPr>
            <a:r>
              <a:rPr lang="de-DE" smtClean="0"/>
              <a:t>Dritte Ebene</a:t>
            </a:r>
          </a:p>
          <a:p>
            <a:pPr lvl="3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Vierte Ebene</a:t>
            </a:r>
          </a:p>
          <a:p>
            <a:pPr lvl="4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 eaLnBrk="0" fontAlgn="base" hangingPunct="0">
              <a:spcAft>
                <a:spcPct val="0"/>
              </a:spcAft>
              <a:buClr>
                <a:srgbClr val="008080"/>
              </a:buClr>
              <a:buFont typeface="Arial" charset="0"/>
              <a:buChar char="■"/>
            </a:pPr>
            <a:r>
              <a:rPr lang="de-DE" smtClean="0"/>
              <a:t>Textmasterformat bearbeiten</a:t>
            </a:r>
          </a:p>
          <a:p>
            <a:pPr lvl="1" eaLnBrk="0" fontAlgn="base" hangingPunct="0">
              <a:spcAft>
                <a:spcPct val="0"/>
              </a:spcAft>
              <a:buClr>
                <a:schemeClr val="bg2"/>
              </a:buClr>
              <a:buFont typeface="Arial" charset="0"/>
              <a:buChar char="■"/>
            </a:pPr>
            <a:r>
              <a:rPr lang="de-DE" smtClean="0"/>
              <a:t>Zweite Ebene</a:t>
            </a:r>
          </a:p>
          <a:p>
            <a:pPr lvl="2" eaLnBrk="0" fontAlgn="base" hangingPunct="0">
              <a:spcAft>
                <a:spcPct val="0"/>
              </a:spcAft>
              <a:buClr>
                <a:srgbClr val="009999"/>
              </a:buClr>
              <a:buFont typeface="Arial" charset="0"/>
              <a:buChar char="■"/>
            </a:pPr>
            <a:r>
              <a:rPr lang="de-DE" smtClean="0"/>
              <a:t>Dritte Ebene</a:t>
            </a:r>
          </a:p>
          <a:p>
            <a:pPr lvl="3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Vierte Ebene</a:t>
            </a:r>
          </a:p>
          <a:p>
            <a:pPr lvl="4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22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2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9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944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DE"/>
            </a:lvl5pPr>
          </a:lstStyle>
          <a:p>
            <a:pPr lvl="0" eaLnBrk="0" fontAlgn="base" hangingPunct="0">
              <a:spcAft>
                <a:spcPct val="0"/>
              </a:spcAft>
              <a:buClr>
                <a:srgbClr val="008080"/>
              </a:buClr>
              <a:buFont typeface="Arial" charset="0"/>
              <a:buChar char="■"/>
            </a:pPr>
            <a:r>
              <a:rPr lang="de-DE" smtClean="0"/>
              <a:t>Textmasterformat bearbeiten</a:t>
            </a:r>
          </a:p>
          <a:p>
            <a:pPr lvl="1" eaLnBrk="0" fontAlgn="base" hangingPunct="0">
              <a:spcAft>
                <a:spcPct val="0"/>
              </a:spcAft>
              <a:buClr>
                <a:schemeClr val="bg2"/>
              </a:buClr>
              <a:buFont typeface="Arial" charset="0"/>
              <a:buChar char="■"/>
            </a:pPr>
            <a:r>
              <a:rPr lang="de-DE" smtClean="0"/>
              <a:t>Zweite Ebene</a:t>
            </a:r>
          </a:p>
          <a:p>
            <a:pPr lvl="2" eaLnBrk="0" fontAlgn="base" hangingPunct="0">
              <a:spcAft>
                <a:spcPct val="0"/>
              </a:spcAft>
              <a:buClr>
                <a:srgbClr val="009999"/>
              </a:buClr>
              <a:buFont typeface="Arial" charset="0"/>
              <a:buChar char="■"/>
            </a:pPr>
            <a:r>
              <a:rPr lang="de-DE" smtClean="0"/>
              <a:t>Dritte Ebene</a:t>
            </a:r>
          </a:p>
          <a:p>
            <a:pPr lvl="3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Vierte Ebene</a:t>
            </a:r>
          </a:p>
          <a:p>
            <a:pPr lvl="4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89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908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lvl="0" eaLnBrk="0" fontAlgn="base" hangingPunct="0">
              <a:spcAft>
                <a:spcPct val="0"/>
              </a:spcAft>
              <a:buClr>
                <a:srgbClr val="008080"/>
              </a:buClr>
              <a:buFont typeface="Arial" charset="0"/>
              <a:buChar char="■"/>
            </a:pPr>
            <a:r>
              <a:rPr lang="de-DE" smtClean="0"/>
              <a:t>Textmasterformat bearbeiten</a:t>
            </a:r>
          </a:p>
          <a:p>
            <a:pPr lvl="1" eaLnBrk="0" fontAlgn="base" hangingPunct="0">
              <a:spcAft>
                <a:spcPct val="0"/>
              </a:spcAft>
              <a:buClr>
                <a:schemeClr val="bg2"/>
              </a:buClr>
              <a:buFont typeface="Arial" charset="0"/>
              <a:buChar char="■"/>
            </a:pPr>
            <a:r>
              <a:rPr lang="de-DE" smtClean="0"/>
              <a:t>Zweite Ebene</a:t>
            </a:r>
          </a:p>
          <a:p>
            <a:pPr lvl="2" eaLnBrk="0" fontAlgn="base" hangingPunct="0">
              <a:spcAft>
                <a:spcPct val="0"/>
              </a:spcAft>
              <a:buClr>
                <a:srgbClr val="009999"/>
              </a:buClr>
              <a:buFont typeface="Arial" charset="0"/>
              <a:buChar char="■"/>
            </a:pPr>
            <a:r>
              <a:rPr lang="de-DE" smtClean="0"/>
              <a:t>Dritte Ebene</a:t>
            </a:r>
          </a:p>
          <a:p>
            <a:pPr lvl="3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Vierte Ebene</a:t>
            </a:r>
          </a:p>
          <a:p>
            <a:pPr lvl="4" eaLnBrk="0" fontAlgn="base" hangingPunct="0">
              <a:spcAft>
                <a:spcPct val="0"/>
              </a:spcAft>
              <a:buFont typeface="Arial" charset="0"/>
              <a:buChar char="■"/>
            </a:pPr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49292-0520-46DA-A74E-B469158A2F45}" type="datetimeFigureOut">
              <a:rPr lang="de-DE" smtClean="0"/>
              <a:t>27.05.2013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242EC-4FA0-464E-A64B-1413A5A7F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433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de-DE" sz="1800" kern="120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de-DE" sz="1700" kern="120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de-DE" sz="1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de-DE" sz="32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de-DE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E0DE498-0B8E-4C77-BFEA-8029986C421C}" type="slidenum">
              <a:rPr lang="de-DE" smtClean="0"/>
              <a:pPr eaLnBrk="1" hangingPunct="1"/>
              <a:t>1</a:t>
            </a:fld>
            <a:endParaRPr lang="de-DE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296863"/>
            <a:ext cx="6624464" cy="792162"/>
          </a:xfrm>
        </p:spPr>
        <p:txBody>
          <a:bodyPr/>
          <a:lstStyle/>
          <a:p>
            <a:pPr algn="ctr" eaLnBrk="1" hangingPunct="1"/>
            <a:r>
              <a:rPr lang="de-DE" dirty="0" smtClean="0"/>
              <a:t>Black-Box (</a:t>
            </a:r>
            <a:r>
              <a:rPr lang="de-DE" dirty="0" smtClean="0">
                <a:sym typeface="Wingdings" pitchFamily="2" charset="2"/>
              </a:rPr>
              <a:t>allgemein)</a:t>
            </a:r>
            <a:endParaRPr lang="de-DE" dirty="0" smtClean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952751" y="2565400"/>
            <a:ext cx="3238499" cy="21955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b="1" dirty="0"/>
              <a:t>Konkretes System</a:t>
            </a:r>
          </a:p>
          <a:p>
            <a:pPr algn="ctr"/>
            <a:endParaRPr lang="de-DE" b="1" dirty="0"/>
          </a:p>
          <a:p>
            <a:pPr algn="ctr"/>
            <a:r>
              <a:rPr lang="de-DE" dirty="0"/>
              <a:t>Zustand:</a:t>
            </a:r>
          </a:p>
          <a:p>
            <a:pPr algn="ctr">
              <a:buFontTx/>
              <a:buChar char="•"/>
            </a:pPr>
            <a:r>
              <a:rPr lang="de-DE" dirty="0"/>
              <a:t> materiell</a:t>
            </a:r>
          </a:p>
          <a:p>
            <a:pPr algn="ctr">
              <a:buFontTx/>
              <a:buChar char="•"/>
            </a:pPr>
            <a:r>
              <a:rPr lang="de-DE" dirty="0"/>
              <a:t> energetisch</a:t>
            </a:r>
          </a:p>
          <a:p>
            <a:pPr algn="ctr">
              <a:buFontTx/>
              <a:buChar char="•"/>
            </a:pPr>
            <a:r>
              <a:rPr lang="de-DE" dirty="0"/>
              <a:t> informationell</a:t>
            </a:r>
          </a:p>
          <a:p>
            <a:pPr algn="ctr">
              <a:buFontTx/>
              <a:buChar char="•"/>
            </a:pPr>
            <a:endParaRPr lang="de-DE" dirty="0"/>
          </a:p>
          <a:p>
            <a:pPr algn="ctr"/>
            <a:r>
              <a:rPr lang="de-DE" dirty="0"/>
              <a:t>räumlich                     zeitlich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1344563" y="6032321"/>
            <a:ext cx="2219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Systembegriff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14"/>
          <p:cNvSpPr>
            <a:spLocks noChangeArrowheads="1"/>
          </p:cNvSpPr>
          <p:nvPr/>
        </p:nvSpPr>
        <p:spPr bwMode="auto">
          <a:xfrm>
            <a:off x="1331913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1331913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1331913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13" name="Oval 22"/>
          <p:cNvSpPr>
            <a:spLocks noChangeArrowheads="1"/>
          </p:cNvSpPr>
          <p:nvPr/>
        </p:nvSpPr>
        <p:spPr bwMode="auto">
          <a:xfrm>
            <a:off x="1657351" y="14128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>
                <a:solidFill>
                  <a:schemeClr val="bg2"/>
                </a:solidFill>
              </a:rPr>
              <a:t>Raum</a:t>
            </a:r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>
            <a:off x="2016126" y="2132013"/>
            <a:ext cx="0" cy="5048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1657351" y="14128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Raum</a:t>
            </a:r>
          </a:p>
        </p:txBody>
      </p:sp>
      <p:sp>
        <p:nvSpPr>
          <p:cNvPr id="21" name="Line 33"/>
          <p:cNvSpPr>
            <a:spLocks noChangeShapeType="1"/>
          </p:cNvSpPr>
          <p:nvPr/>
        </p:nvSpPr>
        <p:spPr bwMode="auto">
          <a:xfrm>
            <a:off x="2016126" y="2132013"/>
            <a:ext cx="0" cy="504825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Oval 47"/>
          <p:cNvSpPr>
            <a:spLocks noChangeArrowheads="1"/>
          </p:cNvSpPr>
          <p:nvPr/>
        </p:nvSpPr>
        <p:spPr bwMode="auto">
          <a:xfrm>
            <a:off x="1657351" y="51212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Zeit</a:t>
            </a:r>
          </a:p>
        </p:txBody>
      </p:sp>
      <p:sp>
        <p:nvSpPr>
          <p:cNvPr id="32" name="Line 48"/>
          <p:cNvSpPr>
            <a:spLocks noChangeShapeType="1"/>
          </p:cNvSpPr>
          <p:nvPr/>
        </p:nvSpPr>
        <p:spPr bwMode="auto">
          <a:xfrm rot="10800000">
            <a:off x="2016126" y="4616450"/>
            <a:ext cx="0" cy="504825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3" name="AutoShape 50"/>
          <p:cNvSpPr>
            <a:spLocks noChangeArrowheads="1"/>
          </p:cNvSpPr>
          <p:nvPr/>
        </p:nvSpPr>
        <p:spPr bwMode="auto">
          <a:xfrm>
            <a:off x="1331913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34" name="AutoShape 51"/>
          <p:cNvSpPr>
            <a:spLocks noChangeArrowheads="1"/>
          </p:cNvSpPr>
          <p:nvPr/>
        </p:nvSpPr>
        <p:spPr bwMode="auto">
          <a:xfrm>
            <a:off x="1331913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35" name="AutoShape 52"/>
          <p:cNvSpPr>
            <a:spLocks noChangeArrowheads="1"/>
          </p:cNvSpPr>
          <p:nvPr/>
        </p:nvSpPr>
        <p:spPr bwMode="auto">
          <a:xfrm>
            <a:off x="1331913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37" name="AutoShape 54"/>
          <p:cNvSpPr>
            <a:spLocks noChangeArrowheads="1"/>
          </p:cNvSpPr>
          <p:nvPr/>
        </p:nvSpPr>
        <p:spPr bwMode="auto">
          <a:xfrm>
            <a:off x="1331913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38" name="AutoShape 55"/>
          <p:cNvSpPr>
            <a:spLocks noChangeArrowheads="1"/>
          </p:cNvSpPr>
          <p:nvPr/>
        </p:nvSpPr>
        <p:spPr bwMode="auto">
          <a:xfrm>
            <a:off x="1331913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39" name="AutoShape 56"/>
          <p:cNvSpPr>
            <a:spLocks noChangeArrowheads="1"/>
          </p:cNvSpPr>
          <p:nvPr/>
        </p:nvSpPr>
        <p:spPr bwMode="auto">
          <a:xfrm>
            <a:off x="1331913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43" name="AutoShape 60"/>
          <p:cNvSpPr>
            <a:spLocks noChangeArrowheads="1"/>
          </p:cNvSpPr>
          <p:nvPr/>
        </p:nvSpPr>
        <p:spPr bwMode="auto">
          <a:xfrm>
            <a:off x="1331913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44" name="AutoShape 61"/>
          <p:cNvSpPr>
            <a:spLocks noChangeArrowheads="1"/>
          </p:cNvSpPr>
          <p:nvPr/>
        </p:nvSpPr>
        <p:spPr bwMode="auto">
          <a:xfrm>
            <a:off x="1331913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45" name="AutoShape 62"/>
          <p:cNvSpPr>
            <a:spLocks noChangeArrowheads="1"/>
          </p:cNvSpPr>
          <p:nvPr/>
        </p:nvSpPr>
        <p:spPr bwMode="auto">
          <a:xfrm>
            <a:off x="1331913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6191251" y="4221163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11" name="AutoShape 20"/>
          <p:cNvSpPr>
            <a:spLocks noChangeArrowheads="1"/>
          </p:cNvSpPr>
          <p:nvPr/>
        </p:nvSpPr>
        <p:spPr bwMode="auto">
          <a:xfrm>
            <a:off x="6191251" y="2636838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6191251" y="3465513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15" name="Oval 26"/>
          <p:cNvSpPr>
            <a:spLocks noChangeArrowheads="1"/>
          </p:cNvSpPr>
          <p:nvPr/>
        </p:nvSpPr>
        <p:spPr bwMode="auto">
          <a:xfrm>
            <a:off x="6589713" y="1412875"/>
            <a:ext cx="719138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>
                <a:solidFill>
                  <a:schemeClr val="bg2"/>
                </a:solidFill>
              </a:rPr>
              <a:t>Raum</a:t>
            </a:r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6946901" y="2132013"/>
            <a:ext cx="0" cy="5048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588126" y="51212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>
                <a:solidFill>
                  <a:schemeClr val="bg1">
                    <a:lumMod val="50000"/>
                  </a:schemeClr>
                </a:solidFill>
              </a:rPr>
              <a:t>Zeit</a:t>
            </a:r>
          </a:p>
        </p:txBody>
      </p:sp>
      <p:sp>
        <p:nvSpPr>
          <p:cNvPr id="18" name="Line 29"/>
          <p:cNvSpPr>
            <a:spLocks noChangeShapeType="1"/>
          </p:cNvSpPr>
          <p:nvPr/>
        </p:nvSpPr>
        <p:spPr bwMode="auto">
          <a:xfrm rot="10800000">
            <a:off x="6946901" y="4616450"/>
            <a:ext cx="0" cy="5048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6589713" y="1412875"/>
            <a:ext cx="719138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Raum</a:t>
            </a:r>
          </a:p>
        </p:txBody>
      </p:sp>
      <p:sp>
        <p:nvSpPr>
          <p:cNvPr id="24" name="Line 36"/>
          <p:cNvSpPr>
            <a:spLocks noChangeShapeType="1"/>
          </p:cNvSpPr>
          <p:nvPr/>
        </p:nvSpPr>
        <p:spPr bwMode="auto">
          <a:xfrm>
            <a:off x="6946901" y="2132013"/>
            <a:ext cx="0" cy="504825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5" name="Oval 38"/>
          <p:cNvSpPr>
            <a:spLocks noChangeArrowheads="1"/>
          </p:cNvSpPr>
          <p:nvPr/>
        </p:nvSpPr>
        <p:spPr bwMode="auto">
          <a:xfrm>
            <a:off x="6588126" y="51212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>
                <a:solidFill>
                  <a:schemeClr val="bg2"/>
                </a:solidFill>
              </a:rPr>
              <a:t>Zeit</a:t>
            </a:r>
          </a:p>
        </p:txBody>
      </p:sp>
      <p:sp>
        <p:nvSpPr>
          <p:cNvPr id="26" name="Line 39"/>
          <p:cNvSpPr>
            <a:spLocks noChangeShapeType="1"/>
          </p:cNvSpPr>
          <p:nvPr/>
        </p:nvSpPr>
        <p:spPr bwMode="auto">
          <a:xfrm rot="10800000">
            <a:off x="6946901" y="4616450"/>
            <a:ext cx="0" cy="5048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" name="Oval 40"/>
          <p:cNvSpPr>
            <a:spLocks noChangeArrowheads="1"/>
          </p:cNvSpPr>
          <p:nvPr/>
        </p:nvSpPr>
        <p:spPr bwMode="auto">
          <a:xfrm>
            <a:off x="6588126" y="5121275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>
                <a:solidFill>
                  <a:schemeClr val="bg1">
                    <a:lumMod val="50000"/>
                  </a:schemeClr>
                </a:solidFill>
              </a:rPr>
              <a:t>Zeit</a:t>
            </a:r>
          </a:p>
        </p:txBody>
      </p:sp>
      <p:sp>
        <p:nvSpPr>
          <p:cNvPr id="29" name="Line 41"/>
          <p:cNvSpPr>
            <a:spLocks noChangeShapeType="1"/>
          </p:cNvSpPr>
          <p:nvPr/>
        </p:nvSpPr>
        <p:spPr bwMode="auto">
          <a:xfrm rot="10800000">
            <a:off x="6946901" y="4616450"/>
            <a:ext cx="0" cy="504825"/>
          </a:xfrm>
          <a:prstGeom prst="line">
            <a:avLst/>
          </a:prstGeom>
          <a:noFill/>
          <a:ln w="57150">
            <a:solidFill>
              <a:schemeClr val="bg1">
                <a:lumMod val="50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6" name="AutoShape 53"/>
          <p:cNvSpPr>
            <a:spLocks noChangeArrowheads="1"/>
          </p:cNvSpPr>
          <p:nvPr/>
        </p:nvSpPr>
        <p:spPr bwMode="auto">
          <a:xfrm>
            <a:off x="6191251" y="4221163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  <p:sp>
        <p:nvSpPr>
          <p:cNvPr id="40" name="AutoShape 57"/>
          <p:cNvSpPr>
            <a:spLocks noChangeArrowheads="1"/>
          </p:cNvSpPr>
          <p:nvPr/>
        </p:nvSpPr>
        <p:spPr bwMode="auto">
          <a:xfrm>
            <a:off x="6191251" y="2636838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Materie</a:t>
            </a:r>
          </a:p>
        </p:txBody>
      </p:sp>
      <p:sp>
        <p:nvSpPr>
          <p:cNvPr id="41" name="AutoShape 58"/>
          <p:cNvSpPr>
            <a:spLocks noChangeArrowheads="1"/>
          </p:cNvSpPr>
          <p:nvPr/>
        </p:nvSpPr>
        <p:spPr bwMode="auto">
          <a:xfrm>
            <a:off x="6191251" y="3465513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Energie</a:t>
            </a:r>
          </a:p>
        </p:txBody>
      </p:sp>
      <p:sp>
        <p:nvSpPr>
          <p:cNvPr id="42" name="AutoShape 59"/>
          <p:cNvSpPr>
            <a:spLocks noChangeArrowheads="1"/>
          </p:cNvSpPr>
          <p:nvPr/>
        </p:nvSpPr>
        <p:spPr bwMode="auto">
          <a:xfrm>
            <a:off x="6191251" y="4221163"/>
            <a:ext cx="1620837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/>
              <a:t>Informationen</a:t>
            </a:r>
          </a:p>
        </p:txBody>
      </p:sp>
    </p:spTree>
    <p:extLst>
      <p:ext uri="{BB962C8B-B14F-4D97-AF65-F5344CB8AC3E}">
        <p14:creationId xmlns:p14="http://schemas.microsoft.com/office/powerpoint/2010/main" val="309094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1907704" y="296863"/>
            <a:ext cx="5040312" cy="792162"/>
          </a:xfrm>
        </p:spPr>
        <p:txBody>
          <a:bodyPr/>
          <a:lstStyle/>
          <a:p>
            <a:pPr algn="ctr" eaLnBrk="1" hangingPunct="1"/>
            <a:r>
              <a:rPr lang="de-DE" dirty="0" err="1" smtClean="0"/>
              <a:t>Mechatronisches</a:t>
            </a:r>
            <a:r>
              <a:rPr lang="de-DE" dirty="0" smtClean="0"/>
              <a:t> System</a:t>
            </a:r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52B3AA-2FFB-4DA3-A78A-DD55655D13DC}" type="slidenum">
              <a:rPr lang="de-DE" smtClean="0"/>
              <a:pPr eaLnBrk="1" hangingPunct="1"/>
              <a:t>10</a:t>
            </a:fld>
            <a:endParaRPr lang="de-DE" smtClean="0"/>
          </a:p>
        </p:txBody>
      </p:sp>
      <p:sp>
        <p:nvSpPr>
          <p:cNvPr id="21" name="Rechteck 20"/>
          <p:cNvSpPr/>
          <p:nvPr/>
        </p:nvSpPr>
        <p:spPr bwMode="auto">
          <a:xfrm>
            <a:off x="1331119" y="1047750"/>
            <a:ext cx="6481762" cy="21605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2" name="Rechteck 21"/>
          <p:cNvSpPr/>
          <p:nvPr/>
        </p:nvSpPr>
        <p:spPr bwMode="auto">
          <a:xfrm>
            <a:off x="1331119" y="3208338"/>
            <a:ext cx="6481762" cy="684212"/>
          </a:xfrm>
          <a:prstGeom prst="rect">
            <a:avLst/>
          </a:prstGeom>
          <a:solidFill>
            <a:srgbClr val="F2EC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3" name="Rechteck 22"/>
          <p:cNvSpPr/>
          <p:nvPr/>
        </p:nvSpPr>
        <p:spPr bwMode="auto">
          <a:xfrm>
            <a:off x="1331119" y="3892550"/>
            <a:ext cx="6481762" cy="2197100"/>
          </a:xfrm>
          <a:prstGeom prst="rect">
            <a:avLst/>
          </a:prstGeom>
          <a:solidFill>
            <a:srgbClr val="D9C8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4" name="Textfeld 10"/>
          <p:cNvSpPr txBox="1">
            <a:spLocks noChangeArrowheads="1"/>
          </p:cNvSpPr>
          <p:nvPr/>
        </p:nvSpPr>
        <p:spPr bwMode="auto">
          <a:xfrm>
            <a:off x="3527946" y="5191130"/>
            <a:ext cx="1692369" cy="36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/>
              <a:t>Informatik</a:t>
            </a:r>
          </a:p>
        </p:txBody>
      </p:sp>
      <p:sp>
        <p:nvSpPr>
          <p:cNvPr id="25" name="Bogen 24"/>
          <p:cNvSpPr/>
          <p:nvPr/>
        </p:nvSpPr>
        <p:spPr bwMode="auto">
          <a:xfrm>
            <a:off x="4184472" y="3820991"/>
            <a:ext cx="2952645" cy="2232648"/>
          </a:xfrm>
          <a:prstGeom prst="arc">
            <a:avLst>
              <a:gd name="adj1" fmla="val 16200000"/>
              <a:gd name="adj2" fmla="val 21565447"/>
            </a:avLst>
          </a:prstGeom>
          <a:ln w="25400">
            <a:solidFill>
              <a:schemeClr val="bg2"/>
            </a:solidFill>
            <a:tailEnd type="triangle"/>
          </a:ln>
          <a:scene3d>
            <a:camera prst="orthographicFront">
              <a:rot lat="5400000" lon="540000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6" name="Textfeld 7"/>
          <p:cNvSpPr txBox="1">
            <a:spLocks noChangeArrowheads="1"/>
          </p:cNvSpPr>
          <p:nvPr/>
        </p:nvSpPr>
        <p:spPr bwMode="auto">
          <a:xfrm>
            <a:off x="1655537" y="3316845"/>
            <a:ext cx="1008220" cy="36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Aktorik</a:t>
            </a:r>
          </a:p>
        </p:txBody>
      </p:sp>
      <p:sp>
        <p:nvSpPr>
          <p:cNvPr id="27" name="Textfeld 8"/>
          <p:cNvSpPr txBox="1">
            <a:spLocks noChangeArrowheads="1"/>
          </p:cNvSpPr>
          <p:nvPr/>
        </p:nvSpPr>
        <p:spPr bwMode="auto">
          <a:xfrm>
            <a:off x="6192527" y="3366214"/>
            <a:ext cx="1187664" cy="36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/>
              <a:t>Sensorik</a:t>
            </a:r>
          </a:p>
        </p:txBody>
      </p:sp>
      <p:sp>
        <p:nvSpPr>
          <p:cNvPr id="28" name="Textfeld 9"/>
          <p:cNvSpPr txBox="1">
            <a:spLocks noChangeArrowheads="1"/>
          </p:cNvSpPr>
          <p:nvPr/>
        </p:nvSpPr>
        <p:spPr bwMode="auto">
          <a:xfrm>
            <a:off x="3527946" y="1264249"/>
            <a:ext cx="1692369" cy="646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/>
              <a:t>Mechanisches</a:t>
            </a:r>
          </a:p>
          <a:p>
            <a:pPr algn="ctr" eaLnBrk="1" hangingPunct="1"/>
            <a:r>
              <a:rPr lang="de-DE"/>
              <a:t>Hauptsystem</a:t>
            </a:r>
          </a:p>
        </p:txBody>
      </p:sp>
      <p:cxnSp>
        <p:nvCxnSpPr>
          <p:cNvPr id="29" name="Gerade Verbindung mit Pfeil 28"/>
          <p:cNvCxnSpPr/>
          <p:nvPr/>
        </p:nvCxnSpPr>
        <p:spPr bwMode="auto">
          <a:xfrm>
            <a:off x="2775744" y="2125663"/>
            <a:ext cx="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7"/>
          <p:cNvSpPr txBox="1">
            <a:spLocks noChangeArrowheads="1"/>
          </p:cNvSpPr>
          <p:nvPr/>
        </p:nvSpPr>
        <p:spPr bwMode="auto">
          <a:xfrm>
            <a:off x="3591576" y="3366214"/>
            <a:ext cx="2240872" cy="36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>
                <a:solidFill>
                  <a:schemeClr val="bg2"/>
                </a:solidFill>
              </a:rPr>
              <a:t>Elektrotechnik</a:t>
            </a:r>
          </a:p>
        </p:txBody>
      </p:sp>
      <p:sp>
        <p:nvSpPr>
          <p:cNvPr id="31" name="Textfeld 28"/>
          <p:cNvSpPr txBox="1">
            <a:spLocks noChangeArrowheads="1"/>
          </p:cNvSpPr>
          <p:nvPr/>
        </p:nvSpPr>
        <p:spPr bwMode="auto">
          <a:xfrm>
            <a:off x="1331119" y="1048186"/>
            <a:ext cx="2484889" cy="307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Physikalische Ebene</a:t>
            </a:r>
          </a:p>
        </p:txBody>
      </p:sp>
      <p:sp>
        <p:nvSpPr>
          <p:cNvPr id="32" name="Textfeld 29"/>
          <p:cNvSpPr txBox="1">
            <a:spLocks noChangeArrowheads="1"/>
          </p:cNvSpPr>
          <p:nvPr/>
        </p:nvSpPr>
        <p:spPr bwMode="auto">
          <a:xfrm>
            <a:off x="1331466" y="5781818"/>
            <a:ext cx="2484889" cy="307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sz="1400">
                <a:solidFill>
                  <a:schemeClr val="bg1">
                    <a:lumMod val="50000"/>
                  </a:schemeClr>
                </a:solidFill>
              </a:rPr>
              <a:t>Logische Ebene</a:t>
            </a:r>
          </a:p>
        </p:txBody>
      </p:sp>
      <p:sp>
        <p:nvSpPr>
          <p:cNvPr id="33" name="Nach links gekrümmter Pfeil 32"/>
          <p:cNvSpPr/>
          <p:nvPr/>
        </p:nvSpPr>
        <p:spPr bwMode="auto">
          <a:xfrm rot="13258078">
            <a:off x="2140744" y="1016000"/>
            <a:ext cx="665162" cy="2339975"/>
          </a:xfrm>
          <a:prstGeom prst="curvedLeftArrow">
            <a:avLst/>
          </a:prstGeom>
          <a:solidFill>
            <a:srgbClr val="D9C8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chemeClr val="tx1"/>
              </a:solidFill>
            </a:endParaRPr>
          </a:p>
        </p:txBody>
      </p:sp>
      <p:sp>
        <p:nvSpPr>
          <p:cNvPr id="34" name="Nach links gekrümmter Pfeil 33"/>
          <p:cNvSpPr/>
          <p:nvPr/>
        </p:nvSpPr>
        <p:spPr bwMode="auto">
          <a:xfrm rot="7551588">
            <a:off x="2330450" y="3677444"/>
            <a:ext cx="666750" cy="2341562"/>
          </a:xfrm>
          <a:prstGeom prst="curvedLef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chemeClr val="tx1"/>
              </a:solidFill>
            </a:endParaRPr>
          </a:p>
        </p:txBody>
      </p:sp>
      <p:sp>
        <p:nvSpPr>
          <p:cNvPr id="35" name="Nach links gekrümmter Pfeil 34"/>
          <p:cNvSpPr/>
          <p:nvPr/>
        </p:nvSpPr>
        <p:spPr bwMode="auto">
          <a:xfrm rot="2932570">
            <a:off x="5858669" y="3767137"/>
            <a:ext cx="666750" cy="2339975"/>
          </a:xfrm>
          <a:prstGeom prst="curvedLef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chemeClr val="tx1"/>
              </a:solidFill>
            </a:endParaRPr>
          </a:p>
        </p:txBody>
      </p:sp>
      <p:sp>
        <p:nvSpPr>
          <p:cNvPr id="36" name="Nach links gekrümmter Pfeil 35"/>
          <p:cNvSpPr/>
          <p:nvPr/>
        </p:nvSpPr>
        <p:spPr bwMode="auto">
          <a:xfrm rot="18831372">
            <a:off x="6039644" y="950913"/>
            <a:ext cx="665162" cy="2341562"/>
          </a:xfrm>
          <a:prstGeom prst="curvedLeftArrow">
            <a:avLst/>
          </a:prstGeom>
          <a:solidFill>
            <a:srgbClr val="D9C8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4688855" y="6210300"/>
            <a:ext cx="1497012" cy="603250"/>
            <a:chOff x="1454944" y="6210300"/>
            <a:chExt cx="1497012" cy="603250"/>
          </a:xfrm>
        </p:grpSpPr>
        <p:sp>
          <p:nvSpPr>
            <p:cNvPr id="37" name="Nach links gekrümmter Pfeil 36"/>
            <p:cNvSpPr/>
            <p:nvPr/>
          </p:nvSpPr>
          <p:spPr>
            <a:xfrm rot="16200000">
              <a:off x="1928812" y="5736432"/>
              <a:ext cx="373063" cy="1320800"/>
            </a:xfrm>
            <a:prstGeom prst="curvedLeftArrow">
              <a:avLst>
                <a:gd name="adj1" fmla="val 25000"/>
                <a:gd name="adj2" fmla="val 52381"/>
                <a:gd name="adj3" fmla="val 25000"/>
              </a:avLst>
            </a:prstGeom>
            <a:solidFill>
              <a:srgbClr val="D9C8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8" name="Textfeld 44"/>
            <p:cNvSpPr txBox="1">
              <a:spLocks noChangeArrowheads="1"/>
            </p:cNvSpPr>
            <p:nvPr/>
          </p:nvSpPr>
          <p:spPr bwMode="auto">
            <a:xfrm>
              <a:off x="1520031" y="6505575"/>
              <a:ext cx="143192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DE" sz="1400" dirty="0"/>
                <a:t>Energiefluss</a:t>
              </a:r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6293817" y="6200775"/>
            <a:ext cx="1806575" cy="603250"/>
            <a:chOff x="3059906" y="6200775"/>
            <a:chExt cx="1806575" cy="603250"/>
          </a:xfrm>
        </p:grpSpPr>
        <p:sp>
          <p:nvSpPr>
            <p:cNvPr id="39" name="Nach links gekrümmter Pfeil 38"/>
            <p:cNvSpPr/>
            <p:nvPr/>
          </p:nvSpPr>
          <p:spPr>
            <a:xfrm rot="16200000">
              <a:off x="3691731" y="5727700"/>
              <a:ext cx="374650" cy="1320800"/>
            </a:xfrm>
            <a:prstGeom prst="curvedLeftArrow">
              <a:avLst>
                <a:gd name="adj1" fmla="val 25000"/>
                <a:gd name="adj2" fmla="val 52381"/>
                <a:gd name="adj3" fmla="val 25000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>
                <a:solidFill>
                  <a:schemeClr val="bg2"/>
                </a:solidFill>
              </a:endParaRPr>
            </a:p>
          </p:txBody>
        </p:sp>
        <p:sp>
          <p:nvSpPr>
            <p:cNvPr id="40" name="Textfeld 46"/>
            <p:cNvSpPr txBox="1">
              <a:spLocks noChangeArrowheads="1"/>
            </p:cNvSpPr>
            <p:nvPr/>
          </p:nvSpPr>
          <p:spPr bwMode="auto">
            <a:xfrm>
              <a:off x="3059906" y="6496050"/>
              <a:ext cx="1806575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DE" sz="1400"/>
                <a:t>Informationsfluss</a:t>
              </a:r>
            </a:p>
          </p:txBody>
        </p:sp>
      </p:grpSp>
      <p:sp>
        <p:nvSpPr>
          <p:cNvPr id="42" name="Textfeld 41"/>
          <p:cNvSpPr txBox="1"/>
          <p:nvPr/>
        </p:nvSpPr>
        <p:spPr>
          <a:xfrm>
            <a:off x="1259632" y="6381328"/>
            <a:ext cx="35278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Technische Systeme 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69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960" y="296863"/>
            <a:ext cx="5040312" cy="792162"/>
          </a:xfrm>
        </p:spPr>
        <p:txBody>
          <a:bodyPr/>
          <a:lstStyle/>
          <a:p>
            <a:pPr algn="ctr" eaLnBrk="1" hangingPunct="1"/>
            <a:r>
              <a:rPr lang="de-DE" dirty="0" smtClean="0"/>
              <a:t>Mechatronik</a:t>
            </a:r>
          </a:p>
        </p:txBody>
      </p:sp>
      <p:sp>
        <p:nvSpPr>
          <p:cNvPr id="3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EF4C71-DE25-4CCC-812A-4D334FD3199D}" type="slidenum">
              <a:rPr lang="de-DE" smtClean="0"/>
              <a:pPr eaLnBrk="1" hangingPunct="1"/>
              <a:t>11</a:t>
            </a:fld>
            <a:endParaRPr lang="de-DE" smtClean="0"/>
          </a:p>
        </p:txBody>
      </p:sp>
      <p:grpSp>
        <p:nvGrpSpPr>
          <p:cNvPr id="10" name="Gruppieren 9"/>
          <p:cNvGrpSpPr/>
          <p:nvPr/>
        </p:nvGrpSpPr>
        <p:grpSpPr>
          <a:xfrm>
            <a:off x="1475656" y="1557338"/>
            <a:ext cx="5437187" cy="4787900"/>
            <a:chOff x="2411413" y="1557338"/>
            <a:chExt cx="5437187" cy="4787900"/>
          </a:xfrm>
        </p:grpSpPr>
        <p:sp>
          <p:nvSpPr>
            <p:cNvPr id="4" name="Freihandform 3"/>
            <p:cNvSpPr/>
            <p:nvPr/>
          </p:nvSpPr>
          <p:spPr>
            <a:xfrm>
              <a:off x="5133975" y="2867025"/>
              <a:ext cx="1009650" cy="1104900"/>
            </a:xfrm>
            <a:custGeom>
              <a:avLst/>
              <a:gdLst>
                <a:gd name="connsiteX0" fmla="*/ 9291 w 1009416"/>
                <a:gd name="connsiteY0" fmla="*/ 85725 h 1104900"/>
                <a:gd name="connsiteX1" fmla="*/ 171216 w 1009416"/>
                <a:gd name="connsiteY1" fmla="*/ 57150 h 1104900"/>
                <a:gd name="connsiteX2" fmla="*/ 228366 w 1009416"/>
                <a:gd name="connsiteY2" fmla="*/ 38100 h 1104900"/>
                <a:gd name="connsiteX3" fmla="*/ 342666 w 1009416"/>
                <a:gd name="connsiteY3" fmla="*/ 28575 h 1104900"/>
                <a:gd name="connsiteX4" fmla="*/ 418866 w 1009416"/>
                <a:gd name="connsiteY4" fmla="*/ 9525 h 1104900"/>
                <a:gd name="connsiteX5" fmla="*/ 456966 w 1009416"/>
                <a:gd name="connsiteY5" fmla="*/ 0 h 1104900"/>
                <a:gd name="connsiteX6" fmla="*/ 714141 w 1009416"/>
                <a:gd name="connsiteY6" fmla="*/ 9525 h 1104900"/>
                <a:gd name="connsiteX7" fmla="*/ 752241 w 1009416"/>
                <a:gd name="connsiteY7" fmla="*/ 19050 h 1104900"/>
                <a:gd name="connsiteX8" fmla="*/ 809391 w 1009416"/>
                <a:gd name="connsiteY8" fmla="*/ 28575 h 1104900"/>
                <a:gd name="connsiteX9" fmla="*/ 866541 w 1009416"/>
                <a:gd name="connsiteY9" fmla="*/ 57150 h 1104900"/>
                <a:gd name="connsiteX10" fmla="*/ 895116 w 1009416"/>
                <a:gd name="connsiteY10" fmla="*/ 76200 h 1104900"/>
                <a:gd name="connsiteX11" fmla="*/ 961791 w 1009416"/>
                <a:gd name="connsiteY11" fmla="*/ 95250 h 1104900"/>
                <a:gd name="connsiteX12" fmla="*/ 1009416 w 1009416"/>
                <a:gd name="connsiteY12" fmla="*/ 180975 h 1104900"/>
                <a:gd name="connsiteX13" fmla="*/ 999891 w 1009416"/>
                <a:gd name="connsiteY13" fmla="*/ 247650 h 1104900"/>
                <a:gd name="connsiteX14" fmla="*/ 980841 w 1009416"/>
                <a:gd name="connsiteY14" fmla="*/ 304800 h 1104900"/>
                <a:gd name="connsiteX15" fmla="*/ 961791 w 1009416"/>
                <a:gd name="connsiteY15" fmla="*/ 400050 h 1104900"/>
                <a:gd name="connsiteX16" fmla="*/ 942741 w 1009416"/>
                <a:gd name="connsiteY16" fmla="*/ 504825 h 1104900"/>
                <a:gd name="connsiteX17" fmla="*/ 933216 w 1009416"/>
                <a:gd name="connsiteY17" fmla="*/ 542925 h 1104900"/>
                <a:gd name="connsiteX18" fmla="*/ 914166 w 1009416"/>
                <a:gd name="connsiteY18" fmla="*/ 571500 h 1104900"/>
                <a:gd name="connsiteX19" fmla="*/ 904641 w 1009416"/>
                <a:gd name="connsiteY19" fmla="*/ 609600 h 1104900"/>
                <a:gd name="connsiteX20" fmla="*/ 866541 w 1009416"/>
                <a:gd name="connsiteY20" fmla="*/ 666750 h 1104900"/>
                <a:gd name="connsiteX21" fmla="*/ 857016 w 1009416"/>
                <a:gd name="connsiteY21" fmla="*/ 695325 h 1104900"/>
                <a:gd name="connsiteX22" fmla="*/ 818916 w 1009416"/>
                <a:gd name="connsiteY22" fmla="*/ 752475 h 1104900"/>
                <a:gd name="connsiteX23" fmla="*/ 790341 w 1009416"/>
                <a:gd name="connsiteY23" fmla="*/ 809625 h 1104900"/>
                <a:gd name="connsiteX24" fmla="*/ 771291 w 1009416"/>
                <a:gd name="connsiteY24" fmla="*/ 847725 h 1104900"/>
                <a:gd name="connsiteX25" fmla="*/ 752241 w 1009416"/>
                <a:gd name="connsiteY25" fmla="*/ 876300 h 1104900"/>
                <a:gd name="connsiteX26" fmla="*/ 695091 w 1009416"/>
                <a:gd name="connsiteY26" fmla="*/ 895350 h 1104900"/>
                <a:gd name="connsiteX27" fmla="*/ 685566 w 1009416"/>
                <a:gd name="connsiteY27" fmla="*/ 923925 h 1104900"/>
                <a:gd name="connsiteX28" fmla="*/ 618891 w 1009416"/>
                <a:gd name="connsiteY28" fmla="*/ 1009650 h 1104900"/>
                <a:gd name="connsiteX29" fmla="*/ 590316 w 1009416"/>
                <a:gd name="connsiteY29" fmla="*/ 1028700 h 1104900"/>
                <a:gd name="connsiteX30" fmla="*/ 571266 w 1009416"/>
                <a:gd name="connsiteY30" fmla="*/ 1057275 h 1104900"/>
                <a:gd name="connsiteX31" fmla="*/ 542691 w 1009416"/>
                <a:gd name="connsiteY31" fmla="*/ 1076325 h 1104900"/>
                <a:gd name="connsiteX32" fmla="*/ 514116 w 1009416"/>
                <a:gd name="connsiteY32" fmla="*/ 1104900 h 1104900"/>
                <a:gd name="connsiteX33" fmla="*/ 485541 w 1009416"/>
                <a:gd name="connsiteY33" fmla="*/ 1076325 h 1104900"/>
                <a:gd name="connsiteX34" fmla="*/ 466491 w 1009416"/>
                <a:gd name="connsiteY34" fmla="*/ 1019175 h 1104900"/>
                <a:gd name="connsiteX35" fmla="*/ 409341 w 1009416"/>
                <a:gd name="connsiteY35" fmla="*/ 990600 h 1104900"/>
                <a:gd name="connsiteX36" fmla="*/ 314091 w 1009416"/>
                <a:gd name="connsiteY36" fmla="*/ 876300 h 1104900"/>
                <a:gd name="connsiteX37" fmla="*/ 256941 w 1009416"/>
                <a:gd name="connsiteY37" fmla="*/ 838200 h 1104900"/>
                <a:gd name="connsiteX38" fmla="*/ 218841 w 1009416"/>
                <a:gd name="connsiteY38" fmla="*/ 781050 h 1104900"/>
                <a:gd name="connsiteX39" fmla="*/ 209316 w 1009416"/>
                <a:gd name="connsiteY39" fmla="*/ 752475 h 1104900"/>
                <a:gd name="connsiteX40" fmla="*/ 180741 w 1009416"/>
                <a:gd name="connsiteY40" fmla="*/ 733425 h 1104900"/>
                <a:gd name="connsiteX41" fmla="*/ 152166 w 1009416"/>
                <a:gd name="connsiteY41" fmla="*/ 676275 h 1104900"/>
                <a:gd name="connsiteX42" fmla="*/ 123591 w 1009416"/>
                <a:gd name="connsiteY42" fmla="*/ 619125 h 1104900"/>
                <a:gd name="connsiteX43" fmla="*/ 114066 w 1009416"/>
                <a:gd name="connsiteY43" fmla="*/ 552450 h 1104900"/>
                <a:gd name="connsiteX44" fmla="*/ 104541 w 1009416"/>
                <a:gd name="connsiteY44" fmla="*/ 523875 h 1104900"/>
                <a:gd name="connsiteX45" fmla="*/ 85491 w 1009416"/>
                <a:gd name="connsiteY45" fmla="*/ 428625 h 1104900"/>
                <a:gd name="connsiteX46" fmla="*/ 37866 w 1009416"/>
                <a:gd name="connsiteY46" fmla="*/ 371475 h 1104900"/>
                <a:gd name="connsiteX47" fmla="*/ 28341 w 1009416"/>
                <a:gd name="connsiteY47" fmla="*/ 333375 h 1104900"/>
                <a:gd name="connsiteX48" fmla="*/ 9291 w 1009416"/>
                <a:gd name="connsiteY48" fmla="*/ 276225 h 1104900"/>
                <a:gd name="connsiteX49" fmla="*/ 9291 w 1009416"/>
                <a:gd name="connsiteY49" fmla="*/ 85725 h 110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1009416" h="1104900">
                  <a:moveTo>
                    <a:pt x="9291" y="85725"/>
                  </a:moveTo>
                  <a:cubicBezTo>
                    <a:pt x="36279" y="49212"/>
                    <a:pt x="-7030" y="86858"/>
                    <a:pt x="171216" y="57150"/>
                  </a:cubicBezTo>
                  <a:cubicBezTo>
                    <a:pt x="191023" y="53849"/>
                    <a:pt x="209316" y="44450"/>
                    <a:pt x="228366" y="38100"/>
                  </a:cubicBezTo>
                  <a:cubicBezTo>
                    <a:pt x="264636" y="26010"/>
                    <a:pt x="304566" y="31750"/>
                    <a:pt x="342666" y="28575"/>
                  </a:cubicBezTo>
                  <a:lnTo>
                    <a:pt x="418866" y="9525"/>
                  </a:lnTo>
                  <a:lnTo>
                    <a:pt x="456966" y="0"/>
                  </a:lnTo>
                  <a:cubicBezTo>
                    <a:pt x="542691" y="3175"/>
                    <a:pt x="628535" y="4002"/>
                    <a:pt x="714141" y="9525"/>
                  </a:cubicBezTo>
                  <a:cubicBezTo>
                    <a:pt x="727205" y="10368"/>
                    <a:pt x="739404" y="16483"/>
                    <a:pt x="752241" y="19050"/>
                  </a:cubicBezTo>
                  <a:cubicBezTo>
                    <a:pt x="771179" y="22838"/>
                    <a:pt x="790341" y="25400"/>
                    <a:pt x="809391" y="28575"/>
                  </a:cubicBezTo>
                  <a:cubicBezTo>
                    <a:pt x="891283" y="83170"/>
                    <a:pt x="787671" y="17715"/>
                    <a:pt x="866541" y="57150"/>
                  </a:cubicBezTo>
                  <a:cubicBezTo>
                    <a:pt x="876780" y="62270"/>
                    <a:pt x="884877" y="71080"/>
                    <a:pt x="895116" y="76200"/>
                  </a:cubicBezTo>
                  <a:cubicBezTo>
                    <a:pt x="908781" y="83032"/>
                    <a:pt x="949584" y="92198"/>
                    <a:pt x="961791" y="95250"/>
                  </a:cubicBezTo>
                  <a:cubicBezTo>
                    <a:pt x="1005460" y="160754"/>
                    <a:pt x="992651" y="130680"/>
                    <a:pt x="1009416" y="180975"/>
                  </a:cubicBezTo>
                  <a:cubicBezTo>
                    <a:pt x="1006241" y="203200"/>
                    <a:pt x="1004939" y="225774"/>
                    <a:pt x="999891" y="247650"/>
                  </a:cubicBezTo>
                  <a:cubicBezTo>
                    <a:pt x="995376" y="267216"/>
                    <a:pt x="984142" y="284993"/>
                    <a:pt x="980841" y="304800"/>
                  </a:cubicBezTo>
                  <a:cubicBezTo>
                    <a:pt x="962176" y="416788"/>
                    <a:pt x="980736" y="314796"/>
                    <a:pt x="961791" y="400050"/>
                  </a:cubicBezTo>
                  <a:cubicBezTo>
                    <a:pt x="941360" y="491991"/>
                    <a:pt x="963420" y="401432"/>
                    <a:pt x="942741" y="504825"/>
                  </a:cubicBezTo>
                  <a:cubicBezTo>
                    <a:pt x="940174" y="517662"/>
                    <a:pt x="938373" y="530893"/>
                    <a:pt x="933216" y="542925"/>
                  </a:cubicBezTo>
                  <a:cubicBezTo>
                    <a:pt x="928707" y="553447"/>
                    <a:pt x="920516" y="561975"/>
                    <a:pt x="914166" y="571500"/>
                  </a:cubicBezTo>
                  <a:cubicBezTo>
                    <a:pt x="910991" y="584200"/>
                    <a:pt x="910495" y="597891"/>
                    <a:pt x="904641" y="609600"/>
                  </a:cubicBezTo>
                  <a:cubicBezTo>
                    <a:pt x="894402" y="630078"/>
                    <a:pt x="873781" y="645030"/>
                    <a:pt x="866541" y="666750"/>
                  </a:cubicBezTo>
                  <a:cubicBezTo>
                    <a:pt x="863366" y="676275"/>
                    <a:pt x="861892" y="686548"/>
                    <a:pt x="857016" y="695325"/>
                  </a:cubicBezTo>
                  <a:cubicBezTo>
                    <a:pt x="845897" y="715339"/>
                    <a:pt x="826156" y="730755"/>
                    <a:pt x="818916" y="752475"/>
                  </a:cubicBezTo>
                  <a:cubicBezTo>
                    <a:pt x="801452" y="804866"/>
                    <a:pt x="819884" y="757924"/>
                    <a:pt x="790341" y="809625"/>
                  </a:cubicBezTo>
                  <a:cubicBezTo>
                    <a:pt x="783296" y="821953"/>
                    <a:pt x="778336" y="835397"/>
                    <a:pt x="771291" y="847725"/>
                  </a:cubicBezTo>
                  <a:cubicBezTo>
                    <a:pt x="765611" y="857664"/>
                    <a:pt x="761949" y="870233"/>
                    <a:pt x="752241" y="876300"/>
                  </a:cubicBezTo>
                  <a:cubicBezTo>
                    <a:pt x="735213" y="886943"/>
                    <a:pt x="695091" y="895350"/>
                    <a:pt x="695091" y="895350"/>
                  </a:cubicBezTo>
                  <a:cubicBezTo>
                    <a:pt x="691916" y="904875"/>
                    <a:pt x="690442" y="915148"/>
                    <a:pt x="685566" y="923925"/>
                  </a:cubicBezTo>
                  <a:cubicBezTo>
                    <a:pt x="667255" y="956885"/>
                    <a:pt x="647616" y="985712"/>
                    <a:pt x="618891" y="1009650"/>
                  </a:cubicBezTo>
                  <a:cubicBezTo>
                    <a:pt x="610097" y="1016979"/>
                    <a:pt x="599841" y="1022350"/>
                    <a:pt x="590316" y="1028700"/>
                  </a:cubicBezTo>
                  <a:cubicBezTo>
                    <a:pt x="583966" y="1038225"/>
                    <a:pt x="579361" y="1049180"/>
                    <a:pt x="571266" y="1057275"/>
                  </a:cubicBezTo>
                  <a:cubicBezTo>
                    <a:pt x="563171" y="1065370"/>
                    <a:pt x="551485" y="1068996"/>
                    <a:pt x="542691" y="1076325"/>
                  </a:cubicBezTo>
                  <a:cubicBezTo>
                    <a:pt x="532343" y="1084949"/>
                    <a:pt x="523641" y="1095375"/>
                    <a:pt x="514116" y="1104900"/>
                  </a:cubicBezTo>
                  <a:cubicBezTo>
                    <a:pt x="504591" y="1095375"/>
                    <a:pt x="492083" y="1088100"/>
                    <a:pt x="485541" y="1076325"/>
                  </a:cubicBezTo>
                  <a:cubicBezTo>
                    <a:pt x="475789" y="1058772"/>
                    <a:pt x="483199" y="1030314"/>
                    <a:pt x="466491" y="1019175"/>
                  </a:cubicBezTo>
                  <a:cubicBezTo>
                    <a:pt x="429562" y="994556"/>
                    <a:pt x="448776" y="1003745"/>
                    <a:pt x="409341" y="990600"/>
                  </a:cubicBezTo>
                  <a:cubicBezTo>
                    <a:pt x="381228" y="948430"/>
                    <a:pt x="358095" y="905636"/>
                    <a:pt x="314091" y="876300"/>
                  </a:cubicBezTo>
                  <a:lnTo>
                    <a:pt x="256941" y="838200"/>
                  </a:lnTo>
                  <a:cubicBezTo>
                    <a:pt x="244241" y="819150"/>
                    <a:pt x="226081" y="802770"/>
                    <a:pt x="218841" y="781050"/>
                  </a:cubicBezTo>
                  <a:cubicBezTo>
                    <a:pt x="215666" y="771525"/>
                    <a:pt x="215588" y="760315"/>
                    <a:pt x="209316" y="752475"/>
                  </a:cubicBezTo>
                  <a:cubicBezTo>
                    <a:pt x="202165" y="743536"/>
                    <a:pt x="190266" y="739775"/>
                    <a:pt x="180741" y="733425"/>
                  </a:cubicBezTo>
                  <a:cubicBezTo>
                    <a:pt x="126146" y="651533"/>
                    <a:pt x="191601" y="755145"/>
                    <a:pt x="152166" y="676275"/>
                  </a:cubicBezTo>
                  <a:cubicBezTo>
                    <a:pt x="115237" y="602417"/>
                    <a:pt x="147532" y="690949"/>
                    <a:pt x="123591" y="619125"/>
                  </a:cubicBezTo>
                  <a:cubicBezTo>
                    <a:pt x="120416" y="596900"/>
                    <a:pt x="118469" y="574465"/>
                    <a:pt x="114066" y="552450"/>
                  </a:cubicBezTo>
                  <a:cubicBezTo>
                    <a:pt x="112097" y="542605"/>
                    <a:pt x="106510" y="533720"/>
                    <a:pt x="104541" y="523875"/>
                  </a:cubicBezTo>
                  <a:cubicBezTo>
                    <a:pt x="98691" y="494623"/>
                    <a:pt x="99837" y="457317"/>
                    <a:pt x="85491" y="428625"/>
                  </a:cubicBezTo>
                  <a:cubicBezTo>
                    <a:pt x="72230" y="402103"/>
                    <a:pt x="58932" y="392541"/>
                    <a:pt x="37866" y="371475"/>
                  </a:cubicBezTo>
                  <a:cubicBezTo>
                    <a:pt x="34691" y="358775"/>
                    <a:pt x="32103" y="345914"/>
                    <a:pt x="28341" y="333375"/>
                  </a:cubicBezTo>
                  <a:cubicBezTo>
                    <a:pt x="22571" y="314141"/>
                    <a:pt x="9291" y="276225"/>
                    <a:pt x="9291" y="276225"/>
                  </a:cubicBezTo>
                  <a:cubicBezTo>
                    <a:pt x="24204" y="171833"/>
                    <a:pt x="-17697" y="122238"/>
                    <a:pt x="9291" y="85725"/>
                  </a:cubicBezTo>
                  <a:close/>
                </a:path>
              </a:pathLst>
            </a:custGeom>
            <a:pattFill prst="wdUpDiag">
              <a:fgClr>
                <a:srgbClr val="D9C89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5" name="Ellipse 4"/>
            <p:cNvSpPr/>
            <p:nvPr/>
          </p:nvSpPr>
          <p:spPr>
            <a:xfrm>
              <a:off x="5148263" y="1557338"/>
              <a:ext cx="2700337" cy="2700337"/>
            </a:xfrm>
            <a:prstGeom prst="ellipse">
              <a:avLst/>
            </a:prstGeom>
            <a:noFill/>
            <a:ln>
              <a:solidFill>
                <a:srgbClr val="D9C8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de-DE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        Informatik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3455988" y="1557338"/>
              <a:ext cx="2700337" cy="2700337"/>
            </a:xfrm>
            <a:prstGeom prst="ellipse">
              <a:avLst/>
            </a:prstGeom>
            <a:noFill/>
            <a:ln>
              <a:solidFill>
                <a:srgbClr val="D9C8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de-DE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Mechanik</a:t>
              </a:r>
            </a:p>
          </p:txBody>
        </p:sp>
        <p:sp>
          <p:nvSpPr>
            <p:cNvPr id="7" name="Ellipse 6"/>
            <p:cNvSpPr/>
            <p:nvPr/>
          </p:nvSpPr>
          <p:spPr>
            <a:xfrm>
              <a:off x="4284663" y="2852738"/>
              <a:ext cx="2700337" cy="2700337"/>
            </a:xfrm>
            <a:prstGeom prst="ellipse">
              <a:avLst/>
            </a:prstGeom>
            <a:noFill/>
            <a:ln>
              <a:solidFill>
                <a:srgbClr val="D9C8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de-DE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Elektronik</a:t>
              </a:r>
            </a:p>
          </p:txBody>
        </p:sp>
        <p:sp>
          <p:nvSpPr>
            <p:cNvPr id="8" name="Rechteck 7"/>
            <p:cNvSpPr/>
            <p:nvPr/>
          </p:nvSpPr>
          <p:spPr>
            <a:xfrm>
              <a:off x="2411413" y="5553075"/>
              <a:ext cx="792162" cy="792163"/>
            </a:xfrm>
            <a:prstGeom prst="rect">
              <a:avLst/>
            </a:prstGeom>
            <a:pattFill prst="wdUpDiag">
              <a:fgClr>
                <a:srgbClr val="D9C897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de-DE"/>
            </a:p>
          </p:txBody>
        </p:sp>
        <p:sp>
          <p:nvSpPr>
            <p:cNvPr id="9" name="Textfeld 11"/>
            <p:cNvSpPr txBox="1">
              <a:spLocks noChangeArrowheads="1"/>
            </p:cNvSpPr>
            <p:nvPr/>
          </p:nvSpPr>
          <p:spPr bwMode="auto">
            <a:xfrm>
              <a:off x="2700338" y="5768975"/>
              <a:ext cx="3797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DE"/>
                <a:t>Schnittstelle - Mechatronik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1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664495" y="2203922"/>
            <a:ext cx="3815012" cy="289730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de-DE" b="1" dirty="0"/>
          </a:p>
          <a:p>
            <a:pPr algn="ctr"/>
            <a:endParaRPr lang="de-DE" b="1" dirty="0"/>
          </a:p>
          <a:p>
            <a:pPr algn="ctr"/>
            <a:endParaRPr lang="de-DE" dirty="0"/>
          </a:p>
        </p:txBody>
      </p:sp>
      <p:sp>
        <p:nvSpPr>
          <p:cNvPr id="4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FB5E5D-9B14-44F5-ABC5-2244F5F61319}" type="slidenum">
              <a:rPr lang="de-DE" smtClean="0"/>
              <a:pPr eaLnBrk="1" hangingPunct="1"/>
              <a:t>2</a:t>
            </a:fld>
            <a:endParaRPr lang="de-DE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96863"/>
            <a:ext cx="6480720" cy="792162"/>
          </a:xfrm>
        </p:spPr>
        <p:txBody>
          <a:bodyPr/>
          <a:lstStyle/>
          <a:p>
            <a:pPr eaLnBrk="1" hangingPunct="1"/>
            <a:r>
              <a:rPr lang="de-DE" dirty="0" smtClean="0"/>
              <a:t>Black-Box </a:t>
            </a:r>
            <a:r>
              <a:rPr lang="de-DE" dirty="0" smtClean="0"/>
              <a:t>– Kraftfahrzeug mit Verbrennungsmotor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1043657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Luft</a:t>
            </a:r>
            <a:endParaRPr lang="de-DE" dirty="0"/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1043657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Kraftstoff</a:t>
            </a:r>
            <a:endParaRPr lang="de-DE" dirty="0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6479505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400" dirty="0" smtClean="0"/>
              <a:t>Bewegungsenergie</a:t>
            </a:r>
            <a:endParaRPr lang="de-DE" sz="1400" dirty="0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>
            <a:off x="6479505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Wärme</a:t>
            </a:r>
            <a:endParaRPr lang="de-DE" dirty="0"/>
          </a:p>
        </p:txBody>
      </p:sp>
      <p:sp>
        <p:nvSpPr>
          <p:cNvPr id="14" name="AutoShape 15"/>
          <p:cNvSpPr>
            <a:spLocks noChangeArrowheads="1"/>
          </p:cNvSpPr>
          <p:nvPr/>
        </p:nvSpPr>
        <p:spPr bwMode="auto">
          <a:xfrm>
            <a:off x="6479505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Abgase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1344563" y="6032321"/>
            <a:ext cx="2219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Systembegriff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1043608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Eingabe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Oval 32"/>
          <p:cNvSpPr>
            <a:spLocks noChangeArrowheads="1"/>
          </p:cNvSpPr>
          <p:nvPr/>
        </p:nvSpPr>
        <p:spPr bwMode="auto">
          <a:xfrm>
            <a:off x="7381255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Ausgabe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3635896" y="183553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Systemgrenze</a:t>
            </a:r>
            <a:endParaRPr lang="de-D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2942814" y="2852936"/>
            <a:ext cx="3187797" cy="166199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Bild eines Kraftfahrzeugs</a:t>
            </a:r>
          </a:p>
          <a:p>
            <a:pPr algn="ctr"/>
            <a:r>
              <a:rPr lang="de-DE" dirty="0" smtClean="0"/>
              <a:t>mit Verbrennungsmotor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Um die Urheberechte Dritter nicht zu verletzen, 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bitte an dieser Stelle ein eigenes Bild einfügen!</a:t>
            </a: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1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664495" y="2203922"/>
            <a:ext cx="3815012" cy="289730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de-DE" b="1" dirty="0"/>
          </a:p>
          <a:p>
            <a:pPr algn="ctr"/>
            <a:endParaRPr lang="de-DE" b="1" dirty="0"/>
          </a:p>
          <a:p>
            <a:pPr algn="ctr"/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3635896" y="183553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Systemgrenze</a:t>
            </a:r>
            <a:endParaRPr lang="de-D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CBB091-6C04-436F-93EF-96350E35D01D}" type="slidenum">
              <a:rPr lang="de-DE" smtClean="0"/>
              <a:pPr eaLnBrk="1" hangingPunct="1"/>
              <a:t>3</a:t>
            </a:fld>
            <a:endParaRPr lang="de-DE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2070100" y="296863"/>
            <a:ext cx="5670251" cy="792162"/>
          </a:xfrm>
        </p:spPr>
        <p:txBody>
          <a:bodyPr/>
          <a:lstStyle/>
          <a:p>
            <a:pPr eaLnBrk="1" hangingPunct="1"/>
            <a:r>
              <a:rPr lang="de-DE" dirty="0" smtClean="0"/>
              <a:t>Black-Box </a:t>
            </a:r>
            <a:r>
              <a:rPr lang="de-DE" dirty="0" smtClean="0"/>
              <a:t>– Kraftfahrzeug mit Hybridantrieb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043657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Luft</a:t>
            </a:r>
            <a:endParaRPr lang="de-DE" dirty="0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1043657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Kraftstoff</a:t>
            </a:r>
            <a:endParaRPr lang="de-DE" dirty="0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043657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Strom</a:t>
            </a:r>
            <a:endParaRPr lang="de-DE" dirty="0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479505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Wärme</a:t>
            </a:r>
            <a:endParaRPr lang="de-DE" dirty="0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479505" y="422116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Abgase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1344563" y="6032321"/>
            <a:ext cx="2219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Systembegriff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3"/>
          <p:cNvSpPr>
            <a:spLocks noChangeArrowheads="1"/>
          </p:cNvSpPr>
          <p:nvPr/>
        </p:nvSpPr>
        <p:spPr bwMode="auto">
          <a:xfrm>
            <a:off x="6479554" y="2637160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sz="1400" dirty="0" smtClean="0"/>
              <a:t>Bewegungsenergie</a:t>
            </a:r>
            <a:endParaRPr lang="de-DE" sz="1400" dirty="0"/>
          </a:p>
        </p:txBody>
      </p:sp>
      <p:sp>
        <p:nvSpPr>
          <p:cNvPr id="22" name="Oval 32"/>
          <p:cNvSpPr>
            <a:spLocks noChangeArrowheads="1"/>
          </p:cNvSpPr>
          <p:nvPr/>
        </p:nvSpPr>
        <p:spPr bwMode="auto">
          <a:xfrm>
            <a:off x="1043608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Eingabe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Oval 32"/>
          <p:cNvSpPr>
            <a:spLocks noChangeArrowheads="1"/>
          </p:cNvSpPr>
          <p:nvPr/>
        </p:nvSpPr>
        <p:spPr bwMode="auto">
          <a:xfrm>
            <a:off x="7381255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Ausgabe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942814" y="2852936"/>
            <a:ext cx="3187797" cy="166199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Bild eines Kraftfahrzeugs</a:t>
            </a:r>
          </a:p>
          <a:p>
            <a:pPr algn="ctr"/>
            <a:r>
              <a:rPr lang="de-DE" dirty="0" smtClean="0"/>
              <a:t>mit Hybridantrieb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Um die Urheberechte Dritter nicht zu verletzen, 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bitte an dieser Stelle ein eigenes Bild einfügen!</a:t>
            </a: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2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2664495" y="2203922"/>
            <a:ext cx="3815012" cy="289730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de-DE" b="1" dirty="0"/>
          </a:p>
          <a:p>
            <a:pPr algn="ctr"/>
            <a:endParaRPr lang="de-DE" b="1" dirty="0"/>
          </a:p>
          <a:p>
            <a:pPr algn="ctr"/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3635896" y="1835532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latin typeface="Arial" pitchFamily="34" charset="0"/>
                <a:cs typeface="Arial" pitchFamily="34" charset="0"/>
              </a:rPr>
              <a:t>Systemgrenze</a:t>
            </a:r>
            <a:endParaRPr lang="de-D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AFD599C-CF45-49BA-A6C2-39F81A897E08}" type="slidenum">
              <a:rPr lang="de-DE" smtClean="0"/>
              <a:pPr eaLnBrk="1" hangingPunct="1"/>
              <a:t>4</a:t>
            </a:fld>
            <a:endParaRPr lang="de-DE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2070100" y="296863"/>
            <a:ext cx="5670252" cy="792162"/>
          </a:xfrm>
        </p:spPr>
        <p:txBody>
          <a:bodyPr/>
          <a:lstStyle/>
          <a:p>
            <a:pPr eaLnBrk="1" hangingPunct="1"/>
            <a:r>
              <a:rPr lang="de-DE" dirty="0" smtClean="0"/>
              <a:t>Black-Box </a:t>
            </a:r>
            <a:r>
              <a:rPr lang="de-DE" dirty="0" smtClean="0"/>
              <a:t>– Kraftfahrzeug mit Elektroantrieb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43657" y="2636838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Strom</a:t>
            </a:r>
            <a:endParaRPr lang="de-DE" dirty="0"/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479505" y="3465513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dirty="0" smtClean="0"/>
              <a:t>Wärme</a:t>
            </a:r>
            <a:endParaRPr lang="de-DE" dirty="0"/>
          </a:p>
        </p:txBody>
      </p:sp>
      <p:sp>
        <p:nvSpPr>
          <p:cNvPr id="17" name="Textfeld 16"/>
          <p:cNvSpPr txBox="1"/>
          <p:nvPr/>
        </p:nvSpPr>
        <p:spPr>
          <a:xfrm>
            <a:off x="1344563" y="6032321"/>
            <a:ext cx="2219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Systembegriff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6479554" y="2637160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sz="1400" dirty="0" smtClean="0"/>
              <a:t>Bewegungsenergie</a:t>
            </a:r>
            <a:endParaRPr lang="de-DE" sz="1400" dirty="0"/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1043608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Eingabe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Oval 32"/>
          <p:cNvSpPr>
            <a:spLocks noChangeArrowheads="1"/>
          </p:cNvSpPr>
          <p:nvPr/>
        </p:nvSpPr>
        <p:spPr bwMode="auto">
          <a:xfrm>
            <a:off x="7381255" y="1484784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Ausgabe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919569" y="2852936"/>
            <a:ext cx="3234283" cy="166199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Bild eines Kraftfahrzeugs</a:t>
            </a:r>
          </a:p>
          <a:p>
            <a:pPr algn="ctr"/>
            <a:r>
              <a:rPr lang="de-DE" dirty="0" smtClean="0"/>
              <a:t>mit Elektroantrieb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Um die Urheberechte Dritter nicht zu verletzen, </a:t>
            </a:r>
          </a:p>
          <a:p>
            <a:pPr algn="ctr"/>
            <a:r>
              <a:rPr lang="de-DE" sz="1200" dirty="0" smtClean="0">
                <a:solidFill>
                  <a:srgbClr val="FF0000"/>
                </a:solidFill>
              </a:rPr>
              <a:t>bitte an dieser Stelle ein eigenes Bild einfügen!</a:t>
            </a: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  <a:p>
            <a:pPr algn="ctr"/>
            <a:endParaRPr lang="de-DE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4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02ECEA4-25DA-4E9C-A60D-5BE44EA79BB6}" type="slidenum">
              <a:rPr lang="de-DE" smtClean="0"/>
              <a:pPr eaLnBrk="1" hangingPunct="1"/>
              <a:t>5</a:t>
            </a:fld>
            <a:endParaRPr lang="de-DE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296863"/>
            <a:ext cx="5040312" cy="792162"/>
          </a:xfrm>
        </p:spPr>
        <p:txBody>
          <a:bodyPr/>
          <a:lstStyle/>
          <a:p>
            <a:pPr algn="ctr" eaLnBrk="1" hangingPunct="1"/>
            <a:r>
              <a:rPr lang="de-DE" dirty="0" smtClean="0"/>
              <a:t>Aspekte eines Systems</a:t>
            </a:r>
          </a:p>
        </p:txBody>
      </p:sp>
      <p:sp>
        <p:nvSpPr>
          <p:cNvPr id="4" name="AutoShape 38"/>
          <p:cNvSpPr>
            <a:spLocks noChangeArrowheads="1"/>
          </p:cNvSpPr>
          <p:nvPr/>
        </p:nvSpPr>
        <p:spPr bwMode="auto">
          <a:xfrm>
            <a:off x="3221831" y="1730156"/>
            <a:ext cx="2736850" cy="979488"/>
          </a:xfrm>
          <a:custGeom>
            <a:avLst/>
            <a:gdLst>
              <a:gd name="T0" fmla="*/ 0 w 10000"/>
              <a:gd name="T1" fmla="*/ 971550 h 10078"/>
              <a:gd name="T2" fmla="*/ 478675 w 10000"/>
              <a:gd name="T3" fmla="*/ 0 h 10078"/>
              <a:gd name="T4" fmla="*/ 2736850 w 10000"/>
              <a:gd name="T5" fmla="*/ 0 h 10078"/>
              <a:gd name="T6" fmla="*/ 2273228 w 10000"/>
              <a:gd name="T7" fmla="*/ 979128 h 10078"/>
              <a:gd name="T8" fmla="*/ 0 w 10000"/>
              <a:gd name="T9" fmla="*/ 971550 h 100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00" h="10078">
                <a:moveTo>
                  <a:pt x="0" y="10000"/>
                </a:moveTo>
                <a:lnTo>
                  <a:pt x="1749" y="0"/>
                </a:lnTo>
                <a:lnTo>
                  <a:pt x="10000" y="0"/>
                </a:lnTo>
                <a:lnTo>
                  <a:pt x="8306" y="10078"/>
                </a:lnTo>
                <a:lnTo>
                  <a:pt x="0" y="10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5" name="Oval 19"/>
          <p:cNvSpPr>
            <a:spLocks noChangeArrowheads="1"/>
          </p:cNvSpPr>
          <p:nvPr/>
        </p:nvSpPr>
        <p:spPr bwMode="auto">
          <a:xfrm rot="900000">
            <a:off x="5309393" y="3603406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21831" y="2701706"/>
            <a:ext cx="2268537" cy="183673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690143" y="1730156"/>
            <a:ext cx="2268538" cy="1836738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V="1">
            <a:off x="3221831" y="1730156"/>
            <a:ext cx="468312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5490368" y="1730156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5490368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3221831" y="3566894"/>
            <a:ext cx="468312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221831" y="1730156"/>
            <a:ext cx="468312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5490368" y="1730156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490368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3221831" y="3566894"/>
            <a:ext cx="468312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3221831" y="1730156"/>
            <a:ext cx="468312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5490368" y="1730156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5490368" y="3566894"/>
            <a:ext cx="468313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" name="Oval 21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" name="Oval 22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" name="Oval 24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Oval 25"/>
          <p:cNvSpPr>
            <a:spLocks noChangeArrowheads="1"/>
          </p:cNvSpPr>
          <p:nvPr/>
        </p:nvSpPr>
        <p:spPr bwMode="auto">
          <a:xfrm rot="900000">
            <a:off x="3437731" y="4106644"/>
            <a:ext cx="252412" cy="395287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 rot="900000">
            <a:off x="4949031" y="4106644"/>
            <a:ext cx="252412" cy="395287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Oval 27"/>
          <p:cNvSpPr>
            <a:spLocks noChangeArrowheads="1"/>
          </p:cNvSpPr>
          <p:nvPr/>
        </p:nvSpPr>
        <p:spPr bwMode="auto">
          <a:xfrm rot="900000">
            <a:off x="4193381" y="4106644"/>
            <a:ext cx="252412" cy="395287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7" name="Line 29"/>
          <p:cNvSpPr>
            <a:spLocks noChangeShapeType="1"/>
          </p:cNvSpPr>
          <p:nvPr/>
        </p:nvSpPr>
        <p:spPr bwMode="auto">
          <a:xfrm flipV="1">
            <a:off x="4193381" y="3890744"/>
            <a:ext cx="360362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8" name="Line 30"/>
          <p:cNvSpPr>
            <a:spLocks noChangeShapeType="1"/>
          </p:cNvSpPr>
          <p:nvPr/>
        </p:nvSpPr>
        <p:spPr bwMode="auto">
          <a:xfrm flipH="1">
            <a:off x="4050506" y="3746281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4806156" y="3746281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Line 32"/>
          <p:cNvSpPr>
            <a:spLocks noChangeShapeType="1"/>
          </p:cNvSpPr>
          <p:nvPr/>
        </p:nvSpPr>
        <p:spPr bwMode="auto">
          <a:xfrm flipH="1">
            <a:off x="3690143" y="4322544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>
            <a:off x="5093493" y="3890744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H="1">
            <a:off x="4806156" y="3890744"/>
            <a:ext cx="2873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3" name="Oval 50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4" name="Oval 55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5" name="Oval 56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6" name="Oval 62"/>
          <p:cNvSpPr>
            <a:spLocks noChangeArrowheads="1"/>
          </p:cNvSpPr>
          <p:nvPr/>
        </p:nvSpPr>
        <p:spPr bwMode="auto">
          <a:xfrm rot="900000">
            <a:off x="4949031" y="4106644"/>
            <a:ext cx="252412" cy="395287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7" name="Oval 63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8" name="Oval 64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D9C8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" name="Oval 69"/>
          <p:cNvSpPr>
            <a:spLocks noChangeArrowheads="1"/>
          </p:cNvSpPr>
          <p:nvPr/>
        </p:nvSpPr>
        <p:spPr bwMode="auto">
          <a:xfrm rot="900000">
            <a:off x="4193381" y="4106644"/>
            <a:ext cx="252412" cy="395287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40" name="Oval 71"/>
          <p:cNvSpPr>
            <a:spLocks noChangeArrowheads="1"/>
          </p:cNvSpPr>
          <p:nvPr/>
        </p:nvSpPr>
        <p:spPr bwMode="auto">
          <a:xfrm rot="900000">
            <a:off x="4949031" y="4106644"/>
            <a:ext cx="252412" cy="395287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41" name="Oval 72"/>
          <p:cNvSpPr>
            <a:spLocks noChangeArrowheads="1"/>
          </p:cNvSpPr>
          <p:nvPr/>
        </p:nvSpPr>
        <p:spPr bwMode="auto">
          <a:xfrm rot="900000">
            <a:off x="4553743" y="3603406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42" name="Oval 73"/>
          <p:cNvSpPr>
            <a:spLocks noChangeArrowheads="1"/>
          </p:cNvSpPr>
          <p:nvPr/>
        </p:nvSpPr>
        <p:spPr bwMode="auto">
          <a:xfrm rot="900000">
            <a:off x="3798093" y="3603406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44" name="Line 46"/>
          <p:cNvSpPr>
            <a:spLocks noChangeShapeType="1"/>
          </p:cNvSpPr>
          <p:nvPr/>
        </p:nvSpPr>
        <p:spPr bwMode="auto">
          <a:xfrm flipH="1">
            <a:off x="6353969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5" name="Line 47"/>
          <p:cNvSpPr>
            <a:spLocks noChangeShapeType="1"/>
          </p:cNvSpPr>
          <p:nvPr/>
        </p:nvSpPr>
        <p:spPr bwMode="auto">
          <a:xfrm>
            <a:off x="5885656" y="453844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6" name="Line 48"/>
          <p:cNvSpPr>
            <a:spLocks noChangeShapeType="1"/>
          </p:cNvSpPr>
          <p:nvPr/>
        </p:nvSpPr>
        <p:spPr bwMode="auto">
          <a:xfrm flipV="1">
            <a:off x="8154194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7" name="Line 49"/>
          <p:cNvSpPr>
            <a:spLocks noChangeShapeType="1"/>
          </p:cNvSpPr>
          <p:nvPr/>
        </p:nvSpPr>
        <p:spPr bwMode="auto">
          <a:xfrm flipH="1">
            <a:off x="5885656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8" name="Line 51"/>
          <p:cNvSpPr>
            <a:spLocks noChangeShapeType="1"/>
          </p:cNvSpPr>
          <p:nvPr/>
        </p:nvSpPr>
        <p:spPr bwMode="auto">
          <a:xfrm flipH="1">
            <a:off x="6353969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" name="Line 52"/>
          <p:cNvSpPr>
            <a:spLocks noChangeShapeType="1"/>
          </p:cNvSpPr>
          <p:nvPr/>
        </p:nvSpPr>
        <p:spPr bwMode="auto">
          <a:xfrm>
            <a:off x="5885656" y="453844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0" name="Line 53"/>
          <p:cNvSpPr>
            <a:spLocks noChangeShapeType="1"/>
          </p:cNvSpPr>
          <p:nvPr/>
        </p:nvSpPr>
        <p:spPr bwMode="auto">
          <a:xfrm flipV="1">
            <a:off x="8154194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" name="Line 54"/>
          <p:cNvSpPr>
            <a:spLocks noChangeShapeType="1"/>
          </p:cNvSpPr>
          <p:nvPr/>
        </p:nvSpPr>
        <p:spPr bwMode="auto">
          <a:xfrm flipH="1">
            <a:off x="5885656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2" name="Line 57"/>
          <p:cNvSpPr>
            <a:spLocks noChangeShapeType="1"/>
          </p:cNvSpPr>
          <p:nvPr/>
        </p:nvSpPr>
        <p:spPr bwMode="auto">
          <a:xfrm flipH="1">
            <a:off x="6353969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" name="Line 58"/>
          <p:cNvSpPr>
            <a:spLocks noChangeShapeType="1"/>
          </p:cNvSpPr>
          <p:nvPr/>
        </p:nvSpPr>
        <p:spPr bwMode="auto">
          <a:xfrm>
            <a:off x="5885656" y="453844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4" name="Line 59"/>
          <p:cNvSpPr>
            <a:spLocks noChangeShapeType="1"/>
          </p:cNvSpPr>
          <p:nvPr/>
        </p:nvSpPr>
        <p:spPr bwMode="auto">
          <a:xfrm flipV="1">
            <a:off x="8154194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" name="Line 60"/>
          <p:cNvSpPr>
            <a:spLocks noChangeShapeType="1"/>
          </p:cNvSpPr>
          <p:nvPr/>
        </p:nvSpPr>
        <p:spPr bwMode="auto">
          <a:xfrm flipH="1">
            <a:off x="5885656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6" name="Line 65"/>
          <p:cNvSpPr>
            <a:spLocks noChangeShapeType="1"/>
          </p:cNvSpPr>
          <p:nvPr/>
        </p:nvSpPr>
        <p:spPr bwMode="auto">
          <a:xfrm flipH="1">
            <a:off x="6353969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" name="Line 66"/>
          <p:cNvSpPr>
            <a:spLocks noChangeShapeType="1"/>
          </p:cNvSpPr>
          <p:nvPr/>
        </p:nvSpPr>
        <p:spPr bwMode="auto">
          <a:xfrm>
            <a:off x="5885656" y="453844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8" name="Line 67"/>
          <p:cNvSpPr>
            <a:spLocks noChangeShapeType="1"/>
          </p:cNvSpPr>
          <p:nvPr/>
        </p:nvSpPr>
        <p:spPr bwMode="auto">
          <a:xfrm flipV="1">
            <a:off x="8154194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" name="Line 68"/>
          <p:cNvSpPr>
            <a:spLocks noChangeShapeType="1"/>
          </p:cNvSpPr>
          <p:nvPr/>
        </p:nvSpPr>
        <p:spPr bwMode="auto">
          <a:xfrm flipH="1">
            <a:off x="5885656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0" name="Line 74"/>
          <p:cNvSpPr>
            <a:spLocks noChangeShapeType="1"/>
          </p:cNvSpPr>
          <p:nvPr/>
        </p:nvSpPr>
        <p:spPr bwMode="auto">
          <a:xfrm flipH="1">
            <a:off x="6353969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" name="Line 75"/>
          <p:cNvSpPr>
            <a:spLocks noChangeShapeType="1"/>
          </p:cNvSpPr>
          <p:nvPr/>
        </p:nvSpPr>
        <p:spPr bwMode="auto">
          <a:xfrm>
            <a:off x="5885656" y="453844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" name="Line 76"/>
          <p:cNvSpPr>
            <a:spLocks noChangeShapeType="1"/>
          </p:cNvSpPr>
          <p:nvPr/>
        </p:nvSpPr>
        <p:spPr bwMode="auto">
          <a:xfrm flipV="1">
            <a:off x="8154194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3" name="Line 77"/>
          <p:cNvSpPr>
            <a:spLocks noChangeShapeType="1"/>
          </p:cNvSpPr>
          <p:nvPr/>
        </p:nvSpPr>
        <p:spPr bwMode="auto">
          <a:xfrm flipH="1">
            <a:off x="5885656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4" name="Oval 78"/>
          <p:cNvSpPr>
            <a:spLocks noChangeArrowheads="1"/>
          </p:cNvSpPr>
          <p:nvPr/>
        </p:nvSpPr>
        <p:spPr bwMode="auto">
          <a:xfrm rot="900000">
            <a:off x="6138069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65" name="Oval 79"/>
          <p:cNvSpPr>
            <a:spLocks noChangeArrowheads="1"/>
          </p:cNvSpPr>
          <p:nvPr/>
        </p:nvSpPr>
        <p:spPr bwMode="auto">
          <a:xfrm rot="900000">
            <a:off x="6893719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66" name="Oval 81"/>
          <p:cNvSpPr>
            <a:spLocks noChangeArrowheads="1"/>
          </p:cNvSpPr>
          <p:nvPr/>
        </p:nvSpPr>
        <p:spPr bwMode="auto">
          <a:xfrm rot="900000">
            <a:off x="7649369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68" name="Line 92"/>
          <p:cNvSpPr>
            <a:spLocks noChangeShapeType="1"/>
          </p:cNvSpPr>
          <p:nvPr/>
        </p:nvSpPr>
        <p:spPr bwMode="auto">
          <a:xfrm flipH="1">
            <a:off x="989806" y="356689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9" name="Line 93"/>
          <p:cNvSpPr>
            <a:spLocks noChangeShapeType="1"/>
          </p:cNvSpPr>
          <p:nvPr/>
        </p:nvSpPr>
        <p:spPr bwMode="auto">
          <a:xfrm>
            <a:off x="521493" y="453844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0" name="Line 94"/>
          <p:cNvSpPr>
            <a:spLocks noChangeShapeType="1"/>
          </p:cNvSpPr>
          <p:nvPr/>
        </p:nvSpPr>
        <p:spPr bwMode="auto">
          <a:xfrm flipV="1">
            <a:off x="2790031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1" name="Line 95"/>
          <p:cNvSpPr>
            <a:spLocks noChangeShapeType="1"/>
          </p:cNvSpPr>
          <p:nvPr/>
        </p:nvSpPr>
        <p:spPr bwMode="auto">
          <a:xfrm flipH="1">
            <a:off x="521493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2" name="Line 96"/>
          <p:cNvSpPr>
            <a:spLocks noChangeShapeType="1"/>
          </p:cNvSpPr>
          <p:nvPr/>
        </p:nvSpPr>
        <p:spPr bwMode="auto">
          <a:xfrm flipH="1">
            <a:off x="989806" y="356689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3" name="Line 97"/>
          <p:cNvSpPr>
            <a:spLocks noChangeShapeType="1"/>
          </p:cNvSpPr>
          <p:nvPr/>
        </p:nvSpPr>
        <p:spPr bwMode="auto">
          <a:xfrm>
            <a:off x="521493" y="453844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4" name="Line 98"/>
          <p:cNvSpPr>
            <a:spLocks noChangeShapeType="1"/>
          </p:cNvSpPr>
          <p:nvPr/>
        </p:nvSpPr>
        <p:spPr bwMode="auto">
          <a:xfrm flipV="1">
            <a:off x="2790031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5" name="Line 99"/>
          <p:cNvSpPr>
            <a:spLocks noChangeShapeType="1"/>
          </p:cNvSpPr>
          <p:nvPr/>
        </p:nvSpPr>
        <p:spPr bwMode="auto">
          <a:xfrm flipH="1">
            <a:off x="521493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6" name="Line 100"/>
          <p:cNvSpPr>
            <a:spLocks noChangeShapeType="1"/>
          </p:cNvSpPr>
          <p:nvPr/>
        </p:nvSpPr>
        <p:spPr bwMode="auto">
          <a:xfrm flipH="1">
            <a:off x="989806" y="356689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7" name="Line 101"/>
          <p:cNvSpPr>
            <a:spLocks noChangeShapeType="1"/>
          </p:cNvSpPr>
          <p:nvPr/>
        </p:nvSpPr>
        <p:spPr bwMode="auto">
          <a:xfrm>
            <a:off x="521493" y="453844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8" name="Line 102"/>
          <p:cNvSpPr>
            <a:spLocks noChangeShapeType="1"/>
          </p:cNvSpPr>
          <p:nvPr/>
        </p:nvSpPr>
        <p:spPr bwMode="auto">
          <a:xfrm flipV="1">
            <a:off x="2790031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9" name="Line 103"/>
          <p:cNvSpPr>
            <a:spLocks noChangeShapeType="1"/>
          </p:cNvSpPr>
          <p:nvPr/>
        </p:nvSpPr>
        <p:spPr bwMode="auto">
          <a:xfrm flipH="1">
            <a:off x="521493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0" name="Line 104"/>
          <p:cNvSpPr>
            <a:spLocks noChangeShapeType="1"/>
          </p:cNvSpPr>
          <p:nvPr/>
        </p:nvSpPr>
        <p:spPr bwMode="auto">
          <a:xfrm flipH="1">
            <a:off x="989806" y="356689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1" name="Line 105"/>
          <p:cNvSpPr>
            <a:spLocks noChangeShapeType="1"/>
          </p:cNvSpPr>
          <p:nvPr/>
        </p:nvSpPr>
        <p:spPr bwMode="auto">
          <a:xfrm>
            <a:off x="521493" y="453844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" name="Line 106"/>
          <p:cNvSpPr>
            <a:spLocks noChangeShapeType="1"/>
          </p:cNvSpPr>
          <p:nvPr/>
        </p:nvSpPr>
        <p:spPr bwMode="auto">
          <a:xfrm flipV="1">
            <a:off x="2790031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3" name="Line 107"/>
          <p:cNvSpPr>
            <a:spLocks noChangeShapeType="1"/>
          </p:cNvSpPr>
          <p:nvPr/>
        </p:nvSpPr>
        <p:spPr bwMode="auto">
          <a:xfrm flipH="1">
            <a:off x="521493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4" name="Line 108"/>
          <p:cNvSpPr>
            <a:spLocks noChangeShapeType="1"/>
          </p:cNvSpPr>
          <p:nvPr/>
        </p:nvSpPr>
        <p:spPr bwMode="auto">
          <a:xfrm flipH="1">
            <a:off x="989806" y="3566894"/>
            <a:ext cx="2268538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5" name="Line 109"/>
          <p:cNvSpPr>
            <a:spLocks noChangeShapeType="1"/>
          </p:cNvSpPr>
          <p:nvPr/>
        </p:nvSpPr>
        <p:spPr bwMode="auto">
          <a:xfrm>
            <a:off x="521493" y="4538444"/>
            <a:ext cx="2268538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6" name="Line 110"/>
          <p:cNvSpPr>
            <a:spLocks noChangeShapeType="1"/>
          </p:cNvSpPr>
          <p:nvPr/>
        </p:nvSpPr>
        <p:spPr bwMode="auto">
          <a:xfrm flipV="1">
            <a:off x="2790031" y="3566894"/>
            <a:ext cx="468313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7" name="Line 111"/>
          <p:cNvSpPr>
            <a:spLocks noChangeShapeType="1"/>
          </p:cNvSpPr>
          <p:nvPr/>
        </p:nvSpPr>
        <p:spPr bwMode="auto">
          <a:xfrm flipH="1">
            <a:off x="521493" y="3566894"/>
            <a:ext cx="468313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8" name="Oval 112"/>
          <p:cNvSpPr>
            <a:spLocks noChangeArrowheads="1"/>
          </p:cNvSpPr>
          <p:nvPr/>
        </p:nvSpPr>
        <p:spPr bwMode="auto">
          <a:xfrm rot="900000">
            <a:off x="773906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89" name="Oval 113"/>
          <p:cNvSpPr>
            <a:spLocks noChangeArrowheads="1"/>
          </p:cNvSpPr>
          <p:nvPr/>
        </p:nvSpPr>
        <p:spPr bwMode="auto">
          <a:xfrm rot="900000">
            <a:off x="1529556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90" name="Oval 114"/>
          <p:cNvSpPr>
            <a:spLocks noChangeArrowheads="1"/>
          </p:cNvSpPr>
          <p:nvPr/>
        </p:nvSpPr>
        <p:spPr bwMode="auto">
          <a:xfrm rot="900000">
            <a:off x="2645568" y="3603407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91" name="Oval 115"/>
          <p:cNvSpPr>
            <a:spLocks noChangeArrowheads="1"/>
          </p:cNvSpPr>
          <p:nvPr/>
        </p:nvSpPr>
        <p:spPr bwMode="auto">
          <a:xfrm rot="900000">
            <a:off x="2285206" y="4106644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92" name="Oval 116"/>
          <p:cNvSpPr>
            <a:spLocks noChangeArrowheads="1"/>
          </p:cNvSpPr>
          <p:nvPr/>
        </p:nvSpPr>
        <p:spPr bwMode="auto">
          <a:xfrm rot="900000">
            <a:off x="1889918" y="3603407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93" name="Oval 117"/>
          <p:cNvSpPr>
            <a:spLocks noChangeArrowheads="1"/>
          </p:cNvSpPr>
          <p:nvPr/>
        </p:nvSpPr>
        <p:spPr bwMode="auto">
          <a:xfrm rot="900000">
            <a:off x="1134268" y="3603407"/>
            <a:ext cx="252413" cy="395288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none" anchor="ctr"/>
          <a:lstStyle/>
          <a:p>
            <a:endParaRPr lang="de-DE"/>
          </a:p>
        </p:txBody>
      </p:sp>
      <p:sp>
        <p:nvSpPr>
          <p:cNvPr id="94" name="Line 120"/>
          <p:cNvSpPr>
            <a:spLocks noChangeShapeType="1"/>
          </p:cNvSpPr>
          <p:nvPr/>
        </p:nvSpPr>
        <p:spPr bwMode="auto">
          <a:xfrm flipH="1">
            <a:off x="6353968" y="3566894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5" name="Line 121"/>
          <p:cNvSpPr>
            <a:spLocks noChangeShapeType="1"/>
          </p:cNvSpPr>
          <p:nvPr/>
        </p:nvSpPr>
        <p:spPr bwMode="auto">
          <a:xfrm>
            <a:off x="5885656" y="4538444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6" name="Line 122"/>
          <p:cNvSpPr>
            <a:spLocks noChangeShapeType="1"/>
          </p:cNvSpPr>
          <p:nvPr/>
        </p:nvSpPr>
        <p:spPr bwMode="auto">
          <a:xfrm flipV="1">
            <a:off x="8154193" y="3566894"/>
            <a:ext cx="468313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7" name="Line 123"/>
          <p:cNvSpPr>
            <a:spLocks noChangeShapeType="1"/>
          </p:cNvSpPr>
          <p:nvPr/>
        </p:nvSpPr>
        <p:spPr bwMode="auto">
          <a:xfrm flipH="1">
            <a:off x="5885656" y="3566894"/>
            <a:ext cx="468312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8" name="Line 124"/>
          <p:cNvSpPr>
            <a:spLocks noChangeShapeType="1"/>
          </p:cNvSpPr>
          <p:nvPr/>
        </p:nvSpPr>
        <p:spPr bwMode="auto">
          <a:xfrm flipH="1">
            <a:off x="6353968" y="3566894"/>
            <a:ext cx="2268538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9" name="Line 125"/>
          <p:cNvSpPr>
            <a:spLocks noChangeShapeType="1"/>
          </p:cNvSpPr>
          <p:nvPr/>
        </p:nvSpPr>
        <p:spPr bwMode="auto">
          <a:xfrm>
            <a:off x="5885656" y="4538444"/>
            <a:ext cx="2268537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0" name="Line 126"/>
          <p:cNvSpPr>
            <a:spLocks noChangeShapeType="1"/>
          </p:cNvSpPr>
          <p:nvPr/>
        </p:nvSpPr>
        <p:spPr bwMode="auto">
          <a:xfrm flipV="1">
            <a:off x="8154193" y="3566894"/>
            <a:ext cx="468313" cy="97155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1" name="Line 128"/>
          <p:cNvSpPr>
            <a:spLocks noChangeShapeType="1"/>
          </p:cNvSpPr>
          <p:nvPr/>
        </p:nvSpPr>
        <p:spPr bwMode="auto">
          <a:xfrm flipH="1">
            <a:off x="5885656" y="3566894"/>
            <a:ext cx="468312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2" name="Line 129"/>
          <p:cNvSpPr>
            <a:spLocks noChangeShapeType="1"/>
          </p:cNvSpPr>
          <p:nvPr/>
        </p:nvSpPr>
        <p:spPr bwMode="auto">
          <a:xfrm flipH="1">
            <a:off x="6353968" y="3566894"/>
            <a:ext cx="2268538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" name="Line 130"/>
          <p:cNvSpPr>
            <a:spLocks noChangeShapeType="1"/>
          </p:cNvSpPr>
          <p:nvPr/>
        </p:nvSpPr>
        <p:spPr bwMode="auto">
          <a:xfrm>
            <a:off x="5885656" y="4538444"/>
            <a:ext cx="2268537" cy="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4" name="Line 131"/>
          <p:cNvSpPr>
            <a:spLocks noChangeShapeType="1"/>
          </p:cNvSpPr>
          <p:nvPr/>
        </p:nvSpPr>
        <p:spPr bwMode="auto">
          <a:xfrm flipV="1">
            <a:off x="8154193" y="3566894"/>
            <a:ext cx="468313" cy="971550"/>
          </a:xfrm>
          <a:prstGeom prst="line">
            <a:avLst/>
          </a:prstGeom>
          <a:noFill/>
          <a:ln w="127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5" name="Oval 132"/>
          <p:cNvSpPr>
            <a:spLocks noChangeArrowheads="1"/>
          </p:cNvSpPr>
          <p:nvPr/>
        </p:nvSpPr>
        <p:spPr bwMode="auto">
          <a:xfrm rot="900000">
            <a:off x="8009731" y="3603406"/>
            <a:ext cx="252412" cy="395288"/>
          </a:xfrm>
          <a:prstGeom prst="ellipse">
            <a:avLst/>
          </a:prstGeom>
          <a:noFill/>
          <a:ln w="12700">
            <a:solidFill>
              <a:srgbClr val="D9C8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9C897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6" name="Oval 133"/>
          <p:cNvSpPr>
            <a:spLocks noChangeArrowheads="1"/>
          </p:cNvSpPr>
          <p:nvPr/>
        </p:nvSpPr>
        <p:spPr bwMode="auto">
          <a:xfrm rot="900000">
            <a:off x="7254081" y="3603406"/>
            <a:ext cx="252412" cy="395288"/>
          </a:xfrm>
          <a:prstGeom prst="ellipse">
            <a:avLst/>
          </a:prstGeom>
          <a:noFill/>
          <a:ln w="12700">
            <a:solidFill>
              <a:srgbClr val="D9C8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9C897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7" name="Oval 134"/>
          <p:cNvSpPr>
            <a:spLocks noChangeArrowheads="1"/>
          </p:cNvSpPr>
          <p:nvPr/>
        </p:nvSpPr>
        <p:spPr bwMode="auto">
          <a:xfrm rot="900000">
            <a:off x="6498431" y="3603406"/>
            <a:ext cx="252412" cy="395288"/>
          </a:xfrm>
          <a:prstGeom prst="ellipse">
            <a:avLst/>
          </a:prstGeom>
          <a:noFill/>
          <a:ln w="12700">
            <a:solidFill>
              <a:srgbClr val="D9C89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9C897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8" name="Line 136"/>
          <p:cNvSpPr>
            <a:spLocks noChangeShapeType="1"/>
          </p:cNvSpPr>
          <p:nvPr/>
        </p:nvSpPr>
        <p:spPr bwMode="auto">
          <a:xfrm>
            <a:off x="5885656" y="4322544"/>
            <a:ext cx="252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9" name="Line 137"/>
          <p:cNvSpPr>
            <a:spLocks noChangeShapeType="1"/>
          </p:cNvSpPr>
          <p:nvPr/>
        </p:nvSpPr>
        <p:spPr bwMode="auto">
          <a:xfrm>
            <a:off x="6390481" y="4322544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0" name="Line 138"/>
          <p:cNvSpPr>
            <a:spLocks noChangeShapeType="1"/>
          </p:cNvSpPr>
          <p:nvPr/>
        </p:nvSpPr>
        <p:spPr bwMode="auto">
          <a:xfrm>
            <a:off x="7146131" y="4322544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1" name="Line 140"/>
          <p:cNvSpPr>
            <a:spLocks noChangeShapeType="1"/>
          </p:cNvSpPr>
          <p:nvPr/>
        </p:nvSpPr>
        <p:spPr bwMode="auto">
          <a:xfrm flipH="1">
            <a:off x="953293" y="3998694"/>
            <a:ext cx="10795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" name="Line 141"/>
          <p:cNvSpPr>
            <a:spLocks noChangeShapeType="1"/>
          </p:cNvSpPr>
          <p:nvPr/>
        </p:nvSpPr>
        <p:spPr bwMode="auto">
          <a:xfrm>
            <a:off x="1061243" y="3998694"/>
            <a:ext cx="1476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3" name="Line 142"/>
          <p:cNvSpPr>
            <a:spLocks noChangeShapeType="1"/>
          </p:cNvSpPr>
          <p:nvPr/>
        </p:nvSpPr>
        <p:spPr bwMode="auto">
          <a:xfrm flipH="1">
            <a:off x="2429668" y="3998694"/>
            <a:ext cx="10795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4" name="Line 143"/>
          <p:cNvSpPr>
            <a:spLocks noChangeShapeType="1"/>
          </p:cNvSpPr>
          <p:nvPr/>
        </p:nvSpPr>
        <p:spPr bwMode="auto">
          <a:xfrm>
            <a:off x="1026318" y="4322544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5" name="Line 144"/>
          <p:cNvSpPr>
            <a:spLocks noChangeShapeType="1"/>
          </p:cNvSpPr>
          <p:nvPr/>
        </p:nvSpPr>
        <p:spPr bwMode="auto">
          <a:xfrm>
            <a:off x="1781968" y="4322544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6" name="Line 145"/>
          <p:cNvSpPr>
            <a:spLocks noChangeShapeType="1"/>
          </p:cNvSpPr>
          <p:nvPr/>
        </p:nvSpPr>
        <p:spPr bwMode="auto">
          <a:xfrm>
            <a:off x="1386681" y="3819306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7" name="Line 146"/>
          <p:cNvSpPr>
            <a:spLocks noChangeShapeType="1"/>
          </p:cNvSpPr>
          <p:nvPr/>
        </p:nvSpPr>
        <p:spPr bwMode="auto">
          <a:xfrm>
            <a:off x="2142331" y="3819306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8" name="Line 147"/>
          <p:cNvSpPr>
            <a:spLocks noChangeShapeType="1"/>
          </p:cNvSpPr>
          <p:nvPr/>
        </p:nvSpPr>
        <p:spPr bwMode="auto">
          <a:xfrm>
            <a:off x="5849143" y="1982569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9" name="Text Box 148"/>
          <p:cNvSpPr txBox="1">
            <a:spLocks noChangeArrowheads="1"/>
          </p:cNvSpPr>
          <p:nvPr/>
        </p:nvSpPr>
        <p:spPr bwMode="auto">
          <a:xfrm>
            <a:off x="6750843" y="1838106"/>
            <a:ext cx="187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Information</a:t>
            </a:r>
          </a:p>
        </p:txBody>
      </p:sp>
      <p:sp>
        <p:nvSpPr>
          <p:cNvPr id="120" name="Line 149"/>
          <p:cNvSpPr>
            <a:spLocks noChangeShapeType="1"/>
          </p:cNvSpPr>
          <p:nvPr/>
        </p:nvSpPr>
        <p:spPr bwMode="auto">
          <a:xfrm>
            <a:off x="5849143" y="1982569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1" name="Line 151"/>
          <p:cNvSpPr>
            <a:spLocks noChangeShapeType="1"/>
          </p:cNvSpPr>
          <p:nvPr/>
        </p:nvSpPr>
        <p:spPr bwMode="auto">
          <a:xfrm>
            <a:off x="5598318" y="2552481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2" name="Text Box 152"/>
          <p:cNvSpPr txBox="1">
            <a:spLocks noChangeArrowheads="1"/>
          </p:cNvSpPr>
          <p:nvPr/>
        </p:nvSpPr>
        <p:spPr bwMode="auto">
          <a:xfrm>
            <a:off x="6500018" y="2408019"/>
            <a:ext cx="1871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Material</a:t>
            </a:r>
          </a:p>
        </p:txBody>
      </p:sp>
      <p:sp>
        <p:nvSpPr>
          <p:cNvPr id="123" name="Line 153"/>
          <p:cNvSpPr>
            <a:spLocks noChangeShapeType="1"/>
          </p:cNvSpPr>
          <p:nvPr/>
        </p:nvSpPr>
        <p:spPr bwMode="auto">
          <a:xfrm>
            <a:off x="5598318" y="2552481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4" name="Line 156"/>
          <p:cNvSpPr>
            <a:spLocks noChangeShapeType="1"/>
          </p:cNvSpPr>
          <p:nvPr/>
        </p:nvSpPr>
        <p:spPr bwMode="auto">
          <a:xfrm>
            <a:off x="5598318" y="2552481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5" name="Line 158"/>
          <p:cNvSpPr>
            <a:spLocks noChangeShapeType="1"/>
          </p:cNvSpPr>
          <p:nvPr/>
        </p:nvSpPr>
        <p:spPr bwMode="auto">
          <a:xfrm>
            <a:off x="5849143" y="1982569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6" name="Line 160"/>
          <p:cNvSpPr>
            <a:spLocks noChangeShapeType="1"/>
          </p:cNvSpPr>
          <p:nvPr/>
        </p:nvSpPr>
        <p:spPr bwMode="auto">
          <a:xfrm>
            <a:off x="5598318" y="2552481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7" name="Line 162"/>
          <p:cNvSpPr>
            <a:spLocks noChangeShapeType="1"/>
          </p:cNvSpPr>
          <p:nvPr/>
        </p:nvSpPr>
        <p:spPr bwMode="auto">
          <a:xfrm>
            <a:off x="2753518" y="1982569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8" name="Text Box 163"/>
          <p:cNvSpPr txBox="1">
            <a:spLocks noChangeArrowheads="1"/>
          </p:cNvSpPr>
          <p:nvPr/>
        </p:nvSpPr>
        <p:spPr bwMode="auto">
          <a:xfrm>
            <a:off x="1421606" y="1831756"/>
            <a:ext cx="1871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Information</a:t>
            </a:r>
          </a:p>
        </p:txBody>
      </p:sp>
      <p:sp>
        <p:nvSpPr>
          <p:cNvPr id="129" name="Line 164"/>
          <p:cNvSpPr>
            <a:spLocks noChangeShapeType="1"/>
          </p:cNvSpPr>
          <p:nvPr/>
        </p:nvSpPr>
        <p:spPr bwMode="auto">
          <a:xfrm>
            <a:off x="2466181" y="2552481"/>
            <a:ext cx="7921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0" name="Text Box 165"/>
          <p:cNvSpPr txBox="1">
            <a:spLocks noChangeArrowheads="1"/>
          </p:cNvSpPr>
          <p:nvPr/>
        </p:nvSpPr>
        <p:spPr bwMode="auto">
          <a:xfrm>
            <a:off x="1385093" y="2408019"/>
            <a:ext cx="1008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dirty="0"/>
              <a:t>Material</a:t>
            </a:r>
          </a:p>
        </p:txBody>
      </p:sp>
      <p:sp>
        <p:nvSpPr>
          <p:cNvPr id="131" name="Line 166"/>
          <p:cNvSpPr>
            <a:spLocks noChangeShapeType="1"/>
          </p:cNvSpPr>
          <p:nvPr/>
        </p:nvSpPr>
        <p:spPr bwMode="auto">
          <a:xfrm>
            <a:off x="2466181" y="2552481"/>
            <a:ext cx="7921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3" name="Line 168"/>
          <p:cNvSpPr>
            <a:spLocks noChangeShapeType="1"/>
          </p:cNvSpPr>
          <p:nvPr/>
        </p:nvSpPr>
        <p:spPr bwMode="auto">
          <a:xfrm>
            <a:off x="2645568" y="2271494"/>
            <a:ext cx="7921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4" name="Text Box 169"/>
          <p:cNvSpPr txBox="1">
            <a:spLocks noChangeArrowheads="1"/>
          </p:cNvSpPr>
          <p:nvPr/>
        </p:nvSpPr>
        <p:spPr bwMode="auto">
          <a:xfrm>
            <a:off x="1564481" y="2127031"/>
            <a:ext cx="1008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Energie</a:t>
            </a:r>
          </a:p>
        </p:txBody>
      </p:sp>
      <p:sp>
        <p:nvSpPr>
          <p:cNvPr id="135" name="Text Box 170"/>
          <p:cNvSpPr txBox="1">
            <a:spLocks noChangeArrowheads="1"/>
          </p:cNvSpPr>
          <p:nvPr/>
        </p:nvSpPr>
        <p:spPr bwMode="auto">
          <a:xfrm>
            <a:off x="3798093" y="4538444"/>
            <a:ext cx="1908175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dirty="0"/>
              <a:t>Energie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400" dirty="0" smtClean="0">
                <a:solidFill>
                  <a:schemeClr val="bg1">
                    <a:lumMod val="50000"/>
                  </a:schemeClr>
                </a:solidFill>
              </a:rPr>
              <a:t>Verbrennungsmotor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400" dirty="0" smtClean="0">
                <a:solidFill>
                  <a:schemeClr val="bg1">
                    <a:lumMod val="50000"/>
                  </a:schemeClr>
                </a:solidFill>
              </a:rPr>
              <a:t>Hybridantrieb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400" dirty="0" smtClean="0">
                <a:solidFill>
                  <a:schemeClr val="bg1">
                    <a:lumMod val="50000"/>
                  </a:schemeClr>
                </a:solidFill>
              </a:rPr>
              <a:t>Elektroantrieb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6" name="Text Box 171"/>
          <p:cNvSpPr txBox="1">
            <a:spLocks noChangeArrowheads="1"/>
          </p:cNvSpPr>
          <p:nvPr/>
        </p:nvSpPr>
        <p:spPr bwMode="auto">
          <a:xfrm>
            <a:off x="6228184" y="4538444"/>
            <a:ext cx="1871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dirty="0" smtClean="0"/>
              <a:t>Material (</a:t>
            </a:r>
            <a:r>
              <a:rPr lang="de-DE" dirty="0"/>
              <a:t>S</a:t>
            </a:r>
            <a:r>
              <a:rPr lang="de-DE" dirty="0" smtClean="0"/>
              <a:t>toff)</a:t>
            </a:r>
            <a:endParaRPr lang="de-DE" dirty="0"/>
          </a:p>
        </p:txBody>
      </p:sp>
      <p:sp>
        <p:nvSpPr>
          <p:cNvPr id="137" name="Text Box 172"/>
          <p:cNvSpPr txBox="1">
            <a:spLocks noChangeArrowheads="1"/>
          </p:cNvSpPr>
          <p:nvPr/>
        </p:nvSpPr>
        <p:spPr bwMode="auto">
          <a:xfrm>
            <a:off x="845343" y="4538444"/>
            <a:ext cx="18716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/>
              <a:t>Informationen</a:t>
            </a:r>
          </a:p>
        </p:txBody>
      </p:sp>
      <p:cxnSp>
        <p:nvCxnSpPr>
          <p:cNvPr id="138" name="Gerade Verbindung 137"/>
          <p:cNvCxnSpPr/>
          <p:nvPr/>
        </p:nvCxnSpPr>
        <p:spPr>
          <a:xfrm flipH="1">
            <a:off x="3564731" y="3998694"/>
            <a:ext cx="6286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feld 139"/>
          <p:cNvSpPr txBox="1"/>
          <p:nvPr/>
        </p:nvSpPr>
        <p:spPr>
          <a:xfrm>
            <a:off x="467543" y="6032321"/>
            <a:ext cx="7632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Modellbildung &amp; Funktionszusammenhänge/Informations-, Stoff- und Energiefluss 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4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296863"/>
            <a:ext cx="5040312" cy="792162"/>
          </a:xfrm>
        </p:spPr>
        <p:txBody>
          <a:bodyPr/>
          <a:lstStyle/>
          <a:p>
            <a:pPr algn="ctr"/>
            <a:r>
              <a:rPr lang="de-DE" dirty="0" smtClean="0"/>
              <a:t>Aspekt „Energie“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7CDA53-871E-47C2-B1B3-349DBE696336}" type="slidenum">
              <a:rPr lang="de-DE" smtClean="0"/>
              <a:pPr eaLnBrk="1" hangingPunct="1"/>
              <a:t>6</a:t>
            </a:fld>
            <a:endParaRPr lang="de-DE" smtClean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807495" y="4041427"/>
            <a:ext cx="3238499" cy="15478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sz="2000" b="1" dirty="0" smtClean="0"/>
              <a:t>Elektro-Auto</a:t>
            </a:r>
            <a:endParaRPr lang="de-DE" sz="2000" b="1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807495" y="1412776"/>
            <a:ext cx="3240086" cy="15478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sz="2000" b="1" dirty="0" smtClean="0"/>
              <a:t>KFZ </a:t>
            </a:r>
            <a:r>
              <a:rPr lang="de-DE" sz="2000" b="1" dirty="0"/>
              <a:t>- </a:t>
            </a:r>
            <a:r>
              <a:rPr lang="de-DE" sz="2000" b="1" dirty="0" smtClean="0"/>
              <a:t>Verbrennungsmotor</a:t>
            </a:r>
            <a:endParaRPr lang="de-DE" sz="20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467543" y="6032321"/>
            <a:ext cx="7632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Modellbildung &amp; Funktionszusammenhänge/Informations-, Stoff- und Energiefluss 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32"/>
          <p:cNvSpPr>
            <a:spLocks noChangeArrowheads="1"/>
          </p:cNvSpPr>
          <p:nvPr/>
        </p:nvSpPr>
        <p:spPr bwMode="auto">
          <a:xfrm>
            <a:off x="1187624" y="3140968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Eingabe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Oval 32"/>
          <p:cNvSpPr>
            <a:spLocks noChangeArrowheads="1"/>
          </p:cNvSpPr>
          <p:nvPr/>
        </p:nvSpPr>
        <p:spPr bwMode="auto">
          <a:xfrm>
            <a:off x="7237239" y="3140968"/>
            <a:ext cx="719137" cy="719138"/>
          </a:xfrm>
          <a:prstGeom prst="ellipse">
            <a:avLst/>
          </a:prstGeom>
          <a:solidFill>
            <a:srgbClr val="FFFF99"/>
          </a:solidFill>
          <a:ln w="2857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50000"/>
                  </a:schemeClr>
                </a:solidFill>
              </a:rPr>
              <a:t>Ausgabe</a:t>
            </a:r>
            <a:endParaRPr lang="de-D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AutoShape 60"/>
          <p:cNvSpPr>
            <a:spLocks noChangeArrowheads="1"/>
          </p:cNvSpPr>
          <p:nvPr/>
        </p:nvSpPr>
        <p:spPr bwMode="auto">
          <a:xfrm>
            <a:off x="1186656" y="1916832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/>
              <a:t>Kraftstoff</a:t>
            </a:r>
            <a:endParaRPr lang="de-DE" sz="1600" dirty="0"/>
          </a:p>
        </p:txBody>
      </p:sp>
      <p:sp>
        <p:nvSpPr>
          <p:cNvPr id="5" name="AutoShape 57"/>
          <p:cNvSpPr>
            <a:spLocks noChangeArrowheads="1"/>
          </p:cNvSpPr>
          <p:nvPr/>
        </p:nvSpPr>
        <p:spPr bwMode="auto">
          <a:xfrm>
            <a:off x="6045994" y="1484214"/>
            <a:ext cx="1909762" cy="431800"/>
          </a:xfrm>
          <a:prstGeom prst="rightArrow">
            <a:avLst>
              <a:gd name="adj1" fmla="val 50000"/>
              <a:gd name="adj2" fmla="val 9384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/>
              <a:t>Bewegungsenergie</a:t>
            </a:r>
          </a:p>
        </p:txBody>
      </p:sp>
      <p:sp>
        <p:nvSpPr>
          <p:cNvPr id="10" name="AutoShape 57"/>
          <p:cNvSpPr>
            <a:spLocks noChangeArrowheads="1"/>
          </p:cNvSpPr>
          <p:nvPr/>
        </p:nvSpPr>
        <p:spPr bwMode="auto">
          <a:xfrm>
            <a:off x="6047581" y="2421136"/>
            <a:ext cx="1909763" cy="431800"/>
          </a:xfrm>
          <a:prstGeom prst="rightArrow">
            <a:avLst>
              <a:gd name="adj1" fmla="val 50000"/>
              <a:gd name="adj2" fmla="val 9384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/>
              <a:t>Wärme</a:t>
            </a:r>
          </a:p>
        </p:txBody>
      </p:sp>
      <p:sp>
        <p:nvSpPr>
          <p:cNvPr id="9" name="AutoShape 60"/>
          <p:cNvSpPr>
            <a:spLocks noChangeArrowheads="1"/>
          </p:cNvSpPr>
          <p:nvPr/>
        </p:nvSpPr>
        <p:spPr bwMode="auto">
          <a:xfrm>
            <a:off x="1186656" y="4617690"/>
            <a:ext cx="1620838" cy="431800"/>
          </a:xfrm>
          <a:prstGeom prst="rightArrow">
            <a:avLst>
              <a:gd name="adj1" fmla="val 50000"/>
              <a:gd name="adj2" fmla="val 93842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/>
              <a:t>Strom</a:t>
            </a:r>
            <a:endParaRPr lang="de-DE" sz="1600" dirty="0"/>
          </a:p>
        </p:txBody>
      </p:sp>
      <p:sp>
        <p:nvSpPr>
          <p:cNvPr id="11" name="AutoShape 57"/>
          <p:cNvSpPr>
            <a:spLocks noChangeArrowheads="1"/>
          </p:cNvSpPr>
          <p:nvPr/>
        </p:nvSpPr>
        <p:spPr bwMode="auto">
          <a:xfrm>
            <a:off x="6047581" y="4112865"/>
            <a:ext cx="1909763" cy="431800"/>
          </a:xfrm>
          <a:prstGeom prst="rightArrow">
            <a:avLst>
              <a:gd name="adj1" fmla="val 50000"/>
              <a:gd name="adj2" fmla="val 9384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/>
              <a:t>Bewegungsenergie</a:t>
            </a:r>
          </a:p>
        </p:txBody>
      </p:sp>
      <p:sp>
        <p:nvSpPr>
          <p:cNvPr id="12" name="AutoShape 57"/>
          <p:cNvSpPr>
            <a:spLocks noChangeArrowheads="1"/>
          </p:cNvSpPr>
          <p:nvPr/>
        </p:nvSpPr>
        <p:spPr bwMode="auto">
          <a:xfrm>
            <a:off x="6045994" y="4941540"/>
            <a:ext cx="1909762" cy="431800"/>
          </a:xfrm>
          <a:prstGeom prst="rightArrow">
            <a:avLst>
              <a:gd name="adj1" fmla="val 50000"/>
              <a:gd name="adj2" fmla="val 93841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de-DE" sz="1600" dirty="0" smtClean="0"/>
              <a:t>Wärme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8281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E23EEE-D63E-4CBA-B9EE-87EEBEB3349C}" type="slidenum">
              <a:rPr lang="de-DE" smtClean="0"/>
              <a:pPr eaLnBrk="1" hangingPunct="1"/>
              <a:t>7</a:t>
            </a:fld>
            <a:endParaRPr lang="de-DE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96863"/>
            <a:ext cx="5040312" cy="792162"/>
          </a:xfrm>
        </p:spPr>
        <p:txBody>
          <a:bodyPr/>
          <a:lstStyle/>
          <a:p>
            <a:pPr eaLnBrk="1" hangingPunct="1"/>
            <a:r>
              <a:rPr lang="de-DE" dirty="0" smtClean="0"/>
              <a:t>Gesamtsystem Kraftfahrzeug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331119" y="1088156"/>
            <a:ext cx="6445250" cy="5003800"/>
          </a:xfrm>
          <a:prstGeom prst="rect">
            <a:avLst/>
          </a:prstGeom>
          <a:solidFill>
            <a:srgbClr val="F2ECD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7381" y="1735856"/>
            <a:ext cx="2305050" cy="17637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dirty="0"/>
              <a:t>Teilsystem:</a:t>
            </a:r>
          </a:p>
          <a:p>
            <a:pPr algn="ctr"/>
            <a:r>
              <a:rPr lang="de-DE" b="1" dirty="0"/>
              <a:t>Abgassysteme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931569" y="1735856"/>
            <a:ext cx="2305050" cy="17637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/>
              <a:t>Teilsystem:</a:t>
            </a:r>
          </a:p>
          <a:p>
            <a:pPr algn="ctr"/>
            <a:r>
              <a:rPr lang="de-DE" b="1"/>
              <a:t>Motorkühlung</a:t>
            </a:r>
          </a:p>
          <a:p>
            <a:pPr algn="ctr"/>
            <a:endParaRPr lang="de-DE"/>
          </a:p>
          <a:p>
            <a:pPr algn="ctr"/>
            <a:endParaRPr lang="de-DE"/>
          </a:p>
          <a:p>
            <a:pPr algn="ctr"/>
            <a:endParaRPr lang="de-DE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83756" y="3932956"/>
            <a:ext cx="2305050" cy="1763713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de-DE" dirty="0"/>
              <a:t>Teilsystem:</a:t>
            </a:r>
          </a:p>
          <a:p>
            <a:pPr algn="ctr"/>
            <a:r>
              <a:rPr lang="de-DE" b="1" dirty="0"/>
              <a:t>Motorschmierung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196306" y="2635969"/>
            <a:ext cx="466725" cy="3603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3239294" y="2491506"/>
            <a:ext cx="288925" cy="325438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915444" y="2996331"/>
            <a:ext cx="4683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371431" y="2635969"/>
            <a:ext cx="50482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507831" y="2996331"/>
            <a:ext cx="18097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 rot="4639177">
            <a:off x="5471319" y="2528019"/>
            <a:ext cx="360362" cy="3603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Oval 14"/>
          <p:cNvSpPr>
            <a:spLocks noChangeArrowheads="1"/>
          </p:cNvSpPr>
          <p:nvPr/>
        </p:nvSpPr>
        <p:spPr bwMode="auto">
          <a:xfrm>
            <a:off x="6084094" y="3067769"/>
            <a:ext cx="395287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Oval 15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5074444" y="48314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8" name="Oval 18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" name="Oval 21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2" name="Oval 22"/>
          <p:cNvSpPr>
            <a:spLocks noChangeArrowheads="1"/>
          </p:cNvSpPr>
          <p:nvPr/>
        </p:nvSpPr>
        <p:spPr bwMode="auto">
          <a:xfrm>
            <a:off x="5074444" y="48314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3" name="Oval 23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Oval 24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5" name="Oval 25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AutoShape 26"/>
          <p:cNvSpPr>
            <a:spLocks noChangeArrowheads="1"/>
          </p:cNvSpPr>
          <p:nvPr/>
        </p:nvSpPr>
        <p:spPr bwMode="auto">
          <a:xfrm rot="4639177">
            <a:off x="5471319" y="2528019"/>
            <a:ext cx="360362" cy="3603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7" name="Oval 27"/>
          <p:cNvSpPr>
            <a:spLocks noChangeArrowheads="1"/>
          </p:cNvSpPr>
          <p:nvPr/>
        </p:nvSpPr>
        <p:spPr bwMode="auto">
          <a:xfrm>
            <a:off x="5074444" y="48314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8" name="Oval 28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9" name="Oval 29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" name="Oval 30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507831" y="2996331"/>
            <a:ext cx="18097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2" name="Oval 32"/>
          <p:cNvSpPr>
            <a:spLocks noChangeArrowheads="1"/>
          </p:cNvSpPr>
          <p:nvPr/>
        </p:nvSpPr>
        <p:spPr bwMode="auto">
          <a:xfrm>
            <a:off x="6084094" y="3067769"/>
            <a:ext cx="395287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 rot="4639177">
            <a:off x="5471319" y="2528019"/>
            <a:ext cx="360362" cy="360362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4" name="Oval 34"/>
          <p:cNvSpPr>
            <a:spLocks noChangeArrowheads="1"/>
          </p:cNvSpPr>
          <p:nvPr/>
        </p:nvSpPr>
        <p:spPr bwMode="auto">
          <a:xfrm>
            <a:off x="5074444" y="48314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5" name="Oval 35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6" name="Oval 36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7" name="Oval 37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2915444" y="2996331"/>
            <a:ext cx="468312" cy="3603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371431" y="2635969"/>
            <a:ext cx="504825" cy="3603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5507831" y="2996331"/>
            <a:ext cx="180975" cy="3603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1" name="Oval 41"/>
          <p:cNvSpPr>
            <a:spLocks noChangeArrowheads="1"/>
          </p:cNvSpPr>
          <p:nvPr/>
        </p:nvSpPr>
        <p:spPr bwMode="auto">
          <a:xfrm>
            <a:off x="6084094" y="3067769"/>
            <a:ext cx="395287" cy="3587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2" name="AutoShape 42"/>
          <p:cNvSpPr>
            <a:spLocks noChangeArrowheads="1"/>
          </p:cNvSpPr>
          <p:nvPr/>
        </p:nvSpPr>
        <p:spPr bwMode="auto">
          <a:xfrm rot="4639177">
            <a:off x="5471319" y="2528019"/>
            <a:ext cx="360362" cy="360362"/>
          </a:xfrm>
          <a:prstGeom prst="rtTriangle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3" name="Oval 43"/>
          <p:cNvSpPr>
            <a:spLocks noChangeArrowheads="1"/>
          </p:cNvSpPr>
          <p:nvPr/>
        </p:nvSpPr>
        <p:spPr bwMode="auto">
          <a:xfrm>
            <a:off x="5074444" y="4831481"/>
            <a:ext cx="396875" cy="3603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4" name="Oval 44"/>
          <p:cNvSpPr>
            <a:spLocks noChangeArrowheads="1"/>
          </p:cNvSpPr>
          <p:nvPr/>
        </p:nvSpPr>
        <p:spPr bwMode="auto">
          <a:xfrm>
            <a:off x="4355306" y="4652094"/>
            <a:ext cx="396875" cy="3603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5" name="Oval 45"/>
          <p:cNvSpPr>
            <a:spLocks noChangeArrowheads="1"/>
          </p:cNvSpPr>
          <p:nvPr/>
        </p:nvSpPr>
        <p:spPr bwMode="auto">
          <a:xfrm>
            <a:off x="4390231" y="5299794"/>
            <a:ext cx="396875" cy="3603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6" name="Oval 46"/>
          <p:cNvSpPr>
            <a:spLocks noChangeArrowheads="1"/>
          </p:cNvSpPr>
          <p:nvPr/>
        </p:nvSpPr>
        <p:spPr bwMode="auto">
          <a:xfrm>
            <a:off x="3671094" y="5009281"/>
            <a:ext cx="396875" cy="360363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 flipV="1">
            <a:off x="2663031" y="2635969"/>
            <a:ext cx="576263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2520156" y="2996331"/>
            <a:ext cx="395288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 flipV="1">
            <a:off x="3239294" y="2816944"/>
            <a:ext cx="144462" cy="17938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0" name="Line 51"/>
          <p:cNvSpPr>
            <a:spLocks noChangeShapeType="1"/>
          </p:cNvSpPr>
          <p:nvPr/>
        </p:nvSpPr>
        <p:spPr bwMode="auto">
          <a:xfrm>
            <a:off x="5688806" y="2635969"/>
            <a:ext cx="682625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" name="Line 52"/>
          <p:cNvSpPr>
            <a:spLocks noChangeShapeType="1"/>
          </p:cNvSpPr>
          <p:nvPr/>
        </p:nvSpPr>
        <p:spPr bwMode="auto">
          <a:xfrm flipV="1">
            <a:off x="5688806" y="2888381"/>
            <a:ext cx="682625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2" name="Line 53"/>
          <p:cNvSpPr>
            <a:spLocks noChangeShapeType="1"/>
          </p:cNvSpPr>
          <p:nvPr/>
        </p:nvSpPr>
        <p:spPr bwMode="auto">
          <a:xfrm>
            <a:off x="5688806" y="3212231"/>
            <a:ext cx="395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3" name="Line 54"/>
          <p:cNvSpPr>
            <a:spLocks noChangeShapeType="1"/>
          </p:cNvSpPr>
          <p:nvPr/>
        </p:nvSpPr>
        <p:spPr bwMode="auto">
          <a:xfrm flipH="1">
            <a:off x="6479381" y="2996331"/>
            <a:ext cx="25241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4" name="Line 55"/>
          <p:cNvSpPr>
            <a:spLocks noChangeShapeType="1"/>
          </p:cNvSpPr>
          <p:nvPr/>
        </p:nvSpPr>
        <p:spPr bwMode="auto">
          <a:xfrm>
            <a:off x="5615781" y="2816944"/>
            <a:ext cx="0" cy="179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" name="Line 57"/>
          <p:cNvSpPr>
            <a:spLocks noChangeShapeType="1"/>
          </p:cNvSpPr>
          <p:nvPr/>
        </p:nvSpPr>
        <p:spPr bwMode="auto">
          <a:xfrm flipV="1">
            <a:off x="3923506" y="4831481"/>
            <a:ext cx="431800" cy="18097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6" name="Line 58"/>
          <p:cNvSpPr>
            <a:spLocks noChangeShapeType="1"/>
          </p:cNvSpPr>
          <p:nvPr/>
        </p:nvSpPr>
        <p:spPr bwMode="auto">
          <a:xfrm>
            <a:off x="4787106" y="4831481"/>
            <a:ext cx="287338" cy="177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7" name="Line 59"/>
          <p:cNvSpPr>
            <a:spLocks noChangeShapeType="1"/>
          </p:cNvSpPr>
          <p:nvPr/>
        </p:nvSpPr>
        <p:spPr bwMode="auto">
          <a:xfrm>
            <a:off x="4067969" y="5299794"/>
            <a:ext cx="322262" cy="21748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8" name="Line 60"/>
          <p:cNvSpPr>
            <a:spLocks noChangeShapeType="1"/>
          </p:cNvSpPr>
          <p:nvPr/>
        </p:nvSpPr>
        <p:spPr bwMode="auto">
          <a:xfrm flipV="1">
            <a:off x="4787106" y="5191844"/>
            <a:ext cx="396875" cy="32543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9" name="Line 61"/>
          <p:cNvSpPr>
            <a:spLocks noChangeShapeType="1"/>
          </p:cNvSpPr>
          <p:nvPr/>
        </p:nvSpPr>
        <p:spPr bwMode="auto">
          <a:xfrm>
            <a:off x="4571206" y="5009281"/>
            <a:ext cx="0" cy="290513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0" name="Text Box 62"/>
          <p:cNvSpPr txBox="1">
            <a:spLocks noChangeArrowheads="1"/>
          </p:cNvSpPr>
          <p:nvPr/>
        </p:nvSpPr>
        <p:spPr bwMode="auto">
          <a:xfrm>
            <a:off x="3636169" y="1088156"/>
            <a:ext cx="1943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2000" b="1"/>
              <a:t>System Motor</a:t>
            </a:r>
          </a:p>
        </p:txBody>
      </p:sp>
      <p:sp>
        <p:nvSpPr>
          <p:cNvPr id="61" name="Line 63"/>
          <p:cNvSpPr>
            <a:spLocks noChangeShapeType="1"/>
          </p:cNvSpPr>
          <p:nvPr/>
        </p:nvSpPr>
        <p:spPr bwMode="auto">
          <a:xfrm flipH="1" flipV="1">
            <a:off x="2196306" y="5009281"/>
            <a:ext cx="1727200" cy="182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2" name="Text Box 64"/>
          <p:cNvSpPr txBox="1">
            <a:spLocks noChangeArrowheads="1"/>
          </p:cNvSpPr>
          <p:nvPr/>
        </p:nvSpPr>
        <p:spPr bwMode="auto">
          <a:xfrm>
            <a:off x="1331119" y="4688606"/>
            <a:ext cx="17653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400"/>
              <a:t>Elemente,</a:t>
            </a:r>
          </a:p>
          <a:p>
            <a:pPr eaLnBrk="1" hangingPunct="1">
              <a:spcBef>
                <a:spcPct val="50000"/>
              </a:spcBef>
            </a:pPr>
            <a:r>
              <a:rPr lang="de-DE" sz="1400"/>
              <a:t>Komponenten</a:t>
            </a:r>
          </a:p>
        </p:txBody>
      </p:sp>
      <p:sp>
        <p:nvSpPr>
          <p:cNvPr id="63" name="Rectangle 65"/>
          <p:cNvSpPr>
            <a:spLocks noChangeArrowheads="1"/>
          </p:cNvSpPr>
          <p:nvPr/>
        </p:nvSpPr>
        <p:spPr bwMode="auto">
          <a:xfrm>
            <a:off x="1259681" y="872256"/>
            <a:ext cx="6624638" cy="5653088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4" name="Text Box 66"/>
          <p:cNvSpPr txBox="1">
            <a:spLocks noChangeArrowheads="1"/>
          </p:cNvSpPr>
          <p:nvPr/>
        </p:nvSpPr>
        <p:spPr bwMode="auto">
          <a:xfrm>
            <a:off x="1331119" y="6091956"/>
            <a:ext cx="64452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1400" b="1" dirty="0">
                <a:solidFill>
                  <a:schemeClr val="bg1">
                    <a:lumMod val="50000"/>
                  </a:schemeClr>
                </a:solidFill>
              </a:rPr>
              <a:t>Umfeld </a:t>
            </a:r>
            <a:r>
              <a:rPr lang="de-DE" sz="1400" b="1" dirty="0" smtClean="0">
                <a:solidFill>
                  <a:schemeClr val="bg1">
                    <a:lumMod val="50000"/>
                  </a:schemeClr>
                </a:solidFill>
              </a:rPr>
              <a:t>(Luft, Straße, Verkehrsampeln, Fahrradfahrer, Fußgänger etc.)</a:t>
            </a:r>
            <a:endParaRPr lang="de-DE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2915444" y="3499569"/>
            <a:ext cx="468312" cy="433387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6" name="Line 68"/>
          <p:cNvSpPr>
            <a:spLocks noChangeShapeType="1"/>
          </p:cNvSpPr>
          <p:nvPr/>
        </p:nvSpPr>
        <p:spPr bwMode="auto">
          <a:xfrm flipH="1">
            <a:off x="5688806" y="3499569"/>
            <a:ext cx="395288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7" name="Line 69"/>
          <p:cNvSpPr>
            <a:spLocks noChangeShapeType="1"/>
          </p:cNvSpPr>
          <p:nvPr/>
        </p:nvSpPr>
        <p:spPr bwMode="auto">
          <a:xfrm>
            <a:off x="4212431" y="2491506"/>
            <a:ext cx="7191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9" name="Textfeld 68"/>
          <p:cNvSpPr txBox="1"/>
          <p:nvPr/>
        </p:nvSpPr>
        <p:spPr>
          <a:xfrm>
            <a:off x="467543" y="6536377"/>
            <a:ext cx="7632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Zerlegung in Teilsysteme 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F7822C-325A-4245-91CD-2F57E6A82082}" type="slidenum">
              <a:rPr lang="de-DE" smtClean="0"/>
              <a:pPr eaLnBrk="1" hangingPunct="1"/>
              <a:t>8</a:t>
            </a:fld>
            <a:endParaRPr lang="de-DE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96863"/>
            <a:ext cx="5040312" cy="792162"/>
          </a:xfrm>
        </p:spPr>
        <p:txBody>
          <a:bodyPr/>
          <a:lstStyle/>
          <a:p>
            <a:pPr eaLnBrk="1" hangingPunct="1"/>
            <a:r>
              <a:rPr lang="de-DE" smtClean="0"/>
              <a:t>Systemverbund eines Kraftfahrzeugs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349375" y="5984528"/>
            <a:ext cx="2700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Umfeld (Umgebung)</a:t>
            </a:r>
          </a:p>
        </p:txBody>
      </p:sp>
      <p:grpSp>
        <p:nvGrpSpPr>
          <p:cNvPr id="20" name="Gruppieren 19"/>
          <p:cNvGrpSpPr/>
          <p:nvPr/>
        </p:nvGrpSpPr>
        <p:grpSpPr>
          <a:xfrm>
            <a:off x="1349375" y="980728"/>
            <a:ext cx="6445250" cy="5003800"/>
            <a:chOff x="1349375" y="980728"/>
            <a:chExt cx="6445250" cy="50038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349375" y="980728"/>
              <a:ext cx="6445250" cy="5003800"/>
            </a:xfrm>
            <a:prstGeom prst="rect">
              <a:avLst/>
            </a:prstGeom>
            <a:solidFill>
              <a:srgbClr val="F2ECD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717800" y="980728"/>
              <a:ext cx="3852862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sz="2000" b="1"/>
                <a:t>Gesamtsystem Kraftfahrzeug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3797300" y="3133378"/>
              <a:ext cx="154781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b="1">
                  <a:latin typeface="Arial" pitchFamily="34" charset="0"/>
                  <a:cs typeface="Arial" pitchFamily="34" charset="0"/>
                </a:rPr>
                <a:t>Teilsysteme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1854200" y="1952278"/>
              <a:ext cx="1692275" cy="68421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de-DE" dirty="0">
                  <a:latin typeface="Arial" pitchFamily="34" charset="0"/>
                  <a:cs typeface="Arial" pitchFamily="34" charset="0"/>
                </a:rPr>
                <a:t>Antriebseinheit</a:t>
              </a:r>
            </a:p>
            <a:p>
              <a:pPr algn="ctr"/>
              <a:r>
                <a:rPr lang="de-DE" dirty="0" smtClean="0">
                  <a:latin typeface="Arial" pitchFamily="34" charset="0"/>
                  <a:cs typeface="Arial" pitchFamily="34" charset="0"/>
                </a:rPr>
                <a:t>Motor</a:t>
              </a:r>
              <a:endParaRPr lang="de-D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854200" y="3825528"/>
              <a:ext cx="1943100" cy="90011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de-DE" dirty="0">
                  <a:latin typeface="Arial" pitchFamily="34" charset="0"/>
                  <a:cs typeface="Arial" pitchFamily="34" charset="0"/>
                </a:rPr>
                <a:t>Stütz- und </a:t>
              </a:r>
            </a:p>
            <a:p>
              <a:pPr algn="ctr"/>
              <a:r>
                <a:rPr lang="de-DE" dirty="0">
                  <a:latin typeface="Arial" pitchFamily="34" charset="0"/>
                  <a:cs typeface="Arial" pitchFamily="34" charset="0"/>
                </a:rPr>
                <a:t>Trageinheit</a:t>
              </a:r>
            </a:p>
            <a:p>
              <a:pPr algn="ctr"/>
              <a:r>
                <a:rPr lang="de-DE" dirty="0">
                  <a:latin typeface="Arial" pitchFamily="34" charset="0"/>
                  <a:cs typeface="Arial" pitchFamily="34" charset="0"/>
                </a:rPr>
                <a:t>Fahrzeugaufbau</a:t>
              </a: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5867400" y="3133378"/>
              <a:ext cx="1692275" cy="68421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de-DE">
                  <a:latin typeface="Arial" pitchFamily="34" charset="0"/>
                  <a:cs typeface="Arial" pitchFamily="34" charset="0"/>
                </a:rPr>
                <a:t>Fahrwerk</a:t>
              </a: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4697412" y="1609378"/>
              <a:ext cx="2016125" cy="88265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de-DE" dirty="0">
                  <a:latin typeface="Arial" pitchFamily="34" charset="0"/>
                  <a:cs typeface="Arial" pitchFamily="34" charset="0"/>
                </a:rPr>
                <a:t>Übertragungs-</a:t>
              </a:r>
            </a:p>
            <a:p>
              <a:pPr algn="ctr"/>
              <a:r>
                <a:rPr lang="de-DE" dirty="0" err="1" smtClean="0">
                  <a:latin typeface="Arial" pitchFamily="34" charset="0"/>
                  <a:cs typeface="Arial" pitchFamily="34" charset="0"/>
                </a:rPr>
                <a:t>einheit</a:t>
              </a:r>
              <a:endParaRPr lang="de-DE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de-DE" dirty="0" smtClean="0">
                  <a:latin typeface="Arial" pitchFamily="34" charset="0"/>
                  <a:cs typeface="Arial" pitchFamily="34" charset="0"/>
                </a:rPr>
                <a:t>Antriebsstrang</a:t>
              </a:r>
              <a:endParaRPr lang="de-DE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4625975" y="4544666"/>
              <a:ext cx="1692275" cy="684212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r>
                <a:rPr lang="de-DE">
                  <a:latin typeface="Arial" pitchFamily="34" charset="0"/>
                  <a:cs typeface="Arial" pitchFamily="34" charset="0"/>
                </a:rPr>
                <a:t>Elektrische</a:t>
              </a:r>
            </a:p>
            <a:p>
              <a:pPr algn="ctr"/>
              <a:r>
                <a:rPr lang="de-DE">
                  <a:latin typeface="Arial" pitchFamily="34" charset="0"/>
                  <a:cs typeface="Arial" pitchFamily="34" charset="0"/>
                </a:rPr>
                <a:t>Anlage</a:t>
              </a: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 flipV="1">
              <a:off x="4498975" y="2636491"/>
              <a:ext cx="342900" cy="496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 flipH="1" flipV="1">
              <a:off x="3402012" y="2780953"/>
              <a:ext cx="395288" cy="352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3078162" y="3500091"/>
              <a:ext cx="719138" cy="1809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4498975" y="3681066"/>
              <a:ext cx="558800" cy="719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5345112" y="3357216"/>
              <a:ext cx="360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9" name="Textfeld 18"/>
          <p:cNvSpPr txBox="1"/>
          <p:nvPr/>
        </p:nvSpPr>
        <p:spPr>
          <a:xfrm>
            <a:off x="467543" y="6536377"/>
            <a:ext cx="7632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Zerlegung in Teilsysteme 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94092"/>
            <a:ext cx="2878732" cy="2243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8667750" y="5946775"/>
            <a:ext cx="441325" cy="47625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5E585B-8664-4FEA-B4A3-9316ECDAFDD4}" type="slidenum">
              <a:rPr lang="de-DE" smtClean="0"/>
              <a:pPr eaLnBrk="1" hangingPunct="1"/>
              <a:t>9</a:t>
            </a:fld>
            <a:endParaRPr lang="de-DE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96863"/>
            <a:ext cx="5040312" cy="792162"/>
          </a:xfrm>
        </p:spPr>
        <p:txBody>
          <a:bodyPr/>
          <a:lstStyle/>
          <a:p>
            <a:pPr eaLnBrk="1" hangingPunct="1"/>
            <a:r>
              <a:rPr lang="de-DE" dirty="0" smtClean="0"/>
              <a:t>System und Untersysteme/Subsysteme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11188" y="1268413"/>
            <a:ext cx="1944687" cy="1979612"/>
          </a:xfrm>
          <a:prstGeom prst="rect">
            <a:avLst/>
          </a:prstGeom>
          <a:solidFill>
            <a:srgbClr val="F2EC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 sz="1600" dirty="0" smtClean="0">
                <a:latin typeface="Arial" pitchFamily="34" charset="0"/>
                <a:cs typeface="Arial" pitchFamily="34" charset="0"/>
              </a:rPr>
              <a:t>z. B. </a:t>
            </a:r>
            <a:endParaRPr lang="de-DE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Motorsteuerung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Kurbelbetrieb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Motorschmierung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Motorkühlung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Abgassystem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Luftsysteme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6478588" y="1268413"/>
            <a:ext cx="1944687" cy="1439862"/>
          </a:xfrm>
          <a:prstGeom prst="rect">
            <a:avLst/>
          </a:prstGeom>
          <a:solidFill>
            <a:srgbClr val="F2EC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 sz="1600" dirty="0">
                <a:latin typeface="Arial" pitchFamily="34" charset="0"/>
                <a:cs typeface="Arial" pitchFamily="34" charset="0"/>
              </a:rPr>
              <a:t>z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. B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Kuppelsystem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Getriebe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Gelenkwellen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Achsgetriebe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804025" y="3635375"/>
            <a:ext cx="1944688" cy="1295400"/>
          </a:xfrm>
          <a:prstGeom prst="rect">
            <a:avLst/>
          </a:prstGeom>
          <a:solidFill>
            <a:srgbClr val="F2EC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 sz="1600" dirty="0">
                <a:latin typeface="Arial" pitchFamily="34" charset="0"/>
                <a:cs typeface="Arial" pitchFamily="34" charset="0"/>
              </a:rPr>
              <a:t>z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. B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Federung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Bremsen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Räder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Reifen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032250" y="4741863"/>
            <a:ext cx="1944688" cy="1855787"/>
          </a:xfrm>
          <a:prstGeom prst="rect">
            <a:avLst/>
          </a:prstGeom>
          <a:solidFill>
            <a:srgbClr val="F2EC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 sz="1600" dirty="0">
                <a:latin typeface="Arial" pitchFamily="34" charset="0"/>
                <a:cs typeface="Arial" pitchFamily="34" charset="0"/>
              </a:rPr>
              <a:t>z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. B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Beleuchtung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Zündung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Datenübertrag-</a:t>
            </a:r>
            <a:endParaRPr lang="de-DE" sz="1600" dirty="0">
              <a:latin typeface="Arial" pitchFamily="34" charset="0"/>
              <a:cs typeface="Arial" pitchFamily="34" charset="0"/>
            </a:endParaRPr>
          </a:p>
          <a:p>
            <a:r>
              <a:rPr lang="de-DE" sz="1600" dirty="0">
                <a:latin typeface="Arial" pitchFamily="34" charset="0"/>
                <a:cs typeface="Arial" pitchFamily="34" charset="0"/>
              </a:rPr>
              <a:t>  </a:t>
            </a:r>
            <a:r>
              <a:rPr lang="de-DE" sz="1600" dirty="0" err="1" smtClean="0">
                <a:latin typeface="Arial" pitchFamily="34" charset="0"/>
                <a:cs typeface="Arial" pitchFamily="34" charset="0"/>
              </a:rPr>
              <a:t>ungssysteme</a:t>
            </a:r>
            <a:endParaRPr lang="de-DE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Komfort-</a:t>
            </a:r>
          </a:p>
          <a:p>
            <a:r>
              <a:rPr lang="de-DE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1600" dirty="0" err="1" smtClean="0">
                <a:latin typeface="Arial" pitchFamily="34" charset="0"/>
                <a:cs typeface="Arial" pitchFamily="34" charset="0"/>
              </a:rPr>
              <a:t>systeme</a:t>
            </a:r>
            <a:endParaRPr lang="de-DE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755650" y="4741863"/>
            <a:ext cx="1944688" cy="1350962"/>
          </a:xfrm>
          <a:prstGeom prst="rect">
            <a:avLst/>
          </a:prstGeom>
          <a:solidFill>
            <a:srgbClr val="F2EC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de-DE" sz="1600" dirty="0">
                <a:latin typeface="Arial" pitchFamily="34" charset="0"/>
                <a:cs typeface="Arial" pitchFamily="34" charset="0"/>
              </a:rPr>
              <a:t>z</a:t>
            </a:r>
            <a:r>
              <a:rPr lang="de-DE" sz="1600" dirty="0" smtClean="0">
                <a:latin typeface="Arial" pitchFamily="34" charset="0"/>
                <a:cs typeface="Arial" pitchFamily="34" charset="0"/>
              </a:rPr>
              <a:t>. B</a:t>
            </a:r>
            <a:r>
              <a:rPr lang="de-DE" sz="1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Karosserie</a:t>
            </a: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Seitenaufprall-</a:t>
            </a:r>
          </a:p>
          <a:p>
            <a:r>
              <a:rPr lang="de-DE" sz="1600" dirty="0">
                <a:latin typeface="Arial" pitchFamily="34" charset="0"/>
                <a:cs typeface="Arial" pitchFamily="34" charset="0"/>
              </a:rPr>
              <a:t>  </a:t>
            </a:r>
            <a:r>
              <a:rPr lang="de-DE" sz="1600" dirty="0" err="1">
                <a:latin typeface="Arial" pitchFamily="34" charset="0"/>
                <a:cs typeface="Arial" pitchFamily="34" charset="0"/>
              </a:rPr>
              <a:t>schutz</a:t>
            </a:r>
            <a:endParaRPr lang="de-DE" sz="1600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de-DE" sz="1600" dirty="0">
                <a:latin typeface="Arial" pitchFamily="34" charset="0"/>
                <a:cs typeface="Arial" pitchFamily="34" charset="0"/>
              </a:rPr>
              <a:t> Rahmen</a:t>
            </a:r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H="1">
            <a:off x="2555875" y="2960688"/>
            <a:ext cx="647700" cy="287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H="1" flipV="1">
            <a:off x="2555875" y="1268413"/>
            <a:ext cx="647700" cy="13684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H="1">
            <a:off x="755650" y="3465513"/>
            <a:ext cx="2447925" cy="12763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H="1">
            <a:off x="2700338" y="3860800"/>
            <a:ext cx="503237" cy="8810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4" name="Line 18"/>
          <p:cNvSpPr>
            <a:spLocks noChangeShapeType="1"/>
          </p:cNvSpPr>
          <p:nvPr/>
        </p:nvSpPr>
        <p:spPr bwMode="auto">
          <a:xfrm flipV="1">
            <a:off x="5400675" y="1268413"/>
            <a:ext cx="1077913" cy="12239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 flipV="1">
            <a:off x="5400675" y="2708275"/>
            <a:ext cx="1077913" cy="1444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 flipH="1">
            <a:off x="4032250" y="4103688"/>
            <a:ext cx="431800" cy="638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" name="Line 23"/>
          <p:cNvSpPr>
            <a:spLocks noChangeShapeType="1"/>
          </p:cNvSpPr>
          <p:nvPr/>
        </p:nvSpPr>
        <p:spPr bwMode="auto">
          <a:xfrm>
            <a:off x="5219700" y="4103688"/>
            <a:ext cx="757238" cy="638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>
            <a:off x="5759450" y="3176588"/>
            <a:ext cx="1044575" cy="45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 flipH="1" flipV="1">
            <a:off x="5759450" y="3465513"/>
            <a:ext cx="1044575" cy="14652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" name="Textfeld 19"/>
          <p:cNvSpPr txBox="1"/>
          <p:nvPr/>
        </p:nvSpPr>
        <p:spPr>
          <a:xfrm>
            <a:off x="467543" y="6525344"/>
            <a:ext cx="76323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Lehrplanbezug: Analyse technischer Systeme/Kriterien</a:t>
            </a:r>
            <a:endParaRPr lang="de-DE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15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Bildschirmpräsentation (4:3)</PresentationFormat>
  <Paragraphs>200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Black-Box (allgemein)</vt:lpstr>
      <vt:lpstr>Black-Box – Kraftfahrzeug mit Verbrennungsmotor</vt:lpstr>
      <vt:lpstr>Black-Box – Kraftfahrzeug mit Hybridantrieb</vt:lpstr>
      <vt:lpstr>Black-Box – Kraftfahrzeug mit Elektroantrieb</vt:lpstr>
      <vt:lpstr>Aspekte eines Systems</vt:lpstr>
      <vt:lpstr>Aspekt „Energie“</vt:lpstr>
      <vt:lpstr>Gesamtsystem Kraftfahrzeug</vt:lpstr>
      <vt:lpstr>Systemverbund eines Kraftfahrzeugs</vt:lpstr>
      <vt:lpstr>System und Untersysteme/Subsysteme</vt:lpstr>
      <vt:lpstr>Mechatronisches System</vt:lpstr>
      <vt:lpstr>Mechatronik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</dc:creator>
  <cp:lastModifiedBy>Albrecht, Jürgen (LS)</cp:lastModifiedBy>
  <cp:revision>131</cp:revision>
  <cp:lastPrinted>2013-04-07T20:18:52Z</cp:lastPrinted>
  <dcterms:created xsi:type="dcterms:W3CDTF">2013-01-13T12:29:07Z</dcterms:created>
  <dcterms:modified xsi:type="dcterms:W3CDTF">2013-05-27T15:28:38Z</dcterms:modified>
</cp:coreProperties>
</file>