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2"/>
  </p:notesMasterIdLst>
  <p:sldIdLst>
    <p:sldId id="266" r:id="rId2"/>
    <p:sldId id="267" r:id="rId3"/>
    <p:sldId id="256" r:id="rId4"/>
    <p:sldId id="258" r:id="rId5"/>
    <p:sldId id="269" r:id="rId6"/>
    <p:sldId id="261" r:id="rId7"/>
    <p:sldId id="262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11"/>
    <p:restoredTop sz="93692"/>
  </p:normalViewPr>
  <p:slideViewPr>
    <p:cSldViewPr snapToGrid="0" snapToObjects="1">
      <p:cViewPr varScale="1">
        <p:scale>
          <a:sx n="108" d="100"/>
          <a:sy n="108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66EFC-A73D-8543-AABA-2770F8BBD929}" type="datetimeFigureOut">
              <a:rPr lang="de-DE" smtClean="0"/>
              <a:t>11.03.18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3DB13-B01A-5C48-848A-AB7734A7D3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133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3FFC-7BC3-B342-AD1E-7160D7C18477}" type="datetimeFigureOut">
              <a:rPr lang="de-DE" smtClean="0"/>
              <a:t>11.03.18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A8D0D-DC6F-8343-AB6A-46EF9D0FCA42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3FFC-7BC3-B342-AD1E-7160D7C18477}" type="datetimeFigureOut">
              <a:rPr lang="de-DE" smtClean="0"/>
              <a:t>11.03.18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A8D0D-DC6F-8343-AB6A-46EF9D0FCA4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3FFC-7BC3-B342-AD1E-7160D7C18477}" type="datetimeFigureOut">
              <a:rPr lang="de-DE" smtClean="0"/>
              <a:t>11.03.18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A8D0D-DC6F-8343-AB6A-46EF9D0FCA4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3FFC-7BC3-B342-AD1E-7160D7C18477}" type="datetimeFigureOut">
              <a:rPr lang="de-DE" smtClean="0"/>
              <a:t>11.03.18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A8D0D-DC6F-8343-AB6A-46EF9D0FCA4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3FFC-7BC3-B342-AD1E-7160D7C18477}" type="datetimeFigureOut">
              <a:rPr lang="de-DE" smtClean="0"/>
              <a:t>11.03.18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A8D0D-DC6F-8343-AB6A-46EF9D0FCA42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3FFC-7BC3-B342-AD1E-7160D7C18477}" type="datetimeFigureOut">
              <a:rPr lang="de-DE" smtClean="0"/>
              <a:t>11.03.18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A8D0D-DC6F-8343-AB6A-46EF9D0FCA4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3FFC-7BC3-B342-AD1E-7160D7C18477}" type="datetimeFigureOut">
              <a:rPr lang="de-DE" smtClean="0"/>
              <a:t>11.03.18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A8D0D-DC6F-8343-AB6A-46EF9D0FCA42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3FFC-7BC3-B342-AD1E-7160D7C18477}" type="datetimeFigureOut">
              <a:rPr lang="de-DE" smtClean="0"/>
              <a:t>11.03.18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A8D0D-DC6F-8343-AB6A-46EF9D0FCA4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3FFC-7BC3-B342-AD1E-7160D7C18477}" type="datetimeFigureOut">
              <a:rPr lang="de-DE" smtClean="0"/>
              <a:t>11.03.18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A8D0D-DC6F-8343-AB6A-46EF9D0FCA4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3FFC-7BC3-B342-AD1E-7160D7C18477}" type="datetimeFigureOut">
              <a:rPr lang="de-DE" smtClean="0"/>
              <a:t>11.03.18</a:t>
            </a:fld>
            <a:endParaRPr lang="de-D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de-D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A8D0D-DC6F-8343-AB6A-46EF9D0FCA4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0AA3FFC-7BC3-B342-AD1E-7160D7C18477}" type="datetimeFigureOut">
              <a:rPr lang="de-DE" smtClean="0"/>
              <a:t>11.03.18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A8D0D-DC6F-8343-AB6A-46EF9D0FCA4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0AA3FFC-7BC3-B342-AD1E-7160D7C18477}" type="datetimeFigureOut">
              <a:rPr lang="de-DE" smtClean="0"/>
              <a:t>11.03.18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9EA8D0D-DC6F-8343-AB6A-46EF9D0FCA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266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ildungsplaene-bw.de/,Lde/LS/BP2016BW/ALLG/GYM/ET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8031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</p:sp>
    </p:spTree>
    <p:extLst>
      <p:ext uri="{BB962C8B-B14F-4D97-AF65-F5344CB8AC3E}">
        <p14:creationId xmlns:p14="http://schemas.microsoft.com/office/powerpoint/2010/main" val="664871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</p:sp>
      <p:pic>
        <p:nvPicPr>
          <p:cNvPr id="4" name="Bild 3">
            <a:hlinkClick r:id="rId2"/>
          </p:cNvPr>
          <p:cNvPicPr/>
          <p:nvPr/>
        </p:nvPicPr>
        <p:blipFill rotWithShape="1">
          <a:blip r:embed="rId3"/>
          <a:srcRect/>
          <a:stretch/>
        </p:blipFill>
        <p:spPr bwMode="auto">
          <a:xfrm>
            <a:off x="1684796" y="804334"/>
            <a:ext cx="8822407" cy="52493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0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76400" y="185355"/>
            <a:ext cx="8991600" cy="538545"/>
          </a:xfr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br>
              <a:rPr lang="de-DE" sz="2400" dirty="0">
                <a:solidFill>
                  <a:schemeClr val="bg1"/>
                </a:solidFill>
              </a:rPr>
            </a:br>
            <a:r>
              <a:rPr lang="de-DE" sz="2400" dirty="0">
                <a:solidFill>
                  <a:schemeClr val="bg1"/>
                </a:solidFill>
              </a:rPr>
              <a:t>Prozessbezogene Kompetenzen</a:t>
            </a:r>
            <a:br>
              <a:rPr lang="de-DE" sz="2400" dirty="0">
                <a:solidFill>
                  <a:schemeClr val="bg1"/>
                </a:solidFill>
              </a:rPr>
            </a:b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4" name="Rechteck 4"/>
          <p:cNvSpPr>
            <a:spLocks noChangeArrowheads="1"/>
          </p:cNvSpPr>
          <p:nvPr/>
        </p:nvSpPr>
        <p:spPr bwMode="auto">
          <a:xfrm>
            <a:off x="3406561" y="1079163"/>
            <a:ext cx="8299028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sz="20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Progression </a:t>
            </a:r>
          </a:p>
          <a:p>
            <a:r>
              <a:rPr lang="de-DE" sz="20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2.1 Wahrnehmen und sich hineinversetzen</a:t>
            </a:r>
          </a:p>
          <a:p>
            <a:endParaRPr lang="de-DE" altLang="de-D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de-DE" altLang="de-DE" sz="2000" dirty="0">
                <a:solidFill>
                  <a:srgbClr val="000000"/>
                </a:solidFill>
                <a:latin typeface="Calibri" panose="020F0502020204030204" pitchFamily="34" charset="0"/>
              </a:rPr>
              <a:t>1. ihre </a:t>
            </a:r>
            <a:r>
              <a:rPr lang="de-DE" altLang="de-DE" sz="2000" i="1" u="sng" dirty="0">
                <a:solidFill>
                  <a:srgbClr val="000000"/>
                </a:solidFill>
                <a:latin typeface="Calibri" panose="020F0502020204030204" pitchFamily="34" charset="0"/>
              </a:rPr>
              <a:t>Wahrnehmung</a:t>
            </a:r>
            <a:r>
              <a:rPr lang="de-DE" altLang="de-DE" sz="2000" dirty="0">
                <a:solidFill>
                  <a:srgbClr val="000000"/>
                </a:solidFill>
                <a:latin typeface="Calibri" panose="020F0502020204030204" pitchFamily="34" charset="0"/>
              </a:rPr>
              <a:t> von Phänomenen, Sachverhalten und ethisch relevanten Situationen </a:t>
            </a:r>
            <a:r>
              <a:rPr lang="de-DE" altLang="de-DE" sz="20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wiedergeben</a:t>
            </a:r>
          </a:p>
          <a:p>
            <a:endParaRPr lang="de-DE" altLang="de-D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de-DE" altLang="de-DE" sz="2000" dirty="0">
                <a:solidFill>
                  <a:srgbClr val="000000"/>
                </a:solidFill>
                <a:latin typeface="Calibri" panose="020F0502020204030204" pitchFamily="34" charset="0"/>
              </a:rPr>
              <a:t>2. ihre </a:t>
            </a:r>
            <a:r>
              <a:rPr lang="de-DE" altLang="de-DE" sz="2000" i="1" u="sng" dirty="0">
                <a:solidFill>
                  <a:srgbClr val="000000"/>
                </a:solidFill>
                <a:latin typeface="Calibri" panose="020F0502020204030204" pitchFamily="34" charset="0"/>
              </a:rPr>
              <a:t>Wahrnehmung</a:t>
            </a:r>
            <a:r>
              <a:rPr lang="de-DE" altLang="de-DE" sz="2000" dirty="0">
                <a:solidFill>
                  <a:srgbClr val="000000"/>
                </a:solidFill>
                <a:latin typeface="Calibri" panose="020F0502020204030204" pitchFamily="34" charset="0"/>
              </a:rPr>
              <a:t> mit der </a:t>
            </a:r>
            <a:r>
              <a:rPr lang="de-DE" altLang="de-DE" sz="2000" i="1" u="sng" dirty="0">
                <a:solidFill>
                  <a:srgbClr val="000000"/>
                </a:solidFill>
                <a:latin typeface="Calibri" panose="020F0502020204030204" pitchFamily="34" charset="0"/>
              </a:rPr>
              <a:t>anderer </a:t>
            </a:r>
            <a:r>
              <a:rPr lang="de-DE" altLang="de-DE" sz="2000" b="1" i="1" u="sng" dirty="0">
                <a:solidFill>
                  <a:srgbClr val="000000"/>
                </a:solidFill>
                <a:latin typeface="Calibri" panose="020F0502020204030204" pitchFamily="34" charset="0"/>
              </a:rPr>
              <a:t>vergleichen</a:t>
            </a:r>
            <a:r>
              <a:rPr lang="de-DE" altLang="de-DE" sz="2000" i="1" u="sng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2000" dirty="0">
                <a:solidFill>
                  <a:srgbClr val="000000"/>
                </a:solidFill>
                <a:latin typeface="Calibri" panose="020F0502020204030204" pitchFamily="34" charset="0"/>
              </a:rPr>
              <a:t>und dabei Vormeinungen, Gewohnheiten und</a:t>
            </a:r>
          </a:p>
          <a:p>
            <a:r>
              <a:rPr lang="de-DE" altLang="de-DE" sz="2000" dirty="0">
                <a:solidFill>
                  <a:srgbClr val="000000"/>
                </a:solidFill>
                <a:latin typeface="Calibri" panose="020F0502020204030204" pitchFamily="34" charset="0"/>
              </a:rPr>
              <a:t>Prägungen (beispielsweise personal, sozial, kulturell, religiös, ethnisch, medial) berücksichtigen und</a:t>
            </a:r>
          </a:p>
          <a:p>
            <a:r>
              <a:rPr lang="de-DE" altLang="de-DE" sz="20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aufzeigen</a:t>
            </a:r>
          </a:p>
          <a:p>
            <a:endParaRPr lang="de-DE" altLang="de-D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de-DE" altLang="de-DE" sz="2000" dirty="0">
                <a:solidFill>
                  <a:srgbClr val="000000"/>
                </a:solidFill>
                <a:latin typeface="Calibri" panose="020F0502020204030204" pitchFamily="34" charset="0"/>
              </a:rPr>
              <a:t>3. </a:t>
            </a:r>
            <a:r>
              <a:rPr lang="de-DE" altLang="de-DE" sz="2000" i="1" u="sng" dirty="0">
                <a:solidFill>
                  <a:srgbClr val="000000"/>
                </a:solidFill>
                <a:latin typeface="Calibri" panose="020F0502020204030204" pitchFamily="34" charset="0"/>
              </a:rPr>
              <a:t>eigene</a:t>
            </a:r>
            <a:r>
              <a:rPr lang="de-DE" altLang="de-DE" sz="2000" dirty="0">
                <a:solidFill>
                  <a:srgbClr val="000000"/>
                </a:solidFill>
                <a:latin typeface="Calibri" panose="020F0502020204030204" pitchFamily="34" charset="0"/>
              </a:rPr>
              <a:t> Bedürfnisse, Interessen und Gefühle und die </a:t>
            </a:r>
            <a:r>
              <a:rPr lang="de-DE" altLang="de-DE" sz="2000" i="1" u="sng" dirty="0">
                <a:solidFill>
                  <a:srgbClr val="000000"/>
                </a:solidFill>
                <a:latin typeface="Calibri" panose="020F0502020204030204" pitchFamily="34" charset="0"/>
              </a:rPr>
              <a:t>anderer </a:t>
            </a:r>
            <a:r>
              <a:rPr lang="de-DE" altLang="de-DE" sz="2000" b="1" i="1" u="sng" dirty="0">
                <a:solidFill>
                  <a:srgbClr val="000000"/>
                </a:solidFill>
                <a:latin typeface="Calibri" panose="020F0502020204030204" pitchFamily="34" charset="0"/>
              </a:rPr>
              <a:t>erkennen </a:t>
            </a:r>
            <a:r>
              <a:rPr lang="de-DE" altLang="de-DE" sz="2000" dirty="0">
                <a:solidFill>
                  <a:srgbClr val="000000"/>
                </a:solidFill>
                <a:latin typeface="Calibri" panose="020F0502020204030204" pitchFamily="34" charset="0"/>
              </a:rPr>
              <a:t>und </a:t>
            </a:r>
            <a:r>
              <a:rPr lang="de-DE" altLang="de-DE" sz="20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formulieren</a:t>
            </a:r>
          </a:p>
          <a:p>
            <a:endParaRPr lang="de-DE" altLang="de-D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de-DE" altLang="de-DE" sz="2000" dirty="0">
                <a:solidFill>
                  <a:srgbClr val="000000"/>
                </a:solidFill>
                <a:latin typeface="Calibri" panose="020F0502020204030204" pitchFamily="34" charset="0"/>
              </a:rPr>
              <a:t>4. durch </a:t>
            </a:r>
            <a:r>
              <a:rPr lang="de-DE" altLang="de-DE" sz="2000" i="1" u="sng" dirty="0">
                <a:solidFill>
                  <a:srgbClr val="000000"/>
                </a:solidFill>
                <a:latin typeface="Calibri" panose="020F0502020204030204" pitchFamily="34" charset="0"/>
              </a:rPr>
              <a:t>Perspektivenwechsel</a:t>
            </a:r>
            <a:r>
              <a:rPr lang="de-DE" altLang="de-DE" sz="2000" dirty="0">
                <a:solidFill>
                  <a:srgbClr val="000000"/>
                </a:solidFill>
                <a:latin typeface="Calibri" panose="020F0502020204030204" pitchFamily="34" charset="0"/>
              </a:rPr>
              <a:t> und wechselseitigen Austausch mögliche Empfindungen und Sichtweisen Beteiligter oder Betroffener </a:t>
            </a:r>
            <a:r>
              <a:rPr lang="de-DE" altLang="de-DE" sz="2000" b="1" i="1" u="sng" dirty="0">
                <a:solidFill>
                  <a:srgbClr val="000000"/>
                </a:solidFill>
                <a:latin typeface="Calibri" panose="020F0502020204030204" pitchFamily="34" charset="0"/>
              </a:rPr>
              <a:t>erfassen</a:t>
            </a:r>
            <a:r>
              <a:rPr lang="de-DE" altLang="de-DE" sz="2000" i="1" u="sng" dirty="0">
                <a:solidFill>
                  <a:srgbClr val="000000"/>
                </a:solidFill>
                <a:latin typeface="Calibri" panose="020F0502020204030204" pitchFamily="34" charset="0"/>
              </a:rPr>
              <a:t> und </a:t>
            </a:r>
            <a:r>
              <a:rPr lang="de-DE" altLang="de-DE" sz="2000" b="1" i="1" u="sng" dirty="0">
                <a:solidFill>
                  <a:srgbClr val="000000"/>
                </a:solidFill>
                <a:latin typeface="Calibri" panose="020F0502020204030204" pitchFamily="34" charset="0"/>
              </a:rPr>
              <a:t>benennen</a:t>
            </a:r>
          </a:p>
        </p:txBody>
      </p:sp>
      <p:sp>
        <p:nvSpPr>
          <p:cNvPr id="5" name="Pfeil nach rechts 4"/>
          <p:cNvSpPr/>
          <p:nvPr/>
        </p:nvSpPr>
        <p:spPr>
          <a:xfrm rot="1024212">
            <a:off x="1144486" y="1668755"/>
            <a:ext cx="2169964" cy="9532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Phänomene</a:t>
            </a:r>
          </a:p>
        </p:txBody>
      </p:sp>
      <p:sp>
        <p:nvSpPr>
          <p:cNvPr id="6" name="Pfeil nach rechts 5"/>
          <p:cNvSpPr/>
          <p:nvPr/>
        </p:nvSpPr>
        <p:spPr>
          <a:xfrm rot="1076420">
            <a:off x="1051138" y="4406406"/>
            <a:ext cx="2232248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Bedürfnisse, Interessen</a:t>
            </a:r>
          </a:p>
        </p:txBody>
      </p:sp>
    </p:spTree>
    <p:extLst>
      <p:ext uri="{BB962C8B-B14F-4D97-AF65-F5344CB8AC3E}">
        <p14:creationId xmlns:p14="http://schemas.microsoft.com/office/powerpoint/2010/main" val="149790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feil nach rechts 4"/>
          <p:cNvSpPr/>
          <p:nvPr/>
        </p:nvSpPr>
        <p:spPr>
          <a:xfrm rot="1024212">
            <a:off x="1260754" y="932154"/>
            <a:ext cx="2169964" cy="9532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Ethische Dimension</a:t>
            </a:r>
          </a:p>
        </p:txBody>
      </p:sp>
      <p:sp>
        <p:nvSpPr>
          <p:cNvPr id="6" name="Pfeil nach rechts 5"/>
          <p:cNvSpPr/>
          <p:nvPr/>
        </p:nvSpPr>
        <p:spPr>
          <a:xfrm rot="1076420">
            <a:off x="1283673" y="3727304"/>
            <a:ext cx="2232248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Perspektiven</a:t>
            </a:r>
          </a:p>
        </p:txBody>
      </p:sp>
      <p:sp>
        <p:nvSpPr>
          <p:cNvPr id="7" name="Rechteck 4"/>
          <p:cNvSpPr>
            <a:spLocks noChangeArrowheads="1"/>
          </p:cNvSpPr>
          <p:nvPr/>
        </p:nvSpPr>
        <p:spPr bwMode="auto">
          <a:xfrm>
            <a:off x="3639096" y="456863"/>
            <a:ext cx="8299028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e-DE" altLang="de-DE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de-DE" altLang="de-DE" sz="2400" dirty="0">
                <a:solidFill>
                  <a:srgbClr val="000000"/>
                </a:solidFill>
                <a:latin typeface="Calibri" panose="020F0502020204030204" pitchFamily="34" charset="0"/>
              </a:rPr>
              <a:t>5. Phänomene, Situationen oder Sachverhalte und die </a:t>
            </a:r>
            <a:r>
              <a:rPr lang="de-DE" altLang="de-DE" sz="2400" i="1" u="sng" dirty="0">
                <a:solidFill>
                  <a:srgbClr val="000000"/>
                </a:solidFill>
                <a:latin typeface="Calibri" panose="020F0502020204030204" pitchFamily="34" charset="0"/>
              </a:rPr>
              <a:t>zugrundeliegenden Werte </a:t>
            </a:r>
            <a:r>
              <a:rPr lang="de-DE" altLang="de-DE" sz="2400" dirty="0">
                <a:solidFill>
                  <a:srgbClr val="000000"/>
                </a:solidFill>
                <a:latin typeface="Calibri" panose="020F0502020204030204" pitchFamily="34" charset="0"/>
              </a:rPr>
              <a:t>und mögliche</a:t>
            </a:r>
          </a:p>
          <a:p>
            <a:r>
              <a:rPr lang="de-DE" altLang="de-DE" sz="2400" i="1" u="sng" dirty="0">
                <a:solidFill>
                  <a:srgbClr val="000000"/>
                </a:solidFill>
                <a:latin typeface="Calibri" panose="020F0502020204030204" pitchFamily="34" charset="0"/>
              </a:rPr>
              <a:t>Wertekonflikte</a:t>
            </a:r>
            <a:r>
              <a:rPr lang="de-DE" altLang="de-DE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24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benennen und differenziert darstellen</a:t>
            </a:r>
          </a:p>
          <a:p>
            <a:endParaRPr lang="de-DE" altLang="de-DE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de-DE" altLang="de-DE" sz="2400" dirty="0">
                <a:solidFill>
                  <a:srgbClr val="000000"/>
                </a:solidFill>
                <a:latin typeface="Calibri" panose="020F0502020204030204" pitchFamily="34" charset="0"/>
              </a:rPr>
              <a:t>6. in Situationen, Ereignissen oder Handlungen </a:t>
            </a:r>
            <a:r>
              <a:rPr lang="de-DE" altLang="de-DE" sz="2400" i="1" u="sng" dirty="0">
                <a:solidFill>
                  <a:srgbClr val="000000"/>
                </a:solidFill>
                <a:latin typeface="Calibri" panose="020F0502020204030204" pitchFamily="34" charset="0"/>
              </a:rPr>
              <a:t>ethisch-moralische Fragestellungen </a:t>
            </a:r>
            <a:r>
              <a:rPr lang="de-DE" altLang="de-DE" sz="2400" dirty="0">
                <a:solidFill>
                  <a:srgbClr val="000000"/>
                </a:solidFill>
                <a:latin typeface="Calibri" panose="020F0502020204030204" pitchFamily="34" charset="0"/>
              </a:rPr>
              <a:t>oder Probleme</a:t>
            </a:r>
          </a:p>
          <a:p>
            <a:r>
              <a:rPr lang="de-DE" altLang="de-DE" sz="24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identifizieren</a:t>
            </a:r>
          </a:p>
          <a:p>
            <a:endParaRPr lang="de-DE" altLang="de-DE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de-DE" altLang="de-DE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de-DE" altLang="de-DE" sz="2400" dirty="0">
                <a:solidFill>
                  <a:srgbClr val="000000"/>
                </a:solidFill>
                <a:latin typeface="Calibri" panose="020F0502020204030204" pitchFamily="34" charset="0"/>
              </a:rPr>
              <a:t>7. Situationen und Sachverhalte aus </a:t>
            </a:r>
            <a:r>
              <a:rPr lang="de-DE" altLang="de-DE" sz="2400" i="1" u="sng" dirty="0">
                <a:solidFill>
                  <a:srgbClr val="000000"/>
                </a:solidFill>
                <a:latin typeface="Calibri" panose="020F0502020204030204" pitchFamily="34" charset="0"/>
              </a:rPr>
              <a:t>verschiedenen Perspektiven </a:t>
            </a:r>
            <a:r>
              <a:rPr lang="de-DE" altLang="de-DE" sz="24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betrachten </a:t>
            </a:r>
            <a:r>
              <a:rPr lang="de-DE" altLang="de-DE" sz="2400" dirty="0">
                <a:solidFill>
                  <a:srgbClr val="000000"/>
                </a:solidFill>
                <a:latin typeface="Calibri" panose="020F0502020204030204" pitchFamily="34" charset="0"/>
              </a:rPr>
              <a:t>und </a:t>
            </a:r>
            <a:r>
              <a:rPr lang="de-DE" altLang="de-DE" sz="24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beschreiben</a:t>
            </a:r>
          </a:p>
          <a:p>
            <a:endParaRPr lang="de-DE" altLang="de-DE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de-DE" altLang="de-DE" sz="2400" dirty="0">
                <a:solidFill>
                  <a:srgbClr val="000000"/>
                </a:solidFill>
                <a:latin typeface="Calibri" panose="020F0502020204030204" pitchFamily="34" charset="0"/>
              </a:rPr>
              <a:t>8. unter Berücksichtigung verschiedener Perspektiven die </a:t>
            </a:r>
            <a:r>
              <a:rPr lang="de-DE" altLang="de-DE" sz="2400" i="1" u="sng" dirty="0">
                <a:solidFill>
                  <a:srgbClr val="000000"/>
                </a:solidFill>
                <a:latin typeface="Calibri" panose="020F0502020204030204" pitchFamily="34" charset="0"/>
              </a:rPr>
              <a:t>Wirkung</a:t>
            </a:r>
            <a:r>
              <a:rPr lang="de-DE" altLang="de-DE" sz="2400" dirty="0">
                <a:solidFill>
                  <a:srgbClr val="000000"/>
                </a:solidFill>
                <a:latin typeface="Calibri" panose="020F0502020204030204" pitchFamily="34" charset="0"/>
              </a:rPr>
              <a:t> des eigenen Handelns und</a:t>
            </a:r>
          </a:p>
          <a:p>
            <a:r>
              <a:rPr lang="de-DE" altLang="de-DE" sz="2400" dirty="0">
                <a:solidFill>
                  <a:srgbClr val="000000"/>
                </a:solidFill>
                <a:latin typeface="Calibri" panose="020F0502020204030204" pitchFamily="34" charset="0"/>
              </a:rPr>
              <a:t>Urteilens </a:t>
            </a:r>
            <a:r>
              <a:rPr lang="de-DE" altLang="de-DE" sz="24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beschreiben</a:t>
            </a:r>
          </a:p>
        </p:txBody>
      </p:sp>
    </p:spTree>
    <p:extLst>
      <p:ext uri="{BB962C8B-B14F-4D97-AF65-F5344CB8AC3E}">
        <p14:creationId xmlns:p14="http://schemas.microsoft.com/office/powerpoint/2010/main" val="32438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335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76400" y="185355"/>
            <a:ext cx="8991600" cy="538545"/>
          </a:xfr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br>
              <a:rPr lang="de-DE" sz="2400" dirty="0">
                <a:solidFill>
                  <a:schemeClr val="bg1"/>
                </a:solidFill>
              </a:rPr>
            </a:br>
            <a:r>
              <a:rPr lang="de-DE" sz="2400" dirty="0">
                <a:solidFill>
                  <a:schemeClr val="bg1"/>
                </a:solidFill>
              </a:rPr>
              <a:t>Inhaltsbezogene Kompetenzen</a:t>
            </a:r>
            <a:br>
              <a:rPr lang="de-DE" sz="2400" dirty="0">
                <a:solidFill>
                  <a:schemeClr val="bg1"/>
                </a:solidFill>
              </a:rPr>
            </a:b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4" name="Rechteck 4"/>
          <p:cNvSpPr>
            <a:spLocks noChangeArrowheads="1"/>
          </p:cNvSpPr>
          <p:nvPr/>
        </p:nvSpPr>
        <p:spPr bwMode="auto">
          <a:xfrm>
            <a:off x="2960555" y="794323"/>
            <a:ext cx="67295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Progression von 7/8 bis 11/12 zum </a:t>
            </a:r>
            <a:r>
              <a:rPr lang="de-DE" altLang="de-DE" sz="2000" b="1">
                <a:solidFill>
                  <a:srgbClr val="000000"/>
                </a:solidFill>
                <a:latin typeface="Calibri" panose="020F0502020204030204" pitchFamily="34" charset="0"/>
              </a:rPr>
              <a:t>Thema Mensch und Natur</a:t>
            </a:r>
            <a:endParaRPr lang="de-DE" altLang="de-DE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57216" y="1460108"/>
            <a:ext cx="3384458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3.1.5.1. Verantwortung für Tiere</a:t>
            </a:r>
          </a:p>
          <a:p>
            <a:r>
              <a:rPr lang="de-DE" sz="1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Die Schülerinnen und Schüler können verschiedene Arten von Beziehungen, in denen Mensch und Tier zueinander stehen, </a:t>
            </a:r>
            <a:r>
              <a:rPr lang="de-DE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erfassen</a:t>
            </a:r>
            <a:r>
              <a:rPr lang="de-DE" sz="1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und </a:t>
            </a:r>
            <a:r>
              <a:rPr lang="de-DE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erläutern</a:t>
            </a:r>
            <a:r>
              <a:rPr lang="de-DE" sz="1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. Sie können Gesetze zum Tierschutz </a:t>
            </a:r>
            <a:r>
              <a:rPr lang="de-DE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wiedergeben</a:t>
            </a:r>
            <a:r>
              <a:rPr lang="de-DE" sz="1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. Sie können </a:t>
            </a:r>
            <a:r>
              <a:rPr lang="de-DE" sz="160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anthro-pozentrische</a:t>
            </a:r>
            <a:r>
              <a:rPr lang="de-DE" sz="1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und </a:t>
            </a:r>
            <a:r>
              <a:rPr lang="de-DE" sz="160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pathozentrische</a:t>
            </a:r>
            <a:r>
              <a:rPr lang="de-DE" sz="1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Argumente </a:t>
            </a:r>
            <a:r>
              <a:rPr lang="de-DE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voneinander abgrenzen, beurteilen</a:t>
            </a:r>
            <a:r>
              <a:rPr lang="de-DE" sz="1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und Handlungsmöglich-</a:t>
            </a:r>
            <a:r>
              <a:rPr lang="de-DE" sz="160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keiten</a:t>
            </a:r>
            <a:r>
              <a:rPr lang="de-DE" sz="1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für einen verantwortungs-bewussten Umgang mit Tieren </a:t>
            </a:r>
            <a:r>
              <a:rPr lang="de-DE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entwickeln.</a:t>
            </a:r>
          </a:p>
        </p:txBody>
      </p:sp>
      <p:sp>
        <p:nvSpPr>
          <p:cNvPr id="15" name="Textplatzhalter 2"/>
          <p:cNvSpPr txBox="1">
            <a:spLocks/>
          </p:cNvSpPr>
          <p:nvPr/>
        </p:nvSpPr>
        <p:spPr>
          <a:xfrm>
            <a:off x="3641674" y="1460109"/>
            <a:ext cx="3610026" cy="486449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3.2.4.1 Mensch und Umwelt</a:t>
            </a:r>
          </a:p>
          <a:p>
            <a:pPr algn="l"/>
            <a:r>
              <a:rPr lang="de-DE" sz="1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Die Schülerinnen und Schüler können verschiedene Einstellungen des Menschen zu Natur und Technik </a:t>
            </a:r>
            <a:r>
              <a:rPr lang="de-DE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herausarbeiten</a:t>
            </a:r>
            <a:r>
              <a:rPr lang="de-DE" sz="1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. Sie können unterschiedliche Ansätze der Naturethik </a:t>
            </a:r>
            <a:r>
              <a:rPr lang="de-DE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darlegen</a:t>
            </a:r>
            <a:r>
              <a:rPr lang="de-DE" sz="1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, hinsichtlich ihrer Reichweite </a:t>
            </a:r>
            <a:r>
              <a:rPr lang="de-DE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vergleichen </a:t>
            </a:r>
            <a:r>
              <a:rPr lang="de-DE" sz="1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und </a:t>
            </a:r>
            <a:r>
              <a:rPr lang="de-DE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sich</a:t>
            </a:r>
            <a:r>
              <a:rPr lang="de-DE" sz="1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dazu </a:t>
            </a:r>
            <a:r>
              <a:rPr lang="de-DE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positionieren</a:t>
            </a:r>
            <a:r>
              <a:rPr lang="de-DE" sz="1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. Sie können Chancen und Risiken moderner Technologien für den Menschen und die Umwelt </a:t>
            </a:r>
            <a:r>
              <a:rPr lang="de-DE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analysieren</a:t>
            </a:r>
            <a:r>
              <a:rPr lang="de-DE" sz="1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und </a:t>
            </a:r>
            <a:r>
              <a:rPr lang="de-DE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erörtern</a:t>
            </a:r>
            <a:r>
              <a:rPr lang="de-DE" sz="1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. Sie können sich mit Möglichkeiten einer nachhaltigen und verantwortungsvollen Nutzung moderner Technik </a:t>
            </a:r>
            <a:r>
              <a:rPr lang="de-DE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auseinandersetzen</a:t>
            </a:r>
            <a:r>
              <a:rPr lang="de-DE" sz="1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pPr algn="l"/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7605794" y="1460108"/>
            <a:ext cx="3732766" cy="5059563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de-DE" sz="1600" b="1" dirty="0">
                <a:latin typeface="Calibri" charset="0"/>
                <a:ea typeface="Calibri" charset="0"/>
                <a:cs typeface="Calibri" charset="0"/>
              </a:rPr>
              <a:t>3.3.4.2 Angewandte Ethik</a:t>
            </a:r>
          </a:p>
          <a:p>
            <a:pPr>
              <a:spcAft>
                <a:spcPts val="0"/>
              </a:spcAft>
            </a:pPr>
            <a:r>
              <a:rPr lang="de-DE" sz="1600" dirty="0">
                <a:latin typeface="Calibri" charset="0"/>
                <a:ea typeface="Calibri" charset="0"/>
                <a:cs typeface="Calibri" charset="0"/>
              </a:rPr>
              <a:t>Die Schülerinnen und Schüler können verschiedene Bereiche der Angewandten Ethik (zum Beispiel Naturethik, Technikethik, Medizinethik, Medienethik, Wissenschaftsethik, Wirtschaftsethik) in Grundzügen </a:t>
            </a:r>
            <a:r>
              <a:rPr lang="de-DE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charakterisieren</a:t>
            </a:r>
            <a:r>
              <a:rPr lang="de-DE" sz="1600" dirty="0">
                <a:latin typeface="Calibri" charset="0"/>
                <a:ea typeface="Calibri" charset="0"/>
                <a:cs typeface="Calibri" charset="0"/>
              </a:rPr>
              <a:t>. Sie können Chancen und Risiken in diesen Bereichen </a:t>
            </a:r>
            <a:r>
              <a:rPr lang="de-DE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darlegen</a:t>
            </a:r>
            <a:r>
              <a:rPr lang="de-DE" sz="1600" dirty="0">
                <a:latin typeface="Calibri" charset="0"/>
                <a:ea typeface="Calibri" charset="0"/>
                <a:cs typeface="Calibri" charset="0"/>
              </a:rPr>
              <a:t>, ethisch-moralische Probleme </a:t>
            </a:r>
            <a:r>
              <a:rPr lang="de-DE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identifizieren</a:t>
            </a:r>
            <a:r>
              <a:rPr lang="de-DE" sz="1600" dirty="0">
                <a:latin typeface="Calibri" charset="0"/>
                <a:ea typeface="Calibri" charset="0"/>
                <a:cs typeface="Calibri" charset="0"/>
              </a:rPr>
              <a:t> und Wertekonflikte </a:t>
            </a:r>
            <a:r>
              <a:rPr lang="de-DE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herausarbeiten</a:t>
            </a:r>
            <a:r>
              <a:rPr lang="de-DE" sz="1600" dirty="0">
                <a:latin typeface="Calibri" charset="0"/>
                <a:ea typeface="Calibri" charset="0"/>
                <a:cs typeface="Calibri" charset="0"/>
              </a:rPr>
              <a:t>. Sie können zu Problemfällen der Angewandten Ethik </a:t>
            </a:r>
            <a:r>
              <a:rPr lang="de-DE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begründet Stellung nehmen </a:t>
            </a:r>
            <a:r>
              <a:rPr lang="de-DE" sz="1600" dirty="0">
                <a:latin typeface="Calibri" charset="0"/>
                <a:ea typeface="Calibri" charset="0"/>
                <a:cs typeface="Calibri" charset="0"/>
              </a:rPr>
              <a:t>und bei der Urteilsfindung moralphilosophische und verantwortungsethische Begründungsansätze </a:t>
            </a:r>
            <a:r>
              <a:rPr lang="de-DE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einbeziehen</a:t>
            </a:r>
            <a:r>
              <a:rPr lang="de-DE" sz="1600" dirty="0">
                <a:latin typeface="Calibri" charset="0"/>
                <a:ea typeface="Calibri" charset="0"/>
                <a:cs typeface="Calibri" charset="0"/>
              </a:rPr>
              <a:t>. Sie können Entscheidungs- oder Handlungsmöglichkeiten </a:t>
            </a:r>
            <a:r>
              <a:rPr lang="de-DE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erarbeiten</a:t>
            </a:r>
            <a:r>
              <a:rPr lang="de-DE" sz="16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de-DE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diskutieren</a:t>
            </a:r>
            <a:r>
              <a:rPr lang="de-DE" sz="1600" dirty="0">
                <a:latin typeface="Calibri" charset="0"/>
                <a:ea typeface="Calibri" charset="0"/>
                <a:cs typeface="Calibri" charset="0"/>
              </a:rPr>
              <a:t> und </a:t>
            </a:r>
            <a:r>
              <a:rPr lang="de-DE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begründet beurteilen</a:t>
            </a:r>
            <a:r>
              <a:rPr lang="de-DE" sz="1600" dirty="0">
                <a:latin typeface="Calibri" charset="0"/>
                <a:ea typeface="Calibri" charset="0"/>
                <a:cs typeface="Calibri" charset="0"/>
              </a:rPr>
              <a:t>.</a:t>
            </a:r>
            <a:endParaRPr lang="de-DE" sz="1200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8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76400" y="185355"/>
            <a:ext cx="8991600" cy="538545"/>
          </a:xfr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br>
              <a:rPr lang="de-DE" sz="2400" dirty="0">
                <a:solidFill>
                  <a:schemeClr val="bg1"/>
                </a:solidFill>
              </a:rPr>
            </a:br>
            <a:r>
              <a:rPr lang="de-DE" sz="2400" dirty="0">
                <a:solidFill>
                  <a:schemeClr val="bg1"/>
                </a:solidFill>
              </a:rPr>
              <a:t>Inhaltsbezogene Kompetenzen</a:t>
            </a:r>
            <a:br>
              <a:rPr lang="de-DE" sz="2400" dirty="0">
                <a:solidFill>
                  <a:schemeClr val="bg1"/>
                </a:solidFill>
              </a:rPr>
            </a:b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8" name="Textplatzhalter 2"/>
          <p:cNvSpPr txBox="1">
            <a:spLocks/>
          </p:cNvSpPr>
          <p:nvPr/>
        </p:nvSpPr>
        <p:spPr>
          <a:xfrm>
            <a:off x="540858" y="1319516"/>
            <a:ext cx="3356352" cy="446255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Die Schülerinnen und Schüler können</a:t>
            </a:r>
          </a:p>
          <a:p>
            <a:pPr algn="l"/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(1</a:t>
            </a:r>
            <a:r>
              <a:rPr lang="de-DE" sz="1600" dirty="0">
                <a:solidFill>
                  <a:srgbClr val="FF0000"/>
                </a:solidFill>
                <a:latin typeface="Calibri" panose="020F0502020204030204" pitchFamily="34" charset="0"/>
              </a:rPr>
              <a:t>) verschiedene Auffassungen vom Umgang mit Tieren 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(zum Beispiel als Haus-, Nutz- und Wildtier) </a:t>
            </a:r>
            <a:r>
              <a:rPr lang="de-DE" sz="1600" dirty="0">
                <a:solidFill>
                  <a:srgbClr val="FF0000"/>
                </a:solidFill>
                <a:latin typeface="Calibri" panose="020F0502020204030204" pitchFamily="34" charset="0"/>
              </a:rPr>
              <a:t>herausarbeiten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 und dabei zugrundeliegende Interessen und Werte </a:t>
            </a:r>
            <a:r>
              <a:rPr lang="de-DE" sz="1600" dirty="0">
                <a:solidFill>
                  <a:srgbClr val="FF0000"/>
                </a:solidFill>
                <a:latin typeface="Calibri" panose="020F0502020204030204" pitchFamily="34" charset="0"/>
              </a:rPr>
              <a:t>analysieren und diskutieren</a:t>
            </a:r>
          </a:p>
          <a:p>
            <a:pPr algn="l"/>
            <a:endParaRPr lang="de-DE" sz="16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l"/>
            <a:endParaRPr lang="de-DE" sz="16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l"/>
            <a:endParaRPr lang="de-DE" sz="16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l"/>
            <a:endParaRPr lang="de-DE" sz="16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l"/>
            <a:endParaRPr lang="de-DE" sz="16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l"/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(2) rechtliche Regelungen zum Schutz der Tiere </a:t>
            </a:r>
            <a:r>
              <a:rPr lang="de-DE" sz="1600" dirty="0">
                <a:solidFill>
                  <a:srgbClr val="FF0000"/>
                </a:solidFill>
                <a:latin typeface="Calibri" panose="020F0502020204030204" pitchFamily="34" charset="0"/>
              </a:rPr>
              <a:t>erläutern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 (zum Beispiel Tierschutzgesetz, Grundgesetz)</a:t>
            </a:r>
          </a:p>
          <a:p>
            <a:endParaRPr lang="de-DE" sz="1800" dirty="0">
              <a:latin typeface="Calibri" panose="020F050202020403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122070" y="1309608"/>
            <a:ext cx="357262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Die Schülerinnen und Schüler können</a:t>
            </a:r>
          </a:p>
          <a:p>
            <a:r>
              <a:rPr lang="de-DE" sz="1600" dirty="0">
                <a:solidFill>
                  <a:srgbClr val="000000"/>
                </a:solidFill>
                <a:latin typeface="Calibri" panose="020F0502020204030204" pitchFamily="34" charset="0"/>
              </a:rPr>
              <a:t>(1) </a:t>
            </a:r>
            <a:r>
              <a:rPr lang="de-DE" sz="1600" dirty="0">
                <a:solidFill>
                  <a:srgbClr val="FF0000"/>
                </a:solidFill>
                <a:latin typeface="Calibri" panose="020F0502020204030204" pitchFamily="34" charset="0"/>
              </a:rPr>
              <a:t>verschiedene Auffassungen von Natur erläutern und vergleichen </a:t>
            </a:r>
            <a:r>
              <a:rPr lang="de-DE" sz="1600" dirty="0">
                <a:solidFill>
                  <a:srgbClr val="000000"/>
                </a:solidFill>
                <a:latin typeface="Calibri" panose="020F0502020204030204" pitchFamily="34" charset="0"/>
              </a:rPr>
              <a:t>(zum Beispiel Schöpfung, Ressource, Gegenstand der Wissenschaften)</a:t>
            </a:r>
          </a:p>
          <a:p>
            <a:endParaRPr lang="de-DE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de-DE" sz="1600" dirty="0">
                <a:solidFill>
                  <a:srgbClr val="000000"/>
                </a:solidFill>
                <a:latin typeface="Calibri" panose="020F0502020204030204" pitchFamily="34" charset="0"/>
              </a:rPr>
              <a:t>(2) </a:t>
            </a:r>
            <a:r>
              <a:rPr lang="de-DE" sz="1600" dirty="0">
                <a:solidFill>
                  <a:srgbClr val="FF0000"/>
                </a:solidFill>
                <a:latin typeface="Calibri" panose="020F0502020204030204" pitchFamily="34" charset="0"/>
              </a:rPr>
              <a:t>unterschiedliche Sichtweisen </a:t>
            </a:r>
            <a:r>
              <a:rPr lang="de-DE" sz="1600" dirty="0">
                <a:solidFill>
                  <a:srgbClr val="000000"/>
                </a:solidFill>
                <a:latin typeface="Calibri" panose="020F0502020204030204" pitchFamily="34" charset="0"/>
              </a:rPr>
              <a:t>vom Verhältnis des Menschen zur Natur auch im Hinblick auf Aspekte von Freiheit, Gerechtigkeit und Verantwortung </a:t>
            </a:r>
            <a:r>
              <a:rPr lang="de-DE" sz="1600" dirty="0">
                <a:solidFill>
                  <a:srgbClr val="FF0000"/>
                </a:solidFill>
                <a:latin typeface="Calibri" panose="020F0502020204030204" pitchFamily="34" charset="0"/>
              </a:rPr>
              <a:t>identifizieren</a:t>
            </a:r>
            <a:r>
              <a:rPr lang="de-DE" sz="1600" dirty="0">
                <a:solidFill>
                  <a:srgbClr val="000000"/>
                </a:solidFill>
                <a:latin typeface="Calibri" panose="020F0502020204030204" pitchFamily="34" charset="0"/>
              </a:rPr>
              <a:t> (zum Beispiel Abhängigkeit, Herrschaft, Achtung), </a:t>
            </a:r>
            <a:r>
              <a:rPr lang="de-DE" sz="1600" dirty="0">
                <a:solidFill>
                  <a:srgbClr val="FF0000"/>
                </a:solidFill>
                <a:latin typeface="Calibri" panose="020F0502020204030204" pitchFamily="34" charset="0"/>
              </a:rPr>
              <a:t>voneinander abgrenzen</a:t>
            </a:r>
            <a:r>
              <a:rPr lang="de-DE" sz="1600" dirty="0">
                <a:solidFill>
                  <a:srgbClr val="000000"/>
                </a:solidFill>
                <a:latin typeface="Calibri" panose="020F0502020204030204" pitchFamily="34" charset="0"/>
              </a:rPr>
              <a:t> und im Hinblick auf Vorstellungen eines guten, gerechten und verantwortungsvollen Lebens </a:t>
            </a:r>
            <a:r>
              <a:rPr lang="de-DE" sz="1600" dirty="0">
                <a:solidFill>
                  <a:srgbClr val="FF0000"/>
                </a:solidFill>
                <a:latin typeface="Calibri" panose="020F0502020204030204" pitchFamily="34" charset="0"/>
              </a:rPr>
              <a:t>überprüfen und diskutieren</a:t>
            </a:r>
          </a:p>
          <a:p>
            <a:endParaRPr lang="de-DE" sz="16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de-DE" sz="1600" dirty="0">
                <a:solidFill>
                  <a:srgbClr val="000000"/>
                </a:solidFill>
                <a:latin typeface="Calibri" panose="020F0502020204030204" pitchFamily="34" charset="0"/>
              </a:rPr>
              <a:t>(3) </a:t>
            </a:r>
            <a:r>
              <a:rPr lang="de-DE" sz="1600" dirty="0">
                <a:solidFill>
                  <a:srgbClr val="FF0000"/>
                </a:solidFill>
                <a:latin typeface="Calibri" panose="020F0502020204030204" pitchFamily="34" charset="0"/>
              </a:rPr>
              <a:t>verschiedene Ansätze der Naturethik bestimmen, unterscheiden und an Beispielen erörtern (</a:t>
            </a:r>
            <a:r>
              <a:rPr lang="de-DE" sz="1600" dirty="0">
                <a:solidFill>
                  <a:srgbClr val="000000"/>
                </a:solidFill>
                <a:latin typeface="Calibri" panose="020F0502020204030204" pitchFamily="34" charset="0"/>
              </a:rPr>
              <a:t>zum Beispiel anthropozentrisch, physiozentrisch)</a:t>
            </a:r>
          </a:p>
          <a:p>
            <a:endParaRPr lang="de-D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de-D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de-DE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8080770" y="1319516"/>
            <a:ext cx="3895330" cy="5436883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de-DE" sz="1600" b="1" dirty="0">
                <a:effectLst/>
                <a:latin typeface="Calibri" charset="0"/>
                <a:ea typeface="Calibri" charset="0"/>
                <a:cs typeface="Calibri" charset="0"/>
              </a:rPr>
              <a:t>Die Schülerinnen und Schüler können</a:t>
            </a:r>
            <a:endParaRPr lang="de-DE" sz="1600" dirty="0">
              <a:effectLst/>
              <a:latin typeface="Calibri" charset="0"/>
              <a:ea typeface="Calibri" charset="0"/>
              <a:cs typeface="Calibri" charset="0"/>
            </a:endParaRPr>
          </a:p>
          <a:p>
            <a:pPr>
              <a:spcAft>
                <a:spcPts val="0"/>
              </a:spcAft>
            </a:pPr>
            <a:r>
              <a:rPr lang="de-DE" sz="1600" dirty="0">
                <a:effectLst/>
                <a:latin typeface="Calibri" charset="0"/>
                <a:ea typeface="Calibri" charset="0"/>
                <a:cs typeface="Calibri" charset="0"/>
              </a:rPr>
              <a:t>(1) Bereiche der Angewandten Ethik (zum Beispiel </a:t>
            </a:r>
            <a:r>
              <a:rPr lang="de-DE" sz="1600" dirty="0">
                <a:solidFill>
                  <a:srgbClr val="FF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Naturethik</a:t>
            </a:r>
            <a:r>
              <a:rPr lang="de-DE" sz="1600" dirty="0">
                <a:effectLst/>
                <a:latin typeface="Calibri" charset="0"/>
                <a:ea typeface="Calibri" charset="0"/>
                <a:cs typeface="Calibri" charset="0"/>
              </a:rPr>
              <a:t>, Technikethik, Medizinethik, Medienethik, Wissenschaftsethik und Wirtschaftsethik) in </a:t>
            </a:r>
            <a:r>
              <a:rPr lang="de-DE" sz="1600" dirty="0">
                <a:solidFill>
                  <a:srgbClr val="FF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ihren Grundlagen und ihrer ethischen Bedeutung beschreiben </a:t>
            </a:r>
            <a:r>
              <a:rPr lang="de-DE" sz="1600" dirty="0">
                <a:effectLst/>
                <a:latin typeface="Calibri" charset="0"/>
                <a:ea typeface="Calibri" charset="0"/>
                <a:cs typeface="Calibri" charset="0"/>
              </a:rPr>
              <a:t>und im Zusammenhang mit </a:t>
            </a:r>
            <a:r>
              <a:rPr lang="de-DE" sz="1600" dirty="0">
                <a:solidFill>
                  <a:srgbClr val="FF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Vorstellungen eines guten Lebens diskutieren </a:t>
            </a:r>
            <a:r>
              <a:rPr lang="de-DE" sz="1600" dirty="0">
                <a:effectLst/>
                <a:latin typeface="Calibri" charset="0"/>
                <a:ea typeface="Calibri" charset="0"/>
                <a:cs typeface="Calibri" charset="0"/>
              </a:rPr>
              <a:t>(zum Beispiel bezogen auf </a:t>
            </a:r>
            <a:r>
              <a:rPr lang="de-DE" sz="1600" dirty="0">
                <a:solidFill>
                  <a:srgbClr val="FF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naturethische Positionen</a:t>
            </a:r>
            <a:r>
              <a:rPr lang="de-DE" sz="1600" dirty="0">
                <a:effectLst/>
                <a:latin typeface="Calibri" charset="0"/>
                <a:ea typeface="Calibri" charset="0"/>
                <a:cs typeface="Calibri" charset="0"/>
              </a:rPr>
              <a:t>, Nachhaltigkeit, homo </a:t>
            </a:r>
            <a:r>
              <a:rPr lang="de-DE" sz="1600" dirty="0" err="1">
                <a:effectLst/>
                <a:latin typeface="Calibri" charset="0"/>
                <a:ea typeface="Calibri" charset="0"/>
                <a:cs typeface="Calibri" charset="0"/>
              </a:rPr>
              <a:t>faber</a:t>
            </a:r>
            <a:r>
              <a:rPr lang="de-DE" sz="1600" dirty="0">
                <a:effectLst/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de-DE" sz="1600" dirty="0" err="1">
                <a:effectLst/>
                <a:latin typeface="Calibri" charset="0"/>
                <a:ea typeface="Calibri" charset="0"/>
                <a:cs typeface="Calibri" charset="0"/>
              </a:rPr>
              <a:t>Würde</a:t>
            </a:r>
            <a:r>
              <a:rPr lang="de-DE" sz="1600" dirty="0">
                <a:effectLst/>
                <a:latin typeface="Calibri" charset="0"/>
                <a:ea typeface="Calibri" charset="0"/>
                <a:cs typeface="Calibri" charset="0"/>
              </a:rPr>
              <a:t>, Information, Wahrheit, Wachstum, Gerechtigkeit)</a:t>
            </a:r>
          </a:p>
          <a:p>
            <a:pPr>
              <a:spcAft>
                <a:spcPts val="0"/>
              </a:spcAft>
            </a:pPr>
            <a:endParaRPr lang="de-DE" sz="1400" dirty="0">
              <a:effectLst/>
              <a:latin typeface="Calibri" charset="0"/>
              <a:ea typeface="Calibri" charset="0"/>
              <a:cs typeface="Calibri" charset="0"/>
            </a:endParaRPr>
          </a:p>
          <a:p>
            <a:pPr>
              <a:spcAft>
                <a:spcPts val="0"/>
              </a:spcAft>
            </a:pPr>
            <a:r>
              <a:rPr lang="de-DE" sz="1600" dirty="0">
                <a:effectLst/>
                <a:latin typeface="Calibri" charset="0"/>
                <a:ea typeface="Calibri" charset="0"/>
                <a:cs typeface="Calibri" charset="0"/>
              </a:rPr>
              <a:t>(2) anhand von </a:t>
            </a:r>
            <a:r>
              <a:rPr lang="de-DE" sz="1600" dirty="0">
                <a:solidFill>
                  <a:srgbClr val="FF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ethisch relevanten Problemfällen </a:t>
            </a:r>
            <a:r>
              <a:rPr lang="de-DE" sz="1600" dirty="0">
                <a:effectLst/>
                <a:latin typeface="Calibri" charset="0"/>
                <a:ea typeface="Calibri" charset="0"/>
                <a:cs typeface="Calibri" charset="0"/>
              </a:rPr>
              <a:t>der Angewandten Ethik </a:t>
            </a:r>
            <a:r>
              <a:rPr lang="de-DE" sz="1600" dirty="0">
                <a:solidFill>
                  <a:srgbClr val="FF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Ziele und Interessen der Beteiligten und Betroffenen </a:t>
            </a:r>
            <a:r>
              <a:rPr lang="de-DE" sz="1600" dirty="0">
                <a:effectLst/>
                <a:latin typeface="Calibri" charset="0"/>
                <a:ea typeface="Calibri" charset="0"/>
                <a:cs typeface="Calibri" charset="0"/>
              </a:rPr>
              <a:t>herausarbeiten, vergleichen und erläutern (zum Beispiel </a:t>
            </a:r>
            <a:r>
              <a:rPr lang="de-DE" sz="1600" dirty="0">
                <a:solidFill>
                  <a:srgbClr val="FF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Energieversorgung</a:t>
            </a:r>
            <a:r>
              <a:rPr lang="de-DE" sz="1600" dirty="0">
                <a:effectLst/>
                <a:latin typeface="Calibri" charset="0"/>
                <a:ea typeface="Calibri" charset="0"/>
                <a:cs typeface="Calibri" charset="0"/>
              </a:rPr>
              <a:t>, Arbeitserleichterung, Gesundheit, Information, Fortschritt, Wachstum)</a:t>
            </a:r>
          </a:p>
          <a:p>
            <a:pPr>
              <a:spcAft>
                <a:spcPts val="0"/>
              </a:spcAft>
            </a:pPr>
            <a:r>
              <a:rPr lang="de-DE" sz="1600" dirty="0">
                <a:effectLst/>
                <a:latin typeface="Calibri" charset="0"/>
                <a:ea typeface="Calibri" charset="0"/>
                <a:cs typeface="Calibri" charset="0"/>
              </a:rPr>
              <a:t> </a:t>
            </a:r>
          </a:p>
        </p:txBody>
      </p:sp>
      <p:sp>
        <p:nvSpPr>
          <p:cNvPr id="14" name="Rechteck 4"/>
          <p:cNvSpPr>
            <a:spLocks noChangeArrowheads="1"/>
          </p:cNvSpPr>
          <p:nvPr/>
        </p:nvSpPr>
        <p:spPr bwMode="auto">
          <a:xfrm>
            <a:off x="2985955" y="811745"/>
            <a:ext cx="67295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Progression von 7/8 bis 11/12 zum Thema Mensch und Natur</a:t>
            </a:r>
          </a:p>
        </p:txBody>
      </p:sp>
    </p:spTree>
    <p:extLst>
      <p:ext uri="{BB962C8B-B14F-4D97-AF65-F5344CB8AC3E}">
        <p14:creationId xmlns:p14="http://schemas.microsoft.com/office/powerpoint/2010/main" val="106232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76400" y="185355"/>
            <a:ext cx="8991600" cy="538545"/>
          </a:xfr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br>
              <a:rPr lang="de-DE" sz="2400" dirty="0">
                <a:solidFill>
                  <a:schemeClr val="bg1"/>
                </a:solidFill>
              </a:rPr>
            </a:br>
            <a:r>
              <a:rPr lang="de-DE" sz="2400" dirty="0">
                <a:solidFill>
                  <a:schemeClr val="bg1"/>
                </a:solidFill>
              </a:rPr>
              <a:t>Inhaltsbezogene Kompetenzen</a:t>
            </a:r>
            <a:br>
              <a:rPr lang="de-DE" sz="2400" dirty="0">
                <a:solidFill>
                  <a:schemeClr val="bg1"/>
                </a:solidFill>
              </a:rPr>
            </a:b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4" name="Rechteck 4"/>
          <p:cNvSpPr>
            <a:spLocks noChangeArrowheads="1"/>
          </p:cNvSpPr>
          <p:nvPr/>
        </p:nvSpPr>
        <p:spPr bwMode="auto">
          <a:xfrm>
            <a:off x="2960555" y="794323"/>
            <a:ext cx="67295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Progression von 7/8 bis 11/12 zum </a:t>
            </a:r>
            <a:r>
              <a:rPr lang="de-DE" altLang="de-DE" sz="2000" b="1">
                <a:solidFill>
                  <a:srgbClr val="000000"/>
                </a:solidFill>
                <a:latin typeface="Calibri" panose="020F0502020204030204" pitchFamily="34" charset="0"/>
              </a:rPr>
              <a:t>Thema Mensch und Natur</a:t>
            </a:r>
            <a:endParaRPr lang="de-DE" altLang="de-DE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732378" y="1387882"/>
            <a:ext cx="30544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Die Schülerinnen und Schüler können</a:t>
            </a:r>
          </a:p>
          <a:p>
            <a:r>
              <a:rPr lang="de-DE" sz="1600" dirty="0">
                <a:solidFill>
                  <a:srgbClr val="000000"/>
                </a:solidFill>
                <a:latin typeface="Calibri" panose="020F0502020204030204" pitchFamily="34" charset="0"/>
              </a:rPr>
              <a:t>(3</a:t>
            </a:r>
            <a:r>
              <a:rPr lang="de-DE" sz="1600" dirty="0">
                <a:solidFill>
                  <a:srgbClr val="FF0000"/>
                </a:solidFill>
                <a:latin typeface="Calibri" panose="020F0502020204030204" pitchFamily="34" charset="0"/>
              </a:rPr>
              <a:t>) Argumente unterscheiden und abwägen</a:t>
            </a:r>
            <a:r>
              <a:rPr lang="de-DE" sz="1600" dirty="0">
                <a:solidFill>
                  <a:srgbClr val="000000"/>
                </a:solidFill>
                <a:latin typeface="Calibri" panose="020F0502020204030204" pitchFamily="34" charset="0"/>
              </a:rPr>
              <a:t>, die sich im Sinne des Tierschutzes eher auf den Nutzen für den Menschen oder das zu vermeidende Leid der Tiere stützen, und </a:t>
            </a:r>
            <a:r>
              <a:rPr lang="de-DE" sz="1600" dirty="0">
                <a:solidFill>
                  <a:srgbClr val="FF0000"/>
                </a:solidFill>
                <a:latin typeface="Calibri" panose="020F0502020204030204" pitchFamily="34" charset="0"/>
              </a:rPr>
              <a:t>sich damit auseinandersetzen</a:t>
            </a:r>
          </a:p>
          <a:p>
            <a:endParaRPr lang="de-DE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de-DE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de-DE" sz="1600" dirty="0">
                <a:solidFill>
                  <a:srgbClr val="000000"/>
                </a:solidFill>
                <a:latin typeface="Calibri" panose="020F0502020204030204" pitchFamily="34" charset="0"/>
              </a:rPr>
              <a:t>(4</a:t>
            </a:r>
            <a:r>
              <a:rPr lang="de-DE" sz="1600" dirty="0">
                <a:solidFill>
                  <a:srgbClr val="FF0000"/>
                </a:solidFill>
                <a:latin typeface="Calibri" panose="020F0502020204030204" pitchFamily="34" charset="0"/>
              </a:rPr>
              <a:t>) verschiedene Handlungsmöglichkeiten </a:t>
            </a:r>
            <a:r>
              <a:rPr lang="de-DE" sz="1600" dirty="0">
                <a:solidFill>
                  <a:srgbClr val="000000"/>
                </a:solidFill>
                <a:latin typeface="Calibri" panose="020F0502020204030204" pitchFamily="34" charset="0"/>
              </a:rPr>
              <a:t>zum Schutz der Tiere </a:t>
            </a:r>
            <a:r>
              <a:rPr lang="de-DE" sz="1600" dirty="0">
                <a:solidFill>
                  <a:srgbClr val="FF0000"/>
                </a:solidFill>
                <a:latin typeface="Calibri" panose="020F0502020204030204" pitchFamily="34" charset="0"/>
              </a:rPr>
              <a:t>erarbeiten und bewerten</a:t>
            </a:r>
          </a:p>
        </p:txBody>
      </p:sp>
      <p:sp>
        <p:nvSpPr>
          <p:cNvPr id="15" name="Textplatzhalter 2"/>
          <p:cNvSpPr txBox="1">
            <a:spLocks/>
          </p:cNvSpPr>
          <p:nvPr/>
        </p:nvSpPr>
        <p:spPr>
          <a:xfrm>
            <a:off x="3641674" y="1460109"/>
            <a:ext cx="3610026" cy="486449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Die Schülerinnen und Schüler können</a:t>
            </a:r>
          </a:p>
          <a:p>
            <a:pPr algn="l"/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(4) </a:t>
            </a:r>
            <a:r>
              <a:rPr lang="de-DE" sz="1600" dirty="0">
                <a:solidFill>
                  <a:srgbClr val="FF0000"/>
                </a:solidFill>
                <a:latin typeface="Calibri" panose="020F0502020204030204" pitchFamily="34" charset="0"/>
              </a:rPr>
              <a:t>exemplarisch Chancen und Risiken 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moderner Techniken </a:t>
            </a:r>
            <a:r>
              <a:rPr lang="de-DE" sz="1600" dirty="0">
                <a:solidFill>
                  <a:srgbClr val="FF0000"/>
                </a:solidFill>
                <a:latin typeface="Calibri" panose="020F0502020204030204" pitchFamily="34" charset="0"/>
              </a:rPr>
              <a:t>analysieren und 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diskutieren (zum Beispiel Gentechnik, Energietechnologien, Medizintechnik)</a:t>
            </a:r>
          </a:p>
          <a:p>
            <a:pPr algn="l"/>
            <a:endParaRPr lang="de-DE" sz="16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l"/>
            <a:endParaRPr lang="de-DE" sz="16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l"/>
            <a:endParaRPr lang="de-DE" sz="16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l"/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(5) </a:t>
            </a:r>
            <a:r>
              <a:rPr lang="de-DE" sz="1600" dirty="0">
                <a:solidFill>
                  <a:srgbClr val="FF0000"/>
                </a:solidFill>
                <a:latin typeface="Calibri" panose="020F0502020204030204" pitchFamily="34" charset="0"/>
              </a:rPr>
              <a:t>Aspekte ethisch-moralischer Verantwortung des Menschen für den Schutz der Natur</a:t>
            </a:r>
            <a:r>
              <a:rPr lang="de-DE" sz="1600" dirty="0">
                <a:latin typeface="Calibri" panose="020F0502020204030204" pitchFamily="34" charset="0"/>
              </a:rPr>
              <a:t> 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und den nachhaltigen Umgang mit Technik </a:t>
            </a:r>
            <a:r>
              <a:rPr lang="de-DE" sz="1600" dirty="0">
                <a:solidFill>
                  <a:srgbClr val="FF0000"/>
                </a:solidFill>
                <a:latin typeface="Calibri" panose="020F0502020204030204" pitchFamily="34" charset="0"/>
              </a:rPr>
              <a:t>erläutern und diskutieren</a:t>
            </a:r>
            <a:r>
              <a:rPr lang="de-DE" sz="1600" dirty="0">
                <a:latin typeface="Calibri" panose="020F0502020204030204" pitchFamily="34" charset="0"/>
              </a:rPr>
              <a:t> 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</a:rPr>
              <a:t>(zum Beispiel Ressourcen- und Mediennutzung, Biodiversität)</a:t>
            </a:r>
          </a:p>
          <a:p>
            <a:pPr algn="l"/>
            <a:endParaRPr lang="de-DE" sz="1600" dirty="0">
              <a:latin typeface="Calibri" panose="020F0502020204030204" pitchFamily="34" charset="0"/>
            </a:endParaRPr>
          </a:p>
          <a:p>
            <a:pPr algn="l"/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7605794" y="1460109"/>
            <a:ext cx="3544806" cy="475742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de-DE" sz="1600" b="1" dirty="0">
                <a:effectLst/>
                <a:latin typeface="Calibri" charset="0"/>
                <a:ea typeface="Calibri" charset="0"/>
                <a:cs typeface="Calibri" charset="0"/>
              </a:rPr>
              <a:t>Die Schülerinnen und Schüler können</a:t>
            </a:r>
          </a:p>
          <a:p>
            <a:pPr>
              <a:spcAft>
                <a:spcPts val="0"/>
              </a:spcAft>
            </a:pPr>
            <a:endParaRPr lang="de-DE" sz="1600" dirty="0">
              <a:effectLst/>
              <a:latin typeface="Calibri" charset="0"/>
              <a:ea typeface="Calibri" charset="0"/>
              <a:cs typeface="Calibri" charset="0"/>
            </a:endParaRPr>
          </a:p>
          <a:p>
            <a:pPr>
              <a:spcAft>
                <a:spcPts val="0"/>
              </a:spcAft>
            </a:pPr>
            <a:r>
              <a:rPr lang="de-DE" sz="1600" dirty="0">
                <a:effectLst/>
                <a:latin typeface="Calibri" charset="0"/>
                <a:ea typeface="Calibri" charset="0"/>
                <a:cs typeface="Calibri" charset="0"/>
              </a:rPr>
              <a:t>(3) in </a:t>
            </a:r>
            <a:r>
              <a:rPr lang="de-DE" sz="1600" dirty="0">
                <a:solidFill>
                  <a:srgbClr val="FF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Problemfällen</a:t>
            </a:r>
            <a:r>
              <a:rPr lang="de-DE" sz="1600" dirty="0">
                <a:effectLst/>
                <a:latin typeface="Calibri" charset="0"/>
                <a:ea typeface="Calibri" charset="0"/>
                <a:cs typeface="Calibri" charset="0"/>
              </a:rPr>
              <a:t> der Angewandten Ethik (zum Beispiel </a:t>
            </a:r>
            <a:r>
              <a:rPr lang="de-DE" sz="1600" dirty="0">
                <a:solidFill>
                  <a:srgbClr val="FF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Klimawandel</a:t>
            </a:r>
            <a:r>
              <a:rPr lang="de-DE" sz="1600" dirty="0">
                <a:effectLst/>
                <a:latin typeface="Calibri" charset="0"/>
                <a:ea typeface="Calibri" charset="0"/>
                <a:cs typeface="Calibri" charset="0"/>
              </a:rPr>
              <a:t>, Digitalisierung,</a:t>
            </a:r>
          </a:p>
          <a:p>
            <a:pPr>
              <a:spcAft>
                <a:spcPts val="0"/>
              </a:spcAft>
            </a:pPr>
            <a:r>
              <a:rPr lang="de-DE" sz="1600" dirty="0">
                <a:effectLst/>
                <a:latin typeface="Calibri" charset="0"/>
                <a:ea typeface="Calibri" charset="0"/>
                <a:cs typeface="Calibri" charset="0"/>
              </a:rPr>
              <a:t>Entfremdung, Genetik, Selbstoptimierung) die den verschiedenen Interessen und Zielen zugrundeliegenden Werte </a:t>
            </a:r>
            <a:r>
              <a:rPr lang="de-DE" sz="1600" dirty="0">
                <a:solidFill>
                  <a:srgbClr val="FF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herausarbeiten und benennen</a:t>
            </a:r>
          </a:p>
          <a:p>
            <a:pPr>
              <a:spcAft>
                <a:spcPts val="0"/>
              </a:spcAft>
            </a:pPr>
            <a:r>
              <a:rPr lang="de-DE" sz="1600" dirty="0">
                <a:effectLst/>
                <a:latin typeface="Calibri" charset="0"/>
                <a:ea typeface="Calibri" charset="0"/>
                <a:cs typeface="Calibri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de-DE" sz="1600" dirty="0">
                <a:effectLst/>
                <a:latin typeface="Calibri" charset="0"/>
                <a:ea typeface="Calibri" charset="0"/>
                <a:cs typeface="Calibri" charset="0"/>
              </a:rPr>
              <a:t>(4) im Kontext der Angewandten Ethik relevante Werte im Hinblick auf ihren ethisch-moralischen Gehalt </a:t>
            </a:r>
            <a:r>
              <a:rPr lang="de-DE" sz="1600" dirty="0">
                <a:solidFill>
                  <a:srgbClr val="FF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untersuchen</a:t>
            </a:r>
            <a:r>
              <a:rPr lang="de-DE" sz="1600" dirty="0">
                <a:effectLst/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de-DE" sz="1600" dirty="0">
                <a:solidFill>
                  <a:srgbClr val="FF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vergleichen und bewerten</a:t>
            </a:r>
            <a:r>
              <a:rPr lang="de-DE" sz="1600" dirty="0">
                <a:effectLst/>
                <a:latin typeface="Calibri" charset="0"/>
                <a:ea typeface="Calibri" charset="0"/>
                <a:cs typeface="Calibri" charset="0"/>
              </a:rPr>
              <a:t> (zum Beispiel Naturschutz, Leben, Würde, </a:t>
            </a:r>
            <a:r>
              <a:rPr lang="de-DE" sz="1600" dirty="0">
                <a:latin typeface="Calibri" charset="0"/>
                <a:ea typeface="Calibri" charset="0"/>
                <a:cs typeface="Calibri" charset="0"/>
              </a:rPr>
              <a:t>S</a:t>
            </a:r>
            <a:r>
              <a:rPr lang="de-DE" sz="1600" dirty="0">
                <a:effectLst/>
                <a:latin typeface="Calibri" charset="0"/>
                <a:ea typeface="Calibri" charset="0"/>
                <a:cs typeface="Calibri" charset="0"/>
              </a:rPr>
              <a:t>elbstbestimmung, Gerechtigkeit, Freiheit)</a:t>
            </a:r>
          </a:p>
          <a:p>
            <a:pPr>
              <a:spcAft>
                <a:spcPts val="0"/>
              </a:spcAft>
            </a:pPr>
            <a:r>
              <a:rPr lang="de-DE" sz="1200" dirty="0">
                <a:effectLst/>
                <a:ea typeface="Calibri" charset="0"/>
                <a:cs typeface="Times New Roman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32867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76400" y="185355"/>
            <a:ext cx="8991600" cy="538545"/>
          </a:xfr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br>
              <a:rPr lang="de-DE" sz="2400" dirty="0">
                <a:solidFill>
                  <a:schemeClr val="bg1"/>
                </a:solidFill>
              </a:rPr>
            </a:br>
            <a:r>
              <a:rPr lang="de-DE" sz="2400" dirty="0">
                <a:solidFill>
                  <a:schemeClr val="bg1"/>
                </a:solidFill>
              </a:rPr>
              <a:t>Inhaltsbezogene Kompetenzen</a:t>
            </a:r>
            <a:br>
              <a:rPr lang="de-DE" sz="2400" dirty="0">
                <a:solidFill>
                  <a:schemeClr val="bg1"/>
                </a:solidFill>
              </a:rPr>
            </a:b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4" name="Rechteck 4"/>
          <p:cNvSpPr>
            <a:spLocks noChangeArrowheads="1"/>
          </p:cNvSpPr>
          <p:nvPr/>
        </p:nvSpPr>
        <p:spPr bwMode="auto">
          <a:xfrm>
            <a:off x="2960555" y="794323"/>
            <a:ext cx="67295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Progression von 7/8 bis 11/12 zum </a:t>
            </a:r>
            <a:r>
              <a:rPr lang="de-DE" altLang="de-DE" sz="2000" b="1">
                <a:solidFill>
                  <a:srgbClr val="000000"/>
                </a:solidFill>
                <a:latin typeface="Calibri" panose="020F0502020204030204" pitchFamily="34" charset="0"/>
              </a:rPr>
              <a:t>Thema Mensch und Natur</a:t>
            </a:r>
            <a:endParaRPr lang="de-DE" altLang="de-DE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396992" y="1542405"/>
            <a:ext cx="5271008" cy="475742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de-DE" sz="1600" b="1" dirty="0">
                <a:effectLst/>
                <a:latin typeface="Calibri" charset="0"/>
                <a:ea typeface="Calibri" charset="0"/>
                <a:cs typeface="Calibri" charset="0"/>
              </a:rPr>
              <a:t>Die Schülerinnen und Schüler können</a:t>
            </a:r>
          </a:p>
          <a:p>
            <a:pPr>
              <a:spcAft>
                <a:spcPts val="0"/>
              </a:spcAft>
            </a:pPr>
            <a:endParaRPr lang="de-DE" sz="1600" dirty="0">
              <a:effectLst/>
              <a:latin typeface="Calibri" charset="0"/>
              <a:ea typeface="Calibri" charset="0"/>
              <a:cs typeface="Calibri" charset="0"/>
            </a:endParaRPr>
          </a:p>
          <a:p>
            <a:r>
              <a:rPr lang="de-DE" sz="1600" dirty="0">
                <a:latin typeface="Calibri" charset="0"/>
                <a:ea typeface="Calibri" charset="0"/>
                <a:cs typeface="Calibri" charset="0"/>
              </a:rPr>
              <a:t>(5) Beurteilungsmaßstäbe der Angewandten Ethik auf Beispielfälle </a:t>
            </a:r>
            <a:r>
              <a:rPr lang="de-DE" sz="16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anwenden</a:t>
            </a:r>
            <a:r>
              <a:rPr lang="de-DE" sz="1600" dirty="0">
                <a:latin typeface="Calibri" charset="0"/>
                <a:ea typeface="Calibri" charset="0"/>
                <a:cs typeface="Calibri" charset="0"/>
              </a:rPr>
              <a:t> und </a:t>
            </a:r>
            <a:r>
              <a:rPr lang="de-DE" sz="16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überprüfen</a:t>
            </a:r>
            <a:r>
              <a:rPr lang="de-DE" sz="1600" dirty="0">
                <a:latin typeface="Calibri" charset="0"/>
                <a:ea typeface="Calibri" charset="0"/>
                <a:cs typeface="Calibri" charset="0"/>
              </a:rPr>
              <a:t> (zum Beispiel Nachhaltigkeit, Folgenabschätzung, Vorrangregeln, Berufsethos)</a:t>
            </a:r>
          </a:p>
          <a:p>
            <a:pPr>
              <a:spcAft>
                <a:spcPts val="0"/>
              </a:spcAft>
            </a:pPr>
            <a:r>
              <a:rPr lang="de-DE" sz="1600" dirty="0">
                <a:effectLst/>
                <a:latin typeface="Calibri" charset="0"/>
                <a:ea typeface="Calibri" charset="0"/>
                <a:cs typeface="Calibri" charset="0"/>
              </a:rPr>
              <a:t> </a:t>
            </a:r>
          </a:p>
          <a:p>
            <a:r>
              <a:rPr lang="de-DE" sz="1600" dirty="0">
                <a:latin typeface="Calibri" charset="0"/>
                <a:ea typeface="Calibri" charset="0"/>
                <a:cs typeface="Calibri" charset="0"/>
              </a:rPr>
              <a:t>(6) bei der Auseinandersetzung mit Problemfällen der Angewandten Ethik mit moralphilosophischen Begründungsansätzen oder ethischen Positionen </a:t>
            </a:r>
            <a:r>
              <a:rPr lang="de-DE" sz="16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argumentieren</a:t>
            </a:r>
            <a:r>
              <a:rPr lang="de-DE" sz="1600" dirty="0">
                <a:latin typeface="Calibri" charset="0"/>
                <a:ea typeface="Calibri" charset="0"/>
                <a:cs typeface="Calibri" charset="0"/>
              </a:rPr>
              <a:t> sowie diese bei der Urteils- und Entscheidungsfindung </a:t>
            </a:r>
            <a:r>
              <a:rPr lang="de-DE" sz="16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berücksichtigen</a:t>
            </a:r>
            <a:r>
              <a:rPr lang="de-DE" sz="1600" dirty="0">
                <a:latin typeface="Calibri" charset="0"/>
                <a:ea typeface="Calibri" charset="0"/>
                <a:cs typeface="Calibri" charset="0"/>
              </a:rPr>
              <a:t> (zum Beispiel Tugendethik, Utilitarismus, Pflichtethik, verantwortungs- oder naturethische Positionen)</a:t>
            </a:r>
          </a:p>
          <a:p>
            <a:endParaRPr lang="de-DE" sz="16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de-DE" sz="1600" dirty="0">
                <a:latin typeface="Calibri" charset="0"/>
                <a:ea typeface="Calibri" charset="0"/>
                <a:cs typeface="Calibri" charset="0"/>
              </a:rPr>
              <a:t>(7) eigene Stellungnahmen zu Entscheidungssituationen der Angewandten Ethik </a:t>
            </a:r>
            <a:r>
              <a:rPr lang="de-DE" sz="16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erarbeiten</a:t>
            </a:r>
            <a:r>
              <a:rPr lang="de-DE" sz="1600" dirty="0">
                <a:latin typeface="Calibri" charset="0"/>
                <a:ea typeface="Calibri" charset="0"/>
                <a:cs typeface="Calibri" charset="0"/>
              </a:rPr>
              <a:t> und </a:t>
            </a:r>
            <a:r>
              <a:rPr lang="de-DE" sz="16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reflektiert begründen</a:t>
            </a:r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88157189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0</TotalTime>
  <Words>814</Words>
  <Application>Microsoft Macintosh PowerPoint</Application>
  <PresentationFormat>Breitbild</PresentationFormat>
  <Paragraphs>88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Times New Roman</vt:lpstr>
      <vt:lpstr>Paket</vt:lpstr>
      <vt:lpstr>PowerPoint-Präsentation</vt:lpstr>
      <vt:lpstr>PowerPoint-Präsentation</vt:lpstr>
      <vt:lpstr> Prozessbezogene Kompetenzen </vt:lpstr>
      <vt:lpstr>PowerPoint-Präsentation</vt:lpstr>
      <vt:lpstr>PowerPoint-Präsentation</vt:lpstr>
      <vt:lpstr> Inhaltsbezogene Kompetenzen </vt:lpstr>
      <vt:lpstr> Inhaltsbezogene Kompetenzen </vt:lpstr>
      <vt:lpstr> Inhaltsbezogene Kompetenzen </vt:lpstr>
      <vt:lpstr> Inhaltsbezogene Kompetenzen </vt:lpstr>
      <vt:lpstr>PowerPoint-Präsentation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Prozessbezogene Kompetenzen </dc:title>
  <dc:creator>Ulrike Hanraths</dc:creator>
  <cp:lastModifiedBy>Ulrike Hanraths</cp:lastModifiedBy>
  <cp:revision>29</cp:revision>
  <dcterms:created xsi:type="dcterms:W3CDTF">2017-03-18T10:21:07Z</dcterms:created>
  <dcterms:modified xsi:type="dcterms:W3CDTF">2018-03-11T13:52:52Z</dcterms:modified>
</cp:coreProperties>
</file>