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25"/>
  </p:notesMasterIdLst>
  <p:handoutMasterIdLst>
    <p:handoutMasterId r:id="rId26"/>
  </p:handoutMasterIdLst>
  <p:sldIdLst>
    <p:sldId id="256" r:id="rId2"/>
    <p:sldId id="470" r:id="rId3"/>
    <p:sldId id="487" r:id="rId4"/>
    <p:sldId id="488" r:id="rId5"/>
    <p:sldId id="446" r:id="rId6"/>
    <p:sldId id="448" r:id="rId7"/>
    <p:sldId id="458" r:id="rId8"/>
    <p:sldId id="459" r:id="rId9"/>
    <p:sldId id="449" r:id="rId10"/>
    <p:sldId id="461" r:id="rId11"/>
    <p:sldId id="475" r:id="rId12"/>
    <p:sldId id="465" r:id="rId13"/>
    <p:sldId id="477" r:id="rId14"/>
    <p:sldId id="450" r:id="rId15"/>
    <p:sldId id="451" r:id="rId16"/>
    <p:sldId id="453" r:id="rId17"/>
    <p:sldId id="483" r:id="rId18"/>
    <p:sldId id="484" r:id="rId19"/>
    <p:sldId id="468" r:id="rId20"/>
    <p:sldId id="481" r:id="rId21"/>
    <p:sldId id="486" r:id="rId22"/>
    <p:sldId id="471" r:id="rId23"/>
    <p:sldId id="463" r:id="rId24"/>
  </p:sldIdLst>
  <p:sldSz cx="9144000" cy="6858000" type="screen4x3"/>
  <p:notesSz cx="7104063" cy="10234613"/>
  <p:defaultTextStyle>
    <a:defPPr>
      <a:defRPr lang="de-DE"/>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88415" autoAdjust="0"/>
  </p:normalViewPr>
  <p:slideViewPr>
    <p:cSldViewPr>
      <p:cViewPr varScale="1">
        <p:scale>
          <a:sx n="111" d="100"/>
          <a:sy n="111" d="100"/>
        </p:scale>
        <p:origin x="2032" y="192"/>
      </p:cViewPr>
      <p:guideLst>
        <p:guide orient="horz" pos="2160"/>
        <p:guide pos="2880"/>
      </p:guideLst>
    </p:cSldViewPr>
  </p:slideViewPr>
  <p:outlineViewPr>
    <p:cViewPr>
      <p:scale>
        <a:sx n="33" d="100"/>
        <a:sy n="33" d="100"/>
      </p:scale>
      <p:origin x="42" y="537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9201" cy="512304"/>
          </a:xfrm>
          <a:prstGeom prst="rect">
            <a:avLst/>
          </a:prstGeom>
        </p:spPr>
        <p:txBody>
          <a:bodyPr vert="horz" wrap="square" lIns="98133" tIns="49066" rIns="98133" bIns="49066" numCol="1" anchor="t" anchorCtr="0" compatLnSpc="1">
            <a:prstTxWarp prst="textNoShape">
              <a:avLst/>
            </a:prstTxWarp>
          </a:bodyPr>
          <a:lstStyle>
            <a:lvl1pPr eaLnBrk="1" hangingPunct="1">
              <a:defRPr sz="1300">
                <a:latin typeface="Calibri" pitchFamily="34" charset="0"/>
              </a:defRPr>
            </a:lvl1pPr>
          </a:lstStyle>
          <a:p>
            <a:endParaRPr lang="de-DE"/>
          </a:p>
        </p:txBody>
      </p:sp>
      <p:sp>
        <p:nvSpPr>
          <p:cNvPr id="3" name="Datumsplatzhalter 2"/>
          <p:cNvSpPr>
            <a:spLocks noGrp="1"/>
          </p:cNvSpPr>
          <p:nvPr>
            <p:ph type="dt" sz="quarter" idx="1"/>
          </p:nvPr>
        </p:nvSpPr>
        <p:spPr>
          <a:xfrm>
            <a:off x="4023204" y="1"/>
            <a:ext cx="3079201" cy="512304"/>
          </a:xfrm>
          <a:prstGeom prst="rect">
            <a:avLst/>
          </a:prstGeom>
        </p:spPr>
        <p:txBody>
          <a:bodyPr vert="horz" wrap="square" lIns="98133" tIns="49066" rIns="98133" bIns="49066" numCol="1" anchor="t" anchorCtr="0" compatLnSpc="1">
            <a:prstTxWarp prst="textNoShape">
              <a:avLst/>
            </a:prstTxWarp>
          </a:bodyPr>
          <a:lstStyle>
            <a:lvl1pPr algn="r" eaLnBrk="1" hangingPunct="1">
              <a:defRPr sz="1300">
                <a:latin typeface="Calibri" pitchFamily="34" charset="0"/>
              </a:defRPr>
            </a:lvl1pPr>
          </a:lstStyle>
          <a:p>
            <a:fld id="{68529387-4908-449D-A9CB-7DF5D1E3FBAC}" type="datetimeFigureOut">
              <a:rPr lang="de-DE"/>
              <a:pPr/>
              <a:t>21.02.19</a:t>
            </a:fld>
            <a:endParaRPr lang="de-DE"/>
          </a:p>
        </p:txBody>
      </p:sp>
      <p:sp>
        <p:nvSpPr>
          <p:cNvPr id="4" name="Fußzeilenplatzhalter 3"/>
          <p:cNvSpPr>
            <a:spLocks noGrp="1"/>
          </p:cNvSpPr>
          <p:nvPr>
            <p:ph type="ftr" sz="quarter" idx="2"/>
          </p:nvPr>
        </p:nvSpPr>
        <p:spPr>
          <a:xfrm>
            <a:off x="1" y="9720673"/>
            <a:ext cx="3079201" cy="512303"/>
          </a:xfrm>
          <a:prstGeom prst="rect">
            <a:avLst/>
          </a:prstGeom>
        </p:spPr>
        <p:txBody>
          <a:bodyPr vert="horz" wrap="square" lIns="98133" tIns="49066" rIns="98133" bIns="49066" numCol="1" anchor="b" anchorCtr="0" compatLnSpc="1">
            <a:prstTxWarp prst="textNoShape">
              <a:avLst/>
            </a:prstTxWarp>
          </a:bodyPr>
          <a:lstStyle>
            <a:lvl1pPr eaLnBrk="1" hangingPunct="1">
              <a:defRPr sz="1300">
                <a:latin typeface="Calibri" pitchFamily="34" charset="0"/>
              </a:defRPr>
            </a:lvl1pPr>
          </a:lstStyle>
          <a:p>
            <a:endParaRPr lang="de-DE"/>
          </a:p>
        </p:txBody>
      </p:sp>
      <p:sp>
        <p:nvSpPr>
          <p:cNvPr id="5" name="Foliennummernplatzhalter 4"/>
          <p:cNvSpPr>
            <a:spLocks noGrp="1"/>
          </p:cNvSpPr>
          <p:nvPr>
            <p:ph type="sldNum" sz="quarter" idx="3"/>
          </p:nvPr>
        </p:nvSpPr>
        <p:spPr>
          <a:xfrm>
            <a:off x="4023204" y="9720673"/>
            <a:ext cx="3079201" cy="512303"/>
          </a:xfrm>
          <a:prstGeom prst="rect">
            <a:avLst/>
          </a:prstGeom>
        </p:spPr>
        <p:txBody>
          <a:bodyPr vert="horz" wrap="square" lIns="98133" tIns="49066" rIns="98133" bIns="49066" numCol="1" anchor="b" anchorCtr="0" compatLnSpc="1">
            <a:prstTxWarp prst="textNoShape">
              <a:avLst/>
            </a:prstTxWarp>
          </a:bodyPr>
          <a:lstStyle>
            <a:lvl1pPr algn="r" eaLnBrk="1" hangingPunct="1">
              <a:defRPr sz="1300">
                <a:latin typeface="Calibri" pitchFamily="34" charset="0"/>
              </a:defRPr>
            </a:lvl1pPr>
          </a:lstStyle>
          <a:p>
            <a:fld id="{F8773A15-F6A8-4DC8-A7F7-CD5E37452D6F}" type="slidenum">
              <a:rPr lang="de-DE" altLang="de-DE"/>
              <a:pPr/>
              <a:t>‹Nr.›</a:t>
            </a:fld>
            <a:endParaRPr lang="de-DE" altLang="de-DE"/>
          </a:p>
        </p:txBody>
      </p:sp>
    </p:spTree>
    <p:extLst>
      <p:ext uri="{BB962C8B-B14F-4D97-AF65-F5344CB8AC3E}">
        <p14:creationId xmlns:p14="http://schemas.microsoft.com/office/powerpoint/2010/main" val="2217985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9201" cy="512304"/>
          </a:xfrm>
          <a:prstGeom prst="rect">
            <a:avLst/>
          </a:prstGeom>
        </p:spPr>
        <p:txBody>
          <a:bodyPr vert="horz" wrap="square" lIns="98133" tIns="49066" rIns="98133" bIns="49066" numCol="1" anchor="t" anchorCtr="0" compatLnSpc="1">
            <a:prstTxWarp prst="textNoShape">
              <a:avLst/>
            </a:prstTxWarp>
          </a:bodyPr>
          <a:lstStyle>
            <a:lvl1pPr eaLnBrk="1" hangingPunct="1">
              <a:defRPr sz="1300">
                <a:latin typeface="Calibri" pitchFamily="34" charset="0"/>
              </a:defRPr>
            </a:lvl1pPr>
          </a:lstStyle>
          <a:p>
            <a:endParaRPr lang="de-DE"/>
          </a:p>
        </p:txBody>
      </p:sp>
      <p:sp>
        <p:nvSpPr>
          <p:cNvPr id="3" name="Datumsplatzhalter 2"/>
          <p:cNvSpPr>
            <a:spLocks noGrp="1"/>
          </p:cNvSpPr>
          <p:nvPr>
            <p:ph type="dt" idx="1"/>
          </p:nvPr>
        </p:nvSpPr>
        <p:spPr>
          <a:xfrm>
            <a:off x="4023204" y="1"/>
            <a:ext cx="3079201" cy="512304"/>
          </a:xfrm>
          <a:prstGeom prst="rect">
            <a:avLst/>
          </a:prstGeom>
        </p:spPr>
        <p:txBody>
          <a:bodyPr vert="horz" wrap="square" lIns="98133" tIns="49066" rIns="98133" bIns="49066" numCol="1" anchor="t" anchorCtr="0" compatLnSpc="1">
            <a:prstTxWarp prst="textNoShape">
              <a:avLst/>
            </a:prstTxWarp>
          </a:bodyPr>
          <a:lstStyle>
            <a:lvl1pPr algn="r" eaLnBrk="1" hangingPunct="1">
              <a:defRPr sz="1300">
                <a:latin typeface="Calibri" pitchFamily="34" charset="0"/>
              </a:defRPr>
            </a:lvl1pPr>
          </a:lstStyle>
          <a:p>
            <a:fld id="{567D4B5A-E63E-4DB4-AB84-6D32F9BD5DE3}" type="datetimeFigureOut">
              <a:rPr lang="de-DE"/>
              <a:pPr/>
              <a:t>21.02.19</a:t>
            </a:fld>
            <a:endParaRPr lang="de-DE"/>
          </a:p>
        </p:txBody>
      </p:sp>
      <p:sp>
        <p:nvSpPr>
          <p:cNvPr id="4" name="Folienbildplatzhalter 3"/>
          <p:cNvSpPr>
            <a:spLocks noGrp="1" noRot="1" noChangeAspect="1"/>
          </p:cNvSpPr>
          <p:nvPr>
            <p:ph type="sldImg" idx="2"/>
          </p:nvPr>
        </p:nvSpPr>
        <p:spPr>
          <a:xfrm>
            <a:off x="992188" y="766763"/>
            <a:ext cx="5119687" cy="3840162"/>
          </a:xfrm>
          <a:prstGeom prst="rect">
            <a:avLst/>
          </a:prstGeom>
          <a:noFill/>
          <a:ln w="12700">
            <a:solidFill>
              <a:prstClr val="black"/>
            </a:solidFill>
          </a:ln>
        </p:spPr>
        <p:txBody>
          <a:bodyPr vert="horz" lIns="98133" tIns="49066" rIns="98133" bIns="49066" rtlCol="0" anchor="ctr"/>
          <a:lstStyle/>
          <a:p>
            <a:pPr lvl="0"/>
            <a:endParaRPr lang="de-DE" noProof="0"/>
          </a:p>
        </p:txBody>
      </p:sp>
      <p:sp>
        <p:nvSpPr>
          <p:cNvPr id="5" name="Notizenplatzhalter 4"/>
          <p:cNvSpPr>
            <a:spLocks noGrp="1"/>
          </p:cNvSpPr>
          <p:nvPr>
            <p:ph type="body" sz="quarter" idx="3"/>
          </p:nvPr>
        </p:nvSpPr>
        <p:spPr>
          <a:xfrm>
            <a:off x="710076" y="4861156"/>
            <a:ext cx="5683914" cy="4605821"/>
          </a:xfrm>
          <a:prstGeom prst="rect">
            <a:avLst/>
          </a:prstGeom>
        </p:spPr>
        <p:txBody>
          <a:bodyPr vert="horz" lIns="98133" tIns="49066" rIns="98133" bIns="49066"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1" y="9720673"/>
            <a:ext cx="3079201" cy="512303"/>
          </a:xfrm>
          <a:prstGeom prst="rect">
            <a:avLst/>
          </a:prstGeom>
        </p:spPr>
        <p:txBody>
          <a:bodyPr vert="horz" wrap="square" lIns="98133" tIns="49066" rIns="98133" bIns="49066" numCol="1" anchor="b" anchorCtr="0" compatLnSpc="1">
            <a:prstTxWarp prst="textNoShape">
              <a:avLst/>
            </a:prstTxWarp>
          </a:bodyPr>
          <a:lstStyle>
            <a:lvl1pPr eaLnBrk="1" hangingPunct="1">
              <a:defRPr sz="1300">
                <a:latin typeface="Calibri" pitchFamily="34" charset="0"/>
              </a:defRPr>
            </a:lvl1pPr>
          </a:lstStyle>
          <a:p>
            <a:endParaRPr lang="de-DE"/>
          </a:p>
        </p:txBody>
      </p:sp>
      <p:sp>
        <p:nvSpPr>
          <p:cNvPr id="7" name="Foliennummernplatzhalter 6"/>
          <p:cNvSpPr>
            <a:spLocks noGrp="1"/>
          </p:cNvSpPr>
          <p:nvPr>
            <p:ph type="sldNum" sz="quarter" idx="5"/>
          </p:nvPr>
        </p:nvSpPr>
        <p:spPr>
          <a:xfrm>
            <a:off x="4023204" y="9720673"/>
            <a:ext cx="3079201" cy="512303"/>
          </a:xfrm>
          <a:prstGeom prst="rect">
            <a:avLst/>
          </a:prstGeom>
        </p:spPr>
        <p:txBody>
          <a:bodyPr vert="horz" wrap="square" lIns="98133" tIns="49066" rIns="98133" bIns="49066" numCol="1" anchor="b" anchorCtr="0" compatLnSpc="1">
            <a:prstTxWarp prst="textNoShape">
              <a:avLst/>
            </a:prstTxWarp>
          </a:bodyPr>
          <a:lstStyle>
            <a:lvl1pPr algn="r" eaLnBrk="1" hangingPunct="1">
              <a:defRPr sz="1300">
                <a:latin typeface="Calibri" pitchFamily="34" charset="0"/>
              </a:defRPr>
            </a:lvl1pPr>
          </a:lstStyle>
          <a:p>
            <a:fld id="{2C4AEECA-2F8D-4454-817A-55D3990CF5CF}" type="slidenum">
              <a:rPr lang="de-DE" altLang="de-DE"/>
              <a:pPr/>
              <a:t>‹Nr.›</a:t>
            </a:fld>
            <a:endParaRPr lang="de-DE" altLang="de-DE"/>
          </a:p>
        </p:txBody>
      </p:sp>
    </p:spTree>
    <p:extLst>
      <p:ext uri="{BB962C8B-B14F-4D97-AF65-F5344CB8AC3E}">
        <p14:creationId xmlns:p14="http://schemas.microsoft.com/office/powerpoint/2010/main" val="244122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olienbildplatzhalter 1"/>
          <p:cNvSpPr>
            <a:spLocks noGrp="1" noRot="1" noChangeAspect="1" noTextEdit="1"/>
          </p:cNvSpPr>
          <p:nvPr>
            <p:ph type="sldImg"/>
          </p:nvPr>
        </p:nvSpPr>
        <p:spPr bwMode="auto">
          <a:noFill/>
          <a:ln>
            <a:solidFill>
              <a:srgbClr val="000000"/>
            </a:solidFill>
            <a:miter lim="800000"/>
            <a:headEnd/>
            <a:tailEnd/>
          </a:ln>
        </p:spPr>
      </p:sp>
      <p:sp>
        <p:nvSpPr>
          <p:cNvPr id="409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u="sng" dirty="0"/>
              <a:t>Begründung</a:t>
            </a:r>
            <a:r>
              <a:rPr lang="de-DE" altLang="de-DE" u="sng" baseline="0" dirty="0"/>
              <a:t> für den Arbeitsauftrag:</a:t>
            </a:r>
          </a:p>
          <a:p>
            <a:r>
              <a:rPr lang="de-DE" altLang="de-DE" baseline="0" dirty="0"/>
              <a:t>Definition des Operators „beurteilen“ und die Schlüsselbegriffe des Operators: „</a:t>
            </a:r>
            <a:r>
              <a:rPr lang="de-DE" sz="1200" b="0" i="0" u="none" strike="noStrike" kern="1200" baseline="0" dirty="0">
                <a:solidFill>
                  <a:schemeClr val="tx1"/>
                </a:solidFill>
                <a:latin typeface="+mn-lt"/>
                <a:ea typeface="+mn-ea"/>
                <a:cs typeface="+mn-cs"/>
              </a:rPr>
              <a:t>Aussagen, Vorschläge oder Maßnahmen </a:t>
            </a:r>
            <a:r>
              <a:rPr lang="de-DE" sz="1200" b="0" i="0" u="none" strike="noStrike" kern="1200" cap="all" baseline="0" dirty="0">
                <a:solidFill>
                  <a:schemeClr val="tx1"/>
                </a:solidFill>
                <a:latin typeface="+mn-lt"/>
                <a:ea typeface="+mn-ea"/>
                <a:cs typeface="+mn-cs"/>
              </a:rPr>
              <a:t>untersuchen</a:t>
            </a:r>
            <a:r>
              <a:rPr lang="de-DE" sz="1200" b="0" i="0" u="none" strike="noStrike" kern="1200" baseline="0" dirty="0">
                <a:solidFill>
                  <a:schemeClr val="tx1"/>
                </a:solidFill>
                <a:latin typeface="+mn-lt"/>
                <a:ea typeface="+mn-ea"/>
                <a:cs typeface="+mn-cs"/>
              </a:rPr>
              <a:t>, die dabei zugrunde gelegten </a:t>
            </a:r>
            <a:r>
              <a:rPr lang="de-DE" sz="1200" b="0" i="0" u="none" strike="noStrike" kern="1200" cap="all" baseline="0" dirty="0">
                <a:solidFill>
                  <a:schemeClr val="tx1"/>
                </a:solidFill>
                <a:latin typeface="+mn-lt"/>
                <a:ea typeface="+mn-ea"/>
                <a:cs typeface="+mn-cs"/>
              </a:rPr>
              <a:t>Kriterien benennen</a:t>
            </a:r>
            <a:r>
              <a:rPr lang="de-DE" sz="1200" b="0" i="0" u="none" strike="noStrike" kern="1200" baseline="0" dirty="0">
                <a:solidFill>
                  <a:schemeClr val="tx1"/>
                </a:solidFill>
                <a:latin typeface="+mn-lt"/>
                <a:ea typeface="+mn-ea"/>
                <a:cs typeface="+mn-cs"/>
              </a:rPr>
              <a:t> und ein </a:t>
            </a:r>
            <a:r>
              <a:rPr lang="de-DE" sz="1200" b="0" i="0" u="none" strike="noStrike" kern="1200" cap="all" baseline="0" dirty="0">
                <a:solidFill>
                  <a:schemeClr val="tx1"/>
                </a:solidFill>
                <a:latin typeface="+mn-lt"/>
                <a:ea typeface="+mn-ea"/>
                <a:cs typeface="+mn-cs"/>
              </a:rPr>
              <a:t>begründetes Sachurteil formulieren</a:t>
            </a:r>
            <a:r>
              <a:rPr lang="de-DE" sz="1200" b="0" i="0" u="none" strike="noStrike" kern="1200" baseline="0" dirty="0">
                <a:solidFill>
                  <a:schemeClr val="tx1"/>
                </a:solidFill>
                <a:latin typeface="+mn-lt"/>
                <a:ea typeface="+mn-ea"/>
                <a:cs typeface="+mn-cs"/>
              </a:rPr>
              <a:t>“</a:t>
            </a:r>
            <a:endParaRPr lang="de-DE" altLang="de-DE" dirty="0"/>
          </a:p>
        </p:txBody>
      </p:sp>
      <p:sp>
        <p:nvSpPr>
          <p:cNvPr id="4099" name="Foliennummernplatzhalter 3"/>
          <p:cNvSpPr>
            <a:spLocks noGrp="1"/>
          </p:cNvSpPr>
          <p:nvPr>
            <p:ph type="sldNum" sz="quarter" idx="5"/>
          </p:nvPr>
        </p:nvSpPr>
        <p:spPr bwMode="auto">
          <a:noFill/>
          <a:ln>
            <a:miter lim="800000"/>
            <a:headEnd/>
            <a:tailEnd/>
          </a:ln>
        </p:spPr>
        <p:txBody>
          <a:bodyPr/>
          <a:lstStyle/>
          <a:p>
            <a:fld id="{858FC074-A2F3-4815-8BBB-89423F2FFF73}" type="slidenum">
              <a:rPr lang="de-DE" altLang="de-DE"/>
              <a:pPr/>
              <a:t>1</a:t>
            </a:fld>
            <a:endParaRPr lang="de-DE" altLang="de-DE"/>
          </a:p>
        </p:txBody>
      </p:sp>
    </p:spTree>
    <p:extLst>
      <p:ext uri="{BB962C8B-B14F-4D97-AF65-F5344CB8AC3E}">
        <p14:creationId xmlns:p14="http://schemas.microsoft.com/office/powerpoint/2010/main" val="3969992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10</a:t>
            </a:fld>
            <a:endParaRPr lang="de-DE" altLang="de-DE"/>
          </a:p>
        </p:txBody>
      </p:sp>
    </p:spTree>
    <p:extLst>
      <p:ext uri="{BB962C8B-B14F-4D97-AF65-F5344CB8AC3E}">
        <p14:creationId xmlns:p14="http://schemas.microsoft.com/office/powerpoint/2010/main" val="19684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11</a:t>
            </a:fld>
            <a:endParaRPr lang="de-DE" altLang="de-DE"/>
          </a:p>
        </p:txBody>
      </p:sp>
    </p:spTree>
    <p:extLst>
      <p:ext uri="{BB962C8B-B14F-4D97-AF65-F5344CB8AC3E}">
        <p14:creationId xmlns:p14="http://schemas.microsoft.com/office/powerpoint/2010/main" val="48046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sz="1300" u="sng" dirty="0"/>
              <a:t>Wie könnte ein für Schüler nutzbarer Kriterienkatalog aussehen?</a:t>
            </a:r>
          </a:p>
          <a:p>
            <a:endParaRPr lang="de-DE" sz="1300" dirty="0"/>
          </a:p>
          <a:p>
            <a:pPr marL="306695" indent="-306695">
              <a:buFont typeface="Wingdings"/>
              <a:buChar char="à"/>
            </a:pPr>
            <a:r>
              <a:rPr lang="de-DE" sz="1300" dirty="0"/>
              <a:t>Kriterien Regionalverband, </a:t>
            </a:r>
            <a:r>
              <a:rPr lang="de-DE" sz="1300" dirty="0" err="1"/>
              <a:t>Prognos</a:t>
            </a:r>
            <a:r>
              <a:rPr lang="de-DE" sz="1300" dirty="0"/>
              <a:t> AG, etc. </a:t>
            </a:r>
            <a:r>
              <a:rPr lang="de-DE" sz="1300" dirty="0">
                <a:sym typeface="Wingdings"/>
              </a:rPr>
              <a:t> Problem: </a:t>
            </a:r>
            <a:r>
              <a:rPr lang="de-DE" sz="1300" dirty="0"/>
              <a:t>Komplexität, Vielfalt </a:t>
            </a:r>
            <a:r>
              <a:rPr lang="de-DE" sz="1300" dirty="0">
                <a:sym typeface="Wingdings"/>
              </a:rPr>
              <a:t> didaktische Reduktion</a:t>
            </a:r>
          </a:p>
          <a:p>
            <a:pPr marL="306695" indent="-306695">
              <a:buFont typeface="Wingdings"/>
              <a:buChar char="à"/>
            </a:pPr>
            <a:r>
              <a:rPr lang="de-DE" sz="1300" dirty="0">
                <a:sym typeface="Wingdings"/>
              </a:rPr>
              <a:t>Sinnvoll: 10 Kriterien, da noch überschaubau und beurteilbar für </a:t>
            </a:r>
            <a:r>
              <a:rPr lang="de-DE" sz="1300" dirty="0" err="1">
                <a:sym typeface="Wingdings"/>
              </a:rPr>
              <a:t>SuS</a:t>
            </a:r>
            <a:r>
              <a:rPr lang="de-DE" sz="1300" dirty="0">
                <a:sym typeface="Wingdings"/>
              </a:rPr>
              <a:t> der Klassen 9/10</a:t>
            </a:r>
          </a:p>
          <a:p>
            <a:pPr marL="306695" indent="-306695">
              <a:buFont typeface="Wingdings"/>
              <a:buChar char="à"/>
            </a:pPr>
            <a:r>
              <a:rPr lang="de-DE" sz="1300" dirty="0">
                <a:sym typeface="Wingdings"/>
              </a:rPr>
              <a:t>Problem: welche nimmt man am Besten?</a:t>
            </a:r>
          </a:p>
          <a:p>
            <a:pPr marL="306695" indent="-306695">
              <a:buFont typeface="Wingdings"/>
              <a:buChar char="à"/>
            </a:pPr>
            <a:r>
              <a:rPr lang="de-DE" sz="1300" dirty="0"/>
              <a:t>weitere sinnvolle Kriterien: Bevölkerungsentwicklung, kommunale Schuldenlast, Kaufkraft, Veränderung der absoluten Schülerzahlen</a:t>
            </a:r>
          </a:p>
          <a:p>
            <a:pPr marL="306695" indent="-306695">
              <a:buFont typeface="Wingdings"/>
              <a:buChar char="à"/>
            </a:pPr>
            <a:r>
              <a:rPr lang="de-DE" sz="1300" dirty="0"/>
              <a:t>Bei der Erprobungsphase wurde statt des Begriffes „Beschäftigungsentwicklung (Zunahme oder Abnahme von Beschäftigungsverhältnissen)“ der Begriff „Beschäftigungsstruktur (primärer, sekundärer, tertiärer Sektor)“ verwendet. Dieser war den </a:t>
            </a:r>
            <a:r>
              <a:rPr lang="de-DE" sz="1300" dirty="0" err="1"/>
              <a:t>SuS</a:t>
            </a:r>
            <a:r>
              <a:rPr lang="de-DE" sz="1300" dirty="0"/>
              <a:t> zu abstrakt, sie mussten nachfragen und wurde daher ersetzt. </a:t>
            </a:r>
          </a:p>
          <a:p>
            <a:pPr marL="306695" indent="-306695">
              <a:buFont typeface="Wingdings"/>
              <a:buChar char="à"/>
            </a:pPr>
            <a:endParaRPr lang="de-DE" sz="1300" dirty="0"/>
          </a:p>
          <a:p>
            <a:r>
              <a:rPr lang="de-DE" sz="1300" u="sng" dirty="0"/>
              <a:t>Hinweise zum Arbeitsblatt:</a:t>
            </a:r>
          </a:p>
          <a:p>
            <a:endParaRPr lang="de-DE" sz="1300" dirty="0"/>
          </a:p>
          <a:p>
            <a:pPr marL="306695" indent="-306695">
              <a:buFont typeface="Wingdings"/>
              <a:buChar char="à"/>
            </a:pPr>
            <a:r>
              <a:rPr lang="de-DE" sz="1300" dirty="0"/>
              <a:t>Der Kriterienkatalog greift zum Teil die Kriterien auf, die die </a:t>
            </a:r>
            <a:r>
              <a:rPr lang="de-DE" sz="1300" dirty="0" err="1"/>
              <a:t>SuS</a:t>
            </a:r>
            <a:r>
              <a:rPr lang="de-DE" sz="1300" dirty="0"/>
              <a:t> in Stunde 1 erarbeitet haben </a:t>
            </a:r>
            <a:r>
              <a:rPr lang="de-DE" sz="1300" dirty="0">
                <a:sym typeface="Wingdings"/>
              </a:rPr>
              <a:t> fördert Motivation der </a:t>
            </a:r>
            <a:r>
              <a:rPr lang="de-DE" sz="1300" dirty="0" err="1">
                <a:sym typeface="Wingdings"/>
              </a:rPr>
              <a:t>SuS</a:t>
            </a:r>
            <a:r>
              <a:rPr lang="de-DE" sz="1300" dirty="0">
                <a:sym typeface="Wingdings"/>
              </a:rPr>
              <a:t> und sie bemerken, dass auch offizielle Stellen auch „ihre“ Kriterien berücksichtigen.</a:t>
            </a:r>
            <a:endParaRPr lang="de-DE" sz="1300" dirty="0"/>
          </a:p>
          <a:p>
            <a:pPr marL="306695" indent="-306695">
              <a:buFont typeface="Wingdings"/>
              <a:buChar char="à"/>
            </a:pPr>
            <a:r>
              <a:rPr lang="de-DE" sz="1300" dirty="0"/>
              <a:t>Dies wird den </a:t>
            </a:r>
            <a:r>
              <a:rPr lang="de-DE" sz="1300" dirty="0" err="1"/>
              <a:t>SuS</a:t>
            </a:r>
            <a:r>
              <a:rPr lang="de-DE" sz="1300" dirty="0"/>
              <a:t> deutlich auch kommuniziert. </a:t>
            </a:r>
          </a:p>
          <a:p>
            <a:pPr marL="306695" indent="-306695">
              <a:buFont typeface="Wingdings"/>
              <a:buChar char="à"/>
            </a:pPr>
            <a:endParaRPr lang="de-DE" sz="1300" dirty="0"/>
          </a:p>
          <a:p>
            <a:pPr marL="306695" indent="-306695">
              <a:buFont typeface="Wingdings"/>
              <a:buChar char="à"/>
            </a:pPr>
            <a:endParaRPr lang="de-DE" sz="1300" dirty="0"/>
          </a:p>
          <a:p>
            <a:pPr marL="306695" indent="-306695">
              <a:buFont typeface="Wingdings"/>
              <a:buChar char="à"/>
            </a:pPr>
            <a:endParaRPr lang="de-DE" sz="1300" dirty="0">
              <a:solidFill>
                <a:srgbClr val="FF0000"/>
              </a:solidFill>
            </a:endParaRPr>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12</a:t>
            </a:fld>
            <a:endParaRPr lang="de-DE" altLang="de-DE"/>
          </a:p>
        </p:txBody>
      </p:sp>
    </p:spTree>
    <p:extLst>
      <p:ext uri="{BB962C8B-B14F-4D97-AF65-F5344CB8AC3E}">
        <p14:creationId xmlns:p14="http://schemas.microsoft.com/office/powerpoint/2010/main" val="2702580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13</a:t>
            </a:fld>
            <a:endParaRPr lang="de-DE" altLang="de-DE"/>
          </a:p>
        </p:txBody>
      </p:sp>
    </p:spTree>
    <p:extLst>
      <p:ext uri="{BB962C8B-B14F-4D97-AF65-F5344CB8AC3E}">
        <p14:creationId xmlns:p14="http://schemas.microsoft.com/office/powerpoint/2010/main" val="343953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14</a:t>
            </a:fld>
            <a:endParaRPr lang="de-DE" altLang="de-DE"/>
          </a:p>
        </p:txBody>
      </p:sp>
    </p:spTree>
    <p:extLst>
      <p:ext uri="{BB962C8B-B14F-4D97-AF65-F5344CB8AC3E}">
        <p14:creationId xmlns:p14="http://schemas.microsoft.com/office/powerpoint/2010/main" val="2226750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15</a:t>
            </a:fld>
            <a:endParaRPr lang="de-DE" altLang="de-DE"/>
          </a:p>
        </p:txBody>
      </p:sp>
    </p:spTree>
    <p:extLst>
      <p:ext uri="{BB962C8B-B14F-4D97-AF65-F5344CB8AC3E}">
        <p14:creationId xmlns:p14="http://schemas.microsoft.com/office/powerpoint/2010/main" val="24042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Begründung für die</a:t>
            </a:r>
            <a:r>
              <a:rPr lang="de-DE" u="sng" baseline="0" dirty="0"/>
              <a:t> schriftliche Erörterung:</a:t>
            </a:r>
          </a:p>
          <a:p>
            <a:endParaRPr lang="de-DE" baseline="0" dirty="0"/>
          </a:p>
          <a:p>
            <a:r>
              <a:rPr lang="de-DE" baseline="0" dirty="0"/>
              <a:t>Im Hinblick auf das schriftliche Abitur in Geographie sollte auch das schriftliche Verfassen von Ergebnissen immer wieder eingeübt werden. Auch die Ergebnissicherung in Stunde 5 hat gezeigt, dass den </a:t>
            </a:r>
            <a:r>
              <a:rPr lang="de-DE" baseline="0" dirty="0" err="1"/>
              <a:t>SuS</a:t>
            </a:r>
            <a:r>
              <a:rPr lang="de-DE" baseline="0" dirty="0"/>
              <a:t> eine präzise Verschriftlichung von Arbeitsergebnissen nicht leicht fällt und wird daher in Form einer Hausaufgabe geübt.</a:t>
            </a:r>
            <a:endParaRPr lang="de-DE" dirty="0"/>
          </a:p>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16</a:t>
            </a:fld>
            <a:endParaRPr lang="de-DE" altLang="de-DE"/>
          </a:p>
        </p:txBody>
      </p:sp>
    </p:spTree>
    <p:extLst>
      <p:ext uri="{BB962C8B-B14F-4D97-AF65-F5344CB8AC3E}">
        <p14:creationId xmlns:p14="http://schemas.microsoft.com/office/powerpoint/2010/main" val="31019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17</a:t>
            </a:fld>
            <a:endParaRPr lang="de-DE" altLang="de-DE"/>
          </a:p>
        </p:txBody>
      </p:sp>
    </p:spTree>
    <p:extLst>
      <p:ext uri="{BB962C8B-B14F-4D97-AF65-F5344CB8AC3E}">
        <p14:creationId xmlns:p14="http://schemas.microsoft.com/office/powerpoint/2010/main" val="970699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18</a:t>
            </a:fld>
            <a:endParaRPr lang="de-DE" altLang="de-DE"/>
          </a:p>
        </p:txBody>
      </p:sp>
    </p:spTree>
    <p:extLst>
      <p:ext uri="{BB962C8B-B14F-4D97-AF65-F5344CB8AC3E}">
        <p14:creationId xmlns:p14="http://schemas.microsoft.com/office/powerpoint/2010/main" val="4136664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19</a:t>
            </a:fld>
            <a:endParaRPr lang="de-DE" altLang="de-DE"/>
          </a:p>
        </p:txBody>
      </p:sp>
    </p:spTree>
    <p:extLst>
      <p:ext uri="{BB962C8B-B14F-4D97-AF65-F5344CB8AC3E}">
        <p14:creationId xmlns:p14="http://schemas.microsoft.com/office/powerpoint/2010/main" val="333970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2</a:t>
            </a:fld>
            <a:endParaRPr lang="de-DE" altLang="de-DE"/>
          </a:p>
        </p:txBody>
      </p:sp>
    </p:spTree>
    <p:extLst>
      <p:ext uri="{BB962C8B-B14F-4D97-AF65-F5344CB8AC3E}">
        <p14:creationId xmlns:p14="http://schemas.microsoft.com/office/powerpoint/2010/main" val="879421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Tafelbild</a:t>
            </a:r>
            <a:r>
              <a:rPr lang="de-DE" baseline="0" dirty="0"/>
              <a:t> sollte sukzessive über die Stunden hinweg entwickelt werden. Es dient als Überblick über die Unterrichtseinheit und als „rote Faden“ für die </a:t>
            </a:r>
            <a:r>
              <a:rPr lang="de-DE" baseline="0" dirty="0" err="1"/>
              <a:t>SuS</a:t>
            </a:r>
            <a:r>
              <a:rPr lang="de-DE" baseline="0" dirty="0"/>
              <a:t>. Um nicht immer wieder alles neu aufschreiben zu müssen, bietet es sich an, das Tafelbild auf einer OHP-Folie oder per </a:t>
            </a:r>
            <a:r>
              <a:rPr lang="de-DE" baseline="0" dirty="0" err="1"/>
              <a:t>smartboard</a:t>
            </a:r>
            <a:r>
              <a:rPr lang="de-DE" baseline="0" dirty="0"/>
              <a:t> festzuhalten.</a:t>
            </a:r>
          </a:p>
          <a:p>
            <a:endParaRPr lang="de-DE" baseline="0"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20</a:t>
            </a:fld>
            <a:endParaRPr lang="de-DE" altLang="de-DE"/>
          </a:p>
        </p:txBody>
      </p:sp>
    </p:spTree>
    <p:extLst>
      <p:ext uri="{BB962C8B-B14F-4D97-AF65-F5344CB8AC3E}">
        <p14:creationId xmlns:p14="http://schemas.microsoft.com/office/powerpoint/2010/main" val="1412157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21</a:t>
            </a:fld>
            <a:endParaRPr lang="de-DE" altLang="de-DE"/>
          </a:p>
        </p:txBody>
      </p:sp>
    </p:spTree>
    <p:extLst>
      <p:ext uri="{BB962C8B-B14F-4D97-AF65-F5344CB8AC3E}">
        <p14:creationId xmlns:p14="http://schemas.microsoft.com/office/powerpoint/2010/main" val="118278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Umsetzbar</a:t>
            </a:r>
            <a:r>
              <a:rPr lang="de-DE" baseline="0" dirty="0"/>
              <a:t> ist diese UE für alle Räume in BW, da es ausreichend Material online oder bei den Verbänden, etc. gibt. Hierzu folgende Linkliste.</a:t>
            </a:r>
          </a:p>
          <a:p>
            <a:endParaRPr lang="de-DE" baseline="0" dirty="0"/>
          </a:p>
          <a:p>
            <a:r>
              <a:rPr lang="de-DE" baseline="0" dirty="0"/>
              <a:t>Den </a:t>
            </a:r>
            <a:r>
              <a:rPr lang="de-DE" baseline="0" dirty="0" err="1"/>
              <a:t>SuS</a:t>
            </a:r>
            <a:r>
              <a:rPr lang="de-DE" baseline="0" dirty="0"/>
              <a:t> sollten nicht allzu viele Links / Quellen zur Verfügung gestellt werden, da sonst Überforderung droht.</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22</a:t>
            </a:fld>
            <a:endParaRPr lang="de-DE" altLang="de-DE"/>
          </a:p>
        </p:txBody>
      </p:sp>
    </p:spTree>
    <p:extLst>
      <p:ext uri="{BB962C8B-B14F-4D97-AF65-F5344CB8AC3E}">
        <p14:creationId xmlns:p14="http://schemas.microsoft.com/office/powerpoint/2010/main" val="1182787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4017" indent="-184017">
              <a:buFontTx/>
              <a:buChar char="-"/>
            </a:pPr>
            <a:r>
              <a:rPr lang="de-DE" dirty="0"/>
              <a:t>App</a:t>
            </a:r>
            <a:r>
              <a:rPr lang="de-DE" baseline="0" dirty="0"/>
              <a:t> „</a:t>
            </a:r>
            <a:r>
              <a:rPr lang="de-DE" baseline="0" dirty="0" err="1"/>
              <a:t>Actionbound</a:t>
            </a:r>
            <a:r>
              <a:rPr lang="de-DE" baseline="0" dirty="0"/>
              <a:t>“: zur Vertiefung des Themas im Rahmen einer Projektwoche (es werden dazu mehr als 6 – 7 Unterrichtsstunden benötigt)</a:t>
            </a:r>
          </a:p>
          <a:p>
            <a:endParaRPr lang="de-DE" baseline="0" dirty="0"/>
          </a:p>
          <a:p>
            <a:pPr marL="184017" indent="-184017">
              <a:buFontTx/>
              <a:buChar char="-"/>
            </a:pPr>
            <a:r>
              <a:rPr lang="de-DE" baseline="0" dirty="0"/>
              <a:t>Die </a:t>
            </a:r>
            <a:r>
              <a:rPr lang="de-DE" baseline="0" dirty="0" err="1"/>
              <a:t>Prognos</a:t>
            </a:r>
            <a:r>
              <a:rPr lang="de-DE" baseline="0" dirty="0"/>
              <a:t> AG hat 2002 die Zukunftsfähigkeit der Region Heilbronn-Franken analysiert. Für </a:t>
            </a:r>
            <a:r>
              <a:rPr lang="de-DE" baseline="0" dirty="0" err="1"/>
              <a:t>SuS</a:t>
            </a:r>
            <a:r>
              <a:rPr lang="de-DE" baseline="0" dirty="0"/>
              <a:t> ist dieses Material nicht geeignet aber für Kolleginnen und Kollegen schon, da der Bericht „Projekt Zukunft: Heilbronn-Franken 2020“ die  Arbeitsweise und Methodik aufzeigt (http://www.heilbronn.ihk.de/ximages/1399833_prognosend.pdf)</a:t>
            </a:r>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23</a:t>
            </a:fld>
            <a:endParaRPr lang="de-DE" altLang="de-DE"/>
          </a:p>
        </p:txBody>
      </p:sp>
    </p:spTree>
    <p:extLst>
      <p:ext uri="{BB962C8B-B14F-4D97-AF65-F5344CB8AC3E}">
        <p14:creationId xmlns:p14="http://schemas.microsoft.com/office/powerpoint/2010/main" val="307296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olienbildplatzhalter 1"/>
          <p:cNvSpPr>
            <a:spLocks noGrp="1" noRot="1" noChangeAspect="1" noTextEdit="1"/>
          </p:cNvSpPr>
          <p:nvPr>
            <p:ph type="sldImg"/>
          </p:nvPr>
        </p:nvSpPr>
        <p:spPr bwMode="auto">
          <a:noFill/>
          <a:ln>
            <a:solidFill>
              <a:srgbClr val="000000"/>
            </a:solidFill>
            <a:miter lim="800000"/>
            <a:headEnd/>
            <a:tailEnd/>
          </a:ln>
        </p:spPr>
      </p:sp>
      <p:sp>
        <p:nvSpPr>
          <p:cNvPr id="4098" name="Notizenplatzhalter 2"/>
          <p:cNvSpPr>
            <a:spLocks noGrp="1"/>
          </p:cNvSpPr>
          <p:nvPr>
            <p:ph type="body" idx="1"/>
          </p:nvPr>
        </p:nvSpPr>
        <p:spPr bwMode="auto">
          <a:noFill/>
        </p:spPr>
        <p:txBody>
          <a:bodyPr wrap="square" numCol="1" anchor="t" anchorCtr="0" compatLnSpc="1">
            <a:prstTxWarp prst="textNoShape">
              <a:avLst/>
            </a:prstTxWarp>
          </a:bodyPr>
          <a:lstStyle/>
          <a:p>
            <a:pPr>
              <a:spcAft>
                <a:spcPts val="0"/>
              </a:spcAft>
            </a:pPr>
            <a:endParaRPr lang="de-DE" sz="1200" dirty="0">
              <a:latin typeface="Arial" panose="020B0604020202020204" pitchFamily="34" charset="0"/>
              <a:cs typeface="Arial" panose="020B0604020202020204" pitchFamily="34" charset="0"/>
            </a:endParaRPr>
          </a:p>
          <a:p>
            <a:pPr eaLnBrk="1" hangingPunct="1">
              <a:spcBef>
                <a:spcPct val="0"/>
              </a:spcBef>
            </a:pPr>
            <a:endParaRPr lang="de-DE" altLang="de-DE" dirty="0"/>
          </a:p>
        </p:txBody>
      </p:sp>
      <p:sp>
        <p:nvSpPr>
          <p:cNvPr id="4099" name="Foliennummernplatzhalter 3"/>
          <p:cNvSpPr>
            <a:spLocks noGrp="1"/>
          </p:cNvSpPr>
          <p:nvPr>
            <p:ph type="sldNum" sz="quarter" idx="5"/>
          </p:nvPr>
        </p:nvSpPr>
        <p:spPr bwMode="auto">
          <a:noFill/>
          <a:ln>
            <a:miter lim="800000"/>
            <a:headEnd/>
            <a:tailEnd/>
          </a:ln>
        </p:spPr>
        <p:txBody>
          <a:bodyPr/>
          <a:lstStyle/>
          <a:p>
            <a:fld id="{858FC074-A2F3-4815-8BBB-89423F2FFF73}" type="slidenum">
              <a:rPr lang="de-DE" altLang="de-DE"/>
              <a:pPr/>
              <a:t>3</a:t>
            </a:fld>
            <a:endParaRPr lang="de-DE" altLang="de-DE"/>
          </a:p>
        </p:txBody>
      </p:sp>
    </p:spTree>
    <p:extLst>
      <p:ext uri="{BB962C8B-B14F-4D97-AF65-F5344CB8AC3E}">
        <p14:creationId xmlns:p14="http://schemas.microsoft.com/office/powerpoint/2010/main" val="396999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olienbildplatzhalter 1"/>
          <p:cNvSpPr>
            <a:spLocks noGrp="1" noRot="1" noChangeAspect="1" noTextEdit="1"/>
          </p:cNvSpPr>
          <p:nvPr>
            <p:ph type="sldImg"/>
          </p:nvPr>
        </p:nvSpPr>
        <p:spPr bwMode="auto">
          <a:noFill/>
          <a:ln>
            <a:solidFill>
              <a:srgbClr val="000000"/>
            </a:solidFill>
            <a:miter lim="800000"/>
            <a:headEnd/>
            <a:tailEnd/>
          </a:ln>
        </p:spPr>
      </p:sp>
      <p:sp>
        <p:nvSpPr>
          <p:cNvPr id="409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baseline="0" dirty="0">
                <a:latin typeface="Calibri" pitchFamily="34" charset="0"/>
                <a:cs typeface="Calibri" pitchFamily="34" charset="0"/>
              </a:rPr>
              <a:t>Fragen, die sich bei der Vorbereitung stellen:</a:t>
            </a:r>
          </a:p>
          <a:p>
            <a:pPr marL="245356" indent="-245356" eaLnBrk="1" hangingPunct="1">
              <a:spcBef>
                <a:spcPct val="0"/>
              </a:spcBef>
              <a:buAutoNum type="arabicPeriod"/>
            </a:pPr>
            <a:r>
              <a:rPr lang="de-DE" altLang="de-DE" baseline="0" dirty="0">
                <a:latin typeface="Calibri" pitchFamily="34" charset="0"/>
                <a:cs typeface="Calibri" pitchFamily="34" charset="0"/>
              </a:rPr>
              <a:t>Definitionsvielfalt: Was heißt „ländlicher Raum“?</a:t>
            </a:r>
          </a:p>
          <a:p>
            <a:pPr marL="245356" indent="-245356" eaLnBrk="1" hangingPunct="1">
              <a:spcBef>
                <a:spcPct val="0"/>
              </a:spcBef>
              <a:buAutoNum type="arabicPeriod"/>
            </a:pPr>
            <a:r>
              <a:rPr lang="de-DE" altLang="de-DE" baseline="0" dirty="0">
                <a:latin typeface="Calibri" pitchFamily="34" charset="0"/>
                <a:cs typeface="Calibri" pitchFamily="34" charset="0"/>
              </a:rPr>
              <a:t>Viele mögliche Arbeitsbegriffe</a:t>
            </a:r>
          </a:p>
          <a:p>
            <a:pPr marL="245356" marR="0" indent="-245356" algn="l" defTabSz="981426" rtl="0" eaLnBrk="1" fontAlgn="base" latinLnBrk="0" hangingPunct="1">
              <a:lnSpc>
                <a:spcPct val="100000"/>
              </a:lnSpc>
              <a:spcBef>
                <a:spcPct val="0"/>
              </a:spcBef>
              <a:spcAft>
                <a:spcPct val="0"/>
              </a:spcAft>
              <a:buClrTx/>
              <a:buSzTx/>
              <a:buFontTx/>
              <a:buAutoNum type="arabicPeriod"/>
              <a:tabLst/>
              <a:defRPr/>
            </a:pPr>
            <a:r>
              <a:rPr lang="de-DE" altLang="de-DE" baseline="0" dirty="0">
                <a:latin typeface="Calibri" pitchFamily="34" charset="0"/>
                <a:cs typeface="Calibri" pitchFamily="34" charset="0"/>
              </a:rPr>
              <a:t>Operator „beurteilen“ (AFB III) </a:t>
            </a:r>
            <a:r>
              <a:rPr lang="de-DE" altLang="de-DE" baseline="0" dirty="0">
                <a:latin typeface="Calibri" pitchFamily="34" charset="0"/>
                <a:cs typeface="Calibri" pitchFamily="34" charset="0"/>
                <a:sym typeface="Wingdings"/>
              </a:rPr>
              <a:t> </a:t>
            </a:r>
            <a:r>
              <a:rPr lang="de-DE" altLang="de-DE" baseline="0" dirty="0"/>
              <a:t>Definition des Operators „beurteilen“ und die Schlüsselbegriffe des Operators: „</a:t>
            </a:r>
            <a:r>
              <a:rPr lang="de-DE" sz="1200" b="0" i="0" u="none" strike="noStrike" kern="1200" baseline="0" dirty="0">
                <a:solidFill>
                  <a:schemeClr val="tx1"/>
                </a:solidFill>
                <a:latin typeface="+mn-lt"/>
                <a:ea typeface="+mn-ea"/>
                <a:cs typeface="+mn-cs"/>
              </a:rPr>
              <a:t>Aussagen, Vorschläge oder Maßnahmen </a:t>
            </a:r>
            <a:r>
              <a:rPr lang="de-DE" sz="1200" b="0" i="0" u="none" strike="noStrike" kern="1200" cap="all" baseline="0" dirty="0">
                <a:solidFill>
                  <a:schemeClr val="tx1"/>
                </a:solidFill>
                <a:latin typeface="+mn-lt"/>
                <a:ea typeface="+mn-ea"/>
                <a:cs typeface="+mn-cs"/>
              </a:rPr>
              <a:t>untersuchen</a:t>
            </a:r>
            <a:r>
              <a:rPr lang="de-DE" sz="1200" b="0" i="0" u="none" strike="noStrike" kern="1200" baseline="0" dirty="0">
                <a:solidFill>
                  <a:schemeClr val="tx1"/>
                </a:solidFill>
                <a:latin typeface="+mn-lt"/>
                <a:ea typeface="+mn-ea"/>
                <a:cs typeface="+mn-cs"/>
              </a:rPr>
              <a:t>, die dabei zugrunde gelegten </a:t>
            </a:r>
            <a:r>
              <a:rPr lang="de-DE" sz="1200" b="0" i="0" u="none" strike="noStrike" kern="1200" cap="all" baseline="0" dirty="0">
                <a:solidFill>
                  <a:schemeClr val="tx1"/>
                </a:solidFill>
                <a:latin typeface="+mn-lt"/>
                <a:ea typeface="+mn-ea"/>
                <a:cs typeface="+mn-cs"/>
              </a:rPr>
              <a:t>Kriterien benennen</a:t>
            </a:r>
            <a:r>
              <a:rPr lang="de-DE" sz="1200" b="0" i="0" u="none" strike="noStrike" kern="1200" baseline="0" dirty="0">
                <a:solidFill>
                  <a:schemeClr val="tx1"/>
                </a:solidFill>
                <a:latin typeface="+mn-lt"/>
                <a:ea typeface="+mn-ea"/>
                <a:cs typeface="+mn-cs"/>
              </a:rPr>
              <a:t> und ein </a:t>
            </a:r>
            <a:r>
              <a:rPr lang="de-DE" sz="1200" b="0" i="0" u="none" strike="noStrike" kern="1200" cap="all" baseline="0" dirty="0">
                <a:solidFill>
                  <a:schemeClr val="tx1"/>
                </a:solidFill>
                <a:latin typeface="+mn-lt"/>
                <a:ea typeface="+mn-ea"/>
                <a:cs typeface="+mn-cs"/>
              </a:rPr>
              <a:t>begründetes Sachurteil formulieren</a:t>
            </a:r>
            <a:r>
              <a:rPr lang="de-DE" sz="1200" b="0" i="0" u="none" strike="noStrike" kern="1200" baseline="0" dirty="0">
                <a:solidFill>
                  <a:schemeClr val="tx1"/>
                </a:solidFill>
                <a:latin typeface="+mn-lt"/>
                <a:ea typeface="+mn-ea"/>
                <a:cs typeface="+mn-cs"/>
              </a:rPr>
              <a:t>“</a:t>
            </a:r>
            <a:endParaRPr lang="de-DE" altLang="de-DE" baseline="0" dirty="0">
              <a:latin typeface="Calibri" pitchFamily="34" charset="0"/>
              <a:cs typeface="Calibri" pitchFamily="34" charset="0"/>
            </a:endParaRPr>
          </a:p>
          <a:p>
            <a:pPr marL="245356" indent="-245356" defTabSz="981426" eaLnBrk="1" hangingPunct="1">
              <a:spcBef>
                <a:spcPct val="0"/>
              </a:spcBef>
              <a:buFontTx/>
              <a:buAutoNum type="arabicPeriod"/>
              <a:defRPr/>
            </a:pPr>
            <a:r>
              <a:rPr lang="de-DE" altLang="de-DE" baseline="0" dirty="0">
                <a:solidFill>
                  <a:srgbClr val="FF0000"/>
                </a:solidFill>
                <a:latin typeface="Calibri" pitchFamily="34" charset="0"/>
                <a:cs typeface="Calibri" pitchFamily="34" charset="0"/>
              </a:rPr>
              <a:t>Handlungskompetenz 1 </a:t>
            </a:r>
            <a:r>
              <a:rPr lang="de-DE" altLang="de-DE" baseline="0" dirty="0">
                <a:latin typeface="Calibri" pitchFamily="34" charset="0"/>
                <a:cs typeface="Calibri" pitchFamily="34" charset="0"/>
                <a:sym typeface="Wingdings"/>
              </a:rPr>
              <a:t> Handlungsorientierung  </a:t>
            </a:r>
            <a:r>
              <a:rPr lang="de-DE" sz="1200" dirty="0">
                <a:latin typeface="Calibri" pitchFamily="34" charset="0"/>
                <a:cs typeface="Calibri" pitchFamily="34" charset="0"/>
                <a:sym typeface="Wingdings"/>
              </a:rPr>
              <a:t>Problem: es stehen nur 6 Unterrichtsstunden zur Verfügung  Schulcurriculum 1 – 2 Stunden</a:t>
            </a:r>
          </a:p>
          <a:p>
            <a:pPr marL="245356" marR="0" indent="-245356" algn="l" defTabSz="914400" rtl="0" eaLnBrk="0" fontAlgn="base" latinLnBrk="0" hangingPunct="0">
              <a:lnSpc>
                <a:spcPct val="100000"/>
              </a:lnSpc>
              <a:spcBef>
                <a:spcPct val="30000"/>
              </a:spcBef>
              <a:spcAft>
                <a:spcPts val="0"/>
              </a:spcAft>
              <a:buClrTx/>
              <a:buSzTx/>
              <a:buFont typeface="+mj-lt"/>
              <a:buAutoNum type="arabicPeriod"/>
              <a:tabLst/>
              <a:defRPr/>
            </a:pPr>
            <a:r>
              <a:rPr lang="de-DE" sz="1200" dirty="0" err="1">
                <a:latin typeface="Calibri" pitchFamily="34" charset="0"/>
                <a:cs typeface="Calibri" pitchFamily="34" charset="0"/>
              </a:rPr>
              <a:t>pbKs</a:t>
            </a:r>
            <a:r>
              <a:rPr lang="de-DE" sz="1200" dirty="0">
                <a:latin typeface="Calibri" pitchFamily="34" charset="0"/>
                <a:cs typeface="Calibri" pitchFamily="34" charset="0"/>
              </a:rPr>
              <a:t>: welche sollen im Fokus stehen? </a:t>
            </a:r>
            <a:r>
              <a:rPr lang="de-DE" sz="1200" dirty="0">
                <a:latin typeface="Calibri" pitchFamily="34" charset="0"/>
                <a:cs typeface="Calibri" pitchFamily="34" charset="0"/>
                <a:sym typeface="Wingdings"/>
              </a:rPr>
              <a:t> zusätzlich zur f</a:t>
            </a:r>
            <a:r>
              <a:rPr lang="de-DE" sz="1200" dirty="0">
                <a:latin typeface="Calibri" pitchFamily="34" charset="0"/>
                <a:cs typeface="Calibri" pitchFamily="34" charset="0"/>
              </a:rPr>
              <a:t>ragengeleiteten Raumanalyse</a:t>
            </a:r>
            <a:r>
              <a:rPr lang="de-DE" sz="1200" baseline="0" dirty="0">
                <a:latin typeface="Calibri" pitchFamily="34" charset="0"/>
                <a:cs typeface="Calibri" pitchFamily="34" charset="0"/>
                <a:sym typeface="Wingdings"/>
              </a:rPr>
              <a:t>: </a:t>
            </a:r>
            <a:r>
              <a:rPr lang="de-DE" sz="1200" dirty="0">
                <a:latin typeface="Calibri" pitchFamily="34" charset="0"/>
                <a:cs typeface="Calibri" pitchFamily="34" charset="0"/>
                <a:sym typeface="Wingdings"/>
              </a:rPr>
              <a:t>Methodenkompetenzen</a:t>
            </a:r>
            <a:r>
              <a:rPr lang="de-DE" sz="1200" baseline="0" dirty="0">
                <a:latin typeface="Calibri" pitchFamily="34" charset="0"/>
                <a:cs typeface="Calibri" pitchFamily="34" charset="0"/>
                <a:sym typeface="Wingdings"/>
              </a:rPr>
              <a:t> wie</a:t>
            </a:r>
            <a:r>
              <a:rPr lang="de-DE" sz="1200" dirty="0">
                <a:latin typeface="Calibri" pitchFamily="34" charset="0"/>
                <a:cs typeface="Calibri" pitchFamily="34" charset="0"/>
                <a:sym typeface="Wingdings"/>
              </a:rPr>
              <a:t> </a:t>
            </a:r>
            <a:r>
              <a:rPr lang="de-DE" sz="1200" dirty="0">
                <a:latin typeface="Calibri" pitchFamily="34" charset="0"/>
                <a:ea typeface="Calibri"/>
                <a:cs typeface="Calibri" pitchFamily="34" charset="0"/>
              </a:rPr>
              <a:t>Statistiken analysieren; Internetrecherche; Web-GIS</a:t>
            </a:r>
          </a:p>
          <a:p>
            <a:pPr marL="245356" marR="0" indent="-245356" algn="l" defTabSz="914400" rtl="0" eaLnBrk="0" fontAlgn="base" latinLnBrk="0" hangingPunct="0">
              <a:lnSpc>
                <a:spcPct val="100000"/>
              </a:lnSpc>
              <a:spcBef>
                <a:spcPct val="30000"/>
              </a:spcBef>
              <a:spcAft>
                <a:spcPts val="0"/>
              </a:spcAft>
              <a:buClrTx/>
              <a:buSzTx/>
              <a:buFont typeface="+mj-lt"/>
              <a:buAutoNum type="arabicPeriod"/>
              <a:tabLst/>
              <a:defRPr/>
            </a:pPr>
            <a:r>
              <a:rPr lang="de-DE" sz="1200" dirty="0">
                <a:latin typeface="Calibri" pitchFamily="34" charset="0"/>
                <a:cs typeface="Calibri" pitchFamily="34" charset="0"/>
              </a:rPr>
              <a:t>persönliche Wahrnehmung der </a:t>
            </a:r>
            <a:r>
              <a:rPr lang="de-DE" sz="1200" dirty="0" err="1">
                <a:latin typeface="Calibri" pitchFamily="34" charset="0"/>
                <a:cs typeface="Calibri" pitchFamily="34" charset="0"/>
              </a:rPr>
              <a:t>SuS</a:t>
            </a:r>
            <a:r>
              <a:rPr lang="de-DE" sz="1200" dirty="0">
                <a:latin typeface="Calibri" pitchFamily="34" charset="0"/>
                <a:cs typeface="Calibri" pitchFamily="34" charset="0"/>
              </a:rPr>
              <a:t> </a:t>
            </a:r>
            <a:r>
              <a:rPr lang="de-DE" sz="1200" dirty="0">
                <a:latin typeface="Calibri" pitchFamily="34" charset="0"/>
                <a:cs typeface="Calibri" pitchFamily="34" charset="0"/>
                <a:sym typeface="Symbol"/>
              </a:rPr>
              <a:t> offizielle Kriterien und deren Komplexität </a:t>
            </a:r>
            <a:r>
              <a:rPr lang="de-DE" sz="1200" dirty="0">
                <a:latin typeface="Calibri" pitchFamily="34" charset="0"/>
                <a:cs typeface="Calibri" pitchFamily="34" charset="0"/>
                <a:sym typeface="Wingdings"/>
              </a:rPr>
              <a:t> didaktische Reduktion erforderlich</a:t>
            </a:r>
            <a:endParaRPr lang="de-DE" sz="1200" dirty="0">
              <a:latin typeface="Calibri" pitchFamily="34" charset="0"/>
              <a:cs typeface="Calibri" pitchFamily="34" charset="0"/>
            </a:endParaRPr>
          </a:p>
          <a:p>
            <a:pPr marL="245356" indent="-245356" defTabSz="981426">
              <a:spcAft>
                <a:spcPts val="0"/>
              </a:spcAft>
              <a:buFont typeface="+mj-lt"/>
              <a:buAutoNum type="arabicPeriod"/>
              <a:defRPr/>
            </a:pPr>
            <a:r>
              <a:rPr lang="de-DE" sz="1200" dirty="0">
                <a:latin typeface="Calibri" pitchFamily="34" charset="0"/>
                <a:cs typeface="Calibri" pitchFamily="34" charset="0"/>
              </a:rPr>
              <a:t>Umsetzbarkeit für diverse Räume in BW (Materiallage)</a:t>
            </a:r>
          </a:p>
          <a:p>
            <a:pPr>
              <a:spcAft>
                <a:spcPts val="0"/>
              </a:spcAft>
            </a:pPr>
            <a:endParaRPr lang="de-DE" sz="1200" dirty="0">
              <a:latin typeface="Arial" panose="020B0604020202020204" pitchFamily="34" charset="0"/>
              <a:cs typeface="Arial" panose="020B0604020202020204" pitchFamily="34" charset="0"/>
            </a:endParaRPr>
          </a:p>
          <a:p>
            <a:pPr eaLnBrk="1" hangingPunct="1">
              <a:spcBef>
                <a:spcPct val="0"/>
              </a:spcBef>
            </a:pPr>
            <a:endParaRPr lang="de-DE" altLang="de-DE" dirty="0"/>
          </a:p>
        </p:txBody>
      </p:sp>
      <p:sp>
        <p:nvSpPr>
          <p:cNvPr id="4099" name="Foliennummernplatzhalter 3"/>
          <p:cNvSpPr>
            <a:spLocks noGrp="1"/>
          </p:cNvSpPr>
          <p:nvPr>
            <p:ph type="sldNum" sz="quarter" idx="5"/>
          </p:nvPr>
        </p:nvSpPr>
        <p:spPr bwMode="auto">
          <a:noFill/>
          <a:ln>
            <a:miter lim="800000"/>
            <a:headEnd/>
            <a:tailEnd/>
          </a:ln>
        </p:spPr>
        <p:txBody>
          <a:bodyPr/>
          <a:lstStyle/>
          <a:p>
            <a:fld id="{858FC074-A2F3-4815-8BBB-89423F2FFF73}" type="slidenum">
              <a:rPr lang="de-DE" altLang="de-DE"/>
              <a:pPr/>
              <a:t>4</a:t>
            </a:fld>
            <a:endParaRPr lang="de-DE" altLang="de-DE"/>
          </a:p>
        </p:txBody>
      </p:sp>
    </p:spTree>
    <p:extLst>
      <p:ext uri="{BB962C8B-B14F-4D97-AF65-F5344CB8AC3E}">
        <p14:creationId xmlns:p14="http://schemas.microsoft.com/office/powerpoint/2010/main" val="396999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4017" indent="-184017">
              <a:buFontTx/>
              <a:buChar char="-"/>
            </a:pPr>
            <a:r>
              <a:rPr lang="de-DE" dirty="0"/>
              <a:t>Unter Berücksichtigung dieser</a:t>
            </a:r>
            <a:r>
              <a:rPr lang="de-DE" baseline="0" dirty="0"/>
              <a:t> Aspekte (siehe Folie 4) sind nachfolgende </a:t>
            </a:r>
            <a:r>
              <a:rPr lang="de-DE" sz="1300" dirty="0"/>
              <a:t>Anregungen und Ideen zur Umsetzung der  Unterrichtseinheit „Zukunftsfähige Gestaltung von‘ Räumen“ entstanden. Es werden keine vollständig ausgearbeiteten Unterrichtsstunden präsentiert.</a:t>
            </a:r>
          </a:p>
          <a:p>
            <a:endParaRPr lang="de-DE" sz="1300" dirty="0"/>
          </a:p>
          <a:p>
            <a:pPr marL="184017" indent="-184017">
              <a:buFontTx/>
              <a:buChar char="-"/>
            </a:pPr>
            <a:r>
              <a:rPr lang="de-DE" sz="1300" dirty="0"/>
              <a:t>Diese Unterrichtseinheit ist e</a:t>
            </a:r>
            <a:r>
              <a:rPr lang="de-DE" dirty="0"/>
              <a:t>her</a:t>
            </a:r>
            <a:r>
              <a:rPr lang="de-DE" baseline="0" dirty="0"/>
              <a:t> Ende Klasse 9 zu unterrichten, da es inhaltlich besser zu Klasse 10 passt, in der ja Ressourcenverfügbarkeit und Ressourcenmanagement sowie die Weltwirtschaftsregionen zu unterrichten sind.</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5</a:t>
            </a:fld>
            <a:endParaRPr lang="de-DE" altLang="de-DE"/>
          </a:p>
        </p:txBody>
      </p:sp>
    </p:spTree>
    <p:extLst>
      <p:ext uri="{BB962C8B-B14F-4D97-AF65-F5344CB8AC3E}">
        <p14:creationId xmlns:p14="http://schemas.microsoft.com/office/powerpoint/2010/main" val="96995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6</a:t>
            </a:fld>
            <a:endParaRPr lang="de-DE" altLang="de-DE"/>
          </a:p>
        </p:txBody>
      </p:sp>
    </p:spTree>
    <p:extLst>
      <p:ext uri="{BB962C8B-B14F-4D97-AF65-F5344CB8AC3E}">
        <p14:creationId xmlns:p14="http://schemas.microsoft.com/office/powerpoint/2010/main" val="131134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7</a:t>
            </a:fld>
            <a:endParaRPr lang="de-DE" altLang="de-DE"/>
          </a:p>
        </p:txBody>
      </p:sp>
    </p:spTree>
    <p:extLst>
      <p:ext uri="{BB962C8B-B14F-4D97-AF65-F5344CB8AC3E}">
        <p14:creationId xmlns:p14="http://schemas.microsoft.com/office/powerpoint/2010/main" val="68179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8</a:t>
            </a:fld>
            <a:endParaRPr lang="de-DE" altLang="de-DE"/>
          </a:p>
        </p:txBody>
      </p:sp>
    </p:spTree>
    <p:extLst>
      <p:ext uri="{BB962C8B-B14F-4D97-AF65-F5344CB8AC3E}">
        <p14:creationId xmlns:p14="http://schemas.microsoft.com/office/powerpoint/2010/main" val="148028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u="sng" dirty="0"/>
              <a:t>Definition „Ländlicher Raum:</a:t>
            </a:r>
          </a:p>
          <a:p>
            <a:endParaRPr lang="de-DE" u="sng" dirty="0"/>
          </a:p>
          <a:p>
            <a:r>
              <a:rPr lang="de-DE" u="none" dirty="0"/>
              <a:t>Mögliche</a:t>
            </a:r>
            <a:r>
              <a:rPr lang="de-DE" u="none" baseline="0" dirty="0"/>
              <a:t> Kritik:</a:t>
            </a:r>
          </a:p>
          <a:p>
            <a:r>
              <a:rPr lang="de-DE" baseline="0" dirty="0"/>
              <a:t>Warum </a:t>
            </a:r>
            <a:r>
              <a:rPr lang="de-DE" dirty="0"/>
              <a:t>wird hier die Definition</a:t>
            </a:r>
            <a:r>
              <a:rPr lang="de-DE" baseline="0" dirty="0"/>
              <a:t> des ländlichen Raumes gemäß des Landesentwicklungsplanes eingeführt (Bevölkerungs- und Arbeitsplatzdichte als Hauptmerkmal) und nicht eine Definition im Sinne der neueren Kulturgeographie (funktional-genetisch)?</a:t>
            </a:r>
          </a:p>
          <a:p>
            <a:endParaRPr lang="de-DE" baseline="0" dirty="0"/>
          </a:p>
          <a:p>
            <a:r>
              <a:rPr lang="de-DE" u="none" baseline="0" dirty="0"/>
              <a:t>Begründung:</a:t>
            </a:r>
          </a:p>
          <a:p>
            <a:r>
              <a:rPr lang="de-DE" baseline="0" dirty="0"/>
              <a:t>Generelles Problem: Definitionsvielfalt, daher didaktische Reduktion notwendig.</a:t>
            </a:r>
          </a:p>
          <a:p>
            <a:r>
              <a:rPr lang="de-DE" baseline="0" dirty="0" err="1"/>
              <a:t>SuS</a:t>
            </a:r>
            <a:r>
              <a:rPr lang="de-DE" baseline="0" dirty="0"/>
              <a:t> arbeiten aber vorwiegend mit Daten und Statistiken, die auf denen des statistischen Landesamtes beruhen und daher werden sie immer wieder mit den Definitionen gemäß des Landesentwicklungsplans konfrontiert. Deshalb sollte diese im Vorfeld definiert werden. Natürlich steht es den Kolleginnen und Kollegen frei, auch eine andere Definition – im neueren kulturgeographischen Sinne – zu geben.</a:t>
            </a:r>
          </a:p>
          <a:p>
            <a:endParaRPr lang="de-DE" baseline="0" dirty="0"/>
          </a:p>
          <a:p>
            <a:r>
              <a:rPr lang="de-DE" u="sng" baseline="0" dirty="0"/>
              <a:t>Mögliche Überleitung im Unterricht / Begründung für die Internetrecherche:</a:t>
            </a:r>
          </a:p>
          <a:p>
            <a:endParaRPr lang="de-DE" u="sng" baseline="0" dirty="0"/>
          </a:p>
          <a:p>
            <a:r>
              <a:rPr lang="de-DE" baseline="0" dirty="0"/>
              <a:t>„Entwickelt Ideen, wie wir diese Leitfrage beantworten können.“ </a:t>
            </a:r>
            <a:r>
              <a:rPr lang="de-DE" baseline="0" dirty="0">
                <a:sym typeface="Wingdings"/>
              </a:rPr>
              <a:t> per Analyse von Daten und Statistiken, die im Internet zu finden sind.</a:t>
            </a:r>
            <a:endParaRPr lang="de-DE" dirty="0"/>
          </a:p>
        </p:txBody>
      </p:sp>
      <p:sp>
        <p:nvSpPr>
          <p:cNvPr id="4" name="Foliennummernplatzhalter 3"/>
          <p:cNvSpPr>
            <a:spLocks noGrp="1"/>
          </p:cNvSpPr>
          <p:nvPr>
            <p:ph type="sldNum" sz="quarter" idx="10"/>
          </p:nvPr>
        </p:nvSpPr>
        <p:spPr/>
        <p:txBody>
          <a:bodyPr/>
          <a:lstStyle/>
          <a:p>
            <a:fld id="{2C4AEECA-2F8D-4454-817A-55D3990CF5CF}" type="slidenum">
              <a:rPr lang="de-DE" altLang="de-DE" smtClean="0"/>
              <a:pPr/>
              <a:t>9</a:t>
            </a:fld>
            <a:endParaRPr lang="de-DE" altLang="de-DE"/>
          </a:p>
        </p:txBody>
      </p:sp>
    </p:spTree>
    <p:extLst>
      <p:ext uri="{BB962C8B-B14F-4D97-AF65-F5344CB8AC3E}">
        <p14:creationId xmlns:p14="http://schemas.microsoft.com/office/powerpoint/2010/main" val="366001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219200"/>
          </a:xfrm>
        </p:spPr>
        <p:txBody>
          <a:bodyPr/>
          <a:lstStyle/>
          <a:p>
            <a:r>
              <a:rPr lang="de-DE"/>
              <a:t>Titelmasterformat durch Klicken bearbeiten</a:t>
            </a:r>
          </a:p>
        </p:txBody>
      </p:sp>
      <p:sp>
        <p:nvSpPr>
          <p:cNvPr id="3" name="Diagrammplatzhalter 2"/>
          <p:cNvSpPr>
            <a:spLocks noGrp="1"/>
          </p:cNvSpPr>
          <p:nvPr>
            <p:ph type="chart" idx="1"/>
          </p:nvPr>
        </p:nvSpPr>
        <p:spPr>
          <a:xfrm>
            <a:off x="685800" y="2133600"/>
            <a:ext cx="7772400" cy="3962400"/>
          </a:xfrm>
        </p:spPr>
        <p:txBody>
          <a:bodyPr/>
          <a:lstStyle/>
          <a:p>
            <a:pPr lvl="0"/>
            <a:r>
              <a:rPr lang="de-DE" noProof="0"/>
              <a:t>Diagramm durch Klicken auf Symbol hinzufügen</a:t>
            </a:r>
            <a:endParaRPr lang="de-DE" noProof="0" dirty="0"/>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de-DE"/>
              <a:t>Formatvorlage des Untertitelmasters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de-DE"/>
              <a:t>Textmasterformat bearbeiten</a:t>
            </a:r>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de-DE"/>
              <a:t>Textmasterformat bearbeiten</a:t>
            </a:r>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de-DE"/>
              <a:t>Textmasterformat bearbeiten</a:t>
            </a:r>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219200"/>
          </a:xfrm>
        </p:spPr>
        <p:txBody>
          <a:bodyPr/>
          <a:lstStyle/>
          <a:p>
            <a:r>
              <a:rPr lang="de-DE"/>
              <a:t>Titelmasterformat durch Klicken bearbeiten</a:t>
            </a:r>
          </a:p>
        </p:txBody>
      </p:sp>
      <p:sp>
        <p:nvSpPr>
          <p:cNvPr id="3" name="SmartArt-Platzhalter 2"/>
          <p:cNvSpPr>
            <a:spLocks noGrp="1"/>
          </p:cNvSpPr>
          <p:nvPr>
            <p:ph type="dgm" idx="1"/>
          </p:nvPr>
        </p:nvSpPr>
        <p:spPr>
          <a:xfrm>
            <a:off x="685800" y="2133600"/>
            <a:ext cx="7772400" cy="3962400"/>
          </a:xfrm>
        </p:spPr>
        <p:txBody>
          <a:bodyPr/>
          <a:lstStyle/>
          <a:p>
            <a:pPr lvl="0"/>
            <a:r>
              <a:rPr lang="de-DE" noProof="0"/>
              <a:t>Klicken Sie auf das Symbol, um die SmartArt-Grafik hinzuzufügen</a:t>
            </a:r>
            <a:endParaRPr lang="de-DE" noProof="0" dirty="0"/>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DE5"/>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685800" y="533400"/>
            <a:ext cx="7772400" cy="1219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ltLang="de-DE"/>
              <a:t>Klicken Sie, zum Bearbeiten.</a:t>
            </a:r>
          </a:p>
        </p:txBody>
      </p:sp>
      <p:sp>
        <p:nvSpPr>
          <p:cNvPr id="55299"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de-DE" dirty="0"/>
              <a:t>Klicken Sie, um die Textformatierung des Masters zu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pic>
        <p:nvPicPr>
          <p:cNvPr id="55301" name="Picture 8" descr="R:\Gestaltungsrichtlinien\Logo RP mit Hintergrund.jpg"/>
          <p:cNvPicPr>
            <a:picLocks noChangeAspect="1" noChangeArrowheads="1"/>
          </p:cNvPicPr>
          <p:nvPr/>
        </p:nvPicPr>
        <p:blipFill>
          <a:blip r:embed="rId13" cstate="print"/>
          <a:srcRect/>
          <a:stretch>
            <a:fillRect/>
          </a:stretch>
        </p:blipFill>
        <p:spPr bwMode="auto">
          <a:xfrm>
            <a:off x="7668344" y="6165304"/>
            <a:ext cx="1173162" cy="576262"/>
          </a:xfrm>
          <a:prstGeom prst="rect">
            <a:avLst/>
          </a:prstGeom>
          <a:noFill/>
          <a:ln w="9525">
            <a:noFill/>
            <a:miter lim="800000"/>
            <a:headEnd/>
            <a:tailEnd/>
          </a:ln>
        </p:spPr>
      </p:pic>
      <p:sp>
        <p:nvSpPr>
          <p:cNvPr id="7" name="Fußzeilenplatzhalter 3"/>
          <p:cNvSpPr txBox="1">
            <a:spLocks/>
          </p:cNvSpPr>
          <p:nvPr/>
        </p:nvSpPr>
        <p:spPr bwMode="auto">
          <a:xfrm>
            <a:off x="251520" y="6511945"/>
            <a:ext cx="3791102" cy="157415"/>
          </a:xfrm>
          <a:prstGeom prst="rect">
            <a:avLst/>
          </a:prstGeom>
          <a:noFill/>
          <a:ln w="9525">
            <a:noFill/>
            <a:miter lim="800000"/>
            <a:headEnd/>
            <a:tailEnd/>
          </a:ln>
          <a:effectLst/>
        </p:spPr>
        <p:txBody>
          <a:bodyPr wrap="none" lIns="0" tIns="0" rIns="0" bIns="0">
            <a:spAutoFit/>
          </a:bodyPr>
          <a:lstStyle>
            <a:lvl1pPr defTabSz="449263" eaLnBrk="0" hangingPunct="0">
              <a:defRPr sz="2400" b="1">
                <a:solidFill>
                  <a:schemeClr val="tx1"/>
                </a:solidFill>
                <a:latin typeface="Times New Roman" charset="0"/>
                <a:ea typeface="ＭＳ Ｐゴシック" charset="-128"/>
              </a:defRPr>
            </a:lvl1pPr>
            <a:lvl2pPr marL="742950" indent="-285750" defTabSz="449263" eaLnBrk="0" hangingPunct="0">
              <a:defRPr sz="2400" b="1">
                <a:solidFill>
                  <a:schemeClr val="tx1"/>
                </a:solidFill>
                <a:latin typeface="Times New Roman" charset="0"/>
                <a:ea typeface="ＭＳ Ｐゴシック" charset="-128"/>
              </a:defRPr>
            </a:lvl2pPr>
            <a:lvl3pPr marL="1143000" indent="-228600" defTabSz="449263" eaLnBrk="0" hangingPunct="0">
              <a:defRPr sz="2400" b="1">
                <a:solidFill>
                  <a:schemeClr val="tx1"/>
                </a:solidFill>
                <a:latin typeface="Times New Roman" charset="0"/>
                <a:ea typeface="ＭＳ Ｐゴシック" charset="-128"/>
              </a:defRPr>
            </a:lvl3pPr>
            <a:lvl4pPr marL="1600200" indent="-228600" defTabSz="449263" eaLnBrk="0" hangingPunct="0">
              <a:defRPr sz="2400" b="1">
                <a:solidFill>
                  <a:schemeClr val="tx1"/>
                </a:solidFill>
                <a:latin typeface="Times New Roman" charset="0"/>
                <a:ea typeface="ＭＳ Ｐゴシック" charset="-128"/>
              </a:defRPr>
            </a:lvl4pPr>
            <a:lvl5pPr marL="2057400" indent="-228600" defTabSz="449263" eaLnBrk="0" hangingPunct="0">
              <a:defRPr sz="2400" b="1">
                <a:solidFill>
                  <a:schemeClr val="tx1"/>
                </a:solidFill>
                <a:latin typeface="Times New Roman" charset="0"/>
                <a:ea typeface="ＭＳ Ｐゴシック" charset="-128"/>
              </a:defRPr>
            </a:lvl5pPr>
            <a:lvl6pPr marL="2514600" indent="-228600" algn="r" defTabSz="449263"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algn="r" defTabSz="449263"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algn="r" defTabSz="449263"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algn="r" defTabSz="449263"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a:lnSpc>
                <a:spcPct val="93000"/>
              </a:lnSpc>
              <a:buClr>
                <a:srgbClr val="000000"/>
              </a:buClr>
              <a:buSzPct val="100000"/>
              <a:buFont typeface="Times New Roman" charset="0"/>
              <a:buNone/>
              <a:defRPr/>
            </a:pPr>
            <a:r>
              <a:rPr lang="de-DE" altLang="de-DE" sz="1100" dirty="0">
                <a:latin typeface="Arial" charset="0"/>
              </a:rPr>
              <a:t>ZPG Geographie: Bildungsplan 2016 – Klassenstufe 9/10</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2" r:id="rId4"/>
    <p:sldLayoutId id="2147483703" r:id="rId5"/>
    <p:sldLayoutId id="2147483704" r:id="rId6"/>
    <p:sldLayoutId id="2147483705" r:id="rId7"/>
    <p:sldLayoutId id="2147483706" r:id="rId8"/>
    <p:sldLayoutId id="2147483708" r:id="rId9"/>
    <p:sldLayoutId id="2147483709" r:id="rId10"/>
    <p:sldLayoutId id="2147483710" r:id="rId11"/>
  </p:sldLayoutIdLst>
  <p:transition>
    <p:pull dir="r"/>
  </p:transition>
  <p:hf sldNum="0" hdr="0" dt="0"/>
  <p:txStyles>
    <p:titleStyle>
      <a:lvl1pPr algn="l" rtl="0" eaLnBrk="1" fontAlgn="base" hangingPunct="1">
        <a:spcBef>
          <a:spcPct val="0"/>
        </a:spcBef>
        <a:spcAft>
          <a:spcPct val="0"/>
        </a:spcAft>
        <a:defRPr sz="40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Times"/>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Times"/>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Times"/>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Times"/>
          <a:ea typeface="ＭＳ Ｐゴシック" charset="0"/>
          <a:cs typeface="ＭＳ Ｐゴシック" charset="0"/>
        </a:defRPr>
      </a:lvl5pPr>
      <a:lvl6pPr marL="457153" algn="l" rtl="0" eaLnBrk="1" fontAlgn="base" hangingPunct="1">
        <a:spcBef>
          <a:spcPct val="0"/>
        </a:spcBef>
        <a:spcAft>
          <a:spcPct val="0"/>
        </a:spcAft>
        <a:defRPr sz="4000">
          <a:solidFill>
            <a:schemeClr val="tx2"/>
          </a:solidFill>
          <a:latin typeface="Times"/>
        </a:defRPr>
      </a:lvl6pPr>
      <a:lvl7pPr marL="914305" algn="l" rtl="0" eaLnBrk="1" fontAlgn="base" hangingPunct="1">
        <a:spcBef>
          <a:spcPct val="0"/>
        </a:spcBef>
        <a:spcAft>
          <a:spcPct val="0"/>
        </a:spcAft>
        <a:defRPr sz="4000">
          <a:solidFill>
            <a:schemeClr val="tx2"/>
          </a:solidFill>
          <a:latin typeface="Times"/>
        </a:defRPr>
      </a:lvl7pPr>
      <a:lvl8pPr marL="1371458" algn="l" rtl="0" eaLnBrk="1" fontAlgn="base" hangingPunct="1">
        <a:spcBef>
          <a:spcPct val="0"/>
        </a:spcBef>
        <a:spcAft>
          <a:spcPct val="0"/>
        </a:spcAft>
        <a:defRPr sz="4000">
          <a:solidFill>
            <a:schemeClr val="tx2"/>
          </a:solidFill>
          <a:latin typeface="Times"/>
        </a:defRPr>
      </a:lvl8pPr>
      <a:lvl9pPr marL="1828610" algn="l" rtl="0" eaLnBrk="1" fontAlgn="base" hangingPunct="1">
        <a:spcBef>
          <a:spcPct val="0"/>
        </a:spcBef>
        <a:spcAft>
          <a:spcPct val="0"/>
        </a:spcAft>
        <a:defRPr sz="4000">
          <a:solidFill>
            <a:schemeClr val="tx2"/>
          </a:solidFill>
          <a:latin typeface="Times"/>
        </a:defRPr>
      </a:lvl9pPr>
    </p:titleStyle>
    <p:bodyStyle>
      <a:lvl1pPr marL="279400" indent="-279400" algn="l" rtl="0" eaLnBrk="1" fontAlgn="base" hangingPunct="1">
        <a:spcBef>
          <a:spcPct val="30000"/>
        </a:spcBef>
        <a:spcAft>
          <a:spcPct val="0"/>
        </a:spcAft>
        <a:buSzPct val="90000"/>
        <a:buChar char="•"/>
        <a:defRPr sz="2400">
          <a:solidFill>
            <a:schemeClr val="tx1"/>
          </a:solidFill>
          <a:latin typeface="+mn-lt"/>
          <a:ea typeface="ＭＳ Ｐゴシック" charset="0"/>
          <a:cs typeface="ＭＳ Ｐゴシック" charset="0"/>
        </a:defRPr>
      </a:lvl1pPr>
      <a:lvl2pPr marL="755650" indent="-284163" algn="l" rtl="0" eaLnBrk="1" fontAlgn="base" hangingPunct="1">
        <a:spcBef>
          <a:spcPct val="0"/>
        </a:spcBef>
        <a:spcAft>
          <a:spcPct val="0"/>
        </a:spcAft>
        <a:buChar char="–"/>
        <a:defRPr sz="2400">
          <a:solidFill>
            <a:schemeClr val="tx1"/>
          </a:solidFill>
          <a:latin typeface="+mn-lt"/>
          <a:ea typeface="ＭＳ Ｐゴシック" charset="0"/>
          <a:cs typeface="ＭＳ Ｐゴシック"/>
        </a:defRPr>
      </a:lvl2pPr>
      <a:lvl3pPr marL="1174750" indent="-227013" algn="l" rtl="0" eaLnBrk="1" fontAlgn="base" hangingPunct="1">
        <a:spcBef>
          <a:spcPct val="30000"/>
        </a:spcBef>
        <a:spcAft>
          <a:spcPct val="0"/>
        </a:spcAft>
        <a:buSzPct val="90000"/>
        <a:buChar char="•"/>
        <a:defRPr sz="2000">
          <a:solidFill>
            <a:schemeClr val="tx1"/>
          </a:solidFill>
          <a:latin typeface="+mn-lt"/>
          <a:ea typeface="ＭＳ Ｐゴシック" charset="0"/>
          <a:cs typeface="ＭＳ Ｐゴシック"/>
        </a:defRPr>
      </a:lvl3pPr>
      <a:lvl4pPr marL="1593850" indent="-227013" algn="l" rtl="0" eaLnBrk="1" fontAlgn="base" hangingPunct="1">
        <a:spcBef>
          <a:spcPct val="30000"/>
        </a:spcBef>
        <a:spcAft>
          <a:spcPct val="0"/>
        </a:spcAft>
        <a:buSzPct val="90000"/>
        <a:buChar char="•"/>
        <a:defRPr sz="2000">
          <a:solidFill>
            <a:schemeClr val="tx1"/>
          </a:solidFill>
          <a:latin typeface="+mn-lt"/>
          <a:ea typeface="ＭＳ Ｐゴシック" charset="0"/>
          <a:cs typeface="ＭＳ Ｐゴシック"/>
        </a:defRPr>
      </a:lvl4pPr>
      <a:lvl5pPr marL="2012950" indent="-227013" algn="l" rtl="0" eaLnBrk="1" fontAlgn="base" hangingPunct="1">
        <a:spcBef>
          <a:spcPct val="30000"/>
        </a:spcBef>
        <a:spcAft>
          <a:spcPct val="0"/>
        </a:spcAft>
        <a:buSzPct val="90000"/>
        <a:buChar char="•"/>
        <a:defRPr sz="2000">
          <a:solidFill>
            <a:schemeClr val="tx1"/>
          </a:solidFill>
          <a:latin typeface="+mn-lt"/>
          <a:ea typeface="ＭＳ Ｐゴシック" charset="0"/>
          <a:cs typeface="ＭＳ Ｐゴシック"/>
        </a:defRPr>
      </a:lvl5pPr>
      <a:lvl6pPr marL="2471482" indent="-228577" algn="l" rtl="0" eaLnBrk="1" fontAlgn="base" hangingPunct="1">
        <a:spcBef>
          <a:spcPct val="30000"/>
        </a:spcBef>
        <a:spcAft>
          <a:spcPct val="0"/>
        </a:spcAft>
        <a:buSzPct val="90000"/>
        <a:buChar char="•"/>
        <a:defRPr sz="2000">
          <a:solidFill>
            <a:schemeClr val="tx1"/>
          </a:solidFill>
          <a:latin typeface="+mn-lt"/>
        </a:defRPr>
      </a:lvl6pPr>
      <a:lvl7pPr marL="2928634" indent="-228577" algn="l" rtl="0" eaLnBrk="1" fontAlgn="base" hangingPunct="1">
        <a:spcBef>
          <a:spcPct val="30000"/>
        </a:spcBef>
        <a:spcAft>
          <a:spcPct val="0"/>
        </a:spcAft>
        <a:buSzPct val="90000"/>
        <a:buChar char="•"/>
        <a:defRPr sz="2000">
          <a:solidFill>
            <a:schemeClr val="tx1"/>
          </a:solidFill>
          <a:latin typeface="+mn-lt"/>
        </a:defRPr>
      </a:lvl7pPr>
      <a:lvl8pPr marL="3385787" indent="-228577" algn="l" rtl="0" eaLnBrk="1" fontAlgn="base" hangingPunct="1">
        <a:spcBef>
          <a:spcPct val="30000"/>
        </a:spcBef>
        <a:spcAft>
          <a:spcPct val="0"/>
        </a:spcAft>
        <a:buSzPct val="90000"/>
        <a:buChar char="•"/>
        <a:defRPr sz="2000">
          <a:solidFill>
            <a:schemeClr val="tx1"/>
          </a:solidFill>
          <a:latin typeface="+mn-lt"/>
        </a:defRPr>
      </a:lvl8pPr>
      <a:lvl9pPr marL="3842939" indent="-228577" algn="l" rtl="0" eaLnBrk="1" fontAlgn="base" hangingPunct="1">
        <a:spcBef>
          <a:spcPct val="30000"/>
        </a:spcBef>
        <a:spcAft>
          <a:spcPct val="0"/>
        </a:spcAft>
        <a:buSzPct val="90000"/>
        <a:buChar char="•"/>
        <a:defRPr sz="2000">
          <a:solidFill>
            <a:schemeClr val="tx1"/>
          </a:solidFill>
          <a:latin typeface="+mn-lt"/>
        </a:defRPr>
      </a:lvl9pPr>
    </p:bodyStyle>
    <p:otherStyle>
      <a:defPPr>
        <a:defRPr lang="de-DE"/>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ognos.com/"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hyperlink" Target="https://www.prognos.com/zukunftsatlas-map/16/"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3" Type="http://schemas.openxmlformats.org/officeDocument/2006/relationships/hyperlink" Target="http://www.ostwuerttemberg.org/" TargetMode="External"/><Relationship Id="rId18" Type="http://schemas.openxmlformats.org/officeDocument/2006/relationships/hyperlink" Target="http://www.region-stuttgart.org/" TargetMode="External"/><Relationship Id="rId26" Type="http://schemas.openxmlformats.org/officeDocument/2006/relationships/hyperlink" Target="http://www.statistik-bw.de/Service/Veroeff/Monatshefte/PDF/Beitrag16_09_01.pdf" TargetMode="External"/><Relationship Id="rId39" Type="http://schemas.openxmlformats.org/officeDocument/2006/relationships/hyperlink" Target="http://www.suedlicher-oberrhein.ihk.de/" TargetMode="External"/><Relationship Id="rId21" Type="http://schemas.openxmlformats.org/officeDocument/2006/relationships/hyperlink" Target="http://www.prognos.com/" TargetMode="External"/><Relationship Id="rId34" Type="http://schemas.openxmlformats.org/officeDocument/2006/relationships/hyperlink" Target="https://statistik.arbeitsagentur.de/Navigation/Statistik/Statistik-nach-Regionen/Statistik-nach-Regionen-Nav.html" TargetMode="External"/><Relationship Id="rId7" Type="http://schemas.openxmlformats.org/officeDocument/2006/relationships/hyperlink" Target="http://www.hochrhein-bodensee.de/" TargetMode="External"/><Relationship Id="rId12" Type="http://schemas.openxmlformats.org/officeDocument/2006/relationships/hyperlink" Target="http://www.landesrecht-bw.de/jportal/?quelle=jlink&amp;query=LPlG+BW&amp;psml=bsbawueprod.psml&amp;max=true&amp;aiz=true" TargetMode="External"/><Relationship Id="rId17" Type="http://schemas.openxmlformats.org/officeDocument/2006/relationships/hyperlink" Target="http://www.m-r-n.com/start/regionalplanung-und-entwicklung.html" TargetMode="External"/><Relationship Id="rId25" Type="http://schemas.openxmlformats.org/officeDocument/2006/relationships/hyperlink" Target="http://www.ostwuerttemberg.ihk.de/" TargetMode="External"/><Relationship Id="rId33" Type="http://schemas.openxmlformats.org/officeDocument/2006/relationships/hyperlink" Target="http://www.heilbronn.ihk.de/" TargetMode="External"/><Relationship Id="rId38" Type="http://schemas.openxmlformats.org/officeDocument/2006/relationships/hyperlink" Target="http://www.schwarzwald-baar-heuberg.ihk.de/" TargetMode="External"/><Relationship Id="rId2" Type="http://schemas.openxmlformats.org/officeDocument/2006/relationships/notesSlide" Target="../notesSlides/notesSlide23.xml"/><Relationship Id="rId16" Type="http://schemas.openxmlformats.org/officeDocument/2006/relationships/hyperlink" Target="http://www.region-suedlicher-oberrhein.de/" TargetMode="External"/><Relationship Id="rId20" Type="http://schemas.openxmlformats.org/officeDocument/2006/relationships/hyperlink" Target="http://www.statistik-bw.de/" TargetMode="External"/><Relationship Id="rId29" Type="http://schemas.openxmlformats.org/officeDocument/2006/relationships/hyperlink" Target="http://www.karlsruhe.ihk.de/" TargetMode="External"/><Relationship Id="rId1" Type="http://schemas.openxmlformats.org/officeDocument/2006/relationships/slideLayout" Target="../slideLayouts/slideLayout11.xml"/><Relationship Id="rId6" Type="http://schemas.openxmlformats.org/officeDocument/2006/relationships/hyperlink" Target="http://www.main-tauber-kreis.de/media/custom/2177_1975_1.PDF?1415962012" TargetMode="External"/><Relationship Id="rId11" Type="http://schemas.openxmlformats.org/officeDocument/2006/relationships/hyperlink" Target="http://www.rvna.de/" TargetMode="External"/><Relationship Id="rId24" Type="http://schemas.openxmlformats.org/officeDocument/2006/relationships/hyperlink" Target="http://www.wm.baden-wuerttemberg.de/" TargetMode="External"/><Relationship Id="rId32" Type="http://schemas.openxmlformats.org/officeDocument/2006/relationships/hyperlink" Target="https://de.actionbound.com/" TargetMode="External"/><Relationship Id="rId37" Type="http://schemas.openxmlformats.org/officeDocument/2006/relationships/hyperlink" Target="http://www.rhein-neckar.ihk24.de/" TargetMode="External"/><Relationship Id="rId40" Type="http://schemas.openxmlformats.org/officeDocument/2006/relationships/hyperlink" Target="http://www.stuttgart.ihk.de/" TargetMode="External"/><Relationship Id="rId5" Type="http://schemas.openxmlformats.org/officeDocument/2006/relationships/hyperlink" Target="http://www.rvdi.de/" TargetMode="External"/><Relationship Id="rId15" Type="http://schemas.openxmlformats.org/officeDocument/2006/relationships/hyperlink" Target="http://www.regionalverband-sbh.de/" TargetMode="External"/><Relationship Id="rId23" Type="http://schemas.openxmlformats.org/officeDocument/2006/relationships/hyperlink" Target="http://www.weingarten.ihk.de/" TargetMode="External"/><Relationship Id="rId28" Type="http://schemas.openxmlformats.org/officeDocument/2006/relationships/hyperlink" Target="http://www.mvi.baden-wuerttemberg.de/" TargetMode="External"/><Relationship Id="rId36" Type="http://schemas.openxmlformats.org/officeDocument/2006/relationships/hyperlink" Target="http://www.reutlingen.ihk.de/" TargetMode="External"/><Relationship Id="rId10" Type="http://schemas.openxmlformats.org/officeDocument/2006/relationships/hyperlink" Target="http://www.region-karlsruhe.de/" TargetMode="External"/><Relationship Id="rId19" Type="http://schemas.openxmlformats.org/officeDocument/2006/relationships/hyperlink" Target="http://www.geoportal-raumordnung-bw.de/" TargetMode="External"/><Relationship Id="rId31" Type="http://schemas.openxmlformats.org/officeDocument/2006/relationships/hyperlink" Target="http://www.nordschwarzwald.ihk24.de/" TargetMode="External"/><Relationship Id="rId4" Type="http://schemas.openxmlformats.org/officeDocument/2006/relationships/hyperlink" Target="https://www.raumbeobachtung-heilbronn-franken.de/FLA/flash.html" TargetMode="External"/><Relationship Id="rId9" Type="http://schemas.openxmlformats.org/officeDocument/2006/relationships/hyperlink" Target="http://www.regionalverband-heilbronn-franken.de/" TargetMode="External"/><Relationship Id="rId14" Type="http://schemas.openxmlformats.org/officeDocument/2006/relationships/hyperlink" Target="http://www.gesetze-im-internet.de/rog_2008/index.html" TargetMode="External"/><Relationship Id="rId22" Type="http://schemas.openxmlformats.org/officeDocument/2006/relationships/hyperlink" Target="http://www.bbsr.bund.de/" TargetMode="External"/><Relationship Id="rId27" Type="http://schemas.openxmlformats.org/officeDocument/2006/relationships/hyperlink" Target="http://www.konstanz.ihk.de/" TargetMode="External"/><Relationship Id="rId30" Type="http://schemas.openxmlformats.org/officeDocument/2006/relationships/hyperlink" Target="http://www.stiftung-ettersburg.de/getmedia.php/_media/stiftung/files/201405/1399971943-orig.pdf" TargetMode="External"/><Relationship Id="rId35" Type="http://schemas.openxmlformats.org/officeDocument/2006/relationships/hyperlink" Target="http://www.ulm.ihk24.de/" TargetMode="External"/><Relationship Id="rId8" Type="http://schemas.openxmlformats.org/officeDocument/2006/relationships/hyperlink" Target="http://www.heilbronn.ihk.de/ximages/1399833_prognosend.pdf" TargetMode="External"/><Relationship Id="rId3" Type="http://schemas.openxmlformats.org/officeDocument/2006/relationships/hyperlink" Target="http://www.bodensee-oberschwaben.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slide" Target="slide9.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a:spLocks noGrp="1"/>
          </p:cNvSpPr>
          <p:nvPr>
            <p:ph type="subTitle" idx="1"/>
          </p:nvPr>
        </p:nvSpPr>
        <p:spPr>
          <a:xfrm>
            <a:off x="683568" y="1628800"/>
            <a:ext cx="7776220" cy="3884464"/>
          </a:xfrm>
        </p:spPr>
        <p:txBody>
          <a:bodyPr>
            <a:noAutofit/>
          </a:bodyPr>
          <a:lstStyle/>
          <a:p>
            <a:endParaRPr lang="de-DE" sz="2000" b="1" dirty="0">
              <a:ea typeface="ＭＳ Ｐゴシック"/>
              <a:cs typeface="ＭＳ Ｐゴシック"/>
            </a:endParaRPr>
          </a:p>
          <a:p>
            <a:pPr algn="l"/>
            <a:endParaRPr lang="de-DE" sz="2000" b="1" dirty="0">
              <a:ea typeface="ＭＳ Ｐゴシック"/>
              <a:cs typeface="ＭＳ Ｐゴシック"/>
            </a:endParaRPr>
          </a:p>
          <a:p>
            <a:pPr algn="l"/>
            <a:endParaRPr lang="de-DE" sz="2000" b="1" dirty="0">
              <a:ea typeface="ＭＳ Ｐゴシック"/>
              <a:cs typeface="ＭＳ Ｐゴシック"/>
            </a:endParaRPr>
          </a:p>
          <a:p>
            <a:pPr algn="l"/>
            <a:endParaRPr lang="de-DE" sz="2000" b="1" dirty="0">
              <a:ea typeface="ＭＳ Ｐゴシック"/>
              <a:cs typeface="ＭＳ Ｐゴシック"/>
            </a:endParaRPr>
          </a:p>
          <a:p>
            <a:pPr algn="l"/>
            <a:endParaRPr lang="de-DE" sz="2000" b="1" dirty="0">
              <a:ea typeface="ＭＳ Ｐゴシック"/>
              <a:cs typeface="ＭＳ Ｐゴシック"/>
            </a:endParaRPr>
          </a:p>
        </p:txBody>
      </p:sp>
      <p:pic>
        <p:nvPicPr>
          <p:cNvPr id="3" name="Bild 1"/>
          <p:cNvPicPr/>
          <p:nvPr/>
        </p:nvPicPr>
        <p:blipFill>
          <a:blip r:embed="rId3"/>
          <a:stretch>
            <a:fillRect/>
          </a:stretch>
        </p:blipFill>
        <p:spPr>
          <a:xfrm>
            <a:off x="194752" y="332656"/>
            <a:ext cx="8921016" cy="5472608"/>
          </a:xfrm>
          <a:prstGeom prst="rect">
            <a:avLst/>
          </a:prstGeom>
          <a:noFill/>
          <a:ln>
            <a:noFill/>
          </a:ln>
        </p:spPr>
      </p:pic>
      <p:sp>
        <p:nvSpPr>
          <p:cNvPr id="2" name="Rechteck 1"/>
          <p:cNvSpPr/>
          <p:nvPr/>
        </p:nvSpPr>
        <p:spPr>
          <a:xfrm>
            <a:off x="194752" y="5661248"/>
            <a:ext cx="9057768" cy="430887"/>
          </a:xfrm>
          <a:prstGeom prst="rect">
            <a:avLst/>
          </a:prstGeom>
        </p:spPr>
        <p:txBody>
          <a:bodyPr wrap="square">
            <a:spAutoFit/>
          </a:bodyPr>
          <a:lstStyle/>
          <a:p>
            <a:r>
              <a:rPr lang="de-DE" sz="1100" i="1" dirty="0"/>
              <a:t>(Quelle: http://www.bildungsplaene-bw.de/site/bildungsplan/get/documents/lsbw/export-pdf/depot-pdf/</a:t>
            </a:r>
          </a:p>
          <a:p>
            <a:r>
              <a:rPr lang="de-DE" sz="1100" i="1" dirty="0"/>
              <a:t>ALLG/BP2016BW_ALLG_GYM_GEO.pdf) [zuletzt </a:t>
            </a:r>
            <a:r>
              <a:rPr lang="de-DE" sz="1100" i="1" dirty="0" err="1"/>
              <a:t>abegrufen</a:t>
            </a:r>
            <a:r>
              <a:rPr lang="de-DE" sz="1100" i="1" dirty="0"/>
              <a:t> am 13.09.2018]</a:t>
            </a:r>
          </a:p>
        </p:txBody>
      </p:sp>
    </p:spTree>
  </p:cSld>
  <p:clrMapOvr>
    <a:masterClrMapping/>
  </p:clrMapOvr>
  <p:transition>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9330"/>
            <a:ext cx="9144000" cy="720000"/>
          </a:xfrm>
          <a:noFill/>
        </p:spPr>
        <p:txBody>
          <a:bodyPr/>
          <a:lstStyle/>
          <a:p>
            <a:pPr algn="ctr"/>
            <a:r>
              <a:rPr lang="de-DE" sz="3200" dirty="0">
                <a:latin typeface="Arial" panose="020B0604020202020204" pitchFamily="34" charset="0"/>
                <a:cs typeface="Arial" panose="020B0604020202020204" pitchFamily="34" charset="0"/>
              </a:rPr>
              <a:t>Einstiegsfolie Stunde 2</a:t>
            </a:r>
          </a:p>
        </p:txBody>
      </p:sp>
      <p:sp>
        <p:nvSpPr>
          <p:cNvPr id="7" name="Textfeld 6"/>
          <p:cNvSpPr txBox="1"/>
          <p:nvPr/>
        </p:nvSpPr>
        <p:spPr>
          <a:xfrm>
            <a:off x="395535" y="5763374"/>
            <a:ext cx="8136905" cy="261610"/>
          </a:xfrm>
          <a:prstGeom prst="rect">
            <a:avLst/>
          </a:prstGeom>
          <a:noFill/>
        </p:spPr>
        <p:txBody>
          <a:bodyPr wrap="square" rtlCol="0">
            <a:spAutoFit/>
          </a:bodyPr>
          <a:lstStyle/>
          <a:p>
            <a:r>
              <a:rPr lang="de-DE" sz="1100" dirty="0"/>
              <a:t>(</a:t>
            </a:r>
            <a:r>
              <a:rPr lang="de-DE" sz="1100" i="1" dirty="0"/>
              <a:t>Quelle: http://www.statistik-bw.de/Service/Veroeff/Monatshefte/PDF/Beitrag16_09_01.pdf) [zuletzt abgerufen am 13.09.2018]</a:t>
            </a:r>
          </a:p>
        </p:txBody>
      </p:sp>
      <p:cxnSp>
        <p:nvCxnSpPr>
          <p:cNvPr id="8" name="Gerade Verbindung 7"/>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sp>
        <p:nvSpPr>
          <p:cNvPr id="9" name="Textfeld 8"/>
          <p:cNvSpPr txBox="1"/>
          <p:nvPr/>
        </p:nvSpPr>
        <p:spPr>
          <a:xfrm>
            <a:off x="539552" y="1136933"/>
            <a:ext cx="7783867" cy="4524315"/>
          </a:xfrm>
          <a:prstGeom prst="rect">
            <a:avLst/>
          </a:prstGeom>
          <a:noFill/>
          <a:ln w="9525">
            <a:solidFill>
              <a:schemeClr val="tx1"/>
            </a:solidFill>
          </a:ln>
        </p:spPr>
        <p:txBody>
          <a:bodyPr wrap="square" rtlCol="0">
            <a:spAutoFit/>
          </a:bodyPr>
          <a:lstStyle/>
          <a:p>
            <a:r>
              <a:rPr lang="de-DE" dirty="0"/>
              <a:t>Abbildung  „Wanderungssalden der 18- bis unter 25-Jährigen in Baden-Württemberg seit 1991 nach Raumkategorien“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72143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
            <a:ext cx="9144000" cy="720000"/>
          </a:xfrm>
          <a:noFill/>
        </p:spPr>
        <p:txBody>
          <a:bodyPr/>
          <a:lstStyle/>
          <a:p>
            <a:pPr algn="ctr"/>
            <a:r>
              <a:rPr lang="de-DE" sz="3200" dirty="0">
                <a:latin typeface="Arial" panose="020B0604020202020204" pitchFamily="34" charset="0"/>
                <a:cs typeface="Arial" panose="020B0604020202020204" pitchFamily="34" charset="0"/>
              </a:rPr>
              <a:t>AB „Ländlicher Raum“ Stunde 2</a:t>
            </a:r>
          </a:p>
        </p:txBody>
      </p:sp>
      <p:sp>
        <p:nvSpPr>
          <p:cNvPr id="5" name="Textfeld 4"/>
          <p:cNvSpPr txBox="1"/>
          <p:nvPr/>
        </p:nvSpPr>
        <p:spPr>
          <a:xfrm>
            <a:off x="4119761" y="6171827"/>
            <a:ext cx="2304256" cy="261610"/>
          </a:xfrm>
          <a:prstGeom prst="rect">
            <a:avLst/>
          </a:prstGeom>
          <a:noFill/>
        </p:spPr>
        <p:txBody>
          <a:bodyPr wrap="square" rtlCol="0">
            <a:spAutoFit/>
          </a:bodyPr>
          <a:lstStyle/>
          <a:p>
            <a:r>
              <a:rPr lang="de-DE" sz="1100" i="1" dirty="0"/>
              <a:t>(Quelle: Mirjam Schäfer)</a:t>
            </a:r>
          </a:p>
        </p:txBody>
      </p:sp>
      <p:cxnSp>
        <p:nvCxnSpPr>
          <p:cNvPr id="6" name="Gerade Verbindung 5"/>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pic>
        <p:nvPicPr>
          <p:cNvPr id="205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51" y="900928"/>
            <a:ext cx="3868241" cy="55138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7877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0141"/>
            <a:ext cx="9144000" cy="720000"/>
          </a:xfrm>
          <a:noFill/>
        </p:spPr>
        <p:txBody>
          <a:bodyPr/>
          <a:lstStyle/>
          <a:p>
            <a:pPr algn="ctr"/>
            <a:r>
              <a:rPr lang="de-DE" sz="3200" dirty="0">
                <a:latin typeface="Arial" panose="020B0604020202020204" pitchFamily="34" charset="0"/>
                <a:cs typeface="Arial" panose="020B0604020202020204" pitchFamily="34" charset="0"/>
              </a:rPr>
              <a:t>AB „Kriterienkatalog“ Stunde 2</a:t>
            </a:r>
          </a:p>
        </p:txBody>
      </p:sp>
      <p:sp>
        <p:nvSpPr>
          <p:cNvPr id="8" name="Textfeld 7"/>
          <p:cNvSpPr txBox="1"/>
          <p:nvPr/>
        </p:nvSpPr>
        <p:spPr>
          <a:xfrm>
            <a:off x="179512" y="6165304"/>
            <a:ext cx="2304256" cy="261610"/>
          </a:xfrm>
          <a:prstGeom prst="rect">
            <a:avLst/>
          </a:prstGeom>
          <a:noFill/>
        </p:spPr>
        <p:txBody>
          <a:bodyPr wrap="square" rtlCol="0">
            <a:spAutoFit/>
          </a:bodyPr>
          <a:lstStyle/>
          <a:p>
            <a:r>
              <a:rPr lang="de-DE" sz="1100" i="1" dirty="0"/>
              <a:t>(Quelle: Mirjam Schäfer)</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053" y="945172"/>
            <a:ext cx="3492291" cy="5220132"/>
          </a:xfrm>
          <a:prstGeom prst="rect">
            <a:avLst/>
          </a:prstGeom>
          <a:ln>
            <a:solidFill>
              <a:schemeClr val="tx1"/>
            </a:solidFill>
          </a:ln>
        </p:spPr>
      </p:pic>
      <p:cxnSp>
        <p:nvCxnSpPr>
          <p:cNvPr id="6" name="Gerade Verbindung 5"/>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8" t="19604" r="35937" b="9263"/>
          <a:stretch/>
        </p:blipFill>
        <p:spPr bwMode="auto">
          <a:xfrm>
            <a:off x="323527" y="945172"/>
            <a:ext cx="3636625" cy="52201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287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9330"/>
            <a:ext cx="9144000" cy="720000"/>
          </a:xfrm>
          <a:noFill/>
        </p:spPr>
        <p:txBody>
          <a:bodyPr/>
          <a:lstStyle/>
          <a:p>
            <a:pPr algn="ctr"/>
            <a:r>
              <a:rPr lang="de-DE" sz="3200" dirty="0">
                <a:latin typeface="Arial" panose="020B0604020202020204" pitchFamily="34" charset="0"/>
                <a:cs typeface="Arial" panose="020B0604020202020204" pitchFamily="34" charset="0"/>
              </a:rPr>
              <a:t>Methodenblatt Statistik Stunde 2</a:t>
            </a:r>
          </a:p>
        </p:txBody>
      </p:sp>
      <p:sp>
        <p:nvSpPr>
          <p:cNvPr id="6" name="Textfeld 5"/>
          <p:cNvSpPr txBox="1"/>
          <p:nvPr/>
        </p:nvSpPr>
        <p:spPr>
          <a:xfrm>
            <a:off x="192894" y="6129049"/>
            <a:ext cx="2304256" cy="261610"/>
          </a:xfrm>
          <a:prstGeom prst="rect">
            <a:avLst/>
          </a:prstGeom>
          <a:noFill/>
        </p:spPr>
        <p:txBody>
          <a:bodyPr wrap="square" rtlCol="0">
            <a:spAutoFit/>
          </a:bodyPr>
          <a:lstStyle/>
          <a:p>
            <a:r>
              <a:rPr lang="de-DE" sz="1100" i="1" dirty="0"/>
              <a:t>(Quelle: Mirjam Schäfer)</a:t>
            </a:r>
          </a:p>
        </p:txBody>
      </p:sp>
      <p:cxnSp>
        <p:nvCxnSpPr>
          <p:cNvPr id="5" name="Gerade Verbindung 4"/>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75" t="20000" r="22188" b="10184"/>
          <a:stretch/>
        </p:blipFill>
        <p:spPr bwMode="auto">
          <a:xfrm>
            <a:off x="323528" y="1049400"/>
            <a:ext cx="7056784" cy="49989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737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910" y="4866"/>
            <a:ext cx="9144000" cy="720000"/>
          </a:xfrm>
          <a:noFill/>
        </p:spPr>
        <p:txBody>
          <a:bodyPr/>
          <a:lstStyle/>
          <a:p>
            <a:pPr algn="ctr"/>
            <a:r>
              <a:rPr lang="de-DE" sz="3200" dirty="0">
                <a:latin typeface="Arial" panose="020B0604020202020204" pitchFamily="34" charset="0"/>
                <a:cs typeface="Arial" panose="020B0604020202020204" pitchFamily="34" charset="0"/>
              </a:rPr>
              <a:t>Stunde 3 und 4</a:t>
            </a:r>
          </a:p>
        </p:txBody>
      </p:sp>
      <p:graphicFrame>
        <p:nvGraphicFramePr>
          <p:cNvPr id="4" name="Tabelle 3"/>
          <p:cNvGraphicFramePr>
            <a:graphicFrameLocks noGrp="1"/>
          </p:cNvGraphicFramePr>
          <p:nvPr>
            <p:extLst>
              <p:ext uri="{D42A27DB-BD31-4B8C-83A1-F6EECF244321}">
                <p14:modId xmlns:p14="http://schemas.microsoft.com/office/powerpoint/2010/main" val="1312517274"/>
              </p:ext>
            </p:extLst>
          </p:nvPr>
        </p:nvGraphicFramePr>
        <p:xfrm>
          <a:off x="434172" y="1340768"/>
          <a:ext cx="8216525" cy="2623680"/>
        </p:xfrm>
        <a:graphic>
          <a:graphicData uri="http://schemas.openxmlformats.org/drawingml/2006/table">
            <a:tbl>
              <a:tblPr firstRow="1" bandRow="1">
                <a:tableStyleId>{5C22544A-7EE6-4342-B048-85BDC9FD1C3A}</a:tableStyleId>
              </a:tblPr>
              <a:tblGrid>
                <a:gridCol w="969476">
                  <a:extLst>
                    <a:ext uri="{9D8B030D-6E8A-4147-A177-3AD203B41FA5}">
                      <a16:colId xmlns:a16="http://schemas.microsoft.com/office/drawing/2014/main" val="20000"/>
                    </a:ext>
                  </a:extLst>
                </a:gridCol>
                <a:gridCol w="5256584">
                  <a:extLst>
                    <a:ext uri="{9D8B030D-6E8A-4147-A177-3AD203B41FA5}">
                      <a16:colId xmlns:a16="http://schemas.microsoft.com/office/drawing/2014/main" val="20001"/>
                    </a:ext>
                  </a:extLst>
                </a:gridCol>
                <a:gridCol w="1990465">
                  <a:extLst>
                    <a:ext uri="{9D8B030D-6E8A-4147-A177-3AD203B41FA5}">
                      <a16:colId xmlns:a16="http://schemas.microsoft.com/office/drawing/2014/main" val="20002"/>
                    </a:ext>
                  </a:extLst>
                </a:gridCol>
              </a:tblGrid>
              <a:tr h="612000">
                <a:tc>
                  <a:txBody>
                    <a:bodyPr/>
                    <a:lstStyle/>
                    <a:p>
                      <a:pPr algn="ctr"/>
                      <a:r>
                        <a:rPr lang="de-DE" sz="1400" dirty="0" err="1">
                          <a:latin typeface="Arial" panose="020B0604020202020204" pitchFamily="34" charset="0"/>
                          <a:cs typeface="Arial" panose="020B0604020202020204" pitchFamily="34" charset="0"/>
                        </a:rPr>
                        <a:t>pbK</a:t>
                      </a:r>
                      <a:endParaRPr lang="de-DE" sz="1400" dirty="0">
                        <a:latin typeface="Arial" panose="020B0604020202020204" pitchFamily="34" charset="0"/>
                        <a:cs typeface="Arial" panose="020B0604020202020204" pitchFamily="34" charset="0"/>
                      </a:endParaRPr>
                    </a:p>
                  </a:txBody>
                  <a:tcPr anchor="ctr"/>
                </a:tc>
                <a:tc>
                  <a:txBody>
                    <a:bodyPr/>
                    <a:lstStyle/>
                    <a:p>
                      <a:r>
                        <a:rPr lang="de-DE" sz="1400" dirty="0">
                          <a:latin typeface="Arial" panose="020B0604020202020204" pitchFamily="34" charset="0"/>
                          <a:cs typeface="Arial" panose="020B0604020202020204" pitchFamily="34" charset="0"/>
                        </a:rPr>
                        <a:t>Ideen zur</a:t>
                      </a:r>
                      <a:r>
                        <a:rPr lang="de-DE" sz="1400" baseline="0" dirty="0">
                          <a:latin typeface="Arial" panose="020B0604020202020204" pitchFamily="34" charset="0"/>
                          <a:cs typeface="Arial" panose="020B0604020202020204" pitchFamily="34" charset="0"/>
                        </a:rPr>
                        <a:t> Umsetzung der Unterrichtseinheit</a:t>
                      </a:r>
                      <a:endParaRPr lang="de-DE" sz="1400" dirty="0">
                        <a:latin typeface="Arial" panose="020B0604020202020204" pitchFamily="34" charset="0"/>
                        <a:cs typeface="Arial" panose="020B0604020202020204" pitchFamily="34" charset="0"/>
                      </a:endParaRPr>
                    </a:p>
                  </a:txBody>
                  <a:tcPr anchor="ctr"/>
                </a:tc>
                <a:tc>
                  <a:txBody>
                    <a:bodyPr/>
                    <a:lstStyle/>
                    <a:p>
                      <a:pPr algn="ctr"/>
                      <a:r>
                        <a:rPr lang="de-DE" sz="1400" baseline="0" dirty="0">
                          <a:latin typeface="Arial" panose="020B0604020202020204" pitchFamily="34" charset="0"/>
                          <a:cs typeface="Arial" panose="020B0604020202020204" pitchFamily="34" charset="0"/>
                        </a:rPr>
                        <a:t>Material / Medien / Unterrichtsform</a:t>
                      </a:r>
                      <a:endParaRPr lang="de-D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ctr">
                        <a:spcAft>
                          <a:spcPts val="0"/>
                        </a:spcAft>
                        <a:tabLst>
                          <a:tab pos="270510" algn="l"/>
                        </a:tabLst>
                      </a:pPr>
                      <a:r>
                        <a:rPr lang="de-DE" sz="1400" dirty="0">
                          <a:effectLst/>
                          <a:latin typeface="Arial" panose="020B0604020202020204" pitchFamily="34" charset="0"/>
                          <a:cs typeface="Arial" panose="020B0604020202020204" pitchFamily="34" charset="0"/>
                        </a:rPr>
                        <a:t>2.2.2</a:t>
                      </a:r>
                    </a:p>
                    <a:p>
                      <a:pPr marL="0" marR="0" indent="0" algn="ctr" defTabSz="914400" rtl="0" eaLnBrk="1" fontAlgn="auto" latinLnBrk="0" hangingPunct="1">
                        <a:lnSpc>
                          <a:spcPct val="100000"/>
                        </a:lnSpc>
                        <a:spcBef>
                          <a:spcPts val="0"/>
                        </a:spcBef>
                        <a:spcAft>
                          <a:spcPts val="0"/>
                        </a:spcAft>
                        <a:buClrTx/>
                        <a:buSzTx/>
                        <a:buFontTx/>
                        <a:buNone/>
                        <a:tabLst>
                          <a:tab pos="270510" algn="l"/>
                        </a:tabLst>
                        <a:defRPr/>
                      </a:pPr>
                      <a:r>
                        <a:rPr lang="de-DE" sz="1400" dirty="0">
                          <a:effectLst/>
                          <a:latin typeface="Arial" panose="020B0604020202020204" pitchFamily="34" charset="0"/>
                          <a:cs typeface="Arial" panose="020B0604020202020204" pitchFamily="34" charset="0"/>
                        </a:rPr>
                        <a:t>2.3.4</a:t>
                      </a:r>
                    </a:p>
                    <a:p>
                      <a:pPr marL="0" marR="0" indent="0" algn="ctr" defTabSz="914400" rtl="0" eaLnBrk="1" fontAlgn="auto" latinLnBrk="0" hangingPunct="1">
                        <a:lnSpc>
                          <a:spcPct val="100000"/>
                        </a:lnSpc>
                        <a:spcBef>
                          <a:spcPts val="0"/>
                        </a:spcBef>
                        <a:spcAft>
                          <a:spcPts val="0"/>
                        </a:spcAft>
                        <a:buClrTx/>
                        <a:buSzTx/>
                        <a:buFontTx/>
                        <a:buNone/>
                        <a:tabLst>
                          <a:tab pos="270510" algn="l"/>
                        </a:tabLst>
                        <a:defRPr/>
                      </a:pPr>
                      <a:r>
                        <a:rPr lang="de-DE" sz="1400" dirty="0">
                          <a:effectLst/>
                          <a:latin typeface="Arial" panose="020B0604020202020204" pitchFamily="34" charset="0"/>
                          <a:cs typeface="Arial" panose="020B0604020202020204" pitchFamily="34" charset="0"/>
                        </a:rPr>
                        <a:t>2.5.2</a:t>
                      </a:r>
                    </a:p>
                    <a:p>
                      <a:endParaRPr lang="de-DE" sz="1400" dirty="0">
                        <a:latin typeface="Arial" panose="020B0604020202020204" pitchFamily="34" charset="0"/>
                        <a:cs typeface="Arial" panose="020B0604020202020204" pitchFamily="34" charset="0"/>
                      </a:endParaRPr>
                    </a:p>
                  </a:txBody>
                  <a:tcPr anchor="ctr"/>
                </a:tc>
                <a:tc>
                  <a:txBody>
                    <a:bodyPr/>
                    <a:lstStyle/>
                    <a:p>
                      <a:pPr>
                        <a:spcAft>
                          <a:spcPts val="0"/>
                        </a:spcAft>
                        <a:tabLst>
                          <a:tab pos="270510" algn="l"/>
                        </a:tabLst>
                      </a:pP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r>
                        <a:rPr lang="de-DE" sz="1400" u="sng" dirty="0">
                          <a:effectLst/>
                          <a:latin typeface="Arial" panose="020B0604020202020204" pitchFamily="34" charset="0"/>
                          <a:cs typeface="Arial" panose="020B0604020202020204" pitchFamily="34" charset="0"/>
                        </a:rPr>
                        <a:t>Gruppenarbeit:</a:t>
                      </a:r>
                    </a:p>
                    <a:p>
                      <a:pPr>
                        <a:spcAft>
                          <a:spcPts val="0"/>
                        </a:spcAft>
                        <a:tabLst>
                          <a:tab pos="270510" algn="l"/>
                        </a:tabLst>
                      </a:pPr>
                      <a:r>
                        <a:rPr lang="de-DE" sz="1400" dirty="0">
                          <a:effectLst/>
                          <a:latin typeface="Arial" panose="020B0604020202020204" pitchFamily="34" charset="0"/>
                          <a:cs typeface="Arial" panose="020B0604020202020204" pitchFamily="34" charset="0"/>
                        </a:rPr>
                        <a:t>Internetrecherche und Vorbereitung</a:t>
                      </a:r>
                      <a:r>
                        <a:rPr lang="de-DE" sz="1400" baseline="0" dirty="0">
                          <a:effectLst/>
                          <a:latin typeface="Arial" panose="020B0604020202020204" pitchFamily="34" charset="0"/>
                          <a:cs typeface="Arial" panose="020B0604020202020204" pitchFamily="34" charset="0"/>
                        </a:rPr>
                        <a:t> der Präsentation ihrer Arbeitsergebnisse</a:t>
                      </a: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endParaRPr lang="de-DE" sz="1400" u="sng" dirty="0">
                        <a:effectLst/>
                        <a:latin typeface="Arial" panose="020B0604020202020204" pitchFamily="34" charset="0"/>
                        <a:cs typeface="Arial" panose="020B0604020202020204" pitchFamily="34" charset="0"/>
                      </a:endParaRPr>
                    </a:p>
                    <a:p>
                      <a:pPr>
                        <a:spcAft>
                          <a:spcPts val="0"/>
                        </a:spcAft>
                        <a:tabLst>
                          <a:tab pos="270510" algn="l"/>
                        </a:tabLst>
                      </a:pPr>
                      <a:endParaRPr lang="de-DE" sz="1400" u="sng" dirty="0">
                        <a:effectLst/>
                        <a:latin typeface="Arial" panose="020B0604020202020204" pitchFamily="34" charset="0"/>
                        <a:cs typeface="Arial" panose="020B0604020202020204" pitchFamily="34" charset="0"/>
                      </a:endParaRPr>
                    </a:p>
                    <a:p>
                      <a:pPr>
                        <a:spcAft>
                          <a:spcPts val="0"/>
                        </a:spcAft>
                        <a:tabLst>
                          <a:tab pos="270510" algn="l"/>
                        </a:tabLst>
                      </a:pPr>
                      <a:endParaRPr lang="de-DE" sz="1400" u="sng" dirty="0">
                        <a:effectLst/>
                        <a:latin typeface="Arial" panose="020B0604020202020204" pitchFamily="34" charset="0"/>
                        <a:cs typeface="Arial" panose="020B0604020202020204" pitchFamily="34" charset="0"/>
                      </a:endParaRPr>
                    </a:p>
                  </a:txBody>
                  <a:tcPr anchor="ctr"/>
                </a:tc>
                <a:tc>
                  <a:txBody>
                    <a:bodyPr/>
                    <a:lstStyle/>
                    <a:p>
                      <a:pPr>
                        <a:spcAft>
                          <a:spcPts val="0"/>
                        </a:spcAft>
                        <a:tabLst>
                          <a:tab pos="270510" algn="l"/>
                        </a:tabLst>
                      </a:pPr>
                      <a:r>
                        <a:rPr lang="de-DE" sz="1400" dirty="0">
                          <a:effectLst/>
                          <a:latin typeface="Arial" panose="020B0604020202020204" pitchFamily="34" charset="0"/>
                          <a:cs typeface="Arial" panose="020B0604020202020204" pitchFamily="34" charset="0"/>
                        </a:rPr>
                        <a:t>Methode:</a:t>
                      </a:r>
                    </a:p>
                    <a:p>
                      <a:pPr>
                        <a:spcAft>
                          <a:spcPts val="0"/>
                        </a:spcAft>
                        <a:tabLst>
                          <a:tab pos="270510" algn="l"/>
                        </a:tabLst>
                      </a:pPr>
                      <a:r>
                        <a:rPr lang="de-DE" sz="1400" baseline="0" dirty="0">
                          <a:effectLst/>
                          <a:latin typeface="Arial" panose="020B0604020202020204" pitchFamily="34" charset="0"/>
                          <a:ea typeface="Calibri"/>
                          <a:cs typeface="Arial" panose="020B0604020202020204" pitchFamily="34" charset="0"/>
                        </a:rPr>
                        <a:t>Statistiken analysieren Internetrecherche</a:t>
                      </a:r>
                    </a:p>
                    <a:p>
                      <a:pPr>
                        <a:spcAft>
                          <a:spcPts val="0"/>
                        </a:spcAft>
                        <a:tabLst>
                          <a:tab pos="270510" algn="l"/>
                        </a:tabLst>
                      </a:pPr>
                      <a:r>
                        <a:rPr lang="de-DE" sz="1400" baseline="0" dirty="0">
                          <a:effectLst/>
                          <a:latin typeface="Arial" panose="020B0604020202020204" pitchFamily="34" charset="0"/>
                          <a:ea typeface="Calibri"/>
                          <a:cs typeface="Arial" panose="020B0604020202020204" pitchFamily="34" charset="0"/>
                        </a:rPr>
                        <a:t>Web-GIS</a:t>
                      </a: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cxnSp>
        <p:nvCxnSpPr>
          <p:cNvPr id="5" name="Gerade Verbindung 4"/>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spTree>
    <p:extLst>
      <p:ext uri="{BB962C8B-B14F-4D97-AF65-F5344CB8AC3E}">
        <p14:creationId xmlns:p14="http://schemas.microsoft.com/office/powerpoint/2010/main" val="294732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560"/>
            <a:ext cx="9144000" cy="720000"/>
          </a:xfrm>
          <a:noFill/>
        </p:spPr>
        <p:txBody>
          <a:bodyPr/>
          <a:lstStyle/>
          <a:p>
            <a:pPr algn="ctr"/>
            <a:r>
              <a:rPr lang="de-DE" sz="3200" dirty="0">
                <a:latin typeface="Arial" panose="020B0604020202020204" pitchFamily="34" charset="0"/>
                <a:cs typeface="Arial" panose="020B0604020202020204" pitchFamily="34" charset="0"/>
              </a:rPr>
              <a:t>Stunde 5</a:t>
            </a:r>
          </a:p>
        </p:txBody>
      </p:sp>
      <p:graphicFrame>
        <p:nvGraphicFramePr>
          <p:cNvPr id="4" name="Tabelle 3"/>
          <p:cNvGraphicFramePr>
            <a:graphicFrameLocks noGrp="1"/>
          </p:cNvGraphicFramePr>
          <p:nvPr>
            <p:extLst>
              <p:ext uri="{D42A27DB-BD31-4B8C-83A1-F6EECF244321}">
                <p14:modId xmlns:p14="http://schemas.microsoft.com/office/powerpoint/2010/main" val="2183636969"/>
              </p:ext>
            </p:extLst>
          </p:nvPr>
        </p:nvGraphicFramePr>
        <p:xfrm>
          <a:off x="434172" y="1340768"/>
          <a:ext cx="8216525" cy="2196960"/>
        </p:xfrm>
        <a:graphic>
          <a:graphicData uri="http://schemas.openxmlformats.org/drawingml/2006/table">
            <a:tbl>
              <a:tblPr firstRow="1" bandRow="1">
                <a:tableStyleId>{5C22544A-7EE6-4342-B048-85BDC9FD1C3A}</a:tableStyleId>
              </a:tblPr>
              <a:tblGrid>
                <a:gridCol w="969476">
                  <a:extLst>
                    <a:ext uri="{9D8B030D-6E8A-4147-A177-3AD203B41FA5}">
                      <a16:colId xmlns:a16="http://schemas.microsoft.com/office/drawing/2014/main" val="20000"/>
                    </a:ext>
                  </a:extLst>
                </a:gridCol>
                <a:gridCol w="5256584">
                  <a:extLst>
                    <a:ext uri="{9D8B030D-6E8A-4147-A177-3AD203B41FA5}">
                      <a16:colId xmlns:a16="http://schemas.microsoft.com/office/drawing/2014/main" val="20001"/>
                    </a:ext>
                  </a:extLst>
                </a:gridCol>
                <a:gridCol w="1990465">
                  <a:extLst>
                    <a:ext uri="{9D8B030D-6E8A-4147-A177-3AD203B41FA5}">
                      <a16:colId xmlns:a16="http://schemas.microsoft.com/office/drawing/2014/main" val="20002"/>
                    </a:ext>
                  </a:extLst>
                </a:gridCol>
              </a:tblGrid>
              <a:tr h="612000">
                <a:tc>
                  <a:txBody>
                    <a:bodyPr/>
                    <a:lstStyle/>
                    <a:p>
                      <a:pPr algn="ctr"/>
                      <a:r>
                        <a:rPr lang="de-DE" sz="1400" dirty="0" err="1">
                          <a:latin typeface="Arial" panose="020B0604020202020204" pitchFamily="34" charset="0"/>
                          <a:cs typeface="Arial" panose="020B0604020202020204" pitchFamily="34" charset="0"/>
                        </a:rPr>
                        <a:t>pbK</a:t>
                      </a:r>
                      <a:endParaRPr lang="de-DE" sz="1400" dirty="0">
                        <a:latin typeface="Arial" panose="020B0604020202020204" pitchFamily="34" charset="0"/>
                        <a:cs typeface="Arial" panose="020B0604020202020204" pitchFamily="34" charset="0"/>
                      </a:endParaRPr>
                    </a:p>
                  </a:txBody>
                  <a:tcPr anchor="ctr"/>
                </a:tc>
                <a:tc>
                  <a:txBody>
                    <a:bodyPr/>
                    <a:lstStyle/>
                    <a:p>
                      <a:r>
                        <a:rPr lang="de-DE" sz="1400" dirty="0">
                          <a:latin typeface="Arial" panose="020B0604020202020204" pitchFamily="34" charset="0"/>
                          <a:cs typeface="Arial" panose="020B0604020202020204" pitchFamily="34" charset="0"/>
                        </a:rPr>
                        <a:t>Ideen zur</a:t>
                      </a:r>
                      <a:r>
                        <a:rPr lang="de-DE" sz="1400" baseline="0" dirty="0">
                          <a:latin typeface="Arial" panose="020B0604020202020204" pitchFamily="34" charset="0"/>
                          <a:cs typeface="Arial" panose="020B0604020202020204" pitchFamily="34" charset="0"/>
                        </a:rPr>
                        <a:t> Umsetzung der Unterrichtseinheit</a:t>
                      </a:r>
                      <a:endParaRPr lang="de-DE" sz="1400" dirty="0">
                        <a:latin typeface="Arial" panose="020B0604020202020204" pitchFamily="34" charset="0"/>
                        <a:cs typeface="Arial" panose="020B0604020202020204" pitchFamily="34" charset="0"/>
                      </a:endParaRPr>
                    </a:p>
                  </a:txBody>
                  <a:tcPr anchor="ctr"/>
                </a:tc>
                <a:tc>
                  <a:txBody>
                    <a:bodyPr/>
                    <a:lstStyle/>
                    <a:p>
                      <a:pPr algn="ctr"/>
                      <a:r>
                        <a:rPr lang="de-DE" sz="1400" baseline="0" dirty="0">
                          <a:latin typeface="Arial" panose="020B0604020202020204" pitchFamily="34" charset="0"/>
                          <a:cs typeface="Arial" panose="020B0604020202020204" pitchFamily="34" charset="0"/>
                        </a:rPr>
                        <a:t>Material / Medien / Unterrichtsform</a:t>
                      </a:r>
                      <a:endParaRPr lang="de-D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ctr">
                        <a:spcAft>
                          <a:spcPts val="0"/>
                        </a:spcAft>
                        <a:tabLst>
                          <a:tab pos="270510" algn="l"/>
                        </a:tabLst>
                      </a:pPr>
                      <a:r>
                        <a:rPr lang="de-DE" sz="1400" dirty="0">
                          <a:effectLst/>
                          <a:latin typeface="Arial" panose="020B0604020202020204" pitchFamily="34" charset="0"/>
                          <a:cs typeface="Arial" panose="020B0604020202020204" pitchFamily="34" charset="0"/>
                        </a:rPr>
                        <a:t>2.2.2</a:t>
                      </a:r>
                    </a:p>
                    <a:p>
                      <a:pPr algn="ct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2.3.4</a:t>
                      </a:r>
                    </a:p>
                    <a:p>
                      <a:pPr marL="0" marR="0" indent="0" algn="ctr" defTabSz="914400" rtl="0" eaLnBrk="1" fontAlgn="auto" latinLnBrk="0" hangingPunct="1">
                        <a:lnSpc>
                          <a:spcPct val="100000"/>
                        </a:lnSpc>
                        <a:spcBef>
                          <a:spcPts val="0"/>
                        </a:spcBef>
                        <a:spcAft>
                          <a:spcPts val="0"/>
                        </a:spcAft>
                        <a:buClrTx/>
                        <a:buSzTx/>
                        <a:buFontTx/>
                        <a:buNone/>
                        <a:tabLst>
                          <a:tab pos="270510" algn="l"/>
                        </a:tabLst>
                        <a:defRPr/>
                      </a:pPr>
                      <a:r>
                        <a:rPr lang="de-DE" sz="1400" dirty="0">
                          <a:effectLst/>
                          <a:latin typeface="Arial" panose="020B0604020202020204" pitchFamily="34" charset="0"/>
                          <a:cs typeface="Arial" panose="020B0604020202020204" pitchFamily="34" charset="0"/>
                        </a:rPr>
                        <a:t>2.5.6</a:t>
                      </a:r>
                      <a:endParaRPr lang="de-DE" sz="1400" dirty="0">
                        <a:effectLst/>
                        <a:latin typeface="Arial" panose="020B0604020202020204" pitchFamily="34" charset="0"/>
                        <a:ea typeface="Calibri"/>
                        <a:cs typeface="Arial" panose="020B0604020202020204" pitchFamily="34" charset="0"/>
                      </a:endParaRPr>
                    </a:p>
                    <a:p>
                      <a:endParaRPr lang="de-DE" sz="1400" dirty="0">
                        <a:latin typeface="Arial" panose="020B0604020202020204" pitchFamily="34" charset="0"/>
                        <a:cs typeface="Arial" panose="020B0604020202020204" pitchFamily="34" charset="0"/>
                      </a:endParaRPr>
                    </a:p>
                  </a:txBody>
                  <a:tcPr anchor="ctr"/>
                </a:tc>
                <a:tc>
                  <a:txBody>
                    <a:bodyPr/>
                    <a:lstStyle/>
                    <a:p>
                      <a:pPr marL="0" marR="0" indent="0" algn="l" defTabSz="914305" rtl="0" eaLnBrk="1" fontAlgn="auto" latinLnBrk="0" hangingPunct="1">
                        <a:lnSpc>
                          <a:spcPct val="100000"/>
                        </a:lnSpc>
                        <a:spcBef>
                          <a:spcPts val="0"/>
                        </a:spcBef>
                        <a:spcAft>
                          <a:spcPts val="0"/>
                        </a:spcAft>
                        <a:buClrTx/>
                        <a:buSzTx/>
                        <a:buFontTx/>
                        <a:buNone/>
                        <a:tabLst>
                          <a:tab pos="270510" algn="l"/>
                        </a:tabLst>
                        <a:defRPr/>
                      </a:pPr>
                      <a:endParaRPr lang="de-DE" sz="1400" dirty="0">
                        <a:effectLst/>
                        <a:latin typeface="Arial" panose="020B0604020202020204" pitchFamily="34" charset="0"/>
                        <a:cs typeface="Arial" panose="020B0604020202020204" pitchFamily="34" charset="0"/>
                      </a:endParaRPr>
                    </a:p>
                    <a:p>
                      <a:pPr marL="0" marR="0" indent="0" algn="l" defTabSz="914305" rtl="0" eaLnBrk="1" fontAlgn="auto" latinLnBrk="0" hangingPunct="1">
                        <a:lnSpc>
                          <a:spcPct val="100000"/>
                        </a:lnSpc>
                        <a:spcBef>
                          <a:spcPts val="0"/>
                        </a:spcBef>
                        <a:spcAft>
                          <a:spcPts val="0"/>
                        </a:spcAft>
                        <a:buClrTx/>
                        <a:buSzTx/>
                        <a:buFontTx/>
                        <a:buNone/>
                        <a:tabLst>
                          <a:tab pos="270510" algn="l"/>
                        </a:tabLst>
                        <a:defRPr/>
                      </a:pPr>
                      <a:endParaRPr lang="de-DE" sz="1400" dirty="0">
                        <a:effectLst/>
                        <a:latin typeface="Arial" panose="020B0604020202020204" pitchFamily="34" charset="0"/>
                        <a:cs typeface="Arial" panose="020B0604020202020204" pitchFamily="34" charset="0"/>
                      </a:endParaRPr>
                    </a:p>
                    <a:p>
                      <a:pPr marL="0" marR="0" indent="0" algn="l" defTabSz="914305" rtl="0" eaLnBrk="1" fontAlgn="auto" latinLnBrk="0" hangingPunct="1">
                        <a:lnSpc>
                          <a:spcPct val="100000"/>
                        </a:lnSpc>
                        <a:spcBef>
                          <a:spcPts val="0"/>
                        </a:spcBef>
                        <a:spcAft>
                          <a:spcPts val="0"/>
                        </a:spcAft>
                        <a:buClrTx/>
                        <a:buSzTx/>
                        <a:buFontTx/>
                        <a:buNone/>
                        <a:tabLst>
                          <a:tab pos="270510" algn="l"/>
                        </a:tabLst>
                        <a:defRPr/>
                      </a:pPr>
                      <a:endParaRPr lang="de-DE" sz="1400" dirty="0">
                        <a:effectLst/>
                        <a:latin typeface="Arial" panose="020B0604020202020204" pitchFamily="34" charset="0"/>
                        <a:cs typeface="Arial" panose="020B0604020202020204" pitchFamily="34" charset="0"/>
                      </a:endParaRPr>
                    </a:p>
                    <a:p>
                      <a:pPr marL="0" marR="0" indent="0" algn="l" defTabSz="914305" rtl="0" eaLnBrk="1" fontAlgn="auto" latinLnBrk="0" hangingPunct="1">
                        <a:lnSpc>
                          <a:spcPct val="100000"/>
                        </a:lnSpc>
                        <a:spcBef>
                          <a:spcPts val="0"/>
                        </a:spcBef>
                        <a:spcAft>
                          <a:spcPts val="0"/>
                        </a:spcAft>
                        <a:buClrTx/>
                        <a:buSzTx/>
                        <a:buFontTx/>
                        <a:buNone/>
                        <a:tabLst>
                          <a:tab pos="270510" algn="l"/>
                        </a:tabLst>
                        <a:defRPr/>
                      </a:pPr>
                      <a:r>
                        <a:rPr lang="de-DE" sz="1400" dirty="0">
                          <a:effectLst/>
                          <a:latin typeface="Arial" panose="020B0604020202020204" pitchFamily="34" charset="0"/>
                          <a:cs typeface="Arial" panose="020B0604020202020204" pitchFamily="34" charset="0"/>
                        </a:rPr>
                        <a:t>Gruppen präsentieren ihre Arbeitsergebnisse</a:t>
                      </a:r>
                    </a:p>
                    <a:p>
                      <a:pPr>
                        <a:spcAft>
                          <a:spcPts val="0"/>
                        </a:spcAft>
                        <a:tabLst>
                          <a:tab pos="270510" algn="l"/>
                        </a:tabLst>
                      </a:pP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cs typeface="Arial" panose="020B0604020202020204" pitchFamily="34" charset="0"/>
                      </a:endParaRPr>
                    </a:p>
                  </a:txBody>
                  <a:tcPr anchor="ctr"/>
                </a:tc>
                <a:tc>
                  <a:txBody>
                    <a:bodyPr/>
                    <a:lstStyle/>
                    <a:p>
                      <a:pP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Methode:</a:t>
                      </a:r>
                    </a:p>
                    <a:p>
                      <a:pP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Präsentation</a:t>
                      </a:r>
                    </a:p>
                    <a:p>
                      <a:pP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(PPT,</a:t>
                      </a:r>
                      <a:r>
                        <a:rPr lang="de-DE" sz="1400" baseline="0" dirty="0">
                          <a:effectLst/>
                          <a:latin typeface="Arial" panose="020B0604020202020204" pitchFamily="34" charset="0"/>
                          <a:ea typeface="Calibri"/>
                          <a:cs typeface="Arial" panose="020B0604020202020204" pitchFamily="34" charset="0"/>
                        </a:rPr>
                        <a:t> Visualizer, etc.)</a:t>
                      </a: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cxnSp>
        <p:nvCxnSpPr>
          <p:cNvPr id="5" name="Gerade Verbindung 4"/>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spTree>
    <p:extLst>
      <p:ext uri="{BB962C8B-B14F-4D97-AF65-F5344CB8AC3E}">
        <p14:creationId xmlns:p14="http://schemas.microsoft.com/office/powerpoint/2010/main" val="294732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
            <a:ext cx="9144000" cy="720000"/>
          </a:xfrm>
          <a:noFill/>
        </p:spPr>
        <p:txBody>
          <a:bodyPr/>
          <a:lstStyle/>
          <a:p>
            <a:pPr algn="ctr"/>
            <a:r>
              <a:rPr lang="de-DE" sz="3200" dirty="0">
                <a:latin typeface="Arial" panose="020B0604020202020204" pitchFamily="34" charset="0"/>
                <a:cs typeface="Arial" panose="020B0604020202020204" pitchFamily="34" charset="0"/>
              </a:rPr>
              <a:t>Stunde 6</a:t>
            </a:r>
          </a:p>
        </p:txBody>
      </p:sp>
      <p:graphicFrame>
        <p:nvGraphicFramePr>
          <p:cNvPr id="4" name="Tabelle 3"/>
          <p:cNvGraphicFramePr>
            <a:graphicFrameLocks noGrp="1"/>
          </p:cNvGraphicFramePr>
          <p:nvPr>
            <p:extLst>
              <p:ext uri="{D42A27DB-BD31-4B8C-83A1-F6EECF244321}">
                <p14:modId xmlns:p14="http://schemas.microsoft.com/office/powerpoint/2010/main" val="3912243700"/>
              </p:ext>
            </p:extLst>
          </p:nvPr>
        </p:nvGraphicFramePr>
        <p:xfrm>
          <a:off x="434172" y="1340768"/>
          <a:ext cx="8216525" cy="5031600"/>
        </p:xfrm>
        <a:graphic>
          <a:graphicData uri="http://schemas.openxmlformats.org/drawingml/2006/table">
            <a:tbl>
              <a:tblPr firstRow="1" bandRow="1">
                <a:tableStyleId>{5C22544A-7EE6-4342-B048-85BDC9FD1C3A}</a:tableStyleId>
              </a:tblPr>
              <a:tblGrid>
                <a:gridCol w="969476">
                  <a:extLst>
                    <a:ext uri="{9D8B030D-6E8A-4147-A177-3AD203B41FA5}">
                      <a16:colId xmlns:a16="http://schemas.microsoft.com/office/drawing/2014/main" val="20000"/>
                    </a:ext>
                  </a:extLst>
                </a:gridCol>
                <a:gridCol w="5256584">
                  <a:extLst>
                    <a:ext uri="{9D8B030D-6E8A-4147-A177-3AD203B41FA5}">
                      <a16:colId xmlns:a16="http://schemas.microsoft.com/office/drawing/2014/main" val="20001"/>
                    </a:ext>
                  </a:extLst>
                </a:gridCol>
                <a:gridCol w="1990465">
                  <a:extLst>
                    <a:ext uri="{9D8B030D-6E8A-4147-A177-3AD203B41FA5}">
                      <a16:colId xmlns:a16="http://schemas.microsoft.com/office/drawing/2014/main" val="20002"/>
                    </a:ext>
                  </a:extLst>
                </a:gridCol>
              </a:tblGrid>
              <a:tr h="612000">
                <a:tc>
                  <a:txBody>
                    <a:bodyPr/>
                    <a:lstStyle/>
                    <a:p>
                      <a:pPr algn="ctr"/>
                      <a:r>
                        <a:rPr lang="de-DE" sz="1400" dirty="0" err="1">
                          <a:latin typeface="Arial" panose="020B0604020202020204" pitchFamily="34" charset="0"/>
                          <a:cs typeface="Arial" panose="020B0604020202020204" pitchFamily="34" charset="0"/>
                        </a:rPr>
                        <a:t>pbK</a:t>
                      </a:r>
                      <a:endParaRPr lang="de-DE" sz="1400" dirty="0">
                        <a:latin typeface="Arial" panose="020B0604020202020204" pitchFamily="34" charset="0"/>
                        <a:cs typeface="Arial" panose="020B0604020202020204" pitchFamily="34" charset="0"/>
                      </a:endParaRPr>
                    </a:p>
                  </a:txBody>
                  <a:tcPr anchor="ctr"/>
                </a:tc>
                <a:tc>
                  <a:txBody>
                    <a:bodyPr/>
                    <a:lstStyle/>
                    <a:p>
                      <a:r>
                        <a:rPr lang="de-DE" sz="1400" dirty="0">
                          <a:latin typeface="Arial" panose="020B0604020202020204" pitchFamily="34" charset="0"/>
                          <a:cs typeface="Arial" panose="020B0604020202020204" pitchFamily="34" charset="0"/>
                        </a:rPr>
                        <a:t>Ideen zur</a:t>
                      </a:r>
                      <a:r>
                        <a:rPr lang="de-DE" sz="1400" baseline="0" dirty="0">
                          <a:latin typeface="Arial" panose="020B0604020202020204" pitchFamily="34" charset="0"/>
                          <a:cs typeface="Arial" panose="020B0604020202020204" pitchFamily="34" charset="0"/>
                        </a:rPr>
                        <a:t> Umsetzung der Unterrichtseinheit</a:t>
                      </a:r>
                      <a:endParaRPr lang="de-DE" sz="1400" dirty="0">
                        <a:latin typeface="Arial" panose="020B0604020202020204" pitchFamily="34" charset="0"/>
                        <a:cs typeface="Arial" panose="020B0604020202020204" pitchFamily="34" charset="0"/>
                      </a:endParaRPr>
                    </a:p>
                  </a:txBody>
                  <a:tcPr anchor="ctr"/>
                </a:tc>
                <a:tc>
                  <a:txBody>
                    <a:bodyPr/>
                    <a:lstStyle/>
                    <a:p>
                      <a:pPr algn="ctr"/>
                      <a:r>
                        <a:rPr lang="de-DE" sz="1400" baseline="0" dirty="0">
                          <a:latin typeface="Arial" panose="020B0604020202020204" pitchFamily="34" charset="0"/>
                          <a:cs typeface="Arial" panose="020B0604020202020204" pitchFamily="34" charset="0"/>
                        </a:rPr>
                        <a:t>Material / Medien / Unterrichtsform</a:t>
                      </a:r>
                      <a:endParaRPr lang="de-D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ctr">
                        <a:spcAft>
                          <a:spcPts val="0"/>
                        </a:spcAft>
                        <a:tabLst>
                          <a:tab pos="270510" algn="l"/>
                        </a:tabLst>
                      </a:pPr>
                      <a:r>
                        <a:rPr lang="de-DE" sz="1400" dirty="0">
                          <a:effectLst/>
                          <a:latin typeface="Arial" panose="020B0604020202020204" pitchFamily="34" charset="0"/>
                          <a:cs typeface="Arial" panose="020B0604020202020204" pitchFamily="34" charset="0"/>
                        </a:rPr>
                        <a:t> 2.4.1</a:t>
                      </a:r>
                    </a:p>
                    <a:p>
                      <a:pPr algn="ct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2.5.2</a:t>
                      </a:r>
                    </a:p>
                    <a:p>
                      <a:endParaRPr lang="de-DE" sz="1400" dirty="0">
                        <a:latin typeface="Arial" panose="020B0604020202020204" pitchFamily="34" charset="0"/>
                        <a:cs typeface="Arial" panose="020B0604020202020204" pitchFamily="34" charset="0"/>
                      </a:endParaRPr>
                    </a:p>
                  </a:txBody>
                  <a:tcPr anchor="ctr"/>
                </a:tc>
                <a:tc>
                  <a:txBody>
                    <a:bodyPr/>
                    <a:lstStyle/>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tab pos="270510" algn="l"/>
                        </a:tabLst>
                        <a:defRPr/>
                      </a:pPr>
                      <a:r>
                        <a:rPr lang="de-DE" sz="1400" u="sng" dirty="0">
                          <a:effectLst/>
                          <a:latin typeface="Arial" panose="020B0604020202020204" pitchFamily="34" charset="0"/>
                          <a:cs typeface="Arial" panose="020B0604020202020204" pitchFamily="34" charset="0"/>
                        </a:rPr>
                        <a:t>LV mit PPT über Heimatregion und Arbeitsauftrag</a:t>
                      </a:r>
                      <a:r>
                        <a:rPr lang="de-DE" sz="1400" u="sng" baseline="0" dirty="0">
                          <a:effectLst/>
                          <a:latin typeface="Arial" panose="020B0604020202020204" pitchFamily="34" charset="0"/>
                          <a:cs typeface="Arial" panose="020B0604020202020204" pitchFamily="34" charset="0"/>
                        </a:rPr>
                        <a:t> für </a:t>
                      </a:r>
                      <a:r>
                        <a:rPr lang="de-DE" sz="1400" u="sng" baseline="0" dirty="0" err="1">
                          <a:effectLst/>
                          <a:latin typeface="Arial" panose="020B0604020202020204" pitchFamily="34" charset="0"/>
                          <a:cs typeface="Arial" panose="020B0604020202020204" pitchFamily="34" charset="0"/>
                        </a:rPr>
                        <a:t>SuS</a:t>
                      </a:r>
                      <a:r>
                        <a:rPr lang="de-DE" sz="1400" u="sng" dirty="0">
                          <a:effectLst/>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tab pos="270510" algn="l"/>
                        </a:tabLst>
                        <a:defRPr/>
                      </a:pPr>
                      <a:r>
                        <a:rPr lang="de-DE" sz="900" dirty="0">
                          <a:effectLst/>
                          <a:latin typeface="Arial" panose="020B0604020202020204" pitchFamily="34" charset="0"/>
                          <a:cs typeface="Arial" panose="020B0604020202020204" pitchFamily="34" charset="0"/>
                        </a:rPr>
                        <a:t>(als Vorlage für die eigene Region dient die PPT des Regionalverbandes Heilbronn-Franken)</a:t>
                      </a:r>
                    </a:p>
                    <a:p>
                      <a:pPr marL="0" marR="0" indent="0" algn="l" defTabSz="914400" rtl="0" eaLnBrk="1" fontAlgn="auto" latinLnBrk="0" hangingPunct="1">
                        <a:lnSpc>
                          <a:spcPct val="100000"/>
                        </a:lnSpc>
                        <a:spcBef>
                          <a:spcPts val="0"/>
                        </a:spcBef>
                        <a:spcAft>
                          <a:spcPts val="0"/>
                        </a:spcAft>
                        <a:buClrTx/>
                        <a:buSzTx/>
                        <a:buFontTx/>
                        <a:buNone/>
                        <a:tabLst>
                          <a:tab pos="270510" algn="l"/>
                        </a:tabLst>
                        <a:defRPr/>
                      </a:pP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r>
                        <a:rPr lang="de-DE" sz="1400" dirty="0">
                          <a:effectLst/>
                          <a:latin typeface="Arial" panose="020B0604020202020204" pitchFamily="34" charset="0"/>
                          <a:cs typeface="Arial" panose="020B0604020202020204" pitchFamily="34" charset="0"/>
                        </a:rPr>
                        <a:t>„Arbeitet</a:t>
                      </a:r>
                      <a:r>
                        <a:rPr lang="de-DE" sz="1400" baseline="0" dirty="0">
                          <a:effectLst/>
                          <a:latin typeface="Arial" panose="020B0604020202020204" pitchFamily="34" charset="0"/>
                          <a:cs typeface="Arial" panose="020B0604020202020204" pitchFamily="34" charset="0"/>
                        </a:rPr>
                        <a:t> aus meinem Vortrag heraus, n</a:t>
                      </a:r>
                      <a:r>
                        <a:rPr lang="de-DE" sz="1400" dirty="0">
                          <a:effectLst/>
                          <a:latin typeface="Arial" panose="020B0604020202020204" pitchFamily="34" charset="0"/>
                          <a:cs typeface="Arial" panose="020B0604020202020204" pitchFamily="34" charset="0"/>
                        </a:rPr>
                        <a:t>ach welchen Kriterien Fachleute, die offiziell solche Statistiken erstellen, die Zukunftsfähigkeit eines Raumes beurteilen.“</a:t>
                      </a:r>
                    </a:p>
                    <a:p>
                      <a:pPr>
                        <a:spcAft>
                          <a:spcPts val="0"/>
                        </a:spcAft>
                        <a:tabLst>
                          <a:tab pos="270510" algn="l"/>
                        </a:tabLst>
                      </a:pP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r>
                        <a:rPr lang="de-DE" sz="1400" i="1" dirty="0">
                          <a:effectLst/>
                          <a:latin typeface="Arial" panose="020B0604020202020204" pitchFamily="34" charset="0"/>
                          <a:cs typeface="Arial" panose="020B0604020202020204" pitchFamily="34" charset="0"/>
                        </a:rPr>
                        <a:t>Alternativ:</a:t>
                      </a:r>
                    </a:p>
                    <a:p>
                      <a:pPr algn="ctr">
                        <a:spcAft>
                          <a:spcPts val="0"/>
                        </a:spcAft>
                        <a:tabLst>
                          <a:tab pos="270510" algn="l"/>
                        </a:tabLst>
                      </a:pP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r>
                        <a:rPr lang="de-DE" sz="1400" u="sng" baseline="0" dirty="0">
                          <a:solidFill>
                            <a:schemeClr val="tx1"/>
                          </a:solidFill>
                          <a:effectLst/>
                          <a:latin typeface="Arial" panose="020B0604020202020204" pitchFamily="34" charset="0"/>
                          <a:cs typeface="Arial" panose="020B0604020202020204" pitchFamily="34" charset="0"/>
                        </a:rPr>
                        <a:t>Internetrecherche:</a:t>
                      </a:r>
                    </a:p>
                    <a:p>
                      <a:pPr>
                        <a:spcAft>
                          <a:spcPts val="0"/>
                        </a:spcAft>
                        <a:tabLst>
                          <a:tab pos="270510" algn="l"/>
                        </a:tabLst>
                      </a:pPr>
                      <a:r>
                        <a:rPr lang="de-DE" sz="1400" baseline="0" dirty="0" err="1">
                          <a:solidFill>
                            <a:schemeClr val="tx1"/>
                          </a:solidFill>
                          <a:effectLst/>
                          <a:latin typeface="Arial" panose="020B0604020202020204" pitchFamily="34" charset="0"/>
                          <a:cs typeface="Arial" panose="020B0604020202020204" pitchFamily="34" charset="0"/>
                        </a:rPr>
                        <a:t>SuS</a:t>
                      </a:r>
                      <a:r>
                        <a:rPr lang="de-DE" sz="1400" baseline="0" dirty="0">
                          <a:solidFill>
                            <a:schemeClr val="tx1"/>
                          </a:solidFill>
                          <a:effectLst/>
                          <a:latin typeface="Arial" panose="020B0604020202020204" pitchFamily="34" charset="0"/>
                          <a:cs typeface="Arial" panose="020B0604020202020204" pitchFamily="34" charset="0"/>
                        </a:rPr>
                        <a:t> analysieren den Zukunftsatlas der </a:t>
                      </a:r>
                      <a:r>
                        <a:rPr lang="de-DE" sz="1400" baseline="0" dirty="0" err="1">
                          <a:solidFill>
                            <a:schemeClr val="tx1"/>
                          </a:solidFill>
                          <a:effectLst/>
                          <a:latin typeface="Arial" panose="020B0604020202020204" pitchFamily="34" charset="0"/>
                          <a:cs typeface="Arial" panose="020B0604020202020204" pitchFamily="34" charset="0"/>
                        </a:rPr>
                        <a:t>Prognos</a:t>
                      </a:r>
                      <a:r>
                        <a:rPr lang="de-DE" sz="1400" baseline="0" dirty="0">
                          <a:solidFill>
                            <a:schemeClr val="tx1"/>
                          </a:solidFill>
                          <a:effectLst/>
                          <a:latin typeface="Arial" panose="020B0604020202020204" pitchFamily="34" charset="0"/>
                          <a:cs typeface="Arial" panose="020B0604020202020204" pitchFamily="34" charset="0"/>
                        </a:rPr>
                        <a:t> AG</a:t>
                      </a:r>
                    </a:p>
                    <a:p>
                      <a:pPr>
                        <a:spcAft>
                          <a:spcPts val="0"/>
                        </a:spcAft>
                        <a:tabLst>
                          <a:tab pos="270510" algn="l"/>
                        </a:tabLst>
                      </a:pPr>
                      <a:r>
                        <a:rPr lang="de-DE" sz="900" baseline="0" dirty="0">
                          <a:solidFill>
                            <a:schemeClr val="tx1"/>
                          </a:solidFill>
                          <a:effectLst/>
                          <a:latin typeface="Arial" panose="020B0604020202020204" pitchFamily="34" charset="0"/>
                          <a:cs typeface="Arial" panose="020B0604020202020204" pitchFamily="34" charset="0"/>
                        </a:rPr>
                        <a:t>(</a:t>
                      </a:r>
                      <a:r>
                        <a:rPr lang="de-DE" sz="900" baseline="0" dirty="0">
                          <a:solidFill>
                            <a:schemeClr val="tx1"/>
                          </a:solidFill>
                          <a:effectLst/>
                          <a:latin typeface="Arial" panose="020B0604020202020204" pitchFamily="34" charset="0"/>
                          <a:cs typeface="Arial" panose="020B0604020202020204" pitchFamily="34" charset="0"/>
                          <a:hlinkClick r:id="rId3"/>
                        </a:rPr>
                        <a:t>https://www.prognos.com/</a:t>
                      </a:r>
                      <a:r>
                        <a:rPr lang="de-DE" sz="900" baseline="0" dirty="0">
                          <a:solidFill>
                            <a:schemeClr val="tx1"/>
                          </a:solidFill>
                          <a:effectLst/>
                          <a:latin typeface="Arial" panose="020B0604020202020204" pitchFamily="34" charset="0"/>
                          <a:cs typeface="Arial" panose="020B0604020202020204" pitchFamily="34" charset="0"/>
                        </a:rPr>
                        <a:t> bzw. </a:t>
                      </a:r>
                      <a:r>
                        <a:rPr lang="de-DE" sz="900" baseline="0" dirty="0">
                          <a:solidFill>
                            <a:schemeClr val="tx1"/>
                          </a:solidFill>
                          <a:effectLst/>
                          <a:latin typeface="Arial" panose="020B0604020202020204" pitchFamily="34" charset="0"/>
                          <a:cs typeface="Arial" panose="020B0604020202020204" pitchFamily="34" charset="0"/>
                          <a:hlinkClick r:id="rId4"/>
                        </a:rPr>
                        <a:t>https://www.prognos.com/zukunftsatlas-map/16/</a:t>
                      </a:r>
                      <a:r>
                        <a:rPr lang="de-DE" sz="900" baseline="0" dirty="0">
                          <a:solidFill>
                            <a:schemeClr val="tx1"/>
                          </a:solidFill>
                          <a:effectLst/>
                          <a:latin typeface="Arial" panose="020B0604020202020204" pitchFamily="34" charset="0"/>
                          <a:cs typeface="Arial" panose="020B0604020202020204" pitchFamily="34" charset="0"/>
                        </a:rPr>
                        <a:t>)</a:t>
                      </a:r>
                    </a:p>
                    <a:p>
                      <a:pPr>
                        <a:spcAft>
                          <a:spcPts val="0"/>
                        </a:spcAft>
                        <a:tabLst>
                          <a:tab pos="270510" algn="l"/>
                        </a:tabLst>
                      </a:pPr>
                      <a:endParaRPr lang="de-DE" sz="1400" baseline="0" dirty="0">
                        <a:solidFill>
                          <a:schemeClr val="tx1"/>
                        </a:solidFill>
                        <a:effectLst/>
                        <a:latin typeface="Arial" panose="020B0604020202020204" pitchFamily="34" charset="0"/>
                        <a:cs typeface="Arial" panose="020B0604020202020204" pitchFamily="34" charset="0"/>
                      </a:endParaRPr>
                    </a:p>
                    <a:p>
                      <a:pPr marL="0" marR="0" indent="0" algn="l" defTabSz="914305" rtl="0" eaLnBrk="1" fontAlgn="auto" latinLnBrk="0" hangingPunct="1">
                        <a:lnSpc>
                          <a:spcPct val="100000"/>
                        </a:lnSpc>
                        <a:spcBef>
                          <a:spcPts val="0"/>
                        </a:spcBef>
                        <a:spcAft>
                          <a:spcPts val="0"/>
                        </a:spcAft>
                        <a:buClrTx/>
                        <a:buSzTx/>
                        <a:buFontTx/>
                        <a:buNone/>
                        <a:tabLst>
                          <a:tab pos="270510" algn="l"/>
                        </a:tabLst>
                        <a:defRPr/>
                      </a:pPr>
                      <a:r>
                        <a:rPr lang="de-DE" sz="1400" dirty="0">
                          <a:effectLst/>
                          <a:latin typeface="Arial" panose="020B0604020202020204" pitchFamily="34" charset="0"/>
                          <a:cs typeface="Arial" panose="020B0604020202020204" pitchFamily="34" charset="0"/>
                        </a:rPr>
                        <a:t>Arbeitsauftrag dazu</a:t>
                      </a:r>
                      <a:r>
                        <a:rPr lang="de-DE" sz="1400" baseline="0" dirty="0">
                          <a:effectLst/>
                          <a:latin typeface="Arial" panose="020B0604020202020204" pitchFamily="34" charset="0"/>
                          <a:cs typeface="Arial" panose="020B0604020202020204" pitchFamily="34" charset="0"/>
                        </a:rPr>
                        <a:t>: siehe </a:t>
                      </a:r>
                      <a:r>
                        <a:rPr lang="de-DE" sz="1400" baseline="0" dirty="0">
                          <a:effectLst/>
                          <a:latin typeface="Arial" panose="020B0604020202020204" pitchFamily="34" charset="0"/>
                          <a:cs typeface="Arial" panose="020B0604020202020204" pitchFamily="34" charset="0"/>
                          <a:hlinkClick r:id="rId5" action="ppaction://hlinksldjump"/>
                        </a:rPr>
                        <a:t>AB</a:t>
                      </a:r>
                      <a:endParaRPr lang="de-DE" sz="1400" baseline="0" dirty="0">
                        <a:effectLst/>
                        <a:latin typeface="Arial" panose="020B0604020202020204" pitchFamily="34" charset="0"/>
                        <a:cs typeface="Arial" panose="020B0604020202020204" pitchFamily="34" charset="0"/>
                      </a:endParaRPr>
                    </a:p>
                    <a:p>
                      <a:pPr marL="0" marR="0" indent="0" algn="l" defTabSz="914305" rtl="0" eaLnBrk="1" fontAlgn="auto" latinLnBrk="0" hangingPunct="1">
                        <a:lnSpc>
                          <a:spcPct val="100000"/>
                        </a:lnSpc>
                        <a:spcBef>
                          <a:spcPts val="0"/>
                        </a:spcBef>
                        <a:spcAft>
                          <a:spcPts val="0"/>
                        </a:spcAft>
                        <a:buClrTx/>
                        <a:buSzTx/>
                        <a:buFontTx/>
                        <a:buNone/>
                        <a:tabLst>
                          <a:tab pos="270510" algn="l"/>
                        </a:tabLst>
                        <a:defRPr/>
                      </a:pPr>
                      <a:endParaRPr lang="de-DE" sz="1400" baseline="0" dirty="0">
                        <a:effectLst/>
                        <a:latin typeface="Arial" panose="020B0604020202020204" pitchFamily="34" charset="0"/>
                        <a:cs typeface="Arial" panose="020B0604020202020204" pitchFamily="34" charset="0"/>
                      </a:endParaRPr>
                    </a:p>
                    <a:p>
                      <a:pPr marL="0" marR="0" indent="0" algn="l" defTabSz="914305" rtl="0" eaLnBrk="1" fontAlgn="auto" latinLnBrk="0" hangingPunct="1">
                        <a:lnSpc>
                          <a:spcPct val="100000"/>
                        </a:lnSpc>
                        <a:spcBef>
                          <a:spcPts val="0"/>
                        </a:spcBef>
                        <a:spcAft>
                          <a:spcPts val="0"/>
                        </a:spcAft>
                        <a:buClrTx/>
                        <a:buSzTx/>
                        <a:buFontTx/>
                        <a:buNone/>
                        <a:tabLst>
                          <a:tab pos="270510" algn="l"/>
                        </a:tabLst>
                        <a:defRPr/>
                      </a:pPr>
                      <a:r>
                        <a:rPr lang="de-DE" sz="1400" u="sng" baseline="0" dirty="0">
                          <a:effectLst/>
                          <a:latin typeface="Arial" panose="020B0604020202020204" pitchFamily="34" charset="0"/>
                          <a:cs typeface="Arial" panose="020B0604020202020204" pitchFamily="34" charset="0"/>
                        </a:rPr>
                        <a:t>Vorbereitende Hausaufgabe:</a:t>
                      </a:r>
                    </a:p>
                    <a:p>
                      <a:pP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Möglichkeiten erörtern,</a:t>
                      </a:r>
                      <a:r>
                        <a:rPr lang="de-DE" sz="1400" baseline="0" dirty="0">
                          <a:effectLst/>
                          <a:latin typeface="Arial" panose="020B0604020202020204" pitchFamily="34" charset="0"/>
                          <a:ea typeface="Calibri"/>
                          <a:cs typeface="Arial" panose="020B0604020202020204" pitchFamily="34" charset="0"/>
                        </a:rPr>
                        <a:t> wie die Zukunftsfähigkeit des ländlichen Raumes der Region Heilbronn-Franken positiv beeinflusst werden kann. (siehe </a:t>
                      </a:r>
                      <a:r>
                        <a:rPr lang="de-DE" sz="1400" baseline="0" dirty="0">
                          <a:effectLst/>
                          <a:latin typeface="Arial" panose="020B0604020202020204" pitchFamily="34" charset="0"/>
                          <a:ea typeface="Calibri"/>
                          <a:cs typeface="Arial" panose="020B0604020202020204" pitchFamily="34" charset="0"/>
                          <a:hlinkClick r:id="rId6" action="ppaction://hlinksldjump"/>
                        </a:rPr>
                        <a:t>AB</a:t>
                      </a:r>
                      <a:r>
                        <a:rPr lang="de-DE" sz="1400" baseline="0" dirty="0">
                          <a:effectLst/>
                          <a:latin typeface="Arial" panose="020B0604020202020204" pitchFamily="34" charset="0"/>
                          <a:ea typeface="Calibri"/>
                          <a:cs typeface="Arial" panose="020B0604020202020204" pitchFamily="34" charset="0"/>
                        </a:rPr>
                        <a:t>)</a:t>
                      </a: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txBody>
                  <a:tcPr anchor="ctr"/>
                </a:tc>
                <a:tc>
                  <a:txBody>
                    <a:bodyPr/>
                    <a:lstStyle/>
                    <a:p>
                      <a:pPr>
                        <a:spcAft>
                          <a:spcPts val="0"/>
                        </a:spcAft>
                        <a:tabLst>
                          <a:tab pos="270510" algn="l"/>
                        </a:tabLst>
                      </a:pP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r>
                        <a:rPr lang="de-DE" sz="1400" dirty="0">
                          <a:effectLst/>
                          <a:latin typeface="Arial" panose="020B0604020202020204" pitchFamily="34" charset="0"/>
                          <a:cs typeface="Arial" panose="020B0604020202020204" pitchFamily="34" charset="0"/>
                        </a:rPr>
                        <a:t>LV per PPT</a:t>
                      </a: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r>
                        <a:rPr lang="de-DE" sz="1400" i="1" dirty="0">
                          <a:effectLst/>
                          <a:latin typeface="Arial" panose="020B0604020202020204" pitchFamily="34" charset="0"/>
                          <a:ea typeface="Calibri"/>
                          <a:cs typeface="Arial" panose="020B0604020202020204" pitchFamily="34" charset="0"/>
                        </a:rPr>
                        <a:t>Alternativ:</a:t>
                      </a: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Internetrecherche</a:t>
                      </a:r>
                    </a:p>
                    <a:p>
                      <a:pP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PA</a:t>
                      </a:r>
                    </a:p>
                    <a:p>
                      <a:pPr>
                        <a:spcAft>
                          <a:spcPts val="0"/>
                        </a:spcAft>
                        <a:tabLst>
                          <a:tab pos="270510" algn="l"/>
                        </a:tabLst>
                      </a:pPr>
                      <a:r>
                        <a:rPr lang="de-DE" sz="1400" dirty="0" err="1">
                          <a:effectLst/>
                          <a:latin typeface="Arial" panose="020B0604020202020204" pitchFamily="34" charset="0"/>
                          <a:ea typeface="Calibri"/>
                          <a:cs typeface="Arial" panose="020B0604020202020204" pitchFamily="34" charset="0"/>
                        </a:rPr>
                        <a:t>Milling</a:t>
                      </a:r>
                      <a:r>
                        <a:rPr lang="de-DE" sz="1400" dirty="0">
                          <a:effectLst/>
                          <a:latin typeface="Arial" panose="020B0604020202020204" pitchFamily="34" charset="0"/>
                          <a:ea typeface="Calibri"/>
                          <a:cs typeface="Arial" panose="020B0604020202020204" pitchFamily="34" charset="0"/>
                        </a:rPr>
                        <a:t> </a:t>
                      </a:r>
                      <a:r>
                        <a:rPr lang="de-DE" sz="1400" dirty="0" err="1">
                          <a:effectLst/>
                          <a:latin typeface="Arial" panose="020B0604020202020204" pitchFamily="34" charset="0"/>
                          <a:ea typeface="Calibri"/>
                          <a:cs typeface="Arial" panose="020B0604020202020204" pitchFamily="34" charset="0"/>
                        </a:rPr>
                        <a:t>around</a:t>
                      </a: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Schriftlich</a:t>
                      </a:r>
                      <a:r>
                        <a:rPr lang="de-DE" sz="1400" baseline="0" dirty="0">
                          <a:effectLst/>
                          <a:latin typeface="Arial" panose="020B0604020202020204" pitchFamily="34" charset="0"/>
                          <a:ea typeface="Calibri"/>
                          <a:cs typeface="Arial" panose="020B0604020202020204" pitchFamily="34" charset="0"/>
                        </a:rPr>
                        <a:t> erörtern</a:t>
                      </a:r>
                      <a:endParaRPr lang="de-DE" sz="1400" dirty="0">
                        <a:effectLst/>
                        <a:latin typeface="Arial" panose="020B0604020202020204" pitchFamily="34" charset="0"/>
                        <a:ea typeface="Calibri"/>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cxnSp>
        <p:nvCxnSpPr>
          <p:cNvPr id="5" name="Gerade Verbindung 4"/>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spTree>
    <p:extLst>
      <p:ext uri="{BB962C8B-B14F-4D97-AF65-F5344CB8AC3E}">
        <p14:creationId xmlns:p14="http://schemas.microsoft.com/office/powerpoint/2010/main" val="294732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331" y="7299"/>
            <a:ext cx="9144000" cy="720000"/>
          </a:xfrm>
          <a:noFill/>
        </p:spPr>
        <p:txBody>
          <a:bodyPr/>
          <a:lstStyle/>
          <a:p>
            <a:pPr algn="ctr"/>
            <a:r>
              <a:rPr lang="de-DE" sz="3200" dirty="0">
                <a:latin typeface="Arial" panose="020B0604020202020204" pitchFamily="34" charset="0"/>
                <a:cs typeface="Arial" panose="020B0604020202020204" pitchFamily="34" charset="0"/>
              </a:rPr>
              <a:t>AB „Wie Fachleute…“ Stunde 6</a:t>
            </a:r>
          </a:p>
        </p:txBody>
      </p:sp>
      <p:sp>
        <p:nvSpPr>
          <p:cNvPr id="6" name="Textfeld 5"/>
          <p:cNvSpPr txBox="1"/>
          <p:nvPr/>
        </p:nvSpPr>
        <p:spPr>
          <a:xfrm>
            <a:off x="4093298" y="6163733"/>
            <a:ext cx="2304256" cy="261610"/>
          </a:xfrm>
          <a:prstGeom prst="rect">
            <a:avLst/>
          </a:prstGeom>
          <a:noFill/>
        </p:spPr>
        <p:txBody>
          <a:bodyPr wrap="square" rtlCol="0">
            <a:spAutoFit/>
          </a:bodyPr>
          <a:lstStyle/>
          <a:p>
            <a:r>
              <a:rPr lang="de-DE" sz="1100" i="1" dirty="0"/>
              <a:t>(Quelle: Mirjam Schäfer)</a:t>
            </a:r>
          </a:p>
        </p:txBody>
      </p:sp>
      <p:cxnSp>
        <p:nvCxnSpPr>
          <p:cNvPr id="5" name="Gerade Verbindung 4"/>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pic>
        <p:nvPicPr>
          <p:cNvPr id="512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12" y="902401"/>
            <a:ext cx="3891040" cy="54789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0008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21" y="7706"/>
            <a:ext cx="9144000" cy="720000"/>
          </a:xfrm>
          <a:noFill/>
        </p:spPr>
        <p:txBody>
          <a:bodyPr/>
          <a:lstStyle/>
          <a:p>
            <a:pPr algn="ctr"/>
            <a:r>
              <a:rPr lang="de-DE" sz="3200" dirty="0">
                <a:latin typeface="Arial" panose="020B0604020202020204" pitchFamily="34" charset="0"/>
                <a:cs typeface="Arial" panose="020B0604020202020204" pitchFamily="34" charset="0"/>
              </a:rPr>
              <a:t>AB „Die </a:t>
            </a:r>
            <a:r>
              <a:rPr lang="de-DE" sz="3200" dirty="0" err="1">
                <a:latin typeface="Arial" panose="020B0604020202020204" pitchFamily="34" charset="0"/>
                <a:cs typeface="Arial" panose="020B0604020202020204" pitchFamily="34" charset="0"/>
              </a:rPr>
              <a:t>Zukunfts</a:t>
            </a:r>
            <a:r>
              <a:rPr lang="de-DE" sz="3200" dirty="0">
                <a:latin typeface="Arial" panose="020B0604020202020204" pitchFamily="34" charset="0"/>
                <a:cs typeface="Arial" panose="020B0604020202020204" pitchFamily="34" charset="0"/>
              </a:rPr>
              <a:t>…“ Stunde 6</a:t>
            </a:r>
          </a:p>
        </p:txBody>
      </p:sp>
      <p:sp>
        <p:nvSpPr>
          <p:cNvPr id="6" name="Textfeld 5"/>
          <p:cNvSpPr txBox="1"/>
          <p:nvPr/>
        </p:nvSpPr>
        <p:spPr>
          <a:xfrm>
            <a:off x="4064088" y="6132072"/>
            <a:ext cx="2304256" cy="261610"/>
          </a:xfrm>
          <a:prstGeom prst="rect">
            <a:avLst/>
          </a:prstGeom>
          <a:noFill/>
        </p:spPr>
        <p:txBody>
          <a:bodyPr wrap="square" rtlCol="0">
            <a:spAutoFit/>
          </a:bodyPr>
          <a:lstStyle/>
          <a:p>
            <a:r>
              <a:rPr lang="de-DE" sz="1100" i="1" dirty="0"/>
              <a:t>(Quelle: Mirjam Schäfer)</a:t>
            </a:r>
          </a:p>
        </p:txBody>
      </p:sp>
      <p:cxnSp>
        <p:nvCxnSpPr>
          <p:cNvPr id="5" name="Gerade Verbindung 4"/>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125" t="19778" r="35687" b="9667"/>
          <a:stretch/>
        </p:blipFill>
        <p:spPr bwMode="auto">
          <a:xfrm>
            <a:off x="237894" y="907433"/>
            <a:ext cx="3879198" cy="54618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975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5069"/>
            <a:ext cx="9144000" cy="720000"/>
          </a:xfrm>
          <a:noFill/>
        </p:spPr>
        <p:txBody>
          <a:bodyPr/>
          <a:lstStyle/>
          <a:p>
            <a:pPr algn="ctr"/>
            <a:r>
              <a:rPr lang="de-DE" sz="3200" dirty="0">
                <a:latin typeface="Arial" panose="020B0604020202020204" pitchFamily="34" charset="0"/>
                <a:cs typeface="Arial" panose="020B0604020202020204" pitchFamily="34" charset="0"/>
              </a:rPr>
              <a:t>Stunde 7</a:t>
            </a:r>
          </a:p>
        </p:txBody>
      </p:sp>
      <p:graphicFrame>
        <p:nvGraphicFramePr>
          <p:cNvPr id="4" name="Tabelle 3"/>
          <p:cNvGraphicFramePr>
            <a:graphicFrameLocks noGrp="1"/>
          </p:cNvGraphicFramePr>
          <p:nvPr>
            <p:extLst>
              <p:ext uri="{D42A27DB-BD31-4B8C-83A1-F6EECF244321}">
                <p14:modId xmlns:p14="http://schemas.microsoft.com/office/powerpoint/2010/main" val="4195617785"/>
              </p:ext>
            </p:extLst>
          </p:nvPr>
        </p:nvGraphicFramePr>
        <p:xfrm>
          <a:off x="434172" y="1340768"/>
          <a:ext cx="8216525" cy="2410320"/>
        </p:xfrm>
        <a:graphic>
          <a:graphicData uri="http://schemas.openxmlformats.org/drawingml/2006/table">
            <a:tbl>
              <a:tblPr firstRow="1" bandRow="1">
                <a:tableStyleId>{5C22544A-7EE6-4342-B048-85BDC9FD1C3A}</a:tableStyleId>
              </a:tblPr>
              <a:tblGrid>
                <a:gridCol w="969476">
                  <a:extLst>
                    <a:ext uri="{9D8B030D-6E8A-4147-A177-3AD203B41FA5}">
                      <a16:colId xmlns:a16="http://schemas.microsoft.com/office/drawing/2014/main" val="20000"/>
                    </a:ext>
                  </a:extLst>
                </a:gridCol>
                <a:gridCol w="5256584">
                  <a:extLst>
                    <a:ext uri="{9D8B030D-6E8A-4147-A177-3AD203B41FA5}">
                      <a16:colId xmlns:a16="http://schemas.microsoft.com/office/drawing/2014/main" val="20001"/>
                    </a:ext>
                  </a:extLst>
                </a:gridCol>
                <a:gridCol w="1990465">
                  <a:extLst>
                    <a:ext uri="{9D8B030D-6E8A-4147-A177-3AD203B41FA5}">
                      <a16:colId xmlns:a16="http://schemas.microsoft.com/office/drawing/2014/main" val="20002"/>
                    </a:ext>
                  </a:extLst>
                </a:gridCol>
              </a:tblGrid>
              <a:tr h="612000">
                <a:tc>
                  <a:txBody>
                    <a:bodyPr/>
                    <a:lstStyle/>
                    <a:p>
                      <a:pPr algn="ctr"/>
                      <a:r>
                        <a:rPr lang="de-DE" sz="1400" dirty="0" err="1">
                          <a:latin typeface="Arial" panose="020B0604020202020204" pitchFamily="34" charset="0"/>
                          <a:cs typeface="Arial" panose="020B0604020202020204" pitchFamily="34" charset="0"/>
                        </a:rPr>
                        <a:t>pbK</a:t>
                      </a:r>
                      <a:endParaRPr lang="de-DE" sz="1400" dirty="0">
                        <a:latin typeface="Arial" panose="020B0604020202020204" pitchFamily="34" charset="0"/>
                        <a:cs typeface="Arial" panose="020B0604020202020204" pitchFamily="34" charset="0"/>
                      </a:endParaRPr>
                    </a:p>
                  </a:txBody>
                  <a:tcPr anchor="ctr"/>
                </a:tc>
                <a:tc>
                  <a:txBody>
                    <a:bodyPr/>
                    <a:lstStyle/>
                    <a:p>
                      <a:r>
                        <a:rPr lang="de-DE" sz="1400" dirty="0">
                          <a:latin typeface="Arial" panose="020B0604020202020204" pitchFamily="34" charset="0"/>
                          <a:cs typeface="Arial" panose="020B0604020202020204" pitchFamily="34" charset="0"/>
                        </a:rPr>
                        <a:t>Ideen zur</a:t>
                      </a:r>
                      <a:r>
                        <a:rPr lang="de-DE" sz="1400" baseline="0" dirty="0">
                          <a:latin typeface="Arial" panose="020B0604020202020204" pitchFamily="34" charset="0"/>
                          <a:cs typeface="Arial" panose="020B0604020202020204" pitchFamily="34" charset="0"/>
                        </a:rPr>
                        <a:t> Umsetzung der Unterrichtseinheit</a:t>
                      </a:r>
                      <a:endParaRPr lang="de-DE" sz="1400" dirty="0">
                        <a:latin typeface="Arial" panose="020B0604020202020204" pitchFamily="34" charset="0"/>
                        <a:cs typeface="Arial" panose="020B0604020202020204" pitchFamily="34" charset="0"/>
                      </a:endParaRPr>
                    </a:p>
                  </a:txBody>
                  <a:tcPr anchor="ctr"/>
                </a:tc>
                <a:tc>
                  <a:txBody>
                    <a:bodyPr/>
                    <a:lstStyle/>
                    <a:p>
                      <a:pPr algn="ctr"/>
                      <a:r>
                        <a:rPr lang="de-DE" sz="1400" baseline="0" dirty="0">
                          <a:latin typeface="Arial" panose="020B0604020202020204" pitchFamily="34" charset="0"/>
                          <a:cs typeface="Arial" panose="020B0604020202020204" pitchFamily="34" charset="0"/>
                        </a:rPr>
                        <a:t>Material / Medien / Unterrichtsform</a:t>
                      </a:r>
                      <a:endParaRPr lang="de-D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ctr">
                        <a:spcAft>
                          <a:spcPts val="0"/>
                        </a:spcAft>
                        <a:tabLst>
                          <a:tab pos="270510" algn="l"/>
                        </a:tabLst>
                      </a:pPr>
                      <a:r>
                        <a:rPr lang="de-DE" sz="1400" dirty="0">
                          <a:effectLst/>
                          <a:latin typeface="Arial" panose="020B0604020202020204" pitchFamily="34" charset="0"/>
                          <a:cs typeface="Arial" panose="020B0604020202020204" pitchFamily="34" charset="0"/>
                        </a:rPr>
                        <a:t>2.3.2</a:t>
                      </a:r>
                    </a:p>
                    <a:p>
                      <a:pPr algn="ctr">
                        <a:spcAft>
                          <a:spcPts val="0"/>
                        </a:spcAft>
                        <a:tabLst>
                          <a:tab pos="270510" algn="l"/>
                        </a:tabLst>
                      </a:pPr>
                      <a:r>
                        <a:rPr lang="de-DE" sz="1400" dirty="0">
                          <a:effectLst/>
                          <a:latin typeface="Arial" panose="020B0604020202020204" pitchFamily="34" charset="0"/>
                          <a:cs typeface="Arial" panose="020B0604020202020204" pitchFamily="34" charset="0"/>
                        </a:rPr>
                        <a:t>2.4.1</a:t>
                      </a:r>
                    </a:p>
                    <a:p>
                      <a:pPr algn="ct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2.4.3</a:t>
                      </a:r>
                    </a:p>
                    <a:p>
                      <a:endParaRPr lang="de-DE" sz="1400" dirty="0">
                        <a:latin typeface="Arial" panose="020B0604020202020204" pitchFamily="34" charset="0"/>
                        <a:cs typeface="Arial" panose="020B0604020202020204" pitchFamily="34" charset="0"/>
                      </a:endParaRPr>
                    </a:p>
                  </a:txBody>
                  <a:tcPr anchor="ctr"/>
                </a:tc>
                <a:tc>
                  <a:txBody>
                    <a:bodyPr/>
                    <a:lstStyle/>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r>
                        <a:rPr lang="de-DE" sz="1400" u="sng" dirty="0">
                          <a:effectLst/>
                          <a:latin typeface="Arial" panose="020B0604020202020204" pitchFamily="34" charset="0"/>
                          <a:ea typeface="Calibri"/>
                          <a:cs typeface="Arial" panose="020B0604020202020204" pitchFamily="34" charset="0"/>
                        </a:rPr>
                        <a:t>Besprechung der Hausaufgabe:</a:t>
                      </a:r>
                    </a:p>
                    <a:p>
                      <a:pP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Möglichkeiten erörtern,</a:t>
                      </a:r>
                      <a:r>
                        <a:rPr lang="de-DE" sz="1400" baseline="0" dirty="0">
                          <a:effectLst/>
                          <a:latin typeface="Arial" panose="020B0604020202020204" pitchFamily="34" charset="0"/>
                          <a:ea typeface="Calibri"/>
                          <a:cs typeface="Arial" panose="020B0604020202020204" pitchFamily="34" charset="0"/>
                        </a:rPr>
                        <a:t> wie die Zukunftsfähigkeit des ländlichen Raumes der Region Heilbronn-Franken positiv beeinflusst werden kann. </a:t>
                      </a:r>
                    </a:p>
                    <a:p>
                      <a:pPr>
                        <a:spcAft>
                          <a:spcPts val="0"/>
                        </a:spcAft>
                        <a:tabLst>
                          <a:tab pos="270510" algn="l"/>
                        </a:tabLst>
                      </a:pPr>
                      <a:endParaRPr lang="de-DE" sz="1400" baseline="0" dirty="0">
                        <a:effectLst/>
                        <a:latin typeface="Arial" panose="020B0604020202020204" pitchFamily="34" charset="0"/>
                        <a:ea typeface="Calibri"/>
                        <a:cs typeface="Arial" panose="020B0604020202020204" pitchFamily="34" charset="0"/>
                      </a:endParaRPr>
                    </a:p>
                    <a:p>
                      <a:pPr>
                        <a:spcAft>
                          <a:spcPts val="0"/>
                        </a:spcAft>
                        <a:tabLst>
                          <a:tab pos="270510" algn="l"/>
                        </a:tabLst>
                      </a:pPr>
                      <a:r>
                        <a:rPr lang="de-DE" sz="1400" baseline="0" dirty="0">
                          <a:effectLst/>
                          <a:latin typeface="Arial" panose="020B0604020202020204" pitchFamily="34" charset="0"/>
                          <a:ea typeface="Calibri"/>
                          <a:cs typeface="Arial" panose="020B0604020202020204" pitchFamily="34" charset="0"/>
                        </a:rPr>
                        <a:t>Anschließend Diskussion dessen in einer „</a:t>
                      </a:r>
                      <a:r>
                        <a:rPr lang="de-DE" sz="1400" baseline="0" dirty="0" err="1">
                          <a:effectLst/>
                          <a:latin typeface="Arial" panose="020B0604020202020204" pitchFamily="34" charset="0"/>
                          <a:ea typeface="Calibri"/>
                          <a:cs typeface="Arial" panose="020B0604020202020204" pitchFamily="34" charset="0"/>
                        </a:rPr>
                        <a:t>fishbowl</a:t>
                      </a:r>
                      <a:r>
                        <a:rPr lang="de-DE" sz="1400" baseline="0" dirty="0">
                          <a:effectLst/>
                          <a:latin typeface="Arial" panose="020B0604020202020204" pitchFamily="34" charset="0"/>
                          <a:ea typeface="Calibri"/>
                          <a:cs typeface="Arial" panose="020B0604020202020204" pitchFamily="34" charset="0"/>
                        </a:rPr>
                        <a:t> </a:t>
                      </a:r>
                      <a:r>
                        <a:rPr lang="de-DE" sz="1400" baseline="0" dirty="0" err="1">
                          <a:effectLst/>
                          <a:latin typeface="Arial" panose="020B0604020202020204" pitchFamily="34" charset="0"/>
                          <a:ea typeface="Calibri"/>
                          <a:cs typeface="Arial" panose="020B0604020202020204" pitchFamily="34" charset="0"/>
                        </a:rPr>
                        <a:t>discussion</a:t>
                      </a:r>
                      <a:r>
                        <a:rPr lang="de-DE" sz="1400" baseline="0" dirty="0">
                          <a:effectLst/>
                          <a:latin typeface="Arial" panose="020B0604020202020204" pitchFamily="34" charset="0"/>
                          <a:ea typeface="Calibri"/>
                          <a:cs typeface="Arial" panose="020B0604020202020204" pitchFamily="34" charset="0"/>
                        </a:rPr>
                        <a:t>“</a:t>
                      </a:r>
                    </a:p>
                    <a:p>
                      <a:pPr>
                        <a:spcAft>
                          <a:spcPts val="0"/>
                        </a:spcAft>
                        <a:tabLst>
                          <a:tab pos="270510" algn="l"/>
                        </a:tabLst>
                      </a:pPr>
                      <a:endParaRPr lang="de-DE" sz="1400" baseline="0" dirty="0">
                        <a:effectLst/>
                        <a:latin typeface="Arial" panose="020B0604020202020204" pitchFamily="34" charset="0"/>
                        <a:ea typeface="Calibri"/>
                        <a:cs typeface="Arial" panose="020B0604020202020204" pitchFamily="34" charset="0"/>
                      </a:endParaRPr>
                    </a:p>
                  </a:txBody>
                  <a:tcPr anchor="ctr"/>
                </a:tc>
                <a:tc>
                  <a:txBody>
                    <a:bodyPr/>
                    <a:lstStyle/>
                    <a:p>
                      <a:pPr>
                        <a:spcAft>
                          <a:spcPts val="0"/>
                        </a:spcAft>
                        <a:tabLst>
                          <a:tab pos="270510" algn="l"/>
                        </a:tabLst>
                      </a:pPr>
                      <a:endParaRPr lang="de-DE" sz="1400" dirty="0">
                        <a:effectLst/>
                        <a:latin typeface="Arial" panose="020B0604020202020204" pitchFamily="34" charset="0"/>
                        <a:ea typeface="+mn-ea"/>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ea typeface="+mn-ea"/>
                        <a:cs typeface="Arial" panose="020B0604020202020204" pitchFamily="34" charset="0"/>
                      </a:endParaRPr>
                    </a:p>
                    <a:p>
                      <a:pPr>
                        <a:spcAft>
                          <a:spcPts val="0"/>
                        </a:spcAft>
                        <a:tabLst>
                          <a:tab pos="270510" algn="l"/>
                        </a:tabLst>
                      </a:pPr>
                      <a:r>
                        <a:rPr lang="de-DE" sz="1400" dirty="0">
                          <a:effectLst/>
                          <a:latin typeface="Arial" panose="020B0604020202020204" pitchFamily="34" charset="0"/>
                          <a:ea typeface="+mn-ea"/>
                          <a:cs typeface="Arial" panose="020B0604020202020204" pitchFamily="34" charset="0"/>
                        </a:rPr>
                        <a:t>Schriftlich</a:t>
                      </a:r>
                      <a:r>
                        <a:rPr lang="de-DE" sz="1400" baseline="0" dirty="0">
                          <a:effectLst/>
                          <a:latin typeface="Arial" panose="020B0604020202020204" pitchFamily="34" charset="0"/>
                          <a:ea typeface="+mn-ea"/>
                          <a:cs typeface="Arial" panose="020B0604020202020204" pitchFamily="34" charset="0"/>
                        </a:rPr>
                        <a:t> erörtern</a:t>
                      </a:r>
                    </a:p>
                    <a:p>
                      <a:pPr>
                        <a:spcAft>
                          <a:spcPts val="0"/>
                        </a:spcAft>
                        <a:tabLst>
                          <a:tab pos="270510" algn="l"/>
                        </a:tabLst>
                      </a:pPr>
                      <a:endParaRPr lang="de-DE" sz="1400" baseline="0" dirty="0">
                        <a:effectLst/>
                        <a:latin typeface="Arial" panose="020B0604020202020204" pitchFamily="34" charset="0"/>
                        <a:ea typeface="+mn-ea"/>
                        <a:cs typeface="Arial" panose="020B0604020202020204" pitchFamily="34" charset="0"/>
                      </a:endParaRPr>
                    </a:p>
                    <a:p>
                      <a:pPr>
                        <a:spcAft>
                          <a:spcPts val="0"/>
                        </a:spcAft>
                        <a:tabLst>
                          <a:tab pos="270510" algn="l"/>
                        </a:tabLst>
                      </a:pPr>
                      <a:endParaRPr lang="de-DE" sz="1400" baseline="0" dirty="0">
                        <a:effectLst/>
                        <a:latin typeface="Arial" panose="020B0604020202020204" pitchFamily="34" charset="0"/>
                        <a:ea typeface="+mn-ea"/>
                        <a:cs typeface="Arial" panose="020B0604020202020204" pitchFamily="34" charset="0"/>
                      </a:endParaRPr>
                    </a:p>
                    <a:p>
                      <a:pPr>
                        <a:spcAft>
                          <a:spcPts val="0"/>
                        </a:spcAft>
                        <a:tabLst>
                          <a:tab pos="270510" algn="l"/>
                        </a:tabLst>
                      </a:pPr>
                      <a:endParaRPr lang="de-DE" sz="1400" baseline="0" dirty="0">
                        <a:effectLst/>
                        <a:latin typeface="Arial" panose="020B0604020202020204" pitchFamily="34" charset="0"/>
                        <a:ea typeface="+mn-ea"/>
                        <a:cs typeface="Arial" panose="020B0604020202020204" pitchFamily="34" charset="0"/>
                      </a:endParaRPr>
                    </a:p>
                    <a:p>
                      <a:pPr>
                        <a:spcAft>
                          <a:spcPts val="0"/>
                        </a:spcAft>
                        <a:tabLst>
                          <a:tab pos="270510" algn="l"/>
                        </a:tabLst>
                      </a:pPr>
                      <a:r>
                        <a:rPr lang="de-DE" sz="1400" baseline="0" dirty="0" err="1">
                          <a:effectLst/>
                          <a:latin typeface="Arial" panose="020B0604020202020204" pitchFamily="34" charset="0"/>
                          <a:ea typeface="+mn-ea"/>
                          <a:cs typeface="Arial" panose="020B0604020202020204" pitchFamily="34" charset="0"/>
                        </a:rPr>
                        <a:t>fishbowl</a:t>
                      </a:r>
                      <a:r>
                        <a:rPr lang="de-DE" sz="1400" baseline="0" dirty="0">
                          <a:effectLst/>
                          <a:latin typeface="Arial" panose="020B0604020202020204" pitchFamily="34" charset="0"/>
                          <a:ea typeface="+mn-ea"/>
                          <a:cs typeface="Arial" panose="020B0604020202020204" pitchFamily="34" charset="0"/>
                        </a:rPr>
                        <a:t> </a:t>
                      </a:r>
                      <a:r>
                        <a:rPr lang="de-DE" sz="1400" baseline="0" dirty="0" err="1">
                          <a:effectLst/>
                          <a:latin typeface="Arial" panose="020B0604020202020204" pitchFamily="34" charset="0"/>
                          <a:ea typeface="+mn-ea"/>
                          <a:cs typeface="Arial" panose="020B0604020202020204" pitchFamily="34" charset="0"/>
                        </a:rPr>
                        <a:t>discussion</a:t>
                      </a:r>
                      <a:endParaRPr lang="de-DE" sz="1400" dirty="0">
                        <a:effectLst/>
                        <a:latin typeface="Arial" panose="020B0604020202020204" pitchFamily="34" charset="0"/>
                        <a:ea typeface="Calibri"/>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cxnSp>
        <p:nvCxnSpPr>
          <p:cNvPr id="5" name="Gerade Verbindung 4"/>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spTree>
    <p:extLst>
      <p:ext uri="{BB962C8B-B14F-4D97-AF65-F5344CB8AC3E}">
        <p14:creationId xmlns:p14="http://schemas.microsoft.com/office/powerpoint/2010/main" val="202898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7544" y="1484784"/>
            <a:ext cx="8208912" cy="3416320"/>
          </a:xfrm>
          <a:prstGeom prst="rect">
            <a:avLst/>
          </a:prstGeom>
        </p:spPr>
        <p:txBody>
          <a:bodyPr wrap="square">
            <a:spAutoFit/>
          </a:bodyPr>
          <a:lstStyle/>
          <a:p>
            <a:pPr>
              <a:spcAft>
                <a:spcPts val="0"/>
              </a:spcAft>
              <a:tabLst>
                <a:tab pos="270510" algn="l"/>
              </a:tabLst>
            </a:pPr>
            <a:r>
              <a:rPr lang="de-DE" sz="2400" dirty="0">
                <a:cs typeface="Arial" panose="020B0604020202020204" pitchFamily="34" charset="0"/>
              </a:rPr>
              <a:t>„Erstellen Sie in Ihrem Team einen Kriterienkatalog, mit dem die Zukunftsfähigkeit eines ländlichen Raumes beurteilt werden kann.</a:t>
            </a:r>
          </a:p>
          <a:p>
            <a:pPr>
              <a:spcAft>
                <a:spcPts val="0"/>
              </a:spcAft>
              <a:tabLst>
                <a:tab pos="270510" algn="l"/>
              </a:tabLst>
            </a:pPr>
            <a:endParaRPr lang="de-DE" sz="2400" dirty="0">
              <a:cs typeface="Arial" panose="020B0604020202020204" pitchFamily="34" charset="0"/>
            </a:endParaRPr>
          </a:p>
          <a:p>
            <a:pPr>
              <a:spcAft>
                <a:spcPts val="0"/>
              </a:spcAft>
              <a:tabLst>
                <a:tab pos="270510" algn="l"/>
              </a:tabLst>
            </a:pPr>
            <a:r>
              <a:rPr lang="de-DE" sz="2400" dirty="0">
                <a:cs typeface="Arial" panose="020B0604020202020204" pitchFamily="34" charset="0"/>
              </a:rPr>
              <a:t>Orientieren Sie sich hierbei an einem ländlichen Raum Ihrer Heimatregion. Stellen Sie Ihre Arbeitsergebnisse kurz vor.“ </a:t>
            </a:r>
          </a:p>
          <a:p>
            <a:pPr>
              <a:spcAft>
                <a:spcPts val="0"/>
              </a:spcAft>
              <a:tabLst>
                <a:tab pos="270510" algn="l"/>
              </a:tabLst>
            </a:pPr>
            <a:endParaRPr lang="de-DE" sz="2400" dirty="0">
              <a:solidFill>
                <a:srgbClr val="FF0000"/>
              </a:solidFill>
              <a:cs typeface="Arial" panose="020B0604020202020204" pitchFamily="34" charset="0"/>
            </a:endParaRPr>
          </a:p>
          <a:p>
            <a:pPr>
              <a:spcAft>
                <a:spcPts val="0"/>
              </a:spcAft>
              <a:tabLst>
                <a:tab pos="270510" algn="l"/>
              </a:tabLst>
            </a:pPr>
            <a:r>
              <a:rPr lang="de-DE" sz="2400" dirty="0">
                <a:solidFill>
                  <a:srgbClr val="FF0000"/>
                </a:solidFill>
                <a:cs typeface="Arial" panose="020B0604020202020204" pitchFamily="34" charset="0"/>
              </a:rPr>
              <a:t>Zeit: 45‘ (bis 14:00 Uhr) </a:t>
            </a:r>
          </a:p>
        </p:txBody>
      </p:sp>
      <p:cxnSp>
        <p:nvCxnSpPr>
          <p:cNvPr id="5" name="Gerade Verbindung 4"/>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sp>
        <p:nvSpPr>
          <p:cNvPr id="6" name="Titel 1"/>
          <p:cNvSpPr>
            <a:spLocks noGrp="1"/>
          </p:cNvSpPr>
          <p:nvPr>
            <p:ph type="ctrTitle"/>
          </p:nvPr>
        </p:nvSpPr>
        <p:spPr>
          <a:xfrm>
            <a:off x="0" y="609"/>
            <a:ext cx="9144000" cy="692087"/>
          </a:xfrm>
          <a:noFill/>
        </p:spPr>
        <p:txBody>
          <a:bodyPr/>
          <a:lstStyle/>
          <a:p>
            <a:pPr algn="ctr"/>
            <a:r>
              <a:rPr lang="de-DE" sz="3200" dirty="0">
                <a:latin typeface="Arial" panose="020B0604020202020204" pitchFamily="34" charset="0"/>
                <a:cs typeface="Arial" panose="020B0604020202020204" pitchFamily="34" charset="0"/>
              </a:rPr>
              <a:t>Arbeitsauftrag</a:t>
            </a:r>
          </a:p>
        </p:txBody>
      </p:sp>
    </p:spTree>
    <p:extLst>
      <p:ext uri="{BB962C8B-B14F-4D97-AF65-F5344CB8AC3E}">
        <p14:creationId xmlns:p14="http://schemas.microsoft.com/office/powerpoint/2010/main" val="421021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512" y="9330"/>
            <a:ext cx="9144000" cy="720000"/>
          </a:xfrm>
          <a:noFill/>
        </p:spPr>
        <p:txBody>
          <a:bodyPr/>
          <a:lstStyle/>
          <a:p>
            <a:pPr algn="ctr"/>
            <a:r>
              <a:rPr lang="de-DE" sz="3200" dirty="0">
                <a:latin typeface="Arial" panose="020B0604020202020204" pitchFamily="34" charset="0"/>
                <a:cs typeface="Arial" panose="020B0604020202020204" pitchFamily="34" charset="0"/>
              </a:rPr>
              <a:t>Mögliches Tafelbild</a:t>
            </a:r>
          </a:p>
        </p:txBody>
      </p:sp>
      <p:graphicFrame>
        <p:nvGraphicFramePr>
          <p:cNvPr id="3" name="Tabelle 2"/>
          <p:cNvGraphicFramePr>
            <a:graphicFrameLocks noGrp="1"/>
          </p:cNvGraphicFramePr>
          <p:nvPr>
            <p:extLst>
              <p:ext uri="{D42A27DB-BD31-4B8C-83A1-F6EECF244321}">
                <p14:modId xmlns:p14="http://schemas.microsoft.com/office/powerpoint/2010/main" val="3826969942"/>
              </p:ext>
            </p:extLst>
          </p:nvPr>
        </p:nvGraphicFramePr>
        <p:xfrm>
          <a:off x="251520" y="908720"/>
          <a:ext cx="7344816" cy="5496273"/>
        </p:xfrm>
        <a:graphic>
          <a:graphicData uri="http://schemas.openxmlformats.org/drawingml/2006/table">
            <a:tbl>
              <a:tblPr firstRow="1" bandRow="1">
                <a:tableStyleId>{5C22544A-7EE6-4342-B048-85BDC9FD1C3A}</a:tableStyleId>
              </a:tblPr>
              <a:tblGrid>
                <a:gridCol w="3556437">
                  <a:extLst>
                    <a:ext uri="{9D8B030D-6E8A-4147-A177-3AD203B41FA5}">
                      <a16:colId xmlns:a16="http://schemas.microsoft.com/office/drawing/2014/main" val="20000"/>
                    </a:ext>
                  </a:extLst>
                </a:gridCol>
                <a:gridCol w="3788379">
                  <a:extLst>
                    <a:ext uri="{9D8B030D-6E8A-4147-A177-3AD203B41FA5}">
                      <a16:colId xmlns:a16="http://schemas.microsoft.com/office/drawing/2014/main" val="20001"/>
                    </a:ext>
                  </a:extLst>
                </a:gridCol>
              </a:tblGrid>
              <a:tr h="385356">
                <a:tc gridSpan="2">
                  <a:txBody>
                    <a:bodyPr/>
                    <a:lstStyle/>
                    <a:p>
                      <a:pPr algn="l"/>
                      <a:r>
                        <a:rPr lang="de-DE" sz="1200" b="0" u="none" dirty="0">
                          <a:solidFill>
                            <a:schemeClr val="tx1"/>
                          </a:solidFill>
                          <a:latin typeface="Arial" panose="020B0604020202020204" pitchFamily="34" charset="0"/>
                          <a:cs typeface="Arial" panose="020B0604020202020204" pitchFamily="34" charset="0"/>
                        </a:rPr>
                        <a:t>		</a:t>
                      </a:r>
                      <a:r>
                        <a:rPr lang="de-DE" sz="1200" b="0" u="sng" dirty="0">
                          <a:solidFill>
                            <a:schemeClr val="tx1"/>
                          </a:solidFill>
                          <a:latin typeface="Arial" panose="020B0604020202020204" pitchFamily="34" charset="0"/>
                          <a:cs typeface="Arial" panose="020B0604020202020204" pitchFamily="34" charset="0"/>
                        </a:rPr>
                        <a:t>Zukunftsfähige Gestaltung von Räumen</a:t>
                      </a:r>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02478">
                <a:tc gridSpan="2">
                  <a:txBody>
                    <a:bodyPr/>
                    <a:lstStyle/>
                    <a:p>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01"/>
                  </a:ext>
                </a:extLst>
              </a:tr>
              <a:tr h="402478">
                <a:tc gridSpan="2">
                  <a:txBody>
                    <a:bodyPr/>
                    <a:lstStyle/>
                    <a:p>
                      <a:pPr algn="l"/>
                      <a:r>
                        <a:rPr lang="de-DE" sz="1200" b="0" dirty="0">
                          <a:solidFill>
                            <a:schemeClr val="tx1"/>
                          </a:solidFill>
                          <a:latin typeface="Arial" panose="020B0604020202020204" pitchFamily="34" charset="0"/>
                          <a:cs typeface="Arial" panose="020B0604020202020204" pitchFamily="34" charset="0"/>
                        </a:rPr>
                        <a:t>		</a:t>
                      </a:r>
                      <a:r>
                        <a:rPr lang="de-DE" sz="1200" b="0" baseline="0" dirty="0">
                          <a:solidFill>
                            <a:schemeClr val="tx1"/>
                          </a:solidFill>
                          <a:latin typeface="Arial" panose="020B0604020202020204" pitchFamily="34" charset="0"/>
                          <a:cs typeface="Arial" panose="020B0604020202020204" pitchFamily="34" charset="0"/>
                        </a:rPr>
                        <a:t>           </a:t>
                      </a:r>
                      <a:r>
                        <a:rPr lang="de-DE" sz="1200" b="0" dirty="0">
                          <a:solidFill>
                            <a:schemeClr val="tx1"/>
                          </a:solidFill>
                          <a:latin typeface="Arial" panose="020B0604020202020204" pitchFamily="34" charset="0"/>
                          <a:cs typeface="Arial" panose="020B0604020202020204" pitchFamily="34" charset="0"/>
                        </a:rPr>
                        <a:t>eigene</a:t>
                      </a:r>
                      <a:r>
                        <a:rPr lang="de-DE" sz="1200" b="0" baseline="0" dirty="0">
                          <a:solidFill>
                            <a:schemeClr val="tx1"/>
                          </a:solidFill>
                          <a:latin typeface="Arial" panose="020B0604020202020204" pitchFamily="34" charset="0"/>
                          <a:cs typeface="Arial" panose="020B0604020202020204" pitchFamily="34" charset="0"/>
                        </a:rPr>
                        <a:t> Ideen (siehe AB 1)</a:t>
                      </a:r>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2478">
                <a:tc gridSpan="2">
                  <a:txBody>
                    <a:bodyPr/>
                    <a:lstStyle/>
                    <a:p>
                      <a:pPr algn="ctr"/>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03"/>
                  </a:ext>
                </a:extLst>
              </a:tr>
              <a:tr h="402478">
                <a:tc gridSpan="2">
                  <a:txBody>
                    <a:bodyPr/>
                    <a:lstStyle/>
                    <a:p>
                      <a:pPr marL="0" marR="0" indent="0" algn="l" defTabSz="914305" rtl="0" eaLnBrk="1" fontAlgn="auto" latinLnBrk="0" hangingPunct="1">
                        <a:lnSpc>
                          <a:spcPct val="100000"/>
                        </a:lnSpc>
                        <a:spcBef>
                          <a:spcPts val="0"/>
                        </a:spcBef>
                        <a:spcAft>
                          <a:spcPts val="0"/>
                        </a:spcAft>
                        <a:buClrTx/>
                        <a:buSzTx/>
                        <a:buFontTx/>
                        <a:buNone/>
                        <a:tabLst/>
                        <a:defRPr/>
                      </a:pPr>
                      <a:r>
                        <a:rPr lang="de-DE" sz="1200" u="none" dirty="0">
                          <a:latin typeface="Arial" panose="020B0604020202020204" pitchFamily="34" charset="0"/>
                          <a:cs typeface="Arial" panose="020B0604020202020204" pitchFamily="34" charset="0"/>
                        </a:rPr>
                        <a:t>	   </a:t>
                      </a:r>
                      <a:r>
                        <a:rPr lang="de-DE" sz="1200" u="sng" dirty="0">
                          <a:latin typeface="Arial" panose="020B0604020202020204" pitchFamily="34" charset="0"/>
                          <a:cs typeface="Arial" panose="020B0604020202020204" pitchFamily="34" charset="0"/>
                        </a:rPr>
                        <a:t>Fazit</a:t>
                      </a:r>
                      <a:r>
                        <a:rPr lang="de-DE" sz="1200" dirty="0">
                          <a:latin typeface="Arial" panose="020B0604020202020204" pitchFamily="34" charset="0"/>
                          <a:cs typeface="Arial" panose="020B0604020202020204" pitchFamily="34" charset="0"/>
                        </a:rPr>
                        <a:t>: Räume müssen attraktiv sein, um zukunftsfähig zu sein.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04"/>
                  </a:ext>
                </a:extLst>
              </a:tr>
              <a:tr h="402478">
                <a:tc gridSpan="2">
                  <a:txBody>
                    <a:bodyPr/>
                    <a:lstStyle/>
                    <a:p>
                      <a:pPr algn="ctr"/>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05"/>
                  </a:ext>
                </a:extLst>
              </a:tr>
              <a:tr h="496205">
                <a:tc gridSpan="2">
                  <a:txBody>
                    <a:bodyPr/>
                    <a:lstStyle/>
                    <a:p>
                      <a:pPr algn="ctr"/>
                      <a:r>
                        <a:rPr lang="de-DE" sz="1200" dirty="0">
                          <a:latin typeface="Arial" panose="020B0604020202020204" pitchFamily="34" charset="0"/>
                          <a:cs typeface="Arial" panose="020B0604020202020204" pitchFamily="34" charset="0"/>
                        </a:rPr>
                        <a:t> </a:t>
                      </a:r>
                      <a:r>
                        <a:rPr lang="de-DE" sz="1200" u="sng" dirty="0">
                          <a:latin typeface="Arial" panose="020B0604020202020204" pitchFamily="34" charset="0"/>
                          <a:cs typeface="Arial" panose="020B0604020202020204" pitchFamily="34" charset="0"/>
                        </a:rPr>
                        <a:t>Leitfrage:</a:t>
                      </a:r>
                      <a:r>
                        <a:rPr lang="de-DE" sz="1200" dirty="0">
                          <a:latin typeface="Arial" panose="020B0604020202020204" pitchFamily="34" charset="0"/>
                          <a:cs typeface="Arial" panose="020B0604020202020204" pitchFamily="34" charset="0"/>
                        </a:rPr>
                        <a:t> „Der ländliche Raum der Region Heilbronn-Franken:</a:t>
                      </a:r>
                      <a:r>
                        <a:rPr lang="de-DE" sz="1200" baseline="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rPr>
                        <a:t>zukunftsfähiger Raum oder</a:t>
                      </a:r>
                    </a:p>
                    <a:p>
                      <a:pPr algn="ctr"/>
                      <a:r>
                        <a:rPr lang="de-DE" sz="1200" dirty="0">
                          <a:latin typeface="Arial" panose="020B0604020202020204" pitchFamily="34" charset="0"/>
                          <a:cs typeface="Arial" panose="020B0604020202020204" pitchFamily="34" charset="0"/>
                        </a:rPr>
                        <a:t>zukünftig nicht mehr attraktiv?“</a:t>
                      </a:r>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06"/>
                  </a:ext>
                </a:extLst>
              </a:tr>
              <a:tr h="402478">
                <a:tc>
                  <a:txBody>
                    <a:bodyPr/>
                    <a:lstStyle/>
                    <a:p>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96205">
                <a:tc>
                  <a:txBody>
                    <a:bodyPr/>
                    <a:lstStyle/>
                    <a:p>
                      <a:pPr algn="ctr"/>
                      <a:r>
                        <a:rPr lang="de-DE" sz="1200" b="0" dirty="0">
                          <a:solidFill>
                            <a:schemeClr val="tx1"/>
                          </a:solidFill>
                          <a:latin typeface="Arial" panose="020B0604020202020204" pitchFamily="34" charset="0"/>
                          <a:cs typeface="Arial" panose="020B0604020202020204" pitchFamily="34" charset="0"/>
                        </a:rPr>
                        <a:t>      Beurteilung mit Hilfe von Quellen (siehe</a:t>
                      </a:r>
                      <a:r>
                        <a:rPr lang="de-DE" sz="1200" b="0" baseline="0" dirty="0">
                          <a:solidFill>
                            <a:schemeClr val="tx1"/>
                          </a:solidFill>
                          <a:latin typeface="Arial" panose="020B0604020202020204" pitchFamily="34" charset="0"/>
                          <a:cs typeface="Arial" panose="020B0604020202020204" pitchFamily="34" charset="0"/>
                        </a:rPr>
                        <a:t> AB 3)</a:t>
                      </a:r>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0" dirty="0">
                          <a:solidFill>
                            <a:schemeClr val="tx1"/>
                          </a:solidFill>
                          <a:latin typeface="Arial" panose="020B0604020202020204" pitchFamily="34" charset="0"/>
                          <a:cs typeface="Arial" panose="020B0604020202020204" pitchFamily="34" charset="0"/>
                        </a:rPr>
                        <a:t>   Wie</a:t>
                      </a:r>
                      <a:r>
                        <a:rPr lang="de-DE" sz="1200" b="0" baseline="0" dirty="0">
                          <a:solidFill>
                            <a:schemeClr val="tx1"/>
                          </a:solidFill>
                          <a:latin typeface="Arial" panose="020B0604020202020204" pitchFamily="34" charset="0"/>
                          <a:cs typeface="Arial" panose="020B0604020202020204" pitchFamily="34" charset="0"/>
                        </a:rPr>
                        <a:t> es </a:t>
                      </a:r>
                      <a:r>
                        <a:rPr lang="de-DE" sz="1200" b="0" dirty="0">
                          <a:solidFill>
                            <a:schemeClr val="tx1"/>
                          </a:solidFill>
                          <a:latin typeface="Arial" panose="020B0604020202020204" pitchFamily="34" charset="0"/>
                          <a:cs typeface="Arial" panose="020B0604020202020204" pitchFamily="34" charset="0"/>
                        </a:rPr>
                        <a:t>Fachleute </a:t>
                      </a:r>
                      <a:r>
                        <a:rPr lang="de-DE" sz="1200" b="0" baseline="0" dirty="0">
                          <a:solidFill>
                            <a:schemeClr val="tx1"/>
                          </a:solidFill>
                          <a:latin typeface="Arial" panose="020B0604020202020204" pitchFamily="34" charset="0"/>
                          <a:cs typeface="Arial" panose="020B0604020202020204" pitchFamily="34" charset="0"/>
                        </a:rPr>
                        <a:t>beurteilen (siehe AB 4)</a:t>
                      </a:r>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02478">
                <a:tc>
                  <a:txBody>
                    <a:bodyPr/>
                    <a:lstStyle/>
                    <a:p>
                      <a:pPr algn="ctr"/>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2478">
                <a:tc gridSpan="2">
                  <a:txBody>
                    <a:bodyPr/>
                    <a:lstStyle/>
                    <a:p>
                      <a:pPr algn="l"/>
                      <a:r>
                        <a:rPr lang="de-DE" sz="1200" dirty="0">
                          <a:latin typeface="Arial" panose="020B0604020202020204" pitchFamily="34" charset="0"/>
                          <a:cs typeface="Arial" panose="020B0604020202020204" pitchFamily="34" charset="0"/>
                        </a:rPr>
                        <a:t>                                                    Vergleich mit eigenen Ideen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02478">
                <a:tc gridSpan="2">
                  <a:txBody>
                    <a:bodyPr/>
                    <a:lstStyle/>
                    <a:p>
                      <a:pPr algn="ctr"/>
                      <a:endParaRPr lang="de-DE" sz="12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11"/>
                  </a:ext>
                </a:extLst>
              </a:tr>
              <a:tr h="496205">
                <a:tc gridSpan="2">
                  <a:txBody>
                    <a:bodyPr/>
                    <a:lstStyle/>
                    <a:p>
                      <a:pPr algn="l"/>
                      <a:r>
                        <a:rPr lang="de-DE" sz="1200" dirty="0">
                          <a:latin typeface="Arial" panose="020B0604020202020204" pitchFamily="34" charset="0"/>
                          <a:cs typeface="Arial" panose="020B0604020202020204" pitchFamily="34" charset="0"/>
                        </a:rPr>
                        <a:t>        Möglichkeiten, die Zukunftsfähigkeit eines ländlichen Raumes positiv zu beeinflussen. (siehe AB 5)</a:t>
                      </a:r>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cxnSp>
        <p:nvCxnSpPr>
          <p:cNvPr id="15" name="Gerade Verbindung mit Pfeil 14"/>
          <p:cNvCxnSpPr/>
          <p:nvPr/>
        </p:nvCxnSpPr>
        <p:spPr bwMode="auto">
          <a:xfrm flipH="1">
            <a:off x="3525376" y="1291620"/>
            <a:ext cx="1508" cy="33718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9" name="Gerade Verbindung mit Pfeil 18"/>
          <p:cNvCxnSpPr/>
          <p:nvPr/>
        </p:nvCxnSpPr>
        <p:spPr bwMode="auto">
          <a:xfrm flipH="1">
            <a:off x="3491880" y="2093039"/>
            <a:ext cx="1508" cy="33718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0" name="Gerade Verbindung mit Pfeil 19"/>
          <p:cNvCxnSpPr/>
          <p:nvPr/>
        </p:nvCxnSpPr>
        <p:spPr bwMode="auto">
          <a:xfrm flipH="1">
            <a:off x="3487419" y="2906282"/>
            <a:ext cx="1508" cy="33718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4" name="Gerade Verbindung mit Pfeil 23"/>
          <p:cNvCxnSpPr/>
          <p:nvPr/>
        </p:nvCxnSpPr>
        <p:spPr bwMode="auto">
          <a:xfrm rot="-2400000" flipH="1">
            <a:off x="4248144" y="3759414"/>
            <a:ext cx="1508" cy="33718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5" name="Gerade Verbindung mit Pfeil 24"/>
          <p:cNvCxnSpPr/>
          <p:nvPr/>
        </p:nvCxnSpPr>
        <p:spPr bwMode="auto">
          <a:xfrm rot="2400000" flipH="1">
            <a:off x="3024006" y="3759414"/>
            <a:ext cx="1508" cy="33718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6" name="Gerade Verbindung mit Pfeil 25"/>
          <p:cNvCxnSpPr/>
          <p:nvPr/>
        </p:nvCxnSpPr>
        <p:spPr bwMode="auto">
          <a:xfrm rot="2400000" flipH="1">
            <a:off x="4176137" y="4661606"/>
            <a:ext cx="1508" cy="33718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7" name="Gerade Verbindung mit Pfeil 26"/>
          <p:cNvCxnSpPr/>
          <p:nvPr/>
        </p:nvCxnSpPr>
        <p:spPr bwMode="auto">
          <a:xfrm rot="-2400000" flipH="1">
            <a:off x="3024006" y="4670938"/>
            <a:ext cx="1508" cy="33718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8" name="Gerade Verbindung mit Pfeil 27"/>
          <p:cNvCxnSpPr/>
          <p:nvPr/>
        </p:nvCxnSpPr>
        <p:spPr bwMode="auto">
          <a:xfrm flipH="1">
            <a:off x="3493538" y="5502768"/>
            <a:ext cx="1508" cy="33718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Textfeld 28"/>
          <p:cNvSpPr txBox="1"/>
          <p:nvPr/>
        </p:nvSpPr>
        <p:spPr>
          <a:xfrm>
            <a:off x="7986902" y="1650338"/>
            <a:ext cx="864096" cy="276999"/>
          </a:xfrm>
          <a:prstGeom prst="rect">
            <a:avLst/>
          </a:prstGeom>
          <a:noFill/>
        </p:spPr>
        <p:txBody>
          <a:bodyPr wrap="square" rtlCol="0">
            <a:spAutoFit/>
          </a:bodyPr>
          <a:lstStyle/>
          <a:p>
            <a:r>
              <a:rPr lang="de-DE" sz="1200" dirty="0">
                <a:solidFill>
                  <a:srgbClr val="FF0000"/>
                </a:solidFill>
              </a:rPr>
              <a:t>TA Std. 1</a:t>
            </a:r>
          </a:p>
        </p:txBody>
      </p:sp>
      <p:sp>
        <p:nvSpPr>
          <p:cNvPr id="32" name="Textfeld 31"/>
          <p:cNvSpPr txBox="1"/>
          <p:nvPr/>
        </p:nvSpPr>
        <p:spPr>
          <a:xfrm>
            <a:off x="7986902" y="3841601"/>
            <a:ext cx="864096" cy="276999"/>
          </a:xfrm>
          <a:prstGeom prst="rect">
            <a:avLst/>
          </a:prstGeom>
          <a:noFill/>
        </p:spPr>
        <p:txBody>
          <a:bodyPr wrap="square" rtlCol="0">
            <a:spAutoFit/>
          </a:bodyPr>
          <a:lstStyle/>
          <a:p>
            <a:r>
              <a:rPr lang="de-DE" sz="1200" dirty="0">
                <a:solidFill>
                  <a:srgbClr val="FF0000"/>
                </a:solidFill>
              </a:rPr>
              <a:t>TA Std. 2</a:t>
            </a:r>
          </a:p>
        </p:txBody>
      </p:sp>
      <p:sp>
        <p:nvSpPr>
          <p:cNvPr id="33" name="Textfeld 32"/>
          <p:cNvSpPr txBox="1"/>
          <p:nvPr/>
        </p:nvSpPr>
        <p:spPr>
          <a:xfrm>
            <a:off x="7950899" y="5603312"/>
            <a:ext cx="864096" cy="276999"/>
          </a:xfrm>
          <a:prstGeom prst="rect">
            <a:avLst/>
          </a:prstGeom>
          <a:noFill/>
        </p:spPr>
        <p:txBody>
          <a:bodyPr wrap="square" rtlCol="0">
            <a:spAutoFit/>
          </a:bodyPr>
          <a:lstStyle/>
          <a:p>
            <a:r>
              <a:rPr lang="de-DE" sz="1200" dirty="0">
                <a:solidFill>
                  <a:srgbClr val="FF0000"/>
                </a:solidFill>
              </a:rPr>
              <a:t>TA Std. 6</a:t>
            </a:r>
          </a:p>
        </p:txBody>
      </p:sp>
      <p:sp>
        <p:nvSpPr>
          <p:cNvPr id="34" name="Geschweifte Klammer rechts 33"/>
          <p:cNvSpPr/>
          <p:nvPr/>
        </p:nvSpPr>
        <p:spPr bwMode="auto">
          <a:xfrm>
            <a:off x="7608307" y="5113177"/>
            <a:ext cx="360040" cy="1275933"/>
          </a:xfrm>
          <a:prstGeom prst="rightBrace">
            <a:avLst>
              <a:gd name="adj1" fmla="val 29027"/>
              <a:gd name="adj2" fmla="val 51369"/>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w="38100">
                <a:solidFill>
                  <a:schemeClr val="tx1"/>
                </a:solidFill>
              </a:ln>
              <a:solidFill>
                <a:schemeClr val="tx1"/>
              </a:solidFill>
              <a:effectLst/>
              <a:latin typeface="Times"/>
            </a:endParaRPr>
          </a:p>
        </p:txBody>
      </p:sp>
      <p:sp>
        <p:nvSpPr>
          <p:cNvPr id="35" name="Geschweifte Klammer rechts 34"/>
          <p:cNvSpPr/>
          <p:nvPr/>
        </p:nvSpPr>
        <p:spPr bwMode="auto">
          <a:xfrm>
            <a:off x="7622704" y="3303646"/>
            <a:ext cx="360040" cy="1368152"/>
          </a:xfrm>
          <a:prstGeom prst="rightBrace">
            <a:avLst>
              <a:gd name="adj1" fmla="val 29027"/>
              <a:gd name="adj2" fmla="val 51369"/>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w="38100">
                <a:solidFill>
                  <a:schemeClr val="tx1"/>
                </a:solidFill>
              </a:ln>
              <a:solidFill>
                <a:schemeClr val="tx1"/>
              </a:solidFill>
              <a:effectLst/>
              <a:latin typeface="Times"/>
            </a:endParaRPr>
          </a:p>
        </p:txBody>
      </p:sp>
      <p:sp>
        <p:nvSpPr>
          <p:cNvPr id="36" name="Geschweifte Klammer rechts 35"/>
          <p:cNvSpPr/>
          <p:nvPr/>
        </p:nvSpPr>
        <p:spPr bwMode="auto">
          <a:xfrm>
            <a:off x="7626862" y="915411"/>
            <a:ext cx="360040" cy="1728192"/>
          </a:xfrm>
          <a:prstGeom prst="rightBrace">
            <a:avLst>
              <a:gd name="adj1" fmla="val 29027"/>
              <a:gd name="adj2" fmla="val 51369"/>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w="38100">
                <a:solidFill>
                  <a:schemeClr val="tx1"/>
                </a:solidFill>
              </a:ln>
              <a:solidFill>
                <a:schemeClr val="tx1"/>
              </a:solidFill>
              <a:effectLst/>
              <a:latin typeface="Times"/>
            </a:endParaRPr>
          </a:p>
        </p:txBody>
      </p:sp>
      <p:cxnSp>
        <p:nvCxnSpPr>
          <p:cNvPr id="18" name="Gerade Verbindung 17"/>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spTree>
    <p:extLst>
      <p:ext uri="{BB962C8B-B14F-4D97-AF65-F5344CB8AC3E}">
        <p14:creationId xmlns:p14="http://schemas.microsoft.com/office/powerpoint/2010/main" val="214028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52" y="1772816"/>
            <a:ext cx="8676456" cy="3756232"/>
          </a:xfrm>
          <a:prstGeom prst="rect">
            <a:avLst/>
          </a:prstGeom>
        </p:spPr>
      </p:pic>
      <p:cxnSp>
        <p:nvCxnSpPr>
          <p:cNvPr id="3" name="Gerade Verbindung 2"/>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sp>
        <p:nvSpPr>
          <p:cNvPr id="4" name="Titel 1"/>
          <p:cNvSpPr>
            <a:spLocks noGrp="1"/>
          </p:cNvSpPr>
          <p:nvPr>
            <p:ph type="ctrTitle"/>
          </p:nvPr>
        </p:nvSpPr>
        <p:spPr>
          <a:xfrm>
            <a:off x="-36512" y="9330"/>
            <a:ext cx="9144000" cy="720000"/>
          </a:xfrm>
          <a:noFill/>
        </p:spPr>
        <p:txBody>
          <a:bodyPr/>
          <a:lstStyle/>
          <a:p>
            <a:pPr algn="ctr"/>
            <a:r>
              <a:rPr lang="de-DE" sz="3200" dirty="0">
                <a:latin typeface="Arial" panose="020B0604020202020204" pitchFamily="34" charset="0"/>
                <a:cs typeface="Arial" panose="020B0604020202020204" pitchFamily="34" charset="0"/>
              </a:rPr>
              <a:t>Matrix Kompetenzen</a:t>
            </a:r>
          </a:p>
        </p:txBody>
      </p:sp>
    </p:spTree>
    <p:extLst>
      <p:ext uri="{BB962C8B-B14F-4D97-AF65-F5344CB8AC3E}">
        <p14:creationId xmlns:p14="http://schemas.microsoft.com/office/powerpoint/2010/main" val="3143568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43608" y="2363396"/>
            <a:ext cx="7128792" cy="1569660"/>
          </a:xfrm>
          <a:prstGeom prst="rect">
            <a:avLst/>
          </a:prstGeom>
        </p:spPr>
        <p:txBody>
          <a:bodyPr wrap="square">
            <a:spAutoFit/>
          </a:bodyPr>
          <a:lstStyle/>
          <a:p>
            <a:pPr algn="ctr" defTabSz="914305" eaLnBrk="1" fontAlgn="auto" hangingPunct="1">
              <a:spcBef>
                <a:spcPts val="0"/>
              </a:spcBef>
              <a:spcAft>
                <a:spcPts val="0"/>
              </a:spcAft>
              <a:tabLst>
                <a:tab pos="270510" algn="l"/>
              </a:tabLst>
              <a:defRPr/>
            </a:pPr>
            <a:r>
              <a:rPr lang="de-DE" sz="3200" dirty="0">
                <a:cs typeface="Arial" panose="020B0604020202020204" pitchFamily="34" charset="0"/>
              </a:rPr>
              <a:t>Umsetzbarkeit für diverse Räume in Baden-Württemberg</a:t>
            </a:r>
          </a:p>
          <a:p>
            <a:pPr algn="ctr" defTabSz="914305" eaLnBrk="1" fontAlgn="auto" hangingPunct="1">
              <a:spcBef>
                <a:spcPts val="0"/>
              </a:spcBef>
              <a:spcAft>
                <a:spcPts val="0"/>
              </a:spcAft>
              <a:tabLst>
                <a:tab pos="270510" algn="l"/>
              </a:tabLst>
              <a:defRPr/>
            </a:pPr>
            <a:r>
              <a:rPr lang="de-DE" sz="3200" dirty="0">
                <a:cs typeface="Arial" panose="020B0604020202020204" pitchFamily="34" charset="0"/>
              </a:rPr>
              <a:t>(Verfügbarkeit von Material)</a:t>
            </a:r>
          </a:p>
        </p:txBody>
      </p:sp>
    </p:spTree>
    <p:extLst>
      <p:ext uri="{BB962C8B-B14F-4D97-AF65-F5344CB8AC3E}">
        <p14:creationId xmlns:p14="http://schemas.microsoft.com/office/powerpoint/2010/main" val="3968867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547" y="9330"/>
            <a:ext cx="9144000" cy="720000"/>
          </a:xfrm>
          <a:noFill/>
        </p:spPr>
        <p:txBody>
          <a:bodyPr/>
          <a:lstStyle/>
          <a:p>
            <a:pPr algn="ctr"/>
            <a:r>
              <a:rPr lang="de-DE" sz="3200" dirty="0">
                <a:latin typeface="Arial" panose="020B0604020202020204" pitchFamily="34" charset="0"/>
                <a:cs typeface="Arial" panose="020B0604020202020204" pitchFamily="34" charset="0"/>
              </a:rPr>
              <a:t>Literaturhinweise</a:t>
            </a:r>
          </a:p>
        </p:txBody>
      </p:sp>
      <p:sp>
        <p:nvSpPr>
          <p:cNvPr id="4" name="Textfeld 3"/>
          <p:cNvSpPr txBox="1"/>
          <p:nvPr/>
        </p:nvSpPr>
        <p:spPr>
          <a:xfrm>
            <a:off x="395536" y="1225490"/>
            <a:ext cx="8352928" cy="4939814"/>
          </a:xfrm>
          <a:prstGeom prst="rect">
            <a:avLst/>
          </a:prstGeom>
          <a:noFill/>
        </p:spPr>
        <p:txBody>
          <a:bodyPr wrap="square" rtlCol="0">
            <a:spAutoFit/>
          </a:bodyPr>
          <a:lstStyle/>
          <a:p>
            <a:pPr defTabSz="381000">
              <a:tabLst>
                <a:tab pos="3856038" algn="l"/>
              </a:tabLst>
            </a:pPr>
            <a:r>
              <a:rPr lang="de-DE" sz="1100" b="1" dirty="0"/>
              <a:t>Regionalverbände in Baden-Württemberg	Material zur Region Heilbronn-Franken</a:t>
            </a:r>
          </a:p>
          <a:p>
            <a:pPr>
              <a:tabLst>
                <a:tab pos="3856038" algn="l"/>
              </a:tabLst>
            </a:pPr>
            <a:r>
              <a:rPr lang="de-DE" sz="1100" dirty="0">
                <a:hlinkClick r:id="rId3"/>
              </a:rPr>
              <a:t>Regionalverband Bodensee-Oberschwaben</a:t>
            </a:r>
            <a:r>
              <a:rPr lang="de-DE" sz="1100" dirty="0"/>
              <a:t>	</a:t>
            </a:r>
            <a:r>
              <a:rPr lang="de-DE" sz="1100" dirty="0">
                <a:hlinkClick r:id="rId4"/>
              </a:rPr>
              <a:t>Raumbeobachtung Heilbronn-Franken</a:t>
            </a:r>
            <a:br>
              <a:rPr lang="de-DE" sz="1100" dirty="0"/>
            </a:br>
            <a:r>
              <a:rPr lang="de-DE" sz="1100" dirty="0">
                <a:hlinkClick r:id="rId5"/>
              </a:rPr>
              <a:t>Regionalverband Donau-Iller</a:t>
            </a:r>
            <a:r>
              <a:rPr lang="de-DE" sz="1100" dirty="0"/>
              <a:t>	</a:t>
            </a:r>
            <a:r>
              <a:rPr lang="de-DE" sz="1100" dirty="0">
                <a:hlinkClick r:id="rId6"/>
              </a:rPr>
              <a:t>Zukunftskonzept Mail-Tauber-Kreis 2030 </a:t>
            </a:r>
            <a:endParaRPr lang="de-DE" sz="1100" dirty="0"/>
          </a:p>
          <a:p>
            <a:pPr>
              <a:tabLst>
                <a:tab pos="3856038" algn="l"/>
              </a:tabLst>
            </a:pPr>
            <a:r>
              <a:rPr lang="de-DE" sz="1100" dirty="0">
                <a:hlinkClick r:id="rId7"/>
              </a:rPr>
              <a:t>Regionalverband Hochrhein-Bodensee</a:t>
            </a:r>
            <a:r>
              <a:rPr lang="de-DE" sz="1100" dirty="0"/>
              <a:t>	</a:t>
            </a:r>
            <a:r>
              <a:rPr lang="de-DE" sz="1100" dirty="0" err="1">
                <a:hlinkClick r:id="rId8"/>
              </a:rPr>
              <a:t>Prognos</a:t>
            </a:r>
            <a:r>
              <a:rPr lang="de-DE" sz="1100" dirty="0">
                <a:hlinkClick r:id="rId8"/>
              </a:rPr>
              <a:t> AG – Projekt Zukunft: Heilbronn-Franken 2020</a:t>
            </a:r>
            <a:br>
              <a:rPr lang="de-DE" sz="1100" dirty="0"/>
            </a:br>
            <a:r>
              <a:rPr lang="de-DE" sz="1100" dirty="0">
                <a:hlinkClick r:id="rId9"/>
              </a:rPr>
              <a:t>Regionalverband Heilbronn-Franken</a:t>
            </a:r>
            <a:r>
              <a:rPr lang="de-DE" sz="1100" dirty="0"/>
              <a:t>	</a:t>
            </a:r>
          </a:p>
          <a:p>
            <a:pPr>
              <a:tabLst>
                <a:tab pos="3856038" algn="l"/>
              </a:tabLst>
            </a:pPr>
            <a:r>
              <a:rPr lang="de-DE" sz="1100" dirty="0">
                <a:hlinkClick r:id="rId10"/>
              </a:rPr>
              <a:t>Regionalverband Mittlerer Oberrhein</a:t>
            </a:r>
            <a:r>
              <a:rPr lang="de-DE" sz="1100" dirty="0"/>
              <a:t>	</a:t>
            </a:r>
            <a:br>
              <a:rPr lang="de-DE" sz="1100" dirty="0"/>
            </a:br>
            <a:r>
              <a:rPr lang="de-DE" sz="1100" dirty="0">
                <a:hlinkClick r:id="rId11"/>
              </a:rPr>
              <a:t>Regionalverband Neckar-Alb</a:t>
            </a:r>
            <a:r>
              <a:rPr lang="de-DE" sz="1100" dirty="0"/>
              <a:t>	</a:t>
            </a:r>
            <a:r>
              <a:rPr lang="de-DE" sz="1100" b="1" dirty="0"/>
              <a:t>Gesetze</a:t>
            </a:r>
            <a:r>
              <a:rPr lang="de-DE" sz="1100" dirty="0"/>
              <a:t>	</a:t>
            </a:r>
            <a:br>
              <a:rPr lang="de-DE" sz="1100" dirty="0">
                <a:hlinkClick r:id="rId8"/>
              </a:rPr>
            </a:br>
            <a:r>
              <a:rPr lang="de-DE" sz="1100" dirty="0">
                <a:hlinkClick r:id="rId8"/>
              </a:rPr>
              <a:t>Regionalverband Nordschwarzwald</a:t>
            </a:r>
            <a:r>
              <a:rPr lang="de-DE" sz="1100" dirty="0"/>
              <a:t>	</a:t>
            </a:r>
            <a:r>
              <a:rPr lang="de-DE" sz="1100" dirty="0">
                <a:hlinkClick r:id="rId12"/>
              </a:rPr>
              <a:t>Landesplanungsgesetz</a:t>
            </a:r>
            <a:endParaRPr lang="de-DE" sz="1100" dirty="0"/>
          </a:p>
          <a:p>
            <a:pPr>
              <a:tabLst>
                <a:tab pos="3856038" algn="l"/>
                <a:tab pos="3946525" algn="l"/>
              </a:tabLst>
            </a:pPr>
            <a:r>
              <a:rPr lang="de-DE" sz="1100" dirty="0">
                <a:hlinkClick r:id="rId13"/>
              </a:rPr>
              <a:t>Regionalverband Ostwürttemberg</a:t>
            </a:r>
            <a:r>
              <a:rPr lang="de-DE" sz="1100" dirty="0"/>
              <a:t>	</a:t>
            </a:r>
            <a:r>
              <a:rPr lang="de-DE" sz="1100" dirty="0">
                <a:hlinkClick r:id="rId14"/>
              </a:rPr>
              <a:t>Raumordnungsgesetz</a:t>
            </a:r>
            <a:br>
              <a:rPr lang="de-DE" sz="1100" dirty="0"/>
            </a:br>
            <a:r>
              <a:rPr lang="de-DE" sz="1100" dirty="0">
                <a:hlinkClick r:id="rId15"/>
              </a:rPr>
              <a:t>Regionalverband Schwarzwald-Baar-Heuberg</a:t>
            </a:r>
            <a:r>
              <a:rPr lang="de-DE" sz="1100" dirty="0"/>
              <a:t>	</a:t>
            </a:r>
            <a:endParaRPr lang="de-DE" sz="1100" b="1" dirty="0"/>
          </a:p>
          <a:p>
            <a:pPr>
              <a:tabLst>
                <a:tab pos="3856038" algn="l"/>
              </a:tabLst>
            </a:pPr>
            <a:r>
              <a:rPr lang="de-DE" sz="1100" dirty="0">
                <a:hlinkClick r:id="rId16"/>
              </a:rPr>
              <a:t>Regionalverband Südlicher Oberrhein</a:t>
            </a:r>
            <a:r>
              <a:rPr lang="de-DE" sz="1100" dirty="0"/>
              <a:t>			</a:t>
            </a:r>
            <a:br>
              <a:rPr lang="de-DE" sz="1100" dirty="0"/>
            </a:br>
            <a:r>
              <a:rPr lang="de-DE" sz="1100" dirty="0">
                <a:hlinkClick r:id="rId17"/>
              </a:rPr>
              <a:t>Verband Region Rhein-Neckar</a:t>
            </a:r>
            <a:r>
              <a:rPr lang="de-DE" sz="1100" dirty="0"/>
              <a:t>	</a:t>
            </a:r>
            <a:r>
              <a:rPr lang="de-DE" sz="1100" b="1" dirty="0"/>
              <a:t>Sonstiges </a:t>
            </a:r>
            <a:r>
              <a:rPr lang="de-DE" sz="1100" dirty="0"/>
              <a:t>	</a:t>
            </a:r>
            <a:br>
              <a:rPr lang="de-DE" sz="1100" dirty="0"/>
            </a:br>
            <a:r>
              <a:rPr lang="de-DE" sz="1100" dirty="0">
                <a:hlinkClick r:id="rId18"/>
              </a:rPr>
              <a:t>Verband Region Stuttgart</a:t>
            </a:r>
            <a:r>
              <a:rPr lang="de-DE" sz="1100" dirty="0"/>
              <a:t>	</a:t>
            </a:r>
            <a:r>
              <a:rPr lang="de-DE" sz="1100" dirty="0">
                <a:hlinkClick r:id="rId19"/>
              </a:rPr>
              <a:t>Geoportal Raumordnung Baden-Württemberg</a:t>
            </a:r>
            <a:endParaRPr lang="de-DE" sz="1100" dirty="0"/>
          </a:p>
          <a:p>
            <a:pPr>
              <a:tabLst>
                <a:tab pos="3856038" algn="l"/>
              </a:tabLst>
            </a:pPr>
            <a:r>
              <a:rPr lang="de-DE" sz="1100" b="1" dirty="0"/>
              <a:t>	</a:t>
            </a:r>
            <a:r>
              <a:rPr lang="de-DE" sz="1100" dirty="0" err="1">
                <a:hlinkClick r:id="rId20"/>
              </a:rPr>
              <a:t>Statisitsches</a:t>
            </a:r>
            <a:r>
              <a:rPr lang="de-DE" sz="1100" dirty="0">
                <a:hlinkClick r:id="rId20"/>
              </a:rPr>
              <a:t> Landesamt</a:t>
            </a:r>
            <a:endParaRPr lang="de-DE" sz="1100" b="1" dirty="0"/>
          </a:p>
          <a:p>
            <a:pPr>
              <a:tabLst>
                <a:tab pos="3856038" algn="l"/>
              </a:tabLst>
            </a:pPr>
            <a:r>
              <a:rPr lang="de-DE" sz="1100" b="1" dirty="0"/>
              <a:t>	</a:t>
            </a:r>
            <a:r>
              <a:rPr lang="de-DE" sz="1100" dirty="0" err="1">
                <a:hlinkClick r:id="rId21"/>
              </a:rPr>
              <a:t>Prognos</a:t>
            </a:r>
            <a:r>
              <a:rPr lang="de-DE" sz="1100" dirty="0">
                <a:hlinkClick r:id="rId21"/>
              </a:rPr>
              <a:t> AG</a:t>
            </a:r>
            <a:r>
              <a:rPr lang="de-DE" sz="1100" b="1" dirty="0"/>
              <a:t>	</a:t>
            </a:r>
          </a:p>
          <a:p>
            <a:pPr>
              <a:tabLst>
                <a:tab pos="3856038" algn="l"/>
              </a:tabLst>
            </a:pPr>
            <a:r>
              <a:rPr lang="de-DE" sz="1100" b="1" dirty="0"/>
              <a:t>IHKs in Baden-Württemberg	</a:t>
            </a:r>
            <a:r>
              <a:rPr lang="de-DE" sz="1100" dirty="0">
                <a:hlinkClick r:id="rId22"/>
              </a:rPr>
              <a:t>Bundesinstitut für Bau-, Stadt- und Raumforschung BBSR</a:t>
            </a:r>
            <a:br>
              <a:rPr lang="de-DE" sz="1100" dirty="0"/>
            </a:br>
            <a:r>
              <a:rPr lang="de-DE" sz="1100" dirty="0">
                <a:hlinkClick r:id="rId23"/>
              </a:rPr>
              <a:t>IHK Bodensee-Oberschwaben</a:t>
            </a:r>
            <a:r>
              <a:rPr lang="de-DE" sz="1100" dirty="0"/>
              <a:t>	</a:t>
            </a:r>
            <a:r>
              <a:rPr lang="de-DE" sz="1100" dirty="0">
                <a:hlinkClick r:id="rId24"/>
              </a:rPr>
              <a:t>Wirtschaftsministerium Baden-Württemberg</a:t>
            </a:r>
            <a:endParaRPr lang="de-DE" sz="1100" dirty="0"/>
          </a:p>
          <a:p>
            <a:pPr>
              <a:tabLst>
                <a:tab pos="3856038" algn="l"/>
              </a:tabLst>
            </a:pPr>
            <a:r>
              <a:rPr lang="de-DE" sz="1100" dirty="0">
                <a:hlinkClick r:id="rId25"/>
              </a:rPr>
              <a:t>IHK Ostwürttemberg</a:t>
            </a:r>
            <a:r>
              <a:rPr lang="de-DE" sz="1100" dirty="0"/>
              <a:t>	</a:t>
            </a:r>
            <a:r>
              <a:rPr lang="de-DE" sz="1100" dirty="0">
                <a:hlinkClick r:id="rId26"/>
              </a:rPr>
              <a:t>Statistisches Monatsheft Baden-Württemberg 9/2016</a:t>
            </a:r>
            <a:endParaRPr lang="de-DE" sz="1100" dirty="0"/>
          </a:p>
          <a:p>
            <a:pPr>
              <a:tabLst>
                <a:tab pos="3856038" algn="l"/>
              </a:tabLst>
            </a:pPr>
            <a:r>
              <a:rPr lang="de-DE" sz="1100" dirty="0">
                <a:hlinkClick r:id="rId27"/>
              </a:rPr>
              <a:t>IHK Hochrhein-Bodensee</a:t>
            </a:r>
            <a:r>
              <a:rPr lang="de-DE" sz="1100" b="1" dirty="0"/>
              <a:t>	</a:t>
            </a:r>
            <a:r>
              <a:rPr lang="de-DE" sz="1100" dirty="0">
                <a:hlinkClick r:id="rId28"/>
              </a:rPr>
              <a:t>Ministerium für Verkehr und Infrastruktur Baden-Württemberg</a:t>
            </a:r>
            <a:endParaRPr lang="de-DE" sz="1100" b="1" dirty="0"/>
          </a:p>
          <a:p>
            <a:pPr>
              <a:tabLst>
                <a:tab pos="3856038" algn="l"/>
              </a:tabLst>
            </a:pPr>
            <a:r>
              <a:rPr lang="de-DE" sz="1100" dirty="0">
                <a:hlinkClick r:id="rId29"/>
              </a:rPr>
              <a:t>IHK Karlsruhe</a:t>
            </a:r>
            <a:r>
              <a:rPr lang="de-DE" sz="1100" dirty="0"/>
              <a:t>	</a:t>
            </a:r>
            <a:r>
              <a:rPr lang="de-DE" sz="1100" dirty="0">
                <a:hlinkClick r:id="rId30"/>
              </a:rPr>
              <a:t>Bestimmung der Zukunftsfähigkeit ländlicher Siedlungsstrukturen</a:t>
            </a:r>
          </a:p>
          <a:p>
            <a:pPr>
              <a:tabLst>
                <a:tab pos="3856038" algn="l"/>
              </a:tabLst>
            </a:pPr>
            <a:r>
              <a:rPr lang="de-DE" sz="1100" dirty="0">
                <a:hlinkClick r:id="rId31"/>
              </a:rPr>
              <a:t>IHK Nordschwarzwald</a:t>
            </a:r>
            <a:r>
              <a:rPr lang="de-DE" sz="1100" dirty="0"/>
              <a:t>	</a:t>
            </a:r>
            <a:r>
              <a:rPr lang="de-DE" sz="1100" dirty="0">
                <a:hlinkClick r:id="rId32"/>
              </a:rPr>
              <a:t>App "</a:t>
            </a:r>
            <a:r>
              <a:rPr lang="de-DE" sz="1100" dirty="0" err="1">
                <a:hlinkClick r:id="rId32"/>
              </a:rPr>
              <a:t>Actionbound</a:t>
            </a:r>
            <a:r>
              <a:rPr lang="de-DE" sz="1100" dirty="0">
                <a:hlinkClick r:id="rId32"/>
              </a:rPr>
              <a:t>„</a:t>
            </a:r>
            <a:endParaRPr lang="de-DE" sz="1100" dirty="0"/>
          </a:p>
          <a:p>
            <a:pPr>
              <a:tabLst>
                <a:tab pos="3856038" algn="l"/>
              </a:tabLst>
            </a:pPr>
            <a:r>
              <a:rPr lang="de-DE" sz="1100" dirty="0">
                <a:hlinkClick r:id="rId33"/>
              </a:rPr>
              <a:t>IHK Heilbronn-Franken</a:t>
            </a:r>
            <a:r>
              <a:rPr lang="de-DE" sz="1100" dirty="0"/>
              <a:t>	</a:t>
            </a:r>
            <a:r>
              <a:rPr lang="de-DE" sz="1100" dirty="0">
                <a:hlinkClick r:id="rId34"/>
              </a:rPr>
              <a:t>Bundesagentur für Arbeit – Statistik nach Regionen</a:t>
            </a:r>
            <a:endParaRPr lang="de-DE" sz="1100" dirty="0"/>
          </a:p>
          <a:p>
            <a:pPr>
              <a:tabLst>
                <a:tab pos="3856038" algn="l"/>
              </a:tabLst>
            </a:pPr>
            <a:r>
              <a:rPr lang="de-DE" sz="1100" dirty="0">
                <a:hlinkClick r:id="rId35"/>
              </a:rPr>
              <a:t>IHK Ulm</a:t>
            </a:r>
            <a:endParaRPr lang="de-DE" sz="1100" dirty="0"/>
          </a:p>
          <a:p>
            <a:pPr>
              <a:tabLst>
                <a:tab pos="3856038" algn="l"/>
              </a:tabLst>
            </a:pPr>
            <a:r>
              <a:rPr lang="de-DE" sz="1100" dirty="0">
                <a:hlinkClick r:id="rId36"/>
              </a:rPr>
              <a:t>IHK Reutlingen</a:t>
            </a:r>
            <a:endParaRPr lang="de-DE" sz="1100" dirty="0"/>
          </a:p>
          <a:p>
            <a:pPr>
              <a:tabLst>
                <a:tab pos="3856038" algn="l"/>
              </a:tabLst>
            </a:pPr>
            <a:r>
              <a:rPr lang="de-DE" sz="1100" dirty="0">
                <a:hlinkClick r:id="rId37"/>
              </a:rPr>
              <a:t>IHK Rhein-Neckar</a:t>
            </a:r>
            <a:endParaRPr lang="de-DE" sz="1100" dirty="0"/>
          </a:p>
          <a:p>
            <a:pPr>
              <a:tabLst>
                <a:tab pos="3856038" algn="l"/>
              </a:tabLst>
            </a:pPr>
            <a:r>
              <a:rPr lang="de-DE" sz="1100" dirty="0">
                <a:hlinkClick r:id="rId38"/>
              </a:rPr>
              <a:t>IHK Schwarzwald-Baar-Heuberg</a:t>
            </a:r>
            <a:endParaRPr lang="de-DE" sz="1100" dirty="0"/>
          </a:p>
          <a:p>
            <a:pPr>
              <a:tabLst>
                <a:tab pos="3856038" algn="l"/>
              </a:tabLst>
            </a:pPr>
            <a:r>
              <a:rPr lang="de-DE" sz="1100" dirty="0">
                <a:hlinkClick r:id="rId39"/>
              </a:rPr>
              <a:t>IHK Südlicher Oberrhein</a:t>
            </a:r>
            <a:endParaRPr lang="de-DE" sz="1100" dirty="0"/>
          </a:p>
          <a:p>
            <a:pPr>
              <a:tabLst>
                <a:tab pos="3856038" algn="l"/>
              </a:tabLst>
            </a:pPr>
            <a:r>
              <a:rPr lang="de-DE" sz="1100" dirty="0">
                <a:hlinkClick r:id="rId40"/>
              </a:rPr>
              <a:t>IHK Region Stuttgart</a:t>
            </a:r>
            <a:endParaRPr lang="de-DE" sz="1100" dirty="0"/>
          </a:p>
        </p:txBody>
      </p:sp>
      <p:cxnSp>
        <p:nvCxnSpPr>
          <p:cNvPr id="5" name="Gerade Verbindung 4"/>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spTree>
    <p:extLst>
      <p:ext uri="{BB962C8B-B14F-4D97-AF65-F5344CB8AC3E}">
        <p14:creationId xmlns:p14="http://schemas.microsoft.com/office/powerpoint/2010/main" val="272931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a:spLocks noGrp="1"/>
          </p:cNvSpPr>
          <p:nvPr>
            <p:ph type="subTitle" idx="1"/>
          </p:nvPr>
        </p:nvSpPr>
        <p:spPr>
          <a:xfrm>
            <a:off x="683568" y="1628800"/>
            <a:ext cx="7776220" cy="3884464"/>
          </a:xfrm>
        </p:spPr>
        <p:txBody>
          <a:bodyPr>
            <a:noAutofit/>
          </a:bodyPr>
          <a:lstStyle/>
          <a:p>
            <a:endParaRPr lang="de-DE" sz="2000" b="1" dirty="0">
              <a:ea typeface="ＭＳ Ｐゴシック"/>
              <a:cs typeface="ＭＳ Ｐゴシック"/>
            </a:endParaRPr>
          </a:p>
          <a:p>
            <a:pPr algn="l"/>
            <a:endParaRPr lang="de-DE" sz="2000" b="1" dirty="0">
              <a:ea typeface="ＭＳ Ｐゴシック"/>
              <a:cs typeface="ＭＳ Ｐゴシック"/>
            </a:endParaRPr>
          </a:p>
          <a:p>
            <a:pPr algn="l"/>
            <a:endParaRPr lang="de-DE" sz="2000" b="1" dirty="0">
              <a:ea typeface="ＭＳ Ｐゴシック"/>
              <a:cs typeface="ＭＳ Ｐゴシック"/>
            </a:endParaRPr>
          </a:p>
          <a:p>
            <a:pPr algn="l"/>
            <a:endParaRPr lang="de-DE" sz="2000" b="1" dirty="0">
              <a:ea typeface="ＭＳ Ｐゴシック"/>
              <a:cs typeface="ＭＳ Ｐゴシック"/>
            </a:endParaRPr>
          </a:p>
          <a:p>
            <a:pPr algn="l"/>
            <a:endParaRPr lang="de-DE" sz="2000" b="1" dirty="0">
              <a:ea typeface="ＭＳ Ｐゴシック"/>
              <a:cs typeface="ＭＳ Ｐゴシック"/>
            </a:endParaRPr>
          </a:p>
        </p:txBody>
      </p:sp>
      <p:pic>
        <p:nvPicPr>
          <p:cNvPr id="3" name="Bild 1"/>
          <p:cNvPicPr/>
          <p:nvPr/>
        </p:nvPicPr>
        <p:blipFill>
          <a:blip r:embed="rId3"/>
          <a:stretch>
            <a:fillRect/>
          </a:stretch>
        </p:blipFill>
        <p:spPr>
          <a:xfrm>
            <a:off x="194752" y="332656"/>
            <a:ext cx="8921016" cy="5472608"/>
          </a:xfrm>
          <a:prstGeom prst="rect">
            <a:avLst/>
          </a:prstGeom>
          <a:noFill/>
          <a:ln>
            <a:noFill/>
          </a:ln>
        </p:spPr>
      </p:pic>
      <p:sp>
        <p:nvSpPr>
          <p:cNvPr id="4" name="Rechteck 3"/>
          <p:cNvSpPr/>
          <p:nvPr/>
        </p:nvSpPr>
        <p:spPr>
          <a:xfrm>
            <a:off x="194752" y="5661248"/>
            <a:ext cx="9057768" cy="430887"/>
          </a:xfrm>
          <a:prstGeom prst="rect">
            <a:avLst/>
          </a:prstGeom>
        </p:spPr>
        <p:txBody>
          <a:bodyPr wrap="square">
            <a:spAutoFit/>
          </a:bodyPr>
          <a:lstStyle/>
          <a:p>
            <a:r>
              <a:rPr lang="de-DE" sz="1100" i="1" dirty="0"/>
              <a:t>(Quelle: http://www.bildungsplaene-bw.de/site/bildungsplan/get/documents/lsbw/export-pdf/depot-pdf/</a:t>
            </a:r>
          </a:p>
          <a:p>
            <a:r>
              <a:rPr lang="de-DE" sz="1100" i="1" dirty="0"/>
              <a:t>ALLG/BP2016BW_ALLG_GYM_GEO.pdf) [zuletzt </a:t>
            </a:r>
            <a:r>
              <a:rPr lang="de-DE" sz="1100" i="1" dirty="0" err="1"/>
              <a:t>abegrufen</a:t>
            </a:r>
            <a:r>
              <a:rPr lang="de-DE" sz="1100" i="1" dirty="0"/>
              <a:t> am 13.09.2018]</a:t>
            </a:r>
          </a:p>
        </p:txBody>
      </p:sp>
    </p:spTree>
    <p:extLst>
      <p:ext uri="{BB962C8B-B14F-4D97-AF65-F5344CB8AC3E}">
        <p14:creationId xmlns:p14="http://schemas.microsoft.com/office/powerpoint/2010/main" val="1084175451"/>
      </p:ext>
    </p:extLst>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9103" y="2717703"/>
            <a:ext cx="4243299" cy="153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tertitel 2"/>
          <p:cNvSpPr>
            <a:spLocks noGrp="1"/>
          </p:cNvSpPr>
          <p:nvPr>
            <p:ph type="subTitle" idx="1"/>
          </p:nvPr>
        </p:nvSpPr>
        <p:spPr>
          <a:xfrm>
            <a:off x="683568" y="1628800"/>
            <a:ext cx="7776220" cy="3884464"/>
          </a:xfrm>
        </p:spPr>
        <p:txBody>
          <a:bodyPr>
            <a:noAutofit/>
          </a:bodyPr>
          <a:lstStyle/>
          <a:p>
            <a:endParaRPr lang="de-DE" sz="2000" b="1" dirty="0">
              <a:ea typeface="ＭＳ Ｐゴシック"/>
              <a:cs typeface="ＭＳ Ｐゴシック"/>
            </a:endParaRPr>
          </a:p>
          <a:p>
            <a:pPr algn="l"/>
            <a:endParaRPr lang="de-DE" sz="2000" b="1" dirty="0">
              <a:ea typeface="ＭＳ Ｐゴシック"/>
              <a:cs typeface="ＭＳ Ｐゴシック"/>
            </a:endParaRPr>
          </a:p>
          <a:p>
            <a:pPr algn="l"/>
            <a:endParaRPr lang="de-DE" sz="2000" b="1" dirty="0">
              <a:ea typeface="ＭＳ Ｐゴシック"/>
              <a:cs typeface="ＭＳ Ｐゴシック"/>
            </a:endParaRPr>
          </a:p>
          <a:p>
            <a:pPr algn="l"/>
            <a:endParaRPr lang="de-DE" sz="2000" b="1" dirty="0">
              <a:ea typeface="ＭＳ Ｐゴシック"/>
              <a:cs typeface="ＭＳ Ｐゴシック"/>
            </a:endParaRPr>
          </a:p>
          <a:p>
            <a:pPr algn="l"/>
            <a:endParaRPr lang="de-DE" sz="2000" b="1" dirty="0">
              <a:ea typeface="ＭＳ Ｐゴシック"/>
              <a:cs typeface="ＭＳ Ｐゴシック"/>
            </a:endParaRPr>
          </a:p>
        </p:txBody>
      </p:sp>
      <p:sp>
        <p:nvSpPr>
          <p:cNvPr id="9" name="Legende mit Linie 1 8"/>
          <p:cNvSpPr/>
          <p:nvPr/>
        </p:nvSpPr>
        <p:spPr bwMode="auto">
          <a:xfrm>
            <a:off x="393001" y="246946"/>
            <a:ext cx="3746748" cy="1497448"/>
          </a:xfrm>
          <a:prstGeom prst="borderCallout1">
            <a:avLst>
              <a:gd name="adj1" fmla="val 223922"/>
              <a:gd name="adj2" fmla="val 48455"/>
              <a:gd name="adj3" fmla="val 101251"/>
              <a:gd name="adj4" fmla="val 23262"/>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500" dirty="0" err="1">
                <a:cs typeface="Arial" panose="020B0604020202020204" pitchFamily="34" charset="0"/>
              </a:rPr>
              <a:t>pbKs</a:t>
            </a:r>
            <a:r>
              <a:rPr lang="de-DE" sz="1500" dirty="0">
                <a:cs typeface="Arial" panose="020B0604020202020204" pitchFamily="34" charset="0"/>
              </a:rPr>
              <a:t>:</a:t>
            </a:r>
          </a:p>
          <a:p>
            <a:pPr marL="177800" marR="0" indent="-177800" defTabSz="914400" rtl="0" eaLnBrk="0" fontAlgn="base" latinLnBrk="0" hangingPunct="0">
              <a:lnSpc>
                <a:spcPct val="100000"/>
              </a:lnSpc>
              <a:spcBef>
                <a:spcPct val="0"/>
              </a:spcBef>
              <a:spcAft>
                <a:spcPct val="0"/>
              </a:spcAft>
              <a:buClrTx/>
              <a:buSzTx/>
              <a:buFont typeface="Arial" panose="020B0604020202020204" pitchFamily="34" charset="0"/>
              <a:buChar char="•"/>
              <a:tabLst>
                <a:tab pos="177800" algn="l"/>
              </a:tabLst>
            </a:pPr>
            <a:r>
              <a:rPr lang="de-DE" sz="1500" dirty="0">
                <a:cs typeface="Arial" panose="020B0604020202020204" pitchFamily="34" charset="0"/>
              </a:rPr>
              <a:t>welche sollen im Vordergrund stehen?</a:t>
            </a:r>
          </a:p>
          <a:p>
            <a:pPr marL="177800" lvl="0" indent="-177800">
              <a:lnSpc>
                <a:spcPct val="100000"/>
              </a:lnSpc>
              <a:spcAft>
                <a:spcPts val="0"/>
              </a:spcAft>
              <a:buFont typeface="Arial" panose="020B0604020202020204" pitchFamily="34" charset="0"/>
              <a:buChar char="•"/>
              <a:tabLst>
                <a:tab pos="177800" algn="l"/>
              </a:tabLst>
            </a:pPr>
            <a:r>
              <a:rPr kumimoji="0" lang="de-DE" sz="1500" b="0" i="0" u="none" strike="noStrike" cap="none" normalizeH="0" baseline="0" dirty="0">
                <a:ln>
                  <a:noFill/>
                </a:ln>
                <a:solidFill>
                  <a:schemeClr val="tx1"/>
                </a:solidFill>
                <a:effectLst/>
                <a:cs typeface="Arial" panose="020B0604020202020204" pitchFamily="34" charset="0"/>
              </a:rPr>
              <a:t>zusätzlich:</a:t>
            </a:r>
            <a:r>
              <a:rPr kumimoji="0" lang="de-DE" sz="1500" b="0" i="0" u="none" strike="noStrike" cap="none" normalizeH="0" dirty="0">
                <a:ln>
                  <a:noFill/>
                </a:ln>
                <a:solidFill>
                  <a:schemeClr val="tx1"/>
                </a:solidFill>
                <a:effectLst/>
                <a:cs typeface="Arial" panose="020B0604020202020204" pitchFamily="34" charset="0"/>
              </a:rPr>
              <a:t> </a:t>
            </a:r>
            <a:r>
              <a:rPr lang="de-DE" sz="1500" dirty="0">
                <a:ea typeface="Calibri"/>
                <a:cs typeface="Arial" panose="020B0604020202020204" pitchFamily="34" charset="0"/>
              </a:rPr>
              <a:t>Statistiken analysieren; Internetrecherche; Web-GIS</a:t>
            </a:r>
            <a:endParaRPr kumimoji="0" lang="de-DE" sz="1500" b="0" i="0" u="none" strike="noStrike" cap="none" normalizeH="0" baseline="0" dirty="0">
              <a:ln>
                <a:noFill/>
              </a:ln>
              <a:solidFill>
                <a:schemeClr val="tx1"/>
              </a:solidFill>
              <a:effectLst/>
              <a:cs typeface="Arial" panose="020B0604020202020204" pitchFamily="34" charset="0"/>
            </a:endParaRPr>
          </a:p>
        </p:txBody>
      </p:sp>
      <p:sp>
        <p:nvSpPr>
          <p:cNvPr id="7" name="Legende mit Linie 1 6"/>
          <p:cNvSpPr/>
          <p:nvPr/>
        </p:nvSpPr>
        <p:spPr bwMode="auto">
          <a:xfrm>
            <a:off x="6594919" y="1491475"/>
            <a:ext cx="2160240" cy="612000"/>
          </a:xfrm>
          <a:prstGeom prst="borderCallout1">
            <a:avLst>
              <a:gd name="adj1" fmla="val 249437"/>
              <a:gd name="adj2" fmla="val -14541"/>
              <a:gd name="adj3" fmla="val 102708"/>
              <a:gd name="adj4" fmla="val 46796"/>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de-DE" sz="1500" dirty="0">
                <a:cs typeface="Arial" panose="020B0604020202020204" pitchFamily="34" charset="0"/>
              </a:rPr>
              <a:t>Operator „beurteilen</a:t>
            </a:r>
            <a:endParaRPr kumimoji="0" lang="de-DE" sz="1500" b="0" i="0" u="none" strike="noStrike" cap="none" normalizeH="0" baseline="0" dirty="0">
              <a:ln>
                <a:noFill/>
              </a:ln>
              <a:solidFill>
                <a:schemeClr val="tx1"/>
              </a:solidFill>
              <a:effectLst/>
              <a:cs typeface="Arial" panose="020B0604020202020204" pitchFamily="34" charset="0"/>
            </a:endParaRPr>
          </a:p>
        </p:txBody>
      </p:sp>
      <p:sp>
        <p:nvSpPr>
          <p:cNvPr id="6" name="Legende mit Linie 1 5"/>
          <p:cNvSpPr/>
          <p:nvPr/>
        </p:nvSpPr>
        <p:spPr bwMode="auto">
          <a:xfrm>
            <a:off x="5796136" y="3738453"/>
            <a:ext cx="2880320" cy="612000"/>
          </a:xfrm>
          <a:prstGeom prst="borderCallout1">
            <a:avLst>
              <a:gd name="adj1" fmla="val -85587"/>
              <a:gd name="adj2" fmla="val -27993"/>
              <a:gd name="adj3" fmla="val 64666"/>
              <a:gd name="adj4" fmla="val -516"/>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de-DE" sz="1500" dirty="0">
                <a:cs typeface="Arial" panose="020B0604020202020204" pitchFamily="34" charset="0"/>
              </a:rPr>
              <a:t>viele mögliche Arbeitsbegriffe</a:t>
            </a:r>
            <a:endParaRPr kumimoji="0" lang="de-DE" sz="1500" b="0" i="0" u="none" strike="noStrike" cap="none" normalizeH="0" baseline="0" dirty="0">
              <a:ln>
                <a:noFill/>
              </a:ln>
              <a:solidFill>
                <a:schemeClr val="tx1"/>
              </a:solidFill>
              <a:effectLst/>
              <a:cs typeface="Arial" panose="020B0604020202020204" pitchFamily="34" charset="0"/>
            </a:endParaRPr>
          </a:p>
        </p:txBody>
      </p:sp>
      <p:sp>
        <p:nvSpPr>
          <p:cNvPr id="8" name="Legende mit Linie 1 7"/>
          <p:cNvSpPr/>
          <p:nvPr/>
        </p:nvSpPr>
        <p:spPr bwMode="auto">
          <a:xfrm>
            <a:off x="4499991" y="5202958"/>
            <a:ext cx="3816424" cy="612000"/>
          </a:xfrm>
          <a:prstGeom prst="borderCallout1">
            <a:avLst>
              <a:gd name="adj1" fmla="val -259591"/>
              <a:gd name="adj2" fmla="val -29206"/>
              <a:gd name="adj3" fmla="val -6359"/>
              <a:gd name="adj4" fmla="val 40199"/>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de-DE" sz="1500" dirty="0">
                <a:cs typeface="Arial" panose="020B0604020202020204" pitchFamily="34" charset="0"/>
              </a:rPr>
              <a:t>Handlungsorientierung </a:t>
            </a:r>
            <a:r>
              <a:rPr lang="de-DE" sz="1500" dirty="0">
                <a:cs typeface="Arial" panose="020B0604020202020204" pitchFamily="34" charset="0"/>
                <a:sym typeface="Wingdings"/>
              </a:rPr>
              <a:t> aber nur 6 Unterrichtsstunden  ggf. Schulcurriculum</a:t>
            </a:r>
            <a:endParaRPr lang="de-DE" sz="1500" dirty="0">
              <a:cs typeface="Arial" panose="020B0604020202020204" pitchFamily="34" charset="0"/>
            </a:endParaRPr>
          </a:p>
        </p:txBody>
      </p:sp>
      <p:sp>
        <p:nvSpPr>
          <p:cNvPr id="10" name="Legende mit Linie 1 9"/>
          <p:cNvSpPr/>
          <p:nvPr/>
        </p:nvSpPr>
        <p:spPr bwMode="auto">
          <a:xfrm>
            <a:off x="4834878" y="383670"/>
            <a:ext cx="3175047" cy="612000"/>
          </a:xfrm>
          <a:prstGeom prst="borderCallout1">
            <a:avLst>
              <a:gd name="adj1" fmla="val 381399"/>
              <a:gd name="adj2" fmla="val 21892"/>
              <a:gd name="adj3" fmla="val 101182"/>
              <a:gd name="adj4" fmla="val 59703"/>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de-DE" sz="1500" dirty="0">
                <a:cs typeface="Arial" panose="020B0604020202020204" pitchFamily="34" charset="0"/>
              </a:rPr>
              <a:t>Umsetzbarkeit für diverse Räume</a:t>
            </a:r>
            <a:endParaRPr kumimoji="0" lang="de-DE" sz="1500" b="0" i="0" u="none" strike="noStrike" cap="none" normalizeH="0" baseline="0" dirty="0">
              <a:ln>
                <a:noFill/>
              </a:ln>
              <a:solidFill>
                <a:schemeClr val="tx1"/>
              </a:solidFill>
              <a:effectLst/>
              <a:cs typeface="Arial" panose="020B0604020202020204" pitchFamily="34" charset="0"/>
            </a:endParaRPr>
          </a:p>
        </p:txBody>
      </p:sp>
      <p:sp>
        <p:nvSpPr>
          <p:cNvPr id="11" name="Legende mit Linie 1 10"/>
          <p:cNvSpPr/>
          <p:nvPr/>
        </p:nvSpPr>
        <p:spPr bwMode="auto">
          <a:xfrm>
            <a:off x="2233920" y="1942559"/>
            <a:ext cx="3312368" cy="612000"/>
          </a:xfrm>
          <a:prstGeom prst="borderCallout1">
            <a:avLst>
              <a:gd name="adj1" fmla="val 132051"/>
              <a:gd name="adj2" fmla="val 49726"/>
              <a:gd name="adj3" fmla="val 99732"/>
              <a:gd name="adj4" fmla="val 49711"/>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de-DE" sz="1500" dirty="0">
                <a:cs typeface="Arial" panose="020B0604020202020204" pitchFamily="34" charset="0"/>
              </a:rPr>
              <a:t>Definitionsvielfalt „ländlicher Raum“</a:t>
            </a:r>
            <a:endParaRPr kumimoji="0" lang="de-DE" sz="1500" b="0" i="0" u="none" strike="noStrike" cap="none" normalizeH="0" baseline="0" dirty="0">
              <a:ln>
                <a:noFill/>
              </a:ln>
              <a:solidFill>
                <a:schemeClr val="tx1"/>
              </a:solidFill>
              <a:effectLst/>
              <a:cs typeface="Arial" panose="020B0604020202020204" pitchFamily="34" charset="0"/>
            </a:endParaRPr>
          </a:p>
        </p:txBody>
      </p:sp>
      <p:sp>
        <p:nvSpPr>
          <p:cNvPr id="12" name="Legende mit Linie 1 11"/>
          <p:cNvSpPr/>
          <p:nvPr/>
        </p:nvSpPr>
        <p:spPr bwMode="auto">
          <a:xfrm>
            <a:off x="708314" y="4824882"/>
            <a:ext cx="3071598" cy="1368152"/>
          </a:xfrm>
          <a:prstGeom prst="borderCallout1">
            <a:avLst>
              <a:gd name="adj1" fmla="val -42580"/>
              <a:gd name="adj2" fmla="val 52993"/>
              <a:gd name="adj3" fmla="val -805"/>
              <a:gd name="adj4" fmla="val 22161"/>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de-DE" sz="1500" dirty="0">
                <a:cs typeface="Arial" panose="020B0604020202020204" pitchFamily="34" charset="0"/>
              </a:rPr>
              <a:t>persönliche Wahrnehmung der </a:t>
            </a:r>
            <a:r>
              <a:rPr lang="de-DE" sz="1500" dirty="0" err="1">
                <a:cs typeface="Arial" panose="020B0604020202020204" pitchFamily="34" charset="0"/>
              </a:rPr>
              <a:t>SuS</a:t>
            </a:r>
            <a:r>
              <a:rPr lang="de-DE" sz="1500" dirty="0">
                <a:cs typeface="Arial" panose="020B0604020202020204" pitchFamily="34" charset="0"/>
              </a:rPr>
              <a:t> </a:t>
            </a:r>
            <a:r>
              <a:rPr lang="de-DE" sz="1500" dirty="0">
                <a:cs typeface="Arial" panose="020B0604020202020204" pitchFamily="34" charset="0"/>
                <a:sym typeface="Symbol"/>
              </a:rPr>
              <a:t> offizielle Kriterien und deren Komplexität </a:t>
            </a:r>
            <a:r>
              <a:rPr lang="de-DE" sz="1500" dirty="0">
                <a:cs typeface="Arial" panose="020B0604020202020204" pitchFamily="34" charset="0"/>
                <a:sym typeface="Wingdings"/>
              </a:rPr>
              <a:t> didaktische Reduktion erforderlich</a:t>
            </a:r>
            <a:endParaRPr lang="de-DE" sz="1500" dirty="0">
              <a:cs typeface="Arial" panose="020B0604020202020204" pitchFamily="34" charset="0"/>
            </a:endParaRPr>
          </a:p>
        </p:txBody>
      </p:sp>
    </p:spTree>
    <p:extLst>
      <p:ext uri="{BB962C8B-B14F-4D97-AF65-F5344CB8AC3E}">
        <p14:creationId xmlns:p14="http://schemas.microsoft.com/office/powerpoint/2010/main" val="1414389499"/>
      </p:ext>
    </p:extLst>
  </p:cSld>
  <p:clrMapOvr>
    <a:masterClrMapping/>
  </p:clrMapOvr>
  <p:transition>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95536" y="1916832"/>
            <a:ext cx="8136904" cy="2308324"/>
          </a:xfrm>
          <a:prstGeom prst="rect">
            <a:avLst/>
          </a:prstGeom>
        </p:spPr>
        <p:txBody>
          <a:bodyPr wrap="square">
            <a:spAutoFit/>
          </a:bodyPr>
          <a:lstStyle/>
          <a:p>
            <a:pPr algn="ctr"/>
            <a:r>
              <a:rPr lang="de-DE" sz="3600" dirty="0"/>
              <a:t>Anregungen und Ideen zur Umsetzung der  Unterrichtseinheit</a:t>
            </a:r>
          </a:p>
          <a:p>
            <a:pPr algn="ctr"/>
            <a:r>
              <a:rPr lang="de-DE" sz="3600" dirty="0"/>
              <a:t>„Zukunftsfähige Gestaltung von Räumen“ (ca. 6 Stunden)</a:t>
            </a:r>
          </a:p>
        </p:txBody>
      </p:sp>
    </p:spTree>
    <p:extLst>
      <p:ext uri="{BB962C8B-B14F-4D97-AF65-F5344CB8AC3E}">
        <p14:creationId xmlns:p14="http://schemas.microsoft.com/office/powerpoint/2010/main" val="44210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609"/>
            <a:ext cx="9144000" cy="692087"/>
          </a:xfrm>
          <a:noFill/>
        </p:spPr>
        <p:txBody>
          <a:bodyPr/>
          <a:lstStyle/>
          <a:p>
            <a:pPr algn="ctr"/>
            <a:r>
              <a:rPr lang="de-DE" sz="3200" dirty="0">
                <a:latin typeface="Arial" panose="020B0604020202020204" pitchFamily="34" charset="0"/>
                <a:cs typeface="Arial" panose="020B0604020202020204" pitchFamily="34" charset="0"/>
              </a:rPr>
              <a:t>Stunde 1</a:t>
            </a:r>
          </a:p>
        </p:txBody>
      </p:sp>
      <p:graphicFrame>
        <p:nvGraphicFramePr>
          <p:cNvPr id="4" name="Tabelle 3"/>
          <p:cNvGraphicFramePr>
            <a:graphicFrameLocks noGrp="1"/>
          </p:cNvGraphicFramePr>
          <p:nvPr>
            <p:extLst>
              <p:ext uri="{D42A27DB-BD31-4B8C-83A1-F6EECF244321}">
                <p14:modId xmlns:p14="http://schemas.microsoft.com/office/powerpoint/2010/main" val="2749837864"/>
              </p:ext>
            </p:extLst>
          </p:nvPr>
        </p:nvGraphicFramePr>
        <p:xfrm>
          <a:off x="434172" y="1340768"/>
          <a:ext cx="8216525" cy="4543920"/>
        </p:xfrm>
        <a:graphic>
          <a:graphicData uri="http://schemas.openxmlformats.org/drawingml/2006/table">
            <a:tbl>
              <a:tblPr firstRow="1" bandRow="1">
                <a:tableStyleId>{5C22544A-7EE6-4342-B048-85BDC9FD1C3A}</a:tableStyleId>
              </a:tblPr>
              <a:tblGrid>
                <a:gridCol w="969476">
                  <a:extLst>
                    <a:ext uri="{9D8B030D-6E8A-4147-A177-3AD203B41FA5}">
                      <a16:colId xmlns:a16="http://schemas.microsoft.com/office/drawing/2014/main" val="20000"/>
                    </a:ext>
                  </a:extLst>
                </a:gridCol>
                <a:gridCol w="5256584">
                  <a:extLst>
                    <a:ext uri="{9D8B030D-6E8A-4147-A177-3AD203B41FA5}">
                      <a16:colId xmlns:a16="http://schemas.microsoft.com/office/drawing/2014/main" val="20001"/>
                    </a:ext>
                  </a:extLst>
                </a:gridCol>
                <a:gridCol w="1990465">
                  <a:extLst>
                    <a:ext uri="{9D8B030D-6E8A-4147-A177-3AD203B41FA5}">
                      <a16:colId xmlns:a16="http://schemas.microsoft.com/office/drawing/2014/main" val="20002"/>
                    </a:ext>
                  </a:extLst>
                </a:gridCol>
              </a:tblGrid>
              <a:tr h="612000">
                <a:tc>
                  <a:txBody>
                    <a:bodyPr/>
                    <a:lstStyle/>
                    <a:p>
                      <a:pPr algn="ctr"/>
                      <a:r>
                        <a:rPr lang="de-DE" sz="1400" dirty="0" err="1">
                          <a:latin typeface="Arial" panose="020B0604020202020204" pitchFamily="34" charset="0"/>
                          <a:cs typeface="Arial" panose="020B0604020202020204" pitchFamily="34" charset="0"/>
                        </a:rPr>
                        <a:t>pbK</a:t>
                      </a:r>
                      <a:endParaRPr lang="de-DE" sz="1400" dirty="0">
                        <a:latin typeface="Arial" panose="020B0604020202020204" pitchFamily="34" charset="0"/>
                        <a:cs typeface="Arial" panose="020B0604020202020204" pitchFamily="34" charset="0"/>
                      </a:endParaRPr>
                    </a:p>
                  </a:txBody>
                  <a:tcPr anchor="ctr"/>
                </a:tc>
                <a:tc>
                  <a:txBody>
                    <a:bodyPr/>
                    <a:lstStyle/>
                    <a:p>
                      <a:r>
                        <a:rPr lang="de-DE" sz="1400" dirty="0">
                          <a:latin typeface="Arial" panose="020B0604020202020204" pitchFamily="34" charset="0"/>
                          <a:cs typeface="Arial" panose="020B0604020202020204" pitchFamily="34" charset="0"/>
                        </a:rPr>
                        <a:t>Ideen zur</a:t>
                      </a:r>
                      <a:r>
                        <a:rPr lang="de-DE" sz="1400" baseline="0" dirty="0">
                          <a:latin typeface="Arial" panose="020B0604020202020204" pitchFamily="34" charset="0"/>
                          <a:cs typeface="Arial" panose="020B0604020202020204" pitchFamily="34" charset="0"/>
                        </a:rPr>
                        <a:t> Umsetzung der Unterrichtseinheit</a:t>
                      </a:r>
                      <a:endParaRPr lang="de-DE" sz="1400" dirty="0">
                        <a:latin typeface="Arial" panose="020B0604020202020204" pitchFamily="34" charset="0"/>
                        <a:cs typeface="Arial" panose="020B0604020202020204" pitchFamily="34" charset="0"/>
                      </a:endParaRPr>
                    </a:p>
                  </a:txBody>
                  <a:tcPr anchor="ctr"/>
                </a:tc>
                <a:tc>
                  <a:txBody>
                    <a:bodyPr/>
                    <a:lstStyle/>
                    <a:p>
                      <a:pPr algn="ctr"/>
                      <a:r>
                        <a:rPr lang="de-DE" sz="1400" baseline="0" dirty="0">
                          <a:latin typeface="Arial" panose="020B0604020202020204" pitchFamily="34" charset="0"/>
                          <a:cs typeface="Arial" panose="020B0604020202020204" pitchFamily="34" charset="0"/>
                        </a:rPr>
                        <a:t>Material / Medien / Unterrichtsform</a:t>
                      </a:r>
                      <a:endParaRPr lang="de-D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ctr"/>
                      <a:r>
                        <a:rPr lang="de-DE" sz="1400" dirty="0">
                          <a:latin typeface="Arial" panose="020B0604020202020204" pitchFamily="34" charset="0"/>
                          <a:cs typeface="Arial" panose="020B0604020202020204" pitchFamily="34" charset="0"/>
                        </a:rPr>
                        <a:t>2.3.2</a:t>
                      </a:r>
                    </a:p>
                  </a:txBody>
                  <a:tcPr anchor="ctr"/>
                </a:tc>
                <a:tc>
                  <a:txBody>
                    <a:bodyPr/>
                    <a:lstStyle/>
                    <a:p>
                      <a:pPr>
                        <a:spcAft>
                          <a:spcPts val="0"/>
                        </a:spcAft>
                        <a:tabLst>
                          <a:tab pos="270510" algn="l"/>
                        </a:tabLst>
                      </a:pPr>
                      <a:endParaRPr lang="de-DE" sz="1400" u="sng" dirty="0">
                        <a:effectLst/>
                        <a:latin typeface="Arial" panose="020B0604020202020204" pitchFamily="34" charset="0"/>
                        <a:cs typeface="Arial" panose="020B0604020202020204" pitchFamily="34" charset="0"/>
                      </a:endParaRPr>
                    </a:p>
                    <a:p>
                      <a:pPr>
                        <a:spcAft>
                          <a:spcPts val="0"/>
                        </a:spcAft>
                        <a:tabLst>
                          <a:tab pos="269875" algn="l"/>
                          <a:tab pos="811213" algn="l"/>
                        </a:tabLst>
                      </a:pPr>
                      <a:r>
                        <a:rPr lang="de-DE" sz="1400" u="sng" dirty="0">
                          <a:effectLst/>
                          <a:latin typeface="Arial" panose="020B0604020202020204" pitchFamily="34" charset="0"/>
                          <a:cs typeface="Arial" panose="020B0604020202020204" pitchFamily="34" charset="0"/>
                        </a:rPr>
                        <a:t>Einstieg:</a:t>
                      </a:r>
                      <a:r>
                        <a:rPr lang="de-DE" sz="1400" u="none" baseline="0" dirty="0">
                          <a:effectLst/>
                          <a:latin typeface="Arial" panose="020B0604020202020204" pitchFamily="34" charset="0"/>
                          <a:cs typeface="Arial" panose="020B0604020202020204" pitchFamily="34" charset="0"/>
                        </a:rPr>
                        <a:t> </a:t>
                      </a:r>
                      <a:r>
                        <a:rPr lang="de-DE" sz="1400" u="none" dirty="0">
                          <a:effectLst/>
                          <a:latin typeface="Arial" panose="020B0604020202020204" pitchFamily="34" charset="0"/>
                          <a:cs typeface="Arial" panose="020B0604020202020204" pitchFamily="34" charset="0"/>
                          <a:hlinkClick r:id="rId3" action="ppaction://hlinksldjump"/>
                        </a:rPr>
                        <a:t>Bild</a:t>
                      </a:r>
                      <a:r>
                        <a:rPr lang="de-DE" sz="1400" u="none" dirty="0">
                          <a:effectLst/>
                          <a:latin typeface="Arial" panose="020B0604020202020204" pitchFamily="34" charset="0"/>
                          <a:cs typeface="Arial" panose="020B0604020202020204" pitchFamily="34" charset="0"/>
                        </a:rPr>
                        <a:t> als stiller Impuls und Frage „</a:t>
                      </a:r>
                      <a:r>
                        <a:rPr lang="de-DE" sz="1400" dirty="0">
                          <a:effectLst/>
                          <a:latin typeface="Arial" panose="020B0604020202020204" pitchFamily="34" charset="0"/>
                          <a:cs typeface="Arial" panose="020B0604020202020204" pitchFamily="34" charset="0"/>
                        </a:rPr>
                        <a:t>Wo möchtet Ihr später, wenn Ihr erwachsen seid, leben? Nennt Gründe für Eure Entscheidung.“</a:t>
                      </a:r>
                    </a:p>
                    <a:p>
                      <a:pPr>
                        <a:spcAft>
                          <a:spcPts val="0"/>
                        </a:spcAft>
                        <a:tabLst>
                          <a:tab pos="270510" algn="l"/>
                        </a:tabLst>
                      </a:pP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r>
                        <a:rPr lang="de-DE" sz="1400" u="sng" dirty="0">
                          <a:effectLst/>
                          <a:latin typeface="Arial" panose="020B0604020202020204" pitchFamily="34" charset="0"/>
                          <a:cs typeface="Arial" panose="020B0604020202020204" pitchFamily="34" charset="0"/>
                        </a:rPr>
                        <a:t>Überleitung:</a:t>
                      </a:r>
                      <a:r>
                        <a:rPr lang="de-DE" sz="1400" u="none" dirty="0">
                          <a:effectLst/>
                          <a:latin typeface="Arial" panose="020B0604020202020204" pitchFamily="34" charset="0"/>
                          <a:cs typeface="Arial" panose="020B0604020202020204" pitchFamily="34" charset="0"/>
                        </a:rPr>
                        <a:t> </a:t>
                      </a:r>
                      <a:r>
                        <a:rPr lang="de-DE" sz="1400" dirty="0">
                          <a:effectLst/>
                          <a:latin typeface="Arial" panose="020B0604020202020204" pitchFamily="34" charset="0"/>
                          <a:cs typeface="Arial" panose="020B0604020202020204" pitchFamily="34" charset="0"/>
                        </a:rPr>
                        <a:t>Was muss Dein Heimatraum Dir später bieten,</a:t>
                      </a:r>
                      <a:r>
                        <a:rPr lang="de-DE" sz="1400" baseline="0" dirty="0">
                          <a:effectLst/>
                          <a:latin typeface="Arial" panose="020B0604020202020204" pitchFamily="34" charset="0"/>
                          <a:cs typeface="Arial" panose="020B0604020202020204" pitchFamily="34" charset="0"/>
                        </a:rPr>
                        <a:t> damit Du dauerhaft hier bleibst</a:t>
                      </a:r>
                      <a:r>
                        <a:rPr lang="de-DE" sz="1400" dirty="0">
                          <a:effectLst/>
                          <a:latin typeface="Arial" panose="020B0604020202020204" pitchFamily="34" charset="0"/>
                          <a:cs typeface="Arial" panose="020B0604020202020204" pitchFamily="34" charset="0"/>
                        </a:rPr>
                        <a:t>?</a:t>
                      </a: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u="sng" dirty="0">
                          <a:effectLst/>
                          <a:latin typeface="Arial" panose="020B0604020202020204" pitchFamily="34" charset="0"/>
                          <a:cs typeface="Arial" panose="020B0604020202020204" pitchFamily="34" charset="0"/>
                        </a:rPr>
                        <a:t>Gruppenarbeit / </a:t>
                      </a:r>
                      <a:r>
                        <a:rPr lang="de-DE" sz="1400" u="sng" dirty="0">
                          <a:effectLst/>
                          <a:latin typeface="Arial" panose="020B0604020202020204" pitchFamily="34" charset="0"/>
                          <a:cs typeface="Arial" panose="020B0604020202020204" pitchFamily="34" charset="0"/>
                          <a:hlinkClick r:id="rId4" action="ppaction://hlinksldjump"/>
                        </a:rPr>
                        <a:t>AB</a:t>
                      </a:r>
                      <a:r>
                        <a:rPr lang="de-DE" sz="1400" u="sng" dirty="0">
                          <a:effectLst/>
                          <a:latin typeface="Arial" panose="020B0604020202020204" pitchFamily="34" charset="0"/>
                          <a:cs typeface="Arial" panose="020B0604020202020204" pitchFamily="34" charset="0"/>
                        </a:rPr>
                        <a:t>:</a:t>
                      </a: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r>
                        <a:rPr lang="de-DE" sz="1400" dirty="0" err="1">
                          <a:effectLst/>
                          <a:latin typeface="Arial" panose="020B0604020202020204" pitchFamily="34" charset="0"/>
                          <a:cs typeface="Arial" panose="020B0604020202020204" pitchFamily="34" charset="0"/>
                        </a:rPr>
                        <a:t>SuS</a:t>
                      </a:r>
                      <a:r>
                        <a:rPr lang="de-DE" sz="1400" dirty="0">
                          <a:effectLst/>
                          <a:latin typeface="Arial" panose="020B0604020202020204" pitchFamily="34" charset="0"/>
                          <a:cs typeface="Arial" panose="020B0604020202020204" pitchFamily="34" charset="0"/>
                        </a:rPr>
                        <a:t> entwickeln zu dieser Frage einen Kriterienkatalog mit Hilfe der vorgegebenen Matrix und ranken ihre Kriterien.</a:t>
                      </a: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u="sng" dirty="0">
                          <a:effectLst/>
                          <a:latin typeface="Arial" panose="020B0604020202020204" pitchFamily="34" charset="0"/>
                          <a:cs typeface="Arial" panose="020B0604020202020204" pitchFamily="34" charset="0"/>
                        </a:rPr>
                        <a:t>Ergebnissicherung per Visualizer:</a:t>
                      </a: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r>
                        <a:rPr lang="de-DE" sz="1400" dirty="0">
                          <a:effectLst/>
                          <a:latin typeface="Arial" panose="020B0604020202020204" pitchFamily="34" charset="0"/>
                          <a:cs typeface="Arial" panose="020B0604020202020204" pitchFamily="34" charset="0"/>
                        </a:rPr>
                        <a:t>Gruppen stellen ihre Arbeitsergebnisse vor</a:t>
                      </a: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u="sng" dirty="0">
                          <a:effectLst/>
                          <a:latin typeface="Arial" panose="020B0604020202020204" pitchFamily="34" charset="0"/>
                          <a:cs typeface="Arial" panose="020B0604020202020204" pitchFamily="34" charset="0"/>
                        </a:rPr>
                        <a:t>Fazit im UG mit </a:t>
                      </a:r>
                      <a:r>
                        <a:rPr lang="de-DE" sz="1400" u="sng" dirty="0" err="1">
                          <a:effectLst/>
                          <a:latin typeface="Arial" panose="020B0604020202020204" pitchFamily="34" charset="0"/>
                          <a:cs typeface="Arial" panose="020B0604020202020204" pitchFamily="34" charset="0"/>
                        </a:rPr>
                        <a:t>SuS</a:t>
                      </a:r>
                      <a:r>
                        <a:rPr lang="de-DE" sz="1400" u="sng" dirty="0">
                          <a:effectLst/>
                          <a:latin typeface="Arial" panose="020B0604020202020204" pitchFamily="34" charset="0"/>
                          <a:cs typeface="Arial" panose="020B0604020202020204" pitchFamily="34" charset="0"/>
                        </a:rPr>
                        <a:t> formulieren und auf AB festhalten:</a:t>
                      </a: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r>
                        <a:rPr lang="de-DE" sz="1400" dirty="0">
                          <a:effectLst/>
                          <a:latin typeface="Arial" panose="020B0604020202020204" pitchFamily="34" charset="0"/>
                          <a:cs typeface="Arial" panose="020B0604020202020204" pitchFamily="34" charset="0"/>
                        </a:rPr>
                        <a:t>„Räume müssen</a:t>
                      </a:r>
                      <a:r>
                        <a:rPr lang="de-DE" sz="1400" baseline="0" dirty="0">
                          <a:effectLst/>
                          <a:latin typeface="Arial" panose="020B0604020202020204" pitchFamily="34" charset="0"/>
                          <a:cs typeface="Arial" panose="020B0604020202020204" pitchFamily="34" charset="0"/>
                        </a:rPr>
                        <a:t> für uns </a:t>
                      </a:r>
                      <a:r>
                        <a:rPr lang="de-DE" sz="1400" dirty="0">
                          <a:effectLst/>
                          <a:latin typeface="Arial" panose="020B0604020202020204" pitchFamily="34" charset="0"/>
                          <a:cs typeface="Arial" panose="020B0604020202020204" pitchFamily="34" charset="0"/>
                        </a:rPr>
                        <a:t>attraktiv sein um zukunftsfähig zu sein.“</a:t>
                      </a:r>
                    </a:p>
                    <a:p>
                      <a:pPr>
                        <a:spcAft>
                          <a:spcPts val="0"/>
                        </a:spcAft>
                        <a:tabLst>
                          <a:tab pos="270510" algn="l"/>
                        </a:tabLst>
                      </a:pPr>
                      <a:endParaRPr lang="de-DE" sz="1400" dirty="0">
                        <a:latin typeface="Arial" panose="020B0604020202020204" pitchFamily="34" charset="0"/>
                        <a:cs typeface="Arial" panose="020B0604020202020204" pitchFamily="34" charset="0"/>
                      </a:endParaRPr>
                    </a:p>
                  </a:txBody>
                  <a:tcPr anchor="ctr"/>
                </a:tc>
                <a:tc>
                  <a:txBody>
                    <a:bodyPr/>
                    <a:lstStyle/>
                    <a:p>
                      <a:pPr>
                        <a:spcAft>
                          <a:spcPts val="0"/>
                        </a:spcAft>
                        <a:tabLst>
                          <a:tab pos="270510" algn="l"/>
                        </a:tabLst>
                      </a:pPr>
                      <a:r>
                        <a:rPr lang="de-DE" sz="1400" dirty="0">
                          <a:effectLst/>
                          <a:latin typeface="Arial" panose="020B0604020202020204" pitchFamily="34" charset="0"/>
                          <a:cs typeface="Arial" panose="020B0604020202020204" pitchFamily="34" charset="0"/>
                        </a:rPr>
                        <a:t>UG (8')</a:t>
                      </a: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dirty="0">
                          <a:effectLst/>
                          <a:latin typeface="Arial" panose="020B0604020202020204" pitchFamily="34" charset="0"/>
                          <a:cs typeface="Arial" panose="020B0604020202020204" pitchFamily="34" charset="0"/>
                        </a:rPr>
                        <a:t>LV (2')</a:t>
                      </a: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dirty="0">
                          <a:effectLst/>
                          <a:latin typeface="Arial" panose="020B0604020202020204" pitchFamily="34" charset="0"/>
                          <a:cs typeface="Arial" panose="020B0604020202020204" pitchFamily="34" charset="0"/>
                        </a:rPr>
                        <a:t>GA mit Hilfe des AB (18')</a:t>
                      </a: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dirty="0">
                          <a:effectLst/>
                          <a:latin typeface="Arial" panose="020B0604020202020204" pitchFamily="34" charset="0"/>
                          <a:cs typeface="Arial" panose="020B0604020202020204" pitchFamily="34" charset="0"/>
                        </a:rPr>
                        <a:t>Präsentation (10')</a:t>
                      </a: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dirty="0">
                          <a:effectLst/>
                          <a:latin typeface="Arial" panose="020B0604020202020204" pitchFamily="34" charset="0"/>
                          <a:cs typeface="Arial" panose="020B0604020202020204" pitchFamily="34" charset="0"/>
                        </a:rPr>
                        <a:t>UG und AB (7')</a:t>
                      </a:r>
                      <a:endParaRPr lang="de-DE" sz="1400" dirty="0">
                        <a:effectLst/>
                        <a:latin typeface="Arial" panose="020B0604020202020204" pitchFamily="34" charset="0"/>
                        <a:ea typeface="Calibri"/>
                        <a:cs typeface="Arial" panose="020B0604020202020204" pitchFamily="34" charset="0"/>
                      </a:endParaRPr>
                    </a:p>
                    <a:p>
                      <a:endParaRPr lang="de-D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
        <p:nvSpPr>
          <p:cNvPr id="3" name="Textfeld 2"/>
          <p:cNvSpPr txBox="1"/>
          <p:nvPr/>
        </p:nvSpPr>
        <p:spPr>
          <a:xfrm>
            <a:off x="7884368" y="5597921"/>
            <a:ext cx="720080" cy="246221"/>
          </a:xfrm>
          <a:prstGeom prst="rect">
            <a:avLst/>
          </a:prstGeom>
          <a:noFill/>
        </p:spPr>
        <p:txBody>
          <a:bodyPr wrap="square" rtlCol="0">
            <a:spAutoFit/>
          </a:bodyPr>
          <a:lstStyle/>
          <a:p>
            <a:r>
              <a:rPr lang="de-DE" sz="1000" dirty="0">
                <a:hlinkClick r:id="rId5" action="ppaction://hlinksldjump"/>
              </a:rPr>
              <a:t>Stunde 2</a:t>
            </a:r>
            <a:endParaRPr lang="de-DE" sz="1000" dirty="0"/>
          </a:p>
        </p:txBody>
      </p:sp>
      <p:cxnSp>
        <p:nvCxnSpPr>
          <p:cNvPr id="6" name="Gerade Verbindung 5"/>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spTree>
    <p:extLst>
      <p:ext uri="{BB962C8B-B14F-4D97-AF65-F5344CB8AC3E}">
        <p14:creationId xmlns:p14="http://schemas.microsoft.com/office/powerpoint/2010/main" val="159325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3448"/>
            <a:ext cx="9144000" cy="720000"/>
          </a:xfrm>
          <a:noFill/>
        </p:spPr>
        <p:txBody>
          <a:bodyPr/>
          <a:lstStyle/>
          <a:p>
            <a:pPr algn="ctr"/>
            <a:r>
              <a:rPr lang="de-DE" sz="3200" dirty="0">
                <a:latin typeface="Arial" panose="020B0604020202020204" pitchFamily="34" charset="0"/>
                <a:cs typeface="Arial" panose="020B0604020202020204" pitchFamily="34" charset="0"/>
              </a:rPr>
              <a:t>Einstiegsfolie Stunde 1</a:t>
            </a:r>
          </a:p>
        </p:txBody>
      </p:sp>
      <p:sp>
        <p:nvSpPr>
          <p:cNvPr id="5" name="Rechteck 4"/>
          <p:cNvSpPr/>
          <p:nvPr/>
        </p:nvSpPr>
        <p:spPr>
          <a:xfrm>
            <a:off x="351944" y="5373216"/>
            <a:ext cx="7820456" cy="600164"/>
          </a:xfrm>
          <a:prstGeom prst="rect">
            <a:avLst/>
          </a:prstGeom>
        </p:spPr>
        <p:txBody>
          <a:bodyPr wrap="square">
            <a:spAutoFit/>
          </a:bodyPr>
          <a:lstStyle/>
          <a:p>
            <a:r>
              <a:rPr lang="de-DE" sz="1100" i="1" dirty="0"/>
              <a:t>(Quelle: http://www.landfrauen.info/fileadmin/Redaktion/Bilder/Themen/Laendlicher_Raum/</a:t>
            </a:r>
          </a:p>
          <a:p>
            <a:r>
              <a:rPr lang="de-DE" sz="1100" i="1" dirty="0"/>
              <a:t>2015_LaendlicherRaum_Abwanderung_Wegweiser_Andreas_Hermsdorf_pixelio.de.jpg</a:t>
            </a:r>
          </a:p>
          <a:p>
            <a:r>
              <a:rPr lang="de-DE" sz="1100" i="1" dirty="0"/>
              <a:t>[zuletzt abgerufen am 26.11.2016])</a:t>
            </a:r>
          </a:p>
        </p:txBody>
      </p:sp>
      <p:cxnSp>
        <p:nvCxnSpPr>
          <p:cNvPr id="6" name="Gerade Verbindung 5"/>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sp>
        <p:nvSpPr>
          <p:cNvPr id="3" name="Textfeld 2"/>
          <p:cNvSpPr txBox="1"/>
          <p:nvPr/>
        </p:nvSpPr>
        <p:spPr>
          <a:xfrm>
            <a:off x="467544" y="1272623"/>
            <a:ext cx="6053359" cy="3970318"/>
          </a:xfrm>
          <a:prstGeom prst="rect">
            <a:avLst/>
          </a:prstGeom>
          <a:noFill/>
          <a:ln w="9525">
            <a:solidFill>
              <a:schemeClr val="tx1"/>
            </a:solidFill>
          </a:ln>
        </p:spPr>
        <p:txBody>
          <a:bodyPr wrap="square" rtlCol="0">
            <a:spAutoFit/>
          </a:bodyPr>
          <a:lstStyle/>
          <a:p>
            <a:r>
              <a:rPr lang="de-DE" dirty="0"/>
              <a:t>Foto mit Wegweisern „Hauptstraße“ und „Dorfstraße“</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88484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
            <a:ext cx="9144000" cy="720000"/>
          </a:xfrm>
          <a:noFill/>
        </p:spPr>
        <p:txBody>
          <a:bodyPr/>
          <a:lstStyle/>
          <a:p>
            <a:pPr algn="ctr"/>
            <a:r>
              <a:rPr lang="de-DE" sz="3200" dirty="0">
                <a:latin typeface="Arial" panose="020B0604020202020204" pitchFamily="34" charset="0"/>
                <a:cs typeface="Arial" panose="020B0604020202020204" pitchFamily="34" charset="0"/>
              </a:rPr>
              <a:t>Arbeitsblatt Stunde 1</a:t>
            </a:r>
          </a:p>
        </p:txBody>
      </p:sp>
      <p:sp>
        <p:nvSpPr>
          <p:cNvPr id="4" name="Textfeld 3"/>
          <p:cNvSpPr txBox="1"/>
          <p:nvPr/>
        </p:nvSpPr>
        <p:spPr>
          <a:xfrm>
            <a:off x="4033298" y="6119718"/>
            <a:ext cx="2304256" cy="261610"/>
          </a:xfrm>
          <a:prstGeom prst="rect">
            <a:avLst/>
          </a:prstGeom>
          <a:noFill/>
        </p:spPr>
        <p:txBody>
          <a:bodyPr wrap="square" rtlCol="0">
            <a:spAutoFit/>
          </a:bodyPr>
          <a:lstStyle/>
          <a:p>
            <a:r>
              <a:rPr lang="de-DE" sz="1100" i="1" dirty="0"/>
              <a:t>(Quelle: Mirjam Schäfer)</a:t>
            </a:r>
          </a:p>
        </p:txBody>
      </p:sp>
      <p:cxnSp>
        <p:nvCxnSpPr>
          <p:cNvPr id="5" name="Gerade Verbindung 4"/>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822" t="19543" r="35775" b="8858"/>
          <a:stretch/>
        </p:blipFill>
        <p:spPr bwMode="auto">
          <a:xfrm>
            <a:off x="196434" y="909935"/>
            <a:ext cx="3836864" cy="54405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2982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720000"/>
          </a:xfrm>
          <a:noFill/>
        </p:spPr>
        <p:txBody>
          <a:bodyPr/>
          <a:lstStyle/>
          <a:p>
            <a:pPr algn="ctr"/>
            <a:r>
              <a:rPr lang="de-DE" sz="3200" dirty="0">
                <a:latin typeface="Arial" panose="020B0604020202020204" pitchFamily="34" charset="0"/>
                <a:cs typeface="Arial" panose="020B0604020202020204" pitchFamily="34" charset="0"/>
              </a:rPr>
              <a:t>Stunde 2</a:t>
            </a:r>
          </a:p>
        </p:txBody>
      </p:sp>
      <p:graphicFrame>
        <p:nvGraphicFramePr>
          <p:cNvPr id="4" name="Tabelle 3"/>
          <p:cNvGraphicFramePr>
            <a:graphicFrameLocks noGrp="1"/>
          </p:cNvGraphicFramePr>
          <p:nvPr>
            <p:extLst>
              <p:ext uri="{D42A27DB-BD31-4B8C-83A1-F6EECF244321}">
                <p14:modId xmlns:p14="http://schemas.microsoft.com/office/powerpoint/2010/main" val="3857792384"/>
              </p:ext>
            </p:extLst>
          </p:nvPr>
        </p:nvGraphicFramePr>
        <p:xfrm>
          <a:off x="434172" y="1124744"/>
          <a:ext cx="8216525" cy="4940160"/>
        </p:xfrm>
        <a:graphic>
          <a:graphicData uri="http://schemas.openxmlformats.org/drawingml/2006/table">
            <a:tbl>
              <a:tblPr firstRow="1" bandRow="1">
                <a:tableStyleId>{5C22544A-7EE6-4342-B048-85BDC9FD1C3A}</a:tableStyleId>
              </a:tblPr>
              <a:tblGrid>
                <a:gridCol w="969476">
                  <a:extLst>
                    <a:ext uri="{9D8B030D-6E8A-4147-A177-3AD203B41FA5}">
                      <a16:colId xmlns:a16="http://schemas.microsoft.com/office/drawing/2014/main" val="20000"/>
                    </a:ext>
                  </a:extLst>
                </a:gridCol>
                <a:gridCol w="5256584">
                  <a:extLst>
                    <a:ext uri="{9D8B030D-6E8A-4147-A177-3AD203B41FA5}">
                      <a16:colId xmlns:a16="http://schemas.microsoft.com/office/drawing/2014/main" val="20001"/>
                    </a:ext>
                  </a:extLst>
                </a:gridCol>
                <a:gridCol w="1990465">
                  <a:extLst>
                    <a:ext uri="{9D8B030D-6E8A-4147-A177-3AD203B41FA5}">
                      <a16:colId xmlns:a16="http://schemas.microsoft.com/office/drawing/2014/main" val="20002"/>
                    </a:ext>
                  </a:extLst>
                </a:gridCol>
              </a:tblGrid>
              <a:tr h="612000">
                <a:tc>
                  <a:txBody>
                    <a:bodyPr/>
                    <a:lstStyle/>
                    <a:p>
                      <a:pPr algn="ctr"/>
                      <a:r>
                        <a:rPr lang="de-DE" sz="1400" dirty="0" err="1">
                          <a:latin typeface="Arial" panose="020B0604020202020204" pitchFamily="34" charset="0"/>
                          <a:cs typeface="Arial" panose="020B0604020202020204" pitchFamily="34" charset="0"/>
                        </a:rPr>
                        <a:t>pbK</a:t>
                      </a:r>
                      <a:endParaRPr lang="de-DE" sz="1400" dirty="0">
                        <a:latin typeface="Arial" panose="020B0604020202020204" pitchFamily="34" charset="0"/>
                        <a:cs typeface="Arial" panose="020B0604020202020204" pitchFamily="34" charset="0"/>
                      </a:endParaRPr>
                    </a:p>
                  </a:txBody>
                  <a:tcPr anchor="ctr"/>
                </a:tc>
                <a:tc>
                  <a:txBody>
                    <a:bodyPr/>
                    <a:lstStyle/>
                    <a:p>
                      <a:r>
                        <a:rPr lang="de-DE" sz="1400" dirty="0">
                          <a:latin typeface="Arial" panose="020B0604020202020204" pitchFamily="34" charset="0"/>
                          <a:cs typeface="Arial" panose="020B0604020202020204" pitchFamily="34" charset="0"/>
                        </a:rPr>
                        <a:t>Ideen zur</a:t>
                      </a:r>
                      <a:r>
                        <a:rPr lang="de-DE" sz="1400" baseline="0" dirty="0">
                          <a:latin typeface="Arial" panose="020B0604020202020204" pitchFamily="34" charset="0"/>
                          <a:cs typeface="Arial" panose="020B0604020202020204" pitchFamily="34" charset="0"/>
                        </a:rPr>
                        <a:t> Umsetzung der Unterrichtseinheit</a:t>
                      </a:r>
                      <a:endParaRPr lang="de-DE" sz="1400" dirty="0">
                        <a:latin typeface="Arial" panose="020B0604020202020204" pitchFamily="34" charset="0"/>
                        <a:cs typeface="Arial" panose="020B0604020202020204" pitchFamily="34" charset="0"/>
                      </a:endParaRPr>
                    </a:p>
                  </a:txBody>
                  <a:tcPr anchor="ctr"/>
                </a:tc>
                <a:tc>
                  <a:txBody>
                    <a:bodyPr/>
                    <a:lstStyle/>
                    <a:p>
                      <a:pPr algn="ctr"/>
                      <a:r>
                        <a:rPr lang="de-DE" sz="1400" baseline="0" dirty="0">
                          <a:latin typeface="Arial" panose="020B0604020202020204" pitchFamily="34" charset="0"/>
                          <a:cs typeface="Arial" panose="020B0604020202020204" pitchFamily="34" charset="0"/>
                        </a:rPr>
                        <a:t>Material / Medien / Unterrichtsform</a:t>
                      </a:r>
                      <a:endParaRPr lang="de-D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ctr">
                        <a:spcAft>
                          <a:spcPts val="0"/>
                        </a:spcAft>
                        <a:tabLst>
                          <a:tab pos="270510" algn="l"/>
                        </a:tabLst>
                      </a:pPr>
                      <a:r>
                        <a:rPr lang="de-DE" sz="1400" dirty="0">
                          <a:effectLst/>
                          <a:latin typeface="Arial" panose="020B0604020202020204" pitchFamily="34" charset="0"/>
                          <a:cs typeface="Arial" panose="020B0604020202020204" pitchFamily="34" charset="0"/>
                        </a:rPr>
                        <a:t>2.5.1</a:t>
                      </a:r>
                    </a:p>
                    <a:p>
                      <a:pPr algn="ct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2.5.2</a:t>
                      </a:r>
                    </a:p>
                    <a:p>
                      <a:endParaRPr lang="de-DE" sz="1400" dirty="0">
                        <a:latin typeface="Arial" panose="020B0604020202020204" pitchFamily="34" charset="0"/>
                        <a:cs typeface="Arial" panose="020B0604020202020204" pitchFamily="34" charset="0"/>
                      </a:endParaRPr>
                    </a:p>
                  </a:txBody>
                  <a:tcPr anchor="ctr"/>
                </a:tc>
                <a:tc>
                  <a:txBody>
                    <a:bodyPr/>
                    <a:lstStyle/>
                    <a:p>
                      <a:pPr>
                        <a:spcAft>
                          <a:spcPts val="0"/>
                        </a:spcAft>
                        <a:tabLst>
                          <a:tab pos="269875" algn="l"/>
                          <a:tab pos="811213" algn="l"/>
                        </a:tabLst>
                      </a:pPr>
                      <a:endParaRPr lang="de-DE" sz="600" u="sng" dirty="0">
                        <a:effectLst/>
                        <a:latin typeface="Arial" panose="020B0604020202020204" pitchFamily="34" charset="0"/>
                        <a:cs typeface="Arial" panose="020B0604020202020204" pitchFamily="34" charset="0"/>
                      </a:endParaRPr>
                    </a:p>
                    <a:p>
                      <a:pPr>
                        <a:spcAft>
                          <a:spcPts val="0"/>
                        </a:spcAft>
                        <a:tabLst>
                          <a:tab pos="269875" algn="l"/>
                          <a:tab pos="811213" algn="l"/>
                        </a:tabLst>
                      </a:pPr>
                      <a:r>
                        <a:rPr lang="de-DE" sz="1400" u="sng" dirty="0">
                          <a:effectLst/>
                          <a:latin typeface="Arial" panose="020B0604020202020204" pitchFamily="34" charset="0"/>
                          <a:cs typeface="Arial" panose="020B0604020202020204" pitchFamily="34" charset="0"/>
                        </a:rPr>
                        <a:t>Einstieg:</a:t>
                      </a:r>
                      <a:endParaRPr lang="de-DE" sz="1400" u="none" dirty="0">
                        <a:effectLst/>
                        <a:latin typeface="Arial" panose="020B0604020202020204" pitchFamily="34" charset="0"/>
                        <a:cs typeface="Arial" panose="020B0604020202020204" pitchFamily="34" charset="0"/>
                      </a:endParaRPr>
                    </a:p>
                    <a:p>
                      <a:pPr>
                        <a:spcAft>
                          <a:spcPts val="0"/>
                        </a:spcAft>
                        <a:tabLst>
                          <a:tab pos="269875" algn="l"/>
                          <a:tab pos="811213" algn="l"/>
                        </a:tabLst>
                      </a:pPr>
                      <a:r>
                        <a:rPr lang="de-DE" sz="1400" dirty="0">
                          <a:effectLst/>
                          <a:latin typeface="Arial" panose="020B0604020202020204" pitchFamily="34" charset="0"/>
                          <a:cs typeface="Arial" panose="020B0604020202020204" pitchFamily="34" charset="0"/>
                          <a:hlinkClick r:id="rId3" action="ppaction://hlinksldjump"/>
                        </a:rPr>
                        <a:t>Statistik</a:t>
                      </a:r>
                      <a:r>
                        <a:rPr lang="de-DE" sz="1400" dirty="0">
                          <a:effectLst/>
                          <a:latin typeface="Arial" panose="020B0604020202020204" pitchFamily="34" charset="0"/>
                          <a:cs typeface="Arial" panose="020B0604020202020204" pitchFamily="34" charset="0"/>
                        </a:rPr>
                        <a:t> über Wanderungssalden</a:t>
                      </a:r>
                      <a:r>
                        <a:rPr lang="de-DE" sz="1400" baseline="0" dirty="0">
                          <a:effectLst/>
                          <a:latin typeface="Arial" panose="020B0604020202020204" pitchFamily="34" charset="0"/>
                          <a:cs typeface="Arial" panose="020B0604020202020204" pitchFamily="34" charset="0"/>
                        </a:rPr>
                        <a:t> Jugendlicher in B-W</a:t>
                      </a: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400" u="sng" dirty="0">
                          <a:effectLst/>
                          <a:latin typeface="Arial" panose="020B0604020202020204" pitchFamily="34" charset="0"/>
                          <a:ea typeface="Calibri"/>
                          <a:cs typeface="Arial" panose="020B0604020202020204" pitchFamily="34" charset="0"/>
                        </a:rPr>
                        <a:t>Definition</a:t>
                      </a:r>
                      <a:r>
                        <a:rPr lang="de-DE" sz="1400" u="none" dirty="0">
                          <a:effectLst/>
                          <a:latin typeface="Arial" panose="020B0604020202020204" pitchFamily="34" charset="0"/>
                          <a:ea typeface="Calibri"/>
                          <a:cs typeface="Arial" panose="020B0604020202020204" pitchFamily="34" charset="0"/>
                        </a:rPr>
                        <a:t>:</a:t>
                      </a:r>
                    </a:p>
                    <a:p>
                      <a:pPr>
                        <a:spcAft>
                          <a:spcPts val="0"/>
                        </a:spcAft>
                        <a:tabLst>
                          <a:tab pos="270510" algn="l"/>
                        </a:tabLst>
                      </a:pPr>
                      <a:r>
                        <a:rPr lang="de-DE" sz="1400" dirty="0">
                          <a:effectLst/>
                          <a:latin typeface="Arial" panose="020B0604020202020204" pitchFamily="34" charset="0"/>
                          <a:ea typeface="Calibri"/>
                          <a:cs typeface="Arial" panose="020B0604020202020204" pitchFamily="34" charset="0"/>
                        </a:rPr>
                        <a:t>„Ländlicher Raum“ (</a:t>
                      </a:r>
                      <a:r>
                        <a:rPr lang="de-DE" sz="1400" dirty="0">
                          <a:effectLst/>
                          <a:latin typeface="Arial" panose="020B0604020202020204" pitchFamily="34" charset="0"/>
                          <a:ea typeface="Calibri"/>
                          <a:cs typeface="Arial" panose="020B0604020202020204" pitchFamily="34" charset="0"/>
                          <a:hlinkClick r:id="rId4" action="ppaction://hlinksldjump"/>
                        </a:rPr>
                        <a:t>siehe AB</a:t>
                      </a:r>
                      <a:r>
                        <a:rPr lang="de-DE" sz="1400" dirty="0">
                          <a:effectLst/>
                          <a:latin typeface="Arial" panose="020B0604020202020204" pitchFamily="34" charset="0"/>
                          <a:ea typeface="Calibri"/>
                          <a:cs typeface="Arial" panose="020B0604020202020204" pitchFamily="34" charset="0"/>
                        </a:rPr>
                        <a:t>)</a:t>
                      </a:r>
                    </a:p>
                    <a:p>
                      <a:pPr>
                        <a:spcAft>
                          <a:spcPts val="0"/>
                        </a:spcAft>
                        <a:tabLst>
                          <a:tab pos="270510" algn="l"/>
                        </a:tabLst>
                      </a:pPr>
                      <a:endParaRPr lang="de-DE" sz="1400" dirty="0">
                        <a:effectLst/>
                        <a:latin typeface="Arial" panose="020B0604020202020204" pitchFamily="34" charset="0"/>
                        <a:ea typeface="Calibri"/>
                        <a:cs typeface="Arial" panose="020B0604020202020204" pitchFamily="34" charset="0"/>
                      </a:endParaRPr>
                    </a:p>
                    <a:p>
                      <a:pPr>
                        <a:spcAft>
                          <a:spcPts val="0"/>
                        </a:spcAft>
                        <a:tabLst>
                          <a:tab pos="270510" algn="l"/>
                        </a:tabLst>
                      </a:pPr>
                      <a:r>
                        <a:rPr lang="de-DE" sz="1400" u="sng" dirty="0">
                          <a:effectLst/>
                          <a:latin typeface="Arial" panose="020B0604020202020204" pitchFamily="34" charset="0"/>
                          <a:ea typeface="Calibri"/>
                          <a:cs typeface="Arial" panose="020B0604020202020204" pitchFamily="34" charset="0"/>
                        </a:rPr>
                        <a:t>Entwicklung einer Leitfrage mit Hilfe</a:t>
                      </a:r>
                      <a:r>
                        <a:rPr lang="de-DE" sz="1400" u="sng" baseline="0" dirty="0">
                          <a:effectLst/>
                          <a:latin typeface="Arial" panose="020B0604020202020204" pitchFamily="34" charset="0"/>
                          <a:ea typeface="Calibri"/>
                          <a:cs typeface="Arial" panose="020B0604020202020204" pitchFamily="34" charset="0"/>
                        </a:rPr>
                        <a:t> der Einstiegsfolie, z. B.:</a:t>
                      </a:r>
                    </a:p>
                    <a:p>
                      <a:pPr>
                        <a:spcAft>
                          <a:spcPts val="0"/>
                        </a:spcAft>
                        <a:tabLst>
                          <a:tab pos="270510" algn="l"/>
                        </a:tabLst>
                      </a:pPr>
                      <a:r>
                        <a:rPr lang="de-DE" sz="1400" baseline="0" dirty="0">
                          <a:effectLst/>
                          <a:latin typeface="Arial" panose="020B0604020202020204" pitchFamily="34" charset="0"/>
                          <a:ea typeface="Calibri"/>
                          <a:cs typeface="Arial" panose="020B0604020202020204" pitchFamily="34" charset="0"/>
                        </a:rPr>
                        <a:t> </a:t>
                      </a:r>
                      <a:r>
                        <a:rPr lang="de-DE" sz="1400" dirty="0">
                          <a:effectLst/>
                          <a:latin typeface="Arial" panose="020B0604020202020204" pitchFamily="34" charset="0"/>
                          <a:cs typeface="Arial" panose="020B0604020202020204" pitchFamily="34" charset="0"/>
                        </a:rPr>
                        <a:t>„Der ländliche Raum der Region </a:t>
                      </a:r>
                      <a:r>
                        <a:rPr lang="de-DE" sz="1400" dirty="0" err="1">
                          <a:effectLst/>
                          <a:latin typeface="Arial" panose="020B0604020202020204" pitchFamily="34" charset="0"/>
                          <a:cs typeface="Arial" panose="020B0604020202020204" pitchFamily="34" charset="0"/>
                        </a:rPr>
                        <a:t>xy</a:t>
                      </a:r>
                      <a:r>
                        <a:rPr lang="de-DE" sz="1400" dirty="0">
                          <a:effectLst/>
                          <a:latin typeface="Arial" panose="020B0604020202020204" pitchFamily="34" charset="0"/>
                          <a:cs typeface="Arial" panose="020B0604020202020204" pitchFamily="34" charset="0"/>
                        </a:rPr>
                        <a:t>: zukunftsfähiger Raum oder</a:t>
                      </a:r>
                    </a:p>
                    <a:p>
                      <a:pPr>
                        <a:spcAft>
                          <a:spcPts val="0"/>
                        </a:spcAft>
                        <a:tabLst>
                          <a:tab pos="270510" algn="l"/>
                        </a:tabLst>
                      </a:pPr>
                      <a:r>
                        <a:rPr lang="de-DE" sz="1400" dirty="0">
                          <a:effectLst/>
                          <a:latin typeface="Arial" panose="020B0604020202020204" pitchFamily="34" charset="0"/>
                          <a:cs typeface="Arial" panose="020B0604020202020204" pitchFamily="34" charset="0"/>
                        </a:rPr>
                        <a:t>zukünftig nicht mehr attraktiv?"</a:t>
                      </a:r>
                    </a:p>
                    <a:p>
                      <a:pPr>
                        <a:spcAft>
                          <a:spcPts val="0"/>
                        </a:spcAft>
                        <a:tabLst>
                          <a:tab pos="270510" algn="l"/>
                        </a:tabLst>
                      </a:pPr>
                      <a:r>
                        <a:rPr lang="de-DE" sz="1400" dirty="0">
                          <a:effectLst/>
                          <a:latin typeface="Arial" panose="020B0604020202020204" pitchFamily="34" charset="0"/>
                          <a:cs typeface="Arial" panose="020B0604020202020204" pitchFamily="34" charset="0"/>
                        </a:rPr>
                        <a:t>„Ist der ländliche Raum meiner Heimatregion zukunftsfähig?“</a:t>
                      </a:r>
                    </a:p>
                    <a:p>
                      <a:pPr>
                        <a:spcAft>
                          <a:spcPts val="0"/>
                        </a:spcAft>
                        <a:tabLst>
                          <a:tab pos="270510" algn="l"/>
                        </a:tabLst>
                      </a:pPr>
                      <a:endParaRPr lang="de-DE" sz="1400" dirty="0">
                        <a:effectLst/>
                        <a:latin typeface="Arial" panose="020B0604020202020204" pitchFamily="34" charset="0"/>
                        <a:cs typeface="Arial" panose="020B0604020202020204" pitchFamily="34" charset="0"/>
                      </a:endParaRPr>
                    </a:p>
                    <a:p>
                      <a:pPr>
                        <a:spcAft>
                          <a:spcPts val="0"/>
                        </a:spcAft>
                        <a:tabLst>
                          <a:tab pos="269875" algn="l"/>
                        </a:tabLst>
                      </a:pPr>
                      <a:r>
                        <a:rPr lang="de-DE" sz="1400" u="sng" dirty="0">
                          <a:effectLst/>
                          <a:latin typeface="Arial" panose="020B0604020202020204" pitchFamily="34" charset="0"/>
                          <a:cs typeface="Arial" panose="020B0604020202020204" pitchFamily="34" charset="0"/>
                        </a:rPr>
                        <a:t>Mögliche</a:t>
                      </a:r>
                      <a:r>
                        <a:rPr lang="de-DE" sz="1400" u="sng" baseline="0" dirty="0">
                          <a:effectLst/>
                          <a:latin typeface="Arial" panose="020B0604020202020204" pitchFamily="34" charset="0"/>
                          <a:cs typeface="Arial" panose="020B0604020202020204" pitchFamily="34" charset="0"/>
                        </a:rPr>
                        <a:t> Überleitung:</a:t>
                      </a:r>
                    </a:p>
                    <a:p>
                      <a:pPr>
                        <a:spcAft>
                          <a:spcPts val="0"/>
                        </a:spcAft>
                        <a:tabLst>
                          <a:tab pos="269875" algn="l"/>
                        </a:tabLst>
                      </a:pPr>
                      <a:r>
                        <a:rPr lang="de-DE" sz="1400" baseline="0" dirty="0">
                          <a:effectLst/>
                          <a:latin typeface="Arial" panose="020B0604020202020204" pitchFamily="34" charset="0"/>
                          <a:cs typeface="Arial" panose="020B0604020202020204" pitchFamily="34" charset="0"/>
                        </a:rPr>
                        <a:t>Entwickelt Ideen, wie wir diese Leitfrage beantworten können. </a:t>
                      </a: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endParaRPr lang="de-DE" sz="1400" dirty="0">
                        <a:effectLst/>
                        <a:latin typeface="Arial" panose="020B0604020202020204" pitchFamily="34" charset="0"/>
                        <a:cs typeface="Arial" panose="020B0604020202020204" pitchFamily="34" charset="0"/>
                      </a:endParaRPr>
                    </a:p>
                    <a:p>
                      <a:pPr>
                        <a:spcAft>
                          <a:spcPts val="0"/>
                        </a:spcAft>
                        <a:tabLst>
                          <a:tab pos="270510" algn="l"/>
                        </a:tabLst>
                      </a:pPr>
                      <a:r>
                        <a:rPr lang="de-DE" sz="1400" u="sng" dirty="0">
                          <a:effectLst/>
                          <a:latin typeface="Arial" panose="020B0604020202020204" pitchFamily="34" charset="0"/>
                          <a:cs typeface="Arial" panose="020B0604020202020204" pitchFamily="34" charset="0"/>
                        </a:rPr>
                        <a:t>Vorbereitung</a:t>
                      </a:r>
                      <a:r>
                        <a:rPr lang="de-DE" sz="1400" u="sng" baseline="0" dirty="0">
                          <a:effectLst/>
                          <a:latin typeface="Arial" panose="020B0604020202020204" pitchFamily="34" charset="0"/>
                          <a:cs typeface="Arial" panose="020B0604020202020204" pitchFamily="34" charset="0"/>
                        </a:rPr>
                        <a:t> Internetrecherche</a:t>
                      </a:r>
                      <a:r>
                        <a:rPr lang="de-DE" sz="1400" baseline="0" dirty="0">
                          <a:effectLst/>
                          <a:latin typeface="Arial" panose="020B0604020202020204" pitchFamily="34" charset="0"/>
                          <a:cs typeface="Arial" panose="020B0604020202020204" pitchFamily="34" charset="0"/>
                        </a:rPr>
                        <a:t>: </a:t>
                      </a:r>
                      <a:r>
                        <a:rPr lang="de-DE" sz="1400" dirty="0" err="1">
                          <a:effectLst/>
                          <a:latin typeface="Arial" panose="020B0604020202020204" pitchFamily="34" charset="0"/>
                          <a:cs typeface="Arial" panose="020B0604020202020204" pitchFamily="34" charset="0"/>
                        </a:rPr>
                        <a:t>SuS</a:t>
                      </a:r>
                      <a:r>
                        <a:rPr lang="de-DE" sz="1400" dirty="0">
                          <a:effectLst/>
                          <a:latin typeface="Arial" panose="020B0604020202020204" pitchFamily="34" charset="0"/>
                          <a:cs typeface="Arial" panose="020B0604020202020204" pitchFamily="34" charset="0"/>
                        </a:rPr>
                        <a:t> erhalten von</a:t>
                      </a:r>
                      <a:r>
                        <a:rPr lang="de-DE" sz="1400" baseline="0" dirty="0">
                          <a:effectLst/>
                          <a:latin typeface="Arial" panose="020B0604020202020204" pitchFamily="34" charset="0"/>
                          <a:cs typeface="Arial" panose="020B0604020202020204" pitchFamily="34" charset="0"/>
                        </a:rPr>
                        <a:t> der Lehrkraft </a:t>
                      </a:r>
                    </a:p>
                    <a:p>
                      <a:pPr marL="342900" indent="-342900">
                        <a:spcAft>
                          <a:spcPts val="0"/>
                        </a:spcAft>
                        <a:buAutoNum type="alphaLcParenR"/>
                        <a:tabLst>
                          <a:tab pos="270510" algn="l"/>
                        </a:tabLst>
                      </a:pPr>
                      <a:r>
                        <a:rPr lang="de-DE" sz="1400" baseline="0" dirty="0">
                          <a:effectLst/>
                          <a:latin typeface="Arial" panose="020B0604020202020204" pitchFamily="34" charset="0"/>
                          <a:cs typeface="Arial" panose="020B0604020202020204" pitchFamily="34" charset="0"/>
                        </a:rPr>
                        <a:t>einen </a:t>
                      </a:r>
                      <a:r>
                        <a:rPr lang="de-DE" sz="1400" dirty="0">
                          <a:effectLst/>
                          <a:latin typeface="Arial" panose="020B0604020202020204" pitchFamily="34" charset="0"/>
                          <a:cs typeface="Arial" panose="020B0604020202020204" pitchFamily="34" charset="0"/>
                        </a:rPr>
                        <a:t>Kriterienkatalog (der auch die </a:t>
                      </a:r>
                      <a:r>
                        <a:rPr lang="de-DE" sz="1400" dirty="0" err="1">
                          <a:effectLst/>
                          <a:latin typeface="Arial" panose="020B0604020202020204" pitchFamily="34" charset="0"/>
                          <a:cs typeface="Arial" panose="020B0604020202020204" pitchFamily="34" charset="0"/>
                        </a:rPr>
                        <a:t>Schülerkritierien</a:t>
                      </a:r>
                      <a:r>
                        <a:rPr lang="de-DE" sz="1400" baseline="0" dirty="0">
                          <a:effectLst/>
                          <a:latin typeface="Arial" panose="020B0604020202020204" pitchFamily="34" charset="0"/>
                          <a:cs typeface="Arial" panose="020B0604020202020204" pitchFamily="34" charset="0"/>
                        </a:rPr>
                        <a:t> aus</a:t>
                      </a:r>
                      <a:br>
                        <a:rPr lang="de-DE" sz="1400" baseline="0" dirty="0">
                          <a:effectLst/>
                          <a:latin typeface="Arial" panose="020B0604020202020204" pitchFamily="34" charset="0"/>
                          <a:cs typeface="Arial" panose="020B0604020202020204" pitchFamily="34" charset="0"/>
                        </a:rPr>
                      </a:br>
                      <a:r>
                        <a:rPr lang="de-DE" sz="1400" baseline="0" dirty="0">
                          <a:effectLst/>
                          <a:latin typeface="Arial" panose="020B0604020202020204" pitchFamily="34" charset="0"/>
                          <a:cs typeface="Arial" panose="020B0604020202020204" pitchFamily="34" charset="0"/>
                        </a:rPr>
                        <a:t>Stunde 1 aufgreift) </a:t>
                      </a:r>
                      <a:r>
                        <a:rPr lang="de-DE" sz="1400" dirty="0">
                          <a:effectLst/>
                          <a:latin typeface="Arial" panose="020B0604020202020204" pitchFamily="34" charset="0"/>
                          <a:cs typeface="Arial" panose="020B0604020202020204" pitchFamily="34" charset="0"/>
                        </a:rPr>
                        <a:t>und </a:t>
                      </a:r>
                      <a:r>
                        <a:rPr lang="de-DE" sz="1400" baseline="0" dirty="0">
                          <a:effectLst/>
                          <a:latin typeface="Arial" panose="020B0604020202020204" pitchFamily="34" charset="0"/>
                          <a:cs typeface="Arial" panose="020B0604020202020204" pitchFamily="34" charset="0"/>
                        </a:rPr>
                        <a:t>Links für die Internetrecherche entsprechend der Leitfrage (</a:t>
                      </a:r>
                      <a:r>
                        <a:rPr lang="de-DE" sz="1400" baseline="0" dirty="0">
                          <a:effectLst/>
                          <a:latin typeface="Arial" panose="020B0604020202020204" pitchFamily="34" charset="0"/>
                          <a:cs typeface="Arial" panose="020B0604020202020204" pitchFamily="34" charset="0"/>
                          <a:hlinkClick r:id="rId5" action="ppaction://hlinksldjump"/>
                        </a:rPr>
                        <a:t>siehe AB</a:t>
                      </a:r>
                      <a:r>
                        <a:rPr lang="de-DE" sz="1400" baseline="0" dirty="0">
                          <a:effectLst/>
                          <a:latin typeface="Arial" panose="020B0604020202020204" pitchFamily="34" charset="0"/>
                          <a:cs typeface="Arial" panose="020B0604020202020204" pitchFamily="34" charset="0"/>
                        </a:rPr>
                        <a:t>).</a:t>
                      </a:r>
                    </a:p>
                    <a:p>
                      <a:pPr marL="342900" indent="-342900">
                        <a:spcAft>
                          <a:spcPts val="0"/>
                        </a:spcAft>
                        <a:buAutoNum type="alphaLcParenR"/>
                        <a:tabLst>
                          <a:tab pos="270510" algn="l"/>
                        </a:tabLst>
                      </a:pPr>
                      <a:r>
                        <a:rPr lang="de-DE" sz="1400" baseline="0" dirty="0">
                          <a:effectLst/>
                          <a:latin typeface="Arial" panose="020B0604020202020204" pitchFamily="34" charset="0"/>
                          <a:cs typeface="Arial" panose="020B0604020202020204" pitchFamily="34" charset="0"/>
                        </a:rPr>
                        <a:t>ein </a:t>
                      </a:r>
                      <a:r>
                        <a:rPr lang="de-DE" sz="1400" baseline="0" dirty="0">
                          <a:effectLst/>
                          <a:latin typeface="Arial" panose="020B0604020202020204" pitchFamily="34" charset="0"/>
                          <a:cs typeface="Arial" panose="020B0604020202020204" pitchFamily="34" charset="0"/>
                          <a:hlinkClick r:id="rId6" action="ppaction://hlinksldjump"/>
                        </a:rPr>
                        <a:t>Methodenblatt</a:t>
                      </a:r>
                      <a:r>
                        <a:rPr lang="de-DE" sz="1400" baseline="0" dirty="0">
                          <a:effectLst/>
                          <a:latin typeface="Arial" panose="020B0604020202020204" pitchFamily="34" charset="0"/>
                          <a:cs typeface="Arial" panose="020B0604020202020204" pitchFamily="34" charset="0"/>
                        </a:rPr>
                        <a:t> zum kritischen Umgang mit Statistiken.</a:t>
                      </a:r>
                    </a:p>
                    <a:p>
                      <a:pPr marL="0" indent="0">
                        <a:spcAft>
                          <a:spcPts val="0"/>
                        </a:spcAft>
                        <a:buNone/>
                        <a:tabLst>
                          <a:tab pos="270510" algn="l"/>
                        </a:tabLst>
                      </a:pPr>
                      <a:endParaRPr lang="de-DE" sz="600" baseline="0" dirty="0">
                        <a:effectLst/>
                        <a:latin typeface="Arial" panose="020B0604020202020204" pitchFamily="34" charset="0"/>
                        <a:cs typeface="Arial" panose="020B0604020202020204" pitchFamily="34" charset="0"/>
                      </a:endParaRPr>
                    </a:p>
                  </a:txBody>
                  <a:tcPr anchor="ctr"/>
                </a:tc>
                <a:tc>
                  <a:txBody>
                    <a:bodyPr/>
                    <a:lstStyle/>
                    <a:p>
                      <a:pPr>
                        <a:spcAft>
                          <a:spcPts val="0"/>
                        </a:spcAft>
                        <a:tabLst>
                          <a:tab pos="270510" algn="l"/>
                        </a:tabLst>
                      </a:pPr>
                      <a:r>
                        <a:rPr lang="de-DE" sz="1400" dirty="0">
                          <a:effectLst/>
                          <a:latin typeface="Arial" panose="020B0604020202020204" pitchFamily="34" charset="0"/>
                          <a:cs typeface="Arial" panose="020B0604020202020204" pitchFamily="34" charset="0"/>
                        </a:rPr>
                        <a:t>Methode:</a:t>
                      </a:r>
                    </a:p>
                    <a:p>
                      <a:pPr>
                        <a:spcAft>
                          <a:spcPts val="0"/>
                        </a:spcAft>
                        <a:tabLst>
                          <a:tab pos="270510" algn="l"/>
                        </a:tabLst>
                      </a:pPr>
                      <a:r>
                        <a:rPr lang="de-DE" sz="1400" baseline="0" dirty="0">
                          <a:effectLst/>
                          <a:latin typeface="Arial" panose="020B0604020202020204" pitchFamily="34" charset="0"/>
                          <a:ea typeface="Calibri"/>
                          <a:cs typeface="Arial" panose="020B0604020202020204" pitchFamily="34" charset="0"/>
                        </a:rPr>
                        <a:t>Statistiken analysieren</a:t>
                      </a:r>
                    </a:p>
                    <a:p>
                      <a:pPr>
                        <a:spcAft>
                          <a:spcPts val="0"/>
                        </a:spcAft>
                        <a:tabLst>
                          <a:tab pos="270510" algn="l"/>
                        </a:tabLst>
                      </a:pPr>
                      <a:r>
                        <a:rPr lang="de-DE" sz="1400" baseline="0" dirty="0">
                          <a:effectLst/>
                          <a:latin typeface="Arial" panose="020B0604020202020204" pitchFamily="34" charset="0"/>
                          <a:ea typeface="Calibri"/>
                          <a:cs typeface="Arial" panose="020B0604020202020204" pitchFamily="34" charset="0"/>
                        </a:rPr>
                        <a:t>kritischer Umgang mit Statistiken</a:t>
                      </a:r>
                    </a:p>
                    <a:p>
                      <a:pPr>
                        <a:spcAft>
                          <a:spcPts val="0"/>
                        </a:spcAft>
                        <a:tabLst>
                          <a:tab pos="270510" algn="l"/>
                        </a:tabLst>
                      </a:pPr>
                      <a:r>
                        <a:rPr lang="de-DE" sz="1400" baseline="0" dirty="0">
                          <a:effectLst/>
                          <a:latin typeface="Arial" panose="020B0604020202020204" pitchFamily="34" charset="0"/>
                          <a:ea typeface="Calibri"/>
                          <a:cs typeface="Arial" panose="020B0604020202020204" pitchFamily="34" charset="0"/>
                        </a:rPr>
                        <a:t>Internetrecherche</a:t>
                      </a:r>
                    </a:p>
                    <a:p>
                      <a:pPr>
                        <a:spcAft>
                          <a:spcPts val="0"/>
                        </a:spcAft>
                        <a:tabLst>
                          <a:tab pos="270510" algn="l"/>
                        </a:tabLst>
                      </a:pPr>
                      <a:r>
                        <a:rPr lang="de-DE" sz="1400" baseline="0" dirty="0">
                          <a:effectLst/>
                          <a:latin typeface="Arial" panose="020B0604020202020204" pitchFamily="34" charset="0"/>
                          <a:ea typeface="Calibri"/>
                          <a:cs typeface="Arial" panose="020B0604020202020204" pitchFamily="34" charset="0"/>
                        </a:rPr>
                        <a:t>Web-GIS</a:t>
                      </a:r>
                    </a:p>
                    <a:p>
                      <a:pPr>
                        <a:spcAft>
                          <a:spcPts val="0"/>
                        </a:spcAft>
                        <a:tabLst>
                          <a:tab pos="270510" algn="l"/>
                        </a:tabLst>
                      </a:pPr>
                      <a:endParaRPr lang="de-DE" sz="1400" baseline="0" dirty="0">
                        <a:effectLst/>
                        <a:latin typeface="Arial" panose="020B0604020202020204" pitchFamily="34" charset="0"/>
                        <a:ea typeface="Calibri"/>
                        <a:cs typeface="Arial" panose="020B0604020202020204" pitchFamily="34" charset="0"/>
                        <a:hlinkClick r:id="rId7" action="ppaction://hlinksldjump"/>
                      </a:endParaRPr>
                    </a:p>
                    <a:p>
                      <a:pPr>
                        <a:spcAft>
                          <a:spcPts val="0"/>
                        </a:spcAft>
                        <a:tabLst>
                          <a:tab pos="270510" algn="l"/>
                        </a:tabLst>
                      </a:pPr>
                      <a:endParaRPr lang="de-DE" sz="1400" baseline="0" dirty="0">
                        <a:effectLst/>
                        <a:latin typeface="Arial" panose="020B0604020202020204" pitchFamily="34" charset="0"/>
                        <a:ea typeface="Calibri"/>
                        <a:cs typeface="Arial" panose="020B0604020202020204" pitchFamily="34" charset="0"/>
                        <a:hlinkClick r:id="rId7" action="ppaction://hlinksldjump"/>
                      </a:endParaRPr>
                    </a:p>
                  </a:txBody>
                  <a:tcPr anchor="ctr"/>
                </a:tc>
                <a:extLst>
                  <a:ext uri="{0D108BD9-81ED-4DB2-BD59-A6C34878D82A}">
                    <a16:rowId xmlns:a16="http://schemas.microsoft.com/office/drawing/2014/main" val="10001"/>
                  </a:ext>
                </a:extLst>
              </a:tr>
            </a:tbl>
          </a:graphicData>
        </a:graphic>
      </p:graphicFrame>
      <p:sp>
        <p:nvSpPr>
          <p:cNvPr id="3" name="Textfeld 2"/>
          <p:cNvSpPr txBox="1"/>
          <p:nvPr/>
        </p:nvSpPr>
        <p:spPr>
          <a:xfrm>
            <a:off x="6584032" y="5805264"/>
            <a:ext cx="2160240" cy="246221"/>
          </a:xfrm>
          <a:prstGeom prst="rect">
            <a:avLst/>
          </a:prstGeom>
          <a:noFill/>
        </p:spPr>
        <p:txBody>
          <a:bodyPr wrap="square" rtlCol="0">
            <a:spAutoFit/>
          </a:bodyPr>
          <a:lstStyle/>
          <a:p>
            <a:pPr>
              <a:spcAft>
                <a:spcPts val="0"/>
              </a:spcAft>
              <a:tabLst>
                <a:tab pos="270510" algn="l"/>
              </a:tabLst>
            </a:pPr>
            <a:r>
              <a:rPr lang="de-DE" sz="1000" dirty="0">
                <a:ea typeface="Calibri"/>
                <a:cs typeface="Arial" panose="020B0604020202020204" pitchFamily="34" charset="0"/>
                <a:hlinkClick r:id="rId7" action="ppaction://hlinksldjump"/>
              </a:rPr>
              <a:t>Erfahrungsbericht – Stunde 1und 2</a:t>
            </a:r>
            <a:endParaRPr lang="de-DE" sz="1000" dirty="0">
              <a:ea typeface="Calibri"/>
              <a:cs typeface="Arial" panose="020B0604020202020204" pitchFamily="34" charset="0"/>
            </a:endParaRPr>
          </a:p>
        </p:txBody>
      </p:sp>
      <p:cxnSp>
        <p:nvCxnSpPr>
          <p:cNvPr id="5" name="Gerade Verbindung 4"/>
          <p:cNvCxnSpPr/>
          <p:nvPr/>
        </p:nvCxnSpPr>
        <p:spPr bwMode="auto">
          <a:xfrm>
            <a:off x="0" y="764704"/>
            <a:ext cx="9144000" cy="0"/>
          </a:xfrm>
          <a:prstGeom prst="line">
            <a:avLst/>
          </a:prstGeom>
          <a:solidFill>
            <a:schemeClr val="accent1"/>
          </a:solidFill>
          <a:ln w="57150" cap="flat" cmpd="sng" algn="ctr">
            <a:solidFill>
              <a:srgbClr val="FFCC66"/>
            </a:solidFill>
            <a:prstDash val="solid"/>
            <a:round/>
            <a:headEnd type="none" w="med" len="med"/>
            <a:tailEnd type="none" w="med" len="med"/>
          </a:ln>
          <a:effectLst/>
        </p:spPr>
      </p:cxnSp>
    </p:spTree>
    <p:extLst>
      <p:ext uri="{BB962C8B-B14F-4D97-AF65-F5344CB8AC3E}">
        <p14:creationId xmlns:p14="http://schemas.microsoft.com/office/powerpoint/2010/main" val="2441700740"/>
      </p:ext>
    </p:extLst>
  </p:cSld>
  <p:clrMapOvr>
    <a:masterClrMapping/>
  </p:clrMapOvr>
</p:sld>
</file>

<file path=ppt/theme/theme1.xml><?xml version="1.0" encoding="utf-8"?>
<a:theme xmlns:a="http://schemas.openxmlformats.org/drawingml/2006/main" name="Vorlage_Präsentationen-2">
  <a:themeElements>
    <a:clrScheme name="RPF-PowerpointVorlage 1">
      <a:dk1>
        <a:srgbClr val="000000"/>
      </a:dk1>
      <a:lt1>
        <a:srgbClr val="FFFFC1"/>
      </a:lt1>
      <a:dk2>
        <a:srgbClr val="000000"/>
      </a:dk2>
      <a:lt2>
        <a:srgbClr val="C0C0C0"/>
      </a:lt2>
      <a:accent1>
        <a:srgbClr val="969696"/>
      </a:accent1>
      <a:accent2>
        <a:srgbClr val="0000FF"/>
      </a:accent2>
      <a:accent3>
        <a:srgbClr val="FFFFDD"/>
      </a:accent3>
      <a:accent4>
        <a:srgbClr val="000000"/>
      </a:accent4>
      <a:accent5>
        <a:srgbClr val="C9C9C9"/>
      </a:accent5>
      <a:accent6>
        <a:srgbClr val="0000E7"/>
      </a:accent6>
      <a:hlink>
        <a:srgbClr val="FF0000"/>
      </a:hlink>
      <a:folHlink>
        <a:srgbClr val="5F5F5F"/>
      </a:folHlink>
    </a:clrScheme>
    <a:fontScheme name="RPF-PowerpointVorlage">
      <a:majorFont>
        <a:latin typeface="Times"/>
        <a:ea typeface=""/>
        <a:cs typeface=""/>
      </a:majorFont>
      <a:minorFont>
        <a:latin typeface="Time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a:defRPr>
        </a:defPPr>
      </a:lstStyle>
    </a:lnDef>
  </a:objectDefaults>
  <a:extraClrSchemeLst>
    <a:extraClrScheme>
      <a:clrScheme name="RPF-PowerpointVorlage 1">
        <a:dk1>
          <a:srgbClr val="000000"/>
        </a:dk1>
        <a:lt1>
          <a:srgbClr val="FFFFC1"/>
        </a:lt1>
        <a:dk2>
          <a:srgbClr val="000000"/>
        </a:dk2>
        <a:lt2>
          <a:srgbClr val="C0C0C0"/>
        </a:lt2>
        <a:accent1>
          <a:srgbClr val="969696"/>
        </a:accent1>
        <a:accent2>
          <a:srgbClr val="0000FF"/>
        </a:accent2>
        <a:accent3>
          <a:srgbClr val="FFFFDD"/>
        </a:accent3>
        <a:accent4>
          <a:srgbClr val="000000"/>
        </a:accent4>
        <a:accent5>
          <a:srgbClr val="C9C9C9"/>
        </a:accent5>
        <a:accent6>
          <a:srgbClr val="0000E7"/>
        </a:accent6>
        <a:hlink>
          <a:srgbClr val="FF0000"/>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orkshop Bevölkerung 03.07.2016" id="{F832FF37-D644-7A40-A6A8-13555E27405B}" vid="{59E944DD-3A7E-9047-ADC7-A47772B7A3F7}"/>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Vorlage_Präsentationen-2</Template>
  <TotalTime>0</TotalTime>
  <Words>1512</Words>
  <Application>Microsoft Macintosh PowerPoint</Application>
  <PresentationFormat>Bildschirmpräsentation (4:3)</PresentationFormat>
  <Paragraphs>332</Paragraphs>
  <Slides>23</Slides>
  <Notes>23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Times</vt:lpstr>
      <vt:lpstr>Times New Roman</vt:lpstr>
      <vt:lpstr>Wingdings</vt:lpstr>
      <vt:lpstr>Vorlage_Präsentationen-2</vt:lpstr>
      <vt:lpstr>PowerPoint-Präsentation</vt:lpstr>
      <vt:lpstr>Arbeitsauftrag</vt:lpstr>
      <vt:lpstr>PowerPoint-Präsentation</vt:lpstr>
      <vt:lpstr>PowerPoint-Präsentation</vt:lpstr>
      <vt:lpstr>PowerPoint-Präsentation</vt:lpstr>
      <vt:lpstr>Stunde 1</vt:lpstr>
      <vt:lpstr>Einstiegsfolie Stunde 1</vt:lpstr>
      <vt:lpstr>Arbeitsblatt Stunde 1</vt:lpstr>
      <vt:lpstr>Stunde 2</vt:lpstr>
      <vt:lpstr>Einstiegsfolie Stunde 2</vt:lpstr>
      <vt:lpstr>AB „Ländlicher Raum“ Stunde 2</vt:lpstr>
      <vt:lpstr>AB „Kriterienkatalog“ Stunde 2</vt:lpstr>
      <vt:lpstr>Methodenblatt Statistik Stunde 2</vt:lpstr>
      <vt:lpstr>Stunde 3 und 4</vt:lpstr>
      <vt:lpstr>Stunde 5</vt:lpstr>
      <vt:lpstr>Stunde 6</vt:lpstr>
      <vt:lpstr>AB „Wie Fachleute…“ Stunde 6</vt:lpstr>
      <vt:lpstr>AB „Die Zukunfts…“ Stunde 6</vt:lpstr>
      <vt:lpstr>Stunde 7</vt:lpstr>
      <vt:lpstr>Mögliches Tafelbild</vt:lpstr>
      <vt:lpstr>Matrix Kompetenzen</vt:lpstr>
      <vt:lpstr>PowerPoint-Präsentation</vt:lpstr>
      <vt:lpstr>Literaturhinweise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2016-12-19T12:20:34Z</dcterms:created>
  <dcterms:modified xsi:type="dcterms:W3CDTF">2019-02-21T14:20:23Z</dcterms:modified>
</cp:coreProperties>
</file>