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1"/>
  </p:sldMasterIdLst>
  <p:notesMasterIdLst>
    <p:notesMasterId r:id="rId41"/>
  </p:notesMasterIdLst>
  <p:handoutMasterIdLst>
    <p:handoutMasterId r:id="rId42"/>
  </p:handoutMasterIdLst>
  <p:sldIdLst>
    <p:sldId id="362" r:id="rId2"/>
    <p:sldId id="257" r:id="rId3"/>
    <p:sldId id="258" r:id="rId4"/>
    <p:sldId id="390" r:id="rId5"/>
    <p:sldId id="259" r:id="rId6"/>
    <p:sldId id="260" r:id="rId7"/>
    <p:sldId id="278" r:id="rId8"/>
    <p:sldId id="301" r:id="rId9"/>
    <p:sldId id="285" r:id="rId10"/>
    <p:sldId id="279" r:id="rId11"/>
    <p:sldId id="307" r:id="rId12"/>
    <p:sldId id="306" r:id="rId13"/>
    <p:sldId id="360" r:id="rId14"/>
    <p:sldId id="371" r:id="rId15"/>
    <p:sldId id="331" r:id="rId16"/>
    <p:sldId id="374" r:id="rId17"/>
    <p:sldId id="336" r:id="rId18"/>
    <p:sldId id="392" r:id="rId19"/>
    <p:sldId id="375" r:id="rId20"/>
    <p:sldId id="359" r:id="rId21"/>
    <p:sldId id="308" r:id="rId22"/>
    <p:sldId id="318" r:id="rId23"/>
    <p:sldId id="271" r:id="rId24"/>
    <p:sldId id="292" r:id="rId25"/>
    <p:sldId id="269" r:id="rId26"/>
    <p:sldId id="289" r:id="rId27"/>
    <p:sldId id="262" r:id="rId28"/>
    <p:sldId id="384" r:id="rId29"/>
    <p:sldId id="277" r:id="rId30"/>
    <p:sldId id="264" r:id="rId31"/>
    <p:sldId id="316" r:id="rId32"/>
    <p:sldId id="303" r:id="rId33"/>
    <p:sldId id="329" r:id="rId34"/>
    <p:sldId id="263" r:id="rId35"/>
    <p:sldId id="323" r:id="rId36"/>
    <p:sldId id="339" r:id="rId37"/>
    <p:sldId id="340" r:id="rId38"/>
    <p:sldId id="380" r:id="rId39"/>
    <p:sldId id="290" r:id="rId40"/>
  </p:sldIdLst>
  <p:sldSz cx="9144000" cy="6858000" type="screen4x3"/>
  <p:notesSz cx="6669088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3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kler, Karin (ZSL)" initials="WK(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DE9"/>
    <a:srgbClr val="FFFFE0"/>
    <a:srgbClr val="CCECFF"/>
    <a:srgbClr val="B80000"/>
    <a:srgbClr val="B70017"/>
    <a:srgbClr val="007AC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96" autoAdjust="0"/>
    <p:restoredTop sz="94400" autoAdjust="0"/>
  </p:normalViewPr>
  <p:slideViewPr>
    <p:cSldViewPr>
      <p:cViewPr varScale="1">
        <p:scale>
          <a:sx n="98" d="100"/>
          <a:sy n="98" d="100"/>
        </p:scale>
        <p:origin x="1576" y="192"/>
      </p:cViewPr>
      <p:guideLst>
        <p:guide orient="horz" pos="193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4026" y="108"/>
      </p:cViewPr>
      <p:guideLst>
        <p:guide orient="horz" pos="3110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AE7422-6A7D-41F0-AD45-8BD200FC14C2}" type="datetimeFigureOut">
              <a:rPr lang="de-DE" smtClean="0"/>
              <a:t>07.12.21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86B813-37FB-4258-877A-69A0502C1A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2106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7766AF-C2E5-498A-8780-88CCD884FEB9}" type="datetimeFigureOut">
              <a:rPr lang="de-DE" smtClean="0"/>
              <a:t>07.12.21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1CA67-D061-429F-B186-15D98BBFE4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2237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Motivation, </a:t>
            </a:r>
            <a:r>
              <a:rPr lang="de-DE" dirty="0" err="1"/>
              <a:t>pbK</a:t>
            </a:r>
            <a:r>
              <a:rPr lang="de-DE" dirty="0"/>
              <a:t> Analysekompetenz</a:t>
            </a:r>
          </a:p>
          <a:p>
            <a:r>
              <a:rPr lang="de-DE" dirty="0"/>
              <a:t>Fallbeispiel: isolierte Entwicklung</a:t>
            </a:r>
            <a:r>
              <a:rPr lang="de-DE" baseline="0" dirty="0"/>
              <a:t> kleinräumig =&gt; Rückschlüsse auf heute/global ("Metapher"), Rätselhaftes (Motivation), Spannung, Einzigartigkeit der Erde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E3139-E22F-1A48-AFAF-A93E6C392245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0313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Motivation, </a:t>
            </a:r>
            <a:r>
              <a:rPr lang="de-DE" dirty="0" err="1"/>
              <a:t>pbK</a:t>
            </a:r>
            <a:r>
              <a:rPr lang="de-DE" dirty="0"/>
              <a:t> Analysekompetenz</a:t>
            </a:r>
          </a:p>
          <a:p>
            <a:r>
              <a:rPr lang="de-DE" dirty="0"/>
              <a:t>Fallbeispiel: isolierte Entwicklung</a:t>
            </a:r>
            <a:r>
              <a:rPr lang="de-DE" baseline="0" dirty="0"/>
              <a:t> kleinräumig =&gt; Rückschlüsse auf heute/global ("Metapher"), Rätselhaftes (Motivation), Spannung, Einzigartigkeit der Erde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E3139-E22F-1A48-AFAF-A93E6C392245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0510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Abgerundetes Rechtec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 userDrawn="1"/>
        </p:nvSpPr>
        <p:spPr>
          <a:xfrm>
            <a:off x="0" y="3650400"/>
            <a:ext cx="9144001" cy="244800"/>
          </a:xfrm>
          <a:prstGeom prst="rect">
            <a:avLst/>
          </a:prstGeom>
          <a:solidFill>
            <a:srgbClr val="B8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 hasCustomPrompt="1"/>
          </p:nvPr>
        </p:nvSpPr>
        <p:spPr>
          <a:xfrm>
            <a:off x="457200" y="2132856"/>
            <a:ext cx="8333557" cy="1470025"/>
          </a:xfrm>
        </p:spPr>
        <p:txBody>
          <a:bodyPr anchor="b">
            <a:noAutofit/>
          </a:bodyPr>
          <a:lstStyle>
            <a:lvl1pPr algn="l">
              <a:defRPr sz="4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kumimoji="0" lang="de-DE" dirty="0"/>
              <a:t>Titel der gesamten Präsentation durch Klicken bearbeiten</a:t>
            </a:r>
            <a:endParaRPr kumimoji="0" lang="en-US" dirty="0"/>
          </a:p>
        </p:txBody>
      </p:sp>
      <p:sp>
        <p:nvSpPr>
          <p:cNvPr id="9" name="Untertitel 8"/>
          <p:cNvSpPr>
            <a:spLocks noGrp="1"/>
          </p:cNvSpPr>
          <p:nvPr>
            <p:ph type="subTitle" idx="1" hasCustomPrompt="1"/>
          </p:nvPr>
        </p:nvSpPr>
        <p:spPr>
          <a:xfrm>
            <a:off x="478563" y="3901087"/>
            <a:ext cx="4931619" cy="1690138"/>
          </a:xfrm>
        </p:spPr>
        <p:txBody>
          <a:bodyPr>
            <a:normAutofit/>
          </a:bodyPr>
          <a:lstStyle>
            <a:lvl1pPr marL="64008" indent="0" algn="l">
              <a:buNone/>
              <a:defRPr sz="24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dirty="0"/>
              <a:t>Anlass der Präsentation</a:t>
            </a:r>
            <a:br>
              <a:rPr kumimoji="0" lang="de-DE" dirty="0"/>
            </a:br>
            <a:r>
              <a:rPr kumimoji="0" lang="de-DE" dirty="0"/>
              <a:t>Name des/der Vortragenden </a:t>
            </a:r>
            <a:endParaRPr kumimoji="0" lang="en-US" dirty="0"/>
          </a:p>
        </p:txBody>
      </p:sp>
      <p:sp>
        <p:nvSpPr>
          <p:cNvPr id="21" name="Datumsplatzhalter 13"/>
          <p:cNvSpPr>
            <a:spLocks noGrp="1"/>
          </p:cNvSpPr>
          <p:nvPr>
            <p:ph type="dt" sz="half" idx="2"/>
          </p:nvPr>
        </p:nvSpPr>
        <p:spPr>
          <a:xfrm>
            <a:off x="7914363" y="5949280"/>
            <a:ext cx="886737" cy="3600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pic>
        <p:nvPicPr>
          <p:cNvPr id="29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450000"/>
            <a:ext cx="437236" cy="59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2" t="15720" r="6807" b="15910"/>
          <a:stretch/>
        </p:blipFill>
        <p:spPr>
          <a:xfrm>
            <a:off x="7051494" y="450000"/>
            <a:ext cx="1715609" cy="597600"/>
          </a:xfrm>
          <a:prstGeom prst="rect">
            <a:avLst/>
          </a:prstGeom>
        </p:spPr>
      </p:pic>
      <p:sp>
        <p:nvSpPr>
          <p:cNvPr id="11" name="Fußzeilenplatzhalter 2">
            <a:extLst>
              <a:ext uri="{FF2B5EF4-FFF2-40B4-BE49-F238E27FC236}">
                <a16:creationId xmlns:a16="http://schemas.microsoft.com/office/drawing/2014/main" id="{BA06910F-1C0C-AF45-9E31-259F101F2B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19872" y="5949280"/>
            <a:ext cx="2700000" cy="360000"/>
          </a:xfrm>
          <a:prstGeom prst="rect">
            <a:avLst/>
          </a:prstGeom>
        </p:spPr>
        <p:txBody>
          <a:bodyPr vert="horz"/>
          <a:lstStyle>
            <a:lvl1pPr algn="ctr" eaLnBrk="1" latinLnBrk="0" hangingPunct="1">
              <a:defRPr kumimoji="0" sz="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ZPG Geographie Kursstufe</a:t>
            </a:r>
            <a:endParaRPr lang="de-DE" dirty="0"/>
          </a:p>
        </p:txBody>
      </p:sp>
    </p:spTree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46800"/>
            <a:ext cx="8229600" cy="4032448"/>
          </a:xfrm>
        </p:spPr>
        <p:txBody>
          <a:bodyPr/>
          <a:lstStyle/>
          <a:p>
            <a:pPr lvl="0" eaLnBrk="1" latinLnBrk="0" hangingPunct="1"/>
            <a:r>
              <a:rPr lang="de-DE"/>
              <a:t>Mastertextformat bearbeiten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/>
          <a:lstStyle/>
          <a:p>
            <a:r>
              <a:rPr kumimoji="0" lang="de-DE"/>
              <a:t>Mastertitelformat bearbeiten</a:t>
            </a:r>
            <a:endParaRPr kumimoji="0" lang="en-US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E7D9B7D-9622-2343-AB7A-D5488B0B77A5}"/>
              </a:ext>
            </a:extLst>
          </p:cNvPr>
          <p:cNvSpPr txBox="1"/>
          <p:nvPr userDrawn="1"/>
        </p:nvSpPr>
        <p:spPr>
          <a:xfrm>
            <a:off x="3553131" y="6093296"/>
            <a:ext cx="20377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aseline="0" dirty="0"/>
              <a:t>ZPG Geographie Kursstufe</a:t>
            </a:r>
          </a:p>
        </p:txBody>
      </p:sp>
    </p:spTree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846800"/>
            <a:ext cx="4038600" cy="40324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48200" y="1846800"/>
            <a:ext cx="4038600" cy="40324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 dirty="0"/>
              <a:t>Textmasterformat bearbeiten </a:t>
            </a:r>
          </a:p>
          <a:p>
            <a:pPr lvl="1" eaLnBrk="1" latinLnBrk="0" hangingPunct="1"/>
            <a:r>
              <a:rPr lang="de-DE" dirty="0"/>
              <a:t>Zweite Ebene</a:t>
            </a:r>
          </a:p>
          <a:p>
            <a:pPr lvl="2" eaLnBrk="1" latinLnBrk="0" hangingPunct="1"/>
            <a:r>
              <a:rPr lang="de-DE" dirty="0"/>
              <a:t>Dritte Ebene</a:t>
            </a:r>
          </a:p>
          <a:p>
            <a:pPr lvl="3" eaLnBrk="1" latinLnBrk="0" hangingPunct="1"/>
            <a:r>
              <a:rPr lang="de-DE" dirty="0"/>
              <a:t>Vierte Ebene</a:t>
            </a:r>
          </a:p>
          <a:p>
            <a:pPr lvl="4" eaLnBrk="1" latinLnBrk="0" hangingPunct="1"/>
            <a:r>
              <a:rPr lang="de-DE" dirty="0"/>
              <a:t>Fünfte Ebene</a:t>
            </a:r>
            <a:endParaRPr kumimoji="0" lang="en-US" dirty="0"/>
          </a:p>
        </p:txBody>
      </p:sp>
      <p:sp>
        <p:nvSpPr>
          <p:cNvPr id="10" name="Titelplatzhalter 21"/>
          <p:cNvSpPr txBox="1">
            <a:spLocks/>
          </p:cNvSpPr>
          <p:nvPr userDrawn="1"/>
        </p:nvSpPr>
        <p:spPr>
          <a:xfrm>
            <a:off x="457200" y="562000"/>
            <a:ext cx="8229600" cy="1066800"/>
          </a:xfrm>
          <a:prstGeom prst="rect">
            <a:avLst/>
          </a:prstGeom>
        </p:spPr>
        <p:txBody>
          <a:bodyPr vert="horz" anchor="ctr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13" name="Fußzeilenplatzhalter 2"/>
          <p:cNvSpPr txBox="1">
            <a:spLocks/>
          </p:cNvSpPr>
          <p:nvPr userDrawn="1"/>
        </p:nvSpPr>
        <p:spPr>
          <a:xfrm>
            <a:off x="467544" y="5949280"/>
            <a:ext cx="27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D1E3B967-05CE-E645-B52A-CE2AB68FFF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19872" y="5949280"/>
            <a:ext cx="2700000" cy="360000"/>
          </a:xfrm>
          <a:prstGeom prst="rect">
            <a:avLst/>
          </a:prstGeom>
        </p:spPr>
        <p:txBody>
          <a:bodyPr vert="horz"/>
          <a:lstStyle>
            <a:lvl1pPr algn="ctr" eaLnBrk="1" latinLnBrk="0" hangingPunct="1">
              <a:defRPr kumimoji="0" sz="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ZPG Geographie Kursstufe</a:t>
            </a:r>
            <a:endParaRPr lang="de-DE" dirty="0"/>
          </a:p>
        </p:txBody>
      </p:sp>
    </p:spTree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7544" y="1844824"/>
            <a:ext cx="4032000" cy="457200"/>
          </a:xfrm>
          <a:solidFill>
            <a:schemeClr val="accent1">
              <a:alpha val="25000"/>
            </a:schemeClr>
          </a:solidFill>
          <a:ln w="12700">
            <a:noFill/>
          </a:ln>
        </p:spPr>
        <p:txBody>
          <a:bodyPr anchor="ctr">
            <a:noAutofit/>
          </a:bodyPr>
          <a:lstStyle>
            <a:lvl1pPr marL="45720" indent="0">
              <a:buNone/>
              <a:defRPr sz="20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Mastertextformat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4008" y="1844824"/>
            <a:ext cx="4032000" cy="457200"/>
          </a:xfrm>
          <a:solidFill>
            <a:schemeClr val="accent1">
              <a:alpha val="25000"/>
            </a:schemeClr>
          </a:solidFill>
          <a:ln w="12700">
            <a:noFill/>
          </a:ln>
        </p:spPr>
        <p:txBody>
          <a:bodyPr anchor="ctr">
            <a:noAutofit/>
          </a:bodyPr>
          <a:lstStyle>
            <a:lvl1pPr marL="45720" indent="0">
              <a:buNone/>
              <a:defRPr sz="20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Mastertextformat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67544" y="2348880"/>
            <a:ext cx="4032000" cy="3528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4008" y="2348880"/>
            <a:ext cx="4032000" cy="352839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/>
              <a:t>Mastertextformat bearbeiten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/>
          <a:lstStyle/>
          <a:p>
            <a:r>
              <a:rPr kumimoji="0" lang="de-DE"/>
              <a:t>Mastertitelformat bearbeiten</a:t>
            </a:r>
            <a:endParaRPr kumimoji="0" lang="en-US" dirty="0"/>
          </a:p>
        </p:txBody>
      </p:sp>
      <p:sp>
        <p:nvSpPr>
          <p:cNvPr id="8" name="Fußzeilenplatzhalter 2">
            <a:extLst>
              <a:ext uri="{FF2B5EF4-FFF2-40B4-BE49-F238E27FC236}">
                <a16:creationId xmlns:a16="http://schemas.microsoft.com/office/drawing/2014/main" id="{D051D87A-40F5-154B-94B7-AEBB50749E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419872" y="5949280"/>
            <a:ext cx="2700000" cy="360000"/>
          </a:xfrm>
          <a:prstGeom prst="rect">
            <a:avLst/>
          </a:prstGeom>
        </p:spPr>
        <p:txBody>
          <a:bodyPr vert="horz"/>
          <a:lstStyle>
            <a:lvl1pPr algn="ctr" eaLnBrk="1" latinLnBrk="0" hangingPunct="1">
              <a:defRPr kumimoji="0" sz="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ZPG Geographie Kursstufe</a:t>
            </a:r>
            <a:endParaRPr lang="de-DE" dirty="0"/>
          </a:p>
        </p:txBody>
      </p:sp>
    </p:spTree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ußzeilenplatzhalter 2"/>
          <p:cNvSpPr txBox="1">
            <a:spLocks/>
          </p:cNvSpPr>
          <p:nvPr userDrawn="1"/>
        </p:nvSpPr>
        <p:spPr>
          <a:xfrm>
            <a:off x="467544" y="5949280"/>
            <a:ext cx="27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/>
          <a:lstStyle/>
          <a:p>
            <a:r>
              <a:rPr kumimoji="0" lang="de-DE"/>
              <a:t>Mastertitelformat bearbeiten</a:t>
            </a:r>
            <a:endParaRPr kumimoji="0" lang="en-US" dirty="0"/>
          </a:p>
        </p:txBody>
      </p:sp>
      <p:sp>
        <p:nvSpPr>
          <p:cNvPr id="5" name="Fußzeilenplatzhalter 2">
            <a:extLst>
              <a:ext uri="{FF2B5EF4-FFF2-40B4-BE49-F238E27FC236}">
                <a16:creationId xmlns:a16="http://schemas.microsoft.com/office/drawing/2014/main" id="{76DE584D-487D-684B-8EDA-6C530B8DC0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19872" y="5949280"/>
            <a:ext cx="2700000" cy="360000"/>
          </a:xfrm>
          <a:prstGeom prst="rect">
            <a:avLst/>
          </a:prstGeom>
        </p:spPr>
        <p:txBody>
          <a:bodyPr vert="horz"/>
          <a:lstStyle>
            <a:lvl1pPr algn="ctr" eaLnBrk="1" latinLnBrk="0" hangingPunct="1">
              <a:defRPr kumimoji="0" sz="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ZPG Geographie Kursstufe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1542849"/>
      </p:ext>
    </p:extLst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1A0814D-0EA2-C244-BE84-CB29888FDC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19872" y="5949280"/>
            <a:ext cx="2700000" cy="360000"/>
          </a:xfrm>
          <a:prstGeom prst="rect">
            <a:avLst/>
          </a:prstGeom>
        </p:spPr>
        <p:txBody>
          <a:bodyPr vert="horz"/>
          <a:lstStyle>
            <a:lvl1pPr algn="ctr" eaLnBrk="1" latinLnBrk="0" hangingPunct="1">
              <a:defRPr kumimoji="0" sz="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ZPG Geographie Kursstufe</a:t>
            </a:r>
            <a:endParaRPr lang="de-DE" dirty="0"/>
          </a:p>
        </p:txBody>
      </p:sp>
    </p:spTree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4088" y="764704"/>
            <a:ext cx="3383280" cy="792088"/>
          </a:xfrm>
        </p:spPr>
        <p:txBody>
          <a:bodyPr anchor="b">
            <a:noAutofit/>
          </a:bodyPr>
          <a:lstStyle>
            <a:lvl1pPr algn="l">
              <a:buNone/>
              <a:defRPr sz="2400" b="1"/>
            </a:lvl1pPr>
          </a:lstStyle>
          <a:p>
            <a:r>
              <a:rPr kumimoji="0" lang="de-DE"/>
              <a:t>Mastertitelformat bearbeiten</a:t>
            </a:r>
            <a:endParaRPr kumimoji="0"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5364088" y="1628801"/>
            <a:ext cx="3383280" cy="4248472"/>
          </a:xfrm>
        </p:spPr>
        <p:txBody>
          <a:bodyPr>
            <a:normAutofit/>
          </a:bodyPr>
          <a:lstStyle>
            <a:lvl1pPr marL="9144" indent="0">
              <a:buNone/>
              <a:defRPr sz="20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467544" y="764704"/>
            <a:ext cx="4787208" cy="5112568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/>
              <a:t>Mastertextformat bearbeiten</a:t>
            </a:r>
          </a:p>
        </p:txBody>
      </p:sp>
      <p:sp>
        <p:nvSpPr>
          <p:cNvPr id="6" name="Fußzeilenplatzhalter 2">
            <a:extLst>
              <a:ext uri="{FF2B5EF4-FFF2-40B4-BE49-F238E27FC236}">
                <a16:creationId xmlns:a16="http://schemas.microsoft.com/office/drawing/2014/main" id="{7D56ADF7-286C-904A-B952-97FEE522B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19872" y="5949280"/>
            <a:ext cx="2700000" cy="360000"/>
          </a:xfrm>
          <a:prstGeom prst="rect">
            <a:avLst/>
          </a:prstGeom>
        </p:spPr>
        <p:txBody>
          <a:bodyPr vert="horz"/>
          <a:lstStyle>
            <a:lvl1pPr algn="ctr" eaLnBrk="1" latinLnBrk="0" hangingPunct="1">
              <a:defRPr kumimoji="0" sz="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ZPG Geographie Kursstufe</a:t>
            </a:r>
          </a:p>
        </p:txBody>
      </p:sp>
    </p:spTree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/>
          <p:cNvSpPr/>
          <p:nvPr userDrawn="1"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B8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562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de-DE" dirty="0"/>
              <a:t>Titelmasterformat durch Klicken bearbeiten</a:t>
            </a:r>
            <a:endParaRPr kumimoji="0"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1700808"/>
            <a:ext cx="8229600" cy="403244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dirty="0"/>
              <a:t>Textmasterformat bearbeiten</a:t>
            </a:r>
          </a:p>
          <a:p>
            <a:pPr lvl="1" eaLnBrk="1" latinLnBrk="0" hangingPunct="1"/>
            <a:r>
              <a:rPr kumimoji="0" lang="de-DE" dirty="0"/>
              <a:t>Zweite Ebene</a:t>
            </a:r>
          </a:p>
          <a:p>
            <a:pPr lvl="2" eaLnBrk="1" latinLnBrk="0" hangingPunct="1"/>
            <a:r>
              <a:rPr kumimoji="0" lang="de-DE" dirty="0"/>
              <a:t>Dritte Ebene</a:t>
            </a:r>
          </a:p>
          <a:p>
            <a:pPr lvl="3" eaLnBrk="1" latinLnBrk="0" hangingPunct="1"/>
            <a:r>
              <a:rPr kumimoji="0" lang="de-DE" dirty="0"/>
              <a:t>Vierte Ebene</a:t>
            </a:r>
          </a:p>
          <a:p>
            <a:pPr lvl="4" eaLnBrk="1" latinLnBrk="0" hangingPunct="1"/>
            <a:r>
              <a:rPr kumimoji="0" lang="de-DE" dirty="0"/>
              <a:t>Fünfte Ebene</a:t>
            </a:r>
            <a:endParaRPr kumimoji="0" lang="en-US" dirty="0"/>
          </a:p>
        </p:txBody>
      </p:sp>
      <p:pic>
        <p:nvPicPr>
          <p:cNvPr id="17" name="Grafik 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219" y="5985280"/>
            <a:ext cx="263395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6" t="15999" r="10397" b="15999"/>
          <a:stretch/>
        </p:blipFill>
        <p:spPr>
          <a:xfrm>
            <a:off x="8047357" y="5985280"/>
            <a:ext cx="661255" cy="360000"/>
          </a:xfrm>
          <a:prstGeom prst="rect">
            <a:avLst/>
          </a:prstGeom>
        </p:spPr>
      </p:pic>
      <p:sp>
        <p:nvSpPr>
          <p:cNvPr id="8" name="Fußzeilenplatzhalter 2">
            <a:extLst>
              <a:ext uri="{FF2B5EF4-FFF2-40B4-BE49-F238E27FC236}">
                <a16:creationId xmlns:a16="http://schemas.microsoft.com/office/drawing/2014/main" id="{457F0DEF-E349-1345-AE7A-D6AA175692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19872" y="5949280"/>
            <a:ext cx="2700000" cy="360000"/>
          </a:xfrm>
          <a:prstGeom prst="rect">
            <a:avLst/>
          </a:prstGeom>
        </p:spPr>
        <p:txBody>
          <a:bodyPr vert="horz"/>
          <a:lstStyle>
            <a:lvl1pPr algn="ctr" eaLnBrk="1" latinLnBrk="0" hangingPunct="1">
              <a:defRPr kumimoji="0" sz="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ZPG Geographie Kursstufe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8" r:id="rId3"/>
    <p:sldLayoutId id="2147483679" r:id="rId4"/>
    <p:sldLayoutId id="2147483686" r:id="rId5"/>
    <p:sldLayoutId id="2147483681" r:id="rId6"/>
    <p:sldLayoutId id="2147483682" r:id="rId7"/>
  </p:sldLayoutIdLst>
  <p:transition>
    <p:pull dir="r"/>
  </p:transition>
  <p:hf hd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1">
              <a:lumMod val="75000"/>
              <a:lumOff val="25000"/>
            </a:schemeClr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kumimoji="0" sz="2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58368" indent="-246888" algn="l" rtl="0" eaLnBrk="1" latinLnBrk="0" hangingPunct="1">
        <a:spcBef>
          <a:spcPts val="3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kumimoji="0" sz="2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23544" indent="-219456" algn="l" rtl="0" eaLnBrk="1" latinLnBrk="0" hangingPunct="1">
        <a:spcBef>
          <a:spcPts val="3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kumimoji="0"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79576" indent="-201168" algn="l" rtl="0" eaLnBrk="1" latinLnBrk="0" hangingPunct="1">
        <a:spcBef>
          <a:spcPts val="3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kumimoji="0"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89888" indent="-182880" algn="l" rtl="0" eaLnBrk="1" latinLnBrk="0" hangingPunct="1">
        <a:spcBef>
          <a:spcPts val="3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kumimoji="0"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1412776"/>
            <a:ext cx="8333557" cy="1758057"/>
          </a:xfrm>
        </p:spPr>
        <p:txBody>
          <a:bodyPr/>
          <a:lstStyle/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3.4.1	System Erde</a:t>
            </a:r>
            <a:b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3.4.2	Globale Herausforderungen</a:t>
            </a:r>
            <a:b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>
          <a:xfrm>
            <a:off x="323528" y="4043118"/>
            <a:ext cx="4931619" cy="1690138"/>
          </a:xfrm>
        </p:spPr>
        <p:txBody>
          <a:bodyPr/>
          <a:lstStyle/>
          <a:p>
            <a:r>
              <a:rPr lang="de-DE" dirty="0"/>
              <a:t>Bildungsplan 2016 (Kursstufe)</a:t>
            </a:r>
          </a:p>
          <a:p>
            <a:r>
              <a:rPr lang="de-DE" dirty="0"/>
              <a:t>Dr. A. </a:t>
            </a:r>
            <a:r>
              <a:rPr lang="de-DE" dirty="0" err="1"/>
              <a:t>Thierer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543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437102" y="422875"/>
            <a:ext cx="810053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/>
              <a:t>Geosphären des System Erde und ihre Vernetzung an Beispiel erarbeiten </a:t>
            </a:r>
          </a:p>
          <a:p>
            <a:endParaRPr lang="de-DE" sz="2800" b="1" dirty="0"/>
          </a:p>
          <a:p>
            <a:pPr marL="342900" indent="-342900">
              <a:buFont typeface="Arial"/>
              <a:buChar char="•"/>
            </a:pPr>
            <a:r>
              <a:rPr lang="de-DE" sz="2800" dirty="0"/>
              <a:t>Alpen</a:t>
            </a:r>
          </a:p>
          <a:p>
            <a:pPr marL="342900" indent="-342900">
              <a:buFont typeface="Arial"/>
              <a:buChar char="•"/>
            </a:pPr>
            <a:r>
              <a:rPr lang="de-DE" sz="2800" dirty="0" err="1"/>
              <a:t>Biosphere</a:t>
            </a:r>
            <a:r>
              <a:rPr lang="de-DE" sz="2800" dirty="0"/>
              <a:t> 2</a:t>
            </a:r>
          </a:p>
          <a:p>
            <a:pPr marL="342900" indent="-342900">
              <a:buFont typeface="Arial"/>
              <a:buChar char="•"/>
            </a:pPr>
            <a:r>
              <a:rPr lang="de-DE" sz="2800" dirty="0" err="1"/>
              <a:t>Nahraum</a:t>
            </a:r>
            <a:endParaRPr lang="de-DE" sz="2800" dirty="0"/>
          </a:p>
          <a:p>
            <a:pPr marL="342900" indent="-342900">
              <a:buFont typeface="Arial"/>
              <a:buChar char="•"/>
            </a:pPr>
            <a:r>
              <a:rPr lang="de-DE" sz="2800" dirty="0"/>
              <a:t>aktuelles Beispiel, z.B. Waldbrände Australien</a:t>
            </a:r>
          </a:p>
          <a:p>
            <a:pPr marL="342900" indent="-342900">
              <a:buFont typeface="Arial"/>
              <a:buChar char="•"/>
            </a:pPr>
            <a:r>
              <a:rPr lang="de-DE" sz="2800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98485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437103" y="405234"/>
            <a:ext cx="827692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/>
              <a:t>Geosphären des System Erde und ihre Vernetzung an Beispiel erarbeiten </a:t>
            </a:r>
          </a:p>
          <a:p>
            <a:endParaRPr lang="de-DE" sz="2800" b="1" dirty="0"/>
          </a:p>
          <a:p>
            <a:r>
              <a:rPr lang="de-DE" sz="2800" dirty="0"/>
              <a:t>Hier </a:t>
            </a:r>
            <a:r>
              <a:rPr lang="de-DE" sz="2800" b="1" dirty="0"/>
              <a:t>Fallbeispiel Osterinsel</a:t>
            </a:r>
            <a:r>
              <a:rPr lang="de-DE" sz="2800" dirty="0"/>
              <a:t>, da</a:t>
            </a:r>
          </a:p>
          <a:p>
            <a:pPr marL="342900" indent="-342900">
              <a:buFont typeface="Arial"/>
              <a:buChar char="•"/>
            </a:pPr>
            <a:r>
              <a:rPr lang="de-DE" sz="2800" dirty="0"/>
              <a:t>kleinräumig die Vernetzung der Geosphären dargestellt werden kann</a:t>
            </a:r>
          </a:p>
          <a:p>
            <a:pPr marL="342900" indent="-342900">
              <a:buFont typeface="Arial"/>
              <a:buChar char="•"/>
            </a:pPr>
            <a:r>
              <a:rPr lang="de-DE" sz="2800" dirty="0"/>
              <a:t>menschlicher Einfluss auf die Geosphären deutlich wird</a:t>
            </a:r>
          </a:p>
          <a:p>
            <a:pPr marL="342900" indent="-342900">
              <a:buFont typeface="Arial"/>
              <a:buChar char="•"/>
            </a:pPr>
            <a:r>
              <a:rPr lang="de-DE" sz="2800" dirty="0"/>
              <a:t>die Entwicklung auf großräumige/globale Zusammenhänge übertragen werden kann</a:t>
            </a:r>
          </a:p>
          <a:p>
            <a:pPr marL="342900" indent="-342900">
              <a:buFont typeface="Arial"/>
              <a:buChar char="•"/>
            </a:pPr>
            <a:r>
              <a:rPr lang="de-DE" sz="2800" dirty="0"/>
              <a:t>die Entwicklung eine Mahnung an die Menschheit enthält</a:t>
            </a:r>
          </a:p>
          <a:p>
            <a:pPr marL="342900" indent="-342900">
              <a:buFont typeface="Arial"/>
              <a:buChar char="•"/>
            </a:pPr>
            <a:r>
              <a:rPr lang="de-DE" sz="2800" dirty="0"/>
              <a:t>da sie rätselhaft und spannend ist</a:t>
            </a:r>
          </a:p>
          <a:p>
            <a:pPr marL="342900" indent="-342900">
              <a:buFont typeface="Arial"/>
              <a:buChar char="•"/>
            </a:pPr>
            <a:r>
              <a:rPr lang="de-DE" sz="2800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75755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670311" y="1412776"/>
            <a:ext cx="56877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https://</a:t>
            </a:r>
            <a:r>
              <a:rPr lang="de-DE" sz="1200" dirty="0" err="1"/>
              <a:t>www.dailyartmagazine.com</a:t>
            </a:r>
            <a:r>
              <a:rPr lang="de-DE" sz="1200" dirty="0"/>
              <a:t>/</a:t>
            </a:r>
            <a:r>
              <a:rPr lang="de-DE" sz="1200" dirty="0" err="1"/>
              <a:t>moai</a:t>
            </a:r>
            <a:r>
              <a:rPr lang="de-DE" sz="1200" dirty="0"/>
              <a:t>-</a:t>
            </a:r>
            <a:r>
              <a:rPr lang="de-DE" sz="1200" dirty="0" err="1"/>
              <a:t>of</a:t>
            </a:r>
            <a:r>
              <a:rPr lang="de-DE" sz="1200" dirty="0"/>
              <a:t>-</a:t>
            </a:r>
            <a:r>
              <a:rPr lang="de-DE" sz="1200" dirty="0" err="1"/>
              <a:t>easter</a:t>
            </a:r>
            <a:r>
              <a:rPr lang="de-DE" sz="1200" dirty="0"/>
              <a:t>-island/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670311" y="395617"/>
            <a:ext cx="391765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/>
              <a:t>Fallbeispiel Osterinsel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1B57CF0-C601-D545-8351-6DC129EDC16F}"/>
              </a:ext>
            </a:extLst>
          </p:cNvPr>
          <p:cNvSpPr/>
          <p:nvPr/>
        </p:nvSpPr>
        <p:spPr>
          <a:xfrm>
            <a:off x="670311" y="1845159"/>
            <a:ext cx="80547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https://</a:t>
            </a:r>
            <a:r>
              <a:rPr lang="de-DE" sz="1200" dirty="0" err="1"/>
              <a:t>de.wikivoyage.org</a:t>
            </a:r>
            <a:r>
              <a:rPr lang="de-DE" sz="1200" dirty="0"/>
              <a:t>/</a:t>
            </a:r>
            <a:r>
              <a:rPr lang="de-DE" sz="1200" dirty="0" err="1"/>
              <a:t>wiki</a:t>
            </a:r>
            <a:r>
              <a:rPr lang="de-DE" sz="1200" dirty="0"/>
              <a:t>/Osterinsel#/</a:t>
            </a:r>
            <a:r>
              <a:rPr lang="de-DE" sz="1200" dirty="0" err="1"/>
              <a:t>media</a:t>
            </a:r>
            <a:r>
              <a:rPr lang="de-DE" sz="1200" dirty="0"/>
              <a:t>/</a:t>
            </a:r>
            <a:r>
              <a:rPr lang="de-DE" sz="1200" dirty="0" err="1"/>
              <a:t>Datei:Easter_Island_map-de.svg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78015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DECFA9FF-E2E7-A644-ACF2-314E182E2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8597"/>
            <a:ext cx="9144000" cy="634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35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63268" y="265609"/>
            <a:ext cx="84389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/>
              <a:t>Rätselhafte Osterinsel</a:t>
            </a:r>
          </a:p>
          <a:p>
            <a:endParaRPr lang="de-DE" sz="2400" dirty="0"/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A985E646-4ED8-EE41-A213-01B14C9875B8}"/>
              </a:ext>
            </a:extLst>
          </p:cNvPr>
          <p:cNvGraphicFramePr>
            <a:graphicFrameLocks noGrp="1"/>
          </p:cNvGraphicFramePr>
          <p:nvPr/>
        </p:nvGraphicFramePr>
        <p:xfrm>
          <a:off x="468934" y="1073822"/>
          <a:ext cx="4198259" cy="29260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1982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vor</a:t>
                      </a:r>
                      <a:r>
                        <a:rPr lang="de-DE" sz="2400" baseline="0" dirty="0"/>
                        <a:t> bzw. während der ersten Besiedlungsphase </a:t>
                      </a:r>
                      <a:endParaRPr lang="de-D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(artenreiche)</a:t>
                      </a:r>
                      <a:r>
                        <a:rPr lang="de-DE" sz="2400" baseline="0" dirty="0"/>
                        <a:t> Palmenwälder</a:t>
                      </a:r>
                      <a:endParaRPr lang="de-D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ca. 15-20 000 Einwohner </a:t>
                      </a:r>
                      <a:br>
                        <a:rPr lang="de-DE" sz="2400" dirty="0"/>
                      </a:br>
                      <a:r>
                        <a:rPr lang="de-DE" sz="2400" dirty="0"/>
                        <a:t>(um 1300/1400)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immer mehr (insg. 887)/</a:t>
                      </a:r>
                      <a:br>
                        <a:rPr lang="de-DE" sz="2400" dirty="0"/>
                      </a:br>
                      <a:r>
                        <a:rPr lang="de-DE" sz="2400" dirty="0"/>
                        <a:t>größere</a:t>
                      </a:r>
                      <a:r>
                        <a:rPr lang="de-DE" sz="2400" baseline="0" dirty="0"/>
                        <a:t> </a:t>
                      </a:r>
                      <a:r>
                        <a:rPr lang="de-DE" sz="2400" dirty="0" err="1"/>
                        <a:t>Moai</a:t>
                      </a:r>
                      <a:r>
                        <a:rPr lang="de-DE" sz="2400" dirty="0"/>
                        <a:t>-Statuen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425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63268" y="265609"/>
            <a:ext cx="843896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/>
              <a:t>Rätselhafte Osterinsel</a:t>
            </a:r>
          </a:p>
          <a:p>
            <a:endParaRPr lang="de-DE" sz="2400" dirty="0"/>
          </a:p>
          <a:p>
            <a:r>
              <a:rPr lang="de-DE" sz="3200" dirty="0"/>
              <a:t>Als der (vermeintliche) Entdecker der Insel, der holländische Seefahrer </a:t>
            </a:r>
            <a:r>
              <a:rPr lang="de-DE" sz="3200" dirty="0" err="1"/>
              <a:t>Roggeveens</a:t>
            </a:r>
            <a:r>
              <a:rPr lang="de-DE" sz="3200" dirty="0"/>
              <a:t> im Jahr 1722 die Insel betrat, bot sich ihm ein ganz anderes Bild...</a:t>
            </a:r>
          </a:p>
        </p:txBody>
      </p:sp>
    </p:spTree>
    <p:extLst>
      <p:ext uri="{BB962C8B-B14F-4D97-AF65-F5344CB8AC3E}">
        <p14:creationId xmlns:p14="http://schemas.microsoft.com/office/powerpoint/2010/main" val="261940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241819"/>
              </p:ext>
            </p:extLst>
          </p:nvPr>
        </p:nvGraphicFramePr>
        <p:xfrm>
          <a:off x="440992" y="308410"/>
          <a:ext cx="8396518" cy="29260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1982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82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vor</a:t>
                      </a:r>
                      <a:r>
                        <a:rPr lang="de-DE" sz="2400" baseline="0" dirty="0"/>
                        <a:t> bzw. während der ersten Besiedlungsphase 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bei der Entdeckung 1772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(artenreiche)</a:t>
                      </a:r>
                      <a:r>
                        <a:rPr lang="de-DE" sz="2400" baseline="0" dirty="0"/>
                        <a:t> Palmenwälder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Grasflächen, nackter Fels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ca. 15-20 000 Einwohner </a:t>
                      </a:r>
                    </a:p>
                    <a:p>
                      <a:pPr algn="ctr"/>
                      <a:r>
                        <a:rPr lang="de-DE" sz="2400" dirty="0"/>
                        <a:t>(um 1300/1400)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2000 Einwohner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immer mehr (insg. 887)/</a:t>
                      </a:r>
                      <a:br>
                        <a:rPr lang="de-DE" sz="2400" dirty="0"/>
                      </a:br>
                      <a:r>
                        <a:rPr lang="de-DE" sz="2400" dirty="0"/>
                        <a:t>größere</a:t>
                      </a:r>
                      <a:r>
                        <a:rPr lang="de-DE" sz="2400" baseline="0" dirty="0"/>
                        <a:t> </a:t>
                      </a:r>
                      <a:r>
                        <a:rPr lang="de-DE" sz="2400" dirty="0" err="1"/>
                        <a:t>Moai</a:t>
                      </a:r>
                      <a:r>
                        <a:rPr lang="de-DE" sz="2400" dirty="0"/>
                        <a:t>-Statuen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/>
                        <a:t>alle </a:t>
                      </a:r>
                      <a:r>
                        <a:rPr lang="de-DE" sz="2400" dirty="0" err="1"/>
                        <a:t>Moai</a:t>
                      </a:r>
                      <a:r>
                        <a:rPr lang="de-DE" sz="2400" dirty="0"/>
                        <a:t> umgestürzt und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/>
                        <a:t>z.T. zerstört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235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3923364" y="4735121"/>
            <a:ext cx="1678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rgbClr val="C00000"/>
                </a:solidFill>
                <a:latin typeface="+mj-lt"/>
                <a:ea typeface="Wingdings"/>
                <a:cs typeface="Wingdings"/>
                <a:sym typeface="Wingdings"/>
              </a:rPr>
              <a:t>Alternative </a:t>
            </a:r>
            <a:endParaRPr lang="de-DE" sz="2400" b="1" dirty="0">
              <a:solidFill>
                <a:srgbClr val="C0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86742" y="335181"/>
            <a:ext cx="395392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/>
              <a:t>Rätselhafte Osterinsel</a:t>
            </a:r>
          </a:p>
          <a:p>
            <a:endParaRPr lang="de-DE" sz="3200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564470" y="1128414"/>
          <a:ext cx="8396518" cy="29260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1982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82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vor</a:t>
                      </a:r>
                      <a:r>
                        <a:rPr lang="de-DE" sz="2400" baseline="0" dirty="0"/>
                        <a:t> bzw. während der ersten Besiedlungsphase 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bei der Entdeckung 1772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(artenreiche)</a:t>
                      </a:r>
                      <a:r>
                        <a:rPr lang="de-DE" sz="2400" baseline="0" dirty="0"/>
                        <a:t> Palmenwälder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Grasflächen, nackter Fels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ca. 15-20 000 Einwohner </a:t>
                      </a:r>
                      <a:br>
                        <a:rPr lang="de-DE" sz="2400" dirty="0"/>
                      </a:br>
                      <a:r>
                        <a:rPr lang="de-DE" sz="2400" dirty="0"/>
                        <a:t>(um 1300/1400)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2000 Einwohner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immer mehr (insg. 887)/</a:t>
                      </a:r>
                      <a:br>
                        <a:rPr lang="de-DE" sz="2400" dirty="0"/>
                      </a:br>
                      <a:r>
                        <a:rPr lang="de-DE" sz="2400" dirty="0"/>
                        <a:t>größere</a:t>
                      </a:r>
                      <a:r>
                        <a:rPr lang="de-DE" sz="2400" baseline="0" dirty="0"/>
                        <a:t> </a:t>
                      </a:r>
                      <a:r>
                        <a:rPr lang="de-DE" sz="2400" dirty="0" err="1"/>
                        <a:t>Moai</a:t>
                      </a:r>
                      <a:r>
                        <a:rPr lang="de-DE" sz="2400" dirty="0"/>
                        <a:t>-Statuen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/>
                        <a:t>alle </a:t>
                      </a:r>
                      <a:r>
                        <a:rPr lang="de-DE" sz="2400" dirty="0" err="1"/>
                        <a:t>Moai</a:t>
                      </a:r>
                      <a:r>
                        <a:rPr lang="de-DE" sz="2400" dirty="0"/>
                        <a:t> umgestürzt und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/>
                        <a:t>z.T. zerstört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Nach oben gekrümmter Pfeil 1">
            <a:extLst>
              <a:ext uri="{FF2B5EF4-FFF2-40B4-BE49-F238E27FC236}">
                <a16:creationId xmlns:a16="http://schemas.microsoft.com/office/drawing/2014/main" id="{90AAD47D-FB16-6B49-9E5E-B1A506F22126}"/>
              </a:ext>
            </a:extLst>
          </p:cNvPr>
          <p:cNvSpPr/>
          <p:nvPr/>
        </p:nvSpPr>
        <p:spPr>
          <a:xfrm>
            <a:off x="4385737" y="4121851"/>
            <a:ext cx="750627" cy="272956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Nach links gekrümmter Pfeil 5">
            <a:extLst>
              <a:ext uri="{FF2B5EF4-FFF2-40B4-BE49-F238E27FC236}">
                <a16:creationId xmlns:a16="http://schemas.microsoft.com/office/drawing/2014/main" id="{E1A81EE6-702B-DF4E-8F36-A1AC84424CAC}"/>
              </a:ext>
            </a:extLst>
          </p:cNvPr>
          <p:cNvSpPr/>
          <p:nvPr/>
        </p:nvSpPr>
        <p:spPr>
          <a:xfrm rot="5400000">
            <a:off x="4453578" y="3591637"/>
            <a:ext cx="461664" cy="1522093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77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564470" y="4339336"/>
            <a:ext cx="7571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latin typeface="Wingdings"/>
                <a:ea typeface="Wingdings"/>
                <a:cs typeface="Wingdings"/>
                <a:sym typeface="Wingdings"/>
              </a:rPr>
              <a:t>	</a:t>
            </a:r>
            <a:r>
              <a:rPr lang="de-DE" sz="2400" b="1" dirty="0">
                <a:latin typeface="+mj-lt"/>
                <a:ea typeface="Wingdings"/>
                <a:cs typeface="Wingdings"/>
                <a:sym typeface="Wingdings"/>
              </a:rPr>
              <a:t>Was war passiert? 	</a:t>
            </a:r>
            <a:r>
              <a:rPr lang="de-DE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Wingdings"/>
                <a:cs typeface="Wingdings"/>
                <a:sym typeface="Wingdings"/>
              </a:rPr>
              <a:t>(ggf. Mystery)</a:t>
            </a:r>
            <a:r>
              <a:rPr lang="de-DE" sz="2400" b="1" dirty="0">
                <a:latin typeface="+mj-lt"/>
                <a:ea typeface="Wingdings"/>
                <a:cs typeface="Wingdings"/>
                <a:sym typeface="Wingdings"/>
              </a:rPr>
              <a:t>	</a:t>
            </a:r>
            <a:endParaRPr lang="de-DE" sz="240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486742" y="335181"/>
            <a:ext cx="395392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/>
              <a:t>Rätselhafte Osterinsel</a:t>
            </a:r>
          </a:p>
          <a:p>
            <a:endParaRPr lang="de-DE" sz="3200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564470" y="1128414"/>
          <a:ext cx="8396518" cy="29260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1982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82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vor</a:t>
                      </a:r>
                      <a:r>
                        <a:rPr lang="de-DE" sz="2400" baseline="0" dirty="0"/>
                        <a:t> bzw. während der ersten Besiedlungsphase 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bei der Entdeckung 1772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(artenreiche)</a:t>
                      </a:r>
                      <a:r>
                        <a:rPr lang="de-DE" sz="2400" baseline="0" dirty="0"/>
                        <a:t> Palmenwälder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Grasflächen, nackter Fels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ca. 15-20 000 Einwohner </a:t>
                      </a:r>
                      <a:br>
                        <a:rPr lang="de-DE" sz="2400" dirty="0"/>
                      </a:br>
                      <a:r>
                        <a:rPr lang="de-DE" sz="2400" dirty="0"/>
                        <a:t>(um 1300/1400)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2000 Einwohner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immer mehr (insg. 887)/</a:t>
                      </a:r>
                      <a:br>
                        <a:rPr lang="de-DE" sz="2400" dirty="0"/>
                      </a:br>
                      <a:r>
                        <a:rPr lang="de-DE" sz="2400" dirty="0"/>
                        <a:t>größere</a:t>
                      </a:r>
                      <a:r>
                        <a:rPr lang="de-DE" sz="2400" baseline="0" dirty="0"/>
                        <a:t> </a:t>
                      </a:r>
                      <a:r>
                        <a:rPr lang="de-DE" sz="2400" dirty="0" err="1"/>
                        <a:t>Moai</a:t>
                      </a:r>
                      <a:r>
                        <a:rPr lang="de-DE" sz="2400" dirty="0"/>
                        <a:t>-Statuen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/>
                        <a:t>alle </a:t>
                      </a:r>
                      <a:r>
                        <a:rPr lang="de-DE" sz="2400" dirty="0" err="1"/>
                        <a:t>Moai</a:t>
                      </a:r>
                      <a:r>
                        <a:rPr lang="de-DE" sz="2400" dirty="0"/>
                        <a:t> umgestürzt und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/>
                        <a:t>z.T. zerstört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759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D75C4B81-E737-F14D-8C39-8A80DB001960}"/>
              </a:ext>
            </a:extLst>
          </p:cNvPr>
          <p:cNvSpPr txBox="1"/>
          <p:nvPr/>
        </p:nvSpPr>
        <p:spPr>
          <a:xfrm>
            <a:off x="455288" y="447055"/>
            <a:ext cx="2576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latin typeface="+mj-lt"/>
                <a:ea typeface="Wingdings"/>
                <a:cs typeface="Wingdings"/>
                <a:sym typeface="Wingdings"/>
              </a:rPr>
              <a:t>Was war passiert? </a:t>
            </a:r>
            <a:endParaRPr lang="de-DE" sz="2400" b="1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443A520-9242-2941-B6C7-E43E597886D6}"/>
              </a:ext>
            </a:extLst>
          </p:cNvPr>
          <p:cNvSpPr txBox="1"/>
          <p:nvPr/>
        </p:nvSpPr>
        <p:spPr>
          <a:xfrm>
            <a:off x="1555845" y="2169994"/>
            <a:ext cx="1298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C00000"/>
                </a:solidFill>
              </a:rPr>
              <a:t>lange Dürre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779EE71-59AE-C141-A28D-06ADD59AD6F4}"/>
              </a:ext>
            </a:extLst>
          </p:cNvPr>
          <p:cNvSpPr txBox="1"/>
          <p:nvPr/>
        </p:nvSpPr>
        <p:spPr>
          <a:xfrm>
            <a:off x="560472" y="3481350"/>
            <a:ext cx="978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C00000"/>
                </a:solidFill>
              </a:rPr>
              <a:t>Tsunami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CC6DEE1-3E07-D548-A274-954030277DD2}"/>
              </a:ext>
            </a:extLst>
          </p:cNvPr>
          <p:cNvSpPr txBox="1"/>
          <p:nvPr/>
        </p:nvSpPr>
        <p:spPr>
          <a:xfrm>
            <a:off x="6444208" y="4055731"/>
            <a:ext cx="2266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C00000"/>
                </a:solidFill>
              </a:rPr>
              <a:t>zu viel Abholzung, </a:t>
            </a:r>
          </a:p>
          <a:p>
            <a:r>
              <a:rPr lang="de-DE" b="1" dirty="0">
                <a:solidFill>
                  <a:srgbClr val="C00000"/>
                </a:solidFill>
              </a:rPr>
              <a:t>Erosion...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B15711D-C9C4-5441-AB10-1DEBF29139DC}"/>
              </a:ext>
            </a:extLst>
          </p:cNvPr>
          <p:cNvSpPr txBox="1"/>
          <p:nvPr/>
        </p:nvSpPr>
        <p:spPr>
          <a:xfrm>
            <a:off x="4067944" y="1470092"/>
            <a:ext cx="2262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C00000"/>
                </a:solidFill>
              </a:rPr>
              <a:t>Krankheiten, Seuchen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A625BF1-D6F4-544A-B21E-10A584A158AF}"/>
              </a:ext>
            </a:extLst>
          </p:cNvPr>
          <p:cNvSpPr txBox="1"/>
          <p:nvPr/>
        </p:nvSpPr>
        <p:spPr>
          <a:xfrm>
            <a:off x="7085975" y="2793877"/>
            <a:ext cx="671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C00000"/>
                </a:solidFill>
              </a:rPr>
              <a:t>Krieg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4842447-19D2-E742-BE63-3B02C36F3063}"/>
              </a:ext>
            </a:extLst>
          </p:cNvPr>
          <p:cNvSpPr txBox="1"/>
          <p:nvPr/>
        </p:nvSpPr>
        <p:spPr>
          <a:xfrm>
            <a:off x="467544" y="4775874"/>
            <a:ext cx="1715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C00000"/>
                </a:solidFill>
              </a:rPr>
              <a:t>Vulkanausbruch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28B1004-3A1B-0E4B-A6E6-5DAD8917C654}"/>
              </a:ext>
            </a:extLst>
          </p:cNvPr>
          <p:cNvSpPr txBox="1"/>
          <p:nvPr/>
        </p:nvSpPr>
        <p:spPr>
          <a:xfrm>
            <a:off x="1049901" y="5594584"/>
            <a:ext cx="71689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de-DE" sz="2000" b="1" dirty="0">
                <a:latin typeface="+mj-lt"/>
                <a:ea typeface="Wingdings"/>
                <a:cs typeface="Wingdings"/>
                <a:sym typeface="Wingdings"/>
              </a:rPr>
              <a:t>verschiedene Geosphären und ihr Zusammenwirken </a:t>
            </a:r>
            <a:endParaRPr lang="de-DE" sz="2000" b="1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C4D5F0A-9FA1-A44C-9E9B-2A95576B4661}"/>
              </a:ext>
            </a:extLst>
          </p:cNvPr>
          <p:cNvSpPr txBox="1"/>
          <p:nvPr/>
        </p:nvSpPr>
        <p:spPr>
          <a:xfrm>
            <a:off x="4244827" y="2875700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 b="1" dirty="0">
                <a:solidFill>
                  <a:schemeClr val="bg2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1234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7706"/>
            <a:ext cx="9144000" cy="5077558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5526204" y="323364"/>
            <a:ext cx="3557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C00000"/>
                </a:solidFill>
              </a:rPr>
              <a:t>Basis-  und Leistungsfach (3.5.1)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F2AECDF-029A-434F-B2BF-EF34CA6D542E}"/>
              </a:ext>
            </a:extLst>
          </p:cNvPr>
          <p:cNvSpPr txBox="1"/>
          <p:nvPr/>
        </p:nvSpPr>
        <p:spPr>
          <a:xfrm>
            <a:off x="899592" y="5899461"/>
            <a:ext cx="5042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Screenshots des Bildungsplans jeweils aus:</a:t>
            </a:r>
          </a:p>
          <a:p>
            <a:r>
              <a:rPr lang="de-DE" sz="1200" dirty="0"/>
              <a:t>http://</a:t>
            </a:r>
            <a:r>
              <a:rPr lang="de-DE" sz="1200" dirty="0" err="1"/>
              <a:t>www.bildungsplaene-bw.de</a:t>
            </a:r>
            <a:r>
              <a:rPr lang="de-DE" sz="1200" dirty="0"/>
              <a:t>/,</a:t>
            </a:r>
            <a:r>
              <a:rPr lang="de-DE" sz="1200" dirty="0" err="1"/>
              <a:t>Lde</a:t>
            </a:r>
            <a:r>
              <a:rPr lang="de-DE" sz="1200" dirty="0"/>
              <a:t>/LS/BP2016BW/ALLG/GYM/GEO</a:t>
            </a:r>
          </a:p>
        </p:txBody>
      </p:sp>
    </p:spTree>
    <p:extLst>
      <p:ext uri="{BB962C8B-B14F-4D97-AF65-F5344CB8AC3E}">
        <p14:creationId xmlns:p14="http://schemas.microsoft.com/office/powerpoint/2010/main" val="363029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DECFA9FF-E2E7-A644-ACF2-314E182E2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8597"/>
            <a:ext cx="9144000" cy="634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90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0"/>
            <a:ext cx="90809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84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AB87373-C309-3148-823C-24BC7FCB7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8708"/>
            <a:ext cx="9144000" cy="259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48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 rotWithShape="1">
          <a:blip r:embed="rId2"/>
          <a:srcRect t="68687"/>
          <a:stretch/>
        </p:blipFill>
        <p:spPr>
          <a:xfrm>
            <a:off x="0" y="470905"/>
            <a:ext cx="9144000" cy="158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86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465312" y="473485"/>
            <a:ext cx="784757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 err="1"/>
              <a:t>Anthropozän</a:t>
            </a:r>
            <a:r>
              <a:rPr lang="de-DE" sz="2800" b="1" dirty="0"/>
              <a:t>-Konzept</a:t>
            </a:r>
          </a:p>
          <a:p>
            <a:endParaRPr lang="de-DE" sz="2800" dirty="0"/>
          </a:p>
          <a:p>
            <a:pPr marL="342900" indent="-342900">
              <a:buFont typeface="Arial"/>
              <a:buChar char="•"/>
            </a:pPr>
            <a:r>
              <a:rPr lang="de-DE" sz="2800" dirty="0"/>
              <a:t>2002 von dem Nobelpreisträger für Chemie Paul Crutzen geprägt</a:t>
            </a:r>
          </a:p>
          <a:p>
            <a:pPr marL="342900" indent="-342900">
              <a:buFont typeface="Arial"/>
              <a:buChar char="•"/>
            </a:pPr>
            <a:r>
              <a:rPr lang="de-DE" sz="2800" dirty="0"/>
              <a:t>Crutzen: seit 200-300 Jahren verändert der Mensch ganz entscheidend die natürliche Umwelt, nicht mehr nur lokal, sondern global </a:t>
            </a:r>
          </a:p>
          <a:p>
            <a:pPr marL="342900" indent="-342900">
              <a:buFont typeface="Arial"/>
              <a:buChar char="•"/>
            </a:pPr>
            <a:r>
              <a:rPr lang="de-DE" sz="2800" dirty="0"/>
              <a:t>...</a:t>
            </a:r>
          </a:p>
          <a:p>
            <a:pPr marL="342900" indent="-342900">
              <a:buFont typeface="Arial"/>
              <a:buChar char="•"/>
            </a:pPr>
            <a:r>
              <a:rPr lang="de-DE" sz="2800" dirty="0"/>
              <a:t>Untersuchungen zeigen, dass das </a:t>
            </a:r>
            <a:r>
              <a:rPr lang="de-DE" sz="2800" dirty="0" err="1"/>
              <a:t>Anthropozän</a:t>
            </a:r>
            <a:r>
              <a:rPr lang="de-DE" sz="2800" dirty="0"/>
              <a:t> spezifische stratigraphischen Merkmale aufweist</a:t>
            </a:r>
          </a:p>
          <a:p>
            <a:endParaRPr lang="de-DE" sz="2800" dirty="0"/>
          </a:p>
          <a:p>
            <a:r>
              <a:rPr lang="de-DE" sz="1200" dirty="0"/>
              <a:t>https://</a:t>
            </a:r>
            <a:r>
              <a:rPr lang="de-DE" sz="1200" dirty="0" err="1"/>
              <a:t>www.spektrum.de</a:t>
            </a:r>
            <a:r>
              <a:rPr lang="de-DE" sz="1200" dirty="0"/>
              <a:t>/</a:t>
            </a:r>
            <a:r>
              <a:rPr lang="de-DE" sz="1200" dirty="0" err="1"/>
              <a:t>news</a:t>
            </a:r>
            <a:r>
              <a:rPr lang="de-DE" sz="1200" dirty="0"/>
              <a:t>/</a:t>
            </a:r>
            <a:r>
              <a:rPr lang="de-DE" sz="1200" dirty="0" err="1"/>
              <a:t>zeitalter</a:t>
            </a:r>
            <a:r>
              <a:rPr lang="de-DE" sz="1200" dirty="0"/>
              <a:t>-des-menschen/1341897</a:t>
            </a:r>
          </a:p>
        </p:txBody>
      </p:sp>
    </p:spTree>
    <p:extLst>
      <p:ext uri="{BB962C8B-B14F-4D97-AF65-F5344CB8AC3E}">
        <p14:creationId xmlns:p14="http://schemas.microsoft.com/office/powerpoint/2010/main" val="86981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539552" y="908720"/>
            <a:ext cx="648072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/>
              <a:t>http://</a:t>
            </a:r>
            <a:r>
              <a:rPr lang="de-DE" sz="1100" dirty="0" err="1"/>
              <a:t>web.stanford.edu</a:t>
            </a:r>
            <a:r>
              <a:rPr lang="de-DE" sz="1100" dirty="0"/>
              <a:t>/~</a:t>
            </a:r>
            <a:r>
              <a:rPr lang="de-DE" sz="1100" dirty="0" err="1"/>
              <a:t>abarnosk</a:t>
            </a:r>
            <a:r>
              <a:rPr lang="de-DE" sz="1100" dirty="0"/>
              <a:t>/</a:t>
            </a:r>
            <a:r>
              <a:rPr lang="de-DE" sz="1100" dirty="0" err="1"/>
              <a:t>Making_the_case_for_a_formal_Anthropocene_Epoch.pdf</a:t>
            </a:r>
            <a:endParaRPr lang="de-DE" sz="1100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82E8CD6B-E0CF-5646-8E46-E259DB024DCC}"/>
              </a:ext>
            </a:extLst>
          </p:cNvPr>
          <p:cNvSpPr/>
          <p:nvPr/>
        </p:nvSpPr>
        <p:spPr>
          <a:xfrm>
            <a:off x="539552" y="1484784"/>
            <a:ext cx="766447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50" dirty="0"/>
              <a:t>https://</a:t>
            </a:r>
            <a:r>
              <a:rPr lang="de-DE" sz="1050" dirty="0" err="1"/>
              <a:t>medienportal.univie.ac.at</a:t>
            </a:r>
            <a:r>
              <a:rPr lang="de-DE" sz="1050" dirty="0"/>
              <a:t>/</a:t>
            </a:r>
            <a:r>
              <a:rPr lang="de-DE" sz="1050" dirty="0" err="1"/>
              <a:t>uniview</a:t>
            </a:r>
            <a:r>
              <a:rPr lang="de-DE" sz="1050" dirty="0"/>
              <a:t>/</a:t>
            </a:r>
            <a:r>
              <a:rPr lang="de-DE" sz="1050" dirty="0" err="1"/>
              <a:t>forschung</a:t>
            </a:r>
            <a:r>
              <a:rPr lang="de-DE" sz="1050" dirty="0"/>
              <a:t>/</a:t>
            </a:r>
            <a:r>
              <a:rPr lang="de-DE" sz="1050" dirty="0" err="1"/>
              <a:t>detailansicht</a:t>
            </a:r>
            <a:r>
              <a:rPr lang="de-DE" sz="1050" dirty="0"/>
              <a:t>/</a:t>
            </a:r>
            <a:r>
              <a:rPr lang="de-DE" sz="1050" dirty="0" err="1"/>
              <a:t>artikel</a:t>
            </a:r>
            <a:r>
              <a:rPr lang="de-DE" sz="1050" dirty="0"/>
              <a:t>/wissensblick-1-anthropozaen/</a:t>
            </a:r>
          </a:p>
        </p:txBody>
      </p:sp>
    </p:spTree>
    <p:extLst>
      <p:ext uri="{BB962C8B-B14F-4D97-AF65-F5344CB8AC3E}">
        <p14:creationId xmlns:p14="http://schemas.microsoft.com/office/powerpoint/2010/main" val="51600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41223" y="433134"/>
            <a:ext cx="804077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/>
              <a:t>Aktueller Stand</a:t>
            </a:r>
          </a:p>
          <a:p>
            <a:endParaRPr lang="de-DE" sz="2400" b="1" dirty="0"/>
          </a:p>
          <a:p>
            <a:pPr marL="342900" indent="-342900">
              <a:buFont typeface="Arial"/>
              <a:buChar char="•"/>
            </a:pPr>
            <a:r>
              <a:rPr lang="de-DE" sz="2400" dirty="0"/>
              <a:t>2009 Arbeitsgruppe zum </a:t>
            </a:r>
            <a:r>
              <a:rPr lang="de-DE" sz="2400" dirty="0" err="1"/>
              <a:t>Anthropozän</a:t>
            </a:r>
            <a:br>
              <a:rPr lang="de-DE" sz="2400" dirty="0"/>
            </a:br>
            <a:r>
              <a:rPr lang="de-DE" sz="2400" dirty="0"/>
              <a:t> (geleitet vom britischen Paläobiologen Jan </a:t>
            </a:r>
            <a:r>
              <a:rPr lang="de-DE" sz="2400" dirty="0" err="1"/>
              <a:t>Zalasiewicz</a:t>
            </a:r>
            <a:r>
              <a:rPr lang="de-DE" sz="2400" dirty="0"/>
              <a:t>)</a:t>
            </a:r>
            <a:br>
              <a:rPr lang="de-DE" sz="2400" dirty="0"/>
            </a:br>
            <a:endParaRPr lang="de-DE" sz="2400" dirty="0"/>
          </a:p>
          <a:p>
            <a:pPr marL="342900" indent="-342900">
              <a:buFont typeface="Arial"/>
              <a:buChar char="•"/>
            </a:pPr>
            <a:r>
              <a:rPr lang="de-DE" sz="2400" dirty="0"/>
              <a:t>2016 bestätigt 35. Internationaler Geologischer Kongress in Kapstadt Thesen Crutzens und </a:t>
            </a:r>
            <a:r>
              <a:rPr lang="de-DE" sz="2400" dirty="0" err="1"/>
              <a:t>Stoermers</a:t>
            </a:r>
            <a:br>
              <a:rPr lang="de-DE" sz="2400" dirty="0"/>
            </a:br>
            <a:endParaRPr lang="de-DE" sz="2400" dirty="0"/>
          </a:p>
          <a:p>
            <a:pPr marL="342900" indent="-342900">
              <a:buFont typeface="Arial"/>
              <a:buChar char="•"/>
            </a:pPr>
            <a:r>
              <a:rPr lang="de-DE" sz="2400" dirty="0"/>
              <a:t>Mai 2019 Beschluss dieses Gremiums, bis 2021 ausgearbeiteten Entwurf für Einführung des </a:t>
            </a:r>
            <a:r>
              <a:rPr lang="de-DE" sz="2400" dirty="0" err="1"/>
              <a:t>Anthropozäns</a:t>
            </a:r>
            <a:r>
              <a:rPr lang="de-DE" sz="2400" dirty="0"/>
              <a:t> bei International </a:t>
            </a:r>
            <a:r>
              <a:rPr lang="de-DE" sz="2400" dirty="0" err="1"/>
              <a:t>Commission</a:t>
            </a:r>
            <a:r>
              <a:rPr lang="de-DE" sz="2400" dirty="0"/>
              <a:t> on </a:t>
            </a:r>
            <a:r>
              <a:rPr lang="de-DE" sz="2400" dirty="0" err="1"/>
              <a:t>Stratigraphy</a:t>
            </a:r>
            <a:r>
              <a:rPr lang="de-DE" sz="2400" dirty="0"/>
              <a:t> einzureichen (einschließlich definitiven geologischen Startpunkts für Beginn)</a:t>
            </a:r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06248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 rotWithShape="1">
          <a:blip r:embed="rId2"/>
          <a:srcRect t="68687"/>
          <a:stretch/>
        </p:blipFill>
        <p:spPr>
          <a:xfrm>
            <a:off x="0" y="530987"/>
            <a:ext cx="9144000" cy="158994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85031" y="2326228"/>
            <a:ext cx="85877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Im Unterricht keine Diskussion zum Ansatz selbst </a:t>
            </a:r>
          </a:p>
          <a:p>
            <a:r>
              <a:rPr lang="de-DE" sz="2400" dirty="0"/>
              <a:t>(Operator "darstellen" nicht "erörtern/beurteilen..."!), </a:t>
            </a:r>
          </a:p>
          <a:p>
            <a:r>
              <a:rPr lang="de-DE" sz="2400" dirty="0"/>
              <a:t>ggf. Erörterung des Startzeitpunkts (im Sinne einer Umwälzung)</a:t>
            </a:r>
          </a:p>
          <a:p>
            <a:r>
              <a:rPr lang="de-DE" sz="2400" dirty="0"/>
              <a:t> 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54798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F60EEDE3-67A8-904E-B4AC-713244503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1099"/>
            <a:ext cx="9144000" cy="446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13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395536" y="692696"/>
            <a:ext cx="6784253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50" dirty="0"/>
              <a:t>Logo Erde – Fingerabdruck</a:t>
            </a:r>
          </a:p>
          <a:p>
            <a:endParaRPr lang="de-DE" sz="1050" dirty="0"/>
          </a:p>
          <a:p>
            <a:r>
              <a:rPr lang="de-DE" sz="1050" dirty="0"/>
              <a:t>https://</a:t>
            </a:r>
            <a:r>
              <a:rPr lang="de-DE" sz="1050" dirty="0" err="1"/>
              <a:t>www.deutsches-museum.de</a:t>
            </a:r>
            <a:r>
              <a:rPr lang="de-DE" sz="1050" dirty="0"/>
              <a:t>/</a:t>
            </a:r>
            <a:r>
              <a:rPr lang="de-DE" sz="1050" dirty="0" err="1"/>
              <a:t>verlag</a:t>
            </a:r>
            <a:r>
              <a:rPr lang="de-DE" sz="1050" dirty="0"/>
              <a:t>/museum-sammlungen/</a:t>
            </a:r>
            <a:r>
              <a:rPr lang="de-DE" sz="1050" dirty="0" err="1"/>
              <a:t>sonderausstellungen</a:t>
            </a:r>
            <a:r>
              <a:rPr lang="de-DE" sz="1050" dirty="0"/>
              <a:t>/#c104730</a:t>
            </a:r>
          </a:p>
        </p:txBody>
      </p:sp>
    </p:spTree>
    <p:extLst>
      <p:ext uri="{BB962C8B-B14F-4D97-AF65-F5344CB8AC3E}">
        <p14:creationId xmlns:p14="http://schemas.microsoft.com/office/powerpoint/2010/main" val="95042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8093"/>
            <a:ext cx="9144000" cy="5797251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652120" y="260648"/>
            <a:ext cx="3557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C00000"/>
                </a:solidFill>
              </a:rPr>
              <a:t>Basis-  und Leistungsfach (3.5.1)</a:t>
            </a:r>
          </a:p>
        </p:txBody>
      </p:sp>
    </p:spTree>
    <p:extLst>
      <p:ext uri="{BB962C8B-B14F-4D97-AF65-F5344CB8AC3E}">
        <p14:creationId xmlns:p14="http://schemas.microsoft.com/office/powerpoint/2010/main" val="399002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 rotWithShape="1">
          <a:blip r:embed="rId2"/>
          <a:srcRect t="1127" b="32477"/>
          <a:stretch/>
        </p:blipFill>
        <p:spPr>
          <a:xfrm>
            <a:off x="0" y="516027"/>
            <a:ext cx="9144000" cy="384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21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23105" y="758570"/>
            <a:ext cx="300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Screenshot Unterrichtsverlauf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7DED743-1991-7A42-9F87-5182B4A16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638"/>
            <a:ext cx="9144000" cy="516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57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80" y="444245"/>
            <a:ext cx="9144000" cy="581114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31811" y="6360203"/>
            <a:ext cx="359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87127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29317" y="414526"/>
            <a:ext cx="8337539" cy="7478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Arbeitsaufträge vgl. Hoffmann 2018, S. 21</a:t>
            </a:r>
          </a:p>
          <a:p>
            <a:endParaRPr lang="de-DE" sz="2400" dirty="0">
              <a:solidFill>
                <a:srgbClr val="FF0000"/>
              </a:solidFill>
            </a:endParaRPr>
          </a:p>
          <a:p>
            <a:r>
              <a:rPr lang="de-DE" sz="2400" dirty="0"/>
              <a:t>und/oder</a:t>
            </a:r>
          </a:p>
          <a:p>
            <a:endParaRPr lang="de-DE" sz="2400" dirty="0">
              <a:solidFill>
                <a:srgbClr val="FF0000"/>
              </a:solidFill>
            </a:endParaRPr>
          </a:p>
          <a:p>
            <a:r>
              <a:rPr lang="de-DE" sz="2400" dirty="0"/>
              <a:t>Erläutern Sie Ihrem Kurs die Zusammenhänge der globalen</a:t>
            </a:r>
          </a:p>
          <a:p>
            <a:r>
              <a:rPr lang="de-DE" sz="2400" dirty="0"/>
              <a:t>Herausforderungen mit Hilfe der animierten Darstellung </a:t>
            </a:r>
          </a:p>
          <a:p>
            <a:r>
              <a:rPr lang="de-DE" sz="2400" dirty="0"/>
              <a:t>("Netz der globalen Herausforderungen").</a:t>
            </a:r>
          </a:p>
          <a:p>
            <a:endParaRPr lang="de-DE" sz="2400" dirty="0"/>
          </a:p>
          <a:p>
            <a:r>
              <a:rPr lang="de-DE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ggf. Snapshot</a:t>
            </a:r>
          </a:p>
          <a:p>
            <a:endParaRPr lang="de-DE" sz="2400" dirty="0"/>
          </a:p>
          <a:p>
            <a:r>
              <a:rPr lang="de-DE" sz="2400" dirty="0"/>
              <a:t>und/oder</a:t>
            </a:r>
          </a:p>
          <a:p>
            <a:endParaRPr lang="de-DE" sz="2400" dirty="0"/>
          </a:p>
          <a:p>
            <a:r>
              <a:rPr lang="de-DE" sz="2400" dirty="0"/>
              <a:t>Ordnen Sie die unterschiedlich gefärbten Bereiche globaler </a:t>
            </a:r>
          </a:p>
          <a:p>
            <a:r>
              <a:rPr lang="de-DE" sz="2400" dirty="0"/>
              <a:t>Herausforderungen den Geosphären zu.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63655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 rotWithShape="1">
          <a:blip r:embed="rId2"/>
          <a:srcRect t="65502"/>
          <a:stretch/>
        </p:blipFill>
        <p:spPr>
          <a:xfrm>
            <a:off x="0" y="564953"/>
            <a:ext cx="9144000" cy="199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62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2968"/>
            <a:ext cx="9144000" cy="420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30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395536" y="764704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100" dirty="0"/>
              <a:t>SDGs</a:t>
            </a:r>
          </a:p>
          <a:p>
            <a:endParaRPr lang="de-DE" sz="1100" dirty="0"/>
          </a:p>
          <a:p>
            <a:r>
              <a:rPr lang="de-DE" sz="1100" dirty="0"/>
              <a:t>https://</a:t>
            </a:r>
            <a:r>
              <a:rPr lang="de-DE" sz="1100" dirty="0" err="1"/>
              <a:t>sustainabledevelopment.un.org</a:t>
            </a:r>
            <a:r>
              <a:rPr lang="de-DE" sz="1100" dirty="0"/>
              <a:t>/?</a:t>
            </a:r>
            <a:r>
              <a:rPr lang="de-DE" sz="1100" dirty="0" err="1"/>
              <a:t>menu</a:t>
            </a:r>
            <a:r>
              <a:rPr lang="de-DE" sz="1100" dirty="0"/>
              <a:t>=1300</a:t>
            </a:r>
          </a:p>
        </p:txBody>
      </p:sp>
    </p:spTree>
    <p:extLst>
      <p:ext uri="{BB962C8B-B14F-4D97-AF65-F5344CB8AC3E}">
        <p14:creationId xmlns:p14="http://schemas.microsoft.com/office/powerpoint/2010/main" val="222755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2968"/>
            <a:ext cx="9144000" cy="420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53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7AE5FD60-B050-E74C-A724-92D1E5DF99DB}"/>
              </a:ext>
            </a:extLst>
          </p:cNvPr>
          <p:cNvSpPr txBox="1"/>
          <p:nvPr/>
        </p:nvSpPr>
        <p:spPr>
          <a:xfrm>
            <a:off x="561030" y="584658"/>
            <a:ext cx="80434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Ziel 15: Leben an Land</a:t>
            </a:r>
          </a:p>
          <a:p>
            <a:r>
              <a:rPr lang="de-DE" sz="2400" dirty="0"/>
              <a:t>Wälder nachhaltig bewirtschaften, Aufforstung, Bestände sichern...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1F8616A-1E82-0E4B-8AD4-4873F559BECA}"/>
              </a:ext>
            </a:extLst>
          </p:cNvPr>
          <p:cNvSpPr txBox="1"/>
          <p:nvPr/>
        </p:nvSpPr>
        <p:spPr>
          <a:xfrm>
            <a:off x="540193" y="2132856"/>
            <a:ext cx="80642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Ziel 2: Kein Hunger</a:t>
            </a:r>
          </a:p>
          <a:p>
            <a:r>
              <a:rPr lang="de-DE" sz="2400" dirty="0"/>
              <a:t>Ernährungssicherheit schaffen, nachhaltige Landwirtschaft, verschiedene Nahrungsquellen, Bestände schonen...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0AB0B97-92CB-0649-8920-EB263843F33F}"/>
              </a:ext>
            </a:extLst>
          </p:cNvPr>
          <p:cNvSpPr txBox="1"/>
          <p:nvPr/>
        </p:nvSpPr>
        <p:spPr>
          <a:xfrm>
            <a:off x="570032" y="3933056"/>
            <a:ext cx="82504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Ziel 16: Frieden, Gerechtigkeit...</a:t>
            </a:r>
          </a:p>
          <a:p>
            <a:r>
              <a:rPr lang="de-DE" sz="2400" dirty="0"/>
              <a:t>Friedliche und inklusive Gesellschaften im Sinne einer nachhaltigen Entwicklung fördern, Dialog, Kooperation...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BC29CF5-6051-D845-A017-8064E6F5BDAB}"/>
              </a:ext>
            </a:extLst>
          </p:cNvPr>
          <p:cNvSpPr txBox="1"/>
          <p:nvPr/>
        </p:nvSpPr>
        <p:spPr>
          <a:xfrm>
            <a:off x="593200" y="5179259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20562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235424" y="717970"/>
            <a:ext cx="8709436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>
                <a:ea typeface="Wingdings"/>
                <a:cs typeface="Wingdings"/>
                <a:sym typeface="Wingdings"/>
              </a:rPr>
              <a:t>Fazit</a:t>
            </a:r>
          </a:p>
          <a:p>
            <a:endParaRPr lang="de-DE" sz="2400" b="1" dirty="0">
              <a:ea typeface="Wingdings"/>
              <a:cs typeface="Wingdings"/>
              <a:sym typeface="Wingdings"/>
            </a:endParaRPr>
          </a:p>
          <a:p>
            <a:r>
              <a:rPr lang="de-DE" sz="2400" dirty="0">
                <a:latin typeface="Wingdings"/>
                <a:ea typeface="Wingdings"/>
                <a:cs typeface="Wingdings"/>
                <a:sym typeface="Wingdings"/>
              </a:rPr>
              <a:t>	</a:t>
            </a:r>
            <a:r>
              <a:rPr lang="de-DE" sz="2400" dirty="0">
                <a:ea typeface="Wingdings"/>
                <a:cs typeface="Wingdings"/>
                <a:sym typeface="Wingdings"/>
              </a:rPr>
              <a:t>Themen für die Kursstufe (globale Problemfelder Klima-</a:t>
            </a:r>
          </a:p>
          <a:p>
            <a:r>
              <a:rPr lang="de-DE" sz="2400" dirty="0">
                <a:ea typeface="Wingdings"/>
                <a:cs typeface="Wingdings"/>
                <a:sym typeface="Wingdings"/>
              </a:rPr>
              <a:t>	</a:t>
            </a:r>
            <a:r>
              <a:rPr lang="de-DE" sz="2400" dirty="0" err="1">
                <a:ea typeface="Wingdings"/>
                <a:cs typeface="Wingdings"/>
                <a:sym typeface="Wingdings"/>
              </a:rPr>
              <a:t>wandel</a:t>
            </a:r>
            <a:r>
              <a:rPr lang="de-DE" sz="2400" dirty="0">
                <a:ea typeface="Wingdings"/>
                <a:cs typeface="Wingdings"/>
                <a:sym typeface="Wingdings"/>
              </a:rPr>
              <a:t>, Städte und </a:t>
            </a:r>
            <a:r>
              <a:rPr lang="de-DE" sz="2400" dirty="0" err="1">
                <a:ea typeface="Wingdings"/>
                <a:cs typeface="Wingdings"/>
                <a:sym typeface="Wingdings"/>
              </a:rPr>
              <a:t>disparitäre</a:t>
            </a:r>
            <a:r>
              <a:rPr lang="de-DE" sz="2400" dirty="0">
                <a:ea typeface="Wingdings"/>
                <a:cs typeface="Wingdings"/>
                <a:sym typeface="Wingdings"/>
              </a:rPr>
              <a:t> Entwicklungen) </a:t>
            </a:r>
          </a:p>
          <a:p>
            <a:r>
              <a:rPr lang="de-DE" sz="2400" dirty="0">
                <a:ea typeface="Wingdings"/>
                <a:cs typeface="Wingdings"/>
                <a:sym typeface="Wingdings"/>
              </a:rPr>
              <a:t>	eingeführt und eingebettet</a:t>
            </a:r>
          </a:p>
          <a:p>
            <a:endParaRPr lang="de-DE" sz="2400" dirty="0">
              <a:ea typeface="Wingdings"/>
              <a:cs typeface="Wingdings"/>
              <a:sym typeface="Wingdings"/>
            </a:endParaRPr>
          </a:p>
          <a:p>
            <a:r>
              <a:rPr lang="de-DE" sz="2400" dirty="0">
                <a:latin typeface="Wingdings"/>
                <a:ea typeface="Wingdings"/>
                <a:cs typeface="Wingdings"/>
                <a:sym typeface="Wingdings"/>
              </a:rPr>
              <a:t>	</a:t>
            </a:r>
            <a:r>
              <a:rPr lang="de-DE" sz="2400" dirty="0">
                <a:ea typeface="Wingdings"/>
                <a:cs typeface="Wingdings"/>
                <a:sym typeface="Wingdings"/>
              </a:rPr>
              <a:t>Ziel klar: nicht nur Problem-, sondern Problemlösungs-</a:t>
            </a:r>
          </a:p>
          <a:p>
            <a:r>
              <a:rPr lang="de-DE" sz="2400" dirty="0">
                <a:ea typeface="Wingdings"/>
                <a:cs typeface="Wingdings"/>
                <a:sym typeface="Wingdings"/>
              </a:rPr>
              <a:t>	</a:t>
            </a:r>
            <a:r>
              <a:rPr lang="de-DE" sz="2400" dirty="0" err="1">
                <a:ea typeface="Wingdings"/>
                <a:cs typeface="Wingdings"/>
                <a:sym typeface="Wingdings"/>
              </a:rPr>
              <a:t>orientierung</a:t>
            </a:r>
            <a:r>
              <a:rPr lang="de-DE" sz="2400" dirty="0">
                <a:ea typeface="Wingdings"/>
                <a:cs typeface="Wingdings"/>
                <a:sym typeface="Wingdings"/>
              </a:rPr>
              <a:t> im Sinne der Nachhaltigkeit</a:t>
            </a:r>
          </a:p>
          <a:p>
            <a:endParaRPr lang="de-DE" sz="2400" dirty="0">
              <a:latin typeface="Wingdings"/>
              <a:ea typeface="Wingdings"/>
              <a:cs typeface="Wingdings"/>
              <a:sym typeface="Wingdings"/>
            </a:endParaRPr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55402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4C7F0DC4-AD26-F647-8B84-D25918FA7013}"/>
              </a:ext>
            </a:extLst>
          </p:cNvPr>
          <p:cNvSpPr txBox="1"/>
          <p:nvPr/>
        </p:nvSpPr>
        <p:spPr>
          <a:xfrm>
            <a:off x="1815151" y="504967"/>
            <a:ext cx="5791585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600" dirty="0"/>
              <a:t>Geosphären des Systems Erde</a:t>
            </a:r>
          </a:p>
          <a:p>
            <a:pPr algn="ctr"/>
            <a:endParaRPr lang="de-DE" sz="3600" dirty="0"/>
          </a:p>
          <a:p>
            <a:pPr algn="ctr"/>
            <a:endParaRPr lang="de-DE" sz="3600" dirty="0"/>
          </a:p>
          <a:p>
            <a:pPr algn="ctr"/>
            <a:r>
              <a:rPr lang="de-DE" sz="3600" dirty="0" err="1"/>
              <a:t>Anthropozän</a:t>
            </a:r>
            <a:r>
              <a:rPr lang="de-DE" sz="3600" dirty="0"/>
              <a:t>-Konzept</a:t>
            </a:r>
          </a:p>
          <a:p>
            <a:pPr algn="ctr"/>
            <a:endParaRPr lang="de-DE" sz="3600" dirty="0"/>
          </a:p>
          <a:p>
            <a:pPr algn="ctr"/>
            <a:endParaRPr lang="de-DE" sz="3600" dirty="0"/>
          </a:p>
          <a:p>
            <a:pPr algn="ctr"/>
            <a:r>
              <a:rPr lang="de-DE" sz="3600" dirty="0"/>
              <a:t>Globale Herausforderungen</a:t>
            </a:r>
          </a:p>
          <a:p>
            <a:pPr algn="ctr"/>
            <a:endParaRPr lang="de-DE" sz="3600" dirty="0"/>
          </a:p>
          <a:p>
            <a:pPr algn="ctr"/>
            <a:endParaRPr lang="de-DE" sz="3600" dirty="0"/>
          </a:p>
          <a:p>
            <a:pPr algn="ctr"/>
            <a:r>
              <a:rPr lang="de-DE" sz="3600" dirty="0"/>
              <a:t>Nachhaltige Entwicklung</a:t>
            </a:r>
          </a:p>
        </p:txBody>
      </p: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6ED316D7-2A7D-2244-A695-C875ED77A489}"/>
              </a:ext>
            </a:extLst>
          </p:cNvPr>
          <p:cNvCxnSpPr/>
          <p:nvPr/>
        </p:nvCxnSpPr>
        <p:spPr>
          <a:xfrm>
            <a:off x="4710943" y="1160060"/>
            <a:ext cx="0" cy="968991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EEFF6EEF-9FD8-1F47-A6A5-8741301B92EB}"/>
              </a:ext>
            </a:extLst>
          </p:cNvPr>
          <p:cNvCxnSpPr/>
          <p:nvPr/>
        </p:nvCxnSpPr>
        <p:spPr>
          <a:xfrm>
            <a:off x="4710943" y="2836626"/>
            <a:ext cx="0" cy="968991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FBA0E80E-86BD-594A-B318-5B808FB702FA}"/>
              </a:ext>
            </a:extLst>
          </p:cNvPr>
          <p:cNvCxnSpPr/>
          <p:nvPr/>
        </p:nvCxnSpPr>
        <p:spPr>
          <a:xfrm>
            <a:off x="4710943" y="4422041"/>
            <a:ext cx="0" cy="968991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750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67224" y="399430"/>
            <a:ext cx="861801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Problemstellung:</a:t>
            </a:r>
          </a:p>
          <a:p>
            <a:pPr marL="457200" indent="-457200">
              <a:buFont typeface="Arial"/>
              <a:buChar char="•"/>
            </a:pPr>
            <a:endParaRPr lang="de-DE" sz="2800" b="1" dirty="0"/>
          </a:p>
          <a:p>
            <a:pPr marL="457200" indent="-457200">
              <a:buFont typeface="Arial"/>
              <a:buChar char="•"/>
            </a:pPr>
            <a:r>
              <a:rPr lang="de-DE" sz="2800" dirty="0"/>
              <a:t>Thematik z.T. neu im BP und noch nicht </a:t>
            </a:r>
          </a:p>
          <a:p>
            <a:r>
              <a:rPr lang="de-DE" sz="2800" dirty="0"/>
              <a:t>     "etabliert", z.B. </a:t>
            </a:r>
            <a:r>
              <a:rPr lang="de-DE" sz="2800" dirty="0" err="1"/>
              <a:t>Anthropozän</a:t>
            </a:r>
            <a:r>
              <a:rPr lang="de-DE" sz="2800" dirty="0"/>
              <a:t>-Konzept</a:t>
            </a:r>
          </a:p>
          <a:p>
            <a:pPr marL="457200" indent="-457200">
              <a:buFont typeface="Arial"/>
              <a:buChar char="•"/>
            </a:pPr>
            <a:r>
              <a:rPr lang="de-DE" sz="2800" dirty="0"/>
              <a:t>hohe Aktualität, z.B. globale Herausforderungen </a:t>
            </a:r>
          </a:p>
          <a:p>
            <a:pPr marL="457200" indent="-457200">
              <a:buFont typeface="Arial"/>
              <a:buChar char="•"/>
            </a:pPr>
            <a:r>
              <a:rPr lang="de-DE" sz="2800" dirty="0"/>
              <a:t>(noch) keine Lehrbücher</a:t>
            </a:r>
          </a:p>
          <a:p>
            <a:pPr marL="457200" indent="-457200">
              <a:buFont typeface="Arial"/>
              <a:buChar char="•"/>
            </a:pPr>
            <a:r>
              <a:rPr lang="de-DE" sz="2800" dirty="0"/>
              <a:t>unterschiedliche Ansätze in vorhandenen Lehrbüchern, z.B. Geosphären</a:t>
            </a:r>
          </a:p>
          <a:p>
            <a:pPr marL="457200" indent="-457200">
              <a:buFont typeface="Arial"/>
              <a:buChar char="•"/>
            </a:pPr>
            <a:r>
              <a:rPr lang="de-DE" sz="2800" dirty="0"/>
              <a:t>abstrakter/theoretischer Einstieg </a:t>
            </a:r>
            <a:r>
              <a:rPr lang="de-DE" sz="2800" dirty="0" err="1"/>
              <a:t>vs</a:t>
            </a:r>
            <a:r>
              <a:rPr lang="de-DE" sz="2800" dirty="0"/>
              <a:t> Motivation</a:t>
            </a:r>
          </a:p>
          <a:p>
            <a:pPr marL="457200" indent="-457200">
              <a:buFont typeface="Arial"/>
              <a:buChar char="•"/>
            </a:pPr>
            <a:endParaRPr lang="de-DE" sz="2800" dirty="0"/>
          </a:p>
          <a:p>
            <a:r>
              <a:rPr lang="de-DE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de-DE" sz="2800" dirty="0">
                <a:sym typeface="Wingdings"/>
              </a:rPr>
              <a:t> </a:t>
            </a:r>
            <a:r>
              <a:rPr lang="de-DE" sz="2800" dirty="0"/>
              <a:t>jeweils Allgemeines/Hintergründe, dann </a:t>
            </a:r>
          </a:p>
          <a:p>
            <a:r>
              <a:rPr lang="de-DE" sz="2800" dirty="0"/>
              <a:t>     Umsetzungsimpulse und Unterrichtsbeispiele</a:t>
            </a:r>
          </a:p>
          <a:p>
            <a:pPr marL="457200" indent="-457200">
              <a:buFont typeface="Arial"/>
              <a:buChar char="•"/>
            </a:pP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30305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 rotWithShape="1">
          <a:blip r:embed="rId2"/>
          <a:srcRect b="27850"/>
          <a:stretch/>
        </p:blipFill>
        <p:spPr>
          <a:xfrm>
            <a:off x="0" y="537308"/>
            <a:ext cx="9144000" cy="3663461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329649" y="4574099"/>
            <a:ext cx="75509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de-DE" sz="3200" dirty="0">
                <a:sym typeface="Wingdings"/>
              </a:rPr>
              <a:t> </a:t>
            </a:r>
            <a:r>
              <a:rPr lang="de-DE" sz="3200" dirty="0"/>
              <a:t>einleitende Einheit (Übersicht, Struktur)</a:t>
            </a:r>
          </a:p>
        </p:txBody>
      </p:sp>
    </p:spTree>
    <p:extLst>
      <p:ext uri="{BB962C8B-B14F-4D97-AF65-F5344CB8AC3E}">
        <p14:creationId xmlns:p14="http://schemas.microsoft.com/office/powerpoint/2010/main" val="297456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69904" y="404664"/>
            <a:ext cx="90106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Unterschiedliche Modelle zu Geosphären bzw. System Erde</a:t>
            </a:r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1376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91707" y="577053"/>
            <a:ext cx="4791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Potsdamer Sphärenmodell </a:t>
            </a:r>
            <a:r>
              <a:rPr lang="de-DE" sz="1400" dirty="0"/>
              <a:t>(nur natürliche Erdsphären)</a:t>
            </a:r>
            <a:endParaRPr lang="de-DE" sz="1600" b="1" dirty="0"/>
          </a:p>
        </p:txBody>
      </p:sp>
      <p:sp>
        <p:nvSpPr>
          <p:cNvPr id="4" name="Rechteck 3"/>
          <p:cNvSpPr/>
          <p:nvPr/>
        </p:nvSpPr>
        <p:spPr>
          <a:xfrm>
            <a:off x="694907" y="1196752"/>
            <a:ext cx="73167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https://</a:t>
            </a:r>
            <a:r>
              <a:rPr lang="de-DE" sz="1200" dirty="0" err="1"/>
              <a:t>www.eskp.de</a:t>
            </a:r>
            <a:r>
              <a:rPr lang="de-DE" sz="1200" dirty="0"/>
              <a:t>/</a:t>
            </a:r>
            <a:r>
              <a:rPr lang="de-DE" sz="1200" dirty="0" err="1"/>
              <a:t>grundlagen</a:t>
            </a:r>
            <a:r>
              <a:rPr lang="de-DE" sz="1200" dirty="0"/>
              <a:t>/</a:t>
            </a:r>
            <a:r>
              <a:rPr lang="de-DE" sz="1200" dirty="0" err="1"/>
              <a:t>schadstoffe</a:t>
            </a:r>
            <a:r>
              <a:rPr lang="de-DE" sz="1200" dirty="0"/>
              <a:t>/die-unterschiedlichen-sphaeren-der-erde-935792/</a:t>
            </a:r>
          </a:p>
        </p:txBody>
      </p:sp>
    </p:spTree>
    <p:extLst>
      <p:ext uri="{BB962C8B-B14F-4D97-AF65-F5344CB8AC3E}">
        <p14:creationId xmlns:p14="http://schemas.microsoft.com/office/powerpoint/2010/main" val="144575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4376" y="314653"/>
            <a:ext cx="90106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Unterschiedliche Modelle zu Geosphären bzw. System Erde</a:t>
            </a:r>
          </a:p>
          <a:p>
            <a:endParaRPr lang="de-DE" sz="2400" dirty="0"/>
          </a:p>
        </p:txBody>
      </p:sp>
      <p:sp>
        <p:nvSpPr>
          <p:cNvPr id="3" name="Textfeld 2"/>
          <p:cNvSpPr txBox="1"/>
          <p:nvPr/>
        </p:nvSpPr>
        <p:spPr>
          <a:xfrm>
            <a:off x="225150" y="1127089"/>
            <a:ext cx="8842421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de-DE" sz="2800" dirty="0"/>
              <a:t> pragmatisches Vorgehen, z.B. Modell wählen, das </a:t>
            </a:r>
            <a:br>
              <a:rPr lang="de-DE" sz="2800" dirty="0"/>
            </a:br>
            <a:endParaRPr lang="de-DE" sz="2800" dirty="0"/>
          </a:p>
          <a:p>
            <a:pPr marL="342900" indent="-342900">
              <a:buFont typeface="Arial"/>
              <a:buChar char="•"/>
            </a:pPr>
            <a:r>
              <a:rPr lang="de-DE" sz="2800" dirty="0"/>
              <a:t>die Basisbegriffe abdeckt (Bezug zum Bildungsplan)</a:t>
            </a:r>
          </a:p>
          <a:p>
            <a:pPr marL="342900" indent="-342900">
              <a:buFont typeface="Arial"/>
              <a:buChar char="•"/>
            </a:pPr>
            <a:r>
              <a:rPr lang="de-DE" sz="2800" dirty="0"/>
              <a:t>in der Mittelstufe verwendet wurde</a:t>
            </a:r>
          </a:p>
          <a:p>
            <a:pPr marL="342900" indent="-342900">
              <a:buFont typeface="Arial"/>
              <a:buChar char="•"/>
            </a:pPr>
            <a:r>
              <a:rPr lang="de-DE" sz="2800" dirty="0"/>
              <a:t>im eingeführten Schulbuch verwendet wird</a:t>
            </a:r>
          </a:p>
          <a:p>
            <a:pPr marL="342900" indent="-342900">
              <a:buFont typeface="Arial"/>
              <a:buChar char="•"/>
            </a:pPr>
            <a:r>
              <a:rPr lang="de-DE" sz="2800" dirty="0"/>
              <a:t>...</a:t>
            </a:r>
          </a:p>
          <a:p>
            <a:endParaRPr lang="de-DE" sz="2800" dirty="0"/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03698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tvorlage_KM-Rot ZSL-Logo">
  <a:themeElements>
    <a:clrScheme name="Benutzerdefiniert 6">
      <a:dk1>
        <a:srgbClr val="000000"/>
      </a:dk1>
      <a:lt1>
        <a:srgbClr val="FFFFC1"/>
      </a:lt1>
      <a:dk2>
        <a:srgbClr val="5F5F5F"/>
      </a:dk2>
      <a:lt2>
        <a:srgbClr val="BF0000"/>
      </a:lt2>
      <a:accent1>
        <a:srgbClr val="FF6D6D"/>
      </a:accent1>
      <a:accent2>
        <a:srgbClr val="BF0000"/>
      </a:accent2>
      <a:accent3>
        <a:srgbClr val="BF0000"/>
      </a:accent3>
      <a:accent4>
        <a:srgbClr val="920000"/>
      </a:accent4>
      <a:accent5>
        <a:srgbClr val="C9C9C9"/>
      </a:accent5>
      <a:accent6>
        <a:srgbClr val="920000"/>
      </a:accent6>
      <a:hlink>
        <a:srgbClr val="FF0000"/>
      </a:hlink>
      <a:folHlink>
        <a:srgbClr val="7030A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he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äsentation Vorlage" id="{42E404A9-0604-AB47-966D-622D33DED83F}" vid="{E0888E3C-8D57-B74C-BDEC-0D72ADC01373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Formatvorlage_KM-Rot ZSL-Logo</Template>
  <TotalTime>0</TotalTime>
  <Words>1003</Words>
  <Application>Microsoft Macintosh PowerPoint</Application>
  <PresentationFormat>Bildschirmpräsentation (4:3)</PresentationFormat>
  <Paragraphs>175</Paragraphs>
  <Slides>39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39</vt:i4>
      </vt:variant>
    </vt:vector>
  </HeadingPairs>
  <TitlesOfParts>
    <vt:vector size="45" baseType="lpstr">
      <vt:lpstr>Arial</vt:lpstr>
      <vt:lpstr>Calibri</vt:lpstr>
      <vt:lpstr>Garamond</vt:lpstr>
      <vt:lpstr>Georgia</vt:lpstr>
      <vt:lpstr>Wingdings</vt:lpstr>
      <vt:lpstr>Formatvorlage_KM-Rot ZSL-Logo</vt:lpstr>
      <vt:lpstr>3.4.1 System Erde 3.4.2 Globale Herausforderungen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Andi Thierer</dc:creator>
  <cp:lastModifiedBy>Andi Thierer</cp:lastModifiedBy>
  <cp:revision>16</cp:revision>
  <cp:lastPrinted>2019-08-02T11:31:57Z</cp:lastPrinted>
  <dcterms:created xsi:type="dcterms:W3CDTF">2020-01-28T15:11:21Z</dcterms:created>
  <dcterms:modified xsi:type="dcterms:W3CDTF">2021-12-07T19:44:49Z</dcterms:modified>
</cp:coreProperties>
</file>