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handoutMasterIdLst>
    <p:handoutMasterId r:id="rId37"/>
  </p:handoutMasterIdLst>
  <p:sldIdLst>
    <p:sldId id="257" r:id="rId2"/>
    <p:sldId id="330" r:id="rId3"/>
    <p:sldId id="308" r:id="rId4"/>
    <p:sldId id="316" r:id="rId5"/>
    <p:sldId id="331" r:id="rId6"/>
    <p:sldId id="318" r:id="rId7"/>
    <p:sldId id="259" r:id="rId8"/>
    <p:sldId id="325" r:id="rId9"/>
    <p:sldId id="313" r:id="rId10"/>
    <p:sldId id="311" r:id="rId11"/>
    <p:sldId id="332" r:id="rId12"/>
    <p:sldId id="312" r:id="rId13"/>
    <p:sldId id="333" r:id="rId14"/>
    <p:sldId id="334" r:id="rId15"/>
    <p:sldId id="324" r:id="rId16"/>
    <p:sldId id="337" r:id="rId17"/>
    <p:sldId id="322" r:id="rId18"/>
    <p:sldId id="338" r:id="rId19"/>
    <p:sldId id="335" r:id="rId20"/>
    <p:sldId id="327" r:id="rId21"/>
    <p:sldId id="336" r:id="rId22"/>
    <p:sldId id="343" r:id="rId23"/>
    <p:sldId id="341" r:id="rId24"/>
    <p:sldId id="326" r:id="rId25"/>
    <p:sldId id="260" r:id="rId26"/>
    <p:sldId id="319" r:id="rId27"/>
    <p:sldId id="320" r:id="rId28"/>
    <p:sldId id="315" r:id="rId29"/>
    <p:sldId id="317" r:id="rId30"/>
    <p:sldId id="329" r:id="rId31"/>
    <p:sldId id="328" r:id="rId32"/>
    <p:sldId id="339" r:id="rId33"/>
    <p:sldId id="340" r:id="rId34"/>
    <p:sldId id="342" r:id="rId35"/>
  </p:sldIdLst>
  <p:sldSz cx="9144000" cy="6858000" type="screen4x3"/>
  <p:notesSz cx="6864350" cy="9996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3" autoAdjust="0"/>
    <p:restoredTop sz="94797"/>
  </p:normalViewPr>
  <p:slideViewPr>
    <p:cSldViewPr snapToGrid="0">
      <p:cViewPr>
        <p:scale>
          <a:sx n="175" d="100"/>
          <a:sy n="175" d="100"/>
        </p:scale>
        <p:origin x="1560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8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F5FFD9F-CF10-4D35-98B4-1F7753335C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B728BD-ACB9-4AC5-A2A9-6F2F071B27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03.12.2018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055454-96A0-472D-B499-207110F0D0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104D6B-0F28-444C-8002-7B2907C428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11966-4F09-49CD-8C17-EBC00B317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8582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de-DE"/>
              <a:t>03.12.2018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1249363"/>
            <a:ext cx="4498975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ECB662B5-7F7F-4ED4-BAE1-A87EDBC910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0765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A13C69-AB85-4049-8491-3AFFF86E7B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305047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Zweiter Teil der Stunde.</a:t>
            </a:r>
          </a:p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Überleitung mit Schätzfrage zur Verteilung der Weltbevölkerung in den Einkommensstufen.</a:t>
            </a: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576690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27038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2902939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B5755C-C816-4528-B1C7-7584B96FA8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07737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Hier bietet es sich an, mit dem guten Material der ZPG2 zu arbeiten.</a:t>
            </a:r>
            <a:br>
              <a:rPr lang="de-DE" altLang="de-DE" dirty="0">
                <a:ea typeface="MS PGothic"/>
                <a:cs typeface="MS PGothic"/>
              </a:rPr>
            </a:br>
            <a:r>
              <a:rPr lang="de-DE" altLang="de-DE" dirty="0">
                <a:ea typeface="MS PGothic"/>
                <a:cs typeface="MS PGothic"/>
              </a:rPr>
              <a:t>- Arbeitsblätter wurden größtenteils aktualisiert, da sich z.B. das Design und die Funktionsweise von Web-Tools geändert hat</a:t>
            </a:r>
          </a:p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- Ausprobieren später im Computerraum möglich</a:t>
            </a: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3755727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23404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B5755C-C816-4528-B1C7-7584B96FA8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116396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2576533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3374337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21933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A13C69-AB85-4049-8491-3AFFF86E7B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3937132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Links und </a:t>
            </a:r>
            <a:r>
              <a:rPr lang="de-DE" altLang="de-DE" dirty="0" err="1">
                <a:ea typeface="MS PGothic"/>
                <a:cs typeface="MS PGothic"/>
              </a:rPr>
              <a:t>Zumpad</a:t>
            </a:r>
            <a:r>
              <a:rPr lang="de-DE" altLang="de-DE" dirty="0">
                <a:ea typeface="MS PGothic"/>
                <a:cs typeface="MS PGothic"/>
              </a:rPr>
              <a:t> können später im Computerraum ausprobiert werden.</a:t>
            </a: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2595089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287935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B5755C-C816-4528-B1C7-7584B96FA8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3915996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Beschreiben Sie die abgebildeten Disparitäten.</a:t>
            </a:r>
          </a:p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Wie lassen sich Disparitäten vermindern?</a:t>
            </a: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692503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Vorstellung des Dollar-Street-Tools, </a:t>
            </a:r>
            <a:r>
              <a:rPr lang="de-DE" altLang="de-DE" dirty="0" err="1">
                <a:ea typeface="MS PGothic"/>
                <a:cs typeface="MS PGothic"/>
              </a:rPr>
              <a:t>SuS</a:t>
            </a:r>
            <a:r>
              <a:rPr lang="de-DE" altLang="de-DE" dirty="0">
                <a:ea typeface="MS PGothic"/>
                <a:cs typeface="MS PGothic"/>
              </a:rPr>
              <a:t> arbeiten selbständig mit Arbeitsblatt „</a:t>
            </a:r>
            <a:r>
              <a:rPr lang="de-DE" sz="1200" dirty="0">
                <a:solidFill>
                  <a:schemeClr val="bg2"/>
                </a:solidFill>
              </a:rPr>
              <a:t>Entwicklung –welche Strategien sind erfolgversprechend?“</a:t>
            </a: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811619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791859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15598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3497058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B5755C-C816-4528-B1C7-7584B96FA8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4251728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381826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610679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2927669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2408361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B5755C-C816-4528-B1C7-7584B96FA8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21918554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Eventuell sind zur Beantwortung einzelner Fragen noch weitere Unterrichtsstunden nötig (Hier z.B. Wachstum der Weltbevölkerung)</a:t>
            </a:r>
          </a:p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Auch denkbar: vorbereitende Hausaufgabe</a:t>
            </a: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011289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Eventuell sind zur Beantwortung einzelner Fragen noch weitere Unterrichtsstunden nötig (Hier z.B. Wachstum der Weltbevölkerung)</a:t>
            </a:r>
          </a:p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Auch denkbar: vorbereitende Hausaufgabe</a:t>
            </a: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90907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229583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45371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8907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40975B5-F8FF-408E-BBCF-B03169975D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406237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dirty="0">
              <a:ea typeface="MS PGothic"/>
              <a:cs typeface="MS PGothic"/>
            </a:endParaRP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1B504-6043-47B9-B2AB-368BE85090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81623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2688" y="1249363"/>
            <a:ext cx="4498975" cy="3373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dirty="0">
                <a:ea typeface="MS PGothic"/>
                <a:cs typeface="MS PGothic"/>
              </a:rPr>
              <a:t>Einstieg: Siehe Vorgehen am Beginn dieser Präsentation</a:t>
            </a: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AC65-D700-47D3-B062-556ADB181533}" type="slidenum">
              <a:rPr lang="de-DE" altLang="de-DE">
                <a:latin typeface="Times New Roman" pitchFamily="18" charset="0"/>
                <a:ea typeface="MS PGothic"/>
                <a:cs typeface="MS PGothic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de-DE" dirty="0">
              <a:latin typeface="Times New Roman" pitchFamily="18" charset="0"/>
              <a:ea typeface="MS PGothic"/>
              <a:cs typeface="MS PGothic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B5755C-C816-4528-B1C7-7584B96FA8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03.12.2018</a:t>
            </a:r>
          </a:p>
        </p:txBody>
      </p:sp>
    </p:spTree>
    <p:extLst>
      <p:ext uri="{BB962C8B-B14F-4D97-AF65-F5344CB8AC3E}">
        <p14:creationId xmlns:p14="http://schemas.microsoft.com/office/powerpoint/2010/main" val="199791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hteck 9"/>
          <p:cNvSpPr/>
          <p:nvPr userDrawn="1"/>
        </p:nvSpPr>
        <p:spPr>
          <a:xfrm>
            <a:off x="1" y="3650400"/>
            <a:ext cx="9144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457201" y="2132858"/>
            <a:ext cx="8333557" cy="1470025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478564" y="3901087"/>
            <a:ext cx="4931619" cy="1690138"/>
          </a:xfrm>
        </p:spPr>
        <p:txBody>
          <a:bodyPr>
            <a:normAutofit/>
          </a:bodyPr>
          <a:lstStyle>
            <a:lvl1pPr marL="48006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7914364" y="5949280"/>
            <a:ext cx="886737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9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50000"/>
            <a:ext cx="437236" cy="5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7051495" y="450000"/>
            <a:ext cx="171560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34304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1A0A-6894-4E17-B2F9-B6521E43B040}" type="datetimeFigureOut">
              <a:rPr lang="de-DE" smtClean="0"/>
              <a:t>30.07.21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8D0F-FDA8-470D-9E07-963A607C14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63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032448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
Zweite Ebene
Dritte Ebene
Vierte Ebene
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/>
              <a:t>Mastertitelformat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97622406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6800"/>
            <a:ext cx="4038600" cy="403244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de-DE"/>
              <a:t>Mastertextformat bearbeiten
Zweite Ebene
Dritte Ebene
Vierte Ebene
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846800"/>
            <a:ext cx="4038600" cy="403244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000" dirty="0"/>
              <a:t>Titelmasterformat durch Klicken bearbeiten</a:t>
            </a:r>
            <a:endParaRPr lang="en-US" sz="3000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691355494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34290" indent="0">
              <a:buNone/>
              <a:defRPr sz="15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de-DE"/>
              <a:t>Mastertextformat bearbeiten
Zweite Ebene
Dritte Ebene
Vierte Ebene
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34290" indent="0">
              <a:buNone/>
              <a:defRPr sz="15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de-DE"/>
              <a:t>Mastertextformat bearbeiten
Zweite Ebene
Dritte Ebene
Vierte Ebene
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de-DE"/>
              <a:t>Mastertextformat bearbeiten
Zweite Ebene
Dritte Ebene
Vierte Ebene
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de-DE"/>
              <a:t>Mastertextformat bearbeiten
Zweite Ebene
Dritte Ebene
Vierte Ebene
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/>
              <a:t>Mastertitelformat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39321484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600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/>
              <a:t>Mastertitelformat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95305122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392634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hn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251A156-3E96-F840-874D-4FB726C85EE4}"/>
              </a:ext>
            </a:extLst>
          </p:cNvPr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1350" dirty="0"/>
              <a:t>ZPG </a:t>
            </a:r>
            <a:r>
              <a:rPr kumimoji="0" lang="en-US" sz="1350" dirty="0" err="1"/>
              <a:t>Geographie</a:t>
            </a:r>
            <a:r>
              <a:rPr kumimoji="0" lang="en-US" sz="1350" dirty="0"/>
              <a:t> </a:t>
            </a:r>
            <a:r>
              <a:rPr kumimoji="0" lang="en-US" sz="1350" dirty="0" err="1"/>
              <a:t>Kursstufe</a:t>
            </a:r>
            <a:r>
              <a:rPr kumimoji="0" lang="en-US" sz="1350" dirty="0"/>
              <a:t>: </a:t>
            </a:r>
            <a:r>
              <a:rPr kumimoji="0" lang="en-US" sz="1350" dirty="0" err="1"/>
              <a:t>Globale</a:t>
            </a:r>
            <a:r>
              <a:rPr kumimoji="0" lang="en-US" sz="1350" dirty="0"/>
              <a:t> </a:t>
            </a:r>
            <a:r>
              <a:rPr kumimoji="0" lang="en-US" sz="1350" dirty="0" err="1"/>
              <a:t>Herausforderung</a:t>
            </a:r>
            <a:r>
              <a:rPr kumimoji="0" lang="en-US" sz="1350" dirty="0"/>
              <a:t>: Disparitäre </a:t>
            </a:r>
            <a:r>
              <a:rPr kumimoji="0" lang="en-US" sz="1350" dirty="0" err="1"/>
              <a:t>Entwicklungen</a:t>
            </a:r>
            <a:endParaRPr kumimoji="0" lang="en-US" sz="1350" dirty="0"/>
          </a:p>
        </p:txBody>
      </p:sp>
    </p:spTree>
    <p:extLst>
      <p:ext uri="{BB962C8B-B14F-4D97-AF65-F5344CB8AC3E}">
        <p14:creationId xmlns:p14="http://schemas.microsoft.com/office/powerpoint/2010/main" val="1730849559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1800" b="1"/>
            </a:lvl1pPr>
          </a:lstStyle>
          <a:p>
            <a:r>
              <a:rPr kumimoji="0" lang="de-DE"/>
              <a:t>Mastertitelformat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6858" indent="0">
              <a:buNone/>
              <a:defRPr sz="15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de-DE"/>
              <a:t>Mastertextformat bearbeiten
Zweite Ebene
Dritte Ebene
Vierte Ebene
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 eaLnBrk="1" latinLnBrk="0" hangingPunct="1"/>
            <a:r>
              <a:rPr lang="de-DE"/>
              <a:t>Mastertextformat bearbeiten
Zweite Ebene
Dritte Ebene
Vierte Ebene
Fünfte Ebene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30760181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5" indent="0">
              <a:buNone/>
              <a:defRPr sz="1350"/>
            </a:lvl2pPr>
            <a:lvl3pPr marL="685729" indent="0">
              <a:buNone/>
              <a:defRPr sz="1200"/>
            </a:lvl3pPr>
            <a:lvl4pPr marL="1028594" indent="0">
              <a:buNone/>
              <a:defRPr sz="1050"/>
            </a:lvl4pPr>
            <a:lvl5pPr marL="1371458" indent="0">
              <a:buNone/>
              <a:defRPr sz="1050"/>
            </a:lvl5pPr>
            <a:lvl6pPr marL="1714322" indent="0">
              <a:buNone/>
              <a:defRPr sz="1050"/>
            </a:lvl6pPr>
            <a:lvl7pPr marL="2057186" indent="0">
              <a:buNone/>
              <a:defRPr sz="1050"/>
            </a:lvl7pPr>
            <a:lvl8pPr marL="2400051" indent="0">
              <a:buNone/>
              <a:defRPr sz="1050"/>
            </a:lvl8pPr>
            <a:lvl9pPr marL="2742915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8116195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1350" dirty="0"/>
              <a:t>ZPG </a:t>
            </a:r>
            <a:r>
              <a:rPr kumimoji="0" lang="en-US" sz="1350" dirty="0" err="1"/>
              <a:t>Geographie</a:t>
            </a:r>
            <a:r>
              <a:rPr kumimoji="0" lang="en-US" sz="1350" dirty="0"/>
              <a:t> </a:t>
            </a:r>
            <a:r>
              <a:rPr kumimoji="0" lang="en-US" sz="1350" dirty="0" err="1"/>
              <a:t>Kursstufe</a:t>
            </a:r>
            <a:r>
              <a:rPr kumimoji="0" lang="en-US" sz="1350" dirty="0"/>
              <a:t>: </a:t>
            </a:r>
            <a:r>
              <a:rPr kumimoji="0" lang="en-US" sz="1350" dirty="0" err="1"/>
              <a:t>Globale</a:t>
            </a:r>
            <a:r>
              <a:rPr kumimoji="0" lang="en-US" sz="1350" dirty="0"/>
              <a:t> </a:t>
            </a:r>
            <a:r>
              <a:rPr kumimoji="0" lang="en-US" sz="1350" dirty="0" err="1"/>
              <a:t>Herausforderung</a:t>
            </a:r>
            <a:r>
              <a:rPr kumimoji="0" lang="en-US" sz="1350" dirty="0"/>
              <a:t>: Disparitäre </a:t>
            </a:r>
            <a:r>
              <a:rPr kumimoji="0" lang="en-US" sz="1350" dirty="0" err="1"/>
              <a:t>Entwicklungen</a:t>
            </a:r>
            <a:endParaRPr kumimoji="0" lang="en-US" sz="1350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20" y="5985280"/>
            <a:ext cx="26339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999" r="10397" b="15999"/>
          <a:stretch/>
        </p:blipFill>
        <p:spPr>
          <a:xfrm>
            <a:off x="8047358" y="5985280"/>
            <a:ext cx="661255" cy="36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B6DB13C-E58C-B945-A81E-10E186F367B9}"/>
              </a:ext>
            </a:extLst>
          </p:cNvPr>
          <p:cNvSpPr txBox="1"/>
          <p:nvPr userDrawn="1"/>
        </p:nvSpPr>
        <p:spPr>
          <a:xfrm>
            <a:off x="3553131" y="6093296"/>
            <a:ext cx="203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aseline="0" dirty="0"/>
              <a:t>ZPG Geographie Kursstufe</a:t>
            </a:r>
          </a:p>
        </p:txBody>
      </p:sp>
    </p:spTree>
    <p:extLst>
      <p:ext uri="{BB962C8B-B14F-4D97-AF65-F5344CB8AC3E}">
        <p14:creationId xmlns:p14="http://schemas.microsoft.com/office/powerpoint/2010/main" val="174007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1" r:id="rId7"/>
    <p:sldLayoutId id="2147483668" r:id="rId8"/>
    <p:sldLayoutId id="2147483669" r:id="rId9"/>
    <p:sldLayoutId id="2147483670" r:id="rId10"/>
  </p:sldLayoutIdLst>
  <p:transition>
    <p:pull dir="r"/>
  </p:transition>
  <p:hf hdr="0"/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93776" indent="-185166" algn="l" rtl="0" eaLnBrk="1" latinLnBrk="0" hangingPunct="1">
        <a:spcBef>
          <a:spcPts val="225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2658" indent="-164592" algn="l" rtl="0" eaLnBrk="1" latinLnBrk="0" hangingPunct="1">
        <a:spcBef>
          <a:spcPts val="225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5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4682" indent="-150876" algn="l" rtl="0" eaLnBrk="1" latinLnBrk="0" hangingPunct="1">
        <a:spcBef>
          <a:spcPts val="225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5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42416" indent="-137160" algn="l" rtl="0" eaLnBrk="1" latinLnBrk="0" hangingPunct="1">
        <a:spcBef>
          <a:spcPts val="225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35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07008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35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125" kern="1200">
          <a:solidFill>
            <a:schemeClr val="accent3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05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od.nasa.gov/apod/image/0011/earthlights2_dmsp_big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onanzboden.com/wp-content/uploads/Factfulness_Vier-Einkommensniveaus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onanzboden.com/wp-content/uploads/Factfulness_Vier-Einkommensniveaus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onanzboden.com/u/hans-rosling-was-uns-hilft-die-welt-zu-verstehe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icker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ebgis.sachsen.schul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gapminder.org/dollar-stree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.wikipedia.org/wiki/Burkina_Fas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grader.gapminder.org/de/t/sdg-world-un-goals-cert/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gapminder.org/dollar-stree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17ziele.d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worldvision.de/spenden/das-gute-geschenk/huehner" TargetMode="External"/><Relationship Id="rId4" Type="http://schemas.openxmlformats.org/officeDocument/2006/relationships/hyperlink" Target="https://youtu.be/pPIVIqo8AUQ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tion-deutschland-hilft.de/fileadmin/_processed_/a/0/csm_infografik-sdgs-17-nachhaltige-entwicklungsziele-2030-web-version_59373dcd67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17ziele.de/ziele/1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17ziele.de/" TargetMode="External"/><Relationship Id="rId4" Type="http://schemas.openxmlformats.org/officeDocument/2006/relationships/hyperlink" Target="https://17ziele.de/ziele/2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17ziele.de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worldvision.de/spenden/das-gute-geschenk/huehner" TargetMode="External"/><Relationship Id="rId4" Type="http://schemas.openxmlformats.org/officeDocument/2006/relationships/hyperlink" Target="https://youtu.be/pPIVIqo8AUQ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answers/how-did-the-world-population-change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icker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ebgis.sachsen.schu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53314" y="4263132"/>
            <a:ext cx="4138021" cy="643151"/>
          </a:xfrm>
        </p:spPr>
        <p:txBody>
          <a:bodyPr>
            <a:normAutofit fontScale="90000"/>
          </a:bodyPr>
          <a:lstStyle/>
          <a:p>
            <a:br>
              <a:rPr lang="de-DE" dirty="0">
                <a:solidFill>
                  <a:schemeClr val="bg1"/>
                </a:solidFill>
              </a:rPr>
            </a:br>
            <a:r>
              <a:rPr lang="de-DE" sz="2700" dirty="0">
                <a:solidFill>
                  <a:schemeClr val="tx1"/>
                </a:solidFill>
                <a:latin typeface="+mj-lt"/>
              </a:rPr>
              <a:t>Disparitäre Entwicklungen</a:t>
            </a:r>
            <a:r>
              <a:rPr lang="de-DE" sz="2700" dirty="0">
                <a:solidFill>
                  <a:schemeClr val="bg1"/>
                </a:solidFill>
                <a:latin typeface="+mj-lt"/>
              </a:rPr>
              <a:t>?</a:t>
            </a:r>
            <a:br>
              <a:rPr lang="de-DE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3968777-AFE2-0741-BB7A-C09DE6CA8C21}"/>
              </a:ext>
            </a:extLst>
          </p:cNvPr>
          <p:cNvSpPr txBox="1"/>
          <p:nvPr/>
        </p:nvSpPr>
        <p:spPr>
          <a:xfrm>
            <a:off x="494636" y="711414"/>
            <a:ext cx="777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Geographie – Der Bildungsplan 2016 in der Kursstufe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D802CCD-EABB-3247-94B8-368B302EA5E7}"/>
              </a:ext>
            </a:extLst>
          </p:cNvPr>
          <p:cNvSpPr txBox="1"/>
          <p:nvPr/>
        </p:nvSpPr>
        <p:spPr>
          <a:xfrm>
            <a:off x="1948940" y="2371857"/>
            <a:ext cx="5679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3"/>
              </a:rPr>
              <a:t>https://</a:t>
            </a:r>
            <a:r>
              <a:rPr lang="de-DE" sz="1400" dirty="0" err="1">
                <a:hlinkClick r:id="rId3"/>
              </a:rPr>
              <a:t>apod.nasa.gov</a:t>
            </a:r>
            <a:r>
              <a:rPr lang="de-DE" sz="1400" dirty="0">
                <a:hlinkClick r:id="rId3"/>
              </a:rPr>
              <a:t>/</a:t>
            </a:r>
            <a:r>
              <a:rPr lang="de-DE" sz="1400" dirty="0" err="1">
                <a:hlinkClick r:id="rId3"/>
              </a:rPr>
              <a:t>apod</a:t>
            </a:r>
            <a:r>
              <a:rPr lang="de-DE" sz="1400" dirty="0">
                <a:hlinkClick r:id="rId3"/>
              </a:rPr>
              <a:t>/</a:t>
            </a:r>
            <a:r>
              <a:rPr lang="de-DE" sz="1400" dirty="0" err="1">
                <a:hlinkClick r:id="rId3"/>
              </a:rPr>
              <a:t>image</a:t>
            </a:r>
            <a:r>
              <a:rPr lang="de-DE" sz="1400" dirty="0">
                <a:hlinkClick r:id="rId3"/>
              </a:rPr>
              <a:t>/0011/earthlights2_dmsp_big.jpg</a:t>
            </a:r>
            <a:endParaRPr lang="de-DE" sz="1400" dirty="0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B01EF9D8-DB4C-014E-9C2C-55BF048191CF}"/>
              </a:ext>
            </a:extLst>
          </p:cNvPr>
          <p:cNvSpPr txBox="1">
            <a:spLocks/>
          </p:cNvSpPr>
          <p:nvPr/>
        </p:nvSpPr>
        <p:spPr>
          <a:xfrm>
            <a:off x="715654" y="3163987"/>
            <a:ext cx="2009259" cy="15428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/>
              <a:t>Betrachten Sie das Bild und formulieren Sie drei für Sie besonders interessante Beobachtungen.</a:t>
            </a:r>
          </a:p>
        </p:txBody>
      </p:sp>
    </p:spTree>
    <p:extLst>
      <p:ext uri="{BB962C8B-B14F-4D97-AF65-F5344CB8AC3E}">
        <p14:creationId xmlns:p14="http://schemas.microsoft.com/office/powerpoint/2010/main" val="122346344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FE34B61-A173-2D4C-8BBC-904ADC8B3BA3}"/>
              </a:ext>
            </a:extLst>
          </p:cNvPr>
          <p:cNvSpPr txBox="1"/>
          <p:nvPr/>
        </p:nvSpPr>
        <p:spPr>
          <a:xfrm>
            <a:off x="583434" y="606042"/>
            <a:ext cx="694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Geld bestimmt die Welt.</a:t>
            </a:r>
            <a:br>
              <a:rPr lang="de-DE" dirty="0"/>
            </a:br>
            <a:r>
              <a:rPr lang="de-DE" dirty="0"/>
              <a:t>Wie ist das Pro-Kopf-Einkommen auf der Welt verteilt?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F1CC6BC-C53E-6C48-8AE0-B4EE7EE985BE}"/>
              </a:ext>
            </a:extLst>
          </p:cNvPr>
          <p:cNvSpPr txBox="1"/>
          <p:nvPr/>
        </p:nvSpPr>
        <p:spPr>
          <a:xfrm>
            <a:off x="1062444" y="5433148"/>
            <a:ext cx="69526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Charakterisieren Sie die tatsächliche </a:t>
            </a:r>
            <a:r>
              <a:rPr lang="de-DE" sz="1350" dirty="0">
                <a:hlinkClick r:id="rId3"/>
              </a:rPr>
              <a:t>Verteilung des Pro-Kopf-Einkommens</a:t>
            </a:r>
            <a:r>
              <a:rPr lang="de-DE" sz="1350" dirty="0"/>
              <a:t> auf der Welt.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C9FDF89-FF00-724C-9E6A-5006EB02C3CC}"/>
              </a:ext>
            </a:extLst>
          </p:cNvPr>
          <p:cNvSpPr txBox="1"/>
          <p:nvPr/>
        </p:nvSpPr>
        <p:spPr>
          <a:xfrm>
            <a:off x="1062444" y="1979040"/>
            <a:ext cx="655029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Schätzen Sie, wie die 7 Mrd. Menschen sich auf vier Einkommensstufen verteilen.</a:t>
            </a:r>
          </a:p>
          <a:p>
            <a:endParaRPr lang="de-DE" sz="1350" dirty="0"/>
          </a:p>
          <a:p>
            <a:endParaRPr lang="de-DE" sz="1350" dirty="0"/>
          </a:p>
          <a:p>
            <a:pPr algn="ctr"/>
            <a:r>
              <a:rPr lang="de-DE" sz="1350" dirty="0"/>
              <a:t>Stufe 1: 	1-2 $ / Tag</a:t>
            </a:r>
          </a:p>
          <a:p>
            <a:pPr algn="ctr"/>
            <a:r>
              <a:rPr lang="de-DE" sz="1350" dirty="0"/>
              <a:t>Stufe 2: 	2-8 $ / Tag</a:t>
            </a:r>
          </a:p>
          <a:p>
            <a:pPr algn="ctr"/>
            <a:r>
              <a:rPr lang="de-DE" sz="1350" dirty="0"/>
              <a:t>Stufe 3: 	8-32$ / Tag</a:t>
            </a:r>
          </a:p>
          <a:p>
            <a:pPr algn="ctr"/>
            <a:r>
              <a:rPr lang="de-DE" sz="1350" dirty="0"/>
              <a:t>Stufe 4: 	&gt; 32 $ / Tag</a:t>
            </a:r>
          </a:p>
        </p:txBody>
      </p:sp>
    </p:spTree>
    <p:extLst>
      <p:ext uri="{BB962C8B-B14F-4D97-AF65-F5344CB8AC3E}">
        <p14:creationId xmlns:p14="http://schemas.microsoft.com/office/powerpoint/2010/main" val="16264219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4A77C39-5475-6845-B663-7DAF3F2CE96B}"/>
              </a:ext>
            </a:extLst>
          </p:cNvPr>
          <p:cNvSpPr txBox="1"/>
          <p:nvPr/>
        </p:nvSpPr>
        <p:spPr>
          <a:xfrm>
            <a:off x="670783" y="2325367"/>
            <a:ext cx="780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3"/>
              </a:rPr>
              <a:t>https://</a:t>
            </a:r>
            <a:r>
              <a:rPr lang="de-DE" sz="1400" dirty="0" err="1">
                <a:hlinkClick r:id="rId3"/>
              </a:rPr>
              <a:t>www.resonanzboden.com</a:t>
            </a:r>
            <a:r>
              <a:rPr lang="de-DE" sz="1400" dirty="0">
                <a:hlinkClick r:id="rId3"/>
              </a:rPr>
              <a:t>/</a:t>
            </a:r>
            <a:r>
              <a:rPr lang="de-DE" sz="1400" dirty="0" err="1">
                <a:hlinkClick r:id="rId3"/>
              </a:rPr>
              <a:t>wp</a:t>
            </a:r>
            <a:r>
              <a:rPr lang="de-DE" sz="1400" dirty="0">
                <a:hlinkClick r:id="rId3"/>
              </a:rPr>
              <a:t>-content/</a:t>
            </a:r>
            <a:r>
              <a:rPr lang="de-DE" sz="1400" dirty="0" err="1">
                <a:hlinkClick r:id="rId3"/>
              </a:rPr>
              <a:t>uploads</a:t>
            </a:r>
            <a:r>
              <a:rPr lang="de-DE" sz="1400" dirty="0">
                <a:hlinkClick r:id="rId3"/>
              </a:rPr>
              <a:t>/</a:t>
            </a:r>
            <a:r>
              <a:rPr lang="de-DE" sz="1400" dirty="0" err="1">
                <a:hlinkClick r:id="rId3"/>
              </a:rPr>
              <a:t>Factfulness_Vier-Einkommensniveaus.jpg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459C53-46C2-9F45-BD6E-D14B2BE5C69C}"/>
              </a:ext>
            </a:extLst>
          </p:cNvPr>
          <p:cNvSpPr txBox="1"/>
          <p:nvPr/>
        </p:nvSpPr>
        <p:spPr>
          <a:xfrm>
            <a:off x="879367" y="4378325"/>
            <a:ext cx="6957152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Einteilung der </a:t>
            </a:r>
            <a:r>
              <a:rPr lang="de-DE" sz="1350" dirty="0" err="1"/>
              <a:t>SuS</a:t>
            </a:r>
            <a:r>
              <a:rPr lang="de-DE" sz="1350" dirty="0"/>
              <a:t> in vier Gruppen, Zuordnung der Gruppen zu je einem Einkommensniveau.</a:t>
            </a:r>
            <a:br>
              <a:rPr lang="de-DE" sz="1350" dirty="0"/>
            </a:br>
            <a:endParaRPr lang="de-DE" sz="1350" dirty="0"/>
          </a:p>
          <a:p>
            <a:r>
              <a:rPr lang="de-DE" sz="1350" b="1" dirty="0"/>
              <a:t>Arbeitsauftrag:</a:t>
            </a:r>
          </a:p>
          <a:p>
            <a:r>
              <a:rPr lang="de-DE" sz="1350" dirty="0"/>
              <a:t>Charakterisieren Sie den Alltag eines Menschen, in Ihrer Einkommensstufe. Gehen Sie dabei auf die Themen Wasserversorgung, Transport, Ernährung, Schulbildung und Gesundheit ein.  </a:t>
            </a:r>
          </a:p>
          <a:p>
            <a:endParaRPr lang="de-DE" sz="1350" dirty="0"/>
          </a:p>
          <a:p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1382756281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4A77C39-5475-6845-B663-7DAF3F2CE96B}"/>
              </a:ext>
            </a:extLst>
          </p:cNvPr>
          <p:cNvSpPr txBox="1"/>
          <p:nvPr/>
        </p:nvSpPr>
        <p:spPr>
          <a:xfrm>
            <a:off x="1021537" y="1993120"/>
            <a:ext cx="710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3"/>
              </a:rPr>
              <a:t>https://</a:t>
            </a:r>
            <a:r>
              <a:rPr lang="de-DE" sz="1400" dirty="0" err="1">
                <a:hlinkClick r:id="rId3"/>
              </a:rPr>
              <a:t>www.resonanzboden.com</a:t>
            </a:r>
            <a:r>
              <a:rPr lang="de-DE" sz="1400" dirty="0">
                <a:hlinkClick r:id="rId3"/>
              </a:rPr>
              <a:t>/</a:t>
            </a:r>
            <a:r>
              <a:rPr lang="de-DE" sz="1400" dirty="0" err="1">
                <a:hlinkClick r:id="rId3"/>
              </a:rPr>
              <a:t>u</a:t>
            </a:r>
            <a:r>
              <a:rPr lang="de-DE" sz="1400" dirty="0">
                <a:hlinkClick r:id="rId3"/>
              </a:rPr>
              <a:t>/</a:t>
            </a:r>
            <a:r>
              <a:rPr lang="de-DE" sz="1400" dirty="0" err="1">
                <a:hlinkClick r:id="rId3"/>
              </a:rPr>
              <a:t>hans</a:t>
            </a:r>
            <a:r>
              <a:rPr lang="de-DE" sz="1400" dirty="0">
                <a:hlinkClick r:id="rId3"/>
              </a:rPr>
              <a:t>-</a:t>
            </a:r>
            <a:r>
              <a:rPr lang="de-DE" sz="1400" dirty="0" err="1">
                <a:hlinkClick r:id="rId3"/>
              </a:rPr>
              <a:t>rosling</a:t>
            </a:r>
            <a:r>
              <a:rPr lang="de-DE" sz="1400" dirty="0">
                <a:hlinkClick r:id="rId3"/>
              </a:rPr>
              <a:t>-was-uns-hilft-die-welt-zu-verstehen/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459C53-46C2-9F45-BD6E-D14B2BE5C69C}"/>
              </a:ext>
            </a:extLst>
          </p:cNvPr>
          <p:cNvSpPr txBox="1"/>
          <p:nvPr/>
        </p:nvSpPr>
        <p:spPr>
          <a:xfrm>
            <a:off x="366674" y="4381383"/>
            <a:ext cx="6957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sym typeface="Wingdings" pitchFamily="2" charset="2"/>
              </a:rPr>
              <a:t>Arbeitsblatt: „Einkommensstufen konkret“</a:t>
            </a:r>
            <a:br>
              <a:rPr lang="de-DE" sz="1350" dirty="0"/>
            </a:br>
            <a:endParaRPr lang="de-DE" sz="1350" dirty="0"/>
          </a:p>
          <a:p>
            <a:r>
              <a:rPr lang="de-DE" sz="1350" b="1" dirty="0"/>
              <a:t>Arbeitsauftrag:</a:t>
            </a:r>
          </a:p>
          <a:p>
            <a:r>
              <a:rPr lang="de-DE" sz="1350" dirty="0"/>
              <a:t>Vergleichen Sie Ihre Ergebnisse mit den Beschreibungen auf der </a:t>
            </a:r>
            <a:r>
              <a:rPr lang="de-DE" sz="1350" dirty="0">
                <a:hlinkClick r:id="rId3"/>
              </a:rPr>
              <a:t>Webseite</a:t>
            </a:r>
            <a:r>
              <a:rPr lang="de-DE" sz="1350" dirty="0"/>
              <a:t> und arbeiten Sie Gemeinsamkeiten und Unterschiede heraus. </a:t>
            </a:r>
          </a:p>
          <a:p>
            <a:r>
              <a:rPr lang="de-DE" sz="1350" dirty="0"/>
              <a:t>Erörtern Sie, inwiefern die Unterteilung in die vier Einkommensniveaus sinnvoll ist.  </a:t>
            </a:r>
          </a:p>
          <a:p>
            <a:endParaRPr lang="de-DE" sz="1350" dirty="0"/>
          </a:p>
          <a:p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684260675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7144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02F6B34-D467-4450-9CF8-8BECEE5CB5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4156819"/>
              </p:ext>
            </p:extLst>
          </p:nvPr>
        </p:nvGraphicFramePr>
        <p:xfrm>
          <a:off x="563781" y="1060704"/>
          <a:ext cx="8098484" cy="44938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4100">
                  <a:extLst>
                    <a:ext uri="{9D8B030D-6E8A-4147-A177-3AD203B41FA5}">
                      <a16:colId xmlns:a16="http://schemas.microsoft.com/office/drawing/2014/main" val="2981250575"/>
                    </a:ext>
                  </a:extLst>
                </a:gridCol>
                <a:gridCol w="2697192">
                  <a:extLst>
                    <a:ext uri="{9D8B030D-6E8A-4147-A177-3AD203B41FA5}">
                      <a16:colId xmlns:a16="http://schemas.microsoft.com/office/drawing/2014/main" val="1967221130"/>
                    </a:ext>
                  </a:extLst>
                </a:gridCol>
                <a:gridCol w="2697192">
                  <a:extLst>
                    <a:ext uri="{9D8B030D-6E8A-4147-A177-3AD203B41FA5}">
                      <a16:colId xmlns:a16="http://schemas.microsoft.com/office/drawing/2014/main" val="2697603184"/>
                    </a:ext>
                  </a:extLst>
                </a:gridCol>
              </a:tblGrid>
              <a:tr h="140091"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Unterrichtsstruktur: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4797"/>
                  </a:ext>
                </a:extLst>
              </a:tr>
              <a:tr h="51623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Fachkompetenzen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effectLst/>
                        </a:rPr>
                        <a:t>Konkretisierung,</a:t>
                      </a:r>
                      <a:br>
                        <a:rPr lang="de-DE" sz="1400" kern="1200" dirty="0">
                          <a:effectLst/>
                        </a:rPr>
                      </a:br>
                      <a:r>
                        <a:rPr lang="de-DE" sz="1400" kern="1200" dirty="0">
                          <a:effectLst/>
                        </a:rPr>
                        <a:t>Vorgehen im Unterricht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effectLst/>
                        </a:rPr>
                        <a:t>Material (Stichwort + Nr.), ggf. Hinweise, Arbeitsmittel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47993"/>
                  </a:ext>
                </a:extLst>
              </a:tr>
              <a:tr h="3566160">
                <a:tc>
                  <a:txBody>
                    <a:bodyPr/>
                    <a:lstStyle/>
                    <a:p>
                      <a:r>
                        <a:rPr lang="de-DE" sz="1400" u="none" strike="noStrike" kern="1200" baseline="0" dirty="0"/>
                        <a:t>1) unterschiedliche Entwicklungsstände von Räumen analysieren (Globalisierung, Disparität, Räume unterschiedlichen Entwicklungsstandes, Entwicklungsindikatoren, unter anderem Bruttonationaleinkommen, Human Development Index, Human Sustainable Development Index)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/>
                        <a:t>1/2:  Einstiegsdiagnose,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Entwicklung von Leitfragen, Advanced Organizer,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Räume unterschiedlichen Entwicklungsstandes charakterisieren anhand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/>
                        <a:t>vier Einkommensniveaus im lebendigen Diagramm.</a:t>
                      </a:r>
                      <a:br>
                        <a:rPr lang="de-DE" sz="1400" dirty="0"/>
                      </a:b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bg2"/>
                          </a:solidFill>
                        </a:rPr>
                        <a:t>3/4: Entwicklungsindikatoren beurteilen und </a:t>
                      </a:r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Entwicklungsstand analysieren, Indikatoren und ihre Aussagekraft vergleichen und beurteilen: BIP, HDI, HSDI, </a:t>
                      </a:r>
                      <a:br>
                        <a:rPr lang="de-DE" sz="1400" kern="1200" dirty="0"/>
                      </a:b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effectLst/>
                        </a:rPr>
                        <a:t>Arbeitsblatt „Selbsttest globale Disparitäten“</a:t>
                      </a:r>
                    </a:p>
                    <a:p>
                      <a:r>
                        <a:rPr lang="de-DE" sz="1400" kern="1200" dirty="0">
                          <a:effectLst/>
                        </a:rPr>
                        <a:t>Oder: </a:t>
                      </a:r>
                      <a:r>
                        <a:rPr lang="de-DE" sz="1400" kern="1200" dirty="0">
                          <a:solidFill>
                            <a:srgbClr val="00B0F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Plickers-Abfrage</a:t>
                      </a:r>
                      <a:endParaRPr lang="de-DE" sz="140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de-DE" sz="1400" dirty="0"/>
                        <a:t>Arbeitsblätter „AB Einkommensstufen“ „Einkommensstufen konkret“</a:t>
                      </a:r>
                    </a:p>
                    <a:p>
                      <a:endParaRPr lang="de-DE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2"/>
                          </a:solidFill>
                          <a:effectLst/>
                        </a:rPr>
                        <a:t>Arbeitsblatt „Der Durchschnittsdeutsche“ (ZPG2)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2"/>
                          </a:solidFill>
                          <a:effectLst/>
                        </a:rPr>
                        <a:t>Arbeitsblatt „HDI“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2"/>
                          </a:solidFill>
                          <a:effectLst/>
                        </a:rPr>
                        <a:t>Arbeitsblatt „</a:t>
                      </a:r>
                      <a:r>
                        <a:rPr lang="de-DE" sz="1400" dirty="0" err="1">
                          <a:solidFill>
                            <a:schemeClr val="bg2"/>
                          </a:solidFill>
                          <a:effectLst/>
                        </a:rPr>
                        <a:t>AB_Webgis</a:t>
                      </a:r>
                      <a:r>
                        <a:rPr lang="de-DE" sz="1400" dirty="0">
                          <a:solidFill>
                            <a:schemeClr val="bg2"/>
                          </a:solidFill>
                          <a:effectLst/>
                        </a:rPr>
                        <a:t>“</a:t>
                      </a:r>
                      <a:endParaRPr lang="de-DE" sz="1400" u="sng" kern="1200" dirty="0">
                        <a:solidFill>
                          <a:schemeClr val="bg2"/>
                        </a:solidFill>
                        <a:effectLst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sng" kern="1200" dirty="0">
                          <a:solidFill>
                            <a:srgbClr val="00B0F0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https://webgis.sachsen.schule/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87506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07566D3-CE3C-734B-A410-1AC0258E6C0D}"/>
              </a:ext>
            </a:extLst>
          </p:cNvPr>
          <p:cNvSpPr/>
          <p:nvPr/>
        </p:nvSpPr>
        <p:spPr>
          <a:xfrm>
            <a:off x="1492302" y="471511"/>
            <a:ext cx="640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Mit welchen Indikatoren lässt sich Entwicklung messen?</a:t>
            </a:r>
          </a:p>
        </p:txBody>
      </p:sp>
    </p:spTree>
    <p:extLst>
      <p:ext uri="{BB962C8B-B14F-4D97-AF65-F5344CB8AC3E}">
        <p14:creationId xmlns:p14="http://schemas.microsoft.com/office/powerpoint/2010/main" val="2254747117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234D593-A7D6-9B45-8BDD-5FEABE813FE9}"/>
              </a:ext>
            </a:extLst>
          </p:cNvPr>
          <p:cNvSpPr txBox="1"/>
          <p:nvPr/>
        </p:nvSpPr>
        <p:spPr>
          <a:xfrm>
            <a:off x="1517904" y="1250442"/>
            <a:ext cx="2327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17E246E-DE07-864E-92EC-4DF202EB81B2}"/>
              </a:ext>
            </a:extLst>
          </p:cNvPr>
          <p:cNvSpPr txBox="1"/>
          <p:nvPr/>
        </p:nvSpPr>
        <p:spPr>
          <a:xfrm>
            <a:off x="888148" y="686524"/>
            <a:ext cx="783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Mit welchen Indikatoren lässt sich Entwicklung messen?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C21088F-779D-AA40-BBCB-864A2973D72E}"/>
              </a:ext>
            </a:extLst>
          </p:cNvPr>
          <p:cNvSpPr txBox="1"/>
          <p:nvPr/>
        </p:nvSpPr>
        <p:spPr>
          <a:xfrm>
            <a:off x="942581" y="1311071"/>
            <a:ext cx="7422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Moderater Konstruktivismus: „Der Durchschnittsdeutsche“ (siehe ZPG2, braucht etwas Zeit)</a:t>
            </a:r>
            <a:br>
              <a:rPr lang="de-DE" sz="1350" dirty="0"/>
            </a:br>
            <a:r>
              <a:rPr lang="de-DE" sz="1350" dirty="0"/>
              <a:t>dann: AB „HDI" </a:t>
            </a:r>
          </a:p>
          <a:p>
            <a:pPr marL="214313" indent="-214313">
              <a:buFontTx/>
              <a:buChar char="-"/>
            </a:pPr>
            <a:endParaRPr lang="de-DE" sz="1350" dirty="0"/>
          </a:p>
          <a:p>
            <a:r>
              <a:rPr lang="de-DE" sz="1350" dirty="0"/>
              <a:t>Vertiefung: Arbeit mit Sachsen-Gis (aktualisierte Arbeitsblätter)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CF29FBB-300D-B84B-BCB6-E4C7ACF38C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9"/>
          <a:stretch/>
        </p:blipFill>
        <p:spPr>
          <a:xfrm>
            <a:off x="1222997" y="2397283"/>
            <a:ext cx="7031909" cy="32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21826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289D4B-5290-AE48-B1D5-C5BC611652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9"/>
          <a:stretch/>
        </p:blipFill>
        <p:spPr>
          <a:xfrm>
            <a:off x="0" y="857251"/>
            <a:ext cx="5097649" cy="26321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F0775A-CBDC-804A-90BF-1349488FB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49" y="1461151"/>
            <a:ext cx="4008779" cy="39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84108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02F6B34-D467-4450-9CF8-8BECEE5CB5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4941340"/>
              </p:ext>
            </p:extLst>
          </p:nvPr>
        </p:nvGraphicFramePr>
        <p:xfrm>
          <a:off x="522758" y="1132279"/>
          <a:ext cx="8098484" cy="45110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4100">
                  <a:extLst>
                    <a:ext uri="{9D8B030D-6E8A-4147-A177-3AD203B41FA5}">
                      <a16:colId xmlns:a16="http://schemas.microsoft.com/office/drawing/2014/main" val="2981250575"/>
                    </a:ext>
                  </a:extLst>
                </a:gridCol>
                <a:gridCol w="2697192">
                  <a:extLst>
                    <a:ext uri="{9D8B030D-6E8A-4147-A177-3AD203B41FA5}">
                      <a16:colId xmlns:a16="http://schemas.microsoft.com/office/drawing/2014/main" val="1967221130"/>
                    </a:ext>
                  </a:extLst>
                </a:gridCol>
                <a:gridCol w="2697192">
                  <a:extLst>
                    <a:ext uri="{9D8B030D-6E8A-4147-A177-3AD203B41FA5}">
                      <a16:colId xmlns:a16="http://schemas.microsoft.com/office/drawing/2014/main" val="2697603184"/>
                    </a:ext>
                  </a:extLst>
                </a:gridCol>
              </a:tblGrid>
              <a:tr h="299087"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Unterrichtsstruktur: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4797"/>
                  </a:ext>
                </a:extLst>
              </a:tr>
              <a:tr h="51623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Fachkompetenzen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effectLst/>
                        </a:rPr>
                        <a:t>Konkretisierung,</a:t>
                      </a:r>
                      <a:br>
                        <a:rPr lang="de-DE" sz="1400" kern="1200" dirty="0">
                          <a:effectLst/>
                        </a:rPr>
                      </a:br>
                      <a:r>
                        <a:rPr lang="de-DE" sz="1400" kern="1200" dirty="0">
                          <a:effectLst/>
                        </a:rPr>
                        <a:t>Vorgehen im Unterricht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effectLst/>
                        </a:rPr>
                        <a:t>Material (Stichwort + Nr.), ggf. Hinweise, Arbeitsmittel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47993"/>
                  </a:ext>
                </a:extLst>
              </a:tr>
              <a:tr h="3360420">
                <a:tc>
                  <a:txBody>
                    <a:bodyPr/>
                    <a:lstStyle/>
                    <a:p>
                      <a:r>
                        <a:rPr lang="de-DE" sz="1400" u="none" strike="noStrike" kern="1200" baseline="0" dirty="0"/>
                        <a:t>2) Ursachen und Folgen </a:t>
                      </a:r>
                      <a:r>
                        <a:rPr lang="de-DE" sz="1400" u="none" strike="noStrike" kern="1200" baseline="0" dirty="0" err="1"/>
                        <a:t>disparitärer</a:t>
                      </a:r>
                      <a:r>
                        <a:rPr lang="de-DE" sz="1400" u="none" strike="noStrike" kern="1200" baseline="0" dirty="0"/>
                        <a:t> Entwicklungen in der Einen Welt und daraus abgeleitete Entwicklungsstrategien erläutern (endogene Ursache, exogene Ursache, Migration, Chancengerechtigkeit, Menschenrecht, Land Grabbing; Entwicklungsstrategien, unter anderem Dissoziationsstrategie, nachholende Entwicklung, Befriedigung der Grundbedürfnisse, nachhaltige Entwicklung, nachhaltige Entwicklungsziele / Sustainable Development Goals)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5/6: </a:t>
                      </a:r>
                      <a:r>
                        <a:rPr lang="de-DE" sz="1400" kern="1200" dirty="0">
                          <a:solidFill>
                            <a:schemeClr val="bg2"/>
                          </a:solidFill>
                        </a:rPr>
                        <a:t>Die </a:t>
                      </a:r>
                      <a:r>
                        <a:rPr lang="de-DE" sz="1400" kern="1200" dirty="0" err="1">
                          <a:solidFill>
                            <a:schemeClr val="bg2"/>
                          </a:solidFill>
                        </a:rPr>
                        <a:t>SuS</a:t>
                      </a:r>
                      <a:r>
                        <a:rPr lang="de-DE" sz="1400" kern="1200" dirty="0">
                          <a:solidFill>
                            <a:schemeClr val="bg2"/>
                          </a:solidFill>
                        </a:rPr>
                        <a:t> untersuchen mit Hilfe des </a:t>
                      </a:r>
                      <a:r>
                        <a:rPr lang="de-DE" sz="1400" kern="1200" dirty="0" err="1">
                          <a:solidFill>
                            <a:schemeClr val="bg2"/>
                          </a:solidFill>
                        </a:rPr>
                        <a:t>Gapminder</a:t>
                      </a:r>
                      <a:r>
                        <a:rPr lang="de-DE" sz="1400" kern="1200" dirty="0">
                          <a:solidFill>
                            <a:schemeClr val="bg2"/>
                          </a:solidFill>
                        </a:rPr>
                        <a:t>-Tools die Ursachen und Folgen von Unterentwicklung.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e-DE" sz="1400" kern="1200" dirty="0">
                        <a:solidFill>
                          <a:schemeClr val="bg2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e-DE" sz="1400" kern="12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</a:rPr>
                        <a:t>7/8: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Länderbeispiele </a:t>
                      </a:r>
                      <a:r>
                        <a:rPr lang="de-DE" sz="1400" dirty="0"/>
                        <a:t>vergleichen</a:t>
                      </a: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/>
                        <a:t>Entwicklungsstrategien entwickeln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 err="1"/>
                        <a:t>SuS</a:t>
                      </a:r>
                      <a:r>
                        <a:rPr lang="de-DE" sz="1400" kern="1200" dirty="0"/>
                        <a:t> erarbeiten an einem Beispiel die Lebensumstände in einem Land heraus, lernen Entwicklungshilfestrategien kennen und entwerfen konkrete Hilfsprojekte</a:t>
                      </a:r>
                    </a:p>
                    <a:p>
                      <a:endParaRPr lang="de-DE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Info-Blatt „</a:t>
                      </a:r>
                      <a:r>
                        <a:rPr lang="de-DE" sz="1400" dirty="0" err="1">
                          <a:solidFill>
                            <a:schemeClr val="bg2"/>
                          </a:solidFill>
                        </a:rPr>
                        <a:t>Gapminder</a:t>
                      </a:r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 Anleitung“</a:t>
                      </a:r>
                    </a:p>
                    <a:p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Arbeitsblatt „Entwicklung und ihre Ursachen“ </a:t>
                      </a: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de-DE" sz="1100" dirty="0">
                          <a:solidFill>
                            <a:srgbClr val="00B0F0"/>
                          </a:solidFill>
                          <a:sym typeface="Wingdings" pitchFamily="2" charset="2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https://www.gapminder.org/tools/</a:t>
                      </a:r>
                      <a:endParaRPr lang="de-DE" sz="1100" dirty="0">
                        <a:solidFill>
                          <a:srgbClr val="00B0F0"/>
                        </a:solidFill>
                        <a:sym typeface="Wingdings" pitchFamily="2" charset="2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endParaRPr lang="de-DE" sz="1100" dirty="0"/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Arbeitsblatt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„Entwicklung –welche Strategien sind erfolgversprechend?“ </a:t>
                      </a: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de-DE" sz="1100" baseline="0" dirty="0">
                          <a:solidFill>
                            <a:srgbClr val="00B0F0"/>
                          </a:solidFill>
                          <a:sym typeface="Wingdings" pitchFamily="2" charset="2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https://www.gapminder.org/dollar-street</a:t>
                      </a:r>
                      <a:endParaRPr lang="de-DE" sz="1400" dirty="0">
                        <a:solidFill>
                          <a:srgbClr val="00B0F0"/>
                        </a:solidFill>
                      </a:endParaRPr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87506"/>
                  </a:ext>
                </a:extLst>
              </a:tr>
            </a:tbl>
          </a:graphicData>
        </a:graphic>
      </p:graphicFrame>
      <p:sp>
        <p:nvSpPr>
          <p:cNvPr id="7" name="Titel 2"/>
          <p:cNvSpPr txBox="1">
            <a:spLocks/>
          </p:cNvSpPr>
          <p:nvPr/>
        </p:nvSpPr>
        <p:spPr>
          <a:xfrm>
            <a:off x="628650" y="1328253"/>
            <a:ext cx="7886700" cy="2307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sz="3000" dirty="0"/>
            </a:br>
            <a:endParaRPr lang="de-DE" sz="3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F342A39-0CCC-7648-AA8C-B84AD00896B5}"/>
              </a:ext>
            </a:extLst>
          </p:cNvPr>
          <p:cNvSpPr/>
          <p:nvPr/>
        </p:nvSpPr>
        <p:spPr>
          <a:xfrm>
            <a:off x="1216664" y="590654"/>
            <a:ext cx="6806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Was sind die Ursachen und Folgen von Unterentwicklung?</a:t>
            </a:r>
          </a:p>
        </p:txBody>
      </p:sp>
    </p:spTree>
    <p:extLst>
      <p:ext uri="{BB962C8B-B14F-4D97-AF65-F5344CB8AC3E}">
        <p14:creationId xmlns:p14="http://schemas.microsoft.com/office/powerpoint/2010/main" val="2398091312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/>
            </a:b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054BA18-2A38-0F40-BD82-F9B3E5E8881B}"/>
              </a:ext>
            </a:extLst>
          </p:cNvPr>
          <p:cNvSpPr/>
          <p:nvPr/>
        </p:nvSpPr>
        <p:spPr>
          <a:xfrm>
            <a:off x="2105184" y="650090"/>
            <a:ext cx="524659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b="1" dirty="0"/>
              <a:t>Was sind die Ursachen und Folgen von Unterentwicklung?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888DF7D-AAD0-8A4F-B9D9-4AECD41F07C8}"/>
              </a:ext>
            </a:extLst>
          </p:cNvPr>
          <p:cNvSpPr txBox="1"/>
          <p:nvPr/>
        </p:nvSpPr>
        <p:spPr>
          <a:xfrm>
            <a:off x="2492902" y="4310981"/>
            <a:ext cx="39204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sym typeface="Wingdings" pitchFamily="2" charset="2"/>
              </a:rPr>
              <a:t>Länderbeispiel Deutschland: Erklären Sie die dargestellte Entwicklung.</a:t>
            </a:r>
            <a:endParaRPr lang="de-DE" sz="135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C59ACE-960E-A14F-89EF-DCAB94F96C62}"/>
              </a:ext>
            </a:extLst>
          </p:cNvPr>
          <p:cNvSpPr txBox="1"/>
          <p:nvPr/>
        </p:nvSpPr>
        <p:spPr>
          <a:xfrm>
            <a:off x="2555240" y="1392751"/>
            <a:ext cx="47965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Charakterisieren Sie die weltweite Entwicklung von Lebenserwartung und Pro-Kopf-Einkommen anhand</a:t>
            </a:r>
          </a:p>
          <a:p>
            <a:r>
              <a:rPr lang="de-DE" sz="1350" dirty="0"/>
              <a:t>des Videos.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E8499B5-393C-044B-A9B3-33CC767CC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92" y="2289822"/>
            <a:ext cx="2238558" cy="219365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2A87A3B-D7E9-6047-81AD-83FFA7FD4D25}"/>
              </a:ext>
            </a:extLst>
          </p:cNvPr>
          <p:cNvSpPr txBox="1"/>
          <p:nvPr/>
        </p:nvSpPr>
        <p:spPr>
          <a:xfrm>
            <a:off x="664921" y="5214729"/>
            <a:ext cx="59362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Wie lassen sich die Ergebnisse auf ein Land wie Burkina Faso übertragen?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EE1FA6-9BED-4541-AB68-01DF75B40295}"/>
              </a:ext>
            </a:extLst>
          </p:cNvPr>
          <p:cNvSpPr txBox="1"/>
          <p:nvPr/>
        </p:nvSpPr>
        <p:spPr>
          <a:xfrm>
            <a:off x="571262" y="1809788"/>
            <a:ext cx="20185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50" dirty="0"/>
              <a:t>https://</a:t>
            </a:r>
            <a:r>
              <a:rPr lang="de-DE" sz="750" dirty="0" err="1"/>
              <a:t>www.gapminder.org</a:t>
            </a:r>
            <a:r>
              <a:rPr lang="de-DE" sz="750" dirty="0"/>
              <a:t>/</a:t>
            </a:r>
            <a:r>
              <a:rPr lang="de-DE" sz="750" dirty="0" err="1"/>
              <a:t>answers</a:t>
            </a:r>
            <a:r>
              <a:rPr lang="de-DE" sz="750" dirty="0"/>
              <a:t>/</a:t>
            </a:r>
            <a:br>
              <a:rPr lang="de-DE" sz="750" dirty="0"/>
            </a:br>
            <a:r>
              <a:rPr lang="de-DE" sz="750" dirty="0" err="1"/>
              <a:t>how-does-income-relate-to-life-expectancy</a:t>
            </a:r>
            <a:r>
              <a:rPr lang="de-DE" sz="750" dirty="0"/>
              <a:t>/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3ED1D8-2693-1D4E-9C77-C60A548FF89E}"/>
              </a:ext>
            </a:extLst>
          </p:cNvPr>
          <p:cNvSpPr txBox="1"/>
          <p:nvPr/>
        </p:nvSpPr>
        <p:spPr>
          <a:xfrm>
            <a:off x="5832692" y="4568398"/>
            <a:ext cx="331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Quelle:</a:t>
            </a:r>
            <a:r>
              <a:rPr lang="de-DE" sz="900" dirty="0"/>
              <a:t> </a:t>
            </a:r>
            <a:r>
              <a:rPr lang="de-DE" sz="900" i="1" dirty="0"/>
              <a:t>Graphik</a:t>
            </a:r>
            <a:r>
              <a:rPr lang="de-DE" sz="900" dirty="0"/>
              <a:t> </a:t>
            </a:r>
            <a:r>
              <a:rPr lang="de-DE" sz="900" i="1" dirty="0"/>
              <a:t>erstellt</a:t>
            </a:r>
            <a:r>
              <a:rPr lang="de-DE" sz="900" dirty="0"/>
              <a:t> </a:t>
            </a:r>
            <a:r>
              <a:rPr lang="de-DE" sz="900" i="1" dirty="0"/>
              <a:t>mit</a:t>
            </a:r>
            <a:r>
              <a:rPr lang="de-DE" sz="900" dirty="0"/>
              <a:t> </a:t>
            </a:r>
            <a:r>
              <a:rPr lang="de-DE" sz="900" i="1" u="sng" dirty="0"/>
              <a:t>https://</a:t>
            </a:r>
            <a:r>
              <a:rPr lang="de-DE" sz="900" i="1" u="sng" dirty="0" err="1"/>
              <a:t>www.gapminder.org</a:t>
            </a:r>
            <a:r>
              <a:rPr lang="de-DE" sz="900" i="1" u="sng" dirty="0"/>
              <a:t>/</a:t>
            </a:r>
            <a:r>
              <a:rPr lang="de-DE" sz="900" i="1" u="sng" dirty="0" err="1"/>
              <a:t>tools</a:t>
            </a:r>
            <a:r>
              <a:rPr lang="de-DE" sz="900" i="1" u="sng" dirty="0"/>
              <a:t>/</a:t>
            </a:r>
            <a:r>
              <a:rPr lang="de-DE" sz="900" dirty="0"/>
              <a:t> </a:t>
            </a:r>
            <a:r>
              <a:rPr lang="de-DE" sz="900" i="1" dirty="0"/>
              <a:t>der</a:t>
            </a:r>
            <a:r>
              <a:rPr lang="de-DE" sz="900" dirty="0"/>
              <a:t> </a:t>
            </a:r>
            <a:r>
              <a:rPr lang="de-DE" sz="900" i="1" dirty="0" err="1"/>
              <a:t>Gapminder</a:t>
            </a:r>
            <a:r>
              <a:rPr lang="de-DE" sz="900" dirty="0"/>
              <a:t> </a:t>
            </a:r>
            <a:r>
              <a:rPr lang="de-DE" sz="900" i="1" dirty="0"/>
              <a:t>Stiftung</a:t>
            </a:r>
            <a:r>
              <a:rPr lang="de-DE" sz="900" dirty="0"/>
              <a:t> </a:t>
            </a:r>
            <a:r>
              <a:rPr lang="de-DE" sz="900" i="1" u="sng" dirty="0"/>
              <a:t>[CC</a:t>
            </a:r>
            <a:r>
              <a:rPr lang="de-DE" sz="900" u="sng" dirty="0"/>
              <a:t> </a:t>
            </a:r>
            <a:r>
              <a:rPr lang="de-DE" sz="900" i="1" u="sng" dirty="0"/>
              <a:t>BY-NC</a:t>
            </a:r>
            <a:r>
              <a:rPr lang="de-DE" sz="900" u="sng" dirty="0"/>
              <a:t> </a:t>
            </a:r>
            <a:r>
              <a:rPr lang="de-DE" sz="900" i="1" u="sng" dirty="0"/>
              <a:t>4.0]</a:t>
            </a:r>
            <a:endParaRPr lang="de-DE" sz="9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116275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CB67E0-47E4-0047-AAFE-DDBBB808BA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6899" r="6572" b="18892"/>
          <a:stretch/>
        </p:blipFill>
        <p:spPr>
          <a:xfrm>
            <a:off x="261134" y="1088494"/>
            <a:ext cx="3649681" cy="38826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D725106-C879-1C47-AFD0-1950D8E8340B}"/>
              </a:ext>
            </a:extLst>
          </p:cNvPr>
          <p:cNvSpPr txBox="1"/>
          <p:nvPr/>
        </p:nvSpPr>
        <p:spPr>
          <a:xfrm>
            <a:off x="3910815" y="1088493"/>
            <a:ext cx="4440555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de-DE" sz="1350" dirty="0"/>
              <a:t>Charakterisieren Sie mit Hilfe des </a:t>
            </a:r>
            <a:r>
              <a:rPr lang="de-DE" sz="1350" dirty="0" err="1"/>
              <a:t>Gapminder</a:t>
            </a:r>
            <a:r>
              <a:rPr lang="de-DE" sz="1350" dirty="0"/>
              <a:t>-Tools (</a:t>
            </a:r>
            <a:r>
              <a:rPr lang="de-DE" sz="1350" dirty="0" err="1"/>
              <a:t>gapminder.org</a:t>
            </a:r>
            <a:r>
              <a:rPr lang="de-DE" sz="1350" dirty="0"/>
              <a:t>/</a:t>
            </a:r>
            <a:r>
              <a:rPr lang="de-DE" sz="1350" dirty="0" err="1"/>
              <a:t>tools</a:t>
            </a:r>
            <a:r>
              <a:rPr lang="de-DE" sz="1350" dirty="0"/>
              <a:t>) die Entwicklung der Lebenserwartung und des Pro-Kopf-Einkommens der Menschen in Burkina Faso.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350" dirty="0"/>
              <a:t>Nenne Sie mögliche Gründe für die dargestellte Entwicklung.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350" dirty="0"/>
              <a:t>Informieren Sie sich unter folgendem Link über die Geschichte Burkina Fasos </a:t>
            </a:r>
            <a:r>
              <a:rPr lang="de-DE" sz="1350" u="sng" dirty="0">
                <a:hlinkClick r:id="rId4"/>
              </a:rPr>
              <a:t>https://de.wikipedia.org/wiki/Burkina_Faso</a:t>
            </a:r>
            <a:r>
              <a:rPr lang="de-DE" sz="1350" dirty="0"/>
              <a:t> und arbeiten Sie heraus, welche endogenen und exogenen Ereignisse die dargestellte Entwicklung des Landes beeinflusst haben. Schreiben Sie diese in Stichworten zu ausgesuchten Jahreszahlen in die Grafik.</a:t>
            </a:r>
          </a:p>
          <a:p>
            <a:pPr marL="257175" indent="-257175">
              <a:buFont typeface="+mj-lt"/>
              <a:buAutoNum type="arabicPeriod"/>
            </a:pPr>
            <a:endParaRPr lang="de-DE" sz="135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BE617D-6E00-DC4C-A2C0-5A4120273F21}"/>
              </a:ext>
            </a:extLst>
          </p:cNvPr>
          <p:cNvSpPr txBox="1"/>
          <p:nvPr/>
        </p:nvSpPr>
        <p:spPr>
          <a:xfrm>
            <a:off x="261134" y="5523732"/>
            <a:ext cx="37650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Arbeitsblatt „Entwicklung und ihre Ursachen“.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36A9E84-9B43-7C4D-8BE3-A2D030AC7863}"/>
              </a:ext>
            </a:extLst>
          </p:cNvPr>
          <p:cNvSpPr txBox="1"/>
          <p:nvPr/>
        </p:nvSpPr>
        <p:spPr>
          <a:xfrm>
            <a:off x="261134" y="4997610"/>
            <a:ext cx="34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Quelle:</a:t>
            </a:r>
            <a:r>
              <a:rPr lang="de-DE" sz="900" dirty="0"/>
              <a:t> </a:t>
            </a:r>
            <a:r>
              <a:rPr lang="de-DE" sz="900" i="1" dirty="0"/>
              <a:t>Graphik</a:t>
            </a:r>
            <a:r>
              <a:rPr lang="de-DE" sz="900" dirty="0"/>
              <a:t> </a:t>
            </a:r>
            <a:r>
              <a:rPr lang="de-DE" sz="900" i="1" dirty="0"/>
              <a:t>erstellt</a:t>
            </a:r>
            <a:r>
              <a:rPr lang="de-DE" sz="900" dirty="0"/>
              <a:t> </a:t>
            </a:r>
            <a:r>
              <a:rPr lang="de-DE" sz="900" i="1" dirty="0"/>
              <a:t>mit</a:t>
            </a:r>
            <a:r>
              <a:rPr lang="de-DE" sz="900" dirty="0"/>
              <a:t> </a:t>
            </a:r>
            <a:r>
              <a:rPr lang="de-DE" sz="900" i="1" u="sng" dirty="0"/>
              <a:t>https://</a:t>
            </a:r>
            <a:r>
              <a:rPr lang="de-DE" sz="900" i="1" u="sng" dirty="0" err="1"/>
              <a:t>www.gapminder.org</a:t>
            </a:r>
            <a:r>
              <a:rPr lang="de-DE" sz="900" i="1" u="sng" dirty="0"/>
              <a:t>/</a:t>
            </a:r>
            <a:r>
              <a:rPr lang="de-DE" sz="900" i="1" u="sng" dirty="0" err="1"/>
              <a:t>tools</a:t>
            </a:r>
            <a:r>
              <a:rPr lang="de-DE" sz="900" i="1" u="sng" dirty="0"/>
              <a:t>/</a:t>
            </a:r>
            <a:r>
              <a:rPr lang="de-DE" sz="900" dirty="0"/>
              <a:t> </a:t>
            </a:r>
            <a:r>
              <a:rPr lang="de-DE" sz="900" i="1" dirty="0"/>
              <a:t>der</a:t>
            </a:r>
            <a:r>
              <a:rPr lang="de-DE" sz="900" dirty="0"/>
              <a:t> </a:t>
            </a:r>
            <a:r>
              <a:rPr lang="de-DE" sz="900" i="1" dirty="0" err="1"/>
              <a:t>Gapminder</a:t>
            </a:r>
            <a:r>
              <a:rPr lang="de-DE" sz="900" dirty="0"/>
              <a:t> </a:t>
            </a:r>
            <a:r>
              <a:rPr lang="de-DE" sz="900" i="1" dirty="0"/>
              <a:t>Stiftung</a:t>
            </a:r>
            <a:r>
              <a:rPr lang="de-DE" sz="900" dirty="0"/>
              <a:t> </a:t>
            </a:r>
            <a:r>
              <a:rPr lang="de-DE" sz="900" i="1" u="sng" dirty="0"/>
              <a:t>[CC</a:t>
            </a:r>
            <a:r>
              <a:rPr lang="de-DE" sz="900" u="sng" dirty="0"/>
              <a:t> </a:t>
            </a:r>
            <a:r>
              <a:rPr lang="de-DE" sz="900" i="1" u="sng" dirty="0"/>
              <a:t>BY-NC</a:t>
            </a:r>
            <a:r>
              <a:rPr lang="de-DE" sz="900" u="sng" dirty="0"/>
              <a:t> </a:t>
            </a:r>
            <a:r>
              <a:rPr lang="de-DE" sz="900" i="1" u="sng" dirty="0"/>
              <a:t>4.0]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107140028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108EB6-FEF6-6549-AE7F-BDCA552D4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22" y="459236"/>
            <a:ext cx="5407755" cy="56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1435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3968777-AFE2-0741-BB7A-C09DE6CA8C21}"/>
              </a:ext>
            </a:extLst>
          </p:cNvPr>
          <p:cNvSpPr txBox="1"/>
          <p:nvPr/>
        </p:nvSpPr>
        <p:spPr>
          <a:xfrm>
            <a:off x="1011150" y="590597"/>
            <a:ext cx="753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Überprüfen Sie Ihr Vorwissen zum Thema „disparitäre Entwicklungen“ anhand der Fragen auf folgender Webseite. Notieren Sie die Fragen und  Ihre Antworten auf das ausgeteilte Arbeitsblatt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81F6CE-DC48-874A-B212-4F254561EB21}"/>
              </a:ext>
            </a:extLst>
          </p:cNvPr>
          <p:cNvSpPr txBox="1"/>
          <p:nvPr/>
        </p:nvSpPr>
        <p:spPr>
          <a:xfrm>
            <a:off x="1213145" y="2155372"/>
            <a:ext cx="69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https://</a:t>
            </a:r>
            <a:r>
              <a:rPr lang="de-DE" dirty="0" err="1">
                <a:hlinkClick r:id="rId3"/>
              </a:rPr>
              <a:t>upgrader.gapminder.org</a:t>
            </a:r>
            <a:r>
              <a:rPr lang="de-DE" dirty="0">
                <a:hlinkClick r:id="rId3"/>
              </a:rPr>
              <a:t>/de/t/</a:t>
            </a:r>
            <a:r>
              <a:rPr lang="de-DE" dirty="0" err="1">
                <a:hlinkClick r:id="rId3"/>
              </a:rPr>
              <a:t>sdg</a:t>
            </a:r>
            <a:r>
              <a:rPr lang="de-DE" dirty="0">
                <a:hlinkClick r:id="rId3"/>
              </a:rPr>
              <a:t>-</a:t>
            </a:r>
            <a:r>
              <a:rPr lang="de-DE" dirty="0" err="1">
                <a:hlinkClick r:id="rId3"/>
              </a:rPr>
              <a:t>world</a:t>
            </a:r>
            <a:r>
              <a:rPr lang="de-DE" dirty="0">
                <a:hlinkClick r:id="rId3"/>
              </a:rPr>
              <a:t>-</a:t>
            </a:r>
            <a:r>
              <a:rPr lang="de-DE" dirty="0" err="1">
                <a:hlinkClick r:id="rId3"/>
              </a:rPr>
              <a:t>un</a:t>
            </a:r>
            <a:r>
              <a:rPr lang="de-DE" dirty="0">
                <a:hlinkClick r:id="rId3"/>
              </a:rPr>
              <a:t>-goals-</a:t>
            </a:r>
            <a:r>
              <a:rPr lang="de-DE" dirty="0" err="1">
                <a:hlinkClick r:id="rId3"/>
              </a:rPr>
              <a:t>cert</a:t>
            </a:r>
            <a:r>
              <a:rPr lang="de-DE" dirty="0">
                <a:hlinkClick r:id="rId3"/>
              </a:rPr>
              <a:t>/5/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950619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CADB478-DCA4-1E46-A0C2-533C1CB22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5" y="692696"/>
            <a:ext cx="4863355" cy="503754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D583ECD-6CAF-6240-AFAF-76E90F309CB6}"/>
              </a:ext>
            </a:extLst>
          </p:cNvPr>
          <p:cNvSpPr txBox="1"/>
          <p:nvPr/>
        </p:nvSpPr>
        <p:spPr>
          <a:xfrm>
            <a:off x="5074920" y="692696"/>
            <a:ext cx="396531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b="1" dirty="0"/>
              <a:t>Ergebnissicherung mit </a:t>
            </a:r>
            <a:r>
              <a:rPr lang="de-DE" sz="1350" b="1" dirty="0" err="1"/>
              <a:t>zumpad</a:t>
            </a:r>
            <a:endParaRPr lang="de-DE" sz="1350" b="1" dirty="0"/>
          </a:p>
          <a:p>
            <a:endParaRPr lang="de-DE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Ganze Lerngruppe arbeitet gemeinsam online</a:t>
            </a:r>
            <a:br>
              <a:rPr lang="de-DE" sz="1350" dirty="0"/>
            </a:br>
            <a:r>
              <a:rPr lang="de-DE" sz="1350" dirty="0"/>
              <a:t>an einem Text / einer Textvorlage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So gut wie keine Vorarbeit nötig.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Zum Erstellen einer Seite reicht die Eingabe eines Links: https://</a:t>
            </a:r>
            <a:r>
              <a:rPr lang="de-DE" sz="1350" dirty="0" err="1"/>
              <a:t>zumpad.zum.de</a:t>
            </a:r>
            <a:r>
              <a:rPr lang="de-DE" sz="1350" dirty="0"/>
              <a:t>/p/...</a:t>
            </a:r>
            <a:br>
              <a:rPr lang="de-DE" sz="1350" dirty="0"/>
            </a:br>
            <a:r>
              <a:rPr lang="de-DE" sz="1350" dirty="0"/>
              <a:t>statt der drei Punkte Seitennamen eintragen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Ergebnis steht allen, die den Link kennen für</a:t>
            </a:r>
            <a:br>
              <a:rPr lang="de-DE" sz="1350" dirty="0"/>
            </a:br>
            <a:r>
              <a:rPr lang="de-DE" sz="1350" dirty="0"/>
              <a:t>ein halbes Jahr zur Verfügung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Änderungen können jederzeit zurück verfolgt </a:t>
            </a:r>
            <a:br>
              <a:rPr lang="de-DE" sz="1350" dirty="0"/>
            </a:br>
            <a:r>
              <a:rPr lang="de-DE" sz="1350" dirty="0"/>
              <a:t>werden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Jeder Teilnehmer schreibt mit einer anderen</a:t>
            </a:r>
            <a:br>
              <a:rPr lang="de-DE" sz="1350" dirty="0"/>
            </a:br>
            <a:r>
              <a:rPr lang="de-DE" sz="1350" dirty="0"/>
              <a:t>Farbe (kann gelöscht werden)</a:t>
            </a:r>
          </a:p>
        </p:txBody>
      </p:sp>
    </p:spTree>
    <p:extLst>
      <p:ext uri="{BB962C8B-B14F-4D97-AF65-F5344CB8AC3E}">
        <p14:creationId xmlns:p14="http://schemas.microsoft.com/office/powerpoint/2010/main" val="1576204359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8" name="Picture 2" descr="C:\Users\ScholliersM\Pictures\logo.png">
            <a:extLst>
              <a:ext uri="{FF2B5EF4-FFF2-40B4-BE49-F238E27FC236}">
                <a16:creationId xmlns:a16="http://schemas.microsoft.com/office/drawing/2014/main" id="{705038D5-951C-4169-BE78-06FAB484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27" y="5510263"/>
            <a:ext cx="1375014" cy="1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B2F3B5E9-7940-D44E-A919-7794895741FD}"/>
              </a:ext>
            </a:extLst>
          </p:cNvPr>
          <p:cNvSpPr txBox="1">
            <a:spLocks/>
          </p:cNvSpPr>
          <p:nvPr/>
        </p:nvSpPr>
        <p:spPr bwMode="auto">
          <a:xfrm>
            <a:off x="1422914" y="5554171"/>
            <a:ext cx="1957267" cy="1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defTabSz="44926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4926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4926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4926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4926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de-DE" altLang="de-DE" sz="825" dirty="0">
                <a:latin typeface="Arial" charset="0"/>
              </a:rPr>
              <a:t>Geographie – BP 2016 in der Kursstufe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C9A56D1-9DA1-A94F-8145-21F855F7D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5" y="857250"/>
            <a:ext cx="89463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29611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02F6B34-D467-4450-9CF8-8BECEE5CB5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9636471"/>
              </p:ext>
            </p:extLst>
          </p:nvPr>
        </p:nvGraphicFramePr>
        <p:xfrm>
          <a:off x="522758" y="1132279"/>
          <a:ext cx="8098484" cy="45110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4100">
                  <a:extLst>
                    <a:ext uri="{9D8B030D-6E8A-4147-A177-3AD203B41FA5}">
                      <a16:colId xmlns:a16="http://schemas.microsoft.com/office/drawing/2014/main" val="2981250575"/>
                    </a:ext>
                  </a:extLst>
                </a:gridCol>
                <a:gridCol w="2697192">
                  <a:extLst>
                    <a:ext uri="{9D8B030D-6E8A-4147-A177-3AD203B41FA5}">
                      <a16:colId xmlns:a16="http://schemas.microsoft.com/office/drawing/2014/main" val="1967221130"/>
                    </a:ext>
                  </a:extLst>
                </a:gridCol>
                <a:gridCol w="2697192">
                  <a:extLst>
                    <a:ext uri="{9D8B030D-6E8A-4147-A177-3AD203B41FA5}">
                      <a16:colId xmlns:a16="http://schemas.microsoft.com/office/drawing/2014/main" val="2697603184"/>
                    </a:ext>
                  </a:extLst>
                </a:gridCol>
              </a:tblGrid>
              <a:tr h="299087"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Unterrichtsstruktur: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4797"/>
                  </a:ext>
                </a:extLst>
              </a:tr>
              <a:tr h="51623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Fachkompetenzen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effectLst/>
                        </a:rPr>
                        <a:t>Konkretisierung,</a:t>
                      </a:r>
                      <a:br>
                        <a:rPr lang="de-DE" sz="1400" kern="1200" dirty="0">
                          <a:effectLst/>
                        </a:rPr>
                      </a:br>
                      <a:r>
                        <a:rPr lang="de-DE" sz="1400" kern="1200" dirty="0">
                          <a:effectLst/>
                        </a:rPr>
                        <a:t>Vorgehen im Unterricht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effectLst/>
                        </a:rPr>
                        <a:t>Material (Stichwort + Nr.), ggf. Hinweise, Arbeitsmittel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47993"/>
                  </a:ext>
                </a:extLst>
              </a:tr>
              <a:tr h="3360420">
                <a:tc>
                  <a:txBody>
                    <a:bodyPr/>
                    <a:lstStyle/>
                    <a:p>
                      <a:r>
                        <a:rPr lang="de-DE" sz="1400" u="none" strike="noStrike" kern="1200" baseline="0" dirty="0"/>
                        <a:t>2) Ursachen und Folgen </a:t>
                      </a:r>
                      <a:r>
                        <a:rPr lang="de-DE" sz="1400" u="none" strike="noStrike" kern="1200" baseline="0" dirty="0" err="1"/>
                        <a:t>disparitärer</a:t>
                      </a:r>
                      <a:r>
                        <a:rPr lang="de-DE" sz="1400" u="none" strike="noStrike" kern="1200" baseline="0" dirty="0"/>
                        <a:t> Entwicklungen in der Einen Welt und daraus abgeleitete Entwicklungsstrategien erläutern (endogene Ursache, exogene Ursache, Migration, Chancengerechtigkeit, Menschenrecht, Land Grabbing; Entwicklungsstrategien, unter anderem Dissoziationsstrategie, nachholende Entwicklung, Befriedigung der Grundbedürfnisse, nachhaltige Entwicklung, nachhaltige Entwicklungsziele / Sustainable Development Goals)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5/6: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</a:rPr>
                        <a:t>Die </a:t>
                      </a:r>
                      <a:r>
                        <a:rPr lang="de-DE" sz="1400" kern="1200" dirty="0" err="1">
                          <a:solidFill>
                            <a:schemeClr val="tx1"/>
                          </a:solidFill>
                        </a:rPr>
                        <a:t>SuS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</a:rPr>
                        <a:t> untersuchen mit Hilfe des </a:t>
                      </a:r>
                      <a:r>
                        <a:rPr lang="de-DE" sz="1400" kern="1200" dirty="0" err="1">
                          <a:solidFill>
                            <a:schemeClr val="tx1"/>
                          </a:solidFill>
                        </a:rPr>
                        <a:t>Gapminder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</a:rPr>
                        <a:t>-Tools die Ursachen und Folgen von Unterentwicklung.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e-DE" sz="1400" kern="1200" dirty="0">
                        <a:solidFill>
                          <a:schemeClr val="bg2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e-DE" sz="1400" kern="12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>
                          <a:solidFill>
                            <a:srgbClr val="FF0000"/>
                          </a:solidFill>
                        </a:rPr>
                        <a:t>7/8:</a:t>
                      </a:r>
                      <a:r>
                        <a:rPr lang="de-DE" sz="1400" b="0" dirty="0">
                          <a:solidFill>
                            <a:srgbClr val="FF0000"/>
                          </a:solidFill>
                        </a:rPr>
                        <a:t>Länderbeispiele </a:t>
                      </a:r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vergleichen</a:t>
                      </a:r>
                      <a:endParaRPr lang="de-DE" sz="1400" kern="12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Entwicklungsstrategien entwickeln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 err="1">
                          <a:solidFill>
                            <a:srgbClr val="FF0000"/>
                          </a:solidFill>
                        </a:rPr>
                        <a:t>SuS</a:t>
                      </a:r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 erarbeiten an einem Beispiel die Lebensumstände in einem Land heraus, lernen Entwicklungshilfestrategien kennen und entwerfen konkrete Hilfsprojekte</a:t>
                      </a:r>
                    </a:p>
                    <a:p>
                      <a:endParaRPr lang="de-DE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Info-Blatt „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Gapminder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Anleitung“</a:t>
                      </a:r>
                    </a:p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Arbeitsblatt „Entwicklung und ihre Ursachen“ </a:t>
                      </a: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de-DE" sz="1100" dirty="0">
                          <a:solidFill>
                            <a:srgbClr val="00B0F0"/>
                          </a:solidFill>
                          <a:sym typeface="Wingdings" pitchFamily="2" charset="2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https://www.gapminder.org/tools/</a:t>
                      </a:r>
                      <a:endParaRPr lang="de-DE" sz="1100" dirty="0">
                        <a:solidFill>
                          <a:srgbClr val="00B0F0"/>
                        </a:solidFill>
                        <a:sym typeface="Wingdings" pitchFamily="2" charset="2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endParaRPr lang="de-DE" sz="1100" dirty="0"/>
                    </a:p>
                    <a:p>
                      <a:endParaRPr lang="de-DE" sz="1400" dirty="0"/>
                    </a:p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Arbeitsblatt „Entwicklungsstrategien am Beispiel“</a:t>
                      </a: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de-DE" sz="1100" baseline="0" dirty="0">
                          <a:solidFill>
                            <a:srgbClr val="00B0F0"/>
                          </a:solidFill>
                          <a:sym typeface="Wingdings" pitchFamily="2" charset="2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https://www.gapminder.org/dollar-street</a:t>
                      </a:r>
                      <a:endParaRPr lang="de-DE" sz="1400" dirty="0">
                        <a:solidFill>
                          <a:srgbClr val="00B0F0"/>
                        </a:solidFill>
                      </a:endParaRPr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87506"/>
                  </a:ext>
                </a:extLst>
              </a:tr>
            </a:tbl>
          </a:graphicData>
        </a:graphic>
      </p:graphicFrame>
      <p:sp>
        <p:nvSpPr>
          <p:cNvPr id="7" name="Titel 2"/>
          <p:cNvSpPr txBox="1">
            <a:spLocks/>
          </p:cNvSpPr>
          <p:nvPr/>
        </p:nvSpPr>
        <p:spPr>
          <a:xfrm>
            <a:off x="628650" y="1328253"/>
            <a:ext cx="7886700" cy="2307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sz="3000" dirty="0"/>
            </a:br>
            <a:endParaRPr lang="de-DE" sz="3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F342A39-0CCC-7648-AA8C-B84AD00896B5}"/>
              </a:ext>
            </a:extLst>
          </p:cNvPr>
          <p:cNvSpPr/>
          <p:nvPr/>
        </p:nvSpPr>
        <p:spPr>
          <a:xfrm>
            <a:off x="1216664" y="590654"/>
            <a:ext cx="6806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b="1" dirty="0"/>
              <a:t>Mit welchen Strategien lassen sich Disparitäten verringern?</a:t>
            </a:r>
          </a:p>
        </p:txBody>
      </p:sp>
    </p:spTree>
    <p:extLst>
      <p:ext uri="{BB962C8B-B14F-4D97-AF65-F5344CB8AC3E}">
        <p14:creationId xmlns:p14="http://schemas.microsoft.com/office/powerpoint/2010/main" val="2169752386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EBCCCA-431E-AC43-9A0E-EF4A085E9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67" y="324862"/>
            <a:ext cx="6674718" cy="534692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A168F93-FD54-7940-9CA7-E40CA821A5EA}"/>
              </a:ext>
            </a:extLst>
          </p:cNvPr>
          <p:cNvSpPr txBox="1"/>
          <p:nvPr/>
        </p:nvSpPr>
        <p:spPr>
          <a:xfrm>
            <a:off x="3824515" y="5661229"/>
            <a:ext cx="3933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Screenshot</a:t>
            </a:r>
            <a:r>
              <a:rPr lang="de-DE" sz="900" dirty="0"/>
              <a:t> </a:t>
            </a:r>
            <a:r>
              <a:rPr lang="de-DE" sz="900" i="1" dirty="0"/>
              <a:t>von</a:t>
            </a:r>
            <a:r>
              <a:rPr lang="de-DE" sz="900" dirty="0"/>
              <a:t> </a:t>
            </a:r>
            <a:r>
              <a:rPr lang="de-DE" sz="900" i="1" u="sng" dirty="0"/>
              <a:t>Dollar</a:t>
            </a:r>
            <a:r>
              <a:rPr lang="de-DE" sz="900" u="sng" dirty="0"/>
              <a:t> </a:t>
            </a:r>
            <a:r>
              <a:rPr lang="de-DE" sz="900" i="1" u="sng" dirty="0"/>
              <a:t>Street</a:t>
            </a:r>
            <a:r>
              <a:rPr lang="de-DE" sz="900" u="sng" dirty="0"/>
              <a:t> </a:t>
            </a:r>
            <a:r>
              <a:rPr lang="de-DE" sz="900" i="1" u="sng" dirty="0"/>
              <a:t>Projekt</a:t>
            </a:r>
            <a:r>
              <a:rPr lang="de-DE" sz="900" dirty="0"/>
              <a:t> </a:t>
            </a:r>
            <a:r>
              <a:rPr lang="de-DE" sz="900" i="1" dirty="0"/>
              <a:t>der</a:t>
            </a:r>
            <a:r>
              <a:rPr lang="de-DE" sz="900" dirty="0"/>
              <a:t> </a:t>
            </a:r>
            <a:r>
              <a:rPr lang="de-DE" sz="900" i="1" dirty="0" err="1"/>
              <a:t>Gapminder</a:t>
            </a:r>
            <a:r>
              <a:rPr lang="de-DE" sz="900" dirty="0"/>
              <a:t> </a:t>
            </a:r>
            <a:r>
              <a:rPr lang="de-DE" sz="900" i="1" dirty="0"/>
              <a:t>Stiftung</a:t>
            </a:r>
            <a:r>
              <a:rPr lang="de-DE" sz="900" dirty="0"/>
              <a:t> </a:t>
            </a:r>
            <a:r>
              <a:rPr lang="de-DE" sz="900" i="1" u="sng" dirty="0"/>
              <a:t>[CC</a:t>
            </a:r>
            <a:r>
              <a:rPr lang="de-DE" sz="900" u="sng" dirty="0"/>
              <a:t> </a:t>
            </a:r>
            <a:r>
              <a:rPr lang="de-DE" sz="900" i="1" u="sng" dirty="0"/>
              <a:t>BY</a:t>
            </a:r>
            <a:r>
              <a:rPr lang="de-DE" sz="900" u="sng" dirty="0"/>
              <a:t> </a:t>
            </a:r>
            <a:r>
              <a:rPr lang="de-DE" sz="900" i="1" u="sng" dirty="0"/>
              <a:t>4.0]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257529530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16928"/>
            <a:ext cx="8229600" cy="71874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000" b="1" dirty="0">
                <a:latin typeface="+mn-lt"/>
              </a:rPr>
              <a:t>Welche Entwicklungsstrategien sind erfolgversprechend?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B15817-D757-CD43-9DCD-85A00BBE7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"/>
          <a:stretch/>
        </p:blipFill>
        <p:spPr>
          <a:xfrm>
            <a:off x="1444536" y="914401"/>
            <a:ext cx="6254928" cy="50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70926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70AEEB-7C90-6E48-988B-601CCC1CF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81" y="464519"/>
            <a:ext cx="7307238" cy="484253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1624C49-D8EA-674A-8F54-5CF96F59F7B6}"/>
              </a:ext>
            </a:extLst>
          </p:cNvPr>
          <p:cNvSpPr txBox="1"/>
          <p:nvPr/>
        </p:nvSpPr>
        <p:spPr>
          <a:xfrm>
            <a:off x="4419601" y="5307058"/>
            <a:ext cx="3933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Screenshot</a:t>
            </a:r>
            <a:r>
              <a:rPr lang="de-DE" sz="900" dirty="0"/>
              <a:t> </a:t>
            </a:r>
            <a:r>
              <a:rPr lang="de-DE" sz="900" i="1" dirty="0"/>
              <a:t>von</a:t>
            </a:r>
            <a:r>
              <a:rPr lang="de-DE" sz="900" dirty="0"/>
              <a:t> </a:t>
            </a:r>
            <a:r>
              <a:rPr lang="de-DE" sz="900" i="1" u="sng" dirty="0"/>
              <a:t>Dollar</a:t>
            </a:r>
            <a:r>
              <a:rPr lang="de-DE" sz="900" u="sng" dirty="0"/>
              <a:t> </a:t>
            </a:r>
            <a:r>
              <a:rPr lang="de-DE" sz="900" i="1" u="sng" dirty="0"/>
              <a:t>Street</a:t>
            </a:r>
            <a:r>
              <a:rPr lang="de-DE" sz="900" u="sng" dirty="0"/>
              <a:t> </a:t>
            </a:r>
            <a:r>
              <a:rPr lang="de-DE" sz="900" i="1" u="sng" dirty="0"/>
              <a:t>Projekt</a:t>
            </a:r>
            <a:r>
              <a:rPr lang="de-DE" sz="900" dirty="0"/>
              <a:t> </a:t>
            </a:r>
            <a:r>
              <a:rPr lang="de-DE" sz="900" i="1" dirty="0"/>
              <a:t>der</a:t>
            </a:r>
            <a:r>
              <a:rPr lang="de-DE" sz="900" dirty="0"/>
              <a:t> </a:t>
            </a:r>
            <a:r>
              <a:rPr lang="de-DE" sz="900" i="1" dirty="0" err="1"/>
              <a:t>Gapminder</a:t>
            </a:r>
            <a:r>
              <a:rPr lang="de-DE" sz="900" dirty="0"/>
              <a:t> </a:t>
            </a:r>
            <a:r>
              <a:rPr lang="de-DE" sz="900" i="1" dirty="0"/>
              <a:t>Stiftung</a:t>
            </a:r>
            <a:r>
              <a:rPr lang="de-DE" sz="900" dirty="0"/>
              <a:t> </a:t>
            </a:r>
            <a:r>
              <a:rPr lang="de-DE" sz="900" i="1" u="sng" dirty="0"/>
              <a:t>[CC</a:t>
            </a:r>
            <a:r>
              <a:rPr lang="de-DE" sz="900" u="sng" dirty="0"/>
              <a:t> </a:t>
            </a:r>
            <a:r>
              <a:rPr lang="de-DE" sz="900" i="1" u="sng" dirty="0"/>
              <a:t>BY</a:t>
            </a:r>
            <a:r>
              <a:rPr lang="de-DE" sz="900" u="sng" dirty="0"/>
              <a:t> </a:t>
            </a:r>
            <a:r>
              <a:rPr lang="de-DE" sz="900" i="1" u="sng" dirty="0"/>
              <a:t>4.0]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617085179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27AB39-2B5A-E944-BAB1-AED36E40A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" y="370456"/>
            <a:ext cx="7173251" cy="503394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B3D2C5B-9AA3-7B45-A559-F55451B037FA}"/>
              </a:ext>
            </a:extLst>
          </p:cNvPr>
          <p:cNvSpPr txBox="1"/>
          <p:nvPr/>
        </p:nvSpPr>
        <p:spPr>
          <a:xfrm>
            <a:off x="4281715" y="5495810"/>
            <a:ext cx="3933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Screenshot</a:t>
            </a:r>
            <a:r>
              <a:rPr lang="de-DE" sz="900" dirty="0"/>
              <a:t> </a:t>
            </a:r>
            <a:r>
              <a:rPr lang="de-DE" sz="900" i="1" dirty="0"/>
              <a:t>von</a:t>
            </a:r>
            <a:r>
              <a:rPr lang="de-DE" sz="900" dirty="0"/>
              <a:t> </a:t>
            </a:r>
            <a:r>
              <a:rPr lang="de-DE" sz="900" i="1" u="sng" dirty="0"/>
              <a:t>Dollar</a:t>
            </a:r>
            <a:r>
              <a:rPr lang="de-DE" sz="900" u="sng" dirty="0"/>
              <a:t> </a:t>
            </a:r>
            <a:r>
              <a:rPr lang="de-DE" sz="900" i="1" u="sng" dirty="0"/>
              <a:t>Street</a:t>
            </a:r>
            <a:r>
              <a:rPr lang="de-DE" sz="900" u="sng" dirty="0"/>
              <a:t> </a:t>
            </a:r>
            <a:r>
              <a:rPr lang="de-DE" sz="900" i="1" u="sng" dirty="0"/>
              <a:t>Projekt</a:t>
            </a:r>
            <a:r>
              <a:rPr lang="de-DE" sz="900" dirty="0"/>
              <a:t> </a:t>
            </a:r>
            <a:r>
              <a:rPr lang="de-DE" sz="900" i="1" dirty="0"/>
              <a:t>der</a:t>
            </a:r>
            <a:r>
              <a:rPr lang="de-DE" sz="900" dirty="0"/>
              <a:t> </a:t>
            </a:r>
            <a:r>
              <a:rPr lang="de-DE" sz="900" i="1" dirty="0" err="1"/>
              <a:t>Gapminder</a:t>
            </a:r>
            <a:r>
              <a:rPr lang="de-DE" sz="900" dirty="0"/>
              <a:t> </a:t>
            </a:r>
            <a:r>
              <a:rPr lang="de-DE" sz="900" i="1" dirty="0"/>
              <a:t>Stiftung</a:t>
            </a:r>
            <a:r>
              <a:rPr lang="de-DE" sz="900" dirty="0"/>
              <a:t> </a:t>
            </a:r>
            <a:r>
              <a:rPr lang="de-DE" sz="900" i="1" u="sng" dirty="0"/>
              <a:t>[CC</a:t>
            </a:r>
            <a:r>
              <a:rPr lang="de-DE" sz="900" u="sng" dirty="0"/>
              <a:t> </a:t>
            </a:r>
            <a:r>
              <a:rPr lang="de-DE" sz="900" i="1" u="sng" dirty="0"/>
              <a:t>BY</a:t>
            </a:r>
            <a:r>
              <a:rPr lang="de-DE" sz="900" u="sng" dirty="0"/>
              <a:t> </a:t>
            </a:r>
            <a:r>
              <a:rPr lang="de-DE" sz="900" i="1" u="sng" dirty="0"/>
              <a:t>4.0]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112631576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534799-B597-6A4A-B821-6B9FD0F51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9" y="427220"/>
            <a:ext cx="6866461" cy="539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84812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12881" y="659653"/>
            <a:ext cx="8257706" cy="571445"/>
          </a:xfrm>
        </p:spPr>
        <p:txBody>
          <a:bodyPr>
            <a:noAutofit/>
          </a:bodyPr>
          <a:lstStyle/>
          <a:p>
            <a:pPr algn="ctr"/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Wie können wir aktiv dazu beitragen, </a:t>
            </a:r>
            <a:b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bestehende Disparitäten zu verringern?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02F6B34-D467-4450-9CF8-8BECEE5CB5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6485085"/>
              </p:ext>
            </p:extLst>
          </p:nvPr>
        </p:nvGraphicFramePr>
        <p:xfrm>
          <a:off x="522758" y="1443626"/>
          <a:ext cx="8098484" cy="39717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4100">
                  <a:extLst>
                    <a:ext uri="{9D8B030D-6E8A-4147-A177-3AD203B41FA5}">
                      <a16:colId xmlns:a16="http://schemas.microsoft.com/office/drawing/2014/main" val="2981250575"/>
                    </a:ext>
                  </a:extLst>
                </a:gridCol>
                <a:gridCol w="2697192">
                  <a:extLst>
                    <a:ext uri="{9D8B030D-6E8A-4147-A177-3AD203B41FA5}">
                      <a16:colId xmlns:a16="http://schemas.microsoft.com/office/drawing/2014/main" val="1967221130"/>
                    </a:ext>
                  </a:extLst>
                </a:gridCol>
                <a:gridCol w="2697192">
                  <a:extLst>
                    <a:ext uri="{9D8B030D-6E8A-4147-A177-3AD203B41FA5}">
                      <a16:colId xmlns:a16="http://schemas.microsoft.com/office/drawing/2014/main" val="2697603184"/>
                    </a:ext>
                  </a:extLst>
                </a:gridCol>
              </a:tblGrid>
              <a:tr h="333821"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Unterrichtsstruktur: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4797"/>
                  </a:ext>
                </a:extLst>
              </a:tr>
              <a:tr h="57618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Fachkompetenzen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effectLst/>
                        </a:rPr>
                        <a:t>Konkretisierung,</a:t>
                      </a:r>
                      <a:br>
                        <a:rPr lang="de-DE" sz="1400" kern="1200" dirty="0">
                          <a:effectLst/>
                        </a:rPr>
                      </a:br>
                      <a:r>
                        <a:rPr lang="de-DE" sz="1400" kern="1200" dirty="0">
                          <a:effectLst/>
                        </a:rPr>
                        <a:t>Vorgehen im Unterricht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effectLst/>
                        </a:rPr>
                        <a:t>Material (Stichwort + Nr.), ggf. Hinweise, Arbeitsmittel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47993"/>
                  </a:ext>
                </a:extLst>
              </a:tr>
              <a:tr h="3061783">
                <a:tc>
                  <a:txBody>
                    <a:bodyPr/>
                    <a:lstStyle/>
                    <a:p>
                      <a:r>
                        <a:rPr lang="de-DE" sz="1400" u="none" strike="noStrike" kern="1200" baseline="0" dirty="0"/>
                        <a:t>3) eigene Handlungsmöglichkeiten im Rahmen der Entwicklungszusammenarbeit anhand eines Projekts überprüfen Hinweis: Projekt, zum Beispiel Weltladen, lokales Projekt der Entwicklungszusammenarbeit, freiwilliges soziales Jahr oder ökologisches Jahr (Teilhabe, Entwicklungszusammenarbeit, Fairer Handel)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9/10: Wiederholung SDG, </a:t>
                      </a:r>
                      <a:endParaRPr lang="de-DE" sz="1400" kern="12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GA: Projekte, überprüfen, welche SDG mit dem Projekt erreicht werden  sollen/können.</a:t>
                      </a:r>
                      <a:endParaRPr lang="de-DE" sz="1400" kern="12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Analyse persönlicher Handlungsspielräume </a:t>
                      </a:r>
                      <a:endParaRPr lang="de-DE" sz="1400" kern="12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</a:rPr>
                        <a:t>11/12 Beantwortung der Leitfragen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B0F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https://17ziele.de/</a:t>
                      </a:r>
                      <a:endParaRPr lang="de-DE" sz="140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Verschiedene Entwicklungshilfe-Projekte, z.B. </a:t>
                      </a:r>
                    </a:p>
                    <a:p>
                      <a:r>
                        <a:rPr lang="de-DE" sz="1400" dirty="0">
                          <a:solidFill>
                            <a:srgbClr val="00B0F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https://youtu.be/pPIVIqo8AUQ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https://www.worldvision.de/spenden/das-gute-geschenk/huehner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schuleigenes Projekt, Misereor,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Eine-Welt-Laden </a:t>
                      </a:r>
                    </a:p>
                    <a:p>
                      <a:endParaRPr lang="de-DE" sz="1400" dirty="0"/>
                    </a:p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Podiumsdiskussion, Podcast, Infografik oder Zeitungsbericht erstellen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87506"/>
                  </a:ext>
                </a:extLst>
              </a:tr>
            </a:tbl>
          </a:graphicData>
        </a:graphic>
      </p:graphicFrame>
      <p:sp>
        <p:nvSpPr>
          <p:cNvPr id="7" name="Titel 2"/>
          <p:cNvSpPr txBox="1">
            <a:spLocks/>
          </p:cNvSpPr>
          <p:nvPr/>
        </p:nvSpPr>
        <p:spPr>
          <a:xfrm>
            <a:off x="628650" y="1328253"/>
            <a:ext cx="7886700" cy="2307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sz="3000" dirty="0"/>
            </a:b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788897716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34930" y="1155419"/>
            <a:ext cx="7886700" cy="383081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BB9EB6-14C5-E749-AFD1-AC2E9F1682FB}"/>
              </a:ext>
            </a:extLst>
          </p:cNvPr>
          <p:cNvSpPr txBox="1"/>
          <p:nvPr/>
        </p:nvSpPr>
        <p:spPr>
          <a:xfrm>
            <a:off x="1362629" y="1188180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TU </a:t>
            </a:r>
            <a:r>
              <a:rPr lang="de-DE" sz="1350" dirty="0" err="1"/>
              <a:t>DU‘s</a:t>
            </a:r>
            <a:endParaRPr lang="de-DE" sz="135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C0B43B-7FBC-1D49-8976-0D0A928E0961}"/>
              </a:ext>
            </a:extLst>
          </p:cNvPr>
          <p:cNvSpPr/>
          <p:nvPr/>
        </p:nvSpPr>
        <p:spPr>
          <a:xfrm>
            <a:off x="1804738" y="5080390"/>
            <a:ext cx="57211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/>
              <a:t>Was kann jeder Einzelne tun, um die Disparitäten in der Welt zu verringern?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E9AF461-DEBC-3C45-A1CC-CBE0A419496B}"/>
              </a:ext>
            </a:extLst>
          </p:cNvPr>
          <p:cNvSpPr txBox="1"/>
          <p:nvPr/>
        </p:nvSpPr>
        <p:spPr>
          <a:xfrm>
            <a:off x="2155371" y="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BC6672-3342-5D45-908B-D1509703DD13}"/>
              </a:ext>
            </a:extLst>
          </p:cNvPr>
          <p:cNvSpPr txBox="1"/>
          <p:nvPr/>
        </p:nvSpPr>
        <p:spPr>
          <a:xfrm>
            <a:off x="2060062" y="2663113"/>
            <a:ext cx="5210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3"/>
              </a:rPr>
              <a:t>https://</a:t>
            </a:r>
            <a:r>
              <a:rPr lang="de-DE" sz="1200" dirty="0" err="1">
                <a:hlinkClick r:id="rId3"/>
              </a:rPr>
              <a:t>www.aktion</a:t>
            </a:r>
            <a:r>
              <a:rPr lang="de-DE" sz="1200" dirty="0">
                <a:hlinkClick r:id="rId3"/>
              </a:rPr>
              <a:t>-deutschland-</a:t>
            </a:r>
            <a:r>
              <a:rPr lang="de-DE" sz="1200" dirty="0" err="1">
                <a:hlinkClick r:id="rId3"/>
              </a:rPr>
              <a:t>hilft.de</a:t>
            </a:r>
            <a:r>
              <a:rPr lang="de-DE" sz="1200" dirty="0">
                <a:hlinkClick r:id="rId3"/>
              </a:rPr>
              <a:t>/</a:t>
            </a:r>
            <a:r>
              <a:rPr lang="de-DE" sz="1200" dirty="0" err="1">
                <a:hlinkClick r:id="rId3"/>
              </a:rPr>
              <a:t>fileadmin</a:t>
            </a:r>
            <a:r>
              <a:rPr lang="de-DE" sz="1200" dirty="0">
                <a:hlinkClick r:id="rId3"/>
              </a:rPr>
              <a:t>/_</a:t>
            </a:r>
            <a:r>
              <a:rPr lang="de-DE" sz="1200" dirty="0" err="1">
                <a:hlinkClick r:id="rId3"/>
              </a:rPr>
              <a:t>processed</a:t>
            </a:r>
            <a:r>
              <a:rPr lang="de-DE" sz="1200" dirty="0">
                <a:hlinkClick r:id="rId3"/>
              </a:rPr>
              <a:t>_/a/0/csm_infografik-sdgs-17-nachhaltige-entwicklungsziele-2030-web-version_59373dcd67.jpg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006988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B3CD792-F37B-D946-8212-7FB288C9666F}"/>
              </a:ext>
            </a:extLst>
          </p:cNvPr>
          <p:cNvSpPr txBox="1"/>
          <p:nvPr/>
        </p:nvSpPr>
        <p:spPr>
          <a:xfrm>
            <a:off x="1154806" y="1513042"/>
            <a:ext cx="7124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Vergleichen Sie Ihre Ergebnisse in einer 4er Gruppe. Erarbeiten Sie gemeinsam vier Leitfragen zum Thema „menschliche Entwicklung“, die sich aus der Beschäftigung mit den Ergebnissen ergeben.</a:t>
            </a:r>
          </a:p>
        </p:txBody>
      </p:sp>
    </p:spTree>
    <p:extLst>
      <p:ext uri="{BB962C8B-B14F-4D97-AF65-F5344CB8AC3E}">
        <p14:creationId xmlns:p14="http://schemas.microsoft.com/office/powerpoint/2010/main" val="334474293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BA3F4C1-61E3-4842-8DDD-FE6A540D5FD3}"/>
              </a:ext>
            </a:extLst>
          </p:cNvPr>
          <p:cNvSpPr txBox="1"/>
          <p:nvPr/>
        </p:nvSpPr>
        <p:spPr>
          <a:xfrm>
            <a:off x="513548" y="5087784"/>
            <a:ext cx="54836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Analysieren Sie die zu Ihrem Ziel vorgeschlagenen Maßnahmen. </a:t>
            </a:r>
          </a:p>
          <a:p>
            <a:r>
              <a:rPr lang="de-DE" sz="1350" dirty="0"/>
              <a:t>Welche  der „TU </a:t>
            </a:r>
            <a:r>
              <a:rPr lang="de-DE" sz="1350" dirty="0" err="1"/>
              <a:t>DU‘s</a:t>
            </a:r>
            <a:r>
              <a:rPr lang="de-DE" sz="1350" dirty="0"/>
              <a:t>“ können helfen, weltweite Disparitäten zu verringern?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EC0423-8087-E341-8D1A-9A8E168C6462}"/>
              </a:ext>
            </a:extLst>
          </p:cNvPr>
          <p:cNvSpPr txBox="1"/>
          <p:nvPr/>
        </p:nvSpPr>
        <p:spPr>
          <a:xfrm>
            <a:off x="1157651" y="2484641"/>
            <a:ext cx="2019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hlinkClick r:id="rId3"/>
              </a:rPr>
              <a:t>https://17ziele.de/ziele/1.html</a:t>
            </a:r>
            <a:endParaRPr lang="de-DE" sz="9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D9E3CB1-D6D1-324E-8DDF-7F38A223431C}"/>
              </a:ext>
            </a:extLst>
          </p:cNvPr>
          <p:cNvSpPr txBox="1"/>
          <p:nvPr/>
        </p:nvSpPr>
        <p:spPr>
          <a:xfrm>
            <a:off x="5776976" y="2480082"/>
            <a:ext cx="18787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hlinkClick r:id="rId4"/>
              </a:rPr>
              <a:t>https://17ziele.de/ziele/2.html</a:t>
            </a:r>
            <a:endParaRPr lang="de-DE" sz="9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97CEF64-9CAB-4C42-8564-D67D6F4669AE}"/>
              </a:ext>
            </a:extLst>
          </p:cNvPr>
          <p:cNvSpPr txBox="1"/>
          <p:nvPr/>
        </p:nvSpPr>
        <p:spPr>
          <a:xfrm>
            <a:off x="513548" y="4610407"/>
            <a:ext cx="57866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Arbeitsteilige Recherche zu den 17 SDGs: </a:t>
            </a:r>
            <a:r>
              <a:rPr lang="de-DE" sz="1350" dirty="0">
                <a:hlinkClick r:id="rId5"/>
              </a:rPr>
              <a:t>https://17ziele.de/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1848634885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0328E0A-8C45-1D4E-94B1-9F763B1F3015}"/>
              </a:ext>
            </a:extLst>
          </p:cNvPr>
          <p:cNvSpPr txBox="1"/>
          <p:nvPr/>
        </p:nvSpPr>
        <p:spPr>
          <a:xfrm>
            <a:off x="5098779" y="5875305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9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2A8CB58-8BFC-5F46-BC1E-D6D4E032EF58}"/>
              </a:ext>
            </a:extLst>
          </p:cNvPr>
          <p:cNvSpPr txBox="1"/>
          <p:nvPr/>
        </p:nvSpPr>
        <p:spPr>
          <a:xfrm>
            <a:off x="3615551" y="1143432"/>
            <a:ext cx="3124338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350" dirty="0"/>
              <a:t>Die Zwiebelrevolution in Burkina Faso: https://</a:t>
            </a:r>
            <a:r>
              <a:rPr lang="de-DE" sz="1350" dirty="0" err="1"/>
              <a:t>youtu.be</a:t>
            </a:r>
            <a:r>
              <a:rPr lang="de-DE" sz="1350" dirty="0"/>
              <a:t>/pPIVIqo8AUQ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3D362B0-36DB-6E48-B0F5-2479FF447106}"/>
              </a:ext>
            </a:extLst>
          </p:cNvPr>
          <p:cNvSpPr txBox="1"/>
          <p:nvPr/>
        </p:nvSpPr>
        <p:spPr>
          <a:xfrm>
            <a:off x="192824" y="961670"/>
            <a:ext cx="328085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Informieren Sie sich über eines der folgenden Projekte und überprüfen Sie es auf seine Nachhaltigkeit.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DF707D0-DF6B-174D-BC7D-DFD158B612D5}"/>
              </a:ext>
            </a:extLst>
          </p:cNvPr>
          <p:cNvSpPr txBox="1"/>
          <p:nvPr/>
        </p:nvSpPr>
        <p:spPr>
          <a:xfrm>
            <a:off x="771525" y="2412026"/>
            <a:ext cx="35080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de-DE" sz="1350" dirty="0"/>
          </a:p>
          <a:p>
            <a:r>
              <a:rPr lang="de-DE" sz="1350" b="1" dirty="0"/>
              <a:t>Weitere Projekte:</a:t>
            </a:r>
            <a:br>
              <a:rPr lang="de-DE" sz="1350" b="1" dirty="0"/>
            </a:br>
            <a:endParaRPr lang="de-DE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Beispiele aus dem Schulbuch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Schulpartnerschaft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/>
              <a:t>Beispiele für soziales/ökologisches Jahr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350" dirty="0"/>
          </a:p>
          <a:p>
            <a:endParaRPr lang="de-DE" sz="135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8663FA-BC0E-7C46-AC86-B287F9E56FBD}"/>
              </a:ext>
            </a:extLst>
          </p:cNvPr>
          <p:cNvSpPr txBox="1"/>
          <p:nvPr/>
        </p:nvSpPr>
        <p:spPr>
          <a:xfrm>
            <a:off x="797646" y="4304705"/>
            <a:ext cx="3518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b="1" dirty="0"/>
              <a:t>Diskussion: </a:t>
            </a:r>
            <a:br>
              <a:rPr lang="de-DE" sz="1350" b="1" dirty="0"/>
            </a:br>
            <a:br>
              <a:rPr lang="de-DE" sz="1350" dirty="0"/>
            </a:br>
            <a:r>
              <a:rPr lang="de-DE" sz="1350" dirty="0"/>
              <a:t>Welches der vorgestellten Projekte würden </a:t>
            </a:r>
            <a:br>
              <a:rPr lang="de-DE" sz="1350" dirty="0"/>
            </a:br>
            <a:r>
              <a:rPr lang="de-DE" sz="1350" dirty="0"/>
              <a:t>Sie unterstützen?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840EF9C-9EC4-CE4F-B55A-73DEC4DA5525}"/>
              </a:ext>
            </a:extLst>
          </p:cNvPr>
          <p:cNvSpPr txBox="1"/>
          <p:nvPr/>
        </p:nvSpPr>
        <p:spPr>
          <a:xfrm>
            <a:off x="849549" y="5490901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„Eigene Handlungsmöglichkeit überprüfen“</a:t>
            </a:r>
          </a:p>
        </p:txBody>
      </p:sp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523D0D62-4494-864C-BF54-07FBF237B75F}"/>
              </a:ext>
            </a:extLst>
          </p:cNvPr>
          <p:cNvSpPr/>
          <p:nvPr/>
        </p:nvSpPr>
        <p:spPr>
          <a:xfrm>
            <a:off x="2321668" y="5136204"/>
            <a:ext cx="235466" cy="375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C1AED59-08D3-C04A-A084-F1CCD73C9A57}"/>
              </a:ext>
            </a:extLst>
          </p:cNvPr>
          <p:cNvSpPr/>
          <p:nvPr/>
        </p:nvSpPr>
        <p:spPr>
          <a:xfrm>
            <a:off x="3615551" y="2396954"/>
            <a:ext cx="5305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https://</a:t>
            </a:r>
            <a:r>
              <a:rPr lang="de-DE" sz="1400" dirty="0" err="1"/>
              <a:t>www.worldvision.de</a:t>
            </a:r>
            <a:r>
              <a:rPr lang="de-DE" sz="1400" dirty="0"/>
              <a:t>/spenden/das-gute-geschenk/</a:t>
            </a:r>
            <a:r>
              <a:rPr lang="de-DE" sz="1400" dirty="0" err="1"/>
              <a:t>huehner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717140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78641" y="660821"/>
            <a:ext cx="7496679" cy="571445"/>
          </a:xfrm>
        </p:spPr>
        <p:txBody>
          <a:bodyPr>
            <a:noAutofit/>
          </a:bodyPr>
          <a:lstStyle/>
          <a:p>
            <a:pPr algn="ctr"/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Können wir Antwort auf unsere anfänglichen Fragen geben?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02F6B34-D467-4450-9CF8-8BECEE5CB5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1069689"/>
              </p:ext>
            </p:extLst>
          </p:nvPr>
        </p:nvGraphicFramePr>
        <p:xfrm>
          <a:off x="522758" y="1443626"/>
          <a:ext cx="8098484" cy="39717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4100">
                  <a:extLst>
                    <a:ext uri="{9D8B030D-6E8A-4147-A177-3AD203B41FA5}">
                      <a16:colId xmlns:a16="http://schemas.microsoft.com/office/drawing/2014/main" val="2981250575"/>
                    </a:ext>
                  </a:extLst>
                </a:gridCol>
                <a:gridCol w="2697192">
                  <a:extLst>
                    <a:ext uri="{9D8B030D-6E8A-4147-A177-3AD203B41FA5}">
                      <a16:colId xmlns:a16="http://schemas.microsoft.com/office/drawing/2014/main" val="1967221130"/>
                    </a:ext>
                  </a:extLst>
                </a:gridCol>
                <a:gridCol w="2697192">
                  <a:extLst>
                    <a:ext uri="{9D8B030D-6E8A-4147-A177-3AD203B41FA5}">
                      <a16:colId xmlns:a16="http://schemas.microsoft.com/office/drawing/2014/main" val="2697603184"/>
                    </a:ext>
                  </a:extLst>
                </a:gridCol>
              </a:tblGrid>
              <a:tr h="333821"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Unterrichtsstruktur: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4797"/>
                  </a:ext>
                </a:extLst>
              </a:tr>
              <a:tr h="57618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Fachkompetenzen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effectLst/>
                        </a:rPr>
                        <a:t>Konkretisierung,</a:t>
                      </a:r>
                      <a:br>
                        <a:rPr lang="de-DE" sz="1400" kern="1200" dirty="0">
                          <a:effectLst/>
                        </a:rPr>
                      </a:br>
                      <a:r>
                        <a:rPr lang="de-DE" sz="1400" kern="1200" dirty="0">
                          <a:effectLst/>
                        </a:rPr>
                        <a:t>Vorgehen im Unterricht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effectLst/>
                        </a:rPr>
                        <a:t>Material (Stichwort + Nr.), ggf. Hinweise, Arbeitsmittel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47993"/>
                  </a:ext>
                </a:extLst>
              </a:tr>
              <a:tr h="3061783">
                <a:tc>
                  <a:txBody>
                    <a:bodyPr/>
                    <a:lstStyle/>
                    <a:p>
                      <a:r>
                        <a:rPr lang="de-DE" sz="1400" u="none" strike="noStrike" kern="1200" baseline="0" dirty="0"/>
                        <a:t>(3) eigene Handlungsmöglichkeiten im Rahmen der Entwicklungszusammenarbeit anhand eines Projekts überprüfen Hinweis: Projekt, zum Beispiel Weltladen, lokales Projekt der Entwicklungszusammenarbeit, freiwilliges soziales Jahr oder ökologisches Jahr (Teilhabe, Entwicklungszusammenarbeit, Fairer Handel)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/>
                        <a:t>9/10: Wiederholung SDG, </a:t>
                      </a: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/>
                        <a:t>GA: Projekte, überprüfen, welche SDG mit dem Projekt erreicht werden  sollen/können.</a:t>
                      </a: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/>
                        <a:t>Analyse persönlicher Handlungsspielräume </a:t>
                      </a: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</a:rPr>
                        <a:t>11/12 Beantwortung der Leitfragen</a:t>
                      </a:r>
                      <a:endParaRPr lang="de-DE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B0F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https://17ziele.de/</a:t>
                      </a:r>
                      <a:endParaRPr lang="de-DE" sz="1400" dirty="0">
                        <a:solidFill>
                          <a:srgbClr val="00B0F0"/>
                        </a:solidFill>
                      </a:endParaRPr>
                    </a:p>
                    <a:p>
                      <a:endParaRPr lang="de-DE" sz="1400" dirty="0"/>
                    </a:p>
                    <a:p>
                      <a:r>
                        <a:rPr lang="de-DE" sz="1400" dirty="0"/>
                        <a:t>Verschiedene Entwicklungshilfe-Projekte, z.B. </a:t>
                      </a:r>
                    </a:p>
                    <a:p>
                      <a:r>
                        <a:rPr lang="de-DE" sz="1400" dirty="0">
                          <a:solidFill>
                            <a:srgbClr val="00B0F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https://youtu.be/pPIVIqo8AUQ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https://www.worldvision.de/spenden/das-gute-geschenk/huehner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schuleigenes Projekt, Misereor,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Eine-Welt-Laden </a:t>
                      </a:r>
                    </a:p>
                    <a:p>
                      <a:endParaRPr lang="de-DE" sz="1400" dirty="0"/>
                    </a:p>
                    <a:p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Podiumsdiskussion, Podcast, Infografik oder Zeitungsbericht erstellen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87506"/>
                  </a:ext>
                </a:extLst>
              </a:tr>
            </a:tbl>
          </a:graphicData>
        </a:graphic>
      </p:graphicFrame>
      <p:sp>
        <p:nvSpPr>
          <p:cNvPr id="7" name="Titel 2"/>
          <p:cNvSpPr txBox="1">
            <a:spLocks/>
          </p:cNvSpPr>
          <p:nvPr/>
        </p:nvSpPr>
        <p:spPr>
          <a:xfrm>
            <a:off x="628650" y="1328253"/>
            <a:ext cx="7886700" cy="2307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sz="3000" dirty="0"/>
            </a:b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11087334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ADD027D-B628-A94D-8145-F9BE94FE0000}"/>
              </a:ext>
            </a:extLst>
          </p:cNvPr>
          <p:cNvSpPr/>
          <p:nvPr/>
        </p:nvSpPr>
        <p:spPr>
          <a:xfrm>
            <a:off x="582850" y="1053390"/>
            <a:ext cx="8103949" cy="445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b="1" dirty="0">
                <a:solidFill>
                  <a:schemeClr val="accent2"/>
                </a:solidFill>
              </a:rPr>
              <a:t>Leitfragen - Schülerbeispiele:</a:t>
            </a:r>
          </a:p>
          <a:p>
            <a:endParaRPr lang="de-DE" altLang="de-DE" dirty="0">
              <a:solidFill>
                <a:schemeClr val="accent2"/>
              </a:solidFill>
            </a:endParaRP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Wie kann man Entwicklung messen?✅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Warum schwankt die Lebenserwartung nicht so stark wie gedacht? ✅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Welche Länder sind immer noch überdurchschnittlich arm/reich? ✅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Welche Auswirkungen hat Unterentwicklung auf den Alltag der Menschen? ✅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Mit welchen Maßnahmen konnte die weltweite Armut halbiert werden? ✅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Warum gibt es weltweit nicht so große Unterschiede wie angenommen? </a:t>
            </a:r>
            <a:r>
              <a:rPr lang="de-DE" altLang="de-DE" dirty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de-DE" altLang="de-DE" dirty="0">
                <a:solidFill>
                  <a:srgbClr val="FF0000"/>
                </a:solidFill>
              </a:rPr>
              <a:t>Diskussion</a:t>
            </a:r>
            <a:endParaRPr lang="de-DE" altLang="de-DE" dirty="0">
              <a:solidFill>
                <a:schemeClr val="accent2"/>
              </a:solidFill>
            </a:endParaRP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Wodurch kommt unsere (falsche?) Wahrnehmung der Welt zustande?  </a:t>
            </a:r>
            <a:r>
              <a:rPr lang="de-DE" altLang="de-DE" dirty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de-DE" altLang="de-DE" dirty="0">
                <a:solidFill>
                  <a:srgbClr val="FF0000"/>
                </a:solidFill>
              </a:rPr>
              <a:t>Diskussion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Welche Faktoren steuern das Wachstum der Weltbevölkerung? </a:t>
            </a:r>
            <a:br>
              <a:rPr lang="de-DE" altLang="de-DE" dirty="0">
                <a:solidFill>
                  <a:schemeClr val="accent2"/>
                </a:solidFill>
              </a:rPr>
            </a:br>
            <a:r>
              <a:rPr lang="de-DE" altLang="de-DE" dirty="0">
                <a:solidFill>
                  <a:schemeClr val="accent2"/>
                </a:solidFill>
              </a:rPr>
              <a:t>	</a:t>
            </a:r>
            <a:r>
              <a:rPr lang="de-DE" altLang="de-DE" dirty="0"/>
              <a:t>Erarbeitung: 	Demographischer Übergang</a:t>
            </a:r>
            <a:br>
              <a:rPr lang="de-DE" altLang="de-DE" dirty="0"/>
            </a:br>
            <a:r>
              <a:rPr lang="de-DE" altLang="de-DE" dirty="0"/>
              <a:t>			Schulbuch oder </a:t>
            </a:r>
            <a:r>
              <a:rPr lang="de-DE" altLang="de-DE" dirty="0">
                <a:hlinkClick r:id="rId3"/>
              </a:rPr>
              <a:t>Video</a:t>
            </a:r>
            <a:endParaRPr lang="de-DE" altLang="de-DE" dirty="0"/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82784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3DF1806-6C23-4A48-AC9C-AD9FE7D93323}"/>
              </a:ext>
            </a:extLst>
          </p:cNvPr>
          <p:cNvSpPr txBox="1"/>
          <p:nvPr/>
        </p:nvSpPr>
        <p:spPr>
          <a:xfrm>
            <a:off x="330740" y="421530"/>
            <a:ext cx="83560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Vorbereitung der Diskussion: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Fragen verteilen, anhand des Lernportfolios vorbereiten lassen</a:t>
            </a:r>
            <a:br>
              <a:rPr lang="de-DE" dirty="0"/>
            </a:br>
            <a:r>
              <a:rPr lang="de-DE" dirty="0"/>
              <a:t>(auch als HA denkbar)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Experten erarbeiten Einzelaspekte</a:t>
            </a:r>
          </a:p>
          <a:p>
            <a:endParaRPr lang="de-DE" b="1" dirty="0"/>
          </a:p>
          <a:p>
            <a:r>
              <a:rPr lang="de-DE" b="1" dirty="0"/>
              <a:t>Durchführung: </a:t>
            </a:r>
          </a:p>
          <a:p>
            <a:endParaRPr lang="de-DE" b="1" dirty="0"/>
          </a:p>
          <a:p>
            <a:r>
              <a:rPr lang="de-DE" b="1" dirty="0"/>
              <a:t>Thema </a:t>
            </a:r>
            <a:r>
              <a:rPr lang="de-DE" u="sng" dirty="0"/>
              <a:t>„Disparitäre Entwicklungen als globale Herausforderung?“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Diskussionsleitung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Beobachtungsaufträge im Publikum</a:t>
            </a:r>
          </a:p>
          <a:p>
            <a:endParaRPr lang="de-DE" dirty="0"/>
          </a:p>
          <a:p>
            <a:r>
              <a:rPr lang="de-DE" b="1" dirty="0"/>
              <a:t>Auswertung: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Beobachter berichten von ihren Eindrücken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Erstellen einer Infografik zu einem Teilbereich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Erstellung eines Podcasts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Erstellung eines Zeitungsberichts über die Diskussion</a:t>
            </a:r>
            <a:br>
              <a:rPr lang="de-DE" dirty="0"/>
            </a:b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5093663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ADD027D-B628-A94D-8145-F9BE94FE0000}"/>
              </a:ext>
            </a:extLst>
          </p:cNvPr>
          <p:cNvSpPr/>
          <p:nvPr/>
        </p:nvSpPr>
        <p:spPr>
          <a:xfrm>
            <a:off x="845663" y="1335330"/>
            <a:ext cx="7803866" cy="357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b="1" dirty="0">
                <a:solidFill>
                  <a:schemeClr val="accent2"/>
                </a:solidFill>
              </a:rPr>
              <a:t>Leitfragen - Schülerbeispiele:</a:t>
            </a:r>
          </a:p>
          <a:p>
            <a:endParaRPr lang="de-DE" altLang="de-DE" dirty="0">
              <a:solidFill>
                <a:schemeClr val="accent2"/>
              </a:solidFill>
            </a:endParaRP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Wie kann man Entwicklung messen?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Wodurch kommt unsere (falsche?) Wahrnehmung der Welt zustande?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Warum schwankt die Lebenserwartung nicht so stark wie gedacht?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Warum gibt es weltweit nicht so große Unterschiede wie angenommen?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Mit welchen Maßnahmen konnte die weltweite Armut halbiert werden?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Welche Faktoren steuern das Wachstum der Weltbevölkerung?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Welche Länder sind immer noch überdurchschnittlich arm/reich?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accent2"/>
                </a:solidFill>
              </a:rPr>
              <a:t>Welche Auswirkungen hat Unterentwicklung auf den Alltag der Menschen?</a:t>
            </a:r>
          </a:p>
          <a:p>
            <a:pPr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accent2"/>
              </a:solidFill>
            </a:endParaRPr>
          </a:p>
          <a:p>
            <a:pPr>
              <a:lnSpc>
                <a:spcPts val="2250"/>
              </a:lnSpc>
            </a:pPr>
            <a:r>
              <a:rPr lang="de-DE" altLang="de-DE" dirty="0">
                <a:sym typeface="Wingdings" pitchFamily="2" charset="2"/>
              </a:rPr>
              <a:t>CLUSTERUNG, Advanced Organizer, Anlegen eines Lernportfolios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17875778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ADD027D-B628-A94D-8145-F9BE94FE0000}"/>
              </a:ext>
            </a:extLst>
          </p:cNvPr>
          <p:cNvSpPr/>
          <p:nvPr/>
        </p:nvSpPr>
        <p:spPr>
          <a:xfrm>
            <a:off x="671258" y="1381049"/>
            <a:ext cx="79262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b="1" dirty="0"/>
              <a:t>Wie lässt sich nun eine Einheit strukturieren, die den Inhalten des Bildungsplans entspricht und die Fragen der </a:t>
            </a:r>
            <a:r>
              <a:rPr lang="de-DE" altLang="de-DE" b="1" dirty="0" err="1"/>
              <a:t>SuS</a:t>
            </a:r>
            <a:r>
              <a:rPr lang="de-DE" altLang="de-DE" b="1" dirty="0"/>
              <a:t> letztendlich beantwortet?</a:t>
            </a:r>
          </a:p>
          <a:p>
            <a:endParaRPr lang="de-DE" altLang="de-DE" dirty="0"/>
          </a:p>
          <a:p>
            <a:r>
              <a:rPr lang="de-DE" altLang="de-DE" u="sng" dirty="0"/>
              <a:t>Blick in den Bildungsplan</a:t>
            </a:r>
          </a:p>
          <a:p>
            <a:endParaRPr lang="de-DE" altLang="de-DE" dirty="0"/>
          </a:p>
          <a:p>
            <a:r>
              <a:rPr lang="de-DE" altLang="de-DE" dirty="0"/>
              <a:t>Arbeitsteilige PA: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altLang="de-DE" dirty="0"/>
              <a:t>Arbeiten Sie anhand des ausgeteilten Arbeitsblattes Gemeinsamkeiten und Unterschiede zwischen den Inhalten von Kl. 7/8 und dem Basisfach Geographie in der Kursstufe heraus.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altLang="de-DE" dirty="0"/>
              <a:t>Arbeiten Sie anhand des ausgeteilten Arbeitsblattes Gemeinsamkeiten und Unterschiede zwischen den Inhalten des Basis- und des Leistungsfaches heraus.</a:t>
            </a:r>
          </a:p>
        </p:txBody>
      </p:sp>
    </p:spTree>
    <p:extLst>
      <p:ext uri="{BB962C8B-B14F-4D97-AF65-F5344CB8AC3E}">
        <p14:creationId xmlns:p14="http://schemas.microsoft.com/office/powerpoint/2010/main" val="409456570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33D362B0-36DB-6E48-B0F5-2479FF447106}"/>
              </a:ext>
            </a:extLst>
          </p:cNvPr>
          <p:cNvSpPr txBox="1"/>
          <p:nvPr/>
        </p:nvSpPr>
        <p:spPr>
          <a:xfrm>
            <a:off x="1278357" y="69186"/>
            <a:ext cx="657253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350" dirty="0"/>
          </a:p>
          <a:p>
            <a:pPr algn="ctr"/>
            <a:r>
              <a:rPr lang="de-DE" sz="2100" dirty="0" err="1"/>
              <a:t>Spiralcurriculärer</a:t>
            </a:r>
            <a:r>
              <a:rPr lang="de-DE" sz="2100" dirty="0"/>
              <a:t> Verlauf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FDBF449-E5F0-024E-B744-68C413E86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81930"/>
              </p:ext>
            </p:extLst>
          </p:nvPr>
        </p:nvGraphicFramePr>
        <p:xfrm>
          <a:off x="454280" y="692434"/>
          <a:ext cx="822068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342">
                  <a:extLst>
                    <a:ext uri="{9D8B030D-6E8A-4147-A177-3AD203B41FA5}">
                      <a16:colId xmlns:a16="http://schemas.microsoft.com/office/drawing/2014/main" val="69344151"/>
                    </a:ext>
                  </a:extLst>
                </a:gridCol>
                <a:gridCol w="4110342">
                  <a:extLst>
                    <a:ext uri="{9D8B030D-6E8A-4147-A177-3AD203B41FA5}">
                      <a16:colId xmlns:a16="http://schemas.microsoft.com/office/drawing/2014/main" val="3702672530"/>
                    </a:ext>
                  </a:extLst>
                </a:gridCol>
              </a:tblGrid>
              <a:tr h="23630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Klasse 7 / 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Klassen 11/12 (Basisfach)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364134"/>
                  </a:ext>
                </a:extLst>
              </a:tr>
              <a:tr h="760002">
                <a:tc>
                  <a:txBody>
                    <a:bodyPr/>
                    <a:lstStyle/>
                    <a:p>
                      <a:r>
                        <a:rPr lang="de-DE" sz="1100" b="1" dirty="0"/>
                        <a:t>3.2.3.2 Phänomene globaler Disparitäten</a:t>
                      </a:r>
                    </a:p>
                    <a:p>
                      <a:r>
                        <a:rPr lang="de-DE" sz="1100" b="1" dirty="0"/>
                        <a:t>Die Schülerinnen und Schüler können disparitäre Entwicklungen in der Einen Welt </a:t>
                      </a:r>
                      <a:r>
                        <a:rPr lang="de-DE" sz="1100" b="1" dirty="0">
                          <a:solidFill>
                            <a:srgbClr val="92D050"/>
                          </a:solidFill>
                        </a:rPr>
                        <a:t>darstellen</a:t>
                      </a:r>
                      <a:r>
                        <a:rPr lang="de-DE" sz="1100" b="1" dirty="0"/>
                        <a:t>, </a:t>
                      </a:r>
                      <a:r>
                        <a:rPr lang="de-DE" sz="1100" b="1" dirty="0">
                          <a:solidFill>
                            <a:srgbClr val="92D050"/>
                          </a:solidFill>
                        </a:rPr>
                        <a:t>Migration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>
                          <a:solidFill>
                            <a:srgbClr val="92D050"/>
                          </a:solidFill>
                        </a:rPr>
                        <a:t>als eine Folge dieser Entwicklungen erklären</a:t>
                      </a:r>
                      <a:r>
                        <a:rPr lang="de-DE" sz="1100" b="1" dirty="0"/>
                        <a:t> sowie Maßnahmen für eine nachhaltige Entwicklung beurteilen.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3.4.2.4 Globale Herausforderung: Disparitäre Entwicklungen</a:t>
                      </a:r>
                    </a:p>
                    <a:p>
                      <a:r>
                        <a:rPr lang="de-DE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Schülerinnen und Schüler können </a:t>
                      </a:r>
                      <a:r>
                        <a:rPr lang="de-DE" sz="1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die Ursachen</a:t>
                      </a:r>
                      <a:r>
                        <a:rPr lang="de-DE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für disparitäre Entwicklungen in der Einen Welt und </a:t>
                      </a:r>
                      <a:r>
                        <a:rPr lang="de-DE" sz="1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deren Auswirkungen erläutern </a:t>
                      </a:r>
                      <a:r>
                        <a:rPr lang="de-DE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sowie Maßnahmen der </a:t>
                      </a:r>
                      <a:r>
                        <a:rPr lang="de-DE" sz="1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Entwicklungszusammenarbeit</a:t>
                      </a:r>
                      <a:r>
                        <a:rPr lang="de-DE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beurteilen.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6781"/>
                  </a:ext>
                </a:extLst>
              </a:tr>
              <a:tr h="619498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92D050"/>
                          </a:solidFill>
                        </a:rPr>
                        <a:t>(1) Entwicklung und räumliche Verteilung der Weltbevölkerung darstellen (Bevölkerungswachstum, Bevölkerungsdichte, Bevölkerungsprognose, Altersstruktur, Geburtenrate, Sterberate, Wachstumsrate)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506337"/>
                  </a:ext>
                </a:extLst>
              </a:tr>
              <a:tr h="760002">
                <a:tc>
                  <a:txBody>
                    <a:bodyPr/>
                    <a:lstStyle/>
                    <a:p>
                      <a:r>
                        <a:rPr lang="de-DE" sz="1100" dirty="0"/>
                        <a:t>(2) Disparitäten in der Einen Welt </a:t>
                      </a:r>
                      <a:r>
                        <a:rPr lang="de-DE" sz="1100" dirty="0">
                          <a:solidFill>
                            <a:srgbClr val="92D050"/>
                          </a:solidFill>
                        </a:rPr>
                        <a:t>am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>
                          <a:solidFill>
                            <a:srgbClr val="92D050"/>
                          </a:solidFill>
                        </a:rPr>
                        <a:t>Beispiel von Ernährung, Gesundheit, Bildung oder Einkommen</a:t>
                      </a:r>
                      <a:r>
                        <a:rPr lang="de-DE" sz="1100" dirty="0"/>
                        <a:t> analysieren (Disparität, Human Development Index)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</a:t>
                      </a:r>
                      <a:r>
                        <a:rPr lang="de-DE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unterschiedliche Entwicklungsstände von Räumen 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analysieren </a:t>
                      </a:r>
                      <a:r>
                        <a:rPr lang="de-DE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(Globalisierung, Disparität, Räume unterschiedlichen Entwicklungsstandes, Entwicklungsindikatoren, unter anderem Bruttonationaleinkommen, 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Development Index, </a:t>
                      </a:r>
                      <a:r>
                        <a:rPr lang="de-DE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Human Sustainable Development Index)</a:t>
                      </a:r>
                      <a:endParaRPr lang="de-DE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747935"/>
                  </a:ext>
                </a:extLst>
              </a:tr>
              <a:tr h="1322020">
                <a:tc>
                  <a:txBody>
                    <a:bodyPr/>
                    <a:lstStyle/>
                    <a:p>
                      <a:r>
                        <a:rPr lang="de-DE" sz="1100" dirty="0"/>
                        <a:t>(3) </a:t>
                      </a:r>
                      <a:r>
                        <a:rPr lang="de-DE" sz="1100" dirty="0">
                          <a:solidFill>
                            <a:srgbClr val="92D050"/>
                          </a:solidFill>
                        </a:rPr>
                        <a:t>wirtschaftliche, politische, religiöse oder ökologische </a:t>
                      </a:r>
                      <a:r>
                        <a:rPr lang="de-DE" sz="1100" dirty="0"/>
                        <a:t>Ursachen und Folgen der Migration </a:t>
                      </a:r>
                      <a:r>
                        <a:rPr lang="de-DE" sz="1100" dirty="0">
                          <a:solidFill>
                            <a:srgbClr val="92D050"/>
                          </a:solidFill>
                        </a:rPr>
                        <a:t>an einem Raumbeispiel darstellen </a:t>
                      </a:r>
                      <a:r>
                        <a:rPr lang="de-DE" sz="1100" dirty="0"/>
                        <a:t>(Migration, </a:t>
                      </a:r>
                      <a:r>
                        <a:rPr lang="de-DE" sz="1100" dirty="0">
                          <a:solidFill>
                            <a:srgbClr val="92D050"/>
                          </a:solidFill>
                        </a:rPr>
                        <a:t>Flucht, Migrationsursachen</a:t>
                      </a:r>
                      <a:r>
                        <a:rPr lang="de-DE" sz="1100" dirty="0"/>
                        <a:t>, Menschenrechte, </a:t>
                      </a:r>
                      <a:r>
                        <a:rPr lang="de-DE" sz="1100" dirty="0">
                          <a:solidFill>
                            <a:srgbClr val="92D050"/>
                          </a:solidFill>
                        </a:rPr>
                        <a:t>Umweltflucht, Land-Stadt-Wanderung, Armutsviertel</a:t>
                      </a:r>
                      <a:r>
                        <a:rPr lang="de-DE" sz="1100" dirty="0"/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(2) Ursachen und Folgen </a:t>
                      </a:r>
                      <a:r>
                        <a:rPr lang="de-DE" sz="1100" dirty="0" err="1">
                          <a:solidFill>
                            <a:srgbClr val="FF0000"/>
                          </a:solidFill>
                        </a:rPr>
                        <a:t>disparitärer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 Entwicklungen in der Einen Welt und daraus abgeleitete Entwicklungsstrategien erläutern (endogene Ursache, exogene Ursache</a:t>
                      </a:r>
                      <a:r>
                        <a:rPr lang="de-DE" sz="1100" dirty="0"/>
                        <a:t>, Migration,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Chancengerechtigkeit</a:t>
                      </a:r>
                      <a:r>
                        <a:rPr lang="de-DE" sz="1100" dirty="0"/>
                        <a:t>, Menschenrecht, 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Land Grabbing; Entwicklungsstrategien, unter anderem Dissoziationsstrategie, nachholende Entwicklung, Befriedigung der Grundbedürfnisse,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nachhaltige Entwicklung,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</a:rPr>
                        <a:t>nachhaltige Entwicklungsziele /</a:t>
                      </a:r>
                      <a:r>
                        <a:rPr lang="de-DE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100" dirty="0"/>
                        <a:t>Sustainable Development Goals)</a:t>
                      </a:r>
                    </a:p>
                    <a:p>
                      <a:endParaRPr lang="de-D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725759"/>
                  </a:ext>
                </a:extLst>
              </a:tr>
              <a:tr h="1079331">
                <a:tc>
                  <a:txBody>
                    <a:bodyPr/>
                    <a:lstStyle/>
                    <a:p>
                      <a:r>
                        <a:rPr lang="de-DE" sz="1100" dirty="0"/>
                        <a:t>(4) ein (Schul-)Projekt der Entwicklungszusammenarbeit </a:t>
                      </a:r>
                      <a:r>
                        <a:rPr lang="de-DE" sz="1100" dirty="0">
                          <a:solidFill>
                            <a:srgbClr val="92D050"/>
                          </a:solidFill>
                        </a:rPr>
                        <a:t>hinsichtlich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>
                          <a:solidFill>
                            <a:srgbClr val="92D050"/>
                          </a:solidFill>
                        </a:rPr>
                        <a:t>der Verbesserung der Lebensverhältnisse anhand ausgewählter </a:t>
                      </a:r>
                      <a:r>
                        <a:rPr lang="de-DE" sz="1100" dirty="0"/>
                        <a:t>nachhaltiger Entwicklungsziele (SDG) beurteilen (Entwicklungszusammenarbeit, nachhaltige Entwicklung, nachhaltige Entwicklungsziele / Sustainable Development Goals)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</a:t>
                      </a:r>
                      <a:r>
                        <a:rPr lang="de-DE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eigene Handlungsmöglichkeiten im Rahmen der 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Entwicklungszusammenarbeit </a:t>
                      </a:r>
                      <a:r>
                        <a:rPr lang="de-DE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anhand eines Projekts überprüfen Hinweis: Projekt, zum Beispiel Weltladen, lokales Projekt der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Entwicklungszusammenarbeit, </a:t>
                      </a:r>
                      <a:r>
                        <a:rPr lang="de-DE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freiwilliges soziales Jahr oder ökologisches Jahr (Teilhabe, Entwicklungszusammenarbeit, Fairer Handel)</a:t>
                      </a:r>
                    </a:p>
                    <a:p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191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992190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F7AD7DEF-A064-3842-A060-F5610FFBAF9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3085993"/>
              </p:ext>
            </p:extLst>
          </p:nvPr>
        </p:nvGraphicFramePr>
        <p:xfrm>
          <a:off x="276170" y="729101"/>
          <a:ext cx="8647526" cy="570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0089">
                  <a:extLst>
                    <a:ext uri="{9D8B030D-6E8A-4147-A177-3AD203B41FA5}">
                      <a16:colId xmlns:a16="http://schemas.microsoft.com/office/drawing/2014/main" val="3630092416"/>
                    </a:ext>
                  </a:extLst>
                </a:gridCol>
                <a:gridCol w="4367437">
                  <a:extLst>
                    <a:ext uri="{9D8B030D-6E8A-4147-A177-3AD203B41FA5}">
                      <a16:colId xmlns:a16="http://schemas.microsoft.com/office/drawing/2014/main" val="1204870968"/>
                    </a:ext>
                  </a:extLst>
                </a:gridCol>
              </a:tblGrid>
              <a:tr h="291402"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Basisfach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Geographie Leistungsfach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002271"/>
                  </a:ext>
                </a:extLst>
              </a:tr>
              <a:tr h="816483">
                <a:tc>
                  <a:txBody>
                    <a:bodyPr/>
                    <a:lstStyle/>
                    <a:p>
                      <a:r>
                        <a:rPr lang="de-DE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3.4.2.4 Globale Herausforderung: Disparitäre Entwicklungen</a:t>
                      </a:r>
                    </a:p>
                    <a:p>
                      <a:r>
                        <a:rPr lang="de-DE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Schülerinnen und Schüler können die Ursachen für disparitäre Entwicklungen in der Einen Welt und deren Auswirkungen erläutern sowie Maßnahmen der Entwicklungszusammenarbeit </a:t>
                      </a:r>
                      <a:r>
                        <a:rPr lang="de-DE" sz="1100" b="1" kern="1200" dirty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beurteilen</a:t>
                      </a:r>
                      <a:r>
                        <a:rPr lang="de-DE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3.5.3.4 Globale Herausforderungen: Disparitäre Entwicklungen</a:t>
                      </a:r>
                    </a:p>
                    <a:p>
                      <a:r>
                        <a:rPr lang="de-DE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 Schülerinnen und Schüler können die Ursachen für disparitäre Entwicklungen in der Einen Welt und deren Auswirkungen erläutern sowie Maßnahmen der </a:t>
                      </a:r>
                      <a:r>
                        <a:rPr lang="de-DE" sz="11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Entwicklungszusammenarbeit </a:t>
                      </a:r>
                      <a:r>
                        <a:rPr lang="de-DE" sz="11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bewerten</a:t>
                      </a:r>
                      <a:r>
                        <a:rPr lang="de-DE" sz="11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008922"/>
                  </a:ext>
                </a:extLst>
              </a:tr>
              <a:tr h="1008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unterschiedliche Entwicklungsstände von Räumen analysieren </a:t>
                      </a:r>
                      <a:r>
                        <a:rPr lang="de-DE" sz="11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100" u="none" kern="1200" dirty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Globalisierung</a:t>
                      </a:r>
                      <a:r>
                        <a:rPr lang="de-DE" sz="11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Disparität, Räume unterschiedlichen Entwicklungsstandes, Entwicklungsindikatoren, unter anderem Bruttonationaleinkommen, Human Development Index, Human Sustainable Development Index)</a:t>
                      </a:r>
                      <a:endParaRPr lang="de-DE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(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Räume unterschiedlichen </a:t>
                      </a:r>
                      <a:r>
                        <a:rPr lang="de-DE" sz="11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Entwicklungsstandes </a:t>
                      </a:r>
                      <a:r>
                        <a:rPr lang="de-DE" sz="1100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im Globalisierungsprozess von Wirtschaft und Gesellschaft in ihren Grundzügen</a:t>
                      </a:r>
                      <a:r>
                        <a:rPr lang="de-DE" sz="11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analysieren (Disparität, Räume unterschiedlichen Entwicklungsstandes, Entwicklungsindikatoren, unter anderem Bruttonationaleinkommen, Human Development Index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Human Sustainable Development Index)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357108"/>
                  </a:ext>
                </a:extLst>
              </a:tr>
              <a:tr h="1571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(2) Ursachen und Folgen </a:t>
                      </a:r>
                      <a:r>
                        <a:rPr lang="de-DE" sz="1100" dirty="0" err="1"/>
                        <a:t>disparitärer</a:t>
                      </a:r>
                      <a:r>
                        <a:rPr lang="de-DE" sz="1100" dirty="0"/>
                        <a:t> Entwicklungen in der Einen Welt und daraus abgeleitete Entwicklungsstrategien erläutern (endogene Ursache, exogene Ursache, Migration, Chancengerechtigkeit, Menschenrecht, Land Grabbing; Entwicklungsstrategien, unter anderem Dissoziationsstrategie, nachholende Entwicklung, Befriedigung der Grundbedürfnisse, nachhaltige Entwicklung, nachhaltige Entwicklungsziele / Sustainable Development Goals)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Ursachen und Folgen </a:t>
                      </a:r>
                      <a:r>
                        <a:rPr lang="de-DE" sz="1100" u="non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disparitärer</a:t>
                      </a:r>
                      <a:r>
                        <a:rPr lang="de-DE" sz="11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Entwicklungen in der Einen Welt und daraus abgeleitete </a:t>
                      </a:r>
                      <a:r>
                        <a:rPr lang="de-DE" sz="1100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Entwicklungstheorien</a:t>
                      </a:r>
                      <a:r>
                        <a:rPr lang="de-DE" sz="11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1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 Entwicklungsstrategien</a:t>
                      </a:r>
                      <a:r>
                        <a:rPr lang="de-DE" sz="11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erläutern (endogene Ursache, exogene Ursache, Migration, Chancengerechtigkeit, Menschenrecht, Land Grabbing; </a:t>
                      </a:r>
                      <a:r>
                        <a:rPr lang="de-DE" sz="1100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Entwicklungstheorien, unter anderem Dependenztheorie, Modernisierungstheorie, Fragmentierungstheorie; </a:t>
                      </a:r>
                      <a:r>
                        <a:rPr lang="de-DE" sz="11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Entwicklungsstrategien, unter anderem Dissoziationsstrategie, nachholende Entwicklung, Befriedigung der Grundbedürfnisse, nachhaltige Entwicklung, nachhaltige Entwicklungsziele / Sustainable Development Goals)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324809"/>
                  </a:ext>
                </a:extLst>
              </a:tr>
              <a:tr h="514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(3) zwei Projekte der Entwicklungszusammenarbeit vor dem Hintergrund von Entwicklungsstrategien bewerten (Entwicklungszusammenarbeit, Teilhabe)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819933"/>
                  </a:ext>
                </a:extLst>
              </a:tr>
              <a:tr h="967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eigene </a:t>
                      </a:r>
                      <a:r>
                        <a:rPr lang="de-DE" sz="11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Handlungsmöglichkeiten im Rahmen der Entwicklungszusammenarbeit </a:t>
                      </a:r>
                      <a:r>
                        <a:rPr lang="de-DE" sz="1100" u="none" kern="1200" dirty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</a:rPr>
                        <a:t>anhand eines Projekts </a:t>
                      </a:r>
                      <a:r>
                        <a:rPr lang="de-DE" sz="11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überprüfen Hinweis: Projekt, zum Beispiel Weltladen, lokales Projekt der Entwicklungszusammenarbeit, freiwilliges soziales Jahr oder 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ökologisches Jahr (Teilhabe, Entwicklungszusammenarbeit, Fairer Handel)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(4) eigene Handlungsmöglichkeiten im Rahmen der Entwicklungszusammenarbeit überprüfen Hinweis: Projekt, zum Beispiel Weltladen, lokales Projekt der Entwicklungszusammenarbeit, freiwilliges soziales Jahr oder ökologisches Jahr (Teilhabe, Entwicklungszusammenarbeit, Fairer Handel)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524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630570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4CA3968-5598-0846-A237-50594C7A7186}"/>
              </a:ext>
            </a:extLst>
          </p:cNvPr>
          <p:cNvSpPr/>
          <p:nvPr/>
        </p:nvSpPr>
        <p:spPr>
          <a:xfrm>
            <a:off x="589170" y="1022528"/>
            <a:ext cx="4459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Übersicht: Möglicher Unterrichtsverlauf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56F6720-FD8F-9C49-91A4-708229376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67732"/>
              </p:ext>
            </p:extLst>
          </p:nvPr>
        </p:nvGraphicFramePr>
        <p:xfrm>
          <a:off x="589170" y="1524747"/>
          <a:ext cx="7634567" cy="406465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22178">
                  <a:extLst>
                    <a:ext uri="{9D8B030D-6E8A-4147-A177-3AD203B41FA5}">
                      <a16:colId xmlns:a16="http://schemas.microsoft.com/office/drawing/2014/main" val="380482295"/>
                    </a:ext>
                  </a:extLst>
                </a:gridCol>
                <a:gridCol w="6612389">
                  <a:extLst>
                    <a:ext uri="{9D8B030D-6E8A-4147-A177-3AD203B41FA5}">
                      <a16:colId xmlns:a16="http://schemas.microsoft.com/office/drawing/2014/main" val="30076735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n>
                            <a:noFill/>
                          </a:ln>
                          <a:effectLst/>
                        </a:rPr>
                        <a:t>Stunden</a:t>
                      </a:r>
                      <a:endParaRPr lang="de-DE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n>
                            <a:noFill/>
                          </a:ln>
                          <a:effectLst/>
                        </a:rPr>
                        <a:t>Thema</a:t>
                      </a:r>
                      <a:endParaRPr lang="de-DE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727615"/>
                  </a:ext>
                </a:extLst>
              </a:tr>
              <a:tr h="816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n>
                            <a:noFill/>
                          </a:ln>
                          <a:effectLst/>
                        </a:rPr>
                        <a:t>1/2</a:t>
                      </a:r>
                      <a:endParaRPr lang="de-DE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ln>
                            <a:noFill/>
                          </a:ln>
                          <a:effectLst/>
                        </a:rPr>
                        <a:t>Wie lassen sich Räume unterschiedlichen Entwicklungsstandes charakterisieren?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n>
                            <a:noFill/>
                          </a:ln>
                          <a:effectLst/>
                        </a:rPr>
                        <a:t>Einstiegsdiagnose, Leitfragen, Advanced Organizer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de-DE" sz="1400" kern="1200" dirty="0">
                          <a:ln>
                            <a:noFill/>
                          </a:ln>
                        </a:rPr>
                        <a:t>Disparität, Räume unterschiedlichen Entwicklungsstandes)</a:t>
                      </a:r>
                      <a:endParaRPr lang="de-DE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395501"/>
                  </a:ext>
                </a:extLst>
              </a:tr>
              <a:tr h="61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n>
                            <a:noFill/>
                          </a:ln>
                          <a:effectLst/>
                        </a:rPr>
                        <a:t>3/4</a:t>
                      </a:r>
                      <a:endParaRPr lang="de-DE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ln>
                            <a:noFill/>
                          </a:ln>
                          <a:effectLst/>
                        </a:rPr>
                        <a:t>Mit welchen Indikatoren lässt sich Entwicklung messen?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ln>
                            <a:noFill/>
                          </a:ln>
                        </a:rPr>
                        <a:t>(Entwicklungsindikatoren, unter anderem Bruttonationaleinkommen, Human Development Index, Human Sustainable Development Index)</a:t>
                      </a:r>
                      <a:endParaRPr lang="de-DE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821856"/>
                  </a:ext>
                </a:extLst>
              </a:tr>
              <a:tr h="61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n>
                            <a:noFill/>
                          </a:ln>
                          <a:effectLst/>
                        </a:rPr>
                        <a:t>5/6</a:t>
                      </a:r>
                      <a:endParaRPr lang="de-DE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ln>
                            <a:noFill/>
                          </a:ln>
                          <a:effectLst/>
                        </a:rPr>
                        <a:t>Was sind die Ursachen und Folgen von Unterentwicklung?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n>
                            <a:noFill/>
                          </a:ln>
                        </a:rPr>
                        <a:t>(Endogene Ursache, exogene Ursache, Migration, Chancengerechtigkeit, Menschenrecht, Land Grabbing)</a:t>
                      </a:r>
                      <a:endParaRPr lang="de-DE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8659024"/>
                  </a:ext>
                </a:extLst>
              </a:tr>
              <a:tr h="61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n>
                            <a:noFill/>
                          </a:ln>
                          <a:effectLst/>
                        </a:rPr>
                        <a:t>7/8</a:t>
                      </a:r>
                      <a:endParaRPr lang="de-DE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ln>
                            <a:noFill/>
                          </a:ln>
                          <a:effectLst/>
                        </a:rPr>
                        <a:t>Mit welchen Strategien lassen sich Disparitäten verringern?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n>
                            <a:noFill/>
                          </a:ln>
                        </a:rPr>
                        <a:t>(Entwicklungsstrategien, unter anderem Dissoziationsstrategie, nachholende Entwicklung, Befriedigung der Grundbedürfnisse, nachhaltige Entwicklung)</a:t>
                      </a:r>
                      <a:endParaRPr lang="de-DE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768678"/>
                  </a:ext>
                </a:extLst>
              </a:tr>
              <a:tr h="61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n>
                            <a:noFill/>
                          </a:ln>
                          <a:effectLst/>
                        </a:rPr>
                        <a:t>9/10</a:t>
                      </a:r>
                      <a:endParaRPr lang="de-DE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ln>
                            <a:noFill/>
                          </a:ln>
                        </a:rPr>
                        <a:t>Wie können wir aktiv dazu beitragen, bestehende Disparitäten zu verringern?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n>
                            <a:noFill/>
                          </a:ln>
                        </a:rPr>
                        <a:t>(nachhaltige Entwicklungsziele / Sustainable Development Goals, </a:t>
                      </a:r>
                      <a:r>
                        <a:rPr lang="de-DE" sz="1400" kern="1200" dirty="0">
                          <a:ln>
                            <a:noFill/>
                          </a:ln>
                        </a:rPr>
                        <a:t>Teilhabe,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ln>
                            <a:noFill/>
                          </a:ln>
                        </a:rPr>
                        <a:t>Entwicklungszusammenarbeit, Fairer Handel</a:t>
                      </a:r>
                      <a:endParaRPr lang="de-DE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465774"/>
                  </a:ext>
                </a:extLst>
              </a:tr>
              <a:tr h="437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n>
                            <a:noFill/>
                          </a:ln>
                          <a:effectLst/>
                        </a:rPr>
                        <a:t>11/12</a:t>
                      </a:r>
                      <a:endParaRPr lang="de-DE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ln>
                            <a:noFill/>
                          </a:ln>
                          <a:effectLst/>
                        </a:rPr>
                        <a:t>Beantwortung der Leitfragen, Podiumsdiskussion</a:t>
                      </a:r>
                      <a:endParaRPr lang="de-DE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1764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779390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71445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02F6B34-D467-4450-9CF8-8BECEE5CB5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0485084"/>
              </p:ext>
            </p:extLst>
          </p:nvPr>
        </p:nvGraphicFramePr>
        <p:xfrm>
          <a:off x="522758" y="1328253"/>
          <a:ext cx="8098484" cy="42976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4100">
                  <a:extLst>
                    <a:ext uri="{9D8B030D-6E8A-4147-A177-3AD203B41FA5}">
                      <a16:colId xmlns:a16="http://schemas.microsoft.com/office/drawing/2014/main" val="2981250575"/>
                    </a:ext>
                  </a:extLst>
                </a:gridCol>
                <a:gridCol w="2697192">
                  <a:extLst>
                    <a:ext uri="{9D8B030D-6E8A-4147-A177-3AD203B41FA5}">
                      <a16:colId xmlns:a16="http://schemas.microsoft.com/office/drawing/2014/main" val="1967221130"/>
                    </a:ext>
                  </a:extLst>
                </a:gridCol>
                <a:gridCol w="2697192">
                  <a:extLst>
                    <a:ext uri="{9D8B030D-6E8A-4147-A177-3AD203B41FA5}">
                      <a16:colId xmlns:a16="http://schemas.microsoft.com/office/drawing/2014/main" val="2697603184"/>
                    </a:ext>
                  </a:extLst>
                </a:gridCol>
              </a:tblGrid>
              <a:tr h="299087"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Unterrichtsstruktur: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4797"/>
                  </a:ext>
                </a:extLst>
              </a:tr>
              <a:tr h="51623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effectLst/>
                        </a:rPr>
                        <a:t>Fachkompetenzen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effectLst/>
                        </a:rPr>
                        <a:t>Konkretisierung,</a:t>
                      </a:r>
                      <a:br>
                        <a:rPr lang="de-DE" sz="1400" kern="1200" dirty="0">
                          <a:effectLst/>
                        </a:rPr>
                      </a:br>
                      <a:r>
                        <a:rPr lang="de-DE" sz="1400" kern="1200" dirty="0">
                          <a:effectLst/>
                        </a:rPr>
                        <a:t>Vorgehen im Unterricht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effectLst/>
                        </a:rPr>
                        <a:t>Material (Stichwort + Nr.), ggf. Hinweise, Arbeitsmittel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47993"/>
                  </a:ext>
                </a:extLst>
              </a:tr>
              <a:tr h="3154680">
                <a:tc>
                  <a:txBody>
                    <a:bodyPr/>
                    <a:lstStyle/>
                    <a:p>
                      <a:r>
                        <a:rPr lang="de-DE" sz="1400" u="none" strike="noStrike" kern="1200" baseline="0" dirty="0"/>
                        <a:t>1) unterschiedliche Entwicklungsstände von Räumen analysieren (Globalisierung, Disparität, Räume unterschiedlichen Entwicklungsstandes, Entwicklungsindikatoren, unter anderem Bruttonationaleinkommen, Human Development Index, Human Sustainable Development Index)</a:t>
                      </a: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1/2:  Einstiegsdiagnose,</a:t>
                      </a:r>
                      <a:br>
                        <a:rPr lang="de-DE" sz="1400" dirty="0">
                          <a:solidFill>
                            <a:schemeClr val="bg2"/>
                          </a:solidFill>
                        </a:rPr>
                      </a:br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Entwicklung von Leitfragen, Advanced Organizer,</a:t>
                      </a:r>
                      <a:br>
                        <a:rPr lang="de-DE" sz="1400" dirty="0">
                          <a:solidFill>
                            <a:schemeClr val="bg2"/>
                          </a:solidFill>
                        </a:rPr>
                      </a:br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Räume unterschiedlichen Entwicklungsstandes anhand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vier Einkommensniveaus im lebendigen Diagramm charakterisieren.</a:t>
                      </a:r>
                      <a:br>
                        <a:rPr lang="de-DE" sz="1400" dirty="0"/>
                      </a:br>
                      <a:endParaRPr lang="de-DE" sz="1400" kern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/>
                        <a:t>3/4: Entwicklungsindikatoren beurteilen und </a:t>
                      </a:r>
                      <a:r>
                        <a:rPr lang="de-DE" sz="1400" dirty="0"/>
                        <a:t>Entwicklungsstand analysieren, Indikatoren und ihre Aussagekraft vergleichen und beurteilen: BIP, HDI, HSDI, </a:t>
                      </a:r>
                      <a:br>
                        <a:rPr lang="de-DE" sz="1400" kern="1200" dirty="0"/>
                      </a:br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solidFill>
                            <a:schemeClr val="bg2"/>
                          </a:solidFill>
                          <a:effectLst/>
                        </a:rPr>
                        <a:t>Arbeitsblatt „Selbsttest globale Disparitäten“</a:t>
                      </a:r>
                    </a:p>
                    <a:p>
                      <a:r>
                        <a:rPr lang="de-DE" sz="1400" kern="1200" dirty="0">
                          <a:solidFill>
                            <a:schemeClr val="bg2"/>
                          </a:solidFill>
                          <a:effectLst/>
                        </a:rPr>
                        <a:t>Oder: </a:t>
                      </a:r>
                      <a:r>
                        <a:rPr lang="de-DE" sz="1400" kern="1200" dirty="0">
                          <a:solidFill>
                            <a:srgbClr val="00B0F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Plickers-Abfrage</a:t>
                      </a:r>
                      <a:endParaRPr lang="de-DE" sz="1400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de-DE" sz="1400" dirty="0">
                          <a:solidFill>
                            <a:schemeClr val="bg2"/>
                          </a:solidFill>
                        </a:rPr>
                        <a:t>Arbeitsblätter „AB Einkommensstufen“ „Einkommensstufen konkret“</a:t>
                      </a:r>
                    </a:p>
                    <a:p>
                      <a:endParaRPr lang="de-DE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Arbeitsblatt „</a:t>
                      </a:r>
                      <a:r>
                        <a:rPr lang="de-DE" sz="1400" dirty="0" err="1">
                          <a:effectLst/>
                        </a:rPr>
                        <a:t>AB_Webgis</a:t>
                      </a:r>
                      <a:r>
                        <a:rPr lang="de-DE" sz="1400" dirty="0">
                          <a:effectLst/>
                        </a:rPr>
                        <a:t>“</a:t>
                      </a:r>
                      <a:endParaRPr lang="de-DE" sz="1400" u="sng" kern="1200" dirty="0">
                        <a:effectLst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sng" kern="1200" dirty="0">
                          <a:solidFill>
                            <a:srgbClr val="00B0F0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https://webgis.sachsen.schule/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987506"/>
                  </a:ext>
                </a:extLst>
              </a:tr>
            </a:tbl>
          </a:graphicData>
        </a:graphic>
      </p:graphicFrame>
      <p:sp>
        <p:nvSpPr>
          <p:cNvPr id="7" name="Titel 2"/>
          <p:cNvSpPr txBox="1">
            <a:spLocks/>
          </p:cNvSpPr>
          <p:nvPr/>
        </p:nvSpPr>
        <p:spPr>
          <a:xfrm>
            <a:off x="628650" y="1328253"/>
            <a:ext cx="7886700" cy="2307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sz="3000" dirty="0"/>
            </a:br>
            <a:endParaRPr lang="de-DE" sz="3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21B23F7-E477-B449-9262-CD186108C5EF}"/>
              </a:ext>
            </a:extLst>
          </p:cNvPr>
          <p:cNvSpPr/>
          <p:nvPr/>
        </p:nvSpPr>
        <p:spPr>
          <a:xfrm>
            <a:off x="2224392" y="436804"/>
            <a:ext cx="5201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b="1" dirty="0"/>
              <a:t>Wie lassen sich Räume unterschiedlichen </a:t>
            </a:r>
            <a:br>
              <a:rPr lang="de-DE" b="1" dirty="0"/>
            </a:br>
            <a:r>
              <a:rPr lang="de-DE" b="1" dirty="0"/>
              <a:t>Entwicklungsstandes charakterisieren?</a:t>
            </a:r>
          </a:p>
        </p:txBody>
      </p:sp>
    </p:spTree>
    <p:extLst>
      <p:ext uri="{BB962C8B-B14F-4D97-AF65-F5344CB8AC3E}">
        <p14:creationId xmlns:p14="http://schemas.microsoft.com/office/powerpoint/2010/main" val="1262794241"/>
      </p:ext>
    </p:extLst>
  </p:cSld>
  <p:clrMapOvr>
    <a:masterClrMapping/>
  </p:clrMapOvr>
  <p:transition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 Vorlage" id="{42E404A9-0604-AB47-966D-622D33DED83F}" vid="{E0888E3C-8D57-B74C-BDEC-0D72ADC013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3165</Words>
  <Application>Microsoft Macintosh PowerPoint</Application>
  <PresentationFormat>Bildschirmpräsentation (4:3)</PresentationFormat>
  <Paragraphs>409</Paragraphs>
  <Slides>34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Garamond</vt:lpstr>
      <vt:lpstr>Georgia</vt:lpstr>
      <vt:lpstr>Times New Roman</vt:lpstr>
      <vt:lpstr>Wingdings</vt:lpstr>
      <vt:lpstr>Formatvorlage_KM-Rot ZSL-Logo</vt:lpstr>
      <vt:lpstr> Disparitäre Entwicklungen? </vt:lpstr>
      <vt:lpstr>PowerPoint-Präsentation</vt:lpstr>
      <vt:lpstr> </vt:lpstr>
      <vt:lpstr> </vt:lpstr>
      <vt:lpstr> </vt:lpstr>
      <vt:lpstr>PowerPoint-Präsentation</vt:lpstr>
      <vt:lpstr>PowerPoint-Präsentation</vt:lpstr>
      <vt:lpstr>PowerPoint-Präsentation</vt:lpstr>
      <vt:lpstr> </vt:lpstr>
      <vt:lpstr> </vt:lpstr>
      <vt:lpstr> </vt:lpstr>
      <vt:lpstr> </vt:lpstr>
      <vt:lpstr> </vt:lpstr>
      <vt:lpstr>PowerPoint-Präsentation</vt:lpstr>
      <vt:lpstr> </vt:lpstr>
      <vt:lpstr>PowerPoint-Präsentation</vt:lpstr>
      <vt:lpstr> </vt:lpstr>
      <vt:lpstr> </vt:lpstr>
      <vt:lpstr> </vt:lpstr>
      <vt:lpstr> </vt:lpstr>
      <vt:lpstr> </vt:lpstr>
      <vt:lpstr>PowerPoint-Präsentation</vt:lpstr>
      <vt:lpstr> </vt:lpstr>
      <vt:lpstr>Welche Entwicklungsstrategien sind erfolgversprechend? </vt:lpstr>
      <vt:lpstr> </vt:lpstr>
      <vt:lpstr> </vt:lpstr>
      <vt:lpstr> </vt:lpstr>
      <vt:lpstr>Wie können wir aktiv dazu beitragen,  bestehende Disparitäten zu verringern?</vt:lpstr>
      <vt:lpstr> </vt:lpstr>
      <vt:lpstr>PowerPoint-Präsentation</vt:lpstr>
      <vt:lpstr> </vt:lpstr>
      <vt:lpstr>Können wir Antwort auf unsere anfänglichen Fragen geben?</vt:lpstr>
      <vt:lpstr> </vt:lpstr>
      <vt:lpstr>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Geographie – Abitur 2019 Neue Schwerpunktthemen in der Kursstufe</dc:title>
  <dc:creator>Rainer Jaag</dc:creator>
  <cp:lastModifiedBy>Florian Burghardt</cp:lastModifiedBy>
  <cp:revision>277</cp:revision>
  <cp:lastPrinted>2018-11-27T18:15:24Z</cp:lastPrinted>
  <dcterms:created xsi:type="dcterms:W3CDTF">2018-09-28T09:11:05Z</dcterms:created>
  <dcterms:modified xsi:type="dcterms:W3CDTF">2021-07-30T08:55:15Z</dcterms:modified>
</cp:coreProperties>
</file>