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60" r:id="rId2"/>
    <p:sldId id="261" r:id="rId3"/>
    <p:sldId id="259" r:id="rId4"/>
    <p:sldId id="262" r:id="rId5"/>
    <p:sldId id="280" r:id="rId6"/>
    <p:sldId id="263" r:id="rId7"/>
    <p:sldId id="264" r:id="rId8"/>
    <p:sldId id="281" r:id="rId9"/>
    <p:sldId id="269" r:id="rId10"/>
    <p:sldId id="277" r:id="rId11"/>
    <p:sldId id="266" r:id="rId12"/>
    <p:sldId id="267" r:id="rId13"/>
    <p:sldId id="268" r:id="rId14"/>
    <p:sldId id="274" r:id="rId15"/>
    <p:sldId id="282" r:id="rId16"/>
    <p:sldId id="275" r:id="rId17"/>
    <p:sldId id="271" r:id="rId18"/>
    <p:sldId id="284" r:id="rId19"/>
    <p:sldId id="285" r:id="rId20"/>
    <p:sldId id="276" r:id="rId21"/>
    <p:sldId id="286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m Schäfer" initials="MS" lastIdx="1" clrIdx="0">
    <p:extLst>
      <p:ext uri="{19B8F6BF-5375-455C-9EA6-DF929625EA0E}">
        <p15:presenceInfo xmlns:p15="http://schemas.microsoft.com/office/powerpoint/2012/main" userId="a21f387f4bf849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BBE"/>
    <a:srgbClr val="CFCFCF"/>
    <a:srgbClr val="A3A3A3"/>
    <a:srgbClr val="FFFDE9"/>
    <a:srgbClr val="FFFFCC"/>
    <a:srgbClr val="FFFFE0"/>
    <a:srgbClr val="DFDFDF"/>
    <a:srgbClr val="B80000"/>
    <a:srgbClr val="B70017"/>
    <a:srgbClr val="007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39" autoAdjust="0"/>
    <p:restoredTop sz="82823" autoAdjust="0"/>
  </p:normalViewPr>
  <p:slideViewPr>
    <p:cSldViewPr>
      <p:cViewPr>
        <p:scale>
          <a:sx n="130" d="100"/>
          <a:sy n="130" d="100"/>
        </p:scale>
        <p:origin x="61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413A1-314E-644D-849D-DE87A40ECC47}" type="doc">
      <dgm:prSet loTypeId="urn:microsoft.com/office/officeart/2005/8/layout/arrow2" loCatId="" qsTypeId="urn:microsoft.com/office/officeart/2005/8/quickstyle/simple2" qsCatId="simple" csTypeId="urn:microsoft.com/office/officeart/2005/8/colors/accent2_1" csCatId="accent2" phldr="1"/>
      <dgm:spPr/>
    </dgm:pt>
    <dgm:pt modelId="{101C48CC-4A34-0741-AE90-68A5B93A03DF}">
      <dgm:prSet phldrT="[Text]" custT="1"/>
      <dgm:spPr>
        <a:xfrm>
          <a:off x="2543118" y="3695226"/>
          <a:ext cx="2308581" cy="21720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de-DE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Auswirkungen und</a:t>
          </a:r>
          <a:br>
            <a:rPr lang="de-DE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zu erwartende Szenarien darlegen</a:t>
          </a:r>
        </a:p>
      </dgm:t>
    </dgm:pt>
    <dgm:pt modelId="{2845F68C-AC11-4B49-B7E0-4EEFBD0A86C8}" type="parTrans" cxnId="{10D7586E-9D67-0A48-B6B0-E7D28299EA17}">
      <dgm:prSet/>
      <dgm:spPr/>
      <dgm:t>
        <a:bodyPr/>
        <a:lstStyle/>
        <a:p>
          <a:endParaRPr lang="de-DE"/>
        </a:p>
      </dgm:t>
    </dgm:pt>
    <dgm:pt modelId="{299472E7-84B2-8F49-8278-FA7250B88850}" type="sibTrans" cxnId="{10D7586E-9D67-0A48-B6B0-E7D28299EA17}">
      <dgm:prSet/>
      <dgm:spPr/>
      <dgm:t>
        <a:bodyPr/>
        <a:lstStyle/>
        <a:p>
          <a:endParaRPr lang="de-DE"/>
        </a:p>
      </dgm:t>
    </dgm:pt>
    <dgm:pt modelId="{0E24D727-0139-134D-AA39-5D89452BE606}">
      <dgm:prSet phldrT="[Text]" custT="1"/>
      <dgm:spPr>
        <a:xfrm>
          <a:off x="4680829" y="2762169"/>
          <a:ext cx="2774210" cy="141180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de-DE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Aktuelle Maßnahmen und Anpassungs-strategien bewerten (AFB III)</a:t>
          </a:r>
        </a:p>
      </dgm:t>
    </dgm:pt>
    <dgm:pt modelId="{D6F88E6F-7148-CA44-AAAB-25D23C5FDD01}" type="parTrans" cxnId="{58C1F54E-C007-4043-9732-A522B32B442C}">
      <dgm:prSet/>
      <dgm:spPr/>
      <dgm:t>
        <a:bodyPr/>
        <a:lstStyle/>
        <a:p>
          <a:endParaRPr lang="de-DE"/>
        </a:p>
      </dgm:t>
    </dgm:pt>
    <dgm:pt modelId="{884C47DF-89FF-E444-8658-CE7DFB403DFD}" type="sibTrans" cxnId="{58C1F54E-C007-4043-9732-A522B32B442C}">
      <dgm:prSet/>
      <dgm:spPr/>
      <dgm:t>
        <a:bodyPr/>
        <a:lstStyle/>
        <a:p>
          <a:endParaRPr lang="de-DE"/>
        </a:p>
      </dgm:t>
    </dgm:pt>
    <dgm:pt modelId="{99A12F74-135D-F94C-905D-55CFCA712D31}">
      <dgm:prSet phldrT="[Text]" custT="1"/>
      <dgm:spPr>
        <a:xfrm>
          <a:off x="894284" y="5059774"/>
          <a:ext cx="2074823" cy="110435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de-DE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Ursachen und Dimensionen des Klimawandels erläutern (AFB II)</a:t>
          </a:r>
        </a:p>
      </dgm:t>
    </dgm:pt>
    <dgm:pt modelId="{15D3A5E1-D93F-3B4F-904A-CC3AF796D99A}" type="sibTrans" cxnId="{26410EA4-66C4-2645-91B4-3257A7E2E406}">
      <dgm:prSet/>
      <dgm:spPr/>
      <dgm:t>
        <a:bodyPr/>
        <a:lstStyle/>
        <a:p>
          <a:endParaRPr lang="de-DE"/>
        </a:p>
      </dgm:t>
    </dgm:pt>
    <dgm:pt modelId="{F469B6CF-841B-5944-B93A-5B1F1180FDAD}" type="parTrans" cxnId="{26410EA4-66C4-2645-91B4-3257A7E2E406}">
      <dgm:prSet/>
      <dgm:spPr/>
      <dgm:t>
        <a:bodyPr/>
        <a:lstStyle/>
        <a:p>
          <a:endParaRPr lang="de-DE"/>
        </a:p>
      </dgm:t>
    </dgm:pt>
    <dgm:pt modelId="{64CDD148-BD58-8D4D-9B60-458C1825606D}">
      <dgm:prSet custT="1"/>
      <dgm:spPr>
        <a:xfrm>
          <a:off x="7115602" y="2173047"/>
          <a:ext cx="2759919" cy="21757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buNone/>
          </a:pPr>
          <a:r>
            <a:rPr lang="de-DE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Klimaneutrale Lebens- und Arbeitsweisen beschreiben (AFB I)</a:t>
          </a:r>
          <a:br>
            <a:rPr lang="de-DE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und eigene Handlungsansätze entwickeln (AFB III)</a:t>
          </a:r>
        </a:p>
      </dgm:t>
    </dgm:pt>
    <dgm:pt modelId="{0E6A6517-DBB9-714C-B5E7-E6AD22164D9A}" type="parTrans" cxnId="{CA4ED1BA-DDAD-AD44-B040-7FEB1CAA4A23}">
      <dgm:prSet/>
      <dgm:spPr/>
      <dgm:t>
        <a:bodyPr/>
        <a:lstStyle/>
        <a:p>
          <a:endParaRPr lang="de-DE"/>
        </a:p>
      </dgm:t>
    </dgm:pt>
    <dgm:pt modelId="{F327418F-B9D6-D84D-8BA3-711359946141}" type="sibTrans" cxnId="{CA4ED1BA-DDAD-AD44-B040-7FEB1CAA4A23}">
      <dgm:prSet/>
      <dgm:spPr/>
      <dgm:t>
        <a:bodyPr/>
        <a:lstStyle/>
        <a:p>
          <a:endParaRPr lang="de-DE"/>
        </a:p>
      </dgm:t>
    </dgm:pt>
    <dgm:pt modelId="{31FD3FA2-73A5-1247-B37B-3344346D5C71}" type="pres">
      <dgm:prSet presAssocID="{D69413A1-314E-644D-849D-DE87A40ECC47}" presName="arrowDiagram" presStyleCnt="0">
        <dgm:presLayoutVars>
          <dgm:chMax val="5"/>
          <dgm:dir/>
          <dgm:resizeHandles val="exact"/>
        </dgm:presLayoutVars>
      </dgm:prSet>
      <dgm:spPr/>
    </dgm:pt>
    <dgm:pt modelId="{8E5EEACB-7DAB-E940-BB66-32F96CFB4AD4}" type="pres">
      <dgm:prSet presAssocID="{D69413A1-314E-644D-849D-DE87A40ECC47}" presName="arrow" presStyleLbl="bgShp" presStyleIdx="0" presStyleCnt="1" custLinFactNeighborX="-880" custLinFactNeighborY="1227"/>
      <dgm:spPr>
        <a:xfrm>
          <a:off x="36576" y="0"/>
          <a:ext cx="10172430" cy="6357769"/>
        </a:xfrm>
        <a:prstGeom prst="swooshArrow">
          <a:avLst>
            <a:gd name="adj1" fmla="val 25000"/>
            <a:gd name="adj2" fmla="val 25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6E93F11-C0F7-534C-B5E0-ADE9DBFF839A}" type="pres">
      <dgm:prSet presAssocID="{D69413A1-314E-644D-849D-DE87A40ECC47}" presName="arrowDiagram4" presStyleCnt="0"/>
      <dgm:spPr/>
    </dgm:pt>
    <dgm:pt modelId="{58DDEDF7-9565-4E45-86D8-994E22327D38}" type="pres">
      <dgm:prSet presAssocID="{99A12F74-135D-F94C-905D-55CFCA712D31}" presName="bullet4a" presStyleLbl="node1" presStyleIdx="0" presStyleCnt="4"/>
      <dgm:spPr>
        <a:xfrm>
          <a:off x="1020272" y="4727637"/>
          <a:ext cx="233965" cy="2339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77DA5A8-23EB-5D43-888C-F8B3563F4241}" type="pres">
      <dgm:prSet presAssocID="{99A12F74-135D-F94C-905D-55CFCA712D31}" presName="textBox4a" presStyleLbl="revTx" presStyleIdx="0" presStyleCnt="4" custScaleX="144064" custScaleY="72984" custLinFactNeighborX="-36099" custLinFactNeighborY="10936">
        <dgm:presLayoutVars>
          <dgm:bulletEnabled val="1"/>
        </dgm:presLayoutVars>
      </dgm:prSet>
      <dgm:spPr/>
    </dgm:pt>
    <dgm:pt modelId="{9EA69798-A05B-E749-8D73-11C8F515F7D2}" type="pres">
      <dgm:prSet presAssocID="{101C48CC-4A34-0741-AE90-68A5B93A03DF}" presName="bullet4b" presStyleLbl="node1" presStyleIdx="1" presStyleCnt="4"/>
      <dgm:spPr>
        <a:xfrm>
          <a:off x="2673292" y="3248819"/>
          <a:ext cx="406897" cy="40689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B4A7C9E-F383-F04D-BCFC-BAEEE4160010}" type="pres">
      <dgm:prSet presAssocID="{101C48CC-4A34-0741-AE90-68A5B93A03DF}" presName="textBox4b" presStyleLbl="revTx" presStyleIdx="1" presStyleCnt="4" custScaleX="139939" custScaleY="74758" custLinFactNeighborX="-44326" custLinFactNeighborY="-4296">
        <dgm:presLayoutVars>
          <dgm:bulletEnabled val="1"/>
        </dgm:presLayoutVars>
      </dgm:prSet>
      <dgm:spPr/>
    </dgm:pt>
    <dgm:pt modelId="{1FA53D03-E979-9A40-AD3D-24D5BB3AD768}" type="pres">
      <dgm:prSet presAssocID="{0E24D727-0139-134D-AA39-5D89452BE606}" presName="bullet4c" presStyleLbl="node1" presStyleIdx="2" presStyleCnt="4"/>
      <dgm:spPr>
        <a:xfrm>
          <a:off x="4784071" y="2159098"/>
          <a:ext cx="539138" cy="53913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124A77-200A-CD49-8D51-36FF67395A5A}" type="pres">
      <dgm:prSet presAssocID="{0E24D727-0139-134D-AA39-5D89452BE606}" presName="textBox4c" presStyleLbl="revTx" presStyleIdx="2" presStyleCnt="4" custScaleX="152638" custScaleY="35932" custLinFactNeighborX="-26322" custLinFactNeighborY="-23986">
        <dgm:presLayoutVars>
          <dgm:bulletEnabled val="1"/>
        </dgm:presLayoutVars>
      </dgm:prSet>
      <dgm:spPr/>
    </dgm:pt>
    <dgm:pt modelId="{7628CC14-EF58-A848-B493-A0961C595D9D}" type="pres">
      <dgm:prSet presAssocID="{64CDD148-BD58-8D4D-9B60-458C1825606D}" presName="bullet4d" presStyleLbl="node1" presStyleIdx="3" presStyleCnt="4"/>
      <dgm:spPr>
        <a:xfrm>
          <a:off x="7083041" y="1438127"/>
          <a:ext cx="722242" cy="72224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FECDB5C-1395-C044-B64F-8CF9FAC3EEC4}" type="pres">
      <dgm:prSet presAssocID="{64CDD148-BD58-8D4D-9B60-458C1825606D}" presName="textBox4d" presStyleLbl="revTx" presStyleIdx="3" presStyleCnt="4" custScaleX="158707" custScaleY="47730" custLinFactNeighborX="-391" custLinFactNeighborY="-14645">
        <dgm:presLayoutVars>
          <dgm:bulletEnabled val="1"/>
        </dgm:presLayoutVars>
      </dgm:prSet>
      <dgm:spPr/>
    </dgm:pt>
  </dgm:ptLst>
  <dgm:cxnLst>
    <dgm:cxn modelId="{93AEEB07-5CF1-CA4E-8050-74C4FA5F4D9D}" type="presOf" srcId="{D69413A1-314E-644D-849D-DE87A40ECC47}" destId="{31FD3FA2-73A5-1247-B37B-3344346D5C71}" srcOrd="0" destOrd="0" presId="urn:microsoft.com/office/officeart/2005/8/layout/arrow2"/>
    <dgm:cxn modelId="{E8F95C39-58DE-A04C-AD95-F07D75E8559B}" type="presOf" srcId="{101C48CC-4A34-0741-AE90-68A5B93A03DF}" destId="{3B4A7C9E-F383-F04D-BCFC-BAEEE4160010}" srcOrd="0" destOrd="0" presId="urn:microsoft.com/office/officeart/2005/8/layout/arrow2"/>
    <dgm:cxn modelId="{58C1F54E-C007-4043-9732-A522B32B442C}" srcId="{D69413A1-314E-644D-849D-DE87A40ECC47}" destId="{0E24D727-0139-134D-AA39-5D89452BE606}" srcOrd="2" destOrd="0" parTransId="{D6F88E6F-7148-CA44-AAAB-25D23C5FDD01}" sibTransId="{884C47DF-89FF-E444-8658-CE7DFB403DFD}"/>
    <dgm:cxn modelId="{10D7586E-9D67-0A48-B6B0-E7D28299EA17}" srcId="{D69413A1-314E-644D-849D-DE87A40ECC47}" destId="{101C48CC-4A34-0741-AE90-68A5B93A03DF}" srcOrd="1" destOrd="0" parTransId="{2845F68C-AC11-4B49-B7E0-4EEFBD0A86C8}" sibTransId="{299472E7-84B2-8F49-8278-FA7250B88850}"/>
    <dgm:cxn modelId="{164F3B9A-C26C-9B44-8E5C-6C14620690AA}" type="presOf" srcId="{99A12F74-135D-F94C-905D-55CFCA712D31}" destId="{077DA5A8-23EB-5D43-888C-F8B3563F4241}" srcOrd="0" destOrd="0" presId="urn:microsoft.com/office/officeart/2005/8/layout/arrow2"/>
    <dgm:cxn modelId="{26410EA4-66C4-2645-91B4-3257A7E2E406}" srcId="{D69413A1-314E-644D-849D-DE87A40ECC47}" destId="{99A12F74-135D-F94C-905D-55CFCA712D31}" srcOrd="0" destOrd="0" parTransId="{F469B6CF-841B-5944-B93A-5B1F1180FDAD}" sibTransId="{15D3A5E1-D93F-3B4F-904A-CC3AF796D99A}"/>
    <dgm:cxn modelId="{54682BAD-FD73-1241-A2E9-4E5AA14AA29D}" type="presOf" srcId="{0E24D727-0139-134D-AA39-5D89452BE606}" destId="{AD124A77-200A-CD49-8D51-36FF67395A5A}" srcOrd="0" destOrd="0" presId="urn:microsoft.com/office/officeart/2005/8/layout/arrow2"/>
    <dgm:cxn modelId="{CA4ED1BA-DDAD-AD44-B040-7FEB1CAA4A23}" srcId="{D69413A1-314E-644D-849D-DE87A40ECC47}" destId="{64CDD148-BD58-8D4D-9B60-458C1825606D}" srcOrd="3" destOrd="0" parTransId="{0E6A6517-DBB9-714C-B5E7-E6AD22164D9A}" sibTransId="{F327418F-B9D6-D84D-8BA3-711359946141}"/>
    <dgm:cxn modelId="{3A904DE0-CB38-AB41-B5D9-250032A9ABB9}" type="presOf" srcId="{64CDD148-BD58-8D4D-9B60-458C1825606D}" destId="{5FECDB5C-1395-C044-B64F-8CF9FAC3EEC4}" srcOrd="0" destOrd="0" presId="urn:microsoft.com/office/officeart/2005/8/layout/arrow2"/>
    <dgm:cxn modelId="{7AE17DE8-339F-9248-B16B-5BE52CBCC943}" type="presParOf" srcId="{31FD3FA2-73A5-1247-B37B-3344346D5C71}" destId="{8E5EEACB-7DAB-E940-BB66-32F96CFB4AD4}" srcOrd="0" destOrd="0" presId="urn:microsoft.com/office/officeart/2005/8/layout/arrow2"/>
    <dgm:cxn modelId="{C55D9102-01D9-A143-A389-108DD6B9DD19}" type="presParOf" srcId="{31FD3FA2-73A5-1247-B37B-3344346D5C71}" destId="{26E93F11-C0F7-534C-B5E0-ADE9DBFF839A}" srcOrd="1" destOrd="0" presId="urn:microsoft.com/office/officeart/2005/8/layout/arrow2"/>
    <dgm:cxn modelId="{EB7FDAC2-2422-B143-9FE4-0C04D9CB06AE}" type="presParOf" srcId="{26E93F11-C0F7-534C-B5E0-ADE9DBFF839A}" destId="{58DDEDF7-9565-4E45-86D8-994E22327D38}" srcOrd="0" destOrd="0" presId="urn:microsoft.com/office/officeart/2005/8/layout/arrow2"/>
    <dgm:cxn modelId="{340FECBF-914F-F441-A19D-D4ED3209BA9A}" type="presParOf" srcId="{26E93F11-C0F7-534C-B5E0-ADE9DBFF839A}" destId="{077DA5A8-23EB-5D43-888C-F8B3563F4241}" srcOrd="1" destOrd="0" presId="urn:microsoft.com/office/officeart/2005/8/layout/arrow2"/>
    <dgm:cxn modelId="{7A23917D-E6D5-4E44-A22E-394AC1984BAD}" type="presParOf" srcId="{26E93F11-C0F7-534C-B5E0-ADE9DBFF839A}" destId="{9EA69798-A05B-E749-8D73-11C8F515F7D2}" srcOrd="2" destOrd="0" presId="urn:microsoft.com/office/officeart/2005/8/layout/arrow2"/>
    <dgm:cxn modelId="{9F51A53A-F249-C04B-9B68-D2E6E813DAE2}" type="presParOf" srcId="{26E93F11-C0F7-534C-B5E0-ADE9DBFF839A}" destId="{3B4A7C9E-F383-F04D-BCFC-BAEEE4160010}" srcOrd="3" destOrd="0" presId="urn:microsoft.com/office/officeart/2005/8/layout/arrow2"/>
    <dgm:cxn modelId="{8AAAECE6-C954-B04C-8F8B-BD6B758F8D9D}" type="presParOf" srcId="{26E93F11-C0F7-534C-B5E0-ADE9DBFF839A}" destId="{1FA53D03-E979-9A40-AD3D-24D5BB3AD768}" srcOrd="4" destOrd="0" presId="urn:microsoft.com/office/officeart/2005/8/layout/arrow2"/>
    <dgm:cxn modelId="{CD790213-2688-4A4D-97B3-6BA69BA1DCBE}" type="presParOf" srcId="{26E93F11-C0F7-534C-B5E0-ADE9DBFF839A}" destId="{AD124A77-200A-CD49-8D51-36FF67395A5A}" srcOrd="5" destOrd="0" presId="urn:microsoft.com/office/officeart/2005/8/layout/arrow2"/>
    <dgm:cxn modelId="{D8128EEC-BD93-4042-A110-36BE3F0DC32C}" type="presParOf" srcId="{26E93F11-C0F7-534C-B5E0-ADE9DBFF839A}" destId="{7628CC14-EF58-A848-B493-A0961C595D9D}" srcOrd="6" destOrd="0" presId="urn:microsoft.com/office/officeart/2005/8/layout/arrow2"/>
    <dgm:cxn modelId="{D17D8AEC-820F-F84E-9EA8-CA70D7F4C943}" type="presParOf" srcId="{26E93F11-C0F7-534C-B5E0-ADE9DBFF839A}" destId="{5FECDB5C-1395-C044-B64F-8CF9FAC3EEC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CC954-C862-2744-BC07-EEB6DB221497}" type="doc">
      <dgm:prSet loTypeId="urn:microsoft.com/office/officeart/2005/8/layout/cycle3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C36F7D12-1174-F344-B4DF-CEA2AB56D513}">
      <dgm:prSet phldrT="[Text]" custT="1"/>
      <dgm:spPr>
        <a:xfrm>
          <a:off x="4738328" y="1779363"/>
          <a:ext cx="2727678" cy="136383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Aktualität</a:t>
          </a:r>
        </a:p>
      </dgm:t>
    </dgm:pt>
    <dgm:pt modelId="{A1296A70-4299-BF4C-8DA6-1C36F3D4ADD8}" type="parTrans" cxnId="{50922F6E-E0F2-354C-BF5F-C50DA0A15E8A}">
      <dgm:prSet/>
      <dgm:spPr/>
      <dgm:t>
        <a:bodyPr/>
        <a:lstStyle/>
        <a:p>
          <a:endParaRPr lang="de-DE"/>
        </a:p>
      </dgm:t>
    </dgm:pt>
    <dgm:pt modelId="{D73A659F-1024-F647-AA9B-9ED79E7DEF4B}" type="sibTrans" cxnId="{50922F6E-E0F2-354C-BF5F-C50DA0A15E8A}">
      <dgm:prSet/>
      <dgm:spPr/>
      <dgm:t>
        <a:bodyPr/>
        <a:lstStyle/>
        <a:p>
          <a:endParaRPr lang="de-DE"/>
        </a:p>
      </dgm:t>
    </dgm:pt>
    <dgm:pt modelId="{744DC931-4772-E94B-8995-35041870A03D}">
      <dgm:prSet phldrT="[Text]" custT="1"/>
      <dgm:spPr>
        <a:xfrm>
          <a:off x="4121942" y="4550613"/>
          <a:ext cx="2727678" cy="136383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Szenarien</a:t>
          </a:r>
        </a:p>
      </dgm:t>
    </dgm:pt>
    <dgm:pt modelId="{D83A6CA4-A312-1A49-85C9-FA9E60AE7040}" type="parTrans" cxnId="{8A2C068B-39D4-A44D-B568-FF8F254B9765}">
      <dgm:prSet/>
      <dgm:spPr/>
      <dgm:t>
        <a:bodyPr/>
        <a:lstStyle/>
        <a:p>
          <a:endParaRPr lang="de-DE"/>
        </a:p>
      </dgm:t>
    </dgm:pt>
    <dgm:pt modelId="{24D4640A-4022-4C4F-BD4A-D7ABC03D0745}" type="sibTrans" cxnId="{8A2C068B-39D4-A44D-B568-FF8F254B9765}">
      <dgm:prSet/>
      <dgm:spPr/>
      <dgm:t>
        <a:bodyPr/>
        <a:lstStyle/>
        <a:p>
          <a:endParaRPr lang="de-DE"/>
        </a:p>
      </dgm:t>
    </dgm:pt>
    <dgm:pt modelId="{40D53DCF-5B1B-E64C-890F-9AEE376F8B8D}">
      <dgm:prSet phldrT="[Text]" custT="1"/>
      <dgm:spPr>
        <a:xfrm>
          <a:off x="343125" y="3849159"/>
          <a:ext cx="2727678" cy="136383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Nachhaltige Entwicklung auf unterschiedlichen Maßstabsebenen</a:t>
          </a:r>
        </a:p>
      </dgm:t>
    </dgm:pt>
    <dgm:pt modelId="{FB24BF3B-FCE1-D04E-A2EC-3F092BBBFF1F}" type="parTrans" cxnId="{5EC4D551-A7CF-594B-A781-20606CEB4D4B}">
      <dgm:prSet/>
      <dgm:spPr/>
      <dgm:t>
        <a:bodyPr/>
        <a:lstStyle/>
        <a:p>
          <a:endParaRPr lang="de-DE"/>
        </a:p>
      </dgm:t>
    </dgm:pt>
    <dgm:pt modelId="{23253DCE-87D7-2D45-91AD-7F21AED9F197}" type="sibTrans" cxnId="{5EC4D551-A7CF-594B-A781-20606CEB4D4B}">
      <dgm:prSet/>
      <dgm:spPr/>
      <dgm:t>
        <a:bodyPr/>
        <a:lstStyle/>
        <a:p>
          <a:endParaRPr lang="de-DE"/>
        </a:p>
      </dgm:t>
    </dgm:pt>
    <dgm:pt modelId="{42F53A9F-AF1D-6746-95A9-5E66E3C18DA7}">
      <dgm:prSet phldrT="[Text]" custT="1"/>
      <dgm:spPr>
        <a:xfrm>
          <a:off x="2289" y="1779363"/>
          <a:ext cx="2727678" cy="136383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Eigene Handlungsansätze</a:t>
          </a:r>
        </a:p>
      </dgm:t>
    </dgm:pt>
    <dgm:pt modelId="{4BE211D4-2062-A24B-B051-37E7AFBF4B44}" type="parTrans" cxnId="{A4CC21AA-0710-DC4D-870D-81D4DBD23919}">
      <dgm:prSet/>
      <dgm:spPr/>
      <dgm:t>
        <a:bodyPr/>
        <a:lstStyle/>
        <a:p>
          <a:endParaRPr lang="de-DE"/>
        </a:p>
      </dgm:t>
    </dgm:pt>
    <dgm:pt modelId="{EA60E814-A225-2A46-94D0-FF92568C673A}" type="sibTrans" cxnId="{A4CC21AA-0710-DC4D-870D-81D4DBD23919}">
      <dgm:prSet/>
      <dgm:spPr/>
      <dgm:t>
        <a:bodyPr/>
        <a:lstStyle/>
        <a:p>
          <a:endParaRPr lang="de-DE"/>
        </a:p>
      </dgm:t>
    </dgm:pt>
    <dgm:pt modelId="{4808EA01-D48E-964B-BF8A-4873A7BA6A1E}">
      <dgm:prSet custT="1"/>
      <dgm:spPr>
        <a:xfrm>
          <a:off x="2370308" y="58897"/>
          <a:ext cx="2727678" cy="1363839"/>
        </a:xfrm>
        <a:prstGeom prst="roundRect">
          <a:avLst/>
        </a:prstGeom>
        <a:solidFill>
          <a:srgbClr val="ED7D31">
            <a:lumMod val="20000"/>
            <a:lumOff val="80000"/>
          </a:srgb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Auswirkungen des Klimawandels im System Erde beurteilen</a:t>
          </a:r>
        </a:p>
      </dgm:t>
    </dgm:pt>
    <dgm:pt modelId="{8990AB14-AF01-F245-B6F9-7C9AE99339D7}" type="parTrans" cxnId="{BE07E3AB-39EA-0847-A56F-5DF6D905E745}">
      <dgm:prSet/>
      <dgm:spPr/>
      <dgm:t>
        <a:bodyPr/>
        <a:lstStyle/>
        <a:p>
          <a:endParaRPr lang="de-DE"/>
        </a:p>
      </dgm:t>
    </dgm:pt>
    <dgm:pt modelId="{58A6893F-A25D-E641-BE53-882D3C969333}" type="sibTrans" cxnId="{BE07E3AB-39EA-0847-A56F-5DF6D905E745}">
      <dgm:prSet/>
      <dgm:spPr>
        <a:xfrm>
          <a:off x="814760" y="22642"/>
          <a:ext cx="5838775" cy="5838775"/>
        </a:xfrm>
        <a:prstGeom prst="circularArrow">
          <a:avLst>
            <a:gd name="adj1" fmla="val 5544"/>
            <a:gd name="adj2" fmla="val 330680"/>
            <a:gd name="adj3" fmla="val 13781354"/>
            <a:gd name="adj4" fmla="val 17382661"/>
            <a:gd name="adj5" fmla="val 5757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de-DE"/>
        </a:p>
      </dgm:t>
    </dgm:pt>
    <dgm:pt modelId="{BC731E10-29D4-E842-8A26-8630A4E6A768}" type="pres">
      <dgm:prSet presAssocID="{181CC954-C862-2744-BC07-EEB6DB221497}" presName="Name0" presStyleCnt="0">
        <dgm:presLayoutVars>
          <dgm:dir/>
          <dgm:resizeHandles val="exact"/>
        </dgm:presLayoutVars>
      </dgm:prSet>
      <dgm:spPr/>
    </dgm:pt>
    <dgm:pt modelId="{3BFDE4DD-A58D-F645-9712-52C7A7E3746A}" type="pres">
      <dgm:prSet presAssocID="{181CC954-C862-2744-BC07-EEB6DB221497}" presName="cycle" presStyleCnt="0"/>
      <dgm:spPr/>
    </dgm:pt>
    <dgm:pt modelId="{A3E92A85-DD57-3D43-808A-C1CDFA931082}" type="pres">
      <dgm:prSet presAssocID="{4808EA01-D48E-964B-BF8A-4873A7BA6A1E}" presName="nodeFirstNode" presStyleLbl="node1" presStyleIdx="0" presStyleCnt="5">
        <dgm:presLayoutVars>
          <dgm:bulletEnabled val="1"/>
        </dgm:presLayoutVars>
      </dgm:prSet>
      <dgm:spPr/>
    </dgm:pt>
    <dgm:pt modelId="{A9B8D6A3-AB2A-C942-A61D-69418065F964}" type="pres">
      <dgm:prSet presAssocID="{58A6893F-A25D-E641-BE53-882D3C969333}" presName="sibTransFirstNode" presStyleLbl="bgShp" presStyleIdx="0" presStyleCnt="1"/>
      <dgm:spPr/>
    </dgm:pt>
    <dgm:pt modelId="{AA611887-E811-9E46-8EE2-2E708FEA49E7}" type="pres">
      <dgm:prSet presAssocID="{C36F7D12-1174-F344-B4DF-CEA2AB56D513}" presName="nodeFollowingNodes" presStyleLbl="node1" presStyleIdx="1" presStyleCnt="5">
        <dgm:presLayoutVars>
          <dgm:bulletEnabled val="1"/>
        </dgm:presLayoutVars>
      </dgm:prSet>
      <dgm:spPr/>
    </dgm:pt>
    <dgm:pt modelId="{1796DCE6-7B64-3E40-8F0F-8858B87D040D}" type="pres">
      <dgm:prSet presAssocID="{744DC931-4772-E94B-8995-35041870A03D}" presName="nodeFollowingNodes" presStyleLbl="node1" presStyleIdx="2" presStyleCnt="5" custRadScaleRad="106832" custRadScaleInc="-8644">
        <dgm:presLayoutVars>
          <dgm:bulletEnabled val="1"/>
        </dgm:presLayoutVars>
      </dgm:prSet>
      <dgm:spPr/>
    </dgm:pt>
    <dgm:pt modelId="{5F0ED67C-5D65-8D42-BC1A-4540E1162E60}" type="pres">
      <dgm:prSet presAssocID="{40D53DCF-5B1B-E64C-890F-9AEE376F8B8D}" presName="nodeFollowingNodes" presStyleLbl="node1" presStyleIdx="3" presStyleCnt="5" custScaleX="113562" custScaleY="111877" custRadScaleRad="96728" custRadScaleInc="35535">
        <dgm:presLayoutVars>
          <dgm:bulletEnabled val="1"/>
        </dgm:presLayoutVars>
      </dgm:prSet>
      <dgm:spPr/>
    </dgm:pt>
    <dgm:pt modelId="{F11D3B5C-0F3F-0A4B-AB5F-BEF44BE3A9AF}" type="pres">
      <dgm:prSet presAssocID="{42F53A9F-AF1D-6746-95A9-5E66E3C18DA7}" presName="nodeFollowingNodes" presStyleLbl="node1" presStyleIdx="4" presStyleCnt="5" custScaleX="109806">
        <dgm:presLayoutVars>
          <dgm:bulletEnabled val="1"/>
        </dgm:presLayoutVars>
      </dgm:prSet>
      <dgm:spPr/>
    </dgm:pt>
  </dgm:ptLst>
  <dgm:cxnLst>
    <dgm:cxn modelId="{629ED319-44E2-9746-BBD9-E9F7F4036602}" type="presOf" srcId="{181CC954-C862-2744-BC07-EEB6DB221497}" destId="{BC731E10-29D4-E842-8A26-8630A4E6A768}" srcOrd="0" destOrd="0" presId="urn:microsoft.com/office/officeart/2005/8/layout/cycle3"/>
    <dgm:cxn modelId="{5EC4D551-A7CF-594B-A781-20606CEB4D4B}" srcId="{181CC954-C862-2744-BC07-EEB6DB221497}" destId="{40D53DCF-5B1B-E64C-890F-9AEE376F8B8D}" srcOrd="3" destOrd="0" parTransId="{FB24BF3B-FCE1-D04E-A2EC-3F092BBBFF1F}" sibTransId="{23253DCE-87D7-2D45-91AD-7F21AED9F197}"/>
    <dgm:cxn modelId="{50922F6E-E0F2-354C-BF5F-C50DA0A15E8A}" srcId="{181CC954-C862-2744-BC07-EEB6DB221497}" destId="{C36F7D12-1174-F344-B4DF-CEA2AB56D513}" srcOrd="1" destOrd="0" parTransId="{A1296A70-4299-BF4C-8DA6-1C36F3D4ADD8}" sibTransId="{D73A659F-1024-F647-AA9B-9ED79E7DEF4B}"/>
    <dgm:cxn modelId="{3DF18970-D221-254F-BC9E-DE45DDCDEFCF}" type="presOf" srcId="{42F53A9F-AF1D-6746-95A9-5E66E3C18DA7}" destId="{F11D3B5C-0F3F-0A4B-AB5F-BEF44BE3A9AF}" srcOrd="0" destOrd="0" presId="urn:microsoft.com/office/officeart/2005/8/layout/cycle3"/>
    <dgm:cxn modelId="{96F7B97E-0A77-7742-B10A-5672C97EE2E3}" type="presOf" srcId="{744DC931-4772-E94B-8995-35041870A03D}" destId="{1796DCE6-7B64-3E40-8F0F-8858B87D040D}" srcOrd="0" destOrd="0" presId="urn:microsoft.com/office/officeart/2005/8/layout/cycle3"/>
    <dgm:cxn modelId="{27ADFB7E-B700-D849-8AD6-B4EF0E5F606C}" type="presOf" srcId="{4808EA01-D48E-964B-BF8A-4873A7BA6A1E}" destId="{A3E92A85-DD57-3D43-808A-C1CDFA931082}" srcOrd="0" destOrd="0" presId="urn:microsoft.com/office/officeart/2005/8/layout/cycle3"/>
    <dgm:cxn modelId="{8A2C068B-39D4-A44D-B568-FF8F254B9765}" srcId="{181CC954-C862-2744-BC07-EEB6DB221497}" destId="{744DC931-4772-E94B-8995-35041870A03D}" srcOrd="2" destOrd="0" parTransId="{D83A6CA4-A312-1A49-85C9-FA9E60AE7040}" sibTransId="{24D4640A-4022-4C4F-BD4A-D7ABC03D0745}"/>
    <dgm:cxn modelId="{077A6096-8FD5-A749-9EDB-D52EBA834E87}" type="presOf" srcId="{C36F7D12-1174-F344-B4DF-CEA2AB56D513}" destId="{AA611887-E811-9E46-8EE2-2E708FEA49E7}" srcOrd="0" destOrd="0" presId="urn:microsoft.com/office/officeart/2005/8/layout/cycle3"/>
    <dgm:cxn modelId="{A4CC21AA-0710-DC4D-870D-81D4DBD23919}" srcId="{181CC954-C862-2744-BC07-EEB6DB221497}" destId="{42F53A9F-AF1D-6746-95A9-5E66E3C18DA7}" srcOrd="4" destOrd="0" parTransId="{4BE211D4-2062-A24B-B051-37E7AFBF4B44}" sibTransId="{EA60E814-A225-2A46-94D0-FF92568C673A}"/>
    <dgm:cxn modelId="{BE07E3AB-39EA-0847-A56F-5DF6D905E745}" srcId="{181CC954-C862-2744-BC07-EEB6DB221497}" destId="{4808EA01-D48E-964B-BF8A-4873A7BA6A1E}" srcOrd="0" destOrd="0" parTransId="{8990AB14-AF01-F245-B6F9-7C9AE99339D7}" sibTransId="{58A6893F-A25D-E641-BE53-882D3C969333}"/>
    <dgm:cxn modelId="{83857BB3-018D-F04B-864C-8D453020C1A2}" type="presOf" srcId="{40D53DCF-5B1B-E64C-890F-9AEE376F8B8D}" destId="{5F0ED67C-5D65-8D42-BC1A-4540E1162E60}" srcOrd="0" destOrd="0" presId="urn:microsoft.com/office/officeart/2005/8/layout/cycle3"/>
    <dgm:cxn modelId="{ED1C3DFA-834D-304F-B6F6-FEEE3CAB936B}" type="presOf" srcId="{58A6893F-A25D-E641-BE53-882D3C969333}" destId="{A9B8D6A3-AB2A-C942-A61D-69418065F964}" srcOrd="0" destOrd="0" presId="urn:microsoft.com/office/officeart/2005/8/layout/cycle3"/>
    <dgm:cxn modelId="{2B94D3C1-9B2D-9A40-BDD1-4011D928F180}" type="presParOf" srcId="{BC731E10-29D4-E842-8A26-8630A4E6A768}" destId="{3BFDE4DD-A58D-F645-9712-52C7A7E3746A}" srcOrd="0" destOrd="0" presId="urn:microsoft.com/office/officeart/2005/8/layout/cycle3"/>
    <dgm:cxn modelId="{524B9748-9EAA-D148-9F07-864D81E4E5B0}" type="presParOf" srcId="{3BFDE4DD-A58D-F645-9712-52C7A7E3746A}" destId="{A3E92A85-DD57-3D43-808A-C1CDFA931082}" srcOrd="0" destOrd="0" presId="urn:microsoft.com/office/officeart/2005/8/layout/cycle3"/>
    <dgm:cxn modelId="{8984CDCE-6956-404D-9220-654A58C3D57D}" type="presParOf" srcId="{3BFDE4DD-A58D-F645-9712-52C7A7E3746A}" destId="{A9B8D6A3-AB2A-C942-A61D-69418065F964}" srcOrd="1" destOrd="0" presId="urn:microsoft.com/office/officeart/2005/8/layout/cycle3"/>
    <dgm:cxn modelId="{8D03E9D7-C8A2-A749-AB13-8C7A062E8AFD}" type="presParOf" srcId="{3BFDE4DD-A58D-F645-9712-52C7A7E3746A}" destId="{AA611887-E811-9E46-8EE2-2E708FEA49E7}" srcOrd="2" destOrd="0" presId="urn:microsoft.com/office/officeart/2005/8/layout/cycle3"/>
    <dgm:cxn modelId="{FA97BB30-32BF-5540-A989-279BD7981D57}" type="presParOf" srcId="{3BFDE4DD-A58D-F645-9712-52C7A7E3746A}" destId="{1796DCE6-7B64-3E40-8F0F-8858B87D040D}" srcOrd="3" destOrd="0" presId="urn:microsoft.com/office/officeart/2005/8/layout/cycle3"/>
    <dgm:cxn modelId="{077B1A63-E8DE-8D4F-9B3E-A768CD4C9A24}" type="presParOf" srcId="{3BFDE4DD-A58D-F645-9712-52C7A7E3746A}" destId="{5F0ED67C-5D65-8D42-BC1A-4540E1162E60}" srcOrd="4" destOrd="0" presId="urn:microsoft.com/office/officeart/2005/8/layout/cycle3"/>
    <dgm:cxn modelId="{8A0403BA-FFC5-9546-BF92-7AFB27AFF113}" type="presParOf" srcId="{3BFDE4DD-A58D-F645-9712-52C7A7E3746A}" destId="{F11D3B5C-0F3F-0A4B-AB5F-BEF44BE3A9AF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EEACB-7DAB-E940-BB66-32F96CFB4AD4}">
      <dsp:nvSpPr>
        <dsp:cNvPr id="0" name=""/>
        <dsp:cNvSpPr/>
      </dsp:nvSpPr>
      <dsp:spPr>
        <a:xfrm>
          <a:off x="-5702" y="195487"/>
          <a:ext cx="6944914" cy="4340571"/>
        </a:xfrm>
        <a:prstGeom prst="swooshArrow">
          <a:avLst>
            <a:gd name="adj1" fmla="val 25000"/>
            <a:gd name="adj2" fmla="val 25000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DEDF7-9565-4E45-86D8-994E22327D38}">
      <dsp:nvSpPr>
        <dsp:cNvPr id="0" name=""/>
        <dsp:cNvSpPr/>
      </dsp:nvSpPr>
      <dsp:spPr>
        <a:xfrm>
          <a:off x="678371" y="3369877"/>
          <a:ext cx="159733" cy="15973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7DA5A8-23EB-5D43-888C-F8B3563F4241}">
      <dsp:nvSpPr>
        <dsp:cNvPr id="0" name=""/>
        <dsp:cNvSpPr/>
      </dsp:nvSpPr>
      <dsp:spPr>
        <a:xfrm>
          <a:off x="67885" y="3702264"/>
          <a:ext cx="1710875" cy="75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3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Ursachen und Dimensionen des Klimawandels erläutern (AFB II)</a:t>
          </a:r>
        </a:p>
      </dsp:txBody>
      <dsp:txXfrm>
        <a:off x="67885" y="3702264"/>
        <a:ext cx="1710875" cy="753965"/>
      </dsp:txXfrm>
    </dsp:sp>
    <dsp:sp modelId="{9EA69798-A05B-E749-8D73-11C8F515F7D2}">
      <dsp:nvSpPr>
        <dsp:cNvPr id="0" name=""/>
        <dsp:cNvSpPr/>
      </dsp:nvSpPr>
      <dsp:spPr>
        <a:xfrm>
          <a:off x="1806919" y="2360260"/>
          <a:ext cx="277796" cy="2777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4A7C9E-F383-F04D-BCFC-BAEEE4160010}">
      <dsp:nvSpPr>
        <dsp:cNvPr id="0" name=""/>
        <dsp:cNvSpPr/>
      </dsp:nvSpPr>
      <dsp:spPr>
        <a:xfrm>
          <a:off x="1008111" y="2664297"/>
          <a:ext cx="2040915" cy="1482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9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Auswirkungen und</a:t>
          </a:r>
          <a:br>
            <a:rPr lang="de-DE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zu erwartende Szenarien darlegen</a:t>
          </a:r>
        </a:p>
      </dsp:txBody>
      <dsp:txXfrm>
        <a:off x="1008111" y="2664297"/>
        <a:ext cx="2040915" cy="1482930"/>
      </dsp:txXfrm>
    </dsp:sp>
    <dsp:sp modelId="{1FA53D03-E979-9A40-AD3D-24D5BB3AD768}">
      <dsp:nvSpPr>
        <dsp:cNvPr id="0" name=""/>
        <dsp:cNvSpPr/>
      </dsp:nvSpPr>
      <dsp:spPr>
        <a:xfrm>
          <a:off x="3247989" y="1616286"/>
          <a:ext cx="368080" cy="36808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124A77-200A-CD49-8D51-36FF67395A5A}">
      <dsp:nvSpPr>
        <dsp:cNvPr id="0" name=""/>
        <dsp:cNvSpPr/>
      </dsp:nvSpPr>
      <dsp:spPr>
        <a:xfrm>
          <a:off x="2664296" y="2016212"/>
          <a:ext cx="2226121" cy="96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03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Aktuelle Maßnahmen und Anpassungs-strategien bewerten (AFB III)</a:t>
          </a:r>
        </a:p>
      </dsp:txBody>
      <dsp:txXfrm>
        <a:off x="2664296" y="2016212"/>
        <a:ext cx="2226121" cy="963866"/>
      </dsp:txXfrm>
    </dsp:sp>
    <dsp:sp modelId="{7628CC14-EF58-A848-B493-A0961C595D9D}">
      <dsp:nvSpPr>
        <dsp:cNvPr id="0" name=""/>
        <dsp:cNvSpPr/>
      </dsp:nvSpPr>
      <dsp:spPr>
        <a:xfrm>
          <a:off x="4817539" y="1124066"/>
          <a:ext cx="493088" cy="49308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ECDB5C-1395-C044-B64F-8CF9FAC3EEC4}">
      <dsp:nvSpPr>
        <dsp:cNvPr id="0" name=""/>
        <dsp:cNvSpPr/>
      </dsp:nvSpPr>
      <dsp:spPr>
        <a:xfrm>
          <a:off x="4630280" y="1728201"/>
          <a:ext cx="2314633" cy="148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7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Klimaneutrale Lebens- und Arbeitsweisen beschreiben (AFB I)</a:t>
          </a:r>
          <a:br>
            <a:rPr lang="de-DE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lang="de-DE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und eigene Handlungsansätze entwickeln (AFB III)</a:t>
          </a:r>
        </a:p>
      </dsp:txBody>
      <dsp:txXfrm>
        <a:off x="4630280" y="1728201"/>
        <a:ext cx="2314633" cy="1485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8D6A3-AB2A-C942-A61D-69418065F964}">
      <dsp:nvSpPr>
        <dsp:cNvPr id="0" name=""/>
        <dsp:cNvSpPr/>
      </dsp:nvSpPr>
      <dsp:spPr>
        <a:xfrm>
          <a:off x="644487" y="70454"/>
          <a:ext cx="4426882" cy="4426882"/>
        </a:xfrm>
        <a:prstGeom prst="circularArrow">
          <a:avLst>
            <a:gd name="adj1" fmla="val 5544"/>
            <a:gd name="adj2" fmla="val 330680"/>
            <a:gd name="adj3" fmla="val 13781354"/>
            <a:gd name="adj4" fmla="val 17382661"/>
            <a:gd name="adj5" fmla="val 5757"/>
          </a:avLst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92A85-DD57-3D43-808A-C1CDFA931082}">
      <dsp:nvSpPr>
        <dsp:cNvPr id="0" name=""/>
        <dsp:cNvSpPr/>
      </dsp:nvSpPr>
      <dsp:spPr>
        <a:xfrm>
          <a:off x="1845949" y="95504"/>
          <a:ext cx="2023959" cy="1011979"/>
        </a:xfrm>
        <a:prstGeom prst="roundRect">
          <a:avLst/>
        </a:prstGeom>
        <a:solidFill>
          <a:srgbClr val="ED7D31">
            <a:lumMod val="20000"/>
            <a:lumOff val="80000"/>
          </a:srgb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Auswirkungen des Klimawandels im System Erde beurteilen</a:t>
          </a:r>
        </a:p>
      </dsp:txBody>
      <dsp:txXfrm>
        <a:off x="1895350" y="144905"/>
        <a:ext cx="1925157" cy="913177"/>
      </dsp:txXfrm>
    </dsp:sp>
    <dsp:sp modelId="{AA611887-E811-9E46-8EE2-2E708FEA49E7}">
      <dsp:nvSpPr>
        <dsp:cNvPr id="0" name=""/>
        <dsp:cNvSpPr/>
      </dsp:nvSpPr>
      <dsp:spPr>
        <a:xfrm>
          <a:off x="3641350" y="1399939"/>
          <a:ext cx="2023959" cy="101197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Aktualität</a:t>
          </a:r>
        </a:p>
      </dsp:txBody>
      <dsp:txXfrm>
        <a:off x="3690751" y="1449340"/>
        <a:ext cx="1925157" cy="913177"/>
      </dsp:txXfrm>
    </dsp:sp>
    <dsp:sp modelId="{1796DCE6-7B64-3E40-8F0F-8858B87D040D}">
      <dsp:nvSpPr>
        <dsp:cNvPr id="0" name=""/>
        <dsp:cNvSpPr/>
      </dsp:nvSpPr>
      <dsp:spPr>
        <a:xfrm>
          <a:off x="3174015" y="3501064"/>
          <a:ext cx="2023959" cy="101197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Szenarien</a:t>
          </a:r>
        </a:p>
      </dsp:txBody>
      <dsp:txXfrm>
        <a:off x="3223416" y="3550465"/>
        <a:ext cx="1925157" cy="913177"/>
      </dsp:txXfrm>
    </dsp:sp>
    <dsp:sp modelId="{5F0ED67C-5D65-8D42-BC1A-4540E1162E60}">
      <dsp:nvSpPr>
        <dsp:cNvPr id="0" name=""/>
        <dsp:cNvSpPr/>
      </dsp:nvSpPr>
      <dsp:spPr>
        <a:xfrm>
          <a:off x="171721" y="2909135"/>
          <a:ext cx="2298448" cy="113217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Nachhaltige Entwicklung auf unterschiedlichen Maßstabsebenen</a:t>
          </a:r>
        </a:p>
      </dsp:txBody>
      <dsp:txXfrm>
        <a:off x="226989" y="2964403"/>
        <a:ext cx="2187912" cy="1021636"/>
      </dsp:txXfrm>
    </dsp:sp>
    <dsp:sp modelId="{F11D3B5C-0F3F-0A4B-AB5F-BEF44BE3A9AF}">
      <dsp:nvSpPr>
        <dsp:cNvPr id="0" name=""/>
        <dsp:cNvSpPr/>
      </dsp:nvSpPr>
      <dsp:spPr>
        <a:xfrm>
          <a:off x="-48686" y="1399939"/>
          <a:ext cx="2222428" cy="1011979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Eigene Handlungsansätze</a:t>
          </a:r>
        </a:p>
      </dsp:txBody>
      <dsp:txXfrm>
        <a:off x="715" y="1449340"/>
        <a:ext cx="2123626" cy="913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20.07.21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Globale Herausforderung: Klimawandel ist sowohl im Basisfach als auch im Leistungsfach verankert.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31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der internationalen Klimakonferenz in Paris 2015 wurde das Pariser Abkommen beschlossen.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vielen Jahren intensiver Verhandlungen haben sich damit alle Staaten dazu verpflichtet, die Weltwirtschaft auf klimafreundliche Weise zu verändern. Das ist ein historischer Schritt – nach der bisherigen Regelung etwa im Kyoto-Protokoll.</a:t>
            </a:r>
          </a:p>
          <a:p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Laut Artikel 2 des Pariser Abkommens soll die Erderwärmung im Vergleich zum vorindustriellen Niveau auf unter zwei Grad Celsius, idealerweise auf 1,5 Grad begrenzt werden. </a:t>
            </a:r>
          </a:p>
          <a:p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Hilfe des Rollenspiels lässt sich erfahrbar machen, wie schwierig und mühsam es ist, Maßnahmen gegen den Klimawandel umzusetzen, wie die stattdessen gestritten und immer wieder diskutiert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94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859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413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ggf. Screenshot von 2 der verschiedenen Rollenkarten 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949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40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198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854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589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John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Sterman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derMIT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Sloan School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führt das Rollenspiel mit einer Klasse durch und erklärte die Vorteile, das Thema in Form eines Rollenspiels zu simulieren.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977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68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Fokus im Basisfach: siehe rote Umrandungen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946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 eine Auflistung aller zum Planspiel erhältlichen Materialien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96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 eine Auflistung aller zum Planspiel erhältlichen Materialien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12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Leistungsfach zusätzlich zum Basisfach: „Auswirkungen des Klimawandels und zu erwartende Szenarien darlegen“.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79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Abgesehen von einigen wenigen Basisbegriffen ansonsten identisch zum Basisfach, wie auf der nächsten Folie zu erkennen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82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rot markiert sind die zusätzlichen Basisbegriffe:</a:t>
            </a:r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Klimawandel</a:t>
            </a:r>
          </a:p>
          <a:p>
            <a:pPr marL="171450" indent="-171450">
              <a:buFontTx/>
              <a:buChar char="-"/>
            </a:pPr>
            <a:r>
              <a:rPr lang="de-DE" dirty="0"/>
              <a:t>Differenzierung natürlicher und anthropogene Treibhauseffekt</a:t>
            </a:r>
          </a:p>
          <a:p>
            <a:pPr marL="171450" indent="-171450">
              <a:buFontTx/>
              <a:buChar char="-"/>
            </a:pPr>
            <a:r>
              <a:rPr lang="de-DE" dirty="0"/>
              <a:t>Klimaszenario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16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Herausforderung beim Unterrichten der </a:t>
            </a:r>
            <a:r>
              <a:rPr lang="de-DE" dirty="0" err="1"/>
              <a:t>ibKs</a:t>
            </a:r>
            <a:r>
              <a:rPr lang="de-DE" dirty="0"/>
              <a:t> sowohl im Basis- als auch im Leistungsfach: AFBs sind anspruchsvoll – abgesehen von beschreiben (AFB I)</a:t>
            </a:r>
          </a:p>
          <a:p>
            <a:endParaRPr lang="de-DE" dirty="0"/>
          </a:p>
          <a:p>
            <a:r>
              <a:rPr lang="de-DE" dirty="0"/>
              <a:t>„darlegen“ steht so in den </a:t>
            </a:r>
            <a:r>
              <a:rPr lang="de-DE" dirty="0" err="1"/>
              <a:t>ibKs</a:t>
            </a:r>
            <a:r>
              <a:rPr lang="de-DE" dirty="0"/>
              <a:t> aber nicht im </a:t>
            </a:r>
            <a:r>
              <a:rPr lang="de-DE" dirty="0" err="1"/>
              <a:t>Operatorenkatalog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40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Zusammenfassend lässt sich sagen: Um am Ende die Auswirkungen des Klimawandels im System Erde beurteilen zu können sind</a:t>
            </a:r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Aktualität</a:t>
            </a:r>
          </a:p>
          <a:p>
            <a:pPr marL="171450" indent="-171450">
              <a:buFontTx/>
              <a:buChar char="-"/>
            </a:pPr>
            <a:r>
              <a:rPr lang="de-DE" dirty="0"/>
              <a:t>Szenarien,</a:t>
            </a:r>
          </a:p>
          <a:p>
            <a:pPr marL="171450" indent="-171450">
              <a:buFontTx/>
              <a:buChar char="-"/>
            </a:pPr>
            <a:r>
              <a:rPr lang="de-DE" dirty="0"/>
              <a:t>Fokus auf nachhaltige Entwicklung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und auf eigene Handlungsansätze</a:t>
            </a:r>
            <a:br>
              <a:rPr lang="de-DE" dirty="0"/>
            </a:b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im Unterricht zu leisten.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6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Rollenspiel kann sowohl vor als auch nach den aktuellen Maßnahmen gegen und Anpassungsstrategien an den Klimawandel durchgeführt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72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01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 userDrawn="1"/>
        </p:nvSpPr>
        <p:spPr>
          <a:xfrm>
            <a:off x="0" y="3650400"/>
            <a:ext cx="9144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www.zsl-bw.de</a:t>
            </a: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3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217CD7-B80F-41AC-80A1-96685E759953}" type="datetime1">
              <a:rPr lang="de-DE" smtClean="0"/>
              <a:t>20.07.21</a:t>
            </a:fld>
            <a:endParaRPr lang="de-DE" dirty="0"/>
          </a:p>
        </p:txBody>
      </p:sp>
      <p:pic>
        <p:nvPicPr>
          <p:cNvPr id="29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0000"/>
            <a:ext cx="437236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7051494" y="450000"/>
            <a:ext cx="1715609" cy="5976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032448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1724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dirty="0">
                <a:latin typeface="Arial" panose="020B0604020202020204" pitchFamily="34" charset="0"/>
                <a:cs typeface="Arial" panose="020B0604020202020204" pitchFamily="34" charset="0"/>
              </a:rPr>
              <a:t>ZPG </a:t>
            </a:r>
            <a:r>
              <a:rPr kumimoji="0"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Geographie</a:t>
            </a:r>
            <a:r>
              <a:rPr kumimoji="0"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Kursstufe</a:t>
            </a:r>
            <a:r>
              <a:rPr kumimoji="0"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  <a:r>
              <a:rPr kumimoji="0"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Herausforderung</a:t>
            </a:r>
            <a:r>
              <a:rPr kumimoji="0"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Klimawandel</a:t>
            </a:r>
            <a:endParaRPr kumimoji="0"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3765039" y="6057558"/>
            <a:ext cx="1611104" cy="21544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/>
            <a:r>
              <a:rPr kumimoji="0" lang="de-DE" sz="8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ZPG Geographie Kursstufe</a:t>
            </a:r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19" y="5985280"/>
            <a:ext cx="2633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8047357" y="5985280"/>
            <a:ext cx="66125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transition>
    <p:pull dir="r"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interactive.org/tools/c-road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interactive.org/tools/world-climate-simulati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imateinteractive.org/tools/world-climate-simulatio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hhaltigkeitsstrategie.de/strategie/projekte/detail/neues-projek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imateinteractive.org/world-climate-simulation-german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hhaltigkeitsstrategie.de/fileadmin/Downloads/Projekte_Veranstaltungen/Projekte/World_Climate/Modul9-2017-Web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Globale Herausforderung: Klimawandel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4043118"/>
            <a:ext cx="6613717" cy="1690138"/>
          </a:xfrm>
        </p:spPr>
        <p:txBody>
          <a:bodyPr>
            <a:normAutofit/>
          </a:bodyPr>
          <a:lstStyle/>
          <a:p>
            <a:r>
              <a:rPr lang="de-DE" dirty="0"/>
              <a:t>Geographie – Allgemein bildendes Gymnasium</a:t>
            </a:r>
          </a:p>
          <a:p>
            <a:r>
              <a:rPr lang="de-DE" dirty="0"/>
              <a:t>Lernen gestalten und begleiten – Schwerpunkt</a:t>
            </a:r>
          </a:p>
          <a:p>
            <a:r>
              <a:rPr lang="de-DE" dirty="0"/>
              <a:t>Bildungsplan 2016, Klassen 11/12 (ZPG)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48301" y="6198368"/>
            <a:ext cx="2700000" cy="360000"/>
          </a:xfrm>
        </p:spPr>
        <p:txBody>
          <a:bodyPr/>
          <a:lstStyle/>
          <a:p>
            <a:r>
              <a:rPr lang="de-DE" dirty="0"/>
              <a:t>www.zsl-bw.de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904020" y="6211249"/>
            <a:ext cx="886737" cy="360000"/>
          </a:xfrm>
        </p:spPr>
        <p:txBody>
          <a:bodyPr/>
          <a:lstStyle/>
          <a:p>
            <a:r>
              <a:rPr lang="de-DE" dirty="0"/>
              <a:t>04.02.2020</a:t>
            </a:r>
          </a:p>
        </p:txBody>
      </p:sp>
    </p:spTree>
    <p:extLst>
      <p:ext uri="{BB962C8B-B14F-4D97-AF65-F5344CB8AC3E}">
        <p14:creationId xmlns:p14="http://schemas.microsoft.com/office/powerpoint/2010/main" val="3850176356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220327"/>
            <a:ext cx="9036495" cy="1066800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Anbindung an den Bildungsplan: Basisfach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E936C8-69E8-7D40-94A7-4AE3B4349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" r="1396" b="2275"/>
          <a:stretch/>
        </p:blipFill>
        <p:spPr>
          <a:xfrm>
            <a:off x="539552" y="1124744"/>
            <a:ext cx="5222487" cy="4608512"/>
          </a:xfrm>
          <a:prstGeom prst="rect">
            <a:avLst/>
          </a:prstGeom>
        </p:spPr>
      </p:pic>
      <p:cxnSp>
        <p:nvCxnSpPr>
          <p:cNvPr id="6" name="Gekrümmte Verbindung 5">
            <a:extLst>
              <a:ext uri="{FF2B5EF4-FFF2-40B4-BE49-F238E27FC236}">
                <a16:creationId xmlns:a16="http://schemas.microsoft.com/office/drawing/2014/main" id="{F5A42763-7AF3-9A49-A0B4-124026A22E4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36098" y="2564904"/>
            <a:ext cx="1050786" cy="7200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8E223B3-AB7B-844B-A33F-62CF3D297C8B}"/>
              </a:ext>
            </a:extLst>
          </p:cNvPr>
          <p:cNvSpPr txBox="1"/>
          <p:nvPr/>
        </p:nvSpPr>
        <p:spPr>
          <a:xfrm>
            <a:off x="6486884" y="1915698"/>
            <a:ext cx="168551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Screenshot der Titelseite „Handbuch für Moderatoren“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928793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B1F0E08-AB6E-004B-B221-A5A8CEAAA8D3}"/>
              </a:ext>
            </a:extLst>
          </p:cNvPr>
          <p:cNvSpPr txBox="1"/>
          <p:nvPr/>
        </p:nvSpPr>
        <p:spPr>
          <a:xfrm>
            <a:off x="500962" y="1412776"/>
            <a:ext cx="8142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Zeitaufwand: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Stunden (2 Stunden Rollenspiel, 1 Stunde Nachbesprechung)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einer Schulveranstaltung im Klassenraum mit eingeschränkten Zeitrahmen: Verteilung über mehrere Tage möglich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– 60-minütige Kurzversion mit begrenztem Rollenspiel ohne Verhandlung ebenfalls möglich (Lernerfahrung aber geringer)</a:t>
            </a:r>
          </a:p>
        </p:txBody>
      </p:sp>
    </p:spTree>
    <p:extLst>
      <p:ext uri="{BB962C8B-B14F-4D97-AF65-F5344CB8AC3E}">
        <p14:creationId xmlns:p14="http://schemas.microsoft.com/office/powerpoint/2010/main" val="4088904971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4827B9A-EEF6-C945-94F0-3078F47EC7E5}"/>
              </a:ext>
            </a:extLst>
          </p:cNvPr>
          <p:cNvSpPr txBox="1"/>
          <p:nvPr/>
        </p:nvSpPr>
        <p:spPr>
          <a:xfrm>
            <a:off x="467544" y="908720"/>
            <a:ext cx="88256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Erwerbbare Kompetenzen: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Systemischem Denken vertiefen, Umgang mit Komplexität</a:t>
            </a:r>
          </a:p>
          <a:p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Verständnis für Klimawandel</a:t>
            </a:r>
          </a:p>
          <a:p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Verständnis vom Zusammenspiel von Fluss- und Bestandsgrößen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(Emissionen, Nettoabbau und Akkumulation von Kohlenstoffdioxid)</a:t>
            </a:r>
          </a:p>
          <a:p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Verständnis vom Zusammenspiel von Kohlenstoffdioxid-Akkumulation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globaler Temperatur</a:t>
            </a:r>
          </a:p>
          <a:p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Verständnis unterschiedlicher Verhandlungspositionen</a:t>
            </a:r>
          </a:p>
          <a:p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Erkenntnis über die Notwendigkeit des Handelns</a:t>
            </a:r>
          </a:p>
          <a:p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Wirkung sichtbar machen</a:t>
            </a:r>
          </a:p>
          <a:p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Perspektivwechsel </a:t>
            </a:r>
          </a:p>
        </p:txBody>
      </p:sp>
    </p:spTree>
    <p:extLst>
      <p:ext uri="{BB962C8B-B14F-4D97-AF65-F5344CB8AC3E}">
        <p14:creationId xmlns:p14="http://schemas.microsoft.com/office/powerpoint/2010/main" val="979070390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44AAEF7-E7A0-2A48-BAA2-8366D14EA11B}"/>
              </a:ext>
            </a:extLst>
          </p:cNvPr>
          <p:cNvSpPr/>
          <p:nvPr/>
        </p:nvSpPr>
        <p:spPr>
          <a:xfrm>
            <a:off x="395536" y="980728"/>
            <a:ext cx="885698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Kurzübersicht World </a:t>
            </a:r>
            <a:r>
              <a:rPr lang="de-DE" sz="20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-Simulation: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Begrüßung der Teilnehmenden als Delegierte von Nationen der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ganzen Welt und Vorstellung als UN-Generalsekretär/ -in der Klimakonvention der Vereinten Nationen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Rollen / Ländergruppen werden zugewiesen, die Teilnehmenden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setzen sich und lesen die Briefing-Memos (enthalten Ziele,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Kontext, Verhandlungsposition, etc. ihres Landes/Blocks)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Generalsekretär/ -in leitet die Verhandlungen ein</a:t>
            </a:r>
          </a:p>
          <a:p>
            <a:pPr lvl="1"/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(ggf. mit Hilfe der PowerPoint-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Briefingfolien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und stellt die</a:t>
            </a:r>
          </a:p>
          <a:p>
            <a:pPr lvl="1"/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teilnehmenden Ländergruppen vor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326985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E00A149-44FB-CE44-B9DF-A9C675F58F01}"/>
              </a:ext>
            </a:extLst>
          </p:cNvPr>
          <p:cNvSpPr txBox="1"/>
          <p:nvPr/>
        </p:nvSpPr>
        <p:spPr>
          <a:xfrm>
            <a:off x="539552" y="908720"/>
            <a:ext cx="8507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Aufteilen der Teilnehmerinnen und Teilnehmer: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Sechs Regionen-Version</a:t>
            </a:r>
          </a:p>
          <a:p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Gruppen über 18 Personen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Verlangt allen mehr Beteiligung ab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Verhandlungsgruppen: USA, EU, andere Industrieländer,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China, Indien, andere Entwicklungsländer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Drei Regionen-Version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Gruppen von 6 – 18 Personen oder knappem Zeitrahmen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Verhandlungsgruppen: Industrieländer, Entwicklungsländer A, Entwicklungsländer B</a:t>
            </a:r>
          </a:p>
        </p:txBody>
      </p:sp>
    </p:spTree>
    <p:extLst>
      <p:ext uri="{BB962C8B-B14F-4D97-AF65-F5344CB8AC3E}">
        <p14:creationId xmlns:p14="http://schemas.microsoft.com/office/powerpoint/2010/main" val="734609239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44AAEF7-E7A0-2A48-BAA2-8366D14EA11B}"/>
              </a:ext>
            </a:extLst>
          </p:cNvPr>
          <p:cNvSpPr/>
          <p:nvPr/>
        </p:nvSpPr>
        <p:spPr>
          <a:xfrm>
            <a:off x="395536" y="836712"/>
            <a:ext cx="866975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Kurzübersicht World </a:t>
            </a:r>
            <a:r>
              <a:rPr lang="de-DE" sz="20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-Simulation: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Teilnehmerinnen und Teilnehmer mit Hilfe von C-ROADS World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„Business-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-Szenario“ hinweisen</a:t>
            </a:r>
          </a:p>
          <a:p>
            <a:pPr lvl="1"/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Verhandlungsrunde 1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Verhandlungen zwischen den Parteien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Ansprache vor dem Plenum von einem Vertreter jeder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 mit Darlegung ihres Vorschlags (2 Minuten)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Eingabe der Vorschläge in C-ROADS World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Besprechung der angezeigten Resultate</a:t>
            </a:r>
          </a:p>
          <a:p>
            <a:pPr marL="914400" lvl="1" indent="-457200">
              <a:buFont typeface="+mj-lt"/>
              <a:buAutoNum type="alphaLcParenR"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Verhandlungsrunde 2 und 3 (5. Schritte a </a:t>
            </a: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>– 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Generalsekretär/-in bringt Verhandlungen zum Abschluss </a:t>
            </a:r>
          </a:p>
          <a:p>
            <a:pPr lvl="1"/>
            <a:endParaRPr lang="de-D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48852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D9EEF21-0C7B-3342-8FC7-60AE6894C29C}"/>
              </a:ext>
            </a:extLst>
          </p:cNvPr>
          <p:cNvSpPr txBox="1"/>
          <p:nvPr/>
        </p:nvSpPr>
        <p:spPr>
          <a:xfrm>
            <a:off x="467544" y="904652"/>
            <a:ext cx="8348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 der C-ROADS World </a:t>
            </a:r>
            <a:r>
              <a:rPr lang="de-DE" sz="20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-Software: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Versionen von C-ROADS, beide lassen sich nutzen; für Moderationen wird C-ROADS World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empfohlen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für den Download: 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www.climateinteractive.org/tools/c-roads/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88AB5DA-130C-884B-9D85-25D3BE4D6451}"/>
              </a:ext>
            </a:extLst>
          </p:cNvPr>
          <p:cNvSpPr/>
          <p:nvPr/>
        </p:nvSpPr>
        <p:spPr>
          <a:xfrm>
            <a:off x="2195736" y="559940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(Quelle: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www.climateinteractive.org/tools/c-roads/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) [Stand: 30.01.2020]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D10636-DC0C-2F44-A8B6-F5312901ADE0}"/>
              </a:ext>
            </a:extLst>
          </p:cNvPr>
          <p:cNvSpPr txBox="1"/>
          <p:nvPr/>
        </p:nvSpPr>
        <p:spPr>
          <a:xfrm>
            <a:off x="2267744" y="3293773"/>
            <a:ext cx="428888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Screenshot der Anwendung „C-ROADS“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936330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44AAEF7-E7A0-2A48-BAA2-8366D14EA11B}"/>
              </a:ext>
            </a:extLst>
          </p:cNvPr>
          <p:cNvSpPr/>
          <p:nvPr/>
        </p:nvSpPr>
        <p:spPr>
          <a:xfrm>
            <a:off x="395536" y="908720"/>
            <a:ext cx="866975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Kurzübersicht World </a:t>
            </a:r>
            <a:r>
              <a:rPr lang="de-DE" sz="20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-Simulation: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Nachbesprechung</a:t>
            </a:r>
          </a:p>
          <a:p>
            <a:pPr marL="457200" indent="-457200">
              <a:buFont typeface="+mj-lt"/>
              <a:buAutoNum type="arabicPeriod" startAt="8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Reaktionen, Kommentare, Gefühle; erkannte Veränderungen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der Verhandlungspositionen zwischen den Runden diskutieren.</a:t>
            </a:r>
          </a:p>
          <a:p>
            <a:pPr marL="914400" lvl="1" indent="-457200">
              <a:buFont typeface="+mj-lt"/>
              <a:buAutoNum type="alphaLcParenR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Umsetzung: lassen sich Emissionen reduzieren? Kosten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Hürden der Umsetzung von Vorschlägen des Publikums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Wie können wir Veränderungen katalysieren?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(Theorien der Teilnehmenden zu Veränderungen)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Zusammenfassung: Persönliche Ansprüche und Handlungs-verpflichtungen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Dank, Evaluation und Feedback</a:t>
            </a:r>
          </a:p>
          <a:p>
            <a:pPr lvl="1"/>
            <a:endParaRPr lang="de-D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70068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AB8A49F-B659-1A46-96EB-45FC89E75F65}"/>
              </a:ext>
            </a:extLst>
          </p:cNvPr>
          <p:cNvSpPr/>
          <p:nvPr/>
        </p:nvSpPr>
        <p:spPr>
          <a:xfrm>
            <a:off x="755576" y="4899195"/>
            <a:ext cx="7993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https://www.climateinteractive.org/tools/world-climate-simulation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[Stand: 16.11.2020]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5868B9F-7791-3744-88DD-B476E3A07BA6}"/>
              </a:ext>
            </a:extLst>
          </p:cNvPr>
          <p:cNvSpPr txBox="1"/>
          <p:nvPr/>
        </p:nvSpPr>
        <p:spPr>
          <a:xfrm>
            <a:off x="899592" y="1482875"/>
            <a:ext cx="648072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Screenshot des Videos „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639937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C386110-D504-4249-B31D-8DC34BD60DDD}"/>
              </a:ext>
            </a:extLst>
          </p:cNvPr>
          <p:cNvSpPr/>
          <p:nvPr/>
        </p:nvSpPr>
        <p:spPr>
          <a:xfrm>
            <a:off x="539552" y="980728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Ausstattung des Raumes / Accessoires: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Whiteboard/Tafel/Projektor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Snacks und Getränke für alle Teilnehmer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Blumen und Tischdecken für die Delegationen der USA und der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ggf. Decke für Delegierte aus den “Anderen Entwicklungsländern“ auf dem Boden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Blaue Plane/Decke zur Veranschaulichung des steigenden Meeresspiegels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ggf. offizielle Kleidung oder Accessoires für die Rolle als UN-Generalsekretär oder UNFCCC-Generalsekretärin</a:t>
            </a:r>
          </a:p>
        </p:txBody>
      </p:sp>
    </p:spTree>
    <p:extLst>
      <p:ext uri="{BB962C8B-B14F-4D97-AF65-F5344CB8AC3E}">
        <p14:creationId xmlns:p14="http://schemas.microsoft.com/office/powerpoint/2010/main" val="3689116521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753" y="332656"/>
            <a:ext cx="9036495" cy="1066800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Klimawandel im Basisfach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E936C8-69E8-7D40-94A7-4AE3B4349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" r="1396" b="2275"/>
          <a:stretch/>
        </p:blipFill>
        <p:spPr>
          <a:xfrm>
            <a:off x="1403648" y="1190992"/>
            <a:ext cx="6045028" cy="533435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1DF56E4-1530-DB42-B026-416470D1C4A7}"/>
              </a:ext>
            </a:extLst>
          </p:cNvPr>
          <p:cNvSpPr/>
          <p:nvPr/>
        </p:nvSpPr>
        <p:spPr>
          <a:xfrm>
            <a:off x="3707904" y="1399456"/>
            <a:ext cx="3816424" cy="612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B2A13-1E76-4E42-B60A-070D3A001646}"/>
              </a:ext>
            </a:extLst>
          </p:cNvPr>
          <p:cNvSpPr/>
          <p:nvPr/>
        </p:nvSpPr>
        <p:spPr>
          <a:xfrm>
            <a:off x="5652120" y="2348880"/>
            <a:ext cx="187220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47F739-7FAC-0848-BD91-04C565C676AB}"/>
              </a:ext>
            </a:extLst>
          </p:cNvPr>
          <p:cNvSpPr/>
          <p:nvPr/>
        </p:nvSpPr>
        <p:spPr>
          <a:xfrm>
            <a:off x="1547664" y="3573016"/>
            <a:ext cx="367240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3A7C17-7490-234A-B9E7-56DFF994E471}"/>
              </a:ext>
            </a:extLst>
          </p:cNvPr>
          <p:cNvSpPr/>
          <p:nvPr/>
        </p:nvSpPr>
        <p:spPr>
          <a:xfrm>
            <a:off x="2267744" y="3789040"/>
            <a:ext cx="1728192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026BE5-2769-1849-8703-32074D5FA095}"/>
              </a:ext>
            </a:extLst>
          </p:cNvPr>
          <p:cNvSpPr/>
          <p:nvPr/>
        </p:nvSpPr>
        <p:spPr>
          <a:xfrm>
            <a:off x="1547664" y="4845747"/>
            <a:ext cx="583264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7F8C24-8D72-144B-8664-B0C06890C3A1}"/>
              </a:ext>
            </a:extLst>
          </p:cNvPr>
          <p:cNvSpPr/>
          <p:nvPr/>
        </p:nvSpPr>
        <p:spPr>
          <a:xfrm>
            <a:off x="1403648" y="5023019"/>
            <a:ext cx="136815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103159"/>
      </p:ext>
    </p:extLst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4E03FC3-DEE4-7B40-A445-12B00C716D4F}"/>
              </a:ext>
            </a:extLst>
          </p:cNvPr>
          <p:cNvSpPr txBox="1"/>
          <p:nvPr/>
        </p:nvSpPr>
        <p:spPr>
          <a:xfrm>
            <a:off x="503548" y="836712"/>
            <a:ext cx="81369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Benötigte und erhältliche Materialien zum Planspiel: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Computer/Laptop mit C-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(Simulator)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Handbuch für Moderatoren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WCE Briefing Statements 3 Regionen-Version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WCE Briefing Statements 6 Regionen-Version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Präsentationsfolien – World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Tischaufsteller für Delegationen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Vorschlagsformular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Rechner zur Rollenaufteilung</a:t>
            </a:r>
          </a:p>
          <a:p>
            <a:pPr>
              <a:tabLst>
                <a:tab pos="352425" algn="l"/>
              </a:tabLst>
            </a:pP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➔ Download:</a:t>
            </a:r>
          </a:p>
          <a:p>
            <a:pPr>
              <a:tabLst>
                <a:tab pos="352425" algn="l"/>
              </a:tabLst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https://www.nachhaltigkeitsstrategie.de/strategie/projekte/detail/neues-projekt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52425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oder</a:t>
            </a:r>
          </a:p>
          <a:p>
            <a:pPr>
              <a:tabLst>
                <a:tab pos="352425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https://www.climateinteractive.org/world-climate-simulation-german/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52425" algn="l"/>
              </a:tabLs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00553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4E03FC3-DEE4-7B40-A445-12B00C716D4F}"/>
              </a:ext>
            </a:extLst>
          </p:cNvPr>
          <p:cNvSpPr txBox="1"/>
          <p:nvPr/>
        </p:nvSpPr>
        <p:spPr>
          <a:xfrm>
            <a:off x="611560" y="1268760"/>
            <a:ext cx="79208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ausführlichere Beschreibung des Rollenspiels und der dafür benötigten Ausstattung finden sie im „Handbuch für Moderatoren“.</a:t>
            </a:r>
          </a:p>
          <a:p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52425" algn="l"/>
              </a:tabLst>
            </a:pP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➔ Download:</a:t>
            </a:r>
          </a:p>
          <a:p>
            <a:pPr>
              <a:tabLst>
                <a:tab pos="352425" algn="l"/>
              </a:tabLst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www.nachhaltigkeitsstrategie.de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fileadmin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/Downloads/</a:t>
            </a:r>
            <a:b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Projekte_Veranstaltungen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/Projekte/</a:t>
            </a:r>
            <a:r>
              <a:rPr lang="de-DE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World_Climate</a:t>
            </a:r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/Modul9-2017-Web.pdf</a:t>
            </a:r>
          </a:p>
          <a:p>
            <a:pPr>
              <a:tabLst>
                <a:tab pos="352425" algn="l"/>
              </a:tabLs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1723144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752" y="332656"/>
            <a:ext cx="9036496" cy="1066800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Klimawandel im Leistungsfach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E49FDCE-F3FD-E742-8C18-E8C3FC951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8789" y="1399456"/>
            <a:ext cx="6826422" cy="453026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82DBD21-9C32-744E-AC4F-EE13BFCEE97F}"/>
              </a:ext>
            </a:extLst>
          </p:cNvPr>
          <p:cNvSpPr/>
          <p:nvPr/>
        </p:nvSpPr>
        <p:spPr>
          <a:xfrm>
            <a:off x="3707904" y="1592066"/>
            <a:ext cx="3456384" cy="6127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DB6412-6A43-C74F-845C-A57233E763CD}"/>
              </a:ext>
            </a:extLst>
          </p:cNvPr>
          <p:cNvSpPr/>
          <p:nvPr/>
        </p:nvSpPr>
        <p:spPr>
          <a:xfrm>
            <a:off x="5940152" y="2564904"/>
            <a:ext cx="194421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AB0491-E9EE-7A42-ABF2-CD078978402B}"/>
              </a:ext>
            </a:extLst>
          </p:cNvPr>
          <p:cNvSpPr/>
          <p:nvPr/>
        </p:nvSpPr>
        <p:spPr>
          <a:xfrm>
            <a:off x="1475656" y="4149080"/>
            <a:ext cx="4392488" cy="3425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018876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752" y="332656"/>
            <a:ext cx="9036496" cy="1066800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Klimawandel im Leistungsfach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8CF53E3B-40B9-0140-88F2-E77E6FDD3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492811"/>
            <a:ext cx="6976643" cy="387237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37DDB96-6838-6E40-BB2C-AEF719A03F27}"/>
              </a:ext>
            </a:extLst>
          </p:cNvPr>
          <p:cNvSpPr/>
          <p:nvPr/>
        </p:nvSpPr>
        <p:spPr>
          <a:xfrm>
            <a:off x="1202159" y="1916832"/>
            <a:ext cx="4089921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E79607-77CE-9343-8421-7F291F87752A}"/>
              </a:ext>
            </a:extLst>
          </p:cNvPr>
          <p:cNvSpPr/>
          <p:nvPr/>
        </p:nvSpPr>
        <p:spPr>
          <a:xfrm>
            <a:off x="1979711" y="2148248"/>
            <a:ext cx="1872209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7BED5C-853A-0748-A512-4671461791BD}"/>
              </a:ext>
            </a:extLst>
          </p:cNvPr>
          <p:cNvSpPr/>
          <p:nvPr/>
        </p:nvSpPr>
        <p:spPr>
          <a:xfrm>
            <a:off x="1259632" y="3356992"/>
            <a:ext cx="5544616" cy="2763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8A4294-AE19-2E44-AF25-611B5AED8987}"/>
              </a:ext>
            </a:extLst>
          </p:cNvPr>
          <p:cNvSpPr/>
          <p:nvPr/>
        </p:nvSpPr>
        <p:spPr>
          <a:xfrm>
            <a:off x="1057282" y="3588408"/>
            <a:ext cx="1872209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91399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A6E7F6-0411-314A-A931-E98645AAE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89991"/>
              </p:ext>
            </p:extLst>
          </p:nvPr>
        </p:nvGraphicFramePr>
        <p:xfrm>
          <a:off x="179512" y="1340768"/>
          <a:ext cx="8784976" cy="448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912995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27775294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sz="1600" cap="al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cap="all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Leistungsfach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20774"/>
                  </a:ext>
                </a:extLst>
              </a:tr>
              <a:tr h="100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(1) Ursachen und Dimensionen des Klimawandels auf der Grundlage aktueller wissenschaftlicher Erkenntnisse erläutern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(Treibhausgas, Treibhauseffekt, globale Durchschnittstemperatur, </a:t>
                      </a: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Tipping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Point / Kippschalter)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(1) Ursachen und Dimensionen des Klimawandels auf der Grundlage aktueller wissenschaftlicher Erkenntnisse erläutern</a:t>
                      </a:r>
                    </a:p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de-DE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Klimawandel</a:t>
                      </a:r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Treibhausgas, </a:t>
                      </a:r>
                      <a:r>
                        <a:rPr kumimoji="0" lang="de-DE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natürlicher</a:t>
                      </a:r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Treibhauseffekt, </a:t>
                      </a:r>
                      <a:r>
                        <a:rPr kumimoji="0" lang="de-DE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anthropogener</a:t>
                      </a:r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Treibhauseffekt, globale Durchschnittstemperatur)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767043"/>
                  </a:ext>
                </a:extLst>
              </a:tr>
              <a:tr h="831600"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(2) Auswirkungen des Klimawandels und zu erwartende Szenarien anhand von zwei Raumbeispielen aus unterschiedlichen </a:t>
                      </a:r>
                      <a:r>
                        <a:rPr kumimoji="0" lang="de-DE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Klimaregionen darlegen</a:t>
                      </a:r>
                    </a:p>
                    <a:p>
                      <a:r>
                        <a:rPr kumimoji="0" lang="de-DE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de-DE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Klimaszenario</a:t>
                      </a:r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de-DE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Tipping</a:t>
                      </a:r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Point / Kippschalter)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23379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(2) aktuelle Maßnahmen gegen und Anpassungsstrategien an den Klimawandel unter dem Aspekt einer nachhaltigen Entwicklung bewerten</a:t>
                      </a:r>
                    </a:p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(Klimaziele, Klimaschutz, Reduktion der Treibhausgase, Kohlenstoffdioxid-Senke, Geo-Engineering, Anpassungsstrategie)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(3) aktuelle Maßnahmen gegen und Anpassungsstrategien an den Klimawandel unter dem Aspekt einer nachhaltigen Entwicklung auf unterschiedlichen Maßstabsebenen bewerten (Klimaziel, Klimaschutz, Reduktion der Treibhausgase, Kohlenstoffdioxid-Senke, Geo-Engineering, Anpassungsstrategie)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762870"/>
                  </a:ext>
                </a:extLst>
              </a:tr>
              <a:tr h="1004400">
                <a:tc>
                  <a:txBody>
                    <a:bodyPr/>
                    <a:lstStyle/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3) klimaneutrale Lebens- und Arbeitsweisen auf der lokalen Ebene beschreiben und eigene Handlungsansätze dazu entwickeln</a:t>
                      </a:r>
                    </a:p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(Lokale Agenda 21, Klimaneutralität, ökologischer Fußabdruck)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(4) klimaneutrale Lebens- und Arbeitsweisen auf der lokalen Ebene beschreiben und eigene Handlungsansätze dazu entwickeln</a:t>
                      </a:r>
                    </a:p>
                    <a:p>
                      <a:r>
                        <a:rPr kumimoji="0" lang="de-DE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(Lokale Agenda 21, Klimaneutralität, ökologischer Fußabdruck)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76934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FD52361A-6D33-6841-A499-D759200B4996}"/>
              </a:ext>
            </a:extLst>
          </p:cNvPr>
          <p:cNvSpPr/>
          <p:nvPr/>
        </p:nvSpPr>
        <p:spPr>
          <a:xfrm>
            <a:off x="107502" y="557768"/>
            <a:ext cx="8712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3.4.2.2 (Basisfach) / 3.5.3.2 (Leistungsfach): Die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Schülerinnen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Schüler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können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Auswirkungen des Klimawandels im System Erde beurteilen.</a:t>
            </a:r>
            <a:endParaRPr lang="de-DE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02093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C9DA5B6B-90D4-0D4B-8BCA-712389A65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52767"/>
              </p:ext>
            </p:extLst>
          </p:nvPr>
        </p:nvGraphicFramePr>
        <p:xfrm>
          <a:off x="251520" y="908720"/>
          <a:ext cx="6944914" cy="462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ACCA43CB-A505-BA4D-9262-80B2701FE836}"/>
              </a:ext>
            </a:extLst>
          </p:cNvPr>
          <p:cNvSpPr txBox="1"/>
          <p:nvPr/>
        </p:nvSpPr>
        <p:spPr>
          <a:xfrm>
            <a:off x="7196434" y="1412776"/>
            <a:ext cx="2091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Auswirkung des Klimawandels im System Erde beurteilen</a:t>
            </a:r>
          </a:p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(AFB III)</a:t>
            </a:r>
          </a:p>
        </p:txBody>
      </p:sp>
    </p:spTree>
    <p:extLst>
      <p:ext uri="{BB962C8B-B14F-4D97-AF65-F5344CB8AC3E}">
        <p14:creationId xmlns:p14="http://schemas.microsoft.com/office/powerpoint/2010/main" val="1172787732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70C7017-AC56-AE47-AFBB-99BF01419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117168"/>
              </p:ext>
            </p:extLst>
          </p:nvPr>
        </p:nvGraphicFramePr>
        <p:xfrm>
          <a:off x="1835696" y="980728"/>
          <a:ext cx="5616624" cy="467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3510166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BE8E5256-A496-6A40-BC00-A99724547A44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9036495" cy="54437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Mögliche Umsetzung im Basisfach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CF92277-20B5-7C42-828D-2D81EA611154}"/>
              </a:ext>
            </a:extLst>
          </p:cNvPr>
          <p:cNvGraphicFramePr>
            <a:graphicFrameLocks noGrp="1"/>
          </p:cNvGraphicFramePr>
          <p:nvPr/>
        </p:nvGraphicFramePr>
        <p:xfrm>
          <a:off x="420749" y="1065954"/>
          <a:ext cx="8266421" cy="4694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639507440"/>
                    </a:ext>
                  </a:extLst>
                </a:gridCol>
                <a:gridCol w="4547370">
                  <a:extLst>
                    <a:ext uri="{9D8B030D-6E8A-4147-A177-3AD203B41FA5}">
                      <a16:colId xmlns:a16="http://schemas.microsoft.com/office/drawing/2014/main" val="2295729578"/>
                    </a:ext>
                  </a:extLst>
                </a:gridCol>
                <a:gridCol w="3035051">
                  <a:extLst>
                    <a:ext uri="{9D8B030D-6E8A-4147-A177-3AD203B41FA5}">
                      <a16:colId xmlns:a16="http://schemas.microsoft.com/office/drawing/2014/main" val="1277173941"/>
                    </a:ext>
                  </a:extLst>
                </a:gridCol>
              </a:tblGrid>
              <a:tr h="2438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de-DE" sz="1600" b="1" cap="all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Inhalte</a:t>
                      </a:r>
                      <a:endParaRPr lang="de-DE" sz="1600" b="1" cap="all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b="1" cap="all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Methoden</a:t>
                      </a:r>
                      <a:endParaRPr lang="de-DE" sz="1600" cap="all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66547"/>
                  </a:ext>
                </a:extLst>
              </a:tr>
              <a:tr h="365801">
                <a:tc gridSpan="3"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  <a:buAutoNum type="arabicParenBoth"/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Ursachen und Dimensionen des Klimawandels auf der Grundlage aktueller wissenschaftlicher Erkenntnisse erläutern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(Treibhausgas, Treibhauseffekt, globale Durchschnittstemperatur, </a:t>
                      </a: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Tipping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Point / Kippschalter)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BCBB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92147"/>
                  </a:ext>
                </a:extLst>
              </a:tr>
              <a:tr h="398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Hotspots des Klimawandels, </a:t>
                      </a: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Tipping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Point,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 Wettereignisse: </a:t>
                      </a: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Attributionsforschung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Wirkungsgefüge: z. B. Arktis / Permafrost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Wetter in Mitteleuropa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64974"/>
                  </a:ext>
                </a:extLst>
              </a:tr>
              <a:tr h="914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aktuelle Bestandsaufnahme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Globale Dimensionen des Klimawandels</a:t>
                      </a:r>
                    </a:p>
                    <a:p>
                      <a:pPr marL="317500" lvl="1" indent="-176213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Wiederholung: Globale Übersicht / Anknüpfen an Klasse 7/8 und andere Fächer</a:t>
                      </a:r>
                    </a:p>
                    <a:p>
                      <a:pPr marL="317500" lvl="1" indent="-176213"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IPCC – Berichte, …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Auswertung Karte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Begriffe aus 7/8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Internetrecherche: aktuelle Werte finden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14023"/>
                  </a:ext>
                </a:extLst>
              </a:tr>
              <a:tr h="265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 kommt es dazu? - Ursachen des Klimawandels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Erstellen einer Infografik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63670"/>
                  </a:ext>
                </a:extLst>
              </a:tr>
              <a:tr h="54870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aktuelle Maßnahmen gegen und Anpassungsstrategien an den Klimawandel unter dem Aspekt einer nachhaltigen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Entwicklung bewerten (Klimaziele, Klimaschutz, Reduktion der Treibhausgase, Kohlenstoffdioxid-Senke, Geo-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Engineering, Anpassungsstrategie)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BCBB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62711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(+2)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Schwierige Verhandlungen: Rollenspiel Klimawandel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</a:t>
                      </a: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33717"/>
                  </a:ext>
                </a:extLst>
              </a:tr>
              <a:tr h="36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1454150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ist möglich? (1): Reduktion der Treibhausgase,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tabLst>
                          <a:tab pos="1454150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Kohlenstoffdioxid-Senke, Geo-Engineering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1454150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Arbeitsteiliger Unterricht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56303"/>
                  </a:ext>
                </a:extLst>
              </a:tr>
              <a:tr h="247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ist möglich? (2): Anpassungsstrategien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26975"/>
                  </a:ext>
                </a:extLst>
              </a:tr>
              <a:tr h="18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Politische Vereinbarungen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43995"/>
                  </a:ext>
                </a:extLst>
              </a:tr>
              <a:tr h="36580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 klimaneutrale Lebens- und Arbeitsweisen auf der lokalen Ebene beschreiben und eigene Handlungsansätze dazu</a:t>
                      </a:r>
                      <a:b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entwickeln (Lokale Agenda 21, Klimaneutralität, ökologischer Fußabdruck)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BCBB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009030"/>
                  </a:ext>
                </a:extLst>
              </a:tr>
              <a:tr h="18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Ziel: Klimaneutralität, lokale Agenda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Lerngang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Expertenbefragung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611834"/>
                  </a:ext>
                </a:extLst>
              </a:tr>
              <a:tr h="18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Ökologischer Fußabdruck: das Klima, das wir wollen 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Rechner, Infografik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30623"/>
                  </a:ext>
                </a:extLst>
              </a:tr>
              <a:tr h="182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+ (2)</a:t>
                      </a:r>
                      <a:endParaRPr lang="de-DE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DE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11" marR="60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D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57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552830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9652699-FDFB-444B-A0D1-73A5D38055BF}"/>
              </a:ext>
            </a:extLst>
          </p:cNvPr>
          <p:cNvSpPr/>
          <p:nvPr/>
        </p:nvSpPr>
        <p:spPr>
          <a:xfrm>
            <a:off x="2555776" y="5407022"/>
            <a:ext cx="3816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(Quelle: 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https://www.nachhaltigkeitsstrategie.de/fileadmin/</a:t>
            </a:r>
            <a:b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Downloads/Projekte_Veranstaltungen/Projekte/World_Climate/</a:t>
            </a:r>
            <a:b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Modul9-2017-Web.pdf</a:t>
            </a:r>
            <a:r>
              <a:rPr lang="de-DE" sz="1000" i="1" dirty="0">
                <a:latin typeface="Arial" panose="020B0604020202020204" pitchFamily="34" charset="0"/>
                <a:cs typeface="Arial" panose="020B0604020202020204" pitchFamily="34" charset="0"/>
              </a:rPr>
              <a:t>, S. 1) [Stand: 20.07.2021]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89CBC20-62FC-244D-9475-8A178B076AF7}"/>
              </a:ext>
            </a:extLst>
          </p:cNvPr>
          <p:cNvSpPr txBox="1"/>
          <p:nvPr/>
        </p:nvSpPr>
        <p:spPr>
          <a:xfrm>
            <a:off x="2627784" y="921853"/>
            <a:ext cx="367240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Screenshot der Titelseite „Handbuch für Moderatoren“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932689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1662</Words>
  <Application>Microsoft Macintosh PowerPoint</Application>
  <PresentationFormat>Bildschirmpräsentation (4:3)</PresentationFormat>
  <Paragraphs>261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Georgia</vt:lpstr>
      <vt:lpstr>Symbol</vt:lpstr>
      <vt:lpstr>Formatvorlage_KM-Rot ZSL-Logo</vt:lpstr>
      <vt:lpstr>Globale Herausforderung: Klimawandel</vt:lpstr>
      <vt:lpstr>Klimawandel im Basisfach</vt:lpstr>
      <vt:lpstr>Klimawandel im Leistungsfach</vt:lpstr>
      <vt:lpstr>Klimawandel im Leistungsfach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Anbindung an den Bildungsplan: Basisfach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ZSL</dc:title>
  <dc:creator>Schock, Kai (KM); du Prel, Florence (LS)</dc:creator>
  <cp:lastModifiedBy>Mirjam Schäfer</cp:lastModifiedBy>
  <cp:revision>161</cp:revision>
  <dcterms:created xsi:type="dcterms:W3CDTF">2014-03-18T09:41:04Z</dcterms:created>
  <dcterms:modified xsi:type="dcterms:W3CDTF">2021-07-20T17:39:06Z</dcterms:modified>
</cp:coreProperties>
</file>