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423" r:id="rId2"/>
    <p:sldId id="309" r:id="rId3"/>
    <p:sldId id="425" r:id="rId4"/>
    <p:sldId id="428" r:id="rId5"/>
    <p:sldId id="261" r:id="rId6"/>
    <p:sldId id="429" r:id="rId7"/>
    <p:sldId id="33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75"/>
    <p:restoredTop sz="96405"/>
  </p:normalViewPr>
  <p:slideViewPr>
    <p:cSldViewPr snapToGrid="0" snapToObjects="1">
      <p:cViewPr varScale="1">
        <p:scale>
          <a:sx n="126" d="100"/>
          <a:sy n="126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AF35C-DAA8-F944-9E6D-AD99EDCC0D64}" type="datetimeFigureOut">
              <a:rPr lang="de-DE" smtClean="0"/>
              <a:t>07.07.21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06E95-01FD-1A4B-8F78-DABD826DD5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70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Einstieg holt SuS in Ihrer Lebenswelt ab (H&amp;M, </a:t>
            </a:r>
            <a:r>
              <a:rPr lang="de-DE" dirty="0" err="1"/>
              <a:t>netflix</a:t>
            </a:r>
            <a:r>
              <a:rPr lang="de-DE" dirty="0"/>
              <a:t>, ...)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482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📌 „Veränderung der Raumstruktur als Ergebnis wirtschaftlichen Handelns im Globalisierungsprozess“ einbinden; ggf. eine Entwicklung innerhalb einer </a:t>
            </a:r>
            <a:r>
              <a:rPr lang="de-DE" sz="1200" dirty="0" err="1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Freihandeslzone</a:t>
            </a:r>
            <a:r>
              <a:rPr lang="de-DE" sz="1200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darlegen, 5 Karten mit den FHZ, die über die Jahre entstanden sind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941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Erarbeitung 1: L zeigt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6750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633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003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Grund / Rechtfertigung für Chicago: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 muss eine Global City sein und darüber hinaus muss eine starke Veränderung am Raum erkennbar sein - dies ist bei Chicago gegeben (siehe Leitfrage)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roter Faden USA wäre gegeben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laut BP müssen in dieser Einheit mindestens 2 Wirtschaftsregionen beinhaltet sein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Chicago auch Fallbeispiel bei Thema Stadt im </a:t>
            </a:r>
            <a:r>
              <a:rPr lang="de-DE" sz="1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Diercke</a:t>
            </a:r>
            <a:r>
              <a:rPr lang="de-DE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Basisband für die Kursstufe</a:t>
            </a:r>
            <a:endParaRPr lang="de-DE" sz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1CA67-D061-429F-B186-15D98BBFE45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279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 DS 8 liegt der Fokus auf</a:t>
            </a:r>
          </a:p>
          <a:p>
            <a:pPr marL="171450" indent="-171450">
              <a:buFontTx/>
              <a:buChar char="-"/>
            </a:pPr>
            <a:r>
              <a:rPr lang="de-DE" dirty="0"/>
              <a:t>der Methodenkompetenz, genauer gesagt auf dem Erstellen von </a:t>
            </a:r>
            <a:r>
              <a:rPr lang="de-DE" dirty="0" err="1"/>
              <a:t>Präsentionen</a:t>
            </a:r>
            <a:r>
              <a:rPr lang="de-DE" dirty="0"/>
              <a:t> und Präsentieren von Sachverhalten in freier Rede</a:t>
            </a:r>
          </a:p>
          <a:p>
            <a:pPr marL="171450" indent="-171450">
              <a:buFontTx/>
              <a:buChar char="-"/>
            </a:pPr>
            <a:r>
              <a:rPr lang="de-DE" dirty="0"/>
              <a:t>dem Aufgreifen und bereits erarbeiteter Sachverhalte (Freihandelszonen, Protektionismus, Apple und seine Zulieferer, vgl. Stunden 2 und 5) an einer aktuellen Entwicklung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11CA67-D061-429F-B186-15D98BBFE45D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894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Abgerundetes Rechtec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hteck 9"/>
          <p:cNvSpPr/>
          <p:nvPr userDrawn="1"/>
        </p:nvSpPr>
        <p:spPr>
          <a:xfrm>
            <a:off x="1" y="3650400"/>
            <a:ext cx="12192001" cy="244800"/>
          </a:xfrm>
          <a:prstGeom prst="rect">
            <a:avLst/>
          </a:prstGeom>
          <a:solidFill>
            <a:srgbClr val="B8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el 7"/>
          <p:cNvSpPr>
            <a:spLocks noGrp="1"/>
          </p:cNvSpPr>
          <p:nvPr>
            <p:ph type="ctrTitle" hasCustomPrompt="1"/>
          </p:nvPr>
        </p:nvSpPr>
        <p:spPr>
          <a:xfrm>
            <a:off x="609601" y="2132857"/>
            <a:ext cx="11111409" cy="1470025"/>
          </a:xfrm>
        </p:spPr>
        <p:txBody>
          <a:bodyPr anchor="b">
            <a:noAutofit/>
          </a:bodyPr>
          <a:lstStyle>
            <a:lvl1pPr algn="l">
              <a:defRPr sz="4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r>
              <a:rPr kumimoji="0" lang="de-DE" dirty="0"/>
              <a:t>Titel der gesamten Präsentation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 hasCustomPrompt="1"/>
          </p:nvPr>
        </p:nvSpPr>
        <p:spPr>
          <a:xfrm>
            <a:off x="638085" y="3901087"/>
            <a:ext cx="6575492" cy="1690138"/>
          </a:xfrm>
        </p:spPr>
        <p:txBody>
          <a:bodyPr>
            <a:normAutofit/>
          </a:bodyPr>
          <a:lstStyle>
            <a:lvl1pPr marL="64008" indent="0" algn="l">
              <a:buNone/>
              <a:defRPr sz="24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dirty="0"/>
              <a:t>Anlass der Präsentation</a:t>
            </a:r>
            <a:br>
              <a:rPr kumimoji="0" lang="de-DE" dirty="0"/>
            </a:br>
            <a:r>
              <a:rPr kumimoji="0" lang="de-DE" dirty="0"/>
              <a:t>Name des/der Vortragenden </a:t>
            </a:r>
            <a:endParaRPr kumimoji="0" lang="en-US" dirty="0"/>
          </a:p>
        </p:txBody>
      </p:sp>
      <p:sp>
        <p:nvSpPr>
          <p:cNvPr id="21" name="Datumsplatzhalter 13"/>
          <p:cNvSpPr>
            <a:spLocks noGrp="1"/>
          </p:cNvSpPr>
          <p:nvPr>
            <p:ph type="dt" sz="half" idx="2"/>
          </p:nvPr>
        </p:nvSpPr>
        <p:spPr>
          <a:xfrm>
            <a:off x="10530308" y="6117273"/>
            <a:ext cx="1182316" cy="360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" name="Fußzeilenplatzhalter 2">
            <a:extLst>
              <a:ext uri="{FF2B5EF4-FFF2-40B4-BE49-F238E27FC236}">
                <a16:creationId xmlns:a16="http://schemas.microsoft.com/office/drawing/2014/main" id="{BA06910F-1C0C-AF45-9E31-259F101F2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6000" y="6129280"/>
            <a:ext cx="3600000" cy="3600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ZSL-Konzeptionsgruppe Geographie</a:t>
            </a:r>
          </a:p>
        </p:txBody>
      </p:sp>
      <p:pic>
        <p:nvPicPr>
          <p:cNvPr id="12" name="Grafik 7">
            <a:extLst>
              <a:ext uri="{FF2B5EF4-FFF2-40B4-BE49-F238E27FC236}">
                <a16:creationId xmlns:a16="http://schemas.microsoft.com/office/drawing/2014/main" id="{F0659010-3031-3246-969C-F1371C2970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2472" y="450000"/>
            <a:ext cx="437235" cy="59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7711045-AEF9-6243-BDC5-C907F0144E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416" y="323898"/>
            <a:ext cx="2111208" cy="92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20851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28800"/>
            <a:ext cx="10972800" cy="4032448"/>
          </a:xfrm>
        </p:spPr>
        <p:txBody>
          <a:bodyPr/>
          <a:lstStyle/>
          <a:p>
            <a:pPr lvl="0" eaLnBrk="1" latinLnBrk="0" hangingPunct="1"/>
            <a:r>
              <a:rPr lang="de-DE"/>
              <a:t>Mastertextformat bearbeiten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066800"/>
          </a:xfrm>
        </p:spPr>
        <p:txBody>
          <a:bodyPr/>
          <a:lstStyle>
            <a:lvl1pPr algn="l"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kumimoji="0" lang="de-DE"/>
              <a:t>Mastertitelformat bearbeiten</a:t>
            </a:r>
            <a:endParaRPr kumimoji="0" lang="en-US" dirty="0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33BDCB04-9FD1-7B4B-A8D5-02638769B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6000" y="6165344"/>
            <a:ext cx="3600000" cy="3600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ZSL-Konzeptionsgruppe Geographie</a:t>
            </a:r>
          </a:p>
        </p:txBody>
      </p:sp>
    </p:spTree>
    <p:extLst>
      <p:ext uri="{BB962C8B-B14F-4D97-AF65-F5344CB8AC3E}">
        <p14:creationId xmlns:p14="http://schemas.microsoft.com/office/powerpoint/2010/main" val="457707873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FECE50-8D41-FE4C-927F-D155AA200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066800"/>
          </a:xfrm>
        </p:spPr>
        <p:txBody>
          <a:bodyPr/>
          <a:lstStyle>
            <a:lvl1pPr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FCA173D-0281-7F4B-A142-3581ACFBB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296000" y="6165344"/>
            <a:ext cx="3600000" cy="360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ZSL-Konzeptionsgruppe Geographie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6105754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B5787CD-464D-FB49-A103-DFEE287E20E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296000" y="6237312"/>
            <a:ext cx="3600000" cy="360000"/>
          </a:xfrm>
        </p:spPr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31241"/>
      </p:ext>
    </p:extLst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/>
          <p:cNvSpPr/>
          <p:nvPr userDrawn="1"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rgbClr val="B8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32362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09600" y="1700808"/>
            <a:ext cx="10972800" cy="40324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/>
              <a:t>Textmasterformat bearbeiten</a:t>
            </a:r>
          </a:p>
          <a:p>
            <a:pPr lvl="1" eaLnBrk="1" latinLnBrk="0" hangingPunct="1"/>
            <a:r>
              <a:rPr kumimoji="0" lang="de-DE" dirty="0"/>
              <a:t>Zweite Ebene</a:t>
            </a:r>
          </a:p>
          <a:p>
            <a:pPr lvl="2" eaLnBrk="1" latinLnBrk="0" hangingPunct="1"/>
            <a:r>
              <a:rPr kumimoji="0" lang="de-DE" dirty="0"/>
              <a:t>Dritte Ebene</a:t>
            </a:r>
          </a:p>
          <a:p>
            <a:pPr lvl="3" eaLnBrk="1" latinLnBrk="0" hangingPunct="1"/>
            <a:r>
              <a:rPr kumimoji="0" lang="de-DE" dirty="0"/>
              <a:t>Vierte Ebene</a:t>
            </a: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457F0DEF-E349-1345-AE7A-D6AA17569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6000" y="6192239"/>
            <a:ext cx="3600000" cy="3600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ZSL-Konzeptionsgruppe Geographie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5B4E38C-118A-D24C-B9B5-3CB0412B9B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056" y="5877272"/>
            <a:ext cx="1043560" cy="665014"/>
          </a:xfrm>
          <a:prstGeom prst="rect">
            <a:avLst/>
          </a:prstGeom>
        </p:spPr>
      </p:pic>
      <p:pic>
        <p:nvPicPr>
          <p:cNvPr id="10" name="Grafik 7">
            <a:extLst>
              <a:ext uri="{FF2B5EF4-FFF2-40B4-BE49-F238E27FC236}">
                <a16:creationId xmlns:a16="http://schemas.microsoft.com/office/drawing/2014/main" id="{C72C014B-C58F-504A-8DBA-5F3A6DFEA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5973336"/>
            <a:ext cx="351193" cy="4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2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pull dir="r"/>
  </p:transition>
  <p:hf hdr="0"/>
  <p:txStyles>
    <p:titleStyle>
      <a:lvl1pPr algn="l" rtl="0" eaLnBrk="1" latinLnBrk="0" hangingPunct="1">
        <a:spcBef>
          <a:spcPct val="0"/>
        </a:spcBef>
        <a:buNone/>
        <a:defRPr kumimoji="0" sz="3000" kern="1200" baseline="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400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58368" indent="-246888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400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3544" indent="-219456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000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79576" indent="-201168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2000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89888" indent="-182880" algn="l" rtl="0" eaLnBrk="1" latinLnBrk="0" hangingPunct="1">
        <a:spcBef>
          <a:spcPts val="300"/>
        </a:spcBef>
        <a:buClr>
          <a:schemeClr val="tx1">
            <a:lumMod val="65000"/>
            <a:lumOff val="35000"/>
          </a:schemeClr>
        </a:buClr>
        <a:buFont typeface="Arial" pitchFamily="34" charset="0"/>
        <a:buChar char="•"/>
        <a:defRPr kumimoji="0"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pb.de/politik/wirtschaft/freihandel/315307/erklaerfilm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economy.de/media/unterrichtsmaterial/iphone-produktionsprozess/interaktiv/index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teacheconomy.de/unterrichtsmaterial/wirtschaftliche-globalisierung/iphone-produktionsprozes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earney.com/global-cities/202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thechicagocouncil.org/research/center-global-cities" TargetMode="External"/><Relationship Id="rId4" Type="http://schemas.openxmlformats.org/officeDocument/2006/relationships/hyperlink" Target="https://bibliothek.wzb.eu/artikel/2007/f-13748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44258" y="684620"/>
            <a:ext cx="10972800" cy="649772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2800" dirty="0"/>
              <a:t>DS 1: Globalisierung – Chance oder Risiko</a:t>
            </a:r>
            <a:r>
              <a:rPr lang="de-DE" dirty="0"/>
              <a:t>?</a:t>
            </a:r>
          </a:p>
          <a:p>
            <a:pPr lvl="0">
              <a:spcBef>
                <a:spcPts val="0"/>
              </a:spcBef>
              <a:defRPr/>
            </a:pP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rPr>
              <a:t>Globalisierung, Welthandel, internationale Arbeitsteilung, Kommunikationstechnologie)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540782"/>
              </p:ext>
            </p:extLst>
          </p:nvPr>
        </p:nvGraphicFramePr>
        <p:xfrm>
          <a:off x="644743" y="1398323"/>
          <a:ext cx="10771831" cy="406135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de-DE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Einstieg: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arbeitsteilige GA: Beschreiben verschiedener Grafiken zur Globalisierung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Vorstellung der Grafiken im Plenum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Gemeinsamkeit finden: Globalisierung</a:t>
                      </a:r>
                    </a:p>
                    <a:p>
                      <a:pPr marL="0" indent="0">
                        <a:buFontTx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Sicherung:</a:t>
                      </a:r>
                    </a:p>
                    <a:p>
                      <a:pPr marL="342900" indent="-34290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Klärung der Arbeitsbegriffe „Globalisierung“, „Welthandel“, “Internationale Arbeitsteilung“</a:t>
                      </a:r>
                    </a:p>
                    <a:p>
                      <a:pPr marL="342900" indent="-34290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Überprüfung des Vorwissens der SuS: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 “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Raumstrukturen_DS1_AB1_Erarbeitung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?“</a:t>
                      </a:r>
                    </a:p>
                    <a:p>
                      <a:pPr marL="0" indent="0">
                        <a:buFont typeface="Symbol" pitchFamily="2" charset="2"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Symbol" pitchFamily="2" charset="2"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Veränderung der Raumstrukturen als Folge der Globalisierung am Bsp. Malaysia („Die zwei Gesichter Malaysias“)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„Raumstrukturen_DS1_P1_Einstieg“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„Raumstrukturen_DS1_AB1_Erarbeitung“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de-DE" sz="14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„Raumstrukturen_DS1_P2_Vertiefung“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4F5418AD-018B-7745-B082-4F40E577B4B5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4AB02DB-C4C6-5D44-938D-FEA26F1392B3}"/>
              </a:ext>
            </a:extLst>
          </p:cNvPr>
          <p:cNvSpPr/>
          <p:nvPr/>
        </p:nvSpPr>
        <p:spPr>
          <a:xfrm>
            <a:off x="9788778" y="6488668"/>
            <a:ext cx="2403222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Gestaltungsvorschlag</a:t>
            </a:r>
          </a:p>
        </p:txBody>
      </p:sp>
    </p:spTree>
    <p:extLst>
      <p:ext uri="{BB962C8B-B14F-4D97-AF65-F5344CB8AC3E}">
        <p14:creationId xmlns:p14="http://schemas.microsoft.com/office/powerpoint/2010/main" val="3237375960"/>
      </p:ext>
    </p:extLst>
  </p:cSld>
  <p:clrMapOvr>
    <a:masterClrMapping/>
  </p:clrMapOvr>
  <p:transition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74457" y="671652"/>
            <a:ext cx="10972800" cy="83912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</a:pPr>
            <a:r>
              <a:rPr lang="de-DE" sz="2800" dirty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rPr>
              <a:t>DS 2: </a:t>
            </a:r>
            <a:r>
              <a:rPr lang="de-DE" sz="28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Freier Handel weltweit – Vorteil oder Hemmschuh für globales</a:t>
            </a:r>
          </a:p>
          <a:p>
            <a:pPr lvl="0">
              <a:spcBef>
                <a:spcPts val="0"/>
              </a:spcBef>
            </a:pPr>
            <a:r>
              <a:rPr lang="de-DE" sz="28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          wirtschaftliches Handeln?</a:t>
            </a:r>
          </a:p>
          <a:p>
            <a:pPr lvl="0">
              <a:spcBef>
                <a:spcPts val="0"/>
              </a:spcBef>
              <a:defRPr/>
            </a:pPr>
            <a:r>
              <a:rPr lang="de-DE" sz="13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                      (</a:t>
            </a:r>
            <a:r>
              <a:rPr lang="de-DE" sz="1300" dirty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rPr>
              <a:t>Protektionismus, Freihandel, Freihandelszone</a:t>
            </a:r>
            <a:r>
              <a:rPr lang="de-DE" sz="13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)</a:t>
            </a:r>
          </a:p>
          <a:p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0286089"/>
              </p:ext>
            </p:extLst>
          </p:nvPr>
        </p:nvGraphicFramePr>
        <p:xfrm>
          <a:off x="644743" y="1398323"/>
          <a:ext cx="10771831" cy="446527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Einstieg: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sollen Definition von „Freihandel“, „Freihandelszonen“ und „Protektionismus“ aus Erklärvideo herausarbeiten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 1:</a:t>
                      </a:r>
                    </a:p>
                    <a:p>
                      <a:pPr marL="342900" indent="-34290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Klärung </a:t>
                      </a: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Arbeitsbegriffe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„Freihandel“, “Freihandelszonen“ und „Protektionismus“ aus Arbeitsauftrag des Einstiegs heraus</a:t>
                      </a:r>
                    </a:p>
                    <a:p>
                      <a:pPr marL="342900" indent="-342900">
                        <a:buFont typeface="Symbol" pitchFamily="2" charset="2"/>
                        <a:buChar char="-"/>
                        <a:tabLst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Freihandelszonen weltweit</a:t>
                      </a:r>
                    </a:p>
                    <a:p>
                      <a:pPr marL="0" indent="0">
                        <a:buFontTx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 2: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Freihandel und Protektionismus am Bsp. USA und Apple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https://www.bpb.de/politik/wirtschaft/freihandel/315307/erklaerfilme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z. B. Arbeitsblatt, Karten mit den FHZ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„Veränderung der Raumstruktur als Ergebnis wirtschaftlichen Handelns im Globalisierungsprozess“ einbinden; ggf. Entwicklung innerhalb einer Freihandelszone erarbeiten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z. B. 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Klett Fundamente Oberstufe S. 372 ff., S. 349 ff.</a:t>
                      </a:r>
                    </a:p>
                    <a:p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5E6468D6-387C-BA48-B185-77C66E93D928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10E4F63-69B8-004E-ABB3-6F1B53DB3BDE}"/>
              </a:ext>
            </a:extLst>
          </p:cNvPr>
          <p:cNvSpPr/>
          <p:nvPr/>
        </p:nvSpPr>
        <p:spPr>
          <a:xfrm>
            <a:off x="10481275" y="6488668"/>
            <a:ext cx="1710725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Stundenimpuls</a:t>
            </a:r>
          </a:p>
        </p:txBody>
      </p:sp>
    </p:spTree>
    <p:extLst>
      <p:ext uri="{BB962C8B-B14F-4D97-AF65-F5344CB8AC3E}">
        <p14:creationId xmlns:p14="http://schemas.microsoft.com/office/powerpoint/2010/main" val="883249892"/>
      </p:ext>
    </p:extLst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46136" y="547868"/>
            <a:ext cx="11391864" cy="64977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2600" dirty="0"/>
              <a:t>DS 3 + 4: </a:t>
            </a:r>
            <a:r>
              <a:rPr lang="de-DE" sz="2600" dirty="0">
                <a:cs typeface="Arial" panose="020B0604020202020204" pitchFamily="34" charset="0"/>
              </a:rPr>
              <a:t>Unternehmerische Standortwahl in Zeiten der Globalisierung</a:t>
            </a:r>
          </a:p>
          <a:p>
            <a:pPr lvl="0">
              <a:spcBef>
                <a:spcPts val="0"/>
              </a:spcBef>
              <a:defRPr/>
            </a:pP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rPr>
              <a:t>Standortfaktor)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599400"/>
              </p:ext>
            </p:extLst>
          </p:nvPr>
        </p:nvGraphicFramePr>
        <p:xfrm>
          <a:off x="644743" y="1268760"/>
          <a:ext cx="10771831" cy="461767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Urteilskom-petenz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Einstieg: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Luftbilder von Cupertino im Wandel der Zeit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Überleitung 1 durch </a:t>
                      </a:r>
                      <a:r>
                        <a:rPr lang="de-DE" sz="1400" u="sng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LuL</a:t>
                      </a: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„Ursache für Veränderung der Raumstrukturen?“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„Nach welchen Faktoren Unternehmen ihre Standorte wählen, wollen wir heute näher betrachten.“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 1: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Standortfaktoren und Standortentscheidungen am Beispiel Apple, Cupertino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Überleitung 2 durch </a:t>
                      </a:r>
                      <a:r>
                        <a:rPr lang="de-DE" sz="1400" u="sng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LuL</a:t>
                      </a: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de-DE" sz="1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Aktuelle Entwicklungen am Standort Cupertino</a:t>
                      </a:r>
                    </a:p>
                    <a:p>
                      <a:r>
                        <a:rPr lang="de-DE" sz="1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(Zitate von </a:t>
                      </a:r>
                      <a:r>
                        <a:rPr lang="de-DE" sz="1400" u="non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Elon</a:t>
                      </a:r>
                      <a:r>
                        <a:rPr lang="de-DE" sz="1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u="non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Musk</a:t>
                      </a:r>
                      <a:r>
                        <a:rPr lang="de-DE" sz="1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zum Standort Cupertino)</a:t>
                      </a:r>
                    </a:p>
                    <a:p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 2: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Theorie der Kreativen Klasse nach Florida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Symbol" pitchFamily="2" charset="2"/>
                        <a:buChar char="-"/>
                      </a:pP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„Raumstrukturen_DS3_P1_Einstieg“</a:t>
                      </a:r>
                      <a:endParaRPr lang="de-DE" sz="14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spekulieren über die Ursachen: Veränderung von Raumstrukturen durch Unternehmensansiedlungen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„Raumstrukturen_DS3_AB1_Erarbeitung1“</a:t>
                      </a:r>
                      <a:b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(„</a:t>
                      </a: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Raumstrukturen_DS3_P2_Earbeitung1</a:t>
                      </a: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“)</a:t>
                      </a:r>
                      <a:b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kumimoji="0" lang="de-D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„Raumstrukturen_DS3_P3_Earbeitung2“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„Raumstrukturen_DS3_AB2_Erarbeitung2“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520F6EC7-37A3-B141-A2A0-89273A8A4D86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7EF378E-3F7E-024B-9408-C82C92689F7C}"/>
              </a:ext>
            </a:extLst>
          </p:cNvPr>
          <p:cNvSpPr/>
          <p:nvPr/>
        </p:nvSpPr>
        <p:spPr>
          <a:xfrm>
            <a:off x="9788778" y="6488668"/>
            <a:ext cx="2403222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Gestaltungsvorschlag</a:t>
            </a:r>
          </a:p>
        </p:txBody>
      </p:sp>
    </p:spTree>
    <p:extLst>
      <p:ext uri="{BB962C8B-B14F-4D97-AF65-F5344CB8AC3E}">
        <p14:creationId xmlns:p14="http://schemas.microsoft.com/office/powerpoint/2010/main" val="3741539796"/>
      </p:ext>
    </p:extLst>
  </p:cSld>
  <p:clrMapOvr>
    <a:masterClrMapping/>
  </p:clrMapOvr>
  <p:transition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54250" y="661726"/>
            <a:ext cx="11424390" cy="64977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2600" dirty="0"/>
              <a:t>DS 3 + 4: </a:t>
            </a:r>
            <a:r>
              <a:rPr lang="de-DE" sz="2600" dirty="0">
                <a:cs typeface="Arial" panose="020B0604020202020204" pitchFamily="34" charset="0"/>
              </a:rPr>
              <a:t>Unternehmerische Standortwahl in Zeiten der Globalisierung</a:t>
            </a:r>
          </a:p>
          <a:p>
            <a:pPr lvl="0">
              <a:spcBef>
                <a:spcPts val="0"/>
              </a:spcBef>
              <a:defRPr/>
            </a:pP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rPr>
              <a:t>Standortfaktor)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55856"/>
              </p:ext>
            </p:extLst>
          </p:nvPr>
        </p:nvGraphicFramePr>
        <p:xfrm>
          <a:off x="644743" y="1398323"/>
          <a:ext cx="10771831" cy="46786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Urteilskom-petenz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ggf. Vertiefung 1: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Weber, Christaller, etc. (falls im Schulbuch beinhaltet) und Frage nach deren heutiger Relevanz / Gültigkeit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Überleitung 3 durch </a:t>
                      </a:r>
                      <a:r>
                        <a:rPr lang="de-DE" sz="1400" u="sng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LuL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„Wir haben erarbeitet, dass Raum und unternehmerische Standortwahl sich gegenseitig beeinflussen. Den Einfluss von Apple und anderen Unternehmen auf den Standort Cupertino wollen wir heute nochmals näher betrachten.“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 2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Veränderung der Raumstrukturen aufgrund von Unternehmensansiedlungen (Bsp. Apple, Cupertino)</a:t>
                      </a:r>
                    </a:p>
                    <a:p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 3 / Überleitung zur Doppelstunde 5: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„In einer globalisierten Welt ist der Standort eines Unternehmens nicht mehr von Bedeutung.“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siehe Schulbücher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„Raumstrukturen_DS3_AB2_Vertiefung2“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erörtern diese Aussage in einer Hausaufgabe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041DDA32-4BA0-EE4F-B0B6-9E7616D20874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29DFDCA-2F57-6541-A5DF-C6A849AF5642}"/>
              </a:ext>
            </a:extLst>
          </p:cNvPr>
          <p:cNvSpPr/>
          <p:nvPr/>
        </p:nvSpPr>
        <p:spPr>
          <a:xfrm>
            <a:off x="9788778" y="6488668"/>
            <a:ext cx="2403222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Gestaltungsvorschlag</a:t>
            </a:r>
          </a:p>
        </p:txBody>
      </p:sp>
    </p:spTree>
    <p:extLst>
      <p:ext uri="{BB962C8B-B14F-4D97-AF65-F5344CB8AC3E}">
        <p14:creationId xmlns:p14="http://schemas.microsoft.com/office/powerpoint/2010/main" val="4175696094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44258" y="684620"/>
            <a:ext cx="10972800" cy="64977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2600" dirty="0"/>
              <a:t>DS 5 – </a:t>
            </a:r>
            <a:r>
              <a:rPr lang="de-DE" sz="2600" dirty="0">
                <a:cs typeface="Arial" panose="020B0604020202020204" pitchFamily="34" charset="0"/>
              </a:rPr>
              <a:t>Global Player Apple im Prozess der Globalisierung</a:t>
            </a:r>
          </a:p>
          <a:p>
            <a:pPr lvl="0">
              <a:spcBef>
                <a:spcPts val="0"/>
              </a:spcBef>
              <a:defRPr/>
            </a:pP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(Global Player, </a:t>
            </a:r>
            <a:r>
              <a:rPr lang="de-DE" sz="1100" dirty="0">
                <a:solidFill>
                  <a:srgbClr val="C9C9C9">
                    <a:lumMod val="75000"/>
                  </a:srgbClr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internationale Arbeitsteilung, </a:t>
            </a:r>
            <a:r>
              <a:rPr lang="de-DE" sz="1100" dirty="0">
                <a:solidFill>
                  <a:srgbClr val="C9C9C9">
                    <a:lumMod val="75000"/>
                  </a:srgbClr>
                </a:solidFill>
                <a:latin typeface="Arial" panose="020B0604020202020204"/>
                <a:ea typeface="+mn-ea"/>
                <a:cs typeface="+mn-cs"/>
              </a:rPr>
              <a:t>Kommunikationstechnologie</a:t>
            </a:r>
            <a:r>
              <a:rPr lang="de-DE" sz="1100" dirty="0">
                <a:solidFill>
                  <a:srgbClr val="000000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/>
        </p:nvGraphicFramePr>
        <p:xfrm>
          <a:off x="644743" y="1398323"/>
          <a:ext cx="10771831" cy="406135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Einstieg:</a:t>
                      </a:r>
                    </a:p>
                    <a:p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Verortung des iPhone-Produktionsprozesses </a:t>
                      </a: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Veränderung der Raumstrukturen durch internationale Arbeitsteilung am Bsp. Apple</a:t>
                      </a:r>
                    </a:p>
                    <a:p>
                      <a:pPr marL="0" indent="0">
                        <a:buFontTx/>
                        <a:buNone/>
                        <a:tabLst/>
                      </a:pPr>
                      <a:endParaRPr lang="de-DE" sz="1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Symbol" pitchFamily="2" charset="2"/>
                        <a:buNone/>
                        <a:tabLst/>
                      </a:pPr>
                      <a:endParaRPr lang="de-DE" sz="1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Symbol" pitchFamily="2" charset="2"/>
                        <a:buNone/>
                        <a:tabLst/>
                      </a:pPr>
                      <a:r>
                        <a:rPr lang="de-DE" sz="1400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Vertiefung:</a:t>
                      </a:r>
                    </a:p>
                    <a:p>
                      <a:pPr marL="0" indent="0">
                        <a:buFont typeface="Symbol" pitchFamily="2" charset="2"/>
                        <a:buNone/>
                      </a:pP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responsible 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souring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Zulieferer</a:t>
                      </a: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Char char="-"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interaktive Karte: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https://www.teacheconomy.de/media/unterrichtsmaterial/iphone-produktionsprozess/interaktiv/index.html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de-DE" sz="14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endParaRPr lang="de-DE" sz="14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https://www.teacheconomy.de/unterrichtsmaterial/wirtschaftliche-globalisierung/iphone-produktionsprozess/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12D472F8-0705-164E-B571-6F454C6B9FCC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2489B5D-8D35-9941-8069-F32C8AF78B1F}"/>
              </a:ext>
            </a:extLst>
          </p:cNvPr>
          <p:cNvSpPr/>
          <p:nvPr/>
        </p:nvSpPr>
        <p:spPr>
          <a:xfrm>
            <a:off x="10481275" y="6488668"/>
            <a:ext cx="1710725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Stundenimpuls</a:t>
            </a:r>
          </a:p>
        </p:txBody>
      </p:sp>
    </p:spTree>
    <p:extLst>
      <p:ext uri="{BB962C8B-B14F-4D97-AF65-F5344CB8AC3E}">
        <p14:creationId xmlns:p14="http://schemas.microsoft.com/office/powerpoint/2010/main" val="1485173156"/>
      </p:ext>
    </p:extLst>
  </p:cSld>
  <p:clrMapOvr>
    <a:masterClrMapping/>
  </p:clrMapOvr>
  <p:transition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ZSL-Konzeptionsgruppe Geographie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598712" y="719632"/>
            <a:ext cx="11593288" cy="572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2800" dirty="0"/>
              <a:t>DS 6 + 7: </a:t>
            </a:r>
            <a:r>
              <a:rPr lang="de-DE" sz="2800" dirty="0">
                <a:cs typeface="Arial" panose="020B0604020202020204" pitchFamily="34" charset="0"/>
              </a:rPr>
              <a:t>Wirtschaftsregion und Global City Chicago im Wandel der Zeit</a:t>
            </a:r>
          </a:p>
          <a:p>
            <a:pPr lvl="0">
              <a:spcBef>
                <a:spcPts val="0"/>
              </a:spcBef>
              <a:defRPr/>
            </a:pPr>
            <a:r>
              <a:rPr lang="de-DE" sz="12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(Global City)</a:t>
            </a:r>
          </a:p>
          <a:p>
            <a:endParaRPr lang="de-DE" sz="28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574298"/>
              </p:ext>
            </p:extLst>
          </p:nvPr>
        </p:nvGraphicFramePr>
        <p:xfrm>
          <a:off x="644743" y="1398323"/>
          <a:ext cx="10771831" cy="46786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Urteilskom-petenz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Mögliche Leitfrage: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Wirtschaftsregion Chicago: Vom „Manufacturing Belt“ zum „Rust Belt“ und schließlich zur „Global City“?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Impulse zur Erarbeitung: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Einführung des Arbeitsbegriffs „Global City“ mit Hilfe einer Infobox (siehe andere UEs)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 mit 5 Gruppen und 5 verschiedenen Städten: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Überprüfen Sie, ob die Stadt x eine Global City ist.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Infobox zum Arbeitsbegriff „Global City“</a:t>
                      </a: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</a:p>
                    <a:p>
                      <a:pPr marL="493713" lvl="1" indent="-2222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jährlicher Global </a:t>
                      </a:r>
                      <a:r>
                        <a:rPr lang="de-DE" sz="1400" u="none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Citiets</a:t>
                      </a: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Report von </a:t>
                      </a:r>
                      <a:r>
                        <a:rPr lang="de-DE" sz="1400" u="none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Kearney</a:t>
                      </a: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https://www.kearney.com/global-cities/2020</a:t>
                      </a:r>
                      <a:endParaRPr lang="de-DE" sz="14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93713" lvl="1" indent="-2222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https://bibliothek.wzb.eu/artikel/2007/f-13748.pdf</a:t>
                      </a:r>
                      <a:endParaRPr lang="de-DE" sz="14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93713" lvl="1" indent="-2222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https://www.thechicagocouncil.org/research/center-global-cities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Überprüfung 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 Hilfe der Definition des Arbeitsbegriffs in der Infobox (s. o.) und entsprechendem Material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542FB1B5-C845-124D-BCBF-C01387ADD8CE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de-DE" sz="1200" dirty="0">
                <a:solidFill>
                  <a:srgbClr val="FFFFCC"/>
                </a:solidFill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BCA81B6-4309-694F-A0AE-50D7458B941A}"/>
              </a:ext>
            </a:extLst>
          </p:cNvPr>
          <p:cNvSpPr/>
          <p:nvPr/>
        </p:nvSpPr>
        <p:spPr>
          <a:xfrm>
            <a:off x="10481275" y="6488668"/>
            <a:ext cx="1710725" cy="369332"/>
          </a:xfrm>
          <a:prstGeom prst="rect">
            <a:avLst/>
          </a:prstGeom>
          <a:solidFill>
            <a:schemeClr val="accent5"/>
          </a:solidFill>
        </p:spPr>
        <p:txBody>
          <a:bodyPr wrap="none">
            <a:spAutoFit/>
          </a:bodyPr>
          <a:lstStyle/>
          <a:p>
            <a:r>
              <a:rPr lang="de-DE" dirty="0"/>
              <a:t>Stundenimpuls</a:t>
            </a:r>
          </a:p>
        </p:txBody>
      </p:sp>
    </p:spTree>
    <p:extLst>
      <p:ext uri="{BB962C8B-B14F-4D97-AF65-F5344CB8AC3E}">
        <p14:creationId xmlns:p14="http://schemas.microsoft.com/office/powerpoint/2010/main" val="1370353517"/>
      </p:ext>
    </p:extLst>
  </p:cSld>
  <p:clrMapOvr>
    <a:masterClrMapping/>
  </p:clrMapOvr>
  <p:transition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6D85275-A609-1249-84EC-B91C7C3437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1" i="0" u="none" strike="noStrike" kern="1200" cap="none" spc="0" normalizeH="0" baseline="0" noProof="0">
                <a:ln>
                  <a:noFill/>
                </a:ln>
                <a:solidFill>
                  <a:srgbClr val="C9C9C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ZSL-Konzeptionsgruppe Geographie</a:t>
            </a: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rgbClr val="C9C9C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6D31E5F-CFE1-5E4E-83FC-999FB250BC07}"/>
              </a:ext>
            </a:extLst>
          </p:cNvPr>
          <p:cNvSpPr txBox="1">
            <a:spLocks/>
          </p:cNvSpPr>
          <p:nvPr/>
        </p:nvSpPr>
        <p:spPr>
          <a:xfrm>
            <a:off x="407368" y="549250"/>
            <a:ext cx="11643945" cy="85134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3F29BF8-4C6E-6C4E-9FD6-BB6D141E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301072"/>
              </p:ext>
            </p:extLst>
          </p:nvPr>
        </p:nvGraphicFramePr>
        <p:xfrm>
          <a:off x="644743" y="1408483"/>
          <a:ext cx="10771831" cy="46786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0508">
                  <a:extLst>
                    <a:ext uri="{9D8B030D-6E8A-4147-A177-3AD203B41FA5}">
                      <a16:colId xmlns:a16="http://schemas.microsoft.com/office/drawing/2014/main" val="418785194"/>
                    </a:ext>
                  </a:extLst>
                </a:gridCol>
                <a:gridCol w="1040508">
                  <a:extLst>
                    <a:ext uri="{9D8B030D-6E8A-4147-A177-3AD203B41FA5}">
                      <a16:colId xmlns:a16="http://schemas.microsoft.com/office/drawing/2014/main" val="3076982727"/>
                    </a:ext>
                  </a:extLst>
                </a:gridCol>
                <a:gridCol w="4549928">
                  <a:extLst>
                    <a:ext uri="{9D8B030D-6E8A-4147-A177-3AD203B41FA5}">
                      <a16:colId xmlns:a16="http://schemas.microsoft.com/office/drawing/2014/main" val="2504284977"/>
                    </a:ext>
                  </a:extLst>
                </a:gridCol>
                <a:gridCol w="4140887">
                  <a:extLst>
                    <a:ext uri="{9D8B030D-6E8A-4147-A177-3AD203B41FA5}">
                      <a16:colId xmlns:a16="http://schemas.microsoft.com/office/drawing/2014/main" val="3516930280"/>
                    </a:ext>
                  </a:extLst>
                </a:gridCol>
              </a:tblGrid>
              <a:tr h="533354"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pbK</a:t>
                      </a:r>
                      <a:endParaRPr lang="de-DE" b="0" i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Ideen zur Umsetzung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i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Material, Hinweise</a:t>
                      </a: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691158"/>
                  </a:ext>
                </a:extLst>
              </a:tr>
              <a:tr h="352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3.5.2.6(2)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die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Verän-derung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der Raumstrukturen in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ausge-wählten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Wirtschafts-regionen als Ergebnis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wirtschaft-lichen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Handelns im </a:t>
                      </a: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Globali-sierungspro-zess</a:t>
                      </a: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erklären</a:t>
                      </a:r>
                    </a:p>
                    <a:p>
                      <a:endParaRPr lang="de-DE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Orientie-rungskom-petenz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  <a:b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Analyse-kompetenz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Urteilskom-petenz</a:t>
                      </a:r>
                      <a:endParaRPr kumimoji="0" lang="de-D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Methoden-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Kompetenz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Einstieg:</a:t>
                      </a:r>
                    </a:p>
                    <a:p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 erstellen eine “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-minute-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Presentation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 zur „Regional 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Comprehensive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Economic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Überleitung:</a:t>
                      </a:r>
                    </a:p>
                    <a:p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 nennt Leitfrage </a:t>
                      </a:r>
                      <a:r>
                        <a:rPr lang="de-DE" sz="14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„Das neue Asien-Pazifik-Abkommen RCEP – gefährdet das größte Freihandelsabkommen der Welt den Standort Silicon Valley?“</a:t>
                      </a: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Erarbeitung / Sicherung:</a:t>
                      </a:r>
                    </a:p>
                    <a:p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 und freie Internetrecherche zur Leitfrage; SuS beantworten Leitfrage mit Hilfe einer kurzen Präsentation</a:t>
                      </a:r>
                    </a:p>
                    <a:p>
                      <a:endParaRPr lang="de-DE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14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Vertiefung:</a:t>
                      </a:r>
                    </a:p>
                    <a:p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 zeigt Auszug Zuliefererliste von Apple. </a:t>
                      </a:r>
                      <a:r>
                        <a:rPr lang="de-DE" sz="14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„Viele Zulieferer von Apple und anderen IT-Riesen kommen aus dem Asien-Pazifik-Raum.“</a:t>
                      </a:r>
                      <a:r>
                        <a:rPr lang="de-DE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SuS spekulieren über die Konsequenzen für Apple.</a:t>
                      </a: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 dazu: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„Raumstrukturen_DS8_AB1_Einstieg“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Symbol" pitchFamily="2" charset="2"/>
                        <a:buChar char="-"/>
                      </a:pP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Präsentationstechnik: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materialgestützte Präsentation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 Präsentationstechnik: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Pecha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Kucha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(nur bei leistungsstarken SuS)</a:t>
                      </a:r>
                      <a:b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„Raumstrukturen_DS8_AB2_Erarbeitung“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034242"/>
                  </a:ext>
                </a:extLst>
              </a:tr>
            </a:tbl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3DAF961A-66FB-6D4C-82A2-8D979E87BDE0}"/>
              </a:ext>
            </a:extLst>
          </p:cNvPr>
          <p:cNvSpPr txBox="1">
            <a:spLocks/>
          </p:cNvSpPr>
          <p:nvPr/>
        </p:nvSpPr>
        <p:spPr>
          <a:xfrm>
            <a:off x="263352" y="24692"/>
            <a:ext cx="11111409" cy="31730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3.5.2.6(2) Die Veränderung der Raumstrukturen in ausgewählten Wirtschaftsregionen als Ergebnis wirtschaftlichen Handelns im Globalisierungsprozess erklären</a:t>
            </a: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640587F5-05F0-F64C-8FFA-8BB1D47679D5}"/>
              </a:ext>
            </a:extLst>
          </p:cNvPr>
          <p:cNvSpPr txBox="1">
            <a:spLocks/>
          </p:cNvSpPr>
          <p:nvPr/>
        </p:nvSpPr>
        <p:spPr>
          <a:xfrm>
            <a:off x="548055" y="506340"/>
            <a:ext cx="11643945" cy="85134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de-DE" sz="10400" dirty="0">
                <a:solidFill>
                  <a:schemeClr val="tx1"/>
                </a:solidFill>
              </a:rPr>
              <a:t>DS 8: </a:t>
            </a:r>
            <a:r>
              <a:rPr lang="de-DE" sz="10400" dirty="0">
                <a:solidFill>
                  <a:schemeClr val="tx1"/>
                </a:solidFill>
                <a:cs typeface="Arial" panose="020B0604020202020204" pitchFamily="34" charset="0"/>
              </a:rPr>
              <a:t>Das neue Asien-Pazifik-Abkommen RCEP – gefährdet das größte</a:t>
            </a:r>
          </a:p>
          <a:p>
            <a:pPr lvl="0"/>
            <a:r>
              <a:rPr lang="de-DE" sz="10400" dirty="0">
                <a:solidFill>
                  <a:schemeClr val="tx1"/>
                </a:solidFill>
                <a:cs typeface="Arial" panose="020B0604020202020204" pitchFamily="34" charset="0"/>
              </a:rPr>
              <a:t>          Freihandelsabkommen der Welt den Standort Silicon Valley?</a:t>
            </a:r>
          </a:p>
          <a:p>
            <a:pPr lvl="0">
              <a:spcBef>
                <a:spcPts val="0"/>
              </a:spcBef>
              <a:defRPr/>
            </a:pPr>
            <a:r>
              <a:rPr lang="de-DE" sz="44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                       (</a:t>
            </a:r>
            <a:r>
              <a:rPr lang="de-DE" sz="4400" dirty="0">
                <a:solidFill>
                  <a:srgbClr val="C9C9C9">
                    <a:lumMod val="75000"/>
                  </a:srgbClr>
                </a:solidFill>
                <a:latin typeface="Arial" panose="020B0604020202020204"/>
                <a:ea typeface="+mn-ea"/>
                <a:cs typeface="+mn-cs"/>
              </a:rPr>
              <a:t>Protektionismus, Freihandel, Freihandelszone</a:t>
            </a:r>
            <a:r>
              <a:rPr lang="de-DE" sz="44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)</a:t>
            </a:r>
          </a:p>
          <a:p>
            <a:pPr lvl="0"/>
            <a:endParaRPr lang="de-DE" sz="9600" dirty="0">
              <a:solidFill>
                <a:schemeClr val="tx1"/>
              </a:solidFill>
            </a:endParaRPr>
          </a:p>
          <a:p>
            <a:endParaRPr lang="de-DE" sz="2800" dirty="0">
              <a:cs typeface="Arial" panose="020B0604020202020204" pitchFamily="34" charset="0"/>
            </a:endParaRPr>
          </a:p>
          <a:p>
            <a:endParaRPr lang="de-DE" sz="28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5675966"/>
      </p:ext>
    </p:extLst>
  </p:cSld>
  <p:clrMapOvr>
    <a:masterClrMapping/>
  </p:clrMapOvr>
  <p:transition>
    <p:pull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tvorlage_KM-Rot ZSL-Logo">
  <a:themeElements>
    <a:clrScheme name="Benutzerdefiniert 6">
      <a:dk1>
        <a:srgbClr val="000000"/>
      </a:dk1>
      <a:lt1>
        <a:srgbClr val="FFFFC1"/>
      </a:lt1>
      <a:dk2>
        <a:srgbClr val="5F5F5F"/>
      </a:dk2>
      <a:lt2>
        <a:srgbClr val="BF0000"/>
      </a:lt2>
      <a:accent1>
        <a:srgbClr val="FF6D6D"/>
      </a:accent1>
      <a:accent2>
        <a:srgbClr val="BF0000"/>
      </a:accent2>
      <a:accent3>
        <a:srgbClr val="BF0000"/>
      </a:accent3>
      <a:accent4>
        <a:srgbClr val="920000"/>
      </a:accent4>
      <a:accent5>
        <a:srgbClr val="C9C9C9"/>
      </a:accent5>
      <a:accent6>
        <a:srgbClr val="920000"/>
      </a:accent6>
      <a:hlink>
        <a:srgbClr val="FF0000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he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PT Fobi Kursstufe 2023" id="{F69DBC65-2751-B247-B80F-AB991F2AEAAC}" vid="{90E7595C-8072-1E4F-86CB-1D54549B425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1574</Words>
  <Application>Microsoft Macintosh PowerPoint</Application>
  <PresentationFormat>Breitbild</PresentationFormat>
  <Paragraphs>291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Symbol</vt:lpstr>
      <vt:lpstr>Formatvorlage_KM-Rot ZSL-Logo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Mirjam Schäfer</dc:creator>
  <cp:lastModifiedBy>Mirjam Schäfer</cp:lastModifiedBy>
  <cp:revision>20</cp:revision>
  <dcterms:created xsi:type="dcterms:W3CDTF">2021-01-20T09:16:53Z</dcterms:created>
  <dcterms:modified xsi:type="dcterms:W3CDTF">2021-07-07T14:22:33Z</dcterms:modified>
</cp:coreProperties>
</file>