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74" r:id="rId1"/>
  </p:sldMasterIdLst>
  <p:notesMasterIdLst>
    <p:notesMasterId r:id="rId52"/>
  </p:notesMasterIdLst>
  <p:handoutMasterIdLst>
    <p:handoutMasterId r:id="rId53"/>
  </p:handoutMasterIdLst>
  <p:sldIdLst>
    <p:sldId id="433" r:id="rId2"/>
    <p:sldId id="459" r:id="rId3"/>
    <p:sldId id="262" r:id="rId4"/>
    <p:sldId id="424" r:id="rId5"/>
    <p:sldId id="267" r:id="rId6"/>
    <p:sldId id="463" r:id="rId7"/>
    <p:sldId id="394" r:id="rId8"/>
    <p:sldId id="411" r:id="rId9"/>
    <p:sldId id="501" r:id="rId10"/>
    <p:sldId id="400" r:id="rId11"/>
    <p:sldId id="401" r:id="rId12"/>
    <p:sldId id="403" r:id="rId13"/>
    <p:sldId id="419" r:id="rId14"/>
    <p:sldId id="258" r:id="rId15"/>
    <p:sldId id="390" r:id="rId16"/>
    <p:sldId id="259" r:id="rId17"/>
    <p:sldId id="507" r:id="rId18"/>
    <p:sldId id="286" r:id="rId19"/>
    <p:sldId id="325" r:id="rId20"/>
    <p:sldId id="426" r:id="rId21"/>
    <p:sldId id="427" r:id="rId22"/>
    <p:sldId id="468" r:id="rId23"/>
    <p:sldId id="429" r:id="rId24"/>
    <p:sldId id="428" r:id="rId25"/>
    <p:sldId id="469" r:id="rId26"/>
    <p:sldId id="430" r:id="rId27"/>
    <p:sldId id="439" r:id="rId28"/>
    <p:sldId id="431" r:id="rId29"/>
    <p:sldId id="470" r:id="rId30"/>
    <p:sldId id="420" r:id="rId31"/>
    <p:sldId id="443" r:id="rId32"/>
    <p:sldId id="275" r:id="rId33"/>
    <p:sldId id="438" r:id="rId34"/>
    <p:sldId id="472" r:id="rId35"/>
    <p:sldId id="499" r:id="rId36"/>
    <p:sldId id="263" r:id="rId37"/>
    <p:sldId id="478" r:id="rId38"/>
    <p:sldId id="488" r:id="rId39"/>
    <p:sldId id="442" r:id="rId40"/>
    <p:sldId id="504" r:id="rId41"/>
    <p:sldId id="524" r:id="rId42"/>
    <p:sldId id="441" r:id="rId43"/>
    <p:sldId id="514" r:id="rId44"/>
    <p:sldId id="522" r:id="rId45"/>
    <p:sldId id="515" r:id="rId46"/>
    <p:sldId id="510" r:id="rId47"/>
    <p:sldId id="511" r:id="rId48"/>
    <p:sldId id="517" r:id="rId49"/>
    <p:sldId id="444" r:id="rId50"/>
    <p:sldId id="516" r:id="rId51"/>
  </p:sldIdLst>
  <p:sldSz cx="12192000" cy="6858000"/>
  <p:notesSz cx="6797675" cy="9926638"/>
  <p:defaultTextStyle>
    <a:lvl1pPr marL="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9pPr>
  </p:defaultTextStyle>
  <p:extLst>
    <p:ext uri="{EFAFB233-063F-42B5-8137-9DF3F51BA10A}">
      <p15:sldGuideLst xmlns:p15="http://schemas.microsoft.com/office/powerpoint/2012/main">
        <p15:guide id="1" orient="horz" pos="1933">
          <p15:clr>
            <a:srgbClr val="A4A3A4"/>
          </p15:clr>
        </p15:guide>
        <p15:guide id="2" pos="3840">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smAppRevision xmlns:pr="smNativeData" xmlns:p14="http://schemas.microsoft.com/office/powerpoint/2010/main" xmlns="" dt="1680275378" val="982" rev64="64" revOS="3"/>
      <pr:smFileRevision xmlns:pr="smNativeData" xmlns:p14="http://schemas.microsoft.com/office/powerpoint/2010/main" xmlns="" dt="1680275378" val="0"/>
      <pr:guideOptions xmlns:pr="smNativeData" xmlns:p14="http://schemas.microsoft.com/office/powerpoint/2010/main" xmlns="" dt="1680275378" snapToGrid="1" snapToBorders="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678" y="96"/>
      </p:cViewPr>
      <p:guideLst>
        <p:guide orient="horz" pos="1933"/>
        <p:guide pos="3840"/>
      </p:guideLst>
    </p:cSldViewPr>
  </p:slideViewPr>
  <p:outlineViewPr>
    <p:cViewPr>
      <p:scale>
        <a:sx n="303" d="100"/>
        <a:sy n="303" d="100"/>
      </p:scale>
      <p:origin x="0" y="0"/>
    </p:cViewPr>
  </p:outlineViewPr>
  <p:notesTextViewPr>
    <p:cViewPr>
      <p:scale>
        <a:sx n="1" d="1"/>
        <a:sy n="1" d="1"/>
      </p:scale>
      <p:origin x="0" y="0"/>
    </p:cViewPr>
  </p:notesTextViewPr>
  <p:sorterViewPr>
    <p:cViewPr>
      <p:scale>
        <a:sx n="19" d="100"/>
        <a:sy n="19" d="100"/>
      </p:scale>
      <p:origin x="0" y="0"/>
    </p:cViewPr>
  </p:sorterViewPr>
  <p:notesViewPr>
    <p:cSldViewPr>
      <p:cViewPr>
        <p:scale>
          <a:sx n="93" d="100"/>
          <a:sy n="93" d="100"/>
        </p:scale>
        <p:origin x="375" y="460"/>
      </p:cViewPr>
      <p:guideLst>
        <p:guide orient="horz" pos="3127"/>
        <p:guide pos="2142"/>
      </p:guideLst>
    </p:cSldViewPr>
  </p:notesViewPr>
  <p:gridSpacing cx="71755" cy="7175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05DE34-D3A5-E94F-B239-DCF862572001}"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de-DE"/>
        </a:p>
      </dgm:t>
    </dgm:pt>
    <dgm:pt modelId="{8D81DAE7-E68D-1A4F-AA1F-3082886E35FB}">
      <dgm:prSet phldrT="[Tex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r>
            <a:rPr lang="de-DE" sz="1800" dirty="0"/>
            <a:t>DS 1</a:t>
          </a:r>
        </a:p>
      </dgm:t>
    </dgm:pt>
    <dgm:pt modelId="{7FF58C68-453F-B947-A6B2-D0DB8A0AC2B7}" type="parTrans" cxnId="{A007367D-A883-E140-A2C4-ED7025B87CCB}">
      <dgm:prSet/>
      <dgm:spPr/>
      <dgm:t>
        <a:bodyPr/>
        <a:lstStyle/>
        <a:p>
          <a:endParaRPr lang="de-DE"/>
        </a:p>
      </dgm:t>
    </dgm:pt>
    <dgm:pt modelId="{240AA8F9-4A8D-E740-BBD5-163AC8DB618D}" type="sibTrans" cxnId="{A007367D-A883-E140-A2C4-ED7025B87CCB}">
      <dgm:prSet/>
      <dgm:spPr/>
      <dgm:t>
        <a:bodyPr/>
        <a:lstStyle/>
        <a:p>
          <a:endParaRPr lang="de-DE"/>
        </a:p>
      </dgm:t>
    </dgm:pt>
    <dgm:pt modelId="{686B8629-1448-2548-877C-8054B63835FE}">
      <dgm:prSet phldrT="[Tex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pPr>
            <a:buFontTx/>
            <a:buNone/>
          </a:pPr>
          <a:r>
            <a:rPr lang="de-DE" sz="2000" dirty="0">
              <a:solidFill>
                <a:srgbClr val="FFFFCC"/>
              </a:solidFill>
            </a:rPr>
            <a:t>Wie lässt sich die Verwundbarkeit/ Vulnerabilität von Räumen durch Naturgefahren beschreiben und erfassen? Eine Orientierungshilfe</a:t>
          </a:r>
          <a:endParaRPr lang="de-DE" sz="2000" dirty="0"/>
        </a:p>
      </dgm:t>
    </dgm:pt>
    <dgm:pt modelId="{98896B3E-54DA-6845-98D6-B74712F8ABA3}" type="parTrans" cxnId="{A9BDBAA1-FD6B-E54D-9573-C55C5F05CC22}">
      <dgm:prSet/>
      <dgm:spPr/>
      <dgm:t>
        <a:bodyPr/>
        <a:lstStyle/>
        <a:p>
          <a:endParaRPr lang="de-DE"/>
        </a:p>
      </dgm:t>
    </dgm:pt>
    <dgm:pt modelId="{39D2ABE7-3F45-7549-87C7-2A2D0BBA6C6E}" type="sibTrans" cxnId="{A9BDBAA1-FD6B-E54D-9573-C55C5F05CC22}">
      <dgm:prSet/>
      <dgm:spPr/>
      <dgm:t>
        <a:bodyPr/>
        <a:lstStyle/>
        <a:p>
          <a:endParaRPr lang="de-DE"/>
        </a:p>
      </dgm:t>
    </dgm:pt>
    <dgm:pt modelId="{17C42FD3-C3BA-E34C-8C90-1E52249F9BFE}">
      <dgm:prSet phldrT="[Tex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r>
            <a:rPr lang="de-DE" sz="1800" dirty="0"/>
            <a:t>DS 2</a:t>
          </a:r>
        </a:p>
      </dgm:t>
    </dgm:pt>
    <dgm:pt modelId="{B87C394C-0CC7-2B47-9086-3B00D9A02AFC}" type="parTrans" cxnId="{5E27B4F9-8A48-F14B-B343-DB6DC7F3B2D2}">
      <dgm:prSet/>
      <dgm:spPr/>
      <dgm:t>
        <a:bodyPr/>
        <a:lstStyle/>
        <a:p>
          <a:endParaRPr lang="de-DE"/>
        </a:p>
      </dgm:t>
    </dgm:pt>
    <dgm:pt modelId="{604BA6FA-2901-D248-9C57-EE6F58103950}" type="sibTrans" cxnId="{5E27B4F9-8A48-F14B-B343-DB6DC7F3B2D2}">
      <dgm:prSet/>
      <dgm:spPr/>
      <dgm:t>
        <a:bodyPr/>
        <a:lstStyle/>
        <a:p>
          <a:endParaRPr lang="de-DE"/>
        </a:p>
      </dgm:t>
    </dgm:pt>
    <dgm:pt modelId="{F9AE68CA-18C0-3E44-B5EE-A09245D3DAA7}">
      <dgm:prSet phldrT="[Tex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pPr marL="0">
            <a:buFontTx/>
            <a:buNone/>
          </a:pPr>
          <a:r>
            <a:rPr lang="de-DE" sz="2000" baseline="0" dirty="0">
              <a:solidFill>
                <a:srgbClr val="FFFFCC"/>
              </a:solidFill>
              <a:latin typeface="Arial" panose="020B0604020202020204" pitchFamily="34" charset="0"/>
              <a:cs typeface="Arial" panose="020B0604020202020204" pitchFamily="34" charset="0"/>
            </a:rPr>
            <a:t>Vom Naturereignis zur Bedrohung: „Risiko“ und „Vulnerabilität“ (WRI, PAR-Modell)</a:t>
          </a:r>
          <a:endParaRPr lang="de-DE" sz="2000" dirty="0">
            <a:solidFill>
              <a:srgbClr val="FFFFCC"/>
            </a:solidFill>
          </a:endParaRPr>
        </a:p>
      </dgm:t>
    </dgm:pt>
    <dgm:pt modelId="{EC721131-1290-5247-832C-814B4FFF00E9}" type="parTrans" cxnId="{708D82C3-255E-2B4C-AA4B-436EF70E7CF0}">
      <dgm:prSet/>
      <dgm:spPr/>
      <dgm:t>
        <a:bodyPr/>
        <a:lstStyle/>
        <a:p>
          <a:endParaRPr lang="de-DE"/>
        </a:p>
      </dgm:t>
    </dgm:pt>
    <dgm:pt modelId="{EB274254-07A4-A240-8437-E886C764F615}" type="sibTrans" cxnId="{708D82C3-255E-2B4C-AA4B-436EF70E7CF0}">
      <dgm:prSet/>
      <dgm:spPr/>
      <dgm:t>
        <a:bodyPr/>
        <a:lstStyle/>
        <a:p>
          <a:endParaRPr lang="de-DE"/>
        </a:p>
      </dgm:t>
    </dgm:pt>
    <dgm:pt modelId="{5C26CA41-0A75-5340-B9FB-415E5BC3A9C8}">
      <dgm:prSet phldrT="[Tex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4">
            <a:lumMod val="40000"/>
            <a:lumOff val="60000"/>
          </a:schemeClr>
        </a:solidFill>
        <a:ln>
          <a:solidFill>
            <a:srgbClr val="FFFFCC"/>
          </a:solidFill>
        </a:ln>
      </dgm:spPr>
      <dgm:t>
        <a:bodyPr/>
        <a:lstStyle/>
        <a:p>
          <a:r>
            <a:rPr lang="de-DE" sz="1800" dirty="0"/>
            <a:t>DS 3</a:t>
          </a:r>
        </a:p>
      </dgm:t>
    </dgm:pt>
    <dgm:pt modelId="{A30B3D29-7B71-2F49-BD39-DA13C5BF7841}" type="parTrans" cxnId="{4F4B8821-A4F6-334E-9139-624EE5B63451}">
      <dgm:prSet/>
      <dgm:spPr/>
      <dgm:t>
        <a:bodyPr/>
        <a:lstStyle/>
        <a:p>
          <a:endParaRPr lang="de-DE"/>
        </a:p>
      </dgm:t>
    </dgm:pt>
    <dgm:pt modelId="{813A58AA-CEF7-594E-B256-6E33596D0889}" type="sibTrans" cxnId="{4F4B8821-A4F6-334E-9139-624EE5B63451}">
      <dgm:prSet/>
      <dgm:spPr/>
      <dgm:t>
        <a:bodyPr/>
        <a:lstStyle/>
        <a:p>
          <a:endParaRPr lang="de-DE"/>
        </a:p>
      </dgm:t>
    </dgm:pt>
    <dgm:pt modelId="{07EC42D8-B767-E449-80C8-96F57D09F913}">
      <dgm:prSe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r>
            <a:rPr lang="de-DE" sz="1800" dirty="0"/>
            <a:t>DS 5</a:t>
          </a:r>
        </a:p>
      </dgm:t>
    </dgm:pt>
    <dgm:pt modelId="{26C8C468-6D70-B341-924D-930F1C1F23BF}" type="parTrans" cxnId="{43D72E40-9743-AA47-AD98-6ED74222A726}">
      <dgm:prSet/>
      <dgm:spPr/>
      <dgm:t>
        <a:bodyPr/>
        <a:lstStyle/>
        <a:p>
          <a:endParaRPr lang="de-DE"/>
        </a:p>
      </dgm:t>
    </dgm:pt>
    <dgm:pt modelId="{5C42B6CB-6A0B-404E-853B-B064E4AD19DA}" type="sibTrans" cxnId="{43D72E40-9743-AA47-AD98-6ED74222A726}">
      <dgm:prSet/>
      <dgm:spPr/>
      <dgm:t>
        <a:bodyPr/>
        <a:lstStyle/>
        <a:p>
          <a:endParaRPr lang="de-DE"/>
        </a:p>
      </dgm:t>
    </dgm:pt>
    <dgm:pt modelId="{60E6DDB8-1825-4546-A5A2-EA980DE6B225}">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4">
            <a:lumMod val="40000"/>
            <a:lumOff val="60000"/>
          </a:schemeClr>
        </a:solidFill>
        <a:ln>
          <a:solidFill>
            <a:srgbClr val="FFFFCC"/>
          </a:solidFill>
        </a:ln>
      </dgm:spPr>
      <dgm:t>
        <a:bodyPr anchor="ctr"/>
        <a:lstStyle/>
        <a:p>
          <a:pPr algn="l">
            <a:buFontTx/>
            <a:buNone/>
          </a:pPr>
          <a:r>
            <a:rPr lang="de-DE" sz="2000" dirty="0">
              <a:solidFill>
                <a:srgbClr val="FFFFCC"/>
              </a:solidFill>
            </a:rPr>
            <a:t>Die Verwundbarkeit von Räumen durch Naturgefahren; dargestellt an mehreren Raumbeispielen</a:t>
          </a:r>
        </a:p>
      </dgm:t>
    </dgm:pt>
    <dgm:pt modelId="{B2222128-E2BC-ED4A-A715-6969F9DDAC5D}" type="parTrans" cxnId="{9F650411-5847-D74B-8F2D-A432FE7AF215}">
      <dgm:prSet/>
      <dgm:spPr/>
      <dgm:t>
        <a:bodyPr/>
        <a:lstStyle/>
        <a:p>
          <a:endParaRPr lang="de-DE"/>
        </a:p>
      </dgm:t>
    </dgm:pt>
    <dgm:pt modelId="{AABEEA5D-5EFD-CF43-93D7-2475A4839666}" type="sibTrans" cxnId="{9F650411-5847-D74B-8F2D-A432FE7AF215}">
      <dgm:prSet/>
      <dgm:spPr/>
      <dgm:t>
        <a:bodyPr/>
        <a:lstStyle/>
        <a:p>
          <a:endParaRPr lang="de-DE"/>
        </a:p>
      </dgm:t>
    </dgm:pt>
    <dgm:pt modelId="{2FF7F64B-1C43-4942-9401-2D65DE581632}">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6">
            <a:lumMod val="40000"/>
            <a:lumOff val="60000"/>
          </a:schemeClr>
        </a:solidFill>
        <a:ln>
          <a:solidFill>
            <a:srgbClr val="FFFFCC"/>
          </a:solidFill>
        </a:ln>
      </dgm:spPr>
      <dgm:t>
        <a:bodyPr/>
        <a:lstStyle/>
        <a:p>
          <a:pPr>
            <a:buClrTx/>
            <a:buSzTx/>
            <a:buFontTx/>
            <a:buNone/>
          </a:pPr>
          <a:r>
            <a:rPr lang="de-DE" sz="2000" dirty="0">
              <a:solidFill>
                <a:srgbClr val="FFFFCC"/>
              </a:solidFill>
            </a:rPr>
            <a:t>Voraussetzungen für die Entwicklung resilienter Gesellschaften</a:t>
          </a:r>
        </a:p>
      </dgm:t>
    </dgm:pt>
    <dgm:pt modelId="{31ED9107-50D8-4B4B-B6E3-594ED68ED7E6}" type="parTrans" cxnId="{ADBA7A43-BA7D-904B-B185-1C0304894076}">
      <dgm:prSet/>
      <dgm:spPr/>
      <dgm:t>
        <a:bodyPr/>
        <a:lstStyle/>
        <a:p>
          <a:endParaRPr lang="de-DE"/>
        </a:p>
      </dgm:t>
    </dgm:pt>
    <dgm:pt modelId="{300979C3-05C6-3448-A03E-8D552519B5B7}" type="sibTrans" cxnId="{ADBA7A43-BA7D-904B-B185-1C0304894076}">
      <dgm:prSet/>
      <dgm:spPr/>
      <dgm:t>
        <a:bodyPr/>
        <a:lstStyle/>
        <a:p>
          <a:endParaRPr lang="de-DE"/>
        </a:p>
      </dgm:t>
    </dgm:pt>
    <dgm:pt modelId="{6A6E9DCE-5657-D048-8935-259FC4097148}">
      <dgm:prSe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r>
            <a:rPr lang="de-DE" sz="1800" dirty="0"/>
            <a:t>DS 4</a:t>
          </a:r>
        </a:p>
      </dgm:t>
    </dgm:pt>
    <dgm:pt modelId="{E7961436-A54F-C84C-8D8C-EC2067EE8061}" type="sibTrans" cxnId="{C669FE15-E0B4-0E46-947B-E9BC9C35B1E5}">
      <dgm:prSet/>
      <dgm:spPr/>
      <dgm:t>
        <a:bodyPr/>
        <a:lstStyle/>
        <a:p>
          <a:endParaRPr lang="de-DE"/>
        </a:p>
      </dgm:t>
    </dgm:pt>
    <dgm:pt modelId="{01C5521F-246C-B745-ACBE-888B9740F35A}" type="parTrans" cxnId="{C669FE15-E0B4-0E46-947B-E9BC9C35B1E5}">
      <dgm:prSet/>
      <dgm:spPr/>
      <dgm:t>
        <a:bodyPr/>
        <a:lstStyle/>
        <a:p>
          <a:endParaRPr lang="de-DE"/>
        </a:p>
      </dgm:t>
    </dgm:pt>
    <dgm:pt modelId="{4907184B-9768-4C8A-8CBF-525228E7CA54}">
      <dgm:prSet custT="1">
        <dgm:style>
          <a:lnRef idx="2">
            <a:schemeClr val="accent1">
              <a:shade val="50000"/>
            </a:schemeClr>
          </a:lnRef>
          <a:fillRef idx="1">
            <a:schemeClr val="accent1"/>
          </a:fillRef>
          <a:effectRef idx="0">
            <a:schemeClr val="accent1"/>
          </a:effectRef>
          <a:fontRef idx="minor">
            <a:schemeClr val="lt1"/>
          </a:fontRef>
        </dgm:style>
      </dgm:prSet>
      <dgm:spPr>
        <a:ln>
          <a:solidFill>
            <a:srgbClr val="FFFFCC"/>
          </a:solidFill>
        </a:ln>
      </dgm:spPr>
      <dgm:t>
        <a:bodyPr/>
        <a:lstStyle/>
        <a:p>
          <a:pPr>
            <a:buClrTx/>
            <a:buSzTx/>
            <a:buFontTx/>
            <a:buNone/>
          </a:pPr>
          <a:r>
            <a:rPr lang="de-DE" sz="2000" baseline="0" dirty="0">
              <a:solidFill>
                <a:srgbClr val="FFFFCC"/>
              </a:solidFill>
              <a:latin typeface="Arial" panose="020B0604020202020204" pitchFamily="34" charset="0"/>
              <a:cs typeface="Arial" panose="020B0604020202020204" pitchFamily="34" charset="0"/>
            </a:rPr>
            <a:t>Rollenspiel im Zusammenhang mit dem Leitbild einer „</a:t>
          </a:r>
          <a:r>
            <a:rPr lang="de-DE" sz="2000" baseline="0" dirty="0" err="1">
              <a:solidFill>
                <a:srgbClr val="FFFFCC"/>
              </a:solidFill>
              <a:latin typeface="Arial" panose="020B0604020202020204" pitchFamily="34" charset="0"/>
              <a:cs typeface="Arial" panose="020B0604020202020204" pitchFamily="34" charset="0"/>
            </a:rPr>
            <a:t>Disaster</a:t>
          </a:r>
          <a:r>
            <a:rPr lang="de-DE" sz="2000" baseline="0" dirty="0">
              <a:solidFill>
                <a:srgbClr val="FFFFCC"/>
              </a:solidFill>
              <a:latin typeface="Arial" panose="020B0604020202020204" pitchFamily="34" charset="0"/>
              <a:cs typeface="Arial" panose="020B0604020202020204" pitchFamily="34" charset="0"/>
            </a:rPr>
            <a:t> Resilient Society“ (UN, 2005)</a:t>
          </a:r>
          <a:endParaRPr lang="de-DE" sz="2000" dirty="0"/>
        </a:p>
      </dgm:t>
    </dgm:pt>
    <dgm:pt modelId="{1FD76B9A-E3C0-4F42-88C5-5CF8AC2F3FDE}" type="parTrans" cxnId="{F16C2F39-2430-4725-A6D6-48CE4A8108F2}">
      <dgm:prSet/>
      <dgm:spPr/>
      <dgm:t>
        <a:bodyPr/>
        <a:lstStyle/>
        <a:p>
          <a:endParaRPr lang="de-DE"/>
        </a:p>
      </dgm:t>
    </dgm:pt>
    <dgm:pt modelId="{B49A8BF4-9DCC-4237-925D-078E035220A8}" type="sibTrans" cxnId="{F16C2F39-2430-4725-A6D6-48CE4A8108F2}">
      <dgm:prSet/>
      <dgm:spPr/>
      <dgm:t>
        <a:bodyPr/>
        <a:lstStyle/>
        <a:p>
          <a:endParaRPr lang="de-DE"/>
        </a:p>
      </dgm:t>
    </dgm:pt>
    <dgm:pt modelId="{9A3154AA-51A7-454E-99AF-02457DD5C83A}" type="pres">
      <dgm:prSet presAssocID="{AA05DE34-D3A5-E94F-B239-DCF862572001}" presName="linearFlow" presStyleCnt="0">
        <dgm:presLayoutVars>
          <dgm:dir/>
          <dgm:animLvl val="lvl"/>
          <dgm:resizeHandles val="exact"/>
        </dgm:presLayoutVars>
      </dgm:prSet>
      <dgm:spPr/>
    </dgm:pt>
    <dgm:pt modelId="{7B27846A-EBBF-774B-B366-3F223CB6B538}" type="pres">
      <dgm:prSet presAssocID="{8D81DAE7-E68D-1A4F-AA1F-3082886E35FB}" presName="composite" presStyleCnt="0"/>
      <dgm:spPr/>
    </dgm:pt>
    <dgm:pt modelId="{2DA0B43F-C0B4-714F-8A6C-895E2FB0D0A5}" type="pres">
      <dgm:prSet presAssocID="{8D81DAE7-E68D-1A4F-AA1F-3082886E35FB}" presName="parentText" presStyleLbl="alignNode1" presStyleIdx="0" presStyleCnt="5">
        <dgm:presLayoutVars>
          <dgm:chMax val="1"/>
          <dgm:bulletEnabled val="1"/>
        </dgm:presLayoutVars>
      </dgm:prSet>
      <dgm:spPr/>
    </dgm:pt>
    <dgm:pt modelId="{D67B2DB2-8071-1748-B48F-E63D5F49EFE0}" type="pres">
      <dgm:prSet presAssocID="{8D81DAE7-E68D-1A4F-AA1F-3082886E35FB}" presName="descendantText" presStyleLbl="alignAcc1" presStyleIdx="0" presStyleCnt="5">
        <dgm:presLayoutVars>
          <dgm:bulletEnabled val="1"/>
        </dgm:presLayoutVars>
      </dgm:prSet>
      <dgm:spPr/>
    </dgm:pt>
    <dgm:pt modelId="{C18E21BB-A1E1-064F-ADAD-8C22D95B7926}" type="pres">
      <dgm:prSet presAssocID="{240AA8F9-4A8D-E740-BBD5-163AC8DB618D}" presName="sp" presStyleCnt="0"/>
      <dgm:spPr/>
    </dgm:pt>
    <dgm:pt modelId="{9182E47E-81D6-D549-9699-5EDF122E8F6A}" type="pres">
      <dgm:prSet presAssocID="{17C42FD3-C3BA-E34C-8C90-1E52249F9BFE}" presName="composite" presStyleCnt="0"/>
      <dgm:spPr/>
    </dgm:pt>
    <dgm:pt modelId="{450EEC1F-3194-024B-8624-6D17BE49E002}" type="pres">
      <dgm:prSet presAssocID="{17C42FD3-C3BA-E34C-8C90-1E52249F9BFE}" presName="parentText" presStyleLbl="alignNode1" presStyleIdx="1" presStyleCnt="5">
        <dgm:presLayoutVars>
          <dgm:chMax val="1"/>
          <dgm:bulletEnabled val="1"/>
        </dgm:presLayoutVars>
      </dgm:prSet>
      <dgm:spPr/>
    </dgm:pt>
    <dgm:pt modelId="{3AD713BB-9223-0145-B1AE-637C26A578FE}" type="pres">
      <dgm:prSet presAssocID="{17C42FD3-C3BA-E34C-8C90-1E52249F9BFE}" presName="descendantText" presStyleLbl="alignAcc1" presStyleIdx="1" presStyleCnt="5">
        <dgm:presLayoutVars>
          <dgm:bulletEnabled val="1"/>
        </dgm:presLayoutVars>
      </dgm:prSet>
      <dgm:spPr/>
    </dgm:pt>
    <dgm:pt modelId="{946051EA-099A-A34D-9890-8E7203107302}" type="pres">
      <dgm:prSet presAssocID="{604BA6FA-2901-D248-9C57-EE6F58103950}" presName="sp" presStyleCnt="0"/>
      <dgm:spPr/>
    </dgm:pt>
    <dgm:pt modelId="{96DFF5D4-24A1-6642-9AA9-0CBAA0AD7D54}" type="pres">
      <dgm:prSet presAssocID="{5C26CA41-0A75-5340-B9FB-415E5BC3A9C8}" presName="composite" presStyleCnt="0"/>
      <dgm:spPr/>
    </dgm:pt>
    <dgm:pt modelId="{41084EB6-0935-BA4F-B9A8-4D90A968FAFE}" type="pres">
      <dgm:prSet presAssocID="{5C26CA41-0A75-5340-B9FB-415E5BC3A9C8}" presName="parentText" presStyleLbl="alignNode1" presStyleIdx="2" presStyleCnt="5" custLinFactNeighborX="4625" custLinFactNeighborY="-4253">
        <dgm:presLayoutVars>
          <dgm:chMax val="1"/>
          <dgm:bulletEnabled val="1"/>
        </dgm:presLayoutVars>
      </dgm:prSet>
      <dgm:spPr/>
    </dgm:pt>
    <dgm:pt modelId="{A542F48C-ACE9-A344-A5AD-F782F1A3EBBE}" type="pres">
      <dgm:prSet presAssocID="{5C26CA41-0A75-5340-B9FB-415E5BC3A9C8}" presName="descendantText" presStyleLbl="alignAcc1" presStyleIdx="2" presStyleCnt="5" custLinFactNeighborX="516" custLinFactNeighborY="-5159">
        <dgm:presLayoutVars>
          <dgm:bulletEnabled val="1"/>
        </dgm:presLayoutVars>
        <dgm:style>
          <a:lnRef idx="2">
            <a:schemeClr val="accent1">
              <a:shade val="50000"/>
            </a:schemeClr>
          </a:lnRef>
          <a:fillRef idx="1">
            <a:schemeClr val="accent1"/>
          </a:fillRef>
          <a:effectRef idx="0">
            <a:schemeClr val="accent1"/>
          </a:effectRef>
          <a:fontRef idx="minor">
            <a:schemeClr val="lt1"/>
          </a:fontRef>
        </dgm:style>
      </dgm:prSet>
      <dgm:spPr/>
    </dgm:pt>
    <dgm:pt modelId="{3142FB29-89EF-CB4A-9820-643B617853D8}" type="pres">
      <dgm:prSet presAssocID="{813A58AA-CEF7-594E-B256-6E33596D0889}" presName="sp" presStyleCnt="0"/>
      <dgm:spPr/>
    </dgm:pt>
    <dgm:pt modelId="{73FAD933-F82A-BE45-A4B8-71600827E993}" type="pres">
      <dgm:prSet presAssocID="{6A6E9DCE-5657-D048-8935-259FC4097148}" presName="composite" presStyleCnt="0"/>
      <dgm:spPr/>
    </dgm:pt>
    <dgm:pt modelId="{EF6BA1A2-C3D2-6246-BDF2-05E601F12FE5}" type="pres">
      <dgm:prSet presAssocID="{6A6E9DCE-5657-D048-8935-259FC4097148}" presName="parentText" presStyleLbl="alignNode1" presStyleIdx="3" presStyleCnt="5" custLinFactNeighborX="1385" custLinFactNeighborY="-1534">
        <dgm:presLayoutVars>
          <dgm:chMax val="1"/>
          <dgm:bulletEnabled val="1"/>
        </dgm:presLayoutVars>
      </dgm:prSet>
      <dgm:spPr/>
    </dgm:pt>
    <dgm:pt modelId="{BD5586D7-454C-664C-8B48-33814352B925}" type="pres">
      <dgm:prSet presAssocID="{6A6E9DCE-5657-D048-8935-259FC4097148}" presName="descendantText" presStyleLbl="alignAcc1" presStyleIdx="3" presStyleCnt="5">
        <dgm:presLayoutVars>
          <dgm:bulletEnabled val="1"/>
        </dgm:presLayoutVars>
        <dgm:style>
          <a:lnRef idx="2">
            <a:schemeClr val="accent1">
              <a:shade val="50000"/>
            </a:schemeClr>
          </a:lnRef>
          <a:fillRef idx="1">
            <a:schemeClr val="accent1"/>
          </a:fillRef>
          <a:effectRef idx="0">
            <a:schemeClr val="accent1"/>
          </a:effectRef>
          <a:fontRef idx="minor">
            <a:schemeClr val="lt1"/>
          </a:fontRef>
        </dgm:style>
      </dgm:prSet>
      <dgm:spPr/>
    </dgm:pt>
    <dgm:pt modelId="{C5322579-3673-9844-9DEB-12BC6BB45749}" type="pres">
      <dgm:prSet presAssocID="{E7961436-A54F-C84C-8D8C-EC2067EE8061}" presName="sp" presStyleCnt="0"/>
      <dgm:spPr/>
    </dgm:pt>
    <dgm:pt modelId="{DD311BC1-ABF8-CC43-8E4F-EFB5C122CF09}" type="pres">
      <dgm:prSet presAssocID="{07EC42D8-B767-E449-80C8-96F57D09F913}" presName="composite" presStyleCnt="0"/>
      <dgm:spPr/>
    </dgm:pt>
    <dgm:pt modelId="{9100895B-895B-AA4F-A0B0-B20678B2EB0E}" type="pres">
      <dgm:prSet presAssocID="{07EC42D8-B767-E449-80C8-96F57D09F913}" presName="parentText" presStyleLbl="alignNode1" presStyleIdx="4" presStyleCnt="5">
        <dgm:presLayoutVars>
          <dgm:chMax val="1"/>
          <dgm:bulletEnabled val="1"/>
        </dgm:presLayoutVars>
      </dgm:prSet>
      <dgm:spPr/>
    </dgm:pt>
    <dgm:pt modelId="{5475CBBB-7672-A840-B110-C69B2BE3A05C}" type="pres">
      <dgm:prSet presAssocID="{07EC42D8-B767-E449-80C8-96F57D09F913}" presName="descendantText" presStyleLbl="alignAcc1" presStyleIdx="4" presStyleCnt="5">
        <dgm:presLayoutVars>
          <dgm:bulletEnabled val="1"/>
        </dgm:presLayoutVars>
        <dgm:style>
          <a:lnRef idx="2">
            <a:schemeClr val="accent1">
              <a:shade val="50000"/>
            </a:schemeClr>
          </a:lnRef>
          <a:fillRef idx="1">
            <a:schemeClr val="accent1"/>
          </a:fillRef>
          <a:effectRef idx="0">
            <a:schemeClr val="accent1"/>
          </a:effectRef>
          <a:fontRef idx="minor">
            <a:schemeClr val="lt1"/>
          </a:fontRef>
        </dgm:style>
      </dgm:prSet>
      <dgm:spPr/>
    </dgm:pt>
  </dgm:ptLst>
  <dgm:cxnLst>
    <dgm:cxn modelId="{9F650411-5847-D74B-8F2D-A432FE7AF215}" srcId="{5C26CA41-0A75-5340-B9FB-415E5BC3A9C8}" destId="{60E6DDB8-1825-4546-A5A2-EA980DE6B225}" srcOrd="0" destOrd="0" parTransId="{B2222128-E2BC-ED4A-A715-6969F9DDAC5D}" sibTransId="{AABEEA5D-5EFD-CF43-93D7-2475A4839666}"/>
    <dgm:cxn modelId="{C669FE15-E0B4-0E46-947B-E9BC9C35B1E5}" srcId="{AA05DE34-D3A5-E94F-B239-DCF862572001}" destId="{6A6E9DCE-5657-D048-8935-259FC4097148}" srcOrd="3" destOrd="0" parTransId="{01C5521F-246C-B745-ACBE-888B9740F35A}" sibTransId="{E7961436-A54F-C84C-8D8C-EC2067EE8061}"/>
    <dgm:cxn modelId="{4F4B8821-A4F6-334E-9139-624EE5B63451}" srcId="{AA05DE34-D3A5-E94F-B239-DCF862572001}" destId="{5C26CA41-0A75-5340-B9FB-415E5BC3A9C8}" srcOrd="2" destOrd="0" parTransId="{A30B3D29-7B71-2F49-BD39-DA13C5BF7841}" sibTransId="{813A58AA-CEF7-594E-B256-6E33596D0889}"/>
    <dgm:cxn modelId="{F16C2F39-2430-4725-A6D6-48CE4A8108F2}" srcId="{07EC42D8-B767-E449-80C8-96F57D09F913}" destId="{4907184B-9768-4C8A-8CBF-525228E7CA54}" srcOrd="0" destOrd="0" parTransId="{1FD76B9A-E3C0-4F42-88C5-5CF8AC2F3FDE}" sibTransId="{B49A8BF4-9DCC-4237-925D-078E035220A8}"/>
    <dgm:cxn modelId="{43D72E40-9743-AA47-AD98-6ED74222A726}" srcId="{AA05DE34-D3A5-E94F-B239-DCF862572001}" destId="{07EC42D8-B767-E449-80C8-96F57D09F913}" srcOrd="4" destOrd="0" parTransId="{26C8C468-6D70-B341-924D-930F1C1F23BF}" sibTransId="{5C42B6CB-6A0B-404E-853B-B064E4AD19DA}"/>
    <dgm:cxn modelId="{ADBA7A43-BA7D-904B-B185-1C0304894076}" srcId="{6A6E9DCE-5657-D048-8935-259FC4097148}" destId="{2FF7F64B-1C43-4942-9401-2D65DE581632}" srcOrd="0" destOrd="0" parTransId="{31ED9107-50D8-4B4B-B6E3-594ED68ED7E6}" sibTransId="{300979C3-05C6-3448-A03E-8D552519B5B7}"/>
    <dgm:cxn modelId="{2A324C4F-43B1-8447-BC5A-64E54D2ED7B6}" type="presOf" srcId="{60E6DDB8-1825-4546-A5A2-EA980DE6B225}" destId="{A542F48C-ACE9-A344-A5AD-F782F1A3EBBE}" srcOrd="0" destOrd="0" presId="urn:microsoft.com/office/officeart/2005/8/layout/chevron2"/>
    <dgm:cxn modelId="{070C6350-9738-4A45-859B-6FD79197AC6A}" type="presOf" srcId="{4907184B-9768-4C8A-8CBF-525228E7CA54}" destId="{5475CBBB-7672-A840-B110-C69B2BE3A05C}" srcOrd="0" destOrd="0" presId="urn:microsoft.com/office/officeart/2005/8/layout/chevron2"/>
    <dgm:cxn modelId="{239B4E58-16A6-D34F-9839-E507AC80AA05}" type="presOf" srcId="{17C42FD3-C3BA-E34C-8C90-1E52249F9BFE}" destId="{450EEC1F-3194-024B-8624-6D17BE49E002}" srcOrd="0" destOrd="0" presId="urn:microsoft.com/office/officeart/2005/8/layout/chevron2"/>
    <dgm:cxn modelId="{A29CF97C-472D-FD44-AD63-AACE168BD1F9}" type="presOf" srcId="{8D81DAE7-E68D-1A4F-AA1F-3082886E35FB}" destId="{2DA0B43F-C0B4-714F-8A6C-895E2FB0D0A5}" srcOrd="0" destOrd="0" presId="urn:microsoft.com/office/officeart/2005/8/layout/chevron2"/>
    <dgm:cxn modelId="{A007367D-A883-E140-A2C4-ED7025B87CCB}" srcId="{AA05DE34-D3A5-E94F-B239-DCF862572001}" destId="{8D81DAE7-E68D-1A4F-AA1F-3082886E35FB}" srcOrd="0" destOrd="0" parTransId="{7FF58C68-453F-B947-A6B2-D0DB8A0AC2B7}" sibTransId="{240AA8F9-4A8D-E740-BBD5-163AC8DB618D}"/>
    <dgm:cxn modelId="{C4AA7288-AE45-4D43-B3F7-9CA701E391D5}" type="presOf" srcId="{686B8629-1448-2548-877C-8054B63835FE}" destId="{D67B2DB2-8071-1748-B48F-E63D5F49EFE0}" srcOrd="0" destOrd="0" presId="urn:microsoft.com/office/officeart/2005/8/layout/chevron2"/>
    <dgm:cxn modelId="{73F51C91-EEEA-094A-A663-F83FCB13C55B}" type="presOf" srcId="{5C26CA41-0A75-5340-B9FB-415E5BC3A9C8}" destId="{41084EB6-0935-BA4F-B9A8-4D90A968FAFE}" srcOrd="0" destOrd="0" presId="urn:microsoft.com/office/officeart/2005/8/layout/chevron2"/>
    <dgm:cxn modelId="{A9BDBAA1-FD6B-E54D-9573-C55C5F05CC22}" srcId="{8D81DAE7-E68D-1A4F-AA1F-3082886E35FB}" destId="{686B8629-1448-2548-877C-8054B63835FE}" srcOrd="0" destOrd="0" parTransId="{98896B3E-54DA-6845-98D6-B74712F8ABA3}" sibTransId="{39D2ABE7-3F45-7549-87C7-2A2D0BBA6C6E}"/>
    <dgm:cxn modelId="{2C1E61A8-88ED-7A41-ACB9-56D475BF1046}" type="presOf" srcId="{F9AE68CA-18C0-3E44-B5EE-A09245D3DAA7}" destId="{3AD713BB-9223-0145-B1AE-637C26A578FE}" srcOrd="0" destOrd="0" presId="urn:microsoft.com/office/officeart/2005/8/layout/chevron2"/>
    <dgm:cxn modelId="{433347A9-9D5C-F14D-96B9-5837C93F23A7}" type="presOf" srcId="{07EC42D8-B767-E449-80C8-96F57D09F913}" destId="{9100895B-895B-AA4F-A0B0-B20678B2EB0E}" srcOrd="0" destOrd="0" presId="urn:microsoft.com/office/officeart/2005/8/layout/chevron2"/>
    <dgm:cxn modelId="{0E4BE0B7-8344-E945-8BC1-31F4AF4B4E98}" type="presOf" srcId="{2FF7F64B-1C43-4942-9401-2D65DE581632}" destId="{BD5586D7-454C-664C-8B48-33814352B925}" srcOrd="0" destOrd="0" presId="urn:microsoft.com/office/officeart/2005/8/layout/chevron2"/>
    <dgm:cxn modelId="{708D82C3-255E-2B4C-AA4B-436EF70E7CF0}" srcId="{17C42FD3-C3BA-E34C-8C90-1E52249F9BFE}" destId="{F9AE68CA-18C0-3E44-B5EE-A09245D3DAA7}" srcOrd="0" destOrd="0" parTransId="{EC721131-1290-5247-832C-814B4FFF00E9}" sibTransId="{EB274254-07A4-A240-8437-E886C764F615}"/>
    <dgm:cxn modelId="{1DCBB9EC-1866-FB4E-832A-DB85FD538363}" type="presOf" srcId="{6A6E9DCE-5657-D048-8935-259FC4097148}" destId="{EF6BA1A2-C3D2-6246-BDF2-05E601F12FE5}" srcOrd="0" destOrd="0" presId="urn:microsoft.com/office/officeart/2005/8/layout/chevron2"/>
    <dgm:cxn modelId="{A90C68F0-5D94-6E42-8256-2D5DAE7EA361}" type="presOf" srcId="{AA05DE34-D3A5-E94F-B239-DCF862572001}" destId="{9A3154AA-51A7-454E-99AF-02457DD5C83A}" srcOrd="0" destOrd="0" presId="urn:microsoft.com/office/officeart/2005/8/layout/chevron2"/>
    <dgm:cxn modelId="{5E27B4F9-8A48-F14B-B343-DB6DC7F3B2D2}" srcId="{AA05DE34-D3A5-E94F-B239-DCF862572001}" destId="{17C42FD3-C3BA-E34C-8C90-1E52249F9BFE}" srcOrd="1" destOrd="0" parTransId="{B87C394C-0CC7-2B47-9086-3B00D9A02AFC}" sibTransId="{604BA6FA-2901-D248-9C57-EE6F58103950}"/>
    <dgm:cxn modelId="{91846822-B135-F642-A573-ADA210D767D3}" type="presParOf" srcId="{9A3154AA-51A7-454E-99AF-02457DD5C83A}" destId="{7B27846A-EBBF-774B-B366-3F223CB6B538}" srcOrd="0" destOrd="0" presId="urn:microsoft.com/office/officeart/2005/8/layout/chevron2"/>
    <dgm:cxn modelId="{ACFC5DF5-2581-9F4E-8A9D-BA9272E902BE}" type="presParOf" srcId="{7B27846A-EBBF-774B-B366-3F223CB6B538}" destId="{2DA0B43F-C0B4-714F-8A6C-895E2FB0D0A5}" srcOrd="0" destOrd="0" presId="urn:microsoft.com/office/officeart/2005/8/layout/chevron2"/>
    <dgm:cxn modelId="{BF6B13D3-3C4D-7247-A0BB-706075924FCE}" type="presParOf" srcId="{7B27846A-EBBF-774B-B366-3F223CB6B538}" destId="{D67B2DB2-8071-1748-B48F-E63D5F49EFE0}" srcOrd="1" destOrd="0" presId="urn:microsoft.com/office/officeart/2005/8/layout/chevron2"/>
    <dgm:cxn modelId="{075BB761-831F-C248-B53F-FDB9B0510107}" type="presParOf" srcId="{9A3154AA-51A7-454E-99AF-02457DD5C83A}" destId="{C18E21BB-A1E1-064F-ADAD-8C22D95B7926}" srcOrd="1" destOrd="0" presId="urn:microsoft.com/office/officeart/2005/8/layout/chevron2"/>
    <dgm:cxn modelId="{BD711A1B-062A-7D4A-AD39-B01EBC7D148C}" type="presParOf" srcId="{9A3154AA-51A7-454E-99AF-02457DD5C83A}" destId="{9182E47E-81D6-D549-9699-5EDF122E8F6A}" srcOrd="2" destOrd="0" presId="urn:microsoft.com/office/officeart/2005/8/layout/chevron2"/>
    <dgm:cxn modelId="{9DEDD441-E058-D54F-8D15-F1790C1AC8BC}" type="presParOf" srcId="{9182E47E-81D6-D549-9699-5EDF122E8F6A}" destId="{450EEC1F-3194-024B-8624-6D17BE49E002}" srcOrd="0" destOrd="0" presId="urn:microsoft.com/office/officeart/2005/8/layout/chevron2"/>
    <dgm:cxn modelId="{8C75CF44-F0CD-2A46-A8F3-9DD8D5F24767}" type="presParOf" srcId="{9182E47E-81D6-D549-9699-5EDF122E8F6A}" destId="{3AD713BB-9223-0145-B1AE-637C26A578FE}" srcOrd="1" destOrd="0" presId="urn:microsoft.com/office/officeart/2005/8/layout/chevron2"/>
    <dgm:cxn modelId="{E20ED101-C3CE-394B-A860-0F7CA3F11B62}" type="presParOf" srcId="{9A3154AA-51A7-454E-99AF-02457DD5C83A}" destId="{946051EA-099A-A34D-9890-8E7203107302}" srcOrd="3" destOrd="0" presId="urn:microsoft.com/office/officeart/2005/8/layout/chevron2"/>
    <dgm:cxn modelId="{1E974AD4-8BFA-354F-9407-0BEF87725228}" type="presParOf" srcId="{9A3154AA-51A7-454E-99AF-02457DD5C83A}" destId="{96DFF5D4-24A1-6642-9AA9-0CBAA0AD7D54}" srcOrd="4" destOrd="0" presId="urn:microsoft.com/office/officeart/2005/8/layout/chevron2"/>
    <dgm:cxn modelId="{7C1A79BD-5DA3-4B45-AB7E-D6EB6D05EB45}" type="presParOf" srcId="{96DFF5D4-24A1-6642-9AA9-0CBAA0AD7D54}" destId="{41084EB6-0935-BA4F-B9A8-4D90A968FAFE}" srcOrd="0" destOrd="0" presId="urn:microsoft.com/office/officeart/2005/8/layout/chevron2"/>
    <dgm:cxn modelId="{62B59B6F-C951-9E40-9A0F-1EAE069F1F6E}" type="presParOf" srcId="{96DFF5D4-24A1-6642-9AA9-0CBAA0AD7D54}" destId="{A542F48C-ACE9-A344-A5AD-F782F1A3EBBE}" srcOrd="1" destOrd="0" presId="urn:microsoft.com/office/officeart/2005/8/layout/chevron2"/>
    <dgm:cxn modelId="{0DF04851-6912-CD42-9CCA-90F32C7B5894}" type="presParOf" srcId="{9A3154AA-51A7-454E-99AF-02457DD5C83A}" destId="{3142FB29-89EF-CB4A-9820-643B617853D8}" srcOrd="5" destOrd="0" presId="urn:microsoft.com/office/officeart/2005/8/layout/chevron2"/>
    <dgm:cxn modelId="{33B2D59E-26E9-354C-84CA-DA16786A1A22}" type="presParOf" srcId="{9A3154AA-51A7-454E-99AF-02457DD5C83A}" destId="{73FAD933-F82A-BE45-A4B8-71600827E993}" srcOrd="6" destOrd="0" presId="urn:microsoft.com/office/officeart/2005/8/layout/chevron2"/>
    <dgm:cxn modelId="{FE043A3A-ECB5-D642-A8E3-BDAEA6E90C50}" type="presParOf" srcId="{73FAD933-F82A-BE45-A4B8-71600827E993}" destId="{EF6BA1A2-C3D2-6246-BDF2-05E601F12FE5}" srcOrd="0" destOrd="0" presId="urn:microsoft.com/office/officeart/2005/8/layout/chevron2"/>
    <dgm:cxn modelId="{9F1A262A-E79D-F643-8688-AF515CC90F9D}" type="presParOf" srcId="{73FAD933-F82A-BE45-A4B8-71600827E993}" destId="{BD5586D7-454C-664C-8B48-33814352B925}" srcOrd="1" destOrd="0" presId="urn:microsoft.com/office/officeart/2005/8/layout/chevron2"/>
    <dgm:cxn modelId="{E2C005C9-739C-9541-A97A-235208DEFB81}" type="presParOf" srcId="{9A3154AA-51A7-454E-99AF-02457DD5C83A}" destId="{C5322579-3673-9844-9DEB-12BC6BB45749}" srcOrd="7" destOrd="0" presId="urn:microsoft.com/office/officeart/2005/8/layout/chevron2"/>
    <dgm:cxn modelId="{624A560F-2E50-784F-8D46-79B73681BD24}" type="presParOf" srcId="{9A3154AA-51A7-454E-99AF-02457DD5C83A}" destId="{DD311BC1-ABF8-CC43-8E4F-EFB5C122CF09}" srcOrd="8" destOrd="0" presId="urn:microsoft.com/office/officeart/2005/8/layout/chevron2"/>
    <dgm:cxn modelId="{7FFBC2BD-B625-7C4D-BFC3-8FFFF2A5A852}" type="presParOf" srcId="{DD311BC1-ABF8-CC43-8E4F-EFB5C122CF09}" destId="{9100895B-895B-AA4F-A0B0-B20678B2EB0E}" srcOrd="0" destOrd="0" presId="urn:microsoft.com/office/officeart/2005/8/layout/chevron2"/>
    <dgm:cxn modelId="{1DCB5A0D-8981-394A-882B-B2F9EF6D77E9}" type="presParOf" srcId="{DD311BC1-ABF8-CC43-8E4F-EFB5C122CF09}" destId="{5475CBBB-7672-A840-B110-C69B2BE3A05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A0B43F-C0B4-714F-8A6C-895E2FB0D0A5}">
      <dsp:nvSpPr>
        <dsp:cNvPr id="0" name=""/>
        <dsp:cNvSpPr/>
      </dsp:nvSpPr>
      <dsp:spPr>
        <a:xfrm rot="5400000">
          <a:off x="-166809" y="168033"/>
          <a:ext cx="1112063" cy="778444"/>
        </a:xfrm>
        <a:prstGeom prst="chevron">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DS 1</a:t>
          </a:r>
        </a:p>
      </dsp:txBody>
      <dsp:txXfrm rot="-5400000">
        <a:off x="1" y="390445"/>
        <a:ext cx="778444" cy="333619"/>
      </dsp:txXfrm>
    </dsp:sp>
    <dsp:sp modelId="{D67B2DB2-8071-1748-B48F-E63D5F49EFE0}">
      <dsp:nvSpPr>
        <dsp:cNvPr id="0" name=""/>
        <dsp:cNvSpPr/>
      </dsp:nvSpPr>
      <dsp:spPr>
        <a:xfrm rot="5400000">
          <a:off x="4456293" y="-3676625"/>
          <a:ext cx="722841" cy="8078539"/>
        </a:xfrm>
        <a:prstGeom prst="round2SameRect">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Tx/>
            <a:buNone/>
          </a:pPr>
          <a:r>
            <a:rPr lang="de-DE" sz="2000" kern="1200" dirty="0">
              <a:solidFill>
                <a:srgbClr val="FFFFCC"/>
              </a:solidFill>
            </a:rPr>
            <a:t>Wie lässt sich die Verwundbarkeit/ Vulnerabilität von Räumen durch Naturgefahren beschreiben und erfassen? Eine Orientierungshilfe</a:t>
          </a:r>
          <a:endParaRPr lang="de-DE" sz="2000" kern="1200" dirty="0"/>
        </a:p>
      </dsp:txBody>
      <dsp:txXfrm rot="-5400000">
        <a:off x="778444" y="36510"/>
        <a:ext cx="8043253" cy="652269"/>
      </dsp:txXfrm>
    </dsp:sp>
    <dsp:sp modelId="{450EEC1F-3194-024B-8624-6D17BE49E002}">
      <dsp:nvSpPr>
        <dsp:cNvPr id="0" name=""/>
        <dsp:cNvSpPr/>
      </dsp:nvSpPr>
      <dsp:spPr>
        <a:xfrm rot="5400000">
          <a:off x="-166809" y="1163178"/>
          <a:ext cx="1112063" cy="778444"/>
        </a:xfrm>
        <a:prstGeom prst="chevron">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DS 2</a:t>
          </a:r>
        </a:p>
      </dsp:txBody>
      <dsp:txXfrm rot="-5400000">
        <a:off x="1" y="1385590"/>
        <a:ext cx="778444" cy="333619"/>
      </dsp:txXfrm>
    </dsp:sp>
    <dsp:sp modelId="{3AD713BB-9223-0145-B1AE-637C26A578FE}">
      <dsp:nvSpPr>
        <dsp:cNvPr id="0" name=""/>
        <dsp:cNvSpPr/>
      </dsp:nvSpPr>
      <dsp:spPr>
        <a:xfrm rot="5400000">
          <a:off x="4456293" y="-2681480"/>
          <a:ext cx="722841" cy="8078539"/>
        </a:xfrm>
        <a:prstGeom prst="round2SameRect">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42240" tIns="12700" rIns="12700" bIns="12700" numCol="1" spcCol="1270" anchor="ctr" anchorCtr="0">
          <a:noAutofit/>
        </a:bodyPr>
        <a:lstStyle/>
        <a:p>
          <a:pPr marL="0" lvl="1" indent="-228600" algn="l" defTabSz="889000">
            <a:lnSpc>
              <a:spcPct val="90000"/>
            </a:lnSpc>
            <a:spcBef>
              <a:spcPct val="0"/>
            </a:spcBef>
            <a:spcAft>
              <a:spcPct val="15000"/>
            </a:spcAft>
            <a:buFontTx/>
            <a:buNone/>
          </a:pPr>
          <a:r>
            <a:rPr lang="de-DE" sz="2000" kern="1200" baseline="0" dirty="0">
              <a:solidFill>
                <a:srgbClr val="FFFFCC"/>
              </a:solidFill>
              <a:latin typeface="Arial" panose="020B0604020202020204" pitchFamily="34" charset="0"/>
              <a:cs typeface="Arial" panose="020B0604020202020204" pitchFamily="34" charset="0"/>
            </a:rPr>
            <a:t>Vom Naturereignis zur Bedrohung: „Risiko“ und „Vulnerabilität“ (WRI, PAR-Modell)</a:t>
          </a:r>
          <a:endParaRPr lang="de-DE" sz="2000" kern="1200" dirty="0">
            <a:solidFill>
              <a:srgbClr val="FFFFCC"/>
            </a:solidFill>
          </a:endParaRPr>
        </a:p>
      </dsp:txBody>
      <dsp:txXfrm rot="-5400000">
        <a:off x="778444" y="1031655"/>
        <a:ext cx="8043253" cy="652269"/>
      </dsp:txXfrm>
    </dsp:sp>
    <dsp:sp modelId="{41084EB6-0935-BA4F-B9A8-4D90A968FAFE}">
      <dsp:nvSpPr>
        <dsp:cNvPr id="0" name=""/>
        <dsp:cNvSpPr/>
      </dsp:nvSpPr>
      <dsp:spPr>
        <a:xfrm rot="5400000">
          <a:off x="-130806" y="2111026"/>
          <a:ext cx="1112063" cy="778444"/>
        </a:xfrm>
        <a:prstGeom prst="chevron">
          <a:avLst/>
        </a:prstGeom>
        <a:solidFill>
          <a:schemeClr val="accent4">
            <a:lumMod val="40000"/>
            <a:lumOff val="60000"/>
          </a:schemeClr>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DS 3</a:t>
          </a:r>
        </a:p>
      </dsp:txBody>
      <dsp:txXfrm rot="-5400000">
        <a:off x="36004" y="2333438"/>
        <a:ext cx="778444" cy="333619"/>
      </dsp:txXfrm>
    </dsp:sp>
    <dsp:sp modelId="{A542F48C-ACE9-A344-A5AD-F782F1A3EBBE}">
      <dsp:nvSpPr>
        <dsp:cNvPr id="0" name=""/>
        <dsp:cNvSpPr/>
      </dsp:nvSpPr>
      <dsp:spPr>
        <a:xfrm rot="5400000">
          <a:off x="4456293" y="-1723627"/>
          <a:ext cx="722841" cy="8078539"/>
        </a:xfrm>
        <a:prstGeom prst="round2SameRect">
          <a:avLst/>
        </a:prstGeom>
        <a:solidFill>
          <a:schemeClr val="accent4">
            <a:lumMod val="40000"/>
            <a:lumOff val="60000"/>
          </a:schemeClr>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Tx/>
            <a:buNone/>
          </a:pPr>
          <a:r>
            <a:rPr lang="de-DE" sz="2000" kern="1200" dirty="0">
              <a:solidFill>
                <a:srgbClr val="FFFFCC"/>
              </a:solidFill>
            </a:rPr>
            <a:t>Die Verwundbarkeit von Räumen durch Naturgefahren; dargestellt an mehreren Raumbeispielen</a:t>
          </a:r>
        </a:p>
      </dsp:txBody>
      <dsp:txXfrm rot="-5400000">
        <a:off x="778444" y="1989508"/>
        <a:ext cx="8043253" cy="652269"/>
      </dsp:txXfrm>
    </dsp:sp>
    <dsp:sp modelId="{EF6BA1A2-C3D2-6246-BDF2-05E601F12FE5}">
      <dsp:nvSpPr>
        <dsp:cNvPr id="0" name=""/>
        <dsp:cNvSpPr/>
      </dsp:nvSpPr>
      <dsp:spPr>
        <a:xfrm rot="5400000">
          <a:off x="-156028" y="3136408"/>
          <a:ext cx="1112063" cy="778444"/>
        </a:xfrm>
        <a:prstGeom prst="chevron">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DS 4</a:t>
          </a:r>
        </a:p>
      </dsp:txBody>
      <dsp:txXfrm rot="-5400000">
        <a:off x="10782" y="3358820"/>
        <a:ext cx="778444" cy="333619"/>
      </dsp:txXfrm>
    </dsp:sp>
    <dsp:sp modelId="{BD5586D7-454C-664C-8B48-33814352B925}">
      <dsp:nvSpPr>
        <dsp:cNvPr id="0" name=""/>
        <dsp:cNvSpPr/>
      </dsp:nvSpPr>
      <dsp:spPr>
        <a:xfrm rot="5400000">
          <a:off x="4456293" y="-691191"/>
          <a:ext cx="722841" cy="8078539"/>
        </a:xfrm>
        <a:prstGeom prst="round2SameRect">
          <a:avLst/>
        </a:prstGeom>
        <a:solidFill>
          <a:schemeClr val="accent6">
            <a:lumMod val="40000"/>
            <a:lumOff val="60000"/>
          </a:schemeClr>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lrTx/>
            <a:buSzTx/>
            <a:buFontTx/>
            <a:buNone/>
          </a:pPr>
          <a:r>
            <a:rPr lang="de-DE" sz="2000" kern="1200" dirty="0">
              <a:solidFill>
                <a:srgbClr val="FFFFCC"/>
              </a:solidFill>
            </a:rPr>
            <a:t>Voraussetzungen für die Entwicklung resilienter Gesellschaften</a:t>
          </a:r>
        </a:p>
      </dsp:txBody>
      <dsp:txXfrm rot="-5400000">
        <a:off x="778444" y="3021944"/>
        <a:ext cx="8043253" cy="652269"/>
      </dsp:txXfrm>
    </dsp:sp>
    <dsp:sp modelId="{9100895B-895B-AA4F-A0B0-B20678B2EB0E}">
      <dsp:nvSpPr>
        <dsp:cNvPr id="0" name=""/>
        <dsp:cNvSpPr/>
      </dsp:nvSpPr>
      <dsp:spPr>
        <a:xfrm rot="5400000">
          <a:off x="-166809" y="4148612"/>
          <a:ext cx="1112063" cy="778444"/>
        </a:xfrm>
        <a:prstGeom prst="chevron">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DS 5</a:t>
          </a:r>
        </a:p>
      </dsp:txBody>
      <dsp:txXfrm rot="-5400000">
        <a:off x="1" y="4371024"/>
        <a:ext cx="778444" cy="333619"/>
      </dsp:txXfrm>
    </dsp:sp>
    <dsp:sp modelId="{5475CBBB-7672-A840-B110-C69B2BE3A05C}">
      <dsp:nvSpPr>
        <dsp:cNvPr id="0" name=""/>
        <dsp:cNvSpPr/>
      </dsp:nvSpPr>
      <dsp:spPr>
        <a:xfrm rot="5400000">
          <a:off x="4456293" y="303953"/>
          <a:ext cx="722841" cy="8078539"/>
        </a:xfrm>
        <a:prstGeom prst="round2SameRect">
          <a:avLst/>
        </a:prstGeom>
        <a:solidFill>
          <a:schemeClr val="accent1"/>
        </a:solidFill>
        <a:ln w="25400" cap="flat" cmpd="sng" algn="ctr">
          <a:solidFill>
            <a:srgbClr val="FFFFCC"/>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lrTx/>
            <a:buSzTx/>
            <a:buFontTx/>
            <a:buNone/>
          </a:pPr>
          <a:r>
            <a:rPr lang="de-DE" sz="2000" kern="1200" baseline="0" dirty="0">
              <a:solidFill>
                <a:srgbClr val="FFFFCC"/>
              </a:solidFill>
              <a:latin typeface="Arial" panose="020B0604020202020204" pitchFamily="34" charset="0"/>
              <a:cs typeface="Arial" panose="020B0604020202020204" pitchFamily="34" charset="0"/>
            </a:rPr>
            <a:t>Rollenspiel im Zusammenhang mit dem Leitbild einer „</a:t>
          </a:r>
          <a:r>
            <a:rPr lang="de-DE" sz="2000" kern="1200" baseline="0" dirty="0" err="1">
              <a:solidFill>
                <a:srgbClr val="FFFFCC"/>
              </a:solidFill>
              <a:latin typeface="Arial" panose="020B0604020202020204" pitchFamily="34" charset="0"/>
              <a:cs typeface="Arial" panose="020B0604020202020204" pitchFamily="34" charset="0"/>
            </a:rPr>
            <a:t>Disaster</a:t>
          </a:r>
          <a:r>
            <a:rPr lang="de-DE" sz="2000" kern="1200" baseline="0" dirty="0">
              <a:solidFill>
                <a:srgbClr val="FFFFCC"/>
              </a:solidFill>
              <a:latin typeface="Arial" panose="020B0604020202020204" pitchFamily="34" charset="0"/>
              <a:cs typeface="Arial" panose="020B0604020202020204" pitchFamily="34" charset="0"/>
            </a:rPr>
            <a:t> Resilient Society“ (UN, 2005)</a:t>
          </a:r>
          <a:endParaRPr lang="de-DE" sz="2000" kern="1200" dirty="0"/>
        </a:p>
      </dsp:txBody>
      <dsp:txXfrm rot="-5400000">
        <a:off x="778444" y="4017088"/>
        <a:ext cx="8043253" cy="65226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AAAAAAAAAAB8SAAAQAwAAEAAAACYAAAAIAAAAP48AAAAAAAA="/>
              </a:ext>
            </a:extLst>
          </p:cNvSpPr>
          <p:nvPr>
            <p:ph type="hdr" sz="quarter"/>
          </p:nvPr>
        </p:nvSpPr>
        <p:spPr>
          <a:xfrm>
            <a:off x="0" y="0"/>
            <a:ext cx="2945765" cy="497840"/>
          </a:xfrm>
          <a:prstGeom prst="rect">
            <a:avLst/>
          </a:prstGeom>
        </p:spPr>
        <p:txBody>
          <a:bodyPr vert="horz" wrap="square" lIns="92710" tIns="46355" rIns="92710" bIns="46355" numCol="1" spcCol="215900" anchor="t">
            <a:prstTxWarp prst="textNoShape">
              <a:avLst/>
            </a:prstTxWarp>
          </a:bodyPr>
          <a:lstStyle>
            <a:lvl1pPr algn="l">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a:p>
        </p:txBody>
      </p:sp>
      <p:sp>
        <p:nvSpPr>
          <p:cNvPr id="3" name="Datums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cAMg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wFwAAAAAAAM8pAAAQAwAAEAAAACYAAAAIAAAAP48AAAAAAAA="/>
              </a:ext>
            </a:extLst>
          </p:cNvSpPr>
          <p:nvPr>
            <p:ph type="dt" sz="quarter" idx="1"/>
          </p:nvPr>
        </p:nvSpPr>
        <p:spPr>
          <a:xfrm>
            <a:off x="3850640" y="0"/>
            <a:ext cx="2945765" cy="497840"/>
          </a:xfrm>
          <a:prstGeom prst="rect">
            <a:avLst/>
          </a:prstGeom>
        </p:spPr>
        <p:txBody>
          <a:bodyPr vert="horz" wrap="square" lIns="92710" tIns="46355" rIns="92710" bIns="46355" numCol="1" spcCol="215900" anchor="t">
            <a:prstTxWarp prst="textNoShape">
              <a:avLst/>
            </a:prstTxWarp>
          </a:bodyPr>
          <a:lstStyle>
            <a:lvl1pPr algn="r">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7E86EBA1-EF93-D31D-DD3E-1948A5702B4C}" type="datetime1">
              <a:t>10.05.2023</a:t>
            </a:fld>
            <a:endParaRPr/>
          </a:p>
        </p:txBody>
      </p:sp>
      <p:sp>
        <p:nvSpPr>
          <p:cNvPr id="4" name="Fußzeile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AAAAAADoAAB8SAAARPQAAEAAAACYAAAAIAAAAv48AAAAAAAA="/>
              </a:ext>
            </a:extLst>
          </p:cNvSpPr>
          <p:nvPr>
            <p:ph type="ftr" sz="quarter" idx="2"/>
          </p:nvPr>
        </p:nvSpPr>
        <p:spPr>
          <a:xfrm>
            <a:off x="0" y="9428480"/>
            <a:ext cx="2945765" cy="498475"/>
          </a:xfrm>
          <a:prstGeom prst="rect">
            <a:avLst/>
          </a:prstGeom>
        </p:spPr>
        <p:txBody>
          <a:bodyPr vert="horz" wrap="square" lIns="92710" tIns="46355" rIns="92710" bIns="46355" numCol="1" spcCol="215900" anchor="b">
            <a:prstTxWarp prst="textNoShape">
              <a:avLst/>
            </a:prstTxWarp>
          </a:bodyPr>
          <a:lstStyle>
            <a:lvl1pPr algn="l">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a:p>
        </p:txBody>
      </p:sp>
      <p:sp>
        <p:nvSpPr>
          <p:cNvPr id="5" name="Foliennummernplatzhalter 4"/>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wFwAAADoAAM8pAAARPQAAEAAAACYAAAAIAAAAv48AAAAAAAA="/>
              </a:ext>
            </a:extLst>
          </p:cNvSpPr>
          <p:nvPr>
            <p:ph type="sldNum" sz="quarter" idx="3"/>
          </p:nvPr>
        </p:nvSpPr>
        <p:spPr>
          <a:xfrm>
            <a:off x="3850640" y="9428480"/>
            <a:ext cx="2945765" cy="498475"/>
          </a:xfrm>
          <a:prstGeom prst="rect">
            <a:avLst/>
          </a:prstGeom>
        </p:spPr>
        <p:txBody>
          <a:bodyPr vert="horz" wrap="square" lIns="92710" tIns="46355" rIns="92710" bIns="46355" numCol="1" spcCol="215900" anchor="b">
            <a:prstTxWarp prst="textNoShape">
              <a:avLst/>
            </a:prstTxWarp>
          </a:bodyPr>
          <a:lstStyle>
            <a:lvl1pPr algn="r">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585A07C3-8DB5-0FF1-FBE2-7BA449AC0D2E}" type="slidenum">
              <a:t>‹Nr.›</a:t>
            </a:fld>
            <a:endParaRP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AAAAAAAAAAB8SAAAOAwAAEAAAACYAAAAIAAAAP48AAAAAAAA="/>
              </a:ext>
            </a:extLst>
          </p:cNvSpPr>
          <p:nvPr>
            <p:ph type="hdr" sz="quarter"/>
          </p:nvPr>
        </p:nvSpPr>
        <p:spPr>
          <a:xfrm>
            <a:off x="0" y="0"/>
            <a:ext cx="2945765" cy="496570"/>
          </a:xfrm>
          <a:prstGeom prst="rect">
            <a:avLst/>
          </a:prstGeom>
        </p:spPr>
        <p:txBody>
          <a:bodyPr vert="horz" wrap="square" lIns="92710" tIns="46355" rIns="92710" bIns="46355" numCol="1" spcCol="215900" anchor="t">
            <a:prstTxWarp prst="textNoShape">
              <a:avLst/>
            </a:prstTxWarp>
          </a:bodyPr>
          <a:lstStyle>
            <a:lvl1pPr algn="l">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a:p>
        </p:txBody>
      </p:sp>
      <p:sp>
        <p:nvSpPr>
          <p:cNvPr id="3" name="Datums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wFwAAAAAAAM8pAAAOAwAAEAAAACYAAAAIAAAAP48AAAAAAAA="/>
              </a:ext>
            </a:extLst>
          </p:cNvSpPr>
          <p:nvPr>
            <p:ph type="dt" idx="1"/>
          </p:nvPr>
        </p:nvSpPr>
        <p:spPr>
          <a:xfrm>
            <a:off x="3850640" y="0"/>
            <a:ext cx="2945765" cy="496570"/>
          </a:xfrm>
          <a:prstGeom prst="rect">
            <a:avLst/>
          </a:prstGeom>
        </p:spPr>
        <p:txBody>
          <a:bodyPr vert="horz" wrap="square" lIns="92710" tIns="46355" rIns="92710" bIns="46355" numCol="1" spcCol="215900" anchor="t">
            <a:prstTxWarp prst="textNoShape">
              <a:avLst/>
            </a:prstTxWarp>
          </a:bodyPr>
          <a:lstStyle>
            <a:lvl1pPr algn="r">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35236E55-1BD8-7698-969B-EDCD20D560B8}" type="datetime1">
              <a:t>10.05.2023</a:t>
            </a:fld>
            <a:endParaRPr/>
          </a:p>
        </p:txBody>
      </p:sp>
      <p:sp>
        <p:nvSpPr>
          <p:cNvPr id="4" name="Folienbildplatzhalter 3"/>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vw8AAP8fAAA="/>
              </a:ext>
            </a:extLst>
          </p:cNvSpPr>
          <p:nvPr>
            <p:ph type="sldImg" idx="2"/>
          </p:nvPr>
        </p:nvSpPr>
        <p:spPr>
          <a:xfrm>
            <a:off x="90805" y="744855"/>
            <a:ext cx="6616700" cy="3722370"/>
          </a:xfrm>
          <a:prstGeom prst="rect">
            <a:avLst/>
          </a:prstGeom>
          <a:noFill/>
          <a:ln w="12700" cap="flat" cmpd="sng" algn="ctr">
            <a:solidFill>
              <a:srgbClr val="000000"/>
            </a:solidFill>
            <a:prstDash val="solid"/>
            <a:headEnd type="none"/>
            <a:tailEnd type="none"/>
          </a:ln>
        </p:spPr>
        <p:txBody>
          <a:bodyPr vert="horz" wrap="square" lIns="92710" tIns="46355" rIns="92710" bIns="46355" numCol="1" spcCol="215900" anchor="ctr">
            <a:prstTxWarp prst="textNoShape">
              <a:avLst/>
            </a:prstTxWarp>
          </a:bodyPr>
          <a:lstStyle/>
          <a:p>
            <a:pPr>
              <a:defRPr lang="de-de"/>
            </a:pPr>
            <a:endParaRPr/>
          </a:p>
        </p:txBody>
      </p:sp>
      <p:sp>
        <p:nvSpPr>
          <p:cNvPr id="5" name="Notizenplatzhalter 4"/>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vBAAAAR0AAKMlAAB8OAAAEAAAACYAAAAIAAAAPw8AAP8fAAA="/>
              </a:ext>
            </a:extLst>
          </p:cNvSpPr>
          <p:nvPr>
            <p:ph type="body" idx="3"/>
          </p:nvPr>
        </p:nvSpPr>
        <p:spPr>
          <a:xfrm>
            <a:off x="680085" y="4714875"/>
            <a:ext cx="5438140" cy="4467225"/>
          </a:xfrm>
          <a:prstGeom prst="rect">
            <a:avLst/>
          </a:prstGeom>
          <a:noFill/>
          <a:ln>
            <a:noFill/>
          </a:ln>
        </p:spPr>
        <p:txBody>
          <a:bodyPr vert="horz" wrap="square" lIns="92710" tIns="46355" rIns="92710" bIns="46355" numCol="1" spcCol="215900" anchor="t">
            <a:prstTxWarp prst="textNoShape">
              <a:avLst/>
            </a:prstTxWarp>
          </a:bodyPr>
          <a:lstStyle/>
          <a:p>
            <a:pPr>
              <a:defRPr lang="de-de"/>
            </a:pPr>
            <a:r>
              <a:t>Textmasterformat bearbeiten</a:t>
            </a:r>
          </a:p>
          <a:p>
            <a:pPr lvl="1">
              <a:defRPr lang="de-de"/>
            </a:pPr>
            <a:r>
              <a:t>Zweite Ebene</a:t>
            </a:r>
          </a:p>
          <a:p>
            <a:pPr lvl="2">
              <a:defRPr lang="de-de"/>
            </a:pPr>
            <a:r>
              <a:t>Dritte Ebene</a:t>
            </a:r>
          </a:p>
          <a:p>
            <a:pPr lvl="3">
              <a:defRPr lang="de-de"/>
            </a:pPr>
            <a:r>
              <a:t>Vierte Ebene</a:t>
            </a:r>
          </a:p>
          <a:p>
            <a:pPr lvl="4">
              <a:defRPr lang="de-de"/>
            </a:pPr>
            <a:r>
              <a:t>Fünfte Ebene</a:t>
            </a:r>
          </a:p>
        </p:txBody>
      </p:sp>
      <p:sp>
        <p:nvSpPr>
          <p:cNvPr id="6" name="Fußzeilenplatzhalter 5"/>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AAAAAADoAAB8SAAAOPQAAEAAAACYAAAAIAAAAv48AAP8fAAA="/>
              </a:ext>
            </a:extLst>
          </p:cNvSpPr>
          <p:nvPr>
            <p:ph type="ftr" sz="quarter" idx="4"/>
          </p:nvPr>
        </p:nvSpPr>
        <p:spPr>
          <a:xfrm>
            <a:off x="0" y="9428480"/>
            <a:ext cx="2945765" cy="496570"/>
          </a:xfrm>
          <a:prstGeom prst="rect">
            <a:avLst/>
          </a:prstGeom>
          <a:noFill/>
          <a:ln>
            <a:noFill/>
          </a:ln>
        </p:spPr>
        <p:txBody>
          <a:bodyPr vert="horz" wrap="square" lIns="92710" tIns="46355" rIns="92710" bIns="46355" numCol="1" spcCol="215900" anchor="b">
            <a:prstTxWarp prst="textNoShape">
              <a:avLst/>
            </a:prstTxWarp>
          </a:bodyPr>
          <a:lstStyle>
            <a:lvl1pPr algn="l">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a:p>
        </p:txBody>
      </p:sp>
      <p:sp>
        <p:nvSpPr>
          <p:cNvPr id="7" name="Foliennummernplatzhalter 6"/>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u7OE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wFwAAADoAAM8pAAAOPQAAEAAAACYAAAAIAAAAv48AAP8fAAA="/>
              </a:ext>
            </a:extLst>
          </p:cNvSpPr>
          <p:nvPr>
            <p:ph type="sldNum" sz="quarter" idx="5"/>
          </p:nvPr>
        </p:nvSpPr>
        <p:spPr>
          <a:xfrm>
            <a:off x="3850640" y="9428480"/>
            <a:ext cx="2945765" cy="496570"/>
          </a:xfrm>
          <a:prstGeom prst="rect">
            <a:avLst/>
          </a:prstGeom>
          <a:noFill/>
          <a:ln>
            <a:noFill/>
          </a:ln>
        </p:spPr>
        <p:txBody>
          <a:bodyPr vert="horz" wrap="square" lIns="92710" tIns="46355" rIns="92710" bIns="46355" numCol="1" spcCol="215900" anchor="b">
            <a:prstTxWarp prst="textNoShape">
              <a:avLst/>
            </a:prstTxWarp>
          </a:bodyPr>
          <a:lstStyle>
            <a:lvl1pPr algn="r">
              <a:defRPr lang="de-de" sz="1200"/>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fld id="{20B5001B-55CD-E0F6-830D-A3A34E4375F6}" type="slidenum">
              <a:t>‹Nr.›</a:t>
            </a:fld>
            <a:endParaRPr/>
          </a:p>
        </p:txBody>
      </p:sp>
    </p:spTree>
  </p:cSld>
  <p:clrMap bg1="lt1" tx1="dk1" bg2="lt2" tx2="dk2" accent1="accent1" accent2="accent2" accent3="accent3" accent4="accent4" accent5="accent5" accent6="accent6" hlink="hlink" folHlink="folHlink"/>
  <p:hf sldNum="0" hdr="0" ftr="0" dt="0"/>
  <p:notesStyle>
    <a:lvl1pPr marL="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1pPr>
    <a:lvl2pPr marL="4572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2pPr>
    <a:lvl3pPr marL="9144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3pPr>
    <a:lvl4pPr marL="13716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4pPr>
    <a:lvl5pPr marL="18288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5pPr>
    <a:lvl6pPr marL="22860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6pPr>
    <a:lvl7pPr marL="27432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7pPr>
    <a:lvl8pPr marL="32004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8pPr>
    <a:lvl9pPr marL="3657600" marR="0" indent="0" algn="l" defTabSz="914400">
      <a:lnSpc>
        <a:spcPct val="100000"/>
      </a:lnSpc>
      <a:spcBef>
        <a:spcPts val="0"/>
      </a:spcBef>
      <a:spcAft>
        <a:spcPts val="0"/>
      </a:spcAft>
      <a:buNone/>
      <a:tabLst/>
      <a:defRPr lang="de-de" sz="1200" b="0" i="0" u="none" strike="noStrike" kern="1" spc="0" baseline="0">
        <a:solidFill>
          <a:schemeClr val="tx1"/>
        </a:solidFill>
        <a:effectLst/>
        <a:latin typeface="Calibri" pitchFamily="2" charset="0"/>
        <a:ea typeface="Calibri" pitchFamily="2" charset="0"/>
        <a:cs typeface="Calibri" pitchFamily="2"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w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3E885A1F-51D3-DDAC-9D30-A7F9147E6BF2}" type="slidenum">
              <a:t>2</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uNeTs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r>
              <a:t>Jahresplanung Kerncurriculum sieht 4 Stunden für die „Naturgefahren“ vor, als Schwerpunktthema haben wir es auf 10 Stunden aufgepeppt. </a:t>
            </a: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4C5206C2-8CA1-07F0-EFEA-7AA548A4192F}" type="slidenum">
              <a:t>15</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57DC57AD-E3BA-89A1-F464-15F4192A0240}" type="slidenum">
              <a:t>16</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4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OBmwg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605CC987-C98D-093F-C3E4-3F6A87AA356A}" type="slidenum">
              <a:t>17</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0AY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4E8D847A-34A3-D872-ED35-C227CA7B1B97}" type="slidenum">
              <a:t>19</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8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EAcg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lnSpc>
                <a:spcPct val="110000"/>
              </a:lnSpc>
              <a:defRPr lang="de-de"/>
            </a:pPr>
            <a:r>
              <a:rPr lang="de-de" sz="1800" i="1">
                <a:latin typeface="Arial" pitchFamily="2" charset="0"/>
                <a:ea typeface="Times New Roman" pitchFamily="1" charset="0"/>
                <a:cs typeface="Calibri" pitchFamily="2" charset="0"/>
              </a:rPr>
              <a:t>Zusatzinformation (für die Lehrkraft): </a:t>
            </a:r>
            <a:r>
              <a:rPr lang="de-de" sz="1800">
                <a:latin typeface="Arial" pitchFamily="2" charset="0"/>
                <a:ea typeface="Times New Roman" pitchFamily="1" charset="0"/>
                <a:cs typeface="Calibri" pitchFamily="2" charset="0"/>
              </a:rPr>
              <a:t>Abgebildet sind „Earthquake Disasters“. Um von einer „(Natur-) Katastrophe“ zu sprechen, muss laut worldmapper.org mindestens eines der folgenden Kriterien erfüllt sein:  a) 10 oder mehr Menschen sind gestorben; b) 100 oder mehr Menschen sind betroffen; c) der Katastrophenfall wurde ausgerufen; d) ein Ruf nach internationaler Hilfe wurde abgesetzt.</a:t>
            </a:r>
          </a:p>
          <a:p>
            <a:pPr>
              <a:defRPr lang="de-de"/>
            </a:pPr>
            <a:endParaRPr lang="de-de" sz="1800">
              <a:latin typeface="Arial" pitchFamily="2" charset="0"/>
              <a:ea typeface="Times New Roman" pitchFamily="1" charset="0"/>
              <a:cs typeface="Calibri" pitchFamily="2" charset="0"/>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FCNq1s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2269040C-42CF-3CF2-81D1-B4A74A9F77E1}" type="slidenum">
              <a:t>20</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ICwQgI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07F9C3B4-FAEA-AC35-A441-0C608D0F5259}" type="slidenum">
              <a:t>22</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ICOq1s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7DCF3929-6790-9ACF-DE77-919A773928C4}" type="slidenum">
              <a:t>25</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679075AD-E38A-C583-C428-15D63B663240}" type="slidenum">
              <a:t>29</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2D896B70-3EC0-DC9D-8E31-C8C8257F789D}" type="slidenum">
              <a:t>32</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1CD0D841-0FF1-852E-BF68-F97B962649AC}" type="slidenum">
              <a:t>34</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UAZQ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W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9/fw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720C0CB6-F89F-59FA-D1B4-0EAF42FA275B}" type="slidenum">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U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5AEAA984-CAB7-BF5F-F952-3C0AE71C0F69}" type="slidenum">
              <a:t>40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marL="0" marR="0" indent="0" algn="l" defTabSz="914400">
              <a:lnSpc>
                <a:spcPct val="100000"/>
              </a:lnSpc>
              <a:spcBef>
                <a:spcPts val="0"/>
              </a:spcBef>
              <a:spcAft>
                <a:spcPts val="0"/>
              </a:spcAft>
              <a:buNone/>
              <a:tabLst/>
              <a:defRPr lang="de-de"/>
            </a:pPr>
            <a:r>
              <a:t>Vorlage Gruppenarbeitsblatt – kann an alle Gruppenthemen angepasst werden (Naturgefahren_DS3_AB_1)</a:t>
            </a:r>
          </a:p>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27D52ACE-80CA-80DC-846D-768964237223}" type="slidenum">
              <a:t>41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marL="0" marR="0" indent="0" algn="l" defTabSz="914400">
              <a:lnSpc>
                <a:spcPct val="100000"/>
              </a:lnSpc>
              <a:spcBef>
                <a:spcPts val="0"/>
              </a:spcBef>
              <a:spcAft>
                <a:spcPts val="0"/>
              </a:spcAft>
              <a:buNone/>
              <a:tabLst/>
              <a:defRPr lang="de-de"/>
            </a:pPr>
            <a:r>
              <a:t>Angesichts der Tatsache, dass es hinsichtlich des Arbeitsbegriffes „Resilienz“ erneut keine „allein gültige“ Definition gibt, scheint eine einleitende Auseinandersetzung mit dem Terminus notwendig. </a:t>
            </a:r>
          </a:p>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00703CA3-EDED-25CA-A3C8-1B9F7286554E}" type="slidenum">
              <a:t>43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gPvAM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IA1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marL="0" marR="0" indent="0" algn="l" defTabSz="914400">
              <a:lnSpc>
                <a:spcPct val="100000"/>
              </a:lnSpc>
              <a:spcBef>
                <a:spcPts val="0"/>
              </a:spcBef>
              <a:spcAft>
                <a:spcPts val="0"/>
              </a:spcAft>
              <a:buNone/>
              <a:tabLst/>
              <a:defRPr lang="de-de"/>
            </a:pPr>
            <a:r>
              <a:t>Angesichts der Tatsache, dass es hinsichtlich des Arbeitsbegriffes „Resilienz“ erneut keine „allein gültige“ Definition gibt, scheint eine einleitende Auseinandersetzung mit dem Terminus notwendig. </a:t>
            </a:r>
          </a:p>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0D8B8145-0BE0-DE77-AE33-FD22CF7D58A8}" type="slidenum">
              <a:t>45</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gPvA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r>
              <a:t>Diese kurze (ca. 90 Sek.) Animation muss man sicherlich wiederholt schauen (oder häufiger anhalten), um alle Informationen erfassen zu können.</a:t>
            </a: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gPvA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7B2F1D5F-1196-7AEB-D897-E7BE53D92EB2}" type="slidenum">
              <a:t>46</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05405B36-78E8-15AD-A6F8-8EF815B650DB}" type="slidenum">
              <a:t>48</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cAZQ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4727D6EF-A1AA-7220-E49F-577598D11202}" type="slidenum">
              <a:t>50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UAZ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6D810623-6D80-D4F0-CE39-9BA5487738CE}" type="slidenum">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IAM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CxlQ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r>
              <a:t>Ein besonders schöner Nebeneffekt der UE „Naturgefahren“ ist die Tatsache, dass eine Auseinandersetzung mit dieser Thematik nicht ohne Vernetzungen zwischen den einzelnen Geosphären erfolgen kann…. Ganz abgesehen davon, dass „Naturgefahren“ für viele SuS eine besondere Attraktivität besitzen und ihre Auswirkungen „Faszination“ ausüben.</a:t>
            </a: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4A6D759E-D0A7-3883-E9D5-26D63B9B1F73}" type="slidenum">
              <a:t>7</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UAZ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12FEDEED-A3FF-AB28-B146-557D90084700}" type="slidenum">
              <a:t>8</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UAZQ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FQX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FP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0E7A70CD-83E3-2F86-ADC2-75D33E8C5B20}" type="slidenum">
              <a:t>9</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0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0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5D677A96-D8B0-328C-FEDF-2ED93491087B}" type="slidenum">
              <a:t>12</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8V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r>
              <a:t>Man kann sich problemlos mehrere Stunden damit beschäftigen, „die“ verbindliche(n) Definitionen der Arbeitsbegriffe zu diesem Standard 3.5.2.1 (7) zu finden. Diese Darstellung bietet viele hilfreiche Orientierungen. Birkmann stellt zahlreiche unterschiedliche Definitionsansätze vor und zieht dann jeweils ein Fazit im Sinne einer (geographisch orientierten) Raumforschung und –planung bzw. subsumiert die unterschiedlichen Ansätze in diesem Sinne.</a:t>
            </a: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MAd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5EA8F799-D7B3-FD01-FD10-2154B95E0B74}" type="slidenum">
              <a:t>13</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Folienbildplatzhalter 1"/>
          <p:cNvSpPr>
            <a:spLocks noGrp="1" noRot="1" noChangeAspect="1" noChangeArrowheads="1"/>
            <a:extLst>
              <a:ext uri="smNativeData">
                <pr:smNativeData xmlns:pr="smNativeData" xmlns:p14="http://schemas.microsoft.com/office/powerpoint/2010/main" xmlns="" val="SMDATA_13_svcmZBMAAAAlAAAAZAAAAC0AAAAAkgAAAEkAAACSAAAASQ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AU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PAAAAlQQAAEMpAAB7GwAAEAAAACYAAAAIAAAAAQAAAAAAAAA="/>
              </a:ext>
            </a:extLst>
          </p:cNvSpPr>
          <p:nvPr>
            <p:ph type="sldImg"/>
          </p:nvPr>
        </p:nvSpPr>
        <p:spPr>
          <a:xfrm>
            <a:off x="90488" y="744538"/>
            <a:ext cx="6616700" cy="3722687"/>
          </a:xfrm>
        </p:spPr>
      </p:sp>
      <p:sp>
        <p:nvSpPr>
          <p:cNvPr id="3" name="Notizenplatzhalter 2"/>
          <p:cNvSpPr>
            <a:spLocks noGrp="1" noChangeArrowheads="1"/>
            <a:extLst>
              <a:ext uri="smNativeData">
                <pr:smNativeData xmlns:pr="smNativeData" xmlns:p14="http://schemas.microsoft.com/office/powerpoint/2010/main" xmlns="" val="SMDATA_13_svcmZBMAAAAlAAAAZAAAAA0AAAAAkgAAAEkAAACSAAAASQ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vBAAAAR0AAKMlAAB8OAAAEAAAACYAAAAIAAAAAQAAAAAAAAA="/>
              </a:ext>
            </a:extLst>
          </p:cNvSpPr>
          <p:nvPr>
            <p:ph type="body" idx="1"/>
          </p:nvPr>
        </p:nvSpPr>
        <p:spPr>
          <a:xfrm>
            <a:off x="680085" y="4714875"/>
            <a:ext cx="5438140" cy="4467225"/>
          </a:xfrm>
        </p:spPr>
        <p:txBody>
          <a:bodyPr/>
          <a:lstStyle/>
          <a:p>
            <a:pPr>
              <a:defRPr lang="de-de"/>
            </a:pPr>
            <a:endParaRPr/>
          </a:p>
        </p:txBody>
      </p:sp>
      <p:sp>
        <p:nvSpPr>
          <p:cNvPr id="4" name="Foliennummernplatzhalter 3"/>
          <p:cNvSpPr>
            <a:spLocks noGrp="1" noChangeArrowheads="1"/>
            <a:extLst>
              <a:ext uri="smNativeData">
                <pr:smNativeData xmlns:pr="smNativeData" xmlns:p14="http://schemas.microsoft.com/office/powerpoint/2010/main" xmlns="" val="SMDATA_13_svcmZBMAAAAlAAAAZAAAAA0AAAAAkgAAAEkAAACSAAAASQAAAAAAAAAC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FwAAADoAAM8pAAAOPQAAEAAAACYAAAAIAAAAAQAAAAAAAAA="/>
              </a:ext>
            </a:extLst>
          </p:cNvSpPr>
          <p:nvPr>
            <p:ph type="sldNum" sz="quarter" idx="5"/>
          </p:nvPr>
        </p:nvSpPr>
        <p:spPr>
          <a:xfrm>
            <a:off x="3850640" y="9428480"/>
            <a:ext cx="2945765" cy="496570"/>
          </a:xfrm>
        </p:spPr>
        <p:txBody>
          <a:bodyPr/>
          <a:lstStyle/>
          <a:p>
            <a:pPr>
              <a:defRPr lang="de-de"/>
            </a:pPr>
            <a:fld id="{255AE403-4DC8-0F12-86E2-BB47AAAC70EE}" type="slidenum">
              <a:t>14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2" name="Abgerundetes Rechteck 29"/>
          <p:cNvSpPr>
            <a:extLst>
              <a:ext uri="smNativeData">
                <pr:smNativeData xmlns:pr="smNativeData" xmlns:p14="http://schemas.microsoft.com/office/powerpoint/2010/main" xmlns="" val="SMDATA_13_svcmZBMAAAAlAAAAZQAAAA0AAAAAkAAAAEgAAACQAAAASAAAAAAAAAABAAAAAAAAAAEAAABQAAAAhbacS3FV1T8AAAAAAADwvwAAAAAAAOA/AAAAAAAA4D8AAAAAAADgPwAAAAAAAOA/AAAAAAAA4D8AAAAAAADgPwAAAAAAAOA/AAAAAAAA4D8CAAAAjAAAAAEAAAAJAAAA////AP//wQgAAAAAAAAAAAAAAAAAAAAAAAAAAAAAAAAAAAAAeAAAAAEAAABAAAAAAAAAAAAAAABaAAAAAAAAAAAAAAAAAAAAAAAAAAAAAAAAAAAAAAAAAAAAAAAAAAAAAAAAAAAAAAAAAAAAAAAAAAAAAAAAAAAAAAAAAAAAAAAAAAAAFAAAADwAAAAAAAAAAAAAAP//wQA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FZlcjAMAAAAEAAAAAAAAAAAAAAAAAAAAAAAAAAeAAAAaAAAAAAAAAAAAAAAAAAAAAAAAAAAAAAAECcAABAnAAAAAAAAAAAAAAAAAAAAAAAAAAAAAAAAAAAAAAAAAAAAABQAAAAAAAAAwMD/AAAAAABkAAAAMgAAAAAAAABkAAAAAAAAAH9/fwAKAAAAHwAAAFQAAAD///8AAAAAAQAAAAAAAAAAAAAAAAAAAAAAAAAAAAAAAAAAAAAAAAAA///BAH9/fwAAAAADzMzMAMDA/wB/f38AAAAAAAAAAAAAAAAAAAAAAAAAAAAhAAAAGAAAABQAAABgLAAAYBgAAIBFAACLGAAAEAAAACYAAAAIAAAA//////////8="/>
              </a:ext>
            </a:extLst>
          </p:cNvSpPr>
          <p:nvPr/>
        </p:nvSpPr>
        <p:spPr>
          <a:xfrm>
            <a:off x="7213600" y="3962400"/>
            <a:ext cx="4084320" cy="27305"/>
          </a:xfrm>
          <a:prstGeom prst="roundRect">
            <a:avLst>
              <a:gd name="adj" fmla="val 16667"/>
            </a:avLst>
          </a:prstGeom>
          <a:ln>
            <a:noFill/>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en-us"/>
          </a:p>
        </p:txBody>
      </p:sp>
      <p:sp>
        <p:nvSpPr>
          <p:cNvPr id="3" name="Rechteck 9"/>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uAAAAP//wQgAAAAAAAAAAAAAAAAAAAAAAAAAAAAAAAAAAAAAZAAAAAEAAABAAAAAAAAAAAAAAAAAAAAAAAAAAAAAAAAAAAAAAAAAAAAAAAAAAAAAAAAAAAAAAAAAAAAAAAAAAAAAAAAAAAAAAAAAAAAAAAAAAAAAAAAAAAAAAAAAAAAAFAAAADwAAAAAAAAAAAAAAP//wQA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4AAAAAAAAAQAAAAAAAAAAAAAAAAAAAAAAAAAAAAAAAAAAAAAAAAAA///BAH9/fwAAAAADzMzMAMDA/wB/f38AAAAAAAAAAAAAAAAAAAAAAAAAAAAhAAAAGAAAABQAAAAAAAAAdRYAAABLAAD2FwAAEAAAACYAAAAIAAAA//////////8="/>
              </a:ext>
            </a:extLst>
          </p:cNvSpPr>
          <p:nvPr/>
        </p:nvSpPr>
        <p:spPr>
          <a:xfrm>
            <a:off x="0" y="3650615"/>
            <a:ext cx="12192000" cy="244475"/>
          </a:xfrm>
          <a:prstGeom prst="rect">
            <a:avLst/>
          </a:prstGeom>
          <a:solidFill>
            <a:srgbClr val="B80000"/>
          </a:solidFill>
          <a:ln>
            <a:noFill/>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en-us"/>
          </a:p>
        </p:txBody>
      </p:sp>
      <p:sp>
        <p:nvSpPr>
          <p:cNvPr id="4" name="Titel 7"/>
          <p:cNvSpPr>
            <a:spLocks noGrp="1" noChangeArrowheads="1"/>
            <a:extLst>
              <a:ext uri="smNativeData">
                <pr:smNativeData xmlns:pr="smNativeData" xmlns:p14="http://schemas.microsoft.com/office/powerpoint/2010/main" xmlns="" val="SMDATA_13_svcmZBMAAAAlAAAAZAAAAA0AAAAAkAAAAEgAAACQAAAASAAAAAAAAAAC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0Ab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Hw0AABpIAAAqFgAAEAAAACYAAAAIAAAAgaAAAAAAAAA="/>
              </a:ext>
            </a:extLst>
          </p:cNvSpPr>
          <p:nvPr>
            <p:ph type="ctrTitle"/>
          </p:nvPr>
        </p:nvSpPr>
        <p:spPr>
          <a:xfrm>
            <a:off x="609600" y="2132965"/>
            <a:ext cx="11111230" cy="1470025"/>
          </a:xfrm>
        </p:spPr>
        <p:txBody>
          <a:bodyPr vert="horz" wrap="square" lIns="91440" tIns="45720" rIns="91440" bIns="45720" numCol="1" spcCol="215900" anchor="b">
            <a:prstTxWarp prst="textNoShape">
              <a:avLst/>
            </a:prstTxWarp>
          </a:bodyPr>
          <a:lstStyle>
            <a:lvl1pPr algn="l">
              <a:defRPr lang="de-de" sz="4800"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Titel der gesamten Präsentation</a:t>
            </a:r>
            <a:endParaRPr lang="en-us"/>
          </a:p>
        </p:txBody>
      </p:sp>
      <p:sp>
        <p:nvSpPr>
          <p:cNvPr id="5" name="Untertitel 8"/>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8HQQ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tAwAA/xcAAGAsAABlIgAAEAAAACYAAAAIAAAAAaAAAAAAAAA="/>
              </a:ext>
            </a:extLst>
          </p:cNvSpPr>
          <p:nvPr>
            <p:ph type="subTitle" idx="1"/>
          </p:nvPr>
        </p:nvSpPr>
        <p:spPr>
          <a:xfrm>
            <a:off x="638175" y="3900805"/>
            <a:ext cx="6575425" cy="1690370"/>
          </a:xfrm>
        </p:spPr>
        <p:txBody>
          <a:bodyPr vert="horz" wrap="square" lIns="91440" tIns="45720" rIns="91440" bIns="45720" numCol="1" spcCol="215900" anchor="t">
            <a:prstTxWarp prst="textNoShape">
              <a:avLst/>
            </a:prstTxWarp>
          </a:bodyPr>
          <a:lstStyle>
            <a:lvl1pPr marL="64135" indent="0" algn="l">
              <a:buNone/>
              <a:defRPr lang="de-de" sz="2400" baseline="0">
                <a:solidFill>
                  <a:schemeClr val="tx2"/>
                </a:solidFill>
              </a:defRPr>
            </a:lvl1pPr>
            <a:lvl2pPr marL="457200" indent="0" algn="ctr">
              <a:buNone/>
              <a:defRPr lang="de-de"/>
            </a:lvl2pPr>
            <a:lvl3pPr marL="914400" indent="0" algn="ctr">
              <a:buNone/>
              <a:defRPr lang="de-de"/>
            </a:lvl3pPr>
            <a:lvl4pPr marL="1371600" indent="0" algn="ctr">
              <a:buNone/>
              <a:defRPr lang="de-de"/>
            </a:lvl4pPr>
            <a:lvl5pPr marL="1828800" indent="0" algn="ctr">
              <a:buNone/>
              <a:defRPr lang="de-de"/>
            </a:lvl5pPr>
            <a:lvl6pPr marL="2286000" indent="0" algn="ctr">
              <a:buNone/>
              <a:defRPr lang="de-de"/>
            </a:lvl6pPr>
            <a:lvl7pPr marL="2743200" indent="0" algn="ctr">
              <a:buNone/>
              <a:defRPr lang="de-de"/>
            </a:lvl7pPr>
            <a:lvl8pPr marL="3200400" indent="0" algn="ctr">
              <a:buNone/>
              <a:defRPr lang="de-de"/>
            </a:lvl8pPr>
            <a:lvl9pPr marL="3657600" indent="0" algn="ctr">
              <a:buNone/>
              <a:defRPr lang="de-de"/>
            </a:lvl9pPr>
          </a:lstStyle>
          <a:p>
            <a:pPr>
              <a:defRPr lang="de-de"/>
            </a:pPr>
            <a:r>
              <a:t>Anlass der Präsentation</a:t>
            </a:r>
            <a:br/>
            <a:r>
              <a:t>Name des/der Vortragenden </a:t>
            </a:r>
            <a:endParaRPr lang="en-us"/>
          </a:p>
        </p:txBody>
      </p:sp>
      <p:sp>
        <p:nvSpPr>
          <p:cNvPr id="6" name="Datumsplatzhalter 13"/>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EyMi4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HQAAAoiUAAA1IAADYJwAAEAAAACYAAAAIAAAAAYAAAAAAAAA="/>
              </a:ext>
            </a:extLst>
          </p:cNvSpPr>
          <p:nvPr>
            <p:ph type="dt" sz="half" idx="2"/>
          </p:nvPr>
        </p:nvSpPr>
        <p:spPr>
          <a:xfrm>
            <a:off x="10530205" y="6117590"/>
            <a:ext cx="1182370" cy="359410"/>
          </a:xfrm>
        </p:spPr>
        <p:txBody>
          <a:bodyPr/>
          <a:lstStyle>
            <a:lvl1pPr algn="r">
              <a:defRPr lang="de-de" sz="800">
                <a:solidFill>
                  <a:srgbClr val="646464"/>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endParaRPr/>
          </a:p>
        </p:txBody>
      </p:sp>
      <p:sp>
        <p:nvSpPr>
          <p:cNvPr id="7"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GgAAtCUAAJMwAADrJwAAEAAAACYAAAAIAAAAAYAAAAAAAAA="/>
              </a:ext>
            </a:extLst>
          </p:cNvSpPr>
          <p:nvPr>
            <p:ph type="ftr" sz="quarter" idx="3"/>
          </p:nvPr>
        </p:nvSpPr>
        <p:spPr>
          <a:xfrm>
            <a:off x="4295775" y="6129020"/>
            <a:ext cx="3600450" cy="360045"/>
          </a:xfrm>
        </p:spPr>
        <p:txBody>
          <a:bodyPr/>
          <a:lstStyle>
            <a:lvl1pPr algn="ctr">
              <a:defRPr lang="de-de" sz="800" b="1">
                <a:solidFill>
                  <a:srgbClr val="646464"/>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ZSL-Konzeptionsgruppe Geographie</a:t>
            </a:r>
          </a:p>
        </p:txBody>
      </p:sp>
      <p:pic>
        <p:nvPicPr>
          <p:cNvPr id="8" name="Grafik 7"/>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MwQAAMUCAADjBgAAcgYAABAAAAAmAAAACAAAAP//////////"/>
              </a:ext>
            </a:extLst>
          </p:cNvPicPr>
          <p:nvPr/>
        </p:nvPicPr>
        <p:blipFill>
          <a:blip r:embed="rId2"/>
          <a:stretch>
            <a:fillRect/>
          </a:stretch>
        </p:blipFill>
        <p:spPr>
          <a:xfrm>
            <a:off x="682625" y="450215"/>
            <a:ext cx="436880" cy="597535"/>
          </a:xfrm>
          <a:prstGeom prst="rect">
            <a:avLst/>
          </a:prstGeom>
          <a:noFill/>
          <a:ln>
            <a:noFill/>
          </a:ln>
          <a:effectLst/>
        </p:spPr>
      </p:pic>
      <p:pic>
        <p:nvPicPr>
          <p:cNvPr id="9" name="Grafik 2"/>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EDsAAP4BAAANSAAAsgcAABAAAAAmAAAACAAAAP//////////"/>
              </a:ext>
            </a:extLst>
          </p:cNvPicPr>
          <p:nvPr/>
        </p:nvPicPr>
        <p:blipFill>
          <a:blip r:embed="rId3"/>
          <a:stretch>
            <a:fillRect/>
          </a:stretch>
        </p:blipFill>
        <p:spPr>
          <a:xfrm>
            <a:off x="9601200" y="323850"/>
            <a:ext cx="2111375" cy="92710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el und Inhalt">
    <p:spTree>
      <p:nvGrpSpPr>
        <p:cNvPr id="1" name=""/>
        <p:cNvGrpSpPr/>
        <p:nvPr/>
      </p:nvGrpSpPr>
      <p:grpSpPr>
        <a:xfrm>
          <a:off x="0" y="0"/>
          <a:ext cx="0" cy="0"/>
          <a:chOff x="0" y="0"/>
          <a:chExt cx="0" cy="0"/>
        </a:xfrm>
      </p:grpSpPr>
      <p:sp>
        <p:nvSpPr>
          <p:cNvPr id="2" name="Inhalts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BQoAAEBHAADTIgAAEAAAACYAAAAIAAAAAQAAAAAAAAA="/>
              </a:ext>
            </a:extLst>
          </p:cNvSpPr>
          <p:nvPr>
            <p:ph idx="1"/>
          </p:nvPr>
        </p:nvSpPr>
        <p:spPr>
          <a:xfrm>
            <a:off x="609600" y="1628775"/>
            <a:ext cx="10972800" cy="4032250"/>
          </a:xfrm>
        </p:spPr>
        <p:txBody>
          <a:bodyPr/>
          <a:lstStyle/>
          <a:p>
            <a:pPr>
              <a:defRPr lang="de-de"/>
            </a:pPr>
            <a:r>
              <a:t>Mastertextformat bearbeiten</a:t>
            </a:r>
          </a:p>
        </p:txBody>
      </p:sp>
      <p:sp>
        <p:nvSpPr>
          <p:cNvPr id="3"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DAIAAEBHAACcCAAAEAAAACYAAAAIAAAAAYAAAAAAAAA="/>
              </a:ext>
            </a:extLst>
          </p:cNvSpPr>
          <p:nvPr>
            <p:ph type="title"/>
          </p:nvPr>
        </p:nvSpPr>
        <p:spPr>
          <a:xfrm>
            <a:off x="609600" y="332740"/>
            <a:ext cx="10972800" cy="1066800"/>
          </a:xfrm>
        </p:spPr>
        <p:txBody>
          <a:bodyPr/>
          <a:lstStyle>
            <a:lvl1pPr algn="l">
              <a:defRPr lang="de-de" sz="3000" baseline="0">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endParaRPr lang="en-us"/>
          </a:p>
        </p:txBody>
      </p:sp>
      <p:sp>
        <p:nvSpPr>
          <p:cNvPr id="4"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GgAA7SUAAJMwAAAkKAAAEAAAACYAAAAIAAAAAYAAAAAAAAA="/>
              </a:ext>
            </a:extLst>
          </p:cNvSpPr>
          <p:nvPr>
            <p:ph type="ftr" sz="quarter" idx="3"/>
          </p:nvPr>
        </p:nvSpPr>
        <p:spPr>
          <a:xfrm>
            <a:off x="4295775" y="6165215"/>
            <a:ext cx="3600450" cy="360045"/>
          </a:xfrm>
        </p:spPr>
        <p:txBody>
          <a:bodyPr/>
          <a:lstStyle>
            <a:lvl1pPr algn="ctr">
              <a:defRPr lang="de-de" sz="800" b="1">
                <a:solidFill>
                  <a:srgbClr val="646464"/>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ZSL-Konzeptionsgruppe Geographie</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itel">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DAIAAEBHAACcCAAAEAAAACYAAAAIAAAAAYAAAAAAAAA="/>
              </a:ext>
            </a:extLst>
          </p:cNvSpPr>
          <p:nvPr>
            <p:ph type="title"/>
          </p:nvPr>
        </p:nvSpPr>
        <p:spPr>
          <a:xfrm>
            <a:off x="609600" y="332740"/>
            <a:ext cx="10972800" cy="1066800"/>
          </a:xfrm>
        </p:spPr>
        <p:txBody>
          <a:bodyPr/>
          <a:lstStyle>
            <a:lvl1pPr>
              <a:defRPr lang="de-de" sz="3000" baseline="0">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Mastertitelformat bearbeiten</a:t>
            </a:r>
          </a:p>
        </p:txBody>
      </p:sp>
      <p:sp>
        <p:nvSpPr>
          <p:cNvPr id="3"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43IDc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GgAA7SUAAJMwAAAkKAAAEAAAACYAAAAIAAAAAYAAAAAAAAA="/>
              </a:ext>
            </a:extLst>
          </p:cNvSpPr>
          <p:nvPr>
            <p:ph type="ftr" sz="quarter" idx="10"/>
          </p:nvPr>
        </p:nvSpPr>
        <p:spPr>
          <a:xfrm>
            <a:off x="4295775" y="6165215"/>
            <a:ext cx="3600450" cy="360045"/>
          </a:xfrm>
        </p:spPr>
        <p:txBody>
          <a:bodyPr/>
          <a:lstStyle>
            <a:lvl1pPr algn="ctr">
              <a:defRPr lang="de-de"/>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ZSL-Konzeptionsgruppe Geographie</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4zID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GgAAXyYAAJMwAACVKAAAEAAAACYAAAAIAAAAAQAAAAAAAAA="/>
              </a:ext>
            </a:extLst>
          </p:cNvSpPr>
          <p:nvPr>
            <p:ph type="ftr" sz="quarter" idx="10"/>
          </p:nvPr>
        </p:nvSpPr>
        <p:spPr>
          <a:xfrm>
            <a:off x="4295775" y="6237605"/>
            <a:ext cx="3600450" cy="359410"/>
          </a:xfrm>
        </p:spPr>
        <p:txBody>
          <a:bodyPr/>
          <a:lstStyle/>
          <a:p>
            <a:pPr>
              <a:defRPr lang="de-de"/>
            </a:pPr>
            <a:r>
              <a:t>ZSL-Konzeptionsgruppe Geographie</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 name="Rechteck 2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uAAAAP//wQgAAAAAAAAAAAAAAAAAAAAAAAAAAAAAAAAAAAAAZAAAAAEAAABAAAAAAAAAAAAAAAAAAAAAAAAAAAAAAAAAAAAAAAAAAAAAAAAAAAAAAAAAAAAAAAAAAAAAAAAAAAAAAAAAAAAAAAAAAAAAAAAAAAAAAAAAAAAAAAAAAAAAFAAAADwAAAAAAAAAAAAAAP//wQA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4AAAA///BAQAAAAAAAAAAAAAAAAAAAAAAAAAAAAAAAAAAAAAAAAAA///BAH9/fwC/AAADzMzMAMDA/wB/f38AAAAAAAAAAAAAAAAAAAAAAAAAAAAhAAAAGAAAABQAAAAAAAAAAAAAAABLAADpAQAAEAAAACYAAAAIAAAA//////////8="/>
              </a:ext>
            </a:extLst>
          </p:cNvSpPr>
          <p:nvPr/>
        </p:nvSpPr>
        <p:spPr>
          <a:xfrm>
            <a:off x="0" y="0"/>
            <a:ext cx="12192000" cy="310515"/>
          </a:xfrm>
          <a:prstGeom prst="rect">
            <a:avLst/>
          </a:prstGeom>
          <a:solidFill>
            <a:srgbClr val="B80000"/>
          </a:solidFill>
          <a:ln>
            <a:noFill/>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en-us"/>
          </a:p>
        </p:txBody>
      </p:sp>
      <p:sp>
        <p:nvSpPr>
          <p:cNvPr id="3" name="Titelplatzhalter 2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gEAAEBHAACOCAAAEAAAACYAAAAIAAAAgy8AAP//wQE="/>
              </a:ext>
            </a:extLst>
          </p:cNvSpPr>
          <p:nvPr>
            <p:ph type="title"/>
          </p:nvPr>
        </p:nvSpPr>
        <p:spPr>
          <a:xfrm>
            <a:off x="609600" y="323850"/>
            <a:ext cx="10972800" cy="1066800"/>
          </a:xfrm>
          <a:prstGeom prst="rect">
            <a:avLst/>
          </a:prstGeom>
          <a:noFill/>
          <a:ln>
            <a:noFill/>
          </a:ln>
          <a:effectLst/>
        </p:spPr>
        <p:txBody>
          <a:bodyPr vert="horz" wrap="square" lIns="91440" tIns="45720" rIns="91440" bIns="45720" numCol="1" spcCol="215900" anchor="ctr">
            <a:prstTxWarp prst="textNoShape">
              <a:avLst/>
            </a:prstTxWarp>
          </a:bodyPr>
          <a:lstStyle/>
          <a:p>
            <a:pPr>
              <a:defRPr lang="de-de"/>
            </a:pPr>
            <a:r>
              <a:t>Titelmasterformat durch Klicken bearbeiten</a:t>
            </a:r>
            <a:endParaRPr lang="en-us"/>
          </a:p>
        </p:txBody>
      </p:sp>
      <p:sp>
        <p:nvSpPr>
          <p:cNvPr id="4" name="Textplatzhalter 1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AAwAAdgoAAEBHAABFIwAAEAAAACYAAAAIAAAAAy8AAP//wQE="/>
              </a:ext>
            </a:extLst>
          </p:cNvSpPr>
          <p:nvPr>
            <p:ph type="body" idx="1"/>
          </p:nvPr>
        </p:nvSpPr>
        <p:spPr>
          <a:xfrm>
            <a:off x="609600" y="1700530"/>
            <a:ext cx="10972800" cy="4032885"/>
          </a:xfrm>
          <a:prstGeom prst="rect">
            <a:avLst/>
          </a:prstGeom>
          <a:noFill/>
          <a:ln>
            <a:noFill/>
          </a:ln>
          <a:effectLst/>
        </p:spPr>
        <p:txBody>
          <a:bodyPr vert="horz" wrap="square" lIns="91440" tIns="45720" rIns="91440" bIns="45720" numCol="1" spcCol="215900" anchor="t">
            <a:prstTxWarp prst="textNoShape">
              <a:avLst/>
            </a:prstTxWarp>
          </a:bodyPr>
          <a:lstStyle/>
          <a:p>
            <a:pPr>
              <a:defRPr lang="de-de"/>
            </a:pPr>
            <a:r>
              <a:t>Textmasterformat bearbeiten</a:t>
            </a:r>
          </a:p>
          <a:p>
            <a:pPr lvl="1">
              <a:defRPr lang="de-de"/>
            </a:pPr>
            <a:r>
              <a:t>Zweite Ebene</a:t>
            </a:r>
          </a:p>
          <a:p>
            <a:pPr lvl="2">
              <a:defRPr lang="de-de"/>
            </a:pPr>
            <a:r>
              <a:t>Dritte Ebene</a:t>
            </a:r>
          </a:p>
          <a:p>
            <a:pPr lvl="3">
              <a:defRPr lang="de-de"/>
            </a:pPr>
            <a:r>
              <a:t>Vierte Ebene</a:t>
            </a:r>
          </a:p>
        </p:txBody>
      </p:sp>
      <p:sp>
        <p:nvSpPr>
          <p:cNvPr id="5"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tGgAAGCYAAJMwAABOKAAAEAAAACYAAAAIAAAAA48AAP//wQE="/>
              </a:ext>
            </a:extLst>
          </p:cNvSpPr>
          <p:nvPr>
            <p:ph type="ftr" sz="quarter" idx="3"/>
          </p:nvPr>
        </p:nvSpPr>
        <p:spPr>
          <a:xfrm>
            <a:off x="4295775" y="6192520"/>
            <a:ext cx="3600450" cy="359410"/>
          </a:xfrm>
          <a:prstGeom prst="rect">
            <a:avLst/>
          </a:prstGeom>
          <a:noFill/>
          <a:ln>
            <a:noFill/>
          </a:ln>
          <a:effectLst/>
        </p:spPr>
        <p:txBody>
          <a:bodyPr vert="horz" wrap="square" lIns="91440" tIns="45720" rIns="91440" bIns="45720" numCol="1" spcCol="215900" anchor="t">
            <a:prstTxWarp prst="textNoShape">
              <a:avLst/>
            </a:prstTxWarp>
          </a:bodyPr>
          <a:lstStyle>
            <a:lvl1pPr algn="ctr">
              <a:defRPr lang="de-de" sz="800" b="1">
                <a:solidFill>
                  <a:srgbClr val="646464"/>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ZSL-Konzeptionsgruppe Geographie</a:t>
            </a:r>
          </a:p>
        </p:txBody>
      </p:sp>
      <p:pic>
        <p:nvPicPr>
          <p:cNvPr id="6" name="Grafik 3"/>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OU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MEEAACgkAACcRwAAPygAABAAAAAmAAAACAAAAP//////////"/>
              </a:ext>
            </a:extLst>
          </p:cNvPicPr>
          <p:nvPr/>
        </p:nvPicPr>
        <p:blipFill>
          <a:blip r:embed="rId6"/>
          <a:stretch>
            <a:fillRect/>
          </a:stretch>
        </p:blipFill>
        <p:spPr>
          <a:xfrm>
            <a:off x="10596880" y="5877560"/>
            <a:ext cx="1043940" cy="664845"/>
          </a:xfrm>
          <a:prstGeom prst="rect">
            <a:avLst/>
          </a:prstGeom>
          <a:noFill/>
          <a:ln>
            <a:noFill/>
          </a:ln>
          <a:effectLst/>
        </p:spPr>
      </p:pic>
      <p:pic>
        <p:nvPicPr>
          <p:cNvPr id="7" name="Grafik 7"/>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wAMAAL8kAADpBQAAsycAABAAAAAmAAAACAAAAP//////////"/>
              </a:ext>
            </a:extLst>
          </p:cNvPicPr>
          <p:nvPr/>
        </p:nvPicPr>
        <p:blipFill>
          <a:blip r:embed="rId7"/>
          <a:stretch>
            <a:fillRect/>
          </a:stretch>
        </p:blipFill>
        <p:spPr>
          <a:xfrm>
            <a:off x="609600" y="5973445"/>
            <a:ext cx="351155" cy="480060"/>
          </a:xfrm>
          <a:prstGeom prst="rect">
            <a:avLst/>
          </a:prstGeom>
          <a:noFill/>
          <a:ln>
            <a:noFill/>
          </a:ln>
          <a:effec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88" r:id="rId3"/>
    <p:sldLayoutId id="2147483687" r:id="rId4"/>
  </p:sldLayoutIdLst>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hf hdr="0"/>
  <p:txStyles>
    <p:titleStyle>
      <a:lvl1pPr marL="0" marR="0" indent="0" algn="l" defTabSz="914400">
        <a:lnSpc>
          <a:spcPct val="100000"/>
        </a:lnSpc>
        <a:spcBef>
          <a:spcPts val="0"/>
        </a:spcBef>
        <a:spcAft>
          <a:spcPts val="0"/>
        </a:spcAft>
        <a:buNone/>
        <a:tabLst/>
        <a:defRPr lang="de-de" sz="3000" b="0" i="0" u="none" strike="noStrike" kern="1" spc="0" baseline="0">
          <a:solidFill>
            <a:srgbClr val="3F3F3F"/>
          </a:solidFill>
          <a:effectLst/>
          <a:latin typeface="Arial" pitchFamily="2" charset="0"/>
          <a:ea typeface="Arial" pitchFamily="2" charset="0"/>
          <a:cs typeface="Arial"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9pPr>
    </p:titleStyle>
    <p:bodyStyle>
      <a:lvl1pPr marL="365760" marR="0" indent="-255905" algn="l" defTabSz="914400">
        <a:lnSpc>
          <a:spcPct val="100000"/>
        </a:lnSpc>
        <a:spcBef>
          <a:spcPts val="300"/>
        </a:spcBef>
        <a:spcAft>
          <a:spcPts val="0"/>
        </a:spcAft>
        <a:buClr>
          <a:schemeClr val="tx1"/>
        </a:buClr>
        <a:buSzTx/>
        <a:buFont typeface="Arial" pitchFamily="2" charset="0"/>
        <a:buChar char="•"/>
        <a:tabLst/>
        <a:defRPr lang="de-de" sz="2400" b="0" i="0" u="none" strike="noStrike" kern="1" spc="0" baseline="0">
          <a:solidFill>
            <a:srgbClr val="595959"/>
          </a:solidFill>
          <a:effectLst/>
          <a:latin typeface="Arial" pitchFamily="2" charset="0"/>
          <a:ea typeface="Arial" pitchFamily="2" charset="0"/>
          <a:cs typeface="Arial" pitchFamily="2" charset="0"/>
        </a:defRPr>
      </a:lvl1pPr>
      <a:lvl2pPr marL="658495" marR="0" indent="-247015" algn="l" defTabSz="914400">
        <a:lnSpc>
          <a:spcPct val="100000"/>
        </a:lnSpc>
        <a:spcBef>
          <a:spcPts val="300"/>
        </a:spcBef>
        <a:spcAft>
          <a:spcPts val="0"/>
        </a:spcAft>
        <a:buClr>
          <a:schemeClr val="tx1"/>
        </a:buClr>
        <a:buSzTx/>
        <a:buFont typeface="Arial" pitchFamily="2" charset="0"/>
        <a:buChar char="•"/>
        <a:tabLst/>
        <a:defRPr lang="de-de" sz="2400" b="0" i="0" u="none" strike="noStrike" kern="1" spc="0" baseline="0">
          <a:solidFill>
            <a:srgbClr val="595959"/>
          </a:solidFill>
          <a:effectLst/>
          <a:latin typeface="Arial" pitchFamily="2" charset="0"/>
          <a:ea typeface="Arial" pitchFamily="2" charset="0"/>
          <a:cs typeface="Arial" pitchFamily="2" charset="0"/>
        </a:defRPr>
      </a:lvl2pPr>
      <a:lvl3pPr marL="923290" marR="0" indent="-219710" algn="l" defTabSz="914400">
        <a:lnSpc>
          <a:spcPct val="100000"/>
        </a:lnSpc>
        <a:spcBef>
          <a:spcPts val="300"/>
        </a:spcBef>
        <a:spcAft>
          <a:spcPts val="0"/>
        </a:spcAft>
        <a:buClr>
          <a:schemeClr val="tx1"/>
        </a:buClr>
        <a:buSzTx/>
        <a:buFont typeface="Arial" pitchFamily="2" charset="0"/>
        <a:buChar char="•"/>
        <a:tabLst/>
        <a:defRPr lang="de-de" sz="2000" b="0" i="0" u="none" strike="noStrike" kern="1" spc="0" baseline="0">
          <a:solidFill>
            <a:srgbClr val="595959"/>
          </a:solidFill>
          <a:effectLst/>
          <a:latin typeface="Arial" pitchFamily="2" charset="0"/>
          <a:ea typeface="Arial" pitchFamily="2" charset="0"/>
          <a:cs typeface="Arial" pitchFamily="2" charset="0"/>
        </a:defRPr>
      </a:lvl3pPr>
      <a:lvl4pPr marL="1179830" marR="0" indent="-201295" algn="l" defTabSz="914400">
        <a:lnSpc>
          <a:spcPct val="100000"/>
        </a:lnSpc>
        <a:spcBef>
          <a:spcPts val="300"/>
        </a:spcBef>
        <a:spcAft>
          <a:spcPts val="0"/>
        </a:spcAft>
        <a:buClr>
          <a:schemeClr val="tx1"/>
        </a:buClr>
        <a:buSzTx/>
        <a:buFont typeface="Arial" pitchFamily="2" charset="0"/>
        <a:buChar char="•"/>
        <a:tabLst/>
        <a:defRPr lang="de-de" sz="2000" b="0" i="0" u="none" strike="noStrike" kern="1" spc="0" baseline="0">
          <a:solidFill>
            <a:srgbClr val="595959"/>
          </a:solidFill>
          <a:effectLst/>
          <a:latin typeface="Arial" pitchFamily="2" charset="0"/>
          <a:ea typeface="Arial" pitchFamily="2" charset="0"/>
          <a:cs typeface="Arial" pitchFamily="2" charset="0"/>
        </a:defRPr>
      </a:lvl4pPr>
      <a:lvl5pPr marL="1390015" marR="0" indent="-182880" algn="l" defTabSz="914400">
        <a:lnSpc>
          <a:spcPct val="100000"/>
        </a:lnSpc>
        <a:spcBef>
          <a:spcPts val="300"/>
        </a:spcBef>
        <a:spcAft>
          <a:spcPts val="0"/>
        </a:spcAft>
        <a:buClr>
          <a:schemeClr val="tx1"/>
        </a:buClr>
        <a:buSzTx/>
        <a:buFont typeface="Arial" pitchFamily="2" charset="0"/>
        <a:buChar char="•"/>
        <a:tabLst/>
        <a:defRPr lang="de-de" sz="1800" b="0" i="0" u="none" strike="noStrike" kern="1" spc="0" baseline="0">
          <a:solidFill>
            <a:srgbClr val="595959"/>
          </a:solidFill>
          <a:effectLst/>
          <a:latin typeface="Arial" pitchFamily="2" charset="0"/>
          <a:ea typeface="Arial" pitchFamily="2" charset="0"/>
          <a:cs typeface="Arial" pitchFamily="2" charset="0"/>
        </a:defRPr>
      </a:lvl5pPr>
      <a:lvl6pPr marL="1609090" marR="0" indent="-182880" algn="l" defTabSz="914400">
        <a:lnSpc>
          <a:spcPct val="100000"/>
        </a:lnSpc>
        <a:spcBef>
          <a:spcPts val="300"/>
        </a:spcBef>
        <a:spcAft>
          <a:spcPts val="0"/>
        </a:spcAft>
        <a:buClr>
          <a:schemeClr val="accent3"/>
        </a:buClr>
        <a:buSzTx/>
        <a:buFont typeface="Georgia" charset="0"/>
        <a:buChar char="▫"/>
        <a:tabLst/>
        <a:defRPr lang="de-de" sz="1800" b="0" i="0" u="none" strike="noStrike" kern="1" spc="0" baseline="0">
          <a:solidFill>
            <a:schemeClr val="accent3"/>
          </a:solidFill>
          <a:effectLst/>
          <a:latin typeface="Arial" pitchFamily="2" charset="0"/>
          <a:ea typeface="Arial" pitchFamily="2" charset="0"/>
          <a:cs typeface="Arial" pitchFamily="2" charset="0"/>
        </a:defRPr>
      </a:lvl6pPr>
      <a:lvl7pPr marL="1828800" marR="0" indent="-182880" algn="l" defTabSz="914400">
        <a:lnSpc>
          <a:spcPct val="100000"/>
        </a:lnSpc>
        <a:spcBef>
          <a:spcPts val="300"/>
        </a:spcBef>
        <a:spcAft>
          <a:spcPts val="0"/>
        </a:spcAft>
        <a:buClr>
          <a:schemeClr val="accent3"/>
        </a:buClr>
        <a:buSzTx/>
        <a:buFont typeface="Georgia" charset="0"/>
        <a:buChar char="▫"/>
        <a:tabLst/>
        <a:defRPr lang="de-de" sz="1600" b="0" i="0" u="none" strike="noStrike" kern="1" spc="0" baseline="0">
          <a:solidFill>
            <a:schemeClr val="accent3"/>
          </a:solidFill>
          <a:effectLst/>
          <a:latin typeface="Arial" pitchFamily="2" charset="0"/>
          <a:ea typeface="Arial" pitchFamily="2" charset="0"/>
          <a:cs typeface="Arial" pitchFamily="2" charset="0"/>
        </a:defRPr>
      </a:lvl7pPr>
      <a:lvl8pPr marL="2030095" marR="0" indent="-182880" algn="l" defTabSz="914400">
        <a:lnSpc>
          <a:spcPct val="100000"/>
        </a:lnSpc>
        <a:spcBef>
          <a:spcPts val="300"/>
        </a:spcBef>
        <a:spcAft>
          <a:spcPts val="0"/>
        </a:spcAft>
        <a:buClr>
          <a:schemeClr val="accent3"/>
        </a:buClr>
        <a:buSzTx/>
        <a:buFont typeface="Georgia" charset="0"/>
        <a:buChar char="◦"/>
        <a:tabLst/>
        <a:defRPr lang="de-de" sz="1500" b="0" i="0" u="none" strike="noStrike" kern="1" spc="0" baseline="0">
          <a:solidFill>
            <a:schemeClr val="accent3"/>
          </a:solidFill>
          <a:effectLst/>
          <a:latin typeface="Arial" pitchFamily="2" charset="0"/>
          <a:ea typeface="Arial" pitchFamily="2" charset="0"/>
          <a:cs typeface="Arial" pitchFamily="2" charset="0"/>
        </a:defRPr>
      </a:lvl8pPr>
      <a:lvl9pPr marL="2240280" marR="0" indent="-182880" algn="l" defTabSz="914400">
        <a:lnSpc>
          <a:spcPct val="100000"/>
        </a:lnSpc>
        <a:spcBef>
          <a:spcPts val="300"/>
        </a:spcBef>
        <a:spcAft>
          <a:spcPts val="0"/>
        </a:spcAft>
        <a:buClr>
          <a:schemeClr val="accent3"/>
        </a:buClr>
        <a:buSzTx/>
        <a:buFont typeface="Georgia" charset="0"/>
        <a:buChar char="◦"/>
        <a:tabLst/>
        <a:defRPr lang="de-de" sz="1400" b="0" i="0" u="none" strike="noStrike" kern="1" spc="0" baseline="0">
          <a:solidFill>
            <a:schemeClr val="accent3"/>
          </a:solidFill>
          <a:effectLst/>
          <a:latin typeface="Arial" pitchFamily="2" charset="0"/>
          <a:ea typeface="Arial" pitchFamily="2" charset="0"/>
          <a:cs typeface="Arial" pitchFamily="2" charset="0"/>
        </a:defRPr>
      </a:lvl9pPr>
    </p:bodyStyle>
    <p:otherStyle>
      <a:lvl1pPr marL="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1pPr>
      <a:lvl2pPr marL="457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2pPr>
      <a:lvl3pPr marL="914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3pPr>
      <a:lvl4pPr marL="1371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4pPr>
      <a:lvl5pPr marL="18288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5pPr>
      <a:lvl6pPr marL="22860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6pPr>
      <a:lvl7pPr marL="27432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7pPr>
      <a:lvl8pPr marL="32004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8pPr>
      <a:lvl9pPr marL="3657600" marR="0" indent="0" algn="l" defTabSz="914400">
        <a:lnSpc>
          <a:spcPct val="100000"/>
        </a:lnSpc>
        <a:spcBef>
          <a:spcPts val="0"/>
        </a:spcBef>
        <a:spcAft>
          <a:spcPts val="0"/>
        </a:spcAft>
        <a:buNone/>
        <a:tabLst/>
        <a:defRPr lang="de-de" sz="1800" b="0" i="0" u="none" strike="noStrike" kern="1" spc="0" baseline="0">
          <a:solidFill>
            <a:schemeClr val="tx1"/>
          </a:solidFill>
          <a:effectLst/>
          <a:latin typeface="Arial" pitchFamily="2" charset="0"/>
          <a:ea typeface="Arial" pitchFamily="2" charset="0"/>
          <a:cs typeface="Arial" pitchFamily="2" charset="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de.wikipedia.org/wiki/Erdrutsch#/media/Datei:Doren_Vlbg2.JPG"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content.sciendo.com/view/journals/rara/66/1/rara.66.issue-1.xml"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doi.org/10.1007/BF03184043"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aktion-deutschland-hilft.de/de/fachthemen/natur-humanitaere-katastrophen/erdbeben/die-zehn-schwersten-erdbeben/"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wlz-online.de/panorama/norwegen-erdrutsch-oslo-vermisste-gjerdrum-ask-boden-regen-zr-90155179.html"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s://www.faz.net/aktuell/gesellschaft/ungluecke/lawinenunglueck-in-der-osttuerkei-mindestens-38-tote-16618612.html" TargetMode="External"/><Relationship Id="rId5" Type="http://schemas.openxmlformats.org/officeDocument/2006/relationships/hyperlink" Target="https://www.go-etna.de/aetna-aktuell-ausbruch-2021/" TargetMode="External"/><Relationship Id="rId4" Type="http://schemas.openxmlformats.org/officeDocument/2006/relationships/hyperlink" Target="https://orf.at/stories/319553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orldmapper.org/maps/earthquakes-total-2001to2017/"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hyperlink" Target="https://worldmapper.org/maps/earthquakes-deaths_2001to2017/" TargetMode="External"/><Relationship Id="rId4" Type="http://schemas.openxmlformats.org/officeDocument/2006/relationships/hyperlink" Target="https://worldmapper.org/maps/earthquakes-damages-2001to2017/"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aktion-deutschland-hilft.de/de/fachthemen/natur-humanitaere-katastrophen/erdbeben/die-zehn-schwersten-erdbeben/"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www.aktion-deutschland-hilft.de/de/fachthemen/natur-humanitaere-katastrophen/erdbeben/die-zehn-schwersten-erdbeben/"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hyperlink" Target="https://pixabay.com/de/photos/erdbeben-schutt-und-asche-1665878/" TargetMode="External"/><Relationship Id="rId13" Type="http://schemas.openxmlformats.org/officeDocument/2006/relationships/hyperlink" Target="https://commons.wikimedia.org/w/index.php?curid=86123856" TargetMode="External"/><Relationship Id="rId3" Type="http://schemas.openxmlformats.org/officeDocument/2006/relationships/hyperlink" Target="https://de.wikipedia.org/wiki/Lawine#/media/Datei:Laviin_MAL-Pamir_85_02.jpg" TargetMode="External"/><Relationship Id="rId7" Type="http://schemas.openxmlformats.org/officeDocument/2006/relationships/hyperlink" Target="https://pixabay.com/de/photos/vilsalpsee-felssturz-hangrutschung-1837745/" TargetMode="External"/><Relationship Id="rId12" Type="http://schemas.openxmlformats.org/officeDocument/2006/relationships/hyperlink" Target="https://de.wikipedia.org/wiki/Waldbrand#/media/Datei:Deerfire.jpg" TargetMode="External"/><Relationship Id="rId2" Type="http://schemas.openxmlformats.org/officeDocument/2006/relationships/hyperlink" Target="https://commons.wikimedia.org/w/index.php?curid=5943918" TargetMode="External"/><Relationship Id="rId1" Type="http://schemas.openxmlformats.org/officeDocument/2006/relationships/slideLayout" Target="../slideLayouts/slideLayout4.xml"/><Relationship Id="rId6" Type="http://schemas.openxmlformats.org/officeDocument/2006/relationships/hyperlink" Target="https://pixabay.com/de/photos/erde-d&#252;rre-boden-trockenheit-3355931/" TargetMode="External"/><Relationship Id="rId11" Type="http://schemas.openxmlformats.org/officeDocument/2006/relationships/hyperlink" Target="https://pixabay.com/de/photos/snowzilla-januar-2016-schneesturm-1192790/" TargetMode="External"/><Relationship Id="rId5" Type="http://schemas.openxmlformats.org/officeDocument/2006/relationships/hyperlink" Target="https://de.wikipedia.org/wiki/Vulkanausbruch" TargetMode="External"/><Relationship Id="rId10" Type="http://schemas.openxmlformats.org/officeDocument/2006/relationships/hyperlink" Target="https://commons.wikimedia.org/w/index.php?curid=16072624" TargetMode="External"/><Relationship Id="rId4" Type="http://schemas.openxmlformats.org/officeDocument/2006/relationships/hyperlink" Target="https://de.wikipedia.org/wiki/Gewitter#/media/Datei:Lightning_NOAA.jpg" TargetMode="External"/><Relationship Id="rId9" Type="http://schemas.openxmlformats.org/officeDocument/2006/relationships/hyperlink" Target="https://www.deutschlandfunk.de/heuschreckenplage-in-afrika-und-asien-sorge-vor-der.676.de.html?dram:article_id=481312" TargetMode="External"/><Relationship Id="rId14" Type="http://schemas.openxmlformats.org/officeDocument/2006/relationships/hyperlink" Target="https://de.wikipedia.org/wiki/Hurrikan#/media/Datei:Hurrikan-katrina-08-28-2005-1545z.jpg"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www.aktion-deutschland-hilft.de/de/fachthemen/natur-humanitaere-katastrophen/erdbeben/die-zehn-schwersten-erdbeben/"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aktion-deutschland-hilft.de/de/fachthemen/natur-humanitaere-katastrophen/erdbeben/die-zehn-schwersten-erdbeben/"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eltrisikobericht.de/"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eltrisikobericht.de/"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dqgJWet9vGo"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youtube.com/watch?v=wmuXKPcHJ00"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pref.hiroshima.lg.jp/site/takarasagashi/1319164557193.html"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www.munichre.com/topics-online/de/climate-change-and-natural-disasters/natural-disasters/overview-natural-catastrophe-2016.html"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www.spektrum.de/lexikon/geographie/hazardforschung/3392"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aGgAA0CUAAAAxAAAHKAAAEAAAACYAAAAIAAAAAQAAAAAAAAA="/>
              </a:ext>
            </a:extLst>
          </p:cNvSpPr>
          <p:nvPr>
            <p:ph type="ftr" sz="quarter" idx="10"/>
          </p:nvPr>
        </p:nvSpPr>
        <p:spPr>
          <a:xfrm>
            <a:off x="4364990" y="6146800"/>
            <a:ext cx="3600450" cy="360045"/>
          </a:xfrm>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AAwAA/gEAABpIAACCDQAAEAAAACYAAAAIAAAA//////////8="/>
              </a:ext>
            </a:extLst>
          </p:cNvSpPr>
          <p:nvPr/>
        </p:nvSpPr>
        <p:spPr>
          <a:xfrm>
            <a:off x="609600" y="323850"/>
            <a:ext cx="11111230" cy="187198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3600" b="1">
                <a:solidFill>
                  <a:schemeClr val="tx1"/>
                </a:solidFill>
              </a:rPr>
              <a:t>Die Verwundbarkeit von Räumen durch</a:t>
            </a:r>
          </a:p>
          <a:p>
            <a:pPr>
              <a:spcBef>
                <a:spcPts val="1200"/>
              </a:spcBef>
              <a:defRPr lang="de-de"/>
            </a:pPr>
            <a:r>
              <a:rPr lang="de-de" sz="3600" b="1">
                <a:solidFill>
                  <a:schemeClr val="tx1"/>
                </a:solidFill>
              </a:rPr>
              <a:t>Naturgefahren erläutern</a:t>
            </a:r>
          </a:p>
        </p:txBody>
      </p:sp>
      <p:sp>
        <p:nvSpPr>
          <p:cNvPr id="4" name="Untertitel 2"/>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3AwAArhwAAAAxAADtIgAAEAAAACYAAAAIAAAA//////////8="/>
              </a:ext>
            </a:extLst>
          </p:cNvSpPr>
          <p:nvPr/>
        </p:nvSpPr>
        <p:spPr>
          <a:xfrm>
            <a:off x="563245" y="4662170"/>
            <a:ext cx="7402195" cy="1015365"/>
          </a:xfrm>
          <a:prstGeom prst="rect">
            <a:avLst/>
          </a:prstGeom>
          <a:noFill/>
          <a:ln>
            <a:noFill/>
          </a:ln>
          <a:effectLst/>
        </p:spPr>
        <p:txBody>
          <a:bodyPr vert="horz" wrap="square" lIns="91440" tIns="45720" rIns="91440" bIns="45720" numCol="1" spcCol="215900" anchor="t"/>
          <a:lstStyle>
            <a:lvl1pPr marL="365760" indent="-25590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1pPr>
            <a:lvl2pPr marL="658495" indent="-24701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2pPr>
            <a:lvl3pPr marL="923290" indent="-219710"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3pPr>
            <a:lvl4pPr marL="1179830" indent="-201295"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4pPr>
            <a:lvl5pPr marL="1390015" indent="-182880" algn="l">
              <a:spcBef>
                <a:spcPts val="300"/>
              </a:spcBef>
              <a:buClr>
                <a:schemeClr val="tx1"/>
              </a:buClr>
              <a:buFont typeface="Arial" pitchFamily="2" charset="0"/>
              <a:buChar char="•"/>
              <a:defRPr lang="de-de" sz="1800" kern="1">
                <a:solidFill>
                  <a:srgbClr val="595959"/>
                </a:solidFill>
                <a:latin typeface="Arial" pitchFamily="2" charset="0"/>
                <a:ea typeface="Arial" pitchFamily="2" charset="0"/>
                <a:cs typeface="Arial" pitchFamily="2" charset="0"/>
              </a:defRPr>
            </a:lvl5pPr>
            <a:lvl6pPr marL="1609090" indent="-182880" algn="l">
              <a:spcBef>
                <a:spcPts val="300"/>
              </a:spcBef>
              <a:buClr>
                <a:schemeClr val="accent3"/>
              </a:buClr>
              <a:buFont typeface="Georgia" charset="0"/>
              <a:buChar char="▫"/>
              <a:defRPr lang="de-de" sz="1800" kern="1">
                <a:solidFill>
                  <a:schemeClr val="accent3"/>
                </a:solidFill>
                <a:latin typeface="Arial" pitchFamily="2" charset="0"/>
                <a:ea typeface="Arial" pitchFamily="2" charset="0"/>
                <a:cs typeface="Arial" pitchFamily="2" charset="0"/>
              </a:defRPr>
            </a:lvl6pPr>
            <a:lvl7pPr marL="1828800" indent="-182880" algn="l">
              <a:spcBef>
                <a:spcPts val="300"/>
              </a:spcBef>
              <a:buClr>
                <a:schemeClr val="accent3"/>
              </a:buClr>
              <a:buFont typeface="Georgia" charset="0"/>
              <a:buChar char="▫"/>
              <a:defRPr lang="de-de" sz="1600" kern="1">
                <a:solidFill>
                  <a:schemeClr val="accent3"/>
                </a:solidFill>
                <a:latin typeface="Arial" pitchFamily="2" charset="0"/>
                <a:ea typeface="Arial" pitchFamily="2" charset="0"/>
                <a:cs typeface="Arial" pitchFamily="2" charset="0"/>
              </a:defRPr>
            </a:lvl7pPr>
            <a:lvl8pPr marL="2030095" indent="-182880" algn="l">
              <a:spcBef>
                <a:spcPts val="300"/>
              </a:spcBef>
              <a:buClr>
                <a:schemeClr val="accent3"/>
              </a:buClr>
              <a:buFont typeface="Georgia" charset="0"/>
              <a:buChar char="◦"/>
              <a:defRPr lang="de-de" sz="1500" kern="1">
                <a:solidFill>
                  <a:schemeClr val="accent3"/>
                </a:solidFill>
                <a:latin typeface="Arial" pitchFamily="2" charset="0"/>
                <a:ea typeface="Arial" pitchFamily="2" charset="0"/>
                <a:cs typeface="Arial" pitchFamily="2" charset="0"/>
              </a:defRPr>
            </a:lvl8pPr>
            <a:lvl9pPr marL="2240280" indent="-182880" algn="l">
              <a:spcBef>
                <a:spcPts val="300"/>
              </a:spcBef>
              <a:buClr>
                <a:schemeClr val="accent3"/>
              </a:buClr>
              <a:buFont typeface="Georgia" charset="0"/>
              <a:buChar char="◦"/>
              <a:defRPr lang="de-de" sz="1400" kern="1" baseline="0">
                <a:solidFill>
                  <a:schemeClr val="accent3"/>
                </a:solidFill>
                <a:latin typeface="Arial" pitchFamily="2" charset="0"/>
                <a:ea typeface="Arial" pitchFamily="2" charset="0"/>
                <a:cs typeface="Arial" pitchFamily="2" charset="0"/>
              </a:defRPr>
            </a:lvl9pPr>
          </a:lstStyle>
          <a:p>
            <a:pPr marL="109855" indent="0">
              <a:buNone/>
              <a:defRPr lang="de-de"/>
            </a:pPr>
            <a:r>
              <a:rPr lang="de-de" sz="2800" b="1">
                <a:solidFill>
                  <a:schemeClr val="tx1"/>
                </a:solidFill>
              </a:rPr>
              <a:t>Geographie Leistungsfach – </a:t>
            </a:r>
          </a:p>
          <a:p>
            <a:pPr marL="109855" indent="0">
              <a:buNone/>
              <a:defRPr lang="de-de"/>
            </a:pPr>
            <a:r>
              <a:rPr lang="de-de" sz="2800" b="1">
                <a:solidFill>
                  <a:schemeClr val="tx1"/>
                </a:solidFill>
              </a:rPr>
              <a:t>neue Schwerpunktthemen im Abitur</a:t>
            </a:r>
          </a:p>
        </p:txBody>
      </p:sp>
      <p:sp>
        <p:nvSpPr>
          <p:cNvPr id="5"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1OwAAaRoAACpHAADLIQAAECAAACYAAAAIAAAA//////////8="/>
              </a:ext>
            </a:extLst>
          </p:cNvSpPr>
          <p:nvPr/>
        </p:nvSpPr>
        <p:spPr>
          <a:xfrm>
            <a:off x="9624695" y="4293235"/>
            <a:ext cx="1943735" cy="1200150"/>
          </a:xfrm>
          <a:prstGeom prst="rect">
            <a:avLst/>
          </a:prstGeom>
          <a:noFill/>
          <a:ln>
            <a:noFill/>
          </a:ln>
          <a:effectLst/>
        </p:spPr>
        <p:txBody>
          <a:bodyPr vert="horz" wrap="square" lIns="91440" tIns="45720" rIns="91440" bIns="45720" numCol="1" spcCol="215900" anchor="t"/>
          <a:lstStyle/>
          <a:p>
            <a:pPr algn="r">
              <a:defRPr lang="de-de"/>
            </a:pPr>
            <a:r>
              <a:t>Erdrutsch bei Doren, Bregenzerwald, Vorarlberg, 2007</a:t>
            </a:r>
          </a:p>
        </p:txBody>
      </p:sp>
      <p:sp>
        <p:nvSpPr>
          <p:cNvPr id="6"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JCgAA4A8AACpHAADaEwAAECAAACYAAAAIAAAA//////////8="/>
              </a:ext>
            </a:extLst>
          </p:cNvSpPr>
          <p:nvPr/>
        </p:nvSpPr>
        <p:spPr>
          <a:xfrm>
            <a:off x="1631315" y="2580640"/>
            <a:ext cx="9937115" cy="646430"/>
          </a:xfrm>
          <a:prstGeom prst="rect">
            <a:avLst/>
          </a:prstGeom>
          <a:noFill/>
          <a:ln>
            <a:noFill/>
          </a:ln>
          <a:effectLst/>
        </p:spPr>
        <p:txBody>
          <a:bodyPr vert="horz" wrap="square" lIns="91440" tIns="45720" rIns="91440" bIns="45720" numCol="1" spcCol="215900" anchor="t"/>
          <a:lstStyle/>
          <a:p>
            <a:pPr>
              <a:defRPr lang="de-de"/>
            </a:pPr>
            <a:r>
              <a:rPr lang="de-de" b="1"/>
              <a:t>Erdrutsch bei Doren, 2007:</a:t>
            </a:r>
            <a:r>
              <a:rPr lang="de-de"/>
              <a:t> </a:t>
            </a:r>
            <a:r>
              <a:rPr lang="de-de" u="sng">
                <a:hlinkClick r:id="rId2"/>
              </a:rPr>
              <a:t>https://de.wikipedia.org/wiki/Erdrutsch#/media/Datei:Doren_Vlbg2.JPG</a:t>
            </a:r>
            <a:r>
              <a:rPr lang="de-de"/>
              <a:t> </a:t>
            </a:r>
          </a:p>
        </p:txBody>
      </p:sp>
      <p:pic>
        <p:nvPicPr>
          <p:cNvPr id="7" name="Grafik 8"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bD0AAJsMAAAMQwAAOxIAABAAAAAmAAAACAAAAP//////////"/>
              </a:ext>
            </a:extLst>
          </p:cNvPicPr>
          <p:nvPr/>
        </p:nvPicPr>
        <p:blipFill>
          <a:blip r:embed="rId3"/>
          <a:stretch>
            <a:fillRect/>
          </a:stretch>
        </p:blipFill>
        <p:spPr>
          <a:xfrm>
            <a:off x="9984740" y="2049145"/>
            <a:ext cx="914400" cy="914400"/>
          </a:xfrm>
          <a:prstGeom prst="rect">
            <a:avLst/>
          </a:prstGeom>
          <a:noFill/>
          <a:ln>
            <a:noFill/>
          </a:ln>
          <a:effectLst/>
        </p:spPr>
      </p:pic>
      <p:sp>
        <p:nvSpPr>
          <p:cNvPr id="8" name="Gerader Verbinder 10"/>
          <p:cNvSpPr>
            <a:extLst>
              <a:ext uri="smNativeData">
                <pr:smNativeData xmlns:pr="smNativeData" xmlns:p14="http://schemas.microsoft.com/office/powerpoint/2010/main" xmlns="" val="SMDATA_13_svcmZBMAAAAlAAAACg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C/mAI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HPgAAmwwAAPBBAAA7EgAAEAAAACYAAAAIAAAA//////////8="/>
              </a:ext>
            </a:extLst>
          </p:cNvSpPr>
          <p:nvPr/>
        </p:nvSpPr>
        <p:spPr>
          <a:xfrm flipH="1">
            <a:off x="10164445" y="2049145"/>
            <a:ext cx="554355" cy="91440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kAwAAsgQAAPgdAACRCgAAECAAACYAAAAIAAAA//////////8="/>
              </a:ext>
            </a:extLst>
          </p:cNvSpPr>
          <p:nvPr/>
        </p:nvSpPr>
        <p:spPr>
          <a:xfrm>
            <a:off x="551180" y="763270"/>
            <a:ext cx="4320540" cy="95440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t"/>
          <a:lstStyle/>
          <a:p>
            <a:pPr>
              <a:defRPr lang="de-de">
                <a:solidFill>
                  <a:srgbClr val="FFFFC1"/>
                </a:solidFill>
                <a:latin typeface="Arial" pitchFamily="2" charset="0"/>
                <a:ea typeface="Arial" pitchFamily="2" charset="0"/>
                <a:cs typeface="Arial" pitchFamily="2" charset="0"/>
              </a:defRPr>
            </a:pPr>
            <a:r>
              <a:rPr lang="de-de" sz="2800"/>
              <a:t>Herausforderung Arbeitsbegriffe…</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xJQAAxxQAAFhBAAApHAAAECAAACYAAAAIAAAA//////////8="/>
              </a:ext>
            </a:extLst>
          </p:cNvSpPr>
          <p:nvPr/>
        </p:nvSpPr>
        <p:spPr>
          <a:xfrm rot="21399219">
            <a:off x="6127115" y="3377565"/>
            <a:ext cx="4495165" cy="1200150"/>
          </a:xfrm>
          <a:prstGeom prst="rect">
            <a:avLst/>
          </a:prstGeom>
          <a:noFill/>
          <a:ln>
            <a:noFill/>
          </a:ln>
          <a:effectLst/>
        </p:spPr>
        <p:txBody>
          <a:bodyPr vert="horz" wrap="square" lIns="91440" tIns="45720" rIns="91440" bIns="45720" numCol="1" spcCol="215900" anchor="t"/>
          <a:lstStyle/>
          <a:p>
            <a:pPr>
              <a:defRPr lang="de-de"/>
            </a:pPr>
            <a:r>
              <a:rPr lang="de-de" sz="2400"/>
              <a:t>Risiko, Hazard, </a:t>
            </a:r>
          </a:p>
          <a:p>
            <a:pPr>
              <a:defRPr lang="de-de"/>
            </a:pPr>
            <a:r>
              <a:rPr lang="de-de" sz="2400"/>
              <a:t>Verwundbarkeit/ Vulnerabilität, </a:t>
            </a:r>
            <a:r>
              <a:rPr lang="de-de" sz="2200"/>
              <a:t>Widerstandsfähigkeit/ </a:t>
            </a:r>
            <a:r>
              <a:rPr lang="de-de" sz="2400"/>
              <a:t>Resilienz</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iggP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kAwAAsgQAAPgdAACRCgAAECAAACYAAAAIAAAA//////////8="/>
              </a:ext>
            </a:extLst>
          </p:cNvSpPr>
          <p:nvPr/>
        </p:nvSpPr>
        <p:spPr>
          <a:xfrm>
            <a:off x="551180" y="763270"/>
            <a:ext cx="4320540" cy="95440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t"/>
          <a:lstStyle/>
          <a:p>
            <a:pPr>
              <a:defRPr lang="de-de">
                <a:solidFill>
                  <a:srgbClr val="FFFFC1"/>
                </a:solidFill>
                <a:latin typeface="Arial" pitchFamily="2" charset="0"/>
                <a:ea typeface="Arial" pitchFamily="2" charset="0"/>
                <a:cs typeface="Arial" pitchFamily="2" charset="0"/>
              </a:defRPr>
            </a:pPr>
            <a:r>
              <a:rPr lang="de-de" sz="2800"/>
              <a:t>Herausforderung Arbeitsbegriffe…</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6yQ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rJAH9/fwC/AAADzMzMAMDA/wB/f38AAAAAAAAAAAAAAAAAAAAAAAAAAAAhAAAAGAAAABQAAABFBwAAAg0AAJsnAACHFQAAECAAACYAAAAIAAAA//////////8="/>
              </a:ext>
            </a:extLst>
          </p:cNvSpPr>
          <p:nvPr/>
        </p:nvSpPr>
        <p:spPr>
          <a:xfrm>
            <a:off x="1181735" y="2114550"/>
            <a:ext cx="5256530" cy="1384935"/>
          </a:xfrm>
          <a:prstGeom prst="rect">
            <a:avLst/>
          </a:prstGeom>
          <a:noFill/>
          <a:ln w="9525" cap="flat" cmpd="sng" algn="ctr">
            <a:solidFill>
              <a:srgbClr val="007AC9"/>
            </a:solidFill>
            <a:prstDash val="solid"/>
            <a:headEnd type="none"/>
            <a:tailEnd type="none"/>
          </a:ln>
          <a:effectLst/>
        </p:spPr>
        <p:txBody>
          <a:bodyPr vert="horz" wrap="square" lIns="91440" tIns="45720" rIns="91440" bIns="45720" numCol="1" spcCol="215900" anchor="t"/>
          <a:lstStyle/>
          <a:p>
            <a:pPr>
              <a:defRPr lang="de-de"/>
            </a:pPr>
            <a:r>
              <a:rPr lang="de-de" sz="2800"/>
              <a:t>Verwundbarkeit/ Vulnerabilität </a:t>
            </a:r>
          </a:p>
          <a:p>
            <a:pPr>
              <a:defRPr lang="de-de"/>
            </a:pPr>
            <a:endParaRPr lang="de-de" sz="2800"/>
          </a:p>
          <a:p>
            <a:pPr>
              <a:defRPr lang="de-de"/>
            </a:pPr>
            <a:r>
              <a:rPr lang="de-de" sz="2800"/>
              <a:t>Verwundbarkeit = Vulnerabilität</a:t>
            </a:r>
          </a:p>
        </p:txBody>
      </p:sp>
      <p:sp>
        <p:nvSpPr>
          <p:cNvPr id="6" name="Pfeil: nach unten 6"/>
          <p:cNvSpPr>
            <a:extLst>
              <a:ext uri="smNativeData">
                <pr:smNativeData xmlns:pr="smNativeData" xmlns:p14="http://schemas.microsoft.com/office/powerpoint/2010/main" xmlns="" val="SMDATA_13_svcmZBMAAAAlAAAAywAAAA0AAAAAkAAAAEgAAACQAAAASAAAAAAAAAABAAAAAAAAAAEAAABQAAAA6SR6OPvd4z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AcFgAAERAAABoYAACyEgAAEAAAACYAAAAIAAAA//////////8="/>
              </a:ext>
            </a:extLst>
          </p:cNvSpPr>
          <p:nvPr/>
        </p:nvSpPr>
        <p:spPr>
          <a:xfrm>
            <a:off x="3594100" y="2611755"/>
            <a:ext cx="323850" cy="427355"/>
          </a:xfrm>
          <a:prstGeom prst="downArrow">
            <a:avLst>
              <a:gd name="adj1" fmla="val 50000"/>
              <a:gd name="adj2" fmla="val 50033"/>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7" name="Textfeld 1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6yQ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rJAH9/fwC/AAADzMzMAMDA/wB/f38AAAAAAAAAAAAAAAAAAAAAAAAAAAAhAAAAGAAAABQAAACYCQAABxsAAEIrAACMIwAAECAAACYAAAAIAAAA//////////8="/>
              </a:ext>
            </a:extLst>
          </p:cNvSpPr>
          <p:nvPr/>
        </p:nvSpPr>
        <p:spPr>
          <a:xfrm>
            <a:off x="1559560" y="4393565"/>
            <a:ext cx="5472430" cy="1384935"/>
          </a:xfrm>
          <a:prstGeom prst="rect">
            <a:avLst/>
          </a:prstGeom>
          <a:noFill/>
          <a:ln w="9525" cap="flat" cmpd="sng" algn="ctr">
            <a:solidFill>
              <a:srgbClr val="007AC9"/>
            </a:solidFill>
            <a:prstDash val="solid"/>
            <a:headEnd type="none"/>
            <a:tailEnd type="none"/>
          </a:ln>
          <a:effectLst/>
        </p:spPr>
        <p:txBody>
          <a:bodyPr vert="horz" wrap="square" lIns="91440" tIns="45720" rIns="91440" bIns="45720" numCol="1" spcCol="215900" anchor="t"/>
          <a:lstStyle/>
          <a:p>
            <a:pPr>
              <a:defRPr lang="de-de"/>
            </a:pPr>
            <a:r>
              <a:rPr lang="de-de" sz="2800"/>
              <a:t>Widerstandsfähigkeit/ Resilienz</a:t>
            </a:r>
          </a:p>
          <a:p>
            <a:pPr>
              <a:defRPr lang="de-de"/>
            </a:pPr>
            <a:endParaRPr lang="de-de" sz="2800"/>
          </a:p>
          <a:p>
            <a:pPr>
              <a:defRPr lang="de-de"/>
            </a:pPr>
            <a:r>
              <a:rPr lang="de-de" sz="2800"/>
              <a:t>Widerstandsfähigkeit = Resilienz</a:t>
            </a:r>
          </a:p>
        </p:txBody>
      </p:sp>
      <p:sp>
        <p:nvSpPr>
          <p:cNvPr id="8" name="Pfeil: nach unten 13"/>
          <p:cNvSpPr>
            <a:extLst>
              <a:ext uri="smNativeData">
                <pr:smNativeData xmlns:pr="smNativeData" xmlns:p14="http://schemas.microsoft.com/office/powerpoint/2010/main" xmlns="" val="SMDATA_13_svcmZBMAAAAlAAAAywAAAA0AAAAAkAAAAEgAAACQAAAASAAAAAAAAAABAAAAAAAAAAEAAABQAAAAxrOR6WpZ4j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tGgAA9B0AAMscAAC6IAAAEAAAACYAAAAIAAAA//////////8="/>
              </a:ext>
            </a:extLst>
          </p:cNvSpPr>
          <p:nvPr/>
        </p:nvSpPr>
        <p:spPr>
          <a:xfrm>
            <a:off x="4295775" y="4869180"/>
            <a:ext cx="384810" cy="450850"/>
          </a:xfrm>
          <a:prstGeom prst="downArrow">
            <a:avLst>
              <a:gd name="adj1" fmla="val 50000"/>
              <a:gd name="adj2" fmla="val 49980"/>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pic>
        <p:nvPicPr>
          <p:cNvPr id="9" name="Grafik 9" descr="Eine Glühlampe"/>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eiwAAIUHAAA4NwAAQxIAABAAAAAmAAAACAAAAP//////////"/>
              </a:ext>
            </a:extLst>
          </p:cNvPicPr>
          <p:nvPr/>
        </p:nvPicPr>
        <p:blipFill>
          <a:blip r:embed="rId2"/>
          <a:stretch>
            <a:fillRect/>
          </a:stretch>
        </p:blipFill>
        <p:spPr>
          <a:xfrm>
            <a:off x="7230110" y="1222375"/>
            <a:ext cx="1746250" cy="1746250"/>
          </a:xfrm>
          <a:prstGeom prst="rect">
            <a:avLst/>
          </a:prstGeom>
          <a:noFill/>
          <a:ln>
            <a:noFill/>
          </a:ln>
          <a:effectLst/>
        </p:spPr>
      </p:pic>
      <p:sp>
        <p:nvSpPr>
          <p:cNvPr id="10" name="Denkblase: wolkenförmig 14"/>
          <p:cNvSpPr>
            <a:extLst>
              <a:ext uri="smNativeData">
                <pr:smNativeData xmlns:pr="smNativeData" xmlns:p14="http://schemas.microsoft.com/office/powerpoint/2010/main" xmlns="" val="SMDATA_13_svcmZBMAAAAlAAAA9wEAAA0AAAAAkAAAAEgAAACQAAAASAAAAAAAAAABAAAAAAAAAAEAAABQAAAA+WabG9MT2r9IMxZNZ6cGQAAAAAAAAOA/AAAAAAAA4D8AAAAAAADgPwAAAAAAAOA/AAAAAAAA4D8AAAAAAADgPwAAAAAAAOA/AAAAAAAA4D8CAAAAjAAAAAEAAAAAAAAA/8TEA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MQA///BAQAAAAAAAAAAAAAAAAAAAAAAAAAAAAAAAAAAAAAAAAAAvVFRAH9/fwC/AAADzMzMAMDA/wB/f38AAAAAAAAAAAAAAAAAAAAAAAAAAAAhAAAAGAAAABQAAAD5NgAA+QMAAEdGAAAiCQAAEAAAACYAAAAIAAAA//////////8="/>
              </a:ext>
            </a:extLst>
          </p:cNvSpPr>
          <p:nvPr/>
        </p:nvSpPr>
        <p:spPr>
          <a:xfrm>
            <a:off x="8936355" y="645795"/>
            <a:ext cx="2487930" cy="838835"/>
          </a:xfrm>
          <a:prstGeom prst="cloudCallout">
            <a:avLst>
              <a:gd name="adj1" fmla="val -20373"/>
              <a:gd name="adj2" fmla="val 141587"/>
            </a:avLst>
          </a:prstGeom>
          <a:solidFill>
            <a:srgbClr val="FFC4C4"/>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11" name="Denkblase: wolkenförmig 15"/>
          <p:cNvSpPr>
            <a:extLst>
              <a:ext uri="smNativeData">
                <pr:smNativeData xmlns:pr="smNativeData" xmlns:p14="http://schemas.microsoft.com/office/powerpoint/2010/main" xmlns="" val="SMDATA_13_svcmZBMAAAAlAAAA9wEAAA0AAAAAkAAAAEgAAACQAAAASAAAAAAAAAABAAAAAAAAAAEAAABQAAAA8+UF2Een9L/JPPIHA8/NvwAAAAAAAOA/AAAAAAAA4D8AAAAAAADgPwAAAAAAAOA/AAAAAAAA4D8AAAAAAADgPwAAAAAAAOA/AAAAAAAA4D8CAAAAjAAAAAEAAAAAAAAA/8TEA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MQA///BAQAAAAAAAAAAAAAAAAAAAAAAAAAAAAAAAAAAAAAAAAAAvVFRAH9/fwC/AAADzMzMAMDA/wB/f38AAAAAAAAAAAAAAAAAAAAAAAAAAAAhAAAAGAAAABQAAAC2PgAAZQsAAERKAAALEQAAEAAAACYAAAAIAAAA//////////8="/>
              </a:ext>
            </a:extLst>
          </p:cNvSpPr>
          <p:nvPr/>
        </p:nvSpPr>
        <p:spPr>
          <a:xfrm>
            <a:off x="10194290" y="1852295"/>
            <a:ext cx="1878330" cy="918210"/>
          </a:xfrm>
          <a:prstGeom prst="cloudCallout">
            <a:avLst>
              <a:gd name="adj1" fmla="val -64542"/>
              <a:gd name="adj2" fmla="val -11644"/>
            </a:avLst>
          </a:prstGeom>
          <a:solidFill>
            <a:srgbClr val="FFC4C4"/>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12" name="Textfeld 1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DyOAAAsgQAALBDAADqBwAAECAAACYAAAAIAAAA//////////8="/>
              </a:ext>
            </a:extLst>
          </p:cNvSpPr>
          <p:nvPr/>
        </p:nvSpPr>
        <p:spPr>
          <a:xfrm>
            <a:off x="9257030" y="763270"/>
            <a:ext cx="1746250" cy="523240"/>
          </a:xfrm>
          <a:prstGeom prst="rect">
            <a:avLst/>
          </a:prstGeom>
          <a:noFill/>
          <a:ln>
            <a:noFill/>
          </a:ln>
          <a:effectLst/>
        </p:spPr>
        <p:txBody>
          <a:bodyPr vert="horz" wrap="square" lIns="91440" tIns="45720" rIns="91440" bIns="45720" numCol="1" spcCol="215900" anchor="t"/>
          <a:lstStyle/>
          <a:p>
            <a:pPr>
              <a:defRPr lang="de-de"/>
            </a:pPr>
            <a:r>
              <a:rPr lang="de-de" sz="2800"/>
              <a:t>Hazard </a:t>
            </a:r>
            <a:r>
              <a:rPr lang="de-de" sz="2800">
                <a:latin typeface="Wingdings" charset="0"/>
                <a:ea typeface="Arial" pitchFamily="2" charset="0"/>
                <a:cs typeface="Arial" pitchFamily="2" charset="0"/>
              </a:rPr>
              <a:t></a:t>
            </a:r>
            <a:endParaRPr lang="de-de" sz="2800"/>
          </a:p>
        </p:txBody>
      </p:sp>
      <p:sp>
        <p:nvSpPr>
          <p:cNvPr id="13" name="Textfeld 1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EQAAA6wsAALtIAADJEQAAECAAACYAAAAIAAAA//////////8="/>
              </a:ext>
            </a:extLst>
          </p:cNvSpPr>
          <p:nvPr/>
        </p:nvSpPr>
        <p:spPr>
          <a:xfrm>
            <a:off x="10487660" y="1937385"/>
            <a:ext cx="1335405" cy="953770"/>
          </a:xfrm>
          <a:prstGeom prst="rect">
            <a:avLst/>
          </a:prstGeom>
          <a:noFill/>
          <a:ln>
            <a:noFill/>
          </a:ln>
          <a:effectLst/>
        </p:spPr>
        <p:txBody>
          <a:bodyPr vert="horz" wrap="square" lIns="91440" tIns="45720" rIns="91440" bIns="45720" numCol="1" spcCol="215900" anchor="t"/>
          <a:lstStyle/>
          <a:p>
            <a:pPr algn="ctr">
              <a:defRPr lang="de-de"/>
            </a:pPr>
            <a:r>
              <a:rPr lang="de-de" sz="2800"/>
              <a:t>Risiko </a:t>
            </a:r>
            <a:r>
              <a:rPr lang="de-de" sz="2800">
                <a:latin typeface="Wingdings" charset="0"/>
                <a:ea typeface="Arial" pitchFamily="2" charset="0"/>
                <a:cs typeface="Arial" pitchFamily="2" charset="0"/>
              </a:rPr>
              <a:t></a:t>
            </a:r>
            <a:endParaRPr lang="de-de" sz="2800"/>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JDJegI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4" name="Denkblase: wolkenförmig 10"/>
          <p:cNvSpPr>
            <a:extLst>
              <a:ext uri="smNativeData">
                <pr:smNativeData xmlns:pr="smNativeData" xmlns:p14="http://schemas.microsoft.com/office/powerpoint/2010/main" xmlns="" val="SMDATA_13_svcmZBMAAAAlAAAA9wEAAA0AAAAAkAAAAEgAAACQAAAASAAAAAAAAAABAAAAAAAAAAEAAABQAAAAste7P96r8z8ZxXJLq6EAQAAAAAAAAOA/AAAAAAAA4D8AAAAAAADgPwAAAAAAAOA/AAAAAAAA4D8AAAAAAADgPwAAAAAAAOA/AAAAAAAA4D8CAAAAjAAAAAEAAAAAAAAA9PT0AP//wQgAAAAAAAAAAAAAAAAAAAAAAAAAAAAAAAAAAAAAZAAAAAEAAABAAAAAAAAAAAAAAAAAAAAAAAAAAAAAAAAAAAAAAAAAAAAAAAAAAAAAAAAAAAAAAAAAAAAAAAAAAAAAAAAAAAAAAAAAAAAAAAAAAAAAAAAAAAAAAAAAAAAAFAAAADwAAAABAAAAAAAAAL+/v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cACAEMAAAAEAAAAAAAAAAAAAAAAAAAAAAAAAAeAAAAaAAAAAAAAAAAAAAAAAAAAAAAAAAAAAAAECcAABAnAAAAAAAAAAAAAAAAAAAAAAAAAAAAAAAAAAAAAAAAAAAAABQAAAAAAAAAwMD/AAAAAABkAAAAMgAAAAAAAABkAAAAAAAAAH9/fwAKAAAAHwAAAFQAAAD09PQA///BAQAAAAAAAAAAAAAAAAAAAAAAAAAAAAAAAAAAAAAAAAAAv7+/AH9/fwC/AAADzMzMAMDA/wB/f38AAAAAAAAAAAAAAAAAAAAAAAAAAAAhAAAAGAAAABQAAACZMAAAYgIAAOM9AAA+CwAAEAAAACYAAAAIAAAA//////////8="/>
              </a:ext>
            </a:extLst>
          </p:cNvSpPr>
          <p:nvPr/>
        </p:nvSpPr>
        <p:spPr>
          <a:xfrm>
            <a:off x="7900035" y="387350"/>
            <a:ext cx="2160270" cy="1440180"/>
          </a:xfrm>
          <a:prstGeom prst="cloudCallout">
            <a:avLst>
              <a:gd name="adj1" fmla="val 61473"/>
              <a:gd name="adj2" fmla="val 103947"/>
            </a:avLst>
          </a:prstGeom>
          <a:solidFill>
            <a:srgbClr val="F4F4F4"/>
          </a:solidFill>
          <a:ln w="19050" cap="flat" cmpd="sng" algn="ctr">
            <a:solidFill>
              <a:srgbClr val="BFBFB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5"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wADQ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GMgAAsAQAAPY7AADoBwAAECAAACYAAAAIAAAA//////////8="/>
              </a:ext>
            </a:extLst>
          </p:cNvSpPr>
          <p:nvPr/>
        </p:nvSpPr>
        <p:spPr>
          <a:xfrm>
            <a:off x="8213090" y="762000"/>
            <a:ext cx="1534160" cy="523240"/>
          </a:xfrm>
          <a:prstGeom prst="rect">
            <a:avLst/>
          </a:prstGeom>
          <a:noFill/>
          <a:ln>
            <a:noFill/>
          </a:ln>
          <a:effectLst/>
        </p:spPr>
        <p:txBody>
          <a:bodyPr vert="horz" wrap="square" lIns="91440" tIns="45720" rIns="91440" bIns="45720" numCol="1" spcCol="215900" anchor="t"/>
          <a:lstStyle/>
          <a:p>
            <a:pPr>
              <a:defRPr lang="de-de"/>
            </a:pPr>
            <a:r>
              <a:rPr lang="de-de" sz="2800"/>
              <a:t>Oh, --- !</a:t>
            </a:r>
          </a:p>
        </p:txBody>
      </p:sp>
      <p:sp>
        <p:nvSpPr>
          <p:cNvPr id="6" name="Sprechblase: oval 12"/>
          <p:cNvSpPr>
            <a:extLst>
              <a:ext uri="smNativeData">
                <pr:smNativeData xmlns:pr="smNativeData" xmlns:p14="http://schemas.microsoft.com/office/powerpoint/2010/main" xmlns="" val="SMDATA_13_svcmZBMAAAAlAAAA9gEAAA0AAAAAkAAAAEgAAACQAAAASAAAAAAAAAABAAAAAAAAAAEAAABQAAAAF0hQ/Bhz9L//If32deDsvwAAAAAAAOA/AAAAAAAA4D8AAAAAAADgPwAAAAAAAOA/AAAAAAAA4D8AAAAAAADgPwAAAAAAAOA/AAAAAAAA4D8CAAAAjAAAAAEAAAAAAAAA9PT0AP//wQgAAAAAAAAAAAAAAAAAAAAAAAAAAAAAAAAAAAAAZAAAAAEAAABAAAAAAAAAAAAAAAAAAAAAAAAAAAAAAAAAAAAAAAAAAAAAAAAAAAAAAAAAAAAAAAAAAAAAAAAAAAAAAAAAAAAAAAAAAAAAAAAAAAAAAAAAAAAAAAAAAAAAFAAAADwAAAABAAAAAAAAAL+/v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HzAAMAAAAEAAAAAAAAAAAAAAAAAAAAAAAAAAeAAAAaAAAAAAAAAAAAAAAAAAAAAAAAAAAAAAAECcAABAnAAAAAAAAAAAAAAAAAAAAAAAAAAAAAAAAAAAAAAAAAAAAABQAAAAAAAAAwMD/AAAAAABkAAAAMgAAAAAAAABkAAAAAAAAAH9/fwAKAAAAHwAAAFQAAAD09PQA///BAQAAAAAAAAAAAAAAAAAAAAAAAAAAAAAAAAAAAAAAAAAAv7+/AH9/fwC/AAADzMzMAMDA/wB/f38AAAAAAAAAAAAAAAAAAAAAAAAAAAAhAAAAGAAAABQAAAByEgAAUQkAALA8AABEJQAAEAAAACYAAAAIAAAA//////////8="/>
              </a:ext>
            </a:extLst>
          </p:cNvSpPr>
          <p:nvPr/>
        </p:nvSpPr>
        <p:spPr>
          <a:xfrm>
            <a:off x="2998470" y="1514475"/>
            <a:ext cx="6866890" cy="4543425"/>
          </a:xfrm>
          <a:prstGeom prst="wedgeEllipseCallout">
            <a:avLst>
              <a:gd name="adj1" fmla="val -63905"/>
              <a:gd name="adj2" fmla="val -45120"/>
            </a:avLst>
          </a:prstGeom>
          <a:solidFill>
            <a:srgbClr val="F4F4F4"/>
          </a:solidFill>
          <a:ln w="19050" cap="flat" cmpd="sng" algn="ctr">
            <a:solidFill>
              <a:srgbClr val="BFBFB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7" name="Sprechblase: oval 13"/>
          <p:cNvSpPr>
            <a:extLst>
              <a:ext uri="smNativeData">
                <pr:smNativeData xmlns:pr="smNativeData" xmlns:p14="http://schemas.microsoft.com/office/powerpoint/2010/main" xmlns="" val="SMDATA_13_svcmZBMAAAAlAAAA9gEAAA0AAAAAkAAAAEgAAACQAAAASAAAAAAAAAABAAAAAAAAAAEAAABQAAAA9S1zuiwm979bzqW4quzpPwAAAAAAAOA/AAAAAAAA4D8AAAAAAADgPwAAAAAAAOA/AAAAAAAA4D8AAAAAAADgPwAAAAAAAOA/AAAAAAAA4D8CAAAAjAAAAAEAAAAAAAAA9PT0AP//wQgAAAAAAAAAAAAAAAAAAAAAAAAAAAAAAAAAAAAAZAAAAAEAAABAAAAAAAAAAAAAAAAAAAAAAAAAAAAAAAAAAAAAAAAAAAAAAAAAAAAAAAAAAAAAAAAAAAAAAAAAAAAAAAAAAAAAAAAAAAAAAAAAAAAAAAAAAAAAAAAAAAAAFAAAADwAAAABAAAAAAAAAL+/v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H1gAMAAAAEAAAAAAAAAAAAAAAAAAAAAAAAAAeAAAAaAAAAAAAAAAAAAAAAAAAAAAAAAAAAAAAECcAABAnAAAAAAAAAAAAAAAAAAAAAAAAAAAAAAAAAAAAAAAAAAAAABQAAAAAAAAAwMD/AAAAAABkAAAAMgAAAAAAAABkAAAAAAAAAH9/fwAKAAAAHwAAAFQAAAD09PQA///BAQAAAAAAAAAAAAAAAAAAAAAAAAAAAAAAAAAAAAAAAAAAv7+/AH9/fwC/AAADzMzMAMDA/wB/f38AAAAAAAAAAAAAAAAAAAAAAAAAAAAhAAAAGAAAABQAAABDEQAARwMAAGYiAABRCQAAEAAAACYAAAAIAAAA//////////8="/>
              </a:ext>
            </a:extLst>
          </p:cNvSpPr>
          <p:nvPr/>
        </p:nvSpPr>
        <p:spPr>
          <a:xfrm>
            <a:off x="2806065" y="532765"/>
            <a:ext cx="2785745" cy="981710"/>
          </a:xfrm>
          <a:prstGeom prst="wedgeEllipseCallout">
            <a:avLst>
              <a:gd name="adj1" fmla="val -72341"/>
              <a:gd name="adj2" fmla="val 40507"/>
            </a:avLst>
          </a:prstGeom>
          <a:solidFill>
            <a:srgbClr val="F4F4F4"/>
          </a:solidFill>
          <a:ln w="19050" cap="flat" cmpd="sng" algn="ctr">
            <a:solidFill>
              <a:srgbClr val="BFBFB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8" name="Textfeld 1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kDAQY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cFQAA0QQAAGYiAAAJCAAAECAAACYAAAAIAAAA//////////8="/>
              </a:ext>
            </a:extLst>
          </p:cNvSpPr>
          <p:nvPr/>
        </p:nvSpPr>
        <p:spPr>
          <a:xfrm>
            <a:off x="3431540" y="782955"/>
            <a:ext cx="2160270" cy="523240"/>
          </a:xfrm>
          <a:prstGeom prst="rect">
            <a:avLst/>
          </a:prstGeom>
          <a:noFill/>
          <a:ln>
            <a:noFill/>
          </a:ln>
          <a:effectLst/>
        </p:spPr>
        <p:txBody>
          <a:bodyPr vert="horz" wrap="square" lIns="91440" tIns="45720" rIns="91440" bIns="45720" numCol="1" spcCol="215900" anchor="t"/>
          <a:lstStyle/>
          <a:p>
            <a:pPr>
              <a:defRPr lang="de-de"/>
            </a:pPr>
            <a:r>
              <a:rPr lang="de-de" sz="2800"/>
              <a:t>Hey, Max…</a:t>
            </a:r>
          </a:p>
        </p:txBody>
      </p:sp>
      <p:sp>
        <p:nvSpPr>
          <p:cNvPr id="9" name="Textfeld 1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Jw/Abc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cFQAAVgwAALA8AAAcIgAAECAAACYAAAAIAAAA//////////8="/>
              </a:ext>
            </a:extLst>
          </p:cNvSpPr>
          <p:nvPr/>
        </p:nvSpPr>
        <p:spPr>
          <a:xfrm>
            <a:off x="3431540" y="2005330"/>
            <a:ext cx="6433820" cy="3539490"/>
          </a:xfrm>
          <a:prstGeom prst="rect">
            <a:avLst/>
          </a:prstGeom>
          <a:noFill/>
          <a:ln>
            <a:noFill/>
          </a:ln>
          <a:effectLst/>
        </p:spPr>
        <p:txBody>
          <a:bodyPr vert="horz" wrap="square" lIns="91440" tIns="45720" rIns="91440" bIns="45720" numCol="1" spcCol="215900" anchor="t"/>
          <a:lstStyle/>
          <a:p>
            <a:pPr>
              <a:defRPr lang="de-de"/>
            </a:pPr>
            <a:r>
              <a:rPr lang="de-de" sz="2400"/>
              <a:t>…</a:t>
            </a:r>
            <a:r>
              <a:rPr lang="de-de" sz="2800"/>
              <a:t>wusstest du schon, dass es ca. </a:t>
            </a:r>
          </a:p>
          <a:p>
            <a:pPr>
              <a:defRPr lang="de-de"/>
            </a:pPr>
            <a:r>
              <a:rPr lang="de-de" sz="2800"/>
              <a:t>25 unterschiedliche Definitionen und Konzepte für „Vulnerabilität“ gibt, sechs bis acht Denkschulen zum Verständnis von „Risiko“, unterschiedliche Überset-zungen von „Hazard“ und drei für uns Geograph/innen infrage kommende</a:t>
            </a:r>
          </a:p>
          <a:p>
            <a:pPr>
              <a:defRPr lang="de-de"/>
            </a:pPr>
            <a:r>
              <a:rPr lang="de-de" sz="2800"/>
              <a:t>      Denkschulen zu „Resilienz“??</a:t>
            </a:r>
          </a:p>
        </p:txBody>
      </p:sp>
      <p:sp>
        <p:nvSpPr>
          <p:cNvPr id="10" name="Sprechblase: oval 17"/>
          <p:cNvSpPr>
            <a:extLst>
              <a:ext uri="smNativeData">
                <pr:smNativeData xmlns:pr="smNativeData" xmlns:p14="http://schemas.microsoft.com/office/powerpoint/2010/main" xmlns="" val="SMDATA_13_svcmZBMAAAAlAAAA9gEAAA0AAAAAkAAAAEgAAACQAAAASAAAAAAAAAABAAAAAAAAAAEAAABQAAAA+KqVCb/Ux7++2ebG9IT7PwAAAAAAAOA/AAAAAAAA4D8AAAAAAADgPwAAAAAAAOA/AAAAAAAA4D8AAAAAAADgPwAAAAAAAOA/AAAAAAAA4D8CAAAAjAAAAAEAAAAAAAAA9PT0AP//wQgAAAAAAAAAAAAAAAAAAAAAAAAAAAAAAAAAAAAAZAAAAAEAAABAAAAAAAAAAAAAAAAAAAAAAAAAAAAAAAAAAAAAAAAAAAAAAAAAAAAAAAAAAAAAAAAAAAAAAAAAAAAAAAAAAAAAAAAAAAAAAAAAAAAAAAAAAAAAAAAAAAAAFAAAADwAAAABAAAAAAAAAL+/v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Q9U6QMAAAAEAAAAAAAAAAAAAAAAAAAAAAAAAAeAAAAaAAAAAAAAAAAAAAAAAAAAAAAAAAAAAAAECcAABAnAAAAAAAAAAAAAAAAAAAAAAAAAAAAAAAAAAAAAAAAAAAAABQAAAAAAAAAwMD/AAAAAABkAAAAMgAAAAAAAABkAAAAAAAAAH9/fwAKAAAAHwAAAFQAAAD09PQA///BAQAAAAAAAAAAAAAAAAAAAAAAAAAAAAAAAAAAAAAAAAAAv7+/AH9/fwC/AAADzMzMAMDA/wB/f38AAAAAAAAAAAAAAAAAAAAAAAAAAAAhAAAAGAAAABQAAABbPwAAoAcAAOJKAAAQDgAAEAAAACYAAAAIAAAA//////////8="/>
              </a:ext>
            </a:extLst>
          </p:cNvSpPr>
          <p:nvPr/>
        </p:nvSpPr>
        <p:spPr>
          <a:xfrm>
            <a:off x="10299065" y="1239520"/>
            <a:ext cx="1873885" cy="1046480"/>
          </a:xfrm>
          <a:prstGeom prst="wedgeEllipseCallout">
            <a:avLst>
              <a:gd name="adj1" fmla="val -9309"/>
              <a:gd name="adj2" fmla="val 85998"/>
            </a:avLst>
          </a:prstGeom>
          <a:solidFill>
            <a:srgbClr val="F4F4F4"/>
          </a:solidFill>
          <a:ln w="19050" cap="flat" cmpd="sng" algn="ctr">
            <a:solidFill>
              <a:srgbClr val="BFBFB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11" name="Textfeld 18"/>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ULIGI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NQAAA6ggAAD5KAABFDQAAECAAACYAAAAIAAAA//////////8="/>
              </a:ext>
            </a:extLst>
          </p:cNvSpPr>
          <p:nvPr/>
        </p:nvSpPr>
        <p:spPr>
          <a:xfrm>
            <a:off x="10493375" y="1449070"/>
            <a:ext cx="1575435" cy="708025"/>
          </a:xfrm>
          <a:prstGeom prst="rect">
            <a:avLst/>
          </a:prstGeom>
          <a:noFill/>
          <a:ln>
            <a:noFill/>
          </a:ln>
          <a:effectLst/>
        </p:spPr>
        <p:txBody>
          <a:bodyPr vert="horz" wrap="square" lIns="91440" tIns="45720" rIns="91440" bIns="45720" numCol="1" spcCol="215900" anchor="t"/>
          <a:lstStyle/>
          <a:p>
            <a:pPr>
              <a:defRPr lang="de-de"/>
            </a:pPr>
            <a:r>
              <a:rPr lang="de-de" sz="2000"/>
              <a:t>… und was jetzt??</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Cw3wM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Untertitel 2"/>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KDkbwI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rBgAA7A0AAIJEAACZJAAAEAAAACYAAAAIAAAA//////////8="/>
              </a:ext>
            </a:extLst>
          </p:cNvSpPr>
          <p:nvPr/>
        </p:nvSpPr>
        <p:spPr>
          <a:xfrm>
            <a:off x="1043305" y="2263140"/>
            <a:ext cx="10093325" cy="3686175"/>
          </a:xfrm>
          <a:prstGeom prst="rect">
            <a:avLst/>
          </a:prstGeom>
          <a:noFill/>
          <a:ln>
            <a:noFill/>
          </a:ln>
          <a:effectLst/>
        </p:spPr>
        <p:txBody>
          <a:bodyPr vert="horz" wrap="square" lIns="91440" tIns="45720" rIns="91440" bIns="45720" numCol="1" spcCol="215900" anchor="t"/>
          <a:lstStyle>
            <a:lvl1pPr marL="365760" indent="-25590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1pPr>
            <a:lvl2pPr marL="658495" indent="-24701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2pPr>
            <a:lvl3pPr marL="923290" indent="-219710"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3pPr>
            <a:lvl4pPr marL="1179830" indent="-201295"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4pPr>
            <a:lvl5pPr marL="1390015" indent="-182880" algn="l">
              <a:spcBef>
                <a:spcPts val="300"/>
              </a:spcBef>
              <a:buClr>
                <a:schemeClr val="tx1"/>
              </a:buClr>
              <a:buFont typeface="Arial" pitchFamily="2" charset="0"/>
              <a:buChar char="•"/>
              <a:defRPr lang="de-de" sz="1800" kern="1">
                <a:solidFill>
                  <a:srgbClr val="595959"/>
                </a:solidFill>
                <a:latin typeface="Arial" pitchFamily="2" charset="0"/>
                <a:ea typeface="Arial" pitchFamily="2" charset="0"/>
                <a:cs typeface="Arial" pitchFamily="2" charset="0"/>
              </a:defRPr>
            </a:lvl5pPr>
            <a:lvl6pPr marL="1609090" indent="-182880" algn="l">
              <a:spcBef>
                <a:spcPts val="300"/>
              </a:spcBef>
              <a:buClr>
                <a:schemeClr val="accent3"/>
              </a:buClr>
              <a:buFont typeface="Georgia" charset="0"/>
              <a:buChar char="▫"/>
              <a:defRPr lang="de-de" sz="1800" kern="1">
                <a:solidFill>
                  <a:schemeClr val="accent3"/>
                </a:solidFill>
                <a:latin typeface="Arial" pitchFamily="2" charset="0"/>
                <a:ea typeface="Arial" pitchFamily="2" charset="0"/>
                <a:cs typeface="Arial" pitchFamily="2" charset="0"/>
              </a:defRPr>
            </a:lvl6pPr>
            <a:lvl7pPr marL="1828800" indent="-182880" algn="l">
              <a:spcBef>
                <a:spcPts val="300"/>
              </a:spcBef>
              <a:buClr>
                <a:schemeClr val="accent3"/>
              </a:buClr>
              <a:buFont typeface="Georgia" charset="0"/>
              <a:buChar char="▫"/>
              <a:defRPr lang="de-de" sz="1600" kern="1">
                <a:solidFill>
                  <a:schemeClr val="accent3"/>
                </a:solidFill>
                <a:latin typeface="Arial" pitchFamily="2" charset="0"/>
                <a:ea typeface="Arial" pitchFamily="2" charset="0"/>
                <a:cs typeface="Arial" pitchFamily="2" charset="0"/>
              </a:defRPr>
            </a:lvl7pPr>
            <a:lvl8pPr marL="2030095" indent="-182880" algn="l">
              <a:spcBef>
                <a:spcPts val="300"/>
              </a:spcBef>
              <a:buClr>
                <a:schemeClr val="accent3"/>
              </a:buClr>
              <a:buFont typeface="Georgia" charset="0"/>
              <a:buChar char="◦"/>
              <a:defRPr lang="de-de" sz="1500" kern="1">
                <a:solidFill>
                  <a:schemeClr val="accent3"/>
                </a:solidFill>
                <a:latin typeface="Arial" pitchFamily="2" charset="0"/>
                <a:ea typeface="Arial" pitchFamily="2" charset="0"/>
                <a:cs typeface="Arial" pitchFamily="2" charset="0"/>
              </a:defRPr>
            </a:lvl8pPr>
            <a:lvl9pPr marL="2240280" indent="-182880" algn="l">
              <a:spcBef>
                <a:spcPts val="300"/>
              </a:spcBef>
              <a:buClr>
                <a:schemeClr val="accent3"/>
              </a:buClr>
              <a:buFont typeface="Georgia" charset="0"/>
              <a:buChar char="◦"/>
              <a:defRPr lang="de-de" sz="1400" kern="1" baseline="0">
                <a:solidFill>
                  <a:schemeClr val="accent3"/>
                </a:solidFill>
                <a:latin typeface="Arial" pitchFamily="2" charset="0"/>
                <a:ea typeface="Arial" pitchFamily="2" charset="0"/>
                <a:cs typeface="Arial" pitchFamily="2" charset="0"/>
              </a:defRPr>
            </a:lvl9pPr>
          </a:lstStyle>
          <a:p>
            <a:pPr marL="0" indent="0">
              <a:lnSpc>
                <a:spcPct val="110000"/>
              </a:lnSpc>
              <a:spcAft>
                <a:spcPts val="800"/>
              </a:spcAft>
              <a:buNone/>
              <a:defRPr lang="de-de"/>
            </a:pPr>
            <a:r>
              <a:rPr lang="de-de" sz="3200">
                <a:latin typeface="Calibri" pitchFamily="2" charset="0"/>
                <a:ea typeface="Calibri" pitchFamily="2" charset="0"/>
                <a:cs typeface="Calibri" pitchFamily="2" charset="0"/>
              </a:rPr>
              <a:t>Birkmann, Dr.-Ing. Jörn.</a:t>
            </a:r>
            <a:endParaRPr lang="de-de" sz="3200" b="1">
              <a:latin typeface="Calibri" pitchFamily="2" charset="0"/>
              <a:ea typeface="Times New Roman" pitchFamily="1" charset="0"/>
              <a:cs typeface="Calibri" pitchFamily="2" charset="0"/>
            </a:endParaRPr>
          </a:p>
          <a:p>
            <a:pPr marL="0" indent="0">
              <a:lnSpc>
                <a:spcPct val="110000"/>
              </a:lnSpc>
              <a:spcAft>
                <a:spcPts val="800"/>
              </a:spcAft>
              <a:buNone/>
              <a:defRPr lang="de-de"/>
            </a:pPr>
            <a:r>
              <a:rPr lang="de-de" sz="2000">
                <a:latin typeface="Calibri" pitchFamily="2" charset="0"/>
                <a:ea typeface="Times New Roman" pitchFamily="1" charset="0"/>
                <a:cs typeface="Calibri" pitchFamily="2" charset="0"/>
              </a:rPr>
              <a:t>Globaler Umweltwandel, Naturgefahren, Vulnerabilität und Katastrophenresilienz (Global environmental change, natural hazards, vulnerability and disaster resilience). Notwendigkeit der Perspektivenerweiterung in der Raumplanung </a:t>
            </a:r>
            <a:br/>
            <a:r>
              <a:rPr lang="de-de" sz="2000">
                <a:latin typeface="Calibri" pitchFamily="2" charset="0"/>
                <a:ea typeface="Times New Roman" pitchFamily="1" charset="0"/>
                <a:cs typeface="Calibri" pitchFamily="2" charset="0"/>
              </a:rPr>
              <a:t>(Necessity of a widening of perspectives in spatial planning). In:</a:t>
            </a:r>
            <a:r>
              <a:rPr lang="de-de" sz="2000" b="1">
                <a:latin typeface="Calibri" pitchFamily="2" charset="0"/>
                <a:ea typeface="Times New Roman" pitchFamily="1" charset="0"/>
                <a:cs typeface="Calibri" pitchFamily="2" charset="0"/>
              </a:rPr>
              <a:t> </a:t>
            </a:r>
            <a:r>
              <a:rPr lang="de-de" sz="2000">
                <a:latin typeface="Calibri" pitchFamily="2" charset="0"/>
                <a:ea typeface="Times New Roman" pitchFamily="1" charset="0"/>
                <a:cs typeface="Calibri" pitchFamily="2" charset="0"/>
              </a:rPr>
              <a:t>Raumforschung und Raumordnung | Spatial Research and Planning, </a:t>
            </a:r>
            <a:r>
              <a:rPr lang="de-de" sz="2000" u="sng">
                <a:solidFill>
                  <a:srgbClr val="0000FF"/>
                </a:solidFill>
                <a:latin typeface="Calibri" pitchFamily="2" charset="0"/>
                <a:ea typeface="Times New Roman" pitchFamily="1" charset="0"/>
                <a:cs typeface="Calibri" pitchFamily="2" charset="0"/>
                <a:hlinkClick r:id="rId3"/>
              </a:rPr>
              <a:t>Band 66: Heft 1</a:t>
            </a:r>
            <a:r>
              <a:rPr lang="de-de" sz="2000">
                <a:latin typeface="Calibri" pitchFamily="2" charset="0"/>
                <a:ea typeface="Times New Roman" pitchFamily="1" charset="0"/>
                <a:cs typeface="Calibri" pitchFamily="2" charset="0"/>
              </a:rPr>
              <a:t>. </a:t>
            </a:r>
          </a:p>
          <a:p>
            <a:pPr marL="0" indent="0">
              <a:lnSpc>
                <a:spcPct val="110000"/>
              </a:lnSpc>
              <a:spcAft>
                <a:spcPts val="800"/>
              </a:spcAft>
              <a:buNone/>
              <a:defRPr lang="de-de"/>
            </a:pPr>
            <a:r>
              <a:rPr lang="de-de" sz="2000">
                <a:latin typeface="Calibri" pitchFamily="2" charset="0"/>
                <a:ea typeface="Times New Roman" pitchFamily="1" charset="0"/>
                <a:cs typeface="Calibri" pitchFamily="2" charset="0"/>
              </a:rPr>
              <a:t>Online veröffentlicht: 31.01.2008</a:t>
            </a:r>
            <a:r>
              <a:rPr lang="de-de" sz="2000">
                <a:latin typeface="Calibri" pitchFamily="2" charset="0"/>
                <a:ea typeface="Times New Roman" pitchFamily="1" charset="0"/>
                <a:cs typeface="Times New Roman" pitchFamily="1" charset="0"/>
              </a:rPr>
              <a:t> </a:t>
            </a:r>
          </a:p>
          <a:p>
            <a:pPr marL="0" indent="0">
              <a:lnSpc>
                <a:spcPct val="110000"/>
              </a:lnSpc>
              <a:spcAft>
                <a:spcPts val="800"/>
              </a:spcAft>
              <a:buNone/>
              <a:defRPr lang="de-de"/>
            </a:pPr>
            <a:r>
              <a:rPr lang="de-de" sz="2000">
                <a:latin typeface="Calibri" pitchFamily="2" charset="0"/>
                <a:ea typeface="Times New Roman" pitchFamily="1" charset="0"/>
                <a:cs typeface="Calibri" pitchFamily="2" charset="0"/>
              </a:rPr>
              <a:t>DOI: </a:t>
            </a:r>
            <a:r>
              <a:rPr lang="de-de" sz="2000" u="sng">
                <a:solidFill>
                  <a:srgbClr val="0000FF"/>
                </a:solidFill>
                <a:latin typeface="Calibri" pitchFamily="2" charset="0"/>
                <a:ea typeface="Times New Roman" pitchFamily="1" charset="0"/>
                <a:cs typeface="Calibri" pitchFamily="2" charset="0"/>
                <a:hlinkClick r:id="rId4"/>
              </a:rPr>
              <a:t>https://doi.org/10.1007/BF03184043</a:t>
            </a:r>
            <a:r>
              <a:rPr lang="de-de" sz="2000">
                <a:latin typeface="Calibri" pitchFamily="2" charset="0"/>
                <a:ea typeface="Times New Roman" pitchFamily="1" charset="0"/>
                <a:cs typeface="Calibri" pitchFamily="2" charset="0"/>
              </a:rPr>
              <a:t> </a:t>
            </a:r>
            <a:endParaRPr lang="de-de" sz="2000">
              <a:latin typeface="Calibri" pitchFamily="2" charset="0"/>
              <a:ea typeface="Calibri" pitchFamily="2" charset="0"/>
              <a:cs typeface="Times New Roman" pitchFamily="1" charset="0"/>
            </a:endParaRPr>
          </a:p>
          <a:p>
            <a:pPr marL="0" marR="0" indent="0" algn="l" defTabSz="914400">
              <a:lnSpc>
                <a:spcPct val="100000"/>
              </a:lnSpc>
              <a:spcBef>
                <a:spcPts val="300"/>
              </a:spcBef>
              <a:spcAft>
                <a:spcPts val="0"/>
              </a:spcAft>
              <a:buNone/>
              <a:tabLst/>
              <a:defRPr lang="de-de"/>
            </a:pPr>
            <a:endParaRPr sz="2000" noProof="1"/>
          </a:p>
          <a:p>
            <a:pPr marL="0" marR="0" indent="0" algn="l" defTabSz="914400">
              <a:lnSpc>
                <a:spcPct val="100000"/>
              </a:lnSpc>
              <a:spcBef>
                <a:spcPts val="300"/>
              </a:spcBef>
              <a:spcAft>
                <a:spcPts val="0"/>
              </a:spcAft>
              <a:buNone/>
              <a:tabLst/>
              <a:defRPr lang="de-de"/>
            </a:pPr>
            <a:endParaRPr sz="2000" noProof="1"/>
          </a:p>
          <a:p>
            <a:pPr marL="457200" marR="0" indent="-457200" algn="l" defTabSz="914400">
              <a:lnSpc>
                <a:spcPct val="100000"/>
              </a:lnSpc>
              <a:spcBef>
                <a:spcPts val="300"/>
              </a:spcBef>
              <a:spcAft>
                <a:spcPts val="0"/>
              </a:spcAft>
              <a:buClr>
                <a:srgbClr val="000000"/>
              </a:buClr>
              <a:buSzTx/>
              <a:buFontTx/>
              <a:buAutoNum type="arabicPeriod"/>
              <a:tabLst/>
              <a:defRPr lang="de-de"/>
            </a:pPr>
            <a:endParaRPr sz="2000" noProof="1"/>
          </a:p>
        </p:txBody>
      </p:sp>
      <p:sp>
        <p:nvSpPr>
          <p:cNvPr id="4"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6QQAAO9CAABICwAAEAAAACYAAAAIAAAA//////////8="/>
              </a:ext>
            </a:extLst>
          </p:cNvSpPr>
          <p:nvPr/>
        </p:nvSpPr>
        <p:spPr>
          <a:xfrm>
            <a:off x="1043305" y="798195"/>
            <a:ext cx="9837420" cy="103568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algn="ctr"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3600" noProof="1"/>
              <a:t>Grundlage für nachfolgende Begriffseingrenzungen</a:t>
            </a:r>
          </a:p>
        </p:txBody>
      </p:sp>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spcBef>
                <a:spcPts val="2400"/>
              </a:spcBef>
              <a:defRPr lang="de-de"/>
            </a:pPr>
            <a:r>
              <a:rPr lang="de-de">
                <a:solidFill>
                  <a:srgbClr val="FFFFCC"/>
                </a:solidFill>
              </a:rPr>
              <a:t>3.5.2.1(7) Die Verwundbarkeit von Räumen durch Naturgefahren erläutern</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Cz5g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Vorschlag für eine Unterrichtseinheit</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wK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graphicFrame>
        <p:nvGraphicFramePr>
          <p:cNvPr id="3" name="Diagramm 3"/>
          <p:cNvGraphicFramePr/>
          <p:nvPr/>
        </p:nvGraphicFramePr>
        <p:xfrm>
          <a:off x="1667510" y="881380"/>
          <a:ext cx="8856980" cy="5095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Textfeld 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A1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graphicFrame>
        <p:nvGraphicFramePr>
          <p:cNvPr id="3" name="Tabelle 2"/>
          <p:cNvGraphicFramePr>
            <a:graphicFrameLocks noGrp="1"/>
          </p:cNvGraphicFramePr>
          <p:nvPr/>
        </p:nvGraphicFramePr>
        <p:xfrm>
          <a:off x="624840" y="692785"/>
          <a:ext cx="10942320" cy="5040630"/>
        </p:xfrm>
        <a:graphic>
          <a:graphicData uri="http://schemas.openxmlformats.org/drawingml/2006/table">
            <a:tbl>
              <a:tblPr>
                <a:noFill/>
              </a:tblPr>
              <a:tblGrid>
                <a:gridCol w="647065">
                  <a:extLst>
                    <a:ext uri="{9D8B030D-6E8A-4147-A177-3AD203B41FA5}">
                      <a16:colId xmlns:a16="http://schemas.microsoft.com/office/drawing/2014/main" val="20000"/>
                    </a:ext>
                  </a:extLst>
                </a:gridCol>
                <a:gridCol w="5256530">
                  <a:extLst>
                    <a:ext uri="{9D8B030D-6E8A-4147-A177-3AD203B41FA5}">
                      <a16:colId xmlns:a16="http://schemas.microsoft.com/office/drawing/2014/main" val="20001"/>
                    </a:ext>
                  </a:extLst>
                </a:gridCol>
                <a:gridCol w="5039360">
                  <a:extLst>
                    <a:ext uri="{9D8B030D-6E8A-4147-A177-3AD203B41FA5}">
                      <a16:colId xmlns:a16="http://schemas.microsoft.com/office/drawing/2014/main" val="20002"/>
                    </a:ext>
                  </a:extLst>
                </a:gridCol>
              </a:tblGrid>
              <a:tr h="664845">
                <a:tc>
                  <a:txBody>
                    <a:bodyPr/>
                    <a:lstStyle/>
                    <a:p>
                      <a:pPr marL="0" marR="0" indent="0" algn="ctr">
                        <a:buNone/>
                        <a:defRPr lang="de-de"/>
                      </a:pPr>
                      <a:r>
                        <a:t>DS</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Fragestellung </a:t>
                      </a:r>
                      <a:r>
                        <a:rPr lang="de-de" sz="1200"/>
                        <a:t>(Basisbegriffe)</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Vorgehensweise</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664845"/>
                  </a:ext>
                </a:extLst>
              </a:tr>
              <a:tr h="2164080">
                <a:tc>
                  <a:txBody>
                    <a:bodyPr/>
                    <a:lstStyle/>
                    <a:p>
                      <a:pPr marL="0" marR="0" indent="0" algn="ctr">
                        <a:buNone/>
                        <a:defRPr lang="de-de"/>
                      </a:pPr>
                      <a:r>
                        <a:rPr lang="de-de" sz="1400"/>
                        <a:t>1</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b="1"/>
                        <a:t>Wie lässt sich die Verwundbarkeit von Räumen durch Naturgefahren beschreiben und erfassen? - Eine Orientierungshilfe</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a:t>(Verwundbarkeit/ Vulnerabilität, Hazard)</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Einstieg mit Kartenanamorphoten</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Erarbeitung des Begriffs Vulnerabilität/ Verwundbarkeit und seiner Dimensionen</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Erarbeitung des Begriffs Hazard</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Klassifikation der Naturgefahren</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2164080"/>
                  </a:ext>
                </a:extLst>
              </a:tr>
              <a:tr h="2211070">
                <a:tc>
                  <a:txBody>
                    <a:bodyPr/>
                    <a:lstStyle/>
                    <a:p>
                      <a:pPr marL="0" marR="0" indent="0" algn="ctr">
                        <a:buNone/>
                        <a:defRPr lang="de-de"/>
                      </a:pPr>
                      <a:r>
                        <a:rPr lang="de-de" sz="1400"/>
                        <a:t>2</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b="1"/>
                        <a:t>Naturereignisse als Bedrohung: Wie ermittelt man das Risiko?</a:t>
                      </a:r>
                    </a:p>
                    <a:p>
                      <a:pPr marL="285750" marR="0" indent="-285750" algn="l" defTabSz="914400">
                        <a:lnSpc>
                          <a:spcPct val="100000"/>
                        </a:lnSpc>
                        <a:spcBef>
                          <a:spcPts val="0"/>
                        </a:spcBef>
                        <a:spcAft>
                          <a:spcPts val="0"/>
                        </a:spcAft>
                        <a:buClrTx/>
                        <a:buSzTx/>
                        <a:buFontTx/>
                        <a:buChar char="-"/>
                        <a:tabLst/>
                        <a:defRPr lang="de-de"/>
                      </a:pPr>
                      <a:r>
                        <a:rPr lang="de-de" b="1"/>
                        <a:t>WeltRisikoIndex</a:t>
                      </a:r>
                    </a:p>
                    <a:p>
                      <a:pPr marL="285750" marR="0" indent="-285750" algn="l" defTabSz="914400">
                        <a:lnSpc>
                          <a:spcPct val="100000"/>
                        </a:lnSpc>
                        <a:spcBef>
                          <a:spcPts val="0"/>
                        </a:spcBef>
                        <a:spcAft>
                          <a:spcPts val="0"/>
                        </a:spcAft>
                        <a:buClrTx/>
                        <a:buSzTx/>
                        <a:buFontTx/>
                        <a:buChar char="-"/>
                        <a:tabLst/>
                        <a:defRPr lang="de-de"/>
                      </a:pPr>
                      <a:r>
                        <a:rPr lang="de-de" b="1"/>
                        <a:t>Das Pressure-Release-Modell (PAR-Modell)</a:t>
                      </a:r>
                    </a:p>
                    <a:p>
                      <a:pPr marL="0" marR="0" indent="0" algn="l" defTabSz="914400">
                        <a:lnSpc>
                          <a:spcPct val="100000"/>
                        </a:lnSpc>
                        <a:spcBef>
                          <a:spcPts val="0"/>
                        </a:spcBef>
                        <a:spcAft>
                          <a:spcPts val="0"/>
                        </a:spcAft>
                        <a:buNone/>
                        <a:tabLst/>
                        <a:defRPr lang="de-de"/>
                      </a:pPr>
                      <a:endParaRPr lang="de-de" b="1"/>
                    </a:p>
                    <a:p>
                      <a:pPr marL="0" marR="0" indent="0" algn="l" defTabSz="914400">
                        <a:lnSpc>
                          <a:spcPct val="100000"/>
                        </a:lnSpc>
                        <a:spcBef>
                          <a:spcPts val="0"/>
                        </a:spcBef>
                        <a:spcAft>
                          <a:spcPts val="0"/>
                        </a:spcAft>
                        <a:buNone/>
                        <a:tabLst/>
                        <a:defRPr lang="de-de"/>
                      </a:pPr>
                      <a:r>
                        <a:rPr lang="de-de" sz="1600"/>
                        <a:t>(Risiko, Vulnerabilität)</a:t>
                      </a:r>
                      <a:endParaRPr lang="de-de" sz="1200"/>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Einstieg über individuelles Verständnis der SuS von „Risiko“ </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Risikoverständnis im Zusammenhang mit Naturgefahren (Definition und/ oder Beispiel)</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Auseinandersetzung mit dem WeltRisikoIndex</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das PAR-Modell am Beispiel von La Paz (Erdrutsche)</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2"/>
                  </a:ext>
                  <a:ext uri="smNativeData">
                    <pr:rowheight xmlns:pr="smNativeData" xmlns="" xmlns:p14="http://schemas.microsoft.com/office/powerpoint/2010/main" dt="1680275378" type="min" val="2211070"/>
                  </a:ext>
                </a:extLst>
              </a:tr>
            </a:tbl>
          </a:graphicData>
        </a:graphic>
      </p:graphicFrame>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DKMgAAwycAAABLAAAJKgAAECAAACYAAAAIAAAA//////////8="/>
              </a:ext>
            </a:extLst>
          </p:cNvSpPr>
          <p:nvPr/>
        </p:nvSpPr>
        <p:spPr>
          <a:xfrm>
            <a:off x="8256270" y="6463665"/>
            <a:ext cx="393573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Gesamt-Gestaltungsvorschlag (1/4)</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graphicFrame>
        <p:nvGraphicFramePr>
          <p:cNvPr id="3" name="Tabelle 2"/>
          <p:cNvGraphicFramePr>
            <a:graphicFrameLocks noGrp="1"/>
          </p:cNvGraphicFramePr>
          <p:nvPr/>
        </p:nvGraphicFramePr>
        <p:xfrm>
          <a:off x="624840" y="692785"/>
          <a:ext cx="10942320" cy="5188585"/>
        </p:xfrm>
        <a:graphic>
          <a:graphicData uri="http://schemas.openxmlformats.org/drawingml/2006/table">
            <a:tbl>
              <a:tblPr>
                <a:noFill/>
              </a:tblPr>
              <a:tblGrid>
                <a:gridCol w="647065">
                  <a:extLst>
                    <a:ext uri="{9D8B030D-6E8A-4147-A177-3AD203B41FA5}">
                      <a16:colId xmlns:a16="http://schemas.microsoft.com/office/drawing/2014/main" val="20000"/>
                    </a:ext>
                  </a:extLst>
                </a:gridCol>
                <a:gridCol w="5256530">
                  <a:extLst>
                    <a:ext uri="{9D8B030D-6E8A-4147-A177-3AD203B41FA5}">
                      <a16:colId xmlns:a16="http://schemas.microsoft.com/office/drawing/2014/main" val="20001"/>
                    </a:ext>
                  </a:extLst>
                </a:gridCol>
                <a:gridCol w="5039360">
                  <a:extLst>
                    <a:ext uri="{9D8B030D-6E8A-4147-A177-3AD203B41FA5}">
                      <a16:colId xmlns:a16="http://schemas.microsoft.com/office/drawing/2014/main" val="20002"/>
                    </a:ext>
                  </a:extLst>
                </a:gridCol>
              </a:tblGrid>
              <a:tr h="664845">
                <a:tc>
                  <a:txBody>
                    <a:bodyPr/>
                    <a:lstStyle/>
                    <a:p>
                      <a:pPr marL="0" marR="0" indent="0" algn="ctr">
                        <a:buNone/>
                        <a:defRPr lang="de-de"/>
                      </a:pPr>
                      <a:r>
                        <a:t>DS</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Fragestellung </a:t>
                      </a:r>
                      <a:r>
                        <a:rPr lang="de-de" sz="1200"/>
                        <a:t>(Basisbegriffe)</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Vorgehensweise</a:t>
                      </a:r>
                    </a:p>
                  </a:txBody>
                  <a:tcPr marL="121920" marR="-635" marT="121920" marB="-635">
                    <a:lnL>
                      <a:noFill/>
                    </a:lnL>
                    <a:lnR>
                      <a:noFill/>
                    </a:lnR>
                    <a:lnT>
                      <a:noFill/>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664845"/>
                  </a:ext>
                </a:extLst>
              </a:tr>
              <a:tr h="2164080">
                <a:tc>
                  <a:txBody>
                    <a:bodyPr/>
                    <a:lstStyle/>
                    <a:p>
                      <a:pPr marL="0" marR="0" indent="0" algn="ctr">
                        <a:buNone/>
                        <a:defRPr lang="de-de"/>
                      </a:pPr>
                      <a:r>
                        <a:rPr lang="de-de" sz="1400"/>
                        <a:t>3</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b="1"/>
                        <a:t>Welche Faktoren und Rahmenbedingungen können die Auswirkungen unterschiedlicher Naturereignisse in welchem Maße beeinflussen? </a:t>
                      </a:r>
                    </a:p>
                    <a:p>
                      <a:pPr marL="0" marR="0" indent="0" algn="l" defTabSz="914400">
                        <a:lnSpc>
                          <a:spcPct val="100000"/>
                        </a:lnSpc>
                        <a:spcBef>
                          <a:spcPts val="0"/>
                        </a:spcBef>
                        <a:spcAft>
                          <a:spcPts val="0"/>
                        </a:spcAft>
                        <a:buNone/>
                        <a:tabLst/>
                        <a:defRPr lang="de-de"/>
                      </a:pPr>
                      <a:r>
                        <a:rPr lang="de-de" b="1"/>
                        <a:t>Dargestellt an mehreren Raumbeispielen</a:t>
                      </a:r>
                    </a:p>
                    <a:p>
                      <a:pPr marL="0" marR="0" indent="0" algn="l" defTabSz="914400">
                        <a:lnSpc>
                          <a:spcPct val="100000"/>
                        </a:lnSpc>
                        <a:spcBef>
                          <a:spcPts val="0"/>
                        </a:spcBef>
                        <a:spcAft>
                          <a:spcPts val="0"/>
                        </a:spcAft>
                        <a:buNone/>
                        <a:tabLst/>
                        <a:defRPr lang="de-de"/>
                      </a:pPr>
                      <a:r>
                        <a:rPr lang="de-de" sz="1600"/>
                        <a:t>(Risiko, Hazard, Verwundbarkeit/ Vulnerabilität)</a:t>
                      </a:r>
                      <a:endParaRPr sz="1600" noProof="1">
                        <a:solidFill>
                          <a:schemeClr val="bg2"/>
                        </a:solidFill>
                      </a:endParaRP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Gruppenarbeit: Vergleich der Auswirkungen gleichartiger Naturereignisse in zwei unterschiedlichen Räumen; Analyse der Rahmenbedingungen </a:t>
                      </a:r>
                    </a:p>
                    <a:p>
                      <a:pPr marL="285750" marR="0" indent="-285750" algn="l" defTabSz="914400">
                        <a:lnSpc>
                          <a:spcPct val="100000"/>
                        </a:lnSpc>
                        <a:spcBef>
                          <a:spcPts val="600"/>
                        </a:spcBef>
                        <a:spcAft>
                          <a:spcPts val="0"/>
                        </a:spcAft>
                        <a:buClrTx/>
                        <a:buSzTx/>
                        <a:buFont typeface="Symbol" pitchFamily="1" charset="0"/>
                        <a:buChar char="-"/>
                        <a:tabLst/>
                        <a:defRPr lang="de-de"/>
                      </a:pPr>
                      <a:r>
                        <a:rPr lang="de-de" sz="1600"/>
                        <a:t>Kurzpräsentationen (z. B. mit Pecha Kucha)</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2164080"/>
                  </a:ext>
                </a:extLst>
              </a:tr>
              <a:tr h="2211070">
                <a:tc>
                  <a:txBody>
                    <a:bodyPr/>
                    <a:lstStyle/>
                    <a:p>
                      <a:pPr marL="0" marR="0" indent="0" algn="ctr">
                        <a:buNone/>
                        <a:defRPr lang="de-de"/>
                      </a:pPr>
                      <a:r>
                        <a:rPr lang="de-de" sz="1400"/>
                        <a:t>4</a:t>
                      </a:r>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b="1"/>
                        <a:t>Was benötigen Gesellschaften, um eine Resilienz gegenüber Naturgefahren entwickeln zu können?</a:t>
                      </a:r>
                    </a:p>
                    <a:p>
                      <a:pPr marL="0" marR="0" indent="0" algn="l" defTabSz="914400">
                        <a:lnSpc>
                          <a:spcPct val="100000"/>
                        </a:lnSpc>
                        <a:spcBef>
                          <a:spcPts val="0"/>
                        </a:spcBef>
                        <a:spcAft>
                          <a:spcPts val="0"/>
                        </a:spcAft>
                        <a:buNone/>
                        <a:tabLst/>
                        <a:defRPr lang="de-de"/>
                      </a:pPr>
                      <a:r>
                        <a:rPr lang="de-de" sz="1400"/>
                        <a:t>(Hazard, Resilienz)</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400" i="1"/>
                        <a:t>→ das Wissen über Naturgefahren und Vulnerabilitäten ist ein wesentlicher Ansatzpunkt für eine effektive Katastrophenreduktion und eine Kultur der Katastrophenresilienz</a:t>
                      </a:r>
                    </a:p>
                    <a:p>
                      <a:pPr marL="0" marR="0" indent="0" algn="l" defTabSz="914400">
                        <a:lnSpc>
                          <a:spcPct val="100000"/>
                        </a:lnSpc>
                        <a:spcBef>
                          <a:spcPts val="0"/>
                        </a:spcBef>
                        <a:spcAft>
                          <a:spcPts val="0"/>
                        </a:spcAft>
                        <a:buNone/>
                        <a:tabLst/>
                        <a:defRPr lang="de-de"/>
                      </a:pPr>
                      <a:endParaRPr lang="de-de" sz="1400" i="1"/>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Infoblatt Resilienzbegriff mit Aufgabenstellung zu mögl. raumplanerischen Maßnahmen</a:t>
                      </a:r>
                    </a:p>
                    <a:p>
                      <a:pPr marL="285750" marR="0" indent="-285750" algn="l" defTabSz="914400">
                        <a:lnSpc>
                          <a:spcPct val="100000"/>
                        </a:lnSpc>
                        <a:spcBef>
                          <a:spcPts val="600"/>
                        </a:spcBef>
                        <a:spcAft>
                          <a:spcPts val="0"/>
                        </a:spcAft>
                        <a:buClrTx/>
                        <a:buSzTx/>
                        <a:buFont typeface="Symbol" pitchFamily="1" charset="0"/>
                        <a:buChar char="-"/>
                        <a:tabLst/>
                        <a:defRPr lang="de-de"/>
                      </a:pPr>
                      <a:r>
                        <a:rPr lang="de-de" sz="1600"/>
                        <a:t>Option: Hazardforschung</a:t>
                      </a:r>
                    </a:p>
                    <a:p>
                      <a:pPr marL="285750" marR="0" indent="-285750" algn="l" defTabSz="914400">
                        <a:lnSpc>
                          <a:spcPct val="100000"/>
                        </a:lnSpc>
                        <a:spcBef>
                          <a:spcPts val="600"/>
                        </a:spcBef>
                        <a:spcAft>
                          <a:spcPts val="0"/>
                        </a:spcAft>
                        <a:buClrTx/>
                        <a:buSzTx/>
                        <a:buFont typeface="Symbol" pitchFamily="1" charset="0"/>
                        <a:buChar char="-"/>
                        <a:tabLst/>
                        <a:defRPr lang="de-de"/>
                      </a:pPr>
                      <a:r>
                        <a:rPr lang="de-de" sz="1600"/>
                        <a:t>Alternativ oder ergänzend erneutes Aufgreifen des PAR-Modells, jetzt „Release“-Seite (z. B. anhand von Bangladesh-Material aus der PG 12/2013</a:t>
                      </a:r>
                    </a:p>
                    <a:p>
                      <a:pPr marL="0" marR="0" indent="0" algn="l" defTabSz="914400">
                        <a:lnSpc>
                          <a:spcPct val="100000"/>
                        </a:lnSpc>
                        <a:spcBef>
                          <a:spcPts val="0"/>
                        </a:spcBef>
                        <a:spcAft>
                          <a:spcPts val="0"/>
                        </a:spcAft>
                        <a:buNone/>
                        <a:tabLst/>
                        <a:defRPr lang="de-de"/>
                      </a:pPr>
                      <a:endParaRPr lang="de-de" sz="1600"/>
                    </a:p>
                  </a:txBody>
                  <a:tcPr marL="121920" marR="-635" marT="121920" marB="-635">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2"/>
                  </a:ext>
                  <a:ext uri="smNativeData">
                    <pr:rowheight xmlns:pr="smNativeData" xmlns="" xmlns:p14="http://schemas.microsoft.com/office/powerpoint/2010/main" dt="1680275378" type="min" val="2211070"/>
                  </a:ext>
                </a:extLst>
              </a:tr>
            </a:tbl>
          </a:graphicData>
        </a:graphic>
      </p:graphicFrame>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At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DKMgAAwycAAABLAAAJKgAAECAAACYAAAAIAAAA//////////8="/>
              </a:ext>
            </a:extLst>
          </p:cNvSpPr>
          <p:nvPr/>
        </p:nvSpPr>
        <p:spPr>
          <a:xfrm>
            <a:off x="8256270" y="6463665"/>
            <a:ext cx="393573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Gesamt-Gestaltungsvorschlag (1/4)</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cu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Exemplarisch ausgestaltete Doppelstunde: DS1</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EmIS4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bAwAAfQIAAClIAAAFCgAAEAAAACYAAAAIAAAA//////////8="/>
              </a:ext>
            </a:extLst>
          </p:cNvSpPr>
          <p:nvPr/>
        </p:nvSpPr>
        <p:spPr>
          <a:xfrm>
            <a:off x="626745" y="404495"/>
            <a:ext cx="11103610" cy="122428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1260475" indent="-1260475">
              <a:spcBef>
                <a:spcPts val="0"/>
              </a:spcBef>
              <a:defRPr lang="de-de"/>
            </a:pPr>
            <a:r>
              <a:rPr lang="de-de" sz="2400"/>
              <a:t>DS 1</a:t>
            </a:r>
            <a:r>
              <a:rPr lang="de-de" sz="2800"/>
              <a:t>: – </a:t>
            </a:r>
            <a:r>
              <a:rPr lang="de-de" sz="2400">
                <a:solidFill>
                  <a:schemeClr val="tx1"/>
                </a:solidFill>
              </a:rPr>
              <a:t>Wie lässt sich die Verwundbarkeit von Räumen durch Naturgefahren beschreiben und erfassen? - Eine Orientierungshilfe</a:t>
            </a:r>
            <a:endParaRPr lang="de-de" sz="2800"/>
          </a:p>
        </p:txBody>
      </p:sp>
      <p:graphicFrame>
        <p:nvGraphicFramePr>
          <p:cNvPr id="4" name="Tabelle 3"/>
          <p:cNvGraphicFramePr>
            <a:graphicFrameLocks noGrp="1"/>
          </p:cNvGraphicFramePr>
          <p:nvPr/>
        </p:nvGraphicFramePr>
        <p:xfrm>
          <a:off x="643890" y="1484630"/>
          <a:ext cx="10772140" cy="436245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2451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24510"/>
                  </a:ext>
                </a:extLst>
              </a:tr>
              <a:tr h="3686175">
                <a:tc>
                  <a:txBody>
                    <a:bodyPr/>
                    <a:lstStyle/>
                    <a:p>
                      <a:pPr marL="109855" marR="0" indent="0" algn="l">
                        <a:buNone/>
                        <a:defRPr lang="de-de"/>
                      </a:pPr>
                      <a:r>
                        <a:rPr lang="de-de" sz="1000"/>
                        <a:t>3.5.2.1 (7) Die Verwundbarkeit von Räumen durch Naturgefahren erläutern</a:t>
                      </a:r>
                    </a:p>
                    <a:p>
                      <a:pPr marL="109855" marR="0" indent="0" algn="l">
                        <a:buNone/>
                        <a:defRPr lang="de-de"/>
                      </a:pPr>
                      <a:endParaRPr lang="de-de" sz="1000"/>
                    </a:p>
                    <a:p>
                      <a:pPr marL="109855" marR="0" indent="0" algn="l">
                        <a:buNone/>
                        <a:defRPr lang="de-de"/>
                      </a:pPr>
                      <a:endParaRPr lang="de-de" sz="1000"/>
                    </a:p>
                    <a:p>
                      <a:pPr marL="109855" marR="0" indent="0" algn="l">
                        <a:buNone/>
                        <a:defRPr lang="de-de"/>
                      </a:pPr>
                      <a:r>
                        <a:rPr lang="de-de" sz="1000"/>
                        <a:t> (Risiko, </a:t>
                      </a:r>
                      <a:r>
                        <a:rPr lang="de-de" sz="1200" b="1"/>
                        <a:t>Hazard, Ver-wund-barkeit/ Vulnera-bilität</a:t>
                      </a:r>
                      <a:r>
                        <a:rPr lang="de-de" sz="1000" b="1"/>
                        <a:t>,</a:t>
                      </a:r>
                      <a:r>
                        <a:rPr lang="de-de" sz="1000"/>
                        <a:t> Widerstandsfähigkeit/ Resilienz)</a:t>
                      </a:r>
                    </a:p>
                    <a:p>
                      <a:pPr marL="0" marR="0" indent="0" algn="l">
                        <a:buNone/>
                        <a:defRPr lang="de-de"/>
                      </a:pPr>
                      <a:endParaRPr lang="de-de" sz="1600"/>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sz="1600" b="1"/>
                        <a:t>Einstieg</a:t>
                      </a:r>
                    </a:p>
                    <a:p>
                      <a:pPr marL="0" marR="0" indent="0" algn="l" defTabSz="914400">
                        <a:lnSpc>
                          <a:spcPct val="100000"/>
                        </a:lnSpc>
                        <a:spcBef>
                          <a:spcPts val="0"/>
                        </a:spcBef>
                        <a:spcAft>
                          <a:spcPts val="0"/>
                        </a:spcAft>
                        <a:buNone/>
                        <a:tabLst/>
                        <a:defRPr lang="de-de"/>
                      </a:pPr>
                      <a:r>
                        <a:rPr lang="de-de" sz="1600"/>
                        <a:t> - drei Kartenanamorphoten</a:t>
                      </a:r>
                    </a:p>
                    <a:p>
                      <a:pPr marL="0" marR="0" indent="0" algn="l" defTabSz="914400">
                        <a:lnSpc>
                          <a:spcPct val="100000"/>
                        </a:lnSpc>
                        <a:spcBef>
                          <a:spcPts val="0"/>
                        </a:spcBef>
                        <a:spcAft>
                          <a:spcPts val="0"/>
                        </a:spcAft>
                        <a:buNone/>
                        <a:tabLst/>
                        <a:defRPr lang="de-de"/>
                      </a:pPr>
                      <a:r>
                        <a:rPr lang="de-de" sz="1600"/>
                        <a:t>- Entwicklung einer Leitfrage</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b="1"/>
                        <a:t>Erarbeitung und Sicherung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der Begriff Vulnerabilität/ Verwundbarkeit und seine Dimensionen</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0" marR="0" indent="0" algn="l" defTabSz="914400">
                        <a:lnSpc>
                          <a:spcPct val="100000"/>
                        </a:lnSpc>
                        <a:spcBef>
                          <a:spcPts val="0"/>
                        </a:spcBef>
                        <a:spcAft>
                          <a:spcPts val="0"/>
                        </a:spcAft>
                        <a:buNone/>
                        <a:tabLst/>
                        <a:defRPr lang="de-de"/>
                      </a:pPr>
                      <a:r>
                        <a:rPr lang="de-de" sz="1600" b="1"/>
                        <a:t>Erarbeitung und Sicherung 2</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Begriff „Hazard“</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Klassifikation der Naturgefahren</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a:t>Vertiefungsmöglichkeit</a:t>
                      </a:r>
                    </a:p>
                    <a:p>
                      <a:pPr marL="0" marR="0" indent="0" algn="l" defTabSz="914400">
                        <a:lnSpc>
                          <a:spcPct val="100000"/>
                        </a:lnSpc>
                        <a:spcBef>
                          <a:spcPts val="0"/>
                        </a:spcBef>
                        <a:spcAft>
                          <a:spcPts val="0"/>
                        </a:spcAft>
                        <a:buNone/>
                        <a:tabLst/>
                        <a:defRPr lang="de-de"/>
                      </a:pPr>
                      <a:r>
                        <a:rPr lang="de-de" sz="1600"/>
                        <a:t>-  </a:t>
                      </a:r>
                      <a:r>
                        <a:rPr lang="de-de" sz="1100" kern="400000"/>
                        <a:t>Auswirkungen zweier Erd-/ Seebeben mit der gleichen Magnitude im Hinblick auf die vier Dimensionen der Vulnerabilität betrachten lassen</a:t>
                      </a:r>
                      <a:endParaRPr lang="de-de" sz="1600" u="sng">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Projektion, UG</a:t>
                      </a:r>
                    </a:p>
                    <a:p>
                      <a:pPr marL="0" marR="0" indent="0" algn="l" defTabSz="914400">
                        <a:lnSpc>
                          <a:spcPct val="100000"/>
                        </a:lnSpc>
                        <a:spcBef>
                          <a:spcPts val="0"/>
                        </a:spcBef>
                        <a:spcAft>
                          <a:spcPts val="0"/>
                        </a:spcAft>
                        <a:buNone/>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AB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Dimensionen per LV</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AB 2</a:t>
                      </a:r>
                    </a:p>
                    <a:p>
                      <a:pPr marL="0" marR="0" indent="0" algn="l">
                        <a:buNone/>
                        <a:defRPr lang="de-de"/>
                      </a:pPr>
                      <a:endParaRPr lang="de-de" sz="1600">
                        <a:solidFill>
                          <a:schemeClr val="bg2"/>
                        </a:solidFill>
                      </a:endParaRPr>
                    </a:p>
                    <a:p>
                      <a:pPr marL="0" marR="0" indent="0" algn="l">
                        <a:buNone/>
                        <a:defRPr lang="de-de"/>
                      </a:pPr>
                      <a:endParaRPr lang="de-de" sz="1600">
                        <a:solidFill>
                          <a:schemeClr val="bg2"/>
                        </a:solidFill>
                      </a:endParaRPr>
                    </a:p>
                    <a:p>
                      <a:pPr marL="0" marR="0" indent="0" algn="l">
                        <a:spcBef>
                          <a:spcPts val="600"/>
                        </a:spcBef>
                        <a:buNone/>
                        <a:defRPr lang="de-de"/>
                      </a:pPr>
                      <a:r>
                        <a:rPr lang="de-de" sz="900" u="sng" kern="400000">
                          <a:hlinkClick r:id="rId3"/>
                        </a:rPr>
                        <a:t>https://www.aktion-deutschland-hilft.de/de/fachthemen/natur-humanitaere-katastrophen/erdbeben/die-zehn-schwersten-erdbeben/</a:t>
                      </a:r>
                      <a:endParaRPr lang="de-de" sz="900"/>
                    </a:p>
                    <a:p>
                      <a:pPr marL="0" marR="0" indent="0" algn="l" defTabSz="914400">
                        <a:lnSpc>
                          <a:spcPct val="100000"/>
                        </a:lnSpc>
                        <a:spcBef>
                          <a:spcPts val="0"/>
                        </a:spcBef>
                        <a:spcAft>
                          <a:spcPts val="0"/>
                        </a:spcAft>
                        <a:buNone/>
                        <a:tabLst/>
                        <a:defRPr lang="de-de"/>
                      </a:pPr>
                      <a:r>
                        <a:rPr lang="de-de" sz="1200"/>
                        <a:t>z. B.  </a:t>
                      </a:r>
                      <a:r>
                        <a:rPr lang="de-de" sz="1200" b="1"/>
                        <a:t>Kamtschatka</a:t>
                      </a:r>
                      <a:r>
                        <a:rPr lang="de-de" sz="1200"/>
                        <a:t> [4.11.52, 2.336 Opfer, davon 2.300 Tsunami] und </a:t>
                      </a:r>
                      <a:r>
                        <a:rPr lang="de-de" sz="1200" b="1"/>
                        <a:t>Japan</a:t>
                      </a:r>
                      <a:r>
                        <a:rPr lang="de-de" sz="1200"/>
                        <a:t> [11.3.2011, 19.100 Opfer, davon 18.150 Tsunami]; beide Stärke 9,0</a:t>
                      </a:r>
                      <a:endParaRPr lang="de-de" sz="16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68617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E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10"/>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AtAQAAfAIAABIPAADCBAAAECAAACYAAAAIAAAA//////////8="/>
              </a:ext>
            </a:extLst>
          </p:cNvSpPr>
          <p:nvPr/>
        </p:nvSpPr>
        <p:spPr>
          <a:xfrm>
            <a:off x="191135" y="403860"/>
            <a:ext cx="2258695" cy="369570"/>
          </a:xfrm>
          <a:prstGeom prst="rect">
            <a:avLst/>
          </a:prstGeom>
          <a:solidFill>
            <a:srgbClr val="CCECFF"/>
          </a:solidFill>
          <a:ln>
            <a:noFill/>
          </a:ln>
          <a:effectLst/>
        </p:spPr>
        <p:txBody>
          <a:bodyPr vert="horz" wrap="square" lIns="91440" tIns="45720" rIns="91440" bIns="45720" numCol="1" spcCol="215900" anchor="t"/>
          <a:lstStyle/>
          <a:p>
            <a:pPr>
              <a:defRPr lang="de-de"/>
            </a:pPr>
            <a:r>
              <a:t>Norwegen, 30.12.20</a:t>
            </a:r>
          </a:p>
        </p:txBody>
      </p:sp>
      <p:sp>
        <p:nvSpPr>
          <p:cNvPr id="4"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DDAQAAJCIAAJMOAABpJAAAECAAACYAAAAIAAAA//////////8="/>
              </a:ext>
            </a:extLst>
          </p:cNvSpPr>
          <p:nvPr/>
        </p:nvSpPr>
        <p:spPr>
          <a:xfrm>
            <a:off x="286385" y="5549900"/>
            <a:ext cx="2082800" cy="368935"/>
          </a:xfrm>
          <a:prstGeom prst="rect">
            <a:avLst/>
          </a:prstGeom>
          <a:solidFill>
            <a:srgbClr val="CCECFF"/>
          </a:solidFill>
          <a:ln>
            <a:noFill/>
          </a:ln>
          <a:effectLst/>
        </p:spPr>
        <p:txBody>
          <a:bodyPr vert="horz" wrap="square" lIns="91440" tIns="45720" rIns="91440" bIns="45720" numCol="1" spcCol="215900" anchor="t"/>
          <a:lstStyle/>
          <a:p>
            <a:pPr>
              <a:defRPr lang="de-de"/>
            </a:pPr>
            <a:r>
              <a:t>Ätna, 16.02.21</a:t>
            </a:r>
          </a:p>
        </p:txBody>
      </p:sp>
      <p:sp>
        <p:nvSpPr>
          <p:cNvPr id="5" name="Textfeld 1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DDOgAAwA4AAKhIAAAGEQAAECAAACYAAAAIAAAA//////////8="/>
              </a:ext>
            </a:extLst>
          </p:cNvSpPr>
          <p:nvPr/>
        </p:nvSpPr>
        <p:spPr>
          <a:xfrm>
            <a:off x="9552305" y="2397760"/>
            <a:ext cx="2258695" cy="369570"/>
          </a:xfrm>
          <a:prstGeom prst="rect">
            <a:avLst/>
          </a:prstGeom>
          <a:solidFill>
            <a:srgbClr val="CCECFF"/>
          </a:solidFill>
          <a:ln>
            <a:noFill/>
          </a:ln>
          <a:effectLst/>
        </p:spPr>
        <p:txBody>
          <a:bodyPr vert="horz" wrap="square" lIns="91440" tIns="45720" rIns="91440" bIns="45720" numCol="1" spcCol="215900" anchor="t"/>
          <a:lstStyle/>
          <a:p>
            <a:pPr>
              <a:defRPr lang="de-de"/>
            </a:pPr>
            <a:r>
              <a:t>Petrinja, 29.12.2020</a:t>
            </a:r>
          </a:p>
        </p:txBody>
      </p:sp>
      <p:sp>
        <p:nvSpPr>
          <p:cNvPr id="6"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AtAQAAgwoAABIhAACvFQAAECAAACYAAAAIAAAA//////////8="/>
              </a:ext>
            </a:extLst>
          </p:cNvSpPr>
          <p:nvPr/>
        </p:nvSpPr>
        <p:spPr>
          <a:xfrm>
            <a:off x="191135" y="1708785"/>
            <a:ext cx="5184775" cy="1816100"/>
          </a:xfrm>
          <a:prstGeom prst="rect">
            <a:avLst/>
          </a:prstGeom>
          <a:solidFill>
            <a:srgbClr val="CCECFF"/>
          </a:solidFill>
          <a:ln>
            <a:noFill/>
          </a:ln>
          <a:effectLst/>
        </p:spPr>
        <p:txBody>
          <a:bodyPr vert="horz" wrap="square" lIns="91440" tIns="45720" rIns="91440" bIns="45720" numCol="1" spcCol="215900" anchor="t"/>
          <a:lstStyle/>
          <a:p>
            <a:pPr>
              <a:defRPr lang="de-de"/>
            </a:pPr>
            <a:r>
              <a:rPr lang="de-de" sz="2800" b="1"/>
              <a:t>ODER:</a:t>
            </a:r>
          </a:p>
          <a:p>
            <a:pPr>
              <a:defRPr lang="de-de"/>
            </a:pPr>
            <a:r>
              <a:rPr lang="de-de" sz="2800" b="1"/>
              <a:t>SUMEDANG, JAVA (INDONESIEN), 9. und 10. Januar 2021</a:t>
            </a:r>
          </a:p>
        </p:txBody>
      </p:sp>
      <p:sp>
        <p:nvSpPr>
          <p:cNvPr id="7" name="Textfeld 1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AlMAAAmSIAAHZHAADfJAAAECAAACYAAAAIAAAA//////////8="/>
              </a:ext>
            </a:extLst>
          </p:cNvSpPr>
          <p:nvPr/>
        </p:nvSpPr>
        <p:spPr>
          <a:xfrm>
            <a:off x="7826375" y="5624195"/>
            <a:ext cx="3790315" cy="369570"/>
          </a:xfrm>
          <a:prstGeom prst="rect">
            <a:avLst/>
          </a:prstGeom>
          <a:solidFill>
            <a:srgbClr val="CCECFF"/>
          </a:solidFill>
          <a:ln>
            <a:noFill/>
          </a:ln>
          <a:effectLst/>
        </p:spPr>
        <p:txBody>
          <a:bodyPr vert="horz" wrap="square" lIns="91440" tIns="45720" rIns="91440" bIns="45720" numCol="1" spcCol="215900" anchor="t"/>
          <a:lstStyle/>
          <a:p>
            <a:pPr>
              <a:defRPr lang="de-de"/>
            </a:pPr>
            <a:r>
              <a:t>Provinz Van, Osttürkei, 04.02.2020</a:t>
            </a:r>
          </a:p>
        </p:txBody>
      </p:sp>
      <p:sp>
        <p:nvSpPr>
          <p:cNvPr id="8" name="Textfeld 1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DFKQAAnxIAAKpJAAAkGwAAECAAACYAAAAIAAAA//////////8="/>
              </a:ext>
            </a:extLst>
          </p:cNvSpPr>
          <p:nvPr/>
        </p:nvSpPr>
        <p:spPr>
          <a:xfrm>
            <a:off x="6790055" y="3027045"/>
            <a:ext cx="5184775" cy="1384935"/>
          </a:xfrm>
          <a:prstGeom prst="rect">
            <a:avLst/>
          </a:prstGeom>
          <a:solidFill>
            <a:srgbClr val="CCECFF"/>
          </a:solidFill>
          <a:ln>
            <a:noFill/>
          </a:ln>
          <a:effectLst/>
        </p:spPr>
        <p:txBody>
          <a:bodyPr vert="horz" wrap="square" lIns="91440" tIns="45720" rIns="91440" bIns="45720" numCol="1" spcCol="215900" anchor="t"/>
          <a:lstStyle/>
          <a:p>
            <a:pPr>
              <a:defRPr lang="de-de"/>
            </a:pPr>
            <a:r>
              <a:rPr lang="de-de" sz="2800" b="1"/>
              <a:t>ODER:</a:t>
            </a:r>
          </a:p>
          <a:p>
            <a:pPr>
              <a:defRPr lang="de-de"/>
            </a:pPr>
            <a:r>
              <a:rPr lang="de-de" sz="2800" b="1"/>
              <a:t>Grainau, Riffelriss/ Eibsee (Zugspitzbereich), 16.1.2021</a:t>
            </a:r>
          </a:p>
        </p:txBody>
      </p:sp>
      <p:sp>
        <p:nvSpPr>
          <p:cNvPr id="9" name="Textfeld 1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p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kA///BAQAAAAAAAAAAAAAAAAAAAAAAAAAAAAAAAAAAAAAAAAAAAAAAAH9/fwC/AAADzMzMAMDA/wB/f38AAAAAAAAAAAAAAAAAAAAAAAAAAAAhAAAAGAAAABQAAABBKwAAxgMAAI5HAABLDAAAECAAACYAAAAIAAAA//////////8="/>
              </a:ext>
            </a:extLst>
          </p:cNvSpPr>
          <p:nvPr/>
        </p:nvSpPr>
        <p:spPr>
          <a:xfrm>
            <a:off x="7031355" y="613410"/>
            <a:ext cx="4600575" cy="1384935"/>
          </a:xfrm>
          <a:prstGeom prst="rect">
            <a:avLst/>
          </a:prstGeom>
          <a:solidFill>
            <a:srgbClr val="FFFDE9"/>
          </a:solidFill>
          <a:ln>
            <a:noFill/>
          </a:ln>
          <a:effectLst/>
        </p:spPr>
        <p:txBody>
          <a:bodyPr vert="horz" wrap="square" lIns="91440" tIns="45720" rIns="91440" bIns="45720" numCol="1" spcCol="215900" anchor="t"/>
          <a:lstStyle/>
          <a:p>
            <a:pPr>
              <a:defRPr lang="de-de"/>
            </a:pPr>
            <a:r>
              <a:rPr lang="de-de" sz="2800" b="1"/>
              <a:t>ODER:</a:t>
            </a:r>
          </a:p>
          <a:p>
            <a:pPr>
              <a:defRPr lang="de-de"/>
            </a:pPr>
            <a:r>
              <a:rPr lang="de-de" sz="2800" b="1"/>
              <a:t>Mamuju, Sulawesi (Indonesien), 15.1.2021</a:t>
            </a:r>
          </a:p>
        </p:txBody>
      </p:sp>
      <p:sp>
        <p:nvSpPr>
          <p:cNvPr id="10" name="Textfeld 1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p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1hdHMMAAAAEAAAAAAAAAAAAAAAAAAAAAAAAAAeAAAAaAAAAAAAAAAAAAAAAAAAAAAAAAAAAAAAECcAABAnAAAAAAAAAAAAAAAAAAAAAAAAAAAAAAAAAAAAAAAAAAAAABQAAAAAAAAAwMD/AAAAAABkAAAAMgAAAAAAAABkAAAAAAAAAH9/fwAKAAAAHwAAAFQAAAD//ekA///BAQAAAAAAAAAAAAAAAAAAAAAAAAAAAAAAAAAAAAAAAAAAAAAAAH9/fwC/AAADzMzMAMDA/wB/f38AAAAAAAAAAAAAAAAAAAAAAAAAAAAhAAAAGAAAABQAAAAtAQAAKBgAAJcjAAAHHgAAECAAACYAAAAIAAAA//////////8="/>
              </a:ext>
            </a:extLst>
          </p:cNvSpPr>
          <p:nvPr/>
        </p:nvSpPr>
        <p:spPr>
          <a:xfrm>
            <a:off x="191135" y="3926840"/>
            <a:ext cx="5594350" cy="954405"/>
          </a:xfrm>
          <a:prstGeom prst="rect">
            <a:avLst/>
          </a:prstGeom>
          <a:solidFill>
            <a:srgbClr val="FFFDE9"/>
          </a:solidFill>
          <a:ln>
            <a:noFill/>
          </a:ln>
          <a:effectLst/>
        </p:spPr>
        <p:txBody>
          <a:bodyPr vert="horz" wrap="square" lIns="91440" tIns="45720" rIns="91440" bIns="45720" numCol="1" spcCol="215900" anchor="t"/>
          <a:lstStyle/>
          <a:p>
            <a:pPr>
              <a:defRPr lang="de-de"/>
            </a:pPr>
            <a:r>
              <a:rPr lang="de-de" sz="2800" b="1"/>
              <a:t>Fortsetzung der Eruptions- serie am Ätna im  März 2021</a:t>
            </a:r>
          </a:p>
        </p:txBody>
      </p:sp>
      <p:sp>
        <p:nvSpPr>
          <p:cNvPr id="11" name="Textfeld 1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1pY3I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9AAAAwgQAAD0mAABwCgAAECAAACYAAAAIAAAA//////////8="/>
              </a:ext>
            </a:extLst>
          </p:cNvSpPr>
          <p:nvPr/>
        </p:nvSpPr>
        <p:spPr>
          <a:xfrm>
            <a:off x="120015" y="773430"/>
            <a:ext cx="6096000" cy="923290"/>
          </a:xfrm>
          <a:prstGeom prst="rect">
            <a:avLst/>
          </a:prstGeom>
          <a:noFill/>
          <a:ln>
            <a:noFill/>
          </a:ln>
          <a:effectLst/>
        </p:spPr>
        <p:txBody>
          <a:bodyPr vert="horz" wrap="square" lIns="91440" tIns="45720" rIns="91440" bIns="45720" numCol="1" spcCol="215900" anchor="t"/>
          <a:lstStyle/>
          <a:p>
            <a:pPr>
              <a:defRPr lang="de-de"/>
            </a:pPr>
            <a:r>
              <a:rPr lang="de-de"/>
              <a:t> </a:t>
            </a:r>
            <a:r>
              <a:rPr lang="de-de" u="sng">
                <a:hlinkClick r:id="rId3"/>
              </a:rPr>
              <a:t>https://www.wlz-online.de/panorama/norwegen-erdrutsch-oslo-vermisste-gjerdrum-ask-boden-regen-zr-90155179.html</a:t>
            </a:r>
          </a:p>
        </p:txBody>
      </p:sp>
      <p:sp>
        <p:nvSpPr>
          <p:cNvPr id="12" name="Textfeld 18"/>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pib2Q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kNQAAQAwAAKpJAACFDgAAECAAACYAAAAIAAAA//////////8="/>
              </a:ext>
            </a:extLst>
          </p:cNvSpPr>
          <p:nvPr/>
        </p:nvSpPr>
        <p:spPr>
          <a:xfrm>
            <a:off x="8638540" y="1991360"/>
            <a:ext cx="3336290" cy="368935"/>
          </a:xfrm>
          <a:prstGeom prst="rect">
            <a:avLst/>
          </a:prstGeom>
          <a:noFill/>
          <a:ln>
            <a:noFill/>
          </a:ln>
          <a:effectLst/>
        </p:spPr>
        <p:txBody>
          <a:bodyPr vert="horz" wrap="square" lIns="91440" tIns="45720" rIns="91440" bIns="45720" numCol="1" spcCol="215900" anchor="t"/>
          <a:lstStyle/>
          <a:p>
            <a:pPr>
              <a:defRPr lang="de-de"/>
            </a:pPr>
            <a:r>
              <a:rPr lang="de-de" u="sng">
                <a:hlinkClick r:id="rId4"/>
              </a:rPr>
              <a:t>https://orf.at/stories/3195530/</a:t>
            </a:r>
            <a:endParaRPr lang="de-de" u="sng"/>
          </a:p>
        </p:txBody>
      </p:sp>
      <p:sp>
        <p:nvSpPr>
          <p:cNvPr id="13" name="Textfeld 19"/>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NvbS8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BBAQAAXR8AAMEmAACjIQAAECAAACYAAAAIAAAA//////////8="/>
              </a:ext>
            </a:extLst>
          </p:cNvSpPr>
          <p:nvPr/>
        </p:nvSpPr>
        <p:spPr>
          <a:xfrm>
            <a:off x="203835" y="5098415"/>
            <a:ext cx="6096000" cy="369570"/>
          </a:xfrm>
          <a:prstGeom prst="rect">
            <a:avLst/>
          </a:prstGeom>
          <a:noFill/>
          <a:ln>
            <a:noFill/>
          </a:ln>
          <a:effectLst/>
        </p:spPr>
        <p:txBody>
          <a:bodyPr vert="horz" wrap="square" lIns="91440" tIns="45720" rIns="91440" bIns="45720" numCol="1" spcCol="215900" anchor="t"/>
          <a:lstStyle/>
          <a:p>
            <a:pPr>
              <a:defRPr lang="de-de"/>
            </a:pPr>
            <a:r>
              <a:rPr lang="de-de" u="sng">
                <a:hlinkClick r:id="rId5"/>
              </a:rPr>
              <a:t>https://www.go-etna.de/aetna-aktuell-ausbruch-2021/</a:t>
            </a:r>
          </a:p>
        </p:txBody>
      </p:sp>
      <p:sp>
        <p:nvSpPr>
          <p:cNvPr id="14" name="Textfeld 2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w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7KAAAERwAAINJAAC/IQAAECAAACYAAAAIAAAA//////////8="/>
              </a:ext>
            </a:extLst>
          </p:cNvSpPr>
          <p:nvPr/>
        </p:nvSpPr>
        <p:spPr>
          <a:xfrm>
            <a:off x="6621145" y="4562475"/>
            <a:ext cx="5328920" cy="923290"/>
          </a:xfrm>
          <a:prstGeom prst="rect">
            <a:avLst/>
          </a:prstGeom>
          <a:noFill/>
          <a:ln>
            <a:noFill/>
          </a:ln>
          <a:effectLst/>
        </p:spPr>
        <p:txBody>
          <a:bodyPr vert="horz" wrap="square" lIns="91440" tIns="45720" rIns="91440" bIns="45720" numCol="1" spcCol="215900" anchor="t"/>
          <a:lstStyle/>
          <a:p>
            <a:pPr>
              <a:defRPr lang="de-de"/>
            </a:pPr>
            <a:r>
              <a:rPr lang="de-de" u="sng">
                <a:hlinkClick r:id="rId6"/>
              </a:rPr>
              <a:t>https://www.faz.net/aktuell/gesellschaft/ungluecke/lawinenunglueck-in-der-osttuerkei-mindestens-38-tote-16618612.html</a:t>
            </a:r>
          </a:p>
        </p:txBody>
      </p:sp>
      <p:pic>
        <p:nvPicPr>
          <p:cNvPr id="15" name="Grafik 22"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D///8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bSMAAGYLAAANKQAABhEAABAAAAAmAAAACAAAAP//////////"/>
              </a:ext>
            </a:extLst>
          </p:cNvPicPr>
          <p:nvPr/>
        </p:nvPicPr>
        <p:blipFill>
          <a:blip r:embed="rId7"/>
          <a:stretch>
            <a:fillRect/>
          </a:stretch>
        </p:blipFill>
        <p:spPr>
          <a:xfrm>
            <a:off x="5758815" y="1852930"/>
            <a:ext cx="914400" cy="914400"/>
          </a:xfrm>
          <a:prstGeom prst="rect">
            <a:avLst/>
          </a:prstGeom>
          <a:noFill/>
          <a:ln>
            <a:noFill/>
          </a:ln>
          <a:effectLst/>
        </p:spPr>
      </p:pic>
      <p:sp>
        <p:nvSpPr>
          <p:cNvPr id="16" name="Gerader Verbinder 24"/>
          <p:cNvSpPr>
            <a:extLst>
              <a:ext uri="smNativeData">
                <pr:smNativeData xmlns:pr="smNativeData" xmlns:p14="http://schemas.microsoft.com/office/powerpoint/2010/main" xmlns="" val="SMDATA_13_svcmZBMAAAAlAAAACg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dJAAAZgsAALcnAAAGEQAAEAAAACYAAAAIAAAA//////////8="/>
              </a:ext>
            </a:extLst>
          </p:cNvSpPr>
          <p:nvPr/>
        </p:nvSpPr>
        <p:spPr>
          <a:xfrm flipH="1">
            <a:off x="5951855" y="1852930"/>
            <a:ext cx="504190" cy="91440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IAD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gW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sp>
        <p:nvSpPr>
          <p:cNvPr id="4"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DwBgAAeA8AAPUhAABdEQAAECAAACYAAAAIAAAA//////////8="/>
              </a:ext>
            </a:extLst>
          </p:cNvSpPr>
          <p:nvPr/>
        </p:nvSpPr>
        <p:spPr>
          <a:xfrm>
            <a:off x="1127760" y="2514600"/>
            <a:ext cx="4392295" cy="307975"/>
          </a:xfrm>
          <a:prstGeom prst="rect">
            <a:avLst/>
          </a:prstGeom>
          <a:noFill/>
          <a:ln>
            <a:noFill/>
          </a:ln>
          <a:effectLst/>
        </p:spPr>
        <p:txBody>
          <a:bodyPr vert="horz" wrap="square" lIns="91440" tIns="45720" rIns="91440" bIns="45720" numCol="1" spcCol="215900" anchor="t"/>
          <a:lstStyle/>
          <a:p>
            <a:pPr>
              <a:defRPr lang="de-de"/>
            </a:pPr>
            <a:r>
              <a:rPr lang="de-de" sz="1400" u="sng">
                <a:latin typeface="Calibri" pitchFamily="2" charset="0"/>
                <a:ea typeface="Calibri" pitchFamily="2" charset="0"/>
                <a:cs typeface="Times New Roman" pitchFamily="1" charset="0"/>
                <a:hlinkClick r:id="rId3"/>
              </a:rPr>
              <a:t>Earthquakes 2001-2017 | Worldmapper</a:t>
            </a:r>
            <a:endParaRPr lang="de-de" sz="1400"/>
          </a:p>
        </p:txBody>
      </p:sp>
      <p:sp>
        <p:nvSpPr>
          <p:cNvPr id="5" name="Textfeld 9"/>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QCwAAJhQAAOcoAAAKFgAAECAAACYAAAAIAAAA//////////8="/>
              </a:ext>
            </a:extLst>
          </p:cNvSpPr>
          <p:nvPr/>
        </p:nvSpPr>
        <p:spPr>
          <a:xfrm>
            <a:off x="1798320" y="3275330"/>
            <a:ext cx="4850765" cy="307340"/>
          </a:xfrm>
          <a:prstGeom prst="rect">
            <a:avLst/>
          </a:prstGeom>
          <a:noFill/>
          <a:ln>
            <a:noFill/>
          </a:ln>
          <a:effectLst/>
        </p:spPr>
        <p:txBody>
          <a:bodyPr vert="horz" wrap="square" lIns="91440" tIns="45720" rIns="91440" bIns="45720" numCol="1" spcCol="215900" anchor="t"/>
          <a:lstStyle/>
          <a:p>
            <a:pPr algn="r">
              <a:defRPr lang="de-de"/>
            </a:pPr>
            <a:r>
              <a:rPr lang="de-de" sz="1400" u="sng">
                <a:latin typeface="Calibri" pitchFamily="2" charset="0"/>
                <a:ea typeface="Calibri" pitchFamily="2" charset="0"/>
                <a:cs typeface="Times New Roman" pitchFamily="1" charset="0"/>
                <a:hlinkClick r:id="rId4"/>
              </a:rPr>
              <a:t>Earthquakes Damages 2001-2017 | Worldmapper</a:t>
            </a:r>
            <a:endParaRPr lang="de-de" sz="1400" u="sng">
              <a:latin typeface="Calibri" pitchFamily="2" charset="0"/>
              <a:ea typeface="Calibri" pitchFamily="2" charset="0"/>
              <a:cs typeface="Times New Roman" pitchFamily="1" charset="0"/>
            </a:endParaRPr>
          </a:p>
        </p:txBody>
      </p:sp>
      <p:sp>
        <p:nvSpPr>
          <p:cNvPr id="6" name="Textfeld 10"/>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kHAAAvBcAAIk5AAChGQAAECAAACYAAAAIAAAA//////////8="/>
              </a:ext>
            </a:extLst>
          </p:cNvSpPr>
          <p:nvPr/>
        </p:nvSpPr>
        <p:spPr>
          <a:xfrm>
            <a:off x="4655820" y="3858260"/>
            <a:ext cx="4697095" cy="307975"/>
          </a:xfrm>
          <a:prstGeom prst="rect">
            <a:avLst/>
          </a:prstGeom>
          <a:noFill/>
          <a:ln>
            <a:noFill/>
          </a:ln>
          <a:effectLst/>
        </p:spPr>
        <p:txBody>
          <a:bodyPr vert="horz" wrap="square" lIns="91440" tIns="45720" rIns="91440" bIns="45720" numCol="1" spcCol="215900" anchor="t"/>
          <a:lstStyle/>
          <a:p>
            <a:pPr>
              <a:defRPr lang="de-de"/>
            </a:pPr>
            <a:r>
              <a:rPr lang="de-de" sz="1400" u="sng">
                <a:latin typeface="Calibri" pitchFamily="2" charset="0"/>
                <a:ea typeface="Calibri" pitchFamily="2" charset="0"/>
                <a:cs typeface="Times New Roman" pitchFamily="1" charset="0"/>
                <a:hlinkClick r:id="rId5"/>
              </a:rPr>
              <a:t>Earthquakes Deaths 2001-2017 | Worldmapper</a:t>
            </a:r>
            <a:endParaRPr lang="de-de" sz="1400" u="sng">
              <a:latin typeface="Calibri" pitchFamily="2" charset="0"/>
              <a:ea typeface="Calibri" pitchFamily="2" charset="0"/>
              <a:cs typeface="Times New Roman" pitchFamily="1" charset="0"/>
            </a:endParaRPr>
          </a:p>
        </p:txBody>
      </p:sp>
      <p:sp>
        <p:nvSpPr>
          <p:cNvPr id="7" name="Textfeld 1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
        <p:nvSpPr>
          <p:cNvPr id="8"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8TEAP//wQgAAAAAAAAAAAAAAAAAAAAAAAAAAAAAAAAAAAAAeAAAAAEAAABAAAAAAAAAAAAAAABaAAAAAAAAAAAAAAAAAAAAAAAAAAAAAAAAAAAAAAAAAAAAAAAAAAAAAAAAAAAAAAAAAAAAAAAAAAAAAAAAAAAAAAAAAAAAAAAAAAAAFAAAADwAAAABAAAAAAAAAL8AAAo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xMQA///BAQAAAAAAAAAAAAAAAAAAAAAAAAAAAAAAAAAAAAAAAAAAvwAAA39/fwC/AAADzMzMAMDA/wB/f38AAAAAAAAAAAAAAAAAAAAAAAAAAAAhAAAAGAAAABQAAAAlLAAAzgcAABBEAADrDAAAECAAACYAAAAIAAAA//////////8="/>
              </a:ext>
            </a:extLst>
          </p:cNvSpPr>
          <p:nvPr/>
        </p:nvSpPr>
        <p:spPr>
          <a:xfrm>
            <a:off x="7176135" y="1268730"/>
            <a:ext cx="3888105" cy="831215"/>
          </a:xfrm>
          <a:prstGeom prst="rect">
            <a:avLst/>
          </a:prstGeom>
          <a:solidFill>
            <a:srgbClr val="FFC4C4"/>
          </a:solidFill>
          <a:ln w="9525" cap="flat" cmpd="sng" algn="ctr">
            <a:solidFill>
              <a:schemeClr val="bg2"/>
            </a:solidFill>
            <a:prstDash val="solid"/>
            <a:headEnd type="none"/>
            <a:tailEnd type="none"/>
          </a:ln>
          <a:effectLst/>
        </p:spPr>
        <p:txBody>
          <a:bodyPr vert="horz" wrap="square" lIns="91440" tIns="45720" rIns="91440" bIns="45720" numCol="1" spcCol="215900" anchor="t"/>
          <a:lstStyle/>
          <a:p>
            <a:pPr algn="r">
              <a:defRPr lang="de-de"/>
            </a:pPr>
            <a:r>
              <a:rPr lang="de-de" sz="2400" b="1"/>
              <a:t>Folie mit drei Worldmapper-Karten</a:t>
            </a:r>
          </a:p>
        </p:txBody>
      </p:sp>
      <p:pic>
        <p:nvPicPr>
          <p:cNvPr id="9" name="Grafik 14"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fzsAACYUAABLQgAA8RoAABAAAAAmAAAACAAAAP//////////"/>
              </a:ext>
            </a:extLst>
          </p:cNvPicPr>
          <p:nvPr/>
        </p:nvPicPr>
        <p:blipFill>
          <a:blip r:embed="rId6"/>
          <a:stretch>
            <a:fillRect/>
          </a:stretch>
        </p:blipFill>
        <p:spPr>
          <a:xfrm>
            <a:off x="9671685" y="3275330"/>
            <a:ext cx="1104900" cy="1104265"/>
          </a:xfrm>
          <a:prstGeom prst="rect">
            <a:avLst/>
          </a:prstGeom>
          <a:noFill/>
          <a:ln>
            <a:noFill/>
          </a:ln>
          <a:effectLst/>
        </p:spPr>
      </p:pic>
      <p:sp>
        <p:nvSpPr>
          <p:cNvPr id="10" name="Gerader Verbinder 5"/>
          <p:cNvSpPr>
            <a:extLst>
              <a:ext uri="smNativeData">
                <pr:smNativeData xmlns:pr="smNativeData" xmlns:p14="http://schemas.microsoft.com/office/powerpoint/2010/main" xmlns="" val="SMDATA_13_svcmZBMAAAAlAAAACg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JwH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iPAAAthQAAGhBAABWGgAAEAAAACYAAAAIAAAA//////////8="/>
              </a:ext>
            </a:extLst>
          </p:cNvSpPr>
          <p:nvPr/>
        </p:nvSpPr>
        <p:spPr>
          <a:xfrm flipH="1">
            <a:off x="9815830" y="3366770"/>
            <a:ext cx="816610" cy="91440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E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Untertitel 2"/>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rBgAASAsAAAFDAAC5IQAAEAAAACYAAAAIAAAA//////////8="/>
              </a:ext>
            </a:extLst>
          </p:cNvSpPr>
          <p:nvPr/>
        </p:nvSpPr>
        <p:spPr>
          <a:xfrm>
            <a:off x="1043305" y="1833880"/>
            <a:ext cx="9848850" cy="3648075"/>
          </a:xfrm>
          <a:prstGeom prst="rect">
            <a:avLst/>
          </a:prstGeom>
          <a:noFill/>
          <a:ln>
            <a:noFill/>
          </a:ln>
          <a:effectLst/>
        </p:spPr>
        <p:txBody>
          <a:bodyPr vert="horz" wrap="square" lIns="91440" tIns="45720" rIns="91440" bIns="45720" numCol="1" spcCol="215900" anchor="t"/>
          <a:lstStyle>
            <a:lvl1pPr marL="365760" indent="-25590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1pPr>
            <a:lvl2pPr marL="658495" indent="-24701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2pPr>
            <a:lvl3pPr marL="923290" indent="-219710"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3pPr>
            <a:lvl4pPr marL="1179830" indent="-201295"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4pPr>
            <a:lvl5pPr marL="1390015" indent="-182880" algn="l">
              <a:spcBef>
                <a:spcPts val="300"/>
              </a:spcBef>
              <a:buClr>
                <a:schemeClr val="tx1"/>
              </a:buClr>
              <a:buFont typeface="Arial" pitchFamily="2" charset="0"/>
              <a:buChar char="•"/>
              <a:defRPr lang="de-de" sz="1800" kern="1">
                <a:solidFill>
                  <a:srgbClr val="595959"/>
                </a:solidFill>
                <a:latin typeface="Arial" pitchFamily="2" charset="0"/>
                <a:ea typeface="Arial" pitchFamily="2" charset="0"/>
                <a:cs typeface="Arial" pitchFamily="2" charset="0"/>
              </a:defRPr>
            </a:lvl5pPr>
            <a:lvl6pPr marL="1609090" indent="-182880" algn="l">
              <a:spcBef>
                <a:spcPts val="300"/>
              </a:spcBef>
              <a:buClr>
                <a:schemeClr val="accent3"/>
              </a:buClr>
              <a:buFont typeface="Georgia" charset="0"/>
              <a:buChar char="▫"/>
              <a:defRPr lang="de-de" sz="1800" kern="1">
                <a:solidFill>
                  <a:schemeClr val="accent3"/>
                </a:solidFill>
                <a:latin typeface="Arial" pitchFamily="2" charset="0"/>
                <a:ea typeface="Arial" pitchFamily="2" charset="0"/>
                <a:cs typeface="Arial" pitchFamily="2" charset="0"/>
              </a:defRPr>
            </a:lvl6pPr>
            <a:lvl7pPr marL="1828800" indent="-182880" algn="l">
              <a:spcBef>
                <a:spcPts val="300"/>
              </a:spcBef>
              <a:buClr>
                <a:schemeClr val="accent3"/>
              </a:buClr>
              <a:buFont typeface="Georgia" charset="0"/>
              <a:buChar char="▫"/>
              <a:defRPr lang="de-de" sz="1600" kern="1">
                <a:solidFill>
                  <a:schemeClr val="accent3"/>
                </a:solidFill>
                <a:latin typeface="Arial" pitchFamily="2" charset="0"/>
                <a:ea typeface="Arial" pitchFamily="2" charset="0"/>
                <a:cs typeface="Arial" pitchFamily="2" charset="0"/>
              </a:defRPr>
            </a:lvl7pPr>
            <a:lvl8pPr marL="2030095" indent="-182880" algn="l">
              <a:spcBef>
                <a:spcPts val="300"/>
              </a:spcBef>
              <a:buClr>
                <a:schemeClr val="accent3"/>
              </a:buClr>
              <a:buFont typeface="Georgia" charset="0"/>
              <a:buChar char="◦"/>
              <a:defRPr lang="de-de" sz="1500" kern="1">
                <a:solidFill>
                  <a:schemeClr val="accent3"/>
                </a:solidFill>
                <a:latin typeface="Arial" pitchFamily="2" charset="0"/>
                <a:ea typeface="Arial" pitchFamily="2" charset="0"/>
                <a:cs typeface="Arial" pitchFamily="2" charset="0"/>
              </a:defRPr>
            </a:lvl8pPr>
            <a:lvl9pPr marL="2240280" indent="-182880" algn="l">
              <a:spcBef>
                <a:spcPts val="300"/>
              </a:spcBef>
              <a:buClr>
                <a:schemeClr val="accent3"/>
              </a:buClr>
              <a:buFont typeface="Georgia" charset="0"/>
              <a:buChar char="◦"/>
              <a:defRPr lang="de-de" sz="1400" kern="1" baseline="0">
                <a:solidFill>
                  <a:schemeClr val="accent3"/>
                </a:solidFill>
                <a:latin typeface="Arial" pitchFamily="2" charset="0"/>
                <a:ea typeface="Arial" pitchFamily="2" charset="0"/>
                <a:cs typeface="Arial" pitchFamily="2" charset="0"/>
              </a:defRPr>
            </a:lvl9pPr>
          </a:lstStyle>
          <a:p>
            <a:pPr>
              <a:lnSpc>
                <a:spcPct val="90000"/>
              </a:lnSpc>
              <a:spcBef>
                <a:spcPts val="550"/>
              </a:spcBef>
              <a:defRPr lang="de-de" sz="2210"/>
            </a:pPr>
            <a:r>
              <a:rPr sz="1840" noProof="1"/>
              <a:t>ausgehend von den drei Kartenanamorphoten Entwicklung einer (Leit-) Frage zur ersten Annäherun</a:t>
            </a:r>
            <a:r>
              <a:rPr lang="de-de" sz="1840"/>
              <a:t>g an den Begriff der Vulnerabilität </a:t>
            </a:r>
          </a:p>
          <a:p>
            <a:pPr lvl="1">
              <a:lnSpc>
                <a:spcPct val="90000"/>
              </a:lnSpc>
              <a:spcBef>
                <a:spcPts val="550"/>
              </a:spcBef>
              <a:defRPr lang="de-de" sz="2210"/>
            </a:pPr>
            <a:r>
              <a:rPr lang="de-de" sz="1840"/>
              <a:t>z. B.: </a:t>
            </a:r>
            <a:r>
              <a:rPr lang="de-de" sz="1655"/>
              <a:t>Warum haben Erdbeben in verschiedenen Räumen unterschiedliche Auswirkungen?; Mögliche Antworten: Magnitude/ Stärke, Dauer des Erdbebens; Lage des Epizentrums (z. B. Entfernung von Siedlungen); Besiedlungsdichte; Bausubstanz/ „erdbebensicheres Bauen“; Katastrophenschutz; medizinische Versorgung; …)</a:t>
            </a:r>
          </a:p>
          <a:p>
            <a:pPr marL="342900" marR="0" indent="-342900" algn="l" defTabSz="914400">
              <a:lnSpc>
                <a:spcPct val="90000"/>
              </a:lnSpc>
              <a:spcBef>
                <a:spcPts val="275"/>
              </a:spcBef>
              <a:spcAft>
                <a:spcPts val="0"/>
              </a:spcAft>
              <a:buClr>
                <a:srgbClr val="000000"/>
              </a:buClr>
              <a:buSzTx/>
              <a:tabLst/>
              <a:defRPr lang="de-de" sz="2210"/>
            </a:pPr>
            <a:endParaRPr lang="de-de" sz="1840"/>
          </a:p>
          <a:p>
            <a:pPr marL="342900" marR="0" indent="-342900" algn="l" defTabSz="914400">
              <a:lnSpc>
                <a:spcPct val="90000"/>
              </a:lnSpc>
              <a:spcBef>
                <a:spcPts val="275"/>
              </a:spcBef>
              <a:spcAft>
                <a:spcPts val="0"/>
              </a:spcAft>
              <a:buClr>
                <a:srgbClr val="000000"/>
              </a:buClr>
              <a:buSzTx/>
              <a:tabLst/>
              <a:defRPr lang="de-de" sz="2210"/>
            </a:pPr>
            <a:r>
              <a:rPr lang="de-de" sz="1840"/>
              <a:t>d</a:t>
            </a:r>
            <a:r>
              <a:rPr sz="1840" noProof="1"/>
              <a:t>abei ist es nicht auszuschließen, dass hier bereits der Begriff der Vulnerabilität fällt, was aber nicht „schlimm“ wäre</a:t>
            </a:r>
          </a:p>
          <a:p>
            <a:pPr marL="0" marR="0" indent="0" algn="l" defTabSz="914400">
              <a:lnSpc>
                <a:spcPct val="90000"/>
              </a:lnSpc>
              <a:spcBef>
                <a:spcPts val="275"/>
              </a:spcBef>
              <a:spcAft>
                <a:spcPts val="0"/>
              </a:spcAft>
              <a:buNone/>
              <a:tabLst/>
              <a:defRPr lang="de-de" sz="2210"/>
            </a:pPr>
            <a:endParaRPr sz="1840" noProof="1"/>
          </a:p>
          <a:p>
            <a:pPr marL="342900" marR="0" indent="-342900" algn="l" defTabSz="914400">
              <a:lnSpc>
                <a:spcPct val="90000"/>
              </a:lnSpc>
              <a:spcBef>
                <a:spcPts val="275"/>
              </a:spcBef>
              <a:spcAft>
                <a:spcPts val="0"/>
              </a:spcAft>
              <a:buClr>
                <a:srgbClr val="000000"/>
              </a:buClr>
              <a:buSzTx/>
              <a:tabLst/>
              <a:defRPr lang="de-de" sz="2210"/>
            </a:pPr>
            <a:r>
              <a:rPr lang="de-de" sz="1840"/>
              <a:t>im nächsten Schritt intensive Auseinandersetzung mit dem Vulnerabilitätsbegriff anhand eines Arbeitsblattes (drei Textboxen/ Quelltexte) mit vier Arbeitsaufträgen</a:t>
            </a:r>
            <a:endParaRPr sz="1840" noProof="1"/>
          </a:p>
          <a:p>
            <a:pPr marL="457200" marR="0" indent="-457200" algn="l" defTabSz="914400">
              <a:lnSpc>
                <a:spcPct val="90000"/>
              </a:lnSpc>
              <a:spcBef>
                <a:spcPts val="275"/>
              </a:spcBef>
              <a:spcAft>
                <a:spcPts val="0"/>
              </a:spcAft>
              <a:buClr>
                <a:srgbClr val="000000"/>
              </a:buClr>
              <a:buSzTx/>
              <a:buFontTx/>
              <a:buAutoNum type="arabicPeriod"/>
              <a:tabLst/>
              <a:defRPr lang="de-de" sz="2210"/>
            </a:pPr>
            <a:endParaRPr sz="1840" noProof="1"/>
          </a:p>
        </p:txBody>
      </p:sp>
      <p:sp>
        <p:nvSpPr>
          <p:cNvPr id="4"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we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6QQAAO9CAADtCAAAEAAAACYAAAAIAAAA//////////8="/>
              </a:ext>
            </a:extLst>
          </p:cNvSpPr>
          <p:nvPr/>
        </p:nvSpPr>
        <p:spPr>
          <a:xfrm>
            <a:off x="1043305" y="798195"/>
            <a:ext cx="9837420" cy="652780"/>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2800" noProof="1"/>
              <a:t>DS 1: Erarbeitung des Begriffs Vulnerabilität</a:t>
            </a:r>
          </a:p>
        </p:txBody>
      </p:sp>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sp>
        <p:nvSpPr>
          <p:cNvPr id="6"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c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bAwAAfQIAAClIAAAFCgAAEAAAACYAAAAIAAAA//////////8="/>
              </a:ext>
            </a:extLst>
          </p:cNvSpPr>
          <p:nvPr/>
        </p:nvSpPr>
        <p:spPr>
          <a:xfrm>
            <a:off x="626745" y="404495"/>
            <a:ext cx="11103610" cy="122428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1260475" indent="-1260475">
              <a:spcBef>
                <a:spcPts val="0"/>
              </a:spcBef>
              <a:defRPr lang="de-de"/>
            </a:pPr>
            <a:r>
              <a:rPr lang="de-de" sz="2400"/>
              <a:t>DS 1</a:t>
            </a:r>
            <a:r>
              <a:rPr lang="de-de" sz="2800"/>
              <a:t>: – </a:t>
            </a:r>
            <a:r>
              <a:rPr lang="de-de" sz="2400">
                <a:solidFill>
                  <a:schemeClr val="tx1"/>
                </a:solidFill>
              </a:rPr>
              <a:t>Wie lässt sich die Verwundbarkeit von Räumen durch Naturgefahren beschreiben und erfassen? - Eine Orientierungshilfe</a:t>
            </a:r>
            <a:endParaRPr lang="de-de" sz="2800"/>
          </a:p>
        </p:txBody>
      </p:sp>
      <p:graphicFrame>
        <p:nvGraphicFramePr>
          <p:cNvPr id="4" name="Tabelle 3"/>
          <p:cNvGraphicFramePr>
            <a:graphicFrameLocks noGrp="1"/>
          </p:cNvGraphicFramePr>
          <p:nvPr/>
        </p:nvGraphicFramePr>
        <p:xfrm>
          <a:off x="643890" y="1484630"/>
          <a:ext cx="10772140" cy="436245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2451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24510"/>
                  </a:ext>
                </a:extLst>
              </a:tr>
              <a:tr h="3686175">
                <a:tc>
                  <a:txBody>
                    <a:bodyPr/>
                    <a:lstStyle/>
                    <a:p>
                      <a:pPr marL="109855" marR="0" indent="0" algn="l">
                        <a:buNone/>
                        <a:defRPr lang="de-de"/>
                      </a:pPr>
                      <a:r>
                        <a:rPr lang="de-de" sz="1000"/>
                        <a:t>3.5.2.1 (7) Die Verwundbarkeit von Räumen durch Naturgefahren erläutern</a:t>
                      </a:r>
                    </a:p>
                    <a:p>
                      <a:pPr marL="109855" marR="0" indent="0" algn="l">
                        <a:buNone/>
                        <a:defRPr lang="de-de"/>
                      </a:pPr>
                      <a:endParaRPr lang="de-de" sz="1000"/>
                    </a:p>
                    <a:p>
                      <a:pPr marL="109855" marR="0" indent="0" algn="l">
                        <a:buNone/>
                        <a:defRPr lang="de-de"/>
                      </a:pPr>
                      <a:endParaRPr lang="de-de" sz="1000"/>
                    </a:p>
                    <a:p>
                      <a:pPr marL="109855" marR="0" indent="0" algn="l">
                        <a:buNone/>
                        <a:defRPr lang="de-de"/>
                      </a:pPr>
                      <a:r>
                        <a:rPr lang="de-de" sz="1000"/>
                        <a:t> (Risiko, </a:t>
                      </a:r>
                      <a:r>
                        <a:rPr lang="de-de" sz="1200" b="1"/>
                        <a:t>Hazard, Ver-wund-barkeit/ Vulnera-bilität</a:t>
                      </a:r>
                      <a:r>
                        <a:rPr lang="de-de" sz="1000" b="1"/>
                        <a:t>,</a:t>
                      </a:r>
                      <a:r>
                        <a:rPr lang="de-de" sz="1000"/>
                        <a:t> Widerstandsfähigkeit/ Resilienz)</a:t>
                      </a:r>
                    </a:p>
                    <a:p>
                      <a:pPr marL="0" marR="0" indent="0" algn="l">
                        <a:buNone/>
                        <a:defRPr lang="de-de"/>
                      </a:pPr>
                      <a:endParaRPr lang="de-de" sz="1600"/>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sz="1600" b="1">
                          <a:solidFill>
                            <a:srgbClr val="9E9E9E"/>
                          </a:solidFill>
                        </a:rPr>
                        <a:t>Einstieg</a:t>
                      </a:r>
                    </a:p>
                    <a:p>
                      <a:pPr marL="0" marR="0" indent="0" algn="l" defTabSz="914400">
                        <a:lnSpc>
                          <a:spcPct val="100000"/>
                        </a:lnSpc>
                        <a:spcBef>
                          <a:spcPts val="0"/>
                        </a:spcBef>
                        <a:spcAft>
                          <a:spcPts val="0"/>
                        </a:spcAft>
                        <a:buNone/>
                        <a:tabLst/>
                        <a:defRPr lang="de-de"/>
                      </a:pPr>
                      <a:r>
                        <a:rPr lang="de-de" sz="1600">
                          <a:solidFill>
                            <a:srgbClr val="9E9E9E"/>
                          </a:solidFill>
                        </a:rPr>
                        <a:t> - drei Kartenanamorphoten</a:t>
                      </a:r>
                    </a:p>
                    <a:p>
                      <a:pPr marL="0" marR="0" indent="0" algn="l" defTabSz="914400">
                        <a:lnSpc>
                          <a:spcPct val="100000"/>
                        </a:lnSpc>
                        <a:spcBef>
                          <a:spcPts val="0"/>
                        </a:spcBef>
                        <a:spcAft>
                          <a:spcPts val="0"/>
                        </a:spcAft>
                        <a:buNone/>
                        <a:tabLst/>
                        <a:defRPr lang="de-de"/>
                      </a:pPr>
                      <a:r>
                        <a:rPr lang="de-de" sz="1600">
                          <a:solidFill>
                            <a:srgbClr val="9E9E9E"/>
                          </a:solidFill>
                        </a:rPr>
                        <a:t>- Entwicklung einer Leitfrage</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b="1"/>
                        <a:t>Erarbeitung und Sicherung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der Begriff Vulnerabilität/ Verwundbarkeit und seine Dimensionen</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0" marR="0" indent="0" algn="l" defTabSz="914400">
                        <a:lnSpc>
                          <a:spcPct val="100000"/>
                        </a:lnSpc>
                        <a:spcBef>
                          <a:spcPts val="0"/>
                        </a:spcBef>
                        <a:spcAft>
                          <a:spcPts val="0"/>
                        </a:spcAft>
                        <a:buNone/>
                        <a:tabLst/>
                        <a:defRPr lang="de-de"/>
                      </a:pPr>
                      <a:r>
                        <a:rPr lang="de-de" sz="1600" b="1">
                          <a:solidFill>
                            <a:srgbClr val="9E9E9E"/>
                          </a:solidFill>
                        </a:rPr>
                        <a:t>Erarbeitung und Sicherung 2</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Begriff „Hazard“</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Klassifikation der Naturgefahren</a:t>
                      </a:r>
                    </a:p>
                    <a:p>
                      <a:pPr marL="0" marR="0" indent="0" algn="l" defTabSz="914400">
                        <a:lnSpc>
                          <a:spcPct val="100000"/>
                        </a:lnSpc>
                        <a:spcBef>
                          <a:spcPts val="0"/>
                        </a:spcBef>
                        <a:spcAft>
                          <a:spcPts val="0"/>
                        </a:spcAft>
                        <a:buNone/>
                        <a:tabLst/>
                        <a:defRPr lang="de-de"/>
                      </a:pPr>
                      <a:endParaRPr lang="de-de" sz="1600">
                        <a:solidFill>
                          <a:srgbClr val="9E9E9E"/>
                        </a:solidFill>
                      </a:endParaRPr>
                    </a:p>
                    <a:p>
                      <a:pPr marL="0" marR="0" indent="0" algn="l" defTabSz="914400">
                        <a:lnSpc>
                          <a:spcPct val="100000"/>
                        </a:lnSpc>
                        <a:spcBef>
                          <a:spcPts val="0"/>
                        </a:spcBef>
                        <a:spcAft>
                          <a:spcPts val="0"/>
                        </a:spcAft>
                        <a:buNone/>
                        <a:tabLst/>
                        <a:defRPr lang="de-de"/>
                      </a:pPr>
                      <a:r>
                        <a:rPr lang="de-de" sz="1600">
                          <a:solidFill>
                            <a:srgbClr val="9E9E9E"/>
                          </a:solidFill>
                        </a:rPr>
                        <a:t>Vertiefungsmöglichkeit</a:t>
                      </a:r>
                    </a:p>
                    <a:p>
                      <a:pPr marL="0" marR="0" indent="0" algn="l" defTabSz="914400">
                        <a:lnSpc>
                          <a:spcPct val="100000"/>
                        </a:lnSpc>
                        <a:spcBef>
                          <a:spcPts val="0"/>
                        </a:spcBef>
                        <a:spcAft>
                          <a:spcPts val="0"/>
                        </a:spcAft>
                        <a:buNone/>
                        <a:tabLst/>
                        <a:defRPr lang="de-de"/>
                      </a:pPr>
                      <a:r>
                        <a:rPr lang="de-de" sz="1600">
                          <a:solidFill>
                            <a:srgbClr val="9E9E9E"/>
                          </a:solidFill>
                        </a:rPr>
                        <a:t>-  </a:t>
                      </a:r>
                      <a:r>
                        <a:rPr lang="de-de" sz="1100" kern="400000">
                          <a:solidFill>
                            <a:srgbClr val="9E9E9E"/>
                          </a:solidFill>
                        </a:rPr>
                        <a:t>Auswirkungen zweier Erd-/ Seebeben mit der gleichen Magnitude im Hinblick auf die vier Dimensionen der Vulnerabilität betrachten lassen</a:t>
                      </a:r>
                      <a:endParaRPr lang="de-de" sz="1600" u="sng">
                        <a:solidFill>
                          <a:srgbClr val="9E9E9E"/>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Projektion, UG</a:t>
                      </a:r>
                    </a:p>
                    <a:p>
                      <a:pPr marL="0" marR="0" indent="0" algn="l" defTabSz="914400">
                        <a:lnSpc>
                          <a:spcPct val="100000"/>
                        </a:lnSpc>
                        <a:spcBef>
                          <a:spcPts val="0"/>
                        </a:spcBef>
                        <a:spcAft>
                          <a:spcPts val="0"/>
                        </a:spcAft>
                        <a:buNone/>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AB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Dimensionen per LV</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AB 2</a:t>
                      </a:r>
                    </a:p>
                    <a:p>
                      <a:pPr marL="0" marR="0" indent="0" algn="l">
                        <a:buNone/>
                        <a:defRPr lang="de-de"/>
                      </a:pPr>
                      <a:endParaRPr lang="de-de" sz="1600">
                        <a:solidFill>
                          <a:srgbClr val="9E9E9E"/>
                        </a:solidFill>
                      </a:endParaRPr>
                    </a:p>
                    <a:p>
                      <a:pPr marL="0" marR="0" indent="0" algn="l">
                        <a:buNone/>
                        <a:defRPr lang="de-de"/>
                      </a:pPr>
                      <a:endParaRPr lang="de-de" sz="1600">
                        <a:solidFill>
                          <a:srgbClr val="9E9E9E"/>
                        </a:solidFill>
                      </a:endParaRPr>
                    </a:p>
                    <a:p>
                      <a:pPr marL="0" marR="0" indent="0" algn="l">
                        <a:spcBef>
                          <a:spcPts val="600"/>
                        </a:spcBef>
                        <a:buNone/>
                        <a:defRPr lang="de-de"/>
                      </a:pPr>
                      <a:r>
                        <a:rPr lang="de-de" sz="900" u="sng" kern="400000">
                          <a:solidFill>
                            <a:srgbClr val="9E9E9E"/>
                          </a:solidFill>
                          <a:hlinkClick r:id="rId3"/>
                        </a:rPr>
                        <a:t>https://www.aktion-deutschland-hilft.de/de/fachthemen/natur-humanitaere-katastrophen/erdbeben/die-zehn-schwersten-erdbeben/</a:t>
                      </a:r>
                      <a:endParaRPr lang="de-de" sz="900">
                        <a:solidFill>
                          <a:srgbClr val="9E9E9E"/>
                        </a:solidFill>
                      </a:endParaRPr>
                    </a:p>
                    <a:p>
                      <a:pPr marL="0" marR="0" indent="0" algn="l" defTabSz="914400">
                        <a:lnSpc>
                          <a:spcPct val="100000"/>
                        </a:lnSpc>
                        <a:spcBef>
                          <a:spcPts val="0"/>
                        </a:spcBef>
                        <a:spcAft>
                          <a:spcPts val="0"/>
                        </a:spcAft>
                        <a:buNone/>
                        <a:tabLst/>
                        <a:defRPr lang="de-de"/>
                      </a:pPr>
                      <a:r>
                        <a:rPr lang="de-de" sz="1200">
                          <a:solidFill>
                            <a:srgbClr val="9E9E9E"/>
                          </a:solidFill>
                        </a:rPr>
                        <a:t>z. B.  </a:t>
                      </a:r>
                      <a:r>
                        <a:rPr lang="de-de" sz="1200" b="1">
                          <a:solidFill>
                            <a:srgbClr val="9E9E9E"/>
                          </a:solidFill>
                        </a:rPr>
                        <a:t>Kamtschatka</a:t>
                      </a:r>
                      <a:r>
                        <a:rPr lang="de-de" sz="1200">
                          <a:solidFill>
                            <a:srgbClr val="9E9E9E"/>
                          </a:solidFill>
                        </a:rPr>
                        <a:t> [4.11.52, 2.336 Opfer, davon 2.300 Tsunami] und </a:t>
                      </a:r>
                      <a:r>
                        <a:rPr lang="de-de" sz="1200" b="1">
                          <a:solidFill>
                            <a:srgbClr val="9E9E9E"/>
                          </a:solidFill>
                        </a:rPr>
                        <a:t>Japan</a:t>
                      </a:r>
                      <a:r>
                        <a:rPr lang="de-de" sz="1200">
                          <a:solidFill>
                            <a:srgbClr val="9E9E9E"/>
                          </a:solidFill>
                        </a:rPr>
                        <a:t> [11.3.2011, 19.100 Opfer, davon 18.150 Tsunami]; beide Stärke 9,0</a:t>
                      </a:r>
                      <a:endParaRPr lang="de-de" sz="1600">
                        <a:solidFill>
                          <a:srgbClr val="9E9E9E"/>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68617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Untertitel 2"/>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rBgAASAsAAAFDAAC5IQAAEAAAACYAAAAIAAAA//////////8="/>
              </a:ext>
            </a:extLst>
          </p:cNvSpPr>
          <p:nvPr/>
        </p:nvSpPr>
        <p:spPr>
          <a:xfrm>
            <a:off x="1043305" y="1833880"/>
            <a:ext cx="9848850" cy="3648075"/>
          </a:xfrm>
          <a:prstGeom prst="rect">
            <a:avLst/>
          </a:prstGeom>
          <a:noFill/>
          <a:ln>
            <a:noFill/>
          </a:ln>
          <a:effectLst/>
        </p:spPr>
        <p:txBody>
          <a:bodyPr vert="horz" wrap="square" lIns="91440" tIns="45720" rIns="91440" bIns="45720" numCol="1" spcCol="215900" anchor="t"/>
          <a:lstStyle>
            <a:lvl1pPr marL="365760" indent="-25590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1pPr>
            <a:lvl2pPr marL="658495" indent="-24701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2pPr>
            <a:lvl3pPr marL="923290" indent="-219710"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3pPr>
            <a:lvl4pPr marL="1179830" indent="-201295"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4pPr>
            <a:lvl5pPr marL="1390015" indent="-182880" algn="l">
              <a:spcBef>
                <a:spcPts val="300"/>
              </a:spcBef>
              <a:buClr>
                <a:schemeClr val="tx1"/>
              </a:buClr>
              <a:buFont typeface="Arial" pitchFamily="2" charset="0"/>
              <a:buChar char="•"/>
              <a:defRPr lang="de-de" sz="1800" kern="1">
                <a:solidFill>
                  <a:srgbClr val="595959"/>
                </a:solidFill>
                <a:latin typeface="Arial" pitchFamily="2" charset="0"/>
                <a:ea typeface="Arial" pitchFamily="2" charset="0"/>
                <a:cs typeface="Arial" pitchFamily="2" charset="0"/>
              </a:defRPr>
            </a:lvl5pPr>
            <a:lvl6pPr marL="1609090" indent="-182880" algn="l">
              <a:spcBef>
                <a:spcPts val="300"/>
              </a:spcBef>
              <a:buClr>
                <a:schemeClr val="accent3"/>
              </a:buClr>
              <a:buFont typeface="Georgia" charset="0"/>
              <a:buChar char="▫"/>
              <a:defRPr lang="de-de" sz="1800" kern="1">
                <a:solidFill>
                  <a:schemeClr val="accent3"/>
                </a:solidFill>
                <a:latin typeface="Arial" pitchFamily="2" charset="0"/>
                <a:ea typeface="Arial" pitchFamily="2" charset="0"/>
                <a:cs typeface="Arial" pitchFamily="2" charset="0"/>
              </a:defRPr>
            </a:lvl6pPr>
            <a:lvl7pPr marL="1828800" indent="-182880" algn="l">
              <a:spcBef>
                <a:spcPts val="300"/>
              </a:spcBef>
              <a:buClr>
                <a:schemeClr val="accent3"/>
              </a:buClr>
              <a:buFont typeface="Georgia" charset="0"/>
              <a:buChar char="▫"/>
              <a:defRPr lang="de-de" sz="1600" kern="1">
                <a:solidFill>
                  <a:schemeClr val="accent3"/>
                </a:solidFill>
                <a:latin typeface="Arial" pitchFamily="2" charset="0"/>
                <a:ea typeface="Arial" pitchFamily="2" charset="0"/>
                <a:cs typeface="Arial" pitchFamily="2" charset="0"/>
              </a:defRPr>
            </a:lvl7pPr>
            <a:lvl8pPr marL="2030095" indent="-182880" algn="l">
              <a:spcBef>
                <a:spcPts val="300"/>
              </a:spcBef>
              <a:buClr>
                <a:schemeClr val="accent3"/>
              </a:buClr>
              <a:buFont typeface="Georgia" charset="0"/>
              <a:buChar char="◦"/>
              <a:defRPr lang="de-de" sz="1500" kern="1">
                <a:solidFill>
                  <a:schemeClr val="accent3"/>
                </a:solidFill>
                <a:latin typeface="Arial" pitchFamily="2" charset="0"/>
                <a:ea typeface="Arial" pitchFamily="2" charset="0"/>
                <a:cs typeface="Arial" pitchFamily="2" charset="0"/>
              </a:defRPr>
            </a:lvl8pPr>
            <a:lvl9pPr marL="2240280" indent="-182880" algn="l">
              <a:spcBef>
                <a:spcPts val="300"/>
              </a:spcBef>
              <a:buClr>
                <a:schemeClr val="accent3"/>
              </a:buClr>
              <a:buFont typeface="Georgia" charset="0"/>
              <a:buChar char="◦"/>
              <a:defRPr lang="de-de" sz="1400" kern="1" baseline="0">
                <a:solidFill>
                  <a:schemeClr val="accent3"/>
                </a:solidFill>
                <a:latin typeface="Arial" pitchFamily="2" charset="0"/>
                <a:ea typeface="Arial" pitchFamily="2" charset="0"/>
                <a:cs typeface="Arial" pitchFamily="2" charset="0"/>
              </a:defRPr>
            </a:lvl9pPr>
          </a:lstStyle>
          <a:p>
            <a:pPr>
              <a:spcBef>
                <a:spcPts val="600"/>
              </a:spcBef>
              <a:defRPr lang="de-de"/>
            </a:pPr>
            <a:r>
              <a:rPr sz="2000" noProof="1"/>
              <a:t>Im Rahmen der Ergebnissicherung erfolgt an geeigneter Stelle (wahrscheinlich nach der ersten Aufgabe) eine Vertiefung durch einen kurzen Lehrervortrag mit schriftlicher Fixierung: </a:t>
            </a:r>
          </a:p>
          <a:p>
            <a:pPr marL="109855" indent="0">
              <a:buNone/>
              <a:defRPr lang="de-de"/>
            </a:pPr>
            <a:endParaRPr lang="de-de" sz="1800" b="1"/>
          </a:p>
          <a:p>
            <a:pPr marL="109855" indent="0">
              <a:buNone/>
              <a:defRPr lang="de-de"/>
            </a:pPr>
            <a:r>
              <a:rPr lang="de-de" sz="1800" b="1">
                <a:solidFill>
                  <a:srgbClr val="0070C0"/>
                </a:solidFill>
              </a:rPr>
              <a:t>Die vier Dimensionen [D] der Vulnerabilität [V]</a:t>
            </a:r>
            <a:endParaRPr lang="de-de" sz="1800">
              <a:solidFill>
                <a:srgbClr val="0070C0"/>
              </a:solidFill>
            </a:endParaRPr>
          </a:p>
          <a:p>
            <a:pPr marL="729615">
              <a:defRPr lang="de-de"/>
            </a:pPr>
            <a:r>
              <a:rPr lang="de-de" sz="1800">
                <a:solidFill>
                  <a:srgbClr val="0070C0"/>
                </a:solidFill>
              </a:rPr>
              <a:t>soziale D.: V. unterschiedlicher Bevölkerungsgruppen, Bewältigungskapazitäten, Anpassungspotenziale</a:t>
            </a:r>
          </a:p>
          <a:p>
            <a:pPr marL="729615">
              <a:defRPr lang="de-de"/>
            </a:pPr>
            <a:r>
              <a:rPr lang="de-de" sz="1800">
                <a:solidFill>
                  <a:srgbClr val="0070C0"/>
                </a:solidFill>
              </a:rPr>
              <a:t>ökonomische D.: V. unterschiedlicher ökonomischer Sektoren, Betriebsstandorte, ökonomische Schadenspotenziale</a:t>
            </a:r>
          </a:p>
          <a:p>
            <a:pPr marL="729615">
              <a:defRPr lang="de-de"/>
            </a:pPr>
            <a:r>
              <a:rPr lang="de-de" sz="1800">
                <a:solidFill>
                  <a:srgbClr val="0070C0"/>
                </a:solidFill>
              </a:rPr>
              <a:t>Umwelt-D.: V. von Umweltfunktionen des Raumes, z.B. Trinkwassergewinnung</a:t>
            </a:r>
          </a:p>
          <a:p>
            <a:pPr marL="729615">
              <a:defRPr lang="de-de"/>
            </a:pPr>
            <a:r>
              <a:rPr lang="de-de" sz="1800">
                <a:solidFill>
                  <a:srgbClr val="0070C0"/>
                </a:solidFill>
              </a:rPr>
              <a:t>institutionelle D.: Effektivität von Planung und Katastrophenvorsorge</a:t>
            </a:r>
          </a:p>
          <a:p>
            <a:pPr>
              <a:spcBef>
                <a:spcPts val="600"/>
              </a:spcBef>
              <a:defRPr lang="de-de"/>
            </a:pPr>
            <a:endParaRPr sz="2000" noProof="1"/>
          </a:p>
          <a:p>
            <a:pPr marL="457200" marR="0" indent="-457200" algn="l" defTabSz="914400">
              <a:lnSpc>
                <a:spcPct val="100000"/>
              </a:lnSpc>
              <a:spcBef>
                <a:spcPts val="300"/>
              </a:spcBef>
              <a:spcAft>
                <a:spcPts val="0"/>
              </a:spcAft>
              <a:buClr>
                <a:srgbClr val="000000"/>
              </a:buClr>
              <a:buSzTx/>
              <a:buFontTx/>
              <a:buAutoNum type="arabicPeriod"/>
              <a:tabLst/>
              <a:defRPr lang="de-de"/>
            </a:pPr>
            <a:endParaRPr sz="2000" noProof="1"/>
          </a:p>
        </p:txBody>
      </p:sp>
      <p:sp>
        <p:nvSpPr>
          <p:cNvPr id="4"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dAQAAO9CAAB3CAAAEAAAACYAAAAIAAAA//////////8="/>
              </a:ext>
            </a:extLst>
          </p:cNvSpPr>
          <p:nvPr/>
        </p:nvSpPr>
        <p:spPr>
          <a:xfrm>
            <a:off x="1043305" y="723900"/>
            <a:ext cx="9837420" cy="65214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2800" noProof="1"/>
              <a:t>DS 1: Erarbeitung des Begriffs Vulnerabilität</a:t>
            </a:r>
          </a:p>
        </p:txBody>
      </p:sp>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Q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sp>
        <p:nvSpPr>
          <p:cNvPr id="6"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Untertitel 2"/>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rBgAASAsAAAFDAABfJgAAEAAAACYAAAAIAAAA//////////8="/>
              </a:ext>
            </a:extLst>
          </p:cNvSpPr>
          <p:nvPr/>
        </p:nvSpPr>
        <p:spPr>
          <a:xfrm>
            <a:off x="1043305" y="1833880"/>
            <a:ext cx="9848850" cy="4403725"/>
          </a:xfrm>
          <a:prstGeom prst="rect">
            <a:avLst/>
          </a:prstGeom>
          <a:noFill/>
          <a:ln>
            <a:noFill/>
          </a:ln>
          <a:effectLst/>
        </p:spPr>
        <p:txBody>
          <a:bodyPr vert="horz" wrap="square" lIns="91440" tIns="45720" rIns="91440" bIns="45720" numCol="1" spcCol="215900" anchor="t"/>
          <a:lstStyle>
            <a:lvl1pPr marL="365760" indent="-25590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1pPr>
            <a:lvl2pPr marL="658495" indent="-247015" algn="l">
              <a:spcBef>
                <a:spcPts val="300"/>
              </a:spcBef>
              <a:buClr>
                <a:schemeClr val="tx1"/>
              </a:buClr>
              <a:buFont typeface="Arial" pitchFamily="2" charset="0"/>
              <a:buChar char="•"/>
              <a:defRPr lang="de-de" sz="2400" kern="1" baseline="0">
                <a:solidFill>
                  <a:srgbClr val="595959"/>
                </a:solidFill>
                <a:latin typeface="Arial" pitchFamily="2" charset="0"/>
                <a:ea typeface="Arial" pitchFamily="2" charset="0"/>
                <a:cs typeface="Arial" pitchFamily="2" charset="0"/>
              </a:defRPr>
            </a:lvl2pPr>
            <a:lvl3pPr marL="923290" indent="-219710"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3pPr>
            <a:lvl4pPr marL="1179830" indent="-201295" algn="l">
              <a:spcBef>
                <a:spcPts val="300"/>
              </a:spcBef>
              <a:buClr>
                <a:schemeClr val="tx1"/>
              </a:buClr>
              <a:buFont typeface="Arial" pitchFamily="2" charset="0"/>
              <a:buChar char="•"/>
              <a:defRPr lang="de-de" sz="2000" kern="1" baseline="0">
                <a:solidFill>
                  <a:srgbClr val="595959"/>
                </a:solidFill>
                <a:latin typeface="Arial" pitchFamily="2" charset="0"/>
                <a:ea typeface="Arial" pitchFamily="2" charset="0"/>
                <a:cs typeface="Arial" pitchFamily="2" charset="0"/>
              </a:defRPr>
            </a:lvl4pPr>
            <a:lvl5pPr marL="1390015" indent="-182880" algn="l">
              <a:spcBef>
                <a:spcPts val="300"/>
              </a:spcBef>
              <a:buClr>
                <a:schemeClr val="tx1"/>
              </a:buClr>
              <a:buFont typeface="Arial" pitchFamily="2" charset="0"/>
              <a:buChar char="•"/>
              <a:defRPr lang="de-de" sz="1800" kern="1">
                <a:solidFill>
                  <a:srgbClr val="595959"/>
                </a:solidFill>
                <a:latin typeface="Arial" pitchFamily="2" charset="0"/>
                <a:ea typeface="Arial" pitchFamily="2" charset="0"/>
                <a:cs typeface="Arial" pitchFamily="2" charset="0"/>
              </a:defRPr>
            </a:lvl5pPr>
            <a:lvl6pPr marL="1609090" indent="-182880" algn="l">
              <a:spcBef>
                <a:spcPts val="300"/>
              </a:spcBef>
              <a:buClr>
                <a:schemeClr val="accent3"/>
              </a:buClr>
              <a:buFont typeface="Georgia" charset="0"/>
              <a:buChar char="▫"/>
              <a:defRPr lang="de-de" sz="1800" kern="1">
                <a:solidFill>
                  <a:schemeClr val="accent3"/>
                </a:solidFill>
                <a:latin typeface="Arial" pitchFamily="2" charset="0"/>
                <a:ea typeface="Arial" pitchFamily="2" charset="0"/>
                <a:cs typeface="Arial" pitchFamily="2" charset="0"/>
              </a:defRPr>
            </a:lvl6pPr>
            <a:lvl7pPr marL="1828800" indent="-182880" algn="l">
              <a:spcBef>
                <a:spcPts val="300"/>
              </a:spcBef>
              <a:buClr>
                <a:schemeClr val="accent3"/>
              </a:buClr>
              <a:buFont typeface="Georgia" charset="0"/>
              <a:buChar char="▫"/>
              <a:defRPr lang="de-de" sz="1600" kern="1">
                <a:solidFill>
                  <a:schemeClr val="accent3"/>
                </a:solidFill>
                <a:latin typeface="Arial" pitchFamily="2" charset="0"/>
                <a:ea typeface="Arial" pitchFamily="2" charset="0"/>
                <a:cs typeface="Arial" pitchFamily="2" charset="0"/>
              </a:defRPr>
            </a:lvl7pPr>
            <a:lvl8pPr marL="2030095" indent="-182880" algn="l">
              <a:spcBef>
                <a:spcPts val="300"/>
              </a:spcBef>
              <a:buClr>
                <a:schemeClr val="accent3"/>
              </a:buClr>
              <a:buFont typeface="Georgia" charset="0"/>
              <a:buChar char="◦"/>
              <a:defRPr lang="de-de" sz="1500" kern="1">
                <a:solidFill>
                  <a:schemeClr val="accent3"/>
                </a:solidFill>
                <a:latin typeface="Arial" pitchFamily="2" charset="0"/>
                <a:ea typeface="Arial" pitchFamily="2" charset="0"/>
                <a:cs typeface="Arial" pitchFamily="2" charset="0"/>
              </a:defRPr>
            </a:lvl8pPr>
            <a:lvl9pPr marL="2240280" indent="-182880" algn="l">
              <a:spcBef>
                <a:spcPts val="300"/>
              </a:spcBef>
              <a:buClr>
                <a:schemeClr val="accent3"/>
              </a:buClr>
              <a:buFont typeface="Georgia" charset="0"/>
              <a:buChar char="◦"/>
              <a:defRPr lang="de-de" sz="1400" kern="1" baseline="0">
                <a:solidFill>
                  <a:schemeClr val="accent3"/>
                </a:solidFill>
                <a:latin typeface="Arial" pitchFamily="2" charset="0"/>
                <a:ea typeface="Arial" pitchFamily="2" charset="0"/>
                <a:cs typeface="Arial" pitchFamily="2" charset="0"/>
              </a:defRPr>
            </a:lvl9pPr>
          </a:lstStyle>
          <a:p>
            <a:pPr>
              <a:spcBef>
                <a:spcPts val="600"/>
              </a:spcBef>
              <a:defRPr lang="de-de"/>
            </a:pPr>
            <a:r>
              <a:rPr sz="2800" noProof="1"/>
              <a:t>Die Zusatzaufgabe auf dem Arbeitsblatt (die auch erst jetzt mit allen angeschaut werden kann) ermöglicht einen Übergang zu den Hazards: </a:t>
            </a:r>
          </a:p>
          <a:p>
            <a:pPr>
              <a:spcBef>
                <a:spcPts val="600"/>
              </a:spcBef>
              <a:defRPr lang="de-de"/>
            </a:pPr>
            <a:endParaRPr lang="de-de" sz="2000"/>
          </a:p>
          <a:p>
            <a:pPr>
              <a:spcBef>
                <a:spcPts val="600"/>
              </a:spcBef>
              <a:defRPr lang="de-de"/>
            </a:pPr>
            <a:endParaRPr sz="2000" noProof="1"/>
          </a:p>
          <a:p>
            <a:pPr marL="1260475" indent="0">
              <a:spcBef>
                <a:spcPts val="600"/>
              </a:spcBef>
              <a:buNone/>
              <a:defRPr lang="de-de"/>
            </a:pPr>
            <a:endParaRPr lang="de-de" sz="2000" i="1"/>
          </a:p>
          <a:p>
            <a:pPr marL="1260475" indent="0">
              <a:spcBef>
                <a:spcPts val="600"/>
              </a:spcBef>
              <a:buNone/>
              <a:defRPr lang="de-de"/>
            </a:pPr>
            <a:endParaRPr lang="de-de" sz="2000" i="1"/>
          </a:p>
          <a:p>
            <a:pPr marL="1260475" indent="0">
              <a:spcBef>
                <a:spcPts val="600"/>
              </a:spcBef>
              <a:buNone/>
              <a:defRPr lang="de-de"/>
            </a:pPr>
            <a:r>
              <a:rPr lang="de-de" sz="2000" i="1"/>
              <a:t>„Um auszudrücken, dass nicht jedes Naturereignis zu einer Naturkatastrophe werden muss, jedoch schnell eine Bedrohung mit sich bringen kann, wird der Begriff „</a:t>
            </a:r>
            <a:r>
              <a:rPr lang="de-de" sz="2000" b="1" i="1"/>
              <a:t>Naturgefahr</a:t>
            </a:r>
            <a:r>
              <a:rPr lang="de-de" sz="2000" i="1"/>
              <a:t>“ verwendet, im internationalen Sprachgebrauch „</a:t>
            </a:r>
            <a:r>
              <a:rPr lang="de-de" sz="2000" b="1" i="1"/>
              <a:t>hazard</a:t>
            </a:r>
            <a:r>
              <a:rPr lang="de-de" sz="2000" i="1"/>
              <a:t>“...“</a:t>
            </a:r>
          </a:p>
          <a:p>
            <a:pPr>
              <a:spcBef>
                <a:spcPts val="600"/>
              </a:spcBef>
              <a:defRPr lang="de-de"/>
            </a:pPr>
            <a:endParaRPr sz="2000" noProof="1"/>
          </a:p>
          <a:p>
            <a:pPr marL="109855" indent="0">
              <a:buNone/>
              <a:defRPr lang="de-de"/>
            </a:pPr>
            <a:endParaRPr lang="de-de" sz="1800" b="1"/>
          </a:p>
          <a:p>
            <a:pPr>
              <a:spcBef>
                <a:spcPts val="600"/>
              </a:spcBef>
              <a:defRPr lang="de-de"/>
            </a:pPr>
            <a:endParaRPr sz="2000" noProof="1"/>
          </a:p>
          <a:p>
            <a:pPr marL="457200" marR="0" indent="-457200" algn="l" defTabSz="914400">
              <a:lnSpc>
                <a:spcPct val="100000"/>
              </a:lnSpc>
              <a:spcBef>
                <a:spcPts val="300"/>
              </a:spcBef>
              <a:spcAft>
                <a:spcPts val="0"/>
              </a:spcAft>
              <a:buClr>
                <a:srgbClr val="000000"/>
              </a:buClr>
              <a:buSzTx/>
              <a:buFontTx/>
              <a:buAutoNum type="arabicPeriod"/>
              <a:tabLst/>
              <a:defRPr lang="de-de"/>
            </a:pPr>
            <a:endParaRPr sz="2000" noProof="1"/>
          </a:p>
        </p:txBody>
      </p:sp>
      <p:sp>
        <p:nvSpPr>
          <p:cNvPr id="4"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HYmw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6QQAAO9CAADtCAAAEAAAACYAAAAIAAAA//////////8="/>
              </a:ext>
            </a:extLst>
          </p:cNvSpPr>
          <p:nvPr/>
        </p:nvSpPr>
        <p:spPr>
          <a:xfrm>
            <a:off x="1043305" y="798195"/>
            <a:ext cx="9837420" cy="652780"/>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2800" noProof="1"/>
              <a:t>DS 1: Erarbeitung des Begriffs Hazard</a:t>
            </a:r>
          </a:p>
        </p:txBody>
      </p:sp>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ZBB6w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pic>
        <p:nvPicPr>
          <p:cNvPr id="6" name="Grafik 4"/>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ev////P9//+GAAAAyBQ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jwEAAHoUAABxSQAABxsAABAAAAAmAAAACAAAAP//////////"/>
              </a:ext>
            </a:extLst>
          </p:cNvPicPr>
          <p:nvPr/>
        </p:nvPicPr>
        <p:blipFill>
          <a:blip r:embed="rId2"/>
          <a:srcRect l="-1340" t="-5250" r="1340" b="53200"/>
          <a:stretch>
            <a:fillRect/>
          </a:stretch>
        </p:blipFill>
        <p:spPr>
          <a:xfrm>
            <a:off x="253365" y="3328670"/>
            <a:ext cx="11685270" cy="1064895"/>
          </a:xfrm>
          <a:prstGeom prst="rect">
            <a:avLst/>
          </a:prstGeom>
          <a:noFill/>
          <a:ln>
            <a:noFill/>
          </a:ln>
          <a:effectLst/>
        </p:spPr>
      </p:pic>
      <p:sp>
        <p:nvSpPr>
          <p:cNvPr id="7"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BwQgI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bAwAAfQIAAClIAAAFCgAAEAAAACYAAAAIAAAA//////////8="/>
              </a:ext>
            </a:extLst>
          </p:cNvSpPr>
          <p:nvPr/>
        </p:nvSpPr>
        <p:spPr>
          <a:xfrm>
            <a:off x="626745" y="404495"/>
            <a:ext cx="11103610" cy="122428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1260475" indent="-1260475">
              <a:spcBef>
                <a:spcPts val="0"/>
              </a:spcBef>
              <a:defRPr lang="de-de"/>
            </a:pPr>
            <a:r>
              <a:rPr lang="de-de" sz="2400"/>
              <a:t>DS 1</a:t>
            </a:r>
            <a:r>
              <a:rPr lang="de-de" sz="2800"/>
              <a:t>: – </a:t>
            </a:r>
            <a:r>
              <a:rPr lang="de-de" sz="2400">
                <a:solidFill>
                  <a:schemeClr val="tx1"/>
                </a:solidFill>
              </a:rPr>
              <a:t>Wie lässt sich die Verwundbarkeit von Räumen durch Naturgefahren beschreiben und erfassen? - Eine Orientierungshilfe</a:t>
            </a:r>
            <a:endParaRPr lang="de-de" sz="2800"/>
          </a:p>
        </p:txBody>
      </p:sp>
      <p:graphicFrame>
        <p:nvGraphicFramePr>
          <p:cNvPr id="4" name="Tabelle 3"/>
          <p:cNvGraphicFramePr>
            <a:graphicFrameLocks noGrp="1"/>
          </p:cNvGraphicFramePr>
          <p:nvPr/>
        </p:nvGraphicFramePr>
        <p:xfrm>
          <a:off x="643890" y="1484630"/>
          <a:ext cx="10772140" cy="436245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2451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24510"/>
                  </a:ext>
                </a:extLst>
              </a:tr>
              <a:tr h="3686175">
                <a:tc>
                  <a:txBody>
                    <a:bodyPr/>
                    <a:lstStyle/>
                    <a:p>
                      <a:pPr marL="109855" marR="0" indent="0" algn="l">
                        <a:buNone/>
                        <a:defRPr lang="de-de"/>
                      </a:pPr>
                      <a:r>
                        <a:rPr lang="de-de" sz="1000"/>
                        <a:t>3.5.2.1 (7) Die Verwundbarkeit von Räumen durch Naturgefahren erläutern</a:t>
                      </a:r>
                    </a:p>
                    <a:p>
                      <a:pPr marL="109855" marR="0" indent="0" algn="l">
                        <a:buNone/>
                        <a:defRPr lang="de-de"/>
                      </a:pPr>
                      <a:endParaRPr lang="de-de" sz="1000"/>
                    </a:p>
                    <a:p>
                      <a:pPr marL="109855" marR="0" indent="0" algn="l">
                        <a:buNone/>
                        <a:defRPr lang="de-de"/>
                      </a:pPr>
                      <a:endParaRPr lang="de-de" sz="1000"/>
                    </a:p>
                    <a:p>
                      <a:pPr marL="109855" marR="0" indent="0" algn="l">
                        <a:buNone/>
                        <a:defRPr lang="de-de"/>
                      </a:pPr>
                      <a:r>
                        <a:rPr lang="de-de" sz="1000"/>
                        <a:t> (Risiko, </a:t>
                      </a:r>
                      <a:r>
                        <a:rPr lang="de-de" sz="1200" b="1"/>
                        <a:t>Hazard, Ver-wund-barkeit/ Vulnera-bilität</a:t>
                      </a:r>
                      <a:r>
                        <a:rPr lang="de-de" sz="1000" b="1"/>
                        <a:t>,</a:t>
                      </a:r>
                      <a:r>
                        <a:rPr lang="de-de" sz="1000"/>
                        <a:t> Widerstandsfähigkeit/ Resilienz)</a:t>
                      </a:r>
                    </a:p>
                    <a:p>
                      <a:pPr marL="0" marR="0" indent="0" algn="l">
                        <a:buNone/>
                        <a:defRPr lang="de-de"/>
                      </a:pPr>
                      <a:endParaRPr lang="de-de" sz="1600"/>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sz="1600" b="1">
                          <a:solidFill>
                            <a:srgbClr val="9E9E9E"/>
                          </a:solidFill>
                        </a:rPr>
                        <a:t>Einstieg</a:t>
                      </a:r>
                    </a:p>
                    <a:p>
                      <a:pPr marL="0" marR="0" indent="0" algn="l" defTabSz="914400">
                        <a:lnSpc>
                          <a:spcPct val="100000"/>
                        </a:lnSpc>
                        <a:spcBef>
                          <a:spcPts val="0"/>
                        </a:spcBef>
                        <a:spcAft>
                          <a:spcPts val="0"/>
                        </a:spcAft>
                        <a:buNone/>
                        <a:tabLst/>
                        <a:defRPr lang="de-de"/>
                      </a:pPr>
                      <a:r>
                        <a:rPr lang="de-de" sz="1600">
                          <a:solidFill>
                            <a:srgbClr val="9E9E9E"/>
                          </a:solidFill>
                        </a:rPr>
                        <a:t> - drei Kartenanamorphoten</a:t>
                      </a:r>
                    </a:p>
                    <a:p>
                      <a:pPr marL="0" marR="0" indent="0" algn="l" defTabSz="914400">
                        <a:lnSpc>
                          <a:spcPct val="100000"/>
                        </a:lnSpc>
                        <a:spcBef>
                          <a:spcPts val="0"/>
                        </a:spcBef>
                        <a:spcAft>
                          <a:spcPts val="0"/>
                        </a:spcAft>
                        <a:buNone/>
                        <a:tabLst/>
                        <a:defRPr lang="de-de"/>
                      </a:pPr>
                      <a:r>
                        <a:rPr lang="de-de" sz="1600">
                          <a:solidFill>
                            <a:srgbClr val="9E9E9E"/>
                          </a:solidFill>
                        </a:rPr>
                        <a:t>- Entwicklung einer Leitfrage</a:t>
                      </a:r>
                    </a:p>
                    <a:p>
                      <a:pPr marL="0" marR="0" indent="0" algn="l" defTabSz="914400">
                        <a:lnSpc>
                          <a:spcPct val="100000"/>
                        </a:lnSpc>
                        <a:spcBef>
                          <a:spcPts val="0"/>
                        </a:spcBef>
                        <a:spcAft>
                          <a:spcPts val="0"/>
                        </a:spcAft>
                        <a:buNone/>
                        <a:tabLst/>
                        <a:defRPr lang="de-de"/>
                      </a:pPr>
                      <a:endParaRPr lang="de-de" sz="1600">
                        <a:solidFill>
                          <a:srgbClr val="9E9E9E"/>
                        </a:solidFill>
                      </a:endParaRPr>
                    </a:p>
                    <a:p>
                      <a:pPr marL="0" marR="0" indent="0" algn="l" defTabSz="914400">
                        <a:lnSpc>
                          <a:spcPct val="100000"/>
                        </a:lnSpc>
                        <a:spcBef>
                          <a:spcPts val="0"/>
                        </a:spcBef>
                        <a:spcAft>
                          <a:spcPts val="0"/>
                        </a:spcAft>
                        <a:buNone/>
                        <a:tabLst/>
                        <a:defRPr lang="de-de"/>
                      </a:pPr>
                      <a:r>
                        <a:rPr lang="de-de" sz="1600" b="1">
                          <a:solidFill>
                            <a:srgbClr val="9E9E9E"/>
                          </a:solidFill>
                        </a:rPr>
                        <a:t>Erarbeitung und Sicherung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der Begriff Vulnerabilität/ Verwundbarkeit und seine Dimensionen</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0" marR="0" indent="0" algn="l" defTabSz="914400">
                        <a:lnSpc>
                          <a:spcPct val="100000"/>
                        </a:lnSpc>
                        <a:spcBef>
                          <a:spcPts val="0"/>
                        </a:spcBef>
                        <a:spcAft>
                          <a:spcPts val="0"/>
                        </a:spcAft>
                        <a:buNone/>
                        <a:tabLst/>
                        <a:defRPr lang="de-de"/>
                      </a:pPr>
                      <a:r>
                        <a:rPr lang="de-de" sz="1600" b="1"/>
                        <a:t>Erarbeitung und Sicherung 2</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Begriff „Hazard“</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Klassifikation der Naturgefahren</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a:solidFill>
                            <a:srgbClr val="9E9E9E"/>
                          </a:solidFill>
                        </a:rPr>
                        <a:t>Vertiefungsmöglichkeit</a:t>
                      </a:r>
                    </a:p>
                    <a:p>
                      <a:pPr marL="0" marR="0" indent="0" algn="l" defTabSz="914400">
                        <a:lnSpc>
                          <a:spcPct val="100000"/>
                        </a:lnSpc>
                        <a:spcBef>
                          <a:spcPts val="0"/>
                        </a:spcBef>
                        <a:spcAft>
                          <a:spcPts val="0"/>
                        </a:spcAft>
                        <a:buNone/>
                        <a:tabLst/>
                        <a:defRPr lang="de-de"/>
                      </a:pPr>
                      <a:r>
                        <a:rPr lang="de-de" sz="1600">
                          <a:solidFill>
                            <a:srgbClr val="9E9E9E"/>
                          </a:solidFill>
                        </a:rPr>
                        <a:t>-  </a:t>
                      </a:r>
                      <a:r>
                        <a:rPr lang="de-de" sz="1100" kern="400000">
                          <a:solidFill>
                            <a:srgbClr val="9E9E9E"/>
                          </a:solidFill>
                        </a:rPr>
                        <a:t>Auswirkungen zweier Erd-/ Seebeben mit der gleichen Magnitude im Hinblick auf die vier Dimensionen der Vulnerabilität betrachten lassen</a:t>
                      </a:r>
                      <a:endParaRPr lang="de-de" sz="1600" u="sng">
                        <a:solidFill>
                          <a:srgbClr val="9E9E9E"/>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Projektion, UG</a:t>
                      </a:r>
                    </a:p>
                    <a:p>
                      <a:pPr marL="0" marR="0" indent="0" algn="l" defTabSz="914400">
                        <a:lnSpc>
                          <a:spcPct val="100000"/>
                        </a:lnSpc>
                        <a:spcBef>
                          <a:spcPts val="0"/>
                        </a:spcBef>
                        <a:spcAft>
                          <a:spcPts val="0"/>
                        </a:spcAft>
                        <a:buNone/>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AB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Dimensionen per LV</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t>AB 2</a:t>
                      </a:r>
                    </a:p>
                    <a:p>
                      <a:pPr marL="0" marR="0" indent="0" algn="l">
                        <a:buNone/>
                        <a:defRPr lang="de-de"/>
                      </a:pPr>
                      <a:endParaRPr lang="de-de" sz="1600">
                        <a:solidFill>
                          <a:schemeClr val="bg2"/>
                        </a:solidFill>
                      </a:endParaRPr>
                    </a:p>
                    <a:p>
                      <a:pPr marL="0" marR="0" indent="0" algn="l">
                        <a:buNone/>
                        <a:defRPr lang="de-de"/>
                      </a:pPr>
                      <a:endParaRPr lang="de-de" sz="1600">
                        <a:solidFill>
                          <a:schemeClr val="bg2"/>
                        </a:solidFill>
                      </a:endParaRPr>
                    </a:p>
                    <a:p>
                      <a:pPr marL="0" marR="0" indent="0" algn="l">
                        <a:spcBef>
                          <a:spcPts val="600"/>
                        </a:spcBef>
                        <a:buNone/>
                        <a:defRPr lang="de-de"/>
                      </a:pPr>
                      <a:r>
                        <a:rPr lang="de-de" sz="900" u="sng" kern="400000">
                          <a:solidFill>
                            <a:srgbClr val="9E9E9E"/>
                          </a:solidFill>
                          <a:hlinkClick r:id="rId3"/>
                        </a:rPr>
                        <a:t>https://www.aktion-deutschland-hilft.de/de/fachthemen/natur-humanitaere-katastrophen/erdbeben/die-zehn-schwersten-erdbeben/</a:t>
                      </a:r>
                      <a:endParaRPr lang="de-de" sz="900">
                        <a:solidFill>
                          <a:srgbClr val="9E9E9E"/>
                        </a:solidFill>
                      </a:endParaRPr>
                    </a:p>
                    <a:p>
                      <a:pPr marL="0" marR="0" indent="0" algn="l" defTabSz="914400">
                        <a:lnSpc>
                          <a:spcPct val="100000"/>
                        </a:lnSpc>
                        <a:spcBef>
                          <a:spcPts val="0"/>
                        </a:spcBef>
                        <a:spcAft>
                          <a:spcPts val="0"/>
                        </a:spcAft>
                        <a:buNone/>
                        <a:tabLst/>
                        <a:defRPr lang="de-de"/>
                      </a:pPr>
                      <a:r>
                        <a:rPr lang="de-de" sz="1200">
                          <a:solidFill>
                            <a:srgbClr val="9E9E9E"/>
                          </a:solidFill>
                        </a:rPr>
                        <a:t>z. B.  </a:t>
                      </a:r>
                      <a:r>
                        <a:rPr lang="de-de" sz="1200" b="1">
                          <a:solidFill>
                            <a:srgbClr val="9E9E9E"/>
                          </a:solidFill>
                        </a:rPr>
                        <a:t>Kamtschatka</a:t>
                      </a:r>
                      <a:r>
                        <a:rPr lang="de-de" sz="1200">
                          <a:solidFill>
                            <a:srgbClr val="9E9E9E"/>
                          </a:solidFill>
                        </a:rPr>
                        <a:t> [4.11.52, 2.336 Opfer, davon 2.300 Tsunami] und </a:t>
                      </a:r>
                      <a:r>
                        <a:rPr lang="de-de" sz="1200" b="1">
                          <a:solidFill>
                            <a:srgbClr val="9E9E9E"/>
                          </a:solidFill>
                        </a:rPr>
                        <a:t>Japan</a:t>
                      </a:r>
                      <a:r>
                        <a:rPr lang="de-de" sz="1200">
                          <a:solidFill>
                            <a:srgbClr val="9E9E9E"/>
                          </a:solidFill>
                        </a:rPr>
                        <a:t> [11.3.2011, 19.100 Opfer, davon 18.150 Tsunami]; beide Stärke 9,0</a:t>
                      </a:r>
                      <a:endParaRPr lang="de-de" sz="1600">
                        <a:solidFill>
                          <a:srgbClr val="9E9E9E"/>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68617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YF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EmIS4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
        <p:nvSpPr>
          <p:cNvPr id="4"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qBQAA7wIAANZFAACIBgAAECAAACYAAAAIAAAA//////////8="/>
              </a:ext>
            </a:extLst>
          </p:cNvSpPr>
          <p:nvPr/>
        </p:nvSpPr>
        <p:spPr>
          <a:xfrm>
            <a:off x="839470" y="476885"/>
            <a:ext cx="10513060" cy="584835"/>
          </a:xfrm>
          <a:prstGeom prst="rect">
            <a:avLst/>
          </a:prstGeom>
          <a:noFill/>
          <a:ln>
            <a:noFill/>
          </a:ln>
          <a:effectLst/>
        </p:spPr>
        <p:txBody>
          <a:bodyPr vert="horz" wrap="square" lIns="91440" tIns="45720" rIns="91440" bIns="45720" numCol="1" spcCol="215900" anchor="t"/>
          <a:lstStyle/>
          <a:p>
            <a:pPr algn="r">
              <a:defRPr lang="de-de"/>
            </a:pPr>
            <a:r>
              <a:rPr lang="de-de" sz="1600" b="1"/>
              <a:t>Hier war das „Hazard“-Arbeitsblatt abgebildet:  Naturgefahren DS 1, AB 2</a:t>
            </a:r>
          </a:p>
          <a:p>
            <a:pPr algn="r">
              <a:defRPr lang="de-de"/>
            </a:pPr>
            <a:r>
              <a:rPr lang="de-de" sz="1600" b="1"/>
              <a:t>Linkliste: (Heuschreckenbild nicht lizenzfrei)</a:t>
            </a:r>
          </a:p>
        </p:txBody>
      </p:sp>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XAgAAiAYAAARGAAAhJQAAECAAACYAAAAIAAAA//////////8="/>
              </a:ext>
            </a:extLst>
          </p:cNvSpPr>
          <p:nvPr/>
        </p:nvSpPr>
        <p:spPr>
          <a:xfrm>
            <a:off x="339725" y="1061720"/>
            <a:ext cx="11042015" cy="4973955"/>
          </a:xfrm>
          <a:prstGeom prst="rect">
            <a:avLst/>
          </a:prstGeom>
          <a:noFill/>
          <a:ln>
            <a:noFill/>
          </a:ln>
          <a:effectLst/>
        </p:spPr>
        <p:txBody>
          <a:bodyPr vert="horz" wrap="square" lIns="91440" tIns="45720" rIns="91440" bIns="45720" numCol="1" spcCol="215900" anchor="t"/>
          <a:lstStyle/>
          <a:p>
            <a:pPr marL="342900" indent="-342900">
              <a:lnSpc>
                <a:spcPct val="107000"/>
              </a:lnSpc>
              <a:spcBef>
                <a:spcPts val="600"/>
              </a:spcBef>
              <a:spcAft>
                <a:spcPts val="0"/>
              </a:spcAft>
              <a:buFont typeface="Arial" pitchFamily="2" charset="0"/>
              <a:buAutoNum type="arabicPeriod"/>
              <a:defRPr lang="de-de"/>
            </a:pPr>
            <a:r>
              <a:rPr lang="de-de" sz="1200"/>
              <a:t>Reihe von links nach rechts:</a:t>
            </a:r>
          </a:p>
          <a:p>
            <a:pPr marL="342900" indent="-342900">
              <a:lnSpc>
                <a:spcPct val="107000"/>
              </a:lnSpc>
              <a:spcBef>
                <a:spcPts val="600"/>
              </a:spcBef>
              <a:spcAft>
                <a:spcPts val="0"/>
              </a:spcAft>
              <a:buFont typeface="Calibri" pitchFamily="2" charset="0"/>
              <a:buChar char="-"/>
              <a:defRPr lang="de-de"/>
            </a:pPr>
            <a:r>
              <a:rPr lang="de-de" sz="1200"/>
              <a:t>Tornado in Kanada (Urheber muss angegeben werden): Von Justin1569 in der Wikipedia auf Englisch, CC BY-SA 3.0, </a:t>
            </a:r>
            <a:r>
              <a:rPr lang="de-de" sz="1200" u="sng">
                <a:solidFill>
                  <a:srgbClr val="0000FF"/>
                </a:solidFill>
                <a:hlinkClick r:id="rId2"/>
              </a:rPr>
              <a:t>https://commons.wikimedia.org/w/index.php?curid=5943918</a:t>
            </a:r>
            <a:endParaRPr lang="de-de" sz="1200"/>
          </a:p>
          <a:p>
            <a:pPr marL="342900" indent="-342900">
              <a:lnSpc>
                <a:spcPct val="107000"/>
              </a:lnSpc>
              <a:spcBef>
                <a:spcPts val="600"/>
              </a:spcBef>
              <a:spcAft>
                <a:spcPts val="0"/>
              </a:spcAft>
              <a:buFont typeface="Calibri" pitchFamily="2" charset="0"/>
              <a:buChar char="-"/>
              <a:defRPr lang="de-de"/>
            </a:pPr>
            <a:r>
              <a:rPr lang="de-de" sz="1200"/>
              <a:t>Lawine Pamir-Gebirge: </a:t>
            </a:r>
            <a:r>
              <a:rPr lang="de-de" sz="1200" u="sng">
                <a:solidFill>
                  <a:srgbClr val="0000FF"/>
                </a:solidFill>
                <a:hlinkClick r:id="rId3"/>
              </a:rPr>
              <a:t>https://de.wikipedia.org/wiki/Lawine#/media/Datei:Laviin_MAL-Pamir_85_02.jpg</a:t>
            </a:r>
            <a:r>
              <a:rPr lang="de-de" sz="1200"/>
              <a:t> </a:t>
            </a:r>
          </a:p>
          <a:p>
            <a:pPr marL="342900" indent="-342900">
              <a:lnSpc>
                <a:spcPct val="107000"/>
              </a:lnSpc>
              <a:spcBef>
                <a:spcPts val="600"/>
              </a:spcBef>
              <a:spcAft>
                <a:spcPts val="0"/>
              </a:spcAft>
              <a:buFont typeface="Calibri" pitchFamily="2" charset="0"/>
              <a:buChar char="-"/>
              <a:defRPr lang="de-de"/>
            </a:pPr>
            <a:r>
              <a:rPr lang="de-de" sz="1200"/>
              <a:t>Gewitter/ Blitz: </a:t>
            </a:r>
            <a:r>
              <a:rPr lang="de-de" sz="1200" u="sng">
                <a:solidFill>
                  <a:srgbClr val="0000FF"/>
                </a:solidFill>
                <a:hlinkClick r:id="rId4"/>
              </a:rPr>
              <a:t>https://de.wikipedia.org/wiki/Gewitter#/media/Datei:Lightning_NOAA.jpg</a:t>
            </a:r>
            <a:endParaRPr lang="de-de" sz="1200"/>
          </a:p>
          <a:p>
            <a:pPr marL="342900" indent="-342900">
              <a:lnSpc>
                <a:spcPct val="107000"/>
              </a:lnSpc>
              <a:spcBef>
                <a:spcPts val="600"/>
              </a:spcBef>
              <a:spcAft>
                <a:spcPts val="0"/>
              </a:spcAft>
              <a:buFont typeface="Calibri" pitchFamily="2" charset="0"/>
              <a:buChar char="-"/>
              <a:defRPr lang="de-de"/>
            </a:pPr>
            <a:r>
              <a:rPr lang="en-us" sz="1200"/>
              <a:t>Mount St Helens: </a:t>
            </a:r>
            <a:r>
              <a:rPr lang="en-us" sz="1200" u="sng">
                <a:solidFill>
                  <a:srgbClr val="0000FF"/>
                </a:solidFill>
                <a:hlinkClick r:id="rId5"/>
              </a:rPr>
              <a:t>https://de.wikipedia.org/wiki/Vulkanausbruch</a:t>
            </a:r>
            <a:r>
              <a:rPr lang="en-us" sz="1200"/>
              <a:t> </a:t>
            </a:r>
            <a:endParaRPr lang="de-de" sz="1200"/>
          </a:p>
          <a:p>
            <a:pPr marL="342900" indent="-342900">
              <a:lnSpc>
                <a:spcPct val="107000"/>
              </a:lnSpc>
              <a:spcBef>
                <a:spcPts val="600"/>
              </a:spcBef>
              <a:spcAft>
                <a:spcPts val="0"/>
              </a:spcAft>
              <a:buFont typeface="Calibri" pitchFamily="2" charset="0"/>
              <a:buChar char="-"/>
              <a:defRPr lang="de-de"/>
            </a:pPr>
            <a:r>
              <a:rPr lang="de-de" sz="1200"/>
              <a:t>Dürre: </a:t>
            </a:r>
            <a:r>
              <a:rPr lang="de-de" sz="1200" u="sng">
                <a:solidFill>
                  <a:srgbClr val="0000FF"/>
                </a:solidFill>
                <a:hlinkClick r:id="rId6"/>
              </a:rPr>
              <a:t>https://pixabay.com/de/photos/erde-d%C3%BCrre-boden-trockenheit-3355931/</a:t>
            </a:r>
            <a:endParaRPr lang="de-de" sz="1200"/>
          </a:p>
          <a:p>
            <a:pPr marL="342900" indent="-342900">
              <a:lnSpc>
                <a:spcPct val="107000"/>
              </a:lnSpc>
              <a:spcBef>
                <a:spcPts val="600"/>
              </a:spcBef>
              <a:spcAft>
                <a:spcPts val="0"/>
              </a:spcAft>
              <a:buFont typeface="Calibri" pitchFamily="2" charset="0"/>
              <a:buChar char="-"/>
              <a:defRPr lang="de-de"/>
            </a:pPr>
            <a:r>
              <a:rPr lang="de-de" sz="1200"/>
              <a:t>Hangrutsch: </a:t>
            </a:r>
            <a:r>
              <a:rPr lang="de-de" sz="1200" u="sng">
                <a:solidFill>
                  <a:srgbClr val="0000FF"/>
                </a:solidFill>
                <a:hlinkClick r:id="rId7"/>
              </a:rPr>
              <a:t>https://pixabay.com/de/photos/vilsalpsee-felssturz-hangrutschung-1837745/</a:t>
            </a:r>
            <a:endParaRPr lang="de-de" sz="1200" u="sng">
              <a:solidFill>
                <a:srgbClr val="0000FF"/>
              </a:solidFill>
            </a:endParaRPr>
          </a:p>
          <a:p>
            <a:pPr>
              <a:lnSpc>
                <a:spcPct val="107000"/>
              </a:lnSpc>
              <a:spcBef>
                <a:spcPts val="600"/>
              </a:spcBef>
              <a:spcAft>
                <a:spcPts val="0"/>
              </a:spcAft>
              <a:defRPr lang="de-de"/>
            </a:pPr>
            <a:r>
              <a:rPr lang="de-de" sz="1200"/>
              <a:t>2. Reihe von links nach rechts:</a:t>
            </a:r>
          </a:p>
          <a:p>
            <a:pPr marL="342900" indent="-342900">
              <a:lnSpc>
                <a:spcPct val="107000"/>
              </a:lnSpc>
              <a:spcBef>
                <a:spcPts val="600"/>
              </a:spcBef>
              <a:spcAft>
                <a:spcPts val="0"/>
              </a:spcAft>
              <a:buFont typeface="Calibri" pitchFamily="2" charset="0"/>
              <a:buChar char="-"/>
              <a:defRPr lang="de-de"/>
            </a:pPr>
            <a:r>
              <a:rPr lang="de-de" sz="1200"/>
              <a:t>Erdbeben: </a:t>
            </a:r>
            <a:r>
              <a:rPr lang="de-de" sz="1200" u="sng">
                <a:solidFill>
                  <a:srgbClr val="0000FF"/>
                </a:solidFill>
                <a:hlinkClick r:id="rId8"/>
              </a:rPr>
              <a:t>https://pixabay.com/de/photos/erdbeben-schutt-und-asche-1665878/</a:t>
            </a:r>
            <a:r>
              <a:rPr lang="de-de" sz="1200"/>
              <a:t> </a:t>
            </a:r>
          </a:p>
          <a:p>
            <a:pPr marL="342900" indent="-342900">
              <a:lnSpc>
                <a:spcPct val="107000"/>
              </a:lnSpc>
              <a:spcBef>
                <a:spcPts val="600"/>
              </a:spcBef>
              <a:spcAft>
                <a:spcPts val="0"/>
              </a:spcAft>
              <a:buFont typeface="Calibri" pitchFamily="2" charset="0"/>
              <a:buChar char="-"/>
              <a:defRPr lang="de-de"/>
            </a:pPr>
            <a:r>
              <a:rPr lang="de-de" sz="1200"/>
              <a:t>Heuschreckenschwarm-Link: </a:t>
            </a:r>
            <a:r>
              <a:rPr lang="de-de" sz="1200" u="sng">
                <a:solidFill>
                  <a:srgbClr val="0000FF"/>
                </a:solidFill>
                <a:hlinkClick r:id="rId9"/>
              </a:rPr>
              <a:t>https://www.deutschlandfunk.de/heuschreckenplage-in-afrika-und-asien-sorge-vor-der.676.de.html?dram:article_id=481312</a:t>
            </a:r>
            <a:r>
              <a:rPr lang="de-de" sz="1200"/>
              <a:t> </a:t>
            </a:r>
          </a:p>
          <a:p>
            <a:pPr>
              <a:spcBef>
                <a:spcPts val="600"/>
              </a:spcBef>
              <a:defRPr lang="de-de"/>
            </a:pPr>
            <a:r>
              <a:rPr lang="de-de" sz="1200"/>
              <a:t> 3. Reihe von links nach rechts:</a:t>
            </a:r>
          </a:p>
          <a:p>
            <a:pPr marL="342900" indent="-342900">
              <a:lnSpc>
                <a:spcPct val="107000"/>
              </a:lnSpc>
              <a:spcBef>
                <a:spcPts val="600"/>
              </a:spcBef>
              <a:spcAft>
                <a:spcPts val="0"/>
              </a:spcAft>
              <a:buFont typeface="Calibri" pitchFamily="2" charset="0"/>
              <a:buChar char="-"/>
              <a:defRPr lang="de-de"/>
            </a:pPr>
            <a:r>
              <a:rPr lang="de-de" sz="1200"/>
              <a:t>Überschwemmung: Die Müglitz bei Schlottwitz während des Elbehochwassers 2002  (Urheber muss angegeben werden):  Von Hawedi, CC BY-SA 3.0, </a:t>
            </a:r>
            <a:r>
              <a:rPr lang="de-de" sz="1200" u="sng">
                <a:solidFill>
                  <a:srgbClr val="0000FF"/>
                </a:solidFill>
                <a:hlinkClick r:id="rId10"/>
              </a:rPr>
              <a:t>https://commons.wikimedia.org/w/index.php?curid=16072624</a:t>
            </a:r>
            <a:endParaRPr lang="de-de" sz="1200"/>
          </a:p>
          <a:p>
            <a:pPr marL="342900" indent="-342900">
              <a:lnSpc>
                <a:spcPct val="107000"/>
              </a:lnSpc>
              <a:spcBef>
                <a:spcPts val="600"/>
              </a:spcBef>
              <a:spcAft>
                <a:spcPts val="0"/>
              </a:spcAft>
              <a:buFont typeface="Calibri" pitchFamily="2" charset="0"/>
              <a:buChar char="-"/>
              <a:defRPr lang="de-de"/>
            </a:pPr>
            <a:r>
              <a:rPr lang="de-de" sz="1200"/>
              <a:t>Blizzard: </a:t>
            </a:r>
            <a:r>
              <a:rPr lang="de-de" sz="1200" u="sng">
                <a:solidFill>
                  <a:srgbClr val="0000FF"/>
                </a:solidFill>
                <a:hlinkClick r:id="rId11"/>
              </a:rPr>
              <a:t>https://pixabay.com/de/photos/snowzilla-januar-2016-schneesturm-1192790/</a:t>
            </a:r>
            <a:endParaRPr lang="de-de" sz="1200"/>
          </a:p>
          <a:p>
            <a:pPr marL="342900" indent="-342900">
              <a:lnSpc>
                <a:spcPct val="107000"/>
              </a:lnSpc>
              <a:spcBef>
                <a:spcPts val="600"/>
              </a:spcBef>
              <a:spcAft>
                <a:spcPts val="0"/>
              </a:spcAft>
              <a:buFont typeface="Calibri" pitchFamily="2" charset="0"/>
              <a:buChar char="-"/>
              <a:defRPr lang="de-de"/>
            </a:pPr>
            <a:r>
              <a:rPr lang="de-de" sz="1200"/>
              <a:t>Waldbrand in Montana 6.8.2000: </a:t>
            </a:r>
            <a:r>
              <a:rPr lang="de-de" sz="1200" u="sng">
                <a:solidFill>
                  <a:srgbClr val="0000FF"/>
                </a:solidFill>
                <a:hlinkClick r:id="rId12"/>
              </a:rPr>
              <a:t>https://de.wikipedia.org/wiki/Waldbrand#/media/Datei:Deerfire.jpg</a:t>
            </a:r>
            <a:endParaRPr lang="de-de" sz="1200"/>
          </a:p>
          <a:p>
            <a:pPr marL="342900" indent="-342900">
              <a:lnSpc>
                <a:spcPct val="107000"/>
              </a:lnSpc>
              <a:spcBef>
                <a:spcPts val="600"/>
              </a:spcBef>
              <a:spcAft>
                <a:spcPts val="0"/>
              </a:spcAft>
              <a:buFont typeface="Calibri" pitchFamily="2" charset="0"/>
              <a:buChar char="-"/>
              <a:defRPr lang="de-de"/>
            </a:pPr>
            <a:r>
              <a:rPr lang="de-de" sz="1200"/>
              <a:t>Polizeiboot 1,8km landeinwärts, Tsunami Thailand, 2004  (Urheber muss angegeben werden):  Von Sorat Srisuwan - Khao Lak Land Discovery - Khao Lak Tsunami, CC BY-SA 4.0, </a:t>
            </a:r>
            <a:r>
              <a:rPr lang="de-de" sz="1200" u="sng">
                <a:solidFill>
                  <a:srgbClr val="0000FF"/>
                </a:solidFill>
                <a:hlinkClick r:id="rId13"/>
              </a:rPr>
              <a:t>https://commons.wikimedia.org/w/index.php?curid=86123856</a:t>
            </a:r>
            <a:endParaRPr lang="de-de" sz="1200"/>
          </a:p>
          <a:p>
            <a:pPr marL="342900" indent="-342900">
              <a:lnSpc>
                <a:spcPct val="107000"/>
              </a:lnSpc>
              <a:spcBef>
                <a:spcPts val="600"/>
              </a:spcBef>
              <a:spcAft>
                <a:spcPts val="0"/>
              </a:spcAft>
              <a:buFont typeface="Calibri" pitchFamily="2" charset="0"/>
              <a:buChar char="-"/>
              <a:defRPr lang="de-de"/>
            </a:pPr>
            <a:r>
              <a:rPr lang="de-de" sz="1200"/>
              <a:t>Hurrikan Katrina: </a:t>
            </a:r>
            <a:r>
              <a:rPr lang="de-de" sz="1200" u="sng">
                <a:solidFill>
                  <a:srgbClr val="0000FF"/>
                </a:solidFill>
                <a:hlinkClick r:id="rId14"/>
              </a:rPr>
              <a:t>https://de.wikipedia.org/wiki/Hurrikan#/media/Datei:Hurrikan-katrina-08-28-2005-1545z.jpg</a:t>
            </a:r>
            <a:r>
              <a:rPr lang="de-de" sz="1200"/>
              <a:t>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9NH1c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pic>
        <p:nvPicPr>
          <p:cNvPr id="3" name="Grafik 3"/>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0YAAAAAAAAEQI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SQEAACIJAAAASwAAfhkAABAAAAAmAAAACAAAAP//////////"/>
              </a:ext>
            </a:extLst>
          </p:cNvPicPr>
          <p:nvPr/>
        </p:nvPicPr>
        <p:blipFill rotWithShape="1">
          <a:blip r:embed="rId2"/>
          <a:srcRect t="70543" b="5290"/>
          <a:stretch/>
        </p:blipFill>
        <p:spPr>
          <a:xfrm>
            <a:off x="208915" y="2204750"/>
            <a:ext cx="11983085" cy="1939260"/>
          </a:xfrm>
          <a:prstGeom prst="rect">
            <a:avLst/>
          </a:prstGeom>
          <a:noFill/>
          <a:ln>
            <a:noFill/>
          </a:ln>
          <a:effectLst/>
        </p:spPr>
      </p:pic>
      <p:sp>
        <p:nvSpPr>
          <p:cNvPr id="4" name="Kreis: nicht ausgefüllt 2"/>
          <p:cNvSpPr>
            <a:extLst>
              <a:ext uri="smNativeData">
                <pr:smNativeData xmlns:pr="smNativeData" xmlns:p14="http://schemas.microsoft.com/office/powerpoint/2010/main" xmlns="" val="SMDATA_13_svcmZBMAAAAlAAAAdQ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MN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YIgAAzxAAACIwAADlFwAAEAAAACYAAAAIAAAA//////////8="/>
              </a:ext>
            </a:extLst>
          </p:cNvSpPr>
          <p:nvPr/>
        </p:nvSpPr>
        <p:spPr>
          <a:xfrm>
            <a:off x="5664200" y="2732405"/>
            <a:ext cx="2160270" cy="1151890"/>
          </a:xfrm>
          <a:prstGeom prst="donut">
            <a:avLst>
              <a:gd name="adj" fmla="val 25000"/>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de-de">
              <a:solidFill>
                <a:schemeClr val="tx1"/>
              </a:solidFill>
            </a:endParaRPr>
          </a:p>
        </p:txBody>
      </p:sp>
      <p:sp>
        <p:nvSpPr>
          <p:cNvPr id="5" name="Rechteck 4"/>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gALw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AtAQAAgAYAADQnAACDCgAAEAAAACYAAAAIAAAA//////////8="/>
              </a:ext>
            </a:extLst>
          </p:cNvSpPr>
          <p:nvPr/>
        </p:nvSpPr>
        <p:spPr>
          <a:xfrm rot="21041134">
            <a:off x="191135" y="1056640"/>
            <a:ext cx="6181725" cy="65214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2800" noProof="1"/>
              <a:t>…apropos „</a:t>
            </a:r>
            <a:r>
              <a:rPr lang="de-de" sz="2800"/>
              <a:t>Ü</a:t>
            </a:r>
            <a:r>
              <a:rPr sz="2800" noProof="1"/>
              <a:t>bersetzungsvielfalt“…</a:t>
            </a:r>
          </a:p>
        </p:txBody>
      </p:sp>
      <p:sp>
        <p:nvSpPr>
          <p:cNvPr id="6" name="Pfeil: nach unten 5"/>
          <p:cNvSpPr>
            <a:extLst>
              <a:ext uri="smNativeData">
                <pr:smNativeData xmlns:pr="smNativeData" xmlns:p14="http://schemas.microsoft.com/office/powerpoint/2010/main" xmlns="" val="SMDATA_13_svcmZBMAAAAlAAAAywAAAA0AAAAAkAAAAEgAAACQAAAASAAAAAAAAAABAAAAAAAAAAEAAABQAAAAz+QP4+u15z8rTUpBt5fM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oAc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HIQAAqhUAACkkAADVHwAAEAAAACYAAAAIAAAA//////////8="/>
              </a:ext>
            </a:extLst>
          </p:cNvSpPr>
          <p:nvPr/>
        </p:nvSpPr>
        <p:spPr>
          <a:xfrm rot="2541931">
            <a:off x="5490845" y="3521710"/>
            <a:ext cx="387350" cy="1652905"/>
          </a:xfrm>
          <a:prstGeom prst="downArrow">
            <a:avLst>
              <a:gd name="adj1" fmla="val 22338"/>
              <a:gd name="adj2" fmla="val 110539"/>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7"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cAZQ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QBwAASR8AAJxHAABmJAAAECAAACYAAAAIAAAA//////////8="/>
              </a:ext>
            </a:extLst>
          </p:cNvSpPr>
          <p:nvPr/>
        </p:nvSpPr>
        <p:spPr>
          <a:xfrm>
            <a:off x="1148080" y="5085715"/>
            <a:ext cx="10492740" cy="831215"/>
          </a:xfrm>
          <a:prstGeom prst="rect">
            <a:avLst/>
          </a:prstGeom>
          <a:noFill/>
          <a:ln>
            <a:noFill/>
          </a:ln>
          <a:effectLst/>
        </p:spPr>
        <p:txBody>
          <a:bodyPr vert="horz" wrap="square" lIns="91440" tIns="45720" rIns="91440" bIns="45720" numCol="1" spcCol="215900" anchor="t"/>
          <a:lstStyle/>
          <a:p>
            <a:pPr>
              <a:defRPr lang="de-de"/>
            </a:pPr>
            <a:r>
              <a:rPr lang="de-de" sz="2400">
                <a:solidFill>
                  <a:srgbClr val="B80000"/>
                </a:solidFill>
              </a:rPr>
              <a:t>…in der aktuellen Fachliteratur ist mancherorts der Begriff der „Sozialkatastrophe“ als Alternative zum „man-made-hazard“ zu finden</a:t>
            </a:r>
          </a:p>
        </p:txBody>
      </p:sp>
      <p:sp>
        <p:nvSpPr>
          <p:cNvPr id="8"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6QQAAO9CAADtCAAAEAAAACYAAAAIAAAA//////////8="/>
              </a:ext>
            </a:extLst>
          </p:cNvSpPr>
          <p:nvPr/>
        </p:nvSpPr>
        <p:spPr>
          <a:xfrm>
            <a:off x="1043305" y="798195"/>
            <a:ext cx="9837420" cy="652780"/>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2800" noProof="1"/>
              <a:t>DS 1: Lösungshinweis zu Aufgabe 1 (AB 2)</a:t>
            </a:r>
          </a:p>
        </p:txBody>
      </p:sp>
      <p:sp>
        <p:nvSpPr>
          <p:cNvPr id="4"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pic>
        <p:nvPicPr>
          <p:cNvPr id="5" name="Grafik 4"/>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w0AAAUKAAB3RQAAKCQAABAAAAAmAAAACAAAAP//////////"/>
              </a:ext>
            </a:extLst>
          </p:cNvPicPr>
          <p:nvPr/>
        </p:nvPicPr>
        <p:blipFill>
          <a:blip r:embed="rId2"/>
          <a:stretch>
            <a:fillRect/>
          </a:stretch>
        </p:blipFill>
        <p:spPr>
          <a:xfrm>
            <a:off x="2275205" y="1628775"/>
            <a:ext cx="9017000" cy="4248785"/>
          </a:xfrm>
          <a:prstGeom prst="rect">
            <a:avLst/>
          </a:prstGeom>
          <a:noFill/>
          <a:ln>
            <a:noFill/>
          </a:ln>
          <a:effectLst/>
        </p:spPr>
      </p:pic>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ZQWC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bAwAAfQIAAClIAAAFCgAAEAAAACYAAAAIAAAA//////////8="/>
              </a:ext>
            </a:extLst>
          </p:cNvSpPr>
          <p:nvPr/>
        </p:nvSpPr>
        <p:spPr>
          <a:xfrm>
            <a:off x="626745" y="404495"/>
            <a:ext cx="11103610" cy="122428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1260475" indent="-1260475">
              <a:spcBef>
                <a:spcPts val="0"/>
              </a:spcBef>
              <a:defRPr lang="de-de"/>
            </a:pPr>
            <a:r>
              <a:rPr lang="de-de" sz="2400"/>
              <a:t>DS 1</a:t>
            </a:r>
            <a:r>
              <a:rPr lang="de-de" sz="2800"/>
              <a:t>: – </a:t>
            </a:r>
            <a:r>
              <a:rPr lang="de-de" sz="2400">
                <a:solidFill>
                  <a:schemeClr val="tx1"/>
                </a:solidFill>
              </a:rPr>
              <a:t>Wie lässt sich die Verwundbarkeit von Räumen durch Naturgefahren beschreiben und erfassen? - Eine Orientierungshilfe</a:t>
            </a:r>
            <a:endParaRPr lang="de-de" sz="2800"/>
          </a:p>
        </p:txBody>
      </p:sp>
      <p:graphicFrame>
        <p:nvGraphicFramePr>
          <p:cNvPr id="4" name="Tabelle 3"/>
          <p:cNvGraphicFramePr>
            <a:graphicFrameLocks noGrp="1"/>
          </p:cNvGraphicFramePr>
          <p:nvPr/>
        </p:nvGraphicFramePr>
        <p:xfrm>
          <a:off x="643890" y="1484630"/>
          <a:ext cx="10772140" cy="436245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2451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24510"/>
                  </a:ext>
                </a:extLst>
              </a:tr>
              <a:tr h="3686175">
                <a:tc>
                  <a:txBody>
                    <a:bodyPr/>
                    <a:lstStyle/>
                    <a:p>
                      <a:pPr marL="109855" marR="0" indent="0" algn="l">
                        <a:buNone/>
                        <a:defRPr lang="de-de"/>
                      </a:pPr>
                      <a:r>
                        <a:rPr lang="de-de" sz="1000"/>
                        <a:t>3.5.2.1 (7) Die Verwundbarkeit von Räumen durch Naturgefahren erläutern</a:t>
                      </a:r>
                    </a:p>
                    <a:p>
                      <a:pPr marL="109855" marR="0" indent="0" algn="l">
                        <a:buNone/>
                        <a:defRPr lang="de-de"/>
                      </a:pPr>
                      <a:endParaRPr lang="de-de" sz="1000"/>
                    </a:p>
                    <a:p>
                      <a:pPr marL="109855" marR="0" indent="0" algn="l">
                        <a:buNone/>
                        <a:defRPr lang="de-de"/>
                      </a:pPr>
                      <a:endParaRPr lang="de-de" sz="1000"/>
                    </a:p>
                    <a:p>
                      <a:pPr marL="109855" marR="0" indent="0" algn="l">
                        <a:buNone/>
                        <a:defRPr lang="de-de"/>
                      </a:pPr>
                      <a:r>
                        <a:rPr lang="de-de" sz="1000"/>
                        <a:t> (Risiko, </a:t>
                      </a:r>
                      <a:r>
                        <a:rPr lang="de-de" sz="1200" b="1"/>
                        <a:t>Hazard, Ver-wund-barkeit/ Vulnera-bilität</a:t>
                      </a:r>
                      <a:r>
                        <a:rPr lang="de-de" sz="1000" b="1"/>
                        <a:t>,</a:t>
                      </a:r>
                      <a:r>
                        <a:rPr lang="de-de" sz="1000"/>
                        <a:t> Widerstandsfähigkeit/ Resilienz)</a:t>
                      </a:r>
                    </a:p>
                    <a:p>
                      <a:pPr marL="0" marR="0" indent="0" algn="l">
                        <a:buNone/>
                        <a:defRPr lang="de-de"/>
                      </a:pPr>
                      <a:endParaRPr lang="de-de" sz="1600"/>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sz="1600" b="1">
                          <a:solidFill>
                            <a:srgbClr val="9E9E9E"/>
                          </a:solidFill>
                        </a:rPr>
                        <a:t>Einstieg</a:t>
                      </a:r>
                    </a:p>
                    <a:p>
                      <a:pPr marL="0" marR="0" indent="0" algn="l" defTabSz="914400">
                        <a:lnSpc>
                          <a:spcPct val="100000"/>
                        </a:lnSpc>
                        <a:spcBef>
                          <a:spcPts val="0"/>
                        </a:spcBef>
                        <a:spcAft>
                          <a:spcPts val="0"/>
                        </a:spcAft>
                        <a:buNone/>
                        <a:tabLst/>
                        <a:defRPr lang="de-de"/>
                      </a:pPr>
                      <a:r>
                        <a:rPr lang="de-de" sz="1600">
                          <a:solidFill>
                            <a:srgbClr val="9E9E9E"/>
                          </a:solidFill>
                        </a:rPr>
                        <a:t> - drei Kartenanamorphoten</a:t>
                      </a:r>
                    </a:p>
                    <a:p>
                      <a:pPr marL="0" marR="0" indent="0" algn="l" defTabSz="914400">
                        <a:lnSpc>
                          <a:spcPct val="100000"/>
                        </a:lnSpc>
                        <a:spcBef>
                          <a:spcPts val="0"/>
                        </a:spcBef>
                        <a:spcAft>
                          <a:spcPts val="0"/>
                        </a:spcAft>
                        <a:buNone/>
                        <a:tabLst/>
                        <a:defRPr lang="de-de"/>
                      </a:pPr>
                      <a:r>
                        <a:rPr lang="de-de" sz="1600">
                          <a:solidFill>
                            <a:srgbClr val="9E9E9E"/>
                          </a:solidFill>
                        </a:rPr>
                        <a:t>- Entwicklung einer Leitfrage</a:t>
                      </a:r>
                    </a:p>
                    <a:p>
                      <a:pPr marL="0" marR="0" indent="0" algn="l" defTabSz="914400">
                        <a:lnSpc>
                          <a:spcPct val="100000"/>
                        </a:lnSpc>
                        <a:spcBef>
                          <a:spcPts val="0"/>
                        </a:spcBef>
                        <a:spcAft>
                          <a:spcPts val="0"/>
                        </a:spcAft>
                        <a:buNone/>
                        <a:tabLst/>
                        <a:defRPr lang="de-de"/>
                      </a:pPr>
                      <a:endParaRPr lang="de-de" sz="1600">
                        <a:solidFill>
                          <a:srgbClr val="9E9E9E"/>
                        </a:solidFill>
                      </a:endParaRPr>
                    </a:p>
                    <a:p>
                      <a:pPr marL="0" marR="0" indent="0" algn="l" defTabSz="914400">
                        <a:lnSpc>
                          <a:spcPct val="100000"/>
                        </a:lnSpc>
                        <a:spcBef>
                          <a:spcPts val="0"/>
                        </a:spcBef>
                        <a:spcAft>
                          <a:spcPts val="0"/>
                        </a:spcAft>
                        <a:buNone/>
                        <a:tabLst/>
                        <a:defRPr lang="de-de"/>
                      </a:pPr>
                      <a:r>
                        <a:rPr lang="de-de" sz="1600" b="1">
                          <a:solidFill>
                            <a:srgbClr val="9E9E9E"/>
                          </a:solidFill>
                        </a:rPr>
                        <a:t>Erarbeitung und Sicherung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der Begriff Vulnerabilität/ Verwundbarkeit und seine Dimensionen</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0" marR="0" indent="0" algn="l" defTabSz="914400">
                        <a:lnSpc>
                          <a:spcPct val="100000"/>
                        </a:lnSpc>
                        <a:spcBef>
                          <a:spcPts val="0"/>
                        </a:spcBef>
                        <a:spcAft>
                          <a:spcPts val="0"/>
                        </a:spcAft>
                        <a:buNone/>
                        <a:tabLst/>
                        <a:defRPr lang="de-de"/>
                      </a:pPr>
                      <a:r>
                        <a:rPr lang="de-de" sz="1600" b="1">
                          <a:solidFill>
                            <a:srgbClr val="9E9E9E"/>
                          </a:solidFill>
                        </a:rPr>
                        <a:t>Erarbeitung und Sicherung 2</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Begriff „Hazard“</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Klassifikation der Naturgefahren</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a:t>Vertiefungsmöglichkeit</a:t>
                      </a:r>
                    </a:p>
                    <a:p>
                      <a:pPr marL="0" marR="0" indent="0" algn="l" defTabSz="914400">
                        <a:lnSpc>
                          <a:spcPct val="100000"/>
                        </a:lnSpc>
                        <a:spcBef>
                          <a:spcPts val="0"/>
                        </a:spcBef>
                        <a:spcAft>
                          <a:spcPts val="0"/>
                        </a:spcAft>
                        <a:buNone/>
                        <a:tabLst/>
                        <a:defRPr lang="de-de"/>
                      </a:pPr>
                      <a:r>
                        <a:rPr lang="de-de" sz="1600"/>
                        <a:t>-  </a:t>
                      </a:r>
                      <a:r>
                        <a:rPr lang="de-de" sz="1100" kern="400000"/>
                        <a:t>Auswirkungen zweier Erd-/ Seebeben mit der gleichen Magnitude im Hinblick auf die vier Dimensionen der Vulnerabilität betrachten lassen</a:t>
                      </a:r>
                      <a:endParaRPr lang="de-de" sz="1600" u="sng">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Projektion, UG</a:t>
                      </a:r>
                    </a:p>
                    <a:p>
                      <a:pPr marL="0" marR="0" indent="0" algn="l" defTabSz="914400">
                        <a:lnSpc>
                          <a:spcPct val="100000"/>
                        </a:lnSpc>
                        <a:spcBef>
                          <a:spcPts val="0"/>
                        </a:spcBef>
                        <a:spcAft>
                          <a:spcPts val="0"/>
                        </a:spcAft>
                        <a:buNone/>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AB 1</a:t>
                      </a: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Dimensionen per LV</a:t>
                      </a: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endParaRPr lang="de-de" sz="1600">
                        <a:solidFill>
                          <a:srgbClr val="9E9E9E"/>
                        </a:solidFill>
                      </a:endParaRPr>
                    </a:p>
                    <a:p>
                      <a:pPr marL="285750" marR="0" indent="-285750" algn="l" defTabSz="914400">
                        <a:lnSpc>
                          <a:spcPct val="100000"/>
                        </a:lnSpc>
                        <a:spcBef>
                          <a:spcPts val="0"/>
                        </a:spcBef>
                        <a:spcAft>
                          <a:spcPts val="0"/>
                        </a:spcAft>
                        <a:buClrTx/>
                        <a:buSzTx/>
                        <a:buFont typeface="Symbol" pitchFamily="1" charset="0"/>
                        <a:buChar char="-"/>
                        <a:tabLst/>
                        <a:defRPr lang="de-de"/>
                      </a:pPr>
                      <a:r>
                        <a:rPr lang="de-de" sz="1600">
                          <a:solidFill>
                            <a:srgbClr val="9E9E9E"/>
                          </a:solidFill>
                        </a:rPr>
                        <a:t>AB 2</a:t>
                      </a:r>
                    </a:p>
                    <a:p>
                      <a:pPr marL="0" marR="0" indent="0" algn="l">
                        <a:buNone/>
                        <a:defRPr lang="de-de"/>
                      </a:pPr>
                      <a:endParaRPr lang="de-de" sz="1600">
                        <a:solidFill>
                          <a:schemeClr val="bg2"/>
                        </a:solidFill>
                      </a:endParaRPr>
                    </a:p>
                    <a:p>
                      <a:pPr marL="0" marR="0" indent="0" algn="l">
                        <a:buNone/>
                        <a:defRPr lang="de-de"/>
                      </a:pPr>
                      <a:endParaRPr lang="de-de" sz="1600">
                        <a:solidFill>
                          <a:schemeClr val="bg2"/>
                        </a:solidFill>
                      </a:endParaRPr>
                    </a:p>
                    <a:p>
                      <a:pPr marL="0" marR="0" indent="0" algn="l">
                        <a:spcBef>
                          <a:spcPts val="600"/>
                        </a:spcBef>
                        <a:buNone/>
                        <a:defRPr lang="de-de"/>
                      </a:pPr>
                      <a:r>
                        <a:rPr lang="de-de" sz="900" u="sng" kern="400000">
                          <a:hlinkClick r:id="rId3"/>
                        </a:rPr>
                        <a:t>https://www.aktion-deutschland-hilft.de/de/fachthemen/natur-humanitaere-katastrophen/erdbeben/die-zehn-schwersten-erdbeben/</a:t>
                      </a:r>
                      <a:endParaRPr lang="de-de" sz="900"/>
                    </a:p>
                    <a:p>
                      <a:pPr marL="0" marR="0" indent="0" algn="l" defTabSz="914400">
                        <a:lnSpc>
                          <a:spcPct val="100000"/>
                        </a:lnSpc>
                        <a:spcBef>
                          <a:spcPts val="0"/>
                        </a:spcBef>
                        <a:spcAft>
                          <a:spcPts val="0"/>
                        </a:spcAft>
                        <a:buNone/>
                        <a:tabLst/>
                        <a:defRPr lang="de-de"/>
                      </a:pPr>
                      <a:r>
                        <a:rPr lang="de-de" sz="1200"/>
                        <a:t>z. B.  </a:t>
                      </a:r>
                      <a:r>
                        <a:rPr lang="de-de" sz="1200" b="1"/>
                        <a:t>Kamtschatka</a:t>
                      </a:r>
                      <a:r>
                        <a:rPr lang="de-de" sz="1200"/>
                        <a:t> [4.11.52, 2.336 Opfer, davon 2.300 Tsunami] und </a:t>
                      </a:r>
                      <a:r>
                        <a:rPr lang="de-de" sz="1200" b="1"/>
                        <a:t>Japan</a:t>
                      </a:r>
                      <a:r>
                        <a:rPr lang="de-de" sz="1200"/>
                        <a:t> [11.3.2011, 19.100 Opfer, davon 18.150 Tsunami]; beide Stärke 9,0</a:t>
                      </a:r>
                      <a:endParaRPr lang="de-de" sz="16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68617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EhSCE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FdXV1c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YC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BAAAAPlFAAD3AQAAEAAAACYAAAAIAAAA//////////8="/>
              </a:ext>
            </a:extLst>
          </p:cNvSpPr>
          <p:nvPr/>
        </p:nvSpPr>
        <p:spPr>
          <a:xfrm>
            <a:off x="263525" y="2540"/>
            <a:ext cx="11111230" cy="316865"/>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4" name="Grafik 8"/>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cgAAALkCAABBAQAAQgM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mwUAAI4XAAAuQwAACiUAABAAAAAmAAAACAAAAP//////////"/>
              </a:ext>
            </a:extLst>
          </p:cNvPicPr>
          <p:nvPr/>
        </p:nvPicPr>
        <p:blipFill>
          <a:blip r:embed="rId3"/>
          <a:srcRect l="1140" t="6970" r="3210" b="8340"/>
          <a:stretch>
            <a:fillRect/>
          </a:stretch>
        </p:blipFill>
        <p:spPr>
          <a:xfrm>
            <a:off x="911225" y="3829050"/>
            <a:ext cx="10009505" cy="2192020"/>
          </a:xfrm>
          <a:prstGeom prst="rect">
            <a:avLst/>
          </a:prstGeom>
          <a:noFill/>
          <a:ln>
            <a:noFill/>
          </a:ln>
          <a:effectLst/>
        </p:spPr>
      </p:pic>
      <p:pic>
        <p:nvPicPr>
          <p:cNvPr id="5" name="Grafik 10"/>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EAUAAOoDAADsPQAA1BAAABAAAAAmAAAACAAAAP//////////"/>
              </a:ext>
            </a:extLst>
          </p:cNvPicPr>
          <p:nvPr/>
        </p:nvPicPr>
        <p:blipFill>
          <a:blip r:embed="rId4"/>
          <a:stretch>
            <a:fillRect/>
          </a:stretch>
        </p:blipFill>
        <p:spPr>
          <a:xfrm>
            <a:off x="822960" y="636270"/>
            <a:ext cx="9243060" cy="2099310"/>
          </a:xfrm>
          <a:prstGeom prst="rect">
            <a:avLst/>
          </a:prstGeom>
          <a:noFill/>
          <a:ln>
            <a:noFill/>
          </a:ln>
          <a:effectLst/>
        </p:spPr>
      </p:pic>
      <p:sp>
        <p:nvSpPr>
          <p:cNvPr id="6"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bBQAA1BAAAPlFAACCFgAAECAAACYAAAAIAAAA//////////8="/>
              </a:ext>
            </a:extLst>
          </p:cNvSpPr>
          <p:nvPr/>
        </p:nvSpPr>
        <p:spPr>
          <a:xfrm>
            <a:off x="911225" y="2735580"/>
            <a:ext cx="10463530" cy="923290"/>
          </a:xfrm>
          <a:prstGeom prst="rect">
            <a:avLst/>
          </a:prstGeom>
          <a:noFill/>
          <a:ln>
            <a:noFill/>
          </a:ln>
          <a:effectLst/>
        </p:spPr>
        <p:txBody>
          <a:bodyPr vert="horz" wrap="square" lIns="91440" tIns="45720" rIns="91440" bIns="45720" numCol="1" spcCol="215900" anchor="t"/>
          <a:lstStyle/>
          <a:p>
            <a:pPr marL="342900" indent="-342900">
              <a:buAutoNum type="arabicParenBoth"/>
              <a:defRPr lang="de-de"/>
            </a:pPr>
            <a:r>
              <a:t>Entstehung und Verteilung der Kontinente und Ozeane, (2) seismische Prozesse, </a:t>
            </a:r>
          </a:p>
          <a:p>
            <a:pPr>
              <a:defRPr lang="de-de"/>
            </a:pPr>
            <a:r>
              <a:t>(3) Verwitterung, (4) Landschaftsgenese Südwestdeutschland, (5) charakterist. Oberflächenformen, (6) Lagerstätten</a:t>
            </a:r>
          </a:p>
        </p:txBody>
      </p:sp>
      <p:sp>
        <p:nvSpPr>
          <p:cNvPr id="7" name="Rechteck 15"/>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ANBgAA6gMAAIJEAAA5FgAAEAAAACYAAAAIAAAA//////////8="/>
              </a:ext>
            </a:extLst>
          </p:cNvSpPr>
          <p:nvPr/>
        </p:nvSpPr>
        <p:spPr>
          <a:xfrm>
            <a:off x="983615" y="636270"/>
            <a:ext cx="10153015" cy="2976245"/>
          </a:xfrm>
          <a:prstGeom prst="rect">
            <a:avLst/>
          </a:prstGeom>
          <a:no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8" name="Rechteck 16"/>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JLjKXs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BaBAAATgIAADRGAAAKJQAAEAAAACYAAAAIAAAA//////////8="/>
              </a:ext>
            </a:extLst>
          </p:cNvSpPr>
          <p:nvPr/>
        </p:nvSpPr>
        <p:spPr>
          <a:xfrm>
            <a:off x="707390" y="374650"/>
            <a:ext cx="10704830" cy="5646420"/>
          </a:xfrm>
          <a:prstGeom prst="rect">
            <a:avLst/>
          </a:prstGeom>
          <a:noFill/>
          <a:ln w="19050" cap="flat" cmpd="sng" algn="ctr">
            <a:solidFill>
              <a:srgbClr val="0070C0"/>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9" name="Kreis: nicht ausgefüllt 17"/>
          <p:cNvSpPr>
            <a:extLst>
              <a:ext uri="smNativeData">
                <pr:smNativeData xmlns:pr="smNativeData" xmlns:p14="http://schemas.microsoft.com/office/powerpoint/2010/main" xmlns="" val="SMDATA_13_svcmZBMAAAAlAAAAdQAAAA0AAAAAkAAAAEgAAACQAAAASAAAAAAAAAABAAAAAAAAAAEAAABQAAAAAAAAAAAA4D8AAAAAAADgPwAAAAAAAOA/AAAAAAAA4D8AAAAAAADgPwAAAAAAAOA/AAAAAAAA4D8AAAAAAADgPwAAAAAAAOA/AAAAAAAA4D8CAAAAjAAAAAEAAAAAAAAAzOz/A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8k8M0MAAAAEAAAAAAAAAAAAAAAAAAAAAAAAAAeAAAAaAAAAAAAAAAAAAAAAAAAAAAAAAAAAAAAECcAABAnAAAAAAAAAAAAAAAAAAAAAAAAAAAAAAAAAAAAAAAAAAAAABQAAAAAAAAAwMD/AAAAAABkAAAAMgAAAAAAAABkAAAAAAAAAH9/fwAKAAAAHwAAAFQAAADM7P8A///BAQAAAAAAAAAAAAAAAAAAAAAAAAAAAAAAAAAAAAAAAAAAvVFRAH9/fwC/AAADzMzMAMDA/wB/f38AAAAAAAAAAAAAAAAAAAAAAAAAAAAhAAAAGAAAABQAAAAXFQAA8QUAAH4hAABfCgAAEAAAACYAAAAIAAAA//////////8="/>
              </a:ext>
            </a:extLst>
          </p:cNvSpPr>
          <p:nvPr/>
        </p:nvSpPr>
        <p:spPr>
          <a:xfrm>
            <a:off x="3428365" y="965835"/>
            <a:ext cx="2016125" cy="720090"/>
          </a:xfrm>
          <a:prstGeom prst="donut">
            <a:avLst>
              <a:gd name="adj" fmla="val 25000"/>
            </a:avLst>
          </a:prstGeom>
          <a:solidFill>
            <a:srgbClr val="CCECFF"/>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de-de">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Rechteck 8"/>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rBgAA6QQAAO9CAADtCAAAEAAAACYAAAAIAAAA//////////8="/>
              </a:ext>
            </a:extLst>
          </p:cNvSpPr>
          <p:nvPr/>
        </p:nvSpPr>
        <p:spPr>
          <a:xfrm>
            <a:off x="1043305" y="798195"/>
            <a:ext cx="9837420" cy="652780"/>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marL="0" marR="0" indent="0" algn="ctr" defTabSz="914400">
              <a:lnSpc>
                <a:spcPct val="100000"/>
              </a:lnSpc>
              <a:spcBef>
                <a:spcPts val="0"/>
              </a:spcBef>
              <a:spcAft>
                <a:spcPts val="0"/>
              </a:spcAft>
              <a:buNone/>
              <a:tabLst/>
              <a:defRPr lang="de-de">
                <a:solidFill>
                  <a:srgbClr val="FFFFC1"/>
                </a:solidFill>
                <a:latin typeface="Arial" pitchFamily="2" charset="0"/>
                <a:ea typeface="Arial" pitchFamily="2" charset="0"/>
                <a:cs typeface="Arial" pitchFamily="2" charset="0"/>
              </a:defRPr>
            </a:pPr>
            <a:r>
              <a:rPr sz="3600" noProof="1"/>
              <a:t>Mögliche Vertiefung / Puffer</a:t>
            </a:r>
          </a:p>
        </p:txBody>
      </p:sp>
      <p:sp>
        <p:nvSpPr>
          <p:cNvPr id="4"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sp>
        <p:nvSpPr>
          <p:cNvPr id="5" name="Textfeld 9"/>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DBwAArhEAADo1AABHFQAAECAAACYAAAAIAAAA//////////8="/>
              </a:ext>
            </a:extLst>
          </p:cNvSpPr>
          <p:nvPr/>
        </p:nvSpPr>
        <p:spPr>
          <a:xfrm>
            <a:off x="1139825" y="2874010"/>
            <a:ext cx="7512685" cy="584835"/>
          </a:xfrm>
          <a:prstGeom prst="rect">
            <a:avLst/>
          </a:prstGeom>
          <a:noFill/>
          <a:ln>
            <a:noFill/>
          </a:ln>
          <a:effectLst/>
        </p:spPr>
        <p:txBody>
          <a:bodyPr vert="horz" wrap="square" lIns="91440" tIns="45720" rIns="91440" bIns="45720" numCol="1" spcCol="215900" anchor="t"/>
          <a:lstStyle/>
          <a:p>
            <a:pPr marL="0" indent="0">
              <a:buNone/>
              <a:defRPr lang="de-de"/>
            </a:pPr>
            <a:r>
              <a:rPr lang="de-de" sz="1600" u="sng">
                <a:hlinkClick r:id="rId2"/>
              </a:rPr>
              <a:t>https://www.aktion-deutschland-hilft.de/de/fachthemen/natur-humanitaere-katastrophen/erdbeben/die-zehn-schwersten-erdbeben/</a:t>
            </a:r>
            <a:endParaRPr lang="de-de" sz="1600"/>
          </a:p>
        </p:txBody>
      </p:sp>
      <p:sp>
        <p:nvSpPr>
          <p:cNvPr id="6"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BAAAAAAAAAMzs/w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FaAAMAAAAEAAAAAAAAAAAAAAAAAAAAAAAAAAeAAAAaAAAAAAAAAAAAAAAAAAAAAAAAAAAAAAAECcAABAnAAAAAAAAAAAAAAAAAAAAAAAAAAAAAAAAAAAAAAAAAAAAABQAAAAAAAAAwMD/AAAAAABkAAAAMgAAAAAAAABkAAAAAAAAAH9/fwAKAAAAHwAAAFQAAADM7P8A///BAQAAAAAAAAAAAAAAAAAAAAAAAAAAAAAAAAAAAAAAAAAAzOz/AH9/fwC/AAADzMzMAMDA/wB/f38AAAAAAAAAAAAAAAAAAAAAAAAAAAAhAAAAGAAAABQAAADDOgAAJhgAAGFJAAClJAAAECAAACYAAAAIAAAA//////////8="/>
              </a:ext>
            </a:extLst>
          </p:cNvSpPr>
          <p:nvPr/>
        </p:nvSpPr>
        <p:spPr>
          <a:xfrm>
            <a:off x="9552305" y="3925570"/>
            <a:ext cx="2376170" cy="2031365"/>
          </a:xfrm>
          <a:prstGeom prst="rect">
            <a:avLst/>
          </a:prstGeom>
          <a:solidFill>
            <a:srgbClr val="CCECFF"/>
          </a:solidFill>
          <a:ln w="9525" cap="flat" cmpd="sng" algn="ctr">
            <a:solidFill>
              <a:srgbClr val="CCECFF"/>
            </a:solidFill>
            <a:prstDash val="solid"/>
            <a:headEnd type="none"/>
            <a:tailEnd type="none"/>
          </a:ln>
          <a:effectLst/>
        </p:spPr>
        <p:txBody>
          <a:bodyPr vert="horz" wrap="square" lIns="91440" tIns="45720" rIns="91440" bIns="45720" numCol="1" spcCol="215900" anchor="t"/>
          <a:lstStyle/>
          <a:p>
            <a:pPr algn="r">
              <a:defRPr lang="de-de"/>
            </a:pPr>
            <a:r>
              <a:t>Vergleich der Auswirkungen </a:t>
            </a:r>
          </a:p>
          <a:p>
            <a:pPr algn="r">
              <a:defRPr lang="de-de"/>
            </a:pPr>
            <a:r>
              <a:t>zweier Erdbeben mit </a:t>
            </a:r>
          </a:p>
          <a:p>
            <a:pPr algn="r">
              <a:defRPr lang="de-de"/>
            </a:pPr>
            <a:r>
              <a:t>gleicher Magnitude/ Bezeichnung der vier </a:t>
            </a:r>
          </a:p>
          <a:p>
            <a:pPr algn="r">
              <a:defRPr lang="de-de"/>
            </a:pPr>
            <a:r>
              <a:t>Dimensionen der </a:t>
            </a:r>
          </a:p>
          <a:p>
            <a:pPr algn="r">
              <a:defRPr lang="de-de"/>
            </a:pPr>
            <a:r>
              <a:t>Vulnerabilität</a:t>
            </a:r>
          </a:p>
        </p:txBody>
      </p:sp>
      <p:cxnSp>
        <p:nvCxnSpPr>
          <p:cNvPr id="7" name="Gerade Verbindung mit Pfeil 10"/>
          <p:cNvCxnSpPr>
            <a:extLst>
              <a:ext uri="smNativeData">
                <pr:smNativeData xmlns:pr="smNativeData" xmlns:p14="http://schemas.microsoft.com/office/powerpoint/2010/main" xmlns="" val="SMDATA_13_svcmZBMAAAAlAAAADQAAAA0AAAAAkAAAAEgAAACQAAAASAAAAAAAAAAAAAAAAgAAAAEAAABQAAAAAAAAAAAA8L8AAAAAAAAAAAAAAAAAAP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APAAAAAQAAABQAAAAUAAAAFAAAAAEAAAAAAAAAZAAAAGQAAAAC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K47C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tMwAAxw8AADE/AAAmGAAAEAAAACYAAAAIAAAA//////////8="/>
              </a:ext>
            </a:extLst>
          </p:cNvCxnSpPr>
          <p:nvPr/>
        </p:nvCxnSpPr>
        <p:spPr>
          <a:xfrm rot="16200000">
            <a:off x="8655685" y="2309495"/>
            <a:ext cx="1360805" cy="1871980"/>
          </a:xfrm>
          <a:prstGeom prst="straightConnector1">
            <a:avLst/>
          </a:prstGeom>
          <a:noFill/>
          <a:ln w="9525" cap="flat" cmpd="sng" algn="ctr">
            <a:solidFill>
              <a:srgbClr val="000000"/>
            </a:solidFill>
            <a:prstDash val="solid"/>
            <a:headEnd type="none"/>
            <a:tailEnd type="triangle" w="med" len="med"/>
          </a:ln>
          <a:effectLst/>
        </p:spPr>
      </p:cxnSp>
      <p:cxnSp>
        <p:nvCxnSpPr>
          <p:cNvPr id="8" name="Gerade Verbindung mit Pfeil 12"/>
          <p:cNvCxnSpPr>
            <a:extLst>
              <a:ext uri="smNativeData">
                <pr:smNativeData xmlns:pr="smNativeData" xmlns:p14="http://schemas.microsoft.com/office/powerpoint/2010/main" xmlns="" val="SMDATA_13_svcmZBMAAAAlAAAADQAAAA0AAAAAkAAAAEgAAACQAAAASAAAAAAAAAAAAAAAAgAAAAEAAABQAAAAAAAAAAAA8L8AAAAAAAAAAAAAAAAAAP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APAAAAAQAAABQAAAAUAAAAFAAAAAEAAAAAAAAAZAAAAGQAAAAC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IN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wLwAAGBUAAMM6AACqGQAAEAAAACYAAAAIAAAA//////////8="/>
              </a:ext>
            </a:extLst>
          </p:cNvCxnSpPr>
          <p:nvPr/>
        </p:nvCxnSpPr>
        <p:spPr>
          <a:xfrm rot="16200000">
            <a:off x="8280400" y="2900680"/>
            <a:ext cx="742950" cy="1800225"/>
          </a:xfrm>
          <a:prstGeom prst="straightConnector1">
            <a:avLst/>
          </a:prstGeom>
          <a:noFill/>
          <a:ln w="9525" cap="flat" cmpd="sng" algn="ctr">
            <a:solidFill>
              <a:srgbClr val="000000"/>
            </a:solidFill>
            <a:prstDash val="solid"/>
            <a:headEnd type="none"/>
            <a:tailEnd type="triangle" w="med" len="med"/>
          </a:ln>
          <a:effectLst/>
        </p:spPr>
      </p:cxnSp>
      <p:sp>
        <p:nvSpPr>
          <p:cNvPr id="9"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pic>
        <p:nvPicPr>
          <p:cNvPr id="10" name="Grafik 13"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s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HBUAADgZAADoGwAABCAAABAAAAAmAAAACAAAAP//////////"/>
              </a:ext>
            </a:extLst>
          </p:cNvPicPr>
          <p:nvPr/>
        </p:nvPicPr>
        <p:blipFill>
          <a:blip r:embed="rId3"/>
          <a:stretch>
            <a:fillRect/>
          </a:stretch>
        </p:blipFill>
        <p:spPr>
          <a:xfrm>
            <a:off x="3431540" y="4099560"/>
            <a:ext cx="1104900" cy="1104900"/>
          </a:xfrm>
          <a:prstGeom prst="rect">
            <a:avLst/>
          </a:prstGeom>
          <a:noFill/>
          <a:ln>
            <a:noFill/>
          </a:ln>
          <a:effectLst/>
        </p:spPr>
      </p:pic>
      <p:sp>
        <p:nvSpPr>
          <p:cNvPr id="11" name="Gerader Verbinder 4"/>
          <p:cNvSpPr>
            <a:extLst>
              <a:ext uri="smNativeData">
                <pr:smNativeData xmlns:pr="smNativeData" xmlns:p14="http://schemas.microsoft.com/office/powerpoint/2010/main" xmlns="" val="SMDATA_13_svcmZBMAAAAlAAAACg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AFBQ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wFgAAqhkAAG0aAAAEIAAAEAAAACYAAAAIAAAA//////////8="/>
              </a:ext>
            </a:extLst>
          </p:cNvSpPr>
          <p:nvPr/>
        </p:nvSpPr>
        <p:spPr>
          <a:xfrm flipH="1">
            <a:off x="3647440" y="4171950"/>
            <a:ext cx="648335" cy="103251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GMg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DS 2</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MT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4CAAP//wQgAAAAAAAAAAAAAAAAAAAAAAAAAAAAAAAAAAAAAeAAAAAEAAABAAAAAAAAAAAAAAABaAAAAAAAAAAAAAAAAAAAAAAAAAAAAAAAAAAAAAAAAAAAAAAAAAAAAAAAAAAAAAAAAAAAAAAAAAAAAAAAAAAAAAAAAAAAAAAAAAAAAFAAAADwAAAABAAAAAAAAAP9tbQw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YXAAAMAAAAEAAAAAAAAAAAAAAAAAAAAAAAAAAeAAAAaAAAAAAAAAAAAAAAAAAAAAAAAAAAAAAAECcAABAnAAAAAAAAAAAAAAAAAAAAAAAAAAAAAAAAAAAAAAAAAAAAABQAAAAAAAAAwMD/AAAAAABkAAAAMgAAAAAAAABkAAAAAAAAAH9/fwAKAAAAHwAAAFQAAAD/gIAA///BAQAAAAAAAAAAAAAAAAAAAAAAAAAAAAAAAAAAAAAAAAAA/21tBX9/fwC/AAADzMzMAMDA/wB/f38AAAAAAAAAAAAAAAAAAAAAAAAAAAAhAAAAGAAAABQAAADwBgAACAYAABBEAABACQAAECAAACYAAAAIAAAA//////////8="/>
              </a:ext>
            </a:extLst>
          </p:cNvSpPr>
          <p:nvPr/>
        </p:nvSpPr>
        <p:spPr>
          <a:xfrm>
            <a:off x="1127760" y="980440"/>
            <a:ext cx="9936480" cy="523240"/>
          </a:xfrm>
          <a:prstGeom prst="rect">
            <a:avLst/>
          </a:prstGeom>
          <a:solidFill>
            <a:srgbClr val="FF8080"/>
          </a:solidFill>
          <a:ln w="9525" cap="flat" cmpd="sng" algn="ctr">
            <a:solidFill>
              <a:schemeClr val="accent1"/>
            </a:solidFill>
            <a:prstDash val="solid"/>
            <a:headEnd type="none"/>
            <a:tailEnd type="none"/>
          </a:ln>
          <a:effectLst/>
        </p:spPr>
        <p:txBody>
          <a:bodyPr vert="horz" wrap="square" lIns="91440" tIns="45720" rIns="91440" bIns="45720" numCol="1" spcCol="215900" anchor="t"/>
          <a:lstStyle/>
          <a:p>
            <a:pPr algn="ctr">
              <a:defRPr lang="de-de"/>
            </a:pPr>
            <a:r>
              <a:rPr lang="de-de" sz="2800">
                <a:solidFill>
                  <a:schemeClr val="bg1"/>
                </a:solidFill>
              </a:rPr>
              <a:t>Impulse für die weiteren Doppelstunden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wgIAABhIAAD7BQAAEAAAACYAAAAIAAAA//////////8="/>
              </a:ext>
            </a:extLst>
          </p:cNvSpPr>
          <p:nvPr/>
        </p:nvSpPr>
        <p:spPr>
          <a:xfrm>
            <a:off x="472440" y="448310"/>
            <a:ext cx="11247120" cy="523875"/>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0" marR="0" indent="0" algn="l" defTabSz="914400">
              <a:lnSpc>
                <a:spcPct val="90000"/>
              </a:lnSpc>
              <a:spcBef>
                <a:spcPts val="0"/>
              </a:spcBef>
              <a:spcAft>
                <a:spcPts val="0"/>
              </a:spcAft>
              <a:buNone/>
              <a:tabLst/>
              <a:defRPr lang="de-de" sz="2550"/>
            </a:pPr>
            <a:r>
              <a:rPr lang="de-de" sz="2380"/>
              <a:t>DS 2: </a:t>
            </a:r>
            <a:r>
              <a:rPr lang="de-de" sz="2380">
                <a:solidFill>
                  <a:schemeClr val="tx1"/>
                </a:solidFill>
              </a:rPr>
              <a:t>Naturereignisse als Bedrohung: Wie ermittelt man das Risiko?  (1 Std)</a:t>
            </a:r>
          </a:p>
        </p:txBody>
      </p:sp>
      <p:graphicFrame>
        <p:nvGraphicFramePr>
          <p:cNvPr id="4" name="Tabelle 3"/>
          <p:cNvGraphicFramePr>
            <a:graphicFrameLocks noGrp="1"/>
          </p:cNvGraphicFramePr>
          <p:nvPr/>
        </p:nvGraphicFramePr>
        <p:xfrm>
          <a:off x="602615" y="962660"/>
          <a:ext cx="10772140" cy="536194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3340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33400"/>
                  </a:ext>
                </a:extLst>
              </a:tr>
              <a:tr h="332549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a:t>
                      </a:r>
                      <a:r>
                        <a:rPr lang="de-de" sz="1200" b="1"/>
                        <a:t>Risiko, </a:t>
                      </a:r>
                      <a:r>
                        <a:rPr lang="de-de" sz="1000"/>
                        <a:t>Hazard, Verwundbarkeit/ Vulnerabilität, Widerstandsfähigkeit/ Resilienz)</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rPr lang="de-de" sz="1600" b="1"/>
                        <a:t>Einstieg: </a:t>
                      </a:r>
                      <a:endParaRPr lang="de-de" sz="1600"/>
                    </a:p>
                    <a:p>
                      <a:pPr marL="0" marR="0" indent="0" algn="l">
                        <a:buNone/>
                        <a:defRPr lang="de-de"/>
                      </a:pPr>
                      <a:r>
                        <a:rPr lang="de-de" sz="1600"/>
                        <a:t>individuelles Verständnis der Schüler/innen von „Risiko“</a:t>
                      </a:r>
                    </a:p>
                    <a:p>
                      <a:pPr marL="0" marR="0" indent="0" algn="l">
                        <a:buNone/>
                        <a:defRPr lang="de-de"/>
                      </a:pPr>
                      <a:r>
                        <a:rPr lang="de-de" sz="1600"/>
                        <a:t>Überleitung: Risikoverständnis im Zusammenhang mit Naturgefahren</a:t>
                      </a:r>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r>
                        <a:rPr lang="de-de" sz="1600" b="1"/>
                        <a:t>Erarbeitung 1</a:t>
                      </a:r>
                    </a:p>
                    <a:p>
                      <a:pPr marL="0" marR="0" indent="0" algn="l">
                        <a:buNone/>
                        <a:defRPr lang="de-de"/>
                      </a:pPr>
                      <a:r>
                        <a:rPr lang="de-de" sz="1600" b="1"/>
                        <a:t>Mögliche Aufgabenstellung für die SuS: </a:t>
                      </a:r>
                      <a:endParaRPr lang="de-de" sz="1600"/>
                    </a:p>
                    <a:p>
                      <a:pPr marL="0" marR="0" indent="0" algn="l">
                        <a:buNone/>
                        <a:defRPr lang="de-de"/>
                      </a:pPr>
                      <a:r>
                        <a:rPr lang="de-de" sz="1600"/>
                        <a:t>Erläutern Sie anhand der Ausführungen auf  </a:t>
                      </a:r>
                      <a:r>
                        <a:rPr lang="de-de" sz="1600" u="sng">
                          <a:hlinkClick r:id="rId3"/>
                        </a:rPr>
                        <a:t>https://weltrisikobericht.de/</a:t>
                      </a:r>
                      <a:r>
                        <a:rPr lang="de-de" sz="1600"/>
                        <a:t> die Aussagen des Weltrisikoindex und stellen Sie mögliche Adressaten sowie Anwendungsbereiche dar.</a:t>
                      </a:r>
                      <a:endParaRPr lang="de-de" sz="16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endParaRPr lang="de-de" u="sng">
                        <a:hlinkClick r:id="rId3"/>
                      </a:endParaRPr>
                    </a:p>
                    <a:p>
                      <a:pPr marL="0" marR="0" indent="0" algn="l">
                        <a:buNone/>
                        <a:defRPr lang="de-de"/>
                      </a:pPr>
                      <a:r>
                        <a:rPr lang="de-de" sz="1600" i="1"/>
                        <a:t>UG</a:t>
                      </a:r>
                    </a:p>
                    <a:p>
                      <a:pPr marL="0" marR="0" indent="0" algn="l">
                        <a:buNone/>
                        <a:defRPr lang="de-de"/>
                      </a:pPr>
                      <a:endParaRPr lang="de-de" sz="1200" i="1"/>
                    </a:p>
                    <a:p>
                      <a:pPr marL="0" marR="0" indent="0" algn="l">
                        <a:buNone/>
                        <a:defRPr lang="de-de"/>
                      </a:pPr>
                      <a:r>
                        <a:rPr lang="de-de" sz="1400" i="1"/>
                        <a:t>Möglichkeit A: Die SuS „übersetzen“ eine anspruchsvolle wissenschaftliche Definition.</a:t>
                      </a:r>
                      <a:endParaRPr lang="de-de" sz="1400"/>
                    </a:p>
                    <a:p>
                      <a:pPr marL="0" marR="0" indent="0" algn="l">
                        <a:buNone/>
                        <a:defRPr lang="de-de"/>
                      </a:pPr>
                      <a:r>
                        <a:rPr lang="de-de" sz="1400" i="1"/>
                        <a:t>Möglichkeit B: Ein gegebenes Beispiel illustriert den Unterschied zwischen Gefahr und Risiko.</a:t>
                      </a:r>
                      <a:endParaRPr lang="de-de" sz="1400"/>
                    </a:p>
                    <a:p>
                      <a:pPr marL="0" marR="0" indent="0" algn="l">
                        <a:buNone/>
                        <a:defRPr lang="de-de"/>
                      </a:pPr>
                      <a:r>
                        <a:rPr lang="de-de" sz="1400" i="1"/>
                        <a:t>Beide Möglichkeiten finden sich auf dem „</a:t>
                      </a:r>
                      <a:r>
                        <a:rPr lang="de-de" sz="1400" b="1" i="1"/>
                        <a:t>Infoblatt Risiko“.</a:t>
                      </a:r>
                      <a:endParaRPr lang="de-de" sz="1400"/>
                    </a:p>
                    <a:p>
                      <a:pPr marL="0" marR="0" indent="0" algn="l" defTabSz="914400">
                        <a:lnSpc>
                          <a:spcPct val="100000"/>
                        </a:lnSpc>
                        <a:spcBef>
                          <a:spcPts val="0"/>
                        </a:spcBef>
                        <a:spcAft>
                          <a:spcPts val="0"/>
                        </a:spcAft>
                        <a:buNone/>
                        <a:tabLst/>
                        <a:defRPr lang="de-de"/>
                      </a:pPr>
                      <a:endParaRPr lang="de-de" u="sng">
                        <a:hlinkClick r:id="rId3"/>
                      </a:endParaRPr>
                    </a:p>
                    <a:p>
                      <a:pPr marL="0" marR="0" indent="0" algn="l" defTabSz="914400">
                        <a:lnSpc>
                          <a:spcPct val="100000"/>
                        </a:lnSpc>
                        <a:spcBef>
                          <a:spcPts val="0"/>
                        </a:spcBef>
                        <a:spcAft>
                          <a:spcPts val="0"/>
                        </a:spcAft>
                        <a:buNone/>
                        <a:tabLst/>
                        <a:defRPr lang="de-de"/>
                      </a:pPr>
                      <a:r>
                        <a:rPr lang="de-de" sz="1400" u="sng">
                          <a:hlinkClick r:id="rId3"/>
                        </a:rPr>
                        <a:t>https://weltrisikobericht.de/</a:t>
                      </a:r>
                      <a:r>
                        <a:rPr lang="de-de" sz="1400"/>
                        <a:t>  (von „Bündnis Entwicklung hilft)</a:t>
                      </a:r>
                    </a:p>
                    <a:p>
                      <a:pPr marL="88900" marR="0" indent="-88900" algn="l">
                        <a:buNone/>
                        <a:defRPr lang="de-de"/>
                      </a:pPr>
                      <a:r>
                        <a:rPr lang="de-de" sz="1400"/>
                        <a:t>- Ausführliche Informationen zum „WeltRisikoIndex“ (Parameter, Berechnung)</a:t>
                      </a:r>
                    </a:p>
                    <a:p>
                      <a:pPr marL="88900" marR="0" indent="-88900" algn="l">
                        <a:buNone/>
                        <a:defRPr lang="de-de"/>
                      </a:pPr>
                      <a:r>
                        <a:rPr lang="de-de" sz="1400"/>
                        <a:t>- Weltkarte des Risikos</a:t>
                      </a:r>
                    </a:p>
                    <a:p>
                      <a:pPr marL="88900" marR="0" indent="-88900" algn="l">
                        <a:buNone/>
                        <a:defRPr lang="de-de"/>
                      </a:pPr>
                      <a:r>
                        <a:rPr lang="de-de" sz="1400"/>
                        <a:t>- Datensätze 2020 (181 Staaten) und Methoden zur Berechnung (33 seitiges Dokument der Ruhr Universität Bochum mit konkreten Formeln)</a:t>
                      </a:r>
                    </a:p>
                    <a:p>
                      <a:pPr marL="88900" marR="0" indent="-88900" algn="l">
                        <a:buNone/>
                        <a:defRPr lang="de-de"/>
                      </a:pPr>
                      <a:r>
                        <a:rPr lang="de-de" sz="1400"/>
                        <a:t>-„WeltRisikoBericht im Überblick“ interaktiv </a:t>
                      </a:r>
                    </a:p>
                    <a:p>
                      <a:pPr marL="88900" marR="0" indent="-88900" algn="l" defTabSz="914400">
                        <a:lnSpc>
                          <a:spcPct val="100000"/>
                        </a:lnSpc>
                        <a:spcBef>
                          <a:spcPts val="0"/>
                        </a:spcBef>
                        <a:spcAft>
                          <a:spcPts val="0"/>
                        </a:spcAft>
                        <a:buNone/>
                        <a:tabLst/>
                        <a:defRPr lang="de-de"/>
                      </a:pPr>
                      <a:r>
                        <a:rPr lang="de-de" sz="1400"/>
                        <a:t>Unterrichtsmaterialien zum WeltRisikoIndex für Oberstufe und Erwachsenenbildung</a:t>
                      </a:r>
                      <a:endParaRPr lang="de-de" sz="14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32549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FdYEgE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8C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marL="0" marR="0" indent="0" algn="ctr" defTabSz="914400">
              <a:lnSpc>
                <a:spcPct val="100000"/>
              </a:lnSpc>
              <a:spcBef>
                <a:spcPts val="0"/>
              </a:spcBef>
              <a:spcAft>
                <a:spcPts val="0"/>
              </a:spcAft>
              <a:buNone/>
              <a:tabLst/>
              <a:defRPr lang="de-de"/>
            </a:pPr>
            <a:r>
              <a:rPr kern="400000" noProof="1"/>
              <a:t>ZSL-Konzeptionsgruppe Geographie</a:t>
            </a:r>
          </a:p>
        </p:txBody>
      </p:sp>
      <p:sp>
        <p:nvSpPr>
          <p:cNvPr id="3"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LCVBwM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tAQAAAAAAAMoyAABGAgAAECAAACYAAAAIAAAA//////////8="/>
              </a:ext>
            </a:extLst>
          </p:cNvSpPr>
          <p:nvPr/>
        </p:nvSpPr>
        <p:spPr>
          <a:xfrm>
            <a:off x="191135" y="0"/>
            <a:ext cx="8065135" cy="369570"/>
          </a:xfrm>
          <a:prstGeom prst="rect">
            <a:avLst/>
          </a:prstGeom>
          <a:noFill/>
          <a:ln>
            <a:noFill/>
          </a:ln>
          <a:effectLst/>
        </p:spPr>
        <p:txBody>
          <a:bodyPr vert="horz" wrap="square" lIns="91440" tIns="45720" rIns="91440" bIns="45720" numCol="1" spcCol="215900" anchor="t"/>
          <a:lstStyle/>
          <a:p>
            <a:pPr>
              <a:defRPr lang="de-de"/>
            </a:pPr>
            <a:r>
              <a:rPr lang="de-de">
                <a:solidFill>
                  <a:srgbClr val="FFFFCC"/>
                </a:solidFill>
              </a:rPr>
              <a:t>3.5.2.1(7) Die Verwundbarkeit von Räumen durch Naturgefahren erläutern</a:t>
            </a:r>
          </a:p>
        </p:txBody>
      </p:sp>
      <p:sp>
        <p:nvSpPr>
          <p:cNvPr id="4" name="Textfeld 9"/>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4CAAP//wQgAAAAAAAAAAAAAAAAAAAAAAAAAAAAAAAAAAAAAeAAAAAEAAABAAAAAAAAAAAAAAABaAAAAAAAAAAAAAAAAAAAAAAAAAAAAAAAAAAAAAAAAAAAAAAAAAAAAAAAAAAAAAAAAAAAAAAAAAAAAAAAAAAAAAAAAAAAAAAAAAAAAFAAAADwAAAABAAAAAAAAAP9tbQw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gIAA///BAQAAAAAAAAAAAAAAAAAAAAAAAAAAAAAAAAAAAAAAAAAA/21tBX9/fwC/AAADzMzMAMDA/wB/f38AAAAAAAAAAAAAAAAAAAAAAAAAAAAhAAAAGAAAABQAAAATBgAAIxIAAN4iAABbFQAAECAAACYAAAAIAAAA//////////8="/>
              </a:ext>
            </a:extLst>
          </p:cNvSpPr>
          <p:nvPr/>
        </p:nvSpPr>
        <p:spPr>
          <a:xfrm rot="792337">
            <a:off x="987425" y="2948305"/>
            <a:ext cx="4680585" cy="523240"/>
          </a:xfrm>
          <a:prstGeom prst="rect">
            <a:avLst/>
          </a:prstGeom>
          <a:solidFill>
            <a:srgbClr val="FF8080"/>
          </a:solidFill>
          <a:ln w="9525" cap="flat" cmpd="sng" algn="ctr">
            <a:solidFill>
              <a:schemeClr val="accent1"/>
            </a:solidFill>
            <a:prstDash val="solid"/>
            <a:headEnd type="none"/>
            <a:tailEnd type="none"/>
          </a:ln>
          <a:effectLst/>
        </p:spPr>
        <p:txBody>
          <a:bodyPr vert="horz" wrap="square" lIns="91440" tIns="45720" rIns="91440" bIns="45720" numCol="1" spcCol="215900" anchor="t"/>
          <a:lstStyle/>
          <a:p>
            <a:pPr>
              <a:defRPr lang="de-de"/>
            </a:pPr>
            <a:r>
              <a:rPr lang="de-de" sz="2800">
                <a:solidFill>
                  <a:schemeClr val="bg1"/>
                </a:solidFill>
              </a:rPr>
              <a:t>WeltRisikoBericht interaktiv</a:t>
            </a:r>
          </a:p>
        </p:txBody>
      </p:sp>
      <p:sp>
        <p:nvSpPr>
          <p:cNvPr id="5" name="Textfeld 1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AAAAk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n9/fwC/AAADzMzMAMDA/wB/f38AAAAAAAAAAAAAAAAAAAAAAAAAAAAhAAAAGAAAABQAAAB1KAAATBUAAB89AADCFwAAECAAACYAAAAIAAAA//////////8="/>
              </a:ext>
            </a:extLst>
          </p:cNvSpPr>
          <p:nvPr/>
        </p:nvSpPr>
        <p:spPr>
          <a:xfrm>
            <a:off x="6576695" y="3462020"/>
            <a:ext cx="3359150" cy="400050"/>
          </a:xfrm>
          <a:prstGeom prst="rect">
            <a:avLst/>
          </a:prstGeom>
          <a:noFill/>
          <a:ln w="9525" cap="flat" cmpd="sng" algn="ctr">
            <a:solidFill>
              <a:schemeClr val="tx1"/>
            </a:solidFill>
            <a:prstDash val="solid"/>
            <a:headEnd type="none"/>
            <a:tailEnd type="none"/>
          </a:ln>
          <a:effectLst/>
        </p:spPr>
        <p:txBody>
          <a:bodyPr vert="horz" wrap="square" lIns="91440" tIns="45720" rIns="91440" bIns="45720" numCol="1" spcCol="215900" anchor="t"/>
          <a:lstStyle/>
          <a:p>
            <a:pPr>
              <a:defRPr lang="de-de"/>
            </a:pPr>
            <a:r>
              <a:rPr lang="de-de" sz="2000" u="sng">
                <a:hlinkClick r:id="rId2"/>
              </a:rPr>
              <a:t>https://weltrisikobericht.de/</a:t>
            </a:r>
            <a:r>
              <a:rPr lang="de-de" sz="2000"/>
              <a:t> </a:t>
            </a:r>
          </a:p>
        </p:txBody>
      </p:sp>
      <p:sp>
        <p:nvSpPr>
          <p:cNvPr id="6" name="Textfeld 10"/>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icAAABLAAAIKgAAECAAACYAAAAIAAAA//////////8="/>
              </a:ext>
            </a:extLst>
          </p:cNvSpPr>
          <p:nvPr/>
        </p:nvSpPr>
        <p:spPr>
          <a:xfrm>
            <a:off x="9671685" y="6463030"/>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a:t>
            </a:r>
          </a:p>
        </p:txBody>
      </p:sp>
      <p:pic>
        <p:nvPicPr>
          <p:cNvPr id="7" name="Grafik 12"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5iIAAJ4HAAC0KwAAbBAAABAAAAAmAAAACAAAAP//////////"/>
              </a:ext>
            </a:extLst>
          </p:cNvPicPr>
          <p:nvPr/>
        </p:nvPicPr>
        <p:blipFill>
          <a:blip r:embed="rId3"/>
          <a:stretch>
            <a:fillRect/>
          </a:stretch>
        </p:blipFill>
        <p:spPr>
          <a:xfrm>
            <a:off x="5673090" y="1238250"/>
            <a:ext cx="1431290" cy="1431290"/>
          </a:xfrm>
          <a:prstGeom prst="rect">
            <a:avLst/>
          </a:prstGeom>
          <a:noFill/>
          <a:ln>
            <a:noFill/>
          </a:ln>
          <a:effectLst/>
        </p:spPr>
      </p:pic>
      <p:sp>
        <p:nvSpPr>
          <p:cNvPr id="8" name="Gerader Verbinder 4"/>
          <p:cNvSpPr>
            <a:extLst>
              <a:ext uri="smNativeData">
                <pr:smNativeData xmlns:pr="smNativeData" xmlns:p14="http://schemas.microsoft.com/office/powerpoint/2010/main" xmlns="" val="SMDATA_13_svcmZBMAAAAlAAAACg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cJ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sJAAATAgAAC4qAACTDwAAEAAAACYAAAAIAAAA//////////8="/>
              </a:ext>
            </a:extLst>
          </p:cNvSpPr>
          <p:nvPr/>
        </p:nvSpPr>
        <p:spPr>
          <a:xfrm flipH="1">
            <a:off x="5920740" y="1348740"/>
            <a:ext cx="935990" cy="1183005"/>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CUAJo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Cqq1s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jgMAABhIAADHBgAAEAAAACYAAAAIAAAA//////////8="/>
              </a:ext>
            </a:extLst>
          </p:cNvSpPr>
          <p:nvPr/>
        </p:nvSpPr>
        <p:spPr>
          <a:xfrm>
            <a:off x="472440" y="577850"/>
            <a:ext cx="11247120" cy="523875"/>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0" marR="0" indent="0" algn="l" defTabSz="914400">
              <a:lnSpc>
                <a:spcPct val="90000"/>
              </a:lnSpc>
              <a:spcBef>
                <a:spcPts val="0"/>
              </a:spcBef>
              <a:spcAft>
                <a:spcPts val="0"/>
              </a:spcAft>
              <a:buNone/>
              <a:tabLst/>
              <a:defRPr lang="de-de" sz="2550"/>
            </a:pPr>
            <a:r>
              <a:rPr lang="de-de" sz="2380"/>
              <a:t>DS 2: </a:t>
            </a:r>
            <a:r>
              <a:rPr lang="de-de" sz="2380">
                <a:solidFill>
                  <a:schemeClr val="tx1"/>
                </a:solidFill>
              </a:rPr>
              <a:t>Naturereignisse als Bedrohung: Wie ermittelt man das Risiko? (1-2 Std.)</a:t>
            </a:r>
          </a:p>
        </p:txBody>
      </p:sp>
      <p:graphicFrame>
        <p:nvGraphicFramePr>
          <p:cNvPr id="4" name="Tabelle 3"/>
          <p:cNvGraphicFramePr>
            <a:graphicFrameLocks noGrp="1"/>
          </p:cNvGraphicFramePr>
          <p:nvPr/>
        </p:nvGraphicFramePr>
        <p:xfrm>
          <a:off x="602615" y="1337310"/>
          <a:ext cx="10772140" cy="4264660"/>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53340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33400"/>
                  </a:ext>
                </a:extLst>
              </a:tr>
              <a:tr h="332549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a:t>
                      </a:r>
                      <a:r>
                        <a:rPr lang="de-de" sz="1200" b="1"/>
                        <a:t>Risiko, </a:t>
                      </a:r>
                      <a:r>
                        <a:rPr lang="de-de" sz="1000"/>
                        <a:t>Hazard, Verwundbarkeit/ Vulnerabilität, Widerstandsfähigkeit/ Resilienz)</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85750" marR="0" indent="-285750" algn="l" defTabSz="914400">
                        <a:lnSpc>
                          <a:spcPct val="100000"/>
                        </a:lnSpc>
                        <a:spcBef>
                          <a:spcPts val="0"/>
                        </a:spcBef>
                        <a:spcAft>
                          <a:spcPts val="0"/>
                        </a:spcAft>
                        <a:buClrTx/>
                        <a:buSzTx/>
                        <a:buFontTx/>
                        <a:buChar char="-"/>
                        <a:tabLst/>
                        <a:defRPr lang="de-de"/>
                      </a:pPr>
                      <a:endParaRPr lang="de-de" b="1"/>
                    </a:p>
                    <a:p>
                      <a:pPr marL="0" marR="0" indent="0" algn="l" defTabSz="914400">
                        <a:lnSpc>
                          <a:spcPct val="100000"/>
                        </a:lnSpc>
                        <a:spcBef>
                          <a:spcPts val="0"/>
                        </a:spcBef>
                        <a:spcAft>
                          <a:spcPts val="0"/>
                        </a:spcAft>
                        <a:buNone/>
                        <a:tabLst/>
                        <a:defRPr lang="de-de"/>
                      </a:pPr>
                      <a:r>
                        <a:rPr lang="de-de" b="1"/>
                        <a:t>Erarbeitung 2</a:t>
                      </a:r>
                    </a:p>
                    <a:p>
                      <a:pPr marL="0" marR="0" indent="0" algn="l" defTabSz="914400">
                        <a:lnSpc>
                          <a:spcPct val="100000"/>
                        </a:lnSpc>
                        <a:spcBef>
                          <a:spcPts val="0"/>
                        </a:spcBef>
                        <a:spcAft>
                          <a:spcPts val="0"/>
                        </a:spcAft>
                        <a:buNone/>
                        <a:tabLst/>
                        <a:defRPr lang="de-de"/>
                      </a:pPr>
                      <a:endParaRPr lang="de-de" sz="1600" b="1"/>
                    </a:p>
                    <a:p>
                      <a:pPr marL="0" marR="0" indent="0" algn="l">
                        <a:buNone/>
                        <a:defRPr lang="de-de"/>
                      </a:pPr>
                      <a:r>
                        <a:rPr lang="de-de" b="1"/>
                        <a:t>Das Pressure-Release-Modell </a:t>
                      </a:r>
                    </a:p>
                    <a:p>
                      <a:pPr marL="0" marR="0" indent="0" algn="l">
                        <a:buNone/>
                        <a:defRPr lang="de-de"/>
                      </a:pPr>
                      <a:r>
                        <a:rPr lang="de-de" b="1"/>
                        <a:t>(PAR-Modell, </a:t>
                      </a:r>
                      <a:r>
                        <a:t>nach B. Wisner et. al, 2004)</a:t>
                      </a:r>
                      <a:endParaRPr lang="de-de" sz="16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endParaRPr lang="de-de" sz="1400">
                        <a:solidFill>
                          <a:schemeClr val="bg2"/>
                        </a:solidFill>
                      </a:endParaRPr>
                    </a:p>
                    <a:p>
                      <a:pPr marL="285750" marR="0" indent="-285750" algn="l">
                        <a:buFontTx/>
                        <a:buChar char="-"/>
                        <a:defRPr lang="de-de"/>
                      </a:pPr>
                      <a:r>
                        <a:t>Diercke-Modellregister (9787-3-14-100806-7; s. 24) </a:t>
                      </a:r>
                    </a:p>
                    <a:p>
                      <a:pPr marL="285750" marR="0" indent="-285750" algn="l">
                        <a:buFontTx/>
                        <a:buChar char="-"/>
                        <a:defRPr lang="de-de"/>
                      </a:pPr>
                      <a:endParaRPr/>
                    </a:p>
                    <a:p>
                      <a:pPr marL="177800" marR="0" indent="-177800" algn="l">
                        <a:buNone/>
                        <a:defRPr lang="de-de"/>
                      </a:pPr>
                      <a:r>
                        <a:t>-  Das PAR-Modell am Beispiel der Bedrohung von La Paz durch häufige Erdrutsche (gh, H. 351, Dez. 2020, S. 42-45)</a:t>
                      </a:r>
                    </a:p>
                    <a:p>
                      <a:pPr marL="285750" marR="0" indent="-285750" algn="l">
                        <a:buFontTx/>
                        <a:buChar char="-"/>
                        <a:defRPr lang="de-de"/>
                      </a:pPr>
                      <a:endParaRPr/>
                    </a:p>
                    <a:p>
                      <a:pPr marL="0" marR="0" indent="0" algn="l">
                        <a:buNone/>
                        <a:defRPr lang="de-de"/>
                      </a:pPr>
                      <a:endParaRPr/>
                    </a:p>
                    <a:p>
                      <a:pPr marL="0" marR="0" indent="0" algn="l">
                        <a:buNone/>
                        <a:defRPr lang="de-de"/>
                      </a:pPr>
                      <a:endParaRPr/>
                    </a:p>
                    <a:p>
                      <a:pPr marL="0" marR="0" indent="0" algn="r">
                        <a:buNone/>
                        <a:defRPr lang="de-de"/>
                      </a:pPr>
                      <a:r>
                        <a:rPr lang="de-de" sz="1200"/>
                        <a:t>Weitere mögliche (wesentlich ältere!) Alternative in PG 12/2013: Wie in Bangladesch Ereignisse zu Katastrophen werden </a:t>
                      </a:r>
                    </a:p>
                    <a:p>
                      <a:pPr marL="285750" marR="0" indent="-285750" algn="l">
                        <a:buFontTx/>
                        <a:buChar char="-"/>
                        <a:defRPr lang="de-de"/>
                      </a:pPr>
                      <a:endParaRPr lang="de-de" sz="14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32549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oKAAAlwUAAH5IAABVGAAAECAAACYAAAAIAAAA//////////8="/>
              </a:ext>
            </a:extLst>
          </p:cNvSpPr>
          <p:nvPr/>
        </p:nvSpPr>
        <p:spPr>
          <a:xfrm>
            <a:off x="6527800" y="908685"/>
            <a:ext cx="5256530" cy="3046730"/>
          </a:xfrm>
          <a:prstGeom prst="rect">
            <a:avLst/>
          </a:prstGeom>
          <a:noFill/>
          <a:ln>
            <a:noFill/>
          </a:ln>
          <a:effectLst/>
        </p:spPr>
        <p:txBody>
          <a:bodyPr vert="horz" wrap="square" lIns="91440" tIns="45720" rIns="91440" bIns="45720" numCol="1" spcCol="215900" anchor="t"/>
          <a:lstStyle/>
          <a:p>
            <a:pPr algn="r">
              <a:defRPr lang="de-de"/>
            </a:pPr>
            <a:r>
              <a:rPr lang="de-de" sz="2400"/>
              <a:t>Der nachfolgende Unterrichtsvorschlag zu der Gefährdung von La Paz durch häufige Erdrutsche richtet sich also auf die linke Seite des Modells, die „Pressure“-Seite, welche die Bereiche „Verwundbarkeit“ und „Gefahr“ betrachtet. </a:t>
            </a:r>
          </a:p>
        </p:txBody>
      </p:sp>
      <p:sp>
        <p:nvSpPr>
          <p:cNvPr id="3"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D6PAAAwycAAABLAAAJKgAAECAAACYAAAAIAAAA//////////8="/>
              </a:ext>
            </a:extLst>
          </p:cNvSpPr>
          <p:nvPr/>
        </p:nvSpPr>
        <p:spPr>
          <a:xfrm>
            <a:off x="9912350" y="6463665"/>
            <a:ext cx="227965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   </a:t>
            </a:r>
          </a:p>
        </p:txBody>
      </p:sp>
      <p:pic>
        <p:nvPicPr>
          <p:cNvPr id="4" name="Grafik 5"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XFxcX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AhIAAPYOAABQGwAARBgAABAAAAAmAAAACAAAAP//////////"/>
              </a:ext>
            </a:extLst>
          </p:cNvPicPr>
          <p:nvPr/>
        </p:nvPicPr>
        <p:blipFill>
          <a:blip r:embed="rId2"/>
          <a:stretch>
            <a:fillRect/>
          </a:stretch>
        </p:blipFill>
        <p:spPr>
          <a:xfrm>
            <a:off x="2927350" y="2432050"/>
            <a:ext cx="1512570" cy="1512570"/>
          </a:xfrm>
          <a:prstGeom prst="rect">
            <a:avLst/>
          </a:prstGeom>
          <a:noFill/>
          <a:ln>
            <a:noFill/>
          </a:ln>
          <a:effectLst/>
        </p:spPr>
      </p:pic>
      <p:sp>
        <p:nvSpPr>
          <p:cNvPr id="5" name="Gerader Verbinder 6"/>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ALCws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REQAAAg4AAMEbAABVGAAAEAAAACYAAAAIAAAA//////////8="/>
              </a:ext>
            </a:extLst>
          </p:cNvSpPr>
          <p:nvPr/>
        </p:nvSpPr>
        <p:spPr>
          <a:xfrm flipV="1">
            <a:off x="2855595" y="2277110"/>
            <a:ext cx="1656080" cy="1678305"/>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IeEhU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AAwAADAIAAEBHAACcCAAAEAAAACYAAAAIAAAAACAAAAAAAAA="/>
              </a:ext>
            </a:extLst>
          </p:cNvSpPr>
          <p:nvPr>
            <p:ph type="title"/>
          </p:nvPr>
        </p:nvSpPr>
        <p:spPr/>
        <p:txBody>
          <a:bodyPr vert="horz" wrap="square" lIns="91440" tIns="45720" rIns="91440" bIns="45720" numCol="1" spcCol="215900" anchor="ctr">
            <a:prstTxWarp prst="textNoShape">
              <a:avLst/>
            </a:prstTxWarp>
          </a:bodyPr>
          <a:lstStyle/>
          <a:p>
            <a:pPr>
              <a:defRPr lang="de-de"/>
            </a:pPr>
            <a:r>
              <a:rPr lang="de-de" sz="2400"/>
              <a:t>La Paz, Bolivien</a:t>
            </a:r>
          </a:p>
        </p:txBody>
      </p:sp>
      <p:sp>
        <p:nvSpPr>
          <p:cNvPr id="3"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D6PAAAwycAAABLAAAJKgAAECAAACYAAAAIAAAA//////////8="/>
              </a:ext>
            </a:extLst>
          </p:cNvSpPr>
          <p:nvPr/>
        </p:nvSpPr>
        <p:spPr>
          <a:xfrm>
            <a:off x="9912350" y="6463665"/>
            <a:ext cx="227965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   </a:t>
            </a:r>
          </a:p>
        </p:txBody>
      </p:sp>
      <p:sp>
        <p:nvSpPr>
          <p:cNvPr id="4" name="Interaktive Schaltfläche: Video 5">
            <a:hlinkClick r:id="rId2"/>
          </p:cNvPr>
          <p:cNvSpPr>
            <a:extLst>
              <a:ext uri="smNativeData">
                <pr:smNativeData xmlns:pr="smNativeData" xmlns:p14="http://schemas.microsoft.com/office/powerpoint/2010/main" xmlns="" val="SMDATA_13_svcmZBMAAAAlAAAAxwIAAA0AAAAAkAAAAEgAAACQAAAASAAAAAAAAAABAAAAAAAAAAEAAABQAAAANDMzMzMzwz8AAAAAAADgPwAAAAAAAOA/AAAAAAAA4D8AAAAAAADgPwAAAAAAAOA/AAAAAAAA4D8AAAAAAADgPwAAAAAAAOA/AAAAAAAA4D8CAAAAjAAAAAEAAAAAAAAAALDwAP//wQgAAAAAAAAAAAAAAAAAAAAAAAAAAAAAAAAAAAAAZAAAAAEAAABAAAAAAAAAAAAAAAAAAAAAAAAAAAAAAAAAAAAAAAAAAAAAAAAAAAAAAAAAAAAAAAAAAAAAAAAAAAAAAAAAAAAAAAAAAAAAAAAAAAAAAAAAAAAAAAAAAAAAFAAAADwAAAABAAAAAAAAAMzs/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sPAA///BAQAAAAAAAAAAAAAAAAAAAAAAAAAAAAAAAAAAAAAAAAAAzOz/AH9/fwC/AAADzMzMAMDA/wB/f38AAAAAAAAAAAAAAAAAAAAAAAAAAAAhAAAAGAAAABQAAAB5LQAApQgAAJA0AAATDQAAEAAAACYAAAAIAAAA//////////8="/>
              </a:ext>
            </a:extLst>
          </p:cNvSpPr>
          <p:nvPr/>
        </p:nvSpPr>
        <p:spPr>
          <a:xfrm>
            <a:off x="7392035" y="1405255"/>
            <a:ext cx="1152525" cy="720090"/>
          </a:xfrm>
          <a:prstGeom prst="actionButtonMovie">
            <a:avLst/>
          </a:prstGeom>
          <a:solidFill>
            <a:srgbClr val="00B0F0"/>
          </a:solidFill>
          <a:ln w="19050" cap="flat" cmpd="sng" algn="ctr">
            <a:solidFill>
              <a:srgbClr val="CCECF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pic>
        <p:nvPicPr>
          <p:cNvPr id="5" name="Grafik 8"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GRkAAMcPAABmIgAAFRkAABAAAAAmAAAACAAAAP//////////"/>
              </a:ext>
            </a:extLst>
          </p:cNvPicPr>
          <p:nvPr/>
        </p:nvPicPr>
        <p:blipFill>
          <a:blip r:embed="rId3"/>
          <a:stretch>
            <a:fillRect/>
          </a:stretch>
        </p:blipFill>
        <p:spPr>
          <a:xfrm>
            <a:off x="4079875" y="2564765"/>
            <a:ext cx="1511935" cy="1512570"/>
          </a:xfrm>
          <a:prstGeom prst="rect">
            <a:avLst/>
          </a:prstGeom>
          <a:noFill/>
          <a:ln>
            <a:noFill/>
          </a:ln>
          <a:effectLst/>
        </p:spPr>
      </p:pic>
      <p:sp>
        <p:nvSpPr>
          <p:cNvPr id="6" name="Gerader Verbinder 9"/>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C91Ag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nGAAAxw8AAGYiAAAVGQAAEAAAACYAAAAIAAAA//////////8="/>
              </a:ext>
            </a:extLst>
          </p:cNvSpPr>
          <p:nvPr/>
        </p:nvSpPr>
        <p:spPr>
          <a:xfrm flipV="1">
            <a:off x="4007485" y="2564765"/>
            <a:ext cx="1584325" cy="1512570"/>
          </a:xfrm>
          <a:prstGeom prst="line">
            <a:avLst/>
          </a:prstGeom>
          <a:noFill/>
          <a:ln w="76200" cap="flat" cmpd="sng" algn="ctr">
            <a:solidFill>
              <a:srgbClr val="000000"/>
            </a:solidFill>
            <a:prstDash val="solid"/>
            <a:headEnd type="none"/>
            <a:tailEnd type="none"/>
          </a:ln>
          <a:effectLst/>
        </p:spPr>
      </p:sp>
      <p:sp>
        <p:nvSpPr>
          <p:cNvPr id="7" name="Textfeld 10"/>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DkNQAAWQsAAEBHAAC8EgAAECAAACYAAAAIAAAA//////////8="/>
              </a:ext>
            </a:extLst>
          </p:cNvSpPr>
          <p:nvPr/>
        </p:nvSpPr>
        <p:spPr>
          <a:xfrm>
            <a:off x="8760460" y="1844675"/>
            <a:ext cx="2821940" cy="1200785"/>
          </a:xfrm>
          <a:prstGeom prst="rect">
            <a:avLst/>
          </a:prstGeom>
          <a:noFill/>
          <a:ln>
            <a:noFill/>
          </a:ln>
          <a:effectLst/>
        </p:spPr>
        <p:txBody>
          <a:bodyPr vert="horz" wrap="square" lIns="91440" tIns="45720" rIns="91440" bIns="45720" numCol="1" spcCol="215900" anchor="t"/>
          <a:lstStyle/>
          <a:p>
            <a:pPr>
              <a:defRPr lang="de-de"/>
            </a:pPr>
            <a:r>
              <a:t>Möglicher Einstieg mit live-Dokumentation eines massiven Erdrutsches mit abstürzenden Häusern.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U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5BAAAJgUAAGoeAABCCgAAECAAACYAAAAIAAAA//////////8="/>
              </a:ext>
            </a:extLst>
          </p:cNvSpPr>
          <p:nvPr/>
        </p:nvSpPr>
        <p:spPr>
          <a:xfrm>
            <a:off x="767715" y="836930"/>
            <a:ext cx="4176395" cy="830580"/>
          </a:xfrm>
          <a:prstGeom prst="rect">
            <a:avLst/>
          </a:prstGeom>
          <a:noFill/>
          <a:ln>
            <a:noFill/>
          </a:ln>
          <a:effectLst/>
        </p:spPr>
        <p:txBody>
          <a:bodyPr vert="horz" wrap="square" lIns="91440" tIns="45720" rIns="91440" bIns="45720" numCol="1" spcCol="215900" anchor="t"/>
          <a:lstStyle/>
          <a:p>
            <a:pPr>
              <a:defRPr lang="de-de"/>
            </a:pPr>
            <a:r>
              <a:rPr lang="de-de" sz="2400"/>
              <a:t>Geographie heute, Heft 351, Dezember 2020, S.42-45 </a:t>
            </a:r>
          </a:p>
        </p:txBody>
      </p:sp>
      <p:sp>
        <p:nvSpPr>
          <p:cNvPr id="3"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AjNyU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D6PAAAwycAAABLAAAJKgAAECAAACYAAAAIAAAA//////////8="/>
              </a:ext>
            </a:extLst>
          </p:cNvSpPr>
          <p:nvPr/>
        </p:nvSpPr>
        <p:spPr>
          <a:xfrm>
            <a:off x="9912350" y="6463665"/>
            <a:ext cx="227965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Stundenimpuls   </a:t>
            </a:r>
          </a:p>
        </p:txBody>
      </p:sp>
      <p:pic>
        <p:nvPicPr>
          <p:cNvPr id="4" name="Grafik 6"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mAAAy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jAwAAFQRAACfFwAAZxwAABAAAAAmAAAACAAAAP//////////"/>
              </a:ext>
            </a:extLst>
          </p:cNvPicPr>
          <p:nvPr/>
        </p:nvPicPr>
        <p:blipFill>
          <a:blip r:embed="rId2"/>
          <a:stretch>
            <a:fillRect/>
          </a:stretch>
        </p:blipFill>
        <p:spPr>
          <a:xfrm>
            <a:off x="2039620" y="2816860"/>
            <a:ext cx="1800225" cy="1800225"/>
          </a:xfrm>
          <a:prstGeom prst="rect">
            <a:avLst/>
          </a:prstGeom>
          <a:noFill/>
          <a:ln>
            <a:noFill/>
          </a:ln>
          <a:effectLst/>
        </p:spPr>
      </p:pic>
      <p:sp>
        <p:nvSpPr>
          <p:cNvPr id="5" name="Gerader Verbinder 7"/>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Eg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UDQAA/hEAAOIWAAC9GwAAEAAAACYAAAAIAAAA//////////8="/>
              </a:ext>
            </a:extLst>
          </p:cNvSpPr>
          <p:nvPr/>
        </p:nvSpPr>
        <p:spPr>
          <a:xfrm flipV="1">
            <a:off x="2207260" y="2924810"/>
            <a:ext cx="1512570" cy="1584325"/>
          </a:xfrm>
          <a:prstGeom prst="line">
            <a:avLst/>
          </a:prstGeom>
          <a:noFill/>
          <a:ln w="76200" cap="flat" cmpd="sng" algn="ctr">
            <a:solidFill>
              <a:srgbClr val="000000"/>
            </a:solidFill>
            <a:prstDash val="solid"/>
            <a:headEnd type="none"/>
            <a:tailEnd type="none"/>
          </a:ln>
          <a:effectLst/>
        </p:spPr>
      </p:sp>
      <p:sp>
        <p:nvSpPr>
          <p:cNvPr id="6" name="Textfeld 8"/>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RZTj0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oKAAADBgAAPNEAABuHwAAECAAACYAAAAIAAAA//////////8="/>
              </a:ext>
            </a:extLst>
          </p:cNvSpPr>
          <p:nvPr/>
        </p:nvSpPr>
        <p:spPr>
          <a:xfrm>
            <a:off x="6527800" y="3909060"/>
            <a:ext cx="4680585" cy="1200150"/>
          </a:xfrm>
          <a:prstGeom prst="rect">
            <a:avLst/>
          </a:prstGeom>
          <a:noFill/>
          <a:ln>
            <a:noFill/>
          </a:ln>
          <a:effectLst/>
        </p:spPr>
        <p:txBody>
          <a:bodyPr vert="horz" wrap="square" lIns="91440" tIns="45720" rIns="91440" bIns="45720" numCol="1" spcCol="215900" anchor="t"/>
          <a:lstStyle/>
          <a:p>
            <a:pPr>
              <a:defRPr lang="de-de"/>
            </a:pPr>
            <a:r>
              <a:t>Ausführliches Textmaterial, Grafiken, Tabelle, Karten, Bilder, PAR-Modell mit Inhalten und zum Ausfüllen sowie Lösungshinweise.</a:t>
            </a:r>
          </a:p>
        </p:txBody>
      </p:sp>
      <p:sp>
        <p:nvSpPr>
          <p:cNvPr id="7" name="Pfeil: nach unten 9"/>
          <p:cNvSpPr>
            <a:extLst>
              <a:ext uri="smNativeData">
                <pr:smNativeData xmlns:pr="smNativeData" xmlns:p14="http://schemas.microsoft.com/office/powerpoint/2010/main" xmlns="" val="SMDATA_13_svcmZBMAAAAlAAAAywAAAA0AAAAAkAAAAEgAAACQAAAASAAAAAAAAAABAAAAAAAAAAEAAABQAAAAArG2EJB56j+8lpAPejbT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IAAAygYAAF4lAABlGQAAEAAAACYAAAAIAAAA//////////8="/>
              </a:ext>
            </a:extLst>
          </p:cNvSpPr>
          <p:nvPr/>
        </p:nvSpPr>
        <p:spPr>
          <a:xfrm rot="18963762">
            <a:off x="5282565" y="1103630"/>
            <a:ext cx="791845" cy="3024505"/>
          </a:xfrm>
          <a:prstGeom prst="downArrow">
            <a:avLst>
              <a:gd name="adj1" fmla="val 30020"/>
              <a:gd name="adj2" fmla="val 65949"/>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cJ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pic>
        <p:nvPicPr>
          <p:cNvPr id="3" name="Grafik 5"/>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LggAAAAAAAARBQ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ogMAAPAAAAAPKwAAQCkAABAAAAAmAAAACAAAAP//////////"/>
              </a:ext>
            </a:extLst>
          </p:cNvPicPr>
          <p:nvPr/>
        </p:nvPicPr>
        <p:blipFill>
          <a:blip r:embed="rId2"/>
          <a:srcRect l="20940" r="12970"/>
          <a:stretch>
            <a:fillRect/>
          </a:stretch>
        </p:blipFill>
        <p:spPr>
          <a:xfrm>
            <a:off x="590550" y="152400"/>
            <a:ext cx="6409055" cy="6553200"/>
          </a:xfrm>
          <a:prstGeom prst="rect">
            <a:avLst/>
          </a:prstGeom>
          <a:noFill/>
          <a:ln>
            <a:noFill/>
          </a:ln>
          <a:effectLst/>
        </p:spPr>
      </p:pic>
      <p:sp>
        <p:nvSpPr>
          <p:cNvPr id="4"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AXPAAAwycAAABLAAAJKgAAECAAACYAAAAIAAAA//////////8="/>
              </a:ext>
            </a:extLst>
          </p:cNvSpPr>
          <p:nvPr/>
        </p:nvSpPr>
        <p:spPr>
          <a:xfrm>
            <a:off x="9768205" y="6463665"/>
            <a:ext cx="242379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 </a:t>
            </a:r>
          </a:p>
        </p:txBody>
      </p:sp>
      <p:sp>
        <p:nvSpPr>
          <p:cNvPr id="5"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pAP//wQgAAAAAAAAAAAAAAAAAAAAAAAAAAAAAAAAAAAAAeAAAAAEAAABAAAAAAAAAAAAAAABaAAAAAAAAAAAAAAAAAAAAAAAAAAAAAAAAAAAAAAAAAAAAAAAAAAAAAAAAAAAAAAAAAAAAAAAAAAAAAAAAAAAAAAAAAAAAAAAAAAAAFAAAADwAAAABAAAAAAAAAP//z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AEBAAMAAAAEAAAAAAAAAAAAAAAAAAAAAAAAAAeAAAAaAAAAAAAAAAAAAAAAAAAAAAAAAAAAAAAECcAABAnAAAAAAAAAAAAAAAAAAAAAAAAAAAAAAAAAAAAAAAAAAAAABQAAAAAAAAAwMD/AAAAAABkAAAAMgAAAAAAAABkAAAAAAAAAH9/fwAKAAAAHwAAAFQAAAD//ekA///BAQAAAAAAAAAAAAAAAAAAAAAAAAAAAAAAAAAAAAAAAAAA///MAH9/fwC/AAADzMzMAMDA/wB/f38AAAAAAAAAAAAAAAAAAAAAAAAAAAAhAAAAGAAAABQAAAAsLwAANhoAAFRCAAABJQAAECAAACYAAAAIAAAA//////////8="/>
              </a:ext>
            </a:extLst>
          </p:cNvSpPr>
          <p:nvPr/>
        </p:nvSpPr>
        <p:spPr>
          <a:xfrm rot="20836007">
            <a:off x="7668260" y="4260850"/>
            <a:ext cx="3114040" cy="1754505"/>
          </a:xfrm>
          <a:prstGeom prst="rect">
            <a:avLst/>
          </a:prstGeom>
          <a:solidFill>
            <a:srgbClr val="FFFDE9"/>
          </a:solidFill>
          <a:ln w="9525" cap="flat" cmpd="sng" algn="ctr">
            <a:solidFill>
              <a:srgbClr val="FFFFCC"/>
            </a:solidFill>
            <a:prstDash val="solid"/>
            <a:headEnd type="none"/>
            <a:tailEnd type="none"/>
          </a:ln>
          <a:effectLst/>
        </p:spPr>
        <p:txBody>
          <a:bodyPr vert="horz" wrap="square" lIns="91440" tIns="45720" rIns="91440" bIns="45720" numCol="1" spcCol="215900" anchor="t"/>
          <a:lstStyle/>
          <a:p>
            <a:pPr>
              <a:defRPr lang="de-de"/>
            </a:pPr>
            <a:r>
              <a:rPr lang="de-de" b="1" i="1"/>
              <a:t>Die ausführliche Darstellung dieses Unterrichtsvorschlags finden Sie im Dokument „Naturgefahren Unterrichtsentwürfe“.</a:t>
            </a:r>
          </a:p>
        </p:txBody>
      </p:sp>
      <p:pic>
        <p:nvPicPr>
          <p:cNvPr id="6" name="Grafik 6"/>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kgoAAAAAAAD8BQAAAAAAAAAAAABkAAAAZAAAAAAAAAAjAAAABAAAAGQAAAAXAAAAFAAAAAAAAAAAAAAA/38AAP9/AAAAAAAACQAAAAQAAAAJAAo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KCgAAD8IAAAiSgAAjxgAABAAAAAmAAAACAAAAP//////////"/>
              </a:ext>
            </a:extLst>
          </p:cNvPicPr>
          <p:nvPr/>
        </p:nvPicPr>
        <p:blipFill>
          <a:blip r:embed="rId3"/>
          <a:srcRect l="27060" r="15320"/>
          <a:stretch>
            <a:fillRect/>
          </a:stretch>
        </p:blipFill>
        <p:spPr>
          <a:xfrm>
            <a:off x="6527800" y="1340485"/>
            <a:ext cx="5523230" cy="2651760"/>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ICDQ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oJ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DS 3</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CMq1s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4CAAP//wQgAAAAAAAAAAAAAAAAAAAAAAAAAAAAAAAAAAAAAeAAAAAEAAABAAAAAAAAAAAAAAABaAAAAAAAAAAAAAAAAAAAAAAAAAAAAAAAAAAAAAAAAAAAAAAAAAAAAAAAAAAAAAAAAAAAAAAAAAAAAAAAAAAAAAAAAAAAAAAAAAAAAFAAAADwAAAABAAAAAAAAAP9tbQw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UAAAAMAAAAEAAAAAAAAAAAAAAAAAAAAAAAAAAeAAAAaAAAAAAAAAAAAAAAAAAAAAAAAAAAAAAAECcAABAnAAAAAAAAAAAAAAAAAAAAAAAAAAAAAAAAAAAAAAAAAAAAABQAAAAAAAAAwMD/AAAAAABkAAAAMgAAAAAAAABkAAAAAAAAAH9/fwAKAAAAHwAAAFQAAAD/gIAA///BAQAAAAAAAAAAAAAAAAAAAAAAAAAAAAAAAAAAAAAAAAAA/21tBX9/fwC/AAADzMzMAMDA/wB/f38AAAAAAAAAAAAAAAAAAAAAAAAAAAAhAAAAGAAAABQAAADwBgAACAYAABBEAABACQAAECAAACYAAAAIAAAA//////////8="/>
              </a:ext>
            </a:extLst>
          </p:cNvSpPr>
          <p:nvPr/>
        </p:nvSpPr>
        <p:spPr>
          <a:xfrm>
            <a:off x="1127760" y="980440"/>
            <a:ext cx="9936480" cy="523240"/>
          </a:xfrm>
          <a:prstGeom prst="rect">
            <a:avLst/>
          </a:prstGeom>
          <a:solidFill>
            <a:srgbClr val="FF8080"/>
          </a:solidFill>
          <a:ln w="9525" cap="flat" cmpd="sng" algn="ctr">
            <a:solidFill>
              <a:schemeClr val="accent1"/>
            </a:solidFill>
            <a:prstDash val="solid"/>
            <a:headEnd type="none"/>
            <a:tailEnd type="none"/>
          </a:ln>
          <a:effectLst/>
        </p:spPr>
        <p:txBody>
          <a:bodyPr vert="horz" wrap="square" lIns="91440" tIns="45720" rIns="91440" bIns="45720" numCol="1" spcCol="215900" anchor="t"/>
          <a:lstStyle/>
          <a:p>
            <a:pPr algn="ctr">
              <a:defRPr lang="de-de"/>
            </a:pPr>
            <a:r>
              <a:rPr lang="de-de" sz="2800">
                <a:solidFill>
                  <a:schemeClr val="bg1"/>
                </a:solidFill>
              </a:rPr>
              <a:t>Impulse für die weiteren Doppelstunden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wb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BAAAAPlFAAD3AQAAEAAAACYAAAAIAAAA//////////8="/>
              </a:ext>
            </a:extLst>
          </p:cNvSpPr>
          <p:nvPr/>
        </p:nvSpPr>
        <p:spPr>
          <a:xfrm>
            <a:off x="263525" y="2540"/>
            <a:ext cx="11111230" cy="316865"/>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4" name="Grafik 8"/>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cgAAALkCAABBAQAAQgM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gAQAAHQKAAASQgAA8RcAABAAAAAmAAAACAAAAP//////////"/>
              </a:ext>
            </a:extLst>
          </p:cNvPicPr>
          <p:nvPr/>
        </p:nvPicPr>
        <p:blipFill>
          <a:blip r:embed="rId3"/>
          <a:srcRect l="1140" t="6970" r="3210" b="8340"/>
          <a:stretch>
            <a:fillRect/>
          </a:stretch>
        </p:blipFill>
        <p:spPr>
          <a:xfrm>
            <a:off x="731520" y="1699260"/>
            <a:ext cx="10008870" cy="2192655"/>
          </a:xfrm>
          <a:prstGeom prst="rect">
            <a:avLst/>
          </a:prstGeom>
          <a:noFill/>
          <a:ln>
            <a:noFill/>
          </a:ln>
          <a:effectLst/>
        </p:spPr>
      </p:pic>
      <p:sp>
        <p:nvSpPr>
          <p:cNvPr id="5" name="Sprechblase: rechteckig 2"/>
          <p:cNvSpPr>
            <a:extLst>
              <a:ext uri="smNativeData">
                <pr:smNativeData xmlns:pr="smNativeData" xmlns:p14="http://schemas.microsoft.com/office/powerpoint/2010/main" xmlns="" val="SMDATA_13_svcmZBMAAAAlAAAA9AEAAA0AAAAAkAAAAEgAAACQAAAASAAAAAAAAAABAAAAAAAAAAEAAABQAAAAvodLjjul+z8GZK93f7wIQAAAAAAAAOA/AAAAAAAA4D8AAAAAAADgPwAAAAAAAOA/AAAAAAAA4D8AAAAAAADgPwAAAAAAAOA/AAAAAAAA4D8CAAAAjAAAAAEAAAAAAAAAzOz/AP//wQgAAAAAAAAAAAAAAAAAAAAAAAAAAAAAAAAAAAAAZAAAAAEAAABAAAAAAAAAAAAAAAAAAAAAAAAAAAAAAAAAAAAAAAAAAAAAAAAAAAAAAAAAAAAAAAAAAAAAAAAAAAAAAAAAAAAAAAAAAAAAAAAAAAAAAAAAAAAAAAAAAAAAFAAAADwAAAABAAAAAAAAAABwwA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HDAAH9/fwC/AAADzMzMAMDA/wB/f38AAAAAAAAAAAAAAAAAAAAAAAAAAAAhAAAAGAAAABQAAABJIwAANxwAALdIAAChJAAAEAAAACYAAAAIAAAA//////////8="/>
              </a:ext>
            </a:extLst>
          </p:cNvSpPr>
          <p:nvPr/>
        </p:nvSpPr>
        <p:spPr>
          <a:xfrm rot="10800000">
            <a:off x="5735955" y="4586605"/>
            <a:ext cx="6084570" cy="1367790"/>
          </a:xfrm>
          <a:prstGeom prst="wedgeRectCallout">
            <a:avLst>
              <a:gd name="adj1" fmla="val 86392"/>
              <a:gd name="adj2" fmla="val 154602"/>
            </a:avLst>
          </a:prstGeom>
          <a:solidFill>
            <a:srgbClr val="CCECFF"/>
          </a:solidFill>
          <a:ln w="19050" cap="flat" cmpd="sng" algn="ctr">
            <a:solidFill>
              <a:srgbClr val="0070C0"/>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6"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HIwAABx0AAGdHAABqJAAAECAAACYAAAAIAAAA//////////8="/>
              </a:ext>
            </a:extLst>
          </p:cNvSpPr>
          <p:nvPr/>
        </p:nvSpPr>
        <p:spPr>
          <a:xfrm>
            <a:off x="5694045" y="4718685"/>
            <a:ext cx="5913120" cy="1200785"/>
          </a:xfrm>
          <a:prstGeom prst="rect">
            <a:avLst/>
          </a:prstGeom>
          <a:noFill/>
          <a:ln>
            <a:noFill/>
          </a:ln>
          <a:effectLst/>
        </p:spPr>
        <p:txBody>
          <a:bodyPr vert="horz" wrap="square" lIns="91440" tIns="45720" rIns="91440" bIns="45720" numCol="1" spcCol="215900" anchor="t"/>
          <a:lstStyle/>
          <a:p>
            <a:pPr marL="109855" indent="0">
              <a:buNone/>
              <a:defRPr lang="de-de"/>
            </a:pPr>
            <a:r>
              <a:rPr lang="de-de" sz="2400"/>
              <a:t>pBK: systemische Zusammenhänge dar-stellen und daraus resultierende zu-künftige Entwicklungen erörtern</a:t>
            </a:r>
          </a:p>
        </p:txBody>
      </p:sp>
      <p:sp>
        <p:nvSpPr>
          <p:cNvPr id="7" name="Sprechblase: rechteckig 12"/>
          <p:cNvSpPr>
            <a:extLst>
              <a:ext uri="smNativeData">
                <pr:smNativeData xmlns:pr="smNativeData" xmlns:p14="http://schemas.microsoft.com/office/powerpoint/2010/main" xmlns="" val="SMDATA_13_svcmZBMAAAAlAAAA9AEAAA0AAAAAkAAAAEgAAACQAAAASAAAAAAAAAABAAAAAAAAAAEAAABQAAAAjIS2nEvxBcDnb0IhAg4FQAAAAAAAAOA/AAAAAAAA4D8AAAAAAADgPwAAAAAAAOA/AAAAAAAA4D8AAAAAAADgPwAAAAAAAOA/AAAAAAAA4D8CAAAAjAAAAAEAAAAAAAAAzOz/AP//wQgAAAAAAAAAAAAAAAAAAAAAAAAAAAAAAAAAAAAAZAAAAAEAAABAAAAAAAAAAAAAAAAAAAAAAAAAAAAAAAAAAAAAAAAAAAAAAAAAAAAAAAAAAAAAAAAAAAAAAAAAAAAAAAAAAAAAAAAAAAAAAAAAAAAAAAAAAAAAAAAAAAAAFAAAADwAAAABAAAAAAAAAABwwA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HDAAH9/fwC/AAADzMzMAMDA/wB/f38AAAAAAAAAAAAAAAAAAAAAAAAAAAAhAAAAGAAAABQAAACdOQAA4QMAAD5EAACjCQAAEAAAACYAAAAIAAAA//////////8="/>
              </a:ext>
            </a:extLst>
          </p:cNvSpPr>
          <p:nvPr/>
        </p:nvSpPr>
        <p:spPr>
          <a:xfrm>
            <a:off x="9365615" y="630555"/>
            <a:ext cx="1727835" cy="935990"/>
          </a:xfrm>
          <a:prstGeom prst="wedgeRectCallout">
            <a:avLst>
              <a:gd name="adj1" fmla="val -137141"/>
              <a:gd name="adj2" fmla="val 131592"/>
            </a:avLst>
          </a:prstGeom>
          <a:solidFill>
            <a:srgbClr val="CCECFF"/>
          </a:solidFill>
          <a:ln w="19050" cap="flat" cmpd="sng" algn="ctr">
            <a:solidFill>
              <a:srgbClr val="0070C0"/>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8" name="Textfeld 1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9OwAAJgUAAB1CAABeCAAAECAAACYAAAAIAAAA//////////8="/>
              </a:ext>
            </a:extLst>
          </p:cNvSpPr>
          <p:nvPr/>
        </p:nvSpPr>
        <p:spPr>
          <a:xfrm>
            <a:off x="9711055" y="836930"/>
            <a:ext cx="1036320" cy="523240"/>
          </a:xfrm>
          <a:prstGeom prst="rect">
            <a:avLst/>
          </a:prstGeom>
          <a:noFill/>
          <a:ln>
            <a:noFill/>
          </a:ln>
          <a:effectLst/>
        </p:spPr>
        <p:txBody>
          <a:bodyPr vert="horz" wrap="square" lIns="91440" tIns="45720" rIns="91440" bIns="45720" numCol="1" spcCol="215900" anchor="t"/>
          <a:lstStyle/>
          <a:p>
            <a:pPr algn="ctr">
              <a:defRPr lang="de-de"/>
            </a:pPr>
            <a:r>
              <a:rPr lang="de-de" sz="2800"/>
              <a:t>ibK</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OAUqAM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wgIAABhIAAA6CAAAEAAAACYAAAAIAAAA//////////8="/>
              </a:ext>
            </a:extLst>
          </p:cNvSpPr>
          <p:nvPr/>
        </p:nvSpPr>
        <p:spPr>
          <a:xfrm>
            <a:off x="472440" y="448310"/>
            <a:ext cx="11247120" cy="88900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714375" marR="0" indent="-714375" algn="l" defTabSz="914400">
              <a:lnSpc>
                <a:spcPct val="110000"/>
              </a:lnSpc>
              <a:spcBef>
                <a:spcPts val="0"/>
              </a:spcBef>
              <a:spcAft>
                <a:spcPts val="0"/>
              </a:spcAft>
              <a:buNone/>
              <a:tabLst/>
              <a:defRPr lang="de-de" sz="1650"/>
            </a:pPr>
            <a:r>
              <a:rPr lang="de-de" sz="1870"/>
              <a:t>DS 3: </a:t>
            </a:r>
            <a:r>
              <a:rPr lang="de-de" sz="1980">
                <a:solidFill>
                  <a:schemeClr val="tx1"/>
                </a:solidFill>
              </a:rPr>
              <a:t>Welche Faktoren und Rahmenbedingungen können die Auswirkungen unterschiedlicher Naturereignisse in welchem Maße beeinflussen? Dargestellt an mehreren Raumbeispielen</a:t>
            </a:r>
          </a:p>
        </p:txBody>
      </p:sp>
      <p:graphicFrame>
        <p:nvGraphicFramePr>
          <p:cNvPr id="4" name="Tabelle 3"/>
          <p:cNvGraphicFramePr>
            <a:graphicFrameLocks noGrp="1"/>
          </p:cNvGraphicFramePr>
          <p:nvPr/>
        </p:nvGraphicFramePr>
        <p:xfrm>
          <a:off x="709930" y="1490980"/>
          <a:ext cx="11009630" cy="4279900"/>
        </p:xfrm>
        <a:graphic>
          <a:graphicData uri="http://schemas.openxmlformats.org/drawingml/2006/table">
            <a:tbl>
              <a:tblPr>
                <a:noFill/>
              </a:tblPr>
              <a:tblGrid>
                <a:gridCol w="1063625">
                  <a:extLst>
                    <a:ext uri="{9D8B030D-6E8A-4147-A177-3AD203B41FA5}">
                      <a16:colId xmlns:a16="http://schemas.microsoft.com/office/drawing/2014/main" val="20000"/>
                    </a:ext>
                  </a:extLst>
                </a:gridCol>
                <a:gridCol w="1063625">
                  <a:extLst>
                    <a:ext uri="{9D8B030D-6E8A-4147-A177-3AD203B41FA5}">
                      <a16:colId xmlns:a16="http://schemas.microsoft.com/office/drawing/2014/main" val="20001"/>
                    </a:ext>
                  </a:extLst>
                </a:gridCol>
                <a:gridCol w="3331210">
                  <a:extLst>
                    <a:ext uri="{9D8B030D-6E8A-4147-A177-3AD203B41FA5}">
                      <a16:colId xmlns:a16="http://schemas.microsoft.com/office/drawing/2014/main" val="20002"/>
                    </a:ext>
                  </a:extLst>
                </a:gridCol>
                <a:gridCol w="5551805">
                  <a:extLst>
                    <a:ext uri="{9D8B030D-6E8A-4147-A177-3AD203B41FA5}">
                      <a16:colId xmlns:a16="http://schemas.microsoft.com/office/drawing/2014/main" val="20003"/>
                    </a:ext>
                  </a:extLst>
                </a:gridCol>
              </a:tblGrid>
              <a:tr h="53340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533400"/>
                  </a:ext>
                </a:extLst>
              </a:tr>
              <a:tr h="332549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(Risiko, Hazard, Ver-wundbarkeit/ Vulnerabilität)</a:t>
                      </a: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rPr lang="de-de" sz="1600" b="1"/>
                        <a:t>Einstieg: </a:t>
                      </a:r>
                      <a:endParaRPr lang="de-de" sz="1600"/>
                    </a:p>
                    <a:p>
                      <a:pPr marL="0" marR="0" indent="0" algn="l">
                        <a:buNone/>
                        <a:defRPr lang="de-de"/>
                      </a:pPr>
                      <a:r>
                        <a:rPr lang="de-de" sz="1600"/>
                        <a:t>??</a:t>
                      </a:r>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r>
                        <a:rPr lang="de-de" sz="1600" b="1"/>
                        <a:t>Erarbeitung</a:t>
                      </a:r>
                    </a:p>
                    <a:p>
                      <a:pPr marL="285750" marR="0" indent="-285750" algn="l" defTabSz="914400">
                        <a:lnSpc>
                          <a:spcPct val="100000"/>
                        </a:lnSpc>
                        <a:spcBef>
                          <a:spcPts val="600"/>
                        </a:spcBef>
                        <a:spcAft>
                          <a:spcPts val="0"/>
                        </a:spcAft>
                        <a:buClrTx/>
                        <a:buSzTx/>
                        <a:buFontTx/>
                        <a:buChar char="-"/>
                        <a:tabLst/>
                        <a:defRPr lang="de-de"/>
                      </a:pPr>
                      <a:r>
                        <a:rPr lang="de-de" sz="1600"/>
                        <a:t>Vergleich von je zwei Raumbeispielen entweder in 8 Kleingruppen (Think-Pair-Share) oder in 4</a:t>
                      </a:r>
                    </a:p>
                    <a:p>
                      <a:pPr marL="0" marR="0" indent="0" algn="l" defTabSz="914400">
                        <a:lnSpc>
                          <a:spcPct val="100000"/>
                        </a:lnSpc>
                        <a:spcBef>
                          <a:spcPts val="0"/>
                        </a:spcBef>
                        <a:spcAft>
                          <a:spcPts val="0"/>
                        </a:spcAft>
                        <a:buNone/>
                        <a:tabLst/>
                        <a:defRPr lang="de-de"/>
                      </a:pPr>
                      <a:endParaRPr lang="de-de" sz="1600">
                        <a:solidFill>
                          <a:schemeClr val="bg2"/>
                        </a:solidFill>
                      </a:endParaRPr>
                    </a:p>
                    <a:p>
                      <a:pPr marL="0" marR="0" indent="0" algn="l" defTabSz="914400">
                        <a:lnSpc>
                          <a:spcPct val="100000"/>
                        </a:lnSpc>
                        <a:spcBef>
                          <a:spcPts val="0"/>
                        </a:spcBef>
                        <a:spcAft>
                          <a:spcPts val="0"/>
                        </a:spcAft>
                        <a:buNone/>
                        <a:tabLst/>
                        <a:defRPr lang="de-de"/>
                      </a:pPr>
                      <a:r>
                        <a:rPr lang="de-de" sz="1600" b="1"/>
                        <a:t>Kurzpräsentationen</a:t>
                      </a:r>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r>
                        <a:rPr lang="de-de" sz="1600" b="1"/>
                        <a:t>Sicherung: </a:t>
                      </a:r>
                      <a:r>
                        <a:rPr lang="de-de" sz="1600"/>
                        <a:t>raumrelevante Fak-toren für Gefährdung und Vulnerabilität </a:t>
                      </a:r>
                      <a:endParaRPr lang="de-de" sz="1600" b="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268605" marR="0" indent="-268605" algn="l" defTabSz="914400">
                        <a:lnSpc>
                          <a:spcPct val="100000"/>
                        </a:lnSpc>
                        <a:spcBef>
                          <a:spcPts val="0"/>
                        </a:spcBef>
                        <a:spcAft>
                          <a:spcPts val="0"/>
                        </a:spcAft>
                        <a:buNone/>
                        <a:tabLst/>
                        <a:defRPr lang="de-de"/>
                      </a:pPr>
                      <a:r>
                        <a:rPr lang="de-de" sz="1600" i="1"/>
                        <a:t>Naturereignisse - Auswahl z.B.:</a:t>
                      </a:r>
                    </a:p>
                    <a:p>
                      <a:pPr marL="981075" marR="0" indent="-803275" algn="l" defTabSz="914400">
                        <a:lnSpc>
                          <a:spcPct val="100000"/>
                        </a:lnSpc>
                        <a:spcBef>
                          <a:spcPts val="0"/>
                        </a:spcBef>
                        <a:spcAft>
                          <a:spcPts val="0"/>
                        </a:spcAft>
                        <a:buNone/>
                        <a:tabLst/>
                        <a:defRPr lang="de-de"/>
                      </a:pPr>
                      <a:r>
                        <a:rPr lang="de-de" sz="1600" b="1"/>
                        <a:t>Erdbeben</a:t>
                      </a:r>
                      <a:r>
                        <a:rPr lang="de-de" sz="1600"/>
                        <a:t>: Haiti 2010; Christchurch (Neuseeland) 2011</a:t>
                      </a:r>
                    </a:p>
                    <a:p>
                      <a:pPr marL="981075" marR="0" indent="-803275" algn="l" defTabSz="914400">
                        <a:lnSpc>
                          <a:spcPct val="100000"/>
                        </a:lnSpc>
                        <a:spcBef>
                          <a:spcPts val="0"/>
                        </a:spcBef>
                        <a:spcAft>
                          <a:spcPts val="0"/>
                        </a:spcAft>
                        <a:buNone/>
                        <a:tabLst/>
                        <a:defRPr lang="de-de"/>
                      </a:pPr>
                      <a:r>
                        <a:rPr lang="de-de" sz="1600" b="1"/>
                        <a:t>Tsunami</a:t>
                      </a:r>
                      <a:r>
                        <a:rPr lang="de-de" sz="1600"/>
                        <a:t>:   Indonesien 2004; Japan 2011</a:t>
                      </a:r>
                    </a:p>
                    <a:p>
                      <a:pPr marL="981075" marR="0" indent="-803275" algn="l" defTabSz="914400">
                        <a:lnSpc>
                          <a:spcPct val="100000"/>
                        </a:lnSpc>
                        <a:spcBef>
                          <a:spcPts val="0"/>
                        </a:spcBef>
                        <a:spcAft>
                          <a:spcPts val="0"/>
                        </a:spcAft>
                        <a:buNone/>
                        <a:tabLst/>
                        <a:defRPr lang="de-de"/>
                      </a:pPr>
                      <a:r>
                        <a:rPr lang="de-de" sz="1600" b="1"/>
                        <a:t>Vulkanausbruch</a:t>
                      </a:r>
                      <a:r>
                        <a:rPr lang="de-de" sz="1600"/>
                        <a:t>: Mount St Helens 1980; Chaiten 2008</a:t>
                      </a:r>
                    </a:p>
                    <a:p>
                      <a:pPr marL="2330450" marR="0" indent="-2152650" algn="l" defTabSz="914400">
                        <a:lnSpc>
                          <a:spcPct val="100000"/>
                        </a:lnSpc>
                        <a:spcBef>
                          <a:spcPts val="0"/>
                        </a:spcBef>
                        <a:spcAft>
                          <a:spcPts val="0"/>
                        </a:spcAft>
                        <a:buNone/>
                        <a:tabLst/>
                        <a:defRPr lang="de-de"/>
                      </a:pPr>
                      <a:r>
                        <a:rPr lang="de-de" sz="1600" b="1"/>
                        <a:t>Massenbewegungen</a:t>
                      </a:r>
                      <a:r>
                        <a:rPr lang="de-de" sz="1600"/>
                        <a:t>:  </a:t>
                      </a:r>
                      <a:r>
                        <a:rPr lang="de-de" sz="1600" b="1"/>
                        <a:t>Erdrutsch</a:t>
                      </a:r>
                      <a:r>
                        <a:rPr lang="de-de" sz="1600"/>
                        <a:t> Norwegen 2020 und   Slum Karachi (13.10.2015) </a:t>
                      </a:r>
                      <a:r>
                        <a:rPr lang="de-de" sz="1600" b="1"/>
                        <a:t>Felssturz</a:t>
                      </a:r>
                      <a:r>
                        <a:rPr lang="de-de" sz="1600"/>
                        <a:t> bei Kestert (März 21)</a:t>
                      </a:r>
                    </a:p>
                    <a:p>
                      <a:pPr marL="2330450" marR="0" indent="-2152650" algn="l" defTabSz="914400">
                        <a:lnSpc>
                          <a:spcPct val="100000"/>
                        </a:lnSpc>
                        <a:spcBef>
                          <a:spcPts val="0"/>
                        </a:spcBef>
                        <a:spcAft>
                          <a:spcPts val="0"/>
                        </a:spcAft>
                        <a:buNone/>
                        <a:tabLst/>
                        <a:defRPr lang="de-de"/>
                      </a:pPr>
                      <a:r>
                        <a:rPr lang="de-de" sz="1600"/>
                        <a:t>                                      und Felssturz im Wallis </a:t>
                      </a:r>
                    </a:p>
                    <a:p>
                      <a:pPr marL="268605" marR="0" indent="-268605" algn="l" defTabSz="914400">
                        <a:lnSpc>
                          <a:spcPct val="100000"/>
                        </a:lnSpc>
                        <a:spcBef>
                          <a:spcPts val="0"/>
                        </a:spcBef>
                        <a:spcAft>
                          <a:spcPts val="0"/>
                        </a:spcAft>
                        <a:buClrTx/>
                        <a:buSzTx/>
                        <a:buFontTx/>
                        <a:buChar char="-"/>
                        <a:tabLst/>
                        <a:defRPr lang="de-de"/>
                      </a:pPr>
                      <a:endParaRPr lang="de-de" sz="1600"/>
                    </a:p>
                    <a:p>
                      <a:pPr marL="0" marR="0" indent="0" algn="l" defTabSz="914400">
                        <a:lnSpc>
                          <a:spcPct val="100000"/>
                        </a:lnSpc>
                        <a:spcBef>
                          <a:spcPts val="0"/>
                        </a:spcBef>
                        <a:spcAft>
                          <a:spcPts val="0"/>
                        </a:spcAft>
                        <a:buNone/>
                        <a:tabLst/>
                        <a:defRPr lang="de-de"/>
                      </a:pPr>
                      <a:r>
                        <a:rPr lang="de-de" sz="1600"/>
                        <a:t>z. B. mit Pecha Kucha, evtl. Implementation </a:t>
                      </a:r>
                    </a:p>
                    <a:p>
                      <a:pPr marL="0" marR="0" indent="0" algn="l" defTabSz="914400">
                        <a:lnSpc>
                          <a:spcPct val="100000"/>
                        </a:lnSpc>
                        <a:spcBef>
                          <a:spcPts val="0"/>
                        </a:spcBef>
                        <a:spcAft>
                          <a:spcPts val="0"/>
                        </a:spcAft>
                        <a:buNone/>
                        <a:tabLst/>
                        <a:defRPr lang="de-de"/>
                      </a:pPr>
                      <a:r>
                        <a:rPr lang="de-de" sz="1600"/>
                        <a:t>kurzer Videos zulässig </a:t>
                      </a:r>
                    </a:p>
                    <a:p>
                      <a:pPr marL="0" marR="0" indent="0" algn="l" defTabSz="914400">
                        <a:lnSpc>
                          <a:spcPct val="100000"/>
                        </a:lnSpc>
                        <a:spcBef>
                          <a:spcPts val="0"/>
                        </a:spcBef>
                        <a:spcAft>
                          <a:spcPts val="0"/>
                        </a:spcAft>
                        <a:buNone/>
                        <a:tabLst/>
                        <a:defRPr lang="de-de"/>
                      </a:pPr>
                      <a:endParaRPr lang="de-de" sz="1600"/>
                    </a:p>
                    <a:p>
                      <a:pPr marL="0" marR="0" indent="0" algn="l" defTabSz="914400">
                        <a:lnSpc>
                          <a:spcPct val="100000"/>
                        </a:lnSpc>
                        <a:spcBef>
                          <a:spcPts val="0"/>
                        </a:spcBef>
                        <a:spcAft>
                          <a:spcPts val="0"/>
                        </a:spcAft>
                        <a:buNone/>
                        <a:tabLst/>
                        <a:defRPr lang="de-de"/>
                      </a:pPr>
                      <a:r>
                        <a:rPr lang="de-de" sz="1600"/>
                        <a:t>Aufschrieb oder Austausch der </a:t>
                      </a:r>
                    </a:p>
                    <a:p>
                      <a:pPr marL="0" marR="0" indent="0" algn="l" defTabSz="914400">
                        <a:lnSpc>
                          <a:spcPct val="100000"/>
                        </a:lnSpc>
                        <a:spcBef>
                          <a:spcPts val="0"/>
                        </a:spcBef>
                        <a:spcAft>
                          <a:spcPts val="0"/>
                        </a:spcAft>
                        <a:buNone/>
                        <a:tabLst/>
                        <a:defRPr lang="de-de"/>
                      </a:pPr>
                      <a:r>
                        <a:rPr lang="de-de" sz="1600"/>
                        <a:t>Kurzpräsentationen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332549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DA1gg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
        <p:nvSpPr>
          <p:cNvPr id="7" name="Interaktive Schaltfläche: Video 7">
            <a:hlinkClick r:id="rId3"/>
          </p:cNvPr>
          <p:cNvSpPr>
            <a:extLst>
              <a:ext uri="smNativeData">
                <pr:smNativeData xmlns:pr="smNativeData" xmlns:p14="http://schemas.microsoft.com/office/powerpoint/2010/main" xmlns="" val="SMDATA_13_svcmZBMAAAAlAAAAxwIAAA0AAAAAkAAAAEgAAACQAAAASAAAAAAAAAABAAAAAAAAAAEAAABQAAAANDMzMzMzwz8AAAAAAADgPwAAAAAAAOA/AAAAAAAA4D8AAAAAAADgPwAAAAAAAOA/AAAAAAAA4D8AAAAAAADgPwAAAAAAAOA/AAAAAAAA4D8CAAAAjAAAAAEAAAAAAAAAM5n/AP//wQgAAAAAAAAAAAAAAAAAAAAAAAAAAAAAAAAAAAAAZAAAAAEAAABAAAAAAAAAAAAAAAAAAAAAAAAAAAAAAAAAAAAAAAAAAAAAAAAAAAAAAAAAAAAAAAAAAAAAAAAAAAAAAAAAAAAAAAAAAAAAAAAAAAAAAAAAAAAAAAAAAAAAFAAAADwAAAABAAAAAAAAAMzs/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zmf8A///BAQAAAAAAAAAAAAAAAAAAAAAAAAAAAAAAAAAAAAAAAAAAzOz/AH9/fwC/AAADzMzMAMDA/wB/f38AAAAAAAAAAAAAAAAAAAAAAAAAAAAhAAAAGAAAABQAAADJQAAAuCEAAG5HAAB6JwAAEAAAACYAAAAIAAAA//////////8="/>
              </a:ext>
            </a:extLst>
          </p:cNvSpPr>
          <p:nvPr/>
        </p:nvSpPr>
        <p:spPr>
          <a:xfrm>
            <a:off x="10531475" y="5481320"/>
            <a:ext cx="1080135" cy="935990"/>
          </a:xfrm>
          <a:prstGeom prst="actionButtonMovie">
            <a:avLst/>
          </a:prstGeom>
          <a:solidFill>
            <a:srgbClr val="3399FF"/>
          </a:solidFill>
          <a:ln w="19050" cap="flat" cmpd="sng" algn="ctr">
            <a:solidFill>
              <a:srgbClr val="CCECF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8" name="Pfeil: nach unten 8"/>
          <p:cNvSpPr>
            <a:extLst>
              <a:ext uri="smNativeData">
                <pr:smNativeData xmlns:pr="smNativeData" xmlns:p14="http://schemas.microsoft.com/office/powerpoint/2010/main" xmlns="" val="SMDATA_13_svcmZBMAAAAlAAAAywAAAA0AAAAAkAAAAEgAAACQAAAASAAAAAAAAAABAAAAAAAAAAEAAABQAAAAtXSaWsvp5z+scwzIXu/OPwAAAAAAAOA/AAAAAAAA4D8AAAAAAADgPwAAAAAAAOA/AAAAAAAA4D8AAAAAAADgPwAAAAAAAOA/AAAAAAAA4D8CAAAAjAAAAAEAAAAAAAAAzOz/AP//wQgAAAAAAAAAAAAAAAAAAAAAAAAAAAAAAAAAAAAAZAAAAAEAAABAAAAAAAAAAAAAAAAAAAAAAAAAAAAAAAAAAAAAAAAAAAAAAAAAAAAAAAAAAAAAAAAAAAAAAAAAAAAAAAAAAAAAAAAAAAAAAAAAAAAAAAAAAAAAAAAAAAAAFAAAADwAAAABAAAAAAAAADOZ/w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M5n/AH9/fwC/AAADzMzMAMDA/wB/f38AAAAAAAAAAAAAAAAAAAAAAAAAAAAhAAAAGAAAABQAAABQQQAAcxgAAKBEAABzIQAAEAAAACYAAAAIAAAA//////////8="/>
              </a:ext>
            </a:extLst>
          </p:cNvSpPr>
          <p:nvPr/>
        </p:nvSpPr>
        <p:spPr>
          <a:xfrm rot="20740347">
            <a:off x="10617200" y="3974465"/>
            <a:ext cx="538480" cy="1463040"/>
          </a:xfrm>
          <a:prstGeom prst="downArrow">
            <a:avLst>
              <a:gd name="adj1" fmla="val 24168"/>
              <a:gd name="adj2" fmla="val 68661"/>
            </a:avLst>
          </a:prstGeom>
          <a:solidFill>
            <a:srgbClr val="CCECFF"/>
          </a:solidFill>
          <a:ln w="19050" cap="flat" cmpd="sng" algn="ctr">
            <a:solidFill>
              <a:srgbClr val="3399FF"/>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
        <p:nvSpPr>
          <p:cNvPr id="9" name="Textfeld 9"/>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w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zNQAACiQAAMlAAABQJgAAECAAACYAAAAIAAAA//////////8="/>
              </a:ext>
            </a:extLst>
          </p:cNvSpPr>
          <p:nvPr/>
        </p:nvSpPr>
        <p:spPr>
          <a:xfrm>
            <a:off x="8729345" y="5858510"/>
            <a:ext cx="1802130" cy="369570"/>
          </a:xfrm>
          <a:prstGeom prst="rect">
            <a:avLst/>
          </a:prstGeom>
          <a:noFill/>
          <a:ln>
            <a:noFill/>
          </a:ln>
          <a:effectLst/>
        </p:spPr>
        <p:txBody>
          <a:bodyPr vert="horz" wrap="square" lIns="91440" tIns="45720" rIns="91440" bIns="45720" numCol="1" spcCol="215900" anchor="t"/>
          <a:lstStyle/>
          <a:p>
            <a:pPr>
              <a:defRPr lang="de-de"/>
            </a:pPr>
            <a:r>
              <a:rPr lang="de-de" i="1"/>
              <a:t>Wallis, 10/2015</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7"/>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uiMAAP0BAABxPgAAySkAABAAAAAmAAAACAAAAP//////////"/>
              </a:ext>
            </a:extLst>
          </p:cNvPicPr>
          <p:nvPr/>
        </p:nvPicPr>
        <p:blipFill>
          <a:blip r:embed="rId3"/>
          <a:stretch>
            <a:fillRect/>
          </a:stretch>
        </p:blipFill>
        <p:spPr>
          <a:xfrm>
            <a:off x="5807710" y="323215"/>
            <a:ext cx="4342765" cy="6469380"/>
          </a:xfrm>
          <a:prstGeom prst="rect">
            <a:avLst/>
          </a:prstGeom>
          <a:noFill/>
          <a:ln>
            <a:noFill/>
          </a:ln>
          <a:effectLst/>
        </p:spPr>
      </p:pic>
      <p:sp>
        <p:nvSpPr>
          <p:cNvPr id="3" name="Textfeld 1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p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DAAAMAAAAEAAAAAAAAAAAAAAAAAAAAAAAAAAeAAAAaAAAAAAAAAAAAAAAAAAAAAAAAAAAAAAAECcAABAnAAAAAAAAAAAAAAAAAAAAAAAAAAAAAAAAAAAAAAAAAAAAABQAAAAAAAAAwMD/AAAAAABkAAAAMgAAAAAAAABkAAAAAAAAAH9/fwAKAAAAHwAAAFQAAAD//ekA///BAQAAAAAAAAAAAAAAAAAAAAAAAAAAAAAAAAAAAAAAAAAAAAAAAH9/fwC/AAADzMzMAMDA/wB/f38AAAAAAAAAAAAAAAAAAAAAAAAAAAAhAAAAGAAAABQAAAACEQAAsRQAACsjAADwGgAAECAAACYAAAAIAAAA//////////8="/>
              </a:ext>
            </a:extLst>
          </p:cNvSpPr>
          <p:nvPr/>
        </p:nvSpPr>
        <p:spPr>
          <a:xfrm>
            <a:off x="2764790" y="3363595"/>
            <a:ext cx="2952115" cy="1015365"/>
          </a:xfrm>
          <a:prstGeom prst="rect">
            <a:avLst/>
          </a:prstGeom>
          <a:solidFill>
            <a:srgbClr val="FFFDE9"/>
          </a:solidFill>
          <a:ln>
            <a:noFill/>
          </a:ln>
          <a:effectLst/>
        </p:spPr>
        <p:txBody>
          <a:bodyPr vert="horz" wrap="square" lIns="91440" tIns="45720" rIns="91440" bIns="45720" numCol="1" spcCol="215900" anchor="t"/>
          <a:lstStyle/>
          <a:p>
            <a:pPr>
              <a:defRPr lang="de-de"/>
            </a:pPr>
            <a:r>
              <a:rPr lang="de-de" sz="2000"/>
              <a:t>Methode Pecha Kucha: 20 Folien zu je 20 Sekunden</a:t>
            </a:r>
          </a:p>
        </p:txBody>
      </p:sp>
      <p:sp>
        <p:nvSpPr>
          <p:cNvPr id="4" name="Textfeld 1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NBgAA2AUAAFAbAAAzCgAAECAAACYAAAAIAAAA//////////8="/>
              </a:ext>
            </a:extLst>
          </p:cNvSpPr>
          <p:nvPr/>
        </p:nvSpPr>
        <p:spPr>
          <a:xfrm>
            <a:off x="983615" y="949960"/>
            <a:ext cx="3456305" cy="708025"/>
          </a:xfrm>
          <a:prstGeom prst="rect">
            <a:avLst/>
          </a:prstGeom>
          <a:noFill/>
          <a:ln>
            <a:noFill/>
          </a:ln>
          <a:effectLst/>
        </p:spPr>
        <p:txBody>
          <a:bodyPr vert="horz" wrap="square" lIns="91440" tIns="45720" rIns="91440" bIns="45720" numCol="1" spcCol="215900" anchor="t"/>
          <a:lstStyle/>
          <a:p>
            <a:pPr algn="r">
              <a:defRPr lang="de-de"/>
            </a:pPr>
            <a:r>
              <a:rPr lang="de-de" sz="2000"/>
              <a:t>Arbeitsauftrag</a:t>
            </a:r>
          </a:p>
          <a:p>
            <a:pPr algn="r">
              <a:defRPr lang="de-de"/>
            </a:pPr>
            <a:r>
              <a:rPr lang="de-de" sz="2000"/>
              <a:t> und Präsentationsmethode</a:t>
            </a:r>
          </a:p>
        </p:txBody>
      </p:sp>
      <p:cxnSp>
        <p:nvCxnSpPr>
          <p:cNvPr id="5" name="Gerade Verbindung mit Pfeil 16"/>
          <p:cNvCxnSpPr>
            <a:extLst>
              <a:ext uri="smNativeData">
                <pr:smNativeData xmlns:pr="smNativeData" xmlns:p14="http://schemas.microsoft.com/office/powerpoint/2010/main" xmlns="" val="SMDATA_13_svcmZBMAAAAlAAAADQAAAA0AAAAAkAAAAEgAAACQAAAASAAAAAAAAAAAAAAAAAAAAAEAAABQAAAAAAAAAAAA8L8AAAAAAAAAAAAAAAAAAP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AtAAAAAQAAABQAAAAUAAAAFAAAAAEAAAAAAAAAZAAAAGQAAAAC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H0Ajg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QGwAA6wYAAAgjAADsBgAAEAAAACYAAAAIAAAA//////////8="/>
              </a:ext>
            </a:extLst>
          </p:cNvCxnSpPr>
          <p:nvPr/>
        </p:nvCxnSpPr>
        <p:spPr>
          <a:xfrm rot="5400000">
            <a:off x="5066665" y="497840"/>
            <a:ext cx="635" cy="1254760"/>
          </a:xfrm>
          <a:prstGeom prst="straightConnector1">
            <a:avLst/>
          </a:prstGeom>
          <a:noFill/>
          <a:ln w="28575" cap="flat" cmpd="sng" algn="ctr">
            <a:solidFill>
              <a:srgbClr val="000000"/>
            </a:solidFill>
            <a:prstDash val="solid"/>
            <a:headEnd type="none"/>
            <a:tailEnd type="triangle" w="med" len="med"/>
          </a:ln>
          <a:effectLst/>
        </p:spPr>
      </p:cxnSp>
      <p:cxnSp>
        <p:nvCxnSpPr>
          <p:cNvPr id="6" name="Gerade Verbindung mit Pfeil 18"/>
          <p:cNvCxnSpPr>
            <a:extLst>
              <a:ext uri="smNativeData">
                <pr:smNativeData xmlns:pr="smNativeData" xmlns:p14="http://schemas.microsoft.com/office/powerpoint/2010/main" xmlns="" val="SMDATA_13_svcmZBMAAAAlAAAADQAAAA0AAAAAkAAAAEgAAACQAAAASAAAAAAAAAAAAAAAAAAAAAEAAABQAAAAAAAAAAAA8L8AAAAAAAAAAAAAAAAAAP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AtAAAAAQAAABQAAAAUAAAAFAAAAAEAAAAAAAAAZAAAAGQAAAAC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IFEw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ACEQAAMwoAAG0aAAA1FAAAEAAAACYAAAAIAAAA//////////8="/>
              </a:ext>
            </a:extLst>
          </p:cNvCxnSpPr>
          <p:nvPr/>
        </p:nvCxnSpPr>
        <p:spPr>
          <a:xfrm rot="5400000">
            <a:off x="2717165" y="1705610"/>
            <a:ext cx="1626870" cy="1530985"/>
          </a:xfrm>
          <a:prstGeom prst="straightConnector1">
            <a:avLst/>
          </a:prstGeom>
          <a:noFill/>
          <a:ln w="28575" cap="flat" cmpd="sng" algn="ctr">
            <a:solidFill>
              <a:srgbClr val="000000"/>
            </a:solidFill>
            <a:prstDash val="solid"/>
            <a:headEnd type="none"/>
            <a:tailEnd type="triangle" w="med" len="med"/>
          </a:ln>
          <a:effectLst/>
        </p:spPr>
      </p:cxnSp>
      <p:sp>
        <p:nvSpPr>
          <p:cNvPr id="7" name="Textfeld 20"/>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IFEw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CmOwAAwycAAABLAAAJKgAAECAAACYAAAAIAAAA//////////8="/>
              </a:ext>
            </a:extLst>
          </p:cNvSpPr>
          <p:nvPr/>
        </p:nvSpPr>
        <p:spPr>
          <a:xfrm>
            <a:off x="9696450" y="6463665"/>
            <a:ext cx="249555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   </a:t>
            </a:r>
          </a:p>
        </p:txBody>
      </p:sp>
      <p:sp>
        <p:nvSpPr>
          <p:cNvPr id="8" name="Textfeld 2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QBMQ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BhBwAA/iQAAFchAAA2KAAAECAAACYAAAAIAAAA//////////8="/>
              </a:ext>
            </a:extLst>
          </p:cNvSpPr>
          <p:nvPr/>
        </p:nvSpPr>
        <p:spPr>
          <a:xfrm>
            <a:off x="1199515" y="6013450"/>
            <a:ext cx="4220210" cy="523240"/>
          </a:xfrm>
          <a:prstGeom prst="rect">
            <a:avLst/>
          </a:prstGeom>
          <a:noFill/>
          <a:ln>
            <a:noFill/>
          </a:ln>
          <a:effectLst/>
        </p:spPr>
        <p:txBody>
          <a:bodyPr vert="horz" wrap="square" lIns="91440" tIns="45720" rIns="91440" bIns="45720" numCol="1" spcCol="215900" anchor="t"/>
          <a:lstStyle/>
          <a:p>
            <a:pPr>
              <a:defRPr lang="de-de"/>
            </a:pPr>
            <a:r>
              <a:rPr lang="de-de" sz="1400">
                <a:hlinkClick r:id="rId4"/>
              </a:rPr>
              <a:t>https://www.pref.hiroshima.lg.jp/site/takarasagashi/1319164557193.html</a:t>
            </a:r>
            <a:endParaRPr lang="de-de" sz="1400"/>
          </a:p>
        </p:txBody>
      </p:sp>
      <p:pic>
        <p:nvPicPr>
          <p:cNvPr id="9" name="Grafik 9"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JwkAAPIaAAA5FAAABSYAABAAAAAmAAAACAAAAP//////////"/>
              </a:ext>
            </a:extLst>
          </p:cNvPicPr>
          <p:nvPr/>
        </p:nvPicPr>
        <p:blipFill>
          <a:blip r:embed="rId5"/>
          <a:stretch>
            <a:fillRect/>
          </a:stretch>
        </p:blipFill>
        <p:spPr>
          <a:xfrm>
            <a:off x="1487805" y="4380230"/>
            <a:ext cx="1799590" cy="1800225"/>
          </a:xfrm>
          <a:prstGeom prst="rect">
            <a:avLst/>
          </a:prstGeom>
          <a:noFill/>
          <a:ln>
            <a:noFill/>
          </a:ln>
          <a:effectLst/>
        </p:spPr>
      </p:pic>
      <p:sp>
        <p:nvSpPr>
          <p:cNvPr id="10" name="Gerader Verbinder 2"/>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AnCQAAoBwAAFwUAABYJAAAEAAAACYAAAAIAAAA//////////8="/>
              </a:ext>
            </a:extLst>
          </p:cNvSpPr>
          <p:nvPr/>
        </p:nvSpPr>
        <p:spPr>
          <a:xfrm flipV="1">
            <a:off x="1487805" y="4653280"/>
            <a:ext cx="1821815" cy="125476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LAnjAM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EAOQ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DS 4</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4CAAP//wQgAAAAAAAAAAAAAAAAAAAAAAAAAAAAAAAAAAAAAeAAAAAEAAABAAAAAAAAAAAAAAABaAAAAAAAAAAAAAAAAAAAAAAAAAAAAAAAAAAAAAAAAAAAAAAAAAAAAAAAAAAAAAAAAAAAAAAAAAAAAAAAAAAAAAAAAAAAAAAAAAAAAFAAAADwAAAABAAAAAAAAAP9tbQw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gIAA///BAQAAAAAAAAAAAAAAAAAAAAAAAAAAAAAAAAAAAAAAAAAA/21tBX9/fwC/AAADzMzMAMDA/wB/f38AAAAAAAAAAAAAAAAAAAAAAAAAAAAhAAAAGAAAABQAAADwBgAACAYAABBEAABACQAAECAAACYAAAAIAAAA//////////8="/>
              </a:ext>
            </a:extLst>
          </p:cNvSpPr>
          <p:nvPr/>
        </p:nvSpPr>
        <p:spPr>
          <a:xfrm>
            <a:off x="1127760" y="980440"/>
            <a:ext cx="9936480" cy="523240"/>
          </a:xfrm>
          <a:prstGeom prst="rect">
            <a:avLst/>
          </a:prstGeom>
          <a:solidFill>
            <a:srgbClr val="FF8080"/>
          </a:solidFill>
          <a:ln w="9525" cap="flat" cmpd="sng" algn="ctr">
            <a:solidFill>
              <a:schemeClr val="accent1"/>
            </a:solidFill>
            <a:prstDash val="solid"/>
            <a:headEnd type="none"/>
            <a:tailEnd type="none"/>
          </a:ln>
          <a:effectLst/>
        </p:spPr>
        <p:txBody>
          <a:bodyPr vert="horz" wrap="square" lIns="91440" tIns="45720" rIns="91440" bIns="45720" numCol="1" spcCol="215900" anchor="t"/>
          <a:lstStyle/>
          <a:p>
            <a:pPr algn="ctr">
              <a:defRPr lang="de-de"/>
            </a:pPr>
            <a:r>
              <a:rPr lang="de-de" sz="2800">
                <a:solidFill>
                  <a:schemeClr val="bg1"/>
                </a:solidFill>
              </a:rPr>
              <a:t>Impulse für die weiteren Doppelstunden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ngIAABhIAABjBwAAEAAAACYAAAAIAAAA//////////8="/>
              </a:ext>
            </a:extLst>
          </p:cNvSpPr>
          <p:nvPr/>
        </p:nvSpPr>
        <p:spPr>
          <a:xfrm>
            <a:off x="472440" y="425450"/>
            <a:ext cx="11247120" cy="775335"/>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806450" marR="0" indent="-806450" algn="l" defTabSz="914400">
              <a:lnSpc>
                <a:spcPct val="100000"/>
              </a:lnSpc>
              <a:spcBef>
                <a:spcPts val="0"/>
              </a:spcBef>
              <a:spcAft>
                <a:spcPts val="0"/>
              </a:spcAft>
              <a:buNone/>
              <a:tabLst/>
              <a:defRPr lang="de-de"/>
            </a:pPr>
            <a:r>
              <a:rPr lang="de-de" sz="2400" b="1"/>
              <a:t>DS 4: </a:t>
            </a:r>
            <a:r>
              <a:rPr lang="de-de" sz="2400" b="1">
                <a:solidFill>
                  <a:schemeClr val="tx1"/>
                </a:solidFill>
              </a:rPr>
              <a:t>Was benötigen Gesellschaften/ Gemeinschaften, um eine Resilienz gegenüber Naturgefahren entwickeln zu können?   </a:t>
            </a:r>
            <a:endParaRPr lang="de-de" sz="2400">
              <a:solidFill>
                <a:srgbClr val="FF0000"/>
              </a:solidFill>
            </a:endParaRPr>
          </a:p>
        </p:txBody>
      </p:sp>
      <p:graphicFrame>
        <p:nvGraphicFramePr>
          <p:cNvPr id="4" name="Tabelle 3"/>
          <p:cNvGraphicFramePr>
            <a:graphicFrameLocks noGrp="1"/>
          </p:cNvGraphicFramePr>
          <p:nvPr/>
        </p:nvGraphicFramePr>
        <p:xfrm>
          <a:off x="602615" y="1292225"/>
          <a:ext cx="10772140" cy="4680585"/>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49784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497840"/>
                  </a:ext>
                </a:extLst>
              </a:tr>
              <a:tr h="418274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(Risiko, Hazard, Verwundbarkeit/ Vulnerabilität, </a:t>
                      </a:r>
                      <a:r>
                        <a:rPr lang="de-de" sz="1200" b="1"/>
                        <a:t>Wider-stands-fähigkeit/ Resilienz</a:t>
                      </a:r>
                      <a:r>
                        <a:rPr lang="de-de" sz="1000"/>
                        <a:t>)</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rPr lang="de-de" sz="2000" b="1"/>
                        <a:t>Welche materiellen Schäden verursachen Naturgefahren? Die Perspektive der Versicherer</a:t>
                      </a:r>
                    </a:p>
                    <a:p>
                      <a:pPr marL="0" marR="0" indent="0" algn="l">
                        <a:buNone/>
                        <a:defRPr lang="de-de"/>
                      </a:pPr>
                      <a:r>
                        <a:rPr lang="de-de" sz="1400"/>
                        <a:t>hier auch: welcher Anteil der Schäden ist versichert und Konsequenzen daraus</a:t>
                      </a:r>
                    </a:p>
                    <a:p>
                      <a:pPr marL="0" marR="0" indent="0" algn="l" defTabSz="914400">
                        <a:lnSpc>
                          <a:spcPct val="100000"/>
                        </a:lnSpc>
                        <a:spcBef>
                          <a:spcPts val="0"/>
                        </a:spcBef>
                        <a:spcAft>
                          <a:spcPts val="0"/>
                        </a:spcAft>
                        <a:buNone/>
                        <a:tabLst/>
                        <a:defRPr lang="de-de"/>
                      </a:pPr>
                      <a:endParaRPr lang="de-de" sz="2000" b="1"/>
                    </a:p>
                    <a:p>
                      <a:pPr marL="0" marR="0" indent="0" algn="l" defTabSz="914400">
                        <a:lnSpc>
                          <a:spcPct val="100000"/>
                        </a:lnSpc>
                        <a:spcBef>
                          <a:spcPts val="0"/>
                        </a:spcBef>
                        <a:spcAft>
                          <a:spcPts val="0"/>
                        </a:spcAft>
                        <a:buNone/>
                        <a:tabLst/>
                        <a:defRPr lang="de-de"/>
                      </a:pPr>
                      <a:r>
                        <a:rPr lang="de-de" sz="2000" b="1"/>
                        <a:t>Wege zur Resilienz</a:t>
                      </a:r>
                    </a:p>
                    <a:p>
                      <a:pPr marL="342900" marR="0" indent="-342900" algn="l" defTabSz="914400">
                        <a:lnSpc>
                          <a:spcPct val="100000"/>
                        </a:lnSpc>
                        <a:spcBef>
                          <a:spcPts val="0"/>
                        </a:spcBef>
                        <a:spcAft>
                          <a:spcPts val="0"/>
                        </a:spcAft>
                        <a:buClrTx/>
                        <a:buSzTx/>
                        <a:buFontTx/>
                        <a:buChar char="-"/>
                        <a:tabLst/>
                        <a:defRPr lang="de-de"/>
                      </a:pPr>
                      <a:r>
                        <a:rPr lang="de-de" sz="2000" b="1"/>
                        <a:t>zum Begriff der (Katastrophen-) Resilienz </a:t>
                      </a:r>
                    </a:p>
                    <a:p>
                      <a:pPr marL="342900" marR="0" indent="-342900" algn="l" defTabSz="914400">
                        <a:lnSpc>
                          <a:spcPct val="100000"/>
                        </a:lnSpc>
                        <a:spcBef>
                          <a:spcPts val="0"/>
                        </a:spcBef>
                        <a:spcAft>
                          <a:spcPts val="0"/>
                        </a:spcAft>
                        <a:buClrTx/>
                        <a:buSzTx/>
                        <a:buFontTx/>
                        <a:buChar char="-"/>
                        <a:tabLst/>
                        <a:defRPr lang="de-de"/>
                      </a:pPr>
                      <a:r>
                        <a:rPr lang="de-de" sz="2000" b="1"/>
                        <a:t>Hazardforschung</a:t>
                      </a:r>
                    </a:p>
                    <a:p>
                      <a:pPr marL="355600" marR="0" indent="0" algn="l" defTabSz="914400">
                        <a:lnSpc>
                          <a:spcPct val="100000"/>
                        </a:lnSpc>
                        <a:spcBef>
                          <a:spcPts val="0"/>
                        </a:spcBef>
                        <a:spcAft>
                          <a:spcPts val="0"/>
                        </a:spcAft>
                        <a:buNone/>
                        <a:tabLst/>
                        <a:defRPr lang="de-de"/>
                      </a:pPr>
                      <a:r>
                        <a:rPr lang="de-de" sz="1600" i="1"/>
                        <a:t>→ das Wissen über Naturgefahren und Vulnerabilitäten ist ein wesentlicher Ansatzpunkt für eine effektive Katastrophenreduktion und eine Kultur der Katastrophenresilienz</a:t>
                      </a:r>
                      <a:endParaRPr lang="de-de" sz="1600" b="1"/>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r>
                        <a:rPr lang="de-de" sz="2000"/>
                        <a:t>Arbeit mit statistischem Material (EA/ PA)</a:t>
                      </a:r>
                    </a:p>
                    <a:p>
                      <a:pPr marL="0" marR="0" indent="0" algn="l" defTabSz="914400">
                        <a:lnSpc>
                          <a:spcPct val="100000"/>
                        </a:lnSpc>
                        <a:spcBef>
                          <a:spcPts val="0"/>
                        </a:spcBef>
                        <a:spcAft>
                          <a:spcPts val="0"/>
                        </a:spcAft>
                        <a:buNone/>
                        <a:tabLst/>
                        <a:defRPr lang="de-de"/>
                      </a:pPr>
                      <a:r>
                        <a:rPr lang="de-de" sz="1200">
                          <a:hlinkClick r:id="rId3"/>
                        </a:rPr>
                        <a:t>https://www.munichre.com/topics-online/de/climate-change-and-natural-disasters/natural-disasters/overview-natural-catastrophe-2016.html</a:t>
                      </a:r>
                      <a:endParaRPr lang="de-de" sz="1200"/>
                    </a:p>
                    <a:p>
                      <a:pPr marL="0" marR="0" indent="0" algn="l" defTabSz="914400">
                        <a:lnSpc>
                          <a:spcPct val="100000"/>
                        </a:lnSpc>
                        <a:spcBef>
                          <a:spcPts val="0"/>
                        </a:spcBef>
                        <a:spcAft>
                          <a:spcPts val="0"/>
                        </a:spcAft>
                        <a:buNone/>
                        <a:tabLst/>
                        <a:defRPr lang="de-de"/>
                      </a:pPr>
                      <a:endParaRPr lang="de-de" sz="1200"/>
                    </a:p>
                    <a:p>
                      <a:pPr marL="0" marR="0" indent="0" algn="l" defTabSz="914400">
                        <a:lnSpc>
                          <a:spcPct val="100000"/>
                        </a:lnSpc>
                        <a:spcBef>
                          <a:spcPts val="0"/>
                        </a:spcBef>
                        <a:spcAft>
                          <a:spcPts val="0"/>
                        </a:spcAft>
                        <a:buNone/>
                        <a:tabLst/>
                        <a:defRPr lang="de-de"/>
                      </a:pPr>
                      <a:endParaRPr lang="de-de" sz="1200"/>
                    </a:p>
                    <a:p>
                      <a:pPr marL="0" marR="0" indent="0" algn="l" defTabSz="914400">
                        <a:lnSpc>
                          <a:spcPct val="100000"/>
                        </a:lnSpc>
                        <a:spcBef>
                          <a:spcPts val="0"/>
                        </a:spcBef>
                        <a:spcAft>
                          <a:spcPts val="0"/>
                        </a:spcAft>
                        <a:buNone/>
                        <a:tabLst/>
                        <a:defRPr lang="de-de"/>
                      </a:pPr>
                      <a:endParaRPr lang="de-de" sz="1200"/>
                    </a:p>
                    <a:p>
                      <a:pPr marL="0" marR="0" indent="0" algn="l" defTabSz="914400">
                        <a:lnSpc>
                          <a:spcPct val="100000"/>
                        </a:lnSpc>
                        <a:spcBef>
                          <a:spcPts val="0"/>
                        </a:spcBef>
                        <a:spcAft>
                          <a:spcPts val="0"/>
                        </a:spcAft>
                        <a:buNone/>
                        <a:tabLst/>
                        <a:defRPr lang="de-de"/>
                      </a:pPr>
                      <a:endParaRPr lang="de-de" sz="1600" b="1"/>
                    </a:p>
                    <a:p>
                      <a:pPr marL="0" marR="0" indent="0" algn="l" defTabSz="914400">
                        <a:lnSpc>
                          <a:spcPct val="100000"/>
                        </a:lnSpc>
                        <a:spcBef>
                          <a:spcPts val="0"/>
                        </a:spcBef>
                        <a:spcAft>
                          <a:spcPts val="0"/>
                        </a:spcAft>
                        <a:buNone/>
                        <a:tabLst/>
                        <a:defRPr lang="de-de"/>
                      </a:pPr>
                      <a:r>
                        <a:rPr lang="de-de" sz="1600" b="1"/>
                        <a:t> Arbeitsblatt „Resilienzbegriff“ – (AGS zu Möglichkeiten der Raumplanung)</a:t>
                      </a:r>
                    </a:p>
                    <a:p>
                      <a:pPr marL="0" marR="0" indent="0" algn="l" defTabSz="914400">
                        <a:lnSpc>
                          <a:spcPct val="100000"/>
                        </a:lnSpc>
                        <a:spcBef>
                          <a:spcPts val="0"/>
                        </a:spcBef>
                        <a:spcAft>
                          <a:spcPts val="0"/>
                        </a:spcAft>
                        <a:buNone/>
                        <a:tabLst/>
                        <a:defRPr lang="de-de"/>
                      </a:pPr>
                      <a:endParaRPr lang="de-de" sz="1200"/>
                    </a:p>
                    <a:p>
                      <a:pPr marL="0" marR="0" indent="0" algn="l" defTabSz="914400">
                        <a:lnSpc>
                          <a:spcPct val="100000"/>
                        </a:lnSpc>
                        <a:spcBef>
                          <a:spcPts val="0"/>
                        </a:spcBef>
                        <a:spcAft>
                          <a:spcPts val="0"/>
                        </a:spcAft>
                        <a:buNone/>
                        <a:tabLst/>
                        <a:defRPr lang="de-de"/>
                      </a:pPr>
                      <a:r>
                        <a:rPr lang="de-de" sz="1600"/>
                        <a:t>außerdem im Angebot: Steinbruch für die Lehrkraft: vier Seiten „Rohmaterial Hazard-forschung“ (Text und Schaubilder/ Grafiken)</a:t>
                      </a:r>
                    </a:p>
                    <a:p>
                      <a:pPr marL="0" marR="0" indent="0" algn="l">
                        <a:buNone/>
                        <a:defRPr lang="de-de"/>
                      </a:pPr>
                      <a:r>
                        <a:rPr lang="de-de" sz="1200"/>
                        <a:t>zusammengestellt aus: </a:t>
                      </a:r>
                      <a:r>
                        <a:rPr lang="de-de" sz="1200" u="sng">
                          <a:hlinkClick r:id="rId4"/>
                        </a:rPr>
                        <a:t>Hazardforschung - Lexikon der Geographie (spektrum.de)</a:t>
                      </a:r>
                      <a:endParaRPr lang="de-de" sz="1200"/>
                    </a:p>
                    <a:p>
                      <a:pPr marL="0" marR="0" indent="0" algn="l">
                        <a:buNone/>
                        <a:defRPr lang="de-de"/>
                      </a:pPr>
                      <a:r>
                        <a:rPr lang="de-de" sz="1050" kern="400000"/>
                        <a:t> </a:t>
                      </a:r>
                      <a:endParaRPr lang="de-de" sz="14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418274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cd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2AQAAmwIAABIhAAAIBgAAEAAAACYAAAAIAAAAASAAAAAAAAA="/>
              </a:ext>
            </a:extLst>
          </p:cNvSpPr>
          <p:nvPr>
            <p:ph type="title"/>
          </p:nvPr>
        </p:nvSpPr>
        <p:spPr>
          <a:xfrm>
            <a:off x="318770" y="423545"/>
            <a:ext cx="5057140" cy="556895"/>
          </a:xfrm>
        </p:spPr>
        <p:txBody>
          <a:bodyPr vert="horz" wrap="square" lIns="91440" tIns="45720" rIns="91440" bIns="45720" numCol="1" spcCol="215900" anchor="ctr">
            <a:prstTxWarp prst="textNoShape">
              <a:avLst/>
            </a:prstTxWarp>
          </a:bodyPr>
          <a:lstStyle/>
          <a:p>
            <a:pPr marL="624205" indent="-624205">
              <a:defRPr lang="de-de"/>
            </a:pPr>
            <a:r>
              <a:rPr lang="de-de" sz="2000" b="1"/>
              <a:t>DS 4:   </a:t>
            </a:r>
            <a:r>
              <a:rPr lang="de-de" sz="2000" b="1">
                <a:solidFill>
                  <a:schemeClr val="tx1"/>
                </a:solidFill>
              </a:rPr>
              <a:t>Mögliche IMPULSE</a:t>
            </a:r>
            <a:endParaRPr lang="de-de" sz="2000"/>
          </a:p>
        </p:txBody>
      </p:sp>
      <p:sp>
        <p:nvSpPr>
          <p:cNvPr id="3"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LDFOQQ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DsCgAAwxcAAP45AAC9GwAAECAAACYAAAAIAAAA//////////8="/>
              </a:ext>
            </a:extLst>
          </p:cNvSpPr>
          <p:nvPr/>
        </p:nvSpPr>
        <p:spPr>
          <a:xfrm>
            <a:off x="1775460" y="3862705"/>
            <a:ext cx="7651750" cy="646430"/>
          </a:xfrm>
          <a:prstGeom prst="rect">
            <a:avLst/>
          </a:prstGeom>
          <a:noFill/>
          <a:ln>
            <a:noFill/>
          </a:ln>
          <a:effectLst/>
        </p:spPr>
        <p:txBody>
          <a:bodyPr vert="horz" wrap="square" lIns="91440" tIns="45720" rIns="91440" bIns="45720" numCol="1" spcCol="215900" anchor="t"/>
          <a:lstStyle/>
          <a:p>
            <a:pPr>
              <a:defRPr lang="de-de"/>
            </a:pPr>
            <a:r>
              <a:t>https://www.munichre.com/topics-online/de/climate-change-and-natural-disasters/natural-disasters.html</a:t>
            </a:r>
          </a:p>
        </p:txBody>
      </p:sp>
      <p:pic>
        <p:nvPicPr>
          <p:cNvPr id="4" name="Grafik 7"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3hkAAFkLAADwJAAAbBYAABAAAAAmAAAACAAAAP//////////"/>
              </a:ext>
            </a:extLst>
          </p:cNvPicPr>
          <p:nvPr/>
        </p:nvPicPr>
        <p:blipFill>
          <a:blip r:embed="rId2"/>
          <a:stretch>
            <a:fillRect/>
          </a:stretch>
        </p:blipFill>
        <p:spPr>
          <a:xfrm>
            <a:off x="4204970" y="1844675"/>
            <a:ext cx="1799590" cy="1800225"/>
          </a:xfrm>
          <a:prstGeom prst="rect">
            <a:avLst/>
          </a:prstGeom>
          <a:noFill/>
          <a:ln>
            <a:noFill/>
          </a:ln>
          <a:effectLst/>
        </p:spPr>
      </p:pic>
      <p:sp>
        <p:nvSpPr>
          <p:cNvPr id="5" name="Gerader Verbinder 3"/>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8GQAAWQsAAJ0kAACJFQAAEAAAACYAAAAIAAAA//////////8="/>
              </a:ext>
            </a:extLst>
          </p:cNvSpPr>
          <p:nvPr/>
        </p:nvSpPr>
        <p:spPr>
          <a:xfrm flipV="1">
            <a:off x="4224020" y="1844675"/>
            <a:ext cx="1727835" cy="1656080"/>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mLAAAPwUAAFBHAADPCwAAEAAAACYAAAAIAAAAASAAAAAAAAA="/>
              </a:ext>
            </a:extLst>
          </p:cNvSpPr>
          <p:nvPr>
            <p:ph type="title"/>
          </p:nvPr>
        </p:nvSpPr>
        <p:spPr>
          <a:xfrm>
            <a:off x="7258050" y="852805"/>
            <a:ext cx="4334510" cy="1066800"/>
          </a:xfrm>
        </p:spPr>
        <p:txBody>
          <a:bodyPr vert="horz" wrap="square" lIns="91440" tIns="45720" rIns="91440" bIns="45720" numCol="1" spcCol="215900" anchor="ctr">
            <a:prstTxWarp prst="textNoShape">
              <a:avLst/>
            </a:prstTxWarp>
          </a:bodyPr>
          <a:lstStyle/>
          <a:p>
            <a:pPr algn="r">
              <a:defRPr lang="de-de"/>
            </a:pPr>
            <a:r>
              <a:rPr lang="de-de" sz="3200"/>
              <a:t>Arbeitsblatt „Resilienz“ </a:t>
            </a:r>
            <a:r>
              <a:rPr lang="de-de" sz="1800"/>
              <a:t>(Naturgefahren_DS4_AB1) </a:t>
            </a:r>
          </a:p>
        </p:txBody>
      </p:sp>
      <p:sp>
        <p:nvSpPr>
          <p:cNvPr id="3"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pic>
        <p:nvPicPr>
          <p:cNvPr id="4" name="Grafik 5"/>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KAAs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EAIAAGADAAASIQAA+SgAABAAAAAmAAAACAAAAP//////////"/>
              </a:ext>
            </a:extLst>
          </p:cNvPicPr>
          <p:nvPr/>
        </p:nvPicPr>
        <p:blipFill>
          <a:blip r:embed="rId3"/>
          <a:stretch>
            <a:fillRect/>
          </a:stretch>
        </p:blipFill>
        <p:spPr>
          <a:xfrm>
            <a:off x="335280" y="548640"/>
            <a:ext cx="5040630" cy="6111875"/>
          </a:xfrm>
          <a:prstGeom prst="rect">
            <a:avLst/>
          </a:prstGeom>
          <a:noFill/>
          <a:ln>
            <a:noFill/>
          </a:ln>
          <a:effectLst/>
        </p:spPr>
      </p:pic>
      <p:sp>
        <p:nvSpPr>
          <p:cNvPr id="5"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K8As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BRJAAATxcAAFBHAADxJAAAECAAACYAAAAIAAAA//////////8="/>
              </a:ext>
            </a:extLst>
          </p:cNvSpPr>
          <p:nvPr/>
        </p:nvSpPr>
        <p:spPr>
          <a:xfrm>
            <a:off x="5903595" y="3789045"/>
            <a:ext cx="5688965" cy="2216150"/>
          </a:xfrm>
          <a:prstGeom prst="rect">
            <a:avLst/>
          </a:prstGeom>
          <a:noFill/>
          <a:ln>
            <a:noFill/>
          </a:ln>
          <a:effectLst/>
        </p:spPr>
        <p:txBody>
          <a:bodyPr vert="horz" wrap="square" lIns="91440" tIns="45720" rIns="91440" bIns="45720" numCol="1" spcCol="215900" anchor="t"/>
          <a:lstStyle/>
          <a:p>
            <a:pPr>
              <a:defRPr lang="de-de"/>
            </a:pPr>
            <a:r>
              <a:rPr lang="de-de" sz="2000" b="1" i="1"/>
              <a:t>Arbeitsauftrag</a:t>
            </a:r>
            <a:r>
              <a:rPr lang="de-de" sz="2000"/>
              <a:t>:</a:t>
            </a:r>
          </a:p>
          <a:p>
            <a:pPr>
              <a:defRPr lang="de-de"/>
            </a:pPr>
            <a:endParaRPr lang="de-de" sz="2000"/>
          </a:p>
          <a:p>
            <a:pPr>
              <a:defRPr lang="de-de"/>
            </a:pPr>
            <a:r>
              <a:rPr lang="de-de" sz="2000"/>
              <a:t>Stellen Sie drei mögliche konkrete raumplanerische Maßnahmen dar, mit welchen eine Gesellschaft ihre Resilienz gegenüber einer für sie relevanten Naturgefahr stärken könnte.</a:t>
            </a:r>
          </a:p>
          <a:p>
            <a:pPr>
              <a:defRPr lang="de-de"/>
            </a:pPr>
            <a:endParaRPr lang="de-de" sz="2000"/>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AAwAADAIAAEBHAACcCAAAEAAAACYAAAAIAAAAAAAAAAAAAAA="/>
              </a:ext>
            </a:extLst>
          </p:cNvSpPr>
          <p:nvPr>
            <p:ph type="title"/>
          </p:nvPr>
        </p:nvSpPr>
        <p:spPr/>
        <p:txBody>
          <a:bodyPr/>
          <a:lstStyle/>
          <a:p>
            <a:pPr>
              <a:defRPr lang="de-de"/>
            </a:pPr>
            <a:r>
              <a:t>Schäden durch Naturgefahren im Jahr 2016: Kurzvideo</a:t>
            </a:r>
          </a:p>
        </p:txBody>
      </p:sp>
      <p:sp>
        <p:nvSpPr>
          <p:cNvPr id="3"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4"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C0KwAAqhAAAPM9AAB1GwAAECAAACYAAAAIAAAA//////////8="/>
              </a:ext>
            </a:extLst>
          </p:cNvSpPr>
          <p:nvPr/>
        </p:nvSpPr>
        <p:spPr>
          <a:xfrm>
            <a:off x="7104380" y="2708910"/>
            <a:ext cx="2966085" cy="1754505"/>
          </a:xfrm>
          <a:prstGeom prst="rect">
            <a:avLst/>
          </a:prstGeom>
          <a:noFill/>
          <a:ln>
            <a:noFill/>
          </a:ln>
          <a:effectLst/>
        </p:spPr>
        <p:txBody>
          <a:bodyPr vert="horz" wrap="square" lIns="91440" tIns="45720" rIns="91440" bIns="45720" numCol="1" spcCol="215900" anchor="t"/>
          <a:lstStyle/>
          <a:p>
            <a:pPr>
              <a:defRPr lang="de-de"/>
            </a:pPr>
            <a:r>
              <a:t>https://www.munichre.com/topics-online/de/climate-change-and-natural-disasters/natural-disasters/overview-natural-catastrophe-2016.html</a:t>
            </a:r>
          </a:p>
        </p:txBody>
      </p:sp>
      <p:pic>
        <p:nvPicPr>
          <p:cNvPr id="5" name="Grafik 5"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PRAAABUQAABQGwAAJxsAABAAAAAmAAAACAAAAP//////////"/>
              </a:ext>
            </a:extLst>
          </p:cNvPicPr>
          <p:nvPr/>
        </p:nvPicPr>
        <p:blipFill>
          <a:blip r:embed="rId3"/>
          <a:stretch>
            <a:fillRect/>
          </a:stretch>
        </p:blipFill>
        <p:spPr>
          <a:xfrm>
            <a:off x="2639695" y="2614295"/>
            <a:ext cx="1800225" cy="1799590"/>
          </a:xfrm>
          <a:prstGeom prst="rect">
            <a:avLst/>
          </a:prstGeom>
          <a:noFill/>
          <a:ln>
            <a:noFill/>
          </a:ln>
          <a:effectLst/>
        </p:spPr>
      </p:pic>
      <p:sp>
        <p:nvSpPr>
          <p:cNvPr id="6" name="Gerader Verbinder 7"/>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8N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uEAAAqhAAAG0aAABpGgAAEAAAACYAAAAIAAAA//////////8="/>
              </a:ext>
            </a:extLst>
          </p:cNvSpPr>
          <p:nvPr/>
        </p:nvSpPr>
        <p:spPr>
          <a:xfrm flipV="1">
            <a:off x="2711450" y="2708910"/>
            <a:ext cx="1584325" cy="1584325"/>
          </a:xfrm>
          <a:prstGeom prst="line">
            <a:avLst/>
          </a:prstGeom>
          <a:noFill/>
          <a:ln w="76200" cap="flat" cmpd="sng" algn="ctr">
            <a:solidFill>
              <a:srgbClr val="000000"/>
            </a:solidFill>
            <a:prstDash val="solid"/>
            <a:headEnd type="none"/>
            <a:tailEnd type="none"/>
          </a:ln>
          <a:effectLst/>
        </p:spPr>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noChangeArrowheads="1"/>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Ld/+o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lwgAANNJAAAnDwAAEAAAACYAAAAIAAAAAQAAAAAAAAA="/>
              </a:ext>
            </a:extLst>
          </p:cNvSpPr>
          <p:nvPr>
            <p:ph type="title"/>
          </p:nvPr>
        </p:nvSpPr>
        <p:spPr>
          <a:xfrm>
            <a:off x="4295775" y="1396365"/>
            <a:ext cx="7705090" cy="1066800"/>
          </a:xfrm>
        </p:spPr>
        <p:txBody>
          <a:bodyPr/>
          <a:lstStyle/>
          <a:p>
            <a:pPr>
              <a:defRPr lang="de-de"/>
            </a:pPr>
            <a:r>
              <a:t>Schäden durch Naturgefahren im Jahr 2016</a:t>
            </a:r>
          </a:p>
        </p:txBody>
      </p:sp>
      <p:sp>
        <p:nvSpPr>
          <p:cNvPr id="3"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ECi8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CmOwAAwycAAABLAAAJKgAAECAAACYAAAAIAAAA//////////8="/>
              </a:ext>
            </a:extLst>
          </p:cNvSpPr>
          <p:nvPr/>
        </p:nvSpPr>
        <p:spPr>
          <a:xfrm>
            <a:off x="9696450" y="6463665"/>
            <a:ext cx="2495550"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   </a:t>
            </a:r>
          </a:p>
        </p:txBody>
      </p:sp>
      <p:sp>
        <p:nvSpPr>
          <p:cNvPr id="4" name="Textfeld 8"/>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eh/+o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qBQAASBkAACwkAACrIAAAECAAACYAAAAIAAAA//////////8="/>
              </a:ext>
            </a:extLst>
          </p:cNvSpPr>
          <p:nvPr/>
        </p:nvSpPr>
        <p:spPr>
          <a:xfrm>
            <a:off x="839470" y="4109720"/>
            <a:ext cx="5040630" cy="1200785"/>
          </a:xfrm>
          <a:prstGeom prst="rect">
            <a:avLst/>
          </a:prstGeom>
          <a:noFill/>
          <a:ln>
            <a:noFill/>
          </a:ln>
          <a:effectLst/>
        </p:spPr>
        <p:txBody>
          <a:bodyPr vert="horz" wrap="square" lIns="91440" tIns="45720" rIns="91440" bIns="45720" numCol="1" spcCol="215900" anchor="t"/>
          <a:lstStyle/>
          <a:p>
            <a:pPr>
              <a:defRPr lang="de-de"/>
            </a:pPr>
            <a:r>
              <a:t>https://www.munichre.com/topics-online/de/climate-change-and-natural-disasters/natural-disasters/overview-natural-catastrophe-2016.html</a:t>
            </a:r>
          </a:p>
        </p:txBody>
      </p:sp>
      <p:pic>
        <p:nvPicPr>
          <p:cNvPr id="5" name="Grafik 9" descr="Auge mit einfarbiger Füllung"/>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QAwAAB0NAABTFwAAMBgAABAAAAAmAAAACAAAAP//////////"/>
              </a:ext>
            </a:extLst>
          </p:cNvPicPr>
          <p:nvPr/>
        </p:nvPicPr>
        <p:blipFill>
          <a:blip r:embed="rId2"/>
          <a:stretch>
            <a:fillRect/>
          </a:stretch>
        </p:blipFill>
        <p:spPr>
          <a:xfrm>
            <a:off x="1991360" y="2131695"/>
            <a:ext cx="1800225" cy="1800225"/>
          </a:xfrm>
          <a:prstGeom prst="rect">
            <a:avLst/>
          </a:prstGeom>
          <a:noFill/>
          <a:ln>
            <a:noFill/>
          </a:ln>
          <a:effectLst/>
        </p:spPr>
      </p:pic>
      <p:sp>
        <p:nvSpPr>
          <p:cNvPr id="6" name="Gerader Verbinder 3"/>
          <p:cNvSpPr>
            <a:extLst>
              <a:ext uri="smNativeData">
                <pr:smNativeData xmlns:pr="smNativeData" xmlns:p14="http://schemas.microsoft.com/office/powerpoint/2010/main" xmlns="" val="SMDATA_13_svcmZBMAAAAlAAAACgAAAA0AAAAAkAAAAEgAAACQAAAASAAAAAAAAAAAAAAAAg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BAAAAAAAAAAAAAAB4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AjDQAAcw4AAP8VAABPFwAAEAAAACYAAAAIAAAA//////////8="/>
              </a:ext>
            </a:extLst>
          </p:cNvSpPr>
          <p:nvPr/>
        </p:nvSpPr>
        <p:spPr>
          <a:xfrm flipV="1">
            <a:off x="2135505" y="2348865"/>
            <a:ext cx="1440180" cy="1440180"/>
          </a:xfrm>
          <a:prstGeom prst="line">
            <a:avLst/>
          </a:prstGeom>
          <a:noFill/>
          <a:ln w="76200" cap="flat" cmpd="sng" algn="ctr">
            <a:solidFill>
              <a:srgbClr val="000000"/>
            </a:solidFill>
            <a:prstDash val="solid"/>
            <a:headEnd type="none"/>
            <a:tailEnd type="none"/>
          </a:ln>
          <a:effectLst/>
        </p:spPr>
      </p:sp>
      <p:sp>
        <p:nvSpPr>
          <p:cNvPr id="7" name="Titel 1"/>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mIgAAJQ8AALFHAAC1FQAAEAAAACYAAAAIAAAA//////////8="/>
              </a:ext>
            </a:extLst>
          </p:cNvSpPr>
          <p:nvPr/>
        </p:nvSpPr>
        <p:spPr>
          <a:xfrm>
            <a:off x="5591810" y="2461895"/>
            <a:ext cx="6062345" cy="106680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Schadenereignisse 1980 - 2016</a:t>
            </a:r>
          </a:p>
        </p:txBody>
      </p:sp>
      <p:sp>
        <p:nvSpPr>
          <p:cNvPr id="8" name="Titel 1"/>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tJgAATxcAANNJAADfHQAAEAAAACYAAAAIAAAA//////////8="/>
              </a:ext>
            </a:extLst>
          </p:cNvSpPr>
          <p:nvPr/>
        </p:nvSpPr>
        <p:spPr>
          <a:xfrm>
            <a:off x="6287135" y="3789045"/>
            <a:ext cx="5713730" cy="106680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Gesamtschäden 1980 bis 2016</a:t>
            </a:r>
          </a:p>
        </p:txBody>
      </p:sp>
      <p:sp>
        <p:nvSpPr>
          <p:cNvPr id="9" name="Titel 1"/>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5XEgE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ZAwAA6gIAAKUoAAB6CQAAEAAAACYAAAAIAAAA//////////8="/>
              </a:ext>
            </a:extLst>
          </p:cNvSpPr>
          <p:nvPr/>
        </p:nvSpPr>
        <p:spPr>
          <a:xfrm>
            <a:off x="544195" y="473710"/>
            <a:ext cx="6062980" cy="1066800"/>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t>Sehr gute Grafiken: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ngIAABhIAABjBwAAEAAAACYAAAAIAAAA//////////8="/>
              </a:ext>
            </a:extLst>
          </p:cNvSpPr>
          <p:nvPr/>
        </p:nvSpPr>
        <p:spPr>
          <a:xfrm>
            <a:off x="472440" y="425450"/>
            <a:ext cx="11247120" cy="775335"/>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806450" marR="0" indent="-806450" algn="l" defTabSz="914400">
              <a:lnSpc>
                <a:spcPct val="100000"/>
              </a:lnSpc>
              <a:spcBef>
                <a:spcPts val="0"/>
              </a:spcBef>
              <a:spcAft>
                <a:spcPts val="0"/>
              </a:spcAft>
              <a:buNone/>
              <a:tabLst/>
              <a:defRPr lang="de-de"/>
            </a:pPr>
            <a:r>
              <a:rPr lang="de-de" sz="2400" b="1"/>
              <a:t>DS 4: </a:t>
            </a:r>
            <a:r>
              <a:rPr lang="de-de" sz="2400" b="1">
                <a:solidFill>
                  <a:schemeClr val="tx1"/>
                </a:solidFill>
              </a:rPr>
              <a:t>Was brauchen Gesellschaften, um eine Resilienz gegenüber Naturgefahren entwickeln zu können?   </a:t>
            </a:r>
            <a:endParaRPr lang="de-de" sz="2400">
              <a:solidFill>
                <a:srgbClr val="FF0000"/>
              </a:solidFill>
            </a:endParaRPr>
          </a:p>
        </p:txBody>
      </p:sp>
      <p:graphicFrame>
        <p:nvGraphicFramePr>
          <p:cNvPr id="4" name="Tabelle 3"/>
          <p:cNvGraphicFramePr>
            <a:graphicFrameLocks noGrp="1"/>
          </p:cNvGraphicFramePr>
          <p:nvPr/>
        </p:nvGraphicFramePr>
        <p:xfrm>
          <a:off x="602615" y="1292225"/>
          <a:ext cx="10772140" cy="4680585"/>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549775">
                  <a:extLst>
                    <a:ext uri="{9D8B030D-6E8A-4147-A177-3AD203B41FA5}">
                      <a16:colId xmlns:a16="http://schemas.microsoft.com/office/drawing/2014/main" val="20002"/>
                    </a:ext>
                  </a:extLst>
                </a:gridCol>
                <a:gridCol w="4140835">
                  <a:extLst>
                    <a:ext uri="{9D8B030D-6E8A-4147-A177-3AD203B41FA5}">
                      <a16:colId xmlns:a16="http://schemas.microsoft.com/office/drawing/2014/main" val="20003"/>
                    </a:ext>
                  </a:extLst>
                </a:gridCol>
              </a:tblGrid>
              <a:tr h="49784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497840"/>
                  </a:ext>
                </a:extLst>
              </a:tr>
              <a:tr h="418274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(Risiko, Hazard, Verwundbarkeit/ Vulnerabilität, </a:t>
                      </a:r>
                      <a:r>
                        <a:rPr lang="de-de" sz="1200" b="1"/>
                        <a:t>Wider-stands-fähigkeit/ Resilienz</a:t>
                      </a:r>
                      <a:r>
                        <a:rPr lang="de-de" sz="1000"/>
                        <a:t>)</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rPr lang="de-de" sz="2000" b="1"/>
                        <a:t>Alternativ oder ergänzend: </a:t>
                      </a:r>
                    </a:p>
                    <a:p>
                      <a:pPr marL="0" marR="0" indent="0" algn="l">
                        <a:buNone/>
                        <a:defRPr lang="de-de"/>
                      </a:pPr>
                      <a:endParaRPr lang="de-de" sz="2000" b="1"/>
                    </a:p>
                    <a:p>
                      <a:pPr marL="0" marR="0" indent="0" algn="l">
                        <a:buNone/>
                        <a:defRPr lang="de-de"/>
                      </a:pPr>
                      <a:r>
                        <a:rPr lang="de-de" sz="2000" b="1"/>
                        <a:t>Erneutes Aufgreifen des PAR-Modells (vgl. DS 2; nun rechte Seite (Release) und dies am Beispiel vorhandenen Materials zu Bangladesh </a:t>
                      </a:r>
                    </a:p>
                    <a:p>
                      <a:pPr marL="0" marR="0" indent="0" algn="l">
                        <a:buNone/>
                        <a:defRPr lang="de-de"/>
                      </a:pPr>
                      <a:r>
                        <a:rPr lang="de-de" sz="1600" i="1"/>
                        <a:t>(jedoch Alter des Materials beachten!)</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defTabSz="914400">
                        <a:lnSpc>
                          <a:spcPct val="100000"/>
                        </a:lnSpc>
                        <a:spcBef>
                          <a:spcPts val="0"/>
                        </a:spcBef>
                        <a:spcAft>
                          <a:spcPts val="0"/>
                        </a:spcAft>
                        <a:buNone/>
                        <a:tabLst/>
                        <a:defRPr lang="de-de"/>
                      </a:pPr>
                      <a:endParaRPr lang="de-de" sz="1400">
                        <a:solidFill>
                          <a:schemeClr val="bg2"/>
                        </a:solidFill>
                      </a:endParaRPr>
                    </a:p>
                    <a:p>
                      <a:pPr marL="0" marR="0" indent="0" algn="l" defTabSz="914400">
                        <a:lnSpc>
                          <a:spcPct val="100000"/>
                        </a:lnSpc>
                        <a:spcBef>
                          <a:spcPts val="0"/>
                        </a:spcBef>
                        <a:spcAft>
                          <a:spcPts val="0"/>
                        </a:spcAft>
                        <a:buNone/>
                        <a:tabLst/>
                        <a:defRPr lang="de-de"/>
                      </a:pPr>
                      <a:endParaRPr lang="de-de" sz="1400">
                        <a:solidFill>
                          <a:schemeClr val="bg2"/>
                        </a:solidFill>
                      </a:endParaRPr>
                    </a:p>
                    <a:p>
                      <a:pPr marL="0" marR="0" indent="0" algn="l" defTabSz="914400">
                        <a:lnSpc>
                          <a:spcPct val="100000"/>
                        </a:lnSpc>
                        <a:spcBef>
                          <a:spcPts val="0"/>
                        </a:spcBef>
                        <a:spcAft>
                          <a:spcPts val="0"/>
                        </a:spcAft>
                        <a:buNone/>
                        <a:tabLst/>
                        <a:defRPr lang="de-de"/>
                      </a:pPr>
                      <a:endParaRPr lang="de-de" sz="2000"/>
                    </a:p>
                    <a:p>
                      <a:pPr marL="0" marR="0" indent="0" algn="l" defTabSz="914400">
                        <a:lnSpc>
                          <a:spcPct val="100000"/>
                        </a:lnSpc>
                        <a:spcBef>
                          <a:spcPts val="0"/>
                        </a:spcBef>
                        <a:spcAft>
                          <a:spcPts val="0"/>
                        </a:spcAft>
                        <a:buNone/>
                        <a:tabLst/>
                        <a:defRPr lang="de-de"/>
                      </a:pPr>
                      <a:endParaRPr lang="de-de" sz="2000"/>
                    </a:p>
                    <a:p>
                      <a:pPr marL="0" marR="0" indent="0" algn="l" defTabSz="914400">
                        <a:lnSpc>
                          <a:spcPct val="100000"/>
                        </a:lnSpc>
                        <a:spcBef>
                          <a:spcPts val="0"/>
                        </a:spcBef>
                        <a:spcAft>
                          <a:spcPts val="0"/>
                        </a:spcAft>
                        <a:buNone/>
                        <a:tabLst/>
                        <a:defRPr lang="de-de"/>
                      </a:pPr>
                      <a:r>
                        <a:rPr lang="de-de" sz="2000"/>
                        <a:t>PG 12/2013: Wie in Bangladesch Ereignisse zu Katastrophen werden </a:t>
                      </a:r>
                    </a:p>
                    <a:p>
                      <a:pPr marL="0" marR="0" indent="0" algn="l" defTabSz="914400">
                        <a:lnSpc>
                          <a:spcPct val="100000"/>
                        </a:lnSpc>
                        <a:spcBef>
                          <a:spcPts val="0"/>
                        </a:spcBef>
                        <a:spcAft>
                          <a:spcPts val="0"/>
                        </a:spcAft>
                        <a:buNone/>
                        <a:tabLst/>
                        <a:defRPr lang="de-de"/>
                      </a:pPr>
                      <a:endParaRPr lang="de-de" sz="14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418274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2"/>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7SUAAJMwAAAkKAAAEAAAACYAAAAIAAAAAAAAAAAAAAA="/>
              </a:ext>
            </a:extLst>
          </p:cNvSpPr>
          <p:nvPr>
            <p:ph type="ftr" sz="quarter" idx="10"/>
          </p:nvPr>
        </p:nvSpPr>
        <p:spPr/>
        <p:txBody>
          <a:bodyPr/>
          <a:lstStyle/>
          <a:p>
            <a:pPr>
              <a:defRPr lang="de-de"/>
            </a:pPr>
            <a:r>
              <a:t>ZSL-Konzeptionsgruppe Geographie</a:t>
            </a:r>
          </a:p>
        </p:txBody>
      </p:sp>
      <p:sp>
        <p:nvSpPr>
          <p:cNvPr id="3" name="Legende mit Pfeil nach unten 4"/>
          <p:cNvSpPr>
            <a:extLst>
              <a:ext uri="smNativeData">
                <pr:smNativeData xmlns:pr="smNativeData" xmlns:p14="http://schemas.microsoft.com/office/powerpoint/2010/main" xmlns="" val="SMDATA_13_svcmZBMAAAAlAAAA3wAAAA0AAAAAkAAAAEgAAACQAAAASAAAAAAAAAABAAAAAAAAAAEAAABQAAAAAAAAAAAA6D/TDhlb/D+yP9MOGVv8P8I/XoB9dOrK5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KAdHAM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DwBgAAYQwAABBEAADPHQAAEAAAACYAAAAIAAAA//////////8="/>
              </a:ext>
            </a:extLst>
          </p:cNvSpPr>
          <p:nvPr/>
        </p:nvSpPr>
        <p:spPr>
          <a:xfrm>
            <a:off x="1127760" y="2012315"/>
            <a:ext cx="9936480" cy="2833370"/>
          </a:xfrm>
          <a:prstGeom prst="downArrowCallout">
            <a:avLst>
              <a:gd name="adj1" fmla="val 25001"/>
              <a:gd name="adj2" fmla="val 25001"/>
              <a:gd name="adj3" fmla="val 25000"/>
              <a:gd name="adj4" fmla="val 64977"/>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r>
              <a:rPr lang="de-de" sz="4400"/>
              <a:t>DS 5</a:t>
            </a:r>
          </a:p>
        </p:txBody>
      </p:sp>
      <p:sp>
        <p:nvSpPr>
          <p:cNvPr id="4"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CAFuwU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5" name="Textfeld 1"/>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4CAAP//wQgAAAAAAAAAAAAAAAAAAAAAAAAAAAAAAAAAAAAAeAAAAAEAAABAAAAAAAAAAAAAAABaAAAAAAAAAAAAAAAAAAAAAAAAAAAAAAAAAAAAAAAAAAAAAAAAAAAAAAAAAAAAAAAAAAAAAAAAAAAAAAAAAAAAAAAAAAAAAAAAAAAAFAAAADwAAAABAAAAAAAAAP9tbQw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MDk2ggMAAAAEAAAAAAAAAAAAAAAAAAAAAAAAAAeAAAAaAAAAAAAAAAAAAAAAAAAAAAAAAAAAAAAECcAABAnAAAAAAAAAAAAAAAAAAAAAAAAAAAAAAAAAAAAAAAAAAAAABQAAAAAAAAAwMD/AAAAAABkAAAAMgAAAAAAAABkAAAAAAAAAH9/fwAKAAAAHwAAAFQAAAD/gIAA///BAQAAAAAAAAAAAAAAAAAAAAAAAAAAAAAAAAAAAAAAAAAA/21tBX9/fwC/AAADzMzMAMDA/wB/f38AAAAAAAAAAAAAAAAAAAAAAAAAAAAhAAAAGAAAABQAAADwBgAACAYAABBEAABACQAAECAAACYAAAAIAAAA//////////8="/>
              </a:ext>
            </a:extLst>
          </p:cNvSpPr>
          <p:nvPr/>
        </p:nvSpPr>
        <p:spPr>
          <a:xfrm>
            <a:off x="1127760" y="980440"/>
            <a:ext cx="9936480" cy="523240"/>
          </a:xfrm>
          <a:prstGeom prst="rect">
            <a:avLst/>
          </a:prstGeom>
          <a:solidFill>
            <a:srgbClr val="FF8080"/>
          </a:solidFill>
          <a:ln w="9525" cap="flat" cmpd="sng" algn="ctr">
            <a:solidFill>
              <a:schemeClr val="accent1"/>
            </a:solidFill>
            <a:prstDash val="solid"/>
            <a:headEnd type="none"/>
            <a:tailEnd type="none"/>
          </a:ln>
          <a:effectLst/>
        </p:spPr>
        <p:txBody>
          <a:bodyPr vert="horz" wrap="square" lIns="91440" tIns="45720" rIns="91440" bIns="45720" numCol="1" spcCol="215900" anchor="t"/>
          <a:lstStyle/>
          <a:p>
            <a:pPr algn="ctr">
              <a:defRPr lang="de-de"/>
            </a:pPr>
            <a:r>
              <a:rPr lang="de-de" sz="2800">
                <a:solidFill>
                  <a:schemeClr val="bg1"/>
                </a:solidFill>
              </a:rPr>
              <a:t>Impulse für die weiteren Doppelstunden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BXEwAAGCAAALpIAAB6JwAAECAAACYAAAAIAAAA//////////8="/>
              </a:ext>
            </a:extLst>
          </p:cNvSpPr>
          <p:nvPr/>
        </p:nvSpPr>
        <p:spPr>
          <a:xfrm>
            <a:off x="3143885" y="5217160"/>
            <a:ext cx="8678545" cy="120015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3.1.1.2 (4)  mindestens zwei Naturereignisse, daraus resultierende Bedrohungen und geeignete Schutzmaßnahmen darstellen (Naturereignis, Naturkatas-trophe, z. B. Sturm, Hochwasser, Sturmflut, Lawine, Erd-beben, Vulkan-ausbruch)</a:t>
            </a:r>
          </a:p>
        </p:txBody>
      </p:sp>
      <p:sp>
        <p:nvSpPr>
          <p:cNvPr id="4"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kAwAAsgQAALNHAACRCgAAECAAACYAAAAIAAAA//////////8="/>
              </a:ext>
            </a:extLst>
          </p:cNvSpPr>
          <p:nvPr/>
        </p:nvSpPr>
        <p:spPr>
          <a:xfrm>
            <a:off x="551180" y="763270"/>
            <a:ext cx="11104245" cy="954405"/>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t"/>
          <a:lstStyle/>
          <a:p>
            <a:pPr>
              <a:defRPr lang="de-de">
                <a:solidFill>
                  <a:srgbClr val="FFFFC1"/>
                </a:solidFill>
                <a:latin typeface="Arial" pitchFamily="2" charset="0"/>
                <a:ea typeface="Arial" pitchFamily="2" charset="0"/>
                <a:cs typeface="Arial" pitchFamily="2" charset="0"/>
              </a:defRPr>
            </a:pPr>
            <a:r>
              <a:rPr lang="de-de" sz="2800"/>
              <a:t>Eine Passung des spiralcurricularen Ansatzes des BP 2016 im Hinblick auf Naturgefahren…</a:t>
            </a:r>
          </a:p>
        </p:txBody>
      </p:sp>
      <p:sp>
        <p:nvSpPr>
          <p:cNvPr id="5"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CDFAAAahoAALpIAAAYIAAAECAAACYAAAAIAAAA//////////8="/>
              </a:ext>
            </a:extLst>
          </p:cNvSpPr>
          <p:nvPr/>
        </p:nvSpPr>
        <p:spPr>
          <a:xfrm>
            <a:off x="3334385" y="4293870"/>
            <a:ext cx="8488045" cy="92329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3.2.2.1 (2)  ein ausgewähltes Wetterextrem sowie daraus resultierende Bedrohun-gen darstellen (z. B. Orkan, trop. Wirbelsturm, Tornado, Blizzard, Dürre, Starkniederschlag)</a:t>
            </a:r>
          </a:p>
        </p:txBody>
      </p:sp>
      <p:sp>
        <p:nvSpPr>
          <p:cNvPr id="6"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A5FgAAIxQAALpIAADRGQAAECAAACYAAAAIAAAA//////////8="/>
              </a:ext>
            </a:extLst>
          </p:cNvSpPr>
          <p:nvPr/>
        </p:nvSpPr>
        <p:spPr>
          <a:xfrm>
            <a:off x="3612515" y="3273425"/>
            <a:ext cx="8209915" cy="92329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3.3.1.2 (2)  </a:t>
            </a:r>
            <a:r>
              <a:rPr lang="de-de" sz="1600"/>
              <a:t>plattentektonische Prozesse und deren Auswirkungen erklären </a:t>
            </a:r>
            <a:r>
              <a:t>(</a:t>
            </a:r>
            <a:r>
              <a:rPr lang="de-de" sz="1000"/>
              <a:t>Plattentektonik, Subduktion, Ozeanspreizung/ Seafloor Spreading, Horizontalverschiebung, Graben-, Gebirgs-, Tiefseerinnenbildung</a:t>
            </a:r>
            <a:r>
              <a:t>, Vulkanismus, Erdbeben, Seebeben, Tsunami)</a:t>
            </a:r>
          </a:p>
        </p:txBody>
      </p:sp>
      <p:sp>
        <p:nvSpPr>
          <p:cNvPr id="7"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6yQ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rJAH9/fwC/AAADzMzMAMDA/wB/f38AAAAAAAAAAAAAAAAAAAAAAAAAAAAhAAAAGAAAABQAAAACEgAArQ0AALpIAABbEwAAECAAACYAAAAIAAAA//////////8="/>
              </a:ext>
            </a:extLst>
          </p:cNvSpPr>
          <p:nvPr/>
        </p:nvSpPr>
        <p:spPr>
          <a:xfrm>
            <a:off x="2927350" y="2223135"/>
            <a:ext cx="8895080" cy="923290"/>
          </a:xfrm>
          <a:prstGeom prst="rect">
            <a:avLst/>
          </a:prstGeom>
          <a:noFill/>
          <a:ln w="9525" cap="flat" cmpd="sng" algn="ctr">
            <a:solidFill>
              <a:srgbClr val="007AC9"/>
            </a:solidFill>
            <a:prstDash val="solid"/>
            <a:headEnd type="none"/>
            <a:tailEnd type="none"/>
          </a:ln>
          <a:effectLst/>
        </p:spPr>
        <p:txBody>
          <a:bodyPr vert="horz" wrap="square" lIns="91440" tIns="45720" rIns="91440" bIns="45720" numCol="1" spcCol="215900" anchor="t"/>
          <a:lstStyle/>
          <a:p>
            <a:pPr marL="1081405" indent="-1081405">
              <a:defRPr lang="de-de"/>
            </a:pPr>
            <a:r>
              <a:t>3.5.2.1(7) die Verwundbarkeit von Räumen durch Naturgefahren erläutern (Risiko, Hazard, Verwundbarkeit/ Vulnerabilität, Widerstandsfähigkeit/ Resilienz)</a:t>
            </a:r>
          </a:p>
          <a:p>
            <a:pPr marL="1081405" indent="-1081405">
              <a:defRPr lang="de-de"/>
            </a:pPr>
            <a:r>
              <a:t>                 </a:t>
            </a:r>
            <a:r>
              <a:rPr lang="de-de" sz="1000"/>
              <a:t>(vier- bzw. fünfstündiger Kurs)</a:t>
            </a:r>
          </a:p>
        </p:txBody>
      </p:sp>
      <p:sp>
        <p:nvSpPr>
          <p:cNvPr id="8"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9" name="Grafik 10"/>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J/hCw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vAAAAN0KAAC/FwAAviMAABAAAAAmAAAACAAAAP//////////"/>
              </a:ext>
            </a:extLst>
          </p:cNvPicPr>
          <p:nvPr/>
        </p:nvPicPr>
        <p:blipFill>
          <a:blip r:embed="rId2"/>
          <a:stretch>
            <a:fillRect/>
          </a:stretch>
        </p:blipFill>
        <p:spPr>
          <a:xfrm>
            <a:off x="119380" y="1765935"/>
            <a:ext cx="3740785" cy="4044315"/>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B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2"/>
          <p:cNvSpPr>
            <a:extLst>
              <a:ext uri="smNativeData">
                <pr:smNativeData xmlns:pr="smNativeData" xmlns:p14="http://schemas.microsoft.com/office/powerpoint/2010/main" xmlns="" val="SMDATA_13_svcmZBMAAAAlAAAAZAAAAA0AAAAAkAAAAEgAAACQAAAASAAAAAAAAAAB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8gH0g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DoAgAAngIAABhIAABjBwAAEAAAACYAAAAIAAAA//////////8="/>
              </a:ext>
            </a:extLst>
          </p:cNvSpPr>
          <p:nvPr/>
        </p:nvSpPr>
        <p:spPr>
          <a:xfrm>
            <a:off x="472440" y="425450"/>
            <a:ext cx="11247120" cy="775335"/>
          </a:xfrm>
          <a:prstGeom prst="rect">
            <a:avLst/>
          </a:prstGeom>
          <a:noFill/>
          <a:ln>
            <a:noFill/>
          </a:ln>
          <a:effectLst/>
        </p:spPr>
        <p:txBody>
          <a:bodyPr vert="horz" wrap="square" lIns="91440" tIns="45720" rIns="91440" bIns="45720" numCol="1" spcCol="215900" anchor="ctr"/>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marL="806450" marR="0" indent="-806450" algn="l" defTabSz="914400">
              <a:lnSpc>
                <a:spcPct val="100000"/>
              </a:lnSpc>
              <a:spcBef>
                <a:spcPts val="0"/>
              </a:spcBef>
              <a:spcAft>
                <a:spcPts val="0"/>
              </a:spcAft>
              <a:buNone/>
              <a:tabLst/>
              <a:defRPr lang="de-de"/>
            </a:pPr>
            <a:r>
              <a:rPr lang="de-de" sz="2400" b="1"/>
              <a:t>DS 5: Verantwortung in der „Einen Welt“ -  Leitbild einer „Disaster Resilient Society“ (UN, 2005) </a:t>
            </a:r>
            <a:endParaRPr lang="de-de" sz="2400"/>
          </a:p>
        </p:txBody>
      </p:sp>
      <p:graphicFrame>
        <p:nvGraphicFramePr>
          <p:cNvPr id="4" name="Tabelle 3"/>
          <p:cNvGraphicFramePr>
            <a:graphicFrameLocks noGrp="1"/>
          </p:cNvGraphicFramePr>
          <p:nvPr/>
        </p:nvGraphicFramePr>
        <p:xfrm>
          <a:off x="602615" y="1292225"/>
          <a:ext cx="10772140" cy="4680585"/>
        </p:xfrm>
        <a:graphic>
          <a:graphicData uri="http://schemas.openxmlformats.org/drawingml/2006/table">
            <a:tbl>
              <a:tblPr>
                <a:noFill/>
              </a:tblPr>
              <a:tblGrid>
                <a:gridCol w="1040765">
                  <a:extLst>
                    <a:ext uri="{9D8B030D-6E8A-4147-A177-3AD203B41FA5}">
                      <a16:colId xmlns:a16="http://schemas.microsoft.com/office/drawing/2014/main" val="20000"/>
                    </a:ext>
                  </a:extLst>
                </a:gridCol>
                <a:gridCol w="1040765">
                  <a:extLst>
                    <a:ext uri="{9D8B030D-6E8A-4147-A177-3AD203B41FA5}">
                      <a16:colId xmlns:a16="http://schemas.microsoft.com/office/drawing/2014/main" val="20001"/>
                    </a:ext>
                  </a:extLst>
                </a:gridCol>
                <a:gridCol w="4924425">
                  <a:extLst>
                    <a:ext uri="{9D8B030D-6E8A-4147-A177-3AD203B41FA5}">
                      <a16:colId xmlns:a16="http://schemas.microsoft.com/office/drawing/2014/main" val="20002"/>
                    </a:ext>
                  </a:extLst>
                </a:gridCol>
                <a:gridCol w="3766820">
                  <a:extLst>
                    <a:ext uri="{9D8B030D-6E8A-4147-A177-3AD203B41FA5}">
                      <a16:colId xmlns:a16="http://schemas.microsoft.com/office/drawing/2014/main" val="20003"/>
                    </a:ext>
                  </a:extLst>
                </a:gridCol>
              </a:tblGrid>
              <a:tr h="497840">
                <a:tc>
                  <a:txBody>
                    <a:bodyPr/>
                    <a:lstStyle/>
                    <a:p>
                      <a:pPr marL="0" marR="0" indent="0" algn="l">
                        <a:buNone/>
                        <a:defRPr lang="de-de"/>
                      </a:pPr>
                      <a:r>
                        <a:t>IbK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pbK</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Ideen zur Umsetzung</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t>Material, Hinweise</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0"/>
                  </a:ext>
                  <a:ext uri="smNativeData">
                    <pr:rowheight xmlns:pr="smNativeData" xmlns="" xmlns:p14="http://schemas.microsoft.com/office/powerpoint/2010/main" dt="1680275378" type="min" val="497840"/>
                  </a:ext>
                </a:extLst>
              </a:tr>
              <a:tr h="4182745">
                <a:tc>
                  <a:txBody>
                    <a:bodyPr/>
                    <a:lstStyle/>
                    <a:p>
                      <a:pPr marL="109855" marR="0" indent="0" algn="l">
                        <a:buNone/>
                        <a:defRPr lang="de-de"/>
                      </a:pPr>
                      <a:r>
                        <a:rPr lang="de-de" sz="1000"/>
                        <a:t>3.5.2.1 (7) Die Verwundbarkeit von Räumen durch Naturgefahren erläutern</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r>
                        <a:rPr lang="de-de" sz="1000"/>
                        <a:t>(Risiko, Hazard, Verwundbarkeit/ Vulnerabilität, </a:t>
                      </a:r>
                      <a:r>
                        <a:rPr lang="de-de" sz="1200" b="1"/>
                        <a:t>Wider-stands-fähigkeit/ Resilienz</a:t>
                      </a:r>
                      <a:r>
                        <a:rPr lang="de-de" sz="1000"/>
                        <a:t>)</a:t>
                      </a:r>
                    </a:p>
                    <a:p>
                      <a:pPr marL="0" marR="0" indent="0" algn="l" defTabSz="914400">
                        <a:lnSpc>
                          <a:spcPct val="100000"/>
                        </a:lnSpc>
                        <a:spcBef>
                          <a:spcPts val="0"/>
                        </a:spcBef>
                        <a:spcAft>
                          <a:spcPts val="0"/>
                        </a:spcAft>
                        <a:buNone/>
                        <a:tabLst/>
                        <a:defRPr lang="de-de"/>
                      </a:pPr>
                      <a:endParaRPr sz="1000" kern="400000" noProof="1">
                        <a:solidFill>
                          <a:schemeClr val="bg2"/>
                        </a:solidFill>
                      </a:endParaRPr>
                    </a:p>
                    <a:p>
                      <a:pPr marL="0" marR="0" indent="0" algn="l" defTabSz="914400">
                        <a:lnSpc>
                          <a:spcPct val="100000"/>
                        </a:lnSpc>
                        <a:spcBef>
                          <a:spcPts val="0"/>
                        </a:spcBef>
                        <a:spcAft>
                          <a:spcPts val="0"/>
                        </a:spcAft>
                        <a:buNone/>
                        <a:tabLst/>
                        <a:defRPr lang="de-de"/>
                      </a:pPr>
                      <a:endParaRPr sz="1000" kern="400000" noProof="1">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109855" marR="0" indent="0" algn="l">
                        <a:buNone/>
                        <a:defRPr lang="de-de"/>
                      </a:pPr>
                      <a:r>
                        <a:rPr lang="de-de" sz="1000"/>
                        <a:t>2.2   Analysekompetenz 2</a:t>
                      </a:r>
                    </a:p>
                    <a:p>
                      <a:pPr marL="109855" marR="0" indent="0" algn="l">
                        <a:buNone/>
                        <a:defRPr lang="de-de"/>
                      </a:pPr>
                      <a:r>
                        <a:rPr lang="de-de" sz="1000"/>
                        <a:t>Systemi-sche Zu-sammenhänge dar-stellen und daraus re-sultierende zukünftige Entwick-lungen erörtern</a:t>
                      </a:r>
                    </a:p>
                    <a:p>
                      <a:pPr marL="0" marR="0" indent="0" algn="l" defTabSz="914400">
                        <a:lnSpc>
                          <a:spcPct val="100000"/>
                        </a:lnSpc>
                        <a:spcBef>
                          <a:spcPts val="0"/>
                        </a:spcBef>
                        <a:spcAft>
                          <a:spcPts val="0"/>
                        </a:spcAft>
                        <a:buNone/>
                        <a:tabLst/>
                        <a:defRPr lang="de-de"/>
                      </a:pPr>
                      <a:br/>
                      <a:endParaRPr lang="de-de" sz="1000">
                        <a:solidFill>
                          <a:schemeClr val="bg2"/>
                        </a:solidFill>
                      </a:endParaRPr>
                    </a:p>
                    <a:p>
                      <a:pPr marL="0" marR="0" indent="0" algn="l">
                        <a:buNone/>
                        <a:defRPr lang="de-de"/>
                      </a:pPr>
                      <a:endParaRPr lang="de-de" sz="1000">
                        <a:solidFill>
                          <a:schemeClr val="bg2"/>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r>
                        <a:rPr lang="de-de" b="1"/>
                        <a:t>Anbindungsmöglichkeiten z. B. an folgende SDGs</a:t>
                      </a:r>
                    </a:p>
                    <a:p>
                      <a:pPr marL="0" marR="0" indent="0" algn="l">
                        <a:buNone/>
                        <a:defRPr lang="de-de"/>
                      </a:pPr>
                      <a:r>
                        <a:rPr lang="de-de" b="1"/>
                        <a:t> </a:t>
                      </a:r>
                      <a:r>
                        <a:t>SDG 11 (Nachhaltige Städte und Gemeinden - Zahl der Katastrophenopfer deutlich reduzieren)</a:t>
                      </a:r>
                    </a:p>
                    <a:p>
                      <a:pPr marL="0" marR="0" indent="0" algn="l">
                        <a:buNone/>
                        <a:defRPr lang="de-de"/>
                      </a:pPr>
                      <a:r>
                        <a:t>SDG 13 (Maßnahmen zum Klimaschutz)</a:t>
                      </a:r>
                    </a:p>
                    <a:p>
                      <a:pPr marL="0" marR="0" indent="0" algn="l">
                        <a:buNone/>
                        <a:defRPr lang="de-de"/>
                      </a:pPr>
                      <a:r>
                        <a:t>SDG 15 (Leben an Land – Landökosysteme schützen bzw. wiederherstellen)</a:t>
                      </a:r>
                    </a:p>
                    <a:p>
                      <a:pPr marL="0" marR="0" indent="0" algn="l">
                        <a:buNone/>
                        <a:defRPr lang="de-de"/>
                      </a:pPr>
                      <a:r>
                        <a:t>SDG 17 (Partnerschaften, um die Ziele zu erreichen)</a:t>
                      </a:r>
                    </a:p>
                    <a:p>
                      <a:pPr marL="0" marR="0" indent="0" algn="l">
                        <a:buNone/>
                        <a:defRPr lang="de-de"/>
                      </a:pPr>
                      <a:endParaRPr lang="de-de" b="1" i="1">
                        <a:solidFill>
                          <a:srgbClr val="C00000"/>
                        </a:solidFill>
                      </a:endParaRP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tc>
                  <a:txBody>
                    <a:bodyPr/>
                    <a:lstStyle/>
                    <a:p>
                      <a:pPr marL="0" marR="0" indent="0" algn="l">
                        <a:buNone/>
                        <a:defRPr lang="de-de"/>
                      </a:pPr>
                      <a:endParaRPr lang="de-de" b="1" i="1"/>
                    </a:p>
                    <a:p>
                      <a:pPr marL="0" marR="0" indent="0" algn="l">
                        <a:buNone/>
                        <a:defRPr lang="de-de"/>
                      </a:pPr>
                      <a:endParaRPr lang="de-de" b="1" i="1"/>
                    </a:p>
                    <a:p>
                      <a:pPr marL="0" marR="0" indent="0" algn="l">
                        <a:buNone/>
                        <a:defRPr lang="de-de"/>
                      </a:pPr>
                      <a:endParaRPr lang="de-de" b="1" i="1"/>
                    </a:p>
                    <a:p>
                      <a:pPr marL="0" marR="0" indent="0" algn="l">
                        <a:buNone/>
                        <a:defRPr lang="de-de"/>
                      </a:pPr>
                      <a:r>
                        <a:rPr lang="de-de" b="1" i="1"/>
                        <a:t> Rollenspiel</a:t>
                      </a:r>
                      <a:r>
                        <a:t> (UN-Gipfel  oder Talkrunde….)               </a:t>
                      </a:r>
                    </a:p>
                    <a:p>
                      <a:pPr marL="0" marR="0" indent="0" algn="l">
                        <a:buNone/>
                        <a:defRPr lang="de-de"/>
                      </a:pPr>
                      <a:endParaRPr/>
                    </a:p>
                    <a:p>
                      <a:pPr marL="0" marR="0" indent="0" algn="l">
                        <a:buNone/>
                        <a:defRPr lang="de-de"/>
                      </a:pPr>
                      <a:endParaRPr/>
                    </a:p>
                    <a:p>
                      <a:pPr marL="0" marR="0" indent="0" algn="l">
                        <a:buNone/>
                        <a:defRPr lang="de-de"/>
                      </a:pPr>
                      <a:endParaRPr/>
                    </a:p>
                    <a:p>
                      <a:pPr marL="0" marR="0" indent="0" algn="r">
                        <a:buNone/>
                        <a:defRPr lang="de-de"/>
                      </a:pPr>
                      <a:r>
                        <a:t> </a:t>
                      </a:r>
                      <a:r>
                        <a:rPr lang="de-de" i="1">
                          <a:solidFill>
                            <a:srgbClr val="00B050"/>
                          </a:solidFill>
                        </a:rPr>
                        <a:t>Alternative:</a:t>
                      </a:r>
                    </a:p>
                    <a:p>
                      <a:pPr marL="0" marR="0" indent="0" algn="r">
                        <a:buNone/>
                        <a:defRPr lang="de-de"/>
                      </a:pPr>
                      <a:r>
                        <a:t> </a:t>
                      </a:r>
                      <a:r>
                        <a:rPr lang="de-de" i="1">
                          <a:solidFill>
                            <a:srgbClr val="00B050"/>
                          </a:solidFill>
                        </a:rPr>
                        <a:t>Argumentation/ Erörterung </a:t>
                      </a:r>
                    </a:p>
                  </a:txBody>
                  <a:tcPr marL="121920" marR="-635" marT="121920" marB="-635" anchor="ctr">
                    <a:lnL w="12700" cap="flat" cmpd="sng" algn="ctr">
                      <a:solidFill>
                        <a:schemeClr val="tx1"/>
                      </a:solidFill>
                      <a:prstDash val="solid"/>
                      <a:headEnd type="none"/>
                      <a:tailEnd type="none"/>
                    </a:lnL>
                    <a:lnR w="12700" cap="flat" cmpd="sng" algn="ctr">
                      <a:solidFill>
                        <a:schemeClr val="tx1"/>
                      </a:solidFill>
                      <a:prstDash val="solid"/>
                      <a:headEnd type="none"/>
                      <a:tailEnd type="none"/>
                    </a:lnR>
                    <a:lnT w="12700" cap="flat" cmpd="sng" algn="ctr">
                      <a:solidFill>
                        <a:schemeClr val="tx1"/>
                      </a:solidFill>
                      <a:prstDash val="solid"/>
                      <a:headEnd type="none"/>
                      <a:tailEnd type="none"/>
                    </a:lnT>
                    <a:lnB w="12700" cap="flat" cmpd="sng" algn="ctr">
                      <a:solidFill>
                        <a:schemeClr val="tx1"/>
                      </a:solidFill>
                      <a:prstDash val="solid"/>
                      <a:headEnd type="none"/>
                      <a:tailEnd type="none"/>
                    </a:lnB>
                    <a:lnTlToBr>
                      <a:noFill/>
                    </a:lnTlToBr>
                    <a:lnBlToTr>
                      <a:noFill/>
                    </a:lnBlToTr>
                    <a:noFill/>
                  </a:tcPr>
                </a:tc>
                <a:extLst>
                  <a:ext uri="{0D108BD9-81ED-4DB2-BD59-A6C34878D82A}">
                    <a16:rowId xmlns:a16="http://schemas.microsoft.com/office/drawing/2014/main" val="10001"/>
                  </a:ext>
                  <a:ext uri="smNativeData">
                    <pr:rowheight xmlns:pr="smNativeData" xmlns="" xmlns:p14="http://schemas.microsoft.com/office/powerpoint/2010/main" dt="1680275378" type="min" val="4182745"/>
                  </a:ext>
                </a:extLst>
              </a:tr>
            </a:tbl>
          </a:graphicData>
        </a:graphic>
      </p:graphicFrame>
      <p:sp>
        <p:nvSpPr>
          <p:cNvPr id="5"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B9fH4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6"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3t7e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Do8PDwMAAAAEAAAAAAAAAAAAAAAAAAAAAAAAAAeAAAAaAAAAAAAAAAAAAAAAAAAAAAAAAAAAAAAECcAABAnAAAAAAAAAAAAAAAAAAAAAAAAAAAAAAAAAAAAAAAAAAAAABQAAAAAAAAAwMD/AAAAAABkAAAAMgAAAAAAAABkAAAAAAAAAH9/fwAKAAAAHwAAAFQAAADe3t4A///BAQAAAAAAAAAAAAAAAAAAAAAAAAAAAAAAAAAAAAAAAAAAAAAAAH9/fwC/AAADzMzMAMDA/wB/f38AAAAAAAAAAAAAAAAAAAAAAAAAAAAhAAAAGAAAABQAAAB/OwAAwycAAABLAAAJKgAAECAAACYAAAAIAAAA//////////8="/>
              </a:ext>
            </a:extLst>
          </p:cNvSpPr>
          <p:nvPr/>
        </p:nvSpPr>
        <p:spPr>
          <a:xfrm>
            <a:off x="9671685" y="6463665"/>
            <a:ext cx="2520315" cy="369570"/>
          </a:xfrm>
          <a:prstGeom prst="rect">
            <a:avLst/>
          </a:prstGeom>
          <a:solidFill>
            <a:srgbClr val="DEDEDE"/>
          </a:solidFill>
          <a:ln>
            <a:noFill/>
          </a:ln>
          <a:effectLst/>
        </p:spPr>
        <p:txBody>
          <a:bodyPr vert="horz" wrap="square" lIns="91440" tIns="45720" rIns="91440" bIns="45720" numCol="1" spcCol="215900" anchor="t"/>
          <a:lstStyle/>
          <a:p>
            <a:pPr algn="ctr">
              <a:defRPr lang="de-de"/>
            </a:pPr>
            <a:r>
              <a:t>Gestaltungsvorschlag</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NnA1c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extfeld 2"/>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BXEwAAGCAAALpIAAB6JwAAECAAACYAAAAIAAAA//////////8="/>
              </a:ext>
            </a:extLst>
          </p:cNvSpPr>
          <p:nvPr/>
        </p:nvSpPr>
        <p:spPr>
          <a:xfrm>
            <a:off x="3143885" y="5217160"/>
            <a:ext cx="8678545" cy="120015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3.1.1.2 (4)  mindestens zwei </a:t>
            </a:r>
            <a:r>
              <a:rPr lang="de-de">
                <a:solidFill>
                  <a:srgbClr val="00FF00"/>
                </a:solidFill>
              </a:rPr>
              <a:t>Naturereignisse</a:t>
            </a:r>
            <a:r>
              <a:t>, daraus resultierende Bedrohungen und geeignete Schutzmaßnahmen darstellen (Naturereignis, Naturkatas-trophe, z. B. Sturm, Hochwasser, Sturmflut, Lawine, Erdbeben, Vulkan-ausbruch)</a:t>
            </a:r>
          </a:p>
        </p:txBody>
      </p:sp>
      <p:sp>
        <p:nvSpPr>
          <p:cNvPr id="4"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0AbAA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BkAwAAsgQAALNHAADqBwAAECAAACYAAAAIAAAA//////////8="/>
              </a:ext>
            </a:extLst>
          </p:cNvSpPr>
          <p:nvPr/>
        </p:nvSpPr>
        <p:spPr>
          <a:xfrm>
            <a:off x="551180" y="763270"/>
            <a:ext cx="11104245" cy="523240"/>
          </a:xfrm>
          <a:prstGeom prst="rect">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t"/>
          <a:lstStyle/>
          <a:p>
            <a:pPr>
              <a:defRPr lang="de-de">
                <a:solidFill>
                  <a:srgbClr val="FFFFC1"/>
                </a:solidFill>
                <a:latin typeface="Arial" pitchFamily="2" charset="0"/>
                <a:ea typeface="Arial" pitchFamily="2" charset="0"/>
                <a:cs typeface="Arial" pitchFamily="2" charset="0"/>
              </a:defRPr>
            </a:pPr>
            <a:r>
              <a:rPr lang="de-de" sz="2800"/>
              <a:t>… ist nur ansatzweise gegeben…</a:t>
            </a:r>
          </a:p>
        </p:txBody>
      </p:sp>
      <p:sp>
        <p:nvSpPr>
          <p:cNvPr id="5" name="Textfeld 5"/>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CDFAAAahoAALpIAAAYIAAAECAAACYAAAAIAAAA//////////8="/>
              </a:ext>
            </a:extLst>
          </p:cNvSpPr>
          <p:nvPr/>
        </p:nvSpPr>
        <p:spPr>
          <a:xfrm>
            <a:off x="3334385" y="4293870"/>
            <a:ext cx="8488045" cy="92329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3.2.2.1 (2)  ein ausgewähltes Wetterextrem sowie daraus resultierende Bedrohun-gen darstellen (z. B. </a:t>
            </a:r>
            <a:r>
              <a:rPr lang="de-de">
                <a:solidFill>
                  <a:srgbClr val="FFFF00"/>
                </a:solidFill>
              </a:rPr>
              <a:t>Orkan, </a:t>
            </a:r>
            <a:r>
              <a:t>trop. Wirbelsturm, Tornado, Blizzard, Dürre, Starkniederschlag)</a:t>
            </a:r>
          </a:p>
        </p:txBody>
      </p:sp>
      <p:sp>
        <p:nvSpPr>
          <p:cNvPr id="6" name="Textfeld 6"/>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ww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DAAH9/fwC/AAADzMzMAMDA/wB/f38AAAAAAAAAAAAAAAAAAAAAAAAAAAAhAAAAGAAAABQAAAA5FgAAIxQAALpIAADRGQAAECAAACYAAAAIAAAA//////////8="/>
              </a:ext>
            </a:extLst>
          </p:cNvSpPr>
          <p:nvPr/>
        </p:nvSpPr>
        <p:spPr>
          <a:xfrm>
            <a:off x="3612515" y="3273425"/>
            <a:ext cx="8209915" cy="923290"/>
          </a:xfrm>
          <a:prstGeom prst="rect">
            <a:avLst/>
          </a:prstGeom>
          <a:noFill/>
          <a:ln w="9525" cap="flat" cmpd="sng" algn="ctr">
            <a:solidFill>
              <a:srgbClr val="0070C0"/>
            </a:solidFill>
            <a:prstDash val="solid"/>
            <a:headEnd type="none"/>
            <a:tailEnd type="none"/>
          </a:ln>
          <a:effectLst/>
        </p:spPr>
        <p:txBody>
          <a:bodyPr vert="horz" wrap="square" lIns="91440" tIns="45720" rIns="91440" bIns="45720" numCol="1" spcCol="215900" anchor="t"/>
          <a:lstStyle/>
          <a:p>
            <a:pPr marL="535305" indent="-535305" algn="l">
              <a:defRPr lang="de-de"/>
            </a:pPr>
            <a:r>
              <a:t>3.3.1.2 (2)  </a:t>
            </a:r>
            <a:r>
              <a:rPr lang="de-de" sz="1600"/>
              <a:t>plattentektonische Prozesse und deren Auswirkungen erklären </a:t>
            </a:r>
            <a:r>
              <a:t>(</a:t>
            </a:r>
            <a:r>
              <a:rPr lang="de-de" sz="1000"/>
              <a:t>Plattentektonik, Subduktion, Ozeanspreizung/ Seafloor Spreading, Horizontalverschiebung, Graben-, Gebirgs-, Tiefseerinnenbildung</a:t>
            </a:r>
            <a:r>
              <a:t>, </a:t>
            </a:r>
            <a:r>
              <a:rPr lang="de-de">
                <a:solidFill>
                  <a:srgbClr val="CCECFF"/>
                </a:solidFill>
              </a:rPr>
              <a:t>Vulkanismus</a:t>
            </a:r>
            <a:r>
              <a:t>, Erdbeben, Seebeben, Tsunami)</a:t>
            </a:r>
          </a:p>
        </p:txBody>
      </p:sp>
      <p:sp>
        <p:nvSpPr>
          <p:cNvPr id="7" name="Textfeld 7"/>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BAAAAAAAAAAB6yQ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HrJAH9/fwC/AAADzMzMAMDA/wB/f38AAAAAAAAAAAAAAAAAAAAAAAAAAAAhAAAAGAAAABQAAABQEgAAwQ0AALpIAABwEwAAECAAACYAAAAIAAAA//////////8="/>
              </a:ext>
            </a:extLst>
          </p:cNvSpPr>
          <p:nvPr/>
        </p:nvSpPr>
        <p:spPr>
          <a:xfrm>
            <a:off x="2976880" y="2235835"/>
            <a:ext cx="8845550" cy="923925"/>
          </a:xfrm>
          <a:prstGeom prst="rect">
            <a:avLst/>
          </a:prstGeom>
          <a:noFill/>
          <a:ln w="9525" cap="flat" cmpd="sng" algn="ctr">
            <a:solidFill>
              <a:srgbClr val="007AC9"/>
            </a:solidFill>
            <a:prstDash val="solid"/>
            <a:headEnd type="none"/>
            <a:tailEnd type="none"/>
          </a:ln>
          <a:effectLst/>
        </p:spPr>
        <p:txBody>
          <a:bodyPr vert="horz" wrap="square" lIns="91440" tIns="45720" rIns="91440" bIns="45720" numCol="1" spcCol="215900" anchor="t"/>
          <a:lstStyle/>
          <a:p>
            <a:pPr marL="1081405" indent="-1081405">
              <a:defRPr lang="de-de"/>
            </a:pPr>
            <a:r>
              <a:t>3.5.2.1(7) die Verwundbarkeit von Räumen durch </a:t>
            </a:r>
            <a:r>
              <a:rPr lang="de-de">
                <a:solidFill>
                  <a:srgbClr val="00FF00"/>
                </a:solidFill>
              </a:rPr>
              <a:t>Naturgefahren</a:t>
            </a:r>
            <a:r>
              <a:t> erläutern (Risiko, Hazard, Verwundbarkeit/ Vulnerabilität, Widerstandsfähigkeit/ Resilienz)</a:t>
            </a:r>
          </a:p>
          <a:p>
            <a:pPr marL="1081405" indent="-1081405">
              <a:defRPr lang="de-de"/>
            </a:pPr>
            <a:r>
              <a:t>                 </a:t>
            </a:r>
            <a:r>
              <a:rPr lang="de-de" sz="1000"/>
              <a:t>(vier- bzw. fünfstündiger Kurs)</a:t>
            </a:r>
          </a:p>
        </p:txBody>
      </p:sp>
      <p:sp>
        <p:nvSpPr>
          <p:cNvPr id="8"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9" name="Grafik 10"/>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bAAAAA8LAABvFwAA8CMAABAAAAAmAAAACAAAAP//////////"/>
              </a:ext>
            </a:extLst>
          </p:cNvPicPr>
          <p:nvPr/>
        </p:nvPicPr>
        <p:blipFill>
          <a:blip r:embed="rId2"/>
          <a:stretch>
            <a:fillRect/>
          </a:stretch>
        </p:blipFill>
        <p:spPr>
          <a:xfrm>
            <a:off x="68580" y="1797685"/>
            <a:ext cx="3740785" cy="4044315"/>
          </a:xfrm>
          <a:prstGeom prst="rect">
            <a:avLst/>
          </a:prstGeom>
          <a:noFill/>
          <a:ln>
            <a:noFill/>
          </a:ln>
          <a:effectLst/>
        </p:spPr>
      </p:pic>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4" name="Grafik 3"/>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uQQAAOsGAACQRQAAXSUAABAAAAAmAAAACAAAAP//////////"/>
              </a:ext>
            </a:extLst>
          </p:cNvPicPr>
          <p:nvPr/>
        </p:nvPicPr>
        <p:blipFill>
          <a:blip r:embed="rId3"/>
          <a:stretch>
            <a:fillRect/>
          </a:stretch>
        </p:blipFill>
        <p:spPr>
          <a:xfrm>
            <a:off x="767715" y="1124585"/>
            <a:ext cx="10540365" cy="4949190"/>
          </a:xfrm>
          <a:prstGeom prst="rect">
            <a:avLst/>
          </a:prstGeom>
          <a:noFill/>
          <a:ln>
            <a:noFill/>
          </a:ln>
          <a:effectLst/>
        </p:spPr>
      </p:pic>
      <p:sp>
        <p:nvSpPr>
          <p:cNvPr id="5"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EAAAAAAAAAzOz/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M7P8A///BAQAAAAAAAAAAAAAAAAAAAAAAAAAAAAAAAAAAAAAAAAAAAAAAAH9/fwC/AAADzMzMAMDA/wB/f38AAAAAAAAAAAAAAAAAAAAAAAAAAAAhAAAAGAAAABQAAACHKwAAmwYAAEdJAAA7DQAAECAAACYAAAAIAAAA//////////8="/>
              </a:ext>
            </a:extLst>
          </p:cNvSpPr>
          <p:nvPr/>
        </p:nvSpPr>
        <p:spPr>
          <a:xfrm rot="1226686">
            <a:off x="7075805" y="1073785"/>
            <a:ext cx="4836160" cy="1076960"/>
          </a:xfrm>
          <a:prstGeom prst="rect">
            <a:avLst/>
          </a:prstGeom>
          <a:solidFill>
            <a:srgbClr val="CCECFF"/>
          </a:solidFill>
          <a:ln>
            <a:noFill/>
          </a:ln>
          <a:effectLst/>
        </p:spPr>
        <p:txBody>
          <a:bodyPr vert="horz" wrap="square" lIns="91440" tIns="45720" rIns="91440" bIns="45720" numCol="1" spcCol="215900" anchor="t"/>
          <a:lstStyle/>
          <a:p>
            <a:pPr>
              <a:defRPr lang="de-de"/>
            </a:pPr>
            <a:r>
              <a:rPr lang="de-de" sz="3200" b="1" i="1">
                <a:solidFill>
                  <a:srgbClr val="0070C0"/>
                </a:solidFill>
              </a:rPr>
              <a:t>Optimale Gelegenheiten für Vernetzungen!!</a:t>
            </a:r>
            <a:endParaRPr lang="de-de" sz="2000" b="1" i="1">
              <a:solidFill>
                <a:srgbClr val="0070C0"/>
              </a:solidFill>
            </a:endParaRPr>
          </a:p>
        </p:txBody>
      </p:sp>
      <p:sp>
        <p:nvSpPr>
          <p:cNvPr id="6" name="Rahmen 6"/>
          <p:cNvSpPr>
            <a:extLst>
              <a:ext uri="smNativeData">
                <pr:smNativeData xmlns:pr="smNativeData" xmlns:p14="http://schemas.microsoft.com/office/powerpoint/2010/main" xmlns="" val="SMDATA_13_svcmZBMAAAAlAAAAiQAAAA0AAAAAkAAAAEgAAACQAAAASAAAAAAAAAABAAAAAAAAAAEAAABQAAAAAAAAAAAA0D8AAAAAAADgPwAAAAAAAOA/AAAAAAAA4D8AAAAAAADgPwAAAAAAAOA/AAAAAAAA4D8AAAAAAADgPwAAAAAAAOA/AAAAAAAA4D8CAAAAjAAAAAEAAAAAAAAAAHDAAP//wQgAAAAAAAAAAAAAAAAAAAAAAAAAAAAAAAAAAAAAZAAAAAEAAABAAAAAAAAAAAAAAAAAAAAAAAAAAAAAAAAAAAAAAAAAAAAAAAAAAAAAAAAAAAAAAAAAAAAAAAAAAAAAAAAAAAAAAAAAAAAAAAAAAAAAAAAAAAAAAAAAAAAAFAAAADwAAAABAAAAAAAAAABwwA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cMAA///BAQAAAAAAAAAAAAAAAAAAAAAAAAAAAAAAAAAAAAAAAAAAAHDAAH9/fwC/AAADzMzMAMDA/wB/f38AAAAAAAAAAAAAAAAAAAAAAAAAAAAhAAAAGAAAABQAAABhBwAA2hoAAEtCAAD0HQAAEAAAACYAAAAIAAAA//////////8="/>
              </a:ext>
            </a:extLst>
          </p:cNvSpPr>
          <p:nvPr/>
        </p:nvSpPr>
        <p:spPr>
          <a:xfrm>
            <a:off x="1199515" y="4364990"/>
            <a:ext cx="9577070" cy="504190"/>
          </a:xfrm>
          <a:prstGeom prst="frame">
            <a:avLst>
              <a:gd name="adj1" fmla="val 237437"/>
            </a:avLst>
          </a:prstGeom>
          <a:solidFill>
            <a:srgbClr val="0070C0"/>
          </a:solidFill>
          <a:ln w="19050" cap="flat" cmpd="sng" algn="ctr">
            <a:solidFill>
              <a:srgbClr val="0070C0"/>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lang="de-de">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MD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EIE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JwAAAPlFAAAbAgAAEAAAACYAAAAIAAAA//////////8="/>
              </a:ext>
            </a:extLst>
          </p:cNvSpPr>
          <p:nvPr/>
        </p:nvSpPr>
        <p:spPr>
          <a:xfrm>
            <a:off x="263525" y="24765"/>
            <a:ext cx="11111230" cy="317500"/>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sp>
        <p:nvSpPr>
          <p:cNvPr id="4" name="Textfeld 4"/>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GQF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ANBgAA7wIAALxCAAALCAAAECAAACYAAAAIAAAA//////////8="/>
              </a:ext>
            </a:extLst>
          </p:cNvSpPr>
          <p:nvPr/>
        </p:nvSpPr>
        <p:spPr>
          <a:xfrm>
            <a:off x="983615" y="476885"/>
            <a:ext cx="9864725" cy="830580"/>
          </a:xfrm>
          <a:prstGeom prst="rect">
            <a:avLst/>
          </a:prstGeom>
          <a:noFill/>
          <a:ln>
            <a:noFill/>
          </a:ln>
          <a:effectLst/>
        </p:spPr>
        <p:txBody>
          <a:bodyPr vert="horz" wrap="square" lIns="91440" tIns="45720" rIns="91440" bIns="45720" numCol="1" spcCol="215900" anchor="t"/>
          <a:lstStyle/>
          <a:p>
            <a:pPr>
              <a:defRPr lang="de-de"/>
            </a:pPr>
            <a:r>
              <a:rPr lang="de-de" sz="2400" b="1" i="1">
                <a:solidFill>
                  <a:srgbClr val="0070C0"/>
                </a:solidFill>
              </a:rPr>
              <a:t>Der Begriff der Vulnerabilität taucht auch noch einmal später im Bildungsplan auf:  </a:t>
            </a:r>
          </a:p>
        </p:txBody>
      </p:sp>
      <p:pic>
        <p:nvPicPr>
          <p:cNvPr id="5" name="Grafik 7"/>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6g0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pQQAAMQTAABbRgAArh8AABAAAAAmAAAACAAAAP//////////"/>
              </a:ext>
            </a:extLst>
          </p:cNvPicPr>
          <p:nvPr/>
        </p:nvPicPr>
        <p:blipFill>
          <a:blip r:embed="rId3"/>
          <a:srcRect b="35620"/>
          <a:stretch>
            <a:fillRect/>
          </a:stretch>
        </p:blipFill>
        <p:spPr>
          <a:xfrm>
            <a:off x="755015" y="3213100"/>
            <a:ext cx="10681970" cy="1936750"/>
          </a:xfrm>
          <a:prstGeom prst="rect">
            <a:avLst/>
          </a:prstGeom>
          <a:noFill/>
          <a:ln>
            <a:noFill/>
          </a:ln>
          <a:effectLst/>
        </p:spPr>
      </p:pic>
      <p:pic>
        <p:nvPicPr>
          <p:cNvPr id="6" name="Grafik 9"/>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AAAAAAAAAAAAAAAA7hU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DQYAAIIKAAC3RwAAqhAAABAAAAAmAAAACAAAAP//////////"/>
              </a:ext>
            </a:extLst>
          </p:cNvPicPr>
          <p:nvPr/>
        </p:nvPicPr>
        <p:blipFill>
          <a:blip r:embed="rId4"/>
          <a:srcRect b="56140"/>
          <a:stretch>
            <a:fillRect/>
          </a:stretch>
        </p:blipFill>
        <p:spPr>
          <a:xfrm>
            <a:off x="983615" y="1708150"/>
            <a:ext cx="10674350" cy="1000760"/>
          </a:xfrm>
          <a:prstGeom prst="rect">
            <a:avLst/>
          </a:prstGeom>
          <a:noFill/>
          <a:ln>
            <a:noFill/>
          </a:ln>
          <a:effectLst/>
        </p:spPr>
      </p:pic>
      <p:sp>
        <p:nvSpPr>
          <p:cNvPr id="7" name="Pfeil: nach rechts 16"/>
          <p:cNvSpPr>
            <a:extLst>
              <a:ext uri="smNativeData">
                <pr:smNativeData xmlns:pr="smNativeData" xmlns:p14="http://schemas.microsoft.com/office/powerpoint/2010/main" xmlns="" val="SMDATA_13_svcmZBMAAAAlAAAAyAAAAA0AAAAAkAAAAEgAAACQAAAASAAAAAAAAAABAAAAAAAAAAEAAABQAAAAWoXnPRm15D/2QCswZHXXPwAAAAAAAOA/AAAAAAAA4D8AAAAAAADgPwAAAAAAAOA/AAAAAAAA4D8AAAAAAADgPwAAAAAAAOA/AAAAAAAA4D8CAAAAjAAAAAEAAAAAAAAA/21tDP//wQgAAAAAAAAAAAAAAAAAAAAAAAAAAAAAAAAAAAAAZAAAAAEAAABAAAAAAAAAAAAAAAAAAAAAAAAAAAAAAAAAAAAAAAAAAAAAAAAAAAAAAAAAAAAAAAAAAAAAAAAAAAAAAAAAAAAAAAAAAAAAAAAAAAAAAAAAAAAAAAAAAAAAFAAAADwAAAABAAAAAAAAAL1RUQAe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Pxe/PIMAAAAEAAAAAAAAAAAAAAAAAAAAAAAAAAeAAAAaAAAAAAAAAAAAAAAAAAAAAAAAAAAAAAAECcAABAnAAAAAAAAAAAAAAAAAAAAAAAAAAAAAAAAAAAAAAAAAAAAABQAAAAAAAAAwMD/AAAAAABkAAAAMgAAAAAAAABkAAAAAAAAAH9/fwAKAAAAHwAAAFQAAAD/bW0F///BAQAAAAAAAAAAAAAAAAAAAAAAAAAAAAAAAAAAAAAAAAAAvVFRAH9/fwC/AAADzMzMAMDA/wB/f38AAAAAAAAAAAAAAAAAAAAAAAAAAAAhAAAAGAAAABQAAAA4MQAAphkAAEdAAAC7HAAAEAAAACYAAAAIAAAA//////////8="/>
              </a:ext>
            </a:extLst>
          </p:cNvSpPr>
          <p:nvPr/>
        </p:nvSpPr>
        <p:spPr>
          <a:xfrm rot="13117369">
            <a:off x="8001000" y="4169410"/>
            <a:ext cx="2447925" cy="501015"/>
          </a:xfrm>
          <a:prstGeom prst="rightArrow">
            <a:avLst>
              <a:gd name="adj1" fmla="val 36654"/>
              <a:gd name="adj2" fmla="val 172421"/>
            </a:avLst>
          </a:prstGeom>
          <a:solidFill>
            <a:schemeClr val="accent1"/>
          </a:solidFill>
          <a:ln w="19050" cap="flat" cmpd="sng" algn="ctr">
            <a:solidFill>
              <a:srgbClr val="BD5151"/>
            </a:solidFill>
            <a:prstDash val="solid"/>
            <a:headEnd type="none"/>
            <a:tailEnd type="none"/>
          </a:ln>
          <a:effectLst/>
        </p:spPr>
        <p:txBody>
          <a:bodyPr vert="horz" wrap="square" lIns="91440" tIns="45720" rIns="91440" bIns="45720" numCol="1" spcCol="215900" anchor="ctr"/>
          <a:lstStyle/>
          <a:p>
            <a:pPr algn="ctr">
              <a:defRPr lang="de-de">
                <a:solidFill>
                  <a:srgbClr val="FFFFC1"/>
                </a:solidFill>
                <a:latin typeface="Arial" pitchFamily="2" charset="0"/>
                <a:ea typeface="Arial" pitchFamily="2" charset="0"/>
                <a:cs typeface="Arial" pitchFamily="2" charset="0"/>
              </a:defRPr>
            </a:pPr>
            <a:endParaRP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noChangeArrowheads="1"/>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E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BtGgAAXyYAAJMwAACVKAAAEAAAACYAAAAIAAAAAAAAAAAAAAA="/>
              </a:ext>
            </a:extLst>
          </p:cNvSpPr>
          <p:nvPr>
            <p:ph type="ftr" sz="quarter" idx="10"/>
          </p:nvPr>
        </p:nvSpPr>
        <p:spPr/>
        <p:txBody>
          <a:bodyPr/>
          <a:lstStyle/>
          <a:p>
            <a:pPr>
              <a:defRPr lang="de-de"/>
            </a:pPr>
            <a:r>
              <a:t>ZSL-Konzeptionsgruppe Geographie</a:t>
            </a:r>
          </a:p>
        </p:txBody>
      </p:sp>
      <p:sp>
        <p:nvSpPr>
          <p:cNvPr id="3" name="Titel 1"/>
          <p:cNvSpPr>
            <a:extLst>
              <a:ext uri="smNativeData">
                <pr:smNativeData xmlns:pr="smNativeData" xmlns:p14="http://schemas.microsoft.com/office/powerpoint/2010/main" xmlns="" val="SMDATA_13_svcmZBMAAAAlAAAAZAAAAA0AAAAAkAAAAEgAAACQAAAASAAAAAAAAAAAAAAAAAAAAAEAAABQAAAAAAAAAAAA4D8AAAAAAADgPwAAAAAAAOA/AAAAAAAA4D8AAAAAAADgPwAAAAAAAOA/AAAAAAAA4D8AAAAAAADgPwAAAAAAAOA/AAAAAAAA4D8CAAAAjAAAAAAAAAAAAAAA////AP//wQ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BAQAAAAAAAAAAAAAAAAAAAAAAAAAAAAAAAAAAAAAAAAAAAAAAAH9/fwC/AAADzMzMAMDA/wB/f38AAAAAAAAAAAAAAAAAAAAAAAAAAAAhAAAAGAAAABQAAACfAQAABAAAAPlFAAD3AQAAEAAAACYAAAAIAAAA//////////8="/>
              </a:ext>
            </a:extLst>
          </p:cNvSpPr>
          <p:nvPr/>
        </p:nvSpPr>
        <p:spPr>
          <a:xfrm>
            <a:off x="263525" y="2540"/>
            <a:ext cx="11111230" cy="316865"/>
          </a:xfrm>
          <a:prstGeom prst="rect">
            <a:avLst/>
          </a:prstGeom>
          <a:noFill/>
          <a:ln>
            <a:noFill/>
          </a:ln>
          <a:effectLst/>
        </p:spPr>
        <p:txBody>
          <a:bodyPr vert="horz" wrap="square" lIns="91440" tIns="45720" rIns="91440" bIns="45720" numCol="1" spcCol="215900" anchor="t"/>
          <a:lstStyle>
            <a:lvl1pPr algn="l">
              <a:spcBef>
                <a:spcPts val="0"/>
              </a:spcBef>
              <a:buNone/>
              <a:defRPr lang="de-de" sz="3000" kern="1" baseline="0">
                <a:solidFill>
                  <a:srgbClr val="3F3F3F"/>
                </a:solidFill>
                <a:latin typeface="Arial" pitchFamily="2" charset="0"/>
                <a:ea typeface="Arial" pitchFamily="2" charset="0"/>
                <a:cs typeface="Arial" pitchFamily="2" charset="0"/>
              </a:defRPr>
            </a:lvl1pPr>
            <a:lvl2pPr>
              <a:defRPr lang="de-de"/>
            </a:lvl2pPr>
            <a:lvl3pPr>
              <a:defRPr lang="de-de"/>
            </a:lvl3pPr>
            <a:lvl4pPr>
              <a:defRPr lang="de-de"/>
            </a:lvl4pPr>
            <a:lvl5pPr>
              <a:defRPr lang="de-de"/>
            </a:lvl5pPr>
            <a:lvl6pPr>
              <a:defRPr lang="de-de"/>
            </a:lvl6pPr>
            <a:lvl7pPr>
              <a:defRPr lang="de-de"/>
            </a:lvl7pPr>
            <a:lvl8pPr>
              <a:defRPr lang="de-de"/>
            </a:lvl8pPr>
            <a:lvl9pPr>
              <a:defRPr lang="de-de"/>
            </a:lvl9pPr>
          </a:lstStyle>
          <a:p>
            <a:pPr>
              <a:defRPr lang="de-de"/>
            </a:pPr>
            <a:r>
              <a:rPr lang="de-de" sz="1200">
                <a:solidFill>
                  <a:srgbClr val="FFFFCC"/>
                </a:solidFill>
              </a:rPr>
              <a:t>3.5.2.1(7) Die Verwundbarkeit von Räumen durch Naturgefahren erläutern</a:t>
            </a:r>
          </a:p>
        </p:txBody>
      </p:sp>
      <p:pic>
        <p:nvPicPr>
          <p:cNvPr id="4" name="Grafik 8"/>
          <p:cNvPicPr>
            <a:picLocks noChangeAspect="1"/>
            <a:extLst>
              <a:ext uri="smNativeData">
                <pr:smNativeData xmlns:pr="smNativeData" xmlns:p14="http://schemas.microsoft.com/office/powerpoint/2010/main" xmlns="" val="SMDATA_15_svcmZBMAAAAlAAAAEQAAAC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AcAAAA4AAAAAAAAAAAAAAAAAAAA////AAAAAAAAAAAAcgAAALkCAABBAQAAQgMAAAAAAABkAAAAZAAAAAAAAAAjAAAABAAAAGQAAAAXAAAAFAAAAAAAAAAAAAAA/38AAP9/AAAAAAAACQAAAAQAAAAnADcADAAAABAAAAAAAAAAAAAAAAAAAAAAAAAAHgAAAGgAAAAAAAAAAAAAAAAAAAAAAAAAAAAAABAnAAAQJwAAAAAAAAAAAAAAAAAAAAAAAAAAAAAAAAAAAAAAAAAAAAAUAAAAAAAAAMDA/wAAAAAAZAAAADIAAAAAAAAAZAAAAAAAAAB/f38ACgAAAB8AAABUAAAA/21tBf//wQEAAAAAAAAAAAAAAAAAAAAAAAAAAAAAAAAAAAAAAAAAAAAAAAJ/f38AvwAAA8zMzADAwP8Af39/AAAAAAAAAAAAAAAAAP///wAAAAAAIQAAABgAAAAUAAAAJwkAALoRAAC5RgAANx8AABAAAAAmAAAACAAAAP//////////"/>
              </a:ext>
            </a:extLst>
          </p:cNvPicPr>
          <p:nvPr/>
        </p:nvPicPr>
        <p:blipFill>
          <a:blip r:embed="rId3"/>
          <a:srcRect l="1140" t="6970" r="3210" b="8340"/>
          <a:stretch>
            <a:fillRect/>
          </a:stretch>
        </p:blipFill>
        <p:spPr>
          <a:xfrm>
            <a:off x="1487805" y="2881630"/>
            <a:ext cx="10008870" cy="2192655"/>
          </a:xfrm>
          <a:prstGeom prst="rect">
            <a:avLst/>
          </a:prstGeom>
          <a:noFill/>
          <a:ln>
            <a:noFill/>
          </a:ln>
          <a:effectLst/>
        </p:spPr>
      </p:pic>
      <p:sp>
        <p:nvSpPr>
          <p:cNvPr id="5" name="Textfeld 3"/>
          <p:cNvSpPr>
            <a:extLst>
              <a:ext uri="smNativeData">
                <pr:smNativeData xmlns:pr="smNativeData" xmlns:p14="http://schemas.microsoft.com/office/powerpoint/2010/main" xmlns="" val="SMDATA_13_svcmZBMAAAAlAAAAZAAAAE0AAAAAkAAAAEgAAACQAAAASAAAAAAAAAAAAAAAAAAAAAEAAABQAAAAAAAAAAAA4D8AAAAAAADgPwAAAAAAAOA/AAAAAAAA4D8AAAAAAADgPwAAAAAAAOA/AAAAAAAA4D8AAAAAAADgPwAAAAAAAOA/AAAAAAAA4D8CAAAAjAAAAAAAAAAAAAAA/21tDP//wQ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C/AAA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bW0F///BAQAAAAAAAAAAAAAAAAAAAAAAAAAAAAAAAAAAAAAAAAAAAAAAAH9/fwC/AAADzMzMAMDA/wB/f38AAAAAAAAAAAAAAAAAAAAAAAAAAAAhAAAAGAAAABQAAADSBwAAWwYAAC5DAABcDQAAECAAACYAAAAIAAAA//////////8="/>
              </a:ext>
            </a:extLst>
          </p:cNvSpPr>
          <p:nvPr/>
        </p:nvSpPr>
        <p:spPr>
          <a:xfrm>
            <a:off x="1271270" y="1033145"/>
            <a:ext cx="9649460" cy="1138555"/>
          </a:xfrm>
          <a:prstGeom prst="rect">
            <a:avLst/>
          </a:prstGeom>
          <a:noFill/>
          <a:ln>
            <a:noFill/>
          </a:ln>
          <a:effectLst/>
        </p:spPr>
        <p:txBody>
          <a:bodyPr vert="horz" wrap="square" lIns="91440" tIns="45720" rIns="91440" bIns="45720" numCol="1" spcCol="215900" anchor="t"/>
          <a:lstStyle/>
          <a:p>
            <a:pPr>
              <a:defRPr lang="de-de"/>
            </a:pPr>
            <a:r>
              <a:rPr lang="de-de" sz="2000" i="1"/>
              <a:t>Stundenumfang im Vorschlag zur Planung aller vier Kurshalbjahre: 4 Stunden</a:t>
            </a:r>
          </a:p>
          <a:p>
            <a:pPr>
              <a:defRPr lang="de-de"/>
            </a:pPr>
            <a:endParaRPr lang="de-de" sz="2000" i="1"/>
          </a:p>
          <a:p>
            <a:pPr>
              <a:defRPr lang="de-de"/>
            </a:pPr>
            <a:r>
              <a:rPr lang="de-de" sz="2000" i="1"/>
              <a:t>Hier Unterfütterung mit Stunden aus SC, da Schwerpunktthema:  </a:t>
            </a:r>
            <a:r>
              <a:rPr lang="de-de" sz="2800" b="1" i="1"/>
              <a:t>10 Stunden </a:t>
            </a:r>
          </a:p>
        </p:txBody>
      </p:sp>
    </p:spTree>
  </p:cSld>
  <p:clrMapOvr>
    <a:masterClrMapping/>
  </p:clrMapOvr>
  <mc:AlternateContent xmlns:mc="http://schemas.openxmlformats.org/markup-compatibility/2006">
    <mc:Choice xmlns:p14="http://schemas.microsoft.com/office/powerpoint/2010/main" Requires="p14">
      <p:transition spd="slow" p14:dur="800">
        <p:pull dir="r"/>
        <p:extLst>
          <p:ext uri="smNativeData">
            <pr:smNativeData xmlns:pr="smNativeData" xmlns="" val="svcmZAAAAAAgAwAAAAAAAAcAAAACAAAAAAAAAAAAAAAAAAAAAQAAAAAAAAAAAAAAAAAAAAAAAAAAAAAA"/>
          </p:ext>
        </p:extLst>
      </p:transition>
    </mc:Choice>
    <mc:Fallback>
      <p:transition spd="slow">
        <p:pull dir="r"/>
        <p:extLst>
          <p:ext uri="smNativeData">
            <pr:smNativeData xmlns:pr="smNativeData" xmlns:p14="http://schemas.microsoft.com/office/powerpoint/2010/main" xmlns="" val="svcmZAAAAAAgAwAAAAAAAAcAAAACAAAAAAAAAAAAAAAAAAAAAQAAAAAAAAAAAAAAAAAAAAAAAAAAAAAA"/>
          </p:ext>
        </p:extLst>
      </p:transition>
    </mc:Fallback>
  </mc:AlternateContent>
</p:sld>
</file>

<file path=ppt/theme/theme1.xml><?xml version="1.0" encoding="utf-8"?>
<a:theme xmlns:a="http://schemas.openxmlformats.org/drawingml/2006/main" name="Presentation">
  <a:themeElements>
    <a:clrScheme name="Presentation 1">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Pre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re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4527</Words>
  <Application>Microsoft Office PowerPoint</Application>
  <PresentationFormat>Breitbild</PresentationFormat>
  <Paragraphs>665</Paragraphs>
  <Slides>50</Slides>
  <Notes>26</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50</vt:i4>
      </vt:variant>
    </vt:vector>
  </HeadingPairs>
  <TitlesOfParts>
    <vt:vector size="57" baseType="lpstr">
      <vt:lpstr>Arial</vt:lpstr>
      <vt:lpstr>Calibri</vt:lpstr>
      <vt:lpstr>Georgia</vt:lpstr>
      <vt:lpstr>Symbol</vt:lpstr>
      <vt:lpstr>Times New Roman</vt:lpstr>
      <vt:lpstr>Wingdings</vt:lpstr>
      <vt:lpstr>Presentation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La Paz, Bolivien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DS 4:   Mögliche IMPULSE</vt:lpstr>
      <vt:lpstr>Arbeitsblatt „Resilienz“ (Naturgefahren_DS4_AB1) </vt:lpstr>
      <vt:lpstr>Schäden durch Naturgefahren im Jahr 2016: Kurzvideo</vt:lpstr>
      <vt:lpstr>Schäden durch Naturgefahren im Jahr 2016</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Mirjam Schäfer</dc:creator>
  <cp:keywords/>
  <dc:description/>
  <cp:lastModifiedBy>zwakh</cp:lastModifiedBy>
  <cp:revision>1</cp:revision>
  <dcterms:created xsi:type="dcterms:W3CDTF">2020-10-20T17:14:07Z</dcterms:created>
  <dcterms:modified xsi:type="dcterms:W3CDTF">2023-05-10T08:11:17Z</dcterms:modified>
</cp:coreProperties>
</file>