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sldIdLst>
    <p:sldId id="256" r:id="rId2"/>
    <p:sldId id="286" r:id="rId3"/>
    <p:sldId id="310" r:id="rId4"/>
    <p:sldId id="334" r:id="rId5"/>
    <p:sldId id="303" r:id="rId6"/>
    <p:sldId id="336" r:id="rId7"/>
    <p:sldId id="339" r:id="rId8"/>
    <p:sldId id="340" r:id="rId9"/>
    <p:sldId id="311" r:id="rId10"/>
    <p:sldId id="298" r:id="rId11"/>
    <p:sldId id="335" r:id="rId12"/>
    <p:sldId id="342" r:id="rId13"/>
    <p:sldId id="341" r:id="rId14"/>
    <p:sldId id="332" r:id="rId15"/>
    <p:sldId id="333" r:id="rId16"/>
    <p:sldId id="331" r:id="rId17"/>
    <p:sldId id="307" r:id="rId18"/>
    <p:sldId id="343"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20"/>
    <p:restoredTop sz="83333"/>
  </p:normalViewPr>
  <p:slideViewPr>
    <p:cSldViewPr snapToGrid="0" snapToObjects="1">
      <p:cViewPr>
        <p:scale>
          <a:sx n="130" d="100"/>
          <a:sy n="130" d="100"/>
        </p:scale>
        <p:origin x="688" y="1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A6DC1A-4AB7-DD41-B1FC-D6C56F7B39FC}" type="doc">
      <dgm:prSet loTypeId="urn:microsoft.com/office/officeart/2005/8/layout/cycle1" loCatId="" qsTypeId="urn:microsoft.com/office/officeart/2005/8/quickstyle/simple1" qsCatId="simple" csTypeId="urn:microsoft.com/office/officeart/2005/8/colors/accent1_2" csCatId="accent1" phldr="1"/>
      <dgm:spPr/>
      <dgm:t>
        <a:bodyPr/>
        <a:lstStyle/>
        <a:p>
          <a:endParaRPr lang="de-DE"/>
        </a:p>
      </dgm:t>
    </dgm:pt>
    <dgm:pt modelId="{CF75D411-049D-DC42-9464-72F5D5DA61CD}">
      <dgm:prSet phldrT="[Text]"/>
      <dgm:spPr/>
      <dgm:t>
        <a:bodyPr/>
        <a:lstStyle/>
        <a:p>
          <a:r>
            <a:rPr lang="de-DE" dirty="0"/>
            <a:t>Wechsel</a:t>
          </a:r>
        </a:p>
      </dgm:t>
    </dgm:pt>
    <dgm:pt modelId="{59CCEDAF-5B0C-0F4E-8B94-595833B67EE3}" type="parTrans" cxnId="{DC9EC4F6-5305-E146-9B7A-B502C83D68DB}">
      <dgm:prSet/>
      <dgm:spPr/>
      <dgm:t>
        <a:bodyPr/>
        <a:lstStyle/>
        <a:p>
          <a:endParaRPr lang="de-DE"/>
        </a:p>
      </dgm:t>
    </dgm:pt>
    <dgm:pt modelId="{A4F0CC2C-C95B-B747-B807-3325CF93605C}" type="sibTrans" cxnId="{DC9EC4F6-5305-E146-9B7A-B502C83D68DB}">
      <dgm:prSet/>
      <dgm:spPr/>
      <dgm:t>
        <a:bodyPr/>
        <a:lstStyle/>
        <a:p>
          <a:endParaRPr lang="de-DE"/>
        </a:p>
      </dgm:t>
    </dgm:pt>
    <dgm:pt modelId="{02080C4C-ED83-0940-9C09-18BD6188B6C0}">
      <dgm:prSet phldrT="[Text]"/>
      <dgm:spPr/>
      <dgm:t>
        <a:bodyPr/>
        <a:lstStyle/>
        <a:p>
          <a:r>
            <a:rPr lang="de-DE" dirty="0"/>
            <a:t>Wechsel</a:t>
          </a:r>
        </a:p>
      </dgm:t>
    </dgm:pt>
    <dgm:pt modelId="{77DF1681-3D45-2542-9A53-B64E8405B21D}" type="sibTrans" cxnId="{7DBA91FE-590E-4D44-A005-E7F78F215A1F}">
      <dgm:prSet/>
      <dgm:spPr/>
      <dgm:t>
        <a:bodyPr/>
        <a:lstStyle/>
        <a:p>
          <a:endParaRPr lang="de-DE"/>
        </a:p>
      </dgm:t>
    </dgm:pt>
    <dgm:pt modelId="{19382E12-3465-2645-8B51-3B62AD0B8326}" type="parTrans" cxnId="{7DBA91FE-590E-4D44-A005-E7F78F215A1F}">
      <dgm:prSet/>
      <dgm:spPr/>
      <dgm:t>
        <a:bodyPr/>
        <a:lstStyle/>
        <a:p>
          <a:endParaRPr lang="de-DE"/>
        </a:p>
      </dgm:t>
    </dgm:pt>
    <dgm:pt modelId="{910E171E-15E0-FB42-8FB2-1473B2486BE0}" type="pres">
      <dgm:prSet presAssocID="{9EA6DC1A-4AB7-DD41-B1FC-D6C56F7B39FC}" presName="cycle" presStyleCnt="0">
        <dgm:presLayoutVars>
          <dgm:dir/>
          <dgm:resizeHandles val="exact"/>
        </dgm:presLayoutVars>
      </dgm:prSet>
      <dgm:spPr/>
    </dgm:pt>
    <dgm:pt modelId="{8501E2A2-8B9E-6643-997C-2AF92E9BA861}" type="pres">
      <dgm:prSet presAssocID="{02080C4C-ED83-0940-9C09-18BD6188B6C0}" presName="dummy" presStyleCnt="0"/>
      <dgm:spPr/>
    </dgm:pt>
    <dgm:pt modelId="{196CA400-18E4-704B-9B6B-9264BEA47D12}" type="pres">
      <dgm:prSet presAssocID="{02080C4C-ED83-0940-9C09-18BD6188B6C0}" presName="node" presStyleLbl="revTx" presStyleIdx="0" presStyleCnt="2">
        <dgm:presLayoutVars>
          <dgm:bulletEnabled val="1"/>
        </dgm:presLayoutVars>
      </dgm:prSet>
      <dgm:spPr/>
    </dgm:pt>
    <dgm:pt modelId="{A9DB3652-D433-B84C-BAF7-F94FE46FB514}" type="pres">
      <dgm:prSet presAssocID="{77DF1681-3D45-2542-9A53-B64E8405B21D}" presName="sibTrans" presStyleLbl="node1" presStyleIdx="0" presStyleCnt="2"/>
      <dgm:spPr/>
    </dgm:pt>
    <dgm:pt modelId="{D9C179D5-3044-B648-897E-221F69536E71}" type="pres">
      <dgm:prSet presAssocID="{CF75D411-049D-DC42-9464-72F5D5DA61CD}" presName="dummy" presStyleCnt="0"/>
      <dgm:spPr/>
    </dgm:pt>
    <dgm:pt modelId="{E5CF23A5-AA0D-C840-B3FD-6F004C2303D2}" type="pres">
      <dgm:prSet presAssocID="{CF75D411-049D-DC42-9464-72F5D5DA61CD}" presName="node" presStyleLbl="revTx" presStyleIdx="1" presStyleCnt="2">
        <dgm:presLayoutVars>
          <dgm:bulletEnabled val="1"/>
        </dgm:presLayoutVars>
      </dgm:prSet>
      <dgm:spPr/>
    </dgm:pt>
    <dgm:pt modelId="{96EB1149-DC04-9646-BD3E-BB15A2F5F314}" type="pres">
      <dgm:prSet presAssocID="{A4F0CC2C-C95B-B747-B807-3325CF93605C}" presName="sibTrans" presStyleLbl="node1" presStyleIdx="1" presStyleCnt="2"/>
      <dgm:spPr/>
    </dgm:pt>
  </dgm:ptLst>
  <dgm:cxnLst>
    <dgm:cxn modelId="{9CCB3135-0F9A-404F-9BC5-981768F066C7}" type="presOf" srcId="{9EA6DC1A-4AB7-DD41-B1FC-D6C56F7B39FC}" destId="{910E171E-15E0-FB42-8FB2-1473B2486BE0}" srcOrd="0" destOrd="0" presId="urn:microsoft.com/office/officeart/2005/8/layout/cycle1"/>
    <dgm:cxn modelId="{751CA63C-E175-DD4B-8215-0F5A6F70F65E}" type="presOf" srcId="{CF75D411-049D-DC42-9464-72F5D5DA61CD}" destId="{E5CF23A5-AA0D-C840-B3FD-6F004C2303D2}" srcOrd="0" destOrd="0" presId="urn:microsoft.com/office/officeart/2005/8/layout/cycle1"/>
    <dgm:cxn modelId="{0D5AF843-B53C-BC4F-848E-F40E939EEA70}" type="presOf" srcId="{A4F0CC2C-C95B-B747-B807-3325CF93605C}" destId="{96EB1149-DC04-9646-BD3E-BB15A2F5F314}" srcOrd="0" destOrd="0" presId="urn:microsoft.com/office/officeart/2005/8/layout/cycle1"/>
    <dgm:cxn modelId="{0568688A-AE67-0246-9162-920CDB4DF7EA}" type="presOf" srcId="{77DF1681-3D45-2542-9A53-B64E8405B21D}" destId="{A9DB3652-D433-B84C-BAF7-F94FE46FB514}" srcOrd="0" destOrd="0" presId="urn:microsoft.com/office/officeart/2005/8/layout/cycle1"/>
    <dgm:cxn modelId="{8CAEED96-537B-384A-AF59-E4E91A43D061}" type="presOf" srcId="{02080C4C-ED83-0940-9C09-18BD6188B6C0}" destId="{196CA400-18E4-704B-9B6B-9264BEA47D12}" srcOrd="0" destOrd="0" presId="urn:microsoft.com/office/officeart/2005/8/layout/cycle1"/>
    <dgm:cxn modelId="{DC9EC4F6-5305-E146-9B7A-B502C83D68DB}" srcId="{9EA6DC1A-4AB7-DD41-B1FC-D6C56F7B39FC}" destId="{CF75D411-049D-DC42-9464-72F5D5DA61CD}" srcOrd="1" destOrd="0" parTransId="{59CCEDAF-5B0C-0F4E-8B94-595833B67EE3}" sibTransId="{A4F0CC2C-C95B-B747-B807-3325CF93605C}"/>
    <dgm:cxn modelId="{7DBA91FE-590E-4D44-A005-E7F78F215A1F}" srcId="{9EA6DC1A-4AB7-DD41-B1FC-D6C56F7B39FC}" destId="{02080C4C-ED83-0940-9C09-18BD6188B6C0}" srcOrd="0" destOrd="0" parTransId="{19382E12-3465-2645-8B51-3B62AD0B8326}" sibTransId="{77DF1681-3D45-2542-9A53-B64E8405B21D}"/>
    <dgm:cxn modelId="{162FCFA4-820B-814F-B90A-50D1FB6222C7}" type="presParOf" srcId="{910E171E-15E0-FB42-8FB2-1473B2486BE0}" destId="{8501E2A2-8B9E-6643-997C-2AF92E9BA861}" srcOrd="0" destOrd="0" presId="urn:microsoft.com/office/officeart/2005/8/layout/cycle1"/>
    <dgm:cxn modelId="{418C2284-437E-5141-A898-FA508F5CA357}" type="presParOf" srcId="{910E171E-15E0-FB42-8FB2-1473B2486BE0}" destId="{196CA400-18E4-704B-9B6B-9264BEA47D12}" srcOrd="1" destOrd="0" presId="urn:microsoft.com/office/officeart/2005/8/layout/cycle1"/>
    <dgm:cxn modelId="{B0F77489-B284-B541-AFD4-2B2B2ECDE626}" type="presParOf" srcId="{910E171E-15E0-FB42-8FB2-1473B2486BE0}" destId="{A9DB3652-D433-B84C-BAF7-F94FE46FB514}" srcOrd="2" destOrd="0" presId="urn:microsoft.com/office/officeart/2005/8/layout/cycle1"/>
    <dgm:cxn modelId="{FD90F016-6F6F-C646-8657-F29A40DCBB06}" type="presParOf" srcId="{910E171E-15E0-FB42-8FB2-1473B2486BE0}" destId="{D9C179D5-3044-B648-897E-221F69536E71}" srcOrd="3" destOrd="0" presId="urn:microsoft.com/office/officeart/2005/8/layout/cycle1"/>
    <dgm:cxn modelId="{4DCD6F27-814B-7948-9E0F-1413563A5973}" type="presParOf" srcId="{910E171E-15E0-FB42-8FB2-1473B2486BE0}" destId="{E5CF23A5-AA0D-C840-B3FD-6F004C2303D2}" srcOrd="4" destOrd="0" presId="urn:microsoft.com/office/officeart/2005/8/layout/cycle1"/>
    <dgm:cxn modelId="{9A2398BE-22FC-1145-A2E3-A76B2AE5B20C}" type="presParOf" srcId="{910E171E-15E0-FB42-8FB2-1473B2486BE0}" destId="{96EB1149-DC04-9646-BD3E-BB15A2F5F314}" srcOrd="5"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6CA400-18E4-704B-9B6B-9264BEA47D12}">
      <dsp:nvSpPr>
        <dsp:cNvPr id="0" name=""/>
        <dsp:cNvSpPr/>
      </dsp:nvSpPr>
      <dsp:spPr>
        <a:xfrm>
          <a:off x="4901106" y="1391708"/>
          <a:ext cx="2635250" cy="2635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2266950">
            <a:lnSpc>
              <a:spcPct val="90000"/>
            </a:lnSpc>
            <a:spcBef>
              <a:spcPct val="0"/>
            </a:spcBef>
            <a:spcAft>
              <a:spcPct val="35000"/>
            </a:spcAft>
            <a:buNone/>
          </a:pPr>
          <a:r>
            <a:rPr lang="de-DE" sz="5100" kern="1200" dirty="0"/>
            <a:t>Wechsel</a:t>
          </a:r>
        </a:p>
      </dsp:txBody>
      <dsp:txXfrm>
        <a:off x="4901106" y="1391708"/>
        <a:ext cx="2635250" cy="2635250"/>
      </dsp:txXfrm>
    </dsp:sp>
    <dsp:sp modelId="{A9DB3652-D433-B84C-BAF7-F94FE46FB514}">
      <dsp:nvSpPr>
        <dsp:cNvPr id="0" name=""/>
        <dsp:cNvSpPr/>
      </dsp:nvSpPr>
      <dsp:spPr>
        <a:xfrm>
          <a:off x="1352571" y="-2094"/>
          <a:ext cx="5422856" cy="5422856"/>
        </a:xfrm>
        <a:prstGeom prst="circularArrow">
          <a:avLst>
            <a:gd name="adj1" fmla="val 9476"/>
            <a:gd name="adj2" fmla="val 684342"/>
            <a:gd name="adj3" fmla="val 7853763"/>
            <a:gd name="adj4" fmla="val 2261895"/>
            <a:gd name="adj5" fmla="val 1105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CF23A5-AA0D-C840-B3FD-6F004C2303D2}">
      <dsp:nvSpPr>
        <dsp:cNvPr id="0" name=""/>
        <dsp:cNvSpPr/>
      </dsp:nvSpPr>
      <dsp:spPr>
        <a:xfrm>
          <a:off x="591643" y="1391708"/>
          <a:ext cx="2635250" cy="2635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2266950">
            <a:lnSpc>
              <a:spcPct val="90000"/>
            </a:lnSpc>
            <a:spcBef>
              <a:spcPct val="0"/>
            </a:spcBef>
            <a:spcAft>
              <a:spcPct val="35000"/>
            </a:spcAft>
            <a:buNone/>
          </a:pPr>
          <a:r>
            <a:rPr lang="de-DE" sz="5100" kern="1200" dirty="0"/>
            <a:t>Wechsel</a:t>
          </a:r>
        </a:p>
      </dsp:txBody>
      <dsp:txXfrm>
        <a:off x="591643" y="1391708"/>
        <a:ext cx="2635250" cy="2635250"/>
      </dsp:txXfrm>
    </dsp:sp>
    <dsp:sp modelId="{96EB1149-DC04-9646-BD3E-BB15A2F5F314}">
      <dsp:nvSpPr>
        <dsp:cNvPr id="0" name=""/>
        <dsp:cNvSpPr/>
      </dsp:nvSpPr>
      <dsp:spPr>
        <a:xfrm>
          <a:off x="1352571" y="-2094"/>
          <a:ext cx="5422856" cy="5422856"/>
        </a:xfrm>
        <a:prstGeom prst="circularArrow">
          <a:avLst>
            <a:gd name="adj1" fmla="val 9476"/>
            <a:gd name="adj2" fmla="val 684342"/>
            <a:gd name="adj3" fmla="val 18653763"/>
            <a:gd name="adj4" fmla="val 13061895"/>
            <a:gd name="adj5" fmla="val 11055"/>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14EE3A-4A54-F843-9101-13D929C34C0C}" type="datetimeFigureOut">
              <a:rPr lang="de-DE" smtClean="0"/>
              <a:t>15.02.21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1A4888-C593-A34D-9E36-30B431A0D71D}" type="slidenum">
              <a:rPr lang="de-DE" smtClean="0"/>
              <a:t>‹Nr.›</a:t>
            </a:fld>
            <a:endParaRPr lang="de-DE"/>
          </a:p>
        </p:txBody>
      </p:sp>
    </p:spTree>
    <p:extLst>
      <p:ext uri="{BB962C8B-B14F-4D97-AF65-F5344CB8AC3E}">
        <p14:creationId xmlns:p14="http://schemas.microsoft.com/office/powerpoint/2010/main" val="3638951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digitalcollections.ucsc.edu/digital/collection/p16019coll5/id/282/rec/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digitalcollections.ucsc.edu/digital/collection/p16019coll5/id/282/rec/1"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digitalcollections.ucsc.edu/digital/collection/p16019coll5/id/282/rec/1"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Bild für Partner 1</a:t>
            </a:r>
          </a:p>
          <a:p>
            <a:endParaRPr lang="de-DE" dirty="0"/>
          </a:p>
          <a:p>
            <a:endParaRPr lang="de-DE" dirty="0"/>
          </a:p>
          <a:p>
            <a:r>
              <a:rPr lang="de-DE" dirty="0"/>
              <a:t>Hintergrundinfo für die Lehrkraft:</a:t>
            </a:r>
          </a:p>
          <a:p>
            <a:r>
              <a:rPr lang="de-DE" dirty="0"/>
              <a:t>Das Bild zeigt Apple Park und nähere Umgebung in </a:t>
            </a:r>
            <a:r>
              <a:rPr lang="de-DE" dirty="0" err="1"/>
              <a:t>Cupertino</a:t>
            </a:r>
            <a:r>
              <a:rPr lang="de-DE" dirty="0"/>
              <a:t> (Kalifornien, USA) im Jahr 2020</a:t>
            </a:r>
          </a:p>
          <a:p>
            <a:endParaRPr lang="de-DE" dirty="0"/>
          </a:p>
          <a:p>
            <a:r>
              <a:rPr lang="de-DE" dirty="0"/>
              <a:t>Bildquelle: Google </a:t>
            </a:r>
            <a:r>
              <a:rPr lang="de-DE" dirty="0" err="1"/>
              <a:t>Maps</a:t>
            </a:r>
            <a:r>
              <a:rPr lang="de-DE" dirty="0"/>
              <a:t>; alternativ: Apple </a:t>
            </a:r>
            <a:r>
              <a:rPr lang="de-DE" dirty="0" err="1"/>
              <a:t>Maps</a:t>
            </a:r>
            <a:endParaRPr lang="de-DE" dirty="0"/>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3</a:t>
            </a:fld>
            <a:endParaRPr lang="de-DE"/>
          </a:p>
        </p:txBody>
      </p:sp>
    </p:spTree>
    <p:extLst>
      <p:ext uri="{BB962C8B-B14F-4D97-AF65-F5344CB8AC3E}">
        <p14:creationId xmlns:p14="http://schemas.microsoft.com/office/powerpoint/2010/main" val="2178992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Die alte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Barn“ (gebaut 1916) wird beim Bau zwischen 2013 und 2017 in den Apple Park integriert, um an die ursprüngliche Nutzung des Santa Clara Valleys zu dokumentieren: Obstbau mit </a:t>
            </a:r>
            <a:r>
              <a:rPr lang="de-DE" sz="1200" b="0" i="0" u="none" strike="noStrike" kern="1200">
                <a:solidFill>
                  <a:schemeClr val="tx1"/>
                </a:solidFill>
                <a:effectLst/>
                <a:latin typeface="+mn-lt"/>
                <a:ea typeface="+mn-ea"/>
                <a:cs typeface="+mn-cs"/>
              </a:rPr>
              <a:t>Äpfeln, Pfirsichen, </a:t>
            </a:r>
            <a:r>
              <a:rPr lang="de-DE" sz="1200" b="0" i="0" u="none" strike="noStrike" kern="1200" dirty="0">
                <a:solidFill>
                  <a:schemeClr val="tx1"/>
                </a:solidFill>
                <a:effectLst/>
                <a:latin typeface="+mn-lt"/>
                <a:ea typeface="+mn-ea"/>
                <a:cs typeface="+mn-cs"/>
              </a:rPr>
              <a:t>Aprikosen, Kirschen oder </a:t>
            </a:r>
            <a:r>
              <a:rPr lang="de-DE" sz="1200" b="0" i="0" u="none" strike="noStrike" kern="1200">
                <a:solidFill>
                  <a:schemeClr val="tx1"/>
                </a:solidFill>
                <a:effectLst/>
                <a:latin typeface="+mn-lt"/>
                <a:ea typeface="+mn-ea"/>
                <a:cs typeface="+mn-cs"/>
              </a:rPr>
              <a:t>auch Walnüssen und Mandeln.</a:t>
            </a:r>
            <a:endParaRPr lang="de-DE"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dirty="0">
              <a:solidFill>
                <a:schemeClr val="tx1"/>
              </a:solidFill>
              <a:effectLst/>
              <a:latin typeface="+mn-lt"/>
              <a:ea typeface="+mn-ea"/>
              <a:cs typeface="+mn-cs"/>
            </a:endParaRPr>
          </a:p>
          <a:p>
            <a:pPr fontAlgn="base"/>
            <a:r>
              <a:rPr lang="de-DE" sz="1200" b="0" i="0" u="none" strike="noStrike" kern="1200" dirty="0">
                <a:solidFill>
                  <a:schemeClr val="tx1"/>
                </a:solidFill>
                <a:effectLst/>
                <a:latin typeface="+mn-lt"/>
                <a:ea typeface="+mn-ea"/>
                <a:cs typeface="+mn-cs"/>
              </a:rPr>
              <a:t>Auf dem Gelände, auf dem Apple das Raumschiff gebaut hat, stand eine alte Scheune aus dem Jahr 1916. Die sogenannte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Barn wurde nach dem Bauern Robert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benannt, der sich 1850 im Silicon Valley niedergelassen hatte. Genau wie alle anderen Gebäude auf dem wurde auch die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Barn entfernt. Der Unterschied bei der Scheune ist allerdings der, dass Apple den Abbau der Scheune fein säuberlich dokumentiert und sämtliche Planken, Nägel etc. aufgehoben hat, um die Scheune wieder aufzubauen. Für den Fall, dass das verwendete Holz beschädigt wird, hält Apple Original Redwood-Holz als Ersatz vor.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17</a:t>
            </a:fld>
            <a:endParaRPr lang="de-DE"/>
          </a:p>
        </p:txBody>
      </p:sp>
    </p:spTree>
    <p:extLst>
      <p:ext uri="{BB962C8B-B14F-4D97-AF65-F5344CB8AC3E}">
        <p14:creationId xmlns:p14="http://schemas.microsoft.com/office/powerpoint/2010/main" val="1918529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Bildquelle: Google </a:t>
            </a:r>
            <a:r>
              <a:rPr lang="de-DE" dirty="0" err="1"/>
              <a:t>Maps</a:t>
            </a:r>
            <a:r>
              <a:rPr lang="de-DE" dirty="0"/>
              <a:t>; alternativ: Apple </a:t>
            </a:r>
            <a:r>
              <a:rPr lang="de-DE" dirty="0" err="1"/>
              <a:t>Maps</a:t>
            </a:r>
            <a:endParaRPr lang="de-DE" dirty="0"/>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18</a:t>
            </a:fld>
            <a:endParaRPr lang="de-DE"/>
          </a:p>
        </p:txBody>
      </p:sp>
    </p:spTree>
    <p:extLst>
      <p:ext uri="{BB962C8B-B14F-4D97-AF65-F5344CB8AC3E}">
        <p14:creationId xmlns:p14="http://schemas.microsoft.com/office/powerpoint/2010/main" val="3465140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4</a:t>
            </a:fld>
            <a:endParaRPr lang="de-DE"/>
          </a:p>
        </p:txBody>
      </p:sp>
    </p:spTree>
    <p:extLst>
      <p:ext uri="{BB962C8B-B14F-4D97-AF65-F5344CB8AC3E}">
        <p14:creationId xmlns:p14="http://schemas.microsoft.com/office/powerpoint/2010/main" val="1978495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Bild für Partner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Hintergrundinfo für die Lehrkraft:</a:t>
            </a:r>
          </a:p>
          <a:p>
            <a:pPr marL="171450" marR="0" lvl="0" indent="-171450" algn="l" defTabSz="914400" rtl="0" eaLnBrk="1" fontAlgn="auto" latinLnBrk="0" hangingPunct="1">
              <a:lnSpc>
                <a:spcPct val="100000"/>
              </a:lnSpc>
              <a:spcBef>
                <a:spcPts val="0"/>
              </a:spcBef>
              <a:spcAft>
                <a:spcPts val="0"/>
              </a:spcAft>
              <a:buClrTx/>
              <a:buSzTx/>
              <a:buFont typeface="Symbol" pitchFamily="2" charset="2"/>
              <a:buChar char="-"/>
              <a:tabLst/>
              <a:defRPr/>
            </a:pPr>
            <a:r>
              <a:rPr lang="de-DE" sz="1200" b="0" i="0" u="none" strike="noStrike" kern="1200" dirty="0">
                <a:solidFill>
                  <a:schemeClr val="tx1"/>
                </a:solidFill>
                <a:effectLst/>
                <a:latin typeface="+mn-lt"/>
                <a:ea typeface="+mn-ea"/>
                <a:cs typeface="+mn-cs"/>
              </a:rPr>
              <a:t>Das Bild links zeigt </a:t>
            </a:r>
            <a:r>
              <a:rPr lang="de-DE" sz="1200" b="0" i="0" u="none" strike="noStrike" kern="1200" dirty="0" err="1">
                <a:solidFill>
                  <a:schemeClr val="tx1"/>
                </a:solidFill>
                <a:effectLst/>
                <a:latin typeface="+mn-lt"/>
                <a:ea typeface="+mn-ea"/>
                <a:cs typeface="+mn-cs"/>
              </a:rPr>
              <a:t>Cupertino</a:t>
            </a:r>
            <a:r>
              <a:rPr lang="de-DE" sz="1200" b="0" i="0" u="none" strike="noStrike" kern="1200" dirty="0">
                <a:solidFill>
                  <a:schemeClr val="tx1"/>
                </a:solidFill>
                <a:effectLst/>
                <a:latin typeface="+mn-lt"/>
                <a:ea typeface="+mn-ea"/>
                <a:cs typeface="+mn-cs"/>
              </a:rPr>
              <a:t> 1948 (</a:t>
            </a:r>
            <a:r>
              <a:rPr lang="de-DE" sz="1200" dirty="0">
                <a:hlinkClick r:id="rId3"/>
              </a:rPr>
              <a:t>http://digitalcollections.ucsc.edu/digital/collection/p16019coll5/id/282/rec/1</a:t>
            </a:r>
            <a:r>
              <a:rPr lang="de-DE" sz="1200" dirty="0"/>
              <a:t>, 03.12.2020)</a:t>
            </a:r>
            <a:endParaRPr lang="de-DE" sz="1200" b="0" i="0" u="none" strike="noStrike"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Symbol" pitchFamily="2" charset="2"/>
              <a:buChar char="-"/>
              <a:tabLst/>
              <a:defRPr/>
            </a:pPr>
            <a:r>
              <a:rPr lang="de-DE" sz="1200" b="0" i="0" u="none" strike="noStrike" kern="1200" dirty="0" err="1">
                <a:solidFill>
                  <a:schemeClr val="tx1"/>
                </a:solidFill>
                <a:effectLst/>
                <a:latin typeface="+mn-lt"/>
                <a:ea typeface="+mn-ea"/>
                <a:cs typeface="+mn-cs"/>
              </a:rPr>
              <a:t>undated</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photo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of</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Barn, </a:t>
            </a:r>
            <a:r>
              <a:rPr lang="de-DE" sz="1200" b="0" i="0" u="none" strike="noStrike" kern="1200" dirty="0" err="1">
                <a:solidFill>
                  <a:schemeClr val="tx1"/>
                </a:solidFill>
                <a:effectLst/>
                <a:latin typeface="+mn-lt"/>
                <a:ea typeface="+mn-ea"/>
                <a:cs typeface="+mn-cs"/>
              </a:rPr>
              <a:t>which</a:t>
            </a:r>
            <a:r>
              <a:rPr lang="de-DE" sz="1200" b="0" i="0" u="none" strike="noStrike" kern="1200" dirty="0">
                <a:solidFill>
                  <a:schemeClr val="tx1"/>
                </a:solidFill>
                <a:effectLst/>
                <a:latin typeface="+mn-lt"/>
                <a:ea typeface="+mn-ea"/>
                <a:cs typeface="+mn-cs"/>
              </a:rPr>
              <a:t> still </a:t>
            </a:r>
            <a:r>
              <a:rPr lang="de-DE" sz="1200" b="0" i="0" u="none" strike="noStrike" kern="1200" dirty="0" err="1">
                <a:solidFill>
                  <a:schemeClr val="tx1"/>
                </a:solidFill>
                <a:effectLst/>
                <a:latin typeface="+mn-lt"/>
                <a:ea typeface="+mn-ea"/>
                <a:cs typeface="+mn-cs"/>
              </a:rPr>
              <a:t>sits</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Cupertino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poperty</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which</a:t>
            </a:r>
            <a:r>
              <a:rPr lang="de-DE" sz="1200" b="0" i="0" u="none" strike="noStrike" kern="1200" dirty="0">
                <a:solidFill>
                  <a:schemeClr val="tx1"/>
                </a:solidFill>
                <a:effectLst/>
                <a:latin typeface="+mn-lt"/>
                <a:ea typeface="+mn-ea"/>
                <a:cs typeface="+mn-cs"/>
              </a:rPr>
              <a:t> Apple </a:t>
            </a:r>
            <a:r>
              <a:rPr lang="de-DE" sz="1200" b="0" i="0" u="none" strike="noStrike" kern="1200" dirty="0" err="1">
                <a:solidFill>
                  <a:schemeClr val="tx1"/>
                </a:solidFill>
                <a:effectLst/>
                <a:latin typeface="+mn-lt"/>
                <a:ea typeface="+mn-ea"/>
                <a:cs typeface="+mn-cs"/>
              </a:rPr>
              <a:t>built</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its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new</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headquarters</a:t>
            </a:r>
            <a:r>
              <a:rPr lang="de-DE" sz="1200" b="0" i="0" u="none" strike="noStrike" kern="1200" dirty="0">
                <a:solidFill>
                  <a:schemeClr val="tx1"/>
                </a:solidFill>
                <a:effectLst/>
                <a:latin typeface="+mn-lt"/>
                <a:ea typeface="+mn-ea"/>
                <a:cs typeface="+mn-cs"/>
              </a:rPr>
              <a:t>. The </a:t>
            </a:r>
            <a:r>
              <a:rPr lang="de-DE" sz="1200" b="0" i="0" u="none" strike="noStrike" kern="1200" dirty="0" err="1">
                <a:solidFill>
                  <a:schemeClr val="tx1"/>
                </a:solidFill>
                <a:effectLst/>
                <a:latin typeface="+mn-lt"/>
                <a:ea typeface="+mn-ea"/>
                <a:cs typeface="+mn-cs"/>
              </a:rPr>
              <a:t>barn</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is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one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of</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tangible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memories</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land</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that</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holds</a:t>
            </a:r>
            <a:r>
              <a:rPr lang="de-DE" sz="1200" b="0" i="0" u="none" strike="noStrike" kern="1200" dirty="0">
                <a:solidFill>
                  <a:schemeClr val="tx1"/>
                </a:solidFill>
                <a:effectLst/>
                <a:latin typeface="+mn-lt"/>
                <a:ea typeface="+mn-ea"/>
                <a:cs typeface="+mn-cs"/>
              </a:rPr>
              <a:t> strong </a:t>
            </a:r>
            <a:r>
              <a:rPr lang="de-DE" sz="1200" b="0" i="0" u="none" strike="noStrike" kern="1200" dirty="0" err="1">
                <a:solidFill>
                  <a:schemeClr val="tx1"/>
                </a:solidFill>
                <a:effectLst/>
                <a:latin typeface="+mn-lt"/>
                <a:ea typeface="+mn-ea"/>
                <a:cs typeface="+mn-cs"/>
              </a:rPr>
              <a:t>ties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valley's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agricultural</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past</a:t>
            </a:r>
            <a:r>
              <a:rPr lang="de-DE" sz="1200" b="0" i="0" u="none" strike="noStrike" kern="1200" dirty="0">
                <a:solidFill>
                  <a:schemeClr val="tx1"/>
                </a:solidFill>
                <a:effectLst/>
                <a:latin typeface="+mn-lt"/>
                <a:ea typeface="+mn-ea"/>
                <a:cs typeface="+mn-cs"/>
              </a:rPr>
              <a:t>.</a:t>
            </a:r>
            <a:br>
              <a:rPr lang="de-DE" sz="1200" b="0" i="0" u="none" strike="noStrike" kern="1200" dirty="0">
                <a:solidFill>
                  <a:schemeClr val="tx1"/>
                </a:solidFill>
                <a:effectLst/>
                <a:latin typeface="+mn-lt"/>
                <a:ea typeface="+mn-ea"/>
                <a:cs typeface="+mn-cs"/>
              </a:rPr>
            </a:br>
            <a:r>
              <a:rPr lang="de-DE" sz="1200" dirty="0"/>
              <a:t>(https://</a:t>
            </a:r>
            <a:r>
              <a:rPr lang="de-DE" sz="1200" dirty="0" err="1"/>
              <a:t>www.mercurynews.com</a:t>
            </a:r>
            <a:r>
              <a:rPr lang="de-DE" sz="1200" dirty="0"/>
              <a:t>/2014/12/26/apple-</a:t>
            </a:r>
            <a:r>
              <a:rPr lang="de-DE" sz="1200" dirty="0" err="1"/>
              <a:t>to</a:t>
            </a:r>
            <a:r>
              <a:rPr lang="de-DE" sz="1200" dirty="0"/>
              <a:t>-save-</a:t>
            </a:r>
            <a:r>
              <a:rPr lang="de-DE" sz="1200" dirty="0" err="1"/>
              <a:t>historic</a:t>
            </a:r>
            <a:r>
              <a:rPr lang="de-DE" sz="1200" dirty="0"/>
              <a:t>-</a:t>
            </a:r>
            <a:r>
              <a:rPr lang="de-DE" sz="1200" dirty="0" err="1"/>
              <a:t>barn</a:t>
            </a:r>
            <a:r>
              <a:rPr lang="de-DE" sz="1200" dirty="0"/>
              <a:t>-on-site-</a:t>
            </a:r>
            <a:r>
              <a:rPr lang="de-DE" sz="1200" dirty="0" err="1"/>
              <a:t>of</a:t>
            </a:r>
            <a:r>
              <a:rPr lang="de-DE" sz="1200" dirty="0"/>
              <a:t>-</a:t>
            </a:r>
            <a:r>
              <a:rPr lang="de-DE" sz="1200" dirty="0" err="1"/>
              <a:t>new</a:t>
            </a:r>
            <a:r>
              <a:rPr lang="de-DE" sz="1200" dirty="0"/>
              <a:t>-</a:t>
            </a:r>
            <a:r>
              <a:rPr lang="de-DE" sz="1200" dirty="0" err="1"/>
              <a:t>cupertino</a:t>
            </a:r>
            <a:r>
              <a:rPr lang="de-DE" sz="1200" dirty="0"/>
              <a:t>-campus/, 03.12.2020)</a:t>
            </a:r>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5</a:t>
            </a:fld>
            <a:endParaRPr lang="de-DE"/>
          </a:p>
        </p:txBody>
      </p:sp>
    </p:spTree>
    <p:extLst>
      <p:ext uri="{BB962C8B-B14F-4D97-AF65-F5344CB8AC3E}">
        <p14:creationId xmlns:p14="http://schemas.microsoft.com/office/powerpoint/2010/main" val="1558257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Bild für Partner 1</a:t>
            </a:r>
          </a:p>
          <a:p>
            <a:endParaRPr lang="de-DE" dirty="0"/>
          </a:p>
          <a:p>
            <a:endParaRPr lang="de-DE" dirty="0"/>
          </a:p>
          <a:p>
            <a:r>
              <a:rPr lang="de-DE" dirty="0"/>
              <a:t>Hintergrundinfo für die Lehrkraft:</a:t>
            </a:r>
          </a:p>
          <a:p>
            <a:r>
              <a:rPr lang="de-DE" dirty="0"/>
              <a:t>Das Bild zeigt Apple Park und nähere Umgebung in </a:t>
            </a:r>
            <a:r>
              <a:rPr lang="de-DE" dirty="0" err="1"/>
              <a:t>Cupertino</a:t>
            </a:r>
            <a:r>
              <a:rPr lang="de-DE" dirty="0"/>
              <a:t> (Kalifornien, USA) im Jahr 2020</a:t>
            </a:r>
          </a:p>
          <a:p>
            <a:endParaRPr lang="de-DE" dirty="0"/>
          </a:p>
          <a:p>
            <a:r>
              <a:rPr lang="de-DE" dirty="0"/>
              <a:t>Bildquelle: Google </a:t>
            </a:r>
            <a:r>
              <a:rPr lang="de-DE" dirty="0" err="1"/>
              <a:t>Maps</a:t>
            </a:r>
            <a:r>
              <a:rPr lang="de-DE" dirty="0"/>
              <a:t>; alternativ: Apple </a:t>
            </a:r>
            <a:r>
              <a:rPr lang="de-DE" dirty="0" err="1"/>
              <a:t>Maps</a:t>
            </a:r>
            <a:endParaRPr lang="de-DE" dirty="0"/>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7</a:t>
            </a:fld>
            <a:endParaRPr lang="de-DE"/>
          </a:p>
        </p:txBody>
      </p:sp>
    </p:spTree>
    <p:extLst>
      <p:ext uri="{BB962C8B-B14F-4D97-AF65-F5344CB8AC3E}">
        <p14:creationId xmlns:p14="http://schemas.microsoft.com/office/powerpoint/2010/main" val="1230436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Bild für Partner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Hintergrundinfo für die Lehrkraft:</a:t>
            </a:r>
          </a:p>
          <a:p>
            <a:pPr marL="171450" marR="0" lvl="0" indent="-171450" algn="l" defTabSz="914400" rtl="0" eaLnBrk="1" fontAlgn="auto" latinLnBrk="0" hangingPunct="1">
              <a:lnSpc>
                <a:spcPct val="100000"/>
              </a:lnSpc>
              <a:spcBef>
                <a:spcPts val="0"/>
              </a:spcBef>
              <a:spcAft>
                <a:spcPts val="0"/>
              </a:spcAft>
              <a:buClrTx/>
              <a:buSzTx/>
              <a:buFont typeface="Symbol" pitchFamily="2" charset="2"/>
              <a:buChar char="-"/>
              <a:tabLst/>
              <a:defRPr/>
            </a:pPr>
            <a:r>
              <a:rPr lang="de-DE" sz="1200" b="0" i="0" u="none" strike="noStrike" kern="1200" dirty="0">
                <a:solidFill>
                  <a:schemeClr val="tx1"/>
                </a:solidFill>
                <a:effectLst/>
                <a:latin typeface="+mn-lt"/>
                <a:ea typeface="+mn-ea"/>
                <a:cs typeface="+mn-cs"/>
              </a:rPr>
              <a:t>Das Bild links zeigt </a:t>
            </a:r>
            <a:r>
              <a:rPr lang="de-DE" sz="1200" b="0" i="0" u="none" strike="noStrike" kern="1200" dirty="0" err="1">
                <a:solidFill>
                  <a:schemeClr val="tx1"/>
                </a:solidFill>
                <a:effectLst/>
                <a:latin typeface="+mn-lt"/>
                <a:ea typeface="+mn-ea"/>
                <a:cs typeface="+mn-cs"/>
              </a:rPr>
              <a:t>Cupertino</a:t>
            </a:r>
            <a:r>
              <a:rPr lang="de-DE" sz="1200" b="0" i="0" u="none" strike="noStrike" kern="1200" dirty="0">
                <a:solidFill>
                  <a:schemeClr val="tx1"/>
                </a:solidFill>
                <a:effectLst/>
                <a:latin typeface="+mn-lt"/>
                <a:ea typeface="+mn-ea"/>
                <a:cs typeface="+mn-cs"/>
              </a:rPr>
              <a:t> 1948 (</a:t>
            </a:r>
            <a:r>
              <a:rPr lang="de-DE" sz="1200" dirty="0">
                <a:hlinkClick r:id="rId3"/>
              </a:rPr>
              <a:t>http://digitalcollections.ucsc.edu/digital/collection/p16019coll5/id/282/rec/1</a:t>
            </a:r>
            <a:r>
              <a:rPr lang="de-DE" sz="1200" dirty="0"/>
              <a:t>, 03.12.2020)</a:t>
            </a:r>
            <a:endParaRPr lang="de-DE" sz="1200" b="0" i="0" u="none" strike="noStrike"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Symbol" pitchFamily="2" charset="2"/>
              <a:buChar char="-"/>
              <a:tabLst/>
              <a:defRPr/>
            </a:pPr>
            <a:r>
              <a:rPr lang="de-DE" sz="1200" b="0" i="0" u="none" strike="noStrike" kern="1200" dirty="0" err="1">
                <a:solidFill>
                  <a:schemeClr val="tx1"/>
                </a:solidFill>
                <a:effectLst/>
                <a:latin typeface="+mn-lt"/>
                <a:ea typeface="+mn-ea"/>
                <a:cs typeface="+mn-cs"/>
              </a:rPr>
              <a:t>undated</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photo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of</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Barn, </a:t>
            </a:r>
            <a:r>
              <a:rPr lang="de-DE" sz="1200" b="0" i="0" u="none" strike="noStrike" kern="1200" dirty="0" err="1">
                <a:solidFill>
                  <a:schemeClr val="tx1"/>
                </a:solidFill>
                <a:effectLst/>
                <a:latin typeface="+mn-lt"/>
                <a:ea typeface="+mn-ea"/>
                <a:cs typeface="+mn-cs"/>
              </a:rPr>
              <a:t>which</a:t>
            </a:r>
            <a:r>
              <a:rPr lang="de-DE" sz="1200" b="0" i="0" u="none" strike="noStrike" kern="1200" dirty="0">
                <a:solidFill>
                  <a:schemeClr val="tx1"/>
                </a:solidFill>
                <a:effectLst/>
                <a:latin typeface="+mn-lt"/>
                <a:ea typeface="+mn-ea"/>
                <a:cs typeface="+mn-cs"/>
              </a:rPr>
              <a:t> still </a:t>
            </a:r>
            <a:r>
              <a:rPr lang="de-DE" sz="1200" b="0" i="0" u="none" strike="noStrike" kern="1200" dirty="0" err="1">
                <a:solidFill>
                  <a:schemeClr val="tx1"/>
                </a:solidFill>
                <a:effectLst/>
                <a:latin typeface="+mn-lt"/>
                <a:ea typeface="+mn-ea"/>
                <a:cs typeface="+mn-cs"/>
              </a:rPr>
              <a:t>sits</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Cupertino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poperty</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which</a:t>
            </a:r>
            <a:r>
              <a:rPr lang="de-DE" sz="1200" b="0" i="0" u="none" strike="noStrike" kern="1200" dirty="0">
                <a:solidFill>
                  <a:schemeClr val="tx1"/>
                </a:solidFill>
                <a:effectLst/>
                <a:latin typeface="+mn-lt"/>
                <a:ea typeface="+mn-ea"/>
                <a:cs typeface="+mn-cs"/>
              </a:rPr>
              <a:t> Apple </a:t>
            </a:r>
            <a:r>
              <a:rPr lang="de-DE" sz="1200" b="0" i="0" u="none" strike="noStrike" kern="1200" dirty="0" err="1">
                <a:solidFill>
                  <a:schemeClr val="tx1"/>
                </a:solidFill>
                <a:effectLst/>
                <a:latin typeface="+mn-lt"/>
                <a:ea typeface="+mn-ea"/>
                <a:cs typeface="+mn-cs"/>
              </a:rPr>
              <a:t>built</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its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new</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headquarters</a:t>
            </a:r>
            <a:r>
              <a:rPr lang="de-DE" sz="1200" b="0" i="0" u="none" strike="noStrike" kern="1200" dirty="0">
                <a:solidFill>
                  <a:schemeClr val="tx1"/>
                </a:solidFill>
                <a:effectLst/>
                <a:latin typeface="+mn-lt"/>
                <a:ea typeface="+mn-ea"/>
                <a:cs typeface="+mn-cs"/>
              </a:rPr>
              <a:t>. The </a:t>
            </a:r>
            <a:r>
              <a:rPr lang="de-DE" sz="1200" b="0" i="0" u="none" strike="noStrike" kern="1200" dirty="0" err="1">
                <a:solidFill>
                  <a:schemeClr val="tx1"/>
                </a:solidFill>
                <a:effectLst/>
                <a:latin typeface="+mn-lt"/>
                <a:ea typeface="+mn-ea"/>
                <a:cs typeface="+mn-cs"/>
              </a:rPr>
              <a:t>barn</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is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one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of</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tangible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memories</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land</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that</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holds</a:t>
            </a:r>
            <a:r>
              <a:rPr lang="de-DE" sz="1200" b="0" i="0" u="none" strike="noStrike" kern="1200" dirty="0">
                <a:solidFill>
                  <a:schemeClr val="tx1"/>
                </a:solidFill>
                <a:effectLst/>
                <a:latin typeface="+mn-lt"/>
                <a:ea typeface="+mn-ea"/>
                <a:cs typeface="+mn-cs"/>
              </a:rPr>
              <a:t> strong </a:t>
            </a:r>
            <a:r>
              <a:rPr lang="de-DE" sz="1200" b="0" i="0" u="none" strike="noStrike" kern="1200" dirty="0" err="1">
                <a:solidFill>
                  <a:schemeClr val="tx1"/>
                </a:solidFill>
                <a:effectLst/>
                <a:latin typeface="+mn-lt"/>
                <a:ea typeface="+mn-ea"/>
                <a:cs typeface="+mn-cs"/>
              </a:rPr>
              <a:t>ties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valley's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agricultural</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past</a:t>
            </a:r>
            <a:r>
              <a:rPr lang="de-DE" sz="1200" b="0" i="0" u="none" strike="noStrike" kern="1200" dirty="0">
                <a:solidFill>
                  <a:schemeClr val="tx1"/>
                </a:solidFill>
                <a:effectLst/>
                <a:latin typeface="+mn-lt"/>
                <a:ea typeface="+mn-ea"/>
                <a:cs typeface="+mn-cs"/>
              </a:rPr>
              <a:t>.</a:t>
            </a:r>
            <a:br>
              <a:rPr lang="de-DE" sz="1200" b="0" i="0" u="none" strike="noStrike" kern="1200" dirty="0">
                <a:solidFill>
                  <a:schemeClr val="tx1"/>
                </a:solidFill>
                <a:effectLst/>
                <a:latin typeface="+mn-lt"/>
                <a:ea typeface="+mn-ea"/>
                <a:cs typeface="+mn-cs"/>
              </a:rPr>
            </a:br>
            <a:r>
              <a:rPr lang="de-DE" sz="1200" dirty="0"/>
              <a:t>(https://</a:t>
            </a:r>
            <a:r>
              <a:rPr lang="de-DE" sz="1200" dirty="0" err="1"/>
              <a:t>www.mercurynews.com</a:t>
            </a:r>
            <a:r>
              <a:rPr lang="de-DE" sz="1200" dirty="0"/>
              <a:t>/2014/12/26/apple-</a:t>
            </a:r>
            <a:r>
              <a:rPr lang="de-DE" sz="1200" dirty="0" err="1"/>
              <a:t>to</a:t>
            </a:r>
            <a:r>
              <a:rPr lang="de-DE" sz="1200" dirty="0"/>
              <a:t>-save-</a:t>
            </a:r>
            <a:r>
              <a:rPr lang="de-DE" sz="1200" dirty="0" err="1"/>
              <a:t>historic</a:t>
            </a:r>
            <a:r>
              <a:rPr lang="de-DE" sz="1200" dirty="0"/>
              <a:t>-</a:t>
            </a:r>
            <a:r>
              <a:rPr lang="de-DE" sz="1200" dirty="0" err="1"/>
              <a:t>barn</a:t>
            </a:r>
            <a:r>
              <a:rPr lang="de-DE" sz="1200" dirty="0"/>
              <a:t>-on-site-</a:t>
            </a:r>
            <a:r>
              <a:rPr lang="de-DE" sz="1200" dirty="0" err="1"/>
              <a:t>of</a:t>
            </a:r>
            <a:r>
              <a:rPr lang="de-DE" sz="1200" dirty="0"/>
              <a:t>-</a:t>
            </a:r>
            <a:r>
              <a:rPr lang="de-DE" sz="1200" dirty="0" err="1"/>
              <a:t>new</a:t>
            </a:r>
            <a:r>
              <a:rPr lang="de-DE" sz="1200" dirty="0"/>
              <a:t>-</a:t>
            </a:r>
            <a:r>
              <a:rPr lang="de-DE" sz="1200" dirty="0" err="1"/>
              <a:t>cupertino</a:t>
            </a:r>
            <a:r>
              <a:rPr lang="de-DE" sz="1200" dirty="0"/>
              <a:t>-campus/, 03.12.2020)</a:t>
            </a:r>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8</a:t>
            </a:fld>
            <a:endParaRPr lang="de-DE"/>
          </a:p>
        </p:txBody>
      </p:sp>
    </p:spTree>
    <p:extLst>
      <p:ext uri="{BB962C8B-B14F-4D97-AF65-F5344CB8AC3E}">
        <p14:creationId xmlns:p14="http://schemas.microsoft.com/office/powerpoint/2010/main" val="1651395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solidFill>
                  <a:schemeClr val="tx1"/>
                </a:solidFill>
              </a:rPr>
              <a:t>Sollten die SuS an dieser Stelle noch kein Thema gefunden haben (das wäre aufgrund der kontrastiven Bilder gut möglich), könnten die </a:t>
            </a:r>
            <a:r>
              <a:rPr lang="de-DE" sz="1200" dirty="0">
                <a:solidFill>
                  <a:schemeClr val="tx1"/>
                </a:solidFill>
                <a:highlight>
                  <a:srgbClr val="FFFF00"/>
                </a:highlight>
              </a:rPr>
              <a:t>nachfolgenden Folien zur Verortung vorgezogen werden </a:t>
            </a:r>
            <a:r>
              <a:rPr lang="de-DE" sz="1200" dirty="0">
                <a:solidFill>
                  <a:schemeClr val="tx1"/>
                </a:solidFill>
              </a:rPr>
              <a:t>und erst dann wird ein „gemeinsamer Nenner“ gesucht.</a:t>
            </a:r>
          </a:p>
        </p:txBody>
      </p:sp>
      <p:sp>
        <p:nvSpPr>
          <p:cNvPr id="4" name="Foliennummernplatzhalter 3"/>
          <p:cNvSpPr>
            <a:spLocks noGrp="1"/>
          </p:cNvSpPr>
          <p:nvPr>
            <p:ph type="sldNum" sz="quarter" idx="5"/>
          </p:nvPr>
        </p:nvSpPr>
        <p:spPr/>
        <p:txBody>
          <a:bodyPr/>
          <a:lstStyle/>
          <a:p>
            <a:fld id="{1C1A4888-C593-A34D-9E36-30B431A0D71D}" type="slidenum">
              <a:rPr lang="de-DE" smtClean="0"/>
              <a:t>9</a:t>
            </a:fld>
            <a:endParaRPr lang="de-DE"/>
          </a:p>
        </p:txBody>
      </p:sp>
    </p:spTree>
    <p:extLst>
      <p:ext uri="{BB962C8B-B14F-4D97-AF65-F5344CB8AC3E}">
        <p14:creationId xmlns:p14="http://schemas.microsoft.com/office/powerpoint/2010/main" val="2503250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Hintergrundinfo für die Lehrkraft:</a:t>
            </a:r>
          </a:p>
          <a:p>
            <a:r>
              <a:rPr lang="de-DE" dirty="0"/>
              <a:t>Das Bild zeigt Apple Park und nähere Umgebung in </a:t>
            </a:r>
            <a:r>
              <a:rPr lang="de-DE" dirty="0" err="1"/>
              <a:t>Cupertino</a:t>
            </a:r>
            <a:r>
              <a:rPr lang="de-DE" dirty="0"/>
              <a:t> (Kalifornien, USA) im Jahr 2020</a:t>
            </a:r>
          </a:p>
          <a:p>
            <a:endParaRPr lang="de-DE" dirty="0"/>
          </a:p>
          <a:p>
            <a:r>
              <a:rPr lang="de-DE" dirty="0"/>
              <a:t>Bildquelle: Google </a:t>
            </a:r>
            <a:r>
              <a:rPr lang="de-DE" dirty="0" err="1"/>
              <a:t>Maps</a:t>
            </a:r>
            <a:r>
              <a:rPr lang="de-DE" dirty="0"/>
              <a:t>; alternativ: Apple </a:t>
            </a:r>
            <a:r>
              <a:rPr lang="de-DE" dirty="0" err="1"/>
              <a:t>Maps</a:t>
            </a:r>
            <a:endParaRPr lang="de-DE" dirty="0"/>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12</a:t>
            </a:fld>
            <a:endParaRPr lang="de-DE"/>
          </a:p>
        </p:txBody>
      </p:sp>
    </p:spTree>
    <p:extLst>
      <p:ext uri="{BB962C8B-B14F-4D97-AF65-F5344CB8AC3E}">
        <p14:creationId xmlns:p14="http://schemas.microsoft.com/office/powerpoint/2010/main" val="3600372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Hintergrundinfo für die Lehrkraft:</a:t>
            </a:r>
          </a:p>
          <a:p>
            <a:pPr marL="171450" marR="0" lvl="0" indent="-171450" algn="l" defTabSz="914400" rtl="0" eaLnBrk="1" fontAlgn="auto" latinLnBrk="0" hangingPunct="1">
              <a:lnSpc>
                <a:spcPct val="100000"/>
              </a:lnSpc>
              <a:spcBef>
                <a:spcPts val="0"/>
              </a:spcBef>
              <a:spcAft>
                <a:spcPts val="0"/>
              </a:spcAft>
              <a:buClrTx/>
              <a:buSzTx/>
              <a:buFont typeface="Symbol" pitchFamily="2" charset="2"/>
              <a:buChar char="-"/>
              <a:tabLst/>
              <a:defRPr/>
            </a:pPr>
            <a:r>
              <a:rPr lang="de-DE" sz="1200" b="0" i="0" u="none" strike="noStrike" kern="1200" dirty="0">
                <a:solidFill>
                  <a:schemeClr val="tx1"/>
                </a:solidFill>
                <a:effectLst/>
                <a:latin typeface="+mn-lt"/>
                <a:ea typeface="+mn-ea"/>
                <a:cs typeface="+mn-cs"/>
              </a:rPr>
              <a:t>Das Bild links zeigt </a:t>
            </a:r>
            <a:r>
              <a:rPr lang="de-DE" sz="1200" b="0" i="0" u="none" strike="noStrike" kern="1200" dirty="0" err="1">
                <a:solidFill>
                  <a:schemeClr val="tx1"/>
                </a:solidFill>
                <a:effectLst/>
                <a:latin typeface="+mn-lt"/>
                <a:ea typeface="+mn-ea"/>
                <a:cs typeface="+mn-cs"/>
              </a:rPr>
              <a:t>Cupertino</a:t>
            </a:r>
            <a:r>
              <a:rPr lang="de-DE" sz="1200" b="0" i="0" u="none" strike="noStrike" kern="1200" dirty="0">
                <a:solidFill>
                  <a:schemeClr val="tx1"/>
                </a:solidFill>
                <a:effectLst/>
                <a:latin typeface="+mn-lt"/>
                <a:ea typeface="+mn-ea"/>
                <a:cs typeface="+mn-cs"/>
              </a:rPr>
              <a:t> 1948 (</a:t>
            </a:r>
            <a:r>
              <a:rPr lang="de-DE" sz="1200" dirty="0">
                <a:hlinkClick r:id="rId3"/>
              </a:rPr>
              <a:t>http://digitalcollections.ucsc.edu/digital/collection/p16019coll5/id/282/rec/1</a:t>
            </a:r>
            <a:r>
              <a:rPr lang="de-DE" sz="1200" dirty="0"/>
              <a:t>, 03.12.2020)</a:t>
            </a:r>
            <a:endParaRPr lang="de-DE" sz="1200" b="0" i="0" u="none" strike="noStrike"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Symbol" pitchFamily="2" charset="2"/>
              <a:buChar char="-"/>
              <a:tabLst/>
              <a:defRPr/>
            </a:pPr>
            <a:r>
              <a:rPr lang="de-DE" sz="1200" b="0" i="0" u="none" strike="noStrike" kern="1200" dirty="0" err="1">
                <a:solidFill>
                  <a:schemeClr val="tx1"/>
                </a:solidFill>
                <a:effectLst/>
                <a:latin typeface="+mn-lt"/>
                <a:ea typeface="+mn-ea"/>
                <a:cs typeface="+mn-cs"/>
              </a:rPr>
              <a:t>undated</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photo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of</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Glendenning</a:t>
            </a:r>
            <a:r>
              <a:rPr lang="de-DE" sz="1200" b="0" i="0" u="none" strike="noStrike" kern="1200" dirty="0">
                <a:solidFill>
                  <a:schemeClr val="tx1"/>
                </a:solidFill>
                <a:effectLst/>
                <a:latin typeface="+mn-lt"/>
                <a:ea typeface="+mn-ea"/>
                <a:cs typeface="+mn-cs"/>
              </a:rPr>
              <a:t> Barn, </a:t>
            </a:r>
            <a:r>
              <a:rPr lang="de-DE" sz="1200" b="0" i="0" u="none" strike="noStrike" kern="1200" dirty="0" err="1">
                <a:solidFill>
                  <a:schemeClr val="tx1"/>
                </a:solidFill>
                <a:effectLst/>
                <a:latin typeface="+mn-lt"/>
                <a:ea typeface="+mn-ea"/>
                <a:cs typeface="+mn-cs"/>
              </a:rPr>
              <a:t>which</a:t>
            </a:r>
            <a:r>
              <a:rPr lang="de-DE" sz="1200" b="0" i="0" u="none" strike="noStrike" kern="1200" dirty="0">
                <a:solidFill>
                  <a:schemeClr val="tx1"/>
                </a:solidFill>
                <a:effectLst/>
                <a:latin typeface="+mn-lt"/>
                <a:ea typeface="+mn-ea"/>
                <a:cs typeface="+mn-cs"/>
              </a:rPr>
              <a:t> still </a:t>
            </a:r>
            <a:r>
              <a:rPr lang="de-DE" sz="1200" b="0" i="0" u="none" strike="noStrike" kern="1200" dirty="0" err="1">
                <a:solidFill>
                  <a:schemeClr val="tx1"/>
                </a:solidFill>
                <a:effectLst/>
                <a:latin typeface="+mn-lt"/>
                <a:ea typeface="+mn-ea"/>
                <a:cs typeface="+mn-cs"/>
              </a:rPr>
              <a:t>sits</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Cupertino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poperty</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which</a:t>
            </a:r>
            <a:r>
              <a:rPr lang="de-DE" sz="1200" b="0" i="0" u="none" strike="noStrike" kern="1200" dirty="0">
                <a:solidFill>
                  <a:schemeClr val="tx1"/>
                </a:solidFill>
                <a:effectLst/>
                <a:latin typeface="+mn-lt"/>
                <a:ea typeface="+mn-ea"/>
                <a:cs typeface="+mn-cs"/>
              </a:rPr>
              <a:t> Apple </a:t>
            </a:r>
            <a:r>
              <a:rPr lang="de-DE" sz="1200" b="0" i="0" u="none" strike="noStrike" kern="1200" dirty="0" err="1">
                <a:solidFill>
                  <a:schemeClr val="tx1"/>
                </a:solidFill>
                <a:effectLst/>
                <a:latin typeface="+mn-lt"/>
                <a:ea typeface="+mn-ea"/>
                <a:cs typeface="+mn-cs"/>
              </a:rPr>
              <a:t>built</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its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new</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headquarters</a:t>
            </a:r>
            <a:r>
              <a:rPr lang="de-DE" sz="1200" b="0" i="0" u="none" strike="noStrike" kern="1200" dirty="0">
                <a:solidFill>
                  <a:schemeClr val="tx1"/>
                </a:solidFill>
                <a:effectLst/>
                <a:latin typeface="+mn-lt"/>
                <a:ea typeface="+mn-ea"/>
                <a:cs typeface="+mn-cs"/>
              </a:rPr>
              <a:t>. The </a:t>
            </a:r>
            <a:r>
              <a:rPr lang="de-DE" sz="1200" b="0" i="0" u="none" strike="noStrike" kern="1200" dirty="0" err="1">
                <a:solidFill>
                  <a:schemeClr val="tx1"/>
                </a:solidFill>
                <a:effectLst/>
                <a:latin typeface="+mn-lt"/>
                <a:ea typeface="+mn-ea"/>
                <a:cs typeface="+mn-cs"/>
              </a:rPr>
              <a:t>barn</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is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one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of</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tangible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memories</a:t>
            </a:r>
            <a:r>
              <a:rPr lang="de-DE" sz="1200" b="0" i="0" u="none" strike="noStrike" kern="1200" dirty="0">
                <a:solidFill>
                  <a:schemeClr val="tx1"/>
                </a:solidFill>
                <a:effectLst/>
                <a:latin typeface="+mn-lt"/>
                <a:ea typeface="+mn-ea"/>
                <a:cs typeface="+mn-cs"/>
              </a:rPr>
              <a:t> on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land</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that</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holds</a:t>
            </a:r>
            <a:r>
              <a:rPr lang="de-DE" sz="1200" b="0" i="0" u="none" strike="noStrike" kern="1200" dirty="0">
                <a:solidFill>
                  <a:schemeClr val="tx1"/>
                </a:solidFill>
                <a:effectLst/>
                <a:latin typeface="+mn-lt"/>
                <a:ea typeface="+mn-ea"/>
                <a:cs typeface="+mn-cs"/>
              </a:rPr>
              <a:t> strong </a:t>
            </a:r>
            <a:r>
              <a:rPr lang="de-DE" sz="1200" b="0" i="0" u="none" strike="noStrike" kern="1200" dirty="0" err="1">
                <a:solidFill>
                  <a:schemeClr val="tx1"/>
                </a:solidFill>
                <a:effectLst/>
                <a:latin typeface="+mn-lt"/>
                <a:ea typeface="+mn-ea"/>
                <a:cs typeface="+mn-cs"/>
              </a:rPr>
              <a:t>ties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to</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the</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valley's</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agricultural</a:t>
            </a:r>
            <a:r>
              <a:rPr lang="de-DE" sz="1200" b="0" i="0" u="none" strike="noStrike" kern="1200" dirty="0">
                <a:solidFill>
                  <a:schemeClr val="tx1"/>
                </a:solidFill>
                <a:effectLst/>
                <a:latin typeface="+mn-lt"/>
                <a:ea typeface="+mn-ea"/>
                <a:cs typeface="+mn-cs"/>
              </a:rPr>
              <a:t> </a:t>
            </a:r>
            <a:r>
              <a:rPr lang="de-DE" sz="1200" b="0" i="0" u="none" strike="noStrike" kern="1200" dirty="0" err="1">
                <a:solidFill>
                  <a:schemeClr val="tx1"/>
                </a:solidFill>
                <a:effectLst/>
                <a:latin typeface="+mn-lt"/>
                <a:ea typeface="+mn-ea"/>
                <a:cs typeface="+mn-cs"/>
              </a:rPr>
              <a:t>past</a:t>
            </a:r>
            <a:r>
              <a:rPr lang="de-DE" sz="1200" b="0" i="0" u="none" strike="noStrike" kern="1200" dirty="0">
                <a:solidFill>
                  <a:schemeClr val="tx1"/>
                </a:solidFill>
                <a:effectLst/>
                <a:latin typeface="+mn-lt"/>
                <a:ea typeface="+mn-ea"/>
                <a:cs typeface="+mn-cs"/>
              </a:rPr>
              <a:t>.</a:t>
            </a:r>
            <a:br>
              <a:rPr lang="de-DE" sz="1200" b="0" i="0" u="none" strike="noStrike" kern="1200" dirty="0">
                <a:solidFill>
                  <a:schemeClr val="tx1"/>
                </a:solidFill>
                <a:effectLst/>
                <a:latin typeface="+mn-lt"/>
                <a:ea typeface="+mn-ea"/>
                <a:cs typeface="+mn-cs"/>
              </a:rPr>
            </a:br>
            <a:r>
              <a:rPr lang="de-DE" sz="1200" dirty="0"/>
              <a:t>(https://</a:t>
            </a:r>
            <a:r>
              <a:rPr lang="de-DE" sz="1200" dirty="0" err="1"/>
              <a:t>www.mercurynews.com</a:t>
            </a:r>
            <a:r>
              <a:rPr lang="de-DE" sz="1200" dirty="0"/>
              <a:t>/2014/12/26/apple-</a:t>
            </a:r>
            <a:r>
              <a:rPr lang="de-DE" sz="1200" dirty="0" err="1"/>
              <a:t>to</a:t>
            </a:r>
            <a:r>
              <a:rPr lang="de-DE" sz="1200" dirty="0"/>
              <a:t>-save-</a:t>
            </a:r>
            <a:r>
              <a:rPr lang="de-DE" sz="1200" dirty="0" err="1"/>
              <a:t>historic</a:t>
            </a:r>
            <a:r>
              <a:rPr lang="de-DE" sz="1200" dirty="0"/>
              <a:t>-</a:t>
            </a:r>
            <a:r>
              <a:rPr lang="de-DE" sz="1200" dirty="0" err="1"/>
              <a:t>barn</a:t>
            </a:r>
            <a:r>
              <a:rPr lang="de-DE" sz="1200" dirty="0"/>
              <a:t>-on-site-</a:t>
            </a:r>
            <a:r>
              <a:rPr lang="de-DE" sz="1200" dirty="0" err="1"/>
              <a:t>of</a:t>
            </a:r>
            <a:r>
              <a:rPr lang="de-DE" sz="1200" dirty="0"/>
              <a:t>-</a:t>
            </a:r>
            <a:r>
              <a:rPr lang="de-DE" sz="1200" dirty="0" err="1"/>
              <a:t>new</a:t>
            </a:r>
            <a:r>
              <a:rPr lang="de-DE" sz="1200" dirty="0"/>
              <a:t>-</a:t>
            </a:r>
            <a:r>
              <a:rPr lang="de-DE" sz="1200" dirty="0" err="1"/>
              <a:t>cupertino</a:t>
            </a:r>
            <a:r>
              <a:rPr lang="de-DE" sz="1200" dirty="0"/>
              <a:t>-campus/, 03.12.2020)</a:t>
            </a:r>
          </a:p>
          <a:p>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13</a:t>
            </a:fld>
            <a:endParaRPr lang="de-DE"/>
          </a:p>
        </p:txBody>
      </p:sp>
    </p:spTree>
    <p:extLst>
      <p:ext uri="{BB962C8B-B14F-4D97-AF65-F5344CB8AC3E}">
        <p14:creationId xmlns:p14="http://schemas.microsoft.com/office/powerpoint/2010/main" val="2269420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Cupertino</a:t>
            </a:r>
            <a:r>
              <a:rPr lang="de-DE" dirty="0"/>
              <a:t> liegt im Santa Clara Valley, Teil des Silicon Valley, </a:t>
            </a:r>
            <a:r>
              <a:rPr lang="de-DE"/>
              <a:t>in Kalifornien USA.</a:t>
            </a:r>
            <a:endParaRPr lang="de-DE" dirty="0"/>
          </a:p>
        </p:txBody>
      </p:sp>
      <p:sp>
        <p:nvSpPr>
          <p:cNvPr id="4" name="Foliennummernplatzhalter 3"/>
          <p:cNvSpPr>
            <a:spLocks noGrp="1"/>
          </p:cNvSpPr>
          <p:nvPr>
            <p:ph type="sldNum" sz="quarter" idx="5"/>
          </p:nvPr>
        </p:nvSpPr>
        <p:spPr/>
        <p:txBody>
          <a:bodyPr/>
          <a:lstStyle/>
          <a:p>
            <a:fld id="{1C1A4888-C593-A34D-9E36-30B431A0D71D}" type="slidenum">
              <a:rPr lang="de-DE" smtClean="0"/>
              <a:t>15</a:t>
            </a:fld>
            <a:endParaRPr lang="de-DE"/>
          </a:p>
        </p:txBody>
      </p:sp>
    </p:spTree>
    <p:extLst>
      <p:ext uri="{BB962C8B-B14F-4D97-AF65-F5344CB8AC3E}">
        <p14:creationId xmlns:p14="http://schemas.microsoft.com/office/powerpoint/2010/main" val="12104197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hteck 9"/>
          <p:cNvSpPr/>
          <p:nvPr userDrawn="1"/>
        </p:nvSpPr>
        <p:spPr>
          <a:xfrm>
            <a:off x="1" y="3650400"/>
            <a:ext cx="12192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el 7"/>
          <p:cNvSpPr>
            <a:spLocks noGrp="1"/>
          </p:cNvSpPr>
          <p:nvPr>
            <p:ph type="ctrTitle" hasCustomPrompt="1"/>
          </p:nvPr>
        </p:nvSpPr>
        <p:spPr>
          <a:xfrm>
            <a:off x="609601" y="2132857"/>
            <a:ext cx="11111409" cy="1470025"/>
          </a:xfrm>
        </p:spPr>
        <p:txBody>
          <a:bodyPr anchor="b">
            <a:noAutofit/>
          </a:bodyPr>
          <a:lstStyle>
            <a:lvl1pPr algn="l">
              <a:defRPr sz="4800" baseline="0">
                <a:solidFill>
                  <a:schemeClr val="tx1">
                    <a:lumMod val="75000"/>
                    <a:lumOff val="25000"/>
                  </a:schemeClr>
                </a:solidFill>
                <a:latin typeface="Arial" panose="020B0604020202020204" pitchFamily="34" charset="0"/>
              </a:defRPr>
            </a:lvl1pPr>
          </a:lstStyle>
          <a:p>
            <a:r>
              <a:rPr kumimoji="0" lang="de-DE" dirty="0"/>
              <a:t>Titel der gesamten Präsentation</a:t>
            </a:r>
            <a:endParaRPr kumimoji="0" lang="en-US" dirty="0"/>
          </a:p>
        </p:txBody>
      </p:sp>
      <p:sp>
        <p:nvSpPr>
          <p:cNvPr id="9" name="Untertitel 8"/>
          <p:cNvSpPr>
            <a:spLocks noGrp="1"/>
          </p:cNvSpPr>
          <p:nvPr>
            <p:ph type="subTitle" idx="1" hasCustomPrompt="1"/>
          </p:nvPr>
        </p:nvSpPr>
        <p:spPr>
          <a:xfrm>
            <a:off x="638085" y="3901087"/>
            <a:ext cx="6575492"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1" name="Datumsplatzhalter 13"/>
          <p:cNvSpPr>
            <a:spLocks noGrp="1"/>
          </p:cNvSpPr>
          <p:nvPr>
            <p:ph type="dt" sz="half" idx="2"/>
          </p:nvPr>
        </p:nvSpPr>
        <p:spPr>
          <a:xfrm>
            <a:off x="10530308" y="6117273"/>
            <a:ext cx="1182316"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endParaRPr lang="de-DE" dirty="0"/>
          </a:p>
        </p:txBody>
      </p:sp>
      <p:sp>
        <p:nvSpPr>
          <p:cNvPr id="11" name="Fußzeilenplatzhalter 2">
            <a:extLst>
              <a:ext uri="{FF2B5EF4-FFF2-40B4-BE49-F238E27FC236}">
                <a16:creationId xmlns:a16="http://schemas.microsoft.com/office/drawing/2014/main" id="{BA06910F-1C0C-AF45-9E31-259F101F2B94}"/>
              </a:ext>
            </a:extLst>
          </p:cNvPr>
          <p:cNvSpPr>
            <a:spLocks noGrp="1"/>
          </p:cNvSpPr>
          <p:nvPr>
            <p:ph type="ftr" sz="quarter" idx="3"/>
          </p:nvPr>
        </p:nvSpPr>
        <p:spPr>
          <a:xfrm>
            <a:off x="4296000" y="6129280"/>
            <a:ext cx="3600000" cy="360000"/>
          </a:xfrm>
          <a:prstGeom prst="rect">
            <a:avLst/>
          </a:prstGeom>
        </p:spPr>
        <p:txBody>
          <a:bodyPr vert="horz"/>
          <a:lstStyle>
            <a:lvl1pPr algn="ctr" eaLnBrk="1" latinLnBrk="0" hangingPunct="1">
              <a:defRPr kumimoji="0" sz="800" b="1">
                <a:solidFill>
                  <a:schemeClr val="accent5">
                    <a:lumMod val="50000"/>
                  </a:schemeClr>
                </a:solidFill>
                <a:latin typeface="Arial" panose="020B0604020202020204" pitchFamily="34" charset="0"/>
                <a:cs typeface="Arial" panose="020B0604020202020204" pitchFamily="34" charset="0"/>
              </a:defRPr>
            </a:lvl1pPr>
          </a:lstStyle>
          <a:p>
            <a:r>
              <a:rPr lang="de-DE" dirty="0"/>
              <a:t>ZSL-Konzeptionsgruppe Geographie</a:t>
            </a:r>
          </a:p>
        </p:txBody>
      </p:sp>
      <p:pic>
        <p:nvPicPr>
          <p:cNvPr id="12" name="Grafik 7">
            <a:extLst>
              <a:ext uri="{FF2B5EF4-FFF2-40B4-BE49-F238E27FC236}">
                <a16:creationId xmlns:a16="http://schemas.microsoft.com/office/drawing/2014/main" id="{F0659010-3031-3246-969C-F1371C29707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682472" y="450000"/>
            <a:ext cx="437235" cy="5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rafik 2">
            <a:extLst>
              <a:ext uri="{FF2B5EF4-FFF2-40B4-BE49-F238E27FC236}">
                <a16:creationId xmlns:a16="http://schemas.microsoft.com/office/drawing/2014/main" id="{47711045-AEF9-6243-BDC5-C907F0144EF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01416" y="323898"/>
            <a:ext cx="2111208" cy="927220"/>
          </a:xfrm>
          <a:prstGeom prst="rect">
            <a:avLst/>
          </a:prstGeom>
        </p:spPr>
      </p:pic>
    </p:spTree>
    <p:extLst>
      <p:ext uri="{BB962C8B-B14F-4D97-AF65-F5344CB8AC3E}">
        <p14:creationId xmlns:p14="http://schemas.microsoft.com/office/powerpoint/2010/main" val="3574236006"/>
      </p:ext>
    </p:extLst>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1628800"/>
            <a:ext cx="10972800" cy="4032448"/>
          </a:xfrm>
        </p:spPr>
        <p:txBody>
          <a:bodyPr/>
          <a:lstStyle/>
          <a:p>
            <a:pPr lvl="0" eaLnBrk="1" latinLnBrk="0" hangingPunct="1"/>
            <a:r>
              <a:rPr lang="de-DE"/>
              <a:t>Mastertextformat bearbeiten</a:t>
            </a:r>
          </a:p>
        </p:txBody>
      </p:sp>
      <p:sp>
        <p:nvSpPr>
          <p:cNvPr id="20" name="Titel 1"/>
          <p:cNvSpPr>
            <a:spLocks noGrp="1"/>
          </p:cNvSpPr>
          <p:nvPr>
            <p:ph type="title"/>
          </p:nvPr>
        </p:nvSpPr>
        <p:spPr>
          <a:xfrm>
            <a:off x="609600" y="332656"/>
            <a:ext cx="10972800" cy="1066800"/>
          </a:xfrm>
        </p:spPr>
        <p:txBody>
          <a:bodyPr/>
          <a:lstStyle>
            <a:lvl1pPr algn="l">
              <a:defRPr sz="3000" baseline="0">
                <a:latin typeface="Arial" panose="020B0604020202020204" pitchFamily="34" charset="0"/>
              </a:defRPr>
            </a:lvl1pPr>
          </a:lstStyle>
          <a:p>
            <a:r>
              <a:rPr kumimoji="0" lang="de-DE"/>
              <a:t>Mastertitelformat bearbeiten</a:t>
            </a:r>
            <a:endParaRPr kumimoji="0" lang="en-US" dirty="0"/>
          </a:p>
        </p:txBody>
      </p:sp>
      <p:sp>
        <p:nvSpPr>
          <p:cNvPr id="5" name="Fußzeilenplatzhalter 2">
            <a:extLst>
              <a:ext uri="{FF2B5EF4-FFF2-40B4-BE49-F238E27FC236}">
                <a16:creationId xmlns:a16="http://schemas.microsoft.com/office/drawing/2014/main" id="{33BDCB04-9FD1-7B4B-A8D5-02638769B09D}"/>
              </a:ext>
            </a:extLst>
          </p:cNvPr>
          <p:cNvSpPr>
            <a:spLocks noGrp="1"/>
          </p:cNvSpPr>
          <p:nvPr>
            <p:ph type="ftr" sz="quarter" idx="3"/>
          </p:nvPr>
        </p:nvSpPr>
        <p:spPr>
          <a:xfrm>
            <a:off x="4296000" y="6165344"/>
            <a:ext cx="3600000" cy="360000"/>
          </a:xfrm>
          <a:prstGeom prst="rect">
            <a:avLst/>
          </a:prstGeom>
        </p:spPr>
        <p:txBody>
          <a:bodyPr vert="horz"/>
          <a:lstStyle>
            <a:lvl1pPr algn="ctr" eaLnBrk="1" latinLnBrk="0" hangingPunct="1">
              <a:defRPr kumimoji="0" sz="800" b="1">
                <a:solidFill>
                  <a:schemeClr val="accent5">
                    <a:lumMod val="50000"/>
                  </a:schemeClr>
                </a:solidFill>
                <a:latin typeface="Arial" panose="020B0604020202020204" pitchFamily="34" charset="0"/>
                <a:cs typeface="Arial" panose="020B0604020202020204" pitchFamily="34" charset="0"/>
              </a:defRPr>
            </a:lvl1pPr>
          </a:lstStyle>
          <a:p>
            <a:r>
              <a:rPr lang="de-DE" dirty="0"/>
              <a:t>ZSL-Konzeptionsgruppe Geographie</a:t>
            </a:r>
          </a:p>
        </p:txBody>
      </p:sp>
    </p:spTree>
    <p:extLst>
      <p:ext uri="{BB962C8B-B14F-4D97-AF65-F5344CB8AC3E}">
        <p14:creationId xmlns:p14="http://schemas.microsoft.com/office/powerpoint/2010/main" val="53874918"/>
      </p:ext>
    </p:extLst>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FECE50-8D41-FE4C-927F-D155AA20063B}"/>
              </a:ext>
            </a:extLst>
          </p:cNvPr>
          <p:cNvSpPr>
            <a:spLocks noGrp="1"/>
          </p:cNvSpPr>
          <p:nvPr>
            <p:ph type="title"/>
          </p:nvPr>
        </p:nvSpPr>
        <p:spPr>
          <a:xfrm>
            <a:off x="609600" y="332656"/>
            <a:ext cx="10972800" cy="1066800"/>
          </a:xfrm>
        </p:spPr>
        <p:txBody>
          <a:bodyPr/>
          <a:lstStyle>
            <a:lvl1pPr>
              <a:defRPr sz="3000" baseline="0">
                <a:latin typeface="Arial" panose="020B0604020202020204" pitchFamily="34" charset="0"/>
              </a:defRPr>
            </a:lvl1pPr>
          </a:lstStyle>
          <a:p>
            <a:r>
              <a:rPr lang="de-DE"/>
              <a:t>Mastertitelformat bearbeiten</a:t>
            </a:r>
            <a:endParaRPr lang="de-DE" dirty="0"/>
          </a:p>
        </p:txBody>
      </p:sp>
      <p:sp>
        <p:nvSpPr>
          <p:cNvPr id="3" name="Fußzeilenplatzhalter 2">
            <a:extLst>
              <a:ext uri="{FF2B5EF4-FFF2-40B4-BE49-F238E27FC236}">
                <a16:creationId xmlns:a16="http://schemas.microsoft.com/office/drawing/2014/main" id="{4FCA173D-0281-7F4B-A142-3581ACFBB54D}"/>
              </a:ext>
            </a:extLst>
          </p:cNvPr>
          <p:cNvSpPr>
            <a:spLocks noGrp="1"/>
          </p:cNvSpPr>
          <p:nvPr>
            <p:ph type="ftr" sz="quarter" idx="10"/>
          </p:nvPr>
        </p:nvSpPr>
        <p:spPr>
          <a:xfrm>
            <a:off x="4296000" y="6165344"/>
            <a:ext cx="3600000" cy="360000"/>
          </a:xfrm>
        </p:spPr>
        <p:txBody>
          <a:bodyPr/>
          <a:lstStyle>
            <a:lvl1pPr algn="ctr">
              <a:defRPr/>
            </a:lvl1pPr>
          </a:lstStyle>
          <a:p>
            <a:r>
              <a:rPr lang="de-DE"/>
              <a:t>ZSL-Konzeptionsgruppe Geographie</a:t>
            </a:r>
            <a:endParaRPr lang="de-DE" dirty="0"/>
          </a:p>
        </p:txBody>
      </p:sp>
    </p:spTree>
    <p:extLst>
      <p:ext uri="{BB962C8B-B14F-4D97-AF65-F5344CB8AC3E}">
        <p14:creationId xmlns:p14="http://schemas.microsoft.com/office/powerpoint/2010/main" val="4293582091"/>
      </p:ext>
    </p:extLst>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3B5787CD-464D-FB49-A103-DFEE287E20E0}"/>
              </a:ext>
            </a:extLst>
          </p:cNvPr>
          <p:cNvSpPr>
            <a:spLocks noGrp="1"/>
          </p:cNvSpPr>
          <p:nvPr>
            <p:ph type="ftr" sz="quarter" idx="10"/>
          </p:nvPr>
        </p:nvSpPr>
        <p:spPr>
          <a:xfrm>
            <a:off x="4296000" y="6237312"/>
            <a:ext cx="3600000" cy="360000"/>
          </a:xfrm>
        </p:spPr>
        <p:txBody>
          <a:bodyPr/>
          <a:lstStyle/>
          <a:p>
            <a:r>
              <a:rPr lang="de-DE"/>
              <a:t>ZSL-Konzeptionsgruppe Geographie</a:t>
            </a:r>
            <a:endParaRPr lang="de-DE" dirty="0"/>
          </a:p>
        </p:txBody>
      </p:sp>
    </p:spTree>
    <p:extLst>
      <p:ext uri="{BB962C8B-B14F-4D97-AF65-F5344CB8AC3E}">
        <p14:creationId xmlns:p14="http://schemas.microsoft.com/office/powerpoint/2010/main" val="2104523308"/>
      </p:ext>
    </p:extLst>
  </p:cSld>
  <p:clrMapOvr>
    <a:masterClrMapping/>
  </p:clrMapOvr>
  <p:transition>
    <p:pull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userDrawn="1"/>
        </p:nvSpPr>
        <p:spPr>
          <a:xfrm>
            <a:off x="0" y="-1"/>
            <a:ext cx="12192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2" name="Titelplatzhalter 21"/>
          <p:cNvSpPr>
            <a:spLocks noGrp="1"/>
          </p:cNvSpPr>
          <p:nvPr>
            <p:ph type="title"/>
          </p:nvPr>
        </p:nvSpPr>
        <p:spPr>
          <a:xfrm>
            <a:off x="609600" y="323620"/>
            <a:ext cx="109728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609600" y="1700808"/>
            <a:ext cx="109728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p:txBody>
      </p:sp>
      <p:sp>
        <p:nvSpPr>
          <p:cNvPr id="8" name="Fußzeilenplatzhalter 2">
            <a:extLst>
              <a:ext uri="{FF2B5EF4-FFF2-40B4-BE49-F238E27FC236}">
                <a16:creationId xmlns:a16="http://schemas.microsoft.com/office/drawing/2014/main" id="{457F0DEF-E349-1345-AE7A-D6AA17569248}"/>
              </a:ext>
            </a:extLst>
          </p:cNvPr>
          <p:cNvSpPr>
            <a:spLocks noGrp="1"/>
          </p:cNvSpPr>
          <p:nvPr>
            <p:ph type="ftr" sz="quarter" idx="3"/>
          </p:nvPr>
        </p:nvSpPr>
        <p:spPr>
          <a:xfrm>
            <a:off x="4296000" y="6192239"/>
            <a:ext cx="3600000" cy="360000"/>
          </a:xfrm>
          <a:prstGeom prst="rect">
            <a:avLst/>
          </a:prstGeom>
        </p:spPr>
        <p:txBody>
          <a:bodyPr vert="horz"/>
          <a:lstStyle>
            <a:lvl1pPr algn="ctr" eaLnBrk="1" latinLnBrk="0" hangingPunct="1">
              <a:defRPr kumimoji="0" sz="800" b="1">
                <a:solidFill>
                  <a:schemeClr val="accent5">
                    <a:lumMod val="50000"/>
                  </a:schemeClr>
                </a:solidFill>
                <a:latin typeface="Arial" panose="020B0604020202020204" pitchFamily="34" charset="0"/>
                <a:cs typeface="Arial" panose="020B0604020202020204" pitchFamily="34" charset="0"/>
              </a:defRPr>
            </a:lvl1pPr>
          </a:lstStyle>
          <a:p>
            <a:r>
              <a:rPr lang="de-DE" dirty="0"/>
              <a:t>ZSL-Konzeptionsgruppe Geographie</a:t>
            </a:r>
          </a:p>
        </p:txBody>
      </p:sp>
      <p:pic>
        <p:nvPicPr>
          <p:cNvPr id="4" name="Grafik 3">
            <a:extLst>
              <a:ext uri="{FF2B5EF4-FFF2-40B4-BE49-F238E27FC236}">
                <a16:creationId xmlns:a16="http://schemas.microsoft.com/office/drawing/2014/main" id="{D5B4E38C-118A-D24C-B9B5-3CB0412B9B3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597056" y="5877272"/>
            <a:ext cx="1043560" cy="665014"/>
          </a:xfrm>
          <a:prstGeom prst="rect">
            <a:avLst/>
          </a:prstGeom>
        </p:spPr>
      </p:pic>
      <p:pic>
        <p:nvPicPr>
          <p:cNvPr id="10" name="Grafik 7">
            <a:extLst>
              <a:ext uri="{FF2B5EF4-FFF2-40B4-BE49-F238E27FC236}">
                <a16:creationId xmlns:a16="http://schemas.microsoft.com/office/drawing/2014/main" id="{C72C014B-C58F-504A-8DBA-5F3A6DFEA39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bwMode="auto">
          <a:xfrm>
            <a:off x="609600" y="5973336"/>
            <a:ext cx="351193" cy="4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1665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p:pull dir="r"/>
  </p:transition>
  <p:hf hdr="0"/>
  <p:txStyles>
    <p:titleStyle>
      <a:lvl1pPr algn="l" rtl="0" eaLnBrk="1" latinLnBrk="0" hangingPunct="1">
        <a:spcBef>
          <a:spcPct val="0"/>
        </a:spcBef>
        <a:buNone/>
        <a:defRPr kumimoji="0" sz="3000" kern="1200" baseline="0">
          <a:solidFill>
            <a:schemeClr val="tx1">
              <a:lumMod val="75000"/>
              <a:lumOff val="25000"/>
            </a:schemeClr>
          </a:solidFill>
          <a:latin typeface="Arial" panose="020B0604020202020204" pitchFamily="34"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baseline="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baseline="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baseline="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baseline="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goo.gl/maps/33VEzbSX3qLzSt3ZA"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digitalcollections.ucsc.edu/digital/collection/p16019coll5/id/282/rec/1"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upload.wikimedia.org/wikipedia/commons/a/ae/Map_silicon_valley_cities.png"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macerkopf.de/2017/05/31/apple-park-neues-drohnen-video/"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goo.gl/maps/33VEzbSX3qLzSt3ZA"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goo.gl/maps/33VEzbSX3qLzSt3ZA"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digitalcollections.ucsc.edu/digital/collection/p16019coll5/id/282/rec/1"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goo.gl/maps/33VEzbSX3qLzSt3ZA"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digitalcollections.ucsc.edu/digital/collection/p16019coll5/id/282/rec/1"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3AF2A6-84C1-E74A-B153-1F5E86BF4FC6}"/>
              </a:ext>
            </a:extLst>
          </p:cNvPr>
          <p:cNvSpPr>
            <a:spLocks noGrp="1"/>
          </p:cNvSpPr>
          <p:nvPr>
            <p:ph type="ctrTitle"/>
          </p:nvPr>
        </p:nvSpPr>
        <p:spPr>
          <a:xfrm>
            <a:off x="609601" y="1772817"/>
            <a:ext cx="11111409" cy="1830066"/>
          </a:xfrm>
        </p:spPr>
        <p:txBody>
          <a:bodyPr/>
          <a:lstStyle/>
          <a:p>
            <a:r>
              <a:rPr lang="de-DE" sz="3600" dirty="0"/>
              <a:t>Veränderung der Raumstrukturen in ausgewählten Wirtschaftsregionen als Ergebnis wirtschaftlichen Handelns im Globalisierungsprozess</a:t>
            </a:r>
          </a:p>
        </p:txBody>
      </p:sp>
      <p:sp>
        <p:nvSpPr>
          <p:cNvPr id="3" name="Untertitel 2">
            <a:extLst>
              <a:ext uri="{FF2B5EF4-FFF2-40B4-BE49-F238E27FC236}">
                <a16:creationId xmlns:a16="http://schemas.microsoft.com/office/drawing/2014/main" id="{640E0E69-26C4-1C46-BF17-8EBAC65FC617}"/>
              </a:ext>
            </a:extLst>
          </p:cNvPr>
          <p:cNvSpPr>
            <a:spLocks noGrp="1"/>
          </p:cNvSpPr>
          <p:nvPr>
            <p:ph type="subTitle" idx="1"/>
          </p:nvPr>
        </p:nvSpPr>
        <p:spPr>
          <a:xfrm>
            <a:off x="638084" y="3901087"/>
            <a:ext cx="10817037" cy="1690138"/>
          </a:xfrm>
        </p:spPr>
        <p:txBody>
          <a:bodyPr>
            <a:normAutofit lnSpcReduction="10000"/>
          </a:bodyPr>
          <a:lstStyle/>
          <a:p>
            <a:endParaRPr lang="de-DE" dirty="0"/>
          </a:p>
          <a:p>
            <a:r>
              <a:rPr lang="de-DE" sz="2800" dirty="0"/>
              <a:t>Einstieg in die Doppelstunde 3</a:t>
            </a:r>
          </a:p>
          <a:p>
            <a:r>
              <a:rPr lang="de-DE" sz="2800" dirty="0"/>
              <a:t>„Unternehmerische Standortwahl in Zeiten der Globalisierung“</a:t>
            </a:r>
          </a:p>
          <a:p>
            <a:r>
              <a:rPr lang="de-DE" sz="2800" dirty="0"/>
              <a:t>(siehe Unterrichtsentwurf)</a:t>
            </a:r>
          </a:p>
        </p:txBody>
      </p:sp>
    </p:spTree>
    <p:extLst>
      <p:ext uri="{BB962C8B-B14F-4D97-AF65-F5344CB8AC3E}">
        <p14:creationId xmlns:p14="http://schemas.microsoft.com/office/powerpoint/2010/main" val="1672881024"/>
      </p:ext>
    </p:extLst>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DE3926C0-86B5-AD46-AD78-8B8774711C1F}"/>
              </a:ext>
            </a:extLst>
          </p:cNvPr>
          <p:cNvSpPr>
            <a:spLocks noGrp="1"/>
          </p:cNvSpPr>
          <p:nvPr>
            <p:ph type="ftr" sz="quarter" idx="10"/>
          </p:nvPr>
        </p:nvSpPr>
        <p:spPr/>
        <p:txBody>
          <a:bodyPr/>
          <a:lstStyle/>
          <a:p>
            <a:r>
              <a:rPr lang="de-DE"/>
              <a:t>ZSL-Konzeptionsgruppe Geographie</a:t>
            </a:r>
            <a:endParaRPr lang="de-DE" dirty="0"/>
          </a:p>
        </p:txBody>
      </p:sp>
      <p:sp>
        <p:nvSpPr>
          <p:cNvPr id="4" name="Gestreifter Pfeil nach rechts 3">
            <a:extLst>
              <a:ext uri="{FF2B5EF4-FFF2-40B4-BE49-F238E27FC236}">
                <a16:creationId xmlns:a16="http://schemas.microsoft.com/office/drawing/2014/main" id="{727C725B-BE27-0748-AF25-9473B88BE50D}"/>
              </a:ext>
            </a:extLst>
          </p:cNvPr>
          <p:cNvSpPr/>
          <p:nvPr/>
        </p:nvSpPr>
        <p:spPr>
          <a:xfrm rot="5400000">
            <a:off x="4708072" y="1751187"/>
            <a:ext cx="2775856" cy="152735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41DA7067-9092-DE48-AEC1-75BA9F35F238}"/>
              </a:ext>
            </a:extLst>
          </p:cNvPr>
          <p:cNvSpPr txBox="1"/>
          <p:nvPr/>
        </p:nvSpPr>
        <p:spPr>
          <a:xfrm>
            <a:off x="263912" y="4216998"/>
            <a:ext cx="11664176" cy="1200329"/>
          </a:xfrm>
          <a:prstGeom prst="rect">
            <a:avLst/>
          </a:prstGeom>
          <a:noFill/>
        </p:spPr>
        <p:txBody>
          <a:bodyPr wrap="square" rtlCol="0">
            <a:spAutoFit/>
          </a:bodyPr>
          <a:lstStyle/>
          <a:p>
            <a:pPr algn="ctr"/>
            <a:r>
              <a:rPr lang="de-DE" sz="3600" dirty="0">
                <a:latin typeface="Arial" panose="020B0604020202020204" pitchFamily="34" charset="0"/>
                <a:cs typeface="Arial" panose="020B0604020202020204" pitchFamily="34" charset="0"/>
              </a:rPr>
              <a:t>Thema:</a:t>
            </a:r>
          </a:p>
          <a:p>
            <a:pPr algn="ctr"/>
            <a:r>
              <a:rPr lang="de-DE" sz="3600" dirty="0">
                <a:latin typeface="Arial" panose="020B0604020202020204" pitchFamily="34" charset="0"/>
                <a:cs typeface="Arial" panose="020B0604020202020204" pitchFamily="34" charset="0"/>
              </a:rPr>
              <a:t>Unternehmensansiedlungen verändern Raumstrukturen</a:t>
            </a:r>
            <a:endParaRPr lang="de-DE" sz="3600" dirty="0"/>
          </a:p>
        </p:txBody>
      </p:sp>
    </p:spTree>
    <p:extLst>
      <p:ext uri="{BB962C8B-B14F-4D97-AF65-F5344CB8AC3E}">
        <p14:creationId xmlns:p14="http://schemas.microsoft.com/office/powerpoint/2010/main" val="3922206702"/>
      </p:ext>
    </p:extLst>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CBAD5D8-C133-A049-930E-C6911AF7DA7B}"/>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B22D14A8-6DDA-054E-8D8D-47267A041288}"/>
              </a:ext>
            </a:extLst>
          </p:cNvPr>
          <p:cNvSpPr/>
          <p:nvPr/>
        </p:nvSpPr>
        <p:spPr>
          <a:xfrm>
            <a:off x="1271464" y="2852936"/>
            <a:ext cx="1008112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t>Verortung</a:t>
            </a:r>
          </a:p>
        </p:txBody>
      </p:sp>
    </p:spTree>
    <p:extLst>
      <p:ext uri="{BB962C8B-B14F-4D97-AF65-F5344CB8AC3E}">
        <p14:creationId xmlns:p14="http://schemas.microsoft.com/office/powerpoint/2010/main" val="1653499274"/>
      </p:ext>
    </p:extLst>
  </p:cSld>
  <p:clrMapOvr>
    <a:masterClrMapping/>
  </p:clrMapOvr>
  <p:transition>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D470E49-6952-994D-9E5A-6F181E045817}"/>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48D3E15B-E930-0A4B-B69C-BF8DCD007EDF}"/>
              </a:ext>
            </a:extLst>
          </p:cNvPr>
          <p:cNvSpPr/>
          <p:nvPr/>
        </p:nvSpPr>
        <p:spPr>
          <a:xfrm>
            <a:off x="516193" y="5529489"/>
            <a:ext cx="8853949" cy="276999"/>
          </a:xfrm>
          <a:prstGeom prst="rect">
            <a:avLst/>
          </a:prstGeom>
        </p:spPr>
        <p:txBody>
          <a:bodyPr wrap="square">
            <a:spAutoFit/>
          </a:bodyPr>
          <a:lstStyle/>
          <a:p>
            <a:pPr>
              <a:defRPr/>
            </a:pPr>
            <a:r>
              <a:rPr lang="de-DE" sz="1200" dirty="0"/>
              <a:t>(</a:t>
            </a:r>
            <a:r>
              <a:rPr lang="de-DE" sz="1200" dirty="0">
                <a:solidFill>
                  <a:srgbClr val="FF0000"/>
                </a:solidFill>
                <a:hlinkClick r:id="rId3"/>
              </a:rPr>
              <a:t>https://goo.gl/maps/33VEzbSX3qLzSt3ZA</a:t>
            </a:r>
            <a:r>
              <a:rPr lang="de-DE" sz="1200" dirty="0">
                <a:solidFill>
                  <a:srgbClr val="FF0000"/>
                </a:solidFill>
              </a:rPr>
              <a:t> </a:t>
            </a:r>
            <a:r>
              <a:rPr lang="de-DE" sz="1200" dirty="0"/>
              <a:t>[03.12.2020])</a:t>
            </a:r>
          </a:p>
        </p:txBody>
      </p:sp>
      <p:sp>
        <p:nvSpPr>
          <p:cNvPr id="6" name="Textfeld 5">
            <a:extLst>
              <a:ext uri="{FF2B5EF4-FFF2-40B4-BE49-F238E27FC236}">
                <a16:creationId xmlns:a16="http://schemas.microsoft.com/office/drawing/2014/main" id="{E3973211-D713-C545-ABAA-56A52D0587A2}"/>
              </a:ext>
            </a:extLst>
          </p:cNvPr>
          <p:cNvSpPr txBox="1"/>
          <p:nvPr/>
        </p:nvSpPr>
        <p:spPr>
          <a:xfrm>
            <a:off x="609599" y="683298"/>
            <a:ext cx="11356259" cy="4801314"/>
          </a:xfrm>
          <a:prstGeom prst="rect">
            <a:avLst/>
          </a:prstGeom>
          <a:noFill/>
          <a:ln>
            <a:solidFill>
              <a:schemeClr val="tx1"/>
            </a:solidFill>
          </a:ln>
        </p:spPr>
        <p:txBody>
          <a:bodyPr wrap="square" rtlCol="0">
            <a:spAutoFit/>
          </a:bodyPr>
          <a:lstStyle/>
          <a:p>
            <a:r>
              <a:rPr lang="de-DE" dirty="0"/>
              <a:t>Karte von Apple Park und näherer Umgebung, </a:t>
            </a:r>
            <a:r>
              <a:rPr lang="de-DE" dirty="0" err="1"/>
              <a:t>Cupertino</a:t>
            </a:r>
            <a:r>
              <a:rPr lang="de-DE" dirty="0"/>
              <a:t>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5" name="Rechteck 4">
            <a:extLst>
              <a:ext uri="{FF2B5EF4-FFF2-40B4-BE49-F238E27FC236}">
                <a16:creationId xmlns:a16="http://schemas.microsoft.com/office/drawing/2014/main" id="{04E315D9-0410-5A4E-B4A6-14A1C507AE79}"/>
              </a:ext>
            </a:extLst>
          </p:cNvPr>
          <p:cNvSpPr/>
          <p:nvPr/>
        </p:nvSpPr>
        <p:spPr>
          <a:xfrm>
            <a:off x="5854990" y="4592651"/>
            <a:ext cx="611086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t>„Apple Park“, </a:t>
            </a:r>
            <a:r>
              <a:rPr lang="de-DE" sz="2000" dirty="0" err="1"/>
              <a:t>Cupertino</a:t>
            </a:r>
            <a:r>
              <a:rPr lang="de-DE" sz="2000" dirty="0"/>
              <a:t> (Kalifornien, USA), 2020</a:t>
            </a:r>
          </a:p>
        </p:txBody>
      </p:sp>
    </p:spTree>
    <p:extLst>
      <p:ext uri="{BB962C8B-B14F-4D97-AF65-F5344CB8AC3E}">
        <p14:creationId xmlns:p14="http://schemas.microsoft.com/office/powerpoint/2010/main" val="1518095839"/>
      </p:ext>
    </p:extLst>
  </p:cSld>
  <p:clrMapOvr>
    <a:masterClrMapping/>
  </p:clrMapOvr>
  <p:transition>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E648ABAE-CA81-2C41-A0E0-A12BE9BB8446}"/>
              </a:ext>
            </a:extLst>
          </p:cNvPr>
          <p:cNvSpPr txBox="1"/>
          <p:nvPr/>
        </p:nvSpPr>
        <p:spPr>
          <a:xfrm>
            <a:off x="88488" y="432461"/>
            <a:ext cx="7570839" cy="5078313"/>
          </a:xfrm>
          <a:prstGeom prst="rect">
            <a:avLst/>
          </a:prstGeom>
          <a:noFill/>
          <a:ln>
            <a:solidFill>
              <a:schemeClr val="tx1"/>
            </a:solidFill>
          </a:ln>
        </p:spPr>
        <p:txBody>
          <a:bodyPr wrap="square" rtlCol="0">
            <a:spAutoFit/>
          </a:bodyPr>
          <a:lstStyle/>
          <a:p>
            <a:r>
              <a:rPr lang="de-DE" dirty="0"/>
              <a:t>Karte von </a:t>
            </a:r>
            <a:r>
              <a:rPr lang="de-DE" dirty="0" err="1"/>
              <a:t>Cupertino</a:t>
            </a:r>
            <a:r>
              <a:rPr lang="de-DE" dirty="0"/>
              <a:t> im Jahr 1948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2" name="Fußzeilenplatzhalter 1">
            <a:extLst>
              <a:ext uri="{FF2B5EF4-FFF2-40B4-BE49-F238E27FC236}">
                <a16:creationId xmlns:a16="http://schemas.microsoft.com/office/drawing/2014/main" id="{F263E9BB-8454-7942-9D01-1E9BB1CE50D7}"/>
              </a:ext>
            </a:extLst>
          </p:cNvPr>
          <p:cNvSpPr>
            <a:spLocks noGrp="1"/>
          </p:cNvSpPr>
          <p:nvPr>
            <p:ph type="ftr" sz="quarter" idx="10"/>
          </p:nvPr>
        </p:nvSpPr>
        <p:spPr/>
        <p:txBody>
          <a:bodyPr/>
          <a:lstStyle/>
          <a:p>
            <a:r>
              <a:rPr lang="de-DE" dirty="0"/>
              <a:t>ZSL-Konzeptionsgruppe Geographie</a:t>
            </a:r>
          </a:p>
        </p:txBody>
      </p:sp>
      <p:sp>
        <p:nvSpPr>
          <p:cNvPr id="3" name="Rechteck 2">
            <a:extLst>
              <a:ext uri="{FF2B5EF4-FFF2-40B4-BE49-F238E27FC236}">
                <a16:creationId xmlns:a16="http://schemas.microsoft.com/office/drawing/2014/main" id="{7DB14F4C-CE33-4B40-9727-3C8E5ACA1EDC}"/>
              </a:ext>
            </a:extLst>
          </p:cNvPr>
          <p:cNvSpPr/>
          <p:nvPr/>
        </p:nvSpPr>
        <p:spPr>
          <a:xfrm>
            <a:off x="-1" y="5545469"/>
            <a:ext cx="7197213" cy="276999"/>
          </a:xfrm>
          <a:prstGeom prst="rect">
            <a:avLst/>
          </a:prstGeom>
        </p:spPr>
        <p:txBody>
          <a:bodyPr wrap="square">
            <a:spAutoFit/>
          </a:bodyPr>
          <a:lstStyle/>
          <a:p>
            <a:pPr lvl="0">
              <a:defRPr/>
            </a:pPr>
            <a:r>
              <a:rPr lang="de-DE" sz="1200" dirty="0"/>
              <a:t>(</a:t>
            </a:r>
            <a:r>
              <a:rPr lang="de-DE" sz="1200" dirty="0">
                <a:hlinkClick r:id="rId3"/>
              </a:rPr>
              <a:t>http://digitalcollections.ucsc.edu/digital/collection/p16019coll5/id/282/rec/1</a:t>
            </a:r>
            <a:r>
              <a:rPr lang="de-DE" sz="1200" dirty="0"/>
              <a:t>, 03.12.2020)</a:t>
            </a:r>
          </a:p>
        </p:txBody>
      </p:sp>
      <p:sp>
        <p:nvSpPr>
          <p:cNvPr id="4" name="Textfeld 3">
            <a:extLst>
              <a:ext uri="{FF2B5EF4-FFF2-40B4-BE49-F238E27FC236}">
                <a16:creationId xmlns:a16="http://schemas.microsoft.com/office/drawing/2014/main" id="{DA8A6336-04FF-F24C-B319-0DD3E6C3392E}"/>
              </a:ext>
            </a:extLst>
          </p:cNvPr>
          <p:cNvSpPr txBox="1"/>
          <p:nvPr/>
        </p:nvSpPr>
        <p:spPr>
          <a:xfrm>
            <a:off x="3883742" y="6278812"/>
            <a:ext cx="184731" cy="369332"/>
          </a:xfrm>
          <a:prstGeom prst="rect">
            <a:avLst/>
          </a:prstGeom>
          <a:noFill/>
        </p:spPr>
        <p:txBody>
          <a:bodyPr wrap="none" rtlCol="0">
            <a:spAutoFit/>
          </a:bodyPr>
          <a:lstStyle/>
          <a:p>
            <a:endParaRPr lang="de-DE" dirty="0"/>
          </a:p>
        </p:txBody>
      </p:sp>
      <p:sp>
        <p:nvSpPr>
          <p:cNvPr id="6" name="Rechteck 5">
            <a:extLst>
              <a:ext uri="{FF2B5EF4-FFF2-40B4-BE49-F238E27FC236}">
                <a16:creationId xmlns:a16="http://schemas.microsoft.com/office/drawing/2014/main" id="{DB67DA66-3F70-BC49-9E5C-3169D1C8D1A2}"/>
              </a:ext>
            </a:extLst>
          </p:cNvPr>
          <p:cNvSpPr/>
          <p:nvPr/>
        </p:nvSpPr>
        <p:spPr>
          <a:xfrm>
            <a:off x="7624370" y="3848781"/>
            <a:ext cx="4252998" cy="461665"/>
          </a:xfrm>
          <a:prstGeom prst="rect">
            <a:avLst/>
          </a:prstGeom>
        </p:spPr>
        <p:txBody>
          <a:bodyPr wrap="square">
            <a:spAutoFit/>
          </a:bodyPr>
          <a:lstStyle/>
          <a:p>
            <a:pPr lvl="0">
              <a:defRPr/>
            </a:pPr>
            <a:r>
              <a:rPr lang="de-DE" sz="1200" dirty="0"/>
              <a:t>(https://</a:t>
            </a:r>
            <a:r>
              <a:rPr lang="de-DE" sz="1200" dirty="0" err="1"/>
              <a:t>www.mercurynews.com</a:t>
            </a:r>
            <a:r>
              <a:rPr lang="de-DE" sz="1200" dirty="0"/>
              <a:t>/2014/12/26/apple-</a:t>
            </a:r>
            <a:r>
              <a:rPr lang="de-DE" sz="1200" dirty="0" err="1"/>
              <a:t>to</a:t>
            </a:r>
            <a:r>
              <a:rPr lang="de-DE" sz="1200" dirty="0"/>
              <a:t>-save-</a:t>
            </a:r>
            <a:r>
              <a:rPr lang="de-DE" sz="1200" dirty="0" err="1"/>
              <a:t>historic</a:t>
            </a:r>
            <a:r>
              <a:rPr lang="de-DE" sz="1200" dirty="0"/>
              <a:t>-</a:t>
            </a:r>
            <a:r>
              <a:rPr lang="de-DE" sz="1200" dirty="0" err="1"/>
              <a:t>barn</a:t>
            </a:r>
            <a:r>
              <a:rPr lang="de-DE" sz="1200" dirty="0"/>
              <a:t>-on-site-</a:t>
            </a:r>
            <a:r>
              <a:rPr lang="de-DE" sz="1200" dirty="0" err="1"/>
              <a:t>of</a:t>
            </a:r>
            <a:r>
              <a:rPr lang="de-DE" sz="1200" dirty="0"/>
              <a:t>-</a:t>
            </a:r>
            <a:r>
              <a:rPr lang="de-DE" sz="1200" dirty="0" err="1"/>
              <a:t>new</a:t>
            </a:r>
            <a:r>
              <a:rPr lang="de-DE" sz="1200" dirty="0"/>
              <a:t>-</a:t>
            </a:r>
            <a:r>
              <a:rPr lang="de-DE" sz="1200" dirty="0" err="1"/>
              <a:t>cupertino</a:t>
            </a:r>
            <a:r>
              <a:rPr lang="de-DE" sz="1200" dirty="0"/>
              <a:t>-campus/, 03.12.2020)</a:t>
            </a:r>
          </a:p>
        </p:txBody>
      </p:sp>
      <p:sp>
        <p:nvSpPr>
          <p:cNvPr id="8" name="Textfeld 7">
            <a:extLst>
              <a:ext uri="{FF2B5EF4-FFF2-40B4-BE49-F238E27FC236}">
                <a16:creationId xmlns:a16="http://schemas.microsoft.com/office/drawing/2014/main" id="{E0B1075F-B631-9F47-9326-744B5ACEB3BD}"/>
              </a:ext>
            </a:extLst>
          </p:cNvPr>
          <p:cNvSpPr txBox="1"/>
          <p:nvPr/>
        </p:nvSpPr>
        <p:spPr>
          <a:xfrm>
            <a:off x="7712860" y="432461"/>
            <a:ext cx="4479140" cy="3416320"/>
          </a:xfrm>
          <a:prstGeom prst="rect">
            <a:avLst/>
          </a:prstGeom>
          <a:noFill/>
          <a:ln>
            <a:solidFill>
              <a:schemeClr val="tx1"/>
            </a:solidFill>
          </a:ln>
        </p:spPr>
        <p:txBody>
          <a:bodyPr wrap="square" rtlCol="0">
            <a:spAutoFit/>
          </a:bodyPr>
          <a:lstStyle/>
          <a:p>
            <a:r>
              <a:rPr lang="de-DE" dirty="0"/>
              <a:t>Luftbild der </a:t>
            </a:r>
            <a:r>
              <a:rPr lang="de-DE" dirty="0" err="1"/>
              <a:t>Glendenning</a:t>
            </a:r>
            <a:r>
              <a:rPr lang="de-DE" dirty="0"/>
              <a:t> Barn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9" name="Rechteck 8">
            <a:extLst>
              <a:ext uri="{FF2B5EF4-FFF2-40B4-BE49-F238E27FC236}">
                <a16:creationId xmlns:a16="http://schemas.microsoft.com/office/drawing/2014/main" id="{C900F5CD-A688-6946-8037-88563DD19D8D}"/>
              </a:ext>
            </a:extLst>
          </p:cNvPr>
          <p:cNvSpPr/>
          <p:nvPr/>
        </p:nvSpPr>
        <p:spPr>
          <a:xfrm>
            <a:off x="88488" y="4596374"/>
            <a:ext cx="451624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t>Cupertino</a:t>
            </a:r>
            <a:r>
              <a:rPr lang="de-DE" sz="2000" dirty="0"/>
              <a:t> (Kalifornien, USA), 1948</a:t>
            </a:r>
          </a:p>
        </p:txBody>
      </p:sp>
      <p:sp>
        <p:nvSpPr>
          <p:cNvPr id="10" name="Rechteck 9">
            <a:extLst>
              <a:ext uri="{FF2B5EF4-FFF2-40B4-BE49-F238E27FC236}">
                <a16:creationId xmlns:a16="http://schemas.microsoft.com/office/drawing/2014/main" id="{CBFE8C89-95E8-EC4C-9E89-B6D92D100ECD}"/>
              </a:ext>
            </a:extLst>
          </p:cNvPr>
          <p:cNvSpPr/>
          <p:nvPr/>
        </p:nvSpPr>
        <p:spPr>
          <a:xfrm>
            <a:off x="6439301" y="2934381"/>
            <a:ext cx="575269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t>Glendenning</a:t>
            </a:r>
            <a:r>
              <a:rPr lang="de-DE" sz="2000" dirty="0"/>
              <a:t> Barn, </a:t>
            </a:r>
            <a:r>
              <a:rPr lang="de-DE" sz="2000" dirty="0" err="1"/>
              <a:t>Cupertino</a:t>
            </a:r>
            <a:r>
              <a:rPr lang="de-DE" sz="2000" dirty="0"/>
              <a:t> (Kalifornien, USA)</a:t>
            </a:r>
          </a:p>
        </p:txBody>
      </p:sp>
    </p:spTree>
    <p:extLst>
      <p:ext uri="{BB962C8B-B14F-4D97-AF65-F5344CB8AC3E}">
        <p14:creationId xmlns:p14="http://schemas.microsoft.com/office/powerpoint/2010/main" val="3271057158"/>
      </p:ext>
    </p:extLst>
  </p:cSld>
  <p:clrMapOvr>
    <a:masterClrMapping/>
  </p:clrMapOvr>
  <p:transition>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CBAD5D8-C133-A049-930E-C6911AF7DA7B}"/>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B22D14A8-6DDA-054E-8D8D-47267A041288}"/>
              </a:ext>
            </a:extLst>
          </p:cNvPr>
          <p:cNvSpPr/>
          <p:nvPr/>
        </p:nvSpPr>
        <p:spPr>
          <a:xfrm>
            <a:off x="1271464" y="2852936"/>
            <a:ext cx="1008112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t>Verortung </a:t>
            </a:r>
            <a:r>
              <a:rPr lang="de-DE" sz="3600" dirty="0" err="1"/>
              <a:t>Cupertino</a:t>
            </a:r>
            <a:endParaRPr lang="de-DE" sz="3600" dirty="0"/>
          </a:p>
        </p:txBody>
      </p:sp>
    </p:spTree>
    <p:extLst>
      <p:ext uri="{BB962C8B-B14F-4D97-AF65-F5344CB8AC3E}">
        <p14:creationId xmlns:p14="http://schemas.microsoft.com/office/powerpoint/2010/main" val="2625938252"/>
      </p:ext>
    </p:extLst>
  </p:cSld>
  <p:clrMapOvr>
    <a:masterClrMapping/>
  </p:clrMapOvr>
  <p:transition>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89097E65-A8E9-8348-94BF-853BA03B7792}"/>
              </a:ext>
            </a:extLst>
          </p:cNvPr>
          <p:cNvSpPr/>
          <p:nvPr/>
        </p:nvSpPr>
        <p:spPr>
          <a:xfrm>
            <a:off x="373625" y="6459793"/>
            <a:ext cx="7424052" cy="430887"/>
          </a:xfrm>
          <a:prstGeom prst="rect">
            <a:avLst/>
          </a:prstGeom>
        </p:spPr>
        <p:txBody>
          <a:bodyPr wrap="square">
            <a:spAutoFit/>
          </a:bodyPr>
          <a:lstStyle/>
          <a:p>
            <a:r>
              <a:rPr lang="de-DE" sz="1000" dirty="0"/>
              <a:t>(</a:t>
            </a:r>
            <a:r>
              <a:rPr lang="de-DE" sz="1000" dirty="0">
                <a:hlinkClick r:id="rId3"/>
              </a:rPr>
              <a:t>https://upload.wikimedia.org/wikipedia/commons/a/ae/Map_silicon_valley_cities.png</a:t>
            </a:r>
            <a:r>
              <a:rPr lang="de-DE" sz="1000" dirty="0"/>
              <a:t> [03.12.2020])</a:t>
            </a:r>
          </a:p>
          <a:p>
            <a:r>
              <a:rPr lang="de-DE" sz="1200" dirty="0"/>
              <a:t> </a:t>
            </a:r>
          </a:p>
        </p:txBody>
      </p:sp>
      <p:cxnSp>
        <p:nvCxnSpPr>
          <p:cNvPr id="8" name="Gerade Verbindung mit Pfeil 7">
            <a:extLst>
              <a:ext uri="{FF2B5EF4-FFF2-40B4-BE49-F238E27FC236}">
                <a16:creationId xmlns:a16="http://schemas.microsoft.com/office/drawing/2014/main" id="{65C566AF-6598-DA4B-84F3-452A7D5189B0}"/>
              </a:ext>
            </a:extLst>
          </p:cNvPr>
          <p:cNvCxnSpPr/>
          <p:nvPr/>
        </p:nvCxnSpPr>
        <p:spPr>
          <a:xfrm flipH="1">
            <a:off x="4851133" y="2069432"/>
            <a:ext cx="1876926" cy="107802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3E7F3620-82FC-6244-B8F6-7EE34BDEE987}"/>
              </a:ext>
            </a:extLst>
          </p:cNvPr>
          <p:cNvSpPr/>
          <p:nvPr/>
        </p:nvSpPr>
        <p:spPr>
          <a:xfrm>
            <a:off x="6274867" y="3525296"/>
            <a:ext cx="4127663" cy="430887"/>
          </a:xfrm>
          <a:prstGeom prst="rect">
            <a:avLst/>
          </a:prstGeom>
        </p:spPr>
        <p:txBody>
          <a:bodyPr wrap="square">
            <a:spAutoFit/>
          </a:bodyPr>
          <a:lstStyle/>
          <a:p>
            <a:r>
              <a:rPr lang="de-DE" sz="1000" dirty="0"/>
              <a:t>(Google </a:t>
            </a:r>
            <a:r>
              <a:rPr lang="de-DE" sz="1000" dirty="0" err="1"/>
              <a:t>Maps</a:t>
            </a:r>
            <a:r>
              <a:rPr lang="de-DE" sz="1000" dirty="0"/>
              <a:t>, alternativ: Apple </a:t>
            </a:r>
            <a:r>
              <a:rPr lang="de-DE" sz="1000" dirty="0" err="1"/>
              <a:t>Maps</a:t>
            </a:r>
            <a:r>
              <a:rPr lang="de-DE" sz="1000" dirty="0"/>
              <a:t>)</a:t>
            </a:r>
          </a:p>
          <a:p>
            <a:r>
              <a:rPr lang="de-DE" sz="1200" dirty="0"/>
              <a:t> </a:t>
            </a:r>
          </a:p>
        </p:txBody>
      </p:sp>
      <p:sp>
        <p:nvSpPr>
          <p:cNvPr id="9" name="Textfeld 8">
            <a:extLst>
              <a:ext uri="{FF2B5EF4-FFF2-40B4-BE49-F238E27FC236}">
                <a16:creationId xmlns:a16="http://schemas.microsoft.com/office/drawing/2014/main" id="{09295182-0D6E-AD47-9C4D-F1D91E4D1183}"/>
              </a:ext>
            </a:extLst>
          </p:cNvPr>
          <p:cNvSpPr txBox="1"/>
          <p:nvPr/>
        </p:nvSpPr>
        <p:spPr>
          <a:xfrm>
            <a:off x="471947" y="432461"/>
            <a:ext cx="5694766" cy="5909310"/>
          </a:xfrm>
          <a:prstGeom prst="rect">
            <a:avLst/>
          </a:prstGeom>
          <a:noFill/>
          <a:ln>
            <a:solidFill>
              <a:schemeClr val="tx1"/>
            </a:solidFill>
          </a:ln>
        </p:spPr>
        <p:txBody>
          <a:bodyPr wrap="square" rtlCol="0">
            <a:spAutoFit/>
          </a:bodyPr>
          <a:lstStyle/>
          <a:p>
            <a:r>
              <a:rPr lang="de-DE" dirty="0"/>
              <a:t>Karte vom Silicon Valley</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10" name="Textfeld 9">
            <a:extLst>
              <a:ext uri="{FF2B5EF4-FFF2-40B4-BE49-F238E27FC236}">
                <a16:creationId xmlns:a16="http://schemas.microsoft.com/office/drawing/2014/main" id="{18553BEC-12C7-7F47-A8DD-3E7E38EB0F4C}"/>
              </a:ext>
            </a:extLst>
          </p:cNvPr>
          <p:cNvSpPr txBox="1"/>
          <p:nvPr/>
        </p:nvSpPr>
        <p:spPr>
          <a:xfrm>
            <a:off x="6368933" y="435920"/>
            <a:ext cx="5694766" cy="3139321"/>
          </a:xfrm>
          <a:prstGeom prst="rect">
            <a:avLst/>
          </a:prstGeom>
          <a:noFill/>
          <a:ln>
            <a:solidFill>
              <a:schemeClr val="tx1"/>
            </a:solidFill>
          </a:ln>
        </p:spPr>
        <p:txBody>
          <a:bodyPr wrap="square" rtlCol="0">
            <a:spAutoFit/>
          </a:bodyPr>
          <a:lstStyle/>
          <a:p>
            <a:r>
              <a:rPr lang="de-DE" dirty="0"/>
              <a:t>Karte USA</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1664400115"/>
      </p:ext>
    </p:extLst>
  </p:cSld>
  <p:clrMapOvr>
    <a:masterClrMapping/>
  </p:clrMapOvr>
  <p:transition>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7E350900-B730-8941-8198-BADC2E76217A}"/>
              </a:ext>
            </a:extLst>
          </p:cNvPr>
          <p:cNvSpPr>
            <a:spLocks noGrp="1"/>
          </p:cNvSpPr>
          <p:nvPr>
            <p:ph type="ftr" sz="quarter" idx="10"/>
          </p:nvPr>
        </p:nvSpPr>
        <p:spPr/>
        <p:txBody>
          <a:bodyPr/>
          <a:lstStyle/>
          <a:p>
            <a:r>
              <a:rPr lang="de-DE"/>
              <a:t>ZSL-Konzeptionsgruppe Geographie</a:t>
            </a:r>
            <a:endParaRPr lang="de-DE" dirty="0"/>
          </a:p>
        </p:txBody>
      </p:sp>
      <p:sp>
        <p:nvSpPr>
          <p:cNvPr id="2" name="Rechteck 1">
            <a:extLst>
              <a:ext uri="{FF2B5EF4-FFF2-40B4-BE49-F238E27FC236}">
                <a16:creationId xmlns:a16="http://schemas.microsoft.com/office/drawing/2014/main" id="{60773411-A873-4E45-BC0D-B6DFFF2E3311}"/>
              </a:ext>
            </a:extLst>
          </p:cNvPr>
          <p:cNvSpPr/>
          <p:nvPr/>
        </p:nvSpPr>
        <p:spPr>
          <a:xfrm>
            <a:off x="1271464" y="2852936"/>
            <a:ext cx="1008112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t>Hintergrundinformation zur </a:t>
            </a:r>
            <a:r>
              <a:rPr lang="de-DE" sz="3600" dirty="0" err="1"/>
              <a:t>Glendenning</a:t>
            </a:r>
            <a:r>
              <a:rPr lang="de-DE" sz="3600" dirty="0"/>
              <a:t> Barn</a:t>
            </a:r>
          </a:p>
        </p:txBody>
      </p:sp>
    </p:spTree>
    <p:extLst>
      <p:ext uri="{BB962C8B-B14F-4D97-AF65-F5344CB8AC3E}">
        <p14:creationId xmlns:p14="http://schemas.microsoft.com/office/powerpoint/2010/main" val="98589896"/>
      </p:ext>
    </p:extLst>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F263E9BB-8454-7942-9D01-1E9BB1CE50D7}"/>
              </a:ext>
            </a:extLst>
          </p:cNvPr>
          <p:cNvSpPr>
            <a:spLocks noGrp="1"/>
          </p:cNvSpPr>
          <p:nvPr>
            <p:ph type="ftr" sz="quarter" idx="10"/>
          </p:nvPr>
        </p:nvSpPr>
        <p:spPr/>
        <p:txBody>
          <a:bodyPr/>
          <a:lstStyle/>
          <a:p>
            <a:r>
              <a:rPr lang="de-DE"/>
              <a:t>ZSL-Konzeptionsgruppe Geographie</a:t>
            </a:r>
            <a:endParaRPr lang="de-DE" dirty="0"/>
          </a:p>
        </p:txBody>
      </p:sp>
      <p:sp>
        <p:nvSpPr>
          <p:cNvPr id="4" name="Rechteck 3">
            <a:extLst>
              <a:ext uri="{FF2B5EF4-FFF2-40B4-BE49-F238E27FC236}">
                <a16:creationId xmlns:a16="http://schemas.microsoft.com/office/drawing/2014/main" id="{B293D621-AF26-AD43-BE1D-C06160C82BD4}"/>
              </a:ext>
            </a:extLst>
          </p:cNvPr>
          <p:cNvSpPr/>
          <p:nvPr/>
        </p:nvSpPr>
        <p:spPr>
          <a:xfrm>
            <a:off x="1451719" y="5394734"/>
            <a:ext cx="7347321" cy="246221"/>
          </a:xfrm>
          <a:prstGeom prst="rect">
            <a:avLst/>
          </a:prstGeom>
        </p:spPr>
        <p:txBody>
          <a:bodyPr wrap="square">
            <a:spAutoFit/>
          </a:bodyPr>
          <a:lstStyle/>
          <a:p>
            <a:r>
              <a:rPr lang="de-DE" sz="1000" dirty="0"/>
              <a:t>(</a:t>
            </a:r>
            <a:r>
              <a:rPr lang="de-DE" sz="1000" dirty="0">
                <a:hlinkClick r:id="rId3"/>
              </a:rPr>
              <a:t>https://www.macerkopf.de/2017/05/31/apple-park-neues-drohnen-video/</a:t>
            </a:r>
            <a:r>
              <a:rPr lang="de-DE" sz="1000" dirty="0"/>
              <a:t>, 03.12.2020)</a:t>
            </a:r>
          </a:p>
        </p:txBody>
      </p:sp>
      <p:sp>
        <p:nvSpPr>
          <p:cNvPr id="5" name="Textfeld 4">
            <a:extLst>
              <a:ext uri="{FF2B5EF4-FFF2-40B4-BE49-F238E27FC236}">
                <a16:creationId xmlns:a16="http://schemas.microsoft.com/office/drawing/2014/main" id="{C480F70A-3596-A644-9E07-DFA763883252}"/>
              </a:ext>
            </a:extLst>
          </p:cNvPr>
          <p:cNvSpPr txBox="1"/>
          <p:nvPr/>
        </p:nvSpPr>
        <p:spPr>
          <a:xfrm>
            <a:off x="1569707" y="821715"/>
            <a:ext cx="9052587" cy="4524315"/>
          </a:xfrm>
          <a:prstGeom prst="rect">
            <a:avLst/>
          </a:prstGeom>
          <a:noFill/>
          <a:ln>
            <a:solidFill>
              <a:schemeClr val="tx1"/>
            </a:solidFill>
          </a:ln>
        </p:spPr>
        <p:txBody>
          <a:bodyPr wrap="square" rtlCol="0">
            <a:spAutoFit/>
          </a:bodyPr>
          <a:lstStyle/>
          <a:p>
            <a:r>
              <a:rPr lang="de-DE" dirty="0"/>
              <a:t>Luftbild </a:t>
            </a:r>
            <a:r>
              <a:rPr lang="de-DE" dirty="0" err="1"/>
              <a:t>Glendenning</a:t>
            </a:r>
            <a:r>
              <a:rPr lang="de-DE" dirty="0"/>
              <a:t> Barn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3462826580"/>
      </p:ext>
    </p:extLst>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D470E49-6952-994D-9E5A-6F181E045817}"/>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48D3E15B-E930-0A4B-B69C-BF8DCD007EDF}"/>
              </a:ext>
            </a:extLst>
          </p:cNvPr>
          <p:cNvSpPr/>
          <p:nvPr/>
        </p:nvSpPr>
        <p:spPr>
          <a:xfrm>
            <a:off x="516193" y="5529489"/>
            <a:ext cx="8853949" cy="276999"/>
          </a:xfrm>
          <a:prstGeom prst="rect">
            <a:avLst/>
          </a:prstGeom>
        </p:spPr>
        <p:txBody>
          <a:bodyPr wrap="square">
            <a:spAutoFit/>
          </a:bodyPr>
          <a:lstStyle/>
          <a:p>
            <a:pPr>
              <a:defRPr/>
            </a:pPr>
            <a:r>
              <a:rPr lang="de-DE" sz="1200" dirty="0"/>
              <a:t>(</a:t>
            </a:r>
            <a:r>
              <a:rPr lang="de-DE" sz="1200" dirty="0">
                <a:solidFill>
                  <a:srgbClr val="FF0000"/>
                </a:solidFill>
                <a:hlinkClick r:id="rId3"/>
              </a:rPr>
              <a:t>https://goo.gl/maps/33VEzbSX3qLzSt3ZA</a:t>
            </a:r>
            <a:r>
              <a:rPr lang="de-DE" sz="1200" dirty="0">
                <a:solidFill>
                  <a:srgbClr val="FF0000"/>
                </a:solidFill>
              </a:rPr>
              <a:t> </a:t>
            </a:r>
            <a:r>
              <a:rPr lang="de-DE" sz="1200" dirty="0"/>
              <a:t>[03.12.2020])</a:t>
            </a:r>
          </a:p>
        </p:txBody>
      </p:sp>
      <p:sp>
        <p:nvSpPr>
          <p:cNvPr id="6" name="Textfeld 5">
            <a:extLst>
              <a:ext uri="{FF2B5EF4-FFF2-40B4-BE49-F238E27FC236}">
                <a16:creationId xmlns:a16="http://schemas.microsoft.com/office/drawing/2014/main" id="{E3973211-D713-C545-ABAA-56A52D0587A2}"/>
              </a:ext>
            </a:extLst>
          </p:cNvPr>
          <p:cNvSpPr txBox="1"/>
          <p:nvPr/>
        </p:nvSpPr>
        <p:spPr>
          <a:xfrm>
            <a:off x="609599" y="683298"/>
            <a:ext cx="11356259" cy="4801314"/>
          </a:xfrm>
          <a:prstGeom prst="rect">
            <a:avLst/>
          </a:prstGeom>
          <a:noFill/>
          <a:ln>
            <a:solidFill>
              <a:schemeClr val="tx1"/>
            </a:solidFill>
          </a:ln>
        </p:spPr>
        <p:txBody>
          <a:bodyPr wrap="square" rtlCol="0">
            <a:spAutoFit/>
          </a:bodyPr>
          <a:lstStyle/>
          <a:p>
            <a:r>
              <a:rPr lang="de-DE" dirty="0"/>
              <a:t>Schrägluftbild von Apple Park und näherer Umgebung, inklusive Verortung der </a:t>
            </a:r>
            <a:r>
              <a:rPr lang="de-DE" dirty="0" err="1"/>
              <a:t>Glendenning</a:t>
            </a:r>
            <a:r>
              <a:rPr lang="de-DE" dirty="0"/>
              <a:t> Barn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5" name="Oval 4">
            <a:extLst>
              <a:ext uri="{FF2B5EF4-FFF2-40B4-BE49-F238E27FC236}">
                <a16:creationId xmlns:a16="http://schemas.microsoft.com/office/drawing/2014/main" id="{77C88C98-4ABB-CB43-9301-C444B172B82F}"/>
              </a:ext>
            </a:extLst>
          </p:cNvPr>
          <p:cNvSpPr/>
          <p:nvPr/>
        </p:nvSpPr>
        <p:spPr>
          <a:xfrm>
            <a:off x="2303273" y="1555621"/>
            <a:ext cx="648072" cy="576064"/>
          </a:xfrm>
          <a:prstGeom prst="ellipse">
            <a:avLst/>
          </a:prstGeom>
          <a:noFill/>
          <a:ln w="7620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08715101"/>
      </p:ext>
    </p:extLst>
  </p:cSld>
  <p:clrMapOvr>
    <a:masterClrMapping/>
  </p:clrMapOvr>
  <p:transition>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CD60C51B-E909-B64C-833B-EBD4F669FA06}"/>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1" i="0" u="none" strike="noStrike" kern="1200" cap="none" spc="0" normalizeH="0" baseline="0" noProof="0">
                <a:ln>
                  <a:noFill/>
                </a:ln>
                <a:solidFill>
                  <a:srgbClr val="C9C9C9">
                    <a:lumMod val="50000"/>
                  </a:srgbClr>
                </a:solidFill>
                <a:effectLst/>
                <a:uLnTx/>
                <a:uFillTx/>
                <a:latin typeface="Arial" panose="020B0604020202020204" pitchFamily="34" charset="0"/>
                <a:ea typeface="+mn-ea"/>
                <a:cs typeface="Arial" panose="020B0604020202020204" pitchFamily="34" charset="0"/>
              </a:rPr>
              <a:t>ZSL-Konzeptionsgruppe Geographie</a:t>
            </a:r>
            <a:endParaRPr kumimoji="0" lang="de-DE" sz="800" b="1" i="0" u="none" strike="noStrike" kern="1200" cap="none" spc="0" normalizeH="0" baseline="0" noProof="0" dirty="0">
              <a:ln>
                <a:noFill/>
              </a:ln>
              <a:solidFill>
                <a:srgbClr val="C9C9C9">
                  <a:lumMod val="50000"/>
                </a:srgbClr>
              </a:solidFill>
              <a:effectLst/>
              <a:uLnTx/>
              <a:uFillTx/>
              <a:latin typeface="Arial" panose="020B0604020202020204" pitchFamily="34" charset="0"/>
              <a:ea typeface="+mn-ea"/>
              <a:cs typeface="Arial" panose="020B0604020202020204" pitchFamily="34" charset="0"/>
            </a:endParaRPr>
          </a:p>
        </p:txBody>
      </p:sp>
      <p:sp>
        <p:nvSpPr>
          <p:cNvPr id="6" name="Untertitel 2">
            <a:extLst>
              <a:ext uri="{FF2B5EF4-FFF2-40B4-BE49-F238E27FC236}">
                <a16:creationId xmlns:a16="http://schemas.microsoft.com/office/drawing/2014/main" id="{A17E44DD-E2D5-4241-BA6C-7E94422FE60D}"/>
              </a:ext>
            </a:extLst>
          </p:cNvPr>
          <p:cNvSpPr txBox="1">
            <a:spLocks/>
          </p:cNvSpPr>
          <p:nvPr/>
        </p:nvSpPr>
        <p:spPr>
          <a:xfrm>
            <a:off x="1043608" y="1833791"/>
            <a:ext cx="9848806" cy="3648254"/>
          </a:xfrm>
          <a:prstGeom prst="rect">
            <a:avLst/>
          </a:prstGeom>
        </p:spPr>
        <p:txBody>
          <a:bodyPr>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baseline="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baseline="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baseline="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baseline="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457200" indent="-457200">
              <a:buClr>
                <a:schemeClr val="tx1"/>
              </a:buClr>
              <a:buFont typeface="Arial" pitchFamily="34" charset="0"/>
              <a:buAutoNum type="arabicPeriod"/>
            </a:pPr>
            <a:r>
              <a:rPr lang="de-DE" sz="2000" dirty="0">
                <a:solidFill>
                  <a:schemeClr val="tx1"/>
                </a:solidFill>
              </a:rPr>
              <a:t>Arbeitet paarweise zusammen.</a:t>
            </a:r>
          </a:p>
          <a:p>
            <a:pPr marL="457200" indent="-457200">
              <a:buClr>
                <a:schemeClr val="tx1"/>
              </a:buClr>
              <a:buFont typeface="Arial" pitchFamily="34" charset="0"/>
              <a:buAutoNum type="arabicPeriod"/>
            </a:pPr>
            <a:r>
              <a:rPr lang="de-DE" sz="2000" dirty="0">
                <a:solidFill>
                  <a:schemeClr val="tx1"/>
                </a:solidFill>
              </a:rPr>
              <a:t>Jeweils ein Partner dreht sich mit dem Rücken zur Projektionsfläche.</a:t>
            </a:r>
          </a:p>
          <a:p>
            <a:pPr marL="457200" indent="-457200">
              <a:buClr>
                <a:schemeClr val="tx1"/>
              </a:buClr>
              <a:buFont typeface="Arial" pitchFamily="34" charset="0"/>
              <a:buAutoNum type="arabicPeriod"/>
            </a:pPr>
            <a:r>
              <a:rPr lang="de-DE" sz="2000" dirty="0">
                <a:solidFill>
                  <a:schemeClr val="tx1"/>
                </a:solidFill>
              </a:rPr>
              <a:t>Nun wird ein (kontrastives) Bild, etc. gezeigt.</a:t>
            </a:r>
          </a:p>
          <a:p>
            <a:pPr marL="457200" indent="-457200">
              <a:buClr>
                <a:schemeClr val="tx1"/>
              </a:buClr>
              <a:buFont typeface="Arial" pitchFamily="34" charset="0"/>
              <a:buAutoNum type="arabicPeriod"/>
            </a:pPr>
            <a:r>
              <a:rPr lang="de-DE" sz="2000" dirty="0">
                <a:solidFill>
                  <a:schemeClr val="tx1"/>
                </a:solidFill>
              </a:rPr>
              <a:t>Die Schülerin / Der Schüler mit dem Blick zur Projektionsfläche beschreibt seinem Partner das Bild (Zeit: 1 Minute)</a:t>
            </a:r>
          </a:p>
          <a:p>
            <a:pPr marL="457200" indent="-457200">
              <a:buClr>
                <a:schemeClr val="tx1"/>
              </a:buClr>
              <a:buFont typeface="Arial" pitchFamily="34" charset="0"/>
              <a:buAutoNum type="arabicPeriod"/>
            </a:pPr>
            <a:r>
              <a:rPr lang="de-DE" sz="2000" dirty="0">
                <a:solidFill>
                  <a:schemeClr val="tx1"/>
                </a:solidFill>
              </a:rPr>
              <a:t>Nun werden die Positionen getauscht und im Anschluss ein neues Bild, etc. gezeigt, das wiederum von dem Partner beschrieben wird (Zeit: 1 Minute)</a:t>
            </a:r>
          </a:p>
          <a:p>
            <a:pPr marL="457200" indent="-457200">
              <a:buClr>
                <a:schemeClr val="tx1"/>
              </a:buClr>
              <a:buFont typeface="Arial" pitchFamily="34" charset="0"/>
              <a:buAutoNum type="arabicPeriod"/>
            </a:pPr>
            <a:r>
              <a:rPr lang="de-DE" sz="2000" dirty="0">
                <a:solidFill>
                  <a:schemeClr val="tx1"/>
                </a:solidFill>
              </a:rPr>
              <a:t>Nun ist nichts mehr zu sehen. Die Teams versuchen nun, den Bildern ein gemeinsames Thema zuzuordnen.</a:t>
            </a:r>
          </a:p>
          <a:p>
            <a:pPr marL="457200" indent="-457200">
              <a:buClr>
                <a:schemeClr val="tx1"/>
              </a:buClr>
              <a:buFont typeface="Arial" pitchFamily="34" charset="0"/>
              <a:buAutoNum type="arabicPeriod"/>
            </a:pPr>
            <a:r>
              <a:rPr lang="de-DE" sz="2000" dirty="0">
                <a:solidFill>
                  <a:schemeClr val="tx1"/>
                </a:solidFill>
              </a:rPr>
              <a:t>Nun werden allen beide Bilder, etc. gezeigt.</a:t>
            </a:r>
          </a:p>
          <a:p>
            <a:pPr marL="457200" indent="-457200">
              <a:buFont typeface="Arial" pitchFamily="34" charset="0"/>
              <a:buAutoNum type="arabicPeriod"/>
            </a:pPr>
            <a:endParaRPr lang="de-DE" sz="2000" dirty="0"/>
          </a:p>
          <a:p>
            <a:pPr marL="457200" indent="-457200">
              <a:buFont typeface="Arial" pitchFamily="34" charset="0"/>
              <a:buAutoNum type="arabicPeriod"/>
            </a:pPr>
            <a:endParaRPr lang="de-DE" sz="2000" dirty="0"/>
          </a:p>
        </p:txBody>
      </p:sp>
      <p:sp>
        <p:nvSpPr>
          <p:cNvPr id="9" name="Rechteck 8">
            <a:extLst>
              <a:ext uri="{FF2B5EF4-FFF2-40B4-BE49-F238E27FC236}">
                <a16:creationId xmlns:a16="http://schemas.microsoft.com/office/drawing/2014/main" id="{89C83CA0-4463-3448-A519-8363049C5260}"/>
              </a:ext>
            </a:extLst>
          </p:cNvPr>
          <p:cNvSpPr/>
          <p:nvPr/>
        </p:nvSpPr>
        <p:spPr>
          <a:xfrm>
            <a:off x="1055440" y="832586"/>
            <a:ext cx="9836974" cy="652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err="1"/>
              <a:t>Lend</a:t>
            </a:r>
            <a:r>
              <a:rPr lang="de-DE" sz="3600" dirty="0"/>
              <a:t> </a:t>
            </a:r>
            <a:r>
              <a:rPr lang="de-DE" sz="3600" dirty="0" err="1"/>
              <a:t>me</a:t>
            </a:r>
            <a:r>
              <a:rPr lang="de-DE" sz="3600" dirty="0"/>
              <a:t> </a:t>
            </a:r>
            <a:r>
              <a:rPr lang="de-DE" sz="3600" dirty="0" err="1"/>
              <a:t>your</a:t>
            </a:r>
            <a:r>
              <a:rPr lang="de-DE" sz="3600" dirty="0"/>
              <a:t> </a:t>
            </a:r>
            <a:r>
              <a:rPr lang="de-DE" sz="3600" dirty="0" err="1"/>
              <a:t>eyes</a:t>
            </a:r>
            <a:r>
              <a:rPr lang="de-DE" sz="3600" dirty="0"/>
              <a:t>!</a:t>
            </a:r>
          </a:p>
        </p:txBody>
      </p:sp>
    </p:spTree>
    <p:extLst>
      <p:ext uri="{BB962C8B-B14F-4D97-AF65-F5344CB8AC3E}">
        <p14:creationId xmlns:p14="http://schemas.microsoft.com/office/powerpoint/2010/main" val="1089335554"/>
      </p:ext>
    </p:extLst>
  </p:cSld>
  <p:clrMapOvr>
    <a:masterClrMapping/>
  </p:clrMapOvr>
  <p:transition>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D470E49-6952-994D-9E5A-6F181E045817}"/>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48D3E15B-E930-0A4B-B69C-BF8DCD007EDF}"/>
              </a:ext>
            </a:extLst>
          </p:cNvPr>
          <p:cNvSpPr/>
          <p:nvPr/>
        </p:nvSpPr>
        <p:spPr>
          <a:xfrm>
            <a:off x="516193" y="5529489"/>
            <a:ext cx="8853949" cy="276999"/>
          </a:xfrm>
          <a:prstGeom prst="rect">
            <a:avLst/>
          </a:prstGeom>
        </p:spPr>
        <p:txBody>
          <a:bodyPr wrap="square">
            <a:spAutoFit/>
          </a:bodyPr>
          <a:lstStyle/>
          <a:p>
            <a:pPr>
              <a:defRPr/>
            </a:pPr>
            <a:r>
              <a:rPr lang="de-DE" sz="1200" dirty="0"/>
              <a:t>(</a:t>
            </a:r>
            <a:r>
              <a:rPr lang="de-DE" sz="1200" dirty="0">
                <a:solidFill>
                  <a:srgbClr val="FF0000"/>
                </a:solidFill>
                <a:hlinkClick r:id="rId3"/>
              </a:rPr>
              <a:t>https://goo.gl/maps/33VEzbSX3qLzSt3ZA</a:t>
            </a:r>
            <a:r>
              <a:rPr lang="de-DE" sz="1200" dirty="0">
                <a:solidFill>
                  <a:srgbClr val="FF0000"/>
                </a:solidFill>
              </a:rPr>
              <a:t> </a:t>
            </a:r>
            <a:r>
              <a:rPr lang="de-DE" sz="1200" dirty="0"/>
              <a:t>[03.12.2020])</a:t>
            </a:r>
          </a:p>
        </p:txBody>
      </p:sp>
      <p:sp>
        <p:nvSpPr>
          <p:cNvPr id="6" name="Textfeld 5">
            <a:extLst>
              <a:ext uri="{FF2B5EF4-FFF2-40B4-BE49-F238E27FC236}">
                <a16:creationId xmlns:a16="http://schemas.microsoft.com/office/drawing/2014/main" id="{E3973211-D713-C545-ABAA-56A52D0587A2}"/>
              </a:ext>
            </a:extLst>
          </p:cNvPr>
          <p:cNvSpPr txBox="1"/>
          <p:nvPr/>
        </p:nvSpPr>
        <p:spPr>
          <a:xfrm>
            <a:off x="609599" y="683298"/>
            <a:ext cx="11356259" cy="4801314"/>
          </a:xfrm>
          <a:prstGeom prst="rect">
            <a:avLst/>
          </a:prstGeom>
          <a:noFill/>
          <a:ln>
            <a:solidFill>
              <a:schemeClr val="tx1"/>
            </a:solidFill>
          </a:ln>
        </p:spPr>
        <p:txBody>
          <a:bodyPr wrap="square" rtlCol="0">
            <a:spAutoFit/>
          </a:bodyPr>
          <a:lstStyle/>
          <a:p>
            <a:r>
              <a:rPr lang="de-DE" dirty="0"/>
              <a:t>Karte von Apple Park und näherer Umgebung, </a:t>
            </a:r>
            <a:r>
              <a:rPr lang="de-DE" dirty="0" err="1"/>
              <a:t>Cupertino</a:t>
            </a:r>
            <a:r>
              <a:rPr lang="de-DE" dirty="0"/>
              <a:t>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3939580289"/>
      </p:ext>
    </p:extLst>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77ABD60D-C8E4-F141-9DB5-0387194D46E9}"/>
              </a:ext>
            </a:extLst>
          </p:cNvPr>
          <p:cNvSpPr>
            <a:spLocks noGrp="1"/>
          </p:cNvSpPr>
          <p:nvPr>
            <p:ph type="ftr" sz="quarter" idx="10"/>
          </p:nvPr>
        </p:nvSpPr>
        <p:spPr/>
        <p:txBody>
          <a:bodyPr/>
          <a:lstStyle/>
          <a:p>
            <a:r>
              <a:rPr lang="de-DE"/>
              <a:t>ZSL-Konzeptionsgruppe Geographie</a:t>
            </a:r>
            <a:endParaRPr lang="de-DE" dirty="0"/>
          </a:p>
        </p:txBody>
      </p:sp>
      <p:graphicFrame>
        <p:nvGraphicFramePr>
          <p:cNvPr id="4" name="Diagramm 3">
            <a:extLst>
              <a:ext uri="{FF2B5EF4-FFF2-40B4-BE49-F238E27FC236}">
                <a16:creationId xmlns:a16="http://schemas.microsoft.com/office/drawing/2014/main" id="{9A5CAC56-99A5-E14C-8E80-AF5CAAED4091}"/>
              </a:ext>
            </a:extLst>
          </p:cNvPr>
          <p:cNvGraphicFramePr/>
          <p:nvPr>
            <p:extLst>
              <p:ext uri="{D42A27DB-BD31-4B8C-83A1-F6EECF244321}">
                <p14:modId xmlns:p14="http://schemas.microsoft.com/office/powerpoint/2010/main" val="68265918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3139243"/>
      </p:ext>
    </p:extLst>
  </p:cSld>
  <p:clrMapOvr>
    <a:masterClrMapping/>
  </p:clrMapOvr>
  <p:transition>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E648ABAE-CA81-2C41-A0E0-A12BE9BB8446}"/>
              </a:ext>
            </a:extLst>
          </p:cNvPr>
          <p:cNvSpPr txBox="1"/>
          <p:nvPr/>
        </p:nvSpPr>
        <p:spPr>
          <a:xfrm>
            <a:off x="88488" y="432461"/>
            <a:ext cx="7570839" cy="5078313"/>
          </a:xfrm>
          <a:prstGeom prst="rect">
            <a:avLst/>
          </a:prstGeom>
          <a:noFill/>
          <a:ln>
            <a:solidFill>
              <a:schemeClr val="tx1"/>
            </a:solidFill>
          </a:ln>
        </p:spPr>
        <p:txBody>
          <a:bodyPr wrap="square" rtlCol="0">
            <a:spAutoFit/>
          </a:bodyPr>
          <a:lstStyle/>
          <a:p>
            <a:r>
              <a:rPr lang="de-DE" dirty="0"/>
              <a:t>Karte von </a:t>
            </a:r>
            <a:r>
              <a:rPr lang="de-DE" dirty="0" err="1"/>
              <a:t>Cupertino</a:t>
            </a:r>
            <a:r>
              <a:rPr lang="de-DE" dirty="0"/>
              <a:t> im Jahr 1948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2" name="Fußzeilenplatzhalter 1">
            <a:extLst>
              <a:ext uri="{FF2B5EF4-FFF2-40B4-BE49-F238E27FC236}">
                <a16:creationId xmlns:a16="http://schemas.microsoft.com/office/drawing/2014/main" id="{F263E9BB-8454-7942-9D01-1E9BB1CE50D7}"/>
              </a:ext>
            </a:extLst>
          </p:cNvPr>
          <p:cNvSpPr>
            <a:spLocks noGrp="1"/>
          </p:cNvSpPr>
          <p:nvPr>
            <p:ph type="ftr" sz="quarter" idx="10"/>
          </p:nvPr>
        </p:nvSpPr>
        <p:spPr/>
        <p:txBody>
          <a:bodyPr/>
          <a:lstStyle/>
          <a:p>
            <a:r>
              <a:rPr lang="de-DE" dirty="0"/>
              <a:t>ZSL-Konzeptionsgruppe Geographie</a:t>
            </a:r>
          </a:p>
        </p:txBody>
      </p:sp>
      <p:sp>
        <p:nvSpPr>
          <p:cNvPr id="3" name="Rechteck 2">
            <a:extLst>
              <a:ext uri="{FF2B5EF4-FFF2-40B4-BE49-F238E27FC236}">
                <a16:creationId xmlns:a16="http://schemas.microsoft.com/office/drawing/2014/main" id="{7DB14F4C-CE33-4B40-9727-3C8E5ACA1EDC}"/>
              </a:ext>
            </a:extLst>
          </p:cNvPr>
          <p:cNvSpPr/>
          <p:nvPr/>
        </p:nvSpPr>
        <p:spPr>
          <a:xfrm>
            <a:off x="-1" y="5545469"/>
            <a:ext cx="7197213" cy="276999"/>
          </a:xfrm>
          <a:prstGeom prst="rect">
            <a:avLst/>
          </a:prstGeom>
        </p:spPr>
        <p:txBody>
          <a:bodyPr wrap="square">
            <a:spAutoFit/>
          </a:bodyPr>
          <a:lstStyle/>
          <a:p>
            <a:pPr lvl="0">
              <a:defRPr/>
            </a:pPr>
            <a:r>
              <a:rPr lang="de-DE" sz="1200" dirty="0"/>
              <a:t>(</a:t>
            </a:r>
            <a:r>
              <a:rPr lang="de-DE" sz="1200" dirty="0">
                <a:hlinkClick r:id="rId3"/>
              </a:rPr>
              <a:t>http://digitalcollections.ucsc.edu/digital/collection/p16019coll5/id/282/rec/1</a:t>
            </a:r>
            <a:r>
              <a:rPr lang="de-DE" sz="1200" dirty="0"/>
              <a:t>, 03.12.2020)</a:t>
            </a:r>
          </a:p>
        </p:txBody>
      </p:sp>
      <p:sp>
        <p:nvSpPr>
          <p:cNvPr id="4" name="Textfeld 3">
            <a:extLst>
              <a:ext uri="{FF2B5EF4-FFF2-40B4-BE49-F238E27FC236}">
                <a16:creationId xmlns:a16="http://schemas.microsoft.com/office/drawing/2014/main" id="{DA8A6336-04FF-F24C-B319-0DD3E6C3392E}"/>
              </a:ext>
            </a:extLst>
          </p:cNvPr>
          <p:cNvSpPr txBox="1"/>
          <p:nvPr/>
        </p:nvSpPr>
        <p:spPr>
          <a:xfrm>
            <a:off x="3883742" y="6278812"/>
            <a:ext cx="184731" cy="369332"/>
          </a:xfrm>
          <a:prstGeom prst="rect">
            <a:avLst/>
          </a:prstGeom>
          <a:noFill/>
        </p:spPr>
        <p:txBody>
          <a:bodyPr wrap="none" rtlCol="0">
            <a:spAutoFit/>
          </a:bodyPr>
          <a:lstStyle/>
          <a:p>
            <a:endParaRPr lang="de-DE" dirty="0"/>
          </a:p>
        </p:txBody>
      </p:sp>
      <p:sp>
        <p:nvSpPr>
          <p:cNvPr id="6" name="Rechteck 5">
            <a:extLst>
              <a:ext uri="{FF2B5EF4-FFF2-40B4-BE49-F238E27FC236}">
                <a16:creationId xmlns:a16="http://schemas.microsoft.com/office/drawing/2014/main" id="{DB67DA66-3F70-BC49-9E5C-3169D1C8D1A2}"/>
              </a:ext>
            </a:extLst>
          </p:cNvPr>
          <p:cNvSpPr/>
          <p:nvPr/>
        </p:nvSpPr>
        <p:spPr>
          <a:xfrm>
            <a:off x="7624370" y="3848781"/>
            <a:ext cx="4252998" cy="461665"/>
          </a:xfrm>
          <a:prstGeom prst="rect">
            <a:avLst/>
          </a:prstGeom>
        </p:spPr>
        <p:txBody>
          <a:bodyPr wrap="square">
            <a:spAutoFit/>
          </a:bodyPr>
          <a:lstStyle/>
          <a:p>
            <a:pPr lvl="0">
              <a:defRPr/>
            </a:pPr>
            <a:r>
              <a:rPr lang="de-DE" sz="1200" dirty="0"/>
              <a:t>(https://</a:t>
            </a:r>
            <a:r>
              <a:rPr lang="de-DE" sz="1200" dirty="0" err="1"/>
              <a:t>www.mercurynews.com</a:t>
            </a:r>
            <a:r>
              <a:rPr lang="de-DE" sz="1200" dirty="0"/>
              <a:t>/2014/12/26/apple-</a:t>
            </a:r>
            <a:r>
              <a:rPr lang="de-DE" sz="1200" dirty="0" err="1"/>
              <a:t>to</a:t>
            </a:r>
            <a:r>
              <a:rPr lang="de-DE" sz="1200" dirty="0"/>
              <a:t>-save-</a:t>
            </a:r>
            <a:r>
              <a:rPr lang="de-DE" sz="1200" dirty="0" err="1"/>
              <a:t>historic</a:t>
            </a:r>
            <a:r>
              <a:rPr lang="de-DE" sz="1200" dirty="0"/>
              <a:t>-</a:t>
            </a:r>
            <a:r>
              <a:rPr lang="de-DE" sz="1200" dirty="0" err="1"/>
              <a:t>barn</a:t>
            </a:r>
            <a:r>
              <a:rPr lang="de-DE" sz="1200" dirty="0"/>
              <a:t>-on-site-</a:t>
            </a:r>
            <a:r>
              <a:rPr lang="de-DE" sz="1200" dirty="0" err="1"/>
              <a:t>of</a:t>
            </a:r>
            <a:r>
              <a:rPr lang="de-DE" sz="1200" dirty="0"/>
              <a:t>-</a:t>
            </a:r>
            <a:r>
              <a:rPr lang="de-DE" sz="1200" dirty="0" err="1"/>
              <a:t>new</a:t>
            </a:r>
            <a:r>
              <a:rPr lang="de-DE" sz="1200" dirty="0"/>
              <a:t>-</a:t>
            </a:r>
            <a:r>
              <a:rPr lang="de-DE" sz="1200" dirty="0" err="1"/>
              <a:t>cupertino</a:t>
            </a:r>
            <a:r>
              <a:rPr lang="de-DE" sz="1200" dirty="0"/>
              <a:t>-campus/, 03.12.2020)</a:t>
            </a:r>
          </a:p>
        </p:txBody>
      </p:sp>
      <p:sp>
        <p:nvSpPr>
          <p:cNvPr id="8" name="Textfeld 7">
            <a:extLst>
              <a:ext uri="{FF2B5EF4-FFF2-40B4-BE49-F238E27FC236}">
                <a16:creationId xmlns:a16="http://schemas.microsoft.com/office/drawing/2014/main" id="{E0B1075F-B631-9F47-9326-744B5ACEB3BD}"/>
              </a:ext>
            </a:extLst>
          </p:cNvPr>
          <p:cNvSpPr txBox="1"/>
          <p:nvPr/>
        </p:nvSpPr>
        <p:spPr>
          <a:xfrm>
            <a:off x="7712860" y="432461"/>
            <a:ext cx="4479140" cy="3416320"/>
          </a:xfrm>
          <a:prstGeom prst="rect">
            <a:avLst/>
          </a:prstGeom>
          <a:noFill/>
          <a:ln>
            <a:solidFill>
              <a:schemeClr val="tx1"/>
            </a:solidFill>
          </a:ln>
        </p:spPr>
        <p:txBody>
          <a:bodyPr wrap="square" rtlCol="0">
            <a:spAutoFit/>
          </a:bodyPr>
          <a:lstStyle/>
          <a:p>
            <a:r>
              <a:rPr lang="de-DE" dirty="0"/>
              <a:t>Luftbild der </a:t>
            </a:r>
            <a:r>
              <a:rPr lang="de-DE" dirty="0" err="1"/>
              <a:t>Glendenning</a:t>
            </a:r>
            <a:r>
              <a:rPr lang="de-DE" dirty="0"/>
              <a:t> Barn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1128191168"/>
      </p:ext>
    </p:extLst>
  </p:cSld>
  <p:clrMapOvr>
    <a:masterClrMapping/>
  </p:clrMapOvr>
  <p:transition>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4CBAD5D8-C133-A049-930E-C6911AF7DA7B}"/>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B22D14A8-6DDA-054E-8D8D-47267A041288}"/>
              </a:ext>
            </a:extLst>
          </p:cNvPr>
          <p:cNvSpPr/>
          <p:nvPr/>
        </p:nvSpPr>
        <p:spPr>
          <a:xfrm>
            <a:off x="1271464" y="2852936"/>
            <a:ext cx="1008112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t>Hier das Bild Ihres Partners:</a:t>
            </a:r>
          </a:p>
        </p:txBody>
      </p:sp>
    </p:spTree>
    <p:extLst>
      <p:ext uri="{BB962C8B-B14F-4D97-AF65-F5344CB8AC3E}">
        <p14:creationId xmlns:p14="http://schemas.microsoft.com/office/powerpoint/2010/main" val="2204869831"/>
      </p:ext>
    </p:extLst>
  </p:cSld>
  <p:clrMapOvr>
    <a:masterClrMapping/>
  </p:clrMapOvr>
  <p:transition>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D470E49-6952-994D-9E5A-6F181E045817}"/>
              </a:ext>
            </a:extLst>
          </p:cNvPr>
          <p:cNvSpPr>
            <a:spLocks noGrp="1"/>
          </p:cNvSpPr>
          <p:nvPr>
            <p:ph type="ftr" sz="quarter" idx="10"/>
          </p:nvPr>
        </p:nvSpPr>
        <p:spPr/>
        <p:txBody>
          <a:bodyPr/>
          <a:lstStyle/>
          <a:p>
            <a:r>
              <a:rPr lang="de-DE"/>
              <a:t>ZSL-Konzeptionsgruppe Geographie</a:t>
            </a:r>
            <a:endParaRPr lang="de-DE" dirty="0"/>
          </a:p>
        </p:txBody>
      </p:sp>
      <p:sp>
        <p:nvSpPr>
          <p:cNvPr id="3" name="Rechteck 2">
            <a:extLst>
              <a:ext uri="{FF2B5EF4-FFF2-40B4-BE49-F238E27FC236}">
                <a16:creationId xmlns:a16="http://schemas.microsoft.com/office/drawing/2014/main" id="{48D3E15B-E930-0A4B-B69C-BF8DCD007EDF}"/>
              </a:ext>
            </a:extLst>
          </p:cNvPr>
          <p:cNvSpPr/>
          <p:nvPr/>
        </p:nvSpPr>
        <p:spPr>
          <a:xfrm>
            <a:off x="516193" y="5529489"/>
            <a:ext cx="8853949" cy="276999"/>
          </a:xfrm>
          <a:prstGeom prst="rect">
            <a:avLst/>
          </a:prstGeom>
        </p:spPr>
        <p:txBody>
          <a:bodyPr wrap="square">
            <a:spAutoFit/>
          </a:bodyPr>
          <a:lstStyle/>
          <a:p>
            <a:pPr>
              <a:defRPr/>
            </a:pPr>
            <a:r>
              <a:rPr lang="de-DE" sz="1200" dirty="0"/>
              <a:t>(</a:t>
            </a:r>
            <a:r>
              <a:rPr lang="de-DE" sz="1200" dirty="0">
                <a:solidFill>
                  <a:srgbClr val="FF0000"/>
                </a:solidFill>
                <a:hlinkClick r:id="rId3"/>
              </a:rPr>
              <a:t>https://goo.gl/maps/33VEzbSX3qLzSt3ZA</a:t>
            </a:r>
            <a:r>
              <a:rPr lang="de-DE" sz="1200" dirty="0">
                <a:solidFill>
                  <a:srgbClr val="FF0000"/>
                </a:solidFill>
              </a:rPr>
              <a:t> </a:t>
            </a:r>
            <a:r>
              <a:rPr lang="de-DE" sz="1200" dirty="0"/>
              <a:t>[03.12.2020])</a:t>
            </a:r>
          </a:p>
        </p:txBody>
      </p:sp>
      <p:sp>
        <p:nvSpPr>
          <p:cNvPr id="6" name="Textfeld 5">
            <a:extLst>
              <a:ext uri="{FF2B5EF4-FFF2-40B4-BE49-F238E27FC236}">
                <a16:creationId xmlns:a16="http://schemas.microsoft.com/office/drawing/2014/main" id="{E3973211-D713-C545-ABAA-56A52D0587A2}"/>
              </a:ext>
            </a:extLst>
          </p:cNvPr>
          <p:cNvSpPr txBox="1"/>
          <p:nvPr/>
        </p:nvSpPr>
        <p:spPr>
          <a:xfrm>
            <a:off x="609599" y="683298"/>
            <a:ext cx="11356259" cy="4801314"/>
          </a:xfrm>
          <a:prstGeom prst="rect">
            <a:avLst/>
          </a:prstGeom>
          <a:noFill/>
          <a:ln>
            <a:solidFill>
              <a:schemeClr val="tx1"/>
            </a:solidFill>
          </a:ln>
        </p:spPr>
        <p:txBody>
          <a:bodyPr wrap="square" rtlCol="0">
            <a:spAutoFit/>
          </a:bodyPr>
          <a:lstStyle/>
          <a:p>
            <a:r>
              <a:rPr lang="de-DE" dirty="0"/>
              <a:t>Karte von Apple Park und näherer Umgebung, </a:t>
            </a:r>
            <a:r>
              <a:rPr lang="de-DE" dirty="0" err="1"/>
              <a:t>Cupertino</a:t>
            </a:r>
            <a:r>
              <a:rPr lang="de-DE" dirty="0"/>
              <a:t>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884651846"/>
      </p:ext>
    </p:extLst>
  </p:cSld>
  <p:clrMapOvr>
    <a:masterClrMapping/>
  </p:clrMapOvr>
  <p:transition>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E648ABAE-CA81-2C41-A0E0-A12BE9BB8446}"/>
              </a:ext>
            </a:extLst>
          </p:cNvPr>
          <p:cNvSpPr txBox="1"/>
          <p:nvPr/>
        </p:nvSpPr>
        <p:spPr>
          <a:xfrm>
            <a:off x="88488" y="432461"/>
            <a:ext cx="7570839" cy="5078313"/>
          </a:xfrm>
          <a:prstGeom prst="rect">
            <a:avLst/>
          </a:prstGeom>
          <a:noFill/>
          <a:ln>
            <a:solidFill>
              <a:schemeClr val="tx1"/>
            </a:solidFill>
          </a:ln>
        </p:spPr>
        <p:txBody>
          <a:bodyPr wrap="square" rtlCol="0">
            <a:spAutoFit/>
          </a:bodyPr>
          <a:lstStyle/>
          <a:p>
            <a:r>
              <a:rPr lang="de-DE" dirty="0"/>
              <a:t>Karte von </a:t>
            </a:r>
            <a:r>
              <a:rPr lang="de-DE" dirty="0" err="1"/>
              <a:t>Cupertino</a:t>
            </a:r>
            <a:r>
              <a:rPr lang="de-DE" dirty="0"/>
              <a:t> im Jahr 1948 (Satellit)</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
        <p:nvSpPr>
          <p:cNvPr id="2" name="Fußzeilenplatzhalter 1">
            <a:extLst>
              <a:ext uri="{FF2B5EF4-FFF2-40B4-BE49-F238E27FC236}">
                <a16:creationId xmlns:a16="http://schemas.microsoft.com/office/drawing/2014/main" id="{F263E9BB-8454-7942-9D01-1E9BB1CE50D7}"/>
              </a:ext>
            </a:extLst>
          </p:cNvPr>
          <p:cNvSpPr>
            <a:spLocks noGrp="1"/>
          </p:cNvSpPr>
          <p:nvPr>
            <p:ph type="ftr" sz="quarter" idx="10"/>
          </p:nvPr>
        </p:nvSpPr>
        <p:spPr/>
        <p:txBody>
          <a:bodyPr/>
          <a:lstStyle/>
          <a:p>
            <a:r>
              <a:rPr lang="de-DE" dirty="0"/>
              <a:t>ZSL-Konzeptionsgruppe Geographie</a:t>
            </a:r>
          </a:p>
        </p:txBody>
      </p:sp>
      <p:sp>
        <p:nvSpPr>
          <p:cNvPr id="3" name="Rechteck 2">
            <a:extLst>
              <a:ext uri="{FF2B5EF4-FFF2-40B4-BE49-F238E27FC236}">
                <a16:creationId xmlns:a16="http://schemas.microsoft.com/office/drawing/2014/main" id="{7DB14F4C-CE33-4B40-9727-3C8E5ACA1EDC}"/>
              </a:ext>
            </a:extLst>
          </p:cNvPr>
          <p:cNvSpPr/>
          <p:nvPr/>
        </p:nvSpPr>
        <p:spPr>
          <a:xfrm>
            <a:off x="-1" y="5545469"/>
            <a:ext cx="7197213" cy="276999"/>
          </a:xfrm>
          <a:prstGeom prst="rect">
            <a:avLst/>
          </a:prstGeom>
        </p:spPr>
        <p:txBody>
          <a:bodyPr wrap="square">
            <a:spAutoFit/>
          </a:bodyPr>
          <a:lstStyle/>
          <a:p>
            <a:pPr lvl="0">
              <a:defRPr/>
            </a:pPr>
            <a:r>
              <a:rPr lang="de-DE" sz="1200" dirty="0"/>
              <a:t>(</a:t>
            </a:r>
            <a:r>
              <a:rPr lang="de-DE" sz="1200" dirty="0">
                <a:hlinkClick r:id="rId3"/>
              </a:rPr>
              <a:t>http://digitalcollections.ucsc.edu/digital/collection/p16019coll5/id/282/rec/1</a:t>
            </a:r>
            <a:r>
              <a:rPr lang="de-DE" sz="1200" dirty="0"/>
              <a:t>, 03.12.2020)</a:t>
            </a:r>
          </a:p>
        </p:txBody>
      </p:sp>
      <p:sp>
        <p:nvSpPr>
          <p:cNvPr id="4" name="Textfeld 3">
            <a:extLst>
              <a:ext uri="{FF2B5EF4-FFF2-40B4-BE49-F238E27FC236}">
                <a16:creationId xmlns:a16="http://schemas.microsoft.com/office/drawing/2014/main" id="{DA8A6336-04FF-F24C-B319-0DD3E6C3392E}"/>
              </a:ext>
            </a:extLst>
          </p:cNvPr>
          <p:cNvSpPr txBox="1"/>
          <p:nvPr/>
        </p:nvSpPr>
        <p:spPr>
          <a:xfrm>
            <a:off x="3883742" y="6278812"/>
            <a:ext cx="184731" cy="369332"/>
          </a:xfrm>
          <a:prstGeom prst="rect">
            <a:avLst/>
          </a:prstGeom>
          <a:noFill/>
        </p:spPr>
        <p:txBody>
          <a:bodyPr wrap="none" rtlCol="0">
            <a:spAutoFit/>
          </a:bodyPr>
          <a:lstStyle/>
          <a:p>
            <a:endParaRPr lang="de-DE" dirty="0"/>
          </a:p>
        </p:txBody>
      </p:sp>
      <p:sp>
        <p:nvSpPr>
          <p:cNvPr id="6" name="Rechteck 5">
            <a:extLst>
              <a:ext uri="{FF2B5EF4-FFF2-40B4-BE49-F238E27FC236}">
                <a16:creationId xmlns:a16="http://schemas.microsoft.com/office/drawing/2014/main" id="{DB67DA66-3F70-BC49-9E5C-3169D1C8D1A2}"/>
              </a:ext>
            </a:extLst>
          </p:cNvPr>
          <p:cNvSpPr/>
          <p:nvPr/>
        </p:nvSpPr>
        <p:spPr>
          <a:xfrm>
            <a:off x="7624370" y="3848781"/>
            <a:ext cx="4252998" cy="461665"/>
          </a:xfrm>
          <a:prstGeom prst="rect">
            <a:avLst/>
          </a:prstGeom>
        </p:spPr>
        <p:txBody>
          <a:bodyPr wrap="square">
            <a:spAutoFit/>
          </a:bodyPr>
          <a:lstStyle/>
          <a:p>
            <a:pPr lvl="0">
              <a:defRPr/>
            </a:pPr>
            <a:r>
              <a:rPr lang="de-DE" sz="1200" dirty="0"/>
              <a:t>(https://</a:t>
            </a:r>
            <a:r>
              <a:rPr lang="de-DE" sz="1200" dirty="0" err="1"/>
              <a:t>www.mercurynews.com</a:t>
            </a:r>
            <a:r>
              <a:rPr lang="de-DE" sz="1200" dirty="0"/>
              <a:t>/2014/12/26/apple-</a:t>
            </a:r>
            <a:r>
              <a:rPr lang="de-DE" sz="1200" dirty="0" err="1"/>
              <a:t>to</a:t>
            </a:r>
            <a:r>
              <a:rPr lang="de-DE" sz="1200" dirty="0"/>
              <a:t>-save-</a:t>
            </a:r>
            <a:r>
              <a:rPr lang="de-DE" sz="1200" dirty="0" err="1"/>
              <a:t>historic</a:t>
            </a:r>
            <a:r>
              <a:rPr lang="de-DE" sz="1200" dirty="0"/>
              <a:t>-</a:t>
            </a:r>
            <a:r>
              <a:rPr lang="de-DE" sz="1200" dirty="0" err="1"/>
              <a:t>barn</a:t>
            </a:r>
            <a:r>
              <a:rPr lang="de-DE" sz="1200" dirty="0"/>
              <a:t>-on-site-</a:t>
            </a:r>
            <a:r>
              <a:rPr lang="de-DE" sz="1200" dirty="0" err="1"/>
              <a:t>of</a:t>
            </a:r>
            <a:r>
              <a:rPr lang="de-DE" sz="1200" dirty="0"/>
              <a:t>-</a:t>
            </a:r>
            <a:r>
              <a:rPr lang="de-DE" sz="1200" dirty="0" err="1"/>
              <a:t>new</a:t>
            </a:r>
            <a:r>
              <a:rPr lang="de-DE" sz="1200" dirty="0"/>
              <a:t>-</a:t>
            </a:r>
            <a:r>
              <a:rPr lang="de-DE" sz="1200" dirty="0" err="1"/>
              <a:t>cupertino</a:t>
            </a:r>
            <a:r>
              <a:rPr lang="de-DE" sz="1200" dirty="0"/>
              <a:t>-campus/, 03.12.2020)</a:t>
            </a:r>
          </a:p>
        </p:txBody>
      </p:sp>
      <p:sp>
        <p:nvSpPr>
          <p:cNvPr id="8" name="Textfeld 7">
            <a:extLst>
              <a:ext uri="{FF2B5EF4-FFF2-40B4-BE49-F238E27FC236}">
                <a16:creationId xmlns:a16="http://schemas.microsoft.com/office/drawing/2014/main" id="{E0B1075F-B631-9F47-9326-744B5ACEB3BD}"/>
              </a:ext>
            </a:extLst>
          </p:cNvPr>
          <p:cNvSpPr txBox="1"/>
          <p:nvPr/>
        </p:nvSpPr>
        <p:spPr>
          <a:xfrm>
            <a:off x="7712860" y="432461"/>
            <a:ext cx="4479140" cy="3416320"/>
          </a:xfrm>
          <a:prstGeom prst="rect">
            <a:avLst/>
          </a:prstGeom>
          <a:noFill/>
          <a:ln>
            <a:solidFill>
              <a:schemeClr val="tx1"/>
            </a:solidFill>
          </a:ln>
        </p:spPr>
        <p:txBody>
          <a:bodyPr wrap="square" rtlCol="0">
            <a:spAutoFit/>
          </a:bodyPr>
          <a:lstStyle/>
          <a:p>
            <a:r>
              <a:rPr lang="de-DE" dirty="0"/>
              <a:t>Luftbild der </a:t>
            </a:r>
            <a:r>
              <a:rPr lang="de-DE" dirty="0" err="1"/>
              <a:t>Glendenning</a:t>
            </a:r>
            <a:r>
              <a:rPr lang="de-DE" dirty="0"/>
              <a:t> Barn</a:t>
            </a:r>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1865492351"/>
      </p:ext>
    </p:extLst>
  </p:cSld>
  <p:clrMapOvr>
    <a:masterClrMapping/>
  </p:clrMapOvr>
  <p:transition>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CD60C51B-E909-B64C-833B-EBD4F669FA06}"/>
              </a:ext>
            </a:extLst>
          </p:cNvPr>
          <p:cNvSpPr>
            <a:spLocks noGrp="1"/>
          </p:cNvSpPr>
          <p:nvPr>
            <p:ph type="ftr"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1" i="0" u="none" strike="noStrike" kern="1200" cap="none" spc="0" normalizeH="0" baseline="0" noProof="0">
                <a:ln>
                  <a:noFill/>
                </a:ln>
                <a:solidFill>
                  <a:srgbClr val="C9C9C9">
                    <a:lumMod val="50000"/>
                  </a:srgbClr>
                </a:solidFill>
                <a:effectLst/>
                <a:uLnTx/>
                <a:uFillTx/>
                <a:latin typeface="Arial" panose="020B0604020202020204" pitchFamily="34" charset="0"/>
                <a:ea typeface="+mn-ea"/>
                <a:cs typeface="Arial" panose="020B0604020202020204" pitchFamily="34" charset="0"/>
              </a:rPr>
              <a:t>ZSL-Konzeptionsgruppe Geographie</a:t>
            </a:r>
            <a:endParaRPr kumimoji="0" lang="de-DE" sz="800" b="1" i="0" u="none" strike="noStrike" kern="1200" cap="none" spc="0" normalizeH="0" baseline="0" noProof="0" dirty="0">
              <a:ln>
                <a:noFill/>
              </a:ln>
              <a:solidFill>
                <a:srgbClr val="C9C9C9">
                  <a:lumMod val="50000"/>
                </a:srgbClr>
              </a:solidFill>
              <a:effectLst/>
              <a:uLnTx/>
              <a:uFillTx/>
              <a:latin typeface="Arial" panose="020B0604020202020204" pitchFamily="34" charset="0"/>
              <a:ea typeface="+mn-ea"/>
              <a:cs typeface="Arial" panose="020B0604020202020204" pitchFamily="34" charset="0"/>
            </a:endParaRPr>
          </a:p>
        </p:txBody>
      </p:sp>
      <p:sp>
        <p:nvSpPr>
          <p:cNvPr id="6" name="Untertitel 2">
            <a:extLst>
              <a:ext uri="{FF2B5EF4-FFF2-40B4-BE49-F238E27FC236}">
                <a16:creationId xmlns:a16="http://schemas.microsoft.com/office/drawing/2014/main" id="{A17E44DD-E2D5-4241-BA6C-7E94422FE60D}"/>
              </a:ext>
            </a:extLst>
          </p:cNvPr>
          <p:cNvSpPr txBox="1">
            <a:spLocks/>
          </p:cNvSpPr>
          <p:nvPr/>
        </p:nvSpPr>
        <p:spPr>
          <a:xfrm>
            <a:off x="4296001" y="3038122"/>
            <a:ext cx="3599999" cy="1110131"/>
          </a:xfrm>
          <a:prstGeom prst="rect">
            <a:avLst/>
          </a:prstGeom>
        </p:spPr>
        <p:txBody>
          <a:bodyPr>
            <a:no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baseline="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baseline="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baseline="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baseline="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buClr>
                <a:schemeClr val="tx1"/>
              </a:buClr>
              <a:buNone/>
            </a:pPr>
            <a:r>
              <a:rPr lang="de-DE" sz="6600" dirty="0">
                <a:solidFill>
                  <a:schemeClr val="tx1"/>
                </a:solidFill>
              </a:rPr>
              <a:t>Thema?</a:t>
            </a:r>
          </a:p>
          <a:p>
            <a:pPr marL="457200" indent="-457200">
              <a:buFont typeface="Arial" pitchFamily="34" charset="0"/>
              <a:buAutoNum type="arabicPeriod"/>
            </a:pPr>
            <a:endParaRPr lang="de-DE" sz="6600" dirty="0"/>
          </a:p>
          <a:p>
            <a:pPr marL="457200" indent="-457200">
              <a:buFont typeface="Arial" pitchFamily="34" charset="0"/>
              <a:buAutoNum type="arabicPeriod"/>
            </a:pPr>
            <a:endParaRPr lang="de-DE" sz="6600" dirty="0"/>
          </a:p>
        </p:txBody>
      </p:sp>
      <p:sp>
        <p:nvSpPr>
          <p:cNvPr id="9" name="Rechteck 8">
            <a:extLst>
              <a:ext uri="{FF2B5EF4-FFF2-40B4-BE49-F238E27FC236}">
                <a16:creationId xmlns:a16="http://schemas.microsoft.com/office/drawing/2014/main" id="{89C83CA0-4463-3448-A519-8363049C5260}"/>
              </a:ext>
            </a:extLst>
          </p:cNvPr>
          <p:cNvSpPr/>
          <p:nvPr/>
        </p:nvSpPr>
        <p:spPr>
          <a:xfrm>
            <a:off x="1055440" y="832586"/>
            <a:ext cx="9836974" cy="652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err="1"/>
              <a:t>Lend</a:t>
            </a:r>
            <a:r>
              <a:rPr lang="de-DE" sz="3600" dirty="0"/>
              <a:t> </a:t>
            </a:r>
            <a:r>
              <a:rPr lang="de-DE" sz="3600" dirty="0" err="1"/>
              <a:t>me</a:t>
            </a:r>
            <a:r>
              <a:rPr lang="de-DE" sz="3600" dirty="0"/>
              <a:t> </a:t>
            </a:r>
            <a:r>
              <a:rPr lang="de-DE" sz="3600" dirty="0" err="1"/>
              <a:t>your</a:t>
            </a:r>
            <a:r>
              <a:rPr lang="de-DE" sz="3600" dirty="0"/>
              <a:t> </a:t>
            </a:r>
            <a:r>
              <a:rPr lang="de-DE" sz="3600" dirty="0" err="1"/>
              <a:t>eyes</a:t>
            </a:r>
            <a:r>
              <a:rPr lang="de-DE" sz="3600" dirty="0"/>
              <a:t>!</a:t>
            </a:r>
          </a:p>
        </p:txBody>
      </p:sp>
    </p:spTree>
    <p:extLst>
      <p:ext uri="{BB962C8B-B14F-4D97-AF65-F5344CB8AC3E}">
        <p14:creationId xmlns:p14="http://schemas.microsoft.com/office/powerpoint/2010/main" val="3400632239"/>
      </p:ext>
    </p:extLst>
  </p:cSld>
  <p:clrMapOvr>
    <a:masterClrMapping/>
  </p:clrMapOvr>
  <p:transition>
    <p:pull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emplate PPT Fobi Kursstufe 2023" id="{F69DBC65-2751-B247-B80F-AB991F2AEAAC}" vid="{90E7595C-8072-1E4F-86CB-1D54549B425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1185</Words>
  <Application>Microsoft Macintosh PowerPoint</Application>
  <PresentationFormat>Breitbild</PresentationFormat>
  <Paragraphs>287</Paragraphs>
  <Slides>18</Slides>
  <Notes>11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18</vt:i4>
      </vt:variant>
    </vt:vector>
  </HeadingPairs>
  <TitlesOfParts>
    <vt:vector size="23" baseType="lpstr">
      <vt:lpstr>Arial</vt:lpstr>
      <vt:lpstr>Calibri</vt:lpstr>
      <vt:lpstr>Georgia</vt:lpstr>
      <vt:lpstr>Symbol</vt:lpstr>
      <vt:lpstr>Formatvorlage_KM-Rot ZSL-Logo</vt:lpstr>
      <vt:lpstr>Veränderung der Raumstrukturen in ausgewählten Wirtschaftsregionen als Ergebnis wirtschaftlichen Handelns im Globalisierungsprozess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Mirjam Schäfer</dc:creator>
  <cp:lastModifiedBy>Mirjam Schäfer</cp:lastModifiedBy>
  <cp:revision>56</cp:revision>
  <dcterms:created xsi:type="dcterms:W3CDTF">2020-11-29T08:14:56Z</dcterms:created>
  <dcterms:modified xsi:type="dcterms:W3CDTF">2021-02-15T10:12:59Z</dcterms:modified>
</cp:coreProperties>
</file>