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74" r:id="rId1"/>
  </p:sldMasterIdLst>
  <p:notesMasterIdLst>
    <p:notesMasterId r:id="rId57"/>
  </p:notesMasterIdLst>
  <p:handoutMasterIdLst>
    <p:handoutMasterId r:id="rId58"/>
  </p:handoutMasterIdLst>
  <p:sldIdLst>
    <p:sldId id="415" r:id="rId2"/>
    <p:sldId id="259" r:id="rId3"/>
    <p:sldId id="257" r:id="rId4"/>
    <p:sldId id="417" r:id="rId5"/>
    <p:sldId id="316" r:id="rId6"/>
    <p:sldId id="419" r:id="rId7"/>
    <p:sldId id="421" r:id="rId8"/>
    <p:sldId id="423" r:id="rId9"/>
    <p:sldId id="422" r:id="rId10"/>
    <p:sldId id="258" r:id="rId11"/>
    <p:sldId id="424" r:id="rId12"/>
    <p:sldId id="425" r:id="rId13"/>
    <p:sldId id="427" r:id="rId14"/>
    <p:sldId id="426" r:id="rId15"/>
    <p:sldId id="468" r:id="rId16"/>
    <p:sldId id="456" r:id="rId17"/>
    <p:sldId id="428" r:id="rId18"/>
    <p:sldId id="429" r:id="rId19"/>
    <p:sldId id="469" r:id="rId20"/>
    <p:sldId id="430" r:id="rId21"/>
    <p:sldId id="431" r:id="rId22"/>
    <p:sldId id="432" r:id="rId23"/>
    <p:sldId id="391" r:id="rId24"/>
    <p:sldId id="433" r:id="rId25"/>
    <p:sldId id="436" r:id="rId26"/>
    <p:sldId id="434" r:id="rId27"/>
    <p:sldId id="435" r:id="rId28"/>
    <p:sldId id="437" r:id="rId29"/>
    <p:sldId id="438" r:id="rId30"/>
    <p:sldId id="439" r:id="rId31"/>
    <p:sldId id="450" r:id="rId32"/>
    <p:sldId id="464" r:id="rId33"/>
    <p:sldId id="465" r:id="rId34"/>
    <p:sldId id="441" r:id="rId35"/>
    <p:sldId id="442" r:id="rId36"/>
    <p:sldId id="443" r:id="rId37"/>
    <p:sldId id="446" r:id="rId38"/>
    <p:sldId id="447" r:id="rId39"/>
    <p:sldId id="448" r:id="rId40"/>
    <p:sldId id="445" r:id="rId41"/>
    <p:sldId id="452" r:id="rId42"/>
    <p:sldId id="453" r:id="rId43"/>
    <p:sldId id="466" r:id="rId44"/>
    <p:sldId id="457" r:id="rId45"/>
    <p:sldId id="454" r:id="rId46"/>
    <p:sldId id="458" r:id="rId47"/>
    <p:sldId id="444" r:id="rId48"/>
    <p:sldId id="459" r:id="rId49"/>
    <p:sldId id="463" r:id="rId50"/>
    <p:sldId id="461" r:id="rId51"/>
    <p:sldId id="474" r:id="rId52"/>
    <p:sldId id="473" r:id="rId53"/>
    <p:sldId id="470" r:id="rId54"/>
    <p:sldId id="471" r:id="rId55"/>
    <p:sldId id="467" r:id="rId56"/>
  </p:sldIdLst>
  <p:sldSz cx="12192000" cy="6858000"/>
  <p:notesSz cx="6669088" cy="987266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33"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0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DE9"/>
    <a:srgbClr val="F8F8F8"/>
    <a:srgbClr val="FFFFCC"/>
    <a:srgbClr val="B80000"/>
    <a:srgbClr val="FFFFE0"/>
    <a:srgbClr val="CCECFF"/>
    <a:srgbClr val="B70017"/>
    <a:srgbClr val="007A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48" autoAdjust="0"/>
    <p:restoredTop sz="89123" autoAdjust="0"/>
  </p:normalViewPr>
  <p:slideViewPr>
    <p:cSldViewPr>
      <p:cViewPr varScale="1">
        <p:scale>
          <a:sx n="102" d="100"/>
          <a:sy n="102" d="100"/>
        </p:scale>
        <p:origin x="1284" y="108"/>
      </p:cViewPr>
      <p:guideLst>
        <p:guide orient="horz" pos="1933"/>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81" d="100"/>
          <a:sy n="81" d="100"/>
        </p:scale>
        <p:origin x="4026" y="108"/>
      </p:cViewPr>
      <p:guideLst>
        <p:guide orient="horz" pos="3110"/>
        <p:guide pos="210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A5E7B3-116D-4089-89B0-E8EB3D4E2205}" type="doc">
      <dgm:prSet loTypeId="urn:microsoft.com/office/officeart/2005/8/layout/arrow2" loCatId="process" qsTypeId="urn:microsoft.com/office/officeart/2005/8/quickstyle/3d1" qsCatId="3D" csTypeId="urn:microsoft.com/office/officeart/2005/8/colors/accent0_3" csCatId="mainScheme" phldr="1"/>
      <dgm:spPr/>
    </dgm:pt>
    <dgm:pt modelId="{AD1C5A39-0720-421F-A076-C4C8E1E39814}">
      <dgm:prSet phldrT="[Text]"/>
      <dgm:spPr/>
      <dgm:t>
        <a:bodyPr/>
        <a:lstStyle/>
        <a:p>
          <a:r>
            <a:rPr lang="de-DE" dirty="0"/>
            <a:t>an der eigenen Stadt – frontal</a:t>
          </a:r>
        </a:p>
      </dgm:t>
    </dgm:pt>
    <dgm:pt modelId="{DA0185CE-3CE8-4564-B7E8-66D78A7693E0}" type="parTrans" cxnId="{8363346B-72BC-47C0-923E-49C36FAEED32}">
      <dgm:prSet/>
      <dgm:spPr/>
      <dgm:t>
        <a:bodyPr/>
        <a:lstStyle/>
        <a:p>
          <a:endParaRPr lang="de-DE"/>
        </a:p>
      </dgm:t>
    </dgm:pt>
    <dgm:pt modelId="{E58EF1EA-5F36-4520-AA0A-E7B2BCE6197D}" type="sibTrans" cxnId="{8363346B-72BC-47C0-923E-49C36FAEED32}">
      <dgm:prSet/>
      <dgm:spPr/>
      <dgm:t>
        <a:bodyPr/>
        <a:lstStyle/>
        <a:p>
          <a:endParaRPr lang="de-DE"/>
        </a:p>
      </dgm:t>
    </dgm:pt>
    <dgm:pt modelId="{E73AB1BA-F896-436F-97AA-8BC0AB163BA7}">
      <dgm:prSet phldrT="[Text]"/>
      <dgm:spPr/>
      <dgm:t>
        <a:bodyPr/>
        <a:lstStyle/>
        <a:p>
          <a:r>
            <a:rPr lang="de-DE" dirty="0"/>
            <a:t>differenziert: Hauptgruppe frontal, Experten in Kleingruppen an anderer Stadt</a:t>
          </a:r>
        </a:p>
      </dgm:t>
    </dgm:pt>
    <dgm:pt modelId="{41E22A9B-1C5A-4A56-B818-C8B342B91F81}" type="parTrans" cxnId="{5C21350A-7278-4749-B991-A2F5CC6BA7DF}">
      <dgm:prSet/>
      <dgm:spPr/>
      <dgm:t>
        <a:bodyPr/>
        <a:lstStyle/>
        <a:p>
          <a:endParaRPr lang="de-DE"/>
        </a:p>
      </dgm:t>
    </dgm:pt>
    <dgm:pt modelId="{CCA536E0-476D-4971-AFE1-899FD147A0A5}" type="sibTrans" cxnId="{5C21350A-7278-4749-B991-A2F5CC6BA7DF}">
      <dgm:prSet/>
      <dgm:spPr/>
      <dgm:t>
        <a:bodyPr/>
        <a:lstStyle/>
        <a:p>
          <a:endParaRPr lang="de-DE"/>
        </a:p>
      </dgm:t>
    </dgm:pt>
    <dgm:pt modelId="{18AC9747-02FD-400B-BFA7-4E8AFE2C0835}">
      <dgm:prSet phldrT="[Text]"/>
      <dgm:spPr/>
      <dgm:t>
        <a:bodyPr/>
        <a:lstStyle/>
        <a:p>
          <a:r>
            <a:rPr lang="de-DE" dirty="0"/>
            <a:t>an mehreren Städten – arbeitsteilige Gruppenarbeit</a:t>
          </a:r>
        </a:p>
      </dgm:t>
    </dgm:pt>
    <dgm:pt modelId="{9620B00C-3E01-49F7-AEA3-AA5B0FAFFD8F}" type="parTrans" cxnId="{E586B431-25E1-4636-9679-D0A8A6FECA22}">
      <dgm:prSet/>
      <dgm:spPr/>
      <dgm:t>
        <a:bodyPr/>
        <a:lstStyle/>
        <a:p>
          <a:endParaRPr lang="de-DE"/>
        </a:p>
      </dgm:t>
    </dgm:pt>
    <dgm:pt modelId="{587115F0-7E2F-4AAD-924C-B323FDED016D}" type="sibTrans" cxnId="{E586B431-25E1-4636-9679-D0A8A6FECA22}">
      <dgm:prSet/>
      <dgm:spPr/>
      <dgm:t>
        <a:bodyPr/>
        <a:lstStyle/>
        <a:p>
          <a:endParaRPr lang="de-DE"/>
        </a:p>
      </dgm:t>
    </dgm:pt>
    <dgm:pt modelId="{6E440F36-ED23-4E89-9128-EDFBDEA12AC0}">
      <dgm:prSet/>
      <dgm:spPr/>
      <dgm:t>
        <a:bodyPr/>
        <a:lstStyle/>
        <a:p>
          <a:r>
            <a:rPr lang="de-DE" dirty="0"/>
            <a:t>an einer anderen (eher bekannten) Stadt – frontal</a:t>
          </a:r>
        </a:p>
      </dgm:t>
    </dgm:pt>
    <dgm:pt modelId="{CEC5CB80-9854-4927-B8A7-279736BE973D}" type="parTrans" cxnId="{B48E701B-9E68-40B2-8575-619B43166A1B}">
      <dgm:prSet/>
      <dgm:spPr/>
      <dgm:t>
        <a:bodyPr/>
        <a:lstStyle/>
        <a:p>
          <a:endParaRPr lang="de-DE"/>
        </a:p>
      </dgm:t>
    </dgm:pt>
    <dgm:pt modelId="{96A3739B-F8B8-4BB8-88AB-EF0F3E605964}" type="sibTrans" cxnId="{B48E701B-9E68-40B2-8575-619B43166A1B}">
      <dgm:prSet/>
      <dgm:spPr/>
      <dgm:t>
        <a:bodyPr/>
        <a:lstStyle/>
        <a:p>
          <a:endParaRPr lang="de-DE"/>
        </a:p>
      </dgm:t>
    </dgm:pt>
    <dgm:pt modelId="{4CF962AB-80EA-4771-B31D-7DAD1A43C3CD}" type="pres">
      <dgm:prSet presAssocID="{98A5E7B3-116D-4089-89B0-E8EB3D4E2205}" presName="arrowDiagram" presStyleCnt="0">
        <dgm:presLayoutVars>
          <dgm:chMax val="5"/>
          <dgm:dir/>
          <dgm:resizeHandles val="exact"/>
        </dgm:presLayoutVars>
      </dgm:prSet>
      <dgm:spPr/>
    </dgm:pt>
    <dgm:pt modelId="{8D9F77AE-9C0B-4695-8B1A-635C0DAEE58A}" type="pres">
      <dgm:prSet presAssocID="{98A5E7B3-116D-4089-89B0-E8EB3D4E2205}" presName="arrow" presStyleLbl="bgShp" presStyleIdx="0" presStyleCnt="1"/>
      <dgm:spPr/>
    </dgm:pt>
    <dgm:pt modelId="{99E0CA1C-788B-4B6F-924B-728933873E50}" type="pres">
      <dgm:prSet presAssocID="{98A5E7B3-116D-4089-89B0-E8EB3D4E2205}" presName="arrowDiagram4" presStyleCnt="0"/>
      <dgm:spPr/>
    </dgm:pt>
    <dgm:pt modelId="{3B6CA4F2-1E36-4EB4-9F18-E12F59AE7CC1}" type="pres">
      <dgm:prSet presAssocID="{AD1C5A39-0720-421F-A076-C4C8E1E39814}" presName="bullet4a" presStyleLbl="node1" presStyleIdx="0" presStyleCnt="4"/>
      <dgm:spPr/>
    </dgm:pt>
    <dgm:pt modelId="{7F385FC0-D010-4C09-A554-393179676E72}" type="pres">
      <dgm:prSet presAssocID="{AD1C5A39-0720-421F-A076-C4C8E1E39814}" presName="textBox4a" presStyleLbl="revTx" presStyleIdx="0" presStyleCnt="4">
        <dgm:presLayoutVars>
          <dgm:bulletEnabled val="1"/>
        </dgm:presLayoutVars>
      </dgm:prSet>
      <dgm:spPr/>
    </dgm:pt>
    <dgm:pt modelId="{B3C858D6-BB72-4734-9E98-B1A79D8A7AFC}" type="pres">
      <dgm:prSet presAssocID="{6E440F36-ED23-4E89-9128-EDFBDEA12AC0}" presName="bullet4b" presStyleLbl="node1" presStyleIdx="1" presStyleCnt="4"/>
      <dgm:spPr/>
    </dgm:pt>
    <dgm:pt modelId="{D74E4D7E-81AE-48EF-B1D7-C2F43E800C98}" type="pres">
      <dgm:prSet presAssocID="{6E440F36-ED23-4E89-9128-EDFBDEA12AC0}" presName="textBox4b" presStyleLbl="revTx" presStyleIdx="1" presStyleCnt="4">
        <dgm:presLayoutVars>
          <dgm:bulletEnabled val="1"/>
        </dgm:presLayoutVars>
      </dgm:prSet>
      <dgm:spPr/>
    </dgm:pt>
    <dgm:pt modelId="{8D819A0E-2AB6-4EF5-8F4C-4F25D59E0DD0}" type="pres">
      <dgm:prSet presAssocID="{E73AB1BA-F896-436F-97AA-8BC0AB163BA7}" presName="bullet4c" presStyleLbl="node1" presStyleIdx="2" presStyleCnt="4"/>
      <dgm:spPr/>
    </dgm:pt>
    <dgm:pt modelId="{41CA65BC-A52E-423C-90E7-3C7E8C1C1EFA}" type="pres">
      <dgm:prSet presAssocID="{E73AB1BA-F896-436F-97AA-8BC0AB163BA7}" presName="textBox4c" presStyleLbl="revTx" presStyleIdx="2" presStyleCnt="4">
        <dgm:presLayoutVars>
          <dgm:bulletEnabled val="1"/>
        </dgm:presLayoutVars>
      </dgm:prSet>
      <dgm:spPr/>
    </dgm:pt>
    <dgm:pt modelId="{8805BC51-7A6D-471C-AB0A-A23A745F0FB8}" type="pres">
      <dgm:prSet presAssocID="{18AC9747-02FD-400B-BFA7-4E8AFE2C0835}" presName="bullet4d" presStyleLbl="node1" presStyleIdx="3" presStyleCnt="4"/>
      <dgm:spPr/>
    </dgm:pt>
    <dgm:pt modelId="{F571A358-5F01-4F06-B30F-8B4EB4142FB8}" type="pres">
      <dgm:prSet presAssocID="{18AC9747-02FD-400B-BFA7-4E8AFE2C0835}" presName="textBox4d" presStyleLbl="revTx" presStyleIdx="3" presStyleCnt="4">
        <dgm:presLayoutVars>
          <dgm:bulletEnabled val="1"/>
        </dgm:presLayoutVars>
      </dgm:prSet>
      <dgm:spPr/>
    </dgm:pt>
  </dgm:ptLst>
  <dgm:cxnLst>
    <dgm:cxn modelId="{5C21350A-7278-4749-B991-A2F5CC6BA7DF}" srcId="{98A5E7B3-116D-4089-89B0-E8EB3D4E2205}" destId="{E73AB1BA-F896-436F-97AA-8BC0AB163BA7}" srcOrd="2" destOrd="0" parTransId="{41E22A9B-1C5A-4A56-B818-C8B342B91F81}" sibTransId="{CCA536E0-476D-4971-AFE1-899FD147A0A5}"/>
    <dgm:cxn modelId="{B48E701B-9E68-40B2-8575-619B43166A1B}" srcId="{98A5E7B3-116D-4089-89B0-E8EB3D4E2205}" destId="{6E440F36-ED23-4E89-9128-EDFBDEA12AC0}" srcOrd="1" destOrd="0" parTransId="{CEC5CB80-9854-4927-B8A7-279736BE973D}" sibTransId="{96A3739B-F8B8-4BB8-88AB-EF0F3E605964}"/>
    <dgm:cxn modelId="{E586B431-25E1-4636-9679-D0A8A6FECA22}" srcId="{98A5E7B3-116D-4089-89B0-E8EB3D4E2205}" destId="{18AC9747-02FD-400B-BFA7-4E8AFE2C0835}" srcOrd="3" destOrd="0" parTransId="{9620B00C-3E01-49F7-AEA3-AA5B0FAFFD8F}" sibTransId="{587115F0-7E2F-4AAD-924C-B323FDED016D}"/>
    <dgm:cxn modelId="{8363346B-72BC-47C0-923E-49C36FAEED32}" srcId="{98A5E7B3-116D-4089-89B0-E8EB3D4E2205}" destId="{AD1C5A39-0720-421F-A076-C4C8E1E39814}" srcOrd="0" destOrd="0" parTransId="{DA0185CE-3CE8-4564-B7E8-66D78A7693E0}" sibTransId="{E58EF1EA-5F36-4520-AA0A-E7B2BCE6197D}"/>
    <dgm:cxn modelId="{7C9FF985-B5A9-4EC2-9CB4-D6AF4A6EBF53}" type="presOf" srcId="{E73AB1BA-F896-436F-97AA-8BC0AB163BA7}" destId="{41CA65BC-A52E-423C-90E7-3C7E8C1C1EFA}" srcOrd="0" destOrd="0" presId="urn:microsoft.com/office/officeart/2005/8/layout/arrow2"/>
    <dgm:cxn modelId="{705A6994-C364-42F5-9F24-DC7097E5ABB8}" type="presOf" srcId="{AD1C5A39-0720-421F-A076-C4C8E1E39814}" destId="{7F385FC0-D010-4C09-A554-393179676E72}" srcOrd="0" destOrd="0" presId="urn:microsoft.com/office/officeart/2005/8/layout/arrow2"/>
    <dgm:cxn modelId="{F2C32496-D18E-4BB5-AF6B-5418CC35E15B}" type="presOf" srcId="{6E440F36-ED23-4E89-9128-EDFBDEA12AC0}" destId="{D74E4D7E-81AE-48EF-B1D7-C2F43E800C98}" srcOrd="0" destOrd="0" presId="urn:microsoft.com/office/officeart/2005/8/layout/arrow2"/>
    <dgm:cxn modelId="{DFE032B8-1F6C-4DD3-999D-FED99C4734F2}" type="presOf" srcId="{98A5E7B3-116D-4089-89B0-E8EB3D4E2205}" destId="{4CF962AB-80EA-4771-B31D-7DAD1A43C3CD}" srcOrd="0" destOrd="0" presId="urn:microsoft.com/office/officeart/2005/8/layout/arrow2"/>
    <dgm:cxn modelId="{586587E8-ED98-4797-85C4-3BB4395A5CCE}" type="presOf" srcId="{18AC9747-02FD-400B-BFA7-4E8AFE2C0835}" destId="{F571A358-5F01-4F06-B30F-8B4EB4142FB8}" srcOrd="0" destOrd="0" presId="urn:microsoft.com/office/officeart/2005/8/layout/arrow2"/>
    <dgm:cxn modelId="{0976C959-8034-4104-8C20-361737203E97}" type="presParOf" srcId="{4CF962AB-80EA-4771-B31D-7DAD1A43C3CD}" destId="{8D9F77AE-9C0B-4695-8B1A-635C0DAEE58A}" srcOrd="0" destOrd="0" presId="urn:microsoft.com/office/officeart/2005/8/layout/arrow2"/>
    <dgm:cxn modelId="{D3BC318B-1BF7-44B3-A7E2-17EC89B31332}" type="presParOf" srcId="{4CF962AB-80EA-4771-B31D-7DAD1A43C3CD}" destId="{99E0CA1C-788B-4B6F-924B-728933873E50}" srcOrd="1" destOrd="0" presId="urn:microsoft.com/office/officeart/2005/8/layout/arrow2"/>
    <dgm:cxn modelId="{92998EE9-2836-46BB-873D-A6E3165EA6E3}" type="presParOf" srcId="{99E0CA1C-788B-4B6F-924B-728933873E50}" destId="{3B6CA4F2-1E36-4EB4-9F18-E12F59AE7CC1}" srcOrd="0" destOrd="0" presId="urn:microsoft.com/office/officeart/2005/8/layout/arrow2"/>
    <dgm:cxn modelId="{0EAD3200-0DEF-4B08-8D6A-8C701C213A25}" type="presParOf" srcId="{99E0CA1C-788B-4B6F-924B-728933873E50}" destId="{7F385FC0-D010-4C09-A554-393179676E72}" srcOrd="1" destOrd="0" presId="urn:microsoft.com/office/officeart/2005/8/layout/arrow2"/>
    <dgm:cxn modelId="{03627F0D-7796-4268-999B-F00EAA8D5B97}" type="presParOf" srcId="{99E0CA1C-788B-4B6F-924B-728933873E50}" destId="{B3C858D6-BB72-4734-9E98-B1A79D8A7AFC}" srcOrd="2" destOrd="0" presId="urn:microsoft.com/office/officeart/2005/8/layout/arrow2"/>
    <dgm:cxn modelId="{4349DF21-0DD9-4F0E-AFD7-2063B6F80D16}" type="presParOf" srcId="{99E0CA1C-788B-4B6F-924B-728933873E50}" destId="{D74E4D7E-81AE-48EF-B1D7-C2F43E800C98}" srcOrd="3" destOrd="0" presId="urn:microsoft.com/office/officeart/2005/8/layout/arrow2"/>
    <dgm:cxn modelId="{5C4E56C3-6364-4FED-ADBD-4AB475ABE338}" type="presParOf" srcId="{99E0CA1C-788B-4B6F-924B-728933873E50}" destId="{8D819A0E-2AB6-4EF5-8F4C-4F25D59E0DD0}" srcOrd="4" destOrd="0" presId="urn:microsoft.com/office/officeart/2005/8/layout/arrow2"/>
    <dgm:cxn modelId="{7318F5A7-7AAC-43FE-849A-D4B367866462}" type="presParOf" srcId="{99E0CA1C-788B-4B6F-924B-728933873E50}" destId="{41CA65BC-A52E-423C-90E7-3C7E8C1C1EFA}" srcOrd="5" destOrd="0" presId="urn:microsoft.com/office/officeart/2005/8/layout/arrow2"/>
    <dgm:cxn modelId="{E3763F1D-6BAB-40AA-836B-0CD14601C697}" type="presParOf" srcId="{99E0CA1C-788B-4B6F-924B-728933873E50}" destId="{8805BC51-7A6D-471C-AB0A-A23A745F0FB8}" srcOrd="6" destOrd="0" presId="urn:microsoft.com/office/officeart/2005/8/layout/arrow2"/>
    <dgm:cxn modelId="{B53EED57-30E3-45A8-941A-82F87C426204}" type="presParOf" srcId="{99E0CA1C-788B-4B6F-924B-728933873E50}" destId="{F571A358-5F01-4F06-B30F-8B4EB4142FB8}"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9F77AE-9C0B-4695-8B1A-635C0DAEE58A}">
      <dsp:nvSpPr>
        <dsp:cNvPr id="0" name=""/>
        <dsp:cNvSpPr/>
      </dsp:nvSpPr>
      <dsp:spPr>
        <a:xfrm>
          <a:off x="0" y="96860"/>
          <a:ext cx="6854552" cy="4284095"/>
        </a:xfrm>
        <a:prstGeom prst="swooshArrow">
          <a:avLst>
            <a:gd name="adj1" fmla="val 25000"/>
            <a:gd name="adj2" fmla="val 25000"/>
          </a:avLst>
        </a:prstGeom>
        <a:gradFill rotWithShape="0">
          <a:gsLst>
            <a:gs pos="0">
              <a:schemeClr val="dk2">
                <a:tint val="40000"/>
                <a:hueOff val="0"/>
                <a:satOff val="0"/>
                <a:lumOff val="0"/>
                <a:alphaOff val="0"/>
                <a:tint val="43000"/>
                <a:satMod val="165000"/>
              </a:schemeClr>
            </a:gs>
            <a:gs pos="55000">
              <a:schemeClr val="dk2">
                <a:tint val="40000"/>
                <a:hueOff val="0"/>
                <a:satOff val="0"/>
                <a:lumOff val="0"/>
                <a:alphaOff val="0"/>
                <a:tint val="83000"/>
                <a:satMod val="155000"/>
              </a:schemeClr>
            </a:gs>
            <a:gs pos="100000">
              <a:schemeClr val="dk2">
                <a:tint val="40000"/>
                <a:hueOff val="0"/>
                <a:satOff val="0"/>
                <a:lumOff val="0"/>
                <a:alphaOff val="0"/>
                <a:shade val="85000"/>
              </a:schemeClr>
            </a:gs>
          </a:gsLst>
          <a:path path="circle">
            <a:fillToRect l="-40000" t="-90000" r="140000" b="190000"/>
          </a:path>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3B6CA4F2-1E36-4EB4-9F18-E12F59AE7CC1}">
      <dsp:nvSpPr>
        <dsp:cNvPr id="0" name=""/>
        <dsp:cNvSpPr/>
      </dsp:nvSpPr>
      <dsp:spPr>
        <a:xfrm>
          <a:off x="675173" y="3282513"/>
          <a:ext cx="157654" cy="157654"/>
        </a:xfrm>
        <a:prstGeom prst="ellipse">
          <a:avLst/>
        </a:prstGeom>
        <a:gradFill rotWithShape="0">
          <a:gsLst>
            <a:gs pos="0">
              <a:schemeClr val="dk2">
                <a:hueOff val="0"/>
                <a:satOff val="0"/>
                <a:lumOff val="0"/>
                <a:alphaOff val="0"/>
                <a:tint val="43000"/>
                <a:satMod val="165000"/>
              </a:schemeClr>
            </a:gs>
            <a:gs pos="55000">
              <a:schemeClr val="dk2">
                <a:hueOff val="0"/>
                <a:satOff val="0"/>
                <a:lumOff val="0"/>
                <a:alphaOff val="0"/>
                <a:tint val="83000"/>
                <a:satMod val="155000"/>
              </a:schemeClr>
            </a:gs>
            <a:gs pos="100000">
              <a:schemeClr val="dk2">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F385FC0-D010-4C09-A554-393179676E72}">
      <dsp:nvSpPr>
        <dsp:cNvPr id="0" name=""/>
        <dsp:cNvSpPr/>
      </dsp:nvSpPr>
      <dsp:spPr>
        <a:xfrm>
          <a:off x="754000" y="3361340"/>
          <a:ext cx="1172128" cy="10196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538" tIns="0" rIns="0" bIns="0" numCol="1" spcCol="1270" anchor="t" anchorCtr="0">
          <a:noAutofit/>
        </a:bodyPr>
        <a:lstStyle/>
        <a:p>
          <a:pPr marL="0" lvl="0" indent="0" algn="l" defTabSz="622300">
            <a:lnSpc>
              <a:spcPct val="90000"/>
            </a:lnSpc>
            <a:spcBef>
              <a:spcPct val="0"/>
            </a:spcBef>
            <a:spcAft>
              <a:spcPct val="35000"/>
            </a:spcAft>
            <a:buNone/>
          </a:pPr>
          <a:r>
            <a:rPr lang="de-DE" sz="1400" kern="1200" dirty="0"/>
            <a:t>an der eigenen Stadt – frontal</a:t>
          </a:r>
        </a:p>
      </dsp:txBody>
      <dsp:txXfrm>
        <a:off x="754000" y="3361340"/>
        <a:ext cx="1172128" cy="1019614"/>
      </dsp:txXfrm>
    </dsp:sp>
    <dsp:sp modelId="{B3C858D6-BB72-4734-9E98-B1A79D8A7AFC}">
      <dsp:nvSpPr>
        <dsp:cNvPr id="0" name=""/>
        <dsp:cNvSpPr/>
      </dsp:nvSpPr>
      <dsp:spPr>
        <a:xfrm>
          <a:off x="1789038" y="2286033"/>
          <a:ext cx="274182" cy="274182"/>
        </a:xfrm>
        <a:prstGeom prst="ellipse">
          <a:avLst/>
        </a:prstGeom>
        <a:gradFill rotWithShape="0">
          <a:gsLst>
            <a:gs pos="0">
              <a:schemeClr val="dk2">
                <a:hueOff val="0"/>
                <a:satOff val="0"/>
                <a:lumOff val="0"/>
                <a:alphaOff val="0"/>
                <a:tint val="43000"/>
                <a:satMod val="165000"/>
              </a:schemeClr>
            </a:gs>
            <a:gs pos="55000">
              <a:schemeClr val="dk2">
                <a:hueOff val="0"/>
                <a:satOff val="0"/>
                <a:lumOff val="0"/>
                <a:alphaOff val="0"/>
                <a:tint val="83000"/>
                <a:satMod val="155000"/>
              </a:schemeClr>
            </a:gs>
            <a:gs pos="100000">
              <a:schemeClr val="dk2">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74E4D7E-81AE-48EF-B1D7-C2F43E800C98}">
      <dsp:nvSpPr>
        <dsp:cNvPr id="0" name=""/>
        <dsp:cNvSpPr/>
      </dsp:nvSpPr>
      <dsp:spPr>
        <a:xfrm>
          <a:off x="1926129" y="2423124"/>
          <a:ext cx="1439455" cy="19578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283" tIns="0" rIns="0" bIns="0" numCol="1" spcCol="1270" anchor="t" anchorCtr="0">
          <a:noAutofit/>
        </a:bodyPr>
        <a:lstStyle/>
        <a:p>
          <a:pPr marL="0" lvl="0" indent="0" algn="l" defTabSz="622300">
            <a:lnSpc>
              <a:spcPct val="90000"/>
            </a:lnSpc>
            <a:spcBef>
              <a:spcPct val="0"/>
            </a:spcBef>
            <a:spcAft>
              <a:spcPct val="35000"/>
            </a:spcAft>
            <a:buNone/>
          </a:pPr>
          <a:r>
            <a:rPr lang="de-DE" sz="1400" kern="1200" dirty="0"/>
            <a:t>an einer anderen (eher bekannten) Stadt – frontal</a:t>
          </a:r>
        </a:p>
      </dsp:txBody>
      <dsp:txXfrm>
        <a:off x="1926129" y="2423124"/>
        <a:ext cx="1439455" cy="1957831"/>
      </dsp:txXfrm>
    </dsp:sp>
    <dsp:sp modelId="{8D819A0E-2AB6-4EF5-8F4C-4F25D59E0DD0}">
      <dsp:nvSpPr>
        <dsp:cNvPr id="0" name=""/>
        <dsp:cNvSpPr/>
      </dsp:nvSpPr>
      <dsp:spPr>
        <a:xfrm>
          <a:off x="3211357" y="1551739"/>
          <a:ext cx="363291" cy="363291"/>
        </a:xfrm>
        <a:prstGeom prst="ellipse">
          <a:avLst/>
        </a:prstGeom>
        <a:gradFill rotWithShape="0">
          <a:gsLst>
            <a:gs pos="0">
              <a:schemeClr val="dk2">
                <a:hueOff val="0"/>
                <a:satOff val="0"/>
                <a:lumOff val="0"/>
                <a:alphaOff val="0"/>
                <a:tint val="43000"/>
                <a:satMod val="165000"/>
              </a:schemeClr>
            </a:gs>
            <a:gs pos="55000">
              <a:schemeClr val="dk2">
                <a:hueOff val="0"/>
                <a:satOff val="0"/>
                <a:lumOff val="0"/>
                <a:alphaOff val="0"/>
                <a:tint val="83000"/>
                <a:satMod val="155000"/>
              </a:schemeClr>
            </a:gs>
            <a:gs pos="100000">
              <a:schemeClr val="dk2">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1CA65BC-A52E-423C-90E7-3C7E8C1C1EFA}">
      <dsp:nvSpPr>
        <dsp:cNvPr id="0" name=""/>
        <dsp:cNvSpPr/>
      </dsp:nvSpPr>
      <dsp:spPr>
        <a:xfrm>
          <a:off x="3393003" y="1733384"/>
          <a:ext cx="1439455" cy="2647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501" tIns="0" rIns="0" bIns="0" numCol="1" spcCol="1270" anchor="t" anchorCtr="0">
          <a:noAutofit/>
        </a:bodyPr>
        <a:lstStyle/>
        <a:p>
          <a:pPr marL="0" lvl="0" indent="0" algn="l" defTabSz="622300">
            <a:lnSpc>
              <a:spcPct val="90000"/>
            </a:lnSpc>
            <a:spcBef>
              <a:spcPct val="0"/>
            </a:spcBef>
            <a:spcAft>
              <a:spcPct val="35000"/>
            </a:spcAft>
            <a:buNone/>
          </a:pPr>
          <a:r>
            <a:rPr lang="de-DE" sz="1400" kern="1200" dirty="0"/>
            <a:t>differenziert: Hauptgruppe frontal, Experten in Kleingruppen an anderer Stadt</a:t>
          </a:r>
        </a:p>
      </dsp:txBody>
      <dsp:txXfrm>
        <a:off x="3393003" y="1733384"/>
        <a:ext cx="1439455" cy="2647570"/>
      </dsp:txXfrm>
    </dsp:sp>
    <dsp:sp modelId="{8805BC51-7A6D-471C-AB0A-A23A745F0FB8}">
      <dsp:nvSpPr>
        <dsp:cNvPr id="0" name=""/>
        <dsp:cNvSpPr/>
      </dsp:nvSpPr>
      <dsp:spPr>
        <a:xfrm>
          <a:off x="4760486" y="1065922"/>
          <a:ext cx="486673" cy="486673"/>
        </a:xfrm>
        <a:prstGeom prst="ellipse">
          <a:avLst/>
        </a:prstGeom>
        <a:gradFill rotWithShape="0">
          <a:gsLst>
            <a:gs pos="0">
              <a:schemeClr val="dk2">
                <a:hueOff val="0"/>
                <a:satOff val="0"/>
                <a:lumOff val="0"/>
                <a:alphaOff val="0"/>
                <a:tint val="43000"/>
                <a:satMod val="165000"/>
              </a:schemeClr>
            </a:gs>
            <a:gs pos="55000">
              <a:schemeClr val="dk2">
                <a:hueOff val="0"/>
                <a:satOff val="0"/>
                <a:lumOff val="0"/>
                <a:alphaOff val="0"/>
                <a:tint val="83000"/>
                <a:satMod val="155000"/>
              </a:schemeClr>
            </a:gs>
            <a:gs pos="100000">
              <a:schemeClr val="dk2">
                <a:hueOff val="0"/>
                <a:satOff val="0"/>
                <a:lumOff val="0"/>
                <a:alphaOff val="0"/>
                <a:shade val="85000"/>
              </a:schemeClr>
            </a:gs>
          </a:gsLst>
          <a:path path="circle">
            <a:fillToRect l="-40000" t="-90000" r="140000" b="190000"/>
          </a:path>
        </a:gradFill>
        <a:ln>
          <a:noFill/>
        </a:ln>
        <a:effectLst>
          <a:outerShdw blurRad="508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F571A358-5F01-4F06-B30F-8B4EB4142FB8}">
      <dsp:nvSpPr>
        <dsp:cNvPr id="0" name=""/>
        <dsp:cNvSpPr/>
      </dsp:nvSpPr>
      <dsp:spPr>
        <a:xfrm>
          <a:off x="5003822" y="1309259"/>
          <a:ext cx="1439455" cy="3071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878" tIns="0" rIns="0" bIns="0" numCol="1" spcCol="1270" anchor="t" anchorCtr="0">
          <a:noAutofit/>
        </a:bodyPr>
        <a:lstStyle/>
        <a:p>
          <a:pPr marL="0" lvl="0" indent="0" algn="l" defTabSz="622300">
            <a:lnSpc>
              <a:spcPct val="90000"/>
            </a:lnSpc>
            <a:spcBef>
              <a:spcPct val="0"/>
            </a:spcBef>
            <a:spcAft>
              <a:spcPct val="35000"/>
            </a:spcAft>
            <a:buNone/>
          </a:pPr>
          <a:r>
            <a:rPr lang="de-DE" sz="1400" kern="1200" dirty="0"/>
            <a:t>an mehreren Städten – arbeitsteilige Gruppenarbeit</a:t>
          </a:r>
        </a:p>
      </dsp:txBody>
      <dsp:txXfrm>
        <a:off x="5003822" y="1309259"/>
        <a:ext cx="1439455" cy="3071696"/>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938" cy="49534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777607" y="0"/>
            <a:ext cx="2889938" cy="495348"/>
          </a:xfrm>
          <a:prstGeom prst="rect">
            <a:avLst/>
          </a:prstGeom>
        </p:spPr>
        <p:txBody>
          <a:bodyPr vert="horz" lIns="91440" tIns="45720" rIns="91440" bIns="45720" rtlCol="0"/>
          <a:lstStyle>
            <a:lvl1pPr algn="r">
              <a:defRPr sz="1200"/>
            </a:lvl1pPr>
          </a:lstStyle>
          <a:p>
            <a:fld id="{64AE7422-6A7D-41F0-AD45-8BD200FC14C2}" type="datetimeFigureOut">
              <a:rPr lang="de-DE" smtClean="0"/>
              <a:t>10.05.2023</a:t>
            </a:fld>
            <a:endParaRPr lang="de-DE"/>
          </a:p>
        </p:txBody>
      </p:sp>
      <p:sp>
        <p:nvSpPr>
          <p:cNvPr id="4" name="Fußzeilenplatzhalter 3"/>
          <p:cNvSpPr>
            <a:spLocks noGrp="1"/>
          </p:cNvSpPr>
          <p:nvPr>
            <p:ph type="ftr" sz="quarter" idx="2"/>
          </p:nvPr>
        </p:nvSpPr>
        <p:spPr>
          <a:xfrm>
            <a:off x="0" y="9377317"/>
            <a:ext cx="2889938" cy="49534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777607" y="9377317"/>
            <a:ext cx="2889938" cy="495347"/>
          </a:xfrm>
          <a:prstGeom prst="rect">
            <a:avLst/>
          </a:prstGeom>
        </p:spPr>
        <p:txBody>
          <a:bodyPr vert="horz" lIns="91440" tIns="45720" rIns="91440" bIns="45720" rtlCol="0" anchor="b"/>
          <a:lstStyle>
            <a:lvl1pPr algn="r">
              <a:defRPr sz="1200"/>
            </a:lvl1pPr>
          </a:lstStyle>
          <a:p>
            <a:fld id="{7286B813-37FB-4258-877A-69A0502C1AB7}" type="slidenum">
              <a:rPr lang="de-DE" smtClean="0"/>
              <a:t>‹Nr.›</a:t>
            </a:fld>
            <a:endParaRPr lang="de-DE"/>
          </a:p>
        </p:txBody>
      </p:sp>
    </p:spTree>
    <p:extLst>
      <p:ext uri="{BB962C8B-B14F-4D97-AF65-F5344CB8AC3E}">
        <p14:creationId xmlns:p14="http://schemas.microsoft.com/office/powerpoint/2010/main" val="12021062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938" cy="49363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777607" y="0"/>
            <a:ext cx="2889938" cy="493633"/>
          </a:xfrm>
          <a:prstGeom prst="rect">
            <a:avLst/>
          </a:prstGeom>
        </p:spPr>
        <p:txBody>
          <a:bodyPr vert="horz" lIns="91440" tIns="45720" rIns="91440" bIns="45720" rtlCol="0"/>
          <a:lstStyle>
            <a:lvl1pPr algn="r">
              <a:defRPr sz="1200"/>
            </a:lvl1pPr>
          </a:lstStyle>
          <a:p>
            <a:fld id="{7E7766AF-C2E5-498A-8780-88CCD884FEB9}" type="datetimeFigureOut">
              <a:rPr lang="de-DE" smtClean="0"/>
              <a:t>10.05.2023</a:t>
            </a:fld>
            <a:endParaRPr lang="de-DE"/>
          </a:p>
        </p:txBody>
      </p:sp>
      <p:sp>
        <p:nvSpPr>
          <p:cNvPr id="4" name="Folienbildplatzhalter 3"/>
          <p:cNvSpPr>
            <a:spLocks noGrp="1" noRot="1" noChangeAspect="1"/>
          </p:cNvSpPr>
          <p:nvPr>
            <p:ph type="sldImg" idx="2"/>
          </p:nvPr>
        </p:nvSpPr>
        <p:spPr>
          <a:xfrm>
            <a:off x="42863" y="739775"/>
            <a:ext cx="6583362" cy="3703638"/>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66909" y="4689515"/>
            <a:ext cx="5335270" cy="4442698"/>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377316"/>
            <a:ext cx="2889938" cy="493633"/>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777607" y="9377316"/>
            <a:ext cx="2889938" cy="493633"/>
          </a:xfrm>
          <a:prstGeom prst="rect">
            <a:avLst/>
          </a:prstGeom>
        </p:spPr>
        <p:txBody>
          <a:bodyPr vert="horz" lIns="91440" tIns="45720" rIns="91440" bIns="45720" rtlCol="0" anchor="b"/>
          <a:lstStyle>
            <a:lvl1pPr algn="r">
              <a:defRPr sz="1200"/>
            </a:lvl1pPr>
          </a:lstStyle>
          <a:p>
            <a:fld id="{9411CA67-D061-429F-B186-15D98BBFE45D}" type="slidenum">
              <a:rPr lang="de-DE" smtClean="0"/>
              <a:t>‹Nr.›</a:t>
            </a:fld>
            <a:endParaRPr lang="de-DE"/>
          </a:p>
        </p:txBody>
      </p:sp>
    </p:spTree>
    <p:extLst>
      <p:ext uri="{BB962C8B-B14F-4D97-AF65-F5344CB8AC3E}">
        <p14:creationId xmlns:p14="http://schemas.microsoft.com/office/powerpoint/2010/main" val="4122237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5B8011F6-6D93-4655-B2F2-871417405288}" type="slidenum">
              <a:rPr lang="de-DE" smtClean="0"/>
              <a:t>1</a:t>
            </a:fld>
            <a:endParaRPr lang="de-DE"/>
          </a:p>
        </p:txBody>
      </p:sp>
    </p:spTree>
    <p:extLst>
      <p:ext uri="{BB962C8B-B14F-4D97-AF65-F5344CB8AC3E}">
        <p14:creationId xmlns:p14="http://schemas.microsoft.com/office/powerpoint/2010/main" val="3595936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10</a:t>
            </a:fld>
            <a:endParaRPr lang="de-DE"/>
          </a:p>
        </p:txBody>
      </p:sp>
    </p:spTree>
    <p:extLst>
      <p:ext uri="{BB962C8B-B14F-4D97-AF65-F5344CB8AC3E}">
        <p14:creationId xmlns:p14="http://schemas.microsoft.com/office/powerpoint/2010/main" val="2876241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11</a:t>
            </a:fld>
            <a:endParaRPr lang="de-DE"/>
          </a:p>
        </p:txBody>
      </p:sp>
    </p:spTree>
    <p:extLst>
      <p:ext uri="{BB962C8B-B14F-4D97-AF65-F5344CB8AC3E}">
        <p14:creationId xmlns:p14="http://schemas.microsoft.com/office/powerpoint/2010/main" val="1294220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12</a:t>
            </a:fld>
            <a:endParaRPr lang="de-DE"/>
          </a:p>
        </p:txBody>
      </p:sp>
    </p:spTree>
    <p:extLst>
      <p:ext uri="{BB962C8B-B14F-4D97-AF65-F5344CB8AC3E}">
        <p14:creationId xmlns:p14="http://schemas.microsoft.com/office/powerpoint/2010/main" val="3545018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13</a:t>
            </a:fld>
            <a:endParaRPr lang="de-DE"/>
          </a:p>
        </p:txBody>
      </p:sp>
    </p:spTree>
    <p:extLst>
      <p:ext uri="{BB962C8B-B14F-4D97-AF65-F5344CB8AC3E}">
        <p14:creationId xmlns:p14="http://schemas.microsoft.com/office/powerpoint/2010/main" val="237846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14</a:t>
            </a:fld>
            <a:endParaRPr lang="de-DE"/>
          </a:p>
        </p:txBody>
      </p:sp>
    </p:spTree>
    <p:extLst>
      <p:ext uri="{BB962C8B-B14F-4D97-AF65-F5344CB8AC3E}">
        <p14:creationId xmlns:p14="http://schemas.microsoft.com/office/powerpoint/2010/main" val="2161184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15</a:t>
            </a:fld>
            <a:endParaRPr lang="de-DE"/>
          </a:p>
        </p:txBody>
      </p:sp>
    </p:spTree>
    <p:extLst>
      <p:ext uri="{BB962C8B-B14F-4D97-AF65-F5344CB8AC3E}">
        <p14:creationId xmlns:p14="http://schemas.microsoft.com/office/powerpoint/2010/main" val="366037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16</a:t>
            </a:fld>
            <a:endParaRPr lang="de-DE"/>
          </a:p>
        </p:txBody>
      </p:sp>
    </p:spTree>
    <p:extLst>
      <p:ext uri="{BB962C8B-B14F-4D97-AF65-F5344CB8AC3E}">
        <p14:creationId xmlns:p14="http://schemas.microsoft.com/office/powerpoint/2010/main" val="10536752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17</a:t>
            </a:fld>
            <a:endParaRPr lang="de-DE"/>
          </a:p>
        </p:txBody>
      </p:sp>
    </p:spTree>
    <p:extLst>
      <p:ext uri="{BB962C8B-B14F-4D97-AF65-F5344CB8AC3E}">
        <p14:creationId xmlns:p14="http://schemas.microsoft.com/office/powerpoint/2010/main" val="1912808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18</a:t>
            </a:fld>
            <a:endParaRPr lang="de-DE"/>
          </a:p>
        </p:txBody>
      </p:sp>
    </p:spTree>
    <p:extLst>
      <p:ext uri="{BB962C8B-B14F-4D97-AF65-F5344CB8AC3E}">
        <p14:creationId xmlns:p14="http://schemas.microsoft.com/office/powerpoint/2010/main" val="28873226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19</a:t>
            </a:fld>
            <a:endParaRPr lang="de-DE"/>
          </a:p>
        </p:txBody>
      </p:sp>
    </p:spTree>
    <p:extLst>
      <p:ext uri="{BB962C8B-B14F-4D97-AF65-F5344CB8AC3E}">
        <p14:creationId xmlns:p14="http://schemas.microsoft.com/office/powerpoint/2010/main" val="2085014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sym typeface="Wingdings" panose="05000000000000000000" pitchFamily="2" charset="2"/>
            </a:endParaRPr>
          </a:p>
        </p:txBody>
      </p:sp>
      <p:sp>
        <p:nvSpPr>
          <p:cNvPr id="4" name="Foliennummernplatzhalter 3"/>
          <p:cNvSpPr>
            <a:spLocks noGrp="1"/>
          </p:cNvSpPr>
          <p:nvPr>
            <p:ph type="sldNum" sz="quarter" idx="5"/>
          </p:nvPr>
        </p:nvSpPr>
        <p:spPr/>
        <p:txBody>
          <a:bodyPr/>
          <a:lstStyle/>
          <a:p>
            <a:fld id="{9411CA67-D061-429F-B186-15D98BBFE45D}" type="slidenum">
              <a:rPr lang="de-DE" smtClean="0"/>
              <a:t>2</a:t>
            </a:fld>
            <a:endParaRPr lang="de-DE"/>
          </a:p>
        </p:txBody>
      </p:sp>
    </p:spTree>
    <p:extLst>
      <p:ext uri="{BB962C8B-B14F-4D97-AF65-F5344CB8AC3E}">
        <p14:creationId xmlns:p14="http://schemas.microsoft.com/office/powerpoint/2010/main" val="39656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20</a:t>
            </a:fld>
            <a:endParaRPr lang="de-DE"/>
          </a:p>
        </p:txBody>
      </p:sp>
    </p:spTree>
    <p:extLst>
      <p:ext uri="{BB962C8B-B14F-4D97-AF65-F5344CB8AC3E}">
        <p14:creationId xmlns:p14="http://schemas.microsoft.com/office/powerpoint/2010/main" val="2273858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22</a:t>
            </a:fld>
            <a:endParaRPr lang="de-DE"/>
          </a:p>
        </p:txBody>
      </p:sp>
    </p:spTree>
    <p:extLst>
      <p:ext uri="{BB962C8B-B14F-4D97-AF65-F5344CB8AC3E}">
        <p14:creationId xmlns:p14="http://schemas.microsoft.com/office/powerpoint/2010/main" val="2234838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4E219FD-4E8B-43E7-8679-089B22716E21}" type="slidenum">
              <a:rPr lang="de-DE" smtClean="0"/>
              <a:t>23</a:t>
            </a:fld>
            <a:endParaRPr lang="de-DE"/>
          </a:p>
        </p:txBody>
      </p:sp>
    </p:spTree>
    <p:extLst>
      <p:ext uri="{BB962C8B-B14F-4D97-AF65-F5344CB8AC3E}">
        <p14:creationId xmlns:p14="http://schemas.microsoft.com/office/powerpoint/2010/main" val="2900996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4E219FD-4E8B-43E7-8679-089B22716E21}" type="slidenum">
              <a:rPr lang="de-DE" smtClean="0"/>
              <a:t>24</a:t>
            </a:fld>
            <a:endParaRPr lang="de-DE"/>
          </a:p>
        </p:txBody>
      </p:sp>
    </p:spTree>
    <p:extLst>
      <p:ext uri="{BB962C8B-B14F-4D97-AF65-F5344CB8AC3E}">
        <p14:creationId xmlns:p14="http://schemas.microsoft.com/office/powerpoint/2010/main" val="1588039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D4E219FD-4E8B-43E7-8679-089B22716E21}" type="slidenum">
              <a:rPr lang="de-DE" smtClean="0"/>
              <a:t>25</a:t>
            </a:fld>
            <a:endParaRPr lang="de-DE"/>
          </a:p>
        </p:txBody>
      </p:sp>
    </p:spTree>
    <p:extLst>
      <p:ext uri="{BB962C8B-B14F-4D97-AF65-F5344CB8AC3E}">
        <p14:creationId xmlns:p14="http://schemas.microsoft.com/office/powerpoint/2010/main" val="4008187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26</a:t>
            </a:fld>
            <a:endParaRPr lang="de-DE"/>
          </a:p>
        </p:txBody>
      </p:sp>
    </p:spTree>
    <p:extLst>
      <p:ext uri="{BB962C8B-B14F-4D97-AF65-F5344CB8AC3E}">
        <p14:creationId xmlns:p14="http://schemas.microsoft.com/office/powerpoint/2010/main" val="2179653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27</a:t>
            </a:fld>
            <a:endParaRPr lang="de-DE"/>
          </a:p>
        </p:txBody>
      </p:sp>
    </p:spTree>
    <p:extLst>
      <p:ext uri="{BB962C8B-B14F-4D97-AF65-F5344CB8AC3E}">
        <p14:creationId xmlns:p14="http://schemas.microsoft.com/office/powerpoint/2010/main" val="260032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28</a:t>
            </a:fld>
            <a:endParaRPr lang="de-DE"/>
          </a:p>
        </p:txBody>
      </p:sp>
    </p:spTree>
    <p:extLst>
      <p:ext uri="{BB962C8B-B14F-4D97-AF65-F5344CB8AC3E}">
        <p14:creationId xmlns:p14="http://schemas.microsoft.com/office/powerpoint/2010/main" val="34842917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29</a:t>
            </a:fld>
            <a:endParaRPr lang="de-DE"/>
          </a:p>
        </p:txBody>
      </p:sp>
    </p:spTree>
    <p:extLst>
      <p:ext uri="{BB962C8B-B14F-4D97-AF65-F5344CB8AC3E}">
        <p14:creationId xmlns:p14="http://schemas.microsoft.com/office/powerpoint/2010/main" val="20867902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30</a:t>
            </a:fld>
            <a:endParaRPr lang="de-DE"/>
          </a:p>
        </p:txBody>
      </p:sp>
    </p:spTree>
    <p:extLst>
      <p:ext uri="{BB962C8B-B14F-4D97-AF65-F5344CB8AC3E}">
        <p14:creationId xmlns:p14="http://schemas.microsoft.com/office/powerpoint/2010/main" val="447849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a:t>
            </a:fld>
            <a:endParaRPr lang="de-DE"/>
          </a:p>
        </p:txBody>
      </p:sp>
    </p:spTree>
    <p:extLst>
      <p:ext uri="{BB962C8B-B14F-4D97-AF65-F5344CB8AC3E}">
        <p14:creationId xmlns:p14="http://schemas.microsoft.com/office/powerpoint/2010/main" val="11625421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31</a:t>
            </a:fld>
            <a:endParaRPr lang="de-DE"/>
          </a:p>
        </p:txBody>
      </p:sp>
    </p:spTree>
    <p:extLst>
      <p:ext uri="{BB962C8B-B14F-4D97-AF65-F5344CB8AC3E}">
        <p14:creationId xmlns:p14="http://schemas.microsoft.com/office/powerpoint/2010/main" val="11712166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32</a:t>
            </a:fld>
            <a:endParaRPr lang="de-DE"/>
          </a:p>
        </p:txBody>
      </p:sp>
    </p:spTree>
    <p:extLst>
      <p:ext uri="{BB962C8B-B14F-4D97-AF65-F5344CB8AC3E}">
        <p14:creationId xmlns:p14="http://schemas.microsoft.com/office/powerpoint/2010/main" val="23291417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33</a:t>
            </a:fld>
            <a:endParaRPr lang="de-DE"/>
          </a:p>
        </p:txBody>
      </p:sp>
    </p:spTree>
    <p:extLst>
      <p:ext uri="{BB962C8B-B14F-4D97-AF65-F5344CB8AC3E}">
        <p14:creationId xmlns:p14="http://schemas.microsoft.com/office/powerpoint/2010/main" val="14487425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34</a:t>
            </a:fld>
            <a:endParaRPr lang="de-DE"/>
          </a:p>
        </p:txBody>
      </p:sp>
    </p:spTree>
    <p:extLst>
      <p:ext uri="{BB962C8B-B14F-4D97-AF65-F5344CB8AC3E}">
        <p14:creationId xmlns:p14="http://schemas.microsoft.com/office/powerpoint/2010/main" val="41462506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35</a:t>
            </a:fld>
            <a:endParaRPr lang="de-DE"/>
          </a:p>
        </p:txBody>
      </p:sp>
    </p:spTree>
    <p:extLst>
      <p:ext uri="{BB962C8B-B14F-4D97-AF65-F5344CB8AC3E}">
        <p14:creationId xmlns:p14="http://schemas.microsoft.com/office/powerpoint/2010/main" val="1612030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36</a:t>
            </a:fld>
            <a:endParaRPr lang="de-DE"/>
          </a:p>
        </p:txBody>
      </p:sp>
    </p:spTree>
    <p:extLst>
      <p:ext uri="{BB962C8B-B14F-4D97-AF65-F5344CB8AC3E}">
        <p14:creationId xmlns:p14="http://schemas.microsoft.com/office/powerpoint/2010/main" val="32714997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37</a:t>
            </a:fld>
            <a:endParaRPr lang="de-DE"/>
          </a:p>
        </p:txBody>
      </p:sp>
    </p:spTree>
    <p:extLst>
      <p:ext uri="{BB962C8B-B14F-4D97-AF65-F5344CB8AC3E}">
        <p14:creationId xmlns:p14="http://schemas.microsoft.com/office/powerpoint/2010/main" val="11382885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39</a:t>
            </a:fld>
            <a:endParaRPr lang="de-DE"/>
          </a:p>
        </p:txBody>
      </p:sp>
    </p:spTree>
    <p:extLst>
      <p:ext uri="{BB962C8B-B14F-4D97-AF65-F5344CB8AC3E}">
        <p14:creationId xmlns:p14="http://schemas.microsoft.com/office/powerpoint/2010/main" val="3017275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40</a:t>
            </a:fld>
            <a:endParaRPr lang="de-DE"/>
          </a:p>
        </p:txBody>
      </p:sp>
    </p:spTree>
    <p:extLst>
      <p:ext uri="{BB962C8B-B14F-4D97-AF65-F5344CB8AC3E}">
        <p14:creationId xmlns:p14="http://schemas.microsoft.com/office/powerpoint/2010/main" val="37790622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41</a:t>
            </a:fld>
            <a:endParaRPr lang="de-DE"/>
          </a:p>
        </p:txBody>
      </p:sp>
    </p:spTree>
    <p:extLst>
      <p:ext uri="{BB962C8B-B14F-4D97-AF65-F5344CB8AC3E}">
        <p14:creationId xmlns:p14="http://schemas.microsoft.com/office/powerpoint/2010/main" val="2538942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a:t>
            </a:fld>
            <a:endParaRPr lang="de-DE"/>
          </a:p>
        </p:txBody>
      </p:sp>
    </p:spTree>
    <p:extLst>
      <p:ext uri="{BB962C8B-B14F-4D97-AF65-F5344CB8AC3E}">
        <p14:creationId xmlns:p14="http://schemas.microsoft.com/office/powerpoint/2010/main" val="477588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42</a:t>
            </a:fld>
            <a:endParaRPr lang="de-DE"/>
          </a:p>
        </p:txBody>
      </p:sp>
    </p:spTree>
    <p:extLst>
      <p:ext uri="{BB962C8B-B14F-4D97-AF65-F5344CB8AC3E}">
        <p14:creationId xmlns:p14="http://schemas.microsoft.com/office/powerpoint/2010/main" val="35289435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43</a:t>
            </a:fld>
            <a:endParaRPr lang="de-DE"/>
          </a:p>
        </p:txBody>
      </p:sp>
    </p:spTree>
    <p:extLst>
      <p:ext uri="{BB962C8B-B14F-4D97-AF65-F5344CB8AC3E}">
        <p14:creationId xmlns:p14="http://schemas.microsoft.com/office/powerpoint/2010/main" val="7394871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44</a:t>
            </a:fld>
            <a:endParaRPr lang="de-DE"/>
          </a:p>
        </p:txBody>
      </p:sp>
    </p:spTree>
    <p:extLst>
      <p:ext uri="{BB962C8B-B14F-4D97-AF65-F5344CB8AC3E}">
        <p14:creationId xmlns:p14="http://schemas.microsoft.com/office/powerpoint/2010/main" val="29518814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45</a:t>
            </a:fld>
            <a:endParaRPr lang="de-DE"/>
          </a:p>
        </p:txBody>
      </p:sp>
    </p:spTree>
    <p:extLst>
      <p:ext uri="{BB962C8B-B14F-4D97-AF65-F5344CB8AC3E}">
        <p14:creationId xmlns:p14="http://schemas.microsoft.com/office/powerpoint/2010/main" val="32351164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46</a:t>
            </a:fld>
            <a:endParaRPr lang="de-DE"/>
          </a:p>
        </p:txBody>
      </p:sp>
    </p:spTree>
    <p:extLst>
      <p:ext uri="{BB962C8B-B14F-4D97-AF65-F5344CB8AC3E}">
        <p14:creationId xmlns:p14="http://schemas.microsoft.com/office/powerpoint/2010/main" val="33336780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47</a:t>
            </a:fld>
            <a:endParaRPr lang="de-DE"/>
          </a:p>
        </p:txBody>
      </p:sp>
    </p:spTree>
    <p:extLst>
      <p:ext uri="{BB962C8B-B14F-4D97-AF65-F5344CB8AC3E}">
        <p14:creationId xmlns:p14="http://schemas.microsoft.com/office/powerpoint/2010/main" val="78679446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48</a:t>
            </a:fld>
            <a:endParaRPr lang="de-DE"/>
          </a:p>
        </p:txBody>
      </p:sp>
    </p:spTree>
    <p:extLst>
      <p:ext uri="{BB962C8B-B14F-4D97-AF65-F5344CB8AC3E}">
        <p14:creationId xmlns:p14="http://schemas.microsoft.com/office/powerpoint/2010/main" val="37553265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49</a:t>
            </a:fld>
            <a:endParaRPr lang="de-DE"/>
          </a:p>
        </p:txBody>
      </p:sp>
    </p:spTree>
    <p:extLst>
      <p:ext uri="{BB962C8B-B14F-4D97-AF65-F5344CB8AC3E}">
        <p14:creationId xmlns:p14="http://schemas.microsoft.com/office/powerpoint/2010/main" val="6573474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50</a:t>
            </a:fld>
            <a:endParaRPr lang="de-DE"/>
          </a:p>
        </p:txBody>
      </p:sp>
    </p:spTree>
    <p:extLst>
      <p:ext uri="{BB962C8B-B14F-4D97-AF65-F5344CB8AC3E}">
        <p14:creationId xmlns:p14="http://schemas.microsoft.com/office/powerpoint/2010/main" val="32345100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51</a:t>
            </a:fld>
            <a:endParaRPr lang="de-DE"/>
          </a:p>
        </p:txBody>
      </p:sp>
    </p:spTree>
    <p:extLst>
      <p:ext uri="{BB962C8B-B14F-4D97-AF65-F5344CB8AC3E}">
        <p14:creationId xmlns:p14="http://schemas.microsoft.com/office/powerpoint/2010/main" val="3968575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5B8011F6-6D93-4655-B2F2-871417405288}" type="slidenum">
              <a:rPr lang="de-DE" smtClean="0"/>
              <a:t>5</a:t>
            </a:fld>
            <a:endParaRPr lang="de-DE"/>
          </a:p>
        </p:txBody>
      </p:sp>
    </p:spTree>
    <p:extLst>
      <p:ext uri="{BB962C8B-B14F-4D97-AF65-F5344CB8AC3E}">
        <p14:creationId xmlns:p14="http://schemas.microsoft.com/office/powerpoint/2010/main" val="32664729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52</a:t>
            </a:fld>
            <a:endParaRPr lang="de-DE"/>
          </a:p>
        </p:txBody>
      </p:sp>
    </p:spTree>
    <p:extLst>
      <p:ext uri="{BB962C8B-B14F-4D97-AF65-F5344CB8AC3E}">
        <p14:creationId xmlns:p14="http://schemas.microsoft.com/office/powerpoint/2010/main" val="23666535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53</a:t>
            </a:fld>
            <a:endParaRPr lang="de-DE"/>
          </a:p>
        </p:txBody>
      </p:sp>
    </p:spTree>
    <p:extLst>
      <p:ext uri="{BB962C8B-B14F-4D97-AF65-F5344CB8AC3E}">
        <p14:creationId xmlns:p14="http://schemas.microsoft.com/office/powerpoint/2010/main" val="26360447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54</a:t>
            </a:fld>
            <a:endParaRPr lang="de-DE"/>
          </a:p>
        </p:txBody>
      </p:sp>
    </p:spTree>
    <p:extLst>
      <p:ext uri="{BB962C8B-B14F-4D97-AF65-F5344CB8AC3E}">
        <p14:creationId xmlns:p14="http://schemas.microsoft.com/office/powerpoint/2010/main" val="5602110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55</a:t>
            </a:fld>
            <a:endParaRPr lang="de-DE"/>
          </a:p>
        </p:txBody>
      </p:sp>
    </p:spTree>
    <p:extLst>
      <p:ext uri="{BB962C8B-B14F-4D97-AF65-F5344CB8AC3E}">
        <p14:creationId xmlns:p14="http://schemas.microsoft.com/office/powerpoint/2010/main" val="3870135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6</a:t>
            </a:fld>
            <a:endParaRPr lang="de-DE"/>
          </a:p>
        </p:txBody>
      </p:sp>
    </p:spTree>
    <p:extLst>
      <p:ext uri="{BB962C8B-B14F-4D97-AF65-F5344CB8AC3E}">
        <p14:creationId xmlns:p14="http://schemas.microsoft.com/office/powerpoint/2010/main" val="2177426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7</a:t>
            </a:fld>
            <a:endParaRPr lang="de-DE"/>
          </a:p>
        </p:txBody>
      </p:sp>
    </p:spTree>
    <p:extLst>
      <p:ext uri="{BB962C8B-B14F-4D97-AF65-F5344CB8AC3E}">
        <p14:creationId xmlns:p14="http://schemas.microsoft.com/office/powerpoint/2010/main" val="3568421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8</a:t>
            </a:fld>
            <a:endParaRPr lang="de-DE"/>
          </a:p>
        </p:txBody>
      </p:sp>
    </p:spTree>
    <p:extLst>
      <p:ext uri="{BB962C8B-B14F-4D97-AF65-F5344CB8AC3E}">
        <p14:creationId xmlns:p14="http://schemas.microsoft.com/office/powerpoint/2010/main" val="2827857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11CA67-D061-429F-B186-15D98BBFE45D}" type="slidenum">
              <a:rPr lang="de-DE" smtClean="0"/>
              <a:t>9</a:t>
            </a:fld>
            <a:endParaRPr lang="de-DE"/>
          </a:p>
        </p:txBody>
      </p:sp>
    </p:spTree>
    <p:extLst>
      <p:ext uri="{BB962C8B-B14F-4D97-AF65-F5344CB8AC3E}">
        <p14:creationId xmlns:p14="http://schemas.microsoft.com/office/powerpoint/2010/main" val="36984965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useBgFill="1">
        <p:nvSpPr>
          <p:cNvPr id="30" name="Abgerundetes Rechteck 29"/>
          <p:cNvSpPr/>
          <p:nvPr/>
        </p:nvSpPr>
        <p:spPr bwMode="white">
          <a:xfrm>
            <a:off x="7213600" y="3962400"/>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0" name="Rechteck 9"/>
          <p:cNvSpPr/>
          <p:nvPr userDrawn="1"/>
        </p:nvSpPr>
        <p:spPr>
          <a:xfrm>
            <a:off x="1" y="3650400"/>
            <a:ext cx="12192001" cy="244800"/>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8" name="Titel 7"/>
          <p:cNvSpPr>
            <a:spLocks noGrp="1"/>
          </p:cNvSpPr>
          <p:nvPr>
            <p:ph type="ctrTitle" hasCustomPrompt="1"/>
          </p:nvPr>
        </p:nvSpPr>
        <p:spPr>
          <a:xfrm>
            <a:off x="609601" y="2132857"/>
            <a:ext cx="11111409" cy="1470025"/>
          </a:xfrm>
        </p:spPr>
        <p:txBody>
          <a:bodyPr anchor="b">
            <a:noAutofit/>
          </a:bodyPr>
          <a:lstStyle>
            <a:lvl1pPr algn="l">
              <a:defRPr sz="4800" baseline="0">
                <a:solidFill>
                  <a:schemeClr val="tx1">
                    <a:lumMod val="75000"/>
                    <a:lumOff val="25000"/>
                  </a:schemeClr>
                </a:solidFill>
                <a:latin typeface="Arial" panose="020B0604020202020204" pitchFamily="34" charset="0"/>
              </a:defRPr>
            </a:lvl1pPr>
          </a:lstStyle>
          <a:p>
            <a:r>
              <a:rPr kumimoji="0" lang="de-DE" dirty="0"/>
              <a:t>Titel der gesamten Präsentation</a:t>
            </a:r>
            <a:endParaRPr kumimoji="0" lang="en-US" dirty="0"/>
          </a:p>
        </p:txBody>
      </p:sp>
      <p:sp>
        <p:nvSpPr>
          <p:cNvPr id="9" name="Untertitel 8"/>
          <p:cNvSpPr>
            <a:spLocks noGrp="1"/>
          </p:cNvSpPr>
          <p:nvPr>
            <p:ph type="subTitle" idx="1" hasCustomPrompt="1"/>
          </p:nvPr>
        </p:nvSpPr>
        <p:spPr>
          <a:xfrm>
            <a:off x="638085" y="3901087"/>
            <a:ext cx="6575492" cy="1690138"/>
          </a:xfrm>
        </p:spPr>
        <p:txBody>
          <a:bodyPr>
            <a:normAutofit/>
          </a:bodyPr>
          <a:lstStyle>
            <a:lvl1pPr marL="64008" indent="0" algn="l">
              <a:buNone/>
              <a:defRPr sz="24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dirty="0"/>
              <a:t>Anlass der Präsentation</a:t>
            </a:r>
            <a:br>
              <a:rPr kumimoji="0" lang="de-DE" dirty="0"/>
            </a:br>
            <a:r>
              <a:rPr kumimoji="0" lang="de-DE" dirty="0"/>
              <a:t>Name des/der Vortragenden </a:t>
            </a:r>
            <a:endParaRPr kumimoji="0" lang="en-US" dirty="0"/>
          </a:p>
        </p:txBody>
      </p:sp>
      <p:sp>
        <p:nvSpPr>
          <p:cNvPr id="21" name="Datumsplatzhalter 13"/>
          <p:cNvSpPr>
            <a:spLocks noGrp="1"/>
          </p:cNvSpPr>
          <p:nvPr>
            <p:ph type="dt" sz="half" idx="2"/>
          </p:nvPr>
        </p:nvSpPr>
        <p:spPr>
          <a:xfrm>
            <a:off x="10530308" y="6117273"/>
            <a:ext cx="1182316" cy="360000"/>
          </a:xfrm>
          <a:prstGeom prst="rect">
            <a:avLst/>
          </a:prstGeom>
        </p:spPr>
        <p:txBody>
          <a:bodyPr vert="horz"/>
          <a:lstStyle>
            <a:lvl1pPr algn="r"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endParaRPr lang="de-DE" dirty="0"/>
          </a:p>
        </p:txBody>
      </p:sp>
      <p:sp>
        <p:nvSpPr>
          <p:cNvPr id="11" name="Fußzeilenplatzhalter 2">
            <a:extLst>
              <a:ext uri="{FF2B5EF4-FFF2-40B4-BE49-F238E27FC236}">
                <a16:creationId xmlns:a16="http://schemas.microsoft.com/office/drawing/2014/main" id="{BA06910F-1C0C-AF45-9E31-259F101F2B94}"/>
              </a:ext>
            </a:extLst>
          </p:cNvPr>
          <p:cNvSpPr>
            <a:spLocks noGrp="1"/>
          </p:cNvSpPr>
          <p:nvPr>
            <p:ph type="ftr" sz="quarter" idx="3"/>
          </p:nvPr>
        </p:nvSpPr>
        <p:spPr>
          <a:xfrm>
            <a:off x="4296000" y="6129280"/>
            <a:ext cx="3600000" cy="360000"/>
          </a:xfrm>
          <a:prstGeom prst="rect">
            <a:avLst/>
          </a:prstGeom>
        </p:spPr>
        <p:txBody>
          <a:bodyPr vert="horz"/>
          <a:lstStyle>
            <a:lvl1pPr algn="ctr" eaLnBrk="1" latinLnBrk="0" hangingPunct="1">
              <a:defRPr kumimoji="0" sz="800" b="1">
                <a:solidFill>
                  <a:schemeClr val="accent5">
                    <a:lumMod val="50000"/>
                  </a:schemeClr>
                </a:solidFill>
                <a:latin typeface="Arial" panose="020B0604020202020204" pitchFamily="34" charset="0"/>
                <a:cs typeface="Arial" panose="020B0604020202020204" pitchFamily="34" charset="0"/>
              </a:defRPr>
            </a:lvl1pPr>
          </a:lstStyle>
          <a:p>
            <a:r>
              <a:rPr lang="de-DE" dirty="0"/>
              <a:t>ZSL-Konzeptionsgruppe Geographie</a:t>
            </a:r>
          </a:p>
        </p:txBody>
      </p:sp>
      <p:pic>
        <p:nvPicPr>
          <p:cNvPr id="12" name="Grafik 7">
            <a:extLst>
              <a:ext uri="{FF2B5EF4-FFF2-40B4-BE49-F238E27FC236}">
                <a16:creationId xmlns:a16="http://schemas.microsoft.com/office/drawing/2014/main" id="{F0659010-3031-3246-969C-F1371C29707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682472" y="450000"/>
            <a:ext cx="437235" cy="5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rafik 2">
            <a:extLst>
              <a:ext uri="{FF2B5EF4-FFF2-40B4-BE49-F238E27FC236}">
                <a16:creationId xmlns:a16="http://schemas.microsoft.com/office/drawing/2014/main" id="{47711045-AEF9-6243-BDC5-C907F0144E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01416" y="323898"/>
            <a:ext cx="2111208" cy="927220"/>
          </a:xfrm>
          <a:prstGeom prst="rect">
            <a:avLst/>
          </a:prstGeom>
        </p:spPr>
      </p:pic>
    </p:spTree>
  </p:cSld>
  <p:clrMapOvr>
    <a:masterClrMapping/>
  </p:clrMapOvr>
  <p:transition>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609600" y="1628800"/>
            <a:ext cx="10972800" cy="4032448"/>
          </a:xfrm>
        </p:spPr>
        <p:txBody>
          <a:bodyPr/>
          <a:lstStyle/>
          <a:p>
            <a:pPr lvl="0" eaLnBrk="1" latinLnBrk="0" hangingPunct="1"/>
            <a:r>
              <a:rPr lang="de-DE"/>
              <a:t>Mastertextformat bearbeiten</a:t>
            </a:r>
          </a:p>
        </p:txBody>
      </p:sp>
      <p:sp>
        <p:nvSpPr>
          <p:cNvPr id="20" name="Titel 1"/>
          <p:cNvSpPr>
            <a:spLocks noGrp="1"/>
          </p:cNvSpPr>
          <p:nvPr>
            <p:ph type="title"/>
          </p:nvPr>
        </p:nvSpPr>
        <p:spPr>
          <a:xfrm>
            <a:off x="609600" y="332656"/>
            <a:ext cx="10972800" cy="1066800"/>
          </a:xfrm>
        </p:spPr>
        <p:txBody>
          <a:bodyPr/>
          <a:lstStyle>
            <a:lvl1pPr algn="l">
              <a:defRPr sz="3000" baseline="0">
                <a:latin typeface="Arial" panose="020B0604020202020204" pitchFamily="34" charset="0"/>
              </a:defRPr>
            </a:lvl1pPr>
          </a:lstStyle>
          <a:p>
            <a:r>
              <a:rPr kumimoji="0" lang="de-DE"/>
              <a:t>Mastertitelformat bearbeiten</a:t>
            </a:r>
            <a:endParaRPr kumimoji="0" lang="en-US" dirty="0"/>
          </a:p>
        </p:txBody>
      </p:sp>
      <p:sp>
        <p:nvSpPr>
          <p:cNvPr id="5" name="Fußzeilenplatzhalter 2">
            <a:extLst>
              <a:ext uri="{FF2B5EF4-FFF2-40B4-BE49-F238E27FC236}">
                <a16:creationId xmlns:a16="http://schemas.microsoft.com/office/drawing/2014/main" id="{33BDCB04-9FD1-7B4B-A8D5-02638769B09D}"/>
              </a:ext>
            </a:extLst>
          </p:cNvPr>
          <p:cNvSpPr>
            <a:spLocks noGrp="1"/>
          </p:cNvSpPr>
          <p:nvPr>
            <p:ph type="ftr" sz="quarter" idx="3"/>
          </p:nvPr>
        </p:nvSpPr>
        <p:spPr>
          <a:xfrm>
            <a:off x="4296000" y="6165344"/>
            <a:ext cx="3600000" cy="360000"/>
          </a:xfrm>
          <a:prstGeom prst="rect">
            <a:avLst/>
          </a:prstGeom>
        </p:spPr>
        <p:txBody>
          <a:bodyPr vert="horz"/>
          <a:lstStyle>
            <a:lvl1pPr algn="ctr" eaLnBrk="1" latinLnBrk="0" hangingPunct="1">
              <a:defRPr kumimoji="0" sz="800" b="1">
                <a:solidFill>
                  <a:schemeClr val="accent5">
                    <a:lumMod val="50000"/>
                  </a:schemeClr>
                </a:solidFill>
                <a:latin typeface="Arial" panose="020B0604020202020204" pitchFamily="34" charset="0"/>
                <a:cs typeface="Arial" panose="020B0604020202020204" pitchFamily="34" charset="0"/>
              </a:defRPr>
            </a:lvl1pPr>
          </a:lstStyle>
          <a:p>
            <a:r>
              <a:rPr lang="de-DE" dirty="0"/>
              <a:t>ZSL-Konzeptionsgruppe Geographie</a:t>
            </a:r>
          </a:p>
        </p:txBody>
      </p:sp>
    </p:spTree>
  </p:cSld>
  <p:clrMapOvr>
    <a:masterClrMapping/>
  </p:clrMapOvr>
  <p:transition>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FECE50-8D41-FE4C-927F-D155AA20063B}"/>
              </a:ext>
            </a:extLst>
          </p:cNvPr>
          <p:cNvSpPr>
            <a:spLocks noGrp="1"/>
          </p:cNvSpPr>
          <p:nvPr>
            <p:ph type="title"/>
          </p:nvPr>
        </p:nvSpPr>
        <p:spPr>
          <a:xfrm>
            <a:off x="609600" y="332656"/>
            <a:ext cx="10972800" cy="1066800"/>
          </a:xfrm>
        </p:spPr>
        <p:txBody>
          <a:bodyPr/>
          <a:lstStyle>
            <a:lvl1pPr>
              <a:defRPr sz="3000" baseline="0">
                <a:latin typeface="Arial" panose="020B0604020202020204" pitchFamily="34" charset="0"/>
              </a:defRPr>
            </a:lvl1pPr>
          </a:lstStyle>
          <a:p>
            <a:r>
              <a:rPr lang="de-DE"/>
              <a:t>Mastertitelformat bearbeiten</a:t>
            </a:r>
            <a:endParaRPr lang="de-DE" dirty="0"/>
          </a:p>
        </p:txBody>
      </p:sp>
      <p:sp>
        <p:nvSpPr>
          <p:cNvPr id="3" name="Fußzeilenplatzhalter 2">
            <a:extLst>
              <a:ext uri="{FF2B5EF4-FFF2-40B4-BE49-F238E27FC236}">
                <a16:creationId xmlns:a16="http://schemas.microsoft.com/office/drawing/2014/main" id="{4FCA173D-0281-7F4B-A142-3581ACFBB54D}"/>
              </a:ext>
            </a:extLst>
          </p:cNvPr>
          <p:cNvSpPr>
            <a:spLocks noGrp="1"/>
          </p:cNvSpPr>
          <p:nvPr>
            <p:ph type="ftr" sz="quarter" idx="10"/>
          </p:nvPr>
        </p:nvSpPr>
        <p:spPr>
          <a:xfrm>
            <a:off x="4296000" y="6165344"/>
            <a:ext cx="3600000" cy="360000"/>
          </a:xfrm>
        </p:spPr>
        <p:txBody>
          <a:bodyPr/>
          <a:lstStyle>
            <a:lvl1pPr algn="ctr">
              <a:defRPr/>
            </a:lvl1pPr>
          </a:lstStyle>
          <a:p>
            <a:r>
              <a:rPr lang="de-DE"/>
              <a:t>ZSL-Konzeptionsgruppe Geographie</a:t>
            </a:r>
            <a:endParaRPr lang="de-DE" dirty="0"/>
          </a:p>
        </p:txBody>
      </p:sp>
    </p:spTree>
    <p:extLst>
      <p:ext uri="{BB962C8B-B14F-4D97-AF65-F5344CB8AC3E}">
        <p14:creationId xmlns:p14="http://schemas.microsoft.com/office/powerpoint/2010/main" val="1253315209"/>
      </p:ext>
    </p:extLst>
  </p:cSld>
  <p:clrMapOvr>
    <a:masterClrMapping/>
  </p:clrMapOvr>
  <p:transition>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3B5787CD-464D-FB49-A103-DFEE287E20E0}"/>
              </a:ext>
            </a:extLst>
          </p:cNvPr>
          <p:cNvSpPr>
            <a:spLocks noGrp="1"/>
          </p:cNvSpPr>
          <p:nvPr>
            <p:ph type="ftr" sz="quarter" idx="10"/>
          </p:nvPr>
        </p:nvSpPr>
        <p:spPr>
          <a:xfrm>
            <a:off x="4296000" y="6237312"/>
            <a:ext cx="3600000" cy="360000"/>
          </a:xfrm>
        </p:spPr>
        <p:txBody>
          <a:bodyPr/>
          <a:lstStyle/>
          <a:p>
            <a:r>
              <a:rPr lang="de-DE"/>
              <a:t>ZSL-Konzeptionsgruppe Geographie</a:t>
            </a:r>
            <a:endParaRPr lang="de-DE" dirty="0"/>
          </a:p>
        </p:txBody>
      </p:sp>
    </p:spTree>
    <p:extLst>
      <p:ext uri="{BB962C8B-B14F-4D97-AF65-F5344CB8AC3E}">
        <p14:creationId xmlns:p14="http://schemas.microsoft.com/office/powerpoint/2010/main" val="2944654959"/>
      </p:ext>
    </p:extLst>
  </p:cSld>
  <p:clrMapOvr>
    <a:masterClrMapping/>
  </p:clrMapOvr>
  <p:transition>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_ganz_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0572572"/>
      </p:ext>
    </p:extLst>
  </p:cSld>
  <p:clrMapOvr>
    <a:masterClrMapping/>
  </p:clrMapOvr>
  <p:transition>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9"/>
        </a:solidFill>
        <a:effectLst/>
      </p:bgPr>
    </p:bg>
    <p:spTree>
      <p:nvGrpSpPr>
        <p:cNvPr id="1" name=""/>
        <p:cNvGrpSpPr/>
        <p:nvPr/>
      </p:nvGrpSpPr>
      <p:grpSpPr>
        <a:xfrm>
          <a:off x="0" y="0"/>
          <a:ext cx="0" cy="0"/>
          <a:chOff x="0" y="0"/>
          <a:chExt cx="0" cy="0"/>
        </a:xfrm>
      </p:grpSpPr>
      <p:sp>
        <p:nvSpPr>
          <p:cNvPr id="29" name="Rechteck 28"/>
          <p:cNvSpPr/>
          <p:nvPr userDrawn="1"/>
        </p:nvSpPr>
        <p:spPr>
          <a:xfrm>
            <a:off x="0" y="-1"/>
            <a:ext cx="12192000" cy="310663"/>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dirty="0">
                <a:effectLst/>
              </a:rPr>
              <a:t>3.5.3.3 Globale Herausforderung: Städte unter dem Einfluss gesellschaftlicher und naturräumlicher Veränderungen</a:t>
            </a:r>
          </a:p>
        </p:txBody>
      </p:sp>
      <p:sp>
        <p:nvSpPr>
          <p:cNvPr id="22" name="Titelplatzhalter 21"/>
          <p:cNvSpPr>
            <a:spLocks noGrp="1"/>
          </p:cNvSpPr>
          <p:nvPr>
            <p:ph type="title"/>
          </p:nvPr>
        </p:nvSpPr>
        <p:spPr>
          <a:xfrm>
            <a:off x="609600" y="323620"/>
            <a:ext cx="10972800" cy="1066800"/>
          </a:xfrm>
          <a:prstGeom prst="rect">
            <a:avLst/>
          </a:prstGeom>
        </p:spPr>
        <p:txBody>
          <a:bodyPr vert="horz" anchor="ctr">
            <a:normAutofit/>
          </a:bodyPr>
          <a:lstStyle/>
          <a:p>
            <a:r>
              <a:rPr kumimoji="0" lang="de-DE" dirty="0"/>
              <a:t>Titelmasterformat durch Klicken bearbeiten</a:t>
            </a:r>
            <a:endParaRPr kumimoji="0" lang="en-US" dirty="0"/>
          </a:p>
        </p:txBody>
      </p:sp>
      <p:sp>
        <p:nvSpPr>
          <p:cNvPr id="13" name="Textplatzhalter 12"/>
          <p:cNvSpPr>
            <a:spLocks noGrp="1"/>
          </p:cNvSpPr>
          <p:nvPr>
            <p:ph type="body" idx="1"/>
          </p:nvPr>
        </p:nvSpPr>
        <p:spPr>
          <a:xfrm>
            <a:off x="609600" y="1700808"/>
            <a:ext cx="10972800" cy="4032448"/>
          </a:xfrm>
          <a:prstGeom prst="rect">
            <a:avLst/>
          </a:prstGeom>
        </p:spPr>
        <p:txBody>
          <a:bodyPr vert="horz">
            <a:normAutofit/>
          </a:bodyPr>
          <a:lstStyle/>
          <a:p>
            <a:pPr lvl="0" eaLnBrk="1" latinLnBrk="0" hangingPunct="1"/>
            <a:r>
              <a:rPr kumimoji="0" lang="de-DE" dirty="0"/>
              <a:t>Textmasterformat bearbeiten</a:t>
            </a:r>
          </a:p>
          <a:p>
            <a:pPr lvl="1" eaLnBrk="1" latinLnBrk="0" hangingPunct="1"/>
            <a:r>
              <a:rPr kumimoji="0" lang="de-DE" dirty="0"/>
              <a:t>Zweite Ebene</a:t>
            </a:r>
          </a:p>
          <a:p>
            <a:pPr lvl="2" eaLnBrk="1" latinLnBrk="0" hangingPunct="1"/>
            <a:r>
              <a:rPr kumimoji="0" lang="de-DE" dirty="0"/>
              <a:t>Dritte Ebene</a:t>
            </a:r>
          </a:p>
          <a:p>
            <a:pPr lvl="3" eaLnBrk="1" latinLnBrk="0" hangingPunct="1"/>
            <a:r>
              <a:rPr kumimoji="0" lang="de-DE" dirty="0"/>
              <a:t>Vierte Ebene</a:t>
            </a:r>
          </a:p>
        </p:txBody>
      </p:sp>
      <p:sp>
        <p:nvSpPr>
          <p:cNvPr id="8" name="Fußzeilenplatzhalter 2">
            <a:extLst>
              <a:ext uri="{FF2B5EF4-FFF2-40B4-BE49-F238E27FC236}">
                <a16:creationId xmlns:a16="http://schemas.microsoft.com/office/drawing/2014/main" id="{457F0DEF-E349-1345-AE7A-D6AA17569248}"/>
              </a:ext>
            </a:extLst>
          </p:cNvPr>
          <p:cNvSpPr>
            <a:spLocks noGrp="1"/>
          </p:cNvSpPr>
          <p:nvPr>
            <p:ph type="ftr" sz="quarter" idx="3"/>
          </p:nvPr>
        </p:nvSpPr>
        <p:spPr>
          <a:xfrm>
            <a:off x="4296000" y="6192239"/>
            <a:ext cx="3600000" cy="360000"/>
          </a:xfrm>
          <a:prstGeom prst="rect">
            <a:avLst/>
          </a:prstGeom>
        </p:spPr>
        <p:txBody>
          <a:bodyPr vert="horz"/>
          <a:lstStyle>
            <a:lvl1pPr algn="ctr" eaLnBrk="1" latinLnBrk="0" hangingPunct="1">
              <a:defRPr kumimoji="0" sz="800" b="1">
                <a:solidFill>
                  <a:schemeClr val="accent5">
                    <a:lumMod val="50000"/>
                  </a:schemeClr>
                </a:solidFill>
                <a:latin typeface="Arial" panose="020B0604020202020204" pitchFamily="34" charset="0"/>
                <a:cs typeface="Arial" panose="020B0604020202020204" pitchFamily="34" charset="0"/>
              </a:defRPr>
            </a:lvl1pPr>
          </a:lstStyle>
          <a:p>
            <a:r>
              <a:rPr lang="de-DE" dirty="0"/>
              <a:t>ZSL-Konzeptionsgruppe Geographie</a:t>
            </a:r>
          </a:p>
        </p:txBody>
      </p:sp>
      <p:pic>
        <p:nvPicPr>
          <p:cNvPr id="4" name="Grafik 3">
            <a:extLst>
              <a:ext uri="{FF2B5EF4-FFF2-40B4-BE49-F238E27FC236}">
                <a16:creationId xmlns:a16="http://schemas.microsoft.com/office/drawing/2014/main" id="{D5B4E38C-118A-D24C-B9B5-3CB0412B9B3E}"/>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97056" y="5877272"/>
            <a:ext cx="1043560" cy="665014"/>
          </a:xfrm>
          <a:prstGeom prst="rect">
            <a:avLst/>
          </a:prstGeom>
        </p:spPr>
      </p:pic>
      <p:pic>
        <p:nvPicPr>
          <p:cNvPr id="10" name="Grafik 7">
            <a:extLst>
              <a:ext uri="{FF2B5EF4-FFF2-40B4-BE49-F238E27FC236}">
                <a16:creationId xmlns:a16="http://schemas.microsoft.com/office/drawing/2014/main" id="{C72C014B-C58F-504A-8DBA-5F3A6DFEA397}"/>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bwMode="auto">
          <a:xfrm>
            <a:off x="609600" y="5973336"/>
            <a:ext cx="351193" cy="4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88" r:id="rId3"/>
    <p:sldLayoutId id="2147483687" r:id="rId4"/>
    <p:sldLayoutId id="2147483693" r:id="rId5"/>
  </p:sldLayoutIdLst>
  <p:transition>
    <p:pull dir="r"/>
  </p:transition>
  <p:hf hdr="0"/>
  <p:txStyles>
    <p:titleStyle>
      <a:lvl1pPr algn="l" rtl="0" eaLnBrk="1" latinLnBrk="0" hangingPunct="1">
        <a:spcBef>
          <a:spcPct val="0"/>
        </a:spcBef>
        <a:buNone/>
        <a:defRPr kumimoji="0" sz="3000" kern="1200" baseline="0">
          <a:solidFill>
            <a:schemeClr val="tx1">
              <a:lumMod val="75000"/>
              <a:lumOff val="25000"/>
            </a:schemeClr>
          </a:solidFill>
          <a:latin typeface="Arial" panose="020B0604020202020204" pitchFamily="34" charset="0"/>
          <a:ea typeface="+mj-ea"/>
          <a:cs typeface="+mj-cs"/>
        </a:defRPr>
      </a:lvl1pPr>
    </p:titleStyle>
    <p:body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baseline="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baseline="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baseline="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baseline="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creativecommons.org/licenses/by/2.0/legalcode" TargetMode="External"/><Relationship Id="rId4" Type="http://schemas.openxmlformats.org/officeDocument/2006/relationships/hyperlink" Target="https://commons.wikimedia.org/wiki/File:San_Francisco_downtown.jpg"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hyperlink" Target="https://creativecommons.org/publicdomain/zero/1.0/legalcode" TargetMode="External"/><Relationship Id="rId4" Type="http://schemas.openxmlformats.org/officeDocument/2006/relationships/hyperlink" Target="https://commons.wikimedia.org/wiki/File:Les_Menuires.JP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hyperlink" Target="https://www.mentimeter.com/s/473bee25fcfc0a177dee2deca9f21203/be9ff79b7a4a" TargetMode="External"/><Relationship Id="rId4" Type="http://schemas.openxmlformats.org/officeDocument/2006/relationships/image" Target="../media/image11.svg"/></Relationships>
</file>

<file path=ppt/slides/_rels/slide12.xml.rels><?xml version="1.0" encoding="UTF-8" standalone="yes"?>
<Relationships xmlns="http://schemas.openxmlformats.org/package/2006/relationships"><Relationship Id="rId8" Type="http://schemas.openxmlformats.org/officeDocument/2006/relationships/hyperlink" Target="https://goo.gl/maps/D3qGZBDJ9wrqKPpn9" TargetMode="External"/><Relationship Id="rId13" Type="http://schemas.openxmlformats.org/officeDocument/2006/relationships/hyperlink" Target="https://goo.gl/maps/AG8u8ALPzS6hYWHa9" TargetMode="Externa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hyperlink" Target="https://osm.org/go/0DPvj4ODl-?layers=H" TargetMode="External"/><Relationship Id="rId2" Type="http://schemas.openxmlformats.org/officeDocument/2006/relationships/notesSlide" Target="../notesSlides/notesSlide12.xml"/><Relationship Id="rId16" Type="http://schemas.openxmlformats.org/officeDocument/2006/relationships/hyperlink" Target="https://diercke.westermann.de/content/m%C3%BCnster-stadtzentrum-und-angrenzende-stadtteile-978-3-14-100800-5-78-2-1" TargetMode="Externa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hyperlink" Target="https://goo.gl/maps/c2SoUqb3uRyMEy9e6" TargetMode="External"/><Relationship Id="rId5" Type="http://schemas.openxmlformats.org/officeDocument/2006/relationships/diagramQuickStyle" Target="../diagrams/quickStyle1.xml"/><Relationship Id="rId15" Type="http://schemas.openxmlformats.org/officeDocument/2006/relationships/hyperlink" Target="https://www.openstreetmap.org/#map=17/49.00791/8.40770&amp;layers=H" TargetMode="External"/><Relationship Id="rId10" Type="http://schemas.openxmlformats.org/officeDocument/2006/relationships/image" Target="../media/image11.svg"/><Relationship Id="rId4" Type="http://schemas.openxmlformats.org/officeDocument/2006/relationships/diagramLayout" Target="../diagrams/layout1.xml"/><Relationship Id="rId9" Type="http://schemas.openxmlformats.org/officeDocument/2006/relationships/image" Target="../media/image10.png"/><Relationship Id="rId14" Type="http://schemas.openxmlformats.org/officeDocument/2006/relationships/hyperlink" Target="https://goo.gl/maps/S8d25yobhGdCx3RQ6"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3.sv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3.sv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3.svg"/></Relationships>
</file>

<file path=ppt/slides/_rels/slide16.xml.rels><?xml version="1.0" encoding="UTF-8" standalone="yes"?>
<Relationships xmlns="http://schemas.openxmlformats.org/package/2006/relationships"><Relationship Id="rId3" Type="http://schemas.openxmlformats.org/officeDocument/2006/relationships/hyperlink" Target="http://www.geographie-bw.de/"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schule-bw.de/faecher-und-schularten/gesellschaftswissenschaftliche-und-philosophische-faecher/geographie" TargetMode="External"/><Relationship Id="rId5" Type="http://schemas.openxmlformats.org/officeDocument/2006/relationships/hyperlink" Target="https://creativecommons.org/licenses/by/4.0/" TargetMode="Externa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hyperlink" Target="http://www.gida.de/" TargetMode="External"/><Relationship Id="rId4" Type="http://schemas.openxmlformats.org/officeDocument/2006/relationships/image" Target="../media/image11.sv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3.sv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go.nasa.gov/38ih4JM"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hyperlink" Target="https://worldview.earthdata.nasa.gov/" TargetMode="Externa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population.un.org/wup/Publications/"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population.un.org/wup/Publications/Files/WUP2018-Highlights.pdf" TargetMode="External"/><Relationship Id="rId5" Type="http://schemas.openxmlformats.org/officeDocument/2006/relationships/image" Target="../media/image11.sv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hyperlink" Target="https://population.un.org/wup/Country-Profiles/Plots/Austria/UrbanPopulationByCitySizeClass.svg" TargetMode="External"/><Relationship Id="rId3" Type="http://schemas.openxmlformats.org/officeDocument/2006/relationships/hyperlink" Target="https://population.un.org/wup/Country-Profiles/" TargetMode="External"/><Relationship Id="rId7" Type="http://schemas.openxmlformats.org/officeDocument/2006/relationships/hyperlink" Target="https://population.un.org/wup/Country-Profiles/Plots/Austria/UrbanRuralPopulation.svg"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s://population.un.org/wup/Country-Profiles/Plots/Austria/ProportionUrbanRural.svg" TargetMode="External"/><Relationship Id="rId5" Type="http://schemas.openxmlformats.org/officeDocument/2006/relationships/image" Target="../media/image11.sv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s://population.un.org/wup/Country-Profiles/" TargetMode="External"/><Relationship Id="rId4" Type="http://schemas.openxmlformats.org/officeDocument/2006/relationships/image" Target="../media/image11.svg"/></Relationships>
</file>

<file path=ppt/slides/_rels/slide26.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40.png"/></Relationships>
</file>

<file path=ppt/slides/_rels/slide27.xml.rels><?xml version="1.0" encoding="UTF-8" standalone="yes"?>
<Relationships xmlns="http://schemas.openxmlformats.org/package/2006/relationships"><Relationship Id="rId3" Type="http://schemas.openxmlformats.org/officeDocument/2006/relationships/hyperlink" Target="https://www.schule-bw.de/faecher-und-schularten/gesellschaftswissenschaftliche-und-philosophische-faecher/geographie/unterricht/inhaltsbezogen/kursstufe/stadt/stadtgeographische-fachbergiffe" TargetMode="External"/><Relationship Id="rId7" Type="http://schemas.openxmlformats.org/officeDocument/2006/relationships/hyperlink" Target="https://www.schule-bw.de/faecher-und-schularten/gesellschaftswissenschaftliche-und-philosophische-faecher/geographie"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https://creativecommons.org/licenses/by/4.0/"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https://pudding.cool/2018/10/city_3d/" TargetMode="External"/><Relationship Id="rId4" Type="http://schemas.openxmlformats.org/officeDocument/2006/relationships/image" Target="../media/image11.sv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hyperlink" Target="https://pudding.cool/2018/10/city_3d/" TargetMode="External"/><Relationship Id="rId4" Type="http://schemas.openxmlformats.org/officeDocument/2006/relationships/image" Target="../media/image11.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s://pudding.cool/2018/10/city_3d/" TargetMode="External"/><Relationship Id="rId4" Type="http://schemas.openxmlformats.org/officeDocument/2006/relationships/image" Target="../media/image11.sv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hyperlink" Target="https://www.reddit.com/user/ctnguy/comments/cih4vr/change_in_population_density_south_africa/" TargetMode="External"/><Relationship Id="rId4" Type="http://schemas.openxmlformats.org/officeDocument/2006/relationships/image" Target="../media/image11.svg"/></Relationships>
</file>

<file path=ppt/slides/_rels/slide3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0.jpeg"/><Relationship Id="rId7" Type="http://schemas.openxmlformats.org/officeDocument/2006/relationships/hyperlink" Target="https://creativecommons.org/licenses/by/4.0/"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s://www.worldpop.org" TargetMode="External"/><Relationship Id="rId5" Type="http://schemas.openxmlformats.org/officeDocument/2006/relationships/hyperlink" Target="http://opendatacommons.org/licenses/odbl/" TargetMode="External"/><Relationship Id="rId4" Type="http://schemas.openxmlformats.org/officeDocument/2006/relationships/hyperlink" Target="http://www.openstreetmap.org/copyright" TargetMode="External"/></Relationships>
</file>

<file path=ppt/slides/_rels/slide3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www.openstreetmap.org/copyright" TargetMode="External"/><Relationship Id="rId7"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https://creativecommons.org/licenses/by/4.0/" TargetMode="External"/><Relationship Id="rId5" Type="http://schemas.openxmlformats.org/officeDocument/2006/relationships/hyperlink" Target="https://www.worldpop.org" TargetMode="External"/><Relationship Id="rId4" Type="http://schemas.openxmlformats.org/officeDocument/2006/relationships/hyperlink" Target="http://opendatacommons.org/licenses/odbl/"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35.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kas.de/de/web/auslandsinformationen/artikel/detail/-/content/afrikas-urbane-zukunft"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hyperlink" Target="https://pudding.cool/2018/10/city_3d/"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tagesschau.de/ausland/coronakrise-new-york-flucht-101.html" TargetMode="External"/><Relationship Id="rId7" Type="http://schemas.openxmlformats.org/officeDocument/2006/relationships/hyperlink" Target="https://creativecommons.org/licenses/by/4.0/"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https://www.tagesschau.de/inland/homeoffice-bitkom-101.html" TargetMode="External"/><Relationship Id="rId5" Type="http://schemas.openxmlformats.org/officeDocument/2006/relationships/hyperlink" Target="https://www.manager-magazin.de/finanzen/immobilien/immobilien-corona-krise-macht-wohnraum-im-metropolen-umland-attraktiver-a-8093071c-7d25-4735-9dbe-546202dbe064" TargetMode="External"/><Relationship Id="rId4" Type="http://schemas.openxmlformats.org/officeDocument/2006/relationships/image" Target="../media/image24.jpg"/></Relationships>
</file>

<file path=ppt/slides/_rels/slide38.xml.rels><?xml version="1.0" encoding="UTF-8" standalone="yes"?>
<Relationships xmlns="http://schemas.openxmlformats.org/package/2006/relationships"><Relationship Id="rId3" Type="http://schemas.openxmlformats.org/officeDocument/2006/relationships/hyperlink" Target="https://www.schule-bw.de/faecher-und-schularten/gesellschaftswissenschaftliche-und-philosophische-faecher/geographie/unterricht/inhaltsbezogen/kursstufe/stadt/stadtgeographische-fachbergiffe" TargetMode="External"/><Relationship Id="rId2" Type="http://schemas.openxmlformats.org/officeDocument/2006/relationships/hyperlink" Target="https://pudding.cool/2018/10/city_3d/"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hyperlink" Target="https://padlet.com/m_stober/zpgurban_leistungsfach2" TargetMode="External"/><Relationship Id="rId4" Type="http://schemas.openxmlformats.org/officeDocument/2006/relationships/image" Target="../media/image11.sv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hyperlink" Target="https://padlet.com/m_stober/zpgurban_leistungsfach2" TargetMode="External"/><Relationship Id="rId4" Type="http://schemas.openxmlformats.org/officeDocument/2006/relationships/image" Target="../media/image11.sv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s://goo.gl/maps/Erssf2dXuwM2" TargetMode="External"/><Relationship Id="rId5" Type="http://schemas.openxmlformats.org/officeDocument/2006/relationships/hyperlink" Target="https://goo.gl/maps/CMFRYWPHduPztFcv7" TargetMode="External"/><Relationship Id="rId4" Type="http://schemas.openxmlformats.org/officeDocument/2006/relationships/image" Target="../media/image11.sv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s://www.schule-bw.de/faecher-und-schularten/gesellschaftswissenschaftliche-und-philosophische-faecher/geographie" TargetMode="External"/><Relationship Id="rId5" Type="http://schemas.openxmlformats.org/officeDocument/2006/relationships/hyperlink" Target="https://creativecommons.org/licenses/by/4.0/" TargetMode="External"/><Relationship Id="rId4" Type="http://schemas.openxmlformats.org/officeDocument/2006/relationships/hyperlink" Target="https://www.schule-bw.de/faecher-und-schularten/gesellschaftswissenschaftliche-und-philosophische-faecher/geographie/unterricht/inhaltsbezogen/kursstufe/stadt/veraenderung_von_staedten_1"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hyperlink" Target="https://www.schule-bw.de/faecher-und-schularten/gesellschaftswissenschaftliche-und-philosophische-faecher/geographie" TargetMode="External"/><Relationship Id="rId5" Type="http://schemas.openxmlformats.org/officeDocument/2006/relationships/hyperlink" Target="https://creativecommons.org/licenses/by/4.0/" TargetMode="External"/><Relationship Id="rId4" Type="http://schemas.openxmlformats.org/officeDocument/2006/relationships/hyperlink" Target="https://www.schule-bw.de/faecher-und-schularten/gesellschaftswissenschaftliche-und-philosophische-faecher/geographie/unterricht/inhaltsbezogen/kursstufe/stadt/veraenderung_von_staedten_2"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schule-bw.de/faecher-und-schularten/gesellschaftswissenschaftliche-und-philosophische-faecher/geographie/unterricht/inhaltsbezogen/kursstufe/stadt/stadtgeographische-fachbergiffe"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hyperlink" Target="https://earth.google.com/web/@1.27648162,103.84113314,99.80156142a,707.96742105d,34.99999994y,95.70110778h,85.43514276t,0r/data=MicKJQojCiExbGJfQjd2MnFrOHpDMU1XRlp2TE05Q3hWZ2tTUG9jSFk" TargetMode="External"/><Relationship Id="rId4" Type="http://schemas.openxmlformats.org/officeDocument/2006/relationships/image" Target="../media/image11.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hyperlink" Target="https://earth.google.com/earth/rpc/cc/drive?state=%7B%22ids%22%3A%5B%221lb_B7v2qk8zC1MWFZvLM9CxVgkSPocHY%22%5D%2C%22action%22%3A%22open%22%2C%22userId%22%3A%22115869712250399501613%22%2C%22resourceKeys%22%3A%7B%7D%7D&amp;usp=sharing" TargetMode="External"/><Relationship Id="rId4" Type="http://schemas.openxmlformats.org/officeDocument/2006/relationships/image" Target="../media/image11.svg"/></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hyperlink" Target="https://earth.google.com/earth/rpc/cc/drive?state=%7B%22ids%22%3A%5B%221lb_B7v2qk8zC1MWFZvLM9CxVgkSPocHY%22%5D%2C%22action%22%3A%22open%22%2C%22userId%22%3A%22115869712250399501613%22%2C%22resourceKeys%22%3A%7B%7D%7D&amp;usp=sharing" TargetMode="External"/><Relationship Id="rId4" Type="http://schemas.openxmlformats.org/officeDocument/2006/relationships/image" Target="../media/image11.svg"/></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kurzelinks.de/green-city-singapur"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hyperlink" Target="https://moodle.moove-bw.de/moodle/course/view.php?id=404" TargetMode="Externa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DABF7025-4EA2-4446-B7EF-41899564AA8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214" y="-3133"/>
            <a:ext cx="12192000" cy="6858000"/>
          </a:xfrm>
          <a:prstGeom prst="rect">
            <a:avLst/>
          </a:prstGeom>
        </p:spPr>
      </p:pic>
      <p:sp>
        <p:nvSpPr>
          <p:cNvPr id="2" name="Titel 1">
            <a:extLst>
              <a:ext uri="{FF2B5EF4-FFF2-40B4-BE49-F238E27FC236}">
                <a16:creationId xmlns:a16="http://schemas.microsoft.com/office/drawing/2014/main" id="{800B9FBE-3941-4D44-9EDE-24253FA12E0C}"/>
              </a:ext>
            </a:extLst>
          </p:cNvPr>
          <p:cNvSpPr>
            <a:spLocks noGrp="1"/>
          </p:cNvSpPr>
          <p:nvPr>
            <p:ph type="title"/>
          </p:nvPr>
        </p:nvSpPr>
        <p:spPr>
          <a:xfrm>
            <a:off x="335360" y="365127"/>
            <a:ext cx="11449272" cy="2350778"/>
          </a:xfrm>
          <a:solidFill>
            <a:schemeClr val="accent5">
              <a:alpha val="50000"/>
            </a:schemeClr>
          </a:solidFill>
        </p:spPr>
        <p:txBody>
          <a:bodyPr>
            <a:normAutofit fontScale="90000"/>
          </a:bodyPr>
          <a:lstStyle/>
          <a:p>
            <a:pPr algn="ctr"/>
            <a:r>
              <a:rPr lang="de-DE" dirty="0">
                <a:solidFill>
                  <a:schemeClr val="tx1"/>
                </a:solidFill>
                <a:latin typeface="+mj-lt"/>
              </a:rPr>
              <a:t>Globale Herausforderung: Städte…</a:t>
            </a:r>
            <a:br>
              <a:rPr lang="de-DE" dirty="0">
                <a:solidFill>
                  <a:schemeClr val="tx1"/>
                </a:solidFill>
                <a:latin typeface="+mj-lt"/>
              </a:rPr>
            </a:br>
            <a:br>
              <a:rPr lang="de-DE" dirty="0">
                <a:solidFill>
                  <a:schemeClr val="tx1"/>
                </a:solidFill>
                <a:latin typeface="+mj-lt"/>
              </a:rPr>
            </a:br>
            <a:r>
              <a:rPr lang="de-DE" dirty="0">
                <a:solidFill>
                  <a:schemeClr val="tx1"/>
                </a:solidFill>
                <a:latin typeface="+mj-lt"/>
              </a:rPr>
              <a:t>Methodische Schwerpunkte: Lernprodukte, digitale Medien</a:t>
            </a:r>
            <a:br>
              <a:rPr lang="de-DE" dirty="0">
                <a:solidFill>
                  <a:schemeClr val="tx1"/>
                </a:solidFill>
                <a:latin typeface="+mj-lt"/>
              </a:rPr>
            </a:br>
            <a:br>
              <a:rPr lang="de-DE" dirty="0">
                <a:solidFill>
                  <a:schemeClr val="tx1"/>
                </a:solidFill>
                <a:latin typeface="+mj-lt"/>
              </a:rPr>
            </a:br>
            <a:r>
              <a:rPr lang="de-DE" dirty="0">
                <a:solidFill>
                  <a:schemeClr val="tx1"/>
                </a:solidFill>
                <a:latin typeface="+mj-lt"/>
              </a:rPr>
              <a:t>Anpassungen und Ergänzungen der Einheit für das Basisfach</a:t>
            </a:r>
          </a:p>
        </p:txBody>
      </p:sp>
      <p:sp>
        <p:nvSpPr>
          <p:cNvPr id="10" name="Rechteck 9">
            <a:extLst>
              <a:ext uri="{FF2B5EF4-FFF2-40B4-BE49-F238E27FC236}">
                <a16:creationId xmlns:a16="http://schemas.microsoft.com/office/drawing/2014/main" id="{74BF1268-ACC7-449E-B7A4-A5F83BE41A31}"/>
              </a:ext>
            </a:extLst>
          </p:cNvPr>
          <p:cNvSpPr/>
          <p:nvPr/>
        </p:nvSpPr>
        <p:spPr>
          <a:xfrm>
            <a:off x="-4214" y="6608646"/>
            <a:ext cx="12196214" cy="246221"/>
          </a:xfrm>
          <a:prstGeom prst="rect">
            <a:avLst/>
          </a:prstGeom>
        </p:spPr>
        <p:txBody>
          <a:bodyPr wrap="square">
            <a:spAutoFit/>
          </a:bodyPr>
          <a:lstStyle/>
          <a:p>
            <a:pPr algn="r"/>
            <a:r>
              <a:rPr lang="en-US" sz="1000" dirty="0">
                <a:solidFill>
                  <a:srgbClr val="F8F8F8"/>
                </a:solidFill>
              </a:rPr>
              <a:t>Kitchen from San Francisco (</a:t>
            </a:r>
            <a:r>
              <a:rPr lang="en-US" sz="1000" dirty="0">
                <a:solidFill>
                  <a:srgbClr val="F8F8F8"/>
                </a:solidFill>
                <a:hlinkClick r:id="rId4"/>
              </a:rPr>
              <a:t>https://commons.wikimedia.org/wiki/File:San_Francisco_downtown.jpg</a:t>
            </a:r>
            <a:r>
              <a:rPr lang="en-US" sz="1000" dirty="0">
                <a:solidFill>
                  <a:srgbClr val="F8F8F8"/>
                </a:solidFill>
              </a:rPr>
              <a:t>), „San Francisco downtown“, </a:t>
            </a:r>
            <a:r>
              <a:rPr lang="en-US" sz="1000" dirty="0">
                <a:solidFill>
                  <a:srgbClr val="F8F8F8"/>
                </a:solidFill>
                <a:hlinkClick r:id="rId5"/>
              </a:rPr>
              <a:t>https://creativecommons.org/licenses/by/2.0/legalcode</a:t>
            </a:r>
            <a:r>
              <a:rPr lang="en-US" sz="1000" dirty="0">
                <a:solidFill>
                  <a:srgbClr val="F8F8F8"/>
                </a:solidFill>
              </a:rPr>
              <a:t>  </a:t>
            </a:r>
            <a:r>
              <a:rPr lang="de-DE" sz="1000" dirty="0"/>
              <a:t>[abgerufen: 19.07.2021]</a:t>
            </a:r>
            <a:endParaRPr lang="en-US" sz="1000" dirty="0">
              <a:solidFill>
                <a:srgbClr val="F8F8F8"/>
              </a:solidFill>
            </a:endParaRPr>
          </a:p>
        </p:txBody>
      </p:sp>
    </p:spTree>
    <p:extLst>
      <p:ext uri="{BB962C8B-B14F-4D97-AF65-F5344CB8AC3E}">
        <p14:creationId xmlns:p14="http://schemas.microsoft.com/office/powerpoint/2010/main" val="352182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7E350900-B730-8941-8198-BADC2E76217A}"/>
              </a:ext>
            </a:extLst>
          </p:cNvPr>
          <p:cNvSpPr>
            <a:spLocks noGrp="1"/>
          </p:cNvSpPr>
          <p:nvPr>
            <p:ph type="ftr" sz="quarter" idx="10"/>
          </p:nvPr>
        </p:nvSpPr>
        <p:spPr/>
        <p:txBody>
          <a:bodyPr/>
          <a:lstStyle/>
          <a:p>
            <a:r>
              <a:rPr lang="de-DE"/>
              <a:t>ZSL-Konzeptionsgruppe Geographie</a:t>
            </a:r>
            <a:endParaRPr lang="de-DE" dirty="0"/>
          </a:p>
        </p:txBody>
      </p:sp>
      <p:pic>
        <p:nvPicPr>
          <p:cNvPr id="4" name="Grafik 3">
            <a:extLst>
              <a:ext uri="{FF2B5EF4-FFF2-40B4-BE49-F238E27FC236}">
                <a16:creationId xmlns:a16="http://schemas.microsoft.com/office/drawing/2014/main" id="{4838FE7E-0205-49C5-9694-7CF0B917971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332656"/>
            <a:ext cx="12192000" cy="6525344"/>
          </a:xfrm>
          <a:prstGeom prst="rect">
            <a:avLst/>
          </a:prstGeom>
        </p:spPr>
      </p:pic>
      <p:sp>
        <p:nvSpPr>
          <p:cNvPr id="2" name="Titel 1">
            <a:extLst>
              <a:ext uri="{FF2B5EF4-FFF2-40B4-BE49-F238E27FC236}">
                <a16:creationId xmlns:a16="http://schemas.microsoft.com/office/drawing/2014/main" id="{E4AADA02-9258-394F-A170-CD2E92012FE7}"/>
              </a:ext>
            </a:extLst>
          </p:cNvPr>
          <p:cNvSpPr>
            <a:spLocks noGrp="1"/>
          </p:cNvSpPr>
          <p:nvPr>
            <p:ph type="title"/>
          </p:nvPr>
        </p:nvSpPr>
        <p:spPr/>
        <p:txBody>
          <a:bodyPr/>
          <a:lstStyle/>
          <a:p>
            <a:r>
              <a:rPr lang="de-DE" dirty="0"/>
              <a:t>Ist das urbaner Lebensraum?</a:t>
            </a:r>
          </a:p>
        </p:txBody>
      </p:sp>
      <p:sp>
        <p:nvSpPr>
          <p:cNvPr id="7" name="Rechteck 6">
            <a:extLst>
              <a:ext uri="{FF2B5EF4-FFF2-40B4-BE49-F238E27FC236}">
                <a16:creationId xmlns:a16="http://schemas.microsoft.com/office/drawing/2014/main" id="{05B2A9C5-C646-4737-9D52-82784F21E3D8}"/>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8" name="Rechteck 7">
            <a:extLst>
              <a:ext uri="{FF2B5EF4-FFF2-40B4-BE49-F238E27FC236}">
                <a16:creationId xmlns:a16="http://schemas.microsoft.com/office/drawing/2014/main" id="{E64D429C-372B-4E8A-A8A4-CF9A76B15541}"/>
              </a:ext>
            </a:extLst>
          </p:cNvPr>
          <p:cNvSpPr/>
          <p:nvPr/>
        </p:nvSpPr>
        <p:spPr>
          <a:xfrm>
            <a:off x="0" y="6457890"/>
            <a:ext cx="9788778" cy="400110"/>
          </a:xfrm>
          <a:prstGeom prst="rect">
            <a:avLst/>
          </a:prstGeom>
        </p:spPr>
        <p:txBody>
          <a:bodyPr wrap="square">
            <a:spAutoFit/>
          </a:bodyPr>
          <a:lstStyle/>
          <a:p>
            <a:pPr algn="r"/>
            <a:r>
              <a:rPr lang="fr-FR" sz="1000" dirty="0">
                <a:solidFill>
                  <a:srgbClr val="333333"/>
                </a:solidFill>
                <a:latin typeface="Arial" panose="020B0604020202020204" pitchFamily="34" charset="0"/>
                <a:cs typeface="Arial" panose="020B0604020202020204" pitchFamily="34" charset="0"/>
              </a:rPr>
              <a:t>Markfox2 (</a:t>
            </a:r>
            <a:r>
              <a:rPr lang="fr-FR" sz="1000" dirty="0">
                <a:solidFill>
                  <a:srgbClr val="333333"/>
                </a:solidFill>
                <a:latin typeface="Arial" panose="020B0604020202020204" pitchFamily="34" charset="0"/>
                <a:cs typeface="Arial" panose="020B0604020202020204" pitchFamily="34" charset="0"/>
                <a:hlinkClick r:id="rId4"/>
              </a:rPr>
              <a:t>https://commons.wikimedia.org/wiki/File:Les_Menuires.JPG</a:t>
            </a:r>
            <a:r>
              <a:rPr lang="fr-FR" sz="1000" dirty="0">
                <a:solidFill>
                  <a:srgbClr val="333333"/>
                </a:solidFill>
                <a:latin typeface="Arial" panose="020B0604020202020204" pitchFamily="34" charset="0"/>
                <a:cs typeface="Arial" panose="020B0604020202020204" pitchFamily="34" charset="0"/>
              </a:rPr>
              <a:t>), „Les Menuires“ (</a:t>
            </a:r>
            <a:r>
              <a:rPr lang="fr-FR" sz="1000" dirty="0" err="1">
                <a:solidFill>
                  <a:srgbClr val="333333"/>
                </a:solidFill>
                <a:latin typeface="Arial" panose="020B0604020202020204" pitchFamily="34" charset="0"/>
                <a:cs typeface="Arial" panose="020B0604020202020204" pitchFamily="34" charset="0"/>
              </a:rPr>
              <a:t>Ausschnitt</a:t>
            </a:r>
            <a:r>
              <a:rPr lang="fr-FR" sz="1000" dirty="0">
                <a:solidFill>
                  <a:srgbClr val="333333"/>
                </a:solidFill>
                <a:latin typeface="Arial" panose="020B0604020202020204" pitchFamily="34" charset="0"/>
                <a:cs typeface="Arial" panose="020B0604020202020204" pitchFamily="34" charset="0"/>
              </a:rPr>
              <a:t>), </a:t>
            </a:r>
            <a:r>
              <a:rPr lang="fr-FR" sz="1000" dirty="0">
                <a:solidFill>
                  <a:srgbClr val="333333"/>
                </a:solidFill>
                <a:latin typeface="Arial" panose="020B0604020202020204" pitchFamily="34" charset="0"/>
                <a:cs typeface="Arial" panose="020B0604020202020204" pitchFamily="34" charset="0"/>
                <a:hlinkClick r:id="rId5"/>
              </a:rPr>
              <a:t>https://creativecommons.org/publicdomain/zero/1.0/legalcode</a:t>
            </a:r>
            <a:r>
              <a:rPr lang="fr-FR" sz="1000" dirty="0">
                <a:solidFill>
                  <a:srgbClr val="333333"/>
                </a:solidFill>
                <a:latin typeface="Arial" panose="020B0604020202020204" pitchFamily="34" charset="0"/>
                <a:cs typeface="Arial" panose="020B0604020202020204" pitchFamily="34" charset="0"/>
              </a:rPr>
              <a:t> [</a:t>
            </a:r>
            <a:r>
              <a:rPr lang="fr-FR" sz="1000" dirty="0" err="1">
                <a:solidFill>
                  <a:srgbClr val="333333"/>
                </a:solidFill>
                <a:latin typeface="Arial" panose="020B0604020202020204" pitchFamily="34" charset="0"/>
                <a:cs typeface="Arial" panose="020B0604020202020204" pitchFamily="34" charset="0"/>
              </a:rPr>
              <a:t>abgerufen</a:t>
            </a:r>
            <a:r>
              <a:rPr lang="fr-FR" sz="1000" dirty="0">
                <a:solidFill>
                  <a:srgbClr val="333333"/>
                </a:solidFill>
                <a:latin typeface="Arial" panose="020B0604020202020204" pitchFamily="34" charset="0"/>
                <a:cs typeface="Arial" panose="020B0604020202020204" pitchFamily="34" charset="0"/>
              </a:rPr>
              <a:t>: 19.07.2021]</a:t>
            </a:r>
            <a:endParaRPr lang="de-DE"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5596408"/>
      </p:ext>
    </p:extLst>
  </p:cSld>
  <p:clrMapOvr>
    <a:masterClrMapping/>
  </p:clrMapOvr>
  <p:transition>
    <p:pull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Blind">
            <a:extLst>
              <a:ext uri="{FF2B5EF4-FFF2-40B4-BE49-F238E27FC236}">
                <a16:creationId xmlns:a16="http://schemas.microsoft.com/office/drawing/2014/main" id="{17B7C298-859B-4FEE-9F65-0347B86CF63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62335" y="-9330"/>
            <a:ext cx="6867330" cy="6867330"/>
          </a:xfrm>
          <a:prstGeom prst="rect">
            <a:avLst/>
          </a:prstGeom>
        </p:spPr>
      </p:pic>
      <p:sp>
        <p:nvSpPr>
          <p:cNvPr id="3" name="Rechteck 2">
            <a:extLst>
              <a:ext uri="{FF2B5EF4-FFF2-40B4-BE49-F238E27FC236}">
                <a16:creationId xmlns:a16="http://schemas.microsoft.com/office/drawing/2014/main" id="{F8B469EE-4D24-43BE-9CD7-FA36E18B3072}"/>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5" name="Rechteck 4">
            <a:extLst>
              <a:ext uri="{FF2B5EF4-FFF2-40B4-BE49-F238E27FC236}">
                <a16:creationId xmlns:a16="http://schemas.microsoft.com/office/drawing/2014/main" id="{EECC8270-0007-48BD-AB19-F530DC48A47E}"/>
              </a:ext>
            </a:extLst>
          </p:cNvPr>
          <p:cNvSpPr/>
          <p:nvPr/>
        </p:nvSpPr>
        <p:spPr>
          <a:xfrm>
            <a:off x="0" y="6488668"/>
            <a:ext cx="9692519" cy="369332"/>
          </a:xfrm>
          <a:prstGeom prst="rect">
            <a:avLst/>
          </a:prstGeom>
        </p:spPr>
        <p:txBody>
          <a:bodyPr wrap="square">
            <a:spAutoFit/>
          </a:bodyPr>
          <a:lstStyle/>
          <a:p>
            <a:r>
              <a:rPr lang="de-DE" dirty="0">
                <a:solidFill>
                  <a:srgbClr val="FFFFCC"/>
                </a:solidFill>
                <a:highlight>
                  <a:srgbClr val="000000"/>
                </a:highlight>
              </a:rPr>
              <a:t>Darstellung</a:t>
            </a:r>
            <a:r>
              <a:rPr lang="de-DE" dirty="0">
                <a:solidFill>
                  <a:srgbClr val="FFFFCC"/>
                </a:solidFill>
              </a:rPr>
              <a:t>:</a:t>
            </a:r>
            <a:r>
              <a:rPr lang="de-DE" dirty="0"/>
              <a:t> </a:t>
            </a:r>
            <a:r>
              <a:rPr lang="de-DE" dirty="0">
                <a:hlinkClick r:id="rId5"/>
              </a:rPr>
              <a:t>www.mentimeter.com</a:t>
            </a:r>
            <a:endParaRPr lang="de-DE" dirty="0"/>
          </a:p>
        </p:txBody>
      </p:sp>
    </p:spTree>
    <p:extLst>
      <p:ext uri="{BB962C8B-B14F-4D97-AF65-F5344CB8AC3E}">
        <p14:creationId xmlns:p14="http://schemas.microsoft.com/office/powerpoint/2010/main" val="2455462558"/>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6C7BAE-F3C3-4171-8787-73C7E29BA929}"/>
              </a:ext>
            </a:extLst>
          </p:cNvPr>
          <p:cNvSpPr>
            <a:spLocks noGrp="1"/>
          </p:cNvSpPr>
          <p:nvPr>
            <p:ph type="title"/>
          </p:nvPr>
        </p:nvSpPr>
        <p:spPr/>
        <p:txBody>
          <a:bodyPr/>
          <a:lstStyle/>
          <a:p>
            <a:r>
              <a:rPr lang="de-DE" dirty="0"/>
              <a:t>Überprüfung der Merkmale anhand verschiedener Kartendienste und Internetseiten</a:t>
            </a:r>
          </a:p>
        </p:txBody>
      </p:sp>
      <p:graphicFrame>
        <p:nvGraphicFramePr>
          <p:cNvPr id="6" name="Diagramm 5">
            <a:extLst>
              <a:ext uri="{FF2B5EF4-FFF2-40B4-BE49-F238E27FC236}">
                <a16:creationId xmlns:a16="http://schemas.microsoft.com/office/drawing/2014/main" id="{9BB12FBB-87BF-4993-BB7F-3B537457482D}"/>
              </a:ext>
            </a:extLst>
          </p:cNvPr>
          <p:cNvGraphicFramePr/>
          <p:nvPr>
            <p:extLst>
              <p:ext uri="{D42A27DB-BD31-4B8C-83A1-F6EECF244321}">
                <p14:modId xmlns:p14="http://schemas.microsoft.com/office/powerpoint/2010/main" val="2660107948"/>
              </p:ext>
            </p:extLst>
          </p:nvPr>
        </p:nvGraphicFramePr>
        <p:xfrm>
          <a:off x="609600" y="1399457"/>
          <a:ext cx="6854552" cy="44778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Grafik 6" descr="Blind">
            <a:hlinkClick r:id="rId8"/>
            <a:extLst>
              <a:ext uri="{FF2B5EF4-FFF2-40B4-BE49-F238E27FC236}">
                <a16:creationId xmlns:a16="http://schemas.microsoft.com/office/drawing/2014/main" id="{3396721F-3314-45B5-9B4A-BFF4937BC54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65807" y="404664"/>
            <a:ext cx="1552689" cy="1552689"/>
          </a:xfrm>
          <a:prstGeom prst="rect">
            <a:avLst/>
          </a:prstGeom>
        </p:spPr>
      </p:pic>
      <p:pic>
        <p:nvPicPr>
          <p:cNvPr id="8" name="Grafik 7">
            <a:hlinkClick r:id="rId11"/>
            <a:extLst>
              <a:ext uri="{FF2B5EF4-FFF2-40B4-BE49-F238E27FC236}">
                <a16:creationId xmlns:a16="http://schemas.microsoft.com/office/drawing/2014/main" id="{623756CD-2574-4BD1-89B9-9373D040A6E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330804" y="2018078"/>
            <a:ext cx="1204442" cy="1204442"/>
          </a:xfrm>
          <a:prstGeom prst="rect">
            <a:avLst/>
          </a:prstGeom>
        </p:spPr>
      </p:pic>
      <p:pic>
        <p:nvPicPr>
          <p:cNvPr id="9" name="Grafik 8">
            <a:hlinkClick r:id="rId12"/>
            <a:extLst>
              <a:ext uri="{FF2B5EF4-FFF2-40B4-BE49-F238E27FC236}">
                <a16:creationId xmlns:a16="http://schemas.microsoft.com/office/drawing/2014/main" id="{8D106B58-DABD-4F0D-978D-A899F949215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240071" y="3283245"/>
            <a:ext cx="1411239" cy="1411239"/>
          </a:xfrm>
          <a:prstGeom prst="rect">
            <a:avLst/>
          </a:prstGeom>
        </p:spPr>
      </p:pic>
      <p:pic>
        <p:nvPicPr>
          <p:cNvPr id="11" name="Grafik 10">
            <a:extLst>
              <a:ext uri="{FF2B5EF4-FFF2-40B4-BE49-F238E27FC236}">
                <a16:creationId xmlns:a16="http://schemas.microsoft.com/office/drawing/2014/main" id="{4D35DD75-C479-40C1-8A8C-9A749C3D007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047253" y="4755209"/>
            <a:ext cx="1782212" cy="1782212"/>
          </a:xfrm>
          <a:prstGeom prst="rect">
            <a:avLst/>
          </a:prstGeom>
        </p:spPr>
      </p:pic>
      <p:sp>
        <p:nvSpPr>
          <p:cNvPr id="12" name="Rechteck 11">
            <a:extLst>
              <a:ext uri="{FF2B5EF4-FFF2-40B4-BE49-F238E27FC236}">
                <a16:creationId xmlns:a16="http://schemas.microsoft.com/office/drawing/2014/main" id="{2BC6E2BE-72D6-4EA4-AB92-59DB348A9DFA}"/>
              </a:ext>
            </a:extLst>
          </p:cNvPr>
          <p:cNvSpPr/>
          <p:nvPr/>
        </p:nvSpPr>
        <p:spPr>
          <a:xfrm>
            <a:off x="7871973" y="1390575"/>
            <a:ext cx="1864613" cy="646331"/>
          </a:xfrm>
          <a:prstGeom prst="rect">
            <a:avLst/>
          </a:prstGeom>
        </p:spPr>
        <p:txBody>
          <a:bodyPr wrap="square">
            <a:spAutoFit/>
          </a:bodyPr>
          <a:lstStyle/>
          <a:p>
            <a:pPr algn="r"/>
            <a:r>
              <a:rPr lang="de-DE" dirty="0"/>
              <a:t>Google Maps</a:t>
            </a:r>
          </a:p>
          <a:p>
            <a:pPr algn="r"/>
            <a:r>
              <a:rPr lang="de-DE" dirty="0"/>
              <a:t>Satellitenansicht</a:t>
            </a:r>
          </a:p>
        </p:txBody>
      </p:sp>
      <p:sp>
        <p:nvSpPr>
          <p:cNvPr id="13" name="Rechteck 12">
            <a:extLst>
              <a:ext uri="{FF2B5EF4-FFF2-40B4-BE49-F238E27FC236}">
                <a16:creationId xmlns:a16="http://schemas.microsoft.com/office/drawing/2014/main" id="{29C50F5E-1F6F-4081-9EF5-C35A1FEE5A05}"/>
              </a:ext>
            </a:extLst>
          </p:cNvPr>
          <p:cNvSpPr/>
          <p:nvPr/>
        </p:nvSpPr>
        <p:spPr>
          <a:xfrm>
            <a:off x="8179749" y="2636914"/>
            <a:ext cx="1556836" cy="646331"/>
          </a:xfrm>
          <a:prstGeom prst="rect">
            <a:avLst/>
          </a:prstGeom>
        </p:spPr>
        <p:txBody>
          <a:bodyPr wrap="square">
            <a:spAutoFit/>
          </a:bodyPr>
          <a:lstStyle/>
          <a:p>
            <a:pPr algn="r"/>
            <a:r>
              <a:rPr lang="de-DE" dirty="0"/>
              <a:t>Google Maps</a:t>
            </a:r>
          </a:p>
          <a:p>
            <a:pPr algn="r"/>
            <a:r>
              <a:rPr lang="de-DE" dirty="0"/>
              <a:t>3D-Ansicht</a:t>
            </a:r>
          </a:p>
        </p:txBody>
      </p:sp>
      <p:sp>
        <p:nvSpPr>
          <p:cNvPr id="14" name="Rechteck 13">
            <a:extLst>
              <a:ext uri="{FF2B5EF4-FFF2-40B4-BE49-F238E27FC236}">
                <a16:creationId xmlns:a16="http://schemas.microsoft.com/office/drawing/2014/main" id="{F7FD829D-F605-4D1A-9575-393B9AF19E9C}"/>
              </a:ext>
            </a:extLst>
          </p:cNvPr>
          <p:cNvSpPr/>
          <p:nvPr/>
        </p:nvSpPr>
        <p:spPr>
          <a:xfrm>
            <a:off x="7782204" y="4048153"/>
            <a:ext cx="1954382" cy="646331"/>
          </a:xfrm>
          <a:prstGeom prst="rect">
            <a:avLst/>
          </a:prstGeom>
        </p:spPr>
        <p:txBody>
          <a:bodyPr wrap="square">
            <a:spAutoFit/>
          </a:bodyPr>
          <a:lstStyle/>
          <a:p>
            <a:pPr algn="r"/>
            <a:r>
              <a:rPr lang="de-DE" dirty="0"/>
              <a:t>OSM</a:t>
            </a:r>
          </a:p>
          <a:p>
            <a:pPr algn="r"/>
            <a:r>
              <a:rPr lang="de-DE" dirty="0"/>
              <a:t>humanitäre Karte</a:t>
            </a:r>
          </a:p>
        </p:txBody>
      </p:sp>
      <p:sp>
        <p:nvSpPr>
          <p:cNvPr id="15" name="Rechteck 14">
            <a:extLst>
              <a:ext uri="{FF2B5EF4-FFF2-40B4-BE49-F238E27FC236}">
                <a16:creationId xmlns:a16="http://schemas.microsoft.com/office/drawing/2014/main" id="{FC3C40A1-F183-4E86-AE69-22A6515A38F6}"/>
              </a:ext>
            </a:extLst>
          </p:cNvPr>
          <p:cNvSpPr/>
          <p:nvPr/>
        </p:nvSpPr>
        <p:spPr>
          <a:xfrm>
            <a:off x="6769042" y="5891090"/>
            <a:ext cx="2967544" cy="646331"/>
          </a:xfrm>
          <a:prstGeom prst="rect">
            <a:avLst/>
          </a:prstGeom>
        </p:spPr>
        <p:txBody>
          <a:bodyPr wrap="square">
            <a:spAutoFit/>
          </a:bodyPr>
          <a:lstStyle/>
          <a:p>
            <a:pPr algn="r"/>
            <a:r>
              <a:rPr lang="de-DE" dirty="0"/>
              <a:t>Atlas</a:t>
            </a:r>
          </a:p>
          <a:p>
            <a:pPr algn="r"/>
            <a:r>
              <a:rPr lang="de-DE" dirty="0"/>
              <a:t>z.B. Münster, Stadtzentrum</a:t>
            </a:r>
          </a:p>
        </p:txBody>
      </p:sp>
      <p:sp>
        <p:nvSpPr>
          <p:cNvPr id="16" name="Rechteck 15">
            <a:extLst>
              <a:ext uri="{FF2B5EF4-FFF2-40B4-BE49-F238E27FC236}">
                <a16:creationId xmlns:a16="http://schemas.microsoft.com/office/drawing/2014/main" id="{D0C5EEED-1478-4332-831F-C7848B66ED68}"/>
              </a:ext>
            </a:extLst>
          </p:cNvPr>
          <p:cNvSpPr/>
          <p:nvPr/>
        </p:nvSpPr>
        <p:spPr>
          <a:xfrm>
            <a:off x="9691066" y="6488668"/>
            <a:ext cx="2500934" cy="369332"/>
          </a:xfrm>
          <a:prstGeom prst="rect">
            <a:avLst/>
          </a:prstGeom>
          <a:solidFill>
            <a:schemeClr val="accent5"/>
          </a:solidFill>
        </p:spPr>
        <p:txBody>
          <a:bodyPr wrap="square">
            <a:spAutoFit/>
          </a:bodyPr>
          <a:lstStyle/>
          <a:p>
            <a:r>
              <a:rPr lang="de-DE" dirty="0"/>
              <a:t>Gestaltungsvorschlag</a:t>
            </a:r>
          </a:p>
        </p:txBody>
      </p:sp>
      <p:cxnSp>
        <p:nvCxnSpPr>
          <p:cNvPr id="4" name="Gerader Verbinder 3">
            <a:extLst>
              <a:ext uri="{FF2B5EF4-FFF2-40B4-BE49-F238E27FC236}">
                <a16:creationId xmlns:a16="http://schemas.microsoft.com/office/drawing/2014/main" id="{96F9D297-2BFF-4024-BEED-32BF43798436}"/>
              </a:ext>
            </a:extLst>
          </p:cNvPr>
          <p:cNvCxnSpPr>
            <a:cxnSpLocks/>
          </p:cNvCxnSpPr>
          <p:nvPr/>
        </p:nvCxnSpPr>
        <p:spPr>
          <a:xfrm>
            <a:off x="6769042" y="4755209"/>
            <a:ext cx="5405943"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Rechteck 2">
            <a:extLst>
              <a:ext uri="{FF2B5EF4-FFF2-40B4-BE49-F238E27FC236}">
                <a16:creationId xmlns:a16="http://schemas.microsoft.com/office/drawing/2014/main" id="{3980CBA6-750B-4192-AC63-012FD27554BC}"/>
              </a:ext>
            </a:extLst>
          </p:cNvPr>
          <p:cNvSpPr/>
          <p:nvPr/>
        </p:nvSpPr>
        <p:spPr>
          <a:xfrm>
            <a:off x="9997168" y="1741910"/>
            <a:ext cx="2194832" cy="215444"/>
          </a:xfrm>
          <a:prstGeom prst="rect">
            <a:avLst/>
          </a:prstGeom>
        </p:spPr>
        <p:txBody>
          <a:bodyPr wrap="none">
            <a:spAutoFit/>
          </a:bodyPr>
          <a:lstStyle/>
          <a:p>
            <a:pPr algn="r"/>
            <a:r>
              <a:rPr lang="de-DE" sz="800" dirty="0">
                <a:hlinkClick r:id="rId13"/>
              </a:rPr>
              <a:t>https://goo.gl/maps/AG8u8ALPzS6hYWHa9</a:t>
            </a:r>
            <a:endParaRPr lang="de-DE" sz="800" dirty="0"/>
          </a:p>
        </p:txBody>
      </p:sp>
      <p:sp>
        <p:nvSpPr>
          <p:cNvPr id="17" name="Rechteck 16">
            <a:extLst>
              <a:ext uri="{FF2B5EF4-FFF2-40B4-BE49-F238E27FC236}">
                <a16:creationId xmlns:a16="http://schemas.microsoft.com/office/drawing/2014/main" id="{26E1F1F1-025F-4AF0-9414-B67EF3DF285C}"/>
              </a:ext>
            </a:extLst>
          </p:cNvPr>
          <p:cNvSpPr/>
          <p:nvPr/>
        </p:nvSpPr>
        <p:spPr>
          <a:xfrm>
            <a:off x="9980153" y="3007076"/>
            <a:ext cx="2194832" cy="215444"/>
          </a:xfrm>
          <a:prstGeom prst="rect">
            <a:avLst/>
          </a:prstGeom>
        </p:spPr>
        <p:txBody>
          <a:bodyPr wrap="none">
            <a:spAutoFit/>
          </a:bodyPr>
          <a:lstStyle/>
          <a:p>
            <a:pPr algn="r"/>
            <a:r>
              <a:rPr lang="de-DE" sz="800" dirty="0">
                <a:hlinkClick r:id="rId14"/>
              </a:rPr>
              <a:t>https://goo.gl/maps/S8d25yobhGdCx3RQ6</a:t>
            </a:r>
            <a:r>
              <a:rPr lang="de-DE" sz="800" dirty="0"/>
              <a:t> </a:t>
            </a:r>
          </a:p>
        </p:txBody>
      </p:sp>
      <p:sp>
        <p:nvSpPr>
          <p:cNvPr id="18" name="Rechteck 17">
            <a:extLst>
              <a:ext uri="{FF2B5EF4-FFF2-40B4-BE49-F238E27FC236}">
                <a16:creationId xmlns:a16="http://schemas.microsoft.com/office/drawing/2014/main" id="{7F67B21C-0CED-4AAB-9710-DE7FF3508A98}"/>
              </a:ext>
            </a:extLst>
          </p:cNvPr>
          <p:cNvSpPr/>
          <p:nvPr/>
        </p:nvSpPr>
        <p:spPr>
          <a:xfrm>
            <a:off x="10949313" y="4479041"/>
            <a:ext cx="1301959" cy="215444"/>
          </a:xfrm>
          <a:prstGeom prst="rect">
            <a:avLst/>
          </a:prstGeom>
        </p:spPr>
        <p:txBody>
          <a:bodyPr wrap="none">
            <a:spAutoFit/>
          </a:bodyPr>
          <a:lstStyle/>
          <a:p>
            <a:pPr algn="r"/>
            <a:r>
              <a:rPr lang="de-DE" sz="800" dirty="0">
                <a:hlinkClick r:id="rId15"/>
              </a:rPr>
              <a:t>www.openstreetmap.org</a:t>
            </a:r>
            <a:endParaRPr lang="de-DE" sz="800" dirty="0"/>
          </a:p>
        </p:txBody>
      </p:sp>
      <p:sp>
        <p:nvSpPr>
          <p:cNvPr id="19" name="Rechteck 18">
            <a:extLst>
              <a:ext uri="{FF2B5EF4-FFF2-40B4-BE49-F238E27FC236}">
                <a16:creationId xmlns:a16="http://schemas.microsoft.com/office/drawing/2014/main" id="{79BC36F0-A509-47A2-B9CB-18ED7E837F2B}"/>
              </a:ext>
            </a:extLst>
          </p:cNvPr>
          <p:cNvSpPr/>
          <p:nvPr/>
        </p:nvSpPr>
        <p:spPr>
          <a:xfrm>
            <a:off x="10941338" y="6309900"/>
            <a:ext cx="1250662" cy="215444"/>
          </a:xfrm>
          <a:prstGeom prst="rect">
            <a:avLst/>
          </a:prstGeom>
        </p:spPr>
        <p:txBody>
          <a:bodyPr wrap="none">
            <a:spAutoFit/>
          </a:bodyPr>
          <a:lstStyle/>
          <a:p>
            <a:pPr algn="r"/>
            <a:r>
              <a:rPr lang="de-DE" sz="800" dirty="0">
                <a:hlinkClick r:id="rId16"/>
              </a:rPr>
              <a:t>diercke.westermann.de</a:t>
            </a:r>
            <a:endParaRPr lang="de-DE" sz="800" dirty="0"/>
          </a:p>
        </p:txBody>
      </p:sp>
    </p:spTree>
    <p:extLst>
      <p:ext uri="{BB962C8B-B14F-4D97-AF65-F5344CB8AC3E}">
        <p14:creationId xmlns:p14="http://schemas.microsoft.com/office/powerpoint/2010/main" val="2446410465"/>
      </p:ext>
    </p:extLst>
  </p:cSld>
  <p:clrMapOvr>
    <a:masterClrMapping/>
  </p:clrMapOvr>
  <p:transition>
    <p:pull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enkblase: wolkenförmig 5">
            <a:extLst>
              <a:ext uri="{FF2B5EF4-FFF2-40B4-BE49-F238E27FC236}">
                <a16:creationId xmlns:a16="http://schemas.microsoft.com/office/drawing/2014/main" id="{115B04D8-B7EB-45C3-8514-782293A61B10}"/>
              </a:ext>
            </a:extLst>
          </p:cNvPr>
          <p:cNvSpPr/>
          <p:nvPr/>
        </p:nvSpPr>
        <p:spPr>
          <a:xfrm>
            <a:off x="6522413" y="533754"/>
            <a:ext cx="3317416" cy="2093495"/>
          </a:xfrm>
          <a:prstGeom prst="cloudCallout">
            <a:avLst>
              <a:gd name="adj1" fmla="val -64276"/>
              <a:gd name="adj2" fmla="val 69269"/>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accent5">
                    <a:lumMod val="60000"/>
                    <a:lumOff val="40000"/>
                  </a:schemeClr>
                </a:solidFill>
              </a:rPr>
              <a:t>Architekt:</a:t>
            </a:r>
          </a:p>
          <a:p>
            <a:pPr algn="ctr"/>
            <a:endParaRPr lang="de-DE" b="1" u="sng" dirty="0">
              <a:solidFill>
                <a:schemeClr val="accent5">
                  <a:lumMod val="60000"/>
                  <a:lumOff val="40000"/>
                </a:schemeClr>
              </a:solidFill>
            </a:endParaRPr>
          </a:p>
          <a:p>
            <a:pPr algn="ctr"/>
            <a:endParaRPr lang="de-DE" b="1" u="sng" dirty="0">
              <a:solidFill>
                <a:schemeClr val="accent5">
                  <a:lumMod val="60000"/>
                  <a:lumOff val="40000"/>
                </a:schemeClr>
              </a:solidFill>
            </a:endParaRPr>
          </a:p>
          <a:p>
            <a:pPr algn="ctr"/>
            <a:endParaRPr lang="de-DE" b="1" u="sng" dirty="0">
              <a:solidFill>
                <a:schemeClr val="accent5">
                  <a:lumMod val="60000"/>
                  <a:lumOff val="40000"/>
                </a:schemeClr>
              </a:solidFill>
            </a:endParaRPr>
          </a:p>
        </p:txBody>
      </p:sp>
      <p:sp>
        <p:nvSpPr>
          <p:cNvPr id="7" name="Denkblase: wolkenförmig 6">
            <a:extLst>
              <a:ext uri="{FF2B5EF4-FFF2-40B4-BE49-F238E27FC236}">
                <a16:creationId xmlns:a16="http://schemas.microsoft.com/office/drawing/2014/main" id="{38FF768D-9F02-4B4F-BB3E-CF23DCECFF82}"/>
              </a:ext>
            </a:extLst>
          </p:cNvPr>
          <p:cNvSpPr/>
          <p:nvPr/>
        </p:nvSpPr>
        <p:spPr>
          <a:xfrm>
            <a:off x="8814134" y="2166289"/>
            <a:ext cx="2935705" cy="2093495"/>
          </a:xfrm>
          <a:prstGeom prst="cloudCallout">
            <a:avLst>
              <a:gd name="adj1" fmla="val -130910"/>
              <a:gd name="adj2" fmla="val 8514"/>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tx1">
                    <a:lumMod val="75000"/>
                    <a:lumOff val="25000"/>
                  </a:schemeClr>
                </a:solidFill>
              </a:rPr>
              <a:t>Jurist:</a:t>
            </a:r>
          </a:p>
          <a:p>
            <a:pPr algn="ctr"/>
            <a:endParaRPr lang="de-DE" b="1" u="sng" dirty="0">
              <a:solidFill>
                <a:schemeClr val="tx1">
                  <a:lumMod val="75000"/>
                  <a:lumOff val="25000"/>
                </a:schemeClr>
              </a:solidFill>
            </a:endParaRPr>
          </a:p>
          <a:p>
            <a:pPr algn="ctr"/>
            <a:endParaRPr lang="de-DE" b="1" u="sng" dirty="0">
              <a:solidFill>
                <a:schemeClr val="tx1">
                  <a:lumMod val="75000"/>
                  <a:lumOff val="25000"/>
                </a:schemeClr>
              </a:solidFill>
            </a:endParaRPr>
          </a:p>
          <a:p>
            <a:pPr algn="ctr"/>
            <a:endParaRPr lang="de-DE" b="1" u="sng" dirty="0">
              <a:solidFill>
                <a:schemeClr val="tx1">
                  <a:lumMod val="75000"/>
                  <a:lumOff val="25000"/>
                </a:schemeClr>
              </a:solidFill>
            </a:endParaRPr>
          </a:p>
        </p:txBody>
      </p:sp>
      <p:sp>
        <p:nvSpPr>
          <p:cNvPr id="8" name="Denkblase: wolkenförmig 7">
            <a:extLst>
              <a:ext uri="{FF2B5EF4-FFF2-40B4-BE49-F238E27FC236}">
                <a16:creationId xmlns:a16="http://schemas.microsoft.com/office/drawing/2014/main" id="{0EB4DAF9-8DAD-4B38-9750-77EA30652659}"/>
              </a:ext>
            </a:extLst>
          </p:cNvPr>
          <p:cNvSpPr/>
          <p:nvPr/>
        </p:nvSpPr>
        <p:spPr>
          <a:xfrm>
            <a:off x="2455944" y="467538"/>
            <a:ext cx="2935705" cy="2093495"/>
          </a:xfrm>
          <a:prstGeom prst="cloudCallout">
            <a:avLst>
              <a:gd name="adj1" fmla="val 59833"/>
              <a:gd name="adj2" fmla="val 80398"/>
            </a:avLst>
          </a:prstGeom>
          <a:solidFill>
            <a:schemeClr val="tx2">
              <a:lumMod val="60000"/>
              <a:lumOff val="4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tx1">
                    <a:lumMod val="75000"/>
                    <a:lumOff val="25000"/>
                  </a:schemeClr>
                </a:solidFill>
              </a:rPr>
              <a:t>Historiker:</a:t>
            </a:r>
          </a:p>
          <a:p>
            <a:pPr algn="ctr"/>
            <a:endParaRPr lang="de-DE" b="1" u="sng" dirty="0">
              <a:solidFill>
                <a:schemeClr val="tx1">
                  <a:lumMod val="75000"/>
                  <a:lumOff val="25000"/>
                </a:schemeClr>
              </a:solidFill>
            </a:endParaRPr>
          </a:p>
          <a:p>
            <a:pPr algn="ctr"/>
            <a:endParaRPr lang="de-DE" b="1" u="sng" dirty="0">
              <a:solidFill>
                <a:schemeClr val="tx1">
                  <a:lumMod val="75000"/>
                  <a:lumOff val="25000"/>
                </a:schemeClr>
              </a:solidFill>
            </a:endParaRPr>
          </a:p>
          <a:p>
            <a:pPr algn="ctr"/>
            <a:endParaRPr lang="de-DE" b="1" u="sng" dirty="0">
              <a:solidFill>
                <a:schemeClr val="tx1">
                  <a:lumMod val="75000"/>
                  <a:lumOff val="25000"/>
                </a:schemeClr>
              </a:solidFill>
            </a:endParaRPr>
          </a:p>
        </p:txBody>
      </p:sp>
      <p:sp>
        <p:nvSpPr>
          <p:cNvPr id="9" name="Denkblase: wolkenförmig 8">
            <a:extLst>
              <a:ext uri="{FF2B5EF4-FFF2-40B4-BE49-F238E27FC236}">
                <a16:creationId xmlns:a16="http://schemas.microsoft.com/office/drawing/2014/main" id="{A68AE2CA-344F-445D-8B51-845A826E5A1C}"/>
              </a:ext>
            </a:extLst>
          </p:cNvPr>
          <p:cNvSpPr/>
          <p:nvPr/>
        </p:nvSpPr>
        <p:spPr>
          <a:xfrm>
            <a:off x="62867" y="2203473"/>
            <a:ext cx="2935705" cy="2093495"/>
          </a:xfrm>
          <a:prstGeom prst="cloudCallout">
            <a:avLst>
              <a:gd name="adj1" fmla="val 124737"/>
              <a:gd name="adj2" fmla="val 27032"/>
            </a:avLst>
          </a:prstGeom>
          <a:solidFill>
            <a:schemeClr val="tx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accent5"/>
                </a:solidFill>
              </a:rPr>
              <a:t>Soziologe:</a:t>
            </a:r>
          </a:p>
          <a:p>
            <a:pPr algn="ctr"/>
            <a:endParaRPr lang="de-DE" b="1" u="sng" dirty="0">
              <a:solidFill>
                <a:schemeClr val="accent5"/>
              </a:solidFill>
            </a:endParaRPr>
          </a:p>
          <a:p>
            <a:pPr algn="ctr"/>
            <a:endParaRPr lang="de-DE" b="1" u="sng" dirty="0">
              <a:solidFill>
                <a:schemeClr val="accent5"/>
              </a:solidFill>
            </a:endParaRPr>
          </a:p>
          <a:p>
            <a:pPr algn="ctr"/>
            <a:endParaRPr lang="de-DE" b="1" u="sng" dirty="0">
              <a:solidFill>
                <a:schemeClr val="accent5"/>
              </a:solidFill>
            </a:endParaRPr>
          </a:p>
        </p:txBody>
      </p:sp>
      <p:sp>
        <p:nvSpPr>
          <p:cNvPr id="10" name="Denkblase: wolkenförmig 9">
            <a:extLst>
              <a:ext uri="{FF2B5EF4-FFF2-40B4-BE49-F238E27FC236}">
                <a16:creationId xmlns:a16="http://schemas.microsoft.com/office/drawing/2014/main" id="{C432B32F-FEBB-4191-865D-F08F97C8A5E5}"/>
              </a:ext>
            </a:extLst>
          </p:cNvPr>
          <p:cNvSpPr/>
          <p:nvPr/>
        </p:nvSpPr>
        <p:spPr>
          <a:xfrm>
            <a:off x="44139" y="4443586"/>
            <a:ext cx="3715737" cy="2275914"/>
          </a:xfrm>
          <a:prstGeom prst="cloudCallout">
            <a:avLst>
              <a:gd name="adj1" fmla="val 94581"/>
              <a:gd name="adj2" fmla="val -81843"/>
            </a:avLst>
          </a:prstGeom>
          <a:solidFill>
            <a:schemeClr val="tx2">
              <a:lumMod val="40000"/>
              <a:lumOff val="6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tx2">
                    <a:lumMod val="75000"/>
                  </a:schemeClr>
                </a:solidFill>
              </a:rPr>
              <a:t>Ökonom:</a:t>
            </a:r>
          </a:p>
          <a:p>
            <a:pPr algn="ctr"/>
            <a:endParaRPr lang="de-DE" b="1" u="sng" dirty="0">
              <a:solidFill>
                <a:schemeClr val="tx2">
                  <a:lumMod val="75000"/>
                </a:schemeClr>
              </a:solidFill>
            </a:endParaRPr>
          </a:p>
          <a:p>
            <a:pPr algn="ctr"/>
            <a:endParaRPr lang="de-DE" b="1" u="sng" dirty="0">
              <a:solidFill>
                <a:schemeClr val="tx2">
                  <a:lumMod val="75000"/>
                </a:schemeClr>
              </a:solidFill>
            </a:endParaRPr>
          </a:p>
          <a:p>
            <a:pPr algn="ctr"/>
            <a:endParaRPr lang="de-DE" b="1" u="sng" dirty="0">
              <a:solidFill>
                <a:schemeClr val="tx2">
                  <a:lumMod val="75000"/>
                </a:schemeClr>
              </a:solidFill>
            </a:endParaRPr>
          </a:p>
          <a:p>
            <a:pPr algn="ctr"/>
            <a:endParaRPr lang="de-DE" b="1" u="sng" dirty="0">
              <a:solidFill>
                <a:schemeClr val="tx2">
                  <a:lumMod val="75000"/>
                </a:schemeClr>
              </a:solidFill>
            </a:endParaRPr>
          </a:p>
        </p:txBody>
      </p:sp>
      <p:sp>
        <p:nvSpPr>
          <p:cNvPr id="12" name="Rechteck 11">
            <a:extLst>
              <a:ext uri="{FF2B5EF4-FFF2-40B4-BE49-F238E27FC236}">
                <a16:creationId xmlns:a16="http://schemas.microsoft.com/office/drawing/2014/main" id="{EF715E7A-7801-4A77-9538-3C9235900B0E}"/>
              </a:ext>
            </a:extLst>
          </p:cNvPr>
          <p:cNvSpPr/>
          <p:nvPr/>
        </p:nvSpPr>
        <p:spPr>
          <a:xfrm>
            <a:off x="0" y="6597352"/>
            <a:ext cx="3503712" cy="276999"/>
          </a:xfrm>
          <a:prstGeom prst="rect">
            <a:avLst/>
          </a:prstGeom>
        </p:spPr>
        <p:txBody>
          <a:bodyPr wrap="square">
            <a:spAutoFit/>
          </a:bodyPr>
          <a:lstStyle/>
          <a:p>
            <a:pPr algn="r"/>
            <a:r>
              <a:rPr lang="de-DE" sz="1200" dirty="0"/>
              <a:t>frei nach V. </a:t>
            </a:r>
            <a:r>
              <a:rPr lang="de-DE" sz="1200" dirty="0" err="1"/>
              <a:t>Blotevogel</a:t>
            </a:r>
            <a:r>
              <a:rPr lang="de-DE" sz="1200" dirty="0"/>
              <a:t>: Stadtgeographie (2001)</a:t>
            </a:r>
          </a:p>
        </p:txBody>
      </p:sp>
      <p:pic>
        <p:nvPicPr>
          <p:cNvPr id="5" name="Grafik 4" descr="Ort">
            <a:extLst>
              <a:ext uri="{FF2B5EF4-FFF2-40B4-BE49-F238E27FC236}">
                <a16:creationId xmlns:a16="http://schemas.microsoft.com/office/drawing/2014/main" id="{7EF2778F-2789-461A-B8F3-2F8187C13C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39489" y="2671554"/>
            <a:ext cx="1503947" cy="1503947"/>
          </a:xfrm>
          <a:prstGeom prst="rect">
            <a:avLst/>
          </a:prstGeom>
        </p:spPr>
      </p:pic>
      <p:sp>
        <p:nvSpPr>
          <p:cNvPr id="11" name="Rechteck 10">
            <a:extLst>
              <a:ext uri="{FF2B5EF4-FFF2-40B4-BE49-F238E27FC236}">
                <a16:creationId xmlns:a16="http://schemas.microsoft.com/office/drawing/2014/main" id="{F1B23AEB-2705-42AB-ABED-2C009BD9CBAD}"/>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3470021645"/>
      </p:ext>
    </p:extLst>
  </p:cSld>
  <p:clrMapOvr>
    <a:masterClrMapping/>
  </p:clrMapOvr>
  <p:transition>
    <p:pull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enkblase: wolkenförmig 5">
            <a:extLst>
              <a:ext uri="{FF2B5EF4-FFF2-40B4-BE49-F238E27FC236}">
                <a16:creationId xmlns:a16="http://schemas.microsoft.com/office/drawing/2014/main" id="{115B04D8-B7EB-45C3-8514-782293A61B10}"/>
              </a:ext>
            </a:extLst>
          </p:cNvPr>
          <p:cNvSpPr/>
          <p:nvPr/>
        </p:nvSpPr>
        <p:spPr>
          <a:xfrm>
            <a:off x="6522413" y="533754"/>
            <a:ext cx="3317416" cy="2093495"/>
          </a:xfrm>
          <a:prstGeom prst="cloudCallout">
            <a:avLst>
              <a:gd name="adj1" fmla="val -64276"/>
              <a:gd name="adj2" fmla="val 69269"/>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accent5">
                    <a:lumMod val="60000"/>
                    <a:lumOff val="40000"/>
                  </a:schemeClr>
                </a:solidFill>
              </a:rPr>
              <a:t>Architekt:</a:t>
            </a:r>
          </a:p>
          <a:p>
            <a:pPr algn="ctr"/>
            <a:r>
              <a:rPr lang="de-DE" dirty="0">
                <a:solidFill>
                  <a:schemeClr val="accent5">
                    <a:lumMod val="60000"/>
                    <a:lumOff val="40000"/>
                  </a:schemeClr>
                </a:solidFill>
              </a:rPr>
              <a:t>Hausformen, Gebäudehöhe, Gebäudedichte, …</a:t>
            </a:r>
          </a:p>
        </p:txBody>
      </p:sp>
      <p:sp>
        <p:nvSpPr>
          <p:cNvPr id="7" name="Denkblase: wolkenförmig 6">
            <a:extLst>
              <a:ext uri="{FF2B5EF4-FFF2-40B4-BE49-F238E27FC236}">
                <a16:creationId xmlns:a16="http://schemas.microsoft.com/office/drawing/2014/main" id="{38FF768D-9F02-4B4F-BB3E-CF23DCECFF82}"/>
              </a:ext>
            </a:extLst>
          </p:cNvPr>
          <p:cNvSpPr/>
          <p:nvPr/>
        </p:nvSpPr>
        <p:spPr>
          <a:xfrm>
            <a:off x="8814134" y="2166289"/>
            <a:ext cx="2935705" cy="2093495"/>
          </a:xfrm>
          <a:prstGeom prst="cloudCallout">
            <a:avLst>
              <a:gd name="adj1" fmla="val -130910"/>
              <a:gd name="adj2" fmla="val 8514"/>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tx1">
                    <a:lumMod val="75000"/>
                    <a:lumOff val="25000"/>
                  </a:schemeClr>
                </a:solidFill>
              </a:rPr>
              <a:t>Jurist:</a:t>
            </a:r>
          </a:p>
          <a:p>
            <a:pPr algn="ctr"/>
            <a:r>
              <a:rPr lang="de-DE" dirty="0">
                <a:solidFill>
                  <a:schemeClr val="tx1">
                    <a:lumMod val="75000"/>
                    <a:lumOff val="25000"/>
                  </a:schemeClr>
                </a:solidFill>
              </a:rPr>
              <a:t>Stadtrecht, Verwaltung, Gerichte, …</a:t>
            </a:r>
          </a:p>
        </p:txBody>
      </p:sp>
      <p:sp>
        <p:nvSpPr>
          <p:cNvPr id="8" name="Denkblase: wolkenförmig 7">
            <a:extLst>
              <a:ext uri="{FF2B5EF4-FFF2-40B4-BE49-F238E27FC236}">
                <a16:creationId xmlns:a16="http://schemas.microsoft.com/office/drawing/2014/main" id="{0EB4DAF9-8DAD-4B38-9750-77EA30652659}"/>
              </a:ext>
            </a:extLst>
          </p:cNvPr>
          <p:cNvSpPr/>
          <p:nvPr/>
        </p:nvSpPr>
        <p:spPr>
          <a:xfrm>
            <a:off x="2455944" y="467538"/>
            <a:ext cx="2935705" cy="2093495"/>
          </a:xfrm>
          <a:prstGeom prst="cloudCallout">
            <a:avLst>
              <a:gd name="adj1" fmla="val 59833"/>
              <a:gd name="adj2" fmla="val 80398"/>
            </a:avLst>
          </a:prstGeom>
          <a:solidFill>
            <a:schemeClr val="tx2">
              <a:lumMod val="60000"/>
              <a:lumOff val="4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tx1">
                    <a:lumMod val="75000"/>
                    <a:lumOff val="25000"/>
                  </a:schemeClr>
                </a:solidFill>
              </a:rPr>
              <a:t>Historiker:</a:t>
            </a:r>
          </a:p>
          <a:p>
            <a:pPr algn="ctr"/>
            <a:r>
              <a:rPr lang="de-DE" dirty="0">
                <a:solidFill>
                  <a:schemeClr val="tx1">
                    <a:lumMod val="75000"/>
                    <a:lumOff val="25000"/>
                  </a:schemeClr>
                </a:solidFill>
              </a:rPr>
              <a:t>Mittelalterliche Stadt, Museum, Kirchen,…</a:t>
            </a:r>
          </a:p>
        </p:txBody>
      </p:sp>
      <p:sp>
        <p:nvSpPr>
          <p:cNvPr id="9" name="Denkblase: wolkenförmig 8">
            <a:extLst>
              <a:ext uri="{FF2B5EF4-FFF2-40B4-BE49-F238E27FC236}">
                <a16:creationId xmlns:a16="http://schemas.microsoft.com/office/drawing/2014/main" id="{A68AE2CA-344F-445D-8B51-845A826E5A1C}"/>
              </a:ext>
            </a:extLst>
          </p:cNvPr>
          <p:cNvSpPr/>
          <p:nvPr/>
        </p:nvSpPr>
        <p:spPr>
          <a:xfrm>
            <a:off x="62867" y="2203473"/>
            <a:ext cx="2935705" cy="2093495"/>
          </a:xfrm>
          <a:prstGeom prst="cloudCallout">
            <a:avLst>
              <a:gd name="adj1" fmla="val 124737"/>
              <a:gd name="adj2" fmla="val 27032"/>
            </a:avLst>
          </a:prstGeom>
          <a:solidFill>
            <a:schemeClr val="tx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accent5"/>
                </a:solidFill>
              </a:rPr>
              <a:t>Soziologe:</a:t>
            </a:r>
          </a:p>
          <a:p>
            <a:pPr algn="ctr"/>
            <a:r>
              <a:rPr lang="de-DE" dirty="0">
                <a:solidFill>
                  <a:schemeClr val="accent5"/>
                </a:solidFill>
              </a:rPr>
              <a:t>Interaktion, Konflikt, Anonymität</a:t>
            </a:r>
          </a:p>
        </p:txBody>
      </p:sp>
      <p:sp>
        <p:nvSpPr>
          <p:cNvPr id="10" name="Denkblase: wolkenförmig 9">
            <a:extLst>
              <a:ext uri="{FF2B5EF4-FFF2-40B4-BE49-F238E27FC236}">
                <a16:creationId xmlns:a16="http://schemas.microsoft.com/office/drawing/2014/main" id="{C432B32F-FEBB-4191-865D-F08F97C8A5E5}"/>
              </a:ext>
            </a:extLst>
          </p:cNvPr>
          <p:cNvSpPr/>
          <p:nvPr/>
        </p:nvSpPr>
        <p:spPr>
          <a:xfrm>
            <a:off x="44139" y="4443586"/>
            <a:ext cx="3715737" cy="2275914"/>
          </a:xfrm>
          <a:prstGeom prst="cloudCallout">
            <a:avLst>
              <a:gd name="adj1" fmla="val 94581"/>
              <a:gd name="adj2" fmla="val -81843"/>
            </a:avLst>
          </a:prstGeom>
          <a:solidFill>
            <a:schemeClr val="tx2">
              <a:lumMod val="40000"/>
              <a:lumOff val="6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tx2">
                    <a:lumMod val="75000"/>
                  </a:schemeClr>
                </a:solidFill>
              </a:rPr>
              <a:t>Ökonom:</a:t>
            </a:r>
          </a:p>
          <a:p>
            <a:pPr algn="ctr"/>
            <a:r>
              <a:rPr lang="de-DE" dirty="0">
                <a:solidFill>
                  <a:schemeClr val="tx2">
                    <a:lumMod val="75000"/>
                  </a:schemeClr>
                </a:solidFill>
              </a:rPr>
              <a:t>Industrie, Dienstleistungen, Handel, Wirtschaft, Infrastruktur, …</a:t>
            </a:r>
          </a:p>
        </p:txBody>
      </p:sp>
      <p:sp>
        <p:nvSpPr>
          <p:cNvPr id="12" name="Rechteck 11">
            <a:extLst>
              <a:ext uri="{FF2B5EF4-FFF2-40B4-BE49-F238E27FC236}">
                <a16:creationId xmlns:a16="http://schemas.microsoft.com/office/drawing/2014/main" id="{EF715E7A-7801-4A77-9538-3C9235900B0E}"/>
              </a:ext>
            </a:extLst>
          </p:cNvPr>
          <p:cNvSpPr/>
          <p:nvPr/>
        </p:nvSpPr>
        <p:spPr>
          <a:xfrm>
            <a:off x="0" y="6597352"/>
            <a:ext cx="3503712" cy="276999"/>
          </a:xfrm>
          <a:prstGeom prst="rect">
            <a:avLst/>
          </a:prstGeom>
        </p:spPr>
        <p:txBody>
          <a:bodyPr wrap="square">
            <a:spAutoFit/>
          </a:bodyPr>
          <a:lstStyle/>
          <a:p>
            <a:pPr algn="r"/>
            <a:r>
              <a:rPr lang="de-DE" sz="1200" dirty="0"/>
              <a:t>frei nach V. </a:t>
            </a:r>
            <a:r>
              <a:rPr lang="de-DE" sz="1200" dirty="0" err="1"/>
              <a:t>Blotevogel</a:t>
            </a:r>
            <a:r>
              <a:rPr lang="de-DE" sz="1200" dirty="0"/>
              <a:t>: Stadtgeographie (2001)</a:t>
            </a:r>
          </a:p>
        </p:txBody>
      </p:sp>
      <p:pic>
        <p:nvPicPr>
          <p:cNvPr id="5" name="Grafik 4" descr="Ort">
            <a:extLst>
              <a:ext uri="{FF2B5EF4-FFF2-40B4-BE49-F238E27FC236}">
                <a16:creationId xmlns:a16="http://schemas.microsoft.com/office/drawing/2014/main" id="{7EF2778F-2789-461A-B8F3-2F8187C13C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39489" y="2671554"/>
            <a:ext cx="1503947" cy="1503947"/>
          </a:xfrm>
          <a:prstGeom prst="rect">
            <a:avLst/>
          </a:prstGeom>
        </p:spPr>
      </p:pic>
      <p:sp>
        <p:nvSpPr>
          <p:cNvPr id="13" name="Rechteck 12">
            <a:extLst>
              <a:ext uri="{FF2B5EF4-FFF2-40B4-BE49-F238E27FC236}">
                <a16:creationId xmlns:a16="http://schemas.microsoft.com/office/drawing/2014/main" id="{0DC98A3F-1E4C-4862-9C24-866A10FAB798}"/>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202051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enkblase: wolkenförmig 5">
            <a:extLst>
              <a:ext uri="{FF2B5EF4-FFF2-40B4-BE49-F238E27FC236}">
                <a16:creationId xmlns:a16="http://schemas.microsoft.com/office/drawing/2014/main" id="{115B04D8-B7EB-45C3-8514-782293A61B10}"/>
              </a:ext>
            </a:extLst>
          </p:cNvPr>
          <p:cNvSpPr/>
          <p:nvPr/>
        </p:nvSpPr>
        <p:spPr>
          <a:xfrm>
            <a:off x="6522413" y="533754"/>
            <a:ext cx="3317416" cy="2093495"/>
          </a:xfrm>
          <a:prstGeom prst="cloudCallout">
            <a:avLst>
              <a:gd name="adj1" fmla="val -64276"/>
              <a:gd name="adj2" fmla="val 69269"/>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accent5">
                    <a:lumMod val="60000"/>
                    <a:lumOff val="40000"/>
                  </a:schemeClr>
                </a:solidFill>
              </a:rPr>
              <a:t>Architekt:</a:t>
            </a:r>
          </a:p>
          <a:p>
            <a:pPr algn="ctr"/>
            <a:r>
              <a:rPr lang="de-DE" dirty="0">
                <a:solidFill>
                  <a:schemeClr val="accent5">
                    <a:lumMod val="60000"/>
                    <a:lumOff val="40000"/>
                  </a:schemeClr>
                </a:solidFill>
              </a:rPr>
              <a:t>Hausformen, Gebäudehöhe, Gebäudedichte, …</a:t>
            </a:r>
          </a:p>
        </p:txBody>
      </p:sp>
      <p:sp>
        <p:nvSpPr>
          <p:cNvPr id="7" name="Denkblase: wolkenförmig 6">
            <a:extLst>
              <a:ext uri="{FF2B5EF4-FFF2-40B4-BE49-F238E27FC236}">
                <a16:creationId xmlns:a16="http://schemas.microsoft.com/office/drawing/2014/main" id="{38FF768D-9F02-4B4F-BB3E-CF23DCECFF82}"/>
              </a:ext>
            </a:extLst>
          </p:cNvPr>
          <p:cNvSpPr/>
          <p:nvPr/>
        </p:nvSpPr>
        <p:spPr>
          <a:xfrm>
            <a:off x="8814134" y="2166289"/>
            <a:ext cx="2935705" cy="2093495"/>
          </a:xfrm>
          <a:prstGeom prst="cloudCallout">
            <a:avLst>
              <a:gd name="adj1" fmla="val -130910"/>
              <a:gd name="adj2" fmla="val 8514"/>
            </a:avLst>
          </a:prstGeom>
          <a:solidFill>
            <a:schemeClr val="tx2">
              <a:lumMod val="40000"/>
              <a:lumOff val="6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tx1">
                    <a:lumMod val="75000"/>
                    <a:lumOff val="25000"/>
                  </a:schemeClr>
                </a:solidFill>
              </a:rPr>
              <a:t>Jurist:</a:t>
            </a:r>
          </a:p>
          <a:p>
            <a:pPr algn="ctr"/>
            <a:r>
              <a:rPr lang="de-DE" dirty="0">
                <a:solidFill>
                  <a:schemeClr val="tx1">
                    <a:lumMod val="75000"/>
                    <a:lumOff val="25000"/>
                  </a:schemeClr>
                </a:solidFill>
              </a:rPr>
              <a:t>Stadtrecht, Verwaltung, Gerichte, …</a:t>
            </a:r>
          </a:p>
        </p:txBody>
      </p:sp>
      <p:sp>
        <p:nvSpPr>
          <p:cNvPr id="8" name="Denkblase: wolkenförmig 7">
            <a:extLst>
              <a:ext uri="{FF2B5EF4-FFF2-40B4-BE49-F238E27FC236}">
                <a16:creationId xmlns:a16="http://schemas.microsoft.com/office/drawing/2014/main" id="{0EB4DAF9-8DAD-4B38-9750-77EA30652659}"/>
              </a:ext>
            </a:extLst>
          </p:cNvPr>
          <p:cNvSpPr/>
          <p:nvPr/>
        </p:nvSpPr>
        <p:spPr>
          <a:xfrm>
            <a:off x="2455944" y="467538"/>
            <a:ext cx="2935705" cy="2093495"/>
          </a:xfrm>
          <a:prstGeom prst="cloudCallout">
            <a:avLst>
              <a:gd name="adj1" fmla="val 59833"/>
              <a:gd name="adj2" fmla="val 80398"/>
            </a:avLst>
          </a:prstGeom>
          <a:solidFill>
            <a:schemeClr val="tx2">
              <a:lumMod val="60000"/>
              <a:lumOff val="40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tx1">
                    <a:lumMod val="75000"/>
                    <a:lumOff val="25000"/>
                  </a:schemeClr>
                </a:solidFill>
              </a:rPr>
              <a:t>Historiker:</a:t>
            </a:r>
          </a:p>
          <a:p>
            <a:pPr algn="ctr"/>
            <a:r>
              <a:rPr lang="de-DE" dirty="0">
                <a:solidFill>
                  <a:schemeClr val="tx1">
                    <a:lumMod val="75000"/>
                    <a:lumOff val="25000"/>
                  </a:schemeClr>
                </a:solidFill>
              </a:rPr>
              <a:t>Mittelalterliche Stadt, Museum, Kirchen,…</a:t>
            </a:r>
          </a:p>
        </p:txBody>
      </p:sp>
      <p:sp>
        <p:nvSpPr>
          <p:cNvPr id="9" name="Denkblase: wolkenförmig 8">
            <a:extLst>
              <a:ext uri="{FF2B5EF4-FFF2-40B4-BE49-F238E27FC236}">
                <a16:creationId xmlns:a16="http://schemas.microsoft.com/office/drawing/2014/main" id="{A68AE2CA-344F-445D-8B51-845A826E5A1C}"/>
              </a:ext>
            </a:extLst>
          </p:cNvPr>
          <p:cNvSpPr/>
          <p:nvPr/>
        </p:nvSpPr>
        <p:spPr>
          <a:xfrm>
            <a:off x="62867" y="2203473"/>
            <a:ext cx="2935705" cy="2093495"/>
          </a:xfrm>
          <a:prstGeom prst="cloudCallout">
            <a:avLst>
              <a:gd name="adj1" fmla="val 124737"/>
              <a:gd name="adj2" fmla="val 27032"/>
            </a:avLst>
          </a:prstGeom>
          <a:solidFill>
            <a:schemeClr val="tx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accent5"/>
                </a:solidFill>
              </a:rPr>
              <a:t>Soziologe:</a:t>
            </a:r>
          </a:p>
          <a:p>
            <a:pPr algn="ctr"/>
            <a:r>
              <a:rPr lang="de-DE" dirty="0">
                <a:solidFill>
                  <a:schemeClr val="accent5"/>
                </a:solidFill>
              </a:rPr>
              <a:t>Interaktion, Konflikt, Anonymität</a:t>
            </a:r>
          </a:p>
        </p:txBody>
      </p:sp>
      <p:sp>
        <p:nvSpPr>
          <p:cNvPr id="10" name="Denkblase: wolkenförmig 9">
            <a:extLst>
              <a:ext uri="{FF2B5EF4-FFF2-40B4-BE49-F238E27FC236}">
                <a16:creationId xmlns:a16="http://schemas.microsoft.com/office/drawing/2014/main" id="{C432B32F-FEBB-4191-865D-F08F97C8A5E5}"/>
              </a:ext>
            </a:extLst>
          </p:cNvPr>
          <p:cNvSpPr/>
          <p:nvPr/>
        </p:nvSpPr>
        <p:spPr>
          <a:xfrm>
            <a:off x="44139" y="4443586"/>
            <a:ext cx="3715737" cy="2275914"/>
          </a:xfrm>
          <a:prstGeom prst="cloudCallout">
            <a:avLst>
              <a:gd name="adj1" fmla="val 94581"/>
              <a:gd name="adj2" fmla="val -81843"/>
            </a:avLst>
          </a:prstGeom>
          <a:solidFill>
            <a:schemeClr val="tx2">
              <a:lumMod val="40000"/>
              <a:lumOff val="6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u="sng" dirty="0">
                <a:solidFill>
                  <a:schemeClr val="tx2">
                    <a:lumMod val="75000"/>
                  </a:schemeClr>
                </a:solidFill>
              </a:rPr>
              <a:t>Ökonom:</a:t>
            </a:r>
          </a:p>
          <a:p>
            <a:pPr algn="ctr"/>
            <a:r>
              <a:rPr lang="de-DE" dirty="0">
                <a:solidFill>
                  <a:schemeClr val="tx2">
                    <a:lumMod val="75000"/>
                  </a:schemeClr>
                </a:solidFill>
              </a:rPr>
              <a:t>Industrie, Dienstleistungen, Handel, Wirtschaft, Infrastruktur, …</a:t>
            </a:r>
          </a:p>
        </p:txBody>
      </p:sp>
      <p:sp>
        <p:nvSpPr>
          <p:cNvPr id="11" name="Pfeil: gestreift nach rechts 10">
            <a:extLst>
              <a:ext uri="{FF2B5EF4-FFF2-40B4-BE49-F238E27FC236}">
                <a16:creationId xmlns:a16="http://schemas.microsoft.com/office/drawing/2014/main" id="{F73A64F9-E856-4F94-A306-16FFD8BFFAE8}"/>
              </a:ext>
            </a:extLst>
          </p:cNvPr>
          <p:cNvSpPr/>
          <p:nvPr/>
        </p:nvSpPr>
        <p:spPr>
          <a:xfrm>
            <a:off x="6096000" y="5259534"/>
            <a:ext cx="6096000" cy="1955556"/>
          </a:xfrm>
          <a:prstGeom prst="stripedRightArrow">
            <a:avLst>
              <a:gd name="adj1" fmla="val 51484"/>
              <a:gd name="adj2" fmla="val 50000"/>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kombinierter geographischer Stadtbegriff</a:t>
            </a:r>
          </a:p>
        </p:txBody>
      </p:sp>
      <p:sp>
        <p:nvSpPr>
          <p:cNvPr id="12" name="Rechteck 11">
            <a:extLst>
              <a:ext uri="{FF2B5EF4-FFF2-40B4-BE49-F238E27FC236}">
                <a16:creationId xmlns:a16="http://schemas.microsoft.com/office/drawing/2014/main" id="{EF715E7A-7801-4A77-9538-3C9235900B0E}"/>
              </a:ext>
            </a:extLst>
          </p:cNvPr>
          <p:cNvSpPr/>
          <p:nvPr/>
        </p:nvSpPr>
        <p:spPr>
          <a:xfrm>
            <a:off x="0" y="6597352"/>
            <a:ext cx="3503712" cy="276999"/>
          </a:xfrm>
          <a:prstGeom prst="rect">
            <a:avLst/>
          </a:prstGeom>
        </p:spPr>
        <p:txBody>
          <a:bodyPr wrap="square">
            <a:spAutoFit/>
          </a:bodyPr>
          <a:lstStyle/>
          <a:p>
            <a:pPr algn="r"/>
            <a:r>
              <a:rPr lang="de-DE" sz="1200" dirty="0"/>
              <a:t>frei nach V. </a:t>
            </a:r>
            <a:r>
              <a:rPr lang="de-DE" sz="1200" dirty="0" err="1"/>
              <a:t>Blotevogel</a:t>
            </a:r>
            <a:r>
              <a:rPr lang="de-DE" sz="1200" dirty="0"/>
              <a:t>: Stadtgeographie (2001)</a:t>
            </a:r>
          </a:p>
        </p:txBody>
      </p:sp>
      <p:pic>
        <p:nvPicPr>
          <p:cNvPr id="5" name="Grafik 4" descr="Ort">
            <a:extLst>
              <a:ext uri="{FF2B5EF4-FFF2-40B4-BE49-F238E27FC236}">
                <a16:creationId xmlns:a16="http://schemas.microsoft.com/office/drawing/2014/main" id="{7EF2778F-2789-461A-B8F3-2F8187C13C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39489" y="2671554"/>
            <a:ext cx="1503947" cy="1503947"/>
          </a:xfrm>
          <a:prstGeom prst="rect">
            <a:avLst/>
          </a:prstGeom>
        </p:spPr>
      </p:pic>
    </p:spTree>
    <p:extLst>
      <p:ext uri="{BB962C8B-B14F-4D97-AF65-F5344CB8AC3E}">
        <p14:creationId xmlns:p14="http://schemas.microsoft.com/office/powerpoint/2010/main" val="2265999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894B31E-C2D6-46F4-BA57-857730E3002F}"/>
              </a:ext>
            </a:extLst>
          </p:cNvPr>
          <p:cNvSpPr>
            <a:spLocks noGrp="1"/>
          </p:cNvSpPr>
          <p:nvPr>
            <p:ph type="title"/>
          </p:nvPr>
        </p:nvSpPr>
        <p:spPr/>
        <p:txBody>
          <a:bodyPr/>
          <a:lstStyle/>
          <a:p>
            <a:r>
              <a:rPr lang="de-DE" sz="3200" dirty="0"/>
              <a:t>Wie lässt sich urbaner Lebensraum charakterisieren?</a:t>
            </a:r>
            <a:br>
              <a:rPr lang="de-DE" sz="3200" dirty="0">
                <a:cs typeface="Arial" panose="020B0604020202020204" pitchFamily="34" charset="0"/>
              </a:rPr>
            </a:br>
            <a:r>
              <a:rPr lang="de-DE" dirty="0"/>
              <a:t> – Der Stadtbegriff</a:t>
            </a:r>
          </a:p>
        </p:txBody>
      </p:sp>
      <p:sp>
        <p:nvSpPr>
          <p:cNvPr id="4" name="Fußzeilenplatzhalter 3">
            <a:extLst>
              <a:ext uri="{FF2B5EF4-FFF2-40B4-BE49-F238E27FC236}">
                <a16:creationId xmlns:a16="http://schemas.microsoft.com/office/drawing/2014/main" id="{FBF4139A-E4B2-4A01-ADB3-0E76700A16F8}"/>
              </a:ext>
            </a:extLst>
          </p:cNvPr>
          <p:cNvSpPr>
            <a:spLocks noGrp="1"/>
          </p:cNvSpPr>
          <p:nvPr>
            <p:ph type="ftr" sz="quarter" idx="3"/>
          </p:nvPr>
        </p:nvSpPr>
        <p:spPr/>
        <p:txBody>
          <a:bodyPr/>
          <a:lstStyle/>
          <a:p>
            <a:r>
              <a:rPr lang="de-DE"/>
              <a:t>ZSL-Konzeptionsgruppe Geographie</a:t>
            </a:r>
            <a:endParaRPr lang="de-DE" dirty="0"/>
          </a:p>
        </p:txBody>
      </p:sp>
      <p:sp>
        <p:nvSpPr>
          <p:cNvPr id="9" name="Rechteck 8">
            <a:extLst>
              <a:ext uri="{FF2B5EF4-FFF2-40B4-BE49-F238E27FC236}">
                <a16:creationId xmlns:a16="http://schemas.microsoft.com/office/drawing/2014/main" id="{2914C654-4C45-46E8-BDC1-EA1E3B29A6F9}"/>
              </a:ext>
            </a:extLst>
          </p:cNvPr>
          <p:cNvSpPr/>
          <p:nvPr/>
        </p:nvSpPr>
        <p:spPr>
          <a:xfrm>
            <a:off x="7320136" y="4149080"/>
            <a:ext cx="4262264" cy="1477328"/>
          </a:xfrm>
          <a:prstGeom prst="rect">
            <a:avLst/>
          </a:prstGeom>
        </p:spPr>
        <p:txBody>
          <a:bodyPr wrap="square">
            <a:spAutoFit/>
          </a:bodyPr>
          <a:lstStyle/>
          <a:p>
            <a:r>
              <a:rPr lang="de-DE" dirty="0"/>
              <a:t>Alternative: H5P-Übung:</a:t>
            </a:r>
          </a:p>
          <a:p>
            <a:pPr marL="285750" indent="-285750">
              <a:buFont typeface="Arial" panose="020B0604020202020204" pitchFamily="34" charset="0"/>
              <a:buChar char="•"/>
            </a:pPr>
            <a:r>
              <a:rPr lang="de-DE" dirty="0"/>
              <a:t>Kurs Stadtgeographie – Grundlagen</a:t>
            </a:r>
            <a:br>
              <a:rPr lang="de-DE" dirty="0"/>
            </a:br>
            <a:r>
              <a:rPr lang="de-DE" dirty="0"/>
              <a:t>(</a:t>
            </a:r>
            <a:r>
              <a:rPr lang="de-DE" dirty="0" err="1"/>
              <a:t>Moove</a:t>
            </a:r>
            <a:r>
              <a:rPr lang="de-DE" dirty="0"/>
              <a:t>-Plattform)</a:t>
            </a:r>
          </a:p>
          <a:p>
            <a:pPr marL="285750" indent="-285750">
              <a:buFont typeface="Arial" panose="020B0604020202020204" pitchFamily="34" charset="0"/>
              <a:buChar char="•"/>
            </a:pPr>
            <a:r>
              <a:rPr lang="de-DE" dirty="0"/>
              <a:t>Landesbildungsserver</a:t>
            </a:r>
            <a:br>
              <a:rPr lang="de-DE" dirty="0"/>
            </a:br>
            <a:r>
              <a:rPr lang="de-DE" dirty="0"/>
              <a:t>(</a:t>
            </a:r>
            <a:r>
              <a:rPr lang="de-DE" dirty="0">
                <a:hlinkClick r:id="rId3"/>
              </a:rPr>
              <a:t>www.geographie-bw.de</a:t>
            </a:r>
            <a:r>
              <a:rPr lang="de-DE" dirty="0"/>
              <a:t>)</a:t>
            </a:r>
          </a:p>
        </p:txBody>
      </p:sp>
      <p:pic>
        <p:nvPicPr>
          <p:cNvPr id="2" name="Grafik 1">
            <a:extLst>
              <a:ext uri="{FF2B5EF4-FFF2-40B4-BE49-F238E27FC236}">
                <a16:creationId xmlns:a16="http://schemas.microsoft.com/office/drawing/2014/main" id="{B48E1C30-B251-4C11-8EDB-B1329CA68ADC}"/>
              </a:ext>
            </a:extLst>
          </p:cNvPr>
          <p:cNvPicPr>
            <a:picLocks noChangeAspect="1"/>
          </p:cNvPicPr>
          <p:nvPr/>
        </p:nvPicPr>
        <p:blipFill>
          <a:blip r:embed="rId4"/>
          <a:stretch>
            <a:fillRect/>
          </a:stretch>
        </p:blipFill>
        <p:spPr>
          <a:xfrm>
            <a:off x="609600" y="1603283"/>
            <a:ext cx="6494512" cy="4088272"/>
          </a:xfrm>
          <a:prstGeom prst="rect">
            <a:avLst/>
          </a:prstGeom>
        </p:spPr>
      </p:pic>
      <p:sp>
        <p:nvSpPr>
          <p:cNvPr id="5" name="Rechteck 4">
            <a:extLst>
              <a:ext uri="{FF2B5EF4-FFF2-40B4-BE49-F238E27FC236}">
                <a16:creationId xmlns:a16="http://schemas.microsoft.com/office/drawing/2014/main" id="{1F8ED56E-ED3F-4F65-9CBF-FE3DBE6C0A36}"/>
              </a:ext>
            </a:extLst>
          </p:cNvPr>
          <p:cNvSpPr/>
          <p:nvPr/>
        </p:nvSpPr>
        <p:spPr>
          <a:xfrm>
            <a:off x="630538" y="5254717"/>
            <a:ext cx="6473573" cy="461665"/>
          </a:xfrm>
          <a:prstGeom prst="rect">
            <a:avLst/>
          </a:prstGeom>
          <a:solidFill>
            <a:srgbClr val="F8F8F8"/>
          </a:solidFill>
        </p:spPr>
        <p:txBody>
          <a:bodyPr wrap="square">
            <a:spAutoFit/>
          </a:bodyPr>
          <a:lstStyle/>
          <a:p>
            <a:r>
              <a:rPr lang="de-DE" sz="1200" i="1" dirty="0">
                <a:solidFill>
                  <a:srgbClr val="000000"/>
                </a:solidFill>
                <a:latin typeface="LiberationSerif-Italic"/>
              </a:rPr>
              <a:t>San Francisco von Matthias Stober [</a:t>
            </a:r>
            <a:r>
              <a:rPr lang="de-DE" sz="1200" i="1" dirty="0">
                <a:solidFill>
                  <a:srgbClr val="000081"/>
                </a:solidFill>
                <a:latin typeface="LiberationSerif-Italic"/>
                <a:hlinkClick r:id="rId5"/>
              </a:rPr>
              <a:t>CC BY 4.0</a:t>
            </a:r>
            <a:r>
              <a:rPr lang="de-DE" sz="1200" i="1" dirty="0">
                <a:solidFill>
                  <a:srgbClr val="000000"/>
                </a:solidFill>
                <a:latin typeface="LiberationSerif-Italic"/>
              </a:rPr>
              <a:t>], </a:t>
            </a:r>
          </a:p>
          <a:p>
            <a:r>
              <a:rPr lang="de-DE" sz="1200" i="1" dirty="0">
                <a:solidFill>
                  <a:srgbClr val="000000"/>
                </a:solidFill>
                <a:latin typeface="LiberationSerif-Italic"/>
              </a:rPr>
              <a:t>H5P-Anwendung von </a:t>
            </a:r>
            <a:r>
              <a:rPr lang="de-DE" sz="1200" i="1" dirty="0" err="1">
                <a:solidFill>
                  <a:srgbClr val="000081"/>
                </a:solidFill>
                <a:latin typeface="LiberationSerif-Italic"/>
                <a:hlinkClick r:id="rId6"/>
              </a:rPr>
              <a:t>Landesbildungserver</a:t>
            </a:r>
            <a:r>
              <a:rPr lang="de-DE" sz="1200" i="1" dirty="0">
                <a:solidFill>
                  <a:srgbClr val="000081"/>
                </a:solidFill>
                <a:latin typeface="LiberationSerif-Italic"/>
                <a:hlinkClick r:id="rId6"/>
              </a:rPr>
              <a:t> BW</a:t>
            </a:r>
            <a:r>
              <a:rPr lang="de-DE" sz="1200" i="1" dirty="0">
                <a:solidFill>
                  <a:srgbClr val="000081"/>
                </a:solidFill>
                <a:latin typeface="LiberationSerif-Italic"/>
              </a:rPr>
              <a:t> </a:t>
            </a:r>
            <a:r>
              <a:rPr lang="de-DE" sz="1200" i="1" dirty="0">
                <a:solidFill>
                  <a:srgbClr val="000000"/>
                </a:solidFill>
                <a:latin typeface="LiberationSerif-Italic"/>
              </a:rPr>
              <a:t>[</a:t>
            </a:r>
            <a:r>
              <a:rPr lang="de-DE" sz="1200" i="1" dirty="0">
                <a:solidFill>
                  <a:srgbClr val="000081"/>
                </a:solidFill>
                <a:latin typeface="LiberationSerif-Italic"/>
                <a:hlinkClick r:id="rId5"/>
              </a:rPr>
              <a:t>CC BY 4.0</a:t>
            </a:r>
            <a:r>
              <a:rPr lang="de-DE" sz="1200" i="1" dirty="0">
                <a:solidFill>
                  <a:srgbClr val="000000"/>
                </a:solidFill>
                <a:latin typeface="LiberationSerif-Italic"/>
              </a:rPr>
              <a:t>]</a:t>
            </a:r>
            <a:endParaRPr lang="de-DE" sz="1200" dirty="0"/>
          </a:p>
        </p:txBody>
      </p:sp>
    </p:spTree>
    <p:extLst>
      <p:ext uri="{BB962C8B-B14F-4D97-AF65-F5344CB8AC3E}">
        <p14:creationId xmlns:p14="http://schemas.microsoft.com/office/powerpoint/2010/main" val="24924111"/>
      </p:ext>
    </p:extLst>
  </p:cSld>
  <p:clrMapOvr>
    <a:masterClrMapping/>
  </p:clrMapOvr>
  <p:transition>
    <p:pull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6AAC932-D254-4646-BCC6-0F44DF2594A5}"/>
              </a:ext>
            </a:extLst>
          </p:cNvPr>
          <p:cNvSpPr>
            <a:spLocks noGrp="1"/>
          </p:cNvSpPr>
          <p:nvPr>
            <p:ph type="title"/>
          </p:nvPr>
        </p:nvSpPr>
        <p:spPr/>
        <p:txBody>
          <a:bodyPr/>
          <a:lstStyle/>
          <a:p>
            <a:r>
              <a:rPr lang="de-DE" dirty="0"/>
              <a:t>Versuch einer Stadtdefinition</a:t>
            </a:r>
          </a:p>
        </p:txBody>
      </p:sp>
      <p:sp>
        <p:nvSpPr>
          <p:cNvPr id="2" name="Fußzeilenplatzhalter 1">
            <a:extLst>
              <a:ext uri="{FF2B5EF4-FFF2-40B4-BE49-F238E27FC236}">
                <a16:creationId xmlns:a16="http://schemas.microsoft.com/office/drawing/2014/main" id="{B1C51D10-0275-4635-84F6-75D28491A937}"/>
              </a:ext>
            </a:extLst>
          </p:cNvPr>
          <p:cNvSpPr>
            <a:spLocks noGrp="1"/>
          </p:cNvSpPr>
          <p:nvPr>
            <p:ph type="ftr" sz="quarter" idx="10"/>
          </p:nvPr>
        </p:nvSpPr>
        <p:spPr/>
        <p:txBody>
          <a:bodyPr/>
          <a:lstStyle/>
          <a:p>
            <a:r>
              <a:rPr lang="de-DE"/>
              <a:t>ZSL-Konzeptionsgruppe Geographie</a:t>
            </a:r>
            <a:endParaRPr lang="de-DE" dirty="0"/>
          </a:p>
        </p:txBody>
      </p:sp>
      <p:sp>
        <p:nvSpPr>
          <p:cNvPr id="4" name="Inhaltsplatzhalter 4">
            <a:extLst>
              <a:ext uri="{FF2B5EF4-FFF2-40B4-BE49-F238E27FC236}">
                <a16:creationId xmlns:a16="http://schemas.microsoft.com/office/drawing/2014/main" id="{C2C271F6-3E7C-48B2-A964-DFFDA4FC1D9D}"/>
              </a:ext>
            </a:extLst>
          </p:cNvPr>
          <p:cNvSpPr txBox="1">
            <a:spLocks/>
          </p:cNvSpPr>
          <p:nvPr/>
        </p:nvSpPr>
        <p:spPr>
          <a:xfrm>
            <a:off x="457200" y="3140968"/>
            <a:ext cx="7727032" cy="2738280"/>
          </a:xfrm>
          <a:prstGeom prst="rect">
            <a:avLst/>
          </a:prstGeom>
        </p:spPr>
        <p:txBody>
          <a:bodyPr/>
          <a:lst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baseline="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baseline="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baseline="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baseline="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r>
              <a:rPr lang="de-DE" dirty="0"/>
              <a:t>Unterrichtsgespräch: </a:t>
            </a:r>
            <a:br>
              <a:rPr lang="de-DE" dirty="0"/>
            </a:br>
            <a:r>
              <a:rPr lang="de-DE" dirty="0"/>
              <a:t>Definiere den Begriff Stadt.</a:t>
            </a:r>
          </a:p>
          <a:p>
            <a:endParaRPr lang="de-DE" dirty="0"/>
          </a:p>
          <a:p>
            <a:r>
              <a:rPr lang="de-DE" dirty="0"/>
              <a:t>Alternative: Video Stadtgeographie I. Die europäische Stadt: Stadtdefinitionen (9:47)</a:t>
            </a:r>
            <a:br>
              <a:rPr lang="de-DE" dirty="0"/>
            </a:br>
            <a:r>
              <a:rPr lang="de-DE" dirty="0"/>
              <a:t>(GIDA 2015)</a:t>
            </a:r>
          </a:p>
          <a:p>
            <a:pPr lvl="1"/>
            <a:endParaRPr lang="de-DE" dirty="0"/>
          </a:p>
          <a:p>
            <a:endParaRPr lang="de-DE" dirty="0"/>
          </a:p>
          <a:p>
            <a:endParaRPr lang="de-DE" dirty="0"/>
          </a:p>
        </p:txBody>
      </p:sp>
      <p:pic>
        <p:nvPicPr>
          <p:cNvPr id="5" name="Grafik 4">
            <a:extLst>
              <a:ext uri="{FF2B5EF4-FFF2-40B4-BE49-F238E27FC236}">
                <a16:creationId xmlns:a16="http://schemas.microsoft.com/office/drawing/2014/main" id="{20560F84-49E1-4E8F-BE22-040DC55994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00256" y="2376385"/>
            <a:ext cx="2736304" cy="2736304"/>
          </a:xfrm>
          <a:prstGeom prst="rect">
            <a:avLst/>
          </a:prstGeom>
        </p:spPr>
      </p:pic>
      <p:sp>
        <p:nvSpPr>
          <p:cNvPr id="6" name="Rechteck 5">
            <a:extLst>
              <a:ext uri="{FF2B5EF4-FFF2-40B4-BE49-F238E27FC236}">
                <a16:creationId xmlns:a16="http://schemas.microsoft.com/office/drawing/2014/main" id="{29CC8EFB-BB1C-4926-8E43-570423F8C00D}"/>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7" name="Rechteck 6">
            <a:extLst>
              <a:ext uri="{FF2B5EF4-FFF2-40B4-BE49-F238E27FC236}">
                <a16:creationId xmlns:a16="http://schemas.microsoft.com/office/drawing/2014/main" id="{135A5C15-D5A4-4207-896A-0C0653BBC907}"/>
              </a:ext>
            </a:extLst>
          </p:cNvPr>
          <p:cNvSpPr/>
          <p:nvPr/>
        </p:nvSpPr>
        <p:spPr>
          <a:xfrm>
            <a:off x="10536832" y="5644467"/>
            <a:ext cx="815752" cy="215444"/>
          </a:xfrm>
          <a:prstGeom prst="rect">
            <a:avLst/>
          </a:prstGeom>
        </p:spPr>
        <p:txBody>
          <a:bodyPr wrap="square">
            <a:spAutoFit/>
          </a:bodyPr>
          <a:lstStyle/>
          <a:p>
            <a:pPr algn="r"/>
            <a:r>
              <a:rPr lang="de-DE" sz="800" dirty="0">
                <a:hlinkClick r:id="rId5"/>
              </a:rPr>
              <a:t>www.gida.de/</a:t>
            </a:r>
            <a:endParaRPr lang="de-DE" sz="800" dirty="0"/>
          </a:p>
        </p:txBody>
      </p:sp>
    </p:spTree>
    <p:extLst>
      <p:ext uri="{BB962C8B-B14F-4D97-AF65-F5344CB8AC3E}">
        <p14:creationId xmlns:p14="http://schemas.microsoft.com/office/powerpoint/2010/main" val="3704156609"/>
      </p:ext>
    </p:extLst>
  </p:cSld>
  <p:clrMapOvr>
    <a:masterClrMapping/>
  </p:clrMapOvr>
  <p:transition>
    <p:pull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E9A272EF-6591-453F-AF00-180D6F67C5F2}"/>
              </a:ext>
            </a:extLst>
          </p:cNvPr>
          <p:cNvSpPr>
            <a:spLocks noGrp="1"/>
          </p:cNvSpPr>
          <p:nvPr>
            <p:ph idx="1"/>
          </p:nvPr>
        </p:nvSpPr>
        <p:spPr/>
        <p:txBody>
          <a:bodyPr/>
          <a:lstStyle/>
          <a:p>
            <a:pPr marL="109728" indent="0">
              <a:buNone/>
            </a:pPr>
            <a:r>
              <a:rPr lang="de-DE" dirty="0"/>
              <a:t>Eine allgemeingültige Definition des Begriffs Stadt existiert nicht. Vielmehr ist sie anhand unterschiedlicher Merkmale beschreibbar. Diese Merkmale können z.B. statistisch, soziologisch, geographisch und historisch sein (Einwohnerzahl, Einwohner pro Quadratkilometer, Arbeitsplätze, Verdichtung, Differenzierung, Verflechtung, Fläche, funktionaler Bedeutungsüberschuss, Zentralität, soziale Beziehungen, bauliche Struktur, ...).</a:t>
            </a:r>
          </a:p>
          <a:p>
            <a:pPr marL="109728" indent="0">
              <a:buNone/>
            </a:pPr>
            <a:endParaRPr lang="de-DE" dirty="0"/>
          </a:p>
          <a:p>
            <a:pPr marL="109728" indent="0">
              <a:buNone/>
            </a:pPr>
            <a:r>
              <a:rPr lang="de-DE" dirty="0"/>
              <a:t>Die Grenzen zum ländlichen Raum verschwimmen zunehmend.</a:t>
            </a:r>
          </a:p>
        </p:txBody>
      </p:sp>
      <p:sp>
        <p:nvSpPr>
          <p:cNvPr id="3" name="Titel 2">
            <a:extLst>
              <a:ext uri="{FF2B5EF4-FFF2-40B4-BE49-F238E27FC236}">
                <a16:creationId xmlns:a16="http://schemas.microsoft.com/office/drawing/2014/main" id="{36AAC932-D254-4646-BCC6-0F44DF2594A5}"/>
              </a:ext>
            </a:extLst>
          </p:cNvPr>
          <p:cNvSpPr>
            <a:spLocks noGrp="1"/>
          </p:cNvSpPr>
          <p:nvPr>
            <p:ph type="title"/>
          </p:nvPr>
        </p:nvSpPr>
        <p:spPr/>
        <p:txBody>
          <a:bodyPr/>
          <a:lstStyle/>
          <a:p>
            <a:r>
              <a:rPr lang="de-DE" dirty="0"/>
              <a:t>Versuch einer Stadtdefinition</a:t>
            </a:r>
          </a:p>
        </p:txBody>
      </p:sp>
      <p:sp>
        <p:nvSpPr>
          <p:cNvPr id="2" name="Fußzeilenplatzhalter 1">
            <a:extLst>
              <a:ext uri="{FF2B5EF4-FFF2-40B4-BE49-F238E27FC236}">
                <a16:creationId xmlns:a16="http://schemas.microsoft.com/office/drawing/2014/main" id="{B1C51D10-0275-4635-84F6-75D28491A937}"/>
              </a:ext>
            </a:extLst>
          </p:cNvPr>
          <p:cNvSpPr>
            <a:spLocks noGrp="1"/>
          </p:cNvSpPr>
          <p:nvPr>
            <p:ph type="ftr" sz="quarter" idx="3"/>
          </p:nvPr>
        </p:nvSpPr>
        <p:spPr/>
        <p:txBody>
          <a:bodyPr/>
          <a:lstStyle/>
          <a:p>
            <a:r>
              <a:rPr lang="de-DE"/>
              <a:t>ZSL-Konzeptionsgruppe Geographie</a:t>
            </a:r>
            <a:endParaRPr lang="de-DE" dirty="0"/>
          </a:p>
        </p:txBody>
      </p:sp>
      <p:pic>
        <p:nvPicPr>
          <p:cNvPr id="6" name="Grafik 5" descr="Ort">
            <a:extLst>
              <a:ext uri="{FF2B5EF4-FFF2-40B4-BE49-F238E27FC236}">
                <a16:creationId xmlns:a16="http://schemas.microsoft.com/office/drawing/2014/main" id="{5EECCE93-B008-4C3E-BBDA-885E538464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88488" y="114082"/>
            <a:ext cx="1503947" cy="1503947"/>
          </a:xfrm>
          <a:prstGeom prst="rect">
            <a:avLst/>
          </a:prstGeom>
        </p:spPr>
      </p:pic>
      <p:sp>
        <p:nvSpPr>
          <p:cNvPr id="10" name="Rechteck 9">
            <a:extLst>
              <a:ext uri="{FF2B5EF4-FFF2-40B4-BE49-F238E27FC236}">
                <a16:creationId xmlns:a16="http://schemas.microsoft.com/office/drawing/2014/main" id="{FCE24423-7A06-48F7-8EDB-0FBF561309E5}"/>
              </a:ext>
            </a:extLst>
          </p:cNvPr>
          <p:cNvSpPr/>
          <p:nvPr/>
        </p:nvSpPr>
        <p:spPr>
          <a:xfrm>
            <a:off x="4916311" y="6581001"/>
            <a:ext cx="4896853" cy="276999"/>
          </a:xfrm>
          <a:prstGeom prst="rect">
            <a:avLst/>
          </a:prstGeom>
        </p:spPr>
        <p:txBody>
          <a:bodyPr wrap="square">
            <a:spAutoFit/>
          </a:bodyPr>
          <a:lstStyle/>
          <a:p>
            <a:pPr algn="r"/>
            <a:r>
              <a:rPr lang="de-DE" sz="1200" dirty="0"/>
              <a:t>frei nach Dr. A. Rendel (2013), V. </a:t>
            </a:r>
            <a:r>
              <a:rPr lang="de-DE" sz="1200" dirty="0" err="1"/>
              <a:t>Blotevogel</a:t>
            </a:r>
            <a:r>
              <a:rPr lang="de-DE" sz="1200" dirty="0"/>
              <a:t>: Stadtgeographie (2001)</a:t>
            </a:r>
          </a:p>
        </p:txBody>
      </p:sp>
      <p:sp>
        <p:nvSpPr>
          <p:cNvPr id="11" name="Rechteck 10">
            <a:extLst>
              <a:ext uri="{FF2B5EF4-FFF2-40B4-BE49-F238E27FC236}">
                <a16:creationId xmlns:a16="http://schemas.microsoft.com/office/drawing/2014/main" id="{68F8B5A8-0E5A-42C5-861F-6C9D893C7198}"/>
              </a:ext>
            </a:extLst>
          </p:cNvPr>
          <p:cNvSpPr/>
          <p:nvPr/>
        </p:nvSpPr>
        <p:spPr>
          <a:xfrm rot="16200000">
            <a:off x="-3264953" y="3257684"/>
            <a:ext cx="6858000" cy="342631"/>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Sicherung</a:t>
            </a:r>
          </a:p>
        </p:txBody>
      </p:sp>
      <p:sp>
        <p:nvSpPr>
          <p:cNvPr id="12" name="Rechteck 11">
            <a:extLst>
              <a:ext uri="{FF2B5EF4-FFF2-40B4-BE49-F238E27FC236}">
                <a16:creationId xmlns:a16="http://schemas.microsoft.com/office/drawing/2014/main" id="{9A38B2D7-9A24-4E4A-B71B-0F6266F60F49}"/>
              </a:ext>
            </a:extLst>
          </p:cNvPr>
          <p:cNvSpPr/>
          <p:nvPr/>
        </p:nvSpPr>
        <p:spPr>
          <a:xfrm>
            <a:off x="9813164"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841411782"/>
      </p:ext>
    </p:extLst>
  </p:cSld>
  <p:clrMapOvr>
    <a:masterClrMapping/>
  </p:clrMapOvr>
  <p:transition>
    <p:pull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6AAC932-D254-4646-BCC6-0F44DF2594A5}"/>
              </a:ext>
            </a:extLst>
          </p:cNvPr>
          <p:cNvSpPr>
            <a:spLocks noGrp="1"/>
          </p:cNvSpPr>
          <p:nvPr>
            <p:ph type="title"/>
          </p:nvPr>
        </p:nvSpPr>
        <p:spPr/>
        <p:txBody>
          <a:bodyPr/>
          <a:lstStyle/>
          <a:p>
            <a:r>
              <a:rPr lang="de-DE" dirty="0"/>
              <a:t>Versuch einer geographischen Stadtdefinition</a:t>
            </a:r>
          </a:p>
        </p:txBody>
      </p:sp>
      <p:sp>
        <p:nvSpPr>
          <p:cNvPr id="2" name="Fußzeilenplatzhalter 1">
            <a:extLst>
              <a:ext uri="{FF2B5EF4-FFF2-40B4-BE49-F238E27FC236}">
                <a16:creationId xmlns:a16="http://schemas.microsoft.com/office/drawing/2014/main" id="{B1C51D10-0275-4635-84F6-75D28491A937}"/>
              </a:ext>
            </a:extLst>
          </p:cNvPr>
          <p:cNvSpPr>
            <a:spLocks noGrp="1"/>
          </p:cNvSpPr>
          <p:nvPr>
            <p:ph type="ftr" sz="quarter" idx="10"/>
          </p:nvPr>
        </p:nvSpPr>
        <p:spPr/>
        <p:txBody>
          <a:bodyPr/>
          <a:lstStyle/>
          <a:p>
            <a:r>
              <a:rPr lang="de-DE"/>
              <a:t>ZSL-Konzeptionsgruppe Geographie</a:t>
            </a:r>
            <a:endParaRPr lang="de-DE" dirty="0"/>
          </a:p>
        </p:txBody>
      </p:sp>
      <p:pic>
        <p:nvPicPr>
          <p:cNvPr id="6" name="Grafik 5" descr="Ort">
            <a:extLst>
              <a:ext uri="{FF2B5EF4-FFF2-40B4-BE49-F238E27FC236}">
                <a16:creationId xmlns:a16="http://schemas.microsoft.com/office/drawing/2014/main" id="{5EECCE93-B008-4C3E-BBDA-885E538464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488488" y="114082"/>
            <a:ext cx="1503947" cy="1503947"/>
          </a:xfrm>
          <a:prstGeom prst="rect">
            <a:avLst/>
          </a:prstGeom>
        </p:spPr>
      </p:pic>
      <p:sp>
        <p:nvSpPr>
          <p:cNvPr id="7" name="Inhaltsplatzhalter 9">
            <a:extLst>
              <a:ext uri="{FF2B5EF4-FFF2-40B4-BE49-F238E27FC236}">
                <a16:creationId xmlns:a16="http://schemas.microsoft.com/office/drawing/2014/main" id="{E7BC1B26-DBAB-4859-90D9-E230DAE82687}"/>
              </a:ext>
            </a:extLst>
          </p:cNvPr>
          <p:cNvSpPr txBox="1">
            <a:spLocks/>
          </p:cNvSpPr>
          <p:nvPr/>
        </p:nvSpPr>
        <p:spPr>
          <a:xfrm>
            <a:off x="457200" y="1846800"/>
            <a:ext cx="5206752" cy="4032448"/>
          </a:xfrm>
          <a:prstGeom prst="rect">
            <a:avLst/>
          </a:prstGeom>
        </p:spPr>
        <p:txBody>
          <a:bodyPr>
            <a:normAutofit/>
          </a:bodyPr>
          <a:lst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baseline="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baseline="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baseline="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baseline="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728" indent="0">
              <a:buNone/>
            </a:pPr>
            <a:r>
              <a:rPr lang="de-DE" b="1" u="sng" dirty="0"/>
              <a:t>Quantitative Merkmale</a:t>
            </a:r>
          </a:p>
          <a:p>
            <a:pPr lvl="1"/>
            <a:r>
              <a:rPr lang="de-DE" dirty="0"/>
              <a:t>Größe der Siedlung</a:t>
            </a:r>
          </a:p>
          <a:p>
            <a:pPr lvl="1"/>
            <a:r>
              <a:rPr lang="de-DE" dirty="0"/>
              <a:t>Geschlossenheit der Siedlung</a:t>
            </a:r>
          </a:p>
          <a:p>
            <a:pPr lvl="1"/>
            <a:r>
              <a:rPr lang="de-DE" dirty="0" err="1"/>
              <a:t>Mehrstöckigkeit</a:t>
            </a:r>
            <a:endParaRPr lang="de-DE" dirty="0"/>
          </a:p>
          <a:p>
            <a:pPr lvl="1"/>
            <a:r>
              <a:rPr lang="de-DE" dirty="0"/>
              <a:t>Wohn- und Arbeitsplatzdichte</a:t>
            </a:r>
          </a:p>
          <a:p>
            <a:pPr lvl="1"/>
            <a:r>
              <a:rPr lang="de-DE" dirty="0" err="1"/>
              <a:t>Einpendlerüberschuss</a:t>
            </a:r>
            <a:endParaRPr lang="de-DE" dirty="0"/>
          </a:p>
          <a:p>
            <a:pPr lvl="1"/>
            <a:r>
              <a:rPr lang="de-DE" dirty="0"/>
              <a:t>Zuwanderung</a:t>
            </a:r>
          </a:p>
          <a:p>
            <a:pPr lvl="1"/>
            <a:r>
              <a:rPr lang="de-DE" dirty="0"/>
              <a:t>Dominanz des sekundären und tertiären Sektors</a:t>
            </a:r>
          </a:p>
        </p:txBody>
      </p:sp>
      <p:sp>
        <p:nvSpPr>
          <p:cNvPr id="9" name="Inhaltsplatzhalter 9">
            <a:extLst>
              <a:ext uri="{FF2B5EF4-FFF2-40B4-BE49-F238E27FC236}">
                <a16:creationId xmlns:a16="http://schemas.microsoft.com/office/drawing/2014/main" id="{D241711D-BB19-4EA1-B3D6-BB8346D9F38B}"/>
              </a:ext>
            </a:extLst>
          </p:cNvPr>
          <p:cNvSpPr txBox="1">
            <a:spLocks/>
          </p:cNvSpPr>
          <p:nvPr/>
        </p:nvSpPr>
        <p:spPr>
          <a:xfrm>
            <a:off x="6528048" y="1846800"/>
            <a:ext cx="5206752" cy="4032448"/>
          </a:xfrm>
          <a:prstGeom prst="rect">
            <a:avLst/>
          </a:prstGeom>
        </p:spPr>
        <p:txBody>
          <a:bodyPr>
            <a:normAutofit/>
          </a:bodyPr>
          <a:lst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baseline="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baseline="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baseline="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baseline="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728" indent="0">
              <a:buNone/>
            </a:pPr>
            <a:r>
              <a:rPr lang="de-DE" b="1" u="sng" dirty="0"/>
              <a:t>Qualitative Merkmale</a:t>
            </a:r>
          </a:p>
          <a:p>
            <a:pPr lvl="1"/>
            <a:r>
              <a:rPr lang="de-DE" dirty="0"/>
              <a:t>innere Gliederung</a:t>
            </a:r>
          </a:p>
          <a:p>
            <a:pPr lvl="1"/>
            <a:r>
              <a:rPr lang="de-DE" dirty="0"/>
              <a:t>„Städtisches Leben“ (Urbanität)</a:t>
            </a:r>
          </a:p>
          <a:p>
            <a:pPr lvl="1"/>
            <a:r>
              <a:rPr lang="de-DE" dirty="0"/>
              <a:t>Zentralität</a:t>
            </a:r>
          </a:p>
          <a:p>
            <a:pPr lvl="1"/>
            <a:r>
              <a:rPr lang="de-DE" dirty="0"/>
              <a:t>Verkehrsknotenpunkt</a:t>
            </a:r>
          </a:p>
          <a:p>
            <a:pPr lvl="1"/>
            <a:r>
              <a:rPr lang="de-DE" dirty="0"/>
              <a:t>Heterogenität (räumlich, sozial,…)</a:t>
            </a:r>
          </a:p>
          <a:p>
            <a:pPr lvl="1"/>
            <a:r>
              <a:rPr lang="de-DE" dirty="0"/>
              <a:t>naturferne Gestalt</a:t>
            </a:r>
          </a:p>
        </p:txBody>
      </p:sp>
      <p:sp>
        <p:nvSpPr>
          <p:cNvPr id="10" name="Rechteck 9">
            <a:extLst>
              <a:ext uri="{FF2B5EF4-FFF2-40B4-BE49-F238E27FC236}">
                <a16:creationId xmlns:a16="http://schemas.microsoft.com/office/drawing/2014/main" id="{FCE24423-7A06-48F7-8EDB-0FBF561309E5}"/>
              </a:ext>
            </a:extLst>
          </p:cNvPr>
          <p:cNvSpPr/>
          <p:nvPr/>
        </p:nvSpPr>
        <p:spPr>
          <a:xfrm>
            <a:off x="4916311" y="6581001"/>
            <a:ext cx="4896853" cy="276999"/>
          </a:xfrm>
          <a:prstGeom prst="rect">
            <a:avLst/>
          </a:prstGeom>
        </p:spPr>
        <p:txBody>
          <a:bodyPr wrap="square">
            <a:spAutoFit/>
          </a:bodyPr>
          <a:lstStyle/>
          <a:p>
            <a:pPr algn="r"/>
            <a:r>
              <a:rPr lang="de-DE" sz="1200" dirty="0"/>
              <a:t>frei nach Dr. A. Rendel (2013), V. </a:t>
            </a:r>
            <a:r>
              <a:rPr lang="de-DE" sz="1200" dirty="0" err="1"/>
              <a:t>Blotevogel</a:t>
            </a:r>
            <a:r>
              <a:rPr lang="de-DE" sz="1200" dirty="0"/>
              <a:t>: Stadtgeographie (2001)</a:t>
            </a:r>
          </a:p>
        </p:txBody>
      </p:sp>
      <p:sp>
        <p:nvSpPr>
          <p:cNvPr id="11" name="Rechteck 10">
            <a:extLst>
              <a:ext uri="{FF2B5EF4-FFF2-40B4-BE49-F238E27FC236}">
                <a16:creationId xmlns:a16="http://schemas.microsoft.com/office/drawing/2014/main" id="{68F8B5A8-0E5A-42C5-861F-6C9D893C7198}"/>
              </a:ext>
            </a:extLst>
          </p:cNvPr>
          <p:cNvSpPr/>
          <p:nvPr/>
        </p:nvSpPr>
        <p:spPr>
          <a:xfrm rot="16200000">
            <a:off x="-3264953" y="3257684"/>
            <a:ext cx="6858000" cy="342631"/>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Sicherung</a:t>
            </a:r>
          </a:p>
        </p:txBody>
      </p:sp>
      <p:sp>
        <p:nvSpPr>
          <p:cNvPr id="12" name="Rechteck 11">
            <a:extLst>
              <a:ext uri="{FF2B5EF4-FFF2-40B4-BE49-F238E27FC236}">
                <a16:creationId xmlns:a16="http://schemas.microsoft.com/office/drawing/2014/main" id="{9A38B2D7-9A24-4E4A-B71B-0F6266F60F49}"/>
              </a:ext>
            </a:extLst>
          </p:cNvPr>
          <p:cNvSpPr/>
          <p:nvPr/>
        </p:nvSpPr>
        <p:spPr>
          <a:xfrm>
            <a:off x="9813164"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335678010"/>
      </p:ext>
    </p:extLst>
  </p:cSld>
  <p:clrMapOvr>
    <a:masterClrMapping/>
  </p:clrMapOvr>
  <p:transition>
    <p:pull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C0367171-08ED-469C-8F7D-32F6745FA8E5}"/>
              </a:ext>
            </a:extLst>
          </p:cNvPr>
          <p:cNvPicPr>
            <a:picLocks noChangeAspect="1"/>
          </p:cNvPicPr>
          <p:nvPr/>
        </p:nvPicPr>
        <p:blipFill>
          <a:blip r:embed="rId3"/>
          <a:stretch>
            <a:fillRect/>
          </a:stretch>
        </p:blipFill>
        <p:spPr>
          <a:xfrm>
            <a:off x="3402984" y="864642"/>
            <a:ext cx="5361374" cy="5182476"/>
          </a:xfrm>
          <a:prstGeom prst="rect">
            <a:avLst/>
          </a:prstGeom>
        </p:spPr>
      </p:pic>
      <p:sp>
        <p:nvSpPr>
          <p:cNvPr id="2" name="Fußzeilenplatzhalter 1">
            <a:extLst>
              <a:ext uri="{FF2B5EF4-FFF2-40B4-BE49-F238E27FC236}">
                <a16:creationId xmlns:a16="http://schemas.microsoft.com/office/drawing/2014/main" id="{F5DA78DC-3649-2A4C-8786-08273AA2D948}"/>
              </a:ext>
            </a:extLst>
          </p:cNvPr>
          <p:cNvSpPr>
            <a:spLocks noGrp="1"/>
          </p:cNvSpPr>
          <p:nvPr>
            <p:ph type="ftr" sz="quarter" idx="10"/>
          </p:nvPr>
        </p:nvSpPr>
        <p:spPr/>
        <p:txBody>
          <a:bodyPr/>
          <a:lstStyle/>
          <a:p>
            <a:r>
              <a:rPr lang="de-DE"/>
              <a:t>ZSL-Konzeptionsgruppe Geographie</a:t>
            </a:r>
            <a:endParaRPr lang="de-DE" dirty="0"/>
          </a:p>
        </p:txBody>
      </p:sp>
      <p:sp>
        <p:nvSpPr>
          <p:cNvPr id="4" name="Rechteck 3">
            <a:extLst>
              <a:ext uri="{FF2B5EF4-FFF2-40B4-BE49-F238E27FC236}">
                <a16:creationId xmlns:a16="http://schemas.microsoft.com/office/drawing/2014/main" id="{2FDFCC1D-628C-4A70-ACC5-13B11BB3D466}"/>
              </a:ext>
            </a:extLst>
          </p:cNvPr>
          <p:cNvSpPr/>
          <p:nvPr/>
        </p:nvSpPr>
        <p:spPr>
          <a:xfrm>
            <a:off x="7752184" y="3954053"/>
            <a:ext cx="3713534" cy="1717693"/>
          </a:xfrm>
          <a:prstGeom prst="rect">
            <a:avLst/>
          </a:prstGeom>
          <a:solidFill>
            <a:srgbClr val="B8000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Die </a:t>
            </a:r>
            <a:r>
              <a:rPr lang="de-DE" sz="1600" dirty="0" err="1"/>
              <a:t>SuS</a:t>
            </a:r>
            <a:r>
              <a:rPr lang="de-DE" sz="1600" dirty="0"/>
              <a:t> können…</a:t>
            </a:r>
          </a:p>
          <a:p>
            <a:pPr algn="ctr"/>
            <a:r>
              <a:rPr lang="de-DE" sz="1600" dirty="0"/>
              <a:t>… ausgehend von ihrer Lebens-wirklichkeit die Lage, Ausstattung und Funktion von Städten analysieren.</a:t>
            </a:r>
          </a:p>
        </p:txBody>
      </p:sp>
      <p:sp>
        <p:nvSpPr>
          <p:cNvPr id="5" name="Rechteck 4">
            <a:extLst>
              <a:ext uri="{FF2B5EF4-FFF2-40B4-BE49-F238E27FC236}">
                <a16:creationId xmlns:a16="http://schemas.microsoft.com/office/drawing/2014/main" id="{C8B9FDA4-FB3D-4078-80E4-FE5D1FF767D5}"/>
              </a:ext>
            </a:extLst>
          </p:cNvPr>
          <p:cNvSpPr/>
          <p:nvPr/>
        </p:nvSpPr>
        <p:spPr>
          <a:xfrm>
            <a:off x="769948" y="2597034"/>
            <a:ext cx="3713534" cy="1717693"/>
          </a:xfrm>
          <a:prstGeom prst="rect">
            <a:avLst/>
          </a:prstGeom>
          <a:solidFill>
            <a:srgbClr val="B8000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Die </a:t>
            </a:r>
            <a:r>
              <a:rPr lang="de-DE" sz="1600" dirty="0" err="1"/>
              <a:t>SuS</a:t>
            </a:r>
            <a:r>
              <a:rPr lang="de-DE" sz="1600" dirty="0"/>
              <a:t> können…</a:t>
            </a:r>
            <a:endParaRPr lang="de-DE" sz="1600" b="1" u="sng" dirty="0"/>
          </a:p>
          <a:p>
            <a:pPr algn="ctr"/>
            <a:r>
              <a:rPr lang="de-DE" sz="1600" dirty="0"/>
              <a:t>… die Ursachen des Wachstums von Städten sowie daraus resultierende Folgen darstellen.</a:t>
            </a:r>
          </a:p>
        </p:txBody>
      </p:sp>
      <p:sp>
        <p:nvSpPr>
          <p:cNvPr id="6" name="Rechteck 5">
            <a:extLst>
              <a:ext uri="{FF2B5EF4-FFF2-40B4-BE49-F238E27FC236}">
                <a16:creationId xmlns:a16="http://schemas.microsoft.com/office/drawing/2014/main" id="{19A81418-4F2F-495D-B5D6-BFF46FE80410}"/>
              </a:ext>
            </a:extLst>
          </p:cNvPr>
          <p:cNvSpPr/>
          <p:nvPr/>
        </p:nvSpPr>
        <p:spPr>
          <a:xfrm>
            <a:off x="7718491" y="1124743"/>
            <a:ext cx="3713534" cy="1717693"/>
          </a:xfrm>
          <a:prstGeom prst="rect">
            <a:avLst/>
          </a:prstGeom>
          <a:solidFill>
            <a:srgbClr val="B8000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chemeClr val="accent5">
                    <a:lumMod val="60000"/>
                    <a:lumOff val="40000"/>
                  </a:schemeClr>
                </a:solidFill>
              </a:rPr>
              <a:t>Möglicher Anknüpfungspunkt: </a:t>
            </a:r>
          </a:p>
          <a:p>
            <a:pPr algn="ctr"/>
            <a:r>
              <a:rPr lang="de-DE" sz="1600" dirty="0">
                <a:solidFill>
                  <a:schemeClr val="accent5">
                    <a:lumMod val="60000"/>
                    <a:lumOff val="40000"/>
                  </a:schemeClr>
                </a:solidFill>
              </a:rPr>
              <a:t>Die </a:t>
            </a:r>
            <a:r>
              <a:rPr lang="de-DE" sz="1600" dirty="0" err="1">
                <a:solidFill>
                  <a:schemeClr val="accent5">
                    <a:lumMod val="60000"/>
                    <a:lumOff val="40000"/>
                  </a:schemeClr>
                </a:solidFill>
              </a:rPr>
              <a:t>SuS</a:t>
            </a:r>
            <a:r>
              <a:rPr lang="de-DE" sz="1600" dirty="0">
                <a:solidFill>
                  <a:schemeClr val="accent5">
                    <a:lumMod val="60000"/>
                    <a:lumOff val="40000"/>
                  </a:schemeClr>
                </a:solidFill>
              </a:rPr>
              <a:t> können…</a:t>
            </a:r>
          </a:p>
          <a:p>
            <a:pPr algn="ctr"/>
            <a:r>
              <a:rPr lang="de-DE" sz="1600" dirty="0">
                <a:solidFill>
                  <a:schemeClr val="tx2">
                    <a:lumMod val="20000"/>
                    <a:lumOff val="80000"/>
                  </a:schemeClr>
                </a:solidFill>
              </a:rPr>
              <a:t>… die zukunftsfähige Gestaltung eines Raumes beurteilen.</a:t>
            </a:r>
          </a:p>
          <a:p>
            <a:pPr algn="ctr"/>
            <a:r>
              <a:rPr lang="de-DE" sz="1600" dirty="0">
                <a:solidFill>
                  <a:schemeClr val="tx2">
                    <a:lumMod val="20000"/>
                    <a:lumOff val="80000"/>
                  </a:schemeClr>
                </a:solidFill>
              </a:rPr>
              <a:t>(ländlicher Raum)</a:t>
            </a:r>
          </a:p>
        </p:txBody>
      </p:sp>
      <p:sp>
        <p:nvSpPr>
          <p:cNvPr id="7" name="Rechteck 6">
            <a:extLst>
              <a:ext uri="{FF2B5EF4-FFF2-40B4-BE49-F238E27FC236}">
                <a16:creationId xmlns:a16="http://schemas.microsoft.com/office/drawing/2014/main" id="{3E378342-6B60-4B02-A701-18DA158AC43B}"/>
              </a:ext>
            </a:extLst>
          </p:cNvPr>
          <p:cNvSpPr/>
          <p:nvPr/>
        </p:nvSpPr>
        <p:spPr>
          <a:xfrm>
            <a:off x="733959" y="440688"/>
            <a:ext cx="5833349" cy="1836184"/>
          </a:xfrm>
          <a:prstGeom prst="rect">
            <a:avLst/>
          </a:prstGeom>
          <a:solidFill>
            <a:srgbClr val="B8000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Die </a:t>
            </a:r>
            <a:r>
              <a:rPr lang="de-DE" sz="1600" dirty="0" err="1"/>
              <a:t>SuS</a:t>
            </a:r>
            <a:r>
              <a:rPr lang="de-DE" sz="1600" dirty="0"/>
              <a:t> können…</a:t>
            </a:r>
            <a:endParaRPr lang="de-DE" sz="1600" b="1" u="sng" dirty="0"/>
          </a:p>
          <a:p>
            <a:pPr algn="ctr"/>
            <a:r>
              <a:rPr lang="de-DE" sz="1600" dirty="0"/>
              <a:t>… Städte als vom Menschen geschaffene Geoökosysteme in ihren Ursache-Wirkungszusammenhängen analysieren und zukunftsorientierte Strategien unter dem Aspekt der Nachhaltigkeit beurteilen.</a:t>
            </a:r>
            <a:endParaRPr lang="de-DE" sz="1600" dirty="0">
              <a:solidFill>
                <a:schemeClr val="tx2">
                  <a:lumMod val="20000"/>
                  <a:lumOff val="80000"/>
                </a:schemeClr>
              </a:solidFill>
            </a:endParaRPr>
          </a:p>
        </p:txBody>
      </p:sp>
      <p:sp>
        <p:nvSpPr>
          <p:cNvPr id="8" name="Rechteck 7">
            <a:extLst>
              <a:ext uri="{FF2B5EF4-FFF2-40B4-BE49-F238E27FC236}">
                <a16:creationId xmlns:a16="http://schemas.microsoft.com/office/drawing/2014/main" id="{A7F2D806-6C69-4AF0-8ADE-45EC5F3125AA}"/>
              </a:ext>
            </a:extLst>
          </p:cNvPr>
          <p:cNvSpPr/>
          <p:nvPr/>
        </p:nvSpPr>
        <p:spPr>
          <a:xfrm>
            <a:off x="11455870" y="3954052"/>
            <a:ext cx="697582" cy="1717693"/>
          </a:xfrm>
          <a:prstGeom prst="rect">
            <a:avLst/>
          </a:prstGeom>
          <a:solidFill>
            <a:srgbClr val="B8000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600" b="1" dirty="0"/>
              <a:t>5</a:t>
            </a:r>
          </a:p>
          <a:p>
            <a:pPr algn="ctr"/>
            <a:r>
              <a:rPr lang="de-DE" sz="3600" b="1" dirty="0"/>
              <a:t>6</a:t>
            </a:r>
            <a:endParaRPr lang="de-DE" sz="3600" dirty="0"/>
          </a:p>
        </p:txBody>
      </p:sp>
      <p:sp>
        <p:nvSpPr>
          <p:cNvPr id="9" name="Rechteck 8">
            <a:extLst>
              <a:ext uri="{FF2B5EF4-FFF2-40B4-BE49-F238E27FC236}">
                <a16:creationId xmlns:a16="http://schemas.microsoft.com/office/drawing/2014/main" id="{3B084A31-D4C1-4D29-A3F3-4AE1BA14779B}"/>
              </a:ext>
            </a:extLst>
          </p:cNvPr>
          <p:cNvSpPr/>
          <p:nvPr/>
        </p:nvSpPr>
        <p:spPr>
          <a:xfrm>
            <a:off x="11432025" y="1124743"/>
            <a:ext cx="697582" cy="1717693"/>
          </a:xfrm>
          <a:prstGeom prst="rect">
            <a:avLst/>
          </a:prstGeom>
          <a:solidFill>
            <a:srgbClr val="B8000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600" b="1" dirty="0"/>
              <a:t>9</a:t>
            </a:r>
          </a:p>
          <a:p>
            <a:pPr algn="ctr"/>
            <a:r>
              <a:rPr lang="de-DE" sz="3600" b="1" dirty="0"/>
              <a:t>10</a:t>
            </a:r>
            <a:endParaRPr lang="de-DE" sz="3600" dirty="0"/>
          </a:p>
        </p:txBody>
      </p:sp>
      <p:sp>
        <p:nvSpPr>
          <p:cNvPr id="10" name="Rechteck 9">
            <a:extLst>
              <a:ext uri="{FF2B5EF4-FFF2-40B4-BE49-F238E27FC236}">
                <a16:creationId xmlns:a16="http://schemas.microsoft.com/office/drawing/2014/main" id="{5AFE8E79-8618-4D9C-84C9-D67C27D6ECE3}"/>
              </a:ext>
            </a:extLst>
          </p:cNvPr>
          <p:cNvSpPr/>
          <p:nvPr/>
        </p:nvSpPr>
        <p:spPr>
          <a:xfrm>
            <a:off x="60017" y="2597034"/>
            <a:ext cx="697582" cy="1717693"/>
          </a:xfrm>
          <a:prstGeom prst="rect">
            <a:avLst/>
          </a:prstGeom>
          <a:solidFill>
            <a:srgbClr val="B8000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600" b="1" dirty="0"/>
              <a:t>7</a:t>
            </a:r>
          </a:p>
          <a:p>
            <a:pPr algn="ctr"/>
            <a:r>
              <a:rPr lang="de-DE" sz="3600" b="1" dirty="0"/>
              <a:t>8</a:t>
            </a:r>
            <a:endParaRPr lang="de-DE" sz="3600" dirty="0"/>
          </a:p>
        </p:txBody>
      </p:sp>
      <p:sp>
        <p:nvSpPr>
          <p:cNvPr id="11" name="Rechteck 10">
            <a:extLst>
              <a:ext uri="{FF2B5EF4-FFF2-40B4-BE49-F238E27FC236}">
                <a16:creationId xmlns:a16="http://schemas.microsoft.com/office/drawing/2014/main" id="{06973676-F06E-42EE-B49C-1A91B3A76E83}"/>
              </a:ext>
            </a:extLst>
          </p:cNvPr>
          <p:cNvSpPr/>
          <p:nvPr/>
        </p:nvSpPr>
        <p:spPr>
          <a:xfrm rot="16200000">
            <a:off x="-540604" y="1009990"/>
            <a:ext cx="1836185" cy="697579"/>
          </a:xfrm>
          <a:prstGeom prst="rect">
            <a:avLst/>
          </a:prstGeom>
          <a:solidFill>
            <a:srgbClr val="B8000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t>Leistungsfach</a:t>
            </a:r>
          </a:p>
        </p:txBody>
      </p:sp>
    </p:spTree>
    <p:extLst>
      <p:ext uri="{BB962C8B-B14F-4D97-AF65-F5344CB8AC3E}">
        <p14:creationId xmlns:p14="http://schemas.microsoft.com/office/powerpoint/2010/main" val="127121066"/>
      </p:ext>
    </p:extLst>
  </p:cSld>
  <p:clrMapOvr>
    <a:masterClrMapping/>
  </p:clrMapOvr>
  <p:transition>
    <p:pull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448E41-505B-446D-B531-AA2FB0B9B5A4}"/>
              </a:ext>
            </a:extLst>
          </p:cNvPr>
          <p:cNvSpPr>
            <a:spLocks noGrp="1"/>
          </p:cNvSpPr>
          <p:nvPr>
            <p:ph type="title"/>
          </p:nvPr>
        </p:nvSpPr>
        <p:spPr/>
        <p:txBody>
          <a:bodyPr/>
          <a:lstStyle/>
          <a:p>
            <a:r>
              <a:rPr lang="de-DE" dirty="0"/>
              <a:t>Wo liegen urbane Räume?</a:t>
            </a:r>
          </a:p>
        </p:txBody>
      </p:sp>
      <p:sp>
        <p:nvSpPr>
          <p:cNvPr id="3" name="Fußzeilenplatzhalter 2">
            <a:extLst>
              <a:ext uri="{FF2B5EF4-FFF2-40B4-BE49-F238E27FC236}">
                <a16:creationId xmlns:a16="http://schemas.microsoft.com/office/drawing/2014/main" id="{B4515B17-7DFD-4FE4-AA61-02A62C08737B}"/>
              </a:ext>
            </a:extLst>
          </p:cNvPr>
          <p:cNvSpPr>
            <a:spLocks noGrp="1"/>
          </p:cNvSpPr>
          <p:nvPr>
            <p:ph type="ftr" sz="quarter" idx="10"/>
          </p:nvPr>
        </p:nvSpPr>
        <p:spPr/>
        <p:txBody>
          <a:bodyPr/>
          <a:lstStyle/>
          <a:p>
            <a:r>
              <a:rPr lang="de-DE"/>
              <a:t>ZSL-Konzeptionsgruppe Geographie</a:t>
            </a:r>
            <a:endParaRPr lang="de-DE" dirty="0"/>
          </a:p>
        </p:txBody>
      </p:sp>
      <p:pic>
        <p:nvPicPr>
          <p:cNvPr id="4" name="Grafik 3">
            <a:hlinkClick r:id="rId3"/>
            <a:extLst>
              <a:ext uri="{FF2B5EF4-FFF2-40B4-BE49-F238E27FC236}">
                <a16:creationId xmlns:a16="http://schemas.microsoft.com/office/drawing/2014/main" id="{5CB3A146-7579-4D39-8BD3-C4A57502119E}"/>
              </a:ext>
            </a:extLst>
          </p:cNvPr>
          <p:cNvPicPr>
            <a:picLocks noChangeAspect="1"/>
          </p:cNvPicPr>
          <p:nvPr/>
        </p:nvPicPr>
        <p:blipFill>
          <a:blip r:embed="rId4"/>
          <a:stretch>
            <a:fillRect/>
          </a:stretch>
        </p:blipFill>
        <p:spPr>
          <a:xfrm>
            <a:off x="1524000" y="1399456"/>
            <a:ext cx="9144000" cy="4516973"/>
          </a:xfrm>
          <a:prstGeom prst="rect">
            <a:avLst/>
          </a:prstGeom>
        </p:spPr>
      </p:pic>
      <p:sp>
        <p:nvSpPr>
          <p:cNvPr id="6" name="Rechteck 5">
            <a:extLst>
              <a:ext uri="{FF2B5EF4-FFF2-40B4-BE49-F238E27FC236}">
                <a16:creationId xmlns:a16="http://schemas.microsoft.com/office/drawing/2014/main" id="{87AD1B72-3CDB-4F9F-B40B-F4C6830C56E6}"/>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7" name="Rechteck 6">
            <a:extLst>
              <a:ext uri="{FF2B5EF4-FFF2-40B4-BE49-F238E27FC236}">
                <a16:creationId xmlns:a16="http://schemas.microsoft.com/office/drawing/2014/main" id="{DBC84889-B875-479D-BC5E-F6D290C3EE43}"/>
              </a:ext>
            </a:extLst>
          </p:cNvPr>
          <p:cNvSpPr/>
          <p:nvPr/>
        </p:nvSpPr>
        <p:spPr>
          <a:xfrm>
            <a:off x="1511987" y="5055567"/>
            <a:ext cx="9144000" cy="461665"/>
          </a:xfrm>
          <a:prstGeom prst="rect">
            <a:avLst/>
          </a:prstGeom>
        </p:spPr>
        <p:txBody>
          <a:bodyPr wrap="square">
            <a:spAutoFit/>
          </a:bodyPr>
          <a:lstStyle/>
          <a:p>
            <a:r>
              <a:rPr lang="en-US" sz="1200" dirty="0">
                <a:solidFill>
                  <a:srgbClr val="FFFFCC"/>
                </a:solidFill>
                <a:latin typeface="Arial" panose="020B0604020202020204" pitchFamily="34" charset="0"/>
                <a:cs typeface="Arial" panose="020B0604020202020204" pitchFamily="34" charset="0"/>
              </a:rPr>
              <a:t>Screenshot von NASA Worldview application (</a:t>
            </a:r>
            <a:r>
              <a:rPr lang="en-US" sz="1200" dirty="0">
                <a:solidFill>
                  <a:srgbClr val="FFFFCC"/>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https://worldview.earthdata.nasa.gov</a:t>
            </a:r>
            <a:r>
              <a:rPr lang="en-US" sz="1200" dirty="0">
                <a:solidFill>
                  <a:srgbClr val="FFFFCC"/>
                </a:solidFill>
                <a:latin typeface="Arial" panose="020B0604020202020204" pitchFamily="34" charset="0"/>
                <a:cs typeface="Arial" panose="020B0604020202020204" pitchFamily="34" charset="0"/>
              </a:rPr>
              <a:t>), </a:t>
            </a:r>
          </a:p>
          <a:p>
            <a:r>
              <a:rPr lang="en-US" sz="1200" dirty="0" err="1">
                <a:solidFill>
                  <a:srgbClr val="FFFFCC"/>
                </a:solidFill>
                <a:latin typeface="Arial" panose="020B0604020202020204" pitchFamily="34" charset="0"/>
                <a:cs typeface="Arial" panose="020B0604020202020204" pitchFamily="34" charset="0"/>
              </a:rPr>
              <a:t>Teil</a:t>
            </a:r>
            <a:r>
              <a:rPr lang="en-US" sz="1200" dirty="0">
                <a:solidFill>
                  <a:srgbClr val="FFFFCC"/>
                </a:solidFill>
                <a:latin typeface="Arial" panose="020B0604020202020204" pitchFamily="34" charset="0"/>
                <a:cs typeface="Arial" panose="020B0604020202020204" pitchFamily="34" charset="0"/>
              </a:rPr>
              <a:t> des NASA Earth Observing System Data and Information System (EOSDIS)</a:t>
            </a:r>
            <a:endParaRPr lang="de-DE" sz="1200" dirty="0">
              <a:solidFill>
                <a:srgbClr val="FFFFC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1844180"/>
      </p:ext>
    </p:extLst>
  </p:cSld>
  <p:clrMapOvr>
    <a:masterClrMapping/>
  </p:clrMapOvr>
  <p:transition>
    <p:pull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E2389FD-1C20-ED44-8717-05DA88663F4B}"/>
              </a:ext>
            </a:extLst>
          </p:cNvPr>
          <p:cNvSpPr>
            <a:spLocks noGrp="1"/>
          </p:cNvSpPr>
          <p:nvPr>
            <p:ph type="title"/>
          </p:nvPr>
        </p:nvSpPr>
        <p:spPr>
          <a:xfrm>
            <a:off x="609600" y="330956"/>
            <a:ext cx="10972800" cy="1066800"/>
          </a:xfrm>
        </p:spPr>
        <p:txBody>
          <a:bodyPr>
            <a:normAutofit/>
          </a:bodyPr>
          <a:lstStyle/>
          <a:p>
            <a:r>
              <a:rPr lang="de-DE" sz="3200"/>
              <a:t>DS 1 – Wie lässt sich urbaner Lebensraum charakterisieren?</a:t>
            </a:r>
            <a:endParaRPr lang="de-DE" sz="3000" dirty="0"/>
          </a:p>
        </p:txBody>
      </p:sp>
      <p:graphicFrame>
        <p:nvGraphicFramePr>
          <p:cNvPr id="5" name="Inhaltsplatzhalter 3">
            <a:extLst>
              <a:ext uri="{FF2B5EF4-FFF2-40B4-BE49-F238E27FC236}">
                <a16:creationId xmlns:a16="http://schemas.microsoft.com/office/drawing/2014/main" id="{1981E83A-B9A8-C945-8FDF-2B04013994A7}"/>
              </a:ext>
            </a:extLst>
          </p:cNvPr>
          <p:cNvGraphicFramePr>
            <a:graphicFrameLocks/>
          </p:cNvGraphicFramePr>
          <p:nvPr>
            <p:extLst>
              <p:ext uri="{D42A27DB-BD31-4B8C-83A1-F6EECF244321}">
                <p14:modId xmlns:p14="http://schemas.microsoft.com/office/powerpoint/2010/main" val="3730379301"/>
              </p:ext>
            </p:extLst>
          </p:nvPr>
        </p:nvGraphicFramePr>
        <p:xfrm>
          <a:off x="693336" y="1669061"/>
          <a:ext cx="10771831" cy="4061354"/>
        </p:xfrm>
        <a:graphic>
          <a:graphicData uri="http://schemas.openxmlformats.org/drawingml/2006/table">
            <a:tbl>
              <a:tblPr firstRow="1" bandRow="1">
                <a:tableStyleId>{F2DE63D5-997A-4646-A377-4702673A728D}</a:tableStyleId>
              </a:tblPr>
              <a:tblGrid>
                <a:gridCol w="1040508">
                  <a:extLst>
                    <a:ext uri="{9D8B030D-6E8A-4147-A177-3AD203B41FA5}">
                      <a16:colId xmlns:a16="http://schemas.microsoft.com/office/drawing/2014/main" val="418785194"/>
                    </a:ext>
                  </a:extLst>
                </a:gridCol>
                <a:gridCol w="1040508">
                  <a:extLst>
                    <a:ext uri="{9D8B030D-6E8A-4147-A177-3AD203B41FA5}">
                      <a16:colId xmlns:a16="http://schemas.microsoft.com/office/drawing/2014/main" val="3076982727"/>
                    </a:ext>
                  </a:extLst>
                </a:gridCol>
                <a:gridCol w="4549928">
                  <a:extLst>
                    <a:ext uri="{9D8B030D-6E8A-4147-A177-3AD203B41FA5}">
                      <a16:colId xmlns:a16="http://schemas.microsoft.com/office/drawing/2014/main" val="2504284977"/>
                    </a:ext>
                  </a:extLst>
                </a:gridCol>
                <a:gridCol w="4140887">
                  <a:extLst>
                    <a:ext uri="{9D8B030D-6E8A-4147-A177-3AD203B41FA5}">
                      <a16:colId xmlns:a16="http://schemas.microsoft.com/office/drawing/2014/main" val="3516930280"/>
                    </a:ext>
                  </a:extLst>
                </a:gridCol>
              </a:tblGrid>
              <a:tr h="533354">
                <a:tc>
                  <a:txBody>
                    <a:bodyPr/>
                    <a:lstStyle/>
                    <a:p>
                      <a:r>
                        <a:rPr lang="de-DE" b="0" i="0" baseline="0" dirty="0" err="1">
                          <a:latin typeface="Arial" panose="020B0604020202020204" pitchFamily="34" charset="0"/>
                          <a:cs typeface="Arial" panose="020B0604020202020204" pitchFamily="34" charset="0"/>
                        </a:rPr>
                        <a:t>IbK</a:t>
                      </a:r>
                      <a:endParaRPr lang="de-DE" b="0" i="0" baseline="0" dirty="0">
                        <a:latin typeface="Arial" panose="020B0604020202020204" pitchFamily="34" charset="0"/>
                        <a:cs typeface="Arial" panose="020B0604020202020204" pitchFamily="34" charset="0"/>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err="1">
                          <a:latin typeface="Arial" panose="020B0604020202020204" pitchFamily="34" charset="0"/>
                          <a:cs typeface="Arial" panose="020B0604020202020204" pitchFamily="34" charset="0"/>
                        </a:rPr>
                        <a:t>pbK</a:t>
                      </a:r>
                      <a:endParaRPr lang="de-DE" b="0" i="0" baseline="0" dirty="0">
                        <a:latin typeface="Arial" panose="020B0604020202020204" pitchFamily="34" charset="0"/>
                        <a:cs typeface="Arial" panose="020B0604020202020204" pitchFamily="34" charset="0"/>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a:latin typeface="Arial" panose="020B0604020202020204" pitchFamily="34" charset="0"/>
                          <a:cs typeface="Arial" panose="020B0604020202020204" pitchFamily="34" charset="0"/>
                        </a:rPr>
                        <a:t>Ideen zur Umsetzung</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a:latin typeface="Arial" panose="020B0604020202020204" pitchFamily="34" charset="0"/>
                          <a:cs typeface="Arial" panose="020B0604020202020204" pitchFamily="34" charset="0"/>
                        </a:rPr>
                        <a:t>Material, Hinweise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3528000">
                <a:tc>
                  <a:txBody>
                    <a:bodyPr/>
                    <a:lstStyle/>
                    <a:p>
                      <a:r>
                        <a:rPr lang="de-DE" sz="1600" dirty="0">
                          <a:effectLst/>
                          <a:latin typeface="Arial" panose="020B0604020202020204" pitchFamily="34" charset="0"/>
                          <a:cs typeface="Arial" panose="020B0604020202020204" pitchFamily="34" charset="0"/>
                        </a:rPr>
                        <a:t>3.5.3.3 (1)</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e-DE" sz="1600" dirty="0">
                          <a:effectLst/>
                          <a:latin typeface="Arial" panose="020B0604020202020204" pitchFamily="34" charset="0"/>
                          <a:cs typeface="Arial" panose="020B0604020202020204" pitchFamily="34" charset="0"/>
                        </a:rPr>
                        <a:t>2.1.1</a:t>
                      </a:r>
                    </a:p>
                    <a:p>
                      <a:r>
                        <a:rPr lang="de-DE" sz="1600" dirty="0">
                          <a:effectLst/>
                          <a:latin typeface="Arial" panose="020B0604020202020204" pitchFamily="34" charset="0"/>
                          <a:cs typeface="Arial" panose="020B0604020202020204" pitchFamily="34" charset="0"/>
                        </a:rPr>
                        <a:t>2.1.4</a:t>
                      </a:r>
                    </a:p>
                    <a:p>
                      <a:r>
                        <a:rPr lang="de-DE" sz="1600" dirty="0">
                          <a:effectLst/>
                          <a:latin typeface="Arial" panose="020B0604020202020204" pitchFamily="34" charset="0"/>
                          <a:cs typeface="Arial" panose="020B0604020202020204" pitchFamily="34" charset="0"/>
                        </a:rPr>
                        <a:t>2.2.1</a:t>
                      </a:r>
                    </a:p>
                    <a:p>
                      <a:r>
                        <a:rPr lang="de-DE" sz="1600" dirty="0">
                          <a:effectLst/>
                          <a:latin typeface="Arial" panose="020B0604020202020204" pitchFamily="34" charset="0"/>
                          <a:cs typeface="Arial" panose="020B0604020202020204" pitchFamily="34" charset="0"/>
                        </a:rPr>
                        <a:t>2.5.2</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kumimoji="0" lang="de-DE" sz="1600" kern="1200" dirty="0">
                          <a:solidFill>
                            <a:schemeClr val="tx1"/>
                          </a:solidFill>
                          <a:latin typeface="Arial" panose="020B0604020202020204" pitchFamily="34" charset="0"/>
                          <a:ea typeface="+mn-ea"/>
                          <a:cs typeface="Arial" panose="020B0604020202020204" pitchFamily="34" charset="0"/>
                        </a:rPr>
                        <a:t>Die </a:t>
                      </a:r>
                      <a:r>
                        <a:rPr kumimoji="0" lang="de-DE" sz="1600" kern="1200" dirty="0" err="1">
                          <a:solidFill>
                            <a:schemeClr val="tx1"/>
                          </a:solidFill>
                          <a:latin typeface="Arial" panose="020B0604020202020204" pitchFamily="34" charset="0"/>
                          <a:ea typeface="+mn-ea"/>
                          <a:cs typeface="Arial" panose="020B0604020202020204" pitchFamily="34" charset="0"/>
                        </a:rPr>
                        <a:t>SuS</a:t>
                      </a:r>
                      <a:r>
                        <a:rPr kumimoji="0" lang="de-DE" sz="1600" kern="1200" dirty="0">
                          <a:solidFill>
                            <a:schemeClr val="tx1"/>
                          </a:solidFill>
                          <a:latin typeface="Arial" panose="020B0604020202020204" pitchFamily="34" charset="0"/>
                          <a:ea typeface="+mn-ea"/>
                          <a:cs typeface="Arial" panose="020B0604020202020204" pitchFamily="34" charset="0"/>
                        </a:rPr>
                        <a:t> erarbeiten sich selbständig räumliche, funktionale und soziale Merkmale zur Charakterisierung des urbanen Lebensraums. </a:t>
                      </a:r>
                    </a:p>
                    <a:p>
                      <a:pPr marL="285750" indent="-285750">
                        <a:buFont typeface="Arial" panose="020B0604020202020204" pitchFamily="34" charset="0"/>
                        <a:buChar char="•"/>
                      </a:pPr>
                      <a:r>
                        <a:rPr kumimoji="0" lang="de-DE" sz="1600" kern="1200" dirty="0">
                          <a:solidFill>
                            <a:schemeClr val="tx1"/>
                          </a:solidFill>
                          <a:latin typeface="Arial" panose="020B0604020202020204" pitchFamily="34" charset="0"/>
                          <a:ea typeface="+mn-ea"/>
                          <a:cs typeface="Arial" panose="020B0604020202020204" pitchFamily="34" charset="0"/>
                        </a:rPr>
                        <a:t>Sie formulieren ausgehend von den eigenen „Stadterfahrungen“ Hypothesen.</a:t>
                      </a:r>
                    </a:p>
                    <a:p>
                      <a:pPr marL="285750" indent="-285750">
                        <a:buFont typeface="Arial" panose="020B0604020202020204" pitchFamily="34" charset="0"/>
                        <a:buChar char="•"/>
                      </a:pPr>
                      <a:r>
                        <a:rPr kumimoji="0" lang="de-DE" sz="1600" kern="1200" dirty="0">
                          <a:solidFill>
                            <a:schemeClr val="tx1"/>
                          </a:solidFill>
                          <a:latin typeface="Arial" panose="020B0604020202020204" pitchFamily="34" charset="0"/>
                          <a:ea typeface="+mn-ea"/>
                          <a:cs typeface="Arial" panose="020B0604020202020204" pitchFamily="34" charset="0"/>
                        </a:rPr>
                        <a:t>Sie überprüfen anhand regionaler Beispiele (Kartendienste) die Hypothesen.</a:t>
                      </a:r>
                    </a:p>
                    <a:p>
                      <a:pPr marL="285750" indent="-285750">
                        <a:buFont typeface="Arial" panose="020B0604020202020204" pitchFamily="34" charset="0"/>
                        <a:buChar char="•"/>
                      </a:pPr>
                      <a:r>
                        <a:rPr kumimoji="0" lang="de-DE" sz="1600" kern="1200" dirty="0">
                          <a:solidFill>
                            <a:schemeClr val="tx1"/>
                          </a:solidFill>
                          <a:latin typeface="Arial" panose="020B0604020202020204" pitchFamily="34" charset="0"/>
                          <a:ea typeface="+mn-ea"/>
                          <a:cs typeface="Arial" panose="020B0604020202020204" pitchFamily="34" charset="0"/>
                        </a:rPr>
                        <a:t>Die </a:t>
                      </a:r>
                      <a:r>
                        <a:rPr kumimoji="0" lang="de-DE" sz="1600" kern="1200" dirty="0" err="1">
                          <a:solidFill>
                            <a:schemeClr val="tx1"/>
                          </a:solidFill>
                          <a:latin typeface="Arial" panose="020B0604020202020204" pitchFamily="34" charset="0"/>
                          <a:ea typeface="+mn-ea"/>
                          <a:cs typeface="Arial" panose="020B0604020202020204" pitchFamily="34" charset="0"/>
                        </a:rPr>
                        <a:t>SuS</a:t>
                      </a:r>
                      <a:r>
                        <a:rPr kumimoji="0" lang="de-DE" sz="1600" kern="1200" dirty="0">
                          <a:solidFill>
                            <a:schemeClr val="tx1"/>
                          </a:solidFill>
                          <a:latin typeface="Arial" panose="020B0604020202020204" pitchFamily="34" charset="0"/>
                          <a:ea typeface="+mn-ea"/>
                          <a:cs typeface="Arial" panose="020B0604020202020204" pitchFamily="34" charset="0"/>
                        </a:rPr>
                        <a:t> ergänzen den „geographischen Stadtbegriff“.</a:t>
                      </a:r>
                    </a:p>
                    <a:p>
                      <a:pPr marL="285750" indent="-285750">
                        <a:buFont typeface="Arial" panose="020B0604020202020204" pitchFamily="34" charset="0"/>
                        <a:buChar char="•"/>
                      </a:pPr>
                      <a:r>
                        <a:rPr kumimoji="0" lang="de-DE" sz="1600" kern="1200" dirty="0">
                          <a:solidFill>
                            <a:schemeClr val="tx1"/>
                          </a:solidFill>
                          <a:latin typeface="Arial" panose="020B0604020202020204" pitchFamily="34" charset="0"/>
                          <a:ea typeface="+mn-ea"/>
                          <a:cs typeface="Arial" panose="020B0604020202020204" pitchFamily="34" charset="0"/>
                        </a:rPr>
                        <a:t>Sie erarbeiten die typischen Lage von Städten anhand von Satellitenaufnahmen bzw. Karten.</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de-DE" sz="1600" dirty="0">
                          <a:latin typeface="Arial" panose="020B0604020202020204" pitchFamily="34" charset="0"/>
                          <a:cs typeface="Arial" panose="020B0604020202020204" pitchFamily="34" charset="0"/>
                        </a:rPr>
                        <a:t>Reaktivierung durch Bild von Tourismusort</a:t>
                      </a:r>
                    </a:p>
                    <a:p>
                      <a:pPr marL="285750" indent="-285750">
                        <a:buFont typeface="Arial" panose="020B0604020202020204" pitchFamily="34" charset="0"/>
                        <a:buChar char="•"/>
                      </a:pPr>
                      <a:r>
                        <a:rPr lang="de-DE" sz="1600" dirty="0">
                          <a:latin typeface="Arial" panose="020B0604020202020204" pitchFamily="34" charset="0"/>
                          <a:cs typeface="Arial" panose="020B0604020202020204" pitchFamily="34" charset="0"/>
                        </a:rPr>
                        <a:t>Sammeln von Vorwissen</a:t>
                      </a:r>
                    </a:p>
                    <a:p>
                      <a:pPr marL="285750" indent="-285750">
                        <a:buFont typeface="Arial" panose="020B0604020202020204" pitchFamily="34" charset="0"/>
                        <a:buChar char="•"/>
                      </a:pPr>
                      <a:r>
                        <a:rPr lang="de-DE" sz="1600" dirty="0">
                          <a:latin typeface="Arial" panose="020B0604020202020204" pitchFamily="34" charset="0"/>
                          <a:cs typeface="Arial" panose="020B0604020202020204" pitchFamily="34" charset="0"/>
                        </a:rPr>
                        <a:t>Eigene Stadt bei </a:t>
                      </a:r>
                      <a:r>
                        <a:rPr lang="de-DE" sz="1600" dirty="0" err="1">
                          <a:latin typeface="Arial" panose="020B0604020202020204" pitchFamily="34" charset="0"/>
                          <a:cs typeface="Arial" panose="020B0604020202020204" pitchFamily="34" charset="0"/>
                        </a:rPr>
                        <a:t>google</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maps</a:t>
                      </a:r>
                      <a:r>
                        <a:rPr lang="de-DE" sz="1600" dirty="0">
                          <a:latin typeface="Arial" panose="020B0604020202020204" pitchFamily="34" charset="0"/>
                          <a:cs typeface="Arial" panose="020B0604020202020204" pitchFamily="34" charset="0"/>
                        </a:rPr>
                        <a:t> (auch 3D-Ansicht)</a:t>
                      </a:r>
                    </a:p>
                    <a:p>
                      <a:pPr marL="285750" indent="-285750">
                        <a:buFont typeface="Arial" panose="020B0604020202020204" pitchFamily="34" charset="0"/>
                        <a:buChar char="•"/>
                      </a:pPr>
                      <a:r>
                        <a:rPr lang="de-DE" sz="1600" dirty="0">
                          <a:latin typeface="Arial" panose="020B0604020202020204" pitchFamily="34" charset="0"/>
                          <a:cs typeface="Arial" panose="020B0604020202020204" pitchFamily="34" charset="0"/>
                        </a:rPr>
                        <a:t>Eigene Stadt in </a:t>
                      </a:r>
                      <a:r>
                        <a:rPr lang="de-DE" sz="1600" dirty="0" err="1">
                          <a:latin typeface="Arial" panose="020B0604020202020204" pitchFamily="34" charset="0"/>
                          <a:cs typeface="Arial" panose="020B0604020202020204" pitchFamily="34" charset="0"/>
                        </a:rPr>
                        <a:t>Openstreetmap</a:t>
                      </a:r>
                      <a:r>
                        <a:rPr lang="de-DE" sz="1600" dirty="0">
                          <a:latin typeface="Arial" panose="020B0604020202020204" pitchFamily="34" charset="0"/>
                          <a:cs typeface="Arial" panose="020B0604020202020204" pitchFamily="34" charset="0"/>
                        </a:rPr>
                        <a:t> (auch Humanitär-Style)</a:t>
                      </a:r>
                    </a:p>
                    <a:p>
                      <a:pPr marL="285750" indent="-285750">
                        <a:buFont typeface="Arial" panose="020B0604020202020204" pitchFamily="34" charset="0"/>
                        <a:buChar char="•"/>
                      </a:pPr>
                      <a:r>
                        <a:rPr lang="de-DE" sz="1600" dirty="0">
                          <a:latin typeface="Arial" panose="020B0604020202020204" pitchFamily="34" charset="0"/>
                          <a:cs typeface="Arial" panose="020B0604020202020204" pitchFamily="34" charset="0"/>
                        </a:rPr>
                        <a:t>Lage von Städten anhand von NASA Earth View</a:t>
                      </a:r>
                    </a:p>
                    <a:p>
                      <a:endParaRPr lang="de-DE" sz="1600" dirty="0">
                        <a:latin typeface="Arial" panose="020B0604020202020204" pitchFamily="34" charset="0"/>
                        <a:cs typeface="Arial" panose="020B0604020202020204" pitchFamily="34" charset="0"/>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sp>
        <p:nvSpPr>
          <p:cNvPr id="6" name="Fußzeilenplatzhalter 2">
            <a:extLst>
              <a:ext uri="{FF2B5EF4-FFF2-40B4-BE49-F238E27FC236}">
                <a16:creationId xmlns:a16="http://schemas.microsoft.com/office/drawing/2014/main" id="{FD3019AE-9A59-4555-B898-1A72C847ED9B}"/>
              </a:ext>
            </a:extLst>
          </p:cNvPr>
          <p:cNvSpPr txBox="1">
            <a:spLocks/>
          </p:cNvSpPr>
          <p:nvPr/>
        </p:nvSpPr>
        <p:spPr>
          <a:xfrm>
            <a:off x="4296000" y="6165344"/>
            <a:ext cx="3600000" cy="36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1" dirty="0">
                <a:solidFill>
                  <a:schemeClr val="accent5">
                    <a:lumMod val="50000"/>
                  </a:schemeClr>
                </a:solidFill>
              </a:rPr>
              <a:t>ZSL-Konzeptionsgruppe Geographie</a:t>
            </a:r>
          </a:p>
        </p:txBody>
      </p:sp>
      <p:sp>
        <p:nvSpPr>
          <p:cNvPr id="7" name="Rechteck 6">
            <a:extLst>
              <a:ext uri="{FF2B5EF4-FFF2-40B4-BE49-F238E27FC236}">
                <a16:creationId xmlns:a16="http://schemas.microsoft.com/office/drawing/2014/main" id="{22F8BD4C-7D3A-4BD3-980A-27F1199723B4}"/>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3062255199"/>
      </p:ext>
    </p:extLst>
  </p:cSld>
  <p:clrMapOvr>
    <a:masterClrMapping/>
  </p:clrMapOvr>
  <p:transition>
    <p:pull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AADA02-9258-394F-A170-CD2E92012FE7}"/>
              </a:ext>
            </a:extLst>
          </p:cNvPr>
          <p:cNvSpPr>
            <a:spLocks noGrp="1"/>
          </p:cNvSpPr>
          <p:nvPr>
            <p:ph type="title"/>
          </p:nvPr>
        </p:nvSpPr>
        <p:spPr/>
        <p:txBody>
          <a:bodyPr/>
          <a:lstStyle/>
          <a:p>
            <a:r>
              <a:rPr lang="de-DE" sz="2800" dirty="0"/>
              <a:t>Mögliche Planung: Globale Herausforderungen Städte unter dem Einfluss gesellschaftlicher und naturräumlicher Veränderungen.</a:t>
            </a:r>
            <a:endParaRPr lang="de-DE" dirty="0"/>
          </a:p>
        </p:txBody>
      </p:sp>
      <p:sp>
        <p:nvSpPr>
          <p:cNvPr id="3" name="Fußzeilenplatzhalter 2">
            <a:extLst>
              <a:ext uri="{FF2B5EF4-FFF2-40B4-BE49-F238E27FC236}">
                <a16:creationId xmlns:a16="http://schemas.microsoft.com/office/drawing/2014/main" id="{7E350900-B730-8941-8198-BADC2E76217A}"/>
              </a:ext>
            </a:extLst>
          </p:cNvPr>
          <p:cNvSpPr>
            <a:spLocks noGrp="1"/>
          </p:cNvSpPr>
          <p:nvPr>
            <p:ph type="ftr" sz="quarter" idx="10"/>
          </p:nvPr>
        </p:nvSpPr>
        <p:spPr/>
        <p:txBody>
          <a:bodyPr/>
          <a:lstStyle/>
          <a:p>
            <a:r>
              <a:rPr lang="de-DE" dirty="0"/>
              <a:t>ZSL-Konzeptionsgruppe Geographie</a:t>
            </a:r>
          </a:p>
        </p:txBody>
      </p:sp>
      <p:graphicFrame>
        <p:nvGraphicFramePr>
          <p:cNvPr id="4" name="Tabelle 3">
            <a:extLst>
              <a:ext uri="{FF2B5EF4-FFF2-40B4-BE49-F238E27FC236}">
                <a16:creationId xmlns:a16="http://schemas.microsoft.com/office/drawing/2014/main" id="{D9E827AA-1437-40FB-926F-1ECDC8676B0F}"/>
              </a:ext>
            </a:extLst>
          </p:cNvPr>
          <p:cNvGraphicFramePr>
            <a:graphicFrameLocks noGrp="1"/>
          </p:cNvGraphicFramePr>
          <p:nvPr>
            <p:extLst>
              <p:ext uri="{D42A27DB-BD31-4B8C-83A1-F6EECF244321}">
                <p14:modId xmlns:p14="http://schemas.microsoft.com/office/powerpoint/2010/main" val="2463963962"/>
              </p:ext>
            </p:extLst>
          </p:nvPr>
        </p:nvGraphicFramePr>
        <p:xfrm>
          <a:off x="476104" y="3350806"/>
          <a:ext cx="11113936" cy="819937"/>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2343280769"/>
                    </a:ext>
                  </a:extLst>
                </a:gridCol>
                <a:gridCol w="5338810">
                  <a:extLst>
                    <a:ext uri="{9D8B030D-6E8A-4147-A177-3AD203B41FA5}">
                      <a16:colId xmlns:a16="http://schemas.microsoft.com/office/drawing/2014/main" val="3425770645"/>
                    </a:ext>
                  </a:extLst>
                </a:gridCol>
                <a:gridCol w="5118162">
                  <a:extLst>
                    <a:ext uri="{9D8B030D-6E8A-4147-A177-3AD203B41FA5}">
                      <a16:colId xmlns:a16="http://schemas.microsoft.com/office/drawing/2014/main" val="2026304218"/>
                    </a:ext>
                  </a:extLst>
                </a:gridCol>
              </a:tblGrid>
              <a:tr h="819937">
                <a:tc>
                  <a:txBody>
                    <a:bodyPr/>
                    <a:lstStyle/>
                    <a:p>
                      <a:pPr algn="ctr"/>
                      <a:r>
                        <a:rPr kumimoji="0" lang="de-DE" sz="1400" b="0" kern="1200" dirty="0">
                          <a:solidFill>
                            <a:schemeClr val="tx1"/>
                          </a:solidFill>
                          <a:latin typeface="Arial" panose="020B0604020202020204" pitchFamily="34" charset="0"/>
                          <a:ea typeface="+mn-ea"/>
                          <a:cs typeface="Arial" panose="020B0604020202020204" pitchFamily="34" charset="0"/>
                        </a:rPr>
                        <a:t>3-6</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verändern sich Städte?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Citybildung</a:t>
                      </a:r>
                      <a:r>
                        <a:rPr kumimoji="0" lang="de-DE" sz="900" b="0" kern="1200" baseline="0" dirty="0">
                          <a:solidFill>
                            <a:schemeClr val="tx1"/>
                          </a:solidFill>
                          <a:latin typeface="Arial" panose="020B0604020202020204" pitchFamily="34" charset="0"/>
                          <a:ea typeface="+mn-ea"/>
                          <a:cs typeface="Arial" panose="020B0604020202020204" pitchFamily="34" charset="0"/>
                        </a:rPr>
                        <a:t>, Bevölkerungswachstum, Migration, Metropolisie­rung, Agglomeration, Terti­ärisierung,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Quartärisierung</a:t>
                      </a:r>
                      <a:r>
                        <a:rPr kumimoji="0" lang="de-DE" sz="900" b="0" kern="1200" baseline="0" dirty="0">
                          <a:solidFill>
                            <a:schemeClr val="tx1"/>
                          </a:solidFill>
                          <a:latin typeface="Arial" panose="020B0604020202020204" pitchFamily="34" charset="0"/>
                          <a:ea typeface="+mn-ea"/>
                          <a:cs typeface="Arial" panose="020B0604020202020204" pitchFamily="34" charset="0"/>
                        </a:rPr>
                        <a:t>, Suburbanisierung, Reurba­nisierung,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b="0" kern="1200" baseline="0" dirty="0">
                          <a:solidFill>
                            <a:schemeClr val="tx1"/>
                          </a:solidFill>
                          <a:latin typeface="Arial" panose="020B0604020202020204" pitchFamily="34" charset="0"/>
                          <a:ea typeface="+mn-ea"/>
                          <a:cs typeface="Arial" panose="020B0604020202020204" pitchFamily="34" charset="0"/>
                        </a:rPr>
                        <a:t> City, Segregation, Gentrifizie­rung, Gated Community, Marginalisierung,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Marginalsiedlung</a:t>
                      </a:r>
                      <a:r>
                        <a:rPr kumimoji="0" lang="de-DE" sz="900" b="0" kern="1200" baseline="0" dirty="0">
                          <a:solidFill>
                            <a:schemeClr val="tx1"/>
                          </a:solidFill>
                          <a:latin typeface="Arial" panose="020B0604020202020204" pitchFamily="34" charset="0"/>
                          <a:ea typeface="+mn-ea"/>
                          <a:cs typeface="Arial" panose="020B0604020202020204" pitchFamily="34" charset="0"/>
                        </a:rPr>
                        <a:t>, Fragmen­tierung)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(Modell, Theorie)</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arbeitsteilige Gruppenarbeit, leichte Produktorientierung</a:t>
                      </a:r>
                    </a:p>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0687758"/>
                  </a:ext>
                </a:extLst>
              </a:tr>
            </a:tbl>
          </a:graphicData>
        </a:graphic>
      </p:graphicFrame>
      <p:graphicFrame>
        <p:nvGraphicFramePr>
          <p:cNvPr id="5" name="Tabelle 4">
            <a:extLst>
              <a:ext uri="{FF2B5EF4-FFF2-40B4-BE49-F238E27FC236}">
                <a16:creationId xmlns:a16="http://schemas.microsoft.com/office/drawing/2014/main" id="{AC6060A9-5D9D-4098-A0C3-AD6257ABBA15}"/>
              </a:ext>
            </a:extLst>
          </p:cNvPr>
          <p:cNvGraphicFramePr>
            <a:graphicFrameLocks noGrp="1"/>
          </p:cNvGraphicFramePr>
          <p:nvPr>
            <p:extLst>
              <p:ext uri="{D42A27DB-BD31-4B8C-83A1-F6EECF244321}">
                <p14:modId xmlns:p14="http://schemas.microsoft.com/office/powerpoint/2010/main" val="2321781942"/>
              </p:ext>
            </p:extLst>
          </p:nvPr>
        </p:nvGraphicFramePr>
        <p:xfrm>
          <a:off x="475199" y="4170743"/>
          <a:ext cx="11113936" cy="731772"/>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731772">
                <a:tc>
                  <a:txBody>
                    <a:bodyPr/>
                    <a:lstStyle/>
                    <a:p>
                      <a:pPr algn="ctr"/>
                      <a:r>
                        <a:rPr kumimoji="0" lang="de-DE" sz="1400" b="0" kern="1200" dirty="0">
                          <a:solidFill>
                            <a:schemeClr val="tx1"/>
                          </a:solidFill>
                          <a:latin typeface="+mn-lt"/>
                          <a:ea typeface="+mn-ea"/>
                          <a:cs typeface="+mn-cs"/>
                        </a:rPr>
                        <a:t>7-9</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Was sind die Besonderheiten des Stadtklimas und wie wirkt sich der Klimawandel aus?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6" name="Tabelle 5">
            <a:extLst>
              <a:ext uri="{FF2B5EF4-FFF2-40B4-BE49-F238E27FC236}">
                <a16:creationId xmlns:a16="http://schemas.microsoft.com/office/drawing/2014/main" id="{5E3BF382-D15A-41CF-B8DA-822EFD62BB56}"/>
              </a:ext>
            </a:extLst>
          </p:cNvPr>
          <p:cNvGraphicFramePr>
            <a:graphicFrameLocks noGrp="1"/>
          </p:cNvGraphicFramePr>
          <p:nvPr>
            <p:extLst/>
          </p:nvPr>
        </p:nvGraphicFramePr>
        <p:xfrm>
          <a:off x="475199" y="4902515"/>
          <a:ext cx="11113936" cy="815435"/>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815435">
                <a:tc>
                  <a:txBody>
                    <a:bodyPr/>
                    <a:lstStyle/>
                    <a:p>
                      <a:pPr algn="ctr"/>
                      <a:r>
                        <a:rPr kumimoji="0" lang="de-DE" sz="1400" b="0" kern="1200" dirty="0">
                          <a:solidFill>
                            <a:schemeClr val="tx1"/>
                          </a:solidFill>
                          <a:latin typeface="+mn-lt"/>
                          <a:ea typeface="+mn-ea"/>
                          <a:cs typeface="+mn-cs"/>
                        </a:rPr>
                        <a:t>10-12</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kann sich eine Stadt nachhaltig entwickeln?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Zukunftswerkstatt</a:t>
                      </a:r>
                      <a:r>
                        <a:rPr kumimoji="0" lang="de-DE" sz="900" b="0" kern="1200" baseline="0" dirty="0">
                          <a:solidFill>
                            <a:schemeClr val="tx1"/>
                          </a:solidFill>
                          <a:latin typeface="Arial" panose="020B0604020202020204" pitchFamily="34" charset="0"/>
                          <a:ea typeface="+mn-ea"/>
                          <a:cs typeface="Arial" panose="020B0604020202020204" pitchFamily="34" charset="0"/>
                        </a:rPr>
                        <a:t>)</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Lernproduktorientierung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8" name="Inhaltsplatzhalter 3">
            <a:extLst>
              <a:ext uri="{FF2B5EF4-FFF2-40B4-BE49-F238E27FC236}">
                <a16:creationId xmlns:a16="http://schemas.microsoft.com/office/drawing/2014/main" id="{6E844611-C6F8-40BA-82B6-667B7F377E2D}"/>
              </a:ext>
            </a:extLst>
          </p:cNvPr>
          <p:cNvGraphicFramePr>
            <a:graphicFrameLocks/>
          </p:cNvGraphicFramePr>
          <p:nvPr>
            <p:extLst/>
          </p:nvPr>
        </p:nvGraphicFramePr>
        <p:xfrm>
          <a:off x="475200" y="1490518"/>
          <a:ext cx="11113936" cy="899286"/>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1945162128"/>
                    </a:ext>
                  </a:extLst>
                </a:gridCol>
                <a:gridCol w="5338810">
                  <a:extLst>
                    <a:ext uri="{9D8B030D-6E8A-4147-A177-3AD203B41FA5}">
                      <a16:colId xmlns:a16="http://schemas.microsoft.com/office/drawing/2014/main" val="2504284977"/>
                    </a:ext>
                  </a:extLst>
                </a:gridCol>
                <a:gridCol w="5118162">
                  <a:extLst>
                    <a:ext uri="{9D8B030D-6E8A-4147-A177-3AD203B41FA5}">
                      <a16:colId xmlns:a16="http://schemas.microsoft.com/office/drawing/2014/main" val="3516930280"/>
                    </a:ext>
                  </a:extLst>
                </a:gridCol>
              </a:tblGrid>
              <a:tr h="326212">
                <a:tc>
                  <a:txBody>
                    <a:bodyPr/>
                    <a:lstStyle/>
                    <a:p>
                      <a:pPr algn="ctr"/>
                      <a:r>
                        <a:rPr lang="de-DE" sz="1400" b="0" i="0" baseline="0" dirty="0">
                          <a:latin typeface="Arial" panose="020B0604020202020204" pitchFamily="34" charset="0"/>
                          <a:cs typeface="Arial" panose="020B0604020202020204" pitchFamily="34" charset="0"/>
                        </a:rPr>
                        <a:t>DS</a:t>
                      </a:r>
                    </a:p>
                  </a:txBody>
                  <a:tcPr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Fragestellung</a:t>
                      </a:r>
                    </a:p>
                  </a:txBody>
                  <a:tcPr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Vorgehensweise:</a:t>
                      </a:r>
                    </a:p>
                  </a:txBody>
                  <a:tcPr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573074">
                <a:tc>
                  <a:txBody>
                    <a:bodyPr/>
                    <a:lstStyle/>
                    <a:p>
                      <a:pPr algn="ctr"/>
                      <a:r>
                        <a:rPr lang="de-DE" sz="1400" dirty="0">
                          <a:latin typeface="Arial" panose="020B0604020202020204" pitchFamily="34" charset="0"/>
                          <a:cs typeface="Arial" panose="020B0604020202020204" pitchFamily="34" charset="0"/>
                        </a:rPr>
                        <a:t>1</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Wie lässt sich urbaner Lebensraum charakterisieren?</a:t>
                      </a:r>
                      <a:endParaRPr lang="de-DE" sz="1400" baseline="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900" baseline="0" dirty="0">
                          <a:latin typeface="Arial" panose="020B0604020202020204" pitchFamily="34" charset="0"/>
                          <a:cs typeface="Arial" panose="020B0604020202020204" pitchFamily="34" charset="0"/>
                        </a:rPr>
                        <a:t>(</a:t>
                      </a:r>
                      <a:r>
                        <a:rPr lang="de-DE" sz="900" baseline="0" dirty="0">
                          <a:highlight>
                            <a:srgbClr val="C0C0C0"/>
                          </a:highlight>
                          <a:latin typeface="Arial" panose="020B0604020202020204" pitchFamily="34" charset="0"/>
                          <a:cs typeface="Arial" panose="020B0604020202020204" pitchFamily="34" charset="0"/>
                        </a:rPr>
                        <a:t>geographischer Stadtbegriff</a:t>
                      </a:r>
                      <a:r>
                        <a:rPr lang="de-DE" sz="900" baseline="0" dirty="0">
                          <a:latin typeface="Arial" panose="020B0604020202020204" pitchFamily="34" charset="0"/>
                          <a:cs typeface="Arial" panose="020B0604020202020204" pitchFamily="34" charset="0"/>
                        </a:rPr>
                        <a:t>, Lage, innere Diffe­renzierung, Zentralität, städ­tisches Ökosystem)</a:t>
                      </a:r>
                      <a:endParaRPr lang="de-DE" sz="1400" baseline="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0" lang="de-DE" sz="1400" b="0" kern="1200" dirty="0">
                          <a:solidFill>
                            <a:schemeClr val="tx1"/>
                          </a:solidFill>
                          <a:latin typeface="+mn-lt"/>
                          <a:ea typeface="+mn-ea"/>
                          <a:cs typeface="+mn-cs"/>
                        </a:rPr>
                        <a:t>eher frontaler Unterricht, Reaktivierung und Überprüfung von Vorwissen</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graphicFrame>
        <p:nvGraphicFramePr>
          <p:cNvPr id="7" name="Tabelle 6">
            <a:extLst>
              <a:ext uri="{FF2B5EF4-FFF2-40B4-BE49-F238E27FC236}">
                <a16:creationId xmlns:a16="http://schemas.microsoft.com/office/drawing/2014/main" id="{F5870CD2-4207-496C-B304-AAD0ECDC4B00}"/>
              </a:ext>
            </a:extLst>
          </p:cNvPr>
          <p:cNvGraphicFramePr>
            <a:graphicFrameLocks noGrp="1"/>
          </p:cNvGraphicFramePr>
          <p:nvPr>
            <p:extLst>
              <p:ext uri="{D42A27DB-BD31-4B8C-83A1-F6EECF244321}">
                <p14:modId xmlns:p14="http://schemas.microsoft.com/office/powerpoint/2010/main" val="3512634282"/>
              </p:ext>
            </p:extLst>
          </p:nvPr>
        </p:nvGraphicFramePr>
        <p:xfrm>
          <a:off x="475200" y="2389804"/>
          <a:ext cx="11113935" cy="961002"/>
        </p:xfrm>
        <a:graphic>
          <a:graphicData uri="http://schemas.openxmlformats.org/drawingml/2006/table">
            <a:tbl>
              <a:tblPr firstRow="1" bandRow="1">
                <a:tableStyleId>{5940675A-B579-460E-94D1-54222C63F5DA}</a:tableStyleId>
              </a:tblPr>
              <a:tblGrid>
                <a:gridCol w="662758">
                  <a:extLst>
                    <a:ext uri="{9D8B030D-6E8A-4147-A177-3AD203B41FA5}">
                      <a16:colId xmlns:a16="http://schemas.microsoft.com/office/drawing/2014/main" val="1430094837"/>
                    </a:ext>
                  </a:extLst>
                </a:gridCol>
                <a:gridCol w="5336048">
                  <a:extLst>
                    <a:ext uri="{9D8B030D-6E8A-4147-A177-3AD203B41FA5}">
                      <a16:colId xmlns:a16="http://schemas.microsoft.com/office/drawing/2014/main" val="3618972835"/>
                    </a:ext>
                  </a:extLst>
                </a:gridCol>
                <a:gridCol w="5115129">
                  <a:extLst>
                    <a:ext uri="{9D8B030D-6E8A-4147-A177-3AD203B41FA5}">
                      <a16:colId xmlns:a16="http://schemas.microsoft.com/office/drawing/2014/main" val="774997786"/>
                    </a:ext>
                  </a:extLst>
                </a:gridCol>
              </a:tblGrid>
              <a:tr h="961002">
                <a:tc>
                  <a:txBody>
                    <a:bodyPr/>
                    <a:lstStyle/>
                    <a:p>
                      <a:pPr marL="0" algn="ctr"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2</a:t>
                      </a:r>
                    </a:p>
                  </a:txBody>
                  <a:tcPr marL="68580" marR="68580" marT="34290" marB="34290">
                    <a:lnL w="38100" cap="flat" cmpd="sng" algn="ctr">
                      <a:solidFill>
                        <a:srgbClr val="C00000"/>
                      </a:solidFill>
                      <a:prstDash val="solid"/>
                      <a:round/>
                      <a:headEnd type="none" w="med" len="med"/>
                      <a:tailEnd type="none" w="med" len="med"/>
                    </a:lnL>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Wie verstädtert ist die Welt?</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(Urbanisierung, Verstädterungsgrad, Verstädterungsrate, </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Agglomeration, </a:t>
                      </a:r>
                      <a:r>
                        <a:rPr kumimoji="0" lang="de-DE" sz="900" kern="1200" baseline="0" dirty="0" err="1">
                          <a:solidFill>
                            <a:schemeClr val="tx1"/>
                          </a:solidFill>
                          <a:latin typeface="Arial" panose="020B0604020202020204" pitchFamily="34" charset="0"/>
                          <a:ea typeface="+mn-ea"/>
                          <a:cs typeface="Arial" panose="020B0604020202020204" pitchFamily="34" charset="0"/>
                        </a:rPr>
                        <a:t>Megapolisierung</a:t>
                      </a:r>
                      <a:r>
                        <a:rPr kumimoji="0" lang="de-DE" sz="900" kern="1200" baseline="0" dirty="0">
                          <a:solidFill>
                            <a:schemeClr val="tx1"/>
                          </a:solidFill>
                          <a:latin typeface="Arial" panose="020B0604020202020204" pitchFamily="34" charset="0"/>
                          <a:ea typeface="+mn-ea"/>
                          <a:cs typeface="Arial" panose="020B0604020202020204" pitchFamily="34" charset="0"/>
                        </a:rPr>
                        <a:t>, Megacity, </a:t>
                      </a:r>
                      <a:r>
                        <a:rPr kumimoji="0" lang="de-DE" sz="90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kern="1200" baseline="0" dirty="0">
                          <a:solidFill>
                            <a:schemeClr val="tx1"/>
                          </a:solidFill>
                          <a:latin typeface="Arial" panose="020B0604020202020204" pitchFamily="34" charset="0"/>
                          <a:ea typeface="+mn-ea"/>
                          <a:cs typeface="Arial" panose="020B0604020202020204" pitchFamily="34" charset="0"/>
                        </a:rPr>
                        <a:t> City, Global City</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Ursachen: unter anderem Bevölkerungswachstum, Migration, Push-Pull-Faktoren, Industrialisierung, Globalisierung)</a:t>
                      </a:r>
                    </a:p>
                  </a:txBody>
                  <a:tcPr marL="68580" marR="68580" marT="34290" marB="34290">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mn-lt"/>
                          <a:ea typeface="+mn-ea"/>
                          <a:cs typeface="+mn-cs"/>
                        </a:rPr>
                        <a:t>induktive Herangehensweise im eher frontalen Unterricht</a:t>
                      </a:r>
                    </a:p>
                  </a:txBody>
                  <a:tcPr marL="68580" marR="68580" marT="34290" marB="34290">
                    <a:lnR w="38100" cap="flat" cmpd="sng" algn="ctr">
                      <a:solidFill>
                        <a:srgbClr val="C00000"/>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185880078"/>
                  </a:ext>
                </a:extLst>
              </a:tr>
            </a:tbl>
          </a:graphicData>
        </a:graphic>
      </p:graphicFrame>
      <p:sp>
        <p:nvSpPr>
          <p:cNvPr id="9" name="Pfeil: nach rechts 8">
            <a:extLst>
              <a:ext uri="{FF2B5EF4-FFF2-40B4-BE49-F238E27FC236}">
                <a16:creationId xmlns:a16="http://schemas.microsoft.com/office/drawing/2014/main" id="{D96F16C6-04F4-4034-8BCD-3F0390073AA3}"/>
              </a:ext>
            </a:extLst>
          </p:cNvPr>
          <p:cNvSpPr/>
          <p:nvPr/>
        </p:nvSpPr>
        <p:spPr>
          <a:xfrm>
            <a:off x="-317793" y="2420889"/>
            <a:ext cx="792088" cy="899286"/>
          </a:xfrm>
          <a:prstGeom prst="rightArrow">
            <a:avLst>
              <a:gd name="adj1" fmla="val 50000"/>
              <a:gd name="adj2" fmla="val 46109"/>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Pfeil: nach rechts 9">
            <a:extLst>
              <a:ext uri="{FF2B5EF4-FFF2-40B4-BE49-F238E27FC236}">
                <a16:creationId xmlns:a16="http://schemas.microsoft.com/office/drawing/2014/main" id="{486B84F7-7822-42D5-8D02-B9E685B5B324}"/>
              </a:ext>
            </a:extLst>
          </p:cNvPr>
          <p:cNvSpPr/>
          <p:nvPr/>
        </p:nvSpPr>
        <p:spPr>
          <a:xfrm rot="10800000">
            <a:off x="11589575" y="2420889"/>
            <a:ext cx="792088" cy="899286"/>
          </a:xfrm>
          <a:prstGeom prst="rightArrow">
            <a:avLst>
              <a:gd name="adj1" fmla="val 50000"/>
              <a:gd name="adj2" fmla="val 46109"/>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BE4FC0A0-9570-40D7-B8C1-626D21F31713}"/>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1813610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A9A0504-B66F-4283-B7DA-1F4ECDBFF1F9}"/>
              </a:ext>
            </a:extLst>
          </p:cNvPr>
          <p:cNvSpPr>
            <a:spLocks noGrp="1"/>
          </p:cNvSpPr>
          <p:nvPr>
            <p:ph type="title"/>
          </p:nvPr>
        </p:nvSpPr>
        <p:spPr/>
        <p:txBody>
          <a:bodyPr/>
          <a:lstStyle/>
          <a:p>
            <a:r>
              <a:rPr lang="de-DE" dirty="0"/>
              <a:t>Wie verstädtert ist die Welt? World </a:t>
            </a:r>
            <a:r>
              <a:rPr lang="de-DE" dirty="0" err="1"/>
              <a:t>Urbanization</a:t>
            </a:r>
            <a:r>
              <a:rPr lang="de-DE" dirty="0"/>
              <a:t> Prospect</a:t>
            </a:r>
          </a:p>
        </p:txBody>
      </p:sp>
      <p:sp>
        <p:nvSpPr>
          <p:cNvPr id="4" name="Rechteck 3">
            <a:extLst>
              <a:ext uri="{FF2B5EF4-FFF2-40B4-BE49-F238E27FC236}">
                <a16:creationId xmlns:a16="http://schemas.microsoft.com/office/drawing/2014/main" id="{4A0F41D9-53F0-4BBB-8BC4-4E95B714842F}"/>
              </a:ext>
            </a:extLst>
          </p:cNvPr>
          <p:cNvSpPr/>
          <p:nvPr/>
        </p:nvSpPr>
        <p:spPr>
          <a:xfrm>
            <a:off x="4079776" y="5410160"/>
            <a:ext cx="4583306" cy="369332"/>
          </a:xfrm>
          <a:prstGeom prst="rect">
            <a:avLst/>
          </a:prstGeom>
        </p:spPr>
        <p:txBody>
          <a:bodyPr wrap="none">
            <a:spAutoFit/>
          </a:bodyPr>
          <a:lstStyle/>
          <a:p>
            <a:r>
              <a:rPr lang="de-DE" dirty="0">
                <a:hlinkClick r:id="rId3"/>
              </a:rPr>
              <a:t>https://population.un.org/wup/Publications/</a:t>
            </a:r>
            <a:r>
              <a:rPr lang="de-DE" dirty="0"/>
              <a:t> </a:t>
            </a:r>
          </a:p>
        </p:txBody>
      </p:sp>
      <p:sp>
        <p:nvSpPr>
          <p:cNvPr id="6" name="Fußzeilenplatzhalter 2">
            <a:extLst>
              <a:ext uri="{FF2B5EF4-FFF2-40B4-BE49-F238E27FC236}">
                <a16:creationId xmlns:a16="http://schemas.microsoft.com/office/drawing/2014/main" id="{2E38BF3B-86A6-4F8B-94FD-2FEC354FCD54}"/>
              </a:ext>
            </a:extLst>
          </p:cNvPr>
          <p:cNvSpPr txBox="1">
            <a:spLocks/>
          </p:cNvSpPr>
          <p:nvPr/>
        </p:nvSpPr>
        <p:spPr>
          <a:xfrm>
            <a:off x="4296000" y="6165344"/>
            <a:ext cx="3600000" cy="36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1" dirty="0">
                <a:solidFill>
                  <a:schemeClr val="accent5">
                    <a:lumMod val="50000"/>
                  </a:schemeClr>
                </a:solidFill>
              </a:rPr>
              <a:t>ZSL-Konzeptionsgruppe Geographie</a:t>
            </a:r>
          </a:p>
        </p:txBody>
      </p:sp>
      <p:sp>
        <p:nvSpPr>
          <p:cNvPr id="7" name="Rechteck 6">
            <a:extLst>
              <a:ext uri="{FF2B5EF4-FFF2-40B4-BE49-F238E27FC236}">
                <a16:creationId xmlns:a16="http://schemas.microsoft.com/office/drawing/2014/main" id="{D6148658-A5D0-4498-852E-F35974EDE10D}"/>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pic>
        <p:nvPicPr>
          <p:cNvPr id="5" name="Grafik 4">
            <a:extLst>
              <a:ext uri="{FF2B5EF4-FFF2-40B4-BE49-F238E27FC236}">
                <a16:creationId xmlns:a16="http://schemas.microsoft.com/office/drawing/2014/main" id="{24DC16A7-81FA-4C52-8D70-984754C257E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9271" y="1860656"/>
            <a:ext cx="3460505" cy="3460505"/>
          </a:xfrm>
          <a:prstGeom prst="rect">
            <a:avLst/>
          </a:prstGeom>
        </p:spPr>
      </p:pic>
      <p:sp>
        <p:nvSpPr>
          <p:cNvPr id="8" name="Rechteck 7">
            <a:extLst>
              <a:ext uri="{FF2B5EF4-FFF2-40B4-BE49-F238E27FC236}">
                <a16:creationId xmlns:a16="http://schemas.microsoft.com/office/drawing/2014/main" id="{586F1910-5B25-43E5-8374-271BD35D895D}"/>
              </a:ext>
            </a:extLst>
          </p:cNvPr>
          <p:cNvSpPr/>
          <p:nvPr/>
        </p:nvSpPr>
        <p:spPr>
          <a:xfrm>
            <a:off x="2855639" y="5612132"/>
            <a:ext cx="1219301" cy="215444"/>
          </a:xfrm>
          <a:prstGeom prst="rect">
            <a:avLst/>
          </a:prstGeom>
        </p:spPr>
        <p:txBody>
          <a:bodyPr wrap="square">
            <a:spAutoFit/>
          </a:bodyPr>
          <a:lstStyle/>
          <a:p>
            <a:pPr algn="r"/>
            <a:r>
              <a:rPr lang="de-DE" sz="800" dirty="0">
                <a:hlinkClick r:id="rId6"/>
              </a:rPr>
              <a:t>population.un.org</a:t>
            </a:r>
            <a:endParaRPr lang="de-DE" sz="800" dirty="0"/>
          </a:p>
        </p:txBody>
      </p:sp>
    </p:spTree>
    <p:extLst>
      <p:ext uri="{BB962C8B-B14F-4D97-AF65-F5344CB8AC3E}">
        <p14:creationId xmlns:p14="http://schemas.microsoft.com/office/powerpoint/2010/main" val="320254729"/>
      </p:ext>
    </p:extLst>
  </p:cSld>
  <p:clrMapOvr>
    <a:masterClrMapping/>
  </p:clrMapOvr>
  <p:transition>
    <p:pull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9">
            <a:extLst>
              <a:ext uri="{FF2B5EF4-FFF2-40B4-BE49-F238E27FC236}">
                <a16:creationId xmlns:a16="http://schemas.microsoft.com/office/drawing/2014/main" id="{98A02442-E7FD-4FE4-85FA-4D483D424552}"/>
              </a:ext>
            </a:extLst>
          </p:cNvPr>
          <p:cNvSpPr>
            <a:spLocks noGrp="1"/>
          </p:cNvSpPr>
          <p:nvPr>
            <p:ph idx="1"/>
          </p:nvPr>
        </p:nvSpPr>
        <p:spPr/>
        <p:txBody>
          <a:bodyPr>
            <a:normAutofit fontScale="77500" lnSpcReduction="20000"/>
          </a:bodyPr>
          <a:lstStyle/>
          <a:p>
            <a:r>
              <a:rPr lang="de-DE" dirty="0"/>
              <a:t>AA: Wählen Sie in Ihren Teams ein beliebiges Land. Analysieren Sie die Struktur des Landes in Hinblick auf das Thema Stadt.</a:t>
            </a:r>
          </a:p>
          <a:p>
            <a:r>
              <a:rPr lang="de-DE" dirty="0">
                <a:hlinkClick r:id="rId3"/>
              </a:rPr>
              <a:t>https://population.un.org/wup/Country-Profiles/</a:t>
            </a:r>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r>
              <a:rPr lang="de-DE" dirty="0"/>
              <a:t>Bei der Vorstellung fallen automatisch die Begriffe bzw. werden eingeführt: Verstädterung, Größe der Städte, ggf. </a:t>
            </a:r>
            <a:r>
              <a:rPr lang="de-DE" dirty="0" err="1"/>
              <a:t>Primatstadt</a:t>
            </a:r>
            <a:r>
              <a:rPr lang="de-DE" dirty="0"/>
              <a:t>, ggf. Landflucht, Wanderung</a:t>
            </a:r>
          </a:p>
          <a:p>
            <a:endParaRPr lang="de-DE" dirty="0"/>
          </a:p>
        </p:txBody>
      </p:sp>
      <p:sp>
        <p:nvSpPr>
          <p:cNvPr id="3" name="Titel 2">
            <a:extLst>
              <a:ext uri="{FF2B5EF4-FFF2-40B4-BE49-F238E27FC236}">
                <a16:creationId xmlns:a16="http://schemas.microsoft.com/office/drawing/2014/main" id="{9A9A0504-B66F-4283-B7DA-1F4ECDBFF1F9}"/>
              </a:ext>
            </a:extLst>
          </p:cNvPr>
          <p:cNvSpPr>
            <a:spLocks noGrp="1"/>
          </p:cNvSpPr>
          <p:nvPr>
            <p:ph type="title"/>
          </p:nvPr>
        </p:nvSpPr>
        <p:spPr/>
        <p:txBody>
          <a:bodyPr/>
          <a:lstStyle/>
          <a:p>
            <a:r>
              <a:rPr lang="de-DE" dirty="0"/>
              <a:t>Wie verstädtert ist die Welt? World </a:t>
            </a:r>
            <a:r>
              <a:rPr lang="de-DE" dirty="0" err="1"/>
              <a:t>Urbanization</a:t>
            </a:r>
            <a:r>
              <a:rPr lang="de-DE" dirty="0"/>
              <a:t> Prospect</a:t>
            </a:r>
          </a:p>
        </p:txBody>
      </p:sp>
      <p:pic>
        <p:nvPicPr>
          <p:cNvPr id="5" name="Grafik 4">
            <a:extLst>
              <a:ext uri="{FF2B5EF4-FFF2-40B4-BE49-F238E27FC236}">
                <a16:creationId xmlns:a16="http://schemas.microsoft.com/office/drawing/2014/main" id="{8506FE65-1CBB-475A-B378-0CA80AC38D0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19890" y="2594852"/>
            <a:ext cx="2255331" cy="2255331"/>
          </a:xfrm>
          <a:prstGeom prst="rect">
            <a:avLst/>
          </a:prstGeom>
        </p:spPr>
      </p:pic>
      <p:pic>
        <p:nvPicPr>
          <p:cNvPr id="6" name="Grafik 5">
            <a:extLst>
              <a:ext uri="{FF2B5EF4-FFF2-40B4-BE49-F238E27FC236}">
                <a16:creationId xmlns:a16="http://schemas.microsoft.com/office/drawing/2014/main" id="{867417F2-D723-4B77-84F5-1A1DE3C951F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22060" y="2648577"/>
            <a:ext cx="2147880" cy="2147880"/>
          </a:xfrm>
          <a:prstGeom prst="rect">
            <a:avLst/>
          </a:prstGeom>
        </p:spPr>
      </p:pic>
      <p:pic>
        <p:nvPicPr>
          <p:cNvPr id="7" name="Grafik 6">
            <a:extLst>
              <a:ext uri="{FF2B5EF4-FFF2-40B4-BE49-F238E27FC236}">
                <a16:creationId xmlns:a16="http://schemas.microsoft.com/office/drawing/2014/main" id="{D6DA4040-2BA4-41E9-94BE-4D900C2A7B3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16779" y="2644666"/>
            <a:ext cx="2137362" cy="2137362"/>
          </a:xfrm>
          <a:prstGeom prst="rect">
            <a:avLst/>
          </a:prstGeom>
        </p:spPr>
      </p:pic>
      <p:sp>
        <p:nvSpPr>
          <p:cNvPr id="9" name="Fußzeilenplatzhalter 2">
            <a:extLst>
              <a:ext uri="{FF2B5EF4-FFF2-40B4-BE49-F238E27FC236}">
                <a16:creationId xmlns:a16="http://schemas.microsoft.com/office/drawing/2014/main" id="{D542653E-8770-461B-AB33-2D494C4685F0}"/>
              </a:ext>
            </a:extLst>
          </p:cNvPr>
          <p:cNvSpPr txBox="1">
            <a:spLocks/>
          </p:cNvSpPr>
          <p:nvPr/>
        </p:nvSpPr>
        <p:spPr>
          <a:xfrm>
            <a:off x="4296000" y="6165344"/>
            <a:ext cx="3600000" cy="36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1" dirty="0">
                <a:solidFill>
                  <a:schemeClr val="accent5">
                    <a:lumMod val="50000"/>
                  </a:schemeClr>
                </a:solidFill>
              </a:rPr>
              <a:t>ZSL-Konzeptionsgruppe Geographie</a:t>
            </a:r>
          </a:p>
        </p:txBody>
      </p:sp>
      <p:sp>
        <p:nvSpPr>
          <p:cNvPr id="8" name="Rechteck 7">
            <a:extLst>
              <a:ext uri="{FF2B5EF4-FFF2-40B4-BE49-F238E27FC236}">
                <a16:creationId xmlns:a16="http://schemas.microsoft.com/office/drawing/2014/main" id="{668BECE0-46A5-4C9D-A954-69541DAFD4B3}"/>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11" name="Rechteck 10">
            <a:extLst>
              <a:ext uri="{FF2B5EF4-FFF2-40B4-BE49-F238E27FC236}">
                <a16:creationId xmlns:a16="http://schemas.microsoft.com/office/drawing/2014/main" id="{7F1AC57E-4ED7-4304-9826-839E702B1ACC}"/>
              </a:ext>
            </a:extLst>
          </p:cNvPr>
          <p:cNvSpPr/>
          <p:nvPr/>
        </p:nvSpPr>
        <p:spPr>
          <a:xfrm>
            <a:off x="3082255" y="4725144"/>
            <a:ext cx="1219301" cy="215444"/>
          </a:xfrm>
          <a:prstGeom prst="rect">
            <a:avLst/>
          </a:prstGeom>
        </p:spPr>
        <p:txBody>
          <a:bodyPr wrap="square">
            <a:spAutoFit/>
          </a:bodyPr>
          <a:lstStyle/>
          <a:p>
            <a:pPr algn="r"/>
            <a:r>
              <a:rPr lang="de-DE" sz="800" dirty="0">
                <a:hlinkClick r:id="rId6"/>
              </a:rPr>
              <a:t>population.un.org</a:t>
            </a:r>
            <a:endParaRPr lang="de-DE" sz="800" dirty="0"/>
          </a:p>
        </p:txBody>
      </p:sp>
      <p:sp>
        <p:nvSpPr>
          <p:cNvPr id="12" name="Rechteck 11">
            <a:extLst>
              <a:ext uri="{FF2B5EF4-FFF2-40B4-BE49-F238E27FC236}">
                <a16:creationId xmlns:a16="http://schemas.microsoft.com/office/drawing/2014/main" id="{CC1A1635-295A-4BA6-B790-04F6BBAB98C9}"/>
              </a:ext>
            </a:extLst>
          </p:cNvPr>
          <p:cNvSpPr/>
          <p:nvPr/>
        </p:nvSpPr>
        <p:spPr>
          <a:xfrm>
            <a:off x="5950639" y="4705802"/>
            <a:ext cx="1219301" cy="215444"/>
          </a:xfrm>
          <a:prstGeom prst="rect">
            <a:avLst/>
          </a:prstGeom>
        </p:spPr>
        <p:txBody>
          <a:bodyPr wrap="square">
            <a:spAutoFit/>
          </a:bodyPr>
          <a:lstStyle/>
          <a:p>
            <a:pPr algn="r"/>
            <a:r>
              <a:rPr lang="de-DE" sz="800" dirty="0">
                <a:hlinkClick r:id="rId7"/>
              </a:rPr>
              <a:t>population.un.org</a:t>
            </a:r>
            <a:endParaRPr lang="de-DE" sz="800" dirty="0"/>
          </a:p>
        </p:txBody>
      </p:sp>
      <p:sp>
        <p:nvSpPr>
          <p:cNvPr id="13" name="Rechteck 12">
            <a:extLst>
              <a:ext uri="{FF2B5EF4-FFF2-40B4-BE49-F238E27FC236}">
                <a16:creationId xmlns:a16="http://schemas.microsoft.com/office/drawing/2014/main" id="{DAAB667F-18F3-476D-85EA-0177FBB1CA8A}"/>
              </a:ext>
            </a:extLst>
          </p:cNvPr>
          <p:cNvSpPr/>
          <p:nvPr/>
        </p:nvSpPr>
        <p:spPr>
          <a:xfrm>
            <a:off x="8834840" y="4725144"/>
            <a:ext cx="1219301" cy="215444"/>
          </a:xfrm>
          <a:prstGeom prst="rect">
            <a:avLst/>
          </a:prstGeom>
        </p:spPr>
        <p:txBody>
          <a:bodyPr wrap="square">
            <a:spAutoFit/>
          </a:bodyPr>
          <a:lstStyle/>
          <a:p>
            <a:pPr algn="r"/>
            <a:r>
              <a:rPr lang="de-DE" sz="800" dirty="0">
                <a:hlinkClick r:id="rId8"/>
              </a:rPr>
              <a:t>population.un.org</a:t>
            </a:r>
            <a:endParaRPr lang="de-DE" sz="800" dirty="0"/>
          </a:p>
        </p:txBody>
      </p:sp>
    </p:spTree>
    <p:extLst>
      <p:ext uri="{BB962C8B-B14F-4D97-AF65-F5344CB8AC3E}">
        <p14:creationId xmlns:p14="http://schemas.microsoft.com/office/powerpoint/2010/main" val="3310562572"/>
      </p:ext>
    </p:extLst>
  </p:cSld>
  <p:clrMapOvr>
    <a:masterClrMapping/>
  </p:clrMapOvr>
  <p:transition>
    <p:pull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9">
            <a:extLst>
              <a:ext uri="{FF2B5EF4-FFF2-40B4-BE49-F238E27FC236}">
                <a16:creationId xmlns:a16="http://schemas.microsoft.com/office/drawing/2014/main" id="{98A02442-E7FD-4FE4-85FA-4D483D424552}"/>
              </a:ext>
            </a:extLst>
          </p:cNvPr>
          <p:cNvSpPr>
            <a:spLocks noGrp="1"/>
          </p:cNvSpPr>
          <p:nvPr>
            <p:ph idx="1"/>
          </p:nvPr>
        </p:nvSpPr>
        <p:spPr>
          <a:xfrm>
            <a:off x="614242" y="4437112"/>
            <a:ext cx="6201838" cy="1224136"/>
          </a:xfrm>
        </p:spPr>
        <p:txBody>
          <a:bodyPr>
            <a:normAutofit/>
          </a:bodyPr>
          <a:lstStyle/>
          <a:p>
            <a:pPr marL="109728" indent="0">
              <a:buNone/>
            </a:pPr>
            <a:r>
              <a:rPr lang="de-DE" dirty="0"/>
              <a:t>Die Länderprofile des World </a:t>
            </a:r>
            <a:r>
              <a:rPr lang="de-DE" dirty="0" err="1"/>
              <a:t>Urbanization</a:t>
            </a:r>
            <a:r>
              <a:rPr lang="de-DE" dirty="0"/>
              <a:t> Prospect können auch direkt ausgedruckt werden. </a:t>
            </a:r>
          </a:p>
        </p:txBody>
      </p:sp>
      <p:sp>
        <p:nvSpPr>
          <p:cNvPr id="3" name="Titel 2">
            <a:extLst>
              <a:ext uri="{FF2B5EF4-FFF2-40B4-BE49-F238E27FC236}">
                <a16:creationId xmlns:a16="http://schemas.microsoft.com/office/drawing/2014/main" id="{9A9A0504-B66F-4283-B7DA-1F4ECDBFF1F9}"/>
              </a:ext>
            </a:extLst>
          </p:cNvPr>
          <p:cNvSpPr>
            <a:spLocks noGrp="1"/>
          </p:cNvSpPr>
          <p:nvPr>
            <p:ph type="title"/>
          </p:nvPr>
        </p:nvSpPr>
        <p:spPr/>
        <p:txBody>
          <a:bodyPr/>
          <a:lstStyle/>
          <a:p>
            <a:r>
              <a:rPr lang="de-DE" dirty="0"/>
              <a:t>Wie verstädtert ist die Welt? World </a:t>
            </a:r>
            <a:r>
              <a:rPr lang="de-DE" dirty="0" err="1"/>
              <a:t>Urbanization</a:t>
            </a:r>
            <a:r>
              <a:rPr lang="de-DE" dirty="0"/>
              <a:t> Prospect</a:t>
            </a:r>
          </a:p>
        </p:txBody>
      </p:sp>
      <p:pic>
        <p:nvPicPr>
          <p:cNvPr id="2" name="Grafik 1">
            <a:extLst>
              <a:ext uri="{FF2B5EF4-FFF2-40B4-BE49-F238E27FC236}">
                <a16:creationId xmlns:a16="http://schemas.microsoft.com/office/drawing/2014/main" id="{9FA5AF4C-C9EF-40BA-A836-E7E9FEAFA6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91129" y="1861287"/>
            <a:ext cx="3317666" cy="3317666"/>
          </a:xfrm>
          <a:prstGeom prst="rect">
            <a:avLst/>
          </a:prstGeom>
        </p:spPr>
      </p:pic>
      <p:sp>
        <p:nvSpPr>
          <p:cNvPr id="6" name="Fußzeilenplatzhalter 2">
            <a:extLst>
              <a:ext uri="{FF2B5EF4-FFF2-40B4-BE49-F238E27FC236}">
                <a16:creationId xmlns:a16="http://schemas.microsoft.com/office/drawing/2014/main" id="{9692C045-A261-4880-ADDD-7E78C3D0EEC1}"/>
              </a:ext>
            </a:extLst>
          </p:cNvPr>
          <p:cNvSpPr txBox="1">
            <a:spLocks/>
          </p:cNvSpPr>
          <p:nvPr/>
        </p:nvSpPr>
        <p:spPr>
          <a:xfrm>
            <a:off x="4296000" y="6165344"/>
            <a:ext cx="3600000" cy="36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1" dirty="0">
                <a:solidFill>
                  <a:schemeClr val="accent5">
                    <a:lumMod val="50000"/>
                  </a:schemeClr>
                </a:solidFill>
              </a:rPr>
              <a:t>ZSL-Konzeptionsgruppe Geographie</a:t>
            </a:r>
          </a:p>
        </p:txBody>
      </p:sp>
      <p:sp>
        <p:nvSpPr>
          <p:cNvPr id="7" name="Rechteck 6">
            <a:extLst>
              <a:ext uri="{FF2B5EF4-FFF2-40B4-BE49-F238E27FC236}">
                <a16:creationId xmlns:a16="http://schemas.microsoft.com/office/drawing/2014/main" id="{8868B113-F184-412D-8231-98A443A2CB2A}"/>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8" name="Rechteck 7">
            <a:extLst>
              <a:ext uri="{FF2B5EF4-FFF2-40B4-BE49-F238E27FC236}">
                <a16:creationId xmlns:a16="http://schemas.microsoft.com/office/drawing/2014/main" id="{B31926B7-6ED7-47E9-8F18-6B6813DA2F16}"/>
              </a:ext>
            </a:extLst>
          </p:cNvPr>
          <p:cNvSpPr/>
          <p:nvPr/>
        </p:nvSpPr>
        <p:spPr>
          <a:xfrm>
            <a:off x="9190870" y="5445804"/>
            <a:ext cx="1219301" cy="215444"/>
          </a:xfrm>
          <a:prstGeom prst="rect">
            <a:avLst/>
          </a:prstGeom>
        </p:spPr>
        <p:txBody>
          <a:bodyPr wrap="square">
            <a:spAutoFit/>
          </a:bodyPr>
          <a:lstStyle/>
          <a:p>
            <a:pPr algn="r"/>
            <a:r>
              <a:rPr lang="de-DE" sz="800" dirty="0">
                <a:hlinkClick r:id="rId5"/>
              </a:rPr>
              <a:t>population.un.org</a:t>
            </a:r>
            <a:endParaRPr lang="de-DE" sz="800" dirty="0"/>
          </a:p>
        </p:txBody>
      </p:sp>
    </p:spTree>
    <p:extLst>
      <p:ext uri="{BB962C8B-B14F-4D97-AF65-F5344CB8AC3E}">
        <p14:creationId xmlns:p14="http://schemas.microsoft.com/office/powerpoint/2010/main" val="1515330694"/>
      </p:ext>
    </p:extLst>
  </p:cSld>
  <p:clrMapOvr>
    <a:masterClrMapping/>
  </p:clrMapOvr>
  <p:transition>
    <p:pull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685F665-C561-4A82-81C3-3F69A39904AA}"/>
              </a:ext>
            </a:extLst>
          </p:cNvPr>
          <p:cNvSpPr>
            <a:spLocks noGrp="1"/>
          </p:cNvSpPr>
          <p:nvPr>
            <p:ph type="title"/>
          </p:nvPr>
        </p:nvSpPr>
        <p:spPr/>
        <p:txBody>
          <a:bodyPr/>
          <a:lstStyle/>
          <a:p>
            <a:r>
              <a:rPr lang="de-DE" dirty="0"/>
              <a:t>Sicherung über die gesamte Einheit</a:t>
            </a:r>
          </a:p>
        </p:txBody>
      </p:sp>
      <p:sp>
        <p:nvSpPr>
          <p:cNvPr id="4" name="Fußzeilenplatzhalter 3">
            <a:extLst>
              <a:ext uri="{FF2B5EF4-FFF2-40B4-BE49-F238E27FC236}">
                <a16:creationId xmlns:a16="http://schemas.microsoft.com/office/drawing/2014/main" id="{88D64319-7602-44D2-9DD1-4817C4105259}"/>
              </a:ext>
            </a:extLst>
          </p:cNvPr>
          <p:cNvSpPr>
            <a:spLocks noGrp="1"/>
          </p:cNvSpPr>
          <p:nvPr>
            <p:ph type="ftr" sz="quarter" idx="3"/>
          </p:nvPr>
        </p:nvSpPr>
        <p:spPr/>
        <p:txBody>
          <a:bodyPr/>
          <a:lstStyle/>
          <a:p>
            <a:r>
              <a:rPr lang="de-DE"/>
              <a:t>ZSL-Konzeptionsgruppe Geographie</a:t>
            </a:r>
            <a:endParaRPr lang="de-DE" dirty="0"/>
          </a:p>
        </p:txBody>
      </p:sp>
      <p:grpSp>
        <p:nvGrpSpPr>
          <p:cNvPr id="5" name="Gruppieren 4">
            <a:extLst>
              <a:ext uri="{FF2B5EF4-FFF2-40B4-BE49-F238E27FC236}">
                <a16:creationId xmlns:a16="http://schemas.microsoft.com/office/drawing/2014/main" id="{A36F1A8F-6F8D-4814-8278-F72799920879}"/>
              </a:ext>
            </a:extLst>
          </p:cNvPr>
          <p:cNvGrpSpPr/>
          <p:nvPr/>
        </p:nvGrpSpPr>
        <p:grpSpPr>
          <a:xfrm>
            <a:off x="1932473" y="1399456"/>
            <a:ext cx="8327053" cy="3757736"/>
            <a:chOff x="876300" y="1903384"/>
            <a:chExt cx="7581098" cy="3131820"/>
          </a:xfrm>
        </p:grpSpPr>
        <mc:AlternateContent xmlns:mc="http://schemas.openxmlformats.org/markup-compatibility/2006" xmlns:a14="http://schemas.microsoft.com/office/drawing/2010/main">
          <mc:Choice Requires="a14">
            <p:sp>
              <p:nvSpPr>
                <p:cNvPr id="6" name="Rechteck: abgerundete Ecken 5">
                  <a:extLst>
                    <a:ext uri="{FF2B5EF4-FFF2-40B4-BE49-F238E27FC236}">
                      <a16:creationId xmlns:a16="http://schemas.microsoft.com/office/drawing/2014/main" id="{905CA764-9464-4984-832B-188E70D87726}"/>
                    </a:ext>
                  </a:extLst>
                </p:cNvPr>
                <p:cNvSpPr/>
                <p:nvPr/>
              </p:nvSpPr>
              <p:spPr>
                <a:xfrm>
                  <a:off x="876300" y="1903384"/>
                  <a:ext cx="1996440" cy="3131820"/>
                </a:xfrm>
                <a:prstGeom prst="roundRect">
                  <a:avLst/>
                </a:prstGeom>
                <a:solidFill>
                  <a:srgbClr val="C00000"/>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Verstädterungsgrad</a:t>
                  </a:r>
                </a:p>
                <a:p>
                  <a:pPr algn="ctr"/>
                  <a:endParaRPr lang="de-DE" dirty="0"/>
                </a:p>
                <a:p>
                  <a:pPr algn="ctr"/>
                  <a:endParaRPr lang="de-DE" dirty="0"/>
                </a:p>
                <a:p>
                  <a:pPr algn="ctr"/>
                  <a14:m>
                    <m:oMathPara xmlns:m="http://schemas.openxmlformats.org/officeDocument/2006/math">
                      <m:oMathParaPr>
                        <m:jc m:val="centerGroup"/>
                      </m:oMathParaPr>
                      <m:oMath xmlns:m="http://schemas.openxmlformats.org/officeDocument/2006/math">
                        <m:f>
                          <m:fPr>
                            <m:ctrlPr>
                              <a:rPr lang="de-DE" sz="1000" i="1" smtClean="0">
                                <a:latin typeface="Cambria Math" panose="02040503050406030204" pitchFamily="18" charset="0"/>
                              </a:rPr>
                            </m:ctrlPr>
                          </m:fPr>
                          <m:num>
                            <m:r>
                              <a:rPr lang="de-DE" sz="1000" b="0" i="1" smtClean="0">
                                <a:latin typeface="Cambria Math" panose="02040503050406030204" pitchFamily="18" charset="0"/>
                              </a:rPr>
                              <m:t>𝑆𝑡𝑎𝑑𝑡𝑏𝑒𝑣</m:t>
                            </m:r>
                            <m:r>
                              <a:rPr lang="de-DE" sz="1000" b="0" i="1" smtClean="0">
                                <a:latin typeface="Cambria Math" panose="02040503050406030204" pitchFamily="18" charset="0"/>
                              </a:rPr>
                              <m:t>ö</m:t>
                            </m:r>
                            <m:r>
                              <a:rPr lang="de-DE" sz="1000" b="0" i="1" smtClean="0">
                                <a:latin typeface="Cambria Math" panose="02040503050406030204" pitchFamily="18" charset="0"/>
                              </a:rPr>
                              <m:t>𝑙𝑘𝑒𝑟𝑢𝑛𝑔</m:t>
                            </m:r>
                          </m:num>
                          <m:den>
                            <m:r>
                              <a:rPr lang="de-DE" sz="1000" b="0" i="1" smtClean="0">
                                <a:latin typeface="Cambria Math" panose="02040503050406030204" pitchFamily="18" charset="0"/>
                              </a:rPr>
                              <m:t>𝐺𝑒𝑠𝑎𝑚𝑡𝑏𝑒𝑣</m:t>
                            </m:r>
                            <m:r>
                              <a:rPr lang="de-DE" sz="1000" b="0" i="1" smtClean="0">
                                <a:latin typeface="Cambria Math" panose="02040503050406030204" pitchFamily="18" charset="0"/>
                              </a:rPr>
                              <m:t>ö</m:t>
                            </m:r>
                            <m:r>
                              <a:rPr lang="de-DE" sz="1000" b="0" i="1" smtClean="0">
                                <a:latin typeface="Cambria Math" panose="02040503050406030204" pitchFamily="18" charset="0"/>
                              </a:rPr>
                              <m:t>𝑙𝑘𝑒𝑟𝑢𝑛𝑔</m:t>
                            </m:r>
                          </m:den>
                        </m:f>
                        <m:r>
                          <a:rPr lang="de-DE" sz="1000" i="1" smtClean="0">
                            <a:latin typeface="Cambria Math" panose="02040503050406030204" pitchFamily="18" charset="0"/>
                            <a:ea typeface="Cambria Math" panose="02040503050406030204" pitchFamily="18" charset="0"/>
                          </a:rPr>
                          <m:t>∙</m:t>
                        </m:r>
                        <m:r>
                          <a:rPr lang="de-DE" sz="1000" b="0" i="1" smtClean="0">
                            <a:latin typeface="Cambria Math" panose="02040503050406030204" pitchFamily="18" charset="0"/>
                            <a:ea typeface="Cambria Math" panose="02040503050406030204" pitchFamily="18" charset="0"/>
                          </a:rPr>
                          <m:t>100</m:t>
                        </m:r>
                      </m:oMath>
                    </m:oMathPara>
                  </a14:m>
                  <a:endParaRPr lang="de-DE" sz="1000" dirty="0"/>
                </a:p>
                <a:p>
                  <a:pPr algn="ctr"/>
                  <a:endParaRPr lang="de-DE" dirty="0"/>
                </a:p>
                <a:p>
                  <a:pPr algn="ctr"/>
                  <a:endParaRPr lang="de-DE" dirty="0"/>
                </a:p>
                <a:p>
                  <a:pPr algn="ctr"/>
                  <a:endParaRPr lang="de-DE" dirty="0"/>
                </a:p>
                <a:p>
                  <a:pPr algn="ctr"/>
                  <a:endParaRPr lang="de-DE" dirty="0"/>
                </a:p>
                <a:p>
                  <a:pPr algn="ctr"/>
                  <a:endParaRPr lang="de-DE" dirty="0"/>
                </a:p>
              </p:txBody>
            </p:sp>
          </mc:Choice>
          <mc:Fallback xmlns="">
            <p:sp>
              <p:nvSpPr>
                <p:cNvPr id="6" name="Rechteck: abgerundete Ecken 5">
                  <a:extLst>
                    <a:ext uri="{FF2B5EF4-FFF2-40B4-BE49-F238E27FC236}">
                      <a16:creationId xmlns:a16="http://schemas.microsoft.com/office/drawing/2014/main" id="{905CA764-9464-4984-832B-188E70D87726}"/>
                    </a:ext>
                  </a:extLst>
                </p:cNvPr>
                <p:cNvSpPr>
                  <a:spLocks noRot="1" noChangeAspect="1" noMove="1" noResize="1" noEditPoints="1" noAdjustHandles="1" noChangeArrowheads="1" noChangeShapeType="1" noTextEdit="1"/>
                </p:cNvSpPr>
                <p:nvPr/>
              </p:nvSpPr>
              <p:spPr>
                <a:xfrm>
                  <a:off x="876300" y="1903384"/>
                  <a:ext cx="1996440" cy="3131820"/>
                </a:xfrm>
                <a:prstGeom prst="roundRect">
                  <a:avLst/>
                </a:prstGeom>
                <a:blipFill>
                  <a:blip r:embed="rId3"/>
                  <a:stretch>
                    <a:fillRect/>
                  </a:stretch>
                </a:blipFill>
                <a:ln>
                  <a:solidFill>
                    <a:srgbClr val="FFFFCC"/>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Rechteck: abgerundete Ecken 6">
                  <a:extLst>
                    <a:ext uri="{FF2B5EF4-FFF2-40B4-BE49-F238E27FC236}">
                      <a16:creationId xmlns:a16="http://schemas.microsoft.com/office/drawing/2014/main" id="{0FA9B5C1-C61C-43D5-A0D4-D728381A41CD}"/>
                    </a:ext>
                  </a:extLst>
                </p:cNvPr>
                <p:cNvSpPr/>
                <p:nvPr/>
              </p:nvSpPr>
              <p:spPr>
                <a:xfrm>
                  <a:off x="2708910" y="1903384"/>
                  <a:ext cx="1996440" cy="3131820"/>
                </a:xfrm>
                <a:prstGeom prst="roundRect">
                  <a:avLst/>
                </a:prstGeom>
                <a:solidFill>
                  <a:srgbClr val="C00000"/>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Index </a:t>
                  </a:r>
                  <a:r>
                    <a:rPr lang="de-DE" dirty="0" err="1"/>
                    <a:t>of</a:t>
                  </a:r>
                  <a:r>
                    <a:rPr lang="de-DE" dirty="0"/>
                    <a:t> </a:t>
                  </a:r>
                  <a:r>
                    <a:rPr lang="de-DE" dirty="0" err="1"/>
                    <a:t>Primacy</a:t>
                  </a:r>
                  <a:endParaRPr lang="de-DE" dirty="0"/>
                </a:p>
                <a:p>
                  <a:pPr algn="ctr"/>
                  <a:endParaRPr lang="de-DE" dirty="0"/>
                </a:p>
                <a:p>
                  <a:pPr algn="ctr"/>
                  <a:endParaRPr lang="de-DE" dirty="0"/>
                </a:p>
                <a:p>
                  <a:pPr algn="ctr"/>
                  <a14:m>
                    <m:oMathPara xmlns:m="http://schemas.openxmlformats.org/officeDocument/2006/math">
                      <m:oMathParaPr>
                        <m:jc m:val="centerGroup"/>
                      </m:oMathParaPr>
                      <m:oMath xmlns:m="http://schemas.openxmlformats.org/officeDocument/2006/math">
                        <m:f>
                          <m:fPr>
                            <m:ctrlPr>
                              <a:rPr lang="de-DE" sz="1000" i="1" smtClean="0">
                                <a:latin typeface="Cambria Math" panose="02040503050406030204" pitchFamily="18" charset="0"/>
                              </a:rPr>
                            </m:ctrlPr>
                          </m:fPr>
                          <m:num>
                            <m:r>
                              <a:rPr lang="de-DE" sz="1000" b="0" i="1" smtClean="0">
                                <a:latin typeface="Cambria Math" panose="02040503050406030204" pitchFamily="18" charset="0"/>
                              </a:rPr>
                              <m:t>𝐵𝑒𝑣</m:t>
                            </m:r>
                            <m:r>
                              <a:rPr lang="de-DE" sz="1000" b="0" i="1" smtClean="0">
                                <a:latin typeface="Cambria Math" panose="02040503050406030204" pitchFamily="18" charset="0"/>
                              </a:rPr>
                              <m:t>. </m:t>
                            </m:r>
                            <m:r>
                              <a:rPr lang="de-DE" sz="1000" b="0" i="1" smtClean="0">
                                <a:latin typeface="Cambria Math" panose="02040503050406030204" pitchFamily="18" charset="0"/>
                              </a:rPr>
                              <m:t>𝑔𝑟</m:t>
                            </m:r>
                            <m:r>
                              <a:rPr lang="de-DE" sz="1000" b="0" i="1" smtClean="0">
                                <a:latin typeface="Cambria Math" panose="02040503050406030204" pitchFamily="18" charset="0"/>
                              </a:rPr>
                              <m:t>öß</m:t>
                            </m:r>
                            <m:r>
                              <a:rPr lang="de-DE" sz="1000" b="0" i="1" smtClean="0">
                                <a:latin typeface="Cambria Math" panose="02040503050406030204" pitchFamily="18" charset="0"/>
                              </a:rPr>
                              <m:t>𝑡𝑒</m:t>
                            </m:r>
                            <m:r>
                              <a:rPr lang="de-DE" sz="1000" b="0" i="1" smtClean="0">
                                <a:latin typeface="Cambria Math" panose="02040503050406030204" pitchFamily="18" charset="0"/>
                              </a:rPr>
                              <m:t> </m:t>
                            </m:r>
                            <m:r>
                              <a:rPr lang="de-DE" sz="1000" b="0" i="1" smtClean="0">
                                <a:latin typeface="Cambria Math" panose="02040503050406030204" pitchFamily="18" charset="0"/>
                              </a:rPr>
                              <m:t>𝑆𝑡𝑎𝑑𝑡</m:t>
                            </m:r>
                          </m:num>
                          <m:den>
                            <m:r>
                              <a:rPr lang="de-DE" sz="1000" b="0" i="1" smtClean="0">
                                <a:latin typeface="Cambria Math" panose="02040503050406030204" pitchFamily="18" charset="0"/>
                              </a:rPr>
                              <m:t>𝐵𝑒𝑣</m:t>
                            </m:r>
                            <m:r>
                              <a:rPr lang="de-DE" sz="1000" b="0" i="1" smtClean="0">
                                <a:latin typeface="Cambria Math" panose="02040503050406030204" pitchFamily="18" charset="0"/>
                              </a:rPr>
                              <m:t>. </m:t>
                            </m:r>
                            <m:r>
                              <a:rPr lang="de-DE" sz="1000" b="0" i="1" smtClean="0">
                                <a:latin typeface="Cambria Math" panose="02040503050406030204" pitchFamily="18" charset="0"/>
                              </a:rPr>
                              <m:t>𝑧𝑤𝑒𝑖𝑡𝑔𝑟</m:t>
                            </m:r>
                            <m:r>
                              <a:rPr lang="de-DE" sz="1000" b="0" i="1" smtClean="0">
                                <a:latin typeface="Cambria Math" panose="02040503050406030204" pitchFamily="18" charset="0"/>
                              </a:rPr>
                              <m:t>öß</m:t>
                            </m:r>
                            <m:r>
                              <a:rPr lang="de-DE" sz="1000" b="0" i="1" smtClean="0">
                                <a:latin typeface="Cambria Math" panose="02040503050406030204" pitchFamily="18" charset="0"/>
                              </a:rPr>
                              <m:t>𝑡𝑒</m:t>
                            </m:r>
                            <m:r>
                              <a:rPr lang="de-DE" sz="1000" b="0" i="1" smtClean="0">
                                <a:latin typeface="Cambria Math" panose="02040503050406030204" pitchFamily="18" charset="0"/>
                              </a:rPr>
                              <m:t> </m:t>
                            </m:r>
                            <m:r>
                              <a:rPr lang="de-DE" sz="1000" b="0" i="1" smtClean="0">
                                <a:latin typeface="Cambria Math" panose="02040503050406030204" pitchFamily="18" charset="0"/>
                              </a:rPr>
                              <m:t>𝑆𝑡𝑎𝑑𝑡</m:t>
                            </m:r>
                          </m:den>
                        </m:f>
                      </m:oMath>
                    </m:oMathPara>
                  </a14:m>
                  <a:endParaRPr lang="de-DE" sz="1000" dirty="0"/>
                </a:p>
                <a:p>
                  <a:pPr algn="ctr"/>
                  <a:endParaRPr lang="de-DE" dirty="0"/>
                </a:p>
                <a:p>
                  <a:pPr algn="ctr"/>
                  <a:endParaRPr lang="de-DE" dirty="0"/>
                </a:p>
                <a:p>
                  <a:pPr algn="ctr"/>
                  <a:endParaRPr lang="de-DE" dirty="0"/>
                </a:p>
                <a:p>
                  <a:pPr algn="ctr"/>
                  <a:endParaRPr lang="de-DE" dirty="0"/>
                </a:p>
                <a:p>
                  <a:pPr algn="ctr"/>
                  <a:endParaRPr lang="de-DE" dirty="0"/>
                </a:p>
              </p:txBody>
            </p:sp>
          </mc:Choice>
          <mc:Fallback xmlns="">
            <p:sp>
              <p:nvSpPr>
                <p:cNvPr id="7" name="Rechteck: abgerundete Ecken 6">
                  <a:extLst>
                    <a:ext uri="{FF2B5EF4-FFF2-40B4-BE49-F238E27FC236}">
                      <a16:creationId xmlns:a16="http://schemas.microsoft.com/office/drawing/2014/main" id="{0FA9B5C1-C61C-43D5-A0D4-D728381A41CD}"/>
                    </a:ext>
                  </a:extLst>
                </p:cNvPr>
                <p:cNvSpPr>
                  <a:spLocks noRot="1" noChangeAspect="1" noMove="1" noResize="1" noEditPoints="1" noAdjustHandles="1" noChangeArrowheads="1" noChangeShapeType="1" noTextEdit="1"/>
                </p:cNvSpPr>
                <p:nvPr/>
              </p:nvSpPr>
              <p:spPr>
                <a:xfrm>
                  <a:off x="2708910" y="1903384"/>
                  <a:ext cx="1996440" cy="3131820"/>
                </a:xfrm>
                <a:prstGeom prst="roundRect">
                  <a:avLst/>
                </a:prstGeom>
                <a:blipFill>
                  <a:blip r:embed="rId4"/>
                  <a:stretch>
                    <a:fillRect/>
                  </a:stretch>
                </a:blipFill>
                <a:ln>
                  <a:solidFill>
                    <a:srgbClr val="FFFFCC"/>
                  </a:solidFill>
                </a:ln>
              </p:spPr>
              <p:txBody>
                <a:bodyPr/>
                <a:lstStyle/>
                <a:p>
                  <a:r>
                    <a:rPr lang="de-DE">
                      <a:noFill/>
                    </a:rPr>
                    <a:t> </a:t>
                  </a:r>
                </a:p>
              </p:txBody>
            </p:sp>
          </mc:Fallback>
        </mc:AlternateContent>
        <p:sp>
          <p:nvSpPr>
            <p:cNvPr id="8" name="Rechteck: abgerundete Ecken 7">
              <a:extLst>
                <a:ext uri="{FF2B5EF4-FFF2-40B4-BE49-F238E27FC236}">
                  <a16:creationId xmlns:a16="http://schemas.microsoft.com/office/drawing/2014/main" id="{D0F38127-7A48-4FB2-B3DA-AB7349D1020B}"/>
                </a:ext>
              </a:extLst>
            </p:cNvPr>
            <p:cNvSpPr/>
            <p:nvPr/>
          </p:nvSpPr>
          <p:spPr>
            <a:xfrm>
              <a:off x="4541520" y="1903384"/>
              <a:ext cx="1996440" cy="3131820"/>
            </a:xfrm>
            <a:prstGeom prst="roundRect">
              <a:avLst/>
            </a:prstGeom>
            <a:solidFill>
              <a:srgbClr val="C00000"/>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Verstädterungs-rate</a:t>
              </a:r>
            </a:p>
            <a:p>
              <a:pPr algn="ctr"/>
              <a:endParaRPr lang="de-DE" dirty="0"/>
            </a:p>
            <a:p>
              <a:pPr algn="ctr"/>
              <a:r>
                <a:rPr lang="de-DE" dirty="0"/>
                <a:t>Prozentuale Zunahme des Verstädterungs-grades</a:t>
              </a:r>
            </a:p>
            <a:p>
              <a:pPr algn="ctr"/>
              <a:endParaRPr lang="de-DE" dirty="0"/>
            </a:p>
            <a:p>
              <a:pPr algn="ctr"/>
              <a:endParaRPr lang="de-DE" dirty="0"/>
            </a:p>
          </p:txBody>
        </p:sp>
        <p:sp>
          <p:nvSpPr>
            <p:cNvPr id="9" name="Rechteck: abgerundete Ecken 8">
              <a:extLst>
                <a:ext uri="{FF2B5EF4-FFF2-40B4-BE49-F238E27FC236}">
                  <a16:creationId xmlns:a16="http://schemas.microsoft.com/office/drawing/2014/main" id="{BC4DF570-1000-4576-AD99-86FDFD2D9A07}"/>
                </a:ext>
              </a:extLst>
            </p:cNvPr>
            <p:cNvSpPr/>
            <p:nvPr/>
          </p:nvSpPr>
          <p:spPr>
            <a:xfrm>
              <a:off x="6460958" y="1903384"/>
              <a:ext cx="1996440" cy="3131820"/>
            </a:xfrm>
            <a:prstGeom prst="roundRect">
              <a:avLst/>
            </a:prstGeom>
            <a:solidFill>
              <a:srgbClr val="C00000"/>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Megacity</a:t>
              </a:r>
            </a:p>
            <a:p>
              <a:pPr algn="ctr"/>
              <a:endParaRPr lang="de-DE" dirty="0"/>
            </a:p>
            <a:p>
              <a:pPr algn="ctr"/>
              <a:r>
                <a:rPr lang="de-DE" dirty="0"/>
                <a:t>…</a:t>
              </a:r>
            </a:p>
            <a:p>
              <a:pPr algn="ctr"/>
              <a:endParaRPr lang="de-DE" dirty="0"/>
            </a:p>
            <a:p>
              <a:pPr algn="ctr"/>
              <a:endParaRPr lang="de-DE" dirty="0"/>
            </a:p>
          </p:txBody>
        </p:sp>
      </p:grpSp>
      <p:pic>
        <p:nvPicPr>
          <p:cNvPr id="10" name="Grafik 9">
            <a:extLst>
              <a:ext uri="{FF2B5EF4-FFF2-40B4-BE49-F238E27FC236}">
                <a16:creationId xmlns:a16="http://schemas.microsoft.com/office/drawing/2014/main" id="{45231CC0-33A1-4800-94B0-7862C4D4405D}"/>
              </a:ext>
            </a:extLst>
          </p:cNvPr>
          <p:cNvPicPr>
            <a:picLocks noChangeAspect="1"/>
          </p:cNvPicPr>
          <p:nvPr/>
        </p:nvPicPr>
        <p:blipFill>
          <a:blip r:embed="rId5"/>
          <a:stretch>
            <a:fillRect/>
          </a:stretch>
        </p:blipFill>
        <p:spPr>
          <a:xfrm>
            <a:off x="1495426" y="3570726"/>
            <a:ext cx="4233349" cy="2090542"/>
          </a:xfrm>
          <a:prstGeom prst="rect">
            <a:avLst/>
          </a:prstGeom>
        </p:spPr>
      </p:pic>
      <p:pic>
        <p:nvPicPr>
          <p:cNvPr id="11" name="Grafik 10">
            <a:extLst>
              <a:ext uri="{FF2B5EF4-FFF2-40B4-BE49-F238E27FC236}">
                <a16:creationId xmlns:a16="http://schemas.microsoft.com/office/drawing/2014/main" id="{13125960-BD44-4BDF-92CD-2C77FF93696F}"/>
              </a:ext>
            </a:extLst>
          </p:cNvPr>
          <p:cNvPicPr>
            <a:picLocks noChangeAspect="1"/>
          </p:cNvPicPr>
          <p:nvPr/>
        </p:nvPicPr>
        <p:blipFill>
          <a:blip r:embed="rId6"/>
          <a:stretch>
            <a:fillRect/>
          </a:stretch>
        </p:blipFill>
        <p:spPr>
          <a:xfrm>
            <a:off x="4941464" y="3890554"/>
            <a:ext cx="4221620" cy="2090542"/>
          </a:xfrm>
          <a:prstGeom prst="rect">
            <a:avLst/>
          </a:prstGeom>
        </p:spPr>
      </p:pic>
      <p:sp>
        <p:nvSpPr>
          <p:cNvPr id="12" name="Rechteck 11">
            <a:extLst>
              <a:ext uri="{FF2B5EF4-FFF2-40B4-BE49-F238E27FC236}">
                <a16:creationId xmlns:a16="http://schemas.microsoft.com/office/drawing/2014/main" id="{0998323B-9BB6-4BE3-BFDF-01B7518A779F}"/>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830451859"/>
      </p:ext>
    </p:extLst>
  </p:cSld>
  <p:clrMapOvr>
    <a:masterClrMapping/>
  </p:clrMapOvr>
  <p:transition>
    <p:pull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4898FA7F-AF00-484A-8612-871BE5FCE66F}"/>
              </a:ext>
            </a:extLst>
          </p:cNvPr>
          <p:cNvSpPr>
            <a:spLocks noGrp="1"/>
          </p:cNvSpPr>
          <p:nvPr>
            <p:ph idx="1"/>
          </p:nvPr>
        </p:nvSpPr>
        <p:spPr>
          <a:xfrm>
            <a:off x="4871864" y="1399456"/>
            <a:ext cx="6494512" cy="1296144"/>
          </a:xfrm>
        </p:spPr>
        <p:txBody>
          <a:bodyPr/>
          <a:lstStyle/>
          <a:p>
            <a:pPr marL="109728" indent="0">
              <a:buNone/>
            </a:pPr>
            <a:r>
              <a:rPr lang="de-DE" dirty="0"/>
              <a:t>Ein passendes interaktives Spiel (H5P) mit Lernkarten ist auf dem </a:t>
            </a:r>
            <a:r>
              <a:rPr lang="de-DE" dirty="0">
                <a:hlinkClick r:id="rId3"/>
              </a:rPr>
              <a:t>Landesbildungsserver</a:t>
            </a:r>
            <a:r>
              <a:rPr lang="de-DE" dirty="0"/>
              <a:t> verfügbar.</a:t>
            </a:r>
          </a:p>
        </p:txBody>
      </p:sp>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lstStyle/>
          <a:p>
            <a:r>
              <a:rPr lang="de-DE" dirty="0"/>
              <a:t>Sicherung über die gesamte Einheit - Landesbildungsserver</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a:t>ZSL-Konzeptionsgruppe Geographie</a:t>
            </a:r>
            <a:endParaRPr lang="de-DE" dirty="0"/>
          </a:p>
        </p:txBody>
      </p:sp>
      <p:pic>
        <p:nvPicPr>
          <p:cNvPr id="5" name="Grafik 4">
            <a:extLst>
              <a:ext uri="{FF2B5EF4-FFF2-40B4-BE49-F238E27FC236}">
                <a16:creationId xmlns:a16="http://schemas.microsoft.com/office/drawing/2014/main" id="{1B69B80F-C5B5-4A64-BE58-ED7415A20736}"/>
              </a:ext>
            </a:extLst>
          </p:cNvPr>
          <p:cNvPicPr>
            <a:picLocks noChangeAspect="1"/>
          </p:cNvPicPr>
          <p:nvPr/>
        </p:nvPicPr>
        <p:blipFill>
          <a:blip r:embed="rId4"/>
          <a:stretch>
            <a:fillRect/>
          </a:stretch>
        </p:blipFill>
        <p:spPr>
          <a:xfrm>
            <a:off x="628088" y="1429296"/>
            <a:ext cx="3883736" cy="4292550"/>
          </a:xfrm>
          <a:prstGeom prst="rect">
            <a:avLst/>
          </a:prstGeom>
        </p:spPr>
      </p:pic>
      <p:pic>
        <p:nvPicPr>
          <p:cNvPr id="7" name="Grafik 6">
            <a:extLst>
              <a:ext uri="{FF2B5EF4-FFF2-40B4-BE49-F238E27FC236}">
                <a16:creationId xmlns:a16="http://schemas.microsoft.com/office/drawing/2014/main" id="{5DAA2837-20A5-4576-93FA-8656FCD69C20}"/>
              </a:ext>
            </a:extLst>
          </p:cNvPr>
          <p:cNvPicPr>
            <a:picLocks noChangeAspect="1"/>
          </p:cNvPicPr>
          <p:nvPr/>
        </p:nvPicPr>
        <p:blipFill>
          <a:blip r:embed="rId5"/>
          <a:stretch>
            <a:fillRect/>
          </a:stretch>
        </p:blipFill>
        <p:spPr>
          <a:xfrm>
            <a:off x="6556961" y="3295104"/>
            <a:ext cx="5025439" cy="2366144"/>
          </a:xfrm>
          <a:prstGeom prst="rect">
            <a:avLst/>
          </a:prstGeom>
        </p:spPr>
      </p:pic>
      <p:sp>
        <p:nvSpPr>
          <p:cNvPr id="8" name="Rechteck 7">
            <a:extLst>
              <a:ext uri="{FF2B5EF4-FFF2-40B4-BE49-F238E27FC236}">
                <a16:creationId xmlns:a16="http://schemas.microsoft.com/office/drawing/2014/main" id="{9BF95F4C-FBEC-49DA-963B-0534801C8A83}"/>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10" name="Rechteck 9">
            <a:extLst>
              <a:ext uri="{FF2B5EF4-FFF2-40B4-BE49-F238E27FC236}">
                <a16:creationId xmlns:a16="http://schemas.microsoft.com/office/drawing/2014/main" id="{8EB69B66-A796-4C76-A9DB-4D268179B43B}"/>
              </a:ext>
            </a:extLst>
          </p:cNvPr>
          <p:cNvSpPr/>
          <p:nvPr/>
        </p:nvSpPr>
        <p:spPr>
          <a:xfrm>
            <a:off x="10306313" y="5661248"/>
            <a:ext cx="1368152" cy="215444"/>
          </a:xfrm>
          <a:prstGeom prst="rect">
            <a:avLst/>
          </a:prstGeom>
        </p:spPr>
        <p:txBody>
          <a:bodyPr wrap="square">
            <a:spAutoFit/>
          </a:bodyPr>
          <a:lstStyle/>
          <a:p>
            <a:pPr algn="r"/>
            <a:r>
              <a:rPr lang="de-DE" sz="800" dirty="0">
                <a:hlinkClick r:id="rId3"/>
              </a:rPr>
              <a:t>www.geographie-bw.de</a:t>
            </a:r>
            <a:endParaRPr lang="de-DE" sz="800" dirty="0"/>
          </a:p>
        </p:txBody>
      </p:sp>
      <p:sp>
        <p:nvSpPr>
          <p:cNvPr id="11" name="Rechteck 10">
            <a:extLst>
              <a:ext uri="{FF2B5EF4-FFF2-40B4-BE49-F238E27FC236}">
                <a16:creationId xmlns:a16="http://schemas.microsoft.com/office/drawing/2014/main" id="{7F69CD19-E892-42CC-8645-1791A7E9CB12}"/>
              </a:ext>
            </a:extLst>
          </p:cNvPr>
          <p:cNvSpPr/>
          <p:nvPr/>
        </p:nvSpPr>
        <p:spPr>
          <a:xfrm>
            <a:off x="630967" y="5389211"/>
            <a:ext cx="5025440" cy="461665"/>
          </a:xfrm>
          <a:prstGeom prst="rect">
            <a:avLst/>
          </a:prstGeom>
          <a:solidFill>
            <a:srgbClr val="FFFDE9"/>
          </a:solidFill>
        </p:spPr>
        <p:txBody>
          <a:bodyPr wrap="square">
            <a:spAutoFit/>
          </a:bodyPr>
          <a:lstStyle/>
          <a:p>
            <a:r>
              <a:rPr lang="de-DE" sz="1200" i="1" dirty="0">
                <a:solidFill>
                  <a:srgbClr val="000000"/>
                </a:solidFill>
                <a:latin typeface="LiberationSerif-Italic"/>
              </a:rPr>
              <a:t>Rovinj von Matthias Stober [</a:t>
            </a:r>
            <a:r>
              <a:rPr lang="de-DE" sz="1200" i="1" dirty="0">
                <a:solidFill>
                  <a:srgbClr val="000081"/>
                </a:solidFill>
                <a:latin typeface="LiberationSerif-Italic"/>
                <a:hlinkClick r:id="rId6"/>
              </a:rPr>
              <a:t>CC BY 4.0</a:t>
            </a:r>
            <a:r>
              <a:rPr lang="de-DE" sz="1200" i="1" dirty="0">
                <a:solidFill>
                  <a:srgbClr val="000000"/>
                </a:solidFill>
                <a:latin typeface="LiberationSerif-Italic"/>
              </a:rPr>
              <a:t>], </a:t>
            </a:r>
          </a:p>
          <a:p>
            <a:r>
              <a:rPr lang="de-DE" sz="1200" i="1" dirty="0">
                <a:solidFill>
                  <a:srgbClr val="000000"/>
                </a:solidFill>
                <a:latin typeface="LiberationSerif-Italic"/>
              </a:rPr>
              <a:t>H5P-Anwendung sowie Lernkarten von </a:t>
            </a:r>
            <a:r>
              <a:rPr lang="de-DE" sz="1200" i="1" dirty="0" err="1">
                <a:solidFill>
                  <a:srgbClr val="000081"/>
                </a:solidFill>
                <a:latin typeface="LiberationSerif-Italic"/>
                <a:hlinkClick r:id="rId7"/>
              </a:rPr>
              <a:t>Landesbildungserver</a:t>
            </a:r>
            <a:r>
              <a:rPr lang="de-DE" sz="1200" i="1" dirty="0">
                <a:solidFill>
                  <a:srgbClr val="000081"/>
                </a:solidFill>
                <a:latin typeface="LiberationSerif-Italic"/>
                <a:hlinkClick r:id="rId7"/>
              </a:rPr>
              <a:t> BW</a:t>
            </a:r>
            <a:r>
              <a:rPr lang="de-DE" sz="1200" i="1" dirty="0">
                <a:solidFill>
                  <a:srgbClr val="000081"/>
                </a:solidFill>
                <a:latin typeface="LiberationSerif-Italic"/>
              </a:rPr>
              <a:t> </a:t>
            </a:r>
            <a:r>
              <a:rPr lang="de-DE" sz="1200" i="1" dirty="0">
                <a:solidFill>
                  <a:srgbClr val="000000"/>
                </a:solidFill>
                <a:latin typeface="LiberationSerif-Italic"/>
              </a:rPr>
              <a:t>[</a:t>
            </a:r>
            <a:r>
              <a:rPr lang="de-DE" sz="1200" i="1" dirty="0">
                <a:solidFill>
                  <a:srgbClr val="000081"/>
                </a:solidFill>
                <a:latin typeface="LiberationSerif-Italic"/>
                <a:hlinkClick r:id="rId6"/>
              </a:rPr>
              <a:t>CC BY 4.0</a:t>
            </a:r>
            <a:r>
              <a:rPr lang="de-DE" sz="1200" i="1" dirty="0">
                <a:solidFill>
                  <a:srgbClr val="000000"/>
                </a:solidFill>
                <a:latin typeface="LiberationSerif-Italic"/>
              </a:rPr>
              <a:t>]</a:t>
            </a:r>
            <a:endParaRPr lang="de-DE" sz="1200" dirty="0"/>
          </a:p>
        </p:txBody>
      </p:sp>
    </p:spTree>
    <p:extLst>
      <p:ext uri="{BB962C8B-B14F-4D97-AF65-F5344CB8AC3E}">
        <p14:creationId xmlns:p14="http://schemas.microsoft.com/office/powerpoint/2010/main" val="156460042"/>
      </p:ext>
    </p:extLst>
  </p:cSld>
  <p:clrMapOvr>
    <a:masterClrMapping/>
  </p:clrMapOvr>
  <p:transition>
    <p:pull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lstStyle/>
          <a:p>
            <a:r>
              <a:rPr lang="de-DE" dirty="0"/>
              <a:t>Wie verstädtert ist die Welt? Regionales Städtewachstum</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a:t>ZSL-Konzeptionsgruppe Geographie</a:t>
            </a:r>
            <a:endParaRPr lang="de-DE" dirty="0"/>
          </a:p>
        </p:txBody>
      </p:sp>
      <p:pic>
        <p:nvPicPr>
          <p:cNvPr id="9" name="Grafik 8">
            <a:extLst>
              <a:ext uri="{FF2B5EF4-FFF2-40B4-BE49-F238E27FC236}">
                <a16:creationId xmlns:a16="http://schemas.microsoft.com/office/drawing/2014/main" id="{13F93CAD-0C3E-49F7-9F55-B2C357E7D7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71763" y="1429859"/>
            <a:ext cx="4248472" cy="4248472"/>
          </a:xfrm>
          <a:prstGeom prst="rect">
            <a:avLst/>
          </a:prstGeom>
        </p:spPr>
      </p:pic>
      <p:sp>
        <p:nvSpPr>
          <p:cNvPr id="11" name="Rechteck 10">
            <a:extLst>
              <a:ext uri="{FF2B5EF4-FFF2-40B4-BE49-F238E27FC236}">
                <a16:creationId xmlns:a16="http://schemas.microsoft.com/office/drawing/2014/main" id="{BC656EE9-8829-4981-939A-6C1AB3E8C48A}"/>
              </a:ext>
            </a:extLst>
          </p:cNvPr>
          <p:cNvSpPr/>
          <p:nvPr/>
        </p:nvSpPr>
        <p:spPr>
          <a:xfrm>
            <a:off x="9510393" y="5450339"/>
            <a:ext cx="1899879" cy="215444"/>
          </a:xfrm>
          <a:prstGeom prst="rect">
            <a:avLst/>
          </a:prstGeom>
        </p:spPr>
        <p:txBody>
          <a:bodyPr wrap="none">
            <a:spAutoFit/>
          </a:bodyPr>
          <a:lstStyle/>
          <a:p>
            <a:r>
              <a:rPr lang="de-DE" sz="800" dirty="0">
                <a:hlinkClick r:id="rId5"/>
              </a:rPr>
              <a:t>https://pudding.cool/2018/10/city_3d/</a:t>
            </a:r>
            <a:r>
              <a:rPr lang="de-DE" sz="800" dirty="0"/>
              <a:t> </a:t>
            </a:r>
          </a:p>
        </p:txBody>
      </p:sp>
      <p:sp>
        <p:nvSpPr>
          <p:cNvPr id="2" name="Rechteck 1">
            <a:extLst>
              <a:ext uri="{FF2B5EF4-FFF2-40B4-BE49-F238E27FC236}">
                <a16:creationId xmlns:a16="http://schemas.microsoft.com/office/drawing/2014/main" id="{28F73141-A5D8-4920-9297-7E28DDDE89EB}"/>
              </a:ext>
            </a:extLst>
          </p:cNvPr>
          <p:cNvSpPr/>
          <p:nvPr/>
        </p:nvSpPr>
        <p:spPr>
          <a:xfrm>
            <a:off x="781727" y="1842061"/>
            <a:ext cx="1693797" cy="369332"/>
          </a:xfrm>
          <a:prstGeom prst="rect">
            <a:avLst/>
          </a:prstGeom>
        </p:spPr>
        <p:txBody>
          <a:bodyPr wrap="none">
            <a:spAutoFit/>
          </a:bodyPr>
          <a:lstStyle/>
          <a:p>
            <a:r>
              <a:rPr lang="de-DE" dirty="0"/>
              <a:t>Human Terrain</a:t>
            </a:r>
          </a:p>
        </p:txBody>
      </p:sp>
      <p:sp>
        <p:nvSpPr>
          <p:cNvPr id="8" name="Rechteck 7">
            <a:extLst>
              <a:ext uri="{FF2B5EF4-FFF2-40B4-BE49-F238E27FC236}">
                <a16:creationId xmlns:a16="http://schemas.microsoft.com/office/drawing/2014/main" id="{3E2C807D-B3CB-47F0-84A0-6380D53A749F}"/>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212415287"/>
      </p:ext>
    </p:extLst>
  </p:cSld>
  <p:clrMapOvr>
    <a:masterClrMapping/>
  </p:clrMapOvr>
  <p:transition>
    <p:pull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43285FFC-CAE2-471D-9D30-D6941F4F14B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70656" y="1427644"/>
            <a:ext cx="4250687" cy="4250687"/>
          </a:xfrm>
          <a:prstGeom prst="rect">
            <a:avLst/>
          </a:prstGeom>
        </p:spPr>
      </p:pic>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lstStyle/>
          <a:p>
            <a:r>
              <a:rPr lang="de-DE" dirty="0"/>
              <a:t>Wie verstädtert ist die Welt? Regionales Städtewachstum</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a:t>ZSL-Konzeptionsgruppe Geographie</a:t>
            </a:r>
            <a:endParaRPr lang="de-DE" dirty="0"/>
          </a:p>
        </p:txBody>
      </p:sp>
      <p:sp>
        <p:nvSpPr>
          <p:cNvPr id="11" name="Rechteck 10">
            <a:extLst>
              <a:ext uri="{FF2B5EF4-FFF2-40B4-BE49-F238E27FC236}">
                <a16:creationId xmlns:a16="http://schemas.microsoft.com/office/drawing/2014/main" id="{BC656EE9-8829-4981-939A-6C1AB3E8C48A}"/>
              </a:ext>
            </a:extLst>
          </p:cNvPr>
          <p:cNvSpPr/>
          <p:nvPr/>
        </p:nvSpPr>
        <p:spPr>
          <a:xfrm>
            <a:off x="10128448" y="5462887"/>
            <a:ext cx="1899879" cy="215444"/>
          </a:xfrm>
          <a:prstGeom prst="rect">
            <a:avLst/>
          </a:prstGeom>
        </p:spPr>
        <p:txBody>
          <a:bodyPr wrap="none">
            <a:spAutoFit/>
          </a:bodyPr>
          <a:lstStyle/>
          <a:p>
            <a:r>
              <a:rPr lang="de-DE" sz="800" dirty="0">
                <a:hlinkClick r:id="rId5"/>
              </a:rPr>
              <a:t>https://pudding.cool/2018/10/city_3d/</a:t>
            </a:r>
            <a:r>
              <a:rPr lang="de-DE" sz="800" dirty="0"/>
              <a:t> </a:t>
            </a:r>
          </a:p>
        </p:txBody>
      </p:sp>
      <p:sp>
        <p:nvSpPr>
          <p:cNvPr id="8" name="Rechteck 7">
            <a:extLst>
              <a:ext uri="{FF2B5EF4-FFF2-40B4-BE49-F238E27FC236}">
                <a16:creationId xmlns:a16="http://schemas.microsoft.com/office/drawing/2014/main" id="{D4EA2BAB-A429-4008-BF69-31687F83C2FE}"/>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3634644592"/>
      </p:ext>
    </p:extLst>
  </p:cSld>
  <p:clrMapOvr>
    <a:masterClrMapping/>
  </p:clrMapOvr>
  <p:transition>
    <p:pull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20A75BC-B169-D94A-A37D-8EDA2B5DC084}"/>
              </a:ext>
            </a:extLst>
          </p:cNvPr>
          <p:cNvSpPr>
            <a:spLocks noGrp="1"/>
          </p:cNvSpPr>
          <p:nvPr>
            <p:ph idx="1"/>
          </p:nvPr>
        </p:nvSpPr>
        <p:spPr/>
        <p:txBody>
          <a:bodyPr>
            <a:normAutofit fontScale="92500" lnSpcReduction="20000"/>
          </a:bodyPr>
          <a:lstStyle/>
          <a:p>
            <a:r>
              <a:rPr lang="de-DE" dirty="0"/>
              <a:t>geographischer Stadtbegriff, Lage, innere Differenzierung, Zentralität, städtisches Ökosystem, Versorgung, Entsorgung, </a:t>
            </a:r>
          </a:p>
          <a:p>
            <a:r>
              <a:rPr lang="de-DE" dirty="0"/>
              <a:t>Modell, Theorie, Ursachen unter anderem Bevölkerungswachstum, Migration, Push- und Pull-Faktoren, Industrialisierung, Globalisierung, Agglomeration, </a:t>
            </a:r>
            <a:r>
              <a:rPr lang="de-DE" dirty="0" err="1"/>
              <a:t>Megapolisierung</a:t>
            </a:r>
            <a:r>
              <a:rPr lang="de-DE" dirty="0"/>
              <a:t>, Megacity, </a:t>
            </a:r>
            <a:r>
              <a:rPr lang="de-DE" dirty="0" err="1"/>
              <a:t>Shrinking</a:t>
            </a:r>
            <a:r>
              <a:rPr lang="de-DE" dirty="0"/>
              <a:t> City, Urbanisierung, Verstädterungsgrad, Verstädterungsrate, </a:t>
            </a:r>
          </a:p>
          <a:p>
            <a:r>
              <a:rPr lang="de-DE" dirty="0"/>
              <a:t>Citybildung, Tertiärisierung, </a:t>
            </a:r>
            <a:r>
              <a:rPr lang="de-DE" dirty="0" err="1"/>
              <a:t>Quartärisierung</a:t>
            </a:r>
            <a:r>
              <a:rPr lang="de-DE" dirty="0"/>
              <a:t>, Suburbanisierung, Reurbanisierung, Gentrifizierung, Fragmentierung, Segregation, Gated Community, Marginalisierung, Marginalsiedlung, Global City, </a:t>
            </a:r>
          </a:p>
          <a:p>
            <a:r>
              <a:rPr lang="de-DE" dirty="0"/>
              <a:t>Stadtklima, städtische Wärmeinsel, </a:t>
            </a:r>
            <a:r>
              <a:rPr lang="de-DE" dirty="0" err="1"/>
              <a:t>Flurwind</a:t>
            </a:r>
            <a:r>
              <a:rPr lang="de-DE" dirty="0"/>
              <a:t>, Feinstaubbelastung, Lebensqualität, Gesundheit, Vulnerabilität</a:t>
            </a:r>
          </a:p>
          <a:p>
            <a:r>
              <a:rPr lang="de-DE" dirty="0"/>
              <a:t>nachhaltige Stadtentwicklung, Lokale Agenda 21, Zukunftswerkstatt, Green City, Versorgung, Entsorgung</a:t>
            </a:r>
          </a:p>
        </p:txBody>
      </p:sp>
      <p:sp>
        <p:nvSpPr>
          <p:cNvPr id="3" name="Titel 2">
            <a:extLst>
              <a:ext uri="{FF2B5EF4-FFF2-40B4-BE49-F238E27FC236}">
                <a16:creationId xmlns:a16="http://schemas.microsoft.com/office/drawing/2014/main" id="{7D69D30B-B400-6242-9FCA-003BEA98021E}"/>
              </a:ext>
            </a:extLst>
          </p:cNvPr>
          <p:cNvSpPr>
            <a:spLocks noGrp="1"/>
          </p:cNvSpPr>
          <p:nvPr>
            <p:ph type="title"/>
          </p:nvPr>
        </p:nvSpPr>
        <p:spPr/>
        <p:txBody>
          <a:bodyPr/>
          <a:lstStyle/>
          <a:p>
            <a:r>
              <a:rPr lang="de-DE" dirty="0"/>
              <a:t>Spiralcurriculum (Arbeitsbegriffe Leistungsfach)</a:t>
            </a:r>
          </a:p>
        </p:txBody>
      </p:sp>
      <p:sp>
        <p:nvSpPr>
          <p:cNvPr id="4" name="Fußzeilenplatzhalter 3">
            <a:extLst>
              <a:ext uri="{FF2B5EF4-FFF2-40B4-BE49-F238E27FC236}">
                <a16:creationId xmlns:a16="http://schemas.microsoft.com/office/drawing/2014/main" id="{83F20BD6-4B18-6A47-B69C-CA69A5E971F4}"/>
              </a:ext>
            </a:extLst>
          </p:cNvPr>
          <p:cNvSpPr>
            <a:spLocks noGrp="1"/>
          </p:cNvSpPr>
          <p:nvPr>
            <p:ph type="ftr" sz="quarter" idx="3"/>
          </p:nvPr>
        </p:nvSpPr>
        <p:spPr/>
        <p:txBody>
          <a:bodyPr/>
          <a:lstStyle/>
          <a:p>
            <a:r>
              <a:rPr lang="de-DE"/>
              <a:t>ZSL-Konzeptionsgruppe Geographie</a:t>
            </a:r>
            <a:endParaRPr lang="de-DE" dirty="0"/>
          </a:p>
        </p:txBody>
      </p:sp>
    </p:spTree>
    <p:extLst>
      <p:ext uri="{BB962C8B-B14F-4D97-AF65-F5344CB8AC3E}">
        <p14:creationId xmlns:p14="http://schemas.microsoft.com/office/powerpoint/2010/main" val="3944917382"/>
      </p:ext>
    </p:extLst>
  </p:cSld>
  <p:clrMapOvr>
    <a:masterClrMapping/>
  </p:clrMapOvr>
  <p:transition>
    <p:pull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CA62EB24-52BC-43EA-ADD5-D2421078595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57954" y="1427424"/>
            <a:ext cx="4587715" cy="4587715"/>
          </a:xfrm>
          <a:prstGeom prst="rect">
            <a:avLst/>
          </a:prstGeom>
        </p:spPr>
      </p:pic>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lstStyle/>
          <a:p>
            <a:r>
              <a:rPr lang="de-DE" dirty="0"/>
              <a:t>Wie verstädtert ist die Welt? Regionales Städtewachstum</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dirty="0"/>
              <a:t>ZSL-Konzeptionsgruppe Geographie</a:t>
            </a:r>
          </a:p>
        </p:txBody>
      </p:sp>
      <p:sp>
        <p:nvSpPr>
          <p:cNvPr id="11" name="Rechteck 10">
            <a:extLst>
              <a:ext uri="{FF2B5EF4-FFF2-40B4-BE49-F238E27FC236}">
                <a16:creationId xmlns:a16="http://schemas.microsoft.com/office/drawing/2014/main" id="{BC656EE9-8829-4981-939A-6C1AB3E8C48A}"/>
              </a:ext>
            </a:extLst>
          </p:cNvPr>
          <p:cNvSpPr/>
          <p:nvPr/>
        </p:nvSpPr>
        <p:spPr>
          <a:xfrm>
            <a:off x="8838838" y="5699753"/>
            <a:ext cx="1899879" cy="215444"/>
          </a:xfrm>
          <a:prstGeom prst="rect">
            <a:avLst/>
          </a:prstGeom>
        </p:spPr>
        <p:txBody>
          <a:bodyPr wrap="none">
            <a:spAutoFit/>
          </a:bodyPr>
          <a:lstStyle/>
          <a:p>
            <a:r>
              <a:rPr lang="de-DE" sz="800" dirty="0">
                <a:hlinkClick r:id="rId5"/>
              </a:rPr>
              <a:t>https://pudding.cool/2018/10/city_3d/</a:t>
            </a:r>
            <a:r>
              <a:rPr lang="de-DE" sz="800" dirty="0"/>
              <a:t> </a:t>
            </a:r>
          </a:p>
        </p:txBody>
      </p:sp>
      <p:sp>
        <p:nvSpPr>
          <p:cNvPr id="7" name="Rechteck 6">
            <a:extLst>
              <a:ext uri="{FF2B5EF4-FFF2-40B4-BE49-F238E27FC236}">
                <a16:creationId xmlns:a16="http://schemas.microsoft.com/office/drawing/2014/main" id="{ADDF4584-2A2F-479C-9D32-D5838956332E}"/>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2858268018"/>
      </p:ext>
    </p:extLst>
  </p:cSld>
  <p:clrMapOvr>
    <a:masterClrMapping/>
  </p:clrMapOvr>
  <p:transition>
    <p:pull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lstStyle/>
          <a:p>
            <a:r>
              <a:rPr lang="de-DE" dirty="0"/>
              <a:t>Wie verstädtert ist die Welt? Regionales Städtewachstum</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a:t>ZSL-Konzeptionsgruppe Geographie</a:t>
            </a:r>
            <a:endParaRPr lang="de-DE" dirty="0"/>
          </a:p>
        </p:txBody>
      </p:sp>
      <p:pic>
        <p:nvPicPr>
          <p:cNvPr id="5" name="Grafik 4">
            <a:extLst>
              <a:ext uri="{FF2B5EF4-FFF2-40B4-BE49-F238E27FC236}">
                <a16:creationId xmlns:a16="http://schemas.microsoft.com/office/drawing/2014/main" id="{78C30B01-BA64-45E8-AADA-8606576BB01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84232" y="1807573"/>
            <a:ext cx="3478211" cy="3478211"/>
          </a:xfrm>
          <a:prstGeom prst="rect">
            <a:avLst/>
          </a:prstGeom>
        </p:spPr>
      </p:pic>
      <p:pic>
        <p:nvPicPr>
          <p:cNvPr id="6" name="Grafik 5">
            <a:extLst>
              <a:ext uri="{FF2B5EF4-FFF2-40B4-BE49-F238E27FC236}">
                <a16:creationId xmlns:a16="http://schemas.microsoft.com/office/drawing/2014/main" id="{5419E837-C02F-4A9D-A6F8-ADD11E31A4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0657" y="1251600"/>
            <a:ext cx="4672429" cy="4672429"/>
          </a:xfrm>
          <a:prstGeom prst="rect">
            <a:avLst/>
          </a:prstGeom>
        </p:spPr>
      </p:pic>
      <p:sp>
        <p:nvSpPr>
          <p:cNvPr id="2" name="Rechteck 1">
            <a:extLst>
              <a:ext uri="{FF2B5EF4-FFF2-40B4-BE49-F238E27FC236}">
                <a16:creationId xmlns:a16="http://schemas.microsoft.com/office/drawing/2014/main" id="{7458F4BB-7035-4626-B822-F924B6C5F5BD}"/>
              </a:ext>
            </a:extLst>
          </p:cNvPr>
          <p:cNvSpPr/>
          <p:nvPr/>
        </p:nvSpPr>
        <p:spPr>
          <a:xfrm>
            <a:off x="1415480" y="5877852"/>
            <a:ext cx="4680520" cy="215444"/>
          </a:xfrm>
          <a:prstGeom prst="rect">
            <a:avLst/>
          </a:prstGeom>
        </p:spPr>
        <p:txBody>
          <a:bodyPr wrap="square">
            <a:spAutoFit/>
          </a:bodyPr>
          <a:lstStyle/>
          <a:p>
            <a:r>
              <a:rPr lang="de-DE" sz="800" dirty="0">
                <a:hlinkClick r:id="rId5"/>
              </a:rPr>
              <a:t>https://www.reddit.com/user/ctnguy/comments/cih4vr/change_in_population_density_south_africa/</a:t>
            </a:r>
            <a:r>
              <a:rPr lang="de-DE" sz="800" dirty="0"/>
              <a:t> </a:t>
            </a:r>
          </a:p>
        </p:txBody>
      </p:sp>
      <p:sp>
        <p:nvSpPr>
          <p:cNvPr id="8" name="Rechteck 7">
            <a:extLst>
              <a:ext uri="{FF2B5EF4-FFF2-40B4-BE49-F238E27FC236}">
                <a16:creationId xmlns:a16="http://schemas.microsoft.com/office/drawing/2014/main" id="{72A552F3-7B1F-456B-8335-8F1E6A379116}"/>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2290431341"/>
      </p:ext>
    </p:extLst>
  </p:cSld>
  <p:clrMapOvr>
    <a:masterClrMapping/>
  </p:clrMapOvr>
  <p:transition>
    <p:pull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lstStyle/>
          <a:p>
            <a:r>
              <a:rPr lang="de-DE" dirty="0"/>
              <a:t>Wie verstädtert ist die Welt? Regionales Städtewachstum</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a:t>ZSL-Konzeptionsgruppe Geographie</a:t>
            </a:r>
            <a:endParaRPr lang="de-DE" dirty="0"/>
          </a:p>
        </p:txBody>
      </p:sp>
      <p:pic>
        <p:nvPicPr>
          <p:cNvPr id="8" name="Grafik 7">
            <a:extLst>
              <a:ext uri="{FF2B5EF4-FFF2-40B4-BE49-F238E27FC236}">
                <a16:creationId xmlns:a16="http://schemas.microsoft.com/office/drawing/2014/main" id="{32096F5A-F976-4316-8D70-907F5A3BE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68760"/>
            <a:ext cx="6415892" cy="4537044"/>
          </a:xfrm>
          <a:prstGeom prst="rect">
            <a:avLst/>
          </a:prstGeom>
        </p:spPr>
      </p:pic>
      <p:sp>
        <p:nvSpPr>
          <p:cNvPr id="9" name="Textfeld 2">
            <a:extLst>
              <a:ext uri="{FF2B5EF4-FFF2-40B4-BE49-F238E27FC236}">
                <a16:creationId xmlns:a16="http://schemas.microsoft.com/office/drawing/2014/main" id="{1DBCAE6D-FD4D-4462-9663-238780CE2A8C}"/>
              </a:ext>
            </a:extLst>
          </p:cNvPr>
          <p:cNvSpPr txBox="1">
            <a:spLocks noChangeArrowheads="1"/>
          </p:cNvSpPr>
          <p:nvPr/>
        </p:nvSpPr>
        <p:spPr bwMode="auto">
          <a:xfrm>
            <a:off x="7029628" y="5426007"/>
            <a:ext cx="3980032" cy="397510"/>
          </a:xfrm>
          <a:prstGeom prst="rect">
            <a:avLst/>
          </a:prstGeom>
          <a:noFill/>
          <a:ln w="9525">
            <a:noFill/>
            <a:miter lim="800000"/>
            <a:headEnd/>
            <a:tailEnd/>
          </a:ln>
        </p:spPr>
        <p:txBody>
          <a:bodyPr rot="0" vert="horz" wrap="square" lIns="91440" tIns="45720" rIns="91440" bIns="45720" anchor="t" anchorCtr="0">
            <a:noAutofit/>
          </a:bodyPr>
          <a:lstStyle/>
          <a:p>
            <a:pPr>
              <a:spcAft>
                <a:spcPts val="0"/>
              </a:spcAft>
            </a:pPr>
            <a:r>
              <a:rPr lang="de-DE" sz="600" b="1" dirty="0">
                <a:effectLst/>
                <a:latin typeface="Arial" panose="020B0604020202020204" pitchFamily="34" charset="0"/>
                <a:ea typeface="Times New Roman" panose="02020603050405020304" pitchFamily="18" charset="0"/>
              </a:rPr>
              <a:t>Kartengrundlagen:</a:t>
            </a:r>
            <a:r>
              <a:rPr lang="de-DE" sz="600" dirty="0">
                <a:effectLst/>
                <a:latin typeface="Arial" panose="020B0604020202020204" pitchFamily="34" charset="0"/>
                <a:ea typeface="Times New Roman" panose="02020603050405020304" pitchFamily="18" charset="0"/>
              </a:rPr>
              <a:t> </a:t>
            </a:r>
            <a:endParaRPr lang="de-DE" sz="1200" dirty="0">
              <a:effectLst/>
              <a:latin typeface="Arial" panose="020B0604020202020204" pitchFamily="34" charset="0"/>
              <a:ea typeface="Times New Roman" panose="02020603050405020304" pitchFamily="18" charset="0"/>
            </a:endParaRPr>
          </a:p>
          <a:p>
            <a:pPr marL="342900" lvl="0" indent="-342900">
              <a:spcAft>
                <a:spcPts val="0"/>
              </a:spcAft>
              <a:buFont typeface="Symbol" panose="05050102010706020507" pitchFamily="18" charset="2"/>
              <a:buChar char=""/>
            </a:pPr>
            <a:r>
              <a:rPr lang="de-DE" sz="600" dirty="0">
                <a:effectLst/>
                <a:latin typeface="Arial" panose="020B0604020202020204" pitchFamily="34" charset="0"/>
                <a:ea typeface="Times New Roman" panose="02020603050405020304" pitchFamily="18" charset="0"/>
              </a:rPr>
              <a:t>Daten von </a:t>
            </a:r>
            <a:r>
              <a:rPr lang="de-DE" sz="600" dirty="0">
                <a:solidFill>
                  <a:srgbClr val="212529"/>
                </a:solidFill>
                <a:latin typeface="Arial" panose="020B0604020202020204" pitchFamily="34" charset="0"/>
                <a:cs typeface="Arial" panose="020B0604020202020204" pitchFamily="34" charset="0"/>
                <a:hlinkClick r:id="rId4"/>
              </a:rPr>
              <a:t>OpenStreetMap-Mitwirkende</a:t>
            </a:r>
            <a:r>
              <a:rPr lang="de-DE" sz="600" dirty="0">
                <a:effectLst/>
                <a:latin typeface="Arial" panose="020B0604020202020204" pitchFamily="34" charset="0"/>
                <a:ea typeface="Times New Roman" panose="02020603050405020304" pitchFamily="18" charset="0"/>
              </a:rPr>
              <a:t> - Veröffentlicht unter </a:t>
            </a:r>
            <a:r>
              <a:rPr lang="de-DE" sz="600" u="sng" dirty="0" err="1">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ODbL</a:t>
            </a:r>
            <a:r>
              <a:rPr lang="de-DE" sz="600" dirty="0">
                <a:effectLst/>
                <a:latin typeface="Arial" panose="020B0604020202020204" pitchFamily="34" charset="0"/>
                <a:ea typeface="Times New Roman" panose="02020603050405020304" pitchFamily="18" charset="0"/>
              </a:rPr>
              <a:t> </a:t>
            </a:r>
            <a:endParaRPr lang="de-DE" sz="1200" dirty="0">
              <a:effectLst/>
              <a:latin typeface="Arial" panose="020B0604020202020204" pitchFamily="34" charset="0"/>
              <a:ea typeface="Times New Roman" panose="02020603050405020304" pitchFamily="18" charset="0"/>
            </a:endParaRPr>
          </a:p>
          <a:p>
            <a:pPr marL="342900" lvl="0" indent="-342900">
              <a:spcAft>
                <a:spcPts val="0"/>
              </a:spcAft>
              <a:buFont typeface="Symbol" panose="05050102010706020507" pitchFamily="18" charset="2"/>
              <a:buChar char=""/>
            </a:pPr>
            <a:r>
              <a:rPr lang="de-DE" sz="600" dirty="0" err="1">
                <a:effectLst/>
                <a:latin typeface="Arial" panose="020B0604020202020204" pitchFamily="34" charset="0"/>
                <a:ea typeface="Times New Roman" panose="02020603050405020304" pitchFamily="18" charset="0"/>
              </a:rPr>
              <a:t>WorldPop</a:t>
            </a:r>
            <a:r>
              <a:rPr lang="de-DE" sz="600" dirty="0">
                <a:effectLst/>
                <a:latin typeface="Arial" panose="020B0604020202020204" pitchFamily="34" charset="0"/>
                <a:ea typeface="Times New Roman" panose="02020603050405020304" pitchFamily="18" charset="0"/>
              </a:rPr>
              <a:t> </a:t>
            </a:r>
            <a:r>
              <a:rPr lang="de-DE" sz="6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(www.worldpop.org)</a:t>
            </a:r>
            <a:r>
              <a:rPr lang="de-DE" sz="600" dirty="0">
                <a:effectLst/>
                <a:latin typeface="Arial" panose="020B0604020202020204" pitchFamily="34" charset="0"/>
                <a:ea typeface="Times New Roman" panose="02020603050405020304" pitchFamily="18" charset="0"/>
              </a:rPr>
              <a:t> - Veröffentlicht unter </a:t>
            </a:r>
            <a:r>
              <a:rPr lang="de-DE" sz="6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7"/>
              </a:rPr>
              <a:t>Creative Commons Attribution 4.0 International</a:t>
            </a:r>
            <a:r>
              <a:rPr lang="de-DE" sz="600" dirty="0">
                <a:effectLst/>
                <a:latin typeface="Arial" panose="020B0604020202020204" pitchFamily="34" charset="0"/>
                <a:ea typeface="Times New Roman" panose="02020603050405020304" pitchFamily="18" charset="0"/>
              </a:rPr>
              <a:t> </a:t>
            </a:r>
            <a:endParaRPr lang="de-DE" sz="1200" dirty="0">
              <a:effectLst/>
              <a:latin typeface="Arial" panose="020B0604020202020204" pitchFamily="34" charset="0"/>
              <a:ea typeface="Times New Roman" panose="02020603050405020304" pitchFamily="18" charset="0"/>
            </a:endParaRPr>
          </a:p>
          <a:p>
            <a:pPr>
              <a:spcAft>
                <a:spcPts val="0"/>
              </a:spcAft>
            </a:pPr>
            <a:r>
              <a:rPr lang="de-DE" sz="600" dirty="0">
                <a:effectLst/>
                <a:latin typeface="Arial" panose="020B0604020202020204" pitchFamily="34" charset="0"/>
                <a:ea typeface="Times New Roman" panose="02020603050405020304" pitchFamily="18" charset="0"/>
              </a:rPr>
              <a:t> </a:t>
            </a:r>
            <a:endParaRPr lang="de-DE" sz="1200" dirty="0">
              <a:effectLst/>
              <a:latin typeface="Arial" panose="020B0604020202020204" pitchFamily="34" charset="0"/>
              <a:ea typeface="Times New Roman" panose="02020603050405020304" pitchFamily="18" charset="0"/>
            </a:endParaRPr>
          </a:p>
        </p:txBody>
      </p:sp>
      <p:pic>
        <p:nvPicPr>
          <p:cNvPr id="10" name="Grafik 9">
            <a:extLst>
              <a:ext uri="{FF2B5EF4-FFF2-40B4-BE49-F238E27FC236}">
                <a16:creationId xmlns:a16="http://schemas.microsoft.com/office/drawing/2014/main" id="{A4F4294B-64D8-41A5-99D0-A5D8B5E23548}"/>
              </a:ext>
            </a:extLst>
          </p:cNvPr>
          <p:cNvPicPr>
            <a:picLocks noChangeAspect="1"/>
          </p:cNvPicPr>
          <p:nvPr/>
        </p:nvPicPr>
        <p:blipFill>
          <a:blip r:embed="rId8"/>
          <a:stretch>
            <a:fillRect/>
          </a:stretch>
        </p:blipFill>
        <p:spPr>
          <a:xfrm>
            <a:off x="8662128" y="1268760"/>
            <a:ext cx="2925119" cy="3960440"/>
          </a:xfrm>
          <a:prstGeom prst="rect">
            <a:avLst/>
          </a:prstGeom>
        </p:spPr>
      </p:pic>
      <p:sp>
        <p:nvSpPr>
          <p:cNvPr id="7" name="Rechteck 6">
            <a:extLst>
              <a:ext uri="{FF2B5EF4-FFF2-40B4-BE49-F238E27FC236}">
                <a16:creationId xmlns:a16="http://schemas.microsoft.com/office/drawing/2014/main" id="{DF05CFFD-4F15-4D49-BF13-FA93C5E52C9D}"/>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2150137253"/>
      </p:ext>
    </p:extLst>
  </p:cSld>
  <p:clrMapOvr>
    <a:masterClrMapping/>
  </p:clrMapOvr>
  <p:transition>
    <p:pull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lstStyle/>
          <a:p>
            <a:r>
              <a:rPr lang="de-DE" dirty="0"/>
              <a:t>Wie verstädtert ist die Welt? Regionales Städtewachstum</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a:t>ZSL-Konzeptionsgruppe Geographie</a:t>
            </a:r>
            <a:endParaRPr lang="de-DE" dirty="0"/>
          </a:p>
        </p:txBody>
      </p:sp>
      <p:sp>
        <p:nvSpPr>
          <p:cNvPr id="9" name="Textfeld 2">
            <a:extLst>
              <a:ext uri="{FF2B5EF4-FFF2-40B4-BE49-F238E27FC236}">
                <a16:creationId xmlns:a16="http://schemas.microsoft.com/office/drawing/2014/main" id="{1DBCAE6D-FD4D-4462-9663-238780CE2A8C}"/>
              </a:ext>
            </a:extLst>
          </p:cNvPr>
          <p:cNvSpPr txBox="1">
            <a:spLocks noChangeArrowheads="1"/>
          </p:cNvSpPr>
          <p:nvPr/>
        </p:nvSpPr>
        <p:spPr bwMode="auto">
          <a:xfrm>
            <a:off x="3915968" y="5335745"/>
            <a:ext cx="3980032" cy="397510"/>
          </a:xfrm>
          <a:prstGeom prst="rect">
            <a:avLst/>
          </a:prstGeom>
          <a:noFill/>
          <a:ln w="9525">
            <a:noFill/>
            <a:miter lim="800000"/>
            <a:headEnd/>
            <a:tailEnd/>
          </a:ln>
        </p:spPr>
        <p:txBody>
          <a:bodyPr rot="0" vert="horz" wrap="square" lIns="91440" tIns="45720" rIns="91440" bIns="45720" anchor="t" anchorCtr="0">
            <a:noAutofit/>
          </a:bodyPr>
          <a:lstStyle/>
          <a:p>
            <a:pPr>
              <a:spcAft>
                <a:spcPts val="0"/>
              </a:spcAft>
            </a:pPr>
            <a:r>
              <a:rPr lang="de-DE" sz="600" b="1" dirty="0">
                <a:effectLst/>
                <a:latin typeface="Arial" panose="020B0604020202020204" pitchFamily="34" charset="0"/>
                <a:ea typeface="Times New Roman" panose="02020603050405020304" pitchFamily="18" charset="0"/>
              </a:rPr>
              <a:t>Kartengrundlagen:</a:t>
            </a:r>
            <a:r>
              <a:rPr lang="de-DE" sz="600" dirty="0">
                <a:effectLst/>
                <a:latin typeface="Arial" panose="020B0604020202020204" pitchFamily="34" charset="0"/>
                <a:ea typeface="Times New Roman" panose="02020603050405020304" pitchFamily="18" charset="0"/>
              </a:rPr>
              <a:t> </a:t>
            </a:r>
            <a:endParaRPr lang="de-DE" sz="1200" dirty="0">
              <a:effectLst/>
              <a:latin typeface="Arial" panose="020B0604020202020204" pitchFamily="34" charset="0"/>
              <a:ea typeface="Times New Roman" panose="02020603050405020304" pitchFamily="18" charset="0"/>
            </a:endParaRPr>
          </a:p>
          <a:p>
            <a:pPr marL="342900" lvl="0" indent="-342900">
              <a:spcAft>
                <a:spcPts val="0"/>
              </a:spcAft>
              <a:buFont typeface="Symbol" panose="05050102010706020507" pitchFamily="18" charset="2"/>
              <a:buChar char=""/>
            </a:pPr>
            <a:r>
              <a:rPr lang="de-DE" sz="600" dirty="0">
                <a:effectLst/>
                <a:latin typeface="Arial" panose="020B0604020202020204" pitchFamily="34" charset="0"/>
                <a:ea typeface="Times New Roman" panose="02020603050405020304" pitchFamily="18" charset="0"/>
              </a:rPr>
              <a:t>Daten von </a:t>
            </a:r>
            <a:r>
              <a:rPr lang="de-DE" sz="600" dirty="0">
                <a:solidFill>
                  <a:srgbClr val="212529"/>
                </a:solidFill>
                <a:latin typeface="Arial" panose="020B0604020202020204" pitchFamily="34" charset="0"/>
                <a:cs typeface="Arial" panose="020B0604020202020204" pitchFamily="34" charset="0"/>
                <a:hlinkClick r:id="rId3"/>
              </a:rPr>
              <a:t>OpenStreetMap-Mitwirkende</a:t>
            </a:r>
            <a:r>
              <a:rPr lang="de-DE" sz="600" dirty="0">
                <a:effectLst/>
                <a:latin typeface="Arial" panose="020B0604020202020204" pitchFamily="34" charset="0"/>
                <a:ea typeface="Times New Roman" panose="02020603050405020304" pitchFamily="18" charset="0"/>
              </a:rPr>
              <a:t> - Veröffentlicht unter </a:t>
            </a:r>
            <a:r>
              <a:rPr lang="de-DE" sz="600" u="sng" dirty="0" err="1">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ODbL</a:t>
            </a:r>
            <a:r>
              <a:rPr lang="de-DE" sz="600" dirty="0">
                <a:effectLst/>
                <a:latin typeface="Arial" panose="020B0604020202020204" pitchFamily="34" charset="0"/>
                <a:ea typeface="Times New Roman" panose="02020603050405020304" pitchFamily="18" charset="0"/>
              </a:rPr>
              <a:t> </a:t>
            </a:r>
            <a:endParaRPr lang="de-DE" sz="1200" dirty="0">
              <a:effectLst/>
              <a:latin typeface="Arial" panose="020B0604020202020204" pitchFamily="34" charset="0"/>
              <a:ea typeface="Times New Roman" panose="02020603050405020304" pitchFamily="18" charset="0"/>
            </a:endParaRPr>
          </a:p>
          <a:p>
            <a:pPr marL="342900" lvl="0" indent="-342900">
              <a:spcAft>
                <a:spcPts val="0"/>
              </a:spcAft>
              <a:buFont typeface="Symbol" panose="05050102010706020507" pitchFamily="18" charset="2"/>
              <a:buChar char=""/>
            </a:pPr>
            <a:r>
              <a:rPr lang="de-DE" sz="600" dirty="0" err="1">
                <a:effectLst/>
                <a:latin typeface="Arial" panose="020B0604020202020204" pitchFamily="34" charset="0"/>
                <a:ea typeface="Times New Roman" panose="02020603050405020304" pitchFamily="18" charset="0"/>
              </a:rPr>
              <a:t>WorldPop</a:t>
            </a:r>
            <a:r>
              <a:rPr lang="de-DE" sz="600" dirty="0">
                <a:effectLst/>
                <a:latin typeface="Arial" panose="020B0604020202020204" pitchFamily="34" charset="0"/>
                <a:ea typeface="Times New Roman" panose="02020603050405020304" pitchFamily="18" charset="0"/>
              </a:rPr>
              <a:t> </a:t>
            </a:r>
            <a:r>
              <a:rPr lang="de-DE" sz="6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(www.worldpop.org)</a:t>
            </a:r>
            <a:r>
              <a:rPr lang="de-DE" sz="600" dirty="0">
                <a:effectLst/>
                <a:latin typeface="Arial" panose="020B0604020202020204" pitchFamily="34" charset="0"/>
                <a:ea typeface="Times New Roman" panose="02020603050405020304" pitchFamily="18" charset="0"/>
              </a:rPr>
              <a:t> - Veröffentlicht unter </a:t>
            </a:r>
            <a:r>
              <a:rPr lang="de-DE" sz="6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Creative Commons Attribution 4.0 International</a:t>
            </a:r>
            <a:r>
              <a:rPr lang="de-DE" sz="600" dirty="0">
                <a:effectLst/>
                <a:latin typeface="Arial" panose="020B0604020202020204" pitchFamily="34" charset="0"/>
                <a:ea typeface="Times New Roman" panose="02020603050405020304" pitchFamily="18" charset="0"/>
              </a:rPr>
              <a:t> </a:t>
            </a:r>
            <a:endParaRPr lang="de-DE" sz="1200" dirty="0">
              <a:effectLst/>
              <a:latin typeface="Arial" panose="020B0604020202020204" pitchFamily="34" charset="0"/>
              <a:ea typeface="Times New Roman" panose="02020603050405020304" pitchFamily="18" charset="0"/>
            </a:endParaRPr>
          </a:p>
          <a:p>
            <a:pPr>
              <a:spcAft>
                <a:spcPts val="0"/>
              </a:spcAft>
            </a:pPr>
            <a:r>
              <a:rPr lang="de-DE" sz="600" dirty="0">
                <a:effectLst/>
                <a:latin typeface="Arial" panose="020B0604020202020204" pitchFamily="34" charset="0"/>
                <a:ea typeface="Times New Roman" panose="02020603050405020304" pitchFamily="18" charset="0"/>
              </a:rPr>
              <a:t> </a:t>
            </a:r>
            <a:endParaRPr lang="de-DE" sz="1200" dirty="0">
              <a:effectLst/>
              <a:latin typeface="Arial" panose="020B0604020202020204" pitchFamily="34" charset="0"/>
              <a:ea typeface="Times New Roman" panose="02020603050405020304" pitchFamily="18" charset="0"/>
            </a:endParaRPr>
          </a:p>
        </p:txBody>
      </p:sp>
      <p:pic>
        <p:nvPicPr>
          <p:cNvPr id="6" name="Grafik 5">
            <a:extLst>
              <a:ext uri="{FF2B5EF4-FFF2-40B4-BE49-F238E27FC236}">
                <a16:creationId xmlns:a16="http://schemas.microsoft.com/office/drawing/2014/main" id="{704C05C8-951D-4768-AA9A-AA50CB1306C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600" y="1102432"/>
            <a:ext cx="3274719" cy="4630823"/>
          </a:xfrm>
          <a:prstGeom prst="rect">
            <a:avLst/>
          </a:prstGeom>
        </p:spPr>
      </p:pic>
      <p:pic>
        <p:nvPicPr>
          <p:cNvPr id="7" name="Grafik 6">
            <a:extLst>
              <a:ext uri="{FF2B5EF4-FFF2-40B4-BE49-F238E27FC236}">
                <a16:creationId xmlns:a16="http://schemas.microsoft.com/office/drawing/2014/main" id="{036E3C61-EF27-4F68-A082-D707FF8BE940}"/>
              </a:ext>
            </a:extLst>
          </p:cNvPr>
          <p:cNvPicPr>
            <a:picLocks noChangeAspect="1"/>
          </p:cNvPicPr>
          <p:nvPr/>
        </p:nvPicPr>
        <p:blipFill>
          <a:blip r:embed="rId8"/>
          <a:stretch>
            <a:fillRect/>
          </a:stretch>
        </p:blipFill>
        <p:spPr>
          <a:xfrm>
            <a:off x="8170428" y="1102432"/>
            <a:ext cx="3406099" cy="4630823"/>
          </a:xfrm>
          <a:prstGeom prst="rect">
            <a:avLst/>
          </a:prstGeom>
        </p:spPr>
      </p:pic>
      <p:sp>
        <p:nvSpPr>
          <p:cNvPr id="8" name="Rechteck 7">
            <a:extLst>
              <a:ext uri="{FF2B5EF4-FFF2-40B4-BE49-F238E27FC236}">
                <a16:creationId xmlns:a16="http://schemas.microsoft.com/office/drawing/2014/main" id="{5E0D028C-62FE-4A72-8A89-1B720EADF23F}"/>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1253910085"/>
      </p:ext>
    </p:extLst>
  </p:cSld>
  <p:clrMapOvr>
    <a:masterClrMapping/>
  </p:clrMapOvr>
  <p:transition>
    <p:pull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lstStyle/>
          <a:p>
            <a:r>
              <a:rPr lang="de-DE" dirty="0"/>
              <a:t>Wie verstädtert ist die Welt? Ursachen der Verstädterung</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a:t>ZSL-Konzeptionsgruppe Geographie</a:t>
            </a:r>
            <a:endParaRPr lang="de-DE" dirty="0"/>
          </a:p>
        </p:txBody>
      </p:sp>
      <p:pic>
        <p:nvPicPr>
          <p:cNvPr id="6" name="Grafik 5">
            <a:extLst>
              <a:ext uri="{FF2B5EF4-FFF2-40B4-BE49-F238E27FC236}">
                <a16:creationId xmlns:a16="http://schemas.microsoft.com/office/drawing/2014/main" id="{00052AAD-ED2B-4FCA-B015-90B6D510C4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31913" y="1412776"/>
            <a:ext cx="4032448" cy="4032448"/>
          </a:xfrm>
          <a:prstGeom prst="rect">
            <a:avLst/>
          </a:prstGeom>
        </p:spPr>
      </p:pic>
      <p:sp>
        <p:nvSpPr>
          <p:cNvPr id="12" name="Rechteck 11">
            <a:extLst>
              <a:ext uri="{FF2B5EF4-FFF2-40B4-BE49-F238E27FC236}">
                <a16:creationId xmlns:a16="http://schemas.microsoft.com/office/drawing/2014/main" id="{1B559655-1996-4872-BDE8-7C4246CB4B52}"/>
              </a:ext>
            </a:extLst>
          </p:cNvPr>
          <p:cNvSpPr/>
          <p:nvPr/>
        </p:nvSpPr>
        <p:spPr>
          <a:xfrm>
            <a:off x="8719116" y="5445224"/>
            <a:ext cx="2863284" cy="276999"/>
          </a:xfrm>
          <a:prstGeom prst="rect">
            <a:avLst/>
          </a:prstGeom>
        </p:spPr>
        <p:txBody>
          <a:bodyPr wrap="none">
            <a:spAutoFit/>
          </a:bodyPr>
          <a:lstStyle/>
          <a:p>
            <a:r>
              <a:rPr lang="de-DE" sz="1200" dirty="0"/>
              <a:t>Diercke Geographie (2020), S. 69, M12</a:t>
            </a:r>
          </a:p>
        </p:txBody>
      </p:sp>
      <p:sp>
        <p:nvSpPr>
          <p:cNvPr id="7" name="Rechteck 6">
            <a:extLst>
              <a:ext uri="{FF2B5EF4-FFF2-40B4-BE49-F238E27FC236}">
                <a16:creationId xmlns:a16="http://schemas.microsoft.com/office/drawing/2014/main" id="{FB4046A1-567C-4DFB-9363-D0BAC65A4C04}"/>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3594550670"/>
      </p:ext>
    </p:extLst>
  </p:cSld>
  <p:clrMapOvr>
    <a:masterClrMapping/>
  </p:clrMapOvr>
  <p:transition>
    <p:pull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Inhaltsplatzhalter 6">
                <a:extLst>
                  <a:ext uri="{FF2B5EF4-FFF2-40B4-BE49-F238E27FC236}">
                    <a16:creationId xmlns:a16="http://schemas.microsoft.com/office/drawing/2014/main" id="{58899DA0-2D5E-4B1F-9875-A5F4223EA375}"/>
                  </a:ext>
                </a:extLst>
              </p:cNvPr>
              <p:cNvSpPr>
                <a:spLocks noGrp="1"/>
              </p:cNvSpPr>
              <p:nvPr>
                <p:ph idx="1"/>
              </p:nvPr>
            </p:nvSpPr>
            <p:spPr/>
            <p:txBody>
              <a:bodyPr>
                <a:normAutofit/>
              </a:bodyPr>
              <a:lstStyle/>
              <a:p>
                <a:r>
                  <a:rPr lang="de-DE" dirty="0"/>
                  <a:t>Demographische Grundgleichung:</a:t>
                </a:r>
              </a:p>
              <a:p>
                <a:pPr lvl="1"/>
                <a14:m>
                  <m:oMath xmlns:m="http://schemas.openxmlformats.org/officeDocument/2006/math">
                    <m:r>
                      <a:rPr lang="de-DE" i="1">
                        <a:latin typeface="Cambria Math" panose="02040503050406030204" pitchFamily="18" charset="0"/>
                      </a:rPr>
                      <m:t>𝐵𝑒𝑣</m:t>
                    </m:r>
                    <m:r>
                      <a:rPr lang="de-DE" i="1">
                        <a:latin typeface="Cambria Math" panose="02040503050406030204" pitchFamily="18" charset="0"/>
                      </a:rPr>
                      <m:t>. </m:t>
                    </m:r>
                    <m:d>
                      <m:dPr>
                        <m:ctrlPr>
                          <a:rPr lang="de-DE" i="1">
                            <a:latin typeface="Cambria Math" panose="02040503050406030204" pitchFamily="18" charset="0"/>
                          </a:rPr>
                        </m:ctrlPr>
                      </m:dPr>
                      <m:e>
                        <m:r>
                          <a:rPr lang="de-DE" i="1">
                            <a:latin typeface="Cambria Math" panose="02040503050406030204" pitchFamily="18" charset="0"/>
                          </a:rPr>
                          <m:t>2</m:t>
                        </m:r>
                      </m:e>
                    </m:d>
                    <m:r>
                      <a:rPr lang="de-DE" i="1">
                        <a:latin typeface="Cambria Math" panose="02040503050406030204" pitchFamily="18" charset="0"/>
                      </a:rPr>
                      <m:t>=</m:t>
                    </m:r>
                  </m:oMath>
                </a14:m>
                <a:br>
                  <a:rPr lang="de-DE" i="1" dirty="0">
                    <a:latin typeface="Cambria Math" panose="02040503050406030204" pitchFamily="18" charset="0"/>
                  </a:rPr>
                </a:br>
                <a14:m>
                  <m:oMath xmlns:m="http://schemas.openxmlformats.org/officeDocument/2006/math">
                    <m:r>
                      <a:rPr lang="de-DE" i="1">
                        <a:latin typeface="Cambria Math" panose="02040503050406030204" pitchFamily="18" charset="0"/>
                      </a:rPr>
                      <m:t>𝐵𝑒𝑣</m:t>
                    </m:r>
                    <m:r>
                      <a:rPr lang="de-DE" i="1">
                        <a:latin typeface="Cambria Math" panose="02040503050406030204" pitchFamily="18" charset="0"/>
                      </a:rPr>
                      <m:t>. </m:t>
                    </m:r>
                    <m:d>
                      <m:dPr>
                        <m:ctrlPr>
                          <a:rPr lang="de-DE" i="1">
                            <a:latin typeface="Cambria Math" panose="02040503050406030204" pitchFamily="18" charset="0"/>
                          </a:rPr>
                        </m:ctrlPr>
                      </m:dPr>
                      <m:e>
                        <m:r>
                          <a:rPr lang="de-DE" i="1">
                            <a:latin typeface="Cambria Math" panose="02040503050406030204" pitchFamily="18" charset="0"/>
                          </a:rPr>
                          <m:t>1</m:t>
                        </m:r>
                      </m:e>
                    </m:d>
                    <m:r>
                      <a:rPr lang="de-DE" i="1">
                        <a:latin typeface="Cambria Math" panose="02040503050406030204" pitchFamily="18" charset="0"/>
                      </a:rPr>
                      <m:t>+</m:t>
                    </m:r>
                    <m:r>
                      <a:rPr lang="de-DE" i="1">
                        <a:latin typeface="Cambria Math" panose="02040503050406030204" pitchFamily="18" charset="0"/>
                      </a:rPr>
                      <m:t>𝐺𝑒𝑏𝑢𝑟𝑡𝑒𝑛</m:t>
                    </m:r>
                    <m:r>
                      <a:rPr lang="de-DE" i="1">
                        <a:latin typeface="Cambria Math" panose="02040503050406030204" pitchFamily="18" charset="0"/>
                      </a:rPr>
                      <m:t> −</m:t>
                    </m:r>
                    <m:r>
                      <a:rPr lang="de-DE" i="1">
                        <a:latin typeface="Cambria Math" panose="02040503050406030204" pitchFamily="18" charset="0"/>
                      </a:rPr>
                      <m:t>𝑇𝑜𝑑𝑒𝑠𝑓</m:t>
                    </m:r>
                    <m:r>
                      <a:rPr lang="de-DE" i="1">
                        <a:latin typeface="Cambria Math" panose="02040503050406030204" pitchFamily="18" charset="0"/>
                      </a:rPr>
                      <m:t>ä</m:t>
                    </m:r>
                    <m:r>
                      <a:rPr lang="de-DE" i="1">
                        <a:latin typeface="Cambria Math" panose="02040503050406030204" pitchFamily="18" charset="0"/>
                      </a:rPr>
                      <m:t>𝑙𝑙𝑒</m:t>
                    </m:r>
                    <m:r>
                      <a:rPr lang="de-DE" i="1">
                        <a:latin typeface="Cambria Math" panose="02040503050406030204" pitchFamily="18" charset="0"/>
                      </a:rPr>
                      <m:t>+</m:t>
                    </m:r>
                    <m:r>
                      <a:rPr lang="de-DE" i="1">
                        <a:latin typeface="Cambria Math" panose="02040503050406030204" pitchFamily="18" charset="0"/>
                      </a:rPr>
                      <m:t>𝑍𝑢𝑤𝑎𝑛𝑑𝑒𝑟𝑢𝑛𝑔</m:t>
                    </m:r>
                    <m:r>
                      <a:rPr lang="de-DE" i="1">
                        <a:latin typeface="Cambria Math" panose="02040503050406030204" pitchFamily="18" charset="0"/>
                      </a:rPr>
                      <m:t> −</m:t>
                    </m:r>
                    <m:r>
                      <a:rPr lang="de-DE" i="1">
                        <a:latin typeface="Cambria Math" panose="02040503050406030204" pitchFamily="18" charset="0"/>
                      </a:rPr>
                      <m:t>𝐴𝑏𝑤𝑎𝑛𝑑𝑒𝑟𝑢𝑛𝑔</m:t>
                    </m:r>
                  </m:oMath>
                </a14:m>
                <a:endParaRPr lang="de-DE" dirty="0"/>
              </a:p>
            </p:txBody>
          </p:sp>
        </mc:Choice>
        <mc:Fallback xmlns="">
          <p:sp>
            <p:nvSpPr>
              <p:cNvPr id="7" name="Inhaltsplatzhalter 6">
                <a:extLst>
                  <a:ext uri="{FF2B5EF4-FFF2-40B4-BE49-F238E27FC236}">
                    <a16:creationId xmlns:a16="http://schemas.microsoft.com/office/drawing/2014/main" id="{58899DA0-2D5E-4B1F-9875-A5F4223EA375}"/>
                  </a:ext>
                </a:extLst>
              </p:cNvPr>
              <p:cNvSpPr>
                <a:spLocks noGrp="1" noRot="1" noChangeAspect="1" noMove="1" noResize="1" noEditPoints="1" noAdjustHandles="1" noChangeArrowheads="1" noChangeShapeType="1" noTextEdit="1"/>
              </p:cNvSpPr>
              <p:nvPr>
                <p:ph idx="1"/>
              </p:nvPr>
            </p:nvSpPr>
            <p:spPr>
              <a:blipFill>
                <a:blip r:embed="rId3"/>
                <a:stretch>
                  <a:fillRect t="-1057"/>
                </a:stretch>
              </a:blipFill>
            </p:spPr>
            <p:txBody>
              <a:bodyPr/>
              <a:lstStyle/>
              <a:p>
                <a:r>
                  <a:rPr lang="de-DE">
                    <a:noFill/>
                  </a:rPr>
                  <a:t> </a:t>
                </a:r>
              </a:p>
            </p:txBody>
          </p:sp>
        </mc:Fallback>
      </mc:AlternateContent>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normAutofit/>
          </a:bodyPr>
          <a:lstStyle/>
          <a:p>
            <a:r>
              <a:rPr lang="de-DE" dirty="0"/>
              <a:t>Wie verstädtert ist die Welt? Ursachen der Verstädterung</a:t>
            </a:r>
            <a:br>
              <a:rPr lang="de-DE" dirty="0"/>
            </a:br>
            <a:r>
              <a:rPr lang="de-DE" dirty="0"/>
              <a:t>Push-Pull-Prozesse und natürliches Städtewachstum</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a:t>ZSL-Konzeptionsgruppe Geographie</a:t>
            </a:r>
            <a:endParaRPr lang="de-DE" dirty="0"/>
          </a:p>
        </p:txBody>
      </p:sp>
      <p:sp>
        <p:nvSpPr>
          <p:cNvPr id="9" name="Rechteck 8">
            <a:extLst>
              <a:ext uri="{FF2B5EF4-FFF2-40B4-BE49-F238E27FC236}">
                <a16:creationId xmlns:a16="http://schemas.microsoft.com/office/drawing/2014/main" id="{79ADED2A-F516-4E9D-A4B2-F864B83CC248}"/>
              </a:ext>
            </a:extLst>
          </p:cNvPr>
          <p:cNvSpPr/>
          <p:nvPr/>
        </p:nvSpPr>
        <p:spPr>
          <a:xfrm rot="1279260">
            <a:off x="7708644" y="4142030"/>
            <a:ext cx="2659702" cy="369332"/>
          </a:xfrm>
          <a:prstGeom prst="rect">
            <a:avLst/>
          </a:prstGeom>
        </p:spPr>
        <p:txBody>
          <a:bodyPr wrap="none">
            <a:spAutoFit/>
          </a:bodyPr>
          <a:lstStyle/>
          <a:p>
            <a:r>
              <a:rPr lang="de-DE" dirty="0"/>
              <a:t>Zuzug junger Menschen</a:t>
            </a:r>
          </a:p>
        </p:txBody>
      </p:sp>
      <p:sp>
        <p:nvSpPr>
          <p:cNvPr id="10" name="Rechteck 9">
            <a:extLst>
              <a:ext uri="{FF2B5EF4-FFF2-40B4-BE49-F238E27FC236}">
                <a16:creationId xmlns:a16="http://schemas.microsoft.com/office/drawing/2014/main" id="{7166FFEE-157B-41BE-944C-48DA2068BDD0}"/>
              </a:ext>
            </a:extLst>
          </p:cNvPr>
          <p:cNvSpPr/>
          <p:nvPr/>
        </p:nvSpPr>
        <p:spPr>
          <a:xfrm rot="20705993">
            <a:off x="1578506" y="4142030"/>
            <a:ext cx="3954993" cy="369332"/>
          </a:xfrm>
          <a:prstGeom prst="rect">
            <a:avLst/>
          </a:prstGeom>
        </p:spPr>
        <p:txBody>
          <a:bodyPr wrap="none">
            <a:spAutoFit/>
          </a:bodyPr>
          <a:lstStyle/>
          <a:p>
            <a:r>
              <a:rPr lang="de-DE" dirty="0"/>
              <a:t>Beibehaltung generativen Verhaltens</a:t>
            </a:r>
          </a:p>
        </p:txBody>
      </p:sp>
      <p:sp>
        <p:nvSpPr>
          <p:cNvPr id="11" name="Rechteck 10">
            <a:extLst>
              <a:ext uri="{FF2B5EF4-FFF2-40B4-BE49-F238E27FC236}">
                <a16:creationId xmlns:a16="http://schemas.microsoft.com/office/drawing/2014/main" id="{BE91BCDD-2C7A-465F-AB5E-CA6FEEE8BF38}"/>
              </a:ext>
            </a:extLst>
          </p:cNvPr>
          <p:cNvSpPr/>
          <p:nvPr/>
        </p:nvSpPr>
        <p:spPr>
          <a:xfrm rot="558632">
            <a:off x="5411153" y="4142030"/>
            <a:ext cx="2424703" cy="369332"/>
          </a:xfrm>
          <a:prstGeom prst="rect">
            <a:avLst/>
          </a:prstGeom>
        </p:spPr>
        <p:txBody>
          <a:bodyPr wrap="none">
            <a:spAutoFit/>
          </a:bodyPr>
          <a:lstStyle/>
          <a:p>
            <a:r>
              <a:rPr lang="de-DE" dirty="0"/>
              <a:t>Kosten für Wohnraum</a:t>
            </a:r>
          </a:p>
        </p:txBody>
      </p:sp>
      <p:sp>
        <p:nvSpPr>
          <p:cNvPr id="13" name="Rechteck 12">
            <a:extLst>
              <a:ext uri="{FF2B5EF4-FFF2-40B4-BE49-F238E27FC236}">
                <a16:creationId xmlns:a16="http://schemas.microsoft.com/office/drawing/2014/main" id="{AC56BB12-443D-4B73-8384-993AC107BE59}"/>
              </a:ext>
            </a:extLst>
          </p:cNvPr>
          <p:cNvSpPr/>
          <p:nvPr/>
        </p:nvSpPr>
        <p:spPr>
          <a:xfrm rot="20936920">
            <a:off x="6656793" y="4577137"/>
            <a:ext cx="2069797" cy="369332"/>
          </a:xfrm>
          <a:prstGeom prst="rect">
            <a:avLst/>
          </a:prstGeom>
        </p:spPr>
        <p:txBody>
          <a:bodyPr wrap="none">
            <a:spAutoFit/>
          </a:bodyPr>
          <a:lstStyle/>
          <a:p>
            <a:r>
              <a:rPr lang="de-DE" dirty="0"/>
              <a:t>Kosten für Bildung</a:t>
            </a:r>
          </a:p>
        </p:txBody>
      </p:sp>
      <p:sp>
        <p:nvSpPr>
          <p:cNvPr id="14" name="Rechteck 13">
            <a:extLst>
              <a:ext uri="{FF2B5EF4-FFF2-40B4-BE49-F238E27FC236}">
                <a16:creationId xmlns:a16="http://schemas.microsoft.com/office/drawing/2014/main" id="{D0D50320-B9DD-4B8F-AD89-6720DE1FA51D}"/>
              </a:ext>
            </a:extLst>
          </p:cNvPr>
          <p:cNvSpPr/>
          <p:nvPr/>
        </p:nvSpPr>
        <p:spPr>
          <a:xfrm rot="21094592">
            <a:off x="4346447" y="4289661"/>
            <a:ext cx="1877437" cy="369332"/>
          </a:xfrm>
          <a:prstGeom prst="rect">
            <a:avLst/>
          </a:prstGeom>
        </p:spPr>
        <p:txBody>
          <a:bodyPr wrap="none">
            <a:spAutoFit/>
          </a:bodyPr>
          <a:lstStyle/>
          <a:p>
            <a:r>
              <a:rPr lang="de-DE" dirty="0"/>
              <a:t>Familienplanung</a:t>
            </a:r>
          </a:p>
        </p:txBody>
      </p:sp>
      <p:sp>
        <p:nvSpPr>
          <p:cNvPr id="15" name="Rechteck 14">
            <a:extLst>
              <a:ext uri="{FF2B5EF4-FFF2-40B4-BE49-F238E27FC236}">
                <a16:creationId xmlns:a16="http://schemas.microsoft.com/office/drawing/2014/main" id="{C99BC61F-AC9F-420B-AE51-E3C13E639954}"/>
              </a:ext>
            </a:extLst>
          </p:cNvPr>
          <p:cNvSpPr/>
          <p:nvPr/>
        </p:nvSpPr>
        <p:spPr>
          <a:xfrm rot="369354">
            <a:off x="3139790" y="4586883"/>
            <a:ext cx="1287532" cy="369332"/>
          </a:xfrm>
          <a:prstGeom prst="rect">
            <a:avLst/>
          </a:prstGeom>
        </p:spPr>
        <p:txBody>
          <a:bodyPr wrap="none">
            <a:spAutoFit/>
          </a:bodyPr>
          <a:lstStyle/>
          <a:p>
            <a:r>
              <a:rPr lang="de-DE" dirty="0"/>
              <a:t>Aufklärung</a:t>
            </a:r>
          </a:p>
        </p:txBody>
      </p:sp>
      <p:sp>
        <p:nvSpPr>
          <p:cNvPr id="16" name="Rechteck 15">
            <a:extLst>
              <a:ext uri="{FF2B5EF4-FFF2-40B4-BE49-F238E27FC236}">
                <a16:creationId xmlns:a16="http://schemas.microsoft.com/office/drawing/2014/main" id="{6E9E75D2-CF6C-4B2F-BC5D-4184C504B11F}"/>
              </a:ext>
            </a:extLst>
          </p:cNvPr>
          <p:cNvSpPr/>
          <p:nvPr/>
        </p:nvSpPr>
        <p:spPr>
          <a:xfrm rot="203949">
            <a:off x="1972612" y="4839518"/>
            <a:ext cx="1672253" cy="369332"/>
          </a:xfrm>
          <a:prstGeom prst="rect">
            <a:avLst/>
          </a:prstGeom>
        </p:spPr>
        <p:txBody>
          <a:bodyPr wrap="none">
            <a:spAutoFit/>
          </a:bodyPr>
          <a:lstStyle/>
          <a:p>
            <a:r>
              <a:rPr lang="de-DE" dirty="0"/>
              <a:t>Altersvorsorge</a:t>
            </a:r>
          </a:p>
        </p:txBody>
      </p:sp>
      <p:sp>
        <p:nvSpPr>
          <p:cNvPr id="17" name="Rechteck 16">
            <a:extLst>
              <a:ext uri="{FF2B5EF4-FFF2-40B4-BE49-F238E27FC236}">
                <a16:creationId xmlns:a16="http://schemas.microsoft.com/office/drawing/2014/main" id="{FC7A5E9B-C788-4FFC-ACB6-5EB566705C55}"/>
              </a:ext>
            </a:extLst>
          </p:cNvPr>
          <p:cNvSpPr/>
          <p:nvPr/>
        </p:nvSpPr>
        <p:spPr>
          <a:xfrm rot="368389">
            <a:off x="7842061" y="4888769"/>
            <a:ext cx="2172390" cy="369332"/>
          </a:xfrm>
          <a:prstGeom prst="rect">
            <a:avLst/>
          </a:prstGeom>
        </p:spPr>
        <p:txBody>
          <a:bodyPr wrap="none">
            <a:spAutoFit/>
          </a:bodyPr>
          <a:lstStyle/>
          <a:p>
            <a:r>
              <a:rPr lang="de-DE" dirty="0"/>
              <a:t>Lebensmittelkosten</a:t>
            </a:r>
          </a:p>
        </p:txBody>
      </p:sp>
      <p:sp>
        <p:nvSpPr>
          <p:cNvPr id="18" name="Rechteck 17">
            <a:extLst>
              <a:ext uri="{FF2B5EF4-FFF2-40B4-BE49-F238E27FC236}">
                <a16:creationId xmlns:a16="http://schemas.microsoft.com/office/drawing/2014/main" id="{E04378FA-0BCD-4C60-AD6F-66485CB8CE7D}"/>
              </a:ext>
            </a:extLst>
          </p:cNvPr>
          <p:cNvSpPr/>
          <p:nvPr/>
        </p:nvSpPr>
        <p:spPr>
          <a:xfrm rot="410035">
            <a:off x="5305875" y="4565126"/>
            <a:ext cx="1330236" cy="369332"/>
          </a:xfrm>
          <a:prstGeom prst="rect">
            <a:avLst/>
          </a:prstGeom>
        </p:spPr>
        <p:txBody>
          <a:bodyPr wrap="none">
            <a:spAutoFit/>
          </a:bodyPr>
          <a:lstStyle/>
          <a:p>
            <a:r>
              <a:rPr lang="de-DE" dirty="0"/>
              <a:t>Traditionen</a:t>
            </a:r>
          </a:p>
        </p:txBody>
      </p:sp>
      <p:sp>
        <p:nvSpPr>
          <p:cNvPr id="19" name="Rechteck 18">
            <a:extLst>
              <a:ext uri="{FF2B5EF4-FFF2-40B4-BE49-F238E27FC236}">
                <a16:creationId xmlns:a16="http://schemas.microsoft.com/office/drawing/2014/main" id="{2FC5B3E6-E6CD-4E6C-98BA-E56A4F592567}"/>
              </a:ext>
            </a:extLst>
          </p:cNvPr>
          <p:cNvSpPr/>
          <p:nvPr/>
        </p:nvSpPr>
        <p:spPr>
          <a:xfrm rot="21116053">
            <a:off x="4331368" y="4865593"/>
            <a:ext cx="1018227" cy="369332"/>
          </a:xfrm>
          <a:prstGeom prst="rect">
            <a:avLst/>
          </a:prstGeom>
        </p:spPr>
        <p:txBody>
          <a:bodyPr wrap="none">
            <a:spAutoFit/>
          </a:bodyPr>
          <a:lstStyle/>
          <a:p>
            <a:r>
              <a:rPr lang="de-DE" dirty="0"/>
              <a:t>Religion</a:t>
            </a:r>
          </a:p>
        </p:txBody>
      </p:sp>
      <p:sp>
        <p:nvSpPr>
          <p:cNvPr id="20" name="Rechteck 19">
            <a:extLst>
              <a:ext uri="{FF2B5EF4-FFF2-40B4-BE49-F238E27FC236}">
                <a16:creationId xmlns:a16="http://schemas.microsoft.com/office/drawing/2014/main" id="{96CF4D32-524C-4D3D-9B48-9A9FCC66D9DF}"/>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4195737844"/>
      </p:ext>
    </p:extLst>
  </p:cSld>
  <p:clrMapOvr>
    <a:masterClrMapping/>
  </p:clrMapOvr>
  <p:transition>
    <p:pull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678AC54-A4B5-4F75-8266-6F718E0BD84E}"/>
              </a:ext>
            </a:extLst>
          </p:cNvPr>
          <p:cNvSpPr>
            <a:spLocks noGrp="1"/>
          </p:cNvSpPr>
          <p:nvPr>
            <p:ph type="title"/>
          </p:nvPr>
        </p:nvSpPr>
        <p:spPr/>
        <p:txBody>
          <a:bodyPr>
            <a:normAutofit fontScale="90000"/>
          </a:bodyPr>
          <a:lstStyle/>
          <a:p>
            <a:r>
              <a:rPr lang="de-DE" dirty="0"/>
              <a:t>Wie verstädtert ist die Welt? Ursachen der Verstädterung</a:t>
            </a:r>
            <a:br>
              <a:rPr lang="de-DE" dirty="0"/>
            </a:br>
            <a:r>
              <a:rPr lang="de-DE" dirty="0"/>
              <a:t>Überprüfung der Erklärungsansätze am Bsp. Südafrika / Johannesburg</a:t>
            </a:r>
          </a:p>
        </p:txBody>
      </p:sp>
      <p:sp>
        <p:nvSpPr>
          <p:cNvPr id="4" name="Fußzeilenplatzhalter 3">
            <a:extLst>
              <a:ext uri="{FF2B5EF4-FFF2-40B4-BE49-F238E27FC236}">
                <a16:creationId xmlns:a16="http://schemas.microsoft.com/office/drawing/2014/main" id="{C4CFFE7C-5F8A-4022-A929-F4E2C6BD459D}"/>
              </a:ext>
            </a:extLst>
          </p:cNvPr>
          <p:cNvSpPr>
            <a:spLocks noGrp="1"/>
          </p:cNvSpPr>
          <p:nvPr>
            <p:ph type="ftr" sz="quarter" idx="3"/>
          </p:nvPr>
        </p:nvSpPr>
        <p:spPr/>
        <p:txBody>
          <a:bodyPr/>
          <a:lstStyle/>
          <a:p>
            <a:r>
              <a:rPr lang="de-DE"/>
              <a:t>ZSL-Konzeptionsgruppe Geographie</a:t>
            </a:r>
            <a:endParaRPr lang="de-DE" dirty="0"/>
          </a:p>
        </p:txBody>
      </p:sp>
      <p:sp>
        <p:nvSpPr>
          <p:cNvPr id="2" name="Rechteck 1">
            <a:extLst>
              <a:ext uri="{FF2B5EF4-FFF2-40B4-BE49-F238E27FC236}">
                <a16:creationId xmlns:a16="http://schemas.microsoft.com/office/drawing/2014/main" id="{D0CBF69E-57FB-4D9C-9125-817E80BE081B}"/>
              </a:ext>
            </a:extLst>
          </p:cNvPr>
          <p:cNvSpPr/>
          <p:nvPr/>
        </p:nvSpPr>
        <p:spPr>
          <a:xfrm>
            <a:off x="9192344" y="4653262"/>
            <a:ext cx="2784648" cy="1200329"/>
          </a:xfrm>
          <a:prstGeom prst="rect">
            <a:avLst/>
          </a:prstGeom>
        </p:spPr>
        <p:txBody>
          <a:bodyPr wrap="square">
            <a:spAutoFit/>
          </a:bodyPr>
          <a:lstStyle/>
          <a:p>
            <a:r>
              <a:rPr lang="de-DE" sz="1200" dirty="0"/>
              <a:t>Quellen:</a:t>
            </a:r>
          </a:p>
          <a:p>
            <a:pPr marL="285750" indent="-285750">
              <a:buFont typeface="Arial" panose="020B0604020202020204" pitchFamily="34" charset="0"/>
              <a:buChar char="•"/>
            </a:pPr>
            <a:r>
              <a:rPr lang="de-DE" sz="1200" dirty="0">
                <a:hlinkClick r:id="rId3"/>
              </a:rPr>
              <a:t>https://www.kas.de/de/web/auslandsinformationen/artikel/detail/-/content/afrikas-urbane-zukunft</a:t>
            </a:r>
            <a:endParaRPr lang="de-DE" sz="1200" dirty="0"/>
          </a:p>
          <a:p>
            <a:pPr marL="285750" indent="-285750">
              <a:buFont typeface="Arial" panose="020B0604020202020204" pitchFamily="34" charset="0"/>
              <a:buChar char="•"/>
            </a:pPr>
            <a:r>
              <a:rPr lang="de-DE" sz="1200" dirty="0">
                <a:hlinkClick r:id="rId4"/>
              </a:rPr>
              <a:t>https://pudding.cool/2018/10/city_3d/</a:t>
            </a:r>
            <a:r>
              <a:rPr lang="de-DE" sz="1200" dirty="0"/>
              <a:t> </a:t>
            </a:r>
          </a:p>
        </p:txBody>
      </p:sp>
      <p:pic>
        <p:nvPicPr>
          <p:cNvPr id="20" name="Grafik 19">
            <a:extLst>
              <a:ext uri="{FF2B5EF4-FFF2-40B4-BE49-F238E27FC236}">
                <a16:creationId xmlns:a16="http://schemas.microsoft.com/office/drawing/2014/main" id="{AD10DAF5-13B7-44C5-8BED-4C50B445CCF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931626" y="1399456"/>
            <a:ext cx="2562699" cy="2562699"/>
          </a:xfrm>
          <a:prstGeom prst="rect">
            <a:avLst/>
          </a:prstGeom>
        </p:spPr>
      </p:pic>
      <p:sp>
        <p:nvSpPr>
          <p:cNvPr id="8" name="Rechteck 7">
            <a:extLst>
              <a:ext uri="{FF2B5EF4-FFF2-40B4-BE49-F238E27FC236}">
                <a16:creationId xmlns:a16="http://schemas.microsoft.com/office/drawing/2014/main" id="{EAF6AAC2-FCEE-433C-B4F3-CC1BA28D31C4}"/>
              </a:ext>
            </a:extLst>
          </p:cNvPr>
          <p:cNvSpPr/>
          <p:nvPr/>
        </p:nvSpPr>
        <p:spPr>
          <a:xfrm>
            <a:off x="603743" y="3592823"/>
            <a:ext cx="2441694" cy="369332"/>
          </a:xfrm>
          <a:prstGeom prst="rect">
            <a:avLst/>
          </a:prstGeom>
        </p:spPr>
        <p:txBody>
          <a:bodyPr wrap="none">
            <a:spAutoFit/>
          </a:bodyPr>
          <a:lstStyle/>
          <a:p>
            <a:r>
              <a:rPr lang="de-DE" dirty="0"/>
              <a:t>Region Johannesburg</a:t>
            </a:r>
          </a:p>
        </p:txBody>
      </p:sp>
      <p:pic>
        <p:nvPicPr>
          <p:cNvPr id="21" name="Grafik 20">
            <a:extLst>
              <a:ext uri="{FF2B5EF4-FFF2-40B4-BE49-F238E27FC236}">
                <a16:creationId xmlns:a16="http://schemas.microsoft.com/office/drawing/2014/main" id="{50099F1F-DFE1-41E6-8C85-E9657E7E852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1715" y="4088083"/>
            <a:ext cx="1737335" cy="1737335"/>
          </a:xfrm>
          <a:prstGeom prst="rect">
            <a:avLst/>
          </a:prstGeom>
        </p:spPr>
      </p:pic>
      <p:pic>
        <p:nvPicPr>
          <p:cNvPr id="23" name="Grafik 22">
            <a:extLst>
              <a:ext uri="{FF2B5EF4-FFF2-40B4-BE49-F238E27FC236}">
                <a16:creationId xmlns:a16="http://schemas.microsoft.com/office/drawing/2014/main" id="{4C0B7AF5-B83A-4B2E-B1AF-4064A4DB31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05015" y="1232406"/>
            <a:ext cx="2747365" cy="2747365"/>
          </a:xfrm>
          <a:prstGeom prst="rect">
            <a:avLst/>
          </a:prstGeom>
        </p:spPr>
      </p:pic>
      <p:pic>
        <p:nvPicPr>
          <p:cNvPr id="25" name="Grafik 24">
            <a:extLst>
              <a:ext uri="{FF2B5EF4-FFF2-40B4-BE49-F238E27FC236}">
                <a16:creationId xmlns:a16="http://schemas.microsoft.com/office/drawing/2014/main" id="{A3F7A7C1-FFC9-4945-9DE5-A2BFB0E5381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05933" y="4059910"/>
            <a:ext cx="2087817" cy="2087817"/>
          </a:xfrm>
          <a:prstGeom prst="rect">
            <a:avLst/>
          </a:prstGeom>
        </p:spPr>
      </p:pic>
      <p:sp>
        <p:nvSpPr>
          <p:cNvPr id="10" name="Rechteck 9">
            <a:extLst>
              <a:ext uri="{FF2B5EF4-FFF2-40B4-BE49-F238E27FC236}">
                <a16:creationId xmlns:a16="http://schemas.microsoft.com/office/drawing/2014/main" id="{19E6CB71-87FE-4A6B-B24A-933A0A04DB3E}"/>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11" name="Rechteck 10">
            <a:extLst>
              <a:ext uri="{FF2B5EF4-FFF2-40B4-BE49-F238E27FC236}">
                <a16:creationId xmlns:a16="http://schemas.microsoft.com/office/drawing/2014/main" id="{43AA99AC-1D99-4D9B-A941-DB99F5822D8C}"/>
              </a:ext>
            </a:extLst>
          </p:cNvPr>
          <p:cNvSpPr/>
          <p:nvPr/>
        </p:nvSpPr>
        <p:spPr>
          <a:xfrm>
            <a:off x="1271464" y="5821731"/>
            <a:ext cx="1219301" cy="215444"/>
          </a:xfrm>
          <a:prstGeom prst="rect">
            <a:avLst/>
          </a:prstGeom>
        </p:spPr>
        <p:txBody>
          <a:bodyPr wrap="square">
            <a:spAutoFit/>
          </a:bodyPr>
          <a:lstStyle/>
          <a:p>
            <a:pPr algn="r"/>
            <a:r>
              <a:rPr lang="de-DE" sz="800" dirty="0">
                <a:hlinkClick r:id="rId3"/>
              </a:rPr>
              <a:t>www.kas.de</a:t>
            </a:r>
            <a:endParaRPr lang="de-DE" sz="800" dirty="0"/>
          </a:p>
        </p:txBody>
      </p:sp>
      <p:sp>
        <p:nvSpPr>
          <p:cNvPr id="12" name="Rechteck 11">
            <a:extLst>
              <a:ext uri="{FF2B5EF4-FFF2-40B4-BE49-F238E27FC236}">
                <a16:creationId xmlns:a16="http://schemas.microsoft.com/office/drawing/2014/main" id="{E59BD80A-8C19-41ED-BBBE-514BBB7C8E09}"/>
              </a:ext>
            </a:extLst>
          </p:cNvPr>
          <p:cNvSpPr/>
          <p:nvPr/>
        </p:nvSpPr>
        <p:spPr>
          <a:xfrm>
            <a:off x="7173266" y="5821731"/>
            <a:ext cx="1219301" cy="215444"/>
          </a:xfrm>
          <a:prstGeom prst="rect">
            <a:avLst/>
          </a:prstGeom>
        </p:spPr>
        <p:txBody>
          <a:bodyPr wrap="square">
            <a:spAutoFit/>
          </a:bodyPr>
          <a:lstStyle/>
          <a:p>
            <a:pPr algn="r"/>
            <a:r>
              <a:rPr lang="de-DE" sz="800" dirty="0">
                <a:hlinkClick r:id="rId3"/>
              </a:rPr>
              <a:t>www.kas.de</a:t>
            </a:r>
            <a:endParaRPr lang="de-DE" sz="800" dirty="0"/>
          </a:p>
        </p:txBody>
      </p:sp>
      <p:sp>
        <p:nvSpPr>
          <p:cNvPr id="13" name="Rechteck 12">
            <a:extLst>
              <a:ext uri="{FF2B5EF4-FFF2-40B4-BE49-F238E27FC236}">
                <a16:creationId xmlns:a16="http://schemas.microsoft.com/office/drawing/2014/main" id="{9531D5FB-BEB1-44AD-BFF8-AD23A9278975}"/>
              </a:ext>
            </a:extLst>
          </p:cNvPr>
          <p:cNvSpPr/>
          <p:nvPr/>
        </p:nvSpPr>
        <p:spPr>
          <a:xfrm>
            <a:off x="10704512" y="3687383"/>
            <a:ext cx="1219301" cy="215444"/>
          </a:xfrm>
          <a:prstGeom prst="rect">
            <a:avLst/>
          </a:prstGeom>
        </p:spPr>
        <p:txBody>
          <a:bodyPr wrap="square">
            <a:spAutoFit/>
          </a:bodyPr>
          <a:lstStyle/>
          <a:p>
            <a:pPr algn="r"/>
            <a:r>
              <a:rPr lang="de-DE" sz="800" dirty="0">
                <a:hlinkClick r:id="rId3"/>
              </a:rPr>
              <a:t>www.kas.de</a:t>
            </a:r>
            <a:endParaRPr lang="de-DE" sz="800" dirty="0"/>
          </a:p>
        </p:txBody>
      </p:sp>
      <p:sp>
        <p:nvSpPr>
          <p:cNvPr id="14" name="Rechteck 13">
            <a:extLst>
              <a:ext uri="{FF2B5EF4-FFF2-40B4-BE49-F238E27FC236}">
                <a16:creationId xmlns:a16="http://schemas.microsoft.com/office/drawing/2014/main" id="{B4235516-A707-4EB0-8F8A-0E918782DAA1}"/>
              </a:ext>
            </a:extLst>
          </p:cNvPr>
          <p:cNvSpPr/>
          <p:nvPr/>
        </p:nvSpPr>
        <p:spPr>
          <a:xfrm>
            <a:off x="3791745" y="3746711"/>
            <a:ext cx="2024608" cy="215444"/>
          </a:xfrm>
          <a:prstGeom prst="rect">
            <a:avLst/>
          </a:prstGeom>
        </p:spPr>
        <p:txBody>
          <a:bodyPr wrap="square">
            <a:spAutoFit/>
          </a:bodyPr>
          <a:lstStyle/>
          <a:p>
            <a:pPr algn="r"/>
            <a:r>
              <a:rPr lang="de-DE" sz="800" dirty="0">
                <a:hlinkClick r:id="rId4"/>
              </a:rPr>
              <a:t>https://pudding.cool/2018/10/city_3d/ </a:t>
            </a:r>
            <a:endParaRPr lang="de-DE" sz="800" dirty="0"/>
          </a:p>
        </p:txBody>
      </p:sp>
    </p:spTree>
    <p:extLst>
      <p:ext uri="{BB962C8B-B14F-4D97-AF65-F5344CB8AC3E}">
        <p14:creationId xmlns:p14="http://schemas.microsoft.com/office/powerpoint/2010/main" val="2131046434"/>
      </p:ext>
    </p:extLst>
  </p:cSld>
  <p:clrMapOvr>
    <a:masterClrMapping/>
  </p:clrMapOvr>
  <p:transition>
    <p:pull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26368CC-1C54-4F47-9BA6-264E0AEA94D7}"/>
              </a:ext>
            </a:extLst>
          </p:cNvPr>
          <p:cNvSpPr>
            <a:spLocks noGrp="1"/>
          </p:cNvSpPr>
          <p:nvPr>
            <p:ph idx="1"/>
          </p:nvPr>
        </p:nvSpPr>
        <p:spPr>
          <a:xfrm>
            <a:off x="609600" y="1628800"/>
            <a:ext cx="7790656" cy="4032448"/>
          </a:xfrm>
        </p:spPr>
        <p:txBody>
          <a:bodyPr>
            <a:normAutofit fontScale="85000" lnSpcReduction="20000"/>
          </a:bodyPr>
          <a:lstStyle/>
          <a:p>
            <a:pPr marL="82296" indent="0">
              <a:buNone/>
            </a:pPr>
            <a:r>
              <a:rPr lang="de-DE" b="1" u="sng" dirty="0"/>
              <a:t>Ein neuer Abwanderungsprozess aus den Städten hat eingesetzt! </a:t>
            </a:r>
          </a:p>
          <a:p>
            <a:pPr marL="82296" indent="0">
              <a:buNone/>
            </a:pPr>
            <a:endParaRPr lang="de-DE" dirty="0"/>
          </a:p>
          <a:p>
            <a:pPr marL="82296" indent="0">
              <a:buNone/>
            </a:pPr>
            <a:r>
              <a:rPr lang="de-DE" dirty="0"/>
              <a:t>Vor allen Dingen in den USA, aber auch in vielen weiteren Ländern zieht es die Menschen aus Angst vor Corona, vor Arbeitslosigkeit oder Verlust von Lebensqualität hinaus aus den Städten. Die oft beengten Wohnverhältnisse in den teuren Wohnungen, die damit verbunden Konflikte durch Homeoffice und </a:t>
            </a:r>
            <a:r>
              <a:rPr lang="de-DE" dirty="0" err="1"/>
              <a:t>Homeschooling</a:t>
            </a:r>
            <a:r>
              <a:rPr lang="de-DE" dirty="0"/>
              <a:t> und der hohe Platzbedarf für das Arbeiten in den eigenen vier Wänden führen dazu, dass viele die Städte wie New York verlassen und in den „Speckgürtel“ ziehen. Die geringen Präsenzzeiten am Arbeitsplatz und die damit verbundenen Entlastungen für Pendler führen aber auch zu Umzügen in weiter entfernte Regionen, zum Teil sogar wirklich in den ländlichen Raum. </a:t>
            </a:r>
          </a:p>
          <a:p>
            <a:pPr marL="82296" indent="0" algn="r">
              <a:buNone/>
            </a:pPr>
            <a:r>
              <a:rPr lang="de-DE" sz="1200" dirty="0"/>
              <a:t>eigener Text auf Grundlage von: </a:t>
            </a:r>
            <a:r>
              <a:rPr lang="de-DE" sz="1200" dirty="0">
                <a:hlinkClick r:id="rId3"/>
              </a:rPr>
              <a:t>https://www.tagesschau.de/ausland/coronakrise-new-york-flucht-101.html</a:t>
            </a:r>
            <a:r>
              <a:rPr lang="de-DE" sz="1200" dirty="0"/>
              <a:t> (23.07.2020)</a:t>
            </a:r>
          </a:p>
        </p:txBody>
      </p:sp>
      <p:sp>
        <p:nvSpPr>
          <p:cNvPr id="3" name="Titel 2">
            <a:extLst>
              <a:ext uri="{FF2B5EF4-FFF2-40B4-BE49-F238E27FC236}">
                <a16:creationId xmlns:a16="http://schemas.microsoft.com/office/drawing/2014/main" id="{7F2F02D3-AB8F-4614-BE2C-61AF34515B05}"/>
              </a:ext>
            </a:extLst>
          </p:cNvPr>
          <p:cNvSpPr>
            <a:spLocks noGrp="1"/>
          </p:cNvSpPr>
          <p:nvPr>
            <p:ph type="title"/>
          </p:nvPr>
        </p:nvSpPr>
        <p:spPr/>
        <p:txBody>
          <a:bodyPr>
            <a:normAutofit/>
          </a:bodyPr>
          <a:lstStyle/>
          <a:p>
            <a:r>
              <a:rPr lang="de-DE" dirty="0"/>
              <a:t>Wie verstädtert ist die Welt? </a:t>
            </a:r>
            <a:br>
              <a:rPr lang="de-DE" dirty="0"/>
            </a:br>
            <a:r>
              <a:rPr lang="de-DE" dirty="0"/>
              <a:t>Aktuelle Prozesse: Flucht aus der Stadt</a:t>
            </a:r>
          </a:p>
        </p:txBody>
      </p:sp>
      <p:sp>
        <p:nvSpPr>
          <p:cNvPr id="4" name="Fußzeilenplatzhalter 3">
            <a:extLst>
              <a:ext uri="{FF2B5EF4-FFF2-40B4-BE49-F238E27FC236}">
                <a16:creationId xmlns:a16="http://schemas.microsoft.com/office/drawing/2014/main" id="{6E4CB966-130E-48B1-BCAB-2DB380E4F5B8}"/>
              </a:ext>
            </a:extLst>
          </p:cNvPr>
          <p:cNvSpPr>
            <a:spLocks noGrp="1"/>
          </p:cNvSpPr>
          <p:nvPr>
            <p:ph type="ftr" sz="quarter" idx="3"/>
          </p:nvPr>
        </p:nvSpPr>
        <p:spPr/>
        <p:txBody>
          <a:bodyPr/>
          <a:lstStyle/>
          <a:p>
            <a:r>
              <a:rPr lang="de-DE"/>
              <a:t>ZSL-Konzeptionsgruppe Geographie</a:t>
            </a:r>
            <a:endParaRPr lang="de-DE" dirty="0"/>
          </a:p>
        </p:txBody>
      </p:sp>
      <p:pic>
        <p:nvPicPr>
          <p:cNvPr id="8" name="Grafik 7">
            <a:extLst>
              <a:ext uri="{FF2B5EF4-FFF2-40B4-BE49-F238E27FC236}">
                <a16:creationId xmlns:a16="http://schemas.microsoft.com/office/drawing/2014/main" id="{4014DE7D-8384-4EC9-BBCC-1A0DBF7E33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4060" y="628312"/>
            <a:ext cx="2926080" cy="1542288"/>
          </a:xfrm>
          <a:prstGeom prst="rect">
            <a:avLst/>
          </a:prstGeom>
        </p:spPr>
      </p:pic>
      <p:sp>
        <p:nvSpPr>
          <p:cNvPr id="9" name="Rechteck 8">
            <a:extLst>
              <a:ext uri="{FF2B5EF4-FFF2-40B4-BE49-F238E27FC236}">
                <a16:creationId xmlns:a16="http://schemas.microsoft.com/office/drawing/2014/main" id="{A9EAFF50-347C-42B4-AE3F-94016AED5F0C}"/>
              </a:ext>
            </a:extLst>
          </p:cNvPr>
          <p:cNvSpPr/>
          <p:nvPr/>
        </p:nvSpPr>
        <p:spPr>
          <a:xfrm>
            <a:off x="8576131" y="2635321"/>
            <a:ext cx="3061938" cy="2031325"/>
          </a:xfrm>
          <a:prstGeom prst="rect">
            <a:avLst/>
          </a:prstGeom>
        </p:spPr>
        <p:txBody>
          <a:bodyPr wrap="square">
            <a:spAutoFit/>
          </a:bodyPr>
          <a:lstStyle/>
          <a:p>
            <a:r>
              <a:rPr lang="de-DE"/>
              <a:t>Stelle ausgehend vom </a:t>
            </a:r>
            <a:r>
              <a:rPr lang="de-DE">
                <a:hlinkClick r:id="rId3" tooltip="Corona-Krise in New York: Flucht aus Big Apple"/>
              </a:rPr>
              <a:t>Beitrag der Tagesschau "Corona-Krise in New York: Flucht aus Big Apple"</a:t>
            </a:r>
            <a:r>
              <a:rPr lang="de-DE"/>
              <a:t> aktuelle Einflüsse auf Verstädterungsprozesse dar.</a:t>
            </a:r>
            <a:endParaRPr lang="de-DE" dirty="0"/>
          </a:p>
        </p:txBody>
      </p:sp>
      <p:sp>
        <p:nvSpPr>
          <p:cNvPr id="11" name="Rechteck 10">
            <a:extLst>
              <a:ext uri="{FF2B5EF4-FFF2-40B4-BE49-F238E27FC236}">
                <a16:creationId xmlns:a16="http://schemas.microsoft.com/office/drawing/2014/main" id="{89560301-1F58-4FBE-87D0-7EC366977A99}"/>
              </a:ext>
            </a:extLst>
          </p:cNvPr>
          <p:cNvSpPr/>
          <p:nvPr/>
        </p:nvSpPr>
        <p:spPr>
          <a:xfrm>
            <a:off x="8631800" y="5071514"/>
            <a:ext cx="2938340" cy="830997"/>
          </a:xfrm>
          <a:prstGeom prst="rect">
            <a:avLst/>
          </a:prstGeom>
        </p:spPr>
        <p:txBody>
          <a:bodyPr wrap="square">
            <a:spAutoFit/>
          </a:bodyPr>
          <a:lstStyle/>
          <a:p>
            <a:r>
              <a:rPr lang="de-DE" sz="1200" dirty="0"/>
              <a:t>Weitere Quellen:</a:t>
            </a:r>
            <a:endParaRPr lang="de-DE" sz="1200" dirty="0">
              <a:hlinkClick r:id="rId5" tooltip=" Corona-Krise macht Wohnraum im Metropolen-Umland attraktiver "/>
            </a:endParaRPr>
          </a:p>
          <a:p>
            <a:pPr marL="171450" indent="-171450">
              <a:buFont typeface="Arial" panose="020B0604020202020204" pitchFamily="34" charset="0"/>
              <a:buChar char="•"/>
            </a:pPr>
            <a:r>
              <a:rPr lang="de-DE" sz="1200" dirty="0">
                <a:hlinkClick r:id="rId5" tooltip=" Corona-Krise macht Wohnraum im Metropolen-Umland attraktiver "/>
              </a:rPr>
              <a:t>Corona-Krise macht Wohnraum im Metropolen-Umland attraktiver </a:t>
            </a:r>
            <a:endParaRPr lang="de-DE" sz="1200" dirty="0"/>
          </a:p>
          <a:p>
            <a:pPr marL="171450" indent="-171450">
              <a:buFont typeface="Arial" panose="020B0604020202020204" pitchFamily="34" charset="0"/>
              <a:buChar char="•"/>
            </a:pPr>
            <a:r>
              <a:rPr lang="de-DE" sz="1200" dirty="0">
                <a:hlinkClick r:id="rId6" tooltip="Homeoffice befeuert Umzugswünsche"/>
              </a:rPr>
              <a:t>Homeoffice befeuert Umzugswünsche</a:t>
            </a:r>
            <a:endParaRPr lang="de-DE" sz="1200" dirty="0"/>
          </a:p>
        </p:txBody>
      </p:sp>
      <p:sp>
        <p:nvSpPr>
          <p:cNvPr id="10" name="Rechteck 9">
            <a:extLst>
              <a:ext uri="{FF2B5EF4-FFF2-40B4-BE49-F238E27FC236}">
                <a16:creationId xmlns:a16="http://schemas.microsoft.com/office/drawing/2014/main" id="{21A218E8-8D0D-47AA-8D67-25ACE987FE10}"/>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5" name="Rechteck 4">
            <a:extLst>
              <a:ext uri="{FF2B5EF4-FFF2-40B4-BE49-F238E27FC236}">
                <a16:creationId xmlns:a16="http://schemas.microsoft.com/office/drawing/2014/main" id="{B4E3FA10-8051-42F8-A186-406E16D0286C}"/>
              </a:ext>
            </a:extLst>
          </p:cNvPr>
          <p:cNvSpPr/>
          <p:nvPr/>
        </p:nvSpPr>
        <p:spPr>
          <a:xfrm>
            <a:off x="10344472" y="2125961"/>
            <a:ext cx="1374094" cy="184666"/>
          </a:xfrm>
          <a:prstGeom prst="rect">
            <a:avLst/>
          </a:prstGeom>
        </p:spPr>
        <p:txBody>
          <a:bodyPr wrap="none">
            <a:spAutoFit/>
          </a:bodyPr>
          <a:lstStyle/>
          <a:p>
            <a:r>
              <a:rPr lang="de-DE" sz="600" i="1" dirty="0">
                <a:solidFill>
                  <a:srgbClr val="000000"/>
                </a:solidFill>
                <a:latin typeface="LiberationSerif-Italic"/>
              </a:rPr>
              <a:t>Foto von Matthias Stober [</a:t>
            </a:r>
            <a:r>
              <a:rPr lang="de-DE" sz="600" i="1" dirty="0">
                <a:solidFill>
                  <a:srgbClr val="000081"/>
                </a:solidFill>
                <a:latin typeface="LiberationSerif-Italic"/>
                <a:hlinkClick r:id="rId7"/>
              </a:rPr>
              <a:t>CC BY 4.0</a:t>
            </a:r>
            <a:r>
              <a:rPr lang="de-DE" sz="600" i="1" dirty="0">
                <a:solidFill>
                  <a:srgbClr val="000000"/>
                </a:solidFill>
                <a:latin typeface="LiberationSerif-Italic"/>
              </a:rPr>
              <a:t>]</a:t>
            </a:r>
          </a:p>
        </p:txBody>
      </p:sp>
    </p:spTree>
    <p:extLst>
      <p:ext uri="{BB962C8B-B14F-4D97-AF65-F5344CB8AC3E}">
        <p14:creationId xmlns:p14="http://schemas.microsoft.com/office/powerpoint/2010/main" val="1629864903"/>
      </p:ext>
    </p:extLst>
  </p:cSld>
  <p:clrMapOvr>
    <a:masterClrMapping/>
  </p:clrMapOvr>
  <p:transition>
    <p:pull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E2389FD-1C20-ED44-8717-05DA88663F4B}"/>
              </a:ext>
            </a:extLst>
          </p:cNvPr>
          <p:cNvSpPr>
            <a:spLocks noGrp="1"/>
          </p:cNvSpPr>
          <p:nvPr>
            <p:ph type="title"/>
          </p:nvPr>
        </p:nvSpPr>
        <p:spPr>
          <a:xfrm>
            <a:off x="609600" y="330956"/>
            <a:ext cx="10972800" cy="1066800"/>
          </a:xfrm>
        </p:spPr>
        <p:txBody>
          <a:bodyPr>
            <a:normAutofit/>
          </a:bodyPr>
          <a:lstStyle/>
          <a:p>
            <a:r>
              <a:rPr lang="de-DE" sz="3200" dirty="0"/>
              <a:t>DS 2 – Wie verstädtert ist die Welt?</a:t>
            </a:r>
            <a:endParaRPr lang="de-DE" sz="3000" dirty="0"/>
          </a:p>
        </p:txBody>
      </p:sp>
      <p:graphicFrame>
        <p:nvGraphicFramePr>
          <p:cNvPr id="5" name="Inhaltsplatzhalter 3">
            <a:extLst>
              <a:ext uri="{FF2B5EF4-FFF2-40B4-BE49-F238E27FC236}">
                <a16:creationId xmlns:a16="http://schemas.microsoft.com/office/drawing/2014/main" id="{1981E83A-B9A8-C945-8FDF-2B04013994A7}"/>
              </a:ext>
            </a:extLst>
          </p:cNvPr>
          <p:cNvGraphicFramePr>
            <a:graphicFrameLocks/>
          </p:cNvGraphicFramePr>
          <p:nvPr>
            <p:extLst>
              <p:ext uri="{D42A27DB-BD31-4B8C-83A1-F6EECF244321}">
                <p14:modId xmlns:p14="http://schemas.microsoft.com/office/powerpoint/2010/main" val="2239957671"/>
              </p:ext>
            </p:extLst>
          </p:nvPr>
        </p:nvGraphicFramePr>
        <p:xfrm>
          <a:off x="618604" y="1397756"/>
          <a:ext cx="10771831" cy="4282394"/>
        </p:xfrm>
        <a:graphic>
          <a:graphicData uri="http://schemas.openxmlformats.org/drawingml/2006/table">
            <a:tbl>
              <a:tblPr firstRow="1" bandRow="1">
                <a:tableStyleId>{F2DE63D5-997A-4646-A377-4702673A728D}</a:tableStyleId>
              </a:tblPr>
              <a:tblGrid>
                <a:gridCol w="1040508">
                  <a:extLst>
                    <a:ext uri="{9D8B030D-6E8A-4147-A177-3AD203B41FA5}">
                      <a16:colId xmlns:a16="http://schemas.microsoft.com/office/drawing/2014/main" val="418785194"/>
                    </a:ext>
                  </a:extLst>
                </a:gridCol>
                <a:gridCol w="1040508">
                  <a:extLst>
                    <a:ext uri="{9D8B030D-6E8A-4147-A177-3AD203B41FA5}">
                      <a16:colId xmlns:a16="http://schemas.microsoft.com/office/drawing/2014/main" val="3076982727"/>
                    </a:ext>
                  </a:extLst>
                </a:gridCol>
                <a:gridCol w="5268588">
                  <a:extLst>
                    <a:ext uri="{9D8B030D-6E8A-4147-A177-3AD203B41FA5}">
                      <a16:colId xmlns:a16="http://schemas.microsoft.com/office/drawing/2014/main" val="2504284977"/>
                    </a:ext>
                  </a:extLst>
                </a:gridCol>
                <a:gridCol w="3422227">
                  <a:extLst>
                    <a:ext uri="{9D8B030D-6E8A-4147-A177-3AD203B41FA5}">
                      <a16:colId xmlns:a16="http://schemas.microsoft.com/office/drawing/2014/main" val="3516930280"/>
                    </a:ext>
                  </a:extLst>
                </a:gridCol>
              </a:tblGrid>
              <a:tr h="533354">
                <a:tc>
                  <a:txBody>
                    <a:bodyPr/>
                    <a:lstStyle/>
                    <a:p>
                      <a:r>
                        <a:rPr lang="de-DE" b="0" i="0" baseline="0" dirty="0" err="1">
                          <a:latin typeface="Arial" panose="020B0604020202020204" pitchFamily="34" charset="0"/>
                          <a:cs typeface="Arial" panose="020B0604020202020204" pitchFamily="34" charset="0"/>
                        </a:rPr>
                        <a:t>IbK</a:t>
                      </a:r>
                      <a:endParaRPr lang="de-DE" b="0" i="0" baseline="0" dirty="0">
                        <a:latin typeface="Arial" panose="020B0604020202020204" pitchFamily="34" charset="0"/>
                        <a:cs typeface="Arial" panose="020B0604020202020204" pitchFamily="34" charset="0"/>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err="1">
                          <a:latin typeface="Arial" panose="020B0604020202020204" pitchFamily="34" charset="0"/>
                          <a:cs typeface="Arial" panose="020B0604020202020204" pitchFamily="34" charset="0"/>
                        </a:rPr>
                        <a:t>pbK</a:t>
                      </a:r>
                      <a:endParaRPr lang="de-DE" b="0" i="0" baseline="0" dirty="0">
                        <a:latin typeface="Arial" panose="020B0604020202020204" pitchFamily="34" charset="0"/>
                        <a:cs typeface="Arial" panose="020B0604020202020204" pitchFamily="34" charset="0"/>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a:latin typeface="Arial" panose="020B0604020202020204" pitchFamily="34" charset="0"/>
                          <a:cs typeface="Arial" panose="020B0604020202020204" pitchFamily="34" charset="0"/>
                        </a:rPr>
                        <a:t>Ideen zur Umsetzung</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a:latin typeface="Arial" panose="020B0604020202020204" pitchFamily="34" charset="0"/>
                          <a:cs typeface="Arial" panose="020B0604020202020204" pitchFamily="34" charset="0"/>
                        </a:rPr>
                        <a:t>Material, Hinweise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3528000">
                <a:tc>
                  <a:txBody>
                    <a:bodyPr/>
                    <a:lstStyle/>
                    <a:p>
                      <a:r>
                        <a:rPr lang="de-DE" sz="1600" dirty="0">
                          <a:effectLst/>
                          <a:latin typeface="Arial" panose="020B0604020202020204" pitchFamily="34" charset="0"/>
                          <a:cs typeface="Arial" panose="020B0604020202020204" pitchFamily="34" charset="0"/>
                        </a:rPr>
                        <a:t>3.5.3.3 (2)</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e-DE" sz="1600" dirty="0">
                          <a:effectLst/>
                          <a:latin typeface="Arial" panose="020B0604020202020204" pitchFamily="34" charset="0"/>
                          <a:cs typeface="Arial" panose="020B0604020202020204" pitchFamily="34" charset="0"/>
                        </a:rPr>
                        <a:t>2.1.2</a:t>
                      </a:r>
                    </a:p>
                    <a:p>
                      <a:r>
                        <a:rPr lang="de-DE" sz="1600" dirty="0">
                          <a:effectLst/>
                          <a:latin typeface="Arial" panose="020B0604020202020204" pitchFamily="34" charset="0"/>
                          <a:cs typeface="Arial" panose="020B0604020202020204" pitchFamily="34" charset="0"/>
                        </a:rPr>
                        <a:t>2.1.3</a:t>
                      </a:r>
                    </a:p>
                    <a:p>
                      <a:r>
                        <a:rPr lang="de-DE" sz="1600" dirty="0">
                          <a:effectLst/>
                          <a:latin typeface="Arial" panose="020B0604020202020204" pitchFamily="34" charset="0"/>
                          <a:cs typeface="Arial" panose="020B0604020202020204" pitchFamily="34" charset="0"/>
                        </a:rPr>
                        <a:t>2.2.1</a:t>
                      </a:r>
                    </a:p>
                    <a:p>
                      <a:r>
                        <a:rPr lang="de-DE" sz="1600" dirty="0">
                          <a:effectLst/>
                          <a:latin typeface="Arial" panose="020B0604020202020204" pitchFamily="34" charset="0"/>
                          <a:cs typeface="Arial" panose="020B0604020202020204" pitchFamily="34" charset="0"/>
                        </a:rPr>
                        <a:t>2.5.2</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kumimoji="0" lang="de-DE" sz="1600" kern="1200" dirty="0">
                          <a:solidFill>
                            <a:schemeClr val="tx1"/>
                          </a:solidFill>
                          <a:latin typeface="Arial" panose="020B0604020202020204" pitchFamily="34" charset="0"/>
                          <a:ea typeface="+mn-ea"/>
                          <a:cs typeface="Arial" panose="020B0604020202020204" pitchFamily="34" charset="0"/>
                        </a:rPr>
                        <a:t>Die </a:t>
                      </a:r>
                      <a:r>
                        <a:rPr kumimoji="0" lang="de-DE" sz="1600" kern="1200" dirty="0" err="1">
                          <a:solidFill>
                            <a:schemeClr val="tx1"/>
                          </a:solidFill>
                          <a:latin typeface="Arial" panose="020B0604020202020204" pitchFamily="34" charset="0"/>
                          <a:ea typeface="+mn-ea"/>
                          <a:cs typeface="Arial" panose="020B0604020202020204" pitchFamily="34" charset="0"/>
                        </a:rPr>
                        <a:t>SuS</a:t>
                      </a:r>
                      <a:r>
                        <a:rPr kumimoji="0" lang="de-DE" sz="1600" kern="1200" dirty="0">
                          <a:solidFill>
                            <a:schemeClr val="tx1"/>
                          </a:solidFill>
                          <a:latin typeface="Arial" panose="020B0604020202020204" pitchFamily="34" charset="0"/>
                          <a:ea typeface="+mn-ea"/>
                          <a:cs typeface="Arial" panose="020B0604020202020204" pitchFamily="34" charset="0"/>
                        </a:rPr>
                        <a:t> erarbeiten Ursachen und Dimensionen weltweiter Verstädterung und überprüfen unterschiedliche Erklärungsansätze.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600" kern="1200" dirty="0">
                          <a:solidFill>
                            <a:schemeClr val="tx1"/>
                          </a:solidFill>
                          <a:latin typeface="Arial" panose="020B0604020202020204" pitchFamily="34" charset="0"/>
                          <a:ea typeface="+mn-ea"/>
                          <a:cs typeface="Arial" panose="020B0604020202020204" pitchFamily="34" charset="0"/>
                        </a:rPr>
                        <a:t>Exemplarische Untersuchung einzelner Länder in Hinblick auf ihre Verstädterung und ihre Verstädterungsprozesse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600" kern="1200" dirty="0">
                          <a:solidFill>
                            <a:schemeClr val="tx1"/>
                          </a:solidFill>
                          <a:latin typeface="Arial" panose="020B0604020202020204" pitchFamily="34" charset="0"/>
                          <a:ea typeface="+mn-ea"/>
                          <a:cs typeface="Arial" panose="020B0604020202020204" pitchFamily="34" charset="0"/>
                        </a:rPr>
                        <a:t>Verstädterungsprozesse aus einer interaktiven Karte herausarbeiten.</a:t>
                      </a:r>
                    </a:p>
                    <a:p>
                      <a:pPr marL="742950" lvl="1" indent="-285750">
                        <a:buFont typeface="Arial" panose="020B0604020202020204" pitchFamily="34" charset="0"/>
                        <a:buChar char="•"/>
                      </a:pPr>
                      <a:r>
                        <a:rPr kumimoji="0" lang="de-DE" sz="1600" kern="1200" dirty="0">
                          <a:solidFill>
                            <a:schemeClr val="tx1"/>
                          </a:solidFill>
                          <a:latin typeface="Arial" panose="020B0604020202020204" pitchFamily="34" charset="0"/>
                          <a:ea typeface="+mn-ea"/>
                          <a:cs typeface="Arial" panose="020B0604020202020204" pitchFamily="34" charset="0"/>
                        </a:rPr>
                        <a:t>Integrierte Sicherung von Begrifflichkeiten und Bezeichnungen in Form von Lernkarten</a:t>
                      </a:r>
                    </a:p>
                    <a:p>
                      <a:pPr marL="742950" lvl="1" indent="-285750">
                        <a:buFont typeface="Arial" panose="020B0604020202020204" pitchFamily="34" charset="0"/>
                        <a:buChar char="•"/>
                      </a:pPr>
                      <a:r>
                        <a:rPr kumimoji="0" lang="de-DE" sz="1600" kern="1200" dirty="0">
                          <a:solidFill>
                            <a:schemeClr val="tx1"/>
                          </a:solidFill>
                          <a:latin typeface="Arial" panose="020B0604020202020204" pitchFamily="34" charset="0"/>
                          <a:ea typeface="+mn-ea"/>
                          <a:cs typeface="Arial" panose="020B0604020202020204" pitchFamily="34" charset="0"/>
                        </a:rPr>
                        <a:t>Einen theoretischen Erklärungsansatz (hier das Push-Pull Modell) kennenlernen (Schulbuch) und auf die Praxis anwenden.  </a:t>
                      </a:r>
                    </a:p>
                    <a:p>
                      <a:pPr marL="742950" lvl="1" indent="-285750">
                        <a:buFont typeface="Arial" panose="020B0604020202020204" pitchFamily="34" charset="0"/>
                        <a:buChar char="•"/>
                      </a:pPr>
                      <a:r>
                        <a:rPr kumimoji="0" lang="de-DE" sz="1600" kern="1200" dirty="0">
                          <a:solidFill>
                            <a:schemeClr val="tx1"/>
                          </a:solidFill>
                          <a:latin typeface="Arial" panose="020B0604020202020204" pitchFamily="34" charset="0"/>
                          <a:ea typeface="+mn-ea"/>
                          <a:cs typeface="Arial" panose="020B0604020202020204" pitchFamily="34" charset="0"/>
                        </a:rPr>
                        <a:t>Transfer auf die aktuelle Prozesse, wie bspw. die Auswirkungen der Pandemie</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gn="l" defTabSz="914400" rtl="0" eaLnBrk="1" fontAlgn="auto" latinLnBrk="0" hangingPunct="1">
                        <a:lnSpc>
                          <a:spcPct val="115000"/>
                        </a:lnSpc>
                        <a:spcBef>
                          <a:spcPts val="0"/>
                        </a:spcBef>
                        <a:spcAft>
                          <a:spcPts val="0"/>
                        </a:spcAft>
                        <a:buClrTx/>
                        <a:buSzTx/>
                        <a:buFontTx/>
                        <a:buChar char="-"/>
                        <a:tabLst/>
                        <a:defRPr/>
                      </a:pPr>
                      <a:r>
                        <a:rPr lang="de-DE" sz="1600" dirty="0">
                          <a:latin typeface="Arial" panose="020B0604020202020204" pitchFamily="34" charset="0"/>
                          <a:cs typeface="Arial" panose="020B0604020202020204" pitchFamily="34" charset="0"/>
                        </a:rPr>
                        <a:t>Interaktive Karte </a:t>
                      </a:r>
                      <a:r>
                        <a:rPr lang="de-DE" sz="1600" dirty="0">
                          <a:latin typeface="Arial" panose="020B0604020202020204" pitchFamily="34" charset="0"/>
                          <a:cs typeface="Arial" panose="020B0604020202020204" pitchFamily="34" charset="0"/>
                          <a:hlinkClick r:id="rId2"/>
                        </a:rPr>
                        <a:t>Human Terrain</a:t>
                      </a:r>
                      <a:endParaRPr lang="de-DE" sz="1600" dirty="0">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15000"/>
                        </a:lnSpc>
                        <a:spcBef>
                          <a:spcPts val="0"/>
                        </a:spcBef>
                        <a:spcAft>
                          <a:spcPts val="0"/>
                        </a:spcAft>
                        <a:buClrTx/>
                        <a:buSzTx/>
                        <a:buFontTx/>
                        <a:buChar char="-"/>
                        <a:tabLst/>
                        <a:defRPr/>
                      </a:pPr>
                      <a:r>
                        <a:rPr lang="de-DE" sz="1600" dirty="0">
                          <a:latin typeface="Arial" panose="020B0604020202020204" pitchFamily="34" charset="0"/>
                          <a:cs typeface="Arial" panose="020B0604020202020204" pitchFamily="34" charset="0"/>
                        </a:rPr>
                        <a:t>Arbeitsblatt Südafrika</a:t>
                      </a:r>
                    </a:p>
                    <a:p>
                      <a:pPr marL="342900" marR="0" lvl="0" indent="-342900" algn="l" defTabSz="914400" rtl="0" eaLnBrk="1" fontAlgn="auto" latinLnBrk="0" hangingPunct="1">
                        <a:lnSpc>
                          <a:spcPct val="115000"/>
                        </a:lnSpc>
                        <a:spcBef>
                          <a:spcPts val="0"/>
                        </a:spcBef>
                        <a:spcAft>
                          <a:spcPts val="0"/>
                        </a:spcAft>
                        <a:buClrTx/>
                        <a:buSzTx/>
                        <a:buFontTx/>
                        <a:buChar char="-"/>
                        <a:tabLst/>
                        <a:defRPr/>
                      </a:pPr>
                      <a:r>
                        <a:rPr lang="de-DE" sz="1600" dirty="0">
                          <a:latin typeface="Arial" panose="020B0604020202020204" pitchFamily="34" charset="0"/>
                          <a:cs typeface="Arial" panose="020B0604020202020204" pitchFamily="34" charset="0"/>
                        </a:rPr>
                        <a:t>Aktuelle Berichte zu Auswirkungen der Corona-Pandemie</a:t>
                      </a:r>
                    </a:p>
                    <a:p>
                      <a:pPr marL="342900" marR="0" lvl="0" indent="-342900" algn="l" defTabSz="914400" rtl="0" eaLnBrk="1" fontAlgn="auto" latinLnBrk="0" hangingPunct="1">
                        <a:lnSpc>
                          <a:spcPct val="115000"/>
                        </a:lnSpc>
                        <a:spcBef>
                          <a:spcPts val="0"/>
                        </a:spcBef>
                        <a:spcAft>
                          <a:spcPts val="0"/>
                        </a:spcAft>
                        <a:buClrTx/>
                        <a:buSzTx/>
                        <a:buFontTx/>
                        <a:buChar char="-"/>
                        <a:tabLst/>
                        <a:defRPr/>
                      </a:pPr>
                      <a:r>
                        <a:rPr lang="de-DE" sz="1600" dirty="0">
                          <a:latin typeface="Arial" panose="020B0604020202020204" pitchFamily="34" charset="0"/>
                          <a:cs typeface="Arial" panose="020B0604020202020204" pitchFamily="34" charset="0"/>
                        </a:rPr>
                        <a:t>Schulbuch</a:t>
                      </a:r>
                    </a:p>
                    <a:p>
                      <a:pPr marL="342900" marR="0" lvl="0" indent="-342900" algn="l" defTabSz="914400" rtl="0" eaLnBrk="1" fontAlgn="auto" latinLnBrk="0" hangingPunct="1">
                        <a:lnSpc>
                          <a:spcPct val="115000"/>
                        </a:lnSpc>
                        <a:spcBef>
                          <a:spcPts val="0"/>
                        </a:spcBef>
                        <a:spcAft>
                          <a:spcPts val="0"/>
                        </a:spcAft>
                        <a:buClrTx/>
                        <a:buSzTx/>
                        <a:buFontTx/>
                        <a:buChar char="-"/>
                        <a:tabLst/>
                        <a:defRPr/>
                      </a:pPr>
                      <a:r>
                        <a:rPr lang="de-DE" sz="1600" dirty="0">
                          <a:latin typeface="Arial" panose="020B0604020202020204" pitchFamily="34" charset="0"/>
                          <a:cs typeface="Arial" panose="020B0604020202020204" pitchFamily="34" charset="0"/>
                        </a:rPr>
                        <a:t>Lernkarten (</a:t>
                      </a:r>
                      <a:r>
                        <a:rPr lang="de-DE" sz="1600" dirty="0">
                          <a:hlinkClick r:id="rId3"/>
                        </a:rPr>
                        <a:t>Landesbildungsserver</a:t>
                      </a:r>
                      <a:r>
                        <a:rPr lang="de-DE" sz="1600" dirty="0"/>
                        <a:t>)</a:t>
                      </a:r>
                    </a:p>
                    <a:p>
                      <a:pPr marL="342900" marR="0" lvl="0" indent="-342900" algn="l" defTabSz="914400" rtl="0" eaLnBrk="1" fontAlgn="auto" latinLnBrk="0" hangingPunct="1">
                        <a:lnSpc>
                          <a:spcPct val="115000"/>
                        </a:lnSpc>
                        <a:spcBef>
                          <a:spcPts val="0"/>
                        </a:spcBef>
                        <a:spcAft>
                          <a:spcPts val="0"/>
                        </a:spcAft>
                        <a:buClrTx/>
                        <a:buSzTx/>
                        <a:buFontTx/>
                        <a:buChar char="-"/>
                        <a:tabLst/>
                        <a:defRPr/>
                      </a:pPr>
                      <a:endParaRPr lang="de-DE"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endParaRPr lang="de-DE" sz="1600" dirty="0">
                        <a:latin typeface="Arial" panose="020B0604020202020204" pitchFamily="34" charset="0"/>
                        <a:cs typeface="Arial" panose="020B0604020202020204" pitchFamily="34" charset="0"/>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sp>
        <p:nvSpPr>
          <p:cNvPr id="4" name="Fußzeilenplatzhalter 2">
            <a:extLst>
              <a:ext uri="{FF2B5EF4-FFF2-40B4-BE49-F238E27FC236}">
                <a16:creationId xmlns:a16="http://schemas.microsoft.com/office/drawing/2014/main" id="{F9D83418-503F-4C08-B586-E8BB5AB6C339}"/>
              </a:ext>
            </a:extLst>
          </p:cNvPr>
          <p:cNvSpPr txBox="1">
            <a:spLocks/>
          </p:cNvSpPr>
          <p:nvPr/>
        </p:nvSpPr>
        <p:spPr>
          <a:xfrm>
            <a:off x="4296000" y="6165344"/>
            <a:ext cx="3600000" cy="36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1" dirty="0">
                <a:solidFill>
                  <a:schemeClr val="accent5">
                    <a:lumMod val="50000"/>
                  </a:schemeClr>
                </a:solidFill>
              </a:rPr>
              <a:t>ZSL-Konzeptionsgruppe Geographie</a:t>
            </a:r>
          </a:p>
        </p:txBody>
      </p:sp>
      <p:sp>
        <p:nvSpPr>
          <p:cNvPr id="6" name="Rechteck 5">
            <a:extLst>
              <a:ext uri="{FF2B5EF4-FFF2-40B4-BE49-F238E27FC236}">
                <a16:creationId xmlns:a16="http://schemas.microsoft.com/office/drawing/2014/main" id="{CF591FEE-5585-46A9-8318-69FD89B3BF69}"/>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3966521825"/>
      </p:ext>
    </p:extLst>
  </p:cSld>
  <p:clrMapOvr>
    <a:masterClrMapping/>
  </p:clrMapOvr>
  <p:transition>
    <p:pull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AADA02-9258-394F-A170-CD2E92012FE7}"/>
              </a:ext>
            </a:extLst>
          </p:cNvPr>
          <p:cNvSpPr>
            <a:spLocks noGrp="1"/>
          </p:cNvSpPr>
          <p:nvPr>
            <p:ph type="title"/>
          </p:nvPr>
        </p:nvSpPr>
        <p:spPr/>
        <p:txBody>
          <a:bodyPr/>
          <a:lstStyle/>
          <a:p>
            <a:r>
              <a:rPr lang="de-DE" sz="2800" dirty="0"/>
              <a:t>Mögliche Planung: Globale Herausforderungen Städte unter dem Einfluss gesellschaftlicher und naturräumlicher Veränderungen.</a:t>
            </a:r>
            <a:endParaRPr lang="de-DE" dirty="0"/>
          </a:p>
        </p:txBody>
      </p:sp>
      <p:sp>
        <p:nvSpPr>
          <p:cNvPr id="3" name="Fußzeilenplatzhalter 2">
            <a:extLst>
              <a:ext uri="{FF2B5EF4-FFF2-40B4-BE49-F238E27FC236}">
                <a16:creationId xmlns:a16="http://schemas.microsoft.com/office/drawing/2014/main" id="{7E350900-B730-8941-8198-BADC2E76217A}"/>
              </a:ext>
            </a:extLst>
          </p:cNvPr>
          <p:cNvSpPr>
            <a:spLocks noGrp="1"/>
          </p:cNvSpPr>
          <p:nvPr>
            <p:ph type="ftr" sz="quarter" idx="10"/>
          </p:nvPr>
        </p:nvSpPr>
        <p:spPr/>
        <p:txBody>
          <a:bodyPr/>
          <a:lstStyle/>
          <a:p>
            <a:r>
              <a:rPr lang="de-DE"/>
              <a:t>ZSL-Konzeptionsgruppe Geographie</a:t>
            </a:r>
            <a:endParaRPr lang="de-DE" dirty="0"/>
          </a:p>
        </p:txBody>
      </p:sp>
      <p:graphicFrame>
        <p:nvGraphicFramePr>
          <p:cNvPr id="5" name="Tabelle 4">
            <a:extLst>
              <a:ext uri="{FF2B5EF4-FFF2-40B4-BE49-F238E27FC236}">
                <a16:creationId xmlns:a16="http://schemas.microsoft.com/office/drawing/2014/main" id="{AC6060A9-5D9D-4098-A0C3-AD6257ABBA15}"/>
              </a:ext>
            </a:extLst>
          </p:cNvPr>
          <p:cNvGraphicFramePr>
            <a:graphicFrameLocks noGrp="1"/>
          </p:cNvGraphicFramePr>
          <p:nvPr>
            <p:extLst>
              <p:ext uri="{D42A27DB-BD31-4B8C-83A1-F6EECF244321}">
                <p14:modId xmlns:p14="http://schemas.microsoft.com/office/powerpoint/2010/main" val="1848698776"/>
              </p:ext>
            </p:extLst>
          </p:nvPr>
        </p:nvGraphicFramePr>
        <p:xfrm>
          <a:off x="475199" y="4170743"/>
          <a:ext cx="11113936" cy="731772"/>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731772">
                <a:tc>
                  <a:txBody>
                    <a:bodyPr/>
                    <a:lstStyle/>
                    <a:p>
                      <a:pPr algn="ctr"/>
                      <a:r>
                        <a:rPr kumimoji="0" lang="de-DE" sz="1400" b="0" kern="1200" dirty="0">
                          <a:solidFill>
                            <a:schemeClr val="tx1"/>
                          </a:solidFill>
                          <a:latin typeface="+mn-lt"/>
                          <a:ea typeface="+mn-ea"/>
                          <a:cs typeface="+mn-cs"/>
                        </a:rPr>
                        <a:t>7-9</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Was sind die Besonderheiten des Stadtklimas und wie wirkt sich der Klimawandel aus?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6" name="Tabelle 5">
            <a:extLst>
              <a:ext uri="{FF2B5EF4-FFF2-40B4-BE49-F238E27FC236}">
                <a16:creationId xmlns:a16="http://schemas.microsoft.com/office/drawing/2014/main" id="{5E3BF382-D15A-41CF-B8DA-822EFD62BB56}"/>
              </a:ext>
            </a:extLst>
          </p:cNvPr>
          <p:cNvGraphicFramePr>
            <a:graphicFrameLocks noGrp="1"/>
          </p:cNvGraphicFramePr>
          <p:nvPr>
            <p:extLst/>
          </p:nvPr>
        </p:nvGraphicFramePr>
        <p:xfrm>
          <a:off x="475199" y="4902515"/>
          <a:ext cx="11113936" cy="815435"/>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815435">
                <a:tc>
                  <a:txBody>
                    <a:bodyPr/>
                    <a:lstStyle/>
                    <a:p>
                      <a:pPr algn="ctr"/>
                      <a:r>
                        <a:rPr kumimoji="0" lang="de-DE" sz="1400" b="0" kern="1200" dirty="0">
                          <a:solidFill>
                            <a:schemeClr val="tx1"/>
                          </a:solidFill>
                          <a:latin typeface="+mn-lt"/>
                          <a:ea typeface="+mn-ea"/>
                          <a:cs typeface="+mn-cs"/>
                        </a:rPr>
                        <a:t>10-12</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kann sich eine Stadt nachhaltig entwickeln?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Zukunftswerkstatt</a:t>
                      </a:r>
                      <a:r>
                        <a:rPr kumimoji="0" lang="de-DE" sz="900" b="0" kern="1200" baseline="0" dirty="0">
                          <a:solidFill>
                            <a:schemeClr val="tx1"/>
                          </a:solidFill>
                          <a:latin typeface="Arial" panose="020B0604020202020204" pitchFamily="34" charset="0"/>
                          <a:ea typeface="+mn-ea"/>
                          <a:cs typeface="Arial" panose="020B0604020202020204" pitchFamily="34" charset="0"/>
                        </a:rPr>
                        <a:t>)</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Lernproduktorientierung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7" name="Tabelle 6">
            <a:extLst>
              <a:ext uri="{FF2B5EF4-FFF2-40B4-BE49-F238E27FC236}">
                <a16:creationId xmlns:a16="http://schemas.microsoft.com/office/drawing/2014/main" id="{F5870CD2-4207-496C-B304-AAD0ECDC4B00}"/>
              </a:ext>
            </a:extLst>
          </p:cNvPr>
          <p:cNvGraphicFramePr>
            <a:graphicFrameLocks noGrp="1"/>
          </p:cNvGraphicFramePr>
          <p:nvPr>
            <p:extLst>
              <p:ext uri="{D42A27DB-BD31-4B8C-83A1-F6EECF244321}">
                <p14:modId xmlns:p14="http://schemas.microsoft.com/office/powerpoint/2010/main" val="3045230414"/>
              </p:ext>
            </p:extLst>
          </p:nvPr>
        </p:nvGraphicFramePr>
        <p:xfrm>
          <a:off x="475200" y="2389804"/>
          <a:ext cx="11113935" cy="961002"/>
        </p:xfrm>
        <a:graphic>
          <a:graphicData uri="http://schemas.openxmlformats.org/drawingml/2006/table">
            <a:tbl>
              <a:tblPr firstRow="1" bandRow="1">
                <a:tableStyleId>{5940675A-B579-460E-94D1-54222C63F5DA}</a:tableStyleId>
              </a:tblPr>
              <a:tblGrid>
                <a:gridCol w="662758">
                  <a:extLst>
                    <a:ext uri="{9D8B030D-6E8A-4147-A177-3AD203B41FA5}">
                      <a16:colId xmlns:a16="http://schemas.microsoft.com/office/drawing/2014/main" val="1430094837"/>
                    </a:ext>
                  </a:extLst>
                </a:gridCol>
                <a:gridCol w="5336048">
                  <a:extLst>
                    <a:ext uri="{9D8B030D-6E8A-4147-A177-3AD203B41FA5}">
                      <a16:colId xmlns:a16="http://schemas.microsoft.com/office/drawing/2014/main" val="3618972835"/>
                    </a:ext>
                  </a:extLst>
                </a:gridCol>
                <a:gridCol w="5115129">
                  <a:extLst>
                    <a:ext uri="{9D8B030D-6E8A-4147-A177-3AD203B41FA5}">
                      <a16:colId xmlns:a16="http://schemas.microsoft.com/office/drawing/2014/main" val="774997786"/>
                    </a:ext>
                  </a:extLst>
                </a:gridCol>
              </a:tblGrid>
              <a:tr h="961002">
                <a:tc>
                  <a:txBody>
                    <a:bodyPr/>
                    <a:lstStyle/>
                    <a:p>
                      <a:pPr marL="0" algn="ctr"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2</a:t>
                      </a:r>
                    </a:p>
                  </a:txBody>
                  <a:tcPr marL="68580" marR="68580"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Wie verstädtert ist die Welt?</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(Urbanisierung, Verstädterungsgrad, Verstädterungsrate, </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Agglomeration, </a:t>
                      </a:r>
                      <a:r>
                        <a:rPr kumimoji="0" lang="de-DE" sz="900" kern="1200" baseline="0" dirty="0" err="1">
                          <a:solidFill>
                            <a:schemeClr val="tx1"/>
                          </a:solidFill>
                          <a:latin typeface="Arial" panose="020B0604020202020204" pitchFamily="34" charset="0"/>
                          <a:ea typeface="+mn-ea"/>
                          <a:cs typeface="Arial" panose="020B0604020202020204" pitchFamily="34" charset="0"/>
                        </a:rPr>
                        <a:t>Megapolisierung</a:t>
                      </a:r>
                      <a:r>
                        <a:rPr kumimoji="0" lang="de-DE" sz="900" kern="1200" baseline="0" dirty="0">
                          <a:solidFill>
                            <a:schemeClr val="tx1"/>
                          </a:solidFill>
                          <a:latin typeface="Arial" panose="020B0604020202020204" pitchFamily="34" charset="0"/>
                          <a:ea typeface="+mn-ea"/>
                          <a:cs typeface="Arial" panose="020B0604020202020204" pitchFamily="34" charset="0"/>
                        </a:rPr>
                        <a:t>, Megacity, </a:t>
                      </a:r>
                      <a:r>
                        <a:rPr kumimoji="0" lang="de-DE" sz="90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kern="1200" baseline="0" dirty="0">
                          <a:solidFill>
                            <a:schemeClr val="tx1"/>
                          </a:solidFill>
                          <a:latin typeface="Arial" panose="020B0604020202020204" pitchFamily="34" charset="0"/>
                          <a:ea typeface="+mn-ea"/>
                          <a:cs typeface="Arial" panose="020B0604020202020204" pitchFamily="34" charset="0"/>
                        </a:rPr>
                        <a:t> City, Global City</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Ursachen: unter anderem Bevölkerungswachstum, Migration, Push-Pull-Faktoren, Industrialisierung, Globalisierung)</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mn-lt"/>
                          <a:ea typeface="+mn-ea"/>
                          <a:cs typeface="+mn-cs"/>
                        </a:rPr>
                        <a:t>induktive Herangehensweise im eher frontalen Unterricht</a:t>
                      </a:r>
                    </a:p>
                  </a:txBody>
                  <a:tcPr marL="68580" marR="68580"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185880078"/>
                  </a:ext>
                </a:extLst>
              </a:tr>
            </a:tbl>
          </a:graphicData>
        </a:graphic>
      </p:graphicFrame>
      <p:graphicFrame>
        <p:nvGraphicFramePr>
          <p:cNvPr id="8" name="Inhaltsplatzhalter 3">
            <a:extLst>
              <a:ext uri="{FF2B5EF4-FFF2-40B4-BE49-F238E27FC236}">
                <a16:creationId xmlns:a16="http://schemas.microsoft.com/office/drawing/2014/main" id="{6E844611-C6F8-40BA-82B6-667B7F377E2D}"/>
              </a:ext>
            </a:extLst>
          </p:cNvPr>
          <p:cNvGraphicFramePr>
            <a:graphicFrameLocks/>
          </p:cNvGraphicFramePr>
          <p:nvPr>
            <p:extLst/>
          </p:nvPr>
        </p:nvGraphicFramePr>
        <p:xfrm>
          <a:off x="475200" y="1490518"/>
          <a:ext cx="11113936" cy="899286"/>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1945162128"/>
                    </a:ext>
                  </a:extLst>
                </a:gridCol>
                <a:gridCol w="5338810">
                  <a:extLst>
                    <a:ext uri="{9D8B030D-6E8A-4147-A177-3AD203B41FA5}">
                      <a16:colId xmlns:a16="http://schemas.microsoft.com/office/drawing/2014/main" val="2504284977"/>
                    </a:ext>
                  </a:extLst>
                </a:gridCol>
                <a:gridCol w="5118162">
                  <a:extLst>
                    <a:ext uri="{9D8B030D-6E8A-4147-A177-3AD203B41FA5}">
                      <a16:colId xmlns:a16="http://schemas.microsoft.com/office/drawing/2014/main" val="3516930280"/>
                    </a:ext>
                  </a:extLst>
                </a:gridCol>
              </a:tblGrid>
              <a:tr h="326212">
                <a:tc>
                  <a:txBody>
                    <a:bodyPr/>
                    <a:lstStyle/>
                    <a:p>
                      <a:pPr algn="ctr"/>
                      <a:r>
                        <a:rPr lang="de-DE" sz="1400" b="0" i="0" baseline="0" dirty="0">
                          <a:latin typeface="Arial" panose="020B0604020202020204" pitchFamily="34" charset="0"/>
                          <a:cs typeface="Arial" panose="020B0604020202020204" pitchFamily="34" charset="0"/>
                        </a:rPr>
                        <a:t>DS</a:t>
                      </a:r>
                    </a:p>
                  </a:txBody>
                  <a:tcPr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Fragestellung</a:t>
                      </a:r>
                    </a:p>
                  </a:txBody>
                  <a:tcPr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Vorgehensweise:</a:t>
                      </a:r>
                    </a:p>
                  </a:txBody>
                  <a:tcPr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573074">
                <a:tc>
                  <a:txBody>
                    <a:bodyPr/>
                    <a:lstStyle/>
                    <a:p>
                      <a:pPr algn="ctr"/>
                      <a:r>
                        <a:rPr lang="de-DE" sz="1400" dirty="0">
                          <a:latin typeface="Arial" panose="020B0604020202020204" pitchFamily="34" charset="0"/>
                          <a:cs typeface="Arial" panose="020B0604020202020204" pitchFamily="34" charset="0"/>
                        </a:rPr>
                        <a:t>1</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Wie lässt sich urbaner Lebensraum charakterisieren?</a:t>
                      </a:r>
                      <a:endParaRPr lang="de-DE" sz="1400" baseline="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900" baseline="0" dirty="0">
                          <a:latin typeface="Arial" panose="020B0604020202020204" pitchFamily="34" charset="0"/>
                          <a:cs typeface="Arial" panose="020B0604020202020204" pitchFamily="34" charset="0"/>
                        </a:rPr>
                        <a:t>(</a:t>
                      </a:r>
                      <a:r>
                        <a:rPr lang="de-DE" sz="900" baseline="0" dirty="0">
                          <a:highlight>
                            <a:srgbClr val="C0C0C0"/>
                          </a:highlight>
                          <a:latin typeface="Arial" panose="020B0604020202020204" pitchFamily="34" charset="0"/>
                          <a:cs typeface="Arial" panose="020B0604020202020204" pitchFamily="34" charset="0"/>
                        </a:rPr>
                        <a:t>geographischer Stadtbegriff</a:t>
                      </a:r>
                      <a:r>
                        <a:rPr lang="de-DE" sz="900" baseline="0" dirty="0">
                          <a:latin typeface="Arial" panose="020B0604020202020204" pitchFamily="34" charset="0"/>
                          <a:cs typeface="Arial" panose="020B0604020202020204" pitchFamily="34" charset="0"/>
                        </a:rPr>
                        <a:t>, Lage, innere Diffe­renzierung, Zentralität, städ­tisches Ökosystem)</a:t>
                      </a:r>
                      <a:endParaRPr lang="de-DE" sz="1400" baseline="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0" lang="de-DE" sz="1400" b="0" kern="1200" dirty="0">
                          <a:solidFill>
                            <a:schemeClr val="tx1"/>
                          </a:solidFill>
                          <a:latin typeface="+mn-lt"/>
                          <a:ea typeface="+mn-ea"/>
                          <a:cs typeface="+mn-cs"/>
                        </a:rPr>
                        <a:t>eher frontaler Unterricht, Reaktivierung und Überprüfung von Vorwissen</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graphicFrame>
        <p:nvGraphicFramePr>
          <p:cNvPr id="4" name="Tabelle 3">
            <a:extLst>
              <a:ext uri="{FF2B5EF4-FFF2-40B4-BE49-F238E27FC236}">
                <a16:creationId xmlns:a16="http://schemas.microsoft.com/office/drawing/2014/main" id="{D9E827AA-1437-40FB-926F-1ECDC8676B0F}"/>
              </a:ext>
            </a:extLst>
          </p:cNvPr>
          <p:cNvGraphicFramePr>
            <a:graphicFrameLocks noGrp="1"/>
          </p:cNvGraphicFramePr>
          <p:nvPr>
            <p:extLst>
              <p:ext uri="{D42A27DB-BD31-4B8C-83A1-F6EECF244321}">
                <p14:modId xmlns:p14="http://schemas.microsoft.com/office/powerpoint/2010/main" val="3912776349"/>
              </p:ext>
            </p:extLst>
          </p:nvPr>
        </p:nvGraphicFramePr>
        <p:xfrm>
          <a:off x="476104" y="3350806"/>
          <a:ext cx="11113936" cy="819937"/>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2343280769"/>
                    </a:ext>
                  </a:extLst>
                </a:gridCol>
                <a:gridCol w="5338810">
                  <a:extLst>
                    <a:ext uri="{9D8B030D-6E8A-4147-A177-3AD203B41FA5}">
                      <a16:colId xmlns:a16="http://schemas.microsoft.com/office/drawing/2014/main" val="3425770645"/>
                    </a:ext>
                  </a:extLst>
                </a:gridCol>
                <a:gridCol w="5118162">
                  <a:extLst>
                    <a:ext uri="{9D8B030D-6E8A-4147-A177-3AD203B41FA5}">
                      <a16:colId xmlns:a16="http://schemas.microsoft.com/office/drawing/2014/main" val="2026304218"/>
                    </a:ext>
                  </a:extLst>
                </a:gridCol>
              </a:tblGrid>
              <a:tr h="819937">
                <a:tc>
                  <a:txBody>
                    <a:bodyPr/>
                    <a:lstStyle/>
                    <a:p>
                      <a:pPr algn="ctr"/>
                      <a:r>
                        <a:rPr kumimoji="0" lang="de-DE" sz="1400" b="0" kern="1200" dirty="0">
                          <a:solidFill>
                            <a:schemeClr val="tx1"/>
                          </a:solidFill>
                          <a:latin typeface="Arial" panose="020B0604020202020204" pitchFamily="34" charset="0"/>
                          <a:ea typeface="+mn-ea"/>
                          <a:cs typeface="Arial" panose="020B0604020202020204" pitchFamily="34" charset="0"/>
                        </a:rPr>
                        <a:t>3-6</a:t>
                      </a:r>
                    </a:p>
                  </a:txBody>
                  <a:tcPr marT="34290" marB="34290">
                    <a:lnL w="381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verändern sich Städte?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Citybildung</a:t>
                      </a:r>
                      <a:r>
                        <a:rPr kumimoji="0" lang="de-DE" sz="900" b="0" kern="1200" baseline="0" dirty="0">
                          <a:solidFill>
                            <a:schemeClr val="tx1"/>
                          </a:solidFill>
                          <a:latin typeface="Arial" panose="020B0604020202020204" pitchFamily="34" charset="0"/>
                          <a:ea typeface="+mn-ea"/>
                          <a:cs typeface="Arial" panose="020B0604020202020204" pitchFamily="34" charset="0"/>
                        </a:rPr>
                        <a:t>, Bevölkerungswachstum, Migration, Metropolisie­rung, Agglomeration, Terti­ärisierung,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Quartärisierung</a:t>
                      </a:r>
                      <a:r>
                        <a:rPr kumimoji="0" lang="de-DE" sz="900" b="0" kern="1200" baseline="0" dirty="0">
                          <a:solidFill>
                            <a:schemeClr val="tx1"/>
                          </a:solidFill>
                          <a:latin typeface="Arial" panose="020B0604020202020204" pitchFamily="34" charset="0"/>
                          <a:ea typeface="+mn-ea"/>
                          <a:cs typeface="Arial" panose="020B0604020202020204" pitchFamily="34" charset="0"/>
                        </a:rPr>
                        <a:t>, Suburbanisierung, Reurba­nisierung,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b="0" kern="1200" baseline="0" dirty="0">
                          <a:solidFill>
                            <a:schemeClr val="tx1"/>
                          </a:solidFill>
                          <a:latin typeface="Arial" panose="020B0604020202020204" pitchFamily="34" charset="0"/>
                          <a:ea typeface="+mn-ea"/>
                          <a:cs typeface="Arial" panose="020B0604020202020204" pitchFamily="34" charset="0"/>
                        </a:rPr>
                        <a:t> City, Segregation, Gentrifizie­rung, Gated Community, Marginalisierung,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Marginalsiedlung</a:t>
                      </a:r>
                      <a:r>
                        <a:rPr kumimoji="0" lang="de-DE" sz="900" b="0" kern="1200" baseline="0" dirty="0">
                          <a:solidFill>
                            <a:schemeClr val="tx1"/>
                          </a:solidFill>
                          <a:latin typeface="Arial" panose="020B0604020202020204" pitchFamily="34" charset="0"/>
                          <a:ea typeface="+mn-ea"/>
                          <a:cs typeface="Arial" panose="020B0604020202020204" pitchFamily="34" charset="0"/>
                        </a:rPr>
                        <a:t>, Fragmen­tierung)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(Modell, Theorie)</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arbeitsteilige Gruppenarbeit, leichte Produktorientierung</a:t>
                      </a:r>
                    </a:p>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38100" cap="flat" cmpd="sng" algn="ctr">
                      <a:solidFill>
                        <a:srgbClr val="C00000"/>
                      </a:solidFill>
                      <a:prstDash val="solid"/>
                      <a:round/>
                      <a:headEnd type="none" w="med" len="med"/>
                      <a:tailEnd type="none" w="med" len="med"/>
                    </a:lnR>
                    <a:lnT w="38100" cap="flat" cmpd="sng" algn="ctr">
                      <a:solidFill>
                        <a:srgbClr val="C00000"/>
                      </a:solidFill>
                      <a:prstDash val="solid"/>
                      <a:round/>
                      <a:headEnd type="none" w="med" len="med"/>
                      <a:tailEnd type="none" w="med" len="med"/>
                    </a:lnT>
                    <a:lnB w="381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2690687758"/>
                  </a:ext>
                </a:extLst>
              </a:tr>
            </a:tbl>
          </a:graphicData>
        </a:graphic>
      </p:graphicFrame>
      <p:sp>
        <p:nvSpPr>
          <p:cNvPr id="9" name="Pfeil: nach rechts 8">
            <a:extLst>
              <a:ext uri="{FF2B5EF4-FFF2-40B4-BE49-F238E27FC236}">
                <a16:creationId xmlns:a16="http://schemas.microsoft.com/office/drawing/2014/main" id="{EFE2625C-FC94-4C62-A545-18DBDFFD0947}"/>
              </a:ext>
            </a:extLst>
          </p:cNvPr>
          <p:cNvSpPr/>
          <p:nvPr/>
        </p:nvSpPr>
        <p:spPr>
          <a:xfrm>
            <a:off x="-317793" y="3321802"/>
            <a:ext cx="792088" cy="899286"/>
          </a:xfrm>
          <a:prstGeom prst="rightArrow">
            <a:avLst>
              <a:gd name="adj1" fmla="val 50000"/>
              <a:gd name="adj2" fmla="val 46109"/>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Pfeil: nach rechts 9">
            <a:extLst>
              <a:ext uri="{FF2B5EF4-FFF2-40B4-BE49-F238E27FC236}">
                <a16:creationId xmlns:a16="http://schemas.microsoft.com/office/drawing/2014/main" id="{05132CF5-AAE1-4C8D-A460-803759BCCCD1}"/>
              </a:ext>
            </a:extLst>
          </p:cNvPr>
          <p:cNvSpPr/>
          <p:nvPr/>
        </p:nvSpPr>
        <p:spPr>
          <a:xfrm rot="10800000">
            <a:off x="11589575" y="3321802"/>
            <a:ext cx="792088" cy="899286"/>
          </a:xfrm>
          <a:prstGeom prst="rightArrow">
            <a:avLst>
              <a:gd name="adj1" fmla="val 50000"/>
              <a:gd name="adj2" fmla="val 46109"/>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868A535B-3EF6-4134-AE1E-A7A280B552F9}"/>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2210814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20A75BC-B169-D94A-A37D-8EDA2B5DC084}"/>
              </a:ext>
            </a:extLst>
          </p:cNvPr>
          <p:cNvSpPr>
            <a:spLocks noGrp="1"/>
          </p:cNvSpPr>
          <p:nvPr>
            <p:ph idx="1"/>
          </p:nvPr>
        </p:nvSpPr>
        <p:spPr>
          <a:xfrm>
            <a:off x="609600" y="1628800"/>
            <a:ext cx="10972800" cy="4032448"/>
          </a:xfrm>
        </p:spPr>
        <p:txBody>
          <a:bodyPr>
            <a:normAutofit fontScale="85000" lnSpcReduction="20000"/>
          </a:bodyPr>
          <a:lstStyle/>
          <a:p>
            <a:r>
              <a:rPr lang="de-DE" b="1" u="sng" dirty="0"/>
              <a:t>geographischer Stadtbegriff</a:t>
            </a:r>
            <a:r>
              <a:rPr lang="de-DE" dirty="0"/>
              <a:t> (Stadt), Lage, </a:t>
            </a:r>
            <a:r>
              <a:rPr lang="de-DE" b="1" u="sng" dirty="0"/>
              <a:t>innere Differenzierung</a:t>
            </a:r>
            <a:r>
              <a:rPr lang="de-DE" dirty="0"/>
              <a:t> </a:t>
            </a:r>
            <a:r>
              <a:rPr lang="de-DE" dirty="0">
                <a:highlight>
                  <a:srgbClr val="FFFF00"/>
                </a:highlight>
              </a:rPr>
              <a:t>(Viertelbildung)</a:t>
            </a:r>
            <a:r>
              <a:rPr lang="de-DE" dirty="0"/>
              <a:t>, Zentralität, städtisches Ökosystem, Versorgung, Entsorgung, </a:t>
            </a:r>
          </a:p>
          <a:p>
            <a:r>
              <a:rPr lang="de-DE" dirty="0"/>
              <a:t>Modell, Theorie, Ursachen unter anderem Bevölkerungswachstum, Migration, </a:t>
            </a:r>
            <a:r>
              <a:rPr lang="de-DE" b="1" u="sng" dirty="0"/>
              <a:t>Push- und Pull-Faktoren</a:t>
            </a:r>
            <a:r>
              <a:rPr lang="de-DE" dirty="0"/>
              <a:t> </a:t>
            </a:r>
            <a:r>
              <a:rPr lang="de-DE" dirty="0">
                <a:highlight>
                  <a:srgbClr val="FFFF00"/>
                </a:highlight>
              </a:rPr>
              <a:t>(Push- und Pull-Faktoren)</a:t>
            </a:r>
            <a:r>
              <a:rPr lang="de-DE" dirty="0"/>
              <a:t>, Industrialisierung, Globalisierung, Agglomeration, </a:t>
            </a:r>
            <a:r>
              <a:rPr lang="de-DE" dirty="0" err="1"/>
              <a:t>Megapolisierung</a:t>
            </a:r>
            <a:r>
              <a:rPr lang="de-DE" dirty="0"/>
              <a:t>, </a:t>
            </a:r>
            <a:r>
              <a:rPr lang="de-DE" b="1" u="sng" dirty="0"/>
              <a:t>Megacity</a:t>
            </a:r>
            <a:r>
              <a:rPr lang="de-DE" dirty="0"/>
              <a:t> </a:t>
            </a:r>
            <a:r>
              <a:rPr lang="de-DE" dirty="0">
                <a:highlight>
                  <a:srgbClr val="FFFF00"/>
                </a:highlight>
              </a:rPr>
              <a:t>(Megacity)</a:t>
            </a:r>
            <a:r>
              <a:rPr lang="de-DE" dirty="0"/>
              <a:t>, </a:t>
            </a:r>
            <a:r>
              <a:rPr lang="de-DE" dirty="0" err="1"/>
              <a:t>Shrinking</a:t>
            </a:r>
            <a:r>
              <a:rPr lang="de-DE" dirty="0"/>
              <a:t> City, Urbanisierung, </a:t>
            </a:r>
            <a:r>
              <a:rPr lang="de-DE" b="1" u="sng" dirty="0"/>
              <a:t>Verstädterungsgrad</a:t>
            </a:r>
            <a:r>
              <a:rPr lang="de-DE" dirty="0"/>
              <a:t> </a:t>
            </a:r>
            <a:r>
              <a:rPr lang="de-DE" dirty="0">
                <a:highlight>
                  <a:srgbClr val="FFFF00"/>
                </a:highlight>
              </a:rPr>
              <a:t>(Verstädterung)</a:t>
            </a:r>
            <a:r>
              <a:rPr lang="de-DE" dirty="0"/>
              <a:t>, Verstädterungsrate, </a:t>
            </a:r>
          </a:p>
          <a:p>
            <a:r>
              <a:rPr lang="de-DE" dirty="0"/>
              <a:t>Citybildung, Tertiärisierung, </a:t>
            </a:r>
            <a:r>
              <a:rPr lang="de-DE" dirty="0" err="1"/>
              <a:t>Quartärisierung</a:t>
            </a:r>
            <a:r>
              <a:rPr lang="de-DE" dirty="0"/>
              <a:t>, Suburbanisierung, Reurbanisierung, Gentrifizierung, Fragmentierung, Segregation, Gated Community, Marginalisierung, </a:t>
            </a:r>
            <a:r>
              <a:rPr lang="de-DE" b="1" u="sng" dirty="0"/>
              <a:t>Marginalsiedlung</a:t>
            </a:r>
            <a:r>
              <a:rPr lang="de-DE" dirty="0"/>
              <a:t> </a:t>
            </a:r>
            <a:r>
              <a:rPr lang="de-DE" dirty="0">
                <a:highlight>
                  <a:srgbClr val="FFFF00"/>
                </a:highlight>
              </a:rPr>
              <a:t>(Armutsviertel)</a:t>
            </a:r>
            <a:r>
              <a:rPr lang="de-DE" dirty="0"/>
              <a:t>, Global City, </a:t>
            </a:r>
          </a:p>
          <a:p>
            <a:r>
              <a:rPr lang="de-DE" dirty="0"/>
              <a:t>Stadtklima, städtische Wärmeinsel, </a:t>
            </a:r>
            <a:r>
              <a:rPr lang="de-DE" dirty="0" err="1"/>
              <a:t>Flurwind</a:t>
            </a:r>
            <a:r>
              <a:rPr lang="de-DE" dirty="0"/>
              <a:t>, </a:t>
            </a:r>
            <a:r>
              <a:rPr lang="de-DE" b="1" u="sng" dirty="0"/>
              <a:t>Feinstaubbelastung, Lebensqualität, Gesundheit, Vulnerabilität</a:t>
            </a:r>
            <a:r>
              <a:rPr lang="de-DE" dirty="0"/>
              <a:t> </a:t>
            </a:r>
            <a:r>
              <a:rPr lang="de-DE" dirty="0">
                <a:highlight>
                  <a:srgbClr val="FFFF00"/>
                </a:highlight>
              </a:rPr>
              <a:t>(Umweltbelastung)</a:t>
            </a:r>
          </a:p>
          <a:p>
            <a:r>
              <a:rPr lang="de-DE" dirty="0"/>
              <a:t>nachhaltige Stadtentwicklung, Lokale Agenda 21, Zukunftswerkstatt, Green City, Versorgung, Entsorgung</a:t>
            </a:r>
          </a:p>
          <a:p>
            <a:pPr marL="109728" indent="0">
              <a:buNone/>
            </a:pPr>
            <a:endParaRPr lang="de-DE" dirty="0"/>
          </a:p>
          <a:p>
            <a:pPr marL="109728" indent="0" algn="r">
              <a:buNone/>
            </a:pPr>
            <a:r>
              <a:rPr lang="de-DE" dirty="0">
                <a:highlight>
                  <a:srgbClr val="FFFF00"/>
                </a:highlight>
              </a:rPr>
              <a:t>          </a:t>
            </a:r>
            <a:r>
              <a:rPr lang="de-DE" dirty="0"/>
              <a:t> Arbeitsbegriffe aus dem Sekundarstufe I</a:t>
            </a:r>
          </a:p>
        </p:txBody>
      </p:sp>
      <p:sp>
        <p:nvSpPr>
          <p:cNvPr id="3" name="Titel 2">
            <a:extLst>
              <a:ext uri="{FF2B5EF4-FFF2-40B4-BE49-F238E27FC236}">
                <a16:creationId xmlns:a16="http://schemas.microsoft.com/office/drawing/2014/main" id="{7D69D30B-B400-6242-9FCA-003BEA98021E}"/>
              </a:ext>
            </a:extLst>
          </p:cNvPr>
          <p:cNvSpPr>
            <a:spLocks noGrp="1"/>
          </p:cNvSpPr>
          <p:nvPr>
            <p:ph type="title"/>
          </p:nvPr>
        </p:nvSpPr>
        <p:spPr/>
        <p:txBody>
          <a:bodyPr/>
          <a:lstStyle/>
          <a:p>
            <a:r>
              <a:rPr lang="de-DE" dirty="0"/>
              <a:t>Spiralcurriculum (Arbeitsbegriffe Leistungsfach)</a:t>
            </a:r>
          </a:p>
        </p:txBody>
      </p:sp>
      <p:sp>
        <p:nvSpPr>
          <p:cNvPr id="4" name="Fußzeilenplatzhalter 3">
            <a:extLst>
              <a:ext uri="{FF2B5EF4-FFF2-40B4-BE49-F238E27FC236}">
                <a16:creationId xmlns:a16="http://schemas.microsoft.com/office/drawing/2014/main" id="{83F20BD6-4B18-6A47-B69C-CA69A5E971F4}"/>
              </a:ext>
            </a:extLst>
          </p:cNvPr>
          <p:cNvSpPr>
            <a:spLocks noGrp="1"/>
          </p:cNvSpPr>
          <p:nvPr>
            <p:ph type="ftr" sz="quarter" idx="3"/>
          </p:nvPr>
        </p:nvSpPr>
        <p:spPr/>
        <p:txBody>
          <a:bodyPr/>
          <a:lstStyle/>
          <a:p>
            <a:r>
              <a:rPr lang="de-DE"/>
              <a:t>ZSL-Konzeptionsgruppe Geographie</a:t>
            </a:r>
            <a:endParaRPr lang="de-DE" dirty="0"/>
          </a:p>
        </p:txBody>
      </p:sp>
    </p:spTree>
    <p:extLst>
      <p:ext uri="{BB962C8B-B14F-4D97-AF65-F5344CB8AC3E}">
        <p14:creationId xmlns:p14="http://schemas.microsoft.com/office/powerpoint/2010/main" val="644965224"/>
      </p:ext>
    </p:extLst>
  </p:cSld>
  <p:clrMapOvr>
    <a:masterClrMapping/>
  </p:clrMapOvr>
  <p:transition>
    <p:pull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586DE7E0-2274-43F1-BA43-1BCBE8CD72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65376" y="1196752"/>
            <a:ext cx="5661248" cy="5661248"/>
          </a:xfrm>
          <a:prstGeom prst="rect">
            <a:avLst/>
          </a:prstGeom>
        </p:spPr>
      </p:pic>
      <p:sp>
        <p:nvSpPr>
          <p:cNvPr id="3" name="Titel 2">
            <a:extLst>
              <a:ext uri="{FF2B5EF4-FFF2-40B4-BE49-F238E27FC236}">
                <a16:creationId xmlns:a16="http://schemas.microsoft.com/office/drawing/2014/main" id="{A894B31E-C2D6-46F4-BA57-857730E3002F}"/>
              </a:ext>
            </a:extLst>
          </p:cNvPr>
          <p:cNvSpPr>
            <a:spLocks noGrp="1"/>
          </p:cNvSpPr>
          <p:nvPr>
            <p:ph type="title"/>
          </p:nvPr>
        </p:nvSpPr>
        <p:spPr/>
        <p:txBody>
          <a:bodyPr/>
          <a:lstStyle/>
          <a:p>
            <a:r>
              <a:rPr lang="de-DE" dirty="0"/>
              <a:t>Wie verändern sich Städte? – stadtgeographische Begriffe</a:t>
            </a:r>
          </a:p>
        </p:txBody>
      </p:sp>
      <p:sp>
        <p:nvSpPr>
          <p:cNvPr id="4" name="Fußzeilenplatzhalter 3">
            <a:extLst>
              <a:ext uri="{FF2B5EF4-FFF2-40B4-BE49-F238E27FC236}">
                <a16:creationId xmlns:a16="http://schemas.microsoft.com/office/drawing/2014/main" id="{FBF4139A-E4B2-4A01-ADB3-0E76700A16F8}"/>
              </a:ext>
            </a:extLst>
          </p:cNvPr>
          <p:cNvSpPr>
            <a:spLocks noGrp="1"/>
          </p:cNvSpPr>
          <p:nvPr>
            <p:ph type="ftr" sz="quarter" idx="3"/>
          </p:nvPr>
        </p:nvSpPr>
        <p:spPr/>
        <p:txBody>
          <a:bodyPr/>
          <a:lstStyle/>
          <a:p>
            <a:r>
              <a:rPr lang="de-DE"/>
              <a:t>ZSL-Konzeptionsgruppe Geographie</a:t>
            </a:r>
            <a:endParaRPr lang="de-DE" dirty="0"/>
          </a:p>
        </p:txBody>
      </p:sp>
      <p:sp>
        <p:nvSpPr>
          <p:cNvPr id="7" name="Rechteck 6">
            <a:extLst>
              <a:ext uri="{FF2B5EF4-FFF2-40B4-BE49-F238E27FC236}">
                <a16:creationId xmlns:a16="http://schemas.microsoft.com/office/drawing/2014/main" id="{177828EF-8BF9-4241-B9C0-FA2040E3CDD0}"/>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6" name="Rechteck 5">
            <a:extLst>
              <a:ext uri="{FF2B5EF4-FFF2-40B4-BE49-F238E27FC236}">
                <a16:creationId xmlns:a16="http://schemas.microsoft.com/office/drawing/2014/main" id="{2FD5C29A-DE7B-4453-8A0B-78A43564CF6F}"/>
              </a:ext>
            </a:extLst>
          </p:cNvPr>
          <p:cNvSpPr/>
          <p:nvPr/>
        </p:nvSpPr>
        <p:spPr>
          <a:xfrm>
            <a:off x="2927648" y="3068960"/>
            <a:ext cx="8866805" cy="3108543"/>
          </a:xfrm>
          <a:prstGeom prst="rect">
            <a:avLst/>
          </a:prstGeom>
          <a:solidFill>
            <a:srgbClr val="FFFDE9"/>
          </a:solidFill>
        </p:spPr>
        <p:txBody>
          <a:bodyPr wrap="square">
            <a:spAutoFit/>
          </a:bodyPr>
          <a:lstStyle/>
          <a:p>
            <a:r>
              <a:rPr lang="de-DE" dirty="0" err="1"/>
              <a:t>dreischrittige</a:t>
            </a:r>
            <a:r>
              <a:rPr lang="de-DE" dirty="0"/>
              <a:t> Vorgehensweise:</a:t>
            </a:r>
          </a:p>
          <a:p>
            <a:endParaRPr lang="de-DE" dirty="0"/>
          </a:p>
          <a:p>
            <a:pPr marL="800100" lvl="1" indent="-342900">
              <a:buFont typeface="+mj-lt"/>
              <a:buAutoNum type="arabicPeriod"/>
            </a:pPr>
            <a:r>
              <a:rPr lang="de-DE" dirty="0"/>
              <a:t>Veränderung von Städten beschreiben</a:t>
            </a:r>
          </a:p>
          <a:p>
            <a:pPr marL="800100" lvl="1" indent="-342900">
              <a:buFont typeface="+mj-lt"/>
              <a:buAutoNum type="arabicPeriod"/>
            </a:pPr>
            <a:r>
              <a:rPr lang="de-DE" dirty="0"/>
              <a:t>Mit Beispielen oder Belegen veranschaulichen</a:t>
            </a:r>
            <a:br>
              <a:rPr lang="de-DE" dirty="0"/>
            </a:br>
            <a:br>
              <a:rPr lang="de-DE" dirty="0"/>
            </a:br>
            <a:r>
              <a:rPr lang="de-DE" dirty="0"/>
              <a:t>Präsentation </a:t>
            </a:r>
            <a:r>
              <a:rPr lang="de-DE" dirty="0">
                <a:sym typeface="Wingdings" panose="05000000000000000000" pitchFamily="2" charset="2"/>
              </a:rPr>
              <a:t> Lernkarten ergänzen</a:t>
            </a:r>
            <a:br>
              <a:rPr lang="de-DE" dirty="0"/>
            </a:br>
            <a:endParaRPr lang="de-DE" dirty="0"/>
          </a:p>
          <a:p>
            <a:pPr marL="800100" lvl="1" indent="-342900">
              <a:buFont typeface="+mj-lt"/>
              <a:buAutoNum type="arabicPeriod"/>
            </a:pPr>
            <a:r>
              <a:rPr lang="de-DE" dirty="0"/>
              <a:t>Auswirkungen auf die Stadtentwicklung herausarbeiten und </a:t>
            </a:r>
            <a:br>
              <a:rPr lang="de-DE" dirty="0"/>
            </a:br>
            <a:r>
              <a:rPr lang="de-DE" dirty="0"/>
              <a:t>Möglichkeiten einer nachhaltigen Stadtentwicklung entwickeln</a:t>
            </a:r>
            <a:br>
              <a:rPr lang="de-DE" dirty="0"/>
            </a:br>
            <a:r>
              <a:rPr lang="de-DE" dirty="0"/>
              <a:t>Präsentation</a:t>
            </a:r>
          </a:p>
          <a:p>
            <a:pPr lvl="1" algn="r"/>
            <a:br>
              <a:rPr lang="de-DE" sz="800" dirty="0"/>
            </a:br>
            <a:r>
              <a:rPr lang="de-DE" sz="800" dirty="0">
                <a:hlinkClick r:id="rId5"/>
              </a:rPr>
              <a:t>https://padlet.com/m_stober/zpgurban_leistungsfach2</a:t>
            </a:r>
            <a:endParaRPr lang="de-DE" sz="800" dirty="0"/>
          </a:p>
        </p:txBody>
      </p:sp>
      <p:sp>
        <p:nvSpPr>
          <p:cNvPr id="8" name="Rechteck 7">
            <a:extLst>
              <a:ext uri="{FF2B5EF4-FFF2-40B4-BE49-F238E27FC236}">
                <a16:creationId xmlns:a16="http://schemas.microsoft.com/office/drawing/2014/main" id="{B261014B-0DC4-4EE3-B870-335CDAAC30BB}"/>
              </a:ext>
            </a:extLst>
          </p:cNvPr>
          <p:cNvSpPr/>
          <p:nvPr/>
        </p:nvSpPr>
        <p:spPr>
          <a:xfrm>
            <a:off x="6672064" y="6642556"/>
            <a:ext cx="2875485" cy="215444"/>
          </a:xfrm>
          <a:prstGeom prst="rect">
            <a:avLst/>
          </a:prstGeom>
        </p:spPr>
        <p:txBody>
          <a:bodyPr wrap="square">
            <a:spAutoFit/>
          </a:bodyPr>
          <a:lstStyle/>
          <a:p>
            <a:pPr algn="r"/>
            <a:r>
              <a:rPr lang="de-DE" sz="800" dirty="0">
                <a:hlinkClick r:id="rId5"/>
              </a:rPr>
              <a:t>https://padlet.com/m_stober/zpgurban_leistungsfach2</a:t>
            </a:r>
            <a:endParaRPr lang="de-DE" sz="800" dirty="0"/>
          </a:p>
        </p:txBody>
      </p:sp>
    </p:spTree>
    <p:extLst>
      <p:ext uri="{BB962C8B-B14F-4D97-AF65-F5344CB8AC3E}">
        <p14:creationId xmlns:p14="http://schemas.microsoft.com/office/powerpoint/2010/main" val="76212471"/>
      </p:ext>
    </p:extLst>
  </p:cSld>
  <p:clrMapOvr>
    <a:masterClrMapping/>
  </p:clrMapOvr>
  <p:transition>
    <p:pull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61E14E6A-6BBD-468D-B367-AA5780E61A1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90856" y="1447710"/>
            <a:ext cx="5410290" cy="5410290"/>
          </a:xfrm>
          <a:prstGeom prst="rect">
            <a:avLst/>
          </a:prstGeom>
        </p:spPr>
      </p:pic>
      <p:sp>
        <p:nvSpPr>
          <p:cNvPr id="3" name="Titel 2">
            <a:extLst>
              <a:ext uri="{FF2B5EF4-FFF2-40B4-BE49-F238E27FC236}">
                <a16:creationId xmlns:a16="http://schemas.microsoft.com/office/drawing/2014/main" id="{A894B31E-C2D6-46F4-BA57-857730E3002F}"/>
              </a:ext>
            </a:extLst>
          </p:cNvPr>
          <p:cNvSpPr>
            <a:spLocks noGrp="1"/>
          </p:cNvSpPr>
          <p:nvPr>
            <p:ph type="title"/>
          </p:nvPr>
        </p:nvSpPr>
        <p:spPr/>
        <p:txBody>
          <a:bodyPr/>
          <a:lstStyle/>
          <a:p>
            <a:r>
              <a:rPr lang="de-DE" dirty="0"/>
              <a:t>Wie verändern sich Städte? – stadtgeographische Begriffe</a:t>
            </a:r>
          </a:p>
        </p:txBody>
      </p:sp>
      <p:sp>
        <p:nvSpPr>
          <p:cNvPr id="4" name="Fußzeilenplatzhalter 3">
            <a:extLst>
              <a:ext uri="{FF2B5EF4-FFF2-40B4-BE49-F238E27FC236}">
                <a16:creationId xmlns:a16="http://schemas.microsoft.com/office/drawing/2014/main" id="{FBF4139A-E4B2-4A01-ADB3-0E76700A16F8}"/>
              </a:ext>
            </a:extLst>
          </p:cNvPr>
          <p:cNvSpPr>
            <a:spLocks noGrp="1"/>
          </p:cNvSpPr>
          <p:nvPr>
            <p:ph type="ftr" sz="quarter" idx="3"/>
          </p:nvPr>
        </p:nvSpPr>
        <p:spPr/>
        <p:txBody>
          <a:bodyPr/>
          <a:lstStyle/>
          <a:p>
            <a:r>
              <a:rPr lang="de-DE"/>
              <a:t>ZSL-Konzeptionsgruppe Geographie</a:t>
            </a:r>
            <a:endParaRPr lang="de-DE" dirty="0"/>
          </a:p>
        </p:txBody>
      </p:sp>
      <p:sp>
        <p:nvSpPr>
          <p:cNvPr id="10" name="Rechteck 9">
            <a:extLst>
              <a:ext uri="{FF2B5EF4-FFF2-40B4-BE49-F238E27FC236}">
                <a16:creationId xmlns:a16="http://schemas.microsoft.com/office/drawing/2014/main" id="{FB967ADB-1B9D-48BC-9319-52543682378E}"/>
              </a:ext>
            </a:extLst>
          </p:cNvPr>
          <p:cNvSpPr/>
          <p:nvPr/>
        </p:nvSpPr>
        <p:spPr>
          <a:xfrm>
            <a:off x="4943872" y="4256128"/>
            <a:ext cx="6888088" cy="2308324"/>
          </a:xfrm>
          <a:prstGeom prst="rect">
            <a:avLst/>
          </a:prstGeom>
          <a:solidFill>
            <a:srgbClr val="FFFDE9"/>
          </a:solidFill>
        </p:spPr>
        <p:txBody>
          <a:bodyPr wrap="square">
            <a:spAutoFit/>
          </a:bodyPr>
          <a:lstStyle/>
          <a:p>
            <a:r>
              <a:rPr lang="de-DE" dirty="0"/>
              <a:t>Teams schauen ihren Link an, … </a:t>
            </a:r>
          </a:p>
          <a:p>
            <a:endParaRPr lang="de-DE" dirty="0"/>
          </a:p>
          <a:p>
            <a:pPr marL="285750" indent="-285750">
              <a:buFont typeface="Wingdings" panose="05000000000000000000" pitchFamily="2" charset="2"/>
              <a:buChar char="à"/>
            </a:pPr>
            <a:r>
              <a:rPr lang="de-DE" dirty="0">
                <a:sym typeface="Wingdings" panose="05000000000000000000" pitchFamily="2" charset="2"/>
              </a:rPr>
              <a:t>probieren ihn einem Fachbergriff (Kurzdefinition) zuzuordnen,</a:t>
            </a:r>
          </a:p>
          <a:p>
            <a:pPr marL="285750" indent="-285750">
              <a:buFont typeface="Wingdings" panose="05000000000000000000" pitchFamily="2" charset="2"/>
              <a:buChar char="à"/>
            </a:pPr>
            <a:r>
              <a:rPr lang="de-DE" dirty="0">
                <a:sym typeface="Wingdings" panose="05000000000000000000" pitchFamily="2" charset="2"/>
              </a:rPr>
              <a:t>ergänzen die (in der Vorgabe viel zu knappe) Definition,</a:t>
            </a:r>
          </a:p>
          <a:p>
            <a:pPr marL="285750" indent="-285750">
              <a:buFont typeface="Wingdings" panose="05000000000000000000" pitchFamily="2" charset="2"/>
              <a:buChar char="à"/>
            </a:pPr>
            <a:r>
              <a:rPr lang="de-DE" dirty="0">
                <a:sym typeface="Wingdings" panose="05000000000000000000" pitchFamily="2" charset="2"/>
              </a:rPr>
              <a:t>Erläutern den Bezug zur Globalisierung und</a:t>
            </a:r>
          </a:p>
          <a:p>
            <a:pPr marL="285750" indent="-285750">
              <a:buFont typeface="Wingdings" panose="05000000000000000000" pitchFamily="2" charset="2"/>
              <a:buChar char="à"/>
            </a:pPr>
            <a:r>
              <a:rPr lang="de-DE" dirty="0">
                <a:sym typeface="Wingdings" panose="05000000000000000000" pitchFamily="2" charset="2"/>
              </a:rPr>
              <a:t>recherchieren weitere Beispiele.</a:t>
            </a:r>
          </a:p>
          <a:p>
            <a:pPr marL="285750" indent="-285750">
              <a:buFont typeface="Wingdings" panose="05000000000000000000" pitchFamily="2" charset="2"/>
              <a:buChar char="à"/>
            </a:pPr>
            <a:endParaRPr lang="de-DE" dirty="0">
              <a:sym typeface="Wingdings" panose="05000000000000000000" pitchFamily="2" charset="2"/>
            </a:endParaRPr>
          </a:p>
          <a:p>
            <a:pPr marL="285750" indent="-285750">
              <a:buFont typeface="Wingdings" panose="05000000000000000000" pitchFamily="2" charset="2"/>
              <a:buChar char="à"/>
            </a:pPr>
            <a:r>
              <a:rPr lang="de-DE" dirty="0">
                <a:sym typeface="Wingdings" panose="05000000000000000000" pitchFamily="2" charset="2"/>
              </a:rPr>
              <a:t>Diskussion, ob Beispiele passend sind.</a:t>
            </a:r>
            <a:endParaRPr lang="de-DE" dirty="0"/>
          </a:p>
        </p:txBody>
      </p:sp>
      <p:sp>
        <p:nvSpPr>
          <p:cNvPr id="6" name="Rechteck 5">
            <a:extLst>
              <a:ext uri="{FF2B5EF4-FFF2-40B4-BE49-F238E27FC236}">
                <a16:creationId xmlns:a16="http://schemas.microsoft.com/office/drawing/2014/main" id="{742AB362-DE42-482F-AB9D-9F7C5A523AFC}"/>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8" name="Rechteck 7">
            <a:extLst>
              <a:ext uri="{FF2B5EF4-FFF2-40B4-BE49-F238E27FC236}">
                <a16:creationId xmlns:a16="http://schemas.microsoft.com/office/drawing/2014/main" id="{75E29973-CBDF-42F3-8596-EC57AFE7F655}"/>
              </a:ext>
            </a:extLst>
          </p:cNvPr>
          <p:cNvSpPr/>
          <p:nvPr/>
        </p:nvSpPr>
        <p:spPr>
          <a:xfrm>
            <a:off x="6672064" y="6642556"/>
            <a:ext cx="2875485" cy="215444"/>
          </a:xfrm>
          <a:prstGeom prst="rect">
            <a:avLst/>
          </a:prstGeom>
        </p:spPr>
        <p:txBody>
          <a:bodyPr wrap="square">
            <a:spAutoFit/>
          </a:bodyPr>
          <a:lstStyle/>
          <a:p>
            <a:pPr algn="r"/>
            <a:r>
              <a:rPr lang="de-DE" sz="800" dirty="0">
                <a:hlinkClick r:id="rId5"/>
              </a:rPr>
              <a:t>https://padlet.com/m_stober/zpgurban_leistungsfach2</a:t>
            </a:r>
            <a:endParaRPr lang="de-DE" sz="800" dirty="0"/>
          </a:p>
        </p:txBody>
      </p:sp>
    </p:spTree>
    <p:extLst>
      <p:ext uri="{BB962C8B-B14F-4D97-AF65-F5344CB8AC3E}">
        <p14:creationId xmlns:p14="http://schemas.microsoft.com/office/powerpoint/2010/main" val="188023105"/>
      </p:ext>
    </p:extLst>
  </p:cSld>
  <p:clrMapOvr>
    <a:masterClrMapping/>
  </p:clrMapOvr>
  <p:transition>
    <p:pull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894B31E-C2D6-46F4-BA57-857730E3002F}"/>
              </a:ext>
            </a:extLst>
          </p:cNvPr>
          <p:cNvSpPr>
            <a:spLocks noGrp="1"/>
          </p:cNvSpPr>
          <p:nvPr>
            <p:ph type="title"/>
          </p:nvPr>
        </p:nvSpPr>
        <p:spPr/>
        <p:txBody>
          <a:bodyPr/>
          <a:lstStyle/>
          <a:p>
            <a:r>
              <a:rPr lang="de-DE" dirty="0"/>
              <a:t>Wie verändern sich Städte? – stadtgeographische Begriffe</a:t>
            </a:r>
          </a:p>
        </p:txBody>
      </p:sp>
      <p:sp>
        <p:nvSpPr>
          <p:cNvPr id="4" name="Fußzeilenplatzhalter 3">
            <a:extLst>
              <a:ext uri="{FF2B5EF4-FFF2-40B4-BE49-F238E27FC236}">
                <a16:creationId xmlns:a16="http://schemas.microsoft.com/office/drawing/2014/main" id="{FBF4139A-E4B2-4A01-ADB3-0E76700A16F8}"/>
              </a:ext>
            </a:extLst>
          </p:cNvPr>
          <p:cNvSpPr>
            <a:spLocks noGrp="1"/>
          </p:cNvSpPr>
          <p:nvPr>
            <p:ph type="ftr" sz="quarter" idx="3"/>
          </p:nvPr>
        </p:nvSpPr>
        <p:spPr/>
        <p:txBody>
          <a:bodyPr/>
          <a:lstStyle/>
          <a:p>
            <a:r>
              <a:rPr lang="de-DE"/>
              <a:t>ZSL-Konzeptionsgruppe Geographie</a:t>
            </a:r>
            <a:endParaRPr lang="de-DE" dirty="0"/>
          </a:p>
        </p:txBody>
      </p:sp>
      <p:pic>
        <p:nvPicPr>
          <p:cNvPr id="8" name="Grafik 7">
            <a:extLst>
              <a:ext uri="{FF2B5EF4-FFF2-40B4-BE49-F238E27FC236}">
                <a16:creationId xmlns:a16="http://schemas.microsoft.com/office/drawing/2014/main" id="{ACEBAB99-ED86-4F78-8B2B-ECF9CC1A2E7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56577" y="1235339"/>
            <a:ext cx="4430845" cy="4430845"/>
          </a:xfrm>
          <a:prstGeom prst="rect">
            <a:avLst/>
          </a:prstGeom>
        </p:spPr>
      </p:pic>
      <p:sp>
        <p:nvSpPr>
          <p:cNvPr id="11" name="Rechteck 10">
            <a:extLst>
              <a:ext uri="{FF2B5EF4-FFF2-40B4-BE49-F238E27FC236}">
                <a16:creationId xmlns:a16="http://schemas.microsoft.com/office/drawing/2014/main" id="{D740CA27-CDCB-4C4F-833E-31993CA88E0E}"/>
              </a:ext>
            </a:extLst>
          </p:cNvPr>
          <p:cNvSpPr/>
          <p:nvPr/>
        </p:nvSpPr>
        <p:spPr>
          <a:xfrm>
            <a:off x="6012160" y="1442328"/>
            <a:ext cx="4572000" cy="3693319"/>
          </a:xfrm>
          <a:prstGeom prst="rect">
            <a:avLst/>
          </a:prstGeom>
          <a:solidFill>
            <a:schemeClr val="accent5">
              <a:lumMod val="60000"/>
              <a:lumOff val="40000"/>
            </a:schemeClr>
          </a:solidFill>
        </p:spPr>
        <p:txBody>
          <a:bodyPr>
            <a:spAutoFit/>
          </a:bodyPr>
          <a:lstStyle/>
          <a:p>
            <a:pPr algn="ctr"/>
            <a:r>
              <a:rPr lang="de-DE" b="1" u="sng" dirty="0"/>
              <a:t>Definition:</a:t>
            </a:r>
          </a:p>
          <a:p>
            <a:r>
              <a:rPr lang="de-DE" b="1" dirty="0"/>
              <a:t>Gated Community</a:t>
            </a:r>
            <a:r>
              <a:rPr lang="de-DE" dirty="0"/>
              <a:t> beschreibt einen geschlossenen Wohnkomplex mit Zugangsbeschränkungen. Auf diese Weise schotten sich die Bewohner von der Umgebung ab. Dabei kann es sich von einfachen Wohnblocks bis hin zu ganzen Stadtteilen handeln. </a:t>
            </a:r>
          </a:p>
          <a:p>
            <a:r>
              <a:rPr lang="de-DE" dirty="0"/>
              <a:t>Diese Form der Sicherheit hat ihren Preis und kann nur von der reichen Bevölkerung bezahlt werden. </a:t>
            </a:r>
          </a:p>
          <a:p>
            <a:r>
              <a:rPr lang="de-DE" dirty="0"/>
              <a:t>Die Angestellten wohnen oft auf der anderen Seite des Zauns. </a:t>
            </a:r>
          </a:p>
        </p:txBody>
      </p:sp>
      <p:pic>
        <p:nvPicPr>
          <p:cNvPr id="13" name="Grafik 12">
            <a:extLst>
              <a:ext uri="{FF2B5EF4-FFF2-40B4-BE49-F238E27FC236}">
                <a16:creationId xmlns:a16="http://schemas.microsoft.com/office/drawing/2014/main" id="{3859F044-B420-43F8-A140-E90E3E6453B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613" y="3603414"/>
            <a:ext cx="3254586" cy="3254586"/>
          </a:xfrm>
          <a:prstGeom prst="rect">
            <a:avLst/>
          </a:prstGeom>
        </p:spPr>
      </p:pic>
      <p:sp>
        <p:nvSpPr>
          <p:cNvPr id="6" name="Pfeil: nach rechts 5">
            <a:extLst>
              <a:ext uri="{FF2B5EF4-FFF2-40B4-BE49-F238E27FC236}">
                <a16:creationId xmlns:a16="http://schemas.microsoft.com/office/drawing/2014/main" id="{96E83D3B-BF71-4094-AACD-8520E9ADDB5A}"/>
              </a:ext>
            </a:extLst>
          </p:cNvPr>
          <p:cNvSpPr/>
          <p:nvPr/>
        </p:nvSpPr>
        <p:spPr>
          <a:xfrm>
            <a:off x="5198864" y="2754444"/>
            <a:ext cx="864096" cy="792088"/>
          </a:xfrm>
          <a:prstGeom prst="rightArrow">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F1FA2813-08E4-4C3D-9568-3DB6CB9E2C51}"/>
              </a:ext>
            </a:extLst>
          </p:cNvPr>
          <p:cNvSpPr/>
          <p:nvPr/>
        </p:nvSpPr>
        <p:spPr>
          <a:xfrm>
            <a:off x="1107473" y="1264032"/>
            <a:ext cx="4295087" cy="369332"/>
          </a:xfrm>
          <a:prstGeom prst="rect">
            <a:avLst/>
          </a:prstGeom>
        </p:spPr>
        <p:txBody>
          <a:bodyPr wrap="none">
            <a:spAutoFit/>
          </a:bodyPr>
          <a:lstStyle/>
          <a:p>
            <a:r>
              <a:rPr lang="de-DE" dirty="0">
                <a:hlinkClick r:id="rId5"/>
              </a:rPr>
              <a:t>https://goo.gl/maps/CMFRYWPHduPztFcv7</a:t>
            </a:r>
            <a:r>
              <a:rPr lang="de-DE" dirty="0"/>
              <a:t> </a:t>
            </a:r>
          </a:p>
        </p:txBody>
      </p:sp>
      <p:sp>
        <p:nvSpPr>
          <p:cNvPr id="12" name="Rechteck 11">
            <a:extLst>
              <a:ext uri="{FF2B5EF4-FFF2-40B4-BE49-F238E27FC236}">
                <a16:creationId xmlns:a16="http://schemas.microsoft.com/office/drawing/2014/main" id="{E55909AE-F2AB-41A0-B52E-D6D11BB7B2BA}"/>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
        <p:nvSpPr>
          <p:cNvPr id="16" name="Rechteck 15">
            <a:extLst>
              <a:ext uri="{FF2B5EF4-FFF2-40B4-BE49-F238E27FC236}">
                <a16:creationId xmlns:a16="http://schemas.microsoft.com/office/drawing/2014/main" id="{F6B02E4C-06EC-45CA-A761-35A5DF37782C}"/>
              </a:ext>
            </a:extLst>
          </p:cNvPr>
          <p:cNvSpPr/>
          <p:nvPr/>
        </p:nvSpPr>
        <p:spPr>
          <a:xfrm>
            <a:off x="5015880" y="5380672"/>
            <a:ext cx="7202363" cy="1477328"/>
          </a:xfrm>
          <a:prstGeom prst="rect">
            <a:avLst/>
          </a:prstGeom>
          <a:solidFill>
            <a:schemeClr val="accent5">
              <a:lumMod val="60000"/>
              <a:lumOff val="40000"/>
            </a:schemeClr>
          </a:solidFill>
        </p:spPr>
        <p:txBody>
          <a:bodyPr wrap="square">
            <a:spAutoFit/>
          </a:bodyPr>
          <a:lstStyle/>
          <a:p>
            <a:pPr algn="ctr"/>
            <a:r>
              <a:rPr lang="de-DE" b="1" u="sng" dirty="0"/>
              <a:t>Bezug zur Globalisierung:</a:t>
            </a:r>
          </a:p>
          <a:p>
            <a:endParaRPr lang="de-DE" b="1" dirty="0"/>
          </a:p>
          <a:p>
            <a:endParaRPr lang="de-DE" b="1" dirty="0"/>
          </a:p>
          <a:p>
            <a:endParaRPr lang="de-DE" b="1" dirty="0"/>
          </a:p>
          <a:p>
            <a:endParaRPr lang="de-DE" dirty="0"/>
          </a:p>
        </p:txBody>
      </p:sp>
      <p:sp>
        <p:nvSpPr>
          <p:cNvPr id="14" name="Pfeil: nach rechts 13">
            <a:extLst>
              <a:ext uri="{FF2B5EF4-FFF2-40B4-BE49-F238E27FC236}">
                <a16:creationId xmlns:a16="http://schemas.microsoft.com/office/drawing/2014/main" id="{96D9685F-371A-4189-8DA5-EE2A9C600AD9}"/>
              </a:ext>
            </a:extLst>
          </p:cNvPr>
          <p:cNvSpPr/>
          <p:nvPr/>
        </p:nvSpPr>
        <p:spPr>
          <a:xfrm rot="5400000">
            <a:off x="9931152" y="4742071"/>
            <a:ext cx="864096" cy="792088"/>
          </a:xfrm>
          <a:prstGeom prst="rightArrow">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Pfeil: nach rechts 16">
            <a:extLst>
              <a:ext uri="{FF2B5EF4-FFF2-40B4-BE49-F238E27FC236}">
                <a16:creationId xmlns:a16="http://schemas.microsoft.com/office/drawing/2014/main" id="{652201C5-DCB6-4914-9D18-BAD9879D8441}"/>
              </a:ext>
            </a:extLst>
          </p:cNvPr>
          <p:cNvSpPr/>
          <p:nvPr/>
        </p:nvSpPr>
        <p:spPr>
          <a:xfrm rot="10800000">
            <a:off x="4269757" y="6092624"/>
            <a:ext cx="864096" cy="792088"/>
          </a:xfrm>
          <a:prstGeom prst="rightArrow">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ACB2C7EF-642B-436E-AF63-8900CA1F61AE}"/>
              </a:ext>
            </a:extLst>
          </p:cNvPr>
          <p:cNvSpPr/>
          <p:nvPr/>
        </p:nvSpPr>
        <p:spPr>
          <a:xfrm>
            <a:off x="8782410" y="6529953"/>
            <a:ext cx="3431704" cy="338554"/>
          </a:xfrm>
          <a:prstGeom prst="rect">
            <a:avLst/>
          </a:prstGeom>
        </p:spPr>
        <p:txBody>
          <a:bodyPr wrap="square">
            <a:spAutoFit/>
          </a:bodyPr>
          <a:lstStyle/>
          <a:p>
            <a:pPr algn="r"/>
            <a:r>
              <a:rPr lang="de-DE" sz="800" dirty="0"/>
              <a:t>Beispiel Century </a:t>
            </a:r>
            <a:r>
              <a:rPr lang="de-DE" sz="800" dirty="0" err="1"/>
              <a:t>Dr</a:t>
            </a:r>
            <a:r>
              <a:rPr lang="de-DE" sz="800" dirty="0"/>
              <a:t>, Kapstadt, Westkap: </a:t>
            </a:r>
            <a:r>
              <a:rPr lang="de-DE" sz="800" dirty="0">
                <a:hlinkClick r:id="rId6"/>
              </a:rPr>
              <a:t>www.google.de/maps/</a:t>
            </a:r>
            <a:endParaRPr lang="de-DE" sz="800" dirty="0"/>
          </a:p>
          <a:p>
            <a:pPr algn="r"/>
            <a:r>
              <a:rPr lang="de-DE" sz="800" dirty="0"/>
              <a:t>Beispiel Scott St, Des </a:t>
            </a:r>
            <a:r>
              <a:rPr lang="de-DE" sz="800" dirty="0" err="1"/>
              <a:t>Plaines</a:t>
            </a:r>
            <a:r>
              <a:rPr lang="de-DE" sz="800" dirty="0"/>
              <a:t>, </a:t>
            </a:r>
            <a:r>
              <a:rPr lang="de-DE" sz="800" dirty="0" err="1"/>
              <a:t>Illiois</a:t>
            </a:r>
            <a:r>
              <a:rPr lang="de-DE" sz="800" dirty="0"/>
              <a:t>: </a:t>
            </a:r>
            <a:r>
              <a:rPr lang="de-DE" sz="800" dirty="0">
                <a:hlinkClick r:id="rId5"/>
              </a:rPr>
              <a:t>www.google.de/maps/</a:t>
            </a:r>
            <a:endParaRPr lang="de-DE" sz="800" dirty="0"/>
          </a:p>
        </p:txBody>
      </p:sp>
    </p:spTree>
    <p:extLst>
      <p:ext uri="{BB962C8B-B14F-4D97-AF65-F5344CB8AC3E}">
        <p14:creationId xmlns:p14="http://schemas.microsoft.com/office/powerpoint/2010/main" val="2922705759"/>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16" grpId="0" animBg="1"/>
      <p:bldP spid="14"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894B31E-C2D6-46F4-BA57-857730E3002F}"/>
              </a:ext>
            </a:extLst>
          </p:cNvPr>
          <p:cNvSpPr>
            <a:spLocks noGrp="1"/>
          </p:cNvSpPr>
          <p:nvPr>
            <p:ph type="title"/>
          </p:nvPr>
        </p:nvSpPr>
        <p:spPr/>
        <p:txBody>
          <a:bodyPr/>
          <a:lstStyle/>
          <a:p>
            <a:r>
              <a:rPr lang="de-DE" dirty="0"/>
              <a:t>Wie verändern sich Städte? – stadtgeographische Begriffe</a:t>
            </a:r>
          </a:p>
        </p:txBody>
      </p:sp>
      <p:sp>
        <p:nvSpPr>
          <p:cNvPr id="4" name="Fußzeilenplatzhalter 3">
            <a:extLst>
              <a:ext uri="{FF2B5EF4-FFF2-40B4-BE49-F238E27FC236}">
                <a16:creationId xmlns:a16="http://schemas.microsoft.com/office/drawing/2014/main" id="{FBF4139A-E4B2-4A01-ADB3-0E76700A16F8}"/>
              </a:ext>
            </a:extLst>
          </p:cNvPr>
          <p:cNvSpPr>
            <a:spLocks noGrp="1"/>
          </p:cNvSpPr>
          <p:nvPr>
            <p:ph type="ftr" sz="quarter" idx="3"/>
          </p:nvPr>
        </p:nvSpPr>
        <p:spPr/>
        <p:txBody>
          <a:bodyPr/>
          <a:lstStyle/>
          <a:p>
            <a:r>
              <a:rPr lang="de-DE"/>
              <a:t>ZSL-Konzeptionsgruppe Geographie</a:t>
            </a:r>
            <a:endParaRPr lang="de-DE" dirty="0"/>
          </a:p>
        </p:txBody>
      </p:sp>
      <p:pic>
        <p:nvPicPr>
          <p:cNvPr id="14" name="Inhaltsplatzhalter 13">
            <a:extLst>
              <a:ext uri="{FF2B5EF4-FFF2-40B4-BE49-F238E27FC236}">
                <a16:creationId xmlns:a16="http://schemas.microsoft.com/office/drawing/2014/main" id="{68F1EF52-DB07-4077-916B-72CFA6A9895B}"/>
              </a:ext>
            </a:extLst>
          </p:cNvPr>
          <p:cNvPicPr>
            <a:picLocks noGrp="1" noChangeAspect="1"/>
          </p:cNvPicPr>
          <p:nvPr>
            <p:ph idx="1"/>
          </p:nvPr>
        </p:nvPicPr>
        <p:blipFill>
          <a:blip r:embed="rId3"/>
          <a:stretch>
            <a:fillRect/>
          </a:stretch>
        </p:blipFill>
        <p:spPr>
          <a:xfrm>
            <a:off x="594400" y="1165531"/>
            <a:ext cx="7854121" cy="4260491"/>
          </a:xfrm>
          <a:prstGeom prst="rect">
            <a:avLst/>
          </a:prstGeom>
        </p:spPr>
      </p:pic>
      <p:sp>
        <p:nvSpPr>
          <p:cNvPr id="6" name="Rechteck 5">
            <a:extLst>
              <a:ext uri="{FF2B5EF4-FFF2-40B4-BE49-F238E27FC236}">
                <a16:creationId xmlns:a16="http://schemas.microsoft.com/office/drawing/2014/main" id="{55A46465-4E6D-4A51-8F2B-F6A3CFD74B24}"/>
              </a:ext>
            </a:extLst>
          </p:cNvPr>
          <p:cNvSpPr/>
          <p:nvPr/>
        </p:nvSpPr>
        <p:spPr>
          <a:xfrm>
            <a:off x="8448521" y="3671696"/>
            <a:ext cx="3110136" cy="1754326"/>
          </a:xfrm>
          <a:prstGeom prst="rect">
            <a:avLst/>
          </a:prstGeom>
        </p:spPr>
        <p:txBody>
          <a:bodyPr wrap="square">
            <a:spAutoFit/>
          </a:bodyPr>
          <a:lstStyle/>
          <a:p>
            <a:r>
              <a:rPr lang="de-DE" dirty="0"/>
              <a:t>Alternative: H5P-Übung:</a:t>
            </a:r>
          </a:p>
          <a:p>
            <a:pPr marL="285750" indent="-285750">
              <a:buFont typeface="Arial" panose="020B0604020202020204" pitchFamily="34" charset="0"/>
              <a:buChar char="•"/>
            </a:pPr>
            <a:r>
              <a:rPr lang="de-DE" dirty="0"/>
              <a:t>Kurs Stadtgeographie – Grundlagen</a:t>
            </a:r>
            <a:br>
              <a:rPr lang="de-DE" dirty="0"/>
            </a:br>
            <a:r>
              <a:rPr lang="de-DE" dirty="0"/>
              <a:t>(</a:t>
            </a:r>
            <a:r>
              <a:rPr lang="de-DE" dirty="0" err="1"/>
              <a:t>Moove</a:t>
            </a:r>
            <a:r>
              <a:rPr lang="de-DE" dirty="0"/>
              <a:t>-Plattform)</a:t>
            </a:r>
          </a:p>
          <a:p>
            <a:pPr marL="285750" indent="-285750">
              <a:buFont typeface="Arial" panose="020B0604020202020204" pitchFamily="34" charset="0"/>
              <a:buChar char="•"/>
            </a:pPr>
            <a:r>
              <a:rPr lang="de-DE" dirty="0"/>
              <a:t>Landesbildungsserver</a:t>
            </a:r>
            <a:br>
              <a:rPr lang="de-DE" dirty="0"/>
            </a:br>
            <a:r>
              <a:rPr lang="de-DE" dirty="0"/>
              <a:t>(</a:t>
            </a:r>
            <a:r>
              <a:rPr lang="de-DE" dirty="0">
                <a:hlinkClick r:id="rId4"/>
              </a:rPr>
              <a:t>www.geographie-bw.de</a:t>
            </a:r>
            <a:r>
              <a:rPr lang="de-DE" dirty="0"/>
              <a:t>)</a:t>
            </a:r>
          </a:p>
        </p:txBody>
      </p:sp>
      <p:sp>
        <p:nvSpPr>
          <p:cNvPr id="8" name="Rechteck 7">
            <a:extLst>
              <a:ext uri="{FF2B5EF4-FFF2-40B4-BE49-F238E27FC236}">
                <a16:creationId xmlns:a16="http://schemas.microsoft.com/office/drawing/2014/main" id="{FADBFA18-262B-4977-A679-179CEB0CE0F1}"/>
              </a:ext>
            </a:extLst>
          </p:cNvPr>
          <p:cNvSpPr/>
          <p:nvPr/>
        </p:nvSpPr>
        <p:spPr>
          <a:xfrm>
            <a:off x="630967" y="5389211"/>
            <a:ext cx="5025440" cy="461665"/>
          </a:xfrm>
          <a:prstGeom prst="rect">
            <a:avLst/>
          </a:prstGeom>
          <a:solidFill>
            <a:srgbClr val="FFFDE9"/>
          </a:solidFill>
        </p:spPr>
        <p:txBody>
          <a:bodyPr wrap="square">
            <a:spAutoFit/>
          </a:bodyPr>
          <a:lstStyle/>
          <a:p>
            <a:r>
              <a:rPr lang="de-DE" sz="1200" i="1" dirty="0">
                <a:solidFill>
                  <a:srgbClr val="000000"/>
                </a:solidFill>
                <a:latin typeface="LiberationSerif-Italic"/>
              </a:rPr>
              <a:t>Freiburg von Matthias Stober [</a:t>
            </a:r>
            <a:r>
              <a:rPr lang="de-DE" sz="1200" i="1" dirty="0">
                <a:solidFill>
                  <a:srgbClr val="000081"/>
                </a:solidFill>
                <a:latin typeface="LiberationSerif-Italic"/>
                <a:hlinkClick r:id="rId5"/>
              </a:rPr>
              <a:t>CC BY 4.0</a:t>
            </a:r>
            <a:r>
              <a:rPr lang="de-DE" sz="1200" i="1" dirty="0">
                <a:solidFill>
                  <a:srgbClr val="000000"/>
                </a:solidFill>
                <a:latin typeface="LiberationSerif-Italic"/>
              </a:rPr>
              <a:t>], </a:t>
            </a:r>
          </a:p>
          <a:p>
            <a:r>
              <a:rPr lang="de-DE" sz="1200" i="1" dirty="0">
                <a:solidFill>
                  <a:srgbClr val="000000"/>
                </a:solidFill>
                <a:latin typeface="LiberationSerif-Italic"/>
              </a:rPr>
              <a:t>H5P-Anwendung von </a:t>
            </a:r>
            <a:r>
              <a:rPr lang="de-DE" sz="1200" i="1" dirty="0" err="1">
                <a:solidFill>
                  <a:srgbClr val="000081"/>
                </a:solidFill>
                <a:latin typeface="LiberationSerif-Italic"/>
                <a:hlinkClick r:id="rId6"/>
              </a:rPr>
              <a:t>Landesbildungserver</a:t>
            </a:r>
            <a:r>
              <a:rPr lang="de-DE" sz="1200" i="1" dirty="0">
                <a:solidFill>
                  <a:srgbClr val="000081"/>
                </a:solidFill>
                <a:latin typeface="LiberationSerif-Italic"/>
                <a:hlinkClick r:id="rId6"/>
              </a:rPr>
              <a:t> BW</a:t>
            </a:r>
            <a:r>
              <a:rPr lang="de-DE" sz="1200" i="1" dirty="0">
                <a:solidFill>
                  <a:srgbClr val="000081"/>
                </a:solidFill>
                <a:latin typeface="LiberationSerif-Italic"/>
              </a:rPr>
              <a:t> </a:t>
            </a:r>
            <a:r>
              <a:rPr lang="de-DE" sz="1200" i="1" dirty="0">
                <a:solidFill>
                  <a:srgbClr val="000000"/>
                </a:solidFill>
                <a:latin typeface="LiberationSerif-Italic"/>
              </a:rPr>
              <a:t>[</a:t>
            </a:r>
            <a:r>
              <a:rPr lang="de-DE" sz="1200" i="1" dirty="0">
                <a:solidFill>
                  <a:srgbClr val="000081"/>
                </a:solidFill>
                <a:latin typeface="LiberationSerif-Italic"/>
                <a:hlinkClick r:id="rId5"/>
              </a:rPr>
              <a:t>CC BY 4.0</a:t>
            </a:r>
            <a:r>
              <a:rPr lang="de-DE" sz="1200" i="1" dirty="0">
                <a:solidFill>
                  <a:srgbClr val="000000"/>
                </a:solidFill>
                <a:latin typeface="LiberationSerif-Italic"/>
              </a:rPr>
              <a:t>]</a:t>
            </a:r>
            <a:endParaRPr lang="de-DE" sz="1200" dirty="0"/>
          </a:p>
        </p:txBody>
      </p:sp>
    </p:spTree>
    <p:extLst>
      <p:ext uri="{BB962C8B-B14F-4D97-AF65-F5344CB8AC3E}">
        <p14:creationId xmlns:p14="http://schemas.microsoft.com/office/powerpoint/2010/main" val="1606105766"/>
      </p:ext>
    </p:extLst>
  </p:cSld>
  <p:clrMapOvr>
    <a:masterClrMapping/>
  </p:clrMapOvr>
  <p:transition>
    <p:pull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A894B31E-C2D6-46F4-BA57-857730E3002F}"/>
              </a:ext>
            </a:extLst>
          </p:cNvPr>
          <p:cNvSpPr>
            <a:spLocks noGrp="1"/>
          </p:cNvSpPr>
          <p:nvPr>
            <p:ph type="title"/>
          </p:nvPr>
        </p:nvSpPr>
        <p:spPr/>
        <p:txBody>
          <a:bodyPr/>
          <a:lstStyle/>
          <a:p>
            <a:r>
              <a:rPr lang="de-DE" dirty="0"/>
              <a:t>Wie verändern sich Städte? – stadtgeographische Begriffe</a:t>
            </a:r>
          </a:p>
        </p:txBody>
      </p:sp>
      <p:sp>
        <p:nvSpPr>
          <p:cNvPr id="4" name="Fußzeilenplatzhalter 3">
            <a:extLst>
              <a:ext uri="{FF2B5EF4-FFF2-40B4-BE49-F238E27FC236}">
                <a16:creationId xmlns:a16="http://schemas.microsoft.com/office/drawing/2014/main" id="{FBF4139A-E4B2-4A01-ADB3-0E76700A16F8}"/>
              </a:ext>
            </a:extLst>
          </p:cNvPr>
          <p:cNvSpPr>
            <a:spLocks noGrp="1"/>
          </p:cNvSpPr>
          <p:nvPr>
            <p:ph type="ftr" sz="quarter" idx="3"/>
          </p:nvPr>
        </p:nvSpPr>
        <p:spPr/>
        <p:txBody>
          <a:bodyPr/>
          <a:lstStyle/>
          <a:p>
            <a:r>
              <a:rPr lang="de-DE"/>
              <a:t>ZSL-Konzeptionsgruppe Geographie</a:t>
            </a:r>
            <a:endParaRPr lang="de-DE" dirty="0"/>
          </a:p>
        </p:txBody>
      </p:sp>
      <p:pic>
        <p:nvPicPr>
          <p:cNvPr id="8" name="Inhaltsplatzhalter 7">
            <a:extLst>
              <a:ext uri="{FF2B5EF4-FFF2-40B4-BE49-F238E27FC236}">
                <a16:creationId xmlns:a16="http://schemas.microsoft.com/office/drawing/2014/main" id="{A65C1704-B099-47CF-A782-AFC580657EBA}"/>
              </a:ext>
            </a:extLst>
          </p:cNvPr>
          <p:cNvPicPr>
            <a:picLocks noGrp="1" noChangeAspect="1"/>
          </p:cNvPicPr>
          <p:nvPr>
            <p:ph idx="1"/>
          </p:nvPr>
        </p:nvPicPr>
        <p:blipFill>
          <a:blip r:embed="rId3"/>
          <a:stretch>
            <a:fillRect/>
          </a:stretch>
        </p:blipFill>
        <p:spPr>
          <a:xfrm>
            <a:off x="602545" y="1171136"/>
            <a:ext cx="7818157" cy="4248373"/>
          </a:xfrm>
          <a:prstGeom prst="rect">
            <a:avLst/>
          </a:prstGeom>
        </p:spPr>
      </p:pic>
      <p:sp>
        <p:nvSpPr>
          <p:cNvPr id="6" name="Rechteck 5">
            <a:extLst>
              <a:ext uri="{FF2B5EF4-FFF2-40B4-BE49-F238E27FC236}">
                <a16:creationId xmlns:a16="http://schemas.microsoft.com/office/drawing/2014/main" id="{723A47F7-CF8A-41F4-A064-013A03D78AFE}"/>
              </a:ext>
            </a:extLst>
          </p:cNvPr>
          <p:cNvSpPr/>
          <p:nvPr/>
        </p:nvSpPr>
        <p:spPr>
          <a:xfrm>
            <a:off x="8463721" y="4149079"/>
            <a:ext cx="3110136" cy="1754326"/>
          </a:xfrm>
          <a:prstGeom prst="rect">
            <a:avLst/>
          </a:prstGeom>
        </p:spPr>
        <p:txBody>
          <a:bodyPr wrap="square">
            <a:spAutoFit/>
          </a:bodyPr>
          <a:lstStyle/>
          <a:p>
            <a:r>
              <a:rPr lang="de-DE" dirty="0"/>
              <a:t>Alternative: H5P-Übung:</a:t>
            </a:r>
          </a:p>
          <a:p>
            <a:pPr marL="285750" indent="-285750">
              <a:buFont typeface="Arial" panose="020B0604020202020204" pitchFamily="34" charset="0"/>
              <a:buChar char="•"/>
            </a:pPr>
            <a:r>
              <a:rPr lang="de-DE" dirty="0"/>
              <a:t>Kurs Stadtgeographie – Grundlagen</a:t>
            </a:r>
            <a:br>
              <a:rPr lang="de-DE" dirty="0"/>
            </a:br>
            <a:r>
              <a:rPr lang="de-DE" dirty="0"/>
              <a:t>(</a:t>
            </a:r>
            <a:r>
              <a:rPr lang="de-DE" dirty="0" err="1"/>
              <a:t>Moove</a:t>
            </a:r>
            <a:r>
              <a:rPr lang="de-DE" dirty="0"/>
              <a:t>-Plattform)</a:t>
            </a:r>
          </a:p>
          <a:p>
            <a:pPr marL="285750" indent="-285750">
              <a:buFont typeface="Arial" panose="020B0604020202020204" pitchFamily="34" charset="0"/>
              <a:buChar char="•"/>
            </a:pPr>
            <a:r>
              <a:rPr lang="de-DE" dirty="0"/>
              <a:t>Landesbildungsserver</a:t>
            </a:r>
            <a:br>
              <a:rPr lang="de-DE" dirty="0"/>
            </a:br>
            <a:r>
              <a:rPr lang="de-DE" dirty="0"/>
              <a:t>(</a:t>
            </a:r>
            <a:r>
              <a:rPr lang="de-DE" dirty="0">
                <a:hlinkClick r:id="rId4"/>
              </a:rPr>
              <a:t>www.geographie-bw.de</a:t>
            </a:r>
            <a:r>
              <a:rPr lang="de-DE" dirty="0"/>
              <a:t>)</a:t>
            </a:r>
          </a:p>
        </p:txBody>
      </p:sp>
      <p:sp>
        <p:nvSpPr>
          <p:cNvPr id="7" name="Rechteck 6">
            <a:extLst>
              <a:ext uri="{FF2B5EF4-FFF2-40B4-BE49-F238E27FC236}">
                <a16:creationId xmlns:a16="http://schemas.microsoft.com/office/drawing/2014/main" id="{6F58201A-6A2B-466C-917A-26E399FE2790}"/>
              </a:ext>
            </a:extLst>
          </p:cNvPr>
          <p:cNvSpPr/>
          <p:nvPr/>
        </p:nvSpPr>
        <p:spPr>
          <a:xfrm>
            <a:off x="7111516" y="5687961"/>
            <a:ext cx="1368152" cy="215444"/>
          </a:xfrm>
          <a:prstGeom prst="rect">
            <a:avLst/>
          </a:prstGeom>
        </p:spPr>
        <p:txBody>
          <a:bodyPr wrap="square">
            <a:spAutoFit/>
          </a:bodyPr>
          <a:lstStyle/>
          <a:p>
            <a:pPr algn="r"/>
            <a:r>
              <a:rPr lang="de-DE" sz="800" dirty="0">
                <a:hlinkClick r:id="rId4"/>
              </a:rPr>
              <a:t>www.geographie-bw.de</a:t>
            </a:r>
            <a:endParaRPr lang="de-DE" sz="800" dirty="0"/>
          </a:p>
        </p:txBody>
      </p:sp>
      <p:sp>
        <p:nvSpPr>
          <p:cNvPr id="9" name="Rechteck 8">
            <a:extLst>
              <a:ext uri="{FF2B5EF4-FFF2-40B4-BE49-F238E27FC236}">
                <a16:creationId xmlns:a16="http://schemas.microsoft.com/office/drawing/2014/main" id="{69BAC0B1-8BD1-41C3-9347-B61651324285}"/>
              </a:ext>
            </a:extLst>
          </p:cNvPr>
          <p:cNvSpPr/>
          <p:nvPr/>
        </p:nvSpPr>
        <p:spPr>
          <a:xfrm>
            <a:off x="630967" y="5389211"/>
            <a:ext cx="5025440" cy="461665"/>
          </a:xfrm>
          <a:prstGeom prst="rect">
            <a:avLst/>
          </a:prstGeom>
          <a:solidFill>
            <a:srgbClr val="FFFDE9"/>
          </a:solidFill>
        </p:spPr>
        <p:txBody>
          <a:bodyPr wrap="square">
            <a:spAutoFit/>
          </a:bodyPr>
          <a:lstStyle/>
          <a:p>
            <a:r>
              <a:rPr lang="de-DE" sz="1200" i="1" dirty="0">
                <a:solidFill>
                  <a:srgbClr val="000000"/>
                </a:solidFill>
                <a:latin typeface="LiberationSerif-Italic"/>
              </a:rPr>
              <a:t>Freiburg von Matthias Stober [</a:t>
            </a:r>
            <a:r>
              <a:rPr lang="de-DE" sz="1200" i="1" dirty="0">
                <a:solidFill>
                  <a:srgbClr val="000081"/>
                </a:solidFill>
                <a:latin typeface="LiberationSerif-Italic"/>
                <a:hlinkClick r:id="rId5"/>
              </a:rPr>
              <a:t>CC BY 4.0</a:t>
            </a:r>
            <a:r>
              <a:rPr lang="de-DE" sz="1200" i="1" dirty="0">
                <a:solidFill>
                  <a:srgbClr val="000000"/>
                </a:solidFill>
                <a:latin typeface="LiberationSerif-Italic"/>
              </a:rPr>
              <a:t>], </a:t>
            </a:r>
          </a:p>
          <a:p>
            <a:r>
              <a:rPr lang="de-DE" sz="1200" i="1" dirty="0">
                <a:solidFill>
                  <a:srgbClr val="000000"/>
                </a:solidFill>
                <a:latin typeface="LiberationSerif-Italic"/>
              </a:rPr>
              <a:t>H5P-Anwendung von </a:t>
            </a:r>
            <a:r>
              <a:rPr lang="de-DE" sz="1200" i="1" dirty="0" err="1">
                <a:solidFill>
                  <a:srgbClr val="000081"/>
                </a:solidFill>
                <a:latin typeface="LiberationSerif-Italic"/>
                <a:hlinkClick r:id="rId6"/>
              </a:rPr>
              <a:t>Landesbildungserver</a:t>
            </a:r>
            <a:r>
              <a:rPr lang="de-DE" sz="1200" i="1" dirty="0">
                <a:solidFill>
                  <a:srgbClr val="000081"/>
                </a:solidFill>
                <a:latin typeface="LiberationSerif-Italic"/>
                <a:hlinkClick r:id="rId6"/>
              </a:rPr>
              <a:t> BW</a:t>
            </a:r>
            <a:r>
              <a:rPr lang="de-DE" sz="1200" i="1" dirty="0">
                <a:solidFill>
                  <a:srgbClr val="000081"/>
                </a:solidFill>
                <a:latin typeface="LiberationSerif-Italic"/>
              </a:rPr>
              <a:t> </a:t>
            </a:r>
            <a:r>
              <a:rPr lang="de-DE" sz="1200" i="1" dirty="0">
                <a:solidFill>
                  <a:srgbClr val="000000"/>
                </a:solidFill>
                <a:latin typeface="LiberationSerif-Italic"/>
              </a:rPr>
              <a:t>[</a:t>
            </a:r>
            <a:r>
              <a:rPr lang="de-DE" sz="1200" i="1" dirty="0">
                <a:solidFill>
                  <a:srgbClr val="000081"/>
                </a:solidFill>
                <a:latin typeface="LiberationSerif-Italic"/>
                <a:hlinkClick r:id="rId5"/>
              </a:rPr>
              <a:t>CC BY 4.0</a:t>
            </a:r>
            <a:r>
              <a:rPr lang="de-DE" sz="1200" i="1" dirty="0">
                <a:solidFill>
                  <a:srgbClr val="000000"/>
                </a:solidFill>
                <a:latin typeface="LiberationSerif-Italic"/>
              </a:rPr>
              <a:t>]</a:t>
            </a:r>
            <a:endParaRPr lang="de-DE" sz="1200" dirty="0"/>
          </a:p>
        </p:txBody>
      </p:sp>
    </p:spTree>
    <p:extLst>
      <p:ext uri="{BB962C8B-B14F-4D97-AF65-F5344CB8AC3E}">
        <p14:creationId xmlns:p14="http://schemas.microsoft.com/office/powerpoint/2010/main" val="3011415126"/>
      </p:ext>
    </p:extLst>
  </p:cSld>
  <p:clrMapOvr>
    <a:masterClrMapping/>
  </p:clrMapOvr>
  <p:transition>
    <p:pull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E2389FD-1C20-ED44-8717-05DA88663F4B}"/>
              </a:ext>
            </a:extLst>
          </p:cNvPr>
          <p:cNvSpPr>
            <a:spLocks noGrp="1"/>
          </p:cNvSpPr>
          <p:nvPr>
            <p:ph type="title"/>
          </p:nvPr>
        </p:nvSpPr>
        <p:spPr>
          <a:xfrm>
            <a:off x="609600" y="330956"/>
            <a:ext cx="10972800" cy="1066800"/>
          </a:xfrm>
        </p:spPr>
        <p:txBody>
          <a:bodyPr>
            <a:normAutofit/>
          </a:bodyPr>
          <a:lstStyle/>
          <a:p>
            <a:r>
              <a:rPr lang="de-DE" sz="3200" dirty="0"/>
              <a:t>DS 3-6 – Wie verändern sich Städte?</a:t>
            </a:r>
            <a:endParaRPr lang="de-DE" sz="3000" dirty="0"/>
          </a:p>
        </p:txBody>
      </p:sp>
      <p:graphicFrame>
        <p:nvGraphicFramePr>
          <p:cNvPr id="5" name="Inhaltsplatzhalter 3">
            <a:extLst>
              <a:ext uri="{FF2B5EF4-FFF2-40B4-BE49-F238E27FC236}">
                <a16:creationId xmlns:a16="http://schemas.microsoft.com/office/drawing/2014/main" id="{1981E83A-B9A8-C945-8FDF-2B04013994A7}"/>
              </a:ext>
            </a:extLst>
          </p:cNvPr>
          <p:cNvGraphicFramePr>
            <a:graphicFrameLocks/>
          </p:cNvGraphicFramePr>
          <p:nvPr>
            <p:extLst>
              <p:ext uri="{D42A27DB-BD31-4B8C-83A1-F6EECF244321}">
                <p14:modId xmlns:p14="http://schemas.microsoft.com/office/powerpoint/2010/main" val="1153062197"/>
              </p:ext>
            </p:extLst>
          </p:nvPr>
        </p:nvGraphicFramePr>
        <p:xfrm>
          <a:off x="693336" y="1669061"/>
          <a:ext cx="10771831" cy="4061354"/>
        </p:xfrm>
        <a:graphic>
          <a:graphicData uri="http://schemas.openxmlformats.org/drawingml/2006/table">
            <a:tbl>
              <a:tblPr firstRow="1" bandRow="1">
                <a:tableStyleId>{F2DE63D5-997A-4646-A377-4702673A728D}</a:tableStyleId>
              </a:tblPr>
              <a:tblGrid>
                <a:gridCol w="1040508">
                  <a:extLst>
                    <a:ext uri="{9D8B030D-6E8A-4147-A177-3AD203B41FA5}">
                      <a16:colId xmlns:a16="http://schemas.microsoft.com/office/drawing/2014/main" val="418785194"/>
                    </a:ext>
                  </a:extLst>
                </a:gridCol>
                <a:gridCol w="1040508">
                  <a:extLst>
                    <a:ext uri="{9D8B030D-6E8A-4147-A177-3AD203B41FA5}">
                      <a16:colId xmlns:a16="http://schemas.microsoft.com/office/drawing/2014/main" val="3076982727"/>
                    </a:ext>
                  </a:extLst>
                </a:gridCol>
                <a:gridCol w="4549928">
                  <a:extLst>
                    <a:ext uri="{9D8B030D-6E8A-4147-A177-3AD203B41FA5}">
                      <a16:colId xmlns:a16="http://schemas.microsoft.com/office/drawing/2014/main" val="2504284977"/>
                    </a:ext>
                  </a:extLst>
                </a:gridCol>
                <a:gridCol w="4140887">
                  <a:extLst>
                    <a:ext uri="{9D8B030D-6E8A-4147-A177-3AD203B41FA5}">
                      <a16:colId xmlns:a16="http://schemas.microsoft.com/office/drawing/2014/main" val="3516930280"/>
                    </a:ext>
                  </a:extLst>
                </a:gridCol>
              </a:tblGrid>
              <a:tr h="533354">
                <a:tc>
                  <a:txBody>
                    <a:bodyPr/>
                    <a:lstStyle/>
                    <a:p>
                      <a:r>
                        <a:rPr lang="de-DE" b="0" i="0" baseline="0" dirty="0" err="1">
                          <a:latin typeface="Arial" panose="020B0604020202020204" pitchFamily="34" charset="0"/>
                          <a:cs typeface="Arial" panose="020B0604020202020204" pitchFamily="34" charset="0"/>
                        </a:rPr>
                        <a:t>IbK</a:t>
                      </a:r>
                      <a:endParaRPr lang="de-DE" b="0" i="0" baseline="0" dirty="0">
                        <a:latin typeface="Arial" panose="020B0604020202020204" pitchFamily="34" charset="0"/>
                        <a:cs typeface="Arial" panose="020B0604020202020204" pitchFamily="34" charset="0"/>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err="1">
                          <a:latin typeface="Arial" panose="020B0604020202020204" pitchFamily="34" charset="0"/>
                          <a:cs typeface="Arial" panose="020B0604020202020204" pitchFamily="34" charset="0"/>
                        </a:rPr>
                        <a:t>pbK</a:t>
                      </a:r>
                      <a:endParaRPr lang="de-DE" b="0" i="0" baseline="0" dirty="0">
                        <a:latin typeface="Arial" panose="020B0604020202020204" pitchFamily="34" charset="0"/>
                        <a:cs typeface="Arial" panose="020B0604020202020204" pitchFamily="34" charset="0"/>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a:latin typeface="Arial" panose="020B0604020202020204" pitchFamily="34" charset="0"/>
                          <a:cs typeface="Arial" panose="020B0604020202020204" pitchFamily="34" charset="0"/>
                        </a:rPr>
                        <a:t>Ideen zur Umsetzung</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a:latin typeface="Arial" panose="020B0604020202020204" pitchFamily="34" charset="0"/>
                          <a:cs typeface="Arial" panose="020B0604020202020204" pitchFamily="34" charset="0"/>
                        </a:rPr>
                        <a:t>Material, Hinweise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3528000">
                <a:tc>
                  <a:txBody>
                    <a:bodyPr/>
                    <a:lstStyle/>
                    <a:p>
                      <a:r>
                        <a:rPr lang="de-DE" sz="1600" dirty="0">
                          <a:effectLst/>
                          <a:latin typeface="Arial" panose="020B0604020202020204" pitchFamily="34" charset="0"/>
                          <a:cs typeface="Arial" panose="020B0604020202020204" pitchFamily="34" charset="0"/>
                        </a:rPr>
                        <a:t>3.5.3.3 (3)</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e-DE" sz="1600" dirty="0">
                          <a:effectLst/>
                          <a:latin typeface="Arial" panose="020B0604020202020204" pitchFamily="34" charset="0"/>
                          <a:cs typeface="Arial" panose="020B0604020202020204" pitchFamily="34" charset="0"/>
                        </a:rPr>
                        <a:t>2.1.2</a:t>
                      </a:r>
                    </a:p>
                    <a:p>
                      <a:r>
                        <a:rPr lang="de-DE" sz="1600" dirty="0">
                          <a:effectLst/>
                          <a:latin typeface="Arial" panose="020B0604020202020204" pitchFamily="34" charset="0"/>
                          <a:cs typeface="Arial" panose="020B0604020202020204" pitchFamily="34" charset="0"/>
                        </a:rPr>
                        <a:t>2.1.3</a:t>
                      </a:r>
                    </a:p>
                    <a:p>
                      <a:r>
                        <a:rPr lang="de-DE" sz="1600" dirty="0">
                          <a:effectLst/>
                          <a:latin typeface="Arial" panose="020B0604020202020204" pitchFamily="34" charset="0"/>
                          <a:cs typeface="Arial" panose="020B0604020202020204" pitchFamily="34" charset="0"/>
                        </a:rPr>
                        <a:t>2.2.1</a:t>
                      </a:r>
                    </a:p>
                    <a:p>
                      <a:r>
                        <a:rPr lang="de-DE" sz="1600" dirty="0">
                          <a:effectLst/>
                          <a:latin typeface="Arial" panose="020B0604020202020204" pitchFamily="34" charset="0"/>
                          <a:cs typeface="Arial" panose="020B0604020202020204" pitchFamily="34" charset="0"/>
                        </a:rPr>
                        <a:t>2.5.2</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kumimoji="0" lang="de-DE" sz="1400" kern="1200" dirty="0">
                          <a:solidFill>
                            <a:schemeClr val="tx1"/>
                          </a:solidFill>
                          <a:latin typeface="Arial" panose="020B0604020202020204" pitchFamily="34" charset="0"/>
                          <a:ea typeface="+mn-ea"/>
                          <a:cs typeface="Arial" panose="020B0604020202020204" pitchFamily="34" charset="0"/>
                        </a:rPr>
                        <a:t>Die </a:t>
                      </a:r>
                      <a:r>
                        <a:rPr kumimoji="0" lang="de-DE" sz="1400" kern="1200" dirty="0" err="1">
                          <a:solidFill>
                            <a:schemeClr val="tx1"/>
                          </a:solidFill>
                          <a:latin typeface="Arial" panose="020B0604020202020204" pitchFamily="34" charset="0"/>
                          <a:ea typeface="+mn-ea"/>
                          <a:cs typeface="Arial" panose="020B0604020202020204" pitchFamily="34" charset="0"/>
                        </a:rPr>
                        <a:t>SuS</a:t>
                      </a:r>
                      <a:r>
                        <a:rPr kumimoji="0" lang="de-DE" sz="1400" kern="1200" dirty="0">
                          <a:solidFill>
                            <a:schemeClr val="tx1"/>
                          </a:solidFill>
                          <a:latin typeface="Arial" panose="020B0604020202020204" pitchFamily="34" charset="0"/>
                          <a:ea typeface="+mn-ea"/>
                          <a:cs typeface="Arial" panose="020B0604020202020204" pitchFamily="34" charset="0"/>
                        </a:rPr>
                        <a:t> erläutern arbeitsteilig typische städtische Strukturen und stellen diese exemplarisch an konkreten Raumbeispielen dar. Im Plenum werden die gewählten Beispiele kritisch überprüft. </a:t>
                      </a:r>
                    </a:p>
                    <a:p>
                      <a:pPr marL="0" indent="0">
                        <a:buFont typeface="Arial" panose="020B0604020202020204" pitchFamily="34" charset="0"/>
                        <a:buNone/>
                      </a:pPr>
                      <a:endParaRPr kumimoji="0" lang="de-DE" sz="1400" kern="1200" dirty="0">
                        <a:solidFill>
                          <a:schemeClr val="tx1"/>
                        </a:solidFill>
                        <a:latin typeface="Arial" panose="020B0604020202020204" pitchFamily="34" charset="0"/>
                        <a:ea typeface="+mn-ea"/>
                        <a:cs typeface="Arial" panose="020B0604020202020204" pitchFamily="34" charset="0"/>
                      </a:endParaRPr>
                    </a:p>
                    <a:p>
                      <a:pPr marL="0" indent="0" algn="ctr">
                        <a:buFont typeface="Arial" panose="020B0604020202020204" pitchFamily="34" charset="0"/>
                        <a:buNone/>
                      </a:pPr>
                      <a:r>
                        <a:rPr kumimoji="0" lang="de-DE" sz="1400" kern="1200" dirty="0">
                          <a:solidFill>
                            <a:schemeClr val="tx1"/>
                          </a:solidFill>
                          <a:latin typeface="Arial" panose="020B0604020202020204" pitchFamily="34" charset="0"/>
                          <a:ea typeface="+mn-ea"/>
                          <a:cs typeface="Arial" panose="020B0604020202020204" pitchFamily="34" charset="0"/>
                        </a:rPr>
                        <a:t>Alternative</a:t>
                      </a:r>
                    </a:p>
                    <a:p>
                      <a:pPr marL="285750" indent="-285750">
                        <a:buFont typeface="Arial" panose="020B0604020202020204" pitchFamily="34" charset="0"/>
                        <a:buChar char="•"/>
                      </a:pPr>
                      <a:r>
                        <a:rPr kumimoji="0" lang="de-DE" sz="1400" kern="1200" dirty="0" err="1">
                          <a:solidFill>
                            <a:schemeClr val="tx1"/>
                          </a:solidFill>
                          <a:latin typeface="Arial" panose="020B0604020202020204" pitchFamily="34" charset="0"/>
                          <a:ea typeface="+mn-ea"/>
                          <a:cs typeface="Arial" panose="020B0604020202020204" pitchFamily="34" charset="0"/>
                        </a:rPr>
                        <a:t>SuS</a:t>
                      </a:r>
                      <a:r>
                        <a:rPr kumimoji="0" lang="de-DE" sz="1400" kern="1200" dirty="0">
                          <a:solidFill>
                            <a:schemeClr val="tx1"/>
                          </a:solidFill>
                          <a:latin typeface="Arial" panose="020B0604020202020204" pitchFamily="34" charset="0"/>
                          <a:ea typeface="+mn-ea"/>
                          <a:cs typeface="Arial" panose="020B0604020202020204" pitchFamily="34" charset="0"/>
                        </a:rPr>
                        <a:t> erarbeiten stadtgeographische Prozesse anhand konkreter Beispiele</a:t>
                      </a:r>
                    </a:p>
                    <a:p>
                      <a:pPr marL="742950" lvl="1" indent="-285750">
                        <a:buFont typeface="Arial" panose="020B0604020202020204" pitchFamily="34" charset="0"/>
                        <a:buChar char="•"/>
                      </a:pPr>
                      <a:r>
                        <a:rPr kumimoji="0" lang="de-DE" sz="1400" kern="1200" dirty="0">
                          <a:solidFill>
                            <a:schemeClr val="tx1"/>
                          </a:solidFill>
                          <a:latin typeface="Arial" panose="020B0604020202020204" pitchFamily="34" charset="0"/>
                          <a:ea typeface="+mn-ea"/>
                          <a:cs typeface="Arial" panose="020B0604020202020204" pitchFamily="34" charset="0"/>
                        </a:rPr>
                        <a:t>Die </a:t>
                      </a:r>
                      <a:r>
                        <a:rPr kumimoji="0" lang="de-DE" sz="1400" kern="1200" dirty="0" err="1">
                          <a:solidFill>
                            <a:schemeClr val="tx1"/>
                          </a:solidFill>
                          <a:latin typeface="Arial" panose="020B0604020202020204" pitchFamily="34" charset="0"/>
                          <a:ea typeface="+mn-ea"/>
                          <a:cs typeface="Arial" panose="020B0604020202020204" pitchFamily="34" charset="0"/>
                        </a:rPr>
                        <a:t>SuS</a:t>
                      </a:r>
                      <a:r>
                        <a:rPr kumimoji="0" lang="de-DE" sz="1400" kern="1200" dirty="0">
                          <a:solidFill>
                            <a:schemeClr val="tx1"/>
                          </a:solidFill>
                          <a:latin typeface="Arial" panose="020B0604020202020204" pitchFamily="34" charset="0"/>
                          <a:ea typeface="+mn-ea"/>
                          <a:cs typeface="Arial" panose="020B0604020202020204" pitchFamily="34" charset="0"/>
                        </a:rPr>
                        <a:t> erhalten die Tabelle und erschließen die Zuordnungen zu den Begriffen selbst.</a:t>
                      </a:r>
                    </a:p>
                    <a:p>
                      <a:pPr marL="742950" lvl="1" indent="-285750">
                        <a:buFont typeface="Arial" panose="020B0604020202020204" pitchFamily="34" charset="0"/>
                        <a:buChar char="•"/>
                      </a:pPr>
                      <a:r>
                        <a:rPr kumimoji="0" lang="de-DE" sz="1400" kern="1200" dirty="0">
                          <a:solidFill>
                            <a:schemeClr val="tx1"/>
                          </a:solidFill>
                          <a:latin typeface="Arial" panose="020B0604020202020204" pitchFamily="34" charset="0"/>
                          <a:ea typeface="+mn-ea"/>
                          <a:cs typeface="Arial" panose="020B0604020202020204" pitchFamily="34" charset="0"/>
                        </a:rPr>
                        <a:t>Die Bilder werden im Unterrichtsgespräch analysiert, die Begriffe vorbesprochen und dann mit Hilfe des Schulbuchs und anderer Quellen nochmals vertieft dargestellt. </a:t>
                      </a:r>
                    </a:p>
                    <a:p>
                      <a:pPr marL="285750" indent="-285750">
                        <a:buFont typeface="Arial" panose="020B0604020202020204" pitchFamily="34" charset="0"/>
                        <a:buChar char="•"/>
                      </a:pPr>
                      <a:r>
                        <a:rPr kumimoji="0" lang="de-DE" sz="1400" kern="1200" dirty="0">
                          <a:solidFill>
                            <a:schemeClr val="tx1"/>
                          </a:solidFill>
                          <a:latin typeface="Arial" panose="020B0604020202020204" pitchFamily="34" charset="0"/>
                          <a:ea typeface="+mn-ea"/>
                          <a:cs typeface="Arial" panose="020B0604020202020204" pitchFamily="34" charset="0"/>
                        </a:rPr>
                        <a:t>Sicherung in Form von Lernkarten. </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de-DE" sz="1600" dirty="0" err="1">
                          <a:latin typeface="Arial" panose="020B0604020202020204" pitchFamily="34" charset="0"/>
                          <a:cs typeface="Arial" panose="020B0604020202020204" pitchFamily="34" charset="0"/>
                        </a:rPr>
                        <a:t>Padlet</a:t>
                      </a:r>
                      <a:endParaRPr lang="de-DE" sz="1600" dirty="0">
                        <a:latin typeface="Arial" panose="020B0604020202020204" pitchFamily="34" charset="0"/>
                        <a:cs typeface="Arial" panose="020B0604020202020204" pitchFamily="34" charset="0"/>
                      </a:endParaRPr>
                    </a:p>
                    <a:p>
                      <a:pPr marL="285750" marR="0" lvl="0" indent="-2857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de-DE" sz="1600" dirty="0">
                          <a:latin typeface="Arial" panose="020B0604020202020204" pitchFamily="34" charset="0"/>
                          <a:cs typeface="Arial" panose="020B0604020202020204" pitchFamily="34" charset="0"/>
                        </a:rPr>
                        <a:t>H5P-Übungen </a:t>
                      </a:r>
                    </a:p>
                    <a:p>
                      <a:pPr marL="285750" marR="0" lvl="0" indent="-2857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de-DE" sz="1600" dirty="0">
                          <a:latin typeface="Arial" panose="020B0604020202020204" pitchFamily="34" charset="0"/>
                          <a:cs typeface="Arial" panose="020B0604020202020204" pitchFamily="34" charset="0"/>
                        </a:rPr>
                        <a:t>Schulbuch</a:t>
                      </a:r>
                    </a:p>
                    <a:p>
                      <a:pPr marL="285750" marR="0" lvl="0" indent="-2857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de-DE" sz="1600" dirty="0">
                          <a:latin typeface="Arial" panose="020B0604020202020204" pitchFamily="34" charset="0"/>
                          <a:cs typeface="Arial" panose="020B0604020202020204" pitchFamily="34" charset="0"/>
                        </a:rPr>
                        <a:t>Lernkarten (</a:t>
                      </a:r>
                      <a:r>
                        <a:rPr lang="de-DE" sz="1600" dirty="0">
                          <a:hlinkClick r:id="rId3"/>
                        </a:rPr>
                        <a:t>Landesbildungsserver</a:t>
                      </a:r>
                      <a:r>
                        <a:rPr lang="de-DE" sz="1600" dirty="0"/>
                        <a:t>)</a:t>
                      </a:r>
                    </a:p>
                    <a:p>
                      <a:pPr marL="0" marR="0" lvl="0" indent="0" algn="l" defTabSz="914400" rtl="0" eaLnBrk="1" fontAlgn="auto" latinLnBrk="0" hangingPunct="1">
                        <a:lnSpc>
                          <a:spcPct val="115000"/>
                        </a:lnSpc>
                        <a:spcBef>
                          <a:spcPts val="0"/>
                        </a:spcBef>
                        <a:spcAft>
                          <a:spcPts val="0"/>
                        </a:spcAft>
                        <a:buClrTx/>
                        <a:buSzTx/>
                        <a:buFont typeface="Arial" panose="020B0604020202020204" pitchFamily="34" charset="0"/>
                        <a:buNone/>
                        <a:tabLst/>
                        <a:defRPr/>
                      </a:pPr>
                      <a:endParaRPr lang="de-DE"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endParaRPr lang="de-DE" sz="1600" dirty="0">
                        <a:latin typeface="Arial" panose="020B0604020202020204" pitchFamily="34" charset="0"/>
                        <a:cs typeface="Arial" panose="020B0604020202020204" pitchFamily="34" charset="0"/>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sp>
        <p:nvSpPr>
          <p:cNvPr id="4" name="Fußzeilenplatzhalter 2">
            <a:extLst>
              <a:ext uri="{FF2B5EF4-FFF2-40B4-BE49-F238E27FC236}">
                <a16:creationId xmlns:a16="http://schemas.microsoft.com/office/drawing/2014/main" id="{121D15CB-32C2-4644-A500-F5AA68136264}"/>
              </a:ext>
            </a:extLst>
          </p:cNvPr>
          <p:cNvSpPr txBox="1">
            <a:spLocks/>
          </p:cNvSpPr>
          <p:nvPr/>
        </p:nvSpPr>
        <p:spPr>
          <a:xfrm>
            <a:off x="4296000" y="6165344"/>
            <a:ext cx="3600000" cy="36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1" dirty="0">
                <a:solidFill>
                  <a:schemeClr val="accent5">
                    <a:lumMod val="50000"/>
                  </a:schemeClr>
                </a:solidFill>
              </a:rPr>
              <a:t>ZSL-Konzeptionsgruppe Geographie</a:t>
            </a:r>
          </a:p>
        </p:txBody>
      </p:sp>
      <p:sp>
        <p:nvSpPr>
          <p:cNvPr id="6" name="Rechteck 5">
            <a:extLst>
              <a:ext uri="{FF2B5EF4-FFF2-40B4-BE49-F238E27FC236}">
                <a16:creationId xmlns:a16="http://schemas.microsoft.com/office/drawing/2014/main" id="{5E7628B7-BE2E-4FD7-BBC0-48B474164DED}"/>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137574351"/>
      </p:ext>
    </p:extLst>
  </p:cSld>
  <p:clrMapOvr>
    <a:masterClrMapping/>
  </p:clrMapOvr>
  <p:transition>
    <p:pull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AADA02-9258-394F-A170-CD2E92012FE7}"/>
              </a:ext>
            </a:extLst>
          </p:cNvPr>
          <p:cNvSpPr>
            <a:spLocks noGrp="1"/>
          </p:cNvSpPr>
          <p:nvPr>
            <p:ph type="title"/>
          </p:nvPr>
        </p:nvSpPr>
        <p:spPr/>
        <p:txBody>
          <a:bodyPr/>
          <a:lstStyle/>
          <a:p>
            <a:r>
              <a:rPr lang="de-DE" sz="2800" dirty="0"/>
              <a:t>Mögliche Planung: Globale Herausforderungen Städte unter dem Einfluss gesellschaftlicher und naturräumlicher Veränderungen.</a:t>
            </a:r>
            <a:endParaRPr lang="de-DE" dirty="0"/>
          </a:p>
        </p:txBody>
      </p:sp>
      <p:sp>
        <p:nvSpPr>
          <p:cNvPr id="3" name="Fußzeilenplatzhalter 2">
            <a:extLst>
              <a:ext uri="{FF2B5EF4-FFF2-40B4-BE49-F238E27FC236}">
                <a16:creationId xmlns:a16="http://schemas.microsoft.com/office/drawing/2014/main" id="{7E350900-B730-8941-8198-BADC2E76217A}"/>
              </a:ext>
            </a:extLst>
          </p:cNvPr>
          <p:cNvSpPr>
            <a:spLocks noGrp="1"/>
          </p:cNvSpPr>
          <p:nvPr>
            <p:ph type="ftr" sz="quarter" idx="10"/>
          </p:nvPr>
        </p:nvSpPr>
        <p:spPr/>
        <p:txBody>
          <a:bodyPr/>
          <a:lstStyle/>
          <a:p>
            <a:r>
              <a:rPr lang="de-DE"/>
              <a:t>ZSL-Konzeptionsgruppe Geographie</a:t>
            </a:r>
            <a:endParaRPr lang="de-DE" dirty="0"/>
          </a:p>
        </p:txBody>
      </p:sp>
      <p:graphicFrame>
        <p:nvGraphicFramePr>
          <p:cNvPr id="6" name="Tabelle 5">
            <a:extLst>
              <a:ext uri="{FF2B5EF4-FFF2-40B4-BE49-F238E27FC236}">
                <a16:creationId xmlns:a16="http://schemas.microsoft.com/office/drawing/2014/main" id="{5E3BF382-D15A-41CF-B8DA-822EFD62BB56}"/>
              </a:ext>
            </a:extLst>
          </p:cNvPr>
          <p:cNvGraphicFramePr>
            <a:graphicFrameLocks noGrp="1"/>
          </p:cNvGraphicFramePr>
          <p:nvPr>
            <p:extLst/>
          </p:nvPr>
        </p:nvGraphicFramePr>
        <p:xfrm>
          <a:off x="475199" y="4902515"/>
          <a:ext cx="11113936" cy="815435"/>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815435">
                <a:tc>
                  <a:txBody>
                    <a:bodyPr/>
                    <a:lstStyle/>
                    <a:p>
                      <a:pPr algn="ctr"/>
                      <a:r>
                        <a:rPr kumimoji="0" lang="de-DE" sz="1400" b="0" kern="1200" dirty="0">
                          <a:solidFill>
                            <a:schemeClr val="tx1"/>
                          </a:solidFill>
                          <a:latin typeface="+mn-lt"/>
                          <a:ea typeface="+mn-ea"/>
                          <a:cs typeface="+mn-cs"/>
                        </a:rPr>
                        <a:t>10-12</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kann sich eine Stadt nachhaltig entwickeln?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Zukunftswerkstatt</a:t>
                      </a:r>
                      <a:r>
                        <a:rPr kumimoji="0" lang="de-DE" sz="900" b="0" kern="1200" baseline="0" dirty="0">
                          <a:solidFill>
                            <a:schemeClr val="tx1"/>
                          </a:solidFill>
                          <a:latin typeface="Arial" panose="020B0604020202020204" pitchFamily="34" charset="0"/>
                          <a:ea typeface="+mn-ea"/>
                          <a:cs typeface="Arial" panose="020B0604020202020204" pitchFamily="34" charset="0"/>
                        </a:rPr>
                        <a:t>)</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Lernproduktorientierung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7" name="Tabelle 6">
            <a:extLst>
              <a:ext uri="{FF2B5EF4-FFF2-40B4-BE49-F238E27FC236}">
                <a16:creationId xmlns:a16="http://schemas.microsoft.com/office/drawing/2014/main" id="{F5870CD2-4207-496C-B304-AAD0ECDC4B00}"/>
              </a:ext>
            </a:extLst>
          </p:cNvPr>
          <p:cNvGraphicFramePr>
            <a:graphicFrameLocks noGrp="1"/>
          </p:cNvGraphicFramePr>
          <p:nvPr>
            <p:extLst/>
          </p:nvPr>
        </p:nvGraphicFramePr>
        <p:xfrm>
          <a:off x="475200" y="2389804"/>
          <a:ext cx="11113935" cy="961002"/>
        </p:xfrm>
        <a:graphic>
          <a:graphicData uri="http://schemas.openxmlformats.org/drawingml/2006/table">
            <a:tbl>
              <a:tblPr firstRow="1" bandRow="1">
                <a:tableStyleId>{5940675A-B579-460E-94D1-54222C63F5DA}</a:tableStyleId>
              </a:tblPr>
              <a:tblGrid>
                <a:gridCol w="662758">
                  <a:extLst>
                    <a:ext uri="{9D8B030D-6E8A-4147-A177-3AD203B41FA5}">
                      <a16:colId xmlns:a16="http://schemas.microsoft.com/office/drawing/2014/main" val="1430094837"/>
                    </a:ext>
                  </a:extLst>
                </a:gridCol>
                <a:gridCol w="5336048">
                  <a:extLst>
                    <a:ext uri="{9D8B030D-6E8A-4147-A177-3AD203B41FA5}">
                      <a16:colId xmlns:a16="http://schemas.microsoft.com/office/drawing/2014/main" val="3618972835"/>
                    </a:ext>
                  </a:extLst>
                </a:gridCol>
                <a:gridCol w="5115129">
                  <a:extLst>
                    <a:ext uri="{9D8B030D-6E8A-4147-A177-3AD203B41FA5}">
                      <a16:colId xmlns:a16="http://schemas.microsoft.com/office/drawing/2014/main" val="774997786"/>
                    </a:ext>
                  </a:extLst>
                </a:gridCol>
              </a:tblGrid>
              <a:tr h="961002">
                <a:tc>
                  <a:txBody>
                    <a:bodyPr/>
                    <a:lstStyle/>
                    <a:p>
                      <a:pPr marL="0" algn="ctr"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2</a:t>
                      </a:r>
                    </a:p>
                  </a:txBody>
                  <a:tcPr marL="68580" marR="68580"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Wie verstädtert ist die Welt?</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(Urbanisierung, Verstädterungsgrad, Verstädterungsrate, </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Agglomeration, </a:t>
                      </a:r>
                      <a:r>
                        <a:rPr kumimoji="0" lang="de-DE" sz="900" kern="1200" baseline="0" dirty="0" err="1">
                          <a:solidFill>
                            <a:schemeClr val="tx1"/>
                          </a:solidFill>
                          <a:latin typeface="Arial" panose="020B0604020202020204" pitchFamily="34" charset="0"/>
                          <a:ea typeface="+mn-ea"/>
                          <a:cs typeface="Arial" panose="020B0604020202020204" pitchFamily="34" charset="0"/>
                        </a:rPr>
                        <a:t>Megapolisierung</a:t>
                      </a:r>
                      <a:r>
                        <a:rPr kumimoji="0" lang="de-DE" sz="900" kern="1200" baseline="0" dirty="0">
                          <a:solidFill>
                            <a:schemeClr val="tx1"/>
                          </a:solidFill>
                          <a:latin typeface="Arial" panose="020B0604020202020204" pitchFamily="34" charset="0"/>
                          <a:ea typeface="+mn-ea"/>
                          <a:cs typeface="Arial" panose="020B0604020202020204" pitchFamily="34" charset="0"/>
                        </a:rPr>
                        <a:t>, Megacity, </a:t>
                      </a:r>
                      <a:r>
                        <a:rPr kumimoji="0" lang="de-DE" sz="90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kern="1200" baseline="0" dirty="0">
                          <a:solidFill>
                            <a:schemeClr val="tx1"/>
                          </a:solidFill>
                          <a:latin typeface="Arial" panose="020B0604020202020204" pitchFamily="34" charset="0"/>
                          <a:ea typeface="+mn-ea"/>
                          <a:cs typeface="Arial" panose="020B0604020202020204" pitchFamily="34" charset="0"/>
                        </a:rPr>
                        <a:t> City, Global City</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Ursachen: unter anderem Bevölkerungswachstum, Migration, Push-Pull-Faktoren, Industrialisierung, Globalisierung)</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mn-lt"/>
                          <a:ea typeface="+mn-ea"/>
                          <a:cs typeface="+mn-cs"/>
                        </a:rPr>
                        <a:t>induktive Herangehensweise im eher frontalen Unterricht</a:t>
                      </a:r>
                    </a:p>
                  </a:txBody>
                  <a:tcPr marL="68580" marR="68580"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185880078"/>
                  </a:ext>
                </a:extLst>
              </a:tr>
            </a:tbl>
          </a:graphicData>
        </a:graphic>
      </p:graphicFrame>
      <p:graphicFrame>
        <p:nvGraphicFramePr>
          <p:cNvPr id="8" name="Inhaltsplatzhalter 3">
            <a:extLst>
              <a:ext uri="{FF2B5EF4-FFF2-40B4-BE49-F238E27FC236}">
                <a16:creationId xmlns:a16="http://schemas.microsoft.com/office/drawing/2014/main" id="{6E844611-C6F8-40BA-82B6-667B7F377E2D}"/>
              </a:ext>
            </a:extLst>
          </p:cNvPr>
          <p:cNvGraphicFramePr>
            <a:graphicFrameLocks/>
          </p:cNvGraphicFramePr>
          <p:nvPr>
            <p:extLst/>
          </p:nvPr>
        </p:nvGraphicFramePr>
        <p:xfrm>
          <a:off x="475200" y="1490518"/>
          <a:ext cx="11113936" cy="899286"/>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1945162128"/>
                    </a:ext>
                  </a:extLst>
                </a:gridCol>
                <a:gridCol w="5338810">
                  <a:extLst>
                    <a:ext uri="{9D8B030D-6E8A-4147-A177-3AD203B41FA5}">
                      <a16:colId xmlns:a16="http://schemas.microsoft.com/office/drawing/2014/main" val="2504284977"/>
                    </a:ext>
                  </a:extLst>
                </a:gridCol>
                <a:gridCol w="5118162">
                  <a:extLst>
                    <a:ext uri="{9D8B030D-6E8A-4147-A177-3AD203B41FA5}">
                      <a16:colId xmlns:a16="http://schemas.microsoft.com/office/drawing/2014/main" val="3516930280"/>
                    </a:ext>
                  </a:extLst>
                </a:gridCol>
              </a:tblGrid>
              <a:tr h="326212">
                <a:tc>
                  <a:txBody>
                    <a:bodyPr/>
                    <a:lstStyle/>
                    <a:p>
                      <a:pPr algn="ctr"/>
                      <a:r>
                        <a:rPr lang="de-DE" sz="1400" b="0" i="0" baseline="0" dirty="0">
                          <a:latin typeface="Arial" panose="020B0604020202020204" pitchFamily="34" charset="0"/>
                          <a:cs typeface="Arial" panose="020B0604020202020204" pitchFamily="34" charset="0"/>
                        </a:rPr>
                        <a:t>DS</a:t>
                      </a:r>
                    </a:p>
                  </a:txBody>
                  <a:tcPr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Fragestellung</a:t>
                      </a:r>
                    </a:p>
                  </a:txBody>
                  <a:tcPr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Vorgehensweise:</a:t>
                      </a:r>
                    </a:p>
                  </a:txBody>
                  <a:tcPr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573074">
                <a:tc>
                  <a:txBody>
                    <a:bodyPr/>
                    <a:lstStyle/>
                    <a:p>
                      <a:pPr algn="ctr"/>
                      <a:r>
                        <a:rPr lang="de-DE" sz="1400" dirty="0">
                          <a:latin typeface="Arial" panose="020B0604020202020204" pitchFamily="34" charset="0"/>
                          <a:cs typeface="Arial" panose="020B0604020202020204" pitchFamily="34" charset="0"/>
                        </a:rPr>
                        <a:t>1</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Wie lässt sich urbaner Lebensraum charakterisieren?</a:t>
                      </a:r>
                      <a:endParaRPr lang="de-DE" sz="1400" baseline="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900" baseline="0" dirty="0">
                          <a:latin typeface="Arial" panose="020B0604020202020204" pitchFamily="34" charset="0"/>
                          <a:cs typeface="Arial" panose="020B0604020202020204" pitchFamily="34" charset="0"/>
                        </a:rPr>
                        <a:t>(</a:t>
                      </a:r>
                      <a:r>
                        <a:rPr lang="de-DE" sz="900" baseline="0" dirty="0">
                          <a:highlight>
                            <a:srgbClr val="C0C0C0"/>
                          </a:highlight>
                          <a:latin typeface="Arial" panose="020B0604020202020204" pitchFamily="34" charset="0"/>
                          <a:cs typeface="Arial" panose="020B0604020202020204" pitchFamily="34" charset="0"/>
                        </a:rPr>
                        <a:t>geographischer Stadtbegriff</a:t>
                      </a:r>
                      <a:r>
                        <a:rPr lang="de-DE" sz="900" baseline="0" dirty="0">
                          <a:latin typeface="Arial" panose="020B0604020202020204" pitchFamily="34" charset="0"/>
                          <a:cs typeface="Arial" panose="020B0604020202020204" pitchFamily="34" charset="0"/>
                        </a:rPr>
                        <a:t>, Lage, innere Diffe­renzierung, Zentralität, städ­tisches Ökosystem)</a:t>
                      </a:r>
                      <a:endParaRPr lang="de-DE" sz="1400" baseline="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0" lang="de-DE" sz="1400" b="0" kern="1200" dirty="0">
                          <a:solidFill>
                            <a:schemeClr val="tx1"/>
                          </a:solidFill>
                          <a:latin typeface="+mn-lt"/>
                          <a:ea typeface="+mn-ea"/>
                          <a:cs typeface="+mn-cs"/>
                        </a:rPr>
                        <a:t>eher frontaler Unterricht, Reaktivierung und Überprüfung von Vorwissen</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graphicFrame>
        <p:nvGraphicFramePr>
          <p:cNvPr id="4" name="Tabelle 3">
            <a:extLst>
              <a:ext uri="{FF2B5EF4-FFF2-40B4-BE49-F238E27FC236}">
                <a16:creationId xmlns:a16="http://schemas.microsoft.com/office/drawing/2014/main" id="{D9E827AA-1437-40FB-926F-1ECDC8676B0F}"/>
              </a:ext>
            </a:extLst>
          </p:cNvPr>
          <p:cNvGraphicFramePr>
            <a:graphicFrameLocks noGrp="1"/>
          </p:cNvGraphicFramePr>
          <p:nvPr>
            <p:extLst>
              <p:ext uri="{D42A27DB-BD31-4B8C-83A1-F6EECF244321}">
                <p14:modId xmlns:p14="http://schemas.microsoft.com/office/powerpoint/2010/main" val="410986783"/>
              </p:ext>
            </p:extLst>
          </p:nvPr>
        </p:nvGraphicFramePr>
        <p:xfrm>
          <a:off x="476104" y="3350806"/>
          <a:ext cx="11113936" cy="819937"/>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2343280769"/>
                    </a:ext>
                  </a:extLst>
                </a:gridCol>
                <a:gridCol w="5338810">
                  <a:extLst>
                    <a:ext uri="{9D8B030D-6E8A-4147-A177-3AD203B41FA5}">
                      <a16:colId xmlns:a16="http://schemas.microsoft.com/office/drawing/2014/main" val="3425770645"/>
                    </a:ext>
                  </a:extLst>
                </a:gridCol>
                <a:gridCol w="5118162">
                  <a:extLst>
                    <a:ext uri="{9D8B030D-6E8A-4147-A177-3AD203B41FA5}">
                      <a16:colId xmlns:a16="http://schemas.microsoft.com/office/drawing/2014/main" val="2026304218"/>
                    </a:ext>
                  </a:extLst>
                </a:gridCol>
              </a:tblGrid>
              <a:tr h="819937">
                <a:tc>
                  <a:txBody>
                    <a:bodyPr/>
                    <a:lstStyle/>
                    <a:p>
                      <a:pPr algn="ctr"/>
                      <a:r>
                        <a:rPr kumimoji="0" lang="de-DE" sz="1400" b="0" kern="1200" dirty="0">
                          <a:solidFill>
                            <a:schemeClr val="tx1"/>
                          </a:solidFill>
                          <a:latin typeface="Arial" panose="020B0604020202020204" pitchFamily="34" charset="0"/>
                          <a:ea typeface="+mn-ea"/>
                          <a:cs typeface="Arial" panose="020B0604020202020204" pitchFamily="34" charset="0"/>
                        </a:rPr>
                        <a:t>3-6</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verändern sich Städte?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Citybildung</a:t>
                      </a:r>
                      <a:r>
                        <a:rPr kumimoji="0" lang="de-DE" sz="900" b="0" kern="1200" baseline="0" dirty="0">
                          <a:solidFill>
                            <a:schemeClr val="tx1"/>
                          </a:solidFill>
                          <a:latin typeface="Arial" panose="020B0604020202020204" pitchFamily="34" charset="0"/>
                          <a:ea typeface="+mn-ea"/>
                          <a:cs typeface="Arial" panose="020B0604020202020204" pitchFamily="34" charset="0"/>
                        </a:rPr>
                        <a:t>, Bevölkerungswachstum, Migration, Metropolisie­rung, Agglomeration, Terti­ärisierung,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Quartärisierung</a:t>
                      </a:r>
                      <a:r>
                        <a:rPr kumimoji="0" lang="de-DE" sz="900" b="0" kern="1200" baseline="0" dirty="0">
                          <a:solidFill>
                            <a:schemeClr val="tx1"/>
                          </a:solidFill>
                          <a:latin typeface="Arial" panose="020B0604020202020204" pitchFamily="34" charset="0"/>
                          <a:ea typeface="+mn-ea"/>
                          <a:cs typeface="Arial" panose="020B0604020202020204" pitchFamily="34" charset="0"/>
                        </a:rPr>
                        <a:t>, Suburbanisierung, Reurba­nisierung,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b="0" kern="1200" baseline="0" dirty="0">
                          <a:solidFill>
                            <a:schemeClr val="tx1"/>
                          </a:solidFill>
                          <a:latin typeface="Arial" panose="020B0604020202020204" pitchFamily="34" charset="0"/>
                          <a:ea typeface="+mn-ea"/>
                          <a:cs typeface="Arial" panose="020B0604020202020204" pitchFamily="34" charset="0"/>
                        </a:rPr>
                        <a:t> City, Segregation, Gentrifizie­rung, Gated Community, Marginalisierung,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Marginalsiedlung</a:t>
                      </a:r>
                      <a:r>
                        <a:rPr kumimoji="0" lang="de-DE" sz="900" b="0" kern="1200" baseline="0" dirty="0">
                          <a:solidFill>
                            <a:schemeClr val="tx1"/>
                          </a:solidFill>
                          <a:latin typeface="Arial" panose="020B0604020202020204" pitchFamily="34" charset="0"/>
                          <a:ea typeface="+mn-ea"/>
                          <a:cs typeface="Arial" panose="020B0604020202020204" pitchFamily="34" charset="0"/>
                        </a:rPr>
                        <a:t>, Fragmen­tierung)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(Modell, Theorie)</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arbeitsteilige Gruppenarbeit, leichte Produktorientierung</a:t>
                      </a:r>
                    </a:p>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687758"/>
                  </a:ext>
                </a:extLst>
              </a:tr>
            </a:tbl>
          </a:graphicData>
        </a:graphic>
      </p:graphicFrame>
      <p:graphicFrame>
        <p:nvGraphicFramePr>
          <p:cNvPr id="5" name="Tabelle 4">
            <a:extLst>
              <a:ext uri="{FF2B5EF4-FFF2-40B4-BE49-F238E27FC236}">
                <a16:creationId xmlns:a16="http://schemas.microsoft.com/office/drawing/2014/main" id="{AC6060A9-5D9D-4098-A0C3-AD6257ABBA15}"/>
              </a:ext>
            </a:extLst>
          </p:cNvPr>
          <p:cNvGraphicFramePr>
            <a:graphicFrameLocks noGrp="1"/>
          </p:cNvGraphicFramePr>
          <p:nvPr>
            <p:extLst>
              <p:ext uri="{D42A27DB-BD31-4B8C-83A1-F6EECF244321}">
                <p14:modId xmlns:p14="http://schemas.microsoft.com/office/powerpoint/2010/main" val="658797161"/>
              </p:ext>
            </p:extLst>
          </p:nvPr>
        </p:nvGraphicFramePr>
        <p:xfrm>
          <a:off x="475199" y="4170743"/>
          <a:ext cx="11113936" cy="731772"/>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731772">
                <a:tc>
                  <a:txBody>
                    <a:bodyPr/>
                    <a:lstStyle/>
                    <a:p>
                      <a:pPr algn="ctr"/>
                      <a:r>
                        <a:rPr kumimoji="0" lang="de-DE" sz="1400" b="0" kern="1200" dirty="0">
                          <a:solidFill>
                            <a:schemeClr val="tx1"/>
                          </a:solidFill>
                          <a:latin typeface="+mn-lt"/>
                          <a:ea typeface="+mn-ea"/>
                          <a:cs typeface="+mn-cs"/>
                        </a:rPr>
                        <a:t>7-9</a:t>
                      </a:r>
                    </a:p>
                  </a:txBody>
                  <a:tcPr marT="34290" marB="34290">
                    <a:lnL w="38100" cap="flat" cmpd="sng" algn="ctr">
                      <a:solidFill>
                        <a:srgbClr val="B8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B80000"/>
                      </a:solidFill>
                      <a:prstDash val="solid"/>
                      <a:round/>
                      <a:headEnd type="none" w="med" len="med"/>
                      <a:tailEnd type="none" w="med" len="med"/>
                    </a:lnT>
                    <a:lnB w="38100" cap="flat" cmpd="sng" algn="ctr">
                      <a:solidFill>
                        <a:srgbClr val="B8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Was sind die Besonderheiten des Stadtklimas und wie wirkt sich der Klimawandel aus?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B80000"/>
                      </a:solidFill>
                      <a:prstDash val="solid"/>
                      <a:round/>
                      <a:headEnd type="none" w="med" len="med"/>
                      <a:tailEnd type="none" w="med" len="med"/>
                    </a:lnT>
                    <a:lnB w="38100" cap="flat" cmpd="sng" algn="ctr">
                      <a:solidFill>
                        <a:srgbClr val="B80000"/>
                      </a:solidFill>
                      <a:prstDash val="solid"/>
                      <a:round/>
                      <a:headEnd type="none" w="med" len="med"/>
                      <a:tailEnd type="none" w="med" len="med"/>
                    </a:lnB>
                    <a:noFill/>
                  </a:tcPr>
                </a:tc>
                <a:tc>
                  <a:txBody>
                    <a:bodyPr/>
                    <a:lstStyle/>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38100" cap="flat" cmpd="sng" algn="ctr">
                      <a:solidFill>
                        <a:srgbClr val="B80000"/>
                      </a:solidFill>
                      <a:prstDash val="solid"/>
                      <a:round/>
                      <a:headEnd type="none" w="med" len="med"/>
                      <a:tailEnd type="none" w="med" len="med"/>
                    </a:lnR>
                    <a:lnT w="38100" cap="flat" cmpd="sng" algn="ctr">
                      <a:solidFill>
                        <a:srgbClr val="B80000"/>
                      </a:solidFill>
                      <a:prstDash val="solid"/>
                      <a:round/>
                      <a:headEnd type="none" w="med" len="med"/>
                      <a:tailEnd type="none" w="med" len="med"/>
                    </a:lnT>
                    <a:lnB w="38100" cap="flat" cmpd="sng" algn="ctr">
                      <a:solidFill>
                        <a:srgbClr val="B80000"/>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spTree>
    <p:extLst>
      <p:ext uri="{BB962C8B-B14F-4D97-AF65-F5344CB8AC3E}">
        <p14:creationId xmlns:p14="http://schemas.microsoft.com/office/powerpoint/2010/main" val="46004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B9CC33F-06AC-45A3-B21B-9C8FC1301077}"/>
              </a:ext>
            </a:extLst>
          </p:cNvPr>
          <p:cNvSpPr>
            <a:spLocks noGrp="1"/>
          </p:cNvSpPr>
          <p:nvPr>
            <p:ph idx="1"/>
          </p:nvPr>
        </p:nvSpPr>
        <p:spPr/>
        <p:txBody>
          <a:bodyPr/>
          <a:lstStyle/>
          <a:p>
            <a:endParaRPr lang="de-DE"/>
          </a:p>
        </p:txBody>
      </p:sp>
      <p:sp>
        <p:nvSpPr>
          <p:cNvPr id="3" name="Titel 2">
            <a:extLst>
              <a:ext uri="{FF2B5EF4-FFF2-40B4-BE49-F238E27FC236}">
                <a16:creationId xmlns:a16="http://schemas.microsoft.com/office/drawing/2014/main" id="{55307F2E-D626-4333-BDC0-C99520152A14}"/>
              </a:ext>
            </a:extLst>
          </p:cNvPr>
          <p:cNvSpPr>
            <a:spLocks noGrp="1"/>
          </p:cNvSpPr>
          <p:nvPr>
            <p:ph type="title"/>
          </p:nvPr>
        </p:nvSpPr>
        <p:spPr/>
        <p:txBody>
          <a:bodyPr/>
          <a:lstStyle/>
          <a:p>
            <a:endParaRPr lang="de-DE"/>
          </a:p>
        </p:txBody>
      </p:sp>
      <p:sp>
        <p:nvSpPr>
          <p:cNvPr id="4" name="Fußzeilenplatzhalter 3">
            <a:extLst>
              <a:ext uri="{FF2B5EF4-FFF2-40B4-BE49-F238E27FC236}">
                <a16:creationId xmlns:a16="http://schemas.microsoft.com/office/drawing/2014/main" id="{6F161E89-3CF2-4531-9EF9-E6479E91517C}"/>
              </a:ext>
            </a:extLst>
          </p:cNvPr>
          <p:cNvSpPr>
            <a:spLocks noGrp="1"/>
          </p:cNvSpPr>
          <p:nvPr>
            <p:ph type="ftr" sz="quarter" idx="3"/>
          </p:nvPr>
        </p:nvSpPr>
        <p:spPr/>
        <p:txBody>
          <a:bodyPr/>
          <a:lstStyle/>
          <a:p>
            <a:r>
              <a:rPr lang="de-DE"/>
              <a:t>ZSL-Konzeptionsgruppe Geographie</a:t>
            </a:r>
            <a:endParaRPr lang="de-DE" dirty="0"/>
          </a:p>
        </p:txBody>
      </p:sp>
      <p:sp>
        <p:nvSpPr>
          <p:cNvPr id="6" name="Rechteck: abgerundete Ecken 5">
            <a:extLst>
              <a:ext uri="{FF2B5EF4-FFF2-40B4-BE49-F238E27FC236}">
                <a16:creationId xmlns:a16="http://schemas.microsoft.com/office/drawing/2014/main" id="{C1E53692-E8D4-40C6-BCEF-E366E5A39E38}"/>
              </a:ext>
            </a:extLst>
          </p:cNvPr>
          <p:cNvSpPr/>
          <p:nvPr/>
        </p:nvSpPr>
        <p:spPr>
          <a:xfrm>
            <a:off x="-2652972" y="2809776"/>
            <a:ext cx="17497944" cy="40324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000" dirty="0"/>
              <a:t>Stadtklima</a:t>
            </a:r>
          </a:p>
          <a:p>
            <a:pPr algn="ctr"/>
            <a:r>
              <a:rPr lang="de-DE" sz="2000" dirty="0"/>
              <a:t>(Patricia </a:t>
            </a:r>
            <a:r>
              <a:rPr lang="de-DE" sz="2000" dirty="0" err="1"/>
              <a:t>Dreizler</a:t>
            </a:r>
            <a:r>
              <a:rPr lang="de-DE" sz="2000" dirty="0"/>
              <a:t>)</a:t>
            </a:r>
          </a:p>
        </p:txBody>
      </p:sp>
    </p:spTree>
    <p:extLst>
      <p:ext uri="{BB962C8B-B14F-4D97-AF65-F5344CB8AC3E}">
        <p14:creationId xmlns:p14="http://schemas.microsoft.com/office/powerpoint/2010/main" val="1086241429"/>
      </p:ext>
    </p:extLst>
  </p:cSld>
  <p:clrMapOvr>
    <a:masterClrMapping/>
  </p:clrMapOvr>
  <p:transition>
    <p:pull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AADA02-9258-394F-A170-CD2E92012FE7}"/>
              </a:ext>
            </a:extLst>
          </p:cNvPr>
          <p:cNvSpPr>
            <a:spLocks noGrp="1"/>
          </p:cNvSpPr>
          <p:nvPr>
            <p:ph type="title"/>
          </p:nvPr>
        </p:nvSpPr>
        <p:spPr/>
        <p:txBody>
          <a:bodyPr/>
          <a:lstStyle/>
          <a:p>
            <a:r>
              <a:rPr lang="de-DE" sz="2800" dirty="0"/>
              <a:t>Mögliche Planung: Globale Herausforderungen Städte unter dem Einfluss gesellschaftlicher und naturräumlicher Veränderungen.</a:t>
            </a:r>
            <a:endParaRPr lang="de-DE" dirty="0"/>
          </a:p>
        </p:txBody>
      </p:sp>
      <p:sp>
        <p:nvSpPr>
          <p:cNvPr id="3" name="Fußzeilenplatzhalter 2">
            <a:extLst>
              <a:ext uri="{FF2B5EF4-FFF2-40B4-BE49-F238E27FC236}">
                <a16:creationId xmlns:a16="http://schemas.microsoft.com/office/drawing/2014/main" id="{7E350900-B730-8941-8198-BADC2E76217A}"/>
              </a:ext>
            </a:extLst>
          </p:cNvPr>
          <p:cNvSpPr>
            <a:spLocks noGrp="1"/>
          </p:cNvSpPr>
          <p:nvPr>
            <p:ph type="ftr" sz="quarter" idx="10"/>
          </p:nvPr>
        </p:nvSpPr>
        <p:spPr/>
        <p:txBody>
          <a:bodyPr/>
          <a:lstStyle/>
          <a:p>
            <a:r>
              <a:rPr lang="de-DE"/>
              <a:t>ZSL-Konzeptionsgruppe Geographie</a:t>
            </a:r>
            <a:endParaRPr lang="de-DE" dirty="0"/>
          </a:p>
        </p:txBody>
      </p:sp>
      <p:graphicFrame>
        <p:nvGraphicFramePr>
          <p:cNvPr id="7" name="Tabelle 6">
            <a:extLst>
              <a:ext uri="{FF2B5EF4-FFF2-40B4-BE49-F238E27FC236}">
                <a16:creationId xmlns:a16="http://schemas.microsoft.com/office/drawing/2014/main" id="{F5870CD2-4207-496C-B304-AAD0ECDC4B00}"/>
              </a:ext>
            </a:extLst>
          </p:cNvPr>
          <p:cNvGraphicFramePr>
            <a:graphicFrameLocks noGrp="1"/>
          </p:cNvGraphicFramePr>
          <p:nvPr>
            <p:extLst/>
          </p:nvPr>
        </p:nvGraphicFramePr>
        <p:xfrm>
          <a:off x="475200" y="2389804"/>
          <a:ext cx="11113935" cy="961002"/>
        </p:xfrm>
        <a:graphic>
          <a:graphicData uri="http://schemas.openxmlformats.org/drawingml/2006/table">
            <a:tbl>
              <a:tblPr firstRow="1" bandRow="1">
                <a:tableStyleId>{5940675A-B579-460E-94D1-54222C63F5DA}</a:tableStyleId>
              </a:tblPr>
              <a:tblGrid>
                <a:gridCol w="662758">
                  <a:extLst>
                    <a:ext uri="{9D8B030D-6E8A-4147-A177-3AD203B41FA5}">
                      <a16:colId xmlns:a16="http://schemas.microsoft.com/office/drawing/2014/main" val="1430094837"/>
                    </a:ext>
                  </a:extLst>
                </a:gridCol>
                <a:gridCol w="5336048">
                  <a:extLst>
                    <a:ext uri="{9D8B030D-6E8A-4147-A177-3AD203B41FA5}">
                      <a16:colId xmlns:a16="http://schemas.microsoft.com/office/drawing/2014/main" val="3618972835"/>
                    </a:ext>
                  </a:extLst>
                </a:gridCol>
                <a:gridCol w="5115129">
                  <a:extLst>
                    <a:ext uri="{9D8B030D-6E8A-4147-A177-3AD203B41FA5}">
                      <a16:colId xmlns:a16="http://schemas.microsoft.com/office/drawing/2014/main" val="774997786"/>
                    </a:ext>
                  </a:extLst>
                </a:gridCol>
              </a:tblGrid>
              <a:tr h="961002">
                <a:tc>
                  <a:txBody>
                    <a:bodyPr/>
                    <a:lstStyle/>
                    <a:p>
                      <a:pPr marL="0" algn="ctr"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2</a:t>
                      </a:r>
                    </a:p>
                  </a:txBody>
                  <a:tcPr marL="68580" marR="68580"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Wie verstädtert ist die Welt?</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(Urbanisierung, Verstädterungsgrad, Verstädterungsrate, </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Agglomeration, </a:t>
                      </a:r>
                      <a:r>
                        <a:rPr kumimoji="0" lang="de-DE" sz="900" kern="1200" baseline="0" dirty="0" err="1">
                          <a:solidFill>
                            <a:schemeClr val="tx1"/>
                          </a:solidFill>
                          <a:latin typeface="Arial" panose="020B0604020202020204" pitchFamily="34" charset="0"/>
                          <a:ea typeface="+mn-ea"/>
                          <a:cs typeface="Arial" panose="020B0604020202020204" pitchFamily="34" charset="0"/>
                        </a:rPr>
                        <a:t>Megapolisierung</a:t>
                      </a:r>
                      <a:r>
                        <a:rPr kumimoji="0" lang="de-DE" sz="900" kern="1200" baseline="0" dirty="0">
                          <a:solidFill>
                            <a:schemeClr val="tx1"/>
                          </a:solidFill>
                          <a:latin typeface="Arial" panose="020B0604020202020204" pitchFamily="34" charset="0"/>
                          <a:ea typeface="+mn-ea"/>
                          <a:cs typeface="Arial" panose="020B0604020202020204" pitchFamily="34" charset="0"/>
                        </a:rPr>
                        <a:t>, Megacity, </a:t>
                      </a:r>
                      <a:r>
                        <a:rPr kumimoji="0" lang="de-DE" sz="90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kern="1200" baseline="0" dirty="0">
                          <a:solidFill>
                            <a:schemeClr val="tx1"/>
                          </a:solidFill>
                          <a:latin typeface="Arial" panose="020B0604020202020204" pitchFamily="34" charset="0"/>
                          <a:ea typeface="+mn-ea"/>
                          <a:cs typeface="Arial" panose="020B0604020202020204" pitchFamily="34" charset="0"/>
                        </a:rPr>
                        <a:t> City, Global City</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Ursachen: unter anderem Bevölkerungswachstum, Migration, Push-Pull-Faktoren, Industrialisierung, Globalisierung)</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mn-lt"/>
                          <a:ea typeface="+mn-ea"/>
                          <a:cs typeface="+mn-cs"/>
                        </a:rPr>
                        <a:t>induktive Herangehensweise im eher frontalen Unterricht</a:t>
                      </a:r>
                    </a:p>
                  </a:txBody>
                  <a:tcPr marL="68580" marR="68580"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185880078"/>
                  </a:ext>
                </a:extLst>
              </a:tr>
            </a:tbl>
          </a:graphicData>
        </a:graphic>
      </p:graphicFrame>
      <p:graphicFrame>
        <p:nvGraphicFramePr>
          <p:cNvPr id="8" name="Inhaltsplatzhalter 3">
            <a:extLst>
              <a:ext uri="{FF2B5EF4-FFF2-40B4-BE49-F238E27FC236}">
                <a16:creationId xmlns:a16="http://schemas.microsoft.com/office/drawing/2014/main" id="{6E844611-C6F8-40BA-82B6-667B7F377E2D}"/>
              </a:ext>
            </a:extLst>
          </p:cNvPr>
          <p:cNvGraphicFramePr>
            <a:graphicFrameLocks/>
          </p:cNvGraphicFramePr>
          <p:nvPr>
            <p:extLst/>
          </p:nvPr>
        </p:nvGraphicFramePr>
        <p:xfrm>
          <a:off x="475200" y="1490518"/>
          <a:ext cx="11113936" cy="899286"/>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1945162128"/>
                    </a:ext>
                  </a:extLst>
                </a:gridCol>
                <a:gridCol w="5338810">
                  <a:extLst>
                    <a:ext uri="{9D8B030D-6E8A-4147-A177-3AD203B41FA5}">
                      <a16:colId xmlns:a16="http://schemas.microsoft.com/office/drawing/2014/main" val="2504284977"/>
                    </a:ext>
                  </a:extLst>
                </a:gridCol>
                <a:gridCol w="5118162">
                  <a:extLst>
                    <a:ext uri="{9D8B030D-6E8A-4147-A177-3AD203B41FA5}">
                      <a16:colId xmlns:a16="http://schemas.microsoft.com/office/drawing/2014/main" val="3516930280"/>
                    </a:ext>
                  </a:extLst>
                </a:gridCol>
              </a:tblGrid>
              <a:tr h="326212">
                <a:tc>
                  <a:txBody>
                    <a:bodyPr/>
                    <a:lstStyle/>
                    <a:p>
                      <a:pPr algn="ctr"/>
                      <a:r>
                        <a:rPr lang="de-DE" sz="1400" b="0" i="0" baseline="0" dirty="0">
                          <a:latin typeface="Arial" panose="020B0604020202020204" pitchFamily="34" charset="0"/>
                          <a:cs typeface="Arial" panose="020B0604020202020204" pitchFamily="34" charset="0"/>
                        </a:rPr>
                        <a:t>DS</a:t>
                      </a:r>
                    </a:p>
                  </a:txBody>
                  <a:tcPr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Fragestellung</a:t>
                      </a:r>
                    </a:p>
                  </a:txBody>
                  <a:tcPr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Vorgehensweise:</a:t>
                      </a:r>
                    </a:p>
                  </a:txBody>
                  <a:tcPr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573074">
                <a:tc>
                  <a:txBody>
                    <a:bodyPr/>
                    <a:lstStyle/>
                    <a:p>
                      <a:pPr algn="ctr"/>
                      <a:r>
                        <a:rPr lang="de-DE" sz="1400" dirty="0">
                          <a:latin typeface="Arial" panose="020B0604020202020204" pitchFamily="34" charset="0"/>
                          <a:cs typeface="Arial" panose="020B0604020202020204" pitchFamily="34" charset="0"/>
                        </a:rPr>
                        <a:t>1</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Wie lässt sich urbaner Lebensraum charakterisieren?</a:t>
                      </a:r>
                      <a:endParaRPr lang="de-DE" sz="1400" baseline="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900" baseline="0" dirty="0">
                          <a:latin typeface="Arial" panose="020B0604020202020204" pitchFamily="34" charset="0"/>
                          <a:cs typeface="Arial" panose="020B0604020202020204" pitchFamily="34" charset="0"/>
                        </a:rPr>
                        <a:t>(</a:t>
                      </a:r>
                      <a:r>
                        <a:rPr lang="de-DE" sz="900" baseline="0" dirty="0">
                          <a:highlight>
                            <a:srgbClr val="C0C0C0"/>
                          </a:highlight>
                          <a:latin typeface="Arial" panose="020B0604020202020204" pitchFamily="34" charset="0"/>
                          <a:cs typeface="Arial" panose="020B0604020202020204" pitchFamily="34" charset="0"/>
                        </a:rPr>
                        <a:t>geographischer Stadtbegriff</a:t>
                      </a:r>
                      <a:r>
                        <a:rPr lang="de-DE" sz="900" baseline="0" dirty="0">
                          <a:latin typeface="Arial" panose="020B0604020202020204" pitchFamily="34" charset="0"/>
                          <a:cs typeface="Arial" panose="020B0604020202020204" pitchFamily="34" charset="0"/>
                        </a:rPr>
                        <a:t>, Lage, innere Diffe­renzierung, Zentralität, städ­tisches Ökosystem)</a:t>
                      </a:r>
                      <a:endParaRPr lang="de-DE" sz="1400" baseline="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0" lang="de-DE" sz="1400" b="0" kern="1200" dirty="0">
                          <a:solidFill>
                            <a:schemeClr val="tx1"/>
                          </a:solidFill>
                          <a:latin typeface="+mn-lt"/>
                          <a:ea typeface="+mn-ea"/>
                          <a:cs typeface="+mn-cs"/>
                        </a:rPr>
                        <a:t>eher frontaler Unterricht, Reaktivierung und Überprüfung von Vorwissen</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graphicFrame>
        <p:nvGraphicFramePr>
          <p:cNvPr id="4" name="Tabelle 3">
            <a:extLst>
              <a:ext uri="{FF2B5EF4-FFF2-40B4-BE49-F238E27FC236}">
                <a16:creationId xmlns:a16="http://schemas.microsoft.com/office/drawing/2014/main" id="{D9E827AA-1437-40FB-926F-1ECDC8676B0F}"/>
              </a:ext>
            </a:extLst>
          </p:cNvPr>
          <p:cNvGraphicFramePr>
            <a:graphicFrameLocks noGrp="1"/>
          </p:cNvGraphicFramePr>
          <p:nvPr>
            <p:extLst/>
          </p:nvPr>
        </p:nvGraphicFramePr>
        <p:xfrm>
          <a:off x="476104" y="3350806"/>
          <a:ext cx="11113936" cy="819937"/>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2343280769"/>
                    </a:ext>
                  </a:extLst>
                </a:gridCol>
                <a:gridCol w="5338810">
                  <a:extLst>
                    <a:ext uri="{9D8B030D-6E8A-4147-A177-3AD203B41FA5}">
                      <a16:colId xmlns:a16="http://schemas.microsoft.com/office/drawing/2014/main" val="3425770645"/>
                    </a:ext>
                  </a:extLst>
                </a:gridCol>
                <a:gridCol w="5118162">
                  <a:extLst>
                    <a:ext uri="{9D8B030D-6E8A-4147-A177-3AD203B41FA5}">
                      <a16:colId xmlns:a16="http://schemas.microsoft.com/office/drawing/2014/main" val="2026304218"/>
                    </a:ext>
                  </a:extLst>
                </a:gridCol>
              </a:tblGrid>
              <a:tr h="819937">
                <a:tc>
                  <a:txBody>
                    <a:bodyPr/>
                    <a:lstStyle/>
                    <a:p>
                      <a:pPr algn="ctr"/>
                      <a:r>
                        <a:rPr kumimoji="0" lang="de-DE" sz="1400" b="0" kern="1200" dirty="0">
                          <a:solidFill>
                            <a:schemeClr val="tx1"/>
                          </a:solidFill>
                          <a:latin typeface="Arial" panose="020B0604020202020204" pitchFamily="34" charset="0"/>
                          <a:ea typeface="+mn-ea"/>
                          <a:cs typeface="Arial" panose="020B0604020202020204" pitchFamily="34" charset="0"/>
                        </a:rPr>
                        <a:t>3-6</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verändern sich Städte?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Citybildung</a:t>
                      </a:r>
                      <a:r>
                        <a:rPr kumimoji="0" lang="de-DE" sz="900" b="0" kern="1200" baseline="0" dirty="0">
                          <a:solidFill>
                            <a:schemeClr val="tx1"/>
                          </a:solidFill>
                          <a:latin typeface="Arial" panose="020B0604020202020204" pitchFamily="34" charset="0"/>
                          <a:ea typeface="+mn-ea"/>
                          <a:cs typeface="Arial" panose="020B0604020202020204" pitchFamily="34" charset="0"/>
                        </a:rPr>
                        <a:t>, Bevölkerungswachstum, Migration, Metropolisie­rung, Agglomeration, Terti­ärisierung,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Quartärisierung</a:t>
                      </a:r>
                      <a:r>
                        <a:rPr kumimoji="0" lang="de-DE" sz="900" b="0" kern="1200" baseline="0" dirty="0">
                          <a:solidFill>
                            <a:schemeClr val="tx1"/>
                          </a:solidFill>
                          <a:latin typeface="Arial" panose="020B0604020202020204" pitchFamily="34" charset="0"/>
                          <a:ea typeface="+mn-ea"/>
                          <a:cs typeface="Arial" panose="020B0604020202020204" pitchFamily="34" charset="0"/>
                        </a:rPr>
                        <a:t>, Suburbanisierung, Reurba­nisierung,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b="0" kern="1200" baseline="0" dirty="0">
                          <a:solidFill>
                            <a:schemeClr val="tx1"/>
                          </a:solidFill>
                          <a:latin typeface="Arial" panose="020B0604020202020204" pitchFamily="34" charset="0"/>
                          <a:ea typeface="+mn-ea"/>
                          <a:cs typeface="Arial" panose="020B0604020202020204" pitchFamily="34" charset="0"/>
                        </a:rPr>
                        <a:t> City, Segregation, Gentrifizie­rung, Gated Community, Marginalisierung,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Marginalsiedlung</a:t>
                      </a:r>
                      <a:r>
                        <a:rPr kumimoji="0" lang="de-DE" sz="900" b="0" kern="1200" baseline="0" dirty="0">
                          <a:solidFill>
                            <a:schemeClr val="tx1"/>
                          </a:solidFill>
                          <a:latin typeface="Arial" panose="020B0604020202020204" pitchFamily="34" charset="0"/>
                          <a:ea typeface="+mn-ea"/>
                          <a:cs typeface="Arial" panose="020B0604020202020204" pitchFamily="34" charset="0"/>
                        </a:rPr>
                        <a:t>, Fragmen­tierung)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(Modell, Theorie)</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arbeitsteilige Gruppenarbeit, leichte Produktorientierung</a:t>
                      </a:r>
                    </a:p>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687758"/>
                  </a:ext>
                </a:extLst>
              </a:tr>
            </a:tbl>
          </a:graphicData>
        </a:graphic>
      </p:graphicFrame>
      <p:graphicFrame>
        <p:nvGraphicFramePr>
          <p:cNvPr id="5" name="Tabelle 4">
            <a:extLst>
              <a:ext uri="{FF2B5EF4-FFF2-40B4-BE49-F238E27FC236}">
                <a16:creationId xmlns:a16="http://schemas.microsoft.com/office/drawing/2014/main" id="{AC6060A9-5D9D-4098-A0C3-AD6257ABBA15}"/>
              </a:ext>
            </a:extLst>
          </p:cNvPr>
          <p:cNvGraphicFramePr>
            <a:graphicFrameLocks noGrp="1"/>
          </p:cNvGraphicFramePr>
          <p:nvPr>
            <p:extLst>
              <p:ext uri="{D42A27DB-BD31-4B8C-83A1-F6EECF244321}">
                <p14:modId xmlns:p14="http://schemas.microsoft.com/office/powerpoint/2010/main" val="3980482453"/>
              </p:ext>
            </p:extLst>
          </p:nvPr>
        </p:nvGraphicFramePr>
        <p:xfrm>
          <a:off x="475199" y="4170743"/>
          <a:ext cx="11113936" cy="731772"/>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731772">
                <a:tc>
                  <a:txBody>
                    <a:bodyPr/>
                    <a:lstStyle/>
                    <a:p>
                      <a:pPr algn="ctr"/>
                      <a:r>
                        <a:rPr kumimoji="0" lang="de-DE" sz="1400" b="0" kern="1200" dirty="0">
                          <a:solidFill>
                            <a:schemeClr val="tx1"/>
                          </a:solidFill>
                          <a:latin typeface="+mn-lt"/>
                          <a:ea typeface="+mn-ea"/>
                          <a:cs typeface="+mn-cs"/>
                        </a:rPr>
                        <a:t>7-9</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Was sind die Besonderheiten des Stadtklimas und wie wirkt sich der Klimawandel aus?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0055492"/>
                  </a:ext>
                </a:extLst>
              </a:tr>
            </a:tbl>
          </a:graphicData>
        </a:graphic>
      </p:graphicFrame>
      <p:graphicFrame>
        <p:nvGraphicFramePr>
          <p:cNvPr id="6" name="Tabelle 5">
            <a:extLst>
              <a:ext uri="{FF2B5EF4-FFF2-40B4-BE49-F238E27FC236}">
                <a16:creationId xmlns:a16="http://schemas.microsoft.com/office/drawing/2014/main" id="{5E3BF382-D15A-41CF-B8DA-822EFD62BB56}"/>
              </a:ext>
            </a:extLst>
          </p:cNvPr>
          <p:cNvGraphicFramePr>
            <a:graphicFrameLocks noGrp="1"/>
          </p:cNvGraphicFramePr>
          <p:nvPr>
            <p:extLst>
              <p:ext uri="{D42A27DB-BD31-4B8C-83A1-F6EECF244321}">
                <p14:modId xmlns:p14="http://schemas.microsoft.com/office/powerpoint/2010/main" val="116243117"/>
              </p:ext>
            </p:extLst>
          </p:nvPr>
        </p:nvGraphicFramePr>
        <p:xfrm>
          <a:off x="475199" y="4902515"/>
          <a:ext cx="11113936" cy="815435"/>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815435">
                <a:tc>
                  <a:txBody>
                    <a:bodyPr/>
                    <a:lstStyle/>
                    <a:p>
                      <a:pPr algn="ctr"/>
                      <a:r>
                        <a:rPr kumimoji="0" lang="de-DE" sz="1400" b="0" kern="1200" dirty="0">
                          <a:solidFill>
                            <a:schemeClr val="tx1"/>
                          </a:solidFill>
                          <a:latin typeface="+mn-lt"/>
                          <a:ea typeface="+mn-ea"/>
                          <a:cs typeface="+mn-cs"/>
                        </a:rPr>
                        <a:t>10-12</a:t>
                      </a:r>
                    </a:p>
                  </a:txBody>
                  <a:tcPr marT="34290" marB="34290">
                    <a:lnL w="38100" cap="flat" cmpd="sng" algn="ctr">
                      <a:solidFill>
                        <a:srgbClr val="B8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B80000"/>
                      </a:solidFill>
                      <a:prstDash val="solid"/>
                      <a:round/>
                      <a:headEnd type="none" w="med" len="med"/>
                      <a:tailEnd type="none" w="med" len="med"/>
                    </a:lnT>
                    <a:lnB w="38100" cap="flat" cmpd="sng" algn="ctr">
                      <a:solidFill>
                        <a:srgbClr val="B8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kann sich eine Stadt nachhaltig entwickeln?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Zukunftswerkstatt</a:t>
                      </a:r>
                      <a:r>
                        <a:rPr kumimoji="0" lang="de-DE" sz="900" b="0" kern="1200" baseline="0" dirty="0">
                          <a:solidFill>
                            <a:schemeClr val="tx1"/>
                          </a:solidFill>
                          <a:latin typeface="Arial" panose="020B0604020202020204" pitchFamily="34" charset="0"/>
                          <a:ea typeface="+mn-ea"/>
                          <a:cs typeface="Arial" panose="020B0604020202020204" pitchFamily="34" charset="0"/>
                        </a:rPr>
                        <a:t>)</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B80000"/>
                      </a:solidFill>
                      <a:prstDash val="solid"/>
                      <a:round/>
                      <a:headEnd type="none" w="med" len="med"/>
                      <a:tailEnd type="none" w="med" len="med"/>
                    </a:lnT>
                    <a:lnB w="38100" cap="flat" cmpd="sng" algn="ctr">
                      <a:solidFill>
                        <a:srgbClr val="B8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Lernproduktorientierung</a:t>
                      </a:r>
                    </a:p>
                  </a:txBody>
                  <a:tcPr marT="34290" marB="34290">
                    <a:lnL w="12700" cap="flat" cmpd="sng" algn="ctr">
                      <a:solidFill>
                        <a:schemeClr val="tx1"/>
                      </a:solidFill>
                      <a:prstDash val="solid"/>
                      <a:round/>
                      <a:headEnd type="none" w="med" len="med"/>
                      <a:tailEnd type="none" w="med" len="med"/>
                    </a:lnL>
                    <a:lnR w="38100" cap="flat" cmpd="sng" algn="ctr">
                      <a:solidFill>
                        <a:srgbClr val="B80000"/>
                      </a:solidFill>
                      <a:prstDash val="solid"/>
                      <a:round/>
                      <a:headEnd type="none" w="med" len="med"/>
                      <a:tailEnd type="none" w="med" len="med"/>
                    </a:lnR>
                    <a:lnT w="38100" cap="flat" cmpd="sng" algn="ctr">
                      <a:solidFill>
                        <a:srgbClr val="B80000"/>
                      </a:solidFill>
                      <a:prstDash val="solid"/>
                      <a:round/>
                      <a:headEnd type="none" w="med" len="med"/>
                      <a:tailEnd type="none" w="med" len="med"/>
                    </a:lnT>
                    <a:lnB w="38100" cap="flat" cmpd="sng" algn="ctr">
                      <a:solidFill>
                        <a:srgbClr val="B80000"/>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sp>
        <p:nvSpPr>
          <p:cNvPr id="10" name="Rechteck 9">
            <a:extLst>
              <a:ext uri="{FF2B5EF4-FFF2-40B4-BE49-F238E27FC236}">
                <a16:creationId xmlns:a16="http://schemas.microsoft.com/office/drawing/2014/main" id="{DD266220-151D-4C3E-89B4-D0A5F7335761}"/>
              </a:ext>
            </a:extLst>
          </p:cNvPr>
          <p:cNvSpPr/>
          <p:nvPr/>
        </p:nvSpPr>
        <p:spPr>
          <a:xfrm>
            <a:off x="10481275" y="6488668"/>
            <a:ext cx="1710725" cy="369332"/>
          </a:xfrm>
          <a:prstGeom prst="rect">
            <a:avLst/>
          </a:prstGeom>
          <a:solidFill>
            <a:schemeClr val="accent5"/>
          </a:solidFill>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t>Stundenimpuls</a:t>
            </a:r>
          </a:p>
        </p:txBody>
      </p:sp>
      <p:sp>
        <p:nvSpPr>
          <p:cNvPr id="11" name="Pfeil: nach rechts 10">
            <a:extLst>
              <a:ext uri="{FF2B5EF4-FFF2-40B4-BE49-F238E27FC236}">
                <a16:creationId xmlns:a16="http://schemas.microsoft.com/office/drawing/2014/main" id="{8F5F71EE-7CAD-4E23-8ABE-80143B3B8F56}"/>
              </a:ext>
            </a:extLst>
          </p:cNvPr>
          <p:cNvSpPr/>
          <p:nvPr/>
        </p:nvSpPr>
        <p:spPr>
          <a:xfrm>
            <a:off x="-317793" y="4869160"/>
            <a:ext cx="792088" cy="899286"/>
          </a:xfrm>
          <a:prstGeom prst="rightArrow">
            <a:avLst>
              <a:gd name="adj1" fmla="val 50000"/>
              <a:gd name="adj2" fmla="val 46109"/>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Pfeil: nach rechts 11">
            <a:extLst>
              <a:ext uri="{FF2B5EF4-FFF2-40B4-BE49-F238E27FC236}">
                <a16:creationId xmlns:a16="http://schemas.microsoft.com/office/drawing/2014/main" id="{2D634EAC-0B5D-4289-B733-F1E7480C21D0}"/>
              </a:ext>
            </a:extLst>
          </p:cNvPr>
          <p:cNvSpPr/>
          <p:nvPr/>
        </p:nvSpPr>
        <p:spPr>
          <a:xfrm rot="10800000">
            <a:off x="11589575" y="4869160"/>
            <a:ext cx="792088" cy="899286"/>
          </a:xfrm>
          <a:prstGeom prst="rightArrow">
            <a:avLst>
              <a:gd name="adj1" fmla="val 50000"/>
              <a:gd name="adj2" fmla="val 46109"/>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16190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307F2E-D626-4333-BDC0-C99520152A14}"/>
              </a:ext>
            </a:extLst>
          </p:cNvPr>
          <p:cNvSpPr>
            <a:spLocks noGrp="1"/>
          </p:cNvSpPr>
          <p:nvPr>
            <p:ph type="title"/>
          </p:nvPr>
        </p:nvSpPr>
        <p:spPr/>
        <p:txBody>
          <a:bodyPr/>
          <a:lstStyle/>
          <a:p>
            <a:r>
              <a:rPr lang="de-DE" dirty="0"/>
              <a:t>Wie kann sich eine Stadt nachhaltig entwickeln? </a:t>
            </a:r>
            <a:br>
              <a:rPr lang="de-DE" dirty="0"/>
            </a:br>
            <a:r>
              <a:rPr lang="de-DE" dirty="0"/>
              <a:t>Nachhaltige Stadtentwicklung</a:t>
            </a:r>
          </a:p>
        </p:txBody>
      </p:sp>
      <p:sp>
        <p:nvSpPr>
          <p:cNvPr id="4" name="Fußzeilenplatzhalter 3">
            <a:extLst>
              <a:ext uri="{FF2B5EF4-FFF2-40B4-BE49-F238E27FC236}">
                <a16:creationId xmlns:a16="http://schemas.microsoft.com/office/drawing/2014/main" id="{6F161E89-3CF2-4531-9EF9-E6479E91517C}"/>
              </a:ext>
            </a:extLst>
          </p:cNvPr>
          <p:cNvSpPr>
            <a:spLocks noGrp="1"/>
          </p:cNvSpPr>
          <p:nvPr>
            <p:ph type="ftr" sz="quarter" idx="3"/>
          </p:nvPr>
        </p:nvSpPr>
        <p:spPr/>
        <p:txBody>
          <a:bodyPr/>
          <a:lstStyle/>
          <a:p>
            <a:r>
              <a:rPr lang="de-DE"/>
              <a:t>ZSL-Konzeptionsgruppe Geographie</a:t>
            </a:r>
            <a:endParaRPr lang="de-DE" dirty="0"/>
          </a:p>
        </p:txBody>
      </p:sp>
      <p:sp>
        <p:nvSpPr>
          <p:cNvPr id="5" name="Inhaltsplatzhalter 4">
            <a:extLst>
              <a:ext uri="{FF2B5EF4-FFF2-40B4-BE49-F238E27FC236}">
                <a16:creationId xmlns:a16="http://schemas.microsoft.com/office/drawing/2014/main" id="{84E18312-1F08-4281-9D85-D694A9691B34}"/>
              </a:ext>
            </a:extLst>
          </p:cNvPr>
          <p:cNvSpPr>
            <a:spLocks noGrp="1"/>
          </p:cNvSpPr>
          <p:nvPr>
            <p:ph idx="1"/>
          </p:nvPr>
        </p:nvSpPr>
        <p:spPr>
          <a:xfrm>
            <a:off x="609600" y="1628800"/>
            <a:ext cx="7934672" cy="4032448"/>
          </a:xfrm>
        </p:spPr>
        <p:txBody>
          <a:bodyPr>
            <a:normAutofit/>
          </a:bodyPr>
          <a:lstStyle/>
          <a:p>
            <a:pPr marL="109728" indent="0">
              <a:buNone/>
            </a:pPr>
            <a:r>
              <a:rPr lang="de-DE" u="sng" dirty="0"/>
              <a:t>3-Schrittige Vorgehensweise:</a:t>
            </a:r>
          </a:p>
          <a:p>
            <a:r>
              <a:rPr lang="de-DE" b="1" dirty="0"/>
              <a:t>Beschreiben</a:t>
            </a:r>
            <a:r>
              <a:rPr lang="de-DE" dirty="0"/>
              <a:t> möglicher Ansatzpunkte mit Hilfe eines vorgegebenen virtuellen Stadtrundgangs (AFB I)</a:t>
            </a:r>
            <a:br>
              <a:rPr lang="de-DE" dirty="0"/>
            </a:br>
            <a:endParaRPr lang="de-DE" dirty="0"/>
          </a:p>
          <a:p>
            <a:r>
              <a:rPr lang="de-DE" b="1" dirty="0">
                <a:sym typeface="Wingdings" panose="05000000000000000000" pitchFamily="2" charset="2"/>
              </a:rPr>
              <a:t>Einordnen</a:t>
            </a:r>
            <a:r>
              <a:rPr lang="de-DE" dirty="0">
                <a:sym typeface="Wingdings" panose="05000000000000000000" pitchFamily="2" charset="2"/>
              </a:rPr>
              <a:t> der Ansatzpunkte in das Sphärenmodell (AFB II)</a:t>
            </a:r>
            <a:br>
              <a:rPr lang="de-DE" dirty="0">
                <a:sym typeface="Wingdings" panose="05000000000000000000" pitchFamily="2" charset="2"/>
              </a:rPr>
            </a:br>
            <a:endParaRPr lang="de-DE" dirty="0">
              <a:sym typeface="Wingdings" panose="05000000000000000000" pitchFamily="2" charset="2"/>
            </a:endParaRPr>
          </a:p>
          <a:p>
            <a:r>
              <a:rPr lang="de-DE" b="1" dirty="0">
                <a:sym typeface="Wingdings" panose="05000000000000000000" pitchFamily="2" charset="2"/>
              </a:rPr>
              <a:t>Gestalten</a:t>
            </a:r>
            <a:r>
              <a:rPr lang="de-DE" dirty="0">
                <a:sym typeface="Wingdings" panose="05000000000000000000" pitchFamily="2" charset="2"/>
              </a:rPr>
              <a:t> einer eigenen virtuellen Exkursion zum Thema „nachhaltige Stadtentwicklung“ (AFB III)</a:t>
            </a:r>
            <a:endParaRPr lang="de-DE" dirty="0"/>
          </a:p>
          <a:p>
            <a:endParaRPr lang="de-DE" dirty="0"/>
          </a:p>
          <a:p>
            <a:pPr marL="109728" indent="0">
              <a:buNone/>
            </a:pPr>
            <a:endParaRPr lang="de-DE" dirty="0"/>
          </a:p>
        </p:txBody>
      </p:sp>
      <p:pic>
        <p:nvPicPr>
          <p:cNvPr id="6" name="Grafik 5">
            <a:extLst>
              <a:ext uri="{FF2B5EF4-FFF2-40B4-BE49-F238E27FC236}">
                <a16:creationId xmlns:a16="http://schemas.microsoft.com/office/drawing/2014/main" id="{2D69859A-855F-461F-9572-DCA13725858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66834" y="3212976"/>
            <a:ext cx="1000955" cy="1000955"/>
          </a:xfrm>
          <a:prstGeom prst="rect">
            <a:avLst/>
          </a:prstGeom>
        </p:spPr>
      </p:pic>
      <p:pic>
        <p:nvPicPr>
          <p:cNvPr id="7" name="Inhaltsplatzhalter 9">
            <a:extLst>
              <a:ext uri="{FF2B5EF4-FFF2-40B4-BE49-F238E27FC236}">
                <a16:creationId xmlns:a16="http://schemas.microsoft.com/office/drawing/2014/main" id="{F1007CA6-C351-42B0-9320-9FB702B47A6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88255" y="1516313"/>
            <a:ext cx="1358114" cy="1358114"/>
          </a:xfrm>
          <a:prstGeom prst="rect">
            <a:avLst/>
          </a:prstGeom>
        </p:spPr>
      </p:pic>
      <p:pic>
        <p:nvPicPr>
          <p:cNvPr id="8" name="Grafik 7">
            <a:extLst>
              <a:ext uri="{FF2B5EF4-FFF2-40B4-BE49-F238E27FC236}">
                <a16:creationId xmlns:a16="http://schemas.microsoft.com/office/drawing/2014/main" id="{DE28C23F-EED3-4EDD-B61C-9F9C1F6B9E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12928" y="4552480"/>
            <a:ext cx="1108768" cy="1108768"/>
          </a:xfrm>
          <a:prstGeom prst="rect">
            <a:avLst/>
          </a:prstGeom>
        </p:spPr>
      </p:pic>
      <p:sp>
        <p:nvSpPr>
          <p:cNvPr id="9" name="Rechteck 8">
            <a:extLst>
              <a:ext uri="{FF2B5EF4-FFF2-40B4-BE49-F238E27FC236}">
                <a16:creationId xmlns:a16="http://schemas.microsoft.com/office/drawing/2014/main" id="{0631ABE8-6C25-484B-AE4B-33DAF90B706F}"/>
              </a:ext>
            </a:extLst>
          </p:cNvPr>
          <p:cNvSpPr/>
          <p:nvPr/>
        </p:nvSpPr>
        <p:spPr>
          <a:xfrm>
            <a:off x="10214248" y="2652802"/>
            <a:ext cx="1368152" cy="215444"/>
          </a:xfrm>
          <a:prstGeom prst="rect">
            <a:avLst/>
          </a:prstGeom>
        </p:spPr>
        <p:txBody>
          <a:bodyPr wrap="square">
            <a:spAutoFit/>
          </a:bodyPr>
          <a:lstStyle/>
          <a:p>
            <a:pPr algn="r"/>
            <a:r>
              <a:rPr lang="de-DE" sz="800" dirty="0">
                <a:hlinkClick r:id="rId5"/>
              </a:rPr>
              <a:t>earth.google.com/web</a:t>
            </a:r>
            <a:endParaRPr lang="de-DE" sz="800" dirty="0"/>
          </a:p>
        </p:txBody>
      </p:sp>
      <p:sp>
        <p:nvSpPr>
          <p:cNvPr id="10" name="Rechteck 9">
            <a:extLst>
              <a:ext uri="{FF2B5EF4-FFF2-40B4-BE49-F238E27FC236}">
                <a16:creationId xmlns:a16="http://schemas.microsoft.com/office/drawing/2014/main" id="{2BE01111-3138-43DC-966A-406B9DE9BF20}"/>
              </a:ext>
            </a:extLst>
          </p:cNvPr>
          <p:cNvSpPr/>
          <p:nvPr/>
        </p:nvSpPr>
        <p:spPr>
          <a:xfrm>
            <a:off x="10214248" y="5445804"/>
            <a:ext cx="1368152" cy="215444"/>
          </a:xfrm>
          <a:prstGeom prst="rect">
            <a:avLst/>
          </a:prstGeom>
        </p:spPr>
        <p:txBody>
          <a:bodyPr wrap="square">
            <a:spAutoFit/>
          </a:bodyPr>
          <a:lstStyle/>
          <a:p>
            <a:pPr algn="r"/>
            <a:r>
              <a:rPr lang="de-DE" sz="800" dirty="0">
                <a:hlinkClick r:id="rId5"/>
              </a:rPr>
              <a:t>earth.google.com/web</a:t>
            </a:r>
            <a:endParaRPr lang="de-DE" sz="800" dirty="0"/>
          </a:p>
        </p:txBody>
      </p:sp>
      <p:sp>
        <p:nvSpPr>
          <p:cNvPr id="11" name="Rechteck 10">
            <a:extLst>
              <a:ext uri="{FF2B5EF4-FFF2-40B4-BE49-F238E27FC236}">
                <a16:creationId xmlns:a16="http://schemas.microsoft.com/office/drawing/2014/main" id="{A3FE6A9C-3060-4E91-B49D-A6C2357F1E2E}"/>
              </a:ext>
            </a:extLst>
          </p:cNvPr>
          <p:cNvSpPr/>
          <p:nvPr/>
        </p:nvSpPr>
        <p:spPr>
          <a:xfrm>
            <a:off x="10128448" y="4167761"/>
            <a:ext cx="1512168" cy="338554"/>
          </a:xfrm>
          <a:prstGeom prst="rect">
            <a:avLst/>
          </a:prstGeom>
        </p:spPr>
        <p:txBody>
          <a:bodyPr wrap="square">
            <a:spAutoFit/>
          </a:bodyPr>
          <a:lstStyle/>
          <a:p>
            <a:pPr algn="r"/>
            <a:r>
              <a:rPr lang="de-DE" sz="800" dirty="0"/>
              <a:t>Diercke Geographie Gesamtband 2021, S. 258 </a:t>
            </a:r>
          </a:p>
        </p:txBody>
      </p:sp>
    </p:spTree>
    <p:extLst>
      <p:ext uri="{BB962C8B-B14F-4D97-AF65-F5344CB8AC3E}">
        <p14:creationId xmlns:p14="http://schemas.microsoft.com/office/powerpoint/2010/main" val="3610154234"/>
      </p:ext>
    </p:extLst>
  </p:cSld>
  <p:clrMapOvr>
    <a:masterClrMapping/>
  </p:clrMapOvr>
  <p:transition>
    <p:pull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BFC2E15D-43E7-47B0-BC5A-C598644DD3CC}"/>
              </a:ext>
            </a:extLst>
          </p:cNvPr>
          <p:cNvSpPr>
            <a:spLocks noChangeArrowheads="1"/>
          </p:cNvSpPr>
          <p:nvPr/>
        </p:nvSpPr>
        <p:spPr bwMode="auto">
          <a:xfrm>
            <a:off x="191344" y="70678"/>
            <a:ext cx="11881320"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de-DE" altLang="de-DE" sz="1100" b="1" dirty="0">
                <a:latin typeface="Arial" panose="020B0604020202020204" pitchFamily="34" charset="0"/>
              </a:rPr>
              <a:t>3.4.2.3 / 3.5.3.3 Globale Herausforderung: Städte unter dem Einfluss gesellschaftlicher und naturräumlicher Veränderungen</a:t>
            </a:r>
          </a:p>
          <a:p>
            <a:pPr eaLnBrk="0" fontAlgn="base" hangingPunct="0">
              <a:spcBef>
                <a:spcPct val="0"/>
              </a:spcBef>
              <a:spcAft>
                <a:spcPct val="0"/>
              </a:spcAft>
            </a:pPr>
            <a:r>
              <a:rPr lang="de-DE" altLang="de-DE" sz="1100" dirty="0">
                <a:latin typeface="Arial" panose="020B0604020202020204" pitchFamily="34" charset="0"/>
              </a:rPr>
              <a:t>Die Schülerinnen und Schüler können Städte als vom Menschen geschaffene Geoökosysteme in ihren Ursache-Wirkungszusammenhängen analysieren und zukunftsorientierte Strategien unter dem Aspekt der Nachhaltigkeit beurteilen.</a:t>
            </a:r>
          </a:p>
        </p:txBody>
      </p:sp>
      <p:graphicFrame>
        <p:nvGraphicFramePr>
          <p:cNvPr id="3" name="Tabelle 2">
            <a:extLst>
              <a:ext uri="{FF2B5EF4-FFF2-40B4-BE49-F238E27FC236}">
                <a16:creationId xmlns:a16="http://schemas.microsoft.com/office/drawing/2014/main" id="{951AFA23-5C96-4894-AE90-CC91CD6F6604}"/>
              </a:ext>
            </a:extLst>
          </p:cNvPr>
          <p:cNvGraphicFramePr>
            <a:graphicFrameLocks noGrp="1"/>
          </p:cNvGraphicFramePr>
          <p:nvPr>
            <p:extLst>
              <p:ext uri="{D42A27DB-BD31-4B8C-83A1-F6EECF244321}">
                <p14:modId xmlns:p14="http://schemas.microsoft.com/office/powerpoint/2010/main" val="1469519828"/>
              </p:ext>
            </p:extLst>
          </p:nvPr>
        </p:nvGraphicFramePr>
        <p:xfrm>
          <a:off x="191344" y="692697"/>
          <a:ext cx="11881320" cy="5746162"/>
        </p:xfrm>
        <a:graphic>
          <a:graphicData uri="http://schemas.openxmlformats.org/drawingml/2006/table">
            <a:tbl>
              <a:tblPr firstRow="1" bandRow="1">
                <a:tableStyleId>{5940675A-B579-460E-94D1-54222C63F5DA}</a:tableStyleId>
              </a:tblPr>
              <a:tblGrid>
                <a:gridCol w="5939786">
                  <a:extLst>
                    <a:ext uri="{9D8B030D-6E8A-4147-A177-3AD203B41FA5}">
                      <a16:colId xmlns:a16="http://schemas.microsoft.com/office/drawing/2014/main" val="3372638481"/>
                    </a:ext>
                  </a:extLst>
                </a:gridCol>
                <a:gridCol w="5941534">
                  <a:extLst>
                    <a:ext uri="{9D8B030D-6E8A-4147-A177-3AD203B41FA5}">
                      <a16:colId xmlns:a16="http://schemas.microsoft.com/office/drawing/2014/main" val="3474735993"/>
                    </a:ext>
                  </a:extLst>
                </a:gridCol>
              </a:tblGrid>
              <a:tr h="287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kern="1200" dirty="0">
                          <a:solidFill>
                            <a:srgbClr val="FFFFCC"/>
                          </a:solidFill>
                        </a:rPr>
                        <a:t>Kursstufe, Basisfach</a:t>
                      </a:r>
                      <a:endParaRPr lang="de-DE" sz="1200" b="1" kern="1200" dirty="0">
                        <a:solidFill>
                          <a:srgbClr val="FFFFCC"/>
                        </a:solidFill>
                        <a:latin typeface="Arial" panose="020B0604020202020204" pitchFamily="34" charset="0"/>
                        <a:ea typeface="+mn-ea"/>
                        <a:cs typeface="Arial" panose="020B0604020202020204" pitchFamily="34" charset="0"/>
                      </a:endParaRPr>
                    </a:p>
                  </a:txBody>
                  <a:tcPr anchor="ctr">
                    <a:solidFill>
                      <a:schemeClr val="bg2">
                        <a:lumMod val="9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kern="1200" dirty="0">
                          <a:solidFill>
                            <a:srgbClr val="FFFFCC"/>
                          </a:solidFill>
                        </a:rPr>
                        <a:t>Kursstufe, Leistungsfach</a:t>
                      </a:r>
                      <a:endParaRPr lang="de-DE" sz="1200" b="1" kern="1200" dirty="0">
                        <a:solidFill>
                          <a:srgbClr val="FFFFCC"/>
                        </a:solidFill>
                        <a:latin typeface="Arial" panose="020B0604020202020204" pitchFamily="34" charset="0"/>
                        <a:ea typeface="+mn-ea"/>
                        <a:cs typeface="Arial" panose="020B0604020202020204" pitchFamily="34" charset="0"/>
                      </a:endParaRPr>
                    </a:p>
                  </a:txBody>
                  <a:tcPr anchor="ctr">
                    <a:solidFill>
                      <a:schemeClr val="bg2">
                        <a:lumMod val="90000"/>
                      </a:schemeClr>
                    </a:solidFill>
                  </a:tcPr>
                </a:tc>
                <a:extLst>
                  <a:ext uri="{0D108BD9-81ED-4DB2-BD59-A6C34878D82A}">
                    <a16:rowId xmlns:a16="http://schemas.microsoft.com/office/drawing/2014/main" val="1632733581"/>
                  </a:ext>
                </a:extLst>
              </a:tr>
              <a:tr h="863159">
                <a:tc>
                  <a:txBody>
                    <a:bodyPr/>
                    <a:lstStyle/>
                    <a:p>
                      <a:r>
                        <a:rPr lang="de-DE" sz="1250" dirty="0"/>
                        <a:t>(1) den urbanen Lebensraum mithilfe von räumlichen, funktionalen und sozialen Merkmalen charakterisieren </a:t>
                      </a:r>
                    </a:p>
                    <a:p>
                      <a:endParaRPr lang="de-DE" sz="1250" dirty="0"/>
                    </a:p>
                    <a:p>
                      <a:r>
                        <a:rPr lang="de-DE" sz="1250" dirty="0"/>
                        <a:t>(</a:t>
                      </a:r>
                      <a:r>
                        <a:rPr lang="de-DE" sz="1250" u="sng" dirty="0">
                          <a:solidFill>
                            <a:srgbClr val="FF0000"/>
                          </a:solidFill>
                        </a:rPr>
                        <a:t>Stadt</a:t>
                      </a:r>
                      <a:r>
                        <a:rPr lang="de-DE" sz="1250" dirty="0"/>
                        <a:t>, Lage, innere Differenzierung, Zentralität, städtisches Ökosystem, </a:t>
                      </a:r>
                      <a:r>
                        <a:rPr lang="de-DE" sz="1250" dirty="0">
                          <a:solidFill>
                            <a:schemeClr val="tx1">
                              <a:lumMod val="50000"/>
                              <a:lumOff val="50000"/>
                            </a:schemeClr>
                          </a:solidFill>
                        </a:rPr>
                        <a:t>Versorgung, Entsorgung</a:t>
                      </a:r>
                      <a:r>
                        <a:rPr lang="de-DE" sz="1250" dirty="0"/>
                        <a:t>)</a:t>
                      </a:r>
                      <a:endParaRPr lang="de-DE" sz="1250" dirty="0">
                        <a:latin typeface="Arial" panose="020B0604020202020204" pitchFamily="34" charset="0"/>
                        <a:cs typeface="Arial" panose="020B0604020202020204" pitchFamily="34" charset="0"/>
                      </a:endParaRPr>
                    </a:p>
                  </a:txBody>
                  <a:tcPr anchor="ctr"/>
                </a:tc>
                <a:tc>
                  <a:txBody>
                    <a:bodyPr/>
                    <a:lstStyle/>
                    <a:p>
                      <a:r>
                        <a:rPr lang="de-DE" sz="1250" dirty="0"/>
                        <a:t>(1) den urbanen Lebensraum mithilfe von räumlichen, funktionalen und sozialen Merkmalen charakterisieren </a:t>
                      </a:r>
                    </a:p>
                    <a:p>
                      <a:endParaRPr lang="de-DE" sz="1250" dirty="0"/>
                    </a:p>
                    <a:p>
                      <a:r>
                        <a:rPr lang="de-DE" sz="1250" dirty="0"/>
                        <a:t>(</a:t>
                      </a:r>
                      <a:r>
                        <a:rPr lang="de-DE" sz="1250" i="1" dirty="0">
                          <a:solidFill>
                            <a:srgbClr val="00B050"/>
                          </a:solidFill>
                        </a:rPr>
                        <a:t>geographischer Stadtbegriff</a:t>
                      </a:r>
                      <a:r>
                        <a:rPr lang="de-DE" sz="1250" dirty="0"/>
                        <a:t>, Lage, innere Differenzierung, Zentralität, städtisches Ökosystem, </a:t>
                      </a:r>
                      <a:r>
                        <a:rPr lang="de-DE" sz="1250" dirty="0">
                          <a:solidFill>
                            <a:schemeClr val="tx1">
                              <a:lumMod val="50000"/>
                              <a:lumOff val="50000"/>
                            </a:schemeClr>
                          </a:solidFill>
                        </a:rPr>
                        <a:t>Versorgung, Entsorgung</a:t>
                      </a:r>
                      <a:r>
                        <a:rPr lang="de-DE" sz="1250" dirty="0"/>
                        <a:t>)</a:t>
                      </a:r>
                      <a:endParaRPr lang="de-DE" sz="125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163546438"/>
                  </a:ext>
                </a:extLst>
              </a:tr>
              <a:tr h="1397417">
                <a:tc rowSpan="2">
                  <a:txBody>
                    <a:bodyPr/>
                    <a:lstStyle/>
                    <a:p>
                      <a:r>
                        <a:rPr lang="de-DE" sz="1250" dirty="0"/>
                        <a:t>(2) Veränderungen von </a:t>
                      </a:r>
                      <a:r>
                        <a:rPr lang="de-DE" sz="1250" u="sng" dirty="0">
                          <a:solidFill>
                            <a:srgbClr val="FF0000"/>
                          </a:solidFill>
                        </a:rPr>
                        <a:t>Städten</a:t>
                      </a:r>
                      <a:r>
                        <a:rPr lang="de-DE" sz="1250" dirty="0"/>
                        <a:t> in einer globalisierten Welt erläutern </a:t>
                      </a:r>
                      <a:br>
                        <a:rPr lang="de-DE" sz="1250" dirty="0"/>
                      </a:br>
                      <a:br>
                        <a:rPr lang="de-DE" sz="1250" dirty="0"/>
                      </a:br>
                      <a:r>
                        <a:rPr lang="de-DE" sz="1250" dirty="0"/>
                        <a:t>(Bevölkerungswachstum, Migration, </a:t>
                      </a:r>
                      <a:r>
                        <a:rPr lang="de-DE" sz="1250" i="1" dirty="0">
                          <a:solidFill>
                            <a:srgbClr val="00B050"/>
                          </a:solidFill>
                        </a:rPr>
                        <a:t>Metropolisierung</a:t>
                      </a:r>
                      <a:r>
                        <a:rPr lang="de-DE" sz="1250" dirty="0"/>
                        <a:t>, Agglomeration, Tertiärisierung, </a:t>
                      </a:r>
                      <a:r>
                        <a:rPr lang="de-DE" sz="1250" dirty="0" err="1"/>
                        <a:t>Quartärisierung</a:t>
                      </a:r>
                      <a:r>
                        <a:rPr lang="de-DE" sz="1250" dirty="0"/>
                        <a:t>,  Suburbanisierung, Reurbanisierung, </a:t>
                      </a:r>
                      <a:r>
                        <a:rPr lang="de-DE" sz="1250" dirty="0" err="1"/>
                        <a:t>Shrinking</a:t>
                      </a:r>
                      <a:r>
                        <a:rPr lang="de-DE" sz="1250" dirty="0"/>
                        <a:t> City, Segregation, Gentrifizierung, Gated Community, Marginalisierung, Fragmentierung)</a:t>
                      </a:r>
                      <a:endParaRPr lang="de-DE" sz="1250" dirty="0">
                        <a:latin typeface="Arial" panose="020B0604020202020204" pitchFamily="34" charset="0"/>
                        <a:cs typeface="Arial" panose="020B0604020202020204" pitchFamily="34" charset="0"/>
                      </a:endParaRPr>
                    </a:p>
                  </a:txBody>
                  <a:tcPr anchor="ctr"/>
                </a:tc>
                <a:tc>
                  <a:txBody>
                    <a:bodyPr/>
                    <a:lstStyle/>
                    <a:p>
                      <a:r>
                        <a:rPr lang="de-DE" sz="1250" dirty="0"/>
                        <a:t>(2) Ursachen und Dimensionen weltweiter Verstädterung anhand unterschiedlicher Erklärungsansätze überprüfen</a:t>
                      </a:r>
                    </a:p>
                    <a:p>
                      <a:br>
                        <a:rPr lang="de-DE" sz="1250" dirty="0"/>
                      </a:br>
                      <a:r>
                        <a:rPr lang="de-DE" sz="1250" dirty="0"/>
                        <a:t>(</a:t>
                      </a:r>
                      <a:r>
                        <a:rPr lang="de-DE" sz="1250" i="1" dirty="0">
                          <a:solidFill>
                            <a:srgbClr val="00B050"/>
                          </a:solidFill>
                        </a:rPr>
                        <a:t>Modell, Theorie, Ursachen unter anderem </a:t>
                      </a:r>
                      <a:r>
                        <a:rPr lang="de-DE" sz="1250" dirty="0"/>
                        <a:t>Bevölkerungswachstum, Migration, </a:t>
                      </a:r>
                      <a:r>
                        <a:rPr lang="de-DE" sz="1250" i="1" dirty="0">
                          <a:solidFill>
                            <a:srgbClr val="00B050"/>
                          </a:solidFill>
                        </a:rPr>
                        <a:t>Push- und Pull-Faktoren, Industrialisierung, Globalisierung,</a:t>
                      </a:r>
                      <a:r>
                        <a:rPr lang="de-DE" sz="1250" dirty="0"/>
                        <a:t> Agglomeration, </a:t>
                      </a:r>
                      <a:r>
                        <a:rPr lang="de-DE" sz="1250" i="1" dirty="0" err="1">
                          <a:solidFill>
                            <a:srgbClr val="00B050"/>
                          </a:solidFill>
                        </a:rPr>
                        <a:t>Megapolisierung</a:t>
                      </a:r>
                      <a:r>
                        <a:rPr lang="de-DE" sz="1250" i="1" dirty="0">
                          <a:solidFill>
                            <a:srgbClr val="00B050"/>
                          </a:solidFill>
                        </a:rPr>
                        <a:t>, Megacity,</a:t>
                      </a:r>
                      <a:r>
                        <a:rPr lang="de-DE" sz="1250" i="1" dirty="0"/>
                        <a:t> </a:t>
                      </a:r>
                      <a:r>
                        <a:rPr lang="de-DE" sz="1250" dirty="0" err="1"/>
                        <a:t>Shrinking</a:t>
                      </a:r>
                      <a:r>
                        <a:rPr lang="de-DE" sz="1250" dirty="0"/>
                        <a:t> City, </a:t>
                      </a:r>
                      <a:r>
                        <a:rPr lang="de-DE" sz="1250" i="1" dirty="0">
                          <a:solidFill>
                            <a:srgbClr val="00B050"/>
                          </a:solidFill>
                        </a:rPr>
                        <a:t>Urbanisierung, Verstädterungsgrad, Verstädterungsrate</a:t>
                      </a:r>
                      <a:r>
                        <a:rPr lang="de-DE" sz="1250" dirty="0"/>
                        <a:t>)</a:t>
                      </a:r>
                      <a:endParaRPr lang="de-DE" sz="125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44356001"/>
                  </a:ext>
                </a:extLst>
              </a:tr>
              <a:tr h="915807">
                <a:tc vMerge="1">
                  <a:txBody>
                    <a:bodyPr/>
                    <a:lstStyle/>
                    <a:p>
                      <a:endParaRPr lang="de-DE" sz="1200" dirty="0">
                        <a:latin typeface="Arial" panose="020B0604020202020204" pitchFamily="34" charset="0"/>
                        <a:cs typeface="Arial" panose="020B0604020202020204" pitchFamily="34" charset="0"/>
                      </a:endParaRPr>
                    </a:p>
                  </a:txBody>
                  <a:tcPr/>
                </a:tc>
                <a:tc>
                  <a:txBody>
                    <a:bodyPr/>
                    <a:lstStyle/>
                    <a:p>
                      <a:r>
                        <a:rPr lang="de-DE" sz="1250" dirty="0"/>
                        <a:t>(3) Veränderung </a:t>
                      </a:r>
                      <a:r>
                        <a:rPr kumimoji="0" lang="de-DE" sz="1250" u="sng" kern="1200" dirty="0">
                          <a:solidFill>
                            <a:srgbClr val="FF0000"/>
                          </a:solidFill>
                          <a:latin typeface="+mn-lt"/>
                          <a:ea typeface="+mn-ea"/>
                          <a:cs typeface="+mn-cs"/>
                        </a:rPr>
                        <a:t>städtischer Strukturen</a:t>
                      </a:r>
                      <a:r>
                        <a:rPr lang="de-DE" sz="1250" dirty="0"/>
                        <a:t> in einer globalisierten Welt erläutern</a:t>
                      </a:r>
                      <a:br>
                        <a:rPr lang="de-DE" sz="1250" dirty="0"/>
                      </a:br>
                      <a:r>
                        <a:rPr lang="de-DE" sz="1250" dirty="0"/>
                        <a:t>(</a:t>
                      </a:r>
                      <a:r>
                        <a:rPr lang="de-DE" sz="1250" i="1" dirty="0">
                          <a:solidFill>
                            <a:srgbClr val="00B050"/>
                          </a:solidFill>
                        </a:rPr>
                        <a:t>Citybildung</a:t>
                      </a:r>
                      <a:r>
                        <a:rPr lang="de-DE" sz="1250" dirty="0"/>
                        <a:t>, Tertiärisierung, </a:t>
                      </a:r>
                      <a:r>
                        <a:rPr lang="de-DE" sz="1250" dirty="0" err="1"/>
                        <a:t>Quartärisierung</a:t>
                      </a:r>
                      <a:r>
                        <a:rPr lang="de-DE" sz="1250" dirty="0"/>
                        <a:t>, Suburbanisierung, Reurbanisierung, Gentrifizierung, Fragmentierung, Segregation, Gated Community, Marginalisierung, </a:t>
                      </a:r>
                      <a:r>
                        <a:rPr lang="de-DE" sz="1250" i="1" dirty="0">
                          <a:solidFill>
                            <a:srgbClr val="00B050"/>
                          </a:solidFill>
                        </a:rPr>
                        <a:t>Marginalsiedlung, Global City</a:t>
                      </a:r>
                      <a:r>
                        <a:rPr lang="de-DE" sz="1250" dirty="0"/>
                        <a:t>)</a:t>
                      </a:r>
                      <a:endParaRPr lang="de-DE" sz="125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387491352"/>
                  </a:ext>
                </a:extLst>
              </a:tr>
              <a:tr h="1210596">
                <a:tc>
                  <a:txBody>
                    <a:bodyPr/>
                    <a:lstStyle/>
                    <a:p>
                      <a:r>
                        <a:rPr lang="de-DE" sz="1250" dirty="0"/>
                        <a:t>(3) die Besonderheiten des Stadtklimas und die Vulnerabilität von städtischen Lebensräumen im Klimawandel darstellen</a:t>
                      </a:r>
                      <a:br>
                        <a:rPr lang="de-DE" sz="1250" dirty="0"/>
                      </a:br>
                      <a:br>
                        <a:rPr lang="de-DE" sz="1250" dirty="0"/>
                      </a:br>
                      <a:r>
                        <a:rPr lang="de-DE" sz="1250" dirty="0"/>
                        <a:t>(Stadtklima, städtische Wärmeinsel, Feinstaubbelastung, Lebensqualität, Vulnerabilität</a:t>
                      </a:r>
                      <a:r>
                        <a:rPr lang="de-DE" sz="1250" dirty="0">
                          <a:solidFill>
                            <a:schemeClr val="tx1"/>
                          </a:solidFill>
                        </a:rPr>
                        <a:t>,</a:t>
                      </a:r>
                      <a:r>
                        <a:rPr lang="de-DE" sz="1250" dirty="0">
                          <a:solidFill>
                            <a:srgbClr val="FF0000"/>
                          </a:solidFill>
                        </a:rPr>
                        <a:t> </a:t>
                      </a:r>
                      <a:r>
                        <a:rPr lang="de-DE" sz="1250" u="sng" dirty="0">
                          <a:solidFill>
                            <a:srgbClr val="FF0000"/>
                          </a:solidFill>
                        </a:rPr>
                        <a:t>zum Beispiel Meeresspiegelanstieg, Wassermangel</a:t>
                      </a:r>
                      <a:r>
                        <a:rPr lang="de-DE" sz="1250" dirty="0"/>
                        <a:t>)</a:t>
                      </a:r>
                      <a:endParaRPr lang="de-DE" sz="1250" dirty="0">
                        <a:latin typeface="Arial" panose="020B0604020202020204" pitchFamily="34" charset="0"/>
                        <a:cs typeface="Arial" panose="020B0604020202020204" pitchFamily="34" charset="0"/>
                      </a:endParaRPr>
                    </a:p>
                  </a:txBody>
                  <a:tcPr/>
                </a:tc>
                <a:tc>
                  <a:txBody>
                    <a:bodyPr/>
                    <a:lstStyle/>
                    <a:p>
                      <a:r>
                        <a:rPr lang="de-DE" sz="1250" dirty="0"/>
                        <a:t>(4) die Besonderheiten des Stadtklimas </a:t>
                      </a:r>
                      <a:r>
                        <a:rPr lang="de-DE" sz="1250" i="1" dirty="0">
                          <a:solidFill>
                            <a:srgbClr val="00B050"/>
                          </a:solidFill>
                        </a:rPr>
                        <a:t>analysieren</a:t>
                      </a:r>
                      <a:r>
                        <a:rPr lang="de-DE" sz="1250" dirty="0"/>
                        <a:t> und die Vulnerabilität von städtischen Lebensräumen im Klimawandel darstellen </a:t>
                      </a:r>
                    </a:p>
                    <a:p>
                      <a:endParaRPr lang="de-DE" sz="1250" dirty="0"/>
                    </a:p>
                    <a:p>
                      <a:r>
                        <a:rPr lang="de-DE" sz="1250" dirty="0"/>
                        <a:t>(Stadtklima, städtische Wärmeinsel, </a:t>
                      </a:r>
                      <a:r>
                        <a:rPr lang="de-DE" sz="1250" i="1" dirty="0" err="1">
                          <a:solidFill>
                            <a:srgbClr val="00B050"/>
                          </a:solidFill>
                        </a:rPr>
                        <a:t>Flurwind</a:t>
                      </a:r>
                      <a:r>
                        <a:rPr lang="de-DE" sz="1250" dirty="0"/>
                        <a:t>, Feinstaubbelastung, Lebensqualität, </a:t>
                      </a:r>
                      <a:r>
                        <a:rPr lang="de-DE" sz="1250" i="1" dirty="0">
                          <a:solidFill>
                            <a:srgbClr val="00B050"/>
                          </a:solidFill>
                        </a:rPr>
                        <a:t>Gesundheit</a:t>
                      </a:r>
                      <a:r>
                        <a:rPr lang="de-DE" sz="1250" dirty="0"/>
                        <a:t>, Vulnerabilität)</a:t>
                      </a:r>
                      <a:endParaRPr lang="de-DE" sz="125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44467171"/>
                  </a:ext>
                </a:extLst>
              </a:tr>
              <a:tr h="863159">
                <a:tc>
                  <a:txBody>
                    <a:bodyPr/>
                    <a:lstStyle/>
                    <a:p>
                      <a:r>
                        <a:rPr lang="de-DE" sz="1250" dirty="0"/>
                        <a:t>(4) </a:t>
                      </a:r>
                      <a:r>
                        <a:rPr kumimoji="0" lang="de-DE" sz="1250" u="sng" kern="1200" dirty="0">
                          <a:solidFill>
                            <a:srgbClr val="FF0000"/>
                          </a:solidFill>
                          <a:latin typeface="+mn-lt"/>
                          <a:ea typeface="+mn-ea"/>
                          <a:cs typeface="+mn-cs"/>
                        </a:rPr>
                        <a:t>ein Konzept</a:t>
                      </a:r>
                      <a:r>
                        <a:rPr lang="de-DE" sz="1250" dirty="0"/>
                        <a:t> der nachhaltigen Stadtentwicklung </a:t>
                      </a:r>
                      <a:r>
                        <a:rPr kumimoji="0" lang="de-DE" sz="1250" u="sng" kern="1200" dirty="0">
                          <a:solidFill>
                            <a:srgbClr val="FF0000"/>
                          </a:solidFill>
                          <a:latin typeface="+mn-lt"/>
                          <a:ea typeface="+mn-ea"/>
                          <a:cs typeface="+mn-cs"/>
                        </a:rPr>
                        <a:t>an einem Beispiel</a:t>
                      </a:r>
                      <a:r>
                        <a:rPr lang="de-DE" sz="1250" dirty="0"/>
                        <a:t> erörtern </a:t>
                      </a:r>
                    </a:p>
                    <a:p>
                      <a:endParaRPr lang="de-DE" sz="1250" dirty="0"/>
                    </a:p>
                    <a:p>
                      <a:r>
                        <a:rPr lang="de-DE" sz="1250" dirty="0"/>
                        <a:t>(nachhaltige Stadtentwicklung, Lokale Agenda 21, Green City, Versorgung, Entsorgung)</a:t>
                      </a:r>
                      <a:endParaRPr lang="de-DE" sz="1250" dirty="0">
                        <a:latin typeface="Arial" panose="020B0604020202020204" pitchFamily="34" charset="0"/>
                        <a:cs typeface="Arial" panose="020B0604020202020204" pitchFamily="34" charset="0"/>
                      </a:endParaRPr>
                    </a:p>
                  </a:txBody>
                  <a:tcPr anchor="ctr"/>
                </a:tc>
                <a:tc>
                  <a:txBody>
                    <a:bodyPr/>
                    <a:lstStyle/>
                    <a:p>
                      <a:r>
                        <a:rPr lang="de-DE" sz="1250" dirty="0"/>
                        <a:t>(5) </a:t>
                      </a:r>
                      <a:r>
                        <a:rPr lang="de-DE" sz="1250" i="1" dirty="0">
                          <a:solidFill>
                            <a:srgbClr val="00B050"/>
                          </a:solidFill>
                        </a:rPr>
                        <a:t>Strategien</a:t>
                      </a:r>
                      <a:r>
                        <a:rPr lang="de-DE" sz="1250" dirty="0"/>
                        <a:t> einer nachhaltigen Stadtentwicklung erörtern</a:t>
                      </a:r>
                    </a:p>
                    <a:p>
                      <a:br>
                        <a:rPr lang="de-DE" sz="1250" dirty="0"/>
                      </a:br>
                      <a:r>
                        <a:rPr lang="de-DE" sz="1250" dirty="0"/>
                        <a:t>(nachhaltige Stadtentwicklung, Lokale Agenda 21, </a:t>
                      </a:r>
                      <a:r>
                        <a:rPr lang="de-DE" sz="1250" i="1" dirty="0">
                          <a:solidFill>
                            <a:srgbClr val="00B050"/>
                          </a:solidFill>
                        </a:rPr>
                        <a:t>Zukunftswerkstatt</a:t>
                      </a:r>
                      <a:r>
                        <a:rPr lang="de-DE" sz="1250" dirty="0"/>
                        <a:t>, Green City, Versorgung, Entsorgung)</a:t>
                      </a:r>
                      <a:endParaRPr lang="de-DE" sz="125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05721944"/>
                  </a:ext>
                </a:extLst>
              </a:tr>
            </a:tbl>
          </a:graphicData>
        </a:graphic>
      </p:graphicFrame>
      <p:sp>
        <p:nvSpPr>
          <p:cNvPr id="2" name="Rechteck 1">
            <a:extLst>
              <a:ext uri="{FF2B5EF4-FFF2-40B4-BE49-F238E27FC236}">
                <a16:creationId xmlns:a16="http://schemas.microsoft.com/office/drawing/2014/main" id="{BCA6B3B8-847B-4290-A78E-5A8E854D2930}"/>
              </a:ext>
            </a:extLst>
          </p:cNvPr>
          <p:cNvSpPr/>
          <p:nvPr/>
        </p:nvSpPr>
        <p:spPr>
          <a:xfrm>
            <a:off x="3065388" y="6611779"/>
            <a:ext cx="9131970" cy="246221"/>
          </a:xfrm>
          <a:prstGeom prst="rect">
            <a:avLst/>
          </a:prstGeom>
        </p:spPr>
        <p:txBody>
          <a:bodyPr wrap="square">
            <a:spAutoFit/>
          </a:bodyPr>
          <a:lstStyle/>
          <a:p>
            <a:pPr algn="ctr"/>
            <a:r>
              <a:rPr lang="de-DE" sz="1000" i="1" dirty="0">
                <a:solidFill>
                  <a:srgbClr val="00B050"/>
                </a:solidFill>
              </a:rPr>
              <a:t>Begriffe / Themen sind nur im jeweiligen Kurs vorhanden </a:t>
            </a:r>
            <a:r>
              <a:rPr lang="de-DE" sz="1000" dirty="0"/>
              <a:t>/</a:t>
            </a:r>
            <a:r>
              <a:rPr lang="de-DE" sz="1000" dirty="0">
                <a:solidFill>
                  <a:srgbClr val="00B050"/>
                </a:solidFill>
              </a:rPr>
              <a:t> </a:t>
            </a:r>
            <a:r>
              <a:rPr lang="de-DE" sz="1000" u="sng" dirty="0">
                <a:solidFill>
                  <a:srgbClr val="FF0000"/>
                </a:solidFill>
              </a:rPr>
              <a:t>Unterschiede in der Begriffswahl / Einschränkung im Basisfach</a:t>
            </a:r>
            <a:r>
              <a:rPr lang="de-DE" sz="1000" dirty="0">
                <a:solidFill>
                  <a:srgbClr val="FF0000"/>
                </a:solidFill>
              </a:rPr>
              <a:t> </a:t>
            </a:r>
            <a:r>
              <a:rPr lang="de-DE" sz="1000" dirty="0"/>
              <a:t>/ </a:t>
            </a:r>
            <a:r>
              <a:rPr lang="de-DE" sz="1000" dirty="0">
                <a:solidFill>
                  <a:schemeClr val="tx1">
                    <a:lumMod val="50000"/>
                    <a:lumOff val="50000"/>
                  </a:schemeClr>
                </a:solidFill>
              </a:rPr>
              <a:t>Basisbegriffe doppelt vorhanden</a:t>
            </a:r>
            <a:endParaRPr lang="de-DE" sz="1000" dirty="0"/>
          </a:p>
        </p:txBody>
      </p:sp>
    </p:spTree>
    <p:extLst>
      <p:ext uri="{BB962C8B-B14F-4D97-AF65-F5344CB8AC3E}">
        <p14:creationId xmlns:p14="http://schemas.microsoft.com/office/powerpoint/2010/main" val="37643579"/>
      </p:ext>
    </p:extLst>
  </p:cSld>
  <p:clrMapOvr>
    <a:masterClrMapping/>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307F2E-D626-4333-BDC0-C99520152A14}"/>
              </a:ext>
            </a:extLst>
          </p:cNvPr>
          <p:cNvSpPr>
            <a:spLocks noGrp="1"/>
          </p:cNvSpPr>
          <p:nvPr>
            <p:ph type="title"/>
          </p:nvPr>
        </p:nvSpPr>
        <p:spPr/>
        <p:txBody>
          <a:bodyPr/>
          <a:lstStyle/>
          <a:p>
            <a:r>
              <a:rPr lang="de-DE" dirty="0"/>
              <a:t>Wie kann sich eine Stadt nachhaltig entwickeln? </a:t>
            </a:r>
            <a:br>
              <a:rPr lang="de-DE" dirty="0"/>
            </a:br>
            <a:r>
              <a:rPr lang="de-DE" dirty="0"/>
              <a:t>Nachhaltige Stadtentwicklung</a:t>
            </a:r>
          </a:p>
        </p:txBody>
      </p:sp>
      <p:sp>
        <p:nvSpPr>
          <p:cNvPr id="4" name="Fußzeilenplatzhalter 3">
            <a:extLst>
              <a:ext uri="{FF2B5EF4-FFF2-40B4-BE49-F238E27FC236}">
                <a16:creationId xmlns:a16="http://schemas.microsoft.com/office/drawing/2014/main" id="{6F161E89-3CF2-4531-9EF9-E6479E91517C}"/>
              </a:ext>
            </a:extLst>
          </p:cNvPr>
          <p:cNvSpPr>
            <a:spLocks noGrp="1"/>
          </p:cNvSpPr>
          <p:nvPr>
            <p:ph type="ftr" sz="quarter" idx="3"/>
          </p:nvPr>
        </p:nvSpPr>
        <p:spPr/>
        <p:txBody>
          <a:bodyPr/>
          <a:lstStyle/>
          <a:p>
            <a:r>
              <a:rPr lang="de-DE"/>
              <a:t>ZSL-Konzeptionsgruppe Geographie</a:t>
            </a:r>
            <a:endParaRPr lang="de-DE" dirty="0"/>
          </a:p>
        </p:txBody>
      </p:sp>
      <p:pic>
        <p:nvPicPr>
          <p:cNvPr id="10" name="Inhaltsplatzhalter 9">
            <a:extLst>
              <a:ext uri="{FF2B5EF4-FFF2-40B4-BE49-F238E27FC236}">
                <a16:creationId xmlns:a16="http://schemas.microsoft.com/office/drawing/2014/main" id="{E8CCA1EE-187D-4D0B-B383-E0EAFC00D028}"/>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1079" y="1766275"/>
            <a:ext cx="4032250" cy="4032250"/>
          </a:xfrm>
          <a:prstGeom prst="rect">
            <a:avLst/>
          </a:prstGeom>
        </p:spPr>
      </p:pic>
      <p:sp>
        <p:nvSpPr>
          <p:cNvPr id="11" name="Rechteck 10">
            <a:extLst>
              <a:ext uri="{FF2B5EF4-FFF2-40B4-BE49-F238E27FC236}">
                <a16:creationId xmlns:a16="http://schemas.microsoft.com/office/drawing/2014/main" id="{19E544D9-B42E-4EED-AF24-B99664C6C0CB}"/>
              </a:ext>
            </a:extLst>
          </p:cNvPr>
          <p:cNvSpPr/>
          <p:nvPr/>
        </p:nvSpPr>
        <p:spPr>
          <a:xfrm>
            <a:off x="7896000" y="2936187"/>
            <a:ext cx="4015389" cy="2862322"/>
          </a:xfrm>
          <a:prstGeom prst="rect">
            <a:avLst/>
          </a:prstGeom>
          <a:solidFill>
            <a:srgbClr val="FFFDE9"/>
          </a:solidFill>
        </p:spPr>
        <p:txBody>
          <a:bodyPr wrap="square">
            <a:spAutoFit/>
          </a:bodyPr>
          <a:lstStyle/>
          <a:p>
            <a:r>
              <a:rPr lang="de-DE" u="sng" dirty="0"/>
              <a:t>Schritt 1:</a:t>
            </a:r>
          </a:p>
          <a:p>
            <a:endParaRPr lang="de-DE" dirty="0"/>
          </a:p>
          <a:p>
            <a:r>
              <a:rPr lang="de-DE" dirty="0"/>
              <a:t>Virtueller Stadtrundgang durch die „Green City Singapur“</a:t>
            </a:r>
          </a:p>
          <a:p>
            <a:endParaRPr lang="de-DE" dirty="0"/>
          </a:p>
          <a:p>
            <a:r>
              <a:rPr lang="de-DE" dirty="0"/>
              <a:t>Einführung der Basisbegriffe im Unterrichtsgespräch bzw. über eigene Recherche</a:t>
            </a:r>
          </a:p>
          <a:p>
            <a:endParaRPr lang="de-DE" dirty="0"/>
          </a:p>
          <a:p>
            <a:r>
              <a:rPr lang="de-DE" dirty="0"/>
              <a:t>Verknüpfung mit SDGs</a:t>
            </a:r>
          </a:p>
        </p:txBody>
      </p:sp>
      <p:sp>
        <p:nvSpPr>
          <p:cNvPr id="12" name="Rechteck 11">
            <a:extLst>
              <a:ext uri="{FF2B5EF4-FFF2-40B4-BE49-F238E27FC236}">
                <a16:creationId xmlns:a16="http://schemas.microsoft.com/office/drawing/2014/main" id="{58B9ACC6-AD68-439B-87A0-7A7ACBFB6C35}"/>
              </a:ext>
            </a:extLst>
          </p:cNvPr>
          <p:cNvSpPr/>
          <p:nvPr/>
        </p:nvSpPr>
        <p:spPr>
          <a:xfrm>
            <a:off x="5827805" y="5583065"/>
            <a:ext cx="2068195" cy="215444"/>
          </a:xfrm>
          <a:prstGeom prst="rect">
            <a:avLst/>
          </a:prstGeom>
        </p:spPr>
        <p:txBody>
          <a:bodyPr wrap="none">
            <a:spAutoFit/>
          </a:bodyPr>
          <a:lstStyle/>
          <a:p>
            <a:r>
              <a:rPr lang="de-DE" sz="800" dirty="0">
                <a:hlinkClick r:id="rId5"/>
              </a:rPr>
              <a:t>Virtuelle Exkursion „Green City Singapur“</a:t>
            </a:r>
            <a:endParaRPr lang="de-DE" sz="800" dirty="0"/>
          </a:p>
        </p:txBody>
      </p:sp>
      <p:sp>
        <p:nvSpPr>
          <p:cNvPr id="8" name="Rechteck 7">
            <a:extLst>
              <a:ext uri="{FF2B5EF4-FFF2-40B4-BE49-F238E27FC236}">
                <a16:creationId xmlns:a16="http://schemas.microsoft.com/office/drawing/2014/main" id="{693003B3-73BE-4EE1-930E-6CE58117049F}"/>
              </a:ext>
            </a:extLst>
          </p:cNvPr>
          <p:cNvSpPr/>
          <p:nvPr/>
        </p:nvSpPr>
        <p:spPr>
          <a:xfrm>
            <a:off x="10481275" y="6488668"/>
            <a:ext cx="1710725" cy="369332"/>
          </a:xfrm>
          <a:prstGeom prst="rect">
            <a:avLst/>
          </a:prstGeom>
          <a:solidFill>
            <a:schemeClr val="accent5"/>
          </a:solidFill>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t>Stundenimpuls</a:t>
            </a:r>
          </a:p>
        </p:txBody>
      </p:sp>
    </p:spTree>
    <p:extLst>
      <p:ext uri="{BB962C8B-B14F-4D97-AF65-F5344CB8AC3E}">
        <p14:creationId xmlns:p14="http://schemas.microsoft.com/office/powerpoint/2010/main" val="3801791036"/>
      </p:ext>
    </p:extLst>
  </p:cSld>
  <p:clrMapOvr>
    <a:masterClrMapping/>
  </p:clrMapOvr>
  <p:transition>
    <p:pull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307F2E-D626-4333-BDC0-C99520152A14}"/>
              </a:ext>
            </a:extLst>
          </p:cNvPr>
          <p:cNvSpPr>
            <a:spLocks noGrp="1"/>
          </p:cNvSpPr>
          <p:nvPr>
            <p:ph type="title"/>
          </p:nvPr>
        </p:nvSpPr>
        <p:spPr/>
        <p:txBody>
          <a:bodyPr/>
          <a:lstStyle/>
          <a:p>
            <a:r>
              <a:rPr lang="de-DE" dirty="0"/>
              <a:t>Wie kann sich eine Stadt nachhaltig entwickeln? </a:t>
            </a:r>
            <a:br>
              <a:rPr lang="de-DE" dirty="0"/>
            </a:br>
            <a:r>
              <a:rPr lang="de-DE" dirty="0"/>
              <a:t>Nachhaltige Stadtentwicklung</a:t>
            </a:r>
          </a:p>
        </p:txBody>
      </p:sp>
      <p:sp>
        <p:nvSpPr>
          <p:cNvPr id="4" name="Fußzeilenplatzhalter 3">
            <a:extLst>
              <a:ext uri="{FF2B5EF4-FFF2-40B4-BE49-F238E27FC236}">
                <a16:creationId xmlns:a16="http://schemas.microsoft.com/office/drawing/2014/main" id="{6F161E89-3CF2-4531-9EF9-E6479E91517C}"/>
              </a:ext>
            </a:extLst>
          </p:cNvPr>
          <p:cNvSpPr>
            <a:spLocks noGrp="1"/>
          </p:cNvSpPr>
          <p:nvPr>
            <p:ph type="ftr" sz="quarter" idx="3"/>
          </p:nvPr>
        </p:nvSpPr>
        <p:spPr/>
        <p:txBody>
          <a:bodyPr/>
          <a:lstStyle/>
          <a:p>
            <a:r>
              <a:rPr lang="de-DE"/>
              <a:t>ZSL-Konzeptionsgruppe Geographie</a:t>
            </a:r>
            <a:endParaRPr lang="de-DE" dirty="0"/>
          </a:p>
        </p:txBody>
      </p:sp>
      <p:sp>
        <p:nvSpPr>
          <p:cNvPr id="11" name="Rechteck 10">
            <a:extLst>
              <a:ext uri="{FF2B5EF4-FFF2-40B4-BE49-F238E27FC236}">
                <a16:creationId xmlns:a16="http://schemas.microsoft.com/office/drawing/2014/main" id="{19E544D9-B42E-4EED-AF24-B99664C6C0CB}"/>
              </a:ext>
            </a:extLst>
          </p:cNvPr>
          <p:cNvSpPr/>
          <p:nvPr/>
        </p:nvSpPr>
        <p:spPr>
          <a:xfrm>
            <a:off x="7893271" y="4598180"/>
            <a:ext cx="4015389" cy="1200329"/>
          </a:xfrm>
          <a:prstGeom prst="rect">
            <a:avLst/>
          </a:prstGeom>
          <a:solidFill>
            <a:srgbClr val="FFFDE9"/>
          </a:solidFill>
        </p:spPr>
        <p:txBody>
          <a:bodyPr wrap="square">
            <a:spAutoFit/>
          </a:bodyPr>
          <a:lstStyle/>
          <a:p>
            <a:r>
              <a:rPr lang="de-DE" u="sng" dirty="0"/>
              <a:t>Schritt 2:</a:t>
            </a:r>
          </a:p>
          <a:p>
            <a:endParaRPr lang="de-DE" dirty="0"/>
          </a:p>
          <a:p>
            <a:r>
              <a:rPr lang="de-DE" b="1" dirty="0">
                <a:sym typeface="Wingdings" panose="05000000000000000000" pitchFamily="2" charset="2"/>
              </a:rPr>
              <a:t>Einordnen</a:t>
            </a:r>
            <a:r>
              <a:rPr lang="de-DE" dirty="0">
                <a:sym typeface="Wingdings" panose="05000000000000000000" pitchFamily="2" charset="2"/>
              </a:rPr>
              <a:t> der Ansatzpunkte in das Sphärenmodell</a:t>
            </a:r>
            <a:endParaRPr lang="de-DE" dirty="0"/>
          </a:p>
        </p:txBody>
      </p:sp>
      <p:sp>
        <p:nvSpPr>
          <p:cNvPr id="8" name="Rechteck 7">
            <a:extLst>
              <a:ext uri="{FF2B5EF4-FFF2-40B4-BE49-F238E27FC236}">
                <a16:creationId xmlns:a16="http://schemas.microsoft.com/office/drawing/2014/main" id="{693003B3-73BE-4EE1-930E-6CE58117049F}"/>
              </a:ext>
            </a:extLst>
          </p:cNvPr>
          <p:cNvSpPr/>
          <p:nvPr/>
        </p:nvSpPr>
        <p:spPr>
          <a:xfrm>
            <a:off x="10481275" y="6488668"/>
            <a:ext cx="1710725" cy="369332"/>
          </a:xfrm>
          <a:prstGeom prst="rect">
            <a:avLst/>
          </a:prstGeom>
          <a:solidFill>
            <a:schemeClr val="accent5"/>
          </a:solidFill>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t>Stundenimpuls</a:t>
            </a:r>
          </a:p>
        </p:txBody>
      </p:sp>
      <p:pic>
        <p:nvPicPr>
          <p:cNvPr id="13" name="Grafik 12">
            <a:extLst>
              <a:ext uri="{FF2B5EF4-FFF2-40B4-BE49-F238E27FC236}">
                <a16:creationId xmlns:a16="http://schemas.microsoft.com/office/drawing/2014/main" id="{2C3355CC-5CD3-4610-9EB6-66C3819E23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30442" y="2348880"/>
            <a:ext cx="3017581" cy="3017581"/>
          </a:xfrm>
          <a:prstGeom prst="rect">
            <a:avLst/>
          </a:prstGeom>
        </p:spPr>
      </p:pic>
      <p:sp>
        <p:nvSpPr>
          <p:cNvPr id="14" name="Rechteck 13">
            <a:extLst>
              <a:ext uri="{FF2B5EF4-FFF2-40B4-BE49-F238E27FC236}">
                <a16:creationId xmlns:a16="http://schemas.microsoft.com/office/drawing/2014/main" id="{FB560E9E-833C-442C-B0E2-2AA1848B652F}"/>
              </a:ext>
            </a:extLst>
          </p:cNvPr>
          <p:cNvSpPr/>
          <p:nvPr/>
        </p:nvSpPr>
        <p:spPr>
          <a:xfrm>
            <a:off x="5705409" y="5198344"/>
            <a:ext cx="2079415" cy="461665"/>
          </a:xfrm>
          <a:prstGeom prst="rect">
            <a:avLst/>
          </a:prstGeom>
          <a:solidFill>
            <a:srgbClr val="FFFDE9"/>
          </a:solidFill>
        </p:spPr>
        <p:txBody>
          <a:bodyPr wrap="none">
            <a:spAutoFit/>
          </a:bodyPr>
          <a:lstStyle/>
          <a:p>
            <a:pPr algn="r"/>
            <a:r>
              <a:rPr lang="de-DE" sz="1200" dirty="0"/>
              <a:t>Diercke Geographie </a:t>
            </a:r>
          </a:p>
          <a:p>
            <a:pPr algn="r"/>
            <a:r>
              <a:rPr lang="de-DE" sz="1200" dirty="0"/>
              <a:t>Gesamtband (2021), S. 258</a:t>
            </a:r>
          </a:p>
        </p:txBody>
      </p:sp>
    </p:spTree>
    <p:extLst>
      <p:ext uri="{BB962C8B-B14F-4D97-AF65-F5344CB8AC3E}">
        <p14:creationId xmlns:p14="http://schemas.microsoft.com/office/powerpoint/2010/main" val="2518404532"/>
      </p:ext>
    </p:extLst>
  </p:cSld>
  <p:clrMapOvr>
    <a:masterClrMapping/>
  </p:clrMapOvr>
  <p:transition>
    <p:pull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307F2E-D626-4333-BDC0-C99520152A14}"/>
              </a:ext>
            </a:extLst>
          </p:cNvPr>
          <p:cNvSpPr>
            <a:spLocks noGrp="1"/>
          </p:cNvSpPr>
          <p:nvPr>
            <p:ph type="title"/>
          </p:nvPr>
        </p:nvSpPr>
        <p:spPr/>
        <p:txBody>
          <a:bodyPr/>
          <a:lstStyle/>
          <a:p>
            <a:r>
              <a:rPr lang="de-DE" dirty="0"/>
              <a:t>Wie kann sich eine Stadt nachhaltig entwickeln? </a:t>
            </a:r>
            <a:br>
              <a:rPr lang="de-DE" dirty="0"/>
            </a:br>
            <a:r>
              <a:rPr lang="de-DE" dirty="0"/>
              <a:t>Nachhaltige Stadtentwicklung</a:t>
            </a:r>
          </a:p>
        </p:txBody>
      </p:sp>
      <p:sp>
        <p:nvSpPr>
          <p:cNvPr id="4" name="Fußzeilenplatzhalter 3">
            <a:extLst>
              <a:ext uri="{FF2B5EF4-FFF2-40B4-BE49-F238E27FC236}">
                <a16:creationId xmlns:a16="http://schemas.microsoft.com/office/drawing/2014/main" id="{6F161E89-3CF2-4531-9EF9-E6479E91517C}"/>
              </a:ext>
            </a:extLst>
          </p:cNvPr>
          <p:cNvSpPr>
            <a:spLocks noGrp="1"/>
          </p:cNvSpPr>
          <p:nvPr>
            <p:ph type="ftr" sz="quarter" idx="3"/>
          </p:nvPr>
        </p:nvSpPr>
        <p:spPr/>
        <p:txBody>
          <a:bodyPr/>
          <a:lstStyle/>
          <a:p>
            <a:r>
              <a:rPr lang="de-DE"/>
              <a:t>ZSL-Konzeptionsgruppe Geographie</a:t>
            </a:r>
            <a:endParaRPr lang="de-DE" dirty="0"/>
          </a:p>
        </p:txBody>
      </p:sp>
      <p:sp>
        <p:nvSpPr>
          <p:cNvPr id="11" name="Rechteck 10">
            <a:extLst>
              <a:ext uri="{FF2B5EF4-FFF2-40B4-BE49-F238E27FC236}">
                <a16:creationId xmlns:a16="http://schemas.microsoft.com/office/drawing/2014/main" id="{19E544D9-B42E-4EED-AF24-B99664C6C0CB}"/>
              </a:ext>
            </a:extLst>
          </p:cNvPr>
          <p:cNvSpPr/>
          <p:nvPr/>
        </p:nvSpPr>
        <p:spPr>
          <a:xfrm>
            <a:off x="7896000" y="4321181"/>
            <a:ext cx="4015389" cy="1477328"/>
          </a:xfrm>
          <a:prstGeom prst="rect">
            <a:avLst/>
          </a:prstGeom>
          <a:solidFill>
            <a:srgbClr val="FFFDE9"/>
          </a:solidFill>
        </p:spPr>
        <p:txBody>
          <a:bodyPr wrap="square">
            <a:spAutoFit/>
          </a:bodyPr>
          <a:lstStyle/>
          <a:p>
            <a:r>
              <a:rPr lang="de-DE" u="sng" dirty="0"/>
              <a:t>Schritt 3:</a:t>
            </a:r>
          </a:p>
          <a:p>
            <a:endParaRPr lang="de-DE" dirty="0"/>
          </a:p>
          <a:p>
            <a:r>
              <a:rPr lang="de-DE" b="1" dirty="0">
                <a:sym typeface="Wingdings" panose="05000000000000000000" pitchFamily="2" charset="2"/>
              </a:rPr>
              <a:t>Gestalten</a:t>
            </a:r>
            <a:r>
              <a:rPr lang="de-DE" dirty="0">
                <a:sym typeface="Wingdings" panose="05000000000000000000" pitchFamily="2" charset="2"/>
              </a:rPr>
              <a:t> einer eigenen virtuellen Exkursion zum Thema „nachhaltige Stadtentwicklung“ (AFB III)</a:t>
            </a:r>
            <a:endParaRPr lang="de-DE" dirty="0"/>
          </a:p>
        </p:txBody>
      </p:sp>
      <p:sp>
        <p:nvSpPr>
          <p:cNvPr id="8" name="Rechteck 7">
            <a:extLst>
              <a:ext uri="{FF2B5EF4-FFF2-40B4-BE49-F238E27FC236}">
                <a16:creationId xmlns:a16="http://schemas.microsoft.com/office/drawing/2014/main" id="{693003B3-73BE-4EE1-930E-6CE58117049F}"/>
              </a:ext>
            </a:extLst>
          </p:cNvPr>
          <p:cNvSpPr/>
          <p:nvPr/>
        </p:nvSpPr>
        <p:spPr>
          <a:xfrm>
            <a:off x="10481275" y="6488668"/>
            <a:ext cx="1710725" cy="369332"/>
          </a:xfrm>
          <a:prstGeom prst="rect">
            <a:avLst/>
          </a:prstGeom>
          <a:solidFill>
            <a:schemeClr val="accent5"/>
          </a:solidFill>
        </p:spPr>
        <p:txBody>
          <a:bodyPr wrap="non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t>Stundenimpuls</a:t>
            </a:r>
          </a:p>
        </p:txBody>
      </p:sp>
      <p:pic>
        <p:nvPicPr>
          <p:cNvPr id="6" name="Grafik 5">
            <a:extLst>
              <a:ext uri="{FF2B5EF4-FFF2-40B4-BE49-F238E27FC236}">
                <a16:creationId xmlns:a16="http://schemas.microsoft.com/office/drawing/2014/main" id="{AA3AF20C-08BE-474D-A27C-C11F72134AD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04507" y="1488191"/>
            <a:ext cx="3452977" cy="3452977"/>
          </a:xfrm>
          <a:prstGeom prst="rect">
            <a:avLst/>
          </a:prstGeom>
        </p:spPr>
      </p:pic>
      <p:sp>
        <p:nvSpPr>
          <p:cNvPr id="13" name="Rechteck 12">
            <a:extLst>
              <a:ext uri="{FF2B5EF4-FFF2-40B4-BE49-F238E27FC236}">
                <a16:creationId xmlns:a16="http://schemas.microsoft.com/office/drawing/2014/main" id="{F0C2652A-C531-445E-BE54-F5B2C5143ACD}"/>
              </a:ext>
            </a:extLst>
          </p:cNvPr>
          <p:cNvSpPr/>
          <p:nvPr/>
        </p:nvSpPr>
        <p:spPr>
          <a:xfrm>
            <a:off x="609600" y="4888275"/>
            <a:ext cx="7229000" cy="923330"/>
          </a:xfrm>
          <a:prstGeom prst="rect">
            <a:avLst/>
          </a:prstGeom>
          <a:solidFill>
            <a:schemeClr val="accent5"/>
          </a:solidFill>
        </p:spPr>
        <p:txBody>
          <a:bodyPr wrap="square">
            <a:spAutoFit/>
          </a:bodyPr>
          <a:lstStyle/>
          <a:p>
            <a:r>
              <a:rPr lang="de-DE" dirty="0"/>
              <a:t>Im Sinne der Binnendifferenzierung hier auch eine weitere Exkursion zur Verfügung gestellt werden, in der lediglich die Standorte bereits eingezeichnet sind. </a:t>
            </a:r>
          </a:p>
        </p:txBody>
      </p:sp>
      <p:sp>
        <p:nvSpPr>
          <p:cNvPr id="9" name="Rechteck 8">
            <a:extLst>
              <a:ext uri="{FF2B5EF4-FFF2-40B4-BE49-F238E27FC236}">
                <a16:creationId xmlns:a16="http://schemas.microsoft.com/office/drawing/2014/main" id="{545EAEE9-F8D5-45B0-A6E7-F2B31FC1605A}"/>
              </a:ext>
            </a:extLst>
          </p:cNvPr>
          <p:cNvSpPr/>
          <p:nvPr/>
        </p:nvSpPr>
        <p:spPr>
          <a:xfrm>
            <a:off x="5827805" y="5583065"/>
            <a:ext cx="2068195" cy="215444"/>
          </a:xfrm>
          <a:prstGeom prst="rect">
            <a:avLst/>
          </a:prstGeom>
        </p:spPr>
        <p:txBody>
          <a:bodyPr wrap="none">
            <a:spAutoFit/>
          </a:bodyPr>
          <a:lstStyle/>
          <a:p>
            <a:r>
              <a:rPr lang="de-DE" sz="800" dirty="0">
                <a:hlinkClick r:id="rId5"/>
              </a:rPr>
              <a:t>Virtuelle Exkursion „Green City Singapur“</a:t>
            </a:r>
            <a:endParaRPr lang="de-DE" sz="800" dirty="0"/>
          </a:p>
        </p:txBody>
      </p:sp>
    </p:spTree>
    <p:extLst>
      <p:ext uri="{BB962C8B-B14F-4D97-AF65-F5344CB8AC3E}">
        <p14:creationId xmlns:p14="http://schemas.microsoft.com/office/powerpoint/2010/main" val="4057279465"/>
      </p:ext>
    </p:extLst>
  </p:cSld>
  <p:clrMapOvr>
    <a:masterClrMapping/>
  </p:clrMapOvr>
  <p:transition>
    <p:pull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307F2E-D626-4333-BDC0-C99520152A14}"/>
              </a:ext>
            </a:extLst>
          </p:cNvPr>
          <p:cNvSpPr>
            <a:spLocks noGrp="1"/>
          </p:cNvSpPr>
          <p:nvPr>
            <p:ph type="title"/>
          </p:nvPr>
        </p:nvSpPr>
        <p:spPr/>
        <p:txBody>
          <a:bodyPr/>
          <a:lstStyle/>
          <a:p>
            <a:r>
              <a:rPr lang="de-DE" dirty="0"/>
              <a:t>Anleitung </a:t>
            </a:r>
            <a:r>
              <a:rPr lang="de-DE" dirty="0" err="1"/>
              <a:t>Map</a:t>
            </a:r>
            <a:r>
              <a:rPr lang="de-DE" dirty="0"/>
              <a:t>-Stories</a:t>
            </a:r>
          </a:p>
        </p:txBody>
      </p:sp>
      <p:sp>
        <p:nvSpPr>
          <p:cNvPr id="4" name="Fußzeilenplatzhalter 3">
            <a:extLst>
              <a:ext uri="{FF2B5EF4-FFF2-40B4-BE49-F238E27FC236}">
                <a16:creationId xmlns:a16="http://schemas.microsoft.com/office/drawing/2014/main" id="{6F161E89-3CF2-4531-9EF9-E6479E91517C}"/>
              </a:ext>
            </a:extLst>
          </p:cNvPr>
          <p:cNvSpPr>
            <a:spLocks noGrp="1"/>
          </p:cNvSpPr>
          <p:nvPr>
            <p:ph type="ftr" sz="quarter" idx="3"/>
          </p:nvPr>
        </p:nvSpPr>
        <p:spPr/>
        <p:txBody>
          <a:bodyPr/>
          <a:lstStyle/>
          <a:p>
            <a:r>
              <a:rPr lang="de-DE"/>
              <a:t>ZSL-Konzeptionsgruppe Geographie</a:t>
            </a:r>
            <a:endParaRPr lang="de-DE" dirty="0"/>
          </a:p>
        </p:txBody>
      </p:sp>
      <p:pic>
        <p:nvPicPr>
          <p:cNvPr id="7" name="Grafik 6" descr="Blind">
            <a:extLst>
              <a:ext uri="{FF2B5EF4-FFF2-40B4-BE49-F238E27FC236}">
                <a16:creationId xmlns:a16="http://schemas.microsoft.com/office/drawing/2014/main" id="{C5E814E0-4829-4954-822E-3B1B2F071DB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50250" y="1196753"/>
            <a:ext cx="4565852" cy="4565852"/>
          </a:xfrm>
          <a:prstGeom prst="rect">
            <a:avLst/>
          </a:prstGeom>
        </p:spPr>
      </p:pic>
    </p:spTree>
    <p:extLst>
      <p:ext uri="{BB962C8B-B14F-4D97-AF65-F5344CB8AC3E}">
        <p14:creationId xmlns:p14="http://schemas.microsoft.com/office/powerpoint/2010/main" val="2398183432"/>
      </p:ext>
    </p:extLst>
  </p:cSld>
  <p:clrMapOvr>
    <a:masterClrMapping/>
  </p:clrMapOvr>
  <p:transition>
    <p:pull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307F2E-D626-4333-BDC0-C99520152A14}"/>
              </a:ext>
            </a:extLst>
          </p:cNvPr>
          <p:cNvSpPr>
            <a:spLocks noGrp="1"/>
          </p:cNvSpPr>
          <p:nvPr>
            <p:ph type="title"/>
          </p:nvPr>
        </p:nvSpPr>
        <p:spPr/>
        <p:txBody>
          <a:bodyPr/>
          <a:lstStyle/>
          <a:p>
            <a:r>
              <a:rPr lang="de-DE" dirty="0"/>
              <a:t>Wie kann sich eine Stadt nachhaltig entwickeln? </a:t>
            </a:r>
            <a:br>
              <a:rPr lang="de-DE" dirty="0"/>
            </a:br>
            <a:r>
              <a:rPr lang="de-DE" dirty="0"/>
              <a:t>Nachhaltige Stadtentwicklung</a:t>
            </a:r>
          </a:p>
        </p:txBody>
      </p:sp>
      <p:sp>
        <p:nvSpPr>
          <p:cNvPr id="4" name="Fußzeilenplatzhalter 3">
            <a:extLst>
              <a:ext uri="{FF2B5EF4-FFF2-40B4-BE49-F238E27FC236}">
                <a16:creationId xmlns:a16="http://schemas.microsoft.com/office/drawing/2014/main" id="{6F161E89-3CF2-4531-9EF9-E6479E91517C}"/>
              </a:ext>
            </a:extLst>
          </p:cNvPr>
          <p:cNvSpPr>
            <a:spLocks noGrp="1"/>
          </p:cNvSpPr>
          <p:nvPr>
            <p:ph type="ftr" sz="quarter" idx="3"/>
          </p:nvPr>
        </p:nvSpPr>
        <p:spPr/>
        <p:txBody>
          <a:bodyPr/>
          <a:lstStyle/>
          <a:p>
            <a:r>
              <a:rPr lang="de-DE"/>
              <a:t>ZSL-Konzeptionsgruppe Geographie</a:t>
            </a:r>
            <a:endParaRPr lang="de-DE" dirty="0"/>
          </a:p>
        </p:txBody>
      </p:sp>
      <p:sp>
        <p:nvSpPr>
          <p:cNvPr id="5" name="Inhaltsplatzhalter 4">
            <a:extLst>
              <a:ext uri="{FF2B5EF4-FFF2-40B4-BE49-F238E27FC236}">
                <a16:creationId xmlns:a16="http://schemas.microsoft.com/office/drawing/2014/main" id="{84E18312-1F08-4281-9D85-D694A9691B34}"/>
              </a:ext>
            </a:extLst>
          </p:cNvPr>
          <p:cNvSpPr>
            <a:spLocks noGrp="1"/>
          </p:cNvSpPr>
          <p:nvPr>
            <p:ph idx="1"/>
          </p:nvPr>
        </p:nvSpPr>
        <p:spPr/>
        <p:txBody>
          <a:bodyPr/>
          <a:lstStyle/>
          <a:p>
            <a:pPr marL="109728" indent="0">
              <a:buNone/>
            </a:pPr>
            <a:r>
              <a:rPr lang="de-DE" dirty="0"/>
              <a:t>Die Ausrichtung eines Lernprozesses auf ein zu gestaltendes Produkt:</a:t>
            </a:r>
          </a:p>
          <a:p>
            <a:pPr lvl="1"/>
            <a:r>
              <a:rPr lang="de-DE" dirty="0"/>
              <a:t>wirkt </a:t>
            </a:r>
            <a:r>
              <a:rPr lang="de-DE" b="1" dirty="0"/>
              <a:t>motivierend</a:t>
            </a:r>
            <a:r>
              <a:rPr lang="de-DE" dirty="0"/>
              <a:t>, </a:t>
            </a:r>
          </a:p>
          <a:p>
            <a:pPr lvl="1"/>
            <a:r>
              <a:rPr lang="de-DE" dirty="0"/>
              <a:t>ermöglicht das </a:t>
            </a:r>
            <a:r>
              <a:rPr lang="de-DE" b="1" dirty="0"/>
              <a:t>Lernen mit allen Sinnen</a:t>
            </a:r>
            <a:r>
              <a:rPr lang="de-DE" dirty="0"/>
              <a:t>,  </a:t>
            </a:r>
          </a:p>
          <a:p>
            <a:pPr lvl="1"/>
            <a:r>
              <a:rPr lang="de-DE" dirty="0"/>
              <a:t>eröffnet vielfältige Möglichkeiten zu sozialem und kooperativem Lernen,  </a:t>
            </a:r>
          </a:p>
          <a:p>
            <a:pPr lvl="1"/>
            <a:r>
              <a:rPr lang="de-DE" dirty="0"/>
              <a:t>lädt zur Auseinandersetzung mit konstruktivkritischer Stellungnahme von außen ein und  </a:t>
            </a:r>
          </a:p>
          <a:p>
            <a:pPr lvl="1"/>
            <a:r>
              <a:rPr lang="de-DE" dirty="0"/>
              <a:t>ist geeignet, in diesem Kontext </a:t>
            </a:r>
            <a:r>
              <a:rPr lang="de-DE" b="1" dirty="0"/>
              <a:t>selbstreflexive bzw. metakognitive Prozesse</a:t>
            </a:r>
            <a:r>
              <a:rPr lang="de-DE" dirty="0"/>
              <a:t> anzustoßen und so die individuelle Fähigkeit zur konstruktiven Kritik fortzuentwickeln. </a:t>
            </a:r>
          </a:p>
        </p:txBody>
      </p:sp>
    </p:spTree>
    <p:extLst>
      <p:ext uri="{BB962C8B-B14F-4D97-AF65-F5344CB8AC3E}">
        <p14:creationId xmlns:p14="http://schemas.microsoft.com/office/powerpoint/2010/main" val="946392876"/>
      </p:ext>
    </p:extLst>
  </p:cSld>
  <p:clrMapOvr>
    <a:masterClrMapping/>
  </p:clrMapOvr>
  <p:transition>
    <p:pull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E2389FD-1C20-ED44-8717-05DA88663F4B}"/>
              </a:ext>
            </a:extLst>
          </p:cNvPr>
          <p:cNvSpPr>
            <a:spLocks noGrp="1"/>
          </p:cNvSpPr>
          <p:nvPr>
            <p:ph type="title"/>
          </p:nvPr>
        </p:nvSpPr>
        <p:spPr>
          <a:xfrm>
            <a:off x="609600" y="330956"/>
            <a:ext cx="10972800" cy="1066800"/>
          </a:xfrm>
        </p:spPr>
        <p:txBody>
          <a:bodyPr>
            <a:normAutofit/>
          </a:bodyPr>
          <a:lstStyle/>
          <a:p>
            <a:r>
              <a:rPr lang="de-DE" sz="3200" dirty="0"/>
              <a:t>DS 10-12</a:t>
            </a:r>
            <a:br>
              <a:rPr lang="de-DE" sz="3200" dirty="0"/>
            </a:br>
            <a:r>
              <a:rPr lang="de-DE" sz="3200" dirty="0"/>
              <a:t>Wie kann sich eine Stadt nachhaltig entwickeln?</a:t>
            </a:r>
            <a:endParaRPr lang="de-DE" sz="3000" dirty="0"/>
          </a:p>
        </p:txBody>
      </p:sp>
      <p:graphicFrame>
        <p:nvGraphicFramePr>
          <p:cNvPr id="5" name="Inhaltsplatzhalter 3">
            <a:extLst>
              <a:ext uri="{FF2B5EF4-FFF2-40B4-BE49-F238E27FC236}">
                <a16:creationId xmlns:a16="http://schemas.microsoft.com/office/drawing/2014/main" id="{1981E83A-B9A8-C945-8FDF-2B04013994A7}"/>
              </a:ext>
            </a:extLst>
          </p:cNvPr>
          <p:cNvGraphicFramePr>
            <a:graphicFrameLocks/>
          </p:cNvGraphicFramePr>
          <p:nvPr>
            <p:extLst>
              <p:ext uri="{D42A27DB-BD31-4B8C-83A1-F6EECF244321}">
                <p14:modId xmlns:p14="http://schemas.microsoft.com/office/powerpoint/2010/main" val="95160634"/>
              </p:ext>
            </p:extLst>
          </p:nvPr>
        </p:nvGraphicFramePr>
        <p:xfrm>
          <a:off x="693336" y="1669061"/>
          <a:ext cx="10771831" cy="4282394"/>
        </p:xfrm>
        <a:graphic>
          <a:graphicData uri="http://schemas.openxmlformats.org/drawingml/2006/table">
            <a:tbl>
              <a:tblPr firstRow="1" bandRow="1">
                <a:tableStyleId>{F2DE63D5-997A-4646-A377-4702673A728D}</a:tableStyleId>
              </a:tblPr>
              <a:tblGrid>
                <a:gridCol w="1040508">
                  <a:extLst>
                    <a:ext uri="{9D8B030D-6E8A-4147-A177-3AD203B41FA5}">
                      <a16:colId xmlns:a16="http://schemas.microsoft.com/office/drawing/2014/main" val="418785194"/>
                    </a:ext>
                  </a:extLst>
                </a:gridCol>
                <a:gridCol w="1040508">
                  <a:extLst>
                    <a:ext uri="{9D8B030D-6E8A-4147-A177-3AD203B41FA5}">
                      <a16:colId xmlns:a16="http://schemas.microsoft.com/office/drawing/2014/main" val="3076982727"/>
                    </a:ext>
                  </a:extLst>
                </a:gridCol>
                <a:gridCol w="4549928">
                  <a:extLst>
                    <a:ext uri="{9D8B030D-6E8A-4147-A177-3AD203B41FA5}">
                      <a16:colId xmlns:a16="http://schemas.microsoft.com/office/drawing/2014/main" val="2504284977"/>
                    </a:ext>
                  </a:extLst>
                </a:gridCol>
                <a:gridCol w="4140887">
                  <a:extLst>
                    <a:ext uri="{9D8B030D-6E8A-4147-A177-3AD203B41FA5}">
                      <a16:colId xmlns:a16="http://schemas.microsoft.com/office/drawing/2014/main" val="3516930280"/>
                    </a:ext>
                  </a:extLst>
                </a:gridCol>
              </a:tblGrid>
              <a:tr h="533354">
                <a:tc>
                  <a:txBody>
                    <a:bodyPr/>
                    <a:lstStyle/>
                    <a:p>
                      <a:r>
                        <a:rPr lang="de-DE" b="0" i="0" baseline="0" dirty="0" err="1">
                          <a:latin typeface="Arial" panose="020B0604020202020204" pitchFamily="34" charset="0"/>
                          <a:cs typeface="Arial" panose="020B0604020202020204" pitchFamily="34" charset="0"/>
                        </a:rPr>
                        <a:t>IbK</a:t>
                      </a:r>
                      <a:endParaRPr lang="de-DE" b="0" i="0" baseline="0" dirty="0">
                        <a:latin typeface="Arial" panose="020B0604020202020204" pitchFamily="34" charset="0"/>
                        <a:cs typeface="Arial" panose="020B0604020202020204" pitchFamily="34" charset="0"/>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err="1">
                          <a:latin typeface="Arial" panose="020B0604020202020204" pitchFamily="34" charset="0"/>
                          <a:cs typeface="Arial" panose="020B0604020202020204" pitchFamily="34" charset="0"/>
                        </a:rPr>
                        <a:t>pbK</a:t>
                      </a:r>
                      <a:endParaRPr lang="de-DE" b="0" i="0" baseline="0" dirty="0">
                        <a:latin typeface="Arial" panose="020B0604020202020204" pitchFamily="34" charset="0"/>
                        <a:cs typeface="Arial" panose="020B0604020202020204" pitchFamily="34" charset="0"/>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a:latin typeface="Arial" panose="020B0604020202020204" pitchFamily="34" charset="0"/>
                          <a:cs typeface="Arial" panose="020B0604020202020204" pitchFamily="34" charset="0"/>
                        </a:rPr>
                        <a:t>Ideen zur Umsetzung</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b="0" i="0" baseline="0" dirty="0">
                          <a:latin typeface="Arial" panose="020B0604020202020204" pitchFamily="34" charset="0"/>
                          <a:cs typeface="Arial" panose="020B0604020202020204" pitchFamily="34" charset="0"/>
                        </a:rPr>
                        <a:t>Material, Hinweise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3528000">
                <a:tc>
                  <a:txBody>
                    <a:bodyPr/>
                    <a:lstStyle/>
                    <a:p>
                      <a:r>
                        <a:rPr lang="de-DE" sz="1600" dirty="0">
                          <a:effectLst/>
                          <a:latin typeface="Arial" panose="020B0604020202020204" pitchFamily="34" charset="0"/>
                          <a:cs typeface="Arial" panose="020B0604020202020204" pitchFamily="34" charset="0"/>
                        </a:rPr>
                        <a:t>3.5.3.3 (5)</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de-DE" sz="1600" dirty="0">
                          <a:effectLst/>
                          <a:latin typeface="Arial" panose="020B0604020202020204" pitchFamily="34" charset="0"/>
                          <a:cs typeface="Arial" panose="020B0604020202020204" pitchFamily="34" charset="0"/>
                        </a:rPr>
                        <a:t>2.1.2</a:t>
                      </a:r>
                    </a:p>
                    <a:p>
                      <a:r>
                        <a:rPr lang="de-DE" sz="1600" dirty="0">
                          <a:effectLst/>
                          <a:latin typeface="Arial" panose="020B0604020202020204" pitchFamily="34" charset="0"/>
                          <a:cs typeface="Arial" panose="020B0604020202020204" pitchFamily="34" charset="0"/>
                        </a:rPr>
                        <a:t>2.1.3</a:t>
                      </a:r>
                    </a:p>
                    <a:p>
                      <a:r>
                        <a:rPr lang="de-DE" sz="1600" dirty="0">
                          <a:effectLst/>
                          <a:latin typeface="Arial" panose="020B0604020202020204" pitchFamily="34" charset="0"/>
                          <a:cs typeface="Arial" panose="020B0604020202020204" pitchFamily="34" charset="0"/>
                        </a:rPr>
                        <a:t>2.1.4</a:t>
                      </a:r>
                    </a:p>
                    <a:p>
                      <a:r>
                        <a:rPr lang="de-DE" sz="1600" dirty="0">
                          <a:effectLst/>
                          <a:latin typeface="Arial" panose="020B0604020202020204" pitchFamily="34" charset="0"/>
                          <a:cs typeface="Arial" panose="020B0604020202020204" pitchFamily="34" charset="0"/>
                        </a:rPr>
                        <a:t>2.1.3</a:t>
                      </a:r>
                    </a:p>
                    <a:p>
                      <a:r>
                        <a:rPr lang="de-DE" sz="1600" dirty="0">
                          <a:effectLst/>
                          <a:latin typeface="Arial" panose="020B0604020202020204" pitchFamily="34" charset="0"/>
                          <a:cs typeface="Arial" panose="020B0604020202020204" pitchFamily="34" charset="0"/>
                        </a:rPr>
                        <a:t>2.2.1</a:t>
                      </a:r>
                    </a:p>
                    <a:p>
                      <a:r>
                        <a:rPr lang="de-DE" sz="1600" dirty="0">
                          <a:effectLst/>
                          <a:latin typeface="Arial" panose="020B0604020202020204" pitchFamily="34" charset="0"/>
                          <a:cs typeface="Arial" panose="020B0604020202020204" pitchFamily="34" charset="0"/>
                        </a:rPr>
                        <a:t>2.2.2</a:t>
                      </a:r>
                    </a:p>
                    <a:p>
                      <a:r>
                        <a:rPr lang="de-DE" sz="1600" dirty="0">
                          <a:effectLst/>
                          <a:latin typeface="Arial" panose="020B0604020202020204" pitchFamily="34" charset="0"/>
                          <a:cs typeface="Arial" panose="020B0604020202020204" pitchFamily="34" charset="0"/>
                        </a:rPr>
                        <a:t>2.3.1</a:t>
                      </a:r>
                    </a:p>
                    <a:p>
                      <a:r>
                        <a:rPr lang="de-DE" sz="1600" dirty="0">
                          <a:effectLst/>
                          <a:latin typeface="Arial" panose="020B0604020202020204" pitchFamily="34" charset="0"/>
                          <a:cs typeface="Arial" panose="020B0604020202020204" pitchFamily="34" charset="0"/>
                        </a:rPr>
                        <a:t>2.3.2</a:t>
                      </a:r>
                    </a:p>
                    <a:p>
                      <a:r>
                        <a:rPr lang="de-DE" sz="1600" dirty="0">
                          <a:effectLst/>
                          <a:latin typeface="Arial" panose="020B0604020202020204" pitchFamily="34" charset="0"/>
                          <a:cs typeface="Arial" panose="020B0604020202020204" pitchFamily="34" charset="0"/>
                        </a:rPr>
                        <a:t>2.3.3</a:t>
                      </a:r>
                    </a:p>
                    <a:p>
                      <a:r>
                        <a:rPr lang="de-DE" sz="1600" dirty="0">
                          <a:effectLst/>
                          <a:latin typeface="Arial" panose="020B0604020202020204" pitchFamily="34" charset="0"/>
                          <a:cs typeface="Arial" panose="020B0604020202020204" pitchFamily="34" charset="0"/>
                        </a:rPr>
                        <a:t>2.3.4</a:t>
                      </a:r>
                    </a:p>
                    <a:p>
                      <a:r>
                        <a:rPr lang="de-DE" sz="1600" dirty="0">
                          <a:effectLst/>
                          <a:latin typeface="Arial" panose="020B0604020202020204" pitchFamily="34" charset="0"/>
                          <a:cs typeface="Arial" panose="020B0604020202020204" pitchFamily="34" charset="0"/>
                        </a:rPr>
                        <a:t>2.4.1</a:t>
                      </a:r>
                    </a:p>
                    <a:p>
                      <a:r>
                        <a:rPr lang="de-DE" sz="1600" dirty="0">
                          <a:effectLst/>
                          <a:latin typeface="Arial" panose="020B0604020202020204" pitchFamily="34" charset="0"/>
                          <a:cs typeface="Arial" panose="020B0604020202020204" pitchFamily="34" charset="0"/>
                        </a:rPr>
                        <a:t>2.5.2</a:t>
                      </a:r>
                    </a:p>
                    <a:p>
                      <a:r>
                        <a:rPr lang="de-DE" sz="1600" dirty="0">
                          <a:effectLst/>
                          <a:latin typeface="Arial" panose="020B0604020202020204" pitchFamily="34" charset="0"/>
                          <a:cs typeface="Arial" panose="020B0604020202020204" pitchFamily="34" charset="0"/>
                        </a:rPr>
                        <a:t>2.5.4</a:t>
                      </a:r>
                    </a:p>
                    <a:p>
                      <a:r>
                        <a:rPr lang="de-DE" sz="1600" dirty="0">
                          <a:effectLst/>
                          <a:latin typeface="Arial" panose="020B0604020202020204" pitchFamily="34" charset="0"/>
                          <a:cs typeface="Arial" panose="020B0604020202020204" pitchFamily="34" charset="0"/>
                        </a:rPr>
                        <a:t>2.5.5</a:t>
                      </a:r>
                    </a:p>
                    <a:p>
                      <a:r>
                        <a:rPr lang="de-DE" sz="1600" dirty="0">
                          <a:effectLst/>
                          <a:latin typeface="Arial" panose="020B0604020202020204" pitchFamily="34" charset="0"/>
                          <a:cs typeface="Arial" panose="020B0604020202020204" pitchFamily="34" charset="0"/>
                        </a:rPr>
                        <a:t>2.5.6</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kumimoji="0" lang="de-DE" sz="1400" kern="1200" dirty="0" err="1">
                          <a:solidFill>
                            <a:schemeClr val="tx1"/>
                          </a:solidFill>
                          <a:latin typeface="Arial" panose="020B0604020202020204" pitchFamily="34" charset="0"/>
                          <a:ea typeface="+mn-ea"/>
                          <a:cs typeface="Arial" panose="020B0604020202020204" pitchFamily="34" charset="0"/>
                        </a:rPr>
                        <a:t>SuS</a:t>
                      </a:r>
                      <a:r>
                        <a:rPr kumimoji="0" lang="de-DE" sz="1400" kern="1200" dirty="0">
                          <a:solidFill>
                            <a:schemeClr val="tx1"/>
                          </a:solidFill>
                          <a:latin typeface="Arial" panose="020B0604020202020204" pitchFamily="34" charset="0"/>
                          <a:ea typeface="+mn-ea"/>
                          <a:cs typeface="Arial" panose="020B0604020202020204" pitchFamily="34" charset="0"/>
                        </a:rPr>
                        <a:t> arbeiten anhand einer vorhandenen virtuellen Exkursion Strategien zur nachhaltigen Stadtentwicklung heraus. </a:t>
                      </a:r>
                      <a:br>
                        <a:rPr kumimoji="0" lang="de-DE" sz="1400" kern="1200" dirty="0">
                          <a:solidFill>
                            <a:schemeClr val="tx1"/>
                          </a:solidFill>
                          <a:latin typeface="Arial" panose="020B0604020202020204" pitchFamily="34" charset="0"/>
                          <a:ea typeface="+mn-ea"/>
                          <a:cs typeface="Arial" panose="020B0604020202020204" pitchFamily="34" charset="0"/>
                        </a:rPr>
                      </a:br>
                      <a:endParaRPr kumimoji="0" lang="de-DE" sz="1400" kern="1200" dirty="0">
                        <a:solidFill>
                          <a:schemeClr val="tx1"/>
                        </a:solidFill>
                        <a:latin typeface="Arial" panose="020B0604020202020204" pitchFamily="34" charset="0"/>
                        <a:ea typeface="+mn-ea"/>
                        <a:cs typeface="Arial" panose="020B0604020202020204" pitchFamily="34" charset="0"/>
                      </a:endParaRPr>
                    </a:p>
                    <a:p>
                      <a:pPr marL="285750" indent="-285750">
                        <a:buFont typeface="Arial" panose="020B0604020202020204" pitchFamily="34" charset="0"/>
                        <a:buChar char="•"/>
                      </a:pPr>
                      <a:r>
                        <a:rPr kumimoji="0" lang="de-DE" sz="1400" kern="1200" dirty="0" err="1">
                          <a:solidFill>
                            <a:schemeClr val="tx1"/>
                          </a:solidFill>
                          <a:latin typeface="Arial" panose="020B0604020202020204" pitchFamily="34" charset="0"/>
                          <a:ea typeface="+mn-ea"/>
                          <a:cs typeface="Arial" panose="020B0604020202020204" pitchFamily="34" charset="0"/>
                        </a:rPr>
                        <a:t>SuS</a:t>
                      </a:r>
                      <a:r>
                        <a:rPr kumimoji="0" lang="de-DE" sz="1400" kern="1200" dirty="0">
                          <a:solidFill>
                            <a:schemeClr val="tx1"/>
                          </a:solidFill>
                          <a:latin typeface="Arial" panose="020B0604020202020204" pitchFamily="34" charset="0"/>
                          <a:ea typeface="+mn-ea"/>
                          <a:cs typeface="Arial" panose="020B0604020202020204" pitchFamily="34" charset="0"/>
                        </a:rPr>
                        <a:t> erstellen im Sinne der Lernprodukt-orientierung eine interaktive Exkursion zur Überprüfung der Umsetzung verschiedener Strategien der Stadtentwicklung.</a:t>
                      </a: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de-DE" sz="1600" dirty="0">
                          <a:latin typeface="Arial" panose="020B0604020202020204" pitchFamily="34" charset="0"/>
                          <a:cs typeface="Arial" panose="020B0604020202020204" pitchFamily="34" charset="0"/>
                        </a:rPr>
                        <a:t>Beispielexkursion: </a:t>
                      </a:r>
                      <a:r>
                        <a:rPr kumimoji="0" lang="de-DE" sz="1800" u="sng" kern="1200" dirty="0">
                          <a:solidFill>
                            <a:schemeClr val="tx1"/>
                          </a:solidFill>
                          <a:effectLst/>
                          <a:latin typeface="+mn-lt"/>
                          <a:ea typeface="+mn-ea"/>
                          <a:cs typeface="+mn-cs"/>
                          <a:hlinkClick r:id="rId3"/>
                        </a:rPr>
                        <a:t>kurzelinks.de/</a:t>
                      </a:r>
                      <a:r>
                        <a:rPr kumimoji="0" lang="de-DE" sz="1800" u="sng" kern="1200" dirty="0" err="1">
                          <a:solidFill>
                            <a:schemeClr val="tx1"/>
                          </a:solidFill>
                          <a:effectLst/>
                          <a:latin typeface="+mn-lt"/>
                          <a:ea typeface="+mn-ea"/>
                          <a:cs typeface="+mn-cs"/>
                          <a:hlinkClick r:id="rId3"/>
                        </a:rPr>
                        <a:t>green</a:t>
                      </a:r>
                      <a:r>
                        <a:rPr kumimoji="0" lang="de-DE" sz="1800" u="sng" kern="1200" dirty="0">
                          <a:solidFill>
                            <a:schemeClr val="tx1"/>
                          </a:solidFill>
                          <a:effectLst/>
                          <a:latin typeface="+mn-lt"/>
                          <a:ea typeface="+mn-ea"/>
                          <a:cs typeface="+mn-cs"/>
                          <a:hlinkClick r:id="rId3"/>
                        </a:rPr>
                        <a:t>-city-</a:t>
                      </a:r>
                      <a:r>
                        <a:rPr kumimoji="0" lang="de-DE" sz="1800" u="sng" kern="1200" dirty="0" err="1">
                          <a:solidFill>
                            <a:schemeClr val="tx1"/>
                          </a:solidFill>
                          <a:effectLst/>
                          <a:latin typeface="+mn-lt"/>
                          <a:ea typeface="+mn-ea"/>
                          <a:cs typeface="+mn-cs"/>
                          <a:hlinkClick r:id="rId3"/>
                        </a:rPr>
                        <a:t>singapur</a:t>
                      </a:r>
                      <a:r>
                        <a:rPr kumimoji="0" lang="de-DE" sz="1800" kern="1200" dirty="0">
                          <a:solidFill>
                            <a:schemeClr val="tx1"/>
                          </a:solidFill>
                          <a:effectLst/>
                          <a:latin typeface="+mn-lt"/>
                          <a:ea typeface="+mn-ea"/>
                          <a:cs typeface="+mn-cs"/>
                        </a:rPr>
                        <a:t> </a:t>
                      </a:r>
                    </a:p>
                    <a:p>
                      <a:pPr marL="285750" indent="-285750">
                        <a:lnSpc>
                          <a:spcPct val="115000"/>
                        </a:lnSpc>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pPr marL="285750" indent="-285750">
                        <a:lnSpc>
                          <a:spcPct val="115000"/>
                        </a:lnSpc>
                        <a:buFont typeface="Arial" panose="020B0604020202020204" pitchFamily="34" charset="0"/>
                        <a:buChar char="•"/>
                      </a:pPr>
                      <a:r>
                        <a:rPr lang="de-DE" sz="1600" dirty="0">
                          <a:latin typeface="Arial" panose="020B0604020202020204" pitchFamily="34" charset="0"/>
                          <a:cs typeface="Arial" panose="020B0604020202020204" pitchFamily="34" charset="0"/>
                        </a:rPr>
                        <a:t>Anleitung zum Erstellen einer virtuellen Exkursion mit Google-Earth </a:t>
                      </a:r>
                      <a:r>
                        <a:rPr lang="de-DE" sz="1600" dirty="0" err="1">
                          <a:latin typeface="Arial" panose="020B0604020202020204" pitchFamily="34" charset="0"/>
                          <a:cs typeface="Arial" panose="020B0604020202020204" pitchFamily="34" charset="0"/>
                        </a:rPr>
                        <a:t>Map</a:t>
                      </a:r>
                      <a:r>
                        <a:rPr lang="de-DE" sz="1600" dirty="0">
                          <a:latin typeface="Arial" panose="020B0604020202020204" pitchFamily="34" charset="0"/>
                          <a:cs typeface="Arial" panose="020B0604020202020204" pitchFamily="34" charset="0"/>
                        </a:rPr>
                        <a:t>-Stories</a:t>
                      </a:r>
                    </a:p>
                    <a:p>
                      <a:pPr marL="285750" indent="-285750">
                        <a:lnSpc>
                          <a:spcPct val="115000"/>
                        </a:lnSpc>
                        <a:buFont typeface="Arial" panose="020B0604020202020204" pitchFamily="34" charset="0"/>
                        <a:buChar char="•"/>
                      </a:pPr>
                      <a:r>
                        <a:rPr lang="de-DE" sz="1600" dirty="0">
                          <a:latin typeface="Arial" panose="020B0604020202020204" pitchFamily="34" charset="0"/>
                          <a:cs typeface="Arial" panose="020B0604020202020204" pitchFamily="34" charset="0"/>
                        </a:rPr>
                        <a:t>Anleitung zum Erstellen einer virtuellen Exkursion mit </a:t>
                      </a:r>
                      <a:r>
                        <a:rPr lang="de-DE" sz="1600" dirty="0" err="1">
                          <a:latin typeface="Arial" panose="020B0604020202020204" pitchFamily="34" charset="0"/>
                          <a:cs typeface="Arial" panose="020B0604020202020204" pitchFamily="34" charset="0"/>
                        </a:rPr>
                        <a:t>uMap</a:t>
                      </a:r>
                      <a:endParaRPr lang="de-DE"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endParaRPr lang="de-DE" sz="1600" dirty="0">
                        <a:latin typeface="Arial" panose="020B0604020202020204" pitchFamily="34" charset="0"/>
                        <a:cs typeface="Arial" panose="020B0604020202020204" pitchFamily="34" charset="0"/>
                      </a:endParaRPr>
                    </a:p>
                  </a:txBody>
                  <a:tcPr marL="121920" marR="1219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sp>
        <p:nvSpPr>
          <p:cNvPr id="4" name="Fußzeilenplatzhalter 2">
            <a:extLst>
              <a:ext uri="{FF2B5EF4-FFF2-40B4-BE49-F238E27FC236}">
                <a16:creationId xmlns:a16="http://schemas.microsoft.com/office/drawing/2014/main" id="{121D15CB-32C2-4644-A500-F5AA68136264}"/>
              </a:ext>
            </a:extLst>
          </p:cNvPr>
          <p:cNvSpPr txBox="1">
            <a:spLocks/>
          </p:cNvSpPr>
          <p:nvPr/>
        </p:nvSpPr>
        <p:spPr>
          <a:xfrm>
            <a:off x="4296000" y="6165344"/>
            <a:ext cx="3600000" cy="36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800" b="1" dirty="0">
                <a:solidFill>
                  <a:schemeClr val="accent5">
                    <a:lumMod val="50000"/>
                  </a:schemeClr>
                </a:solidFill>
              </a:rPr>
              <a:t>ZSL-Konzeptionsgruppe Geographie</a:t>
            </a:r>
          </a:p>
        </p:txBody>
      </p:sp>
      <p:sp>
        <p:nvSpPr>
          <p:cNvPr id="6" name="Rechteck 5">
            <a:extLst>
              <a:ext uri="{FF2B5EF4-FFF2-40B4-BE49-F238E27FC236}">
                <a16:creationId xmlns:a16="http://schemas.microsoft.com/office/drawing/2014/main" id="{5E7628B7-BE2E-4FD7-BBC0-48B474164DED}"/>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3807591507"/>
      </p:ext>
    </p:extLst>
  </p:cSld>
  <p:clrMapOvr>
    <a:masterClrMapping/>
  </p:clrMapOvr>
  <p:transition>
    <p:pull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AADA02-9258-394F-A170-CD2E92012FE7}"/>
              </a:ext>
            </a:extLst>
          </p:cNvPr>
          <p:cNvSpPr>
            <a:spLocks noGrp="1"/>
          </p:cNvSpPr>
          <p:nvPr>
            <p:ph type="title"/>
          </p:nvPr>
        </p:nvSpPr>
        <p:spPr/>
        <p:txBody>
          <a:bodyPr/>
          <a:lstStyle/>
          <a:p>
            <a:r>
              <a:rPr lang="de-DE" sz="2800" dirty="0"/>
              <a:t>Mögliche Planung: Globale Herausforderungen Städte unter dem Einfluss gesellschaftlicher und naturräumlicher Veränderungen.</a:t>
            </a:r>
            <a:endParaRPr lang="de-DE" dirty="0"/>
          </a:p>
        </p:txBody>
      </p:sp>
      <p:sp>
        <p:nvSpPr>
          <p:cNvPr id="3" name="Fußzeilenplatzhalter 2">
            <a:extLst>
              <a:ext uri="{FF2B5EF4-FFF2-40B4-BE49-F238E27FC236}">
                <a16:creationId xmlns:a16="http://schemas.microsoft.com/office/drawing/2014/main" id="{7E350900-B730-8941-8198-BADC2E76217A}"/>
              </a:ext>
            </a:extLst>
          </p:cNvPr>
          <p:cNvSpPr>
            <a:spLocks noGrp="1"/>
          </p:cNvSpPr>
          <p:nvPr>
            <p:ph type="ftr" sz="quarter" idx="10"/>
          </p:nvPr>
        </p:nvSpPr>
        <p:spPr/>
        <p:txBody>
          <a:bodyPr/>
          <a:lstStyle/>
          <a:p>
            <a:r>
              <a:rPr lang="de-DE"/>
              <a:t>ZSL-Konzeptionsgruppe Geographie</a:t>
            </a:r>
            <a:endParaRPr lang="de-DE" dirty="0"/>
          </a:p>
        </p:txBody>
      </p:sp>
      <p:graphicFrame>
        <p:nvGraphicFramePr>
          <p:cNvPr id="4" name="Tabelle 3">
            <a:extLst>
              <a:ext uri="{FF2B5EF4-FFF2-40B4-BE49-F238E27FC236}">
                <a16:creationId xmlns:a16="http://schemas.microsoft.com/office/drawing/2014/main" id="{D9E827AA-1437-40FB-926F-1ECDC8676B0F}"/>
              </a:ext>
            </a:extLst>
          </p:cNvPr>
          <p:cNvGraphicFramePr>
            <a:graphicFrameLocks noGrp="1"/>
          </p:cNvGraphicFramePr>
          <p:nvPr>
            <p:extLst>
              <p:ext uri="{D42A27DB-BD31-4B8C-83A1-F6EECF244321}">
                <p14:modId xmlns:p14="http://schemas.microsoft.com/office/powerpoint/2010/main" val="1036035954"/>
              </p:ext>
            </p:extLst>
          </p:nvPr>
        </p:nvGraphicFramePr>
        <p:xfrm>
          <a:off x="476105" y="2398535"/>
          <a:ext cx="11113936" cy="819937"/>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2343280769"/>
                    </a:ext>
                  </a:extLst>
                </a:gridCol>
                <a:gridCol w="5338810">
                  <a:extLst>
                    <a:ext uri="{9D8B030D-6E8A-4147-A177-3AD203B41FA5}">
                      <a16:colId xmlns:a16="http://schemas.microsoft.com/office/drawing/2014/main" val="3425770645"/>
                    </a:ext>
                  </a:extLst>
                </a:gridCol>
                <a:gridCol w="5118162">
                  <a:extLst>
                    <a:ext uri="{9D8B030D-6E8A-4147-A177-3AD203B41FA5}">
                      <a16:colId xmlns:a16="http://schemas.microsoft.com/office/drawing/2014/main" val="2026304218"/>
                    </a:ext>
                  </a:extLst>
                </a:gridCol>
              </a:tblGrid>
              <a:tr h="819937">
                <a:tc>
                  <a:txBody>
                    <a:bodyPr/>
                    <a:lstStyle/>
                    <a:p>
                      <a:pPr algn="ctr"/>
                      <a:r>
                        <a:rPr kumimoji="0" lang="de-DE" sz="1400" b="0" kern="1200" dirty="0">
                          <a:solidFill>
                            <a:schemeClr val="tx1"/>
                          </a:solidFill>
                          <a:latin typeface="Arial" panose="020B0604020202020204" pitchFamily="34" charset="0"/>
                          <a:ea typeface="+mn-ea"/>
                          <a:cs typeface="Arial" panose="020B0604020202020204" pitchFamily="34" charset="0"/>
                        </a:rPr>
                        <a:t>2-4</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verändern sich Städte?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(Citybildung, Bevölkerungswachstum, Migration, Metropolisie­rung, Agglomeration, Terti­ärisierung,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Quartärisierung</a:t>
                      </a:r>
                      <a:r>
                        <a:rPr kumimoji="0" lang="de-DE" sz="900" b="0" kern="1200" baseline="0" dirty="0">
                          <a:solidFill>
                            <a:schemeClr val="tx1"/>
                          </a:solidFill>
                          <a:latin typeface="Arial" panose="020B0604020202020204" pitchFamily="34" charset="0"/>
                          <a:ea typeface="+mn-ea"/>
                          <a:cs typeface="Arial" panose="020B0604020202020204" pitchFamily="34" charset="0"/>
                        </a:rPr>
                        <a:t>, Suburbanisierung, Reurba­nisierung,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b="0" kern="1200" baseline="0" dirty="0">
                          <a:solidFill>
                            <a:schemeClr val="tx1"/>
                          </a:solidFill>
                          <a:latin typeface="Arial" panose="020B0604020202020204" pitchFamily="34" charset="0"/>
                          <a:ea typeface="+mn-ea"/>
                          <a:cs typeface="Arial" panose="020B0604020202020204" pitchFamily="34" charset="0"/>
                        </a:rPr>
                        <a:t> City, Segregation, Gentrifizie­rung, Gated Community, Marginalisierung, Marginalsiedlung, Fragmen­tierung) (Modell, Theorie)</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arbeitsteilige Gruppenarbeit, leichte Produktorientierung</a:t>
                      </a:r>
                    </a:p>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0687758"/>
                  </a:ext>
                </a:extLst>
              </a:tr>
            </a:tbl>
          </a:graphicData>
        </a:graphic>
      </p:graphicFrame>
      <p:graphicFrame>
        <p:nvGraphicFramePr>
          <p:cNvPr id="5" name="Tabelle 4">
            <a:extLst>
              <a:ext uri="{FF2B5EF4-FFF2-40B4-BE49-F238E27FC236}">
                <a16:creationId xmlns:a16="http://schemas.microsoft.com/office/drawing/2014/main" id="{AC6060A9-5D9D-4098-A0C3-AD6257ABBA15}"/>
              </a:ext>
            </a:extLst>
          </p:cNvPr>
          <p:cNvGraphicFramePr>
            <a:graphicFrameLocks noGrp="1"/>
          </p:cNvGraphicFramePr>
          <p:nvPr>
            <p:extLst>
              <p:ext uri="{D42A27DB-BD31-4B8C-83A1-F6EECF244321}">
                <p14:modId xmlns:p14="http://schemas.microsoft.com/office/powerpoint/2010/main" val="198008402"/>
              </p:ext>
            </p:extLst>
          </p:nvPr>
        </p:nvGraphicFramePr>
        <p:xfrm>
          <a:off x="475200" y="3218472"/>
          <a:ext cx="11113936" cy="731772"/>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731772">
                <a:tc>
                  <a:txBody>
                    <a:bodyPr/>
                    <a:lstStyle/>
                    <a:p>
                      <a:pPr algn="ctr"/>
                      <a:r>
                        <a:rPr kumimoji="0" lang="de-DE" sz="1400" b="0" kern="1200" dirty="0">
                          <a:solidFill>
                            <a:schemeClr val="tx1"/>
                          </a:solidFill>
                          <a:latin typeface="+mn-lt"/>
                          <a:ea typeface="+mn-ea"/>
                          <a:cs typeface="+mn-cs"/>
                        </a:rPr>
                        <a:t>5-7</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Was sind die Besonderheiten des Stadtklimas und wie wirkt sich der Klimawandel aus?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6" name="Tabelle 5">
            <a:extLst>
              <a:ext uri="{FF2B5EF4-FFF2-40B4-BE49-F238E27FC236}">
                <a16:creationId xmlns:a16="http://schemas.microsoft.com/office/drawing/2014/main" id="{5E3BF382-D15A-41CF-B8DA-822EFD62BB56}"/>
              </a:ext>
            </a:extLst>
          </p:cNvPr>
          <p:cNvGraphicFramePr>
            <a:graphicFrameLocks noGrp="1"/>
          </p:cNvGraphicFramePr>
          <p:nvPr>
            <p:extLst>
              <p:ext uri="{D42A27DB-BD31-4B8C-83A1-F6EECF244321}">
                <p14:modId xmlns:p14="http://schemas.microsoft.com/office/powerpoint/2010/main" val="3306317107"/>
              </p:ext>
            </p:extLst>
          </p:nvPr>
        </p:nvGraphicFramePr>
        <p:xfrm>
          <a:off x="475200" y="3950244"/>
          <a:ext cx="11113936" cy="815435"/>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815435">
                <a:tc>
                  <a:txBody>
                    <a:bodyPr/>
                    <a:lstStyle/>
                    <a:p>
                      <a:pPr algn="ctr"/>
                      <a:r>
                        <a:rPr kumimoji="0" lang="de-DE" sz="1400" b="0" kern="1200" dirty="0">
                          <a:solidFill>
                            <a:schemeClr val="tx1"/>
                          </a:solidFill>
                          <a:latin typeface="+mn-lt"/>
                          <a:ea typeface="+mn-ea"/>
                          <a:cs typeface="+mn-cs"/>
                        </a:rPr>
                        <a:t>8-10</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kann sich eine Stadt nachhaltig entwickeln?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 Zukunftswerkstatt)</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Lernproduktorientierung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8" name="Inhaltsplatzhalter 3">
            <a:extLst>
              <a:ext uri="{FF2B5EF4-FFF2-40B4-BE49-F238E27FC236}">
                <a16:creationId xmlns:a16="http://schemas.microsoft.com/office/drawing/2014/main" id="{6E844611-C6F8-40BA-82B6-667B7F377E2D}"/>
              </a:ext>
            </a:extLst>
          </p:cNvPr>
          <p:cNvGraphicFramePr>
            <a:graphicFrameLocks/>
          </p:cNvGraphicFramePr>
          <p:nvPr>
            <p:extLst>
              <p:ext uri="{D42A27DB-BD31-4B8C-83A1-F6EECF244321}">
                <p14:modId xmlns:p14="http://schemas.microsoft.com/office/powerpoint/2010/main" val="3079997978"/>
              </p:ext>
            </p:extLst>
          </p:nvPr>
        </p:nvGraphicFramePr>
        <p:xfrm>
          <a:off x="475200" y="1490518"/>
          <a:ext cx="11113936" cy="899286"/>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1945162128"/>
                    </a:ext>
                  </a:extLst>
                </a:gridCol>
                <a:gridCol w="5338810">
                  <a:extLst>
                    <a:ext uri="{9D8B030D-6E8A-4147-A177-3AD203B41FA5}">
                      <a16:colId xmlns:a16="http://schemas.microsoft.com/office/drawing/2014/main" val="2504284977"/>
                    </a:ext>
                  </a:extLst>
                </a:gridCol>
                <a:gridCol w="5118162">
                  <a:extLst>
                    <a:ext uri="{9D8B030D-6E8A-4147-A177-3AD203B41FA5}">
                      <a16:colId xmlns:a16="http://schemas.microsoft.com/office/drawing/2014/main" val="3516930280"/>
                    </a:ext>
                  </a:extLst>
                </a:gridCol>
              </a:tblGrid>
              <a:tr h="326212">
                <a:tc>
                  <a:txBody>
                    <a:bodyPr/>
                    <a:lstStyle/>
                    <a:p>
                      <a:pPr algn="ctr"/>
                      <a:r>
                        <a:rPr lang="de-DE" sz="1400" b="0" i="0" baseline="0" dirty="0">
                          <a:latin typeface="Arial" panose="020B0604020202020204" pitchFamily="34" charset="0"/>
                          <a:cs typeface="Arial" panose="020B0604020202020204" pitchFamily="34" charset="0"/>
                        </a:rPr>
                        <a:t>DS</a:t>
                      </a:r>
                    </a:p>
                  </a:txBody>
                  <a:tcPr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Fragestellung</a:t>
                      </a:r>
                    </a:p>
                  </a:txBody>
                  <a:tcPr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Vorgehensweise:</a:t>
                      </a:r>
                    </a:p>
                  </a:txBody>
                  <a:tcPr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573074">
                <a:tc>
                  <a:txBody>
                    <a:bodyPr/>
                    <a:lstStyle/>
                    <a:p>
                      <a:pPr algn="ctr"/>
                      <a:r>
                        <a:rPr lang="de-DE" sz="1400" dirty="0">
                          <a:latin typeface="Arial" panose="020B0604020202020204" pitchFamily="34" charset="0"/>
                          <a:cs typeface="Arial" panose="020B0604020202020204" pitchFamily="34" charset="0"/>
                        </a:rPr>
                        <a:t>1</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Wie lässt sich urbaner Lebensraum charakterisieren?</a:t>
                      </a:r>
                      <a:endParaRPr lang="de-DE" sz="1400" baseline="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900" baseline="0" dirty="0">
                          <a:latin typeface="Arial" panose="020B0604020202020204" pitchFamily="34" charset="0"/>
                          <a:cs typeface="Arial" panose="020B0604020202020204" pitchFamily="34" charset="0"/>
                        </a:rPr>
                        <a:t>(geographischer Stadtbegriff, Lage, innere Diffe­renzierung, Zentralität, städ­tisches Ökosystem)</a:t>
                      </a:r>
                      <a:endParaRPr lang="de-DE" sz="1400" baseline="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0" lang="de-DE" sz="1400" b="0" kern="1200" dirty="0">
                          <a:solidFill>
                            <a:schemeClr val="tx1"/>
                          </a:solidFill>
                          <a:latin typeface="+mn-lt"/>
                          <a:ea typeface="+mn-ea"/>
                          <a:cs typeface="+mn-cs"/>
                        </a:rPr>
                        <a:t>eher frontaler Unterricht, Reaktivierung und Überprüfung von Vorwissen</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sp>
        <p:nvSpPr>
          <p:cNvPr id="9" name="Rechteck 8">
            <a:extLst>
              <a:ext uri="{FF2B5EF4-FFF2-40B4-BE49-F238E27FC236}">
                <a16:creationId xmlns:a16="http://schemas.microsoft.com/office/drawing/2014/main" id="{1E958199-C7A1-4E49-A69B-D0C529BC7272}"/>
              </a:ext>
            </a:extLst>
          </p:cNvPr>
          <p:cNvSpPr/>
          <p:nvPr/>
        </p:nvSpPr>
        <p:spPr>
          <a:xfrm rot="1277660">
            <a:off x="-421560" y="5762930"/>
            <a:ext cx="6049067" cy="631444"/>
          </a:xfrm>
          <a:prstGeom prst="rect">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Basisfach</a:t>
            </a:r>
          </a:p>
        </p:txBody>
      </p:sp>
    </p:spTree>
    <p:extLst>
      <p:ext uri="{BB962C8B-B14F-4D97-AF65-F5344CB8AC3E}">
        <p14:creationId xmlns:p14="http://schemas.microsoft.com/office/powerpoint/2010/main" val="546933361"/>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AADA02-9258-394F-A170-CD2E92012FE7}"/>
              </a:ext>
            </a:extLst>
          </p:cNvPr>
          <p:cNvSpPr>
            <a:spLocks noGrp="1"/>
          </p:cNvSpPr>
          <p:nvPr>
            <p:ph type="title"/>
          </p:nvPr>
        </p:nvSpPr>
        <p:spPr/>
        <p:txBody>
          <a:bodyPr/>
          <a:lstStyle/>
          <a:p>
            <a:r>
              <a:rPr lang="de-DE" sz="2800" dirty="0"/>
              <a:t>Mögliche Planung: Globale Herausforderungen Städte unter dem Einfluss gesellschaftlicher und naturräumlicher Veränderungen.</a:t>
            </a:r>
            <a:endParaRPr lang="de-DE" dirty="0"/>
          </a:p>
        </p:txBody>
      </p:sp>
      <p:sp>
        <p:nvSpPr>
          <p:cNvPr id="3" name="Fußzeilenplatzhalter 2">
            <a:extLst>
              <a:ext uri="{FF2B5EF4-FFF2-40B4-BE49-F238E27FC236}">
                <a16:creationId xmlns:a16="http://schemas.microsoft.com/office/drawing/2014/main" id="{7E350900-B730-8941-8198-BADC2E76217A}"/>
              </a:ext>
            </a:extLst>
          </p:cNvPr>
          <p:cNvSpPr>
            <a:spLocks noGrp="1"/>
          </p:cNvSpPr>
          <p:nvPr>
            <p:ph type="ftr" sz="quarter" idx="10"/>
          </p:nvPr>
        </p:nvSpPr>
        <p:spPr/>
        <p:txBody>
          <a:bodyPr/>
          <a:lstStyle/>
          <a:p>
            <a:r>
              <a:rPr lang="de-DE"/>
              <a:t>ZSL-Konzeptionsgruppe Geographie</a:t>
            </a:r>
            <a:endParaRPr lang="de-DE" dirty="0"/>
          </a:p>
        </p:txBody>
      </p:sp>
      <p:graphicFrame>
        <p:nvGraphicFramePr>
          <p:cNvPr id="4" name="Tabelle 3">
            <a:extLst>
              <a:ext uri="{FF2B5EF4-FFF2-40B4-BE49-F238E27FC236}">
                <a16:creationId xmlns:a16="http://schemas.microsoft.com/office/drawing/2014/main" id="{D9E827AA-1437-40FB-926F-1ECDC8676B0F}"/>
              </a:ext>
            </a:extLst>
          </p:cNvPr>
          <p:cNvGraphicFramePr>
            <a:graphicFrameLocks noGrp="1"/>
          </p:cNvGraphicFramePr>
          <p:nvPr>
            <p:extLst>
              <p:ext uri="{D42A27DB-BD31-4B8C-83A1-F6EECF244321}">
                <p14:modId xmlns:p14="http://schemas.microsoft.com/office/powerpoint/2010/main" val="1862543207"/>
              </p:ext>
            </p:extLst>
          </p:nvPr>
        </p:nvGraphicFramePr>
        <p:xfrm>
          <a:off x="476104" y="3350806"/>
          <a:ext cx="11113936" cy="819937"/>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2343280769"/>
                    </a:ext>
                  </a:extLst>
                </a:gridCol>
                <a:gridCol w="5338810">
                  <a:extLst>
                    <a:ext uri="{9D8B030D-6E8A-4147-A177-3AD203B41FA5}">
                      <a16:colId xmlns:a16="http://schemas.microsoft.com/office/drawing/2014/main" val="3425770645"/>
                    </a:ext>
                  </a:extLst>
                </a:gridCol>
                <a:gridCol w="5118162">
                  <a:extLst>
                    <a:ext uri="{9D8B030D-6E8A-4147-A177-3AD203B41FA5}">
                      <a16:colId xmlns:a16="http://schemas.microsoft.com/office/drawing/2014/main" val="2026304218"/>
                    </a:ext>
                  </a:extLst>
                </a:gridCol>
              </a:tblGrid>
              <a:tr h="819937">
                <a:tc>
                  <a:txBody>
                    <a:bodyPr/>
                    <a:lstStyle/>
                    <a:p>
                      <a:pPr algn="ctr"/>
                      <a:r>
                        <a:rPr kumimoji="0" lang="de-DE" sz="1400" b="0" kern="1200" dirty="0">
                          <a:solidFill>
                            <a:schemeClr val="tx1"/>
                          </a:solidFill>
                          <a:latin typeface="Arial" panose="020B0604020202020204" pitchFamily="34" charset="0"/>
                          <a:ea typeface="+mn-ea"/>
                          <a:cs typeface="Arial" panose="020B0604020202020204" pitchFamily="34" charset="0"/>
                        </a:rPr>
                        <a:t>3-6</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verändern sich Städte?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Citybildung</a:t>
                      </a:r>
                      <a:r>
                        <a:rPr kumimoji="0" lang="de-DE" sz="900" b="0" kern="1200" baseline="0" dirty="0">
                          <a:solidFill>
                            <a:schemeClr val="tx1"/>
                          </a:solidFill>
                          <a:latin typeface="Arial" panose="020B0604020202020204" pitchFamily="34" charset="0"/>
                          <a:ea typeface="+mn-ea"/>
                          <a:cs typeface="Arial" panose="020B0604020202020204" pitchFamily="34" charset="0"/>
                        </a:rPr>
                        <a:t>, Bevölkerungswachstum, Migration, Metropolisie­rung, Agglomeration, Terti­ärisierung,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Quartärisierung</a:t>
                      </a:r>
                      <a:r>
                        <a:rPr kumimoji="0" lang="de-DE" sz="900" b="0" kern="1200" baseline="0" dirty="0">
                          <a:solidFill>
                            <a:schemeClr val="tx1"/>
                          </a:solidFill>
                          <a:latin typeface="Arial" panose="020B0604020202020204" pitchFamily="34" charset="0"/>
                          <a:ea typeface="+mn-ea"/>
                          <a:cs typeface="Arial" panose="020B0604020202020204" pitchFamily="34" charset="0"/>
                        </a:rPr>
                        <a:t>, Suburbanisierung, Reurba­nisierung,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b="0" kern="1200" baseline="0" dirty="0">
                          <a:solidFill>
                            <a:schemeClr val="tx1"/>
                          </a:solidFill>
                          <a:latin typeface="Arial" panose="020B0604020202020204" pitchFamily="34" charset="0"/>
                          <a:ea typeface="+mn-ea"/>
                          <a:cs typeface="Arial" panose="020B0604020202020204" pitchFamily="34" charset="0"/>
                        </a:rPr>
                        <a:t> City, Segregation, Gentrifizie­rung, Gated Community, Marginalisierung,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Marginalsiedlung</a:t>
                      </a:r>
                      <a:r>
                        <a:rPr kumimoji="0" lang="de-DE" sz="900" b="0" kern="1200" baseline="0" dirty="0">
                          <a:solidFill>
                            <a:schemeClr val="tx1"/>
                          </a:solidFill>
                          <a:latin typeface="Arial" panose="020B0604020202020204" pitchFamily="34" charset="0"/>
                          <a:ea typeface="+mn-ea"/>
                          <a:cs typeface="Arial" panose="020B0604020202020204" pitchFamily="34" charset="0"/>
                        </a:rPr>
                        <a:t>, Fragmen­tierung)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(Modell, Theorie)</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arbeitsteilige Gruppenarbeit, leichte Produktorientierung</a:t>
                      </a:r>
                    </a:p>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0687758"/>
                  </a:ext>
                </a:extLst>
              </a:tr>
            </a:tbl>
          </a:graphicData>
        </a:graphic>
      </p:graphicFrame>
      <p:graphicFrame>
        <p:nvGraphicFramePr>
          <p:cNvPr id="5" name="Tabelle 4">
            <a:extLst>
              <a:ext uri="{FF2B5EF4-FFF2-40B4-BE49-F238E27FC236}">
                <a16:creationId xmlns:a16="http://schemas.microsoft.com/office/drawing/2014/main" id="{AC6060A9-5D9D-4098-A0C3-AD6257ABBA15}"/>
              </a:ext>
            </a:extLst>
          </p:cNvPr>
          <p:cNvGraphicFramePr>
            <a:graphicFrameLocks noGrp="1"/>
          </p:cNvGraphicFramePr>
          <p:nvPr>
            <p:extLst>
              <p:ext uri="{D42A27DB-BD31-4B8C-83A1-F6EECF244321}">
                <p14:modId xmlns:p14="http://schemas.microsoft.com/office/powerpoint/2010/main" val="1510462241"/>
              </p:ext>
            </p:extLst>
          </p:nvPr>
        </p:nvGraphicFramePr>
        <p:xfrm>
          <a:off x="475199" y="4170743"/>
          <a:ext cx="11113936" cy="731772"/>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731772">
                <a:tc>
                  <a:txBody>
                    <a:bodyPr/>
                    <a:lstStyle/>
                    <a:p>
                      <a:pPr algn="ctr"/>
                      <a:r>
                        <a:rPr kumimoji="0" lang="de-DE" sz="1400" b="0" kern="1200" dirty="0">
                          <a:solidFill>
                            <a:schemeClr val="tx1"/>
                          </a:solidFill>
                          <a:latin typeface="+mn-lt"/>
                          <a:ea typeface="+mn-ea"/>
                          <a:cs typeface="+mn-cs"/>
                        </a:rPr>
                        <a:t>7-9</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Was sind die Besonderheiten des Stadtklimas und wie wirkt sich der Klimawandel aus?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6" name="Tabelle 5">
            <a:extLst>
              <a:ext uri="{FF2B5EF4-FFF2-40B4-BE49-F238E27FC236}">
                <a16:creationId xmlns:a16="http://schemas.microsoft.com/office/drawing/2014/main" id="{5E3BF382-D15A-41CF-B8DA-822EFD62BB56}"/>
              </a:ext>
            </a:extLst>
          </p:cNvPr>
          <p:cNvGraphicFramePr>
            <a:graphicFrameLocks noGrp="1"/>
          </p:cNvGraphicFramePr>
          <p:nvPr>
            <p:extLst>
              <p:ext uri="{D42A27DB-BD31-4B8C-83A1-F6EECF244321}">
                <p14:modId xmlns:p14="http://schemas.microsoft.com/office/powerpoint/2010/main" val="968377890"/>
              </p:ext>
            </p:extLst>
          </p:nvPr>
        </p:nvGraphicFramePr>
        <p:xfrm>
          <a:off x="475199" y="4902515"/>
          <a:ext cx="11113936" cy="815435"/>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815435">
                <a:tc>
                  <a:txBody>
                    <a:bodyPr/>
                    <a:lstStyle/>
                    <a:p>
                      <a:pPr algn="ctr"/>
                      <a:r>
                        <a:rPr kumimoji="0" lang="de-DE" sz="1400" b="0" kern="1200" dirty="0">
                          <a:solidFill>
                            <a:schemeClr val="tx1"/>
                          </a:solidFill>
                          <a:latin typeface="+mn-lt"/>
                          <a:ea typeface="+mn-ea"/>
                          <a:cs typeface="+mn-cs"/>
                        </a:rPr>
                        <a:t>10-12</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kann sich eine Stadt nachhaltig entwickeln?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Zukunftswerkstatt</a:t>
                      </a:r>
                      <a:r>
                        <a:rPr kumimoji="0" lang="de-DE" sz="900" b="0" kern="1200" baseline="0" dirty="0">
                          <a:solidFill>
                            <a:schemeClr val="tx1"/>
                          </a:solidFill>
                          <a:latin typeface="Arial" panose="020B0604020202020204" pitchFamily="34" charset="0"/>
                          <a:ea typeface="+mn-ea"/>
                          <a:cs typeface="Arial" panose="020B0604020202020204" pitchFamily="34" charset="0"/>
                        </a:rPr>
                        <a:t>)</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Lernproduktorientierung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7" name="Tabelle 6">
            <a:extLst>
              <a:ext uri="{FF2B5EF4-FFF2-40B4-BE49-F238E27FC236}">
                <a16:creationId xmlns:a16="http://schemas.microsoft.com/office/drawing/2014/main" id="{F5870CD2-4207-496C-B304-AAD0ECDC4B00}"/>
              </a:ext>
            </a:extLst>
          </p:cNvPr>
          <p:cNvGraphicFramePr>
            <a:graphicFrameLocks noGrp="1"/>
          </p:cNvGraphicFramePr>
          <p:nvPr>
            <p:extLst>
              <p:ext uri="{D42A27DB-BD31-4B8C-83A1-F6EECF244321}">
                <p14:modId xmlns:p14="http://schemas.microsoft.com/office/powerpoint/2010/main" val="645065831"/>
              </p:ext>
            </p:extLst>
          </p:nvPr>
        </p:nvGraphicFramePr>
        <p:xfrm>
          <a:off x="475200" y="2389804"/>
          <a:ext cx="11113935" cy="961002"/>
        </p:xfrm>
        <a:graphic>
          <a:graphicData uri="http://schemas.openxmlformats.org/drawingml/2006/table">
            <a:tbl>
              <a:tblPr firstRow="1" bandRow="1">
                <a:tableStyleId>{5940675A-B579-460E-94D1-54222C63F5DA}</a:tableStyleId>
              </a:tblPr>
              <a:tblGrid>
                <a:gridCol w="662758">
                  <a:extLst>
                    <a:ext uri="{9D8B030D-6E8A-4147-A177-3AD203B41FA5}">
                      <a16:colId xmlns:a16="http://schemas.microsoft.com/office/drawing/2014/main" val="1430094837"/>
                    </a:ext>
                  </a:extLst>
                </a:gridCol>
                <a:gridCol w="5336048">
                  <a:extLst>
                    <a:ext uri="{9D8B030D-6E8A-4147-A177-3AD203B41FA5}">
                      <a16:colId xmlns:a16="http://schemas.microsoft.com/office/drawing/2014/main" val="3618972835"/>
                    </a:ext>
                  </a:extLst>
                </a:gridCol>
                <a:gridCol w="5115129">
                  <a:extLst>
                    <a:ext uri="{9D8B030D-6E8A-4147-A177-3AD203B41FA5}">
                      <a16:colId xmlns:a16="http://schemas.microsoft.com/office/drawing/2014/main" val="774997786"/>
                    </a:ext>
                  </a:extLst>
                </a:gridCol>
              </a:tblGrid>
              <a:tr h="961002">
                <a:tc>
                  <a:txBody>
                    <a:bodyPr/>
                    <a:lstStyle/>
                    <a:p>
                      <a:pPr marL="0" algn="ctr"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2</a:t>
                      </a:r>
                    </a:p>
                  </a:txBody>
                  <a:tcPr marL="68580" marR="68580" marT="34290" marB="34290">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Wie verstädtert ist die Welt?</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(Urbanisierung, Verstädterungsgrad, Verstädterungsrate, </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Agglomeration, </a:t>
                      </a:r>
                      <a:r>
                        <a:rPr kumimoji="0" lang="de-DE" sz="900" kern="1200" baseline="0" dirty="0" err="1">
                          <a:solidFill>
                            <a:schemeClr val="tx1"/>
                          </a:solidFill>
                          <a:latin typeface="Arial" panose="020B0604020202020204" pitchFamily="34" charset="0"/>
                          <a:ea typeface="+mn-ea"/>
                          <a:cs typeface="Arial" panose="020B0604020202020204" pitchFamily="34" charset="0"/>
                        </a:rPr>
                        <a:t>Megapolisierung</a:t>
                      </a:r>
                      <a:r>
                        <a:rPr kumimoji="0" lang="de-DE" sz="900" kern="1200" baseline="0" dirty="0">
                          <a:solidFill>
                            <a:schemeClr val="tx1"/>
                          </a:solidFill>
                          <a:latin typeface="Arial" panose="020B0604020202020204" pitchFamily="34" charset="0"/>
                          <a:ea typeface="+mn-ea"/>
                          <a:cs typeface="Arial" panose="020B0604020202020204" pitchFamily="34" charset="0"/>
                        </a:rPr>
                        <a:t>, Megacity, </a:t>
                      </a:r>
                      <a:r>
                        <a:rPr kumimoji="0" lang="de-DE" sz="90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kern="1200" baseline="0" dirty="0">
                          <a:solidFill>
                            <a:schemeClr val="tx1"/>
                          </a:solidFill>
                          <a:latin typeface="Arial" panose="020B0604020202020204" pitchFamily="34" charset="0"/>
                          <a:ea typeface="+mn-ea"/>
                          <a:cs typeface="Arial" panose="020B0604020202020204" pitchFamily="34" charset="0"/>
                        </a:rPr>
                        <a:t> City, Global City</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Ursachen: unter anderem Bevölkerungswachstum, Migration, Push-Pull-Faktoren, Industrialisierung, Globalisierung)</a:t>
                      </a:r>
                    </a:p>
                  </a:txBody>
                  <a:tcPr marL="68580" marR="68580" marT="34290" marB="34290">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mn-lt"/>
                          <a:ea typeface="+mn-ea"/>
                          <a:cs typeface="+mn-cs"/>
                        </a:rPr>
                        <a:t>induktive Herangehensweise im eher frontalen Unterricht</a:t>
                      </a:r>
                    </a:p>
                  </a:txBody>
                  <a:tcPr marL="68580" marR="68580" marT="34290" marB="34290">
                    <a:solidFill>
                      <a:schemeClr val="accent5">
                        <a:lumMod val="60000"/>
                        <a:lumOff val="40000"/>
                      </a:schemeClr>
                    </a:solidFill>
                  </a:tcPr>
                </a:tc>
                <a:extLst>
                  <a:ext uri="{0D108BD9-81ED-4DB2-BD59-A6C34878D82A}">
                    <a16:rowId xmlns:a16="http://schemas.microsoft.com/office/drawing/2014/main" val="1185880078"/>
                  </a:ext>
                </a:extLst>
              </a:tr>
            </a:tbl>
          </a:graphicData>
        </a:graphic>
      </p:graphicFrame>
      <p:graphicFrame>
        <p:nvGraphicFramePr>
          <p:cNvPr id="8" name="Inhaltsplatzhalter 3">
            <a:extLst>
              <a:ext uri="{FF2B5EF4-FFF2-40B4-BE49-F238E27FC236}">
                <a16:creationId xmlns:a16="http://schemas.microsoft.com/office/drawing/2014/main" id="{6E844611-C6F8-40BA-82B6-667B7F377E2D}"/>
              </a:ext>
            </a:extLst>
          </p:cNvPr>
          <p:cNvGraphicFramePr>
            <a:graphicFrameLocks/>
          </p:cNvGraphicFramePr>
          <p:nvPr>
            <p:extLst/>
          </p:nvPr>
        </p:nvGraphicFramePr>
        <p:xfrm>
          <a:off x="475200" y="1490518"/>
          <a:ext cx="11113936" cy="899286"/>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1945162128"/>
                    </a:ext>
                  </a:extLst>
                </a:gridCol>
                <a:gridCol w="5338810">
                  <a:extLst>
                    <a:ext uri="{9D8B030D-6E8A-4147-A177-3AD203B41FA5}">
                      <a16:colId xmlns:a16="http://schemas.microsoft.com/office/drawing/2014/main" val="2504284977"/>
                    </a:ext>
                  </a:extLst>
                </a:gridCol>
                <a:gridCol w="5118162">
                  <a:extLst>
                    <a:ext uri="{9D8B030D-6E8A-4147-A177-3AD203B41FA5}">
                      <a16:colId xmlns:a16="http://schemas.microsoft.com/office/drawing/2014/main" val="3516930280"/>
                    </a:ext>
                  </a:extLst>
                </a:gridCol>
              </a:tblGrid>
              <a:tr h="326212">
                <a:tc>
                  <a:txBody>
                    <a:bodyPr/>
                    <a:lstStyle/>
                    <a:p>
                      <a:pPr algn="ctr"/>
                      <a:r>
                        <a:rPr lang="de-DE" sz="1400" b="0" i="0" baseline="0" dirty="0">
                          <a:latin typeface="Arial" panose="020B0604020202020204" pitchFamily="34" charset="0"/>
                          <a:cs typeface="Arial" panose="020B0604020202020204" pitchFamily="34" charset="0"/>
                        </a:rPr>
                        <a:t>DS</a:t>
                      </a:r>
                    </a:p>
                  </a:txBody>
                  <a:tcPr marT="34290" marB="3429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Fragestellung</a:t>
                      </a:r>
                    </a:p>
                  </a:txBody>
                  <a:tcPr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Vorgehensweise:</a:t>
                      </a:r>
                    </a:p>
                  </a:txBody>
                  <a:tcPr marT="34290" marB="3429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573074">
                <a:tc>
                  <a:txBody>
                    <a:bodyPr/>
                    <a:lstStyle/>
                    <a:p>
                      <a:pPr algn="ctr"/>
                      <a:r>
                        <a:rPr lang="de-DE" sz="1400" dirty="0">
                          <a:latin typeface="Arial" panose="020B0604020202020204" pitchFamily="34" charset="0"/>
                          <a:cs typeface="Arial" panose="020B0604020202020204" pitchFamily="34" charset="0"/>
                        </a:rPr>
                        <a:t>1</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Wie lässt sich urbaner Lebensraum charakterisieren?</a:t>
                      </a:r>
                      <a:endParaRPr lang="de-DE" sz="1400" baseline="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900" baseline="0" dirty="0">
                          <a:latin typeface="Arial" panose="020B0604020202020204" pitchFamily="34" charset="0"/>
                          <a:cs typeface="Arial" panose="020B0604020202020204" pitchFamily="34" charset="0"/>
                        </a:rPr>
                        <a:t>(</a:t>
                      </a:r>
                      <a:r>
                        <a:rPr lang="de-DE" sz="900" baseline="0" dirty="0">
                          <a:highlight>
                            <a:srgbClr val="C0C0C0"/>
                          </a:highlight>
                          <a:latin typeface="Arial" panose="020B0604020202020204" pitchFamily="34" charset="0"/>
                          <a:cs typeface="Arial" panose="020B0604020202020204" pitchFamily="34" charset="0"/>
                        </a:rPr>
                        <a:t>geographischer Stadtbegriff</a:t>
                      </a:r>
                      <a:r>
                        <a:rPr lang="de-DE" sz="900" baseline="0" dirty="0">
                          <a:latin typeface="Arial" panose="020B0604020202020204" pitchFamily="34" charset="0"/>
                          <a:cs typeface="Arial" panose="020B0604020202020204" pitchFamily="34" charset="0"/>
                        </a:rPr>
                        <a:t>, Lage, innere Diffe­renzierung, Zentralität, städ­tisches Ökosystem)</a:t>
                      </a:r>
                      <a:endParaRPr lang="de-DE" sz="1400" baseline="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0" lang="de-DE" sz="1400" b="0" kern="1200" dirty="0">
                          <a:solidFill>
                            <a:schemeClr val="tx1"/>
                          </a:solidFill>
                          <a:latin typeface="+mn-lt"/>
                          <a:ea typeface="+mn-ea"/>
                          <a:cs typeface="+mn-cs"/>
                        </a:rPr>
                        <a:t>eher frontaler Unterricht, Reaktivierung und Überprüfung von Vorwissen</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spTree>
    <p:extLst>
      <p:ext uri="{BB962C8B-B14F-4D97-AF65-F5344CB8AC3E}">
        <p14:creationId xmlns:p14="http://schemas.microsoft.com/office/powerpoint/2010/main" val="42904472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3CDE07D5-964F-4CC8-9B64-4EE98C0A5397}"/>
              </a:ext>
            </a:extLst>
          </p:cNvPr>
          <p:cNvSpPr>
            <a:spLocks noGrp="1"/>
          </p:cNvSpPr>
          <p:nvPr>
            <p:ph type="ftr" sz="quarter" idx="10"/>
          </p:nvPr>
        </p:nvSpPr>
        <p:spPr/>
        <p:txBody>
          <a:bodyPr/>
          <a:lstStyle/>
          <a:p>
            <a:r>
              <a:rPr lang="de-DE"/>
              <a:t>ZSL-Konzeptionsgruppe Geographie</a:t>
            </a:r>
            <a:endParaRPr lang="de-DE" dirty="0"/>
          </a:p>
        </p:txBody>
      </p:sp>
      <p:pic>
        <p:nvPicPr>
          <p:cNvPr id="8" name="Grafik 7">
            <a:extLst>
              <a:ext uri="{FF2B5EF4-FFF2-40B4-BE49-F238E27FC236}">
                <a16:creationId xmlns:a16="http://schemas.microsoft.com/office/drawing/2014/main" id="{EDC3725A-2FEF-4BE2-962E-BF26FA56D699}"/>
              </a:ext>
            </a:extLst>
          </p:cNvPr>
          <p:cNvPicPr>
            <a:picLocks noChangeAspect="1"/>
          </p:cNvPicPr>
          <p:nvPr/>
        </p:nvPicPr>
        <p:blipFill rotWithShape="1">
          <a:blip r:embed="rId3"/>
          <a:srcRect b="49414"/>
          <a:stretch/>
        </p:blipFill>
        <p:spPr>
          <a:xfrm>
            <a:off x="1775520" y="1928661"/>
            <a:ext cx="7056784" cy="2148412"/>
          </a:xfrm>
          <a:prstGeom prst="rect">
            <a:avLst/>
          </a:prstGeom>
        </p:spPr>
      </p:pic>
      <p:pic>
        <p:nvPicPr>
          <p:cNvPr id="10" name="Grafik 9">
            <a:extLst>
              <a:ext uri="{FF2B5EF4-FFF2-40B4-BE49-F238E27FC236}">
                <a16:creationId xmlns:a16="http://schemas.microsoft.com/office/drawing/2014/main" id="{713420B3-2775-4487-A28B-2D1B7DC5CB6D}"/>
              </a:ext>
            </a:extLst>
          </p:cNvPr>
          <p:cNvPicPr>
            <a:picLocks noChangeAspect="1"/>
          </p:cNvPicPr>
          <p:nvPr/>
        </p:nvPicPr>
        <p:blipFill>
          <a:blip r:embed="rId4"/>
          <a:stretch>
            <a:fillRect/>
          </a:stretch>
        </p:blipFill>
        <p:spPr>
          <a:xfrm>
            <a:off x="0" y="260648"/>
            <a:ext cx="12192000" cy="1471791"/>
          </a:xfrm>
          <a:prstGeom prst="rect">
            <a:avLst/>
          </a:prstGeom>
        </p:spPr>
      </p:pic>
      <p:sp>
        <p:nvSpPr>
          <p:cNvPr id="11" name="Rechteck 10">
            <a:extLst>
              <a:ext uri="{FF2B5EF4-FFF2-40B4-BE49-F238E27FC236}">
                <a16:creationId xmlns:a16="http://schemas.microsoft.com/office/drawing/2014/main" id="{91FAF382-771E-4F74-A35F-B9E0B6E001F0}"/>
              </a:ext>
            </a:extLst>
          </p:cNvPr>
          <p:cNvSpPr/>
          <p:nvPr/>
        </p:nvSpPr>
        <p:spPr>
          <a:xfrm>
            <a:off x="6707180" y="5013176"/>
            <a:ext cx="2377639" cy="369332"/>
          </a:xfrm>
          <a:prstGeom prst="rect">
            <a:avLst/>
          </a:prstGeom>
        </p:spPr>
        <p:txBody>
          <a:bodyPr wrap="none">
            <a:spAutoFit/>
          </a:bodyPr>
          <a:lstStyle/>
          <a:p>
            <a:r>
              <a:rPr lang="de-DE" dirty="0">
                <a:hlinkClick r:id="rId5"/>
              </a:rPr>
              <a:t>moodle.moove-bw.de</a:t>
            </a:r>
            <a:endParaRPr lang="de-DE" dirty="0"/>
          </a:p>
        </p:txBody>
      </p:sp>
    </p:spTree>
    <p:extLst>
      <p:ext uri="{BB962C8B-B14F-4D97-AF65-F5344CB8AC3E}">
        <p14:creationId xmlns:p14="http://schemas.microsoft.com/office/powerpoint/2010/main" val="3258121236"/>
      </p:ext>
    </p:extLst>
  </p:cSld>
  <p:clrMapOvr>
    <a:masterClrMapping/>
  </p:clrMapOvr>
  <p:transition>
    <p:pull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AADA02-9258-394F-A170-CD2E92012FE7}"/>
              </a:ext>
            </a:extLst>
          </p:cNvPr>
          <p:cNvSpPr>
            <a:spLocks noGrp="1"/>
          </p:cNvSpPr>
          <p:nvPr>
            <p:ph type="title"/>
          </p:nvPr>
        </p:nvSpPr>
        <p:spPr/>
        <p:txBody>
          <a:bodyPr/>
          <a:lstStyle/>
          <a:p>
            <a:r>
              <a:rPr lang="de-DE" sz="2800" dirty="0"/>
              <a:t>Mögliche Planung: Globale Herausforderungen Städte unter dem Einfluss gesellschaftlicher und naturräumlicher Veränderungen.</a:t>
            </a:r>
            <a:endParaRPr lang="de-DE" dirty="0"/>
          </a:p>
        </p:txBody>
      </p:sp>
      <p:sp>
        <p:nvSpPr>
          <p:cNvPr id="3" name="Fußzeilenplatzhalter 2">
            <a:extLst>
              <a:ext uri="{FF2B5EF4-FFF2-40B4-BE49-F238E27FC236}">
                <a16:creationId xmlns:a16="http://schemas.microsoft.com/office/drawing/2014/main" id="{7E350900-B730-8941-8198-BADC2E76217A}"/>
              </a:ext>
            </a:extLst>
          </p:cNvPr>
          <p:cNvSpPr>
            <a:spLocks noGrp="1"/>
          </p:cNvSpPr>
          <p:nvPr>
            <p:ph type="ftr" sz="quarter" idx="10"/>
          </p:nvPr>
        </p:nvSpPr>
        <p:spPr/>
        <p:txBody>
          <a:bodyPr/>
          <a:lstStyle/>
          <a:p>
            <a:r>
              <a:rPr lang="de-DE"/>
              <a:t>ZSL-Konzeptionsgruppe Geographie</a:t>
            </a:r>
            <a:endParaRPr lang="de-DE" dirty="0"/>
          </a:p>
        </p:txBody>
      </p:sp>
      <p:graphicFrame>
        <p:nvGraphicFramePr>
          <p:cNvPr id="4" name="Tabelle 3">
            <a:extLst>
              <a:ext uri="{FF2B5EF4-FFF2-40B4-BE49-F238E27FC236}">
                <a16:creationId xmlns:a16="http://schemas.microsoft.com/office/drawing/2014/main" id="{D9E827AA-1437-40FB-926F-1ECDC8676B0F}"/>
              </a:ext>
            </a:extLst>
          </p:cNvPr>
          <p:cNvGraphicFramePr>
            <a:graphicFrameLocks noGrp="1"/>
          </p:cNvGraphicFramePr>
          <p:nvPr>
            <p:extLst>
              <p:ext uri="{D42A27DB-BD31-4B8C-83A1-F6EECF244321}">
                <p14:modId xmlns:p14="http://schemas.microsoft.com/office/powerpoint/2010/main" val="3753091732"/>
              </p:ext>
            </p:extLst>
          </p:nvPr>
        </p:nvGraphicFramePr>
        <p:xfrm>
          <a:off x="476104" y="3350806"/>
          <a:ext cx="11113936" cy="819937"/>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2343280769"/>
                    </a:ext>
                  </a:extLst>
                </a:gridCol>
                <a:gridCol w="5338810">
                  <a:extLst>
                    <a:ext uri="{9D8B030D-6E8A-4147-A177-3AD203B41FA5}">
                      <a16:colId xmlns:a16="http://schemas.microsoft.com/office/drawing/2014/main" val="3425770645"/>
                    </a:ext>
                  </a:extLst>
                </a:gridCol>
                <a:gridCol w="5118162">
                  <a:extLst>
                    <a:ext uri="{9D8B030D-6E8A-4147-A177-3AD203B41FA5}">
                      <a16:colId xmlns:a16="http://schemas.microsoft.com/office/drawing/2014/main" val="2026304218"/>
                    </a:ext>
                  </a:extLst>
                </a:gridCol>
              </a:tblGrid>
              <a:tr h="819937">
                <a:tc>
                  <a:txBody>
                    <a:bodyPr/>
                    <a:lstStyle/>
                    <a:p>
                      <a:pPr algn="ctr"/>
                      <a:r>
                        <a:rPr kumimoji="0" lang="de-DE" sz="1400" b="0" kern="1200" dirty="0">
                          <a:solidFill>
                            <a:schemeClr val="tx1"/>
                          </a:solidFill>
                          <a:latin typeface="Arial" panose="020B0604020202020204" pitchFamily="34" charset="0"/>
                          <a:ea typeface="+mn-ea"/>
                          <a:cs typeface="Arial" panose="020B0604020202020204" pitchFamily="34" charset="0"/>
                        </a:rPr>
                        <a:t>3-6</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verändern sich Städte?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Citybildung</a:t>
                      </a:r>
                      <a:r>
                        <a:rPr kumimoji="0" lang="de-DE" sz="900" b="0" kern="1200" baseline="0" dirty="0">
                          <a:solidFill>
                            <a:schemeClr val="tx1"/>
                          </a:solidFill>
                          <a:latin typeface="Arial" panose="020B0604020202020204" pitchFamily="34" charset="0"/>
                          <a:ea typeface="+mn-ea"/>
                          <a:cs typeface="Arial" panose="020B0604020202020204" pitchFamily="34" charset="0"/>
                        </a:rPr>
                        <a:t>, Bevölkerungswachstum, Migration, Metropolisie­rung, Agglomeration, Terti­ärisierung,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Quartärisierung</a:t>
                      </a:r>
                      <a:r>
                        <a:rPr kumimoji="0" lang="de-DE" sz="900" b="0" kern="1200" baseline="0" dirty="0">
                          <a:solidFill>
                            <a:schemeClr val="tx1"/>
                          </a:solidFill>
                          <a:latin typeface="Arial" panose="020B0604020202020204" pitchFamily="34" charset="0"/>
                          <a:ea typeface="+mn-ea"/>
                          <a:cs typeface="Arial" panose="020B0604020202020204" pitchFamily="34" charset="0"/>
                        </a:rPr>
                        <a:t>, Suburbanisierung, Reurba­nisierung, </a:t>
                      </a:r>
                      <a:r>
                        <a:rPr kumimoji="0" lang="de-DE" sz="900" b="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b="0" kern="1200" baseline="0" dirty="0">
                          <a:solidFill>
                            <a:schemeClr val="tx1"/>
                          </a:solidFill>
                          <a:latin typeface="Arial" panose="020B0604020202020204" pitchFamily="34" charset="0"/>
                          <a:ea typeface="+mn-ea"/>
                          <a:cs typeface="Arial" panose="020B0604020202020204" pitchFamily="34" charset="0"/>
                        </a:rPr>
                        <a:t> City, Segregation, Gentrifizie­rung, Gated Community, Marginalisierung,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Marginalsiedlung</a:t>
                      </a:r>
                      <a:r>
                        <a:rPr kumimoji="0" lang="de-DE" sz="900" b="0" kern="1200" baseline="0" dirty="0">
                          <a:solidFill>
                            <a:schemeClr val="tx1"/>
                          </a:solidFill>
                          <a:latin typeface="Arial" panose="020B0604020202020204" pitchFamily="34" charset="0"/>
                          <a:ea typeface="+mn-ea"/>
                          <a:cs typeface="Arial" panose="020B0604020202020204" pitchFamily="34" charset="0"/>
                        </a:rPr>
                        <a:t>, Fragmen­tierung)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(Modell, Theorie)</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arbeitsteilige Gruppenarbeit, leichte Produktorientierung</a:t>
                      </a:r>
                    </a:p>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0687758"/>
                  </a:ext>
                </a:extLst>
              </a:tr>
            </a:tbl>
          </a:graphicData>
        </a:graphic>
      </p:graphicFrame>
      <p:graphicFrame>
        <p:nvGraphicFramePr>
          <p:cNvPr id="5" name="Tabelle 4">
            <a:extLst>
              <a:ext uri="{FF2B5EF4-FFF2-40B4-BE49-F238E27FC236}">
                <a16:creationId xmlns:a16="http://schemas.microsoft.com/office/drawing/2014/main" id="{AC6060A9-5D9D-4098-A0C3-AD6257ABBA15}"/>
              </a:ext>
            </a:extLst>
          </p:cNvPr>
          <p:cNvGraphicFramePr>
            <a:graphicFrameLocks noGrp="1"/>
          </p:cNvGraphicFramePr>
          <p:nvPr>
            <p:extLst>
              <p:ext uri="{D42A27DB-BD31-4B8C-83A1-F6EECF244321}">
                <p14:modId xmlns:p14="http://schemas.microsoft.com/office/powerpoint/2010/main" val="280992123"/>
              </p:ext>
            </p:extLst>
          </p:nvPr>
        </p:nvGraphicFramePr>
        <p:xfrm>
          <a:off x="475199" y="4170743"/>
          <a:ext cx="11113936" cy="731772"/>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731772">
                <a:tc>
                  <a:txBody>
                    <a:bodyPr/>
                    <a:lstStyle/>
                    <a:p>
                      <a:pPr algn="ctr"/>
                      <a:r>
                        <a:rPr kumimoji="0" lang="de-DE" sz="1400" b="0" kern="1200" dirty="0">
                          <a:solidFill>
                            <a:schemeClr val="tx1"/>
                          </a:solidFill>
                          <a:latin typeface="+mn-lt"/>
                          <a:ea typeface="+mn-ea"/>
                          <a:cs typeface="+mn-cs"/>
                        </a:rPr>
                        <a:t>7-9</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Was sind die Besonderheiten des Stadtklimas und wie wirkt sich der Klimawandel aus?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de-DE" sz="140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6" name="Tabelle 5">
            <a:extLst>
              <a:ext uri="{FF2B5EF4-FFF2-40B4-BE49-F238E27FC236}">
                <a16:creationId xmlns:a16="http://schemas.microsoft.com/office/drawing/2014/main" id="{5E3BF382-D15A-41CF-B8DA-822EFD62BB56}"/>
              </a:ext>
            </a:extLst>
          </p:cNvPr>
          <p:cNvGraphicFramePr>
            <a:graphicFrameLocks noGrp="1"/>
          </p:cNvGraphicFramePr>
          <p:nvPr>
            <p:extLst/>
          </p:nvPr>
        </p:nvGraphicFramePr>
        <p:xfrm>
          <a:off x="475199" y="4902515"/>
          <a:ext cx="11113936" cy="815435"/>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3777695569"/>
                    </a:ext>
                  </a:extLst>
                </a:gridCol>
                <a:gridCol w="5338810">
                  <a:extLst>
                    <a:ext uri="{9D8B030D-6E8A-4147-A177-3AD203B41FA5}">
                      <a16:colId xmlns:a16="http://schemas.microsoft.com/office/drawing/2014/main" val="2967876878"/>
                    </a:ext>
                  </a:extLst>
                </a:gridCol>
                <a:gridCol w="5118162">
                  <a:extLst>
                    <a:ext uri="{9D8B030D-6E8A-4147-A177-3AD203B41FA5}">
                      <a16:colId xmlns:a16="http://schemas.microsoft.com/office/drawing/2014/main" val="3462244342"/>
                    </a:ext>
                  </a:extLst>
                </a:gridCol>
              </a:tblGrid>
              <a:tr h="815435">
                <a:tc>
                  <a:txBody>
                    <a:bodyPr/>
                    <a:lstStyle/>
                    <a:p>
                      <a:pPr algn="ctr"/>
                      <a:r>
                        <a:rPr kumimoji="0" lang="de-DE" sz="1400" b="0" kern="1200" dirty="0">
                          <a:solidFill>
                            <a:schemeClr val="tx1"/>
                          </a:solidFill>
                          <a:latin typeface="+mn-lt"/>
                          <a:ea typeface="+mn-ea"/>
                          <a:cs typeface="+mn-cs"/>
                        </a:rPr>
                        <a:t>10-12</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Wie kann sich eine Stadt nachhaltig entwickeln?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kern="1200" baseline="0" dirty="0">
                          <a:solidFill>
                            <a:schemeClr val="tx1"/>
                          </a:solidFill>
                          <a:latin typeface="Arial" panose="020B0604020202020204" pitchFamily="34" charset="0"/>
                          <a:ea typeface="+mn-ea"/>
                          <a:cs typeface="Arial" panose="020B0604020202020204" pitchFamily="34" charset="0"/>
                        </a:rPr>
                        <a:t>(nachhaltige Stadtentwick­lung, Lokale Agenda 21, Green City, Versorgung, Entsorgung, </a:t>
                      </a:r>
                      <a:r>
                        <a:rPr kumimoji="0" lang="de-DE" sz="900" b="0" kern="1200" baseline="0" dirty="0">
                          <a:solidFill>
                            <a:schemeClr val="tx1"/>
                          </a:solidFill>
                          <a:highlight>
                            <a:srgbClr val="C0C0C0"/>
                          </a:highlight>
                          <a:latin typeface="Arial" panose="020B0604020202020204" pitchFamily="34" charset="0"/>
                          <a:ea typeface="+mn-ea"/>
                          <a:cs typeface="Arial" panose="020B0604020202020204" pitchFamily="34" charset="0"/>
                        </a:rPr>
                        <a:t>Zukunftswerkstatt</a:t>
                      </a:r>
                      <a:r>
                        <a:rPr kumimoji="0" lang="de-DE" sz="900" b="0" kern="1200" baseline="0" dirty="0">
                          <a:solidFill>
                            <a:schemeClr val="tx1"/>
                          </a:solidFill>
                          <a:latin typeface="Arial" panose="020B0604020202020204" pitchFamily="34" charset="0"/>
                          <a:ea typeface="+mn-ea"/>
                          <a:cs typeface="Arial" panose="020B0604020202020204" pitchFamily="34" charset="0"/>
                        </a:rPr>
                        <a:t>)</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400" b="0" kern="1200" dirty="0">
                          <a:solidFill>
                            <a:schemeClr val="tx1"/>
                          </a:solidFill>
                          <a:latin typeface="+mn-lt"/>
                          <a:ea typeface="+mn-ea"/>
                          <a:cs typeface="+mn-cs"/>
                        </a:rPr>
                        <a:t>Lernproduktorientierung</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0055492"/>
                  </a:ext>
                </a:extLst>
              </a:tr>
            </a:tbl>
          </a:graphicData>
        </a:graphic>
      </p:graphicFrame>
      <p:graphicFrame>
        <p:nvGraphicFramePr>
          <p:cNvPr id="7" name="Tabelle 6">
            <a:extLst>
              <a:ext uri="{FF2B5EF4-FFF2-40B4-BE49-F238E27FC236}">
                <a16:creationId xmlns:a16="http://schemas.microsoft.com/office/drawing/2014/main" id="{F5870CD2-4207-496C-B304-AAD0ECDC4B00}"/>
              </a:ext>
            </a:extLst>
          </p:cNvPr>
          <p:cNvGraphicFramePr>
            <a:graphicFrameLocks noGrp="1"/>
          </p:cNvGraphicFramePr>
          <p:nvPr>
            <p:extLst>
              <p:ext uri="{D42A27DB-BD31-4B8C-83A1-F6EECF244321}">
                <p14:modId xmlns:p14="http://schemas.microsoft.com/office/powerpoint/2010/main" val="3484533756"/>
              </p:ext>
            </p:extLst>
          </p:nvPr>
        </p:nvGraphicFramePr>
        <p:xfrm>
          <a:off x="475200" y="2389804"/>
          <a:ext cx="11113935" cy="961002"/>
        </p:xfrm>
        <a:graphic>
          <a:graphicData uri="http://schemas.openxmlformats.org/drawingml/2006/table">
            <a:tbl>
              <a:tblPr firstRow="1" bandRow="1">
                <a:tableStyleId>{5940675A-B579-460E-94D1-54222C63F5DA}</a:tableStyleId>
              </a:tblPr>
              <a:tblGrid>
                <a:gridCol w="662758">
                  <a:extLst>
                    <a:ext uri="{9D8B030D-6E8A-4147-A177-3AD203B41FA5}">
                      <a16:colId xmlns:a16="http://schemas.microsoft.com/office/drawing/2014/main" val="1430094837"/>
                    </a:ext>
                  </a:extLst>
                </a:gridCol>
                <a:gridCol w="5336048">
                  <a:extLst>
                    <a:ext uri="{9D8B030D-6E8A-4147-A177-3AD203B41FA5}">
                      <a16:colId xmlns:a16="http://schemas.microsoft.com/office/drawing/2014/main" val="3618972835"/>
                    </a:ext>
                  </a:extLst>
                </a:gridCol>
                <a:gridCol w="5115129">
                  <a:extLst>
                    <a:ext uri="{9D8B030D-6E8A-4147-A177-3AD203B41FA5}">
                      <a16:colId xmlns:a16="http://schemas.microsoft.com/office/drawing/2014/main" val="774997786"/>
                    </a:ext>
                  </a:extLst>
                </a:gridCol>
              </a:tblGrid>
              <a:tr h="961002">
                <a:tc>
                  <a:txBody>
                    <a:bodyPr/>
                    <a:lstStyle/>
                    <a:p>
                      <a:pPr marL="0" algn="ctr"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2</a:t>
                      </a:r>
                    </a:p>
                  </a:txBody>
                  <a:tcPr marL="68580" marR="68580" marT="34290" marB="34290">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Arial" panose="020B0604020202020204" pitchFamily="34" charset="0"/>
                          <a:ea typeface="+mn-ea"/>
                          <a:cs typeface="Arial" panose="020B0604020202020204" pitchFamily="34" charset="0"/>
                        </a:rPr>
                        <a:t>Wie verstädtert ist die Welt?</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(Urbanisierung, Verstädterungsgrad, Verstädterungsrate, </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Agglomeration, </a:t>
                      </a:r>
                      <a:r>
                        <a:rPr kumimoji="0" lang="de-DE" sz="900" kern="1200" baseline="0" dirty="0" err="1">
                          <a:solidFill>
                            <a:schemeClr val="tx1"/>
                          </a:solidFill>
                          <a:latin typeface="Arial" panose="020B0604020202020204" pitchFamily="34" charset="0"/>
                          <a:ea typeface="+mn-ea"/>
                          <a:cs typeface="Arial" panose="020B0604020202020204" pitchFamily="34" charset="0"/>
                        </a:rPr>
                        <a:t>Megapolisierung</a:t>
                      </a:r>
                      <a:r>
                        <a:rPr kumimoji="0" lang="de-DE" sz="900" kern="1200" baseline="0" dirty="0">
                          <a:solidFill>
                            <a:schemeClr val="tx1"/>
                          </a:solidFill>
                          <a:latin typeface="Arial" panose="020B0604020202020204" pitchFamily="34" charset="0"/>
                          <a:ea typeface="+mn-ea"/>
                          <a:cs typeface="Arial" panose="020B0604020202020204" pitchFamily="34" charset="0"/>
                        </a:rPr>
                        <a:t>, Megacity, </a:t>
                      </a:r>
                      <a:r>
                        <a:rPr kumimoji="0" lang="de-DE" sz="900" kern="1200" baseline="0" dirty="0" err="1">
                          <a:solidFill>
                            <a:schemeClr val="tx1"/>
                          </a:solidFill>
                          <a:latin typeface="Arial" panose="020B0604020202020204" pitchFamily="34" charset="0"/>
                          <a:ea typeface="+mn-ea"/>
                          <a:cs typeface="Arial" panose="020B0604020202020204" pitchFamily="34" charset="0"/>
                        </a:rPr>
                        <a:t>Shrinking</a:t>
                      </a:r>
                      <a:r>
                        <a:rPr kumimoji="0" lang="de-DE" sz="900" kern="1200" baseline="0" dirty="0">
                          <a:solidFill>
                            <a:schemeClr val="tx1"/>
                          </a:solidFill>
                          <a:latin typeface="Arial" panose="020B0604020202020204" pitchFamily="34" charset="0"/>
                          <a:ea typeface="+mn-ea"/>
                          <a:cs typeface="Arial" panose="020B0604020202020204" pitchFamily="34" charset="0"/>
                        </a:rPr>
                        <a:t> City, Global City</a:t>
                      </a:r>
                    </a:p>
                    <a:p>
                      <a:pPr marL="0" algn="l" rtl="0" eaLnBrk="1" latinLnBrk="0" hangingPunct="1"/>
                      <a:r>
                        <a:rPr kumimoji="0" lang="de-DE" sz="900" kern="1200" baseline="0" dirty="0">
                          <a:solidFill>
                            <a:schemeClr val="tx1"/>
                          </a:solidFill>
                          <a:latin typeface="Arial" panose="020B0604020202020204" pitchFamily="34" charset="0"/>
                          <a:ea typeface="+mn-ea"/>
                          <a:cs typeface="Arial" panose="020B0604020202020204" pitchFamily="34" charset="0"/>
                        </a:rPr>
                        <a:t>Ursachen: unter anderem Bevölkerungswachstum, Migration, Push-Pull-Faktoren, Industrialisierung, Globalisierung)</a:t>
                      </a:r>
                    </a:p>
                  </a:txBody>
                  <a:tcPr marL="68580" marR="68580" marT="34290" marB="34290">
                    <a:solidFill>
                      <a:schemeClr val="accent5">
                        <a:lumMod val="60000"/>
                        <a:lumOff val="40000"/>
                      </a:schemeClr>
                    </a:solidFill>
                  </a:tcPr>
                </a:tc>
                <a:tc>
                  <a:txBody>
                    <a:bodyPr/>
                    <a:lstStyle/>
                    <a:p>
                      <a:pPr marL="0" algn="l" rtl="0" eaLnBrk="1" latinLnBrk="0" hangingPunct="1"/>
                      <a:r>
                        <a:rPr kumimoji="0" lang="de-DE" sz="1400" b="0" kern="1200" dirty="0">
                          <a:solidFill>
                            <a:schemeClr val="tx1"/>
                          </a:solidFill>
                          <a:latin typeface="+mn-lt"/>
                          <a:ea typeface="+mn-ea"/>
                          <a:cs typeface="+mn-cs"/>
                        </a:rPr>
                        <a:t>induktive Herangehensweise im eher frontalen Unterricht</a:t>
                      </a:r>
                    </a:p>
                  </a:txBody>
                  <a:tcPr marL="68580" marR="68580" marT="34290" marB="34290">
                    <a:solidFill>
                      <a:schemeClr val="accent5">
                        <a:lumMod val="60000"/>
                        <a:lumOff val="40000"/>
                      </a:schemeClr>
                    </a:solidFill>
                  </a:tcPr>
                </a:tc>
                <a:extLst>
                  <a:ext uri="{0D108BD9-81ED-4DB2-BD59-A6C34878D82A}">
                    <a16:rowId xmlns:a16="http://schemas.microsoft.com/office/drawing/2014/main" val="1185880078"/>
                  </a:ext>
                </a:extLst>
              </a:tr>
            </a:tbl>
          </a:graphicData>
        </a:graphic>
      </p:graphicFrame>
      <p:graphicFrame>
        <p:nvGraphicFramePr>
          <p:cNvPr id="8" name="Inhaltsplatzhalter 3">
            <a:extLst>
              <a:ext uri="{FF2B5EF4-FFF2-40B4-BE49-F238E27FC236}">
                <a16:creationId xmlns:a16="http://schemas.microsoft.com/office/drawing/2014/main" id="{6E844611-C6F8-40BA-82B6-667B7F377E2D}"/>
              </a:ext>
            </a:extLst>
          </p:cNvPr>
          <p:cNvGraphicFramePr>
            <a:graphicFrameLocks/>
          </p:cNvGraphicFramePr>
          <p:nvPr>
            <p:extLst>
              <p:ext uri="{D42A27DB-BD31-4B8C-83A1-F6EECF244321}">
                <p14:modId xmlns:p14="http://schemas.microsoft.com/office/powerpoint/2010/main" val="458502035"/>
              </p:ext>
            </p:extLst>
          </p:nvPr>
        </p:nvGraphicFramePr>
        <p:xfrm>
          <a:off x="475200" y="1490518"/>
          <a:ext cx="11113936" cy="899286"/>
        </p:xfrm>
        <a:graphic>
          <a:graphicData uri="http://schemas.openxmlformats.org/drawingml/2006/table">
            <a:tbl>
              <a:tblPr firstRow="1" bandRow="1">
                <a:tableStyleId>{F2DE63D5-997A-4646-A377-4702673A728D}</a:tableStyleId>
              </a:tblPr>
              <a:tblGrid>
                <a:gridCol w="656964">
                  <a:extLst>
                    <a:ext uri="{9D8B030D-6E8A-4147-A177-3AD203B41FA5}">
                      <a16:colId xmlns:a16="http://schemas.microsoft.com/office/drawing/2014/main" val="1945162128"/>
                    </a:ext>
                  </a:extLst>
                </a:gridCol>
                <a:gridCol w="5338810">
                  <a:extLst>
                    <a:ext uri="{9D8B030D-6E8A-4147-A177-3AD203B41FA5}">
                      <a16:colId xmlns:a16="http://schemas.microsoft.com/office/drawing/2014/main" val="2504284977"/>
                    </a:ext>
                  </a:extLst>
                </a:gridCol>
                <a:gridCol w="5118162">
                  <a:extLst>
                    <a:ext uri="{9D8B030D-6E8A-4147-A177-3AD203B41FA5}">
                      <a16:colId xmlns:a16="http://schemas.microsoft.com/office/drawing/2014/main" val="3516930280"/>
                    </a:ext>
                  </a:extLst>
                </a:gridCol>
              </a:tblGrid>
              <a:tr h="326212">
                <a:tc>
                  <a:txBody>
                    <a:bodyPr/>
                    <a:lstStyle/>
                    <a:p>
                      <a:pPr algn="ctr"/>
                      <a:r>
                        <a:rPr lang="de-DE" sz="1400" b="0" i="0" baseline="0" dirty="0">
                          <a:latin typeface="Arial" panose="020B0604020202020204" pitchFamily="34" charset="0"/>
                          <a:cs typeface="Arial" panose="020B0604020202020204" pitchFamily="34" charset="0"/>
                        </a:rPr>
                        <a:t>DS</a:t>
                      </a:r>
                    </a:p>
                  </a:txBody>
                  <a:tcPr marT="34290" marB="34290">
                    <a:lnL w="38100" cap="flat" cmpd="sng" algn="ctr">
                      <a:solidFill>
                        <a:srgbClr val="C00000"/>
                      </a:solidFill>
                      <a:prstDash val="solid"/>
                      <a:round/>
                      <a:headEnd type="none" w="med" len="med"/>
                      <a:tailEnd type="none" w="med" len="med"/>
                    </a:lnL>
                    <a:lnT w="3810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Fragestellung</a:t>
                      </a:r>
                    </a:p>
                  </a:txBody>
                  <a:tcPr marT="34290" marB="34290">
                    <a:lnT w="3810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400" b="0" i="0" baseline="0" dirty="0">
                          <a:latin typeface="Arial" panose="020B0604020202020204" pitchFamily="34" charset="0"/>
                          <a:cs typeface="Arial" panose="020B0604020202020204" pitchFamily="34" charset="0"/>
                        </a:rPr>
                        <a:t>Vorgehensweise:</a:t>
                      </a:r>
                    </a:p>
                  </a:txBody>
                  <a:tcPr marT="34290" marB="34290">
                    <a:lnR w="38100" cap="flat" cmpd="sng" algn="ctr">
                      <a:solidFill>
                        <a:srgbClr val="C00000"/>
                      </a:solidFill>
                      <a:prstDash val="solid"/>
                      <a:round/>
                      <a:headEnd type="none" w="med" len="med"/>
                      <a:tailEnd type="none" w="med" len="med"/>
                    </a:lnR>
                    <a:lnT w="3810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6691158"/>
                  </a:ext>
                </a:extLst>
              </a:tr>
              <a:tr h="573074">
                <a:tc>
                  <a:txBody>
                    <a:bodyPr/>
                    <a:lstStyle/>
                    <a:p>
                      <a:pPr algn="ctr"/>
                      <a:r>
                        <a:rPr lang="de-DE" sz="1400" dirty="0">
                          <a:latin typeface="Arial" panose="020B0604020202020204" pitchFamily="34" charset="0"/>
                          <a:cs typeface="Arial" panose="020B0604020202020204" pitchFamily="34" charset="0"/>
                        </a:rPr>
                        <a:t>1</a:t>
                      </a:r>
                    </a:p>
                  </a:txBody>
                  <a:tcPr marT="34290" marB="34290">
                    <a:lnL w="38100"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C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t>Wie lässt sich urbaner Lebensraum charakterisieren?</a:t>
                      </a:r>
                      <a:endParaRPr lang="de-DE" sz="1400" baseline="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900" baseline="0" dirty="0">
                          <a:latin typeface="Arial" panose="020B0604020202020204" pitchFamily="34" charset="0"/>
                          <a:cs typeface="Arial" panose="020B0604020202020204" pitchFamily="34" charset="0"/>
                        </a:rPr>
                        <a:t>(</a:t>
                      </a:r>
                      <a:r>
                        <a:rPr lang="de-DE" sz="900" baseline="0" dirty="0">
                          <a:highlight>
                            <a:srgbClr val="C0C0C0"/>
                          </a:highlight>
                          <a:latin typeface="Arial" panose="020B0604020202020204" pitchFamily="34" charset="0"/>
                          <a:cs typeface="Arial" panose="020B0604020202020204" pitchFamily="34" charset="0"/>
                        </a:rPr>
                        <a:t>geographischer Stadtbegriff</a:t>
                      </a:r>
                      <a:r>
                        <a:rPr lang="de-DE" sz="900" baseline="0" dirty="0">
                          <a:latin typeface="Arial" panose="020B0604020202020204" pitchFamily="34" charset="0"/>
                          <a:cs typeface="Arial" panose="020B0604020202020204" pitchFamily="34" charset="0"/>
                        </a:rPr>
                        <a:t>, Lage, innere Diffe­renzierung, Zentralität, städ­tisches Ökosystem)</a:t>
                      </a:r>
                      <a:endParaRPr lang="de-DE" sz="1400" baseline="0" dirty="0">
                        <a:latin typeface="Arial" panose="020B0604020202020204" pitchFamily="34" charset="0"/>
                        <a:cs typeface="Arial" panose="020B0604020202020204" pitchFamily="34"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C00000"/>
                      </a:solidFill>
                      <a:prstDash val="solid"/>
                      <a:round/>
                      <a:headEnd type="none" w="med" len="med"/>
                      <a:tailEnd type="none" w="med" len="med"/>
                    </a:lnB>
                    <a:noFill/>
                  </a:tcPr>
                </a:tc>
                <a:tc>
                  <a:txBody>
                    <a:bodyPr/>
                    <a:lstStyle/>
                    <a:p>
                      <a:r>
                        <a:rPr kumimoji="0" lang="de-DE" sz="1400" b="0" kern="1200" dirty="0">
                          <a:solidFill>
                            <a:schemeClr val="tx1"/>
                          </a:solidFill>
                          <a:latin typeface="+mn-lt"/>
                          <a:ea typeface="+mn-ea"/>
                          <a:cs typeface="+mn-cs"/>
                        </a:rPr>
                        <a:t>eher frontaler Unterricht, Reaktivierung und Überprüfung von Vorwissen</a:t>
                      </a:r>
                    </a:p>
                  </a:txBody>
                  <a:tcPr marT="34290" marB="34290">
                    <a:lnL w="12700" cap="flat" cmpd="sng" algn="ctr">
                      <a:solidFill>
                        <a:schemeClr val="tx1"/>
                      </a:solidFill>
                      <a:prstDash val="solid"/>
                      <a:round/>
                      <a:headEnd type="none" w="med" len="med"/>
                      <a:tailEnd type="none" w="med" len="med"/>
                    </a:lnL>
                    <a:lnR w="3810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4122034242"/>
                  </a:ext>
                </a:extLst>
              </a:tr>
            </a:tbl>
          </a:graphicData>
        </a:graphic>
      </p:graphicFrame>
      <p:sp>
        <p:nvSpPr>
          <p:cNvPr id="9" name="Pfeil: nach rechts 8">
            <a:extLst>
              <a:ext uri="{FF2B5EF4-FFF2-40B4-BE49-F238E27FC236}">
                <a16:creationId xmlns:a16="http://schemas.microsoft.com/office/drawing/2014/main" id="{67C84ECC-B709-4FC2-ACB8-42D8296BB292}"/>
              </a:ext>
            </a:extLst>
          </p:cNvPr>
          <p:cNvSpPr/>
          <p:nvPr/>
        </p:nvSpPr>
        <p:spPr>
          <a:xfrm>
            <a:off x="-317793" y="1490518"/>
            <a:ext cx="792088" cy="899286"/>
          </a:xfrm>
          <a:prstGeom prst="rightArrow">
            <a:avLst>
              <a:gd name="adj1" fmla="val 50000"/>
              <a:gd name="adj2" fmla="val 46109"/>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Pfeil: nach rechts 9">
            <a:extLst>
              <a:ext uri="{FF2B5EF4-FFF2-40B4-BE49-F238E27FC236}">
                <a16:creationId xmlns:a16="http://schemas.microsoft.com/office/drawing/2014/main" id="{A1D1FADC-FEC2-4414-AEB2-9FD6F9B045B1}"/>
              </a:ext>
            </a:extLst>
          </p:cNvPr>
          <p:cNvSpPr/>
          <p:nvPr/>
        </p:nvSpPr>
        <p:spPr>
          <a:xfrm rot="10800000">
            <a:off x="11589575" y="1490518"/>
            <a:ext cx="792088" cy="899286"/>
          </a:xfrm>
          <a:prstGeom prst="rightArrow">
            <a:avLst>
              <a:gd name="adj1" fmla="val 50000"/>
              <a:gd name="adj2" fmla="val 46109"/>
            </a:avLst>
          </a:prstGeom>
          <a:solidFill>
            <a:srgbClr val="B8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FB7408E3-2598-4904-A19F-C4CAD1B46FA2}"/>
              </a:ext>
            </a:extLst>
          </p:cNvPr>
          <p:cNvSpPr/>
          <p:nvPr/>
        </p:nvSpPr>
        <p:spPr>
          <a:xfrm>
            <a:off x="9788778" y="6488668"/>
            <a:ext cx="2403222" cy="369332"/>
          </a:xfrm>
          <a:prstGeom prst="rect">
            <a:avLst/>
          </a:prstGeom>
          <a:solidFill>
            <a:schemeClr val="accent5"/>
          </a:solidFill>
        </p:spPr>
        <p:txBody>
          <a:bodyPr wrap="none">
            <a:spAutoFit/>
          </a:bodyPr>
          <a:lstStyle/>
          <a:p>
            <a:r>
              <a:rPr lang="de-DE" dirty="0"/>
              <a:t>Gestaltungsvorschlag</a:t>
            </a:r>
          </a:p>
        </p:txBody>
      </p:sp>
    </p:spTree>
    <p:extLst>
      <p:ext uri="{BB962C8B-B14F-4D97-AF65-F5344CB8AC3E}">
        <p14:creationId xmlns:p14="http://schemas.microsoft.com/office/powerpoint/2010/main" val="18897372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tvorlage_KM-Rot ZSL-Logo">
  <a:themeElements>
    <a:clrScheme name="Benutzerdefiniert 6">
      <a:dk1>
        <a:srgbClr val="000000"/>
      </a:dk1>
      <a:lt1>
        <a:srgbClr val="FFFFC1"/>
      </a:lt1>
      <a:dk2>
        <a:srgbClr val="5F5F5F"/>
      </a:dk2>
      <a:lt2>
        <a:srgbClr val="BF0000"/>
      </a:lt2>
      <a:accent1>
        <a:srgbClr val="FF6D6D"/>
      </a:accent1>
      <a:accent2>
        <a:srgbClr val="BF0000"/>
      </a:accent2>
      <a:accent3>
        <a:srgbClr val="BF0000"/>
      </a:accent3>
      <a:accent4>
        <a:srgbClr val="920000"/>
      </a:accent4>
      <a:accent5>
        <a:srgbClr val="C9C9C9"/>
      </a:accent5>
      <a:accent6>
        <a:srgbClr val="920000"/>
      </a:accent6>
      <a:hlink>
        <a:srgbClr val="FF0000"/>
      </a:hlink>
      <a:folHlink>
        <a:srgbClr val="7030A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hea">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Template PPT Fobi Kursstufe 2023" id="{F69DBC65-2751-B247-B80F-AB991F2AEAAC}" vid="{90E7595C-8072-1E4F-86CB-1D54549B4254}"/>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Template_PPT_Fobi_Kursstufe_2023</Template>
  <TotalTime>0</TotalTime>
  <Words>4845</Words>
  <Application>Microsoft Office PowerPoint</Application>
  <PresentationFormat>Breitbild</PresentationFormat>
  <Paragraphs>735</Paragraphs>
  <Slides>55</Slides>
  <Notes>53</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55</vt:i4>
      </vt:variant>
    </vt:vector>
  </HeadingPairs>
  <TitlesOfParts>
    <vt:vector size="64" baseType="lpstr">
      <vt:lpstr>Arial</vt:lpstr>
      <vt:lpstr>Calibri</vt:lpstr>
      <vt:lpstr>Cambria Math</vt:lpstr>
      <vt:lpstr>Georgia</vt:lpstr>
      <vt:lpstr>LiberationSerif-Italic</vt:lpstr>
      <vt:lpstr>Symbol</vt:lpstr>
      <vt:lpstr>Times New Roman</vt:lpstr>
      <vt:lpstr>Wingdings</vt:lpstr>
      <vt:lpstr>Formatvorlage_KM-Rot ZSL-Logo</vt:lpstr>
      <vt:lpstr>Globale Herausforderung: Städte…  Methodische Schwerpunkte: Lernprodukte, digitale Medien  Anpassungen und Ergänzungen der Einheit für das Basisfach</vt:lpstr>
      <vt:lpstr>PowerPoint-Präsentation</vt:lpstr>
      <vt:lpstr>Spiralcurriculum (Arbeitsbegriffe Leistungsfach)</vt:lpstr>
      <vt:lpstr>Spiralcurriculum (Arbeitsbegriffe Leistungsfach)</vt:lpstr>
      <vt:lpstr>PowerPoint-Präsentation</vt:lpstr>
      <vt:lpstr>Mögliche Planung: Globale Herausforderungen Städte unter dem Einfluss gesellschaftlicher und naturräumlicher Veränderungen.</vt:lpstr>
      <vt:lpstr>Mögliche Planung: Globale Herausforderungen Städte unter dem Einfluss gesellschaftlicher und naturräumlicher Veränderungen.</vt:lpstr>
      <vt:lpstr>PowerPoint-Präsentation</vt:lpstr>
      <vt:lpstr>Mögliche Planung: Globale Herausforderungen Städte unter dem Einfluss gesellschaftlicher und naturräumlicher Veränderungen.</vt:lpstr>
      <vt:lpstr>Ist das urbaner Lebensraum?</vt:lpstr>
      <vt:lpstr>PowerPoint-Präsentation</vt:lpstr>
      <vt:lpstr>Überprüfung der Merkmale anhand verschiedener Kartendienste und Internetseiten</vt:lpstr>
      <vt:lpstr>PowerPoint-Präsentation</vt:lpstr>
      <vt:lpstr>PowerPoint-Präsentation</vt:lpstr>
      <vt:lpstr>PowerPoint-Präsentation</vt:lpstr>
      <vt:lpstr>Wie lässt sich urbaner Lebensraum charakterisieren?  – Der Stadtbegriff</vt:lpstr>
      <vt:lpstr>Versuch einer Stadtdefinition</vt:lpstr>
      <vt:lpstr>Versuch einer Stadtdefinition</vt:lpstr>
      <vt:lpstr>Versuch einer geographischen Stadtdefinition</vt:lpstr>
      <vt:lpstr>Wo liegen urbane Räume?</vt:lpstr>
      <vt:lpstr>DS 1 – Wie lässt sich urbaner Lebensraum charakterisieren?</vt:lpstr>
      <vt:lpstr>Mögliche Planung: Globale Herausforderungen Städte unter dem Einfluss gesellschaftlicher und naturräumlicher Veränderungen.</vt:lpstr>
      <vt:lpstr>Wie verstädtert ist die Welt? World Urbanization Prospect</vt:lpstr>
      <vt:lpstr>Wie verstädtert ist die Welt? World Urbanization Prospect</vt:lpstr>
      <vt:lpstr>Wie verstädtert ist die Welt? World Urbanization Prospect</vt:lpstr>
      <vt:lpstr>Sicherung über die gesamte Einheit</vt:lpstr>
      <vt:lpstr>Sicherung über die gesamte Einheit - Landesbildungsserver</vt:lpstr>
      <vt:lpstr>Wie verstädtert ist die Welt? Regionales Städtewachstum</vt:lpstr>
      <vt:lpstr>Wie verstädtert ist die Welt? Regionales Städtewachstum</vt:lpstr>
      <vt:lpstr>Wie verstädtert ist die Welt? Regionales Städtewachstum</vt:lpstr>
      <vt:lpstr>Wie verstädtert ist die Welt? Regionales Städtewachstum</vt:lpstr>
      <vt:lpstr>Wie verstädtert ist die Welt? Regionales Städtewachstum</vt:lpstr>
      <vt:lpstr>Wie verstädtert ist die Welt? Regionales Städtewachstum</vt:lpstr>
      <vt:lpstr>Wie verstädtert ist die Welt? Ursachen der Verstädterung</vt:lpstr>
      <vt:lpstr>Wie verstädtert ist die Welt? Ursachen der Verstädterung Push-Pull-Prozesse und natürliches Städtewachstum</vt:lpstr>
      <vt:lpstr>Wie verstädtert ist die Welt? Ursachen der Verstädterung Überprüfung der Erklärungsansätze am Bsp. Südafrika / Johannesburg</vt:lpstr>
      <vt:lpstr>Wie verstädtert ist die Welt?  Aktuelle Prozesse: Flucht aus der Stadt</vt:lpstr>
      <vt:lpstr>DS 2 – Wie verstädtert ist die Welt?</vt:lpstr>
      <vt:lpstr>Mögliche Planung: Globale Herausforderungen Städte unter dem Einfluss gesellschaftlicher und naturräumlicher Veränderungen.</vt:lpstr>
      <vt:lpstr>Wie verändern sich Städte? – stadtgeographische Begriffe</vt:lpstr>
      <vt:lpstr>Wie verändern sich Städte? – stadtgeographische Begriffe</vt:lpstr>
      <vt:lpstr>Wie verändern sich Städte? – stadtgeographische Begriffe</vt:lpstr>
      <vt:lpstr>Wie verändern sich Städte? – stadtgeographische Begriffe</vt:lpstr>
      <vt:lpstr>Wie verändern sich Städte? – stadtgeographische Begriffe</vt:lpstr>
      <vt:lpstr>DS 3-6 – Wie verändern sich Städte?</vt:lpstr>
      <vt:lpstr>Mögliche Planung: Globale Herausforderungen Städte unter dem Einfluss gesellschaftlicher und naturräumlicher Veränderungen.</vt:lpstr>
      <vt:lpstr>PowerPoint-Präsentation</vt:lpstr>
      <vt:lpstr>Mögliche Planung: Globale Herausforderungen Städte unter dem Einfluss gesellschaftlicher und naturräumlicher Veränderungen.</vt:lpstr>
      <vt:lpstr>Wie kann sich eine Stadt nachhaltig entwickeln?  Nachhaltige Stadtentwicklung</vt:lpstr>
      <vt:lpstr>Wie kann sich eine Stadt nachhaltig entwickeln?  Nachhaltige Stadtentwicklung</vt:lpstr>
      <vt:lpstr>Wie kann sich eine Stadt nachhaltig entwickeln?  Nachhaltige Stadtentwicklung</vt:lpstr>
      <vt:lpstr>Wie kann sich eine Stadt nachhaltig entwickeln?  Nachhaltige Stadtentwicklung</vt:lpstr>
      <vt:lpstr>Anleitung Map-Stories</vt:lpstr>
      <vt:lpstr>Wie kann sich eine Stadt nachhaltig entwickeln?  Nachhaltige Stadtentwicklung</vt:lpstr>
      <vt:lpstr>DS 10-12 Wie kann sich eine Stadt nachhaltig entwickeln?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2021-03-28T17:25:09Z</dcterms:created>
  <dcterms:modified xsi:type="dcterms:W3CDTF">2023-05-10T08:21:10Z</dcterms:modified>
</cp:coreProperties>
</file>