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56" r:id="rId2"/>
    <p:sldId id="257" r:id="rId3"/>
    <p:sldId id="259" r:id="rId4"/>
    <p:sldId id="260" r:id="rId5"/>
    <p:sldId id="261" r:id="rId6"/>
    <p:sldId id="258" r:id="rId7"/>
    <p:sldId id="285" r:id="rId8"/>
    <p:sldId id="286" r:id="rId9"/>
    <p:sldId id="267" r:id="rId10"/>
    <p:sldId id="268" r:id="rId11"/>
    <p:sldId id="287" r:id="rId12"/>
    <p:sldId id="272" r:id="rId13"/>
    <p:sldId id="274" r:id="rId14"/>
    <p:sldId id="276" r:id="rId15"/>
    <p:sldId id="275" r:id="rId16"/>
    <p:sldId id="284" r:id="rId17"/>
    <p:sldId id="277" r:id="rId18"/>
    <p:sldId id="273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884988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3110"/>
    <a:srgbClr val="686658"/>
    <a:srgbClr val="C9D806"/>
    <a:srgbClr val="1C521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3CDA72-B7B9-4CB9-AF2B-CDE401231216}" type="doc">
      <dgm:prSet loTypeId="urn:microsoft.com/office/officeart/2005/8/layout/cycle4#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E539BCE-6A37-47BE-9BC1-0AEAB93BE624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de-DE" sz="4000" i="1" dirty="0"/>
        </a:p>
      </dgm:t>
    </dgm:pt>
    <dgm:pt modelId="{F572ACBA-F87B-4DE4-9CDC-BAC3FCE5B476}" type="parTrans" cxnId="{7F4DA327-F303-43A6-AAEC-621EB5EDF3A9}">
      <dgm:prSet/>
      <dgm:spPr/>
      <dgm:t>
        <a:bodyPr/>
        <a:lstStyle/>
        <a:p>
          <a:endParaRPr lang="de-DE"/>
        </a:p>
      </dgm:t>
    </dgm:pt>
    <dgm:pt modelId="{0B9BDB73-919C-42FB-9A13-C51C4724280D}" type="sibTrans" cxnId="{7F4DA327-F303-43A6-AAEC-621EB5EDF3A9}">
      <dgm:prSet/>
      <dgm:spPr/>
      <dgm:t>
        <a:bodyPr/>
        <a:lstStyle/>
        <a:p>
          <a:endParaRPr lang="de-DE"/>
        </a:p>
      </dgm:t>
    </dgm:pt>
    <dgm:pt modelId="{B45177CD-8850-44BC-913D-8578D5B10480}">
      <dgm:prSet phldrT="[Text]"/>
      <dgm:spPr>
        <a:solidFill>
          <a:srgbClr val="D83110"/>
        </a:solidFill>
      </dgm:spPr>
      <dgm:t>
        <a:bodyPr/>
        <a:lstStyle/>
        <a:p>
          <a:endParaRPr lang="de-DE" dirty="0"/>
        </a:p>
      </dgm:t>
    </dgm:pt>
    <dgm:pt modelId="{DB668113-43A3-4F71-817A-7C240D292963}" type="parTrans" cxnId="{E760486C-3ACD-49B9-A69F-07B460C87979}">
      <dgm:prSet/>
      <dgm:spPr/>
      <dgm:t>
        <a:bodyPr/>
        <a:lstStyle/>
        <a:p>
          <a:endParaRPr lang="de-DE"/>
        </a:p>
      </dgm:t>
    </dgm:pt>
    <dgm:pt modelId="{CDCC81F5-8750-4068-9B42-4F0D44449A26}" type="sibTrans" cxnId="{E760486C-3ACD-49B9-A69F-07B460C87979}">
      <dgm:prSet/>
      <dgm:spPr/>
      <dgm:t>
        <a:bodyPr/>
        <a:lstStyle/>
        <a:p>
          <a:endParaRPr lang="de-DE"/>
        </a:p>
      </dgm:t>
    </dgm:pt>
    <dgm:pt modelId="{998D5C70-CB97-4D9E-A1F4-AB004B929534}">
      <dgm:prSet phldrT="[Text]"/>
      <dgm:spPr/>
      <dgm:t>
        <a:bodyPr/>
        <a:lstStyle/>
        <a:p>
          <a:r>
            <a:rPr lang="de-DE" dirty="0" smtClean="0"/>
            <a:t>Aufgaben 1, 3, 4 </a:t>
          </a:r>
          <a:endParaRPr lang="de-DE" dirty="0"/>
        </a:p>
      </dgm:t>
    </dgm:pt>
    <dgm:pt modelId="{A39131D4-6C01-4863-B286-154125532D60}" type="parTrans" cxnId="{39587377-3A76-4E6C-BCBB-FADEB2299530}">
      <dgm:prSet/>
      <dgm:spPr/>
      <dgm:t>
        <a:bodyPr/>
        <a:lstStyle/>
        <a:p>
          <a:endParaRPr lang="de-DE"/>
        </a:p>
      </dgm:t>
    </dgm:pt>
    <dgm:pt modelId="{BED3FD86-2379-434F-99AC-3D234AD0DA28}" type="sibTrans" cxnId="{39587377-3A76-4E6C-BCBB-FADEB2299530}">
      <dgm:prSet/>
      <dgm:spPr/>
      <dgm:t>
        <a:bodyPr/>
        <a:lstStyle/>
        <a:p>
          <a:endParaRPr lang="de-DE"/>
        </a:p>
      </dgm:t>
    </dgm:pt>
    <dgm:pt modelId="{558DC2DE-AC87-409C-884F-4A9EAB458F1E}">
      <dgm:prSet phldrT="[Text]"/>
      <dgm:spPr>
        <a:solidFill>
          <a:srgbClr val="1C5218"/>
        </a:solidFill>
      </dgm:spPr>
      <dgm:t>
        <a:bodyPr/>
        <a:lstStyle/>
        <a:p>
          <a:endParaRPr lang="de-DE" dirty="0"/>
        </a:p>
      </dgm:t>
    </dgm:pt>
    <dgm:pt modelId="{9EAC6006-F025-4316-ADD1-D68D9C8089D6}" type="parTrans" cxnId="{0B1DEA65-55BF-4444-80B7-3CF4A119EE76}">
      <dgm:prSet/>
      <dgm:spPr/>
      <dgm:t>
        <a:bodyPr/>
        <a:lstStyle/>
        <a:p>
          <a:endParaRPr lang="de-DE"/>
        </a:p>
      </dgm:t>
    </dgm:pt>
    <dgm:pt modelId="{0AA1D0E0-603A-400F-9296-5A5586F33424}" type="sibTrans" cxnId="{0B1DEA65-55BF-4444-80B7-3CF4A119EE76}">
      <dgm:prSet/>
      <dgm:spPr/>
      <dgm:t>
        <a:bodyPr/>
        <a:lstStyle/>
        <a:p>
          <a:endParaRPr lang="de-DE"/>
        </a:p>
      </dgm:t>
    </dgm:pt>
    <dgm:pt modelId="{3BAC8A6C-2CD8-4FFC-ADCC-0D5329BCD395}">
      <dgm:prSet phldrT="[Text]"/>
      <dgm:spPr/>
      <dgm:t>
        <a:bodyPr/>
        <a:lstStyle/>
        <a:p>
          <a:r>
            <a:rPr lang="de-DE" dirty="0" smtClean="0"/>
            <a:t>Aufgaben  1, 3, 4</a:t>
          </a:r>
          <a:endParaRPr lang="de-DE" dirty="0"/>
        </a:p>
      </dgm:t>
    </dgm:pt>
    <dgm:pt modelId="{C9241C27-6D73-467F-8C43-7347AEE475A0}" type="parTrans" cxnId="{DE774372-089E-452F-A097-68DE21D75145}">
      <dgm:prSet/>
      <dgm:spPr/>
      <dgm:t>
        <a:bodyPr/>
        <a:lstStyle/>
        <a:p>
          <a:endParaRPr lang="de-DE"/>
        </a:p>
      </dgm:t>
    </dgm:pt>
    <dgm:pt modelId="{8C67BEE9-05D8-4E29-97B3-5A537CEA97F8}" type="sibTrans" cxnId="{DE774372-089E-452F-A097-68DE21D75145}">
      <dgm:prSet/>
      <dgm:spPr/>
      <dgm:t>
        <a:bodyPr/>
        <a:lstStyle/>
        <a:p>
          <a:endParaRPr lang="de-DE"/>
        </a:p>
      </dgm:t>
    </dgm:pt>
    <dgm:pt modelId="{92915CC0-B1C4-414A-A818-02B63FE6D2C8}">
      <dgm:prSet phldrT="[Text]"/>
      <dgm:spPr>
        <a:solidFill>
          <a:srgbClr val="686658"/>
        </a:solidFill>
      </dgm:spPr>
      <dgm:t>
        <a:bodyPr/>
        <a:lstStyle/>
        <a:p>
          <a:endParaRPr lang="de-DE" dirty="0"/>
        </a:p>
      </dgm:t>
    </dgm:pt>
    <dgm:pt modelId="{11640690-E2FB-4FE1-9235-072649E09BD2}" type="parTrans" cxnId="{46CEC18F-51E6-4AEF-8038-D9166A00C338}">
      <dgm:prSet/>
      <dgm:spPr/>
      <dgm:t>
        <a:bodyPr/>
        <a:lstStyle/>
        <a:p>
          <a:endParaRPr lang="de-DE"/>
        </a:p>
      </dgm:t>
    </dgm:pt>
    <dgm:pt modelId="{808B6836-70EC-4C0E-8317-A468F599730F}" type="sibTrans" cxnId="{46CEC18F-51E6-4AEF-8038-D9166A00C338}">
      <dgm:prSet/>
      <dgm:spPr/>
      <dgm:t>
        <a:bodyPr/>
        <a:lstStyle/>
        <a:p>
          <a:endParaRPr lang="de-DE"/>
        </a:p>
      </dgm:t>
    </dgm:pt>
    <dgm:pt modelId="{CB3C7E09-72A9-4A7A-8A6E-5B7BC0E0C3A9}">
      <dgm:prSet phldrT="[Text]"/>
      <dgm:spPr/>
      <dgm:t>
        <a:bodyPr/>
        <a:lstStyle/>
        <a:p>
          <a:r>
            <a:rPr lang="de-DE" dirty="0" smtClean="0"/>
            <a:t>Aufgabe 4</a:t>
          </a:r>
          <a:endParaRPr lang="de-DE" dirty="0"/>
        </a:p>
      </dgm:t>
    </dgm:pt>
    <dgm:pt modelId="{087215CD-466B-40AB-B242-282CAF61A36B}" type="parTrans" cxnId="{FF06B511-1128-45FA-9DBF-174EEB691B10}">
      <dgm:prSet/>
      <dgm:spPr/>
      <dgm:t>
        <a:bodyPr/>
        <a:lstStyle/>
        <a:p>
          <a:endParaRPr lang="de-DE"/>
        </a:p>
      </dgm:t>
    </dgm:pt>
    <dgm:pt modelId="{608C0EEF-1454-4DD0-99BF-743FE15EC0DA}" type="sibTrans" cxnId="{FF06B511-1128-45FA-9DBF-174EEB691B10}">
      <dgm:prSet/>
      <dgm:spPr/>
      <dgm:t>
        <a:bodyPr/>
        <a:lstStyle/>
        <a:p>
          <a:endParaRPr lang="de-DE"/>
        </a:p>
      </dgm:t>
    </dgm:pt>
    <dgm:pt modelId="{7C997FEB-CBA1-49C2-934C-20ECBE227975}">
      <dgm:prSet phldrT="[Text]" custT="1"/>
      <dgm:spPr/>
      <dgm:t>
        <a:bodyPr/>
        <a:lstStyle/>
        <a:p>
          <a:r>
            <a:rPr lang="de-DE" sz="2800" dirty="0" smtClean="0"/>
            <a:t>Alle Aufgaben </a:t>
          </a:r>
          <a:endParaRPr lang="de-DE" sz="2600" dirty="0"/>
        </a:p>
      </dgm:t>
    </dgm:pt>
    <dgm:pt modelId="{1F826830-2390-46B8-913D-D9E78C2C1650}" type="parTrans" cxnId="{C204AF8C-D2EE-4282-A0FC-C631310103FA}">
      <dgm:prSet/>
      <dgm:spPr/>
    </dgm:pt>
    <dgm:pt modelId="{0C92BC6D-3A24-4727-98B5-EAB0654C1763}" type="sibTrans" cxnId="{C204AF8C-D2EE-4282-A0FC-C631310103FA}">
      <dgm:prSet/>
      <dgm:spPr/>
    </dgm:pt>
    <dgm:pt modelId="{9135F549-3241-4B50-AA74-C9A01885ACE7}" type="pres">
      <dgm:prSet presAssocID="{153CDA72-B7B9-4CB9-AF2B-CDE40123121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7D19645-01F3-499D-9DC1-182638145A6C}" type="pres">
      <dgm:prSet presAssocID="{153CDA72-B7B9-4CB9-AF2B-CDE401231216}" presName="children" presStyleCnt="0"/>
      <dgm:spPr/>
    </dgm:pt>
    <dgm:pt modelId="{A15E1307-F171-47B7-A1E4-923E16E45EBB}" type="pres">
      <dgm:prSet presAssocID="{153CDA72-B7B9-4CB9-AF2B-CDE401231216}" presName="child1group" presStyleCnt="0"/>
      <dgm:spPr/>
    </dgm:pt>
    <dgm:pt modelId="{8FDFD44C-7A8E-46EF-B7F1-8160510F7FD6}" type="pres">
      <dgm:prSet presAssocID="{153CDA72-B7B9-4CB9-AF2B-CDE401231216}" presName="child1" presStyleLbl="bgAcc1" presStyleIdx="0" presStyleCnt="4"/>
      <dgm:spPr/>
      <dgm:t>
        <a:bodyPr/>
        <a:lstStyle/>
        <a:p>
          <a:endParaRPr lang="de-DE"/>
        </a:p>
      </dgm:t>
    </dgm:pt>
    <dgm:pt modelId="{AE8A11EE-BD09-45D6-904F-1533F994D1D0}" type="pres">
      <dgm:prSet presAssocID="{153CDA72-B7B9-4CB9-AF2B-CDE40123121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14D6A8E-994B-4A86-9E26-80A5E5E0333A}" type="pres">
      <dgm:prSet presAssocID="{153CDA72-B7B9-4CB9-AF2B-CDE401231216}" presName="child2group" presStyleCnt="0"/>
      <dgm:spPr/>
    </dgm:pt>
    <dgm:pt modelId="{D9F945F4-B87A-4BFC-85AB-59E3C0DB46EB}" type="pres">
      <dgm:prSet presAssocID="{153CDA72-B7B9-4CB9-AF2B-CDE401231216}" presName="child2" presStyleLbl="bgAcc1" presStyleIdx="1" presStyleCnt="4"/>
      <dgm:spPr/>
      <dgm:t>
        <a:bodyPr/>
        <a:lstStyle/>
        <a:p>
          <a:endParaRPr lang="de-DE"/>
        </a:p>
      </dgm:t>
    </dgm:pt>
    <dgm:pt modelId="{8329A87B-1846-48D6-81E5-20878069AA06}" type="pres">
      <dgm:prSet presAssocID="{153CDA72-B7B9-4CB9-AF2B-CDE40123121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A961BA-39F5-4CCD-A396-DECA27486056}" type="pres">
      <dgm:prSet presAssocID="{153CDA72-B7B9-4CB9-AF2B-CDE401231216}" presName="child3group" presStyleCnt="0"/>
      <dgm:spPr/>
    </dgm:pt>
    <dgm:pt modelId="{F2920EB7-CC3D-4734-8A1B-FA91CCDC1002}" type="pres">
      <dgm:prSet presAssocID="{153CDA72-B7B9-4CB9-AF2B-CDE401231216}" presName="child3" presStyleLbl="bgAcc1" presStyleIdx="2" presStyleCnt="4"/>
      <dgm:spPr/>
      <dgm:t>
        <a:bodyPr/>
        <a:lstStyle/>
        <a:p>
          <a:endParaRPr lang="de-DE"/>
        </a:p>
      </dgm:t>
    </dgm:pt>
    <dgm:pt modelId="{46E470DB-28C3-4600-AF74-763D5353E63D}" type="pres">
      <dgm:prSet presAssocID="{153CDA72-B7B9-4CB9-AF2B-CDE40123121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267DCA0-90A7-432B-A7EC-050A232F1990}" type="pres">
      <dgm:prSet presAssocID="{153CDA72-B7B9-4CB9-AF2B-CDE401231216}" presName="child4group" presStyleCnt="0"/>
      <dgm:spPr/>
    </dgm:pt>
    <dgm:pt modelId="{1633D410-47AB-44A8-A10D-12772432E1C5}" type="pres">
      <dgm:prSet presAssocID="{153CDA72-B7B9-4CB9-AF2B-CDE401231216}" presName="child4" presStyleLbl="bgAcc1" presStyleIdx="3" presStyleCnt="4"/>
      <dgm:spPr/>
      <dgm:t>
        <a:bodyPr/>
        <a:lstStyle/>
        <a:p>
          <a:endParaRPr lang="de-DE"/>
        </a:p>
      </dgm:t>
    </dgm:pt>
    <dgm:pt modelId="{6BCD20B9-1FDE-45FE-9FAD-C2DA946C9102}" type="pres">
      <dgm:prSet presAssocID="{153CDA72-B7B9-4CB9-AF2B-CDE40123121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1B84E5F-D2DC-4E2F-B733-A2FFA078D3C5}" type="pres">
      <dgm:prSet presAssocID="{153CDA72-B7B9-4CB9-AF2B-CDE401231216}" presName="childPlaceholder" presStyleCnt="0"/>
      <dgm:spPr/>
    </dgm:pt>
    <dgm:pt modelId="{908F8188-6825-4EDC-807F-BDE61A0BAA89}" type="pres">
      <dgm:prSet presAssocID="{153CDA72-B7B9-4CB9-AF2B-CDE401231216}" presName="circle" presStyleCnt="0"/>
      <dgm:spPr/>
    </dgm:pt>
    <dgm:pt modelId="{92E34E0B-3C5B-4A24-BE2A-19B0D4B506B5}" type="pres">
      <dgm:prSet presAssocID="{153CDA72-B7B9-4CB9-AF2B-CDE40123121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6B091EF-D860-4D33-9A85-E9C303054C3D}" type="pres">
      <dgm:prSet presAssocID="{153CDA72-B7B9-4CB9-AF2B-CDE40123121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7CF757-6387-46A4-A729-C8171AAE0496}" type="pres">
      <dgm:prSet presAssocID="{153CDA72-B7B9-4CB9-AF2B-CDE40123121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B80BE5-0422-4EAD-A860-7B4F28B684F6}" type="pres">
      <dgm:prSet presAssocID="{153CDA72-B7B9-4CB9-AF2B-CDE401231216}" presName="quadrant4" presStyleLbl="node1" presStyleIdx="3" presStyleCnt="4" custScaleX="98843" custLinFactNeighborX="463" custLinFactNeighborY="11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7B74F7D-413F-45A8-BC8C-57A4DBD78704}" type="pres">
      <dgm:prSet presAssocID="{153CDA72-B7B9-4CB9-AF2B-CDE401231216}" presName="quadrantPlaceholder" presStyleCnt="0"/>
      <dgm:spPr/>
    </dgm:pt>
    <dgm:pt modelId="{4403B5B2-57CE-4F90-92A8-B2B564A4AF34}" type="pres">
      <dgm:prSet presAssocID="{153CDA72-B7B9-4CB9-AF2B-CDE401231216}" presName="center1" presStyleLbl="fgShp" presStyleIdx="0" presStyleCnt="2" custAng="18965210" custScaleX="120833" custScaleY="129536" custLinFactNeighborX="837" custLinFactNeighborY="20770"/>
      <dgm:spPr>
        <a:prstGeom prst="quadArrow">
          <a:avLst/>
        </a:prstGeom>
      </dgm:spPr>
    </dgm:pt>
    <dgm:pt modelId="{4A89DB41-9923-425F-9B0E-4D6EEF9FC0D8}" type="pres">
      <dgm:prSet presAssocID="{153CDA72-B7B9-4CB9-AF2B-CDE401231216}" presName="center2" presStyleLbl="fgShp" presStyleIdx="1" presStyleCnt="2" custScaleX="4459" custScaleY="26153" custLinFactNeighborX="837" custLinFactNeighborY="0"/>
      <dgm:spPr/>
    </dgm:pt>
  </dgm:ptLst>
  <dgm:cxnLst>
    <dgm:cxn modelId="{6CECFB71-2D22-47B6-8CCE-7304E7080046}" type="presOf" srcId="{7C997FEB-CBA1-49C2-934C-20ECBE227975}" destId="{AE8A11EE-BD09-45D6-904F-1533F994D1D0}" srcOrd="1" destOrd="0" presId="urn:microsoft.com/office/officeart/2005/8/layout/cycle4#6"/>
    <dgm:cxn modelId="{DE774372-089E-452F-A097-68DE21D75145}" srcId="{558DC2DE-AC87-409C-884F-4A9EAB458F1E}" destId="{3BAC8A6C-2CD8-4FFC-ADCC-0D5329BCD395}" srcOrd="0" destOrd="0" parTransId="{C9241C27-6D73-467F-8C43-7347AEE475A0}" sibTransId="{8C67BEE9-05D8-4E29-97B3-5A537CEA97F8}"/>
    <dgm:cxn modelId="{E760486C-3ACD-49B9-A69F-07B460C87979}" srcId="{153CDA72-B7B9-4CB9-AF2B-CDE401231216}" destId="{B45177CD-8850-44BC-913D-8578D5B10480}" srcOrd="1" destOrd="0" parTransId="{DB668113-43A3-4F71-817A-7C240D292963}" sibTransId="{CDCC81F5-8750-4068-9B42-4F0D44449A26}"/>
    <dgm:cxn modelId="{6B65A23A-CE29-414A-B24E-246A813C7951}" type="presOf" srcId="{BE539BCE-6A37-47BE-9BC1-0AEAB93BE624}" destId="{92E34E0B-3C5B-4A24-BE2A-19B0D4B506B5}" srcOrd="0" destOrd="0" presId="urn:microsoft.com/office/officeart/2005/8/layout/cycle4#6"/>
    <dgm:cxn modelId="{EAAFC32E-0436-4531-ABC4-0D9C08E8255F}" type="presOf" srcId="{3BAC8A6C-2CD8-4FFC-ADCC-0D5329BCD395}" destId="{F2920EB7-CC3D-4734-8A1B-FA91CCDC1002}" srcOrd="0" destOrd="0" presId="urn:microsoft.com/office/officeart/2005/8/layout/cycle4#6"/>
    <dgm:cxn modelId="{0B1DEA65-55BF-4444-80B7-3CF4A119EE76}" srcId="{153CDA72-B7B9-4CB9-AF2B-CDE401231216}" destId="{558DC2DE-AC87-409C-884F-4A9EAB458F1E}" srcOrd="2" destOrd="0" parTransId="{9EAC6006-F025-4316-ADD1-D68D9C8089D6}" sibTransId="{0AA1D0E0-603A-400F-9296-5A5586F33424}"/>
    <dgm:cxn modelId="{DB526B40-DDA8-4C19-A5CE-D94518CDF2FD}" type="presOf" srcId="{7C997FEB-CBA1-49C2-934C-20ECBE227975}" destId="{8FDFD44C-7A8E-46EF-B7F1-8160510F7FD6}" srcOrd="0" destOrd="0" presId="urn:microsoft.com/office/officeart/2005/8/layout/cycle4#6"/>
    <dgm:cxn modelId="{7F4DA327-F303-43A6-AAEC-621EB5EDF3A9}" srcId="{153CDA72-B7B9-4CB9-AF2B-CDE401231216}" destId="{BE539BCE-6A37-47BE-9BC1-0AEAB93BE624}" srcOrd="0" destOrd="0" parTransId="{F572ACBA-F87B-4DE4-9CDC-BAC3FCE5B476}" sibTransId="{0B9BDB73-919C-42FB-9A13-C51C4724280D}"/>
    <dgm:cxn modelId="{AA3629CE-590C-4073-BEBB-80772DE6232B}" type="presOf" srcId="{CB3C7E09-72A9-4A7A-8A6E-5B7BC0E0C3A9}" destId="{1633D410-47AB-44A8-A10D-12772432E1C5}" srcOrd="0" destOrd="0" presId="urn:microsoft.com/office/officeart/2005/8/layout/cycle4#6"/>
    <dgm:cxn modelId="{BB187A17-0DEC-4160-80C6-B01903B71657}" type="presOf" srcId="{CB3C7E09-72A9-4A7A-8A6E-5B7BC0E0C3A9}" destId="{6BCD20B9-1FDE-45FE-9FAD-C2DA946C9102}" srcOrd="1" destOrd="0" presId="urn:microsoft.com/office/officeart/2005/8/layout/cycle4#6"/>
    <dgm:cxn modelId="{BDD82E4C-BC59-4BE1-A6CE-8BEFA2A4D19E}" type="presOf" srcId="{B45177CD-8850-44BC-913D-8578D5B10480}" destId="{96B091EF-D860-4D33-9A85-E9C303054C3D}" srcOrd="0" destOrd="0" presId="urn:microsoft.com/office/officeart/2005/8/layout/cycle4#6"/>
    <dgm:cxn modelId="{39587377-3A76-4E6C-BCBB-FADEB2299530}" srcId="{B45177CD-8850-44BC-913D-8578D5B10480}" destId="{998D5C70-CB97-4D9E-A1F4-AB004B929534}" srcOrd="0" destOrd="0" parTransId="{A39131D4-6C01-4863-B286-154125532D60}" sibTransId="{BED3FD86-2379-434F-99AC-3D234AD0DA28}"/>
    <dgm:cxn modelId="{3FC1130C-5AA9-476A-8DCB-12016F3CBFE2}" type="presOf" srcId="{558DC2DE-AC87-409C-884F-4A9EAB458F1E}" destId="{547CF757-6387-46A4-A729-C8171AAE0496}" srcOrd="0" destOrd="0" presId="urn:microsoft.com/office/officeart/2005/8/layout/cycle4#6"/>
    <dgm:cxn modelId="{FF06B511-1128-45FA-9DBF-174EEB691B10}" srcId="{92915CC0-B1C4-414A-A818-02B63FE6D2C8}" destId="{CB3C7E09-72A9-4A7A-8A6E-5B7BC0E0C3A9}" srcOrd="0" destOrd="0" parTransId="{087215CD-466B-40AB-B242-282CAF61A36B}" sibTransId="{608C0EEF-1454-4DD0-99BF-743FE15EC0DA}"/>
    <dgm:cxn modelId="{CB0F9489-B84F-42A8-A755-1DD1A851C376}" type="presOf" srcId="{998D5C70-CB97-4D9E-A1F4-AB004B929534}" destId="{8329A87B-1846-48D6-81E5-20878069AA06}" srcOrd="1" destOrd="0" presId="urn:microsoft.com/office/officeart/2005/8/layout/cycle4#6"/>
    <dgm:cxn modelId="{8F5AB2C3-0156-4877-93A7-1C28829D7CB1}" type="presOf" srcId="{3BAC8A6C-2CD8-4FFC-ADCC-0D5329BCD395}" destId="{46E470DB-28C3-4600-AF74-763D5353E63D}" srcOrd="1" destOrd="0" presId="urn:microsoft.com/office/officeart/2005/8/layout/cycle4#6"/>
    <dgm:cxn modelId="{00AD0755-EF5E-4878-84E3-6F85C014288B}" type="presOf" srcId="{153CDA72-B7B9-4CB9-AF2B-CDE401231216}" destId="{9135F549-3241-4B50-AA74-C9A01885ACE7}" srcOrd="0" destOrd="0" presId="urn:microsoft.com/office/officeart/2005/8/layout/cycle4#6"/>
    <dgm:cxn modelId="{90D663E4-2267-4971-A2E3-B86FB55C82AD}" type="presOf" srcId="{998D5C70-CB97-4D9E-A1F4-AB004B929534}" destId="{D9F945F4-B87A-4BFC-85AB-59E3C0DB46EB}" srcOrd="0" destOrd="0" presId="urn:microsoft.com/office/officeart/2005/8/layout/cycle4#6"/>
    <dgm:cxn modelId="{21A82318-FC30-422E-803B-B54C4AB48DE7}" type="presOf" srcId="{92915CC0-B1C4-414A-A818-02B63FE6D2C8}" destId="{54B80BE5-0422-4EAD-A860-7B4F28B684F6}" srcOrd="0" destOrd="0" presId="urn:microsoft.com/office/officeart/2005/8/layout/cycle4#6"/>
    <dgm:cxn modelId="{C204AF8C-D2EE-4282-A0FC-C631310103FA}" srcId="{BE539BCE-6A37-47BE-9BC1-0AEAB93BE624}" destId="{7C997FEB-CBA1-49C2-934C-20ECBE227975}" srcOrd="0" destOrd="0" parTransId="{1F826830-2390-46B8-913D-D9E78C2C1650}" sibTransId="{0C92BC6D-3A24-4727-98B5-EAB0654C1763}"/>
    <dgm:cxn modelId="{46CEC18F-51E6-4AEF-8038-D9166A00C338}" srcId="{153CDA72-B7B9-4CB9-AF2B-CDE401231216}" destId="{92915CC0-B1C4-414A-A818-02B63FE6D2C8}" srcOrd="3" destOrd="0" parTransId="{11640690-E2FB-4FE1-9235-072649E09BD2}" sibTransId="{808B6836-70EC-4C0E-8317-A468F599730F}"/>
    <dgm:cxn modelId="{54205214-22C4-415B-A71E-20EC05A87825}" type="presParOf" srcId="{9135F549-3241-4B50-AA74-C9A01885ACE7}" destId="{97D19645-01F3-499D-9DC1-182638145A6C}" srcOrd="0" destOrd="0" presId="urn:microsoft.com/office/officeart/2005/8/layout/cycle4#6"/>
    <dgm:cxn modelId="{AC7EDBF0-3666-4675-B72D-D16078825CE0}" type="presParOf" srcId="{97D19645-01F3-499D-9DC1-182638145A6C}" destId="{A15E1307-F171-47B7-A1E4-923E16E45EBB}" srcOrd="0" destOrd="0" presId="urn:microsoft.com/office/officeart/2005/8/layout/cycle4#6"/>
    <dgm:cxn modelId="{2C6C0644-BADF-405D-871D-873155E475D5}" type="presParOf" srcId="{A15E1307-F171-47B7-A1E4-923E16E45EBB}" destId="{8FDFD44C-7A8E-46EF-B7F1-8160510F7FD6}" srcOrd="0" destOrd="0" presId="urn:microsoft.com/office/officeart/2005/8/layout/cycle4#6"/>
    <dgm:cxn modelId="{62C96958-268C-4E0C-81BB-1A3741C53973}" type="presParOf" srcId="{A15E1307-F171-47B7-A1E4-923E16E45EBB}" destId="{AE8A11EE-BD09-45D6-904F-1533F994D1D0}" srcOrd="1" destOrd="0" presId="urn:microsoft.com/office/officeart/2005/8/layout/cycle4#6"/>
    <dgm:cxn modelId="{AC6A28E8-739F-4811-9201-98686AF1DD0D}" type="presParOf" srcId="{97D19645-01F3-499D-9DC1-182638145A6C}" destId="{914D6A8E-994B-4A86-9E26-80A5E5E0333A}" srcOrd="1" destOrd="0" presId="urn:microsoft.com/office/officeart/2005/8/layout/cycle4#6"/>
    <dgm:cxn modelId="{8038B40E-6590-4CD8-9AAC-DCF8406FEBBC}" type="presParOf" srcId="{914D6A8E-994B-4A86-9E26-80A5E5E0333A}" destId="{D9F945F4-B87A-4BFC-85AB-59E3C0DB46EB}" srcOrd="0" destOrd="0" presId="urn:microsoft.com/office/officeart/2005/8/layout/cycle4#6"/>
    <dgm:cxn modelId="{97E89091-5F92-4D5F-B798-3D1B028CA183}" type="presParOf" srcId="{914D6A8E-994B-4A86-9E26-80A5E5E0333A}" destId="{8329A87B-1846-48D6-81E5-20878069AA06}" srcOrd="1" destOrd="0" presId="urn:microsoft.com/office/officeart/2005/8/layout/cycle4#6"/>
    <dgm:cxn modelId="{98B67508-A69F-417E-A337-6431C38205F7}" type="presParOf" srcId="{97D19645-01F3-499D-9DC1-182638145A6C}" destId="{D8A961BA-39F5-4CCD-A396-DECA27486056}" srcOrd="2" destOrd="0" presId="urn:microsoft.com/office/officeart/2005/8/layout/cycle4#6"/>
    <dgm:cxn modelId="{361BA837-881C-4B32-BF83-2372FA112A20}" type="presParOf" srcId="{D8A961BA-39F5-4CCD-A396-DECA27486056}" destId="{F2920EB7-CC3D-4734-8A1B-FA91CCDC1002}" srcOrd="0" destOrd="0" presId="urn:microsoft.com/office/officeart/2005/8/layout/cycle4#6"/>
    <dgm:cxn modelId="{21FDB3DF-3328-46CA-ACE9-7BFB00AC6756}" type="presParOf" srcId="{D8A961BA-39F5-4CCD-A396-DECA27486056}" destId="{46E470DB-28C3-4600-AF74-763D5353E63D}" srcOrd="1" destOrd="0" presId="urn:microsoft.com/office/officeart/2005/8/layout/cycle4#6"/>
    <dgm:cxn modelId="{EAC57D47-4146-459E-B493-B1F828E112AA}" type="presParOf" srcId="{97D19645-01F3-499D-9DC1-182638145A6C}" destId="{D267DCA0-90A7-432B-A7EC-050A232F1990}" srcOrd="3" destOrd="0" presId="urn:microsoft.com/office/officeart/2005/8/layout/cycle4#6"/>
    <dgm:cxn modelId="{0560548F-8168-460F-AD17-B1E94F6AA370}" type="presParOf" srcId="{D267DCA0-90A7-432B-A7EC-050A232F1990}" destId="{1633D410-47AB-44A8-A10D-12772432E1C5}" srcOrd="0" destOrd="0" presId="urn:microsoft.com/office/officeart/2005/8/layout/cycle4#6"/>
    <dgm:cxn modelId="{44674A92-D04C-47B4-AECB-D10148C42B9F}" type="presParOf" srcId="{D267DCA0-90A7-432B-A7EC-050A232F1990}" destId="{6BCD20B9-1FDE-45FE-9FAD-C2DA946C9102}" srcOrd="1" destOrd="0" presId="urn:microsoft.com/office/officeart/2005/8/layout/cycle4#6"/>
    <dgm:cxn modelId="{453ACF64-F3A0-42A1-B6BF-D37BC4815558}" type="presParOf" srcId="{97D19645-01F3-499D-9DC1-182638145A6C}" destId="{31B84E5F-D2DC-4E2F-B733-A2FFA078D3C5}" srcOrd="4" destOrd="0" presId="urn:microsoft.com/office/officeart/2005/8/layout/cycle4#6"/>
    <dgm:cxn modelId="{B1034A43-7217-4500-937C-166548D40400}" type="presParOf" srcId="{9135F549-3241-4B50-AA74-C9A01885ACE7}" destId="{908F8188-6825-4EDC-807F-BDE61A0BAA89}" srcOrd="1" destOrd="0" presId="urn:microsoft.com/office/officeart/2005/8/layout/cycle4#6"/>
    <dgm:cxn modelId="{140639D4-FB54-4249-8245-EFA411B5DC27}" type="presParOf" srcId="{908F8188-6825-4EDC-807F-BDE61A0BAA89}" destId="{92E34E0B-3C5B-4A24-BE2A-19B0D4B506B5}" srcOrd="0" destOrd="0" presId="urn:microsoft.com/office/officeart/2005/8/layout/cycle4#6"/>
    <dgm:cxn modelId="{797D7290-B2D1-45C3-A892-9CE5644E2044}" type="presParOf" srcId="{908F8188-6825-4EDC-807F-BDE61A0BAA89}" destId="{96B091EF-D860-4D33-9A85-E9C303054C3D}" srcOrd="1" destOrd="0" presId="urn:microsoft.com/office/officeart/2005/8/layout/cycle4#6"/>
    <dgm:cxn modelId="{3C55A69A-1C43-4B8F-83C9-376F22BD543C}" type="presParOf" srcId="{908F8188-6825-4EDC-807F-BDE61A0BAA89}" destId="{547CF757-6387-46A4-A729-C8171AAE0496}" srcOrd="2" destOrd="0" presId="urn:microsoft.com/office/officeart/2005/8/layout/cycle4#6"/>
    <dgm:cxn modelId="{234BBF41-0B76-4352-A268-8C16677CA560}" type="presParOf" srcId="{908F8188-6825-4EDC-807F-BDE61A0BAA89}" destId="{54B80BE5-0422-4EAD-A860-7B4F28B684F6}" srcOrd="3" destOrd="0" presId="urn:microsoft.com/office/officeart/2005/8/layout/cycle4#6"/>
    <dgm:cxn modelId="{7A183013-DFBA-447D-A8F7-0E28DA3E0533}" type="presParOf" srcId="{908F8188-6825-4EDC-807F-BDE61A0BAA89}" destId="{E7B74F7D-413F-45A8-BC8C-57A4DBD78704}" srcOrd="4" destOrd="0" presId="urn:microsoft.com/office/officeart/2005/8/layout/cycle4#6"/>
    <dgm:cxn modelId="{8F7C9B3E-F296-47CC-94CC-4DBF2CE7A925}" type="presParOf" srcId="{9135F549-3241-4B50-AA74-C9A01885ACE7}" destId="{4403B5B2-57CE-4F90-92A8-B2B564A4AF34}" srcOrd="2" destOrd="0" presId="urn:microsoft.com/office/officeart/2005/8/layout/cycle4#6"/>
    <dgm:cxn modelId="{B9665DDC-AF19-4918-A523-FAD65509C312}" type="presParOf" srcId="{9135F549-3241-4B50-AA74-C9A01885ACE7}" destId="{4A89DB41-9923-425F-9B0E-4D6EEF9FC0D8}" srcOrd="3" destOrd="0" presId="urn:microsoft.com/office/officeart/2005/8/layout/cycle4#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920EB7-CC3D-4734-8A1B-FA91CCDC1002}">
      <dsp:nvSpPr>
        <dsp:cNvPr id="0" name=""/>
        <dsp:cNvSpPr/>
      </dsp:nvSpPr>
      <dsp:spPr>
        <a:xfrm>
          <a:off x="5320239" y="4357924"/>
          <a:ext cx="3165903" cy="2050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800" kern="1200" dirty="0" smtClean="0"/>
            <a:t>Aufgaben  1, 3, 4</a:t>
          </a:r>
          <a:endParaRPr lang="de-DE" sz="2800" kern="1200" dirty="0"/>
        </a:p>
      </dsp:txBody>
      <dsp:txXfrm>
        <a:off x="6270010" y="4870621"/>
        <a:ext cx="2216132" cy="1538090"/>
      </dsp:txXfrm>
    </dsp:sp>
    <dsp:sp modelId="{1633D410-47AB-44A8-A10D-12772432E1C5}">
      <dsp:nvSpPr>
        <dsp:cNvPr id="0" name=""/>
        <dsp:cNvSpPr/>
      </dsp:nvSpPr>
      <dsp:spPr>
        <a:xfrm>
          <a:off x="154817" y="4357924"/>
          <a:ext cx="3165903" cy="2050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800" kern="1200" dirty="0" smtClean="0"/>
            <a:t>Aufgabe 4</a:t>
          </a:r>
          <a:endParaRPr lang="de-DE" sz="2800" kern="1200" dirty="0"/>
        </a:p>
      </dsp:txBody>
      <dsp:txXfrm>
        <a:off x="154817" y="4870621"/>
        <a:ext cx="2216132" cy="1538090"/>
      </dsp:txXfrm>
    </dsp:sp>
    <dsp:sp modelId="{D9F945F4-B87A-4BFC-85AB-59E3C0DB46EB}">
      <dsp:nvSpPr>
        <dsp:cNvPr id="0" name=""/>
        <dsp:cNvSpPr/>
      </dsp:nvSpPr>
      <dsp:spPr>
        <a:xfrm>
          <a:off x="5320239" y="0"/>
          <a:ext cx="3165903" cy="2050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800" kern="1200" dirty="0" smtClean="0"/>
            <a:t>Aufgaben 1, 3, 4 </a:t>
          </a:r>
          <a:endParaRPr lang="de-DE" sz="2800" kern="1200" dirty="0"/>
        </a:p>
      </dsp:txBody>
      <dsp:txXfrm>
        <a:off x="6270010" y="0"/>
        <a:ext cx="2216132" cy="1538090"/>
      </dsp:txXfrm>
    </dsp:sp>
    <dsp:sp modelId="{8FDFD44C-7A8E-46EF-B7F1-8160510F7FD6}">
      <dsp:nvSpPr>
        <dsp:cNvPr id="0" name=""/>
        <dsp:cNvSpPr/>
      </dsp:nvSpPr>
      <dsp:spPr>
        <a:xfrm>
          <a:off x="154817" y="0"/>
          <a:ext cx="3165903" cy="2050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800" kern="1200" dirty="0" smtClean="0"/>
            <a:t>Alle Aufgaben </a:t>
          </a:r>
          <a:endParaRPr lang="de-DE" sz="2600" kern="1200" dirty="0"/>
        </a:p>
      </dsp:txBody>
      <dsp:txXfrm>
        <a:off x="154817" y="0"/>
        <a:ext cx="2216132" cy="1538090"/>
      </dsp:txXfrm>
    </dsp:sp>
    <dsp:sp modelId="{92E34E0B-3C5B-4A24-BE2A-19B0D4B506B5}">
      <dsp:nvSpPr>
        <dsp:cNvPr id="0" name=""/>
        <dsp:cNvSpPr/>
      </dsp:nvSpPr>
      <dsp:spPr>
        <a:xfrm>
          <a:off x="1481420" y="365296"/>
          <a:ext cx="2774972" cy="2774972"/>
        </a:xfrm>
        <a:prstGeom prst="pieWedge">
          <a:avLst/>
        </a:prstGeom>
        <a:solidFill>
          <a:schemeClr val="accent3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i="1" kern="1200" dirty="0"/>
        </a:p>
      </dsp:txBody>
      <dsp:txXfrm>
        <a:off x="1481420" y="365296"/>
        <a:ext cx="2774972" cy="2774972"/>
      </dsp:txXfrm>
    </dsp:sp>
    <dsp:sp modelId="{96B091EF-D860-4D33-9A85-E9C303054C3D}">
      <dsp:nvSpPr>
        <dsp:cNvPr id="0" name=""/>
        <dsp:cNvSpPr/>
      </dsp:nvSpPr>
      <dsp:spPr>
        <a:xfrm rot="5400000">
          <a:off x="4384567" y="365296"/>
          <a:ext cx="2774972" cy="2774972"/>
        </a:xfrm>
        <a:prstGeom prst="pieWedge">
          <a:avLst/>
        </a:prstGeom>
        <a:solidFill>
          <a:srgbClr val="D8311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 rot="5400000">
        <a:off x="4384567" y="365296"/>
        <a:ext cx="2774972" cy="2774972"/>
      </dsp:txXfrm>
    </dsp:sp>
    <dsp:sp modelId="{547CF757-6387-46A4-A729-C8171AAE0496}">
      <dsp:nvSpPr>
        <dsp:cNvPr id="0" name=""/>
        <dsp:cNvSpPr/>
      </dsp:nvSpPr>
      <dsp:spPr>
        <a:xfrm rot="10800000">
          <a:off x="4384567" y="3268443"/>
          <a:ext cx="2774972" cy="2774972"/>
        </a:xfrm>
        <a:prstGeom prst="pieWedge">
          <a:avLst/>
        </a:prstGeom>
        <a:solidFill>
          <a:srgbClr val="1C5218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 rot="10800000">
        <a:off x="4384567" y="3268443"/>
        <a:ext cx="2774972" cy="2774972"/>
      </dsp:txXfrm>
    </dsp:sp>
    <dsp:sp modelId="{54B80BE5-0422-4EAD-A860-7B4F28B684F6}">
      <dsp:nvSpPr>
        <dsp:cNvPr id="0" name=""/>
        <dsp:cNvSpPr/>
      </dsp:nvSpPr>
      <dsp:spPr>
        <a:xfrm rot="16200000">
          <a:off x="1494268" y="3287687"/>
          <a:ext cx="2774972" cy="2742865"/>
        </a:xfrm>
        <a:prstGeom prst="pieWedge">
          <a:avLst/>
        </a:prstGeom>
        <a:solidFill>
          <a:srgbClr val="686658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 rot="16200000">
        <a:off x="1494268" y="3287687"/>
        <a:ext cx="2774972" cy="2742865"/>
      </dsp:txXfrm>
    </dsp:sp>
    <dsp:sp modelId="{4403B5B2-57CE-4F90-92A8-B2B564A4AF34}">
      <dsp:nvSpPr>
        <dsp:cNvPr id="0" name=""/>
        <dsp:cNvSpPr/>
      </dsp:nvSpPr>
      <dsp:spPr>
        <a:xfrm rot="18965210">
          <a:off x="3749647" y="2677576"/>
          <a:ext cx="1157703" cy="1079206"/>
        </a:xfrm>
        <a:prstGeom prst="quad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9DB41-9923-425F-9B0E-4D6EEF9FC0D8}">
      <dsp:nvSpPr>
        <dsp:cNvPr id="0" name=""/>
        <dsp:cNvSpPr/>
      </dsp:nvSpPr>
      <dsp:spPr>
        <a:xfrm rot="10800000">
          <a:off x="4307138" y="3255629"/>
          <a:ext cx="42721" cy="21788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6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71F35B42-DF32-4761-9F61-B615849536E7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14235DC8-543B-4567-8B95-B3D5C3C9D7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267673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e-D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Bild durch Klicken auf Symbol hinzufügen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8FFD391-E0E3-479E-B17E-7FF25900E086}" type="datetimeFigureOut">
              <a:rPr lang="de-DE" smtClean="0"/>
              <a:pPr/>
              <a:t>22.02.2014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C5F779-D731-4A58-BD24-5EA782B04E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229600" cy="1728192"/>
          </a:xfrm>
        </p:spPr>
        <p:txBody>
          <a:bodyPr/>
          <a:lstStyle/>
          <a:p>
            <a:r>
              <a:rPr lang="de-DE" dirty="0" smtClean="0"/>
              <a:t>Geschichte:</a:t>
            </a:r>
            <a:br>
              <a:rPr lang="de-DE" dirty="0" smtClean="0"/>
            </a:br>
            <a:r>
              <a:rPr lang="de-DE" dirty="0" smtClean="0"/>
              <a:t> Abitur 2015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3600" i="1" dirty="0" smtClean="0"/>
              <a:t>Eckpunkte</a:t>
            </a:r>
            <a:r>
              <a:rPr lang="de-DE" sz="3600" dirty="0" smtClean="0"/>
              <a:t> konkret: Beispielklausur zum Schwerpunktthema II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Materialien und Aufgabenstellungen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3200" i="1" dirty="0" smtClean="0"/>
              <a:t>Umfassendere materialgestützte Aufgaben:</a:t>
            </a:r>
          </a:p>
          <a:p>
            <a:pPr>
              <a:buNone/>
            </a:pPr>
            <a:r>
              <a:rPr lang="de-DE" sz="3200" i="1" dirty="0" smtClean="0"/>
              <a:t> </a:t>
            </a:r>
          </a:p>
          <a:p>
            <a:pPr lvl="1"/>
            <a:r>
              <a:rPr lang="de-DE" sz="2800" u="sng" dirty="0" smtClean="0"/>
              <a:t>Eine</a:t>
            </a:r>
            <a:r>
              <a:rPr lang="de-DE" sz="2800" dirty="0" smtClean="0"/>
              <a:t> Aufgabenstellung (mit zwei Operatoren)</a:t>
            </a:r>
          </a:p>
          <a:p>
            <a:pPr lvl="1"/>
            <a:r>
              <a:rPr lang="de-DE" sz="2800" dirty="0" smtClean="0"/>
              <a:t>Hohe Punktzahl: 18 VP</a:t>
            </a:r>
          </a:p>
          <a:p>
            <a:pPr lvl="1"/>
            <a:r>
              <a:rPr lang="de-DE" sz="2800" dirty="0" smtClean="0"/>
              <a:t>Vergleich zwischen zwei Materialien (textlich – nicht-textlich)</a:t>
            </a:r>
          </a:p>
          <a:p>
            <a:pPr lvl="1"/>
            <a:r>
              <a:rPr lang="de-DE" sz="2800" dirty="0" smtClean="0"/>
              <a:t>Anspruchsvolle Textarbeit (Textanalyse und Vergleich) </a:t>
            </a:r>
          </a:p>
          <a:p>
            <a:pPr lvl="1"/>
            <a:r>
              <a:rPr lang="de-DE" sz="2800" dirty="0" smtClean="0"/>
              <a:t>Vergleichsaspekte sind nicht vorgegeben (vgl. 2012 „Aussage“)</a:t>
            </a:r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Roter</a:t>
            </a:r>
            <a:r>
              <a:rPr lang="de-DE" dirty="0" smtClean="0"/>
              <a:t> Faden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60"/>
          </a:xfrm>
        </p:spPr>
        <p:txBody>
          <a:bodyPr>
            <a:normAutofit/>
          </a:bodyPr>
          <a:lstStyle/>
          <a:p>
            <a:pPr marL="1099566" lvl="1" indent="-514350">
              <a:buAutoNum type="arabicPeriod"/>
            </a:pPr>
            <a:r>
              <a:rPr lang="de-DE" sz="3200" dirty="0" smtClean="0"/>
              <a:t>Deutschland und die Weltmächte</a:t>
            </a:r>
          </a:p>
          <a:p>
            <a:pPr marL="1584198" lvl="3" indent="-514350">
              <a:buNone/>
            </a:pPr>
            <a:r>
              <a:rPr lang="de-DE" sz="2800" dirty="0" smtClean="0"/>
              <a:t>(M1: Karikatur)</a:t>
            </a:r>
          </a:p>
          <a:p>
            <a:pPr marL="1584198" lvl="3" indent="-514350">
              <a:buNone/>
            </a:pPr>
            <a:r>
              <a:rPr lang="de-DE" sz="2800" dirty="0" smtClean="0"/>
              <a:t>				2. Phasen des Kalten Krieges</a:t>
            </a:r>
          </a:p>
          <a:p>
            <a:pPr marL="1099566" lvl="1" indent="-514350">
              <a:buNone/>
            </a:pPr>
            <a:r>
              <a:rPr lang="de-DE" sz="3200" dirty="0" smtClean="0"/>
              <a:t>3. </a:t>
            </a:r>
            <a:r>
              <a:rPr lang="de-DE" sz="3200" dirty="0" err="1" smtClean="0"/>
              <a:t>Dte</a:t>
            </a:r>
            <a:r>
              <a:rPr lang="de-DE" sz="3200" dirty="0" smtClean="0"/>
              <a:t>. Einheit </a:t>
            </a:r>
          </a:p>
          <a:p>
            <a:pPr marL="1099566" lvl="1" indent="-514350">
              <a:buNone/>
            </a:pPr>
            <a:r>
              <a:rPr lang="de-DE" sz="3200" dirty="0" smtClean="0"/>
              <a:t>    (M2 Text – M3 Plakat)</a:t>
            </a:r>
          </a:p>
          <a:p>
            <a:pPr marL="1099566" lvl="1" indent="-514350">
              <a:buNone/>
            </a:pPr>
            <a:endParaRPr lang="de-DE" sz="3200" dirty="0" smtClean="0"/>
          </a:p>
          <a:p>
            <a:pPr marL="1099566" lvl="1" indent="-514350">
              <a:buNone/>
            </a:pPr>
            <a:r>
              <a:rPr lang="de-DE" sz="3200" dirty="0" smtClean="0"/>
              <a:t>4. </a:t>
            </a:r>
            <a:r>
              <a:rPr lang="de-DE" sz="3200" dirty="0" err="1" smtClean="0"/>
              <a:t>Dte</a:t>
            </a:r>
            <a:r>
              <a:rPr lang="de-DE" sz="3200" dirty="0" smtClean="0"/>
              <a:t>. Einheit als Ergebnis des Scheiterns des Sozialismus?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2339752" y="1196752"/>
            <a:ext cx="0" cy="57606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2339752" y="4293096"/>
            <a:ext cx="0" cy="7920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427984" y="2132856"/>
            <a:ext cx="432048" cy="648072"/>
          </a:xfrm>
          <a:prstGeom prst="line">
            <a:avLst/>
          </a:prstGeom>
          <a:ln w="508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V="1">
            <a:off x="2771800" y="3068960"/>
            <a:ext cx="1296144" cy="216024"/>
          </a:xfrm>
          <a:prstGeom prst="line">
            <a:avLst/>
          </a:prstGeom>
          <a:ln w="508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2339752" y="5949280"/>
            <a:ext cx="0" cy="360040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Kompetenzorientierung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z="3200" i="1" dirty="0" smtClean="0"/>
          </a:p>
          <a:p>
            <a:endParaRPr lang="de-DE" sz="3200" i="1" dirty="0" smtClean="0"/>
          </a:p>
          <a:p>
            <a:r>
              <a:rPr lang="de-DE" sz="3200" i="1" dirty="0" smtClean="0"/>
              <a:t>Weiterentwicklung der Kompetenzorientierung</a:t>
            </a:r>
          </a:p>
          <a:p>
            <a:endParaRPr lang="de-DE" sz="3200" i="1" dirty="0" smtClean="0"/>
          </a:p>
          <a:p>
            <a:r>
              <a:rPr lang="de-DE" sz="3200" i="1" dirty="0" smtClean="0"/>
              <a:t>Profilierung der Kompetenzbereiche</a:t>
            </a:r>
          </a:p>
          <a:p>
            <a:pPr lvl="1"/>
            <a:endParaRPr lang="de-DE" sz="2800" dirty="0" smtClean="0"/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dirty="0" smtClean="0"/>
              <a:t>Aufgabe: </a:t>
            </a:r>
          </a:p>
          <a:p>
            <a:pPr>
              <a:buNone/>
            </a:pPr>
            <a:endParaRPr lang="de-DE" sz="3200" dirty="0" smtClean="0"/>
          </a:p>
          <a:p>
            <a:pPr>
              <a:buNone/>
            </a:pPr>
            <a:r>
              <a:rPr lang="de-DE" sz="3200" dirty="0" smtClean="0"/>
              <a:t>1. Analysieren Sie M1.</a:t>
            </a:r>
          </a:p>
          <a:p>
            <a:pPr algn="r">
              <a:buNone/>
            </a:pPr>
            <a:r>
              <a:rPr lang="de-DE" sz="3200" dirty="0" smtClean="0"/>
              <a:t>(14 VP)</a:t>
            </a:r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b="1" u="sng" dirty="0" smtClean="0"/>
              <a:t>Erforderliche Kompetenzen:  </a:t>
            </a:r>
          </a:p>
          <a:p>
            <a:r>
              <a:rPr lang="de-DE" sz="3200" b="1" dirty="0" smtClean="0"/>
              <a:t>Sachkompetenz</a:t>
            </a:r>
            <a:r>
              <a:rPr lang="de-DE" sz="3200" dirty="0" smtClean="0"/>
              <a:t> : geordnetes Wissen über wesentliche Ereignisse, Epochen; Einordung in Raum und Zeit</a:t>
            </a:r>
          </a:p>
          <a:p>
            <a:r>
              <a:rPr lang="de-DE" sz="3200" b="1" dirty="0" smtClean="0"/>
              <a:t>Methodenkompetenz</a:t>
            </a:r>
            <a:r>
              <a:rPr lang="de-DE" sz="3200" dirty="0" smtClean="0"/>
              <a:t>: fachgerechter Umgang mit Karikaturen</a:t>
            </a:r>
          </a:p>
          <a:p>
            <a:r>
              <a:rPr lang="de-DE" sz="3200" b="1" dirty="0" smtClean="0"/>
              <a:t>Reflexionskompetenz:</a:t>
            </a:r>
            <a:r>
              <a:rPr lang="de-DE" sz="3200" dirty="0" smtClean="0"/>
              <a:t> Standort- und Zeitgebundenheit wahrnehmen</a:t>
            </a:r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dirty="0" smtClean="0"/>
              <a:t>Aufgabe: </a:t>
            </a:r>
          </a:p>
          <a:p>
            <a:pPr>
              <a:buNone/>
            </a:pPr>
            <a:endParaRPr lang="de-DE" sz="3200" dirty="0" smtClean="0"/>
          </a:p>
          <a:p>
            <a:pPr>
              <a:buNone/>
            </a:pPr>
            <a:r>
              <a:rPr lang="de-DE" sz="3200" dirty="0" smtClean="0"/>
              <a:t>2. Stellen Sie Phasen des Kalten Krieges dar. 						(16 VP)</a:t>
            </a:r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b="1" u="sng" dirty="0" smtClean="0"/>
              <a:t>Erforderliche Kompetenzen:  </a:t>
            </a:r>
          </a:p>
          <a:p>
            <a:r>
              <a:rPr lang="de-DE" sz="3200" b="1" dirty="0" smtClean="0"/>
              <a:t>Sachkompetenz</a:t>
            </a:r>
            <a:r>
              <a:rPr lang="de-DE" sz="3200" dirty="0" smtClean="0"/>
              <a:t> : geordnetes Wissen über wesentliche Ereignisse, Epochen; Einordung in Raum und Zeit; Strukturen erarbeiten und anwenden</a:t>
            </a:r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dirty="0" smtClean="0"/>
              <a:t>Aufgabe: </a:t>
            </a:r>
          </a:p>
          <a:p>
            <a:pPr>
              <a:buNone/>
            </a:pPr>
            <a:endParaRPr lang="de-DE" sz="3200" dirty="0" smtClean="0"/>
          </a:p>
          <a:p>
            <a:pPr>
              <a:buNone/>
            </a:pPr>
            <a:r>
              <a:rPr lang="de-DE" sz="3200" dirty="0" smtClean="0"/>
              <a:t>3. Analysieren Sie M2 und vergleichen Sie M2 mit M3.  </a:t>
            </a:r>
          </a:p>
          <a:p>
            <a:pPr algn="r">
              <a:buNone/>
            </a:pPr>
            <a:r>
              <a:rPr lang="de-DE" sz="3200" dirty="0" smtClean="0"/>
              <a:t>(18 VP)</a:t>
            </a:r>
          </a:p>
          <a:p>
            <a:pPr>
              <a:buNone/>
            </a:pPr>
            <a:endParaRPr lang="de-DE" sz="3200" dirty="0" smtClean="0"/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b="1" u="sng" dirty="0" smtClean="0"/>
              <a:t>Erforderliche Kompetenzen:  </a:t>
            </a:r>
          </a:p>
          <a:p>
            <a:r>
              <a:rPr lang="de-DE" sz="3200" b="1" dirty="0" smtClean="0"/>
              <a:t>Sachkompetenz: </a:t>
            </a:r>
            <a:r>
              <a:rPr lang="de-DE" sz="3200" dirty="0" smtClean="0"/>
              <a:t>geordnetes Wissen über wesentliche Ereignisse, Epochen; grundlegendes Wissen über Begriffe und Strukturen; Einordung in Raum und Zeit</a:t>
            </a:r>
          </a:p>
          <a:p>
            <a:r>
              <a:rPr lang="de-DE" sz="3200" b="1" dirty="0" smtClean="0"/>
              <a:t>Methodenkompetenz</a:t>
            </a:r>
            <a:r>
              <a:rPr lang="de-DE" sz="3200" dirty="0" smtClean="0"/>
              <a:t> : fachgerechter Umgang mit Texten und Plakaten; Verfahren historischer Untersuchung beherrschen (hier Vergleich)</a:t>
            </a:r>
            <a:endParaRPr lang="de-DE" dirty="0" smtClean="0"/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3600" b="1" u="sng" dirty="0" smtClean="0"/>
              <a:t>Erforderliche Kompetenzen:  </a:t>
            </a:r>
          </a:p>
          <a:p>
            <a:r>
              <a:rPr lang="de-DE" sz="3200" b="1" dirty="0" smtClean="0"/>
              <a:t>Reflexionskompetenz: </a:t>
            </a:r>
            <a:r>
              <a:rPr lang="de-DE" sz="3200" dirty="0" smtClean="0"/>
              <a:t>Multiperspektivität und </a:t>
            </a:r>
            <a:r>
              <a:rPr lang="de-DE" sz="3200" dirty="0" err="1" smtClean="0"/>
              <a:t>Kontroversität</a:t>
            </a:r>
            <a:r>
              <a:rPr lang="de-DE" sz="3200" dirty="0" smtClean="0"/>
              <a:t> in der Geschichte erkennen, deuten und kritisch beurteilen, Urteils- und Kritikfähigkeit, Standortgebundenheit wahrnehmen</a:t>
            </a:r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Vier Teilaufgaben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i="1" dirty="0" smtClean="0"/>
              <a:t>Verringerung der Anzahl von Teilaufgaben</a:t>
            </a:r>
          </a:p>
          <a:p>
            <a:endParaRPr lang="de-DE" dirty="0" smtClean="0"/>
          </a:p>
          <a:p>
            <a:r>
              <a:rPr lang="de-DE" i="1" dirty="0" smtClean="0"/>
              <a:t>Eine darstellend-strukturierende Aufgabe: </a:t>
            </a:r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>	2. Stellen Sie Phasen des Kalten Krieges dar. </a:t>
            </a:r>
          </a:p>
          <a:p>
            <a:pPr algn="r">
              <a:buNone/>
            </a:pPr>
            <a:r>
              <a:rPr lang="de-DE" dirty="0" smtClean="0"/>
              <a:t>(12 VP)</a:t>
            </a:r>
          </a:p>
          <a:p>
            <a:pPr algn="r"/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200" dirty="0" smtClean="0"/>
              <a:t>Aufgabe: </a:t>
            </a:r>
          </a:p>
          <a:p>
            <a:pPr>
              <a:buNone/>
            </a:pPr>
            <a:endParaRPr lang="de-DE" sz="3200" dirty="0" smtClean="0"/>
          </a:p>
          <a:p>
            <a:pPr>
              <a:buNone/>
            </a:pPr>
            <a:r>
              <a:rPr lang="de-DE" sz="3200" dirty="0" smtClean="0"/>
              <a:t>4. Beurteilen Sie unter Einbeziehung von M1 und M3, inwieweit die deutsche Einheit auf ein Scheitern des sozialistischen Systems zurückzuführen ist.  			 			(16 VP)</a:t>
            </a:r>
          </a:p>
          <a:p>
            <a:pPr>
              <a:buNone/>
            </a:pPr>
            <a:endParaRPr lang="de-DE" sz="3200" dirty="0" smtClean="0"/>
          </a:p>
          <a:p>
            <a:pPr>
              <a:buNone/>
            </a:pPr>
            <a:endParaRPr lang="de-DE" sz="3200" dirty="0" smtClean="0"/>
          </a:p>
          <a:p>
            <a:pPr lvl="1"/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sz="4600" b="1" u="sng" dirty="0" smtClean="0"/>
              <a:t>Erforderliche Kompetenzen:  </a:t>
            </a:r>
          </a:p>
          <a:p>
            <a:r>
              <a:rPr lang="de-DE" sz="4100" b="1" dirty="0" smtClean="0"/>
              <a:t>Sachkompetenz</a:t>
            </a:r>
            <a:r>
              <a:rPr lang="de-DE" sz="4100" dirty="0" smtClean="0"/>
              <a:t>: geordnetes Wissen über wesentliche Entwicklungen, Epochen; Einordung in Raum und Zeit; Dimensionen, Kategorien, Begriffe kennen und anwenden; grundlegendes Wissen über Begriffe und Strukturen</a:t>
            </a:r>
          </a:p>
          <a:p>
            <a:r>
              <a:rPr lang="de-DE" sz="4100" b="1" dirty="0" smtClean="0"/>
              <a:t>Methodenkompetenz: n</a:t>
            </a:r>
            <a:r>
              <a:rPr lang="de-DE" sz="4100" dirty="0" smtClean="0"/>
              <a:t>arrative Kompetenz: Eigene Deutung von Geschichte vornehmen und sprachlich adäquat umsetzen</a:t>
            </a:r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 und Kompetenzen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sz="4600" b="1" u="sng" dirty="0" smtClean="0"/>
              <a:t>Erforderliche Kompetenzen: </a:t>
            </a:r>
          </a:p>
          <a:p>
            <a:pPr>
              <a:buNone/>
            </a:pPr>
            <a:r>
              <a:rPr lang="de-DE" sz="4600" b="1" u="sng" dirty="0" smtClean="0"/>
              <a:t> </a:t>
            </a:r>
          </a:p>
          <a:p>
            <a:r>
              <a:rPr lang="de-DE" sz="4100" b="1" dirty="0" smtClean="0"/>
              <a:t>Reflexionskompetenz: </a:t>
            </a:r>
            <a:r>
              <a:rPr lang="de-DE" sz="4100" dirty="0" smtClean="0"/>
              <a:t>Historische Fragekompetenz: Problemorientierung; historische Fragestellungen erkennen und verstehen</a:t>
            </a:r>
          </a:p>
          <a:p>
            <a:r>
              <a:rPr lang="de-DE" sz="4100" b="1" dirty="0" smtClean="0"/>
              <a:t>Orientierungskompetenz</a:t>
            </a:r>
            <a:r>
              <a:rPr lang="de-DE" sz="4100" dirty="0" smtClean="0"/>
              <a:t>: Auseinandersetzung mit dem kulturellen  und kollektiven Gedächtnis; kritischer Umgang mit Geschichtsbildern</a:t>
            </a:r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  <p:graphicFrame>
        <p:nvGraphicFramePr>
          <p:cNvPr id="6" name="Diagramm 5"/>
          <p:cNvGraphicFramePr/>
          <p:nvPr/>
        </p:nvGraphicFramePr>
        <p:xfrm>
          <a:off x="251520" y="260648"/>
          <a:ext cx="864096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3059832" y="1340768"/>
            <a:ext cx="11521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Sach-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979712" y="2204864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 smtClean="0"/>
              <a:t>kompetenz</a:t>
            </a:r>
            <a:endParaRPr lang="de-DE" sz="3200" dirty="0"/>
          </a:p>
        </p:txBody>
      </p:sp>
      <p:sp>
        <p:nvSpPr>
          <p:cNvPr id="9" name="Textfeld 8"/>
          <p:cNvSpPr txBox="1"/>
          <p:nvPr/>
        </p:nvSpPr>
        <p:spPr>
          <a:xfrm>
            <a:off x="4716016" y="141277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Methoden-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4788024" y="220486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 smtClean="0"/>
              <a:t>kompetenz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4788024" y="3933056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Reflexions-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4788024" y="4509120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 smtClean="0"/>
              <a:t>kompetenz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1907704" y="3789040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 smtClean="0"/>
              <a:t>Orientierungs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2123728" y="450912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-kompetenz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Fazit: Das Abitur ab 2015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70000" lnSpcReduction="20000"/>
          </a:bodyPr>
          <a:lstStyle/>
          <a:p>
            <a:r>
              <a:rPr lang="de-DE" sz="4600" dirty="0" smtClean="0"/>
              <a:t>Bewahrung von Bewährtem</a:t>
            </a:r>
          </a:p>
          <a:p>
            <a:r>
              <a:rPr lang="de-DE" sz="4600" dirty="0" smtClean="0"/>
              <a:t>Weiterentwicklung der Kompetenzorientierung</a:t>
            </a:r>
          </a:p>
          <a:p>
            <a:r>
              <a:rPr lang="de-DE" sz="4600" dirty="0" smtClean="0"/>
              <a:t>bessere Übersichtlichkeit</a:t>
            </a:r>
          </a:p>
          <a:p>
            <a:r>
              <a:rPr lang="de-DE" sz="4600" dirty="0" smtClean="0"/>
              <a:t>größere Eigenständigkeit der Schüler</a:t>
            </a:r>
          </a:p>
          <a:p>
            <a:r>
              <a:rPr lang="de-DE" sz="4600" dirty="0" smtClean="0"/>
              <a:t>intensivere Auseinandersetzungen mit den Materialien</a:t>
            </a:r>
          </a:p>
          <a:p>
            <a:r>
              <a:rPr lang="de-DE" sz="4600" dirty="0" smtClean="0"/>
              <a:t>mehr Raum für Urteilsbildung</a:t>
            </a:r>
          </a:p>
          <a:p>
            <a:r>
              <a:rPr lang="de-DE" sz="4600" dirty="0" smtClean="0"/>
              <a:t>mehr Möglichkeiten für gezielte Vorbereitung im Unterricht</a:t>
            </a:r>
          </a:p>
          <a:p>
            <a:r>
              <a:rPr lang="de-DE" sz="4600" dirty="0" smtClean="0"/>
              <a:t>größere Berechenbarkeit in den Anforderungen</a:t>
            </a:r>
          </a:p>
          <a:p>
            <a:endParaRPr lang="de-DE" sz="4600" dirty="0" smtClean="0"/>
          </a:p>
          <a:p>
            <a:endParaRPr lang="de-DE" sz="4100" dirty="0" smtClean="0"/>
          </a:p>
          <a:p>
            <a:pPr>
              <a:buNone/>
            </a:pPr>
            <a:endParaRPr lang="de-DE" sz="3200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Vier Teilaufgaben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i="1" dirty="0" smtClean="0"/>
              <a:t>Zwei materialgestützte Aufgaben (ggf. mit vergleichender Perspektive): </a:t>
            </a:r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>1. Analysieren Sie M1. 			 (14 VP)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3. Analysieren Sie M2 und vergleichen Sie M2 mit M3.  						 (18 VP)</a:t>
            </a:r>
          </a:p>
          <a:p>
            <a:pPr algn="r"/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Vier Teilaufgaben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i="1" dirty="0" smtClean="0"/>
              <a:t>Eine auf Urteilsbildung orientierte Aufgabe: </a:t>
            </a:r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>4. Beurteilen Sie unter Einbeziehung von M1 bis M3, inwieweit die deutsche Einheit auf ein Scheitern des sozialistischen Systems zurückzuführen ist. 			(16 VP)</a:t>
            </a:r>
          </a:p>
          <a:p>
            <a:pPr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Transparenz in den Anforderungsbereichen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de-DE" dirty="0" smtClean="0"/>
              <a:t>Teilaufgaben und Operatoren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de-DE" dirty="0" smtClean="0"/>
              <a:t>Anforderungs-</a:t>
            </a:r>
            <a:r>
              <a:rPr lang="de-DE" dirty="0" err="1" smtClean="0"/>
              <a:t>bereiche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de-DE" dirty="0" smtClean="0"/>
              <a:t>1. Analysieren Sie… 		                         (14 VP)</a:t>
            </a:r>
          </a:p>
          <a:p>
            <a:pPr>
              <a:buNone/>
            </a:pPr>
            <a:r>
              <a:rPr lang="de-DE" dirty="0" smtClean="0"/>
              <a:t>2. Stellen Sie …dar.  </a:t>
            </a:r>
          </a:p>
          <a:p>
            <a:pPr>
              <a:buNone/>
            </a:pPr>
            <a:r>
              <a:rPr lang="de-DE" dirty="0" smtClean="0"/>
              <a:t>				(12 VP)</a:t>
            </a:r>
          </a:p>
          <a:p>
            <a:pPr>
              <a:buNone/>
            </a:pPr>
            <a:r>
              <a:rPr lang="de-DE" dirty="0" smtClean="0"/>
              <a:t>3. Analysieren Sie …und vergleichen Sie… </a:t>
            </a:r>
          </a:p>
          <a:p>
            <a:pPr>
              <a:buNone/>
            </a:pPr>
            <a:r>
              <a:rPr lang="de-DE" dirty="0" smtClean="0"/>
              <a:t>				(18 VP)</a:t>
            </a:r>
          </a:p>
          <a:p>
            <a:pPr>
              <a:buNone/>
            </a:pPr>
            <a:r>
              <a:rPr lang="de-DE" dirty="0" smtClean="0"/>
              <a:t>4. Beurteilen Sie… </a:t>
            </a:r>
          </a:p>
          <a:p>
            <a:pPr>
              <a:buNone/>
            </a:pPr>
            <a:r>
              <a:rPr lang="de-DE" dirty="0" smtClean="0"/>
              <a:t>				(16 VP)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/>
            <a:r>
              <a:rPr lang="de-DE" dirty="0" smtClean="0"/>
              <a:t>(I ) II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I / II</a:t>
            </a:r>
          </a:p>
          <a:p>
            <a:pPr algn="ctr">
              <a:buNone/>
            </a:pPr>
            <a:endParaRPr lang="de-DE" dirty="0" smtClean="0"/>
          </a:p>
          <a:p>
            <a:pPr algn="ctr"/>
            <a:r>
              <a:rPr lang="de-DE" dirty="0" smtClean="0"/>
              <a:t>(I) II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(I; II) III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Materialien und Aufgabenstellungen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3200" i="1" dirty="0" smtClean="0"/>
              <a:t>Umfassendere materialgestützte Aufgaben: </a:t>
            </a:r>
          </a:p>
          <a:p>
            <a:endParaRPr lang="de-DE" sz="3200" i="1" dirty="0" smtClean="0"/>
          </a:p>
          <a:p>
            <a:pPr lvl="1"/>
            <a:r>
              <a:rPr lang="de-DE" sz="2800" i="1" dirty="0" smtClean="0"/>
              <a:t>Einbeziehung aller Anforderungsbereiche</a:t>
            </a:r>
          </a:p>
          <a:p>
            <a:pPr lvl="1"/>
            <a:r>
              <a:rPr lang="de-DE" sz="2800" i="1" dirty="0" smtClean="0"/>
              <a:t>Überschreitung der Obergrenze von 12 VP</a:t>
            </a:r>
          </a:p>
          <a:p>
            <a:pPr lvl="1"/>
            <a:r>
              <a:rPr lang="de-DE" sz="2800" i="1" dirty="0" smtClean="0"/>
              <a:t>Vergleiche</a:t>
            </a:r>
            <a:endParaRPr lang="de-DE" sz="3200" i="1" dirty="0" smtClean="0"/>
          </a:p>
          <a:p>
            <a:pPr lvl="1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Beispiel Abitur 2012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251520" y="5733256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Aufgabe: </a:t>
            </a:r>
          </a:p>
          <a:p>
            <a:r>
              <a:rPr lang="de-DE" sz="2800" dirty="0" smtClean="0"/>
              <a:t>4a. Analysieren</a:t>
            </a:r>
            <a:r>
              <a:rPr lang="de-DE" dirty="0" smtClean="0"/>
              <a:t> </a:t>
            </a:r>
            <a:r>
              <a:rPr lang="de-DE" sz="2800" dirty="0" smtClean="0"/>
              <a:t>Sie die Karikatur M2.  	          (08 VP)</a:t>
            </a:r>
            <a:endParaRPr lang="de-DE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1259632" y="134076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 smtClean="0"/>
              <a:t>M2: Karikatur von Alois Kuhn (DDR 1978)</a:t>
            </a:r>
            <a:endParaRPr lang="de-DE" u="sng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907704" y="1916832"/>
            <a:ext cx="6851104" cy="4133056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>
                <a:solidFill>
                  <a:schemeClr val="bg1"/>
                </a:solidFill>
              </a:rPr>
              <a:t>Hier befindet sich die Karikatur aus dem Abitur 2012, Aufgabe 2: 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i="1" dirty="0" smtClean="0">
                <a:solidFill>
                  <a:schemeClr val="bg1"/>
                </a:solidFill>
              </a:rPr>
              <a:t>Karikatur von Alois Kuhn (DDR 1978)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Beispiel Abitur 2012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23528" y="5301208"/>
            <a:ext cx="8640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Aufgabe: </a:t>
            </a:r>
          </a:p>
          <a:p>
            <a:r>
              <a:rPr lang="de-DE" sz="2800" dirty="0" smtClean="0"/>
              <a:t>4b. Vergleichen Sie die Aussage von M2 mit den Ausführungen von Gregor Gysi in M3.  	          (10 VP)</a:t>
            </a:r>
            <a:endParaRPr lang="de-DE" sz="2800" dirty="0"/>
          </a:p>
        </p:txBody>
      </p:sp>
      <p:sp>
        <p:nvSpPr>
          <p:cNvPr id="7" name="Inhaltsplatzhalter 5"/>
          <p:cNvSpPr>
            <a:spLocks noGrp="1"/>
          </p:cNvSpPr>
          <p:nvPr>
            <p:ph idx="1"/>
          </p:nvPr>
        </p:nvSpPr>
        <p:spPr>
          <a:xfrm>
            <a:off x="1907704" y="1268760"/>
            <a:ext cx="6840760" cy="439248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>
                <a:solidFill>
                  <a:schemeClr val="bg1"/>
                </a:solidFill>
              </a:rPr>
              <a:t>Hier befindet sich die Karikatur aus dem Abitur 2012, Aufgabe 2: 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r>
              <a:rPr lang="de-DE" i="1" dirty="0" smtClean="0">
                <a:solidFill>
                  <a:schemeClr val="bg1"/>
                </a:solidFill>
              </a:rPr>
              <a:t>Karikatur von Alois Kuhn (DDR 1978)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Materialien und Aufgabenstellungen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5364088" y="1556792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Aufgabe: </a:t>
            </a:r>
          </a:p>
          <a:p>
            <a:r>
              <a:rPr lang="de-DE" sz="2800" dirty="0" smtClean="0"/>
              <a:t>3. Analysieren</a:t>
            </a:r>
            <a:r>
              <a:rPr lang="de-DE" dirty="0" smtClean="0"/>
              <a:t> </a:t>
            </a:r>
            <a:r>
              <a:rPr lang="de-DE" sz="2800" dirty="0" smtClean="0"/>
              <a:t>Sie M2 und vergleichen Sie M2 mit M3.  </a:t>
            </a:r>
          </a:p>
          <a:p>
            <a:pPr algn="r"/>
            <a:r>
              <a:rPr lang="de-DE" sz="2800" dirty="0" smtClean="0"/>
              <a:t>	(18 VP)</a:t>
            </a:r>
            <a:endParaRPr lang="de-DE" sz="2800" dirty="0"/>
          </a:p>
        </p:txBody>
      </p:sp>
      <p:pic>
        <p:nvPicPr>
          <p:cNvPr id="17410" name="Picture 2" descr="Abbildu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3384376" cy="47888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anke">
  <a:themeElements>
    <a:clrScheme name="Anank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nank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645</Words>
  <Application>Microsoft Office PowerPoint</Application>
  <PresentationFormat>Bildschirmpräsentation (4:3)</PresentationFormat>
  <Paragraphs>154</Paragraphs>
  <Slides>24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Ananke</vt:lpstr>
      <vt:lpstr>Geschichte:  Abitur 2015</vt:lpstr>
      <vt:lpstr>Vier Teilaufgaben</vt:lpstr>
      <vt:lpstr>Vier Teilaufgaben</vt:lpstr>
      <vt:lpstr>Vier Teilaufgaben</vt:lpstr>
      <vt:lpstr>Transparenz in den Anforderungsbereichen</vt:lpstr>
      <vt:lpstr>Materialien und Aufgabenstellungen</vt:lpstr>
      <vt:lpstr>Beispiel Abitur 2012</vt:lpstr>
      <vt:lpstr>Beispiel Abitur 2012</vt:lpstr>
      <vt:lpstr>Materialien und Aufgabenstellungen</vt:lpstr>
      <vt:lpstr>Materialien und Aufgabenstellungen</vt:lpstr>
      <vt:lpstr>Roter Faden</vt:lpstr>
      <vt:lpstr>Kompetenzorientierung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Aufgaben und Kompetenzen</vt:lpstr>
      <vt:lpstr>Folie 23</vt:lpstr>
      <vt:lpstr>Fazit: Das Abitur ab 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Geschichte:  Abitur 2015</dc:title>
  <dc:creator>Keukeler</dc:creator>
  <cp:lastModifiedBy>Keukeler</cp:lastModifiedBy>
  <cp:revision>55</cp:revision>
  <dcterms:created xsi:type="dcterms:W3CDTF">2013-09-09T18:22:51Z</dcterms:created>
  <dcterms:modified xsi:type="dcterms:W3CDTF">2014-02-22T16:32:24Z</dcterms:modified>
</cp:coreProperties>
</file>