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73" r:id="rId3"/>
    <p:sldId id="261" r:id="rId4"/>
    <p:sldId id="257" r:id="rId5"/>
    <p:sldId id="258" r:id="rId6"/>
    <p:sldId id="259" r:id="rId7"/>
    <p:sldId id="276" r:id="rId8"/>
    <p:sldId id="260" r:id="rId9"/>
    <p:sldId id="274" r:id="rId10"/>
    <p:sldId id="262" r:id="rId11"/>
    <p:sldId id="263" r:id="rId12"/>
    <p:sldId id="275"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3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48AAA-3119-4409-B590-C5B24384A999}" type="datetimeFigureOut">
              <a:rPr lang="de-DE" smtClean="0"/>
              <a:t>04.10.2013</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6FC21-D67D-4128-9600-328237DF220C}" type="slidenum">
              <a:rPr lang="de-DE" smtClean="0"/>
              <a:t>‹Nr.›</a:t>
            </a:fld>
            <a:endParaRPr lang="de-DE" dirty="0"/>
          </a:p>
        </p:txBody>
      </p:sp>
    </p:spTree>
    <p:extLst>
      <p:ext uri="{BB962C8B-B14F-4D97-AF65-F5344CB8AC3E}">
        <p14:creationId xmlns:p14="http://schemas.microsoft.com/office/powerpoint/2010/main" val="333494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48FA5CF-4FEE-4AB3-97EC-9A2838883589}" type="datetime1">
              <a:rPr lang="de-DE" smtClean="0"/>
              <a:t>04.10.2013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C6AE60A-B69C-4790-82F7-3882EDF23186}" type="slidenum">
              <a:rPr lang="de-DE" smtClean="0"/>
              <a:t>‹Nr.›</a:t>
            </a:fld>
            <a:endParaRPr lang="de-DE"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de-DE" smtClean="0"/>
              <a:t>Titelmasterformat durch Klicken bearbeiten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DB61FB9-1838-49D2-B6C8-BD1155C3189F}" type="datetime1">
              <a:rPr lang="de-DE" smtClean="0"/>
              <a:t>04.10.2013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1DC4397-C794-4B10-867D-3A9C4A3A8C6E}" type="datetime1">
              <a:rPr lang="de-DE" smtClean="0"/>
              <a:t>04.10.2013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087F7B0B-0198-4231-9D32-E50853B85615}" type="datetime1">
              <a:rPr lang="de-DE" smtClean="0"/>
              <a:t>04.10.2013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615B0609-3C27-4296-B229-CA3455143893}" type="datetime1">
              <a:rPr lang="de-DE" smtClean="0"/>
              <a:t>04.10.2013</a:t>
            </a:fld>
            <a:endParaRPr lang="de-DE"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6C6AE60A-B69C-4790-82F7-3882EDF23186}" type="slidenum">
              <a:rPr lang="de-DE" smtClean="0"/>
              <a:t>‹Nr.›</a:t>
            </a:fld>
            <a:endParaRPr lang="de-DE"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de-DE" smtClean="0"/>
              <a:t>Titelmasterformat durch Klicken bearbeiten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56ED982E-C0DB-4555-84C0-010AB675CBB9}" type="datetime1">
              <a:rPr lang="de-DE" smtClean="0"/>
              <a:t>04.10.2013</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27A3EE81-2543-442F-AFC3-F7056B2D7C07}" type="datetime1">
              <a:rPr lang="de-DE" smtClean="0"/>
              <a:t>04.10.2013</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748ECE43-0AA5-4A17-B034-2B25FA9075C9}" type="datetime1">
              <a:rPr lang="de-DE" smtClean="0"/>
              <a:t>04.10.2013</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E301F87-A9EA-4C6D-A34C-CCF84B3885A2}" type="datetime1">
              <a:rPr lang="de-DE" smtClean="0"/>
              <a:t>04.10.2013</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6C6AE60A-B69C-4790-82F7-3882EDF23186}" type="slidenum">
              <a:rPr lang="de-DE" smtClean="0"/>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6C83E94-CA24-4DB7-BA0E-E9A51B20495B}" type="datetime1">
              <a:rPr lang="de-DE" smtClean="0"/>
              <a:t>04.10.2013</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6C6AE60A-B69C-4790-82F7-3882EDF23186}" type="slidenum">
              <a:rPr lang="de-DE" smtClean="0"/>
              <a:t>‹Nr.›</a:t>
            </a:fld>
            <a:endParaRPr lang="de-DE"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de-DE" smtClean="0"/>
              <a:t>Titelmasterformat durch Klicken bearbeiten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en-US" dirty="0"/>
          </a:p>
        </p:txBody>
      </p:sp>
      <p:sp>
        <p:nvSpPr>
          <p:cNvPr id="5" name="Date Placeholder 4"/>
          <p:cNvSpPr>
            <a:spLocks noGrp="1"/>
          </p:cNvSpPr>
          <p:nvPr>
            <p:ph type="dt" sz="half" idx="10"/>
          </p:nvPr>
        </p:nvSpPr>
        <p:spPr/>
        <p:txBody>
          <a:bodyPr/>
          <a:lstStyle/>
          <a:p>
            <a:fld id="{B28FAE0B-B745-428F-91A1-81EF2EB32ACC}" type="datetime1">
              <a:rPr lang="de-DE" smtClean="0"/>
              <a:t>04.10.2013</a:t>
            </a:fld>
            <a:endParaRPr lang="de-DE" dirty="0"/>
          </a:p>
        </p:txBody>
      </p:sp>
      <p:sp>
        <p:nvSpPr>
          <p:cNvPr id="7" name="Slide Number Placeholder 6"/>
          <p:cNvSpPr>
            <a:spLocks noGrp="1"/>
          </p:cNvSpPr>
          <p:nvPr>
            <p:ph type="sldNum" sz="quarter" idx="12"/>
          </p:nvPr>
        </p:nvSpPr>
        <p:spPr/>
        <p:txBody>
          <a:bodyPr/>
          <a:lstStyle/>
          <a:p>
            <a:fld id="{6C6AE60A-B69C-4790-82F7-3882EDF23186}" type="slidenum">
              <a:rPr lang="de-DE" smtClean="0"/>
              <a:t>‹Nr.›</a:t>
            </a:fld>
            <a:endParaRPr lang="de-DE"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de-DE"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de-DE" smtClean="0"/>
              <a:t>Titelmasterformat durch Klicken bearbeiten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8AF0435-08F0-46BC-97F7-3C7D1B281B79}" type="datetime1">
              <a:rPr lang="de-DE" smtClean="0"/>
              <a:t>04.10.2013</a:t>
            </a:fld>
            <a:endParaRPr lang="de-D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de-D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C6AE60A-B69C-4790-82F7-3882EDF23186}" type="slidenum">
              <a:rPr lang="de-DE" smtClean="0"/>
              <a:t>‹Nr.›</a:t>
            </a:fld>
            <a:endParaRPr lang="de-DE"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83568" y="4653136"/>
            <a:ext cx="6553200" cy="457200"/>
          </a:xfrm>
        </p:spPr>
        <p:txBody>
          <a:bodyPr/>
          <a:lstStyle/>
          <a:p>
            <a:r>
              <a:rPr lang="de-DE" b="1" dirty="0" smtClean="0">
                <a:solidFill>
                  <a:srgbClr val="C00000"/>
                </a:solidFill>
              </a:rPr>
              <a:t>Textanalyse</a:t>
            </a:r>
          </a:p>
          <a:p>
            <a:endParaRPr lang="de-DE" b="1" dirty="0">
              <a:solidFill>
                <a:srgbClr val="C00000"/>
              </a:solidFill>
            </a:endParaRPr>
          </a:p>
        </p:txBody>
      </p:sp>
      <p:sp>
        <p:nvSpPr>
          <p:cNvPr id="2" name="Titel 1"/>
          <p:cNvSpPr>
            <a:spLocks noGrp="1"/>
          </p:cNvSpPr>
          <p:nvPr>
            <p:ph type="ctrTitle"/>
          </p:nvPr>
        </p:nvSpPr>
        <p:spPr/>
        <p:txBody>
          <a:bodyPr/>
          <a:lstStyle/>
          <a:p>
            <a:r>
              <a:rPr lang="de-DE" b="1" dirty="0" smtClean="0"/>
              <a:t>Aufgabentypus   textarbeit</a:t>
            </a:r>
            <a:endParaRPr lang="de-DE" b="1" dirty="0"/>
          </a:p>
        </p:txBody>
      </p:sp>
    </p:spTree>
    <p:extLst>
      <p:ext uri="{BB962C8B-B14F-4D97-AF65-F5344CB8AC3E}">
        <p14:creationId xmlns:p14="http://schemas.microsoft.com/office/powerpoint/2010/main" val="2882457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a:t>I. Beschreiben des Textes:  </a:t>
            </a:r>
            <a:r>
              <a:rPr lang="de-DE" sz="3200" b="1" cap="none" dirty="0"/>
              <a:t>formal</a:t>
            </a:r>
            <a:endParaRPr lang="de-DE" sz="3000" dirty="0"/>
          </a:p>
        </p:txBody>
      </p:sp>
      <p:sp>
        <p:nvSpPr>
          <p:cNvPr id="3" name="Inhaltsplatzhalter 2"/>
          <p:cNvSpPr>
            <a:spLocks noGrp="1"/>
          </p:cNvSpPr>
          <p:nvPr>
            <p:ph idx="1"/>
          </p:nvPr>
        </p:nvSpPr>
        <p:spPr/>
        <p:txBody>
          <a:bodyPr/>
          <a:lstStyle/>
          <a:p>
            <a:endParaRPr lang="de-DE" dirty="0" smtClean="0"/>
          </a:p>
          <a:p>
            <a:pPr marL="114300" indent="0">
              <a:buNone/>
            </a:pPr>
            <a:r>
              <a:rPr lang="de-DE" b="1" dirty="0" smtClean="0">
                <a:solidFill>
                  <a:srgbClr val="C00000"/>
                </a:solidFill>
              </a:rPr>
              <a:t>Quellen: </a:t>
            </a:r>
          </a:p>
          <a:p>
            <a:r>
              <a:rPr lang="de-DE" b="1" dirty="0" smtClean="0"/>
              <a:t>öffentliches/internes Dokument</a:t>
            </a:r>
          </a:p>
          <a:p>
            <a:r>
              <a:rPr lang="de-DE" b="1" dirty="0" smtClean="0"/>
              <a:t> Selbstzeugnis/Fremdzeugnis</a:t>
            </a:r>
          </a:p>
          <a:p>
            <a:endParaRPr lang="de-DE" b="1" dirty="0" smtClean="0"/>
          </a:p>
          <a:p>
            <a:pPr marL="114300" indent="0">
              <a:buNone/>
            </a:pPr>
            <a:r>
              <a:rPr lang="de-DE" b="1" dirty="0" smtClean="0">
                <a:solidFill>
                  <a:srgbClr val="C00000"/>
                </a:solidFill>
              </a:rPr>
              <a:t>Darstellung:</a:t>
            </a:r>
          </a:p>
          <a:p>
            <a:r>
              <a:rPr lang="de-DE" b="1" dirty="0" smtClean="0"/>
              <a:t>(Auto-)Biographie</a:t>
            </a:r>
          </a:p>
          <a:p>
            <a:r>
              <a:rPr lang="de-DE" b="1" dirty="0" smtClean="0"/>
              <a:t>Journalistischer Text</a:t>
            </a:r>
          </a:p>
          <a:p>
            <a:r>
              <a:rPr lang="de-DE" b="1" dirty="0" smtClean="0"/>
              <a:t>Wissenschaftlicher Text </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10</a:t>
            </a:fld>
            <a:endParaRPr lang="de-DE" dirty="0"/>
          </a:p>
        </p:txBody>
      </p:sp>
    </p:spTree>
    <p:extLst>
      <p:ext uri="{BB962C8B-B14F-4D97-AF65-F5344CB8AC3E}">
        <p14:creationId xmlns:p14="http://schemas.microsoft.com/office/powerpoint/2010/main" val="339073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t>I. Beschreiben des Textes:  </a:t>
            </a:r>
            <a:r>
              <a:rPr lang="de-DE" sz="2800" b="1" cap="none" dirty="0"/>
              <a:t>formal</a:t>
            </a:r>
            <a:endParaRPr lang="de-DE" sz="3000" dirty="0"/>
          </a:p>
        </p:txBody>
      </p:sp>
      <p:sp>
        <p:nvSpPr>
          <p:cNvPr id="3" name="Inhaltsplatzhalter 2"/>
          <p:cNvSpPr>
            <a:spLocks noGrp="1"/>
          </p:cNvSpPr>
          <p:nvPr>
            <p:ph idx="1"/>
          </p:nvPr>
        </p:nvSpPr>
        <p:spPr/>
        <p:txBody>
          <a:bodyPr/>
          <a:lstStyle/>
          <a:p>
            <a:endParaRPr lang="de-DE" b="1" dirty="0" smtClean="0">
              <a:solidFill>
                <a:srgbClr val="C00000"/>
              </a:solidFill>
            </a:endParaRPr>
          </a:p>
          <a:p>
            <a:pPr marL="114300" indent="0">
              <a:buNone/>
            </a:pPr>
            <a:r>
              <a:rPr lang="de-DE" b="1" dirty="0" smtClean="0">
                <a:solidFill>
                  <a:srgbClr val="C00000"/>
                </a:solidFill>
              </a:rPr>
              <a:t>Textsorte:</a:t>
            </a:r>
          </a:p>
          <a:p>
            <a:r>
              <a:rPr lang="de-DE" b="1" dirty="0" smtClean="0"/>
              <a:t>Pamphlet, Flugschrift, (Regierungs-)Erklärung, Rede, Artikel, Interviewtext, Essay, Biographie etc.</a:t>
            </a:r>
          </a:p>
          <a:p>
            <a:endParaRPr lang="de-DE" dirty="0" smtClean="0"/>
          </a:p>
          <a:p>
            <a:pPr marL="114300" indent="0">
              <a:buNone/>
            </a:pPr>
            <a:endParaRPr lang="de-DE" dirty="0"/>
          </a:p>
          <a:p>
            <a:pPr marL="114300" indent="0">
              <a:buNone/>
            </a:pPr>
            <a:r>
              <a:rPr lang="de-DE" b="1" dirty="0" smtClean="0">
                <a:solidFill>
                  <a:srgbClr val="C00000"/>
                </a:solidFill>
              </a:rPr>
              <a:t>Problem:</a:t>
            </a:r>
          </a:p>
          <a:p>
            <a:r>
              <a:rPr lang="de-DE" b="1" dirty="0" smtClean="0"/>
              <a:t>Die Besonderheiten der Textsorte für die Analyse des Inhalts nutzbar machen.</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11</a:t>
            </a:fld>
            <a:endParaRPr lang="de-DE" dirty="0"/>
          </a:p>
        </p:txBody>
      </p:sp>
    </p:spTree>
    <p:extLst>
      <p:ext uri="{BB962C8B-B14F-4D97-AF65-F5344CB8AC3E}">
        <p14:creationId xmlns:p14="http://schemas.microsoft.com/office/powerpoint/2010/main" val="3453326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a:t>I. Beschreiben des Textes:  </a:t>
            </a:r>
            <a:r>
              <a:rPr lang="de-DE" sz="3200" b="1" cap="none" dirty="0"/>
              <a:t>formal</a:t>
            </a:r>
            <a:endParaRPr lang="de-DE" dirty="0"/>
          </a:p>
        </p:txBody>
      </p:sp>
      <p:sp>
        <p:nvSpPr>
          <p:cNvPr id="3" name="Inhaltsplatzhalter 2"/>
          <p:cNvSpPr>
            <a:spLocks noGrp="1"/>
          </p:cNvSpPr>
          <p:nvPr>
            <p:ph idx="1"/>
          </p:nvPr>
        </p:nvSpPr>
        <p:spPr/>
        <p:txBody>
          <a:bodyPr>
            <a:normAutofit/>
          </a:bodyPr>
          <a:lstStyle/>
          <a:p>
            <a:pPr marL="114300" indent="0" algn="ctr">
              <a:buNone/>
            </a:pPr>
            <a:r>
              <a:rPr lang="de-DE" sz="2000" b="1" dirty="0"/>
              <a:t>Beispiel Musterklausur zum Themenschwerpunkt II:</a:t>
            </a:r>
          </a:p>
          <a:p>
            <a:pPr marL="114300" indent="0" algn="ctr">
              <a:buNone/>
            </a:pPr>
            <a:r>
              <a:rPr lang="de-DE" sz="2000" b="1" dirty="0"/>
              <a:t>hier: Aufgabe 3 /Quelle M 2:</a:t>
            </a:r>
          </a:p>
          <a:p>
            <a:endParaRPr lang="de-DE" b="1" dirty="0"/>
          </a:p>
          <a:p>
            <a:pPr marL="114300" indent="0" algn="ctr">
              <a:buNone/>
            </a:pPr>
            <a:r>
              <a:rPr lang="de-DE" sz="2000" b="1" dirty="0">
                <a:solidFill>
                  <a:srgbClr val="C00000"/>
                </a:solidFill>
              </a:rPr>
              <a:t>Erklärung von Teilnehmern am Treffen der „Vereinigten Linken“ in Böhlen bei Leipzig vom 13. Oktober </a:t>
            </a:r>
            <a:r>
              <a:rPr lang="de-DE" sz="2000" b="1" dirty="0" smtClean="0">
                <a:solidFill>
                  <a:srgbClr val="C00000"/>
                </a:solidFill>
              </a:rPr>
              <a:t>1989</a:t>
            </a:r>
          </a:p>
          <a:p>
            <a:pPr marL="114300" indent="0" algn="ctr">
              <a:buNone/>
            </a:pPr>
            <a:endParaRPr lang="de-DE" sz="2000" dirty="0">
              <a:solidFill>
                <a:srgbClr val="C00000"/>
              </a:solidFill>
            </a:endParaRPr>
          </a:p>
          <a:p>
            <a:pPr marL="114300" indent="0">
              <a:buNone/>
            </a:pPr>
            <a:r>
              <a:rPr lang="de-DE" sz="2000" b="1" dirty="0" smtClean="0"/>
              <a:t>Der Schüler/die Schülerin nennt/…</a:t>
            </a:r>
          </a:p>
          <a:p>
            <a:pPr marL="114300" indent="0">
              <a:buNone/>
            </a:pPr>
            <a:r>
              <a:rPr lang="de-DE" sz="2000" b="1" dirty="0" smtClean="0"/>
              <a:t>die Textsorte („Erklärung“, d.h. ein auf rasches politisches Handeln – „Was ist zu tun?“ – abzielender Text mit ausdrücklich appellativem Charakter – „Wir appellieren an …“)</a:t>
            </a:r>
          </a:p>
          <a:p>
            <a:endParaRPr lang="de-DE" sz="2000" b="1" dirty="0"/>
          </a:p>
          <a:p>
            <a:pPr marL="114300" indent="0" algn="r">
              <a:buNone/>
            </a:pPr>
            <a:r>
              <a:rPr lang="de-DE" sz="1600" dirty="0" smtClean="0"/>
              <a:t>Vgl. Lösungshinweise</a:t>
            </a:r>
            <a:endParaRPr lang="de-DE" sz="1600" dirty="0"/>
          </a:p>
        </p:txBody>
      </p:sp>
      <p:sp>
        <p:nvSpPr>
          <p:cNvPr id="4" name="Foliennummernplatzhalter 3"/>
          <p:cNvSpPr>
            <a:spLocks noGrp="1"/>
          </p:cNvSpPr>
          <p:nvPr>
            <p:ph type="sldNum" sz="quarter" idx="12"/>
          </p:nvPr>
        </p:nvSpPr>
        <p:spPr/>
        <p:txBody>
          <a:bodyPr/>
          <a:lstStyle/>
          <a:p>
            <a:fld id="{6C6AE60A-B69C-4790-82F7-3882EDF23186}" type="slidenum">
              <a:rPr lang="de-DE" smtClean="0"/>
              <a:t>12</a:t>
            </a:fld>
            <a:endParaRPr lang="de-DE" dirty="0"/>
          </a:p>
        </p:txBody>
      </p:sp>
    </p:spTree>
    <p:extLst>
      <p:ext uri="{BB962C8B-B14F-4D97-AF65-F5344CB8AC3E}">
        <p14:creationId xmlns:p14="http://schemas.microsoft.com/office/powerpoint/2010/main" val="3381200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b="1" dirty="0"/>
              <a:t>I. Beschreiben des Textes: </a:t>
            </a:r>
            <a:r>
              <a:rPr lang="de-DE" sz="3200" b="1" cap="none" dirty="0" smtClean="0"/>
              <a:t>Herausarbeiten des </a:t>
            </a:r>
            <a:r>
              <a:rPr lang="de-DE" sz="3200" b="1" cap="none" dirty="0"/>
              <a:t>I</a:t>
            </a:r>
            <a:r>
              <a:rPr lang="de-DE" sz="3200" b="1" cap="none" dirty="0" smtClean="0"/>
              <a:t>nhalts </a:t>
            </a:r>
            <a:endParaRPr lang="de-DE" cap="none" dirty="0"/>
          </a:p>
        </p:txBody>
      </p:sp>
      <p:sp>
        <p:nvSpPr>
          <p:cNvPr id="3" name="Inhaltsplatzhalter 2"/>
          <p:cNvSpPr>
            <a:spLocks noGrp="1"/>
          </p:cNvSpPr>
          <p:nvPr>
            <p:ph idx="1"/>
          </p:nvPr>
        </p:nvSpPr>
        <p:spPr/>
        <p:txBody>
          <a:bodyPr/>
          <a:lstStyle/>
          <a:p>
            <a:endParaRPr lang="de-DE" dirty="0" smtClean="0"/>
          </a:p>
          <a:p>
            <a:r>
              <a:rPr lang="de-DE" b="1" dirty="0" smtClean="0"/>
              <a:t>Frage- bzw. Problemstellung des Textes</a:t>
            </a:r>
          </a:p>
          <a:p>
            <a:r>
              <a:rPr lang="de-DE" b="1" dirty="0" smtClean="0"/>
              <a:t>Ausgangspunkt des Verfassers</a:t>
            </a:r>
          </a:p>
          <a:p>
            <a:r>
              <a:rPr lang="de-DE" b="1" dirty="0" smtClean="0"/>
              <a:t>Kernaussagen des Textes</a:t>
            </a:r>
          </a:p>
          <a:p>
            <a:r>
              <a:rPr lang="de-DE" b="1" dirty="0" smtClean="0"/>
              <a:t>Argumentationsstruktur: Begründungen? Beispiele? Gegenargumente?</a:t>
            </a:r>
          </a:p>
          <a:p>
            <a:r>
              <a:rPr lang="de-DE" b="1" dirty="0" smtClean="0"/>
              <a:t>Frage(n) beantwortet</a:t>
            </a:r>
          </a:p>
          <a:p>
            <a:r>
              <a:rPr lang="de-DE" b="1" dirty="0" smtClean="0"/>
              <a:t>Problem(e) gelöst</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13</a:t>
            </a:fld>
            <a:endParaRPr lang="de-DE" dirty="0"/>
          </a:p>
        </p:txBody>
      </p:sp>
    </p:spTree>
    <p:extLst>
      <p:ext uri="{BB962C8B-B14F-4D97-AF65-F5344CB8AC3E}">
        <p14:creationId xmlns:p14="http://schemas.microsoft.com/office/powerpoint/2010/main" val="2512004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b="1" dirty="0"/>
              <a:t>I. Beschreiben des Textes:  </a:t>
            </a:r>
            <a:r>
              <a:rPr lang="de-DE" sz="3200" b="1" dirty="0" smtClean="0"/>
              <a:t/>
            </a:r>
            <a:br>
              <a:rPr lang="de-DE" sz="3200" b="1" dirty="0" smtClean="0"/>
            </a:br>
            <a:r>
              <a:rPr lang="de-DE" sz="3200" b="1" cap="none" dirty="0" smtClean="0"/>
              <a:t>Herausarbeiten sprachliche Gestaltungsmittel</a:t>
            </a:r>
            <a:endParaRPr lang="de-DE" dirty="0"/>
          </a:p>
        </p:txBody>
      </p:sp>
      <p:sp>
        <p:nvSpPr>
          <p:cNvPr id="3" name="Inhaltsplatzhalter 2"/>
          <p:cNvSpPr>
            <a:spLocks noGrp="1"/>
          </p:cNvSpPr>
          <p:nvPr>
            <p:ph idx="1"/>
          </p:nvPr>
        </p:nvSpPr>
        <p:spPr/>
        <p:txBody>
          <a:bodyPr>
            <a:normAutofit fontScale="92500" lnSpcReduction="10000"/>
          </a:bodyPr>
          <a:lstStyle/>
          <a:p>
            <a:pPr marL="114300" indent="0" algn="ctr">
              <a:buNone/>
            </a:pPr>
            <a:r>
              <a:rPr lang="de-DE" sz="2200" b="1" dirty="0" smtClean="0">
                <a:solidFill>
                  <a:srgbClr val="C00000"/>
                </a:solidFill>
              </a:rPr>
              <a:t>(…sofern die Analyse des Textes dadurch sinnvoll unterstützt, ergänzt oder abgerundet wird.)</a:t>
            </a:r>
          </a:p>
          <a:p>
            <a:pPr marL="114300" indent="0" algn="ctr">
              <a:buNone/>
            </a:pPr>
            <a:endParaRPr lang="de-DE" sz="2200" b="1" dirty="0" smtClean="0">
              <a:solidFill>
                <a:srgbClr val="C00000"/>
              </a:solidFill>
            </a:endParaRPr>
          </a:p>
          <a:p>
            <a:r>
              <a:rPr lang="de-DE" b="1" dirty="0" smtClean="0"/>
              <a:t>Wortschatz des Autors: einfach/schwierig, rhetorisch gewandt, nüchtern/bildreich, wissenschaftlich …  </a:t>
            </a:r>
          </a:p>
          <a:p>
            <a:endParaRPr lang="de-DE" b="1" dirty="0" smtClean="0"/>
          </a:p>
          <a:p>
            <a:r>
              <a:rPr lang="de-DE" b="1" dirty="0" smtClean="0"/>
              <a:t>Satzbau des Textes: Hauptsatzstil oder komplizierte Satzgefüge, unvollständige Sätze, Einschübe …</a:t>
            </a:r>
          </a:p>
          <a:p>
            <a:endParaRPr lang="de-DE" b="1" dirty="0" smtClean="0"/>
          </a:p>
          <a:p>
            <a:r>
              <a:rPr lang="de-DE" b="1" dirty="0" smtClean="0"/>
              <a:t>Beschreiben/Benennen auffälliger rhetorischer oder literarischer Stilmittel </a:t>
            </a:r>
            <a:r>
              <a:rPr lang="de-DE" b="1" dirty="0" smtClean="0">
                <a:solidFill>
                  <a:srgbClr val="C00000"/>
                </a:solidFill>
              </a:rPr>
              <a:t>(Fachsprache nicht gefordert)</a:t>
            </a:r>
            <a:r>
              <a:rPr lang="de-DE" b="1" dirty="0" smtClean="0"/>
              <a:t>: rhetorische Frage, Bilder, Vergleiche, Wiederholungen …</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14</a:t>
            </a:fld>
            <a:endParaRPr lang="de-DE" dirty="0"/>
          </a:p>
        </p:txBody>
      </p:sp>
    </p:spTree>
    <p:extLst>
      <p:ext uri="{BB962C8B-B14F-4D97-AF65-F5344CB8AC3E}">
        <p14:creationId xmlns:p14="http://schemas.microsoft.com/office/powerpoint/2010/main" val="1999451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II. Erklären </a:t>
            </a:r>
            <a:r>
              <a:rPr lang="de-DE" b="1" dirty="0"/>
              <a:t>im historischen Kontext</a:t>
            </a:r>
          </a:p>
        </p:txBody>
      </p:sp>
      <p:sp>
        <p:nvSpPr>
          <p:cNvPr id="3" name="Inhaltsplatzhalter 2"/>
          <p:cNvSpPr>
            <a:spLocks noGrp="1"/>
          </p:cNvSpPr>
          <p:nvPr>
            <p:ph idx="1"/>
          </p:nvPr>
        </p:nvSpPr>
        <p:spPr/>
        <p:txBody>
          <a:bodyPr/>
          <a:lstStyle/>
          <a:p>
            <a:endParaRPr lang="de-DE" dirty="0" smtClean="0"/>
          </a:p>
          <a:p>
            <a:r>
              <a:rPr lang="de-DE" b="1" dirty="0" smtClean="0"/>
              <a:t>Politische, gesellschaftliche, kulturelle, wirtschaftliche Situation der Entstehung des Textes</a:t>
            </a:r>
          </a:p>
          <a:p>
            <a:r>
              <a:rPr lang="de-DE" b="1" dirty="0" smtClean="0"/>
              <a:t>Berufliche, gesellschaftliche, politische Stellung/ Amt/Funktion des Verfassers</a:t>
            </a:r>
          </a:p>
          <a:p>
            <a:r>
              <a:rPr lang="de-DE" b="1" dirty="0" smtClean="0"/>
              <a:t>Politischer, ideologischer Standort des Verfassers</a:t>
            </a:r>
          </a:p>
          <a:p>
            <a:r>
              <a:rPr lang="de-DE" b="1" dirty="0" smtClean="0"/>
              <a:t>Verhältnis von Verfasser/Autor des Textes und Textinhalt (direkt  Beteiligter, Parteigänger/Gegner einer Seite, neutraler Beobachter, rückblickender Kommentator, Historiker …)</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15</a:t>
            </a:fld>
            <a:endParaRPr lang="de-DE" dirty="0"/>
          </a:p>
        </p:txBody>
      </p:sp>
    </p:spTree>
    <p:extLst>
      <p:ext uri="{BB962C8B-B14F-4D97-AF65-F5344CB8AC3E}">
        <p14:creationId xmlns:p14="http://schemas.microsoft.com/office/powerpoint/2010/main" val="4151180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II. Erklären </a:t>
            </a:r>
            <a:r>
              <a:rPr lang="de-DE" b="1" dirty="0"/>
              <a:t>im historischen Kontext</a:t>
            </a:r>
          </a:p>
        </p:txBody>
      </p:sp>
      <p:sp>
        <p:nvSpPr>
          <p:cNvPr id="3" name="Inhaltsplatzhalter 2"/>
          <p:cNvSpPr>
            <a:spLocks noGrp="1"/>
          </p:cNvSpPr>
          <p:nvPr>
            <p:ph idx="1"/>
          </p:nvPr>
        </p:nvSpPr>
        <p:spPr/>
        <p:txBody>
          <a:bodyPr/>
          <a:lstStyle/>
          <a:p>
            <a:endParaRPr lang="de-DE" b="1" dirty="0" smtClean="0"/>
          </a:p>
          <a:p>
            <a:r>
              <a:rPr lang="de-DE" b="1" dirty="0" smtClean="0"/>
              <a:t>Auf welche Ereignisse/Probleme/Themen … geht der Verfasser ein?</a:t>
            </a:r>
          </a:p>
          <a:p>
            <a:r>
              <a:rPr lang="de-DE" b="1" dirty="0" smtClean="0"/>
              <a:t>Adressaten des Verfassers/des Textes</a:t>
            </a:r>
          </a:p>
          <a:p>
            <a:r>
              <a:rPr lang="de-DE" b="1" dirty="0" smtClean="0"/>
              <a:t>Intention des Verfassers: Propaganda, Provokation, Denunziation, kommerzieller Erfolg, Aufklärung, Problemlösung, sachliche Information</a:t>
            </a:r>
          </a:p>
          <a:p>
            <a:r>
              <a:rPr lang="de-DE" b="1" dirty="0" smtClean="0"/>
              <a:t>Wirkungsabsicht des Verfassers</a:t>
            </a:r>
          </a:p>
          <a:p>
            <a:endParaRPr lang="de-DE" dirty="0"/>
          </a:p>
          <a:p>
            <a:r>
              <a:rPr lang="de-DE" b="1" dirty="0" smtClean="0">
                <a:solidFill>
                  <a:srgbClr val="C00000"/>
                </a:solidFill>
              </a:rPr>
              <a:t>Resümee der Grundaussage des Textes</a:t>
            </a:r>
            <a:endParaRPr lang="de-DE" b="1" dirty="0">
              <a:solidFill>
                <a:srgbClr val="C00000"/>
              </a:solidFill>
            </a:endParaRPr>
          </a:p>
        </p:txBody>
      </p:sp>
      <p:sp>
        <p:nvSpPr>
          <p:cNvPr id="4" name="Foliennummernplatzhalter 3"/>
          <p:cNvSpPr>
            <a:spLocks noGrp="1"/>
          </p:cNvSpPr>
          <p:nvPr>
            <p:ph type="sldNum" sz="quarter" idx="12"/>
          </p:nvPr>
        </p:nvSpPr>
        <p:spPr/>
        <p:txBody>
          <a:bodyPr/>
          <a:lstStyle/>
          <a:p>
            <a:fld id="{6C6AE60A-B69C-4790-82F7-3882EDF23186}" type="slidenum">
              <a:rPr lang="de-DE" smtClean="0"/>
              <a:t>16</a:t>
            </a:fld>
            <a:endParaRPr lang="de-DE" dirty="0"/>
          </a:p>
        </p:txBody>
      </p:sp>
    </p:spTree>
    <p:extLst>
      <p:ext uri="{BB962C8B-B14F-4D97-AF65-F5344CB8AC3E}">
        <p14:creationId xmlns:p14="http://schemas.microsoft.com/office/powerpoint/2010/main" val="3974556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[III</a:t>
            </a:r>
            <a:r>
              <a:rPr lang="de-DE" b="1" dirty="0"/>
              <a:t>. Beurteilen des </a:t>
            </a:r>
            <a:r>
              <a:rPr lang="de-DE" b="1" dirty="0" smtClean="0"/>
              <a:t>Textes]</a:t>
            </a:r>
            <a:endParaRPr lang="de-DE" b="1" dirty="0"/>
          </a:p>
        </p:txBody>
      </p:sp>
      <p:sp>
        <p:nvSpPr>
          <p:cNvPr id="3" name="Inhaltsplatzhalter 2"/>
          <p:cNvSpPr>
            <a:spLocks noGrp="1"/>
          </p:cNvSpPr>
          <p:nvPr>
            <p:ph idx="1"/>
          </p:nvPr>
        </p:nvSpPr>
        <p:spPr/>
        <p:txBody>
          <a:bodyPr/>
          <a:lstStyle/>
          <a:p>
            <a:pPr marL="114300" indent="0" algn="ctr">
              <a:buNone/>
            </a:pPr>
            <a:endParaRPr lang="de-DE" b="1" dirty="0" smtClean="0"/>
          </a:p>
          <a:p>
            <a:pPr marL="114300" indent="0" algn="ctr">
              <a:buNone/>
            </a:pPr>
            <a:r>
              <a:rPr lang="de-DE" b="1" dirty="0" smtClean="0">
                <a:solidFill>
                  <a:srgbClr val="C00000"/>
                </a:solidFill>
              </a:rPr>
              <a:t>Stichhaltigkeit des Textes</a:t>
            </a:r>
          </a:p>
          <a:p>
            <a:endParaRPr lang="de-DE" dirty="0" smtClean="0"/>
          </a:p>
          <a:p>
            <a:r>
              <a:rPr lang="de-DE" b="1" dirty="0" smtClean="0"/>
              <a:t>Sachliche Richtigkeit, viele/alle Informationen/Fakten berücksichtigt</a:t>
            </a:r>
          </a:p>
          <a:p>
            <a:endParaRPr lang="de-DE" b="1" dirty="0" smtClean="0"/>
          </a:p>
          <a:p>
            <a:r>
              <a:rPr lang="de-DE" b="1" dirty="0" smtClean="0"/>
              <a:t>Schlüssige/stringente Argumentation, logische Fehler, Lücken, Widersprüche</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17</a:t>
            </a:fld>
            <a:endParaRPr lang="de-DE" dirty="0"/>
          </a:p>
        </p:txBody>
      </p:sp>
    </p:spTree>
    <p:extLst>
      <p:ext uri="{BB962C8B-B14F-4D97-AF65-F5344CB8AC3E}">
        <p14:creationId xmlns:p14="http://schemas.microsoft.com/office/powerpoint/2010/main" val="63636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[III. Beurteilen des Textes]</a:t>
            </a:r>
            <a:endParaRPr lang="de-DE" b="1" dirty="0"/>
          </a:p>
        </p:txBody>
      </p:sp>
      <p:sp>
        <p:nvSpPr>
          <p:cNvPr id="3" name="Inhaltsplatzhalter 2"/>
          <p:cNvSpPr>
            <a:spLocks noGrp="1"/>
          </p:cNvSpPr>
          <p:nvPr>
            <p:ph idx="1"/>
          </p:nvPr>
        </p:nvSpPr>
        <p:spPr/>
        <p:txBody>
          <a:bodyPr/>
          <a:lstStyle/>
          <a:p>
            <a:pPr marL="114300" indent="0" algn="ctr">
              <a:buNone/>
            </a:pPr>
            <a:endParaRPr lang="de-DE" b="1" dirty="0" smtClean="0"/>
          </a:p>
          <a:p>
            <a:pPr marL="114300" indent="0" algn="ctr">
              <a:buNone/>
            </a:pPr>
            <a:r>
              <a:rPr lang="de-DE" b="1" dirty="0" smtClean="0">
                <a:solidFill>
                  <a:srgbClr val="C00000"/>
                </a:solidFill>
              </a:rPr>
              <a:t>Angemessenheit des Textes</a:t>
            </a:r>
          </a:p>
          <a:p>
            <a:pPr marL="114300" indent="0">
              <a:buNone/>
            </a:pPr>
            <a:endParaRPr lang="de-DE" dirty="0" smtClean="0"/>
          </a:p>
          <a:p>
            <a:r>
              <a:rPr lang="de-DE" b="1" dirty="0" smtClean="0"/>
              <a:t>Offenlegung der eigenen Werte/Normen</a:t>
            </a:r>
          </a:p>
          <a:p>
            <a:pPr marL="114300" indent="0">
              <a:buNone/>
            </a:pPr>
            <a:endParaRPr lang="de-DE" b="1" dirty="0" smtClean="0"/>
          </a:p>
          <a:p>
            <a:r>
              <a:rPr lang="de-DE" b="1" dirty="0" smtClean="0"/>
              <a:t>Offenheit für andere Ergebnisse/Einschätzungen/ Urteile</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18</a:t>
            </a:fld>
            <a:endParaRPr lang="de-DE" dirty="0"/>
          </a:p>
        </p:txBody>
      </p:sp>
    </p:spTree>
    <p:extLst>
      <p:ext uri="{BB962C8B-B14F-4D97-AF65-F5344CB8AC3E}">
        <p14:creationId xmlns:p14="http://schemas.microsoft.com/office/powerpoint/2010/main" val="1430625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[III</a:t>
            </a:r>
            <a:r>
              <a:rPr lang="de-DE" b="1" dirty="0"/>
              <a:t>. Beurteilen des </a:t>
            </a:r>
            <a:r>
              <a:rPr lang="de-DE" b="1" dirty="0" smtClean="0"/>
              <a:t>Textes]</a:t>
            </a:r>
            <a:endParaRPr lang="de-DE" b="1" dirty="0"/>
          </a:p>
        </p:txBody>
      </p:sp>
      <p:sp>
        <p:nvSpPr>
          <p:cNvPr id="3" name="Inhaltsplatzhalter 2"/>
          <p:cNvSpPr>
            <a:spLocks noGrp="1"/>
          </p:cNvSpPr>
          <p:nvPr>
            <p:ph idx="1"/>
          </p:nvPr>
        </p:nvSpPr>
        <p:spPr/>
        <p:txBody>
          <a:bodyPr>
            <a:normAutofit fontScale="92500"/>
          </a:bodyPr>
          <a:lstStyle/>
          <a:p>
            <a:pPr marL="114300" indent="0" algn="ctr">
              <a:buNone/>
            </a:pPr>
            <a:endParaRPr lang="de-DE" b="1" dirty="0" smtClean="0">
              <a:solidFill>
                <a:srgbClr val="C00000"/>
              </a:solidFill>
            </a:endParaRPr>
          </a:p>
          <a:p>
            <a:pPr marL="114300" indent="0" algn="ctr">
              <a:buNone/>
            </a:pPr>
            <a:r>
              <a:rPr lang="de-DE" b="1" dirty="0" smtClean="0">
                <a:solidFill>
                  <a:srgbClr val="C00000"/>
                </a:solidFill>
              </a:rPr>
              <a:t>Wirkungsmächtigkeit/Überzeugungskraft des Textes</a:t>
            </a:r>
          </a:p>
          <a:p>
            <a:endParaRPr lang="de-DE" dirty="0"/>
          </a:p>
          <a:p>
            <a:r>
              <a:rPr lang="de-DE" b="1" dirty="0" smtClean="0"/>
              <a:t>Zeitgenössische, spätere, heutige Rezeption</a:t>
            </a:r>
          </a:p>
          <a:p>
            <a:endParaRPr lang="de-DE" dirty="0"/>
          </a:p>
          <a:p>
            <a:pPr marL="114300" indent="0" algn="ctr">
              <a:buNone/>
            </a:pPr>
            <a:endParaRPr lang="de-DE" b="1" dirty="0" smtClean="0"/>
          </a:p>
          <a:p>
            <a:pPr marL="114300" indent="0" algn="ctr">
              <a:buNone/>
            </a:pPr>
            <a:r>
              <a:rPr lang="de-DE" b="1" dirty="0" smtClean="0">
                <a:solidFill>
                  <a:srgbClr val="C00000"/>
                </a:solidFill>
              </a:rPr>
              <a:t>Beurteilen des Quellenwertes des Textes</a:t>
            </a:r>
          </a:p>
          <a:p>
            <a:endParaRPr lang="de-DE" dirty="0"/>
          </a:p>
          <a:p>
            <a:r>
              <a:rPr lang="de-DE" b="1" dirty="0" smtClean="0"/>
              <a:t>Für die Zeitgenossen/für den zeitgenössischen Diskurs</a:t>
            </a:r>
            <a:endParaRPr lang="de-DE" b="1" dirty="0"/>
          </a:p>
          <a:p>
            <a:r>
              <a:rPr lang="de-DE" b="1" dirty="0" smtClean="0"/>
              <a:t>Für heutige Rezipienten/für den gegenwärtigen Diskurs</a:t>
            </a:r>
          </a:p>
          <a:p>
            <a:endParaRPr lang="de-DE" dirty="0" smtClean="0"/>
          </a:p>
          <a:p>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t>19</a:t>
            </a:fld>
            <a:endParaRPr lang="de-DE" dirty="0"/>
          </a:p>
        </p:txBody>
      </p:sp>
    </p:spTree>
    <p:extLst>
      <p:ext uri="{BB962C8B-B14F-4D97-AF65-F5344CB8AC3E}">
        <p14:creationId xmlns:p14="http://schemas.microsoft.com/office/powerpoint/2010/main" val="2465642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de-DE" b="1" dirty="0"/>
              <a:t>A</a:t>
            </a:r>
            <a:r>
              <a:rPr lang="de-DE" b="1" dirty="0" smtClean="0"/>
              <a:t>usgangspunkt</a:t>
            </a:r>
            <a:r>
              <a:rPr lang="de-DE" dirty="0" smtClean="0"/>
              <a:t> </a:t>
            </a:r>
            <a:endParaRPr lang="de-DE" dirty="0"/>
          </a:p>
        </p:txBody>
      </p:sp>
      <p:sp>
        <p:nvSpPr>
          <p:cNvPr id="3" name="Inhaltsplatzhalter 2"/>
          <p:cNvSpPr>
            <a:spLocks noGrp="1"/>
          </p:cNvSpPr>
          <p:nvPr>
            <p:ph idx="1"/>
          </p:nvPr>
        </p:nvSpPr>
        <p:spPr/>
        <p:txBody>
          <a:bodyPr/>
          <a:lstStyle/>
          <a:p>
            <a:endParaRPr lang="de-DE" dirty="0" smtClean="0"/>
          </a:p>
          <a:p>
            <a:pPr algn="just"/>
            <a:r>
              <a:rPr lang="de-DE" b="1" dirty="0" smtClean="0"/>
              <a:t>Vervollständigung der Methodenblätter zu mög-lichen materialgestützten Analyseaufgaben im zukünftigen schriftlichen Abitur</a:t>
            </a:r>
          </a:p>
          <a:p>
            <a:pPr algn="just"/>
            <a:endParaRPr lang="de-DE" b="1" dirty="0" smtClean="0"/>
          </a:p>
          <a:p>
            <a:pPr algn="just"/>
            <a:r>
              <a:rPr lang="de-DE" b="1" dirty="0" smtClean="0"/>
              <a:t>Wie bisher bei Karikaturen</a:t>
            </a:r>
            <a:r>
              <a:rPr lang="de-DE" b="1" dirty="0"/>
              <a:t> </a:t>
            </a:r>
            <a:r>
              <a:rPr lang="de-DE" b="1" dirty="0" smtClean="0"/>
              <a:t>und Statistiken sowie in diesem Schuljahr neu bei Plakaten kann zukünftig auch bei Texten der Operator „analysieren“ und nicht mehr nur der Operator „herausarbeiten“ verwendet werden.</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2</a:t>
            </a:fld>
            <a:endParaRPr lang="de-DE" dirty="0"/>
          </a:p>
        </p:txBody>
      </p:sp>
    </p:spTree>
    <p:extLst>
      <p:ext uri="{BB962C8B-B14F-4D97-AF65-F5344CB8AC3E}">
        <p14:creationId xmlns:p14="http://schemas.microsoft.com/office/powerpoint/2010/main" val="2989206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Materialien zur Textarbeit</a:t>
            </a:r>
            <a:endParaRPr lang="de-DE" b="1" dirty="0"/>
          </a:p>
        </p:txBody>
      </p:sp>
      <p:sp>
        <p:nvSpPr>
          <p:cNvPr id="3" name="Inhaltsplatzhalter 2"/>
          <p:cNvSpPr>
            <a:spLocks noGrp="1"/>
          </p:cNvSpPr>
          <p:nvPr>
            <p:ph idx="1"/>
          </p:nvPr>
        </p:nvSpPr>
        <p:spPr/>
        <p:txBody>
          <a:bodyPr>
            <a:normAutofit/>
          </a:bodyPr>
          <a:lstStyle/>
          <a:p>
            <a:pPr algn="just">
              <a:buFont typeface="Wingdings"/>
              <a:buChar char="Ø"/>
            </a:pPr>
            <a:endParaRPr lang="de-DE" dirty="0" smtClean="0"/>
          </a:p>
          <a:p>
            <a:pPr algn="just">
              <a:buFont typeface="Wingdings"/>
              <a:buChar char="Ø"/>
            </a:pPr>
            <a:r>
              <a:rPr lang="de-DE" b="1" dirty="0" smtClean="0">
                <a:solidFill>
                  <a:srgbClr val="C00000"/>
                </a:solidFill>
              </a:rPr>
              <a:t>Arbeitsblatt 1:</a:t>
            </a:r>
          </a:p>
          <a:p>
            <a:pPr algn="just">
              <a:buFont typeface="Wingdings"/>
              <a:buChar char="Ø"/>
            </a:pPr>
            <a:r>
              <a:rPr lang="de-DE" sz="2000" b="1" dirty="0"/>
              <a:t>Theodor Fontane: Einheit oder </a:t>
            </a:r>
            <a:r>
              <a:rPr lang="de-DE" sz="2000" b="1" dirty="0" smtClean="0"/>
              <a:t>Freiheit? Artikel vom 07.11.1848</a:t>
            </a:r>
          </a:p>
          <a:p>
            <a:pPr lvl="1" algn="just">
              <a:buFont typeface="Wingdings"/>
              <a:buChar char="Ø"/>
            </a:pPr>
            <a:r>
              <a:rPr lang="de-DE" sz="1600" dirty="0" smtClean="0"/>
              <a:t>Lückentext und Lösungsblatt </a:t>
            </a:r>
          </a:p>
          <a:p>
            <a:pPr algn="just">
              <a:buFont typeface="Wingdings"/>
              <a:buChar char="Ø"/>
            </a:pPr>
            <a:r>
              <a:rPr lang="de-DE" b="1" dirty="0" smtClean="0">
                <a:solidFill>
                  <a:srgbClr val="C00000"/>
                </a:solidFill>
              </a:rPr>
              <a:t>Arbeitsblatt 2:</a:t>
            </a:r>
          </a:p>
          <a:p>
            <a:pPr algn="just">
              <a:buFont typeface="Wingdings"/>
              <a:buChar char="Ø"/>
            </a:pPr>
            <a:r>
              <a:rPr lang="de-DE" sz="2000" b="1" dirty="0"/>
              <a:t>Theodor Fontane: Einheit oder </a:t>
            </a:r>
            <a:r>
              <a:rPr lang="de-DE" sz="2000" b="1" dirty="0" smtClean="0"/>
              <a:t>Freiheit? </a:t>
            </a:r>
          </a:p>
          <a:p>
            <a:pPr lvl="1" algn="just">
              <a:buFont typeface="Wingdings"/>
              <a:buChar char="Ø"/>
            </a:pPr>
            <a:r>
              <a:rPr lang="de-DE" sz="1600" dirty="0"/>
              <a:t>m</a:t>
            </a:r>
            <a:r>
              <a:rPr lang="de-DE" sz="1600" dirty="0" smtClean="0"/>
              <a:t>it ergänzende Informationen und Hinweise zur Interpretation</a:t>
            </a:r>
          </a:p>
          <a:p>
            <a:pPr algn="just">
              <a:buFont typeface="Wingdings"/>
              <a:buChar char="Ø"/>
            </a:pPr>
            <a:r>
              <a:rPr lang="de-DE" b="1" dirty="0" smtClean="0">
                <a:solidFill>
                  <a:srgbClr val="C00000"/>
                </a:solidFill>
              </a:rPr>
              <a:t>Arbeitsblatt 3 </a:t>
            </a:r>
          </a:p>
          <a:p>
            <a:pPr algn="just">
              <a:buFont typeface="Wingdings"/>
              <a:buChar char="Ø"/>
            </a:pPr>
            <a:r>
              <a:rPr lang="de-DE" sz="2000" b="1" dirty="0" smtClean="0"/>
              <a:t>Rede Wilhelm Liebknechts vor dem Reichstag des Norddeut-schen Bundes am 08.12.1870</a:t>
            </a:r>
          </a:p>
          <a:p>
            <a:pPr lvl="1" algn="just">
              <a:buFont typeface="Wingdings"/>
              <a:buChar char="Ø"/>
            </a:pPr>
            <a:r>
              <a:rPr lang="de-DE" sz="1600" dirty="0"/>
              <a:t>m</a:t>
            </a:r>
            <a:r>
              <a:rPr lang="de-DE" sz="1600" dirty="0" smtClean="0"/>
              <a:t>it ergänzenden Informationen und tabellarischem Vergleich mit dem </a:t>
            </a:r>
            <a:r>
              <a:rPr lang="de-DE" sz="1600" dirty="0"/>
              <a:t>A</a:t>
            </a:r>
            <a:r>
              <a:rPr lang="de-DE" sz="1600" dirty="0" smtClean="0"/>
              <a:t>rtikel Theodor Fontanes</a:t>
            </a:r>
          </a:p>
          <a:p>
            <a:pPr marL="114300" indent="0" algn="just">
              <a:buNone/>
            </a:pPr>
            <a:endParaRPr lang="de-DE" b="1" dirty="0"/>
          </a:p>
          <a:p>
            <a:pPr marL="114300" indent="0" algn="just">
              <a:buNone/>
            </a:pPr>
            <a:endParaRPr lang="de-DE" b="1" dirty="0" smtClean="0"/>
          </a:p>
        </p:txBody>
      </p:sp>
      <p:sp>
        <p:nvSpPr>
          <p:cNvPr id="4" name="Foliennummernplatzhalter 3"/>
          <p:cNvSpPr>
            <a:spLocks noGrp="1"/>
          </p:cNvSpPr>
          <p:nvPr>
            <p:ph type="sldNum" sz="quarter" idx="12"/>
          </p:nvPr>
        </p:nvSpPr>
        <p:spPr/>
        <p:txBody>
          <a:bodyPr/>
          <a:lstStyle/>
          <a:p>
            <a:fld id="{6C6AE60A-B69C-4790-82F7-3882EDF23186}" type="slidenum">
              <a:rPr lang="de-DE" smtClean="0"/>
              <a:t>20</a:t>
            </a:fld>
            <a:endParaRPr lang="de-DE" dirty="0"/>
          </a:p>
        </p:txBody>
      </p:sp>
    </p:spTree>
    <p:extLst>
      <p:ext uri="{BB962C8B-B14F-4D97-AF65-F5344CB8AC3E}">
        <p14:creationId xmlns:p14="http://schemas.microsoft.com/office/powerpoint/2010/main" val="1312150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Bedeutung der Textarbeit</a:t>
            </a:r>
            <a:endParaRPr lang="de-DE" b="1" dirty="0"/>
          </a:p>
        </p:txBody>
      </p:sp>
      <p:sp>
        <p:nvSpPr>
          <p:cNvPr id="3" name="Inhaltsplatzhalter 2"/>
          <p:cNvSpPr>
            <a:spLocks noGrp="1"/>
          </p:cNvSpPr>
          <p:nvPr>
            <p:ph idx="1"/>
          </p:nvPr>
        </p:nvSpPr>
        <p:spPr/>
        <p:txBody>
          <a:bodyPr>
            <a:normAutofit/>
          </a:bodyPr>
          <a:lstStyle/>
          <a:p>
            <a:endParaRPr lang="de-DE" dirty="0" smtClean="0"/>
          </a:p>
          <a:p>
            <a:pPr marL="114300" indent="0" algn="just">
              <a:buNone/>
            </a:pPr>
            <a:endParaRPr lang="de-DE" b="1" dirty="0" smtClean="0"/>
          </a:p>
          <a:p>
            <a:pPr marL="114300" indent="0" algn="just">
              <a:buNone/>
            </a:pPr>
            <a:r>
              <a:rPr lang="de-DE" b="1" dirty="0" smtClean="0"/>
              <a:t>„Es steht heute weitgehend außer Zweifel, dass Quellenarbeit den Kern des Geschichtsunterrichts bilden soll. Anders lässt sich Schülerinnen und Schülern nicht vermitteln, was eigentlich das Charakteristische des Faches und der Wissenschaft ist, was historisches Denken und Arbeiten ausmacht.“ </a:t>
            </a:r>
          </a:p>
          <a:p>
            <a:pPr marL="114300" indent="0" algn="just">
              <a:buNone/>
            </a:pPr>
            <a:endParaRPr lang="de-DE" b="1" dirty="0" smtClean="0"/>
          </a:p>
          <a:p>
            <a:pPr algn="r"/>
            <a:r>
              <a:rPr lang="de-DE" sz="1700" dirty="0" smtClean="0">
                <a:latin typeface="Arial Narrow" pitchFamily="34" charset="0"/>
              </a:rPr>
              <a:t>Michael </a:t>
            </a:r>
            <a:r>
              <a:rPr lang="de-DE" sz="1700" dirty="0">
                <a:latin typeface="Arial Narrow" pitchFamily="34" charset="0"/>
              </a:rPr>
              <a:t>Sauer, Geschichte unterrichten, Seelze-</a:t>
            </a:r>
            <a:r>
              <a:rPr lang="de-DE" sz="1700" dirty="0" err="1">
                <a:latin typeface="Arial Narrow" pitchFamily="34" charset="0"/>
              </a:rPr>
              <a:t>Velber</a:t>
            </a:r>
            <a:r>
              <a:rPr lang="de-DE" sz="1700" dirty="0">
                <a:latin typeface="Arial Narrow" pitchFamily="34" charset="0"/>
              </a:rPr>
              <a:t> 2003, S.85</a:t>
            </a:r>
          </a:p>
          <a:p>
            <a:pPr algn="just"/>
            <a:endParaRPr lang="de-DE" b="1" dirty="0" smtClean="0"/>
          </a:p>
        </p:txBody>
      </p:sp>
      <p:sp>
        <p:nvSpPr>
          <p:cNvPr id="4" name="Foliennummernplatzhalter 3"/>
          <p:cNvSpPr>
            <a:spLocks noGrp="1"/>
          </p:cNvSpPr>
          <p:nvPr>
            <p:ph type="sldNum" sz="quarter" idx="12"/>
          </p:nvPr>
        </p:nvSpPr>
        <p:spPr/>
        <p:txBody>
          <a:bodyPr/>
          <a:lstStyle/>
          <a:p>
            <a:fld id="{6C6AE60A-B69C-4790-82F7-3882EDF23186}" type="slidenum">
              <a:rPr lang="de-DE" smtClean="0"/>
              <a:t>3</a:t>
            </a:fld>
            <a:endParaRPr lang="de-DE"/>
          </a:p>
        </p:txBody>
      </p:sp>
    </p:spTree>
    <p:extLst>
      <p:ext uri="{BB962C8B-B14F-4D97-AF65-F5344CB8AC3E}">
        <p14:creationId xmlns:p14="http://schemas.microsoft.com/office/powerpoint/2010/main" val="3238142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Bedeutung der textarbeit</a:t>
            </a:r>
            <a:endParaRPr lang="de-DE" b="1" dirty="0"/>
          </a:p>
        </p:txBody>
      </p:sp>
      <p:sp>
        <p:nvSpPr>
          <p:cNvPr id="3" name="Inhaltsplatzhalter 2"/>
          <p:cNvSpPr>
            <a:spLocks noGrp="1"/>
          </p:cNvSpPr>
          <p:nvPr>
            <p:ph idx="1"/>
          </p:nvPr>
        </p:nvSpPr>
        <p:spPr/>
        <p:txBody>
          <a:bodyPr/>
          <a:lstStyle/>
          <a:p>
            <a:endParaRPr lang="de-DE" dirty="0" smtClean="0"/>
          </a:p>
          <a:p>
            <a:pPr algn="just"/>
            <a:endParaRPr lang="de-DE" dirty="0" smtClean="0"/>
          </a:p>
          <a:p>
            <a:pPr marL="114300" indent="0" algn="just">
              <a:buNone/>
            </a:pPr>
            <a:r>
              <a:rPr lang="de-DE" b="1" dirty="0"/>
              <a:t>I</a:t>
            </a:r>
            <a:r>
              <a:rPr lang="de-DE" b="1" dirty="0" smtClean="0"/>
              <a:t>m Mittelpunkt der Quellenarbeit des Geschichts-unterrichts steht nach wie vor die Arbeit mit Texten und zwar sowohl mit Textquellen als auch mit Darstellungen. Sie sind das „tägliche Brot“ des Geschichtslehrers – wenngleich der Unterricht nicht nur aus Quellenarbeit bestehen kann.</a:t>
            </a:r>
            <a:endParaRPr lang="de-DE" b="1" dirty="0"/>
          </a:p>
        </p:txBody>
      </p:sp>
      <p:sp>
        <p:nvSpPr>
          <p:cNvPr id="4" name="Foliennummernplatzhalter 3"/>
          <p:cNvSpPr>
            <a:spLocks noGrp="1"/>
          </p:cNvSpPr>
          <p:nvPr>
            <p:ph type="sldNum" sz="quarter" idx="12"/>
          </p:nvPr>
        </p:nvSpPr>
        <p:spPr/>
        <p:txBody>
          <a:bodyPr/>
          <a:lstStyle/>
          <a:p>
            <a:fld id="{6C6AE60A-B69C-4790-82F7-3882EDF23186}" type="slidenum">
              <a:rPr lang="de-DE" smtClean="0"/>
              <a:t>4</a:t>
            </a:fld>
            <a:endParaRPr lang="de-DE"/>
          </a:p>
        </p:txBody>
      </p:sp>
    </p:spTree>
    <p:extLst>
      <p:ext uri="{BB962C8B-B14F-4D97-AF65-F5344CB8AC3E}">
        <p14:creationId xmlns:p14="http://schemas.microsoft.com/office/powerpoint/2010/main" val="4172939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Bedeutung der Textarbeit</a:t>
            </a:r>
            <a:endParaRPr lang="de-DE" b="1" dirty="0"/>
          </a:p>
        </p:txBody>
      </p:sp>
      <p:sp>
        <p:nvSpPr>
          <p:cNvPr id="3" name="Inhaltsplatzhalter 2"/>
          <p:cNvSpPr>
            <a:spLocks noGrp="1"/>
          </p:cNvSpPr>
          <p:nvPr>
            <p:ph idx="1"/>
          </p:nvPr>
        </p:nvSpPr>
        <p:spPr/>
        <p:txBody>
          <a:bodyPr>
            <a:normAutofit fontScale="92500" lnSpcReduction="20000"/>
          </a:bodyPr>
          <a:lstStyle/>
          <a:p>
            <a:endParaRPr lang="de-DE" dirty="0" smtClean="0"/>
          </a:p>
          <a:p>
            <a:r>
              <a:rPr lang="de-DE" b="1" dirty="0" smtClean="0"/>
              <a:t>Anregen zu Selbsttätigkeit und zu eigenem Denken</a:t>
            </a:r>
          </a:p>
          <a:p>
            <a:r>
              <a:rPr lang="de-DE" b="1" dirty="0" smtClean="0"/>
              <a:t>Erleben von Anschaulichkeit und Konkretheit von „Geschichte“</a:t>
            </a:r>
          </a:p>
          <a:p>
            <a:r>
              <a:rPr lang="de-DE" b="1" dirty="0" smtClean="0"/>
              <a:t>Veranschaulichen der Perspektivität von historischen </a:t>
            </a:r>
            <a:r>
              <a:rPr lang="de-DE" b="1" dirty="0"/>
              <a:t>Aussagen und Aussagen über Geschichte</a:t>
            </a:r>
          </a:p>
          <a:p>
            <a:r>
              <a:rPr lang="de-DE" b="1" dirty="0" smtClean="0"/>
              <a:t>Voraussetzung für die eigene Urteilsbildung und das eigene Geschichtsbewusstsein</a:t>
            </a:r>
          </a:p>
          <a:p>
            <a:r>
              <a:rPr lang="de-DE" b="1" dirty="0" smtClean="0"/>
              <a:t>Aufzeigen des Konstruktions- bzw. Rekonstruktions-charakters von Geschichte</a:t>
            </a:r>
          </a:p>
          <a:p>
            <a:r>
              <a:rPr lang="de-DE" b="1" dirty="0" smtClean="0"/>
              <a:t>Erkennen der Standortgebundenheit historischer Aussagen</a:t>
            </a:r>
          </a:p>
          <a:p>
            <a:pPr marL="114300" indent="0" algn="r">
              <a:buNone/>
            </a:pPr>
            <a:r>
              <a:rPr lang="de-DE" sz="1700" dirty="0" smtClean="0">
                <a:latin typeface="Arial Narrow" pitchFamily="34" charset="0"/>
              </a:rPr>
              <a:t>Vgl. Michael </a:t>
            </a:r>
            <a:r>
              <a:rPr lang="de-DE" sz="1700" dirty="0">
                <a:latin typeface="Arial Narrow" pitchFamily="34" charset="0"/>
              </a:rPr>
              <a:t>Sauer, Geschichte unterrichten, Seelze-</a:t>
            </a:r>
            <a:r>
              <a:rPr lang="de-DE" sz="1700" dirty="0" err="1">
                <a:latin typeface="Arial Narrow" pitchFamily="34" charset="0"/>
              </a:rPr>
              <a:t>Velber</a:t>
            </a:r>
            <a:r>
              <a:rPr lang="de-DE" sz="1700" dirty="0">
                <a:latin typeface="Arial Narrow" pitchFamily="34" charset="0"/>
              </a:rPr>
              <a:t> 2003, S.85</a:t>
            </a:r>
          </a:p>
          <a:p>
            <a:pPr marL="114300" indent="0">
              <a:buNone/>
            </a:pPr>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t>5</a:t>
            </a:fld>
            <a:endParaRPr lang="de-DE"/>
          </a:p>
        </p:txBody>
      </p:sp>
    </p:spTree>
    <p:extLst>
      <p:ext uri="{BB962C8B-B14F-4D97-AF65-F5344CB8AC3E}">
        <p14:creationId xmlns:p14="http://schemas.microsoft.com/office/powerpoint/2010/main" val="1758628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Methodenkompetenz  Texte</a:t>
            </a:r>
          </a:p>
        </p:txBody>
      </p:sp>
      <p:sp>
        <p:nvSpPr>
          <p:cNvPr id="3" name="Inhaltsplatzhalter 2"/>
          <p:cNvSpPr>
            <a:spLocks noGrp="1"/>
          </p:cNvSpPr>
          <p:nvPr>
            <p:ph idx="1"/>
          </p:nvPr>
        </p:nvSpPr>
        <p:spPr/>
        <p:txBody>
          <a:bodyPr>
            <a:normAutofit/>
          </a:bodyPr>
          <a:lstStyle/>
          <a:p>
            <a:endParaRPr lang="de-DE" dirty="0" smtClean="0"/>
          </a:p>
          <a:p>
            <a:pPr marL="114300" indent="0" algn="ctr">
              <a:buNone/>
            </a:pPr>
            <a:r>
              <a:rPr lang="de-DE" b="1" dirty="0" smtClean="0">
                <a:solidFill>
                  <a:srgbClr val="C00000"/>
                </a:solidFill>
              </a:rPr>
              <a:t>Textanalyse (ab dem Abitur 2015):</a:t>
            </a:r>
          </a:p>
          <a:p>
            <a:pPr marL="114300" indent="0" algn="ctr">
              <a:buNone/>
            </a:pPr>
            <a:endParaRPr lang="de-DE" b="1" dirty="0" smtClean="0">
              <a:solidFill>
                <a:srgbClr val="C00000"/>
              </a:solidFill>
            </a:endParaRPr>
          </a:p>
          <a:p>
            <a:pPr marL="114300" indent="0" algn="ctr">
              <a:buNone/>
            </a:pPr>
            <a:r>
              <a:rPr lang="de-DE" b="1" dirty="0" smtClean="0">
                <a:solidFill>
                  <a:srgbClr val="C00000"/>
                </a:solidFill>
              </a:rPr>
              <a:t>1. Beschreiben </a:t>
            </a:r>
          </a:p>
          <a:p>
            <a:pPr marL="114300" indent="0" algn="ctr">
              <a:buNone/>
            </a:pPr>
            <a:r>
              <a:rPr lang="de-DE" dirty="0" smtClean="0">
                <a:solidFill>
                  <a:srgbClr val="C00000"/>
                </a:solidFill>
              </a:rPr>
              <a:t>der Formalien und Herausarbeiten des Inhalts </a:t>
            </a:r>
          </a:p>
          <a:p>
            <a:pPr marL="114300" indent="0" algn="ctr">
              <a:buNone/>
            </a:pPr>
            <a:r>
              <a:rPr lang="de-DE" dirty="0" smtClean="0">
                <a:solidFill>
                  <a:srgbClr val="C00000"/>
                </a:solidFill>
              </a:rPr>
              <a:t>und der Gestaltungsmittel</a:t>
            </a:r>
          </a:p>
          <a:p>
            <a:pPr marL="114300" indent="0" algn="ctr">
              <a:buNone/>
            </a:pPr>
            <a:endParaRPr lang="de-DE" dirty="0" smtClean="0">
              <a:solidFill>
                <a:srgbClr val="C00000"/>
              </a:solidFill>
            </a:endParaRPr>
          </a:p>
          <a:p>
            <a:pPr marL="114300" indent="0" algn="ctr">
              <a:buNone/>
            </a:pPr>
            <a:r>
              <a:rPr lang="de-DE" b="1" dirty="0" smtClean="0">
                <a:solidFill>
                  <a:srgbClr val="C00000"/>
                </a:solidFill>
              </a:rPr>
              <a:t>2. Erklären</a:t>
            </a:r>
            <a:r>
              <a:rPr lang="de-DE" dirty="0" smtClean="0">
                <a:solidFill>
                  <a:srgbClr val="C00000"/>
                </a:solidFill>
              </a:rPr>
              <a:t> </a:t>
            </a:r>
          </a:p>
          <a:p>
            <a:pPr marL="114300" indent="0" algn="ctr">
              <a:buNone/>
            </a:pPr>
            <a:r>
              <a:rPr lang="de-DE" dirty="0" smtClean="0">
                <a:solidFill>
                  <a:srgbClr val="C00000"/>
                </a:solidFill>
              </a:rPr>
              <a:t>im historischen Kontext</a:t>
            </a:r>
          </a:p>
          <a:p>
            <a:pPr marL="411480" lvl="1" indent="0">
              <a:buNone/>
            </a:pPr>
            <a:endParaRPr lang="de-DE" b="1" dirty="0" smtClean="0"/>
          </a:p>
        </p:txBody>
      </p:sp>
      <p:sp>
        <p:nvSpPr>
          <p:cNvPr id="4" name="Foliennummernplatzhalter 3"/>
          <p:cNvSpPr>
            <a:spLocks noGrp="1"/>
          </p:cNvSpPr>
          <p:nvPr>
            <p:ph type="sldNum" sz="quarter" idx="12"/>
          </p:nvPr>
        </p:nvSpPr>
        <p:spPr/>
        <p:txBody>
          <a:bodyPr/>
          <a:lstStyle/>
          <a:p>
            <a:fld id="{6C6AE60A-B69C-4790-82F7-3882EDF23186}" type="slidenum">
              <a:rPr lang="de-DE" smtClean="0"/>
              <a:t>6</a:t>
            </a:fld>
            <a:endParaRPr lang="de-DE"/>
          </a:p>
        </p:txBody>
      </p:sp>
    </p:spTree>
    <p:extLst>
      <p:ext uri="{BB962C8B-B14F-4D97-AF65-F5344CB8AC3E}">
        <p14:creationId xmlns:p14="http://schemas.microsoft.com/office/powerpoint/2010/main" val="3197607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Methodenkompetenz  Texte</a:t>
            </a:r>
            <a:endParaRPr lang="de-DE" dirty="0"/>
          </a:p>
        </p:txBody>
      </p:sp>
      <p:sp>
        <p:nvSpPr>
          <p:cNvPr id="3" name="Inhaltsplatzhalter 2"/>
          <p:cNvSpPr>
            <a:spLocks noGrp="1"/>
          </p:cNvSpPr>
          <p:nvPr>
            <p:ph idx="1"/>
          </p:nvPr>
        </p:nvSpPr>
        <p:spPr/>
        <p:txBody>
          <a:bodyPr>
            <a:normAutofit lnSpcReduction="10000"/>
          </a:bodyPr>
          <a:lstStyle/>
          <a:p>
            <a:pPr marL="411480" lvl="1" indent="0" algn="ctr">
              <a:buNone/>
            </a:pPr>
            <a:endParaRPr lang="de-DE" sz="2400" b="1" dirty="0" smtClean="0"/>
          </a:p>
          <a:p>
            <a:pPr marL="411480" lvl="1" indent="0" algn="ctr">
              <a:buNone/>
            </a:pPr>
            <a:r>
              <a:rPr lang="de-DE" sz="2400" b="1" dirty="0" smtClean="0"/>
              <a:t>Textinterpretation [in weiterer Zukunft?]: </a:t>
            </a:r>
          </a:p>
          <a:p>
            <a:pPr marL="411480" lvl="1" indent="0" algn="ctr">
              <a:buNone/>
            </a:pPr>
            <a:endParaRPr lang="de-DE" sz="2400" b="1" dirty="0"/>
          </a:p>
          <a:p>
            <a:pPr marL="411480" lvl="1" indent="0" algn="ctr">
              <a:buNone/>
            </a:pPr>
            <a:r>
              <a:rPr lang="de-DE" sz="2400" b="1" dirty="0" smtClean="0"/>
              <a:t>1. Beschreiben </a:t>
            </a:r>
          </a:p>
          <a:p>
            <a:pPr marL="411480" lvl="1" indent="0" algn="ctr">
              <a:buNone/>
            </a:pPr>
            <a:r>
              <a:rPr lang="de-DE" sz="2400" dirty="0" smtClean="0"/>
              <a:t>der </a:t>
            </a:r>
            <a:r>
              <a:rPr lang="de-DE" sz="2400" dirty="0"/>
              <a:t>Formalien und Herausarbeiten des Inhalts </a:t>
            </a:r>
            <a:endParaRPr lang="de-DE" sz="2400" dirty="0" smtClean="0"/>
          </a:p>
          <a:p>
            <a:pPr marL="411480" lvl="1" indent="0" algn="ctr">
              <a:buNone/>
            </a:pPr>
            <a:r>
              <a:rPr lang="de-DE" sz="2400" dirty="0" smtClean="0"/>
              <a:t>und </a:t>
            </a:r>
            <a:r>
              <a:rPr lang="de-DE" sz="2400" dirty="0"/>
              <a:t>der Gestaltungsmittel </a:t>
            </a:r>
            <a:endParaRPr lang="de-DE" sz="2400" dirty="0" smtClean="0"/>
          </a:p>
          <a:p>
            <a:pPr marL="411480" lvl="1" indent="0" algn="ctr">
              <a:buNone/>
            </a:pPr>
            <a:endParaRPr lang="de-DE" sz="2400" dirty="0"/>
          </a:p>
          <a:p>
            <a:pPr marL="411480" lvl="1" indent="0" algn="ctr">
              <a:buNone/>
            </a:pPr>
            <a:r>
              <a:rPr lang="de-DE" sz="2400" b="1" dirty="0" smtClean="0"/>
              <a:t>2. Erklären </a:t>
            </a:r>
            <a:r>
              <a:rPr lang="de-DE" sz="2400" dirty="0"/>
              <a:t>im historischen </a:t>
            </a:r>
            <a:r>
              <a:rPr lang="de-DE" sz="2400" dirty="0" smtClean="0"/>
              <a:t>Kontext</a:t>
            </a:r>
          </a:p>
          <a:p>
            <a:pPr marL="411480" lvl="1" indent="0" algn="ctr">
              <a:buNone/>
            </a:pPr>
            <a:endParaRPr lang="de-DE" sz="2400" dirty="0"/>
          </a:p>
          <a:p>
            <a:pPr marL="411480" lvl="1" indent="0" algn="ctr">
              <a:buNone/>
            </a:pPr>
            <a:r>
              <a:rPr lang="de-DE" sz="2400" b="1" dirty="0" smtClean="0"/>
              <a:t>3. Beurteilen </a:t>
            </a:r>
            <a:r>
              <a:rPr lang="de-DE" sz="2400" dirty="0"/>
              <a:t>des Textes</a:t>
            </a:r>
          </a:p>
          <a:p>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t>7</a:t>
            </a:fld>
            <a:endParaRPr lang="de-DE"/>
          </a:p>
        </p:txBody>
      </p:sp>
    </p:spTree>
    <p:extLst>
      <p:ext uri="{BB962C8B-B14F-4D97-AF65-F5344CB8AC3E}">
        <p14:creationId xmlns:p14="http://schemas.microsoft.com/office/powerpoint/2010/main" val="3686450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000" b="1" dirty="0"/>
              <a:t>I. Beschreiben des Textes:  </a:t>
            </a:r>
            <a:r>
              <a:rPr lang="de-DE" sz="3000" b="1" cap="none" dirty="0"/>
              <a:t>formal</a:t>
            </a:r>
          </a:p>
        </p:txBody>
      </p:sp>
      <p:sp>
        <p:nvSpPr>
          <p:cNvPr id="3" name="Inhaltsplatzhalter 2"/>
          <p:cNvSpPr>
            <a:spLocks noGrp="1"/>
          </p:cNvSpPr>
          <p:nvPr>
            <p:ph idx="1"/>
          </p:nvPr>
        </p:nvSpPr>
        <p:spPr/>
        <p:txBody>
          <a:bodyPr/>
          <a:lstStyle/>
          <a:p>
            <a:pPr marL="114300" indent="0">
              <a:buNone/>
            </a:pPr>
            <a:r>
              <a:rPr lang="de-DE" b="1" dirty="0" smtClean="0">
                <a:solidFill>
                  <a:srgbClr val="C00000"/>
                </a:solidFill>
              </a:rPr>
              <a:t>Der einleitende Basissatz soll enthalten: </a:t>
            </a:r>
          </a:p>
          <a:p>
            <a:r>
              <a:rPr lang="de-DE" b="1" dirty="0" smtClean="0"/>
              <a:t>Titel der Quelle</a:t>
            </a:r>
          </a:p>
          <a:p>
            <a:r>
              <a:rPr lang="de-DE" b="1" dirty="0" smtClean="0"/>
              <a:t>Name des Verfassers</a:t>
            </a:r>
          </a:p>
          <a:p>
            <a:r>
              <a:rPr lang="de-DE" b="1" dirty="0" smtClean="0"/>
              <a:t>Entstehungs- und/oder Erscheinungsdatum</a:t>
            </a:r>
          </a:p>
          <a:p>
            <a:r>
              <a:rPr lang="de-DE" b="1" dirty="0" smtClean="0"/>
              <a:t>Entstehungs- und oder Erscheinungsort</a:t>
            </a:r>
          </a:p>
          <a:p>
            <a:pPr marL="114300" indent="0">
              <a:buNone/>
            </a:pPr>
            <a:endParaRPr lang="de-DE" b="1" dirty="0" smtClean="0"/>
          </a:p>
          <a:p>
            <a:pPr marL="114300" indent="0">
              <a:buNone/>
            </a:pPr>
            <a:r>
              <a:rPr lang="de-DE" b="1" dirty="0" smtClean="0">
                <a:solidFill>
                  <a:srgbClr val="C00000"/>
                </a:solidFill>
              </a:rPr>
              <a:t>Problem:</a:t>
            </a:r>
          </a:p>
          <a:p>
            <a:r>
              <a:rPr lang="de-DE" b="1" dirty="0"/>
              <a:t>a</a:t>
            </a:r>
            <a:r>
              <a:rPr lang="de-DE" b="1" dirty="0" smtClean="0"/>
              <a:t>llzu häufig nur (lästige) Pflichtübung </a:t>
            </a:r>
          </a:p>
          <a:p>
            <a:r>
              <a:rPr lang="de-DE" b="1" dirty="0"/>
              <a:t>v</a:t>
            </a:r>
            <a:r>
              <a:rPr lang="de-DE" b="1" dirty="0" smtClean="0"/>
              <a:t>or allem Entstehungszeit und -ort häufig nicht für Aussage/Bedeutung der Quelle nutzbar gemacht</a:t>
            </a:r>
          </a:p>
        </p:txBody>
      </p:sp>
      <p:sp>
        <p:nvSpPr>
          <p:cNvPr id="4" name="Foliennummernplatzhalter 3"/>
          <p:cNvSpPr>
            <a:spLocks noGrp="1"/>
          </p:cNvSpPr>
          <p:nvPr>
            <p:ph type="sldNum" sz="quarter" idx="12"/>
          </p:nvPr>
        </p:nvSpPr>
        <p:spPr/>
        <p:txBody>
          <a:bodyPr/>
          <a:lstStyle/>
          <a:p>
            <a:fld id="{6C6AE60A-B69C-4790-82F7-3882EDF23186}" type="slidenum">
              <a:rPr lang="de-DE" smtClean="0"/>
              <a:t>8</a:t>
            </a:fld>
            <a:endParaRPr lang="de-DE"/>
          </a:p>
        </p:txBody>
      </p:sp>
    </p:spTree>
    <p:extLst>
      <p:ext uri="{BB962C8B-B14F-4D97-AF65-F5344CB8AC3E}">
        <p14:creationId xmlns:p14="http://schemas.microsoft.com/office/powerpoint/2010/main" val="3317070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a:t>I. Beschreiben des Textes:  </a:t>
            </a:r>
            <a:r>
              <a:rPr lang="de-DE" sz="3200" b="1" cap="none" dirty="0"/>
              <a:t>formal</a:t>
            </a:r>
            <a:endParaRPr lang="de-DE" dirty="0"/>
          </a:p>
        </p:txBody>
      </p:sp>
      <p:sp>
        <p:nvSpPr>
          <p:cNvPr id="3" name="Inhaltsplatzhalter 2"/>
          <p:cNvSpPr>
            <a:spLocks noGrp="1"/>
          </p:cNvSpPr>
          <p:nvPr>
            <p:ph idx="1"/>
          </p:nvPr>
        </p:nvSpPr>
        <p:spPr/>
        <p:txBody>
          <a:bodyPr>
            <a:normAutofit lnSpcReduction="10000"/>
          </a:bodyPr>
          <a:lstStyle/>
          <a:p>
            <a:pPr marL="114300" indent="0" algn="ctr">
              <a:buNone/>
            </a:pPr>
            <a:r>
              <a:rPr lang="de-DE" sz="2000" b="1" dirty="0"/>
              <a:t>Beispiel Musterklausur zum Themenschwerpunkt II:</a:t>
            </a:r>
          </a:p>
          <a:p>
            <a:pPr marL="114300" indent="0" algn="ctr">
              <a:buNone/>
            </a:pPr>
            <a:r>
              <a:rPr lang="de-DE" sz="2000" b="1" dirty="0"/>
              <a:t>hier: Aufgabe 3 /Quelle M 2:</a:t>
            </a:r>
          </a:p>
          <a:p>
            <a:endParaRPr lang="de-DE" sz="1800" b="1" dirty="0"/>
          </a:p>
          <a:p>
            <a:pPr marL="114300" indent="0" algn="ctr">
              <a:buNone/>
            </a:pPr>
            <a:r>
              <a:rPr lang="de-DE" sz="1800" b="1" dirty="0">
                <a:solidFill>
                  <a:srgbClr val="C00000"/>
                </a:solidFill>
              </a:rPr>
              <a:t>Erklärung von Teilnehmern am Treffen der „Vereinigten Linken“ in Böhlen bei Leipzig vom 13. Oktober 1989</a:t>
            </a:r>
          </a:p>
          <a:p>
            <a:pPr marL="114300" indent="0">
              <a:buNone/>
            </a:pPr>
            <a:endParaRPr lang="de-DE" sz="1800" b="1" dirty="0" smtClean="0"/>
          </a:p>
          <a:p>
            <a:pPr marL="114300" indent="0">
              <a:buNone/>
            </a:pPr>
            <a:r>
              <a:rPr lang="de-DE" sz="1800" b="1" dirty="0" smtClean="0"/>
              <a:t>Der Schüler/die Schülerin nennt/…</a:t>
            </a:r>
          </a:p>
          <a:p>
            <a:pPr>
              <a:buFontTx/>
              <a:buChar char="-"/>
            </a:pPr>
            <a:r>
              <a:rPr lang="de-DE" sz="1800" b="1" dirty="0" smtClean="0"/>
              <a:t>die Erscheinungszeit (13.10.1989, d.h. in der dramatischen Endphase der DDR zwischen Gorbatschow-Besuch und Honecker-Rücktritt)</a:t>
            </a:r>
          </a:p>
          <a:p>
            <a:pPr>
              <a:buFontTx/>
              <a:buChar char="-"/>
            </a:pPr>
            <a:r>
              <a:rPr lang="de-DE" sz="1800" b="1" dirty="0" smtClean="0"/>
              <a:t>der Veranstaltungsort (Böhlen bei Leipzig, d.h. in der unmittelbaren Umgebung der „Hauptstadt der Friedlichen Revolution“, wo seit September regelmäßig „Montagsdemonstrationen“ stattfinden, die sich im Oktober 1989 zu Massendemonstrationen mit systemgefährdenden Tendenzen ausweiten)</a:t>
            </a:r>
          </a:p>
          <a:p>
            <a:pPr marL="685800" lvl="2" indent="0" algn="r">
              <a:buNone/>
            </a:pPr>
            <a:r>
              <a:rPr lang="de-DE" sz="1600" dirty="0" smtClean="0"/>
              <a:t>Vgl Lösungshinweise</a:t>
            </a:r>
            <a:endParaRPr lang="de-DE" sz="1600" dirty="0"/>
          </a:p>
        </p:txBody>
      </p:sp>
      <p:sp>
        <p:nvSpPr>
          <p:cNvPr id="4" name="Foliennummernplatzhalter 3"/>
          <p:cNvSpPr>
            <a:spLocks noGrp="1"/>
          </p:cNvSpPr>
          <p:nvPr>
            <p:ph type="sldNum" sz="quarter" idx="12"/>
          </p:nvPr>
        </p:nvSpPr>
        <p:spPr/>
        <p:txBody>
          <a:bodyPr/>
          <a:lstStyle/>
          <a:p>
            <a:fld id="{6C6AE60A-B69C-4790-82F7-3882EDF23186}" type="slidenum">
              <a:rPr lang="de-DE" smtClean="0"/>
              <a:t>9</a:t>
            </a:fld>
            <a:endParaRPr lang="de-DE" dirty="0"/>
          </a:p>
        </p:txBody>
      </p:sp>
    </p:spTree>
    <p:extLst>
      <p:ext uri="{BB962C8B-B14F-4D97-AF65-F5344CB8AC3E}">
        <p14:creationId xmlns:p14="http://schemas.microsoft.com/office/powerpoint/2010/main" val="3129092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ke">
  <a:themeElements>
    <a:clrScheme name="Apothek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k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k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0</TotalTime>
  <Words>940</Words>
  <Application>Microsoft Office PowerPoint</Application>
  <PresentationFormat>Bildschirmpräsentation (4:3)</PresentationFormat>
  <Paragraphs>180</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Apotheke</vt:lpstr>
      <vt:lpstr>Aufgabentypus   textarbeit</vt:lpstr>
      <vt:lpstr> Ausgangspunkt </vt:lpstr>
      <vt:lpstr>Bedeutung der Textarbeit</vt:lpstr>
      <vt:lpstr>Bedeutung der textarbeit</vt:lpstr>
      <vt:lpstr>Bedeutung der Textarbeit</vt:lpstr>
      <vt:lpstr>Methodenkompetenz  Texte</vt:lpstr>
      <vt:lpstr>Methodenkompetenz  Texte</vt:lpstr>
      <vt:lpstr>I. Beschreiben des Textes:  formal</vt:lpstr>
      <vt:lpstr>I. Beschreiben des Textes:  formal</vt:lpstr>
      <vt:lpstr>I. Beschreiben des Textes:  formal</vt:lpstr>
      <vt:lpstr>I. Beschreiben des Textes:  formal</vt:lpstr>
      <vt:lpstr>I. Beschreiben des Textes:  formal</vt:lpstr>
      <vt:lpstr>I. Beschreiben des Textes: Herausarbeiten des Inhalts </vt:lpstr>
      <vt:lpstr>I. Beschreiben des Textes:   Herausarbeiten sprachliche Gestaltungsmittel</vt:lpstr>
      <vt:lpstr>II. Erklären im historischen Kontext</vt:lpstr>
      <vt:lpstr>II. Erklären im historischen Kontext</vt:lpstr>
      <vt:lpstr>[III. Beurteilen des Textes]</vt:lpstr>
      <vt:lpstr>[III. Beurteilen des Textes]</vt:lpstr>
      <vt:lpstr>[III. Beurteilen des Textes]</vt:lpstr>
      <vt:lpstr>Materialien zur Textarbeit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Aufgabentypus   textarbeit</dc:title>
  <cp:lastModifiedBy>Kreutz</cp:lastModifiedBy>
  <cp:revision>27</cp:revision>
  <dcterms:modified xsi:type="dcterms:W3CDTF">2013-10-04T08:29:57Z</dcterms:modified>
</cp:coreProperties>
</file>