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Lst>
  <p:notesMasterIdLst>
    <p:notesMasterId r:id="rId68"/>
  </p:notesMasterIdLst>
  <p:handoutMasterIdLst>
    <p:handoutMasterId r:id="rId69"/>
  </p:handoutMasterIdLst>
  <p:sldIdLst>
    <p:sldId id="256" r:id="rId2"/>
    <p:sldId id="363" r:id="rId3"/>
    <p:sldId id="353" r:id="rId4"/>
    <p:sldId id="365" r:id="rId5"/>
    <p:sldId id="352" r:id="rId6"/>
    <p:sldId id="452" r:id="rId7"/>
    <p:sldId id="401" r:id="rId8"/>
    <p:sldId id="402" r:id="rId9"/>
    <p:sldId id="355" r:id="rId10"/>
    <p:sldId id="356" r:id="rId11"/>
    <p:sldId id="453" r:id="rId12"/>
    <p:sldId id="408" r:id="rId13"/>
    <p:sldId id="410" r:id="rId14"/>
    <p:sldId id="411" r:id="rId15"/>
    <p:sldId id="412" r:id="rId16"/>
    <p:sldId id="409" r:id="rId17"/>
    <p:sldId id="454" r:id="rId18"/>
    <p:sldId id="413" r:id="rId19"/>
    <p:sldId id="435" r:id="rId20"/>
    <p:sldId id="443" r:id="rId21"/>
    <p:sldId id="439" r:id="rId22"/>
    <p:sldId id="438" r:id="rId23"/>
    <p:sldId id="442" r:id="rId24"/>
    <p:sldId id="434" r:id="rId25"/>
    <p:sldId id="436" r:id="rId26"/>
    <p:sldId id="437" r:id="rId27"/>
    <p:sldId id="407" r:id="rId28"/>
    <p:sldId id="455" r:id="rId29"/>
    <p:sldId id="405" r:id="rId30"/>
    <p:sldId id="404" r:id="rId31"/>
    <p:sldId id="415" r:id="rId32"/>
    <p:sldId id="416" r:id="rId33"/>
    <p:sldId id="420" r:id="rId34"/>
    <p:sldId id="419" r:id="rId35"/>
    <p:sldId id="361" r:id="rId36"/>
    <p:sldId id="362" r:id="rId37"/>
    <p:sldId id="370" r:id="rId38"/>
    <p:sldId id="371" r:id="rId39"/>
    <p:sldId id="373" r:id="rId40"/>
    <p:sldId id="374" r:id="rId41"/>
    <p:sldId id="382" r:id="rId42"/>
    <p:sldId id="375" r:id="rId43"/>
    <p:sldId id="383" r:id="rId44"/>
    <p:sldId id="384" r:id="rId45"/>
    <p:sldId id="376" r:id="rId46"/>
    <p:sldId id="377" r:id="rId47"/>
    <p:sldId id="378" r:id="rId48"/>
    <p:sldId id="379" r:id="rId49"/>
    <p:sldId id="380" r:id="rId50"/>
    <p:sldId id="381" r:id="rId51"/>
    <p:sldId id="372" r:id="rId52"/>
    <p:sldId id="394" r:id="rId53"/>
    <p:sldId id="385" r:id="rId54"/>
    <p:sldId id="386" r:id="rId55"/>
    <p:sldId id="389" r:id="rId56"/>
    <p:sldId id="390" r:id="rId57"/>
    <p:sldId id="391" r:id="rId58"/>
    <p:sldId id="392" r:id="rId59"/>
    <p:sldId id="388" r:id="rId60"/>
    <p:sldId id="393" r:id="rId61"/>
    <p:sldId id="395" r:id="rId62"/>
    <p:sldId id="396" r:id="rId63"/>
    <p:sldId id="387" r:id="rId64"/>
    <p:sldId id="450" r:id="rId65"/>
    <p:sldId id="367" r:id="rId66"/>
    <p:sldId id="432"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9F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946" autoAdjust="0"/>
  </p:normalViewPr>
  <p:slideViewPr>
    <p:cSldViewPr showGuides="1">
      <p:cViewPr varScale="1">
        <p:scale>
          <a:sx n="99" d="100"/>
          <a:sy n="99" d="100"/>
        </p:scale>
        <p:origin x="-330" y="-96"/>
      </p:cViewPr>
      <p:guideLst>
        <p:guide orient="horz" pos="2160"/>
        <p:guide pos="2880"/>
      </p:guideLst>
    </p:cSldViewPr>
  </p:slideViewPr>
  <p:outlineViewPr>
    <p:cViewPr>
      <p:scale>
        <a:sx n="33" d="100"/>
        <a:sy n="33" d="100"/>
      </p:scale>
      <p:origin x="48" y="7980"/>
    </p:cViewPr>
  </p:outlineViewPr>
  <p:notesTextViewPr>
    <p:cViewPr>
      <p:scale>
        <a:sx n="125" d="100"/>
        <a:sy n="125" d="100"/>
      </p:scale>
      <p:origin x="0" y="0"/>
    </p:cViewPr>
  </p:notesTextViewPr>
  <p:sorterViewPr>
    <p:cViewPr>
      <p:scale>
        <a:sx n="66" d="100"/>
        <a:sy n="66" d="100"/>
      </p:scale>
      <p:origin x="0" y="0"/>
    </p:cViewPr>
  </p:sorterViewPr>
  <p:notesViewPr>
    <p:cSldViewPr showGuides="1">
      <p:cViewPr varScale="1">
        <p:scale>
          <a:sx n="79" d="100"/>
          <a:sy n="79" d="100"/>
        </p:scale>
        <p:origin x="-204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BC3979-DA46-4479-9181-C4ED72B2AFA5}" type="datetimeFigureOut">
              <a:rPr lang="de-DE" smtClean="0"/>
              <a:pPr/>
              <a:t>24.09.2013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AF31D5-C70E-4AF8-B5F4-E2CE2B5A29A7}"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80CB2D-6995-4BD2-B08D-24A5B1097663}"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5DF22-3FD5-461D-B616-F1A1FEBAFFD2}" type="slidenum">
              <a:rPr lang="de-DE"/>
              <a:pPr/>
              <a:t>1</a:t>
            </a:fld>
            <a:endParaRPr lang="de-DE"/>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p:spPr>
        <p:txBody>
          <a:bodyPr/>
          <a:lstStyle/>
          <a:p>
            <a:endParaRPr lang="de-DE" smtClean="0"/>
          </a:p>
        </p:txBody>
      </p:sp>
      <p:sp>
        <p:nvSpPr>
          <p:cNvPr id="51204" name="Foliennummernplatzhalter 3"/>
          <p:cNvSpPr>
            <a:spLocks noGrp="1"/>
          </p:cNvSpPr>
          <p:nvPr>
            <p:ph type="sldNum" sz="quarter" idx="5"/>
          </p:nvPr>
        </p:nvSpPr>
        <p:spPr>
          <a:noFill/>
        </p:spPr>
        <p:txBody>
          <a:bodyPr/>
          <a:lstStyle/>
          <a:p>
            <a:fld id="{E1307075-940A-427F-A7CF-E6FF7B5C330D}" type="slidenum">
              <a:rPr lang="de-DE" smtClean="0"/>
              <a:pPr/>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fld id="{0280CB2D-6995-4BD2-B08D-24A5B1097663}"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p:spPr>
        <p:txBody>
          <a:bodyPr/>
          <a:lstStyle/>
          <a:p>
            <a:endParaRPr lang="de-DE" smtClean="0"/>
          </a:p>
        </p:txBody>
      </p:sp>
      <p:sp>
        <p:nvSpPr>
          <p:cNvPr id="51204" name="Foliennummernplatzhalter 3"/>
          <p:cNvSpPr>
            <a:spLocks noGrp="1"/>
          </p:cNvSpPr>
          <p:nvPr>
            <p:ph type="sldNum" sz="quarter" idx="5"/>
          </p:nvPr>
        </p:nvSpPr>
        <p:spPr>
          <a:noFill/>
        </p:spPr>
        <p:txBody>
          <a:bodyPr/>
          <a:lstStyle/>
          <a:p>
            <a:fld id="{E1307075-940A-427F-A7CF-E6FF7B5C330D}" type="slidenum">
              <a:rPr lang="de-DE" smtClean="0"/>
              <a:pPr/>
              <a:t>17</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endParaRPr lang="de-DE" dirty="0" smtClean="0"/>
          </a:p>
        </p:txBody>
      </p:sp>
      <p:sp>
        <p:nvSpPr>
          <p:cNvPr id="4" name="Foliennummernplatzhalter 3"/>
          <p:cNvSpPr>
            <a:spLocks noGrp="1"/>
          </p:cNvSpPr>
          <p:nvPr>
            <p:ph type="sldNum" sz="quarter" idx="10"/>
          </p:nvPr>
        </p:nvSpPr>
        <p:spPr/>
        <p:txBody>
          <a:bodyPr/>
          <a:lstStyle/>
          <a:p>
            <a:fld id="{0280CB2D-6995-4BD2-B08D-24A5B1097663}"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80CB2D-6995-4BD2-B08D-24A5B1097663}"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80CB2D-6995-4BD2-B08D-24A5B1097663}"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buFont typeface="Arial" pitchFamily="34" charset="0"/>
              <a:buChar char="•"/>
            </a:pPr>
            <a:endParaRPr lang="de-DE" dirty="0" smtClean="0"/>
          </a:p>
        </p:txBody>
      </p:sp>
      <p:sp>
        <p:nvSpPr>
          <p:cNvPr id="4" name="Foliennummernplatzhalter 3"/>
          <p:cNvSpPr>
            <a:spLocks noGrp="1"/>
          </p:cNvSpPr>
          <p:nvPr>
            <p:ph type="sldNum" sz="quarter" idx="10"/>
          </p:nvPr>
        </p:nvSpPr>
        <p:spPr/>
        <p:txBody>
          <a:bodyPr/>
          <a:lstStyle/>
          <a:p>
            <a:fld id="{0280CB2D-6995-4BD2-B08D-24A5B1097663}" type="slidenum">
              <a:rPr lang="de-DE" smtClean="0"/>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p:spPr>
        <p:txBody>
          <a:bodyPr/>
          <a:lstStyle/>
          <a:p>
            <a:endParaRPr lang="de-DE" smtClean="0"/>
          </a:p>
        </p:txBody>
      </p:sp>
      <p:sp>
        <p:nvSpPr>
          <p:cNvPr id="51204" name="Foliennummernplatzhalter 3"/>
          <p:cNvSpPr>
            <a:spLocks noGrp="1"/>
          </p:cNvSpPr>
          <p:nvPr>
            <p:ph type="sldNum" sz="quarter" idx="5"/>
          </p:nvPr>
        </p:nvSpPr>
        <p:spPr>
          <a:noFill/>
        </p:spPr>
        <p:txBody>
          <a:bodyPr/>
          <a:lstStyle/>
          <a:p>
            <a:fld id="{E1307075-940A-427F-A7CF-E6FF7B5C330D}" type="slidenum">
              <a:rPr lang="de-DE" smtClean="0"/>
              <a:pPr/>
              <a:t>28</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30</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32</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33</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34</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35</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36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37</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38</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39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p:spPr>
      </p:sp>
      <p:sp>
        <p:nvSpPr>
          <p:cNvPr id="522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000F2666-E545-497A-9BC8-94FDD1611E8D}" type="slidenum">
              <a:rPr lang="de-DE" smtClean="0"/>
              <a:pPr>
                <a:defRPr/>
              </a:pPr>
              <a:t>4</a:t>
            </a:fld>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40</a:t>
            </a:fld>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41</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42</a:t>
            </a:fld>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80CB2D-6995-4BD2-B08D-24A5B1097663}" type="slidenum">
              <a:rPr lang="de-DE" smtClean="0"/>
              <a:pPr/>
              <a:t>43</a:t>
            </a:fld>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80CB2D-6995-4BD2-B08D-24A5B1097663}" type="slidenum">
              <a:rPr lang="de-DE" smtClean="0"/>
              <a:pPr/>
              <a:t>44</a:t>
            </a:fld>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80CB2D-6995-4BD2-B08D-24A5B1097663}" type="slidenum">
              <a:rPr lang="de-DE" smtClean="0"/>
              <a:pPr/>
              <a:t>45</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46</a:t>
            </a:fld>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47</a:t>
            </a:fld>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48</a:t>
            </a:fld>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49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de-DE" dirty="0" smtClean="0"/>
          </a:p>
        </p:txBody>
      </p:sp>
      <p:sp>
        <p:nvSpPr>
          <p:cNvPr id="4" name="Foliennummernplatzhalter 3"/>
          <p:cNvSpPr>
            <a:spLocks noGrp="1"/>
          </p:cNvSpPr>
          <p:nvPr>
            <p:ph type="sldNum" sz="quarter" idx="10"/>
          </p:nvPr>
        </p:nvSpPr>
        <p:spPr/>
        <p:txBody>
          <a:bodyPr/>
          <a:lstStyle/>
          <a:p>
            <a:fld id="{0280CB2D-6995-4BD2-B08D-24A5B1097663}" type="slidenum">
              <a:rPr lang="de-DE" smtClean="0"/>
              <a:pPr/>
              <a:t>5</a:t>
            </a:fld>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50</a:t>
            </a:fld>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51</a:t>
            </a:fld>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52</a:t>
            </a:fld>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53</a:t>
            </a:fld>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54</a:t>
            </a:fld>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80CB2D-6995-4BD2-B08D-24A5B1097663}" type="slidenum">
              <a:rPr lang="de-DE" smtClean="0"/>
              <a:pPr/>
              <a:t>55</a:t>
            </a:fld>
            <a:endParaRPr 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80CB2D-6995-4BD2-B08D-24A5B1097663}" type="slidenum">
              <a:rPr lang="de-DE" smtClean="0"/>
              <a:pPr/>
              <a:t>56</a:t>
            </a:fld>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80CB2D-6995-4BD2-B08D-24A5B1097663}" type="slidenum">
              <a:rPr lang="de-DE" smtClean="0"/>
              <a:pPr/>
              <a:t>57</a:t>
            </a:fld>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80CB2D-6995-4BD2-B08D-24A5B1097663}" type="slidenum">
              <a:rPr lang="de-DE" smtClean="0"/>
              <a:pPr/>
              <a:t>58</a:t>
            </a:fld>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59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p:spPr>
        <p:txBody>
          <a:bodyPr/>
          <a:lstStyle/>
          <a:p>
            <a:endParaRPr lang="de-DE" smtClean="0"/>
          </a:p>
        </p:txBody>
      </p:sp>
      <p:sp>
        <p:nvSpPr>
          <p:cNvPr id="51204" name="Foliennummernplatzhalter 3"/>
          <p:cNvSpPr>
            <a:spLocks noGrp="1"/>
          </p:cNvSpPr>
          <p:nvPr>
            <p:ph type="sldNum" sz="quarter" idx="5"/>
          </p:nvPr>
        </p:nvSpPr>
        <p:spPr>
          <a:noFill/>
        </p:spPr>
        <p:txBody>
          <a:bodyPr/>
          <a:lstStyle/>
          <a:p>
            <a:fld id="{E1307075-940A-427F-A7CF-E6FF7B5C330D}" type="slidenum">
              <a:rPr lang="de-DE" smtClean="0"/>
              <a:pPr/>
              <a:t>6</a:t>
            </a:fld>
            <a:endParaRPr lang="de-DE"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60</a:t>
            </a:fld>
            <a:endParaRPr 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80CB2D-6995-4BD2-B08D-24A5B1097663}" type="slidenum">
              <a:rPr lang="de-DE" smtClean="0"/>
              <a:pPr/>
              <a:t>61</a:t>
            </a:fld>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80CB2D-6995-4BD2-B08D-24A5B1097663}" type="slidenum">
              <a:rPr lang="de-DE" smtClean="0"/>
              <a:pPr/>
              <a:t>62</a:t>
            </a:fld>
            <a:endParaRPr 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63</a:t>
            </a:fld>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p:spPr>
        <p:txBody>
          <a:bodyPr/>
          <a:lstStyle/>
          <a:p>
            <a:endParaRPr lang="de-DE" smtClean="0"/>
          </a:p>
        </p:txBody>
      </p:sp>
      <p:sp>
        <p:nvSpPr>
          <p:cNvPr id="51204" name="Foliennummernplatzhalter 3"/>
          <p:cNvSpPr>
            <a:spLocks noGrp="1"/>
          </p:cNvSpPr>
          <p:nvPr>
            <p:ph type="sldNum" sz="quarter" idx="5"/>
          </p:nvPr>
        </p:nvSpPr>
        <p:spPr>
          <a:noFill/>
        </p:spPr>
        <p:txBody>
          <a:bodyPr/>
          <a:lstStyle/>
          <a:p>
            <a:fld id="{E1307075-940A-427F-A7CF-E6FF7B5C330D}" type="slidenum">
              <a:rPr lang="de-DE" smtClean="0"/>
              <a:pPr/>
              <a:t>64</a:t>
            </a:fld>
            <a:endParaRPr lang="de-D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65</a:t>
            </a:fld>
            <a:endParaRPr 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66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6386" name="Line 2"/>
          <p:cNvSpPr>
            <a:spLocks noChangeShapeType="1"/>
          </p:cNvSpPr>
          <p:nvPr/>
        </p:nvSpPr>
        <p:spPr bwMode="auto">
          <a:xfrm>
            <a:off x="7315200" y="1066800"/>
            <a:ext cx="0" cy="1752600"/>
          </a:xfrm>
          <a:prstGeom prst="line">
            <a:avLst/>
          </a:prstGeom>
          <a:noFill/>
          <a:ln w="9525">
            <a:solidFill>
              <a:schemeClr val="accent2"/>
            </a:solidFill>
            <a:round/>
            <a:headEnd/>
            <a:tailEnd/>
          </a:ln>
          <a:effectLst/>
        </p:spPr>
        <p:txBody>
          <a:bodyPr/>
          <a:lstStyle/>
          <a:p>
            <a:endParaRPr lang="de-DE"/>
          </a:p>
        </p:txBody>
      </p:sp>
      <p:sp>
        <p:nvSpPr>
          <p:cNvPr id="16387" name="Rectangle 3"/>
          <p:cNvSpPr>
            <a:spLocks noGrp="1" noChangeArrowheads="1"/>
          </p:cNvSpPr>
          <p:nvPr>
            <p:ph type="ctrTitle"/>
          </p:nvPr>
        </p:nvSpPr>
        <p:spPr>
          <a:xfrm>
            <a:off x="315913" y="466725"/>
            <a:ext cx="6781800" cy="2133600"/>
          </a:xfrm>
        </p:spPr>
        <p:txBody>
          <a:bodyPr/>
          <a:lstStyle>
            <a:lvl1pPr algn="r">
              <a:defRPr sz="4800"/>
            </a:lvl1pPr>
          </a:lstStyle>
          <a:p>
            <a:r>
              <a:rPr lang="de-DE" smtClean="0"/>
              <a:t>Titelmasterformat durch Klicken bearbeiten</a:t>
            </a:r>
            <a:endParaRPr lang="de-DE"/>
          </a:p>
        </p:txBody>
      </p:sp>
      <p:sp>
        <p:nvSpPr>
          <p:cNvPr id="1638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de-DE" smtClean="0"/>
              <a:t>Formatvorlage des Untertitelmasters durch Klicken bearbeiten</a:t>
            </a:r>
            <a:endParaRPr lang="de-DE"/>
          </a:p>
        </p:txBody>
      </p:sp>
      <p:sp>
        <p:nvSpPr>
          <p:cNvPr id="16389" name="Rectangle 5"/>
          <p:cNvSpPr>
            <a:spLocks noGrp="1" noChangeArrowheads="1"/>
          </p:cNvSpPr>
          <p:nvPr>
            <p:ph type="dt" sz="half" idx="2"/>
          </p:nvPr>
        </p:nvSpPr>
        <p:spPr/>
        <p:txBody>
          <a:bodyPr/>
          <a:lstStyle>
            <a:lvl1pPr>
              <a:defRPr/>
            </a:lvl1pPr>
          </a:lstStyle>
          <a:p>
            <a:endParaRPr lang="de-DE"/>
          </a:p>
        </p:txBody>
      </p:sp>
      <p:sp>
        <p:nvSpPr>
          <p:cNvPr id="16390" name="Rectangle 6"/>
          <p:cNvSpPr>
            <a:spLocks noGrp="1" noChangeArrowheads="1"/>
          </p:cNvSpPr>
          <p:nvPr>
            <p:ph type="ftr" sz="quarter" idx="3"/>
          </p:nvPr>
        </p:nvSpPr>
        <p:spPr/>
        <p:txBody>
          <a:bodyPr/>
          <a:lstStyle>
            <a:lvl1pPr>
              <a:defRPr/>
            </a:lvl1pPr>
          </a:lstStyle>
          <a:p>
            <a:endParaRPr lang="de-DE"/>
          </a:p>
        </p:txBody>
      </p:sp>
      <p:sp>
        <p:nvSpPr>
          <p:cNvPr id="16391" name="Rectangle 7"/>
          <p:cNvSpPr>
            <a:spLocks noGrp="1" noChangeArrowheads="1"/>
          </p:cNvSpPr>
          <p:nvPr>
            <p:ph type="sldNum" sz="quarter" idx="4"/>
          </p:nvPr>
        </p:nvSpPr>
        <p:spPr/>
        <p:txBody>
          <a:bodyPr/>
          <a:lstStyle>
            <a:lvl1pPr>
              <a:defRPr/>
            </a:lvl1pPr>
          </a:lstStyle>
          <a:p>
            <a:fld id="{D1E80E60-2703-452B-97BF-B271B0BC0EC8}" type="slidenum">
              <a:rPr lang="de-DE"/>
              <a:pPr/>
              <a:t>‹Nr.›</a:t>
            </a:fld>
            <a:endParaRPr lang="de-DE"/>
          </a:p>
        </p:txBody>
      </p:sp>
      <p:sp>
        <p:nvSpPr>
          <p:cNvPr id="16424" name="Line 40"/>
          <p:cNvSpPr>
            <a:spLocks noChangeShapeType="1"/>
          </p:cNvSpPr>
          <p:nvPr/>
        </p:nvSpPr>
        <p:spPr bwMode="auto">
          <a:xfrm>
            <a:off x="838200" y="2819400"/>
            <a:ext cx="6477000" cy="0"/>
          </a:xfrm>
          <a:prstGeom prst="line">
            <a:avLst/>
          </a:prstGeom>
          <a:noFill/>
          <a:ln w="6350">
            <a:solidFill>
              <a:schemeClr val="accent2"/>
            </a:solidFill>
            <a:round/>
            <a:headEnd/>
            <a:tailEnd/>
          </a:ln>
          <a:effectLst/>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F784233A-B1F1-43BF-8C9F-EE71CD665768}" type="slidenum">
              <a:rPr lang="de-DE"/>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22238"/>
            <a:ext cx="2057400" cy="60086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22238"/>
            <a:ext cx="6019800" cy="600868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47CE7D4-65B0-4325-96FB-0C30932A2DFD}" type="slidenum">
              <a:rPr lang="de-DE"/>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22238"/>
            <a:ext cx="7543800" cy="12954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719263"/>
            <a:ext cx="4038600" cy="44116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19263"/>
            <a:ext cx="4038600" cy="44116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248400"/>
            <a:ext cx="2133600" cy="457200"/>
          </a:xfrm>
        </p:spPr>
        <p:txBody>
          <a:bodyPr/>
          <a:lstStyle>
            <a:lvl1pPr>
              <a:defRPr/>
            </a:lvl1pPr>
          </a:lstStyle>
          <a:p>
            <a:endParaRPr lang="de-DE"/>
          </a:p>
        </p:txBody>
      </p:sp>
      <p:sp>
        <p:nvSpPr>
          <p:cNvPr id="6" name="Fußzeilenplatzhalter 5"/>
          <p:cNvSpPr>
            <a:spLocks noGrp="1"/>
          </p:cNvSpPr>
          <p:nvPr>
            <p:ph type="ftr" sz="quarter" idx="11"/>
          </p:nvPr>
        </p:nvSpPr>
        <p:spPr>
          <a:xfrm>
            <a:off x="3124200" y="6248400"/>
            <a:ext cx="2895600" cy="457200"/>
          </a:xfrm>
        </p:spPr>
        <p:txBody>
          <a:bodyPr/>
          <a:lstStyle>
            <a:lvl1pPr>
              <a:defRPr/>
            </a:lvl1pPr>
          </a:lstStyle>
          <a:p>
            <a:endParaRPr lang="de-DE"/>
          </a:p>
        </p:txBody>
      </p:sp>
      <p:sp>
        <p:nvSpPr>
          <p:cNvPr id="7" name="Foliennummernplatzhalter 6"/>
          <p:cNvSpPr>
            <a:spLocks noGrp="1"/>
          </p:cNvSpPr>
          <p:nvPr>
            <p:ph type="sldNum" sz="quarter" idx="12"/>
          </p:nvPr>
        </p:nvSpPr>
        <p:spPr>
          <a:xfrm>
            <a:off x="6553200" y="6248400"/>
            <a:ext cx="2133600" cy="457200"/>
          </a:xfrm>
        </p:spPr>
        <p:txBody>
          <a:bodyPr/>
          <a:lstStyle>
            <a:lvl1pPr>
              <a:defRPr/>
            </a:lvl1pPr>
          </a:lstStyle>
          <a:p>
            <a:fld id="{70FCB6DE-25EA-4060-B51D-AA3D84AE0416}"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cs typeface="Calibri" pitchFamily="34" charset="0"/>
              </a:defRPr>
            </a:lvl1pPr>
          </a:lstStyle>
          <a:p>
            <a:r>
              <a:rPr lang="de-DE" smtClean="0"/>
              <a:t>Titelmasterformat durch Klicken bearbeiten</a:t>
            </a:r>
            <a:endParaRPr lang="de-DE"/>
          </a:p>
        </p:txBody>
      </p:sp>
      <p:sp>
        <p:nvSpPr>
          <p:cNvPr id="3" name="Inhaltsplatzhalter 2"/>
          <p:cNvSpPr>
            <a:spLocks noGrp="1"/>
          </p:cNvSpPr>
          <p:nvPr>
            <p:ph idx="1"/>
          </p:nvPr>
        </p:nvSpPr>
        <p:spPr/>
        <p:txBody>
          <a:bodyPr>
            <a:normAutofit/>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atin typeface="Calibri" pitchFamily="34" charset="0"/>
                <a:cs typeface="Calibri" pitchFamily="34" charset="0"/>
              </a:defRPr>
            </a:lvl1pPr>
          </a:lstStyle>
          <a:p>
            <a:endParaRPr lang="de-DE"/>
          </a:p>
        </p:txBody>
      </p:sp>
      <p:sp>
        <p:nvSpPr>
          <p:cNvPr id="5" name="Fußzeilenplatzhalter 4"/>
          <p:cNvSpPr>
            <a:spLocks noGrp="1"/>
          </p:cNvSpPr>
          <p:nvPr>
            <p:ph type="ftr" sz="quarter" idx="11"/>
          </p:nvPr>
        </p:nvSpPr>
        <p:spPr/>
        <p:txBody>
          <a:bodyPr/>
          <a:lstStyle>
            <a:lvl1pPr>
              <a:defRPr>
                <a:latin typeface="Calibri" pitchFamily="34" charset="0"/>
                <a:cs typeface="Calibri" pitchFamily="34" charset="0"/>
              </a:defRPr>
            </a:lvl1pPr>
          </a:lstStyle>
          <a:p>
            <a:endParaRPr lang="de-DE"/>
          </a:p>
        </p:txBody>
      </p:sp>
      <p:sp>
        <p:nvSpPr>
          <p:cNvPr id="6" name="Foliennummernplatzhalter 5"/>
          <p:cNvSpPr>
            <a:spLocks noGrp="1"/>
          </p:cNvSpPr>
          <p:nvPr>
            <p:ph type="sldNum" sz="quarter" idx="12"/>
          </p:nvPr>
        </p:nvSpPr>
        <p:spPr/>
        <p:txBody>
          <a:bodyPr/>
          <a:lstStyle>
            <a:lvl1pPr>
              <a:defRPr>
                <a:latin typeface="Calibri" pitchFamily="34" charset="0"/>
                <a:cs typeface="Calibri" pitchFamily="34" charset="0"/>
              </a:defRPr>
            </a:lvl1pPr>
          </a:lstStyle>
          <a:p>
            <a:fld id="{4F035DF7-2F4F-4230-AB0F-5AE92B713A50}"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EF9805B2-362F-4E6E-8D44-02FED9320EFA}" type="slidenum">
              <a:rPr lang="de-DE"/>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800371D2-4B67-4EAF-9BB7-8D9CFD37AF96}" type="slidenum">
              <a:rPr lang="de-DE"/>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DC2FC15F-59C4-4D2A-8E1B-A55514DB0D0E}" type="slidenum">
              <a:rPr lang="de-DE"/>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473AE08C-30AE-4DE6-8E17-B9F8389E2D2A}" type="slidenum">
              <a:rPr lang="de-DE"/>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5FFC0EF8-7BED-4202-B44B-9840335B9AFE}" type="slidenum">
              <a:rPr lang="de-DE"/>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931F56A8-00B9-4EAE-8EF9-9AD1D0FD4E59}" type="slidenum">
              <a:rPr lang="de-DE"/>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727F199D-3762-42F5-B1B0-375222970554}" type="slidenum">
              <a:rPr lang="de-DE"/>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Line 2"/>
          <p:cNvSpPr>
            <a:spLocks noChangeShapeType="1"/>
          </p:cNvSpPr>
          <p:nvPr/>
        </p:nvSpPr>
        <p:spPr bwMode="auto">
          <a:xfrm>
            <a:off x="8001000" y="0"/>
            <a:ext cx="0" cy="1524000"/>
          </a:xfrm>
          <a:prstGeom prst="line">
            <a:avLst/>
          </a:prstGeom>
          <a:noFill/>
          <a:ln w="9525">
            <a:solidFill>
              <a:schemeClr val="accent2"/>
            </a:solidFill>
            <a:round/>
            <a:headEnd/>
            <a:tailEnd/>
          </a:ln>
          <a:effectLst/>
        </p:spPr>
        <p:txBody>
          <a:bodyPr/>
          <a:lstStyle/>
          <a:p>
            <a:endParaRPr lang="de-DE"/>
          </a:p>
        </p:txBody>
      </p:sp>
      <p:sp>
        <p:nvSpPr>
          <p:cNvPr id="15363"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de-DE" smtClean="0"/>
              <a:t>Titelmasterformat durch Klicken bearbeiten</a:t>
            </a:r>
          </a:p>
        </p:txBody>
      </p:sp>
      <p:sp>
        <p:nvSpPr>
          <p:cNvPr id="15364"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536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DE"/>
          </a:p>
        </p:txBody>
      </p:sp>
      <p:sp>
        <p:nvSpPr>
          <p:cNvPr id="1536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DE"/>
          </a:p>
        </p:txBody>
      </p:sp>
      <p:sp>
        <p:nvSpPr>
          <p:cNvPr id="1536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329D52A-CCB6-443E-B837-B64B8F079F91}" type="slidenum">
              <a:rPr lang="de-DE"/>
              <a:pPr/>
              <a:t>‹Nr.›</a:t>
            </a:fld>
            <a:endParaRPr lang="de-DE"/>
          </a:p>
        </p:txBody>
      </p:sp>
      <p:grpSp>
        <p:nvGrpSpPr>
          <p:cNvPr id="15368" name="Group 8" descr="decorative graphic made up of dots"/>
          <p:cNvGrpSpPr>
            <a:grpSpLocks/>
          </p:cNvGrpSpPr>
          <p:nvPr userDrawn="1"/>
        </p:nvGrpSpPr>
        <p:grpSpPr bwMode="auto">
          <a:xfrm>
            <a:off x="8153400" y="152400"/>
            <a:ext cx="792163" cy="1295400"/>
            <a:chOff x="5136" y="960"/>
            <a:chExt cx="528" cy="864"/>
          </a:xfrm>
        </p:grpSpPr>
        <p:sp>
          <p:nvSpPr>
            <p:cNvPr id="1536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de-DE"/>
            </a:p>
          </p:txBody>
        </p:sp>
        <p:sp>
          <p:nvSpPr>
            <p:cNvPr id="1537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de-DE"/>
            </a:p>
          </p:txBody>
        </p:sp>
        <p:sp>
          <p:nvSpPr>
            <p:cNvPr id="1537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de-DE"/>
            </a:p>
          </p:txBody>
        </p:sp>
        <p:sp>
          <p:nvSpPr>
            <p:cNvPr id="1537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de-DE"/>
            </a:p>
          </p:txBody>
        </p:sp>
        <p:sp>
          <p:nvSpPr>
            <p:cNvPr id="1537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de-DE"/>
            </a:p>
          </p:txBody>
        </p:sp>
        <p:sp>
          <p:nvSpPr>
            <p:cNvPr id="1537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de-DE"/>
            </a:p>
          </p:txBody>
        </p:sp>
        <p:sp>
          <p:nvSpPr>
            <p:cNvPr id="1537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de-DE"/>
            </a:p>
          </p:txBody>
        </p:sp>
        <p:sp>
          <p:nvSpPr>
            <p:cNvPr id="1537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de-DE"/>
            </a:p>
          </p:txBody>
        </p:sp>
        <p:sp>
          <p:nvSpPr>
            <p:cNvPr id="1537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de-DE"/>
            </a:p>
          </p:txBody>
        </p:sp>
        <p:sp>
          <p:nvSpPr>
            <p:cNvPr id="1537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de-DE"/>
            </a:p>
          </p:txBody>
        </p:sp>
        <p:sp>
          <p:nvSpPr>
            <p:cNvPr id="15380" name="Oval 20"/>
            <p:cNvSpPr>
              <a:spLocks noChangeArrowheads="1"/>
            </p:cNvSpPr>
            <p:nvPr/>
          </p:nvSpPr>
          <p:spPr bwMode="auto">
            <a:xfrm>
              <a:off x="5584" y="1184"/>
              <a:ext cx="80" cy="80"/>
            </a:xfrm>
            <a:prstGeom prst="ellipse">
              <a:avLst/>
            </a:prstGeom>
            <a:solidFill>
              <a:srgbClr val="FFC000"/>
            </a:solidFill>
            <a:ln w="9525">
              <a:noFill/>
              <a:round/>
              <a:headEnd/>
              <a:tailEnd/>
            </a:ln>
            <a:effectLst/>
          </p:spPr>
          <p:txBody>
            <a:bodyPr wrap="none" anchor="ctr"/>
            <a:lstStyle/>
            <a:p>
              <a:endParaRPr lang="de-DE"/>
            </a:p>
          </p:txBody>
        </p:sp>
        <p:sp>
          <p:nvSpPr>
            <p:cNvPr id="1538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de-DE"/>
            </a:p>
          </p:txBody>
        </p:sp>
        <p:sp>
          <p:nvSpPr>
            <p:cNvPr id="1538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de-DE"/>
            </a:p>
          </p:txBody>
        </p:sp>
        <p:sp>
          <p:nvSpPr>
            <p:cNvPr id="1538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de-DE"/>
            </a:p>
          </p:txBody>
        </p:sp>
        <p:sp>
          <p:nvSpPr>
            <p:cNvPr id="15384" name="Oval 24"/>
            <p:cNvSpPr>
              <a:spLocks noChangeArrowheads="1"/>
            </p:cNvSpPr>
            <p:nvPr/>
          </p:nvSpPr>
          <p:spPr bwMode="auto">
            <a:xfrm>
              <a:off x="5472" y="1296"/>
              <a:ext cx="80" cy="80"/>
            </a:xfrm>
            <a:prstGeom prst="ellipse">
              <a:avLst/>
            </a:prstGeom>
            <a:solidFill>
              <a:srgbClr val="FFC000"/>
            </a:solidFill>
            <a:ln w="9525">
              <a:noFill/>
              <a:round/>
              <a:headEnd/>
              <a:tailEnd/>
            </a:ln>
            <a:effectLst/>
          </p:spPr>
          <p:txBody>
            <a:bodyPr wrap="none" anchor="ctr"/>
            <a:lstStyle/>
            <a:p>
              <a:endParaRPr lang="de-DE"/>
            </a:p>
          </p:txBody>
        </p:sp>
        <p:sp>
          <p:nvSpPr>
            <p:cNvPr id="1538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de-DE"/>
            </a:p>
          </p:txBody>
        </p:sp>
        <p:sp>
          <p:nvSpPr>
            <p:cNvPr id="1538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de-DE"/>
            </a:p>
          </p:txBody>
        </p:sp>
        <p:sp>
          <p:nvSpPr>
            <p:cNvPr id="15387" name="Oval 27"/>
            <p:cNvSpPr>
              <a:spLocks noChangeArrowheads="1"/>
            </p:cNvSpPr>
            <p:nvPr/>
          </p:nvSpPr>
          <p:spPr bwMode="auto">
            <a:xfrm>
              <a:off x="5360" y="1408"/>
              <a:ext cx="80" cy="80"/>
            </a:xfrm>
            <a:prstGeom prst="ellipse">
              <a:avLst/>
            </a:prstGeom>
            <a:solidFill>
              <a:srgbClr val="FFC000"/>
            </a:solidFill>
            <a:ln w="9525">
              <a:noFill/>
              <a:round/>
              <a:headEnd/>
              <a:tailEnd/>
            </a:ln>
            <a:effectLst/>
          </p:spPr>
          <p:txBody>
            <a:bodyPr wrap="none" anchor="ctr"/>
            <a:lstStyle/>
            <a:p>
              <a:endParaRPr lang="de-DE" dirty="0"/>
            </a:p>
          </p:txBody>
        </p:sp>
        <p:sp>
          <p:nvSpPr>
            <p:cNvPr id="1538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de-DE"/>
            </a:p>
          </p:txBody>
        </p:sp>
        <p:sp>
          <p:nvSpPr>
            <p:cNvPr id="1539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de-DE"/>
            </a:p>
          </p:txBody>
        </p:sp>
        <p:sp>
          <p:nvSpPr>
            <p:cNvPr id="15391" name="Oval 31"/>
            <p:cNvSpPr>
              <a:spLocks noChangeArrowheads="1"/>
            </p:cNvSpPr>
            <p:nvPr/>
          </p:nvSpPr>
          <p:spPr bwMode="auto">
            <a:xfrm>
              <a:off x="5248" y="1520"/>
              <a:ext cx="80" cy="80"/>
            </a:xfrm>
            <a:prstGeom prst="ellipse">
              <a:avLst/>
            </a:prstGeom>
            <a:solidFill>
              <a:srgbClr val="FFC000"/>
            </a:solidFill>
            <a:ln w="9525">
              <a:noFill/>
              <a:round/>
              <a:headEnd/>
              <a:tailEnd/>
            </a:ln>
            <a:effectLst/>
          </p:spPr>
          <p:txBody>
            <a:bodyPr wrap="none" anchor="ctr"/>
            <a:lstStyle/>
            <a:p>
              <a:endParaRPr lang="de-DE"/>
            </a:p>
          </p:txBody>
        </p:sp>
        <p:sp>
          <p:nvSpPr>
            <p:cNvPr id="15392" name="Oval 32"/>
            <p:cNvSpPr>
              <a:spLocks noChangeArrowheads="1"/>
            </p:cNvSpPr>
            <p:nvPr/>
          </p:nvSpPr>
          <p:spPr bwMode="auto">
            <a:xfrm>
              <a:off x="5360" y="1520"/>
              <a:ext cx="80" cy="80"/>
            </a:xfrm>
            <a:prstGeom prst="ellipse">
              <a:avLst/>
            </a:prstGeom>
            <a:solidFill>
              <a:schemeClr val="accent2"/>
            </a:solidFill>
            <a:ln w="9525">
              <a:noFill/>
              <a:round/>
              <a:headEnd/>
              <a:tailEnd/>
            </a:ln>
            <a:effectLst/>
          </p:spPr>
          <p:txBody>
            <a:bodyPr wrap="none" anchor="ctr"/>
            <a:lstStyle/>
            <a:p>
              <a:pPr algn="l" rtl="0" fontAlgn="base">
                <a:spcBef>
                  <a:spcPct val="0"/>
                </a:spcBef>
                <a:spcAft>
                  <a:spcPct val="0"/>
                </a:spcAft>
              </a:pPr>
              <a:endParaRPr lang="de-DE" kern="1200">
                <a:solidFill>
                  <a:schemeClr val="tx1"/>
                </a:solidFill>
                <a:latin typeface="Arial" charset="0"/>
                <a:ea typeface="+mn-ea"/>
                <a:cs typeface="+mn-cs"/>
              </a:endParaRPr>
            </a:p>
          </p:txBody>
        </p:sp>
        <p:sp>
          <p:nvSpPr>
            <p:cNvPr id="1539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de-DE"/>
            </a:p>
          </p:txBody>
        </p:sp>
        <p:sp>
          <p:nvSpPr>
            <p:cNvPr id="15394" name="Oval 34"/>
            <p:cNvSpPr>
              <a:spLocks noChangeArrowheads="1"/>
            </p:cNvSpPr>
            <p:nvPr/>
          </p:nvSpPr>
          <p:spPr bwMode="auto">
            <a:xfrm>
              <a:off x="5136" y="1632"/>
              <a:ext cx="80" cy="80"/>
            </a:xfrm>
            <a:prstGeom prst="ellipse">
              <a:avLst/>
            </a:prstGeom>
            <a:solidFill>
              <a:srgbClr val="FFC000"/>
            </a:solidFill>
            <a:ln w="9525">
              <a:noFill/>
              <a:round/>
              <a:headEnd/>
              <a:tailEnd/>
            </a:ln>
            <a:effectLst/>
          </p:spPr>
          <p:txBody>
            <a:bodyPr wrap="none" anchor="ctr"/>
            <a:lstStyle/>
            <a:p>
              <a:endParaRPr lang="de-DE" dirty="0">
                <a:solidFill>
                  <a:srgbClr val="FF0000"/>
                </a:solidFill>
              </a:endParaRPr>
            </a:p>
          </p:txBody>
        </p:sp>
        <p:sp>
          <p:nvSpPr>
            <p:cNvPr id="1539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de-DE"/>
            </a:p>
          </p:txBody>
        </p:sp>
        <p:sp>
          <p:nvSpPr>
            <p:cNvPr id="15396" name="Oval 36"/>
            <p:cNvSpPr>
              <a:spLocks noChangeArrowheads="1"/>
            </p:cNvSpPr>
            <p:nvPr/>
          </p:nvSpPr>
          <p:spPr bwMode="auto">
            <a:xfrm>
              <a:off x="5360" y="1632"/>
              <a:ext cx="80" cy="80"/>
            </a:xfrm>
            <a:prstGeom prst="ellipse">
              <a:avLst/>
            </a:prstGeom>
            <a:solidFill>
              <a:schemeClr val="accent2"/>
            </a:solidFill>
            <a:ln w="9525">
              <a:noFill/>
              <a:round/>
              <a:headEnd/>
              <a:tailEnd/>
            </a:ln>
            <a:effectLst/>
          </p:spPr>
          <p:txBody>
            <a:bodyPr wrap="none" anchor="ctr"/>
            <a:lstStyle/>
            <a:p>
              <a:pPr algn="l" rtl="0" fontAlgn="base">
                <a:spcBef>
                  <a:spcPct val="0"/>
                </a:spcBef>
                <a:spcAft>
                  <a:spcPct val="0"/>
                </a:spcAft>
              </a:pPr>
              <a:endParaRPr lang="de-DE" kern="1200">
                <a:solidFill>
                  <a:schemeClr val="tx1"/>
                </a:solidFill>
                <a:latin typeface="Arial" charset="0"/>
                <a:ea typeface="+mn-ea"/>
                <a:cs typeface="+mn-cs"/>
              </a:endParaRPr>
            </a:p>
          </p:txBody>
        </p:sp>
        <p:sp>
          <p:nvSpPr>
            <p:cNvPr id="1539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de-DE"/>
            </a:p>
          </p:txBody>
        </p:sp>
        <p:sp>
          <p:nvSpPr>
            <p:cNvPr id="1539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de-DE"/>
            </a:p>
          </p:txBody>
        </p:sp>
        <p:sp>
          <p:nvSpPr>
            <p:cNvPr id="15399" name="Oval 39"/>
            <p:cNvSpPr>
              <a:spLocks noChangeArrowheads="1"/>
            </p:cNvSpPr>
            <p:nvPr/>
          </p:nvSpPr>
          <p:spPr bwMode="auto">
            <a:xfrm>
              <a:off x="5472" y="1744"/>
              <a:ext cx="80" cy="80"/>
            </a:xfrm>
            <a:prstGeom prst="ellipse">
              <a:avLst/>
            </a:prstGeom>
            <a:solidFill>
              <a:srgbClr val="D0C9FB"/>
            </a:solidFill>
            <a:ln w="9525">
              <a:noFill/>
              <a:round/>
              <a:headEnd/>
              <a:tailEnd/>
            </a:ln>
            <a:effectLst/>
          </p:spPr>
          <p:txBody>
            <a:bodyPr wrap="none" anchor="ctr"/>
            <a:lstStyle/>
            <a:p>
              <a:endParaRPr lang="de-DE"/>
            </a:p>
          </p:txBody>
        </p:sp>
      </p:grpSp>
      <p:sp>
        <p:nvSpPr>
          <p:cNvPr id="15401" name="Line 41"/>
          <p:cNvSpPr>
            <a:spLocks noChangeShapeType="1"/>
          </p:cNvSpPr>
          <p:nvPr/>
        </p:nvSpPr>
        <p:spPr bwMode="auto">
          <a:xfrm>
            <a:off x="457200" y="1524000"/>
            <a:ext cx="7543800" cy="0"/>
          </a:xfrm>
          <a:prstGeom prst="line">
            <a:avLst/>
          </a:prstGeom>
          <a:noFill/>
          <a:ln w="9525">
            <a:solidFill>
              <a:schemeClr val="accent2"/>
            </a:solidFill>
            <a:round/>
            <a:headEnd/>
            <a:tailEnd/>
          </a:ln>
          <a:effectLst/>
        </p:spPr>
        <p:txBody>
          <a:bodyPr/>
          <a:lstStyle/>
          <a:p>
            <a:endParaRPr lang="de-DE"/>
          </a:p>
        </p:txBody>
      </p:sp>
      <p:sp>
        <p:nvSpPr>
          <p:cNvPr id="42" name="Oval 29"/>
          <p:cNvSpPr>
            <a:spLocks noChangeArrowheads="1"/>
          </p:cNvSpPr>
          <p:nvPr userDrawn="1"/>
        </p:nvSpPr>
        <p:spPr bwMode="auto">
          <a:xfrm>
            <a:off x="8825538" y="824089"/>
            <a:ext cx="120025" cy="119944"/>
          </a:xfrm>
          <a:prstGeom prst="ellipse">
            <a:avLst/>
          </a:prstGeom>
          <a:solidFill>
            <a:schemeClr val="folHlink"/>
          </a:solidFill>
          <a:ln w="9525">
            <a:noFill/>
            <a:round/>
            <a:headEnd/>
            <a:tailEnd/>
          </a:ln>
          <a:effec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764704"/>
            <a:ext cx="7236296" cy="2133600"/>
          </a:xfrm>
        </p:spPr>
        <p:txBody>
          <a:bodyPr/>
          <a:lstStyle/>
          <a:p>
            <a:r>
              <a:rPr lang="de-DE" sz="4400" dirty="0" smtClean="0">
                <a:latin typeface="Calibri" pitchFamily="34" charset="0"/>
                <a:cs typeface="Calibri" pitchFamily="34" charset="0"/>
              </a:rPr>
              <a:t>Beurteilen</a:t>
            </a:r>
            <a:r>
              <a:rPr lang="de-DE" sz="4000" dirty="0" smtClean="0">
                <a:latin typeface="Calibri" pitchFamily="34" charset="0"/>
                <a:cs typeface="Calibri" pitchFamily="34" charset="0"/>
              </a:rPr>
              <a:t/>
            </a:r>
            <a:br>
              <a:rPr lang="de-DE" sz="4000" dirty="0" smtClean="0">
                <a:latin typeface="Calibri" pitchFamily="34" charset="0"/>
                <a:cs typeface="Calibri" pitchFamily="34" charset="0"/>
              </a:rPr>
            </a:br>
            <a:r>
              <a:rPr lang="de-DE" sz="3700" b="0" dirty="0" smtClean="0">
                <a:latin typeface="Calibri" pitchFamily="34" charset="0"/>
                <a:cs typeface="Calibri" pitchFamily="34" charset="0"/>
              </a:rPr>
              <a:t>Trainieren und Überprüfen der Urteilskompetenz im Abiturfach</a:t>
            </a:r>
            <a:endParaRPr lang="de-DE" sz="3700" b="0" dirty="0">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duotone>
              <a:prstClr val="black"/>
              <a:schemeClr val="accent3">
                <a:tint val="45000"/>
                <a:satMod val="400000"/>
              </a:schemeClr>
            </a:duotone>
          </a:blip>
          <a:srcRect t="15743" b="15562"/>
          <a:stretch>
            <a:fillRect/>
          </a:stretch>
        </p:blipFill>
        <p:spPr bwMode="auto">
          <a:xfrm>
            <a:off x="899592" y="3068960"/>
            <a:ext cx="7992888" cy="3456384"/>
          </a:xfrm>
          <a:prstGeom prst="rect">
            <a:avLst/>
          </a:prstGeom>
          <a:solidFill>
            <a:schemeClr val="accent3"/>
          </a:solidFill>
          <a:ln w="9525">
            <a:noFill/>
            <a:miter lim="800000"/>
            <a:headEnd/>
            <a:tailEnd/>
          </a:ln>
        </p:spPr>
      </p:pic>
      <p:sp>
        <p:nvSpPr>
          <p:cNvPr id="5" name="Ellipse 4"/>
          <p:cNvSpPr/>
          <p:nvPr/>
        </p:nvSpPr>
        <p:spPr>
          <a:xfrm>
            <a:off x="1331640" y="3645024"/>
            <a:ext cx="2088232" cy="2448272"/>
          </a:xfrm>
          <a:prstGeom prst="ellipse">
            <a:avLst/>
          </a:prstGeom>
          <a:solidFill>
            <a:schemeClr val="accent3">
              <a:lumMod val="95000"/>
              <a:alpha val="32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971600" y="6525344"/>
            <a:ext cx="6696744" cy="216024"/>
          </a:xfrm>
          <a:prstGeom prst="rect">
            <a:avLst/>
          </a:prstGeom>
        </p:spPr>
        <p:txBody>
          <a:bodyPr wrap="square">
            <a:spAutoFit/>
          </a:bodyPr>
          <a:lstStyle/>
          <a:p>
            <a:r>
              <a:rPr lang="de-DE" sz="800" dirty="0" smtClean="0"/>
              <a:t>http://upload.wikimedia.org/wikipedia/commons/0/09/Chodowiecki_Basedow_Tafel_34_a.jpg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Bestandteile eines </a:t>
            </a:r>
            <a:br>
              <a:rPr lang="de-DE" dirty="0" smtClean="0"/>
            </a:br>
            <a:r>
              <a:rPr lang="de-DE" dirty="0" smtClean="0"/>
              <a:t>historischen Urteils</a:t>
            </a:r>
            <a:endParaRPr lang="de-DE" dirty="0"/>
          </a:p>
        </p:txBody>
      </p:sp>
      <p:graphicFrame>
        <p:nvGraphicFramePr>
          <p:cNvPr id="4" name="Tabelle 3"/>
          <p:cNvGraphicFramePr>
            <a:graphicFrameLocks noGrp="1"/>
          </p:cNvGraphicFramePr>
          <p:nvPr/>
        </p:nvGraphicFramePr>
        <p:xfrm>
          <a:off x="467544" y="1628800"/>
          <a:ext cx="8496944" cy="5049766"/>
        </p:xfrm>
        <a:graphic>
          <a:graphicData uri="http://schemas.openxmlformats.org/drawingml/2006/table">
            <a:tbl>
              <a:tblPr/>
              <a:tblGrid>
                <a:gridCol w="2887311"/>
                <a:gridCol w="5609633"/>
              </a:tblGrid>
              <a:tr h="1445353">
                <a:tc>
                  <a:txBody>
                    <a:bodyPr/>
                    <a:lstStyle/>
                    <a:p>
                      <a:pPr algn="ctr">
                        <a:lnSpc>
                          <a:spcPct val="115000"/>
                        </a:lnSpc>
                        <a:spcAft>
                          <a:spcPts val="0"/>
                        </a:spcAft>
                      </a:pPr>
                      <a:r>
                        <a:rPr lang="de-DE" sz="2400" b="1" dirty="0">
                          <a:latin typeface="Calibri" pitchFamily="34" charset="0"/>
                          <a:ea typeface="Calibri"/>
                          <a:cs typeface="Calibri" pitchFamily="34" charset="0"/>
                        </a:rPr>
                        <a:t>Grundlage</a:t>
                      </a:r>
                      <a:endParaRPr lang="de-DE" sz="2400" dirty="0">
                        <a:latin typeface="Calibri" pitchFamily="34" charset="0"/>
                        <a:ea typeface="Calibri"/>
                        <a:cs typeface="Calibri" pitchFamily="34" charset="0"/>
                      </a:endParaRPr>
                    </a:p>
                  </a:txBody>
                  <a:tcPr marL="46275" marR="46275"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de-DE" sz="1800" b="1" dirty="0">
                          <a:solidFill>
                            <a:schemeClr val="bg1"/>
                          </a:solidFill>
                          <a:latin typeface="Calibri" pitchFamily="34" charset="0"/>
                          <a:ea typeface="Calibri"/>
                          <a:cs typeface="Calibri" pitchFamily="34" charset="0"/>
                        </a:rPr>
                        <a:t>Perspektive(n)</a:t>
                      </a:r>
                      <a:endParaRPr lang="de-DE" sz="1800" dirty="0">
                        <a:solidFill>
                          <a:schemeClr val="bg1"/>
                        </a:solidFill>
                        <a:latin typeface="Calibri" pitchFamily="34" charset="0"/>
                        <a:ea typeface="Calibri"/>
                        <a:cs typeface="Calibri" pitchFamily="34" charset="0"/>
                      </a:endParaRPr>
                    </a:p>
                    <a:p>
                      <a:pPr algn="ctr">
                        <a:lnSpc>
                          <a:spcPct val="115000"/>
                        </a:lnSpc>
                        <a:spcAft>
                          <a:spcPts val="0"/>
                        </a:spcAft>
                      </a:pPr>
                      <a:r>
                        <a:rPr lang="de-DE" sz="1300" dirty="0">
                          <a:solidFill>
                            <a:schemeClr val="bg1"/>
                          </a:solidFill>
                          <a:latin typeface="Calibri" pitchFamily="34" charset="0"/>
                          <a:ea typeface="Calibri"/>
                          <a:cs typeface="Calibri" pitchFamily="34" charset="0"/>
                        </a:rPr>
                        <a:t>(nach dem Holocaust, Arbeiter, DDR…)</a:t>
                      </a:r>
                    </a:p>
                    <a:p>
                      <a:pPr algn="ctr">
                        <a:lnSpc>
                          <a:spcPct val="115000"/>
                        </a:lnSpc>
                        <a:spcAft>
                          <a:spcPts val="0"/>
                        </a:spcAft>
                      </a:pPr>
                      <a:r>
                        <a:rPr lang="de-DE" sz="1800" b="1" dirty="0">
                          <a:solidFill>
                            <a:schemeClr val="bg1"/>
                          </a:solidFill>
                          <a:latin typeface="Calibri" pitchFamily="34" charset="0"/>
                          <a:ea typeface="Calibri"/>
                          <a:cs typeface="Calibri" pitchFamily="34" charset="0"/>
                        </a:rPr>
                        <a:t>Kriterien</a:t>
                      </a:r>
                      <a:endParaRPr lang="de-DE" sz="1800" dirty="0">
                        <a:solidFill>
                          <a:schemeClr val="bg1"/>
                        </a:solidFill>
                        <a:latin typeface="Calibri" pitchFamily="34" charset="0"/>
                        <a:ea typeface="Calibri"/>
                        <a:cs typeface="Calibri" pitchFamily="34" charset="0"/>
                      </a:endParaRPr>
                    </a:p>
                    <a:p>
                      <a:pPr algn="ctr">
                        <a:lnSpc>
                          <a:spcPct val="115000"/>
                        </a:lnSpc>
                        <a:spcAft>
                          <a:spcPts val="0"/>
                        </a:spcAft>
                      </a:pPr>
                      <a:r>
                        <a:rPr lang="de-DE" sz="1300" dirty="0">
                          <a:solidFill>
                            <a:schemeClr val="bg1"/>
                          </a:solidFill>
                          <a:latin typeface="Calibri" pitchFamily="34" charset="0"/>
                          <a:ea typeface="Calibri"/>
                          <a:cs typeface="Calibri" pitchFamily="34" charset="0"/>
                        </a:rPr>
                        <a:t>(Effektivität, wichtiger Faktor für, nützlich für, zu überprüfende Aussage…)</a:t>
                      </a:r>
                    </a:p>
                    <a:p>
                      <a:pPr algn="ctr">
                        <a:lnSpc>
                          <a:spcPct val="115000"/>
                        </a:lnSpc>
                        <a:spcAft>
                          <a:spcPts val="0"/>
                        </a:spcAft>
                      </a:pPr>
                      <a:r>
                        <a:rPr lang="de-DE" sz="1800" b="1" dirty="0">
                          <a:solidFill>
                            <a:schemeClr val="bg1"/>
                          </a:solidFill>
                          <a:latin typeface="Calibri" pitchFamily="34" charset="0"/>
                          <a:ea typeface="Calibri"/>
                          <a:cs typeface="Calibri" pitchFamily="34" charset="0"/>
                        </a:rPr>
                        <a:t>Wertmaßstäbe</a:t>
                      </a:r>
                      <a:endParaRPr lang="de-DE" sz="1800" dirty="0">
                        <a:solidFill>
                          <a:schemeClr val="bg1"/>
                        </a:solidFill>
                        <a:latin typeface="Calibri" pitchFamily="34" charset="0"/>
                        <a:ea typeface="Calibri"/>
                        <a:cs typeface="Calibri" pitchFamily="34" charset="0"/>
                      </a:endParaRPr>
                    </a:p>
                    <a:p>
                      <a:pPr marL="651510" marR="671830" algn="ctr">
                        <a:lnSpc>
                          <a:spcPct val="115000"/>
                        </a:lnSpc>
                        <a:spcAft>
                          <a:spcPts val="0"/>
                        </a:spcAft>
                      </a:pPr>
                      <a:r>
                        <a:rPr lang="de-DE" sz="1300" dirty="0">
                          <a:solidFill>
                            <a:schemeClr val="bg1"/>
                          </a:solidFill>
                          <a:latin typeface="Calibri" pitchFamily="34" charset="0"/>
                          <a:ea typeface="Calibri"/>
                          <a:cs typeface="Calibri" pitchFamily="34" charset="0"/>
                        </a:rPr>
                        <a:t>(Menschenrechte, Schutz des Lebens, Friede, Rangordnung von Rechtsgütern, Rechte von „Thron und Altar“…)</a:t>
                      </a:r>
                    </a:p>
                  </a:txBody>
                  <a:tcPr marL="46275" marR="46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2390716">
                <a:tc>
                  <a:txBody>
                    <a:bodyPr/>
                    <a:lstStyle/>
                    <a:p>
                      <a:pPr algn="ctr">
                        <a:lnSpc>
                          <a:spcPct val="115000"/>
                        </a:lnSpc>
                        <a:spcAft>
                          <a:spcPts val="0"/>
                        </a:spcAft>
                      </a:pPr>
                      <a:r>
                        <a:rPr lang="de-DE" sz="2400" b="1" dirty="0" smtClean="0">
                          <a:latin typeface="Calibri" pitchFamily="34" charset="0"/>
                          <a:ea typeface="Calibri"/>
                          <a:cs typeface="Calibri" pitchFamily="34" charset="0"/>
                        </a:rPr>
                        <a:t>Argumentation/  </a:t>
                      </a:r>
                      <a:endParaRPr lang="de-DE" sz="2400" dirty="0">
                        <a:latin typeface="Calibri" pitchFamily="34" charset="0"/>
                        <a:ea typeface="Calibri"/>
                        <a:cs typeface="Calibri" pitchFamily="34" charset="0"/>
                      </a:endParaRPr>
                    </a:p>
                    <a:p>
                      <a:pPr algn="ctr">
                        <a:lnSpc>
                          <a:spcPct val="115000"/>
                        </a:lnSpc>
                        <a:spcAft>
                          <a:spcPts val="0"/>
                        </a:spcAft>
                      </a:pPr>
                      <a:r>
                        <a:rPr lang="de-DE" sz="2400" b="1" dirty="0">
                          <a:latin typeface="Calibri" pitchFamily="34" charset="0"/>
                          <a:ea typeface="Calibri"/>
                          <a:cs typeface="Calibri" pitchFamily="34" charset="0"/>
                        </a:rPr>
                        <a:t>Beweisführung</a:t>
                      </a:r>
                      <a:endParaRPr lang="de-DE" sz="2400" dirty="0">
                        <a:latin typeface="Calibri" pitchFamily="34" charset="0"/>
                        <a:ea typeface="Calibri"/>
                        <a:cs typeface="Calibri" pitchFamily="34" charset="0"/>
                      </a:endParaRPr>
                    </a:p>
                  </a:txBody>
                  <a:tcPr marL="46275" marR="46275"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de-DE" sz="1800" b="1" dirty="0">
                          <a:solidFill>
                            <a:schemeClr val="bg1"/>
                          </a:solidFill>
                          <a:latin typeface="Calibri" pitchFamily="34" charset="0"/>
                          <a:ea typeface="Calibri"/>
                          <a:cs typeface="Calibri" pitchFamily="34" charset="0"/>
                        </a:rPr>
                        <a:t>Argumente</a:t>
                      </a:r>
                      <a:endParaRPr lang="de-DE" sz="1800" dirty="0">
                        <a:solidFill>
                          <a:schemeClr val="bg1"/>
                        </a:solidFill>
                        <a:latin typeface="Calibri" pitchFamily="34" charset="0"/>
                        <a:ea typeface="Calibri"/>
                        <a:cs typeface="Calibri" pitchFamily="34" charset="0"/>
                      </a:endParaRPr>
                    </a:p>
                    <a:p>
                      <a:pPr algn="ctr">
                        <a:lnSpc>
                          <a:spcPct val="115000"/>
                        </a:lnSpc>
                        <a:spcAft>
                          <a:spcPts val="0"/>
                        </a:spcAft>
                      </a:pPr>
                      <a:r>
                        <a:rPr lang="de-DE" sz="1300" dirty="0">
                          <a:solidFill>
                            <a:schemeClr val="bg1"/>
                          </a:solidFill>
                          <a:latin typeface="Calibri" pitchFamily="34" charset="0"/>
                          <a:ea typeface="Calibri"/>
                          <a:cs typeface="Calibri" pitchFamily="34" charset="0"/>
                        </a:rPr>
                        <a:t>(Argumente pro, Argumente contra)</a:t>
                      </a:r>
                    </a:p>
                    <a:p>
                      <a:pPr algn="ctr">
                        <a:lnSpc>
                          <a:spcPct val="115000"/>
                        </a:lnSpc>
                        <a:spcAft>
                          <a:spcPts val="0"/>
                        </a:spcAft>
                      </a:pPr>
                      <a:r>
                        <a:rPr lang="de-DE" sz="1800" b="1" dirty="0">
                          <a:solidFill>
                            <a:schemeClr val="bg1"/>
                          </a:solidFill>
                          <a:latin typeface="Calibri" pitchFamily="34" charset="0"/>
                          <a:ea typeface="Calibri"/>
                          <a:cs typeface="Calibri" pitchFamily="34" charset="0"/>
                        </a:rPr>
                        <a:t>Belege, Beispiele</a:t>
                      </a:r>
                      <a:endParaRPr lang="de-DE" sz="1800" dirty="0">
                        <a:solidFill>
                          <a:schemeClr val="bg1"/>
                        </a:solidFill>
                        <a:latin typeface="Calibri" pitchFamily="34" charset="0"/>
                        <a:ea typeface="Calibri"/>
                        <a:cs typeface="Calibri" pitchFamily="34" charset="0"/>
                      </a:endParaRPr>
                    </a:p>
                    <a:p>
                      <a:pPr algn="ctr">
                        <a:lnSpc>
                          <a:spcPct val="115000"/>
                        </a:lnSpc>
                        <a:spcAft>
                          <a:spcPts val="0"/>
                        </a:spcAft>
                      </a:pPr>
                      <a:r>
                        <a:rPr lang="de-DE" sz="1300" dirty="0">
                          <a:solidFill>
                            <a:schemeClr val="bg1"/>
                          </a:solidFill>
                          <a:latin typeface="Calibri" pitchFamily="34" charset="0"/>
                          <a:ea typeface="Calibri"/>
                          <a:cs typeface="Calibri" pitchFamily="34" charset="0"/>
                        </a:rPr>
                        <a:t>(X zeigt sich daran, dass…)</a:t>
                      </a:r>
                    </a:p>
                    <a:p>
                      <a:pPr algn="ctr">
                        <a:lnSpc>
                          <a:spcPct val="115000"/>
                        </a:lnSpc>
                        <a:spcAft>
                          <a:spcPts val="0"/>
                        </a:spcAft>
                      </a:pPr>
                      <a:r>
                        <a:rPr lang="de-DE" sz="1800" b="1" dirty="0">
                          <a:solidFill>
                            <a:schemeClr val="bg1"/>
                          </a:solidFill>
                          <a:latin typeface="Calibri" pitchFamily="34" charset="0"/>
                          <a:ea typeface="Calibri"/>
                          <a:cs typeface="Calibri" pitchFamily="34" charset="0"/>
                        </a:rPr>
                        <a:t>Schlussfolgerungen</a:t>
                      </a:r>
                      <a:endParaRPr lang="de-DE" sz="1800" dirty="0">
                        <a:solidFill>
                          <a:schemeClr val="bg1"/>
                        </a:solidFill>
                        <a:latin typeface="Calibri" pitchFamily="34" charset="0"/>
                        <a:ea typeface="Calibri"/>
                        <a:cs typeface="Calibri" pitchFamily="34" charset="0"/>
                      </a:endParaRPr>
                    </a:p>
                    <a:p>
                      <a:pPr algn="ctr">
                        <a:lnSpc>
                          <a:spcPct val="115000"/>
                        </a:lnSpc>
                        <a:spcAft>
                          <a:spcPts val="0"/>
                        </a:spcAft>
                      </a:pPr>
                      <a:r>
                        <a:rPr lang="de-DE" sz="1300" dirty="0">
                          <a:solidFill>
                            <a:schemeClr val="bg1"/>
                          </a:solidFill>
                          <a:latin typeface="Calibri" pitchFamily="34" charset="0"/>
                          <a:ea typeface="Calibri"/>
                          <a:cs typeface="Calibri" pitchFamily="34" charset="0"/>
                        </a:rPr>
                        <a:t>(Wenn, dann…)</a:t>
                      </a:r>
                    </a:p>
                  </a:txBody>
                  <a:tcPr marL="46275" marR="46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801294">
                <a:tc>
                  <a:txBody>
                    <a:bodyPr/>
                    <a:lstStyle/>
                    <a:p>
                      <a:pPr algn="ctr">
                        <a:lnSpc>
                          <a:spcPct val="115000"/>
                        </a:lnSpc>
                        <a:spcAft>
                          <a:spcPts val="0"/>
                        </a:spcAft>
                      </a:pPr>
                      <a:r>
                        <a:rPr lang="de-DE" sz="2400" b="1" dirty="0" smtClean="0">
                          <a:latin typeface="Calibri" pitchFamily="34" charset="0"/>
                          <a:ea typeface="Calibri"/>
                          <a:cs typeface="Calibri" pitchFamily="34" charset="0"/>
                        </a:rPr>
                        <a:t>Fazit/ Urteil</a:t>
                      </a:r>
                      <a:endParaRPr lang="de-DE" sz="2400" dirty="0">
                        <a:latin typeface="Calibri" pitchFamily="34" charset="0"/>
                        <a:ea typeface="Calibri"/>
                        <a:cs typeface="Calibri" pitchFamily="34" charset="0"/>
                      </a:endParaRPr>
                    </a:p>
                  </a:txBody>
                  <a:tcPr marL="46275" marR="46275"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de-DE" sz="1800" b="1" dirty="0">
                          <a:solidFill>
                            <a:schemeClr val="bg1"/>
                          </a:solidFill>
                          <a:latin typeface="Calibri" pitchFamily="34" charset="0"/>
                          <a:ea typeface="Calibri"/>
                          <a:cs typeface="Calibri" pitchFamily="34" charset="0"/>
                        </a:rPr>
                        <a:t>Ergebnis</a:t>
                      </a:r>
                      <a:endParaRPr lang="de-DE" sz="1800" dirty="0">
                        <a:solidFill>
                          <a:schemeClr val="bg1"/>
                        </a:solidFill>
                        <a:latin typeface="Calibri" pitchFamily="34" charset="0"/>
                        <a:ea typeface="Calibri"/>
                        <a:cs typeface="Calibri" pitchFamily="34" charset="0"/>
                      </a:endParaRPr>
                    </a:p>
                    <a:p>
                      <a:pPr algn="ctr">
                        <a:lnSpc>
                          <a:spcPct val="115000"/>
                        </a:lnSpc>
                        <a:spcAft>
                          <a:spcPts val="0"/>
                        </a:spcAft>
                      </a:pPr>
                      <a:r>
                        <a:rPr lang="de-DE" sz="1300" dirty="0">
                          <a:solidFill>
                            <a:schemeClr val="bg1"/>
                          </a:solidFill>
                          <a:latin typeface="Calibri" pitchFamily="34" charset="0"/>
                          <a:ea typeface="Calibri"/>
                          <a:cs typeface="Calibri" pitchFamily="34" charset="0"/>
                        </a:rPr>
                        <a:t>(Aussage/These bestätigt, verworfen, neue Aussage, für gut/schlecht, falsch/richtig befunden…)</a:t>
                      </a:r>
                    </a:p>
                  </a:txBody>
                  <a:tcPr marL="46275" marR="46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bl>
          </a:graphicData>
        </a:graphic>
      </p:graphicFrame>
      <p:sp>
        <p:nvSpPr>
          <p:cNvPr id="1945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Arial" pitchFamily="34" charset="0"/>
                <a:ea typeface="Calibri" pitchFamily="34" charset="0"/>
                <a:cs typeface="Arial" pitchFamily="34" charset="0"/>
              </a:rPr>
              <a:t/>
            </a:r>
            <a:br>
              <a:rPr kumimoji="0" lang="de-DE" sz="1000" b="1" i="0" u="none" strike="noStrike" cap="none" normalizeH="0" baseline="0" smtClean="0">
                <a:ln>
                  <a:noFill/>
                </a:ln>
                <a:solidFill>
                  <a:schemeClr val="tx1"/>
                </a:solidFill>
                <a:effectLst/>
                <a:latin typeface="Arial" pitchFamily="34" charset="0"/>
                <a:ea typeface="Calibri" pitchFamily="34" charset="0"/>
                <a:cs typeface="Arial" pitchFamily="34" charset="0"/>
              </a:rPr>
            </a:br>
            <a:endParaRPr kumimoji="0" lang="de-DE"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Foliennummernplatzhalter 1"/>
          <p:cNvSpPr>
            <a:spLocks noGrp="1"/>
          </p:cNvSpPr>
          <p:nvPr>
            <p:ph type="sldNum" sz="quarter" idx="10"/>
          </p:nvPr>
        </p:nvSpPr>
        <p:spPr>
          <a:noFill/>
        </p:spPr>
        <p:txBody>
          <a:bodyPr/>
          <a:lstStyle/>
          <a:p>
            <a:fld id="{E5BE4BCC-BB09-4F97-8408-D294B3CE4D1B}" type="slidenum">
              <a:rPr lang="de-DE" smtClean="0"/>
              <a:pPr/>
              <a:t>11</a:t>
            </a:fld>
            <a:endParaRPr lang="de-DE" smtClean="0"/>
          </a:p>
        </p:txBody>
      </p:sp>
      <p:sp>
        <p:nvSpPr>
          <p:cNvPr id="3" name="Ellipse 2"/>
          <p:cNvSpPr/>
          <p:nvPr/>
        </p:nvSpPr>
        <p:spPr bwMode="auto">
          <a:xfrm>
            <a:off x="1962150" y="923925"/>
            <a:ext cx="5219700" cy="5010150"/>
          </a:xfrm>
          <a:prstGeom prst="ellipse">
            <a:avLst/>
          </a:prstGeom>
          <a:solidFill>
            <a:schemeClr val="bg1"/>
          </a:solidFill>
          <a:ln w="254000" cap="flat" cmpd="sng" algn="ctr">
            <a:solidFill>
              <a:schemeClr val="tx1"/>
            </a:solidFill>
            <a:prstDash val="solid"/>
            <a:round/>
            <a:headEnd type="none" w="med" len="med"/>
            <a:tailEnd type="none" w="med" len="med"/>
          </a:ln>
          <a:effectLst/>
        </p:spPr>
        <p:txBody>
          <a:bodyPr lIns="90000" tIns="46800" rIns="90000" bIns="46800" anchor="ctr"/>
          <a:lstStyle/>
          <a:p>
            <a:pPr>
              <a:defRPr/>
            </a:pPr>
            <a:endParaRPr lang="de-DE" sz="9600" dirty="0"/>
          </a:p>
        </p:txBody>
      </p:sp>
      <p:sp>
        <p:nvSpPr>
          <p:cNvPr id="5" name="Textfeld 4"/>
          <p:cNvSpPr txBox="1"/>
          <p:nvPr/>
        </p:nvSpPr>
        <p:spPr>
          <a:xfrm>
            <a:off x="4048125" y="1174750"/>
            <a:ext cx="1047750" cy="4508500"/>
          </a:xfrm>
          <a:prstGeom prst="rect">
            <a:avLst/>
          </a:prstGeom>
          <a:noFill/>
        </p:spPr>
        <p:txBody>
          <a:bodyPr>
            <a:spAutoFit/>
          </a:bodyPr>
          <a:lstStyle/>
          <a:p>
            <a:pPr algn="ctr">
              <a:defRPr/>
            </a:pPr>
            <a:r>
              <a:rPr lang="de-DE" sz="28700" dirty="0">
                <a:latin typeface="Arial" pitchFamily="34" charset="0"/>
                <a:cs typeface="Arial" pitchFamily="34" charset="0"/>
              </a:rPr>
              <a:t>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Operatoren</a:t>
            </a:r>
            <a:endParaRPr lang="de-DE" dirty="0"/>
          </a:p>
        </p:txBody>
      </p:sp>
      <p:pic>
        <p:nvPicPr>
          <p:cNvPr id="1030" name="Picture 6"/>
          <p:cNvPicPr>
            <a:picLocks noChangeAspect="1" noChangeArrowheads="1"/>
          </p:cNvPicPr>
          <p:nvPr/>
        </p:nvPicPr>
        <p:blipFill>
          <a:blip r:embed="rId3" cstate="print"/>
          <a:srcRect/>
          <a:stretch>
            <a:fillRect/>
          </a:stretch>
        </p:blipFill>
        <p:spPr bwMode="auto">
          <a:xfrm>
            <a:off x="507205" y="1689904"/>
            <a:ext cx="8129589" cy="5168096"/>
          </a:xfrm>
          <a:prstGeom prst="rect">
            <a:avLst/>
          </a:prstGeom>
          <a:noFill/>
          <a:ln w="9525">
            <a:noFill/>
            <a:miter lim="800000"/>
            <a:headEnd/>
            <a:tailEnd/>
          </a:ln>
        </p:spPr>
      </p:pic>
      <p:sp>
        <p:nvSpPr>
          <p:cNvPr id="10" name="Rechteck 9"/>
          <p:cNvSpPr/>
          <p:nvPr/>
        </p:nvSpPr>
        <p:spPr>
          <a:xfrm>
            <a:off x="467544" y="3789040"/>
            <a:ext cx="8208912" cy="3068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Operatoren</a:t>
            </a:r>
            <a:endParaRPr lang="de-DE" dirty="0"/>
          </a:p>
        </p:txBody>
      </p:sp>
      <p:pic>
        <p:nvPicPr>
          <p:cNvPr id="1030" name="Picture 6"/>
          <p:cNvPicPr>
            <a:picLocks noChangeAspect="1" noChangeArrowheads="1"/>
          </p:cNvPicPr>
          <p:nvPr/>
        </p:nvPicPr>
        <p:blipFill>
          <a:blip r:embed="rId3" cstate="print"/>
          <a:srcRect/>
          <a:stretch>
            <a:fillRect/>
          </a:stretch>
        </p:blipFill>
        <p:spPr bwMode="auto">
          <a:xfrm>
            <a:off x="507205" y="1689904"/>
            <a:ext cx="8129589" cy="5168096"/>
          </a:xfrm>
          <a:prstGeom prst="rect">
            <a:avLst/>
          </a:prstGeom>
          <a:noFill/>
          <a:ln w="9525">
            <a:noFill/>
            <a:miter lim="800000"/>
            <a:headEnd/>
            <a:tailEnd/>
          </a:ln>
        </p:spPr>
      </p:pic>
      <p:sp>
        <p:nvSpPr>
          <p:cNvPr id="10" name="Rechteck 9"/>
          <p:cNvSpPr/>
          <p:nvPr/>
        </p:nvSpPr>
        <p:spPr>
          <a:xfrm>
            <a:off x="467544" y="5013176"/>
            <a:ext cx="8208912"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Operatoren</a:t>
            </a:r>
            <a:endParaRPr lang="de-DE" dirty="0"/>
          </a:p>
        </p:txBody>
      </p:sp>
      <p:pic>
        <p:nvPicPr>
          <p:cNvPr id="1030" name="Picture 6"/>
          <p:cNvPicPr>
            <a:picLocks noChangeAspect="1" noChangeArrowheads="1"/>
          </p:cNvPicPr>
          <p:nvPr/>
        </p:nvPicPr>
        <p:blipFill>
          <a:blip r:embed="rId3" cstate="print"/>
          <a:srcRect/>
          <a:stretch>
            <a:fillRect/>
          </a:stretch>
        </p:blipFill>
        <p:spPr bwMode="auto">
          <a:xfrm>
            <a:off x="507205" y="1689904"/>
            <a:ext cx="8129589" cy="5168096"/>
          </a:xfrm>
          <a:prstGeom prst="rect">
            <a:avLst/>
          </a:prstGeom>
          <a:noFill/>
          <a:ln w="9525">
            <a:noFill/>
            <a:miter lim="800000"/>
            <a:headEnd/>
            <a:tailEnd/>
          </a:ln>
        </p:spPr>
      </p:pic>
      <p:sp>
        <p:nvSpPr>
          <p:cNvPr id="10" name="Rechteck 9"/>
          <p:cNvSpPr/>
          <p:nvPr/>
        </p:nvSpPr>
        <p:spPr>
          <a:xfrm>
            <a:off x="467544" y="6021288"/>
            <a:ext cx="8208912"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Operatoren</a:t>
            </a:r>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467544" y="1628800"/>
            <a:ext cx="8064896" cy="5143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Operatoren – Beispielaufgaben</a:t>
            </a:r>
            <a:endParaRPr lang="de-DE" dirty="0"/>
          </a:p>
        </p:txBody>
      </p:sp>
      <p:sp>
        <p:nvSpPr>
          <p:cNvPr id="3" name="Inhaltsplatzhalter 2"/>
          <p:cNvSpPr>
            <a:spLocks noGrp="1"/>
          </p:cNvSpPr>
          <p:nvPr>
            <p:ph idx="1"/>
          </p:nvPr>
        </p:nvSpPr>
        <p:spPr>
          <a:xfrm>
            <a:off x="457200" y="1719262"/>
            <a:ext cx="8229600" cy="4806081"/>
          </a:xfrm>
        </p:spPr>
        <p:txBody>
          <a:bodyPr>
            <a:normAutofit fontScale="62500" lnSpcReduction="20000"/>
          </a:bodyPr>
          <a:lstStyle/>
          <a:p>
            <a:pPr lvl="0"/>
            <a:r>
              <a:rPr lang="de-DE" dirty="0" smtClean="0"/>
              <a:t>„Was 1871 erreicht wurde, war eine äußere Einheit ohne volle innere Freiheit.“ </a:t>
            </a:r>
            <a:r>
              <a:rPr lang="de-DE" b="1" dirty="0" smtClean="0"/>
              <a:t>Überprüfen</a:t>
            </a:r>
            <a:r>
              <a:rPr lang="de-DE" dirty="0" smtClean="0"/>
              <a:t> Sie diese Aussage Heinemanns (anhand von Beispielen aus der politischen Kultur des Kaiserreichs).</a:t>
            </a:r>
          </a:p>
          <a:p>
            <a:pPr lvl="0"/>
            <a:endParaRPr lang="de-DE" b="1" dirty="0" smtClean="0"/>
          </a:p>
          <a:p>
            <a:pPr lvl="0"/>
            <a:r>
              <a:rPr lang="de-DE" b="1" dirty="0" smtClean="0"/>
              <a:t>Beurteilen </a:t>
            </a:r>
            <a:r>
              <a:rPr lang="de-DE" dirty="0" smtClean="0"/>
              <a:t>Sie die Effektivität der Bismarck’schen Sozialpolitik.</a:t>
            </a:r>
          </a:p>
          <a:p>
            <a:pPr lvl="0"/>
            <a:r>
              <a:rPr lang="de-DE" b="1" dirty="0" smtClean="0"/>
              <a:t>Beurteilen</a:t>
            </a:r>
            <a:r>
              <a:rPr lang="de-DE" dirty="0" smtClean="0"/>
              <a:t> Sie, inwieweit die Revolution 1848/49 gescheitert ist.</a:t>
            </a:r>
          </a:p>
          <a:p>
            <a:pPr lvl="0"/>
            <a:endParaRPr lang="de-DE" dirty="0" smtClean="0"/>
          </a:p>
          <a:p>
            <a:pPr lvl="0"/>
            <a:r>
              <a:rPr lang="de-DE" b="1" dirty="0" smtClean="0"/>
              <a:t>Erörtern</a:t>
            </a:r>
            <a:r>
              <a:rPr lang="de-DE" dirty="0" smtClean="0"/>
              <a:t> Sie die Behauptung, die Außenpolitik Gorbatschows habe maßgeblich den Ost-West-Konflikt überwunden. </a:t>
            </a:r>
          </a:p>
          <a:p>
            <a:pPr lvl="0"/>
            <a:r>
              <a:rPr lang="de-DE" b="1" dirty="0" smtClean="0"/>
              <a:t>Erörtern</a:t>
            </a:r>
            <a:r>
              <a:rPr lang="de-DE" dirty="0" smtClean="0"/>
              <a:t> Sie, ob von einer Kontinuität in der deutschen Außenpolitik zwischen dem Kaiserreich und dem Dritten Reich gesprochen werden kann.</a:t>
            </a:r>
            <a:r>
              <a:rPr lang="de-DE" b="1" dirty="0" smtClean="0"/>
              <a:t> </a:t>
            </a:r>
          </a:p>
          <a:p>
            <a:pPr lvl="0"/>
            <a:endParaRPr lang="de-DE" b="1" dirty="0" smtClean="0"/>
          </a:p>
          <a:p>
            <a:pPr lvl="0"/>
            <a:r>
              <a:rPr lang="de-DE" b="1" dirty="0" smtClean="0">
                <a:solidFill>
                  <a:schemeClr val="tx1">
                    <a:lumMod val="65000"/>
                    <a:lumOff val="35000"/>
                  </a:schemeClr>
                </a:solidFill>
              </a:rPr>
              <a:t>Bewerten </a:t>
            </a:r>
            <a:r>
              <a:rPr lang="de-DE" dirty="0" smtClean="0">
                <a:solidFill>
                  <a:schemeClr val="tx1">
                    <a:lumMod val="65000"/>
                    <a:lumOff val="35000"/>
                  </a:schemeClr>
                </a:solidFill>
              </a:rPr>
              <a:t>Sie die Bismarck’sche Sozialpolitik.</a:t>
            </a:r>
          </a:p>
          <a:p>
            <a:pPr lvl="0"/>
            <a:r>
              <a:rPr lang="de-DE" b="1" dirty="0" smtClean="0">
                <a:solidFill>
                  <a:schemeClr val="tx1">
                    <a:lumMod val="65000"/>
                    <a:lumOff val="35000"/>
                  </a:schemeClr>
                </a:solidFill>
              </a:rPr>
              <a:t>Bewerten</a:t>
            </a:r>
            <a:r>
              <a:rPr lang="de-DE" dirty="0" smtClean="0">
                <a:solidFill>
                  <a:schemeClr val="tx1">
                    <a:lumMod val="65000"/>
                    <a:lumOff val="35000"/>
                  </a:schemeClr>
                </a:solidFill>
              </a:rPr>
              <a:t> Sie die These, der Widerstand gegen Hitler sei sinnloses </a:t>
            </a:r>
            <a:r>
              <a:rPr lang="de-DE" dirty="0" err="1" smtClean="0">
                <a:solidFill>
                  <a:schemeClr val="tx1">
                    <a:lumMod val="65000"/>
                    <a:lumOff val="35000"/>
                  </a:schemeClr>
                </a:solidFill>
              </a:rPr>
              <a:t>Bekennertum</a:t>
            </a:r>
            <a:r>
              <a:rPr lang="de-DE" dirty="0" smtClean="0">
                <a:solidFill>
                  <a:schemeClr val="tx1">
                    <a:lumMod val="65000"/>
                    <a:lumOff val="35000"/>
                  </a:schemeClr>
                </a:solidFill>
              </a:rPr>
              <a:t> ohne politische Konsequenz gewesen.</a:t>
            </a:r>
          </a:p>
          <a:p>
            <a:r>
              <a:rPr lang="de-DE" b="1" dirty="0" smtClean="0">
                <a:solidFill>
                  <a:schemeClr val="tx1">
                    <a:lumMod val="65000"/>
                    <a:lumOff val="35000"/>
                  </a:schemeClr>
                </a:solidFill>
              </a:rPr>
              <a:t>Bewerten</a:t>
            </a:r>
            <a:r>
              <a:rPr lang="de-DE" dirty="0" smtClean="0">
                <a:solidFill>
                  <a:schemeClr val="tx1">
                    <a:lumMod val="65000"/>
                    <a:lumOff val="35000"/>
                  </a:schemeClr>
                </a:solidFill>
              </a:rPr>
              <a:t> Sie die Haltung großer Teile der deutschen Bevölkerung zur deutschen Vergangenheit während der Zeit des Wirtschaftswunders.</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Foliennummernplatzhalter 1"/>
          <p:cNvSpPr>
            <a:spLocks noGrp="1"/>
          </p:cNvSpPr>
          <p:nvPr>
            <p:ph type="sldNum" sz="quarter" idx="10"/>
          </p:nvPr>
        </p:nvSpPr>
        <p:spPr>
          <a:noFill/>
        </p:spPr>
        <p:txBody>
          <a:bodyPr/>
          <a:lstStyle/>
          <a:p>
            <a:fld id="{E5BE4BCC-BB09-4F97-8408-D294B3CE4D1B}" type="slidenum">
              <a:rPr lang="de-DE" smtClean="0"/>
              <a:pPr/>
              <a:t>17</a:t>
            </a:fld>
            <a:endParaRPr lang="de-DE" smtClean="0"/>
          </a:p>
        </p:txBody>
      </p:sp>
      <p:sp>
        <p:nvSpPr>
          <p:cNvPr id="3" name="Ellipse 2"/>
          <p:cNvSpPr/>
          <p:nvPr/>
        </p:nvSpPr>
        <p:spPr bwMode="auto">
          <a:xfrm>
            <a:off x="1962150" y="923925"/>
            <a:ext cx="5219700" cy="5010150"/>
          </a:xfrm>
          <a:prstGeom prst="ellipse">
            <a:avLst/>
          </a:prstGeom>
          <a:solidFill>
            <a:schemeClr val="bg1"/>
          </a:solidFill>
          <a:ln w="254000" cap="flat" cmpd="sng" algn="ctr">
            <a:solidFill>
              <a:schemeClr val="tx1"/>
            </a:solidFill>
            <a:prstDash val="solid"/>
            <a:round/>
            <a:headEnd type="none" w="med" len="med"/>
            <a:tailEnd type="none" w="med" len="med"/>
          </a:ln>
          <a:effectLst/>
        </p:spPr>
        <p:txBody>
          <a:bodyPr lIns="90000" tIns="46800" rIns="90000" bIns="46800" anchor="ctr"/>
          <a:lstStyle/>
          <a:p>
            <a:pPr>
              <a:defRPr/>
            </a:pPr>
            <a:endParaRPr lang="de-DE" sz="9600" dirty="0"/>
          </a:p>
        </p:txBody>
      </p:sp>
      <p:sp>
        <p:nvSpPr>
          <p:cNvPr id="5" name="Textfeld 4"/>
          <p:cNvSpPr txBox="1"/>
          <p:nvPr/>
        </p:nvSpPr>
        <p:spPr>
          <a:xfrm>
            <a:off x="4048125" y="1174750"/>
            <a:ext cx="1047750" cy="4508500"/>
          </a:xfrm>
          <a:prstGeom prst="rect">
            <a:avLst/>
          </a:prstGeom>
          <a:noFill/>
        </p:spPr>
        <p:txBody>
          <a:bodyPr>
            <a:spAutoFit/>
          </a:bodyPr>
          <a:lstStyle/>
          <a:p>
            <a:pPr algn="ctr">
              <a:defRPr/>
            </a:pPr>
            <a:r>
              <a:rPr lang="de-DE" sz="28700" dirty="0">
                <a:latin typeface="Arial" pitchFamily="34" charset="0"/>
                <a:cs typeface="Arial" pitchFamily="34" charset="0"/>
              </a:rPr>
              <a:t>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Urteilen - Gütekriterien</a:t>
            </a:r>
            <a:endParaRPr lang="de-DE" dirty="0"/>
          </a:p>
        </p:txBody>
      </p:sp>
      <p:sp>
        <p:nvSpPr>
          <p:cNvPr id="3" name="Inhaltsplatzhalter 2"/>
          <p:cNvSpPr>
            <a:spLocks noGrp="1"/>
          </p:cNvSpPr>
          <p:nvPr>
            <p:ph idx="1"/>
          </p:nvPr>
        </p:nvSpPr>
        <p:spPr>
          <a:xfrm>
            <a:off x="457200" y="1916831"/>
            <a:ext cx="8229600" cy="3816425"/>
          </a:xfrm>
        </p:spPr>
        <p:txBody>
          <a:bodyPr>
            <a:normAutofit/>
          </a:bodyPr>
          <a:lstStyle/>
          <a:p>
            <a:pPr marL="514350" indent="-514350">
              <a:buSzPct val="100000"/>
              <a:buFont typeface="+mj-lt"/>
              <a:buAutoNum type="arabicPeriod"/>
            </a:pPr>
            <a:r>
              <a:rPr lang="de-DE" dirty="0" smtClean="0"/>
              <a:t>transparent</a:t>
            </a:r>
          </a:p>
          <a:p>
            <a:pPr marL="514350" indent="-514350">
              <a:buSzPct val="100000"/>
              <a:buFont typeface="+mj-lt"/>
              <a:buAutoNum type="arabicPeriod"/>
            </a:pPr>
            <a:r>
              <a:rPr lang="de-DE" dirty="0" smtClean="0"/>
              <a:t>sachlich korrekt und umfassend (sachliche Angemessenheit)</a:t>
            </a:r>
          </a:p>
          <a:p>
            <a:pPr marL="514350" indent="-514350">
              <a:buSzPct val="100000"/>
              <a:buFont typeface="+mj-lt"/>
              <a:buAutoNum type="arabicPeriod"/>
            </a:pPr>
            <a:r>
              <a:rPr lang="de-DE" dirty="0" smtClean="0"/>
              <a:t>logisch korrekt („innere Stimmigkeit“)</a:t>
            </a:r>
          </a:p>
          <a:p>
            <a:pPr marL="514350" indent="-514350">
              <a:buSzPct val="100000"/>
              <a:buFont typeface="+mj-lt"/>
              <a:buAutoNum type="arabicPeriod"/>
            </a:pPr>
            <a:r>
              <a:rPr lang="de-DE" dirty="0" smtClean="0"/>
              <a:t>überzeugend und verständlich („ausreichende Triftigkeit“)</a:t>
            </a:r>
          </a:p>
          <a:p>
            <a:pPr marL="514350" indent="-514350">
              <a:buSzPct val="100000"/>
              <a:buFont typeface="+mj-lt"/>
              <a:buAutoNum type="arabicPeriod"/>
            </a:pPr>
            <a:r>
              <a:rPr lang="de-DE" dirty="0" smtClean="0"/>
              <a:t>reflexiv </a:t>
            </a:r>
          </a:p>
          <a:p>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aus Schülerarbeiten</a:t>
            </a:r>
            <a:endParaRPr lang="de-DE" dirty="0"/>
          </a:p>
        </p:txBody>
      </p:sp>
      <p:sp>
        <p:nvSpPr>
          <p:cNvPr id="3" name="Inhaltsplatzhalter 2"/>
          <p:cNvSpPr>
            <a:spLocks noGrp="1"/>
          </p:cNvSpPr>
          <p:nvPr>
            <p:ph idx="1"/>
          </p:nvPr>
        </p:nvSpPr>
        <p:spPr/>
        <p:txBody>
          <a:bodyPr/>
          <a:lstStyle/>
          <a:p>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2238"/>
            <a:ext cx="7427168" cy="1295400"/>
          </a:xfrm>
        </p:spPr>
        <p:txBody>
          <a:bodyPr/>
          <a:lstStyle/>
          <a:p>
            <a:r>
              <a:rPr lang="de-DE" dirty="0" smtClean="0"/>
              <a:t>Bons </a:t>
            </a:r>
            <a:r>
              <a:rPr lang="de-DE" dirty="0" err="1" smtClean="0"/>
              <a:t>mots</a:t>
            </a:r>
            <a:endParaRPr lang="de-DE" dirty="0"/>
          </a:p>
        </p:txBody>
      </p:sp>
      <p:sp>
        <p:nvSpPr>
          <p:cNvPr id="3" name="Inhaltsplatzhalter 2"/>
          <p:cNvSpPr>
            <a:spLocks noGrp="1"/>
          </p:cNvSpPr>
          <p:nvPr>
            <p:ph idx="1"/>
          </p:nvPr>
        </p:nvSpPr>
        <p:spPr>
          <a:xfrm>
            <a:off x="457200" y="1772816"/>
            <a:ext cx="8229600" cy="4320480"/>
          </a:xfrm>
        </p:spPr>
        <p:txBody>
          <a:bodyPr>
            <a:normAutofit fontScale="92500" lnSpcReduction="10000"/>
          </a:bodyPr>
          <a:lstStyle/>
          <a:p>
            <a:r>
              <a:rPr lang="de-DE" sz="3200" dirty="0" smtClean="0"/>
              <a:t>„Ein Irrtum entsteht nicht durch einen Mangel an Wissen, sondern durch mangelndes Urteilsvermögen.“ </a:t>
            </a:r>
          </a:p>
          <a:p>
            <a:pPr>
              <a:spcBef>
                <a:spcPts val="0"/>
              </a:spcBef>
              <a:buNone/>
            </a:pPr>
            <a:r>
              <a:rPr lang="de-DE" sz="3200" dirty="0" smtClean="0"/>
              <a:t>	</a:t>
            </a:r>
            <a:r>
              <a:rPr lang="de-DE" sz="1300" dirty="0" smtClean="0"/>
              <a:t>(John Locke)</a:t>
            </a:r>
          </a:p>
          <a:p>
            <a:pPr lvl="0"/>
            <a:endParaRPr lang="de-DE" sz="3200" dirty="0" smtClean="0"/>
          </a:p>
          <a:p>
            <a:r>
              <a:rPr lang="de-DE" sz="3200" dirty="0" smtClean="0"/>
              <a:t>„Die Schule hat keine wichtigere Aufgabe, als strenges Denken, vorsichtiges Urteilen und konsequentes Schließen zu lehren.“ </a:t>
            </a:r>
          </a:p>
          <a:p>
            <a:pPr>
              <a:spcBef>
                <a:spcPts val="0"/>
              </a:spcBef>
              <a:buNone/>
            </a:pPr>
            <a:r>
              <a:rPr lang="de-DE" sz="3200" dirty="0" smtClean="0"/>
              <a:t>	</a:t>
            </a:r>
            <a:r>
              <a:rPr lang="de-DE" sz="1300" dirty="0" smtClean="0"/>
              <a:t>(Friedrich Nietzsche)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169692" y="980728"/>
            <a:ext cx="8804615" cy="216024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150913" y="4149080"/>
            <a:ext cx="8842174" cy="1584176"/>
          </a:xfrm>
          <a:prstGeom prst="rect">
            <a:avLst/>
          </a:prstGeom>
          <a:noFill/>
          <a:ln w="9525">
            <a:noFill/>
            <a:miter lim="800000"/>
            <a:headEnd/>
            <a:tailEnd/>
          </a:ln>
        </p:spPr>
      </p:pic>
      <p:sp>
        <p:nvSpPr>
          <p:cNvPr id="5" name="Textfeld 4"/>
          <p:cNvSpPr txBox="1"/>
          <p:nvPr/>
        </p:nvSpPr>
        <p:spPr>
          <a:xfrm>
            <a:off x="4572000" y="5877272"/>
            <a:ext cx="3456384" cy="400110"/>
          </a:xfrm>
          <a:prstGeom prst="rect">
            <a:avLst/>
          </a:prstGeom>
          <a:noFill/>
        </p:spPr>
        <p:txBody>
          <a:bodyPr wrap="square" rtlCol="0">
            <a:spAutoFit/>
          </a:bodyPr>
          <a:lstStyle/>
          <a:p>
            <a:r>
              <a:rPr lang="de-DE" sz="2000" dirty="0" smtClean="0">
                <a:solidFill>
                  <a:srgbClr val="0070C0"/>
                </a:solidFill>
                <a:latin typeface="Calibri" pitchFamily="34" charset="0"/>
              </a:rPr>
              <a:t>Standardfall: S. legt gleich los.</a:t>
            </a:r>
            <a:endParaRPr lang="de-DE" sz="2000" dirty="0">
              <a:solidFill>
                <a:srgbClr val="0070C0"/>
              </a:solidFill>
              <a:latin typeface="Calibri" pitchFamily="34" charset="0"/>
            </a:endParaRPr>
          </a:p>
        </p:txBody>
      </p:sp>
      <p:pic>
        <p:nvPicPr>
          <p:cNvPr id="6" name="Picture 2"/>
          <p:cNvPicPr>
            <a:picLocks noChangeAspect="1" noChangeArrowheads="1"/>
          </p:cNvPicPr>
          <p:nvPr/>
        </p:nvPicPr>
        <p:blipFill>
          <a:blip r:embed="rId5" cstate="print"/>
          <a:srcRect/>
          <a:stretch>
            <a:fillRect/>
          </a:stretch>
        </p:blipFill>
        <p:spPr bwMode="auto">
          <a:xfrm>
            <a:off x="323528" y="188640"/>
            <a:ext cx="8780094"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6146" name="Picture 2"/>
          <p:cNvPicPr>
            <a:picLocks noChangeAspect="1" noChangeArrowheads="1"/>
          </p:cNvPicPr>
          <p:nvPr/>
        </p:nvPicPr>
        <p:blipFill>
          <a:blip r:embed="rId3" cstate="print"/>
          <a:srcRect/>
          <a:stretch>
            <a:fillRect/>
          </a:stretch>
        </p:blipFill>
        <p:spPr bwMode="auto">
          <a:xfrm>
            <a:off x="283470" y="620688"/>
            <a:ext cx="8577059" cy="1656184"/>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229476" y="3429000"/>
            <a:ext cx="8685047" cy="2160240"/>
          </a:xfrm>
          <a:prstGeom prst="rect">
            <a:avLst/>
          </a:prstGeom>
          <a:noFill/>
          <a:ln w="9525">
            <a:noFill/>
            <a:miter lim="800000"/>
            <a:headEnd/>
            <a:tailEnd/>
          </a:ln>
        </p:spPr>
      </p:pic>
      <p:sp>
        <p:nvSpPr>
          <p:cNvPr id="6" name="Textfeld 5"/>
          <p:cNvSpPr txBox="1"/>
          <p:nvPr/>
        </p:nvSpPr>
        <p:spPr>
          <a:xfrm>
            <a:off x="4067944" y="5877272"/>
            <a:ext cx="3960440" cy="707886"/>
          </a:xfrm>
          <a:prstGeom prst="rect">
            <a:avLst/>
          </a:prstGeom>
          <a:noFill/>
        </p:spPr>
        <p:txBody>
          <a:bodyPr wrap="square" rtlCol="0">
            <a:spAutoFit/>
          </a:bodyPr>
          <a:lstStyle/>
          <a:p>
            <a:r>
              <a:rPr lang="de-DE" sz="2000" dirty="0" smtClean="0">
                <a:solidFill>
                  <a:srgbClr val="0070C0"/>
                </a:solidFill>
                <a:latin typeface="Calibri" pitchFamily="34" charset="0"/>
              </a:rPr>
              <a:t>S. legt gleich los. kunterbunte Mischung von Vor- und Nachteilen.</a:t>
            </a:r>
            <a:endParaRPr lang="de-DE" sz="2000"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123" name="Picture 3"/>
          <p:cNvPicPr>
            <a:picLocks noGrp="1" noChangeAspect="1" noChangeArrowheads="1"/>
          </p:cNvPicPr>
          <p:nvPr>
            <p:ph idx="1"/>
          </p:nvPr>
        </p:nvPicPr>
        <p:blipFill>
          <a:blip r:embed="rId3" cstate="print"/>
          <a:srcRect/>
          <a:stretch>
            <a:fillRect/>
          </a:stretch>
        </p:blipFill>
        <p:spPr bwMode="auto">
          <a:xfrm>
            <a:off x="292574" y="1268760"/>
            <a:ext cx="8558851" cy="2376264"/>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189570" y="4005064"/>
            <a:ext cx="8954430" cy="2088232"/>
          </a:xfrm>
          <a:prstGeom prst="rect">
            <a:avLst/>
          </a:prstGeom>
          <a:noFill/>
          <a:ln w="9525">
            <a:noFill/>
            <a:miter lim="800000"/>
            <a:headEnd/>
            <a:tailEnd/>
          </a:ln>
        </p:spPr>
      </p:pic>
      <p:sp>
        <p:nvSpPr>
          <p:cNvPr id="7" name="Textfeld 6"/>
          <p:cNvSpPr txBox="1"/>
          <p:nvPr/>
        </p:nvSpPr>
        <p:spPr>
          <a:xfrm>
            <a:off x="3635896" y="6021288"/>
            <a:ext cx="4896544" cy="707886"/>
          </a:xfrm>
          <a:prstGeom prst="rect">
            <a:avLst/>
          </a:prstGeom>
          <a:noFill/>
        </p:spPr>
        <p:txBody>
          <a:bodyPr wrap="square" rtlCol="0">
            <a:spAutoFit/>
          </a:bodyPr>
          <a:lstStyle/>
          <a:p>
            <a:r>
              <a:rPr lang="de-DE" sz="2000" dirty="0" smtClean="0">
                <a:solidFill>
                  <a:srgbClr val="0070C0"/>
                </a:solidFill>
                <a:latin typeface="Calibri" pitchFamily="34" charset="0"/>
              </a:rPr>
              <a:t>Reflexion und Thema zu Beginn umrissen.</a:t>
            </a:r>
          </a:p>
          <a:p>
            <a:r>
              <a:rPr lang="de-DE" sz="2000" dirty="0" smtClean="0">
                <a:solidFill>
                  <a:srgbClr val="0070C0"/>
                </a:solidFill>
                <a:latin typeface="Calibri" pitchFamily="34" charset="0"/>
              </a:rPr>
              <a:t>Reflektiertes Urteil am Schluss. </a:t>
            </a:r>
            <a:endParaRPr lang="de-DE" sz="2000"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098" name="Picture 2"/>
          <p:cNvPicPr>
            <a:picLocks noChangeAspect="1" noChangeArrowheads="1"/>
          </p:cNvPicPr>
          <p:nvPr/>
        </p:nvPicPr>
        <p:blipFill>
          <a:blip r:embed="rId3" cstate="print"/>
          <a:srcRect/>
          <a:stretch>
            <a:fillRect/>
          </a:stretch>
        </p:blipFill>
        <p:spPr bwMode="auto">
          <a:xfrm>
            <a:off x="323528" y="260648"/>
            <a:ext cx="7715250" cy="1038225"/>
          </a:xfrm>
          <a:prstGeom prst="rect">
            <a:avLst/>
          </a:prstGeom>
          <a:noFill/>
          <a:ln w="9525">
            <a:noFill/>
            <a:miter lim="800000"/>
            <a:headEnd/>
            <a:tailEnd/>
          </a:ln>
        </p:spPr>
      </p:pic>
      <p:pic>
        <p:nvPicPr>
          <p:cNvPr id="4099" name="Picture 3"/>
          <p:cNvPicPr>
            <a:picLocks noGrp="1" noChangeAspect="1" noChangeArrowheads="1"/>
          </p:cNvPicPr>
          <p:nvPr>
            <p:ph idx="1"/>
          </p:nvPr>
        </p:nvPicPr>
        <p:blipFill>
          <a:blip r:embed="rId4" cstate="print"/>
          <a:srcRect/>
          <a:stretch>
            <a:fillRect/>
          </a:stretch>
        </p:blipFill>
        <p:spPr bwMode="auto">
          <a:xfrm>
            <a:off x="467544" y="1327694"/>
            <a:ext cx="5976664" cy="5530306"/>
          </a:xfrm>
          <a:prstGeom prst="rect">
            <a:avLst/>
          </a:prstGeom>
          <a:noFill/>
          <a:ln w="9525">
            <a:noFill/>
            <a:miter lim="800000"/>
            <a:headEnd/>
            <a:tailEnd/>
          </a:ln>
        </p:spPr>
      </p:pic>
      <p:sp>
        <p:nvSpPr>
          <p:cNvPr id="6" name="Textfeld 5"/>
          <p:cNvSpPr txBox="1"/>
          <p:nvPr/>
        </p:nvSpPr>
        <p:spPr>
          <a:xfrm>
            <a:off x="6588224" y="3429000"/>
            <a:ext cx="2555776" cy="1323439"/>
          </a:xfrm>
          <a:prstGeom prst="rect">
            <a:avLst/>
          </a:prstGeom>
          <a:noFill/>
        </p:spPr>
        <p:txBody>
          <a:bodyPr wrap="square" rtlCol="0">
            <a:spAutoFit/>
          </a:bodyPr>
          <a:lstStyle/>
          <a:p>
            <a:r>
              <a:rPr lang="de-DE" sz="2000" dirty="0" smtClean="0">
                <a:solidFill>
                  <a:srgbClr val="0070C0"/>
                </a:solidFill>
                <a:latin typeface="Calibri" pitchFamily="34" charset="0"/>
              </a:rPr>
              <a:t>Klärung des Bezugs zum Material, klare Fragestellung, Klärung der Begrifflichkeit</a:t>
            </a:r>
            <a:endParaRPr lang="de-DE" sz="2000"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026" name="Picture 2"/>
          <p:cNvPicPr>
            <a:picLocks noChangeAspect="1" noChangeArrowheads="1"/>
          </p:cNvPicPr>
          <p:nvPr/>
        </p:nvPicPr>
        <p:blipFill>
          <a:blip r:embed="rId3" cstate="print"/>
          <a:srcRect/>
          <a:stretch>
            <a:fillRect/>
          </a:stretch>
        </p:blipFill>
        <p:spPr bwMode="auto">
          <a:xfrm>
            <a:off x="0" y="260648"/>
            <a:ext cx="8892480" cy="153379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0" y="1628800"/>
            <a:ext cx="7205213" cy="4680520"/>
          </a:xfrm>
          <a:prstGeom prst="rect">
            <a:avLst/>
          </a:prstGeom>
          <a:noFill/>
          <a:ln w="9525">
            <a:noFill/>
            <a:miter lim="800000"/>
            <a:headEnd/>
            <a:tailEnd/>
          </a:ln>
        </p:spPr>
      </p:pic>
      <p:sp>
        <p:nvSpPr>
          <p:cNvPr id="6" name="Textfeld 5"/>
          <p:cNvSpPr txBox="1"/>
          <p:nvPr/>
        </p:nvSpPr>
        <p:spPr>
          <a:xfrm>
            <a:off x="7164288" y="3429000"/>
            <a:ext cx="1979712" cy="1323439"/>
          </a:xfrm>
          <a:prstGeom prst="rect">
            <a:avLst/>
          </a:prstGeom>
          <a:noFill/>
        </p:spPr>
        <p:txBody>
          <a:bodyPr wrap="square" rtlCol="0">
            <a:spAutoFit/>
          </a:bodyPr>
          <a:lstStyle/>
          <a:p>
            <a:r>
              <a:rPr lang="de-DE" sz="2000" dirty="0" smtClean="0">
                <a:solidFill>
                  <a:srgbClr val="0070C0"/>
                </a:solidFill>
                <a:latin typeface="Calibri" pitchFamily="34" charset="0"/>
              </a:rPr>
              <a:t>Klare Offenlegung der Kriterien, klare Strukturierung</a:t>
            </a:r>
            <a:endParaRPr lang="de-DE" sz="2000"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2050" name="Picture 2"/>
          <p:cNvPicPr>
            <a:picLocks noChangeAspect="1" noChangeArrowheads="1"/>
          </p:cNvPicPr>
          <p:nvPr/>
        </p:nvPicPr>
        <p:blipFill>
          <a:blip r:embed="rId3" cstate="print"/>
          <a:srcRect/>
          <a:stretch>
            <a:fillRect/>
          </a:stretch>
        </p:blipFill>
        <p:spPr bwMode="auto">
          <a:xfrm>
            <a:off x="0" y="908720"/>
            <a:ext cx="8562975" cy="4533900"/>
          </a:xfrm>
          <a:prstGeom prst="rect">
            <a:avLst/>
          </a:prstGeom>
          <a:noFill/>
          <a:ln w="9525">
            <a:noFill/>
            <a:miter lim="800000"/>
            <a:headEnd/>
            <a:tailEnd/>
          </a:ln>
        </p:spPr>
      </p:pic>
      <p:sp>
        <p:nvSpPr>
          <p:cNvPr id="6" name="Textfeld 5"/>
          <p:cNvSpPr txBox="1"/>
          <p:nvPr/>
        </p:nvSpPr>
        <p:spPr>
          <a:xfrm>
            <a:off x="5292080" y="5229200"/>
            <a:ext cx="2843808" cy="1015663"/>
          </a:xfrm>
          <a:prstGeom prst="rect">
            <a:avLst/>
          </a:prstGeom>
          <a:noFill/>
        </p:spPr>
        <p:txBody>
          <a:bodyPr wrap="square" rtlCol="0">
            <a:spAutoFit/>
          </a:bodyPr>
          <a:lstStyle/>
          <a:p>
            <a:r>
              <a:rPr lang="de-DE" sz="2000" dirty="0" smtClean="0">
                <a:solidFill>
                  <a:srgbClr val="0070C0"/>
                </a:solidFill>
                <a:latin typeface="Calibri" pitchFamily="34" charset="0"/>
              </a:rPr>
              <a:t>Klares Urteil auf Basis der eingangs offengelegten Kriterien</a:t>
            </a:r>
            <a:endParaRPr lang="de-DE" sz="2000"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3074" name="Picture 2"/>
          <p:cNvPicPr>
            <a:picLocks noChangeAspect="1" noChangeArrowheads="1"/>
          </p:cNvPicPr>
          <p:nvPr/>
        </p:nvPicPr>
        <p:blipFill>
          <a:blip r:embed="rId3" cstate="print"/>
          <a:srcRect/>
          <a:stretch>
            <a:fillRect/>
          </a:stretch>
        </p:blipFill>
        <p:spPr bwMode="auto">
          <a:xfrm>
            <a:off x="33337" y="1333500"/>
            <a:ext cx="9077325" cy="4191000"/>
          </a:xfrm>
          <a:prstGeom prst="rect">
            <a:avLst/>
          </a:prstGeom>
          <a:noFill/>
          <a:ln w="9525">
            <a:noFill/>
            <a:miter lim="800000"/>
            <a:headEnd/>
            <a:tailEnd/>
          </a:ln>
        </p:spPr>
      </p:pic>
      <p:sp>
        <p:nvSpPr>
          <p:cNvPr id="5" name="Textfeld 4"/>
          <p:cNvSpPr txBox="1"/>
          <p:nvPr/>
        </p:nvSpPr>
        <p:spPr>
          <a:xfrm>
            <a:off x="2267744" y="5842337"/>
            <a:ext cx="6228184" cy="1015663"/>
          </a:xfrm>
          <a:prstGeom prst="rect">
            <a:avLst/>
          </a:prstGeom>
          <a:noFill/>
        </p:spPr>
        <p:txBody>
          <a:bodyPr wrap="square" rtlCol="0">
            <a:spAutoFit/>
          </a:bodyPr>
          <a:lstStyle/>
          <a:p>
            <a:r>
              <a:rPr lang="de-DE" sz="2000" dirty="0" smtClean="0">
                <a:solidFill>
                  <a:srgbClr val="0070C0"/>
                </a:solidFill>
                <a:latin typeface="Calibri" pitchFamily="34" charset="0"/>
              </a:rPr>
              <a:t>missglücktes Bemühen um Offenlegung der </a:t>
            </a:r>
            <a:r>
              <a:rPr lang="de-DE" sz="2000" dirty="0" err="1" smtClean="0">
                <a:solidFill>
                  <a:srgbClr val="0070C0"/>
                </a:solidFill>
                <a:latin typeface="Calibri" pitchFamily="34" charset="0"/>
              </a:rPr>
              <a:t>Kritieren</a:t>
            </a:r>
            <a:r>
              <a:rPr lang="de-DE" sz="2000" dirty="0" smtClean="0">
                <a:solidFill>
                  <a:srgbClr val="0070C0"/>
                </a:solidFill>
                <a:latin typeface="Calibri" pitchFamily="34" charset="0"/>
              </a:rPr>
              <a:t>, Rest der Schüleraufgabe bringt eine ungeordnete Auflistung durchaus zutreffender Aspekte</a:t>
            </a:r>
            <a:endParaRPr lang="de-DE" sz="2000"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Defizite der Schülerinnen und Schüler</a:t>
            </a:r>
            <a:endParaRPr lang="de-DE" dirty="0"/>
          </a:p>
        </p:txBody>
      </p:sp>
      <p:sp>
        <p:nvSpPr>
          <p:cNvPr id="3" name="Inhaltsplatzhalter 2"/>
          <p:cNvSpPr>
            <a:spLocks noGrp="1"/>
          </p:cNvSpPr>
          <p:nvPr>
            <p:ph idx="1"/>
          </p:nvPr>
        </p:nvSpPr>
        <p:spPr/>
        <p:txBody>
          <a:bodyPr>
            <a:normAutofit fontScale="92500" lnSpcReduction="10000"/>
          </a:bodyPr>
          <a:lstStyle/>
          <a:p>
            <a:pPr lvl="0"/>
            <a:r>
              <a:rPr lang="de-DE" dirty="0" smtClean="0"/>
              <a:t>unstrukturiert</a:t>
            </a:r>
          </a:p>
          <a:p>
            <a:pPr lvl="0"/>
            <a:r>
              <a:rPr lang="de-DE" dirty="0" smtClean="0"/>
              <a:t>Beurteilungskriterien nur implizit vorhanden</a:t>
            </a:r>
          </a:p>
          <a:p>
            <a:pPr lvl="0"/>
            <a:r>
              <a:rPr lang="de-DE" dirty="0" smtClean="0"/>
              <a:t>Tendenz zur Darstellung, kein stringenter Bezug zur Aufgabenstellung</a:t>
            </a:r>
          </a:p>
          <a:p>
            <a:pPr lvl="0"/>
            <a:r>
              <a:rPr lang="de-DE" dirty="0" smtClean="0"/>
              <a:t>(„Pseudourteile“ – Verstecken hinter einem Sowohl-als-auch)</a:t>
            </a:r>
          </a:p>
          <a:p>
            <a:pPr lvl="0"/>
            <a:endParaRPr lang="de-DE" dirty="0" smtClean="0"/>
          </a:p>
          <a:p>
            <a:pPr>
              <a:buNone/>
            </a:pPr>
            <a:r>
              <a:rPr lang="de-DE" dirty="0" smtClean="0"/>
              <a:t>=&gt; Schulung der Urteilskompetenz durch bewusstes, transparentes und strukturiertes </a:t>
            </a:r>
            <a:r>
              <a:rPr lang="de-DE" b="1" dirty="0" smtClean="0"/>
              <a:t>Üben der Einzelschritte</a:t>
            </a:r>
          </a:p>
          <a:p>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Foliennummernplatzhalter 1"/>
          <p:cNvSpPr>
            <a:spLocks noGrp="1"/>
          </p:cNvSpPr>
          <p:nvPr>
            <p:ph type="sldNum" sz="quarter" idx="10"/>
          </p:nvPr>
        </p:nvSpPr>
        <p:spPr>
          <a:noFill/>
        </p:spPr>
        <p:txBody>
          <a:bodyPr/>
          <a:lstStyle/>
          <a:p>
            <a:fld id="{E5BE4BCC-BB09-4F97-8408-D294B3CE4D1B}" type="slidenum">
              <a:rPr lang="de-DE" smtClean="0"/>
              <a:pPr/>
              <a:t>28</a:t>
            </a:fld>
            <a:endParaRPr lang="de-DE" smtClean="0"/>
          </a:p>
        </p:txBody>
      </p:sp>
      <p:sp>
        <p:nvSpPr>
          <p:cNvPr id="3" name="Ellipse 2"/>
          <p:cNvSpPr/>
          <p:nvPr/>
        </p:nvSpPr>
        <p:spPr bwMode="auto">
          <a:xfrm>
            <a:off x="1962150" y="923925"/>
            <a:ext cx="5219700" cy="5010150"/>
          </a:xfrm>
          <a:prstGeom prst="ellipse">
            <a:avLst/>
          </a:prstGeom>
          <a:solidFill>
            <a:schemeClr val="bg1"/>
          </a:solidFill>
          <a:ln w="254000" cap="flat" cmpd="sng" algn="ctr">
            <a:solidFill>
              <a:schemeClr val="tx1"/>
            </a:solidFill>
            <a:prstDash val="solid"/>
            <a:round/>
            <a:headEnd type="none" w="med" len="med"/>
            <a:tailEnd type="none" w="med" len="med"/>
          </a:ln>
          <a:effectLst/>
        </p:spPr>
        <p:txBody>
          <a:bodyPr lIns="90000" tIns="46800" rIns="90000" bIns="46800" anchor="ctr"/>
          <a:lstStyle/>
          <a:p>
            <a:pPr>
              <a:defRPr/>
            </a:pPr>
            <a:endParaRPr lang="de-DE" sz="9600" dirty="0"/>
          </a:p>
        </p:txBody>
      </p:sp>
      <p:sp>
        <p:nvSpPr>
          <p:cNvPr id="5" name="Textfeld 4"/>
          <p:cNvSpPr txBox="1"/>
          <p:nvPr/>
        </p:nvSpPr>
        <p:spPr>
          <a:xfrm>
            <a:off x="4048125" y="1174750"/>
            <a:ext cx="1047750" cy="4508500"/>
          </a:xfrm>
          <a:prstGeom prst="rect">
            <a:avLst/>
          </a:prstGeom>
          <a:noFill/>
        </p:spPr>
        <p:txBody>
          <a:bodyPr>
            <a:spAutoFit/>
          </a:bodyPr>
          <a:lstStyle/>
          <a:p>
            <a:pPr algn="ctr">
              <a:defRPr/>
            </a:pPr>
            <a:r>
              <a:rPr lang="de-DE" sz="28700" dirty="0">
                <a:latin typeface="Arial" pitchFamily="34" charset="0"/>
                <a:cs typeface="Arial" pitchFamily="34" charset="0"/>
              </a:rPr>
              <a:t>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Urteilen üben 1 – </a:t>
            </a:r>
            <a:br>
              <a:rPr lang="de-DE" dirty="0" smtClean="0"/>
            </a:br>
            <a:r>
              <a:rPr lang="de-DE" dirty="0" smtClean="0"/>
              <a:t>Trainingselemente</a:t>
            </a:r>
            <a:endParaRPr lang="de-DE" dirty="0"/>
          </a:p>
        </p:txBody>
      </p:sp>
      <p:sp>
        <p:nvSpPr>
          <p:cNvPr id="3" name="Inhaltsplatzhalter 2"/>
          <p:cNvSpPr>
            <a:spLocks noGrp="1"/>
          </p:cNvSpPr>
          <p:nvPr>
            <p:ph idx="1"/>
          </p:nvPr>
        </p:nvSpPr>
        <p:spPr>
          <a:xfrm>
            <a:off x="457200" y="1844824"/>
            <a:ext cx="8229600" cy="4158009"/>
          </a:xfrm>
        </p:spPr>
        <p:txBody>
          <a:bodyPr>
            <a:normAutofit fontScale="62500" lnSpcReduction="20000"/>
          </a:bodyPr>
          <a:lstStyle/>
          <a:p>
            <a:pPr lvl="0"/>
            <a:r>
              <a:rPr lang="de-DE" sz="3200" dirty="0" smtClean="0"/>
              <a:t>Bewerten mit vorgegebenen Kriterien/Perspektiven</a:t>
            </a:r>
          </a:p>
          <a:p>
            <a:pPr lvl="0"/>
            <a:r>
              <a:rPr lang="de-DE" sz="3200" dirty="0" smtClean="0"/>
              <a:t>Üben des ersten Teils der Perspektivenübernahme: Klären der Bewertungsgrundlage</a:t>
            </a:r>
          </a:p>
          <a:p>
            <a:pPr lvl="0"/>
            <a:r>
              <a:rPr lang="de-DE" sz="3200" dirty="0" smtClean="0"/>
              <a:t>Analyse, Vergleich von Werturteilen</a:t>
            </a:r>
          </a:p>
          <a:p>
            <a:pPr lvl="0"/>
            <a:r>
              <a:rPr lang="de-DE" sz="3200" dirty="0" smtClean="0"/>
              <a:t>Bilden eigener Werturteile</a:t>
            </a:r>
          </a:p>
          <a:p>
            <a:pPr>
              <a:buNone/>
            </a:pPr>
            <a:endParaRPr lang="de-DE" sz="3200" dirty="0" smtClean="0"/>
          </a:p>
          <a:p>
            <a:pPr lvl="0"/>
            <a:r>
              <a:rPr lang="de-DE" sz="3200" dirty="0" smtClean="0"/>
              <a:t>Analyse, Vergleich von Sachurteilen</a:t>
            </a:r>
          </a:p>
          <a:p>
            <a:pPr lvl="0"/>
            <a:r>
              <a:rPr lang="de-DE" sz="3200" dirty="0" smtClean="0"/>
              <a:t>methodische Fehleranalyse bei Sachurteilen</a:t>
            </a:r>
          </a:p>
          <a:p>
            <a:pPr lvl="0"/>
            <a:r>
              <a:rPr lang="de-DE" sz="3200" dirty="0" smtClean="0"/>
              <a:t>Formulieren von Kriterien (insbesondere „Aufschlüsseln“ der vorgegebenen Kategorien)</a:t>
            </a:r>
          </a:p>
          <a:p>
            <a:pPr lvl="0"/>
            <a:r>
              <a:rPr lang="de-DE" sz="3200" dirty="0" smtClean="0"/>
              <a:t>Vorbereiten einer dialektischen Argumentation (insbesondere für erörtern)</a:t>
            </a:r>
          </a:p>
          <a:p>
            <a:pPr lvl="0"/>
            <a:r>
              <a:rPr lang="de-DE" sz="3200" dirty="0" smtClean="0"/>
              <a:t>Suche nach Beispielen (insbesondere für Überprüfungsaufgaben)</a:t>
            </a:r>
          </a:p>
          <a:p>
            <a:pPr lvl="0"/>
            <a:r>
              <a:rPr lang="de-DE" sz="3200" dirty="0" smtClean="0"/>
              <a:t>Bilden eigener Sachurteile</a:t>
            </a:r>
          </a:p>
          <a:p>
            <a:pPr lvl="0"/>
            <a:endParaRPr lang="de-DE" dirty="0" smtClean="0"/>
          </a:p>
          <a:p>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 zentrales Ziel des Geschichtsunterrichts…</a:t>
            </a:r>
            <a:endParaRPr lang="de-DE" dirty="0"/>
          </a:p>
        </p:txBody>
      </p:sp>
      <p:sp>
        <p:nvSpPr>
          <p:cNvPr id="3" name="Inhaltsplatzhalter 2"/>
          <p:cNvSpPr>
            <a:spLocks noGrp="1"/>
          </p:cNvSpPr>
          <p:nvPr>
            <p:ph idx="1"/>
          </p:nvPr>
        </p:nvSpPr>
        <p:spPr>
          <a:xfrm>
            <a:off x="457200" y="1719262"/>
            <a:ext cx="8229600" cy="4806082"/>
          </a:xfrm>
        </p:spPr>
        <p:txBody>
          <a:bodyPr>
            <a:normAutofit fontScale="77500" lnSpcReduction="20000"/>
          </a:bodyPr>
          <a:lstStyle/>
          <a:p>
            <a:pPr algn="just" fontAlgn="auto">
              <a:lnSpc>
                <a:spcPct val="110000"/>
              </a:lnSpc>
              <a:spcAft>
                <a:spcPts val="0"/>
              </a:spcAft>
              <a:tabLst>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lang="de-DE" sz="3200" dirty="0" smtClean="0"/>
              <a:t>„Urteilsbildung steht im </a:t>
            </a:r>
            <a:r>
              <a:rPr lang="de-DE" sz="3200" b="1" dirty="0" smtClean="0"/>
              <a:t>Zentrum des dritten und anspruchsvollsten Anforderungsbereiches</a:t>
            </a:r>
            <a:r>
              <a:rPr lang="de-DE" sz="3200" dirty="0" smtClean="0"/>
              <a:t> der schulischen Ausbildung im gesellschaftswissenschaftlichen Aufgabenfeld. Ein qualifiziertes Urteil fällen zu können gilt als die </a:t>
            </a:r>
            <a:r>
              <a:rPr lang="de-DE" sz="3200" b="1" dirty="0" smtClean="0"/>
              <a:t>Grundlage, um am politischen Leben der Gesellschaft teilnehmen zu können</a:t>
            </a:r>
            <a:r>
              <a:rPr lang="de-DE" sz="3200" dirty="0" smtClean="0"/>
              <a:t>.“ </a:t>
            </a:r>
          </a:p>
          <a:p>
            <a:pPr algn="just" fontAlgn="auto">
              <a:lnSpc>
                <a:spcPct val="110000"/>
              </a:lnSpc>
              <a:spcBef>
                <a:spcPts val="0"/>
              </a:spcBef>
              <a:spcAft>
                <a:spcPts val="0"/>
              </a:spcAft>
              <a:buNone/>
              <a:tabLst>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lang="de-DE" sz="1900" dirty="0" smtClean="0"/>
              <a:t>	</a:t>
            </a:r>
            <a:r>
              <a:rPr lang="de-DE" sz="1900" i="1" dirty="0" smtClean="0"/>
              <a:t>(Ulrich Hagemann/Jörg Kayser: Urteilsbildung im Geschichts- und Politikunterricht. Bonn 2005, S. 3.)</a:t>
            </a:r>
          </a:p>
          <a:p>
            <a:pPr algn="just" fontAlgn="auto">
              <a:lnSpc>
                <a:spcPct val="110000"/>
              </a:lnSpc>
              <a:spcBef>
                <a:spcPts val="0"/>
              </a:spcBef>
              <a:spcAft>
                <a:spcPts val="0"/>
              </a:spcAft>
              <a:buNone/>
              <a:tabLst>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endParaRPr lang="de-DE" sz="1900" i="1" dirty="0" smtClean="0"/>
          </a:p>
          <a:p>
            <a:pPr>
              <a:lnSpc>
                <a:spcPct val="110000"/>
              </a:lnSpc>
              <a:spcBef>
                <a:spcPts val="6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smtClean="0"/>
              <a:t>„Der Geschichtsunterricht der gymnasialen Oberstufe verfolgt das Ziel, ein Geschichtsbewusstsein zu fördern, das zur </a:t>
            </a:r>
            <a:r>
              <a:rPr lang="de-DE" sz="3200" b="1" dirty="0" smtClean="0"/>
              <a:t>Reflexion </a:t>
            </a:r>
            <a:r>
              <a:rPr lang="de-DE" sz="3200" dirty="0" smtClean="0"/>
              <a:t>befähigt.“ </a:t>
            </a:r>
          </a:p>
          <a:p>
            <a:pPr>
              <a:lnSpc>
                <a:spcPct val="110000"/>
              </a:lnSpc>
              <a:spcBef>
                <a:spcPts val="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	</a:t>
            </a:r>
            <a:r>
              <a:rPr lang="de-DE" sz="1900" i="1" dirty="0" smtClean="0"/>
              <a:t>(Bildungsplan 2004)</a:t>
            </a:r>
            <a:r>
              <a:rPr lang="de-DE" dirty="0" smtClean="0"/>
              <a:t>	</a:t>
            </a:r>
            <a:endParaRPr lang="de-DE" sz="19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Urteilen üben 1 –</a:t>
            </a:r>
            <a:br>
              <a:rPr lang="de-DE" dirty="0" smtClean="0"/>
            </a:br>
            <a:r>
              <a:rPr lang="de-DE" dirty="0" smtClean="0"/>
              <a:t>unterstützende Formatvorgaben</a:t>
            </a:r>
            <a:endParaRPr lang="de-DE" dirty="0"/>
          </a:p>
        </p:txBody>
      </p:sp>
      <p:sp>
        <p:nvSpPr>
          <p:cNvPr id="3" name="Inhaltsplatzhalter 2"/>
          <p:cNvSpPr>
            <a:spLocks noGrp="1"/>
          </p:cNvSpPr>
          <p:nvPr>
            <p:ph idx="1"/>
          </p:nvPr>
        </p:nvSpPr>
        <p:spPr>
          <a:xfrm>
            <a:off x="457200" y="1719263"/>
            <a:ext cx="8229600" cy="4518049"/>
          </a:xfrm>
        </p:spPr>
        <p:txBody>
          <a:bodyPr numCol="2" spcCol="360000">
            <a:normAutofit fontScale="47500" lnSpcReduction="20000"/>
          </a:bodyPr>
          <a:lstStyle/>
          <a:p>
            <a:pPr lvl="0"/>
            <a:r>
              <a:rPr lang="de-DE" sz="3400" dirty="0" smtClean="0"/>
              <a:t>Tagebucheintrag</a:t>
            </a:r>
          </a:p>
          <a:p>
            <a:pPr lvl="0"/>
            <a:r>
              <a:rPr lang="de-DE" sz="3400" dirty="0" smtClean="0"/>
              <a:t>Zeitungsartikel</a:t>
            </a:r>
          </a:p>
          <a:p>
            <a:pPr lvl="0"/>
            <a:r>
              <a:rPr lang="de-DE" sz="3400" dirty="0" smtClean="0"/>
              <a:t>Brief</a:t>
            </a:r>
          </a:p>
          <a:p>
            <a:pPr lvl="0"/>
            <a:r>
              <a:rPr lang="de-DE" sz="3400" dirty="0" smtClean="0"/>
              <a:t>Rede</a:t>
            </a:r>
          </a:p>
          <a:p>
            <a:pPr lvl="0"/>
            <a:r>
              <a:rPr lang="de-DE" sz="3400" dirty="0" smtClean="0"/>
              <a:t>Flugblatt</a:t>
            </a:r>
          </a:p>
          <a:p>
            <a:pPr lvl="0"/>
            <a:r>
              <a:rPr lang="de-DE" sz="3400" dirty="0" smtClean="0"/>
              <a:t>Plakat</a:t>
            </a:r>
          </a:p>
          <a:p>
            <a:pPr lvl="0"/>
            <a:r>
              <a:rPr lang="de-DE" sz="3400" dirty="0" smtClean="0"/>
              <a:t>Interview</a:t>
            </a:r>
          </a:p>
          <a:p>
            <a:pPr lvl="0"/>
            <a:r>
              <a:rPr lang="de-DE" sz="3400" dirty="0" smtClean="0"/>
              <a:t>Reportage</a:t>
            </a:r>
          </a:p>
          <a:p>
            <a:pPr lvl="0"/>
            <a:r>
              <a:rPr lang="de-DE" sz="3400" dirty="0" smtClean="0"/>
              <a:t>Reisebericht</a:t>
            </a:r>
          </a:p>
          <a:p>
            <a:pPr lvl="0"/>
            <a:r>
              <a:rPr lang="de-DE" sz="3400" dirty="0" smtClean="0"/>
              <a:t>Szenario (z. B. Wie entscheidet sich X in einer bestimmten Situation?)</a:t>
            </a:r>
          </a:p>
          <a:p>
            <a:pPr lvl="0"/>
            <a:r>
              <a:rPr lang="de-DE" sz="3400" dirty="0" smtClean="0"/>
              <a:t>Rollenspiel (mit Rollenkarten)</a:t>
            </a:r>
          </a:p>
          <a:p>
            <a:pPr lvl="0"/>
            <a:r>
              <a:rPr lang="de-DE" sz="3400" dirty="0" smtClean="0"/>
              <a:t>Rollenset (Beurteilung eines ganzen Sets von Personen – z. B. Wer gewinnt? Wer verliert?)</a:t>
            </a:r>
          </a:p>
          <a:p>
            <a:pPr lvl="0"/>
            <a:r>
              <a:rPr lang="de-DE" sz="3400" dirty="0" smtClean="0"/>
              <a:t>Dilemma-Situationen</a:t>
            </a:r>
          </a:p>
          <a:p>
            <a:pPr lvl="0"/>
            <a:r>
              <a:rPr lang="de-DE" sz="3400" dirty="0" smtClean="0"/>
              <a:t>Inszenierung eines Tribunals</a:t>
            </a:r>
          </a:p>
          <a:p>
            <a:pPr lvl="0"/>
            <a:r>
              <a:rPr lang="de-DE" sz="3400" dirty="0" smtClean="0"/>
              <a:t>fiktive Dialoge mit historischen Persönlichkeiten</a:t>
            </a:r>
          </a:p>
          <a:p>
            <a:pPr lvl="0"/>
            <a:r>
              <a:rPr lang="de-DE" sz="3400" dirty="0" smtClean="0"/>
              <a:t>Diskussion um Gedenktage, Denkmäler, Traditionslinien, Namensgeber für Schulen usw.</a:t>
            </a:r>
          </a:p>
          <a:p>
            <a:pPr lvl="0"/>
            <a:r>
              <a:rPr lang="de-DE" sz="3400" dirty="0" smtClean="0"/>
              <a:t>Vergleiche mit heute</a:t>
            </a:r>
          </a:p>
          <a:p>
            <a:pPr lvl="0"/>
            <a:r>
              <a:rPr lang="de-DE" sz="3400" dirty="0" smtClean="0"/>
              <a:t>Expertenhearing (Spezialisten zu besonderen Bereichen, bspw. Wirtschaft, Politik)</a:t>
            </a:r>
          </a:p>
          <a:p>
            <a:pPr lvl="0"/>
            <a:r>
              <a:rPr lang="de-DE" sz="3400" dirty="0" smtClean="0"/>
              <a:t>Statement</a:t>
            </a:r>
          </a:p>
          <a:p>
            <a:pPr lvl="0"/>
            <a:r>
              <a:rPr lang="de-DE" sz="3400" dirty="0" smtClean="0"/>
              <a:t>Wirkungsschema</a:t>
            </a:r>
          </a:p>
          <a:p>
            <a:pPr lvl="0"/>
            <a:r>
              <a:rPr lang="de-DE" sz="3400" dirty="0" smtClean="0"/>
              <a:t>Was wäre (gewesen), wenn… Durchspielen alternativer Szenarios</a:t>
            </a:r>
          </a:p>
          <a:p>
            <a:pPr lvl="0"/>
            <a:r>
              <a:rPr lang="de-DE" sz="3400" dirty="0" smtClean="0"/>
              <a:t>Essay, problemorientierte Präsentation</a:t>
            </a:r>
          </a:p>
          <a:p>
            <a:pPr lvl="0"/>
            <a:r>
              <a:rPr lang="de-DE" sz="3400" dirty="0" smtClean="0"/>
              <a:t>amerikanische Debatte</a:t>
            </a:r>
          </a:p>
          <a:p>
            <a:pPr lvl="0"/>
            <a:r>
              <a:rPr lang="de-DE" sz="3400" dirty="0" smtClean="0"/>
              <a:t>Pro-Contra-Debatte (mit Richter, Verteidiger, Staatsanwalt) </a:t>
            </a:r>
          </a:p>
          <a:p>
            <a:pPr lvl="0"/>
            <a:r>
              <a:rPr lang="de-DE" sz="3400" dirty="0" smtClean="0"/>
              <a:t>Talkshow/Podiumsdiskussion</a:t>
            </a:r>
          </a:p>
          <a:p>
            <a:pPr>
              <a:buNone/>
            </a:pPr>
            <a:r>
              <a:rPr lang="de-DE" sz="3400" dirty="0" smtClean="0"/>
              <a:t>	…</a:t>
            </a:r>
          </a:p>
          <a:p>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7543800" cy="1295400"/>
          </a:xfrm>
        </p:spPr>
        <p:txBody>
          <a:bodyPr/>
          <a:lstStyle/>
          <a:p>
            <a:r>
              <a:rPr lang="de-DE" dirty="0" smtClean="0"/>
              <a:t/>
            </a:r>
            <a:br>
              <a:rPr lang="de-DE" dirty="0" smtClean="0"/>
            </a:br>
            <a:r>
              <a:rPr lang="de-DE" dirty="0" smtClean="0"/>
              <a:t>Urteilen üben 1 –</a:t>
            </a:r>
            <a:br>
              <a:rPr lang="de-DE" dirty="0" smtClean="0"/>
            </a:br>
            <a:r>
              <a:rPr lang="de-DE" dirty="0" smtClean="0"/>
              <a:t>unterstützende Formatvorgaben</a:t>
            </a:r>
            <a:endParaRPr lang="de-DE" dirty="0"/>
          </a:p>
        </p:txBody>
      </p:sp>
      <p:sp>
        <p:nvSpPr>
          <p:cNvPr id="3" name="Inhaltsplatzhalter 2"/>
          <p:cNvSpPr>
            <a:spLocks noGrp="1"/>
          </p:cNvSpPr>
          <p:nvPr>
            <p:ph idx="1"/>
          </p:nvPr>
        </p:nvSpPr>
        <p:spPr>
          <a:xfrm>
            <a:off x="457200" y="1719263"/>
            <a:ext cx="8229600" cy="4518049"/>
          </a:xfrm>
        </p:spPr>
        <p:txBody>
          <a:bodyPr numCol="2" spcCol="360000">
            <a:normAutofit fontScale="47500" lnSpcReduction="20000"/>
          </a:bodyPr>
          <a:lstStyle/>
          <a:p>
            <a:pPr lvl="0"/>
            <a:r>
              <a:rPr lang="de-DE" sz="3400" dirty="0" smtClean="0"/>
              <a:t>Tagebucheintrag</a:t>
            </a:r>
          </a:p>
          <a:p>
            <a:pPr lvl="0"/>
            <a:r>
              <a:rPr lang="de-DE" sz="3400" dirty="0" smtClean="0"/>
              <a:t>Zeitungsartikel</a:t>
            </a:r>
          </a:p>
          <a:p>
            <a:pPr lvl="0"/>
            <a:r>
              <a:rPr lang="de-DE" sz="3400" dirty="0" smtClean="0"/>
              <a:t>Brief</a:t>
            </a:r>
          </a:p>
          <a:p>
            <a:pPr lvl="0"/>
            <a:r>
              <a:rPr lang="de-DE" sz="3400" dirty="0" smtClean="0"/>
              <a:t>Rede</a:t>
            </a:r>
          </a:p>
          <a:p>
            <a:pPr lvl="0"/>
            <a:r>
              <a:rPr lang="de-DE" sz="3400" dirty="0" smtClean="0"/>
              <a:t>Flugblatt</a:t>
            </a:r>
          </a:p>
          <a:p>
            <a:pPr lvl="0"/>
            <a:r>
              <a:rPr lang="de-DE" sz="3400" dirty="0" smtClean="0"/>
              <a:t>Plakat</a:t>
            </a:r>
          </a:p>
          <a:p>
            <a:pPr lvl="0"/>
            <a:r>
              <a:rPr lang="de-DE" sz="3400" dirty="0" smtClean="0"/>
              <a:t>Interview</a:t>
            </a:r>
          </a:p>
          <a:p>
            <a:pPr lvl="0"/>
            <a:r>
              <a:rPr lang="de-DE" sz="3400" dirty="0" smtClean="0"/>
              <a:t>Reportage</a:t>
            </a:r>
          </a:p>
          <a:p>
            <a:pPr lvl="0"/>
            <a:r>
              <a:rPr lang="de-DE" sz="3400" dirty="0" smtClean="0"/>
              <a:t>Reisebericht</a:t>
            </a:r>
          </a:p>
          <a:p>
            <a:pPr lvl="0"/>
            <a:r>
              <a:rPr lang="de-DE" sz="3400" dirty="0" smtClean="0"/>
              <a:t>Szenario (z.B. Wie entscheidet sich X in einer bestimmten Situation?)</a:t>
            </a:r>
          </a:p>
          <a:p>
            <a:pPr lvl="0"/>
            <a:r>
              <a:rPr lang="de-DE" sz="3400" dirty="0" smtClean="0"/>
              <a:t>Rollenspiel (mit Rollenkarten)</a:t>
            </a:r>
          </a:p>
          <a:p>
            <a:pPr lvl="0"/>
            <a:r>
              <a:rPr lang="de-DE" sz="3400" dirty="0" smtClean="0"/>
              <a:t>Rollenset (Beurteilung eines ganzen Sets von Personen – z. B. Wer gewinnt? Wer verliert?)</a:t>
            </a:r>
          </a:p>
          <a:p>
            <a:pPr lvl="0"/>
            <a:r>
              <a:rPr lang="de-DE" sz="3400" dirty="0" smtClean="0"/>
              <a:t>Dilemma-Situationen</a:t>
            </a:r>
          </a:p>
          <a:p>
            <a:pPr lvl="0"/>
            <a:r>
              <a:rPr lang="de-DE" sz="3400" dirty="0" smtClean="0"/>
              <a:t>Inszenierung eines Tribunals</a:t>
            </a:r>
          </a:p>
          <a:p>
            <a:pPr lvl="0"/>
            <a:r>
              <a:rPr lang="de-DE" sz="3400" dirty="0" smtClean="0"/>
              <a:t>fiktive Dialoge mit historischen Persönlichkeiten</a:t>
            </a:r>
          </a:p>
          <a:p>
            <a:pPr lvl="0"/>
            <a:r>
              <a:rPr lang="de-DE" sz="3400" dirty="0" smtClean="0"/>
              <a:t>Diskussion um Gedenktage, Denkmäler, Traditionslinien, Namensgeber für Schulen usw.</a:t>
            </a:r>
          </a:p>
          <a:p>
            <a:pPr lvl="0"/>
            <a:r>
              <a:rPr lang="de-DE" sz="3400" dirty="0" smtClean="0"/>
              <a:t>Vergleiche mit heute</a:t>
            </a:r>
          </a:p>
          <a:p>
            <a:pPr lvl="0"/>
            <a:r>
              <a:rPr lang="de-DE" sz="3400" dirty="0" smtClean="0"/>
              <a:t>Expertenhearing (Spezialisten zu besonderen Bereichen, bspw. Wirtschaft, Politik)</a:t>
            </a:r>
          </a:p>
          <a:p>
            <a:pPr lvl="0"/>
            <a:r>
              <a:rPr lang="de-DE" sz="3400" dirty="0" smtClean="0"/>
              <a:t>Statement</a:t>
            </a:r>
          </a:p>
          <a:p>
            <a:pPr lvl="0"/>
            <a:r>
              <a:rPr lang="de-DE" sz="3400" dirty="0" smtClean="0"/>
              <a:t>Wirkungsschema</a:t>
            </a:r>
          </a:p>
          <a:p>
            <a:pPr lvl="0"/>
            <a:r>
              <a:rPr lang="de-DE" sz="3400" dirty="0" smtClean="0"/>
              <a:t>Was wäre (gewesen), wenn… Durchspielen alternativer Szenarios</a:t>
            </a:r>
          </a:p>
          <a:p>
            <a:pPr lvl="0"/>
            <a:r>
              <a:rPr lang="de-DE" sz="3400" dirty="0" smtClean="0"/>
              <a:t>Essay, problemorientierte Präsentation</a:t>
            </a:r>
          </a:p>
          <a:p>
            <a:pPr lvl="0"/>
            <a:r>
              <a:rPr lang="de-DE" sz="3400" dirty="0" smtClean="0"/>
              <a:t>amerikanische Debatte</a:t>
            </a:r>
          </a:p>
          <a:p>
            <a:pPr lvl="0"/>
            <a:r>
              <a:rPr lang="de-DE" sz="3400" dirty="0" smtClean="0"/>
              <a:t>Pro-Contra-Debatte (mit Richter, Verteidiger, Staatsanwalt) </a:t>
            </a:r>
          </a:p>
          <a:p>
            <a:pPr lvl="0"/>
            <a:r>
              <a:rPr lang="de-DE" sz="3400" dirty="0" smtClean="0"/>
              <a:t>Talkshow/Podiumsdiskussion</a:t>
            </a:r>
          </a:p>
          <a:p>
            <a:r>
              <a:rPr lang="de-DE" sz="3400" dirty="0" smtClean="0"/>
              <a:t>…</a:t>
            </a:r>
          </a:p>
          <a:p>
            <a:endParaRPr lang="de-DE" dirty="0"/>
          </a:p>
        </p:txBody>
      </p:sp>
      <p:sp>
        <p:nvSpPr>
          <p:cNvPr id="4" name="Textfeld 3"/>
          <p:cNvSpPr txBox="1"/>
          <p:nvPr/>
        </p:nvSpPr>
        <p:spPr>
          <a:xfrm>
            <a:off x="395536" y="1772816"/>
            <a:ext cx="8208912" cy="4464496"/>
          </a:xfrm>
          <a:prstGeom prst="rect">
            <a:avLst/>
          </a:prstGeom>
          <a:solidFill>
            <a:schemeClr val="bg1">
              <a:lumMod val="85000"/>
              <a:alpha val="90000"/>
            </a:schemeClr>
          </a:solidFill>
        </p:spPr>
        <p:txBody>
          <a:bodyPr wrap="square" rtlCol="0">
            <a:normAutofit fontScale="92500" lnSpcReduction="20000"/>
          </a:bodyPr>
          <a:lstStyle/>
          <a:p>
            <a:pPr marL="361950" lvl="0" indent="-361950">
              <a:spcAft>
                <a:spcPts val="1200"/>
              </a:spcAft>
              <a:buFont typeface="Arial" pitchFamily="34" charset="0"/>
              <a:buChar char="•"/>
            </a:pPr>
            <a:r>
              <a:rPr lang="de-DE" sz="3200" dirty="0" smtClean="0"/>
              <a:t>personifizierend, </a:t>
            </a:r>
            <a:r>
              <a:rPr lang="de-DE" sz="3200" dirty="0" err="1" smtClean="0"/>
              <a:t>perspektivierend</a:t>
            </a:r>
            <a:r>
              <a:rPr lang="de-DE" sz="3200" dirty="0" smtClean="0"/>
              <a:t> </a:t>
            </a:r>
            <a:r>
              <a:rPr lang="de-DE" sz="3200" i="1" dirty="0" smtClean="0"/>
              <a:t>(Brief, Interview, Rollenspiel…)</a:t>
            </a:r>
          </a:p>
          <a:p>
            <a:pPr marL="361950" lvl="0" indent="-361950">
              <a:spcAft>
                <a:spcPts val="1200"/>
              </a:spcAft>
              <a:buFont typeface="Arial" pitchFamily="34" charset="0"/>
              <a:buChar char="•"/>
            </a:pPr>
            <a:r>
              <a:rPr lang="de-DE" sz="3200" dirty="0" smtClean="0"/>
              <a:t>richtend und „inquisitorisch“ </a:t>
            </a:r>
            <a:r>
              <a:rPr lang="de-DE" sz="3200" i="1" dirty="0" smtClean="0"/>
              <a:t>(Gerichtsverhandlung)</a:t>
            </a:r>
            <a:r>
              <a:rPr lang="de-DE" sz="3200" dirty="0" smtClean="0"/>
              <a:t>, rückblickend von heute </a:t>
            </a:r>
            <a:r>
              <a:rPr lang="de-DE" sz="3200" i="1" dirty="0" smtClean="0"/>
              <a:t>(fiktive Dialoge mit historischen Persönlichkeiten, Diskussion um Gedenktage) </a:t>
            </a:r>
          </a:p>
          <a:p>
            <a:pPr marL="361950" lvl="0" indent="-361950">
              <a:spcAft>
                <a:spcPts val="1200"/>
              </a:spcAft>
              <a:buFont typeface="Arial" pitchFamily="34" charset="0"/>
              <a:buChar char="•"/>
            </a:pPr>
            <a:r>
              <a:rPr lang="de-DE" sz="3200" dirty="0" smtClean="0"/>
              <a:t>dialogisch </a:t>
            </a:r>
            <a:r>
              <a:rPr lang="de-DE" sz="3200" i="1" dirty="0" smtClean="0"/>
              <a:t>(Talkshow, Pro-Contra-Debatte)</a:t>
            </a:r>
          </a:p>
          <a:p>
            <a:pPr marL="361950" lvl="0" indent="-361950">
              <a:spcAft>
                <a:spcPts val="1200"/>
              </a:spcAft>
              <a:buFont typeface="Arial" pitchFamily="34" charset="0"/>
              <a:buChar char="•"/>
            </a:pPr>
            <a:r>
              <a:rPr lang="de-DE" sz="3200" dirty="0" smtClean="0"/>
              <a:t>grafisch darstellend, Gedankenspiele </a:t>
            </a:r>
            <a:r>
              <a:rPr lang="de-DE" sz="3200" i="1" dirty="0" smtClean="0"/>
              <a:t>(Expertenhearings, alternative Szenarios)</a:t>
            </a:r>
            <a:endParaRPr lang="de-DE" sz="32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Urteilen üben 2 –</a:t>
            </a:r>
            <a:br>
              <a:rPr lang="de-DE" dirty="0" smtClean="0"/>
            </a:br>
            <a:r>
              <a:rPr lang="de-DE" dirty="0" smtClean="0"/>
              <a:t>Trainingssequenz 11.1 – Übersicht</a:t>
            </a:r>
            <a:endParaRPr lang="de-DE" dirty="0"/>
          </a:p>
        </p:txBody>
      </p:sp>
      <p:sp>
        <p:nvSpPr>
          <p:cNvPr id="3" name="Inhaltsplatzhalter 2"/>
          <p:cNvSpPr>
            <a:spLocks noGrp="1"/>
          </p:cNvSpPr>
          <p:nvPr>
            <p:ph idx="1"/>
          </p:nvPr>
        </p:nvSpPr>
        <p:spPr>
          <a:xfrm>
            <a:off x="457200" y="1719262"/>
            <a:ext cx="8363272" cy="4590057"/>
          </a:xfrm>
        </p:spPr>
        <p:txBody>
          <a:bodyPr>
            <a:normAutofit fontScale="77500" lnSpcReduction="20000"/>
          </a:bodyPr>
          <a:lstStyle/>
          <a:p>
            <a:pPr marL="355600" indent="-355600">
              <a:buClrTx/>
              <a:buSzPct val="100000"/>
              <a:buFont typeface="+mj-lt"/>
              <a:buAutoNum type="arabicPeriod"/>
            </a:pPr>
            <a:r>
              <a:rPr lang="de-DE" dirty="0" smtClean="0"/>
              <a:t>Urteilen mit </a:t>
            </a:r>
            <a:r>
              <a:rPr lang="de-DE" dirty="0" err="1" smtClean="0"/>
              <a:t>gegeb</a:t>
            </a:r>
            <a:r>
              <a:rPr lang="de-DE" dirty="0" smtClean="0"/>
              <a:t>. Grundlage (Perspektivenübernahme)</a:t>
            </a:r>
          </a:p>
          <a:p>
            <a:pPr lvl="1"/>
            <a:r>
              <a:rPr lang="de-DE" dirty="0" smtClean="0"/>
              <a:t>Bewertung  der Veränderungen durch die Industrialisierung aus der Perspektive unterschiedlicher gesellschaftlicher Gruppen</a:t>
            </a:r>
          </a:p>
          <a:p>
            <a:pPr lvl="1"/>
            <a:r>
              <a:rPr lang="de-DE" dirty="0" smtClean="0"/>
              <a:t>Bewerten der Reden auf dem Hambacher Fest aus einer bestimmten politischen Perspektive (Rollenkarten)</a:t>
            </a:r>
          </a:p>
          <a:p>
            <a:pPr marL="355600" indent="-355600">
              <a:buClrTx/>
              <a:buSzPct val="100000"/>
              <a:buFont typeface="+mj-lt"/>
              <a:buAutoNum type="arabicPeriod"/>
            </a:pPr>
            <a:r>
              <a:rPr lang="de-DE" sz="3100" dirty="0" smtClean="0"/>
              <a:t>Herausarbeiten/Erschließen der Grundlage bei </a:t>
            </a:r>
            <a:r>
              <a:rPr lang="de-DE" sz="3100" dirty="0" err="1" smtClean="0"/>
              <a:t>gegeb</a:t>
            </a:r>
            <a:r>
              <a:rPr lang="de-DE" sz="3100" dirty="0" smtClean="0"/>
              <a:t>. Urteilen</a:t>
            </a:r>
          </a:p>
          <a:p>
            <a:pPr lvl="1"/>
            <a:r>
              <a:rPr lang="de-DE" dirty="0" smtClean="0"/>
              <a:t>Analyse von Bewertungen der Revolution 1848/49 zu unterschiedlichen Zeitpunkten. Herausarbeiten der Grundlage</a:t>
            </a:r>
          </a:p>
          <a:p>
            <a:pPr marL="355600" indent="-355600">
              <a:buClrTx/>
              <a:buSzPct val="100000"/>
              <a:buFont typeface="+mj-lt"/>
              <a:buAutoNum type="arabicPeriod"/>
            </a:pPr>
            <a:r>
              <a:rPr lang="de-DE" sz="3100" dirty="0" smtClean="0"/>
              <a:t>Bewertung  von </a:t>
            </a:r>
            <a:r>
              <a:rPr lang="de-DE" sz="3100" dirty="0" err="1" smtClean="0"/>
              <a:t>gegeb</a:t>
            </a:r>
            <a:r>
              <a:rPr lang="de-DE" sz="3100" dirty="0" smtClean="0"/>
              <a:t>. Urteilen und Synthese eines eigenen Urteils</a:t>
            </a:r>
          </a:p>
          <a:p>
            <a:pPr lvl="1"/>
            <a:r>
              <a:rPr lang="de-DE" dirty="0" smtClean="0"/>
              <a:t>Stärke-, Schwächeanalyse von Sachurteilen über das Scheitern der Revolution 1848/49</a:t>
            </a:r>
          </a:p>
          <a:p>
            <a:pPr marL="355600" indent="-355600">
              <a:buClrTx/>
              <a:buSzPct val="100000"/>
              <a:buFont typeface="+mj-lt"/>
              <a:buAutoNum type="arabicPeriod"/>
            </a:pPr>
            <a:r>
              <a:rPr lang="de-DE" sz="3100" dirty="0" smtClean="0"/>
              <a:t>Eigenständige Sach- und Werturteile</a:t>
            </a:r>
          </a:p>
          <a:p>
            <a:pPr lvl="1"/>
            <a:endParaRPr lang="de-DE" dirty="0" smtClean="0"/>
          </a:p>
          <a:p>
            <a:pPr marL="514350" indent="-514350">
              <a:buSzPct val="100000"/>
              <a:buFont typeface="+mj-lt"/>
              <a:buAutoNum type="arabicPeriod"/>
            </a:pPr>
            <a:endParaRPr lang="de-DE" dirty="0" smtClean="0"/>
          </a:p>
          <a:p>
            <a:pPr>
              <a:buNone/>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Urteilen üben 2 –</a:t>
            </a:r>
            <a:br>
              <a:rPr lang="de-DE" dirty="0" smtClean="0"/>
            </a:br>
            <a:r>
              <a:rPr lang="de-DE" dirty="0" smtClean="0"/>
              <a:t>Trainingssequenz 11.1 – Übersicht</a:t>
            </a:r>
            <a:endParaRPr lang="de-DE" dirty="0"/>
          </a:p>
        </p:txBody>
      </p:sp>
      <p:sp>
        <p:nvSpPr>
          <p:cNvPr id="3" name="Inhaltsplatzhalter 2"/>
          <p:cNvSpPr>
            <a:spLocks noGrp="1"/>
          </p:cNvSpPr>
          <p:nvPr>
            <p:ph idx="1"/>
          </p:nvPr>
        </p:nvSpPr>
        <p:spPr>
          <a:xfrm>
            <a:off x="457200" y="1719262"/>
            <a:ext cx="8363272" cy="4590057"/>
          </a:xfrm>
        </p:spPr>
        <p:txBody>
          <a:bodyPr>
            <a:normAutofit fontScale="77500" lnSpcReduction="20000"/>
          </a:bodyPr>
          <a:lstStyle/>
          <a:p>
            <a:pPr marL="355600" indent="-355600">
              <a:buClrTx/>
              <a:buSzPct val="100000"/>
              <a:buFont typeface="+mj-lt"/>
              <a:buAutoNum type="arabicPeriod"/>
            </a:pPr>
            <a:r>
              <a:rPr lang="de-DE" dirty="0" smtClean="0"/>
              <a:t>Urteilen mit </a:t>
            </a:r>
            <a:r>
              <a:rPr lang="de-DE" dirty="0" err="1" smtClean="0"/>
              <a:t>gegeb</a:t>
            </a:r>
            <a:r>
              <a:rPr lang="de-DE" dirty="0" smtClean="0"/>
              <a:t>. Grundlage (Perspektivenübernahme)</a:t>
            </a:r>
          </a:p>
          <a:p>
            <a:pPr lvl="1"/>
            <a:r>
              <a:rPr lang="de-DE" dirty="0" smtClean="0"/>
              <a:t>Bewertung  der Veränderung en durch die Industrialisierung aus der Perspektive unterschiedlicher gesellschaftlicher Gruppen</a:t>
            </a:r>
          </a:p>
          <a:p>
            <a:pPr lvl="1"/>
            <a:r>
              <a:rPr lang="de-DE" dirty="0" smtClean="0"/>
              <a:t>Bewerten der Reden auf dem Hambacher Fest aus einer bestimmten politischen Perspektive (Rollenkarten)</a:t>
            </a:r>
          </a:p>
          <a:p>
            <a:pPr marL="355600" indent="-355600">
              <a:buClrTx/>
              <a:buSzPct val="100000"/>
              <a:buFont typeface="+mj-lt"/>
              <a:buAutoNum type="arabicPeriod"/>
            </a:pPr>
            <a:r>
              <a:rPr lang="de-DE" sz="3100" dirty="0" smtClean="0"/>
              <a:t>Herausarbeiten/Erschließen der Grundlage bei </a:t>
            </a:r>
            <a:r>
              <a:rPr lang="de-DE" sz="3100" dirty="0" err="1" smtClean="0"/>
              <a:t>gegeb</a:t>
            </a:r>
            <a:r>
              <a:rPr lang="de-DE" sz="3100" dirty="0" smtClean="0"/>
              <a:t>. Urteilen</a:t>
            </a:r>
          </a:p>
          <a:p>
            <a:pPr lvl="1"/>
            <a:r>
              <a:rPr lang="de-DE" dirty="0" smtClean="0"/>
              <a:t>Analyse von Bewertungen der Revolution 1848/49 zu unterschiedlichen Zeitpunkten. Herausarbeiten der Grundlage.</a:t>
            </a:r>
          </a:p>
          <a:p>
            <a:pPr marL="355600" indent="-355600">
              <a:buClrTx/>
              <a:buSzPct val="100000"/>
              <a:buFont typeface="+mj-lt"/>
              <a:buAutoNum type="arabicPeriod"/>
            </a:pPr>
            <a:r>
              <a:rPr lang="de-DE" sz="3100" dirty="0" smtClean="0"/>
              <a:t>Bewertung  von </a:t>
            </a:r>
            <a:r>
              <a:rPr lang="de-DE" sz="3100" dirty="0" err="1" smtClean="0"/>
              <a:t>gegeb</a:t>
            </a:r>
            <a:r>
              <a:rPr lang="de-DE" sz="3100" dirty="0" smtClean="0"/>
              <a:t>. Urteilen und Synthese eines eigenen Urteils</a:t>
            </a:r>
          </a:p>
          <a:p>
            <a:pPr lvl="1"/>
            <a:r>
              <a:rPr lang="de-DE" dirty="0" smtClean="0"/>
              <a:t>Stärke-, Schwächeanalyse von Sachurteilen über das Scheitern der Revolution 1848/49. </a:t>
            </a:r>
          </a:p>
          <a:p>
            <a:pPr marL="355600" indent="-355600">
              <a:buClrTx/>
              <a:buSzPct val="100000"/>
              <a:buFont typeface="+mj-lt"/>
              <a:buAutoNum type="arabicPeriod"/>
            </a:pPr>
            <a:r>
              <a:rPr lang="de-DE" sz="3100" dirty="0" smtClean="0"/>
              <a:t>Eigenständige Sach- und Werturteile</a:t>
            </a:r>
          </a:p>
          <a:p>
            <a:pPr lvl="1"/>
            <a:endParaRPr lang="de-DE" dirty="0" smtClean="0"/>
          </a:p>
          <a:p>
            <a:pPr marL="514350" indent="-514350">
              <a:buSzPct val="100000"/>
              <a:buFont typeface="+mj-lt"/>
              <a:buAutoNum type="arabicPeriod"/>
            </a:pPr>
            <a:endParaRPr lang="de-DE" dirty="0" smtClean="0"/>
          </a:p>
          <a:p>
            <a:pPr>
              <a:buNone/>
            </a:pPr>
            <a:endParaRPr lang="de-DE" dirty="0"/>
          </a:p>
        </p:txBody>
      </p:sp>
      <p:sp>
        <p:nvSpPr>
          <p:cNvPr id="5" name="Rechteck 4"/>
          <p:cNvSpPr/>
          <p:nvPr/>
        </p:nvSpPr>
        <p:spPr>
          <a:xfrm>
            <a:off x="0" y="0"/>
            <a:ext cx="9144000" cy="68580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Pfeil nach unten 3"/>
          <p:cNvSpPr/>
          <p:nvPr/>
        </p:nvSpPr>
        <p:spPr>
          <a:xfrm>
            <a:off x="755576" y="274340"/>
            <a:ext cx="8208912" cy="658366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2843808" y="332656"/>
            <a:ext cx="3960440" cy="8125301"/>
          </a:xfrm>
          <a:prstGeom prst="rect">
            <a:avLst/>
          </a:prstGeom>
          <a:noFill/>
        </p:spPr>
        <p:txBody>
          <a:bodyPr wrap="square" rtlCol="0">
            <a:spAutoFit/>
          </a:bodyPr>
          <a:lstStyle/>
          <a:p>
            <a:pPr marL="342900" indent="-342900"/>
            <a:r>
              <a:rPr lang="de-DE" sz="2000" b="1" dirty="0" smtClean="0">
                <a:latin typeface="Calibri" pitchFamily="34" charset="0"/>
              </a:rPr>
              <a:t>1.	Urteilen (implizite Einführung)</a:t>
            </a:r>
          </a:p>
          <a:p>
            <a:pPr marL="342900" indent="-342900"/>
            <a:r>
              <a:rPr lang="de-DE" sz="2000" dirty="0" smtClean="0">
                <a:latin typeface="Calibri" pitchFamily="34" charset="0"/>
              </a:rPr>
              <a:t>	(mit Vorstrukturierung)</a:t>
            </a:r>
          </a:p>
          <a:p>
            <a:pPr marL="342900" indent="-342900"/>
            <a:endParaRPr lang="de-DE" sz="2000" dirty="0" smtClean="0">
              <a:latin typeface="Calibri" pitchFamily="34" charset="0"/>
            </a:endParaRPr>
          </a:p>
          <a:p>
            <a:pPr marL="342900" indent="-342900">
              <a:buAutoNum type="arabicPeriod" startAt="2"/>
            </a:pPr>
            <a:r>
              <a:rPr lang="de-DE" sz="2000" b="1" dirty="0" smtClean="0">
                <a:latin typeface="Calibri" pitchFamily="34" charset="0"/>
              </a:rPr>
              <a:t>Beurteilungsgrundlagen</a:t>
            </a:r>
          </a:p>
          <a:p>
            <a:pPr marL="622300" indent="-266700">
              <a:buFont typeface="Arial" pitchFamily="34" charset="0"/>
              <a:buChar char="•"/>
            </a:pPr>
            <a:r>
              <a:rPr lang="de-DE" sz="2000" dirty="0" smtClean="0">
                <a:latin typeface="Calibri" pitchFamily="34" charset="0"/>
              </a:rPr>
              <a:t>Unterschied Sach- und Werturteil</a:t>
            </a:r>
          </a:p>
          <a:p>
            <a:pPr marL="622300" indent="-266700">
              <a:buFont typeface="Arial" pitchFamily="34" charset="0"/>
              <a:buChar char="•"/>
            </a:pPr>
            <a:r>
              <a:rPr lang="de-DE" sz="2000" dirty="0" smtClean="0">
                <a:latin typeface="Calibri" pitchFamily="34" charset="0"/>
              </a:rPr>
              <a:t>Bestandteile eines Urteils: Grundlage, Argumentation, Fazit</a:t>
            </a:r>
          </a:p>
          <a:p>
            <a:pPr marL="342900" indent="-342900"/>
            <a:endParaRPr lang="de-DE" sz="2000" dirty="0" smtClean="0">
              <a:latin typeface="Calibri" pitchFamily="34" charset="0"/>
            </a:endParaRPr>
          </a:p>
          <a:p>
            <a:pPr marL="342900" indent="-342900">
              <a:buAutoNum type="arabicPeriod" startAt="3"/>
            </a:pPr>
            <a:r>
              <a:rPr lang="de-DE" sz="2000" b="1" dirty="0" smtClean="0">
                <a:latin typeface="Calibri" pitchFamily="34" charset="0"/>
              </a:rPr>
              <a:t>Güte eines Urteils</a:t>
            </a:r>
          </a:p>
          <a:p>
            <a:pPr marL="622300" indent="-266700">
              <a:buFont typeface="Arial" pitchFamily="34" charset="0"/>
              <a:buChar char="•"/>
            </a:pPr>
            <a:r>
              <a:rPr lang="de-DE" sz="2000" dirty="0" smtClean="0">
                <a:latin typeface="Calibri" pitchFamily="34" charset="0"/>
              </a:rPr>
              <a:t>Gütekriterien</a:t>
            </a:r>
          </a:p>
          <a:p>
            <a:pPr marL="622300" indent="-266700">
              <a:buFont typeface="Arial" pitchFamily="34" charset="0"/>
              <a:buChar char="•"/>
            </a:pPr>
            <a:r>
              <a:rPr lang="de-DE" sz="2000" dirty="0" smtClean="0">
                <a:latin typeface="Calibri" pitchFamily="34" charset="0"/>
              </a:rPr>
              <a:t>notwendige Arbeitsschritte beim Urteil</a:t>
            </a:r>
          </a:p>
          <a:p>
            <a:pPr marL="342900" indent="-342900"/>
            <a:endParaRPr lang="de-DE" sz="2000" dirty="0" smtClean="0">
              <a:latin typeface="Calibri" pitchFamily="34" charset="0"/>
            </a:endParaRPr>
          </a:p>
          <a:p>
            <a:pPr marL="342900" indent="-342900">
              <a:buAutoNum type="arabicPeriod" startAt="4"/>
            </a:pPr>
            <a:r>
              <a:rPr lang="de-DE" sz="2000" b="1" dirty="0" smtClean="0">
                <a:latin typeface="Calibri" pitchFamily="34" charset="0"/>
              </a:rPr>
              <a:t>eigenes Urteilen</a:t>
            </a:r>
          </a:p>
          <a:p>
            <a:pPr marL="622300" indent="-266700">
              <a:buFont typeface="Arial" pitchFamily="34" charset="0"/>
              <a:buChar char="•"/>
            </a:pPr>
            <a:r>
              <a:rPr lang="de-DE" sz="2000" dirty="0" smtClean="0">
                <a:latin typeface="Calibri" pitchFamily="34" charset="0"/>
              </a:rPr>
              <a:t>Synthese und Anwendung</a:t>
            </a:r>
          </a:p>
          <a:p>
            <a:pPr marL="342900" indent="-342900">
              <a:buAutoNum type="arabicPeriod" startAt="4"/>
            </a:pPr>
            <a:endParaRPr lang="de-DE" b="1" dirty="0" smtClean="0">
              <a:latin typeface="Calibri" pitchFamily="34" charset="0"/>
            </a:endParaRPr>
          </a:p>
          <a:p>
            <a:pPr marL="342900" indent="-342900"/>
            <a:endParaRPr lang="de-DE" dirty="0" smtClean="0">
              <a:latin typeface="Calibri" pitchFamily="34" charset="0"/>
            </a:endParaRPr>
          </a:p>
          <a:p>
            <a:pPr marL="342900" indent="-342900"/>
            <a:endParaRPr lang="de-DE" dirty="0" smtClean="0">
              <a:latin typeface="Calibri" pitchFamily="34" charset="0"/>
            </a:endParaRPr>
          </a:p>
          <a:p>
            <a:pPr marL="342900" indent="-342900">
              <a:buFont typeface="+mj-lt"/>
              <a:buAutoNum type="arabicPeriod"/>
            </a:pPr>
            <a:endParaRPr lang="de-DE" dirty="0" smtClean="0">
              <a:latin typeface="Calibri" pitchFamily="34" charset="0"/>
            </a:endParaRPr>
          </a:p>
          <a:p>
            <a:endParaRPr lang="de-DE" dirty="0" smtClean="0">
              <a:latin typeface="Calibri" pitchFamily="34" charset="0"/>
            </a:endParaRPr>
          </a:p>
          <a:p>
            <a:endParaRPr lang="de-DE" dirty="0" smtClean="0">
              <a:latin typeface="Calibri" pitchFamily="34" charset="0"/>
            </a:endParaRPr>
          </a:p>
          <a:p>
            <a:endParaRPr lang="de-DE" dirty="0" smtClean="0">
              <a:latin typeface="Calibri" pitchFamily="34" charset="0"/>
            </a:endParaRPr>
          </a:p>
          <a:p>
            <a:endParaRPr lang="de-DE" dirty="0" smtClean="0">
              <a:latin typeface="Calibri" pitchFamily="34" charset="0"/>
            </a:endParaRPr>
          </a:p>
          <a:p>
            <a:endParaRPr lang="de-DE"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Urteilen üben 2 –</a:t>
            </a:r>
            <a:br>
              <a:rPr lang="de-DE" dirty="0" smtClean="0"/>
            </a:br>
            <a:r>
              <a:rPr lang="de-DE" dirty="0" smtClean="0"/>
              <a:t>Trainingssequenz 11.1 – Übersicht</a:t>
            </a:r>
            <a:endParaRPr lang="de-DE" dirty="0"/>
          </a:p>
        </p:txBody>
      </p:sp>
      <p:sp>
        <p:nvSpPr>
          <p:cNvPr id="3" name="Inhaltsplatzhalter 2"/>
          <p:cNvSpPr>
            <a:spLocks noGrp="1"/>
          </p:cNvSpPr>
          <p:nvPr>
            <p:ph idx="1"/>
          </p:nvPr>
        </p:nvSpPr>
        <p:spPr>
          <a:xfrm>
            <a:off x="457200" y="1719262"/>
            <a:ext cx="8363272" cy="4590057"/>
          </a:xfrm>
        </p:spPr>
        <p:txBody>
          <a:bodyPr>
            <a:normAutofit fontScale="77500" lnSpcReduction="20000"/>
          </a:bodyPr>
          <a:lstStyle/>
          <a:p>
            <a:pPr marL="355600" indent="-355600">
              <a:buClrTx/>
              <a:buSzPct val="100000"/>
              <a:buFont typeface="+mj-lt"/>
              <a:buAutoNum type="arabicPeriod"/>
            </a:pPr>
            <a:r>
              <a:rPr lang="de-DE" dirty="0" smtClean="0"/>
              <a:t>Urteilen mit </a:t>
            </a:r>
            <a:r>
              <a:rPr lang="de-DE" dirty="0" err="1" smtClean="0"/>
              <a:t>gegeb</a:t>
            </a:r>
            <a:r>
              <a:rPr lang="de-DE" dirty="0" smtClean="0"/>
              <a:t>. Grundlage (Perspektivenübernahme)</a:t>
            </a:r>
          </a:p>
          <a:p>
            <a:pPr lvl="1"/>
            <a:r>
              <a:rPr lang="de-DE" dirty="0" smtClean="0"/>
              <a:t>Bewertung  der Veränderungen durch die Industrialisierung aus der Perspektive unterschiedlicher gesellschaftlicher Gruppen</a:t>
            </a:r>
          </a:p>
          <a:p>
            <a:pPr lvl="1"/>
            <a:r>
              <a:rPr lang="de-DE" dirty="0" smtClean="0"/>
              <a:t>Bewerten der Reden auf dem Hambacher Fest aus einer bestimmten politischen Perspektive (Rollenkarten)</a:t>
            </a:r>
          </a:p>
          <a:p>
            <a:pPr marL="355600" indent="-355600">
              <a:buClrTx/>
              <a:buSzPct val="100000"/>
              <a:buFont typeface="+mj-lt"/>
              <a:buAutoNum type="arabicPeriod"/>
            </a:pPr>
            <a:r>
              <a:rPr lang="de-DE" sz="3100" b="1" dirty="0" smtClean="0"/>
              <a:t>Herausarbeiten/Erschließen der Grundlage bei </a:t>
            </a:r>
            <a:r>
              <a:rPr lang="de-DE" sz="3100" b="1" dirty="0" err="1" smtClean="0"/>
              <a:t>gegeb</a:t>
            </a:r>
            <a:r>
              <a:rPr lang="de-DE" sz="3100" b="1" dirty="0" smtClean="0"/>
              <a:t>. Urteilen</a:t>
            </a:r>
          </a:p>
          <a:p>
            <a:pPr lvl="1"/>
            <a:r>
              <a:rPr lang="de-DE" b="1" dirty="0" smtClean="0"/>
              <a:t>Analyse von Bewertungen der Revolution 1848/49 zu unterschiedlichen Zeitpunkten. Herausarbeiten der Grundlage.</a:t>
            </a:r>
          </a:p>
          <a:p>
            <a:pPr marL="355600" indent="-355600">
              <a:buClrTx/>
              <a:buSzPct val="100000"/>
              <a:buFont typeface="+mj-lt"/>
              <a:buAutoNum type="arabicPeriod"/>
            </a:pPr>
            <a:r>
              <a:rPr lang="de-DE" sz="3100" b="1" dirty="0" smtClean="0"/>
              <a:t>Bewertung  von </a:t>
            </a:r>
            <a:r>
              <a:rPr lang="de-DE" sz="3100" b="1" dirty="0" err="1" smtClean="0"/>
              <a:t>gegeb</a:t>
            </a:r>
            <a:r>
              <a:rPr lang="de-DE" sz="3100" b="1" dirty="0" smtClean="0"/>
              <a:t>. Urteilen und Synthese eines eigenen Urteils</a:t>
            </a:r>
          </a:p>
          <a:p>
            <a:pPr lvl="1"/>
            <a:r>
              <a:rPr lang="de-DE" b="1" dirty="0" smtClean="0"/>
              <a:t>Stärke-, Schwächeanalyse von Sachurteilen über das Scheitern der Revolution 1848/49. </a:t>
            </a:r>
          </a:p>
          <a:p>
            <a:pPr marL="355600" indent="-355600">
              <a:buClrTx/>
              <a:buSzPct val="100000"/>
              <a:buFont typeface="+mj-lt"/>
              <a:buAutoNum type="arabicPeriod"/>
            </a:pPr>
            <a:r>
              <a:rPr lang="de-DE" sz="3100" dirty="0" smtClean="0"/>
              <a:t>Eigenständige Sach- und Werturteile</a:t>
            </a:r>
          </a:p>
          <a:p>
            <a:pPr lvl="1"/>
            <a:endParaRPr lang="de-DE" dirty="0" smtClean="0"/>
          </a:p>
          <a:p>
            <a:pPr marL="514350" indent="-514350">
              <a:buSzPct val="100000"/>
              <a:buFont typeface="+mj-lt"/>
              <a:buAutoNum type="arabicPeriod"/>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22238"/>
            <a:ext cx="7776864" cy="1295400"/>
          </a:xfrm>
        </p:spPr>
        <p:txBody>
          <a:bodyPr/>
          <a:lstStyle/>
          <a:p>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Urteilen üben 2 – </a:t>
            </a:r>
            <a:br>
              <a:rPr lang="de-DE" dirty="0" smtClean="0"/>
            </a:br>
            <a:r>
              <a:rPr lang="de-DE" dirty="0" smtClean="0"/>
              <a:t>Bsp. 1: Bewertung der </a:t>
            </a:r>
            <a:r>
              <a:rPr lang="de-DE" dirty="0" err="1" smtClean="0"/>
              <a:t>Rev</a:t>
            </a:r>
            <a:r>
              <a:rPr lang="de-DE" dirty="0" smtClean="0"/>
              <a:t>. 1848/49 </a:t>
            </a:r>
            <a:endParaRPr lang="de-DE" dirty="0"/>
          </a:p>
        </p:txBody>
      </p:sp>
      <p:sp>
        <p:nvSpPr>
          <p:cNvPr id="3" name="Inhaltsplatzhalter 2"/>
          <p:cNvSpPr>
            <a:spLocks noGrp="1"/>
          </p:cNvSpPr>
          <p:nvPr>
            <p:ph idx="1"/>
          </p:nvPr>
        </p:nvSpPr>
        <p:spPr>
          <a:xfrm>
            <a:off x="457200" y="1916832"/>
            <a:ext cx="8229600" cy="3998069"/>
          </a:xfrm>
        </p:spPr>
        <p:txBody>
          <a:bodyPr/>
          <a:lstStyle/>
          <a:p>
            <a:r>
              <a:rPr lang="de-DE" dirty="0" smtClean="0"/>
              <a:t>Input: Unterschied Sach- und Werturteil, Bestandteile des historischen Urteils</a:t>
            </a:r>
          </a:p>
          <a:p>
            <a:r>
              <a:rPr lang="de-DE" dirty="0" smtClean="0"/>
              <a:t>Analyse gegebener historischer Werturteile hinsichtlich Perspektive/Wertgrundlage.</a:t>
            </a:r>
          </a:p>
          <a:p>
            <a:r>
              <a:rPr lang="de-DE" dirty="0" smtClean="0"/>
              <a:t>Reflexion der eigenen Wertgrundlage bei der historischen Betrachtung. </a:t>
            </a:r>
          </a:p>
          <a:p>
            <a:endParaRPr lang="de-D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Einstieg</a:t>
            </a:r>
            <a:endParaRPr lang="de-DE" dirty="0"/>
          </a:p>
        </p:txBody>
      </p:sp>
      <p:pic>
        <p:nvPicPr>
          <p:cNvPr id="48131" name="Picture 3"/>
          <p:cNvPicPr>
            <a:picLocks noGrp="1" noChangeAspect="1" noChangeArrowheads="1"/>
          </p:cNvPicPr>
          <p:nvPr>
            <p:ph idx="1"/>
          </p:nvPr>
        </p:nvPicPr>
        <p:blipFill>
          <a:blip r:embed="rId3" cstate="print"/>
          <a:srcRect/>
          <a:stretch>
            <a:fillRect/>
          </a:stretch>
        </p:blipFill>
        <p:spPr bwMode="auto">
          <a:xfrm>
            <a:off x="1331640" y="1556792"/>
            <a:ext cx="6984776" cy="5325892"/>
          </a:xfrm>
          <a:prstGeom prst="rect">
            <a:avLst/>
          </a:prstGeom>
          <a:noFill/>
          <a:ln w="9525">
            <a:noFill/>
            <a:miter lim="800000"/>
            <a:headEnd/>
            <a:tailEnd/>
          </a:ln>
        </p:spPr>
      </p:pic>
      <p:sp>
        <p:nvSpPr>
          <p:cNvPr id="4" name="Textfeld 3"/>
          <p:cNvSpPr txBox="1"/>
          <p:nvPr/>
        </p:nvSpPr>
        <p:spPr>
          <a:xfrm>
            <a:off x="179512" y="5805264"/>
            <a:ext cx="1440160" cy="400110"/>
          </a:xfrm>
          <a:prstGeom prst="rect">
            <a:avLst/>
          </a:prstGeom>
          <a:noFill/>
        </p:spPr>
        <p:txBody>
          <a:bodyPr wrap="square" rtlCol="0">
            <a:spAutoFit/>
          </a:bodyPr>
          <a:lstStyle/>
          <a:p>
            <a:r>
              <a:rPr lang="de-DE" sz="1000" dirty="0" smtClean="0"/>
              <a:t>Gestaltung</a:t>
            </a:r>
            <a:r>
              <a:rPr lang="de-DE" sz="1000" dirty="0" smtClean="0"/>
              <a:t>: Ingo Wulff, Kiel</a:t>
            </a:r>
            <a:endParaRPr lang="de-DE" sz="1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Einstieg</a:t>
            </a:r>
            <a:endParaRPr lang="de-DE"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457200" y="2084670"/>
            <a:ext cx="8229600" cy="3680847"/>
          </a:xfrm>
          <a:prstGeom prst="rect">
            <a:avLst/>
          </a:prstGeom>
          <a:noFill/>
          <a:ln w="9525">
            <a:noFill/>
            <a:miter lim="800000"/>
            <a:headEnd/>
            <a:tailEnd/>
          </a:ln>
        </p:spPr>
      </p:pic>
      <p:sp>
        <p:nvSpPr>
          <p:cNvPr id="5" name="Rechteck 4"/>
          <p:cNvSpPr/>
          <p:nvPr/>
        </p:nvSpPr>
        <p:spPr>
          <a:xfrm>
            <a:off x="467544" y="6021288"/>
            <a:ext cx="6840760" cy="246221"/>
          </a:xfrm>
          <a:prstGeom prst="rect">
            <a:avLst/>
          </a:prstGeom>
        </p:spPr>
        <p:txBody>
          <a:bodyPr wrap="square">
            <a:spAutoFit/>
          </a:bodyPr>
          <a:lstStyle/>
          <a:p>
            <a:r>
              <a:rPr lang="de-DE" sz="1000" dirty="0" smtClean="0"/>
              <a:t>http://upload.wikimedia.org/wikipedia/commons/5/55/Sign.Platz_des_18._M%C3%A4rz.Berlin_.JPG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Erarbeitung</a:t>
            </a:r>
            <a:endParaRPr lang="de-DE" dirty="0"/>
          </a:p>
        </p:txBody>
      </p:sp>
      <p:sp>
        <p:nvSpPr>
          <p:cNvPr id="3" name="Inhaltsplatzhalter 2"/>
          <p:cNvSpPr>
            <a:spLocks noGrp="1"/>
          </p:cNvSpPr>
          <p:nvPr>
            <p:ph idx="1"/>
          </p:nvPr>
        </p:nvSpPr>
        <p:spPr/>
        <p:txBody>
          <a:bodyPr>
            <a:normAutofit fontScale="92500" lnSpcReduction="20000"/>
          </a:bodyPr>
          <a:lstStyle/>
          <a:p>
            <a:pPr lvl="0"/>
            <a:r>
              <a:rPr lang="de-DE" b="1" dirty="0" smtClean="0"/>
              <a:t>Input:</a:t>
            </a:r>
            <a:r>
              <a:rPr lang="de-DE" dirty="0" smtClean="0"/>
              <a:t> Sach- und Werturteil, Bestandteile eines historischen Urteils</a:t>
            </a:r>
          </a:p>
          <a:p>
            <a:pPr lvl="0"/>
            <a:r>
              <a:rPr lang="de-DE" b="1" dirty="0" smtClean="0"/>
              <a:t>Erarbeitung 1: </a:t>
            </a:r>
            <a:r>
              <a:rPr lang="de-DE" dirty="0" smtClean="0"/>
              <a:t>Analyse von Werturteilen (Aussagen zur Revolution 1848/49)</a:t>
            </a:r>
          </a:p>
          <a:p>
            <a:pPr marL="371475" lvl="1" indent="-6350">
              <a:buNone/>
            </a:pPr>
            <a:r>
              <a:rPr lang="de-DE" dirty="0" smtClean="0"/>
              <a:t>AA: Die Materialien sind jeweils bewertende Äußerungen zur Revolution 1848/49 in Deutschland aus verschiedenen Zeiten.</a:t>
            </a:r>
          </a:p>
          <a:p>
            <a:pPr marL="715963" lvl="1" indent="-350838"/>
            <a:r>
              <a:rPr lang="de-DE" dirty="0" smtClean="0"/>
              <a:t>Arbeiten Sie die Grundaussage/Bewertung der Revolution 1848/49 heraus und tragen Sie sie in die Tabelle ein.</a:t>
            </a:r>
          </a:p>
          <a:p>
            <a:pPr marL="715963" lvl="1" indent="-350838"/>
            <a:r>
              <a:rPr lang="de-DE" dirty="0" smtClean="0"/>
              <a:t>Ordnen Sie die Quellenangaben den Texten zu. Begründen Sie Ihre Zuordnung.</a:t>
            </a:r>
          </a:p>
          <a:p>
            <a:pPr marL="715963" lvl="1" indent="-350838"/>
            <a:r>
              <a:rPr lang="de-DE" dirty="0" smtClean="0"/>
              <a:t>Formulieren Sie die Perspektive/die Wertmaßstäbe, auf deren Grundlage die Bewertung getroffen wurde.</a:t>
            </a:r>
          </a:p>
          <a:p>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Bewertungen</a:t>
            </a:r>
            <a:endParaRPr lang="de-DE"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457200" y="1769051"/>
            <a:ext cx="8229600" cy="43120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Inhaltsplatzhalter 8"/>
          <p:cNvSpPr>
            <a:spLocks noGrp="1"/>
          </p:cNvSpPr>
          <p:nvPr>
            <p:ph sz="half" idx="2"/>
          </p:nvPr>
        </p:nvSpPr>
        <p:spPr>
          <a:xfrm>
            <a:off x="683568" y="1988840"/>
            <a:ext cx="2736304" cy="3024337"/>
          </a:xfrm>
        </p:spPr>
        <p:txBody>
          <a:bodyPr/>
          <a:lstStyle/>
          <a:p>
            <a:pPr algn="ctr" eaLnBrk="1" hangingPunct="1">
              <a:buClrTx/>
              <a:buNone/>
              <a:defRPr/>
            </a:pPr>
            <a:r>
              <a:rPr lang="de-DE" b="1" dirty="0" smtClean="0">
                <a:solidFill>
                  <a:schemeClr val="tx1"/>
                </a:solidFill>
                <a:latin typeface="Calibri" pitchFamily="34" charset="0"/>
                <a:cs typeface="Calibri" pitchFamily="34" charset="0"/>
              </a:rPr>
              <a:t>Schüler können</a:t>
            </a:r>
          </a:p>
          <a:p>
            <a:pPr algn="ctr" eaLnBrk="1" hangingPunct="1">
              <a:buClrTx/>
              <a:buNone/>
              <a:defRPr/>
            </a:pPr>
            <a:endParaRPr lang="de-DE" b="1" dirty="0" smtClean="0">
              <a:solidFill>
                <a:schemeClr val="tx1"/>
              </a:solidFill>
              <a:latin typeface="Calibri" pitchFamily="34" charset="0"/>
              <a:cs typeface="Calibri" pitchFamily="34" charset="0"/>
            </a:endParaRPr>
          </a:p>
          <a:p>
            <a:pPr eaLnBrk="1" hangingPunct="1">
              <a:buClrTx/>
              <a:defRPr/>
            </a:pPr>
            <a:r>
              <a:rPr lang="de-DE" dirty="0" smtClean="0">
                <a:solidFill>
                  <a:schemeClr val="tx1"/>
                </a:solidFill>
                <a:latin typeface="Calibri" pitchFamily="34" charset="0"/>
                <a:cs typeface="Calibri" pitchFamily="34" charset="0"/>
              </a:rPr>
              <a:t>Texte formal charakterisieren</a:t>
            </a:r>
          </a:p>
          <a:p>
            <a:pPr eaLnBrk="1" hangingPunct="1">
              <a:buClrTx/>
              <a:defRPr/>
            </a:pPr>
            <a:r>
              <a:rPr lang="de-DE" dirty="0" smtClean="0">
                <a:solidFill>
                  <a:schemeClr val="tx1"/>
                </a:solidFill>
                <a:latin typeface="Calibri" pitchFamily="34" charset="0"/>
                <a:cs typeface="Calibri" pitchFamily="34" charset="0"/>
              </a:rPr>
              <a:t>Texte inhaltlich strukturiert zusammenfassen</a:t>
            </a:r>
          </a:p>
          <a:p>
            <a:pPr marL="0" indent="0" eaLnBrk="1" hangingPunct="1">
              <a:buFont typeface="Arial" pitchFamily="34" charset="0"/>
              <a:buNone/>
              <a:defRPr/>
            </a:pPr>
            <a:endParaRPr lang="de-DE" dirty="0">
              <a:latin typeface="Calibri" pitchFamily="34" charset="0"/>
              <a:cs typeface="Calibri" pitchFamily="34" charset="0"/>
            </a:endParaRPr>
          </a:p>
        </p:txBody>
      </p:sp>
      <p:sp>
        <p:nvSpPr>
          <p:cNvPr id="11" name="Inhaltsplatzhalter 10"/>
          <p:cNvSpPr>
            <a:spLocks noGrp="1"/>
          </p:cNvSpPr>
          <p:nvPr>
            <p:ph sz="quarter" idx="4"/>
          </p:nvPr>
        </p:nvSpPr>
        <p:spPr>
          <a:xfrm>
            <a:off x="3707903" y="1988840"/>
            <a:ext cx="3024337" cy="4248472"/>
          </a:xfrm>
        </p:spPr>
        <p:txBody>
          <a:bodyPr>
            <a:noAutofit/>
          </a:bodyPr>
          <a:lstStyle/>
          <a:p>
            <a:pPr algn="ctr">
              <a:buClrTx/>
              <a:buNone/>
              <a:defRPr/>
            </a:pPr>
            <a:r>
              <a:rPr lang="de-DE" b="1" dirty="0" smtClean="0">
                <a:latin typeface="Calibri" pitchFamily="34" charset="0"/>
                <a:cs typeface="Calibri" pitchFamily="34" charset="0"/>
              </a:rPr>
              <a:t>Schüler können nicht</a:t>
            </a:r>
          </a:p>
          <a:p>
            <a:pPr eaLnBrk="1" hangingPunct="1">
              <a:buClrTx/>
              <a:defRPr/>
            </a:pPr>
            <a:endParaRPr lang="de-DE" dirty="0" smtClean="0">
              <a:solidFill>
                <a:schemeClr val="tx1"/>
              </a:solidFill>
              <a:latin typeface="Calibri" pitchFamily="34" charset="0"/>
              <a:cs typeface="Calibri" pitchFamily="34" charset="0"/>
            </a:endParaRPr>
          </a:p>
          <a:p>
            <a:pPr eaLnBrk="1" hangingPunct="1">
              <a:buClrTx/>
              <a:defRPr/>
            </a:pPr>
            <a:r>
              <a:rPr lang="de-DE" dirty="0" smtClean="0">
                <a:solidFill>
                  <a:schemeClr val="tx1"/>
                </a:solidFill>
                <a:latin typeface="Calibri" pitchFamily="34" charset="0"/>
                <a:cs typeface="Calibri" pitchFamily="34" charset="0"/>
              </a:rPr>
              <a:t>historische Sachurteile und Werturteile bilden</a:t>
            </a:r>
          </a:p>
          <a:p>
            <a:pPr eaLnBrk="1" hangingPunct="1">
              <a:buClrTx/>
              <a:defRPr/>
            </a:pPr>
            <a:r>
              <a:rPr lang="de-DE" dirty="0" smtClean="0">
                <a:solidFill>
                  <a:schemeClr val="tx1"/>
                </a:solidFill>
                <a:latin typeface="Calibri" pitchFamily="34" charset="0"/>
                <a:cs typeface="Calibri" pitchFamily="34" charset="0"/>
              </a:rPr>
              <a:t>sich analytisch distanzieren</a:t>
            </a:r>
          </a:p>
          <a:p>
            <a:pPr eaLnBrk="1" hangingPunct="1">
              <a:buClrTx/>
              <a:defRPr/>
            </a:pPr>
            <a:r>
              <a:rPr lang="de-DE" dirty="0">
                <a:solidFill>
                  <a:schemeClr val="tx1"/>
                </a:solidFill>
                <a:latin typeface="Calibri" pitchFamily="34" charset="0"/>
                <a:cs typeface="Calibri" pitchFamily="34" charset="0"/>
              </a:rPr>
              <a:t>f</a:t>
            </a:r>
            <a:r>
              <a:rPr lang="de-DE" dirty="0" smtClean="0">
                <a:solidFill>
                  <a:schemeClr val="tx1"/>
                </a:solidFill>
                <a:latin typeface="Calibri" pitchFamily="34" charset="0"/>
                <a:cs typeface="Calibri" pitchFamily="34" charset="0"/>
              </a:rPr>
              <a:t>remde und eigene Aussagen kritisch reflektieren</a:t>
            </a:r>
            <a:endParaRPr lang="de-DE" dirty="0">
              <a:solidFill>
                <a:schemeClr val="tx1"/>
              </a:solidFill>
              <a:latin typeface="Calibri" pitchFamily="34" charset="0"/>
              <a:cs typeface="Calibri" pitchFamily="34" charset="0"/>
            </a:endParaRPr>
          </a:p>
        </p:txBody>
      </p:sp>
      <p:pic>
        <p:nvPicPr>
          <p:cNvPr id="13319" name="Picture 8"/>
          <p:cNvPicPr>
            <a:picLocks noChangeAspect="1" noChangeArrowheads="1"/>
          </p:cNvPicPr>
          <p:nvPr/>
        </p:nvPicPr>
        <p:blipFill>
          <a:blip r:embed="rId3" cstate="print"/>
          <a:srcRect/>
          <a:stretch>
            <a:fillRect/>
          </a:stretch>
        </p:blipFill>
        <p:spPr bwMode="auto">
          <a:xfrm>
            <a:off x="6732240" y="-20683"/>
            <a:ext cx="2400649" cy="3449683"/>
          </a:xfrm>
          <a:prstGeom prst="rect">
            <a:avLst/>
          </a:prstGeom>
          <a:noFill/>
          <a:ln w="9525">
            <a:noFill/>
            <a:miter lim="800000"/>
            <a:headEnd/>
            <a:tailEnd/>
          </a:ln>
        </p:spPr>
      </p:pic>
      <p:sp>
        <p:nvSpPr>
          <p:cNvPr id="8" name="Textfeld 7"/>
          <p:cNvSpPr txBox="1">
            <a:spLocks noChangeArrowheads="1"/>
          </p:cNvSpPr>
          <p:nvPr/>
        </p:nvSpPr>
        <p:spPr bwMode="auto">
          <a:xfrm>
            <a:off x="7019925" y="3860800"/>
            <a:ext cx="2124075" cy="923925"/>
          </a:xfrm>
          <a:prstGeom prst="rect">
            <a:avLst/>
          </a:prstGeom>
          <a:noFill/>
          <a:ln w="9525">
            <a:noFill/>
            <a:miter lim="800000"/>
            <a:headEnd/>
            <a:tailEnd/>
          </a:ln>
        </p:spPr>
        <p:txBody>
          <a:bodyPr>
            <a:spAutoFit/>
          </a:bodyPr>
          <a:lstStyle/>
          <a:p>
            <a:r>
              <a:rPr lang="de-DE" i="1" dirty="0">
                <a:latin typeface="Calibri" pitchFamily="34" charset="0"/>
                <a:cs typeface="Calibri" pitchFamily="34" charset="0"/>
              </a:rPr>
              <a:t>Analyse von </a:t>
            </a:r>
            <a:r>
              <a:rPr lang="de-DE" i="1" dirty="0" smtClean="0">
                <a:latin typeface="Calibri" pitchFamily="34" charset="0"/>
                <a:cs typeface="Calibri" pitchFamily="34" charset="0"/>
              </a:rPr>
              <a:t>Abiturklausuren </a:t>
            </a:r>
            <a:r>
              <a:rPr lang="de-DE" i="1" dirty="0">
                <a:latin typeface="Calibri" pitchFamily="34" charset="0"/>
                <a:cs typeface="Calibri" pitchFamily="34" charset="0"/>
              </a:rPr>
              <a:t>aus NRW (2008)</a:t>
            </a:r>
          </a:p>
        </p:txBody>
      </p:sp>
      <p:sp>
        <p:nvSpPr>
          <p:cNvPr id="9" name="Rectangle 1"/>
          <p:cNvSpPr>
            <a:spLocks noGrp="1" noChangeArrowheads="1"/>
          </p:cNvSpPr>
          <p:nvPr>
            <p:ph type="title"/>
          </p:nvPr>
        </p:nvSpPr>
        <p:spPr>
          <a:xfrm>
            <a:off x="179512" y="260649"/>
            <a:ext cx="6588125" cy="1224136"/>
          </a:xfrm>
        </p:spPr>
        <p:txBody>
          <a:bodyPr/>
          <a:lstStyle/>
          <a:p>
            <a:pPr marL="449263" fontAlgn="auto">
              <a:spcAft>
                <a:spcPts val="0"/>
              </a:spcAft>
              <a:tabLst>
                <a:tab pos="1436688"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dirty="0" smtClean="0">
                <a:latin typeface="Calibri" pitchFamily="34" charset="0"/>
              </a:rPr>
              <a:t>Etwas, was Schüler üben sollten…</a:t>
            </a:r>
            <a:endParaRPr lang="de-DE" dirty="0" smtClean="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4033" name="Picture 1"/>
          <p:cNvPicPr>
            <a:picLocks noChangeAspect="1" noChangeArrowheads="1"/>
          </p:cNvPicPr>
          <p:nvPr/>
        </p:nvPicPr>
        <p:blipFill>
          <a:blip r:embed="rId3" cstate="print"/>
          <a:srcRect/>
          <a:stretch>
            <a:fillRect/>
          </a:stretch>
        </p:blipFill>
        <p:spPr bwMode="auto">
          <a:xfrm>
            <a:off x="0" y="1"/>
            <a:ext cx="6812941" cy="6858000"/>
          </a:xfrm>
          <a:prstGeom prst="rect">
            <a:avLst/>
          </a:prstGeom>
          <a:noFill/>
          <a:ln w="9525">
            <a:noFill/>
            <a:miter lim="800000"/>
            <a:headEnd/>
            <a:tailEnd/>
          </a:ln>
        </p:spPr>
      </p:pic>
      <p:sp>
        <p:nvSpPr>
          <p:cNvPr id="6" name="Inhaltsplatzhalter 5"/>
          <p:cNvSpPr>
            <a:spLocks noGrp="1"/>
          </p:cNvSpPr>
          <p:nvPr>
            <p:ph idx="1"/>
          </p:nvPr>
        </p:nvSpPr>
        <p:spPr/>
        <p:txBody>
          <a:bodyPr/>
          <a:lstStyle/>
          <a:p>
            <a:endParaRPr lang="de-DE"/>
          </a:p>
        </p:txBody>
      </p:sp>
      <p:pic>
        <p:nvPicPr>
          <p:cNvPr id="44034" name="Picture 2"/>
          <p:cNvPicPr>
            <a:picLocks noChangeAspect="1" noChangeArrowheads="1"/>
          </p:cNvPicPr>
          <p:nvPr/>
        </p:nvPicPr>
        <p:blipFill>
          <a:blip r:embed="rId4" cstate="print"/>
          <a:srcRect/>
          <a:stretch>
            <a:fillRect/>
          </a:stretch>
        </p:blipFill>
        <p:spPr bwMode="auto">
          <a:xfrm>
            <a:off x="2294883" y="0"/>
            <a:ext cx="6849117"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098" name="Picture 2"/>
          <p:cNvPicPr>
            <a:picLocks noChangeAspect="1" noChangeArrowheads="1"/>
          </p:cNvPicPr>
          <p:nvPr/>
        </p:nvPicPr>
        <p:blipFill>
          <a:blip r:embed="rId3" cstate="print"/>
          <a:srcRect/>
          <a:stretch>
            <a:fillRect/>
          </a:stretch>
        </p:blipFill>
        <p:spPr bwMode="auto">
          <a:xfrm>
            <a:off x="467544" y="0"/>
            <a:ext cx="5553075" cy="6143625"/>
          </a:xfrm>
          <a:prstGeom prst="rect">
            <a:avLst/>
          </a:prstGeom>
          <a:noFill/>
          <a:ln w="9525">
            <a:noFill/>
            <a:miter lim="800000"/>
            <a:headEnd/>
            <a:tailEnd/>
          </a:ln>
        </p:spPr>
      </p:pic>
      <p:pic>
        <p:nvPicPr>
          <p:cNvPr id="4099" name="Picture 3"/>
          <p:cNvPicPr>
            <a:picLocks noGrp="1" noChangeAspect="1" noChangeArrowheads="1"/>
          </p:cNvPicPr>
          <p:nvPr>
            <p:ph idx="1"/>
          </p:nvPr>
        </p:nvPicPr>
        <p:blipFill>
          <a:blip r:embed="rId4" cstate="print"/>
          <a:srcRect/>
          <a:stretch>
            <a:fillRect/>
          </a:stretch>
        </p:blipFill>
        <p:spPr bwMode="auto">
          <a:xfrm>
            <a:off x="2339752" y="901753"/>
            <a:ext cx="6264696" cy="5956247"/>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0" y="836712"/>
            <a:ext cx="9143999" cy="55818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6146" name="Picture 2"/>
          <p:cNvPicPr>
            <a:picLocks noChangeAspect="1" noChangeArrowheads="1"/>
          </p:cNvPicPr>
          <p:nvPr/>
        </p:nvPicPr>
        <p:blipFill>
          <a:blip r:embed="rId3" cstate="print"/>
          <a:srcRect/>
          <a:stretch>
            <a:fillRect/>
          </a:stretch>
        </p:blipFill>
        <p:spPr bwMode="auto">
          <a:xfrm>
            <a:off x="0" y="0"/>
            <a:ext cx="3886200" cy="625792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572000" y="171077"/>
            <a:ext cx="3816424" cy="65158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8194" name="Picture 2"/>
          <p:cNvPicPr>
            <a:picLocks noChangeAspect="1" noChangeArrowheads="1"/>
          </p:cNvPicPr>
          <p:nvPr/>
        </p:nvPicPr>
        <p:blipFill>
          <a:blip r:embed="rId4" cstate="print"/>
          <a:srcRect/>
          <a:stretch>
            <a:fillRect/>
          </a:stretch>
        </p:blipFill>
        <p:spPr bwMode="auto">
          <a:xfrm>
            <a:off x="2970076" y="158865"/>
            <a:ext cx="3203848" cy="6540269"/>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9218" name="Picture 2"/>
          <p:cNvPicPr>
            <a:picLocks noChangeAspect="1" noChangeArrowheads="1"/>
          </p:cNvPicPr>
          <p:nvPr/>
        </p:nvPicPr>
        <p:blipFill>
          <a:blip r:embed="rId3" cstate="print"/>
          <a:srcRect/>
          <a:stretch>
            <a:fillRect/>
          </a:stretch>
        </p:blipFill>
        <p:spPr bwMode="auto">
          <a:xfrm>
            <a:off x="2195736" y="-171400"/>
            <a:ext cx="4509662" cy="7272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7170" name="Picture 2"/>
          <p:cNvPicPr>
            <a:picLocks noChangeAspect="1" noChangeArrowheads="1"/>
          </p:cNvPicPr>
          <p:nvPr/>
        </p:nvPicPr>
        <p:blipFill>
          <a:blip r:embed="rId3" cstate="print"/>
          <a:srcRect/>
          <a:stretch>
            <a:fillRect/>
          </a:stretch>
        </p:blipFill>
        <p:spPr bwMode="auto">
          <a:xfrm>
            <a:off x="0" y="0"/>
            <a:ext cx="4211960" cy="7023391"/>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5076056" y="-63267"/>
            <a:ext cx="3744416" cy="6984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Auswertung und Abschluss</a:t>
            </a:r>
            <a:endParaRPr lang="de-DE" dirty="0"/>
          </a:p>
        </p:txBody>
      </p:sp>
      <p:sp>
        <p:nvSpPr>
          <p:cNvPr id="3" name="Inhaltsplatzhalter 2"/>
          <p:cNvSpPr>
            <a:spLocks noGrp="1"/>
          </p:cNvSpPr>
          <p:nvPr>
            <p:ph idx="1"/>
          </p:nvPr>
        </p:nvSpPr>
        <p:spPr/>
        <p:txBody>
          <a:bodyPr/>
          <a:lstStyle/>
          <a:p>
            <a:pPr lvl="0"/>
            <a:r>
              <a:rPr lang="de-DE" b="1" dirty="0" smtClean="0"/>
              <a:t>Präsentation und Abgleich der Ergebnisse</a:t>
            </a:r>
            <a:endParaRPr lang="de-DE" dirty="0" smtClean="0"/>
          </a:p>
          <a:p>
            <a:pPr lvl="0"/>
            <a:r>
              <a:rPr lang="de-DE" b="1" dirty="0" smtClean="0"/>
              <a:t>Reflexion: </a:t>
            </a:r>
            <a:endParaRPr lang="de-DE" dirty="0" smtClean="0"/>
          </a:p>
          <a:p>
            <a:pPr lvl="1"/>
            <a:r>
              <a:rPr lang="de-DE" dirty="0" smtClean="0"/>
              <a:t>Sachurteil- oder Werturteil?</a:t>
            </a:r>
          </a:p>
          <a:p>
            <a:pPr lvl="1"/>
            <a:r>
              <a:rPr lang="de-DE" dirty="0" smtClean="0"/>
              <a:t>Gründe für die unterschiedliche Einschätzung</a:t>
            </a:r>
          </a:p>
          <a:p>
            <a:pPr lvl="1"/>
            <a:r>
              <a:rPr lang="de-DE" dirty="0" smtClean="0"/>
              <a:t>Eigene Bewertungsgrundlagen</a:t>
            </a:r>
          </a:p>
          <a:p>
            <a:endParaRPr lang="de-D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0242" name="Picture 2"/>
          <p:cNvPicPr>
            <a:picLocks noChangeAspect="1" noChangeArrowheads="1"/>
          </p:cNvPicPr>
          <p:nvPr/>
        </p:nvPicPr>
        <p:blipFill>
          <a:blip r:embed="rId3" cstate="print"/>
          <a:srcRect/>
          <a:stretch>
            <a:fillRect/>
          </a:stretch>
        </p:blipFill>
        <p:spPr bwMode="auto">
          <a:xfrm>
            <a:off x="0" y="188640"/>
            <a:ext cx="6652450" cy="3744416"/>
          </a:xfrm>
          <a:prstGeom prst="rect">
            <a:avLst/>
          </a:prstGeom>
          <a:noFill/>
          <a:ln w="9525">
            <a:noFill/>
            <a:miter lim="800000"/>
            <a:headEnd/>
            <a:tailEnd/>
          </a:ln>
        </p:spPr>
      </p:pic>
      <p:pic>
        <p:nvPicPr>
          <p:cNvPr id="10243" name="Picture 3"/>
          <p:cNvPicPr>
            <a:picLocks noGrp="1" noChangeAspect="1" noChangeArrowheads="1"/>
          </p:cNvPicPr>
          <p:nvPr>
            <p:ph idx="1"/>
          </p:nvPr>
        </p:nvPicPr>
        <p:blipFill>
          <a:blip r:embed="rId4" cstate="print"/>
          <a:srcRect/>
          <a:stretch>
            <a:fillRect/>
          </a:stretch>
        </p:blipFill>
        <p:spPr bwMode="auto">
          <a:xfrm>
            <a:off x="539552" y="2272605"/>
            <a:ext cx="6984776" cy="5018691"/>
          </a:xfrm>
          <a:prstGeom prst="rect">
            <a:avLst/>
          </a:prstGeom>
          <a:noFill/>
          <a:ln w="9525">
            <a:noFill/>
            <a:miter lim="800000"/>
            <a:headEnd/>
            <a:tailEnd/>
          </a:ln>
        </p:spPr>
      </p:pic>
      <p:pic>
        <p:nvPicPr>
          <p:cNvPr id="10244" name="Picture 4"/>
          <p:cNvPicPr>
            <a:picLocks noChangeAspect="1" noChangeArrowheads="1"/>
          </p:cNvPicPr>
          <p:nvPr/>
        </p:nvPicPr>
        <p:blipFill>
          <a:blip r:embed="rId5" cstate="print"/>
          <a:srcRect/>
          <a:stretch>
            <a:fillRect/>
          </a:stretch>
        </p:blipFill>
        <p:spPr bwMode="auto">
          <a:xfrm>
            <a:off x="1464759" y="2348880"/>
            <a:ext cx="8387807" cy="43204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8640"/>
            <a:ext cx="8011344" cy="1295400"/>
          </a:xfrm>
        </p:spPr>
        <p:txBody>
          <a:bodyPr/>
          <a:lstStyle/>
          <a:p>
            <a:r>
              <a:rPr lang="de-DE" dirty="0" smtClean="0"/>
              <a:t>Urteilen üben 2 – </a:t>
            </a:r>
            <a:br>
              <a:rPr lang="de-DE" dirty="0" smtClean="0"/>
            </a:br>
            <a:r>
              <a:rPr lang="de-DE" dirty="0" smtClean="0"/>
              <a:t>Bsp. 1: Gütekriterien bei Sachurteilen</a:t>
            </a:r>
            <a:endParaRPr lang="de-DE" dirty="0"/>
          </a:p>
        </p:txBody>
      </p:sp>
      <p:sp>
        <p:nvSpPr>
          <p:cNvPr id="3" name="Inhaltsplatzhalter 2"/>
          <p:cNvSpPr>
            <a:spLocks noGrp="1"/>
          </p:cNvSpPr>
          <p:nvPr>
            <p:ph idx="1"/>
          </p:nvPr>
        </p:nvSpPr>
        <p:spPr>
          <a:xfrm>
            <a:off x="457200" y="2132857"/>
            <a:ext cx="8229600" cy="3998068"/>
          </a:xfrm>
        </p:spPr>
        <p:txBody>
          <a:bodyPr/>
          <a:lstStyle/>
          <a:p>
            <a:pPr lvl="0"/>
            <a:r>
              <a:rPr lang="de-DE" dirty="0" smtClean="0"/>
              <a:t>Input: Gütekriterien eines historischen Urteils</a:t>
            </a:r>
          </a:p>
          <a:p>
            <a:pPr lvl="0"/>
            <a:r>
              <a:rPr lang="de-DE" dirty="0" smtClean="0"/>
              <a:t>Analyse und Bewertung gegebener historischer Sachurteile hinsichtlich ihrer Güte</a:t>
            </a:r>
          </a:p>
          <a:p>
            <a:pPr lvl="0"/>
            <a:r>
              <a:rPr lang="de-DE" dirty="0" smtClean="0"/>
              <a:t>Synthese eines eigenen Sachurteils </a:t>
            </a:r>
          </a:p>
          <a:p>
            <a:endParaRPr lang="de-D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Einstieg</a:t>
            </a:r>
            <a:endParaRPr lang="de-DE" dirty="0"/>
          </a:p>
        </p:txBody>
      </p:sp>
      <p:pic>
        <p:nvPicPr>
          <p:cNvPr id="11266" name="Picture 2"/>
          <p:cNvPicPr>
            <a:picLocks noChangeAspect="1" noChangeArrowheads="1"/>
          </p:cNvPicPr>
          <p:nvPr/>
        </p:nvPicPr>
        <p:blipFill>
          <a:blip r:embed="rId3" cstate="print"/>
          <a:srcRect/>
          <a:stretch>
            <a:fillRect/>
          </a:stretch>
        </p:blipFill>
        <p:spPr bwMode="auto">
          <a:xfrm>
            <a:off x="103182" y="2060848"/>
            <a:ext cx="9040818" cy="3528391"/>
          </a:xfrm>
          <a:prstGeom prst="rect">
            <a:avLst/>
          </a:prstGeom>
          <a:noFill/>
          <a:ln w="9525">
            <a:noFill/>
            <a:miter lim="800000"/>
            <a:headEnd/>
            <a:tailEnd/>
          </a:ln>
        </p:spPr>
      </p:pic>
      <p:sp>
        <p:nvSpPr>
          <p:cNvPr id="4" name="Textfeld 3"/>
          <p:cNvSpPr txBox="1"/>
          <p:nvPr/>
        </p:nvSpPr>
        <p:spPr>
          <a:xfrm>
            <a:off x="467544" y="6309320"/>
            <a:ext cx="6624736" cy="246221"/>
          </a:xfrm>
          <a:prstGeom prst="rect">
            <a:avLst/>
          </a:prstGeom>
          <a:noFill/>
        </p:spPr>
        <p:txBody>
          <a:bodyPr wrap="square" rtlCol="0">
            <a:spAutoFit/>
          </a:bodyPr>
          <a:lstStyle/>
          <a:p>
            <a:r>
              <a:rPr lang="de-DE" sz="1000" dirty="0" smtClean="0"/>
              <a:t>http://www.geschichtsforum.de/f60/historiker-urteile-zum-scheitern-der-48er-revolution-34506/</a:t>
            </a:r>
            <a:endParaRPr lang="de-DE"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bleibt zu tun?</a:t>
            </a:r>
            <a:br>
              <a:rPr lang="de-DE" dirty="0" smtClean="0"/>
            </a:br>
            <a:r>
              <a:rPr lang="de-DE" dirty="0" smtClean="0"/>
              <a:t>ZPG 4: offene Fragen - Gliederung</a:t>
            </a:r>
            <a:endParaRPr lang="de-DE" dirty="0"/>
          </a:p>
        </p:txBody>
      </p:sp>
      <p:sp>
        <p:nvSpPr>
          <p:cNvPr id="3" name="Inhaltsplatzhalter 2"/>
          <p:cNvSpPr>
            <a:spLocks noGrp="1"/>
          </p:cNvSpPr>
          <p:nvPr>
            <p:ph idx="1"/>
          </p:nvPr>
        </p:nvSpPr>
        <p:spPr>
          <a:xfrm>
            <a:off x="457200" y="1988840"/>
            <a:ext cx="8229600" cy="4320480"/>
          </a:xfrm>
        </p:spPr>
        <p:txBody>
          <a:bodyPr>
            <a:normAutofit lnSpcReduction="10000"/>
          </a:bodyPr>
          <a:lstStyle/>
          <a:p>
            <a:pPr marL="514350" indent="-514350">
              <a:buSzPct val="100000"/>
              <a:buFont typeface="+mj-lt"/>
              <a:buAutoNum type="arabicPeriod"/>
            </a:pPr>
            <a:r>
              <a:rPr lang="de-DE" dirty="0" smtClean="0"/>
              <a:t>Urteilskompetenz - Besonderheiten</a:t>
            </a:r>
          </a:p>
          <a:p>
            <a:pPr marL="514350" indent="-514350">
              <a:buSzPct val="100000"/>
              <a:buFont typeface="+mj-lt"/>
              <a:buAutoNum type="arabicPeriod"/>
            </a:pPr>
            <a:r>
              <a:rPr lang="de-DE" dirty="0" smtClean="0"/>
              <a:t>Urteilsbildung im Abitur - Was verlangen die Operatoren?</a:t>
            </a:r>
          </a:p>
          <a:p>
            <a:pPr marL="514350" indent="-514350">
              <a:buSzPct val="100000"/>
              <a:buFont typeface="+mj-lt"/>
              <a:buAutoNum type="arabicPeriod"/>
            </a:pPr>
            <a:r>
              <a:rPr lang="de-DE" dirty="0" smtClean="0"/>
              <a:t>Urteile bewerten - Was sind die Gütekriterien von Urteilen?</a:t>
            </a:r>
          </a:p>
          <a:p>
            <a:pPr marL="514350" indent="-514350">
              <a:buSzPct val="100000"/>
              <a:buFont typeface="+mj-lt"/>
              <a:buAutoNum type="arabicPeriod"/>
            </a:pPr>
            <a:r>
              <a:rPr lang="de-DE" dirty="0" smtClean="0"/>
              <a:t>Urteilsbildung im Unterricht - Wie kann ich Urteilsbildung  trainieren?</a:t>
            </a:r>
          </a:p>
          <a:p>
            <a:pPr marL="514350" indent="-514350">
              <a:buSzPct val="100000"/>
              <a:buFont typeface="+mj-lt"/>
              <a:buAutoNum type="arabicPeriod"/>
            </a:pPr>
            <a:r>
              <a:rPr lang="de-DE" dirty="0" smtClean="0"/>
              <a:t>(Werturteil - Brauche ich den Operator bewerten?)</a:t>
            </a:r>
          </a:p>
          <a:p>
            <a:pPr lvl="1"/>
            <a:endParaRPr lang="de-D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Einstieg - Alternative</a:t>
            </a:r>
            <a:endParaRPr lang="de-DE" dirty="0"/>
          </a:p>
        </p:txBody>
      </p:sp>
      <p:sp>
        <p:nvSpPr>
          <p:cNvPr id="5" name="Textfeld 4"/>
          <p:cNvSpPr txBox="1"/>
          <p:nvPr/>
        </p:nvSpPr>
        <p:spPr>
          <a:xfrm>
            <a:off x="683568" y="2276872"/>
            <a:ext cx="5634876" cy="369332"/>
          </a:xfrm>
          <a:prstGeom prst="rect">
            <a:avLst/>
          </a:prstGeom>
          <a:noFill/>
        </p:spPr>
        <p:txBody>
          <a:bodyPr wrap="none" rtlCol="0">
            <a:spAutoFit/>
          </a:bodyPr>
          <a:lstStyle/>
          <a:p>
            <a:r>
              <a:rPr lang="de-DE" dirty="0" smtClean="0"/>
              <a:t>Buchcover aus urheberrechtlichen Gründen gelöscht.</a:t>
            </a:r>
            <a:endParaRPr lang="de-DE"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Gütekriterien von historischen Urteilen</a:t>
            </a:r>
            <a:endParaRPr lang="de-DE" dirty="0"/>
          </a:p>
        </p:txBody>
      </p:sp>
      <p:sp>
        <p:nvSpPr>
          <p:cNvPr id="3" name="Inhaltsplatzhalter 2"/>
          <p:cNvSpPr>
            <a:spLocks noGrp="1"/>
          </p:cNvSpPr>
          <p:nvPr>
            <p:ph idx="1"/>
          </p:nvPr>
        </p:nvSpPr>
        <p:spPr>
          <a:xfrm>
            <a:off x="251520" y="1719263"/>
            <a:ext cx="4320480" cy="4411662"/>
          </a:xfrm>
        </p:spPr>
        <p:txBody>
          <a:bodyPr>
            <a:normAutofit fontScale="92500" lnSpcReduction="10000"/>
          </a:bodyPr>
          <a:lstStyle/>
          <a:p>
            <a:pPr lvl="0">
              <a:tabLst>
                <a:tab pos="7985125" algn="l"/>
              </a:tabLst>
            </a:pPr>
            <a:r>
              <a:rPr lang="de-DE" b="1" dirty="0" smtClean="0"/>
              <a:t>Reflexion, Input:</a:t>
            </a:r>
            <a:r>
              <a:rPr lang="de-DE" dirty="0" smtClean="0"/>
              <a:t> Gütekriterien beim Urteil – Was zeichnet ein gutes Urteil aus?</a:t>
            </a:r>
          </a:p>
          <a:p>
            <a:pPr lvl="1">
              <a:tabLst>
                <a:tab pos="7985125" algn="l"/>
              </a:tabLst>
            </a:pPr>
            <a:r>
              <a:rPr lang="de-DE" dirty="0" smtClean="0"/>
              <a:t>Sammeln von Vorüberlegungen</a:t>
            </a:r>
          </a:p>
          <a:p>
            <a:pPr lvl="1">
              <a:tabLst>
                <a:tab pos="7985125" algn="l"/>
              </a:tabLst>
            </a:pPr>
            <a:r>
              <a:rPr lang="de-DE" dirty="0" smtClean="0"/>
              <a:t>Abgleichen mit den Leitfragen zur Güte von historischen Urteilen, Austeilen der Tabelle „Gütekriterien von historischen Urteilen“</a:t>
            </a:r>
          </a:p>
          <a:p>
            <a:pPr>
              <a:tabLst>
                <a:tab pos="3673475" algn="l"/>
              </a:tabLst>
            </a:pPr>
            <a:endParaRPr lang="de-DE" dirty="0"/>
          </a:p>
        </p:txBody>
      </p:sp>
      <p:pic>
        <p:nvPicPr>
          <p:cNvPr id="19457" name="Picture 1"/>
          <p:cNvPicPr>
            <a:picLocks noChangeAspect="1" noChangeArrowheads="1"/>
          </p:cNvPicPr>
          <p:nvPr/>
        </p:nvPicPr>
        <p:blipFill>
          <a:blip r:embed="rId3" cstate="print"/>
          <a:srcRect/>
          <a:stretch>
            <a:fillRect/>
          </a:stretch>
        </p:blipFill>
        <p:spPr bwMode="auto">
          <a:xfrm>
            <a:off x="4714225" y="1571403"/>
            <a:ext cx="4429775" cy="50979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Erarbeitung</a:t>
            </a:r>
            <a:endParaRPr lang="de-DE" dirty="0"/>
          </a:p>
        </p:txBody>
      </p:sp>
      <p:sp>
        <p:nvSpPr>
          <p:cNvPr id="3" name="Inhaltsplatzhalter 2"/>
          <p:cNvSpPr>
            <a:spLocks noGrp="1"/>
          </p:cNvSpPr>
          <p:nvPr>
            <p:ph idx="1"/>
          </p:nvPr>
        </p:nvSpPr>
        <p:spPr/>
        <p:txBody>
          <a:bodyPr>
            <a:normAutofit fontScale="92500" lnSpcReduction="10000"/>
          </a:bodyPr>
          <a:lstStyle/>
          <a:p>
            <a:pPr lvl="0"/>
            <a:r>
              <a:rPr lang="de-DE" b="1" dirty="0" smtClean="0"/>
              <a:t>Erarbeitung 1:</a:t>
            </a:r>
            <a:r>
              <a:rPr lang="de-DE" dirty="0" smtClean="0"/>
              <a:t> Stärken- und </a:t>
            </a:r>
            <a:r>
              <a:rPr lang="de-DE" dirty="0" err="1" smtClean="0"/>
              <a:t>Schwächenanalyse</a:t>
            </a:r>
            <a:r>
              <a:rPr lang="de-DE" dirty="0" smtClean="0"/>
              <a:t> von Urteilen</a:t>
            </a:r>
          </a:p>
          <a:p>
            <a:r>
              <a:rPr lang="de-DE" dirty="0" smtClean="0"/>
              <a:t>AA: Analysieren Sie die einzelnen Urteile auf Stärken und Schwächen</a:t>
            </a:r>
          </a:p>
          <a:p>
            <a:pPr lvl="1"/>
            <a:r>
              <a:rPr lang="de-DE" dirty="0" smtClean="0"/>
              <a:t>Einzelarbeit: Lesen Sie die einzelnen Urteile durch.</a:t>
            </a:r>
          </a:p>
          <a:p>
            <a:pPr lvl="1"/>
            <a:r>
              <a:rPr lang="de-DE" dirty="0" smtClean="0"/>
              <a:t>Partnerarbeit: Notieren Sie für jedes Urteil Stärken und Schwächen</a:t>
            </a:r>
          </a:p>
          <a:p>
            <a:pPr lvl="1"/>
            <a:r>
              <a:rPr lang="de-DE" dirty="0" smtClean="0"/>
              <a:t>Vierergruppe: Füllen Sie das Arbeitsblatt aus. Beziehen Sie sich dabei auf die „Gütekriterien von historischen Urteilen“. (Arbeitsteilige Alternative: Jede Vierergruppe bearbeitet schwerpunktmäßig zwei oder drei Urteile.)</a:t>
            </a:r>
          </a:p>
          <a:p>
            <a:endParaRPr lang="de-DE"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Texte</a:t>
            </a:r>
            <a:endParaRPr lang="de-DE" dirty="0"/>
          </a:p>
        </p:txBody>
      </p:sp>
      <p:sp>
        <p:nvSpPr>
          <p:cNvPr id="3" name="Inhaltsplatzhalter 2"/>
          <p:cNvSpPr>
            <a:spLocks noGrp="1"/>
          </p:cNvSpPr>
          <p:nvPr>
            <p:ph idx="1"/>
          </p:nvPr>
        </p:nvSpPr>
        <p:spPr/>
        <p:txBody>
          <a:bodyPr/>
          <a:lstStyle/>
          <a:p>
            <a:endParaRPr lang="de-DE"/>
          </a:p>
        </p:txBody>
      </p:sp>
      <p:pic>
        <p:nvPicPr>
          <p:cNvPr id="63491" name="Picture 3"/>
          <p:cNvPicPr>
            <a:picLocks noChangeAspect="1" noChangeArrowheads="1"/>
          </p:cNvPicPr>
          <p:nvPr/>
        </p:nvPicPr>
        <p:blipFill>
          <a:blip r:embed="rId3" cstate="print"/>
          <a:srcRect/>
          <a:stretch>
            <a:fillRect/>
          </a:stretch>
        </p:blipFill>
        <p:spPr bwMode="auto">
          <a:xfrm>
            <a:off x="0" y="1556792"/>
            <a:ext cx="6238875" cy="4391025"/>
          </a:xfrm>
          <a:prstGeom prst="rect">
            <a:avLst/>
          </a:prstGeom>
          <a:noFill/>
          <a:ln w="9525">
            <a:noFill/>
            <a:miter lim="800000"/>
            <a:headEnd/>
            <a:tailEnd/>
          </a:ln>
        </p:spPr>
      </p:pic>
      <p:pic>
        <p:nvPicPr>
          <p:cNvPr id="63492" name="Picture 4"/>
          <p:cNvPicPr>
            <a:picLocks noChangeAspect="1" noChangeArrowheads="1"/>
          </p:cNvPicPr>
          <p:nvPr/>
        </p:nvPicPr>
        <p:blipFill>
          <a:blip r:embed="rId4" cstate="print"/>
          <a:srcRect/>
          <a:stretch>
            <a:fillRect/>
          </a:stretch>
        </p:blipFill>
        <p:spPr bwMode="auto">
          <a:xfrm>
            <a:off x="2339752" y="2610563"/>
            <a:ext cx="6804248" cy="4247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64514" name="Picture 2"/>
          <p:cNvPicPr>
            <a:picLocks noChangeAspect="1" noChangeArrowheads="1"/>
          </p:cNvPicPr>
          <p:nvPr/>
        </p:nvPicPr>
        <p:blipFill>
          <a:blip r:embed="rId3" cstate="print"/>
          <a:srcRect/>
          <a:stretch>
            <a:fillRect/>
          </a:stretch>
        </p:blipFill>
        <p:spPr bwMode="auto">
          <a:xfrm>
            <a:off x="150723" y="1124744"/>
            <a:ext cx="8842553" cy="5290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a:p>
        </p:txBody>
      </p:sp>
      <p:pic>
        <p:nvPicPr>
          <p:cNvPr id="65538" name="Picture 2"/>
          <p:cNvPicPr>
            <a:picLocks noChangeAspect="1" noChangeArrowheads="1"/>
          </p:cNvPicPr>
          <p:nvPr/>
        </p:nvPicPr>
        <p:blipFill>
          <a:blip r:embed="rId3" cstate="print"/>
          <a:srcRect/>
          <a:stretch>
            <a:fillRect/>
          </a:stretch>
        </p:blipFill>
        <p:spPr bwMode="auto">
          <a:xfrm>
            <a:off x="323528" y="2247900"/>
            <a:ext cx="3162300" cy="4610100"/>
          </a:xfrm>
          <a:prstGeom prst="rect">
            <a:avLst/>
          </a:prstGeom>
          <a:noFill/>
          <a:ln w="9525">
            <a:no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495300" y="548680"/>
            <a:ext cx="81534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71438" y="188640"/>
            <a:ext cx="9286875" cy="1952625"/>
          </a:xfrm>
          <a:prstGeom prst="rect">
            <a:avLst/>
          </a:prstGeom>
          <a:noFill/>
          <a:ln w="9525">
            <a:noFill/>
            <a:miter lim="800000"/>
            <a:headEnd/>
            <a:tailEnd/>
          </a:ln>
        </p:spPr>
      </p:pic>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66563" name="Picture 3"/>
          <p:cNvPicPr>
            <a:picLocks noChangeAspect="1" noChangeArrowheads="1"/>
          </p:cNvPicPr>
          <p:nvPr/>
        </p:nvPicPr>
        <p:blipFill>
          <a:blip r:embed="rId4" cstate="print"/>
          <a:srcRect/>
          <a:stretch>
            <a:fillRect/>
          </a:stretch>
        </p:blipFill>
        <p:spPr bwMode="auto">
          <a:xfrm>
            <a:off x="2699792" y="939970"/>
            <a:ext cx="1872208" cy="5357221"/>
          </a:xfrm>
          <a:prstGeom prst="rect">
            <a:avLst/>
          </a:prstGeom>
          <a:noFill/>
          <a:ln w="9525">
            <a:noFill/>
            <a:miter lim="800000"/>
            <a:headEnd/>
            <a:tailEnd/>
          </a:ln>
        </p:spPr>
      </p:pic>
      <p:pic>
        <p:nvPicPr>
          <p:cNvPr id="66562" name="Picture 2"/>
          <p:cNvPicPr>
            <a:picLocks noChangeAspect="1" noChangeArrowheads="1"/>
          </p:cNvPicPr>
          <p:nvPr/>
        </p:nvPicPr>
        <p:blipFill>
          <a:blip r:embed="rId5" cstate="print"/>
          <a:srcRect/>
          <a:stretch>
            <a:fillRect/>
          </a:stretch>
        </p:blipFill>
        <p:spPr bwMode="auto">
          <a:xfrm>
            <a:off x="755576" y="992313"/>
            <a:ext cx="1728192" cy="54359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3" cstate="print"/>
          <a:srcRect/>
          <a:stretch>
            <a:fillRect/>
          </a:stretch>
        </p:blipFill>
        <p:spPr bwMode="auto">
          <a:xfrm>
            <a:off x="0" y="1247894"/>
            <a:ext cx="7380311" cy="2181106"/>
          </a:xfrm>
          <a:prstGeom prst="rect">
            <a:avLst/>
          </a:prstGeom>
          <a:noFill/>
          <a:ln w="9525">
            <a:noFill/>
            <a:miter lim="800000"/>
            <a:headEnd/>
            <a:tailEnd/>
          </a:ln>
        </p:spPr>
      </p:pic>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67586" name="Picture 2"/>
          <p:cNvPicPr>
            <a:picLocks noChangeAspect="1" noChangeArrowheads="1"/>
          </p:cNvPicPr>
          <p:nvPr/>
        </p:nvPicPr>
        <p:blipFill>
          <a:blip r:embed="rId4" cstate="print"/>
          <a:srcRect/>
          <a:stretch>
            <a:fillRect/>
          </a:stretch>
        </p:blipFill>
        <p:spPr bwMode="auto">
          <a:xfrm>
            <a:off x="6876256" y="490537"/>
            <a:ext cx="1495425" cy="5876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68610" name="Picture 2"/>
          <p:cNvPicPr>
            <a:picLocks noChangeAspect="1" noChangeArrowheads="1"/>
          </p:cNvPicPr>
          <p:nvPr/>
        </p:nvPicPr>
        <p:blipFill>
          <a:blip r:embed="rId3" cstate="print"/>
          <a:srcRect/>
          <a:stretch>
            <a:fillRect/>
          </a:stretch>
        </p:blipFill>
        <p:spPr bwMode="auto">
          <a:xfrm>
            <a:off x="0" y="404664"/>
            <a:ext cx="8010525" cy="5000625"/>
          </a:xfrm>
          <a:prstGeom prst="rect">
            <a:avLst/>
          </a:prstGeom>
          <a:noFill/>
          <a:ln w="9525">
            <a:noFill/>
            <a:miter lim="800000"/>
            <a:headEnd/>
            <a:tailEnd/>
          </a:ln>
        </p:spPr>
      </p:pic>
      <p:sp>
        <p:nvSpPr>
          <p:cNvPr id="5" name="Inhaltsplatzhalter 4"/>
          <p:cNvSpPr>
            <a:spLocks noGrp="1"/>
          </p:cNvSpPr>
          <p:nvPr>
            <p:ph idx="1"/>
          </p:nvPr>
        </p:nvSpPr>
        <p:spPr/>
        <p:txBody>
          <a:bodyPr/>
          <a:lstStyle/>
          <a:p>
            <a:endParaRPr lang="de-DE"/>
          </a:p>
        </p:txBody>
      </p:sp>
      <p:pic>
        <p:nvPicPr>
          <p:cNvPr id="1027" name="Picture 3"/>
          <p:cNvPicPr>
            <a:picLocks noChangeAspect="1" noChangeArrowheads="1"/>
          </p:cNvPicPr>
          <p:nvPr/>
        </p:nvPicPr>
        <p:blipFill>
          <a:blip r:embed="rId4" cstate="print"/>
          <a:srcRect/>
          <a:stretch>
            <a:fillRect/>
          </a:stretch>
        </p:blipFill>
        <p:spPr bwMode="auto">
          <a:xfrm>
            <a:off x="6732189" y="1412776"/>
            <a:ext cx="2411811" cy="54452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Zusammenfassung und Synthese</a:t>
            </a:r>
            <a:endParaRPr lang="de-DE" dirty="0"/>
          </a:p>
        </p:txBody>
      </p:sp>
      <p:sp>
        <p:nvSpPr>
          <p:cNvPr id="3" name="Inhaltsplatzhalter 2"/>
          <p:cNvSpPr>
            <a:spLocks noGrp="1"/>
          </p:cNvSpPr>
          <p:nvPr>
            <p:ph idx="1"/>
          </p:nvPr>
        </p:nvSpPr>
        <p:spPr/>
        <p:txBody>
          <a:bodyPr>
            <a:normAutofit fontScale="92500" lnSpcReduction="10000"/>
          </a:bodyPr>
          <a:lstStyle/>
          <a:p>
            <a:pPr lvl="0"/>
            <a:r>
              <a:rPr lang="de-DE" b="1" dirty="0" smtClean="0"/>
              <a:t>Präsentation und Abgleich der Ergebnisse</a:t>
            </a:r>
            <a:endParaRPr lang="de-DE" dirty="0" smtClean="0"/>
          </a:p>
          <a:p>
            <a:pPr lvl="0"/>
            <a:r>
              <a:rPr lang="de-DE" b="1" dirty="0" smtClean="0"/>
              <a:t>Erarbeitung 2:</a:t>
            </a:r>
            <a:r>
              <a:rPr lang="de-DE" dirty="0" smtClean="0"/>
              <a:t> Idealer Aufbau einer Beurteilung</a:t>
            </a:r>
          </a:p>
          <a:p>
            <a:r>
              <a:rPr lang="de-DE" dirty="0" smtClean="0"/>
              <a:t>AA: Skizzieren Sie die ideale Lösung der Aufgabe „Beurteilen Sie, inwiefern die Revolution 1848/49 gescheitert ist.“</a:t>
            </a:r>
          </a:p>
          <a:p>
            <a:pPr lvl="0"/>
            <a:r>
              <a:rPr lang="de-DE" b="1" dirty="0" smtClean="0"/>
              <a:t>Präsentation und Diskussion der Ergebnisse</a:t>
            </a:r>
            <a:r>
              <a:rPr lang="de-DE" dirty="0" smtClean="0"/>
              <a:t>, Erörterung der neuralgischen Punkte</a:t>
            </a:r>
          </a:p>
          <a:p>
            <a:pPr lvl="0"/>
            <a:r>
              <a:rPr lang="de-DE" dirty="0" smtClean="0"/>
              <a:t>Erarbeiten von notwendigen Schritten beim historischen Urteil</a:t>
            </a:r>
          </a:p>
          <a:p>
            <a:pPr lvl="0"/>
            <a:r>
              <a:rPr lang="de-DE" dirty="0" smtClean="0"/>
              <a:t>HA: Ausarbeiten der Beurteilungsaufgabe</a:t>
            </a:r>
          </a:p>
          <a:p>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Foliennummernplatzhalter 1"/>
          <p:cNvSpPr>
            <a:spLocks noGrp="1"/>
          </p:cNvSpPr>
          <p:nvPr>
            <p:ph type="sldNum" sz="quarter" idx="10"/>
          </p:nvPr>
        </p:nvSpPr>
        <p:spPr>
          <a:noFill/>
        </p:spPr>
        <p:txBody>
          <a:bodyPr/>
          <a:lstStyle/>
          <a:p>
            <a:fld id="{E5BE4BCC-BB09-4F97-8408-D294B3CE4D1B}" type="slidenum">
              <a:rPr lang="de-DE" smtClean="0"/>
              <a:pPr/>
              <a:t>6</a:t>
            </a:fld>
            <a:endParaRPr lang="de-DE" smtClean="0"/>
          </a:p>
        </p:txBody>
      </p:sp>
      <p:sp>
        <p:nvSpPr>
          <p:cNvPr id="3" name="Ellipse 2"/>
          <p:cNvSpPr/>
          <p:nvPr/>
        </p:nvSpPr>
        <p:spPr bwMode="auto">
          <a:xfrm>
            <a:off x="1962150" y="923925"/>
            <a:ext cx="5219700" cy="5010150"/>
          </a:xfrm>
          <a:prstGeom prst="ellipse">
            <a:avLst/>
          </a:prstGeom>
          <a:solidFill>
            <a:schemeClr val="bg1"/>
          </a:solidFill>
          <a:ln w="254000" cap="flat" cmpd="sng" algn="ctr">
            <a:solidFill>
              <a:schemeClr val="tx1"/>
            </a:solidFill>
            <a:prstDash val="solid"/>
            <a:round/>
            <a:headEnd type="none" w="med" len="med"/>
            <a:tailEnd type="none" w="med" len="med"/>
          </a:ln>
          <a:effectLst/>
        </p:spPr>
        <p:txBody>
          <a:bodyPr lIns="90000" tIns="46800" rIns="90000" bIns="46800" anchor="ctr"/>
          <a:lstStyle/>
          <a:p>
            <a:pPr>
              <a:defRPr/>
            </a:pPr>
            <a:endParaRPr lang="de-DE" sz="9600" dirty="0"/>
          </a:p>
        </p:txBody>
      </p:sp>
      <p:sp>
        <p:nvSpPr>
          <p:cNvPr id="5" name="Textfeld 4"/>
          <p:cNvSpPr txBox="1"/>
          <p:nvPr/>
        </p:nvSpPr>
        <p:spPr>
          <a:xfrm>
            <a:off x="4048125" y="1174750"/>
            <a:ext cx="1047750" cy="4508500"/>
          </a:xfrm>
          <a:prstGeom prst="rect">
            <a:avLst/>
          </a:prstGeom>
          <a:noFill/>
        </p:spPr>
        <p:txBody>
          <a:bodyPr>
            <a:spAutoFit/>
          </a:bodyPr>
          <a:lstStyle/>
          <a:p>
            <a:pPr algn="ctr">
              <a:defRPr/>
            </a:pPr>
            <a:r>
              <a:rPr lang="de-DE" sz="28700" dirty="0">
                <a:latin typeface="Arial" pitchFamily="34" charset="0"/>
                <a:cs typeface="Arial" pitchFamily="34" charset="0"/>
              </a:rPr>
              <a:t>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69634" name="Picture 2"/>
          <p:cNvPicPr>
            <a:picLocks noChangeAspect="1" noChangeArrowheads="1"/>
          </p:cNvPicPr>
          <p:nvPr/>
        </p:nvPicPr>
        <p:blipFill>
          <a:blip r:embed="rId3" cstate="print"/>
          <a:srcRect/>
          <a:stretch>
            <a:fillRect/>
          </a:stretch>
        </p:blipFill>
        <p:spPr bwMode="auto">
          <a:xfrm>
            <a:off x="1115616" y="0"/>
            <a:ext cx="5760640" cy="7037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70658" name="Picture 2"/>
          <p:cNvPicPr>
            <a:picLocks noChangeAspect="1" noChangeArrowheads="1"/>
          </p:cNvPicPr>
          <p:nvPr/>
        </p:nvPicPr>
        <p:blipFill>
          <a:blip r:embed="rId3" cstate="print"/>
          <a:srcRect/>
          <a:stretch>
            <a:fillRect/>
          </a:stretch>
        </p:blipFill>
        <p:spPr bwMode="auto">
          <a:xfrm>
            <a:off x="539552" y="260648"/>
            <a:ext cx="8198828"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71682" name="Picture 2"/>
          <p:cNvPicPr>
            <a:picLocks noChangeAspect="1" noChangeArrowheads="1"/>
          </p:cNvPicPr>
          <p:nvPr/>
        </p:nvPicPr>
        <p:blipFill>
          <a:blip r:embed="rId3" cstate="print"/>
          <a:srcRect/>
          <a:stretch>
            <a:fillRect/>
          </a:stretch>
        </p:blipFill>
        <p:spPr bwMode="auto">
          <a:xfrm>
            <a:off x="1403648" y="-1"/>
            <a:ext cx="5616624" cy="6986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Weiterführung – eigenes Urteilen</a:t>
            </a:r>
            <a:endParaRPr lang="de-DE" dirty="0"/>
          </a:p>
        </p:txBody>
      </p:sp>
      <p:sp>
        <p:nvSpPr>
          <p:cNvPr id="3" name="Inhaltsplatzhalter 2"/>
          <p:cNvSpPr>
            <a:spLocks noGrp="1"/>
          </p:cNvSpPr>
          <p:nvPr>
            <p:ph idx="1"/>
          </p:nvPr>
        </p:nvSpPr>
        <p:spPr/>
        <p:txBody>
          <a:bodyPr/>
          <a:lstStyle/>
          <a:p>
            <a:r>
              <a:rPr lang="de-DE" dirty="0" smtClean="0"/>
              <a:t>Besprechung der ausgearbeiteten Aufgaben (HA)</a:t>
            </a:r>
          </a:p>
          <a:p>
            <a:r>
              <a:rPr lang="de-DE" dirty="0" smtClean="0"/>
              <a:t>Wiederaufnahme  - eigenes Urteilen unter genauerer Betrachtung der Operatoren</a:t>
            </a:r>
          </a:p>
          <a:p>
            <a:pPr lvl="1"/>
            <a:r>
              <a:rPr lang="de-DE" dirty="0" smtClean="0"/>
              <a:t>„Was 1871 erreicht wurde, war eine äußere Einheit ohne volle innere Freiheit.“ Überprüfen Sie diese Aussage.</a:t>
            </a:r>
          </a:p>
          <a:p>
            <a:pPr lvl="1"/>
            <a:r>
              <a:rPr lang="de-DE" dirty="0" smtClean="0"/>
              <a:t>Erörtern Sie, ob es sich beim Kaiserreich um ein fortschrittliches oder rückschrittliches Gebilde gehandelt hat.</a:t>
            </a:r>
            <a:endParaRPr lang="de-D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Foliennummernplatzhalter 1"/>
          <p:cNvSpPr>
            <a:spLocks noGrp="1"/>
          </p:cNvSpPr>
          <p:nvPr>
            <p:ph type="sldNum" sz="quarter" idx="10"/>
          </p:nvPr>
        </p:nvSpPr>
        <p:spPr>
          <a:noFill/>
        </p:spPr>
        <p:txBody>
          <a:bodyPr/>
          <a:lstStyle/>
          <a:p>
            <a:fld id="{E5BE4BCC-BB09-4F97-8408-D294B3CE4D1B}" type="slidenum">
              <a:rPr lang="de-DE" smtClean="0"/>
              <a:pPr/>
              <a:t>64</a:t>
            </a:fld>
            <a:endParaRPr lang="de-DE" smtClean="0"/>
          </a:p>
        </p:txBody>
      </p:sp>
      <p:sp>
        <p:nvSpPr>
          <p:cNvPr id="3" name="Ellipse 2"/>
          <p:cNvSpPr/>
          <p:nvPr/>
        </p:nvSpPr>
        <p:spPr bwMode="auto">
          <a:xfrm>
            <a:off x="1962150" y="923925"/>
            <a:ext cx="5219700" cy="5010150"/>
          </a:xfrm>
          <a:prstGeom prst="ellipse">
            <a:avLst/>
          </a:prstGeom>
          <a:solidFill>
            <a:schemeClr val="bg1"/>
          </a:solidFill>
          <a:ln w="254000" cap="flat" cmpd="sng" algn="ctr">
            <a:solidFill>
              <a:schemeClr val="tx1"/>
            </a:solidFill>
            <a:prstDash val="solid"/>
            <a:round/>
            <a:headEnd type="none" w="med" len="med"/>
            <a:tailEnd type="none" w="med" len="med"/>
          </a:ln>
          <a:effectLst/>
        </p:spPr>
        <p:txBody>
          <a:bodyPr lIns="90000" tIns="46800" rIns="90000" bIns="46800" anchor="ctr"/>
          <a:lstStyle/>
          <a:p>
            <a:pPr>
              <a:defRPr/>
            </a:pPr>
            <a:endParaRPr lang="de-DE" sz="9600" dirty="0"/>
          </a:p>
        </p:txBody>
      </p:sp>
      <p:sp>
        <p:nvSpPr>
          <p:cNvPr id="5" name="Textfeld 4"/>
          <p:cNvSpPr txBox="1"/>
          <p:nvPr/>
        </p:nvSpPr>
        <p:spPr>
          <a:xfrm>
            <a:off x="4048125" y="1174750"/>
            <a:ext cx="1047750" cy="4508500"/>
          </a:xfrm>
          <a:prstGeom prst="rect">
            <a:avLst/>
          </a:prstGeom>
          <a:noFill/>
        </p:spPr>
        <p:txBody>
          <a:bodyPr>
            <a:spAutoFit/>
          </a:bodyPr>
          <a:lstStyle/>
          <a:p>
            <a:pPr algn="ctr">
              <a:defRPr/>
            </a:pPr>
            <a:r>
              <a:rPr lang="de-DE" sz="28700" dirty="0">
                <a:latin typeface="Arial" pitchFamily="34" charset="0"/>
                <a:cs typeface="Arial" pitchFamily="34" charset="0"/>
              </a:rPr>
              <a:t>5</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Zum Abschluss noch ein leidiges (?) Thema: Der Operator bewerten</a:t>
            </a:r>
            <a:endParaRPr lang="de-DE" dirty="0"/>
          </a:p>
        </p:txBody>
      </p:sp>
      <p:sp>
        <p:nvSpPr>
          <p:cNvPr id="4" name="Inhaltsplatzhalter 2"/>
          <p:cNvSpPr>
            <a:spLocks noGrp="1"/>
          </p:cNvSpPr>
          <p:nvPr>
            <p:ph idx="1"/>
          </p:nvPr>
        </p:nvSpPr>
        <p:spPr>
          <a:xfrm>
            <a:off x="457200" y="1719262"/>
            <a:ext cx="8435280" cy="4950098"/>
          </a:xfrm>
        </p:spPr>
        <p:txBody>
          <a:bodyPr>
            <a:normAutofit fontScale="77500" lnSpcReduction="20000"/>
          </a:bodyPr>
          <a:lstStyle/>
          <a:p>
            <a:pPr>
              <a:buNone/>
            </a:pPr>
            <a:r>
              <a:rPr lang="de-DE" dirty="0" smtClean="0"/>
              <a:t>Besonders geeignet für:</a:t>
            </a:r>
          </a:p>
          <a:p>
            <a:r>
              <a:rPr lang="de-DE" dirty="0" smtClean="0"/>
              <a:t>Orientierungskompetenz (eigene Stellungnahme, Blick von heute)</a:t>
            </a:r>
          </a:p>
          <a:p>
            <a:r>
              <a:rPr lang="de-DE" dirty="0" smtClean="0"/>
              <a:t>Multiperspektivität, </a:t>
            </a:r>
            <a:r>
              <a:rPr lang="de-DE" dirty="0" err="1" smtClean="0"/>
              <a:t>Kontroversität</a:t>
            </a:r>
            <a:endParaRPr lang="de-DE" dirty="0" smtClean="0"/>
          </a:p>
          <a:p>
            <a:r>
              <a:rPr lang="de-DE" dirty="0" smtClean="0"/>
              <a:t>Differenz von früher und heute</a:t>
            </a:r>
          </a:p>
          <a:p>
            <a:pPr>
              <a:buNone/>
            </a:pPr>
            <a:endParaRPr lang="de-DE" dirty="0" smtClean="0"/>
          </a:p>
          <a:p>
            <a:pPr>
              <a:buFont typeface="Symbol" pitchFamily="18" charset="2"/>
              <a:buChar char="Þ"/>
            </a:pPr>
            <a:r>
              <a:rPr lang="de-DE" dirty="0" smtClean="0"/>
              <a:t>hoher pädagogisch-didaktischer Wert (Identität, Werte)</a:t>
            </a:r>
          </a:p>
          <a:p>
            <a:pPr>
              <a:buFont typeface="Symbol" pitchFamily="18" charset="2"/>
              <a:buChar char="Þ"/>
            </a:pPr>
            <a:r>
              <a:rPr lang="de-DE" dirty="0" smtClean="0"/>
              <a:t>trainiert Urteilskompetenz insgesamt</a:t>
            </a:r>
          </a:p>
          <a:p>
            <a:pPr marL="0" indent="0">
              <a:buNone/>
            </a:pPr>
            <a:endParaRPr lang="de-DE" dirty="0" smtClean="0"/>
          </a:p>
          <a:p>
            <a:pPr marL="0" indent="0">
              <a:buNone/>
            </a:pPr>
            <a:endParaRPr lang="de-DE" dirty="0" smtClean="0"/>
          </a:p>
          <a:p>
            <a:pPr marL="354013" indent="-354013">
              <a:buFont typeface="Wingdings" pitchFamily="2" charset="2"/>
              <a:buChar char="ü"/>
            </a:pPr>
            <a:r>
              <a:rPr lang="de-DE" dirty="0" smtClean="0"/>
              <a:t>Wichtiger Stellenwert im Unterricht.</a:t>
            </a:r>
          </a:p>
          <a:p>
            <a:pPr marL="354013" indent="-354013">
              <a:buFont typeface="Wingdings" pitchFamily="2" charset="2"/>
              <a:buChar char="ü"/>
            </a:pPr>
            <a:r>
              <a:rPr lang="de-DE" dirty="0" smtClean="0"/>
              <a:t>Probleme können durch vorgegebene Perspektivierungen („aus der Sicht…“) vermieden werden</a:t>
            </a:r>
          </a:p>
          <a:p>
            <a:pPr marL="354013" indent="-354013">
              <a:buFont typeface="Wingdings" pitchFamily="2" charset="2"/>
              <a:buChar char="ü"/>
            </a:pPr>
            <a:r>
              <a:rPr lang="de-DE" dirty="0" smtClean="0"/>
              <a:t>Im Abitur sind dennoch Bewertungs-Aufgaben nicht zu erwarten. </a:t>
            </a:r>
            <a:endParaRPr lang="de-DE"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22238"/>
            <a:ext cx="8064896" cy="1295400"/>
          </a:xfrm>
        </p:spPr>
        <p:txBody>
          <a:bodyPr/>
          <a:lstStyle/>
          <a:p>
            <a:r>
              <a:rPr lang="de-DE" sz="3600" dirty="0" smtClean="0"/>
              <a:t>Meinungen – Ideologien</a:t>
            </a:r>
            <a:br>
              <a:rPr lang="de-DE" sz="3600" dirty="0" smtClean="0"/>
            </a:br>
            <a:r>
              <a:rPr lang="de-DE" sz="3600" dirty="0" smtClean="0"/>
              <a:t>Woran kann man sich dabei orientieren?</a:t>
            </a:r>
            <a:endParaRPr lang="de-DE" sz="3600" dirty="0"/>
          </a:p>
        </p:txBody>
      </p:sp>
      <p:sp>
        <p:nvSpPr>
          <p:cNvPr id="3" name="Inhaltsplatzhalter 2"/>
          <p:cNvSpPr>
            <a:spLocks noGrp="1"/>
          </p:cNvSpPr>
          <p:nvPr>
            <p:ph idx="1"/>
          </p:nvPr>
        </p:nvSpPr>
        <p:spPr/>
        <p:txBody>
          <a:bodyPr>
            <a:normAutofit fontScale="92500" lnSpcReduction="10000"/>
          </a:bodyPr>
          <a:lstStyle/>
          <a:p>
            <a:r>
              <a:rPr lang="de-DE" b="1" dirty="0" smtClean="0"/>
              <a:t>Überwältigungsverbot</a:t>
            </a:r>
            <a:r>
              <a:rPr lang="de-DE" dirty="0" smtClean="0"/>
              <a:t> (Indoktrinierungsverbot)</a:t>
            </a:r>
          </a:p>
          <a:p>
            <a:pPr lvl="0"/>
            <a:r>
              <a:rPr lang="de-DE" b="1" dirty="0" err="1" smtClean="0"/>
              <a:t>Kontroversitätsgebot</a:t>
            </a:r>
            <a:r>
              <a:rPr lang="de-DE" b="1" dirty="0" smtClean="0"/>
              <a:t> </a:t>
            </a:r>
            <a:r>
              <a:rPr lang="de-DE" dirty="0" smtClean="0"/>
              <a:t>(Was in Wissenschaft und Politik kontrovers ist, muss auch im Unterricht kontrovers erscheinen.)</a:t>
            </a:r>
          </a:p>
          <a:p>
            <a:pPr lvl="0"/>
            <a:r>
              <a:rPr lang="de-DE" b="1" dirty="0" smtClean="0"/>
              <a:t>Schülerorientierung</a:t>
            </a:r>
            <a:r>
              <a:rPr lang="de-DE" dirty="0" smtClean="0"/>
              <a:t> (Der Schüler muss in die Lage versetzt werden, eine politische Situation und seine eigene Interessenlage zu analysieren, sowie nach Mitteln und Wegen zu suchen, die vorgefundene politische Lage im Sinne seiner Interessen zu beeinflussen.)</a:t>
            </a:r>
          </a:p>
          <a:p>
            <a:pPr lvl="0">
              <a:buNone/>
            </a:pPr>
            <a:r>
              <a:rPr lang="de-DE" sz="1400" dirty="0" smtClean="0"/>
              <a:t>	</a:t>
            </a:r>
            <a:r>
              <a:rPr lang="de-DE" sz="1400" i="1" dirty="0" smtClean="0"/>
              <a:t>Beutelsbacher Konsens für politische Bildung (1976)(http://www.lpb-bw.de/beutelsbacher-konsens.html)</a:t>
            </a:r>
          </a:p>
          <a:p>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Urteilen – Was ist daran das Besondere?</a:t>
            </a:r>
            <a:endParaRPr lang="de-DE" dirty="0"/>
          </a:p>
        </p:txBody>
      </p:sp>
      <p:sp>
        <p:nvSpPr>
          <p:cNvPr id="3" name="Inhaltsplatzhalter 2"/>
          <p:cNvSpPr>
            <a:spLocks noGrp="1"/>
          </p:cNvSpPr>
          <p:nvPr>
            <p:ph idx="1"/>
          </p:nvPr>
        </p:nvSpPr>
        <p:spPr/>
        <p:txBody>
          <a:bodyPr/>
          <a:lstStyle/>
          <a:p>
            <a:pPr marL="0" indent="0">
              <a:buNone/>
            </a:pPr>
            <a:r>
              <a:rPr lang="de-DE" dirty="0" smtClean="0"/>
              <a:t>Urteilen ist der Prozess, in dessen Verlauf wir </a:t>
            </a:r>
          </a:p>
          <a:p>
            <a:pPr marL="623888" lvl="1" indent="-274638"/>
            <a:r>
              <a:rPr lang="de-DE" dirty="0" smtClean="0"/>
              <a:t>Meinungen bilden, zu </a:t>
            </a:r>
          </a:p>
          <a:p>
            <a:pPr marL="623888" lvl="1" indent="-274638"/>
            <a:r>
              <a:rPr lang="de-DE" dirty="0" smtClean="0"/>
              <a:t>Schlussfolgerungen gelangen und </a:t>
            </a:r>
          </a:p>
          <a:p>
            <a:pPr marL="623888" lvl="1" indent="-274638"/>
            <a:r>
              <a:rPr lang="de-DE" dirty="0" smtClean="0"/>
              <a:t>Ereignisse und Menschen kritisch bewerten. </a:t>
            </a:r>
          </a:p>
          <a:p>
            <a:pPr marL="623888" lvl="1" indent="-274638">
              <a:buNone/>
            </a:pPr>
            <a:endParaRPr lang="de-DE" dirty="0" smtClean="0"/>
          </a:p>
          <a:p>
            <a:pPr marL="0" indent="0">
              <a:buNone/>
            </a:pPr>
            <a:r>
              <a:rPr lang="de-DE" dirty="0" smtClean="0"/>
              <a:t>Oft findet beim Urteilen auch eine</a:t>
            </a:r>
          </a:p>
          <a:p>
            <a:pPr marL="623888" lvl="1" indent="-274638"/>
            <a:r>
              <a:rPr lang="de-DE" dirty="0" smtClean="0"/>
              <a:t>Entscheidung/eine Wahl zwischen Alternativen statt.</a:t>
            </a:r>
          </a:p>
          <a:p>
            <a:pPr marL="623888" lvl="1" indent="-274638" algn="r">
              <a:buNone/>
            </a:pPr>
            <a:endParaRPr lang="de-DE" sz="1000" i="1" dirty="0" smtClean="0"/>
          </a:p>
          <a:p>
            <a:pPr>
              <a:buNone/>
            </a:pPr>
            <a:r>
              <a:rPr lang="de-DE" sz="1200" i="1" dirty="0" smtClean="0"/>
              <a:t>	(</a:t>
            </a:r>
            <a:r>
              <a:rPr lang="de-DE" sz="1200" i="1" dirty="0" err="1" smtClean="0"/>
              <a:t>Gerrig</a:t>
            </a:r>
            <a:r>
              <a:rPr lang="de-DE" sz="1200" i="1" dirty="0" smtClean="0"/>
              <a:t>, Richard J./</a:t>
            </a:r>
            <a:r>
              <a:rPr lang="de-DE" sz="1200" i="1" dirty="0" err="1" smtClean="0"/>
              <a:t>Zimbardo</a:t>
            </a:r>
            <a:r>
              <a:rPr lang="de-DE" sz="1200" i="1" dirty="0" smtClean="0"/>
              <a:t>, Philip G. (2008): Psychologie, 18. Auflage, München, S. 311)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Urteilen – Was ist daran das Besondere?</a:t>
            </a:r>
            <a:endParaRPr lang="de-DE" dirty="0"/>
          </a:p>
        </p:txBody>
      </p:sp>
      <p:sp>
        <p:nvSpPr>
          <p:cNvPr id="3" name="Inhaltsplatzhalter 2"/>
          <p:cNvSpPr>
            <a:spLocks noGrp="1"/>
          </p:cNvSpPr>
          <p:nvPr>
            <p:ph idx="1"/>
          </p:nvPr>
        </p:nvSpPr>
        <p:spPr/>
        <p:txBody>
          <a:bodyPr/>
          <a:lstStyle/>
          <a:p>
            <a:pPr marL="0" indent="0">
              <a:buNone/>
            </a:pPr>
            <a:r>
              <a:rPr lang="de-DE" dirty="0" smtClean="0"/>
              <a:t>Urteilen ist der Prozess, in dessen Verlauf wir </a:t>
            </a:r>
          </a:p>
          <a:p>
            <a:pPr marL="623888" lvl="1" indent="-274638"/>
            <a:r>
              <a:rPr lang="de-DE" dirty="0" smtClean="0"/>
              <a:t>Meinungen bilden, zu </a:t>
            </a:r>
          </a:p>
          <a:p>
            <a:pPr marL="623888" lvl="1" indent="-274638"/>
            <a:r>
              <a:rPr lang="de-DE" dirty="0" smtClean="0"/>
              <a:t>Schlussfolgerungen gelangen und </a:t>
            </a:r>
          </a:p>
          <a:p>
            <a:pPr marL="623888" lvl="1" indent="-274638"/>
            <a:r>
              <a:rPr lang="de-DE" dirty="0" smtClean="0"/>
              <a:t>Ereignisse und Menschen kritisch bewerten. </a:t>
            </a:r>
          </a:p>
          <a:p>
            <a:pPr marL="623888" lvl="1" indent="-274638">
              <a:buNone/>
            </a:pPr>
            <a:endParaRPr lang="de-DE" dirty="0" smtClean="0"/>
          </a:p>
          <a:p>
            <a:pPr marL="0" indent="0">
              <a:buNone/>
            </a:pPr>
            <a:r>
              <a:rPr lang="de-DE" dirty="0" smtClean="0"/>
              <a:t>Oft findet beim Urteilen auch eine</a:t>
            </a:r>
          </a:p>
          <a:p>
            <a:pPr marL="623888" lvl="1" indent="-274638"/>
            <a:r>
              <a:rPr lang="de-DE" dirty="0" smtClean="0"/>
              <a:t>Entscheidung/eine Wahl zwischen Alternativen statt.</a:t>
            </a:r>
          </a:p>
          <a:p>
            <a:pPr marL="623888" lvl="1" indent="-274638" algn="r">
              <a:buNone/>
            </a:pPr>
            <a:endParaRPr lang="de-DE" sz="1000" i="1" dirty="0" smtClean="0"/>
          </a:p>
          <a:p>
            <a:pPr>
              <a:buNone/>
            </a:pPr>
            <a:r>
              <a:rPr lang="de-DE" sz="1200" i="1" dirty="0" smtClean="0"/>
              <a:t>	(</a:t>
            </a:r>
            <a:r>
              <a:rPr lang="de-DE" sz="1200" i="1" dirty="0" err="1" smtClean="0"/>
              <a:t>Gerrig</a:t>
            </a:r>
            <a:r>
              <a:rPr lang="de-DE" sz="1200" i="1" dirty="0" smtClean="0"/>
              <a:t>, Richard J./</a:t>
            </a:r>
            <a:r>
              <a:rPr lang="de-DE" sz="1200" i="1" dirty="0" err="1" smtClean="0"/>
              <a:t>Zimbardo</a:t>
            </a:r>
            <a:r>
              <a:rPr lang="de-DE" sz="1200" i="1" dirty="0" smtClean="0"/>
              <a:t>, Philip G. (2008): Psychologie, 18. Auflage, München, S. 311)</a:t>
            </a:r>
          </a:p>
        </p:txBody>
      </p:sp>
      <p:sp>
        <p:nvSpPr>
          <p:cNvPr id="5" name="Textfeld 4"/>
          <p:cNvSpPr txBox="1"/>
          <p:nvPr/>
        </p:nvSpPr>
        <p:spPr>
          <a:xfrm>
            <a:off x="395536" y="1772816"/>
            <a:ext cx="8208912" cy="4320480"/>
          </a:xfrm>
          <a:prstGeom prst="rect">
            <a:avLst/>
          </a:prstGeom>
          <a:solidFill>
            <a:schemeClr val="bg1">
              <a:lumMod val="85000"/>
              <a:alpha val="90000"/>
            </a:schemeClr>
          </a:solidFill>
        </p:spPr>
        <p:txBody>
          <a:bodyPr wrap="square" rtlCol="0">
            <a:normAutofit/>
          </a:bodyPr>
          <a:lstStyle/>
          <a:p>
            <a:pPr lvl="0">
              <a:spcAft>
                <a:spcPts val="1500"/>
              </a:spcAft>
            </a:pPr>
            <a:endParaRPr lang="de-DE" sz="3200" b="1" dirty="0" smtClean="0">
              <a:latin typeface="Calibri" pitchFamily="34" charset="0"/>
            </a:endParaRPr>
          </a:p>
          <a:p>
            <a:pPr marL="623888" lvl="0" indent="-449263">
              <a:spcAft>
                <a:spcPts val="1500"/>
              </a:spcAft>
              <a:buFont typeface="Arial" pitchFamily="34" charset="0"/>
              <a:buChar char="•"/>
            </a:pPr>
            <a:r>
              <a:rPr lang="de-DE" sz="3200" b="1" dirty="0" smtClean="0">
                <a:latin typeface="Calibri" pitchFamily="34" charset="0"/>
              </a:rPr>
              <a:t>komplex, eigenständig, ergebnisoffen</a:t>
            </a:r>
          </a:p>
          <a:p>
            <a:pPr marL="623888" lvl="0" indent="-449263">
              <a:spcAft>
                <a:spcPts val="1500"/>
              </a:spcAft>
              <a:buFont typeface="Arial" pitchFamily="34" charset="0"/>
              <a:buChar char="•"/>
            </a:pPr>
            <a:r>
              <a:rPr lang="de-DE" sz="3200" b="1" dirty="0" smtClean="0">
                <a:latin typeface="Calibri" pitchFamily="34" charset="0"/>
              </a:rPr>
              <a:t>auf Kriterien basierend, </a:t>
            </a:r>
            <a:r>
              <a:rPr lang="de-DE" sz="3200" b="1" dirty="0" err="1" smtClean="0">
                <a:latin typeface="Calibri" pitchFamily="34" charset="0"/>
              </a:rPr>
              <a:t>selbstreflektiv</a:t>
            </a:r>
            <a:endParaRPr lang="de-DE" sz="3200" b="1" dirty="0" smtClean="0">
              <a:latin typeface="Calibri" pitchFamily="34" charset="0"/>
            </a:endParaRPr>
          </a:p>
          <a:p>
            <a:pPr marL="623888" lvl="0" indent="-449263">
              <a:spcAft>
                <a:spcPts val="1500"/>
              </a:spcAft>
              <a:buFont typeface="Arial" pitchFamily="34" charset="0"/>
              <a:buChar char="•"/>
            </a:pPr>
            <a:r>
              <a:rPr lang="de-DE" sz="3200" b="1" dirty="0" smtClean="0">
                <a:latin typeface="Calibri" pitchFamily="34" charset="0"/>
              </a:rPr>
              <a:t>persönlich, individuell</a:t>
            </a:r>
          </a:p>
          <a:p>
            <a:pPr marL="623888" lvl="0" indent="-449263">
              <a:spcAft>
                <a:spcPts val="1500"/>
              </a:spcAft>
              <a:buFont typeface="Arial" pitchFamily="34" charset="0"/>
              <a:buChar char="•"/>
            </a:pPr>
            <a:r>
              <a:rPr lang="de-DE" sz="3200" b="1" dirty="0" smtClean="0">
                <a:latin typeface="Calibri" pitchFamily="34" charset="0"/>
              </a:rPr>
              <a:t>verlangt nach Entscheidung, Positionierung, Orientierung</a:t>
            </a:r>
            <a:endParaRPr lang="de-DE" sz="3200" b="1"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Sachurteil vs. Werturteil</a:t>
            </a:r>
            <a:endParaRPr lang="de-DE" dirty="0"/>
          </a:p>
        </p:txBody>
      </p:sp>
      <p:graphicFrame>
        <p:nvGraphicFramePr>
          <p:cNvPr id="4" name="Inhaltsplatzhalter 3"/>
          <p:cNvGraphicFramePr>
            <a:graphicFrameLocks noGrp="1"/>
          </p:cNvGraphicFramePr>
          <p:nvPr>
            <p:ph idx="1"/>
          </p:nvPr>
        </p:nvGraphicFramePr>
        <p:xfrm>
          <a:off x="467544" y="1628800"/>
          <a:ext cx="7488832" cy="4994721"/>
        </p:xfrm>
        <a:graphic>
          <a:graphicData uri="http://schemas.openxmlformats.org/drawingml/2006/table">
            <a:tbl>
              <a:tblPr/>
              <a:tblGrid>
                <a:gridCol w="2304202"/>
                <a:gridCol w="5184630"/>
              </a:tblGrid>
              <a:tr h="2317445">
                <a:tc>
                  <a:txBody>
                    <a:bodyPr/>
                    <a:lstStyle/>
                    <a:p>
                      <a:pPr algn="ctr">
                        <a:lnSpc>
                          <a:spcPct val="115000"/>
                        </a:lnSpc>
                        <a:spcAft>
                          <a:spcPts val="0"/>
                        </a:spcAft>
                      </a:pPr>
                      <a:r>
                        <a:rPr lang="de-DE" sz="2400" b="1" dirty="0">
                          <a:latin typeface="Calibri" pitchFamily="34" charset="0"/>
                          <a:ea typeface="Calibri"/>
                          <a:cs typeface="Calibri" pitchFamily="34" charset="0"/>
                        </a:rPr>
                        <a:t>Sachurteil</a:t>
                      </a:r>
                      <a:endParaRPr lang="de-DE" sz="2400" dirty="0">
                        <a:latin typeface="Calibri" pitchFamily="34" charset="0"/>
                        <a:ea typeface="Calibri"/>
                        <a:cs typeface="Calibri" pitchFamily="34" charset="0"/>
                      </a:endParaRPr>
                    </a:p>
                  </a:txBody>
                  <a:tcPr marL="48758" marR="4875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1000"/>
                        </a:spcAft>
                      </a:pPr>
                      <a:r>
                        <a:rPr lang="de-DE" sz="1800" b="1" dirty="0">
                          <a:solidFill>
                            <a:schemeClr val="bg1"/>
                          </a:solidFill>
                          <a:latin typeface="Calibri" pitchFamily="34" charset="0"/>
                          <a:ea typeface="Calibri"/>
                          <a:cs typeface="Calibri" pitchFamily="34" charset="0"/>
                        </a:rPr>
                        <a:t>Stellenwert historischer Sachverhalte in </a:t>
                      </a:r>
                      <a:br>
                        <a:rPr lang="de-DE" sz="1800" b="1" dirty="0">
                          <a:solidFill>
                            <a:schemeClr val="bg1"/>
                          </a:solidFill>
                          <a:latin typeface="Calibri" pitchFamily="34" charset="0"/>
                          <a:ea typeface="Calibri"/>
                          <a:cs typeface="Calibri" pitchFamily="34" charset="0"/>
                        </a:rPr>
                      </a:br>
                      <a:r>
                        <a:rPr lang="de-DE" sz="1800" b="1" dirty="0">
                          <a:solidFill>
                            <a:schemeClr val="bg1"/>
                          </a:solidFill>
                          <a:latin typeface="Calibri" pitchFamily="34" charset="0"/>
                          <a:ea typeface="Calibri"/>
                          <a:cs typeface="Calibri" pitchFamily="34" charset="0"/>
                        </a:rPr>
                        <a:t>einem Zusammenhang</a:t>
                      </a:r>
                      <a:endParaRPr lang="de-DE" sz="1800" dirty="0">
                        <a:solidFill>
                          <a:schemeClr val="bg1"/>
                        </a:solidFill>
                        <a:latin typeface="Calibri" pitchFamily="34" charset="0"/>
                        <a:ea typeface="Calibri"/>
                        <a:cs typeface="Calibri" pitchFamily="34" charset="0"/>
                      </a:endParaRPr>
                    </a:p>
                    <a:p>
                      <a:pPr algn="ctr">
                        <a:lnSpc>
                          <a:spcPct val="115000"/>
                        </a:lnSpc>
                        <a:spcAft>
                          <a:spcPts val="1000"/>
                        </a:spcAft>
                      </a:pPr>
                      <a:r>
                        <a:rPr lang="de-DE" sz="1300" b="1" dirty="0">
                          <a:solidFill>
                            <a:schemeClr val="bg1"/>
                          </a:solidFill>
                          <a:latin typeface="Calibri" pitchFamily="34" charset="0"/>
                          <a:ea typeface="Calibri"/>
                          <a:cs typeface="Calibri" pitchFamily="34" charset="0"/>
                        </a:rPr>
                        <a:t>(</a:t>
                      </a:r>
                      <a:r>
                        <a:rPr lang="de-DE" sz="1300" dirty="0">
                          <a:solidFill>
                            <a:schemeClr val="bg1"/>
                          </a:solidFill>
                          <a:latin typeface="Calibri" pitchFamily="34" charset="0"/>
                          <a:ea typeface="Calibri"/>
                          <a:cs typeface="Calibri" pitchFamily="34" charset="0"/>
                        </a:rPr>
                        <a:t>Effektivität, Ursache-Wirkung-Zusammenhang, zentrale/periphere Bedeutung…)</a:t>
                      </a:r>
                    </a:p>
                    <a:p>
                      <a:pPr algn="ctr">
                        <a:lnSpc>
                          <a:spcPct val="115000"/>
                        </a:lnSpc>
                        <a:spcAft>
                          <a:spcPts val="1000"/>
                        </a:spcAft>
                      </a:pPr>
                      <a:r>
                        <a:rPr lang="de-DE" sz="1300" dirty="0">
                          <a:solidFill>
                            <a:schemeClr val="bg1"/>
                          </a:solidFill>
                          <a:latin typeface="Calibri" pitchFamily="34" charset="0"/>
                          <a:ea typeface="Calibri"/>
                          <a:cs typeface="Calibri" pitchFamily="34" charset="0"/>
                        </a:rPr>
                        <a:t>(prinzipiell überprüfbar, </a:t>
                      </a:r>
                      <a:r>
                        <a:rPr lang="de-DE" sz="1300" dirty="0" err="1">
                          <a:solidFill>
                            <a:schemeClr val="bg1"/>
                          </a:solidFill>
                          <a:latin typeface="Calibri" pitchFamily="34" charset="0"/>
                          <a:ea typeface="Calibri"/>
                          <a:cs typeface="Calibri" pitchFamily="34" charset="0"/>
                        </a:rPr>
                        <a:t>Kritierien</a:t>
                      </a:r>
                      <a:r>
                        <a:rPr lang="de-DE" sz="1300" dirty="0">
                          <a:solidFill>
                            <a:schemeClr val="bg1"/>
                          </a:solidFill>
                          <a:latin typeface="Calibri" pitchFamily="34" charset="0"/>
                          <a:ea typeface="Calibri"/>
                          <a:cs typeface="Calibri" pitchFamily="34" charset="0"/>
                        </a:rPr>
                        <a:t> müssen klar sein)</a:t>
                      </a:r>
                    </a:p>
                  </a:txBody>
                  <a:tcPr marL="48758" marR="48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2677276">
                <a:tc>
                  <a:txBody>
                    <a:bodyPr/>
                    <a:lstStyle/>
                    <a:p>
                      <a:pPr algn="ctr">
                        <a:lnSpc>
                          <a:spcPct val="115000"/>
                        </a:lnSpc>
                        <a:spcAft>
                          <a:spcPts val="0"/>
                        </a:spcAft>
                      </a:pPr>
                      <a:r>
                        <a:rPr lang="de-DE" sz="2400" b="1" dirty="0">
                          <a:latin typeface="Calibri" pitchFamily="34" charset="0"/>
                          <a:ea typeface="Calibri"/>
                          <a:cs typeface="Calibri" pitchFamily="34" charset="0"/>
                        </a:rPr>
                        <a:t>Werturteil</a:t>
                      </a:r>
                      <a:endParaRPr lang="de-DE" sz="2400" dirty="0">
                        <a:latin typeface="Calibri" pitchFamily="34" charset="0"/>
                        <a:ea typeface="Calibri"/>
                        <a:cs typeface="Calibri" pitchFamily="34" charset="0"/>
                      </a:endParaRPr>
                    </a:p>
                  </a:txBody>
                  <a:tcPr marL="48758" marR="4875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1000"/>
                        </a:spcAft>
                      </a:pPr>
                      <a:r>
                        <a:rPr lang="de-DE" sz="1800" b="1" dirty="0">
                          <a:solidFill>
                            <a:schemeClr val="bg1"/>
                          </a:solidFill>
                          <a:latin typeface="Calibri" pitchFamily="34" charset="0"/>
                          <a:ea typeface="Calibri"/>
                          <a:cs typeface="Calibri" pitchFamily="34" charset="0"/>
                        </a:rPr>
                        <a:t>Anwendung von (persönlichen) normativen (ethischen, moralischen) Kategorien auf </a:t>
                      </a:r>
                      <a:br>
                        <a:rPr lang="de-DE" sz="1800" b="1" dirty="0">
                          <a:solidFill>
                            <a:schemeClr val="bg1"/>
                          </a:solidFill>
                          <a:latin typeface="Calibri" pitchFamily="34" charset="0"/>
                          <a:ea typeface="Calibri"/>
                          <a:cs typeface="Calibri" pitchFamily="34" charset="0"/>
                        </a:rPr>
                      </a:br>
                      <a:r>
                        <a:rPr lang="de-DE" sz="1800" b="1" dirty="0">
                          <a:solidFill>
                            <a:schemeClr val="bg1"/>
                          </a:solidFill>
                          <a:latin typeface="Calibri" pitchFamily="34" charset="0"/>
                          <a:ea typeface="Calibri"/>
                          <a:cs typeface="Calibri" pitchFamily="34" charset="0"/>
                        </a:rPr>
                        <a:t>historische Sachverhalte</a:t>
                      </a:r>
                      <a:endParaRPr lang="de-DE" sz="1800" dirty="0">
                        <a:solidFill>
                          <a:schemeClr val="bg1"/>
                        </a:solidFill>
                        <a:latin typeface="Calibri" pitchFamily="34" charset="0"/>
                        <a:ea typeface="Calibri"/>
                        <a:cs typeface="Calibri" pitchFamily="34" charset="0"/>
                      </a:endParaRPr>
                    </a:p>
                    <a:p>
                      <a:pPr algn="ctr">
                        <a:lnSpc>
                          <a:spcPct val="115000"/>
                        </a:lnSpc>
                        <a:spcAft>
                          <a:spcPts val="1000"/>
                        </a:spcAft>
                      </a:pPr>
                      <a:r>
                        <a:rPr lang="de-DE" sz="1300" b="1" dirty="0">
                          <a:solidFill>
                            <a:schemeClr val="bg1"/>
                          </a:solidFill>
                          <a:latin typeface="Calibri" pitchFamily="34" charset="0"/>
                          <a:ea typeface="Calibri"/>
                          <a:cs typeface="Calibri" pitchFamily="34" charset="0"/>
                        </a:rPr>
                        <a:t>(</a:t>
                      </a:r>
                      <a:r>
                        <a:rPr lang="de-DE" sz="1300" dirty="0">
                          <a:solidFill>
                            <a:schemeClr val="bg1"/>
                          </a:solidFill>
                          <a:latin typeface="Calibri" pitchFamily="34" charset="0"/>
                          <a:ea typeface="Calibri"/>
                          <a:cs typeface="Calibri" pitchFamily="34" charset="0"/>
                        </a:rPr>
                        <a:t>„gut“ oder „schlecht“, „richtig“ oder „falsch“, „für uns heute wichtig“ oder „unwichtig“)</a:t>
                      </a:r>
                    </a:p>
                    <a:p>
                      <a:pPr algn="ctr">
                        <a:lnSpc>
                          <a:spcPct val="115000"/>
                        </a:lnSpc>
                        <a:spcAft>
                          <a:spcPts val="1000"/>
                        </a:spcAft>
                      </a:pPr>
                      <a:r>
                        <a:rPr lang="de-DE" sz="1300" dirty="0">
                          <a:solidFill>
                            <a:schemeClr val="bg1"/>
                          </a:solidFill>
                          <a:latin typeface="Calibri" pitchFamily="34" charset="0"/>
                          <a:ea typeface="Calibri"/>
                          <a:cs typeface="Calibri" pitchFamily="34" charset="0"/>
                        </a:rPr>
                        <a:t>(Wertmaßstäbe müssen offengelegt werden.)</a:t>
                      </a:r>
                    </a:p>
                  </a:txBody>
                  <a:tcPr marL="48758" marR="48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raining presentation">
  <a:themeElements>
    <a:clrScheme name="1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1_Networ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1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1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1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1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1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1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1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1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1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themeOverride>
</file>

<file path=docProps/app.xml><?xml version="1.0" encoding="utf-8"?>
<Properties xmlns="http://schemas.openxmlformats.org/officeDocument/2006/extended-properties" xmlns:vt="http://schemas.openxmlformats.org/officeDocument/2006/docPropsVTypes">
  <Template/>
  <TotalTime>0</TotalTime>
  <Words>1880</Words>
  <Application>Microsoft Office PowerPoint</Application>
  <PresentationFormat>Bildschirmpräsentation (4:3)</PresentationFormat>
  <Paragraphs>390</Paragraphs>
  <Slides>66</Slides>
  <Notes>66</Notes>
  <HiddenSlides>0</HiddenSlides>
  <MMClips>0</MMClips>
  <ScaleCrop>false</ScaleCrop>
  <HeadingPairs>
    <vt:vector size="4" baseType="variant">
      <vt:variant>
        <vt:lpstr>Design</vt:lpstr>
      </vt:variant>
      <vt:variant>
        <vt:i4>1</vt:i4>
      </vt:variant>
      <vt:variant>
        <vt:lpstr>Folientitel</vt:lpstr>
      </vt:variant>
      <vt:variant>
        <vt:i4>66</vt:i4>
      </vt:variant>
    </vt:vector>
  </HeadingPairs>
  <TitlesOfParts>
    <vt:vector size="67" baseType="lpstr">
      <vt:lpstr>Training presentation</vt:lpstr>
      <vt:lpstr>Beurteilen Trainieren und Überprüfen der Urteilskompetenz im Abiturfach</vt:lpstr>
      <vt:lpstr>Bons mots</vt:lpstr>
      <vt:lpstr>Ein zentrales Ziel des Geschichtsunterrichts…</vt:lpstr>
      <vt:lpstr>Etwas, was Schüler üben sollten…</vt:lpstr>
      <vt:lpstr>Was bleibt zu tun? ZPG 4: offene Fragen - Gliederung</vt:lpstr>
      <vt:lpstr>Folie 6</vt:lpstr>
      <vt:lpstr>Urteilen – Was ist daran das Besondere?</vt:lpstr>
      <vt:lpstr>Urteilen – Was ist daran das Besondere?</vt:lpstr>
      <vt:lpstr>Sachurteil vs. Werturteil</vt:lpstr>
      <vt:lpstr>Bestandteile eines  historischen Urteils</vt:lpstr>
      <vt:lpstr>Folie 11</vt:lpstr>
      <vt:lpstr>Operatoren</vt:lpstr>
      <vt:lpstr>Operatoren</vt:lpstr>
      <vt:lpstr>Operatoren</vt:lpstr>
      <vt:lpstr>Operatoren</vt:lpstr>
      <vt:lpstr>Operatoren – Beispielaufgaben</vt:lpstr>
      <vt:lpstr>Folie 17</vt:lpstr>
      <vt:lpstr>Urteilen - Gütekriterien</vt:lpstr>
      <vt:lpstr>Beispiele aus Schülerarbeiten</vt:lpstr>
      <vt:lpstr>Folie 20</vt:lpstr>
      <vt:lpstr>Folie 21</vt:lpstr>
      <vt:lpstr>Folie 22</vt:lpstr>
      <vt:lpstr>Folie 23</vt:lpstr>
      <vt:lpstr>Folie 24</vt:lpstr>
      <vt:lpstr>Folie 25</vt:lpstr>
      <vt:lpstr>Folie 26</vt:lpstr>
      <vt:lpstr>Defizite der Schülerinnen und Schüler</vt:lpstr>
      <vt:lpstr>Folie 28</vt:lpstr>
      <vt:lpstr>Urteilen üben 1 –  Trainingselemente</vt:lpstr>
      <vt:lpstr>Urteilen üben 1 – unterstützende Formatvorgaben</vt:lpstr>
      <vt:lpstr> Urteilen üben 1 – unterstützende Formatvorgaben</vt:lpstr>
      <vt:lpstr>Urteilen üben 2 – Trainingssequenz 11.1 – Übersicht</vt:lpstr>
      <vt:lpstr>Urteilen üben 2 – Trainingssequenz 11.1 – Übersicht</vt:lpstr>
      <vt:lpstr>Urteilen üben 2 – Trainingssequenz 11.1 – Übersicht</vt:lpstr>
      <vt:lpstr>    Urteilen üben 2 –  Bsp. 1: Bewertung der Rev. 1848/49 </vt:lpstr>
      <vt:lpstr>Einstieg</vt:lpstr>
      <vt:lpstr>Einstieg</vt:lpstr>
      <vt:lpstr>Erarbeitung</vt:lpstr>
      <vt:lpstr>Bewertungen</vt:lpstr>
      <vt:lpstr>Folie 40</vt:lpstr>
      <vt:lpstr>Folie 41</vt:lpstr>
      <vt:lpstr>Folie 42</vt:lpstr>
      <vt:lpstr>Folie 43</vt:lpstr>
      <vt:lpstr>Folie 44</vt:lpstr>
      <vt:lpstr>Folie 45</vt:lpstr>
      <vt:lpstr>Auswertung und Abschluss</vt:lpstr>
      <vt:lpstr>Folie 47</vt:lpstr>
      <vt:lpstr>Urteilen üben 2 –  Bsp. 1: Gütekriterien bei Sachurteilen</vt:lpstr>
      <vt:lpstr>Einstieg</vt:lpstr>
      <vt:lpstr>Einstieg - Alternative</vt:lpstr>
      <vt:lpstr>Gütekriterien von historischen Urteilen</vt:lpstr>
      <vt:lpstr>Erarbeitung</vt:lpstr>
      <vt:lpstr>Texte</vt:lpstr>
      <vt:lpstr>Folie 54</vt:lpstr>
      <vt:lpstr>Folie 55</vt:lpstr>
      <vt:lpstr>Folie 56</vt:lpstr>
      <vt:lpstr>Folie 57</vt:lpstr>
      <vt:lpstr>Folie 58</vt:lpstr>
      <vt:lpstr>Zusammenfassung und Synthese</vt:lpstr>
      <vt:lpstr>Folie 60</vt:lpstr>
      <vt:lpstr>Folie 61</vt:lpstr>
      <vt:lpstr>Folie 62</vt:lpstr>
      <vt:lpstr> Weiterführung – eigenes Urteilen</vt:lpstr>
      <vt:lpstr>Folie 64</vt:lpstr>
      <vt:lpstr>Zum Abschluss noch ein leidiges (?) Thema: Der Operator bewerten</vt:lpstr>
      <vt:lpstr>Meinungen – Ideologien Woran kann man sich dabei orientieren?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2013-09-12T11:43:30Z</dcterms:created>
  <dcterms:modified xsi:type="dcterms:W3CDTF">2013-09-24T17:32:54Z</dcterms:modified>
</cp:coreProperties>
</file>