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62" r:id="rId2"/>
    <p:sldId id="482" r:id="rId3"/>
    <p:sldId id="477" r:id="rId4"/>
    <p:sldId id="479" r:id="rId5"/>
    <p:sldId id="481" r:id="rId6"/>
    <p:sldId id="485" r:id="rId7"/>
    <p:sldId id="374" r:id="rId8"/>
    <p:sldId id="286" r:id="rId9"/>
    <p:sldId id="356" r:id="rId10"/>
    <p:sldId id="401" r:id="rId11"/>
    <p:sldId id="407" r:id="rId12"/>
    <p:sldId id="331" r:id="rId13"/>
    <p:sldId id="332" r:id="rId14"/>
    <p:sldId id="334" r:id="rId15"/>
    <p:sldId id="336" r:id="rId16"/>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CC"/>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56" autoAdjust="0"/>
    <p:restoredTop sz="63945" autoAdjust="0"/>
  </p:normalViewPr>
  <p:slideViewPr>
    <p:cSldViewPr snapToGrid="0">
      <p:cViewPr varScale="1">
        <p:scale>
          <a:sx n="73" d="100"/>
          <a:sy n="73" d="100"/>
        </p:scale>
        <p:origin x="1296" y="7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0" d="100"/>
          <a:sy n="60" d="100"/>
        </p:scale>
        <p:origin x="32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27282FD-6E82-441D-BFD6-534E0392DAD4}" type="datetimeFigureOut">
              <a:rPr lang="de-DE" smtClean="0"/>
              <a:t>02.02.2023</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3D54BAB-DB96-416D-997D-2D7BF175B5D8}" type="slidenum">
              <a:rPr lang="de-DE" smtClean="0"/>
              <a:t>‹Nr.›</a:t>
            </a:fld>
            <a:endParaRPr lang="de-DE"/>
          </a:p>
        </p:txBody>
      </p:sp>
    </p:spTree>
    <p:extLst>
      <p:ext uri="{BB962C8B-B14F-4D97-AF65-F5344CB8AC3E}">
        <p14:creationId xmlns:p14="http://schemas.microsoft.com/office/powerpoint/2010/main" val="164456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7C07E6-3C32-4B25-855B-4C9F871D451D}" type="datetimeFigureOut">
              <a:rPr lang="de-DE" smtClean="0"/>
              <a:t>02.02.2023</a:t>
            </a:fld>
            <a:endParaRPr lang="de-DE"/>
          </a:p>
        </p:txBody>
      </p:sp>
      <p:sp>
        <p:nvSpPr>
          <p:cNvPr id="4" name="Folienbildplatzhalter 3"/>
          <p:cNvSpPr>
            <a:spLocks noGrp="1" noRot="1" noChangeAspect="1"/>
          </p:cNvSpPr>
          <p:nvPr>
            <p:ph type="sldImg" idx="2"/>
          </p:nvPr>
        </p:nvSpPr>
        <p:spPr>
          <a:xfrm>
            <a:off x="1249415" y="643352"/>
            <a:ext cx="3392488" cy="190884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2626811"/>
            <a:ext cx="5438140" cy="6642188"/>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1D9F42-70D4-403A-886C-B131ACFCA0B2}" type="slidenum">
              <a:rPr lang="de-DE" smtClean="0"/>
              <a:t>‹Nr.›</a:t>
            </a:fld>
            <a:endParaRPr lang="de-DE"/>
          </a:p>
        </p:txBody>
      </p:sp>
    </p:spTree>
    <p:extLst>
      <p:ext uri="{BB962C8B-B14F-4D97-AF65-F5344CB8AC3E}">
        <p14:creationId xmlns:p14="http://schemas.microsoft.com/office/powerpoint/2010/main" val="69329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642938"/>
            <a:ext cx="3392487" cy="1909762"/>
          </a:xfrm>
        </p:spPr>
      </p:sp>
      <p:sp>
        <p:nvSpPr>
          <p:cNvPr id="3" name="Notizenplatzhalter 2"/>
          <p:cNvSpPr>
            <a:spLocks noGrp="1"/>
          </p:cNvSpPr>
          <p:nvPr>
            <p:ph type="body" idx="1"/>
          </p:nvPr>
        </p:nvSpPr>
        <p:spPr>
          <a:xfrm>
            <a:off x="679768" y="2626810"/>
            <a:ext cx="5505132" cy="6936289"/>
          </a:xfrm>
        </p:spPr>
        <p:txBody>
          <a:bodyPr/>
          <a:lstStyle/>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1</a:t>
            </a:fld>
            <a:endParaRPr lang="de-DE"/>
          </a:p>
        </p:txBody>
      </p:sp>
    </p:spTree>
    <p:extLst>
      <p:ext uri="{BB962C8B-B14F-4D97-AF65-F5344CB8AC3E}">
        <p14:creationId xmlns:p14="http://schemas.microsoft.com/office/powerpoint/2010/main" val="1981160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43075" y="293688"/>
            <a:ext cx="3586163" cy="2017712"/>
          </a:xfrm>
        </p:spPr>
      </p:sp>
      <p:sp>
        <p:nvSpPr>
          <p:cNvPr id="3" name="Notizenplatzhalter 2"/>
          <p:cNvSpPr>
            <a:spLocks noGrp="1"/>
          </p:cNvSpPr>
          <p:nvPr>
            <p:ph type="body" idx="1"/>
          </p:nvPr>
        </p:nvSpPr>
        <p:spPr>
          <a:xfrm>
            <a:off x="558800" y="2501901"/>
            <a:ext cx="5791200" cy="713105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Soviel nochmals als Ein-Blick in Überlegungen zum Zustandekommen des vorliegenden Planes und seinem „Roten Faden“</a:t>
            </a:r>
          </a:p>
          <a:p>
            <a:endParaRPr lang="de-DE" sz="2000" dirty="0"/>
          </a:p>
        </p:txBody>
      </p:sp>
      <p:sp>
        <p:nvSpPr>
          <p:cNvPr id="4" name="Foliennummernplatzhalter 3"/>
          <p:cNvSpPr>
            <a:spLocks noGrp="1"/>
          </p:cNvSpPr>
          <p:nvPr>
            <p:ph type="sldNum" sz="quarter" idx="10"/>
          </p:nvPr>
        </p:nvSpPr>
        <p:spPr/>
        <p:txBody>
          <a:bodyPr/>
          <a:lstStyle/>
          <a:p>
            <a:fld id="{D41D9F42-70D4-403A-886C-B131ACFCA0B2}" type="slidenum">
              <a:rPr lang="de-DE" smtClean="0"/>
              <a:t>10</a:t>
            </a:fld>
            <a:endParaRPr lang="de-DE"/>
          </a:p>
        </p:txBody>
      </p:sp>
    </p:spTree>
    <p:extLst>
      <p:ext uri="{BB962C8B-B14F-4D97-AF65-F5344CB8AC3E}">
        <p14:creationId xmlns:p14="http://schemas.microsoft.com/office/powerpoint/2010/main" val="163871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3488" y="560388"/>
            <a:ext cx="4389437" cy="2470150"/>
          </a:xfrm>
        </p:spPr>
      </p:sp>
      <p:sp>
        <p:nvSpPr>
          <p:cNvPr id="3" name="Notizenplatzhalter 2"/>
          <p:cNvSpPr>
            <a:spLocks noGrp="1"/>
          </p:cNvSpPr>
          <p:nvPr>
            <p:ph type="body" idx="1"/>
          </p:nvPr>
        </p:nvSpPr>
        <p:spPr>
          <a:xfrm>
            <a:off x="679768" y="3301999"/>
            <a:ext cx="5438140" cy="5966999"/>
          </a:xfrm>
        </p:spPr>
        <p:txBody>
          <a:bodyPr/>
          <a:lstStyle/>
          <a:p>
            <a:r>
              <a:rPr lang="de-DE" sz="1400" dirty="0"/>
              <a:t>Abschließend nochmals ein kurzer synoptischer Blick auf das Ergebnis dieser Überlegungen:</a:t>
            </a:r>
          </a:p>
        </p:txBody>
      </p:sp>
      <p:sp>
        <p:nvSpPr>
          <p:cNvPr id="4" name="Foliennummernplatzhalter 3"/>
          <p:cNvSpPr>
            <a:spLocks noGrp="1"/>
          </p:cNvSpPr>
          <p:nvPr>
            <p:ph type="sldNum" sz="quarter" idx="5"/>
          </p:nvPr>
        </p:nvSpPr>
        <p:spPr/>
        <p:txBody>
          <a:bodyPr/>
          <a:lstStyle/>
          <a:p>
            <a:fld id="{D41D9F42-70D4-403A-886C-B131ACFCA0B2}" type="slidenum">
              <a:rPr lang="de-DE" smtClean="0"/>
              <a:t>11</a:t>
            </a:fld>
            <a:endParaRPr lang="de-DE"/>
          </a:p>
        </p:txBody>
      </p:sp>
    </p:spTree>
    <p:extLst>
      <p:ext uri="{BB962C8B-B14F-4D97-AF65-F5344CB8AC3E}">
        <p14:creationId xmlns:p14="http://schemas.microsoft.com/office/powerpoint/2010/main" val="127828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3488" y="560388"/>
            <a:ext cx="4389437" cy="2470150"/>
          </a:xfrm>
        </p:spPr>
      </p:sp>
      <p:sp>
        <p:nvSpPr>
          <p:cNvPr id="3" name="Notizenplatzhalter 2"/>
          <p:cNvSpPr>
            <a:spLocks noGrp="1"/>
          </p:cNvSpPr>
          <p:nvPr>
            <p:ph type="body" idx="1"/>
          </p:nvPr>
        </p:nvSpPr>
        <p:spPr>
          <a:xfrm>
            <a:off x="679768" y="3390899"/>
            <a:ext cx="5438140" cy="5878099"/>
          </a:xfrm>
        </p:spPr>
        <p:txBody>
          <a:bodyPr/>
          <a:lstStyle/>
          <a:p>
            <a:r>
              <a:rPr lang="de-DE" sz="1400" dirty="0"/>
              <a:t>5-Stünder ist in 11.1. sowohl europäisch orientierter (Bezug zu England, Italien) als auch globalgeschichtlicher als 2-Stünder, u.a. durch die explizitere Beachtung der Migration und durch einen Blick im „Fenster zur Welt“ nach Japan</a:t>
            </a:r>
          </a:p>
        </p:txBody>
      </p:sp>
      <p:sp>
        <p:nvSpPr>
          <p:cNvPr id="4" name="Foliennummernplatzhalter 3"/>
          <p:cNvSpPr>
            <a:spLocks noGrp="1"/>
          </p:cNvSpPr>
          <p:nvPr>
            <p:ph type="sldNum" sz="quarter" idx="10"/>
          </p:nvPr>
        </p:nvSpPr>
        <p:spPr/>
        <p:txBody>
          <a:bodyPr/>
          <a:lstStyle/>
          <a:p>
            <a:fld id="{D41D9F42-70D4-403A-886C-B131ACFCA0B2}" type="slidenum">
              <a:rPr lang="de-DE" smtClean="0"/>
              <a:t>12</a:t>
            </a:fld>
            <a:endParaRPr lang="de-DE"/>
          </a:p>
        </p:txBody>
      </p:sp>
    </p:spTree>
    <p:extLst>
      <p:ext uri="{BB962C8B-B14F-4D97-AF65-F5344CB8AC3E}">
        <p14:creationId xmlns:p14="http://schemas.microsoft.com/office/powerpoint/2010/main" val="12051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3488" y="560388"/>
            <a:ext cx="4389437" cy="2470150"/>
          </a:xfrm>
        </p:spPr>
      </p:sp>
      <p:sp>
        <p:nvSpPr>
          <p:cNvPr id="3" name="Notizenplatzhalter 2"/>
          <p:cNvSpPr>
            <a:spLocks noGrp="1"/>
          </p:cNvSpPr>
          <p:nvPr>
            <p:ph type="body" idx="1"/>
          </p:nvPr>
        </p:nvSpPr>
        <p:spPr>
          <a:xfrm>
            <a:off x="679768" y="3301999"/>
            <a:ext cx="5438140" cy="596699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Ähnliches gilt für 11.2. wo ebenfalls die europäische Perspektive noch ausgeprägter ist</a:t>
            </a:r>
          </a:p>
          <a:p>
            <a:endParaRPr lang="de-DE" dirty="0"/>
          </a:p>
        </p:txBody>
      </p:sp>
      <p:sp>
        <p:nvSpPr>
          <p:cNvPr id="4" name="Foliennummernplatzhalter 3"/>
          <p:cNvSpPr>
            <a:spLocks noGrp="1"/>
          </p:cNvSpPr>
          <p:nvPr>
            <p:ph type="sldNum" sz="quarter" idx="10"/>
          </p:nvPr>
        </p:nvSpPr>
        <p:spPr/>
        <p:txBody>
          <a:bodyPr/>
          <a:lstStyle/>
          <a:p>
            <a:fld id="{D41D9F42-70D4-403A-886C-B131ACFCA0B2}" type="slidenum">
              <a:rPr lang="de-DE" smtClean="0"/>
              <a:t>13</a:t>
            </a:fld>
            <a:endParaRPr lang="de-DE"/>
          </a:p>
        </p:txBody>
      </p:sp>
    </p:spTree>
    <p:extLst>
      <p:ext uri="{BB962C8B-B14F-4D97-AF65-F5344CB8AC3E}">
        <p14:creationId xmlns:p14="http://schemas.microsoft.com/office/powerpoint/2010/main" val="53945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3488" y="560388"/>
            <a:ext cx="4389437" cy="2470150"/>
          </a:xfrm>
        </p:spPr>
      </p:sp>
      <p:sp>
        <p:nvSpPr>
          <p:cNvPr id="3" name="Notizenplatzhalter 2"/>
          <p:cNvSpPr>
            <a:spLocks noGrp="1"/>
          </p:cNvSpPr>
          <p:nvPr>
            <p:ph type="body" idx="1"/>
          </p:nvPr>
        </p:nvSpPr>
        <p:spPr>
          <a:xfrm>
            <a:off x="679768" y="3390899"/>
            <a:ext cx="5438140" cy="587809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Ebenso in 12.1. (europäische Perspektive noch ausgeprägter)</a:t>
            </a:r>
          </a:p>
          <a:p>
            <a:endParaRPr lang="de-DE" dirty="0"/>
          </a:p>
        </p:txBody>
      </p:sp>
      <p:sp>
        <p:nvSpPr>
          <p:cNvPr id="4" name="Foliennummernplatzhalter 3"/>
          <p:cNvSpPr>
            <a:spLocks noGrp="1"/>
          </p:cNvSpPr>
          <p:nvPr>
            <p:ph type="sldNum" sz="quarter" idx="10"/>
          </p:nvPr>
        </p:nvSpPr>
        <p:spPr/>
        <p:txBody>
          <a:bodyPr/>
          <a:lstStyle/>
          <a:p>
            <a:fld id="{D41D9F42-70D4-403A-886C-B131ACFCA0B2}" type="slidenum">
              <a:rPr lang="de-DE" smtClean="0"/>
              <a:t>14</a:t>
            </a:fld>
            <a:endParaRPr lang="de-DE"/>
          </a:p>
        </p:txBody>
      </p:sp>
    </p:spTree>
    <p:extLst>
      <p:ext uri="{BB962C8B-B14F-4D97-AF65-F5344CB8AC3E}">
        <p14:creationId xmlns:p14="http://schemas.microsoft.com/office/powerpoint/2010/main" val="3813168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3488" y="560388"/>
            <a:ext cx="4389437" cy="2470150"/>
          </a:xfrm>
        </p:spPr>
      </p:sp>
      <p:sp>
        <p:nvSpPr>
          <p:cNvPr id="3" name="Notizenplatzhalter 2"/>
          <p:cNvSpPr>
            <a:spLocks noGrp="1"/>
          </p:cNvSpPr>
          <p:nvPr>
            <p:ph type="body" idx="1"/>
          </p:nvPr>
        </p:nvSpPr>
        <p:spPr>
          <a:xfrm>
            <a:off x="679768" y="3428999"/>
            <a:ext cx="5438140" cy="5839999"/>
          </a:xfrm>
        </p:spPr>
        <p:txBody>
          <a:bodyPr/>
          <a:lstStyle/>
          <a:p>
            <a:r>
              <a:rPr lang="de-DE" sz="1400" dirty="0"/>
              <a:t>12.2 nahezu identisch.</a:t>
            </a:r>
          </a:p>
        </p:txBody>
      </p:sp>
      <p:sp>
        <p:nvSpPr>
          <p:cNvPr id="4" name="Foliennummernplatzhalter 3"/>
          <p:cNvSpPr>
            <a:spLocks noGrp="1"/>
          </p:cNvSpPr>
          <p:nvPr>
            <p:ph type="sldNum" sz="quarter" idx="10"/>
          </p:nvPr>
        </p:nvSpPr>
        <p:spPr/>
        <p:txBody>
          <a:bodyPr/>
          <a:lstStyle/>
          <a:p>
            <a:fld id="{D41D9F42-70D4-403A-886C-B131ACFCA0B2}" type="slidenum">
              <a:rPr lang="de-DE" smtClean="0"/>
              <a:t>15</a:t>
            </a:fld>
            <a:endParaRPr lang="de-DE"/>
          </a:p>
        </p:txBody>
      </p:sp>
    </p:spTree>
    <p:extLst>
      <p:ext uri="{BB962C8B-B14F-4D97-AF65-F5344CB8AC3E}">
        <p14:creationId xmlns:p14="http://schemas.microsoft.com/office/powerpoint/2010/main" val="160960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642938"/>
            <a:ext cx="3392487" cy="19097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2</a:t>
            </a:fld>
            <a:endParaRPr lang="de-DE"/>
          </a:p>
        </p:txBody>
      </p:sp>
    </p:spTree>
    <p:extLst>
      <p:ext uri="{BB962C8B-B14F-4D97-AF65-F5344CB8AC3E}">
        <p14:creationId xmlns:p14="http://schemas.microsoft.com/office/powerpoint/2010/main" val="376121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642938"/>
            <a:ext cx="3392487" cy="19097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3</a:t>
            </a:fld>
            <a:endParaRPr lang="de-DE"/>
          </a:p>
        </p:txBody>
      </p:sp>
    </p:spTree>
    <p:extLst>
      <p:ext uri="{BB962C8B-B14F-4D97-AF65-F5344CB8AC3E}">
        <p14:creationId xmlns:p14="http://schemas.microsoft.com/office/powerpoint/2010/main" val="235084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642938"/>
            <a:ext cx="3392487" cy="19097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4</a:t>
            </a:fld>
            <a:endParaRPr lang="de-DE"/>
          </a:p>
        </p:txBody>
      </p:sp>
    </p:spTree>
    <p:extLst>
      <p:ext uri="{BB962C8B-B14F-4D97-AF65-F5344CB8AC3E}">
        <p14:creationId xmlns:p14="http://schemas.microsoft.com/office/powerpoint/2010/main" val="162804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642938"/>
            <a:ext cx="3392487" cy="19097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5</a:t>
            </a:fld>
            <a:endParaRPr lang="de-DE"/>
          </a:p>
        </p:txBody>
      </p:sp>
    </p:spTree>
    <p:extLst>
      <p:ext uri="{BB962C8B-B14F-4D97-AF65-F5344CB8AC3E}">
        <p14:creationId xmlns:p14="http://schemas.microsoft.com/office/powerpoint/2010/main" val="200501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4563" y="557213"/>
            <a:ext cx="4154487" cy="2338387"/>
          </a:xfrm>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6</a:t>
            </a:fld>
            <a:endParaRPr lang="de-DE"/>
          </a:p>
        </p:txBody>
      </p:sp>
    </p:spTree>
    <p:extLst>
      <p:ext uri="{BB962C8B-B14F-4D97-AF65-F5344CB8AC3E}">
        <p14:creationId xmlns:p14="http://schemas.microsoft.com/office/powerpoint/2010/main" val="2945866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7588" y="608013"/>
            <a:ext cx="4762500" cy="2679700"/>
          </a:xfrm>
        </p:spPr>
      </p:sp>
      <p:sp>
        <p:nvSpPr>
          <p:cNvPr id="3" name="Notizenplatzhalter 2"/>
          <p:cNvSpPr>
            <a:spLocks noGrp="1"/>
          </p:cNvSpPr>
          <p:nvPr>
            <p:ph type="body" idx="1"/>
          </p:nvPr>
        </p:nvSpPr>
        <p:spPr>
          <a:xfrm>
            <a:off x="679767" y="3490411"/>
            <a:ext cx="5438140" cy="5551989"/>
          </a:xfrm>
        </p:spPr>
        <p:txBody>
          <a:bodyPr/>
          <a:lstStyle/>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7</a:t>
            </a:fld>
            <a:endParaRPr lang="de-DE"/>
          </a:p>
        </p:txBody>
      </p:sp>
    </p:spTree>
    <p:extLst>
      <p:ext uri="{BB962C8B-B14F-4D97-AF65-F5344CB8AC3E}">
        <p14:creationId xmlns:p14="http://schemas.microsoft.com/office/powerpoint/2010/main" val="147683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4413" y="509588"/>
            <a:ext cx="4738687" cy="2667000"/>
          </a:xfrm>
        </p:spPr>
      </p:sp>
      <p:sp>
        <p:nvSpPr>
          <p:cNvPr id="3" name="Notizenplatzhalter 2"/>
          <p:cNvSpPr>
            <a:spLocks noGrp="1"/>
          </p:cNvSpPr>
          <p:nvPr>
            <p:ph type="body" idx="1"/>
          </p:nvPr>
        </p:nvSpPr>
        <p:spPr>
          <a:xfrm>
            <a:off x="1014413" y="3517899"/>
            <a:ext cx="4738687" cy="5899151"/>
          </a:xfrm>
        </p:spPr>
        <p:txBody>
          <a:bodyPr/>
          <a:lstStyle/>
          <a:p>
            <a:pPr marR="0" lvl="0" algn="l" defTabSz="914400" rtl="0" eaLnBrk="1" fontAlgn="auto" latinLnBrk="0" hangingPunct="1">
              <a:lnSpc>
                <a:spcPct val="100000"/>
              </a:lnSpc>
              <a:spcBef>
                <a:spcPts val="0"/>
              </a:spcBef>
              <a:spcAft>
                <a:spcPts val="0"/>
              </a:spcAft>
              <a:buClrTx/>
              <a:buSzTx/>
              <a:tabLst/>
              <a:defRPr/>
            </a:pPr>
            <a:r>
              <a:rPr lang="de-DE" sz="1400" dirty="0"/>
              <a:t>Zunächst möchte ich nochmals eine kurze etwa 15 minütigen Rückschau auf die Grundideen und auch fachwissenschaftlichen Hintergründe des Bildungsplanes der Kursstufe vornehmen, die nochmals die Unterschiede und Neuakzentuierung zum bisherigen BP von 2004 knapp und deutlich benennen möchte und an die Tagung vom letzten Jahr anknüpft.</a:t>
            </a:r>
          </a:p>
          <a:p>
            <a:pPr marR="0" lvl="0" algn="l" defTabSz="914400" rtl="0" eaLnBrk="1" fontAlgn="auto" latinLnBrk="0" hangingPunct="1">
              <a:lnSpc>
                <a:spcPct val="100000"/>
              </a:lnSpc>
              <a:spcBef>
                <a:spcPts val="0"/>
              </a:spcBef>
              <a:spcAft>
                <a:spcPts val="0"/>
              </a:spcAft>
              <a:buClrTx/>
              <a:buSzTx/>
              <a:tabLst/>
              <a:defRPr/>
            </a:pPr>
            <a:r>
              <a:rPr lang="de-DE" sz="1400" dirty="0"/>
              <a:t>Ich glaube, ein solcher Rückblick hilft später dabei, die Vielfalt der im Bildungsplan genannten Themen noch stärker zu entsprechend zuzuordnen und zu strukturieren und vor allem durch diese Strukturierung auch zu reduzieren, was ja letztlich der Sinn der Struktur auch 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Ganz grundsätzlich geht es um die Suche nach Grundelementen der europäischen Geschichte im 19. und 20. Jahrhundert: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Welche Leitbegriffe bieten sich als hilfreich dabei 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Welche Periodisierungen lässt sich vornehmen?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Und wie lässt sich insbesondere auch die deutsche Geschichte im 20. Jahrhundert bewerten?</a:t>
            </a:r>
          </a:p>
          <a:p>
            <a:endParaRPr lang="de-DE" sz="2000" dirty="0"/>
          </a:p>
        </p:txBody>
      </p:sp>
      <p:sp>
        <p:nvSpPr>
          <p:cNvPr id="4" name="Foliennummernplatzhalter 3"/>
          <p:cNvSpPr>
            <a:spLocks noGrp="1"/>
          </p:cNvSpPr>
          <p:nvPr>
            <p:ph type="sldNum" sz="quarter" idx="10"/>
          </p:nvPr>
        </p:nvSpPr>
        <p:spPr/>
        <p:txBody>
          <a:bodyPr/>
          <a:lstStyle/>
          <a:p>
            <a:fld id="{D41D9F42-70D4-403A-886C-B131ACFCA0B2}" type="slidenum">
              <a:rPr lang="de-DE" smtClean="0"/>
              <a:t>8</a:t>
            </a:fld>
            <a:endParaRPr lang="de-DE"/>
          </a:p>
        </p:txBody>
      </p:sp>
    </p:spTree>
    <p:extLst>
      <p:ext uri="{BB962C8B-B14F-4D97-AF65-F5344CB8AC3E}">
        <p14:creationId xmlns:p14="http://schemas.microsoft.com/office/powerpoint/2010/main" val="115428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392113"/>
            <a:ext cx="3962400" cy="2228850"/>
          </a:xfrm>
        </p:spPr>
      </p:sp>
      <p:sp>
        <p:nvSpPr>
          <p:cNvPr id="3" name="Notizenplatzhalter 2"/>
          <p:cNvSpPr>
            <a:spLocks noGrp="1"/>
          </p:cNvSpPr>
          <p:nvPr>
            <p:ph type="body" idx="1"/>
          </p:nvPr>
        </p:nvSpPr>
        <p:spPr>
          <a:xfrm>
            <a:off x="457200" y="2743198"/>
            <a:ext cx="6007100" cy="6946901"/>
          </a:xfrm>
        </p:spPr>
        <p:txBody>
          <a:bodyPr/>
          <a:lstStyle/>
          <a:p>
            <a:pPr marL="0" lvl="0" indent="0">
              <a:buFont typeface="Arial" panose="020B0604020202020204" pitchFamily="34" charset="0"/>
              <a:buNone/>
              <a:defRPr/>
            </a:pPr>
            <a:r>
              <a:rPr lang="de-DE" sz="1400" dirty="0">
                <a:sym typeface="Wingdings" panose="05000000000000000000" pitchFamily="2" charset="2"/>
              </a:rPr>
              <a:t>Daraus ergeben sich folgende Entscheidungen für die Standards des Bildungsplans:</a:t>
            </a:r>
          </a:p>
          <a:p>
            <a:r>
              <a:rPr lang="de-DE" sz="1400" b="1" dirty="0"/>
              <a:t>zeitlich:</a:t>
            </a:r>
            <a:r>
              <a:rPr lang="de-DE" sz="1400" dirty="0"/>
              <a:t> Konzentration </a:t>
            </a:r>
            <a:r>
              <a:rPr lang="de-DE" sz="1400" kern="1200" dirty="0">
                <a:solidFill>
                  <a:schemeClr val="tx1"/>
                </a:solidFill>
                <a:latin typeface="+mn-lt"/>
                <a:ea typeface="+mn-ea"/>
                <a:cs typeface="+mn-cs"/>
                <a:sym typeface="Wingdings" panose="05000000000000000000" pitchFamily="2" charset="2"/>
              </a:rPr>
              <a:t>nicht bereits um 1840 (oder im Fall Englands sogar um 1800), da hier nur die Entwicklung für einige wenige Länder und Regionen galt, sondern auf „Hochmoderne“ ab etwa 1880/1890, das ab dann  in ganz Europa eine vergleichbare Phase der intensiven Veränderungen stattfand </a:t>
            </a:r>
            <a:r>
              <a:rPr lang="de-DE" sz="1400" dirty="0"/>
              <a:t>sowie deren Ende durch den Strukturbruch der 70er und seine Folgen (auch für Osteuropa) (1880 – 1990 = „langes 20. Jahrhundert“)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t>räumlich: </a:t>
            </a:r>
            <a:r>
              <a:rPr lang="de-DE" sz="1400" b="0" dirty="0"/>
              <a:t>noch stärkere Abkehr von der Nationalgeschichte zugunsten der Beachtung transnationaler </a:t>
            </a:r>
            <a:r>
              <a:rPr lang="de-DE" sz="1400" dirty="0"/>
              <a:t>radikaler Veränderungsprozesse in allen Bereichen (Wirtschaft, Wissenschaft, Technik, Kultur, Politik, Gesellschaft, Medien); ein Versuch also, die Jahrzehnte der Industrialisierung (zwischen 1880 und 1980 als einheitliche Epoche und als Deutungsansatz für eine vergleichende europäische Geschichte des 20. Jahrhunderts begreifen</a:t>
            </a:r>
          </a:p>
          <a:p>
            <a:r>
              <a:rPr lang="de-DE" sz="1400" b="1" dirty="0"/>
              <a:t>empirisch: </a:t>
            </a:r>
            <a:r>
              <a:rPr lang="de-DE" sz="1400" dirty="0"/>
              <a:t>Modernisierungsprozesse und Auswirkungen aufgrund der Dynamik des zunehmend beschleunigenden Wandels als „</a:t>
            </a:r>
            <a:r>
              <a:rPr lang="de-DE" sz="1400" dirty="0">
                <a:sym typeface="Wingdings" panose="05000000000000000000" pitchFamily="2" charset="2"/>
              </a:rPr>
              <a:t>Schockwelle“ in ganz Europa und </a:t>
            </a:r>
            <a:r>
              <a:rPr lang="de-DE" sz="1400" dirty="0"/>
              <a:t>Europa als Art „Labor der Moderne“ mit Chancen und Risiken der Modernisierung wahrzunehmen</a:t>
            </a:r>
          </a:p>
          <a:p>
            <a:r>
              <a:rPr lang="de-DE" sz="1400" b="1" dirty="0"/>
              <a:t>urteilend:</a:t>
            </a:r>
            <a:r>
              <a:rPr lang="de-DE" sz="1400" dirty="0"/>
              <a:t> menschenverachtender Charakter der antimodernen Systeme des NS und des Stalinismus (z. B. Lagersysteme) unter</a:t>
            </a:r>
            <a:r>
              <a:rPr lang="de-DE" sz="1400" dirty="0">
                <a:sym typeface="Wingdings" panose="05000000000000000000" pitchFamily="2" charset="2"/>
              </a:rPr>
              <a:t> </a:t>
            </a:r>
            <a:r>
              <a:rPr lang="de-DE" sz="1400" dirty="0"/>
              <a:t>besonderer Beachtung der Entwicklung in der deutschen Gesellschaft während des Nationalsozialismus durch den Zivilisationsbruch der Shoah</a:t>
            </a:r>
          </a:p>
          <a:p>
            <a:r>
              <a:rPr lang="de-DE" sz="1400" b="1" dirty="0"/>
              <a:t>perspektivisch:</a:t>
            </a:r>
            <a:r>
              <a:rPr lang="de-DE" sz="1400" dirty="0"/>
              <a:t> Wiederaufstieg Europas nach 1945 in unterschiedlichen Wegen in Ost- und Westeuropa zu Wohlstand (Massenkonsum) und politischer Partizipation (Zivilgesellschaft)</a:t>
            </a:r>
          </a:p>
          <a:p>
            <a:r>
              <a:rPr lang="de-DE" sz="1400" b="1" dirty="0"/>
              <a:t>zeitgeschichtlich:</a:t>
            </a:r>
            <a:r>
              <a:rPr lang="de-DE" sz="1400" dirty="0"/>
              <a:t> das Ende des „Golden Age“/ 70er Jahre bzw. Epochenjahr 1979 als Umbruch bis in die Gegenwart; ebenso Anhalte</a:t>
            </a:r>
            <a:r>
              <a:rPr lang="de-DE" sz="1400" dirty="0">
                <a:sym typeface="Wingdings" panose="05000000000000000000" pitchFamily="2" charset="2"/>
              </a:rPr>
              <a:t> </a:t>
            </a:r>
            <a:r>
              <a:rPr lang="de-DE" sz="1400" dirty="0"/>
              <a:t>Prozesse der Dekolonialisierung und Konflikte als Folge der Hochmoderne</a:t>
            </a:r>
            <a:endParaRPr lang="de-DE" sz="1400" dirty="0">
              <a:sym typeface="Wingdings" panose="05000000000000000000" pitchFamily="2" charset="2"/>
            </a:endParaRPr>
          </a:p>
          <a:p>
            <a:pPr marL="0" lvl="0" indent="0">
              <a:buFont typeface="Arial" panose="020B0604020202020204" pitchFamily="34" charset="0"/>
              <a:buNone/>
              <a:defRPr/>
            </a:pPr>
            <a:endParaRPr lang="de-DE" sz="1400" dirty="0">
              <a:sym typeface="Wingdings" panose="05000000000000000000" pitchFamily="2" charset="2"/>
            </a:endParaRPr>
          </a:p>
          <a:p>
            <a:endParaRPr lang="de-DE" sz="1600" dirty="0"/>
          </a:p>
        </p:txBody>
      </p:sp>
      <p:sp>
        <p:nvSpPr>
          <p:cNvPr id="4" name="Foliennummernplatzhalter 3"/>
          <p:cNvSpPr>
            <a:spLocks noGrp="1"/>
          </p:cNvSpPr>
          <p:nvPr>
            <p:ph type="sldNum" sz="quarter" idx="5"/>
          </p:nvPr>
        </p:nvSpPr>
        <p:spPr/>
        <p:txBody>
          <a:bodyPr/>
          <a:lstStyle/>
          <a:p>
            <a:fld id="{D41D9F42-70D4-403A-886C-B131ACFCA0B2}" type="slidenum">
              <a:rPr lang="de-DE" smtClean="0"/>
              <a:t>9</a:t>
            </a:fld>
            <a:endParaRPr lang="de-DE" dirty="0"/>
          </a:p>
        </p:txBody>
      </p:sp>
    </p:spTree>
    <p:extLst>
      <p:ext uri="{BB962C8B-B14F-4D97-AF65-F5344CB8AC3E}">
        <p14:creationId xmlns:p14="http://schemas.microsoft.com/office/powerpoint/2010/main" val="90222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57343-BD21-43E7-B020-F624C829CF2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9397E3-24AC-435D-9714-030A830B2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9FE37C6-40B3-4815-BD5E-1DAE53E768D5}"/>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5" name="Fußzeilenplatzhalter 4">
            <a:extLst>
              <a:ext uri="{FF2B5EF4-FFF2-40B4-BE49-F238E27FC236}">
                <a16:creationId xmlns:a16="http://schemas.microsoft.com/office/drawing/2014/main" id="{7D9D8C97-00D4-4E71-B5BC-B9880EB6A5C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9C64364-48C0-4BAD-B74E-BB78227441ED}"/>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95483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6C40F-EB5B-4E41-9B01-C8C306073CA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424600C-CA07-4502-8BCB-16258AAFD8D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46BA421-4410-41DE-88FC-D1AB51A491B8}"/>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5" name="Fußzeilenplatzhalter 4">
            <a:extLst>
              <a:ext uri="{FF2B5EF4-FFF2-40B4-BE49-F238E27FC236}">
                <a16:creationId xmlns:a16="http://schemas.microsoft.com/office/drawing/2014/main" id="{40976E36-3154-4516-A9D7-05D24155C9B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A4B424-DA00-4C75-95F0-6ABD2C5537F7}"/>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354816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E1DD630-2389-4F19-83BF-1A1C12FBD23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B5F1938-19E8-40EC-A94B-528D87D2641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37EDE12-4DF0-4579-8FE3-DDD865F5A60A}"/>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5" name="Fußzeilenplatzhalter 4">
            <a:extLst>
              <a:ext uri="{FF2B5EF4-FFF2-40B4-BE49-F238E27FC236}">
                <a16:creationId xmlns:a16="http://schemas.microsoft.com/office/drawing/2014/main" id="{078780B8-6BED-4C80-A40C-7D248BBC49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07DA26E-8053-4FB5-AEC5-C74A811BAE28}"/>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97067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D42EF-D336-48D4-BC3A-AFCC7687D2D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2327CFF-2071-437A-A866-8BDEB072840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6C06CE-C8F4-44BD-8A14-9006F4F764ED}"/>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5" name="Fußzeilenplatzhalter 4">
            <a:extLst>
              <a:ext uri="{FF2B5EF4-FFF2-40B4-BE49-F238E27FC236}">
                <a16:creationId xmlns:a16="http://schemas.microsoft.com/office/drawing/2014/main" id="{376BCB92-22D9-4E6D-AF73-383841CE13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05B719-0C16-49EC-837A-FAB775B9430A}"/>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351260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F5202-20A7-4915-A4A1-57B49ADC3F4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4EA14AB-4555-4960-AB07-E606B5E00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CFC1698-0481-4360-94BF-C0203E6A3C0A}"/>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5" name="Fußzeilenplatzhalter 4">
            <a:extLst>
              <a:ext uri="{FF2B5EF4-FFF2-40B4-BE49-F238E27FC236}">
                <a16:creationId xmlns:a16="http://schemas.microsoft.com/office/drawing/2014/main" id="{1100F1EA-8B0C-4F7F-BE72-BE9FEA56B3F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D180063-A8A5-409B-ACC0-AC614E9E496A}"/>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287433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142D9-2685-4ACD-957C-6257AF30F4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08CBF25-AFFC-47B6-822C-D4DF3F8F6FC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CB5DA1B-52A6-47E8-86DE-9F7399D48B0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C299EF7-9B87-4D0E-9608-0F1757D53686}"/>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6" name="Fußzeilenplatzhalter 5">
            <a:extLst>
              <a:ext uri="{FF2B5EF4-FFF2-40B4-BE49-F238E27FC236}">
                <a16:creationId xmlns:a16="http://schemas.microsoft.com/office/drawing/2014/main" id="{DFD662E9-E766-453C-A078-11DD7F8E96C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0AB878B-0F09-4DF5-B202-10204F217332}"/>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91941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A8987-4B31-490A-B958-61147B0FF1C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1D5E4F7-B82B-470E-AEB9-2CF1DE6CF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CBA7BA0-C951-48BD-BA26-39BA40AB553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3964416-39B2-41F9-BEB3-C016197C0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6CE3D37-D256-4501-918A-39815625EA2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2943DE6-4B1B-49B8-83EF-9B987F44E685}"/>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8" name="Fußzeilenplatzhalter 7">
            <a:extLst>
              <a:ext uri="{FF2B5EF4-FFF2-40B4-BE49-F238E27FC236}">
                <a16:creationId xmlns:a16="http://schemas.microsoft.com/office/drawing/2014/main" id="{47CC31FA-585B-40B5-B525-2A2B8A1771E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DE1E6E8-498D-413C-804F-D285C1A6D49E}"/>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248993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9EE3F-8C96-41DD-9865-AF213531BFE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FF6E5C-6723-4B00-AEC4-EC617D7F91AC}"/>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4" name="Fußzeilenplatzhalter 3">
            <a:extLst>
              <a:ext uri="{FF2B5EF4-FFF2-40B4-BE49-F238E27FC236}">
                <a16:creationId xmlns:a16="http://schemas.microsoft.com/office/drawing/2014/main" id="{B8754D87-C087-47C7-BB77-02E8582A22E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D17990A-7370-4A32-A39F-F0BD7989833C}"/>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184845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B81A579-83E6-4987-BAE6-4C500D73F7F5}"/>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3" name="Fußzeilenplatzhalter 2">
            <a:extLst>
              <a:ext uri="{FF2B5EF4-FFF2-40B4-BE49-F238E27FC236}">
                <a16:creationId xmlns:a16="http://schemas.microsoft.com/office/drawing/2014/main" id="{6EABEEAC-1778-4EC8-A9EC-7A484290B1B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897E15E-98B6-43A4-819F-775E23B611EF}"/>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58323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5E14E-8BA5-4971-9990-AF672AFB750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28828B3-1F68-4CB5-8D98-CEDE86347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03CCA73-567F-4707-BFAF-40CB0210B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BE65306-E991-4CCF-B450-740E1B2E97D1}"/>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6" name="Fußzeilenplatzhalter 5">
            <a:extLst>
              <a:ext uri="{FF2B5EF4-FFF2-40B4-BE49-F238E27FC236}">
                <a16:creationId xmlns:a16="http://schemas.microsoft.com/office/drawing/2014/main" id="{CE8A9B3D-A04B-47D4-B623-9ECF80ED48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AADEF3-E592-4E0E-B5D2-5E93A975D827}"/>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331364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29D29-7D00-49A8-97BE-54D1CDF270D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D8B6410-E4EF-450F-9060-A317C4AC1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ACE88E-DF0F-4012-8191-90B6CAF24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E06F8FC-16A8-42FC-81D5-95C44446E391}"/>
              </a:ext>
            </a:extLst>
          </p:cNvPr>
          <p:cNvSpPr>
            <a:spLocks noGrp="1"/>
          </p:cNvSpPr>
          <p:nvPr>
            <p:ph type="dt" sz="half" idx="10"/>
          </p:nvPr>
        </p:nvSpPr>
        <p:spPr/>
        <p:txBody>
          <a:bodyPr/>
          <a:lstStyle/>
          <a:p>
            <a:fld id="{3BA8314E-B5F3-49FC-BFE5-F191CFABE6A9}" type="datetimeFigureOut">
              <a:rPr lang="de-DE" smtClean="0"/>
              <a:t>02.02.2023</a:t>
            </a:fld>
            <a:endParaRPr lang="de-DE"/>
          </a:p>
        </p:txBody>
      </p:sp>
      <p:sp>
        <p:nvSpPr>
          <p:cNvPr id="6" name="Fußzeilenplatzhalter 5">
            <a:extLst>
              <a:ext uri="{FF2B5EF4-FFF2-40B4-BE49-F238E27FC236}">
                <a16:creationId xmlns:a16="http://schemas.microsoft.com/office/drawing/2014/main" id="{144060C4-82DC-407D-AA4A-8B223AEB8AD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5A2FE2E-34C0-4C00-8946-33747CBC67D6}"/>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206429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2502E07-8AF3-4207-81DC-4170FF737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F1D1297-3185-4F97-B6D1-243B8D3D0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C7477F9-0425-43F3-95D2-01D4BAF55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8314E-B5F3-49FC-BFE5-F191CFABE6A9}" type="datetimeFigureOut">
              <a:rPr lang="de-DE" smtClean="0"/>
              <a:t>02.02.2023</a:t>
            </a:fld>
            <a:endParaRPr lang="de-DE"/>
          </a:p>
        </p:txBody>
      </p:sp>
      <p:sp>
        <p:nvSpPr>
          <p:cNvPr id="5" name="Fußzeilenplatzhalter 4">
            <a:extLst>
              <a:ext uri="{FF2B5EF4-FFF2-40B4-BE49-F238E27FC236}">
                <a16:creationId xmlns:a16="http://schemas.microsoft.com/office/drawing/2014/main" id="{C37C2BF4-EFCB-4F1D-B5A4-9A0913F15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9B32B14-E306-43BC-BD5C-B39C0E722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CD044-C2A1-4D99-9D12-BB00DF17AAA6}" type="slidenum">
              <a:rPr lang="de-DE" smtClean="0"/>
              <a:t>‹Nr.›</a:t>
            </a:fld>
            <a:endParaRPr lang="de-DE"/>
          </a:p>
        </p:txBody>
      </p:sp>
    </p:spTree>
    <p:extLst>
      <p:ext uri="{BB962C8B-B14F-4D97-AF65-F5344CB8AC3E}">
        <p14:creationId xmlns:p14="http://schemas.microsoft.com/office/powerpoint/2010/main" val="35622562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lehrerfortbildung-bw.de/u_gewi/geschichte/gym/bp2016/fb10/index.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63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D407539-E5F9-4703-9BC8-35DF321F72FA}"/>
              </a:ext>
            </a:extLst>
          </p:cNvPr>
          <p:cNvSpPr>
            <a:spLocks noGrp="1"/>
          </p:cNvSpPr>
          <p:nvPr>
            <p:ph type="title"/>
          </p:nvPr>
        </p:nvSpPr>
        <p:spPr>
          <a:xfrm>
            <a:off x="612844" y="4815098"/>
            <a:ext cx="10943616" cy="1498153"/>
          </a:xfrm>
        </p:spPr>
        <p:txBody>
          <a:bodyPr>
            <a:noAutofit/>
          </a:bodyPr>
          <a:lstStyle/>
          <a:p>
            <a:pPr algn="ctr"/>
            <a:r>
              <a:rPr lang="de-DE" sz="3600" b="1" dirty="0"/>
              <a:t>Herzlich willkommen zur </a:t>
            </a:r>
            <a:r>
              <a:rPr lang="de-DE" sz="3600" b="1" dirty="0" err="1"/>
              <a:t>Multiplikatorentagung</a:t>
            </a:r>
            <a:r>
              <a:rPr lang="de-DE" sz="3600" b="1" dirty="0"/>
              <a:t> im Fach Geschichte zum Thema </a:t>
            </a:r>
            <a:br>
              <a:rPr lang="de-DE" sz="3600" b="1" dirty="0"/>
            </a:br>
            <a:r>
              <a:rPr lang="de-DE" sz="3600" b="1" dirty="0"/>
              <a:t>„Neue Schwerpunktthemen im Abitur ab 2023“</a:t>
            </a:r>
            <a:endParaRPr lang="de-DE" sz="3600" dirty="0"/>
          </a:p>
        </p:txBody>
      </p:sp>
      <p:pic>
        <p:nvPicPr>
          <p:cNvPr id="1026" name="Picture 2" descr="KooBO - Startseite">
            <a:extLst>
              <a:ext uri="{FF2B5EF4-FFF2-40B4-BE49-F238E27FC236}">
                <a16:creationId xmlns:a16="http://schemas.microsoft.com/office/drawing/2014/main" id="{36A3CDDA-784A-4303-AE74-8EAA5E6E61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0" r="1" b="1"/>
          <a:stretch/>
        </p:blipFill>
        <p:spPr bwMode="auto">
          <a:xfrm>
            <a:off x="971793" y="272374"/>
            <a:ext cx="9834752" cy="4161081"/>
          </a:xfrm>
          <a:prstGeom prst="rect">
            <a:avLst/>
          </a:prstGeom>
          <a:solidFill>
            <a:schemeClr val="accent4"/>
          </a:solidFill>
          <a:ln w="19050">
            <a:solidFill>
              <a:schemeClr val="accent4">
                <a:lumMod val="20000"/>
                <a:lumOff val="80000"/>
              </a:schemeClr>
            </a:solidFill>
            <a:miter lim="800000"/>
          </a:ln>
        </p:spPr>
      </p:pic>
    </p:spTree>
    <p:extLst>
      <p:ext uri="{BB962C8B-B14F-4D97-AF65-F5344CB8AC3E}">
        <p14:creationId xmlns:p14="http://schemas.microsoft.com/office/powerpoint/2010/main" val="215124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p:cNvPicPr>
            <a:picLocks noChangeAspect="1"/>
          </p:cNvPicPr>
          <p:nvPr/>
        </p:nvPicPr>
        <p:blipFill rotWithShape="1">
          <a:blip r:embed="rId3"/>
          <a:srcRect l="61182" t="14922" r="9429" b="10913"/>
          <a:stretch/>
        </p:blipFill>
        <p:spPr>
          <a:xfrm>
            <a:off x="749234" y="918754"/>
            <a:ext cx="3384045" cy="4803619"/>
          </a:xfrm>
          <a:prstGeom prst="rect">
            <a:avLst/>
          </a:prstGeom>
        </p:spPr>
      </p:pic>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BE11BC-B6DA-4ABC-B13A-4A2460F5A450}"/>
              </a:ext>
            </a:extLst>
          </p:cNvPr>
          <p:cNvSpPr>
            <a:spLocks noGrp="1"/>
          </p:cNvSpPr>
          <p:nvPr>
            <p:ph type="title"/>
          </p:nvPr>
        </p:nvSpPr>
        <p:spPr>
          <a:xfrm>
            <a:off x="5465659" y="796413"/>
            <a:ext cx="5642312" cy="943302"/>
          </a:xfrm>
        </p:spPr>
        <p:txBody>
          <a:bodyPr vert="horz" lIns="91440" tIns="45720" rIns="91440" bIns="45720" rtlCol="0" anchor="ctr">
            <a:normAutofit/>
          </a:bodyPr>
          <a:lstStyle/>
          <a:p>
            <a:r>
              <a:rPr lang="en-US" sz="4000" b="1" dirty="0" err="1"/>
              <a:t>Leistungsfach</a:t>
            </a:r>
            <a:r>
              <a:rPr lang="en-US" sz="4000" b="1" dirty="0"/>
              <a:t> </a:t>
            </a:r>
            <a:r>
              <a:rPr lang="en-US" sz="4000" b="1" dirty="0" err="1"/>
              <a:t>Geschichte</a:t>
            </a:r>
            <a:endParaRPr lang="en-US" sz="4000" b="1" dirty="0"/>
          </a:p>
        </p:txBody>
      </p:sp>
      <p:sp>
        <p:nvSpPr>
          <p:cNvPr id="4" name="Titel 5">
            <a:extLst>
              <a:ext uri="{FF2B5EF4-FFF2-40B4-BE49-F238E27FC236}">
                <a16:creationId xmlns:a16="http://schemas.microsoft.com/office/drawing/2014/main" id="{4665E59F-973E-4B22-B8EB-2427BD2F3641}"/>
              </a:ext>
            </a:extLst>
          </p:cNvPr>
          <p:cNvSpPr txBox="1">
            <a:spLocks/>
          </p:cNvSpPr>
          <p:nvPr/>
        </p:nvSpPr>
        <p:spPr>
          <a:xfrm>
            <a:off x="5465659" y="1739715"/>
            <a:ext cx="5507141" cy="43218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spcAft>
                <a:spcPts val="600"/>
              </a:spcAft>
            </a:pPr>
            <a:r>
              <a:rPr lang="en-US" sz="2400" dirty="0">
                <a:latin typeface="+mn-lt"/>
                <a:ea typeface="+mn-ea"/>
                <a:cs typeface="+mn-cs"/>
              </a:rPr>
              <a:t>11.1. </a:t>
            </a:r>
            <a:r>
              <a:rPr lang="en-US" sz="2400" dirty="0" err="1">
                <a:latin typeface="+mn-lt"/>
                <a:ea typeface="+mn-ea"/>
                <a:cs typeface="+mn-cs"/>
              </a:rPr>
              <a:t>Wege</a:t>
            </a:r>
            <a:r>
              <a:rPr lang="en-US" sz="2400" dirty="0">
                <a:latin typeface="+mn-lt"/>
                <a:ea typeface="+mn-ea"/>
                <a:cs typeface="+mn-cs"/>
              </a:rPr>
              <a:t> in die </a:t>
            </a:r>
            <a:r>
              <a:rPr lang="en-US" sz="2400" dirty="0" err="1">
                <a:latin typeface="+mn-lt"/>
                <a:ea typeface="+mn-ea"/>
                <a:cs typeface="+mn-cs"/>
              </a:rPr>
              <a:t>Moderne</a:t>
            </a:r>
            <a:r>
              <a:rPr lang="en-US" sz="2400" dirty="0">
                <a:latin typeface="+mn-lt"/>
                <a:ea typeface="+mn-ea"/>
                <a:cs typeface="+mn-cs"/>
              </a:rPr>
              <a:t> (3.4.2)</a:t>
            </a:r>
          </a:p>
          <a:p>
            <a:pPr>
              <a:spcBef>
                <a:spcPts val="600"/>
              </a:spcBef>
              <a:spcAft>
                <a:spcPts val="600"/>
              </a:spcAft>
            </a:pPr>
            <a:r>
              <a:rPr lang="en-US" sz="2400" dirty="0">
                <a:latin typeface="+mn-lt"/>
                <a:ea typeface="+mn-ea"/>
                <a:cs typeface="+mn-cs"/>
              </a:rPr>
              <a:t>11.2. </a:t>
            </a:r>
            <a:r>
              <a:rPr lang="en-US" sz="2400" dirty="0" err="1">
                <a:latin typeface="+mn-lt"/>
                <a:ea typeface="+mn-ea"/>
                <a:cs typeface="+mn-cs"/>
              </a:rPr>
              <a:t>Herrschaftsmodelle</a:t>
            </a:r>
            <a:r>
              <a:rPr lang="en-US" sz="2400" dirty="0">
                <a:latin typeface="+mn-lt"/>
                <a:ea typeface="+mn-ea"/>
                <a:cs typeface="+mn-cs"/>
              </a:rPr>
              <a:t> </a:t>
            </a:r>
            <a:r>
              <a:rPr lang="en-US" sz="2400" dirty="0" err="1">
                <a:latin typeface="+mn-lt"/>
                <a:ea typeface="+mn-ea"/>
                <a:cs typeface="+mn-cs"/>
              </a:rPr>
              <a:t>im</a:t>
            </a:r>
            <a:r>
              <a:rPr lang="en-US" sz="2400" dirty="0">
                <a:latin typeface="+mn-lt"/>
                <a:ea typeface="+mn-ea"/>
                <a:cs typeface="+mn-cs"/>
              </a:rPr>
              <a:t> 20. </a:t>
            </a:r>
            <a:r>
              <a:rPr lang="en-US" sz="2400" dirty="0" err="1">
                <a:latin typeface="+mn-lt"/>
                <a:ea typeface="+mn-ea"/>
                <a:cs typeface="+mn-cs"/>
              </a:rPr>
              <a:t>Jahrhundert</a:t>
            </a:r>
            <a:r>
              <a:rPr lang="en-US" sz="2400" dirty="0">
                <a:latin typeface="+mn-lt"/>
                <a:ea typeface="+mn-ea"/>
                <a:cs typeface="+mn-cs"/>
              </a:rPr>
              <a:t>: </a:t>
            </a:r>
            <a:r>
              <a:rPr lang="en-US" sz="2400" dirty="0" err="1">
                <a:latin typeface="+mn-lt"/>
                <a:ea typeface="+mn-ea"/>
                <a:cs typeface="+mn-cs"/>
              </a:rPr>
              <a:t>Bedrohung</a:t>
            </a:r>
            <a:r>
              <a:rPr lang="en-US" sz="2400" dirty="0">
                <a:latin typeface="+mn-lt"/>
                <a:ea typeface="+mn-ea"/>
                <a:cs typeface="+mn-cs"/>
              </a:rPr>
              <a:t> von </a:t>
            </a:r>
            <a:r>
              <a:rPr lang="en-US" sz="2400" dirty="0" err="1">
                <a:latin typeface="+mn-lt"/>
                <a:ea typeface="+mn-ea"/>
                <a:cs typeface="+mn-cs"/>
              </a:rPr>
              <a:t>Demokratie</a:t>
            </a:r>
            <a:r>
              <a:rPr lang="en-US" sz="2400" dirty="0">
                <a:latin typeface="+mn-lt"/>
                <a:ea typeface="+mn-ea"/>
                <a:cs typeface="+mn-cs"/>
              </a:rPr>
              <a:t> und </a:t>
            </a:r>
            <a:r>
              <a:rPr lang="en-US" sz="2400" dirty="0" err="1">
                <a:latin typeface="+mn-lt"/>
                <a:ea typeface="+mn-ea"/>
                <a:cs typeface="+mn-cs"/>
              </a:rPr>
              <a:t>Freiheit</a:t>
            </a:r>
            <a:r>
              <a:rPr lang="en-US" sz="2400" dirty="0">
                <a:latin typeface="+mn-lt"/>
                <a:ea typeface="+mn-ea"/>
                <a:cs typeface="+mn-cs"/>
              </a:rPr>
              <a:t>  (3.4.4)</a:t>
            </a:r>
          </a:p>
          <a:p>
            <a:pPr>
              <a:spcBef>
                <a:spcPts val="600"/>
              </a:spcBef>
              <a:spcAft>
                <a:spcPts val="600"/>
              </a:spcAft>
            </a:pPr>
            <a:r>
              <a:rPr lang="en-US" sz="2400" dirty="0">
                <a:latin typeface="+mn-lt"/>
                <a:ea typeface="+mn-ea"/>
                <a:cs typeface="+mn-cs"/>
              </a:rPr>
              <a:t>12.1 West- und </a:t>
            </a:r>
            <a:r>
              <a:rPr lang="en-US" sz="2400" dirty="0" err="1">
                <a:latin typeface="+mn-lt"/>
                <a:ea typeface="+mn-ea"/>
                <a:cs typeface="+mn-cs"/>
              </a:rPr>
              <a:t>Osteuropa</a:t>
            </a:r>
            <a:r>
              <a:rPr lang="en-US" sz="2400" dirty="0">
                <a:latin typeface="+mn-lt"/>
                <a:ea typeface="+mn-ea"/>
                <a:cs typeface="+mn-cs"/>
              </a:rPr>
              <a:t> </a:t>
            </a:r>
            <a:r>
              <a:rPr lang="en-US" sz="2400" dirty="0" err="1">
                <a:latin typeface="+mn-lt"/>
                <a:ea typeface="+mn-ea"/>
                <a:cs typeface="+mn-cs"/>
              </a:rPr>
              <a:t>nach</a:t>
            </a:r>
            <a:r>
              <a:rPr lang="en-US" sz="2400" dirty="0">
                <a:latin typeface="+mn-lt"/>
                <a:ea typeface="+mn-ea"/>
                <a:cs typeface="+mn-cs"/>
              </a:rPr>
              <a:t> 1945: </a:t>
            </a:r>
            <a:r>
              <a:rPr lang="en-US" sz="2400" dirty="0" err="1">
                <a:latin typeface="+mn-lt"/>
                <a:ea typeface="+mn-ea"/>
                <a:cs typeface="+mn-cs"/>
              </a:rPr>
              <a:t>Wege</a:t>
            </a:r>
            <a:r>
              <a:rPr lang="en-US" sz="2400" dirty="0">
                <a:latin typeface="+mn-lt"/>
                <a:ea typeface="+mn-ea"/>
                <a:cs typeface="+mn-cs"/>
              </a:rPr>
              <a:t> in die </a:t>
            </a:r>
            <a:r>
              <a:rPr lang="en-US" sz="2400" dirty="0" err="1">
                <a:latin typeface="+mn-lt"/>
                <a:ea typeface="+mn-ea"/>
                <a:cs typeface="+mn-cs"/>
              </a:rPr>
              <a:t>postindustrielle</a:t>
            </a:r>
            <a:r>
              <a:rPr lang="en-US" sz="2400" dirty="0">
                <a:latin typeface="+mn-lt"/>
                <a:ea typeface="+mn-ea"/>
                <a:cs typeface="+mn-cs"/>
              </a:rPr>
              <a:t> </a:t>
            </a:r>
            <a:r>
              <a:rPr lang="en-US" sz="2400" dirty="0" err="1">
                <a:latin typeface="+mn-lt"/>
                <a:ea typeface="+mn-ea"/>
                <a:cs typeface="+mn-cs"/>
              </a:rPr>
              <a:t>Zivilgesellschaft</a:t>
            </a:r>
            <a:r>
              <a:rPr lang="en-US" sz="2400" dirty="0">
                <a:latin typeface="+mn-lt"/>
                <a:ea typeface="+mn-ea"/>
                <a:cs typeface="+mn-cs"/>
              </a:rPr>
              <a:t> (3.4.6)</a:t>
            </a:r>
          </a:p>
          <a:p>
            <a:pPr>
              <a:spcBef>
                <a:spcPts val="600"/>
              </a:spcBef>
              <a:spcAft>
                <a:spcPts val="600"/>
              </a:spcAft>
            </a:pPr>
            <a:r>
              <a:rPr lang="en-US" sz="2400" dirty="0">
                <a:latin typeface="+mn-lt"/>
                <a:ea typeface="+mn-ea"/>
                <a:cs typeface="+mn-cs"/>
              </a:rPr>
              <a:t>12.2 </a:t>
            </a:r>
            <a:r>
              <a:rPr lang="en-US" sz="2400" dirty="0" err="1">
                <a:latin typeface="+mn-lt"/>
                <a:ea typeface="+mn-ea"/>
                <a:cs typeface="+mn-cs"/>
              </a:rPr>
              <a:t>Aktuelle</a:t>
            </a:r>
            <a:r>
              <a:rPr lang="en-US" sz="2400" dirty="0">
                <a:latin typeface="+mn-lt"/>
                <a:ea typeface="+mn-ea"/>
                <a:cs typeface="+mn-cs"/>
              </a:rPr>
              <a:t> </a:t>
            </a:r>
            <a:r>
              <a:rPr lang="en-US" sz="2400" dirty="0" err="1">
                <a:latin typeface="+mn-lt"/>
                <a:ea typeface="+mn-ea"/>
                <a:cs typeface="+mn-cs"/>
              </a:rPr>
              <a:t>Probleme</a:t>
            </a:r>
            <a:r>
              <a:rPr lang="en-US" sz="2400" dirty="0">
                <a:latin typeface="+mn-lt"/>
                <a:ea typeface="+mn-ea"/>
                <a:cs typeface="+mn-cs"/>
              </a:rPr>
              <a:t> </a:t>
            </a:r>
            <a:r>
              <a:rPr lang="en-US" sz="2400" dirty="0" err="1">
                <a:latin typeface="+mn-lt"/>
                <a:ea typeface="+mn-ea"/>
                <a:cs typeface="+mn-cs"/>
              </a:rPr>
              <a:t>postkolonialer</a:t>
            </a:r>
            <a:r>
              <a:rPr lang="en-US" sz="2400" dirty="0">
                <a:latin typeface="+mn-lt"/>
                <a:ea typeface="+mn-ea"/>
                <a:cs typeface="+mn-cs"/>
              </a:rPr>
              <a:t> </a:t>
            </a:r>
            <a:r>
              <a:rPr lang="en-US" sz="2400" dirty="0" err="1">
                <a:latin typeface="+mn-lt"/>
                <a:ea typeface="+mn-ea"/>
                <a:cs typeface="+mn-cs"/>
              </a:rPr>
              <a:t>Räume</a:t>
            </a:r>
            <a:r>
              <a:rPr lang="en-US" sz="2400" dirty="0">
                <a:latin typeface="+mn-lt"/>
                <a:ea typeface="+mn-ea"/>
                <a:cs typeface="+mn-cs"/>
              </a:rPr>
              <a:t> in </a:t>
            </a:r>
            <a:r>
              <a:rPr lang="en-US" sz="2400" dirty="0" err="1">
                <a:latin typeface="+mn-lt"/>
                <a:ea typeface="+mn-ea"/>
                <a:cs typeface="+mn-cs"/>
              </a:rPr>
              <a:t>historischer</a:t>
            </a:r>
            <a:r>
              <a:rPr lang="en-US" sz="2400" dirty="0">
                <a:latin typeface="+mn-lt"/>
                <a:ea typeface="+mn-ea"/>
                <a:cs typeface="+mn-cs"/>
              </a:rPr>
              <a:t> </a:t>
            </a:r>
            <a:r>
              <a:rPr lang="en-US" sz="2400" dirty="0" err="1">
                <a:latin typeface="+mn-lt"/>
                <a:ea typeface="+mn-ea"/>
                <a:cs typeface="+mn-cs"/>
              </a:rPr>
              <a:t>Perspektive</a:t>
            </a:r>
            <a:r>
              <a:rPr lang="en-US" sz="2400" dirty="0">
                <a:latin typeface="+mn-lt"/>
                <a:ea typeface="+mn-ea"/>
                <a:cs typeface="+mn-cs"/>
              </a:rPr>
              <a:t>       (3.4.8)</a:t>
            </a:r>
          </a:p>
        </p:txBody>
      </p:sp>
    </p:spTree>
    <p:extLst>
      <p:ext uri="{BB962C8B-B14F-4D97-AF65-F5344CB8AC3E}">
        <p14:creationId xmlns:p14="http://schemas.microsoft.com/office/powerpoint/2010/main" val="131370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06801CE0-A1E3-4425-BC39-1ACE7F85D347}"/>
              </a:ext>
            </a:extLst>
          </p:cNvPr>
          <p:cNvSpPr>
            <a:spLocks noGrp="1"/>
          </p:cNvSpPr>
          <p:nvPr>
            <p:ph type="subTitle" idx="1"/>
          </p:nvPr>
        </p:nvSpPr>
        <p:spPr>
          <a:xfrm>
            <a:off x="628651" y="1050923"/>
            <a:ext cx="10987088" cy="3192463"/>
          </a:xfrm>
        </p:spPr>
        <p:txBody>
          <a:bodyPr>
            <a:noAutofit/>
          </a:bodyPr>
          <a:lstStyle/>
          <a:p>
            <a:r>
              <a:rPr lang="de-DE" sz="4400" dirty="0"/>
              <a:t>Ein Vergleich der Standards der Kursstufe </a:t>
            </a:r>
          </a:p>
          <a:p>
            <a:r>
              <a:rPr lang="de-DE" sz="4400" dirty="0"/>
              <a:t>zwischen dem </a:t>
            </a:r>
          </a:p>
          <a:p>
            <a:r>
              <a:rPr lang="de-DE" sz="4400" dirty="0"/>
              <a:t>2-std. Kurs (Basisfach) und </a:t>
            </a:r>
          </a:p>
          <a:p>
            <a:r>
              <a:rPr lang="de-DE" sz="4400" dirty="0"/>
              <a:t>dem 5-std. Kurs (Leistungsfach)</a:t>
            </a:r>
          </a:p>
        </p:txBody>
      </p:sp>
    </p:spTree>
    <p:extLst>
      <p:ext uri="{BB962C8B-B14F-4D97-AF65-F5344CB8AC3E}">
        <p14:creationId xmlns:p14="http://schemas.microsoft.com/office/powerpoint/2010/main" val="221485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B54844BF-DC1F-4DA5-81E4-C8F7A095CF5D}"/>
              </a:ext>
            </a:extLst>
          </p:cNvPr>
          <p:cNvGraphicFramePr>
            <a:graphicFrameLocks noGrp="1"/>
          </p:cNvGraphicFramePr>
          <p:nvPr/>
        </p:nvGraphicFramePr>
        <p:xfrm>
          <a:off x="402431" y="166052"/>
          <a:ext cx="11387138" cy="6525895"/>
        </p:xfrm>
        <a:graphic>
          <a:graphicData uri="http://schemas.openxmlformats.org/drawingml/2006/table">
            <a:tbl>
              <a:tblPr firstRow="1" bandRow="1">
                <a:tableStyleId>{5C22544A-7EE6-4342-B048-85BDC9FD1C3A}</a:tableStyleId>
              </a:tblPr>
              <a:tblGrid>
                <a:gridCol w="5693569">
                  <a:extLst>
                    <a:ext uri="{9D8B030D-6E8A-4147-A177-3AD203B41FA5}">
                      <a16:colId xmlns:a16="http://schemas.microsoft.com/office/drawing/2014/main" val="1701121531"/>
                    </a:ext>
                  </a:extLst>
                </a:gridCol>
                <a:gridCol w="5693569">
                  <a:extLst>
                    <a:ext uri="{9D8B030D-6E8A-4147-A177-3AD203B41FA5}">
                      <a16:colId xmlns:a16="http://schemas.microsoft.com/office/drawing/2014/main" val="2326587575"/>
                    </a:ext>
                  </a:extLst>
                </a:gridCol>
              </a:tblGrid>
              <a:tr h="370840">
                <a:tc>
                  <a:txBody>
                    <a:bodyPr/>
                    <a:lstStyle/>
                    <a:p>
                      <a:pPr algn="ctr">
                        <a:lnSpc>
                          <a:spcPct val="107000"/>
                        </a:lnSpc>
                        <a:spcBef>
                          <a:spcPts val="300"/>
                        </a:spcBef>
                        <a:spcAft>
                          <a:spcPts val="300"/>
                        </a:spcAft>
                      </a:pPr>
                      <a:r>
                        <a:rPr lang="de-DE" sz="2400" b="1" dirty="0">
                          <a:effectLst/>
                          <a:latin typeface="Calibri" panose="020F0502020204030204" pitchFamily="34" charset="0"/>
                          <a:ea typeface="Calibri" panose="020F0502020204030204" pitchFamily="34" charset="0"/>
                          <a:cs typeface="Calibri" panose="020F0502020204030204" pitchFamily="34" charset="0"/>
                        </a:rPr>
                        <a:t>11.1 (2-stündig)</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de-DE" sz="2400" b="1" dirty="0">
                          <a:effectLst/>
                          <a:latin typeface="Calibri" panose="020F0502020204030204" pitchFamily="34" charset="0"/>
                          <a:ea typeface="Calibri" panose="020F0502020204030204" pitchFamily="34" charset="0"/>
                          <a:cs typeface="Calibri" panose="020F0502020204030204" pitchFamily="34" charset="0"/>
                        </a:rPr>
                        <a:t>11.1 (5-stündig)</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2991204"/>
                  </a:ext>
                </a:extLst>
              </a:tr>
              <a:tr h="370840">
                <a:tc>
                  <a:txBody>
                    <a:bodyPr/>
                    <a:lstStyle/>
                    <a:p>
                      <a:pPr algn="ctr">
                        <a:spcBef>
                          <a:spcPts val="300"/>
                        </a:spcBef>
                        <a:spcAft>
                          <a:spcPts val="300"/>
                        </a:spcAft>
                      </a:pPr>
                      <a:r>
                        <a:rPr lang="de-DE" sz="1800" b="1" kern="1200" dirty="0">
                          <a:solidFill>
                            <a:schemeClr val="dk1"/>
                          </a:solidFill>
                          <a:latin typeface="+mn-lt"/>
                          <a:ea typeface="+mn-ea"/>
                          <a:cs typeface="+mn-cs"/>
                        </a:rPr>
                        <a:t>3.4.1 Wege in die </a:t>
                      </a:r>
                      <a:r>
                        <a:rPr lang="de-DE" sz="1800" b="1" kern="1200" dirty="0">
                          <a:solidFill>
                            <a:srgbClr val="FF0000"/>
                          </a:solidFill>
                          <a:latin typeface="+mn-lt"/>
                          <a:ea typeface="+mn-ea"/>
                          <a:cs typeface="+mn-cs"/>
                        </a:rPr>
                        <a:t>westliche</a:t>
                      </a:r>
                      <a:r>
                        <a:rPr lang="de-DE" sz="1800" b="1" kern="1200" dirty="0">
                          <a:solidFill>
                            <a:schemeClr val="dk1"/>
                          </a:solidFill>
                          <a:latin typeface="+mn-lt"/>
                          <a:ea typeface="+mn-ea"/>
                          <a:cs typeface="+mn-cs"/>
                        </a:rPr>
                        <a:t> Moderne</a:t>
                      </a:r>
                    </a:p>
                  </a:txBody>
                  <a:tcPr marL="68580" marR="68580" marT="0" marB="0"/>
                </a:tc>
                <a:tc>
                  <a:txBody>
                    <a:bodyPr/>
                    <a:lstStyle/>
                    <a:p>
                      <a:pPr algn="ctr">
                        <a:spcBef>
                          <a:spcPts val="300"/>
                        </a:spcBef>
                        <a:spcAft>
                          <a:spcPts val="300"/>
                        </a:spcAft>
                      </a:pPr>
                      <a:r>
                        <a:rPr lang="de-DE" sz="1800" b="1" kern="1200" dirty="0">
                          <a:solidFill>
                            <a:schemeClr val="dk1"/>
                          </a:solidFill>
                          <a:latin typeface="+mn-lt"/>
                          <a:ea typeface="+mn-ea"/>
                          <a:cs typeface="+mn-cs"/>
                        </a:rPr>
                        <a:t>3.4.2 Wege in die Moderne</a:t>
                      </a:r>
                    </a:p>
                  </a:txBody>
                  <a:tcPr marL="68580" marR="68580" marT="0" marB="0"/>
                </a:tc>
                <a:extLst>
                  <a:ext uri="{0D108BD9-81ED-4DB2-BD59-A6C34878D82A}">
                    <a16:rowId xmlns:a16="http://schemas.microsoft.com/office/drawing/2014/main" val="2910815112"/>
                  </a:ext>
                </a:extLst>
              </a:tr>
              <a:tr h="370840">
                <a:tc>
                  <a:txBody>
                    <a:bodyPr/>
                    <a:lstStyle/>
                    <a:p>
                      <a:pPr algn="l">
                        <a:spcBef>
                          <a:spcPts val="300"/>
                        </a:spcBef>
                        <a:spcAft>
                          <a:spcPts val="300"/>
                        </a:spcAft>
                      </a:pPr>
                      <a:r>
                        <a:rPr lang="de-DE" sz="1800" dirty="0"/>
                        <a:t>Begriff der Modernisierung</a:t>
                      </a:r>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800" dirty="0"/>
                        <a:t>Begriff der Modernisierung</a:t>
                      </a:r>
                    </a:p>
                  </a:txBody>
                  <a:tcPr/>
                </a:tc>
                <a:extLst>
                  <a:ext uri="{0D108BD9-81ED-4DB2-BD59-A6C34878D82A}">
                    <a16:rowId xmlns:a16="http://schemas.microsoft.com/office/drawing/2014/main" val="2373488557"/>
                  </a:ext>
                </a:extLst>
              </a:tr>
              <a:tr h="602466">
                <a:tc>
                  <a:txBody>
                    <a:bodyPr/>
                    <a:lstStyle/>
                    <a:p>
                      <a:pPr algn="l">
                        <a:spcBef>
                          <a:spcPts val="300"/>
                        </a:spcBef>
                        <a:spcAft>
                          <a:spcPts val="300"/>
                        </a:spcAft>
                      </a:pPr>
                      <a:r>
                        <a:rPr lang="de-DE" sz="1800" dirty="0"/>
                        <a:t>Merkmale der Industrialisierung</a:t>
                      </a:r>
                    </a:p>
                  </a:txBody>
                  <a:tcPr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800" b="1" kern="1200" dirty="0">
                          <a:solidFill>
                            <a:srgbClr val="FF0000"/>
                          </a:solidFill>
                          <a:effectLst/>
                          <a:latin typeface="+mn-lt"/>
                          <a:ea typeface="+mn-ea"/>
                          <a:cs typeface="+mn-cs"/>
                        </a:rPr>
                        <a:t>Voraussetzungen und Verlauf der europäischen Industrialisierung am Bsp. Englands und Deutschlands, Frühindustrialisierung</a:t>
                      </a:r>
                    </a:p>
                  </a:txBody>
                  <a:tcPr anchor="ctr"/>
                </a:tc>
                <a:extLst>
                  <a:ext uri="{0D108BD9-81ED-4DB2-BD59-A6C34878D82A}">
                    <a16:rowId xmlns:a16="http://schemas.microsoft.com/office/drawing/2014/main" val="845474445"/>
                  </a:ext>
                </a:extLst>
              </a:tr>
              <a:tr h="602466">
                <a:tc>
                  <a:txBody>
                    <a:bodyPr/>
                    <a:lstStyle/>
                    <a:p>
                      <a:pPr algn="l">
                        <a:spcBef>
                          <a:spcPts val="300"/>
                        </a:spcBef>
                        <a:spcAft>
                          <a:spcPts val="300"/>
                        </a:spcAft>
                      </a:pPr>
                      <a:r>
                        <a:rPr lang="de-DE" sz="1800" kern="1200" dirty="0">
                          <a:solidFill>
                            <a:schemeClr val="dk1"/>
                          </a:solidFill>
                          <a:effectLst/>
                          <a:latin typeface="+mn-lt"/>
                          <a:ea typeface="+mn-ea"/>
                          <a:cs typeface="+mn-cs"/>
                        </a:rPr>
                        <a:t>dt. Nationalstaatsbildung als nachholende Modernisierung („Revolution von unten“, „Revolution von oben“)</a:t>
                      </a:r>
                      <a:endParaRPr lang="de-DE" sz="1800" dirty="0"/>
                    </a:p>
                  </a:txBody>
                  <a:tcPr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800" kern="1200" dirty="0">
                          <a:solidFill>
                            <a:schemeClr val="dk1"/>
                          </a:solidFill>
                          <a:effectLst/>
                          <a:latin typeface="+mn-lt"/>
                          <a:ea typeface="+mn-ea"/>
                          <a:cs typeface="+mn-cs"/>
                        </a:rPr>
                        <a:t>1848/49 als </a:t>
                      </a:r>
                      <a:r>
                        <a:rPr lang="de-DE" sz="1800" b="1" kern="1200" dirty="0">
                          <a:solidFill>
                            <a:srgbClr val="FF0000"/>
                          </a:solidFill>
                          <a:effectLst/>
                          <a:latin typeface="+mn-lt"/>
                          <a:ea typeface="+mn-ea"/>
                          <a:cs typeface="+mn-cs"/>
                        </a:rPr>
                        <a:t>europäisches Phänomen </a:t>
                      </a:r>
                      <a:r>
                        <a:rPr lang="de-DE" sz="1800" kern="1200" dirty="0">
                          <a:solidFill>
                            <a:schemeClr val="dk1"/>
                          </a:solidFill>
                          <a:effectLst/>
                          <a:latin typeface="+mn-lt"/>
                          <a:ea typeface="+mn-ea"/>
                          <a:cs typeface="+mn-cs"/>
                        </a:rPr>
                        <a:t>und Versuche politischer Modernisierung, </a:t>
                      </a:r>
                      <a:r>
                        <a:rPr lang="de-DE" sz="1800" b="1" kern="1200" dirty="0">
                          <a:solidFill>
                            <a:srgbClr val="FF0000"/>
                          </a:solidFill>
                          <a:effectLst/>
                          <a:latin typeface="+mn-lt"/>
                          <a:ea typeface="+mn-ea"/>
                          <a:cs typeface="+mn-cs"/>
                        </a:rPr>
                        <a:t>Nationalstaatsbildung in D und Italien als Form nachholender Modernisierung </a:t>
                      </a:r>
                      <a:r>
                        <a:rPr lang="de-DE" sz="1800" kern="1200" dirty="0">
                          <a:solidFill>
                            <a:schemeClr val="dk1"/>
                          </a:solidFill>
                          <a:effectLst/>
                          <a:latin typeface="+mn-lt"/>
                          <a:ea typeface="+mn-ea"/>
                          <a:cs typeface="+mn-cs"/>
                        </a:rPr>
                        <a:t>(„Revolution von unten“, „Revolution von oben“)</a:t>
                      </a:r>
                    </a:p>
                  </a:txBody>
                  <a:tcPr anchor="ctr"/>
                </a:tc>
                <a:extLst>
                  <a:ext uri="{0D108BD9-81ED-4DB2-BD59-A6C34878D82A}">
                    <a16:rowId xmlns:a16="http://schemas.microsoft.com/office/drawing/2014/main" val="1657852380"/>
                  </a:ext>
                </a:extLst>
              </a:tr>
              <a:tr h="370840">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800" dirty="0"/>
                        <a:t>Auswirkung der Industrialisierung auf die europäische Gesellschaften</a:t>
                      </a:r>
                    </a:p>
                  </a:txBody>
                  <a:tcPr anchor="ctr"/>
                </a:tc>
                <a:tc>
                  <a:txBody>
                    <a:bodyPr/>
                    <a:lstStyle/>
                    <a:p>
                      <a:pPr algn="l">
                        <a:spcBef>
                          <a:spcPts val="300"/>
                        </a:spcBef>
                        <a:spcAft>
                          <a:spcPts val="300"/>
                        </a:spcAft>
                      </a:pPr>
                      <a:r>
                        <a:rPr lang="de-DE" sz="1800" dirty="0"/>
                        <a:t>Auswirkung der Industrialisierung auf die europäische Gesellschaften</a:t>
                      </a:r>
                    </a:p>
                  </a:txBody>
                  <a:tcPr anchor="ctr"/>
                </a:tc>
                <a:extLst>
                  <a:ext uri="{0D108BD9-81ED-4DB2-BD59-A6C34878D82A}">
                    <a16:rowId xmlns:a16="http://schemas.microsoft.com/office/drawing/2014/main" val="571914090"/>
                  </a:ext>
                </a:extLst>
              </a:tr>
              <a:tr h="370840">
                <a:tc>
                  <a:txBody>
                    <a:bodyPr/>
                    <a:lstStyle/>
                    <a:p>
                      <a:pPr algn="l">
                        <a:spcBef>
                          <a:spcPts val="300"/>
                        </a:spcBef>
                        <a:spcAft>
                          <a:spcPts val="300"/>
                        </a:spcAft>
                      </a:pPr>
                      <a:r>
                        <a:rPr lang="de-DE" sz="1800" dirty="0"/>
                        <a:t>politische und wirtschaftliche Modernisierung der USA</a:t>
                      </a:r>
                    </a:p>
                  </a:txBody>
                  <a:tcPr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800" dirty="0"/>
                        <a:t>politische und wirtschaftliche Modernisierung der USA</a:t>
                      </a:r>
                    </a:p>
                  </a:txBody>
                  <a:tcPr anchor="ctr"/>
                </a:tc>
                <a:extLst>
                  <a:ext uri="{0D108BD9-81ED-4DB2-BD59-A6C34878D82A}">
                    <a16:rowId xmlns:a16="http://schemas.microsoft.com/office/drawing/2014/main" val="3544306153"/>
                  </a:ext>
                </a:extLst>
              </a:tr>
              <a:tr h="370840">
                <a:tc>
                  <a:txBody>
                    <a:bodyPr/>
                    <a:lstStyle/>
                    <a:p>
                      <a:pPr algn="l">
                        <a:spcBef>
                          <a:spcPts val="300"/>
                        </a:spcBef>
                        <a:spcAft>
                          <a:spcPts val="300"/>
                        </a:spcAft>
                      </a:pPr>
                      <a:r>
                        <a:rPr lang="de-DE" sz="1800" dirty="0"/>
                        <a:t>Erscheinungsformen der Moderne um die Jahrhundertwende sowie ambivalente Reaktionen auf Beschleunigungserfahrungen</a:t>
                      </a:r>
                    </a:p>
                  </a:txBody>
                  <a:tcPr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800" dirty="0"/>
                        <a:t>Erscheinungsformen der Moderne um die Jahrhundertwende sowie ambivalente Reaktionen auf Beschleunigungserfahrungen</a:t>
                      </a:r>
                    </a:p>
                  </a:txBody>
                  <a:tcPr anchor="ctr"/>
                </a:tc>
                <a:extLst>
                  <a:ext uri="{0D108BD9-81ED-4DB2-BD59-A6C34878D82A}">
                    <a16:rowId xmlns:a16="http://schemas.microsoft.com/office/drawing/2014/main" val="4048441342"/>
                  </a:ext>
                </a:extLst>
              </a:tr>
              <a:tr h="370840">
                <a:tc>
                  <a:txBody>
                    <a:bodyPr/>
                    <a:lstStyle/>
                    <a:p>
                      <a:pPr algn="l">
                        <a:spcBef>
                          <a:spcPts val="300"/>
                        </a:spcBef>
                        <a:spcAft>
                          <a:spcPts val="300"/>
                        </a:spcAft>
                      </a:pPr>
                      <a:endParaRPr lang="de-DE" sz="1800" dirty="0"/>
                    </a:p>
                  </a:txBody>
                  <a:tcPr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800" b="1" dirty="0">
                          <a:solidFill>
                            <a:srgbClr val="FF0000"/>
                          </a:solidFill>
                        </a:rPr>
                        <a:t>Migration als Folge der Industrialisierung</a:t>
                      </a:r>
                    </a:p>
                  </a:txBody>
                  <a:tcPr anchor="ctr"/>
                </a:tc>
                <a:extLst>
                  <a:ext uri="{0D108BD9-81ED-4DB2-BD59-A6C34878D82A}">
                    <a16:rowId xmlns:a16="http://schemas.microsoft.com/office/drawing/2014/main" val="4077668433"/>
                  </a:ext>
                </a:extLst>
              </a:tr>
              <a:tr h="370840">
                <a:tc>
                  <a:txBody>
                    <a:bodyPr/>
                    <a:lstStyle/>
                    <a:p>
                      <a:pPr algn="l">
                        <a:spcBef>
                          <a:spcPts val="300"/>
                        </a:spcBef>
                        <a:spcAft>
                          <a:spcPts val="300"/>
                        </a:spcAft>
                      </a:pPr>
                      <a:endParaRPr lang="de-DE" sz="1800" dirty="0"/>
                    </a:p>
                  </a:txBody>
                  <a:tcPr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800" b="1" kern="1200" dirty="0">
                          <a:solidFill>
                            <a:srgbClr val="FF0000"/>
                          </a:solidFill>
                          <a:effectLst/>
                          <a:latin typeface="+mn-lt"/>
                          <a:ea typeface="+mn-ea"/>
                          <a:cs typeface="+mn-cs"/>
                        </a:rPr>
                        <a:t>die Modernisierung Japans um 1900  (Imperialismus) </a:t>
                      </a:r>
                    </a:p>
                  </a:txBody>
                  <a:tcPr anchor="ctr"/>
                </a:tc>
                <a:extLst>
                  <a:ext uri="{0D108BD9-81ED-4DB2-BD59-A6C34878D82A}">
                    <a16:rowId xmlns:a16="http://schemas.microsoft.com/office/drawing/2014/main" val="2182737414"/>
                  </a:ext>
                </a:extLst>
              </a:tr>
              <a:tr h="370840">
                <a:tc>
                  <a:txBody>
                    <a:bodyPr/>
                    <a:lstStyle/>
                    <a:p>
                      <a:pPr algn="l">
                        <a:spcBef>
                          <a:spcPts val="300"/>
                        </a:spcBef>
                        <a:spcAft>
                          <a:spcPts val="300"/>
                        </a:spcAft>
                      </a:pPr>
                      <a:r>
                        <a:rPr lang="de-DE" sz="1800" dirty="0"/>
                        <a:t>Wandlungsprozesse des 21. Jh. mit Industriemoderne vergleichen</a:t>
                      </a:r>
                    </a:p>
                  </a:txBody>
                  <a:tcPr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de-DE" sz="1800" dirty="0"/>
                        <a:t>Wandlungsprozesse des 21. Jh. mit Industriemoderne vergleichen</a:t>
                      </a:r>
                    </a:p>
                  </a:txBody>
                  <a:tcPr anchor="ctr"/>
                </a:tc>
                <a:extLst>
                  <a:ext uri="{0D108BD9-81ED-4DB2-BD59-A6C34878D82A}">
                    <a16:rowId xmlns:a16="http://schemas.microsoft.com/office/drawing/2014/main" val="3583586979"/>
                  </a:ext>
                </a:extLst>
              </a:tr>
            </a:tbl>
          </a:graphicData>
        </a:graphic>
      </p:graphicFrame>
    </p:spTree>
    <p:extLst>
      <p:ext uri="{BB962C8B-B14F-4D97-AF65-F5344CB8AC3E}">
        <p14:creationId xmlns:p14="http://schemas.microsoft.com/office/powerpoint/2010/main" val="401697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B54844BF-DC1F-4DA5-81E4-C8F7A095CF5D}"/>
              </a:ext>
            </a:extLst>
          </p:cNvPr>
          <p:cNvGraphicFramePr>
            <a:graphicFrameLocks noGrp="1"/>
          </p:cNvGraphicFramePr>
          <p:nvPr/>
        </p:nvGraphicFramePr>
        <p:xfrm>
          <a:off x="444000" y="186919"/>
          <a:ext cx="11304000" cy="6209842"/>
        </p:xfrm>
        <a:graphic>
          <a:graphicData uri="http://schemas.openxmlformats.org/drawingml/2006/table">
            <a:tbl>
              <a:tblPr firstRow="1" bandRow="1">
                <a:tableStyleId>{5C22544A-7EE6-4342-B048-85BDC9FD1C3A}</a:tableStyleId>
              </a:tblPr>
              <a:tblGrid>
                <a:gridCol w="5652000">
                  <a:extLst>
                    <a:ext uri="{9D8B030D-6E8A-4147-A177-3AD203B41FA5}">
                      <a16:colId xmlns:a16="http://schemas.microsoft.com/office/drawing/2014/main" val="1701121531"/>
                    </a:ext>
                  </a:extLst>
                </a:gridCol>
                <a:gridCol w="5652000">
                  <a:extLst>
                    <a:ext uri="{9D8B030D-6E8A-4147-A177-3AD203B41FA5}">
                      <a16:colId xmlns:a16="http://schemas.microsoft.com/office/drawing/2014/main" val="551842100"/>
                    </a:ext>
                  </a:extLst>
                </a:gridCol>
              </a:tblGrid>
              <a:tr h="327652">
                <a:tc>
                  <a:txBody>
                    <a:bodyPr/>
                    <a:lstStyle/>
                    <a:p>
                      <a:pPr algn="ctr">
                        <a:lnSpc>
                          <a:spcPct val="107000"/>
                        </a:lnSpc>
                        <a:spcBef>
                          <a:spcPts val="600"/>
                        </a:spcBef>
                        <a:spcAft>
                          <a:spcPts val="600"/>
                        </a:spcAft>
                      </a:pPr>
                      <a:r>
                        <a:rPr lang="de-DE" sz="2400" b="1" dirty="0">
                          <a:effectLst/>
                          <a:latin typeface="Calibri" panose="020F0502020204030204" pitchFamily="34" charset="0"/>
                          <a:ea typeface="Calibri" panose="020F0502020204030204" pitchFamily="34" charset="0"/>
                          <a:cs typeface="Calibri" panose="020F0502020204030204" pitchFamily="34" charset="0"/>
                        </a:rPr>
                        <a:t>11.2 (2-stündig)</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de-DE" sz="2400" b="1" dirty="0">
                          <a:effectLst/>
                          <a:latin typeface="Calibri" panose="020F0502020204030204" pitchFamily="34" charset="0"/>
                          <a:ea typeface="Calibri" panose="020F0502020204030204" pitchFamily="34" charset="0"/>
                          <a:cs typeface="Calibri" panose="020F0502020204030204" pitchFamily="34" charset="0"/>
                        </a:rPr>
                        <a:t>11.2 (5-stündig)</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2991204"/>
                  </a:ext>
                </a:extLst>
              </a:tr>
              <a:tr h="484746">
                <a:tc>
                  <a:txBody>
                    <a:bodyPr/>
                    <a:lstStyle/>
                    <a:p>
                      <a:pPr algn="ctr">
                        <a:spcBef>
                          <a:spcPts val="600"/>
                        </a:spcBef>
                        <a:spcAft>
                          <a:spcPts val="600"/>
                        </a:spcAft>
                      </a:pP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3.4.3 Diktaturen im 20. Jahrhundert als </a:t>
                      </a:r>
                      <a:r>
                        <a:rPr lang="de-DE" sz="1800" b="1" dirty="0" err="1">
                          <a:effectLst/>
                          <a:latin typeface="Calibri" panose="020F0502020204030204" pitchFamily="34" charset="0"/>
                          <a:ea typeface="Times New Roman" panose="02020603050405020304" pitchFamily="18" charset="0"/>
                          <a:cs typeface="Times New Roman" panose="02020603050405020304" pitchFamily="18" charset="0"/>
                        </a:rPr>
                        <a:t>Gegenentwürfe</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zur parlamentarischen Demokratie</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3.4.4 </a:t>
                      </a:r>
                      <a:r>
                        <a:rPr lang="de-DE"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Herrschaftsmodelle</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im 20. Jahrhundert: </a:t>
                      </a:r>
                      <a:r>
                        <a:rPr lang="de-DE"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Bedrohung</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von Demokratie und Freiheit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0815112"/>
                  </a:ext>
                </a:extLst>
              </a:tr>
              <a:tr h="56553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dirty="0"/>
                        <a:t>Modell </a:t>
                      </a:r>
                      <a:r>
                        <a:rPr lang="de-DE" sz="1800" kern="1200" dirty="0">
                          <a:solidFill>
                            <a:schemeClr val="dk1"/>
                          </a:solidFill>
                          <a:latin typeface="+mn-lt"/>
                          <a:ea typeface="+mn-ea"/>
                          <a:cs typeface="+mn-cs"/>
                        </a:rPr>
                        <a:t>der liberalen Demokratie und antiliberales Modernisierungskonzept </a:t>
                      </a:r>
                      <a:r>
                        <a:rPr lang="de-DE" sz="1800" kern="1200" dirty="0">
                          <a:solidFill>
                            <a:schemeClr val="dk1"/>
                          </a:solidFill>
                          <a:effectLst/>
                          <a:latin typeface="+mn-lt"/>
                          <a:ea typeface="+mn-ea"/>
                          <a:cs typeface="+mn-cs"/>
                        </a:rPr>
                        <a:t>des Sowjetkommunismus </a:t>
                      </a:r>
                      <a:endParaRPr lang="de-DE"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dirty="0"/>
                        <a:t>Modell der liberalen Demokratie und </a:t>
                      </a:r>
                      <a:r>
                        <a:rPr lang="de-DE" sz="1800" kern="1200" dirty="0">
                          <a:solidFill>
                            <a:schemeClr val="dk1"/>
                          </a:solidFill>
                          <a:effectLst/>
                          <a:latin typeface="+mn-lt"/>
                          <a:ea typeface="+mn-ea"/>
                          <a:cs typeface="+mn-cs"/>
                        </a:rPr>
                        <a:t>antiliberales Modernisierungskonzept des Sowjetkommunismus </a:t>
                      </a:r>
                      <a:endParaRPr lang="de-DE" dirty="0"/>
                    </a:p>
                  </a:txBody>
                  <a:tcPr/>
                </a:tc>
                <a:extLst>
                  <a:ext uri="{0D108BD9-81ED-4DB2-BD59-A6C34878D82A}">
                    <a16:rowId xmlns:a16="http://schemas.microsoft.com/office/drawing/2014/main" val="2373488557"/>
                  </a:ext>
                </a:extLst>
              </a:tr>
              <a:tr h="565537">
                <a:tc>
                  <a:txBody>
                    <a:bodyPr/>
                    <a:lstStyle/>
                    <a:p>
                      <a:pPr algn="l">
                        <a:spcBef>
                          <a:spcPts val="600"/>
                        </a:spcBef>
                        <a:spcAft>
                          <a:spcPts val="600"/>
                        </a:spcAft>
                      </a:pPr>
                      <a:endParaRPr lang="de-DE"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b="1" kern="1200" dirty="0">
                          <a:solidFill>
                            <a:srgbClr val="FF0000"/>
                          </a:solidFill>
                          <a:effectLst/>
                          <a:latin typeface="+mn-lt"/>
                          <a:ea typeface="+mn-ea"/>
                          <a:cs typeface="+mn-cs"/>
                        </a:rPr>
                        <a:t>das antiliberale Modernisierungskonzept des italienischen Faschismus</a:t>
                      </a:r>
                    </a:p>
                  </a:txBody>
                  <a:tcPr/>
                </a:tc>
                <a:extLst>
                  <a:ext uri="{0D108BD9-81ED-4DB2-BD59-A6C34878D82A}">
                    <a16:rowId xmlns:a16="http://schemas.microsoft.com/office/drawing/2014/main" val="180299750"/>
                  </a:ext>
                </a:extLst>
              </a:tr>
              <a:tr h="715187">
                <a:tc>
                  <a:txBody>
                    <a:bodyPr/>
                    <a:lstStyle/>
                    <a:p>
                      <a:pPr algn="l">
                        <a:spcBef>
                          <a:spcPts val="600"/>
                        </a:spcBef>
                        <a:spcAft>
                          <a:spcPts val="600"/>
                        </a:spcAft>
                      </a:pPr>
                      <a:r>
                        <a:rPr lang="de-DE" sz="1800" kern="1200" dirty="0">
                          <a:solidFill>
                            <a:schemeClr val="dk1"/>
                          </a:solidFill>
                          <a:effectLst/>
                          <a:latin typeface="+mn-lt"/>
                          <a:ea typeface="+mn-ea"/>
                          <a:cs typeface="+mn-cs"/>
                        </a:rPr>
                        <a:t>Durchbruch und Scheitern der liberalen parlamentarischen Demokratie in Europa am Bsp. der Weimarer Republik</a:t>
                      </a:r>
                      <a:endParaRPr lang="de-DE" dirty="0"/>
                    </a:p>
                  </a:txBody>
                  <a:tcPr/>
                </a:tc>
                <a:tc>
                  <a:txBody>
                    <a:bodyPr/>
                    <a:lstStyle/>
                    <a:p>
                      <a:pPr algn="l">
                        <a:spcBef>
                          <a:spcPts val="600"/>
                        </a:spcBef>
                        <a:spcAft>
                          <a:spcPts val="600"/>
                        </a:spcAft>
                      </a:pPr>
                      <a:r>
                        <a:rPr lang="de-DE" sz="1800" kern="1200" dirty="0">
                          <a:solidFill>
                            <a:schemeClr val="dk1"/>
                          </a:solidFill>
                          <a:effectLst/>
                          <a:latin typeface="+mn-lt"/>
                          <a:ea typeface="+mn-ea"/>
                          <a:cs typeface="+mn-cs"/>
                        </a:rPr>
                        <a:t>Durchbruch und Scheitern </a:t>
                      </a:r>
                      <a:r>
                        <a:rPr lang="de-DE" sz="1800" b="1" kern="1200" dirty="0">
                          <a:solidFill>
                            <a:srgbClr val="FF0000"/>
                          </a:solidFill>
                          <a:effectLst/>
                          <a:latin typeface="+mn-lt"/>
                          <a:ea typeface="+mn-ea"/>
                          <a:cs typeface="+mn-cs"/>
                        </a:rPr>
                        <a:t>des liberalen Modernisierungskonzepts und </a:t>
                      </a:r>
                      <a:r>
                        <a:rPr lang="de-DE" sz="1800" kern="1200" dirty="0">
                          <a:solidFill>
                            <a:schemeClr val="dk1"/>
                          </a:solidFill>
                          <a:effectLst/>
                          <a:latin typeface="+mn-lt"/>
                          <a:ea typeface="+mn-ea"/>
                          <a:cs typeface="+mn-cs"/>
                        </a:rPr>
                        <a:t>der parlamentarischen Demokratie in Europa am Bsp. der Weimarer Republik</a:t>
                      </a:r>
                      <a:endParaRPr lang="de-DE" dirty="0"/>
                    </a:p>
                  </a:txBody>
                  <a:tcPr/>
                </a:tc>
                <a:extLst>
                  <a:ext uri="{0D108BD9-81ED-4DB2-BD59-A6C34878D82A}">
                    <a16:rowId xmlns:a16="http://schemas.microsoft.com/office/drawing/2014/main" val="291584445"/>
                  </a:ext>
                </a:extLst>
              </a:tr>
              <a:tr h="715187">
                <a:tc>
                  <a:txBody>
                    <a:bodyPr/>
                    <a:lstStyle/>
                    <a:p>
                      <a:pPr algn="l">
                        <a:spcBef>
                          <a:spcPts val="600"/>
                        </a:spcBef>
                        <a:spcAft>
                          <a:spcPts val="600"/>
                        </a:spcAft>
                      </a:pPr>
                      <a:endParaRPr lang="de-DE"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b="1" kern="1200" dirty="0">
                          <a:solidFill>
                            <a:srgbClr val="FF0000"/>
                          </a:solidFill>
                          <a:effectLst/>
                          <a:latin typeface="+mn-lt"/>
                          <a:ea typeface="+mn-ea"/>
                          <a:cs typeface="+mn-cs"/>
                        </a:rPr>
                        <a:t>Gründe für die Resistenz gegenüber den antiliberalen Modernisierungskonzepten am Beispiel F und USA </a:t>
                      </a:r>
                    </a:p>
                  </a:txBody>
                  <a:tcPr/>
                </a:tc>
                <a:extLst>
                  <a:ext uri="{0D108BD9-81ED-4DB2-BD59-A6C34878D82A}">
                    <a16:rowId xmlns:a16="http://schemas.microsoft.com/office/drawing/2014/main" val="2182737414"/>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Ideologie des Nationalsozialismus , Machterwerb und Herrschaftspraxis, Zweiter Weltkrieg</a:t>
                      </a:r>
                      <a:endParaRPr lang="de-DE"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Ideologie des Nationalsozialismus , Machterwerb und Herrschaftspraxis, Zweiter Weltkrieg</a:t>
                      </a:r>
                      <a:endParaRPr lang="de-DE" dirty="0"/>
                    </a:p>
                  </a:txBody>
                  <a:tcPr/>
                </a:tc>
                <a:extLst>
                  <a:ext uri="{0D108BD9-81ED-4DB2-BD59-A6C34878D82A}">
                    <a16:rowId xmlns:a16="http://schemas.microsoft.com/office/drawing/2014/main" val="4240031140"/>
                  </a:ext>
                </a:extLst>
              </a:tr>
              <a:tr h="0">
                <a:tc>
                  <a:txBody>
                    <a:bodyPr/>
                    <a:lstStyle/>
                    <a:p>
                      <a:pPr algn="l">
                        <a:spcBef>
                          <a:spcPts val="600"/>
                        </a:spcBef>
                        <a:spcAft>
                          <a:spcPts val="600"/>
                        </a:spcAft>
                      </a:pPr>
                      <a:r>
                        <a:rPr lang="de-DE" sz="1800" kern="1200" dirty="0">
                          <a:solidFill>
                            <a:schemeClr val="dk1"/>
                          </a:solidFill>
                          <a:effectLst/>
                          <a:latin typeface="+mn-lt"/>
                          <a:ea typeface="+mn-ea"/>
                          <a:cs typeface="+mn-cs"/>
                        </a:rPr>
                        <a:t>Herrschaftspraxis im Stalinismus </a:t>
                      </a:r>
                      <a:endParaRPr lang="de-DE"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Herrschaftspraxis im Stalinismus</a:t>
                      </a:r>
                      <a:endParaRPr lang="de-DE" dirty="0"/>
                    </a:p>
                  </a:txBody>
                  <a:tcPr/>
                </a:tc>
                <a:extLst>
                  <a:ext uri="{0D108BD9-81ED-4DB2-BD59-A6C34878D82A}">
                    <a16:rowId xmlns:a16="http://schemas.microsoft.com/office/drawing/2014/main" val="2195696619"/>
                  </a:ext>
                </a:extLst>
              </a:tr>
              <a:tr h="0">
                <a:tc>
                  <a:txBody>
                    <a:bodyPr/>
                    <a:lstStyle/>
                    <a:p>
                      <a:pPr algn="l">
                        <a:spcBef>
                          <a:spcPts val="600"/>
                        </a:spcBef>
                        <a:spcAft>
                          <a:spcPts val="600"/>
                        </a:spcAft>
                      </a:pPr>
                      <a:endParaRPr lang="de-DE"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b="1" kern="1200" dirty="0">
                          <a:solidFill>
                            <a:srgbClr val="FF0000"/>
                          </a:solidFill>
                          <a:effectLst/>
                          <a:latin typeface="+mn-lt"/>
                          <a:ea typeface="+mn-ea"/>
                          <a:cs typeface="+mn-cs"/>
                        </a:rPr>
                        <a:t>Umgang demokratischer Staaten mit dem NS </a:t>
                      </a:r>
                      <a:endParaRPr lang="de-DE" b="1" dirty="0">
                        <a:solidFill>
                          <a:srgbClr val="FF0000"/>
                        </a:solidFill>
                      </a:endParaRPr>
                    </a:p>
                  </a:txBody>
                  <a:tcPr/>
                </a:tc>
                <a:extLst>
                  <a:ext uri="{0D108BD9-81ED-4DB2-BD59-A6C34878D82A}">
                    <a16:rowId xmlns:a16="http://schemas.microsoft.com/office/drawing/2014/main" val="405749927"/>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Expansion des faschistischen Italien in Afrika </a:t>
                      </a:r>
                      <a:endParaRPr lang="de-DE"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Expansion des faschistischen Italien in Afrika </a:t>
                      </a:r>
                      <a:endParaRPr lang="de-DE" dirty="0"/>
                    </a:p>
                  </a:txBody>
                  <a:tcPr/>
                </a:tc>
                <a:extLst>
                  <a:ext uri="{0D108BD9-81ED-4DB2-BD59-A6C34878D82A}">
                    <a16:rowId xmlns:a16="http://schemas.microsoft.com/office/drawing/2014/main" val="2757874290"/>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Gemeinsamkeiten und Unterschiede der antiliberalen Modernisierungsdiktaturen</a:t>
                      </a:r>
                      <a:endParaRPr lang="de-DE"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Gemeinsamkeiten und Unterschiede der antiliberalen Modernisierungsdiktaturen</a:t>
                      </a:r>
                      <a:endParaRPr lang="de-DE" dirty="0"/>
                    </a:p>
                  </a:txBody>
                  <a:tcPr/>
                </a:tc>
                <a:extLst>
                  <a:ext uri="{0D108BD9-81ED-4DB2-BD59-A6C34878D82A}">
                    <a16:rowId xmlns:a16="http://schemas.microsoft.com/office/drawing/2014/main" val="2325121642"/>
                  </a:ext>
                </a:extLst>
              </a:tr>
            </a:tbl>
          </a:graphicData>
        </a:graphic>
      </p:graphicFrame>
    </p:spTree>
    <p:extLst>
      <p:ext uri="{BB962C8B-B14F-4D97-AF65-F5344CB8AC3E}">
        <p14:creationId xmlns:p14="http://schemas.microsoft.com/office/powerpoint/2010/main" val="174113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B54844BF-DC1F-4DA5-81E4-C8F7A095CF5D}"/>
              </a:ext>
            </a:extLst>
          </p:cNvPr>
          <p:cNvGraphicFramePr>
            <a:graphicFrameLocks noGrp="1"/>
          </p:cNvGraphicFramePr>
          <p:nvPr/>
        </p:nvGraphicFramePr>
        <p:xfrm>
          <a:off x="325942" y="71120"/>
          <a:ext cx="11304000" cy="6715760"/>
        </p:xfrm>
        <a:graphic>
          <a:graphicData uri="http://schemas.openxmlformats.org/drawingml/2006/table">
            <a:tbl>
              <a:tblPr firstRow="1" bandRow="1">
                <a:tableStyleId>{5C22544A-7EE6-4342-B048-85BDC9FD1C3A}</a:tableStyleId>
              </a:tblPr>
              <a:tblGrid>
                <a:gridCol w="5652000">
                  <a:extLst>
                    <a:ext uri="{9D8B030D-6E8A-4147-A177-3AD203B41FA5}">
                      <a16:colId xmlns:a16="http://schemas.microsoft.com/office/drawing/2014/main" val="1701121531"/>
                    </a:ext>
                  </a:extLst>
                </a:gridCol>
                <a:gridCol w="5652000">
                  <a:extLst>
                    <a:ext uri="{9D8B030D-6E8A-4147-A177-3AD203B41FA5}">
                      <a16:colId xmlns:a16="http://schemas.microsoft.com/office/drawing/2014/main" val="551842100"/>
                    </a:ext>
                  </a:extLst>
                </a:gridCol>
              </a:tblGrid>
              <a:tr h="370840">
                <a:tc>
                  <a:txBody>
                    <a:bodyPr/>
                    <a:lstStyle/>
                    <a:p>
                      <a:pPr algn="ctr">
                        <a:lnSpc>
                          <a:spcPct val="107000"/>
                        </a:lnSpc>
                        <a:spcBef>
                          <a:spcPts val="600"/>
                        </a:spcBef>
                        <a:spcAft>
                          <a:spcPts val="6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12.1 (2-stündig)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12.1 (5-stündig)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2991204"/>
                  </a:ext>
                </a:extLst>
              </a:tr>
              <a:tr h="370840">
                <a:tc>
                  <a:txBody>
                    <a:bodyPr/>
                    <a:lstStyle/>
                    <a:p>
                      <a:pPr algn="ctr">
                        <a:spcBef>
                          <a:spcPts val="300"/>
                        </a:spcBef>
                        <a:spcAft>
                          <a:spcPts val="300"/>
                        </a:spcAft>
                      </a:pPr>
                      <a:r>
                        <a:rPr lang="de-DE" sz="1800" b="1" dirty="0">
                          <a:effectLst/>
                          <a:latin typeface="Calibri" panose="020F0502020204030204" pitchFamily="34" charset="0"/>
                          <a:ea typeface="MS Mincho" panose="02020609040205080304" pitchFamily="49" charset="-128"/>
                          <a:cs typeface="Times New Roman" panose="02020603050405020304" pitchFamily="18" charset="0"/>
                        </a:rPr>
                        <a:t>3.4.5 West- und Osteuropa nach 1945: Streben nach Wohlstand und Partizipation </a:t>
                      </a:r>
                      <a:endParaRPr lang="de-DE"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spcBef>
                          <a:spcPts val="300"/>
                        </a:spcBef>
                        <a:spcAft>
                          <a:spcPts val="300"/>
                        </a:spcAft>
                      </a:pPr>
                      <a:r>
                        <a:rPr lang="de-DE" sz="1800" b="1" dirty="0">
                          <a:effectLst/>
                          <a:latin typeface="Calibri" panose="020F0502020204030204" pitchFamily="34" charset="0"/>
                          <a:ea typeface="MS Mincho" panose="02020609040205080304" pitchFamily="49" charset="-128"/>
                          <a:cs typeface="Times New Roman" panose="02020603050405020304" pitchFamily="18" charset="0"/>
                        </a:rPr>
                        <a:t>3.4.6 West- und Osteuropa nach 1945: Wege in die postindustrielle Zivilgesellschaft </a:t>
                      </a:r>
                      <a:endParaRPr lang="de-DE"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10815112"/>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Ausgangssituation in Europa nach 1945</a:t>
                      </a:r>
                      <a:endParaRPr lang="de-DE" sz="1800"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Ausgangssituation in Europa nach 1945</a:t>
                      </a:r>
                      <a:endParaRPr lang="de-DE" sz="1800" dirty="0"/>
                    </a:p>
                  </a:txBody>
                  <a:tcPr/>
                </a:tc>
                <a:extLst>
                  <a:ext uri="{0D108BD9-81ED-4DB2-BD59-A6C34878D82A}">
                    <a16:rowId xmlns:a16="http://schemas.microsoft.com/office/drawing/2014/main" val="2373488557"/>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dirty="0"/>
                        <a:t>Kalter Krieg: Grundstrukturen und zentrale Entwicklungen</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dirty="0"/>
                        <a:t>Kalter Krieg: Grundstrukturen und zentrale Entwicklungen</a:t>
                      </a:r>
                    </a:p>
                  </a:txBody>
                  <a:tcPr/>
                </a:tc>
                <a:extLst>
                  <a:ext uri="{0D108BD9-81ED-4DB2-BD59-A6C34878D82A}">
                    <a16:rowId xmlns:a16="http://schemas.microsoft.com/office/drawing/2014/main" val="180299750"/>
                  </a:ext>
                </a:extLst>
              </a:tr>
              <a:tr h="370840">
                <a:tc>
                  <a:txBody>
                    <a:bodyPr/>
                    <a:lstStyle/>
                    <a:p>
                      <a:pPr algn="l">
                        <a:spcBef>
                          <a:spcPts val="600"/>
                        </a:spcBef>
                        <a:spcAft>
                          <a:spcPts val="600"/>
                        </a:spcAft>
                      </a:pPr>
                      <a:endParaRPr lang="de-DE" sz="1800"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b="1" kern="1200" dirty="0">
                          <a:solidFill>
                            <a:srgbClr val="FF0000"/>
                          </a:solidFill>
                          <a:effectLst/>
                          <a:latin typeface="+mn-lt"/>
                          <a:ea typeface="+mn-ea"/>
                          <a:cs typeface="+mn-cs"/>
                        </a:rPr>
                        <a:t>Wiedereinführung des liberaldemokratischen Modells in Westeuropa/ Staatssozialismus in Osteuropa </a:t>
                      </a:r>
                    </a:p>
                  </a:txBody>
                  <a:tcPr/>
                </a:tc>
                <a:extLst>
                  <a:ext uri="{0D108BD9-81ED-4DB2-BD59-A6C34878D82A}">
                    <a16:rowId xmlns:a16="http://schemas.microsoft.com/office/drawing/2014/main" val="291584445"/>
                  </a:ext>
                </a:extLst>
              </a:tr>
              <a:tr h="370840">
                <a:tc>
                  <a:txBody>
                    <a:bodyPr/>
                    <a:lstStyle/>
                    <a:p>
                      <a:pPr algn="l">
                        <a:spcBef>
                          <a:spcPts val="600"/>
                        </a:spcBef>
                        <a:spcAft>
                          <a:spcPts val="600"/>
                        </a:spcAft>
                      </a:pPr>
                      <a:r>
                        <a:rPr lang="de-DE" sz="1800" dirty="0"/>
                        <a:t>Wirtschaftlicher Aufschwung in Ost- und Westeuropa am dt.-dt. Beispiel bis Anfang der 1970er-Jahre</a:t>
                      </a:r>
                    </a:p>
                  </a:txBody>
                  <a:tcPr/>
                </a:tc>
                <a:tc>
                  <a:txBody>
                    <a:bodyPr/>
                    <a:lstStyle/>
                    <a:p>
                      <a:pPr algn="l">
                        <a:spcBef>
                          <a:spcPts val="600"/>
                        </a:spcBef>
                        <a:spcAft>
                          <a:spcPts val="600"/>
                        </a:spcAft>
                      </a:pPr>
                      <a:r>
                        <a:rPr lang="de-DE" sz="1800" dirty="0"/>
                        <a:t>Wirtschaftlicher Aufschwung in Ost- und Westeuropa am dt.-dt. Beispiel bis Anfang der 1970er-Jahre</a:t>
                      </a:r>
                    </a:p>
                  </a:txBody>
                  <a:tcPr/>
                </a:tc>
                <a:extLst>
                  <a:ext uri="{0D108BD9-81ED-4DB2-BD59-A6C34878D82A}">
                    <a16:rowId xmlns:a16="http://schemas.microsoft.com/office/drawing/2014/main" val="3805543311"/>
                  </a:ext>
                </a:extLst>
              </a:tr>
              <a:tr h="370840">
                <a:tc>
                  <a:txBody>
                    <a:bodyPr/>
                    <a:lstStyle/>
                    <a:p>
                      <a:pPr algn="l">
                        <a:spcBef>
                          <a:spcPts val="600"/>
                        </a:spcBef>
                        <a:spcAft>
                          <a:spcPts val="600"/>
                        </a:spcAft>
                      </a:pPr>
                      <a:r>
                        <a:rPr lang="de-DE" sz="1800" kern="1200" dirty="0">
                          <a:solidFill>
                            <a:schemeClr val="dk1"/>
                          </a:solidFill>
                          <a:effectLst/>
                          <a:latin typeface="+mn-lt"/>
                          <a:ea typeface="+mn-ea"/>
                          <a:cs typeface="+mn-cs"/>
                        </a:rPr>
                        <a:t>Umgang mit Protest in West- und Osteuropa </a:t>
                      </a:r>
                      <a:endParaRPr lang="de-DE" sz="1800"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Umgang mit Protest in West- und Osteuropa </a:t>
                      </a:r>
                      <a:endParaRPr lang="de-DE" sz="1800" dirty="0"/>
                    </a:p>
                  </a:txBody>
                  <a:tcPr/>
                </a:tc>
                <a:extLst>
                  <a:ext uri="{0D108BD9-81ED-4DB2-BD59-A6C34878D82A}">
                    <a16:rowId xmlns:a16="http://schemas.microsoft.com/office/drawing/2014/main" val="2182737414"/>
                  </a:ext>
                </a:extLst>
              </a:tr>
              <a:tr h="370840">
                <a:tc>
                  <a:txBody>
                    <a:bodyPr/>
                    <a:lstStyle/>
                    <a:p>
                      <a:pPr algn="l">
                        <a:spcBef>
                          <a:spcPts val="600"/>
                        </a:spcBef>
                        <a:spcAft>
                          <a:spcPts val="600"/>
                        </a:spcAft>
                      </a:pPr>
                      <a:endParaRPr lang="de-DE" sz="1800"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b="1" kern="1200" dirty="0">
                          <a:solidFill>
                            <a:srgbClr val="FF0000"/>
                          </a:solidFill>
                          <a:effectLst/>
                          <a:latin typeface="+mn-lt"/>
                          <a:ea typeface="+mn-ea"/>
                          <a:cs typeface="+mn-cs"/>
                        </a:rPr>
                        <a:t>Kuba-Krise</a:t>
                      </a:r>
                    </a:p>
                  </a:txBody>
                  <a:tcPr/>
                </a:tc>
                <a:extLst>
                  <a:ext uri="{0D108BD9-81ED-4DB2-BD59-A6C34878D82A}">
                    <a16:rowId xmlns:a16="http://schemas.microsoft.com/office/drawing/2014/main" val="3739847406"/>
                  </a:ext>
                </a:extLst>
              </a:tr>
              <a:tr h="370840">
                <a:tc>
                  <a:txBody>
                    <a:bodyPr/>
                    <a:lstStyle/>
                    <a:p>
                      <a:pPr algn="l">
                        <a:spcBef>
                          <a:spcPts val="600"/>
                        </a:spcBef>
                        <a:spcAft>
                          <a:spcPts val="600"/>
                        </a:spcAft>
                      </a:pPr>
                      <a:r>
                        <a:rPr lang="de-DE" sz="1800" kern="1200" dirty="0">
                          <a:solidFill>
                            <a:schemeClr val="dk1"/>
                          </a:solidFill>
                          <a:effectLst/>
                          <a:latin typeface="+mn-lt"/>
                          <a:ea typeface="+mn-ea"/>
                          <a:cs typeface="+mn-cs"/>
                        </a:rPr>
                        <a:t>Entspannungspolitik in den 1960er-Jahren in Europa</a:t>
                      </a:r>
                      <a:endParaRPr lang="de-DE" sz="1800"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Entspannungspolitik in den 1960er-Jahren in Europa</a:t>
                      </a:r>
                      <a:endParaRPr lang="de-DE" sz="1800" dirty="0"/>
                    </a:p>
                  </a:txBody>
                  <a:tcPr/>
                </a:tc>
                <a:extLst>
                  <a:ext uri="{0D108BD9-81ED-4DB2-BD59-A6C34878D82A}">
                    <a16:rowId xmlns:a16="http://schemas.microsoft.com/office/drawing/2014/main" val="1059635284"/>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Aufbruchsversuche in West und Ost zu mehr Bürgerbeteiligung </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Aufbruchsversuche in West und Ost zu mehr Bürgerbeteiligung </a:t>
                      </a:r>
                    </a:p>
                  </a:txBody>
                  <a:tcPr/>
                </a:tc>
                <a:extLst>
                  <a:ext uri="{0D108BD9-81ED-4DB2-BD59-A6C34878D82A}">
                    <a16:rowId xmlns:a16="http://schemas.microsoft.com/office/drawing/2014/main" val="752614497"/>
                  </a:ext>
                </a:extLst>
              </a:tr>
              <a:tr h="370840">
                <a:tc>
                  <a:txBody>
                    <a:bodyPr/>
                    <a:lstStyle/>
                    <a:p>
                      <a:pPr algn="l">
                        <a:spcBef>
                          <a:spcPts val="600"/>
                        </a:spcBef>
                        <a:spcAft>
                          <a:spcPts val="600"/>
                        </a:spcAft>
                      </a:pPr>
                      <a:r>
                        <a:rPr lang="de-DE" sz="1800" kern="1200" dirty="0">
                          <a:solidFill>
                            <a:schemeClr val="dk1"/>
                          </a:solidFill>
                          <a:effectLst/>
                          <a:latin typeface="+mn-lt"/>
                          <a:ea typeface="+mn-ea"/>
                          <a:cs typeface="+mn-cs"/>
                        </a:rPr>
                        <a:t>wirtschaftlichen Krisen der 70er- und 80er-Jahre n Westeuropa, Beschleunigung der Globalisierung</a:t>
                      </a:r>
                      <a:endParaRPr lang="de-DE" sz="1800" dirty="0"/>
                    </a:p>
                  </a:txBody>
                  <a:tcPr/>
                </a:tc>
                <a:tc>
                  <a:txBody>
                    <a:bodyPr/>
                    <a:lstStyle/>
                    <a:p>
                      <a:pPr algn="l">
                        <a:spcBef>
                          <a:spcPts val="600"/>
                        </a:spcBef>
                        <a:spcAft>
                          <a:spcPts val="600"/>
                        </a:spcAft>
                      </a:pPr>
                      <a:r>
                        <a:rPr lang="de-DE" sz="1800" kern="1200" dirty="0">
                          <a:solidFill>
                            <a:schemeClr val="dk1"/>
                          </a:solidFill>
                          <a:effectLst/>
                          <a:latin typeface="+mn-lt"/>
                          <a:ea typeface="+mn-ea"/>
                          <a:cs typeface="+mn-cs"/>
                        </a:rPr>
                        <a:t>wirtschaftlichen Krisen der 70er- und 80er-Jahre/ Beschleunigung der Globalisierung</a:t>
                      </a:r>
                      <a:endParaRPr lang="de-DE" sz="1800" dirty="0"/>
                    </a:p>
                  </a:txBody>
                  <a:tcPr/>
                </a:tc>
                <a:extLst>
                  <a:ext uri="{0D108BD9-81ED-4DB2-BD59-A6C34878D82A}">
                    <a16:rowId xmlns:a16="http://schemas.microsoft.com/office/drawing/2014/main" val="3964125453"/>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Zusammenbruch des Ostblocks </a:t>
                      </a:r>
                      <a:endParaRPr lang="de-DE" sz="1800"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Zusammenbruch des Ostblocks </a:t>
                      </a:r>
                      <a:endParaRPr lang="de-DE" sz="1800" dirty="0"/>
                    </a:p>
                  </a:txBody>
                  <a:tcPr/>
                </a:tc>
                <a:extLst>
                  <a:ext uri="{0D108BD9-81ED-4DB2-BD59-A6C34878D82A}">
                    <a16:rowId xmlns:a16="http://schemas.microsoft.com/office/drawing/2014/main" val="10011"/>
                  </a:ext>
                </a:extLst>
              </a:tr>
              <a:tr h="514985">
                <a:tc>
                  <a:txBody>
                    <a:bodyPr/>
                    <a:lstStyle/>
                    <a:p>
                      <a:pPr algn="l">
                        <a:spcBef>
                          <a:spcPts val="600"/>
                        </a:spcBef>
                        <a:spcAft>
                          <a:spcPts val="600"/>
                        </a:spcAft>
                      </a:pPr>
                      <a:r>
                        <a:rPr lang="de-DE" sz="1800" kern="1200" dirty="0">
                          <a:solidFill>
                            <a:schemeClr val="dk1"/>
                          </a:solidFill>
                          <a:effectLst/>
                          <a:latin typeface="+mn-lt"/>
                          <a:ea typeface="+mn-ea"/>
                          <a:cs typeface="+mn-cs"/>
                        </a:rPr>
                        <a:t>Transformation der ehemaligen Ostblockstaaten am Bsp. Ostdeutschlands und der früheren SU</a:t>
                      </a:r>
                      <a:endParaRPr lang="de-DE" sz="1800"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b="1" i="0" kern="1200" dirty="0">
                          <a:solidFill>
                            <a:srgbClr val="FF0000"/>
                          </a:solidFill>
                          <a:effectLst/>
                          <a:latin typeface="+mn-lt"/>
                          <a:ea typeface="+mn-ea"/>
                          <a:cs typeface="+mn-cs"/>
                        </a:rPr>
                        <a:t>Deutsche Einheit, Zusammenbruch der SU, GUS</a:t>
                      </a:r>
                      <a:endParaRPr lang="de-DE" sz="1800" b="1" i="0" dirty="0">
                        <a:solidFill>
                          <a:srgbClr val="FF0000"/>
                        </a:solidFill>
                      </a:endParaRPr>
                    </a:p>
                  </a:txBody>
                  <a:tcPr/>
                </a:tc>
                <a:extLst>
                  <a:ext uri="{0D108BD9-81ED-4DB2-BD59-A6C34878D82A}">
                    <a16:rowId xmlns:a16="http://schemas.microsoft.com/office/drawing/2014/main" val="10012"/>
                  </a:ext>
                </a:extLst>
              </a:tr>
              <a:tr h="370840">
                <a:tc>
                  <a:txBody>
                    <a:bodyPr/>
                    <a:lstStyle/>
                    <a:p>
                      <a:pPr algn="l">
                        <a:spcBef>
                          <a:spcPts val="600"/>
                        </a:spcBef>
                        <a:spcAft>
                          <a:spcPts val="600"/>
                        </a:spcAft>
                      </a:pPr>
                      <a:r>
                        <a:rPr lang="de-DE" sz="1800" kern="1200" dirty="0">
                          <a:solidFill>
                            <a:schemeClr val="dk1"/>
                          </a:solidFill>
                          <a:effectLst/>
                          <a:latin typeface="+mn-lt"/>
                          <a:ea typeface="+mn-ea"/>
                          <a:cs typeface="+mn-cs"/>
                        </a:rPr>
                        <a:t>Herausforderungen + Entwicklungsperspektiven Europas </a:t>
                      </a:r>
                      <a:endParaRPr lang="de-DE" sz="1800"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Herausforderungen + Entwicklungsperspektiven Europas </a:t>
                      </a:r>
                      <a:endParaRPr lang="de-DE" sz="1800"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05094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B54844BF-DC1F-4DA5-81E4-C8F7A095CF5D}"/>
              </a:ext>
            </a:extLst>
          </p:cNvPr>
          <p:cNvGraphicFramePr>
            <a:graphicFrameLocks noGrp="1"/>
          </p:cNvGraphicFramePr>
          <p:nvPr/>
        </p:nvGraphicFramePr>
        <p:xfrm>
          <a:off x="444000" y="649343"/>
          <a:ext cx="11304000" cy="3362960"/>
        </p:xfrm>
        <a:graphic>
          <a:graphicData uri="http://schemas.openxmlformats.org/drawingml/2006/table">
            <a:tbl>
              <a:tblPr firstRow="1" bandRow="1">
                <a:tableStyleId>{5C22544A-7EE6-4342-B048-85BDC9FD1C3A}</a:tableStyleId>
              </a:tblPr>
              <a:tblGrid>
                <a:gridCol w="5526494">
                  <a:extLst>
                    <a:ext uri="{9D8B030D-6E8A-4147-A177-3AD203B41FA5}">
                      <a16:colId xmlns:a16="http://schemas.microsoft.com/office/drawing/2014/main" val="1701121531"/>
                    </a:ext>
                  </a:extLst>
                </a:gridCol>
                <a:gridCol w="5777506">
                  <a:extLst>
                    <a:ext uri="{9D8B030D-6E8A-4147-A177-3AD203B41FA5}">
                      <a16:colId xmlns:a16="http://schemas.microsoft.com/office/drawing/2014/main" val="551842100"/>
                    </a:ext>
                  </a:extLst>
                </a:gridCol>
              </a:tblGrid>
              <a:tr h="370840">
                <a:tc>
                  <a:txBody>
                    <a:bodyPr/>
                    <a:lstStyle/>
                    <a:p>
                      <a:pPr algn="ctr">
                        <a:lnSpc>
                          <a:spcPct val="107000"/>
                        </a:lnSpc>
                        <a:spcBef>
                          <a:spcPts val="600"/>
                        </a:spcBef>
                        <a:spcAft>
                          <a:spcPts val="6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12.2 (2-stündig)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de-DE" sz="1800" b="1" dirty="0">
                          <a:effectLst/>
                          <a:latin typeface="Calibri" panose="020F0502020204030204" pitchFamily="34" charset="0"/>
                          <a:ea typeface="Calibri" panose="020F0502020204030204" pitchFamily="34" charset="0"/>
                          <a:cs typeface="Calibri" panose="020F0502020204030204" pitchFamily="34" charset="0"/>
                        </a:rPr>
                        <a:t>12.2 (5-stündig)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2991204"/>
                  </a:ext>
                </a:extLst>
              </a:tr>
              <a:tr h="370840">
                <a:tc>
                  <a:txBody>
                    <a:bodyPr/>
                    <a:lstStyle/>
                    <a:p>
                      <a:pPr algn="ctr">
                        <a:spcBef>
                          <a:spcPts val="300"/>
                        </a:spcBef>
                        <a:spcAft>
                          <a:spcPts val="300"/>
                        </a:spcAft>
                      </a:pPr>
                      <a:r>
                        <a:rPr lang="de-DE" sz="1800" b="1" dirty="0">
                          <a:effectLst/>
                          <a:latin typeface="Calibri" panose="020F0502020204030204" pitchFamily="34" charset="0"/>
                          <a:ea typeface="MS Mincho" panose="02020609040205080304" pitchFamily="49" charset="-128"/>
                          <a:cs typeface="Times New Roman" panose="02020603050405020304" pitchFamily="18" charset="0"/>
                        </a:rPr>
                        <a:t>3.4.7 Aktuelle Probleme postkolonialer Räume in historischer Perspektive</a:t>
                      </a:r>
                      <a:endParaRPr lang="de-DE"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a:spcBef>
                          <a:spcPts val="300"/>
                        </a:spcBef>
                        <a:spcAft>
                          <a:spcPts val="300"/>
                        </a:spcAft>
                      </a:pPr>
                      <a:r>
                        <a:rPr lang="de-DE" sz="1800" b="1" dirty="0">
                          <a:effectLst/>
                          <a:latin typeface="Calibri" panose="020F0502020204030204" pitchFamily="34" charset="0"/>
                          <a:ea typeface="MS Mincho" panose="02020609040205080304" pitchFamily="49" charset="-128"/>
                          <a:cs typeface="Times New Roman" panose="02020603050405020304" pitchFamily="18" charset="0"/>
                        </a:rPr>
                        <a:t>3.4.8 Aktuelle Probleme postkolonialer Räume in historischer Perspektive</a:t>
                      </a:r>
                      <a:endParaRPr lang="de-DE"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10815112"/>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Entstehung antikolonialer Bewegungen als Folge zerfallender Imperien nach 1918</a:t>
                      </a:r>
                      <a:endParaRPr lang="de-DE" sz="1800" dirty="0"/>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kern="1200" dirty="0">
                          <a:solidFill>
                            <a:schemeClr val="dk1"/>
                          </a:solidFill>
                          <a:effectLst/>
                          <a:latin typeface="+mn-lt"/>
                          <a:ea typeface="+mn-ea"/>
                          <a:cs typeface="+mn-cs"/>
                        </a:rPr>
                        <a:t>Entstehung antikolonialer Bewegungen als Folge zerfallender Imperien nach 1918</a:t>
                      </a:r>
                      <a:endParaRPr lang="de-DE" sz="1800" dirty="0"/>
                    </a:p>
                  </a:txBody>
                  <a:tcPr/>
                </a:tc>
                <a:extLst>
                  <a:ext uri="{0D108BD9-81ED-4DB2-BD59-A6C34878D82A}">
                    <a16:rowId xmlns:a16="http://schemas.microsoft.com/office/drawing/2014/main" val="2373488557"/>
                  </a:ext>
                </a:extLst>
              </a:tr>
              <a:tr h="370840">
                <a:tc>
                  <a:txBody>
                    <a:bodyPr/>
                    <a:lstStyle/>
                    <a:p>
                      <a:pPr algn="l">
                        <a:spcBef>
                          <a:spcPts val="600"/>
                        </a:spcBef>
                        <a:spcAft>
                          <a:spcPts val="600"/>
                        </a:spcAft>
                      </a:pPr>
                      <a:r>
                        <a:rPr lang="de-DE" sz="1800" dirty="0"/>
                        <a:t>Formen der Dekolonisierung</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dirty="0"/>
                        <a:t>Formen der Dekolonisierung</a:t>
                      </a:r>
                    </a:p>
                  </a:txBody>
                  <a:tcPr/>
                </a:tc>
                <a:extLst>
                  <a:ext uri="{0D108BD9-81ED-4DB2-BD59-A6C34878D82A}">
                    <a16:rowId xmlns:a16="http://schemas.microsoft.com/office/drawing/2014/main" val="180299750"/>
                  </a:ext>
                </a:extLst>
              </a:tr>
              <a:tr h="370840">
                <a:tc>
                  <a:txBody>
                    <a:bodyPr/>
                    <a:lstStyle/>
                    <a:p>
                      <a:pPr algn="l">
                        <a:spcBef>
                          <a:spcPts val="600"/>
                        </a:spcBef>
                        <a:spcAft>
                          <a:spcPts val="600"/>
                        </a:spcAft>
                      </a:pPr>
                      <a:r>
                        <a:rPr lang="de-DE" sz="1800" dirty="0"/>
                        <a:t>Dekolonisierungsprozess an einem ausgewählten Raum</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dirty="0"/>
                        <a:t>Dekolonisierungsprozess an </a:t>
                      </a:r>
                      <a:r>
                        <a:rPr lang="de-DE" sz="1800" b="1" dirty="0">
                          <a:solidFill>
                            <a:srgbClr val="FF0000"/>
                          </a:solidFill>
                        </a:rPr>
                        <a:t>zwei</a:t>
                      </a:r>
                      <a:r>
                        <a:rPr lang="de-DE" sz="1800" dirty="0"/>
                        <a:t> ausgewählten Räumen</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de-DE" sz="1800" kern="1200" dirty="0">
                        <a:solidFill>
                          <a:schemeClr val="dk1"/>
                        </a:solidFill>
                        <a:effectLst/>
                        <a:latin typeface="+mn-lt"/>
                        <a:ea typeface="+mn-ea"/>
                        <a:cs typeface="+mn-cs"/>
                      </a:endParaRPr>
                    </a:p>
                  </a:txBody>
                  <a:tcPr/>
                </a:tc>
                <a:extLst>
                  <a:ext uri="{0D108BD9-81ED-4DB2-BD59-A6C34878D82A}">
                    <a16:rowId xmlns:a16="http://schemas.microsoft.com/office/drawing/2014/main" val="291584445"/>
                  </a:ext>
                </a:extLst>
              </a:tr>
              <a:tr h="370840">
                <a:tc>
                  <a:txBody>
                    <a:bodyPr/>
                    <a:lstStyle/>
                    <a:p>
                      <a:pPr algn="l">
                        <a:spcBef>
                          <a:spcPts val="600"/>
                        </a:spcBef>
                        <a:spcAft>
                          <a:spcPts val="600"/>
                        </a:spcAft>
                      </a:pPr>
                      <a:r>
                        <a:rPr lang="de-DE" sz="1800" dirty="0"/>
                        <a:t>Aktuelle Probleme vor dem Hintergrund von Kolonialismus und Dekolonisierung</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de-DE" sz="1800" dirty="0"/>
                        <a:t>Aktuelle Probleme vor dem Hintergrund von Kolonialismus und Dekolonisierung</a:t>
                      </a:r>
                    </a:p>
                  </a:txBody>
                  <a:tcPr/>
                </a:tc>
                <a:extLst>
                  <a:ext uri="{0D108BD9-81ED-4DB2-BD59-A6C34878D82A}">
                    <a16:rowId xmlns:a16="http://schemas.microsoft.com/office/drawing/2014/main" val="452086224"/>
                  </a:ext>
                </a:extLst>
              </a:tr>
            </a:tbl>
          </a:graphicData>
        </a:graphic>
      </p:graphicFrame>
    </p:spTree>
    <p:extLst>
      <p:ext uri="{BB962C8B-B14F-4D97-AF65-F5344CB8AC3E}">
        <p14:creationId xmlns:p14="http://schemas.microsoft.com/office/powerpoint/2010/main" val="28139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DFA228B4-9471-41BC-A45D-DAD8E0198E38}"/>
              </a:ext>
            </a:extLst>
          </p:cNvPr>
          <p:cNvSpPr>
            <a:spLocks noGrp="1"/>
          </p:cNvSpPr>
          <p:nvPr>
            <p:ph type="subTitle" idx="1"/>
          </p:nvPr>
        </p:nvSpPr>
        <p:spPr>
          <a:xfrm>
            <a:off x="578590" y="721921"/>
            <a:ext cx="5730721" cy="1384995"/>
          </a:xfrm>
        </p:spPr>
        <p:txBody>
          <a:bodyPr anchor="b">
            <a:normAutofit/>
          </a:bodyPr>
          <a:lstStyle/>
          <a:p>
            <a:pPr algn="l">
              <a:lnSpc>
                <a:spcPct val="100000"/>
              </a:lnSpc>
              <a:spcBef>
                <a:spcPts val="600"/>
              </a:spcBef>
            </a:pPr>
            <a:r>
              <a:rPr lang="de-DE" sz="2800" dirty="0">
                <a:latin typeface="+mj-lt"/>
                <a:ea typeface="+mj-ea"/>
                <a:cs typeface="+mj-cs"/>
              </a:rPr>
              <a:t>Die Struktur des Bildungsplanes erschwert die Vorbereitung auf das Abitur. </a:t>
            </a:r>
          </a:p>
        </p:txBody>
      </p:sp>
      <p:sp>
        <p:nvSpPr>
          <p:cNvPr id="2" name="Rechteck 1">
            <a:extLst>
              <a:ext uri="{FF2B5EF4-FFF2-40B4-BE49-F238E27FC236}">
                <a16:creationId xmlns:a16="http://schemas.microsoft.com/office/drawing/2014/main" id="{E9528DD8-69D3-4A1D-9984-4C8321EB4C8A}"/>
              </a:ext>
            </a:extLst>
          </p:cNvPr>
          <p:cNvSpPr/>
          <p:nvPr/>
        </p:nvSpPr>
        <p:spPr>
          <a:xfrm>
            <a:off x="578589" y="2828835"/>
            <a:ext cx="11073083" cy="1384995"/>
          </a:xfrm>
          <a:prstGeom prst="rect">
            <a:avLst/>
          </a:prstGeom>
        </p:spPr>
        <p:txBody>
          <a:bodyPr wrap="square">
            <a:spAutoFit/>
          </a:bodyPr>
          <a:lstStyle/>
          <a:p>
            <a:r>
              <a:rPr lang="de-DE" sz="2400" b="1" dirty="0"/>
              <a:t>0</a:t>
            </a:r>
            <a:r>
              <a:rPr lang="de-DE" dirty="0"/>
              <a:t>											         </a:t>
            </a:r>
            <a:r>
              <a:rPr lang="de-DE" sz="2400" b="1" dirty="0"/>
              <a:t>10</a:t>
            </a:r>
          </a:p>
          <a:p>
            <a:endParaRPr lang="de-DE" dirty="0"/>
          </a:p>
          <a:p>
            <a:endParaRPr lang="de-DE" dirty="0"/>
          </a:p>
          <a:p>
            <a:r>
              <a:rPr lang="de-DE" sz="2400" b="1" dirty="0"/>
              <a:t>gar nicht										sehr</a:t>
            </a:r>
          </a:p>
        </p:txBody>
      </p:sp>
      <p:cxnSp>
        <p:nvCxnSpPr>
          <p:cNvPr id="6" name="Gerade Verbindung mit Pfeil 5">
            <a:extLst>
              <a:ext uri="{FF2B5EF4-FFF2-40B4-BE49-F238E27FC236}">
                <a16:creationId xmlns:a16="http://schemas.microsoft.com/office/drawing/2014/main" id="{11EEB60E-F216-4ADD-9ADF-8B1000FBF168}"/>
              </a:ext>
            </a:extLst>
          </p:cNvPr>
          <p:cNvCxnSpPr>
            <a:cxnSpLocks/>
            <a:stCxn id="2" idx="1"/>
            <a:endCxn id="2" idx="3"/>
          </p:cNvCxnSpPr>
          <p:nvPr/>
        </p:nvCxnSpPr>
        <p:spPr>
          <a:xfrm>
            <a:off x="578589" y="3521333"/>
            <a:ext cx="11073083"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4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DFA228B4-9471-41BC-A45D-DAD8E0198E38}"/>
              </a:ext>
            </a:extLst>
          </p:cNvPr>
          <p:cNvSpPr>
            <a:spLocks noGrp="1"/>
          </p:cNvSpPr>
          <p:nvPr>
            <p:ph type="subTitle" idx="1"/>
          </p:nvPr>
        </p:nvSpPr>
        <p:spPr>
          <a:xfrm>
            <a:off x="384409" y="166579"/>
            <a:ext cx="5730721" cy="2341418"/>
          </a:xfrm>
        </p:spPr>
        <p:txBody>
          <a:bodyPr anchor="b">
            <a:normAutofit/>
          </a:bodyPr>
          <a:lstStyle/>
          <a:p>
            <a:pPr algn="l">
              <a:lnSpc>
                <a:spcPct val="100000"/>
              </a:lnSpc>
              <a:spcBef>
                <a:spcPts val="600"/>
              </a:spcBef>
            </a:pPr>
            <a:r>
              <a:rPr lang="de-DE" sz="2800" dirty="0">
                <a:latin typeface="+mj-lt"/>
                <a:ea typeface="+mj-ea"/>
                <a:cs typeface="+mj-cs"/>
              </a:rPr>
              <a:t>Die engeren inhaltlichen Vorgaben durch die Begriffe im Bildungsplan machen die Anforderungen für das Abitur transparenter. </a:t>
            </a:r>
          </a:p>
        </p:txBody>
      </p:sp>
      <p:sp>
        <p:nvSpPr>
          <p:cNvPr id="2" name="Rechteck 1">
            <a:extLst>
              <a:ext uri="{FF2B5EF4-FFF2-40B4-BE49-F238E27FC236}">
                <a16:creationId xmlns:a16="http://schemas.microsoft.com/office/drawing/2014/main" id="{E9528DD8-69D3-4A1D-9984-4C8321EB4C8A}"/>
              </a:ext>
            </a:extLst>
          </p:cNvPr>
          <p:cNvSpPr/>
          <p:nvPr/>
        </p:nvSpPr>
        <p:spPr>
          <a:xfrm>
            <a:off x="578589" y="2828835"/>
            <a:ext cx="11073083" cy="1384995"/>
          </a:xfrm>
          <a:prstGeom prst="rect">
            <a:avLst/>
          </a:prstGeom>
        </p:spPr>
        <p:txBody>
          <a:bodyPr wrap="square">
            <a:spAutoFit/>
          </a:bodyPr>
          <a:lstStyle/>
          <a:p>
            <a:r>
              <a:rPr lang="de-DE" sz="2400" b="1" dirty="0"/>
              <a:t>0</a:t>
            </a:r>
            <a:r>
              <a:rPr lang="de-DE" dirty="0"/>
              <a:t>											         </a:t>
            </a:r>
            <a:r>
              <a:rPr lang="de-DE" sz="2400" b="1" dirty="0"/>
              <a:t>10</a:t>
            </a:r>
          </a:p>
          <a:p>
            <a:endParaRPr lang="de-DE" dirty="0"/>
          </a:p>
          <a:p>
            <a:endParaRPr lang="de-DE" dirty="0"/>
          </a:p>
          <a:p>
            <a:r>
              <a:rPr lang="de-DE" sz="2400" b="1" dirty="0"/>
              <a:t>gar nicht										sehr</a:t>
            </a:r>
          </a:p>
        </p:txBody>
      </p:sp>
      <p:cxnSp>
        <p:nvCxnSpPr>
          <p:cNvPr id="6" name="Gerade Verbindung mit Pfeil 5">
            <a:extLst>
              <a:ext uri="{FF2B5EF4-FFF2-40B4-BE49-F238E27FC236}">
                <a16:creationId xmlns:a16="http://schemas.microsoft.com/office/drawing/2014/main" id="{11EEB60E-F216-4ADD-9ADF-8B1000FBF168}"/>
              </a:ext>
            </a:extLst>
          </p:cNvPr>
          <p:cNvCxnSpPr>
            <a:cxnSpLocks/>
            <a:stCxn id="2" idx="1"/>
            <a:endCxn id="2" idx="3"/>
          </p:cNvCxnSpPr>
          <p:nvPr/>
        </p:nvCxnSpPr>
        <p:spPr>
          <a:xfrm>
            <a:off x="578589" y="3521333"/>
            <a:ext cx="11073083"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8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DFA228B4-9471-41BC-A45D-DAD8E0198E38}"/>
              </a:ext>
            </a:extLst>
          </p:cNvPr>
          <p:cNvSpPr>
            <a:spLocks noGrp="1"/>
          </p:cNvSpPr>
          <p:nvPr>
            <p:ph type="subTitle" idx="1"/>
          </p:nvPr>
        </p:nvSpPr>
        <p:spPr>
          <a:xfrm>
            <a:off x="578590" y="832367"/>
            <a:ext cx="5730721" cy="1053269"/>
          </a:xfrm>
        </p:spPr>
        <p:txBody>
          <a:bodyPr anchor="b">
            <a:normAutofit/>
          </a:bodyPr>
          <a:lstStyle/>
          <a:p>
            <a:pPr algn="l">
              <a:lnSpc>
                <a:spcPct val="100000"/>
              </a:lnSpc>
              <a:spcBef>
                <a:spcPts val="600"/>
              </a:spcBef>
            </a:pPr>
            <a:r>
              <a:rPr lang="de-DE" sz="2800" dirty="0">
                <a:latin typeface="+mj-lt"/>
              </a:rPr>
              <a:t>Das Abitur in Geschichte sollte in Zukunft nicht schwieriger werden. </a:t>
            </a:r>
          </a:p>
        </p:txBody>
      </p:sp>
      <p:sp>
        <p:nvSpPr>
          <p:cNvPr id="2" name="Rechteck 1">
            <a:extLst>
              <a:ext uri="{FF2B5EF4-FFF2-40B4-BE49-F238E27FC236}">
                <a16:creationId xmlns:a16="http://schemas.microsoft.com/office/drawing/2014/main" id="{E9528DD8-69D3-4A1D-9984-4C8321EB4C8A}"/>
              </a:ext>
            </a:extLst>
          </p:cNvPr>
          <p:cNvSpPr/>
          <p:nvPr/>
        </p:nvSpPr>
        <p:spPr>
          <a:xfrm>
            <a:off x="578589" y="2828835"/>
            <a:ext cx="11073083" cy="1384995"/>
          </a:xfrm>
          <a:prstGeom prst="rect">
            <a:avLst/>
          </a:prstGeom>
        </p:spPr>
        <p:txBody>
          <a:bodyPr wrap="square">
            <a:spAutoFit/>
          </a:bodyPr>
          <a:lstStyle/>
          <a:p>
            <a:r>
              <a:rPr lang="de-DE" sz="2400" b="1" dirty="0"/>
              <a:t>0</a:t>
            </a:r>
            <a:r>
              <a:rPr lang="de-DE" dirty="0"/>
              <a:t>											         </a:t>
            </a:r>
            <a:r>
              <a:rPr lang="de-DE" sz="2400" b="1" dirty="0"/>
              <a:t>10</a:t>
            </a:r>
          </a:p>
          <a:p>
            <a:endParaRPr lang="de-DE" dirty="0"/>
          </a:p>
          <a:p>
            <a:endParaRPr lang="de-DE" dirty="0"/>
          </a:p>
          <a:p>
            <a:r>
              <a:rPr lang="de-DE" sz="2400" b="1" dirty="0"/>
              <a:t>gar nicht										sehr</a:t>
            </a:r>
          </a:p>
        </p:txBody>
      </p:sp>
      <p:cxnSp>
        <p:nvCxnSpPr>
          <p:cNvPr id="6" name="Gerade Verbindung mit Pfeil 5">
            <a:extLst>
              <a:ext uri="{FF2B5EF4-FFF2-40B4-BE49-F238E27FC236}">
                <a16:creationId xmlns:a16="http://schemas.microsoft.com/office/drawing/2014/main" id="{11EEB60E-F216-4ADD-9ADF-8B1000FBF168}"/>
              </a:ext>
            </a:extLst>
          </p:cNvPr>
          <p:cNvCxnSpPr>
            <a:cxnSpLocks/>
            <a:stCxn id="2" idx="1"/>
            <a:endCxn id="2" idx="3"/>
          </p:cNvCxnSpPr>
          <p:nvPr/>
        </p:nvCxnSpPr>
        <p:spPr>
          <a:xfrm>
            <a:off x="578589" y="3521333"/>
            <a:ext cx="11073083"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86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DFA228B4-9471-41BC-A45D-DAD8E0198E38}"/>
              </a:ext>
            </a:extLst>
          </p:cNvPr>
          <p:cNvSpPr>
            <a:spLocks noGrp="1"/>
          </p:cNvSpPr>
          <p:nvPr>
            <p:ph type="subTitle" idx="1"/>
          </p:nvPr>
        </p:nvSpPr>
        <p:spPr>
          <a:xfrm>
            <a:off x="578591" y="832367"/>
            <a:ext cx="5304100" cy="1384995"/>
          </a:xfrm>
        </p:spPr>
        <p:txBody>
          <a:bodyPr anchor="b">
            <a:noAutofit/>
          </a:bodyPr>
          <a:lstStyle/>
          <a:p>
            <a:pPr algn="l">
              <a:lnSpc>
                <a:spcPct val="100000"/>
              </a:lnSpc>
              <a:spcBef>
                <a:spcPts val="600"/>
              </a:spcBef>
            </a:pPr>
            <a:r>
              <a:rPr lang="de-DE" sz="2800" dirty="0">
                <a:latin typeface="+mj-lt"/>
              </a:rPr>
              <a:t>Das Aufgabenformat des bisherigen Abiturs sollte weiterentwickelt werden. </a:t>
            </a:r>
          </a:p>
        </p:txBody>
      </p:sp>
      <p:sp>
        <p:nvSpPr>
          <p:cNvPr id="2" name="Rechteck 1">
            <a:extLst>
              <a:ext uri="{FF2B5EF4-FFF2-40B4-BE49-F238E27FC236}">
                <a16:creationId xmlns:a16="http://schemas.microsoft.com/office/drawing/2014/main" id="{E9528DD8-69D3-4A1D-9984-4C8321EB4C8A}"/>
              </a:ext>
            </a:extLst>
          </p:cNvPr>
          <p:cNvSpPr/>
          <p:nvPr/>
        </p:nvSpPr>
        <p:spPr>
          <a:xfrm>
            <a:off x="578589" y="2828835"/>
            <a:ext cx="11073083" cy="1384995"/>
          </a:xfrm>
          <a:prstGeom prst="rect">
            <a:avLst/>
          </a:prstGeom>
        </p:spPr>
        <p:txBody>
          <a:bodyPr wrap="square">
            <a:spAutoFit/>
          </a:bodyPr>
          <a:lstStyle/>
          <a:p>
            <a:r>
              <a:rPr lang="de-DE" sz="2400" b="1" dirty="0"/>
              <a:t>0</a:t>
            </a:r>
            <a:r>
              <a:rPr lang="de-DE" dirty="0"/>
              <a:t>											         </a:t>
            </a:r>
            <a:r>
              <a:rPr lang="de-DE" sz="2400" b="1" dirty="0"/>
              <a:t>10</a:t>
            </a:r>
          </a:p>
          <a:p>
            <a:endParaRPr lang="de-DE" dirty="0"/>
          </a:p>
          <a:p>
            <a:endParaRPr lang="de-DE" dirty="0"/>
          </a:p>
          <a:p>
            <a:r>
              <a:rPr lang="de-DE" sz="2400" b="1" dirty="0"/>
              <a:t>gar nicht										sehr</a:t>
            </a:r>
          </a:p>
        </p:txBody>
      </p:sp>
      <p:cxnSp>
        <p:nvCxnSpPr>
          <p:cNvPr id="6" name="Gerade Verbindung mit Pfeil 5">
            <a:extLst>
              <a:ext uri="{FF2B5EF4-FFF2-40B4-BE49-F238E27FC236}">
                <a16:creationId xmlns:a16="http://schemas.microsoft.com/office/drawing/2014/main" id="{11EEB60E-F216-4ADD-9ADF-8B1000FBF168}"/>
              </a:ext>
            </a:extLst>
          </p:cNvPr>
          <p:cNvCxnSpPr>
            <a:cxnSpLocks/>
            <a:stCxn id="2" idx="1"/>
            <a:endCxn id="2" idx="3"/>
          </p:cNvCxnSpPr>
          <p:nvPr/>
        </p:nvCxnSpPr>
        <p:spPr>
          <a:xfrm>
            <a:off x="578589" y="3521333"/>
            <a:ext cx="11073083"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D407539-E5F9-4703-9BC8-35DF321F72FA}"/>
              </a:ext>
            </a:extLst>
          </p:cNvPr>
          <p:cNvSpPr>
            <a:spLocks noGrp="1"/>
          </p:cNvSpPr>
          <p:nvPr>
            <p:ph type="title"/>
          </p:nvPr>
        </p:nvSpPr>
        <p:spPr>
          <a:xfrm>
            <a:off x="612844" y="4815098"/>
            <a:ext cx="10943616" cy="1498153"/>
          </a:xfrm>
        </p:spPr>
        <p:txBody>
          <a:bodyPr>
            <a:noAutofit/>
          </a:bodyPr>
          <a:lstStyle/>
          <a:p>
            <a:pPr algn="ctr"/>
            <a:r>
              <a:rPr lang="de-DE" sz="3600" b="1" dirty="0"/>
              <a:t>Herzlich willkommen zur </a:t>
            </a:r>
            <a:r>
              <a:rPr lang="de-DE" sz="3600" b="1" dirty="0" err="1"/>
              <a:t>Multiplikatorentagung</a:t>
            </a:r>
            <a:r>
              <a:rPr lang="de-DE" sz="3600" b="1" dirty="0"/>
              <a:t> im Fach Geschichte zum Thema </a:t>
            </a:r>
            <a:br>
              <a:rPr lang="de-DE" sz="3600" b="1" dirty="0"/>
            </a:br>
            <a:r>
              <a:rPr lang="de-DE" sz="3600" b="1" dirty="0"/>
              <a:t>„Neue Schwerpunktthemen im Abitur ab 2023“</a:t>
            </a:r>
            <a:endParaRPr lang="de-DE" sz="3600" dirty="0"/>
          </a:p>
        </p:txBody>
      </p:sp>
      <p:pic>
        <p:nvPicPr>
          <p:cNvPr id="1026" name="Picture 2" descr="KooBO - Startseite">
            <a:extLst>
              <a:ext uri="{FF2B5EF4-FFF2-40B4-BE49-F238E27FC236}">
                <a16:creationId xmlns:a16="http://schemas.microsoft.com/office/drawing/2014/main" id="{36A3CDDA-784A-4303-AE74-8EAA5E6E61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0" r="1" b="1"/>
          <a:stretch/>
        </p:blipFill>
        <p:spPr bwMode="auto">
          <a:xfrm>
            <a:off x="971793" y="272374"/>
            <a:ext cx="9834752" cy="4161081"/>
          </a:xfrm>
          <a:prstGeom prst="rect">
            <a:avLst/>
          </a:prstGeom>
          <a:solidFill>
            <a:srgbClr val="FFC000"/>
          </a:solidFill>
          <a:ln w="19050">
            <a:solidFill>
              <a:schemeClr val="accent4">
                <a:lumMod val="20000"/>
                <a:lumOff val="80000"/>
              </a:schemeClr>
            </a:solidFill>
            <a:miter lim="800000"/>
          </a:ln>
        </p:spPr>
      </p:pic>
    </p:spTree>
    <p:extLst>
      <p:ext uri="{BB962C8B-B14F-4D97-AF65-F5344CB8AC3E}">
        <p14:creationId xmlns:p14="http://schemas.microsoft.com/office/powerpoint/2010/main" val="5054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E3EF5-861D-4A51-823D-EC30BBE89273}"/>
              </a:ext>
            </a:extLst>
          </p:cNvPr>
          <p:cNvSpPr>
            <a:spLocks noGrp="1"/>
          </p:cNvSpPr>
          <p:nvPr>
            <p:ph type="title"/>
          </p:nvPr>
        </p:nvSpPr>
        <p:spPr>
          <a:xfrm>
            <a:off x="838200" y="139889"/>
            <a:ext cx="10515600" cy="747215"/>
          </a:xfrm>
        </p:spPr>
        <p:txBody>
          <a:bodyPr>
            <a:normAutofit fontScale="90000"/>
          </a:bodyPr>
          <a:lstStyle/>
          <a:p>
            <a:r>
              <a:rPr lang="de-DE" dirty="0"/>
              <a:t>Blick auf den Server</a:t>
            </a:r>
            <a:br>
              <a:rPr lang="de-DE" dirty="0"/>
            </a:br>
            <a:r>
              <a:rPr lang="de-DE" sz="2700" dirty="0">
                <a:hlinkClick r:id="rId3"/>
              </a:rPr>
              <a:t>https://lehrerfortbildung-bw.de/u_gewi/geschichte/gym/bp2016/fb10/index.html</a:t>
            </a:r>
            <a:r>
              <a:rPr lang="de-DE" sz="2700" dirty="0"/>
              <a:t> </a:t>
            </a:r>
          </a:p>
        </p:txBody>
      </p:sp>
      <p:pic>
        <p:nvPicPr>
          <p:cNvPr id="1026" name="6DA75F0C-190E-4FD8-BB8F-18F46F083EC3">
            <a:extLst>
              <a:ext uri="{FF2B5EF4-FFF2-40B4-BE49-F238E27FC236}">
                <a16:creationId xmlns:a16="http://schemas.microsoft.com/office/drawing/2014/main" id="{FC5EE019-3CBD-4C5F-A83C-31A19E4416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65" t="14256" r="12867" b="14088"/>
          <a:stretch/>
        </p:blipFill>
        <p:spPr bwMode="auto">
          <a:xfrm>
            <a:off x="2066059" y="1080890"/>
            <a:ext cx="5915026" cy="577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50DD48E1-2AAF-4915-AA39-572B3A04A316}"/>
              </a:ext>
            </a:extLst>
          </p:cNvPr>
          <p:cNvSpPr txBox="1"/>
          <p:nvPr/>
        </p:nvSpPr>
        <p:spPr>
          <a:xfrm>
            <a:off x="7731702" y="5070763"/>
            <a:ext cx="4113933" cy="830997"/>
          </a:xfrm>
          <a:prstGeom prst="rect">
            <a:avLst/>
          </a:prstGeom>
          <a:noFill/>
        </p:spPr>
        <p:txBody>
          <a:bodyPr wrap="square" rtlCol="0">
            <a:spAutoFit/>
          </a:bodyPr>
          <a:lstStyle/>
          <a:p>
            <a:r>
              <a:rPr lang="de-DE" sz="2400" dirty="0"/>
              <a:t>Kennwort: xxx</a:t>
            </a:r>
          </a:p>
          <a:p>
            <a:r>
              <a:rPr lang="de-DE" sz="2400" dirty="0"/>
              <a:t>Benutzername</a:t>
            </a:r>
            <a:r>
              <a:rPr lang="de-DE" sz="2400"/>
              <a:t>: xxx</a:t>
            </a:r>
            <a:endParaRPr lang="de-DE" sz="2400" dirty="0"/>
          </a:p>
        </p:txBody>
      </p:sp>
    </p:spTree>
    <p:extLst>
      <p:ext uri="{BB962C8B-B14F-4D97-AF65-F5344CB8AC3E}">
        <p14:creationId xmlns:p14="http://schemas.microsoft.com/office/powerpoint/2010/main" val="271412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a:srcRect l="61296" t="16468" r="9916" b="12087"/>
          <a:stretch/>
        </p:blipFill>
        <p:spPr>
          <a:xfrm>
            <a:off x="7174809" y="463825"/>
            <a:ext cx="4209496" cy="5876649"/>
          </a:xfrm>
          <a:prstGeom prst="rect">
            <a:avLst/>
          </a:prstGeom>
        </p:spPr>
      </p:pic>
      <p:sp>
        <p:nvSpPr>
          <p:cNvPr id="4" name="Titel 5">
            <a:extLst>
              <a:ext uri="{FF2B5EF4-FFF2-40B4-BE49-F238E27FC236}">
                <a16:creationId xmlns:a16="http://schemas.microsoft.com/office/drawing/2014/main" id="{4665E59F-973E-4B22-B8EB-2427BD2F3641}"/>
              </a:ext>
            </a:extLst>
          </p:cNvPr>
          <p:cNvSpPr txBox="1">
            <a:spLocks/>
          </p:cNvSpPr>
          <p:nvPr/>
        </p:nvSpPr>
        <p:spPr>
          <a:xfrm>
            <a:off x="685800" y="1231900"/>
            <a:ext cx="6372225" cy="33401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Ein-Blick in den Bildungsplan</a:t>
            </a:r>
          </a:p>
          <a:p>
            <a:endParaRPr lang="de-DE" sz="4000" dirty="0"/>
          </a:p>
          <a:p>
            <a:r>
              <a:rPr lang="de-DE" sz="4000" dirty="0"/>
              <a:t>Neuakzentuierungen im Vergleich zu 2004</a:t>
            </a:r>
          </a:p>
        </p:txBody>
      </p:sp>
    </p:spTree>
    <p:extLst>
      <p:ext uri="{BB962C8B-B14F-4D97-AF65-F5344CB8AC3E}">
        <p14:creationId xmlns:p14="http://schemas.microsoft.com/office/powerpoint/2010/main" val="195968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A9396-52BD-459A-B275-7FB0409F9639}"/>
              </a:ext>
            </a:extLst>
          </p:cNvPr>
          <p:cNvSpPr>
            <a:spLocks noGrp="1"/>
          </p:cNvSpPr>
          <p:nvPr>
            <p:ph type="title"/>
          </p:nvPr>
        </p:nvSpPr>
        <p:spPr>
          <a:xfrm>
            <a:off x="447675" y="157163"/>
            <a:ext cx="10515600" cy="868074"/>
          </a:xfrm>
        </p:spPr>
        <p:txBody>
          <a:bodyPr/>
          <a:lstStyle/>
          <a:p>
            <a:r>
              <a:rPr lang="de-DE" dirty="0"/>
              <a:t>Zentrale didaktische Aspekte</a:t>
            </a:r>
          </a:p>
        </p:txBody>
      </p:sp>
      <p:sp>
        <p:nvSpPr>
          <p:cNvPr id="4" name="Inhaltsplatzhalter 3">
            <a:extLst>
              <a:ext uri="{FF2B5EF4-FFF2-40B4-BE49-F238E27FC236}">
                <a16:creationId xmlns:a16="http://schemas.microsoft.com/office/drawing/2014/main" id="{8A93CF76-D31C-4A90-8BD4-3A073E447086}"/>
              </a:ext>
            </a:extLst>
          </p:cNvPr>
          <p:cNvSpPr>
            <a:spLocks noGrp="1"/>
          </p:cNvSpPr>
          <p:nvPr>
            <p:ph idx="4294967295"/>
          </p:nvPr>
        </p:nvSpPr>
        <p:spPr>
          <a:xfrm>
            <a:off x="447675" y="1192213"/>
            <a:ext cx="11356398" cy="5508625"/>
          </a:xfrm>
        </p:spPr>
        <p:txBody>
          <a:bodyPr>
            <a:noAutofit/>
          </a:bodyPr>
          <a:lstStyle/>
          <a:p>
            <a:r>
              <a:rPr lang="de-DE" sz="2000" b="1" dirty="0"/>
              <a:t>zeitlich:</a:t>
            </a:r>
            <a:r>
              <a:rPr lang="de-DE" sz="2000" dirty="0"/>
              <a:t> Konzentration auf Epoche der Hochmoderne sowie den Strukturbruch der 70er und seien Folgen (auch für Osteuropa) (1880 – 1990) </a:t>
            </a:r>
          </a:p>
          <a:p>
            <a:r>
              <a:rPr lang="de-DE" sz="2000" b="1" dirty="0"/>
              <a:t>räumlich: </a:t>
            </a:r>
            <a:r>
              <a:rPr lang="de-DE" sz="2000" dirty="0"/>
              <a:t>transnationale radikale Veränderungsprozesse in allen Bereichen (Wirtschaft, Wissenschaft, Technik, Kultur, Politik, Gesellschaft, Medien) </a:t>
            </a:r>
          </a:p>
          <a:p>
            <a:r>
              <a:rPr lang="de-DE" sz="2000" b="1" dirty="0"/>
              <a:t>empirisch: </a:t>
            </a:r>
            <a:r>
              <a:rPr lang="de-DE" sz="2000" dirty="0"/>
              <a:t>Modernisierungsprozesse und Auswirkungen aufgrund der Dynamik des zunehmend beschleunigenden Wandels als „</a:t>
            </a:r>
            <a:r>
              <a:rPr lang="de-DE" sz="2000" dirty="0">
                <a:sym typeface="Wingdings" panose="05000000000000000000" pitchFamily="2" charset="2"/>
              </a:rPr>
              <a:t>Schockwelle“ in ganz Europa</a:t>
            </a:r>
          </a:p>
          <a:p>
            <a:pPr marL="0" indent="0">
              <a:buNone/>
            </a:pPr>
            <a:r>
              <a:rPr lang="de-DE" sz="2000" dirty="0">
                <a:sym typeface="Wingdings" panose="05000000000000000000" pitchFamily="2" charset="2"/>
              </a:rPr>
              <a:t> </a:t>
            </a:r>
            <a:r>
              <a:rPr lang="de-DE" sz="2000" dirty="0"/>
              <a:t>Europa als „Labor der Moderne“ mit Chancen und Risiken der Modernisierung (Orientierungskrise und Fortschrittsbegeisterung, Wunsch nach Sicherheiten)</a:t>
            </a:r>
          </a:p>
          <a:p>
            <a:r>
              <a:rPr lang="de-DE" sz="2000" b="1" dirty="0"/>
              <a:t>urteilend:</a:t>
            </a:r>
            <a:r>
              <a:rPr lang="de-DE" sz="2000" dirty="0"/>
              <a:t> menschenverachtender Charakter der antimodernen Systeme des NS und des Stalinismus (z. B. Lagersysteme)</a:t>
            </a:r>
          </a:p>
          <a:p>
            <a:pPr marL="0" indent="0">
              <a:buNone/>
            </a:pPr>
            <a:r>
              <a:rPr lang="de-DE" sz="2000" dirty="0">
                <a:sym typeface="Wingdings" panose="05000000000000000000" pitchFamily="2" charset="2"/>
              </a:rPr>
              <a:t> </a:t>
            </a:r>
            <a:r>
              <a:rPr lang="de-DE" sz="2000" dirty="0"/>
              <a:t>besondere Entwicklung in der deutschen Gesellschaft durch NS/ Zivilisationsbruch der Shoah</a:t>
            </a:r>
          </a:p>
          <a:p>
            <a:r>
              <a:rPr lang="de-DE" sz="2000" b="1" dirty="0"/>
              <a:t>perspektivisch:</a:t>
            </a:r>
            <a:r>
              <a:rPr lang="de-DE" sz="2000" dirty="0"/>
              <a:t> Wiederaufstieg Europas nach 1945 in unterschiedlichen Wegen in Ost- und Westeuropa zu Wohlstand (Massenkonsum) und politischer Partizipation (Zivilgesellschaft)</a:t>
            </a:r>
          </a:p>
          <a:p>
            <a:r>
              <a:rPr lang="de-DE" sz="2000" b="1" dirty="0"/>
              <a:t>zeitgeschichtlich:</a:t>
            </a:r>
            <a:r>
              <a:rPr lang="de-DE" sz="2000" dirty="0"/>
              <a:t> das Ende des „Golden Age“/ 70er Jahre bzw. Epochenjahr 1979 als Umbruch bis in die Gegenwart</a:t>
            </a:r>
          </a:p>
          <a:p>
            <a:pPr marL="0" indent="0">
              <a:buNone/>
            </a:pPr>
            <a:r>
              <a:rPr lang="de-DE" sz="2000" dirty="0">
                <a:sym typeface="Wingdings" panose="05000000000000000000" pitchFamily="2" charset="2"/>
              </a:rPr>
              <a:t> </a:t>
            </a:r>
            <a:r>
              <a:rPr lang="de-DE" sz="2000" dirty="0"/>
              <a:t>Prozesse der Dekolonialisierung und Konflikte als Folge der Hochmoderne</a:t>
            </a:r>
          </a:p>
        </p:txBody>
      </p:sp>
    </p:spTree>
    <p:extLst>
      <p:ext uri="{BB962C8B-B14F-4D97-AF65-F5344CB8AC3E}">
        <p14:creationId xmlns:p14="http://schemas.microsoft.com/office/powerpoint/2010/main" val="39963805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1620</Words>
  <Application>Microsoft Office PowerPoint</Application>
  <PresentationFormat>Breitbild</PresentationFormat>
  <Paragraphs>159</Paragraphs>
  <Slides>15</Slides>
  <Notes>15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MS Mincho</vt:lpstr>
      <vt:lpstr>Arial</vt:lpstr>
      <vt:lpstr>Calibri</vt:lpstr>
      <vt:lpstr>Calibri Light</vt:lpstr>
      <vt:lpstr>Times New Roman</vt:lpstr>
      <vt:lpstr>Wingdings</vt:lpstr>
      <vt:lpstr>Office</vt:lpstr>
      <vt:lpstr>Herzlich willkommen zur Multiplikatorentagung im Fach Geschichte zum Thema  „Neue Schwerpunktthemen im Abitur ab 2023“</vt:lpstr>
      <vt:lpstr>PowerPoint-Präsentation</vt:lpstr>
      <vt:lpstr>PowerPoint-Präsentation</vt:lpstr>
      <vt:lpstr>PowerPoint-Präsentation</vt:lpstr>
      <vt:lpstr>PowerPoint-Präsentation</vt:lpstr>
      <vt:lpstr>Herzlich willkommen zur Multiplikatorentagung im Fach Geschichte zum Thema  „Neue Schwerpunktthemen im Abitur ab 2023“</vt:lpstr>
      <vt:lpstr>Blick auf den Server https://lehrerfortbildung-bw.de/u_gewi/geschichte/gym/bp2016/fb10/index.html </vt:lpstr>
      <vt:lpstr>PowerPoint-Präsentation</vt:lpstr>
      <vt:lpstr>Zentrale didaktische Aspekte</vt:lpstr>
      <vt:lpstr>Leistungsfach Geschichte</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Schipperges</dc:creator>
  <cp:lastModifiedBy>zwakh</cp:lastModifiedBy>
  <cp:revision>103</cp:revision>
  <cp:lastPrinted>2021-03-21T19:16:34Z</cp:lastPrinted>
  <dcterms:created xsi:type="dcterms:W3CDTF">2021-02-15T08:30:42Z</dcterms:created>
  <dcterms:modified xsi:type="dcterms:W3CDTF">2023-02-02T11:03:20Z</dcterms:modified>
</cp:coreProperties>
</file>