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8" r:id="rId2"/>
    <p:sldId id="322" r:id="rId3"/>
    <p:sldId id="333" r:id="rId4"/>
    <p:sldId id="335" r:id="rId5"/>
    <p:sldId id="324" r:id="rId6"/>
    <p:sldId id="347" r:id="rId7"/>
    <p:sldId id="360" r:id="rId8"/>
    <p:sldId id="357" r:id="rId9"/>
    <p:sldId id="354" r:id="rId10"/>
    <p:sldId id="359" r:id="rId11"/>
    <p:sldId id="299" r:id="rId12"/>
    <p:sldId id="312" r:id="rId13"/>
    <p:sldId id="349" r:id="rId14"/>
    <p:sldId id="300" r:id="rId15"/>
    <p:sldId id="325" r:id="rId16"/>
    <p:sldId id="303" r:id="rId17"/>
    <p:sldId id="302" r:id="rId18"/>
    <p:sldId id="301" r:id="rId19"/>
    <p:sldId id="348" r:id="rId20"/>
    <p:sldId id="305" r:id="rId21"/>
    <p:sldId id="363"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45477" autoAdjust="0"/>
  </p:normalViewPr>
  <p:slideViewPr>
    <p:cSldViewPr snapToGrid="0">
      <p:cViewPr varScale="1">
        <p:scale>
          <a:sx n="39" d="100"/>
          <a:sy n="39" d="100"/>
        </p:scale>
        <p:origin x="2357" y="43"/>
      </p:cViewPr>
      <p:guideLst/>
    </p:cSldViewPr>
  </p:slideViewPr>
  <p:outlineViewPr>
    <p:cViewPr>
      <p:scale>
        <a:sx n="33" d="100"/>
        <a:sy n="33" d="100"/>
      </p:scale>
      <p:origin x="0" y="-9202"/>
    </p:cViewPr>
  </p:outlineViewPr>
  <p:notesTextViewPr>
    <p:cViewPr>
      <p:scale>
        <a:sx n="3" d="2"/>
        <a:sy n="3" d="2"/>
      </p:scale>
      <p:origin x="0" y="0"/>
    </p:cViewPr>
  </p:notesTextViewPr>
  <p:sorterViewPr>
    <p:cViewPr>
      <p:scale>
        <a:sx n="144" d="100"/>
        <a:sy n="144" d="100"/>
      </p:scale>
      <p:origin x="0" y="-1867"/>
    </p:cViewPr>
  </p:sorter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73F1C-2AAB-4B56-AB23-BBE820E508A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B4B886CD-870C-40C6-827B-9C1FD061B05A}">
      <dgm:prSet phldrT="[Text]"/>
      <dgm:spPr>
        <a:solidFill>
          <a:schemeClr val="accent1"/>
        </a:solidFill>
      </dgm:spPr>
      <dgm:t>
        <a:bodyPr/>
        <a:lstStyle/>
        <a:p>
          <a:r>
            <a:rPr lang="de-DE" dirty="0"/>
            <a:t>BRD</a:t>
          </a:r>
        </a:p>
      </dgm:t>
    </dgm:pt>
    <dgm:pt modelId="{FA9A1C65-0AB7-43FE-A2B0-BA41FD9495D7}" type="parTrans" cxnId="{4B740A02-2995-477E-9AC2-F6FDAA20E3E7}">
      <dgm:prSet/>
      <dgm:spPr/>
      <dgm:t>
        <a:bodyPr/>
        <a:lstStyle/>
        <a:p>
          <a:endParaRPr lang="de-DE"/>
        </a:p>
      </dgm:t>
    </dgm:pt>
    <dgm:pt modelId="{38CC890C-B642-425A-8C73-87EB421B5095}" type="sibTrans" cxnId="{4B740A02-2995-477E-9AC2-F6FDAA20E3E7}">
      <dgm:prSet/>
      <dgm:spPr/>
      <dgm:t>
        <a:bodyPr/>
        <a:lstStyle/>
        <a:p>
          <a:endParaRPr lang="de-DE"/>
        </a:p>
      </dgm:t>
    </dgm:pt>
    <dgm:pt modelId="{B94EE347-A550-4FDA-9B2F-65B32393CB34}">
      <dgm:prSet phldrT="[Text]"/>
      <dgm:spPr>
        <a:solidFill>
          <a:srgbClr val="FF0000"/>
        </a:solidFill>
      </dgm:spPr>
      <dgm:t>
        <a:bodyPr/>
        <a:lstStyle/>
        <a:p>
          <a:r>
            <a:rPr lang="de-DE" dirty="0"/>
            <a:t>DDR</a:t>
          </a:r>
        </a:p>
      </dgm:t>
    </dgm:pt>
    <dgm:pt modelId="{376AB746-18A6-4E2F-82F4-BB53CDCFE219}" type="parTrans" cxnId="{00C11F06-CD54-4E4A-BA0D-9FC71E81C00D}">
      <dgm:prSet/>
      <dgm:spPr/>
      <dgm:t>
        <a:bodyPr/>
        <a:lstStyle/>
        <a:p>
          <a:endParaRPr lang="de-DE"/>
        </a:p>
      </dgm:t>
    </dgm:pt>
    <dgm:pt modelId="{80255666-5195-43F7-B291-0985FC0101F2}" type="sibTrans" cxnId="{00C11F06-CD54-4E4A-BA0D-9FC71E81C00D}">
      <dgm:prSet/>
      <dgm:spPr/>
      <dgm:t>
        <a:bodyPr/>
        <a:lstStyle/>
        <a:p>
          <a:endParaRPr lang="de-DE"/>
        </a:p>
      </dgm:t>
    </dgm:pt>
    <dgm:pt modelId="{D3E0E198-9AB6-4524-85B2-5612DB9790C6}">
      <dgm:prSet phldrT="[Text]"/>
      <dgm:spPr>
        <a:solidFill>
          <a:srgbClr val="FF0000"/>
        </a:solidFill>
      </dgm:spPr>
      <dgm:t>
        <a:bodyPr/>
        <a:lstStyle/>
        <a:p>
          <a:r>
            <a:rPr lang="de-DE" dirty="0"/>
            <a:t>Osteuropa</a:t>
          </a:r>
        </a:p>
      </dgm:t>
    </dgm:pt>
    <dgm:pt modelId="{827A2ADC-BB74-4F28-A022-2D48FD17E650}" type="parTrans" cxnId="{76A85485-CDC9-4BB1-B513-8CBB24935EBB}">
      <dgm:prSet/>
      <dgm:spPr/>
      <dgm:t>
        <a:bodyPr/>
        <a:lstStyle/>
        <a:p>
          <a:endParaRPr lang="de-DE"/>
        </a:p>
      </dgm:t>
    </dgm:pt>
    <dgm:pt modelId="{8478F86D-2CD7-4B69-BE15-EADFA064609A}" type="sibTrans" cxnId="{76A85485-CDC9-4BB1-B513-8CBB24935EBB}">
      <dgm:prSet/>
      <dgm:spPr/>
      <dgm:t>
        <a:bodyPr/>
        <a:lstStyle/>
        <a:p>
          <a:endParaRPr lang="de-DE"/>
        </a:p>
      </dgm:t>
    </dgm:pt>
    <dgm:pt modelId="{0B75C38E-C2E1-43CC-B8FD-CBD244B3FC66}">
      <dgm:prSet phldrT="[Text]"/>
      <dgm:spPr/>
      <dgm:t>
        <a:bodyPr/>
        <a:lstStyle/>
        <a:p>
          <a:r>
            <a:rPr lang="de-DE" dirty="0"/>
            <a:t>Westen</a:t>
          </a:r>
        </a:p>
      </dgm:t>
    </dgm:pt>
    <dgm:pt modelId="{8C6998EE-219D-4288-AD27-C50632BF7D55}" type="parTrans" cxnId="{CB19BF93-037E-4F3D-A142-1027105C6B2A}">
      <dgm:prSet/>
      <dgm:spPr/>
      <dgm:t>
        <a:bodyPr/>
        <a:lstStyle/>
        <a:p>
          <a:endParaRPr lang="de-DE"/>
        </a:p>
      </dgm:t>
    </dgm:pt>
    <dgm:pt modelId="{3AD68500-4045-4414-9F3C-776791FBFED7}" type="sibTrans" cxnId="{CB19BF93-037E-4F3D-A142-1027105C6B2A}">
      <dgm:prSet/>
      <dgm:spPr/>
      <dgm:t>
        <a:bodyPr/>
        <a:lstStyle/>
        <a:p>
          <a:endParaRPr lang="de-DE"/>
        </a:p>
      </dgm:t>
    </dgm:pt>
    <dgm:pt modelId="{7CE16B2B-78F6-42FA-948B-15D669F1862E}">
      <dgm:prSet phldrT="[Text]"/>
      <dgm:spPr/>
      <dgm:t>
        <a:bodyPr/>
        <a:lstStyle/>
        <a:p>
          <a:endParaRPr lang="de-DE"/>
        </a:p>
      </dgm:t>
    </dgm:pt>
    <dgm:pt modelId="{465B29C3-A00C-4C7A-9E20-E88CE99D56EB}" type="parTrans" cxnId="{49691AC3-1008-4021-8A3F-F0601B2E3782}">
      <dgm:prSet/>
      <dgm:spPr/>
      <dgm:t>
        <a:bodyPr/>
        <a:lstStyle/>
        <a:p>
          <a:endParaRPr lang="de-DE"/>
        </a:p>
      </dgm:t>
    </dgm:pt>
    <dgm:pt modelId="{0911BB30-DCB8-458E-AE25-D8670ABC22CB}" type="sibTrans" cxnId="{49691AC3-1008-4021-8A3F-F0601B2E3782}">
      <dgm:prSet/>
      <dgm:spPr/>
      <dgm:t>
        <a:bodyPr/>
        <a:lstStyle/>
        <a:p>
          <a:endParaRPr lang="de-DE"/>
        </a:p>
      </dgm:t>
    </dgm:pt>
    <dgm:pt modelId="{EC97F518-592A-4EE8-98DC-600D6D80D72C}">
      <dgm:prSet phldrT="[Text]"/>
      <dgm:spPr/>
      <dgm:t>
        <a:bodyPr/>
        <a:lstStyle/>
        <a:p>
          <a:endParaRPr lang="de-DE"/>
        </a:p>
      </dgm:t>
    </dgm:pt>
    <dgm:pt modelId="{54937537-7EAA-4C5C-B9C6-F63B222C80A2}" type="parTrans" cxnId="{D7676316-4470-4813-9BFA-8FDD7D1202E3}">
      <dgm:prSet/>
      <dgm:spPr/>
      <dgm:t>
        <a:bodyPr/>
        <a:lstStyle/>
        <a:p>
          <a:endParaRPr lang="de-DE"/>
        </a:p>
      </dgm:t>
    </dgm:pt>
    <dgm:pt modelId="{E4635304-A3D9-4CDA-A33C-92680B367D48}" type="sibTrans" cxnId="{D7676316-4470-4813-9BFA-8FDD7D1202E3}">
      <dgm:prSet/>
      <dgm:spPr/>
      <dgm:t>
        <a:bodyPr/>
        <a:lstStyle/>
        <a:p>
          <a:endParaRPr lang="de-DE"/>
        </a:p>
      </dgm:t>
    </dgm:pt>
    <dgm:pt modelId="{8FC07C33-EF0D-4B97-8A04-A976C0439FA0}" type="pres">
      <dgm:prSet presAssocID="{E7873F1C-2AAB-4B56-AB23-BBE820E508A4}" presName="cycleMatrixDiagram" presStyleCnt="0">
        <dgm:presLayoutVars>
          <dgm:chMax val="1"/>
          <dgm:dir/>
          <dgm:animLvl val="lvl"/>
          <dgm:resizeHandles val="exact"/>
        </dgm:presLayoutVars>
      </dgm:prSet>
      <dgm:spPr/>
    </dgm:pt>
    <dgm:pt modelId="{76E7EF7C-822A-4272-A2E2-40565C174A8E}" type="pres">
      <dgm:prSet presAssocID="{E7873F1C-2AAB-4B56-AB23-BBE820E508A4}" presName="children" presStyleCnt="0"/>
      <dgm:spPr/>
    </dgm:pt>
    <dgm:pt modelId="{2FFD8EA0-1F87-4FAA-A37F-23AAD3B68277}" type="pres">
      <dgm:prSet presAssocID="{E7873F1C-2AAB-4B56-AB23-BBE820E508A4}" presName="childPlaceholder" presStyleCnt="0"/>
      <dgm:spPr/>
    </dgm:pt>
    <dgm:pt modelId="{F64CB837-3927-4231-90DA-D8E7619ACEBD}" type="pres">
      <dgm:prSet presAssocID="{E7873F1C-2AAB-4B56-AB23-BBE820E508A4}" presName="circle" presStyleCnt="0"/>
      <dgm:spPr/>
    </dgm:pt>
    <dgm:pt modelId="{886C7C19-676B-4C6A-B635-3EEFE8A59629}" type="pres">
      <dgm:prSet presAssocID="{E7873F1C-2AAB-4B56-AB23-BBE820E508A4}" presName="quadrant1" presStyleLbl="node1" presStyleIdx="0" presStyleCnt="4">
        <dgm:presLayoutVars>
          <dgm:chMax val="1"/>
          <dgm:bulletEnabled val="1"/>
        </dgm:presLayoutVars>
      </dgm:prSet>
      <dgm:spPr/>
    </dgm:pt>
    <dgm:pt modelId="{764D6FF7-57BF-4A4F-B764-55FB893C7E0E}" type="pres">
      <dgm:prSet presAssocID="{E7873F1C-2AAB-4B56-AB23-BBE820E508A4}" presName="quadrant2" presStyleLbl="node1" presStyleIdx="1" presStyleCnt="4">
        <dgm:presLayoutVars>
          <dgm:chMax val="1"/>
          <dgm:bulletEnabled val="1"/>
        </dgm:presLayoutVars>
      </dgm:prSet>
      <dgm:spPr/>
    </dgm:pt>
    <dgm:pt modelId="{0FC085CA-19B4-46AA-86B4-3E7301BB74C8}" type="pres">
      <dgm:prSet presAssocID="{E7873F1C-2AAB-4B56-AB23-BBE820E508A4}" presName="quadrant3" presStyleLbl="node1" presStyleIdx="2" presStyleCnt="4" custLinFactNeighborX="-251" custLinFactNeighborY="448">
        <dgm:presLayoutVars>
          <dgm:chMax val="1"/>
          <dgm:bulletEnabled val="1"/>
        </dgm:presLayoutVars>
      </dgm:prSet>
      <dgm:spPr/>
    </dgm:pt>
    <dgm:pt modelId="{AC5B64C8-AE7E-4612-A994-E7465CB04D0B}" type="pres">
      <dgm:prSet presAssocID="{E7873F1C-2AAB-4B56-AB23-BBE820E508A4}" presName="quadrant4" presStyleLbl="node1" presStyleIdx="3" presStyleCnt="4">
        <dgm:presLayoutVars>
          <dgm:chMax val="1"/>
          <dgm:bulletEnabled val="1"/>
        </dgm:presLayoutVars>
      </dgm:prSet>
      <dgm:spPr/>
    </dgm:pt>
    <dgm:pt modelId="{63B2BE3C-9417-4FF6-93B0-F3ACD37F5258}" type="pres">
      <dgm:prSet presAssocID="{E7873F1C-2AAB-4B56-AB23-BBE820E508A4}" presName="quadrantPlaceholder" presStyleCnt="0"/>
      <dgm:spPr/>
    </dgm:pt>
    <dgm:pt modelId="{F5DCBD5E-0203-4DC7-983E-B934AE9E3EDE}" type="pres">
      <dgm:prSet presAssocID="{E7873F1C-2AAB-4B56-AB23-BBE820E508A4}" presName="center1" presStyleLbl="fgShp" presStyleIdx="0" presStyleCnt="2"/>
      <dgm:spPr/>
    </dgm:pt>
    <dgm:pt modelId="{66C3499D-CBE7-4105-9BE4-58F48631E93D}" type="pres">
      <dgm:prSet presAssocID="{E7873F1C-2AAB-4B56-AB23-BBE820E508A4}" presName="center2" presStyleLbl="fgShp" presStyleIdx="1" presStyleCnt="2"/>
      <dgm:spPr/>
    </dgm:pt>
  </dgm:ptLst>
  <dgm:cxnLst>
    <dgm:cxn modelId="{4B740A02-2995-477E-9AC2-F6FDAA20E3E7}" srcId="{E7873F1C-2AAB-4B56-AB23-BBE820E508A4}" destId="{B4B886CD-870C-40C6-827B-9C1FD061B05A}" srcOrd="0" destOrd="0" parTransId="{FA9A1C65-0AB7-43FE-A2B0-BA41FD9495D7}" sibTransId="{38CC890C-B642-425A-8C73-87EB421B5095}"/>
    <dgm:cxn modelId="{00C11F06-CD54-4E4A-BA0D-9FC71E81C00D}" srcId="{E7873F1C-2AAB-4B56-AB23-BBE820E508A4}" destId="{B94EE347-A550-4FDA-9B2F-65B32393CB34}" srcOrd="1" destOrd="0" parTransId="{376AB746-18A6-4E2F-82F4-BB53CDCFE219}" sibTransId="{80255666-5195-43F7-B291-0985FC0101F2}"/>
    <dgm:cxn modelId="{6A86FD07-7FE6-4EC2-B475-1B482FC03C18}" type="presOf" srcId="{B94EE347-A550-4FDA-9B2F-65B32393CB34}" destId="{764D6FF7-57BF-4A4F-B764-55FB893C7E0E}" srcOrd="0" destOrd="0" presId="urn:microsoft.com/office/officeart/2005/8/layout/cycle4"/>
    <dgm:cxn modelId="{D7676316-4470-4813-9BFA-8FDD7D1202E3}" srcId="{E7873F1C-2AAB-4B56-AB23-BBE820E508A4}" destId="{EC97F518-592A-4EE8-98DC-600D6D80D72C}" srcOrd="5" destOrd="0" parTransId="{54937537-7EAA-4C5C-B9C6-F63B222C80A2}" sibTransId="{E4635304-A3D9-4CDA-A33C-92680B367D48}"/>
    <dgm:cxn modelId="{5FE2066B-78AC-4871-A236-934EE2113E89}" type="presOf" srcId="{0B75C38E-C2E1-43CC-B8FD-CBD244B3FC66}" destId="{AC5B64C8-AE7E-4612-A994-E7465CB04D0B}" srcOrd="0" destOrd="0" presId="urn:microsoft.com/office/officeart/2005/8/layout/cycle4"/>
    <dgm:cxn modelId="{0148A272-82D9-44AA-B918-BB06CCC5ACE1}" type="presOf" srcId="{D3E0E198-9AB6-4524-85B2-5612DB9790C6}" destId="{0FC085CA-19B4-46AA-86B4-3E7301BB74C8}" srcOrd="0" destOrd="0" presId="urn:microsoft.com/office/officeart/2005/8/layout/cycle4"/>
    <dgm:cxn modelId="{76A85485-CDC9-4BB1-B513-8CBB24935EBB}" srcId="{E7873F1C-2AAB-4B56-AB23-BBE820E508A4}" destId="{D3E0E198-9AB6-4524-85B2-5612DB9790C6}" srcOrd="2" destOrd="0" parTransId="{827A2ADC-BB74-4F28-A022-2D48FD17E650}" sibTransId="{8478F86D-2CD7-4B69-BE15-EADFA064609A}"/>
    <dgm:cxn modelId="{CB19BF93-037E-4F3D-A142-1027105C6B2A}" srcId="{E7873F1C-2AAB-4B56-AB23-BBE820E508A4}" destId="{0B75C38E-C2E1-43CC-B8FD-CBD244B3FC66}" srcOrd="3" destOrd="0" parTransId="{8C6998EE-219D-4288-AD27-C50632BF7D55}" sibTransId="{3AD68500-4045-4414-9F3C-776791FBFED7}"/>
    <dgm:cxn modelId="{4933FAA7-5ED8-4D37-BA32-03CD619A1796}" type="presOf" srcId="{E7873F1C-2AAB-4B56-AB23-BBE820E508A4}" destId="{8FC07C33-EF0D-4B97-8A04-A976C0439FA0}" srcOrd="0" destOrd="0" presId="urn:microsoft.com/office/officeart/2005/8/layout/cycle4"/>
    <dgm:cxn modelId="{285D3EB8-0CB3-4BEF-9D2E-882E337A9E42}" type="presOf" srcId="{B4B886CD-870C-40C6-827B-9C1FD061B05A}" destId="{886C7C19-676B-4C6A-B635-3EEFE8A59629}" srcOrd="0" destOrd="0" presId="urn:microsoft.com/office/officeart/2005/8/layout/cycle4"/>
    <dgm:cxn modelId="{49691AC3-1008-4021-8A3F-F0601B2E3782}" srcId="{E7873F1C-2AAB-4B56-AB23-BBE820E508A4}" destId="{7CE16B2B-78F6-42FA-948B-15D669F1862E}" srcOrd="4" destOrd="0" parTransId="{465B29C3-A00C-4C7A-9E20-E88CE99D56EB}" sibTransId="{0911BB30-DCB8-458E-AE25-D8670ABC22CB}"/>
    <dgm:cxn modelId="{EA1EDB0E-8036-4E4D-A223-609CDC69880A}" type="presParOf" srcId="{8FC07C33-EF0D-4B97-8A04-A976C0439FA0}" destId="{76E7EF7C-822A-4272-A2E2-40565C174A8E}" srcOrd="0" destOrd="0" presId="urn:microsoft.com/office/officeart/2005/8/layout/cycle4"/>
    <dgm:cxn modelId="{8963B104-7C25-45B8-88B4-F3BF89EB7D6B}" type="presParOf" srcId="{76E7EF7C-822A-4272-A2E2-40565C174A8E}" destId="{2FFD8EA0-1F87-4FAA-A37F-23AAD3B68277}" srcOrd="0" destOrd="0" presId="urn:microsoft.com/office/officeart/2005/8/layout/cycle4"/>
    <dgm:cxn modelId="{2BCE457E-40D6-42F2-AFD9-1478839E357F}" type="presParOf" srcId="{8FC07C33-EF0D-4B97-8A04-A976C0439FA0}" destId="{F64CB837-3927-4231-90DA-D8E7619ACEBD}" srcOrd="1" destOrd="0" presId="urn:microsoft.com/office/officeart/2005/8/layout/cycle4"/>
    <dgm:cxn modelId="{DFC506E8-B4FD-4E51-9A32-E42E0B1CEB71}" type="presParOf" srcId="{F64CB837-3927-4231-90DA-D8E7619ACEBD}" destId="{886C7C19-676B-4C6A-B635-3EEFE8A59629}" srcOrd="0" destOrd="0" presId="urn:microsoft.com/office/officeart/2005/8/layout/cycle4"/>
    <dgm:cxn modelId="{812AFF56-48C7-483A-A106-9731551C45B4}" type="presParOf" srcId="{F64CB837-3927-4231-90DA-D8E7619ACEBD}" destId="{764D6FF7-57BF-4A4F-B764-55FB893C7E0E}" srcOrd="1" destOrd="0" presId="urn:microsoft.com/office/officeart/2005/8/layout/cycle4"/>
    <dgm:cxn modelId="{A97197EA-2934-4C8D-8653-1986381920ED}" type="presParOf" srcId="{F64CB837-3927-4231-90DA-D8E7619ACEBD}" destId="{0FC085CA-19B4-46AA-86B4-3E7301BB74C8}" srcOrd="2" destOrd="0" presId="urn:microsoft.com/office/officeart/2005/8/layout/cycle4"/>
    <dgm:cxn modelId="{7D372C92-7471-4B22-B998-BB9409D5745C}" type="presParOf" srcId="{F64CB837-3927-4231-90DA-D8E7619ACEBD}" destId="{AC5B64C8-AE7E-4612-A994-E7465CB04D0B}" srcOrd="3" destOrd="0" presId="urn:microsoft.com/office/officeart/2005/8/layout/cycle4"/>
    <dgm:cxn modelId="{6768F829-1AD3-4BCE-A756-1F71DC5E44DA}" type="presParOf" srcId="{F64CB837-3927-4231-90DA-D8E7619ACEBD}" destId="{63B2BE3C-9417-4FF6-93B0-F3ACD37F5258}" srcOrd="4" destOrd="0" presId="urn:microsoft.com/office/officeart/2005/8/layout/cycle4"/>
    <dgm:cxn modelId="{3AA269E7-5E6E-4816-8215-66626156C4A3}" type="presParOf" srcId="{8FC07C33-EF0D-4B97-8A04-A976C0439FA0}" destId="{F5DCBD5E-0203-4DC7-983E-B934AE9E3EDE}" srcOrd="2" destOrd="0" presId="urn:microsoft.com/office/officeart/2005/8/layout/cycle4"/>
    <dgm:cxn modelId="{E95BFB7F-76B6-4ACE-99AD-074B40F0CC68}" type="presParOf" srcId="{8FC07C33-EF0D-4B97-8A04-A976C0439FA0}" destId="{66C3499D-CBE7-4105-9BE4-58F48631E93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73F1C-2AAB-4B56-AB23-BBE820E508A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B4B886CD-870C-40C6-827B-9C1FD061B05A}">
      <dgm:prSet phldrT="[Text]" custT="1"/>
      <dgm:spPr>
        <a:solidFill>
          <a:schemeClr val="accent1"/>
        </a:solidFill>
      </dgm:spPr>
      <dgm:t>
        <a:bodyPr/>
        <a:lstStyle/>
        <a:p>
          <a:pPr algn="r">
            <a:lnSpc>
              <a:spcPct val="100000"/>
            </a:lnSpc>
            <a:spcAft>
              <a:spcPts val="600"/>
            </a:spcAft>
          </a:pPr>
          <a:r>
            <a:rPr lang="de-DE" sz="1800" dirty="0">
              <a:solidFill>
                <a:schemeClr val="bg1"/>
              </a:solidFill>
            </a:rPr>
            <a:t>Wiederbewaffnung, 68er-Bewegung, Emanzipation, Wertewandel, Neue Soziale Bewegungen, Pluralisierung, „Mehr Demokratie wagen“, Neue Ostpolitik, Helsinki-Prozess</a:t>
          </a:r>
          <a:endParaRPr lang="de-DE" sz="1800" dirty="0"/>
        </a:p>
      </dgm:t>
    </dgm:pt>
    <dgm:pt modelId="{FA9A1C65-0AB7-43FE-A2B0-BA41FD9495D7}" type="parTrans" cxnId="{4B740A02-2995-477E-9AC2-F6FDAA20E3E7}">
      <dgm:prSet/>
      <dgm:spPr/>
      <dgm:t>
        <a:bodyPr/>
        <a:lstStyle/>
        <a:p>
          <a:endParaRPr lang="de-DE" sz="1400"/>
        </a:p>
      </dgm:t>
    </dgm:pt>
    <dgm:pt modelId="{38CC890C-B642-425A-8C73-87EB421B5095}" type="sibTrans" cxnId="{4B740A02-2995-477E-9AC2-F6FDAA20E3E7}">
      <dgm:prSet/>
      <dgm:spPr/>
      <dgm:t>
        <a:bodyPr/>
        <a:lstStyle/>
        <a:p>
          <a:endParaRPr lang="de-DE" sz="1400"/>
        </a:p>
      </dgm:t>
    </dgm:pt>
    <dgm:pt modelId="{B94EE347-A550-4FDA-9B2F-65B32393CB34}">
      <dgm:prSet phldrT="[Text]" custT="1"/>
      <dgm:spPr>
        <a:solidFill>
          <a:srgbClr val="FF0000"/>
        </a:solidFill>
      </dgm:spPr>
      <dgm:t>
        <a:bodyPr/>
        <a:lstStyle/>
        <a:p>
          <a:pPr algn="l">
            <a:lnSpc>
              <a:spcPct val="100000"/>
            </a:lnSpc>
            <a:spcAft>
              <a:spcPts val="600"/>
            </a:spcAft>
          </a:pPr>
          <a:r>
            <a:rPr lang="de-DE" sz="1800" dirty="0">
              <a:solidFill>
                <a:schemeClr val="bg1"/>
              </a:solidFill>
            </a:rPr>
            <a:t>Aufstand des 17. Juni, „Republikflucht, Mauerbau, Bürgerbewegung, Umweltverschmutzung, Ausreisebewegung, „Friedliche Revolution“</a:t>
          </a:r>
          <a:endParaRPr lang="de-DE" sz="1800" dirty="0"/>
        </a:p>
      </dgm:t>
    </dgm:pt>
    <dgm:pt modelId="{376AB746-18A6-4E2F-82F4-BB53CDCFE219}" type="parTrans" cxnId="{00C11F06-CD54-4E4A-BA0D-9FC71E81C00D}">
      <dgm:prSet/>
      <dgm:spPr/>
      <dgm:t>
        <a:bodyPr/>
        <a:lstStyle/>
        <a:p>
          <a:endParaRPr lang="de-DE" sz="1400"/>
        </a:p>
      </dgm:t>
    </dgm:pt>
    <dgm:pt modelId="{80255666-5195-43F7-B291-0985FC0101F2}" type="sibTrans" cxnId="{00C11F06-CD54-4E4A-BA0D-9FC71E81C00D}">
      <dgm:prSet/>
      <dgm:spPr/>
      <dgm:t>
        <a:bodyPr/>
        <a:lstStyle/>
        <a:p>
          <a:endParaRPr lang="de-DE" sz="1400"/>
        </a:p>
      </dgm:t>
    </dgm:pt>
    <dgm:pt modelId="{D3E0E198-9AB6-4524-85B2-5612DB9790C6}">
      <dgm:prSet phldrT="[Text]" custT="1"/>
      <dgm:spPr>
        <a:solidFill>
          <a:srgbClr val="FF0000"/>
        </a:solidFill>
      </dgm:spPr>
      <dgm:t>
        <a:bodyPr/>
        <a:lstStyle/>
        <a:p>
          <a:pPr algn="l">
            <a:lnSpc>
              <a:spcPct val="90000"/>
            </a:lnSpc>
            <a:spcAft>
              <a:spcPct val="35000"/>
            </a:spcAft>
          </a:pPr>
          <a:endParaRPr lang="de-DE" sz="1400" dirty="0">
            <a:solidFill>
              <a:schemeClr val="bg1"/>
            </a:solidFill>
          </a:endParaRPr>
        </a:p>
        <a:p>
          <a:pPr algn="l">
            <a:lnSpc>
              <a:spcPct val="90000"/>
            </a:lnSpc>
            <a:spcAft>
              <a:spcPct val="35000"/>
            </a:spcAft>
          </a:pPr>
          <a:endParaRPr lang="de-DE" sz="1400" dirty="0">
            <a:solidFill>
              <a:schemeClr val="bg1"/>
            </a:solidFill>
          </a:endParaRPr>
        </a:p>
        <a:p>
          <a:pPr algn="l">
            <a:lnSpc>
              <a:spcPct val="100000"/>
            </a:lnSpc>
            <a:spcAft>
              <a:spcPts val="600"/>
            </a:spcAft>
          </a:pPr>
          <a:r>
            <a:rPr lang="de-DE" sz="1400" dirty="0">
              <a:solidFill>
                <a:schemeClr val="bg1"/>
              </a:solidFill>
            </a:rPr>
            <a:t>Ungarnaufstand</a:t>
          </a:r>
        </a:p>
        <a:p>
          <a:pPr algn="l">
            <a:lnSpc>
              <a:spcPct val="100000"/>
            </a:lnSpc>
            <a:spcAft>
              <a:spcPts val="600"/>
            </a:spcAft>
            <a:buFont typeface="Arial" panose="020B0604020202020204" pitchFamily="34" charset="0"/>
            <a:buChar char="•"/>
          </a:pPr>
          <a:r>
            <a:rPr lang="de-DE" sz="1400" dirty="0">
              <a:solidFill>
                <a:schemeClr val="bg1"/>
              </a:solidFill>
            </a:rPr>
            <a:t>Solidarnosc</a:t>
          </a:r>
        </a:p>
        <a:p>
          <a:pPr algn="l">
            <a:lnSpc>
              <a:spcPct val="100000"/>
            </a:lnSpc>
            <a:spcAft>
              <a:spcPts val="600"/>
            </a:spcAft>
            <a:buFont typeface="Arial" panose="020B0604020202020204" pitchFamily="34" charset="0"/>
            <a:buChar char="•"/>
          </a:pPr>
          <a:r>
            <a:rPr lang="de-DE" sz="1400" dirty="0">
              <a:solidFill>
                <a:schemeClr val="bg1"/>
              </a:solidFill>
            </a:rPr>
            <a:t>Prager Frühling, Charta 77,   Dissidentenbewegung, Samtene Revolution</a:t>
          </a:r>
        </a:p>
        <a:p>
          <a:pPr algn="l">
            <a:lnSpc>
              <a:spcPct val="100000"/>
            </a:lnSpc>
            <a:spcAft>
              <a:spcPts val="600"/>
            </a:spcAft>
            <a:buFont typeface="Arial" panose="020B0604020202020204" pitchFamily="34" charset="0"/>
            <a:buChar char="•"/>
          </a:pPr>
          <a:r>
            <a:rPr lang="de-DE" sz="1400" dirty="0">
              <a:solidFill>
                <a:schemeClr val="bg1"/>
              </a:solidFill>
            </a:rPr>
            <a:t>Versorgungskrise, Legitimitätskrise, Entspannungspolitik, Perestroika, Glasnost, Friedliche Koexistenz, Entspannungspolitik, Innovationsdefizit, Staatsverschuldung, Rüstungswettlauf</a:t>
          </a:r>
          <a:endParaRPr lang="de-DE" sz="1400" dirty="0"/>
        </a:p>
      </dgm:t>
    </dgm:pt>
    <dgm:pt modelId="{827A2ADC-BB74-4F28-A022-2D48FD17E650}" type="parTrans" cxnId="{76A85485-CDC9-4BB1-B513-8CBB24935EBB}">
      <dgm:prSet/>
      <dgm:spPr/>
      <dgm:t>
        <a:bodyPr/>
        <a:lstStyle/>
        <a:p>
          <a:endParaRPr lang="de-DE" sz="1400"/>
        </a:p>
      </dgm:t>
    </dgm:pt>
    <dgm:pt modelId="{8478F86D-2CD7-4B69-BE15-EADFA064609A}" type="sibTrans" cxnId="{76A85485-CDC9-4BB1-B513-8CBB24935EBB}">
      <dgm:prSet/>
      <dgm:spPr/>
      <dgm:t>
        <a:bodyPr/>
        <a:lstStyle/>
        <a:p>
          <a:endParaRPr lang="de-DE" sz="1400"/>
        </a:p>
      </dgm:t>
    </dgm:pt>
    <dgm:pt modelId="{0B75C38E-C2E1-43CC-B8FD-CBD244B3FC66}">
      <dgm:prSet phldrT="[Text]" custT="1"/>
      <dgm:spPr/>
      <dgm:t>
        <a:bodyPr/>
        <a:lstStyle/>
        <a:p>
          <a:pPr algn="r">
            <a:lnSpc>
              <a:spcPct val="100000"/>
            </a:lnSpc>
            <a:spcAft>
              <a:spcPts val="600"/>
            </a:spcAft>
          </a:pPr>
          <a:r>
            <a:rPr lang="de-DE" sz="1800" dirty="0">
              <a:solidFill>
                <a:schemeClr val="bg1"/>
              </a:solidFill>
            </a:rPr>
            <a:t>Kennedy-Impuls, </a:t>
          </a:r>
        </a:p>
        <a:p>
          <a:pPr algn="r">
            <a:lnSpc>
              <a:spcPct val="100000"/>
            </a:lnSpc>
            <a:spcAft>
              <a:spcPts val="600"/>
            </a:spcAft>
          </a:pPr>
          <a:r>
            <a:rPr lang="de-DE" sz="1800" dirty="0">
              <a:solidFill>
                <a:schemeClr val="bg1"/>
              </a:solidFill>
            </a:rPr>
            <a:t>Entspannungspolitik</a:t>
          </a:r>
        </a:p>
        <a:p>
          <a:pPr algn="r">
            <a:lnSpc>
              <a:spcPct val="100000"/>
            </a:lnSpc>
            <a:spcAft>
              <a:spcPts val="600"/>
            </a:spcAft>
          </a:pPr>
          <a:r>
            <a:rPr lang="de-DE" sz="1800" dirty="0">
              <a:solidFill>
                <a:schemeClr val="bg1"/>
              </a:solidFill>
            </a:rPr>
            <a:t>68er-Bewegung, Wertewandel</a:t>
          </a:r>
          <a:endParaRPr lang="de-DE" sz="1800" dirty="0"/>
        </a:p>
      </dgm:t>
    </dgm:pt>
    <dgm:pt modelId="{8C6998EE-219D-4288-AD27-C50632BF7D55}" type="parTrans" cxnId="{CB19BF93-037E-4F3D-A142-1027105C6B2A}">
      <dgm:prSet/>
      <dgm:spPr/>
      <dgm:t>
        <a:bodyPr/>
        <a:lstStyle/>
        <a:p>
          <a:endParaRPr lang="de-DE" sz="1400"/>
        </a:p>
      </dgm:t>
    </dgm:pt>
    <dgm:pt modelId="{3AD68500-4045-4414-9F3C-776791FBFED7}" type="sibTrans" cxnId="{CB19BF93-037E-4F3D-A142-1027105C6B2A}">
      <dgm:prSet/>
      <dgm:spPr/>
      <dgm:t>
        <a:bodyPr/>
        <a:lstStyle/>
        <a:p>
          <a:endParaRPr lang="de-DE" sz="1400"/>
        </a:p>
      </dgm:t>
    </dgm:pt>
    <dgm:pt modelId="{7CE16B2B-78F6-42FA-948B-15D669F1862E}">
      <dgm:prSet phldrT="[Text]"/>
      <dgm:spPr/>
      <dgm:t>
        <a:bodyPr/>
        <a:lstStyle/>
        <a:p>
          <a:endParaRPr lang="de-DE" sz="1400" dirty="0"/>
        </a:p>
      </dgm:t>
    </dgm:pt>
    <dgm:pt modelId="{465B29C3-A00C-4C7A-9E20-E88CE99D56EB}" type="parTrans" cxnId="{49691AC3-1008-4021-8A3F-F0601B2E3782}">
      <dgm:prSet/>
      <dgm:spPr/>
      <dgm:t>
        <a:bodyPr/>
        <a:lstStyle/>
        <a:p>
          <a:endParaRPr lang="de-DE" sz="1400"/>
        </a:p>
      </dgm:t>
    </dgm:pt>
    <dgm:pt modelId="{0911BB30-DCB8-458E-AE25-D8670ABC22CB}" type="sibTrans" cxnId="{49691AC3-1008-4021-8A3F-F0601B2E3782}">
      <dgm:prSet/>
      <dgm:spPr/>
      <dgm:t>
        <a:bodyPr/>
        <a:lstStyle/>
        <a:p>
          <a:endParaRPr lang="de-DE" sz="1400"/>
        </a:p>
      </dgm:t>
    </dgm:pt>
    <dgm:pt modelId="{EC97F518-592A-4EE8-98DC-600D6D80D72C}">
      <dgm:prSet phldrT="[Text]"/>
      <dgm:spPr/>
      <dgm:t>
        <a:bodyPr/>
        <a:lstStyle/>
        <a:p>
          <a:endParaRPr lang="de-DE" sz="1400"/>
        </a:p>
      </dgm:t>
    </dgm:pt>
    <dgm:pt modelId="{54937537-7EAA-4C5C-B9C6-F63B222C80A2}" type="parTrans" cxnId="{D7676316-4470-4813-9BFA-8FDD7D1202E3}">
      <dgm:prSet/>
      <dgm:spPr/>
      <dgm:t>
        <a:bodyPr/>
        <a:lstStyle/>
        <a:p>
          <a:endParaRPr lang="de-DE" sz="1400"/>
        </a:p>
      </dgm:t>
    </dgm:pt>
    <dgm:pt modelId="{E4635304-A3D9-4CDA-A33C-92680B367D48}" type="sibTrans" cxnId="{D7676316-4470-4813-9BFA-8FDD7D1202E3}">
      <dgm:prSet/>
      <dgm:spPr/>
      <dgm:t>
        <a:bodyPr/>
        <a:lstStyle/>
        <a:p>
          <a:endParaRPr lang="de-DE" sz="1400"/>
        </a:p>
      </dgm:t>
    </dgm:pt>
    <dgm:pt modelId="{8FC07C33-EF0D-4B97-8A04-A976C0439FA0}" type="pres">
      <dgm:prSet presAssocID="{E7873F1C-2AAB-4B56-AB23-BBE820E508A4}" presName="cycleMatrixDiagram" presStyleCnt="0">
        <dgm:presLayoutVars>
          <dgm:chMax val="1"/>
          <dgm:dir/>
          <dgm:animLvl val="lvl"/>
          <dgm:resizeHandles val="exact"/>
        </dgm:presLayoutVars>
      </dgm:prSet>
      <dgm:spPr/>
    </dgm:pt>
    <dgm:pt modelId="{76E7EF7C-822A-4272-A2E2-40565C174A8E}" type="pres">
      <dgm:prSet presAssocID="{E7873F1C-2AAB-4B56-AB23-BBE820E508A4}" presName="children" presStyleCnt="0"/>
      <dgm:spPr/>
    </dgm:pt>
    <dgm:pt modelId="{2FFD8EA0-1F87-4FAA-A37F-23AAD3B68277}" type="pres">
      <dgm:prSet presAssocID="{E7873F1C-2AAB-4B56-AB23-BBE820E508A4}" presName="childPlaceholder" presStyleCnt="0"/>
      <dgm:spPr/>
    </dgm:pt>
    <dgm:pt modelId="{F64CB837-3927-4231-90DA-D8E7619ACEBD}" type="pres">
      <dgm:prSet presAssocID="{E7873F1C-2AAB-4B56-AB23-BBE820E508A4}" presName="circle" presStyleCnt="0"/>
      <dgm:spPr/>
    </dgm:pt>
    <dgm:pt modelId="{886C7C19-676B-4C6A-B635-3EEFE8A59629}" type="pres">
      <dgm:prSet presAssocID="{E7873F1C-2AAB-4B56-AB23-BBE820E508A4}" presName="quadrant1" presStyleLbl="node1" presStyleIdx="0" presStyleCnt="4" custScaleX="185566" custScaleY="99256" custLinFactNeighborX="-28821" custLinFactNeighborY="-1652">
        <dgm:presLayoutVars>
          <dgm:chMax val="1"/>
          <dgm:bulletEnabled val="1"/>
        </dgm:presLayoutVars>
      </dgm:prSet>
      <dgm:spPr/>
    </dgm:pt>
    <dgm:pt modelId="{764D6FF7-57BF-4A4F-B764-55FB893C7E0E}" type="pres">
      <dgm:prSet presAssocID="{E7873F1C-2AAB-4B56-AB23-BBE820E508A4}" presName="quadrant2" presStyleLbl="node1" presStyleIdx="1" presStyleCnt="4" custScaleX="192286" custScaleY="96910" custLinFactNeighborX="60169" custLinFactNeighborY="-3737">
        <dgm:presLayoutVars>
          <dgm:chMax val="1"/>
          <dgm:bulletEnabled val="1"/>
        </dgm:presLayoutVars>
      </dgm:prSet>
      <dgm:spPr/>
    </dgm:pt>
    <dgm:pt modelId="{0FC085CA-19B4-46AA-86B4-3E7301BB74C8}" type="pres">
      <dgm:prSet presAssocID="{E7873F1C-2AAB-4B56-AB23-BBE820E508A4}" presName="quadrant3" presStyleLbl="node1" presStyleIdx="2" presStyleCnt="4" custScaleX="189276" custScaleY="87874" custLinFactNeighborX="62231" custLinFactNeighborY="-7195">
        <dgm:presLayoutVars>
          <dgm:chMax val="1"/>
          <dgm:bulletEnabled val="1"/>
        </dgm:presLayoutVars>
      </dgm:prSet>
      <dgm:spPr/>
    </dgm:pt>
    <dgm:pt modelId="{AC5B64C8-AE7E-4612-A994-E7465CB04D0B}" type="pres">
      <dgm:prSet presAssocID="{E7873F1C-2AAB-4B56-AB23-BBE820E508A4}" presName="quadrant4" presStyleLbl="node1" presStyleIdx="3" presStyleCnt="4" custAng="0" custScaleX="186879" custScaleY="84274" custLinFactNeighborX="-29532" custLinFactNeighborY="-7193">
        <dgm:presLayoutVars>
          <dgm:chMax val="1"/>
          <dgm:bulletEnabled val="1"/>
        </dgm:presLayoutVars>
      </dgm:prSet>
      <dgm:spPr/>
    </dgm:pt>
    <dgm:pt modelId="{63B2BE3C-9417-4FF6-93B0-F3ACD37F5258}" type="pres">
      <dgm:prSet presAssocID="{E7873F1C-2AAB-4B56-AB23-BBE820E508A4}" presName="quadrantPlaceholder" presStyleCnt="0"/>
      <dgm:spPr/>
    </dgm:pt>
    <dgm:pt modelId="{F5DCBD5E-0203-4DC7-983E-B934AE9E3EDE}" type="pres">
      <dgm:prSet presAssocID="{E7873F1C-2AAB-4B56-AB23-BBE820E508A4}" presName="center1" presStyleLbl="fgShp" presStyleIdx="0" presStyleCnt="2" custLinFactNeighborX="42963" custLinFactNeighborY="4798"/>
      <dgm:spPr/>
    </dgm:pt>
    <dgm:pt modelId="{66C3499D-CBE7-4105-9BE4-58F48631E93D}" type="pres">
      <dgm:prSet presAssocID="{E7873F1C-2AAB-4B56-AB23-BBE820E508A4}" presName="center2" presStyleLbl="fgShp" presStyleIdx="1" presStyleCnt="2" custLinFactNeighborX="45567" custLinFactNeighborY="-17966"/>
      <dgm:spPr/>
    </dgm:pt>
  </dgm:ptLst>
  <dgm:cxnLst>
    <dgm:cxn modelId="{4B740A02-2995-477E-9AC2-F6FDAA20E3E7}" srcId="{E7873F1C-2AAB-4B56-AB23-BBE820E508A4}" destId="{B4B886CD-870C-40C6-827B-9C1FD061B05A}" srcOrd="0" destOrd="0" parTransId="{FA9A1C65-0AB7-43FE-A2B0-BA41FD9495D7}" sibTransId="{38CC890C-B642-425A-8C73-87EB421B5095}"/>
    <dgm:cxn modelId="{00C11F06-CD54-4E4A-BA0D-9FC71E81C00D}" srcId="{E7873F1C-2AAB-4B56-AB23-BBE820E508A4}" destId="{B94EE347-A550-4FDA-9B2F-65B32393CB34}" srcOrd="1" destOrd="0" parTransId="{376AB746-18A6-4E2F-82F4-BB53CDCFE219}" sibTransId="{80255666-5195-43F7-B291-0985FC0101F2}"/>
    <dgm:cxn modelId="{6A86FD07-7FE6-4EC2-B475-1B482FC03C18}" type="presOf" srcId="{B94EE347-A550-4FDA-9B2F-65B32393CB34}" destId="{764D6FF7-57BF-4A4F-B764-55FB893C7E0E}" srcOrd="0" destOrd="0" presId="urn:microsoft.com/office/officeart/2005/8/layout/cycle4"/>
    <dgm:cxn modelId="{D7676316-4470-4813-9BFA-8FDD7D1202E3}" srcId="{E7873F1C-2AAB-4B56-AB23-BBE820E508A4}" destId="{EC97F518-592A-4EE8-98DC-600D6D80D72C}" srcOrd="5" destOrd="0" parTransId="{54937537-7EAA-4C5C-B9C6-F63B222C80A2}" sibTransId="{E4635304-A3D9-4CDA-A33C-92680B367D48}"/>
    <dgm:cxn modelId="{5FE2066B-78AC-4871-A236-934EE2113E89}" type="presOf" srcId="{0B75C38E-C2E1-43CC-B8FD-CBD244B3FC66}" destId="{AC5B64C8-AE7E-4612-A994-E7465CB04D0B}" srcOrd="0" destOrd="0" presId="urn:microsoft.com/office/officeart/2005/8/layout/cycle4"/>
    <dgm:cxn modelId="{0148A272-82D9-44AA-B918-BB06CCC5ACE1}" type="presOf" srcId="{D3E0E198-9AB6-4524-85B2-5612DB9790C6}" destId="{0FC085CA-19B4-46AA-86B4-3E7301BB74C8}" srcOrd="0" destOrd="0" presId="urn:microsoft.com/office/officeart/2005/8/layout/cycle4"/>
    <dgm:cxn modelId="{76A85485-CDC9-4BB1-B513-8CBB24935EBB}" srcId="{E7873F1C-2AAB-4B56-AB23-BBE820E508A4}" destId="{D3E0E198-9AB6-4524-85B2-5612DB9790C6}" srcOrd="2" destOrd="0" parTransId="{827A2ADC-BB74-4F28-A022-2D48FD17E650}" sibTransId="{8478F86D-2CD7-4B69-BE15-EADFA064609A}"/>
    <dgm:cxn modelId="{CB19BF93-037E-4F3D-A142-1027105C6B2A}" srcId="{E7873F1C-2AAB-4B56-AB23-BBE820E508A4}" destId="{0B75C38E-C2E1-43CC-B8FD-CBD244B3FC66}" srcOrd="3" destOrd="0" parTransId="{8C6998EE-219D-4288-AD27-C50632BF7D55}" sibTransId="{3AD68500-4045-4414-9F3C-776791FBFED7}"/>
    <dgm:cxn modelId="{4933FAA7-5ED8-4D37-BA32-03CD619A1796}" type="presOf" srcId="{E7873F1C-2AAB-4B56-AB23-BBE820E508A4}" destId="{8FC07C33-EF0D-4B97-8A04-A976C0439FA0}" srcOrd="0" destOrd="0" presId="urn:microsoft.com/office/officeart/2005/8/layout/cycle4"/>
    <dgm:cxn modelId="{285D3EB8-0CB3-4BEF-9D2E-882E337A9E42}" type="presOf" srcId="{B4B886CD-870C-40C6-827B-9C1FD061B05A}" destId="{886C7C19-676B-4C6A-B635-3EEFE8A59629}" srcOrd="0" destOrd="0" presId="urn:microsoft.com/office/officeart/2005/8/layout/cycle4"/>
    <dgm:cxn modelId="{49691AC3-1008-4021-8A3F-F0601B2E3782}" srcId="{E7873F1C-2AAB-4B56-AB23-BBE820E508A4}" destId="{7CE16B2B-78F6-42FA-948B-15D669F1862E}" srcOrd="4" destOrd="0" parTransId="{465B29C3-A00C-4C7A-9E20-E88CE99D56EB}" sibTransId="{0911BB30-DCB8-458E-AE25-D8670ABC22CB}"/>
    <dgm:cxn modelId="{EA1EDB0E-8036-4E4D-A223-609CDC69880A}" type="presParOf" srcId="{8FC07C33-EF0D-4B97-8A04-A976C0439FA0}" destId="{76E7EF7C-822A-4272-A2E2-40565C174A8E}" srcOrd="0" destOrd="0" presId="urn:microsoft.com/office/officeart/2005/8/layout/cycle4"/>
    <dgm:cxn modelId="{8963B104-7C25-45B8-88B4-F3BF89EB7D6B}" type="presParOf" srcId="{76E7EF7C-822A-4272-A2E2-40565C174A8E}" destId="{2FFD8EA0-1F87-4FAA-A37F-23AAD3B68277}" srcOrd="0" destOrd="0" presId="urn:microsoft.com/office/officeart/2005/8/layout/cycle4"/>
    <dgm:cxn modelId="{2BCE457E-40D6-42F2-AFD9-1478839E357F}" type="presParOf" srcId="{8FC07C33-EF0D-4B97-8A04-A976C0439FA0}" destId="{F64CB837-3927-4231-90DA-D8E7619ACEBD}" srcOrd="1" destOrd="0" presId="urn:microsoft.com/office/officeart/2005/8/layout/cycle4"/>
    <dgm:cxn modelId="{DFC506E8-B4FD-4E51-9A32-E42E0B1CEB71}" type="presParOf" srcId="{F64CB837-3927-4231-90DA-D8E7619ACEBD}" destId="{886C7C19-676B-4C6A-B635-3EEFE8A59629}" srcOrd="0" destOrd="0" presId="urn:microsoft.com/office/officeart/2005/8/layout/cycle4"/>
    <dgm:cxn modelId="{812AFF56-48C7-483A-A106-9731551C45B4}" type="presParOf" srcId="{F64CB837-3927-4231-90DA-D8E7619ACEBD}" destId="{764D6FF7-57BF-4A4F-B764-55FB893C7E0E}" srcOrd="1" destOrd="0" presId="urn:microsoft.com/office/officeart/2005/8/layout/cycle4"/>
    <dgm:cxn modelId="{A97197EA-2934-4C8D-8653-1986381920ED}" type="presParOf" srcId="{F64CB837-3927-4231-90DA-D8E7619ACEBD}" destId="{0FC085CA-19B4-46AA-86B4-3E7301BB74C8}" srcOrd="2" destOrd="0" presId="urn:microsoft.com/office/officeart/2005/8/layout/cycle4"/>
    <dgm:cxn modelId="{7D372C92-7471-4B22-B998-BB9409D5745C}" type="presParOf" srcId="{F64CB837-3927-4231-90DA-D8E7619ACEBD}" destId="{AC5B64C8-AE7E-4612-A994-E7465CB04D0B}" srcOrd="3" destOrd="0" presId="urn:microsoft.com/office/officeart/2005/8/layout/cycle4"/>
    <dgm:cxn modelId="{6768F829-1AD3-4BCE-A756-1F71DC5E44DA}" type="presParOf" srcId="{F64CB837-3927-4231-90DA-D8E7619ACEBD}" destId="{63B2BE3C-9417-4FF6-93B0-F3ACD37F5258}" srcOrd="4" destOrd="0" presId="urn:microsoft.com/office/officeart/2005/8/layout/cycle4"/>
    <dgm:cxn modelId="{3AA269E7-5E6E-4816-8215-66626156C4A3}" type="presParOf" srcId="{8FC07C33-EF0D-4B97-8A04-A976C0439FA0}" destId="{F5DCBD5E-0203-4DC7-983E-B934AE9E3EDE}" srcOrd="2" destOrd="0" presId="urn:microsoft.com/office/officeart/2005/8/layout/cycle4"/>
    <dgm:cxn modelId="{E95BFB7F-76B6-4ACE-99AD-074B40F0CC68}" type="presParOf" srcId="{8FC07C33-EF0D-4B97-8A04-A976C0439FA0}" destId="{66C3499D-CBE7-4105-9BE4-58F48631E93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C7C19-676B-4C6A-B635-3EEFE8A59629}">
      <dsp:nvSpPr>
        <dsp:cNvPr id="0" name=""/>
        <dsp:cNvSpPr/>
      </dsp:nvSpPr>
      <dsp:spPr>
        <a:xfrm>
          <a:off x="3382921" y="300064"/>
          <a:ext cx="2279435" cy="2279435"/>
        </a:xfrm>
        <a:prstGeom prst="pieWedg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dirty="0"/>
            <a:t>BRD</a:t>
          </a:r>
        </a:p>
      </dsp:txBody>
      <dsp:txXfrm>
        <a:off x="4050552" y="967695"/>
        <a:ext cx="1611804" cy="1611804"/>
      </dsp:txXfrm>
    </dsp:sp>
    <dsp:sp modelId="{764D6FF7-57BF-4A4F-B764-55FB893C7E0E}">
      <dsp:nvSpPr>
        <dsp:cNvPr id="0" name=""/>
        <dsp:cNvSpPr/>
      </dsp:nvSpPr>
      <dsp:spPr>
        <a:xfrm rot="5400000">
          <a:off x="5767642" y="300064"/>
          <a:ext cx="2279435" cy="2279435"/>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dirty="0"/>
            <a:t>DDR</a:t>
          </a:r>
        </a:p>
      </dsp:txBody>
      <dsp:txXfrm rot="-5400000">
        <a:off x="5767642" y="967695"/>
        <a:ext cx="1611804" cy="1611804"/>
      </dsp:txXfrm>
    </dsp:sp>
    <dsp:sp modelId="{0FC085CA-19B4-46AA-86B4-3E7301BB74C8}">
      <dsp:nvSpPr>
        <dsp:cNvPr id="0" name=""/>
        <dsp:cNvSpPr/>
      </dsp:nvSpPr>
      <dsp:spPr>
        <a:xfrm rot="10800000">
          <a:off x="5761921" y="2694997"/>
          <a:ext cx="2279435" cy="2279435"/>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dirty="0"/>
            <a:t>Osteuropa</a:t>
          </a:r>
        </a:p>
      </dsp:txBody>
      <dsp:txXfrm rot="10800000">
        <a:off x="5761921" y="2694997"/>
        <a:ext cx="1611804" cy="1611804"/>
      </dsp:txXfrm>
    </dsp:sp>
    <dsp:sp modelId="{AC5B64C8-AE7E-4612-A994-E7465CB04D0B}">
      <dsp:nvSpPr>
        <dsp:cNvPr id="0" name=""/>
        <dsp:cNvSpPr/>
      </dsp:nvSpPr>
      <dsp:spPr>
        <a:xfrm rot="16200000">
          <a:off x="3382921" y="2684785"/>
          <a:ext cx="2279435" cy="22794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dirty="0"/>
            <a:t>Westen</a:t>
          </a:r>
        </a:p>
      </dsp:txBody>
      <dsp:txXfrm rot="5400000">
        <a:off x="4050552" y="2684785"/>
        <a:ext cx="1611804" cy="1611804"/>
      </dsp:txXfrm>
    </dsp:sp>
    <dsp:sp modelId="{F5DCBD5E-0203-4DC7-983E-B934AE9E3EDE}">
      <dsp:nvSpPr>
        <dsp:cNvPr id="0" name=""/>
        <dsp:cNvSpPr/>
      </dsp:nvSpPr>
      <dsp:spPr>
        <a:xfrm>
          <a:off x="5321494" y="2158356"/>
          <a:ext cx="787010" cy="68435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3499D-CBE7-4105-9BE4-58F48631E93D}">
      <dsp:nvSpPr>
        <dsp:cNvPr id="0" name=""/>
        <dsp:cNvSpPr/>
      </dsp:nvSpPr>
      <dsp:spPr>
        <a:xfrm rot="10800000">
          <a:off x="5321494" y="2421571"/>
          <a:ext cx="787010" cy="68435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C7C19-676B-4C6A-B635-3EEFE8A59629}">
      <dsp:nvSpPr>
        <dsp:cNvPr id="0" name=""/>
        <dsp:cNvSpPr/>
      </dsp:nvSpPr>
      <dsp:spPr>
        <a:xfrm>
          <a:off x="1380314" y="322330"/>
          <a:ext cx="5033128" cy="2692132"/>
        </a:xfrm>
        <a:prstGeom prst="pieWedg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100000"/>
            </a:lnSpc>
            <a:spcBef>
              <a:spcPct val="0"/>
            </a:spcBef>
            <a:spcAft>
              <a:spcPts val="600"/>
            </a:spcAft>
            <a:buNone/>
          </a:pPr>
          <a:r>
            <a:rPr lang="de-DE" sz="1800" kern="1200" dirty="0">
              <a:solidFill>
                <a:schemeClr val="bg1"/>
              </a:solidFill>
            </a:rPr>
            <a:t>Wiederbewaffnung, 68er-Bewegung, Emanzipation, Wertewandel, Neue Soziale Bewegungen, Pluralisierung, „Mehr Demokratie wagen“, Neue Ostpolitik, Helsinki-Prozess</a:t>
          </a:r>
          <a:endParaRPr lang="de-DE" sz="1800" kern="1200" dirty="0"/>
        </a:p>
      </dsp:txBody>
      <dsp:txXfrm>
        <a:off x="2854483" y="1110837"/>
        <a:ext cx="3558959" cy="1903625"/>
      </dsp:txXfrm>
    </dsp:sp>
    <dsp:sp modelId="{764D6FF7-57BF-4A4F-B764-55FB893C7E0E}">
      <dsp:nvSpPr>
        <dsp:cNvPr id="0" name=""/>
        <dsp:cNvSpPr/>
      </dsp:nvSpPr>
      <dsp:spPr>
        <a:xfrm rot="5400000">
          <a:off x="7833906" y="-995853"/>
          <a:ext cx="2628501" cy="5215396"/>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100000"/>
            </a:lnSpc>
            <a:spcBef>
              <a:spcPct val="0"/>
            </a:spcBef>
            <a:spcAft>
              <a:spcPts val="600"/>
            </a:spcAft>
            <a:buNone/>
          </a:pPr>
          <a:r>
            <a:rPr lang="de-DE" sz="1800" kern="1200" dirty="0">
              <a:solidFill>
                <a:schemeClr val="bg1"/>
              </a:solidFill>
            </a:rPr>
            <a:t>Aufstand des 17. Juni, „Republikflucht, Mauerbau, Bürgerbewegung, Umweltverschmutzung, Ausreisebewegung, „Friedliche Revolution“</a:t>
          </a:r>
          <a:endParaRPr lang="de-DE" sz="1800" kern="1200" dirty="0"/>
        </a:p>
      </dsp:txBody>
      <dsp:txXfrm rot="-5400000">
        <a:off x="6540459" y="1067464"/>
        <a:ext cx="3687842" cy="1858631"/>
      </dsp:txXfrm>
    </dsp:sp>
    <dsp:sp modelId="{0FC085CA-19B4-46AA-86B4-3E7301BB74C8}">
      <dsp:nvSpPr>
        <dsp:cNvPr id="0" name=""/>
        <dsp:cNvSpPr/>
      </dsp:nvSpPr>
      <dsp:spPr>
        <a:xfrm rot="10800000">
          <a:off x="6637207" y="3163936"/>
          <a:ext cx="5133755" cy="2383417"/>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de-DE" sz="1400" kern="1200" dirty="0">
            <a:solidFill>
              <a:schemeClr val="bg1"/>
            </a:solidFill>
          </a:endParaRPr>
        </a:p>
        <a:p>
          <a:pPr marL="0" lvl="0" indent="0" algn="l" defTabSz="622300">
            <a:lnSpc>
              <a:spcPct val="90000"/>
            </a:lnSpc>
            <a:spcBef>
              <a:spcPct val="0"/>
            </a:spcBef>
            <a:spcAft>
              <a:spcPct val="35000"/>
            </a:spcAft>
            <a:buNone/>
          </a:pPr>
          <a:endParaRPr lang="de-DE" sz="1400" kern="1200" dirty="0">
            <a:solidFill>
              <a:schemeClr val="bg1"/>
            </a:solidFill>
          </a:endParaRPr>
        </a:p>
        <a:p>
          <a:pPr marL="0" lvl="0" indent="0" algn="l" defTabSz="622300">
            <a:lnSpc>
              <a:spcPct val="100000"/>
            </a:lnSpc>
            <a:spcBef>
              <a:spcPct val="0"/>
            </a:spcBef>
            <a:spcAft>
              <a:spcPts val="600"/>
            </a:spcAft>
            <a:buNone/>
          </a:pPr>
          <a:r>
            <a:rPr lang="de-DE" sz="1400" kern="1200" dirty="0">
              <a:solidFill>
                <a:schemeClr val="bg1"/>
              </a:solidFill>
            </a:rPr>
            <a:t>Ungarnaufstand</a:t>
          </a:r>
        </a:p>
        <a:p>
          <a:pPr marL="0" lvl="0" indent="0" algn="l" defTabSz="622300">
            <a:lnSpc>
              <a:spcPct val="100000"/>
            </a:lnSpc>
            <a:spcBef>
              <a:spcPct val="0"/>
            </a:spcBef>
            <a:spcAft>
              <a:spcPts val="600"/>
            </a:spcAft>
            <a:buFont typeface="Arial" panose="020B0604020202020204" pitchFamily="34" charset="0"/>
            <a:buNone/>
          </a:pPr>
          <a:r>
            <a:rPr lang="de-DE" sz="1400" kern="1200" dirty="0">
              <a:solidFill>
                <a:schemeClr val="bg1"/>
              </a:solidFill>
            </a:rPr>
            <a:t>Solidarnosc</a:t>
          </a:r>
        </a:p>
        <a:p>
          <a:pPr marL="0" lvl="0" indent="0" algn="l" defTabSz="622300">
            <a:lnSpc>
              <a:spcPct val="100000"/>
            </a:lnSpc>
            <a:spcBef>
              <a:spcPct val="0"/>
            </a:spcBef>
            <a:spcAft>
              <a:spcPts val="600"/>
            </a:spcAft>
            <a:buFont typeface="Arial" panose="020B0604020202020204" pitchFamily="34" charset="0"/>
            <a:buNone/>
          </a:pPr>
          <a:r>
            <a:rPr lang="de-DE" sz="1400" kern="1200" dirty="0">
              <a:solidFill>
                <a:schemeClr val="bg1"/>
              </a:solidFill>
            </a:rPr>
            <a:t>Prager Frühling, Charta 77,   Dissidentenbewegung, Samtene Revolution</a:t>
          </a:r>
        </a:p>
        <a:p>
          <a:pPr marL="0" lvl="0" indent="0" algn="l" defTabSz="622300">
            <a:lnSpc>
              <a:spcPct val="100000"/>
            </a:lnSpc>
            <a:spcBef>
              <a:spcPct val="0"/>
            </a:spcBef>
            <a:spcAft>
              <a:spcPts val="600"/>
            </a:spcAft>
            <a:buFont typeface="Arial" panose="020B0604020202020204" pitchFamily="34" charset="0"/>
            <a:buNone/>
          </a:pPr>
          <a:r>
            <a:rPr lang="de-DE" sz="1400" kern="1200" dirty="0">
              <a:solidFill>
                <a:schemeClr val="bg1"/>
              </a:solidFill>
            </a:rPr>
            <a:t>Versorgungskrise, Legitimitätskrise, Entspannungspolitik, Perestroika, Glasnost, Friedliche Koexistenz, Entspannungspolitik, Innovationsdefizit, Staatsverschuldung, Rüstungswettlauf</a:t>
          </a:r>
          <a:endParaRPr lang="de-DE" sz="1400" kern="1200" dirty="0"/>
        </a:p>
      </dsp:txBody>
      <dsp:txXfrm rot="10800000">
        <a:off x="6637207" y="3163936"/>
        <a:ext cx="3630113" cy="1685330"/>
      </dsp:txXfrm>
    </dsp:sp>
    <dsp:sp modelId="{AC5B64C8-AE7E-4612-A994-E7465CB04D0B}">
      <dsp:nvSpPr>
        <dsp:cNvPr id="0" name=""/>
        <dsp:cNvSpPr/>
      </dsp:nvSpPr>
      <dsp:spPr>
        <a:xfrm rot="16200000">
          <a:off x="2734707" y="1821328"/>
          <a:ext cx="2285773" cy="50687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100000"/>
            </a:lnSpc>
            <a:spcBef>
              <a:spcPct val="0"/>
            </a:spcBef>
            <a:spcAft>
              <a:spcPts val="600"/>
            </a:spcAft>
            <a:buNone/>
          </a:pPr>
          <a:r>
            <a:rPr lang="de-DE" sz="1800" kern="1200" dirty="0">
              <a:solidFill>
                <a:schemeClr val="bg1"/>
              </a:solidFill>
            </a:rPr>
            <a:t>Kennedy-Impuls, </a:t>
          </a:r>
        </a:p>
        <a:p>
          <a:pPr marL="0" lvl="0" indent="0" algn="r" defTabSz="800100">
            <a:lnSpc>
              <a:spcPct val="100000"/>
            </a:lnSpc>
            <a:spcBef>
              <a:spcPct val="0"/>
            </a:spcBef>
            <a:spcAft>
              <a:spcPts val="600"/>
            </a:spcAft>
            <a:buNone/>
          </a:pPr>
          <a:r>
            <a:rPr lang="de-DE" sz="1800" kern="1200" dirty="0">
              <a:solidFill>
                <a:schemeClr val="bg1"/>
              </a:solidFill>
            </a:rPr>
            <a:t>Entspannungspolitik</a:t>
          </a:r>
        </a:p>
        <a:p>
          <a:pPr marL="0" lvl="0" indent="0" algn="r" defTabSz="800100">
            <a:lnSpc>
              <a:spcPct val="100000"/>
            </a:lnSpc>
            <a:spcBef>
              <a:spcPct val="0"/>
            </a:spcBef>
            <a:spcAft>
              <a:spcPts val="600"/>
            </a:spcAft>
            <a:buNone/>
          </a:pPr>
          <a:r>
            <a:rPr lang="de-DE" sz="1800" kern="1200" dirty="0">
              <a:solidFill>
                <a:schemeClr val="bg1"/>
              </a:solidFill>
            </a:rPr>
            <a:t>68er-Bewegung, Wertewandel</a:t>
          </a:r>
          <a:endParaRPr lang="de-DE" sz="1800" kern="1200" dirty="0"/>
        </a:p>
      </dsp:txBody>
      <dsp:txXfrm rot="5400000">
        <a:off x="2827824" y="3212812"/>
        <a:ext cx="3584141" cy="1616286"/>
      </dsp:txXfrm>
    </dsp:sp>
    <dsp:sp modelId="{F5DCBD5E-0203-4DC7-983E-B934AE9E3EDE}">
      <dsp:nvSpPr>
        <dsp:cNvPr id="0" name=""/>
        <dsp:cNvSpPr/>
      </dsp:nvSpPr>
      <dsp:spPr>
        <a:xfrm>
          <a:off x="6068154" y="2607311"/>
          <a:ext cx="936468" cy="814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3499D-CBE7-4105-9BE4-58F48631E93D}">
      <dsp:nvSpPr>
        <dsp:cNvPr id="0" name=""/>
        <dsp:cNvSpPr/>
      </dsp:nvSpPr>
      <dsp:spPr>
        <a:xfrm rot="10800000">
          <a:off x="6092540" y="2735139"/>
          <a:ext cx="936468" cy="814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5E23D84-E036-468E-A86D-A8ED69509CD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67D266F-A965-4574-81F0-28F1F288EB6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6BD76CF-F81B-4DAA-B0A7-741B8BFB42DD}" type="datetimeFigureOut">
              <a:rPr lang="de-DE" smtClean="0"/>
              <a:t>10.03.2022</a:t>
            </a:fld>
            <a:endParaRPr lang="de-DE"/>
          </a:p>
        </p:txBody>
      </p:sp>
      <p:sp>
        <p:nvSpPr>
          <p:cNvPr id="4" name="Fußzeilenplatzhalter 3">
            <a:extLst>
              <a:ext uri="{FF2B5EF4-FFF2-40B4-BE49-F238E27FC236}">
                <a16:creationId xmlns:a16="http://schemas.microsoft.com/office/drawing/2014/main" id="{8DC82F89-06C5-419E-96A2-4F5A0C80C42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0D5CAA-08EC-4686-8D1A-9163045A20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99BD40-A0CA-41E2-A71B-6869A5549AD0}" type="slidenum">
              <a:rPr lang="de-DE" smtClean="0"/>
              <a:t>‹Nr.›</a:t>
            </a:fld>
            <a:endParaRPr lang="de-DE"/>
          </a:p>
        </p:txBody>
      </p:sp>
    </p:spTree>
    <p:extLst>
      <p:ext uri="{BB962C8B-B14F-4D97-AF65-F5344CB8AC3E}">
        <p14:creationId xmlns:p14="http://schemas.microsoft.com/office/powerpoint/2010/main" val="6694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760F59-FC82-485D-BED0-C30C62714A78}" type="datetimeFigureOut">
              <a:rPr lang="de-DE" smtClean="0"/>
              <a:t>10.03.2022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287B24-2BC3-4B8F-9C09-138DE67FD419}" type="slidenum">
              <a:rPr lang="de-DE" smtClean="0"/>
              <a:t>‹Nr.›</a:t>
            </a:fld>
            <a:endParaRPr lang="de-DE"/>
          </a:p>
        </p:txBody>
      </p:sp>
    </p:spTree>
    <p:extLst>
      <p:ext uri="{BB962C8B-B14F-4D97-AF65-F5344CB8AC3E}">
        <p14:creationId xmlns:p14="http://schemas.microsoft.com/office/powerpoint/2010/main" val="190503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Schwerpunktthemen der Aufgabe II sind aus folgendem Standard für das Kurshalbjahr 12.1 entnommen: </a:t>
            </a:r>
          </a:p>
          <a:p>
            <a:r>
              <a:rPr lang="de-DE" sz="1400" b="1" dirty="0"/>
              <a:t>3.4.6 West- und Osteuropa nach 1945: Wege in die postindustrielle Zivilgesellschaft (12.1, fünfstündig). </a:t>
            </a:r>
            <a:r>
              <a:rPr lang="de-DE" sz="1200" b="1" dirty="0"/>
              <a:t>Die Schülerinnen und Schüler können Chancen und Probleme bei der Herausbildung einer postindustriellen Zivilgesellschaft in West- und Osteuropa nach 1945 analysieren</a:t>
            </a:r>
          </a:p>
          <a:p>
            <a:endParaRPr lang="de-DE" sz="1200" b="1" dirty="0"/>
          </a:p>
          <a:p>
            <a:r>
              <a:rPr lang="de-DE" sz="1200" b="0" dirty="0"/>
              <a:t>Zur Orientierung haben wir auch eine </a:t>
            </a:r>
            <a:r>
              <a:rPr lang="de-DE" sz="1200" b="0" dirty="0" err="1"/>
              <a:t>pbK</a:t>
            </a:r>
            <a:r>
              <a:rPr lang="de-DE" sz="1200" b="0" dirty="0"/>
              <a:t> eingefügt, die aber nicht abiturrelevant ist.</a:t>
            </a:r>
            <a:endParaRPr lang="de-DE" b="0" dirty="0"/>
          </a:p>
        </p:txBody>
      </p:sp>
      <p:sp>
        <p:nvSpPr>
          <p:cNvPr id="4" name="Foliennummernplatzhalter 3"/>
          <p:cNvSpPr>
            <a:spLocks noGrp="1"/>
          </p:cNvSpPr>
          <p:nvPr>
            <p:ph type="sldNum" sz="quarter" idx="5"/>
          </p:nvPr>
        </p:nvSpPr>
        <p:spPr/>
        <p:txBody>
          <a:bodyPr/>
          <a:lstStyle/>
          <a:p>
            <a:fld id="{2D287B24-2BC3-4B8F-9C09-138DE67FD419}" type="slidenum">
              <a:rPr lang="de-DE" smtClean="0"/>
              <a:t>1</a:t>
            </a:fld>
            <a:endParaRPr lang="de-DE"/>
          </a:p>
        </p:txBody>
      </p:sp>
    </p:spTree>
    <p:extLst>
      <p:ext uri="{BB962C8B-B14F-4D97-AF65-F5344CB8AC3E}">
        <p14:creationId xmlns:p14="http://schemas.microsoft.com/office/powerpoint/2010/main" val="260923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91440" indent="0" algn="just" eaLnBrk="0" fontAlgn="base" hangingPunct="0">
              <a:lnSpc>
                <a:spcPct val="100000"/>
              </a:lnSpc>
              <a:spcBef>
                <a:spcPts val="0"/>
              </a:spcBef>
              <a:buNone/>
            </a:pPr>
            <a:r>
              <a:rPr lang="de-DE" sz="1200" dirty="0"/>
              <a:t>Gemeinsame Charakteristika sind:</a:t>
            </a:r>
          </a:p>
          <a:p>
            <a:pPr marL="0" marR="91440" indent="0" eaLnBrk="0" fontAlgn="base" hangingPunct="0">
              <a:lnSpc>
                <a:spcPct val="100000"/>
              </a:lnSpc>
              <a:spcBef>
                <a:spcPts val="0"/>
              </a:spcBef>
              <a:buNone/>
            </a:pPr>
            <a:r>
              <a:rPr lang="de-DE" sz="1200" dirty="0"/>
              <a:t>1.) Selbstorganisation unter Betonung der Selbstständigkeit</a:t>
            </a:r>
          </a:p>
          <a:p>
            <a:pPr marL="0" marR="91440" indent="0" eaLnBrk="0" fontAlgn="base" hangingPunct="0">
              <a:lnSpc>
                <a:spcPct val="100000"/>
              </a:lnSpc>
              <a:spcBef>
                <a:spcPts val="0"/>
              </a:spcBef>
              <a:buNone/>
            </a:pPr>
            <a:r>
              <a:rPr lang="de-DE" sz="1200" dirty="0"/>
              <a:t>2.) Verhalten im öffentlichen Raum: Verständigung, Konflikt, Diskussion</a:t>
            </a:r>
          </a:p>
          <a:p>
            <a:pPr marL="0" marR="91440" indent="0" eaLnBrk="0" fontAlgn="base" hangingPunct="0">
              <a:lnSpc>
                <a:spcPct val="100000"/>
              </a:lnSpc>
              <a:spcBef>
                <a:spcPts val="0"/>
              </a:spcBef>
              <a:buNone/>
            </a:pPr>
            <a:r>
              <a:rPr lang="de-DE" sz="1200" dirty="0"/>
              <a:t>3.) friedliche, weitgehend gewaltfreie Vorgehensweisen</a:t>
            </a:r>
          </a:p>
          <a:p>
            <a:pPr marL="0" marR="91440" indent="0" eaLnBrk="0" fontAlgn="base" hangingPunct="0">
              <a:lnSpc>
                <a:spcPct val="100000"/>
              </a:lnSpc>
              <a:spcBef>
                <a:spcPts val="0"/>
              </a:spcBef>
              <a:buNone/>
            </a:pPr>
            <a:r>
              <a:rPr lang="de-DE" sz="1200" dirty="0"/>
              <a:t>4.) soziales Verhalten, das von eigen partikularen Interessen zwar ausgeht, aber für viele hilfreich und nützlich sein soll</a:t>
            </a:r>
          </a:p>
          <a:p>
            <a:pPr marL="0" marR="91440" indent="0" eaLnBrk="0" fontAlgn="base" hangingPunct="0">
              <a:lnSpc>
                <a:spcPct val="100000"/>
              </a:lnSpc>
              <a:spcBef>
                <a:spcPts val="0"/>
              </a:spcBef>
              <a:buNone/>
            </a:pPr>
            <a:r>
              <a:rPr lang="de-DE" sz="1200" dirty="0"/>
              <a:t>5.) nicht kommerzielles Engagement ohne große Institutionen etc.</a:t>
            </a:r>
          </a:p>
          <a:p>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10</a:t>
            </a:fld>
            <a:endParaRPr lang="de-DE"/>
          </a:p>
        </p:txBody>
      </p:sp>
    </p:spTree>
    <p:extLst>
      <p:ext uri="{BB962C8B-B14F-4D97-AF65-F5344CB8AC3E}">
        <p14:creationId xmlns:p14="http://schemas.microsoft.com/office/powerpoint/2010/main" val="34939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246063"/>
            <a:ext cx="4559300" cy="2565400"/>
          </a:xfrm>
        </p:spPr>
      </p:sp>
      <p:sp>
        <p:nvSpPr>
          <p:cNvPr id="3" name="Notizenplatzhalter 2"/>
          <p:cNvSpPr>
            <a:spLocks noGrp="1"/>
          </p:cNvSpPr>
          <p:nvPr>
            <p:ph type="body" idx="1"/>
          </p:nvPr>
        </p:nvSpPr>
        <p:spPr>
          <a:xfrm>
            <a:off x="679767" y="2908301"/>
            <a:ext cx="5438140" cy="6520284"/>
          </a:xfrm>
        </p:spPr>
        <p:txBody>
          <a:bodyPr/>
          <a:lstStyle/>
          <a:p>
            <a:r>
              <a:rPr lang="de-DE" dirty="0"/>
              <a:t>Da „Zivilgesellschaft“ und „Protest“ Themen von höchster Aktualität sind, bieten sich im Sinne der Gegenwartsorientierung, die der Bildungsplan ja anstrebt, sicherlich zahlreiche aktuelle Anknüpfungspunkte für den konkreten Geschichtsunterricht an, die diese Bilder überholen dürften.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rPr>
              <a:t>Grundsätzlich dabei ist zu beachten, dass die Bedeutung der Zivilgesellschaft von starken normativen Vorannahmen geprägt ist. Zivilgesellschaft gilt quasi per Definition als gemeinwohlorientiert. Dem politischen Protest werden oft umstandslos emanzipatorische Wirkungen zugeschrieben und politische Beteiligung gilt eindeutig als demokratiefördernd.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Dass hier aber Vorsicht geboten ist und Protest immer auch ambivalent und nicht nur fortschrittlich und antiautoritär war, darauf ist unbedingt hinzuweisen, u.a. zeigen dies ja auch Beispiele aus der Weimarer Republik, wo zivilgesellschaftliche Vereinigungen und demokratische Beteiligungsmöglichkeiten auch von den Gegnern der Demokratie zu ihrer Abschaffung genutzt werden können. Und die neue Rechte beruft sich sowohl in ihrem Kampf gegen das Establishment als auch gegen die </a:t>
            </a:r>
            <a:r>
              <a:rPr lang="de-DE" dirty="0" err="1"/>
              <a:t>Coronaverordnung</a:t>
            </a:r>
            <a:r>
              <a:rPr lang="de-DE" dirty="0"/>
              <a:t> nicht umsonst oft auf die Geschichte (Jana aus Kassel), auf Grundrechte oder behauptet, dass „Volk“ zu sein und gegen die da oben zu protestieren.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Interessant hierbei ist, darauf macht Philipp </a:t>
            </a:r>
            <a:r>
              <a:rPr lang="de-DE" dirty="0" err="1"/>
              <a:t>Gassert</a:t>
            </a:r>
            <a:r>
              <a:rPr lang="de-DE" dirty="0"/>
              <a:t> aufmerksam, dass Straßenprotest mehr und mehr zur Normalität geworden ist und den “Ludergeruch der Revolution“, das Umstürzlerische und Antibürgerliche verloren hat, auch das Gefährliche. </a:t>
            </a:r>
            <a:r>
              <a:rPr lang="de-DE" sz="1200" b="0" i="0" kern="1200" dirty="0">
                <a:solidFill>
                  <a:schemeClr val="tx1"/>
                </a:solidFill>
                <a:effectLst/>
                <a:latin typeface="+mn-lt"/>
                <a:ea typeface="+mn-ea"/>
                <a:cs typeface="+mn-cs"/>
              </a:rPr>
              <a:t>Die Stoßrichtung des Protests hat sich auch politisch verschoben: von ursprünglich eher einer linken progressiven Kritik an den bestehenden Verhältnissen hin zu einer bewahrenden, konservativen, konformistischen Grundhaltung, oft gegen gesellschaftliche Veränderungen (Pegida), technologische Neuerungen (siehe Stuttgart 21) oder wissenschaftliche Neuerungen (so die Querdenker-Demos gegen Corona-Impfstoff). Dass dies allerdings früher auch schon ein Motiv des Protests war, zeigen die</a:t>
            </a:r>
            <a:r>
              <a:rPr lang="de-DE" sz="1200" dirty="0">
                <a:sym typeface="Wingdings" panose="05000000000000000000" pitchFamily="2" charset="2"/>
              </a:rPr>
              <a:t> ja auch Technik skeptischen Anti-AKW-Demos (nicht umsonst gab es bei den frühen GRÜNEN sehr konservative Gruppierungen und Politiker, so den Mitbegründer Herbert Gruhl, der später die ÖDP gründete, oder den Öko-Bauer Baldur Springmann).</a:t>
            </a:r>
            <a:endParaRPr lang="de-DE" sz="1200" b="0" i="0" kern="1200" dirty="0">
              <a:solidFill>
                <a:schemeClr val="tx1"/>
              </a:solidFill>
              <a:effectLst/>
              <a:latin typeface="+mn-lt"/>
              <a:ea typeface="+mj-ea"/>
              <a:cs typeface="+mj-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11</a:t>
            </a:fld>
            <a:endParaRPr lang="de-DE" dirty="0"/>
          </a:p>
        </p:txBody>
      </p:sp>
    </p:spTree>
    <p:extLst>
      <p:ext uri="{BB962C8B-B14F-4D97-AF65-F5344CB8AC3E}">
        <p14:creationId xmlns:p14="http://schemas.microsoft.com/office/powerpoint/2010/main" val="298959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200025"/>
            <a:ext cx="5953125" cy="3349625"/>
          </a:xfrm>
        </p:spPr>
      </p:sp>
      <p:sp>
        <p:nvSpPr>
          <p:cNvPr id="3" name="Notizenplatzhalter 2"/>
          <p:cNvSpPr>
            <a:spLocks noGrp="1"/>
          </p:cNvSpPr>
          <p:nvPr>
            <p:ph type="body" idx="1"/>
          </p:nvPr>
        </p:nvSpPr>
        <p:spPr>
          <a:xfrm>
            <a:off x="514668" y="3761194"/>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Zivilgesellschaftlicher  hat aber keineswegs nur tagesaktuelle Aspekte, sondern ist zugleich auch ein Thema, das älter nicht sein könnte. Auch hier bieten sich eine unterrichtliche Anknüpfung bei der Erschließung des Begriffs an, in dem seine historische Tiefendimension in den Blick genommen wird.</a:t>
            </a:r>
          </a:p>
          <a:p>
            <a:pPr marL="0" indent="0">
              <a:buFontTx/>
              <a:buNone/>
            </a:pPr>
            <a:r>
              <a:rPr lang="de-DE" dirty="0"/>
              <a:t>Seine Wurzeln liegen, so der britische Althistoriker Moses Finley, bereits in der Attischen Demokratie, wo sich erstmals die Kunst, so Finley, zeigt, Entscheidungen durch öffentliche Diskussion zivilgesellschaftlich herbeizuführen.</a:t>
            </a:r>
          </a:p>
          <a:p>
            <a:pPr marL="0" indent="0">
              <a:buFontTx/>
              <a:buNone/>
            </a:pPr>
            <a:r>
              <a:rPr lang="de-DE" dirty="0"/>
              <a:t>Im Spätmittelalter zeigt sich dies Kunst im erfolgreichem Kampf der Zünfte und anderer städtischer Gruppen um Partizipation, die der Historiker Peter Blickle als „selbstbewussten partizipativen »Kommunalismus« bezeichnet.</a:t>
            </a:r>
          </a:p>
          <a:p>
            <a:pPr marL="0" indent="0">
              <a:buFontTx/>
              <a:buNone/>
            </a:pPr>
            <a:r>
              <a:rPr lang="de-DE" dirty="0"/>
              <a:t>Und auch die revolutionären Bewegungen 1776 in den USA und 1789 in Frankreich hatten das Ziel einer modernen, säkularisierten Gesellschaft freier, mündiger Bürger, die ihre Verhältnisse friedlich, vernünftig und selbstständig regelten, ohne obrigkeitsstaatliche Gängelung, individuell und gemeinsam zugleich.</a:t>
            </a:r>
          </a:p>
          <a:p>
            <a:pPr marL="0" indent="0">
              <a:buFontTx/>
              <a:buNone/>
            </a:pPr>
            <a:r>
              <a:rPr lang="de-DE" dirty="0"/>
              <a:t>In Europa brach dieser Wunsch 1848/49 in den Märzrevolutionen und den sie begleitenden Ruf „Wir sind das Volk“ unter dem zum Beispiel der badische Großherzog im Mai 1849 (hier unten links im Bild) aus Rastatt fliehen musste.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Auch in der ersten Hälfte des 20. Jahrhunderts zeigen sich diverse zivilgesellschaftliche Aufbrüche, sei es im Kampf um Frauenrechte, sei  es im Bemühen um politische Mitsprache in Osteuropa bzw. Russland, sei es im Protest gegen autoritäre Regime bzw. gegen als ungerecht empfundene Gesetzesmaßnahmen.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der 2. Hälfte des 20. Jahrhunderts schließlich konnte diese Zivilgesellschaft dann eine politisch so noch nie dagewesen Teilhabe erkämpfen – zumindest in der westlichen Welt.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Anders als im Westen war Bürgerprotest im Osten lange Zeit ungleich schwerer, da es an zivilgesellschaftlichen Rahmenbedingungen fehlte, aber auch nicht unmöglich, und mündete letztlich im Sieg der Zivilgesellschaften gegen kommunistische Diktaturen, wofür das Beispiel des „runden Tisches“ – ein bis heute zum geflügelten Wort gewordener Ausdruck – stehen mag.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indent="0">
              <a:buFontTx/>
              <a:buNone/>
            </a:pPr>
            <a:endParaRPr lang="de-DE" dirty="0"/>
          </a:p>
          <a:p>
            <a:pPr marL="0" indent="0">
              <a:buFontTx/>
              <a:buNone/>
            </a:pPr>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2D287B24-2BC3-4B8F-9C09-138DE67FD419}" type="slidenum">
              <a:rPr lang="de-DE" smtClean="0"/>
              <a:t>12</a:t>
            </a:fld>
            <a:endParaRPr lang="de-DE" dirty="0"/>
          </a:p>
        </p:txBody>
      </p:sp>
    </p:spTree>
    <p:extLst>
      <p:ext uri="{BB962C8B-B14F-4D97-AF65-F5344CB8AC3E}">
        <p14:creationId xmlns:p14="http://schemas.microsoft.com/office/powerpoint/2010/main" val="71550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2438" y="592138"/>
            <a:ext cx="5953125" cy="3349625"/>
          </a:xfrm>
        </p:spPr>
      </p:sp>
      <p:sp>
        <p:nvSpPr>
          <p:cNvPr id="3" name="Notizenplatzhalter 2"/>
          <p:cNvSpPr>
            <a:spLocks noGrp="1"/>
          </p:cNvSpPr>
          <p:nvPr>
            <p:ph type="body" idx="1"/>
          </p:nvPr>
        </p:nvSpPr>
        <p:spPr>
          <a:xfrm>
            <a:off x="452438" y="4412084"/>
            <a:ext cx="5438140" cy="5016500"/>
          </a:xfrm>
        </p:spPr>
        <p:txBody>
          <a:bodyPr/>
          <a:lstStyle/>
          <a:p>
            <a:pPr>
              <a:defRPr/>
            </a:pPr>
            <a:r>
              <a:rPr lang="de-DE" dirty="0"/>
              <a:t>Zurück zum Bildungsplan, dem übergeordneten Teilstandard und den drei Teilstandards sowie der Frage, wie die in den Standards formulierten Anforderungen strukturiert werden können.</a:t>
            </a:r>
          </a:p>
          <a:p>
            <a:pPr>
              <a:defRPr/>
            </a:pPr>
            <a:r>
              <a:rPr lang="de-DE" dirty="0"/>
              <a:t>Folgende drei Leitfragen bieten sich zur Strukturierung der Teilstandards an:</a:t>
            </a:r>
          </a:p>
          <a:p>
            <a:pPr marL="171450" indent="-171450">
              <a:buFont typeface="Wingdings" panose="05000000000000000000" pitchFamily="2" charset="2"/>
              <a:buChar char="à"/>
              <a:defRPr/>
            </a:pPr>
            <a:r>
              <a:rPr lang="de-DE" dirty="0">
                <a:sym typeface="Wingdings" panose="05000000000000000000" pitchFamily="2" charset="2"/>
              </a:rPr>
              <a:t>1. Gab es an verschiedenen Orten vergleichbare Bewegungen? </a:t>
            </a:r>
          </a:p>
          <a:p>
            <a:pPr marL="171450" indent="-171450">
              <a:buFont typeface="Wingdings" panose="05000000000000000000" pitchFamily="2" charset="2"/>
              <a:buChar char="à"/>
              <a:defRPr/>
            </a:pPr>
            <a:r>
              <a:rPr lang="de-DE" dirty="0">
                <a:sym typeface="Wingdings" panose="05000000000000000000" pitchFamily="2" charset="2"/>
              </a:rPr>
              <a:t>2. Welche politischen Rahmenbedingungen für Protest gab es nach 1945  überhaupt?</a:t>
            </a:r>
          </a:p>
          <a:p>
            <a:pPr marL="171450" indent="-171450">
              <a:buFont typeface="Wingdings" panose="05000000000000000000" pitchFamily="2" charset="2"/>
              <a:buChar char="à"/>
              <a:defRPr/>
            </a:pPr>
            <a:r>
              <a:rPr lang="de-DE" dirty="0">
                <a:sym typeface="Wingdings" panose="05000000000000000000" pitchFamily="2" charset="2"/>
              </a:rPr>
              <a:t>Und 3. Wer sind die Akteure der Aufbruchsversuche und was sind ihre Motive?</a:t>
            </a:r>
          </a:p>
          <a:p>
            <a:pPr marL="171450" indent="-171450">
              <a:buFont typeface="Wingdings" panose="05000000000000000000" pitchFamily="2" charset="2"/>
              <a:buChar char="à"/>
              <a:defRPr/>
            </a:pPr>
            <a:r>
              <a:rPr lang="de-DE" dirty="0">
                <a:sym typeface="Wingdings" panose="05000000000000000000" pitchFamily="2" charset="2"/>
              </a:rPr>
              <a:t>Schließlich in Fortsetzung zu 2.) 2b. Wie veränderten sich die politischen Rahmenbedingungen für Protest nach 1945 und erhöhten damit die Erfolgschancen auf zivilgesellschaftlichen Protest?</a:t>
            </a:r>
            <a:br>
              <a:rPr lang="de-DE" dirty="0"/>
            </a:br>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13</a:t>
            </a:fld>
            <a:endParaRPr lang="de-DE"/>
          </a:p>
        </p:txBody>
      </p:sp>
    </p:spTree>
    <p:extLst>
      <p:ext uri="{BB962C8B-B14F-4D97-AF65-F5344CB8AC3E}">
        <p14:creationId xmlns:p14="http://schemas.microsoft.com/office/powerpoint/2010/main" val="122928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ym typeface="Wingdings" panose="05000000000000000000" pitchFamily="2" charset="2"/>
              </a:rPr>
              <a:t>Zunächst zur 1. Leitfrage: Gab es an verschiedenen Orten vergleichbare Bewegungen?</a:t>
            </a:r>
          </a:p>
          <a:p>
            <a:r>
              <a:rPr lang="de-DE" dirty="0"/>
              <a:t>Diese Frage führt zu einer vergleichenden Perspektiven, die den Westen – eben nicht nur Westeuropa, sondern auch die USA bzw. die NATO-Partner - und Osteuropa gleichermaßen in den Blick nimmt und diese zwei Bezugsgrößen systematisch miteinander vergleicht, wobei die BRD und die DDR als Beispiele für diese Entwicklung besonders in den Focus rücken (über die Problematik der Zuordnung der DDR nach Osteuropa habe ich vorhin ja schon kurz hingewiesen)</a:t>
            </a:r>
          </a:p>
        </p:txBody>
      </p:sp>
      <p:sp>
        <p:nvSpPr>
          <p:cNvPr id="4" name="Foliennummernplatzhalter 3"/>
          <p:cNvSpPr>
            <a:spLocks noGrp="1"/>
          </p:cNvSpPr>
          <p:nvPr>
            <p:ph type="sldNum" sz="quarter" idx="5"/>
          </p:nvPr>
        </p:nvSpPr>
        <p:spPr/>
        <p:txBody>
          <a:bodyPr/>
          <a:lstStyle/>
          <a:p>
            <a:fld id="{2D287B24-2BC3-4B8F-9C09-138DE67FD419}" type="slidenum">
              <a:rPr lang="de-DE" smtClean="0"/>
              <a:t>14</a:t>
            </a:fld>
            <a:endParaRPr lang="de-DE"/>
          </a:p>
        </p:txBody>
      </p:sp>
    </p:spTree>
    <p:extLst>
      <p:ext uri="{BB962C8B-B14F-4D97-AF65-F5344CB8AC3E}">
        <p14:creationId xmlns:p14="http://schemas.microsoft.com/office/powerpoint/2010/main" val="83121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Bildungsplan nennt für diesen Vergleich zahlreiche Konkretionen dazu in den Begriffen.</a:t>
            </a:r>
          </a:p>
          <a:p>
            <a:r>
              <a:rPr lang="de-DE" dirty="0"/>
              <a:t>Manche Beispiele mag man vermissen, z.B. </a:t>
            </a:r>
          </a:p>
          <a:p>
            <a:r>
              <a:rPr lang="de-DE" dirty="0"/>
              <a:t>im Westen  die „Spiegel-Affäre 1962“, </a:t>
            </a:r>
          </a:p>
          <a:p>
            <a:r>
              <a:rPr lang="de-DE" dirty="0"/>
              <a:t>im Osten der „Posener Aufstand 1956“., </a:t>
            </a:r>
            <a:r>
              <a:rPr lang="de-DE" dirty="0">
                <a:solidFill>
                  <a:schemeClr val="bg1"/>
                </a:solidFill>
              </a:rPr>
              <a:t>aber ein Bildungsplan kann nicht den Anspruch auf Vollständigkeit haben.</a:t>
            </a:r>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15</a:t>
            </a:fld>
            <a:endParaRPr lang="de-DE"/>
          </a:p>
        </p:txBody>
      </p:sp>
    </p:spTree>
    <p:extLst>
      <p:ext uri="{BB962C8B-B14F-4D97-AF65-F5344CB8AC3E}">
        <p14:creationId xmlns:p14="http://schemas.microsoft.com/office/powerpoint/2010/main" val="113684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Frage nach den handelnden Akteuren lässt sich grundsätzlich den beiden  Blöcken zuordnen, hier sogar konkreten Ländern in ihrer je spezifischen Entwicklung.</a:t>
            </a:r>
          </a:p>
          <a:p>
            <a:r>
              <a:rPr lang="de-DE" dirty="0"/>
              <a:t>Hier kommen im Westen dann die USA explizit mit ins Spiel, aber eben nicht in den ausgewählten Teilstandards, sondern im nicht abiturrelevanten Standard (7)</a:t>
            </a:r>
          </a:p>
          <a:p>
            <a:r>
              <a:rPr lang="de-DE" dirty="0"/>
              <a:t>Ebenso wäre als spannende Ergänzung im Westen sicher auch nach Spanien und/ oder Portugal zu schauen.</a:t>
            </a:r>
          </a:p>
        </p:txBody>
      </p:sp>
      <p:sp>
        <p:nvSpPr>
          <p:cNvPr id="4" name="Foliennummernplatzhalter 3"/>
          <p:cNvSpPr>
            <a:spLocks noGrp="1"/>
          </p:cNvSpPr>
          <p:nvPr>
            <p:ph type="sldNum" sz="quarter" idx="5"/>
          </p:nvPr>
        </p:nvSpPr>
        <p:spPr/>
        <p:txBody>
          <a:bodyPr/>
          <a:lstStyle/>
          <a:p>
            <a:fld id="{2D287B24-2BC3-4B8F-9C09-138DE67FD419}" type="slidenum">
              <a:rPr lang="de-DE" smtClean="0"/>
              <a:t>16</a:t>
            </a:fld>
            <a:endParaRPr lang="de-DE"/>
          </a:p>
        </p:txBody>
      </p:sp>
    </p:spTree>
    <p:extLst>
      <p:ext uri="{BB962C8B-B14F-4D97-AF65-F5344CB8AC3E}">
        <p14:creationId xmlns:p14="http://schemas.microsoft.com/office/powerpoint/2010/main" val="301869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Beziehung von „Zivilgesellschaft“ als „nichtstaatlich“ im Gegensatz zu staatlichen Handeln lässt sich auch die Themen und Begriffe des Bildungsplanes klar zuordnen.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Ich habe sie mal kategorisiert unter den bekannten Bezeichnungen „Wandel von unten“ und „Wandel von oben“.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a:t>
            </a:r>
            <a:r>
              <a:rPr lang="de-DE" dirty="0" err="1"/>
              <a:t>BiIdungsplan</a:t>
            </a:r>
            <a:r>
              <a:rPr lang="de-DE" dirty="0"/>
              <a:t> legt dabei eine deutliche Akzentuierung auf den Wandel von unten, was allein die Quantität der hierzu passenden Begriffe verdeutlicht.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Wichtig dabei ist, dass mit dieser Unterscheidung aber keine Wertung verbunden ist: der Wandel von unten ist nicht als positiver zu bewerten als der Wandel von oben.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Und nicht immer gelingt diese Trennung passgenau: war der Ungarnaufstand ein Versuch des „Wandels von unten“, ein gesamtgesellschaftlicher Aufbruch oder doch eher ein Versuch des Wandels von oben? Ähnliches gilt für den Prager Frühling, den ich erst auf der nächsten Folien dem „Wandel von oben“ zugeordnet habe.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Wie dieser Wandel zu bewerten ist, muss offen sein und darf – wie eingangs betont – nicht normativ erfolgen, sondern muss Ambivalenzen zulassen. Dies gilt nicht nur für die „68er und ihren Folgen“, sondern grundsätzlich erst einmal für alle Wandlungsversuche.</a:t>
            </a:r>
          </a:p>
          <a:p>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17</a:t>
            </a:fld>
            <a:endParaRPr lang="de-DE"/>
          </a:p>
        </p:txBody>
      </p:sp>
    </p:spTree>
    <p:extLst>
      <p:ext uri="{BB962C8B-B14F-4D97-AF65-F5344CB8AC3E}">
        <p14:creationId xmlns:p14="http://schemas.microsoft.com/office/powerpoint/2010/main" val="271228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Zivilgesellschaft allein aber verändert keine Gesellschaft.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Daher muss auch  die 3. Leitfrage mithinzugezogen werden: </a:t>
            </a:r>
            <a:r>
              <a:rPr lang="de-DE" sz="1200" dirty="0">
                <a:sym typeface="Wingdings" panose="05000000000000000000" pitchFamily="2" charset="2"/>
              </a:rPr>
              <a:t>Welche politischen Rahmenbedingungen für Protest gab es nach 1945  überhaupt und wie veränderten sich diese?</a:t>
            </a:r>
            <a:endParaRPr lang="de-D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„Zivilgesellschaft“ und „Staat“ stellen dabei aber keine immer klar zu trennende Systeme dar, sondern sind miteinander verwoben und beeinflussen sich gegenseitig</a:t>
            </a:r>
          </a:p>
        </p:txBody>
      </p:sp>
      <p:sp>
        <p:nvSpPr>
          <p:cNvPr id="4" name="Foliennummernplatzhalter 3"/>
          <p:cNvSpPr>
            <a:spLocks noGrp="1"/>
          </p:cNvSpPr>
          <p:nvPr>
            <p:ph type="sldNum" sz="quarter" idx="5"/>
          </p:nvPr>
        </p:nvSpPr>
        <p:spPr/>
        <p:txBody>
          <a:bodyPr/>
          <a:lstStyle/>
          <a:p>
            <a:fld id="{2D287B24-2BC3-4B8F-9C09-138DE67FD419}" type="slidenum">
              <a:rPr lang="de-DE" smtClean="0"/>
              <a:t>18</a:t>
            </a:fld>
            <a:endParaRPr lang="de-DE"/>
          </a:p>
        </p:txBody>
      </p:sp>
    </p:spTree>
    <p:extLst>
      <p:ext uri="{BB962C8B-B14F-4D97-AF65-F5344CB8AC3E}">
        <p14:creationId xmlns:p14="http://schemas.microsoft.com/office/powerpoint/2010/main" val="177865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einer Synopse, die so oder so ähnlich auch den Schüler*innen zugänglich gemacht werden kann, habe ich die Begriffe nochmals nach den beiden Kategorien „Aufbruch von unten“ und „Aufbruch von oben“ geordnet.</a:t>
            </a:r>
          </a:p>
        </p:txBody>
      </p:sp>
      <p:sp>
        <p:nvSpPr>
          <p:cNvPr id="4" name="Foliennummernplatzhalter 3"/>
          <p:cNvSpPr>
            <a:spLocks noGrp="1"/>
          </p:cNvSpPr>
          <p:nvPr>
            <p:ph type="sldNum" sz="quarter" idx="5"/>
          </p:nvPr>
        </p:nvSpPr>
        <p:spPr/>
        <p:txBody>
          <a:bodyPr/>
          <a:lstStyle/>
          <a:p>
            <a:fld id="{2D287B24-2BC3-4B8F-9C09-138DE67FD419}" type="slidenum">
              <a:rPr lang="de-DE" smtClean="0"/>
              <a:t>19</a:t>
            </a:fld>
            <a:endParaRPr lang="de-DE"/>
          </a:p>
        </p:txBody>
      </p:sp>
    </p:spTree>
    <p:extLst>
      <p:ext uri="{BB962C8B-B14F-4D97-AF65-F5344CB8AC3E}">
        <p14:creationId xmlns:p14="http://schemas.microsoft.com/office/powerpoint/2010/main" val="313485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69975" y="179388"/>
            <a:ext cx="4657725" cy="2620962"/>
          </a:xfrm>
        </p:spPr>
      </p:sp>
      <p:sp>
        <p:nvSpPr>
          <p:cNvPr id="3" name="Notizenplatzhalter 2"/>
          <p:cNvSpPr>
            <a:spLocks noGrp="1"/>
          </p:cNvSpPr>
          <p:nvPr>
            <p:ph type="body" idx="1"/>
          </p:nvPr>
        </p:nvSpPr>
        <p:spPr>
          <a:xfrm>
            <a:off x="679768" y="2927086"/>
            <a:ext cx="5438140" cy="6763449"/>
          </a:xfrm>
        </p:spPr>
        <p:txBody>
          <a:bodyPr/>
          <a:lstStyle/>
          <a:p>
            <a:r>
              <a:rPr lang="de-DE" dirty="0"/>
              <a:t>Aus dieser übergeordneten Kompetenz sind fünf Teilstandards – wie übrigens dann später auch für das </a:t>
            </a:r>
            <a:r>
              <a:rPr lang="de-DE" dirty="0" err="1"/>
              <a:t>SPTh</a:t>
            </a:r>
            <a:r>
              <a:rPr lang="de-DE" dirty="0"/>
              <a:t> I – ausgewählt worden, und zwar folgende:</a:t>
            </a:r>
          </a:p>
          <a:p>
            <a:r>
              <a:rPr lang="de-DE" dirty="0"/>
              <a:t>Diese Teilstandards verbindet die Zeit der Nachkriegsgeschichte als Periode des Friedens, des wirtschaftlichen Aufbaus mit zwei unterschiedlichen Systemen, aber auch als Zeit der gesellschaftlichen partizipatorischen Aufbrüchen, hier als „Zivilgesellschaft“ bezeichnet, und ihren unterschiedlichen Erfolgen und Erfolgsaussichten. Zeitlich liegt der Akzent eher auf der zweiten Hälfte der Nachkriegsgeschichte, also etwa ab den 1970er-Jahren, wenngleich die Anfänge der genannten Entwicklungslinien der Nachkriegsgeschichte auch Thema sind.</a:t>
            </a:r>
          </a:p>
          <a:p>
            <a:r>
              <a:rPr lang="de-DE" dirty="0"/>
              <a:t>Dabei wird grundsätzlich Ost- und Westeuropa in seine unterschiedlichen Entwicklungen verglichen, um neben Unterschieden auch Gemeinsamkeiten deutlich zu machen. Exemplarisch immer wieder das „deutsch-deutsche Beispiel“ herangezogen, was zum Teil zu der doch etwas unglücklichen Formulierungen geführt hat, wenn es dann z. B. heißt „</a:t>
            </a:r>
            <a:r>
              <a:rPr lang="de-DE" sz="1200" dirty="0"/>
              <a:t>den wirtschaftlichen Aufschwung in West- und Osteuropa bis Anfang der 1970er-Jahre am deutsch-deutschen Beispiel analysieren und vergleichen „ – wir grüßen unsere osteuropäischen Freunde in Erfurt, Jena, Leipzig und Dresden!</a:t>
            </a:r>
            <a:endParaRPr lang="de-DE" dirty="0"/>
          </a:p>
          <a:p>
            <a:r>
              <a:rPr lang="de-DE" dirty="0"/>
              <a:t>Zudem weisen die Teilstandards (4) und (9) klar einen wirtschaftshistorischen Akzent aufweisen und in den Standards (5), (8) und (11) einen gesellschaftspolitischen, weswegen wir sie auch getrennt nachher näher beleuchten wollen.</a:t>
            </a:r>
          </a:p>
          <a:p>
            <a:r>
              <a:rPr lang="de-DE" dirty="0"/>
              <a:t>Was wegfällt ist die Epoche des Kalten Kriegs und die unmittelbare Nachkriegsgeschichte sowie die Zeit nach 1989, ebenso die Geschichte der europäischen Integration.</a:t>
            </a:r>
          </a:p>
        </p:txBody>
      </p:sp>
      <p:sp>
        <p:nvSpPr>
          <p:cNvPr id="4" name="Foliennummernplatzhalter 3"/>
          <p:cNvSpPr>
            <a:spLocks noGrp="1"/>
          </p:cNvSpPr>
          <p:nvPr>
            <p:ph type="sldNum" sz="quarter" idx="5"/>
          </p:nvPr>
        </p:nvSpPr>
        <p:spPr/>
        <p:txBody>
          <a:bodyPr/>
          <a:lstStyle/>
          <a:p>
            <a:fld id="{2D287B24-2BC3-4B8F-9C09-138DE67FD419}" type="slidenum">
              <a:rPr lang="de-DE" smtClean="0"/>
              <a:t>2</a:t>
            </a:fld>
            <a:endParaRPr lang="de-DE"/>
          </a:p>
        </p:txBody>
      </p:sp>
    </p:spTree>
    <p:extLst>
      <p:ext uri="{BB962C8B-B14F-4D97-AF65-F5344CB8AC3E}">
        <p14:creationId xmlns:p14="http://schemas.microsoft.com/office/powerpoint/2010/main" val="179517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Ganz zum Schluss auch nochmals ein Versuch eines struktureller Vergleich, der nicht nur die Bildungsstandards des Schwerpunktthemas II, sondern alle des Halbjahres 12.1 miteinbezieht und der daher vielleicht am Ende der Unterrichtseinheit gezogen werden kann, der aber eben auch nochmals den Anspruch, die Herausbildung einer Zivilgesellschaft in West- und Osteuropa zu untersuchen, verdeutlicht.</a:t>
            </a:r>
          </a:p>
          <a:p>
            <a:endParaRPr lang="de-DE" dirty="0"/>
          </a:p>
          <a:p>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20</a:t>
            </a:fld>
            <a:endParaRPr lang="de-DE"/>
          </a:p>
        </p:txBody>
      </p:sp>
    </p:spTree>
    <p:extLst>
      <p:ext uri="{BB962C8B-B14F-4D97-AF65-F5344CB8AC3E}">
        <p14:creationId xmlns:p14="http://schemas.microsoft.com/office/powerpoint/2010/main" val="223098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rgbClr val="FF0000"/>
              </a:solidFill>
            </a:endParaRPr>
          </a:p>
        </p:txBody>
      </p:sp>
      <p:sp>
        <p:nvSpPr>
          <p:cNvPr id="4" name="Foliennummernplatzhalter 3"/>
          <p:cNvSpPr>
            <a:spLocks noGrp="1"/>
          </p:cNvSpPr>
          <p:nvPr>
            <p:ph type="sldNum" sz="quarter" idx="5"/>
          </p:nvPr>
        </p:nvSpPr>
        <p:spPr/>
        <p:txBody>
          <a:bodyPr/>
          <a:lstStyle/>
          <a:p>
            <a:fld id="{2D287B24-2BC3-4B8F-9C09-138DE67FD419}" type="slidenum">
              <a:rPr lang="de-DE" smtClean="0"/>
              <a:t>21</a:t>
            </a:fld>
            <a:endParaRPr lang="de-DE"/>
          </a:p>
        </p:txBody>
      </p:sp>
    </p:spTree>
    <p:extLst>
      <p:ext uri="{BB962C8B-B14F-4D97-AF65-F5344CB8AC3E}">
        <p14:creationId xmlns:p14="http://schemas.microsoft.com/office/powerpoint/2010/main" val="181461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einem Sequenzplan haben wir das gesamte Halbjahr 12.1 in 42 Doppelstunden durchgeplant.</a:t>
            </a:r>
          </a:p>
          <a:p>
            <a:r>
              <a:rPr lang="de-DE" dirty="0"/>
              <a:t>Nicht </a:t>
            </a:r>
            <a:r>
              <a:rPr lang="de-DE" dirty="0" err="1"/>
              <a:t>abiturable</a:t>
            </a:r>
            <a:r>
              <a:rPr lang="de-DE" dirty="0"/>
              <a:t> Themen sind dabei grau hinterlegt, aber ebenfalls aufgewiesen, um eine Gesamtplanung zu erleichtern.</a:t>
            </a:r>
          </a:p>
        </p:txBody>
      </p:sp>
      <p:sp>
        <p:nvSpPr>
          <p:cNvPr id="4" name="Foliennummernplatzhalter 3"/>
          <p:cNvSpPr>
            <a:spLocks noGrp="1"/>
          </p:cNvSpPr>
          <p:nvPr>
            <p:ph type="sldNum" sz="quarter" idx="5"/>
          </p:nvPr>
        </p:nvSpPr>
        <p:spPr/>
        <p:txBody>
          <a:bodyPr/>
          <a:lstStyle/>
          <a:p>
            <a:fld id="{2D287B24-2BC3-4B8F-9C09-138DE67FD419}" type="slidenum">
              <a:rPr lang="de-DE" smtClean="0"/>
              <a:t>3</a:t>
            </a:fld>
            <a:endParaRPr lang="de-DE"/>
          </a:p>
        </p:txBody>
      </p:sp>
    </p:spTree>
    <p:extLst>
      <p:ext uri="{BB962C8B-B14F-4D97-AF65-F5344CB8AC3E}">
        <p14:creationId xmlns:p14="http://schemas.microsoft.com/office/powerpoint/2010/main" val="244747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4</a:t>
            </a:fld>
            <a:endParaRPr lang="de-DE"/>
          </a:p>
        </p:txBody>
      </p:sp>
    </p:spTree>
    <p:extLst>
      <p:ext uri="{BB962C8B-B14F-4D97-AF65-F5344CB8AC3E}">
        <p14:creationId xmlns:p14="http://schemas.microsoft.com/office/powerpoint/2010/main" val="149656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beginne mit den </a:t>
            </a:r>
            <a:r>
              <a:rPr lang="de-DE" sz="1200" dirty="0"/>
              <a:t>Chancen und Probleme bei der Herausbildung einer Zivilgesellschaft in West- und Osteuropa nach 1945. </a:t>
            </a:r>
          </a:p>
          <a:p>
            <a:r>
              <a:rPr lang="de-DE" sz="1200" dirty="0"/>
              <a:t>Thomas Keukeler wird anschließend die mehr wirtschaftsgeschichtlichen Standards näher beleuchten. </a:t>
            </a:r>
          </a:p>
          <a:p>
            <a:r>
              <a:rPr lang="de-DE" sz="1200" dirty="0"/>
              <a:t>Drei Begriffe stechen hervor, die diesen Standards verbinden:</a:t>
            </a:r>
          </a:p>
          <a:p>
            <a:r>
              <a:rPr lang="de-DE" sz="1200" dirty="0"/>
              <a:t>1.) das eine sind die Protestbewegungen in West und Ost und den Umgang mit ihnen,</a:t>
            </a:r>
          </a:p>
          <a:p>
            <a:r>
              <a:rPr lang="de-DE" sz="1200" dirty="0"/>
              <a:t>2.) zum zweiten geht es um mehr Bürgerbeteiligung in West und Ost,</a:t>
            </a:r>
          </a:p>
          <a:p>
            <a:r>
              <a:rPr lang="de-DE" sz="1200" dirty="0"/>
              <a:t>und zum Dritten um die Menschen, die dahinter standen, nämlich um „Bürgerbewegungen“ – auch hier wieder erst im Westen, dann später auch im Osten.</a:t>
            </a:r>
          </a:p>
          <a:p>
            <a:r>
              <a:rPr lang="de-DE" sz="1200" dirty="0"/>
              <a:t>Alle drei Aspekte werden zusammengehalten durch den Begriff der „Zivilgesellschaft“.</a:t>
            </a:r>
          </a:p>
          <a:p>
            <a:endParaRPr lang="de-DE" sz="1200" dirty="0">
              <a:solidFill>
                <a:srgbClr val="FF0000"/>
              </a:solidFill>
            </a:endParaRPr>
          </a:p>
        </p:txBody>
      </p:sp>
      <p:sp>
        <p:nvSpPr>
          <p:cNvPr id="4" name="Foliennummernplatzhalter 3"/>
          <p:cNvSpPr>
            <a:spLocks noGrp="1"/>
          </p:cNvSpPr>
          <p:nvPr>
            <p:ph type="sldNum" sz="quarter" idx="5"/>
          </p:nvPr>
        </p:nvSpPr>
        <p:spPr/>
        <p:txBody>
          <a:bodyPr/>
          <a:lstStyle/>
          <a:p>
            <a:fld id="{2D287B24-2BC3-4B8F-9C09-138DE67FD419}" type="slidenum">
              <a:rPr lang="de-DE" smtClean="0"/>
              <a:t>5</a:t>
            </a:fld>
            <a:endParaRPr lang="de-DE"/>
          </a:p>
        </p:txBody>
      </p:sp>
    </p:spTree>
    <p:extLst>
      <p:ext uri="{BB962C8B-B14F-4D97-AF65-F5344CB8AC3E}">
        <p14:creationId xmlns:p14="http://schemas.microsoft.com/office/powerpoint/2010/main" val="39452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517525"/>
            <a:ext cx="5953125" cy="3349625"/>
          </a:xfrm>
        </p:spPr>
      </p:sp>
      <p:sp>
        <p:nvSpPr>
          <p:cNvPr id="3" name="Notizenplatzhalter 2"/>
          <p:cNvSpPr>
            <a:spLocks noGrp="1"/>
          </p:cNvSpPr>
          <p:nvPr>
            <p:ph type="body" idx="1"/>
          </p:nvPr>
        </p:nvSpPr>
        <p:spPr>
          <a:xfrm>
            <a:off x="679768" y="4127500"/>
            <a:ext cx="5438140" cy="53010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Was aber genau bedeutet eigentlich „Zivilgesellschaft“?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Wenn der Begriff so prominent im Bildungsplan steht, sollten wir ihm sowohl bei der Exegese des Planes als auch bei der unterrichtspraktischen Umsetzung Aufmerksamkeit schenken.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„Zivilgesellschaft“ ist ein sehr weites und sehr heterogenes Forschungsfeld der Geistes- und Sozialwissenschaft. Das Themenspektrum reicht vom „bürgerschaftlichen Engagement“, der „</a:t>
            </a:r>
            <a:r>
              <a:rPr lang="de-DE" i="0" dirty="0"/>
              <a:t>Demokratisierung“, der „politischen Partizipation“ bis hin zu den „sozialen Bewegungen“ und dem „politischen Protest“. Oft wird </a:t>
            </a:r>
            <a:r>
              <a:rPr lang="de-DE" sz="1200" i="0" dirty="0"/>
              <a:t>Zivilgesellschaft gleichgesetzt mit der Bedeutung der privaten Initiativen, der Vereine, der Kollegen, Freunde und Nachbarn gesehen. „Zivilgesellschaft“ gilt mitunter ''dritte Sektor'' neben Wirtschaft und Politik und als Allheilmittel gegen einen zu mächtigen Staat.</a:t>
            </a:r>
            <a:endParaRPr lang="de-DE" i="0" dirty="0"/>
          </a:p>
          <a:p>
            <a:r>
              <a:rPr lang="de-DE" i="0" dirty="0"/>
              <a:t>Einer unter vielen, der sich mit dem Begriff immer wieder auch aus historischer Perspektive auseinandergesetzt hat, ist Jürgen Kocka, den ich hier kurz als „Kronzeugen“ heranführen möchte, da ich bei ihm besonders auch den Ansatz des Bildungsplan wiedergefunden habe, den Begriff auf die europäische Zivilgesellschaft in Ost und West zu verwenden:</a:t>
            </a:r>
          </a:p>
          <a:p>
            <a:pPr marL="0" marR="91440" indent="0" algn="just" eaLnBrk="0" fontAlgn="base" hangingPunct="0">
              <a:lnSpc>
                <a:spcPct val="100000"/>
              </a:lnSpc>
              <a:spcBef>
                <a:spcPts val="0"/>
              </a:spcBef>
              <a:buNone/>
            </a:pPr>
            <a:r>
              <a:rPr lang="de-DE" sz="1200" i="0" dirty="0"/>
              <a:t>Kocka geht in seinen Überlegungen nicht nur auf die historische Tiefendimension des Begriffs einstellt, sondern stellt fest, dass der Begriff seit den 1980er-Jahren eine fulminante Renaissance erlebt hat. Und dies deswegen, weil er eben auch für die in Ost-Mitteleuropa sich bildende Bewegungen für ein Zusammenleben ohne staatliche Gängelung greift. </a:t>
            </a:r>
          </a:p>
          <a:p>
            <a:pPr marL="0" marR="91440" indent="0" algn="just" eaLnBrk="0" fontAlgn="base" hangingPunct="0">
              <a:lnSpc>
                <a:spcPct val="100000"/>
              </a:lnSpc>
              <a:spcBef>
                <a:spcPts val="0"/>
              </a:spcBef>
              <a:buNone/>
            </a:pPr>
            <a:r>
              <a:rPr lang="de-DE" sz="1200" i="0" dirty="0"/>
              <a:t>In diesem Sinne verwendet ihn auch der Bildungsplan, nämlich als Klammer zwischen Ost und West und den einerseits unterschiedlichen, in ihrem zentralen Anliegen für eine freie selbstregulierte Gesellschaft dann aber wieder gemeinsamen Aufbruchsversuchen.</a:t>
            </a:r>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6</a:t>
            </a:fld>
            <a:endParaRPr lang="de-DE"/>
          </a:p>
        </p:txBody>
      </p:sp>
    </p:spTree>
    <p:extLst>
      <p:ext uri="{BB962C8B-B14F-4D97-AF65-F5344CB8AC3E}">
        <p14:creationId xmlns:p14="http://schemas.microsoft.com/office/powerpoint/2010/main" val="405213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681038"/>
            <a:ext cx="5953125" cy="334962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Kocka sieht die Stärke und Bedeutung des Begriffs darin, dass er sich angrenzen lässt von staatlichem institutionalisiertem Handeln „von oben“, aber auch von individueller Beliebigkeit, und zugleich gewissermaßen eine Alternative bzw. ein Gegenprogramm aufzeigt, dass durch Gemeinsinn und gesellschaftliche Selbstorganisation bestimmt ist, gewissermaßen ein „Handeln von unten“.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p>
        </p:txBody>
      </p:sp>
      <p:sp>
        <p:nvSpPr>
          <p:cNvPr id="4" name="Foliennummernplatzhalter 3"/>
          <p:cNvSpPr>
            <a:spLocks noGrp="1"/>
          </p:cNvSpPr>
          <p:nvPr>
            <p:ph type="sldNum" sz="quarter" idx="5"/>
          </p:nvPr>
        </p:nvSpPr>
        <p:spPr/>
        <p:txBody>
          <a:bodyPr/>
          <a:lstStyle/>
          <a:p>
            <a:fld id="{2D287B24-2BC3-4B8F-9C09-138DE67FD419}" type="slidenum">
              <a:rPr lang="de-DE" smtClean="0"/>
              <a:t>7</a:t>
            </a:fld>
            <a:endParaRPr lang="de-DE"/>
          </a:p>
        </p:txBody>
      </p:sp>
    </p:spTree>
    <p:extLst>
      <p:ext uri="{BB962C8B-B14F-4D97-AF65-F5344CB8AC3E}">
        <p14:creationId xmlns:p14="http://schemas.microsoft.com/office/powerpoint/2010/main" val="152499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anderen wichtiger Aspekt von Zivilgesellschaft bzw. zivilgesellschaftlichem Engagement findet sich in der Verbindung zu Protest und damit zu  Protestbewegungen, wie sie ja auch der Bildungsplan ausdrücklich nennt. </a:t>
            </a:r>
          </a:p>
          <a:p>
            <a:r>
              <a:rPr lang="de-DE" dirty="0"/>
              <a:t>Hierzu sei auf die grundlegende Publikation zu deutschen Protestgeschichte seit 1945 des Mannheimer Zeithistoriker Philipp Gassert hingewiesen.</a:t>
            </a:r>
            <a:endParaRPr lang="de-DE" sz="1200" i="1" dirty="0"/>
          </a:p>
          <a:p>
            <a:r>
              <a:rPr lang="de-DE" sz="1200" i="0" dirty="0"/>
              <a:t>Solche gesellschaftlichen Defizite in Ost- und Westeuropa für die Nachkriegsgeschichte zu benennen, ist ein zentrales Anliegen der Bildungsstandards 2016.</a:t>
            </a:r>
            <a:endParaRPr lang="de-DE" i="0" dirty="0"/>
          </a:p>
        </p:txBody>
      </p:sp>
      <p:sp>
        <p:nvSpPr>
          <p:cNvPr id="4" name="Foliennummernplatzhalter 3"/>
          <p:cNvSpPr>
            <a:spLocks noGrp="1"/>
          </p:cNvSpPr>
          <p:nvPr>
            <p:ph type="sldNum" sz="quarter" idx="5"/>
          </p:nvPr>
        </p:nvSpPr>
        <p:spPr/>
        <p:txBody>
          <a:bodyPr/>
          <a:lstStyle/>
          <a:p>
            <a:fld id="{2D287B24-2BC3-4B8F-9C09-138DE67FD419}" type="slidenum">
              <a:rPr lang="de-DE" smtClean="0"/>
              <a:t>8</a:t>
            </a:fld>
            <a:endParaRPr lang="de-DE"/>
          </a:p>
        </p:txBody>
      </p:sp>
    </p:spTree>
    <p:extLst>
      <p:ext uri="{BB962C8B-B14F-4D97-AF65-F5344CB8AC3E}">
        <p14:creationId xmlns:p14="http://schemas.microsoft.com/office/powerpoint/2010/main" val="329720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auch immer, der Begriff sollte, da er so prominent im Bildungsplan des Leistungsfaches verankert ist, wenngleich auch nur im übergeordneten Standard, im Unterricht zur Sprache gebracht werden und reflektiert werden.</a:t>
            </a:r>
          </a:p>
          <a:p>
            <a:r>
              <a:rPr lang="de-DE" dirty="0"/>
              <a:t>Deswegen ist seine Behandlung im Sequenzplan auch ausgewiesen und durch entsprechende Texte, die eine Annäherung erleichtern sollen, unterstützt.</a:t>
            </a:r>
          </a:p>
        </p:txBody>
      </p:sp>
      <p:sp>
        <p:nvSpPr>
          <p:cNvPr id="4" name="Foliennummernplatzhalter 3"/>
          <p:cNvSpPr>
            <a:spLocks noGrp="1"/>
          </p:cNvSpPr>
          <p:nvPr>
            <p:ph type="sldNum" sz="quarter" idx="5"/>
          </p:nvPr>
        </p:nvSpPr>
        <p:spPr/>
        <p:txBody>
          <a:bodyPr/>
          <a:lstStyle/>
          <a:p>
            <a:fld id="{2D287B24-2BC3-4B8F-9C09-138DE67FD419}" type="slidenum">
              <a:rPr lang="de-DE" smtClean="0"/>
              <a:t>9</a:t>
            </a:fld>
            <a:endParaRPr lang="de-DE"/>
          </a:p>
        </p:txBody>
      </p:sp>
    </p:spTree>
    <p:extLst>
      <p:ext uri="{BB962C8B-B14F-4D97-AF65-F5344CB8AC3E}">
        <p14:creationId xmlns:p14="http://schemas.microsoft.com/office/powerpoint/2010/main" val="334936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B3DEC6D-43D7-4832-B17B-5ED2A41227EB}" type="datetimeFigureOut">
              <a:rPr lang="de-DE" smtClean="0"/>
              <a:t>10.03.2022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317293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B3DEC6D-43D7-4832-B17B-5ED2A41227EB}" type="datetimeFigureOut">
              <a:rPr lang="de-DE" smtClean="0"/>
              <a:t>10.03.2022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219604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B3DEC6D-43D7-4832-B17B-5ED2A41227EB}" type="datetimeFigureOut">
              <a:rPr lang="de-DE" smtClean="0"/>
              <a:t>10.03.2022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245990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B3DEC6D-43D7-4832-B17B-5ED2A41227EB}" type="datetimeFigureOut">
              <a:rPr lang="de-DE" smtClean="0"/>
              <a:t>10.03.2022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290134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B3DEC6D-43D7-4832-B17B-5ED2A41227EB}" type="datetimeFigureOut">
              <a:rPr lang="de-DE" smtClean="0"/>
              <a:t>10.03.2022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344283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B3DEC6D-43D7-4832-B17B-5ED2A41227EB}" type="datetimeFigureOut">
              <a:rPr lang="de-DE" smtClean="0"/>
              <a:t>10.03.2022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243164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B3DEC6D-43D7-4832-B17B-5ED2A41227EB}" type="datetimeFigureOut">
              <a:rPr lang="de-DE" smtClean="0"/>
              <a:t>10.03.2022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416314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B3DEC6D-43D7-4832-B17B-5ED2A41227EB}" type="datetimeFigureOut">
              <a:rPr lang="de-DE" smtClean="0"/>
              <a:t>10.03.2022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221862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EC6D-43D7-4832-B17B-5ED2A41227EB}" type="datetimeFigureOut">
              <a:rPr lang="de-DE" smtClean="0"/>
              <a:t>10.03.2022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38770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B3DEC6D-43D7-4832-B17B-5ED2A41227EB}" type="datetimeFigureOut">
              <a:rPr lang="de-DE" smtClean="0"/>
              <a:t>10.03.2022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392787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B3DEC6D-43D7-4832-B17B-5ED2A41227EB}" type="datetimeFigureOut">
              <a:rPr lang="de-DE" smtClean="0"/>
              <a:t>10.03.2022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953B2E-91B8-4F6B-A424-481EB7F1AD1A}" type="slidenum">
              <a:rPr lang="de-DE" smtClean="0"/>
              <a:t>‹Nr.›</a:t>
            </a:fld>
            <a:endParaRPr lang="de-DE"/>
          </a:p>
        </p:txBody>
      </p:sp>
    </p:spTree>
    <p:extLst>
      <p:ext uri="{BB962C8B-B14F-4D97-AF65-F5344CB8AC3E}">
        <p14:creationId xmlns:p14="http://schemas.microsoft.com/office/powerpoint/2010/main" val="126727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DEC6D-43D7-4832-B17B-5ED2A41227EB}" type="datetimeFigureOut">
              <a:rPr lang="de-DE" smtClean="0"/>
              <a:t>10.03.2022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53B2E-91B8-4F6B-A424-481EB7F1AD1A}" type="slidenum">
              <a:rPr lang="de-DE" smtClean="0"/>
              <a:t>‹Nr.›</a:t>
            </a:fld>
            <a:endParaRPr lang="de-DE"/>
          </a:p>
        </p:txBody>
      </p:sp>
    </p:spTree>
    <p:extLst>
      <p:ext uri="{BB962C8B-B14F-4D97-AF65-F5344CB8AC3E}">
        <p14:creationId xmlns:p14="http://schemas.microsoft.com/office/powerpoint/2010/main" val="194043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1D70C32E-3AC4-477E-8436-D999E0F26CA5}"/>
              </a:ext>
            </a:extLst>
          </p:cNvPr>
          <p:cNvPicPr>
            <a:picLocks noChangeAspect="1"/>
          </p:cNvPicPr>
          <p:nvPr/>
        </p:nvPicPr>
        <p:blipFill rotWithShape="1">
          <a:blip r:embed="rId3"/>
          <a:srcRect r="3" b="1616"/>
          <a:stretch/>
        </p:blipFill>
        <p:spPr>
          <a:xfrm>
            <a:off x="621675" y="623275"/>
            <a:ext cx="4032621" cy="5607882"/>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4F9FCD-DBB8-4803-8744-9D0F91554275}"/>
              </a:ext>
            </a:extLst>
          </p:cNvPr>
          <p:cNvSpPr>
            <a:spLocks noGrp="1"/>
          </p:cNvSpPr>
          <p:nvPr>
            <p:ph type="title"/>
          </p:nvPr>
        </p:nvSpPr>
        <p:spPr>
          <a:xfrm>
            <a:off x="5275971" y="2280760"/>
            <a:ext cx="5799947" cy="3494398"/>
          </a:xfrm>
        </p:spPr>
        <p:txBody>
          <a:bodyPr vert="horz" lIns="91440" tIns="45720" rIns="91440" bIns="45720" rtlCol="0" anchor="b">
            <a:noAutofit/>
          </a:bodyPr>
          <a:lstStyle/>
          <a:p>
            <a:r>
              <a:rPr lang="en-US" sz="2400" b="1" dirty="0"/>
              <a:t>3.4.6 West- und </a:t>
            </a:r>
            <a:r>
              <a:rPr lang="en-US" sz="2400" b="1" dirty="0" err="1"/>
              <a:t>Osteuropa</a:t>
            </a:r>
            <a:r>
              <a:rPr lang="en-US" sz="2400" b="1" dirty="0"/>
              <a:t> </a:t>
            </a:r>
            <a:r>
              <a:rPr lang="en-US" sz="2400" b="1" dirty="0" err="1"/>
              <a:t>nach</a:t>
            </a:r>
            <a:r>
              <a:rPr lang="en-US" sz="2400" b="1" dirty="0"/>
              <a:t> 1945: </a:t>
            </a:r>
            <a:r>
              <a:rPr lang="en-US" sz="2400" b="1" dirty="0" err="1"/>
              <a:t>Wege</a:t>
            </a:r>
            <a:r>
              <a:rPr lang="en-US" sz="2400" b="1" dirty="0"/>
              <a:t> in die (</a:t>
            </a:r>
            <a:r>
              <a:rPr lang="en-US" sz="2400" b="1" dirty="0" err="1"/>
              <a:t>postindustrielle</a:t>
            </a:r>
            <a:r>
              <a:rPr lang="en-US" sz="2400" b="1" dirty="0"/>
              <a:t>) </a:t>
            </a:r>
            <a:r>
              <a:rPr lang="en-US" sz="2400" b="1" dirty="0" err="1"/>
              <a:t>Zivilgesellschaft</a:t>
            </a:r>
            <a:r>
              <a:rPr lang="en-US" sz="2400" b="1" dirty="0"/>
              <a:t> (12.1, </a:t>
            </a:r>
            <a:r>
              <a:rPr lang="en-US" sz="2400" b="1" dirty="0" err="1"/>
              <a:t>fünfstündig</a:t>
            </a:r>
            <a:r>
              <a:rPr lang="en-US" sz="2400" b="1" dirty="0"/>
              <a:t>) </a:t>
            </a:r>
            <a:br>
              <a:rPr lang="en-US" sz="2400" dirty="0"/>
            </a:br>
            <a:br>
              <a:rPr lang="en-US" sz="2400" dirty="0"/>
            </a:br>
            <a:r>
              <a:rPr lang="en-US" sz="2400" dirty="0" err="1"/>
              <a:t>ibK</a:t>
            </a:r>
            <a:r>
              <a:rPr lang="en-US" sz="2400" dirty="0"/>
              <a:t>: Die </a:t>
            </a:r>
            <a:r>
              <a:rPr lang="en-US" sz="2400" dirty="0" err="1"/>
              <a:t>Schülerinnen</a:t>
            </a:r>
            <a:r>
              <a:rPr lang="en-US" sz="2400" dirty="0"/>
              <a:t> und </a:t>
            </a:r>
            <a:r>
              <a:rPr lang="en-US" sz="2400" dirty="0" err="1"/>
              <a:t>Schüler</a:t>
            </a:r>
            <a:r>
              <a:rPr lang="en-US" sz="2400" dirty="0"/>
              <a:t> </a:t>
            </a:r>
            <a:r>
              <a:rPr lang="en-US" sz="2400" dirty="0" err="1"/>
              <a:t>können</a:t>
            </a:r>
            <a:r>
              <a:rPr lang="en-US" sz="2400" dirty="0"/>
              <a:t> </a:t>
            </a:r>
            <a:r>
              <a:rPr lang="en-US" sz="2400" dirty="0" err="1"/>
              <a:t>Chancen</a:t>
            </a:r>
            <a:r>
              <a:rPr lang="en-US" sz="2400" dirty="0"/>
              <a:t> und </a:t>
            </a:r>
            <a:r>
              <a:rPr lang="en-US" sz="2400" dirty="0" err="1"/>
              <a:t>Probleme</a:t>
            </a:r>
            <a:r>
              <a:rPr lang="en-US" sz="2400" dirty="0"/>
              <a:t> </a:t>
            </a:r>
            <a:r>
              <a:rPr lang="en-US" sz="2400" dirty="0" err="1"/>
              <a:t>bei</a:t>
            </a:r>
            <a:r>
              <a:rPr lang="en-US" sz="2400" dirty="0"/>
              <a:t> der </a:t>
            </a:r>
            <a:r>
              <a:rPr lang="en-US" sz="2400" dirty="0" err="1"/>
              <a:t>Herausbildung</a:t>
            </a:r>
            <a:r>
              <a:rPr lang="en-US" sz="2400" dirty="0"/>
              <a:t> </a:t>
            </a:r>
            <a:r>
              <a:rPr lang="en-US" sz="2400" dirty="0" err="1"/>
              <a:t>einer</a:t>
            </a:r>
            <a:r>
              <a:rPr lang="en-US" sz="2400" dirty="0"/>
              <a:t> </a:t>
            </a:r>
            <a:r>
              <a:rPr lang="en-US" sz="2400" dirty="0" err="1"/>
              <a:t>postindustriellen</a:t>
            </a:r>
            <a:r>
              <a:rPr lang="en-US" sz="2400" dirty="0"/>
              <a:t> </a:t>
            </a:r>
            <a:r>
              <a:rPr lang="en-US" sz="2400" dirty="0" err="1"/>
              <a:t>Zivilgesellschaft</a:t>
            </a:r>
            <a:r>
              <a:rPr lang="en-US" sz="2400" dirty="0"/>
              <a:t> in West- und </a:t>
            </a:r>
            <a:r>
              <a:rPr lang="en-US" sz="2400" dirty="0" err="1"/>
              <a:t>Osteuropa</a:t>
            </a:r>
            <a:r>
              <a:rPr lang="en-US" sz="2400" dirty="0"/>
              <a:t> </a:t>
            </a:r>
            <a:r>
              <a:rPr lang="en-US" sz="2400" dirty="0" err="1"/>
              <a:t>nach</a:t>
            </a:r>
            <a:r>
              <a:rPr lang="en-US" sz="2400" dirty="0"/>
              <a:t> 1945 </a:t>
            </a:r>
            <a:r>
              <a:rPr lang="en-US" sz="2400" dirty="0" err="1"/>
              <a:t>analysieren</a:t>
            </a:r>
            <a:br>
              <a:rPr lang="en-US" sz="2400" dirty="0"/>
            </a:br>
            <a:br>
              <a:rPr lang="en-US" sz="2400" dirty="0"/>
            </a:br>
            <a:r>
              <a:rPr lang="en-US" sz="2400" dirty="0" err="1"/>
              <a:t>pbK</a:t>
            </a:r>
            <a:r>
              <a:rPr lang="en-US" sz="2400" dirty="0"/>
              <a:t>: OK (5) die </a:t>
            </a:r>
            <a:r>
              <a:rPr lang="en-US" sz="2400" dirty="0" err="1"/>
              <a:t>Übertragbarkeit</a:t>
            </a:r>
            <a:r>
              <a:rPr lang="en-US" sz="2400" dirty="0"/>
              <a:t> </a:t>
            </a:r>
            <a:r>
              <a:rPr lang="en-US" sz="2400" dirty="0" err="1"/>
              <a:t>historischer</a:t>
            </a:r>
            <a:r>
              <a:rPr lang="en-US" sz="2400" dirty="0"/>
              <a:t> </a:t>
            </a:r>
            <a:r>
              <a:rPr lang="en-US" sz="2400" dirty="0" err="1"/>
              <a:t>Erkenntnisse</a:t>
            </a:r>
            <a:r>
              <a:rPr lang="en-US" sz="2400" dirty="0"/>
              <a:t> auf </a:t>
            </a:r>
            <a:r>
              <a:rPr lang="en-US" sz="2400" dirty="0" err="1"/>
              <a:t>aktuelle</a:t>
            </a:r>
            <a:r>
              <a:rPr lang="en-US" sz="2400" dirty="0"/>
              <a:t> </a:t>
            </a:r>
            <a:r>
              <a:rPr lang="en-US" sz="2400" dirty="0" err="1"/>
              <a:t>Probleme</a:t>
            </a:r>
            <a:r>
              <a:rPr lang="en-US" sz="2400" dirty="0"/>
              <a:t> und </a:t>
            </a:r>
            <a:r>
              <a:rPr lang="en-US" sz="2400" dirty="0" err="1"/>
              <a:t>mögliche</a:t>
            </a:r>
            <a:r>
              <a:rPr lang="en-US" sz="2400" dirty="0"/>
              <a:t> </a:t>
            </a:r>
            <a:r>
              <a:rPr lang="en-US" sz="2400" dirty="0" err="1"/>
              <a:t>Handlungsoptionen</a:t>
            </a:r>
            <a:r>
              <a:rPr lang="en-US" sz="2400" dirty="0"/>
              <a:t> für die    Zukunft </a:t>
            </a:r>
            <a:r>
              <a:rPr lang="en-US" sz="2400" dirty="0" err="1"/>
              <a:t>erörtern</a:t>
            </a:r>
            <a:br>
              <a:rPr lang="en-US" sz="2400" dirty="0"/>
            </a:br>
            <a:endParaRPr lang="en-US" sz="2400" dirty="0"/>
          </a:p>
        </p:txBody>
      </p:sp>
      <p:sp>
        <p:nvSpPr>
          <p:cNvPr id="4" name="Inhaltsplatzhalter 2">
            <a:extLst>
              <a:ext uri="{FF2B5EF4-FFF2-40B4-BE49-F238E27FC236}">
                <a16:creationId xmlns:a16="http://schemas.microsoft.com/office/drawing/2014/main" id="{A5D69C89-132C-448A-9F60-B24A719DEEB3}"/>
              </a:ext>
            </a:extLst>
          </p:cNvPr>
          <p:cNvSpPr txBox="1">
            <a:spLocks/>
          </p:cNvSpPr>
          <p:nvPr/>
        </p:nvSpPr>
        <p:spPr>
          <a:xfrm>
            <a:off x="1528010" y="5123699"/>
            <a:ext cx="10515600" cy="6514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7625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EBF0B-C86B-4C34-82AC-0BCF46EB4EEC}"/>
              </a:ext>
            </a:extLst>
          </p:cNvPr>
          <p:cNvSpPr>
            <a:spLocks noGrp="1"/>
          </p:cNvSpPr>
          <p:nvPr>
            <p:ph type="title"/>
          </p:nvPr>
        </p:nvSpPr>
        <p:spPr>
          <a:xfrm>
            <a:off x="1010653" y="216270"/>
            <a:ext cx="10066701" cy="676866"/>
          </a:xfrm>
        </p:spPr>
        <p:txBody>
          <a:bodyPr>
            <a:normAutofit/>
          </a:bodyPr>
          <a:lstStyle/>
          <a:p>
            <a:r>
              <a:rPr lang="en-US" sz="4000" b="1" dirty="0"/>
              <a:t>Was </a:t>
            </a:r>
            <a:r>
              <a:rPr lang="de-DE" sz="4000" b="1" dirty="0"/>
              <a:t>bedeutet</a:t>
            </a:r>
            <a:r>
              <a:rPr lang="en-US" sz="4000" b="1" dirty="0"/>
              <a:t> „</a:t>
            </a:r>
            <a:r>
              <a:rPr lang="en-US" sz="4000" b="1" dirty="0" err="1"/>
              <a:t>Zivilgesellschaft</a:t>
            </a:r>
            <a:r>
              <a:rPr lang="en-US" sz="4000" b="1" dirty="0"/>
              <a:t>“?</a:t>
            </a:r>
            <a:endParaRPr lang="de-DE" sz="4000" dirty="0"/>
          </a:p>
        </p:txBody>
      </p:sp>
      <p:sp>
        <p:nvSpPr>
          <p:cNvPr id="8" name="Inhaltsplatzhalter 7">
            <a:extLst>
              <a:ext uri="{FF2B5EF4-FFF2-40B4-BE49-F238E27FC236}">
                <a16:creationId xmlns:a16="http://schemas.microsoft.com/office/drawing/2014/main" id="{AF71A1E1-7DB7-4DED-B1A6-A625F10088E9}"/>
              </a:ext>
            </a:extLst>
          </p:cNvPr>
          <p:cNvSpPr>
            <a:spLocks noGrp="1"/>
          </p:cNvSpPr>
          <p:nvPr>
            <p:ph idx="1"/>
          </p:nvPr>
        </p:nvSpPr>
        <p:spPr>
          <a:xfrm>
            <a:off x="1010654" y="1007378"/>
            <a:ext cx="10971462" cy="5645887"/>
          </a:xfrm>
        </p:spPr>
        <p:txBody>
          <a:bodyPr>
            <a:noAutofit/>
          </a:bodyPr>
          <a:lstStyle/>
          <a:p>
            <a:pPr marL="0" marR="91440" indent="0" algn="just" eaLnBrk="0" fontAlgn="base" hangingPunct="0">
              <a:lnSpc>
                <a:spcPct val="100000"/>
              </a:lnSpc>
              <a:spcBef>
                <a:spcPts val="0"/>
              </a:spcBef>
              <a:buNone/>
            </a:pPr>
            <a:endParaRPr lang="de-DE" sz="1400" i="1" dirty="0"/>
          </a:p>
          <a:p>
            <a:pPr marL="0" marR="91440" indent="0" algn="just" eaLnBrk="0" fontAlgn="base" hangingPunct="0">
              <a:lnSpc>
                <a:spcPct val="100000"/>
              </a:lnSpc>
              <a:spcBef>
                <a:spcPts val="0"/>
              </a:spcBef>
              <a:buNone/>
            </a:pPr>
            <a:r>
              <a:rPr lang="de-DE" sz="2400" dirty="0"/>
              <a:t>Gemeinsame Charakteristika sind:</a:t>
            </a:r>
          </a:p>
          <a:p>
            <a:pPr marL="0" marR="91440" indent="0" eaLnBrk="0" fontAlgn="base" hangingPunct="0">
              <a:lnSpc>
                <a:spcPct val="100000"/>
              </a:lnSpc>
              <a:spcBef>
                <a:spcPts val="0"/>
              </a:spcBef>
              <a:buNone/>
            </a:pPr>
            <a:r>
              <a:rPr lang="de-DE" sz="2400" dirty="0"/>
              <a:t>1.) Selbstorganisation unter Betonung der Selbstständigkeit</a:t>
            </a:r>
          </a:p>
          <a:p>
            <a:pPr marL="0" marR="91440" indent="0" eaLnBrk="0" fontAlgn="base" hangingPunct="0">
              <a:lnSpc>
                <a:spcPct val="100000"/>
              </a:lnSpc>
              <a:spcBef>
                <a:spcPts val="0"/>
              </a:spcBef>
              <a:buNone/>
            </a:pPr>
            <a:r>
              <a:rPr lang="de-DE" sz="2400" dirty="0"/>
              <a:t>2.) Verhalten im öffentlichen Raum: Verständigung, Konflikt, Diskussion</a:t>
            </a:r>
          </a:p>
          <a:p>
            <a:pPr marL="0" marR="91440" indent="0" eaLnBrk="0" fontAlgn="base" hangingPunct="0">
              <a:lnSpc>
                <a:spcPct val="100000"/>
              </a:lnSpc>
              <a:spcBef>
                <a:spcPts val="0"/>
              </a:spcBef>
              <a:buNone/>
            </a:pPr>
            <a:r>
              <a:rPr lang="de-DE" sz="2400" dirty="0"/>
              <a:t>3.) friedliche, weitgehend gewaltfreie Vorgehensweisen</a:t>
            </a:r>
          </a:p>
          <a:p>
            <a:pPr marL="0" marR="91440" indent="0" eaLnBrk="0" fontAlgn="base" hangingPunct="0">
              <a:lnSpc>
                <a:spcPct val="100000"/>
              </a:lnSpc>
              <a:spcBef>
                <a:spcPts val="0"/>
              </a:spcBef>
              <a:buNone/>
            </a:pPr>
            <a:r>
              <a:rPr lang="de-DE" sz="2400" dirty="0"/>
              <a:t>4.) soziales Verhalten, das von eigen partikularen Interessen zwar ausgeht, aber für viele hilfreich und nützlich sein soll</a:t>
            </a:r>
          </a:p>
          <a:p>
            <a:pPr marL="0" marR="91440" indent="0" eaLnBrk="0" fontAlgn="base" hangingPunct="0">
              <a:lnSpc>
                <a:spcPct val="100000"/>
              </a:lnSpc>
              <a:spcBef>
                <a:spcPts val="0"/>
              </a:spcBef>
              <a:buNone/>
            </a:pPr>
            <a:r>
              <a:rPr lang="de-DE" sz="2400" dirty="0"/>
              <a:t>5.) nicht kommerzielles Engagement ohne große Institutionen etc.</a:t>
            </a:r>
          </a:p>
          <a:p>
            <a:pPr marL="0" marR="91440" indent="0" eaLnBrk="0" fontAlgn="base" hangingPunct="0">
              <a:lnSpc>
                <a:spcPct val="100000"/>
              </a:lnSpc>
              <a:spcBef>
                <a:spcPts val="0"/>
              </a:spcBef>
              <a:buNone/>
            </a:pPr>
            <a:endParaRPr lang="de-DE" sz="1400" dirty="0"/>
          </a:p>
          <a:p>
            <a:pPr marL="0" marR="91440" indent="0" eaLnBrk="0" fontAlgn="base" hangingPunct="0">
              <a:lnSpc>
                <a:spcPct val="100000"/>
              </a:lnSpc>
              <a:spcBef>
                <a:spcPts val="0"/>
              </a:spcBef>
              <a:buNone/>
            </a:pPr>
            <a:r>
              <a:rPr lang="de-DE" sz="1800" dirty="0"/>
              <a:t>(nach Jürgen Kocka: Gewerkschaften und Zivilgesellschaft, Referat auf einem Symposium der Otto-Brenner-Stiftung in Berlin am 25. Juni 2003)</a:t>
            </a:r>
          </a:p>
          <a:p>
            <a:pPr marL="0" marR="91440" indent="0" algn="just" eaLnBrk="0" fontAlgn="base" hangingPunct="0">
              <a:lnSpc>
                <a:spcPct val="100000"/>
              </a:lnSpc>
              <a:spcBef>
                <a:spcPts val="0"/>
              </a:spcBef>
              <a:buNone/>
            </a:pPr>
            <a:endParaRPr lang="de-DE" sz="2000" dirty="0"/>
          </a:p>
        </p:txBody>
      </p:sp>
    </p:spTree>
    <p:extLst>
      <p:ext uri="{BB962C8B-B14F-4D97-AF65-F5344CB8AC3E}">
        <p14:creationId xmlns:p14="http://schemas.microsoft.com/office/powerpoint/2010/main" val="359350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D6F22ED-2C3E-4031-98C8-F019B0254904}"/>
              </a:ext>
            </a:extLst>
          </p:cNvPr>
          <p:cNvSpPr txBox="1"/>
          <p:nvPr/>
        </p:nvSpPr>
        <p:spPr>
          <a:xfrm>
            <a:off x="2404533" y="2201333"/>
            <a:ext cx="8094134" cy="2554545"/>
          </a:xfrm>
          <a:prstGeom prst="rect">
            <a:avLst/>
          </a:prstGeom>
          <a:noFill/>
        </p:spPr>
        <p:txBody>
          <a:bodyPr wrap="square" rtlCol="0">
            <a:spAutoFit/>
          </a:bodyPr>
          <a:lstStyle/>
          <a:p>
            <a:r>
              <a:rPr lang="de-DE" sz="4000" dirty="0"/>
              <a:t>Fotos von aktuellen zivilgesellschaftlichen Protesten,</a:t>
            </a:r>
          </a:p>
          <a:p>
            <a:r>
              <a:rPr lang="de-DE" sz="4000" dirty="0"/>
              <a:t>z.B.</a:t>
            </a:r>
          </a:p>
          <a:p>
            <a:r>
              <a:rPr lang="de-DE" sz="4000" dirty="0" err="1"/>
              <a:t>Fridays</a:t>
            </a:r>
            <a:r>
              <a:rPr lang="de-DE" sz="4000" dirty="0"/>
              <a:t> für Future</a:t>
            </a:r>
          </a:p>
        </p:txBody>
      </p:sp>
    </p:spTree>
    <p:extLst>
      <p:ext uri="{BB962C8B-B14F-4D97-AF65-F5344CB8AC3E}">
        <p14:creationId xmlns:p14="http://schemas.microsoft.com/office/powerpoint/2010/main" val="312833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17C4C75-F863-4EC9-AB27-40F2D6D477FD}"/>
              </a:ext>
            </a:extLst>
          </p:cNvPr>
          <p:cNvSpPr txBox="1"/>
          <p:nvPr/>
        </p:nvSpPr>
        <p:spPr>
          <a:xfrm>
            <a:off x="994650" y="0"/>
            <a:ext cx="9719733" cy="6494085"/>
          </a:xfrm>
          <a:prstGeom prst="rect">
            <a:avLst/>
          </a:prstGeom>
          <a:noFill/>
        </p:spPr>
        <p:txBody>
          <a:bodyPr wrap="square" rtlCol="0">
            <a:spAutoFit/>
          </a:bodyPr>
          <a:lstStyle/>
          <a:p>
            <a:r>
              <a:rPr lang="de-DE" sz="4000" dirty="0"/>
              <a:t>Zivilgesellschaftlicher Protest hat eine lange Geschichte, z.B.</a:t>
            </a:r>
          </a:p>
          <a:p>
            <a:pPr marL="571500" indent="-571500">
              <a:buFontTx/>
              <a:buChar char="-"/>
            </a:pPr>
            <a:r>
              <a:rPr lang="de-DE" sz="2400" dirty="0"/>
              <a:t>Attische Demokratie</a:t>
            </a:r>
          </a:p>
          <a:p>
            <a:pPr marL="571500" indent="-571500">
              <a:buFontTx/>
              <a:buChar char="-"/>
            </a:pPr>
            <a:r>
              <a:rPr lang="de-DE" sz="2400" dirty="0"/>
              <a:t>Kampf der Zünfte gegen Stadtherren</a:t>
            </a:r>
          </a:p>
          <a:p>
            <a:pPr marL="571500" indent="-571500">
              <a:buFontTx/>
              <a:buChar char="-"/>
            </a:pPr>
            <a:r>
              <a:rPr lang="de-DE" sz="2400" dirty="0"/>
              <a:t>Unabhängigkeitsbewegung in den USA 1776</a:t>
            </a:r>
          </a:p>
          <a:p>
            <a:pPr marL="571500" indent="-571500">
              <a:buFontTx/>
              <a:buChar char="-"/>
            </a:pPr>
            <a:r>
              <a:rPr lang="de-DE" sz="2400" dirty="0"/>
              <a:t>Französische Revolution 1789</a:t>
            </a:r>
          </a:p>
          <a:p>
            <a:pPr marL="571500" indent="-571500">
              <a:buFontTx/>
              <a:buChar char="-"/>
            </a:pPr>
            <a:r>
              <a:rPr lang="de-DE" sz="2400" dirty="0"/>
              <a:t>Märzrevolution 1848</a:t>
            </a:r>
          </a:p>
          <a:p>
            <a:pPr marL="571500" indent="-571500">
              <a:buFontTx/>
              <a:buChar char="-"/>
            </a:pPr>
            <a:r>
              <a:rPr lang="de-DE" sz="2400" dirty="0"/>
              <a:t>Kampf um Frauenrechte (Wahlrecht) um 1900</a:t>
            </a:r>
          </a:p>
          <a:p>
            <a:pPr marL="571500" indent="-571500">
              <a:buFontTx/>
              <a:buChar char="-"/>
            </a:pPr>
            <a:r>
              <a:rPr lang="de-DE" sz="2400" dirty="0"/>
              <a:t>Proteste gegen den Zarismus 1917</a:t>
            </a:r>
          </a:p>
          <a:p>
            <a:pPr marL="571500" indent="-571500">
              <a:buFontTx/>
              <a:buChar char="-"/>
            </a:pPr>
            <a:r>
              <a:rPr lang="de-DE" sz="2400" dirty="0"/>
              <a:t>Widerstand der „Weißen Rose“ 1942</a:t>
            </a:r>
          </a:p>
          <a:p>
            <a:pPr marL="571500" indent="-571500">
              <a:buFontTx/>
              <a:buChar char="-"/>
            </a:pPr>
            <a:r>
              <a:rPr lang="de-DE" sz="2400" dirty="0"/>
              <a:t>Friedensbewegung ab den 1950er Jahre</a:t>
            </a:r>
          </a:p>
          <a:p>
            <a:pPr marL="571500" indent="-571500">
              <a:buFontTx/>
              <a:buChar char="-"/>
            </a:pPr>
            <a:r>
              <a:rPr lang="de-DE" sz="2400" dirty="0"/>
              <a:t>„Prager Frühling“ 1968</a:t>
            </a:r>
          </a:p>
          <a:p>
            <a:pPr marL="571500" indent="-571500">
              <a:buFontTx/>
              <a:buChar char="-"/>
            </a:pPr>
            <a:r>
              <a:rPr lang="de-DE" sz="2400" dirty="0"/>
              <a:t>Anti-Atomkraft-Bewegungen ab den 1970er Jahren</a:t>
            </a:r>
          </a:p>
          <a:p>
            <a:pPr marL="571500" indent="-571500">
              <a:buFontTx/>
              <a:buChar char="-"/>
            </a:pPr>
            <a:r>
              <a:rPr lang="de-DE" sz="2400" dirty="0"/>
              <a:t>Neue Frauenbewegung gab den 1970er Jahren</a:t>
            </a:r>
          </a:p>
          <a:p>
            <a:pPr marL="571500" indent="-571500">
              <a:buFontTx/>
              <a:buChar char="-"/>
            </a:pPr>
            <a:r>
              <a:rPr lang="de-DE" sz="2400" dirty="0"/>
              <a:t>Osteuropäische Bürgerrechts- und Dissidentenbewegung ab den 1970er Jahren</a:t>
            </a:r>
          </a:p>
        </p:txBody>
      </p:sp>
    </p:spTree>
    <p:extLst>
      <p:ext uri="{BB962C8B-B14F-4D97-AF65-F5344CB8AC3E}">
        <p14:creationId xmlns:p14="http://schemas.microsoft.com/office/powerpoint/2010/main" val="61479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F9FCD-DBB8-4803-8744-9D0F91554275}"/>
              </a:ext>
            </a:extLst>
          </p:cNvPr>
          <p:cNvSpPr>
            <a:spLocks noGrp="1"/>
          </p:cNvSpPr>
          <p:nvPr>
            <p:ph type="title"/>
          </p:nvPr>
        </p:nvSpPr>
        <p:spPr>
          <a:xfrm>
            <a:off x="4968240" y="231464"/>
            <a:ext cx="6935002" cy="6455834"/>
          </a:xfrm>
        </p:spPr>
        <p:txBody>
          <a:bodyPr>
            <a:noAutofit/>
          </a:bodyPr>
          <a:lstStyle/>
          <a:p>
            <a:pPr>
              <a:lnSpc>
                <a:spcPct val="100000"/>
              </a:lnSpc>
            </a:pPr>
            <a:r>
              <a:rPr lang="de-DE" sz="1600" dirty="0"/>
              <a:t>Die Schülerinnen und Schüler können Chancen und Probleme bei der Herausbildung einer postindustriellen Zivilgesellschaft in West- und Osteuropa nach 1945 analysieren</a:t>
            </a:r>
            <a:br>
              <a:rPr lang="de-DE" sz="2000" dirty="0"/>
            </a:br>
            <a:r>
              <a:rPr lang="de-DE" sz="2000" dirty="0">
                <a:solidFill>
                  <a:srgbClr val="FF0000"/>
                </a:solidFill>
                <a:sym typeface="Wingdings" panose="05000000000000000000" pitchFamily="2" charset="2"/>
              </a:rPr>
              <a:t>1. Gab es an verschiedenen Orten vergleichbare Bewegungen?</a:t>
            </a:r>
            <a:br>
              <a:rPr lang="de-DE" sz="1400" dirty="0"/>
            </a:br>
            <a:br>
              <a:rPr lang="de-DE" sz="1400" dirty="0"/>
            </a:br>
            <a:r>
              <a:rPr lang="de-DE" sz="1600" dirty="0"/>
              <a:t>(5) den Umgang mit Protest in West- und Osteuropa vergleichen und bewerten (Aufstand des 17. Juni, Ungarnaufstand, „Republikflucht“, Mauerbau, Wiederbewaffnung, 68er-Bewegung, Prager Frühling, Wertewandel)</a:t>
            </a:r>
            <a:br>
              <a:rPr lang="de-DE" sz="1600" dirty="0"/>
            </a:br>
            <a:r>
              <a:rPr lang="de-DE" sz="2000" dirty="0">
                <a:solidFill>
                  <a:srgbClr val="FF0000"/>
                </a:solidFill>
                <a:sym typeface="Wingdings" panose="05000000000000000000" pitchFamily="2" charset="2"/>
              </a:rPr>
              <a:t>2a. Welche politischen Rahmenbedingungen für Protest gab es nach 1945  überhaupt?</a:t>
            </a:r>
            <a:br>
              <a:rPr lang="de-DE" sz="1400" dirty="0"/>
            </a:br>
            <a:br>
              <a:rPr lang="de-DE" sz="1400" dirty="0"/>
            </a:br>
            <a:r>
              <a:rPr lang="de-DE" sz="1600" dirty="0"/>
              <a:t>(8) Aufbruchsversuche in West und Ost zu mehr Bürgerbeteiligung erläutern (Emanzipation: „Mehr Demokratie wagen“, Neue Soziale Bewegungen, Pluralisierung, Charta 77, Dissidentenbewegung)</a:t>
            </a:r>
            <a:br>
              <a:rPr lang="de-DE" sz="1600" dirty="0"/>
            </a:br>
            <a:r>
              <a:rPr lang="de-DE" sz="2000" dirty="0">
                <a:solidFill>
                  <a:srgbClr val="FF0000"/>
                </a:solidFill>
                <a:sym typeface="Wingdings" panose="05000000000000000000" pitchFamily="2" charset="2"/>
              </a:rPr>
              <a:t>3. Wer sind die Akteure der Aufbruchsversuche und was sind ihre Motive?</a:t>
            </a:r>
            <a:br>
              <a:rPr lang="de-DE" sz="1400" dirty="0"/>
            </a:br>
            <a:br>
              <a:rPr lang="de-DE" sz="1400" dirty="0"/>
            </a:br>
            <a:r>
              <a:rPr lang="de-DE" sz="1600" dirty="0"/>
              <a:t>(11)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a:t>
            </a:r>
            <a:br>
              <a:rPr lang="de-DE" sz="1600" dirty="0"/>
            </a:br>
            <a:r>
              <a:rPr lang="de-DE" sz="2000" dirty="0">
                <a:solidFill>
                  <a:srgbClr val="FF0000"/>
                </a:solidFill>
                <a:sym typeface="Wingdings" panose="05000000000000000000" pitchFamily="2" charset="2"/>
              </a:rPr>
              <a:t>2b. Wie veränderten sich die politischen Rahmenbedingungen für Protest nach 1945 und erhöhten damit die Erfolgschancen auf zivilgesellschaftlichen Protest?</a:t>
            </a:r>
            <a:endParaRPr lang="de-DE" sz="2000" dirty="0"/>
          </a:p>
        </p:txBody>
      </p:sp>
      <p:pic>
        <p:nvPicPr>
          <p:cNvPr id="3" name="Grafik 2">
            <a:extLst>
              <a:ext uri="{FF2B5EF4-FFF2-40B4-BE49-F238E27FC236}">
                <a16:creationId xmlns:a16="http://schemas.microsoft.com/office/drawing/2014/main" id="{1D70C32E-3AC4-477E-8436-D999E0F26CA5}"/>
              </a:ext>
            </a:extLst>
          </p:cNvPr>
          <p:cNvPicPr>
            <a:picLocks noChangeAspect="1"/>
          </p:cNvPicPr>
          <p:nvPr/>
        </p:nvPicPr>
        <p:blipFill rotWithShape="1">
          <a:blip r:embed="rId3"/>
          <a:srcRect l="2355" t="1990" r="1579" b="1990"/>
          <a:stretch/>
        </p:blipFill>
        <p:spPr>
          <a:xfrm>
            <a:off x="106680" y="201083"/>
            <a:ext cx="4572000" cy="6455834"/>
          </a:xfrm>
          <a:prstGeom prst="rect">
            <a:avLst/>
          </a:prstGeom>
        </p:spPr>
      </p:pic>
    </p:spTree>
    <p:extLst>
      <p:ext uri="{BB962C8B-B14F-4D97-AF65-F5344CB8AC3E}">
        <p14:creationId xmlns:p14="http://schemas.microsoft.com/office/powerpoint/2010/main" val="69850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124FC163-A07F-4548-A3B3-70C642789229}"/>
              </a:ext>
            </a:extLst>
          </p:cNvPr>
          <p:cNvGraphicFramePr/>
          <p:nvPr>
            <p:extLst>
              <p:ext uri="{D42A27DB-BD31-4B8C-83A1-F6EECF244321}">
                <p14:modId xmlns:p14="http://schemas.microsoft.com/office/powerpoint/2010/main" val="2892546702"/>
              </p:ext>
            </p:extLst>
          </p:nvPr>
        </p:nvGraphicFramePr>
        <p:xfrm>
          <a:off x="762000" y="1432559"/>
          <a:ext cx="11430000" cy="5264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0BFF7109-0A2B-4757-B60D-5FE85DFA9ECA}"/>
              </a:ext>
            </a:extLst>
          </p:cNvPr>
          <p:cNvSpPr>
            <a:spLocks noGrp="1"/>
          </p:cNvSpPr>
          <p:nvPr>
            <p:ph type="title"/>
          </p:nvPr>
        </p:nvSpPr>
        <p:spPr>
          <a:xfrm>
            <a:off x="487680" y="365125"/>
            <a:ext cx="11430000" cy="869315"/>
          </a:xfrm>
        </p:spPr>
        <p:txBody>
          <a:bodyPr>
            <a:normAutofit/>
          </a:bodyPr>
          <a:lstStyle/>
          <a:p>
            <a:r>
              <a:rPr lang="de-DE" sz="3600" b="1" dirty="0">
                <a:sym typeface="Wingdings" panose="05000000000000000000" pitchFamily="2" charset="2"/>
              </a:rPr>
              <a:t>Gab es an verschiedenen Orten vergleichbare Bewegungen?</a:t>
            </a:r>
            <a:endParaRPr lang="de-DE" sz="3600" b="1" dirty="0"/>
          </a:p>
        </p:txBody>
      </p:sp>
    </p:spTree>
    <p:extLst>
      <p:ext uri="{BB962C8B-B14F-4D97-AF65-F5344CB8AC3E}">
        <p14:creationId xmlns:p14="http://schemas.microsoft.com/office/powerpoint/2010/main" val="29349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124FC163-A07F-4548-A3B3-70C642789229}"/>
              </a:ext>
            </a:extLst>
          </p:cNvPr>
          <p:cNvGraphicFramePr>
            <a:graphicFrameLocks noChangeAspect="1"/>
          </p:cNvGraphicFramePr>
          <p:nvPr>
            <p:extLst>
              <p:ext uri="{D42A27DB-BD31-4B8C-83A1-F6EECF244321}">
                <p14:modId xmlns:p14="http://schemas.microsoft.com/office/powerpoint/2010/main" val="744412365"/>
              </p:ext>
            </p:extLst>
          </p:nvPr>
        </p:nvGraphicFramePr>
        <p:xfrm>
          <a:off x="-111980" y="414529"/>
          <a:ext cx="12268108" cy="62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5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89AE7C86-C994-4CE5-A7AD-BCD6E51AB595}"/>
              </a:ext>
            </a:extLst>
          </p:cNvPr>
          <p:cNvSpPr/>
          <p:nvPr/>
        </p:nvSpPr>
        <p:spPr>
          <a:xfrm rot="21078124">
            <a:off x="7124861" y="2758321"/>
            <a:ext cx="1834171"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t>
            </a:r>
          </a:p>
        </p:txBody>
      </p:sp>
      <p:sp>
        <p:nvSpPr>
          <p:cNvPr id="6" name="Rechteck 5">
            <a:extLst>
              <a:ext uri="{FF2B5EF4-FFF2-40B4-BE49-F238E27FC236}">
                <a16:creationId xmlns:a16="http://schemas.microsoft.com/office/drawing/2014/main" id="{3DCE7B75-623F-4744-9C99-768708EA7093}"/>
              </a:ext>
            </a:extLst>
          </p:cNvPr>
          <p:cNvSpPr/>
          <p:nvPr/>
        </p:nvSpPr>
        <p:spPr>
          <a:xfrm rot="20842877">
            <a:off x="7629821" y="3296121"/>
            <a:ext cx="1510265"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Polen</a:t>
            </a:r>
          </a:p>
        </p:txBody>
      </p:sp>
      <p:sp>
        <p:nvSpPr>
          <p:cNvPr id="7" name="Rechteck 6">
            <a:extLst>
              <a:ext uri="{FF2B5EF4-FFF2-40B4-BE49-F238E27FC236}">
                <a16:creationId xmlns:a16="http://schemas.microsoft.com/office/drawing/2014/main" id="{87F047A9-880F-403F-96C6-6C297DB5F93E}"/>
              </a:ext>
            </a:extLst>
          </p:cNvPr>
          <p:cNvSpPr/>
          <p:nvPr/>
        </p:nvSpPr>
        <p:spPr>
          <a:xfrm>
            <a:off x="7760265" y="3832741"/>
            <a:ext cx="1501922" cy="6017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Tschecho-slowakei</a:t>
            </a:r>
            <a:endParaRPr lang="de-DE" dirty="0"/>
          </a:p>
        </p:txBody>
      </p:sp>
      <p:sp>
        <p:nvSpPr>
          <p:cNvPr id="8" name="Rechteck 7">
            <a:extLst>
              <a:ext uri="{FF2B5EF4-FFF2-40B4-BE49-F238E27FC236}">
                <a16:creationId xmlns:a16="http://schemas.microsoft.com/office/drawing/2014/main" id="{F8974C67-7879-439E-B5D8-ED2CD5436781}"/>
              </a:ext>
            </a:extLst>
          </p:cNvPr>
          <p:cNvSpPr/>
          <p:nvPr/>
        </p:nvSpPr>
        <p:spPr>
          <a:xfrm rot="2328947">
            <a:off x="7032729" y="5622566"/>
            <a:ext cx="1849015" cy="3862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Sowjetunion</a:t>
            </a:r>
          </a:p>
        </p:txBody>
      </p:sp>
      <p:sp>
        <p:nvSpPr>
          <p:cNvPr id="9" name="Rechteck 8">
            <a:extLst>
              <a:ext uri="{FF2B5EF4-FFF2-40B4-BE49-F238E27FC236}">
                <a16:creationId xmlns:a16="http://schemas.microsoft.com/office/drawing/2014/main" id="{AE892050-65DE-4A2A-B8C4-C766DC2540D7}"/>
              </a:ext>
            </a:extLst>
          </p:cNvPr>
          <p:cNvSpPr/>
          <p:nvPr/>
        </p:nvSpPr>
        <p:spPr>
          <a:xfrm rot="1582060">
            <a:off x="3326617" y="2849252"/>
            <a:ext cx="2131325"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BRD</a:t>
            </a:r>
          </a:p>
        </p:txBody>
      </p:sp>
      <p:sp>
        <p:nvSpPr>
          <p:cNvPr id="10" name="Rechteck 9">
            <a:extLst>
              <a:ext uri="{FF2B5EF4-FFF2-40B4-BE49-F238E27FC236}">
                <a16:creationId xmlns:a16="http://schemas.microsoft.com/office/drawing/2014/main" id="{399F5DBE-0E3A-45D6-87A9-EBE3179532D6}"/>
              </a:ext>
            </a:extLst>
          </p:cNvPr>
          <p:cNvSpPr/>
          <p:nvPr/>
        </p:nvSpPr>
        <p:spPr>
          <a:xfrm>
            <a:off x="3222440" y="4111314"/>
            <a:ext cx="1776795" cy="681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„Westen“ (D/F), </a:t>
            </a:r>
            <a:br>
              <a:rPr lang="de-DE" dirty="0"/>
            </a:br>
            <a:r>
              <a:rPr lang="de-DE" dirty="0"/>
              <a:t>USA</a:t>
            </a:r>
          </a:p>
        </p:txBody>
      </p:sp>
      <p:sp>
        <p:nvSpPr>
          <p:cNvPr id="11" name="Rechteck 10">
            <a:extLst>
              <a:ext uri="{FF2B5EF4-FFF2-40B4-BE49-F238E27FC236}">
                <a16:creationId xmlns:a16="http://schemas.microsoft.com/office/drawing/2014/main" id="{711D6843-2A4A-48F8-AE94-E9E1C338B4E5}"/>
              </a:ext>
            </a:extLst>
          </p:cNvPr>
          <p:cNvSpPr/>
          <p:nvPr/>
        </p:nvSpPr>
        <p:spPr>
          <a:xfrm rot="20717201">
            <a:off x="3008031" y="5222042"/>
            <a:ext cx="2345888" cy="37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Spanien/ Portugal</a:t>
            </a:r>
          </a:p>
        </p:txBody>
      </p:sp>
      <p:sp>
        <p:nvSpPr>
          <p:cNvPr id="14" name="Rechteck 13">
            <a:extLst>
              <a:ext uri="{FF2B5EF4-FFF2-40B4-BE49-F238E27FC236}">
                <a16:creationId xmlns:a16="http://schemas.microsoft.com/office/drawing/2014/main" id="{FEEFC33D-AFD4-4671-B64E-1371140EF1A3}"/>
              </a:ext>
            </a:extLst>
          </p:cNvPr>
          <p:cNvSpPr/>
          <p:nvPr/>
        </p:nvSpPr>
        <p:spPr>
          <a:xfrm rot="18300472">
            <a:off x="6102757" y="2146880"/>
            <a:ext cx="227714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DDR</a:t>
            </a:r>
          </a:p>
        </p:txBody>
      </p:sp>
      <p:sp>
        <p:nvSpPr>
          <p:cNvPr id="15" name="Textfeld 14">
            <a:extLst>
              <a:ext uri="{FF2B5EF4-FFF2-40B4-BE49-F238E27FC236}">
                <a16:creationId xmlns:a16="http://schemas.microsoft.com/office/drawing/2014/main" id="{7DB4D02C-BC1E-4162-8766-5091B7007020}"/>
              </a:ext>
            </a:extLst>
          </p:cNvPr>
          <p:cNvSpPr txBox="1"/>
          <p:nvPr/>
        </p:nvSpPr>
        <p:spPr>
          <a:xfrm>
            <a:off x="731816" y="832565"/>
            <a:ext cx="2625726" cy="646331"/>
          </a:xfrm>
          <a:prstGeom prst="rect">
            <a:avLst/>
          </a:prstGeom>
          <a:noFill/>
        </p:spPr>
        <p:txBody>
          <a:bodyPr wrap="square" rtlCol="0">
            <a:spAutoFit/>
          </a:bodyPr>
          <a:lstStyle/>
          <a:p>
            <a:pPr algn="ctr"/>
            <a:r>
              <a:rPr lang="de-DE" sz="3600" b="1" dirty="0">
                <a:latin typeface="+mj-lt"/>
              </a:rPr>
              <a:t>Westeuropa</a:t>
            </a:r>
          </a:p>
        </p:txBody>
      </p:sp>
      <p:sp>
        <p:nvSpPr>
          <p:cNvPr id="16" name="Textfeld 15">
            <a:extLst>
              <a:ext uri="{FF2B5EF4-FFF2-40B4-BE49-F238E27FC236}">
                <a16:creationId xmlns:a16="http://schemas.microsoft.com/office/drawing/2014/main" id="{2CF96090-2EFA-453F-B90B-70A83FAC2F15}"/>
              </a:ext>
            </a:extLst>
          </p:cNvPr>
          <p:cNvSpPr txBox="1"/>
          <p:nvPr/>
        </p:nvSpPr>
        <p:spPr>
          <a:xfrm>
            <a:off x="8934200" y="631687"/>
            <a:ext cx="2444294" cy="646331"/>
          </a:xfrm>
          <a:prstGeom prst="rect">
            <a:avLst/>
          </a:prstGeom>
          <a:noFill/>
        </p:spPr>
        <p:txBody>
          <a:bodyPr wrap="square" rtlCol="0">
            <a:spAutoFit/>
          </a:bodyPr>
          <a:lstStyle/>
          <a:p>
            <a:pPr algn="ctr"/>
            <a:r>
              <a:rPr lang="de-DE" sz="3600" b="1" dirty="0">
                <a:latin typeface="+mj-lt"/>
              </a:rPr>
              <a:t>Osteuropa</a:t>
            </a:r>
          </a:p>
        </p:txBody>
      </p:sp>
      <p:sp>
        <p:nvSpPr>
          <p:cNvPr id="17" name="Flussdiagramm: Verbinder 16">
            <a:extLst>
              <a:ext uri="{FF2B5EF4-FFF2-40B4-BE49-F238E27FC236}">
                <a16:creationId xmlns:a16="http://schemas.microsoft.com/office/drawing/2014/main" id="{FCE81641-A75C-484E-9162-CC1D1A32AAB8}"/>
              </a:ext>
            </a:extLst>
          </p:cNvPr>
          <p:cNvSpPr/>
          <p:nvPr/>
        </p:nvSpPr>
        <p:spPr>
          <a:xfrm>
            <a:off x="4765575" y="2532324"/>
            <a:ext cx="3096000" cy="30960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Wege in die postindustrielle Zivilgesellschaft</a:t>
            </a:r>
          </a:p>
          <a:p>
            <a:pPr algn="ctr"/>
            <a:endParaRPr lang="de-DE" sz="2800" dirty="0"/>
          </a:p>
        </p:txBody>
      </p:sp>
      <p:sp>
        <p:nvSpPr>
          <p:cNvPr id="19" name="Rechteck 18">
            <a:extLst>
              <a:ext uri="{FF2B5EF4-FFF2-40B4-BE49-F238E27FC236}">
                <a16:creationId xmlns:a16="http://schemas.microsoft.com/office/drawing/2014/main" id="{3118EBED-44B7-4261-ACFD-1EE4005EB2E7}"/>
              </a:ext>
            </a:extLst>
          </p:cNvPr>
          <p:cNvSpPr/>
          <p:nvPr/>
        </p:nvSpPr>
        <p:spPr>
          <a:xfrm>
            <a:off x="285124" y="1600864"/>
            <a:ext cx="3452135" cy="1998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Wiederbewaffnung, 68er-Bewegung, Emanzipation, Wertewandel, Neue Soziale Bewegungen, Pluralisierung, „Mehr Demokratie wagen“, Neue Ostpolitik, Helsinki-Prozess</a:t>
            </a:r>
          </a:p>
          <a:p>
            <a:pPr algn="ctr"/>
            <a:endParaRPr lang="de-DE" dirty="0"/>
          </a:p>
        </p:txBody>
      </p:sp>
      <p:sp>
        <p:nvSpPr>
          <p:cNvPr id="13" name="Rechteck 12">
            <a:extLst>
              <a:ext uri="{FF2B5EF4-FFF2-40B4-BE49-F238E27FC236}">
                <a16:creationId xmlns:a16="http://schemas.microsoft.com/office/drawing/2014/main" id="{6B36E33A-62C9-4B1F-8D6C-61596D25C549}"/>
              </a:ext>
            </a:extLst>
          </p:cNvPr>
          <p:cNvSpPr/>
          <p:nvPr/>
        </p:nvSpPr>
        <p:spPr>
          <a:xfrm>
            <a:off x="285124" y="3816741"/>
            <a:ext cx="2939127" cy="1357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Kennedy-Impuls, </a:t>
            </a:r>
          </a:p>
          <a:p>
            <a:pPr algn="ctr"/>
            <a:r>
              <a:rPr lang="de-DE" dirty="0"/>
              <a:t>Entspannungspolitik, 68er-Bewegung, Wertewandel</a:t>
            </a:r>
          </a:p>
        </p:txBody>
      </p:sp>
      <p:sp>
        <p:nvSpPr>
          <p:cNvPr id="18" name="Rechteck 17">
            <a:extLst>
              <a:ext uri="{FF2B5EF4-FFF2-40B4-BE49-F238E27FC236}">
                <a16:creationId xmlns:a16="http://schemas.microsoft.com/office/drawing/2014/main" id="{76295F66-D14C-4652-8300-B7B632FE93FD}"/>
              </a:ext>
            </a:extLst>
          </p:cNvPr>
          <p:cNvSpPr/>
          <p:nvPr/>
        </p:nvSpPr>
        <p:spPr>
          <a:xfrm>
            <a:off x="7512869" y="1282900"/>
            <a:ext cx="4402684" cy="11964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Aufstand des 17. Juni, „Republikflucht, Mauerbau, Bürgerbewegung, Umweltverschmutzung, Ausreisebewegung, „Friedliche Revolution“</a:t>
            </a:r>
          </a:p>
        </p:txBody>
      </p:sp>
      <p:sp>
        <p:nvSpPr>
          <p:cNvPr id="20" name="Rechteck 19">
            <a:extLst>
              <a:ext uri="{FF2B5EF4-FFF2-40B4-BE49-F238E27FC236}">
                <a16:creationId xmlns:a16="http://schemas.microsoft.com/office/drawing/2014/main" id="{AA0FD05F-71AF-4126-9F09-E7C5960169BA}"/>
              </a:ext>
            </a:extLst>
          </p:cNvPr>
          <p:cNvSpPr/>
          <p:nvPr/>
        </p:nvSpPr>
        <p:spPr>
          <a:xfrm>
            <a:off x="9067958" y="3128943"/>
            <a:ext cx="2847595"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Solidarnosc</a:t>
            </a:r>
          </a:p>
        </p:txBody>
      </p:sp>
      <p:sp>
        <p:nvSpPr>
          <p:cNvPr id="21" name="Rechteck 20">
            <a:extLst>
              <a:ext uri="{FF2B5EF4-FFF2-40B4-BE49-F238E27FC236}">
                <a16:creationId xmlns:a16="http://schemas.microsoft.com/office/drawing/2014/main" id="{F32DCC27-B9FB-4381-8DB0-24388DE087DE}"/>
              </a:ext>
            </a:extLst>
          </p:cNvPr>
          <p:cNvSpPr/>
          <p:nvPr/>
        </p:nvSpPr>
        <p:spPr>
          <a:xfrm>
            <a:off x="9122173" y="3575606"/>
            <a:ext cx="2793380" cy="11005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Charta 77, Dissidentenbewegung, Samtene Revolution</a:t>
            </a:r>
          </a:p>
        </p:txBody>
      </p:sp>
      <p:sp>
        <p:nvSpPr>
          <p:cNvPr id="22" name="Rechteck 21">
            <a:extLst>
              <a:ext uri="{FF2B5EF4-FFF2-40B4-BE49-F238E27FC236}">
                <a16:creationId xmlns:a16="http://schemas.microsoft.com/office/drawing/2014/main" id="{154B0705-8F38-4408-8390-658811E317AB}"/>
              </a:ext>
            </a:extLst>
          </p:cNvPr>
          <p:cNvSpPr/>
          <p:nvPr/>
        </p:nvSpPr>
        <p:spPr>
          <a:xfrm>
            <a:off x="8470660" y="4815840"/>
            <a:ext cx="3468432" cy="19269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Versorgungskrise, Legitimitätskrise, Entspannungspolitik, Perestroika, Glasnost, Friedliche Koexistenz, Entspannungspolitik, Innovationsdefizit, Staatsverschuldung, Rüstungswettlauf, </a:t>
            </a:r>
          </a:p>
        </p:txBody>
      </p:sp>
      <p:sp>
        <p:nvSpPr>
          <p:cNvPr id="24" name="Rechteck 23">
            <a:extLst>
              <a:ext uri="{FF2B5EF4-FFF2-40B4-BE49-F238E27FC236}">
                <a16:creationId xmlns:a16="http://schemas.microsoft.com/office/drawing/2014/main" id="{C4A68623-7C47-4C58-BD12-3BBF890C556D}"/>
              </a:ext>
            </a:extLst>
          </p:cNvPr>
          <p:cNvSpPr/>
          <p:nvPr/>
        </p:nvSpPr>
        <p:spPr>
          <a:xfrm>
            <a:off x="8934201" y="2619039"/>
            <a:ext cx="2972676"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Ungarnaufstand</a:t>
            </a:r>
          </a:p>
        </p:txBody>
      </p:sp>
      <p:sp>
        <p:nvSpPr>
          <p:cNvPr id="26" name="Rechteck 25">
            <a:extLst>
              <a:ext uri="{FF2B5EF4-FFF2-40B4-BE49-F238E27FC236}">
                <a16:creationId xmlns:a16="http://schemas.microsoft.com/office/drawing/2014/main" id="{BFD59929-47CA-4EA7-9A16-9A0F7A8F4113}"/>
              </a:ext>
            </a:extLst>
          </p:cNvPr>
          <p:cNvSpPr/>
          <p:nvPr/>
        </p:nvSpPr>
        <p:spPr>
          <a:xfrm>
            <a:off x="285124" y="5494171"/>
            <a:ext cx="2957948" cy="114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Zusatz?</a:t>
            </a:r>
          </a:p>
        </p:txBody>
      </p:sp>
      <p:sp>
        <p:nvSpPr>
          <p:cNvPr id="25" name="Titel 1">
            <a:extLst>
              <a:ext uri="{FF2B5EF4-FFF2-40B4-BE49-F238E27FC236}">
                <a16:creationId xmlns:a16="http://schemas.microsoft.com/office/drawing/2014/main" id="{1601EE6B-CB55-4693-89D3-25BC63B7D0CD}"/>
              </a:ext>
            </a:extLst>
          </p:cNvPr>
          <p:cNvSpPr txBox="1">
            <a:spLocks/>
          </p:cNvSpPr>
          <p:nvPr/>
        </p:nvSpPr>
        <p:spPr>
          <a:xfrm>
            <a:off x="2011191" y="229535"/>
            <a:ext cx="6673101" cy="659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ym typeface="Wingdings" panose="05000000000000000000" pitchFamily="2" charset="2"/>
              </a:rPr>
              <a:t>Wer sind die handelnden Akteure?</a:t>
            </a:r>
            <a:endParaRPr lang="de-DE" sz="3600" b="1" dirty="0"/>
          </a:p>
        </p:txBody>
      </p:sp>
    </p:spTree>
    <p:extLst>
      <p:ext uri="{BB962C8B-B14F-4D97-AF65-F5344CB8AC3E}">
        <p14:creationId xmlns:p14="http://schemas.microsoft.com/office/powerpoint/2010/main" val="175112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E5ECBD36-B897-47DE-9698-1F6485D6A39F}"/>
              </a:ext>
            </a:extLst>
          </p:cNvPr>
          <p:cNvSpPr/>
          <p:nvPr/>
        </p:nvSpPr>
        <p:spPr>
          <a:xfrm>
            <a:off x="3099450" y="3638543"/>
            <a:ext cx="1776795" cy="681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„Westen“ (D/F) </a:t>
            </a:r>
            <a:br>
              <a:rPr lang="de-DE" dirty="0"/>
            </a:br>
            <a:r>
              <a:rPr lang="de-DE" dirty="0"/>
              <a:t>USA</a:t>
            </a:r>
          </a:p>
        </p:txBody>
      </p:sp>
      <p:sp>
        <p:nvSpPr>
          <p:cNvPr id="23" name="Rechteck 22">
            <a:extLst>
              <a:ext uri="{FF2B5EF4-FFF2-40B4-BE49-F238E27FC236}">
                <a16:creationId xmlns:a16="http://schemas.microsoft.com/office/drawing/2014/main" id="{89AE7C86-C994-4CE5-A7AD-BCD6E51AB595}"/>
              </a:ext>
            </a:extLst>
          </p:cNvPr>
          <p:cNvSpPr/>
          <p:nvPr/>
        </p:nvSpPr>
        <p:spPr>
          <a:xfrm rot="20949456">
            <a:off x="7203898" y="2817041"/>
            <a:ext cx="1834171"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t>
            </a:r>
          </a:p>
        </p:txBody>
      </p:sp>
      <p:sp>
        <p:nvSpPr>
          <p:cNvPr id="6" name="Rechteck 5">
            <a:extLst>
              <a:ext uri="{FF2B5EF4-FFF2-40B4-BE49-F238E27FC236}">
                <a16:creationId xmlns:a16="http://schemas.microsoft.com/office/drawing/2014/main" id="{3DCE7B75-623F-4744-9C99-768708EA7093}"/>
              </a:ext>
            </a:extLst>
          </p:cNvPr>
          <p:cNvSpPr/>
          <p:nvPr/>
        </p:nvSpPr>
        <p:spPr>
          <a:xfrm rot="21309138">
            <a:off x="7629310" y="3286319"/>
            <a:ext cx="1688816"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Polen</a:t>
            </a:r>
          </a:p>
        </p:txBody>
      </p:sp>
      <p:sp>
        <p:nvSpPr>
          <p:cNvPr id="7" name="Rechteck 6">
            <a:extLst>
              <a:ext uri="{FF2B5EF4-FFF2-40B4-BE49-F238E27FC236}">
                <a16:creationId xmlns:a16="http://schemas.microsoft.com/office/drawing/2014/main" id="{87F047A9-880F-403F-96C6-6C297DB5F93E}"/>
              </a:ext>
            </a:extLst>
          </p:cNvPr>
          <p:cNvSpPr/>
          <p:nvPr/>
        </p:nvSpPr>
        <p:spPr>
          <a:xfrm>
            <a:off x="7696807" y="4283714"/>
            <a:ext cx="1501922" cy="5715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Tschecho-slowakei</a:t>
            </a:r>
            <a:endParaRPr lang="de-DE" dirty="0"/>
          </a:p>
        </p:txBody>
      </p:sp>
      <p:sp>
        <p:nvSpPr>
          <p:cNvPr id="8" name="Rechteck 7">
            <a:extLst>
              <a:ext uri="{FF2B5EF4-FFF2-40B4-BE49-F238E27FC236}">
                <a16:creationId xmlns:a16="http://schemas.microsoft.com/office/drawing/2014/main" id="{F8974C67-7879-439E-B5D8-ED2CD5436781}"/>
              </a:ext>
            </a:extLst>
          </p:cNvPr>
          <p:cNvSpPr/>
          <p:nvPr/>
        </p:nvSpPr>
        <p:spPr>
          <a:xfrm rot="1287175">
            <a:off x="7178663" y="5301064"/>
            <a:ext cx="1849015" cy="3862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Sowjetunion</a:t>
            </a:r>
          </a:p>
        </p:txBody>
      </p:sp>
      <p:sp>
        <p:nvSpPr>
          <p:cNvPr id="9" name="Rechteck 8">
            <a:extLst>
              <a:ext uri="{FF2B5EF4-FFF2-40B4-BE49-F238E27FC236}">
                <a16:creationId xmlns:a16="http://schemas.microsoft.com/office/drawing/2014/main" id="{AE892050-65DE-4A2A-B8C4-C766DC2540D7}"/>
              </a:ext>
            </a:extLst>
          </p:cNvPr>
          <p:cNvSpPr/>
          <p:nvPr/>
        </p:nvSpPr>
        <p:spPr>
          <a:xfrm rot="1203523">
            <a:off x="3473788" y="2677455"/>
            <a:ext cx="2010836" cy="329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BRD</a:t>
            </a:r>
          </a:p>
        </p:txBody>
      </p:sp>
      <p:sp>
        <p:nvSpPr>
          <p:cNvPr id="11" name="Rechteck 10">
            <a:extLst>
              <a:ext uri="{FF2B5EF4-FFF2-40B4-BE49-F238E27FC236}">
                <a16:creationId xmlns:a16="http://schemas.microsoft.com/office/drawing/2014/main" id="{711D6843-2A4A-48F8-AE94-E9E1C338B4E5}"/>
              </a:ext>
            </a:extLst>
          </p:cNvPr>
          <p:cNvSpPr/>
          <p:nvPr/>
        </p:nvSpPr>
        <p:spPr>
          <a:xfrm rot="20161607">
            <a:off x="2963164" y="5044044"/>
            <a:ext cx="2406284" cy="324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Spanien/ Portugal</a:t>
            </a:r>
          </a:p>
        </p:txBody>
      </p:sp>
      <p:sp>
        <p:nvSpPr>
          <p:cNvPr id="14" name="Rechteck 13">
            <a:extLst>
              <a:ext uri="{FF2B5EF4-FFF2-40B4-BE49-F238E27FC236}">
                <a16:creationId xmlns:a16="http://schemas.microsoft.com/office/drawing/2014/main" id="{FEEFC33D-AFD4-4671-B64E-1371140EF1A3}"/>
              </a:ext>
            </a:extLst>
          </p:cNvPr>
          <p:cNvSpPr/>
          <p:nvPr/>
        </p:nvSpPr>
        <p:spPr>
          <a:xfrm rot="18300472">
            <a:off x="6122706" y="2265119"/>
            <a:ext cx="2126273"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DDR</a:t>
            </a:r>
          </a:p>
        </p:txBody>
      </p:sp>
      <p:sp>
        <p:nvSpPr>
          <p:cNvPr id="15" name="Textfeld 14">
            <a:extLst>
              <a:ext uri="{FF2B5EF4-FFF2-40B4-BE49-F238E27FC236}">
                <a16:creationId xmlns:a16="http://schemas.microsoft.com/office/drawing/2014/main" id="{7DB4D02C-BC1E-4162-8766-5091B7007020}"/>
              </a:ext>
            </a:extLst>
          </p:cNvPr>
          <p:cNvSpPr txBox="1"/>
          <p:nvPr/>
        </p:nvSpPr>
        <p:spPr>
          <a:xfrm>
            <a:off x="916554" y="1052276"/>
            <a:ext cx="2625726" cy="646331"/>
          </a:xfrm>
          <a:prstGeom prst="rect">
            <a:avLst/>
          </a:prstGeom>
          <a:noFill/>
        </p:spPr>
        <p:txBody>
          <a:bodyPr wrap="square" rtlCol="0">
            <a:spAutoFit/>
          </a:bodyPr>
          <a:lstStyle/>
          <a:p>
            <a:pPr algn="ctr"/>
            <a:r>
              <a:rPr lang="de-DE" sz="3600" b="1" dirty="0">
                <a:latin typeface="+mj-lt"/>
              </a:rPr>
              <a:t>Westeuropa</a:t>
            </a:r>
          </a:p>
        </p:txBody>
      </p:sp>
      <p:sp>
        <p:nvSpPr>
          <p:cNvPr id="16" name="Textfeld 15">
            <a:extLst>
              <a:ext uri="{FF2B5EF4-FFF2-40B4-BE49-F238E27FC236}">
                <a16:creationId xmlns:a16="http://schemas.microsoft.com/office/drawing/2014/main" id="{2CF96090-2EFA-453F-B90B-70A83FAC2F15}"/>
              </a:ext>
            </a:extLst>
          </p:cNvPr>
          <p:cNvSpPr txBox="1"/>
          <p:nvPr/>
        </p:nvSpPr>
        <p:spPr>
          <a:xfrm>
            <a:off x="8996085" y="358415"/>
            <a:ext cx="2444294" cy="646331"/>
          </a:xfrm>
          <a:prstGeom prst="rect">
            <a:avLst/>
          </a:prstGeom>
          <a:noFill/>
        </p:spPr>
        <p:txBody>
          <a:bodyPr wrap="square" rtlCol="0">
            <a:spAutoFit/>
          </a:bodyPr>
          <a:lstStyle/>
          <a:p>
            <a:pPr algn="ctr"/>
            <a:r>
              <a:rPr lang="de-DE" sz="3600" b="1" dirty="0">
                <a:latin typeface="+mj-lt"/>
              </a:rPr>
              <a:t>Osteuropa</a:t>
            </a:r>
          </a:p>
        </p:txBody>
      </p:sp>
      <p:sp>
        <p:nvSpPr>
          <p:cNvPr id="17" name="Flussdiagramm: Verbinder 16">
            <a:extLst>
              <a:ext uri="{FF2B5EF4-FFF2-40B4-BE49-F238E27FC236}">
                <a16:creationId xmlns:a16="http://schemas.microsoft.com/office/drawing/2014/main" id="{FCE81641-A75C-484E-9162-CC1D1A32AAB8}"/>
              </a:ext>
            </a:extLst>
          </p:cNvPr>
          <p:cNvSpPr/>
          <p:nvPr/>
        </p:nvSpPr>
        <p:spPr>
          <a:xfrm>
            <a:off x="4765282" y="2593469"/>
            <a:ext cx="3096000" cy="30960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Wege in die postindustrielle Zivilgesellschaft</a:t>
            </a:r>
          </a:p>
          <a:p>
            <a:pPr algn="ctr"/>
            <a:endParaRPr lang="de-DE" sz="2800" dirty="0"/>
          </a:p>
        </p:txBody>
      </p:sp>
      <p:sp>
        <p:nvSpPr>
          <p:cNvPr id="19" name="Rechteck 18">
            <a:extLst>
              <a:ext uri="{FF2B5EF4-FFF2-40B4-BE49-F238E27FC236}">
                <a16:creationId xmlns:a16="http://schemas.microsoft.com/office/drawing/2014/main" id="{3118EBED-44B7-4261-ACFD-1EE4005EB2E7}"/>
              </a:ext>
            </a:extLst>
          </p:cNvPr>
          <p:cNvSpPr/>
          <p:nvPr/>
        </p:nvSpPr>
        <p:spPr>
          <a:xfrm>
            <a:off x="481538" y="1894855"/>
            <a:ext cx="3452135" cy="1229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Wiederbewaffnung, 68er-Bewegung, Emanzipation, Wertewandel, Neue Soziale Bewegungen, Pluralisierung</a:t>
            </a:r>
          </a:p>
        </p:txBody>
      </p:sp>
      <p:sp>
        <p:nvSpPr>
          <p:cNvPr id="13" name="Rechteck 12">
            <a:extLst>
              <a:ext uri="{FF2B5EF4-FFF2-40B4-BE49-F238E27FC236}">
                <a16:creationId xmlns:a16="http://schemas.microsoft.com/office/drawing/2014/main" id="{6B36E33A-62C9-4B1F-8D6C-61596D25C549}"/>
              </a:ext>
            </a:extLst>
          </p:cNvPr>
          <p:cNvSpPr/>
          <p:nvPr/>
        </p:nvSpPr>
        <p:spPr>
          <a:xfrm>
            <a:off x="508454" y="3429000"/>
            <a:ext cx="2634545" cy="114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68er-Bewegung, Wertewandel</a:t>
            </a:r>
          </a:p>
        </p:txBody>
      </p:sp>
      <p:sp>
        <p:nvSpPr>
          <p:cNvPr id="18" name="Rechteck 17">
            <a:extLst>
              <a:ext uri="{FF2B5EF4-FFF2-40B4-BE49-F238E27FC236}">
                <a16:creationId xmlns:a16="http://schemas.microsoft.com/office/drawing/2014/main" id="{76295F66-D14C-4652-8300-B7B632FE93FD}"/>
              </a:ext>
            </a:extLst>
          </p:cNvPr>
          <p:cNvSpPr/>
          <p:nvPr/>
        </p:nvSpPr>
        <p:spPr>
          <a:xfrm>
            <a:off x="7530221" y="1052276"/>
            <a:ext cx="4492570" cy="13847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Aufstand des 17. Juni, „Republikflucht, Bürgerbewegung, Umweltverschmutzung, Ausreisebewegung, „Friedliche Revolution“</a:t>
            </a:r>
          </a:p>
        </p:txBody>
      </p:sp>
      <p:sp>
        <p:nvSpPr>
          <p:cNvPr id="20" name="Rechteck 19">
            <a:extLst>
              <a:ext uri="{FF2B5EF4-FFF2-40B4-BE49-F238E27FC236}">
                <a16:creationId xmlns:a16="http://schemas.microsoft.com/office/drawing/2014/main" id="{AA0FD05F-71AF-4126-9F09-E7C5960169BA}"/>
              </a:ext>
            </a:extLst>
          </p:cNvPr>
          <p:cNvSpPr/>
          <p:nvPr/>
        </p:nvSpPr>
        <p:spPr>
          <a:xfrm>
            <a:off x="9276431" y="3215604"/>
            <a:ext cx="265145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Solidarnosc</a:t>
            </a:r>
          </a:p>
        </p:txBody>
      </p:sp>
      <p:sp>
        <p:nvSpPr>
          <p:cNvPr id="21" name="Rechteck 20">
            <a:extLst>
              <a:ext uri="{FF2B5EF4-FFF2-40B4-BE49-F238E27FC236}">
                <a16:creationId xmlns:a16="http://schemas.microsoft.com/office/drawing/2014/main" id="{F32DCC27-B9FB-4381-8DB0-24388DE087DE}"/>
              </a:ext>
            </a:extLst>
          </p:cNvPr>
          <p:cNvSpPr/>
          <p:nvPr/>
        </p:nvSpPr>
        <p:spPr>
          <a:xfrm>
            <a:off x="9007296" y="3886918"/>
            <a:ext cx="2931795" cy="14599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Charta 77, Dissidentenbewegung, Samtene Revolution</a:t>
            </a:r>
          </a:p>
        </p:txBody>
      </p:sp>
      <p:sp>
        <p:nvSpPr>
          <p:cNvPr id="22" name="Rechteck 21">
            <a:extLst>
              <a:ext uri="{FF2B5EF4-FFF2-40B4-BE49-F238E27FC236}">
                <a16:creationId xmlns:a16="http://schemas.microsoft.com/office/drawing/2014/main" id="{154B0705-8F38-4408-8390-658811E317AB}"/>
              </a:ext>
            </a:extLst>
          </p:cNvPr>
          <p:cNvSpPr/>
          <p:nvPr/>
        </p:nvSpPr>
        <p:spPr>
          <a:xfrm>
            <a:off x="8663586" y="5511618"/>
            <a:ext cx="3275505" cy="12311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Versorgungskrise, Legitimitätskrise, Entspannungspolitik, Perestroika, Glasnost</a:t>
            </a:r>
          </a:p>
        </p:txBody>
      </p:sp>
      <p:sp>
        <p:nvSpPr>
          <p:cNvPr id="24" name="Rechteck 23">
            <a:extLst>
              <a:ext uri="{FF2B5EF4-FFF2-40B4-BE49-F238E27FC236}">
                <a16:creationId xmlns:a16="http://schemas.microsoft.com/office/drawing/2014/main" id="{C4A68623-7C47-4C58-BD12-3BBF890C556D}"/>
              </a:ext>
            </a:extLst>
          </p:cNvPr>
          <p:cNvSpPr/>
          <p:nvPr/>
        </p:nvSpPr>
        <p:spPr>
          <a:xfrm>
            <a:off x="8996085" y="2657206"/>
            <a:ext cx="2931796"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Ungarnaufstand</a:t>
            </a:r>
          </a:p>
        </p:txBody>
      </p:sp>
      <p:sp>
        <p:nvSpPr>
          <p:cNvPr id="25" name="Textfeld 24">
            <a:extLst>
              <a:ext uri="{FF2B5EF4-FFF2-40B4-BE49-F238E27FC236}">
                <a16:creationId xmlns:a16="http://schemas.microsoft.com/office/drawing/2014/main" id="{1EA976D7-7668-4EBE-9ACB-742E31D33D2B}"/>
              </a:ext>
            </a:extLst>
          </p:cNvPr>
          <p:cNvSpPr txBox="1"/>
          <p:nvPr/>
        </p:nvSpPr>
        <p:spPr>
          <a:xfrm>
            <a:off x="4595179" y="1059319"/>
            <a:ext cx="2625726" cy="1200329"/>
          </a:xfrm>
          <a:prstGeom prst="rect">
            <a:avLst/>
          </a:prstGeom>
          <a:noFill/>
        </p:spPr>
        <p:txBody>
          <a:bodyPr wrap="square" rtlCol="0">
            <a:spAutoFit/>
          </a:bodyPr>
          <a:lstStyle/>
          <a:p>
            <a:pPr algn="ctr"/>
            <a:r>
              <a:rPr lang="de-DE" sz="3600" b="1" dirty="0"/>
              <a:t>Wandel „von unten“</a:t>
            </a:r>
          </a:p>
        </p:txBody>
      </p:sp>
      <p:sp>
        <p:nvSpPr>
          <p:cNvPr id="26" name="Rechteck 25">
            <a:extLst>
              <a:ext uri="{FF2B5EF4-FFF2-40B4-BE49-F238E27FC236}">
                <a16:creationId xmlns:a16="http://schemas.microsoft.com/office/drawing/2014/main" id="{BFD59929-47CA-4EA7-9A16-9A0F7A8F4113}"/>
              </a:ext>
            </a:extLst>
          </p:cNvPr>
          <p:cNvSpPr/>
          <p:nvPr/>
        </p:nvSpPr>
        <p:spPr>
          <a:xfrm>
            <a:off x="508454" y="5494171"/>
            <a:ext cx="2634545" cy="114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Zusatz?</a:t>
            </a:r>
          </a:p>
        </p:txBody>
      </p:sp>
      <p:sp>
        <p:nvSpPr>
          <p:cNvPr id="28" name="Textfeld 27">
            <a:extLst>
              <a:ext uri="{FF2B5EF4-FFF2-40B4-BE49-F238E27FC236}">
                <a16:creationId xmlns:a16="http://schemas.microsoft.com/office/drawing/2014/main" id="{1AC0EA74-D51F-4768-927C-9A158AA8B878}"/>
              </a:ext>
            </a:extLst>
          </p:cNvPr>
          <p:cNvSpPr txBox="1"/>
          <p:nvPr/>
        </p:nvSpPr>
        <p:spPr>
          <a:xfrm>
            <a:off x="4267987" y="6086265"/>
            <a:ext cx="3593295" cy="646331"/>
          </a:xfrm>
          <a:prstGeom prst="rect">
            <a:avLst/>
          </a:prstGeom>
          <a:noFill/>
        </p:spPr>
        <p:txBody>
          <a:bodyPr wrap="square" rtlCol="0">
            <a:spAutoFit/>
          </a:bodyPr>
          <a:lstStyle/>
          <a:p>
            <a:pPr algn="ctr"/>
            <a:r>
              <a:rPr lang="de-DE" sz="3600" b="1" dirty="0"/>
              <a:t>= Zivilgesellschaft</a:t>
            </a:r>
          </a:p>
        </p:txBody>
      </p:sp>
      <p:sp>
        <p:nvSpPr>
          <p:cNvPr id="29" name="Titel 1">
            <a:extLst>
              <a:ext uri="{FF2B5EF4-FFF2-40B4-BE49-F238E27FC236}">
                <a16:creationId xmlns:a16="http://schemas.microsoft.com/office/drawing/2014/main" id="{0A78958E-381E-49A0-8620-6F25571D189A}"/>
              </a:ext>
            </a:extLst>
          </p:cNvPr>
          <p:cNvSpPr txBox="1">
            <a:spLocks/>
          </p:cNvSpPr>
          <p:nvPr/>
        </p:nvSpPr>
        <p:spPr>
          <a:xfrm>
            <a:off x="1037642" y="138547"/>
            <a:ext cx="6673101" cy="659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ym typeface="Wingdings" panose="05000000000000000000" pitchFamily="2" charset="2"/>
              </a:rPr>
              <a:t>Wer sind die handelnden Akteure?</a:t>
            </a:r>
            <a:endParaRPr lang="de-DE" sz="3600" b="1" dirty="0"/>
          </a:p>
        </p:txBody>
      </p:sp>
    </p:spTree>
    <p:extLst>
      <p:ext uri="{BB962C8B-B14F-4D97-AF65-F5344CB8AC3E}">
        <p14:creationId xmlns:p14="http://schemas.microsoft.com/office/powerpoint/2010/main" val="396803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367D73C1-D9D0-4AD8-AEBC-EED96FF7A416}"/>
              </a:ext>
            </a:extLst>
          </p:cNvPr>
          <p:cNvSpPr/>
          <p:nvPr/>
        </p:nvSpPr>
        <p:spPr>
          <a:xfrm>
            <a:off x="3142999" y="3715655"/>
            <a:ext cx="1776795" cy="681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„Westen“ (D), </a:t>
            </a:r>
            <a:br>
              <a:rPr lang="de-DE" dirty="0"/>
            </a:br>
            <a:r>
              <a:rPr lang="de-DE" dirty="0"/>
              <a:t>USA</a:t>
            </a:r>
          </a:p>
        </p:txBody>
      </p:sp>
      <p:sp>
        <p:nvSpPr>
          <p:cNvPr id="23" name="Rechteck 22">
            <a:extLst>
              <a:ext uri="{FF2B5EF4-FFF2-40B4-BE49-F238E27FC236}">
                <a16:creationId xmlns:a16="http://schemas.microsoft.com/office/drawing/2014/main" id="{89AE7C86-C994-4CE5-A7AD-BCD6E51AB595}"/>
              </a:ext>
            </a:extLst>
          </p:cNvPr>
          <p:cNvSpPr/>
          <p:nvPr/>
        </p:nvSpPr>
        <p:spPr>
          <a:xfrm rot="20470069">
            <a:off x="7253651" y="2572582"/>
            <a:ext cx="2074075" cy="4147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t>
            </a:r>
          </a:p>
        </p:txBody>
      </p:sp>
      <p:sp>
        <p:nvSpPr>
          <p:cNvPr id="6" name="Rechteck 5">
            <a:extLst>
              <a:ext uri="{FF2B5EF4-FFF2-40B4-BE49-F238E27FC236}">
                <a16:creationId xmlns:a16="http://schemas.microsoft.com/office/drawing/2014/main" id="{3DCE7B75-623F-4744-9C99-768708EA7093}"/>
              </a:ext>
            </a:extLst>
          </p:cNvPr>
          <p:cNvSpPr/>
          <p:nvPr/>
        </p:nvSpPr>
        <p:spPr>
          <a:xfrm rot="21309138">
            <a:off x="7627299" y="3258673"/>
            <a:ext cx="187483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Polen</a:t>
            </a:r>
          </a:p>
        </p:txBody>
      </p:sp>
      <p:sp>
        <p:nvSpPr>
          <p:cNvPr id="7" name="Rechteck 6">
            <a:extLst>
              <a:ext uri="{FF2B5EF4-FFF2-40B4-BE49-F238E27FC236}">
                <a16:creationId xmlns:a16="http://schemas.microsoft.com/office/drawing/2014/main" id="{87F047A9-880F-403F-96C6-6C297DB5F93E}"/>
              </a:ext>
            </a:extLst>
          </p:cNvPr>
          <p:cNvSpPr/>
          <p:nvPr/>
        </p:nvSpPr>
        <p:spPr>
          <a:xfrm rot="258397">
            <a:off x="7675871" y="3969447"/>
            <a:ext cx="1809636" cy="5715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Tschecho-slowakei</a:t>
            </a:r>
            <a:endParaRPr lang="de-DE" dirty="0"/>
          </a:p>
        </p:txBody>
      </p:sp>
      <p:sp>
        <p:nvSpPr>
          <p:cNvPr id="8" name="Rechteck 7">
            <a:extLst>
              <a:ext uri="{FF2B5EF4-FFF2-40B4-BE49-F238E27FC236}">
                <a16:creationId xmlns:a16="http://schemas.microsoft.com/office/drawing/2014/main" id="{F8974C67-7879-439E-B5D8-ED2CD5436781}"/>
              </a:ext>
            </a:extLst>
          </p:cNvPr>
          <p:cNvSpPr/>
          <p:nvPr/>
        </p:nvSpPr>
        <p:spPr>
          <a:xfrm rot="1461014">
            <a:off x="7323814" y="5029973"/>
            <a:ext cx="2089606" cy="3659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Sowjetunion</a:t>
            </a:r>
          </a:p>
        </p:txBody>
      </p:sp>
      <p:sp>
        <p:nvSpPr>
          <p:cNvPr id="9" name="Rechteck 8">
            <a:extLst>
              <a:ext uri="{FF2B5EF4-FFF2-40B4-BE49-F238E27FC236}">
                <a16:creationId xmlns:a16="http://schemas.microsoft.com/office/drawing/2014/main" id="{AE892050-65DE-4A2A-B8C4-C766DC2540D7}"/>
              </a:ext>
            </a:extLst>
          </p:cNvPr>
          <p:cNvSpPr/>
          <p:nvPr/>
        </p:nvSpPr>
        <p:spPr>
          <a:xfrm rot="1858005">
            <a:off x="3368036" y="2732394"/>
            <a:ext cx="2131325"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BRD</a:t>
            </a:r>
          </a:p>
        </p:txBody>
      </p:sp>
      <p:sp>
        <p:nvSpPr>
          <p:cNvPr id="11" name="Rechteck 10">
            <a:extLst>
              <a:ext uri="{FF2B5EF4-FFF2-40B4-BE49-F238E27FC236}">
                <a16:creationId xmlns:a16="http://schemas.microsoft.com/office/drawing/2014/main" id="{711D6843-2A4A-48F8-AE94-E9E1C338B4E5}"/>
              </a:ext>
            </a:extLst>
          </p:cNvPr>
          <p:cNvSpPr/>
          <p:nvPr/>
        </p:nvSpPr>
        <p:spPr>
          <a:xfrm rot="19905745">
            <a:off x="2930158" y="5020817"/>
            <a:ext cx="2406284" cy="324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Spanien/ Portugal</a:t>
            </a:r>
          </a:p>
        </p:txBody>
      </p:sp>
      <p:sp>
        <p:nvSpPr>
          <p:cNvPr id="14" name="Rechteck 13">
            <a:extLst>
              <a:ext uri="{FF2B5EF4-FFF2-40B4-BE49-F238E27FC236}">
                <a16:creationId xmlns:a16="http://schemas.microsoft.com/office/drawing/2014/main" id="{FEEFC33D-AFD4-4671-B64E-1371140EF1A3}"/>
              </a:ext>
            </a:extLst>
          </p:cNvPr>
          <p:cNvSpPr/>
          <p:nvPr/>
        </p:nvSpPr>
        <p:spPr>
          <a:xfrm rot="19633719">
            <a:off x="6664761" y="2250583"/>
            <a:ext cx="1875777"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DDR</a:t>
            </a:r>
          </a:p>
        </p:txBody>
      </p:sp>
      <p:sp>
        <p:nvSpPr>
          <p:cNvPr id="15" name="Textfeld 14">
            <a:extLst>
              <a:ext uri="{FF2B5EF4-FFF2-40B4-BE49-F238E27FC236}">
                <a16:creationId xmlns:a16="http://schemas.microsoft.com/office/drawing/2014/main" id="{7DB4D02C-BC1E-4162-8766-5091B7007020}"/>
              </a:ext>
            </a:extLst>
          </p:cNvPr>
          <p:cNvSpPr txBox="1"/>
          <p:nvPr/>
        </p:nvSpPr>
        <p:spPr>
          <a:xfrm>
            <a:off x="631268" y="1282899"/>
            <a:ext cx="2625726" cy="646331"/>
          </a:xfrm>
          <a:prstGeom prst="rect">
            <a:avLst/>
          </a:prstGeom>
          <a:noFill/>
        </p:spPr>
        <p:txBody>
          <a:bodyPr wrap="square" rtlCol="0">
            <a:spAutoFit/>
          </a:bodyPr>
          <a:lstStyle/>
          <a:p>
            <a:pPr algn="ctr"/>
            <a:r>
              <a:rPr lang="de-DE" sz="3600" b="1" dirty="0">
                <a:latin typeface="+mj-lt"/>
              </a:rPr>
              <a:t>Westeuropa</a:t>
            </a:r>
          </a:p>
        </p:txBody>
      </p:sp>
      <p:sp>
        <p:nvSpPr>
          <p:cNvPr id="16" name="Textfeld 15">
            <a:extLst>
              <a:ext uri="{FF2B5EF4-FFF2-40B4-BE49-F238E27FC236}">
                <a16:creationId xmlns:a16="http://schemas.microsoft.com/office/drawing/2014/main" id="{2CF96090-2EFA-453F-B90B-70A83FAC2F15}"/>
              </a:ext>
            </a:extLst>
          </p:cNvPr>
          <p:cNvSpPr txBox="1"/>
          <p:nvPr/>
        </p:nvSpPr>
        <p:spPr>
          <a:xfrm>
            <a:off x="9241004" y="1125233"/>
            <a:ext cx="2444294" cy="646331"/>
          </a:xfrm>
          <a:prstGeom prst="rect">
            <a:avLst/>
          </a:prstGeom>
          <a:noFill/>
        </p:spPr>
        <p:txBody>
          <a:bodyPr wrap="square" rtlCol="0">
            <a:spAutoFit/>
          </a:bodyPr>
          <a:lstStyle/>
          <a:p>
            <a:pPr algn="ctr"/>
            <a:r>
              <a:rPr lang="de-DE" sz="3600" b="1" dirty="0">
                <a:latin typeface="+mj-lt"/>
              </a:rPr>
              <a:t>Osteuropa</a:t>
            </a:r>
          </a:p>
        </p:txBody>
      </p:sp>
      <p:sp>
        <p:nvSpPr>
          <p:cNvPr id="17" name="Flussdiagramm: Verbinder 16">
            <a:extLst>
              <a:ext uri="{FF2B5EF4-FFF2-40B4-BE49-F238E27FC236}">
                <a16:creationId xmlns:a16="http://schemas.microsoft.com/office/drawing/2014/main" id="{FCE81641-A75C-484E-9162-CC1D1A32AAB8}"/>
              </a:ext>
            </a:extLst>
          </p:cNvPr>
          <p:cNvSpPr/>
          <p:nvPr/>
        </p:nvSpPr>
        <p:spPr>
          <a:xfrm>
            <a:off x="4765282" y="2593469"/>
            <a:ext cx="3096000" cy="30960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Wege in die postindustrielle Zivilgesellschaft</a:t>
            </a:r>
          </a:p>
          <a:p>
            <a:pPr algn="ctr"/>
            <a:endParaRPr lang="de-DE" sz="2800" dirty="0"/>
          </a:p>
        </p:txBody>
      </p:sp>
      <p:sp>
        <p:nvSpPr>
          <p:cNvPr id="19" name="Rechteck 18">
            <a:extLst>
              <a:ext uri="{FF2B5EF4-FFF2-40B4-BE49-F238E27FC236}">
                <a16:creationId xmlns:a16="http://schemas.microsoft.com/office/drawing/2014/main" id="{3118EBED-44B7-4261-ACFD-1EE4005EB2E7}"/>
              </a:ext>
            </a:extLst>
          </p:cNvPr>
          <p:cNvSpPr/>
          <p:nvPr/>
        </p:nvSpPr>
        <p:spPr>
          <a:xfrm>
            <a:off x="378703" y="1897822"/>
            <a:ext cx="3452135" cy="1229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„Mehr Demokratie wagen“, Neue Ostpolitik, Helsinki-Prozess</a:t>
            </a:r>
          </a:p>
        </p:txBody>
      </p:sp>
      <p:sp>
        <p:nvSpPr>
          <p:cNvPr id="13" name="Rechteck 12">
            <a:extLst>
              <a:ext uri="{FF2B5EF4-FFF2-40B4-BE49-F238E27FC236}">
                <a16:creationId xmlns:a16="http://schemas.microsoft.com/office/drawing/2014/main" id="{6B36E33A-62C9-4B1F-8D6C-61596D25C549}"/>
              </a:ext>
            </a:extLst>
          </p:cNvPr>
          <p:cNvSpPr/>
          <p:nvPr/>
        </p:nvSpPr>
        <p:spPr>
          <a:xfrm>
            <a:off x="378704" y="3429000"/>
            <a:ext cx="2764296" cy="114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Kennedy-Impuls,</a:t>
            </a:r>
          </a:p>
          <a:p>
            <a:pPr algn="ctr"/>
            <a:r>
              <a:rPr lang="de-DE" dirty="0"/>
              <a:t>Entspannungspolitik</a:t>
            </a:r>
          </a:p>
        </p:txBody>
      </p:sp>
      <p:sp>
        <p:nvSpPr>
          <p:cNvPr id="18" name="Rechteck 17">
            <a:extLst>
              <a:ext uri="{FF2B5EF4-FFF2-40B4-BE49-F238E27FC236}">
                <a16:creationId xmlns:a16="http://schemas.microsoft.com/office/drawing/2014/main" id="{76295F66-D14C-4652-8300-B7B632FE93FD}"/>
              </a:ext>
            </a:extLst>
          </p:cNvPr>
          <p:cNvSpPr/>
          <p:nvPr/>
        </p:nvSpPr>
        <p:spPr>
          <a:xfrm>
            <a:off x="8290688" y="1752490"/>
            <a:ext cx="3394610" cy="3724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Mauerbau</a:t>
            </a:r>
          </a:p>
        </p:txBody>
      </p:sp>
      <p:sp>
        <p:nvSpPr>
          <p:cNvPr id="22" name="Rechteck 21">
            <a:extLst>
              <a:ext uri="{FF2B5EF4-FFF2-40B4-BE49-F238E27FC236}">
                <a16:creationId xmlns:a16="http://schemas.microsoft.com/office/drawing/2014/main" id="{154B0705-8F38-4408-8390-658811E317AB}"/>
              </a:ext>
            </a:extLst>
          </p:cNvPr>
          <p:cNvSpPr/>
          <p:nvPr/>
        </p:nvSpPr>
        <p:spPr>
          <a:xfrm>
            <a:off x="9210202" y="2248930"/>
            <a:ext cx="2475096" cy="35569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Ungarnaufstand,</a:t>
            </a:r>
          </a:p>
          <a:p>
            <a:pPr algn="ctr"/>
            <a:r>
              <a:rPr lang="de-DE" dirty="0"/>
              <a:t>Friedliche Koexistenz, Entspannungspolitik, Prager Frühling, Innovationsdefizit, Staatsverschuldung, Rüstungswettlauf, Entspannungspolitik, Perestroika, Glasnost </a:t>
            </a:r>
          </a:p>
        </p:txBody>
      </p:sp>
      <p:sp>
        <p:nvSpPr>
          <p:cNvPr id="25" name="Textfeld 24">
            <a:extLst>
              <a:ext uri="{FF2B5EF4-FFF2-40B4-BE49-F238E27FC236}">
                <a16:creationId xmlns:a16="http://schemas.microsoft.com/office/drawing/2014/main" id="{1EA976D7-7668-4EBE-9ACB-742E31D33D2B}"/>
              </a:ext>
            </a:extLst>
          </p:cNvPr>
          <p:cNvSpPr txBox="1"/>
          <p:nvPr/>
        </p:nvSpPr>
        <p:spPr>
          <a:xfrm>
            <a:off x="4919794" y="1289009"/>
            <a:ext cx="2625726" cy="1200329"/>
          </a:xfrm>
          <a:prstGeom prst="rect">
            <a:avLst/>
          </a:prstGeom>
          <a:noFill/>
        </p:spPr>
        <p:txBody>
          <a:bodyPr wrap="square" rtlCol="0">
            <a:spAutoFit/>
          </a:bodyPr>
          <a:lstStyle/>
          <a:p>
            <a:pPr algn="ctr"/>
            <a:r>
              <a:rPr lang="de-DE" sz="3600" b="1" dirty="0"/>
              <a:t>Wandel „von oben“</a:t>
            </a:r>
          </a:p>
        </p:txBody>
      </p:sp>
      <p:sp>
        <p:nvSpPr>
          <p:cNvPr id="26" name="Rechteck 25">
            <a:extLst>
              <a:ext uri="{FF2B5EF4-FFF2-40B4-BE49-F238E27FC236}">
                <a16:creationId xmlns:a16="http://schemas.microsoft.com/office/drawing/2014/main" id="{BFD59929-47CA-4EA7-9A16-9A0F7A8F4113}"/>
              </a:ext>
            </a:extLst>
          </p:cNvPr>
          <p:cNvSpPr/>
          <p:nvPr/>
        </p:nvSpPr>
        <p:spPr>
          <a:xfrm>
            <a:off x="378704" y="5419705"/>
            <a:ext cx="3002858" cy="114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Zusatz?</a:t>
            </a:r>
          </a:p>
        </p:txBody>
      </p:sp>
      <p:sp>
        <p:nvSpPr>
          <p:cNvPr id="21" name="Textfeld 20">
            <a:extLst>
              <a:ext uri="{FF2B5EF4-FFF2-40B4-BE49-F238E27FC236}">
                <a16:creationId xmlns:a16="http://schemas.microsoft.com/office/drawing/2014/main" id="{4872FF47-6163-4275-A9AC-14BFF636C733}"/>
              </a:ext>
            </a:extLst>
          </p:cNvPr>
          <p:cNvSpPr txBox="1"/>
          <p:nvPr/>
        </p:nvSpPr>
        <p:spPr>
          <a:xfrm>
            <a:off x="5067742" y="6086265"/>
            <a:ext cx="2273572" cy="646331"/>
          </a:xfrm>
          <a:prstGeom prst="rect">
            <a:avLst/>
          </a:prstGeom>
          <a:noFill/>
        </p:spPr>
        <p:txBody>
          <a:bodyPr wrap="square" rtlCol="0">
            <a:spAutoFit/>
          </a:bodyPr>
          <a:lstStyle/>
          <a:p>
            <a:pPr algn="ctr"/>
            <a:r>
              <a:rPr lang="de-DE" sz="3600" b="1" dirty="0"/>
              <a:t>= Staat</a:t>
            </a:r>
          </a:p>
        </p:txBody>
      </p:sp>
      <p:sp>
        <p:nvSpPr>
          <p:cNvPr id="24" name="Titel 1">
            <a:extLst>
              <a:ext uri="{FF2B5EF4-FFF2-40B4-BE49-F238E27FC236}">
                <a16:creationId xmlns:a16="http://schemas.microsoft.com/office/drawing/2014/main" id="{B0E44FFD-792E-4C2A-B185-CB31BEC3F4BA}"/>
              </a:ext>
            </a:extLst>
          </p:cNvPr>
          <p:cNvSpPr txBox="1">
            <a:spLocks/>
          </p:cNvSpPr>
          <p:nvPr/>
        </p:nvSpPr>
        <p:spPr>
          <a:xfrm>
            <a:off x="822960" y="229534"/>
            <a:ext cx="10831537" cy="9996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dirty="0">
                <a:sym typeface="Wingdings" panose="05000000000000000000" pitchFamily="2" charset="2"/>
              </a:rPr>
              <a:t>Welche politischen Rahmenbedingungen für Protest gab es nach 1945  überhaupt und wie veränderten sich diese?</a:t>
            </a:r>
            <a:endParaRPr lang="de-DE" sz="3600" b="1" dirty="0"/>
          </a:p>
        </p:txBody>
      </p:sp>
    </p:spTree>
    <p:extLst>
      <p:ext uri="{BB962C8B-B14F-4D97-AF65-F5344CB8AC3E}">
        <p14:creationId xmlns:p14="http://schemas.microsoft.com/office/powerpoint/2010/main" val="209643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4575F-124D-4D71-B7CA-1311AFBD0AFD}"/>
              </a:ext>
            </a:extLst>
          </p:cNvPr>
          <p:cNvSpPr>
            <a:spLocks noGrp="1"/>
          </p:cNvSpPr>
          <p:nvPr>
            <p:ph type="title"/>
          </p:nvPr>
        </p:nvSpPr>
        <p:spPr>
          <a:xfrm>
            <a:off x="838200" y="1"/>
            <a:ext cx="10515600" cy="1097280"/>
          </a:xfrm>
        </p:spPr>
        <p:txBody>
          <a:bodyPr>
            <a:normAutofit/>
          </a:bodyPr>
          <a:lstStyle/>
          <a:p>
            <a:r>
              <a:rPr lang="de-DE" sz="4000" b="1" dirty="0"/>
              <a:t>Synopse der Aufbruchsversuche in West und Ost</a:t>
            </a:r>
          </a:p>
        </p:txBody>
      </p:sp>
      <p:graphicFrame>
        <p:nvGraphicFramePr>
          <p:cNvPr id="4" name="Tabelle 4">
            <a:extLst>
              <a:ext uri="{FF2B5EF4-FFF2-40B4-BE49-F238E27FC236}">
                <a16:creationId xmlns:a16="http://schemas.microsoft.com/office/drawing/2014/main" id="{09406E4F-F807-413D-9E94-452F78AE2DDC}"/>
              </a:ext>
            </a:extLst>
          </p:cNvPr>
          <p:cNvGraphicFramePr>
            <a:graphicFrameLocks noGrp="1"/>
          </p:cNvGraphicFramePr>
          <p:nvPr>
            <p:ph idx="1"/>
            <p:extLst>
              <p:ext uri="{D42A27DB-BD31-4B8C-83A1-F6EECF244321}">
                <p14:modId xmlns:p14="http://schemas.microsoft.com/office/powerpoint/2010/main" val="164282403"/>
              </p:ext>
            </p:extLst>
          </p:nvPr>
        </p:nvGraphicFramePr>
        <p:xfrm>
          <a:off x="637953" y="861958"/>
          <a:ext cx="10715848" cy="5712554"/>
        </p:xfrm>
        <a:graphic>
          <a:graphicData uri="http://schemas.openxmlformats.org/drawingml/2006/table">
            <a:tbl>
              <a:tblPr firstRow="1" bandRow="1">
                <a:tableStyleId>{5C22544A-7EE6-4342-B048-85BDC9FD1C3A}</a:tableStyleId>
              </a:tblPr>
              <a:tblGrid>
                <a:gridCol w="5357924">
                  <a:extLst>
                    <a:ext uri="{9D8B030D-6E8A-4147-A177-3AD203B41FA5}">
                      <a16:colId xmlns:a16="http://schemas.microsoft.com/office/drawing/2014/main" val="57068324"/>
                    </a:ext>
                  </a:extLst>
                </a:gridCol>
                <a:gridCol w="5357924">
                  <a:extLst>
                    <a:ext uri="{9D8B030D-6E8A-4147-A177-3AD203B41FA5}">
                      <a16:colId xmlns:a16="http://schemas.microsoft.com/office/drawing/2014/main" val="3066960754"/>
                    </a:ext>
                  </a:extLst>
                </a:gridCol>
              </a:tblGrid>
              <a:tr h="500474">
                <a:tc>
                  <a:txBody>
                    <a:bodyPr/>
                    <a:lstStyle/>
                    <a:p>
                      <a:pPr algn="ctr"/>
                      <a:r>
                        <a:rPr lang="de-DE" sz="2400" dirty="0"/>
                        <a:t>Aufbruch von unten</a:t>
                      </a:r>
                    </a:p>
                  </a:txBody>
                  <a:tcPr/>
                </a:tc>
                <a:tc>
                  <a:txBody>
                    <a:bodyPr/>
                    <a:lstStyle/>
                    <a:p>
                      <a:pPr algn="ctr"/>
                      <a:r>
                        <a:rPr lang="de-DE" sz="2400" dirty="0"/>
                        <a:t>Aufbruch von oben</a:t>
                      </a:r>
                    </a:p>
                  </a:txBody>
                  <a:tcPr/>
                </a:tc>
                <a:extLst>
                  <a:ext uri="{0D108BD9-81ED-4DB2-BD59-A6C34878D82A}">
                    <a16:rowId xmlns:a16="http://schemas.microsoft.com/office/drawing/2014/main" val="3283674139"/>
                  </a:ext>
                </a:extLst>
              </a:tr>
              <a:tr h="4868247">
                <a:tc>
                  <a:txBody>
                    <a:bodyPr/>
                    <a:lstStyle/>
                    <a:p>
                      <a:pPr marL="342900" indent="-342900">
                        <a:buFont typeface="Arial" panose="020B0604020202020204" pitchFamily="34" charset="0"/>
                        <a:buChar char="•"/>
                      </a:pPr>
                      <a:r>
                        <a:rPr lang="de-DE" sz="2400" dirty="0"/>
                        <a:t>„Ohne-mich“-Bewegung ab 1950</a:t>
                      </a:r>
                    </a:p>
                    <a:p>
                      <a:pPr marL="342900" indent="-342900">
                        <a:buFont typeface="Arial" panose="020B0604020202020204" pitchFamily="34" charset="0"/>
                        <a:buChar char="•"/>
                      </a:pPr>
                      <a:r>
                        <a:rPr lang="de-DE" sz="2400" dirty="0"/>
                        <a:t>17. Juni 1953 in der DDR</a:t>
                      </a:r>
                    </a:p>
                    <a:p>
                      <a:pPr marL="342900" indent="-342900">
                        <a:buFont typeface="Arial" panose="020B0604020202020204" pitchFamily="34" charset="0"/>
                        <a:buChar char="•"/>
                      </a:pPr>
                      <a:r>
                        <a:rPr lang="de-DE" sz="2400" dirty="0"/>
                        <a:t>Ungarnaufstand 1956</a:t>
                      </a:r>
                    </a:p>
                    <a:p>
                      <a:pPr marL="342900" indent="-342900">
                        <a:buFont typeface="Arial" panose="020B0604020202020204" pitchFamily="34" charset="0"/>
                        <a:buChar char="•"/>
                      </a:pPr>
                      <a:r>
                        <a:rPr lang="de-DE" sz="2400" dirty="0"/>
                        <a:t>Prager Frühling 1968</a:t>
                      </a:r>
                    </a:p>
                    <a:p>
                      <a:pPr marL="342900" indent="-342900">
                        <a:buFont typeface="Arial" panose="020B0604020202020204" pitchFamily="34" charset="0"/>
                        <a:buChar char="•"/>
                      </a:pPr>
                      <a:r>
                        <a:rPr lang="de-DE" sz="2400" dirty="0"/>
                        <a:t>68er-Bewegung, Wertewandel</a:t>
                      </a:r>
                    </a:p>
                    <a:p>
                      <a:pPr marL="342900" indent="-342900">
                        <a:buFont typeface="Arial" panose="020B0604020202020204" pitchFamily="34" charset="0"/>
                        <a:buChar char="•"/>
                      </a:pPr>
                      <a:r>
                        <a:rPr lang="de-DE" sz="2400" dirty="0"/>
                        <a:t>Neue soziale Bewegungen ab 1970 (politische Parteien und Verbände, Gewerkschaften, kirchliche Gruppen, Bürgerinitiativen)</a:t>
                      </a:r>
                    </a:p>
                    <a:p>
                      <a:pPr marL="342900" indent="-342900">
                        <a:buFont typeface="Arial" panose="020B0604020202020204" pitchFamily="34" charset="0"/>
                        <a:buChar char="•"/>
                      </a:pPr>
                      <a:r>
                        <a:rPr lang="de-DE" sz="2400" dirty="0"/>
                        <a:t>Charta 77</a:t>
                      </a:r>
                    </a:p>
                    <a:p>
                      <a:pPr marL="342900" indent="-342900">
                        <a:buFont typeface="Arial" panose="020B0604020202020204" pitchFamily="34" charset="0"/>
                        <a:buChar char="•"/>
                      </a:pPr>
                      <a:r>
                        <a:rPr lang="de-DE" sz="2400" dirty="0"/>
                        <a:t>Solidarnosc</a:t>
                      </a:r>
                    </a:p>
                    <a:p>
                      <a:pPr marL="342900" indent="-342900">
                        <a:buFont typeface="Arial" panose="020B0604020202020204" pitchFamily="34" charset="0"/>
                        <a:buChar char="•"/>
                      </a:pPr>
                      <a:r>
                        <a:rPr lang="de-DE" sz="2400" dirty="0"/>
                        <a:t>Bürgerbewegung in der DDR</a:t>
                      </a:r>
                    </a:p>
                    <a:p>
                      <a:pPr marL="342900" indent="-342900">
                        <a:buFont typeface="Arial" panose="020B0604020202020204" pitchFamily="34" charset="0"/>
                        <a:buChar char="•"/>
                      </a:pPr>
                      <a:r>
                        <a:rPr lang="de-DE" sz="2400" dirty="0"/>
                        <a:t>Friedliche Revolution“</a:t>
                      </a:r>
                    </a:p>
                    <a:p>
                      <a:pPr marL="342900" indent="-342900">
                        <a:buFont typeface="Arial" panose="020B0604020202020204" pitchFamily="34" charset="0"/>
                        <a:buChar char="•"/>
                      </a:pPr>
                      <a:r>
                        <a:rPr lang="de-DE" sz="2400" dirty="0"/>
                        <a:t>„Samtene Revolution“</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Parlamentarische Demokratien 1949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Volksdemokratie1949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Blockbildung 1945-1991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Wiederbewaffnung BRD/ DDR 1955/56</a:t>
                      </a:r>
                    </a:p>
                    <a:p>
                      <a:pPr marL="342900" indent="-342900">
                        <a:buFont typeface="Arial" panose="020B0604020202020204" pitchFamily="34" charset="0"/>
                        <a:buChar char="•"/>
                      </a:pPr>
                      <a:r>
                        <a:rPr lang="de-DE" sz="2400" dirty="0"/>
                        <a:t>Ungarnaufstand 1956</a:t>
                      </a:r>
                    </a:p>
                    <a:p>
                      <a:pPr marL="342900" indent="-342900">
                        <a:buFont typeface="Arial" panose="020B0604020202020204" pitchFamily="34" charset="0"/>
                        <a:buChar char="•"/>
                      </a:pPr>
                      <a:r>
                        <a:rPr lang="de-DE" sz="2400" dirty="0"/>
                        <a:t>Prager Frühling 1968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Willy Brandt: „Mehr Demokratie wagen“ 1969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a:t>KSZE-Schlussakte mit Zusicherung von Grundrechten 1975</a:t>
                      </a:r>
                    </a:p>
                    <a:p>
                      <a:pPr marL="342900" indent="-342900">
                        <a:buFont typeface="Arial" panose="020B0604020202020204" pitchFamily="34" charset="0"/>
                        <a:buChar char="•"/>
                      </a:pPr>
                      <a:r>
                        <a:rPr lang="de-DE" sz="2400" dirty="0"/>
                        <a:t>„Perestroika“ und „Glasnost“ 1985/86</a:t>
                      </a:r>
                    </a:p>
                  </a:txBody>
                  <a:tcPr/>
                </a:tc>
                <a:extLst>
                  <a:ext uri="{0D108BD9-81ED-4DB2-BD59-A6C34878D82A}">
                    <a16:rowId xmlns:a16="http://schemas.microsoft.com/office/drawing/2014/main" val="3465852073"/>
                  </a:ext>
                </a:extLst>
              </a:tr>
            </a:tbl>
          </a:graphicData>
        </a:graphic>
      </p:graphicFrame>
    </p:spTree>
    <p:extLst>
      <p:ext uri="{BB962C8B-B14F-4D97-AF65-F5344CB8AC3E}">
        <p14:creationId xmlns:p14="http://schemas.microsoft.com/office/powerpoint/2010/main" val="16662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F9FCD-DBB8-4803-8744-9D0F91554275}"/>
              </a:ext>
            </a:extLst>
          </p:cNvPr>
          <p:cNvSpPr>
            <a:spLocks noGrp="1"/>
          </p:cNvSpPr>
          <p:nvPr>
            <p:ph type="title"/>
          </p:nvPr>
        </p:nvSpPr>
        <p:spPr>
          <a:xfrm>
            <a:off x="5223353" y="97535"/>
            <a:ext cx="6601218" cy="6616415"/>
          </a:xfrm>
        </p:spPr>
        <p:txBody>
          <a:bodyPr>
            <a:noAutofit/>
          </a:bodyPr>
          <a:lstStyle/>
          <a:p>
            <a:pPr>
              <a:lnSpc>
                <a:spcPct val="100000"/>
              </a:lnSpc>
              <a:spcBef>
                <a:spcPts val="1200"/>
              </a:spcBef>
              <a:spcAft>
                <a:spcPts val="1200"/>
              </a:spcAft>
            </a:pPr>
            <a:r>
              <a:rPr lang="de-DE" sz="2400" b="1"/>
              <a:t>Aus dem Facherlass Geschichte 2023:</a:t>
            </a:r>
            <a:br>
              <a:rPr lang="de-DE" sz="2400" b="1"/>
            </a:br>
            <a:br>
              <a:rPr lang="de-DE" sz="1600"/>
            </a:br>
            <a:r>
              <a:rPr lang="de-DE" sz="1600"/>
              <a:t>(4) den wirtschaftlichen Aufschwung in West- und Osteuropa bis Anfang der 1970er-Jahre am deutsch-deutschen Beispiel analysieren und vergleichen (Boom, Soziale Marktwirtschaft / Zentralverwaltungswirtschaft, Sozialstaat / Versorgungsstaat, nivellierte Mittelstandsgesellschaft / Arbeiter-und-Bauernstaat, Konsumgesellschaft / Primat der Schwerindustrie, Keynesianismus / Fünf-Jahres-Plan, Vollbeschäftigung / Recht auf Arbeit)</a:t>
            </a:r>
            <a:br>
              <a:rPr lang="de-DE" sz="1600"/>
            </a:br>
            <a:br>
              <a:rPr lang="de-DE" sz="1600"/>
            </a:br>
            <a:r>
              <a:rPr lang="de-DE" sz="1600"/>
              <a:t>(5) den Umgang mit Protest in West- und Osteuropa vergleichen und bewerten (Aufstand des 17. Juni, Ungarnaufstand, „Republikflucht“, Mauerbau, Wiederbewaffnung, 68er-Bewegung, Prager Frühling, Wertewandel)</a:t>
            </a:r>
            <a:br>
              <a:rPr lang="de-DE" sz="1600"/>
            </a:br>
            <a:br>
              <a:rPr lang="de-DE" sz="1600"/>
            </a:br>
            <a:r>
              <a:rPr lang="de-DE" sz="1600"/>
              <a:t>(8) Aufbruchsversuche in West und Ost zu mehr Bürgerbeteiligung erläutern (Emanzipation: „Mehr Demokratie wagen“, Neue Soziale Bewegungen, Pluralisierung, Charta 77, Dissidentenbewegung)</a:t>
            </a:r>
            <a:br>
              <a:rPr lang="de-DE" sz="1600"/>
            </a:br>
            <a:br>
              <a:rPr lang="de-DE" sz="1600"/>
            </a:br>
            <a:r>
              <a:rPr lang="de-DE" sz="1600"/>
              <a:t>(9) die wirtschaftlichen Krisen der 1970er- und 1980er-Jahre und ihre Auswirkungen auf Westeuropa erläutern (Ende des „Golden Age“: Ölkrise, Stagflation, Sockelarbeitslosigkeit, Zwei-Drittel-Gesellschaft, Neoliberalismus; Strukturwandel: Digitalisierung)</a:t>
            </a:r>
            <a:br>
              <a:rPr lang="de-DE" sz="1600"/>
            </a:br>
            <a:br>
              <a:rPr lang="de-DE" sz="1600"/>
            </a:br>
            <a:r>
              <a:rPr lang="de-DE" sz="1600"/>
              <a:t>(11)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a:t>
            </a:r>
            <a:endParaRPr lang="de-DE" sz="1600" dirty="0"/>
          </a:p>
        </p:txBody>
      </p:sp>
      <p:pic>
        <p:nvPicPr>
          <p:cNvPr id="3" name="Grafik 2">
            <a:extLst>
              <a:ext uri="{FF2B5EF4-FFF2-40B4-BE49-F238E27FC236}">
                <a16:creationId xmlns:a16="http://schemas.microsoft.com/office/drawing/2014/main" id="{1D70C32E-3AC4-477E-8436-D999E0F26CA5}"/>
              </a:ext>
            </a:extLst>
          </p:cNvPr>
          <p:cNvPicPr>
            <a:picLocks noChangeAspect="1"/>
          </p:cNvPicPr>
          <p:nvPr/>
        </p:nvPicPr>
        <p:blipFill rotWithShape="1">
          <a:blip r:embed="rId3"/>
          <a:srcRect l="2355" t="1990" r="1579" b="1990"/>
          <a:stretch/>
        </p:blipFill>
        <p:spPr>
          <a:xfrm>
            <a:off x="0" y="1"/>
            <a:ext cx="4856812" cy="6857999"/>
          </a:xfrm>
          <a:prstGeom prst="rect">
            <a:avLst/>
          </a:prstGeom>
        </p:spPr>
      </p:pic>
    </p:spTree>
    <p:extLst>
      <p:ext uri="{BB962C8B-B14F-4D97-AF65-F5344CB8AC3E}">
        <p14:creationId xmlns:p14="http://schemas.microsoft.com/office/powerpoint/2010/main" val="51931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4575F-124D-4D71-B7CA-1311AFBD0AFD}"/>
              </a:ext>
            </a:extLst>
          </p:cNvPr>
          <p:cNvSpPr>
            <a:spLocks noGrp="1"/>
          </p:cNvSpPr>
          <p:nvPr>
            <p:ph type="title"/>
          </p:nvPr>
        </p:nvSpPr>
        <p:spPr>
          <a:xfrm>
            <a:off x="838200" y="1"/>
            <a:ext cx="10515600" cy="1097280"/>
          </a:xfrm>
        </p:spPr>
        <p:txBody>
          <a:bodyPr>
            <a:normAutofit/>
          </a:bodyPr>
          <a:lstStyle/>
          <a:p>
            <a:r>
              <a:rPr lang="de-DE" sz="4000" b="1" dirty="0"/>
              <a:t>Vergleich der Aufbruchsversuche in West und Ost</a:t>
            </a:r>
          </a:p>
        </p:txBody>
      </p:sp>
      <p:graphicFrame>
        <p:nvGraphicFramePr>
          <p:cNvPr id="4" name="Tabelle 4">
            <a:extLst>
              <a:ext uri="{FF2B5EF4-FFF2-40B4-BE49-F238E27FC236}">
                <a16:creationId xmlns:a16="http://schemas.microsoft.com/office/drawing/2014/main" id="{09406E4F-F807-413D-9E94-452F78AE2DDC}"/>
              </a:ext>
            </a:extLst>
          </p:cNvPr>
          <p:cNvGraphicFramePr>
            <a:graphicFrameLocks noGrp="1"/>
          </p:cNvGraphicFramePr>
          <p:nvPr>
            <p:ph idx="1"/>
            <p:extLst>
              <p:ext uri="{D42A27DB-BD31-4B8C-83A1-F6EECF244321}">
                <p14:modId xmlns:p14="http://schemas.microsoft.com/office/powerpoint/2010/main" val="1722659691"/>
              </p:ext>
            </p:extLst>
          </p:nvPr>
        </p:nvGraphicFramePr>
        <p:xfrm>
          <a:off x="534442" y="861959"/>
          <a:ext cx="11227497" cy="5852160"/>
        </p:xfrm>
        <a:graphic>
          <a:graphicData uri="http://schemas.openxmlformats.org/drawingml/2006/table">
            <a:tbl>
              <a:tblPr firstRow="1" bandRow="1">
                <a:tableStyleId>{5C22544A-7EE6-4342-B048-85BDC9FD1C3A}</a:tableStyleId>
              </a:tblPr>
              <a:tblGrid>
                <a:gridCol w="1552324">
                  <a:extLst>
                    <a:ext uri="{9D8B030D-6E8A-4147-A177-3AD203B41FA5}">
                      <a16:colId xmlns:a16="http://schemas.microsoft.com/office/drawing/2014/main" val="2108671168"/>
                    </a:ext>
                  </a:extLst>
                </a:gridCol>
                <a:gridCol w="4256686">
                  <a:extLst>
                    <a:ext uri="{9D8B030D-6E8A-4147-A177-3AD203B41FA5}">
                      <a16:colId xmlns:a16="http://schemas.microsoft.com/office/drawing/2014/main" val="57068324"/>
                    </a:ext>
                  </a:extLst>
                </a:gridCol>
                <a:gridCol w="5418487">
                  <a:extLst>
                    <a:ext uri="{9D8B030D-6E8A-4147-A177-3AD203B41FA5}">
                      <a16:colId xmlns:a16="http://schemas.microsoft.com/office/drawing/2014/main" val="3066960754"/>
                    </a:ext>
                  </a:extLst>
                </a:gridCol>
              </a:tblGrid>
              <a:tr h="213203">
                <a:tc>
                  <a:txBody>
                    <a:bodyPr/>
                    <a:lstStyle/>
                    <a:p>
                      <a:pPr algn="ctr"/>
                      <a:endParaRPr lang="de-DE" sz="1600" dirty="0"/>
                    </a:p>
                  </a:txBody>
                  <a:tcPr/>
                </a:tc>
                <a:tc>
                  <a:txBody>
                    <a:bodyPr/>
                    <a:lstStyle/>
                    <a:p>
                      <a:pPr algn="ctr"/>
                      <a:r>
                        <a:rPr lang="de-DE" sz="1600" dirty="0"/>
                        <a:t>Westeuropa</a:t>
                      </a:r>
                    </a:p>
                  </a:txBody>
                  <a:tcPr/>
                </a:tc>
                <a:tc>
                  <a:txBody>
                    <a:bodyPr/>
                    <a:lstStyle/>
                    <a:p>
                      <a:pPr algn="ctr"/>
                      <a:r>
                        <a:rPr lang="de-DE" sz="1600" dirty="0"/>
                        <a:t>Osteuropa</a:t>
                      </a:r>
                    </a:p>
                  </a:txBody>
                  <a:tcPr/>
                </a:tc>
                <a:extLst>
                  <a:ext uri="{0D108BD9-81ED-4DB2-BD59-A6C34878D82A}">
                    <a16:rowId xmlns:a16="http://schemas.microsoft.com/office/drawing/2014/main" val="3283674139"/>
                  </a:ext>
                </a:extLst>
              </a:tr>
              <a:tr h="394170">
                <a:tc>
                  <a:txBody>
                    <a:bodyPr/>
                    <a:lstStyle/>
                    <a:p>
                      <a:r>
                        <a:rPr lang="de-DE" sz="1600" dirty="0"/>
                        <a:t>Beispiele</a:t>
                      </a:r>
                    </a:p>
                  </a:txBody>
                  <a:tcPr/>
                </a:tc>
                <a:tc>
                  <a:txBody>
                    <a:bodyPr/>
                    <a:lstStyle/>
                    <a:p>
                      <a:r>
                        <a:rPr lang="de-DE" sz="1600" dirty="0"/>
                        <a:t>„Ohne-mich“-Bewegung ab 1950, 68er-Bewegung, Neue soziale Bewegungen ab 1970</a:t>
                      </a:r>
                    </a:p>
                  </a:txBody>
                  <a:tcPr/>
                </a:tc>
                <a:tc>
                  <a:txBody>
                    <a:bodyPr/>
                    <a:lstStyle/>
                    <a:p>
                      <a:r>
                        <a:rPr lang="de-DE" sz="1600" dirty="0"/>
                        <a:t>Aufstand am 17. Juni 1953 in der DDR, Ungarnaufstand, Prager Frühling, Charta 77, Solidarnosc, Bürgerbewegung in der DDR, Perestroika und Glasnost, „Friedliche Revolution“, „Samtene Revolution“</a:t>
                      </a:r>
                    </a:p>
                  </a:txBody>
                  <a:tcPr/>
                </a:tc>
                <a:extLst>
                  <a:ext uri="{0D108BD9-81ED-4DB2-BD59-A6C34878D82A}">
                    <a16:rowId xmlns:a16="http://schemas.microsoft.com/office/drawing/2014/main" val="3465852073"/>
                  </a:ext>
                </a:extLst>
              </a:tr>
              <a:tr h="277379">
                <a:tc>
                  <a:txBody>
                    <a:bodyPr/>
                    <a:lstStyle/>
                    <a:p>
                      <a:r>
                        <a:rPr lang="de-DE" sz="1600" dirty="0"/>
                        <a:t>Politisches System</a:t>
                      </a:r>
                    </a:p>
                  </a:txBody>
                  <a:tcPr/>
                </a:tc>
                <a:tc>
                  <a:txBody>
                    <a:bodyPr/>
                    <a:lstStyle/>
                    <a:p>
                      <a:r>
                        <a:rPr lang="de-DE" sz="1600" dirty="0"/>
                        <a:t>Parlamentarische Demokratien mit Grundrechten</a:t>
                      </a:r>
                    </a:p>
                  </a:txBody>
                  <a:tcPr/>
                </a:tc>
                <a:tc>
                  <a:txBody>
                    <a:bodyPr/>
                    <a:lstStyle/>
                    <a:p>
                      <a:r>
                        <a:rPr lang="de-DE" sz="1600" dirty="0"/>
                        <a:t>Kommunistische Volksrepubliken ohne Grundrechte, ab 1975 (KSZE) auch mit Zusicherung von Grundrechten</a:t>
                      </a:r>
                    </a:p>
                  </a:txBody>
                  <a:tcPr/>
                </a:tc>
                <a:extLst>
                  <a:ext uri="{0D108BD9-81ED-4DB2-BD59-A6C34878D82A}">
                    <a16:rowId xmlns:a16="http://schemas.microsoft.com/office/drawing/2014/main" val="1634355703"/>
                  </a:ext>
                </a:extLst>
              </a:tr>
              <a:tr h="394170">
                <a:tc>
                  <a:txBody>
                    <a:bodyPr/>
                    <a:lstStyle/>
                    <a:p>
                      <a:r>
                        <a:rPr lang="de-DE" sz="1600" dirty="0"/>
                        <a:t>Ursachen</a:t>
                      </a:r>
                    </a:p>
                  </a:txBody>
                  <a:tcPr/>
                </a:tc>
                <a:tc>
                  <a:txBody>
                    <a:bodyPr/>
                    <a:lstStyle/>
                    <a:p>
                      <a:r>
                        <a:rPr lang="de-DE" sz="1600" dirty="0"/>
                        <a:t>Aufrüstung/ Wiederbewaffnung, Umgang mit NS-Vergangenheit, autoritäre Gesellschafts- und Moralvorstellungen</a:t>
                      </a:r>
                    </a:p>
                  </a:txBody>
                  <a:tcPr/>
                </a:tc>
                <a:tc>
                  <a:txBody>
                    <a:bodyPr/>
                    <a:lstStyle/>
                    <a:p>
                      <a:r>
                        <a:rPr lang="de-DE" sz="1600" dirty="0"/>
                        <a:t>überhohe Arbeitsnormen, fehlende Meinungsfreiheit, fehlende Grundrechte, fehlende Mitbestimmungsmöglichkeiten, fehlende Pluralität in nahezu allen Bereichen</a:t>
                      </a:r>
                    </a:p>
                  </a:txBody>
                  <a:tcPr/>
                </a:tc>
                <a:extLst>
                  <a:ext uri="{0D108BD9-81ED-4DB2-BD59-A6C34878D82A}">
                    <a16:rowId xmlns:a16="http://schemas.microsoft.com/office/drawing/2014/main" val="1138607088"/>
                  </a:ext>
                </a:extLst>
              </a:tr>
              <a:tr h="394170">
                <a:tc>
                  <a:txBody>
                    <a:bodyPr/>
                    <a:lstStyle/>
                    <a:p>
                      <a:r>
                        <a:rPr lang="de-DE" sz="1600" dirty="0"/>
                        <a:t>Beteiligte</a:t>
                      </a:r>
                    </a:p>
                  </a:txBody>
                  <a:tcPr/>
                </a:tc>
                <a:tc>
                  <a:txBody>
                    <a:bodyPr/>
                    <a:lstStyle/>
                    <a:p>
                      <a:r>
                        <a:rPr lang="de-DE" sz="1600" dirty="0"/>
                        <a:t>politische Parteien und Verbände, Gewerkschaften, kirchliche Gruppen, Bürgerinitiativen, auch staatliche Aufbrüche (Brandt)</a:t>
                      </a:r>
                    </a:p>
                  </a:txBody>
                  <a:tcPr/>
                </a:tc>
                <a:tc>
                  <a:txBody>
                    <a:bodyPr/>
                    <a:lstStyle/>
                    <a:p>
                      <a:r>
                        <a:rPr lang="de-DE" sz="1600" dirty="0"/>
                        <a:t>Bürgerrechtsgruppen, oft unter dem Schutz bzw. mit Unterstützung der Kirchen</a:t>
                      </a:r>
                    </a:p>
                    <a:p>
                      <a:r>
                        <a:rPr lang="de-DE" sz="1600" dirty="0"/>
                        <a:t>Staatliche Beteiligung (Ungarn, Tschechoslowakei)</a:t>
                      </a:r>
                    </a:p>
                  </a:txBody>
                  <a:tcPr/>
                </a:tc>
                <a:extLst>
                  <a:ext uri="{0D108BD9-81ED-4DB2-BD59-A6C34878D82A}">
                    <a16:rowId xmlns:a16="http://schemas.microsoft.com/office/drawing/2014/main" val="2525561174"/>
                  </a:ext>
                </a:extLst>
              </a:tr>
              <a:tr h="277379">
                <a:tc>
                  <a:txBody>
                    <a:bodyPr/>
                    <a:lstStyle/>
                    <a:p>
                      <a:r>
                        <a:rPr lang="de-DE" sz="1600" dirty="0"/>
                        <a:t>Reaktionen des Staates</a:t>
                      </a:r>
                    </a:p>
                  </a:txBody>
                  <a:tcPr/>
                </a:tc>
                <a:tc>
                  <a:txBody>
                    <a:bodyPr/>
                    <a:lstStyle/>
                    <a:p>
                      <a:r>
                        <a:rPr lang="de-DE" sz="1600" dirty="0"/>
                        <a:t>polizeiliche Gewalt, Akzeptanz, „Marsch durch die Institutionen“, Parteigründung </a:t>
                      </a:r>
                    </a:p>
                  </a:txBody>
                  <a:tcPr/>
                </a:tc>
                <a:tc>
                  <a:txBody>
                    <a:bodyPr/>
                    <a:lstStyle/>
                    <a:p>
                      <a:r>
                        <a:rPr lang="de-DE" sz="1600" dirty="0"/>
                        <a:t>brutale Unterdrückung durch Polizei und andere Sicherheitsorgane, in der Regel mit Hilfe der Sowjetunion</a:t>
                      </a:r>
                    </a:p>
                  </a:txBody>
                  <a:tcPr/>
                </a:tc>
                <a:extLst>
                  <a:ext uri="{0D108BD9-81ED-4DB2-BD59-A6C34878D82A}">
                    <a16:rowId xmlns:a16="http://schemas.microsoft.com/office/drawing/2014/main" val="2800403163"/>
                  </a:ext>
                </a:extLst>
              </a:tr>
              <a:tr h="277379">
                <a:tc>
                  <a:txBody>
                    <a:bodyPr/>
                    <a:lstStyle/>
                    <a:p>
                      <a:r>
                        <a:rPr lang="de-DE" sz="1600" dirty="0"/>
                        <a:t>Erfolg/ Misserfolg</a:t>
                      </a:r>
                    </a:p>
                  </a:txBody>
                  <a:tcPr/>
                </a:tc>
                <a:tc>
                  <a:txBody>
                    <a:bodyPr/>
                    <a:lstStyle/>
                    <a:p>
                      <a:r>
                        <a:rPr lang="de-DE" sz="1600" dirty="0"/>
                        <a:t>b</a:t>
                      </a:r>
                      <a:r>
                        <a:rPr lang="de-DE" sz="1600"/>
                        <a:t>ereits </a:t>
                      </a:r>
                      <a:r>
                        <a:rPr lang="de-DE" sz="1600" dirty="0"/>
                        <a:t>kurzfristige Erfolge mit Langzeitwirkung („Marsch durch die Institutionen“)</a:t>
                      </a:r>
                    </a:p>
                  </a:txBody>
                  <a:tcPr/>
                </a:tc>
                <a:tc>
                  <a:txBody>
                    <a:bodyPr/>
                    <a:lstStyle/>
                    <a:p>
                      <a:r>
                        <a:rPr lang="de-DE" sz="1600" dirty="0"/>
                        <a:t>kurzfristig gescheitert an staatlicher Gewalt, langfristig erfolgreich</a:t>
                      </a:r>
                    </a:p>
                  </a:txBody>
                  <a:tcPr/>
                </a:tc>
                <a:extLst>
                  <a:ext uri="{0D108BD9-81ED-4DB2-BD59-A6C34878D82A}">
                    <a16:rowId xmlns:a16="http://schemas.microsoft.com/office/drawing/2014/main" val="2303821231"/>
                  </a:ext>
                </a:extLst>
              </a:tr>
              <a:tr h="551925">
                <a:tc>
                  <a:txBody>
                    <a:bodyPr/>
                    <a:lstStyle/>
                    <a:p>
                      <a:r>
                        <a:rPr lang="de-DE" sz="1600" dirty="0"/>
                        <a:t>Bewertung</a:t>
                      </a:r>
                    </a:p>
                  </a:txBody>
                  <a:tcPr/>
                </a:tc>
                <a:tc>
                  <a:txBody>
                    <a:bodyPr/>
                    <a:lstStyle/>
                    <a:p>
                      <a:r>
                        <a:rPr lang="de-DE" sz="1600" dirty="0"/>
                        <a:t>Zivilcourage, Eintreten für Rechte von Minderheiten, ehrenamtliches Engagement</a:t>
                      </a:r>
                    </a:p>
                  </a:txBody>
                  <a:tcPr/>
                </a:tc>
                <a:tc>
                  <a:txBody>
                    <a:bodyPr/>
                    <a:lstStyle/>
                    <a:p>
                      <a:r>
                        <a:rPr lang="de-DE" sz="1600" dirty="0"/>
                        <a:t>Mut, Verzweiflung, Entschlossenheit </a:t>
                      </a:r>
                      <a:r>
                        <a:rPr lang="de-DE" sz="1600"/>
                        <a:t>gegen Menschenrechts-verletzungen</a:t>
                      </a:r>
                      <a:r>
                        <a:rPr lang="de-DE" sz="1600" dirty="0"/>
                        <a:t>, sehr gefährlich, da drakonische Strafen (teilweise lebensgefährlich)</a:t>
                      </a:r>
                    </a:p>
                  </a:txBody>
                  <a:tcPr/>
                </a:tc>
                <a:extLst>
                  <a:ext uri="{0D108BD9-81ED-4DB2-BD59-A6C34878D82A}">
                    <a16:rowId xmlns:a16="http://schemas.microsoft.com/office/drawing/2014/main" val="314948925"/>
                  </a:ext>
                </a:extLst>
              </a:tr>
            </a:tbl>
          </a:graphicData>
        </a:graphic>
      </p:graphicFrame>
    </p:spTree>
    <p:extLst>
      <p:ext uri="{BB962C8B-B14F-4D97-AF65-F5344CB8AC3E}">
        <p14:creationId xmlns:p14="http://schemas.microsoft.com/office/powerpoint/2010/main" val="227899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F9FCD-DBB8-4803-8744-9D0F91554275}"/>
              </a:ext>
            </a:extLst>
          </p:cNvPr>
          <p:cNvSpPr>
            <a:spLocks noGrp="1"/>
          </p:cNvSpPr>
          <p:nvPr>
            <p:ph type="title"/>
          </p:nvPr>
        </p:nvSpPr>
        <p:spPr>
          <a:xfrm>
            <a:off x="5117432" y="342613"/>
            <a:ext cx="6785810" cy="6395071"/>
          </a:xfrm>
        </p:spPr>
        <p:txBody>
          <a:bodyPr>
            <a:noAutofit/>
          </a:bodyPr>
          <a:lstStyle/>
          <a:p>
            <a:pPr>
              <a:lnSpc>
                <a:spcPct val="100000"/>
              </a:lnSpc>
            </a:pPr>
            <a:r>
              <a:rPr lang="de-DE" sz="2000" dirty="0"/>
              <a:t>Die Schülerinnen und Schüler können Chancen und Probleme bei der </a:t>
            </a:r>
            <a:r>
              <a:rPr lang="de-DE" sz="2000" dirty="0">
                <a:solidFill>
                  <a:srgbClr val="FF0000"/>
                </a:solidFill>
              </a:rPr>
              <a:t>Herausbildung einer </a:t>
            </a:r>
            <a:r>
              <a:rPr lang="de-DE" sz="2000" dirty="0"/>
              <a:t>postindustriellen </a:t>
            </a:r>
            <a:r>
              <a:rPr lang="de-DE" sz="2000" dirty="0">
                <a:solidFill>
                  <a:srgbClr val="FF0000"/>
                </a:solidFill>
              </a:rPr>
              <a:t>Zivilgesellschaft in West- und Osteuropa nach 1945 </a:t>
            </a:r>
            <a:r>
              <a:rPr lang="de-DE" sz="2000" dirty="0"/>
              <a:t>analysieren</a:t>
            </a:r>
            <a:br>
              <a:rPr lang="de-DE" sz="2000" dirty="0"/>
            </a:br>
            <a:br>
              <a:rPr lang="de-DE" sz="2000" dirty="0"/>
            </a:br>
            <a:r>
              <a:rPr lang="de-DE" sz="2000" dirty="0"/>
              <a:t>(5) den </a:t>
            </a:r>
            <a:r>
              <a:rPr lang="de-DE" sz="2000" dirty="0">
                <a:solidFill>
                  <a:srgbClr val="FF0000"/>
                </a:solidFill>
              </a:rPr>
              <a:t>Umgang mit Protest </a:t>
            </a:r>
            <a:r>
              <a:rPr lang="de-DE" sz="2000" dirty="0"/>
              <a:t>in West- und Osteuropa vergleichen und bewerten (Aufstand des 17. Juni, Ungarnaufstand, „Republikflucht“, Mauerbau, Wiederbewaffnung, 68er-Bewegung, Prager Frühling, Wertewandel)</a:t>
            </a:r>
            <a:br>
              <a:rPr lang="de-DE" sz="2000" dirty="0"/>
            </a:br>
            <a:br>
              <a:rPr lang="de-DE" sz="2000" dirty="0"/>
            </a:br>
            <a:r>
              <a:rPr lang="de-DE" sz="2000" dirty="0"/>
              <a:t>(8) Aufbruchsversuche in West und Ost zu </a:t>
            </a:r>
            <a:r>
              <a:rPr lang="de-DE" sz="2000" dirty="0">
                <a:solidFill>
                  <a:srgbClr val="FF0000"/>
                </a:solidFill>
              </a:rPr>
              <a:t>mehr Bürgerbeteiligung</a:t>
            </a:r>
            <a:r>
              <a:rPr lang="de-DE" sz="2000" dirty="0"/>
              <a:t> erläutern (Emanzipation: „Mehr Demokratie wagen“, </a:t>
            </a:r>
            <a:r>
              <a:rPr lang="de-DE" sz="2000" dirty="0">
                <a:solidFill>
                  <a:srgbClr val="FF0000"/>
                </a:solidFill>
              </a:rPr>
              <a:t>Neue Soziale Bewegungen</a:t>
            </a:r>
            <a:r>
              <a:rPr lang="de-DE" sz="2000" dirty="0"/>
              <a:t>, Pluralisierung, Charta 77, Dissidentenbewegung)</a:t>
            </a:r>
            <a:br>
              <a:rPr lang="de-DE" sz="2000" dirty="0"/>
            </a:br>
            <a:br>
              <a:rPr lang="de-DE" sz="2000" dirty="0"/>
            </a:br>
            <a:r>
              <a:rPr lang="de-DE" sz="2000" dirty="0"/>
              <a:t>(11) den Zusammenbruch des Ostblocks analysieren (Strukturwandel, Innovationsdefizit, Staatsverschuldung, Rüstungswettlauf, Versorgungskrise, Umweltverschmutzung, Legitimitätskrise, Entspannungspolitik, Perestroika, Glasnost, Sinatra-Doktrin, Solidarnosc, </a:t>
            </a:r>
            <a:r>
              <a:rPr lang="de-DE" sz="2000" dirty="0">
                <a:solidFill>
                  <a:srgbClr val="FF0000"/>
                </a:solidFill>
              </a:rPr>
              <a:t>Bürgerbewegung, </a:t>
            </a:r>
            <a:r>
              <a:rPr lang="de-DE" sz="2000" dirty="0"/>
              <a:t>Ausreisebewegung, „Friedliche Revolution“, „Samtene Revolution“)</a:t>
            </a:r>
          </a:p>
        </p:txBody>
      </p:sp>
      <p:pic>
        <p:nvPicPr>
          <p:cNvPr id="3" name="Grafik 2">
            <a:extLst>
              <a:ext uri="{FF2B5EF4-FFF2-40B4-BE49-F238E27FC236}">
                <a16:creationId xmlns:a16="http://schemas.microsoft.com/office/drawing/2014/main" id="{1D70C32E-3AC4-477E-8436-D999E0F26CA5}"/>
              </a:ext>
            </a:extLst>
          </p:cNvPr>
          <p:cNvPicPr>
            <a:picLocks noChangeAspect="1"/>
          </p:cNvPicPr>
          <p:nvPr/>
        </p:nvPicPr>
        <p:blipFill rotWithShape="1">
          <a:blip r:embed="rId3"/>
          <a:srcRect l="2355" t="1990" r="1579" b="1990"/>
          <a:stretch/>
        </p:blipFill>
        <p:spPr>
          <a:xfrm>
            <a:off x="0" y="1"/>
            <a:ext cx="4856812" cy="6857999"/>
          </a:xfrm>
          <a:prstGeom prst="rect">
            <a:avLst/>
          </a:prstGeom>
        </p:spPr>
      </p:pic>
    </p:spTree>
    <p:extLst>
      <p:ext uri="{BB962C8B-B14F-4D97-AF65-F5344CB8AC3E}">
        <p14:creationId xmlns:p14="http://schemas.microsoft.com/office/powerpoint/2010/main" val="268045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6B3743-CE44-493F-9F7D-9B6BCD620BE8}"/>
              </a:ext>
            </a:extLst>
          </p:cNvPr>
          <p:cNvPicPr>
            <a:picLocks noChangeAspect="1"/>
          </p:cNvPicPr>
          <p:nvPr/>
        </p:nvPicPr>
        <p:blipFill rotWithShape="1">
          <a:blip r:embed="rId3"/>
          <a:srcRect l="13685" t="21754" r="39210" b="19855"/>
          <a:stretch/>
        </p:blipFill>
        <p:spPr>
          <a:xfrm>
            <a:off x="1033726" y="0"/>
            <a:ext cx="9835724" cy="6858000"/>
          </a:xfrm>
          <a:prstGeom prst="rect">
            <a:avLst/>
          </a:prstGeom>
        </p:spPr>
      </p:pic>
    </p:spTree>
    <p:extLst>
      <p:ext uri="{BB962C8B-B14F-4D97-AF65-F5344CB8AC3E}">
        <p14:creationId xmlns:p14="http://schemas.microsoft.com/office/powerpoint/2010/main" val="35875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331AA9B-D36A-42B8-8517-80DAF6798342}"/>
              </a:ext>
            </a:extLst>
          </p:cNvPr>
          <p:cNvPicPr>
            <a:picLocks noChangeAspect="1"/>
          </p:cNvPicPr>
          <p:nvPr/>
        </p:nvPicPr>
        <p:blipFill rotWithShape="1">
          <a:blip r:embed="rId3"/>
          <a:srcRect l="20959" t="21187" r="25206" b="12329"/>
          <a:stretch/>
        </p:blipFill>
        <p:spPr>
          <a:xfrm>
            <a:off x="1052187" y="0"/>
            <a:ext cx="9557358" cy="6639083"/>
          </a:xfrm>
          <a:prstGeom prst="rect">
            <a:avLst/>
          </a:prstGeom>
        </p:spPr>
      </p:pic>
    </p:spTree>
    <p:extLst>
      <p:ext uri="{BB962C8B-B14F-4D97-AF65-F5344CB8AC3E}">
        <p14:creationId xmlns:p14="http://schemas.microsoft.com/office/powerpoint/2010/main" val="305642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F9FCD-DBB8-4803-8744-9D0F91554275}"/>
              </a:ext>
            </a:extLst>
          </p:cNvPr>
          <p:cNvSpPr>
            <a:spLocks noGrp="1"/>
          </p:cNvSpPr>
          <p:nvPr>
            <p:ph type="title"/>
          </p:nvPr>
        </p:nvSpPr>
        <p:spPr>
          <a:xfrm>
            <a:off x="5117432" y="342613"/>
            <a:ext cx="6785810" cy="6395071"/>
          </a:xfrm>
        </p:spPr>
        <p:txBody>
          <a:bodyPr>
            <a:noAutofit/>
          </a:bodyPr>
          <a:lstStyle/>
          <a:p>
            <a:pPr>
              <a:lnSpc>
                <a:spcPct val="100000"/>
              </a:lnSpc>
            </a:pPr>
            <a:r>
              <a:rPr lang="de-DE" sz="2000" dirty="0"/>
              <a:t>Die Schülerinnen und Schüler können Chancen und Probleme bei der </a:t>
            </a:r>
            <a:r>
              <a:rPr lang="de-DE" sz="2000" dirty="0">
                <a:solidFill>
                  <a:srgbClr val="FF0000"/>
                </a:solidFill>
              </a:rPr>
              <a:t>Herausbildung einer </a:t>
            </a:r>
            <a:r>
              <a:rPr lang="de-DE" sz="2000" dirty="0"/>
              <a:t>postindustriellen </a:t>
            </a:r>
            <a:r>
              <a:rPr lang="de-DE" sz="2000" dirty="0">
                <a:solidFill>
                  <a:srgbClr val="FF0000"/>
                </a:solidFill>
              </a:rPr>
              <a:t>Zivilgesellschaft in West- und Osteuropa nach 1945 </a:t>
            </a:r>
            <a:r>
              <a:rPr lang="de-DE" sz="2000" dirty="0"/>
              <a:t>analysieren</a:t>
            </a:r>
            <a:br>
              <a:rPr lang="de-DE" sz="2000" dirty="0"/>
            </a:br>
            <a:br>
              <a:rPr lang="de-DE" sz="2000" dirty="0"/>
            </a:br>
            <a:r>
              <a:rPr lang="de-DE" sz="2000" dirty="0"/>
              <a:t>(5) den </a:t>
            </a:r>
            <a:r>
              <a:rPr lang="de-DE" sz="2000" dirty="0">
                <a:solidFill>
                  <a:srgbClr val="FF0000"/>
                </a:solidFill>
              </a:rPr>
              <a:t>Umgang mit Protest </a:t>
            </a:r>
            <a:r>
              <a:rPr lang="de-DE" sz="2000" dirty="0"/>
              <a:t>in West- und Osteuropa vergleichen und bewerten (Aufstand des 17. Juni, Ungarnaufstand, „Republikflucht“, Mauerbau, Wiederbewaffnung, 68er-Bewegung, Prager Frühling, Wertewandel)</a:t>
            </a:r>
            <a:br>
              <a:rPr lang="de-DE" sz="2000" dirty="0"/>
            </a:br>
            <a:br>
              <a:rPr lang="de-DE" sz="2000" dirty="0"/>
            </a:br>
            <a:r>
              <a:rPr lang="de-DE" sz="2000" dirty="0"/>
              <a:t>(8) Aufbruchsversuche in West und Ost zu </a:t>
            </a:r>
            <a:r>
              <a:rPr lang="de-DE" sz="2000" dirty="0">
                <a:solidFill>
                  <a:srgbClr val="FF0000"/>
                </a:solidFill>
              </a:rPr>
              <a:t>mehr Bürgerbeteiligung</a:t>
            </a:r>
            <a:r>
              <a:rPr lang="de-DE" sz="2000" dirty="0"/>
              <a:t> erläutern (Emanzipation: „Mehr Demokratie wagen“, </a:t>
            </a:r>
            <a:r>
              <a:rPr lang="de-DE" sz="2000" dirty="0">
                <a:solidFill>
                  <a:srgbClr val="FF0000"/>
                </a:solidFill>
              </a:rPr>
              <a:t>Neue Soziale Bewegungen</a:t>
            </a:r>
            <a:r>
              <a:rPr lang="de-DE" sz="2000" dirty="0"/>
              <a:t>, Pluralisierung, Charta 77, Dissidentenbewegung)</a:t>
            </a:r>
            <a:br>
              <a:rPr lang="de-DE" sz="2000" dirty="0"/>
            </a:br>
            <a:br>
              <a:rPr lang="de-DE" sz="2000" dirty="0"/>
            </a:br>
            <a:r>
              <a:rPr lang="de-DE" sz="2000" dirty="0"/>
              <a:t>(11) den Zusammenbruch des Ostblocks analysieren (Strukturwandel, Innovationsdefizit, Staatsverschuldung, Rüstungswettlauf, Versorgungskrise, Umweltverschmutzung, Legitimitätskrise, Entspannungspolitik, Perestroika, Glasnost, Sinatra-Doktrin, Solidarnosc, </a:t>
            </a:r>
            <a:r>
              <a:rPr lang="de-DE" sz="2000" dirty="0">
                <a:solidFill>
                  <a:srgbClr val="FF0000"/>
                </a:solidFill>
              </a:rPr>
              <a:t>Bürgerbewegung, </a:t>
            </a:r>
            <a:r>
              <a:rPr lang="de-DE" sz="2000" dirty="0"/>
              <a:t>Ausreisebewegung, „Friedliche Revolution“, „Samtene Revolution“)</a:t>
            </a:r>
          </a:p>
        </p:txBody>
      </p:sp>
      <p:pic>
        <p:nvPicPr>
          <p:cNvPr id="3" name="Grafik 2">
            <a:extLst>
              <a:ext uri="{FF2B5EF4-FFF2-40B4-BE49-F238E27FC236}">
                <a16:creationId xmlns:a16="http://schemas.microsoft.com/office/drawing/2014/main" id="{1D70C32E-3AC4-477E-8436-D999E0F26CA5}"/>
              </a:ext>
            </a:extLst>
          </p:cNvPr>
          <p:cNvPicPr>
            <a:picLocks noChangeAspect="1"/>
          </p:cNvPicPr>
          <p:nvPr/>
        </p:nvPicPr>
        <p:blipFill rotWithShape="1">
          <a:blip r:embed="rId3"/>
          <a:srcRect l="2355" t="1990" r="1579" b="1990"/>
          <a:stretch/>
        </p:blipFill>
        <p:spPr>
          <a:xfrm>
            <a:off x="0" y="1"/>
            <a:ext cx="4856812" cy="6857999"/>
          </a:xfrm>
          <a:prstGeom prst="rect">
            <a:avLst/>
          </a:prstGeom>
        </p:spPr>
      </p:pic>
    </p:spTree>
    <p:extLst>
      <p:ext uri="{BB962C8B-B14F-4D97-AF65-F5344CB8AC3E}">
        <p14:creationId xmlns:p14="http://schemas.microsoft.com/office/powerpoint/2010/main" val="380769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EBF0B-C86B-4C34-82AC-0BCF46EB4EEC}"/>
              </a:ext>
            </a:extLst>
          </p:cNvPr>
          <p:cNvSpPr>
            <a:spLocks noGrp="1"/>
          </p:cNvSpPr>
          <p:nvPr>
            <p:ph type="title"/>
          </p:nvPr>
        </p:nvSpPr>
        <p:spPr>
          <a:xfrm>
            <a:off x="953559" y="238573"/>
            <a:ext cx="7536712" cy="676866"/>
          </a:xfrm>
        </p:spPr>
        <p:txBody>
          <a:bodyPr>
            <a:normAutofit/>
          </a:bodyPr>
          <a:lstStyle/>
          <a:p>
            <a:r>
              <a:rPr lang="en-US" sz="4000" b="1" dirty="0"/>
              <a:t>Was </a:t>
            </a:r>
            <a:r>
              <a:rPr lang="de-DE" sz="4000" b="1" dirty="0"/>
              <a:t>bedeutet</a:t>
            </a:r>
            <a:r>
              <a:rPr lang="en-US" sz="4000" b="1" dirty="0"/>
              <a:t> „</a:t>
            </a:r>
            <a:r>
              <a:rPr lang="en-US" sz="4000" b="1" dirty="0" err="1"/>
              <a:t>Zivilgesellschaft</a:t>
            </a:r>
            <a:r>
              <a:rPr lang="en-US" sz="4000" b="1" dirty="0"/>
              <a:t>“?</a:t>
            </a:r>
            <a:endParaRPr lang="de-DE" sz="4000" dirty="0"/>
          </a:p>
        </p:txBody>
      </p:sp>
      <p:sp>
        <p:nvSpPr>
          <p:cNvPr id="8" name="Inhaltsplatzhalter 7">
            <a:extLst>
              <a:ext uri="{FF2B5EF4-FFF2-40B4-BE49-F238E27FC236}">
                <a16:creationId xmlns:a16="http://schemas.microsoft.com/office/drawing/2014/main" id="{AF71A1E1-7DB7-4DED-B1A6-A625F10088E9}"/>
              </a:ext>
            </a:extLst>
          </p:cNvPr>
          <p:cNvSpPr>
            <a:spLocks noGrp="1"/>
          </p:cNvSpPr>
          <p:nvPr>
            <p:ph idx="1"/>
          </p:nvPr>
        </p:nvSpPr>
        <p:spPr>
          <a:xfrm>
            <a:off x="765534" y="1230691"/>
            <a:ext cx="10084602" cy="4054987"/>
          </a:xfrm>
        </p:spPr>
        <p:txBody>
          <a:bodyPr>
            <a:noAutofit/>
          </a:bodyPr>
          <a:lstStyle/>
          <a:p>
            <a:pPr marL="0" marR="91440" indent="0" algn="just" eaLnBrk="0" fontAlgn="base" hangingPunct="0">
              <a:lnSpc>
                <a:spcPct val="100000"/>
              </a:lnSpc>
              <a:spcBef>
                <a:spcPts val="0"/>
              </a:spcBef>
              <a:buNone/>
            </a:pPr>
            <a:r>
              <a:rPr lang="de-DE" sz="2400" dirty="0"/>
              <a:t>- bezeichnete eine grundsätzlich neue Form des Zusammenlebens von Bürgern und Bürgerinnen, die ohne viel staatliche Gängelung nach eigener Regie, selbstständig, friedlich, gleichberechtigt und vernünftig miteinander umgingen</a:t>
            </a:r>
          </a:p>
          <a:p>
            <a:pPr marL="0" marR="91440" indent="0" algn="just" eaLnBrk="0" fontAlgn="base" hangingPunct="0">
              <a:lnSpc>
                <a:spcPct val="100000"/>
              </a:lnSpc>
              <a:spcBef>
                <a:spcPts val="0"/>
              </a:spcBef>
              <a:buNone/>
            </a:pPr>
            <a:r>
              <a:rPr lang="de-DE" sz="2400" dirty="0"/>
              <a:t>- in Ost-Mitteleuropa von dortigen Dissidenten wie Havel benutzt, um sich mit ihm gegen die Diktatur, gegen die kommunistische Diktatur und die sowjetische Hegemonie zu behaupten</a:t>
            </a:r>
          </a:p>
          <a:p>
            <a:pPr marL="0" marR="91440" indent="0" algn="just" eaLnBrk="0" fontAlgn="base" hangingPunct="0">
              <a:lnSpc>
                <a:spcPct val="100000"/>
              </a:lnSpc>
              <a:spcBef>
                <a:spcPts val="0"/>
              </a:spcBef>
              <a:buNone/>
            </a:pPr>
            <a:endParaRPr lang="de-DE" sz="2400" i="1" dirty="0">
              <a:sym typeface="Wingdings" panose="05000000000000000000" pitchFamily="2" charset="2"/>
            </a:endParaRPr>
          </a:p>
          <a:p>
            <a:pPr marL="0" marR="91440" indent="0" algn="just" eaLnBrk="0" fontAlgn="base" hangingPunct="0">
              <a:lnSpc>
                <a:spcPct val="100000"/>
              </a:lnSpc>
              <a:spcBef>
                <a:spcPts val="0"/>
              </a:spcBef>
              <a:buNone/>
            </a:pPr>
            <a:r>
              <a:rPr lang="de-DE" dirty="0">
                <a:sym typeface="Wingdings" panose="05000000000000000000" pitchFamily="2" charset="2"/>
              </a:rPr>
              <a:t></a:t>
            </a:r>
            <a:r>
              <a:rPr lang="de-DE" dirty="0"/>
              <a:t> „Zivilgesellschaft“ meint eine freie, selbstregulierte Gesellschaft</a:t>
            </a:r>
          </a:p>
        </p:txBody>
      </p:sp>
    </p:spTree>
    <p:extLst>
      <p:ext uri="{BB962C8B-B14F-4D97-AF65-F5344CB8AC3E}">
        <p14:creationId xmlns:p14="http://schemas.microsoft.com/office/powerpoint/2010/main" val="50676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EBF0B-C86B-4C34-82AC-0BCF46EB4EEC}"/>
              </a:ext>
            </a:extLst>
          </p:cNvPr>
          <p:cNvSpPr>
            <a:spLocks noGrp="1"/>
          </p:cNvSpPr>
          <p:nvPr>
            <p:ph type="title"/>
          </p:nvPr>
        </p:nvSpPr>
        <p:spPr>
          <a:xfrm>
            <a:off x="1103971" y="216270"/>
            <a:ext cx="9973383" cy="676866"/>
          </a:xfrm>
        </p:spPr>
        <p:txBody>
          <a:bodyPr>
            <a:normAutofit/>
          </a:bodyPr>
          <a:lstStyle/>
          <a:p>
            <a:r>
              <a:rPr lang="en-US" sz="4000" b="1" dirty="0"/>
              <a:t>Was </a:t>
            </a:r>
            <a:r>
              <a:rPr lang="de-DE" sz="4000" b="1" dirty="0"/>
              <a:t>bedeutet</a:t>
            </a:r>
            <a:r>
              <a:rPr lang="en-US" sz="4000" b="1" dirty="0"/>
              <a:t> „</a:t>
            </a:r>
            <a:r>
              <a:rPr lang="en-US" sz="4000" b="1" dirty="0" err="1"/>
              <a:t>Zivilgesellschaft</a:t>
            </a:r>
            <a:r>
              <a:rPr lang="en-US" sz="4000" b="1" dirty="0"/>
              <a:t>“?</a:t>
            </a:r>
            <a:endParaRPr lang="de-DE" sz="4000" dirty="0"/>
          </a:p>
        </p:txBody>
      </p:sp>
      <p:sp>
        <p:nvSpPr>
          <p:cNvPr id="8" name="Inhaltsplatzhalter 7">
            <a:extLst>
              <a:ext uri="{FF2B5EF4-FFF2-40B4-BE49-F238E27FC236}">
                <a16:creationId xmlns:a16="http://schemas.microsoft.com/office/drawing/2014/main" id="{AF71A1E1-7DB7-4DED-B1A6-A625F10088E9}"/>
              </a:ext>
            </a:extLst>
          </p:cNvPr>
          <p:cNvSpPr>
            <a:spLocks noGrp="1"/>
          </p:cNvSpPr>
          <p:nvPr>
            <p:ph idx="1"/>
          </p:nvPr>
        </p:nvSpPr>
        <p:spPr>
          <a:xfrm>
            <a:off x="546410" y="1175656"/>
            <a:ext cx="11217383" cy="5396147"/>
          </a:xfrm>
        </p:spPr>
        <p:txBody>
          <a:bodyPr>
            <a:noAutofit/>
          </a:bodyPr>
          <a:lstStyle/>
          <a:p>
            <a:pPr marL="457200" marR="91440" indent="-457200" algn="just" eaLnBrk="0" fontAlgn="base" hangingPunct="0">
              <a:lnSpc>
                <a:spcPct val="100000"/>
              </a:lnSpc>
              <a:spcBef>
                <a:spcPts val="0"/>
              </a:spcBef>
              <a:buAutoNum type="arabicPeriod"/>
            </a:pPr>
            <a:r>
              <a:rPr lang="de-DE" sz="2400" dirty="0"/>
              <a:t>Abgrenzung gegen einen übermächtigen, gängelnden Obrigkeitsstaat (</a:t>
            </a:r>
            <a:r>
              <a:rPr lang="de-DE" sz="2400" dirty="0">
                <a:solidFill>
                  <a:srgbClr val="FF0000"/>
                </a:solidFill>
              </a:rPr>
              <a:t>„Handeln von oben“</a:t>
            </a:r>
            <a:r>
              <a:rPr lang="de-DE" sz="2400" dirty="0"/>
              <a:t>)</a:t>
            </a:r>
          </a:p>
          <a:p>
            <a:pPr marL="457200" marR="91440" indent="-457200" algn="just" eaLnBrk="0" fontAlgn="base" hangingPunct="0">
              <a:lnSpc>
                <a:spcPct val="100000"/>
              </a:lnSpc>
              <a:spcBef>
                <a:spcPts val="0"/>
              </a:spcBef>
              <a:buAutoNum type="arabicPeriod"/>
            </a:pPr>
            <a:r>
              <a:rPr lang="de-DE" sz="2400" dirty="0"/>
              <a:t>Alternative zum institutionalisierten bzw. kommerzialisierten Handeln (</a:t>
            </a:r>
            <a:r>
              <a:rPr lang="de-DE" sz="2400" dirty="0">
                <a:solidFill>
                  <a:srgbClr val="FF0000"/>
                </a:solidFill>
              </a:rPr>
              <a:t>„Handeln von unten“</a:t>
            </a:r>
            <a:r>
              <a:rPr lang="de-DE" sz="2400" dirty="0"/>
              <a:t>)</a:t>
            </a:r>
          </a:p>
          <a:p>
            <a:pPr marL="457200" marR="91440" indent="-457200" algn="just" eaLnBrk="0" fontAlgn="base" hangingPunct="0">
              <a:lnSpc>
                <a:spcPct val="100000"/>
              </a:lnSpc>
              <a:spcBef>
                <a:spcPts val="0"/>
              </a:spcBef>
              <a:buAutoNum type="arabicPeriod"/>
            </a:pPr>
            <a:r>
              <a:rPr lang="de-DE" sz="2400" dirty="0"/>
              <a:t>Ein den Gemeinsinn betonendes Gegenprogramm gegenüber zu viel staatlicher Bevormundung und zugleich zu viel individueller Beliebigkeit</a:t>
            </a:r>
          </a:p>
          <a:p>
            <a:pPr marL="457200" marR="91440" indent="-457200" algn="just" eaLnBrk="0" fontAlgn="base" hangingPunct="0">
              <a:lnSpc>
                <a:spcPct val="100000"/>
              </a:lnSpc>
              <a:spcBef>
                <a:spcPts val="0"/>
              </a:spcBef>
              <a:buAutoNum type="arabicPeriod"/>
            </a:pPr>
            <a:endParaRPr lang="de-DE" dirty="0"/>
          </a:p>
          <a:p>
            <a:pPr marR="91440" algn="just" eaLnBrk="0" fontAlgn="base" hangingPunct="0">
              <a:lnSpc>
                <a:spcPct val="100000"/>
              </a:lnSpc>
              <a:spcBef>
                <a:spcPts val="0"/>
              </a:spcBef>
              <a:buFont typeface="Wingdings" panose="05000000000000000000" pitchFamily="2" charset="2"/>
              <a:buChar char="à"/>
            </a:pPr>
            <a:r>
              <a:rPr lang="de-DE" dirty="0">
                <a:sym typeface="Wingdings" panose="05000000000000000000" pitchFamily="2" charset="2"/>
              </a:rPr>
              <a:t>Bedeutung der gesellschaftlichen Selbstorganisation</a:t>
            </a:r>
          </a:p>
          <a:p>
            <a:pPr marR="91440" algn="just" eaLnBrk="0" fontAlgn="base" hangingPunct="0">
              <a:lnSpc>
                <a:spcPct val="100000"/>
              </a:lnSpc>
              <a:spcBef>
                <a:spcPts val="0"/>
              </a:spcBef>
              <a:buFont typeface="Wingdings" panose="05000000000000000000" pitchFamily="2" charset="2"/>
              <a:buChar char="à"/>
            </a:pPr>
            <a:endParaRPr lang="de-DE" dirty="0">
              <a:sym typeface="Wingdings" panose="05000000000000000000" pitchFamily="2" charset="2"/>
            </a:endParaRPr>
          </a:p>
          <a:p>
            <a:pPr marL="0" marR="91440" indent="0" eaLnBrk="0" fontAlgn="base" hangingPunct="0">
              <a:lnSpc>
                <a:spcPct val="100000"/>
              </a:lnSpc>
              <a:spcBef>
                <a:spcPts val="0"/>
              </a:spcBef>
              <a:buNone/>
            </a:pPr>
            <a:r>
              <a:rPr lang="de-DE" sz="1800" dirty="0">
                <a:effectLst/>
                <a:ea typeface="Calibri" panose="020F0502020204030204" pitchFamily="34" charset="0"/>
                <a:cs typeface="Times New Roman" panose="02020603050405020304" pitchFamily="18" charset="0"/>
                <a:sym typeface="Wingdings" panose="05000000000000000000" pitchFamily="2" charset="2"/>
              </a:rPr>
              <a:t>(</a:t>
            </a:r>
            <a:r>
              <a:rPr lang="de-DE" sz="1800" dirty="0" err="1">
                <a:effectLst/>
                <a:ea typeface="Calibri" panose="020F0502020204030204" pitchFamily="34" charset="0"/>
                <a:cs typeface="Times New Roman" panose="02020603050405020304" pitchFamily="18" charset="0"/>
              </a:rPr>
              <a:t>Hildermeier</a:t>
            </a:r>
            <a:r>
              <a:rPr lang="de-DE" sz="1800" dirty="0">
                <a:effectLst/>
                <a:ea typeface="Calibri" panose="020F0502020204030204" pitchFamily="34" charset="0"/>
                <a:cs typeface="Times New Roman" panose="02020603050405020304" pitchFamily="18" charset="0"/>
              </a:rPr>
              <a:t>, Manfred/ Kocka, Jürgen/ Conrad, Christoph (Hrsg.): Europäische Zivilgesellschaft in Ost und West. Frankfurt/Main, New York 2000)</a:t>
            </a:r>
          </a:p>
          <a:p>
            <a:pPr marL="0" marR="91440" indent="0" algn="just" eaLnBrk="0" fontAlgn="base" hangingPunct="0">
              <a:lnSpc>
                <a:spcPct val="100000"/>
              </a:lnSpc>
              <a:spcBef>
                <a:spcPts val="0"/>
              </a:spcBef>
              <a:buNone/>
            </a:pPr>
            <a:endParaRPr lang="de-DE" dirty="0"/>
          </a:p>
          <a:p>
            <a:pPr marL="457200" marR="91440" indent="-457200" algn="just" eaLnBrk="0" fontAlgn="base" hangingPunct="0">
              <a:lnSpc>
                <a:spcPct val="100000"/>
              </a:lnSpc>
              <a:spcBef>
                <a:spcPts val="0"/>
              </a:spcBef>
              <a:buAutoNum type="arabicPeriod"/>
            </a:pPr>
            <a:endParaRPr lang="de-DE" sz="2400" dirty="0"/>
          </a:p>
        </p:txBody>
      </p:sp>
    </p:spTree>
    <p:extLst>
      <p:ext uri="{BB962C8B-B14F-4D97-AF65-F5344CB8AC3E}">
        <p14:creationId xmlns:p14="http://schemas.microsoft.com/office/powerpoint/2010/main" val="362488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EBF0B-C86B-4C34-82AC-0BCF46EB4EEC}"/>
              </a:ext>
            </a:extLst>
          </p:cNvPr>
          <p:cNvSpPr>
            <a:spLocks noGrp="1"/>
          </p:cNvSpPr>
          <p:nvPr>
            <p:ph type="title"/>
          </p:nvPr>
        </p:nvSpPr>
        <p:spPr>
          <a:xfrm>
            <a:off x="660910" y="365126"/>
            <a:ext cx="10692889" cy="693654"/>
          </a:xfrm>
        </p:spPr>
        <p:txBody>
          <a:bodyPr>
            <a:normAutofit/>
          </a:bodyPr>
          <a:lstStyle/>
          <a:p>
            <a:r>
              <a:rPr lang="en-US" sz="4000" b="1" dirty="0"/>
              <a:t>Was </a:t>
            </a:r>
            <a:r>
              <a:rPr lang="de-DE" sz="4000" b="1" dirty="0"/>
              <a:t>bedeutet</a:t>
            </a:r>
            <a:r>
              <a:rPr lang="en-US" sz="4000" b="1" dirty="0"/>
              <a:t> „</a:t>
            </a:r>
            <a:r>
              <a:rPr lang="en-US" sz="4000" b="1" dirty="0" err="1"/>
              <a:t>Zivilgesellschaft</a:t>
            </a:r>
            <a:r>
              <a:rPr lang="en-US" sz="4000" b="1" dirty="0"/>
              <a:t>“?</a:t>
            </a:r>
            <a:endParaRPr lang="de-DE" sz="4000" dirty="0"/>
          </a:p>
        </p:txBody>
      </p:sp>
      <p:sp>
        <p:nvSpPr>
          <p:cNvPr id="3" name="Inhaltsplatzhalter 2">
            <a:extLst>
              <a:ext uri="{FF2B5EF4-FFF2-40B4-BE49-F238E27FC236}">
                <a16:creationId xmlns:a16="http://schemas.microsoft.com/office/drawing/2014/main" id="{046D1509-16D4-485E-A2EE-71E0EA8099C3}"/>
              </a:ext>
            </a:extLst>
          </p:cNvPr>
          <p:cNvSpPr>
            <a:spLocks noGrp="1"/>
          </p:cNvSpPr>
          <p:nvPr>
            <p:ph idx="1"/>
          </p:nvPr>
        </p:nvSpPr>
        <p:spPr>
          <a:xfrm>
            <a:off x="660910" y="1172382"/>
            <a:ext cx="10692890" cy="5320492"/>
          </a:xfrm>
        </p:spPr>
        <p:txBody>
          <a:bodyPr>
            <a:noAutofit/>
          </a:bodyPr>
          <a:lstStyle/>
          <a:p>
            <a:pPr marL="0" indent="0">
              <a:lnSpc>
                <a:spcPct val="100000"/>
              </a:lnSpc>
              <a:buNone/>
            </a:pPr>
            <a:r>
              <a:rPr lang="de-DE" sz="2400" dirty="0"/>
              <a:t>- zivilgesellschaftlicher Protest macht auf Defizite der gesellschaftlichen Debatten aufmerksam</a:t>
            </a:r>
          </a:p>
          <a:p>
            <a:pPr marL="0" indent="0">
              <a:lnSpc>
                <a:spcPct val="100000"/>
              </a:lnSpc>
              <a:buNone/>
            </a:pPr>
            <a:r>
              <a:rPr lang="de-DE" sz="1800" dirty="0"/>
              <a:t>(Philipp Gassert: Bewegte Gesellschaft. Deutsche Protestgeschichte seit 1945, Stuttgart 2018, S. 14)</a:t>
            </a:r>
          </a:p>
          <a:p>
            <a:pPr>
              <a:lnSpc>
                <a:spcPct val="100000"/>
              </a:lnSpc>
              <a:buFontTx/>
              <a:buChar char="-"/>
            </a:pPr>
            <a:r>
              <a:rPr lang="de-DE" sz="2400" dirty="0"/>
              <a:t>zivilgesellschaftlicher Protest ist ein „Griff nach der Notbremse“</a:t>
            </a:r>
          </a:p>
          <a:p>
            <a:pPr marL="0" indent="0">
              <a:lnSpc>
                <a:spcPct val="100000"/>
              </a:lnSpc>
              <a:buNone/>
            </a:pPr>
            <a:r>
              <a:rPr lang="de-DE" sz="1800" dirty="0"/>
              <a:t>(Wolfgang Kraushaar: Der Griff nach der Notbremse. Nahaufnahmen des Protest, Berlin 2012)</a:t>
            </a:r>
          </a:p>
          <a:p>
            <a:pPr>
              <a:lnSpc>
                <a:spcPct val="100000"/>
              </a:lnSpc>
              <a:buFontTx/>
              <a:buChar char="-"/>
            </a:pPr>
            <a:r>
              <a:rPr lang="de-DE" sz="2400" dirty="0"/>
              <a:t>zivilgesellschaftlicher Protest manifestiert sich in selbstorganisierte Initiativen und Organisationen, die weder in der staatlichen Sphäre noch in der Wirtschaft und drittens auch nicht in der Privatsphäre angesiedelt sind. </a:t>
            </a:r>
          </a:p>
          <a:p>
            <a:pPr marL="0" indent="0">
              <a:lnSpc>
                <a:spcPct val="100000"/>
              </a:lnSpc>
              <a:buNone/>
            </a:pPr>
            <a:r>
              <a:rPr lang="de-DE" sz="1800" dirty="0">
                <a:sym typeface="Wingdings" panose="05000000000000000000" pitchFamily="2" charset="2"/>
              </a:rPr>
              <a:t>(</a:t>
            </a:r>
            <a:r>
              <a:rPr lang="de-DE" sz="1800" dirty="0" err="1"/>
              <a:t>Hildermeier</a:t>
            </a:r>
            <a:r>
              <a:rPr lang="de-DE" sz="1800" dirty="0"/>
              <a:t>, Manfred/ Kocka, Jürgen/ Conrad, Christoph (Hrsg.): Europäische Zivilgesellschaft in Ost und West. Frankfurt/Main, New York 2000)</a:t>
            </a:r>
          </a:p>
          <a:p>
            <a:pPr marL="0" indent="0">
              <a:lnSpc>
                <a:spcPct val="100000"/>
              </a:lnSpc>
              <a:buNone/>
            </a:pPr>
            <a:r>
              <a:rPr lang="de-DE" sz="2400" dirty="0">
                <a:latin typeface="+mn-lt"/>
                <a:sym typeface="Wingdings" panose="05000000000000000000" pitchFamily="2" charset="2"/>
              </a:rPr>
              <a:t></a:t>
            </a:r>
            <a:r>
              <a:rPr lang="de-DE" sz="2400" dirty="0">
                <a:latin typeface="+mn-lt"/>
              </a:rPr>
              <a:t> </a:t>
            </a:r>
            <a:r>
              <a:rPr lang="de-DE" sz="2400" dirty="0">
                <a:solidFill>
                  <a:srgbClr val="363636"/>
                </a:solidFill>
                <a:cs typeface="Calibri" panose="020F0502020204030204" pitchFamily="34" charset="0"/>
              </a:rPr>
              <a:t>Z</a:t>
            </a:r>
            <a:r>
              <a:rPr lang="de-DE" sz="2400" dirty="0">
                <a:solidFill>
                  <a:srgbClr val="363636"/>
                </a:solidFill>
                <a:effectLst/>
                <a:latin typeface="+mn-lt"/>
                <a:ea typeface="Times New Roman" panose="02020603050405020304" pitchFamily="18" charset="0"/>
                <a:cs typeface="Calibri" panose="020F0502020204030204" pitchFamily="34" charset="0"/>
              </a:rPr>
              <a:t>ivilgesellschaftlicher Protest lebt von Ideen und der Kreativität kleiner Initiativen und Vereine, die neue Impulse bringen und für neue Konzepte sorgen</a:t>
            </a:r>
          </a:p>
          <a:p>
            <a:pPr marL="0" indent="0">
              <a:lnSpc>
                <a:spcPct val="100000"/>
              </a:lnSpc>
              <a:buNone/>
            </a:pPr>
            <a:endParaRPr lang="de-DE" sz="2400" dirty="0"/>
          </a:p>
          <a:p>
            <a:pPr>
              <a:lnSpc>
                <a:spcPct val="100000"/>
              </a:lnSpc>
              <a:buFontTx/>
              <a:buChar char="-"/>
            </a:pPr>
            <a:endParaRPr lang="de-DE" sz="1800" dirty="0"/>
          </a:p>
        </p:txBody>
      </p:sp>
    </p:spTree>
    <p:extLst>
      <p:ext uri="{BB962C8B-B14F-4D97-AF65-F5344CB8AC3E}">
        <p14:creationId xmlns:p14="http://schemas.microsoft.com/office/powerpoint/2010/main" val="391749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E5EB-7A1F-49D1-93E9-1F39B573ACD3}"/>
              </a:ext>
            </a:extLst>
          </p:cNvPr>
          <p:cNvSpPr>
            <a:spLocks noGrp="1"/>
          </p:cNvSpPr>
          <p:nvPr>
            <p:ph type="title"/>
          </p:nvPr>
        </p:nvSpPr>
        <p:spPr>
          <a:xfrm>
            <a:off x="838200" y="365125"/>
            <a:ext cx="10515600" cy="660111"/>
          </a:xfrm>
        </p:spPr>
        <p:txBody>
          <a:bodyPr>
            <a:normAutofit fontScale="90000"/>
          </a:bodyPr>
          <a:lstStyle/>
          <a:p>
            <a:r>
              <a:rPr lang="de-DE" dirty="0"/>
              <a:t>„Zivilgesellschaft“ in der Sequenzplanung</a:t>
            </a:r>
          </a:p>
        </p:txBody>
      </p:sp>
      <p:pic>
        <p:nvPicPr>
          <p:cNvPr id="3" name="Grafik 2">
            <a:extLst>
              <a:ext uri="{FF2B5EF4-FFF2-40B4-BE49-F238E27FC236}">
                <a16:creationId xmlns:a16="http://schemas.microsoft.com/office/drawing/2014/main" id="{371653A7-95FF-4233-B2E9-55DE203DEB82}"/>
              </a:ext>
            </a:extLst>
          </p:cNvPr>
          <p:cNvPicPr>
            <a:picLocks noChangeAspect="1"/>
          </p:cNvPicPr>
          <p:nvPr/>
        </p:nvPicPr>
        <p:blipFill rotWithShape="1">
          <a:blip r:embed="rId3"/>
          <a:srcRect l="16364" t="22259" r="19091" b="15945"/>
          <a:stretch/>
        </p:blipFill>
        <p:spPr>
          <a:xfrm>
            <a:off x="838200" y="1426029"/>
            <a:ext cx="9722605" cy="5235987"/>
          </a:xfrm>
          <a:prstGeom prst="rect">
            <a:avLst/>
          </a:prstGeom>
        </p:spPr>
      </p:pic>
    </p:spTree>
    <p:extLst>
      <p:ext uri="{BB962C8B-B14F-4D97-AF65-F5344CB8AC3E}">
        <p14:creationId xmlns:p14="http://schemas.microsoft.com/office/powerpoint/2010/main" val="4172452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4320</Words>
  <Application>Microsoft Office PowerPoint</Application>
  <PresentationFormat>Breitbild</PresentationFormat>
  <Paragraphs>286</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Wingdings</vt:lpstr>
      <vt:lpstr>Office Theme</vt:lpstr>
      <vt:lpstr>3.4.6 West- und Osteuropa nach 1945: Wege in die (postindustrielle) Zivilgesellschaft (12.1, fünfstündig)   ibK: Die Schülerinnen und Schüler können Chancen und Probleme bei der Herausbildung einer postindustriellen Zivilgesellschaft in West- und Osteuropa nach 1945 analysieren  pbK: OK (5) die Übertragbarkeit historischer Erkenntnisse auf aktuelle Probleme und mögliche Handlungsoptionen für die    Zukunft erörtern </vt:lpstr>
      <vt:lpstr>Aus dem Facherlass Geschichte 2023:  (4) den wirtschaftlichen Aufschwung in West- und Osteuropa bis Anfang der 1970er-Jahre am deutsch-deutschen Beispiel analysieren und vergleichen (Boom, Soziale Marktwirtschaft / Zentralverwaltungswirtschaft, Sozialstaat / Versorgungsstaat, nivellierte Mittelstandsgesellschaft / Arbeiter-und-Bauernstaat, Konsumgesellschaft / Primat der Schwerindustrie, Keynesianismus / Fünf-Jahres-Plan, Vollbeschäftigung / Recht auf Arbeit)  (5) den Umgang mit Protest in West- und Osteuropa vergleichen und bewerten (Aufstand des 17. Juni, Ungarnaufstand, „Republikflucht“, Mauerbau, Wiederbewaffnung, 68er-Bewegung, Prager Frühling, Wertewandel)  (8) Aufbruchsversuche in West und Ost zu mehr Bürgerbeteiligung erläutern (Emanzipation: „Mehr Demokratie wagen“, Neue Soziale Bewegungen, Pluralisierung, Charta 77, Dissidentenbewegung)  (9) die wirtschaftlichen Krisen der 1970er- und 1980er-Jahre und ihre Auswirkungen auf Westeuropa erläutern (Ende des „Golden Age“: Ölkrise, Stagflation, Sockelarbeitslosigkeit, Zwei-Drittel-Gesellschaft, Neoliberalismus; Strukturwandel: Digitalisierung)  (11)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vt:lpstr>
      <vt:lpstr>PowerPoint-Präsentation</vt:lpstr>
      <vt:lpstr>PowerPoint-Präsentation</vt:lpstr>
      <vt:lpstr>Die Schülerinnen und Schüler können Chancen und Probleme bei der Herausbildung einer postindustriellen Zivilgesellschaft in West- und Osteuropa nach 1945 analysieren  (5) den Umgang mit Protest in West- und Osteuropa vergleichen und bewerten (Aufstand des 17. Juni, Ungarnaufstand, „Republikflucht“, Mauerbau, Wiederbewaffnung, 68er-Bewegung, Prager Frühling, Wertewandel)  (8) Aufbruchsversuche in West und Ost zu mehr Bürgerbeteiligung erläutern (Emanzipation: „Mehr Demokratie wagen“, Neue Soziale Bewegungen, Pluralisierung, Charta 77, Dissidentenbewegung)  (11)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vt:lpstr>
      <vt:lpstr>Was bedeutet „Zivilgesellschaft“?</vt:lpstr>
      <vt:lpstr>Was bedeutet „Zivilgesellschaft“?</vt:lpstr>
      <vt:lpstr>Was bedeutet „Zivilgesellschaft“?</vt:lpstr>
      <vt:lpstr>„Zivilgesellschaft“ in der Sequenzplanung</vt:lpstr>
      <vt:lpstr>Was bedeutet „Zivilgesellschaft“?</vt:lpstr>
      <vt:lpstr>PowerPoint-Präsentation</vt:lpstr>
      <vt:lpstr>PowerPoint-Präsentation</vt:lpstr>
      <vt:lpstr>Die Schülerinnen und Schüler können Chancen und Probleme bei der Herausbildung einer postindustriellen Zivilgesellschaft in West- und Osteuropa nach 1945 analysieren 1. Gab es an verschiedenen Orten vergleichbare Bewegungen?  (5) den Umgang mit Protest in West- und Osteuropa vergleichen und bewerten (Aufstand des 17. Juni, Ungarnaufstand, „Republikflucht“, Mauerbau, Wiederbewaffnung, 68er-Bewegung, Prager Frühling, Wertewandel) 2a. Welche politischen Rahmenbedingungen für Protest gab es nach 1945  überhaupt?  (8) Aufbruchsversuche in West und Ost zu mehr Bürgerbeteiligung erläutern (Emanzipation: „Mehr Demokratie wagen“, Neue Soziale Bewegungen, Pluralisierung, Charta 77, Dissidentenbewegung) 3. Wer sind die Akteure der Aufbruchsversuche und was sind ihre Motive?  (11)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 2b. Wie veränderten sich die politischen Rahmenbedingungen für Protest nach 1945 und erhöhten damit die Erfolgschancen auf zivilgesellschaftlichen Protest?</vt:lpstr>
      <vt:lpstr>Gab es an verschiedenen Orten vergleichbare Bewegungen?</vt:lpstr>
      <vt:lpstr>PowerPoint-Präsentation</vt:lpstr>
      <vt:lpstr>PowerPoint-Präsentation</vt:lpstr>
      <vt:lpstr>PowerPoint-Präsentation</vt:lpstr>
      <vt:lpstr>PowerPoint-Präsentation</vt:lpstr>
      <vt:lpstr>Synopse der Aufbruchsversuche in West und Ost</vt:lpstr>
      <vt:lpstr>Vergleich der Aufbruchsversuche in West und Ost</vt:lpstr>
      <vt:lpstr>Die Schülerinnen und Schüler können Chancen und Probleme bei der Herausbildung einer postindustriellen Zivilgesellschaft in West- und Osteuropa nach 1945 analysieren  (5) den Umgang mit Protest in West- und Osteuropa vergleichen und bewerten (Aufstand des 17. Juni, Ungarnaufstand, „Republikflucht“, Mauerbau, Wiederbewaffnung, 68er-Bewegung, Prager Frühling, Wertewandel)  (8) Aufbruchsversuche in West und Ost zu mehr Bürgerbeteiligung erläutern (Emanzipation: „Mehr Demokratie wagen“, Neue Soziale Bewegungen, Pluralisierung, Charta 77, Dissidentenbewegung)  (11) den Zusammenbruch des Ostblocks analysieren (Strukturwandel, Innovationsdefizit, Staatsverschuldung, Rüstungswettlauf, Versorgungskrise, Umweltverschmutzung, Legitimitätskrise, Entspannungspolitik, Perestroika, Glasnost, Sinatra-Doktrin, Solidarnosc, Bürgerbewegung, Ausreisebewegung, „Friedliche Revolution“, „Samtene Revolution“)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Schipperges</dc:creator>
  <cp:lastModifiedBy>Stefan Schipperges</cp:lastModifiedBy>
  <cp:revision>104</cp:revision>
  <cp:lastPrinted>2021-03-21T16:33:40Z</cp:lastPrinted>
  <dcterms:created xsi:type="dcterms:W3CDTF">2021-03-06T18:16:15Z</dcterms:created>
  <dcterms:modified xsi:type="dcterms:W3CDTF">2022-03-10T14:10:37Z</dcterms:modified>
</cp:coreProperties>
</file>