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9" r:id="rId2"/>
    <p:sldId id="322" r:id="rId3"/>
    <p:sldId id="296" r:id="rId4"/>
    <p:sldId id="328" r:id="rId5"/>
    <p:sldId id="327" r:id="rId6"/>
    <p:sldId id="324" r:id="rId7"/>
    <p:sldId id="325" r:id="rId8"/>
    <p:sldId id="326" r:id="rId9"/>
    <p:sldId id="300" r:id="rId10"/>
    <p:sldId id="299" r:id="rId11"/>
    <p:sldId id="301" r:id="rId12"/>
    <p:sldId id="306" r:id="rId13"/>
    <p:sldId id="307" r:id="rId14"/>
    <p:sldId id="308" r:id="rId15"/>
    <p:sldId id="334" r:id="rId16"/>
    <p:sldId id="311" r:id="rId17"/>
    <p:sldId id="309" r:id="rId18"/>
    <p:sldId id="335" r:id="rId19"/>
    <p:sldId id="318" r:id="rId20"/>
    <p:sldId id="340" r:id="rId21"/>
    <p:sldId id="313" r:id="rId22"/>
    <p:sldId id="344" r:id="rId23"/>
    <p:sldId id="347" r:id="rId24"/>
    <p:sldId id="310" r:id="rId25"/>
    <p:sldId id="345" r:id="rId26"/>
    <p:sldId id="330" r:id="rId27"/>
    <p:sldId id="303" r:id="rId28"/>
    <p:sldId id="314" r:id="rId29"/>
    <p:sldId id="346" r:id="rId30"/>
    <p:sldId id="333" r:id="rId31"/>
    <p:sldId id="348" r:id="rId32"/>
    <p:sldId id="349" r:id="rId33"/>
    <p:sldId id="332" r:id="rId3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fan.schipperges@gmx.de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FFFF"/>
    <a:srgbClr val="B9F3FD"/>
    <a:srgbClr val="FF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92" autoAdjust="0"/>
  </p:normalViewPr>
  <p:slideViewPr>
    <p:cSldViewPr snapToGrid="0">
      <p:cViewPr varScale="1">
        <p:scale>
          <a:sx n="56" d="100"/>
          <a:sy n="56" d="100"/>
        </p:scale>
        <p:origin x="976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EA9260-ED3A-4A52-9C75-1D954A3E715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325631-E417-436F-84C3-52EBCA3A4B3D}">
      <dgm:prSet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n-US" b="1" dirty="0"/>
            <a:t>(4) </a:t>
          </a:r>
          <a:r>
            <a:rPr lang="en-US" dirty="0"/>
            <a:t>Boom, </a:t>
          </a:r>
          <a:r>
            <a:rPr lang="en-US" dirty="0" err="1"/>
            <a:t>Soziale</a:t>
          </a:r>
          <a:r>
            <a:rPr lang="en-US" dirty="0"/>
            <a:t> </a:t>
          </a:r>
          <a:r>
            <a:rPr lang="en-US" dirty="0" err="1"/>
            <a:t>Marktwirtschaft</a:t>
          </a:r>
          <a:r>
            <a:rPr lang="en-US" dirty="0"/>
            <a:t> / </a:t>
          </a:r>
          <a:r>
            <a:rPr lang="en-US" dirty="0" err="1"/>
            <a:t>Zentralverwaltungswirtschaft</a:t>
          </a:r>
          <a:r>
            <a:rPr lang="en-US" dirty="0"/>
            <a:t>, </a:t>
          </a:r>
          <a:r>
            <a:rPr lang="en-US" dirty="0" err="1"/>
            <a:t>Sozialstaat</a:t>
          </a:r>
          <a:r>
            <a:rPr lang="en-US" dirty="0"/>
            <a:t> / </a:t>
          </a:r>
          <a:r>
            <a:rPr lang="en-US" dirty="0" err="1"/>
            <a:t>Versorgungsstaat</a:t>
          </a:r>
          <a:r>
            <a:rPr lang="en-US" dirty="0"/>
            <a:t>, </a:t>
          </a:r>
          <a:r>
            <a:rPr lang="en-US" dirty="0" err="1"/>
            <a:t>nivellierte</a:t>
          </a:r>
          <a:r>
            <a:rPr lang="en-US" dirty="0"/>
            <a:t> </a:t>
          </a:r>
          <a:r>
            <a:rPr lang="en-US" dirty="0" err="1"/>
            <a:t>Mittelstandsgesellschaft</a:t>
          </a:r>
          <a:r>
            <a:rPr lang="en-US" dirty="0"/>
            <a:t> / </a:t>
          </a:r>
          <a:r>
            <a:rPr lang="en-US" dirty="0" err="1"/>
            <a:t>Arbeiter</a:t>
          </a:r>
          <a:r>
            <a:rPr lang="en-US" dirty="0"/>
            <a:t>-und-</a:t>
          </a:r>
          <a:r>
            <a:rPr lang="en-US" dirty="0" err="1"/>
            <a:t>Bauernstaat</a:t>
          </a:r>
          <a:r>
            <a:rPr lang="en-US" dirty="0"/>
            <a:t>, </a:t>
          </a:r>
          <a:r>
            <a:rPr lang="en-US" dirty="0" err="1"/>
            <a:t>Konsumgesellschaft</a:t>
          </a:r>
          <a:r>
            <a:rPr lang="en-US" dirty="0"/>
            <a:t> / </a:t>
          </a:r>
          <a:r>
            <a:rPr lang="en-US" dirty="0" err="1"/>
            <a:t>Primat</a:t>
          </a:r>
          <a:r>
            <a:rPr lang="en-US" dirty="0"/>
            <a:t> der </a:t>
          </a:r>
          <a:r>
            <a:rPr lang="en-US" dirty="0" err="1"/>
            <a:t>Schwerindustrie</a:t>
          </a:r>
          <a:r>
            <a:rPr lang="en-US" dirty="0"/>
            <a:t>, </a:t>
          </a:r>
          <a:r>
            <a:rPr lang="en-US" dirty="0" err="1"/>
            <a:t>Keynesianismus</a:t>
          </a:r>
          <a:r>
            <a:rPr lang="en-US" dirty="0"/>
            <a:t> / </a:t>
          </a:r>
          <a:r>
            <a:rPr lang="en-US" dirty="0" err="1"/>
            <a:t>Fünf</a:t>
          </a:r>
          <a:r>
            <a:rPr lang="en-US" dirty="0"/>
            <a:t>-</a:t>
          </a:r>
          <a:r>
            <a:rPr lang="en-US" dirty="0" err="1"/>
            <a:t>Jahres</a:t>
          </a:r>
          <a:r>
            <a:rPr lang="en-US" dirty="0"/>
            <a:t>-Plan, </a:t>
          </a:r>
          <a:r>
            <a:rPr lang="en-US" dirty="0" err="1"/>
            <a:t>Vollbeschäftigung</a:t>
          </a:r>
          <a:r>
            <a:rPr lang="en-US" dirty="0"/>
            <a:t> / </a:t>
          </a:r>
          <a:r>
            <a:rPr lang="en-US" dirty="0" err="1"/>
            <a:t>Recht</a:t>
          </a:r>
          <a:r>
            <a:rPr lang="en-US" dirty="0"/>
            <a:t> auf Arbeit.</a:t>
          </a:r>
        </a:p>
      </dgm:t>
    </dgm:pt>
    <dgm:pt modelId="{05D1372C-177E-409B-8B60-40F689AAB15E}" type="parTrans" cxnId="{91FC3981-BFE7-4F82-8EB9-961E609DB5E3}">
      <dgm:prSet/>
      <dgm:spPr/>
      <dgm:t>
        <a:bodyPr/>
        <a:lstStyle/>
        <a:p>
          <a:endParaRPr lang="en-US"/>
        </a:p>
      </dgm:t>
    </dgm:pt>
    <dgm:pt modelId="{0C3C01F1-702D-4CD4-9081-1750A7612457}" type="sibTrans" cxnId="{91FC3981-BFE7-4F82-8EB9-961E609DB5E3}">
      <dgm:prSet/>
      <dgm:spPr/>
      <dgm:t>
        <a:bodyPr/>
        <a:lstStyle/>
        <a:p>
          <a:endParaRPr lang="en-US"/>
        </a:p>
      </dgm:t>
    </dgm:pt>
    <dgm:pt modelId="{3F6B853A-68FE-457F-8F31-B96B5F521F2F}">
      <dgm:prSet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n-US" b="1"/>
            <a:t>(9)</a:t>
          </a:r>
          <a:r>
            <a:rPr lang="en-US"/>
            <a:t> Ende des „Golden Age“: Ölkrise, Stagflation, Sockelarbeitslosigkeit, Zwei-Drittel-Gesellschaft, Neoliberalismus; Strukturwandel: Digitalisierung. </a:t>
          </a:r>
        </a:p>
      </dgm:t>
    </dgm:pt>
    <dgm:pt modelId="{E5ACBD45-942B-457F-8FF8-6CDD6D18526E}" type="parTrans" cxnId="{9BC07CC2-36F0-424E-A841-4C06E43D5750}">
      <dgm:prSet/>
      <dgm:spPr/>
      <dgm:t>
        <a:bodyPr/>
        <a:lstStyle/>
        <a:p>
          <a:endParaRPr lang="en-US"/>
        </a:p>
      </dgm:t>
    </dgm:pt>
    <dgm:pt modelId="{D7A045AD-D648-477F-8F09-8955314DAF87}" type="sibTrans" cxnId="{9BC07CC2-36F0-424E-A841-4C06E43D5750}">
      <dgm:prSet/>
      <dgm:spPr/>
      <dgm:t>
        <a:bodyPr/>
        <a:lstStyle/>
        <a:p>
          <a:endParaRPr lang="en-US"/>
        </a:p>
      </dgm:t>
    </dgm:pt>
    <dgm:pt modelId="{6D957C31-AF23-43E2-B325-AAED76A5CCF4}" type="pres">
      <dgm:prSet presAssocID="{EBEA9260-ED3A-4A52-9C75-1D954A3E715E}" presName="linear" presStyleCnt="0">
        <dgm:presLayoutVars>
          <dgm:animLvl val="lvl"/>
          <dgm:resizeHandles val="exact"/>
        </dgm:presLayoutVars>
      </dgm:prSet>
      <dgm:spPr/>
    </dgm:pt>
    <dgm:pt modelId="{D6796F8D-BF0E-4681-AC19-743FD17F6774}" type="pres">
      <dgm:prSet presAssocID="{DF325631-E417-436F-84C3-52EBCA3A4B3D}" presName="parentText" presStyleLbl="node1" presStyleIdx="0" presStyleCnt="2" custScaleY="85061">
        <dgm:presLayoutVars>
          <dgm:chMax val="0"/>
          <dgm:bulletEnabled val="1"/>
        </dgm:presLayoutVars>
      </dgm:prSet>
      <dgm:spPr/>
    </dgm:pt>
    <dgm:pt modelId="{263A8C29-0E33-46C0-B813-AE0424FEDF87}" type="pres">
      <dgm:prSet presAssocID="{0C3C01F1-702D-4CD4-9081-1750A7612457}" presName="spacer" presStyleCnt="0"/>
      <dgm:spPr/>
    </dgm:pt>
    <dgm:pt modelId="{42F27669-867A-4955-8257-DA40798BB34C}" type="pres">
      <dgm:prSet presAssocID="{3F6B853A-68FE-457F-8F31-B96B5F521F2F}" presName="parentText" presStyleLbl="node1" presStyleIdx="1" presStyleCnt="2" custScaleY="49129">
        <dgm:presLayoutVars>
          <dgm:chMax val="0"/>
          <dgm:bulletEnabled val="1"/>
        </dgm:presLayoutVars>
      </dgm:prSet>
      <dgm:spPr/>
    </dgm:pt>
  </dgm:ptLst>
  <dgm:cxnLst>
    <dgm:cxn modelId="{E6AE1C26-AE82-4262-8DE8-175A4C4129EB}" type="presOf" srcId="{DF325631-E417-436F-84C3-52EBCA3A4B3D}" destId="{D6796F8D-BF0E-4681-AC19-743FD17F6774}" srcOrd="0" destOrd="0" presId="urn:microsoft.com/office/officeart/2005/8/layout/vList2"/>
    <dgm:cxn modelId="{227E3A34-8D3E-4158-9368-4B1049B91B65}" type="presOf" srcId="{EBEA9260-ED3A-4A52-9C75-1D954A3E715E}" destId="{6D957C31-AF23-43E2-B325-AAED76A5CCF4}" srcOrd="0" destOrd="0" presId="urn:microsoft.com/office/officeart/2005/8/layout/vList2"/>
    <dgm:cxn modelId="{91FC3981-BFE7-4F82-8EB9-961E609DB5E3}" srcId="{EBEA9260-ED3A-4A52-9C75-1D954A3E715E}" destId="{DF325631-E417-436F-84C3-52EBCA3A4B3D}" srcOrd="0" destOrd="0" parTransId="{05D1372C-177E-409B-8B60-40F689AAB15E}" sibTransId="{0C3C01F1-702D-4CD4-9081-1750A7612457}"/>
    <dgm:cxn modelId="{15B4FBA5-1539-4D2E-9E06-90E0636F8C0C}" type="presOf" srcId="{3F6B853A-68FE-457F-8F31-B96B5F521F2F}" destId="{42F27669-867A-4955-8257-DA40798BB34C}" srcOrd="0" destOrd="0" presId="urn:microsoft.com/office/officeart/2005/8/layout/vList2"/>
    <dgm:cxn modelId="{9BC07CC2-36F0-424E-A841-4C06E43D5750}" srcId="{EBEA9260-ED3A-4A52-9C75-1D954A3E715E}" destId="{3F6B853A-68FE-457F-8F31-B96B5F521F2F}" srcOrd="1" destOrd="0" parTransId="{E5ACBD45-942B-457F-8FF8-6CDD6D18526E}" sibTransId="{D7A045AD-D648-477F-8F09-8955314DAF87}"/>
    <dgm:cxn modelId="{22F7B94D-A6FE-42E7-9139-A592CA7EE870}" type="presParOf" srcId="{6D957C31-AF23-43E2-B325-AAED76A5CCF4}" destId="{D6796F8D-BF0E-4681-AC19-743FD17F6774}" srcOrd="0" destOrd="0" presId="urn:microsoft.com/office/officeart/2005/8/layout/vList2"/>
    <dgm:cxn modelId="{33C71239-986B-4B3B-B860-019753FAF798}" type="presParOf" srcId="{6D957C31-AF23-43E2-B325-AAED76A5CCF4}" destId="{263A8C29-0E33-46C0-B813-AE0424FEDF87}" srcOrd="1" destOrd="0" presId="urn:microsoft.com/office/officeart/2005/8/layout/vList2"/>
    <dgm:cxn modelId="{B65A6B9E-3EF6-4BDA-93D5-E2B97A76ED68}" type="presParOf" srcId="{6D957C31-AF23-43E2-B325-AAED76A5CCF4}" destId="{42F27669-867A-4955-8257-DA40798BB34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796F8D-BF0E-4681-AC19-743FD17F6774}">
      <dsp:nvSpPr>
        <dsp:cNvPr id="0" name=""/>
        <dsp:cNvSpPr/>
      </dsp:nvSpPr>
      <dsp:spPr>
        <a:xfrm>
          <a:off x="0" y="74146"/>
          <a:ext cx="6135097" cy="3694233"/>
        </a:xfrm>
        <a:prstGeom prst="roundRect">
          <a:avLst/>
        </a:prstGeom>
        <a:solidFill>
          <a:schemeClr val="bg2">
            <a:lumMod val="2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(4) </a:t>
          </a:r>
          <a:r>
            <a:rPr lang="en-US" sz="2600" kern="1200" dirty="0"/>
            <a:t>Boom, </a:t>
          </a:r>
          <a:r>
            <a:rPr lang="en-US" sz="2600" kern="1200" dirty="0" err="1"/>
            <a:t>Soziale</a:t>
          </a:r>
          <a:r>
            <a:rPr lang="en-US" sz="2600" kern="1200" dirty="0"/>
            <a:t> </a:t>
          </a:r>
          <a:r>
            <a:rPr lang="en-US" sz="2600" kern="1200" dirty="0" err="1"/>
            <a:t>Marktwirtschaft</a:t>
          </a:r>
          <a:r>
            <a:rPr lang="en-US" sz="2600" kern="1200" dirty="0"/>
            <a:t> / </a:t>
          </a:r>
          <a:r>
            <a:rPr lang="en-US" sz="2600" kern="1200" dirty="0" err="1"/>
            <a:t>Zentralverwaltungswirtschaft</a:t>
          </a:r>
          <a:r>
            <a:rPr lang="en-US" sz="2600" kern="1200" dirty="0"/>
            <a:t>, </a:t>
          </a:r>
          <a:r>
            <a:rPr lang="en-US" sz="2600" kern="1200" dirty="0" err="1"/>
            <a:t>Sozialstaat</a:t>
          </a:r>
          <a:r>
            <a:rPr lang="en-US" sz="2600" kern="1200" dirty="0"/>
            <a:t> / </a:t>
          </a:r>
          <a:r>
            <a:rPr lang="en-US" sz="2600" kern="1200" dirty="0" err="1"/>
            <a:t>Versorgungsstaat</a:t>
          </a:r>
          <a:r>
            <a:rPr lang="en-US" sz="2600" kern="1200" dirty="0"/>
            <a:t>, </a:t>
          </a:r>
          <a:r>
            <a:rPr lang="en-US" sz="2600" kern="1200" dirty="0" err="1"/>
            <a:t>nivellierte</a:t>
          </a:r>
          <a:r>
            <a:rPr lang="en-US" sz="2600" kern="1200" dirty="0"/>
            <a:t> </a:t>
          </a:r>
          <a:r>
            <a:rPr lang="en-US" sz="2600" kern="1200" dirty="0" err="1"/>
            <a:t>Mittelstandsgesellschaft</a:t>
          </a:r>
          <a:r>
            <a:rPr lang="en-US" sz="2600" kern="1200" dirty="0"/>
            <a:t> / </a:t>
          </a:r>
          <a:r>
            <a:rPr lang="en-US" sz="2600" kern="1200" dirty="0" err="1"/>
            <a:t>Arbeiter</a:t>
          </a:r>
          <a:r>
            <a:rPr lang="en-US" sz="2600" kern="1200" dirty="0"/>
            <a:t>-und-</a:t>
          </a:r>
          <a:r>
            <a:rPr lang="en-US" sz="2600" kern="1200" dirty="0" err="1"/>
            <a:t>Bauernstaat</a:t>
          </a:r>
          <a:r>
            <a:rPr lang="en-US" sz="2600" kern="1200" dirty="0"/>
            <a:t>, </a:t>
          </a:r>
          <a:r>
            <a:rPr lang="en-US" sz="2600" kern="1200" dirty="0" err="1"/>
            <a:t>Konsumgesellschaft</a:t>
          </a:r>
          <a:r>
            <a:rPr lang="en-US" sz="2600" kern="1200" dirty="0"/>
            <a:t> / </a:t>
          </a:r>
          <a:r>
            <a:rPr lang="en-US" sz="2600" kern="1200" dirty="0" err="1"/>
            <a:t>Primat</a:t>
          </a:r>
          <a:r>
            <a:rPr lang="en-US" sz="2600" kern="1200" dirty="0"/>
            <a:t> der </a:t>
          </a:r>
          <a:r>
            <a:rPr lang="en-US" sz="2600" kern="1200" dirty="0" err="1"/>
            <a:t>Schwerindustrie</a:t>
          </a:r>
          <a:r>
            <a:rPr lang="en-US" sz="2600" kern="1200" dirty="0"/>
            <a:t>, </a:t>
          </a:r>
          <a:r>
            <a:rPr lang="en-US" sz="2600" kern="1200" dirty="0" err="1"/>
            <a:t>Keynesianismus</a:t>
          </a:r>
          <a:r>
            <a:rPr lang="en-US" sz="2600" kern="1200" dirty="0"/>
            <a:t> / </a:t>
          </a:r>
          <a:r>
            <a:rPr lang="en-US" sz="2600" kern="1200" dirty="0" err="1"/>
            <a:t>Fünf</a:t>
          </a:r>
          <a:r>
            <a:rPr lang="en-US" sz="2600" kern="1200" dirty="0"/>
            <a:t>-</a:t>
          </a:r>
          <a:r>
            <a:rPr lang="en-US" sz="2600" kern="1200" dirty="0" err="1"/>
            <a:t>Jahres</a:t>
          </a:r>
          <a:r>
            <a:rPr lang="en-US" sz="2600" kern="1200" dirty="0"/>
            <a:t>-Plan, </a:t>
          </a:r>
          <a:r>
            <a:rPr lang="en-US" sz="2600" kern="1200" dirty="0" err="1"/>
            <a:t>Vollbeschäftigung</a:t>
          </a:r>
          <a:r>
            <a:rPr lang="en-US" sz="2600" kern="1200" dirty="0"/>
            <a:t> / </a:t>
          </a:r>
          <a:r>
            <a:rPr lang="en-US" sz="2600" kern="1200" dirty="0" err="1"/>
            <a:t>Recht</a:t>
          </a:r>
          <a:r>
            <a:rPr lang="en-US" sz="2600" kern="1200" dirty="0"/>
            <a:t> auf Arbeit.</a:t>
          </a:r>
        </a:p>
      </dsp:txBody>
      <dsp:txXfrm>
        <a:off x="180338" y="254484"/>
        <a:ext cx="5774421" cy="3333557"/>
      </dsp:txXfrm>
    </dsp:sp>
    <dsp:sp modelId="{42F27669-867A-4955-8257-DA40798BB34C}">
      <dsp:nvSpPr>
        <dsp:cNvPr id="0" name=""/>
        <dsp:cNvSpPr/>
      </dsp:nvSpPr>
      <dsp:spPr>
        <a:xfrm>
          <a:off x="0" y="3851900"/>
          <a:ext cx="6135097" cy="2133692"/>
        </a:xfrm>
        <a:prstGeom prst="roundRect">
          <a:avLst/>
        </a:prstGeom>
        <a:solidFill>
          <a:schemeClr val="bg2">
            <a:lumMod val="2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/>
            <a:t>(9)</a:t>
          </a:r>
          <a:r>
            <a:rPr lang="en-US" sz="2600" kern="1200"/>
            <a:t> Ende des „Golden Age“: Ölkrise, Stagflation, Sockelarbeitslosigkeit, Zwei-Drittel-Gesellschaft, Neoliberalismus; Strukturwandel: Digitalisierung. </a:t>
          </a:r>
        </a:p>
      </dsp:txBody>
      <dsp:txXfrm>
        <a:off x="104158" y="3956058"/>
        <a:ext cx="5926781" cy="19253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12063-4BBB-43D9-8CD0-0DB3E5307693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A075A-B46C-44E0-912C-6E9907A2A3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9174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C117-9695-41F5-9DA2-572ED8B60FF7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9067-BC38-4E7B-ACAC-DE4FCAE30491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3612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C117-9695-41F5-9DA2-572ED8B60FF7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9067-BC38-4E7B-ACAC-DE4FCAE304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0859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C117-9695-41F5-9DA2-572ED8B60FF7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9067-BC38-4E7B-ACAC-DE4FCAE304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984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C117-9695-41F5-9DA2-572ED8B60FF7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9067-BC38-4E7B-ACAC-DE4FCAE304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407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C117-9695-41F5-9DA2-572ED8B60FF7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9067-BC38-4E7B-ACAC-DE4FCAE30491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3782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C117-9695-41F5-9DA2-572ED8B60FF7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9067-BC38-4E7B-ACAC-DE4FCAE304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9176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C117-9695-41F5-9DA2-572ED8B60FF7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9067-BC38-4E7B-ACAC-DE4FCAE304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4414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C117-9695-41F5-9DA2-572ED8B60FF7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9067-BC38-4E7B-ACAC-DE4FCAE304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8890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C117-9695-41F5-9DA2-572ED8B60FF7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9067-BC38-4E7B-ACAC-DE4FCAE304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7152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889C117-9695-41F5-9DA2-572ED8B60FF7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419067-BC38-4E7B-ACAC-DE4FCAE304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916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C117-9695-41F5-9DA2-572ED8B60FF7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9067-BC38-4E7B-ACAC-DE4FCAE304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6681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889C117-9695-41F5-9DA2-572ED8B60FF7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1419067-BC38-4E7B-ACAC-DE4FCAE30491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6389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ruhrmuseum-fotoarchiv.de/bildersuche/query/cat:93" TargetMode="External"/><Relationship Id="rId2" Type="http://schemas.openxmlformats.org/officeDocument/2006/relationships/hyperlink" Target="https://ruhrmuseum-fotoarchiv.de/bildersuche/query/cat:9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hrmuseum-fotoarchiv.de/bildersuche/query/cat:13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ruhrmuseum-fotoarchiv.de/bildersuche/query/cat:93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ugendopposition.de/node/149598?guid=37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utschlandfunkkultur.de/aufstieg-und-fall-der-solidarnosc-gemeinsame-kaempfe.976.de.html?dram:article_id=48346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gesspiegel.de/politik/heute-vor-30-jahren-das-tiananmen-massaker-war-der-startpunkt-fuer-das-moderne-china/24412804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3B3B6C5-748F-437C-AE76-DB11FEA99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97CEB5D-9BB2-475C-BA8D-AC88BB8C97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80588" y="965199"/>
            <a:ext cx="6766078" cy="4927601"/>
          </a:xfrm>
        </p:spPr>
        <p:txBody>
          <a:bodyPr anchor="ctr">
            <a:normAutofit/>
          </a:bodyPr>
          <a:lstStyle/>
          <a:p>
            <a:r>
              <a:rPr lang="de-DE" sz="5400" b="1" dirty="0"/>
              <a:t>Sequenzplanung Schwerpunktthema 2</a:t>
            </a:r>
            <a:br>
              <a:rPr lang="de-DE" sz="5400" b="1" dirty="0"/>
            </a:br>
            <a:br>
              <a:rPr lang="de-DE" sz="5400" b="1" dirty="0"/>
            </a:br>
            <a:r>
              <a:rPr lang="de-DE" sz="5400" b="1" dirty="0"/>
              <a:t>Teilstandards 3.4.6 (4) und (9)</a:t>
            </a:r>
          </a:p>
        </p:txBody>
      </p:sp>
      <p:sp>
        <p:nvSpPr>
          <p:cNvPr id="7" name="Untertitel 2"/>
          <p:cNvSpPr>
            <a:spLocks noGrp="1"/>
          </p:cNvSpPr>
          <p:nvPr>
            <p:ph type="subTitle" idx="1"/>
          </p:nvPr>
        </p:nvSpPr>
        <p:spPr>
          <a:xfrm>
            <a:off x="1023257" y="965198"/>
            <a:ext cx="2707937" cy="4927602"/>
          </a:xfrm>
        </p:spPr>
        <p:txBody>
          <a:bodyPr anchor="ctr">
            <a:normAutofit/>
          </a:bodyPr>
          <a:lstStyle/>
          <a:p>
            <a:pPr algn="r"/>
            <a:r>
              <a:rPr lang="de-DE" sz="3200" b="1" dirty="0"/>
              <a:t>Abitur</a:t>
            </a:r>
          </a:p>
          <a:p>
            <a:pPr algn="r"/>
            <a:r>
              <a:rPr lang="de-DE" sz="3200" b="1" dirty="0"/>
              <a:t> Geschichte</a:t>
            </a:r>
          </a:p>
          <a:p>
            <a:pPr algn="r"/>
            <a:r>
              <a:rPr lang="de-DE" sz="3200" b="1" dirty="0"/>
              <a:t>Ab 2023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B14AD1F-ADD5-46E7-966F-4C0290232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502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2"/>
          <p:cNvSpPr>
            <a:spLocks noGrp="1"/>
          </p:cNvSpPr>
          <p:nvPr>
            <p:ph idx="1"/>
          </p:nvPr>
        </p:nvSpPr>
        <p:spPr>
          <a:xfrm>
            <a:off x="204101" y="207591"/>
            <a:ext cx="11600905" cy="216574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b="1" dirty="0"/>
              <a:t>Vorschlag für die Sequenzplanung in fünf Doppelstunden (9.-13.DS):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b="1" dirty="0"/>
              <a:t>(</a:t>
            </a:r>
            <a:r>
              <a:rPr lang="de-DE" sz="3600" b="1" dirty="0"/>
              <a:t>4) </a:t>
            </a:r>
            <a:r>
              <a:rPr lang="de-DE" sz="3200" dirty="0"/>
              <a:t>den wirtschaftlichen Aufschwung in West- und Osteuropa bis Anfang der 1970er-Jahre am deutsch-deutschen Beispiel analysieren und vergleichen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1400" dirty="0"/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endParaRPr lang="de-DE" sz="32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0102725-3D8A-4A1F-A79F-72F37719C8C6}"/>
              </a:ext>
            </a:extLst>
          </p:cNvPr>
          <p:cNvSpPr txBox="1"/>
          <p:nvPr/>
        </p:nvSpPr>
        <p:spPr>
          <a:xfrm>
            <a:off x="6248403" y="613616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Bundesarchiv, Bild 183-46780-0001 / CC-BY-SA 3.0</a:t>
            </a:r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31094D5A-E355-4445-BE9A-790B178C87CB}"/>
              </a:ext>
            </a:extLst>
          </p:cNvPr>
          <p:cNvSpPr txBox="1"/>
          <p:nvPr/>
        </p:nvSpPr>
        <p:spPr>
          <a:xfrm>
            <a:off x="522514" y="3331029"/>
            <a:ext cx="42563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https://www.ingenieur.de/technik/fachbereiche/fahrzeugbau/serienproduktion-vw-kaefer-begann-genau-70-jahren/</a:t>
            </a:r>
          </a:p>
        </p:txBody>
      </p:sp>
    </p:spTree>
    <p:extLst>
      <p:ext uri="{BB962C8B-B14F-4D97-AF65-F5344CB8AC3E}">
        <p14:creationId xmlns:p14="http://schemas.microsoft.com/office/powerpoint/2010/main" val="251985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2"/>
          <p:cNvSpPr>
            <a:spLocks noGrp="1"/>
          </p:cNvSpPr>
          <p:nvPr>
            <p:ph idx="1"/>
          </p:nvPr>
        </p:nvSpPr>
        <p:spPr>
          <a:xfrm>
            <a:off x="595223" y="1651647"/>
            <a:ext cx="10620842" cy="4680142"/>
          </a:xfrm>
        </p:spPr>
        <p:txBody>
          <a:bodyPr>
            <a:noAutofit/>
          </a:bodyPr>
          <a:lstStyle/>
          <a:p>
            <a:pPr marL="201168" lvl="1" indent="0">
              <a:lnSpc>
                <a:spcPct val="100000"/>
              </a:lnSpc>
              <a:spcAft>
                <a:spcPts val="1200"/>
              </a:spcAft>
              <a:buNone/>
            </a:pPr>
            <a:endParaRPr lang="de-DE" sz="2600" dirty="0"/>
          </a:p>
        </p:txBody>
      </p:sp>
      <p:sp>
        <p:nvSpPr>
          <p:cNvPr id="5" name="Untertitel 2">
            <a:extLst>
              <a:ext uri="{FF2B5EF4-FFF2-40B4-BE49-F238E27FC236}">
                <a16:creationId xmlns:a16="http://schemas.microsoft.com/office/drawing/2014/main" id="{7B986181-C6C8-4C03-AB33-2F8E4E978560}"/>
              </a:ext>
            </a:extLst>
          </p:cNvPr>
          <p:cNvSpPr txBox="1">
            <a:spLocks/>
          </p:cNvSpPr>
          <p:nvPr/>
        </p:nvSpPr>
        <p:spPr>
          <a:xfrm>
            <a:off x="876444" y="-28258"/>
            <a:ext cx="10058400" cy="1348666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400" dirty="0">
                <a:solidFill>
                  <a:schemeClr val="tx2">
                    <a:lumMod val="75000"/>
                  </a:schemeClr>
                </a:solidFill>
              </a:rPr>
              <a:t>Sequenzplanung: </a:t>
            </a:r>
          </a:p>
          <a:p>
            <a:pPr algn="ctr"/>
            <a:r>
              <a:rPr lang="de-DE" sz="4400" dirty="0">
                <a:solidFill>
                  <a:schemeClr val="tx2">
                    <a:lumMod val="75000"/>
                  </a:schemeClr>
                </a:solidFill>
              </a:rPr>
              <a:t>Strukturierung durch Begriffe </a:t>
            </a:r>
          </a:p>
          <a:p>
            <a:pPr algn="ctr"/>
            <a:endParaRPr lang="de-DE" sz="44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id="{A00A2C67-874C-4CAB-81E6-FBDACCE18D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258868"/>
              </p:ext>
            </p:extLst>
          </p:nvPr>
        </p:nvGraphicFramePr>
        <p:xfrm>
          <a:off x="724619" y="1384247"/>
          <a:ext cx="10714005" cy="4680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8501">
                  <a:extLst>
                    <a:ext uri="{9D8B030D-6E8A-4147-A177-3AD203B41FA5}">
                      <a16:colId xmlns:a16="http://schemas.microsoft.com/office/drawing/2014/main" val="973668246"/>
                    </a:ext>
                  </a:extLst>
                </a:gridCol>
                <a:gridCol w="2846513">
                  <a:extLst>
                    <a:ext uri="{9D8B030D-6E8A-4147-A177-3AD203B41FA5}">
                      <a16:colId xmlns:a16="http://schemas.microsoft.com/office/drawing/2014/main" val="2797136360"/>
                    </a:ext>
                  </a:extLst>
                </a:gridCol>
                <a:gridCol w="1312147">
                  <a:extLst>
                    <a:ext uri="{9D8B030D-6E8A-4147-A177-3AD203B41FA5}">
                      <a16:colId xmlns:a16="http://schemas.microsoft.com/office/drawing/2014/main" val="4221663946"/>
                    </a:ext>
                  </a:extLst>
                </a:gridCol>
                <a:gridCol w="3876844">
                  <a:extLst>
                    <a:ext uri="{9D8B030D-6E8A-4147-A177-3AD203B41FA5}">
                      <a16:colId xmlns:a16="http://schemas.microsoft.com/office/drawing/2014/main" val="2301818781"/>
                    </a:ext>
                  </a:extLst>
                </a:gridCol>
              </a:tblGrid>
              <a:tr h="72449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b="0" dirty="0"/>
                        <a:t>                       (4) </a:t>
                      </a:r>
                      <a:r>
                        <a:rPr lang="de-DE" sz="2400" b="0" dirty="0"/>
                        <a:t>grundlegendes Phänomen: </a:t>
                      </a:r>
                      <a:r>
                        <a:rPr lang="de-DE" sz="2400" b="1" i="1" dirty="0">
                          <a:solidFill>
                            <a:srgbClr val="FF0000"/>
                          </a:solidFill>
                        </a:rPr>
                        <a:t>Boom</a:t>
                      </a:r>
                      <a:r>
                        <a:rPr lang="de-DE" sz="2400" b="1" dirty="0"/>
                        <a:t> </a:t>
                      </a:r>
                      <a:r>
                        <a:rPr lang="de-DE" sz="2400" b="0" dirty="0"/>
                        <a:t>(1950 – 1970</a:t>
                      </a:r>
                      <a:r>
                        <a:rPr lang="de-DE" sz="2000" b="0" dirty="0"/>
                        <a:t>)</a:t>
                      </a: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701332"/>
                  </a:ext>
                </a:extLst>
              </a:tr>
              <a:tr h="813416">
                <a:tc gridSpan="2">
                  <a:txBody>
                    <a:bodyPr/>
                    <a:lstStyle/>
                    <a:p>
                      <a:pPr algn="ctr"/>
                      <a:r>
                        <a:rPr lang="de-DE" sz="2400" b="1" u="none" dirty="0"/>
                        <a:t>                                   </a:t>
                      </a:r>
                      <a:r>
                        <a:rPr lang="de-DE" sz="2400" b="1" u="sng" dirty="0"/>
                        <a:t>BRD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u="sng" dirty="0"/>
                        <a:t>DDR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751021"/>
                  </a:ext>
                </a:extLst>
              </a:tr>
              <a:tr h="406708">
                <a:tc>
                  <a:txBody>
                    <a:bodyPr/>
                    <a:lstStyle/>
                    <a:p>
                      <a:r>
                        <a:rPr lang="de-DE" dirty="0"/>
                        <a:t>Wirtschaftssystem: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i="1" dirty="0">
                          <a:solidFill>
                            <a:srgbClr val="FF0000"/>
                          </a:solidFill>
                        </a:rPr>
                        <a:t>Soziale Marktwirtschaft </a:t>
                      </a:r>
                      <a:endParaRPr lang="de-DE" b="1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i="1" dirty="0">
                          <a:solidFill>
                            <a:srgbClr val="FF0000"/>
                          </a:solidFill>
                        </a:rPr>
                        <a:t>Zentralverwaltungswirtschaft</a:t>
                      </a:r>
                      <a:endParaRPr lang="de-DE" b="1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825890"/>
                  </a:ext>
                </a:extLst>
              </a:tr>
              <a:tr h="406708">
                <a:tc>
                  <a:txBody>
                    <a:bodyPr/>
                    <a:lstStyle/>
                    <a:p>
                      <a:r>
                        <a:rPr lang="de-DE" dirty="0"/>
                        <a:t>Staat: 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i="1" dirty="0">
                          <a:solidFill>
                            <a:srgbClr val="FF0000"/>
                          </a:solidFill>
                        </a:rPr>
                        <a:t>Sozialstaat</a:t>
                      </a:r>
                      <a:endParaRPr lang="de-DE" b="1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i="1" dirty="0">
                          <a:solidFill>
                            <a:srgbClr val="FF0000"/>
                          </a:solidFill>
                        </a:rPr>
                        <a:t>Versorgungsstaat</a:t>
                      </a:r>
                      <a:endParaRPr lang="de-DE" b="1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118068"/>
                  </a:ext>
                </a:extLst>
              </a:tr>
              <a:tr h="701989">
                <a:tc>
                  <a:txBody>
                    <a:bodyPr/>
                    <a:lstStyle/>
                    <a:p>
                      <a:r>
                        <a:rPr lang="de-DE" dirty="0"/>
                        <a:t>Gesellschaft / Deutung: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i="1" dirty="0">
                          <a:solidFill>
                            <a:srgbClr val="FF0000"/>
                          </a:solidFill>
                        </a:rPr>
                        <a:t>nivellierte Mittelstandsgesellschaft </a:t>
                      </a:r>
                      <a:endParaRPr lang="de-DE" b="1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i="1" dirty="0">
                          <a:solidFill>
                            <a:srgbClr val="FF0000"/>
                          </a:solidFill>
                        </a:rPr>
                        <a:t>Arbeiter-und-Bauernstaat</a:t>
                      </a:r>
                      <a:endParaRPr lang="de-DE" b="1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757029"/>
                  </a:ext>
                </a:extLst>
              </a:tr>
              <a:tr h="406708">
                <a:tc>
                  <a:txBody>
                    <a:bodyPr/>
                    <a:lstStyle/>
                    <a:p>
                      <a:r>
                        <a:rPr lang="de-DE" dirty="0"/>
                        <a:t>Wirtschaft – Gesellschaft: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i="1" dirty="0">
                          <a:solidFill>
                            <a:srgbClr val="FF0000"/>
                          </a:solidFill>
                        </a:rPr>
                        <a:t>Konsumgesellschaft</a:t>
                      </a:r>
                      <a:endParaRPr lang="de-DE" b="1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i="1" dirty="0">
                          <a:solidFill>
                            <a:srgbClr val="FF0000"/>
                          </a:solidFill>
                        </a:rPr>
                        <a:t>Primat der Schwerindustrie</a:t>
                      </a:r>
                      <a:endParaRPr lang="de-DE" b="1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45021"/>
                  </a:ext>
                </a:extLst>
              </a:tr>
              <a:tr h="406708">
                <a:tc>
                  <a:txBody>
                    <a:bodyPr/>
                    <a:lstStyle/>
                    <a:p>
                      <a:r>
                        <a:rPr lang="de-DE" dirty="0"/>
                        <a:t>Steuerung der Wirtschaft: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i="1" dirty="0">
                          <a:solidFill>
                            <a:srgbClr val="FF0000"/>
                          </a:solidFill>
                        </a:rPr>
                        <a:t>Keynesianismus</a:t>
                      </a:r>
                      <a:endParaRPr lang="de-DE" b="1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i="1" dirty="0">
                          <a:solidFill>
                            <a:srgbClr val="FF0000"/>
                          </a:solidFill>
                        </a:rPr>
                        <a:t>Fünfjahrplan</a:t>
                      </a:r>
                      <a:endParaRPr lang="de-DE" b="1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939566"/>
                  </a:ext>
                </a:extLst>
              </a:tr>
              <a:tr h="406708">
                <a:tc>
                  <a:txBody>
                    <a:bodyPr/>
                    <a:lstStyle/>
                    <a:p>
                      <a:r>
                        <a:rPr lang="de-DE" dirty="0"/>
                        <a:t>Arbeit: 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i="1" dirty="0">
                          <a:solidFill>
                            <a:srgbClr val="FF0000"/>
                          </a:solidFill>
                        </a:rPr>
                        <a:t>Vollbeschäftigung </a:t>
                      </a:r>
                      <a:endParaRPr lang="de-DE" b="1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i="1" dirty="0">
                          <a:solidFill>
                            <a:srgbClr val="FF0000"/>
                          </a:solidFill>
                        </a:rPr>
                        <a:t>Recht auf Arbeit</a:t>
                      </a:r>
                      <a:endParaRPr lang="de-DE" b="1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731605"/>
                  </a:ext>
                </a:extLst>
              </a:tr>
              <a:tr h="406708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Kontext: 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i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Entwicklung Westeuropa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i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Entwicklung Osteuropa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487388"/>
                  </a:ext>
                </a:extLst>
              </a:tr>
            </a:tbl>
          </a:graphicData>
        </a:graphic>
      </p:graphicFrame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0750DCB6-F16D-49A9-B57A-09EFE693044E}"/>
              </a:ext>
            </a:extLst>
          </p:cNvPr>
          <p:cNvCxnSpPr>
            <a:cxnSpLocks/>
          </p:cNvCxnSpPr>
          <p:nvPr/>
        </p:nvCxnSpPr>
        <p:spPr>
          <a:xfrm flipH="1">
            <a:off x="5138057" y="2094402"/>
            <a:ext cx="1488774" cy="431084"/>
          </a:xfrm>
          <a:prstGeom prst="straightConnector1">
            <a:avLst/>
          </a:prstGeom>
          <a:ln w="60325" cmpd="dbl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3FFEB0EA-13BC-4682-B78C-32D311D7A9CD}"/>
              </a:ext>
            </a:extLst>
          </p:cNvPr>
          <p:cNvCxnSpPr>
            <a:cxnSpLocks/>
          </p:cNvCxnSpPr>
          <p:nvPr/>
        </p:nvCxnSpPr>
        <p:spPr>
          <a:xfrm>
            <a:off x="7366000" y="2094402"/>
            <a:ext cx="1701800" cy="431084"/>
          </a:xfrm>
          <a:prstGeom prst="straightConnector1">
            <a:avLst/>
          </a:prstGeom>
          <a:ln w="60325" cmpd="dbl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feil: nach links und rechts 11">
            <a:extLst>
              <a:ext uri="{FF2B5EF4-FFF2-40B4-BE49-F238E27FC236}">
                <a16:creationId xmlns:a16="http://schemas.microsoft.com/office/drawing/2014/main" id="{B3B14C47-0C37-4FFE-9A50-F2EA04942725}"/>
              </a:ext>
            </a:extLst>
          </p:cNvPr>
          <p:cNvSpPr/>
          <p:nvPr/>
        </p:nvSpPr>
        <p:spPr>
          <a:xfrm>
            <a:off x="6482080" y="3030350"/>
            <a:ext cx="883920" cy="249422"/>
          </a:xfrm>
          <a:prstGeom prst="leftRight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Pfeil: nach links und rechts 13">
            <a:extLst>
              <a:ext uri="{FF2B5EF4-FFF2-40B4-BE49-F238E27FC236}">
                <a16:creationId xmlns:a16="http://schemas.microsoft.com/office/drawing/2014/main" id="{3A3474F4-F20B-4B0B-BCD4-1BB30FE9966C}"/>
              </a:ext>
            </a:extLst>
          </p:cNvPr>
          <p:cNvSpPr/>
          <p:nvPr/>
        </p:nvSpPr>
        <p:spPr>
          <a:xfrm>
            <a:off x="6482080" y="3409653"/>
            <a:ext cx="883920" cy="294640"/>
          </a:xfrm>
          <a:prstGeom prst="leftRight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Pfeil: nach links und rechts 15">
            <a:extLst>
              <a:ext uri="{FF2B5EF4-FFF2-40B4-BE49-F238E27FC236}">
                <a16:creationId xmlns:a16="http://schemas.microsoft.com/office/drawing/2014/main" id="{8781EB45-8B91-40E4-AE07-E3A3008D66C2}"/>
              </a:ext>
            </a:extLst>
          </p:cNvPr>
          <p:cNvSpPr/>
          <p:nvPr/>
        </p:nvSpPr>
        <p:spPr>
          <a:xfrm>
            <a:off x="6482080" y="3937991"/>
            <a:ext cx="883920" cy="294640"/>
          </a:xfrm>
          <a:prstGeom prst="leftRight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Pfeil: nach links und rechts 17">
            <a:extLst>
              <a:ext uri="{FF2B5EF4-FFF2-40B4-BE49-F238E27FC236}">
                <a16:creationId xmlns:a16="http://schemas.microsoft.com/office/drawing/2014/main" id="{10067DC9-3336-47D6-A00F-66E55CD0F85B}"/>
              </a:ext>
            </a:extLst>
          </p:cNvPr>
          <p:cNvSpPr/>
          <p:nvPr/>
        </p:nvSpPr>
        <p:spPr>
          <a:xfrm>
            <a:off x="6450149" y="4482902"/>
            <a:ext cx="883920" cy="294640"/>
          </a:xfrm>
          <a:prstGeom prst="leftRight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Pfeil: nach links und rechts 19">
            <a:extLst>
              <a:ext uri="{FF2B5EF4-FFF2-40B4-BE49-F238E27FC236}">
                <a16:creationId xmlns:a16="http://schemas.microsoft.com/office/drawing/2014/main" id="{AB8EFE66-2063-4895-833A-0C2D3B9B8C70}"/>
              </a:ext>
            </a:extLst>
          </p:cNvPr>
          <p:cNvSpPr/>
          <p:nvPr/>
        </p:nvSpPr>
        <p:spPr>
          <a:xfrm>
            <a:off x="6450149" y="4897622"/>
            <a:ext cx="883920" cy="294640"/>
          </a:xfrm>
          <a:prstGeom prst="leftRight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Pfeil: nach links und rechts 21">
            <a:extLst>
              <a:ext uri="{FF2B5EF4-FFF2-40B4-BE49-F238E27FC236}">
                <a16:creationId xmlns:a16="http://schemas.microsoft.com/office/drawing/2014/main" id="{12F001D8-E2A2-4733-A8D6-8383741D0818}"/>
              </a:ext>
            </a:extLst>
          </p:cNvPr>
          <p:cNvSpPr/>
          <p:nvPr/>
        </p:nvSpPr>
        <p:spPr>
          <a:xfrm>
            <a:off x="6450149" y="5300132"/>
            <a:ext cx="883920" cy="294640"/>
          </a:xfrm>
          <a:prstGeom prst="leftRight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Pfeil: nach links und rechts 1">
            <a:extLst>
              <a:ext uri="{FF2B5EF4-FFF2-40B4-BE49-F238E27FC236}">
                <a16:creationId xmlns:a16="http://schemas.microsoft.com/office/drawing/2014/main" id="{CC2C9507-3189-474C-B75E-56E7E5183C95}"/>
              </a:ext>
            </a:extLst>
          </p:cNvPr>
          <p:cNvSpPr/>
          <p:nvPr/>
        </p:nvSpPr>
        <p:spPr>
          <a:xfrm>
            <a:off x="6450149" y="5705911"/>
            <a:ext cx="883920" cy="294640"/>
          </a:xfrm>
          <a:prstGeom prst="left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1823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2"/>
          <p:cNvSpPr>
            <a:spLocks noGrp="1"/>
          </p:cNvSpPr>
          <p:nvPr>
            <p:ph idx="1"/>
          </p:nvPr>
        </p:nvSpPr>
        <p:spPr>
          <a:xfrm>
            <a:off x="247545" y="1883152"/>
            <a:ext cx="3597216" cy="468014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de-DE" sz="3200" b="1" dirty="0"/>
              <a:t>9. DS: Der Boom als gesamteuropäisches Phänomen?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de-DE" sz="3200" b="1" dirty="0"/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endParaRPr lang="de-DE" sz="3200" b="1" dirty="0"/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de-DE" dirty="0"/>
              <a:t>Schramm: Wirtschafts- und Sozialgeschichte Westeuropas seit 1945, 2018, S. 40.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de-DE" sz="3200" dirty="0"/>
          </a:p>
        </p:txBody>
      </p:sp>
      <p:sp>
        <p:nvSpPr>
          <p:cNvPr id="5" name="Untertitel 2">
            <a:extLst>
              <a:ext uri="{FF2B5EF4-FFF2-40B4-BE49-F238E27FC236}">
                <a16:creationId xmlns:a16="http://schemas.microsoft.com/office/drawing/2014/main" id="{7B986181-C6C8-4C03-AB33-2F8E4E978560}"/>
              </a:ext>
            </a:extLst>
          </p:cNvPr>
          <p:cNvSpPr txBox="1">
            <a:spLocks/>
          </p:cNvSpPr>
          <p:nvPr/>
        </p:nvSpPr>
        <p:spPr>
          <a:xfrm>
            <a:off x="-55477" y="332708"/>
            <a:ext cx="4203259" cy="1217736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400" dirty="0">
                <a:solidFill>
                  <a:schemeClr val="tx2">
                    <a:lumMod val="75000"/>
                  </a:schemeClr>
                </a:solidFill>
              </a:rPr>
              <a:t>Sequenz-  </a:t>
            </a:r>
            <a:r>
              <a:rPr lang="de-DE" sz="4400" dirty="0" err="1">
                <a:solidFill>
                  <a:schemeClr val="tx2">
                    <a:lumMod val="75000"/>
                  </a:schemeClr>
                </a:solidFill>
              </a:rPr>
              <a:t>planung</a:t>
            </a:r>
            <a:endParaRPr lang="de-DE" sz="4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027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2"/>
          <p:cNvSpPr>
            <a:spLocks noGrp="1"/>
          </p:cNvSpPr>
          <p:nvPr>
            <p:ph idx="1"/>
          </p:nvPr>
        </p:nvSpPr>
        <p:spPr>
          <a:xfrm>
            <a:off x="833270" y="1850556"/>
            <a:ext cx="3597216" cy="435865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de-DE" sz="3200" b="1" dirty="0"/>
              <a:t>9. DS: Der Boom als westeuropäisches Phänomen?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de-DE" sz="3200" b="1" dirty="0"/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endParaRPr lang="de-DE" sz="3200" b="1" dirty="0"/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de-DE" dirty="0"/>
              <a:t>Schramm: Wirtschafts- und Sozialgeschichte Westeuropas seit 1945, 2018, S. 40.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de-DE" sz="3200" dirty="0"/>
          </a:p>
        </p:txBody>
      </p:sp>
      <p:sp>
        <p:nvSpPr>
          <p:cNvPr id="5" name="Untertitel 2">
            <a:extLst>
              <a:ext uri="{FF2B5EF4-FFF2-40B4-BE49-F238E27FC236}">
                <a16:creationId xmlns:a16="http://schemas.microsoft.com/office/drawing/2014/main" id="{7B986181-C6C8-4C03-AB33-2F8E4E978560}"/>
              </a:ext>
            </a:extLst>
          </p:cNvPr>
          <p:cNvSpPr txBox="1">
            <a:spLocks/>
          </p:cNvSpPr>
          <p:nvPr/>
        </p:nvSpPr>
        <p:spPr>
          <a:xfrm>
            <a:off x="629998" y="327302"/>
            <a:ext cx="3800488" cy="1217736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400" dirty="0">
                <a:solidFill>
                  <a:schemeClr val="tx2">
                    <a:lumMod val="75000"/>
                  </a:schemeClr>
                </a:solidFill>
              </a:rPr>
              <a:t>Sequenz-planung</a:t>
            </a:r>
          </a:p>
        </p:txBody>
      </p:sp>
    </p:spTree>
    <p:extLst>
      <p:ext uri="{BB962C8B-B14F-4D97-AF65-F5344CB8AC3E}">
        <p14:creationId xmlns:p14="http://schemas.microsoft.com/office/powerpoint/2010/main" val="578207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2"/>
          <p:cNvSpPr>
            <a:spLocks noGrp="1"/>
          </p:cNvSpPr>
          <p:nvPr>
            <p:ph idx="1"/>
          </p:nvPr>
        </p:nvSpPr>
        <p:spPr>
          <a:xfrm>
            <a:off x="1219309" y="1349816"/>
            <a:ext cx="10058400" cy="550818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b="1" dirty="0"/>
              <a:t>9. DS: Der Boom als gesamteuropäisches Phänomen?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1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b="1" dirty="0"/>
              <a:t>A) Einstieg: Statistiken </a:t>
            </a:r>
            <a:r>
              <a:rPr lang="de-DE" sz="2800" dirty="0"/>
              <a:t>zur gesamteuropäischen Wirtschaftsentwicklung zwischen 1950 und 1970 / Differenzierung zwischen West- und Osteuropa und zwischen ausgewählten westeuropäischen Staaten</a:t>
            </a:r>
            <a:endParaRPr lang="de-DE" sz="32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9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b="1" dirty="0"/>
              <a:t>B) Fragen entwickeln und Hypothesen aufstellen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de-DE" sz="2800" dirty="0"/>
              <a:t> Fragen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de-DE" sz="2800" dirty="0"/>
              <a:t> Ursachen / Erklärungsansätze für den </a:t>
            </a:r>
            <a:r>
              <a:rPr lang="de-DE" sz="2800" dirty="0">
                <a:solidFill>
                  <a:srgbClr val="FF0000"/>
                </a:solidFill>
              </a:rPr>
              <a:t>Boom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de-DE" sz="2800" dirty="0"/>
              <a:t> Folgen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de-DE" sz="2800" dirty="0"/>
              <a:t> Gründe für unterschiedliche Entwicklung in West- und Osteuropa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de-DE" sz="2800" dirty="0"/>
              <a:t> Gründe für unterschiedliche Entwicklung in verschiedenen 	westeuropäischen Ländern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endParaRPr lang="de-DE" sz="3200" dirty="0"/>
          </a:p>
        </p:txBody>
      </p:sp>
      <p:sp>
        <p:nvSpPr>
          <p:cNvPr id="5" name="Untertitel 2">
            <a:extLst>
              <a:ext uri="{FF2B5EF4-FFF2-40B4-BE49-F238E27FC236}">
                <a16:creationId xmlns:a16="http://schemas.microsoft.com/office/drawing/2014/main" id="{7B986181-C6C8-4C03-AB33-2F8E4E978560}"/>
              </a:ext>
            </a:extLst>
          </p:cNvPr>
          <p:cNvSpPr txBox="1">
            <a:spLocks/>
          </p:cNvSpPr>
          <p:nvPr/>
        </p:nvSpPr>
        <p:spPr>
          <a:xfrm>
            <a:off x="836101" y="627996"/>
            <a:ext cx="10058400" cy="72182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400" dirty="0">
                <a:solidFill>
                  <a:schemeClr val="tx2">
                    <a:lumMod val="75000"/>
                  </a:schemeClr>
                </a:solidFill>
              </a:rPr>
              <a:t>Sequenzplanung</a:t>
            </a:r>
          </a:p>
        </p:txBody>
      </p:sp>
    </p:spTree>
    <p:extLst>
      <p:ext uri="{BB962C8B-B14F-4D97-AF65-F5344CB8AC3E}">
        <p14:creationId xmlns:p14="http://schemas.microsoft.com/office/powerpoint/2010/main" val="331770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2"/>
          <p:cNvSpPr>
            <a:spLocks noGrp="1"/>
          </p:cNvSpPr>
          <p:nvPr>
            <p:ph idx="1"/>
          </p:nvPr>
        </p:nvSpPr>
        <p:spPr>
          <a:xfrm>
            <a:off x="1157665" y="1651647"/>
            <a:ext cx="10058400" cy="468014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b="1" dirty="0"/>
              <a:t>9. DS: Problemaufriss: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b="1" dirty="0"/>
              <a:t>C) Untersuchung von Materialien zum </a:t>
            </a:r>
            <a:r>
              <a:rPr lang="de-DE" sz="3200" b="1" dirty="0">
                <a:solidFill>
                  <a:schemeClr val="tx1"/>
                </a:solidFill>
              </a:rPr>
              <a:t>Boom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2800" dirty="0"/>
              <a:t>allgemeine Erklärungsansätze für den </a:t>
            </a:r>
            <a:r>
              <a:rPr lang="de-DE" sz="2800" dirty="0">
                <a:solidFill>
                  <a:schemeClr val="tx1"/>
                </a:solidFill>
              </a:rPr>
              <a:t>Boom</a:t>
            </a:r>
            <a:r>
              <a:rPr lang="de-DE" sz="2800" dirty="0"/>
              <a:t> 1950 – 1970,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2800" dirty="0"/>
              <a:t>Statistiken zur wirtschaftlichen Entwicklung in einzelnen Ländern,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2800" dirty="0"/>
              <a:t>differenzierte Erklärungen für einzelne Staaten.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3000" b="1" dirty="0"/>
          </a:p>
          <a:p>
            <a:pPr marL="20116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000" b="1" dirty="0"/>
              <a:t>D) Vorläufiges Fazit zum Boom / zur Angemessenheit des Begriffs für die gesamteuropäische Entwicklung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3000" dirty="0"/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endParaRPr lang="de-DE" sz="3200" dirty="0"/>
          </a:p>
        </p:txBody>
      </p:sp>
      <p:sp>
        <p:nvSpPr>
          <p:cNvPr id="5" name="Untertitel 2">
            <a:extLst>
              <a:ext uri="{FF2B5EF4-FFF2-40B4-BE49-F238E27FC236}">
                <a16:creationId xmlns:a16="http://schemas.microsoft.com/office/drawing/2014/main" id="{7B986181-C6C8-4C03-AB33-2F8E4E978560}"/>
              </a:ext>
            </a:extLst>
          </p:cNvPr>
          <p:cNvSpPr txBox="1">
            <a:spLocks/>
          </p:cNvSpPr>
          <p:nvPr/>
        </p:nvSpPr>
        <p:spPr>
          <a:xfrm>
            <a:off x="836101" y="627996"/>
            <a:ext cx="10058400" cy="72182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400" dirty="0">
                <a:solidFill>
                  <a:schemeClr val="tx2">
                    <a:lumMod val="75000"/>
                  </a:schemeClr>
                </a:solidFill>
              </a:rPr>
              <a:t>Sequenzplanung</a:t>
            </a:r>
          </a:p>
        </p:txBody>
      </p:sp>
    </p:spTree>
    <p:extLst>
      <p:ext uri="{BB962C8B-B14F-4D97-AF65-F5344CB8AC3E}">
        <p14:creationId xmlns:p14="http://schemas.microsoft.com/office/powerpoint/2010/main" val="2745700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2"/>
          <p:cNvSpPr>
            <a:spLocks noGrp="1"/>
          </p:cNvSpPr>
          <p:nvPr>
            <p:ph idx="1"/>
          </p:nvPr>
        </p:nvSpPr>
        <p:spPr>
          <a:xfrm>
            <a:off x="3260332" y="1776228"/>
            <a:ext cx="5671335" cy="315665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b="1" dirty="0"/>
              <a:t>10. DS: Unterschiedliche Systeme in der BRD und in der DDR</a:t>
            </a:r>
            <a:endParaRPr lang="de-DE" sz="32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2800" dirty="0">
                <a:solidFill>
                  <a:srgbClr val="FF0000"/>
                </a:solidFill>
              </a:rPr>
              <a:t>- (Soziale) Marktwirtschaft / Zentralverwaltungswirtschaft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2800" dirty="0">
                <a:solidFill>
                  <a:schemeClr val="tx1"/>
                </a:solidFill>
              </a:rPr>
              <a:t>-</a:t>
            </a:r>
            <a:r>
              <a:rPr lang="de-DE" sz="2800" dirty="0">
                <a:solidFill>
                  <a:srgbClr val="FF0000"/>
                </a:solidFill>
              </a:rPr>
              <a:t> </a:t>
            </a:r>
            <a:r>
              <a:rPr lang="de-DE" sz="3200" dirty="0"/>
              <a:t>evtl. Beispiel </a:t>
            </a:r>
            <a:r>
              <a:rPr lang="de-DE" sz="3200" dirty="0" err="1"/>
              <a:t>Sputnikschock</a:t>
            </a:r>
            <a:r>
              <a:rPr lang="de-DE" sz="3200" dirty="0"/>
              <a:t> vs. </a:t>
            </a:r>
            <a:r>
              <a:rPr lang="de-DE" sz="3200" dirty="0" err="1"/>
              <a:t>Sputnikeuphorie</a:t>
            </a:r>
            <a:r>
              <a:rPr lang="de-DE" sz="3200" dirty="0"/>
              <a:t>, 1957/58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3200" dirty="0"/>
          </a:p>
        </p:txBody>
      </p:sp>
      <p:sp>
        <p:nvSpPr>
          <p:cNvPr id="5" name="Untertitel 2">
            <a:extLst>
              <a:ext uri="{FF2B5EF4-FFF2-40B4-BE49-F238E27FC236}">
                <a16:creationId xmlns:a16="http://schemas.microsoft.com/office/drawing/2014/main" id="{7B986181-C6C8-4C03-AB33-2F8E4E978560}"/>
              </a:ext>
            </a:extLst>
          </p:cNvPr>
          <p:cNvSpPr txBox="1">
            <a:spLocks/>
          </p:cNvSpPr>
          <p:nvPr/>
        </p:nvSpPr>
        <p:spPr>
          <a:xfrm>
            <a:off x="836101" y="627996"/>
            <a:ext cx="10058400" cy="72182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400" dirty="0">
                <a:solidFill>
                  <a:schemeClr val="tx2">
                    <a:lumMod val="75000"/>
                  </a:schemeClr>
                </a:solidFill>
              </a:rPr>
              <a:t>Sequenzplanung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06C1A66-5F3D-43EF-A232-56009C1245F3}"/>
              </a:ext>
            </a:extLst>
          </p:cNvPr>
          <p:cNvSpPr txBox="1"/>
          <p:nvPr/>
        </p:nvSpPr>
        <p:spPr>
          <a:xfrm>
            <a:off x="226890" y="5222064"/>
            <a:ext cx="2545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Briefmarke Sowjetunion, 5. November 1957.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B3FBA5F-566D-4CEC-A54F-5777454F33C0}"/>
              </a:ext>
            </a:extLst>
          </p:cNvPr>
          <p:cNvSpPr txBox="1"/>
          <p:nvPr/>
        </p:nvSpPr>
        <p:spPr>
          <a:xfrm>
            <a:off x="9320330" y="5222063"/>
            <a:ext cx="1962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Briefmarke DDR, </a:t>
            </a:r>
          </a:p>
          <a:p>
            <a:r>
              <a:rPr lang="de-DE" dirty="0"/>
              <a:t>7. November 1957.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F1B7B09-F68D-43E4-83EF-F5E8E6FB957C}"/>
              </a:ext>
            </a:extLst>
          </p:cNvPr>
          <p:cNvSpPr txBox="1"/>
          <p:nvPr/>
        </p:nvSpPr>
        <p:spPr>
          <a:xfrm>
            <a:off x="402771" y="1948543"/>
            <a:ext cx="24688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https://de-academic.com/dic.nsf/dewiki/1314879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324AC9C-6FBC-4757-8602-3850B7E2F2B2}"/>
              </a:ext>
            </a:extLst>
          </p:cNvPr>
          <p:cNvSpPr txBox="1"/>
          <p:nvPr/>
        </p:nvSpPr>
        <p:spPr>
          <a:xfrm>
            <a:off x="9320330" y="2188029"/>
            <a:ext cx="21205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https://forum.dphj.info/viewtopic.php?f=69&amp;t=8830&amp;mobile=on</a:t>
            </a:r>
          </a:p>
        </p:txBody>
      </p:sp>
    </p:spTree>
    <p:extLst>
      <p:ext uri="{BB962C8B-B14F-4D97-AF65-F5344CB8AC3E}">
        <p14:creationId xmlns:p14="http://schemas.microsoft.com/office/powerpoint/2010/main" val="34071200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2"/>
          <p:cNvSpPr>
            <a:spLocks noGrp="1"/>
          </p:cNvSpPr>
          <p:nvPr>
            <p:ph idx="1"/>
          </p:nvPr>
        </p:nvSpPr>
        <p:spPr>
          <a:xfrm>
            <a:off x="975935" y="1349816"/>
            <a:ext cx="10379964" cy="468014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b="1" dirty="0"/>
              <a:t>10. DS: Unterschiedliche Systeme in der BRD und in der DDR</a:t>
            </a:r>
            <a:endParaRPr lang="de-DE" sz="32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3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 dirty="0"/>
              <a:t>Vergleich zweier Textquellen: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de-DE" sz="3200" dirty="0"/>
              <a:t>Walter Ulbricht: Interview mit William Randolph Hearst Jr. , 26. April 1958; Veröffentlichung in der Leipziger Volkszeitung am 4. Mai 1958.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de-DE" sz="3200" dirty="0"/>
              <a:t>Ludwig Erhard, Die Freiheit und der Totalitarismus – Die Herausforderung des Herrn Ulbricht, Artikel in der ZEIT, 15.8.1958, 33/1958.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de-DE" sz="3200" dirty="0"/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endParaRPr lang="de-DE" sz="3200" dirty="0"/>
          </a:p>
        </p:txBody>
      </p:sp>
      <p:sp>
        <p:nvSpPr>
          <p:cNvPr id="5" name="Untertitel 2">
            <a:extLst>
              <a:ext uri="{FF2B5EF4-FFF2-40B4-BE49-F238E27FC236}">
                <a16:creationId xmlns:a16="http://schemas.microsoft.com/office/drawing/2014/main" id="{7B986181-C6C8-4C03-AB33-2F8E4E978560}"/>
              </a:ext>
            </a:extLst>
          </p:cNvPr>
          <p:cNvSpPr txBox="1">
            <a:spLocks/>
          </p:cNvSpPr>
          <p:nvPr/>
        </p:nvSpPr>
        <p:spPr>
          <a:xfrm>
            <a:off x="836101" y="627996"/>
            <a:ext cx="10058400" cy="72182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400" dirty="0">
                <a:solidFill>
                  <a:schemeClr val="tx2">
                    <a:lumMod val="75000"/>
                  </a:schemeClr>
                </a:solidFill>
              </a:rPr>
              <a:t>Sequenzplanung</a:t>
            </a:r>
          </a:p>
        </p:txBody>
      </p:sp>
    </p:spTree>
    <p:extLst>
      <p:ext uri="{BB962C8B-B14F-4D97-AF65-F5344CB8AC3E}">
        <p14:creationId xmlns:p14="http://schemas.microsoft.com/office/powerpoint/2010/main" val="166397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2"/>
          <p:cNvSpPr>
            <a:spLocks noGrp="1"/>
          </p:cNvSpPr>
          <p:nvPr>
            <p:ph idx="1"/>
          </p:nvPr>
        </p:nvSpPr>
        <p:spPr>
          <a:xfrm>
            <a:off x="1157665" y="1651647"/>
            <a:ext cx="10058400" cy="468014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b="1" dirty="0"/>
              <a:t>11. DS: Gesellschaftliche Unterschiede und der Umgang mit gesellschaftlicher Ungleichheit in beiden deutschen Staaten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de-DE" sz="32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/>
              <a:t>- </a:t>
            </a:r>
            <a:r>
              <a:rPr lang="de-DE" sz="3200" dirty="0">
                <a:solidFill>
                  <a:srgbClr val="FF0000"/>
                </a:solidFill>
              </a:rPr>
              <a:t>Sozialstaat / Versorgungsstaat</a:t>
            </a:r>
            <a:r>
              <a:rPr lang="de-DE" sz="3200" dirty="0"/>
              <a:t>;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/>
              <a:t>- </a:t>
            </a:r>
            <a:r>
              <a:rPr lang="de-DE" sz="3200" dirty="0">
                <a:solidFill>
                  <a:srgbClr val="FF0000"/>
                </a:solidFill>
              </a:rPr>
              <a:t>nivellierte Mittelstandsgesellschaft / Arbeiter- und 	Bauernstaat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3200" dirty="0"/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endParaRPr lang="de-DE" sz="3200" dirty="0"/>
          </a:p>
        </p:txBody>
      </p:sp>
      <p:sp>
        <p:nvSpPr>
          <p:cNvPr id="5" name="Untertitel 2">
            <a:extLst>
              <a:ext uri="{FF2B5EF4-FFF2-40B4-BE49-F238E27FC236}">
                <a16:creationId xmlns:a16="http://schemas.microsoft.com/office/drawing/2014/main" id="{7B986181-C6C8-4C03-AB33-2F8E4E978560}"/>
              </a:ext>
            </a:extLst>
          </p:cNvPr>
          <p:cNvSpPr txBox="1">
            <a:spLocks/>
          </p:cNvSpPr>
          <p:nvPr/>
        </p:nvSpPr>
        <p:spPr>
          <a:xfrm>
            <a:off x="836101" y="627996"/>
            <a:ext cx="10058400" cy="72182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400" dirty="0">
                <a:solidFill>
                  <a:schemeClr val="tx2">
                    <a:lumMod val="75000"/>
                  </a:schemeClr>
                </a:solidFill>
              </a:rPr>
              <a:t>Sequenzplanung</a:t>
            </a:r>
          </a:p>
        </p:txBody>
      </p:sp>
    </p:spTree>
    <p:extLst>
      <p:ext uri="{BB962C8B-B14F-4D97-AF65-F5344CB8AC3E}">
        <p14:creationId xmlns:p14="http://schemas.microsoft.com/office/powerpoint/2010/main" val="1587694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2"/>
          <p:cNvSpPr>
            <a:spLocks noGrp="1"/>
          </p:cNvSpPr>
          <p:nvPr>
            <p:ph idx="1"/>
          </p:nvPr>
        </p:nvSpPr>
        <p:spPr>
          <a:xfrm>
            <a:off x="215758" y="1585332"/>
            <a:ext cx="5691881" cy="527266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b="1" dirty="0"/>
              <a:t>11. DS: Gesellschaftliche Unterschiede und der Umgang mit gesellschaftlicher Ungleichheit in beiden deutschen Staaten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3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 dirty="0"/>
              <a:t>Alternativmodell zur „nivellierten Mittelstandsgesellschaft“: das </a:t>
            </a:r>
            <a:r>
              <a:rPr lang="de-DE" sz="3200" i="1" dirty="0" err="1"/>
              <a:t>Darendorfhäuschen</a:t>
            </a:r>
            <a:r>
              <a:rPr lang="de-DE" sz="3200" dirty="0"/>
              <a:t> (1965).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de-DE" sz="32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3200" dirty="0"/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endParaRPr lang="de-DE" sz="3200" dirty="0"/>
          </a:p>
        </p:txBody>
      </p:sp>
      <p:sp>
        <p:nvSpPr>
          <p:cNvPr id="5" name="Untertitel 2">
            <a:extLst>
              <a:ext uri="{FF2B5EF4-FFF2-40B4-BE49-F238E27FC236}">
                <a16:creationId xmlns:a16="http://schemas.microsoft.com/office/drawing/2014/main" id="{7B986181-C6C8-4C03-AB33-2F8E4E978560}"/>
              </a:ext>
            </a:extLst>
          </p:cNvPr>
          <p:cNvSpPr txBox="1">
            <a:spLocks/>
          </p:cNvSpPr>
          <p:nvPr/>
        </p:nvSpPr>
        <p:spPr>
          <a:xfrm>
            <a:off x="836101" y="627996"/>
            <a:ext cx="10058400" cy="72182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400" dirty="0">
                <a:solidFill>
                  <a:schemeClr val="tx2">
                    <a:lumMod val="75000"/>
                  </a:schemeClr>
                </a:solidFill>
              </a:rPr>
              <a:t>Sequenzplanung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833F3518-0589-4AA1-8526-5678D79DEC5A}"/>
              </a:ext>
            </a:extLst>
          </p:cNvPr>
          <p:cNvSpPr txBox="1"/>
          <p:nvPr/>
        </p:nvSpPr>
        <p:spPr>
          <a:xfrm>
            <a:off x="7184571" y="2057400"/>
            <a:ext cx="3853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https://docplayer.org/73309742-Das-dahrendorf-haeuschen.html</a:t>
            </a:r>
          </a:p>
        </p:txBody>
      </p:sp>
    </p:spTree>
    <p:extLst>
      <p:ext uri="{BB962C8B-B14F-4D97-AF65-F5344CB8AC3E}">
        <p14:creationId xmlns:p14="http://schemas.microsoft.com/office/powerpoint/2010/main" val="134135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3B3B6C5-748F-437C-AE76-DB11FEA99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97CEB5D-9BB2-475C-BA8D-AC88BB8C97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80588" y="965199"/>
            <a:ext cx="6766078" cy="4927601"/>
          </a:xfrm>
        </p:spPr>
        <p:txBody>
          <a:bodyPr anchor="ctr">
            <a:normAutofit/>
          </a:bodyPr>
          <a:lstStyle/>
          <a:p>
            <a:r>
              <a:rPr lang="de-DE" sz="4600" b="1" dirty="0"/>
              <a:t>Sequenzplanung Schwerpunktthema 2</a:t>
            </a:r>
            <a:br>
              <a:rPr lang="de-DE" sz="4600" b="1" dirty="0"/>
            </a:br>
            <a:br>
              <a:rPr lang="de-DE" sz="4600" b="1" dirty="0"/>
            </a:br>
            <a:r>
              <a:rPr lang="de-DE" sz="4600" b="1" dirty="0"/>
              <a:t>Die sozioökonomische Entwicklung auf den Wegen in die postindustrielle  Gesellschaft</a:t>
            </a:r>
          </a:p>
        </p:txBody>
      </p:sp>
      <p:sp>
        <p:nvSpPr>
          <p:cNvPr id="7" name="Untertitel 2"/>
          <p:cNvSpPr>
            <a:spLocks noGrp="1"/>
          </p:cNvSpPr>
          <p:nvPr>
            <p:ph type="subTitle" idx="1"/>
          </p:nvPr>
        </p:nvSpPr>
        <p:spPr>
          <a:xfrm>
            <a:off x="1023257" y="965198"/>
            <a:ext cx="2707937" cy="4927602"/>
          </a:xfrm>
        </p:spPr>
        <p:txBody>
          <a:bodyPr anchor="ctr">
            <a:normAutofit/>
          </a:bodyPr>
          <a:lstStyle/>
          <a:p>
            <a:pPr algn="r"/>
            <a:r>
              <a:rPr lang="de-DE" sz="3200" b="1" dirty="0"/>
              <a:t>Abitur Geschichte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B14AD1F-ADD5-46E7-966F-4C0290232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4550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2"/>
          <p:cNvSpPr>
            <a:spLocks noGrp="1"/>
          </p:cNvSpPr>
          <p:nvPr>
            <p:ph idx="1"/>
          </p:nvPr>
        </p:nvSpPr>
        <p:spPr>
          <a:xfrm>
            <a:off x="836101" y="1226506"/>
            <a:ext cx="11024061" cy="537368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 b="1" dirty="0"/>
              <a:t>11. DS: Gesellschaftliche Unterschiede und der Umgang mit gesellschaftlicher Ungleichheit in beiden deutschen Staaten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de-DE" sz="3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 dirty="0"/>
              <a:t>                                        Die DDR als Arbeiter- und Bauernstaat: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 dirty="0"/>
              <a:t>					DDR-Verfassung; Artikel 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 dirty="0">
                <a:solidFill>
                  <a:srgbClr val="252525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					</a:t>
            </a:r>
            <a:r>
              <a:rPr lang="de-DE" sz="2400" i="1" dirty="0">
                <a:solidFill>
                  <a:srgbClr val="252525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Die Deutsche Demokratische Republik ist ein 	   					sozialistischer Staat der Arbeiter und Bauern.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de-DE" sz="2400" i="1" dirty="0">
              <a:solidFill>
                <a:srgbClr val="252525"/>
              </a:solidFill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de-DE" sz="2400" i="1" dirty="0">
              <a:solidFill>
                <a:srgbClr val="252525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400" i="1" dirty="0">
                <a:solidFill>
                  <a:srgbClr val="252525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					</a:t>
            </a:r>
            <a:r>
              <a:rPr lang="de-DE" sz="2400" dirty="0">
                <a:solidFill>
                  <a:srgbClr val="252525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Mögliches Beispiel: Kult um</a:t>
            </a:r>
            <a:r>
              <a:rPr lang="de-DE" sz="2400" i="1" dirty="0">
                <a:solidFill>
                  <a:srgbClr val="252525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Helden der Arbeit.</a:t>
            </a:r>
            <a:r>
              <a:rPr lang="de-DE" sz="2400" i="1" dirty="0">
                <a:solidFill>
                  <a:srgbClr val="252525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de-DE" sz="3200" i="1" dirty="0"/>
          </a:p>
        </p:txBody>
      </p:sp>
      <p:sp>
        <p:nvSpPr>
          <p:cNvPr id="5" name="Untertitel 2">
            <a:extLst>
              <a:ext uri="{FF2B5EF4-FFF2-40B4-BE49-F238E27FC236}">
                <a16:creationId xmlns:a16="http://schemas.microsoft.com/office/drawing/2014/main" id="{7B986181-C6C8-4C03-AB33-2F8E4E978560}"/>
              </a:ext>
            </a:extLst>
          </p:cNvPr>
          <p:cNvSpPr txBox="1">
            <a:spLocks/>
          </p:cNvSpPr>
          <p:nvPr/>
        </p:nvSpPr>
        <p:spPr>
          <a:xfrm>
            <a:off x="836101" y="627996"/>
            <a:ext cx="10058400" cy="72182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400" dirty="0">
                <a:solidFill>
                  <a:schemeClr val="tx2">
                    <a:lumMod val="75000"/>
                  </a:schemeClr>
                </a:solidFill>
              </a:rPr>
              <a:t>Sequenzplanung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DB554C8-B6A4-40FB-A115-FD73ACC4DFB1}"/>
              </a:ext>
            </a:extLst>
          </p:cNvPr>
          <p:cNvSpPr txBox="1"/>
          <p:nvPr/>
        </p:nvSpPr>
        <p:spPr>
          <a:xfrm>
            <a:off x="853878" y="5956992"/>
            <a:ext cx="3170457" cy="663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1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Staatswappen der DDR (1955 bis 3. Oktober 1990)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05C23E9-6EFD-498E-A0A9-3F0E582246F3}"/>
              </a:ext>
            </a:extLst>
          </p:cNvPr>
          <p:cNvSpPr txBox="1"/>
          <p:nvPr/>
        </p:nvSpPr>
        <p:spPr>
          <a:xfrm>
            <a:off x="1062063" y="4272742"/>
            <a:ext cx="27540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https://www.alamy.de/staatswappen-der-ddr-1989-image68766112.html</a:t>
            </a:r>
          </a:p>
        </p:txBody>
      </p:sp>
    </p:spTree>
    <p:extLst>
      <p:ext uri="{BB962C8B-B14F-4D97-AF65-F5344CB8AC3E}">
        <p14:creationId xmlns:p14="http://schemas.microsoft.com/office/powerpoint/2010/main" val="3285170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2"/>
          <p:cNvSpPr>
            <a:spLocks noGrp="1"/>
          </p:cNvSpPr>
          <p:nvPr>
            <p:ph idx="1"/>
          </p:nvPr>
        </p:nvSpPr>
        <p:spPr>
          <a:xfrm>
            <a:off x="667820" y="1449459"/>
            <a:ext cx="11250202" cy="526984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b="1" dirty="0"/>
              <a:t>12. DS: BRD: Wirtschaftslenkung, Arbeitswelt und gesellschaftlicher Wandel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10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>
                <a:solidFill>
                  <a:srgbClr val="FF0000"/>
                </a:solidFill>
              </a:rPr>
              <a:t>Keynesianismus, </a:t>
            </a:r>
            <a:r>
              <a:rPr lang="de-DE" sz="3000" dirty="0">
                <a:solidFill>
                  <a:srgbClr val="FF0000"/>
                </a:solidFill>
              </a:rPr>
              <a:t>Vollbeschäftigung, </a:t>
            </a:r>
            <a:r>
              <a:rPr lang="de-DE" sz="2800" dirty="0">
                <a:solidFill>
                  <a:srgbClr val="FF0000"/>
                </a:solidFill>
              </a:rPr>
              <a:t>Konsumgesellschaft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30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000" dirty="0"/>
              <a:t>- vor dem Boom: Arbeitslosigkeit als Massenphänomen der 	Nachkriegszeit in allen Besatzungszonen.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000" dirty="0"/>
              <a:t>- im Boom: </a:t>
            </a:r>
            <a:r>
              <a:rPr lang="de-DE" sz="3000" dirty="0">
                <a:solidFill>
                  <a:srgbClr val="FF0000"/>
                </a:solidFill>
              </a:rPr>
              <a:t>Vollbeschäftigung</a:t>
            </a:r>
            <a:r>
              <a:rPr lang="de-DE" sz="3000" dirty="0"/>
              <a:t>: anhaltender Bedarf an Arbeitskräften 	(Flüchtlinge, Vertriebene, ehemalige DDR-Bürger, Gastarbeiter),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000" dirty="0"/>
              <a:t>- gesellschaftlicher Wandel: in Westeuropa ab Ende der 50er Jahre: 	</a:t>
            </a:r>
            <a:r>
              <a:rPr lang="de-DE" sz="3000" i="1" dirty="0"/>
              <a:t>Zeitalter des Massenkonsums</a:t>
            </a:r>
            <a:r>
              <a:rPr lang="de-DE" sz="3000" dirty="0"/>
              <a:t>: </a:t>
            </a:r>
            <a:r>
              <a:rPr lang="de-DE" sz="3000" dirty="0">
                <a:solidFill>
                  <a:srgbClr val="FF0000"/>
                </a:solidFill>
              </a:rPr>
              <a:t>Konsumgesellschaft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de-DE" sz="3200" dirty="0"/>
          </a:p>
        </p:txBody>
      </p:sp>
      <p:sp>
        <p:nvSpPr>
          <p:cNvPr id="5" name="Untertitel 2">
            <a:extLst>
              <a:ext uri="{FF2B5EF4-FFF2-40B4-BE49-F238E27FC236}">
                <a16:creationId xmlns:a16="http://schemas.microsoft.com/office/drawing/2014/main" id="{7B986181-C6C8-4C03-AB33-2F8E4E978560}"/>
              </a:ext>
            </a:extLst>
          </p:cNvPr>
          <p:cNvSpPr txBox="1">
            <a:spLocks/>
          </p:cNvSpPr>
          <p:nvPr/>
        </p:nvSpPr>
        <p:spPr>
          <a:xfrm>
            <a:off x="836101" y="627996"/>
            <a:ext cx="10058400" cy="72182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400" dirty="0">
                <a:solidFill>
                  <a:schemeClr val="tx2">
                    <a:lumMod val="75000"/>
                  </a:schemeClr>
                </a:solidFill>
              </a:rPr>
              <a:t>Sequenzplanung</a:t>
            </a:r>
          </a:p>
        </p:txBody>
      </p:sp>
    </p:spTree>
    <p:extLst>
      <p:ext uri="{BB962C8B-B14F-4D97-AF65-F5344CB8AC3E}">
        <p14:creationId xmlns:p14="http://schemas.microsoft.com/office/powerpoint/2010/main" val="7932854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E1750109-3B91-4506-B997-0CD8E35A14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93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72D8D1B-59F6-4FF3-8547-9BBB6129F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331" y="480060"/>
            <a:ext cx="3442553" cy="27880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4044C96-7CFD-44DB-A579-D77B0D37C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5998" y="487090"/>
            <a:ext cx="3588174" cy="278104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FC8C21F-9484-4A71-ABFA-6C10682FA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331" y="3603670"/>
            <a:ext cx="3442553" cy="27880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C444748-5A8D-4B53-89FE-42B455DFA2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5618" y="487090"/>
            <a:ext cx="3588171" cy="589788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F4FFA271-A10A-4AC3-8F06-E3313A197A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502" y="3603670"/>
            <a:ext cx="3601167" cy="27880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600FFB5A-C36E-43BA-A1FD-B17F423BD894}"/>
              </a:ext>
            </a:extLst>
          </p:cNvPr>
          <p:cNvSpPr txBox="1"/>
          <p:nvPr/>
        </p:nvSpPr>
        <p:spPr>
          <a:xfrm>
            <a:off x="4219597" y="4360419"/>
            <a:ext cx="361313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/>
              <a:t>Gutehoffnungshütte, Hochofen 1963</a:t>
            </a:r>
          </a:p>
          <a:p>
            <a:pPr marL="285750" indent="-285750">
              <a:buFontTx/>
              <a:buChar char="-"/>
            </a:pPr>
            <a:r>
              <a:rPr lang="de-DE" dirty="0"/>
              <a:t>Stahlwerk Duisburg  60er Jahre</a:t>
            </a:r>
          </a:p>
          <a:p>
            <a:pPr marL="285750" indent="-285750">
              <a:buFontTx/>
              <a:buChar char="-"/>
            </a:pPr>
            <a:r>
              <a:rPr lang="de-DE" dirty="0"/>
              <a:t>Frauenfußball 1955</a:t>
            </a:r>
          </a:p>
          <a:p>
            <a:pPr marL="285750" indent="-285750">
              <a:buFontTx/>
              <a:buChar char="-"/>
            </a:pPr>
            <a:r>
              <a:rPr lang="de-DE" dirty="0"/>
              <a:t>Karneval, Duisburg  1959</a:t>
            </a:r>
          </a:p>
          <a:p>
            <a:pPr marL="285750" indent="-285750">
              <a:buFontTx/>
              <a:buChar char="-"/>
            </a:pPr>
            <a:r>
              <a:rPr lang="de-DE" dirty="0"/>
              <a:t>Sonntagsspaziergang Oberhausen 1959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F2B602F-DF8D-41AB-AA82-9F8B929A5A33}"/>
              </a:ext>
            </a:extLst>
          </p:cNvPr>
          <p:cNvSpPr txBox="1"/>
          <p:nvPr/>
        </p:nvSpPr>
        <p:spPr>
          <a:xfrm>
            <a:off x="625579" y="871882"/>
            <a:ext cx="27389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/>
              <a:t>https://mapio.net/pic/p-29715976/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7390E52B-346F-4D1F-9B52-54060816DECB}"/>
              </a:ext>
            </a:extLst>
          </p:cNvPr>
          <p:cNvSpPr txBox="1"/>
          <p:nvPr/>
        </p:nvSpPr>
        <p:spPr>
          <a:xfrm>
            <a:off x="4349645" y="904041"/>
            <a:ext cx="234506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>
                <a:hlinkClick r:id="rId2"/>
              </a:rPr>
              <a:t>https://ruhrmuseum-fotoarchiv.de/bildersuche/query/cat:97</a:t>
            </a:r>
            <a:endParaRPr lang="de-DE"/>
          </a:p>
          <a:p>
            <a:endParaRPr lang="de-DE"/>
          </a:p>
          <a:p>
            <a:r>
              <a:rPr lang="de-DE"/>
              <a:t>Datei: 4_2_02_08.jpg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65F75231-9989-4513-A927-6AB0F5339649}"/>
              </a:ext>
            </a:extLst>
          </p:cNvPr>
          <p:cNvSpPr txBox="1"/>
          <p:nvPr/>
        </p:nvSpPr>
        <p:spPr>
          <a:xfrm>
            <a:off x="8285106" y="792951"/>
            <a:ext cx="314489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>
                <a:hlinkClick r:id="rId3"/>
              </a:rPr>
              <a:t>https://ruhrmuseum-fotoarchiv.de/bildersuche/query/cat:93</a:t>
            </a:r>
            <a:endParaRPr lang="de-DE"/>
          </a:p>
          <a:p>
            <a:endParaRPr lang="de-DE"/>
          </a:p>
          <a:p>
            <a:r>
              <a:rPr lang="de-DE"/>
              <a:t>Datei: kuc_KL608-1.jpg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5CAAB7F4-E125-46C3-9724-EE6CF8E69F1E}"/>
              </a:ext>
            </a:extLst>
          </p:cNvPr>
          <p:cNvSpPr txBox="1"/>
          <p:nvPr/>
        </p:nvSpPr>
        <p:spPr>
          <a:xfrm>
            <a:off x="710265" y="4034131"/>
            <a:ext cx="291467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>
                <a:hlinkClick r:id="rId4"/>
              </a:rPr>
              <a:t>https://ruhrmuseum-fotoarchiv.de/bildersuche/query/cat:13</a:t>
            </a:r>
            <a:endParaRPr lang="de-DE"/>
          </a:p>
          <a:p>
            <a:endParaRPr lang="de-DE"/>
          </a:p>
          <a:p>
            <a:r>
              <a:rPr lang="de-DE"/>
              <a:t>Datei: kuc_HO225-9.jpg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D4238250-BD66-45C8-9C0A-24C218DBBD06}"/>
              </a:ext>
            </a:extLst>
          </p:cNvPr>
          <p:cNvSpPr txBox="1"/>
          <p:nvPr/>
        </p:nvSpPr>
        <p:spPr>
          <a:xfrm>
            <a:off x="8599714" y="4034130"/>
            <a:ext cx="288202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>
                <a:hlinkClick r:id="rId4"/>
              </a:rPr>
              <a:t>https://ruhrmuseum-fotoarchiv.de/bildersuche/query/cat:13</a:t>
            </a:r>
            <a:endParaRPr lang="de-DE"/>
          </a:p>
          <a:p>
            <a:endParaRPr lang="de-DE"/>
          </a:p>
          <a:p>
            <a:r>
              <a:rPr lang="de-DE"/>
              <a:t>Datei: kuc_HO533-3.jpg</a:t>
            </a:r>
          </a:p>
        </p:txBody>
      </p:sp>
    </p:spTree>
    <p:extLst>
      <p:ext uri="{BB962C8B-B14F-4D97-AF65-F5344CB8AC3E}">
        <p14:creationId xmlns:p14="http://schemas.microsoft.com/office/powerpoint/2010/main" val="26726423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2"/>
          <p:cNvSpPr>
            <a:spLocks noGrp="1"/>
          </p:cNvSpPr>
          <p:nvPr>
            <p:ph idx="1"/>
          </p:nvPr>
        </p:nvSpPr>
        <p:spPr>
          <a:xfrm>
            <a:off x="667820" y="1449459"/>
            <a:ext cx="11250202" cy="526984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b="1" dirty="0"/>
              <a:t>12. DS: BRD: Wirtschaftslenkung, Arbeitswelt und gesellschaftlicher Wandel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10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>
                <a:solidFill>
                  <a:srgbClr val="FF0000"/>
                </a:solidFill>
              </a:rPr>
              <a:t>Keynesianismus, </a:t>
            </a:r>
            <a:r>
              <a:rPr lang="de-DE" sz="3000" dirty="0">
                <a:solidFill>
                  <a:srgbClr val="FF0000"/>
                </a:solidFill>
              </a:rPr>
              <a:t>Vollbeschäftigung, </a:t>
            </a:r>
            <a:r>
              <a:rPr lang="de-DE" sz="2800" dirty="0">
                <a:solidFill>
                  <a:srgbClr val="FF0000"/>
                </a:solidFill>
              </a:rPr>
              <a:t>Konsumgesellschaft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105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000" dirty="0"/>
              <a:t>- Keynesianischer Ansatz: durch steuerndes Eingreifen des Staates ein 	Gleichgewicht in Wirtschaft und Gesellschaft erreichen,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000" dirty="0"/>
              <a:t>- nach 1945 wurde dieser Ansatz „zum Ordnungsmodell des `liberalen 	Konsenses` im Rahmen der Marktwirtschaft“ (Doering-Manteuffel, 	Raphael, S. 9),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000" dirty="0"/>
              <a:t>- „Magna Charta des </a:t>
            </a:r>
            <a:r>
              <a:rPr lang="de-DE" sz="3000" dirty="0">
                <a:solidFill>
                  <a:srgbClr val="FF0000"/>
                </a:solidFill>
              </a:rPr>
              <a:t>Keynesianismus</a:t>
            </a:r>
            <a:r>
              <a:rPr lang="de-DE" sz="3000" dirty="0"/>
              <a:t>“ (ebd., S. 42): </a:t>
            </a:r>
            <a:r>
              <a:rPr lang="de-DE" sz="3000" i="1" dirty="0"/>
              <a:t>Gesetz zur 	Förderung der Stabilität und des Wachstums der Wirtschaft </a:t>
            </a:r>
            <a:r>
              <a:rPr lang="de-DE" sz="3000" dirty="0"/>
              <a:t>(1967)</a:t>
            </a:r>
            <a:endParaRPr lang="de-DE" sz="3200" dirty="0"/>
          </a:p>
        </p:txBody>
      </p:sp>
      <p:sp>
        <p:nvSpPr>
          <p:cNvPr id="5" name="Untertitel 2">
            <a:extLst>
              <a:ext uri="{FF2B5EF4-FFF2-40B4-BE49-F238E27FC236}">
                <a16:creationId xmlns:a16="http://schemas.microsoft.com/office/drawing/2014/main" id="{7B986181-C6C8-4C03-AB33-2F8E4E978560}"/>
              </a:ext>
            </a:extLst>
          </p:cNvPr>
          <p:cNvSpPr txBox="1">
            <a:spLocks/>
          </p:cNvSpPr>
          <p:nvPr/>
        </p:nvSpPr>
        <p:spPr>
          <a:xfrm>
            <a:off x="836101" y="627996"/>
            <a:ext cx="10058400" cy="72182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400" dirty="0">
                <a:solidFill>
                  <a:schemeClr val="tx2">
                    <a:lumMod val="75000"/>
                  </a:schemeClr>
                </a:solidFill>
              </a:rPr>
              <a:t>Sequenzplanung</a:t>
            </a:r>
          </a:p>
        </p:txBody>
      </p:sp>
    </p:spTree>
    <p:extLst>
      <p:ext uri="{BB962C8B-B14F-4D97-AF65-F5344CB8AC3E}">
        <p14:creationId xmlns:p14="http://schemas.microsoft.com/office/powerpoint/2010/main" val="17471631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2"/>
          <p:cNvSpPr>
            <a:spLocks noGrp="1"/>
          </p:cNvSpPr>
          <p:nvPr>
            <p:ph idx="1"/>
          </p:nvPr>
        </p:nvSpPr>
        <p:spPr>
          <a:xfrm>
            <a:off x="370284" y="1407560"/>
            <a:ext cx="7664107" cy="419185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b="1" dirty="0"/>
              <a:t>13. DS: DDR: Wirtschaftslenkung, Arbeitswelt und Gesellschaft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14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 dirty="0">
                <a:solidFill>
                  <a:srgbClr val="FF0000"/>
                </a:solidFill>
              </a:rPr>
              <a:t>Primat der Schwerindustrie, Recht auf Arbeit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/>
              <a:t>- bereits Mitte der 50er-Jahre offiziell keine 	Arbeitslosigkeit mehr,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/>
              <a:t>- Recht auf Arbeit in Verf. von 1949 / 	Kehrseite: „Pflicht zur Arbeit“ als 	</a:t>
            </a:r>
            <a:r>
              <a:rPr lang="de-DE" sz="3200" dirty="0" err="1"/>
              <a:t>Repressionstrument</a:t>
            </a:r>
            <a:endParaRPr lang="de-DE" sz="3200" dirty="0"/>
          </a:p>
        </p:txBody>
      </p:sp>
      <p:sp>
        <p:nvSpPr>
          <p:cNvPr id="5" name="Untertitel 2">
            <a:extLst>
              <a:ext uri="{FF2B5EF4-FFF2-40B4-BE49-F238E27FC236}">
                <a16:creationId xmlns:a16="http://schemas.microsoft.com/office/drawing/2014/main" id="{7B986181-C6C8-4C03-AB33-2F8E4E978560}"/>
              </a:ext>
            </a:extLst>
          </p:cNvPr>
          <p:cNvSpPr txBox="1">
            <a:spLocks/>
          </p:cNvSpPr>
          <p:nvPr/>
        </p:nvSpPr>
        <p:spPr>
          <a:xfrm>
            <a:off x="836100" y="770298"/>
            <a:ext cx="10058400" cy="72182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400" dirty="0">
                <a:solidFill>
                  <a:schemeClr val="tx2">
                    <a:lumMod val="75000"/>
                  </a:schemeClr>
                </a:solidFill>
              </a:rPr>
              <a:t>Sequenzplanung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4046A48-C0DB-4585-910F-51AE451A7755}"/>
              </a:ext>
            </a:extLst>
          </p:cNvPr>
          <p:cNvSpPr txBox="1"/>
          <p:nvPr/>
        </p:nvSpPr>
        <p:spPr>
          <a:xfrm>
            <a:off x="370284" y="5698069"/>
            <a:ext cx="112810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marR="0" lvl="0" indent="-914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planwirtschaftliche Probleme: Arbeitskräftehortung und 	(unkontrollierte) Arbeitskräftefluktuation.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59B6E5F-82A0-4C98-8A1B-731EC8D87700}"/>
              </a:ext>
            </a:extLst>
          </p:cNvPr>
          <p:cNvSpPr txBox="1"/>
          <p:nvPr/>
        </p:nvSpPr>
        <p:spPr>
          <a:xfrm>
            <a:off x="8708571" y="1992086"/>
            <a:ext cx="26343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https://www.hdg.de/lemo/bestand/objekt/plakat-schwerindustrie-grundlage-der-unabhaengigkeit.html</a:t>
            </a:r>
          </a:p>
        </p:txBody>
      </p:sp>
    </p:spTree>
    <p:extLst>
      <p:ext uri="{BB962C8B-B14F-4D97-AF65-F5344CB8AC3E}">
        <p14:creationId xmlns:p14="http://schemas.microsoft.com/office/powerpoint/2010/main" val="23834011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7B986181-C6C8-4C03-AB33-2F8E4E978560}"/>
              </a:ext>
            </a:extLst>
          </p:cNvPr>
          <p:cNvSpPr txBox="1">
            <a:spLocks/>
          </p:cNvSpPr>
          <p:nvPr/>
        </p:nvSpPr>
        <p:spPr>
          <a:xfrm>
            <a:off x="836101" y="627996"/>
            <a:ext cx="10058400" cy="72182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400" dirty="0">
                <a:solidFill>
                  <a:srgbClr val="FF0000"/>
                </a:solidFill>
              </a:rPr>
              <a:t>Fünfjahrplan: </a:t>
            </a:r>
            <a:r>
              <a:rPr lang="de-DE" sz="4400" dirty="0">
                <a:solidFill>
                  <a:schemeClr val="tx1"/>
                </a:solidFill>
              </a:rPr>
              <a:t>Planpropaganda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9F8E9ED2-61C1-478B-98B9-0CC21588641D}"/>
              </a:ext>
            </a:extLst>
          </p:cNvPr>
          <p:cNvSpPr txBox="1"/>
          <p:nvPr/>
        </p:nvSpPr>
        <p:spPr>
          <a:xfrm>
            <a:off x="836101" y="1785257"/>
            <a:ext cx="5151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https://www.dhm.de/archiv/ausstellungen/kalter_krieg/bild/a_126.htm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F2709D2-F10B-4C90-988D-87C9BA627351}"/>
              </a:ext>
            </a:extLst>
          </p:cNvPr>
          <p:cNvSpPr txBox="1"/>
          <p:nvPr/>
        </p:nvSpPr>
        <p:spPr>
          <a:xfrm>
            <a:off x="6858000" y="2079171"/>
            <a:ext cx="4497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https://www.europeana.eu/en/item/08547/sgml_eu_php_obj_p0005475</a:t>
            </a:r>
          </a:p>
        </p:txBody>
      </p:sp>
    </p:spTree>
    <p:extLst>
      <p:ext uri="{BB962C8B-B14F-4D97-AF65-F5344CB8AC3E}">
        <p14:creationId xmlns:p14="http://schemas.microsoft.com/office/powerpoint/2010/main" val="15996131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2"/>
          <p:cNvSpPr>
            <a:spLocks noGrp="1"/>
          </p:cNvSpPr>
          <p:nvPr>
            <p:ph idx="1"/>
          </p:nvPr>
        </p:nvSpPr>
        <p:spPr>
          <a:xfrm>
            <a:off x="182532" y="601603"/>
            <a:ext cx="4738789" cy="427862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b="1" dirty="0"/>
              <a:t>Vorschlag für die Sequenzplanung in sechs Doppelstunden (25.-3.DS):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b="1" dirty="0"/>
              <a:t>(</a:t>
            </a:r>
            <a:r>
              <a:rPr lang="de-DE" sz="3600" b="1" dirty="0"/>
              <a:t>9) </a:t>
            </a:r>
            <a:r>
              <a:rPr lang="de-DE" sz="3200" dirty="0"/>
              <a:t>die wirtschaftlichen </a:t>
            </a:r>
            <a:r>
              <a:rPr lang="de-DE" sz="3200" dirty="0">
                <a:solidFill>
                  <a:schemeClr val="tx1"/>
                </a:solidFill>
              </a:rPr>
              <a:t>Krisen</a:t>
            </a:r>
            <a:r>
              <a:rPr lang="de-DE" sz="3200" dirty="0"/>
              <a:t> der 1970er- und 1980er-Jahre und ihre Auswirkungen auf Westeuropa erläutern.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1400" dirty="0"/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endParaRPr lang="de-DE" sz="32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0102725-3D8A-4A1F-A79F-72F37719C8C6}"/>
              </a:ext>
            </a:extLst>
          </p:cNvPr>
          <p:cNvSpPr txBox="1"/>
          <p:nvPr/>
        </p:nvSpPr>
        <p:spPr>
          <a:xfrm>
            <a:off x="6800655" y="3796874"/>
            <a:ext cx="422781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Abbruch Zeche Erin, Castrop-Rauxel 1984</a:t>
            </a:r>
          </a:p>
          <a:p>
            <a:r>
              <a:rPr lang="de-DE" dirty="0"/>
              <a:t>http://www.erin-foerder-turm-verein.de/%C3%BCber-den-verein/</a:t>
            </a:r>
          </a:p>
        </p:txBody>
      </p:sp>
    </p:spTree>
    <p:extLst>
      <p:ext uri="{BB962C8B-B14F-4D97-AF65-F5344CB8AC3E}">
        <p14:creationId xmlns:p14="http://schemas.microsoft.com/office/powerpoint/2010/main" val="38988620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2"/>
          <p:cNvSpPr>
            <a:spLocks noGrp="1"/>
          </p:cNvSpPr>
          <p:nvPr>
            <p:ph idx="1"/>
          </p:nvPr>
        </p:nvSpPr>
        <p:spPr>
          <a:xfrm>
            <a:off x="595223" y="1651647"/>
            <a:ext cx="10620842" cy="4680142"/>
          </a:xfrm>
        </p:spPr>
        <p:txBody>
          <a:bodyPr>
            <a:noAutofit/>
          </a:bodyPr>
          <a:lstStyle/>
          <a:p>
            <a:pPr marL="201168" lvl="1" indent="0">
              <a:lnSpc>
                <a:spcPct val="100000"/>
              </a:lnSpc>
              <a:spcAft>
                <a:spcPts val="1200"/>
              </a:spcAft>
              <a:buNone/>
            </a:pPr>
            <a:endParaRPr lang="de-DE" sz="2600" dirty="0"/>
          </a:p>
        </p:txBody>
      </p:sp>
      <p:sp>
        <p:nvSpPr>
          <p:cNvPr id="5" name="Untertitel 2">
            <a:extLst>
              <a:ext uri="{FF2B5EF4-FFF2-40B4-BE49-F238E27FC236}">
                <a16:creationId xmlns:a16="http://schemas.microsoft.com/office/drawing/2014/main" id="{7B986181-C6C8-4C03-AB33-2F8E4E978560}"/>
              </a:ext>
            </a:extLst>
          </p:cNvPr>
          <p:cNvSpPr txBox="1">
            <a:spLocks/>
          </p:cNvSpPr>
          <p:nvPr/>
        </p:nvSpPr>
        <p:spPr>
          <a:xfrm>
            <a:off x="673724" y="125408"/>
            <a:ext cx="10058400" cy="1475465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400" dirty="0">
                <a:solidFill>
                  <a:schemeClr val="tx2">
                    <a:lumMod val="75000"/>
                  </a:schemeClr>
                </a:solidFill>
              </a:rPr>
              <a:t>Sequenzplanung: </a:t>
            </a:r>
          </a:p>
          <a:p>
            <a:pPr algn="ctr"/>
            <a:r>
              <a:rPr lang="de-DE" sz="4400" dirty="0">
                <a:solidFill>
                  <a:schemeClr val="tx2">
                    <a:lumMod val="75000"/>
                  </a:schemeClr>
                </a:solidFill>
              </a:rPr>
              <a:t>Strukturierung durch Begriffe </a:t>
            </a:r>
          </a:p>
        </p:txBody>
      </p:sp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id="{A00A2C67-874C-4CAB-81E6-FBDACCE18D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862356"/>
              </p:ext>
            </p:extLst>
          </p:nvPr>
        </p:nvGraphicFramePr>
        <p:xfrm>
          <a:off x="673724" y="1743004"/>
          <a:ext cx="10463839" cy="3784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8993">
                  <a:extLst>
                    <a:ext uri="{9D8B030D-6E8A-4147-A177-3AD203B41FA5}">
                      <a16:colId xmlns:a16="http://schemas.microsoft.com/office/drawing/2014/main" val="973668246"/>
                    </a:ext>
                  </a:extLst>
                </a:gridCol>
                <a:gridCol w="2782516">
                  <a:extLst>
                    <a:ext uri="{9D8B030D-6E8A-4147-A177-3AD203B41FA5}">
                      <a16:colId xmlns:a16="http://schemas.microsoft.com/office/drawing/2014/main" val="2797136360"/>
                    </a:ext>
                  </a:extLst>
                </a:gridCol>
                <a:gridCol w="607710">
                  <a:extLst>
                    <a:ext uri="{9D8B030D-6E8A-4147-A177-3AD203B41FA5}">
                      <a16:colId xmlns:a16="http://schemas.microsoft.com/office/drawing/2014/main" val="4221663946"/>
                    </a:ext>
                  </a:extLst>
                </a:gridCol>
                <a:gridCol w="4464620">
                  <a:extLst>
                    <a:ext uri="{9D8B030D-6E8A-4147-A177-3AD203B41FA5}">
                      <a16:colId xmlns:a16="http://schemas.microsoft.com/office/drawing/2014/main" val="3774120636"/>
                    </a:ext>
                  </a:extLst>
                </a:gridCol>
              </a:tblGrid>
              <a:tr h="39909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b="0" dirty="0"/>
                        <a:t>(9) </a:t>
                      </a:r>
                      <a:r>
                        <a:rPr lang="de-DE" sz="2400" b="0" dirty="0"/>
                        <a:t>Krisen (1973 – 1989</a:t>
                      </a:r>
                      <a:r>
                        <a:rPr lang="de-DE" sz="2000" b="0" dirty="0"/>
                        <a:t>)</a:t>
                      </a: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701332"/>
                  </a:ext>
                </a:extLst>
              </a:tr>
              <a:tr h="747020">
                <a:tc gridSpan="2">
                  <a:txBody>
                    <a:bodyPr/>
                    <a:lstStyle/>
                    <a:p>
                      <a:pPr algn="l"/>
                      <a:r>
                        <a:rPr lang="de-DE" sz="2400" b="0" u="sng" dirty="0"/>
                        <a:t>Auswirkungen auf Westeuropa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de-DE" sz="2400" b="1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(11) Zusammenbruch des Ostblocks 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751021"/>
                  </a:ext>
                </a:extLst>
              </a:tr>
              <a:tr h="373510">
                <a:tc rowSpan="4">
                  <a:txBody>
                    <a:bodyPr/>
                    <a:lstStyle/>
                    <a:p>
                      <a:pPr algn="ctr"/>
                      <a:r>
                        <a:rPr lang="de-DE" sz="1800" b="1" i="1" dirty="0">
                          <a:solidFill>
                            <a:srgbClr val="FF0000"/>
                          </a:solidFill>
                        </a:rPr>
                        <a:t>Ende des „Golden Age“: </a:t>
                      </a:r>
                      <a:endParaRPr lang="de-DE" b="1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i="1" dirty="0">
                          <a:solidFill>
                            <a:srgbClr val="FF0000"/>
                          </a:solidFill>
                        </a:rPr>
                        <a:t>Ölkrise</a:t>
                      </a:r>
                      <a:endParaRPr lang="de-DE" b="1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de-DE" b="0" i="0" dirty="0"/>
                        <a:t>Phänomene</a:t>
                      </a:r>
                    </a:p>
                    <a:p>
                      <a:pPr algn="ctr"/>
                      <a:r>
                        <a:rPr lang="de-DE" b="0" i="0" dirty="0"/>
                        <a:t>der Krisen</a:t>
                      </a:r>
                      <a:endParaRPr lang="de-DE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825890"/>
                  </a:ext>
                </a:extLst>
              </a:tr>
              <a:tr h="37351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i="1" dirty="0">
                          <a:solidFill>
                            <a:srgbClr val="FF0000"/>
                          </a:solidFill>
                        </a:rPr>
                        <a:t>Stagflation</a:t>
                      </a:r>
                      <a:endParaRPr lang="de-DE" b="1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de-DE" b="0" i="0" dirty="0"/>
                        <a:t>Phänomene</a:t>
                      </a:r>
                    </a:p>
                    <a:p>
                      <a:pPr algn="ctr"/>
                      <a:r>
                        <a:rPr lang="de-DE" b="0" i="0" dirty="0"/>
                        <a:t>der Krisen</a:t>
                      </a:r>
                      <a:endParaRPr lang="de-DE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118068"/>
                  </a:ext>
                </a:extLst>
              </a:tr>
              <a:tr h="504444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i="1" dirty="0">
                          <a:solidFill>
                            <a:srgbClr val="FF0000"/>
                          </a:solidFill>
                        </a:rPr>
                        <a:t>Sockelarbeitslosigkeit</a:t>
                      </a:r>
                      <a:endParaRPr lang="de-DE" b="1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757029"/>
                  </a:ext>
                </a:extLst>
              </a:tr>
              <a:tr h="37351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i="1" dirty="0">
                          <a:solidFill>
                            <a:srgbClr val="FF0000"/>
                          </a:solidFill>
                        </a:rPr>
                        <a:t>Zwei-Drittel-Gesellschaft</a:t>
                      </a:r>
                      <a:endParaRPr lang="de-DE" b="1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45021"/>
                  </a:ext>
                </a:extLst>
              </a:tr>
              <a:tr h="373510">
                <a:tc rowSpan="2">
                  <a:txBody>
                    <a:bodyPr/>
                    <a:lstStyle/>
                    <a:p>
                      <a:pPr algn="ctr"/>
                      <a:r>
                        <a:rPr lang="de-DE" sz="1800" b="1" i="1" dirty="0">
                          <a:solidFill>
                            <a:srgbClr val="FF0000"/>
                          </a:solidFill>
                        </a:rPr>
                        <a:t>Strukturwandel</a:t>
                      </a:r>
                      <a:r>
                        <a:rPr lang="de-DE" sz="1800" b="1" dirty="0">
                          <a:solidFill>
                            <a:srgbClr val="FF0000"/>
                          </a:solidFill>
                        </a:rPr>
                        <a:t>:</a:t>
                      </a:r>
                      <a:endParaRPr lang="de-DE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i="1" dirty="0">
                          <a:solidFill>
                            <a:srgbClr val="FF0000"/>
                          </a:solidFill>
                        </a:rPr>
                        <a:t>Neoliberalismus</a:t>
                      </a:r>
                      <a:endParaRPr lang="de-DE" b="1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de-DE" b="0" i="0" dirty="0"/>
                        <a:t>Versuche der Krisenbewältigung bzw. Folgen</a:t>
                      </a:r>
                      <a:endParaRPr lang="de-DE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810545"/>
                  </a:ext>
                </a:extLst>
              </a:tr>
              <a:tr h="373510">
                <a:tc vMerge="1">
                  <a:txBody>
                    <a:bodyPr/>
                    <a:lstStyle/>
                    <a:p>
                      <a:pPr algn="ctr"/>
                      <a:r>
                        <a:rPr lang="de-DE" sz="1800" b="1" i="1" dirty="0"/>
                        <a:t>Strukturwandel</a:t>
                      </a:r>
                      <a:r>
                        <a:rPr lang="de-DE" sz="1800" b="1" dirty="0"/>
                        <a:t>:</a:t>
                      </a:r>
                      <a:endParaRPr lang="de-DE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i="1" dirty="0">
                          <a:solidFill>
                            <a:srgbClr val="FF0000"/>
                          </a:solidFill>
                        </a:rPr>
                        <a:t>Digitalisierung</a:t>
                      </a:r>
                      <a:endParaRPr lang="de-DE" b="1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939566"/>
                  </a:ext>
                </a:extLst>
              </a:tr>
            </a:tbl>
          </a:graphicData>
        </a:graphic>
      </p:graphicFrame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0750DCB6-F16D-49A9-B57A-09EFE693044E}"/>
              </a:ext>
            </a:extLst>
          </p:cNvPr>
          <p:cNvCxnSpPr>
            <a:cxnSpLocks/>
          </p:cNvCxnSpPr>
          <p:nvPr/>
        </p:nvCxnSpPr>
        <p:spPr>
          <a:xfrm flipH="1">
            <a:off x="4626429" y="2405292"/>
            <a:ext cx="592843" cy="381451"/>
          </a:xfrm>
          <a:prstGeom prst="straightConnector1">
            <a:avLst/>
          </a:prstGeom>
          <a:ln w="60325" cmpd="dbl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Geschweifte Klammer rechts 8">
            <a:extLst>
              <a:ext uri="{FF2B5EF4-FFF2-40B4-BE49-F238E27FC236}">
                <a16:creationId xmlns:a16="http://schemas.microsoft.com/office/drawing/2014/main" id="{66DBCA8F-93ED-418D-90F5-A223A8165B26}"/>
              </a:ext>
            </a:extLst>
          </p:cNvPr>
          <p:cNvSpPr/>
          <p:nvPr/>
        </p:nvSpPr>
        <p:spPr>
          <a:xfrm>
            <a:off x="6096000" y="3229512"/>
            <a:ext cx="350782" cy="1440247"/>
          </a:xfrm>
          <a:prstGeom prst="rightBrace">
            <a:avLst/>
          </a:prstGeom>
          <a:ln w="539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10" name="Geschweifte Klammer rechts 9">
            <a:extLst>
              <a:ext uri="{FF2B5EF4-FFF2-40B4-BE49-F238E27FC236}">
                <a16:creationId xmlns:a16="http://schemas.microsoft.com/office/drawing/2014/main" id="{BB9635BE-293E-49FA-8F50-B8C8CBADB714}"/>
              </a:ext>
            </a:extLst>
          </p:cNvPr>
          <p:cNvSpPr/>
          <p:nvPr/>
        </p:nvSpPr>
        <p:spPr>
          <a:xfrm>
            <a:off x="6096000" y="4820675"/>
            <a:ext cx="350782" cy="706696"/>
          </a:xfrm>
          <a:prstGeom prst="rightBrace">
            <a:avLst/>
          </a:prstGeom>
          <a:ln w="539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3FACE1E8-180D-4115-9619-15235CCE624A}"/>
              </a:ext>
            </a:extLst>
          </p:cNvPr>
          <p:cNvCxnSpPr>
            <a:cxnSpLocks/>
          </p:cNvCxnSpPr>
          <p:nvPr/>
        </p:nvCxnSpPr>
        <p:spPr>
          <a:xfrm>
            <a:off x="5540922" y="2405292"/>
            <a:ext cx="905860" cy="381451"/>
          </a:xfrm>
          <a:prstGeom prst="straightConnector1">
            <a:avLst/>
          </a:prstGeom>
          <a:ln w="60325" cmpd="dbl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30243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2"/>
          <p:cNvSpPr>
            <a:spLocks noGrp="1"/>
          </p:cNvSpPr>
          <p:nvPr>
            <p:ph idx="1"/>
          </p:nvPr>
        </p:nvSpPr>
        <p:spPr>
          <a:xfrm>
            <a:off x="415064" y="1088929"/>
            <a:ext cx="4615814" cy="468014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b="1" dirty="0"/>
              <a:t>25. DS: Die Krise als Chance? – Das Beispiel der Ölpreiskrise von 1973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3200" dirty="0"/>
          </a:p>
        </p:txBody>
      </p:sp>
      <p:sp>
        <p:nvSpPr>
          <p:cNvPr id="5" name="Untertitel 2">
            <a:extLst>
              <a:ext uri="{FF2B5EF4-FFF2-40B4-BE49-F238E27FC236}">
                <a16:creationId xmlns:a16="http://schemas.microsoft.com/office/drawing/2014/main" id="{7B986181-C6C8-4C03-AB33-2F8E4E978560}"/>
              </a:ext>
            </a:extLst>
          </p:cNvPr>
          <p:cNvSpPr txBox="1">
            <a:spLocks/>
          </p:cNvSpPr>
          <p:nvPr/>
        </p:nvSpPr>
        <p:spPr>
          <a:xfrm>
            <a:off x="782885" y="192240"/>
            <a:ext cx="10058400" cy="72182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400" dirty="0">
                <a:solidFill>
                  <a:schemeClr val="tx2">
                    <a:lumMod val="75000"/>
                  </a:schemeClr>
                </a:solidFill>
              </a:rPr>
              <a:t>Sequenzplanung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10411FC-D173-4C41-B994-DCF5CAB2E2DB}"/>
              </a:ext>
            </a:extLst>
          </p:cNvPr>
          <p:cNvSpPr txBox="1"/>
          <p:nvPr/>
        </p:nvSpPr>
        <p:spPr>
          <a:xfrm>
            <a:off x="415064" y="6093221"/>
            <a:ext cx="10794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vgl. ausgearbeiteter Stundenvorschlag: 452_oelkrise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1FDAD6D-3BBC-4933-A4D5-15DD7D8C14E6}"/>
              </a:ext>
            </a:extLst>
          </p:cNvPr>
          <p:cNvSpPr txBox="1"/>
          <p:nvPr/>
        </p:nvSpPr>
        <p:spPr>
          <a:xfrm>
            <a:off x="653142" y="3272807"/>
            <a:ext cx="281940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/>
              <a:t>https://www.n-tv.de/politik/dossier/Deutschland-autofrei-article605647.html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F001EC5A-5CD9-4BE7-BF1C-1AD8A059E1F5}"/>
              </a:ext>
            </a:extLst>
          </p:cNvPr>
          <p:cNvSpPr txBox="1"/>
          <p:nvPr/>
        </p:nvSpPr>
        <p:spPr>
          <a:xfrm>
            <a:off x="6672941" y="3429000"/>
            <a:ext cx="427808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/>
              <a:t>https://www.bpb.de/politik/hintergrund-aktuell/172918/autofreier-sonntag-1973-25-11-2013</a:t>
            </a:r>
          </a:p>
        </p:txBody>
      </p:sp>
    </p:spTree>
    <p:extLst>
      <p:ext uri="{BB962C8B-B14F-4D97-AF65-F5344CB8AC3E}">
        <p14:creationId xmlns:p14="http://schemas.microsoft.com/office/powerpoint/2010/main" val="22776206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2"/>
          <p:cNvSpPr>
            <a:spLocks noGrp="1"/>
          </p:cNvSpPr>
          <p:nvPr>
            <p:ph idx="1"/>
          </p:nvPr>
        </p:nvSpPr>
        <p:spPr>
          <a:xfrm>
            <a:off x="708917" y="1349816"/>
            <a:ext cx="10496874" cy="468014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b="1" dirty="0"/>
              <a:t>26. DS: Auslaufen der Prosperität in den 70er-Jahren: der Westen nach dem Boom (</a:t>
            </a:r>
            <a:r>
              <a:rPr lang="de-DE" sz="3200" dirty="0">
                <a:solidFill>
                  <a:srgbClr val="FF0000"/>
                </a:solidFill>
              </a:rPr>
              <a:t>Ende des „Golden Age“</a:t>
            </a:r>
            <a:r>
              <a:rPr lang="de-DE" sz="3200" dirty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32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32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3200" dirty="0"/>
          </a:p>
        </p:txBody>
      </p:sp>
      <p:sp>
        <p:nvSpPr>
          <p:cNvPr id="5" name="Untertitel 2">
            <a:extLst>
              <a:ext uri="{FF2B5EF4-FFF2-40B4-BE49-F238E27FC236}">
                <a16:creationId xmlns:a16="http://schemas.microsoft.com/office/drawing/2014/main" id="{7B986181-C6C8-4C03-AB33-2F8E4E978560}"/>
              </a:ext>
            </a:extLst>
          </p:cNvPr>
          <p:cNvSpPr txBox="1">
            <a:spLocks/>
          </p:cNvSpPr>
          <p:nvPr/>
        </p:nvSpPr>
        <p:spPr>
          <a:xfrm>
            <a:off x="836101" y="627996"/>
            <a:ext cx="10058400" cy="72182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400" dirty="0">
                <a:solidFill>
                  <a:schemeClr val="tx2">
                    <a:lumMod val="75000"/>
                  </a:schemeClr>
                </a:solidFill>
              </a:rPr>
              <a:t>Sequenzplanung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33901EF-6E82-4952-8319-DD5F918B8612}"/>
              </a:ext>
            </a:extLst>
          </p:cNvPr>
          <p:cNvSpPr txBox="1"/>
          <p:nvPr/>
        </p:nvSpPr>
        <p:spPr>
          <a:xfrm>
            <a:off x="9687287" y="2577831"/>
            <a:ext cx="2414427" cy="4063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Durchschnittliches Produktivitätswachs-</a:t>
            </a:r>
            <a:r>
              <a:rPr lang="de-DE" sz="1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tum</a:t>
            </a:r>
            <a:r>
              <a:rPr lang="de-DE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in ausgewählten Ländern und in Westeuropa während des Goldenen Zeit-alters im Vergleich zu den Perioden davor und danach.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e-DE" sz="14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https://de.wikipedia.org/wiki/Nachkriegsboom#/media/Datei:Produktivit%C3%A4tswachstum.png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083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5230A27-1553-42F8-99D7-829868E13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772232D-B4D6-429F-B3D1-2D9891B85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251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Untertitel 2"/>
          <p:cNvSpPr>
            <a:spLocks noGrp="1"/>
          </p:cNvSpPr>
          <p:nvPr>
            <p:ph idx="1"/>
          </p:nvPr>
        </p:nvSpPr>
        <p:spPr>
          <a:xfrm>
            <a:off x="5134882" y="963507"/>
            <a:ext cx="6135097" cy="4938851"/>
          </a:xfrm>
        </p:spPr>
        <p:txBody>
          <a:bodyPr vert="horz" lIns="0" tIns="45720" rIns="0" bIns="45720" rtlCol="0" anchor="ctr"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/>
              <a:t>3.4.6 West- und </a:t>
            </a:r>
            <a:r>
              <a:rPr lang="en-US" sz="2400" b="1" dirty="0" err="1"/>
              <a:t>Osteuropa</a:t>
            </a:r>
            <a:r>
              <a:rPr lang="en-US" sz="2400" b="1" dirty="0"/>
              <a:t> </a:t>
            </a:r>
            <a:r>
              <a:rPr lang="en-US" sz="2400" b="1" dirty="0" err="1"/>
              <a:t>nach</a:t>
            </a:r>
            <a:r>
              <a:rPr lang="en-US" sz="2400" b="1" dirty="0"/>
              <a:t> 1945: </a:t>
            </a:r>
            <a:r>
              <a:rPr lang="en-US" sz="2400" b="1" dirty="0" err="1"/>
              <a:t>Wege</a:t>
            </a:r>
            <a:r>
              <a:rPr lang="en-US" sz="2400" b="1" dirty="0"/>
              <a:t> in die </a:t>
            </a:r>
            <a:r>
              <a:rPr lang="en-US" sz="2400" b="1" dirty="0" err="1"/>
              <a:t>postindustrielle</a:t>
            </a:r>
            <a:r>
              <a:rPr lang="en-US" sz="2400" b="1" dirty="0"/>
              <a:t> </a:t>
            </a:r>
            <a:r>
              <a:rPr lang="en-US" sz="2400" b="1" dirty="0" err="1"/>
              <a:t>Zivilgesellschaft</a:t>
            </a:r>
            <a:r>
              <a:rPr lang="en-US" sz="2400" b="1" dirty="0"/>
              <a:t> (12.1, </a:t>
            </a:r>
            <a:r>
              <a:rPr lang="en-US" sz="2400" b="1" dirty="0" err="1"/>
              <a:t>fünfstündig</a:t>
            </a:r>
            <a:r>
              <a:rPr lang="en-US" sz="2400" b="1" dirty="0"/>
              <a:t>)</a:t>
            </a:r>
          </a:p>
          <a:p>
            <a:pPr>
              <a:spcAft>
                <a:spcPts val="1200"/>
              </a:spcAft>
            </a:pPr>
            <a:endParaRPr lang="en-US" sz="2400" b="1" dirty="0"/>
          </a:p>
          <a:p>
            <a:pPr marL="0" indent="0">
              <a:spcAft>
                <a:spcPts val="1200"/>
              </a:spcAft>
              <a:buFont typeface="Calibri" panose="020F0502020204030204" pitchFamily="34" charset="0"/>
              <a:buNone/>
            </a:pPr>
            <a:r>
              <a:rPr lang="en-US" sz="2400" dirty="0"/>
              <a:t>Die </a:t>
            </a:r>
            <a:r>
              <a:rPr lang="en-US" sz="2400" dirty="0" err="1"/>
              <a:t>Schülerinnen</a:t>
            </a:r>
            <a:r>
              <a:rPr lang="en-US" sz="2400" dirty="0"/>
              <a:t> und </a:t>
            </a:r>
            <a:r>
              <a:rPr lang="en-US" sz="2400" dirty="0" err="1"/>
              <a:t>Schüler</a:t>
            </a:r>
            <a:r>
              <a:rPr lang="en-US" sz="2400" dirty="0"/>
              <a:t> </a:t>
            </a:r>
            <a:r>
              <a:rPr lang="en-US" sz="2400" dirty="0" err="1"/>
              <a:t>können</a:t>
            </a:r>
            <a:r>
              <a:rPr lang="en-US" sz="2400" dirty="0"/>
              <a:t> </a:t>
            </a:r>
            <a:r>
              <a:rPr lang="en-US" sz="2400" b="1" dirty="0" err="1"/>
              <a:t>Chancen</a:t>
            </a:r>
            <a:r>
              <a:rPr lang="en-US" sz="2400" dirty="0"/>
              <a:t> und </a:t>
            </a:r>
            <a:r>
              <a:rPr lang="en-US" sz="2400" b="1" dirty="0" err="1"/>
              <a:t>Probleme</a:t>
            </a:r>
            <a:r>
              <a:rPr lang="en-US" sz="2400" dirty="0"/>
              <a:t> </a:t>
            </a:r>
            <a:r>
              <a:rPr lang="en-US" sz="2400" dirty="0" err="1"/>
              <a:t>bei</a:t>
            </a:r>
            <a:r>
              <a:rPr lang="en-US" sz="2400" dirty="0"/>
              <a:t> der </a:t>
            </a:r>
            <a:r>
              <a:rPr lang="en-US" sz="2400" dirty="0" err="1"/>
              <a:t>Herausbildung</a:t>
            </a:r>
            <a:r>
              <a:rPr lang="en-US" sz="2400" dirty="0"/>
              <a:t> einer </a:t>
            </a:r>
            <a:r>
              <a:rPr lang="en-US" sz="2400" dirty="0" err="1"/>
              <a:t>post</a:t>
            </a:r>
            <a:r>
              <a:rPr lang="en-US" sz="2400" b="1" dirty="0" err="1"/>
              <a:t>industriellen</a:t>
            </a:r>
            <a:r>
              <a:rPr lang="en-US" sz="2400" dirty="0"/>
              <a:t> </a:t>
            </a:r>
            <a:r>
              <a:rPr lang="en-US" sz="2400" dirty="0" err="1"/>
              <a:t>Zivil</a:t>
            </a:r>
            <a:r>
              <a:rPr lang="en-US" sz="2400" b="1" dirty="0" err="1"/>
              <a:t>gesellschaft</a:t>
            </a:r>
            <a:r>
              <a:rPr lang="en-US" sz="2400" dirty="0"/>
              <a:t> in </a:t>
            </a:r>
            <a:r>
              <a:rPr lang="en-US" sz="2400" b="1" dirty="0"/>
              <a:t>West- und </a:t>
            </a:r>
            <a:r>
              <a:rPr lang="en-US" sz="2400" b="1" dirty="0" err="1"/>
              <a:t>Osteuropa</a:t>
            </a:r>
            <a:r>
              <a:rPr lang="en-US" sz="2400" b="1" dirty="0"/>
              <a:t> </a:t>
            </a:r>
            <a:r>
              <a:rPr lang="en-US" sz="2400" dirty="0" err="1"/>
              <a:t>nach</a:t>
            </a:r>
            <a:r>
              <a:rPr lang="en-US" sz="2400" dirty="0"/>
              <a:t> 1945 </a:t>
            </a:r>
            <a:r>
              <a:rPr lang="en-US" sz="2400" dirty="0" err="1"/>
              <a:t>analysieren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37185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2"/>
          <p:cNvSpPr>
            <a:spLocks noGrp="1"/>
          </p:cNvSpPr>
          <p:nvPr>
            <p:ph idx="1"/>
          </p:nvPr>
        </p:nvSpPr>
        <p:spPr>
          <a:xfrm>
            <a:off x="586455" y="1169644"/>
            <a:ext cx="11393211" cy="118790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b="1" dirty="0"/>
              <a:t>27. DS: Krisensymptome in Westeuropa und Versuche der 	Krisenbewältigung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de-DE" sz="3200" b="1" dirty="0">
              <a:solidFill>
                <a:schemeClr val="tx1"/>
              </a:solidFill>
            </a:endParaRPr>
          </a:p>
        </p:txBody>
      </p:sp>
      <p:sp>
        <p:nvSpPr>
          <p:cNvPr id="5" name="Untertitel 2">
            <a:extLst>
              <a:ext uri="{FF2B5EF4-FFF2-40B4-BE49-F238E27FC236}">
                <a16:creationId xmlns:a16="http://schemas.microsoft.com/office/drawing/2014/main" id="{7B986181-C6C8-4C03-AB33-2F8E4E978560}"/>
              </a:ext>
            </a:extLst>
          </p:cNvPr>
          <p:cNvSpPr txBox="1">
            <a:spLocks/>
          </p:cNvSpPr>
          <p:nvPr/>
        </p:nvSpPr>
        <p:spPr>
          <a:xfrm>
            <a:off x="908020" y="394956"/>
            <a:ext cx="10058400" cy="72182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400" dirty="0">
                <a:solidFill>
                  <a:schemeClr val="tx2">
                    <a:lumMod val="75000"/>
                  </a:schemeClr>
                </a:solidFill>
              </a:rPr>
              <a:t>Sequenzplanung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8D5EC51-0CF0-4E1C-93FF-AE18E4AE7906}"/>
              </a:ext>
            </a:extLst>
          </p:cNvPr>
          <p:cNvSpPr txBox="1"/>
          <p:nvPr/>
        </p:nvSpPr>
        <p:spPr>
          <a:xfrm>
            <a:off x="586455" y="2425450"/>
            <a:ext cx="6401973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Arbeitslosigkeit als wirtschaftliches, 	gesellschaftliches und politisches 	Problem: Übergang von der 	konjunkturellen zur strukturellen 	Arbeitslosigkeit: 	</a:t>
            </a:r>
            <a:r>
              <a:rPr lang="de-DE" sz="2800" dirty="0">
                <a:solidFill>
                  <a:srgbClr val="FF0000"/>
                </a:solidFill>
              </a:rPr>
              <a:t>Sockelarbeitslosigkeit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de-DE" sz="2800" dirty="0">
                <a:solidFill>
                  <a:srgbClr val="FF0000"/>
                </a:solidFill>
              </a:rPr>
              <a:t>Stagflation</a:t>
            </a: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als gleichzeitiges Auftreten 	von Inflation und wirtschaftlicher 	Stagnation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7B52081-69AF-4E91-AF12-2AFCEFE98DB1}"/>
              </a:ext>
            </a:extLst>
          </p:cNvPr>
          <p:cNvSpPr txBox="1"/>
          <p:nvPr/>
        </p:nvSpPr>
        <p:spPr>
          <a:xfrm>
            <a:off x="6590450" y="5746762"/>
            <a:ext cx="55035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„Konjunkturspritze“, Karikatur von Horst </a:t>
            </a:r>
            <a:r>
              <a:rPr lang="de-DE" dirty="0" err="1"/>
              <a:t>Haitzinger</a:t>
            </a:r>
            <a:r>
              <a:rPr lang="de-DE" dirty="0"/>
              <a:t>, 1974. In: Ulrich Schnakenberg (</a:t>
            </a:r>
            <a:r>
              <a:rPr lang="de-DE" dirty="0" err="1"/>
              <a:t>Hg</a:t>
            </a:r>
            <a:r>
              <a:rPr lang="de-DE" dirty="0"/>
              <a:t>.): Deutsche Geschichte in Karikaturen. Frankfurt am Main 2020, S. 80.</a:t>
            </a:r>
          </a:p>
        </p:txBody>
      </p:sp>
    </p:spTree>
    <p:extLst>
      <p:ext uri="{BB962C8B-B14F-4D97-AF65-F5344CB8AC3E}">
        <p14:creationId xmlns:p14="http://schemas.microsoft.com/office/powerpoint/2010/main" val="4273758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2"/>
          <p:cNvSpPr>
            <a:spLocks noGrp="1"/>
          </p:cNvSpPr>
          <p:nvPr>
            <p:ph idx="1"/>
          </p:nvPr>
        </p:nvSpPr>
        <p:spPr>
          <a:xfrm>
            <a:off x="586455" y="1169644"/>
            <a:ext cx="4869123" cy="118790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b="1" dirty="0"/>
              <a:t>28. DS: Die Ölkrise im Osten – alles halb so schlimm?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de-DE" sz="3200" b="1" dirty="0">
              <a:solidFill>
                <a:schemeClr val="tx1"/>
              </a:solidFill>
            </a:endParaRPr>
          </a:p>
        </p:txBody>
      </p:sp>
      <p:sp>
        <p:nvSpPr>
          <p:cNvPr id="5" name="Untertitel 2">
            <a:extLst>
              <a:ext uri="{FF2B5EF4-FFF2-40B4-BE49-F238E27FC236}">
                <a16:creationId xmlns:a16="http://schemas.microsoft.com/office/drawing/2014/main" id="{7B986181-C6C8-4C03-AB33-2F8E4E978560}"/>
              </a:ext>
            </a:extLst>
          </p:cNvPr>
          <p:cNvSpPr txBox="1">
            <a:spLocks/>
          </p:cNvSpPr>
          <p:nvPr/>
        </p:nvSpPr>
        <p:spPr>
          <a:xfrm>
            <a:off x="908020" y="394956"/>
            <a:ext cx="10058400" cy="72182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400" dirty="0">
                <a:solidFill>
                  <a:schemeClr val="tx2">
                    <a:lumMod val="75000"/>
                  </a:schemeClr>
                </a:solidFill>
              </a:rPr>
              <a:t>Sequenzplanung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8D5EC51-0CF0-4E1C-93FF-AE18E4AE7906}"/>
              </a:ext>
            </a:extLst>
          </p:cNvPr>
          <p:cNvSpPr txBox="1"/>
          <p:nvPr/>
        </p:nvSpPr>
        <p:spPr>
          <a:xfrm>
            <a:off x="398097" y="2331486"/>
            <a:ext cx="5240703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0000"/>
              </a:lnSpc>
              <a:spcAft>
                <a:spcPts val="1200"/>
              </a:spcAft>
              <a:buFontTx/>
              <a:buChar char="-"/>
            </a:pP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DDR zunächst von Ölpreiserhöhungen nicht so hart getroffen wg. Lieferverträgen mit der UdSSR, </a:t>
            </a:r>
          </a:p>
          <a:p>
            <a:pPr marL="457200" indent="-457200">
              <a:lnSpc>
                <a:spcPct val="100000"/>
              </a:lnSpc>
              <a:spcAft>
                <a:spcPts val="1200"/>
              </a:spcAft>
              <a:buFontTx/>
              <a:buChar char="-"/>
            </a:pP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dafür aber noch stärkere Abhängigkeit von sowjetischen Rohstofflieferungen,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3839B8D-3C7A-4454-8432-A855CCFD6D64}"/>
              </a:ext>
            </a:extLst>
          </p:cNvPr>
          <p:cNvSpPr txBox="1"/>
          <p:nvPr/>
        </p:nvSpPr>
        <p:spPr>
          <a:xfrm>
            <a:off x="398097" y="5593918"/>
            <a:ext cx="116694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-"/>
              <a:tabLst/>
              <a:defRPr/>
            </a:pPr>
            <a:r>
              <a:rPr lang="de-DE" sz="28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/>
              </a:rPr>
              <a:t>z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unehmende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Verschuldung und weitere Verschlechterung der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wirtschaft-lichen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Situation.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57C3ACFB-25E9-4B88-A407-68CB4B221E5B}"/>
              </a:ext>
            </a:extLst>
          </p:cNvPr>
          <p:cNvSpPr txBox="1"/>
          <p:nvPr/>
        </p:nvSpPr>
        <p:spPr>
          <a:xfrm>
            <a:off x="7049279" y="1746710"/>
            <a:ext cx="340100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>
                <a:hlinkClick r:id="rId2"/>
              </a:rPr>
              <a:t>https://ruhrmuseum-fotoarchiv.de/bildersuche/query/cat:93</a:t>
            </a:r>
            <a:endParaRPr lang="de-DE"/>
          </a:p>
          <a:p>
            <a:endParaRPr lang="de-DE"/>
          </a:p>
          <a:p>
            <a:r>
              <a:rPr lang="de-DE"/>
              <a:t>Datei:  7_8_02.jpg</a:t>
            </a:r>
          </a:p>
        </p:txBody>
      </p:sp>
    </p:spTree>
    <p:extLst>
      <p:ext uri="{BB962C8B-B14F-4D97-AF65-F5344CB8AC3E}">
        <p14:creationId xmlns:p14="http://schemas.microsoft.com/office/powerpoint/2010/main" val="4429502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2"/>
          <p:cNvSpPr>
            <a:spLocks noGrp="1"/>
          </p:cNvSpPr>
          <p:nvPr>
            <p:ph idx="1"/>
          </p:nvPr>
        </p:nvSpPr>
        <p:spPr>
          <a:xfrm>
            <a:off x="2619910" y="1568811"/>
            <a:ext cx="7363146" cy="162580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b="1" dirty="0"/>
              <a:t>29. DS: Krisenbewältigung im Westen /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b="1" dirty="0"/>
              <a:t>30. DS: Neoliberalismus in der Bundesrepublik?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endParaRPr lang="de-DE" sz="3200" dirty="0"/>
          </a:p>
        </p:txBody>
      </p:sp>
      <p:sp>
        <p:nvSpPr>
          <p:cNvPr id="5" name="Untertitel 2">
            <a:extLst>
              <a:ext uri="{FF2B5EF4-FFF2-40B4-BE49-F238E27FC236}">
                <a16:creationId xmlns:a16="http://schemas.microsoft.com/office/drawing/2014/main" id="{7B986181-C6C8-4C03-AB33-2F8E4E978560}"/>
              </a:ext>
            </a:extLst>
          </p:cNvPr>
          <p:cNvSpPr txBox="1">
            <a:spLocks/>
          </p:cNvSpPr>
          <p:nvPr/>
        </p:nvSpPr>
        <p:spPr>
          <a:xfrm>
            <a:off x="836101" y="627996"/>
            <a:ext cx="10058400" cy="72182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400" dirty="0">
                <a:solidFill>
                  <a:schemeClr val="tx2">
                    <a:lumMod val="75000"/>
                  </a:schemeClr>
                </a:solidFill>
              </a:rPr>
              <a:t>Sequenzplanung 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FC1A9AC-1A2E-464E-9FE1-49CBD3D9710B}"/>
              </a:ext>
            </a:extLst>
          </p:cNvPr>
          <p:cNvSpPr txBox="1"/>
          <p:nvPr/>
        </p:nvSpPr>
        <p:spPr>
          <a:xfrm>
            <a:off x="45110" y="4059946"/>
            <a:ext cx="310069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E48312"/>
              </a:buClr>
              <a:buSzPct val="100000"/>
              <a:tabLst/>
              <a:defRPr/>
            </a:pP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Neoliberalismus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als Ausweg? (</a:t>
            </a:r>
            <a:r>
              <a:rPr kumimoji="0" lang="de-DE" sz="32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Thatcherism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und </a:t>
            </a:r>
            <a:r>
              <a:rPr kumimoji="0" lang="de-DE" sz="32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Reaganomics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als Vorbilder?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D5046E6-26ED-4B68-886F-FA1A9EB0C750}"/>
              </a:ext>
            </a:extLst>
          </p:cNvPr>
          <p:cNvSpPr txBox="1"/>
          <p:nvPr/>
        </p:nvSpPr>
        <p:spPr>
          <a:xfrm>
            <a:off x="0" y="3336177"/>
            <a:ext cx="2619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Friedrich August Hayek (1899 -1992)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F107B32-1BF8-49B2-A262-CA2D72D35664}"/>
              </a:ext>
            </a:extLst>
          </p:cNvPr>
          <p:cNvSpPr txBox="1"/>
          <p:nvPr/>
        </p:nvSpPr>
        <p:spPr>
          <a:xfrm>
            <a:off x="9983056" y="3413615"/>
            <a:ext cx="2208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Milton Friedman </a:t>
            </a:r>
          </a:p>
          <a:p>
            <a:r>
              <a:rPr lang="de-DE" dirty="0"/>
              <a:t>(1912-2006)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ED3A423-D818-46F5-872F-66600DD7D907}"/>
              </a:ext>
            </a:extLst>
          </p:cNvPr>
          <p:cNvSpPr txBox="1"/>
          <p:nvPr/>
        </p:nvSpPr>
        <p:spPr>
          <a:xfrm>
            <a:off x="8959065" y="3923138"/>
            <a:ext cx="3187825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E48312"/>
              </a:buClr>
              <a:buSzPct val="100000"/>
              <a:tabLst/>
              <a:defRPr/>
            </a:pPr>
            <a:r>
              <a:rPr kumimoji="0" lang="de-DE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Der eigentliche Brennstoff des Neoliberalismus war die „Stagflation“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1200"/>
              </a:spcAft>
              <a:buClr>
                <a:srgbClr val="E48312"/>
              </a:buClr>
              <a:buSzPct val="100000"/>
              <a:tabLst/>
              <a:defRPr/>
            </a:pPr>
            <a:r>
              <a:rPr lang="de-DE" dirty="0">
                <a:solidFill>
                  <a:srgbClr val="000000">
                    <a:lumMod val="75000"/>
                    <a:lumOff val="25000"/>
                  </a:srgbClr>
                </a:solidFill>
                <a:latin typeface="Calibri"/>
              </a:rPr>
              <a:t>Plumpe, Das kalte Herz, S. 511. </a:t>
            </a:r>
            <a:endParaRPr kumimoji="0" lang="de-DE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3D5A0DA-446B-42F3-BFCD-C94507B84BCA}"/>
              </a:ext>
            </a:extLst>
          </p:cNvPr>
          <p:cNvSpPr txBox="1"/>
          <p:nvPr/>
        </p:nvSpPr>
        <p:spPr>
          <a:xfrm>
            <a:off x="244928" y="988906"/>
            <a:ext cx="184512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/>
              <a:t>https://austria-forum.org/af/Biographien/Hayek%2C_Friedrich_August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61ED191-4EFB-4FB6-86D8-5D6D098C0C33}"/>
              </a:ext>
            </a:extLst>
          </p:cNvPr>
          <p:cNvSpPr txBox="1"/>
          <p:nvPr/>
        </p:nvSpPr>
        <p:spPr>
          <a:xfrm>
            <a:off x="9280071" y="627996"/>
            <a:ext cx="245472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/>
              <a:t>https://m.bpb.de/nachschlagen/lexika/lexikon-der-wirtschaft/20136/monetarismus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A70757C0-4D9E-468F-974C-F2BC9BC4FE6D}"/>
              </a:ext>
            </a:extLst>
          </p:cNvPr>
          <p:cNvSpPr txBox="1"/>
          <p:nvPr/>
        </p:nvSpPr>
        <p:spPr>
          <a:xfrm>
            <a:off x="4158343" y="4159321"/>
            <a:ext cx="328748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/>
              <a:t>https://www.spiegel.de/wirtschaft/soziales/politik-und-wirtschaft-das-ende-des-neoliberalismus-kolumne-a-3a438cf5-82a3-4e56-a3c7-ecd8fcb57fe6</a:t>
            </a:r>
          </a:p>
        </p:txBody>
      </p:sp>
    </p:spTree>
    <p:extLst>
      <p:ext uri="{BB962C8B-B14F-4D97-AF65-F5344CB8AC3E}">
        <p14:creationId xmlns:p14="http://schemas.microsoft.com/office/powerpoint/2010/main" val="15289262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2"/>
          <p:cNvSpPr>
            <a:spLocks noGrp="1"/>
          </p:cNvSpPr>
          <p:nvPr>
            <p:ph idx="1"/>
          </p:nvPr>
        </p:nvSpPr>
        <p:spPr>
          <a:xfrm>
            <a:off x="6096000" y="979946"/>
            <a:ext cx="5986410" cy="211897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b="1" dirty="0"/>
              <a:t>29. DS: Krisenbewältigung im Westen /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b="1" dirty="0"/>
              <a:t>30. DS: Neoliberalismus in der Bundesrepublik?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3200" dirty="0"/>
          </a:p>
        </p:txBody>
      </p:sp>
      <p:sp>
        <p:nvSpPr>
          <p:cNvPr id="5" name="Untertitel 2">
            <a:extLst>
              <a:ext uri="{FF2B5EF4-FFF2-40B4-BE49-F238E27FC236}">
                <a16:creationId xmlns:a16="http://schemas.microsoft.com/office/drawing/2014/main" id="{7B986181-C6C8-4C03-AB33-2F8E4E978560}"/>
              </a:ext>
            </a:extLst>
          </p:cNvPr>
          <p:cNvSpPr txBox="1">
            <a:spLocks/>
          </p:cNvSpPr>
          <p:nvPr/>
        </p:nvSpPr>
        <p:spPr>
          <a:xfrm>
            <a:off x="6096000" y="258126"/>
            <a:ext cx="5986410" cy="72182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400" dirty="0">
                <a:solidFill>
                  <a:schemeClr val="tx2">
                    <a:lumMod val="75000"/>
                  </a:schemeClr>
                </a:solidFill>
              </a:rPr>
              <a:t>Sequenzplanung 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DE30C1C-B1C0-42E1-B9CE-E4157FD19C45}"/>
              </a:ext>
            </a:extLst>
          </p:cNvPr>
          <p:cNvSpPr txBox="1"/>
          <p:nvPr/>
        </p:nvSpPr>
        <p:spPr>
          <a:xfrm>
            <a:off x="297950" y="3942248"/>
            <a:ext cx="9000162" cy="2377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Folgen: 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Strukturwandel: Digitalisierung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Veränderung der Gesellschaft: 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Zwei-Drittel-	Gesellschaft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(vgl. </a:t>
            </a:r>
            <a:r>
              <a:rPr kumimoji="0" lang="de-DE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nivellierte Mittelstands-		</a:t>
            </a:r>
            <a:r>
              <a:rPr kumimoji="0" lang="de-DE" sz="32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gesellschaft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CDDCACE3-6B94-4950-8659-C86E9A01B195}"/>
              </a:ext>
            </a:extLst>
          </p:cNvPr>
          <p:cNvSpPr txBox="1"/>
          <p:nvPr/>
        </p:nvSpPr>
        <p:spPr>
          <a:xfrm>
            <a:off x="297950" y="1101601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/>
              <a:t>https://www.faz.net/aktuell/politik/politische-buecher/deutsche-christliche-demokraten-und-britische-konservative-16693167/margaret-thatcher-und-helmut-16705225.html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56A0F031-8590-4468-B23E-1639F4A9E696}"/>
              </a:ext>
            </a:extLst>
          </p:cNvPr>
          <p:cNvSpPr txBox="1"/>
          <p:nvPr/>
        </p:nvSpPr>
        <p:spPr>
          <a:xfrm>
            <a:off x="8305800" y="3960507"/>
            <a:ext cx="324394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/>
              <a:t>https://www.1000dokumente.de/index.html?c=dokument_de&amp;dokument=0079_lam&amp;object=context&amp;l=de</a:t>
            </a:r>
          </a:p>
        </p:txBody>
      </p:sp>
    </p:spTree>
    <p:extLst>
      <p:ext uri="{BB962C8B-B14F-4D97-AF65-F5344CB8AC3E}">
        <p14:creationId xmlns:p14="http://schemas.microsoft.com/office/powerpoint/2010/main" val="2732664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5230A27-1553-42F8-99D7-829868E13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772232D-B4D6-429F-B3D1-2D9891B85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251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Untertitel 2">
            <a:extLst>
              <a:ext uri="{FF2B5EF4-FFF2-40B4-BE49-F238E27FC236}">
                <a16:creationId xmlns:a16="http://schemas.microsoft.com/office/drawing/2014/main" id="{F5637490-F95A-4AAF-AEE3-4440F4ED86F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658973" y="959644"/>
            <a:ext cx="6022037" cy="493871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400" dirty="0">
                <a:solidFill>
                  <a:schemeClr val="tx2">
                    <a:lumMod val="75000"/>
                  </a:schemeClr>
                </a:solidFill>
              </a:rPr>
              <a:t>Bildungsplan 2016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F0AA6E5-A142-44FA-BE63-D7C6D585209D}"/>
              </a:ext>
            </a:extLst>
          </p:cNvPr>
          <p:cNvSpPr txBox="1"/>
          <p:nvPr/>
        </p:nvSpPr>
        <p:spPr>
          <a:xfrm>
            <a:off x="5658974" y="1805226"/>
            <a:ext cx="6096000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de-DE" sz="2800" b="1" dirty="0"/>
              <a:t>Zwei Teilstandards, die die sozioökonomischen Phänomene und Entwicklungen ins Zentrum stellen: 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de-DE" sz="2800" b="1" dirty="0"/>
              <a:t>(4) </a:t>
            </a:r>
            <a:r>
              <a:rPr lang="de-DE" sz="2400" dirty="0"/>
              <a:t>den </a:t>
            </a:r>
            <a:r>
              <a:rPr lang="de-DE" sz="2400" b="1" dirty="0"/>
              <a:t>wirtschaftlichen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FF0000"/>
                </a:solidFill>
              </a:rPr>
              <a:t>Aufschwung</a:t>
            </a:r>
            <a:r>
              <a:rPr lang="de-DE" sz="2400" dirty="0"/>
              <a:t> in West- und Osteuropa </a:t>
            </a:r>
            <a:r>
              <a:rPr lang="de-DE" sz="2400" u="sng" dirty="0"/>
              <a:t>bis Anfang der 1970er-Jahre </a:t>
            </a:r>
            <a:r>
              <a:rPr lang="de-DE" sz="2400" dirty="0"/>
              <a:t>am </a:t>
            </a:r>
            <a:r>
              <a:rPr lang="de-DE" sz="2400" b="1" dirty="0"/>
              <a:t>deutsch-deutschen Beispiel </a:t>
            </a:r>
            <a:r>
              <a:rPr lang="de-DE" sz="2400" dirty="0"/>
              <a:t>analysieren und vergleichen,</a:t>
            </a:r>
          </a:p>
          <a:p>
            <a:pPr>
              <a:spcAft>
                <a:spcPts val="1200"/>
              </a:spcAft>
            </a:pPr>
            <a:r>
              <a:rPr lang="de-DE" sz="2400" b="1" dirty="0"/>
              <a:t>(9)</a:t>
            </a:r>
            <a:r>
              <a:rPr lang="de-DE" sz="2400" dirty="0"/>
              <a:t> die </a:t>
            </a:r>
            <a:r>
              <a:rPr lang="de-DE" sz="2400" b="1" dirty="0"/>
              <a:t>wirtschaftlichen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FF0000"/>
                </a:solidFill>
              </a:rPr>
              <a:t>Krisen</a:t>
            </a:r>
            <a:r>
              <a:rPr lang="de-DE" sz="2400" dirty="0"/>
              <a:t> der </a:t>
            </a:r>
            <a:r>
              <a:rPr lang="de-DE" sz="2400" u="sng" dirty="0"/>
              <a:t>1970er- und 1980er-Jahre </a:t>
            </a:r>
            <a:r>
              <a:rPr lang="de-DE" sz="2400" dirty="0"/>
              <a:t>und ihre Auswirkungen auf </a:t>
            </a:r>
            <a:r>
              <a:rPr lang="de-DE" sz="2400" b="1" dirty="0"/>
              <a:t>Westeuropa</a:t>
            </a:r>
            <a:r>
              <a:rPr lang="de-DE" sz="2400" dirty="0"/>
              <a:t> erläutern.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032955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5230A27-1553-42F8-99D7-829868E13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772232D-B4D6-429F-B3D1-2D9891B85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ntertitel 2">
            <a:extLst>
              <a:ext uri="{FF2B5EF4-FFF2-40B4-BE49-F238E27FC236}">
                <a16:creationId xmlns:a16="http://schemas.microsoft.com/office/drawing/2014/main" id="{7B986181-C6C8-4C03-AB33-2F8E4E978560}"/>
              </a:ext>
            </a:extLst>
          </p:cNvPr>
          <p:cNvSpPr txBox="1">
            <a:spLocks/>
          </p:cNvSpPr>
          <p:nvPr/>
        </p:nvSpPr>
        <p:spPr>
          <a:xfrm>
            <a:off x="965030" y="963997"/>
            <a:ext cx="3254691" cy="49383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r">
              <a:lnSpc>
                <a:spcPct val="85000"/>
              </a:lnSpc>
              <a:spcBef>
                <a:spcPct val="0"/>
              </a:spcBef>
              <a:buNone/>
            </a:pPr>
            <a:r>
              <a:rPr lang="de-DE" sz="4400" dirty="0">
                <a:solidFill>
                  <a:schemeClr val="tx2">
                    <a:lumMod val="75000"/>
                  </a:schemeClr>
                </a:solidFill>
              </a:rPr>
              <a:t>das betont folgende Aspekte: </a:t>
            </a:r>
          </a:p>
          <a:p>
            <a:pPr marL="0" algn="r">
              <a:lnSpc>
                <a:spcPct val="85000"/>
              </a:lnSpc>
              <a:spcBef>
                <a:spcPct val="0"/>
              </a:spcBef>
              <a:buNone/>
            </a:pPr>
            <a:endParaRPr lang="en-US" sz="4400" spc="-50" dirty="0">
              <a:latin typeface="+mj-lt"/>
              <a:ea typeface="+mj-ea"/>
              <a:cs typeface="+mj-c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251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20681D6-D338-4C52-A47D-F47CC1F57802}"/>
              </a:ext>
            </a:extLst>
          </p:cNvPr>
          <p:cNvSpPr txBox="1"/>
          <p:nvPr/>
        </p:nvSpPr>
        <p:spPr>
          <a:xfrm>
            <a:off x="4854965" y="988906"/>
            <a:ext cx="7015465" cy="6144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de-DE" sz="2400" dirty="0"/>
          </a:p>
          <a:p>
            <a:pPr marL="358775" indent="-358775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de-DE" sz="2400" dirty="0"/>
              <a:t> </a:t>
            </a:r>
            <a:r>
              <a:rPr lang="de-DE" sz="2800" dirty="0"/>
              <a:t>Hervorhebung der Bedeutsamkeit   	wirtschaftlicher und gesellschaftlicher 	Entwicklungen,</a:t>
            </a:r>
          </a:p>
          <a:p>
            <a:pPr marL="358775" indent="-358775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de-DE" sz="2800" dirty="0"/>
              <a:t> Interdependenz von ökonomischem und 	sozialem Wandel,</a:t>
            </a:r>
          </a:p>
          <a:p>
            <a:pPr marL="358775" indent="-358775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de-DE" sz="2800" dirty="0"/>
              <a:t> europäische Ebene: Westeuropa – 	Osteuropa,</a:t>
            </a:r>
          </a:p>
          <a:p>
            <a:pPr marL="358775" indent="-358775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de-DE" sz="2800" dirty="0"/>
              <a:t> nationale Ebene: Bundesrepublik – DDR	(als Beispiele für europäische 	Entwicklungen).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de-DE" sz="2400" dirty="0"/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4191796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7B986181-C6C8-4C03-AB33-2F8E4E978560}"/>
              </a:ext>
            </a:extLst>
          </p:cNvPr>
          <p:cNvSpPr txBox="1">
            <a:spLocks/>
          </p:cNvSpPr>
          <p:nvPr/>
        </p:nvSpPr>
        <p:spPr>
          <a:xfrm>
            <a:off x="1066800" y="412842"/>
            <a:ext cx="10058400" cy="1344239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400" dirty="0">
                <a:solidFill>
                  <a:schemeClr val="tx2">
                    <a:lumMod val="75000"/>
                  </a:schemeClr>
                </a:solidFill>
              </a:rPr>
              <a:t>Zusammenhang zwischen ökonomischer Entwicklung und Protestkultur  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DEC7B9A-2831-423B-AC26-37D72EB95627}"/>
              </a:ext>
            </a:extLst>
          </p:cNvPr>
          <p:cNvSpPr txBox="1"/>
          <p:nvPr/>
        </p:nvSpPr>
        <p:spPr>
          <a:xfrm>
            <a:off x="1066800" y="5324241"/>
            <a:ext cx="46140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Forcierte Entwicklung der Schwerindustrie und der Kollektivierung; Normenerhöhung:</a:t>
            </a:r>
          </a:p>
          <a:p>
            <a:r>
              <a:rPr lang="de-DE" dirty="0"/>
              <a:t>Aufstand vom 17. Juni 1953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CBCB32C-1A80-49D4-939C-58C566463B50}"/>
              </a:ext>
            </a:extLst>
          </p:cNvPr>
          <p:cNvSpPr txBox="1"/>
          <p:nvPr/>
        </p:nvSpPr>
        <p:spPr>
          <a:xfrm>
            <a:off x="6484882" y="5257331"/>
            <a:ext cx="49856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Sich zuspitzende Verschuldungskrise – Alternative: noch mehr Schulden oder Subventionen abbauen und damit den Lebensstandard senken? – Montagsdemonstrationen, Fall der Mauer 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4DC0E22-7015-41E6-9E1D-B5DB19E61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>
                <a:hlinkClick r:id="rId2"/>
              </a:rPr>
              <a:t>https://www.jugendopposition.de/node/149598?guid=376</a:t>
            </a:r>
            <a:endParaRPr lang="de-DE"/>
          </a:p>
          <a:p>
            <a:endParaRPr lang="de-DE"/>
          </a:p>
          <a:p>
            <a:endParaRPr lang="de-DE"/>
          </a:p>
          <a:p>
            <a:r>
              <a:rPr lang="de-DE"/>
              <a:t>https://www.chronik-der-mauer.de/chronik/183641/montags-demonstrationen-in-der-ganzen-ddr?show=image&amp;k=1</a:t>
            </a:r>
          </a:p>
        </p:txBody>
      </p:sp>
    </p:spTree>
    <p:extLst>
      <p:ext uri="{BB962C8B-B14F-4D97-AF65-F5344CB8AC3E}">
        <p14:creationId xmlns:p14="http://schemas.microsoft.com/office/powerpoint/2010/main" val="2320197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7B986181-C6C8-4C03-AB33-2F8E4E978560}"/>
              </a:ext>
            </a:extLst>
          </p:cNvPr>
          <p:cNvSpPr txBox="1">
            <a:spLocks/>
          </p:cNvSpPr>
          <p:nvPr/>
        </p:nvSpPr>
        <p:spPr>
          <a:xfrm>
            <a:off x="1066800" y="412842"/>
            <a:ext cx="10058400" cy="1344239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400" dirty="0">
                <a:solidFill>
                  <a:schemeClr val="tx2">
                    <a:lumMod val="75000"/>
                  </a:schemeClr>
                </a:solidFill>
              </a:rPr>
              <a:t>Zusammenhang zwischen ökonomischer Entwicklung und Protestkultur  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DEC7B9A-2831-423B-AC26-37D72EB95627}"/>
              </a:ext>
            </a:extLst>
          </p:cNvPr>
          <p:cNvSpPr txBox="1"/>
          <p:nvPr/>
        </p:nvSpPr>
        <p:spPr>
          <a:xfrm>
            <a:off x="902123" y="5244829"/>
            <a:ext cx="46140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Verschuldungs- und Versorgungskrise, Inflation, Absinken des BSP (1979):</a:t>
            </a:r>
          </a:p>
          <a:p>
            <a:r>
              <a:rPr lang="de-DE" dirty="0"/>
              <a:t>ab Mitte August 1980 Ausstand auf der Danziger Lenin-Werft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CBCB32C-1A80-49D4-939C-58C566463B50}"/>
              </a:ext>
            </a:extLst>
          </p:cNvPr>
          <p:cNvSpPr txBox="1"/>
          <p:nvPr/>
        </p:nvSpPr>
        <p:spPr>
          <a:xfrm>
            <a:off x="6484882" y="5244829"/>
            <a:ext cx="46140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Höhepunkt der Wirtschaftskrise 1963, Reformversuche der „sozialistischen Marktwirtschaft“ angedacht: </a:t>
            </a:r>
          </a:p>
          <a:p>
            <a:r>
              <a:rPr lang="de-DE" dirty="0"/>
              <a:t>Prager Frühling 1968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422175-A5D7-4DE8-AE7D-A150FB4BB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>
                <a:hlinkClick r:id="rId2"/>
              </a:rPr>
              <a:t>https://www.deutschlandfunkkultur.de/aufstieg-und-fall-der-solidarnosc-gemeinsame-kaempfe.976.de.html?dram:article_id=483463</a:t>
            </a:r>
            <a:endParaRPr lang="de-DE"/>
          </a:p>
          <a:p>
            <a:endParaRPr lang="de-DE"/>
          </a:p>
          <a:p>
            <a:endParaRPr lang="de-DE"/>
          </a:p>
          <a:p>
            <a:r>
              <a:rPr lang="de-DE"/>
              <a:t>https://www.sueddeutsche.de/wirtschaft/prager-fruehling-der-atemberaubende-wandel-der-sozialistischen-tschechoslowakei-1.3926595</a:t>
            </a:r>
          </a:p>
        </p:txBody>
      </p:sp>
    </p:spTree>
    <p:extLst>
      <p:ext uri="{BB962C8B-B14F-4D97-AF65-F5344CB8AC3E}">
        <p14:creationId xmlns:p14="http://schemas.microsoft.com/office/powerpoint/2010/main" val="3421954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7B986181-C6C8-4C03-AB33-2F8E4E978560}"/>
              </a:ext>
            </a:extLst>
          </p:cNvPr>
          <p:cNvSpPr txBox="1">
            <a:spLocks/>
          </p:cNvSpPr>
          <p:nvPr/>
        </p:nvSpPr>
        <p:spPr>
          <a:xfrm>
            <a:off x="1066800" y="412842"/>
            <a:ext cx="10058400" cy="1344239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400" dirty="0">
                <a:solidFill>
                  <a:schemeClr val="tx2">
                    <a:lumMod val="75000"/>
                  </a:schemeClr>
                </a:solidFill>
              </a:rPr>
              <a:t>Zusammenhang zwischen ökonomischer Entwicklung und Protestkultur  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DEC7B9A-2831-423B-AC26-37D72EB95627}"/>
              </a:ext>
            </a:extLst>
          </p:cNvPr>
          <p:cNvSpPr txBox="1"/>
          <p:nvPr/>
        </p:nvSpPr>
        <p:spPr>
          <a:xfrm>
            <a:off x="1066801" y="5244829"/>
            <a:ext cx="46140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Inflationskrise, Rückgang der Kaufkraft, Verschlechterung der wirtschaftlichen Situation von Akademikern:</a:t>
            </a:r>
          </a:p>
          <a:p>
            <a:r>
              <a:rPr lang="de-DE" dirty="0"/>
              <a:t>Tiananmen-Platz 1989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CBCB32C-1A80-49D4-939C-58C566463B50}"/>
              </a:ext>
            </a:extLst>
          </p:cNvPr>
          <p:cNvSpPr txBox="1"/>
          <p:nvPr/>
        </p:nvSpPr>
        <p:spPr>
          <a:xfrm>
            <a:off x="6511159" y="5223808"/>
            <a:ext cx="46140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Sanktionen seit 2014, Öl- und Gaspreisverfall während der Pandemie, Einbruch des BIP 2020, Kursschwäche des Rubel:   </a:t>
            </a:r>
          </a:p>
          <a:p>
            <a:r>
              <a:rPr lang="de-DE" dirty="0"/>
              <a:t>Moskau, Januar 2021 </a:t>
            </a:r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B3BDA6F-3F2A-4D4D-BEBD-4519B2637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>
                <a:hlinkClick r:id="rId2"/>
              </a:rPr>
              <a:t>https://www.tagesspiegel.de/politik/heute-vor-30-jahren-das-tiananmen-massaker-war-der-startpunkt-fuer-das-moderne-china/24412804.html</a:t>
            </a:r>
            <a:endParaRPr lang="de-DE"/>
          </a:p>
          <a:p>
            <a:endParaRPr lang="de-DE"/>
          </a:p>
          <a:p>
            <a:endParaRPr lang="de-DE"/>
          </a:p>
          <a:p>
            <a:r>
              <a:rPr lang="de-DE"/>
              <a:t>https://www.dw.com/de/mehr-als-3000-festnahmen-bei-nawalny-protesten/a-56322895</a:t>
            </a:r>
          </a:p>
        </p:txBody>
      </p:sp>
    </p:spTree>
    <p:extLst>
      <p:ext uri="{BB962C8B-B14F-4D97-AF65-F5344CB8AC3E}">
        <p14:creationId xmlns:p14="http://schemas.microsoft.com/office/powerpoint/2010/main" val="1892870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5230A27-1553-42F8-99D7-829868E13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772232D-B4D6-429F-B3D1-2D9891B85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ntertitel 2">
            <a:extLst>
              <a:ext uri="{FF2B5EF4-FFF2-40B4-BE49-F238E27FC236}">
                <a16:creationId xmlns:a16="http://schemas.microsoft.com/office/drawing/2014/main" id="{7B986181-C6C8-4C03-AB33-2F8E4E978560}"/>
              </a:ext>
            </a:extLst>
          </p:cNvPr>
          <p:cNvSpPr txBox="1">
            <a:spLocks/>
          </p:cNvSpPr>
          <p:nvPr/>
        </p:nvSpPr>
        <p:spPr>
          <a:xfrm>
            <a:off x="534262" y="963997"/>
            <a:ext cx="3685460" cy="49383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r">
              <a:lnSpc>
                <a:spcPct val="85000"/>
              </a:lnSpc>
              <a:spcBef>
                <a:spcPct val="0"/>
              </a:spcBef>
              <a:buNone/>
            </a:pPr>
            <a:r>
              <a:rPr lang="en-US" sz="4400" spc="-50" dirty="0" err="1">
                <a:latin typeface="+mj-lt"/>
                <a:ea typeface="+mj-ea"/>
                <a:cs typeface="+mj-cs"/>
              </a:rPr>
              <a:t>Bildungsplan</a:t>
            </a:r>
            <a:r>
              <a:rPr lang="en-US" sz="4400" spc="-50" dirty="0">
                <a:latin typeface="+mj-lt"/>
                <a:ea typeface="+mj-ea"/>
                <a:cs typeface="+mj-cs"/>
              </a:rPr>
              <a:t> 2016</a:t>
            </a:r>
          </a:p>
          <a:p>
            <a:pPr marL="0" algn="r">
              <a:lnSpc>
                <a:spcPct val="85000"/>
              </a:lnSpc>
              <a:spcBef>
                <a:spcPct val="0"/>
              </a:spcBef>
              <a:buNone/>
            </a:pPr>
            <a:endParaRPr lang="en-US" sz="4400" spc="-50" dirty="0">
              <a:latin typeface="+mj-lt"/>
              <a:ea typeface="+mj-ea"/>
              <a:cs typeface="+mj-cs"/>
            </a:endParaRPr>
          </a:p>
          <a:p>
            <a:pPr marL="0" algn="r">
              <a:lnSpc>
                <a:spcPct val="85000"/>
              </a:lnSpc>
              <a:spcBef>
                <a:spcPct val="0"/>
              </a:spcBef>
              <a:buNone/>
            </a:pPr>
            <a:r>
              <a:rPr lang="en-US" sz="4400" spc="-50" dirty="0" err="1">
                <a:latin typeface="+mj-lt"/>
                <a:ea typeface="+mj-ea"/>
                <a:cs typeface="+mj-cs"/>
              </a:rPr>
              <a:t>Begriffe</a:t>
            </a:r>
            <a:r>
              <a:rPr lang="en-US" sz="4400" spc="-50" dirty="0">
                <a:latin typeface="+mj-lt"/>
                <a:ea typeface="+mj-ea"/>
                <a:cs typeface="+mj-cs"/>
              </a:rPr>
              <a:t> der </a:t>
            </a:r>
            <a:r>
              <a:rPr lang="en-US" sz="4400" spc="-50" dirty="0" err="1">
                <a:latin typeface="+mj-lt"/>
                <a:ea typeface="+mj-ea"/>
                <a:cs typeface="+mj-cs"/>
              </a:rPr>
              <a:t>beiden</a:t>
            </a:r>
            <a:r>
              <a:rPr lang="en-US" sz="4400" spc="-50" dirty="0">
                <a:latin typeface="+mj-lt"/>
                <a:ea typeface="+mj-ea"/>
                <a:cs typeface="+mj-cs"/>
              </a:rPr>
              <a:t> </a:t>
            </a:r>
            <a:r>
              <a:rPr lang="en-US" sz="4400" spc="-50" dirty="0" err="1">
                <a:latin typeface="+mj-lt"/>
                <a:ea typeface="+mj-ea"/>
                <a:cs typeface="+mj-cs"/>
              </a:rPr>
              <a:t>Teilstandards</a:t>
            </a:r>
            <a:r>
              <a:rPr lang="en-US" sz="4400" spc="-50" dirty="0">
                <a:latin typeface="+mj-lt"/>
                <a:ea typeface="+mj-ea"/>
                <a:cs typeface="+mj-cs"/>
              </a:rPr>
              <a:t>:</a:t>
            </a:r>
          </a:p>
          <a:p>
            <a:pPr marL="0" algn="r">
              <a:lnSpc>
                <a:spcPct val="85000"/>
              </a:lnSpc>
              <a:spcBef>
                <a:spcPct val="0"/>
              </a:spcBef>
              <a:buNone/>
            </a:pPr>
            <a:endParaRPr lang="en-US" sz="4400" spc="-50" dirty="0">
              <a:latin typeface="+mj-lt"/>
              <a:ea typeface="+mj-ea"/>
              <a:cs typeface="+mj-c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251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Untertitel 2">
            <a:extLst>
              <a:ext uri="{FF2B5EF4-FFF2-40B4-BE49-F238E27FC236}">
                <a16:creationId xmlns:a16="http://schemas.microsoft.com/office/drawing/2014/main" id="{AFCF6BA1-D3A2-4D08-B2E3-BB2301D070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539079"/>
              </p:ext>
            </p:extLst>
          </p:nvPr>
        </p:nvGraphicFramePr>
        <p:xfrm>
          <a:off x="5134882" y="320040"/>
          <a:ext cx="6135097" cy="60597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3152149"/>
      </p:ext>
    </p:extLst>
  </p:cSld>
  <p:clrMapOvr>
    <a:masterClrMapping/>
  </p:clrMapOvr>
</p:sld>
</file>

<file path=ppt/theme/theme1.xml><?xml version="1.0" encoding="utf-8"?>
<a:theme xmlns:a="http://schemas.openxmlformats.org/drawingml/2006/main" name="Rückblick">
  <a:themeElements>
    <a:clrScheme name="Rückblick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ückblick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2051</Words>
  <Application>Microsoft Office PowerPoint</Application>
  <PresentationFormat>Breitbild</PresentationFormat>
  <Paragraphs>253</Paragraphs>
  <Slides>33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40" baseType="lpstr">
      <vt:lpstr>Arial</vt:lpstr>
      <vt:lpstr>Calibri</vt:lpstr>
      <vt:lpstr>Calibri Light</vt:lpstr>
      <vt:lpstr>Georgia</vt:lpstr>
      <vt:lpstr>Helvetica</vt:lpstr>
      <vt:lpstr>Wingdings</vt:lpstr>
      <vt:lpstr>Rückblick</vt:lpstr>
      <vt:lpstr>Sequenzplanung Schwerpunktthema 2  Teilstandards 3.4.6 (4) und (9)</vt:lpstr>
      <vt:lpstr>Sequenzplanung Schwerpunktthema 2  Die sozioökonomische Entwicklung auf den Wegen in die postindustrielle  Gesellschaft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Voraussetzungen (EPA-Richtlinien)</dc:title>
  <dc:creator>stefan.schipperges@gmx.de</dc:creator>
  <cp:lastModifiedBy>Thomas Keukeler</cp:lastModifiedBy>
  <cp:revision>184</cp:revision>
  <dcterms:created xsi:type="dcterms:W3CDTF">2018-11-20T18:24:43Z</dcterms:created>
  <dcterms:modified xsi:type="dcterms:W3CDTF">2022-03-04T13:29:56Z</dcterms:modified>
</cp:coreProperties>
</file>