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3" r:id="rId7"/>
    <p:sldId id="258" r:id="rId8"/>
    <p:sldId id="264" r:id="rId9"/>
    <p:sldId id="266" r:id="rId10"/>
    <p:sldId id="267" r:id="rId11"/>
    <p:sldId id="270" r:id="rId12"/>
    <p:sldId id="269" r:id="rId13"/>
    <p:sldId id="262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D0133-689C-4F1F-90CE-3A0AEE650508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23FFCEB-2EA1-40D6-8C68-FF320B35DC91}">
      <dgm:prSet/>
      <dgm:spPr/>
      <dgm:t>
        <a:bodyPr/>
        <a:lstStyle/>
        <a:p>
          <a:r>
            <a:rPr lang="de-DE"/>
            <a:t>Schüler formulieren Fragen. – Ermittlung der </a:t>
          </a:r>
          <a:r>
            <a:rPr lang="de-DE" b="1"/>
            <a:t>Leitfrage</a:t>
          </a:r>
          <a:r>
            <a:rPr lang="de-DE"/>
            <a:t>, z. B.: Warum kam es 1973 zu leeren (gesperrten) Autobahnen? / Was bedeutete das für die Zeitgenossen?</a:t>
          </a:r>
        </a:p>
      </dgm:t>
    </dgm:pt>
    <dgm:pt modelId="{A86F4E86-5A04-4AD6-B632-FF468A4F6E9A}" type="parTrans" cxnId="{B0C506B2-9F01-4262-9E74-8E27093FB91D}">
      <dgm:prSet/>
      <dgm:spPr/>
      <dgm:t>
        <a:bodyPr/>
        <a:lstStyle/>
        <a:p>
          <a:endParaRPr lang="de-DE"/>
        </a:p>
      </dgm:t>
    </dgm:pt>
    <dgm:pt modelId="{145E9E4B-F313-492D-A2C1-C50AA7AEFDD8}" type="sibTrans" cxnId="{B0C506B2-9F01-4262-9E74-8E27093FB91D}">
      <dgm:prSet/>
      <dgm:spPr/>
      <dgm:t>
        <a:bodyPr/>
        <a:lstStyle/>
        <a:p>
          <a:endParaRPr lang="de-DE"/>
        </a:p>
      </dgm:t>
    </dgm:pt>
    <dgm:pt modelId="{A0ACCF04-60FD-4C76-8173-CD6C0BC2EE51}">
      <dgm:prSet/>
      <dgm:spPr/>
      <dgm:t>
        <a:bodyPr/>
        <a:lstStyle/>
        <a:p>
          <a:r>
            <a:rPr lang="de-DE"/>
            <a:t>Bildung von </a:t>
          </a:r>
          <a:r>
            <a:rPr lang="de-DE" b="1"/>
            <a:t>Hypothesen</a:t>
          </a:r>
          <a:r>
            <a:rPr lang="de-DE"/>
            <a:t> zur möglichen Beantwortung der Leitfrage. </a:t>
          </a:r>
        </a:p>
      </dgm:t>
    </dgm:pt>
    <dgm:pt modelId="{9564C734-5C92-4202-8B5D-A5DF94B814FF}" type="parTrans" cxnId="{06D8FCFB-74B1-4419-8EB0-36FFB62F380F}">
      <dgm:prSet/>
      <dgm:spPr/>
      <dgm:t>
        <a:bodyPr/>
        <a:lstStyle/>
        <a:p>
          <a:endParaRPr lang="de-DE"/>
        </a:p>
      </dgm:t>
    </dgm:pt>
    <dgm:pt modelId="{DBE980AF-F42A-41AB-A1C3-9CE42A23A3B5}" type="sibTrans" cxnId="{06D8FCFB-74B1-4419-8EB0-36FFB62F380F}">
      <dgm:prSet/>
      <dgm:spPr/>
      <dgm:t>
        <a:bodyPr/>
        <a:lstStyle/>
        <a:p>
          <a:endParaRPr lang="de-DE"/>
        </a:p>
      </dgm:t>
    </dgm:pt>
    <dgm:pt modelId="{A86131BC-1D74-4BC4-B04C-F87270D376A2}">
      <dgm:prSet/>
      <dgm:spPr/>
      <dgm:t>
        <a:bodyPr/>
        <a:lstStyle/>
        <a:p>
          <a:r>
            <a:rPr lang="de-DE" dirty="0"/>
            <a:t>Herstellen von Ziel-, Phasen-, Material- und Methoden</a:t>
          </a:r>
          <a:r>
            <a:rPr lang="de-DE" b="1" dirty="0"/>
            <a:t>transparenz</a:t>
          </a:r>
          <a:r>
            <a:rPr lang="de-DE" dirty="0"/>
            <a:t>. </a:t>
          </a:r>
        </a:p>
      </dgm:t>
    </dgm:pt>
    <dgm:pt modelId="{801F4BEE-F71D-4609-9924-A52D835BCFBB}" type="parTrans" cxnId="{C8316C5A-1BA0-445B-87BE-341E040D45D4}">
      <dgm:prSet/>
      <dgm:spPr/>
      <dgm:t>
        <a:bodyPr/>
        <a:lstStyle/>
        <a:p>
          <a:endParaRPr lang="de-DE"/>
        </a:p>
      </dgm:t>
    </dgm:pt>
    <dgm:pt modelId="{991F31B5-F63D-4C5D-BF76-588FCBD4B206}" type="sibTrans" cxnId="{C8316C5A-1BA0-445B-87BE-341E040D45D4}">
      <dgm:prSet/>
      <dgm:spPr/>
      <dgm:t>
        <a:bodyPr/>
        <a:lstStyle/>
        <a:p>
          <a:endParaRPr lang="de-DE"/>
        </a:p>
      </dgm:t>
    </dgm:pt>
    <dgm:pt modelId="{1F64CD37-8066-4B9D-9BC2-FC5FB7B8B295}" type="pres">
      <dgm:prSet presAssocID="{AA7D0133-689C-4F1F-90CE-3A0AEE650508}" presName="linear" presStyleCnt="0">
        <dgm:presLayoutVars>
          <dgm:animLvl val="lvl"/>
          <dgm:resizeHandles val="exact"/>
        </dgm:presLayoutVars>
      </dgm:prSet>
      <dgm:spPr/>
    </dgm:pt>
    <dgm:pt modelId="{E262DC8E-011A-441C-AF95-2E853E8AE4B6}" type="pres">
      <dgm:prSet presAssocID="{A23FFCEB-2EA1-40D6-8C68-FF320B35DC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4CDDC2E-B22F-4E31-8A01-9DBF9E675669}" type="pres">
      <dgm:prSet presAssocID="{145E9E4B-F313-492D-A2C1-C50AA7AEFDD8}" presName="spacer" presStyleCnt="0"/>
      <dgm:spPr/>
    </dgm:pt>
    <dgm:pt modelId="{065C0291-80B6-4603-8361-F90E1B48FC36}" type="pres">
      <dgm:prSet presAssocID="{A0ACCF04-60FD-4C76-8173-CD6C0BC2EE5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4F8276E-3A2F-44ED-B187-4EA78D98E891}" type="pres">
      <dgm:prSet presAssocID="{DBE980AF-F42A-41AB-A1C3-9CE42A23A3B5}" presName="spacer" presStyleCnt="0"/>
      <dgm:spPr/>
    </dgm:pt>
    <dgm:pt modelId="{2909FFDC-1BD9-4714-8FA7-1BE616CB076A}" type="pres">
      <dgm:prSet presAssocID="{A86131BC-1D74-4BC4-B04C-F87270D376A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58EF339-7D28-4CB5-BC99-E43E923A4037}" type="presOf" srcId="{A0ACCF04-60FD-4C76-8173-CD6C0BC2EE51}" destId="{065C0291-80B6-4603-8361-F90E1B48FC36}" srcOrd="0" destOrd="0" presId="urn:microsoft.com/office/officeart/2005/8/layout/vList2"/>
    <dgm:cxn modelId="{D1FD2A65-ABFA-4431-9EFB-2C14BE9D642E}" type="presOf" srcId="{A23FFCEB-2EA1-40D6-8C68-FF320B35DC91}" destId="{E262DC8E-011A-441C-AF95-2E853E8AE4B6}" srcOrd="0" destOrd="0" presId="urn:microsoft.com/office/officeart/2005/8/layout/vList2"/>
    <dgm:cxn modelId="{C8316C5A-1BA0-445B-87BE-341E040D45D4}" srcId="{AA7D0133-689C-4F1F-90CE-3A0AEE650508}" destId="{A86131BC-1D74-4BC4-B04C-F87270D376A2}" srcOrd="2" destOrd="0" parTransId="{801F4BEE-F71D-4609-9924-A52D835BCFBB}" sibTransId="{991F31B5-F63D-4C5D-BF76-588FCBD4B206}"/>
    <dgm:cxn modelId="{ACD284A0-DC57-4357-96E3-14C4B00A4F4D}" type="presOf" srcId="{A86131BC-1D74-4BC4-B04C-F87270D376A2}" destId="{2909FFDC-1BD9-4714-8FA7-1BE616CB076A}" srcOrd="0" destOrd="0" presId="urn:microsoft.com/office/officeart/2005/8/layout/vList2"/>
    <dgm:cxn modelId="{B0C506B2-9F01-4262-9E74-8E27093FB91D}" srcId="{AA7D0133-689C-4F1F-90CE-3A0AEE650508}" destId="{A23FFCEB-2EA1-40D6-8C68-FF320B35DC91}" srcOrd="0" destOrd="0" parTransId="{A86F4E86-5A04-4AD6-B632-FF468A4F6E9A}" sibTransId="{145E9E4B-F313-492D-A2C1-C50AA7AEFDD8}"/>
    <dgm:cxn modelId="{F0353AF4-258B-4CF6-A239-74E3B3F42791}" type="presOf" srcId="{AA7D0133-689C-4F1F-90CE-3A0AEE650508}" destId="{1F64CD37-8066-4B9D-9BC2-FC5FB7B8B295}" srcOrd="0" destOrd="0" presId="urn:microsoft.com/office/officeart/2005/8/layout/vList2"/>
    <dgm:cxn modelId="{06D8FCFB-74B1-4419-8EB0-36FFB62F380F}" srcId="{AA7D0133-689C-4F1F-90CE-3A0AEE650508}" destId="{A0ACCF04-60FD-4C76-8173-CD6C0BC2EE51}" srcOrd="1" destOrd="0" parTransId="{9564C734-5C92-4202-8B5D-A5DF94B814FF}" sibTransId="{DBE980AF-F42A-41AB-A1C3-9CE42A23A3B5}"/>
    <dgm:cxn modelId="{0A9BF166-E6B8-4805-B61E-245B0690D465}" type="presParOf" srcId="{1F64CD37-8066-4B9D-9BC2-FC5FB7B8B295}" destId="{E262DC8E-011A-441C-AF95-2E853E8AE4B6}" srcOrd="0" destOrd="0" presId="urn:microsoft.com/office/officeart/2005/8/layout/vList2"/>
    <dgm:cxn modelId="{C01DD366-283C-4680-A166-27029D6134BA}" type="presParOf" srcId="{1F64CD37-8066-4B9D-9BC2-FC5FB7B8B295}" destId="{A4CDDC2E-B22F-4E31-8A01-9DBF9E675669}" srcOrd="1" destOrd="0" presId="urn:microsoft.com/office/officeart/2005/8/layout/vList2"/>
    <dgm:cxn modelId="{2879EDE1-499B-4EE0-B5FD-A772432D90D0}" type="presParOf" srcId="{1F64CD37-8066-4B9D-9BC2-FC5FB7B8B295}" destId="{065C0291-80B6-4603-8361-F90E1B48FC36}" srcOrd="2" destOrd="0" presId="urn:microsoft.com/office/officeart/2005/8/layout/vList2"/>
    <dgm:cxn modelId="{49CDDCEF-6DE6-47E1-BFAC-8C03A8B22F80}" type="presParOf" srcId="{1F64CD37-8066-4B9D-9BC2-FC5FB7B8B295}" destId="{24F8276E-3A2F-44ED-B187-4EA78D98E891}" srcOrd="3" destOrd="0" presId="urn:microsoft.com/office/officeart/2005/8/layout/vList2"/>
    <dgm:cxn modelId="{561424B1-CDD1-45C0-9F5A-1DBCB26604E7}" type="presParOf" srcId="{1F64CD37-8066-4B9D-9BC2-FC5FB7B8B295}" destId="{2909FFDC-1BD9-4714-8FA7-1BE616CB076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FA12CE-EA7B-4874-8C8A-A66D3151B1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478CC6C-0433-4F2D-BB8D-7C55F574766C}">
      <dgm:prSet/>
      <dgm:spPr/>
      <dgm:t>
        <a:bodyPr/>
        <a:lstStyle/>
        <a:p>
          <a:r>
            <a:rPr lang="de-DE"/>
            <a:t>Erarbeitung I: Einschätzung aus zeitgenössischer Sicht </a:t>
          </a:r>
        </a:p>
      </dgm:t>
    </dgm:pt>
    <dgm:pt modelId="{3E53CC52-D8A1-433F-8EFA-5CB2E350F76A}" type="parTrans" cxnId="{EFAFD2D9-F37E-4A4B-8B21-D8B6093F4ED6}">
      <dgm:prSet/>
      <dgm:spPr/>
      <dgm:t>
        <a:bodyPr/>
        <a:lstStyle/>
        <a:p>
          <a:endParaRPr lang="de-DE"/>
        </a:p>
      </dgm:t>
    </dgm:pt>
    <dgm:pt modelId="{EF3E334B-8B86-4C60-927B-E70E50A84B37}" type="sibTrans" cxnId="{EFAFD2D9-F37E-4A4B-8B21-D8B6093F4ED6}">
      <dgm:prSet/>
      <dgm:spPr/>
      <dgm:t>
        <a:bodyPr/>
        <a:lstStyle/>
        <a:p>
          <a:endParaRPr lang="de-DE"/>
        </a:p>
      </dgm:t>
    </dgm:pt>
    <dgm:pt modelId="{01E70788-45F5-497E-936B-F771569EBDCC}">
      <dgm:prSet/>
      <dgm:spPr/>
      <dgm:t>
        <a:bodyPr/>
        <a:lstStyle/>
        <a:p>
          <a:r>
            <a:rPr lang="de-DE" b="1"/>
            <a:t>Aufgaben </a:t>
          </a:r>
          <a:r>
            <a:rPr lang="de-DE"/>
            <a:t>(GA / PA): </a:t>
          </a:r>
        </a:p>
      </dgm:t>
    </dgm:pt>
    <dgm:pt modelId="{5B019646-FD58-4E33-9A36-84B4C52513B8}" type="parTrans" cxnId="{9FB02D7C-AD83-454C-87DF-B24B3226BF29}">
      <dgm:prSet/>
      <dgm:spPr/>
      <dgm:t>
        <a:bodyPr/>
        <a:lstStyle/>
        <a:p>
          <a:endParaRPr lang="de-DE"/>
        </a:p>
      </dgm:t>
    </dgm:pt>
    <dgm:pt modelId="{6CF28FE0-5128-496E-9A05-F75BBAB6E9EB}" type="sibTrans" cxnId="{9FB02D7C-AD83-454C-87DF-B24B3226BF29}">
      <dgm:prSet/>
      <dgm:spPr/>
      <dgm:t>
        <a:bodyPr/>
        <a:lstStyle/>
        <a:p>
          <a:endParaRPr lang="de-DE"/>
        </a:p>
      </dgm:t>
    </dgm:pt>
    <dgm:pt modelId="{285BB5F0-1890-48E9-AB43-38889FB6EFDE}">
      <dgm:prSet/>
      <dgm:spPr/>
      <dgm:t>
        <a:bodyPr/>
        <a:lstStyle/>
        <a:p>
          <a:pPr>
            <a:buFont typeface="+mj-lt"/>
            <a:buAutoNum type="arabicPeriod"/>
          </a:pPr>
          <a:r>
            <a:rPr lang="de-DE" dirty="0"/>
            <a:t> Informieren Sie sich über die Hintergründe der Ölpreiskrise 1973. (Materialblatt: Hintergründe), sodass Sie Anlass, Ausmaß der Krise und ergriffene Gegenmaßnahmen benennen können.</a:t>
          </a:r>
        </a:p>
      </dgm:t>
    </dgm:pt>
    <dgm:pt modelId="{2E73F158-463B-4D82-87D2-009F72B4B842}" type="parTrans" cxnId="{5D092EBC-DC3F-4E5C-A73D-3B4D9E8D459A}">
      <dgm:prSet/>
      <dgm:spPr/>
      <dgm:t>
        <a:bodyPr/>
        <a:lstStyle/>
        <a:p>
          <a:endParaRPr lang="de-DE"/>
        </a:p>
      </dgm:t>
    </dgm:pt>
    <dgm:pt modelId="{E7D33400-D36F-4A5B-BE07-CC54AE536AFF}" type="sibTrans" cxnId="{5D092EBC-DC3F-4E5C-A73D-3B4D9E8D459A}">
      <dgm:prSet/>
      <dgm:spPr/>
      <dgm:t>
        <a:bodyPr/>
        <a:lstStyle/>
        <a:p>
          <a:endParaRPr lang="de-DE"/>
        </a:p>
      </dgm:t>
    </dgm:pt>
    <dgm:pt modelId="{EE59C084-7F6D-4D20-87F5-972624750DBD}">
      <dgm:prSet/>
      <dgm:spPr/>
      <dgm:t>
        <a:bodyPr/>
        <a:lstStyle/>
        <a:p>
          <a:pPr>
            <a:buFont typeface="+mj-lt"/>
            <a:buAutoNum type="arabicPeriod"/>
          </a:pPr>
          <a:r>
            <a:rPr lang="de-DE" dirty="0"/>
            <a:t> Arbeiten Sie die Sichtweise eines zeitgenössischen Journalisten heraus (Materialblatt Sebastian Haffner) und stellen Sie die von ihm erwähnten Lösungsvorschläge zusammen. </a:t>
          </a:r>
        </a:p>
      </dgm:t>
    </dgm:pt>
    <dgm:pt modelId="{666A38CB-9245-471D-9E04-8DC874C1CAA2}" type="parTrans" cxnId="{DC148ED4-72F8-4CB6-95E6-35E614DD9D26}">
      <dgm:prSet/>
      <dgm:spPr/>
      <dgm:t>
        <a:bodyPr/>
        <a:lstStyle/>
        <a:p>
          <a:endParaRPr lang="de-DE"/>
        </a:p>
      </dgm:t>
    </dgm:pt>
    <dgm:pt modelId="{11C62E27-DDE2-4CFE-A7E4-F71DF751A912}" type="sibTrans" cxnId="{DC148ED4-72F8-4CB6-95E6-35E614DD9D26}">
      <dgm:prSet/>
      <dgm:spPr/>
      <dgm:t>
        <a:bodyPr/>
        <a:lstStyle/>
        <a:p>
          <a:endParaRPr lang="de-DE"/>
        </a:p>
      </dgm:t>
    </dgm:pt>
    <dgm:pt modelId="{58E3B3A2-ED61-41BE-82C4-15B604B7DA18}">
      <dgm:prSet/>
      <dgm:spPr/>
      <dgm:t>
        <a:bodyPr/>
        <a:lstStyle/>
        <a:p>
          <a:r>
            <a:rPr lang="de-DE" b="1"/>
            <a:t>Material: </a:t>
          </a:r>
          <a:endParaRPr lang="de-DE"/>
        </a:p>
      </dgm:t>
    </dgm:pt>
    <dgm:pt modelId="{6DBE343C-B061-4DF9-88DD-23FC2C9DF390}" type="parTrans" cxnId="{473B5D6C-7FD6-4041-8572-B9EA9DD9898D}">
      <dgm:prSet/>
      <dgm:spPr/>
      <dgm:t>
        <a:bodyPr/>
        <a:lstStyle/>
        <a:p>
          <a:endParaRPr lang="de-DE"/>
        </a:p>
      </dgm:t>
    </dgm:pt>
    <dgm:pt modelId="{37482CA7-9318-4048-85E7-C85779FC8267}" type="sibTrans" cxnId="{473B5D6C-7FD6-4041-8572-B9EA9DD9898D}">
      <dgm:prSet/>
      <dgm:spPr/>
      <dgm:t>
        <a:bodyPr/>
        <a:lstStyle/>
        <a:p>
          <a:endParaRPr lang="de-DE"/>
        </a:p>
      </dgm:t>
    </dgm:pt>
    <dgm:pt modelId="{A8914ACF-D2AF-4574-A618-51CD9391A744}">
      <dgm:prSet/>
      <dgm:spPr/>
      <dgm:t>
        <a:bodyPr/>
        <a:lstStyle/>
        <a:p>
          <a:r>
            <a:rPr lang="de-DE"/>
            <a:t>AB Hintergrund Ölpreiskrise</a:t>
          </a:r>
        </a:p>
      </dgm:t>
    </dgm:pt>
    <dgm:pt modelId="{1CA4BE49-104A-420F-B59D-D32BFA9F69CF}" type="parTrans" cxnId="{86FCDE16-7258-44AC-956C-10707AA089F9}">
      <dgm:prSet/>
      <dgm:spPr/>
      <dgm:t>
        <a:bodyPr/>
        <a:lstStyle/>
        <a:p>
          <a:endParaRPr lang="de-DE"/>
        </a:p>
      </dgm:t>
    </dgm:pt>
    <dgm:pt modelId="{136E2E6A-E652-446A-8CA3-AF01C4569175}" type="sibTrans" cxnId="{86FCDE16-7258-44AC-956C-10707AA089F9}">
      <dgm:prSet/>
      <dgm:spPr/>
      <dgm:t>
        <a:bodyPr/>
        <a:lstStyle/>
        <a:p>
          <a:endParaRPr lang="de-DE"/>
        </a:p>
      </dgm:t>
    </dgm:pt>
    <dgm:pt modelId="{D155DFD0-2C37-4C54-908B-68B881D9CDB6}">
      <dgm:prSet/>
      <dgm:spPr/>
      <dgm:t>
        <a:bodyPr/>
        <a:lstStyle/>
        <a:p>
          <a:r>
            <a:rPr lang="de-DE"/>
            <a:t>AB Sebastian Haffner, 1973</a:t>
          </a:r>
        </a:p>
      </dgm:t>
    </dgm:pt>
    <dgm:pt modelId="{265E2AA4-08ED-44EF-BF07-84839B597738}" type="parTrans" cxnId="{A0FD04B0-8258-4F35-AFCE-6D00B84D9A6F}">
      <dgm:prSet/>
      <dgm:spPr/>
      <dgm:t>
        <a:bodyPr/>
        <a:lstStyle/>
        <a:p>
          <a:endParaRPr lang="de-DE"/>
        </a:p>
      </dgm:t>
    </dgm:pt>
    <dgm:pt modelId="{D6E83760-39E6-4544-B74F-6F006D18FEB6}" type="sibTrans" cxnId="{A0FD04B0-8258-4F35-AFCE-6D00B84D9A6F}">
      <dgm:prSet/>
      <dgm:spPr/>
      <dgm:t>
        <a:bodyPr/>
        <a:lstStyle/>
        <a:p>
          <a:endParaRPr lang="de-DE"/>
        </a:p>
      </dgm:t>
    </dgm:pt>
    <dgm:pt modelId="{F53AFFAF-D1A5-4071-B8B4-C4D5D83BC7AB}" type="pres">
      <dgm:prSet presAssocID="{41FA12CE-EA7B-4874-8C8A-A66D3151B126}" presName="linear" presStyleCnt="0">
        <dgm:presLayoutVars>
          <dgm:animLvl val="lvl"/>
          <dgm:resizeHandles val="exact"/>
        </dgm:presLayoutVars>
      </dgm:prSet>
      <dgm:spPr/>
    </dgm:pt>
    <dgm:pt modelId="{57BAC91C-FD54-4301-B9E8-32805379221F}" type="pres">
      <dgm:prSet presAssocID="{2478CC6C-0433-4F2D-BB8D-7C55F57476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B2370C9-690D-490F-B45C-48F11FDB0FB6}" type="pres">
      <dgm:prSet presAssocID="{EF3E334B-8B86-4C60-927B-E70E50A84B37}" presName="spacer" presStyleCnt="0"/>
      <dgm:spPr/>
    </dgm:pt>
    <dgm:pt modelId="{054B78B1-8356-47E3-A8DE-03E0B9D7B22F}" type="pres">
      <dgm:prSet presAssocID="{01E70788-45F5-497E-936B-F771569EBDC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19E94CA-DC43-4ADA-8EB3-AC5B1261B825}" type="pres">
      <dgm:prSet presAssocID="{01E70788-45F5-497E-936B-F771569EBDCC}" presName="childText" presStyleLbl="revTx" presStyleIdx="0" presStyleCnt="2">
        <dgm:presLayoutVars>
          <dgm:bulletEnabled val="1"/>
        </dgm:presLayoutVars>
      </dgm:prSet>
      <dgm:spPr/>
    </dgm:pt>
    <dgm:pt modelId="{43F2E174-5134-4F3D-99B6-2CFCABEE83C6}" type="pres">
      <dgm:prSet presAssocID="{58E3B3A2-ED61-41BE-82C4-15B604B7DA1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E7B3D69-7006-4F21-AAF3-6BC53192801F}" type="pres">
      <dgm:prSet presAssocID="{58E3B3A2-ED61-41BE-82C4-15B604B7DA1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0FD1012-F741-44C5-9D78-03E80804A36C}" type="presOf" srcId="{285BB5F0-1890-48E9-AB43-38889FB6EFDE}" destId="{219E94CA-DC43-4ADA-8EB3-AC5B1261B825}" srcOrd="0" destOrd="0" presId="urn:microsoft.com/office/officeart/2005/8/layout/vList2"/>
    <dgm:cxn modelId="{86FCDE16-7258-44AC-956C-10707AA089F9}" srcId="{58E3B3A2-ED61-41BE-82C4-15B604B7DA18}" destId="{A8914ACF-D2AF-4574-A618-51CD9391A744}" srcOrd="0" destOrd="0" parTransId="{1CA4BE49-104A-420F-B59D-D32BFA9F69CF}" sibTransId="{136E2E6A-E652-446A-8CA3-AF01C4569175}"/>
    <dgm:cxn modelId="{6B335B30-AA5F-4661-ABE2-5705B26A16A3}" type="presOf" srcId="{2478CC6C-0433-4F2D-BB8D-7C55F574766C}" destId="{57BAC91C-FD54-4301-B9E8-32805379221F}" srcOrd="0" destOrd="0" presId="urn:microsoft.com/office/officeart/2005/8/layout/vList2"/>
    <dgm:cxn modelId="{473B5D6C-7FD6-4041-8572-B9EA9DD9898D}" srcId="{41FA12CE-EA7B-4874-8C8A-A66D3151B126}" destId="{58E3B3A2-ED61-41BE-82C4-15B604B7DA18}" srcOrd="2" destOrd="0" parTransId="{6DBE343C-B061-4DF9-88DD-23FC2C9DF390}" sibTransId="{37482CA7-9318-4048-85E7-C85779FC8267}"/>
    <dgm:cxn modelId="{F43A8F6E-614D-40F9-A450-5620D8281C23}" type="presOf" srcId="{A8914ACF-D2AF-4574-A618-51CD9391A744}" destId="{2E7B3D69-7006-4F21-AAF3-6BC53192801F}" srcOrd="0" destOrd="0" presId="urn:microsoft.com/office/officeart/2005/8/layout/vList2"/>
    <dgm:cxn modelId="{9FB02D7C-AD83-454C-87DF-B24B3226BF29}" srcId="{41FA12CE-EA7B-4874-8C8A-A66D3151B126}" destId="{01E70788-45F5-497E-936B-F771569EBDCC}" srcOrd="1" destOrd="0" parTransId="{5B019646-FD58-4E33-9A36-84B4C52513B8}" sibTransId="{6CF28FE0-5128-496E-9A05-F75BBAB6E9EB}"/>
    <dgm:cxn modelId="{7F39259A-E96C-448E-8BB1-D22EE45B92BE}" type="presOf" srcId="{01E70788-45F5-497E-936B-F771569EBDCC}" destId="{054B78B1-8356-47E3-A8DE-03E0B9D7B22F}" srcOrd="0" destOrd="0" presId="urn:microsoft.com/office/officeart/2005/8/layout/vList2"/>
    <dgm:cxn modelId="{1DDB06A4-7755-4206-9A1C-FB8ECB8C2B8F}" type="presOf" srcId="{EE59C084-7F6D-4D20-87F5-972624750DBD}" destId="{219E94CA-DC43-4ADA-8EB3-AC5B1261B825}" srcOrd="0" destOrd="1" presId="urn:microsoft.com/office/officeart/2005/8/layout/vList2"/>
    <dgm:cxn modelId="{F30CB2A5-603A-43C8-86A7-5815D570CEEF}" type="presOf" srcId="{58E3B3A2-ED61-41BE-82C4-15B604B7DA18}" destId="{43F2E174-5134-4F3D-99B6-2CFCABEE83C6}" srcOrd="0" destOrd="0" presId="urn:microsoft.com/office/officeart/2005/8/layout/vList2"/>
    <dgm:cxn modelId="{20E0F8AA-A8F9-451B-BC62-F251D1EB3482}" type="presOf" srcId="{D155DFD0-2C37-4C54-908B-68B881D9CDB6}" destId="{2E7B3D69-7006-4F21-AAF3-6BC53192801F}" srcOrd="0" destOrd="1" presId="urn:microsoft.com/office/officeart/2005/8/layout/vList2"/>
    <dgm:cxn modelId="{A0FD04B0-8258-4F35-AFCE-6D00B84D9A6F}" srcId="{58E3B3A2-ED61-41BE-82C4-15B604B7DA18}" destId="{D155DFD0-2C37-4C54-908B-68B881D9CDB6}" srcOrd="1" destOrd="0" parTransId="{265E2AA4-08ED-44EF-BF07-84839B597738}" sibTransId="{D6E83760-39E6-4544-B74F-6F006D18FEB6}"/>
    <dgm:cxn modelId="{5D092EBC-DC3F-4E5C-A73D-3B4D9E8D459A}" srcId="{01E70788-45F5-497E-936B-F771569EBDCC}" destId="{285BB5F0-1890-48E9-AB43-38889FB6EFDE}" srcOrd="0" destOrd="0" parTransId="{2E73F158-463B-4D82-87D2-009F72B4B842}" sibTransId="{E7D33400-D36F-4A5B-BE07-CC54AE536AFF}"/>
    <dgm:cxn modelId="{DC148ED4-72F8-4CB6-95E6-35E614DD9D26}" srcId="{01E70788-45F5-497E-936B-F771569EBDCC}" destId="{EE59C084-7F6D-4D20-87F5-972624750DBD}" srcOrd="1" destOrd="0" parTransId="{666A38CB-9245-471D-9E04-8DC874C1CAA2}" sibTransId="{11C62E27-DDE2-4CFE-A7E4-F71DF751A912}"/>
    <dgm:cxn modelId="{EFAFD2D9-F37E-4A4B-8B21-D8B6093F4ED6}" srcId="{41FA12CE-EA7B-4874-8C8A-A66D3151B126}" destId="{2478CC6C-0433-4F2D-BB8D-7C55F574766C}" srcOrd="0" destOrd="0" parTransId="{3E53CC52-D8A1-433F-8EFA-5CB2E350F76A}" sibTransId="{EF3E334B-8B86-4C60-927B-E70E50A84B37}"/>
    <dgm:cxn modelId="{3DC069EF-2168-489C-9DDA-62441D3AF6B1}" type="presOf" srcId="{41FA12CE-EA7B-4874-8C8A-A66D3151B126}" destId="{F53AFFAF-D1A5-4071-B8B4-C4D5D83BC7AB}" srcOrd="0" destOrd="0" presId="urn:microsoft.com/office/officeart/2005/8/layout/vList2"/>
    <dgm:cxn modelId="{0930C840-DC6E-414E-94AC-619666B8F294}" type="presParOf" srcId="{F53AFFAF-D1A5-4071-B8B4-C4D5D83BC7AB}" destId="{57BAC91C-FD54-4301-B9E8-32805379221F}" srcOrd="0" destOrd="0" presId="urn:microsoft.com/office/officeart/2005/8/layout/vList2"/>
    <dgm:cxn modelId="{F86036F1-2DB0-455D-AECF-7ABD293C7102}" type="presParOf" srcId="{F53AFFAF-D1A5-4071-B8B4-C4D5D83BC7AB}" destId="{CB2370C9-690D-490F-B45C-48F11FDB0FB6}" srcOrd="1" destOrd="0" presId="urn:microsoft.com/office/officeart/2005/8/layout/vList2"/>
    <dgm:cxn modelId="{08433738-2993-4913-B822-47C2287C08E3}" type="presParOf" srcId="{F53AFFAF-D1A5-4071-B8B4-C4D5D83BC7AB}" destId="{054B78B1-8356-47E3-A8DE-03E0B9D7B22F}" srcOrd="2" destOrd="0" presId="urn:microsoft.com/office/officeart/2005/8/layout/vList2"/>
    <dgm:cxn modelId="{6A55BD39-3D4E-45A8-98A4-CB880151A93D}" type="presParOf" srcId="{F53AFFAF-D1A5-4071-B8B4-C4D5D83BC7AB}" destId="{219E94CA-DC43-4ADA-8EB3-AC5B1261B825}" srcOrd="3" destOrd="0" presId="urn:microsoft.com/office/officeart/2005/8/layout/vList2"/>
    <dgm:cxn modelId="{668A5865-5EF6-46E2-BF3F-669D1B50F741}" type="presParOf" srcId="{F53AFFAF-D1A5-4071-B8B4-C4D5D83BC7AB}" destId="{43F2E174-5134-4F3D-99B6-2CFCABEE83C6}" srcOrd="4" destOrd="0" presId="urn:microsoft.com/office/officeart/2005/8/layout/vList2"/>
    <dgm:cxn modelId="{67AE25FD-A7AF-430D-817F-26401AC836C2}" type="presParOf" srcId="{F53AFFAF-D1A5-4071-B8B4-C4D5D83BC7AB}" destId="{2E7B3D69-7006-4F21-AAF3-6BC53192801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5145F1-CB83-4876-8217-184D275D662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5AC806B-77AD-4F3E-AFAB-EA38712388FA}">
      <dgm:prSet custT="1"/>
      <dgm:spPr/>
      <dgm:t>
        <a:bodyPr/>
        <a:lstStyle/>
        <a:p>
          <a:pPr algn="l"/>
          <a:endParaRPr lang="de-DE" sz="1600" b="0" dirty="0"/>
        </a:p>
      </dgm:t>
    </dgm:pt>
    <dgm:pt modelId="{EB77874A-8213-412B-987C-F7876565F20A}" type="parTrans" cxnId="{3BE2999D-3AC0-4207-9FEA-DBCEECC6145A}">
      <dgm:prSet/>
      <dgm:spPr/>
      <dgm:t>
        <a:bodyPr/>
        <a:lstStyle/>
        <a:p>
          <a:endParaRPr lang="de-DE"/>
        </a:p>
      </dgm:t>
    </dgm:pt>
    <dgm:pt modelId="{E619DB7A-2E7E-4EF9-BDC3-004828170BF6}" type="sibTrans" cxnId="{3BE2999D-3AC0-4207-9FEA-DBCEECC6145A}">
      <dgm:prSet/>
      <dgm:spPr/>
      <dgm:t>
        <a:bodyPr/>
        <a:lstStyle/>
        <a:p>
          <a:endParaRPr lang="de-DE"/>
        </a:p>
      </dgm:t>
    </dgm:pt>
    <dgm:pt modelId="{BA03B6F8-EAC3-47C1-A4DD-6D3835EB9BAC}">
      <dgm:prSet custT="1"/>
      <dgm:spPr/>
      <dgm:t>
        <a:bodyPr/>
        <a:lstStyle/>
        <a:p>
          <a:pPr algn="l"/>
          <a:r>
            <a:rPr lang="de-DE" sz="1600" b="1" u="sng" dirty="0"/>
            <a:t>Anlass: </a:t>
          </a:r>
        </a:p>
        <a:p>
          <a:pPr algn="l"/>
          <a:r>
            <a:rPr lang="de-DE" sz="1600" b="0" dirty="0"/>
            <a:t>Jom-Kippur-Krieg: Drosselung der Ölfördermenge durch arabische Staaten</a:t>
          </a:r>
        </a:p>
      </dgm:t>
    </dgm:pt>
    <dgm:pt modelId="{7AA191C4-6045-45D8-8A7A-12C9899EF5EB}" type="parTrans" cxnId="{63340DA0-A6A5-44D4-BD8B-7B97B08469B9}">
      <dgm:prSet/>
      <dgm:spPr/>
      <dgm:t>
        <a:bodyPr/>
        <a:lstStyle/>
        <a:p>
          <a:endParaRPr lang="de-DE"/>
        </a:p>
      </dgm:t>
    </dgm:pt>
    <dgm:pt modelId="{6EDBAC6E-F67A-491F-9983-9C0218AAEA7A}" type="sibTrans" cxnId="{63340DA0-A6A5-44D4-BD8B-7B97B08469B9}">
      <dgm:prSet/>
      <dgm:spPr/>
      <dgm:t>
        <a:bodyPr/>
        <a:lstStyle/>
        <a:p>
          <a:endParaRPr lang="de-DE"/>
        </a:p>
      </dgm:t>
    </dgm:pt>
    <dgm:pt modelId="{E18793E3-C001-43C7-9F31-E2DB88E1E5EC}">
      <dgm:prSet custT="1"/>
      <dgm:spPr/>
      <dgm:t>
        <a:bodyPr/>
        <a:lstStyle/>
        <a:p>
          <a:pPr algn="l"/>
          <a:r>
            <a:rPr lang="de-DE" sz="1600" b="1" u="sng" dirty="0"/>
            <a:t>ergriffene Maßnahmen</a:t>
          </a:r>
          <a:r>
            <a:rPr lang="de-DE" sz="1600" u="sng" dirty="0"/>
            <a:t>: </a:t>
          </a:r>
        </a:p>
        <a:p>
          <a:pPr algn="l"/>
          <a:r>
            <a:rPr lang="de-DE" sz="1600" dirty="0"/>
            <a:t>-  </a:t>
          </a:r>
          <a:r>
            <a:rPr lang="de-DE" sz="1600" dirty="0">
              <a:solidFill>
                <a:schemeClr val="bg1"/>
              </a:solidFill>
            </a:rPr>
            <a:t>Sonntagsfahrverbote und Tempolimits</a:t>
          </a:r>
        </a:p>
        <a:p>
          <a:pPr algn="l"/>
          <a:r>
            <a:rPr lang="de-DE" sz="1600" dirty="0">
              <a:solidFill>
                <a:schemeClr val="bg1"/>
              </a:solidFill>
            </a:rPr>
            <a:t>- Bemühen um Energiesparen und Nachhaltigkeit</a:t>
          </a:r>
        </a:p>
        <a:p>
          <a:pPr algn="l"/>
          <a:r>
            <a:rPr lang="de-DE" sz="1600" dirty="0">
              <a:solidFill>
                <a:schemeClr val="accent4">
                  <a:lumMod val="40000"/>
                  <a:lumOff val="60000"/>
                </a:schemeClr>
              </a:solidFill>
            </a:rPr>
            <a:t>- </a:t>
          </a:r>
          <a:r>
            <a:rPr lang="de-DE" sz="1600" dirty="0">
              <a:solidFill>
                <a:schemeClr val="bg1"/>
              </a:solidFill>
            </a:rPr>
            <a:t>Ausbau der </a:t>
          </a:r>
          <a:r>
            <a:rPr lang="de-DE" sz="1600" dirty="0" err="1">
              <a:solidFill>
                <a:schemeClr val="bg1"/>
              </a:solidFill>
            </a:rPr>
            <a:t>Kernergie</a:t>
          </a:r>
          <a:endParaRPr lang="de-DE" sz="1600" dirty="0">
            <a:solidFill>
              <a:schemeClr val="bg1"/>
            </a:solidFill>
          </a:endParaRPr>
        </a:p>
        <a:p>
          <a:pPr algn="l"/>
          <a:r>
            <a:rPr lang="de-DE" sz="1600" dirty="0">
              <a:solidFill>
                <a:schemeClr val="accent4">
                  <a:lumMod val="40000"/>
                  <a:lumOff val="60000"/>
                </a:schemeClr>
              </a:solidFill>
            </a:rPr>
            <a:t>- </a:t>
          </a:r>
          <a:r>
            <a:rPr lang="de-DE" sz="1600" dirty="0">
              <a:solidFill>
                <a:schemeClr val="bg1"/>
              </a:solidFill>
            </a:rPr>
            <a:t>Verstärkung der internationalen Zusammenarbeit</a:t>
          </a:r>
        </a:p>
        <a:p>
          <a:pPr algn="l"/>
          <a:r>
            <a:rPr lang="de-DE" sz="1600" dirty="0">
              <a:solidFill>
                <a:schemeClr val="bg1"/>
              </a:solidFill>
            </a:rPr>
            <a:t>- Erschließung neuer Ölquellen (z. B. Nordsee)</a:t>
          </a:r>
        </a:p>
        <a:p>
          <a:pPr algn="l"/>
          <a:r>
            <a:rPr lang="de-DE" sz="1600" dirty="0">
              <a:solidFill>
                <a:schemeClr val="bg1"/>
              </a:solidFill>
            </a:rPr>
            <a:t>- Reaktivierung der Kohleindustrie</a:t>
          </a:r>
        </a:p>
      </dgm:t>
    </dgm:pt>
    <dgm:pt modelId="{C5D6EC8F-B4A3-429B-8F93-C568B375148D}" type="parTrans" cxnId="{83C3B811-90E7-40FF-B6C4-F1CA86216274}">
      <dgm:prSet/>
      <dgm:spPr/>
      <dgm:t>
        <a:bodyPr/>
        <a:lstStyle/>
        <a:p>
          <a:endParaRPr lang="de-DE"/>
        </a:p>
      </dgm:t>
    </dgm:pt>
    <dgm:pt modelId="{F392830D-F145-4D6D-907B-BEEA14EB96BB}" type="sibTrans" cxnId="{83C3B811-90E7-40FF-B6C4-F1CA86216274}">
      <dgm:prSet/>
      <dgm:spPr/>
      <dgm:t>
        <a:bodyPr/>
        <a:lstStyle/>
        <a:p>
          <a:endParaRPr lang="de-DE"/>
        </a:p>
      </dgm:t>
    </dgm:pt>
    <dgm:pt modelId="{367E9063-2852-494A-A9DD-CA85A4EFE5FC}">
      <dgm:prSet custT="1"/>
      <dgm:spPr/>
      <dgm:t>
        <a:bodyPr/>
        <a:lstStyle/>
        <a:p>
          <a:pPr algn="l"/>
          <a:r>
            <a:rPr lang="de-DE" sz="1600" b="1" u="sng" dirty="0">
              <a:solidFill>
                <a:schemeClr val="bg1"/>
              </a:solidFill>
            </a:rPr>
            <a:t>kurzfristige Folgen: </a:t>
          </a:r>
        </a:p>
        <a:p>
          <a:pPr algn="l"/>
          <a:r>
            <a:rPr lang="de-DE" sz="1600" b="0" dirty="0">
              <a:solidFill>
                <a:schemeClr val="bg1"/>
              </a:solidFill>
            </a:rPr>
            <a:t>- Starker Anstieg des Ölpreises</a:t>
          </a:r>
        </a:p>
        <a:p>
          <a:pPr algn="l"/>
          <a:r>
            <a:rPr lang="de-DE" sz="1600" b="0" dirty="0">
              <a:solidFill>
                <a:schemeClr val="bg1"/>
              </a:solidFill>
            </a:rPr>
            <a:t>- weltweite Wirtschaftskrise</a:t>
          </a:r>
        </a:p>
        <a:p>
          <a:pPr algn="l"/>
          <a:r>
            <a:rPr lang="de-DE" sz="1600" b="0" dirty="0">
              <a:solidFill>
                <a:schemeClr val="bg1"/>
              </a:solidFill>
            </a:rPr>
            <a:t>- BRD: wirtschaftliche Probleme: Inflation, Arbeitslosigkeit, Produktionsrückgang</a:t>
          </a:r>
        </a:p>
        <a:p>
          <a:pPr algn="l"/>
          <a:r>
            <a:rPr lang="de-DE" sz="1600" b="0" dirty="0">
              <a:solidFill>
                <a:schemeClr val="bg1"/>
              </a:solidFill>
            </a:rPr>
            <a:t>- Forderung: „Weg vom Öl!“</a:t>
          </a:r>
        </a:p>
      </dgm:t>
    </dgm:pt>
    <dgm:pt modelId="{2758D6D4-07D0-40B3-9013-28D0F2AFA011}" type="parTrans" cxnId="{5005B2A7-F8D5-4C67-AF41-A084FD41E117}">
      <dgm:prSet/>
      <dgm:spPr/>
      <dgm:t>
        <a:bodyPr/>
        <a:lstStyle/>
        <a:p>
          <a:endParaRPr lang="de-DE"/>
        </a:p>
      </dgm:t>
    </dgm:pt>
    <dgm:pt modelId="{320A3666-5D63-4C97-8C6F-6C1297C611FC}" type="sibTrans" cxnId="{5005B2A7-F8D5-4C67-AF41-A084FD41E117}">
      <dgm:prSet/>
      <dgm:spPr/>
      <dgm:t>
        <a:bodyPr/>
        <a:lstStyle/>
        <a:p>
          <a:endParaRPr lang="de-DE"/>
        </a:p>
      </dgm:t>
    </dgm:pt>
    <dgm:pt modelId="{E808F4CE-87F3-4730-A48D-2822B5B336AE}">
      <dgm:prSet/>
      <dgm:spPr/>
      <dgm:t>
        <a:bodyPr/>
        <a:lstStyle/>
        <a:p>
          <a:endParaRPr lang="de-DE" b="0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30DA4BCE-C7C4-4EDE-9597-621E5E826DE5}" type="parTrans" cxnId="{2371C761-FBAD-4AC5-B307-556D4AF780E0}">
      <dgm:prSet/>
      <dgm:spPr/>
      <dgm:t>
        <a:bodyPr/>
        <a:lstStyle/>
        <a:p>
          <a:endParaRPr lang="de-DE"/>
        </a:p>
      </dgm:t>
    </dgm:pt>
    <dgm:pt modelId="{60DD80E4-1581-4050-9A6A-7419AE45BA54}" type="sibTrans" cxnId="{2371C761-FBAD-4AC5-B307-556D4AF780E0}">
      <dgm:prSet/>
      <dgm:spPr/>
      <dgm:t>
        <a:bodyPr/>
        <a:lstStyle/>
        <a:p>
          <a:endParaRPr lang="de-DE"/>
        </a:p>
      </dgm:t>
    </dgm:pt>
    <dgm:pt modelId="{BDE54FD1-70D0-4D13-AF1F-BCC623092796}" type="pres">
      <dgm:prSet presAssocID="{C15145F1-CB83-4876-8217-184D275D6621}" presName="CompostProcess" presStyleCnt="0">
        <dgm:presLayoutVars>
          <dgm:dir/>
          <dgm:resizeHandles val="exact"/>
        </dgm:presLayoutVars>
      </dgm:prSet>
      <dgm:spPr/>
    </dgm:pt>
    <dgm:pt modelId="{04D00846-6758-4731-A72D-1F9883CAB3C4}" type="pres">
      <dgm:prSet presAssocID="{C15145F1-CB83-4876-8217-184D275D6621}" presName="arrow" presStyleLbl="bgShp" presStyleIdx="0" presStyleCnt="1" custScaleX="117647" custLinFactNeighborX="708"/>
      <dgm:spPr/>
    </dgm:pt>
    <dgm:pt modelId="{6CE6A355-7C04-4AFF-9576-DE140F7BBA51}" type="pres">
      <dgm:prSet presAssocID="{C15145F1-CB83-4876-8217-184D275D6621}" presName="linearProcess" presStyleCnt="0"/>
      <dgm:spPr/>
    </dgm:pt>
    <dgm:pt modelId="{9B8BDC7E-0EBA-4E29-A1FC-1B3492C7A3C4}" type="pres">
      <dgm:prSet presAssocID="{E5AC806B-77AD-4F3E-AFAB-EA38712388FA}" presName="textNode" presStyleLbl="node1" presStyleIdx="0" presStyleCnt="5" custScaleX="77419" custScaleY="51435">
        <dgm:presLayoutVars>
          <dgm:bulletEnabled val="1"/>
        </dgm:presLayoutVars>
      </dgm:prSet>
      <dgm:spPr/>
    </dgm:pt>
    <dgm:pt modelId="{8E7FC078-D050-4DA6-B098-617A8C95B70B}" type="pres">
      <dgm:prSet presAssocID="{E619DB7A-2E7E-4EF9-BDC3-004828170BF6}" presName="sibTrans" presStyleCnt="0"/>
      <dgm:spPr/>
    </dgm:pt>
    <dgm:pt modelId="{B01E3391-AE04-4C17-99CA-53862FC83482}" type="pres">
      <dgm:prSet presAssocID="{BA03B6F8-EAC3-47C1-A4DD-6D3835EB9BAC}" presName="textNode" presStyleLbl="node1" presStyleIdx="1" presStyleCnt="5" custScaleX="95440" custScaleY="76637" custLinFactNeighborX="-41057" custLinFactNeighborY="1488">
        <dgm:presLayoutVars>
          <dgm:bulletEnabled val="1"/>
        </dgm:presLayoutVars>
      </dgm:prSet>
      <dgm:spPr/>
    </dgm:pt>
    <dgm:pt modelId="{4040BCD3-F64D-4ADF-B6C2-7C60719E52AA}" type="pres">
      <dgm:prSet presAssocID="{6EDBAC6E-F67A-491F-9983-9C0218AAEA7A}" presName="sibTrans" presStyleCnt="0"/>
      <dgm:spPr/>
    </dgm:pt>
    <dgm:pt modelId="{3290E62A-A641-4079-8522-9399199CEBEA}" type="pres">
      <dgm:prSet presAssocID="{E18793E3-C001-43C7-9F31-E2DB88E1E5EC}" presName="textNode" presStyleLbl="node1" presStyleIdx="2" presStyleCnt="5" custScaleX="146078" custScaleY="162202" custLinFactX="105773" custLinFactNeighborX="200000" custLinFactNeighborY="-4092">
        <dgm:presLayoutVars>
          <dgm:bulletEnabled val="1"/>
        </dgm:presLayoutVars>
      </dgm:prSet>
      <dgm:spPr/>
    </dgm:pt>
    <dgm:pt modelId="{7B68C42D-01F7-4EC0-8A1A-6CC515821983}" type="pres">
      <dgm:prSet presAssocID="{F392830D-F145-4D6D-907B-BEEA14EB96BB}" presName="sibTrans" presStyleCnt="0"/>
      <dgm:spPr/>
    </dgm:pt>
    <dgm:pt modelId="{21E3D890-7B11-4036-AA20-E3256D6C6195}" type="pres">
      <dgm:prSet presAssocID="{367E9063-2852-494A-A9DD-CA85A4EFE5FC}" presName="textNode" presStyleLbl="node1" presStyleIdx="3" presStyleCnt="5" custScaleX="127740" custScaleY="118304" custLinFactX="-135145" custLinFactNeighborX="-200000" custLinFactNeighborY="372">
        <dgm:presLayoutVars>
          <dgm:bulletEnabled val="1"/>
        </dgm:presLayoutVars>
      </dgm:prSet>
      <dgm:spPr/>
    </dgm:pt>
    <dgm:pt modelId="{CC9D402D-DB41-45F0-86AB-665406958635}" type="pres">
      <dgm:prSet presAssocID="{320A3666-5D63-4C97-8C6F-6C1297C611FC}" presName="sibTrans" presStyleCnt="0"/>
      <dgm:spPr/>
    </dgm:pt>
    <dgm:pt modelId="{7C0B0199-92A3-442F-87F2-AC6D20B14043}" type="pres">
      <dgm:prSet presAssocID="{E808F4CE-87F3-4730-A48D-2822B5B336AE}" presName="textNode" presStyleLbl="node1" presStyleIdx="4" presStyleCnt="5" custScaleX="127740" custScaleY="191220" custLinFactNeighborX="29578" custLinFactNeighborY="-4092">
        <dgm:presLayoutVars>
          <dgm:bulletEnabled val="1"/>
        </dgm:presLayoutVars>
      </dgm:prSet>
      <dgm:spPr/>
    </dgm:pt>
  </dgm:ptLst>
  <dgm:cxnLst>
    <dgm:cxn modelId="{83C3B811-90E7-40FF-B6C4-F1CA86216274}" srcId="{C15145F1-CB83-4876-8217-184D275D6621}" destId="{E18793E3-C001-43C7-9F31-E2DB88E1E5EC}" srcOrd="2" destOrd="0" parTransId="{C5D6EC8F-B4A3-429B-8F93-C568B375148D}" sibTransId="{F392830D-F145-4D6D-907B-BEEA14EB96BB}"/>
    <dgm:cxn modelId="{27D5E237-3BE6-4B10-BE1A-73103353779C}" type="presOf" srcId="{E808F4CE-87F3-4730-A48D-2822B5B336AE}" destId="{7C0B0199-92A3-442F-87F2-AC6D20B14043}" srcOrd="0" destOrd="0" presId="urn:microsoft.com/office/officeart/2005/8/layout/hProcess9"/>
    <dgm:cxn modelId="{B4A4EB39-67F9-4CC3-A811-12F60ABC2C1C}" type="presOf" srcId="{367E9063-2852-494A-A9DD-CA85A4EFE5FC}" destId="{21E3D890-7B11-4036-AA20-E3256D6C6195}" srcOrd="0" destOrd="0" presId="urn:microsoft.com/office/officeart/2005/8/layout/hProcess9"/>
    <dgm:cxn modelId="{2371C761-FBAD-4AC5-B307-556D4AF780E0}" srcId="{C15145F1-CB83-4876-8217-184D275D6621}" destId="{E808F4CE-87F3-4730-A48D-2822B5B336AE}" srcOrd="4" destOrd="0" parTransId="{30DA4BCE-C7C4-4EDE-9597-621E5E826DE5}" sibTransId="{60DD80E4-1581-4050-9A6A-7419AE45BA54}"/>
    <dgm:cxn modelId="{0070FD74-5B76-4289-8569-4D824806D27E}" type="presOf" srcId="{C15145F1-CB83-4876-8217-184D275D6621}" destId="{BDE54FD1-70D0-4D13-AF1F-BCC623092796}" srcOrd="0" destOrd="0" presId="urn:microsoft.com/office/officeart/2005/8/layout/hProcess9"/>
    <dgm:cxn modelId="{B710E88B-AC24-4B55-BF0E-56ED8F89E8B0}" type="presOf" srcId="{E18793E3-C001-43C7-9F31-E2DB88E1E5EC}" destId="{3290E62A-A641-4079-8522-9399199CEBEA}" srcOrd="0" destOrd="0" presId="urn:microsoft.com/office/officeart/2005/8/layout/hProcess9"/>
    <dgm:cxn modelId="{839EBB92-A42D-4C14-BAE8-0F05CED3343D}" type="presOf" srcId="{BA03B6F8-EAC3-47C1-A4DD-6D3835EB9BAC}" destId="{B01E3391-AE04-4C17-99CA-53862FC83482}" srcOrd="0" destOrd="0" presId="urn:microsoft.com/office/officeart/2005/8/layout/hProcess9"/>
    <dgm:cxn modelId="{3BE2999D-3AC0-4207-9FEA-DBCEECC6145A}" srcId="{C15145F1-CB83-4876-8217-184D275D6621}" destId="{E5AC806B-77AD-4F3E-AFAB-EA38712388FA}" srcOrd="0" destOrd="0" parTransId="{EB77874A-8213-412B-987C-F7876565F20A}" sibTransId="{E619DB7A-2E7E-4EF9-BDC3-004828170BF6}"/>
    <dgm:cxn modelId="{63340DA0-A6A5-44D4-BD8B-7B97B08469B9}" srcId="{C15145F1-CB83-4876-8217-184D275D6621}" destId="{BA03B6F8-EAC3-47C1-A4DD-6D3835EB9BAC}" srcOrd="1" destOrd="0" parTransId="{7AA191C4-6045-45D8-8A7A-12C9899EF5EB}" sibTransId="{6EDBAC6E-F67A-491F-9983-9C0218AAEA7A}"/>
    <dgm:cxn modelId="{5005B2A7-F8D5-4C67-AF41-A084FD41E117}" srcId="{C15145F1-CB83-4876-8217-184D275D6621}" destId="{367E9063-2852-494A-A9DD-CA85A4EFE5FC}" srcOrd="3" destOrd="0" parTransId="{2758D6D4-07D0-40B3-9013-28D0F2AFA011}" sibTransId="{320A3666-5D63-4C97-8C6F-6C1297C611FC}"/>
    <dgm:cxn modelId="{C49730BD-A56F-4528-8CB8-2977552FC3EE}" type="presOf" srcId="{E5AC806B-77AD-4F3E-AFAB-EA38712388FA}" destId="{9B8BDC7E-0EBA-4E29-A1FC-1B3492C7A3C4}" srcOrd="0" destOrd="0" presId="urn:microsoft.com/office/officeart/2005/8/layout/hProcess9"/>
    <dgm:cxn modelId="{50C98F64-499E-487C-80A9-C3C852C61E73}" type="presParOf" srcId="{BDE54FD1-70D0-4D13-AF1F-BCC623092796}" destId="{04D00846-6758-4731-A72D-1F9883CAB3C4}" srcOrd="0" destOrd="0" presId="urn:microsoft.com/office/officeart/2005/8/layout/hProcess9"/>
    <dgm:cxn modelId="{CE673DAF-7599-4024-86EA-3F2EE434B696}" type="presParOf" srcId="{BDE54FD1-70D0-4D13-AF1F-BCC623092796}" destId="{6CE6A355-7C04-4AFF-9576-DE140F7BBA51}" srcOrd="1" destOrd="0" presId="urn:microsoft.com/office/officeart/2005/8/layout/hProcess9"/>
    <dgm:cxn modelId="{46421433-5FCE-4125-A3EC-772A86C14914}" type="presParOf" srcId="{6CE6A355-7C04-4AFF-9576-DE140F7BBA51}" destId="{9B8BDC7E-0EBA-4E29-A1FC-1B3492C7A3C4}" srcOrd="0" destOrd="0" presId="urn:microsoft.com/office/officeart/2005/8/layout/hProcess9"/>
    <dgm:cxn modelId="{78479957-A8E8-4C97-AD47-A4A131AF3E6F}" type="presParOf" srcId="{6CE6A355-7C04-4AFF-9576-DE140F7BBA51}" destId="{8E7FC078-D050-4DA6-B098-617A8C95B70B}" srcOrd="1" destOrd="0" presId="urn:microsoft.com/office/officeart/2005/8/layout/hProcess9"/>
    <dgm:cxn modelId="{6338FF2C-7288-4066-9FD6-385A12452EDA}" type="presParOf" srcId="{6CE6A355-7C04-4AFF-9576-DE140F7BBA51}" destId="{B01E3391-AE04-4C17-99CA-53862FC83482}" srcOrd="2" destOrd="0" presId="urn:microsoft.com/office/officeart/2005/8/layout/hProcess9"/>
    <dgm:cxn modelId="{C9E02F3D-CF5D-4980-BBD5-4CDEE66E84DB}" type="presParOf" srcId="{6CE6A355-7C04-4AFF-9576-DE140F7BBA51}" destId="{4040BCD3-F64D-4ADF-B6C2-7C60719E52AA}" srcOrd="3" destOrd="0" presId="urn:microsoft.com/office/officeart/2005/8/layout/hProcess9"/>
    <dgm:cxn modelId="{871C2359-9CA1-4136-A058-13F892280C08}" type="presParOf" srcId="{6CE6A355-7C04-4AFF-9576-DE140F7BBA51}" destId="{3290E62A-A641-4079-8522-9399199CEBEA}" srcOrd="4" destOrd="0" presId="urn:microsoft.com/office/officeart/2005/8/layout/hProcess9"/>
    <dgm:cxn modelId="{AE4803A4-0D83-41B8-A67F-4CC07FE70CFE}" type="presParOf" srcId="{6CE6A355-7C04-4AFF-9576-DE140F7BBA51}" destId="{7B68C42D-01F7-4EC0-8A1A-6CC515821983}" srcOrd="5" destOrd="0" presId="urn:microsoft.com/office/officeart/2005/8/layout/hProcess9"/>
    <dgm:cxn modelId="{898A90EC-34EA-4658-860B-E96D2F1517AC}" type="presParOf" srcId="{6CE6A355-7C04-4AFF-9576-DE140F7BBA51}" destId="{21E3D890-7B11-4036-AA20-E3256D6C6195}" srcOrd="6" destOrd="0" presId="urn:microsoft.com/office/officeart/2005/8/layout/hProcess9"/>
    <dgm:cxn modelId="{06A8D21C-DFC7-45AA-8AC5-2DD2A099B327}" type="presParOf" srcId="{6CE6A355-7C04-4AFF-9576-DE140F7BBA51}" destId="{CC9D402D-DB41-45F0-86AB-665406958635}" srcOrd="7" destOrd="0" presId="urn:microsoft.com/office/officeart/2005/8/layout/hProcess9"/>
    <dgm:cxn modelId="{26A10456-1768-4935-95C7-83CF3A63B1B7}" type="presParOf" srcId="{6CE6A355-7C04-4AFF-9576-DE140F7BBA51}" destId="{7C0B0199-92A3-442F-87F2-AC6D20B1404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A9DE80-2BC5-494A-AE6D-65A07C3121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A1BA80E-5530-4823-A52A-40D9AAE6044F}">
      <dgm:prSet custT="1"/>
      <dgm:spPr/>
      <dgm:t>
        <a:bodyPr/>
        <a:lstStyle/>
        <a:p>
          <a:r>
            <a:rPr lang="de-DE" sz="3400" dirty="0"/>
            <a:t>Erarbeitung II: Einschätzung aus heutiger Sicht</a:t>
          </a:r>
        </a:p>
      </dgm:t>
    </dgm:pt>
    <dgm:pt modelId="{41E5C365-9F9F-485B-8EE9-1B16DA018D37}" type="parTrans" cxnId="{67216F64-102F-401B-A73A-80F974E92DF8}">
      <dgm:prSet/>
      <dgm:spPr/>
      <dgm:t>
        <a:bodyPr/>
        <a:lstStyle/>
        <a:p>
          <a:endParaRPr lang="de-DE"/>
        </a:p>
      </dgm:t>
    </dgm:pt>
    <dgm:pt modelId="{7CFCAD35-5EFC-4AE9-923D-0E8C34CB66B0}" type="sibTrans" cxnId="{67216F64-102F-401B-A73A-80F974E92DF8}">
      <dgm:prSet/>
      <dgm:spPr/>
      <dgm:t>
        <a:bodyPr/>
        <a:lstStyle/>
        <a:p>
          <a:endParaRPr lang="de-DE"/>
        </a:p>
      </dgm:t>
    </dgm:pt>
    <dgm:pt modelId="{1BDF3D99-20B9-4B52-940E-1EAAC19235AF}">
      <dgm:prSet custT="1"/>
      <dgm:spPr/>
      <dgm:t>
        <a:bodyPr/>
        <a:lstStyle/>
        <a:p>
          <a:r>
            <a:rPr lang="de-DE" sz="3400" b="1" dirty="0"/>
            <a:t>Aufgabe </a:t>
          </a:r>
          <a:r>
            <a:rPr lang="de-DE" sz="3400" dirty="0"/>
            <a:t>(EA): </a:t>
          </a:r>
        </a:p>
      </dgm:t>
    </dgm:pt>
    <dgm:pt modelId="{AA07C65D-B327-43B4-97DE-0858983C29ED}" type="parTrans" cxnId="{D1C8ABF6-6E21-49F0-8A0F-92AB871CF2B0}">
      <dgm:prSet/>
      <dgm:spPr/>
      <dgm:t>
        <a:bodyPr/>
        <a:lstStyle/>
        <a:p>
          <a:endParaRPr lang="de-DE"/>
        </a:p>
      </dgm:t>
    </dgm:pt>
    <dgm:pt modelId="{05394C8F-5B70-4662-AC73-91E3863F3DAE}" type="sibTrans" cxnId="{D1C8ABF6-6E21-49F0-8A0F-92AB871CF2B0}">
      <dgm:prSet/>
      <dgm:spPr/>
      <dgm:t>
        <a:bodyPr/>
        <a:lstStyle/>
        <a:p>
          <a:endParaRPr lang="de-DE"/>
        </a:p>
      </dgm:t>
    </dgm:pt>
    <dgm:pt modelId="{DE6F79F9-4755-4B90-82C8-ACF02D3C8E05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de-DE" sz="2800" dirty="0"/>
            <a:t> </a:t>
          </a:r>
          <a:r>
            <a:rPr lang="de-DE" sz="2400" dirty="0"/>
            <a:t>Arbeiten Sie aus dem Interview mit Frank Bösch die wesentlichen Aussagen heraus. Ergänzen Sie das Strukturbild um die Elemente „Ursache“ und „längerfristige Folgen“. </a:t>
          </a:r>
        </a:p>
      </dgm:t>
    </dgm:pt>
    <dgm:pt modelId="{F9EFC79F-FBCD-48FB-83C5-B54D07C41170}" type="parTrans" cxnId="{BBEFB479-9093-438D-9D8E-EF44DCEE9228}">
      <dgm:prSet/>
      <dgm:spPr/>
      <dgm:t>
        <a:bodyPr/>
        <a:lstStyle/>
        <a:p>
          <a:endParaRPr lang="de-DE"/>
        </a:p>
      </dgm:t>
    </dgm:pt>
    <dgm:pt modelId="{6E7980CB-E855-4B1C-8507-33A06897D6C6}" type="sibTrans" cxnId="{BBEFB479-9093-438D-9D8E-EF44DCEE9228}">
      <dgm:prSet/>
      <dgm:spPr/>
      <dgm:t>
        <a:bodyPr/>
        <a:lstStyle/>
        <a:p>
          <a:endParaRPr lang="de-DE"/>
        </a:p>
      </dgm:t>
    </dgm:pt>
    <dgm:pt modelId="{5E312498-ABB5-4235-BBD4-80F365CE0A47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de-DE" sz="2400" dirty="0"/>
            <a:t> Beurteilen Sie die Bedeutung der Ölpreiskrise von 1973.</a:t>
          </a:r>
        </a:p>
      </dgm:t>
    </dgm:pt>
    <dgm:pt modelId="{2A5B8E8A-0E0D-4C73-B7D3-EED003F63009}" type="parTrans" cxnId="{295D5DF7-FF3F-48B8-86DF-A5598D2B1C45}">
      <dgm:prSet/>
      <dgm:spPr/>
      <dgm:t>
        <a:bodyPr/>
        <a:lstStyle/>
        <a:p>
          <a:endParaRPr lang="de-DE"/>
        </a:p>
      </dgm:t>
    </dgm:pt>
    <dgm:pt modelId="{330D2BB7-F737-4E1E-949B-D7E9603CB880}" type="sibTrans" cxnId="{295D5DF7-FF3F-48B8-86DF-A5598D2B1C45}">
      <dgm:prSet/>
      <dgm:spPr/>
      <dgm:t>
        <a:bodyPr/>
        <a:lstStyle/>
        <a:p>
          <a:endParaRPr lang="de-DE"/>
        </a:p>
      </dgm:t>
    </dgm:pt>
    <dgm:pt modelId="{C1240835-7AD4-454D-B05B-B1571DE79370}">
      <dgm:prSet custT="1"/>
      <dgm:spPr/>
      <dgm:t>
        <a:bodyPr/>
        <a:lstStyle/>
        <a:p>
          <a:r>
            <a:rPr lang="de-DE" sz="3400" b="1" dirty="0"/>
            <a:t>Material: </a:t>
          </a:r>
          <a:endParaRPr lang="de-DE" sz="3400" dirty="0"/>
        </a:p>
      </dgm:t>
    </dgm:pt>
    <dgm:pt modelId="{5FBAA963-8F0D-4B3B-849A-4E7783354D83}" type="parTrans" cxnId="{34D63F0C-5813-4C03-8EBF-FEB5A56F122F}">
      <dgm:prSet/>
      <dgm:spPr/>
      <dgm:t>
        <a:bodyPr/>
        <a:lstStyle/>
        <a:p>
          <a:endParaRPr lang="de-DE"/>
        </a:p>
      </dgm:t>
    </dgm:pt>
    <dgm:pt modelId="{955EA3E2-F69C-494B-8FE5-319BCA4A3B96}" type="sibTrans" cxnId="{34D63F0C-5813-4C03-8EBF-FEB5A56F122F}">
      <dgm:prSet/>
      <dgm:spPr/>
      <dgm:t>
        <a:bodyPr/>
        <a:lstStyle/>
        <a:p>
          <a:endParaRPr lang="de-DE"/>
        </a:p>
      </dgm:t>
    </dgm:pt>
    <dgm:pt modelId="{E9F3DADD-D993-4560-ADD2-18473B78C4F5}">
      <dgm:prSet custT="1"/>
      <dgm:spPr/>
      <dgm:t>
        <a:bodyPr/>
        <a:lstStyle/>
        <a:p>
          <a:r>
            <a:rPr lang="de-DE" sz="2400" dirty="0"/>
            <a:t>AB Frank Bösch, 2013</a:t>
          </a:r>
        </a:p>
      </dgm:t>
    </dgm:pt>
    <dgm:pt modelId="{7D3343A2-28B9-497F-A1D5-6057E79FC343}" type="parTrans" cxnId="{CCCD0407-2220-47FC-99A0-6B1BD39F54F3}">
      <dgm:prSet/>
      <dgm:spPr/>
      <dgm:t>
        <a:bodyPr/>
        <a:lstStyle/>
        <a:p>
          <a:endParaRPr lang="de-DE"/>
        </a:p>
      </dgm:t>
    </dgm:pt>
    <dgm:pt modelId="{2F1B9750-8D8A-40D8-A523-BC2ACD7015A2}" type="sibTrans" cxnId="{CCCD0407-2220-47FC-99A0-6B1BD39F54F3}">
      <dgm:prSet/>
      <dgm:spPr/>
      <dgm:t>
        <a:bodyPr/>
        <a:lstStyle/>
        <a:p>
          <a:endParaRPr lang="de-DE"/>
        </a:p>
      </dgm:t>
    </dgm:pt>
    <dgm:pt modelId="{574C36DB-A219-4E45-AFED-CA79C5E4B684}" type="pres">
      <dgm:prSet presAssocID="{47A9DE80-2BC5-494A-AE6D-65A07C312126}" presName="linear" presStyleCnt="0">
        <dgm:presLayoutVars>
          <dgm:animLvl val="lvl"/>
          <dgm:resizeHandles val="exact"/>
        </dgm:presLayoutVars>
      </dgm:prSet>
      <dgm:spPr/>
    </dgm:pt>
    <dgm:pt modelId="{2743DFEA-FB7A-4B09-B547-E4BA1E6CF649}" type="pres">
      <dgm:prSet presAssocID="{EA1BA80E-5530-4823-A52A-40D9AAE6044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F22A670-20A3-49B4-9766-04F68249E08E}" type="pres">
      <dgm:prSet presAssocID="{7CFCAD35-5EFC-4AE9-923D-0E8C34CB66B0}" presName="spacer" presStyleCnt="0"/>
      <dgm:spPr/>
    </dgm:pt>
    <dgm:pt modelId="{167B09BF-AB4C-4599-8B4F-6705B9166840}" type="pres">
      <dgm:prSet presAssocID="{1BDF3D99-20B9-4B52-940E-1EAAC19235A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5FFE212-596E-4AE1-B5BA-D9CE62F5BD0B}" type="pres">
      <dgm:prSet presAssocID="{1BDF3D99-20B9-4B52-940E-1EAAC19235AF}" presName="childText" presStyleLbl="revTx" presStyleIdx="0" presStyleCnt="2">
        <dgm:presLayoutVars>
          <dgm:bulletEnabled val="1"/>
        </dgm:presLayoutVars>
      </dgm:prSet>
      <dgm:spPr/>
    </dgm:pt>
    <dgm:pt modelId="{7E53EA40-4AD7-4934-B57E-A812555840FC}" type="pres">
      <dgm:prSet presAssocID="{C1240835-7AD4-454D-B05B-B1571DE79370}" presName="parentText" presStyleLbl="node1" presStyleIdx="2" presStyleCnt="3" custScaleY="66270">
        <dgm:presLayoutVars>
          <dgm:chMax val="0"/>
          <dgm:bulletEnabled val="1"/>
        </dgm:presLayoutVars>
      </dgm:prSet>
      <dgm:spPr/>
    </dgm:pt>
    <dgm:pt modelId="{D7E49A2E-40E4-42BA-8BB6-4B0A27967C39}" type="pres">
      <dgm:prSet presAssocID="{C1240835-7AD4-454D-B05B-B1571DE79370}" presName="childText" presStyleLbl="revTx" presStyleIdx="1" presStyleCnt="2" custScaleY="38315">
        <dgm:presLayoutVars>
          <dgm:bulletEnabled val="1"/>
        </dgm:presLayoutVars>
      </dgm:prSet>
      <dgm:spPr/>
    </dgm:pt>
  </dgm:ptLst>
  <dgm:cxnLst>
    <dgm:cxn modelId="{CCCD0407-2220-47FC-99A0-6B1BD39F54F3}" srcId="{C1240835-7AD4-454D-B05B-B1571DE79370}" destId="{E9F3DADD-D993-4560-ADD2-18473B78C4F5}" srcOrd="0" destOrd="0" parTransId="{7D3343A2-28B9-497F-A1D5-6057E79FC343}" sibTransId="{2F1B9750-8D8A-40D8-A523-BC2ACD7015A2}"/>
    <dgm:cxn modelId="{34D63F0C-5813-4C03-8EBF-FEB5A56F122F}" srcId="{47A9DE80-2BC5-494A-AE6D-65A07C312126}" destId="{C1240835-7AD4-454D-B05B-B1571DE79370}" srcOrd="2" destOrd="0" parTransId="{5FBAA963-8F0D-4B3B-849A-4E7783354D83}" sibTransId="{955EA3E2-F69C-494B-8FE5-319BCA4A3B96}"/>
    <dgm:cxn modelId="{67216F64-102F-401B-A73A-80F974E92DF8}" srcId="{47A9DE80-2BC5-494A-AE6D-65A07C312126}" destId="{EA1BA80E-5530-4823-A52A-40D9AAE6044F}" srcOrd="0" destOrd="0" parTransId="{41E5C365-9F9F-485B-8EE9-1B16DA018D37}" sibTransId="{7CFCAD35-5EFC-4AE9-923D-0E8C34CB66B0}"/>
    <dgm:cxn modelId="{C552334E-E75E-4C53-AD80-0ACAF06F3E0D}" type="presOf" srcId="{EA1BA80E-5530-4823-A52A-40D9AAE6044F}" destId="{2743DFEA-FB7A-4B09-B547-E4BA1E6CF649}" srcOrd="0" destOrd="0" presId="urn:microsoft.com/office/officeart/2005/8/layout/vList2"/>
    <dgm:cxn modelId="{31C51050-4398-4C07-B62D-CB1204B54AB0}" type="presOf" srcId="{E9F3DADD-D993-4560-ADD2-18473B78C4F5}" destId="{D7E49A2E-40E4-42BA-8BB6-4B0A27967C39}" srcOrd="0" destOrd="0" presId="urn:microsoft.com/office/officeart/2005/8/layout/vList2"/>
    <dgm:cxn modelId="{BBEFB479-9093-438D-9D8E-EF44DCEE9228}" srcId="{1BDF3D99-20B9-4B52-940E-1EAAC19235AF}" destId="{DE6F79F9-4755-4B90-82C8-ACF02D3C8E05}" srcOrd="0" destOrd="0" parTransId="{F9EFC79F-FBCD-48FB-83C5-B54D07C41170}" sibTransId="{6E7980CB-E855-4B1C-8507-33A06897D6C6}"/>
    <dgm:cxn modelId="{9987959D-E3DD-428B-9A57-8EC0A2CAA1D4}" type="presOf" srcId="{1BDF3D99-20B9-4B52-940E-1EAAC19235AF}" destId="{167B09BF-AB4C-4599-8B4F-6705B9166840}" srcOrd="0" destOrd="0" presId="urn:microsoft.com/office/officeart/2005/8/layout/vList2"/>
    <dgm:cxn modelId="{33E0A5BE-D24B-49A2-9E6E-DE2ACA8A0551}" type="presOf" srcId="{5E312498-ABB5-4235-BBD4-80F365CE0A47}" destId="{E5FFE212-596E-4AE1-B5BA-D9CE62F5BD0B}" srcOrd="0" destOrd="1" presId="urn:microsoft.com/office/officeart/2005/8/layout/vList2"/>
    <dgm:cxn modelId="{B43598C5-51E3-49E2-BE5B-3E7F6CD51624}" type="presOf" srcId="{47A9DE80-2BC5-494A-AE6D-65A07C312126}" destId="{574C36DB-A219-4E45-AFED-CA79C5E4B684}" srcOrd="0" destOrd="0" presId="urn:microsoft.com/office/officeart/2005/8/layout/vList2"/>
    <dgm:cxn modelId="{B86FD0DD-C8EB-45F0-A016-FFC4CD2B05A4}" type="presOf" srcId="{DE6F79F9-4755-4B90-82C8-ACF02D3C8E05}" destId="{E5FFE212-596E-4AE1-B5BA-D9CE62F5BD0B}" srcOrd="0" destOrd="0" presId="urn:microsoft.com/office/officeart/2005/8/layout/vList2"/>
    <dgm:cxn modelId="{3B6C83EC-0CB6-43C8-8F9B-9FAE4B582BBD}" type="presOf" srcId="{C1240835-7AD4-454D-B05B-B1571DE79370}" destId="{7E53EA40-4AD7-4934-B57E-A812555840FC}" srcOrd="0" destOrd="0" presId="urn:microsoft.com/office/officeart/2005/8/layout/vList2"/>
    <dgm:cxn modelId="{D1C8ABF6-6E21-49F0-8A0F-92AB871CF2B0}" srcId="{47A9DE80-2BC5-494A-AE6D-65A07C312126}" destId="{1BDF3D99-20B9-4B52-940E-1EAAC19235AF}" srcOrd="1" destOrd="0" parTransId="{AA07C65D-B327-43B4-97DE-0858983C29ED}" sibTransId="{05394C8F-5B70-4662-AC73-91E3863F3DAE}"/>
    <dgm:cxn modelId="{295D5DF7-FF3F-48B8-86DF-A5598D2B1C45}" srcId="{1BDF3D99-20B9-4B52-940E-1EAAC19235AF}" destId="{5E312498-ABB5-4235-BBD4-80F365CE0A47}" srcOrd="1" destOrd="0" parTransId="{2A5B8E8A-0E0D-4C73-B7D3-EED003F63009}" sibTransId="{330D2BB7-F737-4E1E-949B-D7E9603CB880}"/>
    <dgm:cxn modelId="{F4B86E74-9096-4B02-B5F0-5AB2532CDFDC}" type="presParOf" srcId="{574C36DB-A219-4E45-AFED-CA79C5E4B684}" destId="{2743DFEA-FB7A-4B09-B547-E4BA1E6CF649}" srcOrd="0" destOrd="0" presId="urn:microsoft.com/office/officeart/2005/8/layout/vList2"/>
    <dgm:cxn modelId="{64C0381B-60AE-4F5C-B0B3-F597AFFC4055}" type="presParOf" srcId="{574C36DB-A219-4E45-AFED-CA79C5E4B684}" destId="{CF22A670-20A3-49B4-9766-04F68249E08E}" srcOrd="1" destOrd="0" presId="urn:microsoft.com/office/officeart/2005/8/layout/vList2"/>
    <dgm:cxn modelId="{98802459-3E7E-481A-8CD5-234FBC174FE0}" type="presParOf" srcId="{574C36DB-A219-4E45-AFED-CA79C5E4B684}" destId="{167B09BF-AB4C-4599-8B4F-6705B9166840}" srcOrd="2" destOrd="0" presId="urn:microsoft.com/office/officeart/2005/8/layout/vList2"/>
    <dgm:cxn modelId="{810B4CFA-8DB9-4ED0-9CBB-1E37D4FF9EB2}" type="presParOf" srcId="{574C36DB-A219-4E45-AFED-CA79C5E4B684}" destId="{E5FFE212-596E-4AE1-B5BA-D9CE62F5BD0B}" srcOrd="3" destOrd="0" presId="urn:microsoft.com/office/officeart/2005/8/layout/vList2"/>
    <dgm:cxn modelId="{46F68235-97DB-40F8-98E7-894018FF0808}" type="presParOf" srcId="{574C36DB-A219-4E45-AFED-CA79C5E4B684}" destId="{7E53EA40-4AD7-4934-B57E-A812555840FC}" srcOrd="4" destOrd="0" presId="urn:microsoft.com/office/officeart/2005/8/layout/vList2"/>
    <dgm:cxn modelId="{EFD20572-45F3-428E-B56E-A33BA79C6C41}" type="presParOf" srcId="{574C36DB-A219-4E45-AFED-CA79C5E4B684}" destId="{D7E49A2E-40E4-42BA-8BB6-4B0A27967C3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5145F1-CB83-4876-8217-184D275D662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A03B6F8-EAC3-47C1-A4DD-6D3835EB9BAC}">
      <dgm:prSet custT="1"/>
      <dgm:spPr/>
      <dgm:t>
        <a:bodyPr/>
        <a:lstStyle/>
        <a:p>
          <a:pPr algn="l"/>
          <a:r>
            <a:rPr lang="de-DE" sz="1600" b="1" u="sng" dirty="0"/>
            <a:t>Anlass: </a:t>
          </a:r>
        </a:p>
        <a:p>
          <a:pPr algn="l"/>
          <a:r>
            <a:rPr lang="de-DE" sz="1600" b="0" dirty="0"/>
            <a:t>Jom-Kippur-Krieg: Drosselung der Ölfördermenge durch arabische Staaten</a:t>
          </a:r>
        </a:p>
      </dgm:t>
    </dgm:pt>
    <dgm:pt modelId="{7AA191C4-6045-45D8-8A7A-12C9899EF5EB}" type="parTrans" cxnId="{63340DA0-A6A5-44D4-BD8B-7B97B08469B9}">
      <dgm:prSet/>
      <dgm:spPr/>
      <dgm:t>
        <a:bodyPr/>
        <a:lstStyle/>
        <a:p>
          <a:endParaRPr lang="de-DE"/>
        </a:p>
      </dgm:t>
    </dgm:pt>
    <dgm:pt modelId="{6EDBAC6E-F67A-491F-9983-9C0218AAEA7A}" type="sibTrans" cxnId="{63340DA0-A6A5-44D4-BD8B-7B97B08469B9}">
      <dgm:prSet/>
      <dgm:spPr/>
      <dgm:t>
        <a:bodyPr/>
        <a:lstStyle/>
        <a:p>
          <a:endParaRPr lang="de-DE"/>
        </a:p>
      </dgm:t>
    </dgm:pt>
    <dgm:pt modelId="{E18793E3-C001-43C7-9F31-E2DB88E1E5EC}">
      <dgm:prSet custT="1"/>
      <dgm:spPr/>
      <dgm:t>
        <a:bodyPr/>
        <a:lstStyle/>
        <a:p>
          <a:pPr algn="l"/>
          <a:r>
            <a:rPr lang="de-DE" sz="1600" b="1" u="sng" dirty="0"/>
            <a:t>ergriffene Maßnahmen</a:t>
          </a:r>
          <a:r>
            <a:rPr lang="de-DE" sz="1600" u="sng" dirty="0"/>
            <a:t>: </a:t>
          </a:r>
        </a:p>
        <a:p>
          <a:pPr algn="l"/>
          <a:r>
            <a:rPr lang="de-DE" sz="1600" dirty="0"/>
            <a:t>-  </a:t>
          </a:r>
          <a:r>
            <a:rPr lang="de-DE" sz="1600" dirty="0">
              <a:solidFill>
                <a:schemeClr val="bg1"/>
              </a:solidFill>
            </a:rPr>
            <a:t>Sonntagsfahrverbote und Tempolimits</a:t>
          </a:r>
        </a:p>
        <a:p>
          <a:pPr algn="l"/>
          <a:r>
            <a:rPr lang="de-DE" sz="1600" dirty="0">
              <a:solidFill>
                <a:schemeClr val="bg1"/>
              </a:solidFill>
            </a:rPr>
            <a:t>- Bemühen um Energiesparen und Nachhaltigkeit</a:t>
          </a:r>
        </a:p>
        <a:p>
          <a:pPr algn="l"/>
          <a:r>
            <a:rPr lang="de-DE" sz="1600" dirty="0">
              <a:solidFill>
                <a:schemeClr val="accent4">
                  <a:lumMod val="40000"/>
                  <a:lumOff val="60000"/>
                </a:schemeClr>
              </a:solidFill>
            </a:rPr>
            <a:t>- </a:t>
          </a:r>
          <a:r>
            <a:rPr lang="de-DE" sz="1600" dirty="0">
              <a:solidFill>
                <a:schemeClr val="bg1"/>
              </a:solidFill>
            </a:rPr>
            <a:t>Ausbau der </a:t>
          </a:r>
          <a:r>
            <a:rPr lang="de-DE" sz="1600" dirty="0" err="1">
              <a:solidFill>
                <a:schemeClr val="bg1"/>
              </a:solidFill>
            </a:rPr>
            <a:t>Kernergie</a:t>
          </a:r>
          <a:endParaRPr lang="de-DE" sz="1600" dirty="0">
            <a:solidFill>
              <a:schemeClr val="bg1"/>
            </a:solidFill>
          </a:endParaRPr>
        </a:p>
        <a:p>
          <a:pPr algn="l"/>
          <a:r>
            <a:rPr lang="de-DE" sz="1600" dirty="0">
              <a:solidFill>
                <a:schemeClr val="accent4">
                  <a:lumMod val="40000"/>
                  <a:lumOff val="60000"/>
                </a:schemeClr>
              </a:solidFill>
            </a:rPr>
            <a:t>- </a:t>
          </a:r>
          <a:r>
            <a:rPr lang="de-DE" sz="1600" dirty="0">
              <a:solidFill>
                <a:schemeClr val="bg1"/>
              </a:solidFill>
            </a:rPr>
            <a:t>Verstärkung der internationalen Zusammenarbeit</a:t>
          </a:r>
        </a:p>
        <a:p>
          <a:pPr algn="l"/>
          <a:r>
            <a:rPr lang="de-DE" sz="1600" dirty="0">
              <a:solidFill>
                <a:schemeClr val="bg1"/>
              </a:solidFill>
            </a:rPr>
            <a:t>- Erschließung neuer Ölquellen (z. B. Nordsee) </a:t>
          </a:r>
        </a:p>
        <a:p>
          <a:pPr algn="l"/>
          <a:r>
            <a:rPr lang="de-DE" sz="1600" dirty="0">
              <a:solidFill>
                <a:schemeClr val="bg1"/>
              </a:solidFill>
            </a:rPr>
            <a:t>- Reaktivierung der  Kohleindustrie</a:t>
          </a:r>
        </a:p>
        <a:p>
          <a:pPr algn="l"/>
          <a:r>
            <a:rPr lang="de-DE" sz="1600" dirty="0">
              <a:solidFill>
                <a:schemeClr val="bg1"/>
              </a:solidFill>
            </a:rPr>
            <a:t>- </a:t>
          </a:r>
          <a:r>
            <a:rPr lang="de-DE" sz="1600" dirty="0">
              <a:solidFill>
                <a:srgbClr val="FFFF00"/>
              </a:solidFill>
            </a:rPr>
            <a:t>Erdgasbezug aus der Sowjetunion (Pipeline)</a:t>
          </a:r>
        </a:p>
      </dgm:t>
    </dgm:pt>
    <dgm:pt modelId="{C5D6EC8F-B4A3-429B-8F93-C568B375148D}" type="parTrans" cxnId="{83C3B811-90E7-40FF-B6C4-F1CA86216274}">
      <dgm:prSet/>
      <dgm:spPr/>
      <dgm:t>
        <a:bodyPr/>
        <a:lstStyle/>
        <a:p>
          <a:endParaRPr lang="de-DE"/>
        </a:p>
      </dgm:t>
    </dgm:pt>
    <dgm:pt modelId="{F392830D-F145-4D6D-907B-BEEA14EB96BB}" type="sibTrans" cxnId="{83C3B811-90E7-40FF-B6C4-F1CA86216274}">
      <dgm:prSet/>
      <dgm:spPr/>
      <dgm:t>
        <a:bodyPr/>
        <a:lstStyle/>
        <a:p>
          <a:endParaRPr lang="de-DE"/>
        </a:p>
      </dgm:t>
    </dgm:pt>
    <dgm:pt modelId="{367E9063-2852-494A-A9DD-CA85A4EFE5FC}">
      <dgm:prSet custT="1"/>
      <dgm:spPr/>
      <dgm:t>
        <a:bodyPr/>
        <a:lstStyle/>
        <a:p>
          <a:pPr algn="l"/>
          <a:r>
            <a:rPr lang="de-DE" sz="1600" b="1" u="sng" dirty="0">
              <a:solidFill>
                <a:schemeClr val="bg1"/>
              </a:solidFill>
            </a:rPr>
            <a:t>kurzfristige Folgen: </a:t>
          </a:r>
        </a:p>
        <a:p>
          <a:pPr algn="l"/>
          <a:r>
            <a:rPr lang="de-DE" sz="1600" b="0" dirty="0">
              <a:solidFill>
                <a:schemeClr val="bg1"/>
              </a:solidFill>
            </a:rPr>
            <a:t>- Starker Anstieg des Ölpreises</a:t>
          </a:r>
        </a:p>
        <a:p>
          <a:pPr algn="l"/>
          <a:r>
            <a:rPr lang="de-DE" sz="1600" b="0" dirty="0">
              <a:solidFill>
                <a:schemeClr val="bg1"/>
              </a:solidFill>
            </a:rPr>
            <a:t>- weltweite Wirtschaftskrise</a:t>
          </a:r>
        </a:p>
        <a:p>
          <a:pPr algn="l"/>
          <a:r>
            <a:rPr lang="de-DE" sz="1600" b="0" dirty="0">
              <a:solidFill>
                <a:schemeClr val="bg1"/>
              </a:solidFill>
            </a:rPr>
            <a:t>- BRD: wirtschaftliche Probleme: Inflation, Arbeitslosigkeit, Produktions-rückgang</a:t>
          </a:r>
        </a:p>
        <a:p>
          <a:pPr algn="l"/>
          <a:r>
            <a:rPr lang="de-DE" sz="1600" b="0" dirty="0">
              <a:solidFill>
                <a:schemeClr val="bg1"/>
              </a:solidFill>
            </a:rPr>
            <a:t>- Forderung: „Weg vom Öl!“</a:t>
          </a:r>
        </a:p>
      </dgm:t>
    </dgm:pt>
    <dgm:pt modelId="{2758D6D4-07D0-40B3-9013-28D0F2AFA011}" type="parTrans" cxnId="{5005B2A7-F8D5-4C67-AF41-A084FD41E117}">
      <dgm:prSet/>
      <dgm:spPr/>
      <dgm:t>
        <a:bodyPr/>
        <a:lstStyle/>
        <a:p>
          <a:endParaRPr lang="de-DE"/>
        </a:p>
      </dgm:t>
    </dgm:pt>
    <dgm:pt modelId="{320A3666-5D63-4C97-8C6F-6C1297C611FC}" type="sibTrans" cxnId="{5005B2A7-F8D5-4C67-AF41-A084FD41E117}">
      <dgm:prSet/>
      <dgm:spPr/>
      <dgm:t>
        <a:bodyPr/>
        <a:lstStyle/>
        <a:p>
          <a:endParaRPr lang="de-DE"/>
        </a:p>
      </dgm:t>
    </dgm:pt>
    <dgm:pt modelId="{E808F4CE-87F3-4730-A48D-2822B5B336AE}">
      <dgm:prSet custT="1"/>
      <dgm:spPr/>
      <dgm:t>
        <a:bodyPr/>
        <a:lstStyle/>
        <a:p>
          <a:pPr algn="l"/>
          <a:r>
            <a:rPr lang="de-DE" sz="1600" b="1" u="sng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längerfristige Folgen: </a:t>
          </a:r>
        </a:p>
        <a:p>
          <a:pPr algn="l"/>
          <a:r>
            <a:rPr lang="de-DE" sz="1600" b="1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- </a:t>
          </a:r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Nutzung von Wind- und Solarenergie</a:t>
          </a:r>
        </a:p>
        <a:p>
          <a:pPr algn="l"/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- Bedeutung von Energiesparen (z. B. Automodelle, Haushaltsgeräte, Wärmedämmung)</a:t>
          </a:r>
        </a:p>
        <a:p>
          <a:pPr algn="l"/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BRD: Existenz zahl-reicher  Kernkraft-werke </a:t>
          </a:r>
        </a:p>
        <a:p>
          <a:pPr algn="l"/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- Orientierung zur Sowjetunion (statt zum Nahen Osten)</a:t>
          </a:r>
        </a:p>
        <a:p>
          <a:pPr algn="l"/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- Verschuldung der DDR: Niedergang in den 80er-Jahren / Probleme durch Braunkohle-Nutzung</a:t>
          </a:r>
        </a:p>
        <a:p>
          <a:pPr algn="l"/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- Ölkrise als Zäsur / Beginn der Globalisierung</a:t>
          </a:r>
        </a:p>
      </dgm:t>
    </dgm:pt>
    <dgm:pt modelId="{30DA4BCE-C7C4-4EDE-9597-621E5E826DE5}" type="parTrans" cxnId="{2371C761-FBAD-4AC5-B307-556D4AF780E0}">
      <dgm:prSet/>
      <dgm:spPr/>
      <dgm:t>
        <a:bodyPr/>
        <a:lstStyle/>
        <a:p>
          <a:endParaRPr lang="de-DE"/>
        </a:p>
      </dgm:t>
    </dgm:pt>
    <dgm:pt modelId="{60DD80E4-1581-4050-9A6A-7419AE45BA54}" type="sibTrans" cxnId="{2371C761-FBAD-4AC5-B307-556D4AF780E0}">
      <dgm:prSet/>
      <dgm:spPr/>
      <dgm:t>
        <a:bodyPr/>
        <a:lstStyle/>
        <a:p>
          <a:endParaRPr lang="de-DE"/>
        </a:p>
      </dgm:t>
    </dgm:pt>
    <dgm:pt modelId="{0F3573D7-3D96-43E3-9F8A-B87FFD202472}">
      <dgm:prSet custT="1"/>
      <dgm:spPr/>
      <dgm:t>
        <a:bodyPr/>
        <a:lstStyle/>
        <a:p>
          <a:pPr algn="l"/>
          <a:r>
            <a:rPr lang="de-DE" sz="1600" b="1" u="sng" dirty="0">
              <a:solidFill>
                <a:srgbClr val="FFFF00"/>
              </a:solidFill>
            </a:rPr>
            <a:t>Ursache:</a:t>
          </a:r>
          <a:r>
            <a:rPr lang="de-DE" sz="1600" b="1" dirty="0">
              <a:solidFill>
                <a:srgbClr val="FFFF00"/>
              </a:solidFill>
            </a:rPr>
            <a:t> </a:t>
          </a:r>
        </a:p>
        <a:p>
          <a:pPr algn="l"/>
          <a:r>
            <a:rPr lang="de-DE" sz="1600" b="0" dirty="0">
              <a:solidFill>
                <a:srgbClr val="FFFF00"/>
              </a:solidFill>
            </a:rPr>
            <a:t>steigende Ölpreise seit 1969 / Ende der Zeit des „billigen Öls“</a:t>
          </a:r>
        </a:p>
      </dgm:t>
    </dgm:pt>
    <dgm:pt modelId="{310EFE35-E30B-464D-8575-3B94A42DBF20}" type="parTrans" cxnId="{ADF0A7BE-376B-4A31-8515-F9D1492837A1}">
      <dgm:prSet/>
      <dgm:spPr/>
      <dgm:t>
        <a:bodyPr/>
        <a:lstStyle/>
        <a:p>
          <a:endParaRPr lang="de-DE"/>
        </a:p>
      </dgm:t>
    </dgm:pt>
    <dgm:pt modelId="{29A90BC8-C0BB-4746-A213-1DF30916B120}" type="sibTrans" cxnId="{ADF0A7BE-376B-4A31-8515-F9D1492837A1}">
      <dgm:prSet/>
      <dgm:spPr/>
      <dgm:t>
        <a:bodyPr/>
        <a:lstStyle/>
        <a:p>
          <a:endParaRPr lang="de-DE"/>
        </a:p>
      </dgm:t>
    </dgm:pt>
    <dgm:pt modelId="{BDE54FD1-70D0-4D13-AF1F-BCC623092796}" type="pres">
      <dgm:prSet presAssocID="{C15145F1-CB83-4876-8217-184D275D6621}" presName="CompostProcess" presStyleCnt="0">
        <dgm:presLayoutVars>
          <dgm:dir/>
          <dgm:resizeHandles val="exact"/>
        </dgm:presLayoutVars>
      </dgm:prSet>
      <dgm:spPr/>
    </dgm:pt>
    <dgm:pt modelId="{04D00846-6758-4731-A72D-1F9883CAB3C4}" type="pres">
      <dgm:prSet presAssocID="{C15145F1-CB83-4876-8217-184D275D6621}" presName="arrow" presStyleLbl="bgShp" presStyleIdx="0" presStyleCnt="1" custScaleX="117647" custLinFactNeighborX="97" custLinFactNeighborY="-149"/>
      <dgm:spPr/>
    </dgm:pt>
    <dgm:pt modelId="{6CE6A355-7C04-4AFF-9576-DE140F7BBA51}" type="pres">
      <dgm:prSet presAssocID="{C15145F1-CB83-4876-8217-184D275D6621}" presName="linearProcess" presStyleCnt="0"/>
      <dgm:spPr/>
    </dgm:pt>
    <dgm:pt modelId="{FAED2C3B-279F-4F6A-B76C-D50BA24E0019}" type="pres">
      <dgm:prSet presAssocID="{0F3573D7-3D96-43E3-9F8A-B87FFD202472}" presName="textNode" presStyleLbl="node1" presStyleIdx="0" presStyleCnt="5" custScaleY="61012" custLinFactX="-1246" custLinFactNeighborX="-100000" custLinFactNeighborY="-372">
        <dgm:presLayoutVars>
          <dgm:bulletEnabled val="1"/>
        </dgm:presLayoutVars>
      </dgm:prSet>
      <dgm:spPr/>
    </dgm:pt>
    <dgm:pt modelId="{C2F3F248-05C9-482E-90F6-C00B5FE44CDC}" type="pres">
      <dgm:prSet presAssocID="{29A90BC8-C0BB-4746-A213-1DF30916B120}" presName="sibTrans" presStyleCnt="0"/>
      <dgm:spPr/>
    </dgm:pt>
    <dgm:pt modelId="{B01E3391-AE04-4C17-99CA-53862FC83482}" type="pres">
      <dgm:prSet presAssocID="{BA03B6F8-EAC3-47C1-A4DD-6D3835EB9BAC}" presName="textNode" presStyleLbl="node1" presStyleIdx="1" presStyleCnt="5" custScaleX="110495" custScaleY="80357" custLinFactX="-4086" custLinFactNeighborX="-100000" custLinFactNeighborY="0">
        <dgm:presLayoutVars>
          <dgm:bulletEnabled val="1"/>
        </dgm:presLayoutVars>
      </dgm:prSet>
      <dgm:spPr/>
    </dgm:pt>
    <dgm:pt modelId="{4040BCD3-F64D-4ADF-B6C2-7C60719E52AA}" type="pres">
      <dgm:prSet presAssocID="{6EDBAC6E-F67A-491F-9983-9C0218AAEA7A}" presName="sibTrans" presStyleCnt="0"/>
      <dgm:spPr/>
    </dgm:pt>
    <dgm:pt modelId="{3290E62A-A641-4079-8522-9399199CEBEA}" type="pres">
      <dgm:prSet presAssocID="{E18793E3-C001-43C7-9F31-E2DB88E1E5EC}" presName="textNode" presStyleLbl="node1" presStyleIdx="2" presStyleCnt="5" custScaleX="196482" custScaleY="175595" custLinFactX="121115" custLinFactNeighborX="200000" custLinFactNeighborY="-4464">
        <dgm:presLayoutVars>
          <dgm:bulletEnabled val="1"/>
        </dgm:presLayoutVars>
      </dgm:prSet>
      <dgm:spPr/>
    </dgm:pt>
    <dgm:pt modelId="{7B68C42D-01F7-4EC0-8A1A-6CC515821983}" type="pres">
      <dgm:prSet presAssocID="{F392830D-F145-4D6D-907B-BEEA14EB96BB}" presName="sibTrans" presStyleCnt="0"/>
      <dgm:spPr/>
    </dgm:pt>
    <dgm:pt modelId="{21E3D890-7B11-4036-AA20-E3256D6C6195}" type="pres">
      <dgm:prSet presAssocID="{367E9063-2852-494A-A9DD-CA85A4EFE5FC}" presName="textNode" presStyleLbl="node1" presStyleIdx="3" presStyleCnt="5" custScaleX="159471" custScaleY="117185" custLinFactX="-200000" custLinFactNeighborX="-244187" custLinFactNeighborY="-929">
        <dgm:presLayoutVars>
          <dgm:bulletEnabled val="1"/>
        </dgm:presLayoutVars>
      </dgm:prSet>
      <dgm:spPr/>
    </dgm:pt>
    <dgm:pt modelId="{CC9D402D-DB41-45F0-86AB-665406958635}" type="pres">
      <dgm:prSet presAssocID="{320A3666-5D63-4C97-8C6F-6C1297C611FC}" presName="sibTrans" presStyleCnt="0"/>
      <dgm:spPr/>
    </dgm:pt>
    <dgm:pt modelId="{7C0B0199-92A3-442F-87F2-AC6D20B14043}" type="pres">
      <dgm:prSet presAssocID="{E808F4CE-87F3-4730-A48D-2822B5B336AE}" presName="textNode" presStyleLbl="node1" presStyleIdx="4" presStyleCnt="5" custScaleX="168580" custScaleY="229167" custLinFactNeighborX="-71883" custLinFactNeighborY="-1914">
        <dgm:presLayoutVars>
          <dgm:bulletEnabled val="1"/>
        </dgm:presLayoutVars>
      </dgm:prSet>
      <dgm:spPr/>
    </dgm:pt>
  </dgm:ptLst>
  <dgm:cxnLst>
    <dgm:cxn modelId="{83C3B811-90E7-40FF-B6C4-F1CA86216274}" srcId="{C15145F1-CB83-4876-8217-184D275D6621}" destId="{E18793E3-C001-43C7-9F31-E2DB88E1E5EC}" srcOrd="2" destOrd="0" parTransId="{C5D6EC8F-B4A3-429B-8F93-C568B375148D}" sibTransId="{F392830D-F145-4D6D-907B-BEEA14EB96BB}"/>
    <dgm:cxn modelId="{27D5E237-3BE6-4B10-BE1A-73103353779C}" type="presOf" srcId="{E808F4CE-87F3-4730-A48D-2822B5B336AE}" destId="{7C0B0199-92A3-442F-87F2-AC6D20B14043}" srcOrd="0" destOrd="0" presId="urn:microsoft.com/office/officeart/2005/8/layout/hProcess9"/>
    <dgm:cxn modelId="{B4A4EB39-67F9-4CC3-A811-12F60ABC2C1C}" type="presOf" srcId="{367E9063-2852-494A-A9DD-CA85A4EFE5FC}" destId="{21E3D890-7B11-4036-AA20-E3256D6C6195}" srcOrd="0" destOrd="0" presId="urn:microsoft.com/office/officeart/2005/8/layout/hProcess9"/>
    <dgm:cxn modelId="{2371C761-FBAD-4AC5-B307-556D4AF780E0}" srcId="{C15145F1-CB83-4876-8217-184D275D6621}" destId="{E808F4CE-87F3-4730-A48D-2822B5B336AE}" srcOrd="4" destOrd="0" parTransId="{30DA4BCE-C7C4-4EDE-9597-621E5E826DE5}" sibTransId="{60DD80E4-1581-4050-9A6A-7419AE45BA54}"/>
    <dgm:cxn modelId="{0070FD74-5B76-4289-8569-4D824806D27E}" type="presOf" srcId="{C15145F1-CB83-4876-8217-184D275D6621}" destId="{BDE54FD1-70D0-4D13-AF1F-BCC623092796}" srcOrd="0" destOrd="0" presId="urn:microsoft.com/office/officeart/2005/8/layout/hProcess9"/>
    <dgm:cxn modelId="{B710E88B-AC24-4B55-BF0E-56ED8F89E8B0}" type="presOf" srcId="{E18793E3-C001-43C7-9F31-E2DB88E1E5EC}" destId="{3290E62A-A641-4079-8522-9399199CEBEA}" srcOrd="0" destOrd="0" presId="urn:microsoft.com/office/officeart/2005/8/layout/hProcess9"/>
    <dgm:cxn modelId="{839EBB92-A42D-4C14-BAE8-0F05CED3343D}" type="presOf" srcId="{BA03B6F8-EAC3-47C1-A4DD-6D3835EB9BAC}" destId="{B01E3391-AE04-4C17-99CA-53862FC83482}" srcOrd="0" destOrd="0" presId="urn:microsoft.com/office/officeart/2005/8/layout/hProcess9"/>
    <dgm:cxn modelId="{63340DA0-A6A5-44D4-BD8B-7B97B08469B9}" srcId="{C15145F1-CB83-4876-8217-184D275D6621}" destId="{BA03B6F8-EAC3-47C1-A4DD-6D3835EB9BAC}" srcOrd="1" destOrd="0" parTransId="{7AA191C4-6045-45D8-8A7A-12C9899EF5EB}" sibTransId="{6EDBAC6E-F67A-491F-9983-9C0218AAEA7A}"/>
    <dgm:cxn modelId="{5005B2A7-F8D5-4C67-AF41-A084FD41E117}" srcId="{C15145F1-CB83-4876-8217-184D275D6621}" destId="{367E9063-2852-494A-A9DD-CA85A4EFE5FC}" srcOrd="3" destOrd="0" parTransId="{2758D6D4-07D0-40B3-9013-28D0F2AFA011}" sibTransId="{320A3666-5D63-4C97-8C6F-6C1297C611FC}"/>
    <dgm:cxn modelId="{ADF0A7BE-376B-4A31-8515-F9D1492837A1}" srcId="{C15145F1-CB83-4876-8217-184D275D6621}" destId="{0F3573D7-3D96-43E3-9F8A-B87FFD202472}" srcOrd="0" destOrd="0" parTransId="{310EFE35-E30B-464D-8575-3B94A42DBF20}" sibTransId="{29A90BC8-C0BB-4746-A213-1DF30916B120}"/>
    <dgm:cxn modelId="{83E103EE-A2A9-44BB-9BB1-FA63D85791AD}" type="presOf" srcId="{0F3573D7-3D96-43E3-9F8A-B87FFD202472}" destId="{FAED2C3B-279F-4F6A-B76C-D50BA24E0019}" srcOrd="0" destOrd="0" presId="urn:microsoft.com/office/officeart/2005/8/layout/hProcess9"/>
    <dgm:cxn modelId="{50C98F64-499E-487C-80A9-C3C852C61E73}" type="presParOf" srcId="{BDE54FD1-70D0-4D13-AF1F-BCC623092796}" destId="{04D00846-6758-4731-A72D-1F9883CAB3C4}" srcOrd="0" destOrd="0" presId="urn:microsoft.com/office/officeart/2005/8/layout/hProcess9"/>
    <dgm:cxn modelId="{CE673DAF-7599-4024-86EA-3F2EE434B696}" type="presParOf" srcId="{BDE54FD1-70D0-4D13-AF1F-BCC623092796}" destId="{6CE6A355-7C04-4AFF-9576-DE140F7BBA51}" srcOrd="1" destOrd="0" presId="urn:microsoft.com/office/officeart/2005/8/layout/hProcess9"/>
    <dgm:cxn modelId="{E8331A00-D54A-4125-B27B-0F74AB5F0F87}" type="presParOf" srcId="{6CE6A355-7C04-4AFF-9576-DE140F7BBA51}" destId="{FAED2C3B-279F-4F6A-B76C-D50BA24E0019}" srcOrd="0" destOrd="0" presId="urn:microsoft.com/office/officeart/2005/8/layout/hProcess9"/>
    <dgm:cxn modelId="{EF4F6A5E-650E-43BF-B4A4-9A2A38A35DDB}" type="presParOf" srcId="{6CE6A355-7C04-4AFF-9576-DE140F7BBA51}" destId="{C2F3F248-05C9-482E-90F6-C00B5FE44CDC}" srcOrd="1" destOrd="0" presId="urn:microsoft.com/office/officeart/2005/8/layout/hProcess9"/>
    <dgm:cxn modelId="{6338FF2C-7288-4066-9FD6-385A12452EDA}" type="presParOf" srcId="{6CE6A355-7C04-4AFF-9576-DE140F7BBA51}" destId="{B01E3391-AE04-4C17-99CA-53862FC83482}" srcOrd="2" destOrd="0" presId="urn:microsoft.com/office/officeart/2005/8/layout/hProcess9"/>
    <dgm:cxn modelId="{C9E02F3D-CF5D-4980-BBD5-4CDEE66E84DB}" type="presParOf" srcId="{6CE6A355-7C04-4AFF-9576-DE140F7BBA51}" destId="{4040BCD3-F64D-4ADF-B6C2-7C60719E52AA}" srcOrd="3" destOrd="0" presId="urn:microsoft.com/office/officeart/2005/8/layout/hProcess9"/>
    <dgm:cxn modelId="{871C2359-9CA1-4136-A058-13F892280C08}" type="presParOf" srcId="{6CE6A355-7C04-4AFF-9576-DE140F7BBA51}" destId="{3290E62A-A641-4079-8522-9399199CEBEA}" srcOrd="4" destOrd="0" presId="urn:microsoft.com/office/officeart/2005/8/layout/hProcess9"/>
    <dgm:cxn modelId="{AE4803A4-0D83-41B8-A67F-4CC07FE70CFE}" type="presParOf" srcId="{6CE6A355-7C04-4AFF-9576-DE140F7BBA51}" destId="{7B68C42D-01F7-4EC0-8A1A-6CC515821983}" srcOrd="5" destOrd="0" presId="urn:microsoft.com/office/officeart/2005/8/layout/hProcess9"/>
    <dgm:cxn modelId="{898A90EC-34EA-4658-860B-E96D2F1517AC}" type="presParOf" srcId="{6CE6A355-7C04-4AFF-9576-DE140F7BBA51}" destId="{21E3D890-7B11-4036-AA20-E3256D6C6195}" srcOrd="6" destOrd="0" presId="urn:microsoft.com/office/officeart/2005/8/layout/hProcess9"/>
    <dgm:cxn modelId="{06A8D21C-DFC7-45AA-8AC5-2DD2A099B327}" type="presParOf" srcId="{6CE6A355-7C04-4AFF-9576-DE140F7BBA51}" destId="{CC9D402D-DB41-45F0-86AB-665406958635}" srcOrd="7" destOrd="0" presId="urn:microsoft.com/office/officeart/2005/8/layout/hProcess9"/>
    <dgm:cxn modelId="{26A10456-1768-4935-95C7-83CF3A63B1B7}" type="presParOf" srcId="{6CE6A355-7C04-4AFF-9576-DE140F7BBA51}" destId="{7C0B0199-92A3-442F-87F2-AC6D20B1404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A9DE80-2BC5-494A-AE6D-65A07C3121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BDF3D99-20B9-4B52-940E-1EAAC19235AF}">
      <dgm:prSet custT="1"/>
      <dgm:spPr/>
      <dgm:t>
        <a:bodyPr/>
        <a:lstStyle/>
        <a:p>
          <a:r>
            <a:rPr lang="de-DE" sz="3400" b="1" dirty="0"/>
            <a:t>Aufgabe </a:t>
          </a:r>
          <a:r>
            <a:rPr lang="de-DE" sz="3400" dirty="0"/>
            <a:t>(EA / PA): </a:t>
          </a:r>
        </a:p>
      </dgm:t>
    </dgm:pt>
    <dgm:pt modelId="{AA07C65D-B327-43B4-97DE-0858983C29ED}" type="parTrans" cxnId="{D1C8ABF6-6E21-49F0-8A0F-92AB871CF2B0}">
      <dgm:prSet/>
      <dgm:spPr/>
      <dgm:t>
        <a:bodyPr/>
        <a:lstStyle/>
        <a:p>
          <a:endParaRPr lang="de-DE"/>
        </a:p>
      </dgm:t>
    </dgm:pt>
    <dgm:pt modelId="{05394C8F-5B70-4662-AC73-91E3863F3DAE}" type="sibTrans" cxnId="{D1C8ABF6-6E21-49F0-8A0F-92AB871CF2B0}">
      <dgm:prSet/>
      <dgm:spPr/>
      <dgm:t>
        <a:bodyPr/>
        <a:lstStyle/>
        <a:p>
          <a:endParaRPr lang="de-DE"/>
        </a:p>
      </dgm:t>
    </dgm:pt>
    <dgm:pt modelId="{DE6F79F9-4755-4B90-82C8-ACF02D3C8E05}">
      <dgm:prSet custT="1"/>
      <dgm:spPr/>
      <dgm:t>
        <a:bodyPr/>
        <a:lstStyle/>
        <a:p>
          <a:r>
            <a:rPr lang="de-DE" sz="2400" dirty="0"/>
            <a:t>Wählen Sie eines der Bilder zur Ölpreiskrise für die Bebilderung eines entsprechenden Schulbuch-Abschnittes aus. Begründen Sie Ihre Wahl. </a:t>
          </a:r>
        </a:p>
      </dgm:t>
    </dgm:pt>
    <dgm:pt modelId="{F9EFC79F-FBCD-48FB-83C5-B54D07C41170}" type="parTrans" cxnId="{BBEFB479-9093-438D-9D8E-EF44DCEE9228}">
      <dgm:prSet/>
      <dgm:spPr/>
      <dgm:t>
        <a:bodyPr/>
        <a:lstStyle/>
        <a:p>
          <a:endParaRPr lang="de-DE"/>
        </a:p>
      </dgm:t>
    </dgm:pt>
    <dgm:pt modelId="{6E7980CB-E855-4B1C-8507-33A06897D6C6}" type="sibTrans" cxnId="{BBEFB479-9093-438D-9D8E-EF44DCEE9228}">
      <dgm:prSet/>
      <dgm:spPr/>
      <dgm:t>
        <a:bodyPr/>
        <a:lstStyle/>
        <a:p>
          <a:endParaRPr lang="de-DE"/>
        </a:p>
      </dgm:t>
    </dgm:pt>
    <dgm:pt modelId="{C1240835-7AD4-454D-B05B-B1571DE79370}">
      <dgm:prSet custT="1"/>
      <dgm:spPr/>
      <dgm:t>
        <a:bodyPr/>
        <a:lstStyle/>
        <a:p>
          <a:r>
            <a:rPr lang="de-DE" sz="3400" b="1" dirty="0"/>
            <a:t>Material: </a:t>
          </a:r>
          <a:endParaRPr lang="de-DE" sz="3400" dirty="0"/>
        </a:p>
      </dgm:t>
    </dgm:pt>
    <dgm:pt modelId="{5FBAA963-8F0D-4B3B-849A-4E7783354D83}" type="parTrans" cxnId="{34D63F0C-5813-4C03-8EBF-FEB5A56F122F}">
      <dgm:prSet/>
      <dgm:spPr/>
      <dgm:t>
        <a:bodyPr/>
        <a:lstStyle/>
        <a:p>
          <a:endParaRPr lang="de-DE"/>
        </a:p>
      </dgm:t>
    </dgm:pt>
    <dgm:pt modelId="{955EA3E2-F69C-494B-8FE5-319BCA4A3B96}" type="sibTrans" cxnId="{34D63F0C-5813-4C03-8EBF-FEB5A56F122F}">
      <dgm:prSet/>
      <dgm:spPr/>
      <dgm:t>
        <a:bodyPr/>
        <a:lstStyle/>
        <a:p>
          <a:endParaRPr lang="de-DE"/>
        </a:p>
      </dgm:t>
    </dgm:pt>
    <dgm:pt modelId="{E9F3DADD-D993-4560-ADD2-18473B78C4F5}">
      <dgm:prSet custT="1"/>
      <dgm:spPr/>
      <dgm:t>
        <a:bodyPr/>
        <a:lstStyle/>
        <a:p>
          <a:r>
            <a:rPr lang="de-DE" sz="2400" dirty="0"/>
            <a:t>AB Bilder</a:t>
          </a:r>
        </a:p>
      </dgm:t>
    </dgm:pt>
    <dgm:pt modelId="{7D3343A2-28B9-497F-A1D5-6057E79FC343}" type="parTrans" cxnId="{CCCD0407-2220-47FC-99A0-6B1BD39F54F3}">
      <dgm:prSet/>
      <dgm:spPr/>
      <dgm:t>
        <a:bodyPr/>
        <a:lstStyle/>
        <a:p>
          <a:endParaRPr lang="de-DE"/>
        </a:p>
      </dgm:t>
    </dgm:pt>
    <dgm:pt modelId="{2F1B9750-8D8A-40D8-A523-BC2ACD7015A2}" type="sibTrans" cxnId="{CCCD0407-2220-47FC-99A0-6B1BD39F54F3}">
      <dgm:prSet/>
      <dgm:spPr/>
      <dgm:t>
        <a:bodyPr/>
        <a:lstStyle/>
        <a:p>
          <a:endParaRPr lang="de-DE"/>
        </a:p>
      </dgm:t>
    </dgm:pt>
    <dgm:pt modelId="{83DF5D36-6F36-4967-AB1A-2491FC946111}">
      <dgm:prSet custT="1"/>
      <dgm:spPr/>
      <dgm:t>
        <a:bodyPr/>
        <a:lstStyle/>
        <a:p>
          <a:r>
            <a:rPr lang="de-DE" sz="3400" dirty="0"/>
            <a:t>Differenzierungselement bzw. zusätzliche Aufgabe (Puffer)</a:t>
          </a:r>
        </a:p>
      </dgm:t>
    </dgm:pt>
    <dgm:pt modelId="{85575625-F0E4-4143-81B1-49DDC9EC24D1}" type="parTrans" cxnId="{D3F1984F-B8EC-4BE3-908B-554E998B1316}">
      <dgm:prSet/>
      <dgm:spPr/>
      <dgm:t>
        <a:bodyPr/>
        <a:lstStyle/>
        <a:p>
          <a:endParaRPr lang="de-DE"/>
        </a:p>
      </dgm:t>
    </dgm:pt>
    <dgm:pt modelId="{30C0231C-04A0-45FF-803A-99A257D9EFD6}" type="sibTrans" cxnId="{D3F1984F-B8EC-4BE3-908B-554E998B1316}">
      <dgm:prSet/>
      <dgm:spPr/>
      <dgm:t>
        <a:bodyPr/>
        <a:lstStyle/>
        <a:p>
          <a:endParaRPr lang="de-DE"/>
        </a:p>
      </dgm:t>
    </dgm:pt>
    <dgm:pt modelId="{574C36DB-A219-4E45-AFED-CA79C5E4B684}" type="pres">
      <dgm:prSet presAssocID="{47A9DE80-2BC5-494A-AE6D-65A07C312126}" presName="linear" presStyleCnt="0">
        <dgm:presLayoutVars>
          <dgm:animLvl val="lvl"/>
          <dgm:resizeHandles val="exact"/>
        </dgm:presLayoutVars>
      </dgm:prSet>
      <dgm:spPr/>
    </dgm:pt>
    <dgm:pt modelId="{4818ACB4-CD0A-454D-A810-504D1FA1998F}" type="pres">
      <dgm:prSet presAssocID="{83DF5D36-6F36-4967-AB1A-2491FC946111}" presName="parentText" presStyleLbl="node1" presStyleIdx="0" presStyleCnt="3" custLinFactY="-51340" custLinFactNeighborY="-100000">
        <dgm:presLayoutVars>
          <dgm:chMax val="0"/>
          <dgm:bulletEnabled val="1"/>
        </dgm:presLayoutVars>
      </dgm:prSet>
      <dgm:spPr/>
    </dgm:pt>
    <dgm:pt modelId="{81308FEE-FCFB-48B8-AB10-CDF2B7D9255A}" type="pres">
      <dgm:prSet presAssocID="{30C0231C-04A0-45FF-803A-99A257D9EFD6}" presName="spacer" presStyleCnt="0"/>
      <dgm:spPr/>
    </dgm:pt>
    <dgm:pt modelId="{167B09BF-AB4C-4599-8B4F-6705B9166840}" type="pres">
      <dgm:prSet presAssocID="{1BDF3D99-20B9-4B52-940E-1EAAC19235AF}" presName="parentText" presStyleLbl="node1" presStyleIdx="1" presStyleCnt="3" custScaleY="50256" custLinFactNeighborY="-88020">
        <dgm:presLayoutVars>
          <dgm:chMax val="0"/>
          <dgm:bulletEnabled val="1"/>
        </dgm:presLayoutVars>
      </dgm:prSet>
      <dgm:spPr/>
    </dgm:pt>
    <dgm:pt modelId="{E5FFE212-596E-4AE1-B5BA-D9CE62F5BD0B}" type="pres">
      <dgm:prSet presAssocID="{1BDF3D99-20B9-4B52-940E-1EAAC19235AF}" presName="childText" presStyleLbl="revTx" presStyleIdx="0" presStyleCnt="2" custLinFactNeighborY="-67289">
        <dgm:presLayoutVars>
          <dgm:bulletEnabled val="1"/>
        </dgm:presLayoutVars>
      </dgm:prSet>
      <dgm:spPr/>
    </dgm:pt>
    <dgm:pt modelId="{7E53EA40-4AD7-4934-B57E-A812555840FC}" type="pres">
      <dgm:prSet presAssocID="{C1240835-7AD4-454D-B05B-B1571DE79370}" presName="parentText" presStyleLbl="node1" presStyleIdx="2" presStyleCnt="3" custScaleY="50805" custLinFactNeighborY="-85574">
        <dgm:presLayoutVars>
          <dgm:chMax val="0"/>
          <dgm:bulletEnabled val="1"/>
        </dgm:presLayoutVars>
      </dgm:prSet>
      <dgm:spPr/>
    </dgm:pt>
    <dgm:pt modelId="{D7E49A2E-40E4-42BA-8BB6-4B0A27967C39}" type="pres">
      <dgm:prSet presAssocID="{C1240835-7AD4-454D-B05B-B1571DE79370}" presName="childText" presStyleLbl="revTx" presStyleIdx="1" presStyleCnt="2" custScaleY="45287" custLinFactNeighborY="-62895">
        <dgm:presLayoutVars>
          <dgm:bulletEnabled val="1"/>
        </dgm:presLayoutVars>
      </dgm:prSet>
      <dgm:spPr/>
    </dgm:pt>
  </dgm:ptLst>
  <dgm:cxnLst>
    <dgm:cxn modelId="{CCCD0407-2220-47FC-99A0-6B1BD39F54F3}" srcId="{C1240835-7AD4-454D-B05B-B1571DE79370}" destId="{E9F3DADD-D993-4560-ADD2-18473B78C4F5}" srcOrd="0" destOrd="0" parTransId="{7D3343A2-28B9-497F-A1D5-6057E79FC343}" sibTransId="{2F1B9750-8D8A-40D8-A523-BC2ACD7015A2}"/>
    <dgm:cxn modelId="{34D63F0C-5813-4C03-8EBF-FEB5A56F122F}" srcId="{47A9DE80-2BC5-494A-AE6D-65A07C312126}" destId="{C1240835-7AD4-454D-B05B-B1571DE79370}" srcOrd="2" destOrd="0" parTransId="{5FBAA963-8F0D-4B3B-849A-4E7783354D83}" sibTransId="{955EA3E2-F69C-494B-8FE5-319BCA4A3B96}"/>
    <dgm:cxn modelId="{D3F1984F-B8EC-4BE3-908B-554E998B1316}" srcId="{47A9DE80-2BC5-494A-AE6D-65A07C312126}" destId="{83DF5D36-6F36-4967-AB1A-2491FC946111}" srcOrd="0" destOrd="0" parTransId="{85575625-F0E4-4143-81B1-49DDC9EC24D1}" sibTransId="{30C0231C-04A0-45FF-803A-99A257D9EFD6}"/>
    <dgm:cxn modelId="{31C51050-4398-4C07-B62D-CB1204B54AB0}" type="presOf" srcId="{E9F3DADD-D993-4560-ADD2-18473B78C4F5}" destId="{D7E49A2E-40E4-42BA-8BB6-4B0A27967C39}" srcOrd="0" destOrd="0" presId="urn:microsoft.com/office/officeart/2005/8/layout/vList2"/>
    <dgm:cxn modelId="{BBEFB479-9093-438D-9D8E-EF44DCEE9228}" srcId="{1BDF3D99-20B9-4B52-940E-1EAAC19235AF}" destId="{DE6F79F9-4755-4B90-82C8-ACF02D3C8E05}" srcOrd="0" destOrd="0" parTransId="{F9EFC79F-FBCD-48FB-83C5-B54D07C41170}" sibTransId="{6E7980CB-E855-4B1C-8507-33A06897D6C6}"/>
    <dgm:cxn modelId="{9987959D-E3DD-428B-9A57-8EC0A2CAA1D4}" type="presOf" srcId="{1BDF3D99-20B9-4B52-940E-1EAAC19235AF}" destId="{167B09BF-AB4C-4599-8B4F-6705B9166840}" srcOrd="0" destOrd="0" presId="urn:microsoft.com/office/officeart/2005/8/layout/vList2"/>
    <dgm:cxn modelId="{56F276C0-8746-4A8C-A486-B47816A4C50D}" type="presOf" srcId="{83DF5D36-6F36-4967-AB1A-2491FC946111}" destId="{4818ACB4-CD0A-454D-A810-504D1FA1998F}" srcOrd="0" destOrd="0" presId="urn:microsoft.com/office/officeart/2005/8/layout/vList2"/>
    <dgm:cxn modelId="{B43598C5-51E3-49E2-BE5B-3E7F6CD51624}" type="presOf" srcId="{47A9DE80-2BC5-494A-AE6D-65A07C312126}" destId="{574C36DB-A219-4E45-AFED-CA79C5E4B684}" srcOrd="0" destOrd="0" presId="urn:microsoft.com/office/officeart/2005/8/layout/vList2"/>
    <dgm:cxn modelId="{B86FD0DD-C8EB-45F0-A016-FFC4CD2B05A4}" type="presOf" srcId="{DE6F79F9-4755-4B90-82C8-ACF02D3C8E05}" destId="{E5FFE212-596E-4AE1-B5BA-D9CE62F5BD0B}" srcOrd="0" destOrd="0" presId="urn:microsoft.com/office/officeart/2005/8/layout/vList2"/>
    <dgm:cxn modelId="{3B6C83EC-0CB6-43C8-8F9B-9FAE4B582BBD}" type="presOf" srcId="{C1240835-7AD4-454D-B05B-B1571DE79370}" destId="{7E53EA40-4AD7-4934-B57E-A812555840FC}" srcOrd="0" destOrd="0" presId="urn:microsoft.com/office/officeart/2005/8/layout/vList2"/>
    <dgm:cxn modelId="{D1C8ABF6-6E21-49F0-8A0F-92AB871CF2B0}" srcId="{47A9DE80-2BC5-494A-AE6D-65A07C312126}" destId="{1BDF3D99-20B9-4B52-940E-1EAAC19235AF}" srcOrd="1" destOrd="0" parTransId="{AA07C65D-B327-43B4-97DE-0858983C29ED}" sibTransId="{05394C8F-5B70-4662-AC73-91E3863F3DAE}"/>
    <dgm:cxn modelId="{14C1CB46-12FD-43E0-8472-B23F8C4C045B}" type="presParOf" srcId="{574C36DB-A219-4E45-AFED-CA79C5E4B684}" destId="{4818ACB4-CD0A-454D-A810-504D1FA1998F}" srcOrd="0" destOrd="0" presId="urn:microsoft.com/office/officeart/2005/8/layout/vList2"/>
    <dgm:cxn modelId="{5B4025AE-AA10-440E-B943-8FA901504495}" type="presParOf" srcId="{574C36DB-A219-4E45-AFED-CA79C5E4B684}" destId="{81308FEE-FCFB-48B8-AB10-CDF2B7D9255A}" srcOrd="1" destOrd="0" presId="urn:microsoft.com/office/officeart/2005/8/layout/vList2"/>
    <dgm:cxn modelId="{98802459-3E7E-481A-8CD5-234FBC174FE0}" type="presParOf" srcId="{574C36DB-A219-4E45-AFED-CA79C5E4B684}" destId="{167B09BF-AB4C-4599-8B4F-6705B9166840}" srcOrd="2" destOrd="0" presId="urn:microsoft.com/office/officeart/2005/8/layout/vList2"/>
    <dgm:cxn modelId="{810B4CFA-8DB9-4ED0-9CBB-1E37D4FF9EB2}" type="presParOf" srcId="{574C36DB-A219-4E45-AFED-CA79C5E4B684}" destId="{E5FFE212-596E-4AE1-B5BA-D9CE62F5BD0B}" srcOrd="3" destOrd="0" presId="urn:microsoft.com/office/officeart/2005/8/layout/vList2"/>
    <dgm:cxn modelId="{46F68235-97DB-40F8-98E7-894018FF0808}" type="presParOf" srcId="{574C36DB-A219-4E45-AFED-CA79C5E4B684}" destId="{7E53EA40-4AD7-4934-B57E-A812555840FC}" srcOrd="4" destOrd="0" presId="urn:microsoft.com/office/officeart/2005/8/layout/vList2"/>
    <dgm:cxn modelId="{EFD20572-45F3-428E-B56E-A33BA79C6C41}" type="presParOf" srcId="{574C36DB-A219-4E45-AFED-CA79C5E4B684}" destId="{D7E49A2E-40E4-42BA-8BB6-4B0A27967C3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C694C8-3730-47A2-99E8-3A403BBD92B8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E7BAD08-1FC6-4DA7-BE8E-F7FFF441B94E}">
      <dgm:prSet custT="1"/>
      <dgm:spPr/>
      <dgm:t>
        <a:bodyPr/>
        <a:lstStyle/>
        <a:p>
          <a:pPr algn="ctr"/>
          <a:r>
            <a:rPr lang="de-DE" sz="3600" b="1" dirty="0"/>
            <a:t>Vertiefungsphase</a:t>
          </a:r>
        </a:p>
      </dgm:t>
    </dgm:pt>
    <dgm:pt modelId="{8586DD5E-3B2E-4675-96A9-515C4FF4CC84}" type="parTrans" cxnId="{C6E2F30A-C344-4472-98A3-E22A2EDA6A05}">
      <dgm:prSet/>
      <dgm:spPr/>
      <dgm:t>
        <a:bodyPr/>
        <a:lstStyle/>
        <a:p>
          <a:endParaRPr lang="de-DE"/>
        </a:p>
      </dgm:t>
    </dgm:pt>
    <dgm:pt modelId="{49095436-19D0-4870-82F5-0E8D47A793F3}" type="sibTrans" cxnId="{C6E2F30A-C344-4472-98A3-E22A2EDA6A05}">
      <dgm:prSet/>
      <dgm:spPr/>
      <dgm:t>
        <a:bodyPr/>
        <a:lstStyle/>
        <a:p>
          <a:endParaRPr lang="de-DE"/>
        </a:p>
      </dgm:t>
    </dgm:pt>
    <dgm:pt modelId="{3370CB98-EF76-4AE5-82FC-7CBF08D3D75E}">
      <dgm:prSet custT="1"/>
      <dgm:spPr/>
      <dgm:t>
        <a:bodyPr/>
        <a:lstStyle/>
        <a:p>
          <a:r>
            <a:rPr lang="de-DE" sz="3200" b="1" dirty="0"/>
            <a:t>Sachurteil: </a:t>
          </a:r>
          <a:r>
            <a:rPr lang="de-DE" sz="2000" dirty="0"/>
            <a:t>Beantwortung der Leitfrage (s. o.) </a:t>
          </a:r>
        </a:p>
      </dgm:t>
    </dgm:pt>
    <dgm:pt modelId="{D3C05E4F-EA38-4DFF-B170-97EB41EE93C2}" type="parTrans" cxnId="{C6C373F3-9BB0-4804-88A1-B954CFEDAFA4}">
      <dgm:prSet/>
      <dgm:spPr/>
      <dgm:t>
        <a:bodyPr/>
        <a:lstStyle/>
        <a:p>
          <a:endParaRPr lang="de-DE"/>
        </a:p>
      </dgm:t>
    </dgm:pt>
    <dgm:pt modelId="{73B9A363-AD9B-4DD6-8479-0E0C4714FF18}" type="sibTrans" cxnId="{C6C373F3-9BB0-4804-88A1-B954CFEDAFA4}">
      <dgm:prSet/>
      <dgm:spPr/>
      <dgm:t>
        <a:bodyPr/>
        <a:lstStyle/>
        <a:p>
          <a:endParaRPr lang="de-DE"/>
        </a:p>
      </dgm:t>
    </dgm:pt>
    <dgm:pt modelId="{C2940EBA-1CE5-448F-8DD1-228BC48910AC}">
      <dgm:prSet custT="1"/>
      <dgm:spPr/>
      <dgm:t>
        <a:bodyPr/>
        <a:lstStyle/>
        <a:p>
          <a:r>
            <a:rPr lang="de-DE" sz="3200" b="1" dirty="0"/>
            <a:t>Werturteil</a:t>
          </a:r>
          <a:r>
            <a:rPr lang="de-DE" sz="3200" dirty="0"/>
            <a:t>:</a:t>
          </a:r>
          <a:r>
            <a:rPr lang="de-DE" sz="2100" dirty="0"/>
            <a:t> Beurteilen Sie die ergriffenen Maßnahmen in Bezug auf ihren 	Erfolg und bewerten Sie die längerfristigen Folgen der Ölpreiskrise. </a:t>
          </a:r>
        </a:p>
      </dgm:t>
    </dgm:pt>
    <dgm:pt modelId="{6F3FEC19-A82E-490A-B12A-B3F18F21C4B8}" type="parTrans" cxnId="{3E5D8F84-C7A1-4BFA-BB03-C7E885FB0C88}">
      <dgm:prSet/>
      <dgm:spPr/>
      <dgm:t>
        <a:bodyPr/>
        <a:lstStyle/>
        <a:p>
          <a:endParaRPr lang="de-DE"/>
        </a:p>
      </dgm:t>
    </dgm:pt>
    <dgm:pt modelId="{D4989E8B-F393-4AD5-A2BC-C134F100101C}" type="sibTrans" cxnId="{3E5D8F84-C7A1-4BFA-BB03-C7E885FB0C88}">
      <dgm:prSet/>
      <dgm:spPr/>
      <dgm:t>
        <a:bodyPr/>
        <a:lstStyle/>
        <a:p>
          <a:endParaRPr lang="de-DE"/>
        </a:p>
      </dgm:t>
    </dgm:pt>
    <dgm:pt modelId="{456CF814-3FFD-4336-BC07-AC25A95A6BDA}">
      <dgm:prSet custT="1"/>
      <dgm:spPr/>
      <dgm:t>
        <a:bodyPr/>
        <a:lstStyle/>
        <a:p>
          <a:r>
            <a:rPr lang="de-DE" sz="3200" b="1" dirty="0"/>
            <a:t>Problematisierung: </a:t>
          </a:r>
          <a:r>
            <a:rPr lang="de-DE" sz="2100" b="0" i="1" dirty="0"/>
            <a:t>Die Krise als Chance? </a:t>
          </a:r>
          <a:r>
            <a:rPr lang="de-DE" sz="2100" b="0" dirty="0"/>
            <a:t>– Nehmen Sie Stellung zu 	der These, dass jede Krise auch Chancen bietet. </a:t>
          </a:r>
        </a:p>
      </dgm:t>
    </dgm:pt>
    <dgm:pt modelId="{79096F93-F81E-4424-AA27-BBCB870A8FEA}" type="parTrans" cxnId="{F9793914-0D10-474C-9C5D-8E24177FEDB1}">
      <dgm:prSet/>
      <dgm:spPr/>
      <dgm:t>
        <a:bodyPr/>
        <a:lstStyle/>
        <a:p>
          <a:endParaRPr lang="de-DE"/>
        </a:p>
      </dgm:t>
    </dgm:pt>
    <dgm:pt modelId="{F5201F7C-4E83-4731-827D-00CA700BC6EB}" type="sibTrans" cxnId="{F9793914-0D10-474C-9C5D-8E24177FEDB1}">
      <dgm:prSet/>
      <dgm:spPr/>
      <dgm:t>
        <a:bodyPr/>
        <a:lstStyle/>
        <a:p>
          <a:endParaRPr lang="de-DE"/>
        </a:p>
      </dgm:t>
    </dgm:pt>
    <dgm:pt modelId="{D7280C31-2EB4-4380-B6A4-47019395D974}">
      <dgm:prSet custT="1"/>
      <dgm:spPr/>
      <dgm:t>
        <a:bodyPr/>
        <a:lstStyle/>
        <a:p>
          <a:r>
            <a:rPr lang="de-DE" sz="3200" b="1" dirty="0"/>
            <a:t>Transfer</a:t>
          </a:r>
          <a:r>
            <a:rPr lang="de-DE" sz="3200" b="0" dirty="0"/>
            <a:t>:</a:t>
          </a:r>
          <a:r>
            <a:rPr lang="de-DE" sz="2100" b="0" dirty="0"/>
            <a:t> naheliegend: Corona-Pandemie: Bietet diese Krise auch Chancen? 	/ Einschätzung / Abwägung?  (viele weitere Beispiele für aktuellere 	oder historische Krisen sind hier möglich)</a:t>
          </a:r>
        </a:p>
      </dgm:t>
    </dgm:pt>
    <dgm:pt modelId="{FE4F4489-A1B5-42EC-8914-325BBCD9D43F}" type="parTrans" cxnId="{B0F7B7AD-4752-4313-B403-D732C1E46A1B}">
      <dgm:prSet/>
      <dgm:spPr/>
      <dgm:t>
        <a:bodyPr/>
        <a:lstStyle/>
        <a:p>
          <a:endParaRPr lang="de-DE"/>
        </a:p>
      </dgm:t>
    </dgm:pt>
    <dgm:pt modelId="{191E67F9-18CA-43AA-AC19-FD1BD5E9C552}" type="sibTrans" cxnId="{B0F7B7AD-4752-4313-B403-D732C1E46A1B}">
      <dgm:prSet/>
      <dgm:spPr/>
      <dgm:t>
        <a:bodyPr/>
        <a:lstStyle/>
        <a:p>
          <a:endParaRPr lang="de-DE"/>
        </a:p>
      </dgm:t>
    </dgm:pt>
    <dgm:pt modelId="{D43ADAA6-CFB7-43BD-9790-7087539E8516}" type="pres">
      <dgm:prSet presAssocID="{DAC694C8-3730-47A2-99E8-3A403BBD92B8}" presName="linear" presStyleCnt="0">
        <dgm:presLayoutVars>
          <dgm:animLvl val="lvl"/>
          <dgm:resizeHandles val="exact"/>
        </dgm:presLayoutVars>
      </dgm:prSet>
      <dgm:spPr/>
    </dgm:pt>
    <dgm:pt modelId="{C3AB5FC3-DFC6-434F-A021-D66F29888869}" type="pres">
      <dgm:prSet presAssocID="{8E7BAD08-1FC6-4DA7-BE8E-F7FFF441B94E}" presName="parentText" presStyleLbl="node1" presStyleIdx="0" presStyleCnt="5" custScaleY="66691">
        <dgm:presLayoutVars>
          <dgm:chMax val="0"/>
          <dgm:bulletEnabled val="1"/>
        </dgm:presLayoutVars>
      </dgm:prSet>
      <dgm:spPr/>
    </dgm:pt>
    <dgm:pt modelId="{B5814458-8780-4EA9-A5E8-A468B6693516}" type="pres">
      <dgm:prSet presAssocID="{49095436-19D0-4870-82F5-0E8D47A793F3}" presName="spacer" presStyleCnt="0"/>
      <dgm:spPr/>
    </dgm:pt>
    <dgm:pt modelId="{2B6EC62F-1955-4DCD-BFCB-A2068C4C6993}" type="pres">
      <dgm:prSet presAssocID="{3370CB98-EF76-4AE5-82FC-7CBF08D3D75E}" presName="parentText" presStyleLbl="node1" presStyleIdx="1" presStyleCnt="5" custScaleY="56950">
        <dgm:presLayoutVars>
          <dgm:chMax val="0"/>
          <dgm:bulletEnabled val="1"/>
        </dgm:presLayoutVars>
      </dgm:prSet>
      <dgm:spPr/>
    </dgm:pt>
    <dgm:pt modelId="{B21C91AA-F1C3-40BA-B8B8-718A9FBB3F9F}" type="pres">
      <dgm:prSet presAssocID="{73B9A363-AD9B-4DD6-8479-0E0C4714FF18}" presName="spacer" presStyleCnt="0"/>
      <dgm:spPr/>
    </dgm:pt>
    <dgm:pt modelId="{1A3591C5-A1C7-41FD-A8D7-2F67D1B18A31}" type="pres">
      <dgm:prSet presAssocID="{C2940EBA-1CE5-448F-8DD1-228BC48910AC}" presName="parentText" presStyleLbl="node1" presStyleIdx="2" presStyleCnt="5" custScaleY="78400">
        <dgm:presLayoutVars>
          <dgm:chMax val="0"/>
          <dgm:bulletEnabled val="1"/>
        </dgm:presLayoutVars>
      </dgm:prSet>
      <dgm:spPr/>
    </dgm:pt>
    <dgm:pt modelId="{46D424C6-BF46-4EA6-95BE-618774850888}" type="pres">
      <dgm:prSet presAssocID="{D4989E8B-F393-4AD5-A2BC-C134F100101C}" presName="spacer" presStyleCnt="0"/>
      <dgm:spPr/>
    </dgm:pt>
    <dgm:pt modelId="{9D73ED33-ADDC-410F-9E54-9DF54C608FE2}" type="pres">
      <dgm:prSet presAssocID="{456CF814-3FFD-4336-BC07-AC25A95A6BDA}" presName="parentText" presStyleLbl="node1" presStyleIdx="3" presStyleCnt="5" custScaleY="71090">
        <dgm:presLayoutVars>
          <dgm:chMax val="0"/>
          <dgm:bulletEnabled val="1"/>
        </dgm:presLayoutVars>
      </dgm:prSet>
      <dgm:spPr/>
    </dgm:pt>
    <dgm:pt modelId="{CEC076D2-2AEA-43ED-BF86-F850E37C4E14}" type="pres">
      <dgm:prSet presAssocID="{F5201F7C-4E83-4731-827D-00CA700BC6EB}" presName="spacer" presStyleCnt="0"/>
      <dgm:spPr/>
    </dgm:pt>
    <dgm:pt modelId="{3DACF6F2-441C-4F35-B7BA-759F4310E83E}" type="pres">
      <dgm:prSet presAssocID="{D7280C31-2EB4-4380-B6A4-47019395D97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6E2F30A-C344-4472-98A3-E22A2EDA6A05}" srcId="{DAC694C8-3730-47A2-99E8-3A403BBD92B8}" destId="{8E7BAD08-1FC6-4DA7-BE8E-F7FFF441B94E}" srcOrd="0" destOrd="0" parTransId="{8586DD5E-3B2E-4675-96A9-515C4FF4CC84}" sibTransId="{49095436-19D0-4870-82F5-0E8D47A793F3}"/>
    <dgm:cxn modelId="{F9793914-0D10-474C-9C5D-8E24177FEDB1}" srcId="{DAC694C8-3730-47A2-99E8-3A403BBD92B8}" destId="{456CF814-3FFD-4336-BC07-AC25A95A6BDA}" srcOrd="3" destOrd="0" parTransId="{79096F93-F81E-4424-AA27-BBCB870A8FEA}" sibTransId="{F5201F7C-4E83-4731-827D-00CA700BC6EB}"/>
    <dgm:cxn modelId="{A6134367-9CE8-4F5C-B84E-E6BE3CDC73B3}" type="presOf" srcId="{3370CB98-EF76-4AE5-82FC-7CBF08D3D75E}" destId="{2B6EC62F-1955-4DCD-BFCB-A2068C4C6993}" srcOrd="0" destOrd="0" presId="urn:microsoft.com/office/officeart/2005/8/layout/vList2"/>
    <dgm:cxn modelId="{0710CC57-8C71-4990-AA8D-C67387887D7F}" type="presOf" srcId="{D7280C31-2EB4-4380-B6A4-47019395D974}" destId="{3DACF6F2-441C-4F35-B7BA-759F4310E83E}" srcOrd="0" destOrd="0" presId="urn:microsoft.com/office/officeart/2005/8/layout/vList2"/>
    <dgm:cxn modelId="{3E5D8F84-C7A1-4BFA-BB03-C7E885FB0C88}" srcId="{DAC694C8-3730-47A2-99E8-3A403BBD92B8}" destId="{C2940EBA-1CE5-448F-8DD1-228BC48910AC}" srcOrd="2" destOrd="0" parTransId="{6F3FEC19-A82E-490A-B12A-B3F18F21C4B8}" sibTransId="{D4989E8B-F393-4AD5-A2BC-C134F100101C}"/>
    <dgm:cxn modelId="{0AC70C89-7463-43E9-9405-E81432A3691A}" type="presOf" srcId="{C2940EBA-1CE5-448F-8DD1-228BC48910AC}" destId="{1A3591C5-A1C7-41FD-A8D7-2F67D1B18A31}" srcOrd="0" destOrd="0" presId="urn:microsoft.com/office/officeart/2005/8/layout/vList2"/>
    <dgm:cxn modelId="{B0F7B7AD-4752-4313-B403-D732C1E46A1B}" srcId="{DAC694C8-3730-47A2-99E8-3A403BBD92B8}" destId="{D7280C31-2EB4-4380-B6A4-47019395D974}" srcOrd="4" destOrd="0" parTransId="{FE4F4489-A1B5-42EC-8914-325BBCD9D43F}" sibTransId="{191E67F9-18CA-43AA-AC19-FD1BD5E9C552}"/>
    <dgm:cxn modelId="{80495FCC-E164-4477-B17F-7ED3F38BD537}" type="presOf" srcId="{DAC694C8-3730-47A2-99E8-3A403BBD92B8}" destId="{D43ADAA6-CFB7-43BD-9790-7087539E8516}" srcOrd="0" destOrd="0" presId="urn:microsoft.com/office/officeart/2005/8/layout/vList2"/>
    <dgm:cxn modelId="{848C40E6-09D9-4F07-9724-AA34F9626199}" type="presOf" srcId="{8E7BAD08-1FC6-4DA7-BE8E-F7FFF441B94E}" destId="{C3AB5FC3-DFC6-434F-A021-D66F29888869}" srcOrd="0" destOrd="0" presId="urn:microsoft.com/office/officeart/2005/8/layout/vList2"/>
    <dgm:cxn modelId="{C6C373F3-9BB0-4804-88A1-B954CFEDAFA4}" srcId="{DAC694C8-3730-47A2-99E8-3A403BBD92B8}" destId="{3370CB98-EF76-4AE5-82FC-7CBF08D3D75E}" srcOrd="1" destOrd="0" parTransId="{D3C05E4F-EA38-4DFF-B170-97EB41EE93C2}" sibTransId="{73B9A363-AD9B-4DD6-8479-0E0C4714FF18}"/>
    <dgm:cxn modelId="{319FCCF5-1C21-40C4-808A-8D3CD8B9596F}" type="presOf" srcId="{456CF814-3FFD-4336-BC07-AC25A95A6BDA}" destId="{9D73ED33-ADDC-410F-9E54-9DF54C608FE2}" srcOrd="0" destOrd="0" presId="urn:microsoft.com/office/officeart/2005/8/layout/vList2"/>
    <dgm:cxn modelId="{51425CE8-B824-47ED-BDD8-8F461D0C2AA2}" type="presParOf" srcId="{D43ADAA6-CFB7-43BD-9790-7087539E8516}" destId="{C3AB5FC3-DFC6-434F-A021-D66F29888869}" srcOrd="0" destOrd="0" presId="urn:microsoft.com/office/officeart/2005/8/layout/vList2"/>
    <dgm:cxn modelId="{534FDBB2-19A4-44FD-B8F5-C3FF7C617CDA}" type="presParOf" srcId="{D43ADAA6-CFB7-43BD-9790-7087539E8516}" destId="{B5814458-8780-4EA9-A5E8-A468B6693516}" srcOrd="1" destOrd="0" presId="urn:microsoft.com/office/officeart/2005/8/layout/vList2"/>
    <dgm:cxn modelId="{4E7233D9-D65C-454A-841C-EAD0177C6837}" type="presParOf" srcId="{D43ADAA6-CFB7-43BD-9790-7087539E8516}" destId="{2B6EC62F-1955-4DCD-BFCB-A2068C4C6993}" srcOrd="2" destOrd="0" presId="urn:microsoft.com/office/officeart/2005/8/layout/vList2"/>
    <dgm:cxn modelId="{CA1DD24D-B46F-4936-AAB1-934B4D271A2E}" type="presParOf" srcId="{D43ADAA6-CFB7-43BD-9790-7087539E8516}" destId="{B21C91AA-F1C3-40BA-B8B8-718A9FBB3F9F}" srcOrd="3" destOrd="0" presId="urn:microsoft.com/office/officeart/2005/8/layout/vList2"/>
    <dgm:cxn modelId="{E97825DB-64AA-40CF-A74B-BF005DE1C75A}" type="presParOf" srcId="{D43ADAA6-CFB7-43BD-9790-7087539E8516}" destId="{1A3591C5-A1C7-41FD-A8D7-2F67D1B18A31}" srcOrd="4" destOrd="0" presId="urn:microsoft.com/office/officeart/2005/8/layout/vList2"/>
    <dgm:cxn modelId="{2590B6B9-4699-4C56-A80E-5175232A3DB9}" type="presParOf" srcId="{D43ADAA6-CFB7-43BD-9790-7087539E8516}" destId="{46D424C6-BF46-4EA6-95BE-618774850888}" srcOrd="5" destOrd="0" presId="urn:microsoft.com/office/officeart/2005/8/layout/vList2"/>
    <dgm:cxn modelId="{7FBEA945-5B7C-4F7B-9266-3E05E8DE6006}" type="presParOf" srcId="{D43ADAA6-CFB7-43BD-9790-7087539E8516}" destId="{9D73ED33-ADDC-410F-9E54-9DF54C608FE2}" srcOrd="6" destOrd="0" presId="urn:microsoft.com/office/officeart/2005/8/layout/vList2"/>
    <dgm:cxn modelId="{31107A78-D988-46F9-964E-BD3D7618BE26}" type="presParOf" srcId="{D43ADAA6-CFB7-43BD-9790-7087539E8516}" destId="{CEC076D2-2AEA-43ED-BF86-F850E37C4E14}" srcOrd="7" destOrd="0" presId="urn:microsoft.com/office/officeart/2005/8/layout/vList2"/>
    <dgm:cxn modelId="{EBCA98E4-713F-47F5-B743-2668F8E24C0D}" type="presParOf" srcId="{D43ADAA6-CFB7-43BD-9790-7087539E8516}" destId="{3DACF6F2-441C-4F35-B7BA-759F4310E83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2DC8E-011A-441C-AF95-2E853E8AE4B6}">
      <dsp:nvSpPr>
        <dsp:cNvPr id="0" name=""/>
        <dsp:cNvSpPr/>
      </dsp:nvSpPr>
      <dsp:spPr>
        <a:xfrm>
          <a:off x="0" y="63885"/>
          <a:ext cx="4762500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/>
            <a:t>Schüler formulieren Fragen. – Ermittlung der </a:t>
          </a:r>
          <a:r>
            <a:rPr lang="de-DE" sz="1900" b="1" kern="1200"/>
            <a:t>Leitfrage</a:t>
          </a:r>
          <a:r>
            <a:rPr lang="de-DE" sz="1900" kern="1200"/>
            <a:t>, z. B.: Warum kam es 1973 zu leeren (gesperrten) Autobahnen? / Was bedeutete das für die Zeitgenossen?</a:t>
          </a:r>
        </a:p>
      </dsp:txBody>
      <dsp:txXfrm>
        <a:off x="66196" y="130081"/>
        <a:ext cx="4630108" cy="1223637"/>
      </dsp:txXfrm>
    </dsp:sp>
    <dsp:sp modelId="{065C0291-80B6-4603-8361-F90E1B48FC36}">
      <dsp:nvSpPr>
        <dsp:cNvPr id="0" name=""/>
        <dsp:cNvSpPr/>
      </dsp:nvSpPr>
      <dsp:spPr>
        <a:xfrm>
          <a:off x="0" y="1474635"/>
          <a:ext cx="4762500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/>
            <a:t>Bildung von </a:t>
          </a:r>
          <a:r>
            <a:rPr lang="de-DE" sz="1900" b="1" kern="1200"/>
            <a:t>Hypothesen</a:t>
          </a:r>
          <a:r>
            <a:rPr lang="de-DE" sz="1900" kern="1200"/>
            <a:t> zur möglichen Beantwortung der Leitfrage. </a:t>
          </a:r>
        </a:p>
      </dsp:txBody>
      <dsp:txXfrm>
        <a:off x="66196" y="1540831"/>
        <a:ext cx="4630108" cy="1223637"/>
      </dsp:txXfrm>
    </dsp:sp>
    <dsp:sp modelId="{2909FFDC-1BD9-4714-8FA7-1BE616CB076A}">
      <dsp:nvSpPr>
        <dsp:cNvPr id="0" name=""/>
        <dsp:cNvSpPr/>
      </dsp:nvSpPr>
      <dsp:spPr>
        <a:xfrm>
          <a:off x="0" y="2885384"/>
          <a:ext cx="4762500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Herstellen von Ziel-, Phasen-, Material- und Methoden</a:t>
          </a:r>
          <a:r>
            <a:rPr lang="de-DE" sz="1900" b="1" kern="1200" dirty="0"/>
            <a:t>transparenz</a:t>
          </a:r>
          <a:r>
            <a:rPr lang="de-DE" sz="1900" kern="1200" dirty="0"/>
            <a:t>. </a:t>
          </a:r>
        </a:p>
      </dsp:txBody>
      <dsp:txXfrm>
        <a:off x="66196" y="2951580"/>
        <a:ext cx="4630108" cy="1223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AC91C-FD54-4301-B9E8-32805379221F}">
      <dsp:nvSpPr>
        <dsp:cNvPr id="0" name=""/>
        <dsp:cNvSpPr/>
      </dsp:nvSpPr>
      <dsp:spPr>
        <a:xfrm>
          <a:off x="0" y="318150"/>
          <a:ext cx="91440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kern="1200"/>
            <a:t>Erarbeitung I: Einschätzung aus zeitgenössischer Sicht </a:t>
          </a:r>
        </a:p>
      </dsp:txBody>
      <dsp:txXfrm>
        <a:off x="36296" y="354446"/>
        <a:ext cx="9071408" cy="670943"/>
      </dsp:txXfrm>
    </dsp:sp>
    <dsp:sp modelId="{054B78B1-8356-47E3-A8DE-03E0B9D7B22F}">
      <dsp:nvSpPr>
        <dsp:cNvPr id="0" name=""/>
        <dsp:cNvSpPr/>
      </dsp:nvSpPr>
      <dsp:spPr>
        <a:xfrm>
          <a:off x="0" y="1150965"/>
          <a:ext cx="91440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b="1" kern="1200"/>
            <a:t>Aufgaben </a:t>
          </a:r>
          <a:r>
            <a:rPr lang="de-DE" sz="3100" kern="1200"/>
            <a:t>(GA / PA): </a:t>
          </a:r>
        </a:p>
      </dsp:txBody>
      <dsp:txXfrm>
        <a:off x="36296" y="1187261"/>
        <a:ext cx="9071408" cy="670943"/>
      </dsp:txXfrm>
    </dsp:sp>
    <dsp:sp modelId="{219E94CA-DC43-4ADA-8EB3-AC5B1261B825}">
      <dsp:nvSpPr>
        <dsp:cNvPr id="0" name=""/>
        <dsp:cNvSpPr/>
      </dsp:nvSpPr>
      <dsp:spPr>
        <a:xfrm>
          <a:off x="0" y="1894500"/>
          <a:ext cx="9144000" cy="2181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de-DE" sz="2400" kern="1200" dirty="0"/>
            <a:t> Informieren Sie sich über die Hintergründe der Ölpreiskrise 1973. (Materialblatt: Hintergründe), sodass Sie Anlass, Ausmaß der Krise und ergriffene Gegenmaßnahmen benennen können.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de-DE" sz="2400" kern="1200" dirty="0"/>
            <a:t> Arbeiten Sie die Sichtweise eines zeitgenössischen Journalisten heraus (Materialblatt Sebastian Haffner) und stellen Sie die von ihm erwähnten Lösungsvorschläge zusammen. </a:t>
          </a:r>
        </a:p>
      </dsp:txBody>
      <dsp:txXfrm>
        <a:off x="0" y="1894500"/>
        <a:ext cx="9144000" cy="2181780"/>
      </dsp:txXfrm>
    </dsp:sp>
    <dsp:sp modelId="{43F2E174-5134-4F3D-99B6-2CFCABEE83C6}">
      <dsp:nvSpPr>
        <dsp:cNvPr id="0" name=""/>
        <dsp:cNvSpPr/>
      </dsp:nvSpPr>
      <dsp:spPr>
        <a:xfrm>
          <a:off x="0" y="4076280"/>
          <a:ext cx="91440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b="1" kern="1200"/>
            <a:t>Material: </a:t>
          </a:r>
          <a:endParaRPr lang="de-DE" sz="3100" kern="1200"/>
        </a:p>
      </dsp:txBody>
      <dsp:txXfrm>
        <a:off x="36296" y="4112576"/>
        <a:ext cx="9071408" cy="670943"/>
      </dsp:txXfrm>
    </dsp:sp>
    <dsp:sp modelId="{2E7B3D69-7006-4F21-AAF3-6BC53192801F}">
      <dsp:nvSpPr>
        <dsp:cNvPr id="0" name=""/>
        <dsp:cNvSpPr/>
      </dsp:nvSpPr>
      <dsp:spPr>
        <a:xfrm>
          <a:off x="0" y="4819815"/>
          <a:ext cx="9144000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400" kern="1200"/>
            <a:t>AB Hintergrund Ölpreiskrise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400" kern="1200"/>
            <a:t>AB Sebastian Haffner, 1973</a:t>
          </a:r>
        </a:p>
      </dsp:txBody>
      <dsp:txXfrm>
        <a:off x="0" y="4819815"/>
        <a:ext cx="9144000" cy="834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00846-6758-4731-A72D-1F9883CAB3C4}">
      <dsp:nvSpPr>
        <dsp:cNvPr id="0" name=""/>
        <dsp:cNvSpPr/>
      </dsp:nvSpPr>
      <dsp:spPr>
        <a:xfrm>
          <a:off x="5" y="0"/>
          <a:ext cx="11077570" cy="6400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8BDC7E-0EBA-4E29-A1FC-1B3492C7A3C4}">
      <dsp:nvSpPr>
        <dsp:cNvPr id="0" name=""/>
        <dsp:cNvSpPr/>
      </dsp:nvSpPr>
      <dsp:spPr>
        <a:xfrm>
          <a:off x="3094" y="2541949"/>
          <a:ext cx="1346527" cy="1316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600" b="0" kern="1200" dirty="0"/>
        </a:p>
      </dsp:txBody>
      <dsp:txXfrm>
        <a:off x="67380" y="2606235"/>
        <a:ext cx="1217955" cy="1188328"/>
      </dsp:txXfrm>
    </dsp:sp>
    <dsp:sp modelId="{B01E3391-AE04-4C17-99CA-53862FC83482}">
      <dsp:nvSpPr>
        <dsp:cNvPr id="0" name=""/>
        <dsp:cNvSpPr/>
      </dsp:nvSpPr>
      <dsp:spPr>
        <a:xfrm>
          <a:off x="1508872" y="2257421"/>
          <a:ext cx="1659961" cy="196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u="sng" kern="1200" dirty="0"/>
            <a:t>Anlass: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/>
            <a:t>Jom-Kippur-Krieg: Drosselung der Ölfördermenge durch arabische Staaten</a:t>
          </a:r>
        </a:p>
      </dsp:txBody>
      <dsp:txXfrm>
        <a:off x="1589905" y="2338454"/>
        <a:ext cx="1497895" cy="1800086"/>
      </dsp:txXfrm>
    </dsp:sp>
    <dsp:sp modelId="{3290E62A-A641-4079-8522-9399199CEBEA}">
      <dsp:nvSpPr>
        <dsp:cNvPr id="0" name=""/>
        <dsp:cNvSpPr/>
      </dsp:nvSpPr>
      <dsp:spPr>
        <a:xfrm>
          <a:off x="5929975" y="1019186"/>
          <a:ext cx="2540693" cy="4152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u="sng" kern="1200" dirty="0"/>
            <a:t>ergriffene Maßnahmen</a:t>
          </a:r>
          <a:r>
            <a:rPr lang="de-DE" sz="1600" u="sng" kern="1200" dirty="0"/>
            <a:t>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-  </a:t>
          </a:r>
          <a:r>
            <a:rPr lang="de-DE" sz="1600" kern="1200" dirty="0">
              <a:solidFill>
                <a:schemeClr val="bg1"/>
              </a:solidFill>
            </a:rPr>
            <a:t>Sonntagsfahrverbote und Tempolimits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bg1"/>
              </a:solidFill>
            </a:rPr>
            <a:t>- Bemühen um Energiesparen und Nachhaltigkeit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- </a:t>
          </a:r>
          <a:r>
            <a:rPr lang="de-DE" sz="1600" kern="1200" dirty="0">
              <a:solidFill>
                <a:schemeClr val="bg1"/>
              </a:solidFill>
            </a:rPr>
            <a:t>Ausbau der </a:t>
          </a:r>
          <a:r>
            <a:rPr lang="de-DE" sz="1600" kern="1200" dirty="0" err="1">
              <a:solidFill>
                <a:schemeClr val="bg1"/>
              </a:solidFill>
            </a:rPr>
            <a:t>Kernergie</a:t>
          </a:r>
          <a:endParaRPr lang="de-DE" sz="1600" kern="1200" dirty="0">
            <a:solidFill>
              <a:schemeClr val="bg1"/>
            </a:solidFill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- </a:t>
          </a:r>
          <a:r>
            <a:rPr lang="de-DE" sz="1600" kern="1200" dirty="0">
              <a:solidFill>
                <a:schemeClr val="bg1"/>
              </a:solidFill>
            </a:rPr>
            <a:t>Verstärkung der internationalen Zusammenarbeit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bg1"/>
              </a:solidFill>
            </a:rPr>
            <a:t>- Erschließung neuer Ölquellen (z. B. Nordsee)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bg1"/>
              </a:solidFill>
            </a:rPr>
            <a:t>- Reaktivierung der Kohleindustrie</a:t>
          </a:r>
        </a:p>
      </dsp:txBody>
      <dsp:txXfrm>
        <a:off x="6054001" y="1143212"/>
        <a:ext cx="2292641" cy="3904838"/>
      </dsp:txXfrm>
    </dsp:sp>
    <dsp:sp modelId="{21E3D890-7B11-4036-AA20-E3256D6C6195}">
      <dsp:nvSpPr>
        <dsp:cNvPr id="0" name=""/>
        <dsp:cNvSpPr/>
      </dsp:nvSpPr>
      <dsp:spPr>
        <a:xfrm>
          <a:off x="3469915" y="1695443"/>
          <a:ext cx="2221746" cy="302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u="sng" kern="1200" dirty="0">
              <a:solidFill>
                <a:schemeClr val="bg1"/>
              </a:solidFill>
            </a:rPr>
            <a:t>kurzfristige Folgen: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chemeClr val="bg1"/>
              </a:solidFill>
            </a:rPr>
            <a:t>- Starker Anstieg des Ölpreises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chemeClr val="bg1"/>
              </a:solidFill>
            </a:rPr>
            <a:t>- weltweite Wirtschaftskrise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chemeClr val="bg1"/>
              </a:solidFill>
            </a:rPr>
            <a:t>- BRD: wirtschaftliche Probleme: Inflation, Arbeitslosigkeit, Produktionsrückgang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chemeClr val="bg1"/>
              </a:solidFill>
            </a:rPr>
            <a:t>- Forderung: „Weg vom Öl!“</a:t>
          </a:r>
        </a:p>
      </dsp:txBody>
      <dsp:txXfrm>
        <a:off x="3578372" y="1803900"/>
        <a:ext cx="2004832" cy="2812046"/>
      </dsp:txXfrm>
    </dsp:sp>
    <dsp:sp modelId="{7C0B0199-92A3-442F-87F2-AC6D20B14043}">
      <dsp:nvSpPr>
        <dsp:cNvPr id="0" name=""/>
        <dsp:cNvSpPr/>
      </dsp:nvSpPr>
      <dsp:spPr>
        <a:xfrm>
          <a:off x="8855829" y="647709"/>
          <a:ext cx="2221746" cy="4895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6500" b="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8964286" y="756166"/>
        <a:ext cx="2004832" cy="46789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3DFEA-FB7A-4B09-B547-E4BA1E6CF649}">
      <dsp:nvSpPr>
        <dsp:cNvPr id="0" name=""/>
        <dsp:cNvSpPr/>
      </dsp:nvSpPr>
      <dsp:spPr>
        <a:xfrm>
          <a:off x="0" y="242002"/>
          <a:ext cx="9144000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 dirty="0"/>
            <a:t>Erarbeitung II: Einschätzung aus heutiger Sicht</a:t>
          </a:r>
        </a:p>
      </dsp:txBody>
      <dsp:txXfrm>
        <a:off x="61256" y="303258"/>
        <a:ext cx="9021488" cy="1132313"/>
      </dsp:txXfrm>
    </dsp:sp>
    <dsp:sp modelId="{167B09BF-AB4C-4599-8B4F-6705B9166840}">
      <dsp:nvSpPr>
        <dsp:cNvPr id="0" name=""/>
        <dsp:cNvSpPr/>
      </dsp:nvSpPr>
      <dsp:spPr>
        <a:xfrm>
          <a:off x="0" y="1684027"/>
          <a:ext cx="9144000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b="1" kern="1200" dirty="0"/>
            <a:t>Aufgabe </a:t>
          </a:r>
          <a:r>
            <a:rPr lang="de-DE" sz="3400" kern="1200" dirty="0"/>
            <a:t>(EA): </a:t>
          </a:r>
        </a:p>
      </dsp:txBody>
      <dsp:txXfrm>
        <a:off x="61256" y="1745283"/>
        <a:ext cx="9021488" cy="1132313"/>
      </dsp:txXfrm>
    </dsp:sp>
    <dsp:sp modelId="{E5FFE212-596E-4AE1-B5BA-D9CE62F5BD0B}">
      <dsp:nvSpPr>
        <dsp:cNvPr id="0" name=""/>
        <dsp:cNvSpPr/>
      </dsp:nvSpPr>
      <dsp:spPr>
        <a:xfrm>
          <a:off x="0" y="2938852"/>
          <a:ext cx="9144000" cy="1547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de-DE" sz="2800" kern="1200" dirty="0"/>
            <a:t> </a:t>
          </a:r>
          <a:r>
            <a:rPr lang="de-DE" sz="2400" kern="1200" dirty="0"/>
            <a:t>Arbeiten Sie aus dem Interview mit Frank Bösch die wesentlichen Aussagen heraus. Ergänzen Sie das Strukturbild um die Elemente „Ursache“ und „längerfristige Folgen“.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de-DE" sz="2400" kern="1200" dirty="0"/>
            <a:t> Beurteilen Sie die Bedeutung der Ölpreiskrise von 1973.</a:t>
          </a:r>
        </a:p>
      </dsp:txBody>
      <dsp:txXfrm>
        <a:off x="0" y="2938852"/>
        <a:ext cx="9144000" cy="1547324"/>
      </dsp:txXfrm>
    </dsp:sp>
    <dsp:sp modelId="{7E53EA40-4AD7-4934-B57E-A812555840FC}">
      <dsp:nvSpPr>
        <dsp:cNvPr id="0" name=""/>
        <dsp:cNvSpPr/>
      </dsp:nvSpPr>
      <dsp:spPr>
        <a:xfrm>
          <a:off x="0" y="4486177"/>
          <a:ext cx="9144000" cy="8315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b="1" kern="1200" dirty="0"/>
            <a:t>Material: </a:t>
          </a:r>
          <a:endParaRPr lang="de-DE" sz="3400" kern="1200" dirty="0"/>
        </a:p>
      </dsp:txBody>
      <dsp:txXfrm>
        <a:off x="40594" y="4526771"/>
        <a:ext cx="9062812" cy="750384"/>
      </dsp:txXfrm>
    </dsp:sp>
    <dsp:sp modelId="{D7E49A2E-40E4-42BA-8BB6-4B0A27967C39}">
      <dsp:nvSpPr>
        <dsp:cNvPr id="0" name=""/>
        <dsp:cNvSpPr/>
      </dsp:nvSpPr>
      <dsp:spPr>
        <a:xfrm>
          <a:off x="0" y="5317749"/>
          <a:ext cx="9144000" cy="412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400" kern="1200" dirty="0"/>
            <a:t>AB Frank Bösch, 2013</a:t>
          </a:r>
        </a:p>
      </dsp:txBody>
      <dsp:txXfrm>
        <a:off x="0" y="5317749"/>
        <a:ext cx="9144000" cy="4124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00846-6758-4731-A72D-1F9883CAB3C4}">
      <dsp:nvSpPr>
        <dsp:cNvPr id="0" name=""/>
        <dsp:cNvSpPr/>
      </dsp:nvSpPr>
      <dsp:spPr>
        <a:xfrm>
          <a:off x="5" y="0"/>
          <a:ext cx="11525244" cy="6400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D2C3B-279F-4F6A-B76C-D50BA24E0019}">
      <dsp:nvSpPr>
        <dsp:cNvPr id="0" name=""/>
        <dsp:cNvSpPr/>
      </dsp:nvSpPr>
      <dsp:spPr>
        <a:xfrm>
          <a:off x="68709" y="2409824"/>
          <a:ext cx="1380399" cy="15621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u="sng" kern="1200" dirty="0">
              <a:solidFill>
                <a:srgbClr val="FFFF00"/>
              </a:solidFill>
            </a:rPr>
            <a:t>Ursache:</a:t>
          </a:r>
          <a:r>
            <a:rPr lang="de-DE" sz="1600" b="1" kern="1200" dirty="0">
              <a:solidFill>
                <a:srgbClr val="FFFF00"/>
              </a:solidFill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rgbClr val="FFFF00"/>
              </a:solidFill>
            </a:rPr>
            <a:t>steigende Ölpreise seit 1969 / Ende der Zeit des „billigen Öls“</a:t>
          </a:r>
        </a:p>
      </dsp:txBody>
      <dsp:txXfrm>
        <a:off x="136095" y="2477210"/>
        <a:ext cx="1245627" cy="1427330"/>
      </dsp:txXfrm>
    </dsp:sp>
    <dsp:sp modelId="{B01E3391-AE04-4C17-99CA-53862FC83482}">
      <dsp:nvSpPr>
        <dsp:cNvPr id="0" name=""/>
        <dsp:cNvSpPr/>
      </dsp:nvSpPr>
      <dsp:spPr>
        <a:xfrm>
          <a:off x="1611090" y="2171701"/>
          <a:ext cx="1525271" cy="2057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u="sng" kern="1200" dirty="0"/>
            <a:t>Anlass: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/>
            <a:t>Jom-Kippur-Krieg: Drosselung der Ölfördermenge durch arabische Staaten</a:t>
          </a:r>
        </a:p>
      </dsp:txBody>
      <dsp:txXfrm>
        <a:off x="1685548" y="2246159"/>
        <a:ext cx="1376355" cy="1908480"/>
      </dsp:txXfrm>
    </dsp:sp>
    <dsp:sp modelId="{3290E62A-A641-4079-8522-9399199CEBEA}">
      <dsp:nvSpPr>
        <dsp:cNvPr id="0" name=""/>
        <dsp:cNvSpPr/>
      </dsp:nvSpPr>
      <dsp:spPr>
        <a:xfrm>
          <a:off x="5669377" y="838210"/>
          <a:ext cx="2712235" cy="4495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u="sng" kern="1200" dirty="0"/>
            <a:t>ergriffene Maßnahmen</a:t>
          </a:r>
          <a:r>
            <a:rPr lang="de-DE" sz="1600" u="sng" kern="1200" dirty="0"/>
            <a:t>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-  </a:t>
          </a:r>
          <a:r>
            <a:rPr lang="de-DE" sz="1600" kern="1200" dirty="0">
              <a:solidFill>
                <a:schemeClr val="bg1"/>
              </a:solidFill>
            </a:rPr>
            <a:t>Sonntagsfahrverbote und Tempolimits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bg1"/>
              </a:solidFill>
            </a:rPr>
            <a:t>- Bemühen um Energiesparen und Nachhaltigkeit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- </a:t>
          </a:r>
          <a:r>
            <a:rPr lang="de-DE" sz="1600" kern="1200" dirty="0">
              <a:solidFill>
                <a:schemeClr val="bg1"/>
              </a:solidFill>
            </a:rPr>
            <a:t>Ausbau der </a:t>
          </a:r>
          <a:r>
            <a:rPr lang="de-DE" sz="1600" kern="1200" dirty="0" err="1">
              <a:solidFill>
                <a:schemeClr val="bg1"/>
              </a:solidFill>
            </a:rPr>
            <a:t>Kernergie</a:t>
          </a:r>
          <a:endParaRPr lang="de-DE" sz="1600" kern="1200" dirty="0">
            <a:solidFill>
              <a:schemeClr val="bg1"/>
            </a:solidFill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accent4">
                  <a:lumMod val="40000"/>
                  <a:lumOff val="60000"/>
                </a:schemeClr>
              </a:solidFill>
            </a:rPr>
            <a:t>- </a:t>
          </a:r>
          <a:r>
            <a:rPr lang="de-DE" sz="1600" kern="1200" dirty="0">
              <a:solidFill>
                <a:schemeClr val="bg1"/>
              </a:solidFill>
            </a:rPr>
            <a:t>Verstärkung der internationalen Zusammenarbeit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bg1"/>
              </a:solidFill>
            </a:rPr>
            <a:t>- Erschließung neuer Ölquellen (z. B. Nordsee)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bg1"/>
              </a:solidFill>
            </a:rPr>
            <a:t>- Reaktivierung der  Kohleindustrie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solidFill>
                <a:schemeClr val="bg1"/>
              </a:solidFill>
            </a:rPr>
            <a:t>- </a:t>
          </a:r>
          <a:r>
            <a:rPr lang="de-DE" sz="1600" kern="1200" dirty="0">
              <a:solidFill>
                <a:srgbClr val="FFFF00"/>
              </a:solidFill>
            </a:rPr>
            <a:t>Erdgasbezug aus der Sowjetunion (Pipeline)</a:t>
          </a:r>
        </a:p>
      </dsp:txBody>
      <dsp:txXfrm>
        <a:off x="5801777" y="970610"/>
        <a:ext cx="2447435" cy="4230993"/>
      </dsp:txXfrm>
    </dsp:sp>
    <dsp:sp modelId="{21E3D890-7B11-4036-AA20-E3256D6C6195}">
      <dsp:nvSpPr>
        <dsp:cNvPr id="0" name=""/>
        <dsp:cNvSpPr/>
      </dsp:nvSpPr>
      <dsp:spPr>
        <a:xfrm>
          <a:off x="3256490" y="1676459"/>
          <a:ext cx="2201336" cy="3000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u="sng" kern="1200" dirty="0">
              <a:solidFill>
                <a:schemeClr val="bg1"/>
              </a:solidFill>
            </a:rPr>
            <a:t>kurzfristige Folgen: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chemeClr val="bg1"/>
              </a:solidFill>
            </a:rPr>
            <a:t>- Starker Anstieg des Ölpreises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chemeClr val="bg1"/>
              </a:solidFill>
            </a:rPr>
            <a:t>- weltweite Wirtschaftskrise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chemeClr val="bg1"/>
              </a:solidFill>
            </a:rPr>
            <a:t>- BRD: wirtschaftliche Probleme: Inflation, Arbeitslosigkeit, Produktions-rückgang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chemeClr val="bg1"/>
              </a:solidFill>
            </a:rPr>
            <a:t>- Forderung: „Weg vom Öl!“</a:t>
          </a:r>
        </a:p>
      </dsp:txBody>
      <dsp:txXfrm>
        <a:off x="3363950" y="1783919"/>
        <a:ext cx="1986416" cy="2785390"/>
      </dsp:txXfrm>
    </dsp:sp>
    <dsp:sp modelId="{7C0B0199-92A3-442F-87F2-AC6D20B14043}">
      <dsp:nvSpPr>
        <dsp:cNvPr id="0" name=""/>
        <dsp:cNvSpPr/>
      </dsp:nvSpPr>
      <dsp:spPr>
        <a:xfrm>
          <a:off x="8766460" y="217691"/>
          <a:ext cx="2327076" cy="5867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u="sng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längerfristige Folgen: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- </a:t>
          </a:r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Nutzung von Wind- und Solarenergie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- Bedeutung von Energiesparen (z. B. Automodelle, Haushaltsgeräte, Wärmedämmung)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BRD: Existenz zahl-reicher  Kernkraft-werke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- Orientierung zur Sowjetunion (statt zum Nahen Osten)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- Verschuldung der DDR: Niedergang in den 80er-Jahren / Probleme durch Braunkohle-Nutzung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- Ölkrise als Zäsur / Beginn der Globalisierung</a:t>
          </a:r>
        </a:p>
      </dsp:txBody>
      <dsp:txXfrm>
        <a:off x="8880058" y="331289"/>
        <a:ext cx="2099880" cy="56402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8ACB4-CD0A-454D-A810-504D1FA1998F}">
      <dsp:nvSpPr>
        <dsp:cNvPr id="0" name=""/>
        <dsp:cNvSpPr/>
      </dsp:nvSpPr>
      <dsp:spPr>
        <a:xfrm>
          <a:off x="0" y="23808"/>
          <a:ext cx="9144000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 dirty="0"/>
            <a:t>Differenzierungselement bzw. zusätzliche Aufgabe (Puffer)</a:t>
          </a:r>
        </a:p>
      </dsp:txBody>
      <dsp:txXfrm>
        <a:off x="65796" y="89604"/>
        <a:ext cx="9012408" cy="1216248"/>
      </dsp:txXfrm>
    </dsp:sp>
    <dsp:sp modelId="{167B09BF-AB4C-4599-8B4F-6705B9166840}">
      <dsp:nvSpPr>
        <dsp:cNvPr id="0" name=""/>
        <dsp:cNvSpPr/>
      </dsp:nvSpPr>
      <dsp:spPr>
        <a:xfrm>
          <a:off x="0" y="1470246"/>
          <a:ext cx="9144000" cy="67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b="1" kern="1200" dirty="0"/>
            <a:t>Aufgabe </a:t>
          </a:r>
          <a:r>
            <a:rPr lang="de-DE" sz="3400" kern="1200" dirty="0"/>
            <a:t>(EA / PA): </a:t>
          </a:r>
        </a:p>
      </dsp:txBody>
      <dsp:txXfrm>
        <a:off x="33066" y="1503312"/>
        <a:ext cx="9077868" cy="611238"/>
      </dsp:txXfrm>
    </dsp:sp>
    <dsp:sp modelId="{E5FFE212-596E-4AE1-B5BA-D9CE62F5BD0B}">
      <dsp:nvSpPr>
        <dsp:cNvPr id="0" name=""/>
        <dsp:cNvSpPr/>
      </dsp:nvSpPr>
      <dsp:spPr>
        <a:xfrm>
          <a:off x="0" y="2202692"/>
          <a:ext cx="9144000" cy="1092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400" kern="1200" dirty="0"/>
            <a:t>Wählen Sie eines der Bilder zur Ölpreiskrise für die Bebilderung eines entsprechenden Schulbuch-Abschnittes aus. Begründen Sie Ihre Wahl. </a:t>
          </a:r>
        </a:p>
      </dsp:txBody>
      <dsp:txXfrm>
        <a:off x="0" y="2202692"/>
        <a:ext cx="9144000" cy="1092960"/>
      </dsp:txXfrm>
    </dsp:sp>
    <dsp:sp modelId="{7E53EA40-4AD7-4934-B57E-A812555840FC}">
      <dsp:nvSpPr>
        <dsp:cNvPr id="0" name=""/>
        <dsp:cNvSpPr/>
      </dsp:nvSpPr>
      <dsp:spPr>
        <a:xfrm>
          <a:off x="0" y="3295652"/>
          <a:ext cx="9144000" cy="68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b="1" kern="1200" dirty="0"/>
            <a:t>Material: </a:t>
          </a:r>
          <a:endParaRPr lang="de-DE" sz="3400" kern="1200" dirty="0"/>
        </a:p>
      </dsp:txBody>
      <dsp:txXfrm>
        <a:off x="33428" y="3329080"/>
        <a:ext cx="9077144" cy="617914"/>
      </dsp:txXfrm>
    </dsp:sp>
    <dsp:sp modelId="{D7E49A2E-40E4-42BA-8BB6-4B0A27967C39}">
      <dsp:nvSpPr>
        <dsp:cNvPr id="0" name=""/>
        <dsp:cNvSpPr/>
      </dsp:nvSpPr>
      <dsp:spPr>
        <a:xfrm>
          <a:off x="0" y="4039646"/>
          <a:ext cx="9144000" cy="479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400" kern="1200" dirty="0"/>
            <a:t>AB Bilder</a:t>
          </a:r>
        </a:p>
      </dsp:txBody>
      <dsp:txXfrm>
        <a:off x="0" y="4039646"/>
        <a:ext cx="9144000" cy="4799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B5FC3-DFC6-434F-A021-D66F29888869}">
      <dsp:nvSpPr>
        <dsp:cNvPr id="0" name=""/>
        <dsp:cNvSpPr/>
      </dsp:nvSpPr>
      <dsp:spPr>
        <a:xfrm>
          <a:off x="0" y="1037"/>
          <a:ext cx="9144000" cy="9517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b="1" kern="1200" dirty="0"/>
            <a:t>Vertiefungsphase</a:t>
          </a:r>
        </a:p>
      </dsp:txBody>
      <dsp:txXfrm>
        <a:off x="46461" y="47498"/>
        <a:ext cx="9051078" cy="858830"/>
      </dsp:txXfrm>
    </dsp:sp>
    <dsp:sp modelId="{2B6EC62F-1955-4DCD-BFCB-A2068C4C6993}">
      <dsp:nvSpPr>
        <dsp:cNvPr id="0" name=""/>
        <dsp:cNvSpPr/>
      </dsp:nvSpPr>
      <dsp:spPr>
        <a:xfrm>
          <a:off x="0" y="1114069"/>
          <a:ext cx="9144000" cy="8127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/>
            <a:t>Sachurteil: </a:t>
          </a:r>
          <a:r>
            <a:rPr lang="de-DE" sz="2000" kern="1200" dirty="0"/>
            <a:t>Beantwortung der Leitfrage (s. o.) </a:t>
          </a:r>
        </a:p>
      </dsp:txBody>
      <dsp:txXfrm>
        <a:off x="39675" y="1153744"/>
        <a:ext cx="9064650" cy="733387"/>
      </dsp:txXfrm>
    </dsp:sp>
    <dsp:sp modelId="{1A3591C5-A1C7-41FD-A8D7-2F67D1B18A31}">
      <dsp:nvSpPr>
        <dsp:cNvPr id="0" name=""/>
        <dsp:cNvSpPr/>
      </dsp:nvSpPr>
      <dsp:spPr>
        <a:xfrm>
          <a:off x="0" y="2088087"/>
          <a:ext cx="9144000" cy="11188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/>
            <a:t>Werturteil</a:t>
          </a:r>
          <a:r>
            <a:rPr lang="de-DE" sz="3200" kern="1200" dirty="0"/>
            <a:t>:</a:t>
          </a:r>
          <a:r>
            <a:rPr lang="de-DE" sz="2100" kern="1200" dirty="0"/>
            <a:t> Beurteilen Sie die ergriffenen Maßnahmen in Bezug auf ihren 	Erfolg und bewerten Sie die längerfristigen Folgen der Ölpreiskrise. </a:t>
          </a:r>
        </a:p>
      </dsp:txBody>
      <dsp:txXfrm>
        <a:off x="54618" y="2142705"/>
        <a:ext cx="9034764" cy="1009616"/>
      </dsp:txXfrm>
    </dsp:sp>
    <dsp:sp modelId="{9D73ED33-ADDC-410F-9E54-9DF54C608FE2}">
      <dsp:nvSpPr>
        <dsp:cNvPr id="0" name=""/>
        <dsp:cNvSpPr/>
      </dsp:nvSpPr>
      <dsp:spPr>
        <a:xfrm>
          <a:off x="0" y="3368219"/>
          <a:ext cx="9144000" cy="1014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/>
            <a:t>Problematisierung: </a:t>
          </a:r>
          <a:r>
            <a:rPr lang="de-DE" sz="2100" b="0" i="1" kern="1200" dirty="0"/>
            <a:t>Die Krise als Chance? </a:t>
          </a:r>
          <a:r>
            <a:rPr lang="de-DE" sz="2100" b="0" kern="1200" dirty="0"/>
            <a:t>– Nehmen Sie Stellung zu 	der These, dass jede Krise auch Chancen bietet. </a:t>
          </a:r>
        </a:p>
      </dsp:txBody>
      <dsp:txXfrm>
        <a:off x="49525" y="3417744"/>
        <a:ext cx="9044950" cy="915480"/>
      </dsp:txXfrm>
    </dsp:sp>
    <dsp:sp modelId="{3DACF6F2-441C-4F35-B7BA-759F4310E83E}">
      <dsp:nvSpPr>
        <dsp:cNvPr id="0" name=""/>
        <dsp:cNvSpPr/>
      </dsp:nvSpPr>
      <dsp:spPr>
        <a:xfrm>
          <a:off x="0" y="4544030"/>
          <a:ext cx="9144000" cy="1427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/>
            <a:t>Transfer</a:t>
          </a:r>
          <a:r>
            <a:rPr lang="de-DE" sz="3200" b="0" kern="1200" dirty="0"/>
            <a:t>:</a:t>
          </a:r>
          <a:r>
            <a:rPr lang="de-DE" sz="2100" b="0" kern="1200" dirty="0"/>
            <a:t> naheliegend: Corona-Pandemie: Bietet diese Krise auch Chancen? 	/ Einschätzung / Abwägung?  (viele weitere Beispiele für aktuellere 	oder historische Krisen sind hier möglich)</a:t>
          </a:r>
        </a:p>
      </dsp:txBody>
      <dsp:txXfrm>
        <a:off x="69666" y="4613696"/>
        <a:ext cx="9004668" cy="1287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F3B4D-3F19-40D0-9D7F-68B5B73A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A63A01-1DE2-4E99-82C4-4E4F0392A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1AE720-CD14-4681-B613-74F2D197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BF002B-AF88-4A0A-9E70-5ED9B7D04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02507A-88E7-4023-BF27-89CEABFD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81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C950E5-3E5C-4BFA-840E-653FCEC3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DFB3D8-95EF-44C1-A55D-0897ACAF6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C3FA7B-9BC6-4067-9BBC-9F8CCBFF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5DF1B7-046E-4021-9F52-6420423A4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40A86B-E5A6-46B8-A795-82A7C3BE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98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BC38E4F-FABE-479F-85E8-C28DAE88C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BEF619-D0E1-4615-B135-C67E66ED4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8DBE05-6DDB-4469-AE9C-5E57D4358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CE18AB-CA5B-41D1-9906-2EC0ACAAC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98CC3B-7698-4663-801E-664515D2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25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D5B46-28E6-4499-999D-946C4B1B8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998562-3C24-4420-B7AA-FCFF15B37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CE550B-CC6D-43EE-8642-E1CF8F43D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34D1CD-51BC-429C-99F7-4A5009C0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1D94F3-14AB-4DDA-92CA-D17E593A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17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F0DB0-6332-481C-A033-EFD8A57D7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8CB5CD-E1B2-4614-B802-BC84EF21A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050D5F-E5D7-4D4B-8564-256CDF82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1B1F1A-736B-47EF-9CA9-5EA36384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DE4BA6-63C2-4500-A514-1643217C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93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5FCDF6-2237-4A7B-82E5-BF9C4E018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E38756-9144-41BD-9550-681D35406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BA39A8-AD79-40E3-A3C8-58C786ECC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2A6BBE-D365-4FF1-B787-1F500CB02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DF1509-4406-4317-A642-ADE876A5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84CC00-458A-4768-ACEC-4AB2F349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1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283B0-1A48-4AC6-A22A-6FBC53DF8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072210-0660-40EC-9B46-3E72580C5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7CDEEB4-0957-469D-97FC-89A628B24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4AC4AE-0BCC-404A-9B46-D6D944682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39B2FFD-4AF9-4E2D-9A6D-3ED160F5E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6F6F2EB-1878-4758-A8C6-8E6DB4F95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A65608D-5E2C-4A5E-86B7-47C748C0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E9E8562-1CCF-4CDA-9012-49AA0EFD0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47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0EEC3-60C8-463E-89D7-B8FDE6B6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D3C87F4-588D-48F8-B8C3-62F167D5F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1886A-5289-411E-9C32-C7C4A921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3709A0-FA73-4D5B-9AAF-18D8A0AC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56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2DA9B79-860D-474A-9DF9-16F5F60B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4E8A8F9-BAC8-4FF7-8BB9-EA3B2FB7C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3DC818-577B-4EB8-B9AA-3FB7C363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14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B53B0-E8DE-4933-A3E0-928E671E8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8CFA36-5A5F-48BC-A843-4FA51AA89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8CEE39-0DF0-4190-8D70-E869CDD18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159CA4-55BB-423A-AD1F-2355073A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19E279-A122-43A6-BABF-2067AF01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95EB14-7574-45BD-B7F6-3D6769104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22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DB22C-7BFE-4A5B-814E-4F69A520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4560A93-F6CB-4466-A193-07B744B5E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1F3E1-896F-40EA-811C-DA9BE9B8C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391D74-3B5C-4FCD-9FB7-E6085570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120875-8731-4552-88E1-BE470131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A3B36F-DD31-43D2-9400-F61354704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00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B23DC5-64E8-4089-951E-8C625A86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B0C5088-618A-4EAC-B961-E77093F90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0BD8D9-D2CD-484E-9B1E-6ED109132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36F4-74B5-4560-A43D-E7127D6CF701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82280A-08AD-43F6-94AF-56D9B055D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DF896E-2948-490A-9B0B-3F6577851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A9B12-5995-4AD7-8A5A-28D42CEF62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6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pb.de/politik/hintergrund-aktuell/172918/autofreier-sonntag-1973-25-11-2013" TargetMode="External"/><Relationship Id="rId2" Type="http://schemas.openxmlformats.org/officeDocument/2006/relationships/hyperlink" Target="https://www.gettyimages.de/detail/nachrichtenfoto/stau-auf-der-autobahn-l%C3%BCbeck-kielsommer-1971-nachrichtenfoto/54287074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AB158-A69C-44A1-932D-5F54D8074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/>
              <a:t>Vorschlag für eine Doppelstunde</a:t>
            </a:r>
            <a:br>
              <a:rPr lang="de-DE" dirty="0"/>
            </a:br>
            <a:br>
              <a:rPr lang="de-DE" dirty="0"/>
            </a:br>
            <a:r>
              <a:rPr lang="de-DE" dirty="0"/>
              <a:t> (s. Sequenzplanung: 25. DS)</a:t>
            </a:r>
          </a:p>
        </p:txBody>
      </p:sp>
    </p:spTree>
    <p:extLst>
      <p:ext uri="{BB962C8B-B14F-4D97-AF65-F5344CB8AC3E}">
        <p14:creationId xmlns:p14="http://schemas.microsoft.com/office/powerpoint/2010/main" val="169887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9D3DE144-C074-43D5-B6D1-7A32B6C5C8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7826326"/>
              </p:ext>
            </p:extLst>
          </p:nvPr>
        </p:nvGraphicFramePr>
        <p:xfrm>
          <a:off x="504825" y="342900"/>
          <a:ext cx="1152525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3281D6F0-AA58-451B-B552-BCCD35701B8D}"/>
              </a:ext>
            </a:extLst>
          </p:cNvPr>
          <p:cNvSpPr txBox="1"/>
          <p:nvPr/>
        </p:nvSpPr>
        <p:spPr>
          <a:xfrm>
            <a:off x="1123950" y="333375"/>
            <a:ext cx="385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Ergebnissicherung I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E888E34-04B5-4DEC-9530-1A9B758BFAED}"/>
              </a:ext>
            </a:extLst>
          </p:cNvPr>
          <p:cNvSpPr txBox="1"/>
          <p:nvPr/>
        </p:nvSpPr>
        <p:spPr>
          <a:xfrm>
            <a:off x="504825" y="5781675"/>
            <a:ext cx="3857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[Gelb: Ergänzungen nach Bearbeitung des F.-Rösch-Interviews.]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A701322-6978-4029-BC59-E477F2204EEC}"/>
              </a:ext>
            </a:extLst>
          </p:cNvPr>
          <p:cNvSpPr txBox="1"/>
          <p:nvPr/>
        </p:nvSpPr>
        <p:spPr>
          <a:xfrm>
            <a:off x="1190625" y="857250"/>
            <a:ext cx="4772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/>
              <a:t>Die Ölkrise von 1973 und ihre Folgen</a:t>
            </a:r>
          </a:p>
        </p:txBody>
      </p:sp>
    </p:spTree>
    <p:extLst>
      <p:ext uri="{BB962C8B-B14F-4D97-AF65-F5344CB8AC3E}">
        <p14:creationId xmlns:p14="http://schemas.microsoft.com/office/powerpoint/2010/main" val="347630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E2F0AB72-60F4-4FD3-8B1F-91D782FD46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1616300"/>
              </p:ext>
            </p:extLst>
          </p:nvPr>
        </p:nvGraphicFramePr>
        <p:xfrm>
          <a:off x="1352550" y="133351"/>
          <a:ext cx="9144000" cy="626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C6C4F0D-FE93-4291-B074-E701695C5536}"/>
              </a:ext>
            </a:extLst>
          </p:cNvPr>
          <p:cNvGrpSpPr/>
          <p:nvPr/>
        </p:nvGrpSpPr>
        <p:grpSpPr>
          <a:xfrm>
            <a:off x="1352550" y="4572029"/>
            <a:ext cx="9144000" cy="2076421"/>
            <a:chOff x="0" y="4045612"/>
            <a:chExt cx="9144000" cy="1352520"/>
          </a:xfrm>
        </p:grpSpPr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3DA81D6C-4BF8-426B-B566-1D58E5ACB03C}"/>
                </a:ext>
              </a:extLst>
            </p:cNvPr>
            <p:cNvSpPr/>
            <p:nvPr/>
          </p:nvSpPr>
          <p:spPr>
            <a:xfrm>
              <a:off x="0" y="4045612"/>
              <a:ext cx="9144000" cy="1352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7A6D1545-C158-4052-A9F0-29A6E5F09B59}"/>
                </a:ext>
              </a:extLst>
            </p:cNvPr>
            <p:cNvSpPr txBox="1"/>
            <p:nvPr/>
          </p:nvSpPr>
          <p:spPr>
            <a:xfrm>
              <a:off x="66025" y="4306174"/>
              <a:ext cx="9011950" cy="10259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de-DE" sz="3400" b="1" kern="1200" dirty="0"/>
                <a:t>Hinweis: </a:t>
              </a:r>
              <a:r>
                <a:rPr kumimoji="0" lang="de-DE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Diese Aufgabe lässt sich sowohl nach der ersten als auch nach der zweiten Phase der Ergebnissicherung einsetzen. Sie ist aber auch als Differenzierungsaufgabe (</a:t>
              </a:r>
              <a:r>
                <a:rPr kumimoji="0" lang="de-DE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für Schnelle</a:t>
              </a:r>
              <a:r>
                <a:rPr kumimoji="0" lang="de-DE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 oder als Hausaufgabe geeignet. Eine eigene Recherche der Lernenden nach einem anderen, noch besser passenden Bilder, ist ebenfalls gut möglich. </a:t>
              </a:r>
            </a:p>
            <a:p>
              <a:pPr marL="0" lvl="0" indent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3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20890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F3F53226-E685-4F89-8902-A04E1A932C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4899474"/>
              </p:ext>
            </p:extLst>
          </p:nvPr>
        </p:nvGraphicFramePr>
        <p:xfrm>
          <a:off x="1352550" y="428625"/>
          <a:ext cx="9144000" cy="597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3066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A9EA8F1-A2FF-4655-95CB-184456D7A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525" y="1373187"/>
            <a:ext cx="11658600" cy="6446837"/>
          </a:xfrm>
        </p:spPr>
        <p:txBody>
          <a:bodyPr>
            <a:normAutofit/>
          </a:bodyPr>
          <a:lstStyle/>
          <a:p>
            <a:r>
              <a:rPr lang="de-DE" dirty="0"/>
              <a:t>Quellen: </a:t>
            </a:r>
          </a:p>
          <a:p>
            <a:endParaRPr lang="de-DE" dirty="0"/>
          </a:p>
          <a:p>
            <a:pPr marL="342900" indent="-342900" algn="l">
              <a:buFontTx/>
              <a:buChar char="-"/>
            </a:pPr>
            <a:r>
              <a:rPr lang="de-DE" dirty="0"/>
              <a:t>Pkw-Bestand: T. Ralf (</a:t>
            </a:r>
            <a:r>
              <a:rPr lang="de-DE" dirty="0" err="1"/>
              <a:t>Hg</a:t>
            </a:r>
            <a:r>
              <a:rPr lang="de-DE" dirty="0"/>
              <a:t>.): Deutschland in Daten. Zeitreihen zur Historischen Statistik. Bonn 2015, S. 231. </a:t>
            </a:r>
          </a:p>
          <a:p>
            <a:pPr marL="342900" indent="-342900" algn="l">
              <a:buFontTx/>
              <a:buChar char="-"/>
            </a:pPr>
            <a:r>
              <a:rPr lang="de-DE" dirty="0"/>
              <a:t>Foto: Autobahn 1971: A21 Lübeck – Kiel:  </a:t>
            </a:r>
            <a:r>
              <a:rPr lang="de-DE" dirty="0">
                <a:hlinkClick r:id="rId2"/>
              </a:rPr>
              <a:t>https://www.gettyimages.de/detail/nachrichtenfoto/stau-auf-der-autobahn-l%C3%BCbeck-kielsommer-1971-nachrichtenfoto/542870749</a:t>
            </a:r>
            <a:endParaRPr lang="de-DE" dirty="0"/>
          </a:p>
          <a:p>
            <a:pPr marL="342900" indent="-342900" algn="l">
              <a:buFontTx/>
              <a:buChar char="-"/>
            </a:pPr>
            <a:r>
              <a:rPr lang="de-DE" dirty="0"/>
              <a:t>Foto: Autobahn 1973: Autobahnkreuz Duisburg-Kaiserberg: </a:t>
            </a:r>
            <a:r>
              <a:rPr lang="de-DE" dirty="0">
                <a:hlinkClick r:id="rId3"/>
              </a:rPr>
              <a:t>https://www.bpb.de/politik/hintergrund-aktuell/172918/autofreier-sonntag-1973-25-11-2013</a:t>
            </a:r>
            <a:endParaRPr lang="de-DE" dirty="0"/>
          </a:p>
          <a:p>
            <a:pPr marL="342900" indent="-342900" algn="l">
              <a:buFontTx/>
              <a:buChar char="-"/>
            </a:pPr>
            <a:endParaRPr lang="de-DE" dirty="0"/>
          </a:p>
          <a:p>
            <a:pPr marL="342900" indent="-342900" algn="l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100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AB158-A69C-44A1-932D-5F54D8074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4926"/>
            <a:ext cx="9144000" cy="3976688"/>
          </a:xfrm>
        </p:spPr>
        <p:txBody>
          <a:bodyPr>
            <a:normAutofit fontScale="90000"/>
          </a:bodyPr>
          <a:lstStyle/>
          <a:p>
            <a:r>
              <a:rPr lang="de-DE" dirty="0"/>
              <a:t>Thema: 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Die Krise als Chance? – </a:t>
            </a:r>
            <a:br>
              <a:rPr lang="de-DE" dirty="0"/>
            </a:br>
            <a:r>
              <a:rPr lang="de-DE" dirty="0"/>
              <a:t>Das Beispiel der </a:t>
            </a:r>
            <a:br>
              <a:rPr lang="de-DE" dirty="0"/>
            </a:br>
            <a:r>
              <a:rPr lang="de-DE" dirty="0"/>
              <a:t>Ölpreiskrise von 1973</a:t>
            </a:r>
          </a:p>
        </p:txBody>
      </p:sp>
    </p:spTree>
    <p:extLst>
      <p:ext uri="{BB962C8B-B14F-4D97-AF65-F5344CB8AC3E}">
        <p14:creationId xmlns:p14="http://schemas.microsoft.com/office/powerpoint/2010/main" val="115611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AB158-A69C-44A1-932D-5F54D8074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076"/>
            <a:ext cx="9144000" cy="761999"/>
          </a:xfrm>
        </p:spPr>
        <p:txBody>
          <a:bodyPr>
            <a:normAutofit/>
          </a:bodyPr>
          <a:lstStyle/>
          <a:p>
            <a:r>
              <a:rPr lang="de-DE" sz="4400" dirty="0"/>
              <a:t>Einstieg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9EA8F1-A2FF-4655-95CB-184456D7A3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B47544E7-69E1-4FE7-BD91-4663126ED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292399"/>
              </p:ext>
            </p:extLst>
          </p:nvPr>
        </p:nvGraphicFramePr>
        <p:xfrm>
          <a:off x="8153400" y="1152526"/>
          <a:ext cx="3505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51014121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7511745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dirty="0"/>
                        <a:t>Bestand an Pkw in der Bundesrepublik 1950 - 1970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8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  518.000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88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2.033.000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946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453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13.940.00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318987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B4C222A8-144C-4BF9-83FF-6A65E4F9955F}"/>
              </a:ext>
            </a:extLst>
          </p:cNvPr>
          <p:cNvSpPr txBox="1"/>
          <p:nvPr/>
        </p:nvSpPr>
        <p:spPr>
          <a:xfrm>
            <a:off x="1660398" y="6167120"/>
            <a:ext cx="610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Eine Autobahn im Jahr 1971.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4DF26BD-4B9A-4B7C-A125-E75274589851}"/>
              </a:ext>
            </a:extLst>
          </p:cNvPr>
          <p:cNvSpPr txBox="1"/>
          <p:nvPr/>
        </p:nvSpPr>
        <p:spPr>
          <a:xfrm>
            <a:off x="1524000" y="4429919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https://www.gettyimages.de/detail/nachrichtenfoto/stau-auf-der-autobahn-l%C3%BCbeck-kielsommer-1971-nachrichtenfoto/542870749</a:t>
            </a:r>
          </a:p>
        </p:txBody>
      </p:sp>
    </p:spTree>
    <p:extLst>
      <p:ext uri="{BB962C8B-B14F-4D97-AF65-F5344CB8AC3E}">
        <p14:creationId xmlns:p14="http://schemas.microsoft.com/office/powerpoint/2010/main" val="346386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AB158-A69C-44A1-932D-5F54D8074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076"/>
            <a:ext cx="9144000" cy="739142"/>
          </a:xfrm>
        </p:spPr>
        <p:txBody>
          <a:bodyPr>
            <a:normAutofit/>
          </a:bodyPr>
          <a:lstStyle/>
          <a:p>
            <a:r>
              <a:rPr lang="de-DE" sz="4400" dirty="0"/>
              <a:t>Einstieg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9EA8F1-A2FF-4655-95CB-184456D7A3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B47544E7-69E1-4FE7-BD91-4663126EDF03}"/>
              </a:ext>
            </a:extLst>
          </p:cNvPr>
          <p:cNvGraphicFramePr>
            <a:graphicFrameLocks noGrp="1"/>
          </p:cNvGraphicFramePr>
          <p:nvPr/>
        </p:nvGraphicFramePr>
        <p:xfrm>
          <a:off x="8039100" y="1218408"/>
          <a:ext cx="3505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51014121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7511745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dirty="0"/>
                        <a:t>Bestand an Pkw in der Bundesrepublik 1950 - 1970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8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  518.000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88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2.033.000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946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453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13.940.00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318987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B4C222A8-144C-4BF9-83FF-6A65E4F9955F}"/>
              </a:ext>
            </a:extLst>
          </p:cNvPr>
          <p:cNvSpPr txBox="1"/>
          <p:nvPr/>
        </p:nvSpPr>
        <p:spPr>
          <a:xfrm>
            <a:off x="1458722" y="5791200"/>
            <a:ext cx="610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Autobahn an einem Sonntag im Jahr 1973.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1EA8C36-70CB-4821-B91F-5D9E3D61A9F3}"/>
              </a:ext>
            </a:extLst>
          </p:cNvPr>
          <p:cNvSpPr txBox="1"/>
          <p:nvPr/>
        </p:nvSpPr>
        <p:spPr>
          <a:xfrm>
            <a:off x="1524000" y="442991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https://www.bpb.de/politik/hintergrund-aktuell/172918/autofreier-sonntag-1973-25-11-2013</a:t>
            </a:r>
          </a:p>
        </p:txBody>
      </p:sp>
    </p:spTree>
    <p:extLst>
      <p:ext uri="{BB962C8B-B14F-4D97-AF65-F5344CB8AC3E}">
        <p14:creationId xmlns:p14="http://schemas.microsoft.com/office/powerpoint/2010/main" val="412895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AB158-A69C-44A1-932D-5F54D8074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076"/>
            <a:ext cx="9144000" cy="750570"/>
          </a:xfrm>
        </p:spPr>
        <p:txBody>
          <a:bodyPr>
            <a:normAutofit/>
          </a:bodyPr>
          <a:lstStyle/>
          <a:p>
            <a:r>
              <a:rPr lang="de-DE" sz="4400" dirty="0"/>
              <a:t>Einstieg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B47544E7-69E1-4FE7-BD91-4663126ED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903779"/>
              </p:ext>
            </p:extLst>
          </p:nvPr>
        </p:nvGraphicFramePr>
        <p:xfrm>
          <a:off x="8323692" y="172403"/>
          <a:ext cx="35052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51014121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7511745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dirty="0"/>
                        <a:t>Bestand an Pkw in der Bundesrepublik 1950 - 1970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81489"/>
                  </a:ext>
                </a:extLst>
              </a:tr>
              <a:tr h="229234">
                <a:tc>
                  <a:txBody>
                    <a:bodyPr/>
                    <a:lstStyle/>
                    <a:p>
                      <a:r>
                        <a:rPr lang="de-DE" dirty="0"/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  518.000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88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2.033.000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946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453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13.940.00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318987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905B956A-34D3-4ACB-A963-62B2E8FD7260}"/>
              </a:ext>
            </a:extLst>
          </p:cNvPr>
          <p:cNvSpPr txBox="1"/>
          <p:nvPr/>
        </p:nvSpPr>
        <p:spPr>
          <a:xfrm>
            <a:off x="990600" y="1231583"/>
            <a:ext cx="4762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Schüler formulieren Fragen. – Ermittlung der Leitfrage, z. B.: Warum kam es 1973 zu leeren (gesperrten) Autobahnen? / Was bedeutete das für die Zeitgenossen?</a:t>
            </a:r>
          </a:p>
        </p:txBody>
      </p:sp>
      <p:sp>
        <p:nvSpPr>
          <p:cNvPr id="9" name="Untertitel 8">
            <a:extLst>
              <a:ext uri="{FF2B5EF4-FFF2-40B4-BE49-F238E27FC236}">
                <a16:creationId xmlns:a16="http://schemas.microsoft.com/office/drawing/2014/main" id="{F98D6D19-921B-4F17-98B0-5DCED11C4D8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59840" y="4731435"/>
            <a:ext cx="3830320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/>
              <a:t>https://www.gettyimages.de/detail/nachrichtenfoto/stau-auf-der-autobahn-l%C3%BCbeck-kielsommer-1971-nachrichtenfoto/542870749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57B3D63-9504-4206-B1BB-D3068BCB0574}"/>
              </a:ext>
            </a:extLst>
          </p:cNvPr>
          <p:cNvSpPr txBox="1"/>
          <p:nvPr/>
        </p:nvSpPr>
        <p:spPr>
          <a:xfrm>
            <a:off x="6167120" y="473143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https://www.bpb.de/politik/hintergrund-aktuell/172918/autofreier-sonntag-1973-25-11-2013</a:t>
            </a:r>
          </a:p>
        </p:txBody>
      </p:sp>
    </p:spTree>
    <p:extLst>
      <p:ext uri="{BB962C8B-B14F-4D97-AF65-F5344CB8AC3E}">
        <p14:creationId xmlns:p14="http://schemas.microsoft.com/office/powerpoint/2010/main" val="63954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AB158-A69C-44A1-932D-5F54D8074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076"/>
            <a:ext cx="9144000" cy="657224"/>
          </a:xfrm>
        </p:spPr>
        <p:txBody>
          <a:bodyPr>
            <a:normAutofit fontScale="90000"/>
          </a:bodyPr>
          <a:lstStyle/>
          <a:p>
            <a:r>
              <a:rPr lang="de-DE" sz="4400" dirty="0"/>
              <a:t>Einstieg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9EA8F1-A2FF-4655-95CB-184456D7A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6080" y="3602038"/>
            <a:ext cx="3931920" cy="1655762"/>
          </a:xfrm>
        </p:spPr>
        <p:txBody>
          <a:bodyPr/>
          <a:lstStyle/>
          <a:p>
            <a:r>
              <a:rPr lang="de-DE" sz="1800"/>
              <a:t>https://www.bpb.de/politik/hintergrund-aktuell/172918/autofreier-sonntag-1973-25-11-2013</a:t>
            </a:r>
          </a:p>
          <a:p>
            <a:endParaRPr lang="de-DE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AA496726-3EF1-4D9B-A0BF-1A277EA3FE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3808345"/>
              </p:ext>
            </p:extLst>
          </p:nvPr>
        </p:nvGraphicFramePr>
        <p:xfrm>
          <a:off x="1048909" y="1352550"/>
          <a:ext cx="4762500" cy="430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771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EDD77169-77E7-4D41-A44B-83DC8717F2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8723812"/>
              </p:ext>
            </p:extLst>
          </p:nvPr>
        </p:nvGraphicFramePr>
        <p:xfrm>
          <a:off x="1352550" y="428625"/>
          <a:ext cx="9144000" cy="597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751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9D3DE144-C074-43D5-B6D1-7A32B6C5C8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991785"/>
              </p:ext>
            </p:extLst>
          </p:nvPr>
        </p:nvGraphicFramePr>
        <p:xfrm>
          <a:off x="695325" y="333375"/>
          <a:ext cx="11077576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3281D6F0-AA58-451B-B552-BCCD35701B8D}"/>
              </a:ext>
            </a:extLst>
          </p:cNvPr>
          <p:cNvSpPr txBox="1"/>
          <p:nvPr/>
        </p:nvSpPr>
        <p:spPr>
          <a:xfrm>
            <a:off x="1190625" y="333375"/>
            <a:ext cx="490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de-DE" sz="4000" dirty="0">
                <a:latin typeface="+mj-lt"/>
                <a:ea typeface="+mj-ea"/>
                <a:cs typeface="+mj-cs"/>
              </a:rPr>
              <a:t>Ergebnissicherung I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84EC4B2-3307-4830-9AEA-18296DBD6D5D}"/>
              </a:ext>
            </a:extLst>
          </p:cNvPr>
          <p:cNvSpPr txBox="1"/>
          <p:nvPr/>
        </p:nvSpPr>
        <p:spPr>
          <a:xfrm>
            <a:off x="771525" y="1095375"/>
            <a:ext cx="4772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/>
              <a:t>Die Ölkrise von 1973 und ihre Folgen</a:t>
            </a:r>
          </a:p>
        </p:txBody>
      </p:sp>
    </p:spTree>
    <p:extLst>
      <p:ext uri="{BB962C8B-B14F-4D97-AF65-F5344CB8AC3E}">
        <p14:creationId xmlns:p14="http://schemas.microsoft.com/office/powerpoint/2010/main" val="281269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E2F0AB72-60F4-4FD3-8B1F-91D782FD46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9887522"/>
              </p:ext>
            </p:extLst>
          </p:nvPr>
        </p:nvGraphicFramePr>
        <p:xfrm>
          <a:off x="1352550" y="428625"/>
          <a:ext cx="9144000" cy="597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699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</Words>
  <Application>Microsoft Office PowerPoint</Application>
  <PresentationFormat>Breitbild</PresentationFormat>
  <Paragraphs>116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</vt:lpstr>
      <vt:lpstr>Vorschlag für eine Doppelstunde   (s. Sequenzplanung: 25. DS)</vt:lpstr>
      <vt:lpstr>Thema:   Die Krise als Chance? –  Das Beispiel der  Ölpreiskrise von 1973</vt:lpstr>
      <vt:lpstr>Einstieg</vt:lpstr>
      <vt:lpstr>Einstieg</vt:lpstr>
      <vt:lpstr>Einstieg</vt:lpstr>
      <vt:lpstr>Einstieg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Vorschlag für eine Doppelstunde (s. Sequenzplanung, 12. DS)</dc:title>
  <dc:creator>Thomas Keukeler</dc:creator>
  <cp:lastModifiedBy>Thomas Keukeler</cp:lastModifiedBy>
  <cp:revision>31</cp:revision>
  <dcterms:created xsi:type="dcterms:W3CDTF">2021-02-17T14:22:07Z</dcterms:created>
  <dcterms:modified xsi:type="dcterms:W3CDTF">2021-10-21T18:17:23Z</dcterms:modified>
</cp:coreProperties>
</file>