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429" r:id="rId2"/>
    <p:sldId id="363" r:id="rId3"/>
    <p:sldId id="264" r:id="rId4"/>
    <p:sldId id="433" r:id="rId5"/>
    <p:sldId id="430" r:id="rId6"/>
    <p:sldId id="445" r:id="rId7"/>
    <p:sldId id="434" r:id="rId8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622" autoAdjust="0"/>
    <p:restoredTop sz="63819" autoAdjust="0"/>
  </p:normalViewPr>
  <p:slideViewPr>
    <p:cSldViewPr snapToGrid="0">
      <p:cViewPr varScale="1">
        <p:scale>
          <a:sx n="54" d="100"/>
          <a:sy n="54" d="100"/>
        </p:scale>
        <p:origin x="113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2E5136-F0DC-46B7-AD0B-319D950A52F1}" type="datetimeFigureOut">
              <a:rPr lang="de-DE" smtClean="0"/>
              <a:t>30.07.2021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9CA9A-C1CF-4691-BA0E-2B6F3A6838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8851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09CA9A-C1CF-4691-BA0E-2B6F3A6838BB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70845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755650" y="684213"/>
            <a:ext cx="5227638" cy="294163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73788" y="4108524"/>
            <a:ext cx="5390305" cy="5953811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1D9F42-70D4-403A-886C-B131ACFCA0B2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58641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Grundregel: keine zu enge Festlegung auf klar definierte Eingrenzung, sondern prinzipielle Erwartung, dass alle Begriffe gekannt und verstanden werden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1. </a:t>
            </a:r>
            <a:r>
              <a:rPr lang="de-DE" dirty="0">
                <a:sym typeface="Wingdings" panose="05000000000000000000" pitchFamily="2" charset="2"/>
              </a:rPr>
              <a:t>kein kleinschrittiges Abfragen von Einzelbegriffen im Sinne einer Erläuterung mit Entstehungshintergrund, Entwicklung, Folgen …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09CA9A-C1CF-4691-BA0E-2B6F3A6838BB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0967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Grundregel: keine zu enge Festlegung auf klar definierte Eingrenzung, sondern prinzipielle Erwartung, dass alle Begriffe gekannt und verstanden werden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09CA9A-C1CF-4691-BA0E-2B6F3A6838BB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73687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Mögliche Lösungen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dirty="0"/>
              <a:t>b) Beurteilen Sie die Rolle der Zivilgesellschaft in West- und Ostdeutschland vor 1970 an einem Beispiel Ihrer Wahl </a:t>
            </a:r>
          </a:p>
          <a:p>
            <a:r>
              <a:rPr lang="de-DE" dirty="0"/>
              <a:t>- Kriterien: Erfolg/ Misserfolg, von oben/ von unten, Gewaltpotenzial …, Anlässe …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09CA9A-C1CF-4691-BA0E-2B6F3A6838BB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62635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Mögliche Lösungen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dirty="0"/>
              <a:t>b) Beurteilen Sie die Rolle der Zivilgesellschaft in West- und Ostdeutschland vor 1970 an einem Beispiel Ihrer Wahl </a:t>
            </a:r>
          </a:p>
          <a:p>
            <a:r>
              <a:rPr lang="de-DE" dirty="0"/>
              <a:t>- Kriterien: Erfolg/ Misserfolg, von oben/ von unten, Gewaltpotenzial …, Anlässe …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09CA9A-C1CF-4691-BA0E-2B6F3A6838BB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24479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Mögliche Lösungen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dirty="0"/>
              <a:t>b) Beurteilen Sie die Rolle der Zivilgesellschaft in West- und Ostdeutschland vor 1970 an einem Beispiel Ihrer Wahl </a:t>
            </a:r>
          </a:p>
          <a:p>
            <a:r>
              <a:rPr lang="de-DE" dirty="0"/>
              <a:t>- Kriterien: Erfolg/ Misserfolg, von oben/ von unten, Gewaltpotenzial …, Anlässe …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09CA9A-C1CF-4691-BA0E-2B6F3A6838BB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7702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87CC8F-C020-4B3B-8944-01E1FA3024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711A66C-4B4D-4023-BD8C-F5DA950D51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5A14999-819F-48CA-9FA6-4A0564B9A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3DE0D-9B4C-4135-9409-B407B2F29853}" type="datetimeFigureOut">
              <a:rPr lang="de-DE" smtClean="0"/>
              <a:t>30.07.2021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B5BD0E8-BB14-4A79-870E-4069FCC4B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5B478A8-7FED-4429-B63E-8E0171CB1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6D9D2-807C-4734-AB88-A6D2973064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5916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F7C8A8-8A8D-41C1-B49D-186C271A4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89403E7-F35C-4696-BE18-8F309EB7EC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99C2A34-4A8B-498F-9AE6-AA7DB83F9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3DE0D-9B4C-4135-9409-B407B2F29853}" type="datetimeFigureOut">
              <a:rPr lang="de-DE" smtClean="0"/>
              <a:t>30.07.2021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C1610A5-C1C5-48C5-B53D-79B83DD64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FF2BE41-C185-4022-842C-CEB87DC79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6D9D2-807C-4734-AB88-A6D2973064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749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2274C97-31C1-47D1-B4BB-F6A3C4FEC9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889A07C-F76F-43B7-876D-E8B5F2FEE8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BBA7192-6097-4976-879A-46C83D068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3DE0D-9B4C-4135-9409-B407B2F29853}" type="datetimeFigureOut">
              <a:rPr lang="de-DE" smtClean="0"/>
              <a:t>30.07.2021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827039E-957D-46B7-8E30-A725B33DA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211DFB2-89BB-4669-848D-D51AA24CE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6D9D2-807C-4734-AB88-A6D2973064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2739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332EB5-D239-43C4-81FF-CFDA19D49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686D580-0EF9-4B84-BD1B-A855397A36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9F69FC1-EA27-4FD4-8FBF-1625E7125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3DE0D-9B4C-4135-9409-B407B2F29853}" type="datetimeFigureOut">
              <a:rPr lang="de-DE" smtClean="0"/>
              <a:t>30.07.2021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B688240-A721-41CB-B789-E1AE12B43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11082CC-32D5-4102-B649-722AEF58E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6D9D2-807C-4734-AB88-A6D2973064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5575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B5BE6C-7E50-4F6F-AF58-A045805FB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F17D6A3-1D8F-4541-816F-24E3AAC717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1EC9C03-5F0F-4BB1-A422-9E2E1AD72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3DE0D-9B4C-4135-9409-B407B2F29853}" type="datetimeFigureOut">
              <a:rPr lang="de-DE" smtClean="0"/>
              <a:t>30.07.2021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9FF1A36-24EC-4E37-BDFA-07A73FA67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4C4E6DB-42D1-4BDB-838C-70BF98A40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6D9D2-807C-4734-AB88-A6D2973064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4128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390789-56FC-4068-9DA1-7CE1833FB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59FD240-3868-442D-934A-75339FD82C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04E65F6-D424-4668-B667-593B34BF8D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B8CD1B1-E0F9-4282-B6B3-6CE09B44A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3DE0D-9B4C-4135-9409-B407B2F29853}" type="datetimeFigureOut">
              <a:rPr lang="de-DE" smtClean="0"/>
              <a:t>30.07.2021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282323B-383E-4F84-8A93-C06337A3F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B38B499-CC27-45D1-B474-AEF209BEE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6D9D2-807C-4734-AB88-A6D2973064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9076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95612E-8DDC-45DD-8E6D-7C1A2D48A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2463AE0-81DE-47AA-927E-4A35015BC1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161E2B6-B36E-4360-B250-A91887DB14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3BED56D-C3D1-44D3-892A-203DE08753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D6A2B34-062B-4295-B40F-64FBB79755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9280CD6-67AD-45D5-B285-3AA3D4C5E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3DE0D-9B4C-4135-9409-B407B2F29853}" type="datetimeFigureOut">
              <a:rPr lang="de-DE" smtClean="0"/>
              <a:t>30.07.2021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6BEC515-C5F5-4262-87D1-0288F75A1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F475D49-3F78-4B31-86E4-DA5588E31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6D9D2-807C-4734-AB88-A6D2973064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3586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1058A3-C0D2-4FEC-AF05-5622A59DE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01F1C87-B8CC-4950-A18C-15EBBD8BD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3DE0D-9B4C-4135-9409-B407B2F29853}" type="datetimeFigureOut">
              <a:rPr lang="de-DE" smtClean="0"/>
              <a:t>30.07.2021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1DA81C8-EA46-4AB6-AC2E-8D6D1ED7C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F041F60-689E-4107-A3BD-D97772AB3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6D9D2-807C-4734-AB88-A6D2973064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1384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7F3E271-35EC-4460-A188-57DCFDF28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3DE0D-9B4C-4135-9409-B407B2F29853}" type="datetimeFigureOut">
              <a:rPr lang="de-DE" smtClean="0"/>
              <a:t>30.07.2021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1413D29-25A6-4D60-AC64-802CF8D20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2914C46-F05C-47EC-90A2-247CC3383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6D9D2-807C-4734-AB88-A6D2973064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2481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95E19E-73E6-49E8-B1B8-AFB92ECD9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BF2EC95-0773-4D2E-A6AC-0C9617F40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68E2FE9-5A2F-4EF9-B1DA-09328EA49B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EFD63AE-061C-4110-AA41-538DB6C7D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3DE0D-9B4C-4135-9409-B407B2F29853}" type="datetimeFigureOut">
              <a:rPr lang="de-DE" smtClean="0"/>
              <a:t>30.07.2021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A04EE32-66D8-4704-8AFD-5D55B57AD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72CD92A-4A98-46BD-B0B3-AAABDC43F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6D9D2-807C-4734-AB88-A6D2973064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6648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C419C2-75A8-4152-9BF2-4BE979308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E5DAA6AD-4789-4058-86A4-B5DEC94D6F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8F749FD-11D4-4E42-AA22-BE0939BC7D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219C9DF-3C5A-4B53-89FA-31F16C627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3DE0D-9B4C-4135-9409-B407B2F29853}" type="datetimeFigureOut">
              <a:rPr lang="de-DE" smtClean="0"/>
              <a:t>30.07.2021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4815733-AE8B-4C4A-B42C-1EEBF9CF5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5958DDD-442D-4026-8098-137147499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6D9D2-807C-4734-AB88-A6D2973064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9073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CF0CBB2-B17A-455A-BAD2-CF5A4FA50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277B7ED-648B-4675-8C85-273B3F9EBB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7669D58-9133-4DBB-886C-191157D9F3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3DE0D-9B4C-4135-9409-B407B2F29853}" type="datetimeFigureOut">
              <a:rPr lang="de-DE" smtClean="0"/>
              <a:t>30.07.2021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0043C1E-209D-4C8F-8888-3B89208BAC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A396120-E48E-43E4-BBDE-DF1FCBC163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6D9D2-807C-4734-AB88-A6D2973064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6270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B7D42A37-56F4-4764-B75C-D231430F2EC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1986" t="14117" r="32500" b="7059"/>
          <a:stretch/>
        </p:blipFill>
        <p:spPr>
          <a:xfrm>
            <a:off x="869011" y="1328326"/>
            <a:ext cx="4203101" cy="5247349"/>
          </a:xfrm>
          <a:prstGeom prst="rect">
            <a:avLst/>
          </a:prstGeom>
        </p:spPr>
      </p:pic>
      <p:sp>
        <p:nvSpPr>
          <p:cNvPr id="5" name="Titel 4">
            <a:extLst>
              <a:ext uri="{FF2B5EF4-FFF2-40B4-BE49-F238E27FC236}">
                <a16:creationId xmlns:a16="http://schemas.microsoft.com/office/drawing/2014/main" id="{E5B9B29C-3A39-4A33-9AD7-4EEC7877E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12" y="307475"/>
            <a:ext cx="6272213" cy="684900"/>
          </a:xfrm>
        </p:spPr>
        <p:txBody>
          <a:bodyPr>
            <a:normAutofit fontScale="90000"/>
          </a:bodyPr>
          <a:lstStyle/>
          <a:p>
            <a:r>
              <a:rPr lang="de-DE" dirty="0"/>
              <a:t>Mögliche Aufgabenstellungen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FAD400FF-DEBA-4465-AE9E-6D4ABED8DC4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8633" t="19375" r="52656" b="6304"/>
          <a:stretch/>
        </p:blipFill>
        <p:spPr>
          <a:xfrm>
            <a:off x="6769798" y="0"/>
            <a:ext cx="4674490" cy="6806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891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51DC21-44D2-4B01-A8E1-B0F6DDE68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4346"/>
            <a:ext cx="10515600" cy="1073382"/>
          </a:xfrm>
        </p:spPr>
        <p:txBody>
          <a:bodyPr/>
          <a:lstStyle/>
          <a:p>
            <a:r>
              <a:rPr lang="de-DE" sz="4000" b="1" dirty="0"/>
              <a:t>Vom Umgang mit den Begriffen</a:t>
            </a:r>
            <a:br>
              <a:rPr lang="de-DE" dirty="0"/>
            </a:br>
            <a:r>
              <a:rPr lang="de-DE" sz="2000" dirty="0"/>
              <a:t>(siehe auch BP 2016, Leitgedanken S. 9)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D7FAE08-6F92-4FC9-BEBF-C3C580BEA3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7156"/>
            <a:ext cx="10813330" cy="5108197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de-DE" dirty="0"/>
              <a:t>Begriffe (in Klammern gesetzt) dienen der Konkretisierung der Teilkompetenzen, d.h. sie definieren die Kenntnisse</a:t>
            </a:r>
          </a:p>
          <a:p>
            <a:pPr>
              <a:spcBef>
                <a:spcPts val="600"/>
              </a:spcBef>
            </a:pPr>
            <a:r>
              <a:rPr lang="de-DE" dirty="0"/>
              <a:t>Begriffe sind zu „beherrschen“ und „sachgerecht sowie problemgerecht [zu] verwenden“ </a:t>
            </a:r>
          </a:p>
          <a:p>
            <a:pPr>
              <a:spcBef>
                <a:spcPts val="600"/>
              </a:spcBef>
            </a:pPr>
            <a:r>
              <a:rPr lang="de-DE" dirty="0"/>
              <a:t>eine Hierarchisierung wird vorgenommen durch: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de-DE" sz="2400" dirty="0"/>
              <a:t>„allgemeine Begriffe“ vor Doppelpunkt i. d. R. mit kategorialer Bedeutung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de-DE" sz="2400" dirty="0"/>
              <a:t>„Unterbegriffe“ nach Doppelpunkt zur Konkretisierung (auch inhaltlicher Reduktion)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de-DE" sz="2400" dirty="0"/>
              <a:t>Begriffsgruppen:</a:t>
            </a:r>
          </a:p>
          <a:p>
            <a:pPr lvl="1">
              <a:spcBef>
                <a:spcPts val="600"/>
              </a:spcBef>
            </a:pPr>
            <a:r>
              <a:rPr lang="de-DE" dirty="0"/>
              <a:t>mehrere Begriffe einer Begriffsgruppe voneinander durch Komma getrennt</a:t>
            </a:r>
          </a:p>
          <a:p>
            <a:pPr lvl="1">
              <a:spcBef>
                <a:spcPts val="600"/>
              </a:spcBef>
            </a:pPr>
            <a:r>
              <a:rPr lang="de-DE" dirty="0"/>
              <a:t>neue Begriffsgruppe durch Semikolon abgetrennt</a:t>
            </a:r>
          </a:p>
          <a:p>
            <a:pPr lvl="1">
              <a:spcBef>
                <a:spcPts val="600"/>
              </a:spcBef>
            </a:pPr>
            <a:r>
              <a:rPr lang="de-DE" dirty="0"/>
              <a:t>begriffliche Gegensatzpaare durch Schrägstrich abgegrenzt</a:t>
            </a:r>
          </a:p>
        </p:txBody>
      </p:sp>
    </p:spTree>
    <p:extLst>
      <p:ext uri="{BB962C8B-B14F-4D97-AF65-F5344CB8AC3E}">
        <p14:creationId xmlns:p14="http://schemas.microsoft.com/office/powerpoint/2010/main" val="1801035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CB9D8A5E-DEF0-45A2-8E90-8F33FB3F3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56285"/>
          </a:xfrm>
          <a:solidFill>
            <a:schemeClr val="bg1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de-DE" sz="4000" b="1" dirty="0"/>
              <a:t>I. Überlegungen zum Umgang mit Begriffen in Abituraufgaben – materialungebundene Aufgaben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ACA00251-F73D-4613-B494-478E364714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79629"/>
            <a:ext cx="10515600" cy="4513246"/>
          </a:xfrm>
        </p:spPr>
        <p:txBody>
          <a:bodyPr>
            <a:noAutofit/>
          </a:bodyPr>
          <a:lstStyle/>
          <a:p>
            <a:r>
              <a:rPr lang="de-DE" dirty="0"/>
              <a:t>bei darstellenden bzw. erläuternden Aufgaben (AFB II) </a:t>
            </a:r>
            <a:r>
              <a:rPr lang="de-DE" dirty="0">
                <a:sym typeface="Wingdings" panose="05000000000000000000" pitchFamily="2" charset="2"/>
              </a:rPr>
              <a:t>kein kleinschrittiges Abfragen von Einzelbegriffen </a:t>
            </a:r>
          </a:p>
          <a:p>
            <a:pPr marL="0" indent="0">
              <a:buNone/>
            </a:pPr>
            <a:r>
              <a:rPr lang="de-DE" sz="2400" dirty="0">
                <a:sym typeface="Wingdings" panose="05000000000000000000" pitchFamily="2" charset="2"/>
              </a:rPr>
              <a:t>(z.B. also </a:t>
            </a:r>
            <a:r>
              <a:rPr lang="de-DE" sz="2400" b="1" u="sng" dirty="0">
                <a:sym typeface="Wingdings" panose="05000000000000000000" pitchFamily="2" charset="2"/>
              </a:rPr>
              <a:t>nicht: </a:t>
            </a:r>
            <a:r>
              <a:rPr lang="de-DE" sz="2400" i="1" dirty="0">
                <a:sym typeface="Wingdings" panose="05000000000000000000" pitchFamily="2" charset="2"/>
              </a:rPr>
              <a:t>Erläutern Sie Verkehrsrevolution, Agrarrevolution, proletarische Familie / bürgerliche Familie,  Marktwirtschaft, Arbeiter- und Bauernstaat, Prager Frühling, Ölkrise, Stagflation etc.</a:t>
            </a:r>
            <a:r>
              <a:rPr lang="de-DE" sz="2400" dirty="0">
                <a:sym typeface="Wingdings" panose="05000000000000000000" pitchFamily="2" charset="2"/>
              </a:rPr>
              <a:t>)</a:t>
            </a:r>
          </a:p>
          <a:p>
            <a:pPr marL="0" indent="0">
              <a:buNone/>
            </a:pPr>
            <a:endParaRPr lang="de-DE" sz="2400" dirty="0">
              <a:sym typeface="Wingdings" panose="05000000000000000000" pitchFamily="2" charset="2"/>
            </a:endParaRPr>
          </a:p>
          <a:p>
            <a:r>
              <a:rPr lang="de-DE" dirty="0"/>
              <a:t>die Verwendung von historisch besonders relevanten Begriffen in ihrer epochalen Bedeutung kann erfolgen</a:t>
            </a:r>
          </a:p>
          <a:p>
            <a:pPr marL="0" indent="0">
              <a:buNone/>
            </a:pPr>
            <a:r>
              <a:rPr lang="de-DE" sz="2400" dirty="0">
                <a:sym typeface="Wingdings" panose="05000000000000000000" pitchFamily="2" charset="2"/>
              </a:rPr>
              <a:t>(z.B. </a:t>
            </a:r>
            <a:r>
              <a:rPr lang="de-DE" sz="2400" i="1" dirty="0">
                <a:sym typeface="Wingdings" panose="05000000000000000000" pitchFamily="2" charset="2"/>
              </a:rPr>
              <a:t>Stellen Sie an (zwei) Beispielen Lösungsansätze der Sozialen Frage dar / Erörtern Sie, inwiefern der Prager Frühling / die Ölkrise / das Ende des Boom etc. eine Zäsur darstellte</a:t>
            </a:r>
            <a:r>
              <a:rPr lang="de-DE" sz="2400" dirty="0">
                <a:sym typeface="Wingdings" panose="05000000000000000000" pitchFamily="2" charset="2"/>
              </a:rPr>
              <a:t>)</a:t>
            </a:r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33682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CB9D8A5E-DEF0-45A2-8E90-8F33FB3F3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43163"/>
          </a:xfrm>
          <a:solidFill>
            <a:schemeClr val="bg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de-DE" b="1" dirty="0"/>
              <a:t>II. Überlegungen zum Umgang mit Begriffen in Abituraufgaben mit Materialanalysen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ACA00251-F73D-4613-B494-478E364714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79629"/>
            <a:ext cx="10515600" cy="4197334"/>
          </a:xfrm>
        </p:spPr>
        <p:txBody>
          <a:bodyPr/>
          <a:lstStyle/>
          <a:p>
            <a:r>
              <a:rPr lang="de-DE" dirty="0"/>
              <a:t>Materialanalyse mit allen Begriffen des Bildungsplanes möglich, historische Kontextualisierung erfolgt über Teilstandard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 </a:t>
            </a:r>
            <a:r>
              <a:rPr lang="de-DE" dirty="0"/>
              <a:t>prinzipielle Erwartung, dass alle Begriffe gekannt und verstanden werden und in ihrer historischen Relevanz sinnvoll und kontextgebunden verwendet werden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55362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F12879-B065-4662-B02A-9EAFE0ECC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449" y="188537"/>
            <a:ext cx="10703351" cy="1102936"/>
          </a:xfrm>
        </p:spPr>
        <p:txBody>
          <a:bodyPr>
            <a:normAutofit/>
          </a:bodyPr>
          <a:lstStyle/>
          <a:p>
            <a:r>
              <a:rPr lang="de-DE" sz="4000" b="1" dirty="0">
                <a:highlight>
                  <a:srgbClr val="C0C0C0"/>
                </a:highlight>
              </a:rPr>
              <a:t>Materialungebundene Aufgabenbeispiele</a:t>
            </a:r>
            <a:br>
              <a:rPr lang="de-DE" dirty="0"/>
            </a:br>
            <a:r>
              <a:rPr lang="de-DE" sz="2400" dirty="0"/>
              <a:t>(Darstellen/ erläutern, beurteilen/ überprüfen/ erörtern …)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9C351DF-A794-4108-8FAE-D1A0CB41E2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449" y="1291473"/>
            <a:ext cx="10850308" cy="5222449"/>
          </a:xfrm>
          <a:noFill/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de-DE" sz="1800" b="1" dirty="0"/>
              <a:t>Erläutern Sie an zwei Beispielen des 19. Jahrhunderts den Zusammenhang von Modernisierungsprozessen und Migration.</a:t>
            </a:r>
            <a:endParaRPr lang="de-DE" sz="1800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de-DE" sz="1400" dirty="0"/>
              <a:t>(1) den Begriff der Modernisierung erläutern (Modernisierung, Industrielle Revolution)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de-DE" sz="1400" dirty="0"/>
              <a:t>(2) Voraussetzungen und Verlauf der europäischen Industrialisierung am Beispiel Englands und Deutschlands analysieren (Verkehrsrevolution, Kommunikationsrevolution)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de-DE" sz="1400" dirty="0"/>
              <a:t>(5) die Auswirkungen der Industrialisierung auf die europäischen Gesellschaften analysieren und bewerten (Proletariat, Soziale Frage)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de-DE" sz="1400" dirty="0"/>
              <a:t>(7) Erscheinungsformen der Moderne um die Jahrhundertwende erläutern und ambivalente Erfahrungen der Menschen mit ihnen charakterisieren (Hochmoderne: Urbanisierung)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de-DE" sz="1400" dirty="0"/>
              <a:t>(9) Migration als Folge der Industrialisierung analysieren (Binnenmigration, Auswanderung, Zuwanderung, Integration)</a:t>
            </a:r>
          </a:p>
          <a:p>
            <a:pPr marL="0" indent="0">
              <a:lnSpc>
                <a:spcPct val="100000"/>
              </a:lnSpc>
              <a:buNone/>
            </a:pPr>
            <a:endParaRPr lang="de-DE" sz="1800" b="1" dirty="0"/>
          </a:p>
          <a:p>
            <a:pPr marL="0" indent="0">
              <a:lnSpc>
                <a:spcPct val="100000"/>
              </a:lnSpc>
              <a:buNone/>
            </a:pPr>
            <a:r>
              <a:rPr lang="de-DE" sz="1800" b="1" dirty="0"/>
              <a:t>Beurteilen Sie die Bedeutung der Verkehrsrevolution für Modernisierungsprozesse in Deutschland im 19. Jahrhundert. </a:t>
            </a:r>
            <a:endParaRPr lang="de-DE" sz="1800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de-DE" sz="1400" dirty="0"/>
              <a:t>(2) Voraussetzungen und Verlauf der europäischen Industrialisierung am Beispiel […] Deutschlands analysieren (Industrialisierung, Frühindustrialisierung, Hochindustrialisierung, Agrarrevolution, Verkehrsrevolution, Kommunikationsrevolution, Sektor, Take off, Schrittmacherindustrie, Wirtschaftsliberalismus)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de-DE" sz="1400" dirty="0"/>
              <a:t>(7) Erscheinungsformen der Moderne um die Jahrhundertwende erläutern […] (Hochmoderne: Urbanisierung, Massenkultur, Mobilität, Beschleunigung).</a:t>
            </a:r>
          </a:p>
        </p:txBody>
      </p:sp>
    </p:spTree>
    <p:extLst>
      <p:ext uri="{BB962C8B-B14F-4D97-AF65-F5344CB8AC3E}">
        <p14:creationId xmlns:p14="http://schemas.microsoft.com/office/powerpoint/2010/main" val="355840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F12879-B065-4662-B02A-9EAFE0ECC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449" y="188537"/>
            <a:ext cx="10703351" cy="1102936"/>
          </a:xfrm>
        </p:spPr>
        <p:txBody>
          <a:bodyPr>
            <a:normAutofit/>
          </a:bodyPr>
          <a:lstStyle/>
          <a:p>
            <a:r>
              <a:rPr lang="de-DE" sz="4000" b="1" dirty="0">
                <a:highlight>
                  <a:srgbClr val="C0C0C0"/>
                </a:highlight>
              </a:rPr>
              <a:t>Materialungebundene Aufgabenbeispiele</a:t>
            </a:r>
            <a:br>
              <a:rPr lang="de-DE" dirty="0"/>
            </a:br>
            <a:r>
              <a:rPr lang="de-DE" sz="2400" dirty="0"/>
              <a:t>(Darstellen/ erläutern, beurteilen/ überprüfen/ erörtern …)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9C351DF-A794-4108-8FAE-D1A0CB41E2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449" y="1312255"/>
            <a:ext cx="10850308" cy="522244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1800" b="1" dirty="0"/>
              <a:t>Stellen Sie den Umgang mit Protest in Osteuropa zwischen 1949 und 1969 an zwei Beispielen Ihrer Wahl dar.</a:t>
            </a:r>
            <a:endParaRPr lang="de-DE" sz="1400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de-DE" sz="1400" dirty="0"/>
              <a:t>(5) den Umgang mit Protest in West- und Osteuropa vergleichen und bewerten</a:t>
            </a:r>
            <a:br>
              <a:rPr lang="de-DE" sz="1400" dirty="0"/>
            </a:br>
            <a:r>
              <a:rPr lang="de-DE" sz="1400" dirty="0"/>
              <a:t>(Aufstand des 17. Juni, Ungarnaufstand, „Republikflucht“, Mauerbau, Wiederbewaffnung, 68er-Bewegung, Prager Frühling, Wertewandel)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de-DE" sz="1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/>
              <a:t>Erläutern Sie an zwei Beispielen Ihrer Wahl, inwiefern es nach 1968 in Westeuropa zu mehr Bürgerbeteiligung kam.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de-DE" sz="1400" dirty="0"/>
              <a:t>(8) Aufbruchsversuche in West und Ost zu mehr Bürgerbeteiligung erläutern (Emanzipation: „Mehr Demokratie wagen“, Neue Soziale Bewegungen, Pluralisierung, …)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de-DE" sz="1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/>
              <a:t>Erläutern Sie drei Ursachen Ihrer Wahl, die zum Zusammenbruch des Ostblocks führten.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de-DE" sz="1400" dirty="0"/>
              <a:t>(11) den Zusammenbruch des Ostblocks analysieren (Strukturwandel, Innovationsdefizit, Staatsverschuldung, Rüstungswettlauf, Versorgungskrise, Umweltverschmutzung, Legitimitätskrise, Entspannungspolitik, Perestroika, Glasnost, Sinatra-Doktrin, Solidarnosc, Bürgerbewegung, Ausreisebewegung, „Friedliche Revolution“, „Samtene Revolution“)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de-DE" sz="1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/>
              <a:t>Der Prager Frühling war der Anfang vom Ende des Ostblocks. Überprüfen Sie diese These.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de-DE" sz="1400" dirty="0"/>
              <a:t>(5) den Umgang mit Protest in West- und Osteuropa vergleichen und bewerten (Prager Frühling)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de-DE" sz="1400" dirty="0"/>
              <a:t>(8) Aufbruchsversuche in West und Ost zu mehr Bürgerbeteiligung erläutern (Pluralisierung, Charta 77, Dissidentenbewegung)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de-DE" sz="1400" dirty="0"/>
              <a:t>(11) den Zusammenbruch des Ostblocks analysieren (Strukturwandel, Innovationsdefizit, Staatsverschuldung, Rüstungswettlauf, Versorgungskrise, Umweltverschmutzung, Legitimitätskrise, Entspannungspolitik, Perestroika, Glasnost, Sinatra-Doktrin, Solidarnosc, Bürgerbewegung, Ausreisebewegung, „Friedliche Revolution“, „Samtene Revolution“)</a:t>
            </a:r>
          </a:p>
        </p:txBody>
      </p:sp>
    </p:spTree>
    <p:extLst>
      <p:ext uri="{BB962C8B-B14F-4D97-AF65-F5344CB8AC3E}">
        <p14:creationId xmlns:p14="http://schemas.microsoft.com/office/powerpoint/2010/main" val="3807876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F12879-B065-4662-B02A-9EAFE0ECC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449" y="188537"/>
            <a:ext cx="10703351" cy="585186"/>
          </a:xfrm>
        </p:spPr>
        <p:txBody>
          <a:bodyPr>
            <a:noAutofit/>
          </a:bodyPr>
          <a:lstStyle/>
          <a:p>
            <a:r>
              <a:rPr lang="de-DE" sz="4000" b="1" dirty="0">
                <a:highlight>
                  <a:srgbClr val="C0C0C0"/>
                </a:highlight>
              </a:rPr>
              <a:t>Materialungebundene Aufgabenbeispiele</a:t>
            </a:r>
            <a:endParaRPr lang="de-DE" sz="4000" dirty="0">
              <a:highlight>
                <a:srgbClr val="C0C0C0"/>
              </a:highlight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9C351DF-A794-4108-8FAE-D1A0CB41E2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492" y="773723"/>
            <a:ext cx="10850308" cy="593355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/>
              <a:t>Stellen Sie den Strukturwandel in den 1970er- und 1980er-Jahren in der Bundesrepublik dar.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de-DE" sz="1400" dirty="0"/>
              <a:t>(9) die wirtschaftlichen Krisen der 1970er- und 1980er-Jahre und ihre Auswirkungen auf Westeuropa erläutern (Sockelarbeitslosigkeit, Zwei-Drittel-Gesellschaft, Neoliberalismus …, Strukturwandel: Digitalisierung)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de-DE" sz="1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/>
              <a:t>Stellen Sie an drei Beispielen wirtschaftliche oder gesellschaftliche Unterschiede zwischen der Bundesrepublik und der DDR im Zeitraum von 1950 bis 1970 dar</a:t>
            </a:r>
            <a:r>
              <a:rPr lang="de-DE" sz="1800" dirty="0"/>
              <a:t>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de-DE" sz="1400" dirty="0"/>
              <a:t>(4) den wirtschaftlichen Aufschwung in West- und Osteuropa bis Anfang der 1970er-Jahre am deutsch-deutschen Beispiel analysieren und vergleichen (… Soziale Marktwirtschaft / Zentralverwaltungswirtschaft …)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de-DE" sz="1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/>
              <a:t>Erläutern Sie wie der Staat in der DDR und in der Bundesrepublik Deutschland zwischen 1950 und 1970 jeweils versucht hat, Einfluss auf die jeweilige wirtschaftliche Entwicklung zu nehmen. </a:t>
            </a:r>
            <a:endParaRPr lang="de-DE" sz="1800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de-DE" sz="1400" dirty="0"/>
              <a:t>(4) den wirtschaftlichen Aufschwung in West- und Osteuropa bis Anfang der 1970er-Jahre am deutsch-deutschen Beispiel analysieren und vergleichen (Soziale Marktwirtschaft / Zentralverwaltungswirtschaft, Sozialstaat/Versorgungsstaat, nivellierte Mittelstandsgesellschaft / Arbeiter-und-Bauernstaat, Konsumgesellschaft / Primat der Schwerindustrie, Keynesianismus / Fünf-Jahres-Plan, Vollbeschäftigung / Recht auf Arbeit)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400" dirty="0"/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/>
              <a:t>„Der Boom zwischen 1950 und 1970 war ein gesamtdeutsches Phänomen.“  Erörtern Sie diese These.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de-DE" sz="1400" dirty="0"/>
              <a:t>(4) den wirtschaftlichen Aufschwung in West- und Osteuropa bis Anfang der 1970er-Jahre am deutsch-deutschen Beispiel analysieren und vergleichen (Boom …)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de-DE" sz="1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/>
              <a:t>Die Ölkrise stellt eine Zäsur der deutschen Nachkriegsgeschichte dar.“ Erörtern Sie diese These. </a:t>
            </a:r>
            <a:endParaRPr lang="de-DE" sz="1800" dirty="0"/>
          </a:p>
          <a:p>
            <a:pPr marL="0" lvl="0" indent="0">
              <a:lnSpc>
                <a:spcPct val="100000"/>
              </a:lnSpc>
              <a:spcBef>
                <a:spcPts val="600"/>
              </a:spcBef>
              <a:buNone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(9) </a:t>
            </a:r>
            <a:r>
              <a:rPr lang="de-DE" sz="1400" dirty="0"/>
              <a:t>die wirtschaftlichen Krisen der 1970er- und 1980er-Jahre und ihre Auswirkungen auf Westeuropa erläutern 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Ende des „Golden Age“: Ölkrise, Stagflation, Sockelarbeitslosigkeit, Zwei-Drittel-Gesellschaft, Neoliberalismus; Strukturwandel: Digitalisierung)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de-DE" sz="1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3930050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1187</Words>
  <Application>Microsoft Office PowerPoint</Application>
  <PresentationFormat>Breitbild</PresentationFormat>
  <Paragraphs>80</Paragraphs>
  <Slides>7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</vt:lpstr>
      <vt:lpstr>Mögliche Aufgabenstellungen</vt:lpstr>
      <vt:lpstr>Vom Umgang mit den Begriffen (siehe auch BP 2016, Leitgedanken S. 9)</vt:lpstr>
      <vt:lpstr>I. Überlegungen zum Umgang mit Begriffen in Abituraufgaben – materialungebundene Aufgaben</vt:lpstr>
      <vt:lpstr>II. Überlegungen zum Umgang mit Begriffen in Abituraufgaben mit Materialanalysen</vt:lpstr>
      <vt:lpstr>Materialungebundene Aufgabenbeispiele (Darstellen/ erläutern, beurteilen/ überprüfen/ erörtern …)</vt:lpstr>
      <vt:lpstr>Materialungebundene Aufgabenbeispiele (Darstellen/ erläutern, beurteilen/ überprüfen/ erörtern …)</vt:lpstr>
      <vt:lpstr>Materialungebundene Aufgabenbeispiele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Analysieren Sie M1 und vergleichen Sie M1 mit M2</dc:title>
  <dc:creator>Stefan Schipperges</dc:creator>
  <cp:lastModifiedBy>Stefan Schipperges</cp:lastModifiedBy>
  <cp:revision>68</cp:revision>
  <cp:lastPrinted>2021-02-27T14:38:27Z</cp:lastPrinted>
  <dcterms:created xsi:type="dcterms:W3CDTF">2021-02-01T09:18:53Z</dcterms:created>
  <dcterms:modified xsi:type="dcterms:W3CDTF">2021-07-30T11:08:58Z</dcterms:modified>
</cp:coreProperties>
</file>