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431" r:id="rId2"/>
    <p:sldId id="296" r:id="rId3"/>
    <p:sldId id="304" r:id="rId4"/>
    <p:sldId id="436" r:id="rId5"/>
    <p:sldId id="306" r:id="rId6"/>
    <p:sldId id="314" r:id="rId7"/>
    <p:sldId id="311" r:id="rId8"/>
    <p:sldId id="315" r:id="rId9"/>
    <p:sldId id="259" r:id="rId10"/>
    <p:sldId id="297" r:id="rId11"/>
    <p:sldId id="329" r:id="rId12"/>
    <p:sldId id="328" r:id="rId13"/>
    <p:sldId id="264" r:id="rId14"/>
    <p:sldId id="322" r:id="rId15"/>
    <p:sldId id="330" r:id="rId16"/>
    <p:sldId id="332" r:id="rId17"/>
    <p:sldId id="437" r:id="rId18"/>
    <p:sldId id="438" r:id="rId19"/>
    <p:sldId id="336" r:id="rId20"/>
    <p:sldId id="411" r:id="rId21"/>
    <p:sldId id="262" r:id="rId22"/>
    <p:sldId id="485" r:id="rId23"/>
    <p:sldId id="298" r:id="rId24"/>
    <p:sldId id="344" r:id="rId25"/>
    <p:sldId id="339" r:id="rId26"/>
    <p:sldId id="440" r:id="rId27"/>
    <p:sldId id="359" r:id="rId28"/>
    <p:sldId id="417" r:id="rId29"/>
    <p:sldId id="486" r:id="rId30"/>
    <p:sldId id="263" r:id="rId31"/>
    <p:sldId id="260" r:id="rId32"/>
    <p:sldId id="446" r:id="rId33"/>
    <p:sldId id="448" r:id="rId34"/>
    <p:sldId id="434" r:id="rId35"/>
    <p:sldId id="372" r:id="rId36"/>
    <p:sldId id="361" r:id="rId37"/>
    <p:sldId id="362" r:id="rId38"/>
    <p:sldId id="363" r:id="rId39"/>
    <p:sldId id="364" r:id="rId40"/>
    <p:sldId id="365" r:id="rId41"/>
    <p:sldId id="441" r:id="rId42"/>
    <p:sldId id="442" r:id="rId43"/>
    <p:sldId id="273" r:id="rId44"/>
    <p:sldId id="256" r:id="rId45"/>
    <p:sldId id="435" r:id="rId46"/>
    <p:sldId id="300" r:id="rId47"/>
    <p:sldId id="377" r:id="rId48"/>
    <p:sldId id="376" r:id="rId49"/>
    <p:sldId id="424" r:id="rId50"/>
    <p:sldId id="384" r:id="rId51"/>
    <p:sldId id="387" r:id="rId52"/>
    <p:sldId id="443" r:id="rId53"/>
    <p:sldId id="429" r:id="rId54"/>
    <p:sldId id="450" r:id="rId55"/>
    <p:sldId id="449" r:id="rId56"/>
    <p:sldId id="427" r:id="rId57"/>
    <p:sldId id="481" r:id="rId58"/>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92FF2-C6D6-447D-A068-289AF35D8F69}" v="1" dt="2022-09-09T12:50:15.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3" autoAdjust="0"/>
    <p:restoredTop sz="73878" autoAdjust="0"/>
  </p:normalViewPr>
  <p:slideViewPr>
    <p:cSldViewPr snapToGrid="0">
      <p:cViewPr varScale="1">
        <p:scale>
          <a:sx n="102" d="100"/>
          <a:sy n="102" d="100"/>
        </p:scale>
        <p:origin x="2160" y="17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21ACE76-5D73-4727-BA0A-8FEEF12DC31D}" type="datetimeFigureOut">
              <a:rPr lang="de-DE" smtClean="0"/>
              <a:pPr/>
              <a:t>27.11.25</a:t>
            </a:fld>
            <a:endParaRPr lang="de-DE"/>
          </a:p>
        </p:txBody>
      </p:sp>
      <p:sp>
        <p:nvSpPr>
          <p:cNvPr id="4" name="Folienbildplatzhalt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9456802-2D46-4A18-A9DB-B2057865BB36}" type="slidenum">
              <a:rPr lang="de-DE" smtClean="0"/>
              <a:pPr/>
              <a:t>‹Nr.›</a:t>
            </a:fld>
            <a:endParaRPr lang="de-DE"/>
          </a:p>
        </p:txBody>
      </p:sp>
    </p:spTree>
    <p:extLst>
      <p:ext uri="{BB962C8B-B14F-4D97-AF65-F5344CB8AC3E}">
        <p14:creationId xmlns:p14="http://schemas.microsoft.com/office/powerpoint/2010/main" val="241227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wikipedia.org/wiki/Konzentrationslager_in_Deutsch-S%C3%BCdwestafrik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e.wikipedia.org/wiki/Minde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Surviving_Herero.jp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undesarchiv.de/DE/Content/Virtuelle-Ausstellungen/Der-Krieg-Gegen-Die-Herero-1904/der-krieg-gegen-die-herero-1904.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Surviving_Herero.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Surviving_Herero.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4 – Deutsch-Südwest: Genozid an den Herero – keine </a:t>
            </a:r>
            <a:r>
              <a:rPr lang="de-DE" sz="1800" kern="1200" dirty="0">
                <a:effectLst/>
                <a:latin typeface="Calibri" panose="020F0502020204030204" pitchFamily="34" charset="0"/>
                <a:ea typeface="Calibri" panose="020F0502020204030204" pitchFamily="34" charset="0"/>
              </a:rPr>
              <a:t>Erinnerungsdiskussion </a:t>
            </a:r>
            <a:r>
              <a:rPr lang="de-DE" dirty="0"/>
              <a:t>ohne Kenntnisse</a:t>
            </a:r>
          </a:p>
          <a:p>
            <a:r>
              <a:rPr lang="de-DE" dirty="0"/>
              <a:t>5 – wie dieser Genozid seit dem Beginn des 20. Jh. erinnert wurde; auch wie Geschichte in jüngster Zeit als Argument entdeckt wurde (und zwar von allen Beteiligten)</a:t>
            </a:r>
          </a:p>
          <a:p>
            <a:r>
              <a:rPr lang="de-DE" dirty="0"/>
              <a:t>6 – Schauplatzwechsel: unbekannte Kolonie – Bismarck-Archipel in der Südsee – starker Gegenwartsbezug – Frage der Restitution</a:t>
            </a:r>
          </a:p>
          <a:p>
            <a:r>
              <a:rPr lang="de-DE" dirty="0"/>
              <a:t>7 - Situation eines Völkerkundemuseums als Ausgangspunkt – das Linden-Museum : wie kommt es zu Sammlungen? Wo sind Verknüpfungen im dt. Südwesten?</a:t>
            </a:r>
          </a:p>
          <a:p>
            <a:r>
              <a:rPr lang="de-DE" dirty="0"/>
              <a:t>8 – heute ist die Restitutionsdebatte allgegenwärtig – Vertiefung: diese Debatte wurde ganz ähnlich schon einmal geführt, in den 70ern und 80ern – Einsichten in Argumentationsmuster, die heute ähnlich wieder auftauchen; hier kann man „Geschichte als Argument“ wirklich spüren</a:t>
            </a:r>
          </a:p>
          <a:p>
            <a:r>
              <a:rPr lang="de-DE" dirty="0"/>
              <a:t>9 – schwierigstes Feld: NS-Erinnerung und koloniale Erinnerung – Konkurrenz (nimmt man sich gegenseitig die Aufmerksamkeitsbutter vom Brot?) oder – wie M. </a:t>
            </a:r>
            <a:r>
              <a:rPr lang="de-DE" dirty="0" err="1"/>
              <a:t>Rothberg</a:t>
            </a:r>
            <a:r>
              <a:rPr lang="de-DE" dirty="0"/>
              <a:t> sagt – soll Erinnerung multidirektional sein und ist sie deshalb kein Nullsummenspiel, sondern profitabel für alle beteiligten Akteure? Singularitätsfrage, Einordnung des Ostfeldzugs und Vernichtungskrieges als koloniales Projekt, es geht um die Legitimität von Vergleichen – und da sind wir definitiv in der Sek. II</a:t>
            </a:r>
          </a:p>
        </p:txBody>
      </p:sp>
      <p:sp>
        <p:nvSpPr>
          <p:cNvPr id="4" name="Foliennummernplatzhalter 3"/>
          <p:cNvSpPr>
            <a:spLocks noGrp="1"/>
          </p:cNvSpPr>
          <p:nvPr>
            <p:ph type="sldNum" sz="quarter" idx="5"/>
          </p:nvPr>
        </p:nvSpPr>
        <p:spPr/>
        <p:txBody>
          <a:bodyPr/>
          <a:lstStyle/>
          <a:p>
            <a:fld id="{19456802-2D46-4A18-A9DB-B2057865BB36}" type="slidenum">
              <a:rPr lang="de-DE" smtClean="0"/>
              <a:pPr/>
              <a:t>1</a:t>
            </a:fld>
            <a:endParaRPr lang="de-DE"/>
          </a:p>
        </p:txBody>
      </p:sp>
    </p:spTree>
    <p:extLst>
      <p:ext uri="{BB962C8B-B14F-4D97-AF65-F5344CB8AC3E}">
        <p14:creationId xmlns:p14="http://schemas.microsoft.com/office/powerpoint/2010/main" val="2715265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Speziell für die Sek II: Zentrales Dingsymbol:</a:t>
            </a:r>
          </a:p>
          <a:p>
            <a:pPr marL="0" indent="0">
              <a:buNone/>
            </a:pPr>
            <a:r>
              <a:rPr lang="de-DE" sz="1200" dirty="0"/>
              <a:t>Dieses Reiterdenkmal soll an die Kolonialkriege des deutschen Kaiserreichs gegen die Herero und Nama in Deutsch-Südwestafrika erinnern. </a:t>
            </a:r>
          </a:p>
          <a:p>
            <a:pPr marL="0" indent="0">
              <a:buNone/>
            </a:pPr>
            <a:r>
              <a:rPr lang="de-DE" sz="1200" dirty="0">
                <a:effectLst/>
                <a:ea typeface="Calibri" panose="020F0502020204030204" pitchFamily="34" charset="0"/>
              </a:rPr>
              <a:t>Der </a:t>
            </a:r>
            <a:r>
              <a:rPr lang="de-DE" sz="1200" dirty="0" err="1">
                <a:effectLst/>
                <a:ea typeface="Calibri" panose="020F0502020204030204" pitchFamily="34" charset="0"/>
              </a:rPr>
              <a:t>Windhoeker</a:t>
            </a:r>
            <a:r>
              <a:rPr lang="de-DE" sz="1200" dirty="0">
                <a:effectLst/>
                <a:ea typeface="Calibri" panose="020F0502020204030204" pitchFamily="34" charset="0"/>
              </a:rPr>
              <a:t> Reiter am ursprünglichen Standort, auf einem Hügel über Windhoek überblickt er die gesamte Stadt.</a:t>
            </a:r>
          </a:p>
          <a:p>
            <a:endParaRPr lang="de-DE" dirty="0"/>
          </a:p>
          <a:p>
            <a:r>
              <a:rPr lang="de-DE" dirty="0"/>
              <a:t>https://de.m.wikipedia.org/wiki/Datei:S%C3%BCdwest_Reiter_Windhoek.jpg</a:t>
            </a:r>
          </a:p>
        </p:txBody>
      </p:sp>
      <p:sp>
        <p:nvSpPr>
          <p:cNvPr id="4" name="Foliennummernplatzhalter 3"/>
          <p:cNvSpPr>
            <a:spLocks noGrp="1"/>
          </p:cNvSpPr>
          <p:nvPr>
            <p:ph type="sldNum" sz="quarter" idx="5"/>
          </p:nvPr>
        </p:nvSpPr>
        <p:spPr/>
        <p:txBody>
          <a:bodyPr/>
          <a:lstStyle/>
          <a:p>
            <a:fld id="{19456802-2D46-4A18-A9DB-B2057865BB36}" type="slidenum">
              <a:rPr lang="de-DE" smtClean="0"/>
              <a:pPr/>
              <a:t>10</a:t>
            </a:fld>
            <a:endParaRPr lang="de-DE"/>
          </a:p>
        </p:txBody>
      </p:sp>
    </p:spTree>
    <p:extLst>
      <p:ext uri="{BB962C8B-B14F-4D97-AF65-F5344CB8AC3E}">
        <p14:creationId xmlns:p14="http://schemas.microsoft.com/office/powerpoint/2010/main" val="383874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1912 bei der Einweihung ein Exempel für Gelebtes Herrenmenschentum:</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Bei der Einweihungsfeier, die am 27. Januar 1912 (am Geburtstag des Kaisers) unter großer Beteiligung der deutschen Bevölkerung stattfand, sagte Gouverneur Dr. Theodor Seitz: „</a:t>
            </a:r>
            <a:r>
              <a:rPr lang="de-DE" sz="1200" b="1" dirty="0"/>
              <a:t>Den Toten zur Ehre </a:t>
            </a:r>
            <a:r>
              <a:rPr lang="de-DE" sz="1200" dirty="0"/>
              <a:t>ist dieses Denkmal gesetzt, den Lebenden zum Ansporn, zu erhalten und auszubauen, was in einem </a:t>
            </a:r>
            <a:r>
              <a:rPr lang="de-DE" sz="1200" dirty="0">
                <a:highlight>
                  <a:srgbClr val="FFFF00"/>
                </a:highlight>
              </a:rPr>
              <a:t>schweren Kampfe von </a:t>
            </a:r>
            <a:r>
              <a:rPr lang="de-DE" sz="1200" b="1" dirty="0">
                <a:highlight>
                  <a:srgbClr val="FFFF00"/>
                </a:highlight>
              </a:rPr>
              <a:t>aufopfernder Vaterlandsliebe </a:t>
            </a:r>
            <a:r>
              <a:rPr lang="de-DE" sz="1200" dirty="0"/>
              <a:t>errungen wurde (...) </a:t>
            </a:r>
            <a:r>
              <a:rPr lang="de-DE" sz="1200" b="1" dirty="0">
                <a:highlight>
                  <a:srgbClr val="FFFF00"/>
                </a:highlight>
              </a:rPr>
              <a:t>Der eherne Reiter der Schutztruppe</a:t>
            </a:r>
            <a:r>
              <a:rPr lang="de-DE" sz="1200" b="1" dirty="0"/>
              <a:t>, der von dieser Stelle aus in das Land blickt, </a:t>
            </a:r>
            <a:r>
              <a:rPr lang="de-DE" sz="1200" b="1" dirty="0">
                <a:highlight>
                  <a:srgbClr val="FFFF00"/>
                </a:highlight>
              </a:rPr>
              <a:t>verkündet der Welt, </a:t>
            </a:r>
            <a:r>
              <a:rPr lang="de-DE" sz="1200" b="1" dirty="0" err="1">
                <a:highlight>
                  <a:srgbClr val="FFFF00"/>
                </a:highlight>
              </a:rPr>
              <a:t>daß</a:t>
            </a:r>
            <a:r>
              <a:rPr lang="de-DE" sz="1200" b="1" dirty="0">
                <a:highlight>
                  <a:srgbClr val="FFFF00"/>
                </a:highlight>
              </a:rPr>
              <a:t> wir hier die Herren sind und bleiben werden</a:t>
            </a:r>
            <a:r>
              <a:rPr lang="de-DE" sz="1200" dirty="0">
                <a:highlight>
                  <a:srgbClr val="FFFF00"/>
                </a:highlight>
              </a:rPr>
              <a:t>."</a:t>
            </a:r>
          </a:p>
          <a:p>
            <a:endParaRPr lang="de-DE" dirty="0"/>
          </a:p>
          <a:p>
            <a:r>
              <a:rPr lang="de-DE" dirty="0"/>
              <a:t>https://www.freiburg-postkolonial.de/Seiten/Zeller-Reiterdenkmal-1912.htm</a:t>
            </a:r>
          </a:p>
        </p:txBody>
      </p:sp>
      <p:sp>
        <p:nvSpPr>
          <p:cNvPr id="4" name="Foliennummernplatzhalter 3"/>
          <p:cNvSpPr>
            <a:spLocks noGrp="1"/>
          </p:cNvSpPr>
          <p:nvPr>
            <p:ph type="sldNum" sz="quarter" idx="5"/>
          </p:nvPr>
        </p:nvSpPr>
        <p:spPr/>
        <p:txBody>
          <a:bodyPr/>
          <a:lstStyle/>
          <a:p>
            <a:fld id="{17901787-C858-4CF9-ADF1-1693AA6CC314}" type="slidenum">
              <a:rPr lang="de-DE" smtClean="0"/>
              <a:pPr/>
              <a:t>11</a:t>
            </a:fld>
            <a:endParaRPr lang="de-DE"/>
          </a:p>
        </p:txBody>
      </p:sp>
    </p:spTree>
    <p:extLst>
      <p:ext uri="{BB962C8B-B14F-4D97-AF65-F5344CB8AC3E}">
        <p14:creationId xmlns:p14="http://schemas.microsoft.com/office/powerpoint/2010/main" val="403327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Tafel am Fuß des Denkmals : ehrt die deutschen Opfer, kein Wort über die Herero-Nama; Verklärung der kolonialen Heldentaten</a:t>
            </a:r>
          </a:p>
          <a:p>
            <a:endParaRPr lang="de-DE" dirty="0"/>
          </a:p>
          <a:p>
            <a:r>
              <a:rPr lang="de-DE" dirty="0"/>
              <a:t>https://commons.wikimedia.org/wiki/File:S%C3%BCdwest_Reiter_Inschrift.jpg</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901787-C858-4CF9-ADF1-1693AA6CC31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72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Dieser Reiter entwickelt ein Eigenleben, entwickelt sich zur Ikone</a:t>
            </a:r>
          </a:p>
          <a:p>
            <a:endParaRPr lang="de-DE" dirty="0"/>
          </a:p>
          <a:p>
            <a:r>
              <a:rPr lang="de-DE" dirty="0"/>
              <a:t>z.B. als Buchcover zu kolonial-apologetischen Literatur</a:t>
            </a:r>
          </a:p>
          <a:p>
            <a:endParaRPr lang="de-DE" dirty="0"/>
          </a:p>
          <a:p>
            <a:pPr marL="0" indent="0">
              <a:buNone/>
            </a:pPr>
            <a:r>
              <a:rPr lang="de-DE" dirty="0"/>
              <a:t>Oder: als </a:t>
            </a:r>
            <a:r>
              <a:rPr lang="de-DE" sz="1200" dirty="0"/>
              <a:t>Werbekarte für die </a:t>
            </a:r>
          </a:p>
          <a:p>
            <a:pPr marL="0" indent="0">
              <a:buNone/>
            </a:pPr>
            <a:r>
              <a:rPr lang="de-DE" sz="1200" dirty="0"/>
              <a:t>„Deutsche Kolonial Ausstellung, Dresden 1939“</a:t>
            </a:r>
          </a:p>
          <a:p>
            <a:pPr marL="0" indent="0">
              <a:buNone/>
            </a:pPr>
            <a:r>
              <a:rPr lang="de-DE" sz="1200" dirty="0"/>
              <a:t>[Die Kolonialbewegung versuchte mit solchen Karten, Propaganda für die Rückgewinnung des verlorenen Kolonialreichs in Übersee zu machen.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https://www.freiburg-postkolonial.de/Seiten/Zeller-Reiterdenkmal-1912.htm</a:t>
            </a:r>
          </a:p>
          <a:p>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13</a:t>
            </a:fld>
            <a:endParaRPr lang="de-DE"/>
          </a:p>
        </p:txBody>
      </p:sp>
    </p:spTree>
    <p:extLst>
      <p:ext uri="{BB962C8B-B14F-4D97-AF65-F5344CB8AC3E}">
        <p14:creationId xmlns:p14="http://schemas.microsoft.com/office/powerpoint/2010/main" val="3681596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u="none" dirty="0">
                <a:solidFill>
                  <a:schemeClr val="tx1">
                    <a:lumMod val="95000"/>
                    <a:lumOff val="5000"/>
                  </a:schemeClr>
                </a:solidFill>
                <a:hlinkClick r:id="rId3" tooltip="Konzentrationslager in Deutsch-Südwestafrika">
                  <a:extLst>
                    <a:ext uri="{A12FA001-AC4F-418D-AE19-62706E023703}">
                      <ahyp:hlinkClr xmlns:ahyp="http://schemas.microsoft.com/office/drawing/2018/hyperlinkcolor" val="tx"/>
                    </a:ext>
                  </a:extLst>
                </a:hlinkClick>
              </a:rPr>
              <a:t>Koloniales Erbe bei human </a:t>
            </a:r>
            <a:r>
              <a:rPr lang="de-DE" u="none" dirty="0" err="1">
                <a:solidFill>
                  <a:schemeClr val="tx1">
                    <a:lumMod val="95000"/>
                    <a:lumOff val="5000"/>
                  </a:schemeClr>
                </a:solidFill>
                <a:hlinkClick r:id="rId3" tooltip="Konzentrationslager in Deutsch-Südwestafrika">
                  <a:extLst>
                    <a:ext uri="{A12FA001-AC4F-418D-AE19-62706E023703}">
                      <ahyp:hlinkClr xmlns:ahyp="http://schemas.microsoft.com/office/drawing/2018/hyperlinkcolor" val="tx"/>
                    </a:ext>
                  </a:extLst>
                </a:hlinkClick>
              </a:rPr>
              <a:t>remains</a:t>
            </a:r>
            <a:r>
              <a:rPr lang="de-DE" u="none" dirty="0">
                <a:solidFill>
                  <a:schemeClr val="tx1">
                    <a:lumMod val="95000"/>
                    <a:lumOff val="5000"/>
                  </a:schemeClr>
                </a:solidFill>
                <a:hlinkClick r:id="rId3" tooltip="Konzentrationslager in Deutsch-Südwestafrika">
                  <a:extLst>
                    <a:ext uri="{A12FA001-AC4F-418D-AE19-62706E023703}">
                      <ahyp:hlinkClr xmlns:ahyp="http://schemas.microsoft.com/office/drawing/2018/hyperlinkcolor" val="tx"/>
                    </a:ext>
                  </a:extLst>
                </a:hlinkClick>
              </a:rPr>
              <a:t> – Zollschuppen bei Swakopmund (also: neben der Haifischinsel)</a:t>
            </a:r>
          </a:p>
          <a:p>
            <a:pPr algn="l"/>
            <a:r>
              <a:rPr lang="de-DE" u="none" dirty="0" err="1">
                <a:solidFill>
                  <a:schemeClr val="tx1">
                    <a:lumMod val="95000"/>
                    <a:lumOff val="5000"/>
                  </a:schemeClr>
                </a:solidFill>
                <a:hlinkClick r:id="rId3" tooltip="Konzentrationslager in Deutsch-Südwestafrika">
                  <a:extLst>
                    <a:ext uri="{A12FA001-AC4F-418D-AE19-62706E023703}">
                      <ahyp:hlinkClr xmlns:ahyp="http://schemas.microsoft.com/office/drawing/2018/hyperlinkcolor" val="tx"/>
                    </a:ext>
                  </a:extLst>
                </a:hlinkClick>
              </a:rPr>
              <a:t>Verwqickung</a:t>
            </a:r>
            <a:r>
              <a:rPr lang="de-DE" u="none" dirty="0">
                <a:solidFill>
                  <a:schemeClr val="tx1">
                    <a:lumMod val="95000"/>
                    <a:lumOff val="5000"/>
                  </a:schemeClr>
                </a:solidFill>
                <a:hlinkClick r:id="rId3" tooltip="Konzentrationslager in Deutsch-Südwestafrika">
                  <a:extLst>
                    <a:ext uri="{A12FA001-AC4F-418D-AE19-62706E023703}">
                      <ahyp:hlinkClr xmlns:ahyp="http://schemas.microsoft.com/office/drawing/2018/hyperlinkcolor" val="tx"/>
                    </a:ext>
                  </a:extLst>
                </a:hlinkClick>
              </a:rPr>
              <a:t> von Wissenschaft und Kolonialismus</a:t>
            </a:r>
          </a:p>
          <a:p>
            <a:r>
              <a:rPr lang="de-DE" u="none" dirty="0">
                <a:solidFill>
                  <a:schemeClr val="tx1">
                    <a:lumMod val="95000"/>
                    <a:lumOff val="5000"/>
                  </a:schemeClr>
                </a:solidFill>
              </a:rPr>
              <a:t>Deutsche Schutztruppensoldaten verpacken Schädel von Herero in Kisten für den Transport nach Berlin. Die retuschierte Fotografie ist mit großer Wahrscheinlichkeit auf dem Gelände des Zollschuppens in Swakopmund aufgenommen worden, um 1905/06. </a:t>
            </a:r>
          </a:p>
          <a:p>
            <a:endParaRPr lang="de-DE" u="none" dirty="0">
              <a:solidFill>
                <a:schemeClr val="tx1">
                  <a:lumMod val="95000"/>
                  <a:lumOff val="5000"/>
                </a:schemeClr>
              </a:solidFill>
            </a:endParaRPr>
          </a:p>
          <a:p>
            <a:r>
              <a:rPr lang="de-DE" i="1" u="none" dirty="0">
                <a:solidFill>
                  <a:schemeClr val="tx1">
                    <a:lumMod val="95000"/>
                    <a:lumOff val="5000"/>
                  </a:schemeClr>
                </a:solidFill>
              </a:rPr>
              <a:t>Aus: Meine Kriegserlebnisse in Deutsch-Südwest-Afrika</a:t>
            </a:r>
            <a:r>
              <a:rPr lang="de-DE" u="none" dirty="0">
                <a:solidFill>
                  <a:schemeClr val="tx1">
                    <a:lumMod val="95000"/>
                    <a:lumOff val="5000"/>
                  </a:schemeClr>
                </a:solidFill>
              </a:rPr>
              <a:t> Von einem Offizier der Schutztruppe, </a:t>
            </a:r>
            <a:r>
              <a:rPr lang="de-DE" u="none" dirty="0">
                <a:solidFill>
                  <a:schemeClr val="tx1">
                    <a:lumMod val="95000"/>
                    <a:lumOff val="5000"/>
                  </a:schemeClr>
                </a:solidFill>
                <a:hlinkClick r:id="rId4" tooltip="Minden">
                  <a:extLst>
                    <a:ext uri="{A12FA001-AC4F-418D-AE19-62706E023703}">
                      <ahyp:hlinkClr xmlns:ahyp="http://schemas.microsoft.com/office/drawing/2018/hyperlinkcolor" val="tx"/>
                    </a:ext>
                  </a:extLst>
                </a:hlinkClick>
              </a:rPr>
              <a:t>Minden</a:t>
            </a:r>
            <a:r>
              <a:rPr lang="de-DE" u="none" dirty="0">
                <a:solidFill>
                  <a:schemeClr val="tx1">
                    <a:lumMod val="95000"/>
                    <a:lumOff val="5000"/>
                  </a:schemeClr>
                </a:solidFill>
              </a:rPr>
              <a:t> </a:t>
            </a:r>
            <a:r>
              <a:rPr lang="de-DE" u="none" dirty="0" err="1">
                <a:solidFill>
                  <a:schemeClr val="tx1">
                    <a:lumMod val="95000"/>
                    <a:lumOff val="5000"/>
                  </a:schemeClr>
                </a:solidFill>
              </a:rPr>
              <a:t>i.W</a:t>
            </a:r>
            <a:r>
              <a:rPr lang="de-DE" u="none" dirty="0">
                <a:solidFill>
                  <a:schemeClr val="tx1">
                    <a:lumMod val="95000"/>
                    <a:lumOff val="5000"/>
                  </a:schemeClr>
                </a:solidFill>
              </a:rPr>
              <a:t>. 1907 </a:t>
            </a:r>
          </a:p>
        </p:txBody>
      </p:sp>
      <p:sp>
        <p:nvSpPr>
          <p:cNvPr id="4" name="Foliennummernplatzhalter 3"/>
          <p:cNvSpPr>
            <a:spLocks noGrp="1"/>
          </p:cNvSpPr>
          <p:nvPr>
            <p:ph type="sldNum" sz="quarter" idx="5"/>
          </p:nvPr>
        </p:nvSpPr>
        <p:spPr/>
        <p:txBody>
          <a:bodyPr/>
          <a:lstStyle/>
          <a:p>
            <a:fld id="{19456802-2D46-4A18-A9DB-B2057865BB36}" type="slidenum">
              <a:rPr lang="de-DE" smtClean="0"/>
              <a:pPr/>
              <a:t>14</a:t>
            </a:fld>
            <a:endParaRPr lang="de-DE"/>
          </a:p>
        </p:txBody>
      </p:sp>
    </p:spTree>
    <p:extLst>
      <p:ext uri="{BB962C8B-B14F-4D97-AF65-F5344CB8AC3E}">
        <p14:creationId xmlns:p14="http://schemas.microsoft.com/office/powerpoint/2010/main" val="303255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Seit Mitte der 1990er-Jahre Forderungen nach materieller Wiedergutmachung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Bundesregierung hat sich stets geweigert, auf derartige Ansprüche einzugehen.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1998 auf eine juristische Ebene:  die </a:t>
            </a:r>
            <a:r>
              <a:rPr lang="de-DE" sz="1200" dirty="0" err="1"/>
              <a:t>Herero’s</a:t>
            </a:r>
            <a:r>
              <a:rPr lang="de-DE" sz="1200" dirty="0"/>
              <a:t> People </a:t>
            </a:r>
            <a:r>
              <a:rPr lang="de-DE" sz="1200" dirty="0" err="1"/>
              <a:t>Reparations</a:t>
            </a:r>
            <a:r>
              <a:rPr lang="de-DE" sz="1200" dirty="0"/>
              <a:t> Corporation (HPRC) reichte beim Internationalen Gerichtshof (IGH) in Den Haag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Der IGH lehnte die Klage mit der Begründung ab, dass lediglich Staaten, nicht jedoch Einzelpersonen oder Organisationen als Kläger zulässig seien.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Dennoch nimmt das Thema seither Fahrt auf.</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Diese Rede wurde von der Bundesregierung danach als </a:t>
            </a:r>
            <a:r>
              <a:rPr lang="de-DE" sz="1200" dirty="0">
                <a:highlight>
                  <a:srgbClr val="FFFF00"/>
                </a:highlight>
              </a:rPr>
              <a:t>„individuelle emotionale Entgleisung“ </a:t>
            </a:r>
            <a:r>
              <a:rPr lang="de-DE" sz="1200" dirty="0"/>
              <a:t>bezeichnet.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https://static.dw.com/image/43399353_401.jpg</a:t>
            </a:r>
          </a:p>
          <a:p>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15</a:t>
            </a:fld>
            <a:endParaRPr lang="de-DE"/>
          </a:p>
        </p:txBody>
      </p:sp>
    </p:spTree>
    <p:extLst>
      <p:ext uri="{BB962C8B-B14F-4D97-AF65-F5344CB8AC3E}">
        <p14:creationId xmlns:p14="http://schemas.microsoft.com/office/powerpoint/2010/main" val="504989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Dies ist vor allem deshalb bemerkenswert, weil das Kaiserreich für die Massaker und Deportationen in Ostanatolien zwar mitverantwortlich war, indem es seine Einflussmöglichkeiten zur Rettung von Menschenleben nicht nutzte, </a:t>
            </a:r>
            <a:r>
              <a:rPr lang="de-DE" sz="1200" dirty="0">
                <a:highlight>
                  <a:srgbClr val="FFFF00"/>
                </a:highlight>
              </a:rPr>
              <a:t>die  deutsche Schuld an den Grausamkeiten in den Kolonien demgegenüber aber ganz unmittelbar </a:t>
            </a:r>
            <a:r>
              <a:rPr lang="de-DE" sz="1200" dirty="0"/>
              <a:t>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https://bilder.t-online.de/b/72/77/95/72/id_72779572/610/tid_da/bundestagspraesident-norbert-lammert.jpg</a:t>
            </a:r>
          </a:p>
        </p:txBody>
      </p:sp>
      <p:sp>
        <p:nvSpPr>
          <p:cNvPr id="4" name="Foliennummernplatzhalter 3"/>
          <p:cNvSpPr>
            <a:spLocks noGrp="1"/>
          </p:cNvSpPr>
          <p:nvPr>
            <p:ph type="sldNum" sz="quarter" idx="5"/>
          </p:nvPr>
        </p:nvSpPr>
        <p:spPr/>
        <p:txBody>
          <a:bodyPr/>
          <a:lstStyle/>
          <a:p>
            <a:fld id="{19456802-2D46-4A18-A9DB-B2057865BB36}" type="slidenum">
              <a:rPr lang="de-DE" smtClean="0"/>
              <a:pPr/>
              <a:t>16</a:t>
            </a:fld>
            <a:endParaRPr lang="de-DE"/>
          </a:p>
        </p:txBody>
      </p:sp>
    </p:spTree>
    <p:extLst>
      <p:ext uri="{BB962C8B-B14F-4D97-AF65-F5344CB8AC3E}">
        <p14:creationId xmlns:p14="http://schemas.microsoft.com/office/powerpoint/2010/main" val="270234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Immer wieder auch parlamentarische Anträge, z.B. 2018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 In der Darstellung sehr gründlich</a:t>
            </a:r>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17</a:t>
            </a:fld>
            <a:endParaRPr lang="de-DE"/>
          </a:p>
        </p:txBody>
      </p:sp>
    </p:spTree>
    <p:extLst>
      <p:ext uri="{BB962C8B-B14F-4D97-AF65-F5344CB8AC3E}">
        <p14:creationId xmlns:p14="http://schemas.microsoft.com/office/powerpoint/2010/main" val="817147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In der Ablehnung ist man sich aber einig auch in interessanten Koalitionen…</a:t>
            </a:r>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18</a:t>
            </a:fld>
            <a:endParaRPr lang="de-DE"/>
          </a:p>
        </p:txBody>
      </p:sp>
    </p:spTree>
    <p:extLst>
      <p:ext uri="{BB962C8B-B14F-4D97-AF65-F5344CB8AC3E}">
        <p14:creationId xmlns:p14="http://schemas.microsoft.com/office/powerpoint/2010/main" val="3924369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„Sonderweg von BW“</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Hier geht es nämlich los mit der Rückgabe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Hendrik </a:t>
            </a:r>
            <a:r>
              <a:rPr lang="de-DE" sz="1200" dirty="0" err="1"/>
              <a:t>Witboois</a:t>
            </a:r>
            <a:r>
              <a:rPr lang="de-DE" sz="1200" dirty="0"/>
              <a:t> Peitsche und Bibel (Anführer der Nama)</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Sog. Namibia-Initiative der Landesregierung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https://mwk.baden-wuerttemberg.de/de/kunst-kultur/namibia-initiative/</a:t>
            </a:r>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19</a:t>
            </a:fld>
            <a:endParaRPr lang="de-DE"/>
          </a:p>
        </p:txBody>
      </p:sp>
    </p:spTree>
    <p:extLst>
      <p:ext uri="{BB962C8B-B14F-4D97-AF65-F5344CB8AC3E}">
        <p14:creationId xmlns:p14="http://schemas.microsoft.com/office/powerpoint/2010/main" val="388924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Dieses Thema wird gerne auch schon in der Sek I behandelt – deshalb haben wir dieses Thema für die SEK I </a:t>
            </a:r>
            <a:r>
              <a:rPr lang="de-DE" b="1" dirty="0"/>
              <a:t>und</a:t>
            </a:r>
            <a:r>
              <a:rPr lang="de-DE" dirty="0"/>
              <a:t> II vorbereitet,</a:t>
            </a:r>
          </a:p>
          <a:p>
            <a:r>
              <a:rPr lang="de-DE" dirty="0"/>
              <a:t>Denn ohne Kenntnis der Sachgrundlage keine Diskussion der Erinnerungskultur</a:t>
            </a:r>
          </a:p>
          <a:p>
            <a:r>
              <a:rPr lang="de-DE" dirty="0"/>
              <a:t>Im Falle von Sachkenntnissen kann man den ersten Teil überspringen…</a:t>
            </a:r>
          </a:p>
        </p:txBody>
      </p:sp>
      <p:sp>
        <p:nvSpPr>
          <p:cNvPr id="4" name="Foliennummernplatzhalter 3"/>
          <p:cNvSpPr>
            <a:spLocks noGrp="1"/>
          </p:cNvSpPr>
          <p:nvPr>
            <p:ph type="sldNum" sz="quarter" idx="5"/>
          </p:nvPr>
        </p:nvSpPr>
        <p:spPr/>
        <p:txBody>
          <a:bodyPr/>
          <a:lstStyle/>
          <a:p>
            <a:fld id="{19456802-2D46-4A18-A9DB-B2057865BB36}" type="slidenum">
              <a:rPr lang="de-DE" smtClean="0"/>
              <a:pPr/>
              <a:t>2</a:t>
            </a:fld>
            <a:endParaRPr lang="de-DE"/>
          </a:p>
        </p:txBody>
      </p:sp>
    </p:spTree>
    <p:extLst>
      <p:ext uri="{BB962C8B-B14F-4D97-AF65-F5344CB8AC3E}">
        <p14:creationId xmlns:p14="http://schemas.microsoft.com/office/powerpoint/2010/main" val="2574221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8.12.2021</a:t>
            </a:r>
          </a:p>
          <a:p>
            <a:r>
              <a:rPr lang="de-DE" dirty="0"/>
              <a:t>Kulturstaatsministerin der Grünen: kann man davon ausgehen, dass dies vielleicht die Linie der BReg wird.</a:t>
            </a:r>
          </a:p>
          <a:p>
            <a:endParaRPr lang="de-DE" dirty="0"/>
          </a:p>
          <a:p>
            <a:r>
              <a:rPr lang="de-DE" dirty="0"/>
              <a:t>https://www.bundesregierung.de/breg-de/suche/claudia-roth-ist-neue-kulturstaatsministerin-1989730</a:t>
            </a:r>
          </a:p>
        </p:txBody>
      </p:sp>
      <p:sp>
        <p:nvSpPr>
          <p:cNvPr id="4" name="Foliennummernplatzhalter 3"/>
          <p:cNvSpPr>
            <a:spLocks noGrp="1"/>
          </p:cNvSpPr>
          <p:nvPr>
            <p:ph type="sldNum" sz="quarter" idx="5"/>
          </p:nvPr>
        </p:nvSpPr>
        <p:spPr/>
        <p:txBody>
          <a:bodyPr/>
          <a:lstStyle/>
          <a:p>
            <a:fld id="{19456802-2D46-4A18-A9DB-B2057865BB36}" type="slidenum">
              <a:rPr lang="de-DE" smtClean="0"/>
              <a:pPr/>
              <a:t>20</a:t>
            </a:fld>
            <a:endParaRPr lang="de-DE"/>
          </a:p>
        </p:txBody>
      </p:sp>
    </p:spTree>
    <p:extLst>
      <p:ext uri="{BB962C8B-B14F-4D97-AF65-F5344CB8AC3E}">
        <p14:creationId xmlns:p14="http://schemas.microsoft.com/office/powerpoint/2010/main" val="4057898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Symbolische Entmachtung eines kolonialen Herrschaftszeichens: Das Reiterdenkmal in Windhoek zur Zeit der Unabhängigkeit Namibias im Jahr 1990.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Im </a:t>
            </a:r>
            <a:r>
              <a:rPr lang="de-DE" sz="1200" dirty="0">
                <a:highlight>
                  <a:srgbClr val="FFFF00"/>
                </a:highlight>
              </a:rPr>
              <a:t>August 2009 </a:t>
            </a:r>
            <a:r>
              <a:rPr lang="de-DE" sz="1200" dirty="0"/>
              <a:t>wird das Reiterdenkmal </a:t>
            </a:r>
            <a:r>
              <a:rPr lang="de-DE" sz="1200" dirty="0">
                <a:highlight>
                  <a:srgbClr val="FFFF00"/>
                </a:highlight>
              </a:rPr>
              <a:t>demontiert</a:t>
            </a:r>
            <a:r>
              <a:rPr lang="de-DE"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Es weicht dem geplanten Bau eines Museums zur Geschichte der namibischen Unabhängigkeit,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Nach mehreren Zwischenstationen steht das Denkmal </a:t>
            </a:r>
            <a:r>
              <a:rPr lang="de-DE" sz="1200" dirty="0">
                <a:highlight>
                  <a:srgbClr val="FFFF00"/>
                </a:highlight>
              </a:rPr>
              <a:t>ohne Sockel </a:t>
            </a:r>
            <a:r>
              <a:rPr lang="de-DE" sz="1200" dirty="0"/>
              <a:t>heute  im Hof der Alten Feste in Windhoek.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Im Hintergrund das 2014 eröffnete Unabhängigkeitsmuseum.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Rechts neben der Reiterfigur sind die beiden bronzenen Tafeln zu erkennen, die sich am Sockel des Denkmals befanden.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Das Denkmal des namibischen Gründungspräsidenten Sam Nujoma vor dem Unabhängigkeitsmuseum steht an der Stelle, wo zuvor fast hundert Jahre der Reiter 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https://www.freiburg-postkolonial.de/Seiten/Zeller-Reiterdenkmal-1912.htm</a:t>
            </a:r>
          </a:p>
          <a:p>
            <a:endParaRPr lang="de-DE" dirty="0"/>
          </a:p>
        </p:txBody>
      </p:sp>
      <p:sp>
        <p:nvSpPr>
          <p:cNvPr id="4" name="Foliennummernplatzhalter 3"/>
          <p:cNvSpPr>
            <a:spLocks noGrp="1"/>
          </p:cNvSpPr>
          <p:nvPr>
            <p:ph type="sldNum" sz="quarter" idx="5"/>
          </p:nvPr>
        </p:nvSpPr>
        <p:spPr/>
        <p:txBody>
          <a:bodyPr/>
          <a:lstStyle/>
          <a:p>
            <a:fld id="{17901787-C858-4CF9-ADF1-1693AA6CC314}" type="slidenum">
              <a:rPr lang="de-DE" smtClean="0"/>
              <a:pPr/>
              <a:t>21</a:t>
            </a:fld>
            <a:endParaRPr lang="de-DE"/>
          </a:p>
        </p:txBody>
      </p:sp>
    </p:spTree>
    <p:extLst>
      <p:ext uri="{BB962C8B-B14F-4D97-AF65-F5344CB8AC3E}">
        <p14:creationId xmlns:p14="http://schemas.microsoft.com/office/powerpoint/2010/main" val="988714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456802-2D46-4A18-A9DB-B2057865BB3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48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Wechsel des Schauplatzes: Südsee bzw. Berlin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So kennen es die Besucher des Ethnologischen Museums: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a:t>
            </a:r>
            <a:r>
              <a:rPr lang="de-DE" dirty="0" err="1"/>
              <a:t>Luf</a:t>
            </a:r>
            <a:r>
              <a:rPr lang="de-DE" dirty="0"/>
              <a:t>-Boot ist mit mehr als 15 Meter Länge, das größte Objekt des Ethnologischen Museums und das größte Exponat des zukünftigen Humboldt Forums und das weltweit letzte Boot seiner 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Götz Aly hat diesem Objekt ein eigenes buch gewidmet (DAMALS: das historische Buch des Jahres 2021)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Grundlage für die DS (Variante für Sek I und II)</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https://www.preussischer-kulturbesitz.de/newsroom/mediathek/bilder/foto-detail/article/2018/05/28/media-ahoi-liebes-luf-boot.html</a:t>
            </a:r>
          </a:p>
          <a:p>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23</a:t>
            </a:fld>
            <a:endParaRPr lang="de-DE"/>
          </a:p>
        </p:txBody>
      </p:sp>
    </p:spTree>
    <p:extLst>
      <p:ext uri="{BB962C8B-B14F-4D97-AF65-F5344CB8AC3E}">
        <p14:creationId xmlns:p14="http://schemas.microsoft.com/office/powerpoint/2010/main" val="3308552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Reise gegen den Uhrzeigersinn:</a:t>
            </a:r>
          </a:p>
          <a:p>
            <a:endParaRPr lang="de-DE" dirty="0"/>
          </a:p>
          <a:p>
            <a:r>
              <a:rPr lang="de-DE" dirty="0"/>
              <a:t>Eine historische Aufnahme zeigt das </a:t>
            </a:r>
            <a:r>
              <a:rPr lang="de-DE" dirty="0" err="1"/>
              <a:t>Luf</a:t>
            </a:r>
            <a:r>
              <a:rPr lang="de-DE" dirty="0"/>
              <a:t>-Boot vor der </a:t>
            </a:r>
            <a:r>
              <a:rPr lang="de-DE" dirty="0" err="1"/>
              <a:t>Hernsheimschen</a:t>
            </a:r>
            <a:r>
              <a:rPr lang="de-DE" dirty="0"/>
              <a:t> Handelsstation auf </a:t>
            </a:r>
            <a:r>
              <a:rPr lang="de-DE" dirty="0" err="1"/>
              <a:t>Matupi</a:t>
            </a:r>
            <a:r>
              <a:rPr lang="de-DE" dirty="0"/>
              <a:t>, 1903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Nach seiner Ankunft in Berlin im Februar 1904 wurde das Boot bis 1929 im Museum für Völkerkunde ausgestellt, zunächst in der Königgrätzer Straße (heute Stresemannstraße) ,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später im Ethnologischen Museum in Dahlem.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dirty="0"/>
              <a:t>„Bei seiner wohl letzten Fahrt“ durch Berlin passiert das sicher verpackte </a:t>
            </a:r>
            <a:r>
              <a:rPr lang="de-DE" dirty="0" err="1"/>
              <a:t>Luf</a:t>
            </a:r>
            <a:r>
              <a:rPr lang="de-DE" dirty="0"/>
              <a:t>-Boot den Potsdamer Platz.</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Am nächsten Morgen geht es weiter: Bei der Pressekonferenz spricht Kulturstaatsministerin Monika Grütters ein Grußwort.</a:t>
            </a:r>
          </a:p>
          <a:p>
            <a:endParaRPr lang="de-DE" dirty="0"/>
          </a:p>
          <a:p>
            <a:r>
              <a:rPr lang="de-DE" dirty="0"/>
              <a:t>© Staatliche Museen zu Berlin – Preußischer Kulturbesitz, Ethnologisches Museum</a:t>
            </a:r>
          </a:p>
          <a:p>
            <a:r>
              <a:rPr lang="de-DE" dirty="0"/>
              <a:t>https://www.preussischer-kulturbesitz.de/newsroom/mediathek/bilder/foto-detail/article/2018/05/28/media-ahoi-liebes-luf-boot.html</a:t>
            </a:r>
          </a:p>
          <a:p>
            <a:r>
              <a:rPr lang="de-DE" dirty="0"/>
              <a:t>Alle Bilder, inzwischen runtergenommen….</a:t>
            </a:r>
          </a:p>
          <a:p>
            <a:endParaRPr lang="de-DE" dirty="0"/>
          </a:p>
          <a:p>
            <a:endParaRPr lang="de-DE" dirty="0"/>
          </a:p>
        </p:txBody>
      </p:sp>
      <p:sp>
        <p:nvSpPr>
          <p:cNvPr id="4" name="Foliennummernplatzhalter 3"/>
          <p:cNvSpPr>
            <a:spLocks noGrp="1"/>
          </p:cNvSpPr>
          <p:nvPr>
            <p:ph type="sldNum" sz="quarter" idx="5"/>
          </p:nvPr>
        </p:nvSpPr>
        <p:spPr/>
        <p:txBody>
          <a:bodyPr/>
          <a:lstStyle/>
          <a:p>
            <a:fld id="{DFE0AFEF-DC98-4D77-9DB6-3A7E03D165F3}" type="slidenum">
              <a:rPr lang="de-DE" smtClean="0"/>
              <a:pPr/>
              <a:t>24</a:t>
            </a:fld>
            <a:endParaRPr lang="de-DE"/>
          </a:p>
        </p:txBody>
      </p:sp>
    </p:spTree>
    <p:extLst>
      <p:ext uri="{BB962C8B-B14F-4D97-AF65-F5344CB8AC3E}">
        <p14:creationId xmlns:p14="http://schemas.microsoft.com/office/powerpoint/2010/main" val="773498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Fragen und Teilfragen</a:t>
            </a:r>
          </a:p>
        </p:txBody>
      </p:sp>
      <p:sp>
        <p:nvSpPr>
          <p:cNvPr id="4" name="Foliennummernplatzhalter 3"/>
          <p:cNvSpPr>
            <a:spLocks noGrp="1"/>
          </p:cNvSpPr>
          <p:nvPr>
            <p:ph type="sldNum" sz="quarter" idx="5"/>
          </p:nvPr>
        </p:nvSpPr>
        <p:spPr/>
        <p:txBody>
          <a:bodyPr/>
          <a:lstStyle/>
          <a:p>
            <a:fld id="{19456802-2D46-4A18-A9DB-B2057865BB36}" type="slidenum">
              <a:rPr lang="de-DE" smtClean="0"/>
              <a:pPr/>
              <a:t>25</a:t>
            </a:fld>
            <a:endParaRPr lang="de-DE"/>
          </a:p>
        </p:txBody>
      </p:sp>
    </p:spTree>
    <p:extLst>
      <p:ext uri="{BB962C8B-B14F-4D97-AF65-F5344CB8AC3E}">
        <p14:creationId xmlns:p14="http://schemas.microsoft.com/office/powerpoint/2010/main" val="45197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07000"/>
              </a:lnSpc>
              <a:spcAft>
                <a:spcPts val="800"/>
              </a:spcAft>
              <a:buNone/>
            </a:pPr>
            <a:r>
              <a:rPr lang="de-DE" sz="1200" dirty="0">
                <a:effectLst/>
                <a:latin typeface="Arial" panose="020B0604020202020204" pitchFamily="34" charset="0"/>
                <a:ea typeface="Calibri" panose="020F0502020204030204" pitchFamily="34" charset="0"/>
              </a:rPr>
              <a:t>Parzinger: sagt gar nix! Freut sich über das </a:t>
            </a:r>
            <a:r>
              <a:rPr lang="de-DE" sz="1200" dirty="0">
                <a:effectLst/>
                <a:latin typeface="Arial" panose="020B0604020202020204" pitchFamily="34" charset="0"/>
                <a:ea typeface="Calibri" panose="020F0502020204030204" pitchFamily="34" charset="0"/>
                <a:cs typeface="Times New Roman" panose="02020603050405020304" pitchFamily="18" charset="0"/>
              </a:rPr>
              <a:t>neue kulturelle Stadtquartier im Herzen Berlins : </a:t>
            </a:r>
            <a:r>
              <a:rPr lang="de-DE" sz="12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Ein Ort, an dem sich die Welt besser verstehen lässt. </a:t>
            </a:r>
            <a:endParaRPr lang="de-DE"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de-DE" dirty="0"/>
          </a:p>
          <a:p>
            <a:pPr marL="0" indent="0">
              <a:lnSpc>
                <a:spcPct val="107000"/>
              </a:lnSpc>
              <a:spcAft>
                <a:spcPts val="800"/>
              </a:spcAft>
              <a:buNone/>
            </a:pPr>
            <a:r>
              <a:rPr lang="de-DE" sz="1200" dirty="0">
                <a:effectLst/>
                <a:latin typeface="Arial" panose="020B0604020202020204" pitchFamily="34" charset="0"/>
                <a:ea typeface="Calibri" panose="020F0502020204030204" pitchFamily="34" charset="0"/>
                <a:cs typeface="Times New Roman" panose="02020603050405020304" pitchFamily="18" charset="0"/>
              </a:rPr>
              <a:t>BZ: „Da das 1940 ausgestorbene Volk der </a:t>
            </a:r>
            <a:r>
              <a:rPr lang="de-DE" sz="1200" dirty="0" err="1">
                <a:effectLst/>
                <a:latin typeface="Arial" panose="020B0604020202020204" pitchFamily="34" charset="0"/>
                <a:ea typeface="Calibri" panose="020F0502020204030204" pitchFamily="34" charset="0"/>
                <a:cs typeface="Times New Roman" panose="02020603050405020304" pitchFamily="18" charset="0"/>
              </a:rPr>
              <a:t>Luf</a:t>
            </a:r>
            <a:r>
              <a:rPr lang="de-DE" sz="1200" dirty="0">
                <a:effectLst/>
                <a:latin typeface="Arial" panose="020B0604020202020204" pitchFamily="34" charset="0"/>
                <a:ea typeface="Calibri" panose="020F0502020204030204" pitchFamily="34" charset="0"/>
                <a:cs typeface="Times New Roman" panose="02020603050405020304" pitchFamily="18" charset="0"/>
              </a:rPr>
              <a:t> um 1890 schon </a:t>
            </a:r>
            <a:r>
              <a:rPr lang="de-DE" sz="12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zu wenige Männer besaß, um das Boot jemals zu Wasser lassen zu können</a:t>
            </a:r>
            <a:r>
              <a:rPr lang="de-DE" sz="1200" dirty="0">
                <a:effectLst/>
                <a:latin typeface="Arial" panose="020B0604020202020204" pitchFamily="34" charset="0"/>
                <a:ea typeface="Calibri" panose="020F0502020204030204" pitchFamily="34" charset="0"/>
                <a:cs typeface="Times New Roman" panose="02020603050405020304" pitchFamily="18" charset="0"/>
              </a:rPr>
              <a:t>, war das eine der größten Reisen für das vor gut 100 Jahren an Berlin </a:t>
            </a:r>
            <a:r>
              <a:rPr lang="de-DE" sz="12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geschenkte</a:t>
            </a:r>
            <a:r>
              <a:rPr lang="de-DE" sz="1200" dirty="0">
                <a:effectLst/>
                <a:latin typeface="Arial" panose="020B0604020202020204" pitchFamily="34" charset="0"/>
                <a:ea typeface="Calibri" panose="020F0502020204030204" pitchFamily="34" charset="0"/>
                <a:cs typeface="Times New Roman" panose="02020603050405020304" pitchFamily="18" charset="0"/>
              </a:rPr>
              <a:t> Schiff.“ Sebastian Bauer in einem Artikel der Berliner Zeitung anlässlich des Umzugs ins Humboldt-Forum</a:t>
            </a:r>
          </a:p>
          <a:p>
            <a:pPr marL="0" indent="0">
              <a:lnSpc>
                <a:spcPct val="107000"/>
              </a:lnSpc>
              <a:spcAft>
                <a:spcPts val="800"/>
              </a:spcAft>
              <a:buNone/>
            </a:pP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200" dirty="0">
                <a:effectLst/>
                <a:latin typeface="Arial" panose="020B0604020202020204" pitchFamily="34" charset="0"/>
                <a:ea typeface="Calibri" panose="020F0502020204030204" pitchFamily="34" charset="0"/>
                <a:cs typeface="Times New Roman" panose="02020603050405020304" pitchFamily="18" charset="0"/>
              </a:rPr>
              <a:t>Wikipedia 2019: </a:t>
            </a:r>
            <a:r>
              <a:rPr lang="de-DE" sz="1200" b="1" dirty="0">
                <a:effectLst/>
                <a:latin typeface="Arial" panose="020B0604020202020204" pitchFamily="34" charset="0"/>
                <a:ea typeface="Calibri" panose="020F0502020204030204" pitchFamily="34" charset="0"/>
                <a:cs typeface="Times New Roman" panose="02020603050405020304" pitchFamily="18" charset="0"/>
              </a:rPr>
              <a:t>Im Jahr 1882 kam es zu einer </a:t>
            </a:r>
            <a:r>
              <a:rPr lang="de-DE" sz="12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Strafexpedition</a:t>
            </a:r>
            <a:r>
              <a:rPr lang="de-DE" sz="1200" b="1" dirty="0">
                <a:effectLst/>
                <a:latin typeface="Arial" panose="020B0604020202020204" pitchFamily="34" charset="0"/>
                <a:ea typeface="Calibri" panose="020F0502020204030204" pitchFamily="34" charset="0"/>
                <a:cs typeface="Times New Roman" panose="02020603050405020304" pitchFamily="18" charset="0"/>
              </a:rPr>
              <a:t> zweier deutscher Kriegsschiffe, deren Besatzung 67 Häuser und </a:t>
            </a:r>
            <a:r>
              <a:rPr lang="de-DE" sz="12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54 Boote zerstörte und drei Bewohner tötete</a:t>
            </a:r>
            <a:r>
              <a:rPr lang="de-DE" sz="1200" b="1" dirty="0">
                <a:effectLst/>
                <a:latin typeface="Arial" panose="020B0604020202020204" pitchFamily="34" charset="0"/>
                <a:ea typeface="Calibri" panose="020F0502020204030204" pitchFamily="34" charset="0"/>
                <a:cs typeface="Times New Roman" panose="02020603050405020304" pitchFamily="18" charset="0"/>
              </a:rPr>
              <a:t>. Die Zerstörung der für den Fischfang lebenswichtigen Boote und der Verlust der Herrschaft über die 40 Seemeilen entfernte Hauptinsel </a:t>
            </a:r>
            <a:r>
              <a:rPr lang="de-DE" sz="1200" b="1" dirty="0" err="1">
                <a:effectLst/>
                <a:latin typeface="Arial" panose="020B0604020202020204" pitchFamily="34" charset="0"/>
                <a:ea typeface="Calibri" panose="020F0502020204030204" pitchFamily="34" charset="0"/>
                <a:cs typeface="Times New Roman" panose="02020603050405020304" pitchFamily="18" charset="0"/>
              </a:rPr>
              <a:t>Ninigo</a:t>
            </a:r>
            <a:r>
              <a:rPr lang="de-DE" sz="1200" b="1" dirty="0">
                <a:effectLst/>
                <a:latin typeface="Arial" panose="020B0604020202020204" pitchFamily="34" charset="0"/>
                <a:ea typeface="Calibri" panose="020F0502020204030204" pitchFamily="34" charset="0"/>
                <a:cs typeface="Times New Roman" panose="02020603050405020304" pitchFamily="18" charset="0"/>
              </a:rPr>
              <a:t> der </a:t>
            </a:r>
            <a:r>
              <a:rPr lang="de-DE" sz="1200" b="1" dirty="0" err="1">
                <a:effectLst/>
                <a:latin typeface="Arial" panose="020B0604020202020204" pitchFamily="34" charset="0"/>
                <a:ea typeface="Calibri" panose="020F0502020204030204" pitchFamily="34" charset="0"/>
                <a:cs typeface="Times New Roman" panose="02020603050405020304" pitchFamily="18" charset="0"/>
              </a:rPr>
              <a:t>Ninigo</a:t>
            </a:r>
            <a:r>
              <a:rPr lang="de-DE" sz="1200" b="1" dirty="0">
                <a:effectLst/>
                <a:latin typeface="Arial" panose="020B0604020202020204" pitchFamily="34" charset="0"/>
                <a:ea typeface="Calibri" panose="020F0502020204030204" pitchFamily="34" charset="0"/>
                <a:cs typeface="Times New Roman" panose="02020603050405020304" pitchFamily="18" charset="0"/>
              </a:rPr>
              <a:t>-Inseln führte zu </a:t>
            </a:r>
            <a:r>
              <a:rPr lang="de-DE" sz="12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Hoffnungslosigkeit</a:t>
            </a:r>
            <a:r>
              <a:rPr lang="de-DE" sz="1200" b="1" dirty="0">
                <a:effectLst/>
                <a:latin typeface="Arial" panose="020B0604020202020204" pitchFamily="34" charset="0"/>
                <a:ea typeface="Calibri" panose="020F0502020204030204" pitchFamily="34" charset="0"/>
                <a:cs typeface="Times New Roman" panose="02020603050405020304" pitchFamily="18" charset="0"/>
              </a:rPr>
              <a:t> der Bewohner.</a:t>
            </a:r>
            <a:r>
              <a:rPr lang="de-DE" sz="1200" dirty="0">
                <a:effectLst/>
                <a:latin typeface="Arial" panose="020B0604020202020204" pitchFamily="34" charset="0"/>
                <a:ea typeface="Calibri" panose="020F0502020204030204" pitchFamily="34" charset="0"/>
                <a:cs typeface="Times New Roman" panose="02020603050405020304" pitchFamily="18" charset="0"/>
              </a:rPr>
              <a:t> Beim Versuch diese Herrschaft wiederzuerlangen, kenterten 1889 drei von vier Booten in einem Unwetter. Die meisten kriegsfähigen Männer kamen bei dieser Fahrt um. Daraufhin </a:t>
            </a:r>
            <a:r>
              <a:rPr lang="de-DE" sz="12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verpflichtete sich die Bevölkerung, keine Kinder mehr zu bekommen und auszusterben</a:t>
            </a:r>
            <a:r>
              <a:rPr lang="de-DE" sz="1200" b="1" dirty="0">
                <a:effectLst/>
                <a:latin typeface="Arial" panose="020B060402020202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de-DE" sz="1200" dirty="0">
                <a:effectLst/>
                <a:latin typeface="Arial" panose="020B0604020202020204" pitchFamily="34" charset="0"/>
                <a:ea typeface="Calibri" panose="020F0502020204030204" pitchFamily="34" charset="0"/>
                <a:cs typeface="Times New Roman" panose="02020603050405020304" pitchFamily="18" charset="0"/>
              </a:rPr>
              <a:t>Wikipedia, Version vom 08.08.2019 (https://de.wikipedia.org/w/index.php?title=Luf-Boot&amp;oldid=191158275)</a:t>
            </a:r>
          </a:p>
          <a:p>
            <a:pPr marL="0" indent="0">
              <a:lnSpc>
                <a:spcPct val="107000"/>
              </a:lnSpc>
              <a:spcAft>
                <a:spcPts val="800"/>
              </a:spcAft>
              <a:buNone/>
            </a:pP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200" dirty="0">
                <a:effectLst/>
                <a:latin typeface="Arial" panose="020B0604020202020204" pitchFamily="34" charset="0"/>
                <a:ea typeface="Calibri" panose="020F0502020204030204" pitchFamily="34" charset="0"/>
                <a:cs typeface="Times New Roman" panose="02020603050405020304" pitchFamily="18" charset="0"/>
              </a:rPr>
              <a:t>Im Allgemeinen wird man ohne Übertreibung von sehr vielen Kolonien Folgendes behaupten können: </a:t>
            </a:r>
            <a:r>
              <a:rPr lang="de-DE" sz="12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Prügeln, Rauben, Schänden, Brennen, Morden </a:t>
            </a:r>
            <a:r>
              <a:rPr lang="de-DE" sz="1200" b="1" dirty="0">
                <a:effectLst/>
                <a:latin typeface="Arial" panose="020B0604020202020204" pitchFamily="34" charset="0"/>
                <a:ea typeface="Calibri" panose="020F0502020204030204" pitchFamily="34" charset="0"/>
                <a:cs typeface="Times New Roman" panose="02020603050405020304" pitchFamily="18" charset="0"/>
              </a:rPr>
              <a:t>nehmen einen großen Anteil der Arbeitskraft europäischer Beamter, Offiziere, Kaufleute und Forschungsreisender in Anspruch.</a:t>
            </a:r>
          </a:p>
          <a:p>
            <a:pPr marL="0" indent="0">
              <a:lnSpc>
                <a:spcPct val="107000"/>
              </a:lnSpc>
              <a:spcAft>
                <a:spcPts val="800"/>
              </a:spcAft>
              <a:buNone/>
            </a:pPr>
            <a:r>
              <a:rPr lang="de-DE" sz="1200" dirty="0">
                <a:effectLst/>
                <a:latin typeface="Arial" panose="020B0604020202020204" pitchFamily="34" charset="0"/>
                <a:ea typeface="Calibri" panose="020F0502020204030204" pitchFamily="34" charset="0"/>
                <a:cs typeface="Times New Roman" panose="02020603050405020304" pitchFamily="18" charset="0"/>
              </a:rPr>
              <a:t>Siegfried </a:t>
            </a:r>
            <a:r>
              <a:rPr lang="de-DE" sz="1200" dirty="0" err="1">
                <a:effectLst/>
                <a:latin typeface="Arial" panose="020B0604020202020204" pitchFamily="34" charset="0"/>
                <a:ea typeface="Calibri" panose="020F0502020204030204" pitchFamily="34" charset="0"/>
                <a:cs typeface="Times New Roman" panose="02020603050405020304" pitchFamily="18" charset="0"/>
              </a:rPr>
              <a:t>Lichtenstaedter</a:t>
            </a:r>
            <a:r>
              <a:rPr lang="de-DE" sz="1200" dirty="0">
                <a:effectLst/>
                <a:latin typeface="Arial" panose="020B0604020202020204" pitchFamily="34" charset="0"/>
                <a:ea typeface="Calibri" panose="020F0502020204030204" pitchFamily="34" charset="0"/>
                <a:cs typeface="Times New Roman" panose="02020603050405020304" pitchFamily="18" charset="0"/>
              </a:rPr>
              <a:t> in seinem Buch »Kultur und Humanität«, Würzburg 1897</a:t>
            </a:r>
          </a:p>
          <a:p>
            <a:pPr marL="0" indent="0">
              <a:lnSpc>
                <a:spcPct val="107000"/>
              </a:lnSpc>
              <a:spcAft>
                <a:spcPts val="800"/>
              </a:spcAft>
              <a:buNone/>
            </a:pP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200" dirty="0">
                <a:effectLst/>
                <a:latin typeface="Arial" panose="020B0604020202020204" pitchFamily="34" charset="0"/>
                <a:ea typeface="Calibri" panose="020F0502020204030204" pitchFamily="34" charset="0"/>
                <a:cs typeface="Times New Roman" panose="02020603050405020304" pitchFamily="18" charset="0"/>
              </a:rPr>
              <a:t>Im </a:t>
            </a:r>
            <a:r>
              <a:rPr lang="de-DE" sz="12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Vollgefühl kolonisatorischer Allmacht </a:t>
            </a:r>
            <a:r>
              <a:rPr lang="de-DE" sz="1200" dirty="0">
                <a:effectLst/>
                <a:latin typeface="Arial" panose="020B0604020202020204" pitchFamily="34" charset="0"/>
                <a:ea typeface="Calibri" panose="020F0502020204030204" pitchFamily="34" charset="0"/>
                <a:cs typeface="Times New Roman" panose="02020603050405020304" pitchFamily="18" charset="0"/>
              </a:rPr>
              <a:t>hatten </a:t>
            </a:r>
            <a:r>
              <a:rPr lang="de-DE" sz="1200" dirty="0" err="1">
                <a:effectLst/>
                <a:latin typeface="Arial" panose="020B0604020202020204" pitchFamily="34" charset="0"/>
                <a:ea typeface="Calibri" panose="020F0502020204030204" pitchFamily="34" charset="0"/>
                <a:cs typeface="Times New Roman" panose="02020603050405020304" pitchFamily="18" charset="0"/>
              </a:rPr>
              <a:t>Hernsheim</a:t>
            </a:r>
            <a:r>
              <a:rPr lang="de-DE" sz="1200" dirty="0">
                <a:effectLst/>
                <a:latin typeface="Arial" panose="020B0604020202020204" pitchFamily="34" charset="0"/>
                <a:ea typeface="Calibri" panose="020F0502020204030204" pitchFamily="34" charset="0"/>
                <a:cs typeface="Times New Roman" panose="02020603050405020304" pitchFamily="18" charset="0"/>
              </a:rPr>
              <a:t> (Inhaber des Südsee-Handelshauses </a:t>
            </a:r>
            <a:r>
              <a:rPr lang="de-DE" sz="1200" dirty="0" err="1">
                <a:effectLst/>
                <a:latin typeface="Arial" panose="020B0604020202020204" pitchFamily="34" charset="0"/>
                <a:ea typeface="Calibri" panose="020F0502020204030204" pitchFamily="34" charset="0"/>
                <a:cs typeface="Times New Roman" panose="02020603050405020304" pitchFamily="18" charset="0"/>
              </a:rPr>
              <a:t>Hernsheim</a:t>
            </a:r>
            <a:r>
              <a:rPr lang="de-DE" sz="1200" dirty="0">
                <a:effectLst/>
                <a:latin typeface="Arial" panose="020B0604020202020204" pitchFamily="34" charset="0"/>
                <a:ea typeface="Calibri" panose="020F0502020204030204" pitchFamily="34" charset="0"/>
                <a:cs typeface="Times New Roman" panose="02020603050405020304" pitchFamily="18" charset="0"/>
              </a:rPr>
              <a:t> und Co.) und Thiel (Teilhaber im Handelshaus </a:t>
            </a:r>
            <a:r>
              <a:rPr lang="de-DE" sz="1200" dirty="0" err="1">
                <a:effectLst/>
                <a:latin typeface="Arial" panose="020B0604020202020204" pitchFamily="34" charset="0"/>
                <a:ea typeface="Calibri" panose="020F0502020204030204" pitchFamily="34" charset="0"/>
                <a:cs typeface="Times New Roman" panose="02020603050405020304" pitchFamily="18" charset="0"/>
              </a:rPr>
              <a:t>Hernsheim</a:t>
            </a:r>
            <a:r>
              <a:rPr lang="de-DE" sz="1200" dirty="0">
                <a:effectLst/>
                <a:latin typeface="Arial" panose="020B0604020202020204" pitchFamily="34" charset="0"/>
                <a:ea typeface="Calibri" panose="020F0502020204030204" pitchFamily="34" charset="0"/>
                <a:cs typeface="Times New Roman" panose="02020603050405020304" pitchFamily="18" charset="0"/>
              </a:rPr>
              <a:t> und Co.) das </a:t>
            </a:r>
            <a:r>
              <a:rPr lang="de-DE" sz="1200" dirty="0" err="1">
                <a:effectLst/>
                <a:latin typeface="Arial" panose="020B0604020202020204" pitchFamily="34" charset="0"/>
                <a:ea typeface="Calibri" panose="020F0502020204030204" pitchFamily="34" charset="0"/>
                <a:cs typeface="Times New Roman" panose="02020603050405020304" pitchFamily="18" charset="0"/>
              </a:rPr>
              <a:t>Luf</a:t>
            </a:r>
            <a:r>
              <a:rPr lang="de-DE" sz="1200" dirty="0">
                <a:effectLst/>
                <a:latin typeface="Arial" panose="020B0604020202020204" pitchFamily="34" charset="0"/>
                <a:ea typeface="Calibri" panose="020F0502020204030204" pitchFamily="34" charset="0"/>
                <a:cs typeface="Times New Roman" panose="02020603050405020304" pitchFamily="18" charset="0"/>
              </a:rPr>
              <a:t>-Boot enteignet und es als </a:t>
            </a:r>
            <a:r>
              <a:rPr lang="de-DE" sz="12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Überbleibsel einer angeblich unzivilisierten von „</a:t>
            </a:r>
            <a:r>
              <a:rPr lang="de-DE" sz="120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geschichtlosen</a:t>
            </a:r>
            <a:r>
              <a:rPr lang="de-DE" sz="12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Wilden“ geprägten Epoche </a:t>
            </a:r>
            <a:r>
              <a:rPr lang="de-DE" sz="1200" dirty="0">
                <a:effectLst/>
                <a:latin typeface="Arial" panose="020B0604020202020204" pitchFamily="34" charset="0"/>
                <a:ea typeface="Calibri" panose="020F0502020204030204" pitchFamily="34" charset="0"/>
                <a:cs typeface="Times New Roman" panose="02020603050405020304" pitchFamily="18" charset="0"/>
              </a:rPr>
              <a:t>in Berlin </a:t>
            </a:r>
            <a:r>
              <a:rPr lang="de-DE" sz="1200" dirty="0" err="1">
                <a:effectLst/>
                <a:latin typeface="Arial" panose="020B0604020202020204" pitchFamily="34" charset="0"/>
                <a:ea typeface="Calibri" panose="020F0502020204030204" pitchFamily="34" charset="0"/>
                <a:cs typeface="Times New Roman" panose="02020603050405020304" pitchFamily="18" charset="0"/>
              </a:rPr>
              <a:t>musealisieren</a:t>
            </a:r>
            <a:r>
              <a:rPr lang="de-DE" sz="1200" dirty="0">
                <a:effectLst/>
                <a:latin typeface="Arial" panose="020B0604020202020204" pitchFamily="34" charset="0"/>
                <a:ea typeface="Calibri" panose="020F0502020204030204" pitchFamily="34" charset="0"/>
                <a:cs typeface="Times New Roman" panose="02020603050405020304" pitchFamily="18" charset="0"/>
              </a:rPr>
              <a:t> lassen.</a:t>
            </a:r>
          </a:p>
          <a:p>
            <a:pPr marL="0" indent="0">
              <a:lnSpc>
                <a:spcPct val="107000"/>
              </a:lnSpc>
              <a:spcAft>
                <a:spcPts val="800"/>
              </a:spcAft>
              <a:buNone/>
            </a:pPr>
            <a:r>
              <a:rPr lang="de-DE" sz="1200" b="1" dirty="0">
                <a:effectLst/>
                <a:latin typeface="Arial" panose="020B0604020202020204" pitchFamily="34" charset="0"/>
                <a:ea typeface="Calibri" panose="020F0502020204030204" pitchFamily="34" charset="0"/>
                <a:cs typeface="Times New Roman" panose="02020603050405020304" pitchFamily="18" charset="0"/>
              </a:rPr>
              <a:t>Die europäischen Vernichter fremder Kulturen fühlten sich insgesamt als </a:t>
            </a:r>
            <a:r>
              <a:rPr lang="de-DE" sz="12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Boten der Zivilisation</a:t>
            </a:r>
            <a:r>
              <a:rPr lang="de-DE" sz="1200" b="1" dirty="0">
                <a:effectLst/>
                <a:latin typeface="Arial" panose="020B0604020202020204" pitchFamily="34" charset="0"/>
                <a:ea typeface="Calibri" panose="020F0502020204030204" pitchFamily="34" charset="0"/>
                <a:cs typeface="Times New Roman" panose="02020603050405020304" pitchFamily="18" charset="0"/>
              </a:rPr>
              <a:t>, der Humanität, der Aufklärung und des ökonomischen wie technischen Fortschritts.</a:t>
            </a:r>
          </a:p>
          <a:p>
            <a:pPr marL="0" indent="0">
              <a:lnSpc>
                <a:spcPct val="107000"/>
              </a:lnSpc>
              <a:spcAft>
                <a:spcPts val="800"/>
              </a:spcAft>
              <a:buNone/>
            </a:pPr>
            <a:r>
              <a:rPr lang="de-DE" sz="1200" dirty="0">
                <a:effectLst/>
                <a:latin typeface="Arial" panose="020B0604020202020204" pitchFamily="34" charset="0"/>
                <a:ea typeface="Calibri" panose="020F0502020204030204" pitchFamily="34" charset="0"/>
                <a:cs typeface="Times New Roman" panose="02020603050405020304" pitchFamily="18" charset="0"/>
              </a:rPr>
              <a:t>Götz Aly, Das Prachtboot, Frankfurt/Main 2021 S. 39,  178.</a:t>
            </a:r>
          </a:p>
          <a:p>
            <a:pPr marL="0" indent="0">
              <a:lnSpc>
                <a:spcPct val="107000"/>
              </a:lnSpc>
              <a:spcAft>
                <a:spcPts val="800"/>
              </a:spcAft>
              <a:buNone/>
            </a:pP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200" dirty="0">
                <a:effectLst/>
                <a:latin typeface="Arial" panose="020B0604020202020204" pitchFamily="34" charset="0"/>
                <a:ea typeface="Calibri" panose="020F0502020204030204" pitchFamily="34" charset="0"/>
                <a:cs typeface="Times New Roman" panose="02020603050405020304" pitchFamily="18" charset="0"/>
              </a:rPr>
              <a:t>https://www.bz-berlin.de/data/uploads/2020/07/bz12parrz_1595261275-768x1086.jpg</a:t>
            </a:r>
          </a:p>
          <a:p>
            <a:pPr marL="0" indent="0">
              <a:lnSpc>
                <a:spcPct val="107000"/>
              </a:lnSpc>
              <a:spcAft>
                <a:spcPts val="800"/>
              </a:spcAft>
              <a:buNone/>
            </a:pPr>
            <a:r>
              <a:rPr lang="de-DE" sz="1200" dirty="0">
                <a:effectLst/>
                <a:latin typeface="Arial" panose="020B0604020202020204" pitchFamily="34" charset="0"/>
                <a:ea typeface="Calibri" panose="020F0502020204030204" pitchFamily="34" charset="0"/>
                <a:cs typeface="Times New Roman" panose="02020603050405020304" pitchFamily="18" charset="0"/>
              </a:rPr>
              <a:t>https://de.wikipedia.org/wiki/Siegfried_Lichtenstaedter#/media/Datei:Photo_-_Portrait_Siegfried_Lichtenstaedter.jpg</a:t>
            </a:r>
          </a:p>
          <a:p>
            <a:pPr marL="0" indent="0">
              <a:lnSpc>
                <a:spcPct val="107000"/>
              </a:lnSpc>
              <a:spcAft>
                <a:spcPts val="800"/>
              </a:spcAft>
              <a:buNone/>
            </a:pPr>
            <a:r>
              <a:rPr lang="de-DE" sz="1200" dirty="0">
                <a:effectLst/>
                <a:latin typeface="Arial" panose="020B0604020202020204" pitchFamily="34" charset="0"/>
                <a:ea typeface="Calibri" panose="020F0502020204030204" pitchFamily="34" charset="0"/>
                <a:cs typeface="Times New Roman" panose="02020603050405020304" pitchFamily="18" charset="0"/>
              </a:rPr>
              <a:t>http://t1.gstatic.com/licensed-image?q=tbn:ANd9GcRY4Inp1o0XU1ntrq3K7ZB9-IqtCbFNS_HqLklgVz4eXHR-GruOKjFq9BVX3YBX</a:t>
            </a:r>
          </a:p>
          <a:p>
            <a:pPr marL="0" indent="0">
              <a:lnSpc>
                <a:spcPct val="107000"/>
              </a:lnSpc>
              <a:spcAft>
                <a:spcPts val="800"/>
              </a:spcAft>
              <a:buNone/>
            </a:pP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e-DE" sz="1200" dirty="0">
              <a:effectLst/>
              <a:latin typeface="Arial" panose="020B060402020202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26</a:t>
            </a:fld>
            <a:endParaRPr lang="de-DE"/>
          </a:p>
        </p:txBody>
      </p:sp>
    </p:spTree>
    <p:extLst>
      <p:ext uri="{BB962C8B-B14F-4D97-AF65-F5344CB8AC3E}">
        <p14:creationId xmlns:p14="http://schemas.microsoft.com/office/powerpoint/2010/main" val="4052930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9456802-2D46-4A18-A9DB-B2057865BB36}" type="slidenum">
              <a:rPr lang="de-DE" smtClean="0"/>
              <a:pPr/>
              <a:t>27</a:t>
            </a:fld>
            <a:endParaRPr lang="de-DE"/>
          </a:p>
        </p:txBody>
      </p:sp>
    </p:spTree>
    <p:extLst>
      <p:ext uri="{BB962C8B-B14F-4D97-AF65-F5344CB8AC3E}">
        <p14:creationId xmlns:p14="http://schemas.microsoft.com/office/powerpoint/2010/main" val="1205881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Ex negativo: was bisher unterblieben ist</a:t>
            </a:r>
          </a:p>
        </p:txBody>
      </p:sp>
      <p:sp>
        <p:nvSpPr>
          <p:cNvPr id="4" name="Foliennummernplatzhalter 3"/>
          <p:cNvSpPr>
            <a:spLocks noGrp="1"/>
          </p:cNvSpPr>
          <p:nvPr>
            <p:ph type="sldNum" sz="quarter" idx="5"/>
          </p:nvPr>
        </p:nvSpPr>
        <p:spPr/>
        <p:txBody>
          <a:bodyPr/>
          <a:lstStyle/>
          <a:p>
            <a:fld id="{DFE0AFEF-DC98-4D77-9DB6-3A7E03D165F3}" type="slidenum">
              <a:rPr lang="de-DE" smtClean="0"/>
              <a:pPr/>
              <a:t>28</a:t>
            </a:fld>
            <a:endParaRPr lang="de-DE"/>
          </a:p>
        </p:txBody>
      </p:sp>
    </p:spTree>
    <p:extLst>
      <p:ext uri="{BB962C8B-B14F-4D97-AF65-F5344CB8AC3E}">
        <p14:creationId xmlns:p14="http://schemas.microsoft.com/office/powerpoint/2010/main" val="727805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7 - Situation eines Völkerkundemuseums als Ausgangspunkt – das Linden-Museum : wie kommt es zu Sammlungen? Wo sind Verknüpfungen im dt. Südwesten?</a:t>
            </a:r>
          </a:p>
          <a:p>
            <a:r>
              <a:rPr lang="de-DE" dirty="0"/>
              <a:t>8 – heute ist die Restitutionsdebatte allgegenwärtig – Vertiefung: diese Debatte wurde ganz ähnlich schon einmal geführt, in den 70ern und 80ern – Einsichten in Argumentationsmuster, die heute ähnlich wieder auftauchen; hier kann man „Geschichte als Argument“ wirklich spüren</a:t>
            </a:r>
          </a:p>
          <a:p>
            <a:r>
              <a:rPr lang="de-DE" dirty="0"/>
              <a:t>9 – schwierigstes Feld: NS-Erinnerung und koloniale Erinnerung – Konkurrenz (nimmt man sich gegenseitig die Aufmerksamkeitsbutter vom Brot?) oder – wie M. </a:t>
            </a:r>
            <a:r>
              <a:rPr lang="de-DE" dirty="0" err="1"/>
              <a:t>Rothberg</a:t>
            </a:r>
            <a:r>
              <a:rPr lang="de-DE" dirty="0"/>
              <a:t> sagt – soll Erinnerung multidirektional sein und ist sie deshalb kein Nullsummenspiel, sondern profitabel für alle beteiligten Akteure? Singularitätsfrage, Einordnung des Ostfeldzugs und Vernichtungskrieges als koloniales Projekt, es geht um die Legitimität von Vergleichen – und da sind wir definitiv in der Sek. II</a:t>
            </a:r>
          </a:p>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456802-2D46-4A18-A9DB-B2057865BB3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24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Einstieg: Was ist eigentlich passiert: schon im Januar melden die Flugblätter des Dt. Kolonialbundes in Berlin und das zeigt: </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man war sich also das ganze Jahr auch in Berlin darüber im Klaren, dass sich was zusammenbraut</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Wohlgemerkt der eigentliche Genozid erst nach der sog. Schlacht am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Waterberg</a:t>
            </a:r>
            <a:r>
              <a:rPr lang="de-DE" sz="1800" dirty="0">
                <a:effectLst/>
                <a:latin typeface="Calibri" panose="020F0502020204030204" pitchFamily="34" charset="0"/>
                <a:ea typeface="Calibri" panose="020F0502020204030204" pitchFamily="34" charset="0"/>
                <a:cs typeface="Times New Roman" panose="02020603050405020304" pitchFamily="18" charset="0"/>
              </a:rPr>
              <a:t> im Herbst 1904</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Ein Beispiel für die Strahlkraft der Kolonien – man weiß Bescheid und man diskutiert darüber – in den Behörden, im Reichstag, in der Presse</a:t>
            </a:r>
          </a:p>
        </p:txBody>
      </p:sp>
      <p:sp>
        <p:nvSpPr>
          <p:cNvPr id="4" name="Foliennummernplatzhalter 3"/>
          <p:cNvSpPr>
            <a:spLocks noGrp="1"/>
          </p:cNvSpPr>
          <p:nvPr>
            <p:ph type="sldNum" sz="quarter" idx="5"/>
          </p:nvPr>
        </p:nvSpPr>
        <p:spPr/>
        <p:txBody>
          <a:bodyPr/>
          <a:lstStyle/>
          <a:p>
            <a:fld id="{19456802-2D46-4A18-A9DB-B2057865BB36}" type="slidenum">
              <a:rPr lang="de-DE" smtClean="0"/>
              <a:pPr/>
              <a:t>3</a:t>
            </a:fld>
            <a:endParaRPr lang="de-DE"/>
          </a:p>
        </p:txBody>
      </p:sp>
    </p:spTree>
    <p:extLst>
      <p:ext uri="{BB962C8B-B14F-4D97-AF65-F5344CB8AC3E}">
        <p14:creationId xmlns:p14="http://schemas.microsoft.com/office/powerpoint/2010/main" val="270968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Grundfrage:</a:t>
            </a:r>
          </a:p>
          <a:p>
            <a:endParaRPr lang="de-DE" dirty="0"/>
          </a:p>
          <a:p>
            <a:r>
              <a:rPr lang="de-DE" dirty="0"/>
              <a:t>Meinen SuS ist zunächst einmal nichts eingefallen</a:t>
            </a:r>
          </a:p>
        </p:txBody>
      </p:sp>
      <p:sp>
        <p:nvSpPr>
          <p:cNvPr id="4" name="Foliennummernplatzhalter 3"/>
          <p:cNvSpPr>
            <a:spLocks noGrp="1"/>
          </p:cNvSpPr>
          <p:nvPr>
            <p:ph type="sldNum" sz="quarter" idx="5"/>
          </p:nvPr>
        </p:nvSpPr>
        <p:spPr/>
        <p:txBody>
          <a:bodyPr/>
          <a:lstStyle/>
          <a:p>
            <a:fld id="{8AE09942-6C62-4F92-A465-0DC9F93627B3}" type="slidenum">
              <a:rPr lang="de-DE" smtClean="0"/>
              <a:pPr/>
              <a:t>30</a:t>
            </a:fld>
            <a:endParaRPr lang="de-DE"/>
          </a:p>
        </p:txBody>
      </p:sp>
    </p:spTree>
    <p:extLst>
      <p:ext uri="{BB962C8B-B14F-4D97-AF65-F5344CB8AC3E}">
        <p14:creationId xmlns:p14="http://schemas.microsoft.com/office/powerpoint/2010/main" val="911860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eine gewisse Systematik übertragen</a:t>
            </a:r>
          </a:p>
          <a:p>
            <a:r>
              <a:rPr lang="de-DE" dirty="0"/>
              <a:t>(Sek. II – alle machen alles…)</a:t>
            </a:r>
          </a:p>
          <a:p>
            <a:endParaRPr lang="de-DE" dirty="0"/>
          </a:p>
          <a:p>
            <a:r>
              <a:rPr lang="de-DE" dirty="0"/>
              <a:t>Fokus auf Afrika</a:t>
            </a:r>
          </a:p>
          <a:p>
            <a:endParaRPr lang="de-DE" dirty="0"/>
          </a:p>
          <a:p>
            <a:r>
              <a:rPr lang="de-DE" dirty="0"/>
              <a:t>Einflüsse und Beziehungen</a:t>
            </a:r>
          </a:p>
          <a:p>
            <a:r>
              <a:rPr lang="de-DE" dirty="0"/>
              <a:t>Ausstrahlung und Reichweite</a:t>
            </a:r>
          </a:p>
        </p:txBody>
      </p:sp>
      <p:sp>
        <p:nvSpPr>
          <p:cNvPr id="4" name="Foliennummernplatzhalter 3"/>
          <p:cNvSpPr>
            <a:spLocks noGrp="1"/>
          </p:cNvSpPr>
          <p:nvPr>
            <p:ph type="sldNum" sz="quarter" idx="5"/>
          </p:nvPr>
        </p:nvSpPr>
        <p:spPr/>
        <p:txBody>
          <a:bodyPr/>
          <a:lstStyle/>
          <a:p>
            <a:fld id="{5987C941-F5B9-4E91-AB22-26D4B147E455}" type="slidenum">
              <a:rPr lang="de-DE" smtClean="0"/>
              <a:pPr/>
              <a:t>31</a:t>
            </a:fld>
            <a:endParaRPr lang="de-DE"/>
          </a:p>
        </p:txBody>
      </p:sp>
    </p:spTree>
    <p:extLst>
      <p:ext uri="{BB962C8B-B14F-4D97-AF65-F5344CB8AC3E}">
        <p14:creationId xmlns:p14="http://schemas.microsoft.com/office/powerpoint/2010/main" val="225669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Ausgefüllt (Sek II)</a:t>
            </a:r>
          </a:p>
        </p:txBody>
      </p:sp>
      <p:sp>
        <p:nvSpPr>
          <p:cNvPr id="4" name="Foliennummernplatzhalter 3"/>
          <p:cNvSpPr>
            <a:spLocks noGrp="1"/>
          </p:cNvSpPr>
          <p:nvPr>
            <p:ph type="sldNum" sz="quarter" idx="5"/>
          </p:nvPr>
        </p:nvSpPr>
        <p:spPr/>
        <p:txBody>
          <a:bodyPr/>
          <a:lstStyle/>
          <a:p>
            <a:fld id="{19456802-2D46-4A18-A9DB-B2057865BB36}" type="slidenum">
              <a:rPr lang="de-DE" smtClean="0"/>
              <a:pPr/>
              <a:t>32</a:t>
            </a:fld>
            <a:endParaRPr lang="de-DE"/>
          </a:p>
        </p:txBody>
      </p:sp>
    </p:spTree>
    <p:extLst>
      <p:ext uri="{BB962C8B-B14F-4D97-AF65-F5344CB8AC3E}">
        <p14:creationId xmlns:p14="http://schemas.microsoft.com/office/powerpoint/2010/main" val="1201395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https://www.facebook.com/1544516602461904/photos/bei-der-rundfahrt-mit-unserer-kongo-bongo-bahn-kommt-ihr-auch-an-unserem-neuen-d/2240275349552689/</a:t>
            </a:r>
          </a:p>
          <a:p>
            <a:endParaRPr lang="de-DE" dirty="0"/>
          </a:p>
          <a:p>
            <a:r>
              <a:rPr lang="de-DE" dirty="0"/>
              <a:t>Näheres bei: https://www.youtube.com/watch?v=NhNaDslJVw0</a:t>
            </a:r>
          </a:p>
          <a:p>
            <a:endParaRPr lang="de-DE" dirty="0"/>
          </a:p>
          <a:p>
            <a:r>
              <a:rPr lang="de-DE" dirty="0"/>
              <a:t>Foto: Linden-Museum, privat, </a:t>
            </a:r>
          </a:p>
          <a:p>
            <a:r>
              <a:rPr lang="de-DE" dirty="0"/>
              <a:t>https://www.harz-life.net/img2/wissmann-denkmal.jpg</a:t>
            </a:r>
          </a:p>
          <a:p>
            <a:r>
              <a:rPr lang="de-DE" dirty="0"/>
              <a:t>https://upload.wikimedia.org/wikipedia/commons/2/25/Wissmann-Denkmal_%28Bad_Lauterberg%29_11.jpg</a:t>
            </a:r>
          </a:p>
          <a:p>
            <a:endParaRPr lang="de-DE" dirty="0"/>
          </a:p>
        </p:txBody>
      </p:sp>
      <p:sp>
        <p:nvSpPr>
          <p:cNvPr id="4" name="Foliennummernplatzhalter 3"/>
          <p:cNvSpPr>
            <a:spLocks noGrp="1"/>
          </p:cNvSpPr>
          <p:nvPr>
            <p:ph type="sldNum" sz="quarter" idx="5"/>
          </p:nvPr>
        </p:nvSpPr>
        <p:spPr/>
        <p:txBody>
          <a:bodyPr/>
          <a:lstStyle/>
          <a:p>
            <a:fld id="{5987C941-F5B9-4E91-AB22-26D4B147E455}" type="slidenum">
              <a:rPr lang="de-DE" smtClean="0"/>
              <a:pPr/>
              <a:t>33</a:t>
            </a:fld>
            <a:endParaRPr lang="de-DE"/>
          </a:p>
        </p:txBody>
      </p:sp>
    </p:spTree>
    <p:extLst>
      <p:ext uri="{BB962C8B-B14F-4D97-AF65-F5344CB8AC3E}">
        <p14:creationId xmlns:p14="http://schemas.microsoft.com/office/powerpoint/2010/main" val="225669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Sehr spezielles Thema </a:t>
            </a:r>
          </a:p>
          <a:p>
            <a:r>
              <a:rPr lang="de-DE" dirty="0"/>
              <a:t>8 – heute ist die Restitutionsdebatte allgegenwärtig (</a:t>
            </a:r>
            <a:r>
              <a:rPr lang="de-DE" dirty="0" err="1"/>
              <a:t>Luf</a:t>
            </a:r>
            <a:r>
              <a:rPr lang="de-DE" dirty="0"/>
              <a:t>-Boot)– </a:t>
            </a:r>
          </a:p>
          <a:p>
            <a:r>
              <a:rPr lang="de-DE" dirty="0"/>
              <a:t>Vertiefung: diese Debatte wurde ganz ähnlich schon einmal geführt, in den 70ern und 80ern – Einsichten in Argumentationsmuster, die heute ähnlich wieder auftauchen; </a:t>
            </a:r>
          </a:p>
          <a:p>
            <a:r>
              <a:rPr lang="de-DE" dirty="0"/>
              <a:t>hier kann man „Geschichte als Argument“ wirklich spüren</a:t>
            </a:r>
          </a:p>
        </p:txBody>
      </p:sp>
      <p:sp>
        <p:nvSpPr>
          <p:cNvPr id="4" name="Foliennummernplatzhalter 3"/>
          <p:cNvSpPr>
            <a:spLocks noGrp="1"/>
          </p:cNvSpPr>
          <p:nvPr>
            <p:ph type="sldNum" sz="quarter" idx="5"/>
          </p:nvPr>
        </p:nvSpPr>
        <p:spPr/>
        <p:txBody>
          <a:bodyPr/>
          <a:lstStyle/>
          <a:p>
            <a:fld id="{19456802-2D46-4A18-A9DB-B2057865BB36}" type="slidenum">
              <a:rPr lang="de-DE" smtClean="0"/>
              <a:pPr/>
              <a:t>34</a:t>
            </a:fld>
            <a:endParaRPr lang="de-DE"/>
          </a:p>
        </p:txBody>
      </p:sp>
    </p:spTree>
    <p:extLst>
      <p:ext uri="{BB962C8B-B14F-4D97-AF65-F5344CB8AC3E}">
        <p14:creationId xmlns:p14="http://schemas.microsoft.com/office/powerpoint/2010/main" val="2318839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der weltberühmten Beninmasken ziert auch das aktuelle Buch von B. Savoy</a:t>
            </a:r>
          </a:p>
          <a:p>
            <a:r>
              <a:rPr lang="de-DE" dirty="0"/>
              <a:t>Queen Ida </a:t>
            </a:r>
            <a:r>
              <a:rPr lang="de-DE" dirty="0" err="1"/>
              <a:t>Mask</a:t>
            </a:r>
            <a:r>
              <a:rPr lang="de-DE" dirty="0"/>
              <a:t>, eine der sog. Benin-Masken</a:t>
            </a:r>
          </a:p>
          <a:p>
            <a:r>
              <a:rPr lang="de-DE" dirty="0"/>
              <a:t>16. Jh., heute Britisches Museum  London</a:t>
            </a:r>
          </a:p>
          <a:p>
            <a:endParaRPr lang="de-DE" dirty="0"/>
          </a:p>
          <a:p>
            <a:r>
              <a:rPr lang="de-DE" dirty="0"/>
              <a:t>https://en.wikipedia.org/wiki/Benin_ivory_mask#/media/File:Queen_Mother_Pendant_Mask-_Iyoba_MET_DP231460.jpg</a:t>
            </a:r>
          </a:p>
        </p:txBody>
      </p:sp>
      <p:sp>
        <p:nvSpPr>
          <p:cNvPr id="4" name="Foliennummernplatzhalter 3"/>
          <p:cNvSpPr>
            <a:spLocks noGrp="1"/>
          </p:cNvSpPr>
          <p:nvPr>
            <p:ph type="sldNum" sz="quarter" idx="5"/>
          </p:nvPr>
        </p:nvSpPr>
        <p:spPr/>
        <p:txBody>
          <a:bodyPr/>
          <a:lstStyle/>
          <a:p>
            <a:fld id="{19456802-2D46-4A18-A9DB-B2057865BB36}" type="slidenum">
              <a:rPr lang="de-DE" smtClean="0"/>
              <a:pPr/>
              <a:t>35</a:t>
            </a:fld>
            <a:endParaRPr lang="de-DE"/>
          </a:p>
        </p:txBody>
      </p:sp>
    </p:spTree>
    <p:extLst>
      <p:ext uri="{BB962C8B-B14F-4D97-AF65-F5344CB8AC3E}">
        <p14:creationId xmlns:p14="http://schemas.microsoft.com/office/powerpoint/2010/main" val="3660487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Perspektivwechsel: Wie wäre es, wenn der deutsche Kulturinteressierte für dieses Bild (Alte Pinakothek, München) nach Bombay fahren müsste?</a:t>
            </a:r>
          </a:p>
          <a:p>
            <a:endParaRPr lang="de-DE" dirty="0"/>
          </a:p>
          <a:p>
            <a:r>
              <a:rPr lang="de-DE" dirty="0"/>
              <a:t>https://de.wikipedia.org/wiki/Albrecht_D%C3%BCrer#/media/Datei:Self-portrait_by_Albrecht_D%C3%BCrer.jpg</a:t>
            </a:r>
          </a:p>
          <a:p>
            <a:r>
              <a:rPr lang="de-DE" dirty="0"/>
              <a:t>https://www.juergen-reichmann.de/images/pics/1701000/1701630.jpg</a:t>
            </a:r>
          </a:p>
          <a:p>
            <a:r>
              <a:rPr lang="de-DE" dirty="0"/>
              <a:t>https://dynamic-media-cdn.tripadvisor.com/media/photo-o/0a/03/98/c5/national-gallery-of-modern.jpg?w=700&amp;h=-1&amp;s=1</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08C1A7-60F2-4208-AF1F-4A3AF3137C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093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Oder wie wäre es, wenn der Wanderer über dem Nebelmeer nicht in der Hamburger Kunsthalle hinge, sondern in Dakar?</a:t>
            </a:r>
          </a:p>
          <a:p>
            <a:endParaRPr lang="de-DE" dirty="0"/>
          </a:p>
          <a:p>
            <a:r>
              <a:rPr lang="de-DE" dirty="0"/>
              <a:t>Würden wir Argumente akzeptieren wie:</a:t>
            </a:r>
          </a:p>
          <a:p>
            <a:r>
              <a:rPr lang="de-DE" dirty="0"/>
              <a:t>Das benötigen die afrikanischen/indischen Wissenschaftler, um ordentlich arbeiten zu können?</a:t>
            </a:r>
          </a:p>
          <a:p>
            <a:r>
              <a:rPr lang="de-DE" dirty="0"/>
              <a:t>Das würde in Hamburg nur kaputtgehen bei der dortigen Witterung.</a:t>
            </a:r>
          </a:p>
          <a:p>
            <a:r>
              <a:rPr lang="de-DE" dirty="0"/>
              <a:t>Jeder interessierte Hamburger kann doch nach Dakar kommen – das Museum steht ihm offen.</a:t>
            </a:r>
          </a:p>
          <a:p>
            <a:endParaRPr lang="de-DE" dirty="0"/>
          </a:p>
          <a:p>
            <a:r>
              <a:rPr lang="de-DE" dirty="0"/>
              <a:t>https://upload.wikimedia.org/wikipedia/commons/a/a6/Ueber-die-sammlung-19-jahrhundert-caspar-david-friedrich-wanderer-ueber-dem-nebelmeer.jpg</a:t>
            </a:r>
          </a:p>
          <a:p>
            <a:r>
              <a:rPr lang="de-DE" dirty="0"/>
              <a:t>https://de.wikipedia.org/wiki/Hamburger_Kunsthalle#/media/Datei:Hamburger_Kunsthalle.jpg</a:t>
            </a:r>
          </a:p>
          <a:p>
            <a:r>
              <a:rPr lang="de-DE" dirty="0"/>
              <a:t>https://dynamic-media-cdn.tripadvisor.com/media/photo-o/0e/27/93/8d/musee-de-l-ifan-de-dakar.jpg?w=1200&amp;h=-1&amp;s=1</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08C1A7-60F2-4208-AF1F-4A3AF3137C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788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Noch weiter zugespitzt: vieles, was man im 19. Jh. geraubt, geplündert, unrechtmäßig erworben, abgehandelt für ein Appel und ein Ei (meist billiger Tabak)</a:t>
            </a:r>
          </a:p>
          <a:p>
            <a:r>
              <a:rPr lang="de-DE" dirty="0"/>
              <a:t>(anonymer Ankauf“ – Hamburger Südseeexpedition)</a:t>
            </a:r>
          </a:p>
          <a:p>
            <a:r>
              <a:rPr lang="de-DE" dirty="0"/>
              <a:t>All das steht nicht unbedingt in Vitrinen, sondern verschimmelt ganz häufig in Magazinen! </a:t>
            </a:r>
          </a:p>
          <a:p>
            <a:r>
              <a:rPr lang="de-DE" dirty="0"/>
              <a:t>Und zwar weil der Westen ca. 90% des afrikanischen Kulturguts entwendet hat.</a:t>
            </a:r>
          </a:p>
          <a:p>
            <a:r>
              <a:rPr lang="de-DE" dirty="0"/>
              <a:t>Es geht also nicht um eine Elitediskussion oder eine Luxusdiskussion, sondern um eine zentrale Frage von kultureller Identität.</a:t>
            </a:r>
          </a:p>
          <a:p>
            <a:endParaRPr lang="de-DE" dirty="0"/>
          </a:p>
          <a:p>
            <a:r>
              <a:rPr lang="de-DE" dirty="0"/>
              <a:t>Linden-Museum</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08C1A7-60F2-4208-AF1F-4A3AF3137C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019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Berechtigte Frage.</a:t>
            </a:r>
          </a:p>
          <a:p>
            <a:r>
              <a:rPr lang="de-DE" dirty="0"/>
              <a:t>Zumal: man weiß, was man hat, man repräsentiert es auf Briefmarken aus den 70er Jahre</a:t>
            </a:r>
          </a:p>
          <a:p>
            <a:r>
              <a:rPr lang="de-DE" dirty="0"/>
              <a:t>Hier: Leipzig und Wien</a:t>
            </a:r>
          </a:p>
          <a:p>
            <a:endParaRPr lang="de-DE" dirty="0"/>
          </a:p>
          <a:p>
            <a:r>
              <a:rPr lang="de-DE" dirty="0"/>
              <a:t>https://www.suche-briefmarken.de/Bilder/ddr/ddr71002.jpg</a:t>
            </a:r>
          </a:p>
          <a:p>
            <a:r>
              <a:rPr lang="de-DE" dirty="0"/>
              <a:t>https://austria-forum.org/attach/Wissenssammlungen/Briefmarken/1978/V%C3%B6lkerkunde/scaled-300x252-RedakII_780313b_1.jpg</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08C1A7-60F2-4208-AF1F-4A3AF3137C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92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Hier in dieser ersten Meldung wird schon vieles deutlich ….</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Einstieg in die Thematik</a:t>
            </a:r>
          </a:p>
        </p:txBody>
      </p:sp>
      <p:sp>
        <p:nvSpPr>
          <p:cNvPr id="4" name="Foliennummernplatzhalter 3"/>
          <p:cNvSpPr>
            <a:spLocks noGrp="1"/>
          </p:cNvSpPr>
          <p:nvPr>
            <p:ph type="sldNum" sz="quarter" idx="5"/>
          </p:nvPr>
        </p:nvSpPr>
        <p:spPr/>
        <p:txBody>
          <a:bodyPr/>
          <a:lstStyle/>
          <a:p>
            <a:fld id="{19456802-2D46-4A18-A9DB-B2057865BB36}" type="slidenum">
              <a:rPr lang="de-DE" smtClean="0"/>
              <a:pPr/>
              <a:t>4</a:t>
            </a:fld>
            <a:endParaRPr lang="de-DE"/>
          </a:p>
        </p:txBody>
      </p:sp>
    </p:spTree>
    <p:extLst>
      <p:ext uri="{BB962C8B-B14F-4D97-AF65-F5344CB8AC3E}">
        <p14:creationId xmlns:p14="http://schemas.microsoft.com/office/powerpoint/2010/main" val="576221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Hypothesenbildung durch Schüler (=die meisten Argumente entsprechen denen der Museumsdirektoren in den 70ern/80ern)</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08C1A7-60F2-4208-AF1F-4A3AF3137C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301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effectLst/>
                <a:latin typeface="Arial" panose="020B0604020202020204" pitchFamily="34" charset="0"/>
                <a:ea typeface="Calibri" panose="020F0502020204030204" pitchFamily="34" charset="0"/>
                <a:cs typeface="Arial" panose="020B0604020202020204" pitchFamily="34" charset="0"/>
              </a:rPr>
              <a:t>Abwehr formiert sich, angeführt vom einstigen Leiter des LM</a:t>
            </a:r>
          </a:p>
          <a:p>
            <a:r>
              <a:rPr lang="de-DE" sz="1200" dirty="0" err="1">
                <a:effectLst/>
                <a:latin typeface="Arial" panose="020B0604020202020204" pitchFamily="34" charset="0"/>
                <a:ea typeface="Calibri" panose="020F0502020204030204" pitchFamily="34" charset="0"/>
                <a:cs typeface="Arial" panose="020B0604020202020204" pitchFamily="34" charset="0"/>
              </a:rPr>
              <a:t>Unesco</a:t>
            </a:r>
            <a:r>
              <a:rPr lang="de-DE" sz="1200" dirty="0">
                <a:effectLst/>
                <a:latin typeface="Arial" panose="020B0604020202020204" pitchFamily="34" charset="0"/>
                <a:ea typeface="Calibri" panose="020F0502020204030204" pitchFamily="34" charset="0"/>
                <a:cs typeface="Arial" panose="020B0604020202020204" pitchFamily="34" charset="0"/>
              </a:rPr>
              <a:t>-Handreichung in Auszügen als AB: sehr beeindruckend - empörend, wie systematisch und gezielt damals vorgegangen wurde</a:t>
            </a:r>
          </a:p>
          <a:p>
            <a:endParaRPr lang="de-DE" sz="1200" dirty="0">
              <a:effectLst/>
              <a:latin typeface="Arial" panose="020B0604020202020204" pitchFamily="34" charset="0"/>
              <a:ea typeface="Calibri" panose="020F0502020204030204" pitchFamily="34" charset="0"/>
              <a:cs typeface="Arial" panose="020B0604020202020204" pitchFamily="34" charset="0"/>
            </a:endParaRPr>
          </a:p>
          <a:p>
            <a:r>
              <a:rPr lang="de-DE" sz="1200" dirty="0">
                <a:effectLst/>
                <a:latin typeface="Arial" panose="020B0604020202020204" pitchFamily="34" charset="0"/>
                <a:ea typeface="Calibri" panose="020F0502020204030204" pitchFamily="34" charset="0"/>
                <a:cs typeface="Arial" panose="020B0604020202020204" pitchFamily="34" charset="0"/>
              </a:rPr>
              <a:t>z.B. universalistische Argumente: Verantwortung vor der gesamten Menschheit (British Museum)</a:t>
            </a:r>
          </a:p>
          <a:p>
            <a:r>
              <a:rPr lang="de-DE" sz="1200" dirty="0">
                <a:effectLst/>
                <a:latin typeface="Arial" panose="020B0604020202020204" pitchFamily="34" charset="0"/>
                <a:ea typeface="Calibri" panose="020F0502020204030204" pitchFamily="34" charset="0"/>
                <a:cs typeface="Arial" panose="020B0604020202020204" pitchFamily="34" charset="0"/>
              </a:rPr>
              <a:t>Hinweis auf „sauberen Erwerb“</a:t>
            </a:r>
          </a:p>
          <a:p>
            <a:r>
              <a:rPr lang="de-DE" sz="1200" dirty="0">
                <a:effectLst/>
                <a:latin typeface="Arial" panose="020B0604020202020204" pitchFamily="34" charset="0"/>
                <a:ea typeface="Calibri" panose="020F0502020204030204" pitchFamily="34" charset="0"/>
                <a:cs typeface="Arial" panose="020B0604020202020204" pitchFamily="34" charset="0"/>
              </a:rPr>
              <a:t>Begriffsfragen: „Restitution“ vermeiden, sondern „Transfer“ verwenden</a:t>
            </a:r>
          </a:p>
          <a:p>
            <a:r>
              <a:rPr lang="de-DE" sz="1200" dirty="0">
                <a:effectLst/>
                <a:latin typeface="Arial" panose="020B0604020202020204" pitchFamily="34" charset="0"/>
                <a:ea typeface="Calibri" panose="020F0502020204030204" pitchFamily="34" charset="0"/>
                <a:cs typeface="Arial" panose="020B0604020202020204" pitchFamily="34" charset="0"/>
              </a:rPr>
              <a:t>Nachweis, dass nichts mehr vorhanden ist</a:t>
            </a:r>
          </a:p>
          <a:p>
            <a:r>
              <a:rPr lang="de-DE" sz="1200" dirty="0">
                <a:effectLst/>
                <a:latin typeface="Arial" panose="020B0604020202020204" pitchFamily="34" charset="0"/>
                <a:ea typeface="Calibri" panose="020F0502020204030204" pitchFamily="34" charset="0"/>
                <a:cs typeface="Arial" panose="020B0604020202020204" pitchFamily="34" charset="0"/>
              </a:rPr>
              <a:t>Verlangsamung durch bürokratische Verfahren, gezielte Verschleppung</a:t>
            </a:r>
          </a:p>
          <a:p>
            <a:endParaRPr lang="de-DE" sz="1200" dirty="0">
              <a:effectLst/>
              <a:latin typeface="Arial" panose="020B0604020202020204" pitchFamily="34" charset="0"/>
              <a:ea typeface="Calibri" panose="020F0502020204030204" pitchFamily="34" charset="0"/>
              <a:cs typeface="Arial" panose="020B0604020202020204" pitchFamily="34" charset="0"/>
            </a:endParaRPr>
          </a:p>
          <a:p>
            <a:r>
              <a:rPr lang="de-DE" sz="1200" dirty="0">
                <a:effectLst/>
                <a:latin typeface="Arial" panose="020B0604020202020204" pitchFamily="34" charset="0"/>
                <a:ea typeface="Calibri" panose="020F0502020204030204" pitchFamily="34" charset="0"/>
                <a:cs typeface="Arial" panose="020B0604020202020204" pitchFamily="34" charset="0"/>
              </a:rPr>
              <a:t>Wissenschaftliche Argumente: überlasst es doch den Fachleuten</a:t>
            </a:r>
          </a:p>
          <a:p>
            <a:r>
              <a:rPr lang="de-DE" sz="1200" dirty="0">
                <a:effectLst/>
                <a:latin typeface="Arial" panose="020B0604020202020204" pitchFamily="34" charset="0"/>
                <a:ea typeface="Calibri" panose="020F0502020204030204" pitchFamily="34" charset="0"/>
                <a:cs typeface="Arial" panose="020B0604020202020204" pitchFamily="34" charset="0"/>
              </a:rPr>
              <a:t>Museen im Zeichen des Internationalismus</a:t>
            </a:r>
          </a:p>
          <a:p>
            <a:endParaRPr lang="de-DE"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Wingdings" panose="05000000000000000000" pitchFamily="2" charset="2"/>
              <a:buChar char="à"/>
            </a:pPr>
            <a:r>
              <a:rPr lang="de-DE" sz="12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Es kommt immer wieder durch: die Überlegenheitshaltung, Herablassung, der eurozentristische Blick – verzweifelte Suche nach einem Vorwand</a:t>
            </a:r>
          </a:p>
          <a:p>
            <a:pPr marL="171450" indent="-171450">
              <a:buFont typeface="Wingdings" panose="05000000000000000000" pitchFamily="2" charset="2"/>
              <a:buChar char="à"/>
            </a:pPr>
            <a:r>
              <a:rPr lang="de-DE" sz="12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Dass uns das heute so (negativ) auffällt, ist ja schon ein gutes Zeichen</a:t>
            </a:r>
          </a:p>
          <a:p>
            <a:pPr marL="171450" indent="-171450">
              <a:buFont typeface="Wingdings" panose="05000000000000000000" pitchFamily="2" charset="2"/>
              <a:buChar char="à"/>
            </a:pPr>
            <a:endParaRPr lang="de-DE" sz="12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a:p>
            <a:pPr marL="171450" indent="-171450">
              <a:buFont typeface="Wingdings" panose="05000000000000000000" pitchFamily="2" charset="2"/>
              <a:buChar char="à"/>
            </a:pPr>
            <a:r>
              <a:rPr lang="de-DE" sz="12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MUT: Existenzängste? „Wir haben so viel, dass es kein Problem wäre, angeforderte Objekt zu erstatten.“</a:t>
            </a:r>
          </a:p>
          <a:p>
            <a:pPr marL="171450" indent="-171450">
              <a:buFont typeface="Wingdings" panose="05000000000000000000" pitchFamily="2" charset="2"/>
              <a:buChar char="à"/>
            </a:pPr>
            <a:endParaRPr lang="de-DE" sz="1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de-DE" dirty="0"/>
              <a:t>https://www.proquest.com/openview/afdd8c76d9b50dde75d2f7875aba4c9e/1.pdf?pq-origsite=gscholar&amp;cbl=1556338</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08C1A7-60F2-4208-AF1F-4A3AF3137C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7678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„begehbare Schaufenster kolonialzeitlicher Aneignungspraktiken“</a:t>
            </a:r>
          </a:p>
          <a:p>
            <a:r>
              <a:rPr lang="de-DE" dirty="0"/>
              <a:t>Zwanghafte Reflexe: Bedrohung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Die Männer, die sich in Europa nach 1960 gegen Restitutionsgesuche aus ehemals kolonisierten Ländern stemmten, haben den nachfolgenden Generationen eine </a:t>
            </a:r>
            <a:r>
              <a:rPr kumimoji="0" lang="de-DE" sz="1200" b="1" i="0" u="none" strike="noStrike" kern="1200" cap="none" spc="0" normalizeH="0" baseline="0" noProof="0" dirty="0">
                <a:ln>
                  <a:noFill/>
                </a:ln>
                <a:solidFill>
                  <a:srgbClr val="FF0000"/>
                </a:solidFill>
                <a:effectLst/>
                <a:uLnTx/>
                <a:uFillTx/>
                <a:latin typeface="Calibri" panose="020F0502020204030204"/>
                <a:ea typeface="+mn-ea"/>
                <a:cs typeface="+mn-cs"/>
              </a:rPr>
              <a:t>gigantische kulturelle Schuld </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hinterlassen.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Calibri" panose="020F0502020204030204"/>
                <a:ea typeface="+mn-ea"/>
                <a:cs typeface="+mn-cs"/>
              </a:rPr>
              <a:t>Auch </a:t>
            </a:r>
            <a:r>
              <a:rPr kumimoji="0" lang="de-DE" sz="1200" b="1" i="0" u="none" strike="noStrike" kern="1200" cap="none" spc="0" normalizeH="0" baseline="0" noProof="0" dirty="0">
                <a:ln>
                  <a:noFill/>
                </a:ln>
                <a:solidFill>
                  <a:srgbClr val="FF0000"/>
                </a:solidFill>
                <a:effectLst/>
                <a:uLnTx/>
                <a:uFillTx/>
                <a:latin typeface="Calibri" panose="020F0502020204030204"/>
                <a:ea typeface="+mn-ea"/>
                <a:cs typeface="+mn-cs"/>
              </a:rPr>
              <a:t>Museen lügen</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 Es] ist deutlich geworden, dass viele Akteure in den Museumsverwaltungen der 70er und 80er Jahre mit doppelter Zunge sprachen.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de-DE" dirty="0"/>
              <a:t>https://de.wikipedia.org/wiki/B%C3%A9n%C3%A9dicte_Savoy</a:t>
            </a:r>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08C1A7-60F2-4208-AF1F-4A3AF3137C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386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Diskussion: ergebnisoffen – Aktualität der Debatte, historisch aufgezäumt</a:t>
            </a:r>
          </a:p>
          <a:p>
            <a:r>
              <a:rPr lang="de-DE" dirty="0"/>
              <a:t>Evtl. gibt es ja auch berechtigte Argumente contra Rückgabe?</a:t>
            </a:r>
          </a:p>
          <a:p>
            <a:r>
              <a:rPr lang="de-DE" dirty="0"/>
              <a:t>Fragen des Rückgabe-Prozesses: wem? </a:t>
            </a:r>
          </a:p>
          <a:p>
            <a:endParaRPr lang="de-DE" dirty="0"/>
          </a:p>
          <a:p>
            <a:r>
              <a:rPr lang="de-DE" dirty="0"/>
              <a:t>Aktuelle: Frankreich: Macron will zurückgeben; GB nicht, Deutschland gespalten,…</a:t>
            </a:r>
          </a:p>
          <a:p>
            <a:endParaRPr lang="de-DE" dirty="0"/>
          </a:p>
          <a:p>
            <a:r>
              <a:rPr lang="de-DE" dirty="0"/>
              <a:t>Während der Corona-Flugpläne wäre ja Platz in den Flugzeugen….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Bild: Savoy, Afrikas Kampf um seine Kunst</a:t>
            </a:r>
          </a:p>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08C1A7-60F2-4208-AF1F-4A3AF3137CB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991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Abschluss noch eine politische Wendung. </a:t>
            </a:r>
          </a:p>
          <a:p>
            <a:r>
              <a:rPr lang="de-DE" dirty="0"/>
              <a:t>Doppelmoral: Afrikanische Menschen schickt man gerne nach Hause;</a:t>
            </a:r>
          </a:p>
          <a:p>
            <a:r>
              <a:rPr lang="de-DE" dirty="0"/>
              <a:t>Deren Kulturgüter behält man aber.</a:t>
            </a:r>
          </a:p>
          <a:p>
            <a:endParaRPr lang="de-DE" dirty="0"/>
          </a:p>
          <a:p>
            <a:r>
              <a:rPr lang="de-DE" dirty="0"/>
              <a:t>Karikatur von </a:t>
            </a:r>
            <a:r>
              <a:rPr lang="de-DE" dirty="0" err="1"/>
              <a:t>Jimoh</a:t>
            </a:r>
            <a:r>
              <a:rPr lang="de-DE" dirty="0"/>
              <a:t> </a:t>
            </a:r>
            <a:r>
              <a:rPr lang="de-DE" dirty="0" err="1"/>
              <a:t>Ganiyu</a:t>
            </a:r>
            <a:r>
              <a:rPr lang="de-DE" dirty="0"/>
              <a:t>, „Double Standard“, 2010</a:t>
            </a:r>
          </a:p>
          <a:p>
            <a:r>
              <a:rPr lang="de-DE" dirty="0"/>
              <a:t>https://africacartoons.com/ganiyu-jimga-jimoh-double-standard/</a:t>
            </a:r>
          </a:p>
        </p:txBody>
      </p:sp>
      <p:sp>
        <p:nvSpPr>
          <p:cNvPr id="4" name="Foliennummernplatzhalter 3"/>
          <p:cNvSpPr>
            <a:spLocks noGrp="1"/>
          </p:cNvSpPr>
          <p:nvPr>
            <p:ph type="sldNum" sz="quarter" idx="5"/>
          </p:nvPr>
        </p:nvSpPr>
        <p:spPr/>
        <p:txBody>
          <a:bodyPr/>
          <a:lstStyle/>
          <a:p>
            <a:fld id="{FCD14B7A-77FD-4FA7-B5A3-14E798685C8F}" type="slidenum">
              <a:rPr lang="de-DE" smtClean="0"/>
              <a:pPr/>
              <a:t>44</a:t>
            </a:fld>
            <a:endParaRPr lang="de-DE"/>
          </a:p>
        </p:txBody>
      </p:sp>
    </p:spTree>
    <p:extLst>
      <p:ext uri="{BB962C8B-B14F-4D97-AF65-F5344CB8AC3E}">
        <p14:creationId xmlns:p14="http://schemas.microsoft.com/office/powerpoint/2010/main" val="2139250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Letzte Doppelstunde: Summa und aus meiner Sicht ein würdiger Abschluss am Ende von 12.2</a:t>
            </a:r>
          </a:p>
        </p:txBody>
      </p:sp>
      <p:sp>
        <p:nvSpPr>
          <p:cNvPr id="4" name="Foliennummernplatzhalter 3"/>
          <p:cNvSpPr>
            <a:spLocks noGrp="1"/>
          </p:cNvSpPr>
          <p:nvPr>
            <p:ph type="sldNum" sz="quarter" idx="5"/>
          </p:nvPr>
        </p:nvSpPr>
        <p:spPr/>
        <p:txBody>
          <a:bodyPr/>
          <a:lstStyle/>
          <a:p>
            <a:fld id="{19456802-2D46-4A18-A9DB-B2057865BB36}" type="slidenum">
              <a:rPr lang="de-DE" smtClean="0"/>
              <a:pPr/>
              <a:t>45</a:t>
            </a:fld>
            <a:endParaRPr lang="de-DE"/>
          </a:p>
        </p:txBody>
      </p:sp>
    </p:spTree>
    <p:extLst>
      <p:ext uri="{BB962C8B-B14F-4D97-AF65-F5344CB8AC3E}">
        <p14:creationId xmlns:p14="http://schemas.microsoft.com/office/powerpoint/2010/main" val="853192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Einordnung der kolonialen Geschichte und Erinnerung in einen Gesamtrahmen </a:t>
            </a:r>
          </a:p>
          <a:p>
            <a:r>
              <a:rPr lang="de-DE" dirty="0"/>
              <a:t>+ aktueller Streit/Debatte in den Feuilletons</a:t>
            </a:r>
          </a:p>
          <a:p>
            <a:endParaRPr lang="de-DE" dirty="0"/>
          </a:p>
          <a:p>
            <a:r>
              <a:rPr lang="de-DE" dirty="0"/>
              <a:t>Hier drei zentrale Protagonisten, auf deren texte man sich immer wieder bezieht</a:t>
            </a:r>
          </a:p>
          <a:p>
            <a:endParaRPr lang="de-DE" dirty="0"/>
          </a:p>
          <a:p>
            <a:r>
              <a:rPr lang="de-DE" dirty="0"/>
              <a:t>https://www.dirkmoses.com/uploads/7/3/8/2/7382125/published/weebly-cropped.jpg?1608224903</a:t>
            </a:r>
          </a:p>
          <a:p>
            <a:r>
              <a:rPr lang="de-DE" dirty="0"/>
              <a:t>https://assets.deuts</a:t>
            </a:r>
          </a:p>
          <a:p>
            <a:r>
              <a:rPr lang="de-DE" dirty="0"/>
              <a:t>https://de.wikipedia.org/wiki/J%C3%BCrgen_Zimmerer#/media/Datei:J%C3%BCrgen_Zimmerer_Aufnahme_Kevin_Fuchs.jpgchlandfunk.de/FILE_4f5eb1740c85a063316fdcc032dd38ca/1280xauto.jpg?t=1628492095814</a:t>
            </a:r>
          </a:p>
        </p:txBody>
      </p:sp>
      <p:sp>
        <p:nvSpPr>
          <p:cNvPr id="4" name="Foliennummernplatzhalter 3"/>
          <p:cNvSpPr>
            <a:spLocks noGrp="1"/>
          </p:cNvSpPr>
          <p:nvPr>
            <p:ph type="sldNum" sz="quarter" idx="5"/>
          </p:nvPr>
        </p:nvSpPr>
        <p:spPr/>
        <p:txBody>
          <a:bodyPr/>
          <a:lstStyle/>
          <a:p>
            <a:fld id="{19456802-2D46-4A18-A9DB-B2057865BB36}" type="slidenum">
              <a:rPr lang="de-DE" smtClean="0"/>
              <a:pPr/>
              <a:t>46</a:t>
            </a:fld>
            <a:endParaRPr lang="de-DE"/>
          </a:p>
        </p:txBody>
      </p:sp>
    </p:spTree>
    <p:extLst>
      <p:ext uri="{BB962C8B-B14F-4D97-AF65-F5344CB8AC3E}">
        <p14:creationId xmlns:p14="http://schemas.microsoft.com/office/powerpoint/2010/main" val="4227697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wenig ausholen: worum geht es eigentlich in dieser Debatte – vieles ist sehr heikel und alles andere als umstritten</a:t>
            </a:r>
          </a:p>
          <a:p>
            <a:endParaRPr lang="de-DE" dirty="0"/>
          </a:p>
          <a:p>
            <a:r>
              <a:rPr lang="de-DE" dirty="0"/>
              <a:t>Versuche auf Themenfelder zu reduzieren</a:t>
            </a:r>
          </a:p>
          <a:p>
            <a:pPr marL="228600" indent="-228600">
              <a:buAutoNum type="arabicParenBoth"/>
            </a:pPr>
            <a:r>
              <a:rPr lang="de-DE" dirty="0"/>
              <a:t>Historischer Vergleich (Shoah)</a:t>
            </a:r>
          </a:p>
          <a:p>
            <a:pPr marL="228600" indent="-228600">
              <a:buAutoNum type="arabicParenBoth"/>
            </a:pPr>
            <a:r>
              <a:rPr lang="de-DE" dirty="0" err="1"/>
              <a:t>Zshg</a:t>
            </a:r>
            <a:r>
              <a:rPr lang="de-DE" dirty="0"/>
              <a:t> zwischen kolonialem und NS-Vernichtungskrieg. Kontinuitätslinien? Frage nach der </a:t>
            </a:r>
            <a:r>
              <a:rPr lang="de-DE" dirty="0" err="1"/>
              <a:t>Imperialität</a:t>
            </a:r>
            <a:r>
              <a:rPr lang="de-DE" dirty="0"/>
              <a:t> des Feldzugs im Osten und der NS-Pläne (Generalplan Ost)</a:t>
            </a:r>
          </a:p>
          <a:p>
            <a:pPr marL="228600" indent="-228600">
              <a:buAutoNum type="arabicParenBoth"/>
            </a:pPr>
            <a:r>
              <a:rPr lang="de-DE" dirty="0"/>
              <a:t>Begriff „Zivilisationsbruch“ – ist der nicht eurozentrisch, denn man blendet das koloniale Geschehen ja aus. Spricht man anderen den Begriff der „Zivilisation“ ab?</a:t>
            </a:r>
          </a:p>
          <a:p>
            <a:pPr marL="228600" indent="-228600">
              <a:buAutoNum type="arabicParenBoth"/>
            </a:pPr>
            <a:r>
              <a:rPr lang="de-DE" dirty="0"/>
              <a:t>Singularität (BP Kl. 9): ein  passender Begriff, um historisch zu arbeiten?</a:t>
            </a:r>
          </a:p>
          <a:p>
            <a:pPr marL="228600" indent="-228600">
              <a:buAutoNum type="arabicParenBoth"/>
            </a:pPr>
            <a:r>
              <a:rPr lang="de-DE" dirty="0"/>
              <a:t>Aktualität: Frage nach dem Fortleben dieser Strukturen; </a:t>
            </a:r>
            <a:r>
              <a:rPr lang="de-DE" dirty="0" err="1"/>
              <a:t>Mbembe</a:t>
            </a:r>
            <a:r>
              <a:rPr lang="de-DE" dirty="0"/>
              <a:t>: sieht diese Strukturen auch im Staat Israel</a:t>
            </a:r>
          </a:p>
          <a:p>
            <a:pPr marL="228600" indent="-228600">
              <a:buAutoNum type="arabicParenBoth"/>
            </a:pPr>
            <a:r>
              <a:rPr lang="de-DE" dirty="0"/>
              <a:t>Umgang mit Israelkritik</a:t>
            </a:r>
          </a:p>
          <a:p>
            <a:pPr marL="228600" indent="-228600">
              <a:buAutoNum type="arabicParenBoth"/>
            </a:pPr>
            <a:r>
              <a:rPr lang="de-DE" dirty="0"/>
              <a:t>Konsequenz: Neubewertung historische Epochen</a:t>
            </a:r>
          </a:p>
          <a:p>
            <a:pPr marL="228600" indent="-228600">
              <a:buAutoNum type="arabicParenBoth"/>
            </a:pPr>
            <a:r>
              <a:rPr lang="de-DE" dirty="0" err="1"/>
              <a:t>Procincializing</a:t>
            </a:r>
            <a:r>
              <a:rPr lang="de-DE" dirty="0"/>
              <a:t> Europe: Aufwertung der globalen Perspektive</a:t>
            </a:r>
          </a:p>
        </p:txBody>
      </p:sp>
      <p:sp>
        <p:nvSpPr>
          <p:cNvPr id="4" name="Foliennummernplatzhalter 3"/>
          <p:cNvSpPr>
            <a:spLocks noGrp="1"/>
          </p:cNvSpPr>
          <p:nvPr>
            <p:ph type="sldNum" sz="quarter" idx="5"/>
          </p:nvPr>
        </p:nvSpPr>
        <p:spPr/>
        <p:txBody>
          <a:bodyPr/>
          <a:lstStyle/>
          <a:p>
            <a:fld id="{19456802-2D46-4A18-A9DB-B2057865BB36}" type="slidenum">
              <a:rPr lang="de-DE" smtClean="0"/>
              <a:pPr/>
              <a:t>47</a:t>
            </a:fld>
            <a:endParaRPr lang="de-DE"/>
          </a:p>
        </p:txBody>
      </p:sp>
    </p:spTree>
    <p:extLst>
      <p:ext uri="{BB962C8B-B14F-4D97-AF65-F5344CB8AC3E}">
        <p14:creationId xmlns:p14="http://schemas.microsoft.com/office/powerpoint/2010/main" val="80686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(Fast) Am Anfang stand eine Provokation durch den australisch-amerikanischen Historiker Moses, verkürzt auf diese 5 Thesen</a:t>
            </a:r>
          </a:p>
          <a:p>
            <a:endParaRPr lang="de-DE" dirty="0"/>
          </a:p>
          <a:p>
            <a:r>
              <a:rPr lang="de-DE" dirty="0"/>
              <a:t>Sog. Glaubenssätze der Deutschen – Frontalangriff auf viele Zweige der Erinnerungskultur</a:t>
            </a:r>
          </a:p>
          <a:p>
            <a:endParaRPr lang="de-DE" dirty="0"/>
          </a:p>
          <a:p>
            <a:r>
              <a:rPr lang="de-DE" dirty="0"/>
              <a:t>https://www.dirkmoses.com/uploads/7/3/8/2/7382125/published/weebly-cropped.jpg?1608224903</a:t>
            </a:r>
          </a:p>
          <a:p>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48</a:t>
            </a:fld>
            <a:endParaRPr lang="de-DE"/>
          </a:p>
        </p:txBody>
      </p:sp>
    </p:spTree>
    <p:extLst>
      <p:ext uri="{BB962C8B-B14F-4D97-AF65-F5344CB8AC3E}">
        <p14:creationId xmlns:p14="http://schemas.microsoft.com/office/powerpoint/2010/main" val="2058602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Etwas differenzierter bei den Herren </a:t>
            </a:r>
            <a:r>
              <a:rPr lang="de-DE" dirty="0" err="1"/>
              <a:t>Rothberg</a:t>
            </a:r>
            <a:r>
              <a:rPr lang="de-DE" dirty="0"/>
              <a:t> und Zimmerer (Ausgangspunkt ein ZEIT-Artikel zum Thema historische Vergleiche)</a:t>
            </a:r>
          </a:p>
          <a:p>
            <a:r>
              <a:rPr lang="de-DE" dirty="0"/>
              <a:t> </a:t>
            </a:r>
          </a:p>
          <a:p>
            <a:r>
              <a:rPr lang="de-DE" dirty="0" err="1"/>
              <a:t>Rothberg</a:t>
            </a:r>
            <a:r>
              <a:rPr lang="de-DE" dirty="0"/>
              <a:t>/Zimmerpositionieren sich in vielen Feldern</a:t>
            </a:r>
          </a:p>
          <a:p>
            <a:endParaRPr lang="de-DE" dirty="0"/>
          </a:p>
          <a:p>
            <a:r>
              <a:rPr lang="de-DE" dirty="0"/>
              <a:t>(1)- Postulieren die Legitimität des Vergleiches</a:t>
            </a:r>
          </a:p>
          <a:p>
            <a:r>
              <a:rPr lang="de-DE" dirty="0"/>
              <a:t>(2)- Interpretation des Vernichtungskriegs als kolonial</a:t>
            </a:r>
          </a:p>
          <a:p>
            <a:r>
              <a:rPr lang="de-DE" dirty="0"/>
              <a:t>(3)- Problematik der Singularität</a:t>
            </a:r>
          </a:p>
          <a:p>
            <a:r>
              <a:rPr lang="de-DE" dirty="0"/>
              <a:t>(4)- </a:t>
            </a:r>
            <a:r>
              <a:rPr lang="de-DE" dirty="0" err="1"/>
              <a:t>spin</a:t>
            </a:r>
            <a:r>
              <a:rPr lang="de-DE" dirty="0"/>
              <a:t>-off: wegeschieben von Schuld in Osteuropa, was Kollaboration angeht</a:t>
            </a:r>
          </a:p>
          <a:p>
            <a:r>
              <a:rPr lang="de-DE" dirty="0"/>
              <a:t>(5)- beschränkt deutsche Erinnerungskultur auf Deutsche – unsere Gesellschaft ist aber eine ganz andere im 21. Jh.</a:t>
            </a:r>
          </a:p>
          <a:p>
            <a:r>
              <a:rPr lang="de-DE" dirty="0"/>
              <a:t>(6) Infragestellung der europäischen moderne an sich (Hinweis. Industrialisierung, Sklaverei): Zivilisationsbruch als exklusiv europäisches Phänomen enthält den Begriff Zivilisation vor,.</a:t>
            </a:r>
          </a:p>
          <a:p>
            <a:r>
              <a:rPr lang="de-DE" dirty="0"/>
              <a:t>(7) Im Hinblick auf Nolte (Relativierung von links): Ethik des Vergleichs</a:t>
            </a:r>
          </a:p>
          <a:p>
            <a:r>
              <a:rPr lang="de-DE" dirty="0"/>
              <a:t>(8) Gewaltgeschichte als Brennpunkt der Menschheitsgeschichte</a:t>
            </a:r>
          </a:p>
          <a:p>
            <a:r>
              <a:rPr lang="de-DE" dirty="0"/>
              <a:t>(9) Auflösung des Nullsummenspiels: Erweiterung führt zu Verbreiterung, zur Aufwertung von Geschichte an sich.</a:t>
            </a:r>
          </a:p>
          <a:p>
            <a:endParaRPr lang="de-DE" dirty="0"/>
          </a:p>
          <a:p>
            <a:r>
              <a:rPr lang="de-DE" dirty="0"/>
              <a:t>[Niemand weiß besser, dass es ein Nullsummenspiel in der Geschichte gibt als ein Lehrer, denn nach 72 Stunden ist das Schuljahr um].</a:t>
            </a:r>
          </a:p>
          <a:p>
            <a:endParaRPr lang="de-DE" dirty="0"/>
          </a:p>
          <a:p>
            <a:r>
              <a:rPr lang="de-DE" dirty="0"/>
              <a:t>Im U-Modell: verschiedene Reaktionen: h-</a:t>
            </a:r>
            <a:r>
              <a:rPr lang="de-DE" dirty="0" err="1"/>
              <a:t>soz</a:t>
            </a:r>
            <a:r>
              <a:rPr lang="de-DE" dirty="0"/>
              <a:t>-kult, Jüdische Allgemeine, taz, </a:t>
            </a:r>
            <a:r>
              <a:rPr lang="de-DE" dirty="0" err="1"/>
              <a:t>nzz</a:t>
            </a:r>
            <a:r>
              <a:rPr lang="de-DE" dirty="0"/>
              <a:t>, FAZ</a:t>
            </a:r>
          </a:p>
          <a:p>
            <a:pPr marL="171450" indent="-171450">
              <a:buFontTx/>
              <a:buChar char="-"/>
            </a:pPr>
            <a:r>
              <a:rPr lang="de-DE" dirty="0"/>
              <a:t>Kritische Wissenschaftliche Einordnung, (</a:t>
            </a:r>
            <a:r>
              <a:rPr lang="de-DE" dirty="0" err="1"/>
              <a:t>Jureit</a:t>
            </a:r>
            <a:r>
              <a:rPr lang="de-DE" dirty="0"/>
              <a:t>, h-</a:t>
            </a:r>
            <a:r>
              <a:rPr lang="de-DE" dirty="0" err="1"/>
              <a:t>soz</a:t>
            </a:r>
            <a:r>
              <a:rPr lang="de-DE" dirty="0"/>
              <a:t>-kult)</a:t>
            </a:r>
          </a:p>
          <a:p>
            <a:pPr marL="171450" indent="-171450">
              <a:buFontTx/>
              <a:buChar char="-"/>
            </a:pPr>
            <a:r>
              <a:rPr lang="de-DE" dirty="0"/>
              <a:t>mediale Resonanz, deutsch (taz), Ausland (NZZ)</a:t>
            </a:r>
          </a:p>
          <a:p>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49</a:t>
            </a:fld>
            <a:endParaRPr lang="de-DE"/>
          </a:p>
        </p:txBody>
      </p:sp>
    </p:spTree>
    <p:extLst>
      <p:ext uri="{BB962C8B-B14F-4D97-AF65-F5344CB8AC3E}">
        <p14:creationId xmlns:p14="http://schemas.microsoft.com/office/powerpoint/2010/main" val="149971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Lothar von Trotha, befiehlt noch vom Schiff auf der Anreise aus, Juni 1904:</a:t>
            </a:r>
          </a:p>
          <a:p>
            <a:r>
              <a:rPr lang="de-DE" sz="1200" dirty="0"/>
              <a:t>„Jeder kommandierende Offizier ist befugt, farbige Landeseinwohner, die bei verräterischen Handlungen gegen deutsche Truppen auf frischer Tat getroffen werden, …, </a:t>
            </a:r>
            <a:r>
              <a:rPr lang="de-DE" sz="1200" dirty="0">
                <a:highlight>
                  <a:srgbClr val="FFFF00"/>
                </a:highlight>
              </a:rPr>
              <a:t>ohne vorgängiges gerichtliches Verfahren</a:t>
            </a:r>
            <a:r>
              <a:rPr lang="de-DE" sz="1200" dirty="0"/>
              <a:t> nach dem bisherigen Kriegsgebrauch </a:t>
            </a:r>
            <a:r>
              <a:rPr lang="de-DE" sz="1200" dirty="0">
                <a:highlight>
                  <a:srgbClr val="FFFF00"/>
                </a:highlight>
              </a:rPr>
              <a:t>erschießen</a:t>
            </a:r>
            <a:r>
              <a:rPr lang="de-DE" sz="1200" dirty="0"/>
              <a:t> zu lassen.“</a:t>
            </a:r>
          </a:p>
          <a:p>
            <a:pPr marL="0" indent="0">
              <a:buNone/>
            </a:pPr>
            <a:r>
              <a:rPr lang="de-DE" sz="1200" dirty="0"/>
              <a:t>Theodor </a:t>
            </a:r>
            <a:r>
              <a:rPr lang="de-DE" sz="1200" dirty="0" err="1"/>
              <a:t>Leutwein</a:t>
            </a:r>
            <a:r>
              <a:rPr lang="de-DE" sz="1200" dirty="0"/>
              <a:t>, Gouverneur aus dem Südwesten: „In den Kolonien handelt es sich </a:t>
            </a:r>
            <a:r>
              <a:rPr lang="de-DE" sz="1200" dirty="0">
                <a:highlight>
                  <a:srgbClr val="FFFF00"/>
                </a:highlight>
              </a:rPr>
              <a:t>nicht um die Kriegführung mit einem Gegner im völkerrechtlichen Sinne</a:t>
            </a:r>
            <a:r>
              <a:rPr lang="de-DE" sz="1200" dirty="0"/>
              <a:t>, … Hieraus ergibt sich ein wesentlicher Unterschied gegenüber dem Kampf mit einem auswärtigen und europäischen Gegner. […] [Dies muss] uns daher veranlassen, die diesseitigen Operationen </a:t>
            </a:r>
            <a:r>
              <a:rPr lang="de-DE" sz="1200" dirty="0">
                <a:highlight>
                  <a:srgbClr val="FFFF00"/>
                </a:highlight>
              </a:rPr>
              <a:t>nicht auf einen bloßen Sieg </a:t>
            </a:r>
            <a:r>
              <a:rPr lang="de-DE" sz="1200" dirty="0"/>
              <a:t>über den Gegner anzulegen, sondern stets auf dessen </a:t>
            </a:r>
            <a:r>
              <a:rPr lang="de-DE" sz="1200" dirty="0">
                <a:highlight>
                  <a:srgbClr val="FFFF00"/>
                </a:highlight>
              </a:rPr>
              <a:t>Vernichtung</a:t>
            </a:r>
            <a:r>
              <a:rPr lang="de-DE" sz="1200" dirty="0"/>
              <a:t>.“</a:t>
            </a:r>
          </a:p>
          <a:p>
            <a:pPr marL="0" indent="0">
              <a:buNone/>
            </a:pPr>
            <a:endParaRPr lang="de-DE" sz="1200" dirty="0"/>
          </a:p>
          <a:p>
            <a:pPr marL="0" indent="0">
              <a:buNone/>
            </a:pPr>
            <a:r>
              <a:rPr lang="de-DE" sz="1200" dirty="0"/>
              <a:t>Bewertung Zimmerer zu Trothas erstem Befehl</a:t>
            </a:r>
            <a:r>
              <a:rPr lang="de-DE" sz="1200" dirty="0">
                <a:effectLst/>
                <a:ea typeface="Calibri" panose="020F0502020204030204" pitchFamily="34" charset="0"/>
              </a:rPr>
              <a:t> „</a:t>
            </a:r>
            <a:r>
              <a:rPr lang="de-DE" sz="1200" dirty="0">
                <a:effectLst/>
                <a:highlight>
                  <a:srgbClr val="FFFF00"/>
                </a:highlight>
                <a:ea typeface="Calibri" panose="020F0502020204030204" pitchFamily="34" charset="0"/>
              </a:rPr>
              <a:t>machte</a:t>
            </a:r>
            <a:r>
              <a:rPr lang="de-DE" sz="1200" dirty="0">
                <a:effectLst/>
                <a:ea typeface="Calibri" panose="020F0502020204030204" pitchFamily="34" charset="0"/>
              </a:rPr>
              <a:t> gleichzeitig jedoch </a:t>
            </a:r>
            <a:r>
              <a:rPr lang="de-DE" sz="1200" dirty="0">
                <a:effectLst/>
                <a:highlight>
                  <a:srgbClr val="FFFF00"/>
                </a:highlight>
                <a:ea typeface="Calibri" panose="020F0502020204030204" pitchFamily="34" charset="0"/>
              </a:rPr>
              <a:t>Massaker und Terror zu einem geplanten Instrument deutscher Kriegsführung“. </a:t>
            </a:r>
            <a:endParaRPr lang="de-DE" sz="1200" dirty="0"/>
          </a:p>
          <a:p>
            <a:endParaRPr lang="de-DE" sz="1200" dirty="0"/>
          </a:p>
          <a:p>
            <a:r>
              <a:rPr lang="de-DE" dirty="0"/>
              <a:t>https://www.zeit.de/2021/42/lothar-von-trotha-voelkermord-herero-nama-nachlass-geschichte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https://de.wikipedia.org/wiki/Theodor_Leutwein#/media/Datei:Leutwein01.gif</a:t>
            </a:r>
          </a:p>
          <a:p>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5</a:t>
            </a:fld>
            <a:endParaRPr lang="de-DE"/>
          </a:p>
        </p:txBody>
      </p:sp>
    </p:spTree>
    <p:extLst>
      <p:ext uri="{BB962C8B-B14F-4D97-AF65-F5344CB8AC3E}">
        <p14:creationId xmlns:p14="http://schemas.microsoft.com/office/powerpoint/2010/main" val="31889565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uns als Historiker zur Einordnung aber – Globalhistoriker </a:t>
            </a:r>
          </a:p>
          <a:p>
            <a:endParaRPr lang="de-DE" dirty="0"/>
          </a:p>
          <a:p>
            <a:r>
              <a:rPr lang="de-DE" sz="1200" dirty="0">
                <a:effectLst/>
                <a:ea typeface="Calibri" panose="020F0502020204030204" pitchFamily="34" charset="0"/>
              </a:rPr>
              <a:t>Das historische Narrativ der Nachkriegszeit (Erinnerung I) wird … herausgefordert oder zumindest ergänzt (Erinnerung II). </a:t>
            </a:r>
            <a:endParaRPr lang="de-DE" dirty="0"/>
          </a:p>
          <a:p>
            <a:endParaRPr lang="de-DE" dirty="0"/>
          </a:p>
          <a:p>
            <a:r>
              <a:rPr lang="de-DE" dirty="0"/>
              <a:t>E I: </a:t>
            </a:r>
            <a:r>
              <a:rPr lang="de-DE" sz="1800" dirty="0">
                <a:effectLst/>
                <a:latin typeface="Arial" panose="020B0604020202020204" pitchFamily="34" charset="0"/>
                <a:ea typeface="Calibri" panose="020F0502020204030204" pitchFamily="34" charset="0"/>
              </a:rPr>
              <a:t>Die Errichtung des Holocaust-Mahnmals, beschlossen 1999 durch den Bundestag, dokumentierte die Hegemonie der Erinnerung I im Zentrum der deutschen Hauptstadt. </a:t>
            </a:r>
          </a:p>
          <a:p>
            <a:r>
              <a:rPr lang="de-DE" sz="1800" dirty="0">
                <a:effectLst/>
                <a:latin typeface="Arial" panose="020B0604020202020204" pitchFamily="34" charset="0"/>
                <a:ea typeface="Calibri" panose="020F0502020204030204" pitchFamily="34" charset="0"/>
              </a:rPr>
              <a:t>v</a:t>
            </a:r>
            <a:r>
              <a:rPr lang="de-DE" dirty="0"/>
              <a:t>iel interessanter: Differenzierung von Erinnerungsregimes! Holocaust-Mahnmal inzwischen umkränzt von vielen anderen für Opfer des NS</a:t>
            </a:r>
          </a:p>
          <a:p>
            <a:endParaRPr lang="de-DE" dirty="0"/>
          </a:p>
          <a:p>
            <a:r>
              <a:rPr lang="de-DE" sz="1800" dirty="0">
                <a:effectLst/>
                <a:latin typeface="Arial" panose="020B0604020202020204" pitchFamily="34" charset="0"/>
                <a:ea typeface="Calibri" panose="020F0502020204030204" pitchFamily="34" charset="0"/>
              </a:rPr>
              <a:t>Seit Beginn des neuen Jahrhunderts hat nun ein zweites erinnerungspolitisches Thema Konjunktur: der Kolonialismus. </a:t>
            </a:r>
          </a:p>
          <a:p>
            <a:endParaRPr lang="de-DE" sz="1800" dirty="0">
              <a:effectLst/>
              <a:latin typeface="Arial" panose="020B0604020202020204" pitchFamily="34" charset="0"/>
              <a:ea typeface="Calibri" panose="020F0502020204030204" pitchFamily="34" charset="0"/>
            </a:endParaRPr>
          </a:p>
          <a:p>
            <a:r>
              <a:rPr lang="de-DE" sz="1800" dirty="0">
                <a:effectLst/>
                <a:latin typeface="Arial" panose="020B0604020202020204" pitchFamily="34" charset="0"/>
                <a:ea typeface="Calibri" panose="020F0502020204030204" pitchFamily="34" charset="0"/>
              </a:rPr>
              <a:t>Die Erinnerung II – die Erinnerung im Zeitalter der Globalisierung</a:t>
            </a:r>
          </a:p>
          <a:p>
            <a:r>
              <a:rPr lang="de-DE" sz="1800" dirty="0">
                <a:effectLst/>
                <a:latin typeface="Arial" panose="020B0604020202020204" pitchFamily="34" charset="0"/>
                <a:ea typeface="Calibri" panose="020F0502020204030204" pitchFamily="34" charset="0"/>
              </a:rPr>
              <a:t>Die Welt reicht immer tiefer nach Deutschland hinein, während umgekehrt Deutschland, keineswegs nur wirtschaftlich, immer enger mit der Welt verflochten ist. Erinnerung an koloniale Herrschaft, Ausbeutung und Gewalt – muss im Zusammenhang neuer sozialer, kultureller und geopolitischer Herausforderungen begriffen werden. </a:t>
            </a:r>
          </a:p>
          <a:p>
            <a:endParaRPr lang="de-D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Arial" panose="020B0604020202020204" pitchFamily="34" charset="0"/>
                <a:ea typeface="Calibri" panose="020F0502020204030204" pitchFamily="34" charset="0"/>
              </a:rPr>
              <a:t>Das Ergebnis muss dabei keineswegs eine Konkurrenzsituation sein, die Verdrängung einer Erinnerung durch eine andere.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Arial" panose="020B0604020202020204" pitchFamily="34" charset="0"/>
                <a:ea typeface="Calibri" panose="020F0502020204030204" pitchFamily="34" charset="0"/>
              </a:rPr>
              <a:t>So hat ja auch die Bundestagsresolution zum Genozid an den Armeniern im Jahr 2016 nicht zu einer Relativierung oder Verharmlosung des Holocaust geführt.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Arial" panose="020B0604020202020204" pitchFamily="34" charset="0"/>
                <a:ea typeface="Calibri" panose="020F0502020204030204" pitchFamily="34" charset="0"/>
              </a:rPr>
              <a:t>Die grundlegenden und strukturellen Veränderungen, die mit Globalisierung und digitalisierter Wissensökonomie einhergehen, bringen auch ein verändertes Erinnerungsregime hervor, überall, auch in Deutschland. Die Frage ist nicht mehr, ob – sondern wie man sich darauf einlässt.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Arial" panose="020B0604020202020204" pitchFamily="34" charset="0"/>
                <a:ea typeface="Calibri" panose="020F0502020204030204" pitchFamily="34" charset="0"/>
                <a:sym typeface="Wingdings" panose="05000000000000000000" pitchFamily="2" charset="2"/>
              </a:rPr>
              <a:t> Offenheit der Geschichte; Geschichte geht um Deutungen und die geht weiter auch nach der Schulzeit…. – „Geschichte als Argument“</a:t>
            </a:r>
            <a:endParaRPr lang="de-DE" sz="1800" dirty="0">
              <a:effectLst/>
              <a:latin typeface="Arial" panose="020B0604020202020204" pitchFamily="34" charset="0"/>
              <a:ea typeface="Calibri" panose="020F0502020204030204" pitchFamily="34" charset="0"/>
            </a:endParaRPr>
          </a:p>
          <a:p>
            <a:endParaRPr lang="de-DE" dirty="0"/>
          </a:p>
          <a:p>
            <a:r>
              <a:rPr lang="de-DE" dirty="0"/>
              <a:t>https://www.ae-info.org/attach/User/Conrad_Sebastian/scaled-0x200_Conrad_Sebastian_small.jpg</a:t>
            </a:r>
          </a:p>
        </p:txBody>
      </p:sp>
      <p:sp>
        <p:nvSpPr>
          <p:cNvPr id="4" name="Foliennummernplatzhalter 3"/>
          <p:cNvSpPr>
            <a:spLocks noGrp="1"/>
          </p:cNvSpPr>
          <p:nvPr>
            <p:ph type="sldNum" sz="quarter" idx="5"/>
          </p:nvPr>
        </p:nvSpPr>
        <p:spPr/>
        <p:txBody>
          <a:bodyPr/>
          <a:lstStyle/>
          <a:p>
            <a:fld id="{19456802-2D46-4A18-A9DB-B2057865BB36}" type="slidenum">
              <a:rPr lang="de-DE" smtClean="0"/>
              <a:pPr/>
              <a:t>50</a:t>
            </a:fld>
            <a:endParaRPr lang="de-DE"/>
          </a:p>
        </p:txBody>
      </p:sp>
    </p:spTree>
    <p:extLst>
      <p:ext uri="{BB962C8B-B14F-4D97-AF65-F5344CB8AC3E}">
        <p14:creationId xmlns:p14="http://schemas.microsoft.com/office/powerpoint/2010/main" val="3236483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noch ein Vorschlag, der auch als Diskussionsgrundlage für die SuS gelten kann:</a:t>
            </a:r>
          </a:p>
        </p:txBody>
      </p:sp>
      <p:sp>
        <p:nvSpPr>
          <p:cNvPr id="4" name="Foliennummernplatzhalter 3"/>
          <p:cNvSpPr>
            <a:spLocks noGrp="1"/>
          </p:cNvSpPr>
          <p:nvPr>
            <p:ph type="sldNum" sz="quarter" idx="5"/>
          </p:nvPr>
        </p:nvSpPr>
        <p:spPr/>
        <p:txBody>
          <a:bodyPr/>
          <a:lstStyle/>
          <a:p>
            <a:fld id="{19456802-2D46-4A18-A9DB-B2057865BB36}" type="slidenum">
              <a:rPr lang="de-DE" smtClean="0"/>
              <a:pPr/>
              <a:t>51</a:t>
            </a:fld>
            <a:endParaRPr lang="de-DE"/>
          </a:p>
        </p:txBody>
      </p:sp>
    </p:spTree>
    <p:extLst>
      <p:ext uri="{BB962C8B-B14F-4D97-AF65-F5344CB8AC3E}">
        <p14:creationId xmlns:p14="http://schemas.microsoft.com/office/powerpoint/2010/main" val="54402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sind Realisten genug (Hinweis auf Nullsummenspiel), dass uns klar ist, dass das nicht alles unterrichtet wird (z.B. in einem BF, vielleicht in einem LF, vielleicht in einem Seminarkurs).</a:t>
            </a:r>
          </a:p>
          <a:p>
            <a:r>
              <a:rPr lang="de-DE" dirty="0"/>
              <a:t>Mahnung: in 12.1: Fertig werden – sonst nehmen wir uns selbst </a:t>
            </a:r>
            <a:r>
              <a:rPr lang="de-DE"/>
              <a:t>einen Chance.</a:t>
            </a:r>
            <a:endParaRPr lang="de-DE" dirty="0"/>
          </a:p>
          <a:p>
            <a:r>
              <a:rPr lang="de-DE" dirty="0"/>
              <a:t>Vielleicht – je nach Kurs – sind das die Themen des 21. Jahrhunderts und nicht mehr der Kalte Krieg (wie für unsere Generation) – vielleicht auch nicht.</a:t>
            </a:r>
          </a:p>
          <a:p>
            <a:endParaRPr lang="de-DE" dirty="0"/>
          </a:p>
          <a:p>
            <a:r>
              <a:rPr lang="de-DE" dirty="0"/>
              <a:t>Nicht zuletzt steht für 12.2 auch das Opus </a:t>
            </a:r>
            <a:r>
              <a:rPr lang="de-DE" dirty="0" err="1"/>
              <a:t>magnum</a:t>
            </a:r>
            <a:r>
              <a:rPr lang="de-DE" dirty="0"/>
              <a:t> von A. Koch im Raum</a:t>
            </a:r>
          </a:p>
          <a:p>
            <a:r>
              <a:rPr lang="de-DE" dirty="0"/>
              <a:t>Aber das Auswahlproblem verfolgt uns ja durch den ganzen BP – am extremsten in 12.1, wo es eigentlich nur Fährenstunden gibt.</a:t>
            </a:r>
          </a:p>
          <a:p>
            <a:endParaRPr lang="de-DE" dirty="0"/>
          </a:p>
          <a:p>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52</a:t>
            </a:fld>
            <a:endParaRPr lang="de-DE"/>
          </a:p>
        </p:txBody>
      </p:sp>
    </p:spTree>
    <p:extLst>
      <p:ext uri="{BB962C8B-B14F-4D97-AF65-F5344CB8AC3E}">
        <p14:creationId xmlns:p14="http://schemas.microsoft.com/office/powerpoint/2010/main" val="32965662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Ähnlich NS-Erinnerung: Baukastensystem:</a:t>
            </a:r>
          </a:p>
          <a:p>
            <a:endParaRPr lang="de-DE" dirty="0"/>
          </a:p>
          <a:p>
            <a:r>
              <a:rPr lang="de-DE" dirty="0"/>
              <a:t>Manches in der Sek I verwendbar, manches in der SEK I und der SEK II, manches nur in der Sek II</a:t>
            </a:r>
          </a:p>
          <a:p>
            <a:r>
              <a:rPr lang="de-DE" dirty="0"/>
              <a:t>Manches thematisch verknüpft</a:t>
            </a:r>
          </a:p>
        </p:txBody>
      </p:sp>
      <p:sp>
        <p:nvSpPr>
          <p:cNvPr id="4" name="Foliennummernplatzhalter 3"/>
          <p:cNvSpPr>
            <a:spLocks noGrp="1"/>
          </p:cNvSpPr>
          <p:nvPr>
            <p:ph type="sldNum" sz="quarter" idx="5"/>
          </p:nvPr>
        </p:nvSpPr>
        <p:spPr/>
        <p:txBody>
          <a:bodyPr/>
          <a:lstStyle/>
          <a:p>
            <a:fld id="{19456802-2D46-4A18-A9DB-B2057865BB36}" type="slidenum">
              <a:rPr lang="de-DE" smtClean="0"/>
              <a:pPr/>
              <a:t>53</a:t>
            </a:fld>
            <a:endParaRPr lang="de-DE"/>
          </a:p>
        </p:txBody>
      </p:sp>
    </p:spTree>
    <p:extLst>
      <p:ext uri="{BB962C8B-B14F-4D97-AF65-F5344CB8AC3E}">
        <p14:creationId xmlns:p14="http://schemas.microsoft.com/office/powerpoint/2010/main" val="13110649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12.2 – als Umrahmung der Dekolonisierung</a:t>
            </a:r>
          </a:p>
        </p:txBody>
      </p:sp>
      <p:sp>
        <p:nvSpPr>
          <p:cNvPr id="4" name="Foliennummernplatzhalter 3"/>
          <p:cNvSpPr>
            <a:spLocks noGrp="1"/>
          </p:cNvSpPr>
          <p:nvPr>
            <p:ph type="sldNum" sz="quarter" idx="5"/>
          </p:nvPr>
        </p:nvSpPr>
        <p:spPr/>
        <p:txBody>
          <a:bodyPr/>
          <a:lstStyle/>
          <a:p>
            <a:fld id="{19456802-2D46-4A18-A9DB-B2057865BB36}" type="slidenum">
              <a:rPr lang="de-DE" smtClean="0"/>
              <a:pPr/>
              <a:t>54</a:t>
            </a:fld>
            <a:endParaRPr lang="de-DE"/>
          </a:p>
        </p:txBody>
      </p:sp>
    </p:spTree>
    <p:extLst>
      <p:ext uri="{BB962C8B-B14F-4D97-AF65-F5344CB8AC3E}">
        <p14:creationId xmlns:p14="http://schemas.microsoft.com/office/powerpoint/2010/main" val="42699648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Oder thematisch geordnet</a:t>
            </a:r>
          </a:p>
        </p:txBody>
      </p:sp>
      <p:sp>
        <p:nvSpPr>
          <p:cNvPr id="4" name="Foliennummernplatzhalter 3"/>
          <p:cNvSpPr>
            <a:spLocks noGrp="1"/>
          </p:cNvSpPr>
          <p:nvPr>
            <p:ph type="sldNum" sz="quarter" idx="5"/>
          </p:nvPr>
        </p:nvSpPr>
        <p:spPr/>
        <p:txBody>
          <a:bodyPr/>
          <a:lstStyle/>
          <a:p>
            <a:fld id="{19456802-2D46-4A18-A9DB-B2057865BB36}" type="slidenum">
              <a:rPr lang="de-DE" smtClean="0"/>
              <a:pPr/>
              <a:t>55</a:t>
            </a:fld>
            <a:endParaRPr lang="de-DE"/>
          </a:p>
        </p:txBody>
      </p:sp>
    </p:spTree>
    <p:extLst>
      <p:ext uri="{BB962C8B-B14F-4D97-AF65-F5344CB8AC3E}">
        <p14:creationId xmlns:p14="http://schemas.microsoft.com/office/powerpoint/2010/main" val="2135298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lassen sich alle Stunden subsumieren</a:t>
            </a:r>
          </a:p>
        </p:txBody>
      </p:sp>
      <p:sp>
        <p:nvSpPr>
          <p:cNvPr id="4" name="Foliennummernplatzhalter 3"/>
          <p:cNvSpPr>
            <a:spLocks noGrp="1"/>
          </p:cNvSpPr>
          <p:nvPr>
            <p:ph type="sldNum" sz="quarter" idx="5"/>
          </p:nvPr>
        </p:nvSpPr>
        <p:spPr/>
        <p:txBody>
          <a:bodyPr/>
          <a:lstStyle/>
          <a:p>
            <a:fld id="{19456802-2D46-4A18-A9DB-B2057865BB36}" type="slidenum">
              <a:rPr lang="de-DE" smtClean="0"/>
              <a:pPr/>
              <a:t>56</a:t>
            </a:fld>
            <a:endParaRPr lang="de-DE"/>
          </a:p>
        </p:txBody>
      </p:sp>
    </p:spTree>
    <p:extLst>
      <p:ext uri="{BB962C8B-B14F-4D97-AF65-F5344CB8AC3E}">
        <p14:creationId xmlns:p14="http://schemas.microsoft.com/office/powerpoint/2010/main" val="3749918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Viel zu tun:</a:t>
            </a:r>
          </a:p>
          <a:p>
            <a:r>
              <a:rPr lang="de-DE" dirty="0"/>
              <a:t>An manchen Stellen sind die alten preußischen Heroen schon als toxisch identifiziert und im Giftschrank gelandet….</a:t>
            </a:r>
          </a:p>
          <a:p>
            <a:r>
              <a:rPr lang="de-DE" dirty="0"/>
              <a:t>Wo man sie dann wieder anschauen kann</a:t>
            </a:r>
          </a:p>
          <a:p>
            <a:r>
              <a:rPr lang="de-DE" dirty="0"/>
              <a:t>An anderen Stellen stehen sie noch im Abendlicht. Und künden von der Glanzzeit des Kaiserreichs…</a:t>
            </a:r>
          </a:p>
          <a:p>
            <a:endParaRPr lang="de-DE" dirty="0"/>
          </a:p>
          <a:p>
            <a:r>
              <a:rPr lang="de-DE" dirty="0"/>
              <a:t>https://www.zitadelle-berlin.de/museen/enthullt/</a:t>
            </a:r>
          </a:p>
          <a:p>
            <a:r>
              <a:rPr lang="de-DE" dirty="0"/>
              <a:t>https://www.sueddeutsche.de/leben/enthuellt-spandau-siegesallee-lothar-kwasnitza-denkmaeler-zitadelle-hitler-lenin-1.5497838</a:t>
            </a:r>
          </a:p>
          <a:p>
            <a:r>
              <a:rPr lang="de-DE" dirty="0"/>
              <a:t>Foto: privat                           </a:t>
            </a:r>
          </a:p>
        </p:txBody>
      </p:sp>
      <p:sp>
        <p:nvSpPr>
          <p:cNvPr id="4" name="Foliennummernplatzhalter 3"/>
          <p:cNvSpPr>
            <a:spLocks noGrp="1"/>
          </p:cNvSpPr>
          <p:nvPr>
            <p:ph type="sldNum" sz="quarter" idx="5"/>
          </p:nvPr>
        </p:nvSpPr>
        <p:spPr/>
        <p:txBody>
          <a:bodyPr/>
          <a:lstStyle/>
          <a:p>
            <a:fld id="{19456802-2D46-4A18-A9DB-B2057865BB36}" type="slidenum">
              <a:rPr lang="de-DE" smtClean="0"/>
              <a:pPr/>
              <a:t>57</a:t>
            </a:fld>
            <a:endParaRPr lang="de-DE"/>
          </a:p>
        </p:txBody>
      </p:sp>
    </p:spTree>
    <p:extLst>
      <p:ext uri="{BB962C8B-B14F-4D97-AF65-F5344CB8AC3E}">
        <p14:creationId xmlns:p14="http://schemas.microsoft.com/office/powerpoint/2010/main" val="190088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Sog. </a:t>
            </a:r>
            <a:r>
              <a:rPr lang="de-DE" dirty="0" err="1"/>
              <a:t>Genozidbefehl</a:t>
            </a:r>
            <a:r>
              <a:rPr lang="de-DE" dirty="0"/>
              <a:t> aus dem Bundesarchiv</a:t>
            </a:r>
          </a:p>
          <a:p>
            <a:r>
              <a:rPr lang="de-DE" dirty="0"/>
              <a:t>Passagen vorlesen</a:t>
            </a:r>
          </a:p>
          <a:p>
            <a:endParaRPr lang="de-DE" dirty="0"/>
          </a:p>
          <a:p>
            <a:r>
              <a:rPr lang="de-DE" dirty="0"/>
              <a:t>„jeder wird erschossen“ – auch Weiber und Kinder werden in die Wüste zurückgetrieben</a:t>
            </a:r>
          </a:p>
          <a:p>
            <a:endParaRPr lang="de-DE" dirty="0"/>
          </a:p>
          <a:p>
            <a:r>
              <a:rPr lang="de-DE" dirty="0"/>
              <a:t>Zusatz für die Truppen etwas eingeschränkt: „bei Weibern und Kinder über sie hinwegschießen“</a:t>
            </a:r>
          </a:p>
          <a:p>
            <a:r>
              <a:rPr lang="de-DE" dirty="0"/>
              <a:t>„keine männlichen gefangenen“</a:t>
            </a:r>
          </a:p>
          <a:p>
            <a:r>
              <a:rPr lang="de-DE" dirty="0"/>
              <a:t>Sorge um den guten Ruf der Truppe</a:t>
            </a:r>
          </a:p>
          <a:p>
            <a:endParaRPr lang="de-DE" dirty="0"/>
          </a:p>
          <a:p>
            <a:pPr marL="171450" indent="-171450">
              <a:buFont typeface="Wingdings" panose="05000000000000000000" pitchFamily="2" charset="2"/>
              <a:buChar char="à"/>
            </a:pPr>
            <a:r>
              <a:rPr lang="de-DE" dirty="0">
                <a:sym typeface="Wingdings" panose="05000000000000000000" pitchFamily="2" charset="2"/>
              </a:rPr>
              <a:t>Effekt: sie gehen zurück in die Wüste und verdursten/verhungern dort; faktisch: Vernichtungsbefehl</a:t>
            </a:r>
          </a:p>
          <a:p>
            <a:pPr marL="171450" indent="-171450">
              <a:buFont typeface="Wingdings" panose="05000000000000000000" pitchFamily="2" charset="2"/>
              <a:buChar char="à"/>
            </a:pPr>
            <a:endParaRPr lang="de-DE" dirty="0">
              <a:sym typeface="Wingdings" panose="05000000000000000000" pitchFamily="2" charset="2"/>
            </a:endParaRPr>
          </a:p>
          <a:p>
            <a:r>
              <a:rPr lang="de-DE" sz="1200" u="none" dirty="0">
                <a:solidFill>
                  <a:srgbClr val="0563C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Keine abweichende Behandlung der Nama</a:t>
            </a:r>
          </a:p>
          <a:p>
            <a:r>
              <a:rPr lang="de-DE" sz="1200" u="none" dirty="0">
                <a:solidFill>
                  <a:srgbClr val="0563C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Trotha auch gegenüber den südlicher lebenden Nama </a:t>
            </a:r>
            <a:r>
              <a:rPr lang="de-DE" sz="1200" u="none" dirty="0">
                <a:solidFill>
                  <a:schemeClr val="tx1">
                    <a:lumMod val="95000"/>
                    <a:lumOff val="5000"/>
                  </a:schemeClr>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eindeutig</a:t>
            </a:r>
            <a:r>
              <a:rPr lang="de-DE" sz="1200" u="none" dirty="0">
                <a:solidFill>
                  <a:srgbClr val="0563C1"/>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 22. April 1905</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highlight>
                  <a:srgbClr val="FFFF00"/>
                </a:highlight>
              </a:rPr>
              <a:t>„dass es den wenigen, welche sich nicht unterwerfen, ebenso ergehen wird, wie es dem Volk der Hereros ergangen ist, </a:t>
            </a:r>
            <a:r>
              <a:rPr lang="de-D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 denn wo er sich auf deutschem Gebiet blicken lässt, da wird auf ihn geschossen werden, </a:t>
            </a:r>
            <a:r>
              <a:rPr lang="de-DE" sz="1200" dirty="0">
                <a:highlight>
                  <a:srgbClr val="FFFF00"/>
                </a:highlight>
              </a:rPr>
              <a:t>bis alle vernichtet sind</a:t>
            </a:r>
            <a:r>
              <a:rPr lang="de-D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u="sng" dirty="0">
                <a:solidFill>
                  <a:srgbClr val="0563C1"/>
                </a:solidFill>
                <a:effectLst/>
                <a:latin typeface="Arial" panose="020B0604020202020204" pitchFamily="34" charset="0"/>
                <a:ea typeface="Calibri" panose="020F0502020204030204" pitchFamily="34" charset="0"/>
                <a:hlinkClick r:id="rId4"/>
              </a:rPr>
              <a:t>https://www.bundesarchiv.de/DE/Content/Virtuelle-Ausstellungen/Der-Krieg-Gegen-Die-Herero-1904/der-krieg-gegen-die-herero-1904.html</a:t>
            </a:r>
            <a:r>
              <a:rPr lang="de-DE" sz="1800" dirty="0">
                <a:effectLst/>
                <a:latin typeface="Arial" panose="020B0604020202020204" pitchFamily="34" charset="0"/>
                <a:ea typeface="Calibri" panose="020F0502020204030204" pitchFamily="34" charset="0"/>
              </a:rPr>
              <a:t>)</a:t>
            </a:r>
            <a:endParaRPr lang="de-DE" sz="1200" dirty="0"/>
          </a:p>
          <a:p>
            <a:pPr marL="171450" indent="-171450">
              <a:buFont typeface="Wingdings" panose="05000000000000000000" pitchFamily="2" charset="2"/>
              <a:buChar char="à"/>
            </a:pPr>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6</a:t>
            </a:fld>
            <a:endParaRPr lang="de-DE"/>
          </a:p>
        </p:txBody>
      </p:sp>
    </p:spTree>
    <p:extLst>
      <p:ext uri="{BB962C8B-B14F-4D97-AF65-F5344CB8AC3E}">
        <p14:creationId xmlns:p14="http://schemas.microsoft.com/office/powerpoint/2010/main" val="225959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t>Kritik aus den eigenen Reihen, z.B. von Ludwig von </a:t>
            </a:r>
            <a:r>
              <a:rPr lang="de-DE" sz="1800" dirty="0" err="1"/>
              <a:t>Estorff</a:t>
            </a:r>
            <a:r>
              <a:rPr lang="de-DE" sz="1800" dirty="0"/>
              <a:t>:</a:t>
            </a:r>
          </a:p>
          <a:p>
            <a:r>
              <a:rPr lang="de-DE" sz="1800" dirty="0"/>
              <a:t>„Die Herero flohen nun weiter vor uns in das Sandfeld. Immer wiederholte sich </a:t>
            </a:r>
            <a:r>
              <a:rPr lang="de-DE" sz="1800" dirty="0">
                <a:highlight>
                  <a:srgbClr val="FFFF00"/>
                </a:highlight>
              </a:rPr>
              <a:t>das schreckliche Schauspiel</a:t>
            </a:r>
            <a:r>
              <a:rPr lang="de-DE" sz="1800" dirty="0"/>
              <a:t>. […] </a:t>
            </a:r>
          </a:p>
          <a:p>
            <a:r>
              <a:rPr lang="de-DE" sz="1800" dirty="0"/>
              <a:t>Das Volk schrumpfte auf spärliche Reste zusammen, die allmählich in unsere Gewalt kamen, …</a:t>
            </a:r>
          </a:p>
          <a:p>
            <a:r>
              <a:rPr lang="de-DE" sz="1800" dirty="0"/>
              <a:t>Es war eine ebenso </a:t>
            </a:r>
            <a:r>
              <a:rPr lang="de-DE" sz="1800" dirty="0">
                <a:highlight>
                  <a:srgbClr val="FFFF00"/>
                </a:highlight>
              </a:rPr>
              <a:t>törichte wie grausame Politik</a:t>
            </a:r>
            <a:r>
              <a:rPr lang="de-DE" sz="1800" dirty="0"/>
              <a:t>, </a:t>
            </a:r>
          </a:p>
          <a:p>
            <a:r>
              <a:rPr lang="de-DE" sz="1800" dirty="0">
                <a:highlight>
                  <a:srgbClr val="FFFF00"/>
                </a:highlight>
              </a:rPr>
              <a:t>General von Trotha </a:t>
            </a:r>
            <a:r>
              <a:rPr lang="de-DE" sz="1800" dirty="0"/>
              <a:t>… aber … </a:t>
            </a:r>
            <a:r>
              <a:rPr lang="de-DE" sz="1800" dirty="0">
                <a:highlight>
                  <a:srgbClr val="FFFF00"/>
                </a:highlight>
              </a:rPr>
              <a:t>wollte ihre gänzliche Vernichtung</a:t>
            </a:r>
            <a:r>
              <a:rPr lang="de-DE" sz="1800" dirty="0"/>
              <a:t>.</a:t>
            </a:r>
            <a:r>
              <a:rPr lang="de-DE" sz="1800" dirty="0">
                <a:hlinkClick r:id="rId3"/>
              </a:rPr>
              <a:t>“</a:t>
            </a:r>
            <a:endParaRPr lang="de-DE" sz="1800" u="sng" dirty="0">
              <a:solidFill>
                <a:srgbClr val="0563C1"/>
              </a:solidFill>
              <a:effectLst/>
              <a:latin typeface="Arial" panose="020B0604020202020204" pitchFamily="34" charset="0"/>
              <a:ea typeface="Calibri" panose="020F0502020204030204" pitchFamily="34" charset="0"/>
              <a:hlinkClick r:id="rId3"/>
            </a:endParaRPr>
          </a:p>
          <a:p>
            <a:endParaRPr lang="de-DE" sz="1800" u="sng" dirty="0">
              <a:solidFill>
                <a:srgbClr val="0563C1"/>
              </a:solidFill>
              <a:effectLst/>
              <a:latin typeface="Arial" panose="020B0604020202020204" pitchFamily="34" charset="0"/>
              <a:ea typeface="Calibri" panose="020F0502020204030204" pitchFamily="34" charset="0"/>
              <a:hlinkClick r:id="rId3"/>
            </a:endParaRPr>
          </a:p>
          <a:p>
            <a:r>
              <a:rPr lang="de-DE" sz="1800" u="sng" dirty="0">
                <a:solidFill>
                  <a:srgbClr val="0563C1"/>
                </a:solidFill>
                <a:effectLst/>
                <a:latin typeface="Arial" panose="020B0604020202020204" pitchFamily="34" charset="0"/>
                <a:ea typeface="Calibri" panose="020F0502020204030204" pitchFamily="34" charset="0"/>
                <a:hlinkClick r:id="rId3"/>
              </a:rPr>
              <a:t>https://commons.wikimedia.org/wiki/File:Surviving_Herero.jpg</a:t>
            </a:r>
            <a:r>
              <a:rPr lang="de-DE" sz="1800" dirty="0">
                <a:effectLst/>
                <a:latin typeface="Arial" panose="020B0604020202020204" pitchFamily="34" charset="0"/>
                <a:ea typeface="Calibri" panose="020F0502020204030204" pitchFamily="34" charset="0"/>
              </a:rPr>
              <a:t>,</a:t>
            </a:r>
          </a:p>
          <a:p>
            <a:r>
              <a:rPr lang="de-DE" dirty="0"/>
              <a:t>https://de.wikipedia.org/wiki/Ludwig_von_Estorff#/media/Datei:Ludwig_von_Estorff.jpg </a:t>
            </a:r>
            <a:endParaRPr lang="de-DE" sz="1800" dirty="0">
              <a:effectLst/>
              <a:latin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19456802-2D46-4A18-A9DB-B2057865BB36}" type="slidenum">
              <a:rPr lang="de-DE" smtClean="0"/>
              <a:pPr/>
              <a:t>7</a:t>
            </a:fld>
            <a:endParaRPr lang="de-DE"/>
          </a:p>
        </p:txBody>
      </p:sp>
    </p:spTree>
    <p:extLst>
      <p:ext uri="{BB962C8B-B14F-4D97-AF65-F5344CB8AC3E}">
        <p14:creationId xmlns:p14="http://schemas.microsoft.com/office/powerpoint/2010/main" val="22890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Erste Lager, z.B. auf der sog. Haifischinsel (</a:t>
            </a:r>
            <a:r>
              <a:rPr lang="de-DE" dirty="0" err="1"/>
              <a:t>zeitgenöss</a:t>
            </a:r>
            <a:r>
              <a:rPr lang="de-DE" dirty="0"/>
              <a:t>. Foto)</a:t>
            </a:r>
          </a:p>
          <a:p>
            <a:r>
              <a:rPr lang="de-DE" dirty="0"/>
              <a:t>Wird oft zitiert wg. Kontinuitätslinie zum NS</a:t>
            </a:r>
          </a:p>
          <a:p>
            <a:endParaRPr lang="de-DE" dirty="0"/>
          </a:p>
          <a:p>
            <a:r>
              <a:rPr lang="de-DE" dirty="0"/>
              <a:t>https://de.wikipedia.org/wiki/Datei:L%C3%BCderitzbucht_N%C3%B6rdlicher_Teil_mit_der_Haifischinsel_Deutsch-S%C3%BCdwestafrika.jpg</a:t>
            </a:r>
          </a:p>
        </p:txBody>
      </p:sp>
      <p:sp>
        <p:nvSpPr>
          <p:cNvPr id="4" name="Foliennummernplatzhalter 3"/>
          <p:cNvSpPr>
            <a:spLocks noGrp="1"/>
          </p:cNvSpPr>
          <p:nvPr>
            <p:ph type="sldNum" sz="quarter" idx="5"/>
          </p:nvPr>
        </p:nvSpPr>
        <p:spPr/>
        <p:txBody>
          <a:bodyPr/>
          <a:lstStyle/>
          <a:p>
            <a:fld id="{19456802-2D46-4A18-A9DB-B2057865BB36}" type="slidenum">
              <a:rPr lang="de-DE" smtClean="0"/>
              <a:pPr/>
              <a:t>8</a:t>
            </a:fld>
            <a:endParaRPr lang="de-DE"/>
          </a:p>
        </p:txBody>
      </p:sp>
    </p:spTree>
    <p:extLst>
      <p:ext uri="{BB962C8B-B14F-4D97-AF65-F5344CB8AC3E}">
        <p14:creationId xmlns:p14="http://schemas.microsoft.com/office/powerpoint/2010/main" val="204828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t>Kurzfassung für den schnellen Einstieg mit Aspekten: Genozid, </a:t>
            </a:r>
            <a:r>
              <a:rPr lang="de-DE" sz="1800" dirty="0" err="1"/>
              <a:t>Genozidbefehl</a:t>
            </a:r>
            <a:r>
              <a:rPr lang="de-DE" sz="1800" dirty="0"/>
              <a:t> und Perspektiven</a:t>
            </a:r>
          </a:p>
          <a:p>
            <a:r>
              <a:rPr lang="de-DE" sz="1800" dirty="0"/>
              <a:t>Völkermord – Kolonialverbrechen </a:t>
            </a:r>
          </a:p>
          <a:p>
            <a:endParaRPr lang="de-DE" sz="1800" dirty="0"/>
          </a:p>
          <a:p>
            <a:r>
              <a:rPr lang="de-DE" sz="1800" dirty="0"/>
              <a:t>Erklärungen: </a:t>
            </a:r>
          </a:p>
          <a:p>
            <a:r>
              <a:rPr lang="de-DE" sz="1800" dirty="0"/>
              <a:t>Boris Barth: </a:t>
            </a:r>
          </a:p>
          <a:p>
            <a:r>
              <a:rPr lang="de-DE" sz="1800" dirty="0"/>
              <a:t>Koloniale Eroberungskriege im Afrika des 19. Jahrhunderts tendierten generell zu einer Entgrenzung von Gewalt. Hierfür war ein Bündel von Ursachen verantwortlich. </a:t>
            </a:r>
          </a:p>
          <a:p>
            <a:r>
              <a:rPr lang="de-DE" sz="1800" dirty="0"/>
              <a:t>1. die </a:t>
            </a:r>
            <a:r>
              <a:rPr lang="de-DE" sz="1800" b="1" dirty="0"/>
              <a:t>extreme Brutalisierung</a:t>
            </a:r>
            <a:r>
              <a:rPr lang="de-DE" sz="1800" dirty="0"/>
              <a:t>, die charakteristisch ist für Partisanen- und Guerillakriege </a:t>
            </a:r>
          </a:p>
          <a:p>
            <a:r>
              <a:rPr lang="de-DE" sz="1800" dirty="0"/>
              <a:t>2. erfreuten sich europäische </a:t>
            </a:r>
            <a:r>
              <a:rPr lang="de-DE" sz="1800" b="1" dirty="0"/>
              <a:t>Militärs in Afrika einer weit größeren Unabhängigkeit </a:t>
            </a:r>
            <a:r>
              <a:rPr lang="de-DE" sz="1800" dirty="0"/>
              <a:t>als in Europa, d. h. wegen der oft schlechten Kommunikationsverbindungen konnten sie viel aggressiver vorgehen, als unter den Augen ihrer unmittelbaren Vorgesetzten in einem europäischen Krieg denkbar gewesen wäre. </a:t>
            </a:r>
          </a:p>
          <a:p>
            <a:r>
              <a:rPr lang="de-DE" sz="1800" dirty="0"/>
              <a:t>3. handelte es sich bei den in Afrika tätigen Militärs oft um eine </a:t>
            </a:r>
            <a:r>
              <a:rPr lang="de-DE" sz="1800" b="1" dirty="0"/>
              <a:t>negative Auslese von Offizieren und Mannschaften</a:t>
            </a:r>
            <a:r>
              <a:rPr lang="de-DE" sz="1800" dirty="0"/>
              <a:t>, die in Europa nicht zurecht kamen und die sich deshalb freiwillig für den kolonialen Dienst meldeten. […] </a:t>
            </a:r>
          </a:p>
          <a:p>
            <a:r>
              <a:rPr lang="de-DE" sz="1800" dirty="0"/>
              <a:t>4. </a:t>
            </a:r>
            <a:r>
              <a:rPr lang="de-DE" sz="1800" b="1" dirty="0"/>
              <a:t>fielen in afrikanischen Kolonialkriegen fast alle politischen Bedenken fort</a:t>
            </a:r>
            <a:r>
              <a:rPr lang="de-DE" sz="1800" dirty="0"/>
              <a:t>, die in Europa mit Rücksicht auf Neutrale, auf die Meinung in der eigenen Bevölkerung oder mit Blick auf die feindliche Kriegspropaganda vorherrschten. </a:t>
            </a:r>
          </a:p>
          <a:p>
            <a:r>
              <a:rPr lang="de-DE" sz="1800" dirty="0"/>
              <a:t>5. trug die waffentechnische Überlegenheit der Europäer dazu bei, diese </a:t>
            </a:r>
            <a:r>
              <a:rPr lang="de-DE" sz="1800" b="1" dirty="0"/>
              <a:t>Waffen auch unbegrenzt </a:t>
            </a:r>
            <a:r>
              <a:rPr lang="de-DE" sz="1800" dirty="0"/>
              <a:t>einzusetzen. </a:t>
            </a:r>
          </a:p>
          <a:p>
            <a:endParaRPr lang="de-DE" sz="1800" dirty="0"/>
          </a:p>
          <a:p>
            <a:pPr marL="0" indent="0">
              <a:buNone/>
            </a:pPr>
            <a:r>
              <a:rPr lang="de-DE" sz="1800" dirty="0"/>
              <a:t>Dierk Walter:  Die Brutalität von </a:t>
            </a:r>
            <a:r>
              <a:rPr lang="de-DE" sz="1800" dirty="0" err="1"/>
              <a:t>Imperialkriegen</a:t>
            </a:r>
            <a:r>
              <a:rPr lang="de-DE" sz="1800" dirty="0"/>
              <a:t> war auch eine </a:t>
            </a:r>
            <a:r>
              <a:rPr lang="de-DE" sz="1800" b="1" dirty="0"/>
              <a:t>Folge der Schwäche des kolonialen Staates</a:t>
            </a:r>
            <a:r>
              <a:rPr lang="de-DE" sz="1800" dirty="0"/>
              <a:t> […]. Die „</a:t>
            </a:r>
            <a:r>
              <a:rPr lang="de-DE" sz="1800" dirty="0" err="1"/>
              <a:t>men</a:t>
            </a:r>
            <a:r>
              <a:rPr lang="de-DE" sz="1800" dirty="0"/>
              <a:t> on </a:t>
            </a:r>
            <a:r>
              <a:rPr lang="de-DE" sz="1800" dirty="0" err="1"/>
              <a:t>the</a:t>
            </a:r>
            <a:r>
              <a:rPr lang="de-DE" sz="1800" dirty="0"/>
              <a:t> </a:t>
            </a:r>
            <a:r>
              <a:rPr lang="de-DE" sz="1800" dirty="0" err="1"/>
              <a:t>spot</a:t>
            </a:r>
            <a:r>
              <a:rPr lang="de-DE" sz="1800" dirty="0"/>
              <a:t>“ waren sich ihrer zahlenmäßigen Schwäche nur allzu bewusst.</a:t>
            </a:r>
          </a:p>
          <a:p>
            <a:pPr marL="0" indent="0">
              <a:buNone/>
            </a:pPr>
            <a:endParaRPr lang="de-DE" sz="1800" dirty="0"/>
          </a:p>
          <a:p>
            <a:pPr marL="0" indent="0">
              <a:buNone/>
            </a:pPr>
            <a:r>
              <a:rPr lang="de-DE" sz="1800" dirty="0"/>
              <a:t>Jürgen Zimmerer: </a:t>
            </a:r>
          </a:p>
          <a:p>
            <a:pPr marL="0" indent="0">
              <a:buNone/>
            </a:pPr>
            <a:r>
              <a:rPr lang="de-DE" sz="1800" dirty="0"/>
              <a:t>Der deutsche Krieg gegen die Herero und Nama ist also weder ein lokales Ereignis der namibischen oder deutschen Geschichte noch ein isoliertes Ereignis der Kolonialgeschichte. Vielmehr ist er </a:t>
            </a:r>
            <a:r>
              <a:rPr lang="de-DE" sz="1800" b="1" dirty="0"/>
              <a:t>ein herausgehobenes Ereignis in einer globalen Geschichte der Entfesselung der Gewalt</a:t>
            </a:r>
            <a:r>
              <a:rPr lang="de-DE" sz="1800" dirty="0"/>
              <a:t>, </a:t>
            </a:r>
            <a:r>
              <a:rPr lang="de-DE" sz="1800" dirty="0">
                <a:highlight>
                  <a:srgbClr val="FFFF00"/>
                </a:highlight>
              </a:rPr>
              <a:t>wie sie in den beiden Weltkriegen ihren Höhepunkt finden sollte</a:t>
            </a:r>
            <a:r>
              <a:rPr lang="de-DE" sz="1800" dirty="0"/>
              <a:t>. </a:t>
            </a:r>
          </a:p>
          <a:p>
            <a:endParaRPr lang="de-DE" sz="1800" u="sng" dirty="0">
              <a:solidFill>
                <a:srgbClr val="0563C1"/>
              </a:solidFill>
              <a:effectLst/>
              <a:latin typeface="Arial" panose="020B0604020202020204" pitchFamily="34" charset="0"/>
              <a:ea typeface="Calibri" panose="020F0502020204030204" pitchFamily="34" charset="0"/>
              <a:hlinkClick r:id="rId3"/>
            </a:endParaRPr>
          </a:p>
          <a:p>
            <a:r>
              <a:rPr lang="de-DE" sz="1800" u="sng" dirty="0">
                <a:solidFill>
                  <a:srgbClr val="0563C1"/>
                </a:solidFill>
                <a:effectLst/>
                <a:latin typeface="Arial" panose="020B0604020202020204" pitchFamily="34" charset="0"/>
                <a:ea typeface="Calibri" panose="020F0502020204030204" pitchFamily="34" charset="0"/>
                <a:hlinkClick r:id="rId3"/>
              </a:rPr>
              <a:t>https://commons.wikimedia.org/wiki/File:Surviving_Herero.jpg</a:t>
            </a:r>
            <a:endParaRPr lang="de-DE" sz="1800" u="sng" dirty="0">
              <a:solidFill>
                <a:srgbClr val="0563C1"/>
              </a:solidFill>
              <a:effectLst/>
              <a:latin typeface="Arial" panose="020B0604020202020204" pitchFamily="34" charset="0"/>
              <a:ea typeface="Calibri" panose="020F0502020204030204" pitchFamily="34" charset="0"/>
            </a:endParaRPr>
          </a:p>
          <a:p>
            <a:r>
              <a:rPr lang="de-DE" dirty="0"/>
              <a:t>https://www.spiegel.de/politik/tod-in-der-wueste-a-64cf8187-0002-0001-0000-000148434928</a:t>
            </a:r>
            <a:endParaRPr lang="de-DE" sz="1800" u="sng" dirty="0">
              <a:solidFill>
                <a:srgbClr val="0563C1"/>
              </a:solidFill>
              <a:effectLst/>
              <a:latin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AB0C7262-4AA8-4DC5-AD22-61D06AC9770B}" type="slidenum">
              <a:rPr lang="de-DE" smtClean="0"/>
              <a:pPr/>
              <a:t>9</a:t>
            </a:fld>
            <a:endParaRPr lang="de-DE"/>
          </a:p>
        </p:txBody>
      </p:sp>
    </p:spTree>
    <p:extLst>
      <p:ext uri="{BB962C8B-B14F-4D97-AF65-F5344CB8AC3E}">
        <p14:creationId xmlns:p14="http://schemas.microsoft.com/office/powerpoint/2010/main" val="71746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F3353C19-8CAC-4A88-9557-F87CEE67C444}" type="datetimeFigureOut">
              <a:rPr lang="de-DE" smtClean="0"/>
              <a:pPr/>
              <a:t>27.11.25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2F0C672-6B38-4237-A185-3DE00267E763}" type="slidenum">
              <a:rPr lang="de-DE" smtClean="0"/>
              <a:pPr/>
              <a:t>‹Nr.›</a:t>
            </a:fld>
            <a:endParaRPr lang="de-DE"/>
          </a:p>
        </p:txBody>
      </p:sp>
    </p:spTree>
    <p:extLst>
      <p:ext uri="{BB962C8B-B14F-4D97-AF65-F5344CB8AC3E}">
        <p14:creationId xmlns:p14="http://schemas.microsoft.com/office/powerpoint/2010/main" val="18250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3353C19-8CAC-4A88-9557-F87CEE67C444}" type="datetimeFigureOut">
              <a:rPr lang="de-DE" smtClean="0"/>
              <a:pPr/>
              <a:t>27.11.25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2F0C672-6B38-4237-A185-3DE00267E763}" type="slidenum">
              <a:rPr lang="de-DE" smtClean="0"/>
              <a:pPr/>
              <a:t>‹Nr.›</a:t>
            </a:fld>
            <a:endParaRPr lang="de-DE"/>
          </a:p>
        </p:txBody>
      </p:sp>
    </p:spTree>
    <p:extLst>
      <p:ext uri="{BB962C8B-B14F-4D97-AF65-F5344CB8AC3E}">
        <p14:creationId xmlns:p14="http://schemas.microsoft.com/office/powerpoint/2010/main" val="243779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3353C19-8CAC-4A88-9557-F87CEE67C444}" type="datetimeFigureOut">
              <a:rPr lang="de-DE" smtClean="0"/>
              <a:pPr/>
              <a:t>27.11.25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2F0C672-6B38-4237-A185-3DE00267E763}" type="slidenum">
              <a:rPr lang="de-DE" smtClean="0"/>
              <a:pPr/>
              <a:t>‹Nr.›</a:t>
            </a:fld>
            <a:endParaRPr lang="de-DE"/>
          </a:p>
        </p:txBody>
      </p:sp>
    </p:spTree>
    <p:extLst>
      <p:ext uri="{BB962C8B-B14F-4D97-AF65-F5344CB8AC3E}">
        <p14:creationId xmlns:p14="http://schemas.microsoft.com/office/powerpoint/2010/main" val="410125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3353C19-8CAC-4A88-9557-F87CEE67C444}" type="datetimeFigureOut">
              <a:rPr lang="de-DE" smtClean="0"/>
              <a:pPr/>
              <a:t>27.11.25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2F0C672-6B38-4237-A185-3DE00267E763}" type="slidenum">
              <a:rPr lang="de-DE" smtClean="0"/>
              <a:pPr/>
              <a:t>‹Nr.›</a:t>
            </a:fld>
            <a:endParaRPr lang="de-DE"/>
          </a:p>
        </p:txBody>
      </p:sp>
    </p:spTree>
    <p:extLst>
      <p:ext uri="{BB962C8B-B14F-4D97-AF65-F5344CB8AC3E}">
        <p14:creationId xmlns:p14="http://schemas.microsoft.com/office/powerpoint/2010/main" val="87236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3353C19-8CAC-4A88-9557-F87CEE67C444}" type="datetimeFigureOut">
              <a:rPr lang="de-DE" smtClean="0"/>
              <a:pPr/>
              <a:t>27.11.25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2F0C672-6B38-4237-A185-3DE00267E763}" type="slidenum">
              <a:rPr lang="de-DE" smtClean="0"/>
              <a:pPr/>
              <a:t>‹Nr.›</a:t>
            </a:fld>
            <a:endParaRPr lang="de-DE"/>
          </a:p>
        </p:txBody>
      </p:sp>
    </p:spTree>
    <p:extLst>
      <p:ext uri="{BB962C8B-B14F-4D97-AF65-F5344CB8AC3E}">
        <p14:creationId xmlns:p14="http://schemas.microsoft.com/office/powerpoint/2010/main" val="324152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3353C19-8CAC-4A88-9557-F87CEE67C444}" type="datetimeFigureOut">
              <a:rPr lang="de-DE" smtClean="0"/>
              <a:pPr/>
              <a:t>27.11.25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2F0C672-6B38-4237-A185-3DE00267E763}" type="slidenum">
              <a:rPr lang="de-DE" smtClean="0"/>
              <a:pPr/>
              <a:t>‹Nr.›</a:t>
            </a:fld>
            <a:endParaRPr lang="de-DE"/>
          </a:p>
        </p:txBody>
      </p:sp>
    </p:spTree>
    <p:extLst>
      <p:ext uri="{BB962C8B-B14F-4D97-AF65-F5344CB8AC3E}">
        <p14:creationId xmlns:p14="http://schemas.microsoft.com/office/powerpoint/2010/main" val="370103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2329" y="2505075"/>
            <a:ext cx="419070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14913" y="2505075"/>
            <a:ext cx="4211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3353C19-8CAC-4A88-9557-F87CEE67C444}" type="datetimeFigureOut">
              <a:rPr lang="de-DE" smtClean="0"/>
              <a:pPr/>
              <a:t>27.11.25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2F0C672-6B38-4237-A185-3DE00267E763}" type="slidenum">
              <a:rPr lang="de-DE" smtClean="0"/>
              <a:pPr/>
              <a:t>‹Nr.›</a:t>
            </a:fld>
            <a:endParaRPr lang="de-DE"/>
          </a:p>
        </p:txBody>
      </p:sp>
    </p:spTree>
    <p:extLst>
      <p:ext uri="{BB962C8B-B14F-4D97-AF65-F5344CB8AC3E}">
        <p14:creationId xmlns:p14="http://schemas.microsoft.com/office/powerpoint/2010/main" val="267107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3353C19-8CAC-4A88-9557-F87CEE67C444}" type="datetimeFigureOut">
              <a:rPr lang="de-DE" smtClean="0"/>
              <a:pPr/>
              <a:t>27.11.25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2F0C672-6B38-4237-A185-3DE00267E763}" type="slidenum">
              <a:rPr lang="de-DE" smtClean="0"/>
              <a:pPr/>
              <a:t>‹Nr.›</a:t>
            </a:fld>
            <a:endParaRPr lang="de-DE"/>
          </a:p>
        </p:txBody>
      </p:sp>
    </p:spTree>
    <p:extLst>
      <p:ext uri="{BB962C8B-B14F-4D97-AF65-F5344CB8AC3E}">
        <p14:creationId xmlns:p14="http://schemas.microsoft.com/office/powerpoint/2010/main" val="359226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53C19-8CAC-4A88-9557-F87CEE67C444}" type="datetimeFigureOut">
              <a:rPr lang="de-DE" smtClean="0"/>
              <a:pPr/>
              <a:t>27.11.25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2F0C672-6B38-4237-A185-3DE00267E763}" type="slidenum">
              <a:rPr lang="de-DE" smtClean="0"/>
              <a:pPr/>
              <a:t>‹Nr.›</a:t>
            </a:fld>
            <a:endParaRPr lang="de-DE"/>
          </a:p>
        </p:txBody>
      </p:sp>
    </p:spTree>
    <p:extLst>
      <p:ext uri="{BB962C8B-B14F-4D97-AF65-F5344CB8AC3E}">
        <p14:creationId xmlns:p14="http://schemas.microsoft.com/office/powerpoint/2010/main" val="335948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3353C19-8CAC-4A88-9557-F87CEE67C444}" type="datetimeFigureOut">
              <a:rPr lang="de-DE" smtClean="0"/>
              <a:pPr/>
              <a:t>27.11.25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2F0C672-6B38-4237-A185-3DE00267E763}" type="slidenum">
              <a:rPr lang="de-DE" smtClean="0"/>
              <a:pPr/>
              <a:t>‹Nr.›</a:t>
            </a:fld>
            <a:endParaRPr lang="de-DE"/>
          </a:p>
        </p:txBody>
      </p:sp>
    </p:spTree>
    <p:extLst>
      <p:ext uri="{BB962C8B-B14F-4D97-AF65-F5344CB8AC3E}">
        <p14:creationId xmlns:p14="http://schemas.microsoft.com/office/powerpoint/2010/main" val="392464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3353C19-8CAC-4A88-9557-F87CEE67C444}" type="datetimeFigureOut">
              <a:rPr lang="de-DE" smtClean="0"/>
              <a:pPr/>
              <a:t>27.11.25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2F0C672-6B38-4237-A185-3DE00267E763}" type="slidenum">
              <a:rPr lang="de-DE" smtClean="0"/>
              <a:pPr/>
              <a:t>‹Nr.›</a:t>
            </a:fld>
            <a:endParaRPr lang="de-DE"/>
          </a:p>
        </p:txBody>
      </p:sp>
    </p:spTree>
    <p:extLst>
      <p:ext uri="{BB962C8B-B14F-4D97-AF65-F5344CB8AC3E}">
        <p14:creationId xmlns:p14="http://schemas.microsoft.com/office/powerpoint/2010/main" val="236197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53C19-8CAC-4A88-9557-F87CEE67C444}" type="datetimeFigureOut">
              <a:rPr lang="de-DE" smtClean="0"/>
              <a:pPr/>
              <a:t>27.11.25</a:t>
            </a:fld>
            <a:endParaRPr lang="de-D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0C672-6B38-4237-A185-3DE00267E763}" type="slidenum">
              <a:rPr lang="de-DE" smtClean="0"/>
              <a:pPr/>
              <a:t>‹Nr.›</a:t>
            </a:fld>
            <a:endParaRPr lang="de-DE"/>
          </a:p>
        </p:txBody>
      </p:sp>
    </p:spTree>
    <p:extLst>
      <p:ext uri="{BB962C8B-B14F-4D97-AF65-F5344CB8AC3E}">
        <p14:creationId xmlns:p14="http://schemas.microsoft.com/office/powerpoint/2010/main" val="90616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reativecommons.org/licenses/by-sa/3.0/de/deed.d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e.wikipedia.org/wiki/Minde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NhNaDslJVw0"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FF57A-B1C3-4BCB-8DB1-A7E161A8C52B}"/>
              </a:ext>
            </a:extLst>
          </p:cNvPr>
          <p:cNvSpPr>
            <a:spLocks noGrp="1"/>
          </p:cNvSpPr>
          <p:nvPr>
            <p:ph type="ctrTitle"/>
          </p:nvPr>
        </p:nvSpPr>
        <p:spPr>
          <a:xfrm>
            <a:off x="-960521" y="441426"/>
            <a:ext cx="11827042" cy="1007226"/>
          </a:xfrm>
        </p:spPr>
        <p:txBody>
          <a:bodyPr>
            <a:normAutofit fontScale="90000"/>
          </a:bodyPr>
          <a:lstStyle/>
          <a:p>
            <a:r>
              <a:rPr lang="de-DE" sz="4000" b="1" dirty="0">
                <a:latin typeface="Calibri" panose="020F0502020204030204" pitchFamily="34" charset="0"/>
                <a:ea typeface="Times New Roman" panose="02020603050405020304" pitchFamily="18" charset="0"/>
                <a:cs typeface="Times New Roman" panose="02020603050405020304" pitchFamily="18" charset="0"/>
              </a:rPr>
              <a:t>Koloniale Erinnerung: </a:t>
            </a:r>
            <a:br>
              <a:rPr lang="de-DE" sz="4000" b="1" dirty="0">
                <a:latin typeface="Calibri" panose="020F0502020204030204" pitchFamily="34" charset="0"/>
                <a:ea typeface="Times New Roman" panose="02020603050405020304" pitchFamily="18" charset="0"/>
                <a:cs typeface="Times New Roman" panose="02020603050405020304" pitchFamily="18" charset="0"/>
              </a:rPr>
            </a:br>
            <a:r>
              <a:rPr lang="de-DE" sz="4000" b="1" dirty="0">
                <a:latin typeface="Calibri" panose="020F0502020204030204" pitchFamily="34" charset="0"/>
                <a:ea typeface="Times New Roman" panose="02020603050405020304" pitchFamily="18" charset="0"/>
                <a:cs typeface="Times New Roman" panose="02020603050405020304" pitchFamily="18" charset="0"/>
              </a:rPr>
              <a:t>Unterrichtliche Umsetzung</a:t>
            </a:r>
            <a:endParaRPr lang="de-DE" sz="4000" dirty="0"/>
          </a:p>
        </p:txBody>
      </p:sp>
      <p:sp>
        <p:nvSpPr>
          <p:cNvPr id="10" name="Untertitel 2">
            <a:extLst>
              <a:ext uri="{FF2B5EF4-FFF2-40B4-BE49-F238E27FC236}">
                <a16:creationId xmlns:a16="http://schemas.microsoft.com/office/drawing/2014/main" id="{5EDE90B3-B0D8-4D79-915F-03A93929D71D}"/>
              </a:ext>
            </a:extLst>
          </p:cNvPr>
          <p:cNvSpPr txBox="1">
            <a:spLocks/>
          </p:cNvSpPr>
          <p:nvPr/>
        </p:nvSpPr>
        <p:spPr>
          <a:xfrm>
            <a:off x="171450" y="1578683"/>
            <a:ext cx="9859518" cy="51917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de-DE" sz="1900" dirty="0"/>
              <a:t>1 – Dekolonisierung – ein Megatrend?</a:t>
            </a:r>
          </a:p>
          <a:p>
            <a:pPr algn="l">
              <a:spcBef>
                <a:spcPts val="0"/>
              </a:spcBef>
            </a:pPr>
            <a:endParaRPr lang="de-DE" sz="1900" dirty="0"/>
          </a:p>
          <a:p>
            <a:pPr marL="0" indent="0" algn="l">
              <a:spcBef>
                <a:spcPts val="0"/>
              </a:spcBef>
              <a:buNone/>
            </a:pPr>
            <a:r>
              <a:rPr lang="de-DE" sz="1900" dirty="0"/>
              <a:t>2 – Die Berliner Afrika-Konferenz und die Erinnerungskultur</a:t>
            </a:r>
          </a:p>
          <a:p>
            <a:pPr algn="l">
              <a:spcBef>
                <a:spcPts val="0"/>
              </a:spcBef>
            </a:pPr>
            <a:endParaRPr lang="de-DE" sz="1900" dirty="0"/>
          </a:p>
          <a:p>
            <a:pPr algn="l">
              <a:spcBef>
                <a:spcPts val="0"/>
              </a:spcBef>
            </a:pPr>
            <a:r>
              <a:rPr lang="de-DE" sz="1900" dirty="0">
                <a:solidFill>
                  <a:schemeClr val="tx1">
                    <a:lumMod val="95000"/>
                    <a:lumOff val="5000"/>
                  </a:schemeClr>
                </a:solidFill>
              </a:rPr>
              <a:t>3 – Von „Bumerangs“ und „unsichtbaren Tropenhelmen“: Wirkt der Kolonialismus bis heute fort?</a:t>
            </a:r>
          </a:p>
          <a:p>
            <a:pPr algn="l">
              <a:spcBef>
                <a:spcPts val="0"/>
              </a:spcBef>
            </a:pPr>
            <a:endParaRPr lang="de-DE" sz="1900" dirty="0"/>
          </a:p>
          <a:p>
            <a:pPr algn="l">
              <a:spcBef>
                <a:spcPts val="0"/>
              </a:spcBef>
            </a:pPr>
            <a:r>
              <a:rPr lang="de-DE" sz="1900" dirty="0">
                <a:solidFill>
                  <a:srgbClr val="FF0000"/>
                </a:solidFill>
              </a:rPr>
              <a:t>4 – Koloniale Gewalt in Deutsch-Südwest </a:t>
            </a:r>
          </a:p>
          <a:p>
            <a:pPr algn="l">
              <a:spcBef>
                <a:spcPts val="0"/>
              </a:spcBef>
            </a:pPr>
            <a:endParaRPr lang="de-DE" sz="1900" dirty="0"/>
          </a:p>
          <a:p>
            <a:pPr algn="l">
              <a:spcBef>
                <a:spcPts val="0"/>
              </a:spcBef>
            </a:pPr>
            <a:r>
              <a:rPr lang="de-DE" sz="1900" dirty="0">
                <a:solidFill>
                  <a:srgbClr val="FF0000"/>
                </a:solidFill>
              </a:rPr>
              <a:t>5 – Die Erinnerung an den Genozid an Herero und Nama</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6 – Koloniale Gewalt in der Südsee und die Überreste in deutschen Museen: das </a:t>
            </a:r>
            <a:r>
              <a:rPr lang="de-DE" sz="1900" dirty="0" err="1">
                <a:solidFill>
                  <a:schemeClr val="tx1">
                    <a:lumMod val="95000"/>
                    <a:lumOff val="5000"/>
                  </a:schemeClr>
                </a:solidFill>
              </a:rPr>
              <a:t>Luf</a:t>
            </a:r>
            <a:r>
              <a:rPr lang="de-DE" sz="1900" dirty="0">
                <a:solidFill>
                  <a:schemeClr val="tx1">
                    <a:lumMod val="95000"/>
                    <a:lumOff val="5000"/>
                  </a:schemeClr>
                </a:solidFill>
              </a:rPr>
              <a:t>-Boot</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7 – „Schwieriges Erbe“ – Kolonialismus und der Südwesten </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8 – Alles schon mal dagewesen: Die Restitutionsdebatte der 1970er</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9 – Historikerstreit 2.0: Multidirektionale Erinnerung vs. Erinnerungskonkurrenz</a:t>
            </a:r>
          </a:p>
        </p:txBody>
      </p:sp>
    </p:spTree>
    <p:extLst>
      <p:ext uri="{BB962C8B-B14F-4D97-AF65-F5344CB8AC3E}">
        <p14:creationId xmlns:p14="http://schemas.microsoft.com/office/powerpoint/2010/main" val="2321678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a:xfrm>
            <a:off x="196247" y="750540"/>
            <a:ext cx="4528649" cy="1325563"/>
          </a:xfrm>
        </p:spPr>
        <p:txBody>
          <a:bodyPr>
            <a:normAutofit fontScale="90000"/>
          </a:bodyPr>
          <a:lstStyle/>
          <a:p>
            <a:r>
              <a:rPr lang="de-DE" b="1" dirty="0"/>
              <a:t>5 Die Erinnerung an den Genozid: </a:t>
            </a:r>
            <a:br>
              <a:rPr lang="de-DE" b="1" dirty="0"/>
            </a:br>
            <a:r>
              <a:rPr lang="de-DE" dirty="0"/>
              <a:t>Der </a:t>
            </a:r>
            <a:r>
              <a:rPr lang="de-DE" dirty="0" err="1"/>
              <a:t>Windhoeker</a:t>
            </a:r>
            <a:r>
              <a:rPr lang="de-DE" dirty="0"/>
              <a:t> Reiter</a:t>
            </a:r>
            <a:endParaRPr lang="de-DE" b="1" dirty="0"/>
          </a:p>
        </p:txBody>
      </p:sp>
      <p:pic>
        <p:nvPicPr>
          <p:cNvPr id="4" name="Grafik 3" descr="Ein Bild, das draußen, Himmel, Gras enthält.&#10;&#10;Automatisch generierte Beschreibung">
            <a:extLst>
              <a:ext uri="{FF2B5EF4-FFF2-40B4-BE49-F238E27FC236}">
                <a16:creationId xmlns:a16="http://schemas.microsoft.com/office/drawing/2014/main" id="{1151CCD7-BB03-4AF3-A501-0D85E3D74F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5427" y="0"/>
            <a:ext cx="5070574" cy="6887091"/>
          </a:xfrm>
          <a:prstGeom prst="rect">
            <a:avLst/>
          </a:prstGeom>
          <a:noFill/>
          <a:ln>
            <a:noFill/>
          </a:ln>
        </p:spPr>
      </p:pic>
      <p:sp>
        <p:nvSpPr>
          <p:cNvPr id="5" name="Textfeld 4">
            <a:extLst>
              <a:ext uri="{FF2B5EF4-FFF2-40B4-BE49-F238E27FC236}">
                <a16:creationId xmlns:a16="http://schemas.microsoft.com/office/drawing/2014/main" id="{921D4611-6612-49B6-A8C1-5EF18DC71B1F}"/>
              </a:ext>
            </a:extLst>
          </p:cNvPr>
          <p:cNvSpPr txBox="1"/>
          <p:nvPr/>
        </p:nvSpPr>
        <p:spPr>
          <a:xfrm>
            <a:off x="633046" y="6504690"/>
            <a:ext cx="4963886" cy="246221"/>
          </a:xfrm>
          <a:prstGeom prst="rect">
            <a:avLst/>
          </a:prstGeom>
          <a:noFill/>
        </p:spPr>
        <p:txBody>
          <a:bodyPr wrap="square">
            <a:spAutoFit/>
          </a:bodyPr>
          <a:lstStyle/>
          <a:p>
            <a:r>
              <a:rPr lang="de-DE" sz="1000" dirty="0"/>
              <a:t>https://de.m.wikipedia.org/wiki/Datei:S%C3%BCdwest_Reiter_Windhoek.jpg</a:t>
            </a:r>
          </a:p>
        </p:txBody>
      </p:sp>
    </p:spTree>
    <p:extLst>
      <p:ext uri="{BB962C8B-B14F-4D97-AF65-F5344CB8AC3E}">
        <p14:creationId xmlns:p14="http://schemas.microsoft.com/office/powerpoint/2010/main" val="391320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CDA7F73-3199-4578-87C8-46532C9B7BF2}"/>
              </a:ext>
            </a:extLst>
          </p:cNvPr>
          <p:cNvSpPr txBox="1"/>
          <p:nvPr/>
        </p:nvSpPr>
        <p:spPr>
          <a:xfrm>
            <a:off x="258792" y="155275"/>
            <a:ext cx="9729270" cy="584775"/>
          </a:xfrm>
          <a:prstGeom prst="rect">
            <a:avLst/>
          </a:prstGeom>
          <a:noFill/>
        </p:spPr>
        <p:txBody>
          <a:bodyPr wrap="square" rtlCol="0">
            <a:spAutoFit/>
          </a:bodyPr>
          <a:lstStyle/>
          <a:p>
            <a:r>
              <a:rPr lang="de-DE" sz="3200" b="1" dirty="0"/>
              <a:t>Der </a:t>
            </a:r>
            <a:r>
              <a:rPr lang="de-DE" sz="3200" b="1" dirty="0" err="1"/>
              <a:t>Windhoeker</a:t>
            </a:r>
            <a:r>
              <a:rPr lang="de-DE" sz="3200" b="1" dirty="0"/>
              <a:t> Reiter als Symbol der Herrenmenschen</a:t>
            </a:r>
          </a:p>
        </p:txBody>
      </p:sp>
      <p:sp>
        <p:nvSpPr>
          <p:cNvPr id="6" name="Textfeld 5">
            <a:extLst>
              <a:ext uri="{FF2B5EF4-FFF2-40B4-BE49-F238E27FC236}">
                <a16:creationId xmlns:a16="http://schemas.microsoft.com/office/drawing/2014/main" id="{C2C3C8A3-D0F4-41E4-9DA3-4B1B4B0BA09B}"/>
              </a:ext>
            </a:extLst>
          </p:cNvPr>
          <p:cNvSpPr txBox="1"/>
          <p:nvPr/>
        </p:nvSpPr>
        <p:spPr>
          <a:xfrm>
            <a:off x="964927" y="6573240"/>
            <a:ext cx="9523878" cy="307777"/>
          </a:xfrm>
          <a:prstGeom prst="rect">
            <a:avLst/>
          </a:prstGeom>
          <a:noFill/>
        </p:spPr>
        <p:txBody>
          <a:bodyPr wrap="square">
            <a:spAutoFit/>
          </a:bodyPr>
          <a:lstStyle/>
          <a:p>
            <a:r>
              <a:rPr lang="de-DE" sz="1400" dirty="0"/>
              <a:t>Bild von der Einweihungsfeier am 27. Januar 1912. </a:t>
            </a:r>
          </a:p>
        </p:txBody>
      </p:sp>
      <p:sp>
        <p:nvSpPr>
          <p:cNvPr id="3" name="Inhaltsplatzhalter 2">
            <a:extLst>
              <a:ext uri="{FF2B5EF4-FFF2-40B4-BE49-F238E27FC236}">
                <a16:creationId xmlns:a16="http://schemas.microsoft.com/office/drawing/2014/main" id="{26330C26-A154-4488-934F-A276336BA032}"/>
              </a:ext>
            </a:extLst>
          </p:cNvPr>
          <p:cNvSpPr>
            <a:spLocks noGrp="1"/>
          </p:cNvSpPr>
          <p:nvPr>
            <p:ph idx="1"/>
          </p:nvPr>
        </p:nvSpPr>
        <p:spPr/>
        <p:txBody>
          <a:bodyPr/>
          <a:lstStyle/>
          <a:p>
            <a:pPr marL="0" indent="0">
              <a:buNone/>
            </a:pPr>
            <a:r>
              <a:rPr lang="de-DE" sz="2800" dirty="0"/>
              <a:t>Nutzungsrecht für das Bild liegt nicht vor.</a:t>
            </a:r>
          </a:p>
          <a:p>
            <a:endParaRPr lang="de-DE" dirty="0"/>
          </a:p>
          <a:p>
            <a:pPr marL="0" indent="0">
              <a:buNone/>
            </a:pPr>
            <a:r>
              <a:rPr lang="de-DE" dirty="0"/>
              <a:t>Z.B.: https://www.freiburg-postkolonial.de/Seiten/Zeller-Reiterdenkmal-1912.htm</a:t>
            </a:r>
          </a:p>
          <a:p>
            <a:endParaRPr lang="de-DE" dirty="0"/>
          </a:p>
        </p:txBody>
      </p:sp>
    </p:spTree>
    <p:extLst>
      <p:ext uri="{BB962C8B-B14F-4D97-AF65-F5344CB8AC3E}">
        <p14:creationId xmlns:p14="http://schemas.microsoft.com/office/powerpoint/2010/main" val="261928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enthält.&#10;&#10;Automatisch generierte Beschreibung">
            <a:extLst>
              <a:ext uri="{FF2B5EF4-FFF2-40B4-BE49-F238E27FC236}">
                <a16:creationId xmlns:a16="http://schemas.microsoft.com/office/drawing/2014/main" id="{B61BD92C-F695-46D7-8A91-23DEF1758D6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4313"/>
            <a:ext cx="5124659" cy="6831211"/>
          </a:xfrm>
        </p:spPr>
      </p:pic>
      <p:sp>
        <p:nvSpPr>
          <p:cNvPr id="7" name="Textfeld 6">
            <a:extLst>
              <a:ext uri="{FF2B5EF4-FFF2-40B4-BE49-F238E27FC236}">
                <a16:creationId xmlns:a16="http://schemas.microsoft.com/office/drawing/2014/main" id="{7E484C66-676C-4362-AE0A-6C037C8B5499}"/>
              </a:ext>
            </a:extLst>
          </p:cNvPr>
          <p:cNvSpPr txBox="1"/>
          <p:nvPr/>
        </p:nvSpPr>
        <p:spPr>
          <a:xfrm>
            <a:off x="5305529" y="243512"/>
            <a:ext cx="4566795" cy="59400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„Zum ehrenden Angedenken an die tapferen deutschen Krieger, welche </a:t>
            </a:r>
            <a:r>
              <a:rPr kumimoji="0" lang="de-DE" sz="2000" b="0" i="0" u="none" strike="noStrike" kern="1200" cap="none" spc="0" normalizeH="0" baseline="0" noProof="0" dirty="0" err="1">
                <a:ln>
                  <a:noFill/>
                </a:ln>
                <a:solidFill>
                  <a:prstClr val="black"/>
                </a:solidFill>
                <a:effectLst/>
                <a:uLnTx/>
                <a:uFillTx/>
                <a:latin typeface="Calibri" panose="020F0502020204030204"/>
                <a:ea typeface="+mn-ea"/>
                <a:cs typeface="+mn-cs"/>
              </a:rPr>
              <a:t>fuer</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Kaiser und Reich zur Errettung und Erhaltung dieses Landes </a:t>
            </a:r>
            <a:r>
              <a:rPr kumimoji="0" lang="de-DE" sz="2000" b="0" i="0" u="none" strike="noStrike" kern="1200" cap="none" spc="0" normalizeH="0" baseline="0" noProof="0" dirty="0" err="1">
                <a:ln>
                  <a:noFill/>
                </a:ln>
                <a:solidFill>
                  <a:prstClr val="black"/>
                </a:solidFill>
                <a:effectLst/>
                <a:uLnTx/>
                <a:uFillTx/>
                <a:latin typeface="Calibri" panose="020F0502020204030204"/>
                <a:ea typeface="+mn-ea"/>
                <a:cs typeface="+mn-cs"/>
              </a:rPr>
              <a:t>waehrend</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des Herero- und </a:t>
            </a:r>
            <a:r>
              <a:rPr kumimoji="0" lang="de-DE" sz="2000" b="0" i="0" u="none" strike="noStrike" kern="1200" cap="none" spc="0" normalizeH="0" baseline="0" noProof="0" dirty="0" err="1">
                <a:ln>
                  <a:noFill/>
                </a:ln>
                <a:solidFill>
                  <a:prstClr val="black"/>
                </a:solidFill>
                <a:effectLst/>
                <a:uLnTx/>
                <a:uFillTx/>
                <a:latin typeface="Calibri" panose="020F0502020204030204"/>
                <a:ea typeface="+mn-ea"/>
                <a:cs typeface="+mn-cs"/>
              </a:rPr>
              <a:t>Hottentottenaufstandes</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1903 bis 1907 und </a:t>
            </a:r>
            <a:r>
              <a:rPr kumimoji="0" lang="de-DE" sz="2000" b="0" i="0" u="none" strike="noStrike" kern="1200" cap="none" spc="0" normalizeH="0" baseline="0" noProof="0" dirty="0" err="1">
                <a:ln>
                  <a:noFill/>
                </a:ln>
                <a:solidFill>
                  <a:prstClr val="black"/>
                </a:solidFill>
                <a:effectLst/>
                <a:uLnTx/>
                <a:uFillTx/>
                <a:latin typeface="Calibri" panose="020F0502020204030204"/>
                <a:ea typeface="+mn-ea"/>
                <a:cs typeface="+mn-cs"/>
              </a:rPr>
              <a:t>waehrend</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der Kalahari-Expedition 1908 ihr Leben ließen. Zum ehrenden Andenken auch an die deutschen </a:t>
            </a:r>
            <a:r>
              <a:rPr kumimoji="0" lang="de-DE" sz="2000" b="0" i="0" u="none" strike="noStrike" kern="1200" cap="none" spc="0" normalizeH="0" baseline="0" noProof="0" dirty="0" err="1">
                <a:ln>
                  <a:noFill/>
                </a:ln>
                <a:solidFill>
                  <a:prstClr val="black"/>
                </a:solidFill>
                <a:effectLst/>
                <a:uLnTx/>
                <a:uFillTx/>
                <a:latin typeface="Calibri" panose="020F0502020204030204"/>
                <a:ea typeface="+mn-ea"/>
                <a:cs typeface="+mn-cs"/>
              </a:rPr>
              <a:t>Buerger</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welche den Eingeborenen im Aufstande zum Opfer fielen. Gefallen, Verschollen, </a:t>
            </a:r>
            <a:r>
              <a:rPr kumimoji="0" lang="de-DE" sz="2000" b="0" i="0" u="none" strike="noStrike" kern="1200" cap="none" spc="0" normalizeH="0" baseline="0" noProof="0" dirty="0" err="1">
                <a:ln>
                  <a:noFill/>
                </a:ln>
                <a:solidFill>
                  <a:prstClr val="black"/>
                </a:solidFill>
                <a:effectLst/>
                <a:uLnTx/>
                <a:uFillTx/>
                <a:latin typeface="Calibri" panose="020F0502020204030204"/>
                <a:ea typeface="+mn-ea"/>
                <a:cs typeface="+mn-cs"/>
              </a:rPr>
              <a:t>verunglueckt</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ihren Wunden erlegen und an Krankheiten gestorben, von der Schutztruppe: Offiziere 100, Unteroffiziere 254, Reiter 1180, von der Marine: Offiziere 7, Unteroffiziere 13, Mannschaften 72, im Aufstande erschlagen: </a:t>
            </a:r>
            <a:r>
              <a:rPr kumimoji="0" lang="de-DE" sz="2000" b="0" i="0" u="none" strike="noStrike" kern="1200" cap="none" spc="0" normalizeH="0" baseline="0" noProof="0" dirty="0" err="1">
                <a:ln>
                  <a:noFill/>
                </a:ln>
                <a:solidFill>
                  <a:prstClr val="black"/>
                </a:solidFill>
                <a:effectLst/>
                <a:uLnTx/>
                <a:uFillTx/>
                <a:latin typeface="Calibri" panose="020F0502020204030204"/>
                <a:ea typeface="+mn-ea"/>
                <a:cs typeface="+mn-cs"/>
              </a:rPr>
              <a:t>Maenner</a:t>
            </a: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 119, Frauen 4, Kinder 1.“ </a:t>
            </a:r>
          </a:p>
        </p:txBody>
      </p:sp>
      <p:sp>
        <p:nvSpPr>
          <p:cNvPr id="6" name="Textfeld 5">
            <a:extLst>
              <a:ext uri="{FF2B5EF4-FFF2-40B4-BE49-F238E27FC236}">
                <a16:creationId xmlns:a16="http://schemas.microsoft.com/office/drawing/2014/main" id="{7BF1DB31-2A2A-4C9B-A52C-5125BA59F9B7}"/>
              </a:ext>
            </a:extLst>
          </p:cNvPr>
          <p:cNvSpPr txBox="1"/>
          <p:nvPr/>
        </p:nvSpPr>
        <p:spPr>
          <a:xfrm>
            <a:off x="5225143" y="6227058"/>
            <a:ext cx="5007634" cy="630942"/>
          </a:xfrm>
          <a:prstGeom prst="rect">
            <a:avLst/>
          </a:prstGeom>
          <a:noFill/>
        </p:spPr>
        <p:txBody>
          <a:bodyPr wrap="square">
            <a:spAutoFit/>
          </a:bodyPr>
          <a:lstStyle/>
          <a:p>
            <a:pPr marL="0" indent="0">
              <a:buNone/>
            </a:pPr>
            <a:r>
              <a:rPr lang="de-DE" sz="1400" dirty="0">
                <a:effectLst/>
                <a:ea typeface="Calibri" panose="020F0502020204030204" pitchFamily="34" charset="0"/>
              </a:rPr>
              <a:t>Tafel am Fuße des </a:t>
            </a:r>
            <a:r>
              <a:rPr lang="de-DE" sz="1400" dirty="0">
                <a:ea typeface="Calibri" panose="020F0502020204030204" pitchFamily="34" charset="0"/>
              </a:rPr>
              <a:t>D</a:t>
            </a:r>
            <a:r>
              <a:rPr lang="de-DE" sz="1400" dirty="0">
                <a:effectLst/>
                <a:ea typeface="Calibri" panose="020F0502020204030204" pitchFamily="34" charset="0"/>
              </a:rPr>
              <a:t>enkmals</a:t>
            </a:r>
          </a:p>
          <a:p>
            <a:r>
              <a:rPr lang="de-DE" sz="1050" dirty="0">
                <a:hlinkClick r:id="rId4"/>
              </a:rPr>
              <a:t>CC BY-SA 3.0 DE</a:t>
            </a:r>
            <a:endParaRPr lang="de-DE" sz="1050" dirty="0"/>
          </a:p>
          <a:p>
            <a:r>
              <a:rPr lang="de-DE" sz="1050" dirty="0"/>
              <a:t>https://commons.wikimedia.org/wiki/File:S%C3%BCdwest_Reiter_Inschrift.jpg</a:t>
            </a:r>
          </a:p>
        </p:txBody>
      </p:sp>
    </p:spTree>
    <p:extLst>
      <p:ext uri="{BB962C8B-B14F-4D97-AF65-F5344CB8AC3E}">
        <p14:creationId xmlns:p14="http://schemas.microsoft.com/office/powerpoint/2010/main" val="297676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C33AB4-C836-4231-AEF5-B1BDAD750602}"/>
              </a:ext>
            </a:extLst>
          </p:cNvPr>
          <p:cNvSpPr txBox="1"/>
          <p:nvPr/>
        </p:nvSpPr>
        <p:spPr>
          <a:xfrm>
            <a:off x="369324" y="265807"/>
            <a:ext cx="4235311" cy="1077218"/>
          </a:xfrm>
          <a:prstGeom prst="rect">
            <a:avLst/>
          </a:prstGeom>
          <a:noFill/>
        </p:spPr>
        <p:txBody>
          <a:bodyPr wrap="square" rtlCol="0">
            <a:spAutoFit/>
          </a:bodyPr>
          <a:lstStyle/>
          <a:p>
            <a:r>
              <a:rPr lang="de-DE" sz="3200" b="1" dirty="0"/>
              <a:t>Der </a:t>
            </a:r>
            <a:r>
              <a:rPr lang="de-DE" sz="3200" b="1" dirty="0" err="1"/>
              <a:t>Windhoeker</a:t>
            </a:r>
            <a:r>
              <a:rPr lang="de-DE" sz="3200" b="1" dirty="0"/>
              <a:t> Reiter als Ikone</a:t>
            </a:r>
          </a:p>
        </p:txBody>
      </p:sp>
      <p:sp>
        <p:nvSpPr>
          <p:cNvPr id="7" name="Textfeld 6">
            <a:extLst>
              <a:ext uri="{FF2B5EF4-FFF2-40B4-BE49-F238E27FC236}">
                <a16:creationId xmlns:a16="http://schemas.microsoft.com/office/drawing/2014/main" id="{08D3FC59-9E91-4CA1-94F3-178D1C7721C4}"/>
              </a:ext>
            </a:extLst>
          </p:cNvPr>
          <p:cNvSpPr txBox="1"/>
          <p:nvPr/>
        </p:nvSpPr>
        <p:spPr>
          <a:xfrm>
            <a:off x="2476919" y="2692848"/>
            <a:ext cx="4953836" cy="1477328"/>
          </a:xfrm>
          <a:prstGeom prst="rect">
            <a:avLst/>
          </a:prstGeom>
          <a:noFill/>
        </p:spPr>
        <p:txBody>
          <a:bodyPr wrap="square">
            <a:spAutoFit/>
          </a:bodyPr>
          <a:lstStyle/>
          <a:p>
            <a:pPr marL="0" indent="0">
              <a:buNone/>
            </a:pPr>
            <a:r>
              <a:rPr lang="de-DE" sz="1800" dirty="0"/>
              <a:t>Nutzungsrecht für das Bild liegt nicht vor.</a:t>
            </a:r>
          </a:p>
          <a:p>
            <a:endParaRPr lang="de-DE" dirty="0"/>
          </a:p>
          <a:p>
            <a:pPr marL="0" indent="0">
              <a:buNone/>
            </a:pPr>
            <a:r>
              <a:rPr lang="de-DE" dirty="0"/>
              <a:t>Z.B.: https://www.freiburg-postkolonial.de/Seiten/Zeller-Reiterdenkmal-1912.htm</a:t>
            </a:r>
          </a:p>
        </p:txBody>
      </p:sp>
    </p:spTree>
    <p:extLst>
      <p:ext uri="{BB962C8B-B14F-4D97-AF65-F5344CB8AC3E}">
        <p14:creationId xmlns:p14="http://schemas.microsoft.com/office/powerpoint/2010/main" val="97227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5A9B4259-913F-4C45-A667-7E3731A909EA}"/>
              </a:ext>
            </a:extLst>
          </p:cNvPr>
          <p:cNvPicPr>
            <a:picLocks noGrp="1" noChangeAspect="1"/>
          </p:cNvPicPr>
          <p:nvPr>
            <p:ph idx="1"/>
          </p:nvPr>
        </p:nvPicPr>
        <p:blipFill>
          <a:blip r:embed="rId3" cstate="print"/>
          <a:stretch>
            <a:fillRect/>
          </a:stretch>
        </p:blipFill>
        <p:spPr>
          <a:xfrm>
            <a:off x="4857761" y="1041401"/>
            <a:ext cx="4860934" cy="5459884"/>
          </a:xfrm>
          <a:prstGeom prst="rect">
            <a:avLst/>
          </a:prstGeom>
        </p:spPr>
      </p:pic>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a:xfrm>
            <a:off x="187305" y="7610"/>
            <a:ext cx="8970963" cy="1325563"/>
          </a:xfrm>
        </p:spPr>
        <p:txBody>
          <a:bodyPr>
            <a:normAutofit fontScale="90000"/>
          </a:bodyPr>
          <a:lstStyle/>
          <a:p>
            <a:r>
              <a:rPr lang="de-DE" b="1" dirty="0"/>
              <a:t>Die zeitgenössische Erinnerung an den </a:t>
            </a:r>
            <a:br>
              <a:rPr lang="de-DE" b="1" dirty="0"/>
            </a:br>
            <a:r>
              <a:rPr lang="de-DE" b="1" dirty="0"/>
              <a:t>Völkermord in Deutschland: Wissenschaft</a:t>
            </a:r>
          </a:p>
        </p:txBody>
      </p:sp>
      <p:sp>
        <p:nvSpPr>
          <p:cNvPr id="6" name="Textfeld 5">
            <a:extLst>
              <a:ext uri="{FF2B5EF4-FFF2-40B4-BE49-F238E27FC236}">
                <a16:creationId xmlns:a16="http://schemas.microsoft.com/office/drawing/2014/main" id="{6EB915B3-3FA8-47FB-B081-E7ED42BF006C}"/>
              </a:ext>
            </a:extLst>
          </p:cNvPr>
          <p:cNvSpPr txBox="1"/>
          <p:nvPr/>
        </p:nvSpPr>
        <p:spPr>
          <a:xfrm>
            <a:off x="266700" y="3268998"/>
            <a:ext cx="4267200" cy="3785652"/>
          </a:xfrm>
          <a:prstGeom prst="rect">
            <a:avLst/>
          </a:prstGeom>
          <a:noFill/>
        </p:spPr>
        <p:txBody>
          <a:bodyPr wrap="square">
            <a:spAutoFit/>
          </a:bodyPr>
          <a:lstStyle/>
          <a:p>
            <a:r>
              <a:rPr lang="de-DE" sz="2000" b="1" dirty="0"/>
              <a:t>Eine Kiste mit </a:t>
            </a:r>
            <a:r>
              <a:rPr lang="de-DE" sz="2000" b="1" dirty="0" err="1"/>
              <a:t>Hereroschädeln</a:t>
            </a:r>
            <a:endParaRPr lang="de-DE" sz="2000" b="1" dirty="0"/>
          </a:p>
          <a:p>
            <a:r>
              <a:rPr lang="de-DE" sz="2000" dirty="0"/>
              <a:t>wurde kürzlich von den Truppen in Deutsch-Südwest-Afrika verpackt und an das Pathologische Institut zu Berlin gesandt, wo sie zu wissenschaftlichen Messungen verwandt werden sollen. Die Schädel, die von Hererofrauen mittels Glasscherben vom Fleisch befreit und versandfähig gemacht wurden, stammen von gehängten oder gefallenen Hereros.</a:t>
            </a:r>
          </a:p>
          <a:p>
            <a:endParaRPr lang="de-DE" sz="2000" dirty="0"/>
          </a:p>
        </p:txBody>
      </p:sp>
      <p:sp>
        <p:nvSpPr>
          <p:cNvPr id="10" name="Textfeld 9">
            <a:extLst>
              <a:ext uri="{FF2B5EF4-FFF2-40B4-BE49-F238E27FC236}">
                <a16:creationId xmlns:a16="http://schemas.microsoft.com/office/drawing/2014/main" id="{200553D6-F98B-491B-B5D5-AD1CEE69FE21}"/>
              </a:ext>
            </a:extLst>
          </p:cNvPr>
          <p:cNvSpPr txBox="1"/>
          <p:nvPr/>
        </p:nvSpPr>
        <p:spPr>
          <a:xfrm>
            <a:off x="5124659" y="6450280"/>
            <a:ext cx="4594036" cy="400110"/>
          </a:xfrm>
          <a:prstGeom prst="rect">
            <a:avLst/>
          </a:prstGeom>
          <a:noFill/>
        </p:spPr>
        <p:txBody>
          <a:bodyPr wrap="square">
            <a:spAutoFit/>
          </a:bodyPr>
          <a:lstStyle/>
          <a:p>
            <a:r>
              <a:rPr lang="de-DE" sz="1000" i="1" u="none" dirty="0">
                <a:solidFill>
                  <a:schemeClr val="tx1">
                    <a:lumMod val="95000"/>
                    <a:lumOff val="5000"/>
                  </a:schemeClr>
                </a:solidFill>
              </a:rPr>
              <a:t>Aus: Meine Kriegserlebnisse in Deutsch-Südwest-Afrika</a:t>
            </a:r>
            <a:r>
              <a:rPr lang="de-DE" sz="1000" u="none" dirty="0">
                <a:solidFill>
                  <a:schemeClr val="tx1">
                    <a:lumMod val="95000"/>
                    <a:lumOff val="5000"/>
                  </a:schemeClr>
                </a:solidFill>
              </a:rPr>
              <a:t> </a:t>
            </a:r>
          </a:p>
          <a:p>
            <a:r>
              <a:rPr lang="de-DE" sz="1000" u="none" dirty="0">
                <a:solidFill>
                  <a:schemeClr val="tx1">
                    <a:lumMod val="95000"/>
                    <a:lumOff val="5000"/>
                  </a:schemeClr>
                </a:solidFill>
              </a:rPr>
              <a:t>Von einem Offizier der Schutztruppe, </a:t>
            </a:r>
            <a:r>
              <a:rPr lang="de-DE" sz="1000" u="none" dirty="0">
                <a:solidFill>
                  <a:schemeClr val="tx1">
                    <a:lumMod val="95000"/>
                    <a:lumOff val="5000"/>
                  </a:schemeClr>
                </a:solidFill>
                <a:hlinkClick r:id="rId4" tooltip="Minden">
                  <a:extLst>
                    <a:ext uri="{A12FA001-AC4F-418D-AE19-62706E023703}">
                      <ahyp:hlinkClr xmlns:ahyp="http://schemas.microsoft.com/office/drawing/2018/hyperlinkcolor" val="tx"/>
                    </a:ext>
                  </a:extLst>
                </a:hlinkClick>
              </a:rPr>
              <a:t>Minden</a:t>
            </a:r>
            <a:r>
              <a:rPr lang="de-DE" sz="1000" u="none" dirty="0">
                <a:solidFill>
                  <a:schemeClr val="tx1">
                    <a:lumMod val="95000"/>
                    <a:lumOff val="5000"/>
                  </a:schemeClr>
                </a:solidFill>
              </a:rPr>
              <a:t> </a:t>
            </a:r>
            <a:r>
              <a:rPr lang="de-DE" sz="1000" u="none" dirty="0" err="1">
                <a:solidFill>
                  <a:schemeClr val="tx1">
                    <a:lumMod val="95000"/>
                    <a:lumOff val="5000"/>
                  </a:schemeClr>
                </a:solidFill>
              </a:rPr>
              <a:t>i.W</a:t>
            </a:r>
            <a:r>
              <a:rPr lang="de-DE" sz="1000" u="none" dirty="0">
                <a:solidFill>
                  <a:schemeClr val="tx1">
                    <a:lumMod val="95000"/>
                    <a:lumOff val="5000"/>
                  </a:schemeClr>
                </a:solidFill>
              </a:rPr>
              <a:t>. 1907 </a:t>
            </a:r>
          </a:p>
        </p:txBody>
      </p:sp>
    </p:spTree>
    <p:extLst>
      <p:ext uri="{BB962C8B-B14F-4D97-AF65-F5344CB8AC3E}">
        <p14:creationId xmlns:p14="http://schemas.microsoft.com/office/powerpoint/2010/main" val="44087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a:xfrm>
            <a:off x="439738" y="221211"/>
            <a:ext cx="8543925" cy="765173"/>
          </a:xfrm>
        </p:spPr>
        <p:txBody>
          <a:bodyPr/>
          <a:lstStyle/>
          <a:p>
            <a:r>
              <a:rPr lang="de-DE" b="1" dirty="0"/>
              <a:t>Die Erinnerung als Politikum</a:t>
            </a:r>
          </a:p>
        </p:txBody>
      </p:sp>
      <p:sp>
        <p:nvSpPr>
          <p:cNvPr id="3" name="Inhaltsplatzhalter 2">
            <a:extLst>
              <a:ext uri="{FF2B5EF4-FFF2-40B4-BE49-F238E27FC236}">
                <a16:creationId xmlns:a16="http://schemas.microsoft.com/office/drawing/2014/main" id="{E17A0C2A-B5B9-4362-BE98-29DEE8E0CB5F}"/>
              </a:ext>
            </a:extLst>
          </p:cNvPr>
          <p:cNvSpPr>
            <a:spLocks noGrp="1"/>
          </p:cNvSpPr>
          <p:nvPr>
            <p:ph idx="1"/>
          </p:nvPr>
        </p:nvSpPr>
        <p:spPr>
          <a:xfrm>
            <a:off x="398779" y="1117600"/>
            <a:ext cx="2612072" cy="435133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p>
        </p:txBody>
      </p:sp>
      <p:sp>
        <p:nvSpPr>
          <p:cNvPr id="7" name="Textfeld 6">
            <a:extLst>
              <a:ext uri="{FF2B5EF4-FFF2-40B4-BE49-F238E27FC236}">
                <a16:creationId xmlns:a16="http://schemas.microsoft.com/office/drawing/2014/main" id="{FA3512A3-43CB-4D3E-BDBA-759F60A47169}"/>
              </a:ext>
            </a:extLst>
          </p:cNvPr>
          <p:cNvSpPr txBox="1"/>
          <p:nvPr/>
        </p:nvSpPr>
        <p:spPr>
          <a:xfrm>
            <a:off x="439738" y="5226784"/>
            <a:ext cx="9026524" cy="1631216"/>
          </a:xfrm>
          <a:prstGeom prst="rect">
            <a:avLst/>
          </a:prstGeom>
          <a:noFill/>
        </p:spPr>
        <p:txBody>
          <a:bodyPr wrap="square">
            <a:spAutoFit/>
          </a:bodyPr>
          <a:lstStyle/>
          <a:p>
            <a:r>
              <a:rPr lang="de-DE" sz="2000" dirty="0"/>
              <a:t>Bundesministerin für wirtschaftliche Zusammenarbeit und Entwicklung Heidemarie Wieczorek-Zeul (SPD) am 14. August 2004:</a:t>
            </a:r>
          </a:p>
          <a:p>
            <a:r>
              <a:rPr lang="de-DE" sz="2000" dirty="0"/>
              <a:t>„Die damaligen Gräueltaten waren das, was heute als Völkermord bezeichnet würde – für den ein General von Trotha heutzutage vor Gericht gebracht und verurteilt würde.“</a:t>
            </a:r>
          </a:p>
        </p:txBody>
      </p:sp>
      <p:sp>
        <p:nvSpPr>
          <p:cNvPr id="6" name="Inhaltsplatzhalter 2">
            <a:extLst>
              <a:ext uri="{FF2B5EF4-FFF2-40B4-BE49-F238E27FC236}">
                <a16:creationId xmlns:a16="http://schemas.microsoft.com/office/drawing/2014/main" id="{8343D004-35DB-416F-B0A6-2D57956BBB75}"/>
              </a:ext>
            </a:extLst>
          </p:cNvPr>
          <p:cNvSpPr txBox="1">
            <a:spLocks/>
          </p:cNvSpPr>
          <p:nvPr/>
        </p:nvSpPr>
        <p:spPr>
          <a:xfrm>
            <a:off x="681038" y="1825625"/>
            <a:ext cx="85439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Nutzungsrecht für das Bild liegt nicht vor.</a:t>
            </a:r>
          </a:p>
          <a:p>
            <a:endParaRPr lang="de-DE" dirty="0"/>
          </a:p>
          <a:p>
            <a:pPr marL="0" indent="0">
              <a:buFont typeface="Arial" panose="020B0604020202020204" pitchFamily="34" charset="0"/>
              <a:buNone/>
            </a:pPr>
            <a:r>
              <a:rPr lang="de-DE" dirty="0"/>
              <a:t>Z.B.: https://static.dw.com/image/43399353_401.jpg</a:t>
            </a:r>
          </a:p>
          <a:p>
            <a:pPr marL="0" indent="0">
              <a:buNone/>
            </a:pPr>
            <a:endParaRPr lang="de-DE" dirty="0"/>
          </a:p>
        </p:txBody>
      </p:sp>
    </p:spTree>
    <p:extLst>
      <p:ext uri="{BB962C8B-B14F-4D97-AF65-F5344CB8AC3E}">
        <p14:creationId xmlns:p14="http://schemas.microsoft.com/office/powerpoint/2010/main" val="594854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a:xfrm>
            <a:off x="398778" y="193121"/>
            <a:ext cx="8543925" cy="765173"/>
          </a:xfrm>
        </p:spPr>
        <p:txBody>
          <a:bodyPr>
            <a:normAutofit/>
          </a:bodyPr>
          <a:lstStyle/>
          <a:p>
            <a:r>
              <a:rPr lang="de-DE" b="1" dirty="0"/>
              <a:t>Die erinnerungskulturelle Wende</a:t>
            </a:r>
          </a:p>
        </p:txBody>
      </p:sp>
      <p:sp>
        <p:nvSpPr>
          <p:cNvPr id="3" name="Inhaltsplatzhalter 2">
            <a:extLst>
              <a:ext uri="{FF2B5EF4-FFF2-40B4-BE49-F238E27FC236}">
                <a16:creationId xmlns:a16="http://schemas.microsoft.com/office/drawing/2014/main" id="{E17A0C2A-B5B9-4362-BE98-29DEE8E0CB5F}"/>
              </a:ext>
            </a:extLst>
          </p:cNvPr>
          <p:cNvSpPr>
            <a:spLocks noGrp="1"/>
          </p:cNvSpPr>
          <p:nvPr>
            <p:ph idx="1"/>
          </p:nvPr>
        </p:nvSpPr>
        <p:spPr>
          <a:xfrm>
            <a:off x="398778" y="958294"/>
            <a:ext cx="3350261" cy="290576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Norbert Lammert (CDU), Bundestagspräsident in der ZEIT (9. Juli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„Wer in der Bundesrepublik vom Armenier-Genozid spricht, darf vom deutschen Völkermord an den Herero und Nama nicht schweigen.“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p>
        </p:txBody>
      </p:sp>
      <p:sp>
        <p:nvSpPr>
          <p:cNvPr id="7" name="Textfeld 6">
            <a:extLst>
              <a:ext uri="{FF2B5EF4-FFF2-40B4-BE49-F238E27FC236}">
                <a16:creationId xmlns:a16="http://schemas.microsoft.com/office/drawing/2014/main" id="{2F7A7C2D-3F66-4049-84FD-1FF8880CD515}"/>
              </a:ext>
            </a:extLst>
          </p:cNvPr>
          <p:cNvSpPr txBox="1"/>
          <p:nvPr/>
        </p:nvSpPr>
        <p:spPr>
          <a:xfrm>
            <a:off x="4670740" y="1293951"/>
            <a:ext cx="4953836" cy="1754326"/>
          </a:xfrm>
          <a:prstGeom prst="rect">
            <a:avLst/>
          </a:prstGeom>
          <a:noFill/>
        </p:spPr>
        <p:txBody>
          <a:bodyPr wrap="square">
            <a:spAutoFit/>
          </a:bodyPr>
          <a:lstStyle/>
          <a:p>
            <a:pPr marL="0" indent="0">
              <a:buFont typeface="Arial" panose="020B0604020202020204" pitchFamily="34" charset="0"/>
              <a:buNone/>
            </a:pPr>
            <a:r>
              <a:rPr lang="de-DE" dirty="0"/>
              <a:t>Nutzungsrecht für das Bild liegt nicht vor.</a:t>
            </a:r>
          </a:p>
          <a:p>
            <a:endParaRPr lang="de-DE" dirty="0"/>
          </a:p>
          <a:p>
            <a:pPr marL="0" indent="0">
              <a:buFont typeface="Arial" panose="020B0604020202020204" pitchFamily="34" charset="0"/>
              <a:buNone/>
            </a:pPr>
            <a:r>
              <a:rPr lang="de-DE" dirty="0"/>
              <a:t>Z.B.: https://bilder.t-online.de/b/72/77/95/72/id_72779572/610/tid_da/bundestagspraesident-norbert-lammert.jpg</a:t>
            </a:r>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2257140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a:xfrm>
            <a:off x="398778" y="193121"/>
            <a:ext cx="8543925" cy="765173"/>
          </a:xfrm>
        </p:spPr>
        <p:txBody>
          <a:bodyPr>
            <a:normAutofit/>
          </a:bodyPr>
          <a:lstStyle/>
          <a:p>
            <a:r>
              <a:rPr lang="de-DE" b="1" dirty="0"/>
              <a:t>Die erinnerungskulturelle Wende</a:t>
            </a:r>
          </a:p>
        </p:txBody>
      </p:sp>
      <p:sp>
        <p:nvSpPr>
          <p:cNvPr id="3" name="Inhaltsplatzhalter 2">
            <a:extLst>
              <a:ext uri="{FF2B5EF4-FFF2-40B4-BE49-F238E27FC236}">
                <a16:creationId xmlns:a16="http://schemas.microsoft.com/office/drawing/2014/main" id="{E17A0C2A-B5B9-4362-BE98-29DEE8E0CB5F}"/>
              </a:ext>
            </a:extLst>
          </p:cNvPr>
          <p:cNvSpPr>
            <a:spLocks noGrp="1"/>
          </p:cNvSpPr>
          <p:nvPr>
            <p:ph idx="1"/>
          </p:nvPr>
        </p:nvSpPr>
        <p:spPr>
          <a:xfrm>
            <a:off x="398778" y="958294"/>
            <a:ext cx="3350261" cy="290576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Norbert Lammert (CDU), Bundestagspräsident in der ZEIT (9. Juli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„Wer in der Bundesrepublik vom Armenier-Genozid spricht, darf vom deutschen Völkermord an den Herero und Nama nicht schweigen.“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p>
        </p:txBody>
      </p:sp>
      <p:sp>
        <p:nvSpPr>
          <p:cNvPr id="7" name="Textfeld 6">
            <a:extLst>
              <a:ext uri="{FF2B5EF4-FFF2-40B4-BE49-F238E27FC236}">
                <a16:creationId xmlns:a16="http://schemas.microsoft.com/office/drawing/2014/main" id="{332CDD4B-A83C-4C69-9A05-35DD21866AD6}"/>
              </a:ext>
            </a:extLst>
          </p:cNvPr>
          <p:cNvSpPr txBox="1"/>
          <p:nvPr/>
        </p:nvSpPr>
        <p:spPr>
          <a:xfrm>
            <a:off x="419879" y="4023360"/>
            <a:ext cx="9486121" cy="1015663"/>
          </a:xfrm>
          <a:prstGeom prst="rect">
            <a:avLst/>
          </a:prstGeom>
          <a:noFill/>
        </p:spPr>
        <p:txBody>
          <a:bodyPr wrap="square">
            <a:spAutoFit/>
          </a:bodyPr>
          <a:lstStyle/>
          <a:p>
            <a:r>
              <a:rPr lang="de-DE" sz="2000" dirty="0"/>
              <a:t>Antrag [von 28 Abgeordneten und der] Fraktion DIE LINKE: Versöhnung mit Namibia ̶ Entschuldigung und Verantwortung für den Völkermord in der ehemaligen Kolonie Deutsch-Südwestafrika (</a:t>
            </a:r>
            <a:r>
              <a:rPr lang="de-DE" sz="2000" dirty="0">
                <a:effectLst/>
                <a:ea typeface="Times New Roman" panose="02020603050405020304" pitchFamily="18" charset="0"/>
              </a:rPr>
              <a:t>13. März 2018</a:t>
            </a:r>
            <a:r>
              <a:rPr lang="de-DE" sz="2000" dirty="0"/>
              <a:t>)</a:t>
            </a:r>
          </a:p>
        </p:txBody>
      </p:sp>
      <p:sp>
        <p:nvSpPr>
          <p:cNvPr id="8" name="Textfeld 7">
            <a:extLst>
              <a:ext uri="{FF2B5EF4-FFF2-40B4-BE49-F238E27FC236}">
                <a16:creationId xmlns:a16="http://schemas.microsoft.com/office/drawing/2014/main" id="{8B8E9098-A117-4DC9-BC69-B2E7504F734D}"/>
              </a:ext>
            </a:extLst>
          </p:cNvPr>
          <p:cNvSpPr txBox="1"/>
          <p:nvPr/>
        </p:nvSpPr>
        <p:spPr>
          <a:xfrm>
            <a:off x="4670740" y="1293951"/>
            <a:ext cx="4953836" cy="1754326"/>
          </a:xfrm>
          <a:prstGeom prst="rect">
            <a:avLst/>
          </a:prstGeom>
          <a:noFill/>
        </p:spPr>
        <p:txBody>
          <a:bodyPr wrap="square">
            <a:spAutoFit/>
          </a:bodyPr>
          <a:lstStyle/>
          <a:p>
            <a:pPr marL="0" indent="0">
              <a:buFont typeface="Arial" panose="020B0604020202020204" pitchFamily="34" charset="0"/>
              <a:buNone/>
            </a:pPr>
            <a:r>
              <a:rPr lang="de-DE" dirty="0"/>
              <a:t>Nutzungsrecht für das Bild liegt nicht vor.</a:t>
            </a:r>
          </a:p>
          <a:p>
            <a:endParaRPr lang="de-DE" dirty="0"/>
          </a:p>
          <a:p>
            <a:pPr marL="0" indent="0">
              <a:buFont typeface="Arial" panose="020B0604020202020204" pitchFamily="34" charset="0"/>
              <a:buNone/>
            </a:pPr>
            <a:r>
              <a:rPr lang="de-DE" dirty="0"/>
              <a:t>Z.B.: https://bilder.t-online.de/b/72/77/95/72/id_72779572/610/tid_da/bundestagspraesident-norbert-lammert.jpg</a:t>
            </a:r>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2029754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a:xfrm>
            <a:off x="398778" y="193121"/>
            <a:ext cx="8543925" cy="765173"/>
          </a:xfrm>
        </p:spPr>
        <p:txBody>
          <a:bodyPr>
            <a:normAutofit/>
          </a:bodyPr>
          <a:lstStyle/>
          <a:p>
            <a:r>
              <a:rPr lang="de-DE" b="1" dirty="0"/>
              <a:t>Die erinnerungskulturelle Wende</a:t>
            </a:r>
          </a:p>
        </p:txBody>
      </p:sp>
      <p:sp>
        <p:nvSpPr>
          <p:cNvPr id="3" name="Inhaltsplatzhalter 2">
            <a:extLst>
              <a:ext uri="{FF2B5EF4-FFF2-40B4-BE49-F238E27FC236}">
                <a16:creationId xmlns:a16="http://schemas.microsoft.com/office/drawing/2014/main" id="{E17A0C2A-B5B9-4362-BE98-29DEE8E0CB5F}"/>
              </a:ext>
            </a:extLst>
          </p:cNvPr>
          <p:cNvSpPr>
            <a:spLocks noGrp="1"/>
          </p:cNvSpPr>
          <p:nvPr>
            <p:ph idx="1"/>
          </p:nvPr>
        </p:nvSpPr>
        <p:spPr>
          <a:xfrm>
            <a:off x="398778" y="958294"/>
            <a:ext cx="3350261" cy="290576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Norbert Lammert (CDU), Bundestagspräsident in der ZEIT (9. Juli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t>„Wer in der Bundesrepublik vom Armenier-Genozid spricht, darf vom deutschen Völkermord an den Herero und Nama nicht schweigen.“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p>
        </p:txBody>
      </p:sp>
      <p:sp>
        <p:nvSpPr>
          <p:cNvPr id="7" name="Textfeld 6">
            <a:extLst>
              <a:ext uri="{FF2B5EF4-FFF2-40B4-BE49-F238E27FC236}">
                <a16:creationId xmlns:a16="http://schemas.microsoft.com/office/drawing/2014/main" id="{332CDD4B-A83C-4C69-9A05-35DD21866AD6}"/>
              </a:ext>
            </a:extLst>
          </p:cNvPr>
          <p:cNvSpPr txBox="1"/>
          <p:nvPr/>
        </p:nvSpPr>
        <p:spPr>
          <a:xfrm>
            <a:off x="419879" y="4023360"/>
            <a:ext cx="9486121" cy="2554545"/>
          </a:xfrm>
          <a:prstGeom prst="rect">
            <a:avLst/>
          </a:prstGeom>
          <a:noFill/>
        </p:spPr>
        <p:txBody>
          <a:bodyPr wrap="square">
            <a:spAutoFit/>
          </a:bodyPr>
          <a:lstStyle/>
          <a:p>
            <a:r>
              <a:rPr lang="de-DE" sz="2000" dirty="0"/>
              <a:t>Antrag [von 28 Abgeordneten und der] Fraktion DIE LINKE: Versöhnung mit Namibia ̶ Entschuldigung und Verantwortung für den Völkermord in der ehemaligen Kolonie Deutsch-Südwestafrika (</a:t>
            </a:r>
            <a:r>
              <a:rPr lang="de-DE" sz="2000" dirty="0">
                <a:effectLst/>
                <a:ea typeface="Times New Roman" panose="02020603050405020304" pitchFamily="18" charset="0"/>
              </a:rPr>
              <a:t>13. März 2018</a:t>
            </a:r>
            <a:r>
              <a:rPr lang="de-DE" sz="2000" dirty="0"/>
              <a:t>)</a:t>
            </a:r>
          </a:p>
          <a:p>
            <a:endParaRPr lang="de-DE" sz="2000" dirty="0"/>
          </a:p>
          <a:p>
            <a:r>
              <a:rPr lang="de-DE" sz="2000" dirty="0"/>
              <a:t>Der Antrag wurde nach einer Debatte im Bundestag mit den Stimmen der Fraktionen der CDU/CSU, SPD, AfD und FDP gegen die Stimmen der Fraktionen DIE LINKE und BÜNDNIS 90/DIE GRÜNEN abgelehnt.</a:t>
            </a:r>
          </a:p>
          <a:p>
            <a:endParaRPr lang="de-DE" sz="2000" dirty="0"/>
          </a:p>
        </p:txBody>
      </p:sp>
      <p:sp>
        <p:nvSpPr>
          <p:cNvPr id="8" name="Textfeld 7">
            <a:extLst>
              <a:ext uri="{FF2B5EF4-FFF2-40B4-BE49-F238E27FC236}">
                <a16:creationId xmlns:a16="http://schemas.microsoft.com/office/drawing/2014/main" id="{50B0492A-F040-4A7A-9522-1FCE20A914A8}"/>
              </a:ext>
            </a:extLst>
          </p:cNvPr>
          <p:cNvSpPr txBox="1"/>
          <p:nvPr/>
        </p:nvSpPr>
        <p:spPr>
          <a:xfrm>
            <a:off x="4670740" y="1293951"/>
            <a:ext cx="4953836" cy="1754326"/>
          </a:xfrm>
          <a:prstGeom prst="rect">
            <a:avLst/>
          </a:prstGeom>
          <a:noFill/>
        </p:spPr>
        <p:txBody>
          <a:bodyPr wrap="square">
            <a:spAutoFit/>
          </a:bodyPr>
          <a:lstStyle/>
          <a:p>
            <a:pPr marL="0" indent="0">
              <a:buFont typeface="Arial" panose="020B0604020202020204" pitchFamily="34" charset="0"/>
              <a:buNone/>
            </a:pPr>
            <a:r>
              <a:rPr lang="de-DE" dirty="0"/>
              <a:t>Nutzungsrecht für das Bild liegt nicht vor.</a:t>
            </a:r>
          </a:p>
          <a:p>
            <a:endParaRPr lang="de-DE" dirty="0"/>
          </a:p>
          <a:p>
            <a:pPr marL="0" indent="0">
              <a:buFont typeface="Arial" panose="020B0604020202020204" pitchFamily="34" charset="0"/>
              <a:buNone/>
            </a:pPr>
            <a:r>
              <a:rPr lang="de-DE" dirty="0"/>
              <a:t>Z.B.: https://bilder.t-online.de/b/72/77/95/72/id_72779572/610/tid_da/bundestagspraesident-norbert-lammert.jpg</a:t>
            </a:r>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176532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a:xfrm>
            <a:off x="439737" y="352427"/>
            <a:ext cx="8543925" cy="765173"/>
          </a:xfrm>
        </p:spPr>
        <p:txBody>
          <a:bodyPr/>
          <a:lstStyle/>
          <a:p>
            <a:r>
              <a:rPr lang="de-DE" b="1" dirty="0"/>
              <a:t>Die Erinnerung als Politikum</a:t>
            </a:r>
          </a:p>
        </p:txBody>
      </p:sp>
      <p:sp>
        <p:nvSpPr>
          <p:cNvPr id="5" name="Inhaltsplatzhalter 4">
            <a:extLst>
              <a:ext uri="{FF2B5EF4-FFF2-40B4-BE49-F238E27FC236}">
                <a16:creationId xmlns:a16="http://schemas.microsoft.com/office/drawing/2014/main" id="{8D871314-7DF8-4F09-AB04-8114489155F6}"/>
              </a:ext>
            </a:extLst>
          </p:cNvPr>
          <p:cNvSpPr>
            <a:spLocks noGrp="1"/>
          </p:cNvSpPr>
          <p:nvPr>
            <p:ph idx="1"/>
          </p:nvPr>
        </p:nvSpPr>
        <p:spPr>
          <a:xfrm>
            <a:off x="439738" y="4682331"/>
            <a:ext cx="4437226" cy="4351338"/>
          </a:xfrm>
        </p:spPr>
        <p:txBody>
          <a:bodyPr>
            <a:normAutofit/>
          </a:bodyPr>
          <a:lstStyle/>
          <a:p>
            <a:pPr marL="0" indent="0">
              <a:buNone/>
            </a:pPr>
            <a:r>
              <a:rPr lang="de-DE" sz="2000" dirty="0"/>
              <a:t>Die baden-württembergische Ministerin für Wissenschaft und Kunst Theresia Bauer gibt Hendrik </a:t>
            </a:r>
            <a:r>
              <a:rPr lang="de-DE" sz="2000" dirty="0" err="1"/>
              <a:t>Witboois</a:t>
            </a:r>
            <a:r>
              <a:rPr lang="de-DE" sz="2000" dirty="0"/>
              <a:t> Peitsche und Bibel zurück </a:t>
            </a:r>
          </a:p>
        </p:txBody>
      </p:sp>
      <p:sp>
        <p:nvSpPr>
          <p:cNvPr id="9" name="Textfeld 8">
            <a:extLst>
              <a:ext uri="{FF2B5EF4-FFF2-40B4-BE49-F238E27FC236}">
                <a16:creationId xmlns:a16="http://schemas.microsoft.com/office/drawing/2014/main" id="{3207DAB5-700D-426F-881A-B36847C9E8D0}"/>
              </a:ext>
            </a:extLst>
          </p:cNvPr>
          <p:cNvSpPr txBox="1"/>
          <p:nvPr/>
        </p:nvSpPr>
        <p:spPr>
          <a:xfrm>
            <a:off x="439737" y="6290129"/>
            <a:ext cx="4953836" cy="430887"/>
          </a:xfrm>
          <a:prstGeom prst="rect">
            <a:avLst/>
          </a:prstGeom>
          <a:noFill/>
        </p:spPr>
        <p:txBody>
          <a:bodyPr wrap="square">
            <a:spAutoFit/>
          </a:bodyPr>
          <a:lstStyle/>
          <a:p>
            <a:pPr defTabSz="914400">
              <a:defRPr/>
            </a:pPr>
            <a:r>
              <a:rPr lang="de-DE" sz="1200" dirty="0"/>
              <a:t>Nutzungsrecht für das Bild liegt nicht vor.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https://mwk.baden-wuerttemberg.de/de/kunst-kultur/namibia-initiative/</a:t>
            </a:r>
          </a:p>
        </p:txBody>
      </p:sp>
    </p:spTree>
    <p:extLst>
      <p:ext uri="{BB962C8B-B14F-4D97-AF65-F5344CB8AC3E}">
        <p14:creationId xmlns:p14="http://schemas.microsoft.com/office/powerpoint/2010/main" val="38470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a:xfrm>
            <a:off x="528639" y="301627"/>
            <a:ext cx="4056062" cy="2733673"/>
          </a:xfrm>
        </p:spPr>
        <p:txBody>
          <a:bodyPr>
            <a:normAutofit fontScale="90000"/>
          </a:bodyPr>
          <a:lstStyle/>
          <a:p>
            <a:r>
              <a:rPr lang="de-DE" b="1" dirty="0"/>
              <a:t>4 Gewalt in deutschen Kolonien: Der Genozid an den Herero und Nama</a:t>
            </a:r>
          </a:p>
        </p:txBody>
      </p:sp>
      <p:sp>
        <p:nvSpPr>
          <p:cNvPr id="6" name="Textfeld 5">
            <a:extLst>
              <a:ext uri="{FF2B5EF4-FFF2-40B4-BE49-F238E27FC236}">
                <a16:creationId xmlns:a16="http://schemas.microsoft.com/office/drawing/2014/main" id="{6A00096F-556C-42F8-A720-E561A06E190F}"/>
              </a:ext>
            </a:extLst>
          </p:cNvPr>
          <p:cNvSpPr txBox="1"/>
          <p:nvPr/>
        </p:nvSpPr>
        <p:spPr>
          <a:xfrm>
            <a:off x="284672" y="6106298"/>
            <a:ext cx="5195529" cy="646331"/>
          </a:xfrm>
          <a:prstGeom prst="rect">
            <a:avLst/>
          </a:prstGeom>
          <a:noFill/>
        </p:spPr>
        <p:txBody>
          <a:bodyPr wrap="square">
            <a:spAutoFit/>
          </a:bodyPr>
          <a:lstStyle/>
          <a:p>
            <a:r>
              <a:rPr lang="de-DE" dirty="0"/>
              <a:t>Gedenkstein, Deutscher Soldatenfriedhof von 1904, </a:t>
            </a:r>
            <a:r>
              <a:rPr lang="de-DE" dirty="0" err="1"/>
              <a:t>Waterberg</a:t>
            </a:r>
            <a:r>
              <a:rPr lang="de-DE" dirty="0"/>
              <a:t>, Namibia</a:t>
            </a:r>
          </a:p>
        </p:txBody>
      </p:sp>
      <p:sp>
        <p:nvSpPr>
          <p:cNvPr id="4" name="Inhaltsplatzhalter 3">
            <a:extLst>
              <a:ext uri="{FF2B5EF4-FFF2-40B4-BE49-F238E27FC236}">
                <a16:creationId xmlns:a16="http://schemas.microsoft.com/office/drawing/2014/main" id="{0DDDB7A5-6752-4BF7-BC40-3865032FDFFB}"/>
              </a:ext>
            </a:extLst>
          </p:cNvPr>
          <p:cNvSpPr>
            <a:spLocks noGrp="1"/>
          </p:cNvSpPr>
          <p:nvPr>
            <p:ph idx="1"/>
          </p:nvPr>
        </p:nvSpPr>
        <p:spPr>
          <a:xfrm>
            <a:off x="6109398" y="5325625"/>
            <a:ext cx="3115565" cy="851337"/>
          </a:xfrm>
        </p:spPr>
        <p:txBody>
          <a:bodyPr>
            <a:normAutofit/>
          </a:bodyPr>
          <a:lstStyle/>
          <a:p>
            <a:pPr marL="0" indent="0">
              <a:buNone/>
            </a:pPr>
            <a:r>
              <a:rPr lang="de-DE" sz="1200" dirty="0"/>
              <a:t>Nutzungsrecht für Bild liegt nicht vor.</a:t>
            </a:r>
          </a:p>
          <a:p>
            <a:pPr marL="0" indent="0">
              <a:buNone/>
            </a:pPr>
            <a:r>
              <a:rPr lang="de-DE" sz="1200" dirty="0"/>
              <a:t>Z.B: https://www.road-traveller.de/waterberg-plateau-namibia/</a:t>
            </a:r>
          </a:p>
        </p:txBody>
      </p:sp>
    </p:spTree>
    <p:extLst>
      <p:ext uri="{BB962C8B-B14F-4D97-AF65-F5344CB8AC3E}">
        <p14:creationId xmlns:p14="http://schemas.microsoft.com/office/powerpoint/2010/main" val="281925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AA28F9-9F43-4321-8D6A-AFB816A53793}"/>
              </a:ext>
            </a:extLst>
          </p:cNvPr>
          <p:cNvSpPr>
            <a:spLocks noGrp="1"/>
          </p:cNvSpPr>
          <p:nvPr>
            <p:ph type="title"/>
          </p:nvPr>
        </p:nvSpPr>
        <p:spPr>
          <a:xfrm>
            <a:off x="681037" y="166909"/>
            <a:ext cx="8543925" cy="1325563"/>
          </a:xfrm>
        </p:spPr>
        <p:txBody>
          <a:bodyPr/>
          <a:lstStyle/>
          <a:p>
            <a:r>
              <a:rPr lang="de-DE" dirty="0"/>
              <a:t>Vereidigung im Kanzleramt Claudia Roth ist neue Kulturstaatsministerin</a:t>
            </a:r>
          </a:p>
        </p:txBody>
      </p:sp>
      <p:sp>
        <p:nvSpPr>
          <p:cNvPr id="4" name="Inhaltsplatzhalter 3">
            <a:extLst>
              <a:ext uri="{FF2B5EF4-FFF2-40B4-BE49-F238E27FC236}">
                <a16:creationId xmlns:a16="http://schemas.microsoft.com/office/drawing/2014/main" id="{F35DB5C3-ADD0-4E9C-94B2-233D606B2AF5}"/>
              </a:ext>
            </a:extLst>
          </p:cNvPr>
          <p:cNvSpPr>
            <a:spLocks noGrp="1"/>
          </p:cNvSpPr>
          <p:nvPr>
            <p:ph idx="1"/>
          </p:nvPr>
        </p:nvSpPr>
        <p:spPr/>
        <p:txBody>
          <a:bodyPr/>
          <a:lstStyle/>
          <a:p>
            <a:pPr marL="0" indent="0">
              <a:buNone/>
            </a:pPr>
            <a:r>
              <a:rPr lang="de-DE" dirty="0"/>
              <a:t>Nutzungsrecht für das Bild liegt nicht vor.</a:t>
            </a:r>
          </a:p>
          <a:p>
            <a:pPr marL="0" indent="0">
              <a:buNone/>
            </a:pPr>
            <a:endParaRPr lang="de-DE" dirty="0"/>
          </a:p>
          <a:p>
            <a:pPr marL="0" indent="0">
              <a:buNone/>
            </a:pPr>
            <a:r>
              <a:rPr lang="de-DE" dirty="0"/>
              <a:t>https://www.bundesregierung.de/breg-de/suche/claudia-roth-ist-neue-kulturstaatsministerin-1989730</a:t>
            </a:r>
          </a:p>
          <a:p>
            <a:endParaRPr lang="de-DE" dirty="0"/>
          </a:p>
        </p:txBody>
      </p:sp>
    </p:spTree>
    <p:extLst>
      <p:ext uri="{BB962C8B-B14F-4D97-AF65-F5344CB8AC3E}">
        <p14:creationId xmlns:p14="http://schemas.microsoft.com/office/powerpoint/2010/main" val="381732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175B49F1-82B6-40EA-AFE1-36E8E979972A}"/>
              </a:ext>
            </a:extLst>
          </p:cNvPr>
          <p:cNvSpPr txBox="1"/>
          <p:nvPr/>
        </p:nvSpPr>
        <p:spPr>
          <a:xfrm>
            <a:off x="3903450" y="928796"/>
            <a:ext cx="3636264" cy="1938992"/>
          </a:xfrm>
          <a:prstGeom prst="rect">
            <a:avLst/>
          </a:prstGeom>
          <a:noFill/>
        </p:spPr>
        <p:txBody>
          <a:bodyPr wrap="square">
            <a:spAutoFit/>
          </a:bodyPr>
          <a:lstStyle/>
          <a:p>
            <a:r>
              <a:rPr lang="de-DE" sz="4000" dirty="0"/>
              <a:t>Und der </a:t>
            </a:r>
            <a:r>
              <a:rPr lang="de-DE" sz="4000" dirty="0" err="1"/>
              <a:t>Windhoeker</a:t>
            </a:r>
            <a:r>
              <a:rPr lang="de-DE" sz="4000" dirty="0"/>
              <a:t> Reiter?</a:t>
            </a:r>
          </a:p>
        </p:txBody>
      </p:sp>
      <p:sp>
        <p:nvSpPr>
          <p:cNvPr id="10" name="Inhaltsplatzhalter 3">
            <a:extLst>
              <a:ext uri="{FF2B5EF4-FFF2-40B4-BE49-F238E27FC236}">
                <a16:creationId xmlns:a16="http://schemas.microsoft.com/office/drawing/2014/main" id="{B4669AB2-4422-4DDA-B3DD-614FCFD55E57}"/>
              </a:ext>
            </a:extLst>
          </p:cNvPr>
          <p:cNvSpPr txBox="1">
            <a:spLocks/>
          </p:cNvSpPr>
          <p:nvPr/>
        </p:nvSpPr>
        <p:spPr>
          <a:xfrm>
            <a:off x="570505" y="3990213"/>
            <a:ext cx="85439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Nutzungsrecht für das Bild liegt nicht vor.</a:t>
            </a:r>
          </a:p>
          <a:p>
            <a:pPr marL="0" indent="0">
              <a:buFont typeface="Arial" panose="020B0604020202020204" pitchFamily="34" charset="0"/>
              <a:buNone/>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https://www.freiburg-postkolonial.de/Seiten/Zeller-Reiterdenkmal-1912.htm</a:t>
            </a:r>
          </a:p>
          <a:p>
            <a:endParaRPr lang="de-DE" dirty="0"/>
          </a:p>
        </p:txBody>
      </p:sp>
    </p:spTree>
    <p:extLst>
      <p:ext uri="{BB962C8B-B14F-4D97-AF65-F5344CB8AC3E}">
        <p14:creationId xmlns:p14="http://schemas.microsoft.com/office/powerpoint/2010/main" val="2666155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FF57A-B1C3-4BCB-8DB1-A7E161A8C52B}"/>
              </a:ext>
            </a:extLst>
          </p:cNvPr>
          <p:cNvSpPr>
            <a:spLocks noGrp="1"/>
          </p:cNvSpPr>
          <p:nvPr>
            <p:ph type="ctrTitle"/>
          </p:nvPr>
        </p:nvSpPr>
        <p:spPr>
          <a:xfrm>
            <a:off x="-960521" y="441426"/>
            <a:ext cx="11827042" cy="1007226"/>
          </a:xfrm>
        </p:spPr>
        <p:txBody>
          <a:bodyPr>
            <a:normAutofit fontScale="90000"/>
          </a:bodyPr>
          <a:lstStyle/>
          <a:p>
            <a:r>
              <a:rPr lang="de-DE" sz="4000" b="1" dirty="0">
                <a:latin typeface="Calibri" panose="020F0502020204030204" pitchFamily="34" charset="0"/>
                <a:ea typeface="Times New Roman" panose="02020603050405020304" pitchFamily="18" charset="0"/>
                <a:cs typeface="Times New Roman" panose="02020603050405020304" pitchFamily="18" charset="0"/>
              </a:rPr>
              <a:t>Koloniale Erinnerung: </a:t>
            </a:r>
            <a:br>
              <a:rPr lang="de-DE" sz="4000" b="1" dirty="0">
                <a:latin typeface="Calibri" panose="020F0502020204030204" pitchFamily="34" charset="0"/>
                <a:ea typeface="Times New Roman" panose="02020603050405020304" pitchFamily="18" charset="0"/>
                <a:cs typeface="Times New Roman" panose="02020603050405020304" pitchFamily="18" charset="0"/>
              </a:rPr>
            </a:br>
            <a:r>
              <a:rPr lang="de-DE" sz="4000" b="1" dirty="0">
                <a:latin typeface="Calibri" panose="020F0502020204030204" pitchFamily="34" charset="0"/>
                <a:ea typeface="Times New Roman" panose="02020603050405020304" pitchFamily="18" charset="0"/>
                <a:cs typeface="Times New Roman" panose="02020603050405020304" pitchFamily="18" charset="0"/>
              </a:rPr>
              <a:t>Unterrichtliche Umsetzung</a:t>
            </a:r>
            <a:endParaRPr lang="de-DE" sz="4000" dirty="0"/>
          </a:p>
        </p:txBody>
      </p:sp>
      <p:sp>
        <p:nvSpPr>
          <p:cNvPr id="10" name="Untertitel 2">
            <a:extLst>
              <a:ext uri="{FF2B5EF4-FFF2-40B4-BE49-F238E27FC236}">
                <a16:creationId xmlns:a16="http://schemas.microsoft.com/office/drawing/2014/main" id="{5EDE90B3-B0D8-4D79-915F-03A93929D71D}"/>
              </a:ext>
            </a:extLst>
          </p:cNvPr>
          <p:cNvSpPr txBox="1">
            <a:spLocks/>
          </p:cNvSpPr>
          <p:nvPr/>
        </p:nvSpPr>
        <p:spPr>
          <a:xfrm>
            <a:off x="171450" y="1578683"/>
            <a:ext cx="9859518" cy="51917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solidFill>
                <a:effectLst/>
                <a:uLnTx/>
                <a:uFillTx/>
                <a:latin typeface="Calibri"/>
                <a:ea typeface="+mn-ea"/>
                <a:cs typeface="+mn-cs"/>
              </a:rPr>
              <a:t>1 – Dekolonisierung – ein Megatrend?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solidFill>
                <a:effectLst/>
                <a:uLnTx/>
                <a:uFillTx/>
                <a:latin typeface="Calibri"/>
                <a:ea typeface="+mn-ea"/>
                <a:cs typeface="+mn-cs"/>
              </a:rPr>
              <a:t>2 – Die Berliner Afrika-Konferenz und die Erinnerungskultur</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rPr>
              <a:t>3 – Von „Bumerangs“ und „unsichtbaren Tropenhelmen“: Wirkt der Kolonialismus bis heute fort?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effectLst/>
                <a:uLnTx/>
                <a:uFillTx/>
                <a:latin typeface="Calibri"/>
                <a:ea typeface="+mn-ea"/>
                <a:cs typeface="+mn-cs"/>
              </a:rPr>
              <a:t>4 – Koloniale Gewalt in Deutsch-Südwest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effectLst/>
                <a:uLnTx/>
                <a:uFillTx/>
                <a:latin typeface="Calibri"/>
                <a:ea typeface="+mn-ea"/>
                <a:cs typeface="+mn-cs"/>
              </a:rPr>
              <a:t>5 – Die Erinnerung an den Genozid an Herero und Nama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srgbClr val="FF0000"/>
                </a:solidFill>
                <a:effectLst/>
                <a:uLnTx/>
                <a:uFillTx/>
                <a:latin typeface="Calibri"/>
                <a:ea typeface="+mn-ea"/>
                <a:cs typeface="+mn-cs"/>
              </a:rPr>
              <a:t>6 – Koloniale Gewalt in der Südsee und die Überreste in deutschen Museen: das </a:t>
            </a:r>
            <a:r>
              <a:rPr kumimoji="0" lang="de-DE" sz="1900" b="0" i="0" u="none" strike="noStrike" kern="1200" cap="none" spc="0" normalizeH="0" baseline="0" noProof="0" dirty="0" err="1">
                <a:ln>
                  <a:noFill/>
                </a:ln>
                <a:solidFill>
                  <a:srgbClr val="FF0000"/>
                </a:solidFill>
                <a:effectLst/>
                <a:uLnTx/>
                <a:uFillTx/>
                <a:latin typeface="Calibri"/>
                <a:ea typeface="+mn-ea"/>
                <a:cs typeface="+mn-cs"/>
              </a:rPr>
              <a:t>Luf</a:t>
            </a:r>
            <a:r>
              <a:rPr kumimoji="0" lang="de-DE" sz="1900" b="0" i="0" u="none" strike="noStrike" kern="1200" cap="none" spc="0" normalizeH="0" baseline="0" noProof="0" dirty="0">
                <a:ln>
                  <a:noFill/>
                </a:ln>
                <a:solidFill>
                  <a:srgbClr val="FF0000"/>
                </a:solidFill>
                <a:effectLst/>
                <a:uLnTx/>
                <a:uFillTx/>
                <a:latin typeface="Calibri"/>
                <a:ea typeface="+mn-ea"/>
                <a:cs typeface="+mn-cs"/>
              </a:rPr>
              <a:t>-Boot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rPr>
              <a:t>7 – „Schwieriges Erbe“ – Kolonialismus und der Südwesten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rPr>
              <a:t>8 – Alles schon mal dagewesen: Die Restitutionsdebatte der 1970er</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rPr>
              <a:t>9 – Historikerstreit 2.0: Multidirektionale Erinnerung vs. Erinnerungskonkurrenz</a:t>
            </a:r>
          </a:p>
        </p:txBody>
      </p:sp>
    </p:spTree>
    <p:extLst>
      <p:ext uri="{BB962C8B-B14F-4D97-AF65-F5344CB8AC3E}">
        <p14:creationId xmlns:p14="http://schemas.microsoft.com/office/powerpoint/2010/main" val="1781763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a:xfrm>
            <a:off x="517136" y="192598"/>
            <a:ext cx="8543925" cy="1325563"/>
          </a:xfrm>
        </p:spPr>
        <p:txBody>
          <a:bodyPr/>
          <a:lstStyle/>
          <a:p>
            <a:r>
              <a:rPr lang="de-DE" b="1" dirty="0"/>
              <a:t>6 Koloniale Gewalt in der Südsee: </a:t>
            </a:r>
            <a:br>
              <a:rPr lang="de-DE" b="1" dirty="0"/>
            </a:br>
            <a:r>
              <a:rPr lang="de-DE" b="1" dirty="0"/>
              <a:t>das </a:t>
            </a:r>
            <a:r>
              <a:rPr lang="de-DE" b="1" dirty="0" err="1"/>
              <a:t>Luf</a:t>
            </a:r>
            <a:r>
              <a:rPr lang="de-DE" b="1" dirty="0"/>
              <a:t>-Boot</a:t>
            </a:r>
          </a:p>
        </p:txBody>
      </p:sp>
      <p:sp>
        <p:nvSpPr>
          <p:cNvPr id="8" name="Inhaltsplatzhalter 3">
            <a:extLst>
              <a:ext uri="{FF2B5EF4-FFF2-40B4-BE49-F238E27FC236}">
                <a16:creationId xmlns:a16="http://schemas.microsoft.com/office/drawing/2014/main" id="{1E5FD303-8E1B-4228-90FA-CC83FE573AA7}"/>
              </a:ext>
            </a:extLst>
          </p:cNvPr>
          <p:cNvSpPr txBox="1">
            <a:spLocks/>
          </p:cNvSpPr>
          <p:nvPr/>
        </p:nvSpPr>
        <p:spPr>
          <a:xfrm>
            <a:off x="570505" y="3990213"/>
            <a:ext cx="85439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600" dirty="0"/>
              <a:t>Nutzungsrecht für das Bild liegt nicht vor.</a:t>
            </a:r>
          </a:p>
          <a:p>
            <a:pPr marL="0" indent="0">
              <a:buFont typeface="Arial" panose="020B0604020202020204" pitchFamily="34" charset="0"/>
              <a:buNone/>
            </a:pPr>
            <a:endParaRPr lang="de-DE" sz="1600" dirty="0"/>
          </a:p>
          <a:p>
            <a:endParaRPr lang="de-DE"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https://www.preussischer-kulturbesitz.de/newsroom/mediathek/bilder/foto-detail/article/2018/05/28/media-ahoi-liebes-luf-boot.html</a:t>
            </a:r>
          </a:p>
          <a:p>
            <a:endParaRPr lang="de-DE" sz="1600" dirty="0"/>
          </a:p>
        </p:txBody>
      </p:sp>
    </p:spTree>
    <p:extLst>
      <p:ext uri="{BB962C8B-B14F-4D97-AF65-F5344CB8AC3E}">
        <p14:creationId xmlns:p14="http://schemas.microsoft.com/office/powerpoint/2010/main" val="2989691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70C8E67-EB4F-4381-B808-74C60407D9B7}"/>
              </a:ext>
            </a:extLst>
          </p:cNvPr>
          <p:cNvSpPr>
            <a:spLocks noGrp="1"/>
          </p:cNvSpPr>
          <p:nvPr>
            <p:ph type="title"/>
          </p:nvPr>
        </p:nvSpPr>
        <p:spPr>
          <a:xfrm>
            <a:off x="122930" y="144062"/>
            <a:ext cx="9897627" cy="1325563"/>
          </a:xfrm>
        </p:spPr>
        <p:txBody>
          <a:bodyPr/>
          <a:lstStyle/>
          <a:p>
            <a:r>
              <a:rPr lang="de-DE" b="1" dirty="0"/>
              <a:t>Die weite Reise eines kolonialen Kulturguts</a:t>
            </a:r>
          </a:p>
        </p:txBody>
      </p:sp>
      <p:sp>
        <p:nvSpPr>
          <p:cNvPr id="11" name="Textfeld 10">
            <a:extLst>
              <a:ext uri="{FF2B5EF4-FFF2-40B4-BE49-F238E27FC236}">
                <a16:creationId xmlns:a16="http://schemas.microsoft.com/office/drawing/2014/main" id="{1A66C205-D01B-47DE-B291-759D2A82A312}"/>
              </a:ext>
            </a:extLst>
          </p:cNvPr>
          <p:cNvSpPr txBox="1"/>
          <p:nvPr/>
        </p:nvSpPr>
        <p:spPr>
          <a:xfrm>
            <a:off x="0" y="4097194"/>
            <a:ext cx="10882365" cy="369332"/>
          </a:xfrm>
          <a:prstGeom prst="rect">
            <a:avLst/>
          </a:prstGeom>
          <a:noFill/>
        </p:spPr>
        <p:txBody>
          <a:bodyPr wrap="square">
            <a:spAutoFit/>
          </a:bodyPr>
          <a:lstStyle/>
          <a:p>
            <a:r>
              <a:rPr lang="de-DE" dirty="0"/>
              <a:t>Stationen: </a:t>
            </a:r>
            <a:r>
              <a:rPr lang="de-DE" dirty="0" err="1"/>
              <a:t>Matupi</a:t>
            </a:r>
            <a:r>
              <a:rPr lang="de-DE" dirty="0"/>
              <a:t>, 1903, Berlin 1904, Abbau, Umzug ins Humboldt-Forum, Begrüßung 2017</a:t>
            </a:r>
          </a:p>
        </p:txBody>
      </p:sp>
      <p:sp>
        <p:nvSpPr>
          <p:cNvPr id="12" name="Inhaltsplatzhalter 3">
            <a:extLst>
              <a:ext uri="{FF2B5EF4-FFF2-40B4-BE49-F238E27FC236}">
                <a16:creationId xmlns:a16="http://schemas.microsoft.com/office/drawing/2014/main" id="{3865A94D-D758-417E-9DAB-1B033F6C3855}"/>
              </a:ext>
            </a:extLst>
          </p:cNvPr>
          <p:cNvSpPr txBox="1">
            <a:spLocks noGrp="1"/>
          </p:cNvSpPr>
          <p:nvPr>
            <p:ph idx="1"/>
          </p:nvPr>
        </p:nvSpPr>
        <p:spPr>
          <a:xfrm>
            <a:off x="681038" y="1825625"/>
            <a:ext cx="85439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600" dirty="0"/>
              <a:t>Nutzungsrechte für die Bilder liegen nicht vor.</a:t>
            </a:r>
          </a:p>
          <a:p>
            <a:pPr marL="0" indent="0">
              <a:buFont typeface="Arial" panose="020B0604020202020204" pitchFamily="34" charset="0"/>
              <a:buNone/>
            </a:pPr>
            <a:endParaRPr lang="de-DE" sz="1600" dirty="0"/>
          </a:p>
          <a:p>
            <a:endParaRPr lang="de-DE"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https://www.preussischer-kulturbesitz.de/newsroom/mediathek/bilder/foto-detail/article/2018/05/28/media-ahoi-liebes-luf-boot.html</a:t>
            </a:r>
          </a:p>
          <a:p>
            <a:endParaRPr lang="de-DE" sz="1600" dirty="0"/>
          </a:p>
        </p:txBody>
      </p:sp>
    </p:spTree>
    <p:extLst>
      <p:ext uri="{BB962C8B-B14F-4D97-AF65-F5344CB8AC3E}">
        <p14:creationId xmlns:p14="http://schemas.microsoft.com/office/powerpoint/2010/main" val="2583936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20D64-8637-49CE-A4C4-CABD82A558D3}"/>
              </a:ext>
            </a:extLst>
          </p:cNvPr>
          <p:cNvSpPr>
            <a:spLocks noGrp="1"/>
          </p:cNvSpPr>
          <p:nvPr>
            <p:ph type="title"/>
          </p:nvPr>
        </p:nvSpPr>
        <p:spPr/>
        <p:txBody>
          <a:bodyPr/>
          <a:lstStyle/>
          <a:p>
            <a:r>
              <a:rPr lang="de-DE" dirty="0"/>
              <a:t>Fragen über Fragen</a:t>
            </a:r>
          </a:p>
        </p:txBody>
      </p:sp>
      <p:sp>
        <p:nvSpPr>
          <p:cNvPr id="3" name="Inhaltsplatzhalter 2">
            <a:extLst>
              <a:ext uri="{FF2B5EF4-FFF2-40B4-BE49-F238E27FC236}">
                <a16:creationId xmlns:a16="http://schemas.microsoft.com/office/drawing/2014/main" id="{309707F9-8F93-4887-8ECC-E3AB2BBB301F}"/>
              </a:ext>
            </a:extLst>
          </p:cNvPr>
          <p:cNvSpPr>
            <a:spLocks noGrp="1"/>
          </p:cNvSpPr>
          <p:nvPr>
            <p:ph idx="1"/>
          </p:nvPr>
        </p:nvSpPr>
        <p:spPr/>
        <p:txBody>
          <a:bodyPr>
            <a:normAutofit lnSpcReduction="10000"/>
          </a:bodyPr>
          <a:lstStyle/>
          <a:p>
            <a:pPr marL="0" indent="0">
              <a:buNone/>
            </a:pPr>
            <a:r>
              <a:rPr lang="de-DE" sz="4000" b="1" dirty="0"/>
              <a:t>Wie kommt das </a:t>
            </a:r>
            <a:r>
              <a:rPr lang="de-DE" sz="4000" b="1" dirty="0" err="1"/>
              <a:t>Luf</a:t>
            </a:r>
            <a:r>
              <a:rPr lang="de-DE" sz="4000" b="1" dirty="0"/>
              <a:t>-Boot nach Berlin?</a:t>
            </a:r>
          </a:p>
          <a:p>
            <a:pPr marL="0" indent="0">
              <a:buNone/>
            </a:pPr>
            <a:endParaRPr lang="de-DE" dirty="0"/>
          </a:p>
          <a:p>
            <a:pPr marL="0" indent="0">
              <a:buNone/>
            </a:pPr>
            <a:r>
              <a:rPr lang="de-DE" dirty="0"/>
              <a:t>Warum bleibt das Boot in Berlin („wohl letzte Fahrt durch Berlin“)? </a:t>
            </a:r>
          </a:p>
          <a:p>
            <a:pPr marL="0" indent="0">
              <a:buNone/>
            </a:pPr>
            <a:r>
              <a:rPr lang="de-DE" dirty="0"/>
              <a:t>Warum wird ein solcher Aufwand für diesen Umzug betrieben? </a:t>
            </a:r>
          </a:p>
          <a:p>
            <a:pPr marL="0" indent="0">
              <a:buNone/>
            </a:pPr>
            <a:r>
              <a:rPr lang="de-DE" dirty="0"/>
              <a:t>Wozu wurde das Boot ursprünglich benutzt? </a:t>
            </a:r>
          </a:p>
          <a:p>
            <a:pPr marL="0" indent="0">
              <a:buNone/>
            </a:pPr>
            <a:endParaRPr lang="de-DE" dirty="0"/>
          </a:p>
          <a:p>
            <a:pPr marL="0" indent="0">
              <a:buNone/>
            </a:pPr>
            <a:r>
              <a:rPr lang="de-DE" dirty="0"/>
              <a:t>Woher stammt das </a:t>
            </a:r>
            <a:r>
              <a:rPr lang="de-DE" dirty="0" err="1"/>
              <a:t>Luf</a:t>
            </a:r>
            <a:r>
              <a:rPr lang="de-DE" dirty="0"/>
              <a:t>-Boot?</a:t>
            </a:r>
          </a:p>
          <a:p>
            <a:pPr marL="0" indent="0">
              <a:buNone/>
            </a:pPr>
            <a:endParaRPr lang="de-DE" dirty="0"/>
          </a:p>
        </p:txBody>
      </p:sp>
    </p:spTree>
    <p:extLst>
      <p:ext uri="{BB962C8B-B14F-4D97-AF65-F5344CB8AC3E}">
        <p14:creationId xmlns:p14="http://schemas.microsoft.com/office/powerpoint/2010/main" val="2672794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2A8451-F5BC-41F7-893E-F8A507BC191A}"/>
              </a:ext>
            </a:extLst>
          </p:cNvPr>
          <p:cNvSpPr>
            <a:spLocks noGrp="1"/>
          </p:cNvSpPr>
          <p:nvPr>
            <p:ph type="title"/>
          </p:nvPr>
        </p:nvSpPr>
        <p:spPr>
          <a:xfrm>
            <a:off x="519429" y="-58033"/>
            <a:ext cx="8543925" cy="1325563"/>
          </a:xfrm>
        </p:spPr>
        <p:txBody>
          <a:bodyPr/>
          <a:lstStyle/>
          <a:p>
            <a:r>
              <a:rPr lang="de-DE" dirty="0"/>
              <a:t>Erklärungsangebote</a:t>
            </a:r>
          </a:p>
        </p:txBody>
      </p:sp>
      <p:sp>
        <p:nvSpPr>
          <p:cNvPr id="6" name="Textfeld 5">
            <a:extLst>
              <a:ext uri="{FF2B5EF4-FFF2-40B4-BE49-F238E27FC236}">
                <a16:creationId xmlns:a16="http://schemas.microsoft.com/office/drawing/2014/main" id="{F1B85195-1AE6-40D8-BBA9-EFC055EC6343}"/>
              </a:ext>
            </a:extLst>
          </p:cNvPr>
          <p:cNvSpPr txBox="1"/>
          <p:nvPr/>
        </p:nvSpPr>
        <p:spPr>
          <a:xfrm>
            <a:off x="140454" y="5538040"/>
            <a:ext cx="2832051" cy="1200329"/>
          </a:xfrm>
          <a:prstGeom prst="rect">
            <a:avLst/>
          </a:prstGeom>
          <a:noFill/>
        </p:spPr>
        <p:txBody>
          <a:bodyPr wrap="square">
            <a:spAutoFit/>
          </a:bodyPr>
          <a:lstStyle/>
          <a:p>
            <a:r>
              <a:rPr lang="de-DE" sz="1800" dirty="0">
                <a:effectLst/>
                <a:ea typeface="Calibri" panose="020F0502020204030204" pitchFamily="34" charset="0"/>
              </a:rPr>
              <a:t>Hermann Parzinger, Präsident der Stiftung preußischer Kulturbesitz, 2018</a:t>
            </a:r>
            <a:endParaRPr lang="de-DE" dirty="0"/>
          </a:p>
        </p:txBody>
      </p:sp>
      <p:sp>
        <p:nvSpPr>
          <p:cNvPr id="11" name="Textfeld 10">
            <a:extLst>
              <a:ext uri="{FF2B5EF4-FFF2-40B4-BE49-F238E27FC236}">
                <a16:creationId xmlns:a16="http://schemas.microsoft.com/office/drawing/2014/main" id="{9969B2B9-DCD7-48F9-8C90-6D4FB14CEB5A}"/>
              </a:ext>
            </a:extLst>
          </p:cNvPr>
          <p:cNvSpPr txBox="1"/>
          <p:nvPr/>
        </p:nvSpPr>
        <p:spPr>
          <a:xfrm>
            <a:off x="6716853" y="3377475"/>
            <a:ext cx="3189147" cy="1107996"/>
          </a:xfrm>
          <a:prstGeom prst="rect">
            <a:avLst/>
          </a:prstGeom>
          <a:noFill/>
        </p:spPr>
        <p:txBody>
          <a:bodyPr wrap="square">
            <a:spAutoFit/>
          </a:bodyPr>
          <a:lstStyle/>
          <a:p>
            <a:r>
              <a:rPr lang="de-DE" dirty="0"/>
              <a:t>Siegfried </a:t>
            </a:r>
            <a:r>
              <a:rPr lang="de-DE" dirty="0" err="1"/>
              <a:t>Lichtenstaedter</a:t>
            </a:r>
            <a:r>
              <a:rPr lang="de-DE" dirty="0"/>
              <a:t>, 1897</a:t>
            </a:r>
          </a:p>
          <a:p>
            <a:r>
              <a:rPr lang="de-DE" sz="1000" dirty="0">
                <a:effectLst/>
                <a:latin typeface="Arial" panose="020B0604020202020204" pitchFamily="34" charset="0"/>
                <a:ea typeface="Calibri" panose="020F0502020204030204" pitchFamily="34" charset="0"/>
                <a:cs typeface="Times New Roman" panose="02020603050405020304" pitchFamily="18" charset="0"/>
              </a:rPr>
              <a:t>https://de.wikipedia.org/wiki/Siegfried_Lichtenstaedter#/media/Datei:Photo_-_Portrait_Siegfried_Lichtenstaedter.jpg</a:t>
            </a:r>
          </a:p>
          <a:p>
            <a:endParaRPr lang="de-DE" dirty="0"/>
          </a:p>
        </p:txBody>
      </p:sp>
      <p:sp>
        <p:nvSpPr>
          <p:cNvPr id="14" name="Textfeld 13">
            <a:extLst>
              <a:ext uri="{FF2B5EF4-FFF2-40B4-BE49-F238E27FC236}">
                <a16:creationId xmlns:a16="http://schemas.microsoft.com/office/drawing/2014/main" id="{B9637BD2-9A64-4146-9624-294DEBF607DF}"/>
              </a:ext>
            </a:extLst>
          </p:cNvPr>
          <p:cNvSpPr txBox="1"/>
          <p:nvPr/>
        </p:nvSpPr>
        <p:spPr>
          <a:xfrm>
            <a:off x="6652242" y="6553703"/>
            <a:ext cx="4953836" cy="369332"/>
          </a:xfrm>
          <a:prstGeom prst="rect">
            <a:avLst/>
          </a:prstGeom>
          <a:noFill/>
        </p:spPr>
        <p:txBody>
          <a:bodyPr wrap="square">
            <a:spAutoFit/>
          </a:bodyPr>
          <a:lstStyle/>
          <a:p>
            <a:r>
              <a:rPr lang="de-DE" dirty="0"/>
              <a:t>Götz Aly, 2021</a:t>
            </a:r>
          </a:p>
        </p:txBody>
      </p:sp>
      <p:sp>
        <p:nvSpPr>
          <p:cNvPr id="15" name="Textfeld 14">
            <a:extLst>
              <a:ext uri="{FF2B5EF4-FFF2-40B4-BE49-F238E27FC236}">
                <a16:creationId xmlns:a16="http://schemas.microsoft.com/office/drawing/2014/main" id="{8ED045C6-05B7-4551-89D2-76A409B51E18}"/>
              </a:ext>
            </a:extLst>
          </p:cNvPr>
          <p:cNvSpPr txBox="1"/>
          <p:nvPr/>
        </p:nvSpPr>
        <p:spPr>
          <a:xfrm>
            <a:off x="71044" y="2368480"/>
            <a:ext cx="3415734" cy="2677656"/>
          </a:xfrm>
          <a:prstGeom prst="rect">
            <a:avLst/>
          </a:prstGeom>
          <a:noFill/>
        </p:spPr>
        <p:txBody>
          <a:bodyPr wrap="square">
            <a:spAutoFit/>
          </a:bodyPr>
          <a:lstStyle/>
          <a:p>
            <a:pPr marL="0" indent="0">
              <a:buFont typeface="Arial" panose="020B0604020202020204" pitchFamily="34" charset="0"/>
              <a:buNone/>
            </a:pPr>
            <a:r>
              <a:rPr lang="de-DE" sz="1200" dirty="0"/>
              <a:t>Nutzungsrechte für die Bilder liegen nicht vor.</a:t>
            </a:r>
          </a:p>
          <a:p>
            <a:pPr marL="0" indent="0">
              <a:buFont typeface="Arial" panose="020B0604020202020204" pitchFamily="34" charset="0"/>
              <a:buNone/>
            </a:pPr>
            <a:endParaRPr lang="de-DE" sz="1200" dirty="0"/>
          </a:p>
          <a:p>
            <a:r>
              <a:rPr lang="de-DE" sz="1200" dirty="0">
                <a:effectLst/>
                <a:latin typeface="Arial" panose="020B0604020202020204" pitchFamily="34" charset="0"/>
                <a:ea typeface="Calibri" panose="020F0502020204030204" pitchFamily="34" charset="0"/>
                <a:cs typeface="Times New Roman" panose="02020603050405020304" pitchFamily="18" charset="0"/>
              </a:rPr>
              <a:t>z.B.: https://www.tagesspiegel.de/kultur/parzinger-zur-aufloesung-der-spk-ich-sehe-eine-grosse-chance-fuer-einen-neuen-weg/25999640.html</a:t>
            </a:r>
          </a:p>
          <a:p>
            <a:endParaRPr lang="de-DE" sz="1200" dirty="0">
              <a:latin typeface="Arial" panose="020B0604020202020204" pitchFamily="34" charset="0"/>
              <a:ea typeface="Calibri" panose="020F0502020204030204" pitchFamily="34" charset="0"/>
              <a:cs typeface="Times New Roman" panose="02020603050405020304" pitchFamily="18" charset="0"/>
            </a:endParaRPr>
          </a:p>
          <a:p>
            <a:r>
              <a:rPr lang="de-DE" sz="1200" dirty="0">
                <a:effectLst/>
                <a:latin typeface="Arial" panose="020B0604020202020204" pitchFamily="34" charset="0"/>
                <a:ea typeface="Calibri" panose="020F0502020204030204" pitchFamily="34" charset="0"/>
                <a:cs typeface="Times New Roman" panose="02020603050405020304" pitchFamily="18" charset="0"/>
              </a:rPr>
              <a:t>https://www.bz-berlin.de/data/uploads/2020/07/bz12parrz_1595261275-768x1086.jpg</a:t>
            </a:r>
          </a:p>
          <a:p>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http://t1.gstatic.com/licensed-image?q=tbn:ANd9GcRY4Inp1o0XU1ntrq3K7ZB9-IqtCbFNS_HqLklgVz4eXHR-GruOKjFq9BVX3YBX</a:t>
            </a:r>
          </a:p>
        </p:txBody>
      </p:sp>
    </p:spTree>
    <p:extLst>
      <p:ext uri="{BB962C8B-B14F-4D97-AF65-F5344CB8AC3E}">
        <p14:creationId xmlns:p14="http://schemas.microsoft.com/office/powerpoint/2010/main" val="3785457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AE21F6-570D-4213-BEBF-4F5D84BEA319}"/>
              </a:ext>
            </a:extLst>
          </p:cNvPr>
          <p:cNvSpPr>
            <a:spLocks noGrp="1"/>
          </p:cNvSpPr>
          <p:nvPr>
            <p:ph type="title"/>
          </p:nvPr>
        </p:nvSpPr>
        <p:spPr>
          <a:xfrm>
            <a:off x="578168" y="3029108"/>
            <a:ext cx="8543925" cy="1325563"/>
          </a:xfrm>
        </p:spPr>
        <p:txBody>
          <a:bodyPr>
            <a:noAutofit/>
          </a:bodyPr>
          <a:lstStyle/>
          <a:p>
            <a:r>
              <a:rPr lang="de-DE" sz="3600" dirty="0" err="1"/>
              <a:t>Arbtlg</a:t>
            </a:r>
            <a:r>
              <a:rPr lang="de-DE" sz="3600" dirty="0"/>
              <a:t>. PA: </a:t>
            </a:r>
            <a:br>
              <a:rPr lang="de-DE" sz="3600" dirty="0"/>
            </a:br>
            <a:r>
              <a:rPr lang="de-DE" sz="3600" dirty="0"/>
              <a:t>Rekonstruiere, was sich auf der Insel </a:t>
            </a:r>
            <a:r>
              <a:rPr lang="de-DE" sz="3600" dirty="0" err="1"/>
              <a:t>Luf</a:t>
            </a:r>
            <a:r>
              <a:rPr lang="de-DE" sz="3600" dirty="0"/>
              <a:t> um die Jahreswende 1882/1883 ereignet hat und wie dies in der Folgezeit dargestellt wurde.</a:t>
            </a:r>
            <a:br>
              <a:rPr lang="de-DE" sz="3600" dirty="0"/>
            </a:br>
            <a:br>
              <a:rPr lang="de-DE" sz="3600" dirty="0"/>
            </a:br>
            <a:r>
              <a:rPr lang="de-DE" sz="3600" dirty="0"/>
              <a:t>Welche Erklärung ist überzeugend?</a:t>
            </a:r>
            <a:br>
              <a:rPr lang="de-DE" sz="3600" dirty="0"/>
            </a:br>
            <a:br>
              <a:rPr lang="de-DE" sz="3600" dirty="0"/>
            </a:br>
            <a:r>
              <a:rPr lang="de-DE" sz="3600" dirty="0"/>
              <a:t>Beurteile, ob das </a:t>
            </a:r>
            <a:r>
              <a:rPr lang="de-DE" sz="3600" dirty="0" err="1"/>
              <a:t>Luf</a:t>
            </a:r>
            <a:r>
              <a:rPr lang="de-DE" sz="3600" dirty="0"/>
              <a:t>-Boot im Humboldt-Forum bleiben kann. </a:t>
            </a:r>
            <a:br>
              <a:rPr lang="de-DE" sz="3600" dirty="0"/>
            </a:br>
            <a:r>
              <a:rPr lang="de-DE" sz="3600" dirty="0"/>
              <a:t>Welche Voraussetzungen müssten für einen Verbleib/eine Rückgabe erfüllt sein?</a:t>
            </a:r>
            <a:br>
              <a:rPr lang="de-DE" sz="3600" dirty="0"/>
            </a:br>
            <a:endParaRPr lang="de-DE" sz="3600" dirty="0"/>
          </a:p>
        </p:txBody>
      </p:sp>
    </p:spTree>
    <p:extLst>
      <p:ext uri="{BB962C8B-B14F-4D97-AF65-F5344CB8AC3E}">
        <p14:creationId xmlns:p14="http://schemas.microsoft.com/office/powerpoint/2010/main" val="356229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35CE3-9FF2-434C-B0A3-D5BB40812697}"/>
              </a:ext>
            </a:extLst>
          </p:cNvPr>
          <p:cNvSpPr>
            <a:spLocks noGrp="1"/>
          </p:cNvSpPr>
          <p:nvPr>
            <p:ph type="title"/>
          </p:nvPr>
        </p:nvSpPr>
        <p:spPr>
          <a:xfrm>
            <a:off x="426149" y="1596735"/>
            <a:ext cx="5391847" cy="3865497"/>
          </a:xfrm>
        </p:spPr>
        <p:txBody>
          <a:bodyPr>
            <a:noAutofit/>
          </a:bodyPr>
          <a:lstStyle/>
          <a:p>
            <a:pPr>
              <a:lnSpc>
                <a:spcPct val="107000"/>
              </a:lnSpc>
              <a:spcAft>
                <a:spcPts val="800"/>
              </a:spcAft>
            </a:pPr>
            <a:r>
              <a:rPr lang="de-DE" sz="1800" b="1" dirty="0">
                <a:effectLst/>
                <a:latin typeface="Arial" panose="020B0604020202020204" pitchFamily="34" charset="0"/>
                <a:ea typeface="Calibri" panose="020F0502020204030204" pitchFamily="34" charset="0"/>
                <a:cs typeface="Times New Roman" panose="02020603050405020304" pitchFamily="18" charset="0"/>
              </a:rPr>
              <a:t>Was zu tun wäre… - Prioritätenliste:</a:t>
            </a:r>
            <a:br>
              <a:rPr lang="de-DE" sz="1800" b="1" dirty="0">
                <a:effectLst/>
                <a:latin typeface="Arial" panose="020B0604020202020204" pitchFamily="34" charset="0"/>
                <a:ea typeface="Calibri" panose="020F0502020204030204" pitchFamily="34" charset="0"/>
                <a:cs typeface="Times New Roman" panose="02020603050405020304" pitchFamily="18" charset="0"/>
              </a:rPr>
            </a:b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Arial" panose="020B0604020202020204" pitchFamily="34" charset="0"/>
                <a:ea typeface="Calibri" panose="020F0502020204030204" pitchFamily="34" charset="0"/>
                <a:cs typeface="Times New Roman" panose="02020603050405020304" pitchFamily="18" charset="0"/>
              </a:rPr>
              <a:t>korrekte Beschriftung und Erläuterung bei allen </a:t>
            </a:r>
            <a:r>
              <a:rPr lang="de-DE" sz="1800" dirty="0">
                <a:latin typeface="Arial" panose="020B0604020202020204" pitchFamily="34" charset="0"/>
                <a:ea typeface="Calibri" panose="020F0502020204030204" pitchFamily="34" charset="0"/>
                <a:cs typeface="Times New Roman" panose="02020603050405020304" pitchFamily="18" charset="0"/>
              </a:rPr>
              <a:t>M</a:t>
            </a:r>
            <a:r>
              <a:rPr lang="de-DE" sz="1800" dirty="0">
                <a:effectLst/>
                <a:latin typeface="Arial" panose="020B0604020202020204" pitchFamily="34" charset="0"/>
                <a:ea typeface="Calibri" panose="020F0502020204030204" pitchFamily="34" charset="0"/>
                <a:cs typeface="Times New Roman" panose="02020603050405020304" pitchFamily="18" charset="0"/>
              </a:rPr>
              <a:t>useumsobjekten</a:t>
            </a:r>
            <a:br>
              <a:rPr lang="de-DE" sz="1800" dirty="0">
                <a:effectLst/>
                <a:latin typeface="Arial" panose="020B0604020202020204" pitchFamily="34" charset="0"/>
                <a:ea typeface="Calibri" panose="020F0502020204030204" pitchFamily="34" charset="0"/>
                <a:cs typeface="Times New Roman" panose="02020603050405020304" pitchFamily="18" charset="0"/>
              </a:rPr>
            </a:b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Arial" panose="020B0604020202020204" pitchFamily="34" charset="0"/>
                <a:ea typeface="Calibri" panose="020F0502020204030204" pitchFamily="34" charset="0"/>
                <a:cs typeface="Times New Roman" panose="02020603050405020304" pitchFamily="18" charset="0"/>
              </a:rPr>
              <a:t>Sperrung von Objekten mit problematischer Erwerbsgeschichte</a:t>
            </a:r>
            <a:br>
              <a:rPr lang="de-DE" sz="1800" dirty="0">
                <a:effectLst/>
                <a:latin typeface="Arial" panose="020B0604020202020204" pitchFamily="34" charset="0"/>
                <a:ea typeface="Calibri" panose="020F0502020204030204" pitchFamily="34" charset="0"/>
                <a:cs typeface="Times New Roman" panose="02020603050405020304" pitchFamily="18" charset="0"/>
              </a:rPr>
            </a:b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Arial" panose="020B0604020202020204" pitchFamily="34" charset="0"/>
                <a:ea typeface="Calibri" panose="020F0502020204030204" pitchFamily="34" charset="0"/>
                <a:cs typeface="Times New Roman" panose="02020603050405020304" pitchFamily="18" charset="0"/>
              </a:rPr>
              <a:t>Provenienzforschung, Dokumentation und Veröffentlichung (digital)</a:t>
            </a:r>
            <a:br>
              <a:rPr lang="de-DE" sz="1800" dirty="0">
                <a:effectLst/>
                <a:latin typeface="Arial" panose="020B0604020202020204" pitchFamily="34" charset="0"/>
                <a:ea typeface="Calibri" panose="020F0502020204030204" pitchFamily="34" charset="0"/>
                <a:cs typeface="Times New Roman" panose="02020603050405020304" pitchFamily="18" charset="0"/>
              </a:rPr>
            </a:b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Arial" panose="020B0604020202020204" pitchFamily="34" charset="0"/>
                <a:ea typeface="Calibri" panose="020F0502020204030204" pitchFamily="34" charset="0"/>
                <a:cs typeface="Times New Roman" panose="02020603050405020304" pitchFamily="18" charset="0"/>
              </a:rPr>
              <a:t>Veröffentlichung der vorhandenen Daten</a:t>
            </a:r>
            <a:br>
              <a:rPr lang="de-DE" sz="1800" dirty="0">
                <a:effectLst/>
                <a:latin typeface="Arial" panose="020B0604020202020204" pitchFamily="34" charset="0"/>
                <a:ea typeface="Calibri" panose="020F0502020204030204" pitchFamily="34" charset="0"/>
                <a:cs typeface="Times New Roman" panose="02020603050405020304" pitchFamily="18" charset="0"/>
              </a:rPr>
            </a:b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Arial" panose="020B0604020202020204" pitchFamily="34" charset="0"/>
                <a:ea typeface="Calibri" panose="020F0502020204030204" pitchFamily="34" charset="0"/>
                <a:cs typeface="Times New Roman" panose="02020603050405020304" pitchFamily="18" charset="0"/>
              </a:rPr>
              <a:t>Verhandlungen mit den Nachfahren der einstigen „Beutegesellschaften“</a:t>
            </a:r>
            <a:br>
              <a:rPr lang="de-DE" sz="1800" dirty="0">
                <a:effectLst/>
                <a:latin typeface="Arial" panose="020B0604020202020204" pitchFamily="34" charset="0"/>
                <a:ea typeface="Calibri" panose="020F0502020204030204" pitchFamily="34" charset="0"/>
                <a:cs typeface="Times New Roman" panose="02020603050405020304" pitchFamily="18" charset="0"/>
              </a:rPr>
            </a:br>
            <a:br>
              <a:rPr lang="de-DE" sz="1800" dirty="0">
                <a:effectLst/>
                <a:latin typeface="Arial" panose="020B0604020202020204" pitchFamily="34" charset="0"/>
                <a:ea typeface="Calibri" panose="020F0502020204030204" pitchFamily="34" charset="0"/>
                <a:cs typeface="Times New Roman" panose="02020603050405020304" pitchFamily="18" charset="0"/>
              </a:rPr>
            </a:br>
            <a:r>
              <a:rPr lang="de-DE" sz="1800" dirty="0">
                <a:effectLst/>
                <a:latin typeface="Arial" panose="020B0604020202020204" pitchFamily="34" charset="0"/>
                <a:ea typeface="Calibri" panose="020F0502020204030204" pitchFamily="34" charset="0"/>
                <a:cs typeface="Times New Roman" panose="02020603050405020304" pitchFamily="18" charset="0"/>
              </a:rPr>
              <a:t>Verhandlungen mit den heutigen Staaten</a:t>
            </a:r>
            <a:br>
              <a:rPr lang="de-DE" sz="1800" dirty="0">
                <a:effectLst/>
                <a:latin typeface="Arial" panose="020B0604020202020204" pitchFamily="34" charset="0"/>
                <a:ea typeface="Calibri" panose="020F0502020204030204" pitchFamily="34" charset="0"/>
                <a:cs typeface="Times New Roman" panose="02020603050405020304" pitchFamily="18" charset="0"/>
              </a:rPr>
            </a:br>
            <a:br>
              <a:rPr lang="de-DE" sz="1800" dirty="0">
                <a:effectLst/>
                <a:latin typeface="Arial" panose="020B0604020202020204" pitchFamily="34" charset="0"/>
                <a:ea typeface="Calibri" panose="020F0502020204030204" pitchFamily="34" charset="0"/>
                <a:cs typeface="Times New Roman" panose="02020603050405020304" pitchFamily="18" charset="0"/>
              </a:rPr>
            </a:br>
            <a:r>
              <a:rPr lang="de-DE" sz="1800" dirty="0">
                <a:effectLst/>
                <a:latin typeface="Arial" panose="020B0604020202020204" pitchFamily="34" charset="0"/>
                <a:ea typeface="Calibri" panose="020F0502020204030204" pitchFamily="34" charset="0"/>
                <a:cs typeface="Times New Roman" panose="02020603050405020304" pitchFamily="18" charset="0"/>
              </a:rPr>
              <a:t>Verpflichtender Nachweis des rechtmäßigen Erwerbs durch den heutigen Verwahrer</a:t>
            </a:r>
            <a:br>
              <a:rPr lang="de-DE" sz="1800" dirty="0">
                <a:effectLst/>
                <a:latin typeface="Arial" panose="020B0604020202020204" pitchFamily="34" charset="0"/>
                <a:ea typeface="Calibri" panose="020F0502020204030204" pitchFamily="34" charset="0"/>
                <a:cs typeface="Times New Roman" panose="02020603050405020304" pitchFamily="18" charset="0"/>
              </a:rPr>
            </a:br>
            <a:br>
              <a:rPr lang="de-DE" sz="1800" dirty="0">
                <a:effectLst/>
                <a:latin typeface="Arial" panose="020B0604020202020204" pitchFamily="34" charset="0"/>
                <a:ea typeface="Calibri" panose="020F0502020204030204" pitchFamily="34" charset="0"/>
                <a:cs typeface="Times New Roman" panose="02020603050405020304" pitchFamily="18" charset="0"/>
              </a:rPr>
            </a:br>
            <a:r>
              <a:rPr lang="de-DE" sz="1800" dirty="0">
                <a:effectLst/>
                <a:latin typeface="Arial" panose="020B0604020202020204" pitchFamily="34" charset="0"/>
                <a:ea typeface="Calibri" panose="020F0502020204030204" pitchFamily="34" charset="0"/>
                <a:cs typeface="Times New Roman" panose="02020603050405020304" pitchFamily="18" charset="0"/>
              </a:rPr>
              <a:t>Rückgabe aller Objekte aus kolonialen Kontexten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17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FF57A-B1C3-4BCB-8DB1-A7E161A8C52B}"/>
              </a:ext>
            </a:extLst>
          </p:cNvPr>
          <p:cNvSpPr>
            <a:spLocks noGrp="1"/>
          </p:cNvSpPr>
          <p:nvPr>
            <p:ph type="ctrTitle"/>
          </p:nvPr>
        </p:nvSpPr>
        <p:spPr>
          <a:xfrm>
            <a:off x="-960521" y="441426"/>
            <a:ext cx="11827042" cy="1007226"/>
          </a:xfrm>
        </p:spPr>
        <p:txBody>
          <a:bodyPr>
            <a:normAutofit fontScale="90000"/>
          </a:bodyPr>
          <a:lstStyle/>
          <a:p>
            <a:r>
              <a:rPr lang="de-DE" sz="4000" b="1" dirty="0">
                <a:latin typeface="Calibri" panose="020F0502020204030204" pitchFamily="34" charset="0"/>
                <a:ea typeface="Times New Roman" panose="02020603050405020304" pitchFamily="18" charset="0"/>
                <a:cs typeface="Times New Roman" panose="02020603050405020304" pitchFamily="18" charset="0"/>
              </a:rPr>
              <a:t>Koloniale Erinnerung: </a:t>
            </a:r>
            <a:br>
              <a:rPr lang="de-DE" sz="4000" b="1" dirty="0">
                <a:latin typeface="Calibri" panose="020F0502020204030204" pitchFamily="34" charset="0"/>
                <a:ea typeface="Times New Roman" panose="02020603050405020304" pitchFamily="18" charset="0"/>
                <a:cs typeface="Times New Roman" panose="02020603050405020304" pitchFamily="18" charset="0"/>
              </a:rPr>
            </a:br>
            <a:r>
              <a:rPr lang="de-DE" sz="4000" b="1" dirty="0">
                <a:latin typeface="Calibri" panose="020F0502020204030204" pitchFamily="34" charset="0"/>
                <a:ea typeface="Times New Roman" panose="02020603050405020304" pitchFamily="18" charset="0"/>
                <a:cs typeface="Times New Roman" panose="02020603050405020304" pitchFamily="18" charset="0"/>
              </a:rPr>
              <a:t>Unterrichtliche Umsetzung</a:t>
            </a:r>
            <a:endParaRPr lang="de-DE" sz="4000" dirty="0"/>
          </a:p>
        </p:txBody>
      </p:sp>
      <p:sp>
        <p:nvSpPr>
          <p:cNvPr id="10" name="Untertitel 2">
            <a:extLst>
              <a:ext uri="{FF2B5EF4-FFF2-40B4-BE49-F238E27FC236}">
                <a16:creationId xmlns:a16="http://schemas.microsoft.com/office/drawing/2014/main" id="{5EDE90B3-B0D8-4D79-915F-03A93929D71D}"/>
              </a:ext>
            </a:extLst>
          </p:cNvPr>
          <p:cNvSpPr txBox="1">
            <a:spLocks/>
          </p:cNvSpPr>
          <p:nvPr/>
        </p:nvSpPr>
        <p:spPr>
          <a:xfrm>
            <a:off x="171450" y="1578683"/>
            <a:ext cx="9859518" cy="51917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solidFill>
                <a:effectLst/>
                <a:uLnTx/>
                <a:uFillTx/>
                <a:latin typeface="Calibri"/>
                <a:ea typeface="+mn-ea"/>
                <a:cs typeface="+mn-cs"/>
              </a:rPr>
              <a:t>1 – Dekolonisierung – ein Megatrend?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solidFill>
                <a:effectLst/>
                <a:uLnTx/>
                <a:uFillTx/>
                <a:latin typeface="Calibri"/>
                <a:ea typeface="+mn-ea"/>
                <a:cs typeface="+mn-cs"/>
              </a:rPr>
              <a:t>2 – Die Berliner Afrika-Konferenz und die Erinnerungskultur</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rPr>
              <a:t>3 – Von „Bumerangs“ und „unsichtbaren Tropenhelmen“: Wirkt der Kolonialismus bis heute fort?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solidFill>
                <a:effectLst/>
                <a:uLnTx/>
                <a:uFillTx/>
                <a:latin typeface="Calibri"/>
                <a:ea typeface="+mn-ea"/>
                <a:cs typeface="+mn-cs"/>
              </a:rPr>
              <a:t>4 – Koloniale Gewalt in Deutsch-Südwest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solidFill>
                <a:effectLst/>
                <a:uLnTx/>
                <a:uFillTx/>
                <a:latin typeface="Calibri"/>
                <a:ea typeface="+mn-ea"/>
                <a:cs typeface="+mn-cs"/>
              </a:rPr>
              <a:t>5 – Die Erinnerung an den Genozid an Herero und Nama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effectLst/>
                <a:uLnTx/>
                <a:uFillTx/>
                <a:latin typeface="Calibri"/>
                <a:ea typeface="+mn-ea"/>
                <a:cs typeface="+mn-cs"/>
              </a:rPr>
              <a:t>6 – Koloniale Gewalt in der Südsee und die Überreste in deutschen Museen: das </a:t>
            </a:r>
            <a:r>
              <a:rPr kumimoji="0" lang="de-DE" sz="1900" b="0" i="0" u="none" strike="noStrike" kern="1200" cap="none" spc="0" normalizeH="0" baseline="0" noProof="0" dirty="0" err="1">
                <a:ln>
                  <a:noFill/>
                </a:ln>
                <a:effectLst/>
                <a:uLnTx/>
                <a:uFillTx/>
                <a:latin typeface="Calibri"/>
                <a:ea typeface="+mn-ea"/>
                <a:cs typeface="+mn-cs"/>
              </a:rPr>
              <a:t>Luf</a:t>
            </a:r>
            <a:r>
              <a:rPr kumimoji="0" lang="de-DE" sz="1900" b="0" i="0" u="none" strike="noStrike" kern="1200" cap="none" spc="0" normalizeH="0" baseline="0" noProof="0" dirty="0">
                <a:ln>
                  <a:noFill/>
                </a:ln>
                <a:effectLst/>
                <a:uLnTx/>
                <a:uFillTx/>
                <a:latin typeface="Calibri"/>
                <a:ea typeface="+mn-ea"/>
                <a:cs typeface="+mn-cs"/>
              </a:rPr>
              <a:t>-Boot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srgbClr val="FF0000"/>
                </a:solidFill>
                <a:effectLst/>
                <a:uLnTx/>
                <a:uFillTx/>
                <a:latin typeface="Calibri"/>
                <a:ea typeface="+mn-ea"/>
                <a:cs typeface="+mn-cs"/>
              </a:rPr>
              <a:t>7 – „Schwieriges Erbe“ – Kolonialismus und der Südwesten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rPr>
              <a:t>8 – Alles schon mal dagewesen: Die Restitutionsdebatte der 1970er</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900" b="0" i="0" u="none" strike="noStrike" kern="1200" cap="none" spc="0" normalizeH="0" baseline="0" noProof="0" dirty="0">
                <a:ln>
                  <a:noFill/>
                </a:ln>
                <a:solidFill>
                  <a:prstClr val="black">
                    <a:lumMod val="95000"/>
                    <a:lumOff val="5000"/>
                  </a:prstClr>
                </a:solidFill>
                <a:effectLst/>
                <a:uLnTx/>
                <a:uFillTx/>
                <a:latin typeface="Calibri"/>
                <a:ea typeface="+mn-ea"/>
                <a:cs typeface="+mn-cs"/>
              </a:rPr>
              <a:t>9 – Historikerstreit 2.0: Multidirektionale Erinnerung vs. Erinnerungskonkurrenz</a:t>
            </a:r>
          </a:p>
        </p:txBody>
      </p:sp>
    </p:spTree>
    <p:extLst>
      <p:ext uri="{BB962C8B-B14F-4D97-AF65-F5344CB8AC3E}">
        <p14:creationId xmlns:p14="http://schemas.microsoft.com/office/powerpoint/2010/main" val="264478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2C1BC-249C-4823-8F65-8F193AD310AB}"/>
              </a:ext>
            </a:extLst>
          </p:cNvPr>
          <p:cNvSpPr>
            <a:spLocks noGrp="1"/>
          </p:cNvSpPr>
          <p:nvPr>
            <p:ph type="title"/>
          </p:nvPr>
        </p:nvSpPr>
        <p:spPr>
          <a:xfrm>
            <a:off x="681039" y="365127"/>
            <a:ext cx="3535362" cy="1325563"/>
          </a:xfrm>
        </p:spPr>
        <p:txBody>
          <a:bodyPr>
            <a:normAutofit fontScale="90000"/>
          </a:bodyPr>
          <a:lstStyle/>
          <a:p>
            <a:r>
              <a:rPr lang="de-DE" dirty="0"/>
              <a:t>Unruhen in Deutsch-Südwest</a:t>
            </a:r>
          </a:p>
        </p:txBody>
      </p:sp>
      <p:sp>
        <p:nvSpPr>
          <p:cNvPr id="5" name="Textfeld 4">
            <a:extLst>
              <a:ext uri="{FF2B5EF4-FFF2-40B4-BE49-F238E27FC236}">
                <a16:creationId xmlns:a16="http://schemas.microsoft.com/office/drawing/2014/main" id="{E9E8AE5C-E8F3-4161-A096-E69064AE698C}"/>
              </a:ext>
            </a:extLst>
          </p:cNvPr>
          <p:cNvSpPr txBox="1"/>
          <p:nvPr/>
        </p:nvSpPr>
        <p:spPr>
          <a:xfrm>
            <a:off x="135653" y="5768313"/>
            <a:ext cx="4195187" cy="707886"/>
          </a:xfrm>
          <a:prstGeom prst="rect">
            <a:avLst/>
          </a:prstGeom>
          <a:noFill/>
        </p:spPr>
        <p:txBody>
          <a:bodyPr wrap="square">
            <a:spAutoFit/>
          </a:bodyPr>
          <a:lstStyle/>
          <a:p>
            <a:r>
              <a:rPr lang="de-DE" sz="1000" dirty="0"/>
              <a:t>Nutzungsrecht für Bild liegt nicht vor.</a:t>
            </a:r>
          </a:p>
          <a:p>
            <a:endParaRPr lang="de-DE" sz="1000" dirty="0"/>
          </a:p>
          <a:p>
            <a:r>
              <a:rPr lang="de-DE" sz="1000" dirty="0"/>
              <a:t>https://www.bundesarchiv.de/DE/Content/Virtuelle-Ausstellungen/Der-Krieg-Gegen-Die-Herero-1904/der-krieg-gegen-die-herero-1904.html</a:t>
            </a:r>
          </a:p>
        </p:txBody>
      </p:sp>
    </p:spTree>
    <p:extLst>
      <p:ext uri="{BB962C8B-B14F-4D97-AF65-F5344CB8AC3E}">
        <p14:creationId xmlns:p14="http://schemas.microsoft.com/office/powerpoint/2010/main" val="1539405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feld 22">
            <a:extLst>
              <a:ext uri="{FF2B5EF4-FFF2-40B4-BE49-F238E27FC236}">
                <a16:creationId xmlns:a16="http://schemas.microsoft.com/office/drawing/2014/main" id="{2AFDF29C-DA6C-4E5C-AEF7-3E7259D5325B}"/>
              </a:ext>
            </a:extLst>
          </p:cNvPr>
          <p:cNvSpPr txBox="1"/>
          <p:nvPr/>
        </p:nvSpPr>
        <p:spPr>
          <a:xfrm>
            <a:off x="1668950" y="4107732"/>
            <a:ext cx="4711123" cy="954107"/>
          </a:xfrm>
          <a:prstGeom prst="rect">
            <a:avLst/>
          </a:prstGeom>
          <a:noFill/>
        </p:spPr>
        <p:txBody>
          <a:bodyPr wrap="square">
            <a:spAutoFit/>
          </a:bodyPr>
          <a:lstStyle/>
          <a:p>
            <a:r>
              <a:rPr lang="de-DE" sz="2800" b="1" dirty="0">
                <a:solidFill>
                  <a:schemeClr val="tx1">
                    <a:lumMod val="95000"/>
                    <a:lumOff val="5000"/>
                  </a:schemeClr>
                </a:solidFill>
              </a:rPr>
              <a:t>Koloniales Erbe im Südwesten - gibt es das überhaupt?</a:t>
            </a:r>
            <a:endParaRPr lang="de-DE" sz="2800" dirty="0"/>
          </a:p>
        </p:txBody>
      </p:sp>
    </p:spTree>
    <p:extLst>
      <p:ext uri="{BB962C8B-B14F-4D97-AF65-F5344CB8AC3E}">
        <p14:creationId xmlns:p14="http://schemas.microsoft.com/office/powerpoint/2010/main" val="1531175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llipse 14">
            <a:extLst>
              <a:ext uri="{FF2B5EF4-FFF2-40B4-BE49-F238E27FC236}">
                <a16:creationId xmlns:a16="http://schemas.microsoft.com/office/drawing/2014/main" id="{69447B75-5761-4EA7-BA6A-934588487848}"/>
              </a:ext>
            </a:extLst>
          </p:cNvPr>
          <p:cNvSpPr/>
          <p:nvPr/>
        </p:nvSpPr>
        <p:spPr>
          <a:xfrm>
            <a:off x="7377116" y="4728670"/>
            <a:ext cx="3474826" cy="2681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F71703CD-39F0-43AD-93B9-7967101FE65F}"/>
              </a:ext>
            </a:extLst>
          </p:cNvPr>
          <p:cNvSpPr/>
          <p:nvPr/>
        </p:nvSpPr>
        <p:spPr>
          <a:xfrm>
            <a:off x="-536317" y="4669346"/>
            <a:ext cx="3474826" cy="2681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467FB118-788B-4975-A64A-CF7BE748C99F}"/>
              </a:ext>
            </a:extLst>
          </p:cNvPr>
          <p:cNvSpPr/>
          <p:nvPr/>
        </p:nvSpPr>
        <p:spPr>
          <a:xfrm>
            <a:off x="-536317" y="-337352"/>
            <a:ext cx="3474826" cy="2681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98406E31-544E-4C82-90E2-214251818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953" y="2130641"/>
            <a:ext cx="2388093" cy="2388093"/>
          </a:xfrm>
          <a:prstGeom prst="rect">
            <a:avLst/>
          </a:prstGeom>
        </p:spPr>
      </p:pic>
      <p:sp>
        <p:nvSpPr>
          <p:cNvPr id="3" name="Untertitel 2">
            <a:extLst>
              <a:ext uri="{FF2B5EF4-FFF2-40B4-BE49-F238E27FC236}">
                <a16:creationId xmlns:a16="http://schemas.microsoft.com/office/drawing/2014/main" id="{A72E2D97-7188-44D5-BF19-B4C96A78B939}"/>
              </a:ext>
            </a:extLst>
          </p:cNvPr>
          <p:cNvSpPr>
            <a:spLocks noGrp="1"/>
          </p:cNvSpPr>
          <p:nvPr>
            <p:ph type="subTitle" idx="1"/>
          </p:nvPr>
        </p:nvSpPr>
        <p:spPr>
          <a:xfrm>
            <a:off x="2938509" y="147488"/>
            <a:ext cx="5788240" cy="409587"/>
          </a:xfrm>
        </p:spPr>
        <p:txBody>
          <a:bodyPr>
            <a:normAutofit lnSpcReduction="10000"/>
          </a:bodyPr>
          <a:lstStyle/>
          <a:p>
            <a:pPr algn="l"/>
            <a:r>
              <a:rPr lang="de-DE" b="1" dirty="0"/>
              <a:t>Das koloniale Netzwerk</a:t>
            </a:r>
          </a:p>
        </p:txBody>
      </p:sp>
      <p:sp>
        <p:nvSpPr>
          <p:cNvPr id="8" name="Textfeld 7">
            <a:extLst>
              <a:ext uri="{FF2B5EF4-FFF2-40B4-BE49-F238E27FC236}">
                <a16:creationId xmlns:a16="http://schemas.microsoft.com/office/drawing/2014/main" id="{F95D9E10-8197-4600-90F0-8579130266ED}"/>
              </a:ext>
            </a:extLst>
          </p:cNvPr>
          <p:cNvSpPr txBox="1"/>
          <p:nvPr/>
        </p:nvSpPr>
        <p:spPr>
          <a:xfrm>
            <a:off x="1815227" y="2209881"/>
            <a:ext cx="914400" cy="461665"/>
          </a:xfrm>
          <a:prstGeom prst="rect">
            <a:avLst/>
          </a:prstGeom>
          <a:noFill/>
        </p:spPr>
        <p:txBody>
          <a:bodyPr wrap="square" rtlCol="0">
            <a:spAutoFit/>
          </a:bodyPr>
          <a:lstStyle/>
          <a:p>
            <a:r>
              <a:rPr lang="de-DE" sz="1200" dirty="0"/>
              <a:t>Sammler, Museen</a:t>
            </a:r>
          </a:p>
        </p:txBody>
      </p:sp>
      <p:sp>
        <p:nvSpPr>
          <p:cNvPr id="11" name="Textfeld 10">
            <a:extLst>
              <a:ext uri="{FF2B5EF4-FFF2-40B4-BE49-F238E27FC236}">
                <a16:creationId xmlns:a16="http://schemas.microsoft.com/office/drawing/2014/main" id="{3B097688-957E-4E40-ADB8-43F4130B6B0B}"/>
              </a:ext>
            </a:extLst>
          </p:cNvPr>
          <p:cNvSpPr txBox="1"/>
          <p:nvPr/>
        </p:nvSpPr>
        <p:spPr>
          <a:xfrm>
            <a:off x="7501604" y="2160103"/>
            <a:ext cx="914400" cy="276999"/>
          </a:xfrm>
          <a:prstGeom prst="rect">
            <a:avLst/>
          </a:prstGeom>
          <a:noFill/>
        </p:spPr>
        <p:txBody>
          <a:bodyPr wrap="square" rtlCol="0">
            <a:spAutoFit/>
          </a:bodyPr>
          <a:lstStyle/>
          <a:p>
            <a:r>
              <a:rPr lang="de-DE" sz="1200" dirty="0"/>
              <a:t>Personen</a:t>
            </a:r>
          </a:p>
        </p:txBody>
      </p:sp>
      <p:sp>
        <p:nvSpPr>
          <p:cNvPr id="12" name="Textfeld 11">
            <a:extLst>
              <a:ext uri="{FF2B5EF4-FFF2-40B4-BE49-F238E27FC236}">
                <a16:creationId xmlns:a16="http://schemas.microsoft.com/office/drawing/2014/main" id="{B3304F5C-09B9-46EA-94C6-4084D42E7B43}"/>
              </a:ext>
            </a:extLst>
          </p:cNvPr>
          <p:cNvSpPr txBox="1"/>
          <p:nvPr/>
        </p:nvSpPr>
        <p:spPr>
          <a:xfrm>
            <a:off x="7377116" y="4634833"/>
            <a:ext cx="1038916" cy="276999"/>
          </a:xfrm>
          <a:prstGeom prst="rect">
            <a:avLst/>
          </a:prstGeom>
          <a:noFill/>
        </p:spPr>
        <p:txBody>
          <a:bodyPr wrap="square" rtlCol="0">
            <a:spAutoFit/>
          </a:bodyPr>
          <a:lstStyle/>
          <a:p>
            <a:r>
              <a:rPr lang="de-DE" sz="1200" dirty="0"/>
              <a:t>Alltagskultur</a:t>
            </a:r>
          </a:p>
        </p:txBody>
      </p:sp>
      <p:sp>
        <p:nvSpPr>
          <p:cNvPr id="13" name="Textfeld 12">
            <a:extLst>
              <a:ext uri="{FF2B5EF4-FFF2-40B4-BE49-F238E27FC236}">
                <a16:creationId xmlns:a16="http://schemas.microsoft.com/office/drawing/2014/main" id="{B34ADC42-0E67-443B-BA29-2B17C31729E3}"/>
              </a:ext>
            </a:extLst>
          </p:cNvPr>
          <p:cNvSpPr txBox="1"/>
          <p:nvPr/>
        </p:nvSpPr>
        <p:spPr>
          <a:xfrm>
            <a:off x="2148395" y="4709883"/>
            <a:ext cx="914400" cy="276999"/>
          </a:xfrm>
          <a:prstGeom prst="rect">
            <a:avLst/>
          </a:prstGeom>
          <a:noFill/>
        </p:spPr>
        <p:txBody>
          <a:bodyPr wrap="square" rtlCol="0">
            <a:spAutoFit/>
          </a:bodyPr>
          <a:lstStyle/>
          <a:p>
            <a:r>
              <a:rPr lang="de-DE" sz="1200" dirty="0"/>
              <a:t>Vereine</a:t>
            </a:r>
          </a:p>
        </p:txBody>
      </p:sp>
      <p:sp>
        <p:nvSpPr>
          <p:cNvPr id="14" name="Ellipse 13">
            <a:extLst>
              <a:ext uri="{FF2B5EF4-FFF2-40B4-BE49-F238E27FC236}">
                <a16:creationId xmlns:a16="http://schemas.microsoft.com/office/drawing/2014/main" id="{BC9EA069-3D87-4102-8B23-40DEFCAA4A39}"/>
              </a:ext>
            </a:extLst>
          </p:cNvPr>
          <p:cNvSpPr/>
          <p:nvPr/>
        </p:nvSpPr>
        <p:spPr>
          <a:xfrm>
            <a:off x="7233123" y="-394019"/>
            <a:ext cx="3474826" cy="268105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731CB256-6152-47BB-8A7F-C71BC26DC2F7}"/>
              </a:ext>
            </a:extLst>
          </p:cNvPr>
          <p:cNvSpPr txBox="1"/>
          <p:nvPr/>
        </p:nvSpPr>
        <p:spPr>
          <a:xfrm>
            <a:off x="0" y="4986882"/>
            <a:ext cx="1303539" cy="215444"/>
          </a:xfrm>
          <a:prstGeom prst="rect">
            <a:avLst/>
          </a:prstGeom>
          <a:noFill/>
        </p:spPr>
        <p:txBody>
          <a:bodyPr wrap="square" rtlCol="0">
            <a:spAutoFit/>
          </a:bodyPr>
          <a:lstStyle/>
          <a:p>
            <a:r>
              <a:rPr lang="de-DE" sz="800" dirty="0"/>
              <a:t>Reichweite/Strahlkraft</a:t>
            </a:r>
          </a:p>
        </p:txBody>
      </p:sp>
      <p:sp>
        <p:nvSpPr>
          <p:cNvPr id="18" name="Textfeld 17">
            <a:extLst>
              <a:ext uri="{FF2B5EF4-FFF2-40B4-BE49-F238E27FC236}">
                <a16:creationId xmlns:a16="http://schemas.microsoft.com/office/drawing/2014/main" id="{11796B56-91BC-4E29-94A7-ACFE1D6798EE}"/>
              </a:ext>
            </a:extLst>
          </p:cNvPr>
          <p:cNvSpPr txBox="1"/>
          <p:nvPr/>
        </p:nvSpPr>
        <p:spPr>
          <a:xfrm>
            <a:off x="8811824" y="1902317"/>
            <a:ext cx="1303539" cy="215444"/>
          </a:xfrm>
          <a:prstGeom prst="rect">
            <a:avLst/>
          </a:prstGeom>
          <a:noFill/>
        </p:spPr>
        <p:txBody>
          <a:bodyPr wrap="square" rtlCol="0">
            <a:spAutoFit/>
          </a:bodyPr>
          <a:lstStyle/>
          <a:p>
            <a:r>
              <a:rPr lang="de-DE" sz="800" dirty="0"/>
              <a:t>Reichweite/Strahlkraft</a:t>
            </a:r>
          </a:p>
        </p:txBody>
      </p:sp>
      <p:sp>
        <p:nvSpPr>
          <p:cNvPr id="19" name="Textfeld 18">
            <a:extLst>
              <a:ext uri="{FF2B5EF4-FFF2-40B4-BE49-F238E27FC236}">
                <a16:creationId xmlns:a16="http://schemas.microsoft.com/office/drawing/2014/main" id="{6E5202E8-A010-4D3C-890B-7602FF88D25E}"/>
              </a:ext>
            </a:extLst>
          </p:cNvPr>
          <p:cNvSpPr txBox="1"/>
          <p:nvPr/>
        </p:nvSpPr>
        <p:spPr>
          <a:xfrm>
            <a:off x="8811825" y="4923838"/>
            <a:ext cx="1303539" cy="215444"/>
          </a:xfrm>
          <a:prstGeom prst="rect">
            <a:avLst/>
          </a:prstGeom>
          <a:noFill/>
        </p:spPr>
        <p:txBody>
          <a:bodyPr wrap="square" rtlCol="0">
            <a:spAutoFit/>
          </a:bodyPr>
          <a:lstStyle/>
          <a:p>
            <a:r>
              <a:rPr lang="de-DE" sz="800" dirty="0"/>
              <a:t>Reichweite/Strahlkraft</a:t>
            </a:r>
          </a:p>
        </p:txBody>
      </p:sp>
      <p:sp>
        <p:nvSpPr>
          <p:cNvPr id="20" name="Textfeld 19">
            <a:extLst>
              <a:ext uri="{FF2B5EF4-FFF2-40B4-BE49-F238E27FC236}">
                <a16:creationId xmlns:a16="http://schemas.microsoft.com/office/drawing/2014/main" id="{7933F650-AD5D-4678-A646-D77B79C76584}"/>
              </a:ext>
            </a:extLst>
          </p:cNvPr>
          <p:cNvSpPr txBox="1"/>
          <p:nvPr/>
        </p:nvSpPr>
        <p:spPr>
          <a:xfrm>
            <a:off x="-1" y="1794595"/>
            <a:ext cx="1303539" cy="215444"/>
          </a:xfrm>
          <a:prstGeom prst="rect">
            <a:avLst/>
          </a:prstGeom>
          <a:noFill/>
        </p:spPr>
        <p:txBody>
          <a:bodyPr wrap="square" rtlCol="0">
            <a:spAutoFit/>
          </a:bodyPr>
          <a:lstStyle/>
          <a:p>
            <a:r>
              <a:rPr lang="de-DE" sz="800" dirty="0"/>
              <a:t>Reichweite/Strahlkraft</a:t>
            </a:r>
          </a:p>
        </p:txBody>
      </p:sp>
      <p:sp>
        <p:nvSpPr>
          <p:cNvPr id="33" name="Textfeld 32">
            <a:extLst>
              <a:ext uri="{FF2B5EF4-FFF2-40B4-BE49-F238E27FC236}">
                <a16:creationId xmlns:a16="http://schemas.microsoft.com/office/drawing/2014/main" id="{91AE79A8-CEB2-48E2-97E9-CA187C705878}"/>
              </a:ext>
            </a:extLst>
          </p:cNvPr>
          <p:cNvSpPr txBox="1"/>
          <p:nvPr/>
        </p:nvSpPr>
        <p:spPr>
          <a:xfrm>
            <a:off x="2938509" y="509715"/>
            <a:ext cx="4294614" cy="1115690"/>
          </a:xfrm>
          <a:prstGeom prst="rect">
            <a:avLst/>
          </a:prstGeom>
          <a:noFill/>
        </p:spPr>
        <p:txBody>
          <a:bodyPr wrap="square">
            <a:spAutoFit/>
          </a:bodyPr>
          <a:lstStyle/>
          <a:p>
            <a:r>
              <a:rPr lang="de-DE" sz="950" dirty="0"/>
              <a:t>1. Tragt in die Karte die erwähnten Kolonien ein (wenn es unübersichtlich wird, geht auch: „weltweit“).</a:t>
            </a:r>
          </a:p>
          <a:p>
            <a:r>
              <a:rPr lang="de-DE" sz="950" dirty="0"/>
              <a:t>2. Tragt auf die Beziehungspfeile ein: Wie beeinflussen Menschen aus dem Südwesten die Kolonien?  Wie beeinflussen die Kolonien den Südwesten?</a:t>
            </a:r>
          </a:p>
          <a:p>
            <a:r>
              <a:rPr lang="de-DE" sz="950" dirty="0"/>
              <a:t>3. Tragt in den äußeren Halbkreis ein: Wie offensichtlich war das Koloniale für die Zeitgenossen im Südwesten? Welche Strahlkraft hatten die Kolonien für den Südwesten?</a:t>
            </a:r>
          </a:p>
        </p:txBody>
      </p:sp>
      <p:cxnSp>
        <p:nvCxnSpPr>
          <p:cNvPr id="4" name="Gerade Verbindung mit Pfeil 3">
            <a:extLst>
              <a:ext uri="{FF2B5EF4-FFF2-40B4-BE49-F238E27FC236}">
                <a16:creationId xmlns:a16="http://schemas.microsoft.com/office/drawing/2014/main" id="{37ADCF98-AC49-4D40-86CD-6C0F97318363}"/>
              </a:ext>
            </a:extLst>
          </p:cNvPr>
          <p:cNvCxnSpPr>
            <a:cxnSpLocks/>
          </p:cNvCxnSpPr>
          <p:nvPr/>
        </p:nvCxnSpPr>
        <p:spPr>
          <a:xfrm>
            <a:off x="2548698" y="2573543"/>
            <a:ext cx="1368449" cy="340682"/>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cxnSp>
        <p:nvCxnSpPr>
          <p:cNvPr id="23" name="Gerade Verbindung mit Pfeil 22">
            <a:extLst>
              <a:ext uri="{FF2B5EF4-FFF2-40B4-BE49-F238E27FC236}">
                <a16:creationId xmlns:a16="http://schemas.microsoft.com/office/drawing/2014/main" id="{FA83C8CA-FCE9-43B0-8B8D-24204F666B47}"/>
              </a:ext>
            </a:extLst>
          </p:cNvPr>
          <p:cNvCxnSpPr>
            <a:cxnSpLocks/>
          </p:cNvCxnSpPr>
          <p:nvPr/>
        </p:nvCxnSpPr>
        <p:spPr>
          <a:xfrm flipH="1" flipV="1">
            <a:off x="2561283" y="2495471"/>
            <a:ext cx="1326305" cy="337695"/>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cxnSp>
        <p:nvCxnSpPr>
          <p:cNvPr id="27" name="Gerade Verbindung mit Pfeil 26">
            <a:extLst>
              <a:ext uri="{FF2B5EF4-FFF2-40B4-BE49-F238E27FC236}">
                <a16:creationId xmlns:a16="http://schemas.microsoft.com/office/drawing/2014/main" id="{22E27FE2-17CA-4E2F-B069-82B0D14B0C13}"/>
              </a:ext>
            </a:extLst>
          </p:cNvPr>
          <p:cNvCxnSpPr>
            <a:cxnSpLocks/>
          </p:cNvCxnSpPr>
          <p:nvPr/>
        </p:nvCxnSpPr>
        <p:spPr>
          <a:xfrm flipH="1">
            <a:off x="2643953" y="3988424"/>
            <a:ext cx="2065822" cy="1232669"/>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cxnSp>
        <p:nvCxnSpPr>
          <p:cNvPr id="29" name="Gerade Verbindung mit Pfeil 28">
            <a:extLst>
              <a:ext uri="{FF2B5EF4-FFF2-40B4-BE49-F238E27FC236}">
                <a16:creationId xmlns:a16="http://schemas.microsoft.com/office/drawing/2014/main" id="{D03CEAD3-3DB1-45A7-A8C6-ECFC009FBB2C}"/>
              </a:ext>
            </a:extLst>
          </p:cNvPr>
          <p:cNvCxnSpPr>
            <a:cxnSpLocks/>
          </p:cNvCxnSpPr>
          <p:nvPr/>
        </p:nvCxnSpPr>
        <p:spPr>
          <a:xfrm flipV="1">
            <a:off x="5738363" y="2325484"/>
            <a:ext cx="1820640" cy="532378"/>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cxnSp>
        <p:nvCxnSpPr>
          <p:cNvPr id="30" name="Gerade Verbindung mit Pfeil 29">
            <a:extLst>
              <a:ext uri="{FF2B5EF4-FFF2-40B4-BE49-F238E27FC236}">
                <a16:creationId xmlns:a16="http://schemas.microsoft.com/office/drawing/2014/main" id="{C9EA18B0-4CF2-4936-8F71-DBDBCC2B25AE}"/>
              </a:ext>
            </a:extLst>
          </p:cNvPr>
          <p:cNvCxnSpPr>
            <a:cxnSpLocks/>
          </p:cNvCxnSpPr>
          <p:nvPr/>
        </p:nvCxnSpPr>
        <p:spPr>
          <a:xfrm flipH="1">
            <a:off x="5710923" y="2415070"/>
            <a:ext cx="1875521" cy="553581"/>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cxnSp>
        <p:nvCxnSpPr>
          <p:cNvPr id="31" name="Gerade Verbindung mit Pfeil 30">
            <a:extLst>
              <a:ext uri="{FF2B5EF4-FFF2-40B4-BE49-F238E27FC236}">
                <a16:creationId xmlns:a16="http://schemas.microsoft.com/office/drawing/2014/main" id="{8EBDD028-8BF4-4345-BC0F-12CE9644AA7F}"/>
              </a:ext>
            </a:extLst>
          </p:cNvPr>
          <p:cNvCxnSpPr>
            <a:cxnSpLocks/>
          </p:cNvCxnSpPr>
          <p:nvPr/>
        </p:nvCxnSpPr>
        <p:spPr>
          <a:xfrm flipV="1">
            <a:off x="2614700" y="3876790"/>
            <a:ext cx="2107480" cy="1248577"/>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cxnSp>
        <p:nvCxnSpPr>
          <p:cNvPr id="32" name="Gerade Verbindung mit Pfeil 31">
            <a:extLst>
              <a:ext uri="{FF2B5EF4-FFF2-40B4-BE49-F238E27FC236}">
                <a16:creationId xmlns:a16="http://schemas.microsoft.com/office/drawing/2014/main" id="{75853AA5-57B4-42B2-A5F4-29DC2ECDA919}"/>
              </a:ext>
            </a:extLst>
          </p:cNvPr>
          <p:cNvCxnSpPr>
            <a:cxnSpLocks/>
          </p:cNvCxnSpPr>
          <p:nvPr/>
        </p:nvCxnSpPr>
        <p:spPr>
          <a:xfrm>
            <a:off x="5635841" y="3773010"/>
            <a:ext cx="1837832" cy="884566"/>
          </a:xfrm>
          <a:prstGeom prst="straightConnector1">
            <a:avLst/>
          </a:prstGeom>
          <a:ln w="19050">
            <a:prstDash val="solid"/>
            <a:tailEnd type="triangle"/>
          </a:ln>
        </p:spPr>
        <p:style>
          <a:lnRef idx="1">
            <a:schemeClr val="dk1"/>
          </a:lnRef>
          <a:fillRef idx="0">
            <a:schemeClr val="dk1"/>
          </a:fillRef>
          <a:effectRef idx="0">
            <a:schemeClr val="dk1"/>
          </a:effectRef>
          <a:fontRef idx="minor">
            <a:schemeClr val="tx1"/>
          </a:fontRef>
        </p:style>
      </p:cxnSp>
      <p:sp>
        <p:nvSpPr>
          <p:cNvPr id="2" name="Textfeld 1">
            <a:extLst>
              <a:ext uri="{FF2B5EF4-FFF2-40B4-BE49-F238E27FC236}">
                <a16:creationId xmlns:a16="http://schemas.microsoft.com/office/drawing/2014/main" id="{B187617F-7A7E-C5BB-B041-2BF1C9E91DE6}"/>
              </a:ext>
            </a:extLst>
          </p:cNvPr>
          <p:cNvSpPr txBox="1"/>
          <p:nvPr/>
        </p:nvSpPr>
        <p:spPr>
          <a:xfrm>
            <a:off x="2719163" y="6665044"/>
            <a:ext cx="1625766" cy="215444"/>
          </a:xfrm>
          <a:prstGeom prst="rect">
            <a:avLst/>
          </a:prstGeom>
          <a:noFill/>
        </p:spPr>
        <p:txBody>
          <a:bodyPr wrap="none" rtlCol="0">
            <a:spAutoFit/>
          </a:bodyPr>
          <a:lstStyle/>
          <a:p>
            <a:r>
              <a:rPr lang="de-DE" sz="800" dirty="0"/>
              <a:t>Karte: vom Verfasser selbst erstellt</a:t>
            </a:r>
          </a:p>
        </p:txBody>
      </p:sp>
    </p:spTree>
    <p:extLst>
      <p:ext uri="{BB962C8B-B14F-4D97-AF65-F5344CB8AC3E}">
        <p14:creationId xmlns:p14="http://schemas.microsoft.com/office/powerpoint/2010/main" val="1733155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79C35-FF98-41A9-BC5E-EA1B5B400135}"/>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D75A6A5-C489-4CB3-A522-A0A59069AA33}"/>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2FBCD032-C1B3-4A8F-86F2-C9EC69A70C6B}"/>
              </a:ext>
            </a:extLst>
          </p:cNvPr>
          <p:cNvPicPr>
            <a:picLocks noChangeAspect="1"/>
          </p:cNvPicPr>
          <p:nvPr/>
        </p:nvPicPr>
        <p:blipFill>
          <a:blip r:embed="rId3" cstate="print"/>
          <a:stretch>
            <a:fillRect/>
          </a:stretch>
        </p:blipFill>
        <p:spPr>
          <a:xfrm>
            <a:off x="111376" y="0"/>
            <a:ext cx="9683248" cy="6858000"/>
          </a:xfrm>
          <a:prstGeom prst="rect">
            <a:avLst/>
          </a:prstGeom>
        </p:spPr>
      </p:pic>
      <p:pic>
        <p:nvPicPr>
          <p:cNvPr id="7" name="Grafik 6">
            <a:extLst>
              <a:ext uri="{FF2B5EF4-FFF2-40B4-BE49-F238E27FC236}">
                <a16:creationId xmlns:a16="http://schemas.microsoft.com/office/drawing/2014/main" id="{7FDC2E03-7C4A-4367-BB6D-02FCED1CC370}"/>
              </a:ext>
            </a:extLst>
          </p:cNvPr>
          <p:cNvPicPr>
            <a:picLocks noChangeAspect="1"/>
          </p:cNvPicPr>
          <p:nvPr/>
        </p:nvPicPr>
        <p:blipFill>
          <a:blip r:embed="rId3" cstate="print"/>
          <a:stretch>
            <a:fillRect/>
          </a:stretch>
        </p:blipFill>
        <p:spPr>
          <a:xfrm>
            <a:off x="111376" y="0"/>
            <a:ext cx="9683248" cy="6858000"/>
          </a:xfrm>
          <a:prstGeom prst="rect">
            <a:avLst/>
          </a:prstGeom>
        </p:spPr>
      </p:pic>
      <p:pic>
        <p:nvPicPr>
          <p:cNvPr id="9" name="Grafik 8">
            <a:extLst>
              <a:ext uri="{FF2B5EF4-FFF2-40B4-BE49-F238E27FC236}">
                <a16:creationId xmlns:a16="http://schemas.microsoft.com/office/drawing/2014/main" id="{316EA077-D4F0-428C-969B-50A3C7A2F2A2}"/>
              </a:ext>
            </a:extLst>
          </p:cNvPr>
          <p:cNvPicPr>
            <a:picLocks noChangeAspect="1"/>
          </p:cNvPicPr>
          <p:nvPr/>
        </p:nvPicPr>
        <p:blipFill>
          <a:blip r:embed="rId3" cstate="print"/>
          <a:stretch>
            <a:fillRect/>
          </a:stretch>
        </p:blipFill>
        <p:spPr>
          <a:xfrm>
            <a:off x="111376" y="0"/>
            <a:ext cx="9683248" cy="6858000"/>
          </a:xfrm>
          <a:prstGeom prst="rect">
            <a:avLst/>
          </a:prstGeom>
        </p:spPr>
      </p:pic>
      <p:sp>
        <p:nvSpPr>
          <p:cNvPr id="6" name="Textfeld 5">
            <a:extLst>
              <a:ext uri="{FF2B5EF4-FFF2-40B4-BE49-F238E27FC236}">
                <a16:creationId xmlns:a16="http://schemas.microsoft.com/office/drawing/2014/main" id="{35162613-72D7-B43C-DD10-FC1BB76AEA65}"/>
              </a:ext>
            </a:extLst>
          </p:cNvPr>
          <p:cNvSpPr txBox="1"/>
          <p:nvPr/>
        </p:nvSpPr>
        <p:spPr>
          <a:xfrm>
            <a:off x="2719163" y="6665044"/>
            <a:ext cx="1625766" cy="215444"/>
          </a:xfrm>
          <a:prstGeom prst="rect">
            <a:avLst/>
          </a:prstGeom>
          <a:noFill/>
        </p:spPr>
        <p:txBody>
          <a:bodyPr wrap="none" rtlCol="0">
            <a:spAutoFit/>
          </a:bodyPr>
          <a:lstStyle/>
          <a:p>
            <a:r>
              <a:rPr lang="de-DE" sz="800" dirty="0"/>
              <a:t>Karte: vom Verfasser selbst erstellt</a:t>
            </a:r>
          </a:p>
        </p:txBody>
      </p:sp>
    </p:spTree>
    <p:extLst>
      <p:ext uri="{BB962C8B-B14F-4D97-AF65-F5344CB8AC3E}">
        <p14:creationId xmlns:p14="http://schemas.microsoft.com/office/powerpoint/2010/main" val="1418457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A72E2D97-7188-44D5-BF19-B4C96A78B939}"/>
              </a:ext>
            </a:extLst>
          </p:cNvPr>
          <p:cNvSpPr>
            <a:spLocks noGrp="1"/>
          </p:cNvSpPr>
          <p:nvPr>
            <p:ph type="subTitle" idx="1"/>
          </p:nvPr>
        </p:nvSpPr>
        <p:spPr>
          <a:xfrm>
            <a:off x="177553" y="167462"/>
            <a:ext cx="9286042" cy="545971"/>
          </a:xfrm>
        </p:spPr>
        <p:txBody>
          <a:bodyPr/>
          <a:lstStyle/>
          <a:p>
            <a:pPr algn="l"/>
            <a:r>
              <a:rPr lang="de-DE" b="1" dirty="0"/>
              <a:t>Vielfache Anknüpfungen im Alltag</a:t>
            </a:r>
          </a:p>
        </p:txBody>
      </p:sp>
      <p:sp>
        <p:nvSpPr>
          <p:cNvPr id="6" name="Textfeld 5">
            <a:extLst>
              <a:ext uri="{FF2B5EF4-FFF2-40B4-BE49-F238E27FC236}">
                <a16:creationId xmlns:a16="http://schemas.microsoft.com/office/drawing/2014/main" id="{B87DC5DF-5525-43B1-BA06-6CEB60F190B3}"/>
              </a:ext>
            </a:extLst>
          </p:cNvPr>
          <p:cNvSpPr txBox="1"/>
          <p:nvPr/>
        </p:nvSpPr>
        <p:spPr>
          <a:xfrm>
            <a:off x="-52475" y="3483115"/>
            <a:ext cx="4953836" cy="523220"/>
          </a:xfrm>
          <a:prstGeom prst="rect">
            <a:avLst/>
          </a:prstGeom>
          <a:noFill/>
        </p:spPr>
        <p:txBody>
          <a:bodyPr wrap="square">
            <a:spAutoFit/>
          </a:bodyPr>
          <a:lstStyle/>
          <a:p>
            <a:pPr algn="l"/>
            <a:r>
              <a:rPr lang="de-DE" dirty="0"/>
              <a:t>Die Kongobongobahn im Erlebnispark Memleben</a:t>
            </a:r>
          </a:p>
          <a:p>
            <a:r>
              <a:rPr lang="de-DE" sz="1000" dirty="0"/>
              <a:t>Zur Vertiefung: </a:t>
            </a:r>
            <a:r>
              <a:rPr lang="de-DE" sz="1000" dirty="0">
                <a:hlinkClick r:id="rId3"/>
              </a:rPr>
              <a:t>https://www.youtube.com/watch?v=NhNaDslJVw0</a:t>
            </a:r>
            <a:r>
              <a:rPr lang="de-DE" sz="1000" dirty="0"/>
              <a:t> (MDR investigativ)</a:t>
            </a:r>
            <a:endParaRPr lang="de-DE" dirty="0"/>
          </a:p>
        </p:txBody>
      </p:sp>
      <p:sp>
        <p:nvSpPr>
          <p:cNvPr id="12" name="Textfeld 11">
            <a:extLst>
              <a:ext uri="{FF2B5EF4-FFF2-40B4-BE49-F238E27FC236}">
                <a16:creationId xmlns:a16="http://schemas.microsoft.com/office/drawing/2014/main" id="{5BDAB059-8447-43EF-A7B0-B7AA6986B329}"/>
              </a:ext>
            </a:extLst>
          </p:cNvPr>
          <p:cNvSpPr txBox="1"/>
          <p:nvPr/>
        </p:nvSpPr>
        <p:spPr>
          <a:xfrm>
            <a:off x="5469017" y="3429000"/>
            <a:ext cx="4953836" cy="646331"/>
          </a:xfrm>
          <a:prstGeom prst="rect">
            <a:avLst/>
          </a:prstGeom>
          <a:noFill/>
        </p:spPr>
        <p:txBody>
          <a:bodyPr wrap="square">
            <a:spAutoFit/>
          </a:bodyPr>
          <a:lstStyle/>
          <a:p>
            <a:pPr algn="l"/>
            <a:r>
              <a:rPr lang="de-DE" dirty="0"/>
              <a:t>Geschmacklose Werbung</a:t>
            </a:r>
          </a:p>
          <a:p>
            <a:pPr algn="l"/>
            <a:r>
              <a:rPr lang="de-DE" dirty="0"/>
              <a:t>Wissmann-Denkmal, Bad Lauterburg, Harz</a:t>
            </a:r>
          </a:p>
        </p:txBody>
      </p:sp>
      <p:sp>
        <p:nvSpPr>
          <p:cNvPr id="11" name="Textfeld 10">
            <a:extLst>
              <a:ext uri="{FF2B5EF4-FFF2-40B4-BE49-F238E27FC236}">
                <a16:creationId xmlns:a16="http://schemas.microsoft.com/office/drawing/2014/main" id="{46B0285A-310E-43FE-B0D9-800B8503EDB5}"/>
              </a:ext>
            </a:extLst>
          </p:cNvPr>
          <p:cNvSpPr txBox="1"/>
          <p:nvPr/>
        </p:nvSpPr>
        <p:spPr>
          <a:xfrm>
            <a:off x="-52475" y="4045451"/>
            <a:ext cx="4953836" cy="646331"/>
          </a:xfrm>
          <a:prstGeom prst="rect">
            <a:avLst/>
          </a:prstGeom>
          <a:noFill/>
        </p:spPr>
        <p:txBody>
          <a:bodyPr wrap="square">
            <a:spAutoFit/>
          </a:bodyPr>
          <a:lstStyle/>
          <a:p>
            <a:pPr algn="l"/>
            <a:r>
              <a:rPr lang="de-DE" dirty="0"/>
              <a:t>In Albstadt wurde 1987 aus Karl-Peters-Straße die Karl-Peter-Straße…</a:t>
            </a:r>
          </a:p>
        </p:txBody>
      </p:sp>
      <p:pic>
        <p:nvPicPr>
          <p:cNvPr id="13" name="Grafik 12">
            <a:extLst>
              <a:ext uri="{FF2B5EF4-FFF2-40B4-BE49-F238E27FC236}">
                <a16:creationId xmlns:a16="http://schemas.microsoft.com/office/drawing/2014/main" id="{9CBF35EC-2202-46C9-B428-185FCA9B1674}"/>
              </a:ext>
            </a:extLst>
          </p:cNvPr>
          <p:cNvPicPr>
            <a:picLocks noChangeAspect="1"/>
          </p:cNvPicPr>
          <p:nvPr/>
        </p:nvPicPr>
        <p:blipFill>
          <a:blip r:embed="rId4" cstate="print"/>
          <a:stretch>
            <a:fillRect/>
          </a:stretch>
        </p:blipFill>
        <p:spPr>
          <a:xfrm>
            <a:off x="-1" y="4622785"/>
            <a:ext cx="4643165" cy="2235215"/>
          </a:xfrm>
          <a:prstGeom prst="rect">
            <a:avLst/>
          </a:prstGeom>
        </p:spPr>
      </p:pic>
      <p:sp>
        <p:nvSpPr>
          <p:cNvPr id="14" name="Textfeld 13">
            <a:extLst>
              <a:ext uri="{FF2B5EF4-FFF2-40B4-BE49-F238E27FC236}">
                <a16:creationId xmlns:a16="http://schemas.microsoft.com/office/drawing/2014/main" id="{F053B1FE-E6EA-487F-B1CD-3838D3692388}"/>
              </a:ext>
            </a:extLst>
          </p:cNvPr>
          <p:cNvSpPr txBox="1"/>
          <p:nvPr/>
        </p:nvSpPr>
        <p:spPr>
          <a:xfrm>
            <a:off x="5469017" y="423993"/>
            <a:ext cx="3415734" cy="1969770"/>
          </a:xfrm>
          <a:prstGeom prst="rect">
            <a:avLst/>
          </a:prstGeom>
          <a:noFill/>
        </p:spPr>
        <p:txBody>
          <a:bodyPr wrap="square">
            <a:spAutoFit/>
          </a:bodyPr>
          <a:lstStyle/>
          <a:p>
            <a:pPr marL="0" indent="0">
              <a:buFont typeface="Arial" panose="020B0604020202020204" pitchFamily="34" charset="0"/>
              <a:buNone/>
            </a:pPr>
            <a:r>
              <a:rPr lang="de-DE" sz="1200" dirty="0"/>
              <a:t>Nutzungsrechte für die Bilder liegen nicht vor.</a:t>
            </a:r>
          </a:p>
          <a:p>
            <a:pPr marL="0" indent="0">
              <a:buFont typeface="Arial" panose="020B0604020202020204" pitchFamily="34" charset="0"/>
              <a:buNone/>
            </a:pPr>
            <a:endParaRPr lang="de-DE" sz="1200" dirty="0"/>
          </a:p>
          <a:p>
            <a:r>
              <a:rPr lang="de-DE" sz="1200" dirty="0">
                <a:effectLst/>
                <a:latin typeface="Arial" panose="020B0604020202020204" pitchFamily="34" charset="0"/>
                <a:ea typeface="Calibri" panose="020F0502020204030204" pitchFamily="34" charset="0"/>
                <a:cs typeface="Times New Roman" panose="02020603050405020304" pitchFamily="18" charset="0"/>
              </a:rPr>
              <a:t>z.B.:</a:t>
            </a:r>
          </a:p>
          <a:p>
            <a:r>
              <a:rPr lang="de-DE" sz="800" dirty="0"/>
              <a:t>https://www.facebook.com/1544516602461904/photos/bei-der-rundfahrt-mit-unserer-kongo-bongo-bahn-kommt-ihr-auch-an-unserem-neuen-d/2240275349552689/</a:t>
            </a:r>
          </a:p>
          <a:p>
            <a:endParaRPr lang="de-DE" sz="1000" dirty="0"/>
          </a:p>
          <a:p>
            <a:r>
              <a:rPr lang="de-DE" sz="1000" dirty="0"/>
              <a:t>https://www.harz-life.net/img2/wissmann-denkmal.jpg</a:t>
            </a:r>
          </a:p>
          <a:p>
            <a:endParaRPr lang="de-DE" sz="1000" dirty="0"/>
          </a:p>
          <a:p>
            <a:r>
              <a:rPr lang="de-DE" sz="1000" dirty="0"/>
              <a:t>https://upload.wikimedia.org/wikipedia/commons/2/25/Wissmann-Denkmal_%28Bad_Lauterberg%29_11.jpg</a:t>
            </a:r>
          </a:p>
          <a:p>
            <a:endParaRPr lang="de-DE" sz="1200" dirty="0"/>
          </a:p>
        </p:txBody>
      </p:sp>
      <p:sp>
        <p:nvSpPr>
          <p:cNvPr id="4" name="Textfeld 3">
            <a:extLst>
              <a:ext uri="{FF2B5EF4-FFF2-40B4-BE49-F238E27FC236}">
                <a16:creationId xmlns:a16="http://schemas.microsoft.com/office/drawing/2014/main" id="{3A6CF7B2-D47E-2907-9504-EEB068D2CEFC}"/>
              </a:ext>
            </a:extLst>
          </p:cNvPr>
          <p:cNvSpPr txBox="1"/>
          <p:nvPr/>
        </p:nvSpPr>
        <p:spPr>
          <a:xfrm>
            <a:off x="4643164" y="6642556"/>
            <a:ext cx="1047082" cy="215444"/>
          </a:xfrm>
          <a:prstGeom prst="rect">
            <a:avLst/>
          </a:prstGeom>
          <a:noFill/>
        </p:spPr>
        <p:txBody>
          <a:bodyPr wrap="none" rtlCol="0">
            <a:spAutoFit/>
          </a:bodyPr>
          <a:lstStyle/>
          <a:p>
            <a:r>
              <a:rPr lang="de-DE" sz="800" dirty="0"/>
              <a:t>Foto © Dieter Grupp</a:t>
            </a:r>
          </a:p>
        </p:txBody>
      </p:sp>
    </p:spTree>
    <p:extLst>
      <p:ext uri="{BB962C8B-B14F-4D97-AF65-F5344CB8AC3E}">
        <p14:creationId xmlns:p14="http://schemas.microsoft.com/office/powerpoint/2010/main" val="1618154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FF57A-B1C3-4BCB-8DB1-A7E161A8C52B}"/>
              </a:ext>
            </a:extLst>
          </p:cNvPr>
          <p:cNvSpPr>
            <a:spLocks noGrp="1"/>
          </p:cNvSpPr>
          <p:nvPr>
            <p:ph type="ctrTitle"/>
          </p:nvPr>
        </p:nvSpPr>
        <p:spPr>
          <a:xfrm>
            <a:off x="-960521" y="441426"/>
            <a:ext cx="11827042" cy="1007226"/>
          </a:xfrm>
        </p:spPr>
        <p:txBody>
          <a:bodyPr>
            <a:normAutofit fontScale="90000"/>
          </a:bodyPr>
          <a:lstStyle/>
          <a:p>
            <a:r>
              <a:rPr lang="de-DE" sz="4000" b="1" dirty="0">
                <a:latin typeface="Calibri" panose="020F0502020204030204" pitchFamily="34" charset="0"/>
                <a:ea typeface="Times New Roman" panose="02020603050405020304" pitchFamily="18" charset="0"/>
                <a:cs typeface="Times New Roman" panose="02020603050405020304" pitchFamily="18" charset="0"/>
              </a:rPr>
              <a:t>Koloniale Erinnerung: </a:t>
            </a:r>
            <a:br>
              <a:rPr lang="de-DE" sz="4000" b="1" dirty="0">
                <a:latin typeface="Calibri" panose="020F0502020204030204" pitchFamily="34" charset="0"/>
                <a:ea typeface="Times New Roman" panose="02020603050405020304" pitchFamily="18" charset="0"/>
                <a:cs typeface="Times New Roman" panose="02020603050405020304" pitchFamily="18" charset="0"/>
              </a:rPr>
            </a:br>
            <a:r>
              <a:rPr lang="de-DE" sz="4000" b="1" dirty="0">
                <a:latin typeface="Calibri" panose="020F0502020204030204" pitchFamily="34" charset="0"/>
                <a:ea typeface="Times New Roman" panose="02020603050405020304" pitchFamily="18" charset="0"/>
                <a:cs typeface="Times New Roman" panose="02020603050405020304" pitchFamily="18" charset="0"/>
              </a:rPr>
              <a:t>Unterrichtliche Umsetzung</a:t>
            </a:r>
            <a:endParaRPr lang="de-DE" sz="4000" dirty="0"/>
          </a:p>
        </p:txBody>
      </p:sp>
      <p:sp>
        <p:nvSpPr>
          <p:cNvPr id="10" name="Untertitel 2">
            <a:extLst>
              <a:ext uri="{FF2B5EF4-FFF2-40B4-BE49-F238E27FC236}">
                <a16:creationId xmlns:a16="http://schemas.microsoft.com/office/drawing/2014/main" id="{5EDE90B3-B0D8-4D79-915F-03A93929D71D}"/>
              </a:ext>
            </a:extLst>
          </p:cNvPr>
          <p:cNvSpPr txBox="1">
            <a:spLocks/>
          </p:cNvSpPr>
          <p:nvPr/>
        </p:nvSpPr>
        <p:spPr>
          <a:xfrm>
            <a:off x="171450" y="1578683"/>
            <a:ext cx="9859518" cy="51917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de-DE" sz="1900" dirty="0"/>
              <a:t>1 – Dekolonisierung – ein Megatrend?</a:t>
            </a:r>
          </a:p>
          <a:p>
            <a:pPr algn="l">
              <a:spcBef>
                <a:spcPts val="0"/>
              </a:spcBef>
            </a:pPr>
            <a:endParaRPr lang="de-DE" sz="1900" dirty="0"/>
          </a:p>
          <a:p>
            <a:pPr marL="0" indent="0" algn="l">
              <a:spcBef>
                <a:spcPts val="0"/>
              </a:spcBef>
              <a:buNone/>
            </a:pPr>
            <a:r>
              <a:rPr lang="de-DE" sz="1900" dirty="0"/>
              <a:t>2 – Die Berliner Afrika-Konferenz und die Erinnerungskultur</a:t>
            </a:r>
          </a:p>
          <a:p>
            <a:pPr algn="l">
              <a:spcBef>
                <a:spcPts val="0"/>
              </a:spcBef>
            </a:pPr>
            <a:endParaRPr lang="de-DE" sz="1900" dirty="0"/>
          </a:p>
          <a:p>
            <a:pPr algn="l">
              <a:spcBef>
                <a:spcPts val="0"/>
              </a:spcBef>
            </a:pPr>
            <a:r>
              <a:rPr lang="de-DE" sz="1900" dirty="0">
                <a:solidFill>
                  <a:schemeClr val="tx1">
                    <a:lumMod val="95000"/>
                    <a:lumOff val="5000"/>
                  </a:schemeClr>
                </a:solidFill>
              </a:rPr>
              <a:t>3 – Von „Bumerangs“ und „unsichtbaren Tropenhelmen“: Wirkt der Kolonialismus bis heute fort?</a:t>
            </a:r>
          </a:p>
          <a:p>
            <a:pPr algn="l">
              <a:spcBef>
                <a:spcPts val="0"/>
              </a:spcBef>
            </a:pPr>
            <a:endParaRPr lang="de-DE" sz="1900" dirty="0"/>
          </a:p>
          <a:p>
            <a:pPr algn="l">
              <a:spcBef>
                <a:spcPts val="0"/>
              </a:spcBef>
            </a:pPr>
            <a:r>
              <a:rPr lang="de-DE" sz="1900" dirty="0">
                <a:solidFill>
                  <a:schemeClr val="tx1">
                    <a:lumMod val="95000"/>
                    <a:lumOff val="5000"/>
                  </a:schemeClr>
                </a:solidFill>
              </a:rPr>
              <a:t>4 – Koloniale Gewalt in Deutsch-Südwest </a:t>
            </a:r>
          </a:p>
          <a:p>
            <a:pPr algn="l">
              <a:spcBef>
                <a:spcPts val="0"/>
              </a:spcBef>
            </a:pPr>
            <a:endParaRPr lang="de-DE" sz="1900" dirty="0"/>
          </a:p>
          <a:p>
            <a:pPr algn="l">
              <a:spcBef>
                <a:spcPts val="0"/>
              </a:spcBef>
            </a:pPr>
            <a:r>
              <a:rPr lang="de-DE" sz="1900" dirty="0"/>
              <a:t>5 – Die Erinnerung an den Genozid an Herero und Nama</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6 – Koloniale Gewalt in der Südsee und die Überreste in deutschen Museen: das </a:t>
            </a:r>
            <a:r>
              <a:rPr lang="de-DE" sz="1900" dirty="0" err="1">
                <a:solidFill>
                  <a:schemeClr val="tx1">
                    <a:lumMod val="95000"/>
                    <a:lumOff val="5000"/>
                  </a:schemeClr>
                </a:solidFill>
              </a:rPr>
              <a:t>Luf</a:t>
            </a:r>
            <a:r>
              <a:rPr lang="de-DE" sz="1900" dirty="0">
                <a:solidFill>
                  <a:schemeClr val="tx1">
                    <a:lumMod val="95000"/>
                    <a:lumOff val="5000"/>
                  </a:schemeClr>
                </a:solidFill>
              </a:rPr>
              <a:t>-Boot</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7 – „Schwieriges Erbe“ – Kolonialismus und der Südwesten </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rgbClr val="FF0000"/>
                </a:solidFill>
              </a:rPr>
              <a:t>8 – Alles schon mal dagewesen: Die Restitutionsdebatte der 1970er</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9 – Historikerstreit 2.0: Multidirektionale Erinnerung vs. Erinnerungskonkurrenz</a:t>
            </a:r>
          </a:p>
        </p:txBody>
      </p:sp>
    </p:spTree>
    <p:extLst>
      <p:ext uri="{BB962C8B-B14F-4D97-AF65-F5344CB8AC3E}">
        <p14:creationId xmlns:p14="http://schemas.microsoft.com/office/powerpoint/2010/main" val="3538987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p:txBody>
          <a:bodyPr/>
          <a:lstStyle/>
          <a:p>
            <a:r>
              <a:rPr lang="de-DE" b="1" dirty="0"/>
              <a:t>8 Alles schon mal dagewesen: Die Restitutionsdebatte der 1970er</a:t>
            </a:r>
          </a:p>
        </p:txBody>
      </p:sp>
      <p:pic>
        <p:nvPicPr>
          <p:cNvPr id="6" name="Inhaltsplatzhalter 4" descr="Ein Bild, das suchend enthält.&#10;&#10;Automatisch generierte Beschreibung">
            <a:extLst>
              <a:ext uri="{FF2B5EF4-FFF2-40B4-BE49-F238E27FC236}">
                <a16:creationId xmlns:a16="http://schemas.microsoft.com/office/drawing/2014/main" id="{BB0FEEBF-7144-4412-8C4C-843F2DCF90D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0669" y="1690690"/>
            <a:ext cx="3832072" cy="5167310"/>
          </a:xfrm>
        </p:spPr>
      </p:pic>
      <p:sp>
        <p:nvSpPr>
          <p:cNvPr id="7" name="Textfeld 6">
            <a:extLst>
              <a:ext uri="{FF2B5EF4-FFF2-40B4-BE49-F238E27FC236}">
                <a16:creationId xmlns:a16="http://schemas.microsoft.com/office/drawing/2014/main" id="{9F788072-63CB-4D37-8E29-B174D083C79F}"/>
              </a:ext>
            </a:extLst>
          </p:cNvPr>
          <p:cNvSpPr txBox="1"/>
          <p:nvPr/>
        </p:nvSpPr>
        <p:spPr>
          <a:xfrm>
            <a:off x="4752372" y="6366189"/>
            <a:ext cx="4953836" cy="400110"/>
          </a:xfrm>
          <a:prstGeom prst="rect">
            <a:avLst/>
          </a:prstGeom>
          <a:noFill/>
        </p:spPr>
        <p:txBody>
          <a:bodyPr wrap="square">
            <a:spAutoFit/>
          </a:bodyPr>
          <a:lstStyle/>
          <a:p>
            <a:r>
              <a:rPr lang="de-DE" sz="1000" dirty="0"/>
              <a:t>https://en.wikipedia.org/wiki/Benin_ivory_mask#/media/File:Queen_Mother_Pendant_Mask-_Iyoba_MET_DP231460.jpg</a:t>
            </a:r>
          </a:p>
        </p:txBody>
      </p:sp>
    </p:spTree>
    <p:extLst>
      <p:ext uri="{BB962C8B-B14F-4D97-AF65-F5344CB8AC3E}">
        <p14:creationId xmlns:p14="http://schemas.microsoft.com/office/powerpoint/2010/main" val="1231661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71AD0-7044-4424-AB00-28AF902EB881}"/>
              </a:ext>
            </a:extLst>
          </p:cNvPr>
          <p:cNvSpPr>
            <a:spLocks noGrp="1"/>
          </p:cNvSpPr>
          <p:nvPr>
            <p:ph type="title"/>
          </p:nvPr>
        </p:nvSpPr>
        <p:spPr/>
        <p:txBody>
          <a:bodyPr/>
          <a:lstStyle/>
          <a:p>
            <a:endParaRPr lang="de-DE" dirty="0"/>
          </a:p>
        </p:txBody>
      </p:sp>
      <p:pic>
        <p:nvPicPr>
          <p:cNvPr id="9" name="Inhaltsplatzhalter 8" descr="Ein Bild, das Text, Person enthält.&#10;&#10;Automatisch generierte Beschreibung">
            <a:extLst>
              <a:ext uri="{FF2B5EF4-FFF2-40B4-BE49-F238E27FC236}">
                <a16:creationId xmlns:a16="http://schemas.microsoft.com/office/drawing/2014/main" id="{FC6FBD53-CE1C-4871-9B61-C8D2DA31B28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7112" y="218876"/>
            <a:ext cx="4545566" cy="6199016"/>
          </a:xfrm>
        </p:spPr>
      </p:pic>
      <p:sp>
        <p:nvSpPr>
          <p:cNvPr id="15" name="Textfeld 14">
            <a:extLst>
              <a:ext uri="{FF2B5EF4-FFF2-40B4-BE49-F238E27FC236}">
                <a16:creationId xmlns:a16="http://schemas.microsoft.com/office/drawing/2014/main" id="{590092A2-899B-4C98-84F5-31803575F272}"/>
              </a:ext>
            </a:extLst>
          </p:cNvPr>
          <p:cNvSpPr txBox="1"/>
          <p:nvPr/>
        </p:nvSpPr>
        <p:spPr>
          <a:xfrm>
            <a:off x="5315483" y="3194786"/>
            <a:ext cx="3185296"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Dürer in Bombay?</a:t>
            </a:r>
          </a:p>
        </p:txBody>
      </p:sp>
      <p:sp>
        <p:nvSpPr>
          <p:cNvPr id="8" name="Textfeld 7">
            <a:extLst>
              <a:ext uri="{FF2B5EF4-FFF2-40B4-BE49-F238E27FC236}">
                <a16:creationId xmlns:a16="http://schemas.microsoft.com/office/drawing/2014/main" id="{382F3CBC-8786-468E-ACA1-EA43667A2B86}"/>
              </a:ext>
            </a:extLst>
          </p:cNvPr>
          <p:cNvSpPr txBox="1"/>
          <p:nvPr/>
        </p:nvSpPr>
        <p:spPr>
          <a:xfrm>
            <a:off x="487112" y="6457890"/>
            <a:ext cx="4953836" cy="400110"/>
          </a:xfrm>
          <a:prstGeom prst="rect">
            <a:avLst/>
          </a:prstGeom>
          <a:noFill/>
        </p:spPr>
        <p:txBody>
          <a:bodyPr wrap="square">
            <a:spAutoFit/>
          </a:bodyPr>
          <a:lstStyle/>
          <a:p>
            <a:r>
              <a:rPr lang="de-DE" sz="1000" dirty="0"/>
              <a:t>https://de.wikipedia.org/wiki/Albrecht_D%C3%BCrer#/media/Datei:Self-portrait_by_Albrecht_D%C3%BCrer.jpg</a:t>
            </a:r>
          </a:p>
        </p:txBody>
      </p:sp>
      <p:sp>
        <p:nvSpPr>
          <p:cNvPr id="10" name="Textfeld 9">
            <a:extLst>
              <a:ext uri="{FF2B5EF4-FFF2-40B4-BE49-F238E27FC236}">
                <a16:creationId xmlns:a16="http://schemas.microsoft.com/office/drawing/2014/main" id="{C2355943-E263-4D7D-BE86-B2ACB24EE3FE}"/>
              </a:ext>
            </a:extLst>
          </p:cNvPr>
          <p:cNvSpPr txBox="1"/>
          <p:nvPr/>
        </p:nvSpPr>
        <p:spPr>
          <a:xfrm>
            <a:off x="5440948" y="4369019"/>
            <a:ext cx="3415734" cy="2123658"/>
          </a:xfrm>
          <a:prstGeom prst="rect">
            <a:avLst/>
          </a:prstGeom>
          <a:noFill/>
        </p:spPr>
        <p:txBody>
          <a:bodyPr wrap="square">
            <a:spAutoFit/>
          </a:bodyPr>
          <a:lstStyle/>
          <a:p>
            <a:pPr marL="0" indent="0">
              <a:buFont typeface="Arial" panose="020B0604020202020204" pitchFamily="34" charset="0"/>
              <a:buNone/>
            </a:pPr>
            <a:r>
              <a:rPr lang="de-DE" sz="1200" dirty="0"/>
              <a:t>Nutzungsrechte für die Bilder liegen nicht vor.</a:t>
            </a:r>
          </a:p>
          <a:p>
            <a:pPr marL="0" indent="0">
              <a:buFont typeface="Arial" panose="020B0604020202020204" pitchFamily="34" charset="0"/>
              <a:buNone/>
            </a:pPr>
            <a:endParaRPr lang="de-DE" sz="1200" dirty="0"/>
          </a:p>
          <a:p>
            <a:r>
              <a:rPr lang="de-DE" sz="1200" dirty="0">
                <a:effectLst/>
                <a:latin typeface="Arial" panose="020B0604020202020204" pitchFamily="34" charset="0"/>
                <a:ea typeface="Calibri" panose="020F0502020204030204" pitchFamily="34" charset="0"/>
                <a:cs typeface="Times New Roman" panose="02020603050405020304" pitchFamily="18" charset="0"/>
              </a:rPr>
              <a:t>z.B.:</a:t>
            </a:r>
          </a:p>
          <a:p>
            <a:r>
              <a:rPr lang="de-DE" sz="1200" dirty="0"/>
              <a:t>https://www.juergen-reichmann.de/images/pics/1701000/1701630.jpg</a:t>
            </a:r>
          </a:p>
          <a:p>
            <a:endParaRPr lang="de-DE" sz="1200" dirty="0"/>
          </a:p>
          <a:p>
            <a:r>
              <a:rPr lang="de-DE" sz="1200" dirty="0"/>
              <a:t>https://dynamic-media-cdn.tripadvisor.com/media/photo-o/0a/03/98/c5/national-gallery-of-modern.jpg?w=700&amp;h=-1&amp;s=1</a:t>
            </a:r>
          </a:p>
          <a:p>
            <a:endParaRPr lang="de-DE" sz="1200" dirty="0"/>
          </a:p>
        </p:txBody>
      </p:sp>
    </p:spTree>
    <p:extLst>
      <p:ext uri="{BB962C8B-B14F-4D97-AF65-F5344CB8AC3E}">
        <p14:creationId xmlns:p14="http://schemas.microsoft.com/office/powerpoint/2010/main" val="1766345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draußen, Natur, Berg, Frühling enthält.&#10;&#10;Automatisch generierte Beschreibung">
            <a:extLst>
              <a:ext uri="{FF2B5EF4-FFF2-40B4-BE49-F238E27FC236}">
                <a16:creationId xmlns:a16="http://schemas.microsoft.com/office/drawing/2014/main" id="{5367B877-61A3-4645-AF23-861BDD298C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142" y="219016"/>
            <a:ext cx="4867575" cy="6231828"/>
          </a:xfrm>
        </p:spPr>
      </p:pic>
      <p:sp>
        <p:nvSpPr>
          <p:cNvPr id="9" name="Textfeld 8">
            <a:extLst>
              <a:ext uri="{FF2B5EF4-FFF2-40B4-BE49-F238E27FC236}">
                <a16:creationId xmlns:a16="http://schemas.microsoft.com/office/drawing/2014/main" id="{437FDC29-5C3B-48CB-9D38-1D9511742577}"/>
              </a:ext>
            </a:extLst>
          </p:cNvPr>
          <p:cNvSpPr txBox="1"/>
          <p:nvPr/>
        </p:nvSpPr>
        <p:spPr>
          <a:xfrm>
            <a:off x="5840417" y="3164158"/>
            <a:ext cx="398641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err="1">
                <a:ln>
                  <a:noFill/>
                </a:ln>
                <a:solidFill>
                  <a:prstClr val="black"/>
                </a:solidFill>
                <a:effectLst/>
                <a:uLnTx/>
                <a:uFillTx/>
                <a:latin typeface="Calibri" panose="020F0502020204030204"/>
                <a:ea typeface="+mn-ea"/>
                <a:cs typeface="+mn-cs"/>
              </a:rPr>
              <a:t>C.D.Friedrich</a:t>
            </a: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 in Dakar?</a:t>
            </a:r>
          </a:p>
        </p:txBody>
      </p:sp>
      <p:sp>
        <p:nvSpPr>
          <p:cNvPr id="10" name="Textfeld 9">
            <a:extLst>
              <a:ext uri="{FF2B5EF4-FFF2-40B4-BE49-F238E27FC236}">
                <a16:creationId xmlns:a16="http://schemas.microsoft.com/office/drawing/2014/main" id="{C6BE0DDC-551E-4273-9E23-5C753FEC777E}"/>
              </a:ext>
            </a:extLst>
          </p:cNvPr>
          <p:cNvSpPr txBox="1"/>
          <p:nvPr/>
        </p:nvSpPr>
        <p:spPr>
          <a:xfrm>
            <a:off x="351401" y="6450843"/>
            <a:ext cx="5009102" cy="400110"/>
          </a:xfrm>
          <a:prstGeom prst="rect">
            <a:avLst/>
          </a:prstGeom>
          <a:noFill/>
        </p:spPr>
        <p:txBody>
          <a:bodyPr wrap="square">
            <a:spAutoFit/>
          </a:bodyPr>
          <a:lstStyle/>
          <a:p>
            <a:r>
              <a:rPr lang="de-DE" sz="1000" dirty="0"/>
              <a:t>https://upload.wikimedia.org/wikipedia/commons/a/a6/Ueber-die-sammlung-19-jahrhundert-caspar-david-friedrich-wanderer-ueber-dem-nebelmeer.jpg</a:t>
            </a:r>
          </a:p>
        </p:txBody>
      </p:sp>
      <p:sp>
        <p:nvSpPr>
          <p:cNvPr id="11" name="Textfeld 10">
            <a:extLst>
              <a:ext uri="{FF2B5EF4-FFF2-40B4-BE49-F238E27FC236}">
                <a16:creationId xmlns:a16="http://schemas.microsoft.com/office/drawing/2014/main" id="{4B9300D8-1774-4E77-9F1C-4A22660D6789}"/>
              </a:ext>
            </a:extLst>
          </p:cNvPr>
          <p:cNvSpPr txBox="1"/>
          <p:nvPr/>
        </p:nvSpPr>
        <p:spPr>
          <a:xfrm>
            <a:off x="5840417" y="2610160"/>
            <a:ext cx="3922564" cy="553998"/>
          </a:xfrm>
          <a:prstGeom prst="rect">
            <a:avLst/>
          </a:prstGeom>
          <a:noFill/>
        </p:spPr>
        <p:txBody>
          <a:bodyPr wrap="square" rtlCol="0">
            <a:spAutoFit/>
          </a:bodyPr>
          <a:lstStyle/>
          <a:p>
            <a:r>
              <a:rPr lang="de-DE" sz="1000" dirty="0"/>
              <a:t>Nutzungsrecht für das Bild liegt nicht vor.</a:t>
            </a:r>
          </a:p>
          <a:p>
            <a:r>
              <a:rPr lang="de-DE" sz="1000" dirty="0"/>
              <a:t>https://de.wikipedia.org/wiki/Hamburger_Kunsthalle#/media/Datei:Hamburger_Kunsthalle.jpg</a:t>
            </a:r>
          </a:p>
        </p:txBody>
      </p:sp>
      <p:sp>
        <p:nvSpPr>
          <p:cNvPr id="13" name="Textfeld 12">
            <a:extLst>
              <a:ext uri="{FF2B5EF4-FFF2-40B4-BE49-F238E27FC236}">
                <a16:creationId xmlns:a16="http://schemas.microsoft.com/office/drawing/2014/main" id="{6E75FE56-7EAD-4330-9EF9-03EB7BDB4E99}"/>
              </a:ext>
            </a:extLst>
          </p:cNvPr>
          <p:cNvSpPr txBox="1"/>
          <p:nvPr/>
        </p:nvSpPr>
        <p:spPr>
          <a:xfrm>
            <a:off x="5712488" y="3988631"/>
            <a:ext cx="3828370" cy="1200329"/>
          </a:xfrm>
          <a:prstGeom prst="rect">
            <a:avLst/>
          </a:prstGeom>
          <a:noFill/>
        </p:spPr>
        <p:txBody>
          <a:bodyPr wrap="square">
            <a:spAutoFit/>
          </a:bodyPr>
          <a:lstStyle/>
          <a:p>
            <a:pPr marL="0" indent="0">
              <a:buFont typeface="Arial" panose="020B0604020202020204" pitchFamily="34" charset="0"/>
              <a:buNone/>
            </a:pPr>
            <a:r>
              <a:rPr lang="de-DE" sz="1200" dirty="0"/>
              <a:t>Nutzungsrecht für das Bild liegt nicht vor.</a:t>
            </a:r>
          </a:p>
          <a:p>
            <a:pPr marL="0" indent="0">
              <a:buFont typeface="Arial" panose="020B0604020202020204" pitchFamily="34" charset="0"/>
              <a:buNone/>
            </a:pPr>
            <a:endParaRPr lang="de-DE" sz="1200" dirty="0"/>
          </a:p>
          <a:p>
            <a:r>
              <a:rPr lang="de-DE" sz="1200" dirty="0">
                <a:effectLst/>
                <a:latin typeface="Arial" panose="020B0604020202020204" pitchFamily="34" charset="0"/>
                <a:ea typeface="Calibri" panose="020F0502020204030204" pitchFamily="34" charset="0"/>
                <a:cs typeface="Times New Roman" panose="02020603050405020304" pitchFamily="18" charset="0"/>
              </a:rPr>
              <a:t>https://dynamic-media-cdn.tripadvisor.com/media/photo-o/0e/27/93/8d/musee-de-l-ifan-de-dakar.jpg?w=1200&amp;h=-1&amp;s=1</a:t>
            </a:r>
          </a:p>
        </p:txBody>
      </p:sp>
    </p:spTree>
    <p:extLst>
      <p:ext uri="{BB962C8B-B14F-4D97-AF65-F5344CB8AC3E}">
        <p14:creationId xmlns:p14="http://schemas.microsoft.com/office/powerpoint/2010/main" val="2657824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71AD0-7044-4424-AB00-28AF902EB881}"/>
              </a:ext>
            </a:extLst>
          </p:cNvPr>
          <p:cNvSpPr>
            <a:spLocks noGrp="1"/>
          </p:cNvSpPr>
          <p:nvPr>
            <p:ph type="title"/>
          </p:nvPr>
        </p:nvSpPr>
        <p:spPr>
          <a:xfrm>
            <a:off x="681037" y="185665"/>
            <a:ext cx="8543925" cy="1325563"/>
          </a:xfrm>
        </p:spPr>
        <p:txBody>
          <a:bodyPr>
            <a:normAutofit fontScale="90000"/>
          </a:bodyPr>
          <a:lstStyle/>
          <a:p>
            <a:r>
              <a:rPr lang="de-DE" dirty="0"/>
              <a:t>Was wäre, wenn 90% der europäischen Kulturgüter außerhalb Europas wären?</a:t>
            </a:r>
          </a:p>
        </p:txBody>
      </p:sp>
      <p:sp>
        <p:nvSpPr>
          <p:cNvPr id="5" name="Inhaltsplatzhalter 4">
            <a:extLst>
              <a:ext uri="{FF2B5EF4-FFF2-40B4-BE49-F238E27FC236}">
                <a16:creationId xmlns:a16="http://schemas.microsoft.com/office/drawing/2014/main" id="{977F336F-3CD2-4C26-96D6-7C842C7CBF3D}"/>
              </a:ext>
            </a:extLst>
          </p:cNvPr>
          <p:cNvSpPr txBox="1">
            <a:spLocks noGrp="1"/>
          </p:cNvSpPr>
          <p:nvPr>
            <p:ph idx="1"/>
          </p:nvPr>
        </p:nvSpPr>
        <p:spPr>
          <a:xfrm>
            <a:off x="681038" y="1825625"/>
            <a:ext cx="8543925" cy="552972"/>
          </a:xfrm>
          <a:prstGeom prst="rect">
            <a:avLst/>
          </a:prstGeom>
          <a:noFill/>
        </p:spPr>
        <p:txBody>
          <a:bodyPr wrap="square">
            <a:spAutoFit/>
          </a:bodyPr>
          <a:lstStyle/>
          <a:p>
            <a:pPr marL="0" indent="0">
              <a:buFont typeface="Arial" panose="020B0604020202020204" pitchFamily="34" charset="0"/>
              <a:buNone/>
            </a:pPr>
            <a:r>
              <a:rPr lang="de-DE" sz="1200" dirty="0"/>
              <a:t>Nutzungsrecht für das Bild liegt nicht vor.</a:t>
            </a:r>
          </a:p>
          <a:p>
            <a:pPr marL="0" indent="0">
              <a:buFont typeface="Arial" panose="020B0604020202020204" pitchFamily="34" charset="0"/>
              <a:buNone/>
            </a:pPr>
            <a:r>
              <a:rPr lang="de-DE" sz="1200" dirty="0"/>
              <a:t>Linden-Museum, Stuttgart</a:t>
            </a:r>
          </a:p>
        </p:txBody>
      </p:sp>
    </p:spTree>
    <p:extLst>
      <p:ext uri="{BB962C8B-B14F-4D97-AF65-F5344CB8AC3E}">
        <p14:creationId xmlns:p14="http://schemas.microsoft.com/office/powerpoint/2010/main" val="647967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71AD0-7044-4424-AB00-28AF902EB881}"/>
              </a:ext>
            </a:extLst>
          </p:cNvPr>
          <p:cNvSpPr>
            <a:spLocks noGrp="1"/>
          </p:cNvSpPr>
          <p:nvPr>
            <p:ph type="title"/>
          </p:nvPr>
        </p:nvSpPr>
        <p:spPr/>
        <p:txBody>
          <a:bodyPr>
            <a:normAutofit fontScale="90000"/>
          </a:bodyPr>
          <a:lstStyle/>
          <a:p>
            <a:r>
              <a:rPr lang="de-DE" dirty="0"/>
              <a:t>Warum hat man diese afrikanischen Kulturgüter nicht schon längst zurückgegeben?</a:t>
            </a:r>
          </a:p>
        </p:txBody>
      </p:sp>
      <p:sp>
        <p:nvSpPr>
          <p:cNvPr id="4" name="Textfeld 3">
            <a:extLst>
              <a:ext uri="{FF2B5EF4-FFF2-40B4-BE49-F238E27FC236}">
                <a16:creationId xmlns:a16="http://schemas.microsoft.com/office/drawing/2014/main" id="{C60B207F-FBC0-4296-EF40-A08919788773}"/>
              </a:ext>
            </a:extLst>
          </p:cNvPr>
          <p:cNvSpPr txBox="1"/>
          <p:nvPr/>
        </p:nvSpPr>
        <p:spPr>
          <a:xfrm>
            <a:off x="587828" y="5763958"/>
            <a:ext cx="9390185" cy="1015663"/>
          </a:xfrm>
          <a:prstGeom prst="rect">
            <a:avLst/>
          </a:prstGeom>
          <a:noFill/>
        </p:spPr>
        <p:txBody>
          <a:bodyPr wrap="square">
            <a:spAutoFit/>
          </a:bodyPr>
          <a:lstStyle/>
          <a:p>
            <a:pPr marL="0" indent="0">
              <a:buFont typeface="Arial" panose="020B0604020202020204" pitchFamily="34" charset="0"/>
              <a:buNone/>
            </a:pPr>
            <a:r>
              <a:rPr lang="de-DE" sz="1200" dirty="0"/>
              <a:t>Nutzungsrechte für die Bilder liegen nicht vor.</a:t>
            </a:r>
          </a:p>
          <a:p>
            <a:pPr marL="0" indent="0">
              <a:buFont typeface="Arial" panose="020B0604020202020204" pitchFamily="34" charset="0"/>
              <a:buNone/>
            </a:pPr>
            <a:endParaRPr lang="de-DE" sz="1200" dirty="0"/>
          </a:p>
          <a:p>
            <a:r>
              <a:rPr lang="de-DE" sz="1200" dirty="0"/>
              <a:t>https://www.suche-briefmarken.de/Bilder/ddr/ddr71002.jpg</a:t>
            </a:r>
          </a:p>
          <a:p>
            <a:r>
              <a:rPr lang="de-DE" sz="1200" dirty="0"/>
              <a:t>https://austria-forum.org/attach/Wissenssammlungen/Briefmarken/1978/V%C3%B6lkerkunde/scaled-300x252-RedakII_780313b_1.jpg</a:t>
            </a:r>
          </a:p>
          <a:p>
            <a:pPr marL="0" indent="0">
              <a:buFont typeface="Arial" panose="020B0604020202020204" pitchFamily="34" charset="0"/>
              <a:buNone/>
            </a:pPr>
            <a:endParaRPr lang="de-DE" sz="1200" dirty="0"/>
          </a:p>
        </p:txBody>
      </p:sp>
    </p:spTree>
    <p:extLst>
      <p:ext uri="{BB962C8B-B14F-4D97-AF65-F5344CB8AC3E}">
        <p14:creationId xmlns:p14="http://schemas.microsoft.com/office/powerpoint/2010/main" val="22931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mit Pfeil 5">
            <a:extLst>
              <a:ext uri="{FF2B5EF4-FFF2-40B4-BE49-F238E27FC236}">
                <a16:creationId xmlns:a16="http://schemas.microsoft.com/office/drawing/2014/main" id="{6855B82A-00CD-43A3-8A35-908BF5D54C8D}"/>
              </a:ext>
            </a:extLst>
          </p:cNvPr>
          <p:cNvCxnSpPr>
            <a:cxnSpLocks/>
          </p:cNvCxnSpPr>
          <p:nvPr/>
        </p:nvCxnSpPr>
        <p:spPr>
          <a:xfrm flipV="1">
            <a:off x="4042161" y="2208363"/>
            <a:ext cx="745499" cy="20155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B72C1BC-249C-4823-8F65-8F193AD310AB}"/>
              </a:ext>
            </a:extLst>
          </p:cNvPr>
          <p:cNvSpPr>
            <a:spLocks noGrp="1"/>
          </p:cNvSpPr>
          <p:nvPr>
            <p:ph type="title"/>
          </p:nvPr>
        </p:nvSpPr>
        <p:spPr>
          <a:xfrm>
            <a:off x="681039" y="365127"/>
            <a:ext cx="3535362" cy="1325563"/>
          </a:xfrm>
        </p:spPr>
        <p:txBody>
          <a:bodyPr>
            <a:normAutofit fontScale="90000"/>
          </a:bodyPr>
          <a:lstStyle/>
          <a:p>
            <a:r>
              <a:rPr lang="de-DE" dirty="0"/>
              <a:t>Unruhen in Deutsch-Südwest</a:t>
            </a:r>
          </a:p>
        </p:txBody>
      </p:sp>
      <p:sp>
        <p:nvSpPr>
          <p:cNvPr id="5" name="Textfeld 4">
            <a:extLst>
              <a:ext uri="{FF2B5EF4-FFF2-40B4-BE49-F238E27FC236}">
                <a16:creationId xmlns:a16="http://schemas.microsoft.com/office/drawing/2014/main" id="{E55C7FA0-0C43-4F22-96DB-9ACB9C9FDAE4}"/>
              </a:ext>
            </a:extLst>
          </p:cNvPr>
          <p:cNvSpPr txBox="1"/>
          <p:nvPr/>
        </p:nvSpPr>
        <p:spPr>
          <a:xfrm>
            <a:off x="160085" y="2235200"/>
            <a:ext cx="4196015" cy="3416320"/>
          </a:xfrm>
          <a:prstGeom prst="rect">
            <a:avLst/>
          </a:prstGeom>
          <a:noFill/>
        </p:spPr>
        <p:txBody>
          <a:bodyPr wrap="square" rtlCol="0">
            <a:spAutoFit/>
          </a:bodyPr>
          <a:lstStyle/>
          <a:p>
            <a:r>
              <a:rPr lang="de-DE" dirty="0"/>
              <a:t>Forderung einer „sofortigen energischen militärischen Aktion“</a:t>
            </a:r>
          </a:p>
          <a:p>
            <a:endParaRPr lang="de-DE" dirty="0"/>
          </a:p>
          <a:p>
            <a:r>
              <a:rPr lang="de-DE" dirty="0"/>
              <a:t>Kritik an der zu nachgiebigen Politik des Gouverneurs </a:t>
            </a:r>
            <a:r>
              <a:rPr lang="de-DE" dirty="0" err="1"/>
              <a:t>Leutwein</a:t>
            </a:r>
            <a:endParaRPr lang="de-DE" dirty="0"/>
          </a:p>
          <a:p>
            <a:endParaRPr lang="de-DE" dirty="0"/>
          </a:p>
          <a:p>
            <a:r>
              <a:rPr lang="de-DE" dirty="0"/>
              <a:t>„Unbedingtes Aufrechterhalten der Suprematie“</a:t>
            </a:r>
          </a:p>
          <a:p>
            <a:endParaRPr lang="de-DE" dirty="0"/>
          </a:p>
          <a:p>
            <a:r>
              <a:rPr lang="de-DE" dirty="0"/>
              <a:t>Forderung der „</a:t>
            </a:r>
            <a:r>
              <a:rPr lang="de-DE" dirty="0" err="1"/>
              <a:t>Aenderung</a:t>
            </a:r>
            <a:r>
              <a:rPr lang="de-DE" dirty="0"/>
              <a:t> der bisherigen Eingeborenen-Politik zu Gunsten unserer eigenen Rasse“</a:t>
            </a:r>
          </a:p>
        </p:txBody>
      </p:sp>
      <p:cxnSp>
        <p:nvCxnSpPr>
          <p:cNvPr id="7" name="Gerade Verbindung mit Pfeil 6">
            <a:extLst>
              <a:ext uri="{FF2B5EF4-FFF2-40B4-BE49-F238E27FC236}">
                <a16:creationId xmlns:a16="http://schemas.microsoft.com/office/drawing/2014/main" id="{319D8229-EDAC-430C-A66D-A215B9F38514}"/>
              </a:ext>
            </a:extLst>
          </p:cNvPr>
          <p:cNvCxnSpPr>
            <a:cxnSpLocks/>
          </p:cNvCxnSpPr>
          <p:nvPr/>
        </p:nvCxnSpPr>
        <p:spPr>
          <a:xfrm flipV="1">
            <a:off x="3957249" y="2863970"/>
            <a:ext cx="2150253" cy="44478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A1EDE759-5A2B-46FE-8995-278A8BBDB00E}"/>
              </a:ext>
            </a:extLst>
          </p:cNvPr>
          <p:cNvCxnSpPr>
            <a:cxnSpLocks/>
          </p:cNvCxnSpPr>
          <p:nvPr/>
        </p:nvCxnSpPr>
        <p:spPr>
          <a:xfrm flipV="1">
            <a:off x="3547672" y="3952241"/>
            <a:ext cx="1239988" cy="12341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1C1BA4D9-E661-4C93-A5ED-6BE74F722CF5}"/>
              </a:ext>
            </a:extLst>
          </p:cNvPr>
          <p:cNvCxnSpPr>
            <a:cxnSpLocks/>
          </p:cNvCxnSpPr>
          <p:nvPr/>
        </p:nvCxnSpPr>
        <p:spPr>
          <a:xfrm>
            <a:off x="2113472" y="2769079"/>
            <a:ext cx="4925683" cy="80739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6D5ADEBA-FD1A-4D6A-A45A-BAE079858D80}"/>
              </a:ext>
            </a:extLst>
          </p:cNvPr>
          <p:cNvCxnSpPr>
            <a:cxnSpLocks/>
          </p:cNvCxnSpPr>
          <p:nvPr/>
        </p:nvCxnSpPr>
        <p:spPr>
          <a:xfrm>
            <a:off x="4167997" y="5223166"/>
            <a:ext cx="2871158" cy="126970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470ED0E6-E431-4FC7-AD49-F1EA01E8AABB}"/>
              </a:ext>
            </a:extLst>
          </p:cNvPr>
          <p:cNvSpPr txBox="1"/>
          <p:nvPr/>
        </p:nvSpPr>
        <p:spPr>
          <a:xfrm>
            <a:off x="66448" y="6010685"/>
            <a:ext cx="4195187" cy="707886"/>
          </a:xfrm>
          <a:prstGeom prst="rect">
            <a:avLst/>
          </a:prstGeom>
          <a:noFill/>
        </p:spPr>
        <p:txBody>
          <a:bodyPr wrap="square">
            <a:spAutoFit/>
          </a:bodyPr>
          <a:lstStyle/>
          <a:p>
            <a:r>
              <a:rPr lang="de-DE" sz="1000" dirty="0"/>
              <a:t>Nutzungsrecht für Bild liegt nicht vor.</a:t>
            </a:r>
          </a:p>
          <a:p>
            <a:endParaRPr lang="de-DE" sz="1000" dirty="0"/>
          </a:p>
          <a:p>
            <a:r>
              <a:rPr lang="de-DE" sz="1000" dirty="0"/>
              <a:t>https://www.bundesarchiv.de/DE/Content/Virtuelle-Ausstellungen/Der-Krieg-Gegen-Die-Herero-1904/der-krieg-gegen-die-herero-1904.html</a:t>
            </a:r>
          </a:p>
        </p:txBody>
      </p:sp>
    </p:spTree>
    <p:extLst>
      <p:ext uri="{BB962C8B-B14F-4D97-AF65-F5344CB8AC3E}">
        <p14:creationId xmlns:p14="http://schemas.microsoft.com/office/powerpoint/2010/main" val="1505923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71AD0-7044-4424-AB00-28AF902EB881}"/>
              </a:ext>
            </a:extLst>
          </p:cNvPr>
          <p:cNvSpPr>
            <a:spLocks noGrp="1"/>
          </p:cNvSpPr>
          <p:nvPr>
            <p:ph type="title"/>
          </p:nvPr>
        </p:nvSpPr>
        <p:spPr>
          <a:xfrm>
            <a:off x="681037" y="0"/>
            <a:ext cx="8543925" cy="1325563"/>
          </a:xfrm>
        </p:spPr>
        <p:txBody>
          <a:bodyPr/>
          <a:lstStyle/>
          <a:p>
            <a:r>
              <a:rPr lang="de-DE" dirty="0"/>
              <a:t>Hypothesen</a:t>
            </a:r>
          </a:p>
        </p:txBody>
      </p:sp>
      <p:sp>
        <p:nvSpPr>
          <p:cNvPr id="3" name="Inhaltsplatzhalter 2">
            <a:extLst>
              <a:ext uri="{FF2B5EF4-FFF2-40B4-BE49-F238E27FC236}">
                <a16:creationId xmlns:a16="http://schemas.microsoft.com/office/drawing/2014/main" id="{8A8BD94D-2819-422E-BBC6-DC67D1C7FA51}"/>
              </a:ext>
            </a:extLst>
          </p:cNvPr>
          <p:cNvSpPr>
            <a:spLocks noGrp="1"/>
          </p:cNvSpPr>
          <p:nvPr>
            <p:ph idx="1"/>
          </p:nvPr>
        </p:nvSpPr>
        <p:spPr>
          <a:xfrm>
            <a:off x="681038" y="1257300"/>
            <a:ext cx="8543925" cy="5408419"/>
          </a:xfrm>
        </p:spPr>
        <p:txBody>
          <a:bodyPr>
            <a:normAutofit lnSpcReduction="10000"/>
          </a:bodyPr>
          <a:lstStyle/>
          <a:p>
            <a:r>
              <a:rPr lang="de-DE" dirty="0"/>
              <a:t>In Afrika gab es keine Museen.</a:t>
            </a:r>
          </a:p>
          <a:p>
            <a:r>
              <a:rPr lang="de-DE" dirty="0"/>
              <a:t>Die Objekte wurden erst jüngst zurückgefordert.</a:t>
            </a:r>
          </a:p>
          <a:p>
            <a:r>
              <a:rPr lang="de-DE" dirty="0"/>
              <a:t>Es ist nicht klar, wem man sie zurückgeben soll.</a:t>
            </a:r>
          </a:p>
          <a:p>
            <a:r>
              <a:rPr lang="de-DE" dirty="0"/>
              <a:t>Diese Objekte wurden rechtmäßig erworben.</a:t>
            </a:r>
          </a:p>
          <a:p>
            <a:r>
              <a:rPr lang="de-DE" dirty="0"/>
              <a:t>Jeder Afrikaner kann nach Europa kommen, um sich die Kulturgüter anzuschauen.</a:t>
            </a:r>
          </a:p>
          <a:p>
            <a:r>
              <a:rPr lang="de-DE" dirty="0"/>
              <a:t>Nur in Europa können die Objekte angemessen konserviert werden.</a:t>
            </a:r>
          </a:p>
          <a:p>
            <a:r>
              <a:rPr lang="de-DE" dirty="0"/>
              <a:t>Kunst gehört allen.</a:t>
            </a:r>
          </a:p>
          <a:p>
            <a:r>
              <a:rPr lang="de-DE" dirty="0"/>
              <a:t>Die wissenschaftliche Befassung mit diesen Objekten ist nur in Europa angemessen möglich.</a:t>
            </a:r>
          </a:p>
          <a:p>
            <a:r>
              <a:rPr lang="de-DE" dirty="0"/>
              <a:t>…</a:t>
            </a:r>
          </a:p>
        </p:txBody>
      </p:sp>
    </p:spTree>
    <p:extLst>
      <p:ext uri="{BB962C8B-B14F-4D97-AF65-F5344CB8AC3E}">
        <p14:creationId xmlns:p14="http://schemas.microsoft.com/office/powerpoint/2010/main" val="2932303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B482E337-DF0A-4ACA-A490-673C367241C9}"/>
              </a:ext>
            </a:extLst>
          </p:cNvPr>
          <p:cNvSpPr txBox="1"/>
          <p:nvPr/>
        </p:nvSpPr>
        <p:spPr>
          <a:xfrm>
            <a:off x="311220" y="5815782"/>
            <a:ext cx="4362343"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Mobutu Sese Seko, Präsident der zentralafrikanischen Republik Zaire, spricht vor der Vollversammlung der UN-Mitgliedsstaaten, 1973</a:t>
            </a:r>
          </a:p>
        </p:txBody>
      </p:sp>
      <p:sp>
        <p:nvSpPr>
          <p:cNvPr id="7" name="Textfeld 6">
            <a:extLst>
              <a:ext uri="{FF2B5EF4-FFF2-40B4-BE49-F238E27FC236}">
                <a16:creationId xmlns:a16="http://schemas.microsoft.com/office/drawing/2014/main" id="{21214161-92C9-4387-9B68-3A89FB726896}"/>
              </a:ext>
            </a:extLst>
          </p:cNvPr>
          <p:cNvSpPr txBox="1"/>
          <p:nvPr/>
        </p:nvSpPr>
        <p:spPr>
          <a:xfrm>
            <a:off x="5163180" y="5815782"/>
            <a:ext cx="4953836" cy="1077218"/>
          </a:xfrm>
          <a:prstGeom prst="rect">
            <a:avLst/>
          </a:prstGeom>
          <a:noFill/>
        </p:spPr>
        <p:txBody>
          <a:bodyPr wrap="square">
            <a:spAutoFit/>
          </a:bodyPr>
          <a:lstStyle/>
          <a:p>
            <a:r>
              <a:rPr lang="de-DE" sz="1600" dirty="0"/>
              <a:t>Friedrich </a:t>
            </a:r>
            <a:r>
              <a:rPr lang="de-DE" sz="1600" dirty="0" err="1"/>
              <a:t>Kußmaul</a:t>
            </a:r>
            <a:r>
              <a:rPr lang="de-DE" sz="1600" dirty="0"/>
              <a:t>, Direktor des Linden-Museums Stuttgart - maßgeblicher Autor der Handreichung zur Abwehr von Restitutionen (Deutsche UNESCO-Kommission), 1978</a:t>
            </a:r>
          </a:p>
        </p:txBody>
      </p:sp>
      <p:sp>
        <p:nvSpPr>
          <p:cNvPr id="8" name="Textfeld 7">
            <a:extLst>
              <a:ext uri="{FF2B5EF4-FFF2-40B4-BE49-F238E27FC236}">
                <a16:creationId xmlns:a16="http://schemas.microsoft.com/office/drawing/2014/main" id="{D2A3FD97-D336-4A2F-BAFD-3C2FE9D4FD24}"/>
              </a:ext>
            </a:extLst>
          </p:cNvPr>
          <p:cNvSpPr txBox="1"/>
          <p:nvPr/>
        </p:nvSpPr>
        <p:spPr>
          <a:xfrm>
            <a:off x="499906" y="774452"/>
            <a:ext cx="5059344" cy="3139321"/>
          </a:xfrm>
          <a:prstGeom prst="rect">
            <a:avLst/>
          </a:prstGeom>
          <a:noFill/>
        </p:spPr>
        <p:txBody>
          <a:bodyPr wrap="square">
            <a:spAutoFit/>
          </a:bodyPr>
          <a:lstStyle/>
          <a:p>
            <a:pPr marL="0" indent="0">
              <a:buFont typeface="Arial" panose="020B0604020202020204" pitchFamily="34" charset="0"/>
              <a:buNone/>
            </a:pPr>
            <a:r>
              <a:rPr lang="de-DE" sz="1800" dirty="0"/>
              <a:t>Nutzungsrechte für die Bilder liegen nicht vor.</a:t>
            </a:r>
          </a:p>
          <a:p>
            <a:pPr marL="0" indent="0">
              <a:buFont typeface="Arial" panose="020B0604020202020204" pitchFamily="34" charset="0"/>
              <a:buNone/>
            </a:pPr>
            <a:endParaRPr lang="de-DE" sz="1800" dirty="0"/>
          </a:p>
          <a:p>
            <a:r>
              <a:rPr lang="de-DE" sz="1800" dirty="0">
                <a:effectLst/>
                <a:latin typeface="Arial" panose="020B0604020202020204" pitchFamily="34" charset="0"/>
                <a:ea typeface="Calibri" panose="020F0502020204030204" pitchFamily="34" charset="0"/>
                <a:cs typeface="Times New Roman" panose="02020603050405020304" pitchFamily="18" charset="0"/>
              </a:rPr>
              <a:t>z.B.:</a:t>
            </a:r>
          </a:p>
          <a:p>
            <a:pPr marL="0" indent="0">
              <a:buNone/>
            </a:pPr>
            <a:r>
              <a:rPr lang="de-DE" dirty="0"/>
              <a:t>https://zeitgeschichte-online.de/sites/default/files/resize/remote/3c58d9d9ed5e693bda782f3cf804205d-854x1024.jpg?width=854&amp;amp;height=1024</a:t>
            </a:r>
          </a:p>
          <a:p>
            <a:endParaRPr lang="de-DE" sz="1800" dirty="0"/>
          </a:p>
          <a:p>
            <a:pPr marL="0" indent="0">
              <a:buNone/>
            </a:pPr>
            <a:r>
              <a:rPr lang="de-DE" dirty="0"/>
              <a:t>https://www.proquest.com/openview/afdd8c76d9b50dde75d2f7875aba4c9e/1.pdf?pq-origsite=gscholar&amp;cbl=1556338</a:t>
            </a:r>
          </a:p>
        </p:txBody>
      </p:sp>
    </p:spTree>
    <p:extLst>
      <p:ext uri="{BB962C8B-B14F-4D97-AF65-F5344CB8AC3E}">
        <p14:creationId xmlns:p14="http://schemas.microsoft.com/office/powerpoint/2010/main" val="3698506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6A2F48FB-C40C-4A90-9740-0F9A26ABDCCD}"/>
              </a:ext>
            </a:extLst>
          </p:cNvPr>
          <p:cNvSpPr txBox="1"/>
          <p:nvPr/>
        </p:nvSpPr>
        <p:spPr>
          <a:xfrm>
            <a:off x="168409" y="6408281"/>
            <a:ext cx="4951562" cy="369332"/>
          </a:xfrm>
          <a:prstGeom prst="rect">
            <a:avLst/>
          </a:prstGeom>
          <a:noFill/>
        </p:spPr>
        <p:txBody>
          <a:bodyPr wrap="square">
            <a:spAutoFit/>
          </a:bodyPr>
          <a:lstStyle/>
          <a:p>
            <a:r>
              <a:rPr lang="de-DE" dirty="0"/>
              <a:t>Flugblatt der Grünen im Landtag, 1985</a:t>
            </a:r>
          </a:p>
        </p:txBody>
      </p:sp>
      <p:sp>
        <p:nvSpPr>
          <p:cNvPr id="7" name="Textfeld 6">
            <a:extLst>
              <a:ext uri="{FF2B5EF4-FFF2-40B4-BE49-F238E27FC236}">
                <a16:creationId xmlns:a16="http://schemas.microsoft.com/office/drawing/2014/main" id="{0B31B12B-41C3-4F55-9B5E-6DC3BB92F82E}"/>
              </a:ext>
            </a:extLst>
          </p:cNvPr>
          <p:cNvSpPr txBox="1"/>
          <p:nvPr/>
        </p:nvSpPr>
        <p:spPr>
          <a:xfrm>
            <a:off x="5199241" y="2887682"/>
            <a:ext cx="4373914"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Bénédicte Savoy,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Professorin für Kunstgeschichte der Moderne an der TU Berlin sowie Professorin für die Kulturgeschichte des europäischen Kunsterbes des 18. bis 20. Jahrhunderts am Collège de France.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Sie erarbeitete sie 2018 gemeinsam mit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Felwine</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Sarr einen Bericht über die Restitution afrikanischer Kulturgüter für den französischen Staatspräsidenten. </a:t>
            </a:r>
          </a:p>
        </p:txBody>
      </p:sp>
      <p:sp>
        <p:nvSpPr>
          <p:cNvPr id="8" name="Textfeld 7">
            <a:extLst>
              <a:ext uri="{FF2B5EF4-FFF2-40B4-BE49-F238E27FC236}">
                <a16:creationId xmlns:a16="http://schemas.microsoft.com/office/drawing/2014/main" id="{5A91F67F-7069-411E-AF06-BE9460684CBE}"/>
              </a:ext>
            </a:extLst>
          </p:cNvPr>
          <p:cNvSpPr txBox="1"/>
          <p:nvPr/>
        </p:nvSpPr>
        <p:spPr>
          <a:xfrm>
            <a:off x="5199241" y="4272677"/>
            <a:ext cx="4706759" cy="2585323"/>
          </a:xfrm>
          <a:prstGeom prst="rect">
            <a:avLst/>
          </a:prstGeom>
          <a:noFill/>
        </p:spPr>
        <p:txBody>
          <a:bodyPr wrap="square">
            <a:spAutoFit/>
          </a:bodyPr>
          <a:lstStyle/>
          <a:p>
            <a:pPr>
              <a:defRPr/>
            </a:pPr>
            <a:r>
              <a:rPr kumimoji="0" lang="de-DE" sz="1800" b="0"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mn-cs"/>
              </a:rPr>
              <a:t>„Museen mit außereuropäischer Kunst im Herzen Europas sind </a:t>
            </a:r>
            <a:r>
              <a:rPr kumimoji="0" lang="de-DE" sz="1800" b="0" i="0" u="none" strike="noStrike" kern="1200" cap="none" spc="0" normalizeH="0" baseline="0" noProof="0" dirty="0">
                <a:ln>
                  <a:noFill/>
                </a:ln>
                <a:solidFill>
                  <a:srgbClr val="FF0000"/>
                </a:solidFill>
                <a:effectLst/>
                <a:uLnTx/>
                <a:uFillTx/>
                <a:latin typeface="Calibri" panose="020F0502020204030204"/>
                <a:ea typeface="+mn-ea"/>
                <a:cs typeface="+mn-cs"/>
              </a:rPr>
              <a:t>begehbare Schaufenster kolonialzeitlicher Aneignungspraktiken</a:t>
            </a:r>
            <a:r>
              <a:rPr kumimoji="0" lang="de-DE" sz="1800" b="0"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mn-cs"/>
              </a:rPr>
              <a:t>. Nach wie vor löst das Thema in Europa </a:t>
            </a:r>
            <a:r>
              <a:rPr kumimoji="0" lang="de-DE" sz="1800" b="0" i="0" u="none" strike="noStrike" kern="1200" cap="none" spc="0" normalizeH="0" baseline="0" noProof="0" dirty="0">
                <a:ln>
                  <a:noFill/>
                </a:ln>
                <a:solidFill>
                  <a:srgbClr val="FF0000"/>
                </a:solidFill>
                <a:effectLst/>
                <a:uLnTx/>
                <a:uFillTx/>
                <a:latin typeface="Calibri" panose="020F0502020204030204"/>
                <a:ea typeface="+mn-ea"/>
                <a:cs typeface="+mn-cs"/>
              </a:rPr>
              <a:t>zwanghafte Reflexe institutioneller Abwehr </a:t>
            </a:r>
            <a:r>
              <a:rPr kumimoji="0" lang="de-DE" sz="1800" b="0" i="0" u="none" strike="noStrike" kern="1200" cap="none" spc="0" normalizeH="0" baseline="0" noProof="0" dirty="0">
                <a:ln>
                  <a:noFill/>
                </a:ln>
                <a:solidFill>
                  <a:schemeClr val="tx1">
                    <a:lumMod val="95000"/>
                    <a:lumOff val="5000"/>
                  </a:schemeClr>
                </a:solidFill>
                <a:effectLst/>
                <a:uLnTx/>
                <a:uFillTx/>
                <a:latin typeface="Calibri" panose="020F0502020204030204"/>
                <a:ea typeface="+mn-ea"/>
                <a:cs typeface="+mn-cs"/>
              </a:rPr>
              <a:t>aus, als sei die Suche nach einem gerechten Umgang mit Sammlungen, die in Unrechtskontexten entstanden sind, eine der größten Bedrohungen für Europas Kulturerbe.“ </a:t>
            </a:r>
          </a:p>
        </p:txBody>
      </p:sp>
      <p:sp>
        <p:nvSpPr>
          <p:cNvPr id="9" name="Textfeld 8">
            <a:extLst>
              <a:ext uri="{FF2B5EF4-FFF2-40B4-BE49-F238E27FC236}">
                <a16:creationId xmlns:a16="http://schemas.microsoft.com/office/drawing/2014/main" id="{00C270AF-2C4A-42EC-9D08-55E612325212}"/>
              </a:ext>
            </a:extLst>
          </p:cNvPr>
          <p:cNvSpPr txBox="1"/>
          <p:nvPr/>
        </p:nvSpPr>
        <p:spPr>
          <a:xfrm>
            <a:off x="332845" y="694065"/>
            <a:ext cx="3931417" cy="646331"/>
          </a:xfrm>
          <a:prstGeom prst="rect">
            <a:avLst/>
          </a:prstGeom>
          <a:noFill/>
        </p:spPr>
        <p:txBody>
          <a:bodyPr wrap="square">
            <a:spAutoFit/>
          </a:bodyPr>
          <a:lstStyle/>
          <a:p>
            <a:pPr marL="0" indent="0">
              <a:buFont typeface="Arial" panose="020B0604020202020204" pitchFamily="34" charset="0"/>
              <a:buNone/>
            </a:pPr>
            <a:r>
              <a:rPr lang="de-DE" sz="1800" dirty="0"/>
              <a:t>Nutzungsrecht für das Bild liegt nicht vor.</a:t>
            </a:r>
          </a:p>
        </p:txBody>
      </p:sp>
      <p:sp>
        <p:nvSpPr>
          <p:cNvPr id="10" name="Textfeld 9">
            <a:extLst>
              <a:ext uri="{FF2B5EF4-FFF2-40B4-BE49-F238E27FC236}">
                <a16:creationId xmlns:a16="http://schemas.microsoft.com/office/drawing/2014/main" id="{BB26C7B0-F02F-4B62-98B4-730A488AC019}"/>
              </a:ext>
            </a:extLst>
          </p:cNvPr>
          <p:cNvSpPr txBox="1"/>
          <p:nvPr/>
        </p:nvSpPr>
        <p:spPr>
          <a:xfrm>
            <a:off x="6054132" y="2233631"/>
            <a:ext cx="4973934" cy="553998"/>
          </a:xfrm>
          <a:prstGeom prst="rect">
            <a:avLst/>
          </a:prstGeom>
          <a:noFill/>
        </p:spPr>
        <p:txBody>
          <a:bodyPr wrap="square">
            <a:spAutoFit/>
          </a:bodyPr>
          <a:lstStyle/>
          <a:p>
            <a:r>
              <a:rPr lang="de-DE" sz="1000" dirty="0"/>
              <a:t>Nutzungsrecht für das Bild liegt nicht vor.</a:t>
            </a:r>
          </a:p>
          <a:p>
            <a:endParaRPr lang="de-DE" sz="1000" dirty="0"/>
          </a:p>
          <a:p>
            <a:r>
              <a:rPr lang="de-DE" sz="1000" dirty="0"/>
              <a:t>https://de.wikipedia.org/wiki/B%C3%A9n%C3%A9dicte_Savoy</a:t>
            </a:r>
          </a:p>
        </p:txBody>
      </p:sp>
    </p:spTree>
    <p:extLst>
      <p:ext uri="{BB962C8B-B14F-4D97-AF65-F5344CB8AC3E}">
        <p14:creationId xmlns:p14="http://schemas.microsoft.com/office/powerpoint/2010/main" val="2441972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7EEE4-18E0-4517-8FE1-5FAB6C26E41B}"/>
              </a:ext>
            </a:extLst>
          </p:cNvPr>
          <p:cNvSpPr>
            <a:spLocks noGrp="1"/>
          </p:cNvSpPr>
          <p:nvPr>
            <p:ph type="title"/>
          </p:nvPr>
        </p:nvSpPr>
        <p:spPr>
          <a:xfrm>
            <a:off x="194310" y="365126"/>
            <a:ext cx="4070041" cy="5386193"/>
          </a:xfrm>
        </p:spPr>
        <p:txBody>
          <a:bodyPr>
            <a:normAutofit/>
          </a:bodyPr>
          <a:lstStyle/>
          <a:p>
            <a:r>
              <a:rPr lang="de-DE" sz="3600" dirty="0"/>
              <a:t>Ergebnis:</a:t>
            </a:r>
            <a:br>
              <a:rPr lang="de-DE" sz="3600" dirty="0"/>
            </a:br>
            <a:r>
              <a:rPr lang="de-DE" sz="3600" dirty="0"/>
              <a:t>immer noch offen</a:t>
            </a:r>
            <a:br>
              <a:rPr lang="de-DE" sz="3600" dirty="0"/>
            </a:br>
            <a:br>
              <a:rPr lang="de-DE" sz="3600" dirty="0"/>
            </a:br>
            <a:r>
              <a:rPr lang="de-DE" sz="3600" dirty="0"/>
              <a:t>- Was ist zu tun?</a:t>
            </a:r>
            <a:br>
              <a:rPr lang="de-DE" sz="3600" dirty="0"/>
            </a:br>
            <a:br>
              <a:rPr lang="de-DE" sz="3600" dirty="0"/>
            </a:br>
            <a:r>
              <a:rPr lang="de-DE" sz="3600" dirty="0"/>
              <a:t>- Konsequenzen für Völkerkundemuseen und ethnologische Sammlungen?</a:t>
            </a:r>
            <a:br>
              <a:rPr lang="de-DE" dirty="0"/>
            </a:br>
            <a:endParaRPr lang="de-DE" dirty="0"/>
          </a:p>
        </p:txBody>
      </p:sp>
      <p:sp>
        <p:nvSpPr>
          <p:cNvPr id="3" name="Inhaltsplatzhalter 2">
            <a:extLst>
              <a:ext uri="{FF2B5EF4-FFF2-40B4-BE49-F238E27FC236}">
                <a16:creationId xmlns:a16="http://schemas.microsoft.com/office/drawing/2014/main" id="{3D3B4FCC-3871-400A-8A16-86989DE77BBB}"/>
              </a:ext>
            </a:extLst>
          </p:cNvPr>
          <p:cNvSpPr>
            <a:spLocks noGrp="1"/>
          </p:cNvSpPr>
          <p:nvPr>
            <p:ph idx="1"/>
          </p:nvPr>
        </p:nvSpPr>
        <p:spPr>
          <a:xfrm>
            <a:off x="791570" y="6054930"/>
            <a:ext cx="3583313" cy="640935"/>
          </a:xfrm>
        </p:spPr>
        <p:txBody>
          <a:bodyPr>
            <a:normAutofit/>
          </a:bodyPr>
          <a:lstStyle/>
          <a:p>
            <a:pPr marL="0" indent="0">
              <a:buNone/>
            </a:pPr>
            <a:r>
              <a:rPr lang="de-DE" sz="1600" dirty="0"/>
              <a:t>Cover des in New York erscheinenden </a:t>
            </a:r>
            <a:r>
              <a:rPr lang="de-DE" sz="1600" dirty="0" err="1"/>
              <a:t>Africa</a:t>
            </a:r>
            <a:r>
              <a:rPr lang="de-DE" sz="1600" dirty="0"/>
              <a:t> Report, Januar 1974</a:t>
            </a:r>
          </a:p>
        </p:txBody>
      </p:sp>
      <p:sp>
        <p:nvSpPr>
          <p:cNvPr id="6" name="Textfeld 5">
            <a:extLst>
              <a:ext uri="{FF2B5EF4-FFF2-40B4-BE49-F238E27FC236}">
                <a16:creationId xmlns:a16="http://schemas.microsoft.com/office/drawing/2014/main" id="{C7F21F13-082E-4317-9F27-1F335CB3D8FC}"/>
              </a:ext>
            </a:extLst>
          </p:cNvPr>
          <p:cNvSpPr txBox="1"/>
          <p:nvPr/>
        </p:nvSpPr>
        <p:spPr>
          <a:xfrm>
            <a:off x="5183013" y="6049534"/>
            <a:ext cx="3931417" cy="646331"/>
          </a:xfrm>
          <a:prstGeom prst="rect">
            <a:avLst/>
          </a:prstGeom>
          <a:noFill/>
        </p:spPr>
        <p:txBody>
          <a:bodyPr wrap="square">
            <a:spAutoFit/>
          </a:bodyPr>
          <a:lstStyle/>
          <a:p>
            <a:pPr marL="0" indent="0">
              <a:buFont typeface="Arial" panose="020B0604020202020204" pitchFamily="34" charset="0"/>
              <a:buNone/>
            </a:pPr>
            <a:r>
              <a:rPr lang="de-DE" sz="1800" dirty="0"/>
              <a:t>Nutzungsrecht für das Bilder liegt nicht vor.</a:t>
            </a:r>
          </a:p>
        </p:txBody>
      </p:sp>
    </p:spTree>
    <p:extLst>
      <p:ext uri="{BB962C8B-B14F-4D97-AF65-F5344CB8AC3E}">
        <p14:creationId xmlns:p14="http://schemas.microsoft.com/office/powerpoint/2010/main" val="1333937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6CF2279F-CAD0-49CA-86C7-D57A6E5B80D6}"/>
              </a:ext>
            </a:extLst>
          </p:cNvPr>
          <p:cNvSpPr txBox="1"/>
          <p:nvPr/>
        </p:nvSpPr>
        <p:spPr>
          <a:xfrm>
            <a:off x="723899" y="6362700"/>
            <a:ext cx="7213469" cy="369332"/>
          </a:xfrm>
          <a:prstGeom prst="rect">
            <a:avLst/>
          </a:prstGeom>
          <a:noFill/>
        </p:spPr>
        <p:txBody>
          <a:bodyPr wrap="square">
            <a:spAutoFit/>
          </a:bodyPr>
          <a:lstStyle/>
          <a:p>
            <a:r>
              <a:rPr lang="de-DE" dirty="0" err="1"/>
              <a:t>Jimoh</a:t>
            </a:r>
            <a:r>
              <a:rPr lang="de-DE" dirty="0"/>
              <a:t> </a:t>
            </a:r>
            <a:r>
              <a:rPr lang="de-DE" dirty="0" err="1"/>
              <a:t>Ganiyu</a:t>
            </a:r>
            <a:r>
              <a:rPr lang="de-DE" dirty="0"/>
              <a:t> (nigerianischer Karikaturist), „Double Standard“, 2010</a:t>
            </a:r>
          </a:p>
        </p:txBody>
      </p:sp>
      <p:sp>
        <p:nvSpPr>
          <p:cNvPr id="8" name="Textfeld 7">
            <a:extLst>
              <a:ext uri="{FF2B5EF4-FFF2-40B4-BE49-F238E27FC236}">
                <a16:creationId xmlns:a16="http://schemas.microsoft.com/office/drawing/2014/main" id="{E8D15E17-6408-4247-B715-9A8C3E7B237D}"/>
              </a:ext>
            </a:extLst>
          </p:cNvPr>
          <p:cNvSpPr txBox="1"/>
          <p:nvPr/>
        </p:nvSpPr>
        <p:spPr>
          <a:xfrm>
            <a:off x="723899" y="2666219"/>
            <a:ext cx="4953836" cy="1200329"/>
          </a:xfrm>
          <a:prstGeom prst="rect">
            <a:avLst/>
          </a:prstGeom>
          <a:noFill/>
        </p:spPr>
        <p:txBody>
          <a:bodyPr wrap="square">
            <a:spAutoFit/>
          </a:bodyPr>
          <a:lstStyle/>
          <a:p>
            <a:r>
              <a:rPr lang="de-DE" sz="1800" dirty="0"/>
              <a:t>Nutzungsrecht für das Bild liegt nicht vor.</a:t>
            </a:r>
          </a:p>
          <a:p>
            <a:endParaRPr lang="de-DE" dirty="0"/>
          </a:p>
          <a:p>
            <a:r>
              <a:rPr lang="de-DE" dirty="0"/>
              <a:t>https://africacartoons.com/ganiyu-jimga-jimoh-double-standard/</a:t>
            </a:r>
          </a:p>
        </p:txBody>
      </p:sp>
    </p:spTree>
    <p:extLst>
      <p:ext uri="{BB962C8B-B14F-4D97-AF65-F5344CB8AC3E}">
        <p14:creationId xmlns:p14="http://schemas.microsoft.com/office/powerpoint/2010/main" val="1134285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FF57A-B1C3-4BCB-8DB1-A7E161A8C52B}"/>
              </a:ext>
            </a:extLst>
          </p:cNvPr>
          <p:cNvSpPr>
            <a:spLocks noGrp="1"/>
          </p:cNvSpPr>
          <p:nvPr>
            <p:ph type="ctrTitle"/>
          </p:nvPr>
        </p:nvSpPr>
        <p:spPr>
          <a:xfrm>
            <a:off x="-960521" y="441426"/>
            <a:ext cx="11827042" cy="1007226"/>
          </a:xfrm>
        </p:spPr>
        <p:txBody>
          <a:bodyPr>
            <a:normAutofit fontScale="90000"/>
          </a:bodyPr>
          <a:lstStyle/>
          <a:p>
            <a:r>
              <a:rPr lang="de-DE" sz="4000" b="1" dirty="0">
                <a:latin typeface="Calibri" panose="020F0502020204030204" pitchFamily="34" charset="0"/>
                <a:ea typeface="Times New Roman" panose="02020603050405020304" pitchFamily="18" charset="0"/>
                <a:cs typeface="Times New Roman" panose="02020603050405020304" pitchFamily="18" charset="0"/>
              </a:rPr>
              <a:t>Koloniale Erinnerung: </a:t>
            </a:r>
            <a:br>
              <a:rPr lang="de-DE" sz="4000" b="1" dirty="0">
                <a:latin typeface="Calibri" panose="020F0502020204030204" pitchFamily="34" charset="0"/>
                <a:ea typeface="Times New Roman" panose="02020603050405020304" pitchFamily="18" charset="0"/>
                <a:cs typeface="Times New Roman" panose="02020603050405020304" pitchFamily="18" charset="0"/>
              </a:rPr>
            </a:br>
            <a:r>
              <a:rPr lang="de-DE" sz="4000" b="1" dirty="0">
                <a:latin typeface="Calibri" panose="020F0502020204030204" pitchFamily="34" charset="0"/>
                <a:ea typeface="Times New Roman" panose="02020603050405020304" pitchFamily="18" charset="0"/>
                <a:cs typeface="Times New Roman" panose="02020603050405020304" pitchFamily="18" charset="0"/>
              </a:rPr>
              <a:t>Unterrichtliche Umsetzung</a:t>
            </a:r>
            <a:endParaRPr lang="de-DE" sz="4000" dirty="0"/>
          </a:p>
        </p:txBody>
      </p:sp>
      <p:sp>
        <p:nvSpPr>
          <p:cNvPr id="10" name="Untertitel 2">
            <a:extLst>
              <a:ext uri="{FF2B5EF4-FFF2-40B4-BE49-F238E27FC236}">
                <a16:creationId xmlns:a16="http://schemas.microsoft.com/office/drawing/2014/main" id="{5EDE90B3-B0D8-4D79-915F-03A93929D71D}"/>
              </a:ext>
            </a:extLst>
          </p:cNvPr>
          <p:cNvSpPr txBox="1">
            <a:spLocks/>
          </p:cNvSpPr>
          <p:nvPr/>
        </p:nvSpPr>
        <p:spPr>
          <a:xfrm>
            <a:off x="171450" y="1578683"/>
            <a:ext cx="9859518" cy="51917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de-DE" sz="1900" dirty="0"/>
              <a:t>1 – Dekolonisierung – ein Megatrend?</a:t>
            </a:r>
          </a:p>
          <a:p>
            <a:pPr algn="l">
              <a:spcBef>
                <a:spcPts val="0"/>
              </a:spcBef>
            </a:pPr>
            <a:endParaRPr lang="de-DE" sz="1900" dirty="0"/>
          </a:p>
          <a:p>
            <a:pPr marL="0" indent="0" algn="l">
              <a:spcBef>
                <a:spcPts val="0"/>
              </a:spcBef>
              <a:buNone/>
            </a:pPr>
            <a:r>
              <a:rPr lang="de-DE" sz="1900" dirty="0"/>
              <a:t>2 – Die Berliner Afrika-Konferenz und die Erinnerungskultur</a:t>
            </a:r>
          </a:p>
          <a:p>
            <a:pPr algn="l">
              <a:spcBef>
                <a:spcPts val="0"/>
              </a:spcBef>
            </a:pPr>
            <a:endParaRPr lang="de-DE" sz="1900" dirty="0"/>
          </a:p>
          <a:p>
            <a:pPr algn="l">
              <a:spcBef>
                <a:spcPts val="0"/>
              </a:spcBef>
            </a:pPr>
            <a:r>
              <a:rPr lang="de-DE" sz="1900" dirty="0">
                <a:solidFill>
                  <a:schemeClr val="tx1">
                    <a:lumMod val="95000"/>
                    <a:lumOff val="5000"/>
                  </a:schemeClr>
                </a:solidFill>
              </a:rPr>
              <a:t>3 – Von „Bumerangs“ und „unsichtbaren Tropenhelmen“: Wirkt der Kolonialismus bis heute fort?</a:t>
            </a:r>
          </a:p>
          <a:p>
            <a:pPr algn="l">
              <a:spcBef>
                <a:spcPts val="0"/>
              </a:spcBef>
            </a:pPr>
            <a:endParaRPr lang="de-DE" sz="1900" dirty="0"/>
          </a:p>
          <a:p>
            <a:pPr algn="l">
              <a:spcBef>
                <a:spcPts val="0"/>
              </a:spcBef>
            </a:pPr>
            <a:r>
              <a:rPr lang="de-DE" sz="1900" dirty="0">
                <a:solidFill>
                  <a:schemeClr val="tx1">
                    <a:lumMod val="95000"/>
                    <a:lumOff val="5000"/>
                  </a:schemeClr>
                </a:solidFill>
              </a:rPr>
              <a:t>4 – Koloniale Gewalt in Deutsch-Südwest </a:t>
            </a:r>
          </a:p>
          <a:p>
            <a:pPr algn="l">
              <a:spcBef>
                <a:spcPts val="0"/>
              </a:spcBef>
            </a:pPr>
            <a:endParaRPr lang="de-DE" sz="1900" dirty="0"/>
          </a:p>
          <a:p>
            <a:pPr algn="l">
              <a:spcBef>
                <a:spcPts val="0"/>
              </a:spcBef>
            </a:pPr>
            <a:r>
              <a:rPr lang="de-DE" sz="1900" dirty="0"/>
              <a:t>5 – Die Erinnerung an den Genozid an Herero und Nama</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6 – Koloniale Gewalt in der Südsee und die Überreste in deutschen Museen: das </a:t>
            </a:r>
            <a:r>
              <a:rPr lang="de-DE" sz="1900" dirty="0" err="1">
                <a:solidFill>
                  <a:schemeClr val="tx1">
                    <a:lumMod val="95000"/>
                    <a:lumOff val="5000"/>
                  </a:schemeClr>
                </a:solidFill>
              </a:rPr>
              <a:t>Luf</a:t>
            </a:r>
            <a:r>
              <a:rPr lang="de-DE" sz="1900" dirty="0">
                <a:solidFill>
                  <a:schemeClr val="tx1">
                    <a:lumMod val="95000"/>
                    <a:lumOff val="5000"/>
                  </a:schemeClr>
                </a:solidFill>
              </a:rPr>
              <a:t>-Boot</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7 – „Schwieriges Erbe“ – Kolonialismus und der Südwesten </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8 – Alles schon mal dagewesen: Die Restitutionsdebatte der 1970er</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rgbClr val="FF0000"/>
                </a:solidFill>
              </a:rPr>
              <a:t>9 – Historikerstreit 2.0: Multidirektionale Erinnerung vs. Erinnerungskonkurrenz</a:t>
            </a:r>
          </a:p>
        </p:txBody>
      </p:sp>
    </p:spTree>
    <p:extLst>
      <p:ext uri="{BB962C8B-B14F-4D97-AF65-F5344CB8AC3E}">
        <p14:creationId xmlns:p14="http://schemas.microsoft.com/office/powerpoint/2010/main" val="4285960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p:txBody>
          <a:bodyPr>
            <a:normAutofit fontScale="90000"/>
          </a:bodyPr>
          <a:lstStyle/>
          <a:p>
            <a:r>
              <a:rPr lang="de-DE" b="1" dirty="0"/>
              <a:t>9 Historikerstreit 2.0: Multidirektionale Erinnerung vs. Erinnerungskonkurrenz</a:t>
            </a:r>
          </a:p>
        </p:txBody>
      </p:sp>
      <p:sp>
        <p:nvSpPr>
          <p:cNvPr id="3" name="Textfeld 2">
            <a:extLst>
              <a:ext uri="{FF2B5EF4-FFF2-40B4-BE49-F238E27FC236}">
                <a16:creationId xmlns:a16="http://schemas.microsoft.com/office/drawing/2014/main" id="{65E6CC67-CC66-41FB-80D7-DF26D289404E}"/>
              </a:ext>
            </a:extLst>
          </p:cNvPr>
          <p:cNvSpPr txBox="1"/>
          <p:nvPr/>
        </p:nvSpPr>
        <p:spPr>
          <a:xfrm>
            <a:off x="777602" y="4277362"/>
            <a:ext cx="2203407" cy="2031325"/>
          </a:xfrm>
          <a:prstGeom prst="rect">
            <a:avLst/>
          </a:prstGeom>
          <a:noFill/>
        </p:spPr>
        <p:txBody>
          <a:bodyPr wrap="square" rtlCol="0">
            <a:spAutoFit/>
          </a:bodyPr>
          <a:lstStyle/>
          <a:p>
            <a:r>
              <a:rPr lang="de-DE" dirty="0"/>
              <a:t>Dirk A. Moses,</a:t>
            </a:r>
          </a:p>
          <a:p>
            <a:r>
              <a:rPr lang="de-DE" dirty="0"/>
              <a:t>Professor für Global- </a:t>
            </a:r>
          </a:p>
          <a:p>
            <a:r>
              <a:rPr lang="de-DE" dirty="0"/>
              <a:t>und Menschenrechts-</a:t>
            </a:r>
          </a:p>
          <a:p>
            <a:r>
              <a:rPr lang="de-DE" dirty="0"/>
              <a:t>Geschichte,</a:t>
            </a:r>
          </a:p>
          <a:p>
            <a:r>
              <a:rPr lang="de-DE" dirty="0"/>
              <a:t>University of North Carolina Chapel Hill.</a:t>
            </a:r>
          </a:p>
        </p:txBody>
      </p:sp>
      <p:sp>
        <p:nvSpPr>
          <p:cNvPr id="7" name="Textfeld 6">
            <a:extLst>
              <a:ext uri="{FF2B5EF4-FFF2-40B4-BE49-F238E27FC236}">
                <a16:creationId xmlns:a16="http://schemas.microsoft.com/office/drawing/2014/main" id="{D2B79EF4-FCEA-4783-AF58-548C046A0B4C}"/>
              </a:ext>
            </a:extLst>
          </p:cNvPr>
          <p:cNvSpPr txBox="1"/>
          <p:nvPr/>
        </p:nvSpPr>
        <p:spPr>
          <a:xfrm>
            <a:off x="6064984" y="4277362"/>
            <a:ext cx="3485011" cy="923330"/>
          </a:xfrm>
          <a:prstGeom prst="rect">
            <a:avLst/>
          </a:prstGeom>
          <a:noFill/>
        </p:spPr>
        <p:txBody>
          <a:bodyPr wrap="square" rtlCol="0">
            <a:spAutoFit/>
          </a:bodyPr>
          <a:lstStyle/>
          <a:p>
            <a:r>
              <a:rPr lang="de-DE" dirty="0"/>
              <a:t>Jürgen Zimmerer,</a:t>
            </a:r>
          </a:p>
          <a:p>
            <a:r>
              <a:rPr lang="de-DE" dirty="0"/>
              <a:t>Professor für die Geschichte Afrikas Universität Hamburg</a:t>
            </a:r>
          </a:p>
        </p:txBody>
      </p:sp>
      <p:sp>
        <p:nvSpPr>
          <p:cNvPr id="8" name="Textfeld 7">
            <a:extLst>
              <a:ext uri="{FF2B5EF4-FFF2-40B4-BE49-F238E27FC236}">
                <a16:creationId xmlns:a16="http://schemas.microsoft.com/office/drawing/2014/main" id="{32959635-033B-41BC-A3B0-2DD870367979}"/>
              </a:ext>
            </a:extLst>
          </p:cNvPr>
          <p:cNvSpPr txBox="1"/>
          <p:nvPr/>
        </p:nvSpPr>
        <p:spPr>
          <a:xfrm>
            <a:off x="3421293" y="4299470"/>
            <a:ext cx="2322510" cy="1477328"/>
          </a:xfrm>
          <a:prstGeom prst="rect">
            <a:avLst/>
          </a:prstGeom>
          <a:noFill/>
        </p:spPr>
        <p:txBody>
          <a:bodyPr wrap="square" rtlCol="0">
            <a:spAutoFit/>
          </a:bodyPr>
          <a:lstStyle/>
          <a:p>
            <a:r>
              <a:rPr lang="de-DE" dirty="0"/>
              <a:t>Michael </a:t>
            </a:r>
            <a:r>
              <a:rPr lang="de-DE" dirty="0" err="1"/>
              <a:t>Rothberg</a:t>
            </a:r>
            <a:r>
              <a:rPr lang="de-DE" dirty="0"/>
              <a:t>,</a:t>
            </a:r>
          </a:p>
          <a:p>
            <a:r>
              <a:rPr lang="de-DE" dirty="0"/>
              <a:t>Inhaber des Samuel-Goetz-Lehrstuhls für Holocaust-Studien,</a:t>
            </a:r>
          </a:p>
          <a:p>
            <a:r>
              <a:rPr lang="de-DE" dirty="0"/>
              <a:t>UCLA</a:t>
            </a:r>
          </a:p>
        </p:txBody>
      </p:sp>
      <p:sp>
        <p:nvSpPr>
          <p:cNvPr id="11" name="Textfeld 10">
            <a:extLst>
              <a:ext uri="{FF2B5EF4-FFF2-40B4-BE49-F238E27FC236}">
                <a16:creationId xmlns:a16="http://schemas.microsoft.com/office/drawing/2014/main" id="{1295CD7E-6947-4B3A-8F73-813C5BDE890C}"/>
              </a:ext>
            </a:extLst>
          </p:cNvPr>
          <p:cNvSpPr txBox="1"/>
          <p:nvPr/>
        </p:nvSpPr>
        <p:spPr>
          <a:xfrm>
            <a:off x="684459" y="1845631"/>
            <a:ext cx="5059344" cy="2123658"/>
          </a:xfrm>
          <a:prstGeom prst="rect">
            <a:avLst/>
          </a:prstGeom>
          <a:noFill/>
        </p:spPr>
        <p:txBody>
          <a:bodyPr wrap="square">
            <a:spAutoFit/>
          </a:bodyPr>
          <a:lstStyle/>
          <a:p>
            <a:pPr marL="0" indent="0">
              <a:buFont typeface="Arial" panose="020B0604020202020204" pitchFamily="34" charset="0"/>
              <a:buNone/>
            </a:pPr>
            <a:r>
              <a:rPr lang="de-DE" sz="1200" dirty="0"/>
              <a:t>Nutzungsrechte für die Bilder liegen nicht vor.</a:t>
            </a:r>
          </a:p>
          <a:p>
            <a:pPr marL="0" indent="0">
              <a:buFont typeface="Arial" panose="020B0604020202020204" pitchFamily="34" charset="0"/>
              <a:buNone/>
            </a:pPr>
            <a:endParaRPr lang="de-DE" sz="1200" dirty="0"/>
          </a:p>
          <a:p>
            <a:r>
              <a:rPr lang="de-DE" sz="1200" dirty="0">
                <a:effectLst/>
                <a:latin typeface="Arial" panose="020B0604020202020204" pitchFamily="34" charset="0"/>
                <a:ea typeface="Calibri" panose="020F0502020204030204" pitchFamily="34" charset="0"/>
                <a:cs typeface="Times New Roman" panose="02020603050405020304" pitchFamily="18" charset="0"/>
              </a:rPr>
              <a:t>z.B.:</a:t>
            </a:r>
          </a:p>
          <a:p>
            <a:pPr marL="0" indent="0">
              <a:buNone/>
            </a:pPr>
            <a:r>
              <a:rPr lang="de-DE" sz="1200" dirty="0"/>
              <a:t>https://www.dirkmoses.com/uploads/7/3/8/2/7382125/published/weebly-cropped.jpg?1608224903</a:t>
            </a:r>
          </a:p>
          <a:p>
            <a:pPr marL="0" indent="0">
              <a:buNone/>
            </a:pPr>
            <a:endParaRPr lang="de-DE" sz="1200" dirty="0"/>
          </a:p>
          <a:p>
            <a:pPr marL="0" indent="0">
              <a:buNone/>
            </a:pPr>
            <a:r>
              <a:rPr lang="de-DE" sz="1200" dirty="0"/>
              <a:t>https://assets.deuts</a:t>
            </a:r>
          </a:p>
          <a:p>
            <a:pPr marL="0" indent="0">
              <a:buNone/>
            </a:pPr>
            <a:endParaRPr lang="de-DE" sz="1200" dirty="0"/>
          </a:p>
          <a:p>
            <a:pPr marL="0" indent="0">
              <a:buNone/>
            </a:pPr>
            <a:r>
              <a:rPr lang="de-DE" sz="1200" dirty="0"/>
              <a:t>https://de.wikipedia.org/wiki/J%C3%BCrgen_Zimmerer#/media/Datei:J%C3%BCrgen_Zimmerer_Aufnahme_Kevin_Fuchs.jpgchlandfunk.de/FILE_4f5eb1740c85a063316fdcc032dd38ca/1280xauto.jpg?t=1628492095814</a:t>
            </a:r>
          </a:p>
        </p:txBody>
      </p:sp>
    </p:spTree>
    <p:extLst>
      <p:ext uri="{BB962C8B-B14F-4D97-AF65-F5344CB8AC3E}">
        <p14:creationId xmlns:p14="http://schemas.microsoft.com/office/powerpoint/2010/main" val="616215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a:xfrm>
            <a:off x="528321" y="639447"/>
            <a:ext cx="8696642" cy="1325563"/>
          </a:xfrm>
        </p:spPr>
        <p:txBody>
          <a:bodyPr>
            <a:normAutofit/>
          </a:bodyPr>
          <a:lstStyle/>
          <a:p>
            <a:pPr marL="0" indent="0">
              <a:buNone/>
            </a:pPr>
            <a:r>
              <a:rPr lang="de-DE" dirty="0"/>
              <a:t>Was ist eigentlich das Thema der Debatte?</a:t>
            </a:r>
          </a:p>
        </p:txBody>
      </p:sp>
      <p:sp>
        <p:nvSpPr>
          <p:cNvPr id="3" name="Inhaltsplatzhalter 2">
            <a:extLst>
              <a:ext uri="{FF2B5EF4-FFF2-40B4-BE49-F238E27FC236}">
                <a16:creationId xmlns:a16="http://schemas.microsoft.com/office/drawing/2014/main" id="{E17A0C2A-B5B9-4362-BE98-29DEE8E0CB5F}"/>
              </a:ext>
            </a:extLst>
          </p:cNvPr>
          <p:cNvSpPr>
            <a:spLocks noGrp="1"/>
          </p:cNvSpPr>
          <p:nvPr>
            <p:ph idx="1"/>
          </p:nvPr>
        </p:nvSpPr>
        <p:spPr>
          <a:xfrm>
            <a:off x="528321" y="2235150"/>
            <a:ext cx="9093518" cy="5032375"/>
          </a:xfrm>
        </p:spPr>
        <p:txBody>
          <a:bodyPr>
            <a:normAutofit/>
          </a:bodyPr>
          <a:lstStyle/>
          <a:p>
            <a:pPr marL="0" indent="0">
              <a:buNone/>
            </a:pPr>
            <a:r>
              <a:rPr lang="de-DE" sz="2000" dirty="0">
                <a:effectLst/>
                <a:ea typeface="Calibri" panose="020F0502020204030204" pitchFamily="34" charset="0"/>
              </a:rPr>
              <a:t>(1) Vergleiche und Bezüge zwischen Shoah und anderen Phasen der Geschichte</a:t>
            </a:r>
          </a:p>
          <a:p>
            <a:pPr marL="0" indent="0">
              <a:buNone/>
            </a:pPr>
            <a:r>
              <a:rPr lang="de-DE" sz="2000" dirty="0"/>
              <a:t>(2) Frage nach dem Zusammenhang zwischen dem Kolonialismus des Deutschen Reichs und dem Vernichtungskrieg der Nazis </a:t>
            </a:r>
          </a:p>
          <a:p>
            <a:pPr marL="0" indent="0">
              <a:buNone/>
            </a:pPr>
            <a:r>
              <a:rPr lang="de-DE" sz="2000" dirty="0"/>
              <a:t>(3) Eurozentrismus des Begriffs „Zivilisationsbruch“ und Erweiterung um koloniale Zivilisationsbrüche</a:t>
            </a:r>
          </a:p>
          <a:p>
            <a:pPr marL="0" indent="0">
              <a:buNone/>
            </a:pPr>
            <a:r>
              <a:rPr lang="de-DE" sz="2000" dirty="0"/>
              <a:t>(4) Infragestellung der Singularitätsthese im Kontext der Shoah</a:t>
            </a:r>
          </a:p>
          <a:p>
            <a:pPr marL="0" indent="0">
              <a:buNone/>
            </a:pPr>
            <a:r>
              <a:rPr lang="de-DE" sz="2000" dirty="0"/>
              <a:t>(5) Frage nach postkolonialen/neokolonialen Strukturen in der Gegenwart (z.B. auch in Israel)</a:t>
            </a:r>
          </a:p>
          <a:p>
            <a:pPr marL="0" indent="0">
              <a:buNone/>
            </a:pPr>
            <a:r>
              <a:rPr lang="de-DE" sz="2000" dirty="0"/>
              <a:t>(6) Bewertung von Israelkritik als inhärent antisemitisch</a:t>
            </a:r>
          </a:p>
          <a:p>
            <a:pPr marL="0" indent="0">
              <a:buNone/>
            </a:pPr>
            <a:r>
              <a:rPr lang="de-DE" sz="2000" dirty="0"/>
              <a:t>(7) Neubewertung historischer Epochen bis hin zur Relativierung des Holocaust</a:t>
            </a:r>
          </a:p>
          <a:p>
            <a:pPr marL="0" indent="0">
              <a:buNone/>
            </a:pPr>
            <a:r>
              <a:rPr lang="de-DE" sz="2000" dirty="0"/>
              <a:t>(8) Stärkere Berücksichtigung außereuropäischer/globaler Erinnerung</a:t>
            </a:r>
          </a:p>
          <a:p>
            <a:pPr marL="0" indent="0">
              <a:buNone/>
            </a:pPr>
            <a:endParaRPr lang="de-DE" sz="2000" dirty="0"/>
          </a:p>
        </p:txBody>
      </p:sp>
    </p:spTree>
    <p:extLst>
      <p:ext uri="{BB962C8B-B14F-4D97-AF65-F5344CB8AC3E}">
        <p14:creationId xmlns:p14="http://schemas.microsoft.com/office/powerpoint/2010/main" val="4251750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a:xfrm>
            <a:off x="443804" y="184890"/>
            <a:ext cx="6514681" cy="1325563"/>
          </a:xfrm>
        </p:spPr>
        <p:txBody>
          <a:bodyPr>
            <a:normAutofit/>
          </a:bodyPr>
          <a:lstStyle/>
          <a:p>
            <a:pPr marL="0" indent="0">
              <a:buNone/>
            </a:pPr>
            <a:r>
              <a:rPr lang="de-DE" dirty="0"/>
              <a:t>Provokation: Der Katechismus der Deutschen</a:t>
            </a:r>
          </a:p>
        </p:txBody>
      </p:sp>
      <p:sp>
        <p:nvSpPr>
          <p:cNvPr id="3" name="Inhaltsplatzhalter 2">
            <a:extLst>
              <a:ext uri="{FF2B5EF4-FFF2-40B4-BE49-F238E27FC236}">
                <a16:creationId xmlns:a16="http://schemas.microsoft.com/office/drawing/2014/main" id="{E17A0C2A-B5B9-4362-BE98-29DEE8E0CB5F}"/>
              </a:ext>
            </a:extLst>
          </p:cNvPr>
          <p:cNvSpPr>
            <a:spLocks noGrp="1"/>
          </p:cNvSpPr>
          <p:nvPr>
            <p:ph idx="1"/>
          </p:nvPr>
        </p:nvSpPr>
        <p:spPr>
          <a:xfrm>
            <a:off x="443804" y="2398380"/>
            <a:ext cx="9133840" cy="5032375"/>
          </a:xfrm>
        </p:spPr>
        <p:txBody>
          <a:bodyPr>
            <a:normAutofit/>
          </a:bodyPr>
          <a:lstStyle/>
          <a:p>
            <a:pPr marL="0" indent="0">
              <a:buNone/>
            </a:pPr>
            <a:r>
              <a:rPr lang="de-DE" sz="2000" dirty="0"/>
              <a:t>1. </a:t>
            </a:r>
            <a:r>
              <a:rPr lang="de-DE" sz="2000" b="1" dirty="0"/>
              <a:t>Der Holocaust ist einzigartig</a:t>
            </a:r>
            <a:r>
              <a:rPr lang="de-DE" sz="2000" dirty="0"/>
              <a:t>, da er die uneingeschränkte Vernichtung von Juden um deren Vernichtung willen Im Unterschied zu den pragmatischen und begrenzten Zielen, um derentwillen andere Genozide unternommen wurden, versuchte hier ein Staat zum ersten Mal in der Geschichte ein Volk ausschließlich aus ideologischen Gründen auszulöschen.</a:t>
            </a:r>
          </a:p>
          <a:p>
            <a:pPr marL="0" indent="0">
              <a:buNone/>
            </a:pPr>
            <a:r>
              <a:rPr lang="de-DE" sz="2000" dirty="0"/>
              <a:t>2. Da er die zwischenmenschliche Solidarität beispiellos zerstörte, bildet die </a:t>
            </a:r>
            <a:r>
              <a:rPr lang="de-DE" sz="2000" b="1" dirty="0"/>
              <a:t>Erinnerung an den Holocaust als Zivilisationsbruch das moralische Fundament der deutschen Nation</a:t>
            </a:r>
            <a:r>
              <a:rPr lang="de-DE" sz="2000" dirty="0"/>
              <a:t>, oft gar der Europäischen Zivilisation.</a:t>
            </a:r>
          </a:p>
          <a:p>
            <a:pPr marL="0" indent="0">
              <a:buNone/>
            </a:pPr>
            <a:r>
              <a:rPr lang="de-DE" sz="2000" dirty="0"/>
              <a:t>3. </a:t>
            </a:r>
            <a:r>
              <a:rPr lang="de-DE" sz="2000" b="1" dirty="0"/>
              <a:t>Deutschland</a:t>
            </a:r>
            <a:r>
              <a:rPr lang="de-DE" sz="2000" dirty="0"/>
              <a:t> trägt für die Juden in Deutschland eine besondere Verantwortung und </a:t>
            </a:r>
            <a:r>
              <a:rPr lang="de-DE" sz="2000" b="1" dirty="0"/>
              <a:t>ist Israel zu besonderer Loyalität verpflichtet</a:t>
            </a:r>
            <a:r>
              <a:rPr lang="de-DE" sz="2000" dirty="0"/>
              <a:t>: „Die Sicherheit Israels ist Teil der Staatsräson unseres Landes.“</a:t>
            </a:r>
          </a:p>
          <a:p>
            <a:pPr marL="0" indent="0">
              <a:buNone/>
            </a:pPr>
            <a:r>
              <a:rPr lang="de-DE" sz="2000" dirty="0"/>
              <a:t>4. </a:t>
            </a:r>
            <a:r>
              <a:rPr lang="de-DE" sz="2000" b="1" dirty="0"/>
              <a:t>Der Antisemitismus ist ein Vorurteil und </a:t>
            </a:r>
            <a:r>
              <a:rPr lang="de-DE" sz="2000" dirty="0"/>
              <a:t>Ideologem sui generis und er </a:t>
            </a:r>
            <a:r>
              <a:rPr lang="de-DE" sz="2000" b="1" dirty="0"/>
              <a:t>war ein spezifisch deutsches Phänomen</a:t>
            </a:r>
            <a:r>
              <a:rPr lang="de-DE" sz="2000" dirty="0"/>
              <a:t>. Er sollte nicht mit Rassismus verwechselt werden.</a:t>
            </a:r>
          </a:p>
          <a:p>
            <a:pPr marL="0" indent="0">
              <a:buNone/>
            </a:pPr>
            <a:r>
              <a:rPr lang="de-DE" sz="2000" dirty="0"/>
              <a:t>5. </a:t>
            </a:r>
            <a:r>
              <a:rPr lang="de-DE" sz="2000" b="1" dirty="0"/>
              <a:t>Antizionismus ist Antisemitismus</a:t>
            </a:r>
            <a:r>
              <a:rPr lang="de-DE" sz="2000" dirty="0"/>
              <a:t>.</a:t>
            </a:r>
          </a:p>
          <a:p>
            <a:pPr marL="0" indent="0">
              <a:buNone/>
            </a:pPr>
            <a:endParaRPr lang="de-DE" sz="2000" dirty="0"/>
          </a:p>
        </p:txBody>
      </p:sp>
      <p:sp>
        <p:nvSpPr>
          <p:cNvPr id="8" name="Textfeld 7">
            <a:extLst>
              <a:ext uri="{FF2B5EF4-FFF2-40B4-BE49-F238E27FC236}">
                <a16:creationId xmlns:a16="http://schemas.microsoft.com/office/drawing/2014/main" id="{E6C10383-F608-47E5-84FF-C393DF155B7C}"/>
              </a:ext>
            </a:extLst>
          </p:cNvPr>
          <p:cNvSpPr txBox="1"/>
          <p:nvPr/>
        </p:nvSpPr>
        <p:spPr>
          <a:xfrm>
            <a:off x="426486" y="1592352"/>
            <a:ext cx="6514680" cy="646331"/>
          </a:xfrm>
          <a:prstGeom prst="rect">
            <a:avLst/>
          </a:prstGeom>
          <a:noFill/>
        </p:spPr>
        <p:txBody>
          <a:bodyPr wrap="square">
            <a:spAutoFit/>
          </a:bodyPr>
          <a:lstStyle/>
          <a:p>
            <a:pPr marL="0" indent="0">
              <a:buNone/>
            </a:pPr>
            <a:r>
              <a:rPr lang="de-DE" sz="1800" dirty="0"/>
              <a:t>Dieser Katechismus besteht nach Dirk A. Moses aus fünf </a:t>
            </a:r>
          </a:p>
          <a:p>
            <a:pPr marL="0" indent="0">
              <a:buNone/>
            </a:pPr>
            <a:r>
              <a:rPr lang="de-DE" sz="1800" dirty="0"/>
              <a:t>Überzeugungen:</a:t>
            </a:r>
          </a:p>
        </p:txBody>
      </p:sp>
    </p:spTree>
    <p:extLst>
      <p:ext uri="{BB962C8B-B14F-4D97-AF65-F5344CB8AC3E}">
        <p14:creationId xmlns:p14="http://schemas.microsoft.com/office/powerpoint/2010/main" val="3152881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7D2FE-0256-424F-90B7-172EEC775C1B}"/>
              </a:ext>
            </a:extLst>
          </p:cNvPr>
          <p:cNvSpPr>
            <a:spLocks noGrp="1"/>
          </p:cNvSpPr>
          <p:nvPr>
            <p:ph type="title"/>
          </p:nvPr>
        </p:nvSpPr>
        <p:spPr>
          <a:xfrm>
            <a:off x="564580" y="24519"/>
            <a:ext cx="8543925" cy="1325563"/>
          </a:xfrm>
        </p:spPr>
        <p:txBody>
          <a:bodyPr/>
          <a:lstStyle/>
          <a:p>
            <a:r>
              <a:rPr lang="de-DE" dirty="0"/>
              <a:t>Thesen von </a:t>
            </a:r>
            <a:r>
              <a:rPr lang="de-DE" dirty="0" err="1"/>
              <a:t>Rothberg</a:t>
            </a:r>
            <a:r>
              <a:rPr lang="de-DE" dirty="0"/>
              <a:t>/Zimmerer</a:t>
            </a:r>
          </a:p>
        </p:txBody>
      </p:sp>
      <p:sp>
        <p:nvSpPr>
          <p:cNvPr id="5" name="Textfeld 4">
            <a:extLst>
              <a:ext uri="{FF2B5EF4-FFF2-40B4-BE49-F238E27FC236}">
                <a16:creationId xmlns:a16="http://schemas.microsoft.com/office/drawing/2014/main" id="{15B20E3A-C43B-424D-8B02-97615248394F}"/>
              </a:ext>
            </a:extLst>
          </p:cNvPr>
          <p:cNvSpPr txBox="1"/>
          <p:nvPr/>
        </p:nvSpPr>
        <p:spPr>
          <a:xfrm>
            <a:off x="483079" y="1155775"/>
            <a:ext cx="9215886" cy="5537029"/>
          </a:xfrm>
          <a:prstGeom prst="rect">
            <a:avLst/>
          </a:prstGeom>
          <a:noFill/>
        </p:spPr>
        <p:txBody>
          <a:bodyPr wrap="square">
            <a:spAutoFit/>
          </a:bodyPr>
          <a:lstStyle/>
          <a:p>
            <a:pPr>
              <a:lnSpc>
                <a:spcPct val="107000"/>
              </a:lnSpc>
              <a:spcAft>
                <a:spcPts val="600"/>
              </a:spcAft>
            </a:pPr>
            <a:r>
              <a:rPr lang="de-DE" sz="1400" dirty="0">
                <a:effectLst/>
                <a:latin typeface="Arial" panose="020B0604020202020204" pitchFamily="34" charset="0"/>
                <a:ea typeface="Calibri" panose="020F0502020204030204" pitchFamily="34" charset="0"/>
                <a:cs typeface="Times New Roman" panose="02020603050405020304" pitchFamily="18" charset="0"/>
              </a:rPr>
              <a:t>(1) Das Verbot jedes Vergleichs und In-Beziehung-Setzens führt zu einer Herauslösung der Shoah aus der Geschichte. Vergleiche und Analogien begleiteten die Erinnerung an den Holocaust von Anfang an.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400" dirty="0">
                <a:effectLst/>
                <a:latin typeface="Arial" panose="020B0604020202020204" pitchFamily="34" charset="0"/>
                <a:ea typeface="Calibri" panose="020F0502020204030204" pitchFamily="34" charset="0"/>
                <a:cs typeface="Times New Roman" panose="02020603050405020304" pitchFamily="18" charset="0"/>
              </a:rPr>
              <a:t>(2) Das Pochen auf die Unvergleichbarkeit blockiert den Blick auf wichtige Wurzeln der nationalsozialistischen Verbrechen, insbesondere auf den deutschen Vernichtungskrieg „im Osten“ zur Gewinnung von kolonialem „Lebensraum“.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400" dirty="0">
                <a:effectLst/>
                <a:latin typeface="Arial" panose="020B0604020202020204" pitchFamily="34" charset="0"/>
                <a:ea typeface="Calibri" panose="020F0502020204030204" pitchFamily="34" charset="0"/>
                <a:cs typeface="Times New Roman" panose="02020603050405020304" pitchFamily="18" charset="0"/>
              </a:rPr>
              <a:t>(3) Es vermindert die moralische Schlagkraft des „Nie-wieder“, denn singuläre Ereignisse können sich nicht wiederholen.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400" dirty="0">
                <a:effectLst/>
                <a:latin typeface="Arial" panose="020B0604020202020204" pitchFamily="34" charset="0"/>
                <a:ea typeface="Calibri" panose="020F0502020204030204" pitchFamily="34" charset="0"/>
                <a:cs typeface="Times New Roman" panose="02020603050405020304" pitchFamily="18" charset="0"/>
              </a:rPr>
              <a:t>(4) Es erlaubt rechten Regierungen in Europa, die vieltausendfache Komplizenschaft der Vorfahren ihrer Bürger zu vertuschen.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400" dirty="0">
                <a:effectLst/>
                <a:latin typeface="Arial" panose="020B0604020202020204" pitchFamily="34" charset="0"/>
                <a:ea typeface="Calibri" panose="020F0502020204030204" pitchFamily="34" charset="0"/>
                <a:cs typeface="Times New Roman" panose="02020603050405020304" pitchFamily="18" charset="0"/>
              </a:rPr>
              <a:t>(5) Es vergibt die Chance, eine inklusivere Erinnerungskultur zu entwickeln, wie sie der immer heterogeneren deutschen Gesellschaft angemessen wäre.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400" dirty="0">
                <a:effectLst/>
                <a:latin typeface="Arial" panose="020B0604020202020204" pitchFamily="34" charset="0"/>
                <a:ea typeface="Calibri" panose="020F0502020204030204" pitchFamily="34" charset="0"/>
                <a:cs typeface="Times New Roman" panose="02020603050405020304" pitchFamily="18" charset="0"/>
              </a:rPr>
              <a:t>(6) Die Abwehr einer Debatte über koloniale Verbrechen dient der unkritischen Rettung einer europäischen Moderne. Die exklusive Verwendung des Begriffs „Zivilisationsbruch“ für den Holocaust negiert, dass (</a:t>
            </a:r>
            <a:r>
              <a:rPr lang="de-DE" sz="1400" dirty="0" err="1">
                <a:effectLst/>
                <a:latin typeface="Arial" panose="020B0604020202020204" pitchFamily="34" charset="0"/>
                <a:ea typeface="Calibri" panose="020F0502020204030204" pitchFamily="34" charset="0"/>
                <a:cs typeface="Times New Roman" panose="02020603050405020304" pitchFamily="18" charset="0"/>
              </a:rPr>
              <a:t>genozidale</a:t>
            </a:r>
            <a:r>
              <a:rPr lang="de-DE" sz="1400" dirty="0">
                <a:effectLst/>
                <a:latin typeface="Arial" panose="020B0604020202020204" pitchFamily="34" charset="0"/>
                <a:ea typeface="Calibri" panose="020F0502020204030204" pitchFamily="34" charset="0"/>
                <a:cs typeface="Times New Roman" panose="02020603050405020304" pitchFamily="18" charset="0"/>
              </a:rPr>
              <a:t>) koloniale Verbrechen ebenfalls gegen (außereuropäische) Zivilisationen gerichtet waren.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400" dirty="0">
                <a:effectLst/>
                <a:latin typeface="Arial" panose="020B0604020202020204" pitchFamily="34" charset="0"/>
                <a:ea typeface="Calibri" panose="020F0502020204030204" pitchFamily="34" charset="0"/>
                <a:cs typeface="Times New Roman" panose="02020603050405020304" pitchFamily="18" charset="0"/>
              </a:rPr>
              <a:t>(7) Wichtig ist eine Ethik des Vergleichs. Vergleiche können die jeweiligen historischen Besonderheiten herausarbeiten. Am Ende steht nicht weniger deutsche Verantwortung, sondern mehr, nicht weniger, sondern mehr Kampf gegen Antisemitismus und Rassismus.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400" dirty="0">
                <a:effectLst/>
                <a:latin typeface="Arial" panose="020B0604020202020204" pitchFamily="34" charset="0"/>
                <a:ea typeface="Calibri" panose="020F0502020204030204" pitchFamily="34" charset="0"/>
                <a:cs typeface="Times New Roman" panose="02020603050405020304" pitchFamily="18" charset="0"/>
              </a:rPr>
              <a:t>(8) Die deutsche Erinnerungskultur, sollte multidirektional erweitert werden: jenseits des Eurozentrismus sollen Brücken zu anderen Gewaltgeschichten geschlagen werden.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400" dirty="0">
                <a:effectLst/>
                <a:latin typeface="Arial" panose="020B0604020202020204" pitchFamily="34" charset="0"/>
                <a:ea typeface="Calibri" panose="020F0502020204030204" pitchFamily="34" charset="0"/>
                <a:cs typeface="Times New Roman" panose="02020603050405020304" pitchFamily="18" charset="0"/>
              </a:rPr>
              <a:t>(9) Hieraus entsteht dann keine Erinnerungskonkurrenz, sondern in einem dialogischen Prozess entsteht mehr Erinnerung steht und nicht weniger.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696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DD023-C7F8-4D90-A059-3486603E8F77}"/>
              </a:ext>
            </a:extLst>
          </p:cNvPr>
          <p:cNvSpPr>
            <a:spLocks noGrp="1"/>
          </p:cNvSpPr>
          <p:nvPr>
            <p:ph type="title"/>
          </p:nvPr>
        </p:nvSpPr>
        <p:spPr>
          <a:xfrm>
            <a:off x="528638" y="18256"/>
            <a:ext cx="9161462" cy="1325563"/>
          </a:xfrm>
        </p:spPr>
        <p:txBody>
          <a:bodyPr>
            <a:normAutofit/>
          </a:bodyPr>
          <a:lstStyle/>
          <a:p>
            <a:r>
              <a:rPr lang="de-DE" dirty="0"/>
              <a:t>Akteure</a:t>
            </a:r>
          </a:p>
        </p:txBody>
      </p:sp>
      <p:sp>
        <p:nvSpPr>
          <p:cNvPr id="3" name="Inhaltsplatzhalter 2">
            <a:extLst>
              <a:ext uri="{FF2B5EF4-FFF2-40B4-BE49-F238E27FC236}">
                <a16:creationId xmlns:a16="http://schemas.microsoft.com/office/drawing/2014/main" id="{DB35BBF4-A0D3-4491-847A-93BD0A20B3B6}"/>
              </a:ext>
            </a:extLst>
          </p:cNvPr>
          <p:cNvSpPr>
            <a:spLocks noGrp="1"/>
          </p:cNvSpPr>
          <p:nvPr>
            <p:ph idx="1"/>
          </p:nvPr>
        </p:nvSpPr>
        <p:spPr>
          <a:xfrm>
            <a:off x="681038" y="2146299"/>
            <a:ext cx="8543925" cy="4030663"/>
          </a:xfrm>
        </p:spPr>
        <p:txBody>
          <a:bodyPr/>
          <a:lstStyle/>
          <a:p>
            <a:pPr marL="0" indent="0">
              <a:buNone/>
            </a:pPr>
            <a:endParaRPr lang="de-DE" dirty="0"/>
          </a:p>
          <a:p>
            <a:pPr marL="0" indent="0">
              <a:buNone/>
            </a:pPr>
            <a:endParaRPr lang="de-DE" dirty="0"/>
          </a:p>
        </p:txBody>
      </p:sp>
      <p:sp>
        <p:nvSpPr>
          <p:cNvPr id="9" name="Textfeld 8">
            <a:extLst>
              <a:ext uri="{FF2B5EF4-FFF2-40B4-BE49-F238E27FC236}">
                <a16:creationId xmlns:a16="http://schemas.microsoft.com/office/drawing/2014/main" id="{2B488A9E-78DC-47F6-8072-4686B4483632}"/>
              </a:ext>
            </a:extLst>
          </p:cNvPr>
          <p:cNvSpPr txBox="1"/>
          <p:nvPr/>
        </p:nvSpPr>
        <p:spPr>
          <a:xfrm>
            <a:off x="1438" y="4469981"/>
            <a:ext cx="4951562" cy="523220"/>
          </a:xfrm>
          <a:prstGeom prst="rect">
            <a:avLst/>
          </a:prstGeom>
          <a:noFill/>
        </p:spPr>
        <p:txBody>
          <a:bodyPr wrap="square">
            <a:spAutoFit/>
          </a:bodyPr>
          <a:lstStyle/>
          <a:p>
            <a:r>
              <a:rPr lang="de-DE" sz="1400" dirty="0"/>
              <a:t>Lothar von Trotha (1848–1920), Kommandeur der Kaiserlichen Schutztruppe in der Kolonie Deutsch-Südwestafrika 1904/05</a:t>
            </a:r>
          </a:p>
        </p:txBody>
      </p:sp>
      <p:pic>
        <p:nvPicPr>
          <p:cNvPr id="8" name="Grafik 7">
            <a:extLst>
              <a:ext uri="{FF2B5EF4-FFF2-40B4-BE49-F238E27FC236}">
                <a16:creationId xmlns:a16="http://schemas.microsoft.com/office/drawing/2014/main" id="{FBFF83E2-9EA0-41D8-B6B2-83B59E128DB0}"/>
              </a:ext>
            </a:extLst>
          </p:cNvPr>
          <p:cNvPicPr>
            <a:picLocks noChangeAspect="1"/>
          </p:cNvPicPr>
          <p:nvPr/>
        </p:nvPicPr>
        <p:blipFill>
          <a:blip r:embed="rId3" cstate="print"/>
          <a:stretch>
            <a:fillRect/>
          </a:stretch>
        </p:blipFill>
        <p:spPr>
          <a:xfrm>
            <a:off x="5579130" y="1187270"/>
            <a:ext cx="4217839" cy="6305670"/>
          </a:xfrm>
          <a:prstGeom prst="rect">
            <a:avLst/>
          </a:prstGeom>
        </p:spPr>
      </p:pic>
      <p:sp>
        <p:nvSpPr>
          <p:cNvPr id="10" name="Textfeld 9">
            <a:extLst>
              <a:ext uri="{FF2B5EF4-FFF2-40B4-BE49-F238E27FC236}">
                <a16:creationId xmlns:a16="http://schemas.microsoft.com/office/drawing/2014/main" id="{2170CFD2-563C-471D-BD16-66CD2238F786}"/>
              </a:ext>
            </a:extLst>
          </p:cNvPr>
          <p:cNvSpPr txBox="1"/>
          <p:nvPr/>
        </p:nvSpPr>
        <p:spPr>
          <a:xfrm>
            <a:off x="627568" y="5670730"/>
            <a:ext cx="4951562" cy="523220"/>
          </a:xfrm>
          <a:prstGeom prst="rect">
            <a:avLst/>
          </a:prstGeom>
          <a:noFill/>
        </p:spPr>
        <p:txBody>
          <a:bodyPr wrap="square">
            <a:spAutoFit/>
          </a:bodyPr>
          <a:lstStyle/>
          <a:p>
            <a:r>
              <a:rPr lang="de-DE" sz="1400" dirty="0"/>
              <a:t>Theodor </a:t>
            </a:r>
            <a:r>
              <a:rPr lang="de-DE" sz="1400" dirty="0" err="1"/>
              <a:t>Leutwein</a:t>
            </a:r>
            <a:r>
              <a:rPr lang="de-DE" sz="1400" dirty="0"/>
              <a:t> (1849, </a:t>
            </a:r>
            <a:r>
              <a:rPr lang="de-DE" sz="1400" dirty="0" err="1"/>
              <a:t>Strümpfelbrunn</a:t>
            </a:r>
            <a:r>
              <a:rPr lang="de-DE" sz="1400" dirty="0"/>
              <a:t> – 1921, Freiburg),</a:t>
            </a:r>
          </a:p>
          <a:p>
            <a:r>
              <a:rPr lang="de-DE" sz="1400" dirty="0"/>
              <a:t>1895-1905 Gouverneur von Deutsch-Südwestafrika. </a:t>
            </a:r>
          </a:p>
        </p:txBody>
      </p:sp>
      <p:sp>
        <p:nvSpPr>
          <p:cNvPr id="11" name="Textfeld 10">
            <a:extLst>
              <a:ext uri="{FF2B5EF4-FFF2-40B4-BE49-F238E27FC236}">
                <a16:creationId xmlns:a16="http://schemas.microsoft.com/office/drawing/2014/main" id="{0485F7F8-0C11-4B6A-BF85-808246B3B1BC}"/>
              </a:ext>
            </a:extLst>
          </p:cNvPr>
          <p:cNvSpPr txBox="1"/>
          <p:nvPr/>
        </p:nvSpPr>
        <p:spPr>
          <a:xfrm>
            <a:off x="1225221" y="6454381"/>
            <a:ext cx="496388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gemeinfrei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https://de.wikipedia.org/wiki/Theodor_Leutwein#/media/Datei:Leutwein01.gif</a:t>
            </a:r>
          </a:p>
        </p:txBody>
      </p:sp>
      <p:sp>
        <p:nvSpPr>
          <p:cNvPr id="12" name="Textfeld 11">
            <a:extLst>
              <a:ext uri="{FF2B5EF4-FFF2-40B4-BE49-F238E27FC236}">
                <a16:creationId xmlns:a16="http://schemas.microsoft.com/office/drawing/2014/main" id="{FB0DEBD4-A195-43BF-92CF-0A60E59EFC76}"/>
              </a:ext>
            </a:extLst>
          </p:cNvPr>
          <p:cNvSpPr txBox="1"/>
          <p:nvPr/>
        </p:nvSpPr>
        <p:spPr>
          <a:xfrm>
            <a:off x="302179" y="1937403"/>
            <a:ext cx="4963886" cy="923330"/>
          </a:xfrm>
          <a:prstGeom prst="rect">
            <a:avLst/>
          </a:prstGeom>
          <a:noFill/>
        </p:spPr>
        <p:txBody>
          <a:bodyPr wrap="square">
            <a:spAutoFit/>
          </a:bodyPr>
          <a:lstStyle/>
          <a:p>
            <a:r>
              <a:rPr lang="de-DE" dirty="0"/>
              <a:t>Bild:</a:t>
            </a:r>
          </a:p>
          <a:p>
            <a:r>
              <a:rPr lang="de-DE" dirty="0"/>
              <a:t>https://www.zeit.de/2021/42/lothar-von-trotha-voelkermord-herero-nama-nachlass-geschichte</a:t>
            </a:r>
          </a:p>
        </p:txBody>
      </p:sp>
    </p:spTree>
    <p:extLst>
      <p:ext uri="{BB962C8B-B14F-4D97-AF65-F5344CB8AC3E}">
        <p14:creationId xmlns:p14="http://schemas.microsoft.com/office/powerpoint/2010/main" val="2198696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a:xfrm>
            <a:off x="319298" y="495756"/>
            <a:ext cx="8543925" cy="1325563"/>
          </a:xfrm>
        </p:spPr>
        <p:txBody>
          <a:bodyPr>
            <a:normAutofit/>
          </a:bodyPr>
          <a:lstStyle/>
          <a:p>
            <a:pPr marL="0" indent="0">
              <a:buNone/>
            </a:pPr>
            <a:r>
              <a:rPr lang="de-DE" dirty="0"/>
              <a:t>Einordnung: </a:t>
            </a:r>
            <a:br>
              <a:rPr lang="de-DE" dirty="0"/>
            </a:br>
            <a:r>
              <a:rPr lang="de-DE" dirty="0"/>
              <a:t>Sebastian Conrad</a:t>
            </a:r>
          </a:p>
        </p:txBody>
      </p:sp>
      <p:sp>
        <p:nvSpPr>
          <p:cNvPr id="7" name="Textfeld 6">
            <a:extLst>
              <a:ext uri="{FF2B5EF4-FFF2-40B4-BE49-F238E27FC236}">
                <a16:creationId xmlns:a16="http://schemas.microsoft.com/office/drawing/2014/main" id="{70CA17C2-1894-4211-BF81-15B00870DA3B}"/>
              </a:ext>
            </a:extLst>
          </p:cNvPr>
          <p:cNvSpPr txBox="1"/>
          <p:nvPr/>
        </p:nvSpPr>
        <p:spPr>
          <a:xfrm>
            <a:off x="5640055" y="3014506"/>
            <a:ext cx="4953836" cy="369332"/>
          </a:xfrm>
          <a:prstGeom prst="rect">
            <a:avLst/>
          </a:prstGeom>
          <a:noFill/>
        </p:spPr>
        <p:txBody>
          <a:bodyPr wrap="square">
            <a:spAutoFit/>
          </a:bodyPr>
          <a:lstStyle/>
          <a:p>
            <a:r>
              <a:rPr lang="de-DE" dirty="0">
                <a:solidFill>
                  <a:schemeClr val="tx1">
                    <a:lumMod val="95000"/>
                    <a:lumOff val="5000"/>
                  </a:schemeClr>
                </a:solidFill>
              </a:rPr>
              <a:t>Professor für Neuere Geschichte, FU Berlin</a:t>
            </a:r>
          </a:p>
        </p:txBody>
      </p:sp>
      <p:sp>
        <p:nvSpPr>
          <p:cNvPr id="9" name="Textfeld 8">
            <a:extLst>
              <a:ext uri="{FF2B5EF4-FFF2-40B4-BE49-F238E27FC236}">
                <a16:creationId xmlns:a16="http://schemas.microsoft.com/office/drawing/2014/main" id="{CCE53B0E-1F3B-4BF3-81DF-A4967316CF6F}"/>
              </a:ext>
            </a:extLst>
          </p:cNvPr>
          <p:cNvSpPr txBox="1"/>
          <p:nvPr/>
        </p:nvSpPr>
        <p:spPr>
          <a:xfrm>
            <a:off x="457201" y="1878932"/>
            <a:ext cx="4953836" cy="1477328"/>
          </a:xfrm>
          <a:prstGeom prst="rect">
            <a:avLst/>
          </a:prstGeom>
          <a:noFill/>
        </p:spPr>
        <p:txBody>
          <a:bodyPr wrap="square">
            <a:spAutoFit/>
          </a:bodyPr>
          <a:lstStyle/>
          <a:p>
            <a:r>
              <a:rPr lang="de-DE" sz="1800" dirty="0">
                <a:effectLst/>
                <a:ea typeface="Calibri" panose="020F0502020204030204" pitchFamily="34" charset="0"/>
              </a:rPr>
              <a:t>Ablösung eines Erinnerungsregimes durch ein anderes: Das historische Narrativ der Nachkriegszeit (Erinnerung I) wird … herausgefordert oder zumindest ergänzt (Erinnerung II). </a:t>
            </a:r>
            <a:endParaRPr lang="de-DE" dirty="0"/>
          </a:p>
        </p:txBody>
      </p:sp>
      <p:sp>
        <p:nvSpPr>
          <p:cNvPr id="11" name="Textfeld 10">
            <a:extLst>
              <a:ext uri="{FF2B5EF4-FFF2-40B4-BE49-F238E27FC236}">
                <a16:creationId xmlns:a16="http://schemas.microsoft.com/office/drawing/2014/main" id="{C62B18A0-FE0B-4EB0-9037-DB9F014901BC}"/>
              </a:ext>
            </a:extLst>
          </p:cNvPr>
          <p:cNvSpPr txBox="1"/>
          <p:nvPr/>
        </p:nvSpPr>
        <p:spPr>
          <a:xfrm>
            <a:off x="457201" y="3499174"/>
            <a:ext cx="9199264" cy="3139321"/>
          </a:xfrm>
          <a:prstGeom prst="rect">
            <a:avLst/>
          </a:prstGeom>
          <a:noFill/>
        </p:spPr>
        <p:txBody>
          <a:bodyPr wrap="square">
            <a:spAutoFit/>
          </a:bodyPr>
          <a:lstStyle/>
          <a:p>
            <a:r>
              <a:rPr lang="de-DE" dirty="0"/>
              <a:t>Erinnerung I: </a:t>
            </a:r>
            <a:r>
              <a:rPr lang="de-DE" sz="1800" dirty="0">
                <a:effectLst/>
                <a:ea typeface="Calibri" panose="020F0502020204030204" pitchFamily="34" charset="0"/>
              </a:rPr>
              <a:t>Distanz vom Nationalsozialismus, Demokratisierung, Absage an Krieg und Diktatur. Und im Zentrum: die kritische Aufarbeitung der deutschen Schuld, des Holocaust. </a:t>
            </a:r>
          </a:p>
          <a:p>
            <a:endParaRPr lang="de-DE" dirty="0"/>
          </a:p>
          <a:p>
            <a:r>
              <a:rPr lang="de-DE" dirty="0"/>
              <a:t>Erinnerung II: Kolonialismus - vier Felder der öffentlichen Aushandlung</a:t>
            </a:r>
          </a:p>
          <a:p>
            <a:pPr marL="285750" indent="-285750">
              <a:buFont typeface="Arial" panose="020B0604020202020204" pitchFamily="34" charset="0"/>
              <a:buChar char="•"/>
            </a:pPr>
            <a:r>
              <a:rPr lang="de-DE" dirty="0"/>
              <a:t>Klagen der Herero vor einem Gericht in New York </a:t>
            </a:r>
          </a:p>
          <a:p>
            <a:pPr marL="285750" indent="-285750">
              <a:buFont typeface="Arial" panose="020B0604020202020204" pitchFamily="34" charset="0"/>
              <a:buChar char="•"/>
            </a:pPr>
            <a:r>
              <a:rPr lang="de-DE" dirty="0"/>
              <a:t>Debatten über die Umbenennung kolonialer Straßennamen</a:t>
            </a:r>
          </a:p>
          <a:p>
            <a:pPr marL="285750" indent="-285750">
              <a:buFont typeface="Arial" panose="020B0604020202020204" pitchFamily="34" charset="0"/>
              <a:buChar char="•"/>
            </a:pPr>
            <a:r>
              <a:rPr lang="de-DE" dirty="0"/>
              <a:t>der öffentliche Konflikt um das Humboldt-Forum</a:t>
            </a:r>
          </a:p>
          <a:p>
            <a:pPr marL="285750" indent="-285750">
              <a:buFont typeface="Arial" panose="020B0604020202020204" pitchFamily="34" charset="0"/>
              <a:buChar char="•"/>
            </a:pPr>
            <a:r>
              <a:rPr lang="de-DE" dirty="0"/>
              <a:t>die Diskussion um die Restitution von Kunstobjekten</a:t>
            </a:r>
          </a:p>
          <a:p>
            <a:endParaRPr lang="de-DE" dirty="0"/>
          </a:p>
          <a:p>
            <a:r>
              <a:rPr lang="de-DE" sz="1800" dirty="0">
                <a:effectLst/>
                <a:ea typeface="Calibri" panose="020F0502020204030204" pitchFamily="34" charset="0"/>
              </a:rPr>
              <a:t>Die europäische Integration brachte die Erinnerung I mit sich; die Globalisierung, um es verkürzt zu sagen, die Erinnerung II.</a:t>
            </a:r>
            <a:endParaRPr lang="de-DE" dirty="0"/>
          </a:p>
        </p:txBody>
      </p:sp>
      <p:sp>
        <p:nvSpPr>
          <p:cNvPr id="8" name="Textfeld 7">
            <a:extLst>
              <a:ext uri="{FF2B5EF4-FFF2-40B4-BE49-F238E27FC236}">
                <a16:creationId xmlns:a16="http://schemas.microsoft.com/office/drawing/2014/main" id="{1B339BB5-4D0D-4C6E-9EDD-6400ADCFDFB9}"/>
              </a:ext>
            </a:extLst>
          </p:cNvPr>
          <p:cNvSpPr txBox="1"/>
          <p:nvPr/>
        </p:nvSpPr>
        <p:spPr>
          <a:xfrm>
            <a:off x="5640055" y="1433344"/>
            <a:ext cx="3958214" cy="1015663"/>
          </a:xfrm>
          <a:prstGeom prst="rect">
            <a:avLst/>
          </a:prstGeom>
          <a:noFill/>
        </p:spPr>
        <p:txBody>
          <a:bodyPr wrap="square">
            <a:spAutoFit/>
          </a:bodyPr>
          <a:lstStyle/>
          <a:p>
            <a:r>
              <a:rPr lang="de-DE" sz="1200" dirty="0"/>
              <a:t>Nutzungsrecht für das Bild liegt nicht vor.</a:t>
            </a:r>
          </a:p>
          <a:p>
            <a:endParaRPr lang="de-DE" sz="1200" dirty="0"/>
          </a:p>
          <a:p>
            <a:r>
              <a:rPr lang="de-DE" sz="1200" dirty="0"/>
              <a:t>https://www.ae-info.org/attach/User/Conrad_Sebastian/scaled-0x200_Conrad_Sebastian_small.jpg</a:t>
            </a:r>
          </a:p>
        </p:txBody>
      </p:sp>
    </p:spTree>
    <p:extLst>
      <p:ext uri="{BB962C8B-B14F-4D97-AF65-F5344CB8AC3E}">
        <p14:creationId xmlns:p14="http://schemas.microsoft.com/office/powerpoint/2010/main" val="513878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2CE2-C74D-4A0D-BFEA-614BB1B7A49B}"/>
              </a:ext>
            </a:extLst>
          </p:cNvPr>
          <p:cNvSpPr>
            <a:spLocks noGrp="1"/>
          </p:cNvSpPr>
          <p:nvPr>
            <p:ph type="title"/>
          </p:nvPr>
        </p:nvSpPr>
        <p:spPr/>
        <p:txBody>
          <a:bodyPr>
            <a:normAutofit/>
          </a:bodyPr>
          <a:lstStyle/>
          <a:p>
            <a:pPr marL="0" indent="0">
              <a:buNone/>
            </a:pPr>
            <a:r>
              <a:rPr lang="de-DE" dirty="0"/>
              <a:t>Die „Faulenbach-Formel“ als Kompromiss?</a:t>
            </a:r>
          </a:p>
        </p:txBody>
      </p:sp>
      <p:sp>
        <p:nvSpPr>
          <p:cNvPr id="5" name="Textfeld 4">
            <a:extLst>
              <a:ext uri="{FF2B5EF4-FFF2-40B4-BE49-F238E27FC236}">
                <a16:creationId xmlns:a16="http://schemas.microsoft.com/office/drawing/2014/main" id="{EEEF2EC2-CE49-4874-91A0-844FED61E771}"/>
              </a:ext>
            </a:extLst>
          </p:cNvPr>
          <p:cNvSpPr txBox="1"/>
          <p:nvPr/>
        </p:nvSpPr>
        <p:spPr>
          <a:xfrm>
            <a:off x="681037" y="1915714"/>
            <a:ext cx="8920163" cy="3554819"/>
          </a:xfrm>
          <a:prstGeom prst="rect">
            <a:avLst/>
          </a:prstGeom>
          <a:noFill/>
        </p:spPr>
        <p:txBody>
          <a:bodyPr wrap="square">
            <a:spAutoFit/>
          </a:bodyPr>
          <a:lstStyle/>
          <a:p>
            <a:pPr>
              <a:spcAft>
                <a:spcPts val="600"/>
              </a:spcAft>
            </a:pPr>
            <a:r>
              <a:rPr lang="de-DE" sz="2000" dirty="0"/>
              <a:t>Die von Prof. Bernd Faulenbach im Abschlussbericht der Enquete-Kommission „Überwindung der Folgen der SED-Diktatur im Prozess der deutschen Einheit“ formulierte sog „Faulenbach-Formel"  sieht vor:</a:t>
            </a:r>
          </a:p>
          <a:p>
            <a:pPr>
              <a:spcAft>
                <a:spcPts val="600"/>
              </a:spcAft>
            </a:pPr>
            <a:r>
              <a:rPr lang="de-DE" sz="2000" dirty="0"/>
              <a:t>1.	Bei der Auseinandersetzung mit den Verbrechen des Stalinismus dürfen die NS-Verbrechen nicht relativiert werden.</a:t>
            </a:r>
          </a:p>
          <a:p>
            <a:pPr>
              <a:spcAft>
                <a:spcPts val="600"/>
              </a:spcAft>
            </a:pPr>
            <a:r>
              <a:rPr lang="de-DE" sz="2000" dirty="0"/>
              <a:t>2.	Beim Verweis auf die NS-Verbrechen dürfen die stalinistischen Verbrechen nicht verharmlost werden.</a:t>
            </a:r>
          </a:p>
          <a:p>
            <a:pPr>
              <a:spcAft>
                <a:spcPts val="600"/>
              </a:spcAft>
            </a:pPr>
            <a:endParaRPr lang="de-DE" sz="2000" dirty="0"/>
          </a:p>
          <a:p>
            <a:pPr>
              <a:spcAft>
                <a:spcPts val="600"/>
              </a:spcAft>
            </a:pPr>
            <a:endParaRPr lang="de-DE" sz="2000" dirty="0"/>
          </a:p>
          <a:p>
            <a:pPr>
              <a:spcAft>
                <a:spcPts val="600"/>
              </a:spcAft>
            </a:pPr>
            <a:r>
              <a:rPr lang="de-DE" sz="2000" dirty="0"/>
              <a:t>Ist diese Formel in der aktuellen Debatte um koloniale und NS-Erinnerung hilfreich?</a:t>
            </a:r>
          </a:p>
        </p:txBody>
      </p:sp>
    </p:spTree>
    <p:extLst>
      <p:ext uri="{BB962C8B-B14F-4D97-AF65-F5344CB8AC3E}">
        <p14:creationId xmlns:p14="http://schemas.microsoft.com/office/powerpoint/2010/main" val="2371981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FF57A-B1C3-4BCB-8DB1-A7E161A8C52B}"/>
              </a:ext>
            </a:extLst>
          </p:cNvPr>
          <p:cNvSpPr>
            <a:spLocks noGrp="1"/>
          </p:cNvSpPr>
          <p:nvPr>
            <p:ph type="ctrTitle"/>
          </p:nvPr>
        </p:nvSpPr>
        <p:spPr>
          <a:xfrm>
            <a:off x="-960521" y="441426"/>
            <a:ext cx="11827042" cy="1007226"/>
          </a:xfrm>
        </p:spPr>
        <p:txBody>
          <a:bodyPr>
            <a:normAutofit fontScale="90000"/>
          </a:bodyPr>
          <a:lstStyle/>
          <a:p>
            <a:r>
              <a:rPr lang="de-DE" sz="4000" b="1" dirty="0">
                <a:latin typeface="Calibri" panose="020F0502020204030204" pitchFamily="34" charset="0"/>
                <a:ea typeface="Times New Roman" panose="02020603050405020304" pitchFamily="18" charset="0"/>
                <a:cs typeface="Times New Roman" panose="02020603050405020304" pitchFamily="18" charset="0"/>
              </a:rPr>
              <a:t>Koloniale Erinnerung: </a:t>
            </a:r>
            <a:br>
              <a:rPr lang="de-DE" sz="4000" b="1" dirty="0">
                <a:latin typeface="Calibri" panose="020F0502020204030204" pitchFamily="34" charset="0"/>
                <a:ea typeface="Times New Roman" panose="02020603050405020304" pitchFamily="18" charset="0"/>
                <a:cs typeface="Times New Roman" panose="02020603050405020304" pitchFamily="18" charset="0"/>
              </a:rPr>
            </a:br>
            <a:r>
              <a:rPr lang="de-DE" sz="4000" b="1" dirty="0">
                <a:latin typeface="Calibri" panose="020F0502020204030204" pitchFamily="34" charset="0"/>
                <a:ea typeface="Times New Roman" panose="02020603050405020304" pitchFamily="18" charset="0"/>
                <a:cs typeface="Times New Roman" panose="02020603050405020304" pitchFamily="18" charset="0"/>
              </a:rPr>
              <a:t>Unterrichtliche Umsetzung</a:t>
            </a:r>
            <a:endParaRPr lang="de-DE" sz="4000" dirty="0"/>
          </a:p>
        </p:txBody>
      </p:sp>
      <p:sp>
        <p:nvSpPr>
          <p:cNvPr id="10" name="Untertitel 2">
            <a:extLst>
              <a:ext uri="{FF2B5EF4-FFF2-40B4-BE49-F238E27FC236}">
                <a16:creationId xmlns:a16="http://schemas.microsoft.com/office/drawing/2014/main" id="{5EDE90B3-B0D8-4D79-915F-03A93929D71D}"/>
              </a:ext>
            </a:extLst>
          </p:cNvPr>
          <p:cNvSpPr txBox="1">
            <a:spLocks/>
          </p:cNvSpPr>
          <p:nvPr/>
        </p:nvSpPr>
        <p:spPr>
          <a:xfrm>
            <a:off x="171450" y="1578683"/>
            <a:ext cx="9859518" cy="51917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de-DE" sz="1900" dirty="0"/>
              <a:t>1 – Dekolonisierung – ein Megatrend?</a:t>
            </a:r>
          </a:p>
          <a:p>
            <a:pPr algn="l">
              <a:spcBef>
                <a:spcPts val="0"/>
              </a:spcBef>
            </a:pPr>
            <a:endParaRPr lang="de-DE" sz="1900" dirty="0"/>
          </a:p>
          <a:p>
            <a:pPr marL="0" indent="0" algn="l">
              <a:spcBef>
                <a:spcPts val="0"/>
              </a:spcBef>
              <a:buNone/>
            </a:pPr>
            <a:r>
              <a:rPr lang="de-DE" sz="1900" dirty="0"/>
              <a:t>2 – Die Berliner Afrika-Konferenz und die Erinnerungskultur</a:t>
            </a:r>
          </a:p>
          <a:p>
            <a:pPr algn="l">
              <a:spcBef>
                <a:spcPts val="0"/>
              </a:spcBef>
            </a:pPr>
            <a:endParaRPr lang="de-DE" sz="1900" dirty="0"/>
          </a:p>
          <a:p>
            <a:pPr algn="l">
              <a:spcBef>
                <a:spcPts val="0"/>
              </a:spcBef>
            </a:pPr>
            <a:r>
              <a:rPr lang="de-DE" sz="1900" dirty="0">
                <a:solidFill>
                  <a:schemeClr val="tx1">
                    <a:lumMod val="95000"/>
                    <a:lumOff val="5000"/>
                  </a:schemeClr>
                </a:solidFill>
              </a:rPr>
              <a:t>3 – Von „Bumerangs“ und „unsichtbaren Tropenhelmen“: Wirkt der Kolonialismus bis heute fort?</a:t>
            </a:r>
          </a:p>
          <a:p>
            <a:pPr algn="l">
              <a:spcBef>
                <a:spcPts val="0"/>
              </a:spcBef>
            </a:pPr>
            <a:endParaRPr lang="de-DE" sz="1900" dirty="0"/>
          </a:p>
          <a:p>
            <a:pPr algn="l">
              <a:spcBef>
                <a:spcPts val="0"/>
              </a:spcBef>
            </a:pPr>
            <a:r>
              <a:rPr lang="de-DE" sz="1900" dirty="0">
                <a:solidFill>
                  <a:schemeClr val="tx1">
                    <a:lumMod val="95000"/>
                    <a:lumOff val="5000"/>
                  </a:schemeClr>
                </a:solidFill>
              </a:rPr>
              <a:t>4 – Koloniale Gewalt in Deutsch-Südwest </a:t>
            </a:r>
          </a:p>
          <a:p>
            <a:pPr algn="l">
              <a:spcBef>
                <a:spcPts val="0"/>
              </a:spcBef>
            </a:pPr>
            <a:endParaRPr lang="de-DE" sz="1900" dirty="0"/>
          </a:p>
          <a:p>
            <a:pPr algn="l">
              <a:spcBef>
                <a:spcPts val="0"/>
              </a:spcBef>
            </a:pPr>
            <a:r>
              <a:rPr lang="de-DE" sz="1900" dirty="0"/>
              <a:t>5 – Die Erinnerung an den Genozid an Herero und Nama</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6 – Koloniale Gewalt in der Südsee und die Überreste in deutschen Museen: das </a:t>
            </a:r>
            <a:r>
              <a:rPr lang="de-DE" sz="1900" dirty="0" err="1">
                <a:solidFill>
                  <a:schemeClr val="tx1">
                    <a:lumMod val="95000"/>
                    <a:lumOff val="5000"/>
                  </a:schemeClr>
                </a:solidFill>
              </a:rPr>
              <a:t>Luf</a:t>
            </a:r>
            <a:r>
              <a:rPr lang="de-DE" sz="1900" dirty="0">
                <a:solidFill>
                  <a:schemeClr val="tx1">
                    <a:lumMod val="95000"/>
                    <a:lumOff val="5000"/>
                  </a:schemeClr>
                </a:solidFill>
              </a:rPr>
              <a:t>-Boot</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7 – „Schwieriges Erbe“ – Kolonialismus und der Südwesten </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8 – Alles schon mal dagewesen: Die Restitutionsdebatte der 1970er</a:t>
            </a:r>
          </a:p>
          <a:p>
            <a:pPr algn="l">
              <a:spcBef>
                <a:spcPts val="0"/>
              </a:spcBef>
            </a:pPr>
            <a:endParaRPr lang="de-DE" sz="1900" dirty="0">
              <a:solidFill>
                <a:schemeClr val="tx1">
                  <a:lumMod val="95000"/>
                  <a:lumOff val="5000"/>
                </a:schemeClr>
              </a:solidFill>
            </a:endParaRPr>
          </a:p>
          <a:p>
            <a:pPr algn="l">
              <a:spcBef>
                <a:spcPts val="0"/>
              </a:spcBef>
            </a:pPr>
            <a:r>
              <a:rPr lang="de-DE" sz="1900" dirty="0">
                <a:solidFill>
                  <a:schemeClr val="tx1">
                    <a:lumMod val="95000"/>
                    <a:lumOff val="5000"/>
                  </a:schemeClr>
                </a:solidFill>
              </a:rPr>
              <a:t>9 – Historikerstreit 2.0: Multidirektionale Erinnerung vs. Erinnerungskonkurrenz</a:t>
            </a:r>
          </a:p>
        </p:txBody>
      </p:sp>
    </p:spTree>
    <p:extLst>
      <p:ext uri="{BB962C8B-B14F-4D97-AF65-F5344CB8AC3E}">
        <p14:creationId xmlns:p14="http://schemas.microsoft.com/office/powerpoint/2010/main" val="1523484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03A79-86D4-433F-AA77-72E1C3329537}"/>
              </a:ext>
            </a:extLst>
          </p:cNvPr>
          <p:cNvSpPr>
            <a:spLocks noGrp="1"/>
          </p:cNvSpPr>
          <p:nvPr>
            <p:ph type="title"/>
          </p:nvPr>
        </p:nvSpPr>
        <p:spPr>
          <a:xfrm>
            <a:off x="681037" y="18255"/>
            <a:ext cx="8543925" cy="1325563"/>
          </a:xfrm>
        </p:spPr>
        <p:txBody>
          <a:bodyPr/>
          <a:lstStyle/>
          <a:p>
            <a:r>
              <a:rPr lang="de-DE" dirty="0"/>
              <a:t>Baukasten-Prinzip nach Stufen</a:t>
            </a:r>
          </a:p>
        </p:txBody>
      </p:sp>
      <p:sp>
        <p:nvSpPr>
          <p:cNvPr id="3" name="Inhaltsplatzhalter 2">
            <a:extLst>
              <a:ext uri="{FF2B5EF4-FFF2-40B4-BE49-F238E27FC236}">
                <a16:creationId xmlns:a16="http://schemas.microsoft.com/office/drawing/2014/main" id="{6136DDB7-9A80-40A4-BF58-BE21E0BDE4B3}"/>
              </a:ext>
            </a:extLst>
          </p:cNvPr>
          <p:cNvSpPr>
            <a:spLocks noGrp="1"/>
          </p:cNvSpPr>
          <p:nvPr>
            <p:ph idx="1"/>
          </p:nvPr>
        </p:nvSpPr>
        <p:spPr>
          <a:xfrm>
            <a:off x="388222" y="1071998"/>
            <a:ext cx="4304358" cy="2495167"/>
          </a:xfrm>
        </p:spPr>
        <p:txBody>
          <a:bodyPr>
            <a:noAutofit/>
          </a:bodyPr>
          <a:lstStyle/>
          <a:p>
            <a:pPr marL="0" indent="0">
              <a:buNone/>
            </a:pPr>
            <a:r>
              <a:rPr lang="de-DE" sz="2400" dirty="0"/>
              <a:t>Sek I</a:t>
            </a:r>
          </a:p>
          <a:p>
            <a:pPr marL="0" indent="0">
              <a:buNone/>
            </a:pPr>
            <a:endParaRPr lang="de-DE" sz="1800" dirty="0"/>
          </a:p>
          <a:p>
            <a:pPr marL="0" indent="0">
              <a:buNone/>
            </a:pPr>
            <a:endParaRPr lang="de-DE" sz="1800" dirty="0"/>
          </a:p>
          <a:p>
            <a:pPr marL="0" indent="0">
              <a:buNone/>
            </a:pPr>
            <a:endParaRPr lang="de-DE" sz="1800" dirty="0"/>
          </a:p>
          <a:p>
            <a:pPr marL="0" indent="0" algn="l">
              <a:spcBef>
                <a:spcPts val="0"/>
              </a:spcBef>
              <a:buNone/>
            </a:pPr>
            <a:r>
              <a:rPr lang="de-DE" sz="1800" dirty="0">
                <a:solidFill>
                  <a:schemeClr val="tx1">
                    <a:lumMod val="95000"/>
                    <a:lumOff val="5000"/>
                  </a:schemeClr>
                </a:solidFill>
              </a:rPr>
              <a:t>3 – Von „Bumerangs“ und „unsichtbaren Tropenhelmen“: Wirkt der Kolonialismus bis heute fort?</a:t>
            </a:r>
          </a:p>
          <a:p>
            <a:pPr marL="0" indent="0" algn="l">
              <a:spcBef>
                <a:spcPts val="0"/>
              </a:spcBef>
              <a:buNone/>
            </a:pPr>
            <a:endParaRPr lang="de-DE" sz="1800" dirty="0"/>
          </a:p>
          <a:p>
            <a:pPr marL="0" indent="0" algn="l">
              <a:spcBef>
                <a:spcPts val="0"/>
              </a:spcBef>
              <a:buNone/>
            </a:pPr>
            <a:r>
              <a:rPr lang="de-DE" sz="1800" dirty="0">
                <a:solidFill>
                  <a:schemeClr val="tx1">
                    <a:lumMod val="95000"/>
                    <a:lumOff val="5000"/>
                  </a:schemeClr>
                </a:solidFill>
              </a:rPr>
              <a:t>4 – Koloniale Gewalt in Deutsch-Südwest </a:t>
            </a:r>
          </a:p>
          <a:p>
            <a:pPr marL="0" indent="0" algn="l">
              <a:spcBef>
                <a:spcPts val="0"/>
              </a:spcBef>
              <a:buNone/>
            </a:pPr>
            <a:endParaRPr lang="de-DE" sz="1800" dirty="0">
              <a:solidFill>
                <a:schemeClr val="tx1">
                  <a:lumMod val="95000"/>
                  <a:lumOff val="5000"/>
                </a:schemeClr>
              </a:solidFill>
            </a:endParaRPr>
          </a:p>
          <a:p>
            <a:pPr marL="0" indent="0" algn="l">
              <a:spcBef>
                <a:spcPts val="0"/>
              </a:spcBef>
              <a:buNone/>
            </a:pPr>
            <a:endParaRPr lang="de-DE" sz="1800" dirty="0">
              <a:solidFill>
                <a:schemeClr val="tx1">
                  <a:lumMod val="95000"/>
                  <a:lumOff val="5000"/>
                </a:schemeClr>
              </a:solidFill>
            </a:endParaRPr>
          </a:p>
          <a:p>
            <a:pPr marL="0" indent="0" algn="l">
              <a:spcBef>
                <a:spcPts val="0"/>
              </a:spcBef>
              <a:buNone/>
            </a:pPr>
            <a:endParaRPr lang="de-DE" sz="1800" dirty="0">
              <a:solidFill>
                <a:schemeClr val="tx1">
                  <a:lumMod val="95000"/>
                  <a:lumOff val="5000"/>
                </a:schemeClr>
              </a:solidFill>
            </a:endParaRPr>
          </a:p>
          <a:p>
            <a:pPr marL="0" indent="0" algn="l">
              <a:spcBef>
                <a:spcPts val="0"/>
              </a:spcBef>
              <a:buNone/>
            </a:pPr>
            <a:r>
              <a:rPr lang="de-DE" sz="1800" dirty="0">
                <a:solidFill>
                  <a:schemeClr val="tx1">
                    <a:lumMod val="95000"/>
                    <a:lumOff val="5000"/>
                  </a:schemeClr>
                </a:solidFill>
              </a:rPr>
              <a:t>6 – Koloniale Gewalt in der Südsee und die Überreste in deutschen Museen: das </a:t>
            </a:r>
            <a:r>
              <a:rPr lang="de-DE" sz="1800" dirty="0" err="1">
                <a:solidFill>
                  <a:schemeClr val="tx1">
                    <a:lumMod val="95000"/>
                    <a:lumOff val="5000"/>
                  </a:schemeClr>
                </a:solidFill>
              </a:rPr>
              <a:t>Luf</a:t>
            </a:r>
            <a:r>
              <a:rPr lang="de-DE" sz="1800" dirty="0">
                <a:solidFill>
                  <a:schemeClr val="tx1">
                    <a:lumMod val="95000"/>
                    <a:lumOff val="5000"/>
                  </a:schemeClr>
                </a:solidFill>
              </a:rPr>
              <a:t>-Boot</a:t>
            </a:r>
          </a:p>
          <a:p>
            <a:pPr marL="0" indent="0" algn="l">
              <a:spcBef>
                <a:spcPts val="0"/>
              </a:spcBef>
              <a:buNone/>
            </a:pPr>
            <a:endParaRPr lang="de-DE" sz="1800" dirty="0">
              <a:solidFill>
                <a:schemeClr val="tx1">
                  <a:lumMod val="95000"/>
                  <a:lumOff val="5000"/>
                </a:schemeClr>
              </a:solidFill>
            </a:endParaRPr>
          </a:p>
          <a:p>
            <a:pPr marL="0" indent="0" algn="l">
              <a:spcBef>
                <a:spcPts val="0"/>
              </a:spcBef>
              <a:buNone/>
            </a:pPr>
            <a:r>
              <a:rPr lang="de-DE" sz="1800" dirty="0">
                <a:solidFill>
                  <a:schemeClr val="tx1">
                    <a:lumMod val="95000"/>
                    <a:lumOff val="5000"/>
                  </a:schemeClr>
                </a:solidFill>
              </a:rPr>
              <a:t>7 – „Schwieriges Erbe“ – Kolonialismus und der Südwesten </a:t>
            </a:r>
            <a:endParaRPr lang="de-DE" sz="1800" dirty="0"/>
          </a:p>
        </p:txBody>
      </p:sp>
      <p:sp>
        <p:nvSpPr>
          <p:cNvPr id="4" name="Inhaltsplatzhalter 2">
            <a:extLst>
              <a:ext uri="{FF2B5EF4-FFF2-40B4-BE49-F238E27FC236}">
                <a16:creationId xmlns:a16="http://schemas.microsoft.com/office/drawing/2014/main" id="{33F4FF41-CAF0-4B24-9B91-B487F8AB2903}"/>
              </a:ext>
            </a:extLst>
          </p:cNvPr>
          <p:cNvSpPr txBox="1">
            <a:spLocks/>
          </p:cNvSpPr>
          <p:nvPr/>
        </p:nvSpPr>
        <p:spPr>
          <a:xfrm>
            <a:off x="5011618" y="1078871"/>
            <a:ext cx="4986492" cy="58745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Sek II</a:t>
            </a:r>
          </a:p>
          <a:p>
            <a:pPr marL="0" indent="0">
              <a:buFont typeface="Arial" panose="020B0604020202020204" pitchFamily="34" charset="0"/>
              <a:buNone/>
            </a:pPr>
            <a:endParaRPr lang="de-DE" dirty="0"/>
          </a:p>
          <a:p>
            <a:pPr marL="0" indent="0" algn="l">
              <a:spcBef>
                <a:spcPts val="0"/>
              </a:spcBef>
              <a:buNone/>
            </a:pPr>
            <a:r>
              <a:rPr lang="de-DE" sz="2100" dirty="0"/>
              <a:t>1 – Dekolonisierung – ein Megatrend?</a:t>
            </a:r>
          </a:p>
          <a:p>
            <a:pPr marL="0" indent="0" algn="l">
              <a:spcBef>
                <a:spcPts val="0"/>
              </a:spcBef>
              <a:buNone/>
            </a:pPr>
            <a:endParaRPr lang="de-DE" sz="2100" dirty="0"/>
          </a:p>
          <a:p>
            <a:pPr marL="0" indent="0" algn="l">
              <a:spcBef>
                <a:spcPts val="0"/>
              </a:spcBef>
              <a:buNone/>
            </a:pPr>
            <a:r>
              <a:rPr lang="de-DE" sz="2100" dirty="0"/>
              <a:t>2 – Die Berliner Afrika-Konferenz und die Erinnerungskultur</a:t>
            </a:r>
          </a:p>
          <a:p>
            <a:pPr marL="0" indent="0" algn="l">
              <a:spcBef>
                <a:spcPts val="0"/>
              </a:spcBef>
              <a:buNone/>
            </a:pPr>
            <a:endParaRPr lang="de-DE" sz="2100" dirty="0"/>
          </a:p>
          <a:p>
            <a:pPr marL="0" indent="0" algn="l">
              <a:spcBef>
                <a:spcPts val="0"/>
              </a:spcBef>
              <a:buNone/>
            </a:pPr>
            <a:endParaRPr lang="de-DE" sz="2100" dirty="0"/>
          </a:p>
          <a:p>
            <a:pPr marL="0" indent="0" algn="l">
              <a:spcBef>
                <a:spcPts val="0"/>
              </a:spcBef>
              <a:buNone/>
            </a:pPr>
            <a:endParaRPr lang="de-DE" sz="2100" dirty="0"/>
          </a:p>
          <a:p>
            <a:pPr marL="0" indent="0" algn="l">
              <a:spcBef>
                <a:spcPts val="0"/>
              </a:spcBef>
              <a:buNone/>
            </a:pPr>
            <a:endParaRPr lang="de-DE" sz="2100" dirty="0"/>
          </a:p>
          <a:p>
            <a:pPr marL="0" indent="0" algn="l">
              <a:spcBef>
                <a:spcPts val="0"/>
              </a:spcBef>
              <a:buNone/>
            </a:pPr>
            <a:endParaRPr lang="de-DE" sz="2100" dirty="0"/>
          </a:p>
          <a:p>
            <a:pPr marL="0" indent="0" algn="l">
              <a:spcBef>
                <a:spcPts val="0"/>
              </a:spcBef>
              <a:buNone/>
            </a:pPr>
            <a:r>
              <a:rPr lang="de-DE" sz="2100" dirty="0"/>
              <a:t>5 – Die Erinnerung an den Genozid an Herero und Nama</a:t>
            </a: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r>
              <a:rPr lang="de-DE" sz="2100" dirty="0">
                <a:solidFill>
                  <a:schemeClr val="tx1">
                    <a:lumMod val="95000"/>
                    <a:lumOff val="5000"/>
                  </a:schemeClr>
                </a:solidFill>
              </a:rPr>
              <a:t>8 – Alles schon mal dagewesen: Die Restitutionsdebatte der 1970er</a:t>
            </a: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r>
              <a:rPr lang="de-DE" sz="2100" dirty="0">
                <a:solidFill>
                  <a:schemeClr val="tx1">
                    <a:lumMod val="95000"/>
                    <a:lumOff val="5000"/>
                  </a:schemeClr>
                </a:solidFill>
              </a:rPr>
              <a:t>9 – Historikerstreit 2.0: Multidirektionale Erinnerung vs. Erinnerungskonkurrenz</a:t>
            </a:r>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2291322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03A79-86D4-433F-AA77-72E1C3329537}"/>
              </a:ext>
            </a:extLst>
          </p:cNvPr>
          <p:cNvSpPr>
            <a:spLocks noGrp="1"/>
          </p:cNvSpPr>
          <p:nvPr>
            <p:ph type="title"/>
          </p:nvPr>
        </p:nvSpPr>
        <p:spPr>
          <a:xfrm>
            <a:off x="681037" y="18255"/>
            <a:ext cx="8543925" cy="1325563"/>
          </a:xfrm>
        </p:spPr>
        <p:txBody>
          <a:bodyPr/>
          <a:lstStyle/>
          <a:p>
            <a:r>
              <a:rPr lang="de-DE" dirty="0"/>
              <a:t>Baukasten-Prinzip nach Stufen</a:t>
            </a:r>
          </a:p>
        </p:txBody>
      </p:sp>
      <p:sp>
        <p:nvSpPr>
          <p:cNvPr id="4" name="Inhaltsplatzhalter 2">
            <a:extLst>
              <a:ext uri="{FF2B5EF4-FFF2-40B4-BE49-F238E27FC236}">
                <a16:creationId xmlns:a16="http://schemas.microsoft.com/office/drawing/2014/main" id="{33F4FF41-CAF0-4B24-9B91-B487F8AB2903}"/>
              </a:ext>
            </a:extLst>
          </p:cNvPr>
          <p:cNvSpPr txBox="1">
            <a:spLocks/>
          </p:cNvSpPr>
          <p:nvPr/>
        </p:nvSpPr>
        <p:spPr>
          <a:xfrm>
            <a:off x="5011618" y="1078871"/>
            <a:ext cx="4986492" cy="58745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Sek II</a:t>
            </a:r>
          </a:p>
          <a:p>
            <a:pPr marL="0" indent="0">
              <a:buFont typeface="Arial" panose="020B0604020202020204" pitchFamily="34" charset="0"/>
              <a:buNone/>
            </a:pPr>
            <a:endParaRPr lang="de-DE" dirty="0"/>
          </a:p>
          <a:p>
            <a:pPr marL="0" indent="0" algn="l">
              <a:spcBef>
                <a:spcPts val="0"/>
              </a:spcBef>
              <a:buNone/>
            </a:pPr>
            <a:r>
              <a:rPr lang="de-DE" sz="2100" dirty="0"/>
              <a:t>1 – Dekolonisierung – ein Megatrend?</a:t>
            </a:r>
          </a:p>
          <a:p>
            <a:pPr marL="0" indent="0" algn="l">
              <a:spcBef>
                <a:spcPts val="0"/>
              </a:spcBef>
              <a:buNone/>
            </a:pPr>
            <a:endParaRPr lang="de-DE" sz="2100" dirty="0"/>
          </a:p>
          <a:p>
            <a:pPr marL="0" indent="0" algn="l">
              <a:spcBef>
                <a:spcPts val="0"/>
              </a:spcBef>
              <a:buNone/>
            </a:pPr>
            <a:r>
              <a:rPr lang="de-DE" sz="2100" dirty="0"/>
              <a:t>2 – Die Berliner Afrika-Konferenz und die Erinnerungskultur</a:t>
            </a:r>
          </a:p>
          <a:p>
            <a:pPr marL="0" indent="0" algn="l">
              <a:spcBef>
                <a:spcPts val="0"/>
              </a:spcBef>
              <a:buNone/>
            </a:pPr>
            <a:endParaRPr lang="de-DE" sz="2100" dirty="0"/>
          </a:p>
          <a:p>
            <a:pPr marL="0" indent="0" algn="l">
              <a:spcBef>
                <a:spcPts val="0"/>
              </a:spcBef>
              <a:buNone/>
            </a:pPr>
            <a:endParaRPr lang="de-DE" sz="2100" dirty="0"/>
          </a:p>
          <a:p>
            <a:pPr marL="0" indent="0" algn="l">
              <a:spcBef>
                <a:spcPts val="0"/>
              </a:spcBef>
              <a:buNone/>
            </a:pPr>
            <a:endParaRPr lang="de-DE" sz="2100" dirty="0"/>
          </a:p>
          <a:p>
            <a:pPr marL="0" indent="0" algn="l">
              <a:spcBef>
                <a:spcPts val="0"/>
              </a:spcBef>
              <a:buNone/>
            </a:pPr>
            <a:endParaRPr lang="de-DE" sz="2100" dirty="0"/>
          </a:p>
          <a:p>
            <a:pPr marL="0" indent="0" algn="l">
              <a:spcBef>
                <a:spcPts val="0"/>
              </a:spcBef>
              <a:buNone/>
            </a:pPr>
            <a:endParaRPr lang="de-DE" sz="2100" dirty="0"/>
          </a:p>
          <a:p>
            <a:pPr marL="0" indent="0" algn="l">
              <a:spcBef>
                <a:spcPts val="0"/>
              </a:spcBef>
              <a:buNone/>
            </a:pPr>
            <a:r>
              <a:rPr lang="de-DE" sz="2100" dirty="0"/>
              <a:t>5 – Die Erinnerung an den Genozid an Herero und Nama</a:t>
            </a: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r>
              <a:rPr lang="de-DE" sz="2100" dirty="0">
                <a:solidFill>
                  <a:schemeClr val="tx1">
                    <a:lumMod val="95000"/>
                    <a:lumOff val="5000"/>
                  </a:schemeClr>
                </a:solidFill>
              </a:rPr>
              <a:t>8 – Alles schon mal dagewesen: Die Restitutionsdebatte der 1970er</a:t>
            </a:r>
          </a:p>
          <a:p>
            <a:pPr marL="0" indent="0" algn="l">
              <a:spcBef>
                <a:spcPts val="0"/>
              </a:spcBef>
              <a:buNone/>
            </a:pPr>
            <a:endParaRPr lang="de-DE" sz="2100" dirty="0">
              <a:solidFill>
                <a:schemeClr val="tx1">
                  <a:lumMod val="95000"/>
                  <a:lumOff val="5000"/>
                </a:schemeClr>
              </a:solidFill>
            </a:endParaRPr>
          </a:p>
          <a:p>
            <a:pPr marL="0" indent="0" algn="l">
              <a:spcBef>
                <a:spcPts val="0"/>
              </a:spcBef>
              <a:buNone/>
            </a:pPr>
            <a:r>
              <a:rPr lang="de-DE" sz="2100" dirty="0">
                <a:solidFill>
                  <a:schemeClr val="tx1">
                    <a:lumMod val="95000"/>
                    <a:lumOff val="5000"/>
                  </a:schemeClr>
                </a:solidFill>
              </a:rPr>
              <a:t>9 – Historikerstreit 2.0: Multidirektionale Erinnerung vs. Erinnerungskonkurrenz</a:t>
            </a:r>
          </a:p>
          <a:p>
            <a:pPr marL="0" indent="0">
              <a:buFont typeface="Arial" panose="020B0604020202020204" pitchFamily="34" charset="0"/>
              <a:buNone/>
            </a:pPr>
            <a:endParaRPr lang="de-DE" dirty="0"/>
          </a:p>
        </p:txBody>
      </p:sp>
      <p:sp>
        <p:nvSpPr>
          <p:cNvPr id="5" name="Textfeld 4">
            <a:extLst>
              <a:ext uri="{FF2B5EF4-FFF2-40B4-BE49-F238E27FC236}">
                <a16:creationId xmlns:a16="http://schemas.microsoft.com/office/drawing/2014/main" id="{A052BB6D-1799-4428-B756-78F5C6F580D4}"/>
              </a:ext>
            </a:extLst>
          </p:cNvPr>
          <p:cNvSpPr txBox="1"/>
          <p:nvPr/>
        </p:nvSpPr>
        <p:spPr>
          <a:xfrm>
            <a:off x="5033386" y="4146794"/>
            <a:ext cx="4872614" cy="1200329"/>
          </a:xfrm>
          <a:prstGeom prst="rect">
            <a:avLst/>
          </a:prstGeom>
          <a:noFill/>
          <a:ln w="57150">
            <a:solidFill>
              <a:srgbClr val="FF0000"/>
            </a:solidFill>
          </a:ln>
        </p:spPr>
        <p:txBody>
          <a:bodyPr wrap="square" rtlCol="0">
            <a:spAutoFit/>
          </a:bodyPr>
          <a:lstStyle/>
          <a:p>
            <a:r>
              <a:rPr lang="de-DE" sz="3600" dirty="0"/>
              <a:t>ZPG K2: Dekolonisierung (Armin Koch)</a:t>
            </a:r>
          </a:p>
        </p:txBody>
      </p:sp>
      <p:sp>
        <p:nvSpPr>
          <p:cNvPr id="8" name="Inhaltsplatzhalter 2">
            <a:extLst>
              <a:ext uri="{FF2B5EF4-FFF2-40B4-BE49-F238E27FC236}">
                <a16:creationId xmlns:a16="http://schemas.microsoft.com/office/drawing/2014/main" id="{04F4C049-7085-4C4D-8298-D036C76205F9}"/>
              </a:ext>
            </a:extLst>
          </p:cNvPr>
          <p:cNvSpPr txBox="1">
            <a:spLocks/>
          </p:cNvSpPr>
          <p:nvPr/>
        </p:nvSpPr>
        <p:spPr>
          <a:xfrm>
            <a:off x="388222" y="1071998"/>
            <a:ext cx="4304358" cy="2495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Sek I</a:t>
            </a:r>
          </a:p>
          <a:p>
            <a:pPr marL="0" indent="0">
              <a:buFont typeface="Arial" panose="020B0604020202020204" pitchFamily="34" charset="0"/>
              <a:buNone/>
            </a:pPr>
            <a:endParaRPr lang="de-DE" sz="1800" dirty="0"/>
          </a:p>
          <a:p>
            <a:pPr marL="0" indent="0">
              <a:buFont typeface="Arial" panose="020B0604020202020204" pitchFamily="34" charset="0"/>
              <a:buNone/>
            </a:pPr>
            <a:endParaRPr lang="de-DE" sz="1800" dirty="0"/>
          </a:p>
          <a:p>
            <a:pPr marL="0" indent="0">
              <a:buFont typeface="Arial" panose="020B0604020202020204" pitchFamily="34" charset="0"/>
              <a:buNone/>
            </a:pPr>
            <a:endParaRPr lang="de-DE" sz="1800" dirty="0"/>
          </a:p>
          <a:p>
            <a:pPr marL="0" indent="0" algn="l">
              <a:spcBef>
                <a:spcPts val="0"/>
              </a:spcBef>
              <a:buNone/>
            </a:pPr>
            <a:r>
              <a:rPr lang="de-DE" sz="1800" dirty="0">
                <a:solidFill>
                  <a:schemeClr val="tx1">
                    <a:lumMod val="95000"/>
                    <a:lumOff val="5000"/>
                  </a:schemeClr>
                </a:solidFill>
              </a:rPr>
              <a:t>3 – Von „Bumerangs“ und „unsichtbaren Tropenhelmen“: Wirkt der Kolonialismus bis heute fort?</a:t>
            </a:r>
          </a:p>
          <a:p>
            <a:pPr marL="0" indent="0">
              <a:spcBef>
                <a:spcPts val="0"/>
              </a:spcBef>
              <a:buFont typeface="Arial" panose="020B0604020202020204" pitchFamily="34" charset="0"/>
              <a:buNone/>
            </a:pPr>
            <a:endParaRPr lang="de-DE" sz="1800" dirty="0"/>
          </a:p>
          <a:p>
            <a:pPr marL="0" indent="0">
              <a:spcBef>
                <a:spcPts val="0"/>
              </a:spcBef>
              <a:buFont typeface="Arial" panose="020B0604020202020204" pitchFamily="34" charset="0"/>
              <a:buNone/>
            </a:pPr>
            <a:r>
              <a:rPr lang="de-DE" sz="1800" dirty="0">
                <a:solidFill>
                  <a:schemeClr val="tx1">
                    <a:lumMod val="95000"/>
                    <a:lumOff val="5000"/>
                  </a:schemeClr>
                </a:solidFill>
              </a:rPr>
              <a:t>4 – Koloniale Gewalt in Deutsch-Südwest </a:t>
            </a:r>
          </a:p>
          <a:p>
            <a:pPr marL="0" indent="0">
              <a:spcBef>
                <a:spcPts val="0"/>
              </a:spcBef>
              <a:buFont typeface="Arial" panose="020B0604020202020204" pitchFamily="34" charset="0"/>
              <a:buNone/>
            </a:pPr>
            <a:endParaRPr lang="de-DE" sz="1800" dirty="0">
              <a:solidFill>
                <a:schemeClr val="tx1">
                  <a:lumMod val="95000"/>
                  <a:lumOff val="5000"/>
                </a:schemeClr>
              </a:solidFill>
            </a:endParaRPr>
          </a:p>
          <a:p>
            <a:pPr marL="0" indent="0">
              <a:spcBef>
                <a:spcPts val="0"/>
              </a:spcBef>
              <a:buFont typeface="Arial" panose="020B0604020202020204" pitchFamily="34" charset="0"/>
              <a:buNone/>
            </a:pPr>
            <a:endParaRPr lang="de-DE" sz="1800" dirty="0">
              <a:solidFill>
                <a:schemeClr val="tx1">
                  <a:lumMod val="95000"/>
                  <a:lumOff val="5000"/>
                </a:schemeClr>
              </a:solidFill>
            </a:endParaRPr>
          </a:p>
          <a:p>
            <a:pPr marL="0" indent="0">
              <a:spcBef>
                <a:spcPts val="0"/>
              </a:spcBef>
              <a:buFont typeface="Arial" panose="020B0604020202020204" pitchFamily="34" charset="0"/>
              <a:buNone/>
            </a:pPr>
            <a:endParaRPr lang="de-DE" sz="1800" dirty="0">
              <a:solidFill>
                <a:schemeClr val="tx1">
                  <a:lumMod val="95000"/>
                  <a:lumOff val="5000"/>
                </a:schemeClr>
              </a:solidFill>
            </a:endParaRPr>
          </a:p>
          <a:p>
            <a:pPr marL="0" indent="0">
              <a:spcBef>
                <a:spcPts val="0"/>
              </a:spcBef>
              <a:buFont typeface="Arial" panose="020B0604020202020204" pitchFamily="34" charset="0"/>
              <a:buNone/>
            </a:pPr>
            <a:r>
              <a:rPr lang="de-DE" sz="1800" dirty="0">
                <a:solidFill>
                  <a:schemeClr val="tx1">
                    <a:lumMod val="95000"/>
                    <a:lumOff val="5000"/>
                  </a:schemeClr>
                </a:solidFill>
              </a:rPr>
              <a:t>6 – Koloniale Gewalt in der Südsee und die Überreste in deutschen Museen: das </a:t>
            </a:r>
            <a:r>
              <a:rPr lang="de-DE" sz="1800" dirty="0" err="1">
                <a:solidFill>
                  <a:schemeClr val="tx1">
                    <a:lumMod val="95000"/>
                    <a:lumOff val="5000"/>
                  </a:schemeClr>
                </a:solidFill>
              </a:rPr>
              <a:t>Luf</a:t>
            </a:r>
            <a:r>
              <a:rPr lang="de-DE" sz="1800" dirty="0">
                <a:solidFill>
                  <a:schemeClr val="tx1">
                    <a:lumMod val="95000"/>
                    <a:lumOff val="5000"/>
                  </a:schemeClr>
                </a:solidFill>
              </a:rPr>
              <a:t>-Boot</a:t>
            </a:r>
          </a:p>
          <a:p>
            <a:pPr marL="0" indent="0">
              <a:spcBef>
                <a:spcPts val="0"/>
              </a:spcBef>
              <a:buFont typeface="Arial" panose="020B0604020202020204" pitchFamily="34" charset="0"/>
              <a:buNone/>
            </a:pPr>
            <a:endParaRPr lang="de-DE" sz="1800" dirty="0">
              <a:solidFill>
                <a:schemeClr val="tx1">
                  <a:lumMod val="95000"/>
                  <a:lumOff val="5000"/>
                </a:schemeClr>
              </a:solidFill>
            </a:endParaRPr>
          </a:p>
          <a:p>
            <a:pPr marL="0" indent="0">
              <a:spcBef>
                <a:spcPts val="0"/>
              </a:spcBef>
              <a:buFont typeface="Arial" panose="020B0604020202020204" pitchFamily="34" charset="0"/>
              <a:buNone/>
            </a:pPr>
            <a:r>
              <a:rPr lang="de-DE" sz="1800" dirty="0">
                <a:solidFill>
                  <a:schemeClr val="tx1">
                    <a:lumMod val="95000"/>
                    <a:lumOff val="5000"/>
                  </a:schemeClr>
                </a:solidFill>
              </a:rPr>
              <a:t>7 – „Schwieriges Erbe“ – Kolonialismus und der Südwesten </a:t>
            </a:r>
            <a:endParaRPr lang="de-DE" sz="1800" dirty="0"/>
          </a:p>
        </p:txBody>
      </p:sp>
    </p:spTree>
    <p:extLst>
      <p:ext uri="{BB962C8B-B14F-4D97-AF65-F5344CB8AC3E}">
        <p14:creationId xmlns:p14="http://schemas.microsoft.com/office/powerpoint/2010/main" val="3360669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03A79-86D4-433F-AA77-72E1C3329537}"/>
              </a:ext>
            </a:extLst>
          </p:cNvPr>
          <p:cNvSpPr>
            <a:spLocks noGrp="1"/>
          </p:cNvSpPr>
          <p:nvPr>
            <p:ph type="title"/>
          </p:nvPr>
        </p:nvSpPr>
        <p:spPr>
          <a:xfrm>
            <a:off x="681037" y="18255"/>
            <a:ext cx="8543925" cy="1325563"/>
          </a:xfrm>
        </p:spPr>
        <p:txBody>
          <a:bodyPr/>
          <a:lstStyle/>
          <a:p>
            <a:r>
              <a:rPr lang="de-DE" dirty="0"/>
              <a:t>Baukasten-Prinzip nach Themen</a:t>
            </a:r>
          </a:p>
        </p:txBody>
      </p:sp>
      <p:sp>
        <p:nvSpPr>
          <p:cNvPr id="7" name="Untertitel 2">
            <a:extLst>
              <a:ext uri="{FF2B5EF4-FFF2-40B4-BE49-F238E27FC236}">
                <a16:creationId xmlns:a16="http://schemas.microsoft.com/office/drawing/2014/main" id="{7C8A9320-7C2B-4A12-B1EA-14D9D9E3C92C}"/>
              </a:ext>
            </a:extLst>
          </p:cNvPr>
          <p:cNvSpPr txBox="1">
            <a:spLocks noGrp="1"/>
          </p:cNvSpPr>
          <p:nvPr>
            <p:ph idx="1"/>
          </p:nvPr>
        </p:nvSpPr>
        <p:spPr>
          <a:xfrm>
            <a:off x="6900969" y="1343818"/>
            <a:ext cx="3087094"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de-DE" sz="2000" b="1" dirty="0"/>
              <a:t>Koloniales Kulturgut und Restitution</a:t>
            </a:r>
          </a:p>
          <a:p>
            <a:pPr algn="l">
              <a:spcBef>
                <a:spcPts val="0"/>
              </a:spcBef>
            </a:pPr>
            <a:endParaRPr lang="de-DE" sz="2000" dirty="0"/>
          </a:p>
          <a:p>
            <a:pPr algn="l">
              <a:spcBef>
                <a:spcPts val="0"/>
              </a:spcBef>
            </a:pPr>
            <a:r>
              <a:rPr lang="de-DE" sz="1800" dirty="0">
                <a:solidFill>
                  <a:schemeClr val="tx1">
                    <a:lumMod val="95000"/>
                    <a:lumOff val="5000"/>
                  </a:schemeClr>
                </a:solidFill>
              </a:rPr>
              <a:t>6 – Koloniale Gewalt in der Südsee und die Überreste in deutschen Museen: das </a:t>
            </a:r>
            <a:r>
              <a:rPr lang="de-DE" sz="1800" dirty="0" err="1">
                <a:solidFill>
                  <a:schemeClr val="tx1">
                    <a:lumMod val="95000"/>
                    <a:lumOff val="5000"/>
                  </a:schemeClr>
                </a:solidFill>
              </a:rPr>
              <a:t>Luf</a:t>
            </a:r>
            <a:r>
              <a:rPr lang="de-DE" sz="1800" dirty="0">
                <a:solidFill>
                  <a:schemeClr val="tx1">
                    <a:lumMod val="95000"/>
                    <a:lumOff val="5000"/>
                  </a:schemeClr>
                </a:solidFill>
              </a:rPr>
              <a:t>-Boot</a:t>
            </a:r>
          </a:p>
          <a:p>
            <a:pPr algn="l">
              <a:spcBef>
                <a:spcPts val="0"/>
              </a:spcBef>
            </a:pPr>
            <a:endParaRPr lang="de-DE" sz="1800" dirty="0">
              <a:solidFill>
                <a:schemeClr val="tx1">
                  <a:lumMod val="95000"/>
                  <a:lumOff val="5000"/>
                </a:schemeClr>
              </a:solidFill>
            </a:endParaRPr>
          </a:p>
          <a:p>
            <a:pPr algn="l">
              <a:spcBef>
                <a:spcPts val="0"/>
              </a:spcBef>
            </a:pPr>
            <a:r>
              <a:rPr lang="de-DE" sz="1800" dirty="0">
                <a:solidFill>
                  <a:schemeClr val="tx1">
                    <a:lumMod val="95000"/>
                    <a:lumOff val="5000"/>
                  </a:schemeClr>
                </a:solidFill>
              </a:rPr>
              <a:t>7 – „Schwieriges Erbe“ – Kolonialismus und der Südwesten </a:t>
            </a:r>
          </a:p>
          <a:p>
            <a:pPr algn="l">
              <a:spcBef>
                <a:spcPts val="0"/>
              </a:spcBef>
            </a:pPr>
            <a:endParaRPr lang="de-DE" sz="1800" dirty="0">
              <a:solidFill>
                <a:schemeClr val="tx1">
                  <a:lumMod val="95000"/>
                  <a:lumOff val="5000"/>
                </a:schemeClr>
              </a:solidFill>
            </a:endParaRPr>
          </a:p>
          <a:p>
            <a:pPr algn="l">
              <a:spcBef>
                <a:spcPts val="0"/>
              </a:spcBef>
            </a:pPr>
            <a:r>
              <a:rPr lang="de-DE" sz="1800" dirty="0">
                <a:solidFill>
                  <a:schemeClr val="tx1">
                    <a:lumMod val="95000"/>
                    <a:lumOff val="5000"/>
                  </a:schemeClr>
                </a:solidFill>
              </a:rPr>
              <a:t>8 – Alles schon mal dagewesen: Die Restitutionsdebatte der 1970er</a:t>
            </a:r>
          </a:p>
          <a:p>
            <a:pPr algn="l">
              <a:spcBef>
                <a:spcPts val="0"/>
              </a:spcBef>
            </a:pPr>
            <a:endParaRPr lang="de-DE" sz="1800" dirty="0">
              <a:solidFill>
                <a:schemeClr val="tx1">
                  <a:lumMod val="95000"/>
                  <a:lumOff val="5000"/>
                </a:schemeClr>
              </a:solidFill>
            </a:endParaRPr>
          </a:p>
          <a:p>
            <a:pPr algn="l">
              <a:spcBef>
                <a:spcPts val="0"/>
              </a:spcBef>
            </a:pPr>
            <a:r>
              <a:rPr lang="de-DE" sz="1800" dirty="0">
                <a:solidFill>
                  <a:schemeClr val="tx1">
                    <a:lumMod val="95000"/>
                    <a:lumOff val="5000"/>
                  </a:schemeClr>
                </a:solidFill>
              </a:rPr>
              <a:t>Außerdem bald: Die Ethnologische Sammlung an der Universität Tübingen</a:t>
            </a:r>
          </a:p>
        </p:txBody>
      </p:sp>
      <p:sp>
        <p:nvSpPr>
          <p:cNvPr id="8" name="Untertitel 2">
            <a:extLst>
              <a:ext uri="{FF2B5EF4-FFF2-40B4-BE49-F238E27FC236}">
                <a16:creationId xmlns:a16="http://schemas.microsoft.com/office/drawing/2014/main" id="{A3C3F477-E224-4F1B-96E2-8410696678E8}"/>
              </a:ext>
            </a:extLst>
          </p:cNvPr>
          <p:cNvSpPr txBox="1">
            <a:spLocks/>
          </p:cNvSpPr>
          <p:nvPr/>
        </p:nvSpPr>
        <p:spPr>
          <a:xfrm>
            <a:off x="3577214" y="1343818"/>
            <a:ext cx="3204796" cy="51917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de-DE" sz="2000" b="1" dirty="0"/>
              <a:t>Koloniale Gewalt </a:t>
            </a:r>
          </a:p>
          <a:p>
            <a:pPr algn="l">
              <a:spcBef>
                <a:spcPts val="0"/>
              </a:spcBef>
            </a:pPr>
            <a:endParaRPr lang="de-DE" sz="2000" dirty="0"/>
          </a:p>
          <a:p>
            <a:pPr algn="l">
              <a:spcBef>
                <a:spcPts val="0"/>
              </a:spcBef>
            </a:pPr>
            <a:r>
              <a:rPr lang="de-DE" sz="1800" dirty="0"/>
              <a:t>2 – Die Berliner Afrika-Konferenz und die Erinnerungskultur</a:t>
            </a:r>
          </a:p>
          <a:p>
            <a:pPr algn="l">
              <a:spcBef>
                <a:spcPts val="0"/>
              </a:spcBef>
            </a:pPr>
            <a:endParaRPr lang="de-DE" sz="1800" dirty="0"/>
          </a:p>
          <a:p>
            <a:pPr algn="l">
              <a:spcBef>
                <a:spcPts val="0"/>
              </a:spcBef>
            </a:pPr>
            <a:r>
              <a:rPr lang="de-DE" sz="1800" dirty="0">
                <a:solidFill>
                  <a:schemeClr val="tx1">
                    <a:lumMod val="95000"/>
                    <a:lumOff val="5000"/>
                  </a:schemeClr>
                </a:solidFill>
              </a:rPr>
              <a:t>4 – Koloniale Gewalt in Deutsch-Südwest </a:t>
            </a:r>
          </a:p>
          <a:p>
            <a:pPr algn="l">
              <a:spcBef>
                <a:spcPts val="0"/>
              </a:spcBef>
            </a:pPr>
            <a:endParaRPr lang="de-DE" sz="1800" dirty="0"/>
          </a:p>
          <a:p>
            <a:pPr algn="l">
              <a:spcBef>
                <a:spcPts val="0"/>
              </a:spcBef>
            </a:pPr>
            <a:r>
              <a:rPr lang="de-DE" sz="1800" dirty="0">
                <a:solidFill>
                  <a:schemeClr val="tx1">
                    <a:lumMod val="95000"/>
                    <a:lumOff val="5000"/>
                  </a:schemeClr>
                </a:solidFill>
              </a:rPr>
              <a:t>6 – Koloniale Gewalt in der Südsee und die Überreste in deutschen Museen: das </a:t>
            </a:r>
            <a:r>
              <a:rPr lang="de-DE" sz="1800" dirty="0" err="1">
                <a:solidFill>
                  <a:schemeClr val="tx1">
                    <a:lumMod val="95000"/>
                    <a:lumOff val="5000"/>
                  </a:schemeClr>
                </a:solidFill>
              </a:rPr>
              <a:t>Luf</a:t>
            </a:r>
            <a:r>
              <a:rPr lang="de-DE" sz="1800" dirty="0">
                <a:solidFill>
                  <a:schemeClr val="tx1">
                    <a:lumMod val="95000"/>
                    <a:lumOff val="5000"/>
                  </a:schemeClr>
                </a:solidFill>
              </a:rPr>
              <a:t>-Boot</a:t>
            </a:r>
          </a:p>
          <a:p>
            <a:pPr algn="l">
              <a:spcBef>
                <a:spcPts val="0"/>
              </a:spcBef>
            </a:pPr>
            <a:endParaRPr lang="de-DE" sz="1800" dirty="0">
              <a:solidFill>
                <a:schemeClr val="tx1">
                  <a:lumMod val="95000"/>
                  <a:lumOff val="5000"/>
                </a:schemeClr>
              </a:solidFill>
            </a:endParaRPr>
          </a:p>
          <a:p>
            <a:pPr algn="l">
              <a:spcBef>
                <a:spcPts val="0"/>
              </a:spcBef>
            </a:pPr>
            <a:r>
              <a:rPr lang="de-DE" sz="1800" dirty="0">
                <a:solidFill>
                  <a:schemeClr val="tx1">
                    <a:lumMod val="95000"/>
                    <a:lumOff val="5000"/>
                  </a:schemeClr>
                </a:solidFill>
              </a:rPr>
              <a:t>9 – Historikerstreit 2.0: Multidirektionale Erinnerung vs. Erinnerungskonkurrenz</a:t>
            </a:r>
          </a:p>
        </p:txBody>
      </p:sp>
      <p:sp>
        <p:nvSpPr>
          <p:cNvPr id="9" name="Untertitel 2">
            <a:extLst>
              <a:ext uri="{FF2B5EF4-FFF2-40B4-BE49-F238E27FC236}">
                <a16:creationId xmlns:a16="http://schemas.microsoft.com/office/drawing/2014/main" id="{4C112B36-0A82-4C9B-A448-D33E225F48C5}"/>
              </a:ext>
            </a:extLst>
          </p:cNvPr>
          <p:cNvSpPr txBox="1">
            <a:spLocks/>
          </p:cNvSpPr>
          <p:nvPr/>
        </p:nvSpPr>
        <p:spPr>
          <a:xfrm>
            <a:off x="221064" y="1343818"/>
            <a:ext cx="3237192" cy="51917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de-DE" sz="2000" b="1" dirty="0"/>
              <a:t>Koloniales Denken </a:t>
            </a:r>
          </a:p>
          <a:p>
            <a:pPr algn="l">
              <a:spcBef>
                <a:spcPts val="0"/>
              </a:spcBef>
            </a:pPr>
            <a:endParaRPr lang="de-DE" sz="2000" dirty="0"/>
          </a:p>
          <a:p>
            <a:pPr algn="l">
              <a:spcBef>
                <a:spcPts val="0"/>
              </a:spcBef>
            </a:pPr>
            <a:r>
              <a:rPr lang="de-DE" sz="1800" dirty="0"/>
              <a:t>1 – Dekolonisierung – ein Megatrend?</a:t>
            </a:r>
          </a:p>
          <a:p>
            <a:pPr algn="l">
              <a:spcBef>
                <a:spcPts val="0"/>
              </a:spcBef>
            </a:pPr>
            <a:endParaRPr lang="de-DE" sz="1800" dirty="0"/>
          </a:p>
          <a:p>
            <a:pPr algn="l">
              <a:spcBef>
                <a:spcPts val="0"/>
              </a:spcBef>
            </a:pPr>
            <a:r>
              <a:rPr lang="de-DE" sz="1800" dirty="0">
                <a:solidFill>
                  <a:schemeClr val="tx1">
                    <a:lumMod val="95000"/>
                    <a:lumOff val="5000"/>
                  </a:schemeClr>
                </a:solidFill>
              </a:rPr>
              <a:t>3 – Von „Bumerangs“ und „unsichtbaren Tropenhelmen“: Wirkt der Kolonialismus bis heute fort?</a:t>
            </a:r>
          </a:p>
          <a:p>
            <a:pPr algn="l">
              <a:spcBef>
                <a:spcPts val="0"/>
              </a:spcBef>
            </a:pPr>
            <a:endParaRPr lang="de-DE" sz="1800" dirty="0"/>
          </a:p>
          <a:p>
            <a:pPr algn="l">
              <a:spcBef>
                <a:spcPts val="0"/>
              </a:spcBef>
            </a:pPr>
            <a:r>
              <a:rPr lang="de-DE" sz="1800" dirty="0"/>
              <a:t>5 – Die Erinnerung an den Genozid an Herero und Nama</a:t>
            </a:r>
          </a:p>
          <a:p>
            <a:pPr algn="l">
              <a:spcBef>
                <a:spcPts val="0"/>
              </a:spcBef>
            </a:pPr>
            <a:endParaRPr lang="de-DE" sz="1800" dirty="0">
              <a:solidFill>
                <a:schemeClr val="tx1">
                  <a:lumMod val="95000"/>
                  <a:lumOff val="5000"/>
                </a:schemeClr>
              </a:solidFill>
            </a:endParaRPr>
          </a:p>
          <a:p>
            <a:pPr algn="l">
              <a:spcBef>
                <a:spcPts val="0"/>
              </a:spcBef>
            </a:pPr>
            <a:r>
              <a:rPr lang="de-DE" sz="1800" dirty="0">
                <a:solidFill>
                  <a:schemeClr val="tx1">
                    <a:lumMod val="95000"/>
                    <a:lumOff val="5000"/>
                  </a:schemeClr>
                </a:solidFill>
              </a:rPr>
              <a:t>7 – „Schwieriges Erbe“ – Kolonialismus und der Südwesten </a:t>
            </a:r>
          </a:p>
          <a:p>
            <a:pPr algn="l">
              <a:spcBef>
                <a:spcPts val="0"/>
              </a:spcBef>
            </a:pPr>
            <a:endParaRPr lang="de-DE" sz="1800" dirty="0">
              <a:solidFill>
                <a:schemeClr val="tx1">
                  <a:lumMod val="95000"/>
                  <a:lumOff val="5000"/>
                </a:schemeClr>
              </a:solidFill>
            </a:endParaRPr>
          </a:p>
          <a:p>
            <a:pPr algn="l">
              <a:spcBef>
                <a:spcPts val="0"/>
              </a:spcBef>
            </a:pPr>
            <a:r>
              <a:rPr lang="de-DE" sz="1800" dirty="0">
                <a:solidFill>
                  <a:schemeClr val="tx1">
                    <a:lumMod val="95000"/>
                    <a:lumOff val="5000"/>
                  </a:schemeClr>
                </a:solidFill>
              </a:rPr>
              <a:t>9 – Historikerstreit 2.0: Multidirektionale Erinnerung vs. Erinnerungskonkurrenz</a:t>
            </a:r>
          </a:p>
        </p:txBody>
      </p:sp>
    </p:spTree>
    <p:extLst>
      <p:ext uri="{BB962C8B-B14F-4D97-AF65-F5344CB8AC3E}">
        <p14:creationId xmlns:p14="http://schemas.microsoft.com/office/powerpoint/2010/main" val="3965806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FF57A-B1C3-4BCB-8DB1-A7E161A8C52B}"/>
              </a:ext>
            </a:extLst>
          </p:cNvPr>
          <p:cNvSpPr>
            <a:spLocks noGrp="1"/>
          </p:cNvSpPr>
          <p:nvPr>
            <p:ph type="ctrTitle"/>
          </p:nvPr>
        </p:nvSpPr>
        <p:spPr>
          <a:xfrm>
            <a:off x="-960521" y="441426"/>
            <a:ext cx="11827042" cy="1007226"/>
          </a:xfrm>
        </p:spPr>
        <p:txBody>
          <a:bodyPr>
            <a:normAutofit/>
          </a:bodyPr>
          <a:lstStyle/>
          <a:p>
            <a:r>
              <a:rPr lang="de-DE" sz="4000" b="1" dirty="0">
                <a:latin typeface="Calibri" panose="020F0502020204030204" pitchFamily="34" charset="0"/>
                <a:ea typeface="Times New Roman" panose="02020603050405020304" pitchFamily="18" charset="0"/>
                <a:cs typeface="Times New Roman" panose="02020603050405020304" pitchFamily="18" charset="0"/>
              </a:rPr>
              <a:t>Der Bildungsplan</a:t>
            </a:r>
            <a:endParaRPr lang="de-DE" sz="4000" dirty="0"/>
          </a:p>
        </p:txBody>
      </p:sp>
      <p:sp>
        <p:nvSpPr>
          <p:cNvPr id="10" name="Untertitel 2">
            <a:extLst>
              <a:ext uri="{FF2B5EF4-FFF2-40B4-BE49-F238E27FC236}">
                <a16:creationId xmlns:a16="http://schemas.microsoft.com/office/drawing/2014/main" id="{5EDE90B3-B0D8-4D79-915F-03A93929D71D}"/>
              </a:ext>
            </a:extLst>
          </p:cNvPr>
          <p:cNvSpPr txBox="1">
            <a:spLocks/>
          </p:cNvSpPr>
          <p:nvPr/>
        </p:nvSpPr>
        <p:spPr>
          <a:xfrm>
            <a:off x="171450" y="1578684"/>
            <a:ext cx="942610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dirty="0"/>
              <a:t>Bildungsplan: PBK Orientierungskompetenz</a:t>
            </a:r>
          </a:p>
        </p:txBody>
      </p:sp>
      <p:pic>
        <p:nvPicPr>
          <p:cNvPr id="5" name="Grafik 4">
            <a:extLst>
              <a:ext uri="{FF2B5EF4-FFF2-40B4-BE49-F238E27FC236}">
                <a16:creationId xmlns:a16="http://schemas.microsoft.com/office/drawing/2014/main" id="{B25F9103-2F4E-42C0-9CB5-4B7CCC6B4A0E}"/>
              </a:ext>
            </a:extLst>
          </p:cNvPr>
          <p:cNvPicPr>
            <a:picLocks noChangeAspect="1"/>
          </p:cNvPicPr>
          <p:nvPr/>
        </p:nvPicPr>
        <p:blipFill>
          <a:blip r:embed="rId3" cstate="print"/>
          <a:stretch>
            <a:fillRect/>
          </a:stretch>
        </p:blipFill>
        <p:spPr>
          <a:xfrm>
            <a:off x="71437" y="2059943"/>
            <a:ext cx="9763125" cy="4105275"/>
          </a:xfrm>
          <a:prstGeom prst="rect">
            <a:avLst/>
          </a:prstGeom>
        </p:spPr>
      </p:pic>
    </p:spTree>
    <p:extLst>
      <p:ext uri="{BB962C8B-B14F-4D97-AF65-F5344CB8AC3E}">
        <p14:creationId xmlns:p14="http://schemas.microsoft.com/office/powerpoint/2010/main" val="146982656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außen, Himmel, Sonnenuntergang, Silhouette enthält.&#10;&#10;Automatisch generierte Beschreibung">
            <a:extLst>
              <a:ext uri="{FF2B5EF4-FFF2-40B4-BE49-F238E27FC236}">
                <a16:creationId xmlns:a16="http://schemas.microsoft.com/office/drawing/2014/main" id="{362BAA9E-422D-43F0-9B07-3678B5E90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9008" y="2406873"/>
            <a:ext cx="5772856" cy="4329642"/>
          </a:xfrm>
          <a:prstGeom prst="rect">
            <a:avLst/>
          </a:prstGeom>
        </p:spPr>
      </p:pic>
      <p:sp>
        <p:nvSpPr>
          <p:cNvPr id="9" name="Textfeld 8">
            <a:extLst>
              <a:ext uri="{FF2B5EF4-FFF2-40B4-BE49-F238E27FC236}">
                <a16:creationId xmlns:a16="http://schemas.microsoft.com/office/drawing/2014/main" id="{549AAF02-8B25-486A-87A5-AE54AD73AA0C}"/>
              </a:ext>
            </a:extLst>
          </p:cNvPr>
          <p:cNvSpPr txBox="1"/>
          <p:nvPr/>
        </p:nvSpPr>
        <p:spPr>
          <a:xfrm>
            <a:off x="124136" y="3589388"/>
            <a:ext cx="3749221" cy="1477328"/>
          </a:xfrm>
          <a:prstGeom prst="rect">
            <a:avLst/>
          </a:prstGeom>
          <a:noFill/>
        </p:spPr>
        <p:txBody>
          <a:bodyPr wrap="square">
            <a:spAutoFit/>
          </a:bodyPr>
          <a:lstStyle/>
          <a:p>
            <a:r>
              <a:rPr lang="de-DE" b="1" dirty="0"/>
              <a:t>Geschichte zum Anfassen. Toxische Denkmäler </a:t>
            </a:r>
          </a:p>
          <a:p>
            <a:r>
              <a:rPr lang="de-DE" b="1" dirty="0"/>
              <a:t>„Enthüllt. Berlin und seine Denkmäler“ – Ausstellung in der Zitadelle Spandau</a:t>
            </a:r>
          </a:p>
        </p:txBody>
      </p:sp>
      <p:sp>
        <p:nvSpPr>
          <p:cNvPr id="8" name="Textfeld 7">
            <a:extLst>
              <a:ext uri="{FF2B5EF4-FFF2-40B4-BE49-F238E27FC236}">
                <a16:creationId xmlns:a16="http://schemas.microsoft.com/office/drawing/2014/main" id="{6A3E5718-869C-46E4-B560-4FA9B4698FBA}"/>
              </a:ext>
            </a:extLst>
          </p:cNvPr>
          <p:cNvSpPr txBox="1"/>
          <p:nvPr/>
        </p:nvSpPr>
        <p:spPr>
          <a:xfrm>
            <a:off x="6032643" y="1097530"/>
            <a:ext cx="3749221" cy="1200329"/>
          </a:xfrm>
          <a:prstGeom prst="rect">
            <a:avLst/>
          </a:prstGeom>
          <a:noFill/>
        </p:spPr>
        <p:txBody>
          <a:bodyPr wrap="square">
            <a:spAutoFit/>
          </a:bodyPr>
          <a:lstStyle/>
          <a:p>
            <a:r>
              <a:rPr lang="de-DE" b="1" dirty="0"/>
              <a:t>Hohenzollernbrücke, Köln: </a:t>
            </a:r>
          </a:p>
          <a:p>
            <a:r>
              <a:rPr lang="de-DE" b="1" dirty="0"/>
              <a:t>Kaiser Wilhelm II.</a:t>
            </a:r>
          </a:p>
          <a:p>
            <a:r>
              <a:rPr lang="de-DE" b="1" dirty="0"/>
              <a:t>(südliche linksrheinische Rampe 2007) </a:t>
            </a:r>
            <a:r>
              <a:rPr lang="de-DE" sz="800" b="1" dirty="0"/>
              <a:t>© Dieter Grupp</a:t>
            </a:r>
          </a:p>
        </p:txBody>
      </p:sp>
      <p:sp>
        <p:nvSpPr>
          <p:cNvPr id="10" name="Textfeld 9">
            <a:extLst>
              <a:ext uri="{FF2B5EF4-FFF2-40B4-BE49-F238E27FC236}">
                <a16:creationId xmlns:a16="http://schemas.microsoft.com/office/drawing/2014/main" id="{E4B86671-89DE-4C6A-9C2F-F37E5D123C2A}"/>
              </a:ext>
            </a:extLst>
          </p:cNvPr>
          <p:cNvSpPr txBox="1"/>
          <p:nvPr/>
        </p:nvSpPr>
        <p:spPr>
          <a:xfrm>
            <a:off x="570505" y="465629"/>
            <a:ext cx="4953836" cy="830997"/>
          </a:xfrm>
          <a:prstGeom prst="rect">
            <a:avLst/>
          </a:prstGeom>
          <a:noFill/>
        </p:spPr>
        <p:txBody>
          <a:bodyPr wrap="square">
            <a:spAutoFit/>
          </a:bodyPr>
          <a:lstStyle/>
          <a:p>
            <a:r>
              <a:rPr lang="de-DE" sz="1200" dirty="0"/>
              <a:t>Nutzungsrecht für das Bild liegt nicht vor.</a:t>
            </a:r>
          </a:p>
          <a:p>
            <a:endParaRPr lang="de-DE" sz="1200" dirty="0"/>
          </a:p>
          <a:p>
            <a:r>
              <a:rPr lang="de-DE" sz="1200" dirty="0"/>
              <a:t>https://www.sueddeutsche.de/leben/enthuellt-spandau-siegesallee-lothar-kwasnitza-denkmaeler-zitadelle-hitler-lenin-1.5497838</a:t>
            </a:r>
          </a:p>
        </p:txBody>
      </p:sp>
    </p:spTree>
    <p:extLst>
      <p:ext uri="{BB962C8B-B14F-4D97-AF65-F5344CB8AC3E}">
        <p14:creationId xmlns:p14="http://schemas.microsoft.com/office/powerpoint/2010/main" val="258370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FFDEA64-5AD6-4A0E-A51F-04CA57A80661}"/>
              </a:ext>
            </a:extLst>
          </p:cNvPr>
          <p:cNvSpPr txBox="1"/>
          <p:nvPr/>
        </p:nvSpPr>
        <p:spPr>
          <a:xfrm>
            <a:off x="5370960" y="5215882"/>
            <a:ext cx="4260491" cy="830997"/>
          </a:xfrm>
          <a:prstGeom prst="rect">
            <a:avLst/>
          </a:prstGeom>
          <a:noFill/>
        </p:spPr>
        <p:txBody>
          <a:bodyPr wrap="square">
            <a:spAutoFit/>
          </a:bodyPr>
          <a:lstStyle/>
          <a:p>
            <a:r>
              <a:rPr lang="de-DE" sz="2400" b="1" dirty="0"/>
              <a:t>Der Befehl von Trothas vom 2. Oktober 1904</a:t>
            </a:r>
          </a:p>
        </p:txBody>
      </p:sp>
      <p:sp>
        <p:nvSpPr>
          <p:cNvPr id="7" name="Textfeld 6">
            <a:extLst>
              <a:ext uri="{FF2B5EF4-FFF2-40B4-BE49-F238E27FC236}">
                <a16:creationId xmlns:a16="http://schemas.microsoft.com/office/drawing/2014/main" id="{B00F8D1B-15C8-454E-B906-6E1E4F46746E}"/>
              </a:ext>
            </a:extLst>
          </p:cNvPr>
          <p:cNvSpPr txBox="1"/>
          <p:nvPr/>
        </p:nvSpPr>
        <p:spPr>
          <a:xfrm>
            <a:off x="5370960" y="6304002"/>
            <a:ext cx="4195187" cy="553998"/>
          </a:xfrm>
          <a:prstGeom prst="rect">
            <a:avLst/>
          </a:prstGeom>
          <a:noFill/>
        </p:spPr>
        <p:txBody>
          <a:bodyPr wrap="square">
            <a:spAutoFit/>
          </a:bodyPr>
          <a:lstStyle/>
          <a:p>
            <a:r>
              <a:rPr lang="de-DE" sz="1000" dirty="0"/>
              <a:t>Nutzungsrecht für Bild liegt nicht vor.</a:t>
            </a:r>
          </a:p>
          <a:p>
            <a:r>
              <a:rPr lang="de-DE" sz="1000" dirty="0"/>
              <a:t>https://www.bundesarchiv.de/DE/Content/Virtuelle-Ausstellungen/Der-Krieg-Gegen-Die-Herero-1904/der-krieg-gegen-die-herero-1904.html</a:t>
            </a:r>
          </a:p>
        </p:txBody>
      </p:sp>
    </p:spTree>
    <p:extLst>
      <p:ext uri="{BB962C8B-B14F-4D97-AF65-F5344CB8AC3E}">
        <p14:creationId xmlns:p14="http://schemas.microsoft.com/office/powerpoint/2010/main" val="347097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47057-E592-48AC-96B4-9E9564892C80}"/>
              </a:ext>
            </a:extLst>
          </p:cNvPr>
          <p:cNvSpPr>
            <a:spLocks noGrp="1"/>
          </p:cNvSpPr>
          <p:nvPr>
            <p:ph type="title"/>
          </p:nvPr>
        </p:nvSpPr>
        <p:spPr>
          <a:xfrm>
            <a:off x="511864" y="94631"/>
            <a:ext cx="9224962" cy="1325563"/>
          </a:xfrm>
        </p:spPr>
        <p:txBody>
          <a:bodyPr/>
          <a:lstStyle/>
          <a:p>
            <a:r>
              <a:rPr lang="de-DE" dirty="0"/>
              <a:t>Auswirkungen des Vernichtungsbefehls</a:t>
            </a:r>
          </a:p>
        </p:txBody>
      </p:sp>
      <p:sp>
        <p:nvSpPr>
          <p:cNvPr id="9" name="Textfeld 8">
            <a:extLst>
              <a:ext uri="{FF2B5EF4-FFF2-40B4-BE49-F238E27FC236}">
                <a16:creationId xmlns:a16="http://schemas.microsoft.com/office/drawing/2014/main" id="{CEB575B3-414C-4022-B574-7370A1BCD872}"/>
              </a:ext>
            </a:extLst>
          </p:cNvPr>
          <p:cNvSpPr txBox="1"/>
          <p:nvPr/>
        </p:nvSpPr>
        <p:spPr>
          <a:xfrm>
            <a:off x="206417" y="4564121"/>
            <a:ext cx="3887023" cy="646331"/>
          </a:xfrm>
          <a:prstGeom prst="rect">
            <a:avLst/>
          </a:prstGeom>
          <a:noFill/>
        </p:spPr>
        <p:txBody>
          <a:bodyPr wrap="square">
            <a:spAutoFit/>
          </a:bodyPr>
          <a:lstStyle/>
          <a:p>
            <a:r>
              <a:rPr lang="de-DE" sz="1800" dirty="0">
                <a:effectLst/>
                <a:ea typeface="Calibri" panose="020F0502020204030204" pitchFamily="34" charset="0"/>
              </a:rPr>
              <a:t>Herero, die aus der Omaheke-Wüste zurückkehren, ca. 1907 </a:t>
            </a:r>
            <a:endParaRPr lang="de-DE" dirty="0"/>
          </a:p>
        </p:txBody>
      </p:sp>
      <p:sp>
        <p:nvSpPr>
          <p:cNvPr id="8" name="Textfeld 7">
            <a:extLst>
              <a:ext uri="{FF2B5EF4-FFF2-40B4-BE49-F238E27FC236}">
                <a16:creationId xmlns:a16="http://schemas.microsoft.com/office/drawing/2014/main" id="{983216AD-6D9C-43D4-A46B-CF844EE583C7}"/>
              </a:ext>
            </a:extLst>
          </p:cNvPr>
          <p:cNvSpPr txBox="1"/>
          <p:nvPr/>
        </p:nvSpPr>
        <p:spPr>
          <a:xfrm>
            <a:off x="2607547" y="6183312"/>
            <a:ext cx="4114814" cy="646331"/>
          </a:xfrm>
          <a:prstGeom prst="rect">
            <a:avLst/>
          </a:prstGeom>
          <a:noFill/>
        </p:spPr>
        <p:txBody>
          <a:bodyPr wrap="square">
            <a:spAutoFit/>
          </a:bodyPr>
          <a:lstStyle/>
          <a:p>
            <a:r>
              <a:rPr lang="de-DE" dirty="0"/>
              <a:t>Ludwig von </a:t>
            </a:r>
            <a:r>
              <a:rPr lang="de-DE" dirty="0" err="1"/>
              <a:t>Estorff</a:t>
            </a:r>
            <a:r>
              <a:rPr lang="de-DE" dirty="0"/>
              <a:t>, Bataillons-Kommandeur im 1. Feld-Regiment</a:t>
            </a:r>
          </a:p>
        </p:txBody>
      </p:sp>
      <p:sp>
        <p:nvSpPr>
          <p:cNvPr id="10" name="Textfeld 9">
            <a:extLst>
              <a:ext uri="{FF2B5EF4-FFF2-40B4-BE49-F238E27FC236}">
                <a16:creationId xmlns:a16="http://schemas.microsoft.com/office/drawing/2014/main" id="{E943EEE8-E1DB-4B66-99AE-55FB908B7F70}"/>
              </a:ext>
            </a:extLst>
          </p:cNvPr>
          <p:cNvSpPr txBox="1"/>
          <p:nvPr/>
        </p:nvSpPr>
        <p:spPr>
          <a:xfrm>
            <a:off x="206417" y="5134629"/>
            <a:ext cx="4953836" cy="553998"/>
          </a:xfrm>
          <a:prstGeom prst="rect">
            <a:avLst/>
          </a:prstGeom>
          <a:noFill/>
        </p:spPr>
        <p:txBody>
          <a:bodyPr wrap="square">
            <a:spAutoFit/>
          </a:bodyPr>
          <a:lstStyle/>
          <a:p>
            <a:r>
              <a:rPr lang="de-DE" sz="1000" dirty="0"/>
              <a:t>Nutzungsrecht für Bild liegt nicht vor.</a:t>
            </a:r>
          </a:p>
          <a:p>
            <a:endParaRPr lang="de-DE" sz="1000" dirty="0"/>
          </a:p>
          <a:p>
            <a:r>
              <a:rPr lang="de-DE" sz="1000" dirty="0"/>
              <a:t>https://commons.wikimedia.org/wiki/File:Surviving_Herero.jpg,</a:t>
            </a:r>
          </a:p>
        </p:txBody>
      </p:sp>
      <p:sp>
        <p:nvSpPr>
          <p:cNvPr id="11" name="Textfeld 10">
            <a:extLst>
              <a:ext uri="{FF2B5EF4-FFF2-40B4-BE49-F238E27FC236}">
                <a16:creationId xmlns:a16="http://schemas.microsoft.com/office/drawing/2014/main" id="{681B173F-3FF3-4CB0-8F87-E06A149B6A36}"/>
              </a:ext>
            </a:extLst>
          </p:cNvPr>
          <p:cNvSpPr txBox="1"/>
          <p:nvPr/>
        </p:nvSpPr>
        <p:spPr>
          <a:xfrm>
            <a:off x="5830624" y="6275645"/>
            <a:ext cx="4037341" cy="553998"/>
          </a:xfrm>
          <a:prstGeom prst="rect">
            <a:avLst/>
          </a:prstGeom>
          <a:noFill/>
        </p:spPr>
        <p:txBody>
          <a:bodyPr wrap="square">
            <a:spAutoFit/>
          </a:bodyPr>
          <a:lstStyle/>
          <a:p>
            <a:r>
              <a:rPr lang="de-DE" sz="1000" dirty="0"/>
              <a:t>Nutzungsrecht für Bild liegt nicht vor.</a:t>
            </a:r>
          </a:p>
          <a:p>
            <a:r>
              <a:rPr lang="de-DE" sz="1000" dirty="0"/>
              <a:t>https://de.wikipedia.org/wiki/Ludwig_von_Estorff#/media/Datei:Ludwig_von_Estorff.jpg </a:t>
            </a:r>
            <a:endParaRPr lang="de-DE" sz="1000" dirty="0">
              <a:effectLst/>
              <a:latin typeface="Arial" panose="020B0604020202020204" pitchFamily="34" charset="0"/>
            </a:endParaRPr>
          </a:p>
        </p:txBody>
      </p:sp>
    </p:spTree>
    <p:extLst>
      <p:ext uri="{BB962C8B-B14F-4D97-AF65-F5344CB8AC3E}">
        <p14:creationId xmlns:p14="http://schemas.microsoft.com/office/powerpoint/2010/main" val="317652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47057-E592-48AC-96B4-9E9564892C80}"/>
              </a:ext>
            </a:extLst>
          </p:cNvPr>
          <p:cNvSpPr>
            <a:spLocks noGrp="1"/>
          </p:cNvSpPr>
          <p:nvPr>
            <p:ph type="title"/>
          </p:nvPr>
        </p:nvSpPr>
        <p:spPr>
          <a:xfrm>
            <a:off x="304800" y="174627"/>
            <a:ext cx="8543925" cy="1325563"/>
          </a:xfrm>
        </p:spPr>
        <p:txBody>
          <a:bodyPr/>
          <a:lstStyle/>
          <a:p>
            <a:r>
              <a:rPr lang="de-DE" dirty="0"/>
              <a:t>Die Haifischinsel in der Lüderitzbucht, Nordansicht 1910</a:t>
            </a:r>
          </a:p>
        </p:txBody>
      </p:sp>
      <p:pic>
        <p:nvPicPr>
          <p:cNvPr id="5" name="Grafik 4" descr="Ein Bild, das draußen, Natur, Strand, sandig enthält.&#10;&#10;Automatisch generierte Beschreibung">
            <a:extLst>
              <a:ext uri="{FF2B5EF4-FFF2-40B4-BE49-F238E27FC236}">
                <a16:creationId xmlns:a16="http://schemas.microsoft.com/office/drawing/2014/main" id="{73CEE186-1B1A-4A6E-8548-089F32142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799396"/>
            <a:ext cx="6781800" cy="4535329"/>
          </a:xfrm>
          <a:prstGeom prst="rect">
            <a:avLst/>
          </a:prstGeom>
        </p:spPr>
      </p:pic>
      <p:sp>
        <p:nvSpPr>
          <p:cNvPr id="7" name="Textfeld 6">
            <a:extLst>
              <a:ext uri="{FF2B5EF4-FFF2-40B4-BE49-F238E27FC236}">
                <a16:creationId xmlns:a16="http://schemas.microsoft.com/office/drawing/2014/main" id="{B42D2CF6-0A98-4F72-A6FA-2BEDAA08FD29}"/>
              </a:ext>
            </a:extLst>
          </p:cNvPr>
          <p:cNvSpPr txBox="1"/>
          <p:nvPr/>
        </p:nvSpPr>
        <p:spPr>
          <a:xfrm>
            <a:off x="304800" y="1579305"/>
            <a:ext cx="2819400" cy="5016758"/>
          </a:xfrm>
          <a:prstGeom prst="rect">
            <a:avLst/>
          </a:prstGeom>
          <a:noFill/>
        </p:spPr>
        <p:txBody>
          <a:bodyPr wrap="square">
            <a:spAutoFit/>
          </a:bodyPr>
          <a:lstStyle/>
          <a:p>
            <a:r>
              <a:rPr lang="de-DE" sz="2000" dirty="0"/>
              <a:t>Zwischen Oktober 1906 und März 1907 kamen monatlich zwischen 143 und 276 Gefangene um. Insgesamt starben in diesem Zeitraum von 1795 Gefangenen 1032, von den 245 überlebenden Männern waren nur 25 arbeitsfähig. […] </a:t>
            </a:r>
          </a:p>
          <a:p>
            <a:r>
              <a:rPr lang="de-DE" sz="2000" dirty="0"/>
              <a:t>Im Lager auf der Haifischinsel kam es zu einer </a:t>
            </a:r>
            <a:r>
              <a:rPr lang="de-DE" sz="2000" dirty="0">
                <a:highlight>
                  <a:srgbClr val="FFFF00"/>
                </a:highlight>
              </a:rPr>
              <a:t>bewussten Ermordung durch Vernachlässigung</a:t>
            </a:r>
            <a:r>
              <a:rPr lang="de-DE" sz="2000" dirty="0"/>
              <a:t>. </a:t>
            </a:r>
          </a:p>
        </p:txBody>
      </p:sp>
      <p:sp>
        <p:nvSpPr>
          <p:cNvPr id="6" name="Textfeld 5">
            <a:extLst>
              <a:ext uri="{FF2B5EF4-FFF2-40B4-BE49-F238E27FC236}">
                <a16:creationId xmlns:a16="http://schemas.microsoft.com/office/drawing/2014/main" id="{7C127CB3-579D-4401-8138-313A37FBEDC0}"/>
              </a:ext>
            </a:extLst>
          </p:cNvPr>
          <p:cNvSpPr txBox="1"/>
          <p:nvPr/>
        </p:nvSpPr>
        <p:spPr>
          <a:xfrm>
            <a:off x="3124200" y="6354761"/>
            <a:ext cx="6781800" cy="400110"/>
          </a:xfrm>
          <a:prstGeom prst="rect">
            <a:avLst/>
          </a:prstGeom>
          <a:noFill/>
        </p:spPr>
        <p:txBody>
          <a:bodyPr wrap="square">
            <a:spAutoFit/>
          </a:bodyPr>
          <a:lstStyle/>
          <a:p>
            <a:r>
              <a:rPr lang="de-DE" sz="1000" dirty="0"/>
              <a:t>https://de.wikipedia.org/wiki/Datei:L%C3%BCderitzbucht_N%C3%B6rdlicher_Teil_mit_der_Haifischinsel_Deutsch-S%C3%BCdwestafrika.jpg</a:t>
            </a:r>
          </a:p>
        </p:txBody>
      </p:sp>
    </p:spTree>
    <p:extLst>
      <p:ext uri="{BB962C8B-B14F-4D97-AF65-F5344CB8AC3E}">
        <p14:creationId xmlns:p14="http://schemas.microsoft.com/office/powerpoint/2010/main" val="20774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A44346DF-9C83-4C42-9C6D-DC11D816F2B9}"/>
              </a:ext>
            </a:extLst>
          </p:cNvPr>
          <p:cNvSpPr>
            <a:spLocks noGrp="1"/>
          </p:cNvSpPr>
          <p:nvPr>
            <p:ph type="subTitle" idx="1"/>
          </p:nvPr>
        </p:nvSpPr>
        <p:spPr>
          <a:xfrm>
            <a:off x="3535529" y="22864"/>
            <a:ext cx="6431891" cy="3504107"/>
          </a:xfrm>
        </p:spPr>
        <p:txBody>
          <a:bodyPr>
            <a:normAutofit/>
          </a:bodyPr>
          <a:lstStyle/>
          <a:p>
            <a:pPr algn="l"/>
            <a:r>
              <a:rPr lang="de-DE" sz="1600" dirty="0"/>
              <a:t>Nach einem Aufstand im Januar 1904 wurde die Schutztruppe der Kolonie Deutsch-Südwest verstärkt und unter dem Befehl von Generalleutnant Lothar von Trotha wurde der Aufstand der Herero bis zum August 1904 niedergeworfen.</a:t>
            </a:r>
          </a:p>
          <a:p>
            <a:pPr algn="l"/>
            <a:endParaRPr lang="de-DE" sz="1600" dirty="0"/>
          </a:p>
          <a:p>
            <a:pPr algn="l"/>
            <a:r>
              <a:rPr lang="de-DE" sz="1600" dirty="0"/>
              <a:t>Der größte Teil der Herero floh daraufhin in die fast wasserlose Omaheke-Wüste. Trotha ließ diese abriegeln, Flüchtlinge von den wenigen dort existenten Wasserstellen verjagen und ihnen im sogenannten Vernichtungsbefehl mitteilen: „Innerhalb der Deutschen Grenze wird jeder Herero mit oder ohne Gewehr, mit oder ohne Vieh erschossen, ich nehme keine Weiber und keine Kinder mehr auf, treibe sie zu ihrem Volke zurück oder lasse auch auf sie schießen.“</a:t>
            </a:r>
          </a:p>
          <a:p>
            <a:pPr algn="l"/>
            <a:r>
              <a:rPr lang="de-DE" sz="1600" dirty="0"/>
              <a:t>In der Omaheke-Wüste sind ca. 60.000 der 80.000 Herero gestorben</a:t>
            </a:r>
          </a:p>
        </p:txBody>
      </p:sp>
      <p:sp>
        <p:nvSpPr>
          <p:cNvPr id="7" name="Textfeld 6">
            <a:extLst>
              <a:ext uri="{FF2B5EF4-FFF2-40B4-BE49-F238E27FC236}">
                <a16:creationId xmlns:a16="http://schemas.microsoft.com/office/drawing/2014/main" id="{8F20F44C-5FEF-43C6-BE17-79E168F599BB}"/>
              </a:ext>
            </a:extLst>
          </p:cNvPr>
          <p:cNvSpPr txBox="1"/>
          <p:nvPr/>
        </p:nvSpPr>
        <p:spPr>
          <a:xfrm>
            <a:off x="-61422" y="2549128"/>
            <a:ext cx="3596951" cy="646331"/>
          </a:xfrm>
          <a:prstGeom prst="rect">
            <a:avLst/>
          </a:prstGeom>
          <a:noFill/>
        </p:spPr>
        <p:txBody>
          <a:bodyPr wrap="square">
            <a:spAutoFit/>
          </a:bodyPr>
          <a:lstStyle/>
          <a:p>
            <a:r>
              <a:rPr lang="de-DE" sz="1800" b="1" dirty="0">
                <a:effectLst/>
                <a:latin typeface="Arial" panose="020B0604020202020204" pitchFamily="34" charset="0"/>
                <a:ea typeface="Calibri" panose="020F0502020204030204" pitchFamily="34" charset="0"/>
              </a:rPr>
              <a:t>Herero, die aus der Omaheke-Wüste zurückkehren, ca. 1907 </a:t>
            </a:r>
            <a:endParaRPr lang="de-DE" dirty="0"/>
          </a:p>
        </p:txBody>
      </p:sp>
      <p:sp>
        <p:nvSpPr>
          <p:cNvPr id="8" name="Textfeld 7">
            <a:extLst>
              <a:ext uri="{FF2B5EF4-FFF2-40B4-BE49-F238E27FC236}">
                <a16:creationId xmlns:a16="http://schemas.microsoft.com/office/drawing/2014/main" id="{7CC491C8-84C2-4D19-B6BE-3D2C8F59B21D}"/>
              </a:ext>
            </a:extLst>
          </p:cNvPr>
          <p:cNvSpPr txBox="1"/>
          <p:nvPr/>
        </p:nvSpPr>
        <p:spPr>
          <a:xfrm>
            <a:off x="6239967" y="3923378"/>
            <a:ext cx="3508310" cy="2862322"/>
          </a:xfrm>
          <a:prstGeom prst="rect">
            <a:avLst/>
          </a:prstGeom>
          <a:noFill/>
        </p:spPr>
        <p:txBody>
          <a:bodyPr wrap="square">
            <a:spAutoFit/>
          </a:bodyPr>
          <a:lstStyle/>
          <a:p>
            <a:r>
              <a:rPr lang="de-DE" dirty="0">
                <a:latin typeface="Calibri" panose="020F0502020204030204" pitchFamily="34" charset="0"/>
                <a:ea typeface="Times New Roman" panose="02020603050405020304" pitchFamily="18" charset="0"/>
              </a:rPr>
              <a:t>„</a:t>
            </a:r>
            <a:r>
              <a:rPr lang="de-DE" sz="1800" dirty="0">
                <a:effectLst/>
                <a:latin typeface="Calibri" panose="020F0502020204030204" pitchFamily="34" charset="0"/>
                <a:ea typeface="Times New Roman" panose="02020603050405020304" pitchFamily="18" charset="0"/>
              </a:rPr>
              <a:t>Die Kolonialverbrechen der Deutschen unterscheiden sich nicht von denen der Franzosen oder Briten.“</a:t>
            </a:r>
          </a:p>
          <a:p>
            <a:endParaRPr lang="de-DE" dirty="0">
              <a:latin typeface="Calibri" panose="020F0502020204030204" pitchFamily="34" charset="0"/>
              <a:ea typeface="Times New Roman" panose="02020603050405020304" pitchFamily="18" charset="0"/>
            </a:endParaRPr>
          </a:p>
          <a:p>
            <a:r>
              <a:rPr lang="de-DE" sz="1800" dirty="0">
                <a:effectLst/>
                <a:latin typeface="Calibri" panose="020F0502020204030204" pitchFamily="34" charset="0"/>
                <a:ea typeface="Times New Roman" panose="02020603050405020304" pitchFamily="18" charset="0"/>
              </a:rPr>
              <a:t>(Bartholomäus Grill, </a:t>
            </a:r>
          </a:p>
          <a:p>
            <a:r>
              <a:rPr lang="de-DE" sz="1800" dirty="0">
                <a:effectLst/>
                <a:latin typeface="Calibri" panose="020F0502020204030204" pitchFamily="34" charset="0"/>
                <a:ea typeface="Times New Roman" panose="02020603050405020304" pitchFamily="18" charset="0"/>
              </a:rPr>
              <a:t>Journalist bei der ZEIT, beim SPIEGEL, langjähriger Afrika-Kenner)</a:t>
            </a:r>
          </a:p>
          <a:p>
            <a:endParaRPr lang="de-DE" dirty="0">
              <a:latin typeface="Calibri" panose="020F0502020204030204" pitchFamily="34" charset="0"/>
            </a:endParaRPr>
          </a:p>
        </p:txBody>
      </p:sp>
      <p:sp>
        <p:nvSpPr>
          <p:cNvPr id="9" name="Textfeld 8">
            <a:extLst>
              <a:ext uri="{FF2B5EF4-FFF2-40B4-BE49-F238E27FC236}">
                <a16:creationId xmlns:a16="http://schemas.microsoft.com/office/drawing/2014/main" id="{BDB09ED9-4228-4641-B767-D21EAE8DEE64}"/>
              </a:ext>
            </a:extLst>
          </p:cNvPr>
          <p:cNvSpPr txBox="1"/>
          <p:nvPr/>
        </p:nvSpPr>
        <p:spPr>
          <a:xfrm>
            <a:off x="43668" y="3923378"/>
            <a:ext cx="3508310" cy="2585323"/>
          </a:xfrm>
          <a:prstGeom prst="rect">
            <a:avLst/>
          </a:prstGeom>
          <a:noFill/>
        </p:spPr>
        <p:txBody>
          <a:bodyPr wrap="square">
            <a:spAutoFit/>
          </a:bodyPr>
          <a:lstStyle/>
          <a:p>
            <a:r>
              <a:rPr lang="de-DE" dirty="0">
                <a:latin typeface="Calibri" panose="020F0502020204030204" pitchFamily="34" charset="0"/>
                <a:ea typeface="Times New Roman" panose="02020603050405020304" pitchFamily="18" charset="0"/>
              </a:rPr>
              <a:t>„</a:t>
            </a:r>
            <a:r>
              <a:rPr lang="de-DE" sz="1800" dirty="0">
                <a:effectLst/>
                <a:latin typeface="Calibri" panose="020F0502020204030204" pitchFamily="34" charset="0"/>
                <a:ea typeface="Times New Roman" panose="02020603050405020304" pitchFamily="18" charset="0"/>
              </a:rPr>
              <a:t>Nicht zuletzt der Erlass Trothas vom 2. Oktober 1904 belegt, dass diese Vernichtung gewollt war. Und das ist Völkermord.“</a:t>
            </a:r>
          </a:p>
          <a:p>
            <a:endParaRPr lang="de-DE" dirty="0">
              <a:latin typeface="Calibri" panose="020F0502020204030204" pitchFamily="34" charset="0"/>
              <a:ea typeface="Times New Roman" panose="02020603050405020304" pitchFamily="18" charset="0"/>
            </a:endParaRPr>
          </a:p>
          <a:p>
            <a:r>
              <a:rPr lang="de-DE" sz="1800" dirty="0">
                <a:effectLst/>
                <a:latin typeface="Calibri" panose="020F0502020204030204" pitchFamily="34" charset="0"/>
                <a:ea typeface="Times New Roman" panose="02020603050405020304" pitchFamily="18" charset="0"/>
              </a:rPr>
              <a:t>(Jürgen </a:t>
            </a:r>
            <a:r>
              <a:rPr lang="de-DE" dirty="0">
                <a:latin typeface="Calibri" panose="020F0502020204030204" pitchFamily="34" charset="0"/>
                <a:ea typeface="Times New Roman" panose="02020603050405020304" pitchFamily="18" charset="0"/>
              </a:rPr>
              <a:t>Z</a:t>
            </a:r>
            <a:r>
              <a:rPr lang="de-DE" sz="1800" dirty="0">
                <a:effectLst/>
                <a:latin typeface="Calibri" panose="020F0502020204030204" pitchFamily="34" charset="0"/>
                <a:ea typeface="Times New Roman" panose="02020603050405020304" pitchFamily="18" charset="0"/>
              </a:rPr>
              <a:t>immerer,</a:t>
            </a:r>
          </a:p>
          <a:p>
            <a:r>
              <a:rPr lang="de-DE" sz="1800" dirty="0">
                <a:effectLst/>
                <a:latin typeface="Calibri" panose="020F0502020204030204" pitchFamily="34" charset="0"/>
                <a:ea typeface="Times New Roman" panose="02020603050405020304" pitchFamily="18" charset="0"/>
              </a:rPr>
              <a:t>Professor für die Geschichte Afrikas an der Uni Hamburg)</a:t>
            </a:r>
          </a:p>
          <a:p>
            <a:endParaRPr lang="de-DE" dirty="0">
              <a:latin typeface="Calibri" panose="020F0502020204030204" pitchFamily="34" charset="0"/>
            </a:endParaRPr>
          </a:p>
        </p:txBody>
      </p:sp>
      <p:sp>
        <p:nvSpPr>
          <p:cNvPr id="10" name="Textfeld 9">
            <a:extLst>
              <a:ext uri="{FF2B5EF4-FFF2-40B4-BE49-F238E27FC236}">
                <a16:creationId xmlns:a16="http://schemas.microsoft.com/office/drawing/2014/main" id="{DFA3AB33-89EF-47C3-A2F2-BCBDA3119AF3}"/>
              </a:ext>
            </a:extLst>
          </p:cNvPr>
          <p:cNvSpPr txBox="1"/>
          <p:nvPr/>
        </p:nvSpPr>
        <p:spPr>
          <a:xfrm>
            <a:off x="3739578" y="5770037"/>
            <a:ext cx="2312789" cy="1015663"/>
          </a:xfrm>
          <a:prstGeom prst="rect">
            <a:avLst/>
          </a:prstGeom>
          <a:noFill/>
        </p:spPr>
        <p:txBody>
          <a:bodyPr wrap="square">
            <a:spAutoFit/>
          </a:bodyPr>
          <a:lstStyle/>
          <a:p>
            <a:r>
              <a:rPr lang="de-DE" sz="1000" dirty="0"/>
              <a:t>Nutzungsrecht für das Bild liegt nicht vor.</a:t>
            </a:r>
          </a:p>
          <a:p>
            <a:endParaRPr lang="de-DE" sz="1000" dirty="0"/>
          </a:p>
          <a:p>
            <a:r>
              <a:rPr lang="de-DE" sz="1000" dirty="0"/>
              <a:t>https://www.spiegel.de/politik/tod-in-der-wueste-a-64cf8187-0002-0001-0000-000148434928</a:t>
            </a:r>
            <a:endParaRPr lang="de-DE" sz="1000" u="sng" dirty="0">
              <a:solidFill>
                <a:srgbClr val="0563C1"/>
              </a:solidFill>
              <a:effectLst/>
              <a:latin typeface="Arial" panose="020B0604020202020204" pitchFamily="34" charset="0"/>
            </a:endParaRPr>
          </a:p>
        </p:txBody>
      </p:sp>
      <p:sp>
        <p:nvSpPr>
          <p:cNvPr id="4" name="Textfeld 3">
            <a:extLst>
              <a:ext uri="{FF2B5EF4-FFF2-40B4-BE49-F238E27FC236}">
                <a16:creationId xmlns:a16="http://schemas.microsoft.com/office/drawing/2014/main" id="{E7AEA6D6-33D8-00F6-3F00-D60C8845228B}"/>
              </a:ext>
            </a:extLst>
          </p:cNvPr>
          <p:cNvSpPr txBox="1"/>
          <p:nvPr/>
        </p:nvSpPr>
        <p:spPr>
          <a:xfrm>
            <a:off x="-836" y="3195459"/>
            <a:ext cx="4953836" cy="553998"/>
          </a:xfrm>
          <a:prstGeom prst="rect">
            <a:avLst/>
          </a:prstGeom>
          <a:noFill/>
        </p:spPr>
        <p:txBody>
          <a:bodyPr wrap="square">
            <a:spAutoFit/>
          </a:bodyPr>
          <a:lstStyle/>
          <a:p>
            <a:r>
              <a:rPr lang="de-DE" sz="1000" dirty="0"/>
              <a:t>Nutzungsrecht für Bild liegt nicht vor.</a:t>
            </a:r>
          </a:p>
          <a:p>
            <a:endParaRPr lang="de-DE" sz="1000" dirty="0"/>
          </a:p>
          <a:p>
            <a:r>
              <a:rPr lang="de-DE" sz="1000" dirty="0"/>
              <a:t>https://commons.wikimedia.org/wiki/File:Surviving_Herero.jpg,</a:t>
            </a:r>
          </a:p>
        </p:txBody>
      </p:sp>
    </p:spTree>
    <p:extLst>
      <p:ext uri="{BB962C8B-B14F-4D97-AF65-F5344CB8AC3E}">
        <p14:creationId xmlns:p14="http://schemas.microsoft.com/office/powerpoint/2010/main" val="29120022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9669</Words>
  <Application>Microsoft Macintosh PowerPoint</Application>
  <PresentationFormat>A4-Papier (210 x 297 mm)</PresentationFormat>
  <Paragraphs>959</Paragraphs>
  <Slides>57</Slides>
  <Notes>57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57</vt:i4>
      </vt:variant>
    </vt:vector>
  </HeadingPairs>
  <TitlesOfParts>
    <vt:vector size="63" baseType="lpstr">
      <vt:lpstr>Arial</vt:lpstr>
      <vt:lpstr>Calibri</vt:lpstr>
      <vt:lpstr>Calibri Light</vt:lpstr>
      <vt:lpstr>Times New Roman</vt:lpstr>
      <vt:lpstr>Wingdings</vt:lpstr>
      <vt:lpstr>Office</vt:lpstr>
      <vt:lpstr>Koloniale Erinnerung:  Unterrichtliche Umsetzung</vt:lpstr>
      <vt:lpstr>4 Gewalt in deutschen Kolonien: Der Genozid an den Herero und Nama</vt:lpstr>
      <vt:lpstr>Unruhen in Deutsch-Südwest</vt:lpstr>
      <vt:lpstr>Unruhen in Deutsch-Südwest</vt:lpstr>
      <vt:lpstr>Akteure</vt:lpstr>
      <vt:lpstr>PowerPoint-Präsentation</vt:lpstr>
      <vt:lpstr>Auswirkungen des Vernichtungsbefehls</vt:lpstr>
      <vt:lpstr>Die Haifischinsel in der Lüderitzbucht, Nordansicht 1910</vt:lpstr>
      <vt:lpstr>PowerPoint-Präsentation</vt:lpstr>
      <vt:lpstr>5 Die Erinnerung an den Genozid:  Der Windhoeker Reiter</vt:lpstr>
      <vt:lpstr>PowerPoint-Präsentation</vt:lpstr>
      <vt:lpstr>PowerPoint-Präsentation</vt:lpstr>
      <vt:lpstr>PowerPoint-Präsentation</vt:lpstr>
      <vt:lpstr>Die zeitgenössische Erinnerung an den  Völkermord in Deutschland: Wissenschaft</vt:lpstr>
      <vt:lpstr>Die Erinnerung als Politikum</vt:lpstr>
      <vt:lpstr>Die erinnerungskulturelle Wende</vt:lpstr>
      <vt:lpstr>Die erinnerungskulturelle Wende</vt:lpstr>
      <vt:lpstr>Die erinnerungskulturelle Wende</vt:lpstr>
      <vt:lpstr>Die Erinnerung als Politikum</vt:lpstr>
      <vt:lpstr>Vereidigung im Kanzleramt Claudia Roth ist neue Kulturstaatsministerin</vt:lpstr>
      <vt:lpstr>PowerPoint-Präsentation</vt:lpstr>
      <vt:lpstr>Koloniale Erinnerung:  Unterrichtliche Umsetzung</vt:lpstr>
      <vt:lpstr>6 Koloniale Gewalt in der Südsee:  das Luf-Boot</vt:lpstr>
      <vt:lpstr>Die weite Reise eines kolonialen Kulturguts</vt:lpstr>
      <vt:lpstr>Fragen über Fragen</vt:lpstr>
      <vt:lpstr>Erklärungsangebote</vt:lpstr>
      <vt:lpstr>Arbtlg. PA:  Rekonstruiere, was sich auf der Insel Luf um die Jahreswende 1882/1883 ereignet hat und wie dies in der Folgezeit dargestellt wurde.  Welche Erklärung ist überzeugend?  Beurteile, ob das Luf-Boot im Humboldt-Forum bleiben kann.  Welche Voraussetzungen müssten für einen Verbleib/eine Rückgabe erfüllt sein? </vt:lpstr>
      <vt:lpstr>Was zu tun wäre… - Prioritätenliste:  korrekte Beschriftung und Erläuterung bei allen Museumsobjekten  Sperrung von Objekten mit problematischer Erwerbsgeschichte  Provenienzforschung, Dokumentation und Veröffentlichung (digital)  Veröffentlichung der vorhandenen Daten  Verhandlungen mit den Nachfahren der einstigen „Beutegesellschaften“  Verhandlungen mit den heutigen Staaten  Verpflichtender Nachweis des rechtmäßigen Erwerbs durch den heutigen Verwahrer  Rückgabe aller Objekte aus kolonialen Kontexten ….</vt:lpstr>
      <vt:lpstr>Koloniale Erinnerung:  Unterrichtliche Umsetzung</vt:lpstr>
      <vt:lpstr>PowerPoint-Präsentation</vt:lpstr>
      <vt:lpstr>PowerPoint-Präsentation</vt:lpstr>
      <vt:lpstr>PowerPoint-Präsentation</vt:lpstr>
      <vt:lpstr>PowerPoint-Präsentation</vt:lpstr>
      <vt:lpstr>Koloniale Erinnerung:  Unterrichtliche Umsetzung</vt:lpstr>
      <vt:lpstr>8 Alles schon mal dagewesen: Die Restitutionsdebatte der 1970er</vt:lpstr>
      <vt:lpstr>PowerPoint-Präsentation</vt:lpstr>
      <vt:lpstr>PowerPoint-Präsentation</vt:lpstr>
      <vt:lpstr>Was wäre, wenn 90% der europäischen Kulturgüter außerhalb Europas wären?</vt:lpstr>
      <vt:lpstr>Warum hat man diese afrikanischen Kulturgüter nicht schon längst zurückgegeben?</vt:lpstr>
      <vt:lpstr>Hypothesen</vt:lpstr>
      <vt:lpstr>PowerPoint-Präsentation</vt:lpstr>
      <vt:lpstr>PowerPoint-Präsentation</vt:lpstr>
      <vt:lpstr>Ergebnis: immer noch offen  - Was ist zu tun?  - Konsequenzen für Völkerkundemuseen und ethnologische Sammlungen? </vt:lpstr>
      <vt:lpstr>PowerPoint-Präsentation</vt:lpstr>
      <vt:lpstr>Koloniale Erinnerung:  Unterrichtliche Umsetzung</vt:lpstr>
      <vt:lpstr>9 Historikerstreit 2.0: Multidirektionale Erinnerung vs. Erinnerungskonkurrenz</vt:lpstr>
      <vt:lpstr>Was ist eigentlich das Thema der Debatte?</vt:lpstr>
      <vt:lpstr>Provokation: Der Katechismus der Deutschen</vt:lpstr>
      <vt:lpstr>Thesen von Rothberg/Zimmerer</vt:lpstr>
      <vt:lpstr>Einordnung:  Sebastian Conrad</vt:lpstr>
      <vt:lpstr>Die „Faulenbach-Formel“ als Kompromiss?</vt:lpstr>
      <vt:lpstr>Koloniale Erinnerung:  Unterrichtliche Umsetzung</vt:lpstr>
      <vt:lpstr>Baukasten-Prinzip nach Stufen</vt:lpstr>
      <vt:lpstr>Baukasten-Prinzip nach Stufen</vt:lpstr>
      <vt:lpstr>Baukasten-Prinzip nach Themen</vt:lpstr>
      <vt:lpstr>Der Bildungsplan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Koloniale Erinnerung: Schwieriges Erbe</dc:title>
  <dc:creator>Dieter Grupp</dc:creator>
  <cp:lastModifiedBy>Office2016L0041</cp:lastModifiedBy>
  <cp:revision>80</cp:revision>
  <cp:lastPrinted>2022-01-14T11:12:15Z</cp:lastPrinted>
  <dcterms:created xsi:type="dcterms:W3CDTF">2021-07-14T09:26:09Z</dcterms:created>
  <dcterms:modified xsi:type="dcterms:W3CDTF">2025-11-27T14:52:23Z</dcterms:modified>
</cp:coreProperties>
</file>