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0.xml" ContentType="application/vnd.openxmlformats-officedocument.presentationml.notesSlide+xml"/>
  <Override PartName="/ppt/notesSlides/notesSlide6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4" r:id="rId1"/>
    <p:sldMasterId id="2147483687" r:id="rId2"/>
  </p:sldMasterIdLst>
  <p:notesMasterIdLst>
    <p:notesMasterId r:id="rId64"/>
  </p:notesMasterIdLst>
  <p:handoutMasterIdLst>
    <p:handoutMasterId r:id="rId65"/>
  </p:handoutMasterIdLst>
  <p:sldIdLst>
    <p:sldId id="454" r:id="rId3"/>
    <p:sldId id="503" r:id="rId4"/>
    <p:sldId id="498" r:id="rId5"/>
    <p:sldId id="463" r:id="rId6"/>
    <p:sldId id="418" r:id="rId7"/>
    <p:sldId id="500" r:id="rId8"/>
    <p:sldId id="487" r:id="rId9"/>
    <p:sldId id="396" r:id="rId10"/>
    <p:sldId id="443" r:id="rId11"/>
    <p:sldId id="453" r:id="rId12"/>
    <p:sldId id="446" r:id="rId13"/>
    <p:sldId id="484" r:id="rId14"/>
    <p:sldId id="447" r:id="rId15"/>
    <p:sldId id="479" r:id="rId16"/>
    <p:sldId id="373" r:id="rId17"/>
    <p:sldId id="508" r:id="rId18"/>
    <p:sldId id="445" r:id="rId19"/>
    <p:sldId id="485" r:id="rId20"/>
    <p:sldId id="414" r:id="rId21"/>
    <p:sldId id="368" r:id="rId22"/>
    <p:sldId id="377" r:id="rId23"/>
    <p:sldId id="265" r:id="rId24"/>
    <p:sldId id="364" r:id="rId25"/>
    <p:sldId id="258" r:id="rId26"/>
    <p:sldId id="416" r:id="rId27"/>
    <p:sldId id="501" r:id="rId28"/>
    <p:sldId id="380" r:id="rId29"/>
    <p:sldId id="480" r:id="rId30"/>
    <p:sldId id="381" r:id="rId31"/>
    <p:sldId id="422" r:id="rId32"/>
    <p:sldId id="506" r:id="rId33"/>
    <p:sldId id="389" r:id="rId34"/>
    <p:sldId id="421" r:id="rId35"/>
    <p:sldId id="448" r:id="rId36"/>
    <p:sldId id="473" r:id="rId37"/>
    <p:sldId id="435" r:id="rId38"/>
    <p:sldId id="401" r:id="rId39"/>
    <p:sldId id="458" r:id="rId40"/>
    <p:sldId id="361" r:id="rId41"/>
    <p:sldId id="402" r:id="rId42"/>
    <p:sldId id="375" r:id="rId43"/>
    <p:sldId id="397" r:id="rId44"/>
    <p:sldId id="333" r:id="rId45"/>
    <p:sldId id="425" r:id="rId46"/>
    <p:sldId id="437" r:id="rId47"/>
    <p:sldId id="470" r:id="rId48"/>
    <p:sldId id="342" r:id="rId49"/>
    <p:sldId id="459" r:id="rId50"/>
    <p:sldId id="477" r:id="rId51"/>
    <p:sldId id="286" r:id="rId52"/>
    <p:sldId id="476" r:id="rId53"/>
    <p:sldId id="502" r:id="rId54"/>
    <p:sldId id="505" r:id="rId55"/>
    <p:sldId id="504" r:id="rId56"/>
    <p:sldId id="494" r:id="rId57"/>
    <p:sldId id="493" r:id="rId58"/>
    <p:sldId id="423" r:id="rId59"/>
    <p:sldId id="426" r:id="rId60"/>
    <p:sldId id="433" r:id="rId61"/>
    <p:sldId id="441" r:id="rId62"/>
    <p:sldId id="488" r:id="rId63"/>
  </p:sldIdLst>
  <p:sldSz cx="9144000" cy="6858000" type="screen4x3"/>
  <p:notesSz cx="6797675" cy="9926638"/>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DE9"/>
    <a:srgbClr val="FFFFFF"/>
    <a:srgbClr val="FFFFE0"/>
    <a:srgbClr val="FFFFCC"/>
    <a:srgbClr val="7238C8"/>
    <a:srgbClr val="EDDB9B"/>
    <a:srgbClr val="F4F6A2"/>
    <a:srgbClr val="FFFF99"/>
    <a:srgbClr val="FFFF66"/>
    <a:srgbClr val="B8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4995" autoAdjust="0"/>
    <p:restoredTop sz="62563" autoAdjust="0"/>
  </p:normalViewPr>
  <p:slideViewPr>
    <p:cSldViewPr>
      <p:cViewPr>
        <p:scale>
          <a:sx n="52" d="100"/>
          <a:sy n="52" d="100"/>
        </p:scale>
        <p:origin x="1980" y="84"/>
      </p:cViewPr>
      <p:guideLst>
        <p:guide orient="horz" pos="2160"/>
        <p:guide pos="2880"/>
      </p:guideLst>
    </p:cSldViewPr>
  </p:slideViewPr>
  <p:outlineViewPr>
    <p:cViewPr>
      <p:scale>
        <a:sx n="33" d="100"/>
        <a:sy n="33" d="100"/>
      </p:scale>
      <p:origin x="0" y="0"/>
    </p:cViewPr>
  </p:outlineViewPr>
  <p:notesTextViewPr>
    <p:cViewPr>
      <p:scale>
        <a:sx n="3" d="2"/>
        <a:sy n="3" d="2"/>
      </p:scale>
      <p:origin x="0" y="-144"/>
    </p:cViewPr>
  </p:notesTextViewPr>
  <p:sorterViewPr>
    <p:cViewPr varScale="1">
      <p:scale>
        <a:sx n="1" d="1"/>
        <a:sy n="1" d="1"/>
      </p:scale>
      <p:origin x="0" y="-10291"/>
    </p:cViewPr>
  </p:sorterViewPr>
  <p:notesViewPr>
    <p:cSldViewPr>
      <p:cViewPr varScale="1">
        <p:scale>
          <a:sx n="60" d="100"/>
          <a:sy n="60" d="100"/>
        </p:scale>
        <p:origin x="2419" y="48"/>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presProps" Target="presProps.xml"/><Relationship Id="rId5" Type="http://schemas.openxmlformats.org/officeDocument/2006/relationships/slide" Target="slides/slide3.xml"/><Relationship Id="rId61" Type="http://schemas.openxmlformats.org/officeDocument/2006/relationships/slide" Target="slides/slide59.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notesMaster" Target="notesMasters/notesMaster1.xml"/><Relationship Id="rId69"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viewProps" Target="viewProp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E8BB3B5-4801-423F-B71D-613BD24705CE}" type="doc">
      <dgm:prSet loTypeId="urn:microsoft.com/office/officeart/2005/8/layout/arrow5" loCatId="relationship" qsTypeId="urn:microsoft.com/office/officeart/2005/8/quickstyle/simple1" qsCatId="simple" csTypeId="urn:microsoft.com/office/officeart/2005/8/colors/accent1_2" csCatId="accent1" phldr="1"/>
      <dgm:spPr/>
      <dgm:t>
        <a:bodyPr/>
        <a:lstStyle/>
        <a:p>
          <a:endParaRPr lang="de-DE"/>
        </a:p>
      </dgm:t>
    </dgm:pt>
    <dgm:pt modelId="{F944611C-831D-463B-80B8-3EF6B1BA9F26}">
      <dgm:prSet phldrT="[Text]" custT="1"/>
      <dgm:spPr>
        <a:solidFill>
          <a:schemeClr val="accent1"/>
        </a:solidFill>
      </dgm:spPr>
      <dgm:t>
        <a:bodyPr/>
        <a:lstStyle/>
        <a:p>
          <a:r>
            <a:rPr lang="de-DE" sz="2000" dirty="0">
              <a:solidFill>
                <a:schemeClr val="tx1"/>
              </a:solidFill>
            </a:rPr>
            <a:t>Erinnerungs-kultur</a:t>
          </a:r>
        </a:p>
      </dgm:t>
    </dgm:pt>
    <dgm:pt modelId="{EA1BBAFB-3F89-4D65-ACDA-9B681380C0AA}" type="parTrans" cxnId="{7886B03F-55FE-4A12-B650-C19C593D14D1}">
      <dgm:prSet/>
      <dgm:spPr/>
      <dgm:t>
        <a:bodyPr/>
        <a:lstStyle/>
        <a:p>
          <a:endParaRPr lang="de-DE"/>
        </a:p>
      </dgm:t>
    </dgm:pt>
    <dgm:pt modelId="{7B939DE6-E6A6-42CA-9964-E2A2A1656F9D}" type="sibTrans" cxnId="{7886B03F-55FE-4A12-B650-C19C593D14D1}">
      <dgm:prSet/>
      <dgm:spPr/>
      <dgm:t>
        <a:bodyPr/>
        <a:lstStyle/>
        <a:p>
          <a:endParaRPr lang="de-DE"/>
        </a:p>
      </dgm:t>
    </dgm:pt>
    <dgm:pt modelId="{9A65D99A-0BC7-451D-B2EE-59204668030A}">
      <dgm:prSet phldrT="[Text]" custT="1"/>
      <dgm:spPr>
        <a:solidFill>
          <a:schemeClr val="accent1"/>
        </a:solidFill>
      </dgm:spPr>
      <dgm:t>
        <a:bodyPr/>
        <a:lstStyle/>
        <a:p>
          <a:r>
            <a:rPr lang="de-DE" sz="2000" dirty="0">
              <a:solidFill>
                <a:schemeClr val="tx1"/>
              </a:solidFill>
            </a:rPr>
            <a:t>Gesinnungsethik</a:t>
          </a:r>
        </a:p>
      </dgm:t>
    </dgm:pt>
    <dgm:pt modelId="{9823742A-F175-4FB8-BCA5-89FF9B031BE5}" type="sibTrans" cxnId="{713BC4E1-5991-4292-93AA-881D427DC5C6}">
      <dgm:prSet/>
      <dgm:spPr/>
      <dgm:t>
        <a:bodyPr/>
        <a:lstStyle/>
        <a:p>
          <a:endParaRPr lang="de-DE"/>
        </a:p>
      </dgm:t>
    </dgm:pt>
    <dgm:pt modelId="{234BD848-65A3-4A9C-B90F-7FCAF79ADF30}" type="parTrans" cxnId="{713BC4E1-5991-4292-93AA-881D427DC5C6}">
      <dgm:prSet/>
      <dgm:spPr/>
      <dgm:t>
        <a:bodyPr/>
        <a:lstStyle/>
        <a:p>
          <a:endParaRPr lang="de-DE"/>
        </a:p>
      </dgm:t>
    </dgm:pt>
    <dgm:pt modelId="{05E6EB1D-F44B-41BB-B875-A3B0D447FDE1}" type="pres">
      <dgm:prSet presAssocID="{AE8BB3B5-4801-423F-B71D-613BD24705CE}" presName="diagram" presStyleCnt="0">
        <dgm:presLayoutVars>
          <dgm:dir/>
          <dgm:resizeHandles val="exact"/>
        </dgm:presLayoutVars>
      </dgm:prSet>
      <dgm:spPr/>
    </dgm:pt>
    <dgm:pt modelId="{7EE66172-E8A1-4553-B307-2AD587E113C0}" type="pres">
      <dgm:prSet presAssocID="{F944611C-831D-463B-80B8-3EF6B1BA9F26}" presName="arrow" presStyleLbl="node1" presStyleIdx="0" presStyleCnt="2">
        <dgm:presLayoutVars>
          <dgm:bulletEnabled val="1"/>
        </dgm:presLayoutVars>
      </dgm:prSet>
      <dgm:spPr/>
    </dgm:pt>
    <dgm:pt modelId="{9C5F45C5-9C6B-41FB-8F83-7B29D3E8CAF2}" type="pres">
      <dgm:prSet presAssocID="{9A65D99A-0BC7-451D-B2EE-59204668030A}" presName="arrow" presStyleLbl="node1" presStyleIdx="1" presStyleCnt="2">
        <dgm:presLayoutVars>
          <dgm:bulletEnabled val="1"/>
        </dgm:presLayoutVars>
      </dgm:prSet>
      <dgm:spPr/>
    </dgm:pt>
  </dgm:ptLst>
  <dgm:cxnLst>
    <dgm:cxn modelId="{4B5F850F-FF82-47CE-8A40-D5944E3C1B56}" type="presOf" srcId="{AE8BB3B5-4801-423F-B71D-613BD24705CE}" destId="{05E6EB1D-F44B-41BB-B875-A3B0D447FDE1}" srcOrd="0" destOrd="0" presId="urn:microsoft.com/office/officeart/2005/8/layout/arrow5"/>
    <dgm:cxn modelId="{43F4C635-0FD4-4AC3-90F3-5A3F3D74A238}" type="presOf" srcId="{F944611C-831D-463B-80B8-3EF6B1BA9F26}" destId="{7EE66172-E8A1-4553-B307-2AD587E113C0}" srcOrd="0" destOrd="0" presId="urn:microsoft.com/office/officeart/2005/8/layout/arrow5"/>
    <dgm:cxn modelId="{7886B03F-55FE-4A12-B650-C19C593D14D1}" srcId="{AE8BB3B5-4801-423F-B71D-613BD24705CE}" destId="{F944611C-831D-463B-80B8-3EF6B1BA9F26}" srcOrd="0" destOrd="0" parTransId="{EA1BBAFB-3F89-4D65-ACDA-9B681380C0AA}" sibTransId="{7B939DE6-E6A6-42CA-9964-E2A2A1656F9D}"/>
    <dgm:cxn modelId="{1BC59388-BCB9-4040-992B-BB3FFD11BD8F}" type="presOf" srcId="{9A65D99A-0BC7-451D-B2EE-59204668030A}" destId="{9C5F45C5-9C6B-41FB-8F83-7B29D3E8CAF2}" srcOrd="0" destOrd="0" presId="urn:microsoft.com/office/officeart/2005/8/layout/arrow5"/>
    <dgm:cxn modelId="{713BC4E1-5991-4292-93AA-881D427DC5C6}" srcId="{AE8BB3B5-4801-423F-B71D-613BD24705CE}" destId="{9A65D99A-0BC7-451D-B2EE-59204668030A}" srcOrd="1" destOrd="0" parTransId="{234BD848-65A3-4A9C-B90F-7FCAF79ADF30}" sibTransId="{9823742A-F175-4FB8-BCA5-89FF9B031BE5}"/>
    <dgm:cxn modelId="{AA6799F7-5FCE-4533-A67A-C21FFE3D4971}" type="presParOf" srcId="{05E6EB1D-F44B-41BB-B875-A3B0D447FDE1}" destId="{7EE66172-E8A1-4553-B307-2AD587E113C0}" srcOrd="0" destOrd="0" presId="urn:microsoft.com/office/officeart/2005/8/layout/arrow5"/>
    <dgm:cxn modelId="{022E72D6-2FE5-40FF-82DF-A8916E8D4D42}" type="presParOf" srcId="{05E6EB1D-F44B-41BB-B875-A3B0D447FDE1}" destId="{9C5F45C5-9C6B-41FB-8F83-7B29D3E8CAF2}" srcOrd="1" destOrd="0" presId="urn:microsoft.com/office/officeart/2005/8/layout/arrow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EE66172-E8A1-4553-B307-2AD587E113C0}">
      <dsp:nvSpPr>
        <dsp:cNvPr id="0" name=""/>
        <dsp:cNvSpPr/>
      </dsp:nvSpPr>
      <dsp:spPr>
        <a:xfrm rot="16200000">
          <a:off x="480" y="179128"/>
          <a:ext cx="2738086" cy="2738086"/>
        </a:xfrm>
        <a:prstGeom prst="downArrow">
          <a:avLst>
            <a:gd name="adj1" fmla="val 50000"/>
            <a:gd name="adj2" fmla="val 35000"/>
          </a:avLst>
        </a:prstGeom>
        <a:solidFill>
          <a:schemeClr val="accent1"/>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de-DE" sz="2000" kern="1200" dirty="0">
              <a:solidFill>
                <a:schemeClr val="tx1"/>
              </a:solidFill>
            </a:rPr>
            <a:t>Erinnerungs-kultur</a:t>
          </a:r>
        </a:p>
      </dsp:txBody>
      <dsp:txXfrm rot="5400000">
        <a:off x="480" y="863649"/>
        <a:ext cx="2258921" cy="1369043"/>
      </dsp:txXfrm>
    </dsp:sp>
    <dsp:sp modelId="{9C5F45C5-9C6B-41FB-8F83-7B29D3E8CAF2}">
      <dsp:nvSpPr>
        <dsp:cNvPr id="0" name=""/>
        <dsp:cNvSpPr/>
      </dsp:nvSpPr>
      <dsp:spPr>
        <a:xfrm rot="5400000">
          <a:off x="2891553" y="179128"/>
          <a:ext cx="2738086" cy="2738086"/>
        </a:xfrm>
        <a:prstGeom prst="downArrow">
          <a:avLst>
            <a:gd name="adj1" fmla="val 50000"/>
            <a:gd name="adj2" fmla="val 35000"/>
          </a:avLst>
        </a:prstGeom>
        <a:solidFill>
          <a:schemeClr val="accent1"/>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de-DE" sz="2000" kern="1200" dirty="0">
              <a:solidFill>
                <a:schemeClr val="tx1"/>
              </a:solidFill>
            </a:rPr>
            <a:t>Gesinnungsethik</a:t>
          </a:r>
        </a:p>
      </dsp:txBody>
      <dsp:txXfrm rot="-5400000">
        <a:off x="3370718" y="863650"/>
        <a:ext cx="2258921" cy="1369043"/>
      </dsp:txXfrm>
    </dsp:sp>
  </dsp:spTree>
</dsp:drawing>
</file>

<file path=ppt/diagrams/layout1.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a:extLst>
              <a:ext uri="{FF2B5EF4-FFF2-40B4-BE49-F238E27FC236}">
                <a16:creationId xmlns:a16="http://schemas.microsoft.com/office/drawing/2014/main" id="{1FE4369D-7881-4C3B-9060-9A81CFD96BC7}"/>
              </a:ext>
            </a:extLst>
          </p:cNvPr>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de-DE"/>
          </a:p>
        </p:txBody>
      </p:sp>
      <p:sp>
        <p:nvSpPr>
          <p:cNvPr id="3" name="Datumsplatzhalter 2">
            <a:extLst>
              <a:ext uri="{FF2B5EF4-FFF2-40B4-BE49-F238E27FC236}">
                <a16:creationId xmlns:a16="http://schemas.microsoft.com/office/drawing/2014/main" id="{8A64A10A-B5EB-4B9A-8254-B43C585649FE}"/>
              </a:ext>
            </a:extLst>
          </p:cNvPr>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D7F7B9DC-38A6-4A03-AF5E-15EF4C8D144A}" type="datetimeFigureOut">
              <a:rPr lang="de-DE" smtClean="0"/>
              <a:t>07.09.2022</a:t>
            </a:fld>
            <a:endParaRPr lang="de-DE"/>
          </a:p>
        </p:txBody>
      </p:sp>
      <p:sp>
        <p:nvSpPr>
          <p:cNvPr id="4" name="Fußzeilenplatzhalter 3">
            <a:extLst>
              <a:ext uri="{FF2B5EF4-FFF2-40B4-BE49-F238E27FC236}">
                <a16:creationId xmlns:a16="http://schemas.microsoft.com/office/drawing/2014/main" id="{2F6DC193-912E-4F3D-BEFC-27F7A633DE11}"/>
              </a:ext>
            </a:extLst>
          </p:cNvPr>
          <p:cNvSpPr>
            <a:spLocks noGrp="1"/>
          </p:cNvSpPr>
          <p:nvPr>
            <p:ph type="ftr" sz="quarter" idx="2"/>
          </p:nvPr>
        </p:nvSpPr>
        <p:spPr>
          <a:xfrm>
            <a:off x="0" y="9429751"/>
            <a:ext cx="2946400" cy="496888"/>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a:extLst>
              <a:ext uri="{FF2B5EF4-FFF2-40B4-BE49-F238E27FC236}">
                <a16:creationId xmlns:a16="http://schemas.microsoft.com/office/drawing/2014/main" id="{7125EA81-35D9-4C51-B5F8-B7EB7ED2007B}"/>
              </a:ext>
            </a:extLst>
          </p:cNvPr>
          <p:cNvSpPr>
            <a:spLocks noGrp="1"/>
          </p:cNvSpPr>
          <p:nvPr>
            <p:ph type="sldNum" sz="quarter" idx="3"/>
          </p:nvPr>
        </p:nvSpPr>
        <p:spPr>
          <a:xfrm>
            <a:off x="3849688" y="9429751"/>
            <a:ext cx="2946400" cy="496888"/>
          </a:xfrm>
          <a:prstGeom prst="rect">
            <a:avLst/>
          </a:prstGeom>
        </p:spPr>
        <p:txBody>
          <a:bodyPr vert="horz" lIns="91440" tIns="45720" rIns="91440" bIns="45720" rtlCol="0" anchor="b"/>
          <a:lstStyle>
            <a:lvl1pPr algn="r">
              <a:defRPr sz="1200"/>
            </a:lvl1pPr>
          </a:lstStyle>
          <a:p>
            <a:fld id="{92596F15-0DCE-4111-8876-6BD256F08504}" type="slidenum">
              <a:rPr lang="de-DE" smtClean="0"/>
              <a:t>‹Nr.›</a:t>
            </a:fld>
            <a:endParaRPr lang="de-DE"/>
          </a:p>
        </p:txBody>
      </p:sp>
    </p:spTree>
    <p:extLst>
      <p:ext uri="{BB962C8B-B14F-4D97-AF65-F5344CB8AC3E}">
        <p14:creationId xmlns:p14="http://schemas.microsoft.com/office/powerpoint/2010/main" val="78687547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2" y="0"/>
            <a:ext cx="2945659" cy="496332"/>
          </a:xfrm>
          <a:prstGeom prst="rect">
            <a:avLst/>
          </a:prstGeom>
        </p:spPr>
        <p:txBody>
          <a:bodyPr vert="horz" lIns="91440" tIns="45720" rIns="91440" bIns="45720" rtlCol="0"/>
          <a:lstStyle>
            <a:lvl1pPr algn="l">
              <a:defRPr sz="1200"/>
            </a:lvl1pPr>
          </a:lstStyle>
          <a:p>
            <a:endParaRPr lang="de-DE"/>
          </a:p>
        </p:txBody>
      </p:sp>
      <p:sp>
        <p:nvSpPr>
          <p:cNvPr id="4" name="Folienbildplatzhalt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79768" y="4715154"/>
            <a:ext cx="5438140" cy="4466987"/>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2" y="9428584"/>
            <a:ext cx="2945659" cy="496332"/>
          </a:xfrm>
          <a:prstGeom prst="rect">
            <a:avLst/>
          </a:prstGeom>
        </p:spPr>
        <p:txBody>
          <a:bodyPr vert="horz" lIns="91440" tIns="45720" rIns="91440" bIns="45720" rtlCol="0" anchor="b"/>
          <a:lstStyle>
            <a:lvl1pPr algn="l">
              <a:defRPr sz="1200"/>
            </a:lvl1pPr>
          </a:lstStyle>
          <a:p>
            <a:endParaRPr lang="de-DE"/>
          </a:p>
        </p:txBody>
      </p:sp>
    </p:spTree>
    <p:extLst>
      <p:ext uri="{BB962C8B-B14F-4D97-AF65-F5344CB8AC3E}">
        <p14:creationId xmlns:p14="http://schemas.microsoft.com/office/powerpoint/2010/main" val="412223708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3" Type="http://schemas.openxmlformats.org/officeDocument/2006/relationships/hyperlink" Target="https://de.wikipedia.org/wiki/Arkadij_Khaet" TargetMode="External"/><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311275" y="138113"/>
            <a:ext cx="3848100" cy="2887662"/>
          </a:xfrm>
        </p:spPr>
      </p:sp>
      <p:sp>
        <p:nvSpPr>
          <p:cNvPr id="3" name="Notizenplatzhalter 2"/>
          <p:cNvSpPr>
            <a:spLocks noGrp="1"/>
          </p:cNvSpPr>
          <p:nvPr>
            <p:ph type="body" idx="1"/>
          </p:nvPr>
        </p:nvSpPr>
        <p:spPr>
          <a:xfrm>
            <a:off x="679768" y="3091111"/>
            <a:ext cx="5438140" cy="6337472"/>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Liebe Kolleginnen und Kollegen!</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dirty="0"/>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Verbunden mit den besten Wünschen noch nachträglich zum Neuen Jahr möchte ich Sie alle bzw. Euch alle ganz herzlich zu unserem diesjährigen Erlasslehrgang begrüßen.</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Ich hoffe und wünsche ich sehr, dass ihr und Sie die Weihnachstage genießen und anschließend ein paar erholsame Tage zum Entspannen finden konntet.</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Leider findet – jetzt schon zum 2. Mal hintereinander – aufgrund der epidemischen Lage unsere Tagung nur digital statt, sodass wir erneut auf die persönlichen Begegnungen und Gespräche verzichten müssen. Wir alle wissen, wie schön und angenehm und auch wie wichtig gerade dieses Zusammenkommen in den letzten Jahren war, auch um uns als Fachgruppe Geschichte zusammenwachsen zu lassen.</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Die Nachricht, dass wir nicht in Präsenz tage werden, ereilte uns Mitte Dezember, als die Tagung weitgehend vorbereitet war und die Tagungsstruktur feststand, sodass wir konzeptionell nicht mehr allzu sehr darauf reagieren konnten.</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Ich denke aber und hoffe, dass wir alle mittlerweile erfahren mit diesem Format sind und mithilfe von Pausen und gelegentlichen Lesephasen gut gemeinsam durch die drei sicher nicht </a:t>
            </a:r>
            <a:r>
              <a:rPr lang="de-DE" dirty="0" err="1"/>
              <a:t>unanstrengenden</a:t>
            </a:r>
            <a:r>
              <a:rPr lang="de-DE" dirty="0"/>
              <a:t> Tage kommen werden.</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Auch zum Umgang mit Mikro und Kamera brauche ich nicht viel zu sagen – bei Bedarf an - Redebeiträge gerne auch mit Kamera.</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Bevor wir mit einem Blick auf das Tagungsprogramm einsteigen werden, wollen wir, das Konzeptionsteam, wie es heute jetzt heißt, kurz noch das Team vorstellen, am besten in alphabetischer Reihenfolge … (Arbeiter-Grupp-Hoffmann-Kümmerle-Lundberg-Schipperges)</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Auch ich möchte mich noch kurz vorstellen: Mein Name ist Stefan Schipperges, ich unterrichte am Schiller-Gymnasium in Offenburg Geschichte und katholische Religion, bin seit vielen Jahren Fachberater Geschichte, jetzt an der Regionalstelle in Freiburg, und bin Landesfachteamkoordinator Geschichte am ZSL.</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dirty="0"/>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Geschichte als Argument. Erinnerungskultur(en) </a:t>
            </a:r>
            <a:r>
              <a:rPr lang="de-DE" sz="1200" dirty="0">
                <a:effectLst/>
                <a:ea typeface="Calibri" panose="020F0502020204030204" pitchFamily="34" charset="0"/>
              </a:rPr>
              <a:t>im Geschichtsunterricht der Sekundarstufe 1 und 2, so haben wir die Tagung überschrieben. Ein Blick auf das Programm verrät, was wir uns mit Ihnen und für Sie vorgenommen haben.</a:t>
            </a:r>
            <a:endParaRPr lang="de-DE" dirty="0"/>
          </a:p>
        </p:txBody>
      </p:sp>
      <p:sp>
        <p:nvSpPr>
          <p:cNvPr id="4" name="Foliennummernplatzhalter 3"/>
          <p:cNvSpPr>
            <a:spLocks noGrp="1"/>
          </p:cNvSpPr>
          <p:nvPr>
            <p:ph type="sldNum" sz="quarter" idx="5"/>
          </p:nvPr>
        </p:nvSpPr>
        <p:spPr>
          <a:xfrm>
            <a:off x="3850445" y="9428584"/>
            <a:ext cx="2945659" cy="496332"/>
          </a:xfrm>
          <a:prstGeom prst="rect">
            <a:avLst/>
          </a:prstGeom>
        </p:spPr>
        <p:txBody>
          <a:bodyPr/>
          <a:lstStyle/>
          <a:p>
            <a:fld id="{9411CA67-D061-429F-B186-15D98BBFE45D}" type="slidenum">
              <a:rPr lang="de-DE" smtClean="0"/>
              <a:t>1</a:t>
            </a:fld>
            <a:endParaRPr lang="de-DE"/>
          </a:p>
        </p:txBody>
      </p:sp>
    </p:spTree>
    <p:extLst>
      <p:ext uri="{BB962C8B-B14F-4D97-AF65-F5344CB8AC3E}">
        <p14:creationId xmlns:p14="http://schemas.microsoft.com/office/powerpoint/2010/main" val="41614123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b="0" i="0" dirty="0">
                <a:solidFill>
                  <a:srgbClr val="000000"/>
                </a:solidFill>
                <a:effectLst/>
              </a:rPr>
              <a:t>Klingelt man  bei </a:t>
            </a:r>
            <a:r>
              <a:rPr lang="de-DE" b="1" i="0" dirty="0">
                <a:solidFill>
                  <a:srgbClr val="000000"/>
                </a:solidFill>
                <a:effectLst/>
              </a:rPr>
              <a:t>„</a:t>
            </a:r>
            <a:r>
              <a:rPr lang="de-DE" sz="1200" b="1" dirty="0">
                <a:ea typeface="Times New Roman" panose="02020603050405020304" pitchFamily="18" charset="0"/>
                <a:sym typeface="Wingdings" panose="05000000000000000000" pitchFamily="2" charset="2"/>
              </a:rPr>
              <a:t>Geschichtspolitik“ </a:t>
            </a:r>
            <a:r>
              <a:rPr lang="de-DE" sz="1200" b="0" dirty="0">
                <a:ea typeface="Times New Roman" panose="02020603050405020304" pitchFamily="18" charset="0"/>
                <a:sym typeface="Wingdings" panose="05000000000000000000" pitchFamily="2" charset="2"/>
              </a:rPr>
              <a:t>[mitunter auch </a:t>
            </a:r>
            <a:r>
              <a:rPr lang="de-DE" sz="1200" b="0" i="0" dirty="0">
                <a:solidFill>
                  <a:srgbClr val="000000"/>
                </a:solidFill>
                <a:effectLst/>
              </a:rPr>
              <a:t>Vergangenheitspolitik genannt, eine Unterform der Geschichtspolitik] </a:t>
            </a:r>
            <a:r>
              <a:rPr lang="de-DE" sz="1200" dirty="0">
                <a:ea typeface="Times New Roman" panose="02020603050405020304" pitchFamily="18" charset="0"/>
                <a:sym typeface="Wingdings" panose="05000000000000000000" pitchFamily="2" charset="2"/>
              </a:rPr>
              <a:t>so öffnet der </a:t>
            </a:r>
            <a:r>
              <a:rPr lang="de-DE" sz="1200" b="0" dirty="0">
                <a:ea typeface="Times New Roman" panose="02020603050405020304" pitchFamily="18" charset="0"/>
                <a:sym typeface="Wingdings" panose="05000000000000000000" pitchFamily="2" charset="2"/>
              </a:rPr>
              <a:t>politische Gebrauch von Geschichte.</a:t>
            </a:r>
            <a:endParaRPr lang="de-DE" b="0" dirty="0"/>
          </a:p>
          <a:p>
            <a:pPr marL="0" marR="0" lvl="0" indent="0" algn="l" defTabSz="914400" rtl="0" eaLnBrk="1" fontAlgn="auto" latinLnBrk="0" hangingPunct="1">
              <a:lnSpc>
                <a:spcPct val="100000"/>
              </a:lnSpc>
              <a:spcBef>
                <a:spcPts val="0"/>
              </a:spcBef>
              <a:spcAft>
                <a:spcPts val="0"/>
              </a:spcAft>
              <a:buClrTx/>
              <a:buSzTx/>
              <a:buFontTx/>
              <a:buNone/>
              <a:tabLst/>
              <a:defRPr/>
            </a:pPr>
            <a:r>
              <a:rPr lang="de-DE" b="0" dirty="0"/>
              <a:t>Bestimmte politisch-gesellschaftliche Gruppen, zu denen auch der Staat gehört, haben einen spezifischen Blick auf die Geschichte, wobei sie sogar oft fordern, diesen mit gesetzgeberischen Maßnahmen durchzusetzen z. B. durch die Einrichtung von Feiertagen, die Umbenennung von Straßennamen, die Schaffung eigener Behörde wie die des „B</a:t>
            </a:r>
            <a:r>
              <a:rPr lang="de-DE" b="0" i="0" dirty="0">
                <a:solidFill>
                  <a:srgbClr val="363636"/>
                </a:solidFill>
                <a:effectLst/>
              </a:rPr>
              <a:t>undesbeauftragten für die Unterlagen des Staatssicherheitsdienstes der DDR“ </a:t>
            </a:r>
            <a:r>
              <a:rPr lang="de-DE" b="0" dirty="0"/>
              <a:t>bis hin zu strafrechtlichen Maßnahmen wie bei der Holocaustleugnung. H</a:t>
            </a:r>
            <a:r>
              <a:rPr lang="de-DE" dirty="0"/>
              <a:t>ier wird </a:t>
            </a:r>
            <a:r>
              <a:rPr lang="de-DE" sz="1200" dirty="0">
                <a:ea typeface="Times New Roman" panose="02020603050405020304" pitchFamily="18" charset="0"/>
              </a:rPr>
              <a:t>Vergangenheit funktional gebraucht, mitunter sogar instrumentalisiert für gegenwärtige Zwecke. Erinnert sei hier auch an die Geschichtspolitik in den sozialistischen Gesellschaften des Ostblocks bzw. in marxistischen Gruppen heute.</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sz="1200" b="0" i="0" dirty="0">
              <a:solidFill>
                <a:srgbClr val="000000"/>
              </a:solidFill>
              <a:effectLst/>
            </a:endParaRPr>
          </a:p>
          <a:p>
            <a:pPr marL="0" marR="0" lvl="0" indent="0" algn="l" defTabSz="914400" rtl="0" eaLnBrk="1" fontAlgn="base" latinLnBrk="0" hangingPunct="1">
              <a:lnSpc>
                <a:spcPct val="100000"/>
              </a:lnSpc>
              <a:spcBef>
                <a:spcPts val="0"/>
              </a:spcBef>
              <a:spcAft>
                <a:spcPts val="0"/>
              </a:spcAft>
              <a:buClrTx/>
              <a:buSzTx/>
              <a:buFontTx/>
              <a:buNone/>
              <a:tabLst/>
              <a:defRPr/>
            </a:pPr>
            <a:r>
              <a:rPr lang="de-DE" dirty="0"/>
              <a:t>Auf diese problematische Art und Weise des Umgangs mit Geschichte hat bereits 2001 Edgar Wolfrum in seinem Buch „Geschichte als Waffe“ aufmerksam gemacht, das hier nur kurz erwähnt sei, ebenso wie der gleichlautende Zeit-Artikel von 2020, der auf aktuelle Beispiele bei Nationalitätenkonflikten in der ehemaligen Sowjetunion bzw. in der Türkei hinweist.</a:t>
            </a:r>
          </a:p>
        </p:txBody>
      </p:sp>
    </p:spTree>
    <p:extLst>
      <p:ext uri="{BB962C8B-B14F-4D97-AF65-F5344CB8AC3E}">
        <p14:creationId xmlns:p14="http://schemas.microsoft.com/office/powerpoint/2010/main" val="37992403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17575" y="211138"/>
            <a:ext cx="4962525" cy="3722687"/>
          </a:xfrm>
        </p:spPr>
      </p:sp>
      <p:sp>
        <p:nvSpPr>
          <p:cNvPr id="3" name="Notizenplatzhalter 2"/>
          <p:cNvSpPr>
            <a:spLocks noGrp="1"/>
          </p:cNvSpPr>
          <p:nvPr>
            <p:ph type="body" idx="1"/>
          </p:nvPr>
        </p:nvSpPr>
        <p:spPr>
          <a:xfrm>
            <a:off x="679768" y="4099224"/>
            <a:ext cx="5438140" cy="5082917"/>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b="0" i="0" dirty="0">
                <a:solidFill>
                  <a:srgbClr val="000000"/>
                </a:solidFill>
                <a:effectLst/>
              </a:rPr>
              <a:t>Suchen wir weiter und klingeln bei „Erlebnis/ Erfahrung“. Hier erfahren wir, dass geschichtskulturelle oder erinnerungskulturelle Ereignisse oft auch zu sozialen bzw. emotionalen Erlebnissen werden – zu „Events“ gewissermaßen.</a:t>
            </a:r>
          </a:p>
          <a:p>
            <a:pPr marL="0" marR="0" lvl="0" indent="0" algn="l" defTabSz="914400" rtl="0" eaLnBrk="1" fontAlgn="auto" latinLnBrk="0" hangingPunct="1">
              <a:lnSpc>
                <a:spcPct val="100000"/>
              </a:lnSpc>
              <a:spcBef>
                <a:spcPts val="0"/>
              </a:spcBef>
              <a:spcAft>
                <a:spcPts val="0"/>
              </a:spcAft>
              <a:buClrTx/>
              <a:buSzTx/>
              <a:buFontTx/>
              <a:buNone/>
              <a:tabLst/>
              <a:defRPr/>
            </a:pPr>
            <a:r>
              <a:rPr lang="de-DE" b="0" i="0" dirty="0">
                <a:solidFill>
                  <a:srgbClr val="000000"/>
                </a:solidFill>
                <a:effectLst/>
              </a:rPr>
              <a:t>Solche Erlebniserfahrungen bieten vor allem auch das gemeinsame Erinnern bei Feiern an nationalen Gedenktagen, aber auch die Besuche von Gedenkstätten – wobei gerade hier besonders deutlich die Problematik wird, wieviel Eventcharakter Geschichte verträgt bzw. ab wann der Spaßfaktor auch mit der Pietätserfordernis kollidieren kann.</a:t>
            </a:r>
          </a:p>
          <a:p>
            <a:pPr marL="0" marR="0" lvl="0" indent="0" algn="l" defTabSz="914400" rtl="0" eaLnBrk="1" fontAlgn="auto" latinLnBrk="0" hangingPunct="1">
              <a:lnSpc>
                <a:spcPct val="100000"/>
              </a:lnSpc>
              <a:spcBef>
                <a:spcPts val="0"/>
              </a:spcBef>
              <a:spcAft>
                <a:spcPts val="0"/>
              </a:spcAft>
              <a:buClrTx/>
              <a:buSzTx/>
              <a:buFontTx/>
              <a:buNone/>
              <a:tabLst/>
              <a:defRPr/>
            </a:pPr>
            <a:r>
              <a:rPr lang="de-DE" b="0" i="0" dirty="0">
                <a:solidFill>
                  <a:srgbClr val="000000"/>
                </a:solidFill>
                <a:effectLst/>
              </a:rPr>
              <a:t>Zugleich sind Erfahrungen in unserer heutigen Gesellschaft stark medial vermittelt, was den Erlebnischarakter oft verstärkt. E</a:t>
            </a:r>
            <a:r>
              <a:rPr lang="de-DE" dirty="0">
                <a:solidFill>
                  <a:srgbClr val="000000"/>
                </a:solidFill>
              </a:rPr>
              <a:t>motionale Erlebnisse mit Geschichte finden daher auch vermehrt in den sozialen Netzwerken statt – auch darauf werden wir in der Tagung noch eingehen.</a:t>
            </a:r>
            <a:endParaRPr lang="de-DE" b="0" i="0" dirty="0">
              <a:solidFill>
                <a:srgbClr val="000000"/>
              </a:solidFill>
              <a:effectLst/>
            </a:endParaRPr>
          </a:p>
        </p:txBody>
      </p:sp>
    </p:spTree>
    <p:extLst>
      <p:ext uri="{BB962C8B-B14F-4D97-AF65-F5344CB8AC3E}">
        <p14:creationId xmlns:p14="http://schemas.microsoft.com/office/powerpoint/2010/main" val="635330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17575" y="211138"/>
            <a:ext cx="4962525" cy="3722687"/>
          </a:xfrm>
        </p:spPr>
      </p:sp>
      <p:sp>
        <p:nvSpPr>
          <p:cNvPr id="3" name="Notizenplatzhalter 2"/>
          <p:cNvSpPr>
            <a:spLocks noGrp="1"/>
          </p:cNvSpPr>
          <p:nvPr>
            <p:ph type="body" idx="1"/>
          </p:nvPr>
        </p:nvSpPr>
        <p:spPr>
          <a:xfrm>
            <a:off x="679768" y="4099224"/>
            <a:ext cx="5438140" cy="5082917"/>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Beim Anklingeln der </a:t>
            </a:r>
            <a:r>
              <a:rPr lang="de-DE" b="1" dirty="0"/>
              <a:t>„Public </a:t>
            </a:r>
            <a:r>
              <a:rPr lang="de-DE" b="1" dirty="0" err="1"/>
              <a:t>History</a:t>
            </a:r>
            <a:r>
              <a:rPr lang="de-DE" b="1" dirty="0"/>
              <a:t>“</a:t>
            </a:r>
            <a:r>
              <a:rPr lang="de-DE" b="0" dirty="0"/>
              <a:t>, </a:t>
            </a:r>
            <a:r>
              <a:rPr lang="de-DE" dirty="0"/>
              <a:t>die mitunter als „angewandte Geschichte“ übersetzt wird, erfahren wir, dass und wie Geschichte ganz bewusst außerhalb des akademischen Raums in und für die Öffentlichkeit, im politischen Raum also, reflektiert.</a:t>
            </a:r>
          </a:p>
          <a:p>
            <a:pPr algn="l"/>
            <a:r>
              <a:rPr lang="de-DE" b="0" i="0" dirty="0">
                <a:solidFill>
                  <a:srgbClr val="202122"/>
                </a:solidFill>
                <a:effectLst/>
              </a:rPr>
              <a:t>Public </a:t>
            </a:r>
            <a:r>
              <a:rPr lang="de-DE" b="0" i="0" dirty="0" err="1">
                <a:solidFill>
                  <a:srgbClr val="202122"/>
                </a:solidFill>
                <a:effectLst/>
              </a:rPr>
              <a:t>History</a:t>
            </a:r>
            <a:r>
              <a:rPr lang="de-DE" b="0" i="0" dirty="0">
                <a:solidFill>
                  <a:srgbClr val="202122"/>
                </a:solidFill>
                <a:effectLst/>
              </a:rPr>
              <a:t> ist schwer zu definieren, weil es eine breite Palette von Aktivitäten umfasst. Die Konzentration liegt aber auf einen öffentlichen Nutzen, der über reine Aufbewahrung von Dokumenten und die akademische Bearbeitung des Feldes hinausgeht.</a:t>
            </a:r>
          </a:p>
          <a:p>
            <a:pPr algn="l"/>
            <a:r>
              <a:rPr lang="de-DE" b="0" i="0" dirty="0">
                <a:solidFill>
                  <a:srgbClr val="202122"/>
                </a:solidFill>
                <a:effectLst/>
              </a:rPr>
              <a:t>Das Ziel ist letztlich, den gesellschaftlichen Nutzen der Geschichte zu fördern.</a:t>
            </a:r>
            <a:endParaRPr lang="de-DE"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de-DE" b="0" i="0" dirty="0">
              <a:solidFill>
                <a:srgbClr val="000000"/>
              </a:solidFill>
              <a:effectLst/>
            </a:endParaRPr>
          </a:p>
        </p:txBody>
      </p:sp>
    </p:spTree>
    <p:extLst>
      <p:ext uri="{BB962C8B-B14F-4D97-AF65-F5344CB8AC3E}">
        <p14:creationId xmlns:p14="http://schemas.microsoft.com/office/powerpoint/2010/main" val="26454910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17575" y="211138"/>
            <a:ext cx="4962525" cy="3722687"/>
          </a:xfrm>
        </p:spPr>
      </p:sp>
      <p:sp>
        <p:nvSpPr>
          <p:cNvPr id="3" name="Notizenplatzhalter 2"/>
          <p:cNvSpPr>
            <a:spLocks noGrp="1"/>
          </p:cNvSpPr>
          <p:nvPr>
            <p:ph type="body" idx="1"/>
          </p:nvPr>
        </p:nvSpPr>
        <p:spPr>
          <a:xfrm>
            <a:off x="679768" y="4099224"/>
            <a:ext cx="5438140" cy="5082917"/>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b="0" i="0" dirty="0">
                <a:solidFill>
                  <a:srgbClr val="000000"/>
                </a:solidFill>
                <a:effectLst/>
                <a:latin typeface="nzz-serif"/>
              </a:rPr>
              <a:t>Noch viele weitere Klingelschilder könnte man drücken, z. B. Authentizität – vielleicht öffnen </a:t>
            </a:r>
            <a:r>
              <a:rPr lang="de-DE" b="0" i="0" dirty="0" err="1">
                <a:solidFill>
                  <a:srgbClr val="000000"/>
                </a:solidFill>
                <a:effectLst/>
                <a:latin typeface="nzz-serif"/>
              </a:rPr>
              <a:t>Zeitzeug:innen</a:t>
            </a:r>
            <a:r>
              <a:rPr lang="de-DE" b="0" i="0" dirty="0">
                <a:solidFill>
                  <a:srgbClr val="000000"/>
                </a:solidFill>
                <a:effectLst/>
                <a:latin typeface="nzz-serif"/>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de-DE" b="0" i="0" dirty="0">
                <a:solidFill>
                  <a:srgbClr val="000000"/>
                </a:solidFill>
                <a:effectLst/>
                <a:latin typeface="nzz-serif"/>
              </a:rPr>
              <a:t>Oder Gedächtnis?</a:t>
            </a:r>
          </a:p>
        </p:txBody>
      </p:sp>
    </p:spTree>
    <p:extLst>
      <p:ext uri="{BB962C8B-B14F-4D97-AF65-F5344CB8AC3E}">
        <p14:creationId xmlns:p14="http://schemas.microsoft.com/office/powerpoint/2010/main" val="22885844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17575" y="211138"/>
            <a:ext cx="4962525" cy="3722687"/>
          </a:xfrm>
        </p:spPr>
      </p:sp>
      <p:sp>
        <p:nvSpPr>
          <p:cNvPr id="3" name="Notizenplatzhalter 2"/>
          <p:cNvSpPr>
            <a:spLocks noGrp="1"/>
          </p:cNvSpPr>
          <p:nvPr>
            <p:ph type="body" idx="1"/>
          </p:nvPr>
        </p:nvSpPr>
        <p:spPr>
          <a:xfrm>
            <a:off x="679768" y="4099224"/>
            <a:ext cx="5438140" cy="5082917"/>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b="0" i="0" dirty="0">
                <a:solidFill>
                  <a:srgbClr val="000000"/>
                </a:solidFill>
                <a:effectLst/>
                <a:latin typeface="nzz-serif"/>
              </a:rPr>
              <a:t>Schauen wir - nur ganz kurz als Exkurs - auch hier mal  vorbei …</a:t>
            </a:r>
          </a:p>
        </p:txBody>
      </p:sp>
    </p:spTree>
    <p:extLst>
      <p:ext uri="{BB962C8B-B14F-4D97-AF65-F5344CB8AC3E}">
        <p14:creationId xmlns:p14="http://schemas.microsoft.com/office/powerpoint/2010/main" val="13067842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b="0" i="0" dirty="0">
                <a:solidFill>
                  <a:srgbClr val="000000"/>
                </a:solidFill>
                <a:effectLst/>
                <a:latin typeface="nzz-serif"/>
              </a:rPr>
              <a:t>Hier treffen wir die beiden Kulturwissenschaftler Aleida </a:t>
            </a:r>
            <a:r>
              <a:rPr lang="de-DE" dirty="0">
                <a:solidFill>
                  <a:srgbClr val="000000"/>
                </a:solidFill>
                <a:latin typeface="nzz-serif"/>
              </a:rPr>
              <a:t>und</a:t>
            </a:r>
            <a:r>
              <a:rPr lang="de-DE" b="0" i="0" dirty="0">
                <a:solidFill>
                  <a:srgbClr val="000000"/>
                </a:solidFill>
                <a:effectLst/>
                <a:latin typeface="nzz-serif"/>
              </a:rPr>
              <a:t> Jan Assmann, das in zahlreichen Publikationen den Begriff des „kulturellen Gedächtnis“ prägte. Darunter verstehen sie </a:t>
            </a:r>
            <a:r>
              <a:rPr lang="de-DE" dirty="0"/>
              <a:t>die Möglichkeiten, durch Schriftkultur die Reichweite des Merkvermögens zu erweitern. Dabei  entsteht zugleich eine wachsende Diskrepanz zwischen dem verkörperten Gedächtnis und dem extern Gespeicherten, z. B. in Bibliotheken und Archive und heute in Datenbanken, die einen schnellen Zugriff auf Wissen ermöglichen. Wichtig ist dabei die Erkenntnis, dass mit jeder verschriftlichten Erinnerung eine Auswahl getroffen wird, die immer eine bewusste Entscheidung für eine bestimmte Erinnerung und zugleich damit auch gegen eine andere Erinnerung, die „vergessen“ wird.</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dirty="0"/>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[Das kulturelle Gedächtnis besteht also aus einem individuellen Speichergedächtnis und einem  gesellschaftlichen Funktionsgedächtnis. Das Speichergedächtnis sammelt und bewahrt Quellen, Objekte und Daten, unabhängig davon, ob sie von der Gegenwart gebraucht werden, weswegen es auch als „passives Gedächtnis“ bezeichnet wird. Das Funktionsgedächtnis ist demgegenüber ein aktives Gedächtnis; es enthält die jeweilige kleine Auswahl dessen, was eine Gesellschaft jeweils von der Vergangenheit auswählt und aus dem Bestand ihrer kulturellen Überlieferung aktualisiert.]</a:t>
            </a:r>
            <a:endParaRPr lang="de-DE" b="0" i="0" dirty="0">
              <a:solidFill>
                <a:srgbClr val="202122"/>
              </a:solidFill>
              <a:effectLst/>
              <a:latin typeface="Arial" panose="020B0604020202020204" pitchFamily="34" charset="0"/>
            </a:endParaRPr>
          </a:p>
        </p:txBody>
      </p:sp>
    </p:spTree>
    <p:extLst>
      <p:ext uri="{BB962C8B-B14F-4D97-AF65-F5344CB8AC3E}">
        <p14:creationId xmlns:p14="http://schemas.microsoft.com/office/powerpoint/2010/main" val="365917917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17575" y="211138"/>
            <a:ext cx="4962525" cy="3722687"/>
          </a:xfrm>
        </p:spPr>
      </p:sp>
      <p:sp>
        <p:nvSpPr>
          <p:cNvPr id="3" name="Notizenplatzhalter 2"/>
          <p:cNvSpPr>
            <a:spLocks noGrp="1"/>
          </p:cNvSpPr>
          <p:nvPr>
            <p:ph type="body" idx="1"/>
          </p:nvPr>
        </p:nvSpPr>
        <p:spPr>
          <a:xfrm>
            <a:off x="679768" y="4099224"/>
            <a:ext cx="5438140" cy="5082917"/>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b="0" i="0" dirty="0">
                <a:solidFill>
                  <a:srgbClr val="000000"/>
                </a:solidFill>
                <a:effectLst/>
                <a:latin typeface="nzz-serif"/>
              </a:rPr>
              <a:t>Wir aber wollen aber eigentlich ja zur „Erinnerungskultur“ – und klingeln also jetzt endlich dort …</a:t>
            </a:r>
          </a:p>
        </p:txBody>
      </p:sp>
    </p:spTree>
    <p:extLst>
      <p:ext uri="{BB962C8B-B14F-4D97-AF65-F5344CB8AC3E}">
        <p14:creationId xmlns:p14="http://schemas.microsoft.com/office/powerpoint/2010/main" val="23074965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17575" y="211138"/>
            <a:ext cx="4962525" cy="3722687"/>
          </a:xfrm>
        </p:spPr>
      </p:sp>
      <p:sp>
        <p:nvSpPr>
          <p:cNvPr id="3" name="Notizenplatzhalter 2"/>
          <p:cNvSpPr>
            <a:spLocks noGrp="1"/>
          </p:cNvSpPr>
          <p:nvPr>
            <p:ph type="body" idx="1"/>
          </p:nvPr>
        </p:nvSpPr>
        <p:spPr>
          <a:xfrm>
            <a:off x="679768" y="4099224"/>
            <a:ext cx="5438140" cy="5082917"/>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b="0" i="0" dirty="0">
                <a:solidFill>
                  <a:srgbClr val="000000"/>
                </a:solidFill>
                <a:effectLst/>
              </a:rPr>
              <a:t>Hier finden wir eine WG vor – nämlich „Erinnerungskulturen“.</a:t>
            </a:r>
          </a:p>
          <a:p>
            <a:pPr marL="0" marR="0" lvl="0" indent="0" algn="l" defTabSz="914400" rtl="0" eaLnBrk="1" fontAlgn="auto" latinLnBrk="0" hangingPunct="1">
              <a:lnSpc>
                <a:spcPct val="100000"/>
              </a:lnSpc>
              <a:spcBef>
                <a:spcPts val="0"/>
              </a:spcBef>
              <a:spcAft>
                <a:spcPts val="0"/>
              </a:spcAft>
              <a:buClrTx/>
              <a:buSzTx/>
              <a:buFontTx/>
              <a:buNone/>
              <a:tabLst/>
              <a:defRPr/>
            </a:pPr>
            <a:r>
              <a:rPr lang="de-DE" b="0" i="0" dirty="0">
                <a:solidFill>
                  <a:srgbClr val="000000"/>
                </a:solidFill>
                <a:effectLst/>
              </a:rPr>
              <a:t>Hier tummeln sich verschiedenste Gruppen und Personen, die oft ein sehr spezifisches Anliegen haben und ganz bewusst eine spezifische Erinnerung kultivieren: Heimatvertriebenenverbände, Veteranenvereine, Opfergruppen. Oft wachen sie eifersüchtig – wie in einer WG, wer den Abwasch machen muss – über ihre jeweiligen Anteile an der öffentlichen Aufmerksamkeit. Die Stimmung ist nicht immer gut – wie wir im Lauf der Tagung noch hören werden.</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b="0" i="0" dirty="0">
              <a:solidFill>
                <a:srgbClr val="000000"/>
              </a:solidFill>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DE" b="0" i="0" dirty="0">
                <a:solidFill>
                  <a:srgbClr val="000000"/>
                </a:solidFill>
                <a:effectLst/>
              </a:rPr>
              <a:t>Der Begriff ist also auch ein Sammelbegriff für verschiedene Formen der </a:t>
            </a:r>
            <a:r>
              <a:rPr lang="de-DE" b="1" i="0" dirty="0">
                <a:solidFill>
                  <a:srgbClr val="000000"/>
                </a:solidFill>
                <a:effectLst/>
              </a:rPr>
              <a:t>bewussten Erinnerung</a:t>
            </a:r>
            <a:r>
              <a:rPr lang="de-DE" b="0" i="0" dirty="0">
                <a:solidFill>
                  <a:srgbClr val="000000"/>
                </a:solidFill>
                <a:effectLst/>
              </a:rPr>
              <a:t> an historische Ereignisse, Persönlichkeiten und Prozesse. Durch den Bezug zur bewussten Erinnerung bezieht er sich im Gegensatz zur Geschichtskultur, die auch Erinnerung an längst vergangene Epochen wie das Mittelalter berücksichtigt, auf die neuere Geschichte.</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ea typeface="Times New Roman" panose="02020603050405020304" pitchFamily="18" charset="0"/>
              </a:rPr>
              <a:t>Lau</a:t>
            </a:r>
            <a:r>
              <a:rPr lang="de-DE" sz="1200" dirty="0">
                <a:effectLst/>
                <a:ea typeface="Times New Roman" panose="02020603050405020304" pitchFamily="18" charset="0"/>
              </a:rPr>
              <a:t>t Christoph </a:t>
            </a:r>
            <a:r>
              <a:rPr lang="de-DE" sz="1200" dirty="0" err="1">
                <a:effectLst/>
                <a:ea typeface="Times New Roman" panose="02020603050405020304" pitchFamily="18" charset="0"/>
              </a:rPr>
              <a:t>Cornelißen</a:t>
            </a:r>
            <a:r>
              <a:rPr lang="de-DE" sz="1200" dirty="0">
                <a:effectLst/>
                <a:ea typeface="Times New Roman" panose="02020603050405020304" pitchFamily="18" charset="0"/>
              </a:rPr>
              <a:t> lässt sich Erinnerungskultur durch vier Kategorien konkretisieren:</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de-DE" sz="1200" dirty="0">
                <a:effectLst/>
                <a:ea typeface="Times New Roman" panose="02020603050405020304" pitchFamily="18" charset="0"/>
              </a:rPr>
              <a:t>Die sozialen Rahmenbedingungen spielen eine Rolle, zu denen auch ökonomische und hegemoniale Strukturen gehören, konkret: Wer hat das Sagen und die finanziellen Mittel? Damit rückt er wieder in die Nähe der Geschichtspolitik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de-DE" sz="1200" dirty="0">
                <a:effectLst/>
                <a:ea typeface="Times New Roman" panose="02020603050405020304" pitchFamily="18" charset="0"/>
              </a:rPr>
              <a:t>In der Regel geht es auch um nationale Deutungshorizonte und ein nationales Selbstverständnis, wobei gerad ein letzter Zeit auch von europäischer Erinnerungskultur gesprochen wird – dazu ja auch später noch genaueres.</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de-DE" sz="1200" dirty="0">
                <a:effectLst/>
                <a:ea typeface="Times New Roman" panose="02020603050405020304" pitchFamily="18" charset="0"/>
              </a:rPr>
              <a:t>Spezifische Deutungsmuster – oft ideologisch gefärbt – bestimmen die Ausformung und damit die Narrative.</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de-DE" sz="1200" dirty="0">
                <a:effectLst/>
                <a:ea typeface="Times New Roman" panose="02020603050405020304" pitchFamily="18" charset="0"/>
              </a:rPr>
              <a:t>Und letztlich spielt auch die mediale Kommunikation über die Erinnerung eine zentrale Rolle, wobei die Medien die Erinnerung durch die Art der Kommunikation wiederum durchaus mitbestimmen und formen</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b="0" i="0" dirty="0">
              <a:solidFill>
                <a:srgbClr val="000000"/>
              </a:solidFill>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de-DE" sz="1200" dirty="0">
              <a:effectLst/>
              <a:ea typeface="Times New Roman" panose="02020603050405020304" pitchFamily="18" charset="0"/>
            </a:endParaRPr>
          </a:p>
        </p:txBody>
      </p:sp>
    </p:spTree>
    <p:extLst>
      <p:ext uri="{BB962C8B-B14F-4D97-AF65-F5344CB8AC3E}">
        <p14:creationId xmlns:p14="http://schemas.microsoft.com/office/powerpoint/2010/main" val="156393901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17575" y="211138"/>
            <a:ext cx="4962525" cy="3722687"/>
          </a:xfrm>
        </p:spPr>
      </p:sp>
      <p:sp>
        <p:nvSpPr>
          <p:cNvPr id="3" name="Notizenplatzhalter 2"/>
          <p:cNvSpPr>
            <a:spLocks noGrp="1"/>
          </p:cNvSpPr>
          <p:nvPr>
            <p:ph type="body" idx="1"/>
          </p:nvPr>
        </p:nvSpPr>
        <p:spPr>
          <a:xfrm>
            <a:off x="679768" y="4099224"/>
            <a:ext cx="5438140" cy="5082917"/>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200" dirty="0">
                <a:effectLst/>
                <a:ea typeface="Times New Roman" panose="02020603050405020304" pitchFamily="18" charset="0"/>
              </a:rPr>
              <a:t>Eine noch knappere Definition bietet Astrid Erll.</a:t>
            </a:r>
          </a:p>
          <a:p>
            <a:pPr marL="0" marR="0" lvl="0" indent="0" algn="l" defTabSz="914400" rtl="0" eaLnBrk="1" fontAlgn="auto" latinLnBrk="0" hangingPunct="1">
              <a:lnSpc>
                <a:spcPct val="100000"/>
              </a:lnSpc>
              <a:spcBef>
                <a:spcPts val="0"/>
              </a:spcBef>
              <a:spcAft>
                <a:spcPts val="0"/>
              </a:spcAft>
              <a:buClrTx/>
              <a:buSzTx/>
              <a:buFontTx/>
              <a:buNone/>
              <a:tabLst/>
              <a:defRPr/>
            </a:pPr>
            <a:r>
              <a:rPr lang="de-DE" sz="1200" dirty="0">
                <a:effectLst/>
                <a:ea typeface="Times New Roman" panose="02020603050405020304" pitchFamily="18" charset="0"/>
              </a:rPr>
              <a:t>Sie weist darauf hin, dass nicht nur Individuen, sondern auch kulturelle Gruppen ein Gedächtnis haben.</a:t>
            </a:r>
          </a:p>
          <a:p>
            <a:pPr marL="0" marR="0" lvl="0" indent="0" algn="l" defTabSz="914400" rtl="0" eaLnBrk="1" fontAlgn="auto" latinLnBrk="0" hangingPunct="1">
              <a:lnSpc>
                <a:spcPct val="100000"/>
              </a:lnSpc>
              <a:spcBef>
                <a:spcPts val="0"/>
              </a:spcBef>
              <a:spcAft>
                <a:spcPts val="0"/>
              </a:spcAft>
              <a:buClrTx/>
              <a:buSzTx/>
              <a:buFontTx/>
              <a:buNone/>
              <a:tabLst/>
              <a:defRPr/>
            </a:pPr>
            <a:r>
              <a:rPr lang="de-DE" sz="1200" dirty="0">
                <a:effectLst/>
                <a:ea typeface="Times New Roman" panose="02020603050405020304" pitchFamily="18" charset="0"/>
              </a:rPr>
              <a:t>Während bei den Individuen in der Regel in der dritten Generation die Erinnerung weitgehend verloren geht, kann das kollektive Gedächtnis aufgrund kultureller Ausprägung Erinnerungen deutlich länger kultivieren und erzeugt gewissermaßen „Erinnerungskultur“.</a:t>
            </a:r>
            <a:endParaRPr lang="de-DE" sz="1200" dirty="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de-DE" sz="1200" dirty="0">
              <a:effectLst/>
              <a:ea typeface="Times New Roman" panose="02020603050405020304" pitchFamily="18" charset="0"/>
            </a:endParaRPr>
          </a:p>
        </p:txBody>
      </p:sp>
    </p:spTree>
    <p:extLst>
      <p:ext uri="{BB962C8B-B14F-4D97-AF65-F5344CB8AC3E}">
        <p14:creationId xmlns:p14="http://schemas.microsoft.com/office/powerpoint/2010/main" val="361448682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Bei aller Heterogenität der Begriffsbestimmung lassen sich zwei zentrale Merkmale des Erinnerns abschließend anführen: Gegenwartsbezug und konstruktiver Charakter.</a:t>
            </a:r>
          </a:p>
          <a:p>
            <a:r>
              <a:rPr lang="de-DE" dirty="0"/>
              <a:t>Erinnerungen sind demnach keine objektiven Abbilder vergangener Wahrnehmungen, sondern subjektiv und hochgradig selektiv.</a:t>
            </a:r>
          </a:p>
          <a:p>
            <a:r>
              <a:rPr lang="de-DE" dirty="0"/>
              <a:t>Und Erinnern ist immer eine sich in der Gegenwart vollziehende Operation, ein  „</a:t>
            </a:r>
            <a:r>
              <a:rPr lang="de-DE" dirty="0" err="1"/>
              <a:t>re-member</a:t>
            </a:r>
            <a:r>
              <a:rPr lang="de-DE" dirty="0"/>
              <a:t>“ also.</a:t>
            </a:r>
          </a:p>
          <a:p>
            <a:endParaRPr lang="de-DE" dirty="0"/>
          </a:p>
          <a:p>
            <a:r>
              <a:rPr lang="de-DE" dirty="0"/>
              <a:t>So ist Erinnerungskultur immer auch ein aussagekräftiges Indiz für die Bedürfnisse und Belange der sich Erinnernden in der Gegenwart, der Individuen sowie ganzer Gesellschaften.</a:t>
            </a:r>
          </a:p>
        </p:txBody>
      </p:sp>
    </p:spTree>
    <p:extLst>
      <p:ext uri="{BB962C8B-B14F-4D97-AF65-F5344CB8AC3E}">
        <p14:creationId xmlns:p14="http://schemas.microsoft.com/office/powerpoint/2010/main" val="15070413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2103438" y="138113"/>
            <a:ext cx="2590800" cy="1944687"/>
          </a:xfrm>
        </p:spPr>
      </p:sp>
      <p:sp>
        <p:nvSpPr>
          <p:cNvPr id="3" name="Notizenplatzhalter 2"/>
          <p:cNvSpPr>
            <a:spLocks noGrp="1"/>
          </p:cNvSpPr>
          <p:nvPr>
            <p:ph type="body" idx="1"/>
          </p:nvPr>
        </p:nvSpPr>
        <p:spPr>
          <a:xfrm>
            <a:off x="446509" y="2082801"/>
            <a:ext cx="6264696" cy="7273478"/>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Grundanliegen der Tagung ist es - wie ja auch der zweite Teil des Tagungsthemas  anzeigt - eine unterrichtspraktische </a:t>
            </a:r>
            <a:r>
              <a:rPr lang="de-DE" dirty="0">
                <a:solidFill>
                  <a:schemeClr val="tx1"/>
                </a:solidFill>
              </a:rPr>
              <a:t>Ausrichtung und damit auch eine Grundlage für die Multiplikation in den regionalen Fortbildungen im Schuljahr 2022/23, wo sie dann zur Erprobung möglichst vielen Kolleginnen und Kollegen vorgestellt werden sollen (dazu am Mittwoch mehr).</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solidFill>
                  <a:schemeClr val="tx1"/>
                </a:solidFill>
              </a:rPr>
              <a:t>Mit konkretem Blick auf das gesamte Tagungsprogramm möchte ich zu Beginn der Tagung zunächst einmal die gewaltigen Dimensionen, die sich mit dem Begriff „Erinnerungskultur(en)“ verbinden, kurz anzutasten und dabei aufzeigen, a) worum es grundsätzlich inhaltlich geht, b) welche aktuelle Relevanz die Thematik für </a:t>
            </a:r>
            <a:r>
              <a:rPr lang="de-DE" dirty="0" err="1">
                <a:solidFill>
                  <a:schemeClr val="tx1"/>
                </a:solidFill>
              </a:rPr>
              <a:t>SuS</a:t>
            </a:r>
            <a:r>
              <a:rPr lang="de-DE" dirty="0">
                <a:solidFill>
                  <a:schemeClr val="tx1"/>
                </a:solidFill>
              </a:rPr>
              <a:t> hat, und c) wie vielfältig die Anknüpfungspunkte an unseren Geschichtsunterricht sein können – nicht nur, aber auch für die Orientierungskompetenz.</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solidFill>
                  <a:schemeClr val="tx1"/>
                </a:solidFill>
              </a:rPr>
              <a:t>Ich werde also im Folgenden immer wieder auf das Tagungsprogramm verweisen ,wo das von mir jetzt oft nur Angerissene unterrichtsspezifisch beleuchtet werden wird.</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dirty="0">
              <a:solidFill>
                <a:schemeClr val="tx1"/>
              </a:solidFill>
            </a:endParaRPr>
          </a:p>
          <a:p>
            <a:pPr marL="109728" indent="0">
              <a:buFontTx/>
              <a:buNone/>
            </a:pPr>
            <a:endParaRPr lang="de-DE" dirty="0">
              <a:solidFill>
                <a:schemeClr val="tx1"/>
              </a:solidFill>
            </a:endParaRPr>
          </a:p>
          <a:p>
            <a:endParaRPr lang="de-DE" dirty="0"/>
          </a:p>
        </p:txBody>
      </p:sp>
    </p:spTree>
    <p:extLst>
      <p:ext uri="{BB962C8B-B14F-4D97-AF65-F5344CB8AC3E}">
        <p14:creationId xmlns:p14="http://schemas.microsoft.com/office/powerpoint/2010/main" val="262160240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Wann aber erinnern sich Menschen?</a:t>
            </a:r>
          </a:p>
          <a:p>
            <a:r>
              <a:rPr lang="de-DE" dirty="0"/>
              <a:t>Runde Jahrestage und feste Gedenktage lenken immer wieder die Aufmerksamkeit der Gegenwart auf die Vergangenheit und bieten die besondere Chance, insbesondere auch jungen Menschen die Bedeutung der Geschichte für ihr eigenes Leben und ihre eigene Zeit deutlich zu machen.</a:t>
            </a:r>
          </a:p>
          <a:p>
            <a:r>
              <a:rPr lang="de-DE" dirty="0"/>
              <a:t>Zur Bedeutung von Gedenktaten und Jubiläen und ihrer unterrichtlichen Behandlung wird Dieter Grupp gleich nach der ersten Kaffeepause referieren.</a:t>
            </a:r>
          </a:p>
        </p:txBody>
      </p:sp>
    </p:spTree>
    <p:extLst>
      <p:ext uri="{BB962C8B-B14F-4D97-AF65-F5344CB8AC3E}">
        <p14:creationId xmlns:p14="http://schemas.microsoft.com/office/powerpoint/2010/main" val="24524522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806450" y="355600"/>
            <a:ext cx="4713288" cy="3535363"/>
          </a:xfrm>
        </p:spPr>
      </p:sp>
      <p:sp>
        <p:nvSpPr>
          <p:cNvPr id="3" name="Notizenplatzhalter 2"/>
          <p:cNvSpPr>
            <a:spLocks noGrp="1"/>
          </p:cNvSpPr>
          <p:nvPr>
            <p:ph type="body" idx="1"/>
          </p:nvPr>
        </p:nvSpPr>
        <p:spPr>
          <a:xfrm>
            <a:off x="679768" y="4387256"/>
            <a:ext cx="5438140" cy="4794886"/>
          </a:xfrm>
        </p:spPr>
        <p:txBody>
          <a:bodyPr/>
          <a:lstStyle/>
          <a:p>
            <a:r>
              <a:rPr lang="de-DE" dirty="0"/>
              <a:t>Erinnerungskultur hängt - wie wir gehört haben – eng auch mit dem eigenen Selbstverständnis und mit  </a:t>
            </a:r>
            <a:r>
              <a:rPr lang="de-DE" sz="1200" dirty="0">
                <a:ea typeface="Times New Roman" panose="02020603050405020304" pitchFamily="18" charset="0"/>
              </a:rPr>
              <a:t>n</a:t>
            </a:r>
            <a:r>
              <a:rPr lang="de-DE" sz="1200" dirty="0">
                <a:effectLst/>
                <a:ea typeface="Times New Roman" panose="02020603050405020304" pitchFamily="18" charset="0"/>
              </a:rPr>
              <a:t>ationalen Deutungshorizonten</a:t>
            </a:r>
            <a:r>
              <a:rPr lang="de-DE" dirty="0"/>
              <a:t> zusammen, weswegen der Staat auch ganz bewusst Erinnerungsanlässe“ einfordert.</a:t>
            </a:r>
          </a:p>
          <a:p>
            <a:r>
              <a:rPr lang="de-DE" b="0" i="0" dirty="0">
                <a:solidFill>
                  <a:srgbClr val="666666"/>
                </a:solidFill>
                <a:effectLst/>
                <a:latin typeface="bundessansweb"/>
              </a:rPr>
              <a:t>Offizielle Gedenk- und Feiertage gehören zu den Symbolhandlungen, durch die sich ein Staat öffentlich darstellt.</a:t>
            </a:r>
            <a:br>
              <a:rPr lang="de-DE" dirty="0"/>
            </a:br>
            <a:r>
              <a:rPr lang="de-DE" dirty="0"/>
              <a:t>So sind in Deutschland folgende Erinnerungen staatliche Erinnerungstage:</a:t>
            </a:r>
          </a:p>
          <a:p>
            <a:r>
              <a:rPr lang="de-DE" b="0" i="0" dirty="0">
                <a:solidFill>
                  <a:srgbClr val="666666"/>
                </a:solidFill>
                <a:effectLst/>
                <a:latin typeface="bundessansweb"/>
              </a:rPr>
              <a:t>27. Januar als "Tag des Gedenkens an die Opfer des Nationalsozialismus„</a:t>
            </a:r>
          </a:p>
          <a:p>
            <a:r>
              <a:rPr lang="de-DE" b="0" i="0" dirty="0">
                <a:solidFill>
                  <a:srgbClr val="666666"/>
                </a:solidFill>
                <a:effectLst/>
                <a:latin typeface="bundessansweb"/>
              </a:rPr>
              <a:t>17. Juni als "Nationaler Gedenktag des deutschen Volkes". </a:t>
            </a:r>
          </a:p>
          <a:p>
            <a:r>
              <a:rPr lang="de-DE" b="0" i="0" dirty="0">
                <a:solidFill>
                  <a:srgbClr val="666666"/>
                </a:solidFill>
                <a:effectLst/>
                <a:latin typeface="bundessansweb"/>
              </a:rPr>
              <a:t>20. Juni, der Gedenktag für die Opfer von Flucht und Vertreibung</a:t>
            </a:r>
          </a:p>
          <a:p>
            <a:r>
              <a:rPr lang="de-DE" b="0" i="0" dirty="0">
                <a:solidFill>
                  <a:srgbClr val="666666"/>
                </a:solidFill>
                <a:effectLst/>
                <a:latin typeface="bundessansweb"/>
              </a:rPr>
              <a:t>20. Juli, an dem des Widerstandes gegen die nationalsozialistische Gewaltherrschaft und der Opfer gedacht wird,</a:t>
            </a:r>
          </a:p>
          <a:p>
            <a:r>
              <a:rPr lang="de-DE" b="0" i="0" dirty="0">
                <a:solidFill>
                  <a:srgbClr val="666666"/>
                </a:solidFill>
                <a:effectLst/>
                <a:latin typeface="bundessansweb"/>
              </a:rPr>
              <a:t>Der Tag der Deutschen Einheit" am 3. Oktober ist kraft Natur der Sache durch Bundesrecht im Einigungsvertrag geregelt.</a:t>
            </a:r>
          </a:p>
          <a:p>
            <a:r>
              <a:rPr lang="de-DE" b="0" i="0" dirty="0">
                <a:solidFill>
                  <a:srgbClr val="666666"/>
                </a:solidFill>
                <a:effectLst/>
                <a:latin typeface="bundessansweb"/>
              </a:rPr>
              <a:t>Im November - </a:t>
            </a:r>
            <a:r>
              <a:rPr lang="de-DE" b="0" i="0" dirty="0">
                <a:solidFill>
                  <a:srgbClr val="4D5156"/>
                </a:solidFill>
                <a:effectLst/>
                <a:latin typeface="arial" panose="020B0604020202020204" pitchFamily="34" charset="0"/>
              </a:rPr>
              <a:t>zwei Sonntage vor dem ersten Adventssonntag - d</a:t>
            </a:r>
            <a:r>
              <a:rPr lang="de-DE" b="0" i="0" dirty="0">
                <a:solidFill>
                  <a:srgbClr val="666666"/>
                </a:solidFill>
                <a:effectLst/>
                <a:latin typeface="bundessansweb"/>
              </a:rPr>
              <a:t>er Volkstrauertag.</a:t>
            </a:r>
            <a:endParaRPr lang="de-DE" dirty="0"/>
          </a:p>
          <a:p>
            <a:endParaRPr lang="de-DE" dirty="0"/>
          </a:p>
          <a:p>
            <a:r>
              <a:rPr lang="de-DE" dirty="0"/>
              <a:t>Grundsätzlich taucht bei institutionalisierten nationalen Gedenktagen die Frage auf, ob es sich bereits um verordnete Geschichtsbilder handelt oder doch eher um Förderung von Demokratie und Kampf gegen Antisemitismus, wie sie von der Präambel des Grundgesetzes eingefordert werden.</a:t>
            </a:r>
          </a:p>
        </p:txBody>
      </p:sp>
    </p:spTree>
    <p:extLst>
      <p:ext uri="{BB962C8B-B14F-4D97-AF65-F5344CB8AC3E}">
        <p14:creationId xmlns:p14="http://schemas.microsoft.com/office/powerpoint/2010/main" val="278974849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Erinnern hat oft eine imperativische Semantik - erinnert muss werden!</a:t>
            </a:r>
          </a:p>
          <a:p>
            <a:r>
              <a:rPr lang="de-DE" dirty="0"/>
              <a:t>So spielt z. B. i</a:t>
            </a:r>
            <a:r>
              <a:rPr lang="de-DE" b="0" i="0" dirty="0">
                <a:solidFill>
                  <a:srgbClr val="231F20"/>
                </a:solidFill>
                <a:effectLst/>
                <a:latin typeface="ff0"/>
              </a:rPr>
              <a:t>n der jüdischen Tradition Erinnern eine zentrale Rolle, ist gewissermaßen eine kulturelle Pflicht, wie der bekannte chassidische Spruch bezeugt: „Das Exil wird länger und länger des Vergessens wegen, aber im Erinnern liegt das Geheimnis der Erlösung“. Ein Spruch, der bis heute die jüdische Erinnerungstradition bis in die Gedenkstätte </a:t>
            </a:r>
            <a:r>
              <a:rPr lang="de-DE" b="0" i="0" dirty="0" err="1">
                <a:solidFill>
                  <a:srgbClr val="231F20"/>
                </a:solidFill>
                <a:effectLst/>
                <a:latin typeface="ff0"/>
              </a:rPr>
              <a:t>Yad</a:t>
            </a:r>
            <a:r>
              <a:rPr lang="de-DE" b="0" i="0" dirty="0">
                <a:solidFill>
                  <a:srgbClr val="231F20"/>
                </a:solidFill>
                <a:effectLst/>
                <a:latin typeface="ff0"/>
              </a:rPr>
              <a:t> Vashem, wo er prominent zitiert wird, prägt.</a:t>
            </a:r>
          </a:p>
          <a:p>
            <a:endParaRPr lang="de-DE" b="0" i="0" dirty="0">
              <a:solidFill>
                <a:srgbClr val="333333"/>
              </a:solidFill>
              <a:effectLst/>
              <a:latin typeface="ScalaSansWebPro"/>
            </a:endParaRPr>
          </a:p>
          <a:p>
            <a:r>
              <a:rPr lang="de-DE" b="0" i="0" dirty="0">
                <a:solidFill>
                  <a:srgbClr val="333333"/>
                </a:solidFill>
                <a:effectLst/>
                <a:latin typeface="ScalaSansWebPro"/>
              </a:rPr>
              <a:t>[Vgl. Karl Erich Grözinger, Gedenken, Erinnern und Fest als Wege zur Erlösung des Menschen und zur Transzendenzerfahrung im Judentum, in: Bernhard Casper/Walter Sparn (</a:t>
            </a:r>
            <a:r>
              <a:rPr lang="de-DE" b="0" i="0" dirty="0" err="1">
                <a:solidFill>
                  <a:srgbClr val="333333"/>
                </a:solidFill>
                <a:effectLst/>
                <a:latin typeface="ScalaSansWebPro"/>
              </a:rPr>
              <a:t>Hg</a:t>
            </a:r>
            <a:r>
              <a:rPr lang="de-DE" b="0" i="0" dirty="0">
                <a:solidFill>
                  <a:srgbClr val="333333"/>
                </a:solidFill>
                <a:effectLst/>
                <a:latin typeface="ScalaSansWebPro"/>
              </a:rPr>
              <a:t>.), Alltag und Transzendenz. Studien zur religiösen Erfahrung in der gegenwärtigen Gesellschaft, Freiburg i.Br. 1992, S. 19-49]</a:t>
            </a:r>
            <a:endParaRPr lang="de-DE" b="0" i="0" dirty="0">
              <a:solidFill>
                <a:srgbClr val="000000"/>
              </a:solidFill>
              <a:effectLst/>
              <a:latin typeface="Roboto" panose="02000000000000000000" pitchFamily="2" charset="0"/>
            </a:endParaRPr>
          </a:p>
        </p:txBody>
      </p:sp>
    </p:spTree>
    <p:extLst>
      <p:ext uri="{BB962C8B-B14F-4D97-AF65-F5344CB8AC3E}">
        <p14:creationId xmlns:p14="http://schemas.microsoft.com/office/powerpoint/2010/main" val="209809614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17575" y="571500"/>
            <a:ext cx="4962525" cy="3722688"/>
          </a:xfrm>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Oder besser doch „Vergessen“, wie es Winston Churchill in einer Rede im September 1946 angesichts der Gräueltaten während des Zweiten Weltkrieges fordert, um in die Zukunft schauen zu können?</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dirty="0"/>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Hier knüpft die „</a:t>
            </a:r>
            <a:r>
              <a:rPr lang="de-DE" dirty="0" err="1"/>
              <a:t>damnatio</a:t>
            </a:r>
            <a:r>
              <a:rPr lang="de-DE" dirty="0"/>
              <a:t> memoriae“ an, das Austilgen der Erinnerung, wie es seit der römischen Geschichte überliefert wird und mit ganz unterschiedlichen Motiven immer wieder praktiziert wurde, sei es durch Bücherverbrennungen, Retuschieren von unliebsamen Personen aus Fotographien, Vernichtung von Akten und vielen anderen Maßnahmen.</a:t>
            </a:r>
          </a:p>
          <a:p>
            <a:endParaRPr lang="de-DE" dirty="0"/>
          </a:p>
          <a:p>
            <a:r>
              <a:rPr lang="de-DE" dirty="0"/>
              <a:t>Bert Brecht betont entsprechend in seinem Gedicht „Lob der Vergesslichkeit“, dass die Schwäche des Gedächtnisses den Menschen zugleich Stärke verleihe.</a:t>
            </a:r>
          </a:p>
          <a:p>
            <a:endParaRPr lang="de-DE" dirty="0"/>
          </a:p>
          <a:p>
            <a:endParaRPr lang="de-DE" dirty="0"/>
          </a:p>
        </p:txBody>
      </p:sp>
    </p:spTree>
    <p:extLst>
      <p:ext uri="{BB962C8B-B14F-4D97-AF65-F5344CB8AC3E}">
        <p14:creationId xmlns:p14="http://schemas.microsoft.com/office/powerpoint/2010/main" val="328871421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890588" y="211138"/>
            <a:ext cx="4962525" cy="3722687"/>
          </a:xfrm>
        </p:spPr>
      </p:sp>
      <p:sp>
        <p:nvSpPr>
          <p:cNvPr id="3" name="Notizenplatzhalter 2"/>
          <p:cNvSpPr>
            <a:spLocks noGrp="1"/>
          </p:cNvSpPr>
          <p:nvPr>
            <p:ph type="body" idx="1"/>
          </p:nvPr>
        </p:nvSpPr>
        <p:spPr>
          <a:xfrm>
            <a:off x="863873" y="4027216"/>
            <a:ext cx="5438140" cy="4466987"/>
          </a:xfrm>
        </p:spPr>
        <p:txBody>
          <a:bodyPr/>
          <a:lstStyle/>
          <a:p>
            <a:pPr algn="l"/>
            <a:r>
              <a:rPr lang="de-DE" b="0" i="0" dirty="0">
                <a:solidFill>
                  <a:srgbClr val="000000"/>
                </a:solidFill>
                <a:effectLst/>
                <a:latin typeface="nzz-serif"/>
              </a:rPr>
              <a:t>Interessanterweise wurde die Frage, ob man sich besser erinnern soll oder lieber vergessen, in der Geschichte meistens völlig anders als heute beantwortet. In einem Essay aus dem Jahr 1997 hat der – mittlerweile über 90jährige - Althistoriker Christian Meier aufgezeigt, dass „das Gebot zu vergessen“ von der Antike bis zum Beginn des 20. Jahrhunderts den Umgang mit gewaltsamen Konflikten und historischem Unrecht bestimmte – und zwar in fast allen Kulturen.</a:t>
            </a:r>
          </a:p>
          <a:p>
            <a:pPr algn="l"/>
            <a:r>
              <a:rPr lang="de-DE" b="0" i="0" dirty="0">
                <a:solidFill>
                  <a:srgbClr val="000000"/>
                </a:solidFill>
                <a:effectLst/>
                <a:latin typeface="nzz-serif"/>
              </a:rPr>
              <a:t>Ziel war jedoch nicht, das Unheil tatsächlich aus den Büchern zu tilgen, sondern den Groll zu beseitigen, den es hervorgebracht hatte und der eine Gefahr für den zukünftigen Frieden darstellte. </a:t>
            </a:r>
          </a:p>
          <a:p>
            <a:pPr algn="l"/>
            <a:r>
              <a:rPr lang="de-DE" b="0" i="0" dirty="0">
                <a:solidFill>
                  <a:srgbClr val="000000"/>
                </a:solidFill>
                <a:effectLst/>
                <a:latin typeface="nzz-serif"/>
              </a:rPr>
              <a:t>„</a:t>
            </a:r>
            <a:r>
              <a:rPr lang="de-DE" b="0" i="0" dirty="0" err="1">
                <a:solidFill>
                  <a:srgbClr val="000000"/>
                </a:solidFill>
                <a:effectLst/>
                <a:latin typeface="nzz-serif"/>
              </a:rPr>
              <a:t>Oblivio</a:t>
            </a:r>
            <a:r>
              <a:rPr lang="de-DE" b="0" i="0" dirty="0">
                <a:solidFill>
                  <a:srgbClr val="000000"/>
                </a:solidFill>
                <a:effectLst/>
                <a:latin typeface="nzz-serif"/>
              </a:rPr>
              <a:t> </a:t>
            </a:r>
            <a:r>
              <a:rPr lang="de-DE" b="0" i="0" dirty="0" err="1">
                <a:solidFill>
                  <a:srgbClr val="000000"/>
                </a:solidFill>
                <a:effectLst/>
                <a:latin typeface="nzz-serif"/>
              </a:rPr>
              <a:t>perpetua</a:t>
            </a:r>
            <a:r>
              <a:rPr lang="de-DE" b="0" i="0" dirty="0">
                <a:solidFill>
                  <a:srgbClr val="000000"/>
                </a:solidFill>
                <a:effectLst/>
                <a:latin typeface="nzz-serif"/>
              </a:rPr>
              <a:t> et </a:t>
            </a:r>
            <a:r>
              <a:rPr lang="de-DE" b="0" i="0" dirty="0" err="1">
                <a:solidFill>
                  <a:srgbClr val="000000"/>
                </a:solidFill>
                <a:effectLst/>
                <a:latin typeface="nzz-serif"/>
              </a:rPr>
              <a:t>amnestia</a:t>
            </a:r>
            <a:r>
              <a:rPr lang="de-DE" b="0" i="0" dirty="0">
                <a:solidFill>
                  <a:srgbClr val="000000"/>
                </a:solidFill>
                <a:effectLst/>
                <a:latin typeface="nzz-serif"/>
              </a:rPr>
              <a:t>“ – immerwährendes Vergeben und Vergessen – forderte so etwa der Westfälische Friede von den Kriegsparteien, die sich 30 Jahre lang bekämpft hatten. </a:t>
            </a:r>
          </a:p>
          <a:p>
            <a:pPr algn="l"/>
            <a:r>
              <a:rPr lang="de-DE" b="0" i="0" dirty="0">
                <a:solidFill>
                  <a:srgbClr val="000000"/>
                </a:solidFill>
                <a:effectLst/>
                <a:latin typeface="nzz-serif"/>
              </a:rPr>
              <a:t>Zur Bedeutung des „Vergessens“ wird nachher Michael Hoffmann einen Impuls vorstellen.</a:t>
            </a:r>
          </a:p>
          <a:p>
            <a:pPr algn="l"/>
            <a:endParaRPr lang="de-DE" dirty="0"/>
          </a:p>
        </p:txBody>
      </p:sp>
    </p:spTree>
    <p:extLst>
      <p:ext uri="{BB962C8B-B14F-4D97-AF65-F5344CB8AC3E}">
        <p14:creationId xmlns:p14="http://schemas.microsoft.com/office/powerpoint/2010/main" val="107662032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Wohin treibt nun aber inhaltlich die Erinnerungskultur?</a:t>
            </a:r>
          </a:p>
          <a:p>
            <a:r>
              <a:rPr lang="de-DE" dirty="0"/>
              <a:t>Welche Veränderung beim „Fahren durch die Zeit“ aber sind zu beobachten?</a:t>
            </a:r>
          </a:p>
          <a:p>
            <a:r>
              <a:rPr lang="de-DE" dirty="0"/>
              <a:t>Dazu ein kurzer Überblick.</a:t>
            </a:r>
          </a:p>
        </p:txBody>
      </p:sp>
    </p:spTree>
    <p:extLst>
      <p:ext uri="{BB962C8B-B14F-4D97-AF65-F5344CB8AC3E}">
        <p14:creationId xmlns:p14="http://schemas.microsoft.com/office/powerpoint/2010/main" val="314617240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dirty="0"/>
              <a:t>Zunächst eine kurze Erinnerung an zentrale bundesdeutsche Erinnerungskontroversen – solche Kontroversen sind durchaus geeignet, auch mit </a:t>
            </a:r>
            <a:r>
              <a:rPr lang="de-DE" sz="1200" dirty="0" err="1"/>
              <a:t>SuS</a:t>
            </a:r>
            <a:r>
              <a:rPr lang="de-DE" sz="1200" dirty="0"/>
              <a:t> im Geschichtsunterricht zu reflektieren, wie es ja auch in Schulbüchern schon verschiedentlich – z. B. bei der Fischer-Kontroverse oder der „Schlafwandler“-Debatte - der Fall war.</a:t>
            </a:r>
          </a:p>
        </p:txBody>
      </p:sp>
    </p:spTree>
    <p:extLst>
      <p:ext uri="{BB962C8B-B14F-4D97-AF65-F5344CB8AC3E}">
        <p14:creationId xmlns:p14="http://schemas.microsoft.com/office/powerpoint/2010/main" val="203971580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166813" y="427038"/>
            <a:ext cx="4137025" cy="3103562"/>
          </a:xfrm>
        </p:spPr>
      </p:sp>
      <p:sp>
        <p:nvSpPr>
          <p:cNvPr id="3" name="Notizenplatzhalter 2"/>
          <p:cNvSpPr>
            <a:spLocks noGrp="1"/>
          </p:cNvSpPr>
          <p:nvPr>
            <p:ph type="body" idx="1"/>
          </p:nvPr>
        </p:nvSpPr>
        <p:spPr>
          <a:xfrm>
            <a:off x="679768" y="4027365"/>
            <a:ext cx="5438140" cy="5154776"/>
          </a:xfrm>
        </p:spPr>
        <p:txBody>
          <a:bodyPr/>
          <a:lstStyle/>
          <a:p>
            <a:r>
              <a:rPr lang="de-DE" b="0" i="0" dirty="0">
                <a:solidFill>
                  <a:srgbClr val="363636"/>
                </a:solidFill>
                <a:effectLst/>
                <a:latin typeface="Roboto" panose="02000000000000000000" pitchFamily="2" charset="0"/>
              </a:rPr>
              <a:t>Jahrzehntelang war der Kampf für eine öffentliche Auseinandersetzung mit den NS-Verbrechen in der Bundesrepublik zunächst nur ein Anliegen kritischer Minderheiten. Neben dem Gedenken ging es dabei immer auch darum, Sand ins Getriebe einer postnationalsozialistischen "Normalität" seit der Adenauer-Zeit zu streuen, personelle und mentale Kontinuitäten zu skandalisieren, aber auch aktuelle Formen des Rechtsextremismus zu problematisieren.</a:t>
            </a:r>
            <a:br>
              <a:rPr lang="de-DE" dirty="0"/>
            </a:br>
            <a:r>
              <a:rPr lang="de-DE" dirty="0"/>
              <a:t>Die fehlende Bereitschaft zur Erinnerung an die Shoah – von Alexander und Margret Mitscherlich in ihrem Buch „Die Unfähigkeit zu trauern“ (1967) beschrieben - war im Übrigen aber auch kein deutsches Phänomen, sondern auch in den USA und Israel, wo das gemeinsame Schweigen im Entsetzen einerseits und andererseits in der Verachtung für die Überlebenden, die sich widerstandslos hätten abschlachten lassen, begründet lag.</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1996 wurde der 27. Januar als „</a:t>
            </a:r>
            <a:r>
              <a:rPr lang="de-DE" b="0" i="0" dirty="0">
                <a:solidFill>
                  <a:srgbClr val="202124"/>
                </a:solidFill>
                <a:effectLst/>
                <a:latin typeface="Google Sans"/>
              </a:rPr>
              <a:t>Tag des Gedenkens an die Opfer des Nationalsozialismus“ </a:t>
            </a:r>
            <a:r>
              <a:rPr lang="de-DE" dirty="0"/>
              <a:t> als nationaler Gedenktag eingeführt, zw. 2003 und 2005 im Zentrum Berlins ein </a:t>
            </a:r>
            <a:r>
              <a:rPr lang="de-DE" b="0" i="0" dirty="0">
                <a:solidFill>
                  <a:srgbClr val="000000"/>
                </a:solidFill>
                <a:effectLst/>
                <a:latin typeface="Linux Libertine"/>
              </a:rPr>
              <a:t>Denkmal für die ermordeten Juden Europas – kurz Holocaust-Mahnmal errichtet. </a:t>
            </a:r>
            <a:r>
              <a:rPr lang="de-DE" dirty="0"/>
              <a:t>Mittlerweile ist die Einordnung des Nationalsozialismus als Epoche unvorstellbarer Verbrechen zur Selbstverständlichkeit geworden. Überlebende müssen ihre Geschichte nicht mehr verstecken, sondern können als </a:t>
            </a:r>
            <a:r>
              <a:rPr lang="de-DE" dirty="0" err="1"/>
              <a:t>Zeitzeug:innen</a:t>
            </a:r>
            <a:r>
              <a:rPr lang="de-DE" dirty="0"/>
              <a:t> vor allem auch Jugendlichen erzählen, in zahllosen Städten und Kommunen mittlerweile verlegten „Stolpersteine“, Gedenkstätten (links eine Überblick für Baden-Württemberg) sind zu Orten mit Millionen von Besuchern und ebenfalls millionenschweren Investitionshaushalten geworden.</a:t>
            </a:r>
          </a:p>
          <a:p>
            <a:endParaRPr lang="de-DE" dirty="0"/>
          </a:p>
          <a:p>
            <a:br>
              <a:rPr lang="de-DE" dirty="0"/>
            </a:br>
            <a:r>
              <a:rPr lang="de-DE" dirty="0"/>
              <a:t>Es brauchte lange, bis die individuellen Leidenserfahrungen in die kulturelle Erinnerungen Eingang fanden – eine große Rolle dabei spielten zunächst der Eichmann-Prozess und später dann die Auschwitzprozesse, vor allem aber sowohl in den USA (1978) als auch in Deutschland die Fernsehserie „Holocaust“ (1979). Ab </a:t>
            </a:r>
            <a:r>
              <a:rPr lang="de-DE" b="0" i="0" dirty="0">
                <a:solidFill>
                  <a:srgbClr val="363636"/>
                </a:solidFill>
                <a:effectLst/>
                <a:latin typeface="Roboto" panose="02000000000000000000" pitchFamily="2" charset="0"/>
              </a:rPr>
              <a:t>1990 wurde dann die Holocaust-Erinnerung zentraler Bestandteil im bundesrepublikanischen Geschichts- und Identitätsdiskurs, in dessen Kontext eine staatlich geförderte Gedächtnis- und Gedenkstättenlandschaft zu den NS-Verbrechen entstehen konnte, von der Erinnerungsaktivistinnen und -aktivisten der Anfangszeit der „Graswurzel-Historiker“ in den „Geschichtswerkstätten“ noch in den 1980er Jahren kaum zu träumen gewagt hätten. </a:t>
            </a:r>
            <a:endParaRPr lang="de-DE" dirty="0"/>
          </a:p>
        </p:txBody>
      </p:sp>
    </p:spTree>
    <p:extLst>
      <p:ext uri="{BB962C8B-B14F-4D97-AF65-F5344CB8AC3E}">
        <p14:creationId xmlns:p14="http://schemas.microsoft.com/office/powerpoint/2010/main" val="360429713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598613" y="138113"/>
            <a:ext cx="3489325" cy="2617787"/>
          </a:xfrm>
        </p:spPr>
      </p:sp>
      <p:sp>
        <p:nvSpPr>
          <p:cNvPr id="3" name="Notizenplatzhalter 2"/>
          <p:cNvSpPr>
            <a:spLocks noGrp="1"/>
          </p:cNvSpPr>
          <p:nvPr>
            <p:ph type="body" idx="1"/>
          </p:nvPr>
        </p:nvSpPr>
        <p:spPr>
          <a:xfrm>
            <a:off x="679767" y="2875087"/>
            <a:ext cx="5671398" cy="6552728"/>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Zweifelsohne eine Erfolgsgeschichte – doch zugleich wird das institutionalisierte Erinnern kritisch betrachtet und die Gefahr, dass die Formen einer staatlichen Regie unterworfen sind und erstarren, wird zunehmend dahingehend geäußert</a:t>
            </a:r>
            <a:r>
              <a:rPr lang="de-DE" b="0" i="0" dirty="0">
                <a:solidFill>
                  <a:srgbClr val="333333"/>
                </a:solidFill>
                <a:effectLst/>
              </a:rPr>
              <a:t>, dass der Holocaust zu einer „erinnerungspolitischer Identifikationsfigur von geradezu sakralem Charakter“, so unlängst Wolfgang Reinhard in der FAZ – geworden sei</a:t>
            </a:r>
            <a:r>
              <a:rPr lang="de-DE" sz="1200" b="0" i="0" kern="1200" dirty="0">
                <a:solidFill>
                  <a:srgbClr val="333333"/>
                </a:solidFill>
                <a:effectLst/>
                <a:ea typeface="+mn-ea"/>
                <a:cs typeface="+mn-cs"/>
              </a:rPr>
              <a:t>. Damit verbunden mehren sich vor allem auch Stimmen, die fordern, dass die mit der Holocaust-Erinnerung oft konnotierte deutsche Selbsterzählung, erinnerungspolitischer Weltmeister zu sein, kritisch hinterfragt werden müsse.</a:t>
            </a:r>
            <a:endParaRPr lang="de-DE" sz="1200" b="0" i="0" u="none" kern="1200" dirty="0">
              <a:solidFill>
                <a:srgbClr val="333333"/>
              </a:solidFill>
              <a:effectLs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DE" b="0" i="0" dirty="0">
                <a:solidFill>
                  <a:srgbClr val="0F1111"/>
                </a:solidFill>
                <a:effectLst/>
              </a:rPr>
              <a:t>Ein solches „Unbehagen“ an das </a:t>
            </a:r>
            <a:r>
              <a:rPr lang="de-DE" b="0" i="0" dirty="0">
                <a:solidFill>
                  <a:srgbClr val="000000"/>
                </a:solidFill>
                <a:effectLst/>
              </a:rPr>
              <a:t>Erinnern an das Dritte Reich und den Holocaust </a:t>
            </a:r>
            <a:r>
              <a:rPr lang="de-DE" b="0" i="0" dirty="0">
                <a:solidFill>
                  <a:srgbClr val="0F1111"/>
                </a:solidFill>
                <a:effectLst/>
              </a:rPr>
              <a:t>äußerten 2010 mit dem Buch „Gefühlte Opfer“ und dann nochmals 2012 mit „Das Unbehagen an der Erinnerungskultur“ unter anderem Ulrike </a:t>
            </a:r>
            <a:r>
              <a:rPr lang="de-DE" b="0" i="0" dirty="0" err="1">
                <a:solidFill>
                  <a:srgbClr val="0F1111"/>
                </a:solidFill>
                <a:effectLst/>
              </a:rPr>
              <a:t>Jureit</a:t>
            </a:r>
            <a:r>
              <a:rPr lang="de-DE" b="0" i="0" dirty="0">
                <a:solidFill>
                  <a:srgbClr val="0F1111"/>
                </a:solidFill>
                <a:effectLst/>
              </a:rPr>
              <a:t> und Christian Schneider.</a:t>
            </a:r>
          </a:p>
          <a:p>
            <a:pPr marL="0" marR="0" lvl="0" indent="0" algn="l" defTabSz="914400" rtl="0" eaLnBrk="1" fontAlgn="auto" latinLnBrk="0" hangingPunct="1">
              <a:lnSpc>
                <a:spcPct val="100000"/>
              </a:lnSpc>
              <a:spcBef>
                <a:spcPts val="0"/>
              </a:spcBef>
              <a:spcAft>
                <a:spcPts val="0"/>
              </a:spcAft>
              <a:buClrTx/>
              <a:buSzTx/>
              <a:buFontTx/>
              <a:buNone/>
              <a:tabLst/>
              <a:defRPr/>
            </a:pPr>
            <a:r>
              <a:rPr lang="de-DE" b="0" i="0" dirty="0">
                <a:solidFill>
                  <a:srgbClr val="222222"/>
                </a:solidFill>
                <a:effectLst/>
              </a:rPr>
              <a:t>Ihre Grundanliegen ist es, „</a:t>
            </a:r>
            <a:r>
              <a:rPr lang="de-DE" b="0" i="0" dirty="0" err="1">
                <a:solidFill>
                  <a:srgbClr val="222222"/>
                </a:solidFill>
                <a:effectLst/>
              </a:rPr>
              <a:t>lllusionen</a:t>
            </a:r>
            <a:r>
              <a:rPr lang="de-DE" b="0" i="0" dirty="0">
                <a:solidFill>
                  <a:srgbClr val="222222"/>
                </a:solidFill>
                <a:effectLst/>
              </a:rPr>
              <a:t> der Vergangenheitsbewältigung“ zu entlarven, so er Untertitel.</a:t>
            </a:r>
            <a:endParaRPr lang="de-DE" b="0" i="0" dirty="0">
              <a:solidFill>
                <a:srgbClr val="0F1111"/>
              </a:solidFill>
              <a:effectLst/>
            </a:endParaRPr>
          </a:p>
          <a:p>
            <a:r>
              <a:rPr lang="de-DE" b="0" i="0" dirty="0">
                <a:solidFill>
                  <a:srgbClr val="0F1111"/>
                </a:solidFill>
                <a:effectLst/>
              </a:rPr>
              <a:t>So wie Alexander und Margarete Mitscherlich in den 1960er-Jahren der Kriegsgeneration 'Unfähigkeit zu trauern' vorwarfen, werfen </a:t>
            </a:r>
            <a:r>
              <a:rPr lang="de-DE" b="0" i="0" dirty="0" err="1">
                <a:solidFill>
                  <a:srgbClr val="0F1111"/>
                </a:solidFill>
                <a:effectLst/>
              </a:rPr>
              <a:t>Jureit</a:t>
            </a:r>
            <a:r>
              <a:rPr lang="de-DE" b="0" i="0" dirty="0">
                <a:solidFill>
                  <a:srgbClr val="0F1111"/>
                </a:solidFill>
                <a:effectLst/>
              </a:rPr>
              <a:t> und Schneider nun vierzig Jahre später vor allem der 68er-Genertion falsches Erinnern vor. Die Gefühlslage der nachholenden Trauer sei absolut verfehlt, weil sie auf einem falschen Bewusstsein gründe. Schneider hebt besonders eine Überidentifikation mit den Opfern hervor, die zu einer einfachen Lösung des Schuldproblems durch Lossagung von den Eltern und dem deutschen Schuldkollektiv geführt habe.</a:t>
            </a:r>
          </a:p>
          <a:p>
            <a:r>
              <a:rPr lang="de-DE" b="0" i="0" dirty="0">
                <a:solidFill>
                  <a:srgbClr val="000000"/>
                </a:solidFill>
                <a:effectLst/>
              </a:rPr>
              <a:t>Neben einem vehementen „68er-Bashing“ geht der grundsätzliche Vorwurf aber auch an die gegenwärtige Erinnerungskultur, die die Erinnerung an den NS wortwörtlich zum „Normalzustand“ erhoben hat. Der im Buch erhobene Vorwurf schließt schließlich sogar die These ein</a:t>
            </a:r>
            <a:r>
              <a:rPr lang="de-DE" b="0" i="0" dirty="0">
                <a:solidFill>
                  <a:srgbClr val="222222"/>
                </a:solidFill>
                <a:effectLst/>
              </a:rPr>
              <a:t>, man dürfe in Deutschland über den Holocaust nicht offen sagen, was man denke.</a:t>
            </a:r>
            <a:endParaRPr lang="de-DE" b="0" i="0" dirty="0">
              <a:solidFill>
                <a:srgbClr val="000000"/>
              </a:solidFill>
              <a:effectLst/>
            </a:endParaRPr>
          </a:p>
          <a:p>
            <a:r>
              <a:rPr lang="de-DE" b="0" i="0" dirty="0">
                <a:solidFill>
                  <a:srgbClr val="000000"/>
                </a:solidFill>
                <a:effectLst/>
              </a:rPr>
              <a:t>Die auch gerade wegen dieser Grundthese oft als polemisch kritisierten zugespitzten Thesen hatten u.a. das Anliegen, statt eines reinen </a:t>
            </a:r>
            <a:r>
              <a:rPr lang="de-DE" b="0" i="0" dirty="0" err="1">
                <a:solidFill>
                  <a:srgbClr val="000000"/>
                </a:solidFill>
                <a:effectLst/>
              </a:rPr>
              <a:t>Opfernarrativs</a:t>
            </a:r>
            <a:r>
              <a:rPr lang="de-DE" b="0" i="0" dirty="0">
                <a:solidFill>
                  <a:srgbClr val="000000"/>
                </a:solidFill>
                <a:effectLst/>
              </a:rPr>
              <a:t> und einer metaphysischen Dämonisierung einer Vorstellung vom „Bösen“ den konkreten </a:t>
            </a:r>
            <a:r>
              <a:rPr lang="de-DE" b="0" i="0" dirty="0">
                <a:solidFill>
                  <a:srgbClr val="222222"/>
                </a:solidFill>
                <a:effectLst/>
              </a:rPr>
              <a:t>Alltag der Tätergesellschaft in seiner Ambivalenz in den Blick zu nehmen und dass statt von „deutscher Schuld“ vielmehr von „deutscher Verantwortung“ geredet werde – eine Forderung, die in der Wissenschaft, aber auch der Gedenkstättenarbeit oder im Schulunterricht bzw. Bildungsplänen meiner Meinung nach mittlerweile auch erfolgt ist.</a:t>
            </a:r>
            <a:endParaRPr lang="de-DE" dirty="0"/>
          </a:p>
        </p:txBody>
      </p:sp>
    </p:spTree>
    <p:extLst>
      <p:ext uri="{BB962C8B-B14F-4D97-AF65-F5344CB8AC3E}">
        <p14:creationId xmlns:p14="http://schemas.microsoft.com/office/powerpoint/2010/main" val="137959396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defRPr/>
            </a:pPr>
            <a:r>
              <a:rPr lang="de-DE" b="0" i="0" dirty="0">
                <a:solidFill>
                  <a:srgbClr val="363636"/>
                </a:solidFill>
                <a:effectLst/>
                <a:latin typeface="+mn-lt"/>
              </a:rPr>
              <a:t>Sigmar Gabriel, Twitter-Nachricht</a:t>
            </a:r>
            <a:r>
              <a:rPr lang="de-DE" b="0" i="0" dirty="0">
                <a:effectLst/>
                <a:latin typeface="+mn-lt"/>
              </a:rPr>
              <a:t>: „</a:t>
            </a:r>
            <a:r>
              <a:rPr lang="de-DE" b="0" i="1" dirty="0">
                <a:effectLst/>
                <a:latin typeface="+mn-lt"/>
              </a:rPr>
              <a:t>Dass </a:t>
            </a:r>
            <a:r>
              <a:rPr lang="de-DE" sz="1200" b="0" i="1" dirty="0">
                <a:effectLst/>
                <a:latin typeface="+mn-lt"/>
              </a:rPr>
              <a:t>wir uns unserer Geschichte gestellt</a:t>
            </a:r>
            <a:r>
              <a:rPr lang="de-DE" sz="1200" i="1" dirty="0">
                <a:latin typeface="+mn-lt"/>
              </a:rPr>
              <a:t> haben, </a:t>
            </a:r>
            <a:r>
              <a:rPr lang="de-DE" sz="1200" b="0" i="1" dirty="0">
                <a:effectLst/>
                <a:latin typeface="+mn-lt"/>
              </a:rPr>
              <a:t>war die Voraussetzung dafür, dass Deutschland weltweit respektiert wird. Björn Höcke verachtet das Deutschland, auf das ich stolz bin“. </a:t>
            </a:r>
            <a:r>
              <a:rPr lang="de-DE" sz="1200" b="0" dirty="0">
                <a:effectLst/>
                <a:latin typeface="+mn-lt"/>
              </a:rPr>
              <a:t>Diese und ähnliche Reaktionen beispielsweise vom damaligen Bundespräsidenten Joachim Gauck zeigten indirekt </a:t>
            </a:r>
            <a:r>
              <a:rPr lang="de-DE" dirty="0"/>
              <a:t>n</a:t>
            </a:r>
            <a:r>
              <a:rPr lang="de-DE" sz="1200" b="0" dirty="0">
                <a:effectLst/>
                <a:latin typeface="+mn-lt"/>
              </a:rPr>
              <a:t>och etwas anderes als vehemente </a:t>
            </a:r>
            <a:r>
              <a:rPr lang="de-DE" sz="1200" b="0" i="0" dirty="0">
                <a:effectLst/>
                <a:latin typeface="+mn-lt"/>
              </a:rPr>
              <a:t>Kritik. Sie zeigten, dass Höcke</a:t>
            </a:r>
            <a:r>
              <a:rPr lang="de-DE" b="0" i="0" dirty="0">
                <a:effectLst/>
                <a:latin typeface="+mn-lt"/>
              </a:rPr>
              <a:t> etwas angesprochen hatte, das in der Erinnerungskultur der Bundesrepublik </a:t>
            </a:r>
            <a:r>
              <a:rPr lang="de-DE" b="0" i="0" dirty="0">
                <a:solidFill>
                  <a:srgbClr val="363636"/>
                </a:solidFill>
                <a:effectLst/>
                <a:latin typeface="+mn-lt"/>
              </a:rPr>
              <a:t>nicht existieren durfte. Moniert wird nämlich, dass Höckes geschichtspolitische Auslassungen, so nochmals Gabriel, </a:t>
            </a:r>
            <a:r>
              <a:rPr lang="de-DE" b="0" i="1" dirty="0">
                <a:solidFill>
                  <a:srgbClr val="363636"/>
                </a:solidFill>
                <a:effectLst/>
                <a:latin typeface="+mn-lt"/>
              </a:rPr>
              <a:t>"unser Selbstverständnis als Deutsche" </a:t>
            </a:r>
            <a:r>
              <a:rPr lang="de-DE" b="0" i="0" dirty="0">
                <a:solidFill>
                  <a:srgbClr val="363636"/>
                </a:solidFill>
                <a:effectLst/>
                <a:latin typeface="+mn-lt"/>
              </a:rPr>
              <a:t>konterkarierten, welches eine positive Bezugnahme auf die Nation gerade dadurch ermögliche, dass – ich zitiere erneut Sigmar Gabriel -   </a:t>
            </a:r>
            <a:r>
              <a:rPr lang="de-DE" b="0" i="1" dirty="0">
                <a:solidFill>
                  <a:srgbClr val="363636"/>
                </a:solidFill>
                <a:effectLst/>
                <a:latin typeface="+mn-lt"/>
              </a:rPr>
              <a:t>„wir uns unserer Geschichte gestellt“</a:t>
            </a:r>
            <a:r>
              <a:rPr lang="de-DE" b="0" i="0" dirty="0">
                <a:solidFill>
                  <a:srgbClr val="363636"/>
                </a:solidFill>
                <a:effectLst/>
                <a:latin typeface="+mn-lt"/>
              </a:rPr>
              <a:t> und </a:t>
            </a:r>
            <a:r>
              <a:rPr lang="de-DE" b="0" i="1" dirty="0">
                <a:solidFill>
                  <a:srgbClr val="363636"/>
                </a:solidFill>
                <a:effectLst/>
                <a:latin typeface="+mn-lt"/>
              </a:rPr>
              <a:t>„aus der Vergangenheit gelernt haben“.</a:t>
            </a:r>
          </a:p>
          <a:p>
            <a:r>
              <a:rPr lang="de-DE" b="0" i="0" dirty="0">
                <a:solidFill>
                  <a:srgbClr val="363636"/>
                </a:solidFill>
                <a:effectLst/>
                <a:latin typeface="+mn-lt"/>
              </a:rPr>
              <a:t>Hierin sahen Beobachter wiederum eine Tendenz dahingehend, dass im bundesrepublikanischen Symbolhaushalt dem Holocausterinnerung primär die Funktion zukomme, eine nationale Läuterungserzählung zu sein, die sich zu einem veritablen „Aufarbeitungsstolz“</a:t>
            </a:r>
            <a:r>
              <a:rPr lang="de-DE" b="0" i="0" u="none" strike="noStrike" dirty="0">
                <a:solidFill>
                  <a:srgbClr val="5B5B5B"/>
                </a:solidFill>
                <a:effectLst/>
                <a:latin typeface="+mn-lt"/>
              </a:rPr>
              <a:t> </a:t>
            </a:r>
            <a:r>
              <a:rPr lang="de-DE" b="0" i="0" dirty="0">
                <a:solidFill>
                  <a:srgbClr val="363636"/>
                </a:solidFill>
                <a:effectLst/>
                <a:latin typeface="+mn-lt"/>
              </a:rPr>
              <a:t>verselbstständigt hat.</a:t>
            </a:r>
          </a:p>
          <a:p>
            <a:br>
              <a:rPr lang="de-DE" dirty="0"/>
            </a:br>
            <a:endParaRPr lang="de-DE" dirty="0"/>
          </a:p>
        </p:txBody>
      </p:sp>
    </p:spTree>
    <p:extLst>
      <p:ext uri="{BB962C8B-B14F-4D97-AF65-F5344CB8AC3E}">
        <p14:creationId xmlns:p14="http://schemas.microsoft.com/office/powerpoint/2010/main" val="3684407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Die Materialien finden Sie alle mitsamt den Vorträgen in unserem </a:t>
            </a:r>
            <a:r>
              <a:rPr lang="de-DE" dirty="0" err="1"/>
              <a:t>Moodleraum</a:t>
            </a:r>
            <a:r>
              <a:rPr lang="de-DE" dirty="0"/>
              <a:t>, auf den wir im Laufe der Tagung immer wieder verweisen werden und Sie auch bitten werden, sich mit den dort hinterlegten Materialien vertraut zu machen.</a:t>
            </a:r>
          </a:p>
          <a:p>
            <a:r>
              <a:rPr lang="de-DE" dirty="0"/>
              <a:t>Die zentralen Vorträge und Materialien werden zudem auch auf dem </a:t>
            </a:r>
            <a:r>
              <a:rPr lang="de-DE" dirty="0" err="1"/>
              <a:t>Lehrer:innenfortbildungsserver</a:t>
            </a:r>
            <a:r>
              <a:rPr lang="de-DE" dirty="0"/>
              <a:t> zu finden sein, dort aber nur in Urheberrechte bereinigter Form und auch erst zu einem späteren Zeitpunkt (per Mail informieren).</a:t>
            </a:r>
          </a:p>
        </p:txBody>
      </p:sp>
    </p:spTree>
    <p:extLst>
      <p:ext uri="{BB962C8B-B14F-4D97-AF65-F5344CB8AC3E}">
        <p14:creationId xmlns:p14="http://schemas.microsoft.com/office/powerpoint/2010/main" val="180927668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093788" y="211138"/>
            <a:ext cx="4799012" cy="3600450"/>
          </a:xfrm>
        </p:spPr>
      </p:sp>
      <p:sp>
        <p:nvSpPr>
          <p:cNvPr id="3" name="Notizenplatzhalter 2"/>
          <p:cNvSpPr>
            <a:spLocks noGrp="1"/>
          </p:cNvSpPr>
          <p:nvPr>
            <p:ph type="body" idx="1"/>
          </p:nvPr>
        </p:nvSpPr>
        <p:spPr>
          <a:xfrm>
            <a:off x="774224" y="4243240"/>
            <a:ext cx="5438140" cy="5082917"/>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b="0" i="0" dirty="0">
                <a:solidFill>
                  <a:srgbClr val="333333"/>
                </a:solidFill>
                <a:effectLst/>
              </a:rPr>
              <a:t>Kritik an dieser vermeintlich vorbildliche Vergangenheitsbewältigung als Lernerfolg  und Zeichen moralischer Fortschrittlichkeit erfolgte unter anderem </a:t>
            </a:r>
            <a:r>
              <a:rPr lang="de-DE" b="0" i="0" dirty="0">
                <a:solidFill>
                  <a:srgbClr val="363636"/>
                </a:solidFill>
                <a:effectLst/>
              </a:rPr>
              <a:t>auch von jüdischen Protagonisten, die vor allem </a:t>
            </a:r>
            <a:r>
              <a:rPr lang="de-DE" dirty="0">
                <a:solidFill>
                  <a:srgbClr val="363636"/>
                </a:solidFill>
              </a:rPr>
              <a:t>einwenden</a:t>
            </a:r>
            <a:r>
              <a:rPr lang="de-DE" b="0" i="0" dirty="0">
                <a:solidFill>
                  <a:srgbClr val="363636"/>
                </a:solidFill>
                <a:effectLst/>
              </a:rPr>
              <a:t>, dass dabei erneut allein die Opferperspektive in den Blick genommen wird, während die Täterperspektive weithin ausgeklammert bleibe.</a:t>
            </a:r>
            <a:endParaRPr lang="de-DE" dirty="0"/>
          </a:p>
          <a:p>
            <a:pPr algn="l"/>
            <a:r>
              <a:rPr lang="de-DE" b="0" i="0" dirty="0">
                <a:solidFill>
                  <a:srgbClr val="333333"/>
                </a:solidFill>
                <a:effectLst/>
              </a:rPr>
              <a:t>So wehrt sich beispielsweise der Schriftsteller Max </a:t>
            </a:r>
            <a:r>
              <a:rPr lang="de-DE" b="0" i="0" dirty="0" err="1">
                <a:solidFill>
                  <a:srgbClr val="333333"/>
                </a:solidFill>
                <a:effectLst/>
              </a:rPr>
              <a:t>Czollek</a:t>
            </a:r>
            <a:r>
              <a:rPr lang="de-DE" b="0" i="0" dirty="0">
                <a:solidFill>
                  <a:srgbClr val="333333"/>
                </a:solidFill>
                <a:effectLst/>
              </a:rPr>
              <a:t>, 1987 in der DDR geboren und Jude, bekannt geworden durch seine Schrift „Desintegriert euch!“, gegen eine Gesellschaft, die glaubt, sie sei allein deswegen schon antirassistisch und weltoffen. Er prangert dies vielmehr als inhaltsleere verordnete Leitkultur sei, die er aufgrund ihrer Selbstgefälligkeit als „Gedächtnistheater“ bezeichnet. Juden werde im „Gedächtnistheater“ die Rolle der Versöhnten angetragen: Sie sollen den Nachkommen der Täter sagen, dass „jetzt wieder alles gut“ sei. In diesem „Gedächtnistheater“ sieht </a:t>
            </a:r>
            <a:r>
              <a:rPr lang="de-DE" b="0" i="0" dirty="0" err="1">
                <a:solidFill>
                  <a:srgbClr val="333333"/>
                </a:solidFill>
                <a:effectLst/>
              </a:rPr>
              <a:t>Czollek</a:t>
            </a:r>
            <a:r>
              <a:rPr lang="de-DE" b="0" i="0" dirty="0">
                <a:solidFill>
                  <a:srgbClr val="333333"/>
                </a:solidFill>
                <a:effectLst/>
              </a:rPr>
              <a:t> sogar einen Grund für das Erstarken der neuen Rechten, die diese erkannt hätten und schonungslos aufzeigten.</a:t>
            </a:r>
            <a:br>
              <a:rPr lang="de-DE" b="0" i="0" dirty="0">
                <a:solidFill>
                  <a:srgbClr val="333333"/>
                </a:solidFill>
                <a:effectLst/>
              </a:rPr>
            </a:br>
            <a:endParaRPr lang="de-DE" b="0" i="0" dirty="0">
              <a:solidFill>
                <a:srgbClr val="333333"/>
              </a:solidFill>
              <a:effectLst/>
            </a:endParaRPr>
          </a:p>
          <a:p>
            <a:pPr algn="l"/>
            <a:r>
              <a:rPr lang="de-DE" b="0" i="0" dirty="0" err="1">
                <a:solidFill>
                  <a:srgbClr val="333333"/>
                </a:solidFill>
                <a:effectLst/>
              </a:rPr>
              <a:t>Czollek</a:t>
            </a:r>
            <a:r>
              <a:rPr lang="de-DE" b="0" i="0" dirty="0">
                <a:solidFill>
                  <a:srgbClr val="333333"/>
                </a:solidFill>
                <a:effectLst/>
              </a:rPr>
              <a:t> geht sogar soweit zu behaupten, dass es eine kontinuierliche Linie gibt vom Schweigen der Adenauer-Ära nach Kriegsende über die 68er, die zwar ihre Nazi-Väter zur Rede stellten, jedoch bei sich selbst die Kontinuität nationalsozialistischer Einstellungen ignoriert hätten, weiter über Richard von Weizsäckers Rede am 8. Mai 1985, in der die Niederlage in eine „Befreiung“ umgedeutet und die Täter als „Befreite“ damit in die Nähe der Opfer gerückt worden seien.</a:t>
            </a:r>
          </a:p>
          <a:p>
            <a:pPr algn="l"/>
            <a:endParaRPr lang="de-DE" b="0" i="0" dirty="0">
              <a:solidFill>
                <a:srgbClr val="333333"/>
              </a:solidFill>
              <a:effectLst/>
            </a:endParaRPr>
          </a:p>
          <a:p>
            <a:pPr algn="l"/>
            <a:r>
              <a:rPr lang="de-DE" b="0" i="0" dirty="0">
                <a:solidFill>
                  <a:srgbClr val="333333"/>
                </a:solidFill>
                <a:effectLst/>
                <a:latin typeface="Graphik Web"/>
              </a:rPr>
              <a:t>[Seine Antwort auf diese verordnete NS-Erinnerung als Leitkultur lautet daher „radikale Vielfalt“, vor allem auch für Migranten - begrenzt einzig vom Grundgesetz. ]</a:t>
            </a:r>
            <a:endParaRPr lang="de-DE" dirty="0"/>
          </a:p>
        </p:txBody>
      </p:sp>
    </p:spTree>
    <p:extLst>
      <p:ext uri="{BB962C8B-B14F-4D97-AF65-F5344CB8AC3E}">
        <p14:creationId xmlns:p14="http://schemas.microsoft.com/office/powerpoint/2010/main" val="393593485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0" i="0" dirty="0">
                <a:solidFill>
                  <a:srgbClr val="202122"/>
                </a:solidFill>
                <a:effectLst/>
                <a:latin typeface="Arial" panose="020B0604020202020204" pitchFamily="34" charset="0"/>
              </a:rPr>
              <a:t>In diesem </a:t>
            </a:r>
            <a:r>
              <a:rPr lang="de-DE" sz="1200" b="0" i="0" u="none" kern="1200" dirty="0">
                <a:solidFill>
                  <a:srgbClr val="202122"/>
                </a:solidFill>
                <a:effectLst/>
                <a:latin typeface="Arial" panose="020B0604020202020204" pitchFamily="34" charset="0"/>
                <a:ea typeface="+mn-ea"/>
                <a:cs typeface="+mn-cs"/>
              </a:rPr>
              <a:t>Kontext sei ganz kurz auch auf einen wunderbaren mehrfach ausgezeichneten 30minütigen Kurzfilm verwiesen von </a:t>
            </a:r>
            <a:r>
              <a:rPr lang="de-DE" sz="1200" b="0" i="0" u="none" kern="1200" dirty="0">
                <a:solidFill>
                  <a:srgbClr val="202122"/>
                </a:solidFill>
                <a:effectLst/>
                <a:latin typeface="Arial" panose="020B0604020202020204" pitchFamily="34" charset="0"/>
                <a:ea typeface="+mn-ea"/>
                <a:cs typeface="+mn-cs"/>
                <a:hlinkClick r:id="rId3" tooltip="Arkadij Khaet">
                  <a:extLst>
                    <a:ext uri="{A12FA001-AC4F-418D-AE19-62706E023703}">
                      <ahyp:hlinkClr xmlns:ahyp="http://schemas.microsoft.com/office/drawing/2018/hyperlinkcolor" val="tx"/>
                    </a:ext>
                  </a:extLst>
                </a:hlinkClick>
              </a:rPr>
              <a:t>Arkadij </a:t>
            </a:r>
            <a:r>
              <a:rPr lang="de-DE" sz="1200" b="0" i="0" u="none" kern="1200" dirty="0" err="1">
                <a:solidFill>
                  <a:srgbClr val="202122"/>
                </a:solidFill>
                <a:effectLst/>
                <a:latin typeface="Arial" panose="020B0604020202020204" pitchFamily="34" charset="0"/>
                <a:ea typeface="+mn-ea"/>
                <a:cs typeface="+mn-cs"/>
                <a:hlinkClick r:id="rId3" tooltip="Arkadij Khaet">
                  <a:extLst>
                    <a:ext uri="{A12FA001-AC4F-418D-AE19-62706E023703}">
                      <ahyp:hlinkClr xmlns:ahyp="http://schemas.microsoft.com/office/drawing/2018/hyperlinkcolor" val="tx"/>
                    </a:ext>
                  </a:extLst>
                </a:hlinkClick>
              </a:rPr>
              <a:t>Khaet</a:t>
            </a:r>
            <a:r>
              <a:rPr lang="de-DE" sz="1200" b="0" i="0" u="none" kern="1200" dirty="0">
                <a:solidFill>
                  <a:srgbClr val="202122"/>
                </a:solidFill>
                <a:effectLst/>
                <a:latin typeface="Arial" panose="020B0604020202020204" pitchFamily="34" charset="0"/>
                <a:ea typeface="+mn-ea"/>
                <a:cs typeface="+mn-cs"/>
              </a:rPr>
              <a:t> von 2020. Er handelt von einem 18jährigen Sohn russischer Einwanderer, der Jude ist und mit allen Vorurteilen und Stereotypen zum </a:t>
            </a:r>
            <a:r>
              <a:rPr lang="de-DE" sz="1200" b="0" i="0" kern="1200" dirty="0">
                <a:solidFill>
                  <a:srgbClr val="202122"/>
                </a:solidFill>
                <a:effectLst/>
                <a:latin typeface="Arial" panose="020B0604020202020204" pitchFamily="34" charset="0"/>
                <a:ea typeface="+mn-ea"/>
                <a:cs typeface="+mn-cs"/>
              </a:rPr>
              <a:t>Thema </a:t>
            </a:r>
            <a:r>
              <a:rPr lang="de-DE" b="0" i="0" dirty="0">
                <a:solidFill>
                  <a:srgbClr val="202122"/>
                </a:solidFill>
                <a:effectLst/>
                <a:latin typeface="Arial" panose="020B0604020202020204" pitchFamily="34" charset="0"/>
              </a:rPr>
              <a:t>„Judentum“ auf herrlich </a:t>
            </a:r>
            <a:r>
              <a:rPr lang="de-DE" b="0" i="0" dirty="0" err="1">
                <a:solidFill>
                  <a:srgbClr val="202122"/>
                </a:solidFill>
                <a:effectLst/>
                <a:latin typeface="Arial" panose="020B0604020202020204" pitchFamily="34" charset="0"/>
              </a:rPr>
              <a:t>un</a:t>
            </a:r>
            <a:r>
              <a:rPr lang="de-DE" b="0" i="0" dirty="0">
                <a:solidFill>
                  <a:srgbClr val="202122"/>
                </a:solidFill>
                <a:effectLst/>
                <a:latin typeface="Arial" panose="020B0604020202020204" pitchFamily="34" charset="0"/>
              </a:rPr>
              <a:t>- bzw. eben doch korrekte Art und Weise sich auseinandersetzen muss.</a:t>
            </a:r>
          </a:p>
          <a:p>
            <a:endParaRPr lang="de-DE" b="0" i="0" dirty="0">
              <a:solidFill>
                <a:srgbClr val="202122"/>
              </a:solidFill>
              <a:effectLst/>
              <a:latin typeface="Arial" panose="020B0604020202020204" pitchFamily="34" charset="0"/>
            </a:endParaRPr>
          </a:p>
        </p:txBody>
      </p:sp>
    </p:spTree>
    <p:extLst>
      <p:ext uri="{BB962C8B-B14F-4D97-AF65-F5344CB8AC3E}">
        <p14:creationId xmlns:p14="http://schemas.microsoft.com/office/powerpoint/2010/main" val="161404027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454150" y="419100"/>
            <a:ext cx="3849688" cy="2887663"/>
          </a:xfrm>
        </p:spPr>
      </p:sp>
      <p:sp>
        <p:nvSpPr>
          <p:cNvPr id="3" name="Notizenplatzhalter 2"/>
          <p:cNvSpPr>
            <a:spLocks noGrp="1"/>
          </p:cNvSpPr>
          <p:nvPr>
            <p:ph type="body" idx="1"/>
          </p:nvPr>
        </p:nvSpPr>
        <p:spPr>
          <a:xfrm>
            <a:off x="679767" y="3667175"/>
            <a:ext cx="5671398" cy="5832648"/>
          </a:xfrm>
        </p:spPr>
        <p:txBody>
          <a:bodyPr/>
          <a:lstStyle/>
          <a:p>
            <a:r>
              <a:rPr lang="de-DE" b="0" i="0" dirty="0">
                <a:solidFill>
                  <a:srgbClr val="444444"/>
                </a:solidFill>
                <a:effectLst/>
                <a:latin typeface="+mn-lt"/>
              </a:rPr>
              <a:t>Mit seinem Buch „Tränen ohne Trauer“ hat im Sommer 2021 auch der Literaturwissenschaftler, Publizist und Historiker Per Leo in die Debatte eingegriffen.</a:t>
            </a:r>
          </a:p>
          <a:p>
            <a:r>
              <a:rPr lang="de-DE" b="0" i="0" dirty="0">
                <a:solidFill>
                  <a:srgbClr val="444444"/>
                </a:solidFill>
                <a:effectLst/>
                <a:latin typeface="+mn-lt"/>
              </a:rPr>
              <a:t>Er will keinesfalls die Leistung im Umgang mit dem Nationalsozialismus in Deutschland schmälern, durch die Schlussstrich-Debatten, wie sie zuletzt der AfD-Vorsitzende Gauland wieder forderte, weitgehend im öffentlichen Kurs keine Chance mehr hätten.</a:t>
            </a:r>
          </a:p>
          <a:p>
            <a:r>
              <a:rPr lang="de-DE" b="0" i="0" dirty="0">
                <a:solidFill>
                  <a:srgbClr val="191919"/>
                </a:solidFill>
                <a:effectLst/>
                <a:latin typeface="+mn-lt"/>
              </a:rPr>
              <a:t>Doch bei aller Würdigung des Erinnerns und Gedenkens sieht er eine zunehmende Tendenz zur Selbstentlastung.</a:t>
            </a:r>
          </a:p>
          <a:p>
            <a:r>
              <a:rPr lang="de-DE" b="0" i="0" dirty="0">
                <a:solidFill>
                  <a:srgbClr val="191919"/>
                </a:solidFill>
                <a:effectLst/>
                <a:latin typeface="+mn-lt"/>
              </a:rPr>
              <a:t>Statt den Begriff der „Erinnerungskultur“ bringt er den Begriff des „Nachlebens“ in Spiel. Der Vorteil dieses Begriffs sei, dass er aus sich selbst heraus keinen Sinn stiftet, sondern offener und immer wieder neu gestaltet werden muss</a:t>
            </a:r>
            <a:r>
              <a:rPr lang="de-DE" dirty="0">
                <a:solidFill>
                  <a:srgbClr val="191919"/>
                </a:solidFill>
              </a:rPr>
              <a:t>.</a:t>
            </a:r>
            <a:endParaRPr lang="de-DE" b="0" i="0" dirty="0">
              <a:solidFill>
                <a:srgbClr val="191919"/>
              </a:solidFill>
              <a:effectLst/>
              <a:latin typeface="+mn-lt"/>
            </a:endParaRPr>
          </a:p>
          <a:p>
            <a:pPr algn="l"/>
            <a:r>
              <a:rPr lang="de-DE" b="0" i="0" dirty="0">
                <a:solidFill>
                  <a:srgbClr val="000000"/>
                </a:solidFill>
                <a:effectLst/>
                <a:latin typeface="+mn-lt"/>
              </a:rPr>
              <a:t>Besonders problematisch sieht Leo, d</a:t>
            </a:r>
            <a:r>
              <a:rPr lang="de-DE" b="0" i="0" dirty="0">
                <a:solidFill>
                  <a:srgbClr val="444444"/>
                </a:solidFill>
                <a:effectLst/>
                <a:latin typeface="+mn-lt"/>
              </a:rPr>
              <a:t>ass Migranten die deutsche Perspektive auf den Holocaust verschrieben werde[</a:t>
            </a:r>
          </a:p>
          <a:p>
            <a:pPr algn="l"/>
            <a:endParaRPr lang="de-DE" dirty="0">
              <a:solidFill>
                <a:srgbClr val="444444"/>
              </a:solidFill>
            </a:endParaRPr>
          </a:p>
          <a:p>
            <a:pPr algn="l"/>
            <a:r>
              <a:rPr lang="de-DE" b="0" i="0" dirty="0">
                <a:solidFill>
                  <a:srgbClr val="444444"/>
                </a:solidFill>
                <a:effectLst/>
                <a:latin typeface="+mn-lt"/>
              </a:rPr>
              <a:t>Genauso problematisch sieht er die Maxime des „Nie wieder“. </a:t>
            </a:r>
            <a:r>
              <a:rPr lang="de-DE" b="0" i="0" dirty="0">
                <a:solidFill>
                  <a:srgbClr val="000000"/>
                </a:solidFill>
                <a:effectLst/>
                <a:latin typeface="+mn-lt"/>
              </a:rPr>
              <a:t>Dabei handele es sich nämlich, „um eine sehr selbstgerechte und auch bequeme Form der Vergangenheitsbewältigung“, eine „Tendenz sich auf die ‚richtige Seite der Geschichte‘ zu stellen, sich in Demokratiestolz zu suhlen und sich überhaupt nicht mehr zu fragen, was der Nationalsozialismus auch mit einem selbst zu tun haben soll“. „Wenn wir von der Vergangenheit wirklich lernen wollen, dann muss diese Vergangenheit in ihrer ganzen Unaufgeräumt erscheinen. Wenn sie hingegen nur inspirierende Botschaften mitzuteilen hat, dann werden wir nichts lernen“, so Leo. Letztlich widerspreche sich die Forderung sogar mit der These der Singularität, denn eine solche könne es ja gar nicht „wieder“ geben.]</a:t>
            </a:r>
            <a:endParaRPr lang="de-DE" dirty="0">
              <a:latin typeface="+mn-lt"/>
            </a:endParaRPr>
          </a:p>
        </p:txBody>
      </p:sp>
    </p:spTree>
    <p:extLst>
      <p:ext uri="{BB962C8B-B14F-4D97-AF65-F5344CB8AC3E}">
        <p14:creationId xmlns:p14="http://schemas.microsoft.com/office/powerpoint/2010/main" val="292895416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Ein weiterer Wandel in der Erinnerungskultur ist die Forderung, dass neben der Erinnerung an Auschwitz als zentrales Symbol des Holocaust auch die </a:t>
            </a:r>
            <a:r>
              <a:rPr lang="de-DE" b="0" i="0" dirty="0">
                <a:solidFill>
                  <a:srgbClr val="000000"/>
                </a:solidFill>
                <a:effectLst/>
                <a:cs typeface="Calibri" panose="020F0502020204030204" pitchFamily="34" charset="0"/>
              </a:rPr>
              <a:t>nationalsozialistischen Opfer des Vernichtungskrieges und der Besatzungsherrschaft in ganz Europa in den Blick genommen werden müssen, </a:t>
            </a:r>
            <a:r>
              <a:rPr lang="de-DE" b="0" i="0" dirty="0">
                <a:solidFill>
                  <a:srgbClr val="000000"/>
                </a:solidFill>
                <a:effectLst/>
              </a:rPr>
              <a:t>und die enthemmte Brutalität bei der Unterwerfung großer Teile des Kontinents mit Hinrichtungen, Massenerschießungen, der Einrichtung von Ghettos und gnadenloser Hungerblockade nicht vergessen werden darf</a:t>
            </a:r>
            <a:r>
              <a:rPr lang="de-DE" dirty="0">
                <a:solidFill>
                  <a:srgbClr val="000000"/>
                </a:solidFill>
              </a:rPr>
              <a:t>.</a:t>
            </a:r>
            <a:endParaRPr lang="de-DE" b="0" i="0" dirty="0">
              <a:solidFill>
                <a:srgbClr val="000000"/>
              </a:solidFill>
              <a:effectLst/>
            </a:endParaRPr>
          </a:p>
          <a:p>
            <a:r>
              <a:rPr lang="de-DE" b="0" i="0" dirty="0">
                <a:solidFill>
                  <a:srgbClr val="000000"/>
                </a:solidFill>
                <a:effectLst/>
              </a:rPr>
              <a:t>Bundespräsident Walter Steinmeier hat genau darauf auch in der zentralen Rede zum </a:t>
            </a:r>
            <a:r>
              <a:rPr lang="de-DE" sz="1200" b="0" i="0" kern="1200" dirty="0">
                <a:solidFill>
                  <a:srgbClr val="000000"/>
                </a:solidFill>
                <a:effectLst/>
                <a:ea typeface="+mn-ea"/>
                <a:cs typeface="+mn-cs"/>
              </a:rPr>
              <a:t>Volkstrauertag 2021 hingewiesen, als er betonte, dass die Erinnerung der meisten Deutschen bei „Auschwitz“ verweile, aber nicht über eine Karte der anderen zahllosen </a:t>
            </a:r>
            <a:r>
              <a:rPr lang="de-DE" altLang="de-DE" sz="1200" b="0" i="0" kern="1200" dirty="0">
                <a:solidFill>
                  <a:srgbClr val="000000"/>
                </a:solidFill>
                <a:effectLst/>
                <a:ea typeface="+mn-ea"/>
                <a:cs typeface="+mn-cs"/>
              </a:rPr>
              <a:t>Orte deutscher Verbrechen verfüge.</a:t>
            </a:r>
            <a:endParaRPr lang="de-DE" sz="1200" b="0" i="0" kern="1200" dirty="0">
              <a:solidFill>
                <a:srgbClr val="000000"/>
              </a:solidFill>
              <a:effectLst/>
              <a:ea typeface="+mn-ea"/>
              <a:cs typeface="+mn-cs"/>
            </a:endParaRPr>
          </a:p>
        </p:txBody>
      </p:sp>
    </p:spTree>
    <p:extLst>
      <p:ext uri="{BB962C8B-B14F-4D97-AF65-F5344CB8AC3E}">
        <p14:creationId xmlns:p14="http://schemas.microsoft.com/office/powerpoint/2010/main" val="393277047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Eine solche „Gedächtniskarte“ in die Erinnerungskultur einzubeziehen, die das Netz der Vernichtung über Auschwitz hinaus beachtet und den Blick auch auf andere Mordstätten richtet, in denen auch Hunderttausende Menschen ermordet wurden, die bisher oft im „Schatten von Auschwitz“ standen, so der Titel eines 2017 erschienen Bandes, aus dem die gezeigte Karte mit der unendlichen dichten Vielzahl an Orten der Vernichtung und des Terrors stammt, ist eine der zahlreichen weiteren Herausforderungen der aktuellen Erinnerungskultur.</a:t>
            </a:r>
          </a:p>
        </p:txBody>
      </p:sp>
    </p:spTree>
    <p:extLst>
      <p:ext uri="{BB962C8B-B14F-4D97-AF65-F5344CB8AC3E}">
        <p14:creationId xmlns:p14="http://schemas.microsoft.com/office/powerpoint/2010/main" val="246893740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gn="l"/>
            <a:r>
              <a:rPr lang="de-DE" b="0" i="0" dirty="0">
                <a:solidFill>
                  <a:srgbClr val="000000"/>
                </a:solidFill>
                <a:effectLst/>
                <a:latin typeface="Calibri" panose="020F0502020204030204" pitchFamily="34" charset="0"/>
                <a:cs typeface="Calibri" panose="020F0502020204030204" pitchFamily="34" charset="0"/>
              </a:rPr>
              <a:t>Diese Weitung der Erinnerungskultur über Auschwitz und den Holocaust hinaus auf bisher nicht oder nur kaum beachtete Opfergruppen zeigt sich beispielsweise in der langen und heftigen Diskussion um einen Erinnerungsort für alle nationalsozialistischen Opfer des Vernichtungskrieges und der Besatzungsherrschaft in ganz Europa, die erst im Oktober 2020 im Beschluss des Bundestages endete. Durch den gemeinsame Erinnerungsort soll eine“ Leerstelle der Erinnerung“, so der Historiker Matin Aust (Univ. Bonn), </a:t>
            </a:r>
            <a:r>
              <a:rPr lang="de-DE" b="0" i="0" dirty="0">
                <a:solidFill>
                  <a:srgbClr val="000000"/>
                </a:solidFill>
                <a:effectLst/>
                <a:latin typeface="Graphik Web"/>
              </a:rPr>
              <a:t>der sich seit geraumer Zeit für diesen Erinnerungsort engagiert hat, </a:t>
            </a:r>
            <a:r>
              <a:rPr lang="de-DE" b="0" i="0" dirty="0">
                <a:solidFill>
                  <a:srgbClr val="000000"/>
                </a:solidFill>
                <a:effectLst/>
                <a:latin typeface="Calibri" panose="020F0502020204030204" pitchFamily="34" charset="0"/>
                <a:cs typeface="Calibri" panose="020F0502020204030204" pitchFamily="34" charset="0"/>
              </a:rPr>
              <a:t>geschlossen werden, aber eben nicht dadurch, indem man eine Opfergruppe nach der anderen mit eigenen Erinnerungsprojekten ‚abarbeitet‘ und so „Opferkonkurrenz“ schafft, sondern durch den generellen Imperativ: Niemand wird vergessen. Allen Opfern dieses Vernichtungskrieges wird erinnert.</a:t>
            </a:r>
          </a:p>
          <a:p>
            <a:pPr algn="l"/>
            <a:r>
              <a:rPr lang="de-DE" b="0" i="0" dirty="0">
                <a:solidFill>
                  <a:srgbClr val="000000"/>
                </a:solidFill>
                <a:effectLst/>
                <a:latin typeface="Calibri" panose="020F0502020204030204" pitchFamily="34" charset="0"/>
                <a:cs typeface="Calibri" panose="020F0502020204030204" pitchFamily="34" charset="0"/>
              </a:rPr>
              <a:t>Wie zu erwarten blieb Kritik prompt nicht aus – vor allem in Polen wurde der Beschluss als unzureichend, weil zu wenig die spezifische Situation Polens beachtend - aufgefasst.</a:t>
            </a:r>
          </a:p>
          <a:p>
            <a:pPr algn="l"/>
            <a:r>
              <a:rPr lang="de-DE" b="0" i="0" dirty="0">
                <a:solidFill>
                  <a:srgbClr val="000000"/>
                </a:solidFill>
                <a:effectLst/>
                <a:latin typeface="Calibri" panose="020F0502020204030204" pitchFamily="34" charset="0"/>
                <a:cs typeface="Calibri" panose="020F0502020204030204" pitchFamily="34" charset="0"/>
              </a:rPr>
              <a:t>Auch wo die neue Dokumentationsstätte errichtet werden soll, steht noch nicht fest – die Initiatoren befürworten idealerweise einen Platz im Zentrum Berlins.</a:t>
            </a:r>
          </a:p>
          <a:p>
            <a:endParaRPr lang="de-DE" dirty="0"/>
          </a:p>
        </p:txBody>
      </p:sp>
    </p:spTree>
    <p:extLst>
      <p:ext uri="{BB962C8B-B14F-4D97-AF65-F5344CB8AC3E}">
        <p14:creationId xmlns:p14="http://schemas.microsoft.com/office/powerpoint/2010/main" val="320445560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gn="l"/>
            <a:r>
              <a:rPr lang="de-DE" b="0" i="0" dirty="0">
                <a:solidFill>
                  <a:srgbClr val="000000"/>
                </a:solidFill>
                <a:effectLst/>
                <a:latin typeface="Calibri" panose="020F0502020204030204" pitchFamily="34" charset="0"/>
                <a:cs typeface="Calibri" panose="020F0502020204030204" pitchFamily="34" charset="0"/>
              </a:rPr>
              <a:t>Eine Weitung der Erinnerungskultur zeigt sich auch in der</a:t>
            </a:r>
            <a:r>
              <a:rPr lang="de-DE" b="0" i="0" dirty="0">
                <a:solidFill>
                  <a:srgbClr val="000000"/>
                </a:solidFill>
                <a:effectLst/>
                <a:latin typeface="+mn-lt"/>
                <a:cs typeface="Calibri" panose="020F0502020204030204" pitchFamily="34" charset="0"/>
              </a:rPr>
              <a:t> langen und hitzigen Kontroverse um das Dokumentationszentrums Flucht, Vertreibung, das </a:t>
            </a:r>
            <a:r>
              <a:rPr lang="de-DE" b="0" i="0" dirty="0">
                <a:solidFill>
                  <a:srgbClr val="202122"/>
                </a:solidFill>
                <a:effectLst/>
                <a:latin typeface="+mn-lt"/>
                <a:cs typeface="Calibri" panose="020F0502020204030204" pitchFamily="34" charset="0"/>
              </a:rPr>
              <a:t>am 21. Juni 2021 eröffnet wurde</a:t>
            </a:r>
            <a:r>
              <a:rPr lang="de-DE" b="0" i="0" dirty="0">
                <a:solidFill>
                  <a:srgbClr val="000000"/>
                </a:solidFill>
                <a:effectLst/>
                <a:latin typeface="+mn-lt"/>
              </a:rPr>
              <a:t>.</a:t>
            </a:r>
          </a:p>
          <a:p>
            <a:pPr algn="l"/>
            <a:r>
              <a:rPr lang="de-DE" b="0" i="0" dirty="0">
                <a:solidFill>
                  <a:srgbClr val="000000"/>
                </a:solidFill>
                <a:effectLst/>
                <a:latin typeface="+mn-lt"/>
              </a:rPr>
              <a:t>Umstritten war und ist, wie stark die deutschen Vertriebenen bei der geplanten Dauerausstellung im Mittelpunkt stehen sollten Vor allem erneut in Polen gab es Befürchtungen, die Deutschen könnten sich selbst zu Opfern machen und so von ihrer Schuld in der Nazi-Zeit ablenken. Der erste Impuls von der ehemaligen Präsidentin des Bundes der Vertriebenen, Erika Steinbach fand daher auch kaum Unterstützung. 2008 wurde auf Antrag der CDU-SPD-Koalition der Versuch neu und letztlich erfolgreich belebt. </a:t>
            </a:r>
          </a:p>
          <a:p>
            <a:pPr algn="l"/>
            <a:r>
              <a:rPr lang="de-DE" b="0" i="0" dirty="0">
                <a:solidFill>
                  <a:srgbClr val="000000"/>
                </a:solidFill>
                <a:effectLst/>
                <a:latin typeface="+mn-lt"/>
              </a:rPr>
              <a:t>Die Konzeption hat eine deutliche europäische Perspektive. Im Zentrum stehen generelle Zwangsmigration in der Geschichte bis in die heutige Zeit, wobei die Flucht und Vertreibung von rund 14 Millionen Deutschen nach dem Zweiten Weltkrieg eingebettet werden. </a:t>
            </a:r>
          </a:p>
          <a:p>
            <a:pPr algn="l"/>
            <a:r>
              <a:rPr lang="de-DE" b="0" i="0" dirty="0">
                <a:solidFill>
                  <a:srgbClr val="000000"/>
                </a:solidFill>
                <a:effectLst/>
                <a:latin typeface="+mn-lt"/>
                <a:cs typeface="Calibri" panose="020F0502020204030204" pitchFamily="34" charset="0"/>
              </a:rPr>
              <a:t>Auch ü</a:t>
            </a:r>
            <a:r>
              <a:rPr lang="de-DE" b="0" i="0" dirty="0">
                <a:solidFill>
                  <a:srgbClr val="202122"/>
                </a:solidFill>
                <a:effectLst/>
                <a:latin typeface="+mn-lt"/>
                <a:cs typeface="Calibri" panose="020F0502020204030204" pitchFamily="34" charset="0"/>
              </a:rPr>
              <a:t>ber den Standort des Dokumentationszentrums – im Zentrum Berlins? - gab es mit Regierungsvertretern Polens einen Dissens. Jetzt ist es Berlin-Kreuzberg geworden …</a:t>
            </a:r>
          </a:p>
        </p:txBody>
      </p:sp>
      <p:sp>
        <p:nvSpPr>
          <p:cNvPr id="4" name="Foliennummernplatzhalter 3"/>
          <p:cNvSpPr>
            <a:spLocks noGrp="1"/>
          </p:cNvSpPr>
          <p:nvPr>
            <p:ph type="sldNum" sz="quarter" idx="5"/>
          </p:nvPr>
        </p:nvSpPr>
        <p:spPr>
          <a:xfrm>
            <a:off x="3850445" y="9428584"/>
            <a:ext cx="2945659" cy="496332"/>
          </a:xfrm>
          <a:prstGeom prst="rect">
            <a:avLst/>
          </a:prstGeom>
        </p:spPr>
        <p:txBody>
          <a:bodyPr/>
          <a:lstStyle/>
          <a:p>
            <a:fld id="{9411CA67-D061-429F-B186-15D98BBFE45D}" type="slidenum">
              <a:rPr lang="de-DE" smtClean="0"/>
              <a:t>36</a:t>
            </a:fld>
            <a:endParaRPr lang="de-DE"/>
          </a:p>
        </p:txBody>
      </p:sp>
    </p:spTree>
    <p:extLst>
      <p:ext uri="{BB962C8B-B14F-4D97-AF65-F5344CB8AC3E}">
        <p14:creationId xmlns:p14="http://schemas.microsoft.com/office/powerpoint/2010/main" val="39234773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509713" y="71438"/>
            <a:ext cx="3776662" cy="2833687"/>
          </a:xfrm>
        </p:spPr>
      </p:sp>
      <p:sp>
        <p:nvSpPr>
          <p:cNvPr id="3" name="Notizenplatzhalter 2"/>
          <p:cNvSpPr>
            <a:spLocks noGrp="1"/>
          </p:cNvSpPr>
          <p:nvPr>
            <p:ph type="body" idx="1"/>
          </p:nvPr>
        </p:nvSpPr>
        <p:spPr>
          <a:xfrm>
            <a:off x="678973" y="3307135"/>
            <a:ext cx="5600183" cy="5904656"/>
          </a:xfrm>
        </p:spPr>
        <p:txBody>
          <a:bodyPr/>
          <a:lstStyle/>
          <a:p>
            <a:r>
              <a:rPr lang="de-DE" b="0" i="0" dirty="0">
                <a:effectLst/>
              </a:rPr>
              <a:t>Ganz zentral aber im Wandel der Erinnerungskultur ist die Beschäftigung mit der kolonialen Erinnerung.</a:t>
            </a:r>
          </a:p>
          <a:p>
            <a:pPr marL="0" marR="0" lvl="0" indent="0" algn="l" defTabSz="914400" rtl="0" eaLnBrk="1" fontAlgn="auto" latinLnBrk="0" hangingPunct="1">
              <a:lnSpc>
                <a:spcPct val="100000"/>
              </a:lnSpc>
              <a:spcBef>
                <a:spcPts val="0"/>
              </a:spcBef>
              <a:spcAft>
                <a:spcPts val="0"/>
              </a:spcAft>
              <a:buClrTx/>
              <a:buSzTx/>
              <a:buFontTx/>
              <a:buNone/>
              <a:tabLst/>
              <a:defRPr/>
            </a:pPr>
            <a:r>
              <a:rPr lang="de-DE" b="0" i="0" dirty="0">
                <a:effectLst/>
              </a:rPr>
              <a:t>Koloniale Erinnerung galt und gilt immer noch als „blinder Fleck“ sowohl in der deutschen Erinnerungskultur als auch insbesondere im Geschichtsunterricht und wird sowohl von fachwissenschaftlicher als auch fachdidaktischer Seite mehr und mehr angemahnt.</a:t>
            </a:r>
          </a:p>
          <a:p>
            <a:pPr marL="0" marR="0" lvl="0" indent="0" algn="l" defTabSz="914400" rtl="0" eaLnBrk="1" fontAlgn="auto" latinLnBrk="0" hangingPunct="1">
              <a:lnSpc>
                <a:spcPct val="100000"/>
              </a:lnSpc>
              <a:spcBef>
                <a:spcPts val="0"/>
              </a:spcBef>
              <a:spcAft>
                <a:spcPts val="0"/>
              </a:spcAft>
              <a:buClrTx/>
              <a:buSzTx/>
              <a:buFontTx/>
              <a:buNone/>
              <a:tabLst/>
              <a:defRPr/>
            </a:pPr>
            <a:r>
              <a:rPr lang="de-DE" b="0" i="0" dirty="0">
                <a:effectLst/>
              </a:rPr>
              <a:t>Auch hier zeigt der Blick in die Vergangenheit eine aus heutiger Sicht erschreckende Naivität, um es vorsichtig mal so auszudrücken, die im Umgang mit den sog. „Völkerkundemuseen“ augenscheinlich wird, deren Exponate in der Regel bestürzende Herkunftsgeschichten haben, wie die aktuellen Debatten um Rückgabeforderungen zeigen und wozu wir im Laufe der Tagung mit Blick auf das Lindenmuseum in Stuttgart ja noch mehr erfahren werden</a:t>
            </a:r>
            <a:r>
              <a:rPr lang="de-DE" dirty="0"/>
              <a:t>.</a:t>
            </a:r>
            <a:endParaRPr lang="de-DE" b="0" i="0" dirty="0">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DE" b="0" i="0" dirty="0">
                <a:effectLst/>
              </a:rPr>
              <a:t>Auch hier ist in der Erinnerungskultur eine vehemente Änderung zu konstatieren, die spätestens 2015 auch in der Politik angekommen ist, als der Bundestag eine Resolution verabschiedete, die den Völkermord an Herero und </a:t>
            </a:r>
            <a:r>
              <a:rPr lang="de-DE" b="0" i="0" dirty="0" err="1">
                <a:effectLst/>
              </a:rPr>
              <a:t>Nama</a:t>
            </a:r>
            <a:r>
              <a:rPr lang="de-DE" b="0" i="0" dirty="0">
                <a:effectLst/>
              </a:rPr>
              <a:t> im damaligen Deutsch-Südwestafrika als Genozid charakterisierte. </a:t>
            </a:r>
          </a:p>
          <a:p>
            <a:pPr marL="0" marR="0" lvl="0" indent="0" algn="l" defTabSz="914400" rtl="0" eaLnBrk="1" fontAlgn="auto" latinLnBrk="0" hangingPunct="1">
              <a:lnSpc>
                <a:spcPct val="100000"/>
              </a:lnSpc>
              <a:spcBef>
                <a:spcPts val="0"/>
              </a:spcBef>
              <a:spcAft>
                <a:spcPts val="0"/>
              </a:spcAft>
              <a:buClrTx/>
              <a:buSzTx/>
              <a:buFontTx/>
              <a:buNone/>
              <a:tabLst/>
              <a:defRPr/>
            </a:pPr>
            <a:r>
              <a:rPr lang="de-DE" b="0" i="0" dirty="0">
                <a:effectLst/>
              </a:rPr>
              <a:t>Augenscheinlich wird diese Verdrängung in den Restitutionsdebatten auch rechts in der Grafik der Zeitschrift Katapult, die zur Veranschaulichung ausschließlich Infografiken verwendet, und das Vergessen knapp und kurz so ausdrückt:</a:t>
            </a:r>
          </a:p>
          <a:p>
            <a:pPr marL="0" marR="0" lvl="0" indent="0" algn="l" defTabSz="914400" rtl="0" eaLnBrk="1" fontAlgn="auto" latinLnBrk="0" hangingPunct="1">
              <a:lnSpc>
                <a:spcPct val="100000"/>
              </a:lnSpc>
              <a:spcBef>
                <a:spcPts val="0"/>
              </a:spcBef>
              <a:spcAft>
                <a:spcPts val="0"/>
              </a:spcAft>
              <a:buClrTx/>
              <a:buSzTx/>
              <a:buFontTx/>
              <a:buNone/>
              <a:tabLst/>
              <a:defRPr/>
            </a:pPr>
            <a:r>
              <a:rPr lang="de-DE" b="0" i="0" dirty="0">
                <a:effectLst/>
              </a:rPr>
              <a:t>Weiß = hier befinden sich afrikanische Kulturgüter</a:t>
            </a:r>
          </a:p>
          <a:p>
            <a:pPr marL="0" marR="0" lvl="0" indent="0" algn="l" defTabSz="914400" rtl="0" eaLnBrk="1" fontAlgn="auto" latinLnBrk="0" hangingPunct="1">
              <a:lnSpc>
                <a:spcPct val="100000"/>
              </a:lnSpc>
              <a:spcBef>
                <a:spcPts val="0"/>
              </a:spcBef>
              <a:spcAft>
                <a:spcPts val="0"/>
              </a:spcAft>
              <a:buClrTx/>
              <a:buSzTx/>
              <a:buFontTx/>
              <a:buNone/>
              <a:tabLst/>
              <a:defRPr/>
            </a:pPr>
            <a:r>
              <a:rPr lang="de-DE" b="0" i="0" dirty="0">
                <a:effectLst/>
              </a:rPr>
              <a:t>Schwarz = hier nicht.</a:t>
            </a:r>
          </a:p>
          <a:p>
            <a:pPr marL="0" marR="0" lvl="0" indent="0" algn="l" defTabSz="914400" rtl="0" eaLnBrk="1" fontAlgn="auto" latinLnBrk="0" hangingPunct="1">
              <a:lnSpc>
                <a:spcPct val="100000"/>
              </a:lnSpc>
              <a:spcBef>
                <a:spcPts val="0"/>
              </a:spcBef>
              <a:spcAft>
                <a:spcPts val="0"/>
              </a:spcAft>
              <a:buClrTx/>
              <a:buSzTx/>
              <a:buFontTx/>
              <a:buNone/>
              <a:tabLst/>
              <a:defRPr/>
            </a:pPr>
            <a:r>
              <a:rPr lang="de-DE" b="0" dirty="0"/>
              <a:t>Einzelne Initiativen zur Rückgabe wie die </a:t>
            </a:r>
            <a:r>
              <a:rPr lang="de-DE" sz="1200" b="0" dirty="0">
                <a:cs typeface="Calibri" panose="020F0502020204030204" pitchFamily="34" charset="0"/>
              </a:rPr>
              <a:t>Namibia-Initiative des Landes Baden-Württemberg (hier: </a:t>
            </a:r>
            <a:r>
              <a:rPr lang="de-DE" sz="1200" b="0" i="0" dirty="0">
                <a:effectLst/>
                <a:cs typeface="Calibri" panose="020F0502020204030204" pitchFamily="34" charset="0"/>
              </a:rPr>
              <a:t>Rückgabe Familienbibel und Peitsche des </a:t>
            </a:r>
            <a:r>
              <a:rPr lang="de-DE" sz="1200" b="0" i="0" dirty="0" err="1">
                <a:effectLst/>
                <a:cs typeface="Calibri" panose="020F0502020204030204" pitchFamily="34" charset="0"/>
              </a:rPr>
              <a:t>Nama</a:t>
            </a:r>
            <a:r>
              <a:rPr lang="de-DE" sz="1200" b="0" i="0" dirty="0">
                <a:effectLst/>
                <a:cs typeface="Calibri" panose="020F0502020204030204" pitchFamily="34" charset="0"/>
              </a:rPr>
              <a:t>-Anführers Hendrik </a:t>
            </a:r>
            <a:r>
              <a:rPr lang="de-DE" sz="1200" b="0" i="0" dirty="0" err="1">
                <a:effectLst/>
                <a:cs typeface="Calibri" panose="020F0502020204030204" pitchFamily="34" charset="0"/>
              </a:rPr>
              <a:t>Witbooi</a:t>
            </a:r>
            <a:r>
              <a:rPr lang="de-DE" sz="1200" b="0" i="0" dirty="0">
                <a:effectLst/>
                <a:cs typeface="Calibri" panose="020F0502020204030204" pitchFamily="34" charset="0"/>
              </a:rPr>
              <a:t> (1830-1905) an den Staat Namibia im Februar 2019 durch die baden-württembergische </a:t>
            </a:r>
            <a:r>
              <a:rPr lang="de-DE" b="0" i="0" dirty="0">
                <a:effectLst/>
              </a:rPr>
              <a:t>Wissenschaftsministerin Theresia Bauer </a:t>
            </a:r>
            <a:r>
              <a:rPr lang="de-DE" b="0" dirty="0"/>
              <a:t>täuschen nicht darüber hinweg, dass hier auf der Ebene der Politik noch lange gestritten wird.</a:t>
            </a:r>
          </a:p>
          <a:p>
            <a:pPr marL="0" marR="0" lvl="0" indent="0" algn="l" defTabSz="914400" rtl="0" eaLnBrk="1" fontAlgn="auto" latinLnBrk="0" hangingPunct="1">
              <a:lnSpc>
                <a:spcPct val="100000"/>
              </a:lnSpc>
              <a:spcBef>
                <a:spcPts val="0"/>
              </a:spcBef>
              <a:spcAft>
                <a:spcPts val="0"/>
              </a:spcAft>
              <a:buClrTx/>
              <a:buSzTx/>
              <a:buFontTx/>
              <a:buNone/>
              <a:tabLst/>
              <a:defRPr/>
            </a:pPr>
            <a:r>
              <a:rPr lang="de-DE" b="0" i="0" dirty="0">
                <a:effectLst/>
              </a:rPr>
              <a:t>Zur unterrichtlichen Umsetzung dieser Thematik stellen am Di.-</a:t>
            </a:r>
            <a:r>
              <a:rPr lang="de-DE" b="0" i="0" dirty="0" err="1">
                <a:effectLst/>
              </a:rPr>
              <a:t>Nachimttag</a:t>
            </a:r>
            <a:r>
              <a:rPr lang="de-DE" b="0" i="0" dirty="0">
                <a:effectLst/>
              </a:rPr>
              <a:t> Julian Kümmerle und Dieter Grupp Ideen vor.</a:t>
            </a:r>
            <a:endParaRPr lang="de-DE" b="0" dirty="0"/>
          </a:p>
        </p:txBody>
      </p:sp>
    </p:spTree>
    <p:extLst>
      <p:ext uri="{BB962C8B-B14F-4D97-AF65-F5344CB8AC3E}">
        <p14:creationId xmlns:p14="http://schemas.microsoft.com/office/powerpoint/2010/main" val="314150139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166813" y="66675"/>
            <a:ext cx="3776662" cy="2833688"/>
          </a:xfrm>
        </p:spPr>
      </p:sp>
      <p:sp>
        <p:nvSpPr>
          <p:cNvPr id="3" name="Notizenplatzhalter 2"/>
          <p:cNvSpPr>
            <a:spLocks noGrp="1"/>
          </p:cNvSpPr>
          <p:nvPr>
            <p:ph type="body" idx="1"/>
          </p:nvPr>
        </p:nvSpPr>
        <p:spPr>
          <a:xfrm>
            <a:off x="518517" y="3019103"/>
            <a:ext cx="5976664" cy="6264696"/>
          </a:xfrm>
        </p:spPr>
        <p:txBody>
          <a:bodyPr/>
          <a:lstStyle/>
          <a:p>
            <a:pPr algn="l"/>
            <a:r>
              <a:rPr lang="de-DE" b="0" i="0" dirty="0">
                <a:solidFill>
                  <a:srgbClr val="0F1111"/>
                </a:solidFill>
                <a:effectLst/>
                <a:latin typeface="Amazon Ember"/>
              </a:rPr>
              <a:t>Verbunden wird diese Aufarbeitung der kolonialen Vergangenheit allerdings auch mit der Frage nach dem Verhältnis von Kolonialismus und Nationalsozialismus. „Von Windhuk nach Auschwitz?“, so  fragte 2011 der Historiker Jürgen Zimmerer, und vertrat die These, dass s</a:t>
            </a:r>
            <a:r>
              <a:rPr lang="de-DE" b="0" i="0" dirty="0">
                <a:solidFill>
                  <a:srgbClr val="363636"/>
                </a:solidFill>
                <a:effectLst/>
                <a:latin typeface="Roboto" panose="02000000000000000000" pitchFamily="2" charset="0"/>
              </a:rPr>
              <a:t>owohl der europäische Kolonialismus als auch die nationalsozialistische Expansions- und Mordpolitik auf im Grunde ähnlichen Konzepten von Rasse und Raum beruhten, bestimmte  Herrschaftstechniken teilten wie das Verbot von sogenannten Mischehen über Lager bis hin zum Genozid. </a:t>
            </a:r>
          </a:p>
          <a:p>
            <a:pPr algn="l"/>
            <a:endParaRPr lang="de-DE" b="0" i="0" dirty="0">
              <a:solidFill>
                <a:srgbClr val="0F1111"/>
              </a:solidFill>
              <a:effectLst/>
            </a:endParaRPr>
          </a:p>
          <a:p>
            <a:pPr algn="l"/>
            <a:r>
              <a:rPr lang="de-DE" b="0" i="0" dirty="0">
                <a:solidFill>
                  <a:srgbClr val="0F1111"/>
                </a:solidFill>
                <a:effectLst/>
              </a:rPr>
              <a:t>Weitere komparativ-postkolonial Forschungen folgten. Zentral war stets die </a:t>
            </a:r>
            <a:r>
              <a:rPr lang="de-DE" b="0" i="0" dirty="0">
                <a:solidFill>
                  <a:srgbClr val="000000"/>
                </a:solidFill>
                <a:effectLst/>
              </a:rPr>
              <a:t>Frage, ob und auf welche Weise die nationalsozialistischen Gewaltverbrechen wie der Holocaust oder der Vernichtungskrieg im Osten in  eine Beziehung zu kolonialen Genoziden gesetzt werden können und ob es mögliche strukturellen Verbindungslinien zwischen Kolonialismus und Holocaust gibt.</a:t>
            </a:r>
            <a:r>
              <a:rPr lang="de-DE" b="0" i="0" dirty="0">
                <a:solidFill>
                  <a:srgbClr val="0F1111"/>
                </a:solidFill>
                <a:effectLst/>
              </a:rPr>
              <a:t> Eine grundlegende Überzeugung dieser Ansätze ist, dass der Nationalsozialismus nur adäquat verstanden werden kann, wenn man ihn in Bezug zur europäischen, speziell deutschen, Kolonialgeschichte setzt.</a:t>
            </a:r>
          </a:p>
          <a:p>
            <a:pPr algn="l"/>
            <a:endParaRPr lang="de-DE" b="0" i="0" dirty="0">
              <a:solidFill>
                <a:srgbClr val="0F1111"/>
              </a:solidFill>
              <a:effectLst/>
            </a:endParaRPr>
          </a:p>
          <a:p>
            <a:pPr algn="l"/>
            <a:r>
              <a:rPr lang="de-DE" b="0" i="0" dirty="0">
                <a:solidFill>
                  <a:srgbClr val="0F1111"/>
                </a:solidFill>
                <a:effectLst/>
              </a:rPr>
              <a:t>Daran wiederum regt sich Kritik , o</a:t>
            </a:r>
            <a:r>
              <a:rPr lang="de-DE" b="0" i="0" dirty="0">
                <a:solidFill>
                  <a:srgbClr val="000000"/>
                </a:solidFill>
                <a:effectLst/>
              </a:rPr>
              <a:t>b solche Verknüpfung die Shoah nicht bagatellisieren. </a:t>
            </a:r>
            <a:r>
              <a:rPr lang="de-DE" b="0" i="0" dirty="0">
                <a:solidFill>
                  <a:srgbClr val="0F1111"/>
                </a:solidFill>
                <a:effectLst/>
              </a:rPr>
              <a:t>Trotz gewisser Kontinuitäten zwischen kolonialrassistischer und antisemitischer Ideologie und ihren Gewaltpraktiken wird hierbei darauf hingewiesen, dass die Differenzen zwischen beiden nicht übersehen werden dürfen. Der Antisemitismus der Nationalsozialisten sei mit der wahnhaften Vorstellung verbunden gewesen, durch die Vernichtung der Juden eine Erlösung der Welt zu erreichen. Nur wenn diese Zusammenhänge in den Blick genommen werden, könne man  verstehen, was den Holocaust von anderen Gewaltverbrechen der Moderne unterscheidet und damit als „singulär“ kennzeichnet.</a:t>
            </a:r>
          </a:p>
          <a:p>
            <a:pPr algn="l"/>
            <a:endParaRPr lang="de-DE" b="0" i="0" dirty="0">
              <a:solidFill>
                <a:srgbClr val="0F1111"/>
              </a:solidFill>
              <a:effectLst/>
            </a:endParaRPr>
          </a:p>
          <a:p>
            <a:pPr algn="l"/>
            <a:r>
              <a:rPr lang="de-DE" b="0" i="0" dirty="0">
                <a:solidFill>
                  <a:srgbClr val="000000"/>
                </a:solidFill>
                <a:effectLst/>
              </a:rPr>
              <a:t>[Damit setzt sich Steffen </a:t>
            </a:r>
            <a:r>
              <a:rPr lang="de-DE" b="0" i="0" dirty="0" err="1">
                <a:solidFill>
                  <a:srgbClr val="000000"/>
                </a:solidFill>
                <a:effectLst/>
              </a:rPr>
              <a:t>Klävers</a:t>
            </a:r>
            <a:r>
              <a:rPr lang="de-DE" b="0" i="0" dirty="0">
                <a:solidFill>
                  <a:srgbClr val="000000"/>
                </a:solidFill>
                <a:effectLst/>
              </a:rPr>
              <a:t>, Literaturwissenschaftler und Antisemitismusforscher, in seine Dissertationsschrift von 2019 unter dem Titel "</a:t>
            </a:r>
            <a:r>
              <a:rPr lang="de-DE" b="0" i="0" dirty="0" err="1">
                <a:solidFill>
                  <a:srgbClr val="000000"/>
                </a:solidFill>
                <a:effectLst/>
              </a:rPr>
              <a:t>Decolonizing</a:t>
            </a:r>
            <a:r>
              <a:rPr lang="de-DE" b="0" i="0" dirty="0">
                <a:solidFill>
                  <a:srgbClr val="000000"/>
                </a:solidFill>
                <a:effectLst/>
              </a:rPr>
              <a:t> Auschwitz? auseinander.]</a:t>
            </a:r>
            <a:r>
              <a:rPr lang="de-DE" b="0" i="0" dirty="0">
                <a:solidFill>
                  <a:srgbClr val="0F1111"/>
                </a:solidFill>
                <a:effectLst/>
              </a:rPr>
              <a:t> </a:t>
            </a:r>
          </a:p>
        </p:txBody>
      </p:sp>
    </p:spTree>
    <p:extLst>
      <p:ext uri="{BB962C8B-B14F-4D97-AF65-F5344CB8AC3E}">
        <p14:creationId xmlns:p14="http://schemas.microsoft.com/office/powerpoint/2010/main" val="22433687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b="0" i="0" dirty="0">
                <a:solidFill>
                  <a:srgbClr val="0F1111"/>
                </a:solidFill>
                <a:effectLst/>
                <a:latin typeface="Amazon Ember"/>
              </a:rPr>
              <a:t>Diese Debatte um eine postkoloniale Erweiterung der deutschen Geschichte und damit auch einer Neubewertung der Geschichte des „Dritten Reiches“ spitze sich zu im Sommer 2021 im</a:t>
            </a:r>
            <a:r>
              <a:rPr lang="de-DE" dirty="0"/>
              <a:t> Streit um die Thesen des australischen Historikers Dirk Moses.</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Grundfrage der Diskussion ist erneut die These der „Singularität“ der Shoah. </a:t>
            </a:r>
            <a:r>
              <a:rPr lang="de-DE" b="0" i="0" dirty="0">
                <a:solidFill>
                  <a:srgbClr val="444444"/>
                </a:solidFill>
                <a:effectLst/>
                <a:latin typeface="ff-meta-serif-web-pro"/>
              </a:rPr>
              <a:t>Die Frage lautet: </a:t>
            </a:r>
            <a:r>
              <a:rPr lang="de-DE" b="0" i="0" dirty="0">
                <a:solidFill>
                  <a:srgbClr val="000000"/>
                </a:solidFill>
                <a:effectLst/>
                <a:latin typeface="Graphik Web"/>
              </a:rPr>
              <a:t>Darf man die Shoah vergleichen? Ist der Versuch, durch Vergleiche Kontinuitäten zwischen rassistischer Ideologie, Ausbeutung und systematischer Ermordung in der Kolonialzeit und unter Hitler zu ziehen, bereits eine Relativierung? Die öffentliche Diskussion dieser Frage wurde bereits als „Historikerstreit 2.0“ bezeichnet. </a:t>
            </a:r>
          </a:p>
          <a:p>
            <a:endParaRPr lang="de-DE" dirty="0"/>
          </a:p>
          <a:p>
            <a:r>
              <a:rPr lang="de-DE" dirty="0"/>
              <a:t>Moses bezeichnete die Holocaust-Erinnerungskultur in Deutschland als eingefahren und dogmatisch, verstieg sich sogar auf die Formulierung, es handele sich dabei um einen „Katechismus der Deutschen“, eine „politische Religion“ gewissermaßen.</a:t>
            </a:r>
          </a:p>
          <a:p>
            <a:r>
              <a:rPr lang="de-DE" dirty="0"/>
              <a:t>Den Beifall aus der rechten Ecke konterte Moses mit dem Hinweis auf diametral unterschiedliche Ziele: Während die Rechten die Vorherrschaft des weißen Mannes sichern will, sei sein Ziel ja, diese zu bekämpfen und den kolonialen Verbrechen mehr Aufmerksamkeit zu schenken. Der Holocaust aber sei als Völkermord eben nicht einzigartig, sondern reihe sich ein in eine lange Geschichte, zu der u.a. auch der Genozid an </a:t>
            </a:r>
            <a:r>
              <a:rPr lang="de-DE" dirty="0" err="1"/>
              <a:t>Nama</a:t>
            </a:r>
            <a:r>
              <a:rPr lang="de-DE" dirty="0"/>
              <a:t> und Herrero durch die Deutschen gehöre. </a:t>
            </a:r>
          </a:p>
          <a:p>
            <a:endParaRPr lang="de-DE" dirty="0"/>
          </a:p>
        </p:txBody>
      </p:sp>
    </p:spTree>
    <p:extLst>
      <p:ext uri="{BB962C8B-B14F-4D97-AF65-F5344CB8AC3E}">
        <p14:creationId xmlns:p14="http://schemas.microsoft.com/office/powerpoint/2010/main" val="14983618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382713" y="138113"/>
            <a:ext cx="3776662" cy="2833687"/>
          </a:xfrm>
        </p:spPr>
      </p:sp>
      <p:sp>
        <p:nvSpPr>
          <p:cNvPr id="3" name="Notizenplatzhalter 2"/>
          <p:cNvSpPr>
            <a:spLocks noGrp="1"/>
          </p:cNvSpPr>
          <p:nvPr>
            <p:ph type="body" idx="1"/>
          </p:nvPr>
        </p:nvSpPr>
        <p:spPr>
          <a:xfrm>
            <a:off x="679768" y="3091112"/>
            <a:ext cx="5438140" cy="6091029"/>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200" dirty="0">
                <a:effectLst/>
                <a:ea typeface="Calibri" panose="020F0502020204030204" pitchFamily="34" charset="0"/>
              </a:rPr>
              <a:t>Damit zum Thema der Tagung:</a:t>
            </a:r>
          </a:p>
          <a:p>
            <a:pPr marL="0" marR="0" lvl="0" indent="0" algn="l" defTabSz="914400" rtl="0" eaLnBrk="1" fontAlgn="auto" latinLnBrk="0" hangingPunct="1">
              <a:lnSpc>
                <a:spcPct val="100000"/>
              </a:lnSpc>
              <a:spcBef>
                <a:spcPts val="0"/>
              </a:spcBef>
              <a:spcAft>
                <a:spcPts val="0"/>
              </a:spcAft>
              <a:buClrTx/>
              <a:buSzTx/>
              <a:buFontTx/>
              <a:buNone/>
              <a:tabLst/>
              <a:defRPr/>
            </a:pPr>
            <a:r>
              <a:rPr lang="de-DE" sz="1200" dirty="0">
                <a:effectLst/>
                <a:ea typeface="Calibri" panose="020F0502020204030204" pitchFamily="34" charset="0"/>
              </a:rPr>
              <a:t>Geschichte als Argument. Erinnerungskultur(en) im Geschichtsunterricht der Sekundarstufe 1 und 2 – was verbirgt sich dahinter?</a:t>
            </a:r>
            <a:endParaRPr lang="de-DE" dirty="0"/>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Drei Grundfragen werden uns helfen, die Komplexität des Themas zu beleuchten und zugleich die Relevanz für guten und problemorientierten Geschichtsunterricht aufzuzeigen, nämlich</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dirty="0"/>
          </a:p>
          <a:p>
            <a:pPr marL="406908" indent="-342900">
              <a:spcBef>
                <a:spcPts val="600"/>
              </a:spcBef>
              <a:buAutoNum type="arabicPeriod"/>
            </a:pPr>
            <a:r>
              <a:rPr lang="de-DE" sz="1200" dirty="0"/>
              <a:t>Worum geht es der „Erinnerungskultur“?</a:t>
            </a:r>
          </a:p>
          <a:p>
            <a:pPr marL="406908" indent="-342900">
              <a:spcBef>
                <a:spcPts val="600"/>
              </a:spcBef>
              <a:buAutoNum type="arabicPeriod"/>
            </a:pPr>
            <a:r>
              <a:rPr lang="de-DE" sz="1200" dirty="0"/>
              <a:t>Wohin treibt die „Erinnerungskultur“?</a:t>
            </a:r>
          </a:p>
          <a:p>
            <a:pPr marL="406908" indent="-342900">
              <a:spcBef>
                <a:spcPts val="600"/>
              </a:spcBef>
              <a:buAutoNum type="arabicPeriod"/>
            </a:pPr>
            <a:r>
              <a:rPr lang="de-DE" sz="1200" dirty="0"/>
              <a:t>Wie lässt sich „Erinnerungskultur“ didaktisch vermitteln?</a:t>
            </a:r>
          </a:p>
          <a:p>
            <a:pPr marL="64008" indent="0">
              <a:spcBef>
                <a:spcPts val="600"/>
              </a:spcBef>
              <a:buNone/>
            </a:pPr>
            <a:endParaRPr lang="de-DE"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de-DE" b="0" i="0" dirty="0">
                <a:solidFill>
                  <a:srgbClr val="363636"/>
                </a:solidFill>
                <a:effectLst/>
              </a:rPr>
              <a:t>Beginnen möchte ich mit einer Vorbemerkung:</a:t>
            </a:r>
          </a:p>
          <a:p>
            <a:pPr marL="0" marR="0" lvl="0" indent="0" algn="l" defTabSz="914400" rtl="0" eaLnBrk="1" fontAlgn="auto" latinLnBrk="0" hangingPunct="1">
              <a:lnSpc>
                <a:spcPct val="100000"/>
              </a:lnSpc>
              <a:spcBef>
                <a:spcPts val="0"/>
              </a:spcBef>
              <a:spcAft>
                <a:spcPts val="0"/>
              </a:spcAft>
              <a:buClrTx/>
              <a:buSzTx/>
              <a:buFontTx/>
              <a:buNone/>
              <a:tabLst/>
              <a:defRPr/>
            </a:pPr>
            <a:r>
              <a:rPr lang="de-DE" b="0" i="0" dirty="0">
                <a:solidFill>
                  <a:srgbClr val="363636"/>
                </a:solidFill>
                <a:effectLst/>
              </a:rPr>
              <a:t>Es ist schon sehr merkwürdig mit der Vergangenheit, wie wir wissen. Sie ist vergangen und doch gegenwärtig. Was geschehen ist, ist geschehen, und dennoch beunruhigt und beschäftigt es uns weiter. Und das auf ganz unterschiedliche Art und Weise – es wird verteufelt, vergöttert, vergessen, verdrängt und vieles mehr. </a:t>
            </a:r>
          </a:p>
          <a:p>
            <a:pPr marL="0" marR="0" lvl="0" indent="0" algn="l" defTabSz="914400" rtl="0" eaLnBrk="1" fontAlgn="auto" latinLnBrk="0" hangingPunct="1">
              <a:lnSpc>
                <a:spcPct val="100000"/>
              </a:lnSpc>
              <a:spcBef>
                <a:spcPts val="0"/>
              </a:spcBef>
              <a:spcAft>
                <a:spcPts val="0"/>
              </a:spcAft>
              <a:buClrTx/>
              <a:buSzTx/>
              <a:buFontTx/>
              <a:buNone/>
              <a:tabLst/>
              <a:defRPr/>
            </a:pPr>
            <a:r>
              <a:rPr lang="de-DE" b="0" i="0" dirty="0">
                <a:solidFill>
                  <a:srgbClr val="363636"/>
                </a:solidFill>
                <a:effectLst/>
              </a:rPr>
              <a:t>Vergangenheit bleibt also nicht einfach das, was sie ist. Sie wird vielmehr immer wieder neu und auf unterschiedliche Weise hervorgeholt. Geschichte wird in jeder Generation neu erzählt und damit verändert.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b="0" i="0" dirty="0">
              <a:solidFill>
                <a:srgbClr val="363636"/>
              </a:solidFill>
              <a:effectLst/>
            </a:endParaRPr>
          </a:p>
          <a:p>
            <a:r>
              <a:rPr lang="de-DE" b="0" i="0" dirty="0">
                <a:solidFill>
                  <a:srgbClr val="000000"/>
                </a:solidFill>
                <a:effectLst/>
              </a:rPr>
              <a:t>Die retrospektivfische Vergewisserung aus dem Dreiklang von Vergangenheit – Gegenwart – Zukunft stellt somit gewissermaßen das Fundament einer jeden Gesellschaft dar. </a:t>
            </a:r>
          </a:p>
          <a:p>
            <a:endParaRPr lang="de-DE" dirty="0">
              <a:solidFill>
                <a:srgbClr val="000000"/>
              </a:solidFill>
            </a:endParaRPr>
          </a:p>
          <a:p>
            <a:r>
              <a:rPr lang="de-DE" b="0" i="0" dirty="0">
                <a:solidFill>
                  <a:srgbClr val="000000"/>
                </a:solidFill>
                <a:effectLst/>
              </a:rPr>
              <a:t>Geschichte als gegenwärtiges Erzählen über vergangene Ereignisse steht dadurch immer in enger Relation zu gesellschaftlichen Bedürfnissen. </a:t>
            </a:r>
            <a:r>
              <a:rPr lang="de-DE" b="0" i="0" dirty="0">
                <a:solidFill>
                  <a:srgbClr val="363636"/>
                </a:solidFill>
                <a:effectLst/>
              </a:rPr>
              <a:t>Der Umgang mit der Vergangenheit ist somit ständiges Thema in Politik und Gesellschaft, ebenso in Wissenschaft und Unterricht, genauso im Privaten oder in zunehmend auch als Medienereignis in Film, Funk und Fernsehen und nicht zuletzt auch in den sozialen Netzwerken. </a:t>
            </a:r>
            <a:r>
              <a:rPr lang="de-DE" b="0" i="0" dirty="0">
                <a:solidFill>
                  <a:srgbClr val="000000"/>
                </a:solidFill>
                <a:effectLst/>
              </a:rPr>
              <a:t>Ob und in welchem Maße Gesellschaft sich für Geschichte interessiert und welche Ereignisse dabei den gegenwärtigen Bedürfnissen entsprechen, ist somit immer auch Ausdruck der gegenwärtigen Gesellschaft und ihres kulturellen Selbstverständnisses.</a:t>
            </a:r>
          </a:p>
          <a:p>
            <a:r>
              <a:rPr lang="de-DE" dirty="0"/>
              <a:t>Jede Generation erzählt daher die Vergangenheit neu. </a:t>
            </a:r>
            <a:r>
              <a:rPr lang="de-DE" b="0" i="0" dirty="0">
                <a:solidFill>
                  <a:srgbClr val="363636"/>
                </a:solidFill>
                <a:effectLst/>
              </a:rPr>
              <a:t>Oft ist dabei ein Dreischritt von „Prägen – Formen – Tilgen“ zu beobachten: Während die eine Generation eine Erinnerungskultur prägt, verformt sie die nächste und die dritte tilgt sie bereits wieder.</a:t>
            </a:r>
          </a:p>
          <a:p>
            <a:pPr marL="64008" indent="0">
              <a:spcBef>
                <a:spcPts val="600"/>
              </a:spcBef>
              <a:buNone/>
            </a:pPr>
            <a:endParaRPr lang="de-DE" sz="12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de-DE" dirty="0"/>
          </a:p>
        </p:txBody>
      </p:sp>
      <p:sp>
        <p:nvSpPr>
          <p:cNvPr id="4" name="Foliennummernplatzhalter 3"/>
          <p:cNvSpPr>
            <a:spLocks noGrp="1"/>
          </p:cNvSpPr>
          <p:nvPr>
            <p:ph type="sldNum" sz="quarter" idx="5"/>
          </p:nvPr>
        </p:nvSpPr>
        <p:spPr>
          <a:xfrm>
            <a:off x="3850445" y="9428584"/>
            <a:ext cx="2945659" cy="496332"/>
          </a:xfrm>
          <a:prstGeom prst="rect">
            <a:avLst/>
          </a:prstGeom>
        </p:spPr>
        <p:txBody>
          <a:bodyPr/>
          <a:lstStyle/>
          <a:p>
            <a:fld id="{9411CA67-D061-429F-B186-15D98BBFE45D}" type="slidenum">
              <a:rPr lang="de-DE" smtClean="0"/>
              <a:t>4</a:t>
            </a:fld>
            <a:endParaRPr lang="de-DE"/>
          </a:p>
        </p:txBody>
      </p:sp>
    </p:spTree>
    <p:extLst>
      <p:ext uri="{BB962C8B-B14F-4D97-AF65-F5344CB8AC3E}">
        <p14:creationId xmlns:p14="http://schemas.microsoft.com/office/powerpoint/2010/main" val="159039104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525588" y="211138"/>
            <a:ext cx="3744912" cy="2808287"/>
          </a:xfrm>
        </p:spPr>
      </p:sp>
      <p:sp>
        <p:nvSpPr>
          <p:cNvPr id="3" name="Notizenplatzhalter 2"/>
          <p:cNvSpPr>
            <a:spLocks noGrp="1"/>
          </p:cNvSpPr>
          <p:nvPr>
            <p:ph type="body" idx="1"/>
          </p:nvPr>
        </p:nvSpPr>
        <p:spPr>
          <a:xfrm>
            <a:off x="590525" y="3235127"/>
            <a:ext cx="5904656" cy="4824536"/>
          </a:xfrm>
        </p:spPr>
        <p:txBody>
          <a:bodyPr/>
          <a:lstStyle/>
          <a:p>
            <a:r>
              <a:rPr lang="de-DE" b="0" i="0" dirty="0">
                <a:solidFill>
                  <a:srgbClr val="333333"/>
                </a:solidFill>
                <a:effectLst/>
                <a:latin typeface="minion-pro"/>
              </a:rPr>
              <a:t>Im Kern geht es in der Debatte um Transformationsprozesse in der Erinnerungskultur, um die Erweiterung eines bekannten und lieb gewordenen Erinnerungsnarratives durch ein anderes, was Sebastian Conrad mit “Erinnerung I“ und „Erinnerung II“ skizziert hat. </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solidFill>
                  <a:srgbClr val="333333"/>
                </a:solidFill>
                <a:latin typeface="minion-pro"/>
              </a:rPr>
              <a:t>D</a:t>
            </a:r>
            <a:r>
              <a:rPr lang="de-DE" b="0" i="0" dirty="0">
                <a:solidFill>
                  <a:srgbClr val="333333"/>
                </a:solidFill>
                <a:effectLst/>
                <a:latin typeface="minion-pro"/>
              </a:rPr>
              <a:t>arauf wird am Dienstagnachmittag Dieter Grupp nochmals genauer eingehen.</a:t>
            </a:r>
          </a:p>
          <a:p>
            <a:endParaRPr lang="de-DE" b="0" i="0" dirty="0">
              <a:solidFill>
                <a:srgbClr val="333333"/>
              </a:solidFill>
              <a:effectLst/>
              <a:latin typeface="minion-pro"/>
            </a:endParaRPr>
          </a:p>
        </p:txBody>
      </p:sp>
    </p:spTree>
    <p:extLst>
      <p:ext uri="{BB962C8B-B14F-4D97-AF65-F5344CB8AC3E}">
        <p14:creationId xmlns:p14="http://schemas.microsoft.com/office/powerpoint/2010/main" val="134956320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gn="l"/>
            <a:r>
              <a:rPr lang="de-DE" b="0" i="0" dirty="0">
                <a:solidFill>
                  <a:srgbClr val="333333"/>
                </a:solidFill>
                <a:effectLst/>
                <a:latin typeface="minion-pro"/>
              </a:rPr>
              <a:t>Die Schärfe in der Debatte entsteht </a:t>
            </a:r>
            <a:r>
              <a:rPr lang="de-DE" dirty="0">
                <a:solidFill>
                  <a:srgbClr val="333333"/>
                </a:solidFill>
                <a:latin typeface="minion-pro"/>
              </a:rPr>
              <a:t>im Übrigen d</a:t>
            </a:r>
            <a:r>
              <a:rPr lang="de-DE" b="0" i="0" dirty="0">
                <a:solidFill>
                  <a:srgbClr val="333333"/>
                </a:solidFill>
                <a:effectLst/>
                <a:latin typeface="minion-pro"/>
              </a:rPr>
              <a:t>urch eine vermeintliche Konkurrenzsituation, die aber gar nicht notwendig ist.</a:t>
            </a:r>
          </a:p>
          <a:p>
            <a:pPr marL="0" marR="0" lvl="0" indent="0" algn="l" defTabSz="914400" rtl="0" eaLnBrk="1" fontAlgn="auto" latinLnBrk="0" hangingPunct="1">
              <a:lnSpc>
                <a:spcPct val="100000"/>
              </a:lnSpc>
              <a:spcBef>
                <a:spcPts val="0"/>
              </a:spcBef>
              <a:spcAft>
                <a:spcPts val="0"/>
              </a:spcAft>
              <a:buClrTx/>
              <a:buSzTx/>
              <a:buFontTx/>
              <a:buNone/>
              <a:tabLst/>
              <a:defRPr/>
            </a:pPr>
            <a:r>
              <a:rPr lang="de-DE" b="0" i="0" dirty="0">
                <a:solidFill>
                  <a:srgbClr val="333333"/>
                </a:solidFill>
                <a:effectLst/>
              </a:rPr>
              <a:t>Statt „Opferkonkurrenz“ </a:t>
            </a:r>
            <a:r>
              <a:rPr lang="de-DE" dirty="0">
                <a:solidFill>
                  <a:srgbClr val="333333"/>
                </a:solidFill>
              </a:rPr>
              <a:t>ist </a:t>
            </a:r>
            <a:r>
              <a:rPr lang="de-DE" b="0" i="0" dirty="0">
                <a:solidFill>
                  <a:srgbClr val="333333"/>
                </a:solidFill>
                <a:effectLst/>
              </a:rPr>
              <a:t> durchaus eine „multidirektionale Erinnerung“ möglich, worauf  bereits 2009 der US-Literaturwissenschaftler und Holocaust-Forscher Michael </a:t>
            </a:r>
            <a:r>
              <a:rPr lang="de-DE" b="0" i="0" dirty="0" err="1">
                <a:solidFill>
                  <a:srgbClr val="333333"/>
                </a:solidFill>
                <a:effectLst/>
              </a:rPr>
              <a:t>Rothberg</a:t>
            </a:r>
            <a:r>
              <a:rPr lang="de-DE" b="0" i="0" dirty="0">
                <a:solidFill>
                  <a:srgbClr val="333333"/>
                </a:solidFill>
                <a:effectLst/>
              </a:rPr>
              <a:t> ausdrücklich hinwies – </a:t>
            </a:r>
          </a:p>
          <a:p>
            <a:pPr marL="0" marR="0" lvl="0" indent="0" algn="l" defTabSz="914400" rtl="0" eaLnBrk="1" fontAlgn="auto" latinLnBrk="0" hangingPunct="1">
              <a:lnSpc>
                <a:spcPct val="100000"/>
              </a:lnSpc>
              <a:spcBef>
                <a:spcPts val="0"/>
              </a:spcBef>
              <a:spcAft>
                <a:spcPts val="0"/>
              </a:spcAft>
              <a:buClrTx/>
              <a:buSzTx/>
              <a:buFontTx/>
              <a:buNone/>
              <a:tabLst/>
              <a:defRPr/>
            </a:pPr>
            <a:r>
              <a:rPr lang="de-DE" b="0" i="0" dirty="0">
                <a:solidFill>
                  <a:srgbClr val="333333"/>
                </a:solidFill>
                <a:effectLst/>
              </a:rPr>
              <a:t>nachzulesen in seinem nun auch ins Deutsche übersetzten gleichnamigen Buch.</a:t>
            </a:r>
          </a:p>
          <a:p>
            <a:pPr marL="0" marR="0" lvl="0" indent="0" algn="l" defTabSz="914400" rtl="0" eaLnBrk="1" fontAlgn="auto" latinLnBrk="0" hangingPunct="1">
              <a:lnSpc>
                <a:spcPct val="100000"/>
              </a:lnSpc>
              <a:spcBef>
                <a:spcPts val="0"/>
              </a:spcBef>
              <a:spcAft>
                <a:spcPts val="0"/>
              </a:spcAft>
              <a:buClrTx/>
              <a:buSzTx/>
              <a:buFontTx/>
              <a:buNone/>
              <a:tabLst/>
              <a:defRPr/>
            </a:pPr>
            <a:r>
              <a:rPr lang="de-DE" b="0" i="0" dirty="0">
                <a:solidFill>
                  <a:srgbClr val="333333"/>
                </a:solidFill>
                <a:effectLst/>
                <a:latin typeface="minion-pro"/>
              </a:rPr>
              <a:t>Es kann also nicht darum gehen, ob der Holocaust oder der Kolonialismus das schlimmere Übel waren; ein vergleichender Opferwettstreit sollte nicht auf der Tagesordnung stehen.</a:t>
            </a:r>
          </a:p>
        </p:txBody>
      </p:sp>
    </p:spTree>
    <p:extLst>
      <p:ext uri="{BB962C8B-B14F-4D97-AF65-F5344CB8AC3E}">
        <p14:creationId xmlns:p14="http://schemas.microsoft.com/office/powerpoint/2010/main" val="393678551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Dass zudem die Debatte nicht nur zwischen Kolonialismus und Holocaust-Erinnerung geführt wird, zeigt sich an der vergleichenden </a:t>
            </a:r>
            <a:r>
              <a:rPr lang="de-DE" dirty="0" err="1"/>
              <a:t>Genozidforschung</a:t>
            </a:r>
            <a:r>
              <a:rPr lang="de-DE" dirty="0"/>
              <a:t>. Vergleichen ist im Übrigen ja auch das tägliche Geschäft des Historikers, um gerade die Besonderheit als im tieferen Sinn die Einzigartigkeit herauszuarbeiten. </a:t>
            </a:r>
            <a:r>
              <a:rPr lang="de-DE" b="0" i="0" dirty="0">
                <a:effectLst/>
              </a:rPr>
              <a:t>Das Ergebnis muss dabei keineswegs, wie gerade gesagt, eine Konkurrenzsituation sein und die Verdrängung einer Erinnerung durch eine andere. </a:t>
            </a:r>
          </a:p>
          <a:p>
            <a:r>
              <a:rPr lang="de-DE" b="0" i="0" dirty="0">
                <a:effectLst/>
              </a:rPr>
              <a:t>So hat ja auch die Bundestagsresolution zum Genozid an den Armeniern im Jahr 2016 nicht zu einer Relativierung oder Verharmlosung des Holocaust geführt.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b="0" i="0" dirty="0">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W</a:t>
            </a:r>
            <a:r>
              <a:rPr lang="de-DE" b="0" i="0" dirty="0">
                <a:effectLst/>
              </a:rPr>
              <a:t>as aber neben dem unnötigen vergleichender Opferwettstreit deutlich an den Debatten zu Tage tritt, ist, dass die grundlegenden und strukturellen Veränderungen, die mit Globalisierung einhergehen, auch ein veränderte Erinnerungsnarrative hervorbringen, überall, nicht nur, aber auch in Deutschland. Die Frage ist nicht mehr, ob – sondern wie man sich darauf einlässt.</a:t>
            </a:r>
          </a:p>
          <a:p>
            <a:endParaRPr lang="de-DE" i="0" dirty="0"/>
          </a:p>
        </p:txBody>
      </p:sp>
    </p:spTree>
    <p:extLst>
      <p:ext uri="{BB962C8B-B14F-4D97-AF65-F5344CB8AC3E}">
        <p14:creationId xmlns:p14="http://schemas.microsoft.com/office/powerpoint/2010/main" val="70423414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Ein letzter weiterer Neuansatz in der Erinnerungskultur handelt vom Umgang mit  der DDR-Vergangenheit bzw. der Nachwende- oder Transformationszeit.</a:t>
            </a:r>
          </a:p>
          <a:p>
            <a:r>
              <a:rPr lang="de-DE" b="0" i="0" dirty="0">
                <a:solidFill>
                  <a:srgbClr val="0F1111"/>
                </a:solidFill>
                <a:effectLst/>
                <a:latin typeface="Amazon Ember"/>
              </a:rPr>
              <a:t>Die Kontroverse entzündet sich vor allem immer wieder an der Frage, inwiefern der »Alltag« der SED-Diktatur im künftigen Gedächtnis Platz einzuräumen. Steckt in diesem Vorschlag die Gefahr einer »weichspülenden« Diktaturverharmlosung? Oder eröffnet er im Gegenteil überhaupt erst die Möglichkeit einer intensiveren Auseinandersetzung mit der Etablierung und dem Zerfall der kommunistischen Diktatur, die an die Erfahrungen der Mitlebenden anknüpft?</a:t>
            </a:r>
          </a:p>
          <a:p>
            <a:endParaRPr lang="de-DE" b="0" i="0" dirty="0">
              <a:solidFill>
                <a:srgbClr val="0F1111"/>
              </a:solidFill>
              <a:effectLst/>
              <a:latin typeface="Amazon Ember"/>
            </a:endParaRPr>
          </a:p>
          <a:p>
            <a:r>
              <a:rPr lang="de-DE" b="0" i="0" dirty="0">
                <a:solidFill>
                  <a:srgbClr val="0F1111"/>
                </a:solidFill>
                <a:effectLst/>
                <a:latin typeface="Amazon Ember"/>
              </a:rPr>
              <a:t>Darauf wollen Carsten Arbeiter und ich am Dienstagmorgen näher eingehen unter dem Stichwort „</a:t>
            </a:r>
            <a:r>
              <a:rPr lang="de-DE" sz="1200" dirty="0">
                <a:latin typeface="Calibri" panose="020F0502020204030204" pitchFamily="34" charset="0"/>
                <a:ea typeface="Times New Roman" panose="02020603050405020304" pitchFamily="18" charset="0"/>
                <a:cs typeface="Calibri" panose="020F0502020204030204" pitchFamily="34" charset="0"/>
              </a:rPr>
              <a:t>Deutsch-deutsche Perspektiven: Die Transformationszeit“.</a:t>
            </a:r>
            <a:endParaRPr lang="de-DE" b="0" i="0" dirty="0">
              <a:solidFill>
                <a:srgbClr val="0F1111"/>
              </a:solidFill>
              <a:effectLst/>
              <a:latin typeface="Amazon Ember"/>
            </a:endParaRPr>
          </a:p>
          <a:p>
            <a:endParaRPr lang="de-DE" b="0" i="0" dirty="0">
              <a:solidFill>
                <a:srgbClr val="0F1111"/>
              </a:solidFill>
              <a:effectLst/>
              <a:latin typeface="Amazon Ember"/>
            </a:endParaRPr>
          </a:p>
          <a:p>
            <a:endParaRPr lang="de-DE" dirty="0"/>
          </a:p>
        </p:txBody>
      </p:sp>
    </p:spTree>
    <p:extLst>
      <p:ext uri="{BB962C8B-B14F-4D97-AF65-F5344CB8AC3E}">
        <p14:creationId xmlns:p14="http://schemas.microsoft.com/office/powerpoint/2010/main" val="227908415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gn="l"/>
            <a:r>
              <a:rPr lang="de-DE" b="0" i="0" dirty="0">
                <a:solidFill>
                  <a:srgbClr val="474851"/>
                </a:solidFill>
                <a:effectLst/>
                <a:latin typeface="+mn-lt"/>
              </a:rPr>
              <a:t>Zwar ist „Erinnerungskultur“, wie eingangs von Christoph </a:t>
            </a:r>
            <a:r>
              <a:rPr lang="de-DE" b="0" i="0" dirty="0" err="1">
                <a:solidFill>
                  <a:srgbClr val="474851"/>
                </a:solidFill>
                <a:effectLst/>
                <a:latin typeface="+mn-lt"/>
              </a:rPr>
              <a:t>Cornelißen</a:t>
            </a:r>
            <a:r>
              <a:rPr lang="de-DE" b="0" i="0" dirty="0">
                <a:solidFill>
                  <a:srgbClr val="474851"/>
                </a:solidFill>
                <a:effectLst/>
                <a:latin typeface="+mn-lt"/>
              </a:rPr>
              <a:t> definiert, stark mit nationalen Selbstbildern verbunden, aber die Forderung und die Bemühungen um eine gemeinsame europäische Erinnerungskultur werden lauter, da die Chance gesehen wird, daraus eine gemeinsame europäische „Erinnerungsverantwortung“ zu entwickeln und die europäische Erinnerungskultur somit ein wichtiger Baustein auf dem Weg zur Verständigung und Versöhnung werden kann, gewissermaßen „Brücken bauen“ kann, die verschiedene Nationen verbinden – ein transnationale Erinnerungskultur gewissermaßen, wie sie </a:t>
            </a:r>
            <a:r>
              <a:rPr lang="de-DE" b="0" i="0" dirty="0">
                <a:solidFill>
                  <a:srgbClr val="545454"/>
                </a:solidFill>
                <a:effectLst/>
                <a:latin typeface="+mn-lt"/>
              </a:rPr>
              <a:t>z. B. zum 100. Jahrestag des Kriegsausbruches im Jahr 2014, der „Urkatastrophe des 20. Jahrhunderts“, in fast allen europäischen Ländern zu beobachten war.</a:t>
            </a:r>
            <a:endParaRPr lang="de-DE" b="0" i="0" dirty="0">
              <a:solidFill>
                <a:srgbClr val="474851"/>
              </a:solidFill>
              <a:effectLst/>
              <a:latin typeface="+mn-lt"/>
            </a:endParaRPr>
          </a:p>
          <a:p>
            <a:pPr algn="l"/>
            <a:r>
              <a:rPr lang="de-DE" b="0" i="0" dirty="0">
                <a:solidFill>
                  <a:srgbClr val="474851"/>
                </a:solidFill>
                <a:effectLst/>
                <a:latin typeface="+mn-lt"/>
              </a:rPr>
              <a:t>Hier setzt das Haus der Europäischen Geschichte in Brüssel, dessen Mittelpunkt die 25m hohe Skulptur „Wortwirbel der Geschichte“ bildet und die die Idee der Vielfalt der europäischen Geschichte und ihre vielfältigen Interpretationen symbolisiert. Sie besteht aus Buchstaben, die sich zu Zitaten über bedeutende Momenten aus der europäischen Geschichte zusammenfügen und in die Ausstellungsbereiche gleichsam hineinwachsen und den Besucher während des gesamten Besuchs über sechs Stockwerke begleiten.</a:t>
            </a:r>
            <a:endParaRPr lang="de-DE" dirty="0">
              <a:latin typeface="+mn-lt"/>
            </a:endParaRPr>
          </a:p>
          <a:p>
            <a:pPr algn="l"/>
            <a:r>
              <a:rPr lang="de-DE" b="0" i="0" dirty="0">
                <a:solidFill>
                  <a:srgbClr val="474851"/>
                </a:solidFill>
                <a:effectLst/>
                <a:latin typeface="+mn-lt"/>
              </a:rPr>
              <a:t>Auch hierauf möchten wir in der Tagung eingehen, und zwar am Dienstagvormittag.</a:t>
            </a:r>
          </a:p>
          <a:p>
            <a:pPr algn="l"/>
            <a:endParaRPr lang="de-DE" b="0" i="0" dirty="0">
              <a:solidFill>
                <a:srgbClr val="474851"/>
              </a:solidFill>
              <a:effectLst/>
              <a:latin typeface="+mn-lt"/>
            </a:endParaRPr>
          </a:p>
          <a:p>
            <a:pPr algn="l"/>
            <a:r>
              <a:rPr lang="de-DE" b="0" i="0" dirty="0">
                <a:solidFill>
                  <a:srgbClr val="474851"/>
                </a:solidFill>
                <a:effectLst/>
                <a:latin typeface="+mn-lt"/>
              </a:rPr>
              <a:t>[Sie wurde von Boris </a:t>
            </a:r>
            <a:r>
              <a:rPr lang="de-DE" b="0" i="0" dirty="0" err="1">
                <a:solidFill>
                  <a:srgbClr val="474851"/>
                </a:solidFill>
                <a:effectLst/>
                <a:latin typeface="+mn-lt"/>
              </a:rPr>
              <a:t>Micka</a:t>
            </a:r>
            <a:r>
              <a:rPr lang="de-DE" b="0" i="0" dirty="0">
                <a:solidFill>
                  <a:srgbClr val="474851"/>
                </a:solidFill>
                <a:effectLst/>
                <a:latin typeface="+mn-lt"/>
              </a:rPr>
              <a:t> und dem Studio </a:t>
            </a:r>
            <a:r>
              <a:rPr lang="de-DE" b="0" i="0" dirty="0" err="1">
                <a:solidFill>
                  <a:srgbClr val="474851"/>
                </a:solidFill>
                <a:effectLst/>
                <a:latin typeface="+mn-lt"/>
              </a:rPr>
              <a:t>Todomuta</a:t>
            </a:r>
            <a:r>
              <a:rPr lang="de-DE" b="0" i="0" dirty="0">
                <a:solidFill>
                  <a:srgbClr val="474851"/>
                </a:solidFill>
                <a:effectLst/>
                <a:latin typeface="+mn-lt"/>
              </a:rPr>
              <a:t> in Spanien entwickelt. Der Auftrag lautete, ein großräumiges allegorisches Werk zu schaffen, das die Idee der „Einheit in Vielfalt“ widerspiegelt.]</a:t>
            </a:r>
            <a:endParaRPr lang="de-DE" dirty="0">
              <a:latin typeface="+mn-lt"/>
            </a:endParaRPr>
          </a:p>
        </p:txBody>
      </p:sp>
    </p:spTree>
    <p:extLst>
      <p:ext uri="{BB962C8B-B14F-4D97-AF65-F5344CB8AC3E}">
        <p14:creationId xmlns:p14="http://schemas.microsoft.com/office/powerpoint/2010/main" val="199292408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b="0" i="0" dirty="0">
                <a:solidFill>
                  <a:srgbClr val="474851"/>
                </a:solidFill>
                <a:effectLst/>
                <a:latin typeface="Open Sans" panose="020B0606030504020204" pitchFamily="34" charset="0"/>
              </a:rPr>
              <a:t>Konkretisieren werden wir dabei diese europäische Erinnerungsverantwortung durch ein Blick auf den Umgang mit den Russlanddeutschen – dazu Dirk Lundberg am Di.-Vormittag.</a:t>
            </a:r>
          </a:p>
          <a:p>
            <a:pPr algn="l"/>
            <a:endParaRPr lang="de-DE" dirty="0"/>
          </a:p>
        </p:txBody>
      </p:sp>
    </p:spTree>
    <p:extLst>
      <p:ext uri="{BB962C8B-B14F-4D97-AF65-F5344CB8AC3E}">
        <p14:creationId xmlns:p14="http://schemas.microsoft.com/office/powerpoint/2010/main" val="78478028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Ich komme zur 3.) und letzten, für uns aber am wichtigsten Frage: </a:t>
            </a:r>
          </a:p>
          <a:p>
            <a:r>
              <a:rPr lang="de-DE" sz="1200" dirty="0"/>
              <a:t>Wie lässt sich „Erinnerungskultur“ didaktisch vermitteln?</a:t>
            </a:r>
            <a:endParaRPr lang="de-DE" dirty="0"/>
          </a:p>
        </p:txBody>
      </p:sp>
    </p:spTree>
    <p:extLst>
      <p:ext uri="{BB962C8B-B14F-4D97-AF65-F5344CB8AC3E}">
        <p14:creationId xmlns:p14="http://schemas.microsoft.com/office/powerpoint/2010/main" val="364466715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0" i="0" dirty="0">
                <a:effectLst/>
              </a:rPr>
              <a:t>Hierbei sind die Landeszentralen für politische Bildung und die dort verorte Gedenkstättenarbeit ein wesentliches Element.</a:t>
            </a:r>
          </a:p>
          <a:p>
            <a:r>
              <a:rPr lang="de-DE" b="0" i="0" dirty="0">
                <a:effectLst/>
              </a:rPr>
              <a:t>Mit der im Herbst 2021 verabschiedeten Konzeption “Bildungspartnerschaft Baden-Württemberg im Unterricht“, kurz </a:t>
            </a:r>
            <a:r>
              <a:rPr lang="de-DE" b="0" i="0" dirty="0" err="1">
                <a:effectLst/>
              </a:rPr>
              <a:t>BiBaWU</a:t>
            </a:r>
            <a:r>
              <a:rPr lang="de-DE" b="0" i="0" dirty="0">
                <a:effectLst/>
              </a:rPr>
              <a:t>, hat die Landesregierung ihren ausdrücklichen Willen dokumentiert, die Zusammenarbeit zwischen Schulen und außerschulischen Lernorten und Institutionen (Archiv, Gedenkstätte, Museum, Denkmal ...) zu verstetigen und auf eine für beide Seiten verlässliche Grundlage zu stellen. </a:t>
            </a:r>
          </a:p>
          <a:p>
            <a:r>
              <a:rPr lang="de-DE" b="0" i="0" dirty="0">
                <a:effectLst/>
              </a:rPr>
              <a:t>Damit verbunden ist die Idee, die Lernpotenziale von solchen Orten zu optimieren und die beiden Institutionen – Schule und Gedenkstätte – im Sinne der Steigerung des Lerneffekts stärker miteinander zu verzahnen.</a:t>
            </a:r>
          </a:p>
          <a:p>
            <a:r>
              <a:rPr lang="de-DE" b="0" i="0" dirty="0">
                <a:effectLst/>
              </a:rPr>
              <a:t>Andreas Schulz arbeitet als Fachreferent im Bereich Gedenkstätten bei der LpB und wird heute Nachmittag dazu referieren.</a:t>
            </a:r>
            <a:endParaRPr lang="de-DE" dirty="0"/>
          </a:p>
        </p:txBody>
      </p:sp>
    </p:spTree>
    <p:extLst>
      <p:ext uri="{BB962C8B-B14F-4D97-AF65-F5344CB8AC3E}">
        <p14:creationId xmlns:p14="http://schemas.microsoft.com/office/powerpoint/2010/main" val="388326059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09728" indent="0">
              <a:buNone/>
            </a:pPr>
            <a:r>
              <a:rPr lang="de-DE" sz="1200" dirty="0"/>
              <a:t>Der gegenwärtige "Erinnerungsboom" ist schwer denkbar ohne die modernen Massenmedien. Erst die allgemeine Verfügbarkeit diverser Medien von Zeitungen und Zeitschriften über das Radio und Fernsehen bis hin zu Computern hat die Voraussetzungen für eine so weitreichende Beschäftigung mit der Vergangenheit geschaffen, wie wir sie heute tagtäglich erleben</a:t>
            </a:r>
          </a:p>
          <a:p>
            <a:pPr marL="109728" indent="0">
              <a:buNone/>
            </a:pPr>
            <a:r>
              <a:rPr lang="de-DE" sz="1200" b="0" i="0" dirty="0">
                <a:solidFill>
                  <a:srgbClr val="212529"/>
                </a:solidFill>
                <a:effectLst/>
                <a:latin typeface="Guardian Sans Web"/>
              </a:rPr>
              <a:t>Die digitalen Meiden sind vor allem auch die zentralen Orte, an denen </a:t>
            </a:r>
            <a:r>
              <a:rPr lang="de-DE" sz="1200" b="0" i="0" dirty="0" err="1">
                <a:solidFill>
                  <a:srgbClr val="212529"/>
                </a:solidFill>
                <a:effectLst/>
                <a:latin typeface="Guardian Sans Web"/>
              </a:rPr>
              <a:t>SuS</a:t>
            </a:r>
            <a:r>
              <a:rPr lang="de-DE" sz="1200" b="0" i="0" dirty="0">
                <a:solidFill>
                  <a:srgbClr val="212529"/>
                </a:solidFill>
                <a:effectLst/>
                <a:latin typeface="Guardian Sans Web"/>
              </a:rPr>
              <a:t> sich der Geschichte erinnern.</a:t>
            </a:r>
          </a:p>
        </p:txBody>
      </p:sp>
      <p:sp>
        <p:nvSpPr>
          <p:cNvPr id="4" name="Foliennummernplatzhalter 3"/>
          <p:cNvSpPr>
            <a:spLocks noGrp="1"/>
          </p:cNvSpPr>
          <p:nvPr>
            <p:ph type="sldNum" sz="quarter" idx="10"/>
          </p:nvPr>
        </p:nvSpPr>
        <p:spPr>
          <a:xfrm>
            <a:off x="3850445" y="9428584"/>
            <a:ext cx="2945659" cy="496332"/>
          </a:xfrm>
          <a:prstGeom prst="rect">
            <a:avLst/>
          </a:prstGeom>
        </p:spPr>
        <p:txBody>
          <a:bodyPr/>
          <a:lstStyle/>
          <a:p>
            <a:fld id="{D82E343F-C0EB-4CBA-BE06-DE1A6CF17E87}" type="slidenum">
              <a:rPr lang="de-DE" smtClean="0"/>
              <a:t>48</a:t>
            </a:fld>
            <a:endParaRPr lang="de-DE"/>
          </a:p>
        </p:txBody>
      </p:sp>
    </p:spTree>
    <p:extLst>
      <p:ext uri="{BB962C8B-B14F-4D97-AF65-F5344CB8AC3E}">
        <p14:creationId xmlns:p14="http://schemas.microsoft.com/office/powerpoint/2010/main" val="112467754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835343" y="4890573"/>
            <a:ext cx="5438140" cy="4466987"/>
          </a:xfrm>
        </p:spPr>
        <p:txBody>
          <a:bodyPr/>
          <a:lstStyle/>
          <a:p>
            <a:r>
              <a:rPr lang="de-DE" dirty="0"/>
              <a:t>z. B. erfreuen sich </a:t>
            </a:r>
            <a:r>
              <a:rPr lang="de-DE" b="0" i="0" dirty="0">
                <a:solidFill>
                  <a:srgbClr val="4D5156"/>
                </a:solidFill>
                <a:effectLst/>
              </a:rPr>
              <a:t>Reenactment - die Inszenierung konkreter geschichtlicher Ereignisse in möglichst authentischer Art und Weise – großer Beliebtheit. Über den Weg des aktualisierten Wiedererlebens ähnlich einer Living </a:t>
            </a:r>
            <a:r>
              <a:rPr lang="de-DE" b="0" i="0" dirty="0" err="1">
                <a:solidFill>
                  <a:srgbClr val="4D5156"/>
                </a:solidFill>
                <a:effectLst/>
              </a:rPr>
              <a:t>History</a:t>
            </a:r>
            <a:r>
              <a:rPr lang="de-DE" b="0" i="0" dirty="0">
                <a:solidFill>
                  <a:srgbClr val="4D5156"/>
                </a:solidFill>
                <a:effectLst/>
              </a:rPr>
              <a:t> wird Geschichte erlebnishaft nachvollziehbar und damit verständlich gemacht werden.</a:t>
            </a:r>
          </a:p>
          <a:p>
            <a:r>
              <a:rPr lang="de-DE" sz="1200" b="0" i="0" dirty="0">
                <a:solidFill>
                  <a:srgbClr val="212529"/>
                </a:solidFill>
                <a:effectLst/>
              </a:rPr>
              <a:t>Welche</a:t>
            </a:r>
            <a:r>
              <a:rPr lang="de-DE" b="0" i="0" dirty="0">
                <a:solidFill>
                  <a:srgbClr val="212529"/>
                </a:solidFill>
                <a:effectLst/>
              </a:rPr>
              <a:t> Veränderungen durch digitale Medien für Erinnerungskultur und Geschichtsvermittlung sich ergeben, wird Mittwochvormittag mit Florian Hellberg  Thema unserer Tagung werden.</a:t>
            </a:r>
            <a:endParaRPr lang="de-DE" sz="1400" dirty="0"/>
          </a:p>
        </p:txBody>
      </p:sp>
    </p:spTree>
    <p:extLst>
      <p:ext uri="{BB962C8B-B14F-4D97-AF65-F5344CB8AC3E}">
        <p14:creationId xmlns:p14="http://schemas.microsoft.com/office/powerpoint/2010/main" val="18135998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574800" y="138113"/>
            <a:ext cx="3744913" cy="2808287"/>
          </a:xfrm>
        </p:spPr>
      </p:sp>
      <p:sp>
        <p:nvSpPr>
          <p:cNvPr id="3" name="Notizenplatzhalter 2"/>
          <p:cNvSpPr>
            <a:spLocks noGrp="1"/>
          </p:cNvSpPr>
          <p:nvPr>
            <p:ph type="body" idx="1"/>
          </p:nvPr>
        </p:nvSpPr>
        <p:spPr>
          <a:xfrm>
            <a:off x="482513" y="3091111"/>
            <a:ext cx="5832648" cy="6336704"/>
          </a:xfrm>
        </p:spPr>
        <p:txBody>
          <a:bodyPr/>
          <a:lstStyle/>
          <a:p>
            <a:pPr algn="l">
              <a:buFont typeface="Arial" panose="020B0604020202020204" pitchFamily="34" charset="0"/>
              <a:buNone/>
            </a:pPr>
            <a:r>
              <a:rPr lang="de-DE" b="0" i="0" dirty="0">
                <a:solidFill>
                  <a:srgbClr val="000000"/>
                </a:solidFill>
                <a:effectLst/>
                <a:latin typeface="+mn-lt"/>
              </a:rPr>
              <a:t>Eine zweite Vorbemerkung  sei gestattet: </a:t>
            </a:r>
          </a:p>
          <a:p>
            <a:pPr algn="l">
              <a:buFont typeface="Arial" panose="020B0604020202020204" pitchFamily="34" charset="0"/>
              <a:buNone/>
            </a:pPr>
            <a:r>
              <a:rPr lang="de-DE" b="0" i="0" dirty="0">
                <a:solidFill>
                  <a:srgbClr val="000000"/>
                </a:solidFill>
                <a:effectLst/>
                <a:latin typeface="+mn-lt"/>
              </a:rPr>
              <a:t>„So viel Geschichte war noch nie!“ – dieser oft zitierte Satz von Klaus Bergmann stammt zwar von 1993, </a:t>
            </a:r>
            <a:r>
              <a:rPr lang="de-DE" b="0" i="0" dirty="0">
                <a:solidFill>
                  <a:srgbClr val="000000"/>
                </a:solidFill>
                <a:effectLst/>
              </a:rPr>
              <a:t>gilt aber nach wie vor zunehmend.</a:t>
            </a:r>
          </a:p>
          <a:p>
            <a:pPr algn="l">
              <a:buFont typeface="Arial" panose="020B0604020202020204" pitchFamily="34" charset="0"/>
              <a:buNone/>
            </a:pPr>
            <a:r>
              <a:rPr lang="de-DE" b="0" i="0" dirty="0">
                <a:solidFill>
                  <a:srgbClr val="000000"/>
                </a:solidFill>
                <a:effectLst/>
              </a:rPr>
              <a:t>Geschichte erlebt zur Zeit eine große mediale Aufmerksamkeit – ein „Boom“ im öffentlichen Umgang mit Geschichte ist feststellen. Nicht nur ZDF-</a:t>
            </a:r>
            <a:r>
              <a:rPr lang="de-DE" b="0" i="0" dirty="0" err="1">
                <a:solidFill>
                  <a:srgbClr val="000000"/>
                </a:solidFill>
                <a:effectLst/>
              </a:rPr>
              <a:t>History</a:t>
            </a:r>
            <a:r>
              <a:rPr lang="de-DE" b="0" i="0" dirty="0">
                <a:solidFill>
                  <a:srgbClr val="000000"/>
                </a:solidFill>
                <a:effectLst/>
              </a:rPr>
              <a:t> boomt, auch Spielfilme oder Dokumentationen zu historischen Themen zur besten Sendezeit nehmen zu.</a:t>
            </a:r>
          </a:p>
          <a:p>
            <a:pPr algn="l">
              <a:buFont typeface="Arial" panose="020B0604020202020204" pitchFamily="34" charset="0"/>
              <a:buNone/>
            </a:pPr>
            <a:r>
              <a:rPr lang="de-DE" b="0" i="0" dirty="0">
                <a:solidFill>
                  <a:srgbClr val="000000"/>
                </a:solidFill>
                <a:effectLst/>
              </a:rPr>
              <a:t>Geschichte ist überall und allgegenwärtig! </a:t>
            </a:r>
          </a:p>
          <a:p>
            <a:pPr algn="l">
              <a:buFont typeface="Arial" panose="020B0604020202020204" pitchFamily="34" charset="0"/>
              <a:buNone/>
            </a:pPr>
            <a:endParaRPr lang="de-DE" b="0" i="0" dirty="0">
              <a:solidFill>
                <a:srgbClr val="000000"/>
              </a:solidFill>
              <a:effectLst/>
            </a:endParaRPr>
          </a:p>
        </p:txBody>
      </p:sp>
    </p:spTree>
    <p:extLst>
      <p:ext uri="{BB962C8B-B14F-4D97-AF65-F5344CB8AC3E}">
        <p14:creationId xmlns:p14="http://schemas.microsoft.com/office/powerpoint/2010/main" val="90055502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423988" y="552450"/>
            <a:ext cx="3859212" cy="2895600"/>
          </a:xfrm>
        </p:spPr>
      </p:sp>
      <p:sp>
        <p:nvSpPr>
          <p:cNvPr id="3" name="Notizenplatzhalter 2"/>
          <p:cNvSpPr>
            <a:spLocks noGrp="1"/>
          </p:cNvSpPr>
          <p:nvPr>
            <p:ph type="body" idx="1"/>
          </p:nvPr>
        </p:nvSpPr>
        <p:spPr>
          <a:xfrm>
            <a:off x="1005490" y="3818999"/>
            <a:ext cx="4697004" cy="3088537"/>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200" dirty="0"/>
              <a:t>Und nicht zuletzt ist der schulische Geschichtsunterricht der Ort, wo Schülerinnen und Schüler Erinnerung didaktisch vermittelt wird – auf Grundlage der aktuell gültigen Bildungspläne.</a:t>
            </a:r>
          </a:p>
          <a:p>
            <a:pPr marL="0" marR="0" lvl="0" indent="0" algn="l" defTabSz="914400" rtl="0" eaLnBrk="1" fontAlgn="auto" latinLnBrk="0" hangingPunct="1">
              <a:lnSpc>
                <a:spcPct val="100000"/>
              </a:lnSpc>
              <a:spcBef>
                <a:spcPts val="0"/>
              </a:spcBef>
              <a:spcAft>
                <a:spcPts val="0"/>
              </a:spcAft>
              <a:buClrTx/>
              <a:buSzTx/>
              <a:buFontTx/>
              <a:buNone/>
              <a:tabLst/>
              <a:defRPr/>
            </a:pPr>
            <a:r>
              <a:rPr lang="de-DE" sz="1200" dirty="0"/>
              <a:t>Hier konkret Bezüge und Verknüpfungen aufzuzeigen, ist ja ein Kernanliegen der Tagung.</a:t>
            </a:r>
          </a:p>
          <a:p>
            <a:pPr marL="0" marR="0" lvl="0" indent="0" algn="l" defTabSz="914400" rtl="0" eaLnBrk="1" fontAlgn="auto" latinLnBrk="0" hangingPunct="1">
              <a:lnSpc>
                <a:spcPct val="100000"/>
              </a:lnSpc>
              <a:spcBef>
                <a:spcPts val="0"/>
              </a:spcBef>
              <a:spcAft>
                <a:spcPts val="0"/>
              </a:spcAft>
              <a:buClrTx/>
              <a:buSzTx/>
              <a:buFontTx/>
              <a:buNone/>
              <a:tabLst/>
              <a:defRPr/>
            </a:pPr>
            <a:r>
              <a:rPr lang="de-DE" sz="1200" dirty="0"/>
              <a:t>Ein gegenwartsorientierter Geschichtsunterricht kann durchaus aktuelle geschichtskulturelle Diskurse aufgreifen.</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de-DE" sz="1200" dirty="0"/>
              <a:t>[Der Umgang mit Geschichte, die Erinnerungskultur, wird aber – wie wir gesehen haben – wie ein Floß stets vom gesellschaftlichen Diskurs vorangetrieben. Damit sind erinnerungskulturelle Themen nur schwer bildungsplanfähig, denn beim Verfassen eines Bildungsplan können die Autor*innen nie genau wissen, welche Diskurse gelten werden, wenn die Pläne in Kraft treten. Dies erklärt vielleicht auch, warum der Begriff „Erinnerungskultur“ explizit nur einmal im Bildungsplan 2016 auftaucht.] </a:t>
            </a:r>
          </a:p>
        </p:txBody>
      </p:sp>
      <p:sp>
        <p:nvSpPr>
          <p:cNvPr id="4" name="Foliennummernplatzhalter 3"/>
          <p:cNvSpPr>
            <a:spLocks noGrp="1"/>
          </p:cNvSpPr>
          <p:nvPr>
            <p:ph type="sldNum" sz="quarter" idx="10"/>
          </p:nvPr>
        </p:nvSpPr>
        <p:spPr/>
        <p:txBody>
          <a:bodyPr/>
          <a:lstStyle/>
          <a:p>
            <a:fld id="{D41D9F42-70D4-403A-886C-B131ACFCA0B2}" type="slidenum">
              <a:rPr lang="de-DE" smtClean="0"/>
              <a:t>50</a:t>
            </a:fld>
            <a:endParaRPr lang="de-DE"/>
          </a:p>
        </p:txBody>
      </p:sp>
    </p:spTree>
    <p:extLst>
      <p:ext uri="{BB962C8B-B14F-4D97-AF65-F5344CB8AC3E}">
        <p14:creationId xmlns:p14="http://schemas.microsoft.com/office/powerpoint/2010/main" val="1154289362"/>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200" dirty="0"/>
              <a:t>Folgende Synopse zeigt, dass an verschiedensten Stellen des Bildungsplan ein Einsatz der unterschiedlichen erinnerungskulturellen Aspekte immer wieder gegeben ist, ja sich vielleicht sogar sich aufdrängt.</a:t>
            </a:r>
          </a:p>
        </p:txBody>
      </p:sp>
    </p:spTree>
    <p:extLst>
      <p:ext uri="{BB962C8B-B14F-4D97-AF65-F5344CB8AC3E}">
        <p14:creationId xmlns:p14="http://schemas.microsoft.com/office/powerpoint/2010/main" val="1585245219"/>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 sowie Hinweisen auf jahrgangsübergreifende Einsatzmöglichkeiten (am Ende).</a:t>
            </a:r>
          </a:p>
        </p:txBody>
      </p:sp>
    </p:spTree>
    <p:extLst>
      <p:ext uri="{BB962C8B-B14F-4D97-AF65-F5344CB8AC3E}">
        <p14:creationId xmlns:p14="http://schemas.microsoft.com/office/powerpoint/2010/main" val="3435663424"/>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200" dirty="0"/>
              <a:t>Dass zudem erinnerungskulturelle Themen auch den Teilstandards übergeordnete Aspekte bedienen, soll der obere Kasten verdeutlichen.</a:t>
            </a:r>
          </a:p>
        </p:txBody>
      </p:sp>
    </p:spTree>
    <p:extLst>
      <p:ext uri="{BB962C8B-B14F-4D97-AF65-F5344CB8AC3E}">
        <p14:creationId xmlns:p14="http://schemas.microsoft.com/office/powerpoint/2010/main" val="2787957137"/>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Sowohl die ja auch im Unterrichtsfeedbackbogen ganz zentral genannte kognitive Aktivierung, besonders hier die </a:t>
            </a:r>
            <a:r>
              <a:rPr lang="de-DE" dirty="0" err="1"/>
              <a:t>Vertständnisorientierung</a:t>
            </a:r>
            <a:r>
              <a:rPr lang="de-DE" dirty="0"/>
              <a:t> …</a:t>
            </a:r>
          </a:p>
        </p:txBody>
      </p:sp>
    </p:spTree>
    <p:extLst>
      <p:ext uri="{BB962C8B-B14F-4D97-AF65-F5344CB8AC3E}">
        <p14:creationId xmlns:p14="http://schemas.microsoft.com/office/powerpoint/2010/main" val="3565227754"/>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 .als auch zentrale Forderungen der Leitperspektiven, hier besonders bei „Bildung für Toleranz und Vielfalt“ ….</a:t>
            </a:r>
          </a:p>
        </p:txBody>
      </p:sp>
    </p:spTree>
    <p:extLst>
      <p:ext uri="{BB962C8B-B14F-4D97-AF65-F5344CB8AC3E}">
        <p14:creationId xmlns:p14="http://schemas.microsoft.com/office/powerpoint/2010/main" val="49357045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 als auch die prozessbezogenen Kompetenzen - hier sicher die Orientierungskompetenz im Fokus – bieten zahlreiche Anknüpfungspunkte.</a:t>
            </a:r>
          </a:p>
          <a:p>
            <a:r>
              <a:rPr lang="de-DE" dirty="0"/>
              <a:t>.</a:t>
            </a:r>
          </a:p>
        </p:txBody>
      </p:sp>
    </p:spTree>
    <p:extLst>
      <p:ext uri="{BB962C8B-B14F-4D97-AF65-F5344CB8AC3E}">
        <p14:creationId xmlns:p14="http://schemas.microsoft.com/office/powerpoint/2010/main" val="1737030770"/>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buFont typeface="Wingdings" panose="05000000000000000000" pitchFamily="2" charset="2"/>
              <a:buNone/>
            </a:pPr>
            <a:r>
              <a:rPr lang="de-DE" dirty="0">
                <a:sym typeface="Wingdings" panose="05000000000000000000" pitchFamily="2" charset="2"/>
              </a:rPr>
              <a:t>Auf ein mögliches Dilemma bei der didaktischen Vermittlung von Themen zur Erinnerungskultur möchte ich abschließend noch hinweisen, weil diese Themen kontrovers in der Öffentlichkeit diskutiert werden und damit selbstverständlich auch kontrovers zu behandeln sind.</a:t>
            </a:r>
          </a:p>
          <a:p>
            <a:pPr>
              <a:buFont typeface="Wingdings" panose="05000000000000000000" pitchFamily="2" charset="2"/>
              <a:buNone/>
            </a:pPr>
            <a:r>
              <a:rPr lang="de-DE" dirty="0">
                <a:sym typeface="Wingdings" panose="05000000000000000000" pitchFamily="2" charset="2"/>
              </a:rPr>
              <a:t>Zunächst:</a:t>
            </a:r>
          </a:p>
          <a:p>
            <a:pPr>
              <a:buFont typeface="Wingdings" panose="05000000000000000000" pitchFamily="2" charset="2"/>
              <a:buNone/>
            </a:pPr>
            <a:r>
              <a:rPr lang="de-DE" dirty="0">
                <a:sym typeface="Wingdings" panose="05000000000000000000" pitchFamily="2" charset="2"/>
              </a:rPr>
              <a:t>Folgende Prämissen sollten besonders beachtet werden:</a:t>
            </a:r>
          </a:p>
          <a:p>
            <a:pPr>
              <a:buFont typeface="Wingdings" panose="05000000000000000000" pitchFamily="2" charset="2"/>
              <a:buChar char="à"/>
            </a:pPr>
            <a:r>
              <a:rPr lang="de-DE" dirty="0">
                <a:sym typeface="Wingdings" panose="05000000000000000000" pitchFamily="2" charset="2"/>
              </a:rPr>
              <a:t> Prämisse: „Gedenken braucht Wissen“ (Volkhardt Knigge)</a:t>
            </a:r>
          </a:p>
          <a:p>
            <a:pPr>
              <a:buFont typeface="Wingdings" panose="05000000000000000000" pitchFamily="2" charset="2"/>
              <a:buChar char="à"/>
            </a:pPr>
            <a:r>
              <a:rPr lang="de-DE" dirty="0">
                <a:sym typeface="Wingdings" panose="05000000000000000000" pitchFamily="2" charset="2"/>
              </a:rPr>
              <a:t> klare Unterscheidung zwischen „Fake“ und „Fakten“</a:t>
            </a:r>
          </a:p>
          <a:p>
            <a:pPr>
              <a:buFont typeface="Wingdings" panose="05000000000000000000" pitchFamily="2" charset="2"/>
              <a:buChar char="à"/>
            </a:pPr>
            <a:r>
              <a:rPr lang="de-DE" dirty="0">
                <a:sym typeface="Wingdings" panose="05000000000000000000" pitchFamily="2" charset="2"/>
              </a:rPr>
              <a:t> Empathie fördern ohne zu überwältigen</a:t>
            </a:r>
            <a:endParaRPr lang="de-DE" dirty="0"/>
          </a:p>
          <a:p>
            <a:pPr>
              <a:buFont typeface="Wingdings" panose="05000000000000000000" pitchFamily="2" charset="2"/>
              <a:buNone/>
            </a:pPr>
            <a:endParaRPr lang="de-DE" dirty="0"/>
          </a:p>
        </p:txBody>
      </p:sp>
    </p:spTree>
    <p:extLst>
      <p:ext uri="{BB962C8B-B14F-4D97-AF65-F5344CB8AC3E}">
        <p14:creationId xmlns:p14="http://schemas.microsoft.com/office/powerpoint/2010/main" val="3008428222"/>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Durch den starken Bezug zu gesellschaftlichen Debatten kann – so die Diskussionen auch bei uns im Vorbereitungsteam, bei der Julian Kümmerle den passenden Begriff des „Orientierungskompetenzparadox“ </a:t>
            </a:r>
            <a:r>
              <a:rPr lang="de-DE" dirty="0" err="1"/>
              <a:t>kreiierte</a:t>
            </a:r>
            <a:r>
              <a:rPr lang="de-DE" dirty="0"/>
              <a:t> – ein Dilemma entstehen, das letztlich in der Frage mündet, wie man ohne Überwältigung bzw. Missachtung des </a:t>
            </a:r>
            <a:r>
              <a:rPr lang="de-DE" dirty="0" err="1"/>
              <a:t>Kontroversitätsgebotes</a:t>
            </a:r>
            <a:r>
              <a:rPr lang="de-DE" dirty="0"/>
              <a:t> Empathie fördern kann.</a:t>
            </a:r>
          </a:p>
        </p:txBody>
      </p:sp>
    </p:spTree>
    <p:extLst>
      <p:ext uri="{BB962C8B-B14F-4D97-AF65-F5344CB8AC3E}">
        <p14:creationId xmlns:p14="http://schemas.microsoft.com/office/powerpoint/2010/main" val="332584407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Darüber, dass die Beschäftigung mit erinnerungskulturellen Themen nicht in einem gesinnungsethischen Unterricht mündet, sollte Einigkeit bestehen. Wie dies gelingen kann, wird sicher eine Herausforderung bei der Didaktisierung und „Pädagogisierung“ werden.</a:t>
            </a:r>
          </a:p>
        </p:txBody>
      </p:sp>
    </p:spTree>
    <p:extLst>
      <p:ext uri="{BB962C8B-B14F-4D97-AF65-F5344CB8AC3E}">
        <p14:creationId xmlns:p14="http://schemas.microsoft.com/office/powerpoint/2010/main" val="5348968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333500" y="138113"/>
            <a:ext cx="3073400" cy="2305050"/>
          </a:xfrm>
        </p:spPr>
      </p:sp>
      <p:sp>
        <p:nvSpPr>
          <p:cNvPr id="3" name="Notizenplatzhalter 2"/>
          <p:cNvSpPr>
            <a:spLocks noGrp="1"/>
          </p:cNvSpPr>
          <p:nvPr>
            <p:ph type="body" idx="1"/>
          </p:nvPr>
        </p:nvSpPr>
        <p:spPr>
          <a:xfrm>
            <a:off x="518517" y="2731071"/>
            <a:ext cx="5688632" cy="684076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b="0" i="0" dirty="0">
                <a:solidFill>
                  <a:srgbClr val="051023"/>
                </a:solidFill>
                <a:effectLst/>
                <a:latin typeface="BundesSans Web"/>
              </a:rPr>
              <a:t>Auch in der Fachwissenschaft boomt die Beschäftigung nicht nur mit Geschichte, sondern auch über Geschichte, d.h. die Auseinandersetzung darüber, an was und wie sich erinnert werden soll. Solche „Deutungskämpfe“ – so sowohl der Titel eines 2021 erschienen Buches von Heinrich-August Winkler als auch das Thema des</a:t>
            </a:r>
            <a:r>
              <a:rPr lang="de-DE" b="0" i="0" dirty="0">
                <a:solidFill>
                  <a:srgbClr val="444444"/>
                </a:solidFill>
                <a:effectLst/>
                <a:latin typeface="ff-meta-serif-web-pro"/>
              </a:rPr>
              <a:t> letztjährigen Historikertags - durchziehen die Geschichtswissenschaft in Deutschland, weil stets umkämpft war und ist, was als wahr, gerecht oder legitim gelten soll – dazu später mehr.</a:t>
            </a:r>
          </a:p>
          <a:p>
            <a:pPr algn="l" fontAlgn="base"/>
            <a:endParaRPr lang="de-DE" b="0" i="0" dirty="0">
              <a:solidFill>
                <a:srgbClr val="444444"/>
              </a:solidFill>
              <a:effectLst/>
              <a:latin typeface="ff-meta-serif-web-pro"/>
            </a:endParaRPr>
          </a:p>
          <a:p>
            <a:pPr algn="l">
              <a:buFont typeface="Arial" panose="020B0604020202020204" pitchFamily="34" charset="0"/>
              <a:buNone/>
            </a:pPr>
            <a:r>
              <a:rPr lang="de-DE" b="0" i="0" dirty="0">
                <a:solidFill>
                  <a:srgbClr val="000000"/>
                </a:solidFill>
                <a:effectLst/>
              </a:rPr>
              <a:t>Zur Zeit geht es bei den Deutungskämpfen grundsätzlich zum einen darum, inwieweit moralische Maßstäbe der Gegenwart auf die Vergangenheit hin angelegt werden können. Dabei geht es beispielsweise um den Umgang mit historischen Persönlichkeiten, deren Taten und Ansichten unseren heute vorherrschenden Moralvorstellungen nicht mehr entsprechen, und die Frage, inwieweit solche Personen noch verehrungswürdig seien oder nicht. Mitunter wird dabei über ganze Zeitalter und Gesellschaftssysteme zu Gericht gesessen. Straßenumbenennungen, Denkmalstürze, aber auch grundsätzliche Debatten um die Verortung bestimmter Epochen wie z. B. die der Ära des Kolonialismus zeugen davon. Überspitzt enden solche Diskussion in der obskuren Frage, ob die Wattangabe bei </a:t>
            </a:r>
            <a:r>
              <a:rPr lang="de-DE" b="0" i="0" dirty="0">
                <a:solidFill>
                  <a:srgbClr val="202124"/>
                </a:solidFill>
                <a:effectLst/>
              </a:rPr>
              <a:t>Lampen noch so bezeichnet werden darf, weil James Watt durch seine Erfindung der Dampfmaschine für die Klimakrise zur Verantwortung zu ziehen sei … </a:t>
            </a:r>
            <a:endParaRPr lang="de-DE" b="0" i="0" dirty="0">
              <a:solidFill>
                <a:srgbClr val="000000"/>
              </a:solidFill>
              <a:effectLst/>
            </a:endParaRPr>
          </a:p>
          <a:p>
            <a:endParaRPr lang="de-DE" b="0" i="0" dirty="0">
              <a:solidFill>
                <a:srgbClr val="363636"/>
              </a:solidFill>
              <a:effectLst/>
            </a:endParaRPr>
          </a:p>
          <a:p>
            <a:r>
              <a:rPr lang="de-DE" b="0" i="0" dirty="0">
                <a:solidFill>
                  <a:srgbClr val="363636"/>
                </a:solidFill>
                <a:effectLst/>
              </a:rPr>
              <a:t>Zum zweiten geht es um die Frage eines normativ zu vermittelnden Geschichtsbildes bzw. seiner Wandlungsfähigkeit. Hier spitzt sich gerade die Debatte in Stellenwert der beiden Themen „</a:t>
            </a:r>
            <a:r>
              <a:rPr lang="de-DE" dirty="0"/>
              <a:t>Holocaust“ und „Kolonialismus“ zu. Dazu später ausführlich.</a:t>
            </a:r>
          </a:p>
          <a:p>
            <a:endParaRPr lang="de-DE" dirty="0"/>
          </a:p>
          <a:p>
            <a:r>
              <a:rPr lang="de-DE" dirty="0"/>
              <a:t>Und drittens</a:t>
            </a:r>
            <a:r>
              <a:rPr lang="de-DE" b="0" i="0" dirty="0">
                <a:solidFill>
                  <a:srgbClr val="363636"/>
                </a:solidFill>
                <a:effectLst/>
              </a:rPr>
              <a:t> geht es um die Vermittlung dieser Geschichtsbilder. Wenn immer mehr Jugendliche einen Migrationshintergrund mit sich bringen, inwiefern verändert dies auch die Erinnerungskultur? Vermittelt man Geschichte an Jugendliche z. B. mit polnischen, russischen oder türkischen Wurzeln anders als an Jugendlichen mit deutschen Wurzeln? </a:t>
            </a:r>
          </a:p>
          <a:p>
            <a:pPr marL="0" marR="0" lvl="0" indent="0" algn="l" defTabSz="914400" rtl="0" eaLnBrk="1" fontAlgn="auto" latinLnBrk="0" hangingPunct="1">
              <a:lnSpc>
                <a:spcPct val="100000"/>
              </a:lnSpc>
              <a:spcBef>
                <a:spcPts val="0"/>
              </a:spcBef>
              <a:spcAft>
                <a:spcPts val="0"/>
              </a:spcAft>
              <a:buClrTx/>
              <a:buSzTx/>
              <a:buFontTx/>
              <a:buNone/>
              <a:tabLst/>
              <a:defRPr/>
            </a:pPr>
            <a:r>
              <a:rPr lang="de-DE" b="0" i="0" dirty="0">
                <a:solidFill>
                  <a:srgbClr val="363636"/>
                </a:solidFill>
                <a:effectLst/>
              </a:rPr>
              <a:t>Und wie und in welcher Weise wird dabei auch der Wandel in der Erinnerungskultur selbst zum Gegenstand des Unterrichts werden bzw. werden müssen?</a:t>
            </a:r>
          </a:p>
          <a:p>
            <a:pPr marL="0" marR="0" lvl="0" indent="0" algn="l" defTabSz="914400" rtl="0" eaLnBrk="1" fontAlgn="auto" latinLnBrk="0" hangingPunct="1">
              <a:lnSpc>
                <a:spcPct val="100000"/>
              </a:lnSpc>
              <a:spcBef>
                <a:spcPts val="0"/>
              </a:spcBef>
              <a:spcAft>
                <a:spcPts val="0"/>
              </a:spcAft>
              <a:buClrTx/>
              <a:buSzTx/>
              <a:buFontTx/>
              <a:buNone/>
              <a:tabLst/>
              <a:defRPr/>
            </a:pPr>
            <a:r>
              <a:rPr lang="de-DE" b="0" i="0" dirty="0">
                <a:solidFill>
                  <a:srgbClr val="363636"/>
                </a:solidFill>
                <a:effectLst/>
              </a:rPr>
              <a:t>Diese Fragen und die ihnen zugrunde liegende</a:t>
            </a:r>
            <a:r>
              <a:rPr lang="de-DE" b="0" i="0" dirty="0">
                <a:solidFill>
                  <a:srgbClr val="000000"/>
                </a:solidFill>
                <a:effectLst/>
              </a:rPr>
              <a:t> Spannungen zwischen notwendigem gesellschaftlichem öffentlichen Diskurs über die Geschichte und der Gefahr eines mitunter pathetisch überhöhten Erinnerungszwang, der meint, Erinnerung  sei der Königsweg für gelingende Demokratie- und Menschenrechtserziehung, werden unsere Tagung ständig begleiten. </a:t>
            </a:r>
          </a:p>
          <a:p>
            <a:pPr algn="l" fontAlgn="base"/>
            <a:endParaRPr lang="de-DE" b="0" i="0" dirty="0">
              <a:solidFill>
                <a:srgbClr val="444444"/>
              </a:solidFill>
              <a:effectLst/>
              <a:latin typeface="ff-meta-serif-web-pro"/>
            </a:endParaRPr>
          </a:p>
          <a:p>
            <a:endParaRPr lang="de-DE" dirty="0"/>
          </a:p>
        </p:txBody>
      </p:sp>
    </p:spTree>
    <p:extLst>
      <p:ext uri="{BB962C8B-B14F-4D97-AF65-F5344CB8AC3E}">
        <p14:creationId xmlns:p14="http://schemas.microsoft.com/office/powerpoint/2010/main" val="3831853379"/>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Ich habe mal versucht 10 Grundforderungen aufzustellen, über die wir gleich noch diskutieren werden …</a:t>
            </a:r>
          </a:p>
        </p:txBody>
      </p:sp>
    </p:spTree>
    <p:extLst>
      <p:ext uri="{BB962C8B-B14F-4D97-AF65-F5344CB8AC3E}">
        <p14:creationId xmlns:p14="http://schemas.microsoft.com/office/powerpoint/2010/main" val="733303879"/>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Tree>
    <p:extLst>
      <p:ext uri="{BB962C8B-B14F-4D97-AF65-F5344CB8AC3E}">
        <p14:creationId xmlns:p14="http://schemas.microsoft.com/office/powerpoint/2010/main" val="3711904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b="0" i="0" dirty="0">
                <a:solidFill>
                  <a:srgbClr val="000000"/>
                </a:solidFill>
                <a:effectLst/>
                <a:latin typeface="+mn-lt"/>
              </a:rPr>
              <a:t>Dabei wird auch deutlich, dass Erinnerung oft genug eben nicht nur der Aufklärung dienen kann, sondern oft auch moralisch aufgeladen dem Gegenteil dient, nämlich der Verortung und Verstetigung von Feindbildern bzw. der Begründung bzw. Anheizung von Ressentiments und Rachegelüsten.</a:t>
            </a:r>
          </a:p>
          <a:p>
            <a:r>
              <a:rPr lang="de-DE" b="0" i="0" dirty="0">
                <a:solidFill>
                  <a:srgbClr val="000000"/>
                </a:solidFill>
                <a:effectLst/>
                <a:latin typeface="+mn-lt"/>
              </a:rPr>
              <a:t>Ganz grundsätzlich lässt sich diese Spannung </a:t>
            </a:r>
            <a:r>
              <a:rPr lang="de-DE" b="0" i="0" dirty="0">
                <a:effectLst/>
                <a:latin typeface="+mn-lt"/>
              </a:rPr>
              <a:t>nur lösen, wenn man konstatiert, dass bei diesen Diskussion vor allem eines nicht aus den Augen verloren werden darf, wie es Volkhardt Knigge, Leiter der Stiftung Gedenkstätten Buchenwald und Mittelbau-Dora, formulierte: Gedenken braucht Wissen, sonst wird es schnell zur Manipulation. Und dies je mehr die unmittelbaren erfahrungsgeschichtlichen Verbindungen zwischen Gegenwart und Vergangenheit verschwinden, wie dies durch das Wegsterben von </a:t>
            </a:r>
            <a:r>
              <a:rPr lang="de-DE" b="0" i="0" dirty="0" err="1">
                <a:effectLst/>
                <a:latin typeface="+mn-lt"/>
              </a:rPr>
              <a:t>Zeitzeug:innen</a:t>
            </a:r>
            <a:r>
              <a:rPr lang="de-DE" b="0" i="0" dirty="0">
                <a:effectLst/>
                <a:latin typeface="+mn-lt"/>
              </a:rPr>
              <a:t> geschieht. Auch darum wird es auf unserer Tagung gehen.</a:t>
            </a:r>
          </a:p>
          <a:p>
            <a:endParaRPr lang="de-DE" dirty="0"/>
          </a:p>
        </p:txBody>
      </p:sp>
    </p:spTree>
    <p:extLst>
      <p:ext uri="{BB962C8B-B14F-4D97-AF65-F5344CB8AC3E}">
        <p14:creationId xmlns:p14="http://schemas.microsoft.com/office/powerpoint/2010/main" val="28544708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Auch begrifflich umkreisen eine Vielfalt von Bezeichnungen den Umgang mit der Vergangenheit.</a:t>
            </a:r>
          </a:p>
          <a:p>
            <a:r>
              <a:rPr lang="de-DE" dirty="0"/>
              <a:t>Oft werden sie gebraucht als „Containerbegriffe“, die sehr viel unterschiedliches enthalten.</a:t>
            </a:r>
          </a:p>
          <a:p>
            <a:r>
              <a:rPr lang="de-DE" dirty="0"/>
              <a:t>Daher sei eine kurze Annäherung an die verschiedenen Begriffe versucht.</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Wer sich näher mit den Begrifflichkeiten auseinandersetzen möchte, der bzw. dem seien neben einschlägigen Kapiteln in geschichtsdidaktischen Handbüchern vor allem folgende Publikationen empfohlen: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dirty="0"/>
              <a:t>Dossier „Geschichte und Erinnerung“ der </a:t>
            </a:r>
            <a:r>
              <a:rPr lang="de-DE" dirty="0" err="1"/>
              <a:t>BpB</a:t>
            </a:r>
            <a:r>
              <a:rPr lang="de-DE" dirty="0"/>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dirty="0"/>
              <a:t>Aus Politik und Zeitgeschichte 40/41, 2021 (Oktober 2021) zum Thema „Geschichte und Erinnerung“,</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dirty="0"/>
              <a:t>Handbuch „Geschichtskultur im Unterricht, </a:t>
            </a:r>
            <a:r>
              <a:rPr lang="de-DE" dirty="0" err="1"/>
              <a:t>hg</a:t>
            </a:r>
            <a:r>
              <a:rPr lang="de-DE" dirty="0"/>
              <a:t>. u.a. von Hans-Jürgen Pandel, Wochenschauverlag 2021</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de-DE" dirty="0"/>
              <a:t>Zahlreiche weitere Literaturhinweise finden sich in der Literaturliste.</a:t>
            </a:r>
          </a:p>
        </p:txBody>
      </p:sp>
    </p:spTree>
    <p:extLst>
      <p:ext uri="{BB962C8B-B14F-4D97-AF65-F5344CB8AC3E}">
        <p14:creationId xmlns:p14="http://schemas.microsoft.com/office/powerpoint/2010/main" val="31942393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17575" y="211138"/>
            <a:ext cx="4962525" cy="3722687"/>
          </a:xfrm>
        </p:spPr>
      </p:sp>
      <p:sp>
        <p:nvSpPr>
          <p:cNvPr id="3" name="Notizenplatzhalter 2"/>
          <p:cNvSpPr>
            <a:spLocks noGrp="1"/>
          </p:cNvSpPr>
          <p:nvPr>
            <p:ph type="body" idx="1"/>
          </p:nvPr>
        </p:nvSpPr>
        <p:spPr>
          <a:xfrm>
            <a:off x="679768" y="4099224"/>
            <a:ext cx="5438140" cy="5082917"/>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200" b="0" dirty="0">
                <a:effectLst/>
                <a:ea typeface="Times New Roman" panose="02020603050405020304" pitchFamily="18" charset="0"/>
              </a:rPr>
              <a:t>Wer bei </a:t>
            </a:r>
            <a:r>
              <a:rPr lang="de-DE" sz="1200" b="1" dirty="0">
                <a:effectLst/>
                <a:ea typeface="Times New Roman" panose="02020603050405020304" pitchFamily="18" charset="0"/>
              </a:rPr>
              <a:t>Geschichtskultur </a:t>
            </a:r>
            <a:r>
              <a:rPr lang="de-DE" sz="1200" dirty="0">
                <a:effectLst/>
                <a:ea typeface="Times New Roman" panose="02020603050405020304" pitchFamily="18" charset="0"/>
              </a:rPr>
              <a:t>klingelt, erfährt, dass dieser übergeordnete Begriff eine Sammelbezeichnung ist.</a:t>
            </a:r>
          </a:p>
          <a:p>
            <a:pPr marL="0" marR="0" lvl="0" indent="0" algn="l" defTabSz="914400" rtl="0" eaLnBrk="1" fontAlgn="auto" latinLnBrk="0" hangingPunct="1">
              <a:lnSpc>
                <a:spcPct val="100000"/>
              </a:lnSpc>
              <a:spcBef>
                <a:spcPts val="0"/>
              </a:spcBef>
              <a:spcAft>
                <a:spcPts val="0"/>
              </a:spcAft>
              <a:buClrTx/>
              <a:buSzTx/>
              <a:buFontTx/>
              <a:buNone/>
              <a:tabLst/>
              <a:defRPr/>
            </a:pPr>
            <a:r>
              <a:rPr lang="de-DE" sz="1200" dirty="0">
                <a:effectLst/>
                <a:ea typeface="Times New Roman" panose="02020603050405020304" pitchFamily="18" charset="0"/>
              </a:rPr>
              <a:t>Er meint ganz allgemein die „Geschichte der öffentlichen Geschichte“, d. h. den Umgang mit Geschichte.</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sz="1200" dirty="0">
              <a:effectLst/>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DE" sz="1200" dirty="0">
                <a:effectLst/>
                <a:ea typeface="Times New Roman" panose="02020603050405020304" pitchFamily="18" charset="0"/>
              </a:rPr>
              <a:t>Jörn </a:t>
            </a:r>
            <a:r>
              <a:rPr lang="de-DE" sz="1200" dirty="0" err="1">
                <a:effectLst/>
                <a:ea typeface="Times New Roman" panose="02020603050405020304" pitchFamily="18" charset="0"/>
              </a:rPr>
              <a:t>Rüsen</a:t>
            </a:r>
            <a:r>
              <a:rPr lang="de-DE" sz="1200" dirty="0">
                <a:effectLst/>
                <a:ea typeface="Times New Roman" panose="02020603050405020304" pitchFamily="18" charset="0"/>
              </a:rPr>
              <a:t> hat diesen Umgang in drei Kategorien unterteilen: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de-DE" dirty="0">
                <a:ea typeface="Times New Roman" panose="02020603050405020304" pitchFamily="18" charset="0"/>
              </a:rPr>
              <a:t>e</a:t>
            </a:r>
            <a:r>
              <a:rPr lang="de-DE" sz="1200" dirty="0">
                <a:effectLst/>
                <a:ea typeface="Times New Roman" panose="02020603050405020304" pitchFamily="18" charset="0"/>
              </a:rPr>
              <a:t>inen kognitiven, d.h. wissenschaftlich</a:t>
            </a:r>
            <a:r>
              <a:rPr lang="de-DE" dirty="0">
                <a:ea typeface="Times New Roman" panose="02020603050405020304" pitchFamily="18" charset="0"/>
              </a:rPr>
              <a:t>en,</a:t>
            </a:r>
            <a:endParaRPr lang="de-DE" sz="1200" dirty="0">
              <a:effectLst/>
              <a:ea typeface="Times New Roman" panose="02020603050405020304" pitchFamily="18" charset="0"/>
            </a:endParaRP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de-DE" dirty="0">
                <a:ea typeface="Times New Roman" panose="02020603050405020304" pitchFamily="18" charset="0"/>
              </a:rPr>
              <a:t>e</a:t>
            </a:r>
            <a:r>
              <a:rPr lang="de-DE" sz="1200" dirty="0">
                <a:effectLst/>
                <a:ea typeface="Times New Roman" panose="02020603050405020304" pitchFamily="18" charset="0"/>
              </a:rPr>
              <a:t>inen politischen im Sinne der Erinnerungskultur</a:t>
            </a:r>
            <a:r>
              <a:rPr lang="de-DE" dirty="0">
                <a:ea typeface="Times New Roman" panose="02020603050405020304" pitchFamily="18" charset="0"/>
              </a:rPr>
              <a:t> – dazu gleich mehr</a:t>
            </a:r>
            <a:endParaRPr lang="de-DE" sz="1200" dirty="0">
              <a:effectLst/>
              <a:ea typeface="Times New Roman" panose="02020603050405020304" pitchFamily="18" charset="0"/>
            </a:endParaRP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de-DE" dirty="0">
                <a:ea typeface="Times New Roman" panose="02020603050405020304" pitchFamily="18" charset="0"/>
              </a:rPr>
              <a:t>e</a:t>
            </a:r>
            <a:r>
              <a:rPr lang="de-DE" sz="1200" dirty="0">
                <a:effectLst/>
                <a:ea typeface="Times New Roman" panose="02020603050405020304" pitchFamily="18" charset="0"/>
              </a:rPr>
              <a:t>inen ästhetisch im Sinne musealer bzw. medialer Darstellung in der Öffentlichkeit</a:t>
            </a:r>
            <a:r>
              <a:rPr lang="de-DE" dirty="0">
                <a:ea typeface="Times New Roman" panose="02020603050405020304" pitchFamily="18" charset="0"/>
              </a:rPr>
              <a:t>.</a:t>
            </a:r>
          </a:p>
          <a:p>
            <a:pPr marR="0" lvl="0" algn="l" defTabSz="914400" rtl="0" eaLnBrk="1" fontAlgn="auto" latinLnBrk="0" hangingPunct="1">
              <a:lnSpc>
                <a:spcPct val="100000"/>
              </a:lnSpc>
              <a:spcBef>
                <a:spcPts val="0"/>
              </a:spcBef>
              <a:spcAft>
                <a:spcPts val="0"/>
              </a:spcAft>
              <a:buClrTx/>
              <a:buSzTx/>
              <a:tabLst/>
              <a:defRPr/>
            </a:pPr>
            <a:endParaRPr lang="de-DE" sz="1200" dirty="0">
              <a:effectLst/>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DE" sz="1200" dirty="0">
                <a:ea typeface="Times New Roman" panose="02020603050405020304" pitchFamily="18" charset="0"/>
                <a:sym typeface="Wingdings" panose="05000000000000000000" pitchFamily="2" charset="2"/>
              </a:rPr>
              <a:t>Geschichtskultur ist insofern der umfassendste Begriff für die Beschäftigung mit Geschichte, da er zeitlich ungebunden ist. </a:t>
            </a:r>
            <a:r>
              <a:rPr lang="de-DE" sz="1200" dirty="0">
                <a:sym typeface="Wingdings" panose="05000000000000000000" pitchFamily="2" charset="2"/>
              </a:rPr>
              <a:t>Zur Geschichtskultur gehören nicht nur zeitgeschichtliche Themen, sondern auch längst vergangene Themen, wie sie z. B. auf Mittelaltermärkte oder Steinzeit-Ausstellungen kultiviert werden.</a:t>
            </a:r>
            <a:endParaRPr lang="de-DE" sz="1200" dirty="0">
              <a:effectLst/>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de-DE"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de-DE" b="0" i="0" dirty="0">
              <a:solidFill>
                <a:srgbClr val="000000"/>
              </a:solidFill>
              <a:effectLst/>
              <a:latin typeface="nzz-serif"/>
            </a:endParaRPr>
          </a:p>
        </p:txBody>
      </p:sp>
    </p:spTree>
    <p:extLst>
      <p:ext uri="{BB962C8B-B14F-4D97-AF65-F5344CB8AC3E}">
        <p14:creationId xmlns:p14="http://schemas.microsoft.com/office/powerpoint/2010/main" val="45374545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useBgFill="1">
        <p:nvSpPr>
          <p:cNvPr id="30" name="Abgerundetes Rechteck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hteck 9"/>
          <p:cNvSpPr/>
          <p:nvPr userDrawn="1"/>
        </p:nvSpPr>
        <p:spPr>
          <a:xfrm>
            <a:off x="0" y="3650400"/>
            <a:ext cx="9144001" cy="244800"/>
          </a:xfrm>
          <a:prstGeom prst="rect">
            <a:avLst/>
          </a:prstGeom>
          <a:solidFill>
            <a:srgbClr val="B8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el 7"/>
          <p:cNvSpPr>
            <a:spLocks noGrp="1"/>
          </p:cNvSpPr>
          <p:nvPr>
            <p:ph type="ctrTitle" hasCustomPrompt="1"/>
          </p:nvPr>
        </p:nvSpPr>
        <p:spPr>
          <a:xfrm>
            <a:off x="457200" y="2132856"/>
            <a:ext cx="8333557" cy="1470025"/>
          </a:xfrm>
        </p:spPr>
        <p:txBody>
          <a:bodyPr anchor="b">
            <a:noAutofit/>
          </a:bodyPr>
          <a:lstStyle>
            <a:lvl1pPr algn="l">
              <a:defRPr sz="4800" baseline="0">
                <a:solidFill>
                  <a:schemeClr val="tx1">
                    <a:lumMod val="75000"/>
                    <a:lumOff val="25000"/>
                  </a:schemeClr>
                </a:solidFill>
              </a:defRPr>
            </a:lvl1pPr>
          </a:lstStyle>
          <a:p>
            <a:r>
              <a:rPr kumimoji="0" lang="de-DE" dirty="0"/>
              <a:t>Titel der gesamten Präsentation durch Klicken bearbeiten</a:t>
            </a:r>
            <a:endParaRPr kumimoji="0" lang="en-US" dirty="0"/>
          </a:p>
        </p:txBody>
      </p:sp>
      <p:sp>
        <p:nvSpPr>
          <p:cNvPr id="9" name="Untertitel 8"/>
          <p:cNvSpPr>
            <a:spLocks noGrp="1"/>
          </p:cNvSpPr>
          <p:nvPr>
            <p:ph type="subTitle" idx="1" hasCustomPrompt="1"/>
          </p:nvPr>
        </p:nvSpPr>
        <p:spPr>
          <a:xfrm>
            <a:off x="478563" y="3901087"/>
            <a:ext cx="4931619" cy="1690138"/>
          </a:xfrm>
        </p:spPr>
        <p:txBody>
          <a:bodyPr>
            <a:normAutofit/>
          </a:bodyPr>
          <a:lstStyle>
            <a:lvl1pPr marL="64008" indent="0" algn="l">
              <a:buNone/>
              <a:defRPr sz="24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de-DE" dirty="0"/>
              <a:t>Anlass der Präsentation</a:t>
            </a:r>
            <a:br>
              <a:rPr kumimoji="0" lang="de-DE" dirty="0"/>
            </a:br>
            <a:r>
              <a:rPr kumimoji="0" lang="de-DE" dirty="0"/>
              <a:t>Name des/der Vortragenden </a:t>
            </a:r>
            <a:endParaRPr kumimoji="0" lang="en-US" dirty="0"/>
          </a:p>
        </p:txBody>
      </p:sp>
      <p:sp>
        <p:nvSpPr>
          <p:cNvPr id="20" name="Fußzeilenplatzhalter 2"/>
          <p:cNvSpPr>
            <a:spLocks noGrp="1"/>
          </p:cNvSpPr>
          <p:nvPr>
            <p:ph type="ftr" sz="quarter" idx="3"/>
          </p:nvPr>
        </p:nvSpPr>
        <p:spPr>
          <a:xfrm>
            <a:off x="457200" y="5949280"/>
            <a:ext cx="2700000" cy="360000"/>
          </a:xfrm>
          <a:prstGeom prst="rect">
            <a:avLst/>
          </a:prstGeom>
        </p:spPr>
        <p:txBody>
          <a:bodyPr vert="horz"/>
          <a:lstStyle>
            <a:lvl1pPr algn="l" eaLnBrk="1" latinLnBrk="0" hangingPunct="1">
              <a:defRPr kumimoji="0" sz="800">
                <a:solidFill>
                  <a:schemeClr val="accent5">
                    <a:lumMod val="50000"/>
                  </a:schemeClr>
                </a:solidFill>
                <a:latin typeface="Arial" panose="020B0604020202020204" pitchFamily="34" charset="0"/>
                <a:cs typeface="Arial" panose="020B0604020202020204" pitchFamily="34" charset="0"/>
              </a:defRPr>
            </a:lvl1pPr>
          </a:lstStyle>
          <a:p>
            <a:r>
              <a:rPr lang="de-DE" dirty="0"/>
              <a:t>www.zsl-bw.de</a:t>
            </a:r>
          </a:p>
        </p:txBody>
      </p:sp>
      <p:sp>
        <p:nvSpPr>
          <p:cNvPr id="21" name="Datumsplatzhalter 13"/>
          <p:cNvSpPr>
            <a:spLocks noGrp="1"/>
          </p:cNvSpPr>
          <p:nvPr>
            <p:ph type="dt" sz="half" idx="2"/>
          </p:nvPr>
        </p:nvSpPr>
        <p:spPr>
          <a:xfrm>
            <a:off x="7914363" y="5949280"/>
            <a:ext cx="886737" cy="360000"/>
          </a:xfrm>
          <a:prstGeom prst="rect">
            <a:avLst/>
          </a:prstGeom>
        </p:spPr>
        <p:txBody>
          <a:bodyPr vert="horz"/>
          <a:lstStyle>
            <a:lvl1pPr algn="r" eaLnBrk="1" latinLnBrk="0" hangingPunct="1">
              <a:defRPr kumimoji="0" sz="800">
                <a:solidFill>
                  <a:schemeClr val="accent5">
                    <a:lumMod val="50000"/>
                  </a:schemeClr>
                </a:solidFill>
                <a:latin typeface="Arial" panose="020B0604020202020204" pitchFamily="34" charset="0"/>
                <a:cs typeface="Arial" panose="020B0604020202020204" pitchFamily="34" charset="0"/>
              </a:defRPr>
            </a:lvl1pPr>
          </a:lstStyle>
          <a:p>
            <a:fld id="{F6217CD7-B80F-41AC-80A1-96685E759953}" type="datetime1">
              <a:rPr lang="de-DE" smtClean="0"/>
              <a:t>07.09.2022</a:t>
            </a:fld>
            <a:endParaRPr lang="de-DE" dirty="0"/>
          </a:p>
        </p:txBody>
      </p:sp>
      <p:pic>
        <p:nvPicPr>
          <p:cNvPr id="29" name="Grafik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bwMode="auto">
          <a:xfrm>
            <a:off x="457200" y="450000"/>
            <a:ext cx="437236" cy="59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Grafik 3"/>
          <p:cNvPicPr>
            <a:picLocks noChangeAspect="1"/>
          </p:cNvPicPr>
          <p:nvPr userDrawn="1"/>
        </p:nvPicPr>
        <p:blipFill rotWithShape="1">
          <a:blip r:embed="rId3" cstate="print">
            <a:extLst>
              <a:ext uri="{28A0092B-C50C-407E-A947-70E740481C1C}">
                <a14:useLocalDpi xmlns:a14="http://schemas.microsoft.com/office/drawing/2010/main" val="0"/>
              </a:ext>
            </a:extLst>
          </a:blip>
          <a:srcRect l="7162" t="15720" r="6807" b="15910"/>
          <a:stretch/>
        </p:blipFill>
        <p:spPr>
          <a:xfrm>
            <a:off x="7051494" y="450000"/>
            <a:ext cx="1715609" cy="597600"/>
          </a:xfrm>
          <a:prstGeom prst="rect">
            <a:avLst/>
          </a:prstGeom>
        </p:spPr>
      </p:pic>
    </p:spTree>
  </p:cSld>
  <p:clrMapOvr>
    <a:masterClrMapping/>
  </p:clrMapOvr>
  <p:transition>
    <p:pull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0020BDC-147D-4C12-B22A-20C4FE5DF500}"/>
              </a:ext>
            </a:extLst>
          </p:cNvPr>
          <p:cNvSpPr>
            <a:spLocks noGrp="1"/>
          </p:cNvSpPr>
          <p:nvPr>
            <p:ph type="title"/>
          </p:nvPr>
        </p:nvSpPr>
        <p:spPr>
          <a:xfrm>
            <a:off x="623888" y="1709738"/>
            <a:ext cx="7886700" cy="2852737"/>
          </a:xfrm>
        </p:spPr>
        <p:txBody>
          <a:bodyPr anchor="b"/>
          <a:lstStyle>
            <a:lvl1pPr>
              <a:defRPr sz="6000"/>
            </a:lvl1pPr>
          </a:lstStyle>
          <a:p>
            <a:r>
              <a:rPr lang="de-DE"/>
              <a:t>Mastertitelformat bearbeiten</a:t>
            </a:r>
          </a:p>
        </p:txBody>
      </p:sp>
      <p:sp>
        <p:nvSpPr>
          <p:cNvPr id="3" name="Textplatzhalter 2">
            <a:extLst>
              <a:ext uri="{FF2B5EF4-FFF2-40B4-BE49-F238E27FC236}">
                <a16:creationId xmlns:a16="http://schemas.microsoft.com/office/drawing/2014/main" id="{79F1925D-9967-4B2A-AFA0-2C72CBAD3FA1}"/>
              </a:ext>
            </a:extLst>
          </p:cNvPr>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2335A311-DC97-47EF-BF6F-CBBD3F79DBBD}"/>
              </a:ext>
            </a:extLst>
          </p:cNvPr>
          <p:cNvSpPr>
            <a:spLocks noGrp="1"/>
          </p:cNvSpPr>
          <p:nvPr>
            <p:ph type="dt" sz="half" idx="10"/>
          </p:nvPr>
        </p:nvSpPr>
        <p:spPr/>
        <p:txBody>
          <a:bodyPr/>
          <a:lstStyle/>
          <a:p>
            <a:fld id="{7358DBB9-BDE5-45D4-AB7E-DD19D44DB3CE}" type="datetimeFigureOut">
              <a:rPr lang="de-DE" smtClean="0"/>
              <a:t>07.09.2022</a:t>
            </a:fld>
            <a:endParaRPr lang="de-DE"/>
          </a:p>
        </p:txBody>
      </p:sp>
      <p:sp>
        <p:nvSpPr>
          <p:cNvPr id="5" name="Fußzeilenplatzhalter 4">
            <a:extLst>
              <a:ext uri="{FF2B5EF4-FFF2-40B4-BE49-F238E27FC236}">
                <a16:creationId xmlns:a16="http://schemas.microsoft.com/office/drawing/2014/main" id="{758E3E89-78FB-4430-9276-FACF34C4D0E8}"/>
              </a:ext>
            </a:extLst>
          </p:cNvPr>
          <p:cNvSpPr>
            <a:spLocks noGrp="1"/>
          </p:cNvSpPr>
          <p:nvPr>
            <p:ph type="ftr" sz="quarter" idx="11"/>
          </p:nvPr>
        </p:nvSpPr>
        <p:spPr>
          <a:xfrm>
            <a:off x="3028950" y="6356350"/>
            <a:ext cx="3086100" cy="365125"/>
          </a:xfrm>
          <a:prstGeom prst="rect">
            <a:avLst/>
          </a:prstGeom>
        </p:spPr>
        <p:txBody>
          <a:bodyPr/>
          <a:lstStyle/>
          <a:p>
            <a:endParaRPr lang="de-DE"/>
          </a:p>
        </p:txBody>
      </p:sp>
      <p:sp>
        <p:nvSpPr>
          <p:cNvPr id="6" name="Foliennummernplatzhalter 5">
            <a:extLst>
              <a:ext uri="{FF2B5EF4-FFF2-40B4-BE49-F238E27FC236}">
                <a16:creationId xmlns:a16="http://schemas.microsoft.com/office/drawing/2014/main" id="{D1B8896A-74ED-4C35-A331-104AC93B4B14}"/>
              </a:ext>
            </a:extLst>
          </p:cNvPr>
          <p:cNvSpPr>
            <a:spLocks noGrp="1"/>
          </p:cNvSpPr>
          <p:nvPr>
            <p:ph type="sldNum" sz="quarter" idx="12"/>
          </p:nvPr>
        </p:nvSpPr>
        <p:spPr/>
        <p:txBody>
          <a:bodyPr/>
          <a:lstStyle/>
          <a:p>
            <a:fld id="{DDE8A684-B569-48B6-BE5C-85E324F30022}" type="slidenum">
              <a:rPr lang="de-DE" smtClean="0"/>
              <a:t>‹Nr.›</a:t>
            </a:fld>
            <a:endParaRPr lang="de-DE"/>
          </a:p>
        </p:txBody>
      </p:sp>
    </p:spTree>
    <p:extLst>
      <p:ext uri="{BB962C8B-B14F-4D97-AF65-F5344CB8AC3E}">
        <p14:creationId xmlns:p14="http://schemas.microsoft.com/office/powerpoint/2010/main" val="29181425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038C920-F1BF-4718-99E7-B8E2F16126E3}"/>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F377A205-89B8-4160-8592-1CDE6A32DBEA}"/>
              </a:ext>
            </a:extLst>
          </p:cNvPr>
          <p:cNvSpPr>
            <a:spLocks noGrp="1"/>
          </p:cNvSpPr>
          <p:nvPr>
            <p:ph sz="half" idx="1"/>
          </p:nvPr>
        </p:nvSpPr>
        <p:spPr>
          <a:xfrm>
            <a:off x="628650" y="1825625"/>
            <a:ext cx="386715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a:extLst>
              <a:ext uri="{FF2B5EF4-FFF2-40B4-BE49-F238E27FC236}">
                <a16:creationId xmlns:a16="http://schemas.microsoft.com/office/drawing/2014/main" id="{ED3DFA6D-2D64-42DE-9D36-C675A7E4DD9F}"/>
              </a:ext>
            </a:extLst>
          </p:cNvPr>
          <p:cNvSpPr>
            <a:spLocks noGrp="1"/>
          </p:cNvSpPr>
          <p:nvPr>
            <p:ph sz="half" idx="2"/>
          </p:nvPr>
        </p:nvSpPr>
        <p:spPr>
          <a:xfrm>
            <a:off x="4648200" y="1825625"/>
            <a:ext cx="386715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E936DCA9-D552-4A93-A38F-04DB957A0A06}"/>
              </a:ext>
            </a:extLst>
          </p:cNvPr>
          <p:cNvSpPr>
            <a:spLocks noGrp="1"/>
          </p:cNvSpPr>
          <p:nvPr>
            <p:ph type="dt" sz="half" idx="10"/>
          </p:nvPr>
        </p:nvSpPr>
        <p:spPr/>
        <p:txBody>
          <a:bodyPr/>
          <a:lstStyle/>
          <a:p>
            <a:fld id="{7358DBB9-BDE5-45D4-AB7E-DD19D44DB3CE}" type="datetimeFigureOut">
              <a:rPr lang="de-DE" smtClean="0"/>
              <a:t>07.09.2022</a:t>
            </a:fld>
            <a:endParaRPr lang="de-DE"/>
          </a:p>
        </p:txBody>
      </p:sp>
      <p:sp>
        <p:nvSpPr>
          <p:cNvPr id="6" name="Fußzeilenplatzhalter 5">
            <a:extLst>
              <a:ext uri="{FF2B5EF4-FFF2-40B4-BE49-F238E27FC236}">
                <a16:creationId xmlns:a16="http://schemas.microsoft.com/office/drawing/2014/main" id="{3113206F-9AB7-4212-86F6-84DB4FE5FCB4}"/>
              </a:ext>
            </a:extLst>
          </p:cNvPr>
          <p:cNvSpPr>
            <a:spLocks noGrp="1"/>
          </p:cNvSpPr>
          <p:nvPr>
            <p:ph type="ftr" sz="quarter" idx="11"/>
          </p:nvPr>
        </p:nvSpPr>
        <p:spPr>
          <a:xfrm>
            <a:off x="3028950" y="6356350"/>
            <a:ext cx="3086100" cy="365125"/>
          </a:xfrm>
          <a:prstGeom prst="rect">
            <a:avLst/>
          </a:prstGeom>
        </p:spPr>
        <p:txBody>
          <a:bodyPr/>
          <a:lstStyle/>
          <a:p>
            <a:endParaRPr lang="de-DE"/>
          </a:p>
        </p:txBody>
      </p:sp>
      <p:sp>
        <p:nvSpPr>
          <p:cNvPr id="7" name="Foliennummernplatzhalter 6">
            <a:extLst>
              <a:ext uri="{FF2B5EF4-FFF2-40B4-BE49-F238E27FC236}">
                <a16:creationId xmlns:a16="http://schemas.microsoft.com/office/drawing/2014/main" id="{1BDD9D3D-2019-4282-8FEA-9B6C64CC964B}"/>
              </a:ext>
            </a:extLst>
          </p:cNvPr>
          <p:cNvSpPr>
            <a:spLocks noGrp="1"/>
          </p:cNvSpPr>
          <p:nvPr>
            <p:ph type="sldNum" sz="quarter" idx="12"/>
          </p:nvPr>
        </p:nvSpPr>
        <p:spPr/>
        <p:txBody>
          <a:bodyPr/>
          <a:lstStyle/>
          <a:p>
            <a:fld id="{DDE8A684-B569-48B6-BE5C-85E324F30022}" type="slidenum">
              <a:rPr lang="de-DE" smtClean="0"/>
              <a:t>‹Nr.›</a:t>
            </a:fld>
            <a:endParaRPr lang="de-DE"/>
          </a:p>
        </p:txBody>
      </p:sp>
    </p:spTree>
    <p:extLst>
      <p:ext uri="{BB962C8B-B14F-4D97-AF65-F5344CB8AC3E}">
        <p14:creationId xmlns:p14="http://schemas.microsoft.com/office/powerpoint/2010/main" val="16667122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CD8FCF0-1B7E-4B76-99D5-92A4AE05665C}"/>
              </a:ext>
            </a:extLst>
          </p:cNvPr>
          <p:cNvSpPr>
            <a:spLocks noGrp="1"/>
          </p:cNvSpPr>
          <p:nvPr>
            <p:ph type="title"/>
          </p:nvPr>
        </p:nvSpPr>
        <p:spPr>
          <a:xfrm>
            <a:off x="630238" y="365125"/>
            <a:ext cx="7886700" cy="1325563"/>
          </a:xfrm>
        </p:spPr>
        <p:txBody>
          <a:bodyPr/>
          <a:lstStyle/>
          <a:p>
            <a:r>
              <a:rPr lang="de-DE"/>
              <a:t>Mastertitelformat bearbeiten</a:t>
            </a:r>
          </a:p>
        </p:txBody>
      </p:sp>
      <p:sp>
        <p:nvSpPr>
          <p:cNvPr id="3" name="Textplatzhalter 2">
            <a:extLst>
              <a:ext uri="{FF2B5EF4-FFF2-40B4-BE49-F238E27FC236}">
                <a16:creationId xmlns:a16="http://schemas.microsoft.com/office/drawing/2014/main" id="{6E77D986-96C9-4FEC-BDDA-8831CFB133F8}"/>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5831937D-23F6-498D-8BD9-677B2AFDA12D}"/>
              </a:ext>
            </a:extLst>
          </p:cNvPr>
          <p:cNvSpPr>
            <a:spLocks noGrp="1"/>
          </p:cNvSpPr>
          <p:nvPr>
            <p:ph sz="half" idx="2"/>
          </p:nvPr>
        </p:nvSpPr>
        <p:spPr>
          <a:xfrm>
            <a:off x="630238" y="2505075"/>
            <a:ext cx="386873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a:extLst>
              <a:ext uri="{FF2B5EF4-FFF2-40B4-BE49-F238E27FC236}">
                <a16:creationId xmlns:a16="http://schemas.microsoft.com/office/drawing/2014/main" id="{B8163142-9591-49E0-AC87-7B33A18DB3F7}"/>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AA14207C-8309-4915-B712-439D5F54DE5C}"/>
              </a:ext>
            </a:extLst>
          </p:cNvPr>
          <p:cNvSpPr>
            <a:spLocks noGrp="1"/>
          </p:cNvSpPr>
          <p:nvPr>
            <p:ph sz="quarter" idx="4"/>
          </p:nvPr>
        </p:nvSpPr>
        <p:spPr>
          <a:xfrm>
            <a:off x="4629150" y="2505075"/>
            <a:ext cx="38877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a:extLst>
              <a:ext uri="{FF2B5EF4-FFF2-40B4-BE49-F238E27FC236}">
                <a16:creationId xmlns:a16="http://schemas.microsoft.com/office/drawing/2014/main" id="{3E519517-8858-42C0-9156-06BC3BD1AE0F}"/>
              </a:ext>
            </a:extLst>
          </p:cNvPr>
          <p:cNvSpPr>
            <a:spLocks noGrp="1"/>
          </p:cNvSpPr>
          <p:nvPr>
            <p:ph type="dt" sz="half" idx="10"/>
          </p:nvPr>
        </p:nvSpPr>
        <p:spPr/>
        <p:txBody>
          <a:bodyPr/>
          <a:lstStyle/>
          <a:p>
            <a:fld id="{7358DBB9-BDE5-45D4-AB7E-DD19D44DB3CE}" type="datetimeFigureOut">
              <a:rPr lang="de-DE" smtClean="0"/>
              <a:t>07.09.2022</a:t>
            </a:fld>
            <a:endParaRPr lang="de-DE"/>
          </a:p>
        </p:txBody>
      </p:sp>
      <p:sp>
        <p:nvSpPr>
          <p:cNvPr id="8" name="Fußzeilenplatzhalter 7">
            <a:extLst>
              <a:ext uri="{FF2B5EF4-FFF2-40B4-BE49-F238E27FC236}">
                <a16:creationId xmlns:a16="http://schemas.microsoft.com/office/drawing/2014/main" id="{9DC8AD70-6015-4A43-96A8-EE5E9BFB8E3C}"/>
              </a:ext>
            </a:extLst>
          </p:cNvPr>
          <p:cNvSpPr>
            <a:spLocks noGrp="1"/>
          </p:cNvSpPr>
          <p:nvPr>
            <p:ph type="ftr" sz="quarter" idx="11"/>
          </p:nvPr>
        </p:nvSpPr>
        <p:spPr>
          <a:xfrm>
            <a:off x="3028950" y="6356350"/>
            <a:ext cx="3086100" cy="365125"/>
          </a:xfrm>
          <a:prstGeom prst="rect">
            <a:avLst/>
          </a:prstGeom>
        </p:spPr>
        <p:txBody>
          <a:bodyPr/>
          <a:lstStyle/>
          <a:p>
            <a:endParaRPr lang="de-DE"/>
          </a:p>
        </p:txBody>
      </p:sp>
      <p:sp>
        <p:nvSpPr>
          <p:cNvPr id="9" name="Foliennummernplatzhalter 8">
            <a:extLst>
              <a:ext uri="{FF2B5EF4-FFF2-40B4-BE49-F238E27FC236}">
                <a16:creationId xmlns:a16="http://schemas.microsoft.com/office/drawing/2014/main" id="{6CCBC211-EEA3-4803-9B5D-1949544E2338}"/>
              </a:ext>
            </a:extLst>
          </p:cNvPr>
          <p:cNvSpPr>
            <a:spLocks noGrp="1"/>
          </p:cNvSpPr>
          <p:nvPr>
            <p:ph type="sldNum" sz="quarter" idx="12"/>
          </p:nvPr>
        </p:nvSpPr>
        <p:spPr/>
        <p:txBody>
          <a:bodyPr/>
          <a:lstStyle/>
          <a:p>
            <a:fld id="{DDE8A684-B569-48B6-BE5C-85E324F30022}" type="slidenum">
              <a:rPr lang="de-DE" smtClean="0"/>
              <a:t>‹Nr.›</a:t>
            </a:fld>
            <a:endParaRPr lang="de-DE"/>
          </a:p>
        </p:txBody>
      </p:sp>
    </p:spTree>
    <p:extLst>
      <p:ext uri="{BB962C8B-B14F-4D97-AF65-F5344CB8AC3E}">
        <p14:creationId xmlns:p14="http://schemas.microsoft.com/office/powerpoint/2010/main" val="15550438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8B59213-D883-4D5A-B2F7-19C0E00FE92C}"/>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7A3B2628-EFE4-403C-8436-0A3A702C3602}"/>
              </a:ext>
            </a:extLst>
          </p:cNvPr>
          <p:cNvSpPr>
            <a:spLocks noGrp="1"/>
          </p:cNvSpPr>
          <p:nvPr>
            <p:ph type="dt" sz="half" idx="10"/>
          </p:nvPr>
        </p:nvSpPr>
        <p:spPr/>
        <p:txBody>
          <a:bodyPr/>
          <a:lstStyle/>
          <a:p>
            <a:fld id="{7358DBB9-BDE5-45D4-AB7E-DD19D44DB3CE}" type="datetimeFigureOut">
              <a:rPr lang="de-DE" smtClean="0"/>
              <a:t>07.09.2022</a:t>
            </a:fld>
            <a:endParaRPr lang="de-DE"/>
          </a:p>
        </p:txBody>
      </p:sp>
      <p:sp>
        <p:nvSpPr>
          <p:cNvPr id="4" name="Fußzeilenplatzhalter 3">
            <a:extLst>
              <a:ext uri="{FF2B5EF4-FFF2-40B4-BE49-F238E27FC236}">
                <a16:creationId xmlns:a16="http://schemas.microsoft.com/office/drawing/2014/main" id="{0B7DEE9F-A195-4FFB-AEB0-EEEA9E75C871}"/>
              </a:ext>
            </a:extLst>
          </p:cNvPr>
          <p:cNvSpPr>
            <a:spLocks noGrp="1"/>
          </p:cNvSpPr>
          <p:nvPr>
            <p:ph type="ftr" sz="quarter" idx="11"/>
          </p:nvPr>
        </p:nvSpPr>
        <p:spPr>
          <a:xfrm>
            <a:off x="3028950" y="6356350"/>
            <a:ext cx="3086100" cy="365125"/>
          </a:xfrm>
          <a:prstGeom prst="rect">
            <a:avLst/>
          </a:prstGeom>
        </p:spPr>
        <p:txBody>
          <a:bodyPr/>
          <a:lstStyle/>
          <a:p>
            <a:endParaRPr lang="de-DE"/>
          </a:p>
        </p:txBody>
      </p:sp>
      <p:sp>
        <p:nvSpPr>
          <p:cNvPr id="5" name="Foliennummernplatzhalter 4">
            <a:extLst>
              <a:ext uri="{FF2B5EF4-FFF2-40B4-BE49-F238E27FC236}">
                <a16:creationId xmlns:a16="http://schemas.microsoft.com/office/drawing/2014/main" id="{9F572C40-127E-4DF7-874F-A1DC556DE8BA}"/>
              </a:ext>
            </a:extLst>
          </p:cNvPr>
          <p:cNvSpPr>
            <a:spLocks noGrp="1"/>
          </p:cNvSpPr>
          <p:nvPr>
            <p:ph type="sldNum" sz="quarter" idx="12"/>
          </p:nvPr>
        </p:nvSpPr>
        <p:spPr/>
        <p:txBody>
          <a:bodyPr/>
          <a:lstStyle/>
          <a:p>
            <a:fld id="{DDE8A684-B569-48B6-BE5C-85E324F30022}" type="slidenum">
              <a:rPr lang="de-DE" smtClean="0"/>
              <a:t>‹Nr.›</a:t>
            </a:fld>
            <a:endParaRPr lang="de-DE"/>
          </a:p>
        </p:txBody>
      </p:sp>
    </p:spTree>
    <p:extLst>
      <p:ext uri="{BB962C8B-B14F-4D97-AF65-F5344CB8AC3E}">
        <p14:creationId xmlns:p14="http://schemas.microsoft.com/office/powerpoint/2010/main" val="29762876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DFC5BB7A-A315-4DCD-B327-F64A050A590E}"/>
              </a:ext>
            </a:extLst>
          </p:cNvPr>
          <p:cNvSpPr>
            <a:spLocks noGrp="1"/>
          </p:cNvSpPr>
          <p:nvPr>
            <p:ph type="dt" sz="half" idx="10"/>
          </p:nvPr>
        </p:nvSpPr>
        <p:spPr/>
        <p:txBody>
          <a:bodyPr/>
          <a:lstStyle/>
          <a:p>
            <a:fld id="{7358DBB9-BDE5-45D4-AB7E-DD19D44DB3CE}" type="datetimeFigureOut">
              <a:rPr lang="de-DE" smtClean="0"/>
              <a:t>07.09.2022</a:t>
            </a:fld>
            <a:endParaRPr lang="de-DE"/>
          </a:p>
        </p:txBody>
      </p:sp>
      <p:sp>
        <p:nvSpPr>
          <p:cNvPr id="3" name="Fußzeilenplatzhalter 2">
            <a:extLst>
              <a:ext uri="{FF2B5EF4-FFF2-40B4-BE49-F238E27FC236}">
                <a16:creationId xmlns:a16="http://schemas.microsoft.com/office/drawing/2014/main" id="{621EAF03-3A5A-4066-9BBA-5E92020D9C03}"/>
              </a:ext>
            </a:extLst>
          </p:cNvPr>
          <p:cNvSpPr>
            <a:spLocks noGrp="1"/>
          </p:cNvSpPr>
          <p:nvPr>
            <p:ph type="ftr" sz="quarter" idx="11"/>
          </p:nvPr>
        </p:nvSpPr>
        <p:spPr>
          <a:xfrm>
            <a:off x="3028950" y="6356350"/>
            <a:ext cx="3086100" cy="365125"/>
          </a:xfrm>
          <a:prstGeom prst="rect">
            <a:avLst/>
          </a:prstGeom>
        </p:spPr>
        <p:txBody>
          <a:bodyPr/>
          <a:lstStyle/>
          <a:p>
            <a:endParaRPr lang="de-DE"/>
          </a:p>
        </p:txBody>
      </p:sp>
      <p:sp>
        <p:nvSpPr>
          <p:cNvPr id="4" name="Foliennummernplatzhalter 3">
            <a:extLst>
              <a:ext uri="{FF2B5EF4-FFF2-40B4-BE49-F238E27FC236}">
                <a16:creationId xmlns:a16="http://schemas.microsoft.com/office/drawing/2014/main" id="{B4F48526-3EB8-4C0C-A37D-1DB6E724846F}"/>
              </a:ext>
            </a:extLst>
          </p:cNvPr>
          <p:cNvSpPr>
            <a:spLocks noGrp="1"/>
          </p:cNvSpPr>
          <p:nvPr>
            <p:ph type="sldNum" sz="quarter" idx="12"/>
          </p:nvPr>
        </p:nvSpPr>
        <p:spPr/>
        <p:txBody>
          <a:bodyPr/>
          <a:lstStyle/>
          <a:p>
            <a:fld id="{DDE8A684-B569-48B6-BE5C-85E324F30022}" type="slidenum">
              <a:rPr lang="de-DE" smtClean="0"/>
              <a:t>‹Nr.›</a:t>
            </a:fld>
            <a:endParaRPr lang="de-DE"/>
          </a:p>
        </p:txBody>
      </p:sp>
    </p:spTree>
    <p:extLst>
      <p:ext uri="{BB962C8B-B14F-4D97-AF65-F5344CB8AC3E}">
        <p14:creationId xmlns:p14="http://schemas.microsoft.com/office/powerpoint/2010/main" val="37007187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F74B6D9-BA19-4358-AC10-E7AE4E9E16DE}"/>
              </a:ext>
            </a:extLst>
          </p:cNvPr>
          <p:cNvSpPr>
            <a:spLocks noGrp="1"/>
          </p:cNvSpPr>
          <p:nvPr>
            <p:ph type="title"/>
          </p:nvPr>
        </p:nvSpPr>
        <p:spPr>
          <a:xfrm>
            <a:off x="630238" y="457200"/>
            <a:ext cx="2949575" cy="1600200"/>
          </a:xfrm>
        </p:spPr>
        <p:txBody>
          <a:bodyPr anchor="b"/>
          <a:lstStyle>
            <a:lvl1pPr>
              <a:defRPr sz="3200"/>
            </a:lvl1pPr>
          </a:lstStyle>
          <a:p>
            <a:r>
              <a:rPr lang="de-DE"/>
              <a:t>Mastertitelformat bearbeiten</a:t>
            </a:r>
          </a:p>
        </p:txBody>
      </p:sp>
      <p:sp>
        <p:nvSpPr>
          <p:cNvPr id="3" name="Inhaltsplatzhalter 2">
            <a:extLst>
              <a:ext uri="{FF2B5EF4-FFF2-40B4-BE49-F238E27FC236}">
                <a16:creationId xmlns:a16="http://schemas.microsoft.com/office/drawing/2014/main" id="{1CF53BDF-D1EF-429E-8C04-14C9947AC51A}"/>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id="{42C317D2-C42D-4EE9-9BAC-9A06B87FC014}"/>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075EEEE3-F501-42BC-A70A-9C3581F8EEA8}"/>
              </a:ext>
            </a:extLst>
          </p:cNvPr>
          <p:cNvSpPr>
            <a:spLocks noGrp="1"/>
          </p:cNvSpPr>
          <p:nvPr>
            <p:ph type="dt" sz="half" idx="10"/>
          </p:nvPr>
        </p:nvSpPr>
        <p:spPr/>
        <p:txBody>
          <a:bodyPr/>
          <a:lstStyle/>
          <a:p>
            <a:fld id="{7358DBB9-BDE5-45D4-AB7E-DD19D44DB3CE}" type="datetimeFigureOut">
              <a:rPr lang="de-DE" smtClean="0"/>
              <a:t>07.09.2022</a:t>
            </a:fld>
            <a:endParaRPr lang="de-DE"/>
          </a:p>
        </p:txBody>
      </p:sp>
      <p:sp>
        <p:nvSpPr>
          <p:cNvPr id="6" name="Fußzeilenplatzhalter 5">
            <a:extLst>
              <a:ext uri="{FF2B5EF4-FFF2-40B4-BE49-F238E27FC236}">
                <a16:creationId xmlns:a16="http://schemas.microsoft.com/office/drawing/2014/main" id="{4EFFE65B-1973-4551-AB0B-F5DC2E43F2A8}"/>
              </a:ext>
            </a:extLst>
          </p:cNvPr>
          <p:cNvSpPr>
            <a:spLocks noGrp="1"/>
          </p:cNvSpPr>
          <p:nvPr>
            <p:ph type="ftr" sz="quarter" idx="11"/>
          </p:nvPr>
        </p:nvSpPr>
        <p:spPr>
          <a:xfrm>
            <a:off x="3028950" y="6356350"/>
            <a:ext cx="3086100" cy="365125"/>
          </a:xfrm>
          <a:prstGeom prst="rect">
            <a:avLst/>
          </a:prstGeom>
        </p:spPr>
        <p:txBody>
          <a:bodyPr/>
          <a:lstStyle/>
          <a:p>
            <a:endParaRPr lang="de-DE"/>
          </a:p>
        </p:txBody>
      </p:sp>
      <p:sp>
        <p:nvSpPr>
          <p:cNvPr id="7" name="Foliennummernplatzhalter 6">
            <a:extLst>
              <a:ext uri="{FF2B5EF4-FFF2-40B4-BE49-F238E27FC236}">
                <a16:creationId xmlns:a16="http://schemas.microsoft.com/office/drawing/2014/main" id="{64600DE0-5BAC-4EDD-BDFC-81A2AD376A05}"/>
              </a:ext>
            </a:extLst>
          </p:cNvPr>
          <p:cNvSpPr>
            <a:spLocks noGrp="1"/>
          </p:cNvSpPr>
          <p:nvPr>
            <p:ph type="sldNum" sz="quarter" idx="12"/>
          </p:nvPr>
        </p:nvSpPr>
        <p:spPr/>
        <p:txBody>
          <a:bodyPr/>
          <a:lstStyle/>
          <a:p>
            <a:fld id="{DDE8A684-B569-48B6-BE5C-85E324F30022}" type="slidenum">
              <a:rPr lang="de-DE" smtClean="0"/>
              <a:t>‹Nr.›</a:t>
            </a:fld>
            <a:endParaRPr lang="de-DE"/>
          </a:p>
        </p:txBody>
      </p:sp>
    </p:spTree>
    <p:extLst>
      <p:ext uri="{BB962C8B-B14F-4D97-AF65-F5344CB8AC3E}">
        <p14:creationId xmlns:p14="http://schemas.microsoft.com/office/powerpoint/2010/main" val="36773202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4C7CD45-1FE4-46C3-9112-C1EC02A4A14F}"/>
              </a:ext>
            </a:extLst>
          </p:cNvPr>
          <p:cNvSpPr>
            <a:spLocks noGrp="1"/>
          </p:cNvSpPr>
          <p:nvPr>
            <p:ph type="title"/>
          </p:nvPr>
        </p:nvSpPr>
        <p:spPr>
          <a:xfrm>
            <a:off x="630238" y="457200"/>
            <a:ext cx="2949575" cy="1600200"/>
          </a:xfrm>
        </p:spPr>
        <p:txBody>
          <a:bodyPr anchor="b"/>
          <a:lstStyle>
            <a:lvl1pPr>
              <a:defRPr sz="3200"/>
            </a:lvl1pPr>
          </a:lstStyle>
          <a:p>
            <a:r>
              <a:rPr lang="de-DE"/>
              <a:t>Mastertitelformat bearbeiten</a:t>
            </a:r>
          </a:p>
        </p:txBody>
      </p:sp>
      <p:sp>
        <p:nvSpPr>
          <p:cNvPr id="3" name="Bildplatzhalter 2">
            <a:extLst>
              <a:ext uri="{FF2B5EF4-FFF2-40B4-BE49-F238E27FC236}">
                <a16:creationId xmlns:a16="http://schemas.microsoft.com/office/drawing/2014/main" id="{3D3DC0F0-A584-4A2B-9C6A-5B8757B7FD1C}"/>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a:extLst>
              <a:ext uri="{FF2B5EF4-FFF2-40B4-BE49-F238E27FC236}">
                <a16:creationId xmlns:a16="http://schemas.microsoft.com/office/drawing/2014/main" id="{D88D02BC-155D-4A8B-A9F1-EDE76D28C72E}"/>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64AFD107-E3F3-4B31-9283-7947E0A496BA}"/>
              </a:ext>
            </a:extLst>
          </p:cNvPr>
          <p:cNvSpPr>
            <a:spLocks noGrp="1"/>
          </p:cNvSpPr>
          <p:nvPr>
            <p:ph type="dt" sz="half" idx="10"/>
          </p:nvPr>
        </p:nvSpPr>
        <p:spPr/>
        <p:txBody>
          <a:bodyPr/>
          <a:lstStyle/>
          <a:p>
            <a:fld id="{7358DBB9-BDE5-45D4-AB7E-DD19D44DB3CE}" type="datetimeFigureOut">
              <a:rPr lang="de-DE" smtClean="0"/>
              <a:t>07.09.2022</a:t>
            </a:fld>
            <a:endParaRPr lang="de-DE"/>
          </a:p>
        </p:txBody>
      </p:sp>
      <p:sp>
        <p:nvSpPr>
          <p:cNvPr id="6" name="Fußzeilenplatzhalter 5">
            <a:extLst>
              <a:ext uri="{FF2B5EF4-FFF2-40B4-BE49-F238E27FC236}">
                <a16:creationId xmlns:a16="http://schemas.microsoft.com/office/drawing/2014/main" id="{0A3ACAFD-F9EC-4A5F-B6C8-5BFC009898FB}"/>
              </a:ext>
            </a:extLst>
          </p:cNvPr>
          <p:cNvSpPr>
            <a:spLocks noGrp="1"/>
          </p:cNvSpPr>
          <p:nvPr>
            <p:ph type="ftr" sz="quarter" idx="11"/>
          </p:nvPr>
        </p:nvSpPr>
        <p:spPr>
          <a:xfrm>
            <a:off x="3028950" y="6356350"/>
            <a:ext cx="3086100" cy="365125"/>
          </a:xfrm>
          <a:prstGeom prst="rect">
            <a:avLst/>
          </a:prstGeom>
        </p:spPr>
        <p:txBody>
          <a:bodyPr/>
          <a:lstStyle/>
          <a:p>
            <a:endParaRPr lang="de-DE"/>
          </a:p>
        </p:txBody>
      </p:sp>
      <p:sp>
        <p:nvSpPr>
          <p:cNvPr id="7" name="Foliennummernplatzhalter 6">
            <a:extLst>
              <a:ext uri="{FF2B5EF4-FFF2-40B4-BE49-F238E27FC236}">
                <a16:creationId xmlns:a16="http://schemas.microsoft.com/office/drawing/2014/main" id="{A9E2CCBE-D976-4DAB-BCED-EA82908F49B2}"/>
              </a:ext>
            </a:extLst>
          </p:cNvPr>
          <p:cNvSpPr>
            <a:spLocks noGrp="1"/>
          </p:cNvSpPr>
          <p:nvPr>
            <p:ph type="sldNum" sz="quarter" idx="12"/>
          </p:nvPr>
        </p:nvSpPr>
        <p:spPr/>
        <p:txBody>
          <a:bodyPr/>
          <a:lstStyle/>
          <a:p>
            <a:fld id="{DDE8A684-B569-48B6-BE5C-85E324F30022}" type="slidenum">
              <a:rPr lang="de-DE" smtClean="0"/>
              <a:t>‹Nr.›</a:t>
            </a:fld>
            <a:endParaRPr lang="de-DE"/>
          </a:p>
        </p:txBody>
      </p:sp>
    </p:spTree>
    <p:extLst>
      <p:ext uri="{BB962C8B-B14F-4D97-AF65-F5344CB8AC3E}">
        <p14:creationId xmlns:p14="http://schemas.microsoft.com/office/powerpoint/2010/main" val="127242866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8C167C9-A0A1-458B-83A7-5FA612B6FAFB}"/>
              </a:ext>
            </a:extLst>
          </p:cNvPr>
          <p:cNvSpPr>
            <a:spLocks noGrp="1"/>
          </p:cNvSpPr>
          <p:nvPr>
            <p:ph type="title"/>
          </p:nvPr>
        </p:nvSpPr>
        <p:spPr/>
        <p:txBody>
          <a:bodyPr/>
          <a:lstStyle/>
          <a:p>
            <a:r>
              <a:rPr lang="de-DE"/>
              <a:t>Mastertitelformat bearbeiten</a:t>
            </a:r>
          </a:p>
        </p:txBody>
      </p:sp>
      <p:sp>
        <p:nvSpPr>
          <p:cNvPr id="3" name="Vertikaler Textplatzhalter 2">
            <a:extLst>
              <a:ext uri="{FF2B5EF4-FFF2-40B4-BE49-F238E27FC236}">
                <a16:creationId xmlns:a16="http://schemas.microsoft.com/office/drawing/2014/main" id="{97CE61D7-D02B-4703-A8EB-C52F6C294451}"/>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E7979432-3A01-48EC-A835-E61C64218A30}"/>
              </a:ext>
            </a:extLst>
          </p:cNvPr>
          <p:cNvSpPr>
            <a:spLocks noGrp="1"/>
          </p:cNvSpPr>
          <p:nvPr>
            <p:ph type="dt" sz="half" idx="10"/>
          </p:nvPr>
        </p:nvSpPr>
        <p:spPr/>
        <p:txBody>
          <a:bodyPr/>
          <a:lstStyle/>
          <a:p>
            <a:fld id="{7358DBB9-BDE5-45D4-AB7E-DD19D44DB3CE}" type="datetimeFigureOut">
              <a:rPr lang="de-DE" smtClean="0"/>
              <a:t>07.09.2022</a:t>
            </a:fld>
            <a:endParaRPr lang="de-DE"/>
          </a:p>
        </p:txBody>
      </p:sp>
      <p:sp>
        <p:nvSpPr>
          <p:cNvPr id="5" name="Fußzeilenplatzhalter 4">
            <a:extLst>
              <a:ext uri="{FF2B5EF4-FFF2-40B4-BE49-F238E27FC236}">
                <a16:creationId xmlns:a16="http://schemas.microsoft.com/office/drawing/2014/main" id="{F9DA3411-AB68-4567-B0E5-FC88CF3E28BC}"/>
              </a:ext>
            </a:extLst>
          </p:cNvPr>
          <p:cNvSpPr>
            <a:spLocks noGrp="1"/>
          </p:cNvSpPr>
          <p:nvPr>
            <p:ph type="ftr" sz="quarter" idx="11"/>
          </p:nvPr>
        </p:nvSpPr>
        <p:spPr>
          <a:xfrm>
            <a:off x="3028950" y="6356350"/>
            <a:ext cx="3086100" cy="365125"/>
          </a:xfrm>
          <a:prstGeom prst="rect">
            <a:avLst/>
          </a:prstGeom>
        </p:spPr>
        <p:txBody>
          <a:bodyPr/>
          <a:lstStyle/>
          <a:p>
            <a:endParaRPr lang="de-DE"/>
          </a:p>
        </p:txBody>
      </p:sp>
      <p:sp>
        <p:nvSpPr>
          <p:cNvPr id="6" name="Foliennummernplatzhalter 5">
            <a:extLst>
              <a:ext uri="{FF2B5EF4-FFF2-40B4-BE49-F238E27FC236}">
                <a16:creationId xmlns:a16="http://schemas.microsoft.com/office/drawing/2014/main" id="{CC93D17F-5D64-468A-87F7-42C7B2824D79}"/>
              </a:ext>
            </a:extLst>
          </p:cNvPr>
          <p:cNvSpPr>
            <a:spLocks noGrp="1"/>
          </p:cNvSpPr>
          <p:nvPr>
            <p:ph type="sldNum" sz="quarter" idx="12"/>
          </p:nvPr>
        </p:nvSpPr>
        <p:spPr/>
        <p:txBody>
          <a:bodyPr/>
          <a:lstStyle/>
          <a:p>
            <a:fld id="{DDE8A684-B569-48B6-BE5C-85E324F30022}" type="slidenum">
              <a:rPr lang="de-DE" smtClean="0"/>
              <a:t>‹Nr.›</a:t>
            </a:fld>
            <a:endParaRPr lang="de-DE"/>
          </a:p>
        </p:txBody>
      </p:sp>
    </p:spTree>
    <p:extLst>
      <p:ext uri="{BB962C8B-B14F-4D97-AF65-F5344CB8AC3E}">
        <p14:creationId xmlns:p14="http://schemas.microsoft.com/office/powerpoint/2010/main" val="349500838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D25F8F44-4EBC-4218-B064-DE1B7E07BDBA}"/>
              </a:ext>
            </a:extLst>
          </p:cNvPr>
          <p:cNvSpPr>
            <a:spLocks noGrp="1"/>
          </p:cNvSpPr>
          <p:nvPr>
            <p:ph type="title" orient="vert"/>
          </p:nvPr>
        </p:nvSpPr>
        <p:spPr>
          <a:xfrm>
            <a:off x="6543675" y="365125"/>
            <a:ext cx="1971675" cy="5811838"/>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id="{9C234356-6BAC-4BBA-A85F-51A0E0B0F15A}"/>
              </a:ext>
            </a:extLst>
          </p:cNvPr>
          <p:cNvSpPr>
            <a:spLocks noGrp="1"/>
          </p:cNvSpPr>
          <p:nvPr>
            <p:ph type="body" orient="vert" idx="1"/>
          </p:nvPr>
        </p:nvSpPr>
        <p:spPr>
          <a:xfrm>
            <a:off x="628650" y="365125"/>
            <a:ext cx="5762625"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228E94DA-A379-46EE-B33B-F14DC90E1F16}"/>
              </a:ext>
            </a:extLst>
          </p:cNvPr>
          <p:cNvSpPr>
            <a:spLocks noGrp="1"/>
          </p:cNvSpPr>
          <p:nvPr>
            <p:ph type="dt" sz="half" idx="10"/>
          </p:nvPr>
        </p:nvSpPr>
        <p:spPr/>
        <p:txBody>
          <a:bodyPr/>
          <a:lstStyle/>
          <a:p>
            <a:fld id="{7358DBB9-BDE5-45D4-AB7E-DD19D44DB3CE}" type="datetimeFigureOut">
              <a:rPr lang="de-DE" smtClean="0"/>
              <a:t>07.09.2022</a:t>
            </a:fld>
            <a:endParaRPr lang="de-DE"/>
          </a:p>
        </p:txBody>
      </p:sp>
      <p:sp>
        <p:nvSpPr>
          <p:cNvPr id="5" name="Fußzeilenplatzhalter 4">
            <a:extLst>
              <a:ext uri="{FF2B5EF4-FFF2-40B4-BE49-F238E27FC236}">
                <a16:creationId xmlns:a16="http://schemas.microsoft.com/office/drawing/2014/main" id="{3C9A0ED3-C365-49A3-96A6-DFEE53D74580}"/>
              </a:ext>
            </a:extLst>
          </p:cNvPr>
          <p:cNvSpPr>
            <a:spLocks noGrp="1"/>
          </p:cNvSpPr>
          <p:nvPr>
            <p:ph type="ftr" sz="quarter" idx="11"/>
          </p:nvPr>
        </p:nvSpPr>
        <p:spPr>
          <a:xfrm>
            <a:off x="3028950" y="6356350"/>
            <a:ext cx="3086100" cy="365125"/>
          </a:xfrm>
          <a:prstGeom prst="rect">
            <a:avLst/>
          </a:prstGeom>
        </p:spPr>
        <p:txBody>
          <a:bodyPr/>
          <a:lstStyle/>
          <a:p>
            <a:endParaRPr lang="de-DE"/>
          </a:p>
        </p:txBody>
      </p:sp>
      <p:sp>
        <p:nvSpPr>
          <p:cNvPr id="6" name="Foliennummernplatzhalter 5">
            <a:extLst>
              <a:ext uri="{FF2B5EF4-FFF2-40B4-BE49-F238E27FC236}">
                <a16:creationId xmlns:a16="http://schemas.microsoft.com/office/drawing/2014/main" id="{09CB84B7-DD90-4090-993A-D3E8347309C8}"/>
              </a:ext>
            </a:extLst>
          </p:cNvPr>
          <p:cNvSpPr>
            <a:spLocks noGrp="1"/>
          </p:cNvSpPr>
          <p:nvPr>
            <p:ph type="sldNum" sz="quarter" idx="12"/>
          </p:nvPr>
        </p:nvSpPr>
        <p:spPr/>
        <p:txBody>
          <a:bodyPr/>
          <a:lstStyle/>
          <a:p>
            <a:fld id="{DDE8A684-B569-48B6-BE5C-85E324F30022}" type="slidenum">
              <a:rPr lang="de-DE" smtClean="0"/>
              <a:t>‹Nr.›</a:t>
            </a:fld>
            <a:endParaRPr lang="de-DE"/>
          </a:p>
        </p:txBody>
      </p:sp>
    </p:spTree>
    <p:extLst>
      <p:ext uri="{BB962C8B-B14F-4D97-AF65-F5344CB8AC3E}">
        <p14:creationId xmlns:p14="http://schemas.microsoft.com/office/powerpoint/2010/main" val="12295114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846800"/>
            <a:ext cx="8229600" cy="4032448"/>
          </a:xfrm>
        </p:spPr>
        <p:txBody>
          <a:bodyPr/>
          <a:lstStyle/>
          <a:p>
            <a:pPr lvl="0" eaLnBrk="1" latinLnBrk="0" hangingPunct="1"/>
            <a:r>
              <a:rPr lang="de-DE" dirty="0"/>
              <a:t>Textmasterformat bearbeiten</a:t>
            </a:r>
          </a:p>
          <a:p>
            <a:pPr lvl="1" eaLnBrk="1" latinLnBrk="0" hangingPunct="1"/>
            <a:r>
              <a:rPr lang="de-DE" dirty="0"/>
              <a:t>Zweite Ebene</a:t>
            </a:r>
          </a:p>
          <a:p>
            <a:pPr lvl="2" eaLnBrk="1" latinLnBrk="0" hangingPunct="1"/>
            <a:r>
              <a:rPr lang="de-DE" dirty="0"/>
              <a:t>Dritte Ebene</a:t>
            </a:r>
          </a:p>
          <a:p>
            <a:pPr lvl="3" eaLnBrk="1" latinLnBrk="0" hangingPunct="1"/>
            <a:r>
              <a:rPr lang="de-DE" dirty="0"/>
              <a:t>Vierte Ebene</a:t>
            </a:r>
          </a:p>
          <a:p>
            <a:pPr lvl="4" eaLnBrk="1" latinLnBrk="0" hangingPunct="1"/>
            <a:r>
              <a:rPr lang="de-DE" dirty="0"/>
              <a:t>Fünfte Ebene</a:t>
            </a:r>
            <a:endParaRPr kumimoji="0" lang="en-US" dirty="0"/>
          </a:p>
        </p:txBody>
      </p:sp>
      <p:sp>
        <p:nvSpPr>
          <p:cNvPr id="20" name="Titel 1"/>
          <p:cNvSpPr>
            <a:spLocks noGrp="1"/>
          </p:cNvSpPr>
          <p:nvPr>
            <p:ph type="title"/>
          </p:nvPr>
        </p:nvSpPr>
        <p:spPr>
          <a:xfrm>
            <a:off x="457200" y="692696"/>
            <a:ext cx="8229600" cy="1066800"/>
          </a:xfrm>
        </p:spPr>
        <p:txBody>
          <a:bodyPr/>
          <a:lstStyle/>
          <a:p>
            <a:r>
              <a:rPr kumimoji="0" lang="de-DE" dirty="0"/>
              <a:t>Titelmasterformat durch Klicken bearbeiten</a:t>
            </a:r>
            <a:endParaRPr kumimoji="0" lang="en-US" dirty="0"/>
          </a:p>
        </p:txBody>
      </p:sp>
    </p:spTree>
  </p:cSld>
  <p:clrMapOvr>
    <a:masterClrMapping/>
  </p:clrMapOvr>
  <p:transition>
    <p:pull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el 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846800"/>
            <a:ext cx="4038600" cy="4032448"/>
          </a:xfrm>
        </p:spPr>
        <p:txBody>
          <a:bodyPr>
            <a:normAutofit/>
          </a:bodyPr>
          <a:lstStyle>
            <a:lvl1pPr>
              <a:defRPr sz="2000"/>
            </a:lvl1pPr>
            <a:lvl2pPr>
              <a:defRPr sz="2000"/>
            </a:lvl2pPr>
            <a:lvl3pPr>
              <a:defRPr sz="2000"/>
            </a:lvl3pPr>
            <a:lvl4pPr>
              <a:defRPr sz="2000"/>
            </a:lvl4pPr>
            <a:lvl5pPr>
              <a:defRPr sz="2000"/>
            </a:lvl5pPr>
          </a:lstStyle>
          <a:p>
            <a:pPr lvl="0" eaLnBrk="1" latinLnBrk="0" hangingPunct="1"/>
            <a:r>
              <a:rPr lang="de-DE"/>
              <a:t>Textmasterformat bearbeiten</a:t>
            </a:r>
          </a:p>
          <a:p>
            <a:pPr lvl="1" eaLnBrk="1" latinLnBrk="0" hangingPunct="1"/>
            <a:r>
              <a:rPr lang="de-DE"/>
              <a:t>Zweite Ebene</a:t>
            </a:r>
          </a:p>
          <a:p>
            <a:pPr lvl="2" eaLnBrk="1" latinLnBrk="0" hangingPunct="1"/>
            <a:r>
              <a:rPr lang="de-DE"/>
              <a:t>Dritte Ebene</a:t>
            </a:r>
          </a:p>
          <a:p>
            <a:pPr lvl="3" eaLnBrk="1" latinLnBrk="0" hangingPunct="1"/>
            <a:r>
              <a:rPr lang="de-DE"/>
              <a:t>Vierte Ebene</a:t>
            </a:r>
          </a:p>
          <a:p>
            <a:pPr lvl="4" eaLnBrk="1" latinLnBrk="0" hangingPunct="1"/>
            <a:r>
              <a:rPr lang="de-DE"/>
              <a:t>Fünfte Ebene</a:t>
            </a:r>
            <a:endParaRPr kumimoji="0" lang="en-US" dirty="0"/>
          </a:p>
        </p:txBody>
      </p:sp>
      <p:sp>
        <p:nvSpPr>
          <p:cNvPr id="4" name="Inhaltsplatzhalter 3"/>
          <p:cNvSpPr>
            <a:spLocks noGrp="1"/>
          </p:cNvSpPr>
          <p:nvPr>
            <p:ph sz="half" idx="2" hasCustomPrompt="1"/>
          </p:nvPr>
        </p:nvSpPr>
        <p:spPr>
          <a:xfrm>
            <a:off x="4648200" y="1846800"/>
            <a:ext cx="4038600" cy="4032448"/>
          </a:xfrm>
        </p:spPr>
        <p:txBody>
          <a:bodyPr>
            <a:normAutofit/>
          </a:bodyPr>
          <a:lstStyle>
            <a:lvl1pPr>
              <a:defRPr sz="2000"/>
            </a:lvl1pPr>
            <a:lvl2pPr>
              <a:defRPr sz="2000"/>
            </a:lvl2pPr>
            <a:lvl3pPr>
              <a:defRPr sz="2000"/>
            </a:lvl3pPr>
            <a:lvl4pPr>
              <a:defRPr sz="2000"/>
            </a:lvl4pPr>
            <a:lvl5pPr>
              <a:defRPr sz="2000"/>
            </a:lvl5pPr>
          </a:lstStyle>
          <a:p>
            <a:pPr lvl="0" eaLnBrk="1" latinLnBrk="0" hangingPunct="1"/>
            <a:r>
              <a:rPr lang="de-DE" dirty="0"/>
              <a:t>Textmasterformat bearbeiten </a:t>
            </a:r>
          </a:p>
          <a:p>
            <a:pPr lvl="1" eaLnBrk="1" latinLnBrk="0" hangingPunct="1"/>
            <a:r>
              <a:rPr lang="de-DE" dirty="0"/>
              <a:t>Zweite Ebene</a:t>
            </a:r>
          </a:p>
          <a:p>
            <a:pPr lvl="2" eaLnBrk="1" latinLnBrk="0" hangingPunct="1"/>
            <a:r>
              <a:rPr lang="de-DE" dirty="0"/>
              <a:t>Dritte Ebene</a:t>
            </a:r>
          </a:p>
          <a:p>
            <a:pPr lvl="3" eaLnBrk="1" latinLnBrk="0" hangingPunct="1"/>
            <a:r>
              <a:rPr lang="de-DE" dirty="0"/>
              <a:t>Vierte Ebene</a:t>
            </a:r>
          </a:p>
          <a:p>
            <a:pPr lvl="4" eaLnBrk="1" latinLnBrk="0" hangingPunct="1"/>
            <a:r>
              <a:rPr lang="de-DE" dirty="0"/>
              <a:t>Fünfte Ebene</a:t>
            </a:r>
            <a:endParaRPr kumimoji="0" lang="en-US" dirty="0"/>
          </a:p>
        </p:txBody>
      </p:sp>
      <p:sp>
        <p:nvSpPr>
          <p:cNvPr id="10" name="Titelplatzhalter 21"/>
          <p:cNvSpPr txBox="1">
            <a:spLocks/>
          </p:cNvSpPr>
          <p:nvPr userDrawn="1"/>
        </p:nvSpPr>
        <p:spPr>
          <a:xfrm>
            <a:off x="457200" y="562000"/>
            <a:ext cx="8229600" cy="1066800"/>
          </a:xfrm>
          <a:prstGeom prst="rect">
            <a:avLst/>
          </a:prstGeom>
        </p:spPr>
        <p:txBody>
          <a:bodyPr vert="horz" anchor="ctr">
            <a:normAutofit fontScale="92500"/>
          </a:bodyPr>
          <a:lstStyle>
            <a:lvl1pPr algn="l" rtl="0" eaLnBrk="1" latinLnBrk="0" hangingPunct="1">
              <a:spcBef>
                <a:spcPct val="0"/>
              </a:spcBef>
              <a:buNone/>
              <a:defRPr kumimoji="0" sz="4000" kern="1200">
                <a:solidFill>
                  <a:schemeClr val="tx1">
                    <a:lumMod val="75000"/>
                    <a:lumOff val="25000"/>
                  </a:schemeClr>
                </a:solidFill>
                <a:latin typeface="Garamond" panose="02020404030301010803" pitchFamily="18" charset="0"/>
                <a:ea typeface="+mj-ea"/>
                <a:cs typeface="+mj-cs"/>
              </a:defRPr>
            </a:lvl1pPr>
          </a:lstStyle>
          <a:p>
            <a:r>
              <a:rPr lang="de-DE" dirty="0"/>
              <a:t>Titelmasterformat durch Klicken bearbeiten</a:t>
            </a:r>
            <a:endParaRPr lang="en-US" dirty="0"/>
          </a:p>
        </p:txBody>
      </p:sp>
      <p:sp>
        <p:nvSpPr>
          <p:cNvPr id="13" name="Fußzeilenplatzhalter 2"/>
          <p:cNvSpPr txBox="1">
            <a:spLocks/>
          </p:cNvSpPr>
          <p:nvPr userDrawn="1"/>
        </p:nvSpPr>
        <p:spPr>
          <a:xfrm>
            <a:off x="467544" y="5949280"/>
            <a:ext cx="2700000" cy="360000"/>
          </a:xfrm>
          <a:prstGeom prst="rect">
            <a:avLst/>
          </a:prstGeom>
        </p:spPr>
        <p:txBody>
          <a:bodyPr vert="horz"/>
          <a:lstStyle>
            <a:defPPr>
              <a:defRPr lang="de-DE"/>
            </a:defPPr>
            <a:lvl1pPr marL="0" algn="l" defTabSz="914400" rtl="0" eaLnBrk="1" latinLnBrk="0" hangingPunct="1">
              <a:defRPr kumimoji="0" sz="800" kern="1200">
                <a:solidFill>
                  <a:schemeClr val="accent5">
                    <a:lumMod val="50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de-DE" dirty="0"/>
          </a:p>
        </p:txBody>
      </p:sp>
    </p:spTree>
  </p:cSld>
  <p:clrMapOvr>
    <a:masterClrMapping/>
  </p:clrMapOvr>
  <p:transition>
    <p:pull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67544" y="1844824"/>
            <a:ext cx="4032000" cy="457200"/>
          </a:xfrm>
          <a:solidFill>
            <a:schemeClr val="accent1">
              <a:alpha val="25000"/>
            </a:schemeClr>
          </a:solidFill>
          <a:ln w="12700">
            <a:noFill/>
          </a:ln>
        </p:spPr>
        <p:txBody>
          <a:bodyPr anchor="ctr">
            <a:noAutofit/>
          </a:bodyPr>
          <a:lstStyle>
            <a:lvl1pPr marL="45720" indent="0">
              <a:buNone/>
              <a:defRPr sz="20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de-DE"/>
              <a:t>Textmasterformat bearbeiten</a:t>
            </a:r>
          </a:p>
        </p:txBody>
      </p:sp>
      <p:sp>
        <p:nvSpPr>
          <p:cNvPr id="4" name="Textplatzhalter 3"/>
          <p:cNvSpPr>
            <a:spLocks noGrp="1"/>
          </p:cNvSpPr>
          <p:nvPr>
            <p:ph type="body" sz="half" idx="3"/>
          </p:nvPr>
        </p:nvSpPr>
        <p:spPr>
          <a:xfrm>
            <a:off x="4644008" y="1844824"/>
            <a:ext cx="4032000" cy="457200"/>
          </a:xfrm>
          <a:solidFill>
            <a:schemeClr val="accent1">
              <a:alpha val="25000"/>
            </a:schemeClr>
          </a:solidFill>
          <a:ln w="12700">
            <a:noFill/>
          </a:ln>
        </p:spPr>
        <p:txBody>
          <a:bodyPr anchor="ctr">
            <a:noAutofit/>
          </a:bodyPr>
          <a:lstStyle>
            <a:lvl1pPr marL="45720" indent="0">
              <a:buNone/>
              <a:defRPr sz="20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de-DE"/>
              <a:t>Textmasterformat bearbeiten</a:t>
            </a:r>
          </a:p>
        </p:txBody>
      </p:sp>
      <p:sp>
        <p:nvSpPr>
          <p:cNvPr id="5" name="Inhaltsplatzhalter 4"/>
          <p:cNvSpPr>
            <a:spLocks noGrp="1"/>
          </p:cNvSpPr>
          <p:nvPr>
            <p:ph sz="quarter" idx="2"/>
          </p:nvPr>
        </p:nvSpPr>
        <p:spPr>
          <a:xfrm>
            <a:off x="467544" y="2348880"/>
            <a:ext cx="4032000" cy="3528000"/>
          </a:xfrm>
        </p:spPr>
        <p:txBody>
          <a:bodyPr/>
          <a:lstStyle>
            <a:lvl1pPr>
              <a:defRPr sz="2000"/>
            </a:lvl1pPr>
            <a:lvl2pPr>
              <a:defRPr sz="2000"/>
            </a:lvl2pPr>
            <a:lvl3pPr>
              <a:defRPr sz="1800"/>
            </a:lvl3pPr>
            <a:lvl4pPr>
              <a:defRPr sz="1600"/>
            </a:lvl4pPr>
            <a:lvl5pPr>
              <a:defRPr sz="1600"/>
            </a:lvl5pPr>
          </a:lstStyle>
          <a:p>
            <a:pPr lvl="0" eaLnBrk="1" latinLnBrk="0" hangingPunct="1"/>
            <a:r>
              <a:rPr lang="de-DE"/>
              <a:t>Textmasterformat bearbeiten</a:t>
            </a:r>
          </a:p>
          <a:p>
            <a:pPr lvl="1" eaLnBrk="1" latinLnBrk="0" hangingPunct="1"/>
            <a:r>
              <a:rPr lang="de-DE"/>
              <a:t>Zweite Ebene</a:t>
            </a:r>
          </a:p>
          <a:p>
            <a:pPr lvl="2" eaLnBrk="1" latinLnBrk="0" hangingPunct="1"/>
            <a:r>
              <a:rPr lang="de-DE"/>
              <a:t>Dritte Ebene</a:t>
            </a:r>
          </a:p>
          <a:p>
            <a:pPr lvl="3" eaLnBrk="1" latinLnBrk="0" hangingPunct="1"/>
            <a:r>
              <a:rPr lang="de-DE"/>
              <a:t>Vierte Ebene</a:t>
            </a:r>
          </a:p>
          <a:p>
            <a:pPr lvl="4" eaLnBrk="1" latinLnBrk="0" hangingPunct="1"/>
            <a:r>
              <a:rPr lang="de-DE"/>
              <a:t>Fünfte Ebene</a:t>
            </a:r>
            <a:endParaRPr kumimoji="0" lang="en-US" dirty="0"/>
          </a:p>
        </p:txBody>
      </p:sp>
      <p:sp>
        <p:nvSpPr>
          <p:cNvPr id="6" name="Inhaltsplatzhalter 5"/>
          <p:cNvSpPr>
            <a:spLocks noGrp="1"/>
          </p:cNvSpPr>
          <p:nvPr>
            <p:ph sz="quarter" idx="4"/>
          </p:nvPr>
        </p:nvSpPr>
        <p:spPr>
          <a:xfrm>
            <a:off x="4644008" y="2348880"/>
            <a:ext cx="4032000" cy="3528392"/>
          </a:xfrm>
        </p:spPr>
        <p:txBody>
          <a:bodyPr/>
          <a:lstStyle>
            <a:lvl1pPr>
              <a:defRPr sz="2000"/>
            </a:lvl1pPr>
            <a:lvl2pPr>
              <a:defRPr sz="2000"/>
            </a:lvl2pPr>
            <a:lvl3pPr>
              <a:defRPr sz="1800"/>
            </a:lvl3pPr>
            <a:lvl4pPr>
              <a:defRPr sz="1600"/>
            </a:lvl4pPr>
            <a:lvl5pPr>
              <a:defRPr sz="1600"/>
            </a:lvl5pPr>
          </a:lstStyle>
          <a:p>
            <a:pPr lvl="0" eaLnBrk="1" latinLnBrk="0" hangingPunct="1"/>
            <a:r>
              <a:rPr lang="de-DE"/>
              <a:t>Textmasterformat bearbeiten</a:t>
            </a:r>
          </a:p>
          <a:p>
            <a:pPr lvl="1" eaLnBrk="1" latinLnBrk="0" hangingPunct="1"/>
            <a:r>
              <a:rPr lang="de-DE"/>
              <a:t>Zweite Ebene</a:t>
            </a:r>
          </a:p>
          <a:p>
            <a:pPr lvl="2" eaLnBrk="1" latinLnBrk="0" hangingPunct="1"/>
            <a:r>
              <a:rPr lang="de-DE"/>
              <a:t>Dritte Ebene</a:t>
            </a:r>
          </a:p>
          <a:p>
            <a:pPr lvl="3" eaLnBrk="1" latinLnBrk="0" hangingPunct="1"/>
            <a:r>
              <a:rPr lang="de-DE"/>
              <a:t>Vierte Ebene</a:t>
            </a:r>
          </a:p>
          <a:p>
            <a:pPr lvl="4" eaLnBrk="1" latinLnBrk="0" hangingPunct="1"/>
            <a:r>
              <a:rPr lang="de-DE"/>
              <a:t>Fünfte Ebene</a:t>
            </a:r>
            <a:endParaRPr kumimoji="0" lang="en-US" dirty="0"/>
          </a:p>
        </p:txBody>
      </p:sp>
      <p:sp>
        <p:nvSpPr>
          <p:cNvPr id="10" name="Titel 1"/>
          <p:cNvSpPr>
            <a:spLocks noGrp="1"/>
          </p:cNvSpPr>
          <p:nvPr>
            <p:ph type="title"/>
          </p:nvPr>
        </p:nvSpPr>
        <p:spPr>
          <a:xfrm>
            <a:off x="457200" y="692696"/>
            <a:ext cx="8229600" cy="1066800"/>
          </a:xfrm>
        </p:spPr>
        <p:txBody>
          <a:bodyPr/>
          <a:lstStyle/>
          <a:p>
            <a:r>
              <a:rPr kumimoji="0" lang="de-DE" dirty="0"/>
              <a:t>Titelmasterformat durch Klicken bearbeiten</a:t>
            </a:r>
            <a:endParaRPr kumimoji="0" lang="en-US" dirty="0"/>
          </a:p>
        </p:txBody>
      </p:sp>
    </p:spTree>
  </p:cSld>
  <p:clrMapOvr>
    <a:masterClrMapping/>
  </p:clrMapOvr>
  <p:transition>
    <p:pull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11" name="Fußzeilenplatzhalter 2"/>
          <p:cNvSpPr txBox="1">
            <a:spLocks/>
          </p:cNvSpPr>
          <p:nvPr userDrawn="1"/>
        </p:nvSpPr>
        <p:spPr>
          <a:xfrm>
            <a:off x="467544" y="5949280"/>
            <a:ext cx="2700000" cy="360000"/>
          </a:xfrm>
          <a:prstGeom prst="rect">
            <a:avLst/>
          </a:prstGeom>
        </p:spPr>
        <p:txBody>
          <a:bodyPr vert="horz"/>
          <a:lstStyle>
            <a:defPPr>
              <a:defRPr lang="de-DE"/>
            </a:defPPr>
            <a:lvl1pPr marL="0" algn="l" defTabSz="914400" rtl="0" eaLnBrk="1" latinLnBrk="0" hangingPunct="1">
              <a:defRPr kumimoji="0" sz="800" kern="1200">
                <a:solidFill>
                  <a:schemeClr val="accent5">
                    <a:lumMod val="50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de-DE" dirty="0"/>
          </a:p>
        </p:txBody>
      </p:sp>
      <p:sp>
        <p:nvSpPr>
          <p:cNvPr id="18" name="Titel 1"/>
          <p:cNvSpPr>
            <a:spLocks noGrp="1"/>
          </p:cNvSpPr>
          <p:nvPr>
            <p:ph type="title"/>
          </p:nvPr>
        </p:nvSpPr>
        <p:spPr>
          <a:xfrm>
            <a:off x="457200" y="692696"/>
            <a:ext cx="8229600" cy="1066800"/>
          </a:xfrm>
        </p:spPr>
        <p:txBody>
          <a:bodyPr/>
          <a:lstStyle/>
          <a:p>
            <a:r>
              <a:rPr kumimoji="0" lang="de-DE" dirty="0"/>
              <a:t>Titelmasterformat durch Klicken bearbeiten</a:t>
            </a:r>
            <a:endParaRPr kumimoji="0" lang="en-US" dirty="0"/>
          </a:p>
        </p:txBody>
      </p:sp>
    </p:spTree>
    <p:extLst>
      <p:ext uri="{BB962C8B-B14F-4D97-AF65-F5344CB8AC3E}">
        <p14:creationId xmlns:p14="http://schemas.microsoft.com/office/powerpoint/2010/main" val="1841542849"/>
      </p:ext>
    </p:extLst>
  </p:cSld>
  <p:clrMapOvr>
    <a:masterClrMapping/>
  </p:clrMapOvr>
  <p:transition>
    <p:pull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eer">
    <p:spTree>
      <p:nvGrpSpPr>
        <p:cNvPr id="1" name=""/>
        <p:cNvGrpSpPr/>
        <p:nvPr/>
      </p:nvGrpSpPr>
      <p:grpSpPr>
        <a:xfrm>
          <a:off x="0" y="0"/>
          <a:ext cx="0" cy="0"/>
          <a:chOff x="0" y="0"/>
          <a:chExt cx="0" cy="0"/>
        </a:xfrm>
      </p:grpSpPr>
    </p:spTree>
  </p:cSld>
  <p:clrMapOvr>
    <a:masterClrMapping/>
  </p:clrMapOvr>
  <p:transition>
    <p:pull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Inhalt mit Überschrift">
    <p:spTree>
      <p:nvGrpSpPr>
        <p:cNvPr id="1" name=""/>
        <p:cNvGrpSpPr/>
        <p:nvPr/>
      </p:nvGrpSpPr>
      <p:grpSpPr>
        <a:xfrm>
          <a:off x="0" y="0"/>
          <a:ext cx="0" cy="0"/>
          <a:chOff x="0" y="0"/>
          <a:chExt cx="0" cy="0"/>
        </a:xfrm>
      </p:grpSpPr>
      <p:sp>
        <p:nvSpPr>
          <p:cNvPr id="3" name="Textplatzhalter 2"/>
          <p:cNvSpPr>
            <a:spLocks noGrp="1"/>
          </p:cNvSpPr>
          <p:nvPr>
            <p:ph type="body" idx="2"/>
          </p:nvPr>
        </p:nvSpPr>
        <p:spPr>
          <a:xfrm>
            <a:off x="5364088" y="1628801"/>
            <a:ext cx="3383280" cy="4248472"/>
          </a:xfrm>
        </p:spPr>
        <p:txBody>
          <a:bodyPr>
            <a:normAutofit/>
          </a:bodyPr>
          <a:lstStyle>
            <a:lvl1pPr marL="9144" indent="0">
              <a:buNone/>
              <a:defRPr sz="2000"/>
            </a:lvl1pPr>
            <a:lvl2pPr>
              <a:buNone/>
              <a:defRPr sz="1200"/>
            </a:lvl2pPr>
            <a:lvl3pPr>
              <a:buNone/>
              <a:defRPr sz="1000"/>
            </a:lvl3pPr>
            <a:lvl4pPr>
              <a:buNone/>
              <a:defRPr sz="900"/>
            </a:lvl4pPr>
            <a:lvl5pPr>
              <a:buNone/>
              <a:defRPr sz="900"/>
            </a:lvl5pPr>
          </a:lstStyle>
          <a:p>
            <a:pPr lvl="0" eaLnBrk="1" latinLnBrk="0" hangingPunct="1"/>
            <a:r>
              <a:rPr kumimoji="0" lang="de-DE"/>
              <a:t>Textmasterformat bearbeiten</a:t>
            </a:r>
          </a:p>
        </p:txBody>
      </p:sp>
      <p:sp>
        <p:nvSpPr>
          <p:cNvPr id="4" name="Inhaltsplatzhalter 3"/>
          <p:cNvSpPr>
            <a:spLocks noGrp="1"/>
          </p:cNvSpPr>
          <p:nvPr>
            <p:ph sz="half" idx="1"/>
          </p:nvPr>
        </p:nvSpPr>
        <p:spPr>
          <a:xfrm>
            <a:off x="467544" y="764704"/>
            <a:ext cx="4787208" cy="5112568"/>
          </a:xfrm>
        </p:spPr>
        <p:txBody>
          <a:bodyPr/>
          <a:lstStyle>
            <a:lvl1pPr>
              <a:defRPr sz="2800"/>
            </a:lvl1pPr>
            <a:lvl2pPr>
              <a:defRPr sz="2600"/>
            </a:lvl2pPr>
            <a:lvl3pPr>
              <a:defRPr sz="2400"/>
            </a:lvl3pPr>
            <a:lvl4pPr>
              <a:defRPr sz="2200"/>
            </a:lvl4pPr>
            <a:lvl5pPr>
              <a:defRPr sz="2000"/>
            </a:lvl5pPr>
          </a:lstStyle>
          <a:p>
            <a:pPr lvl="0" eaLnBrk="1" latinLnBrk="0" hangingPunct="1"/>
            <a:r>
              <a:rPr lang="de-DE"/>
              <a:t>Textmasterformat bearbeiten</a:t>
            </a:r>
          </a:p>
          <a:p>
            <a:pPr lvl="1" eaLnBrk="1" latinLnBrk="0" hangingPunct="1"/>
            <a:r>
              <a:rPr lang="de-DE"/>
              <a:t>Zweite Ebene</a:t>
            </a:r>
          </a:p>
          <a:p>
            <a:pPr lvl="2" eaLnBrk="1" latinLnBrk="0" hangingPunct="1"/>
            <a:r>
              <a:rPr lang="de-DE"/>
              <a:t>Dritte Ebene</a:t>
            </a:r>
          </a:p>
          <a:p>
            <a:pPr lvl="3" eaLnBrk="1" latinLnBrk="0" hangingPunct="1"/>
            <a:r>
              <a:rPr lang="de-DE"/>
              <a:t>Vierte Ebene</a:t>
            </a:r>
          </a:p>
          <a:p>
            <a:pPr lvl="4" eaLnBrk="1" latinLnBrk="0" hangingPunct="1"/>
            <a:r>
              <a:rPr lang="de-DE"/>
              <a:t>Fünfte Ebene</a:t>
            </a:r>
            <a:endParaRPr kumimoji="0" lang="en-US" dirty="0"/>
          </a:p>
        </p:txBody>
      </p:sp>
    </p:spTree>
  </p:cSld>
  <p:clrMapOvr>
    <a:masterClrMapping/>
  </p:clrMapOvr>
  <p:transition>
    <p:pull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7A6CC02-C346-4D69-A4B5-EDEF7FCBD941}"/>
              </a:ext>
            </a:extLst>
          </p:cNvPr>
          <p:cNvSpPr>
            <a:spLocks noGrp="1"/>
          </p:cNvSpPr>
          <p:nvPr>
            <p:ph type="ctrTitle"/>
          </p:nvPr>
        </p:nvSpPr>
        <p:spPr>
          <a:xfrm>
            <a:off x="1143000" y="1122363"/>
            <a:ext cx="6858000" cy="2387600"/>
          </a:xfrm>
        </p:spPr>
        <p:txBody>
          <a:bodyPr anchor="b"/>
          <a:lstStyle>
            <a:lvl1pPr algn="ctr">
              <a:defRPr sz="6000"/>
            </a:lvl1pPr>
          </a:lstStyle>
          <a:p>
            <a:r>
              <a:rPr lang="de-DE"/>
              <a:t>Mastertitelformat bearbeiten</a:t>
            </a:r>
          </a:p>
        </p:txBody>
      </p:sp>
      <p:sp>
        <p:nvSpPr>
          <p:cNvPr id="3" name="Untertitel 2">
            <a:extLst>
              <a:ext uri="{FF2B5EF4-FFF2-40B4-BE49-F238E27FC236}">
                <a16:creationId xmlns:a16="http://schemas.microsoft.com/office/drawing/2014/main" id="{A6E30297-025A-40F5-9382-B2FA4D819F05}"/>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a:extLst>
              <a:ext uri="{FF2B5EF4-FFF2-40B4-BE49-F238E27FC236}">
                <a16:creationId xmlns:a16="http://schemas.microsoft.com/office/drawing/2014/main" id="{45C3431A-1A14-4646-93AD-94C371CE9425}"/>
              </a:ext>
            </a:extLst>
          </p:cNvPr>
          <p:cNvSpPr>
            <a:spLocks noGrp="1"/>
          </p:cNvSpPr>
          <p:nvPr>
            <p:ph type="dt" sz="half" idx="10"/>
          </p:nvPr>
        </p:nvSpPr>
        <p:spPr/>
        <p:txBody>
          <a:bodyPr/>
          <a:lstStyle/>
          <a:p>
            <a:fld id="{7358DBB9-BDE5-45D4-AB7E-DD19D44DB3CE}" type="datetimeFigureOut">
              <a:rPr lang="de-DE" smtClean="0"/>
              <a:t>07.09.2022</a:t>
            </a:fld>
            <a:endParaRPr lang="de-DE"/>
          </a:p>
        </p:txBody>
      </p:sp>
      <p:sp>
        <p:nvSpPr>
          <p:cNvPr id="6" name="Foliennummernplatzhalter 5">
            <a:extLst>
              <a:ext uri="{FF2B5EF4-FFF2-40B4-BE49-F238E27FC236}">
                <a16:creationId xmlns:a16="http://schemas.microsoft.com/office/drawing/2014/main" id="{AC0869FC-50D0-41A4-AD44-DEF50DBBDDAD}"/>
              </a:ext>
            </a:extLst>
          </p:cNvPr>
          <p:cNvSpPr>
            <a:spLocks noGrp="1"/>
          </p:cNvSpPr>
          <p:nvPr>
            <p:ph type="sldNum" sz="quarter" idx="12"/>
          </p:nvPr>
        </p:nvSpPr>
        <p:spPr/>
        <p:txBody>
          <a:bodyPr/>
          <a:lstStyle/>
          <a:p>
            <a:fld id="{DDE8A684-B569-48B6-BE5C-85E324F30022}" type="slidenum">
              <a:rPr lang="de-DE" smtClean="0"/>
              <a:t>‹Nr.›</a:t>
            </a:fld>
            <a:endParaRPr lang="de-DE"/>
          </a:p>
        </p:txBody>
      </p:sp>
    </p:spTree>
    <p:extLst>
      <p:ext uri="{BB962C8B-B14F-4D97-AF65-F5344CB8AC3E}">
        <p14:creationId xmlns:p14="http://schemas.microsoft.com/office/powerpoint/2010/main" val="27962441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8A78DE6-A371-4B20-8DAF-3F6ACD1C5963}"/>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61489343-9888-4D8C-8FA1-BC55884CC592}"/>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E2EF74C9-0B16-4BFA-BB7E-759B021DA2F0}"/>
              </a:ext>
            </a:extLst>
          </p:cNvPr>
          <p:cNvSpPr>
            <a:spLocks noGrp="1"/>
          </p:cNvSpPr>
          <p:nvPr>
            <p:ph type="dt" sz="half" idx="10"/>
          </p:nvPr>
        </p:nvSpPr>
        <p:spPr/>
        <p:txBody>
          <a:bodyPr/>
          <a:lstStyle/>
          <a:p>
            <a:fld id="{7358DBB9-BDE5-45D4-AB7E-DD19D44DB3CE}" type="datetimeFigureOut">
              <a:rPr lang="de-DE" smtClean="0"/>
              <a:t>07.09.2022</a:t>
            </a:fld>
            <a:endParaRPr lang="de-DE"/>
          </a:p>
        </p:txBody>
      </p:sp>
      <p:sp>
        <p:nvSpPr>
          <p:cNvPr id="5" name="Fußzeilenplatzhalter 4">
            <a:extLst>
              <a:ext uri="{FF2B5EF4-FFF2-40B4-BE49-F238E27FC236}">
                <a16:creationId xmlns:a16="http://schemas.microsoft.com/office/drawing/2014/main" id="{9C6CA351-0E01-4040-96C1-2CB36B5A256C}"/>
              </a:ext>
            </a:extLst>
          </p:cNvPr>
          <p:cNvSpPr>
            <a:spLocks noGrp="1"/>
          </p:cNvSpPr>
          <p:nvPr>
            <p:ph type="ftr" sz="quarter" idx="11"/>
          </p:nvPr>
        </p:nvSpPr>
        <p:spPr>
          <a:xfrm>
            <a:off x="3028950" y="6356350"/>
            <a:ext cx="3086100" cy="365125"/>
          </a:xfrm>
          <a:prstGeom prst="rect">
            <a:avLst/>
          </a:prstGeom>
        </p:spPr>
        <p:txBody>
          <a:bodyPr/>
          <a:lstStyle/>
          <a:p>
            <a:endParaRPr lang="de-DE"/>
          </a:p>
        </p:txBody>
      </p:sp>
      <p:sp>
        <p:nvSpPr>
          <p:cNvPr id="6" name="Foliennummernplatzhalter 5">
            <a:extLst>
              <a:ext uri="{FF2B5EF4-FFF2-40B4-BE49-F238E27FC236}">
                <a16:creationId xmlns:a16="http://schemas.microsoft.com/office/drawing/2014/main" id="{87AB6C06-39C4-49B7-9602-B1CE938FF3A1}"/>
              </a:ext>
            </a:extLst>
          </p:cNvPr>
          <p:cNvSpPr>
            <a:spLocks noGrp="1"/>
          </p:cNvSpPr>
          <p:nvPr>
            <p:ph type="sldNum" sz="quarter" idx="12"/>
          </p:nvPr>
        </p:nvSpPr>
        <p:spPr/>
        <p:txBody>
          <a:bodyPr/>
          <a:lstStyle/>
          <a:p>
            <a:fld id="{DDE8A684-B569-48B6-BE5C-85E324F30022}" type="slidenum">
              <a:rPr lang="de-DE" smtClean="0"/>
              <a:t>‹Nr.›</a:t>
            </a:fld>
            <a:endParaRPr lang="de-DE"/>
          </a:p>
        </p:txBody>
      </p:sp>
    </p:spTree>
    <p:extLst>
      <p:ext uri="{BB962C8B-B14F-4D97-AF65-F5344CB8AC3E}">
        <p14:creationId xmlns:p14="http://schemas.microsoft.com/office/powerpoint/2010/main" val="1067083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DE9"/>
        </a:solidFill>
        <a:effectLst/>
      </p:bgPr>
    </p:bg>
    <p:spTree>
      <p:nvGrpSpPr>
        <p:cNvPr id="1" name=""/>
        <p:cNvGrpSpPr/>
        <p:nvPr/>
      </p:nvGrpSpPr>
      <p:grpSpPr>
        <a:xfrm>
          <a:off x="0" y="0"/>
          <a:ext cx="0" cy="0"/>
          <a:chOff x="0" y="0"/>
          <a:chExt cx="0" cy="0"/>
        </a:xfrm>
      </p:grpSpPr>
      <p:sp>
        <p:nvSpPr>
          <p:cNvPr id="29" name="Rechteck 28"/>
          <p:cNvSpPr/>
          <p:nvPr userDrawn="1"/>
        </p:nvSpPr>
        <p:spPr>
          <a:xfrm>
            <a:off x="0" y="-1"/>
            <a:ext cx="9144000" cy="310663"/>
          </a:xfrm>
          <a:prstGeom prst="rect">
            <a:avLst/>
          </a:prstGeom>
          <a:solidFill>
            <a:srgbClr val="B8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Titelplatzhalter 21"/>
          <p:cNvSpPr>
            <a:spLocks noGrp="1"/>
          </p:cNvSpPr>
          <p:nvPr>
            <p:ph type="title"/>
          </p:nvPr>
        </p:nvSpPr>
        <p:spPr>
          <a:xfrm>
            <a:off x="457200" y="562000"/>
            <a:ext cx="8229600" cy="1066800"/>
          </a:xfrm>
          <a:prstGeom prst="rect">
            <a:avLst/>
          </a:prstGeom>
        </p:spPr>
        <p:txBody>
          <a:bodyPr vert="horz" anchor="ctr">
            <a:normAutofit/>
          </a:bodyPr>
          <a:lstStyle/>
          <a:p>
            <a:r>
              <a:rPr kumimoji="0" lang="de-DE" dirty="0"/>
              <a:t>Titelmasterformat durch Klicken bearbeiten</a:t>
            </a:r>
            <a:endParaRPr kumimoji="0" lang="en-US" dirty="0"/>
          </a:p>
        </p:txBody>
      </p:sp>
      <p:sp>
        <p:nvSpPr>
          <p:cNvPr id="13" name="Textplatzhalter 12"/>
          <p:cNvSpPr>
            <a:spLocks noGrp="1"/>
          </p:cNvSpPr>
          <p:nvPr>
            <p:ph type="body" idx="1"/>
          </p:nvPr>
        </p:nvSpPr>
        <p:spPr>
          <a:xfrm>
            <a:off x="457200" y="1700808"/>
            <a:ext cx="8229600" cy="4032448"/>
          </a:xfrm>
          <a:prstGeom prst="rect">
            <a:avLst/>
          </a:prstGeom>
        </p:spPr>
        <p:txBody>
          <a:bodyPr vert="horz">
            <a:normAutofit/>
          </a:bodyPr>
          <a:lstStyle/>
          <a:p>
            <a:pPr lvl="0" eaLnBrk="1" latinLnBrk="0" hangingPunct="1"/>
            <a:r>
              <a:rPr kumimoji="0" lang="de-DE" dirty="0"/>
              <a:t>Textmasterformat bearbeiten</a:t>
            </a:r>
          </a:p>
          <a:p>
            <a:pPr lvl="1" eaLnBrk="1" latinLnBrk="0" hangingPunct="1"/>
            <a:r>
              <a:rPr kumimoji="0" lang="de-DE" dirty="0"/>
              <a:t>Zweite Ebene</a:t>
            </a:r>
          </a:p>
          <a:p>
            <a:pPr lvl="2" eaLnBrk="1" latinLnBrk="0" hangingPunct="1"/>
            <a:r>
              <a:rPr kumimoji="0" lang="de-DE" dirty="0"/>
              <a:t>Dritte Ebene</a:t>
            </a:r>
          </a:p>
          <a:p>
            <a:pPr lvl="3" eaLnBrk="1" latinLnBrk="0" hangingPunct="1"/>
            <a:r>
              <a:rPr kumimoji="0" lang="de-DE" dirty="0"/>
              <a:t>Vierte Ebene</a:t>
            </a:r>
          </a:p>
          <a:p>
            <a:pPr lvl="4" eaLnBrk="1" latinLnBrk="0" hangingPunct="1"/>
            <a:r>
              <a:rPr kumimoji="0" lang="de-DE" dirty="0"/>
              <a:t>Fünfte Ebene</a:t>
            </a:r>
            <a:endParaRPr kumimoji="0" lang="en-US" dirty="0"/>
          </a:p>
        </p:txBody>
      </p:sp>
      <p:sp>
        <p:nvSpPr>
          <p:cNvPr id="16" name="Fußzeilenplatzhalter 4"/>
          <p:cNvSpPr txBox="1">
            <a:spLocks/>
          </p:cNvSpPr>
          <p:nvPr userDrawn="1"/>
        </p:nvSpPr>
        <p:spPr>
          <a:xfrm>
            <a:off x="3765039" y="6057558"/>
            <a:ext cx="1611104" cy="215444"/>
          </a:xfrm>
          <a:prstGeom prst="rect">
            <a:avLst/>
          </a:prstGeom>
        </p:spPr>
        <p:txBody>
          <a:bodyPr>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algn="ctr" defTabSz="914400" rtl="0" eaLnBrk="1" latinLnBrk="0" hangingPunct="1"/>
            <a:r>
              <a:rPr kumimoji="0" lang="de-DE" sz="800" kern="1200" dirty="0">
                <a:solidFill>
                  <a:schemeClr val="accent5">
                    <a:lumMod val="50000"/>
                  </a:schemeClr>
                </a:solidFill>
                <a:latin typeface="Arial" panose="020B0604020202020204" pitchFamily="34" charset="0"/>
                <a:ea typeface="+mn-ea"/>
                <a:cs typeface="Arial" panose="020B0604020202020204" pitchFamily="34" charset="0"/>
              </a:rPr>
              <a:t>www.zsl-bw.de </a:t>
            </a:r>
            <a:fld id="{62079C12-A354-43B7-88E1-3A4D4F388914}" type="datetime1">
              <a:rPr kumimoji="0" lang="de-DE" sz="800" kern="1200" smtClean="0">
                <a:solidFill>
                  <a:schemeClr val="accent5">
                    <a:lumMod val="50000"/>
                  </a:schemeClr>
                </a:solidFill>
                <a:latin typeface="Arial" panose="020B0604020202020204" pitchFamily="34" charset="0"/>
                <a:ea typeface="+mn-ea"/>
                <a:cs typeface="Arial" panose="020B0604020202020204" pitchFamily="34" charset="0"/>
              </a:rPr>
              <a:pPr marL="0" algn="ctr" defTabSz="914400" rtl="0" eaLnBrk="1" latinLnBrk="0" hangingPunct="1"/>
              <a:t>07.09.2022</a:t>
            </a:fld>
            <a:endParaRPr kumimoji="0" lang="de-DE" sz="800" kern="1200" dirty="0">
              <a:solidFill>
                <a:schemeClr val="accent5">
                  <a:lumMod val="50000"/>
                </a:schemeClr>
              </a:solidFill>
              <a:latin typeface="Arial" panose="020B0604020202020204" pitchFamily="34" charset="0"/>
              <a:ea typeface="+mn-ea"/>
              <a:cs typeface="Arial" panose="020B0604020202020204" pitchFamily="34" charset="0"/>
            </a:endParaRPr>
          </a:p>
        </p:txBody>
      </p:sp>
      <p:pic>
        <p:nvPicPr>
          <p:cNvPr id="17" name="Grafik 7"/>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bwMode="auto">
          <a:xfrm>
            <a:off x="448219" y="5985280"/>
            <a:ext cx="26339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Grafik 1"/>
          <p:cNvPicPr>
            <a:picLocks noChangeAspect="1"/>
          </p:cNvPicPr>
          <p:nvPr userDrawn="1"/>
        </p:nvPicPr>
        <p:blipFill rotWithShape="1">
          <a:blip r:embed="rId10" cstate="print">
            <a:extLst>
              <a:ext uri="{28A0092B-C50C-407E-A947-70E740481C1C}">
                <a14:useLocalDpi xmlns:a14="http://schemas.microsoft.com/office/drawing/2010/main" val="0"/>
              </a:ext>
            </a:extLst>
          </a:blip>
          <a:srcRect l="10216" t="15999" r="10397" b="15999"/>
          <a:stretch/>
        </p:blipFill>
        <p:spPr>
          <a:xfrm>
            <a:off x="8047357" y="5985280"/>
            <a:ext cx="661255" cy="360000"/>
          </a:xfrm>
          <a:prstGeom prst="rect">
            <a:avLst/>
          </a:prstGeom>
        </p:spPr>
      </p:pic>
    </p:spTree>
  </p:cSld>
  <p:clrMap bg1="lt1" tx1="dk1" bg2="lt2" tx2="dk2" accent1="accent1" accent2="accent2" accent3="accent3" accent4="accent4" accent5="accent5" accent6="accent6" hlink="hlink" folHlink="folHlink"/>
  <p:sldLayoutIdLst>
    <p:sldLayoutId id="2147483675" r:id="rId1"/>
    <p:sldLayoutId id="2147483676" r:id="rId2"/>
    <p:sldLayoutId id="2147483678" r:id="rId3"/>
    <p:sldLayoutId id="2147483679" r:id="rId4"/>
    <p:sldLayoutId id="2147483686" r:id="rId5"/>
    <p:sldLayoutId id="2147483681" r:id="rId6"/>
    <p:sldLayoutId id="2147483682" r:id="rId7"/>
  </p:sldLayoutIdLst>
  <p:transition>
    <p:pull dir="r"/>
  </p:transition>
  <p:hf sldNum="0" hdr="0"/>
  <p:txStyles>
    <p:titleStyle>
      <a:lvl1pPr algn="l" rtl="0" eaLnBrk="1" latinLnBrk="0" hangingPunct="1">
        <a:spcBef>
          <a:spcPct val="0"/>
        </a:spcBef>
        <a:buNone/>
        <a:defRPr kumimoji="0" sz="4000" kern="1200">
          <a:solidFill>
            <a:schemeClr val="tx1">
              <a:lumMod val="75000"/>
              <a:lumOff val="25000"/>
            </a:schemeClr>
          </a:solidFill>
          <a:latin typeface="Garamond" panose="02020404030301010803" pitchFamily="18" charset="0"/>
          <a:ea typeface="+mj-ea"/>
          <a:cs typeface="+mj-cs"/>
        </a:defRPr>
      </a:lvl1pPr>
    </p:titleStyle>
    <p:body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305747C4-895B-4620-9B18-4160E5FF1EF2}"/>
              </a:ext>
            </a:extLst>
          </p:cNvPr>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de-DE"/>
              <a:t>Mastertitelformat bearbeiten</a:t>
            </a:r>
          </a:p>
        </p:txBody>
      </p:sp>
      <p:sp>
        <p:nvSpPr>
          <p:cNvPr id="3" name="Textplatzhalter 2">
            <a:extLst>
              <a:ext uri="{FF2B5EF4-FFF2-40B4-BE49-F238E27FC236}">
                <a16:creationId xmlns:a16="http://schemas.microsoft.com/office/drawing/2014/main" id="{FB9827EE-EED8-448F-82DB-E25D30B37CF1}"/>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B6098E17-E79D-40A6-BB31-5CB5EF233FA1}"/>
              </a:ext>
            </a:extLst>
          </p:cNvPr>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358DBB9-BDE5-45D4-AB7E-DD19D44DB3CE}" type="datetimeFigureOut">
              <a:rPr lang="de-DE" smtClean="0"/>
              <a:t>07.09.2022</a:t>
            </a:fld>
            <a:endParaRPr lang="de-DE"/>
          </a:p>
        </p:txBody>
      </p:sp>
      <p:sp>
        <p:nvSpPr>
          <p:cNvPr id="6" name="Foliennummernplatzhalter 5">
            <a:extLst>
              <a:ext uri="{FF2B5EF4-FFF2-40B4-BE49-F238E27FC236}">
                <a16:creationId xmlns:a16="http://schemas.microsoft.com/office/drawing/2014/main" id="{31DC2483-053F-41DF-92ED-851ECAFC4AD8}"/>
              </a:ext>
            </a:extLst>
          </p:cNvPr>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DE8A684-B569-48B6-BE5C-85E324F30022}" type="slidenum">
              <a:rPr lang="de-DE" smtClean="0"/>
              <a:t>‹Nr.›</a:t>
            </a:fld>
            <a:endParaRPr lang="de-DE"/>
          </a:p>
        </p:txBody>
      </p:sp>
    </p:spTree>
    <p:extLst>
      <p:ext uri="{BB962C8B-B14F-4D97-AF65-F5344CB8AC3E}">
        <p14:creationId xmlns:p14="http://schemas.microsoft.com/office/powerpoint/2010/main" val="3654870302"/>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3" Type="http://schemas.openxmlformats.org/officeDocument/2006/relationships/hyperlink" Target="https://commons.wikimedia.org/wiki/File:Berlin,_Kreuzberg,_Stresemannstrasse,_Deutschlandhaus.jpg" TargetMode="External"/><Relationship Id="rId2" Type="http://schemas.openxmlformats.org/officeDocument/2006/relationships/notesSlide" Target="../notesSlides/notesSlide36.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hyperlink" Target="https://historia-europa.ep.eu/de/im-blickpunkt/der-wortwirbel-der-geschichte-vortex-history" TargetMode="External"/><Relationship Id="rId2" Type="http://schemas.openxmlformats.org/officeDocument/2006/relationships/notesSlide" Target="../notesSlides/notesSlide44.xml"/><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3" Type="http://schemas.openxmlformats.org/officeDocument/2006/relationships/hyperlink" Target="https://mdz-moskau.eu/woran-es-in-der-erinnerungskultur-der-russlanddeutschen-hapert/" TargetMode="External"/><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0.xml"/><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5.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5.xml"/></Relationships>
</file>

<file path=ppt/slides/_rels/slide5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6.xml"/><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9.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www.bpb.de/shop/zeitschriften/apuz/341164/geschichte-und-erinnerung" TargetMode="External"/><Relationship Id="rId2" Type="http://schemas.openxmlformats.org/officeDocument/2006/relationships/notesSlide" Target="../notesSlides/notesSlide8.xml"/><Relationship Id="rId1" Type="http://schemas.openxmlformats.org/officeDocument/2006/relationships/slideLayout" Target="../slideLayouts/slideLayout5.xml"/><Relationship Id="rId4" Type="http://schemas.openxmlformats.org/officeDocument/2006/relationships/hyperlink" Target="https://www.bpb.de/geschichte/zeitgeschichte/geschichte-und-erinnerung"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242978" y="980727"/>
            <a:ext cx="8577599" cy="2304257"/>
          </a:xfrm>
        </p:spPr>
        <p:txBody>
          <a:bodyPr anchor="b">
            <a:noAutofit/>
          </a:bodyPr>
          <a:lstStyle/>
          <a:p>
            <a:pPr algn="ctr">
              <a:lnSpc>
                <a:spcPct val="90000"/>
              </a:lnSpc>
            </a:pPr>
            <a:r>
              <a:rPr lang="de-DE" sz="3600" dirty="0">
                <a:effectLst/>
                <a:ea typeface="Calibri" panose="020F0502020204030204" pitchFamily="34" charset="0"/>
              </a:rPr>
              <a:t>Geschichte als Argument. Erinnerungskultur(en) </a:t>
            </a:r>
            <a:br>
              <a:rPr lang="de-DE" sz="3600" dirty="0">
                <a:effectLst/>
                <a:ea typeface="Calibri" panose="020F0502020204030204" pitchFamily="34" charset="0"/>
              </a:rPr>
            </a:br>
            <a:r>
              <a:rPr lang="de-DE" sz="3600" dirty="0">
                <a:effectLst/>
                <a:ea typeface="Calibri" panose="020F0502020204030204" pitchFamily="34" charset="0"/>
              </a:rPr>
              <a:t>im Geschichtsunterricht </a:t>
            </a:r>
            <a:br>
              <a:rPr lang="de-DE" sz="3600" dirty="0">
                <a:effectLst/>
                <a:ea typeface="Calibri" panose="020F0502020204030204" pitchFamily="34" charset="0"/>
              </a:rPr>
            </a:br>
            <a:r>
              <a:rPr lang="de-DE" sz="3600" dirty="0">
                <a:effectLst/>
                <a:ea typeface="Calibri" panose="020F0502020204030204" pitchFamily="34" charset="0"/>
              </a:rPr>
              <a:t>der Sekundarstufe 1 und 2</a:t>
            </a:r>
            <a:endParaRPr lang="de-DE" sz="3600" dirty="0"/>
          </a:p>
        </p:txBody>
      </p:sp>
      <p:sp>
        <p:nvSpPr>
          <p:cNvPr id="3" name="Untertitel 2"/>
          <p:cNvSpPr>
            <a:spLocks noGrp="1"/>
          </p:cNvSpPr>
          <p:nvPr>
            <p:ph type="subTitle" idx="1"/>
          </p:nvPr>
        </p:nvSpPr>
        <p:spPr>
          <a:xfrm>
            <a:off x="353244" y="4385184"/>
            <a:ext cx="8458876" cy="1996144"/>
          </a:xfrm>
        </p:spPr>
        <p:txBody>
          <a:bodyPr>
            <a:normAutofit/>
          </a:bodyPr>
          <a:lstStyle/>
          <a:p>
            <a:pPr algn="ctr">
              <a:lnSpc>
                <a:spcPct val="90000"/>
              </a:lnSpc>
            </a:pPr>
            <a:r>
              <a:rPr lang="de-DE" dirty="0" err="1"/>
              <a:t>Multiplikatorentagung</a:t>
            </a:r>
            <a:r>
              <a:rPr lang="de-DE" dirty="0"/>
              <a:t> der Fachgruppen Geschichte </a:t>
            </a:r>
          </a:p>
          <a:p>
            <a:pPr algn="ctr">
              <a:lnSpc>
                <a:spcPct val="90000"/>
              </a:lnSpc>
            </a:pPr>
            <a:r>
              <a:rPr lang="de-DE" dirty="0"/>
              <a:t>vom 17.-19. Januar 2022 (digital)</a:t>
            </a:r>
          </a:p>
          <a:p>
            <a:pPr algn="ctr">
              <a:lnSpc>
                <a:spcPct val="90000"/>
              </a:lnSpc>
            </a:pPr>
            <a:endParaRPr lang="de-DE" dirty="0"/>
          </a:p>
          <a:p>
            <a:pPr algn="ctr">
              <a:lnSpc>
                <a:spcPct val="90000"/>
              </a:lnSpc>
            </a:pPr>
            <a:endParaRPr lang="de-DE" sz="1500" dirty="0"/>
          </a:p>
          <a:p>
            <a:pPr algn="ctr">
              <a:lnSpc>
                <a:spcPct val="90000"/>
              </a:lnSpc>
            </a:pPr>
            <a:r>
              <a:rPr lang="de-DE" sz="1800" dirty="0"/>
              <a:t>Carsten Arbeiter, Dieter Grupp, Dr. Michael Hoffmann, Dr. Julian Kümmerle, </a:t>
            </a:r>
          </a:p>
          <a:p>
            <a:pPr algn="ctr">
              <a:lnSpc>
                <a:spcPct val="90000"/>
              </a:lnSpc>
            </a:pPr>
            <a:r>
              <a:rPr lang="de-DE" sz="1800" dirty="0"/>
              <a:t>Dirk Lundberg, Dr. Stefan Schipperges</a:t>
            </a:r>
          </a:p>
        </p:txBody>
      </p:sp>
      <p:sp>
        <p:nvSpPr>
          <p:cNvPr id="6" name="Fußzeilenplatzhalter 3">
            <a:extLst>
              <a:ext uri="{FF2B5EF4-FFF2-40B4-BE49-F238E27FC236}">
                <a16:creationId xmlns:a16="http://schemas.microsoft.com/office/drawing/2014/main" id="{ECC56A68-3816-48E2-B78B-86D9C47CE141}"/>
              </a:ext>
            </a:extLst>
          </p:cNvPr>
          <p:cNvSpPr txBox="1">
            <a:spLocks/>
          </p:cNvSpPr>
          <p:nvPr/>
        </p:nvSpPr>
        <p:spPr>
          <a:xfrm>
            <a:off x="683567" y="5230253"/>
            <a:ext cx="8107189" cy="360000"/>
          </a:xfrm>
          <a:prstGeom prst="rect">
            <a:avLst/>
          </a:prstGeom>
        </p:spPr>
        <p:txBody>
          <a:bodyPr vert="horz"/>
          <a:lstStyle>
            <a:defPPr>
              <a:defRPr lang="de-DE"/>
            </a:defPPr>
            <a:lvl1pPr marL="0" algn="l" defTabSz="914400" rtl="0" eaLnBrk="1" latinLnBrk="0" hangingPunct="1">
              <a:defRPr kumimoji="0" sz="800" kern="1200">
                <a:solidFill>
                  <a:schemeClr val="accent5">
                    <a:lumMod val="50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de-DE" sz="1800" dirty="0"/>
          </a:p>
        </p:txBody>
      </p:sp>
    </p:spTree>
    <p:extLst>
      <p:ext uri="{BB962C8B-B14F-4D97-AF65-F5344CB8AC3E}">
        <p14:creationId xmlns:p14="http://schemas.microsoft.com/office/powerpoint/2010/main" val="3767709263"/>
      </p:ext>
    </p:extLst>
  </p:cSld>
  <p:clrMapOvr>
    <a:masterClrMapping/>
  </p:clrMapOvr>
  <p:transition>
    <p:pull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1">
            <a:extLst>
              <a:ext uri="{FF2B5EF4-FFF2-40B4-BE49-F238E27FC236}">
                <a16:creationId xmlns:a16="http://schemas.microsoft.com/office/drawing/2014/main" id="{B450D761-C8E9-42D5-B407-FCB6B35158B0}"/>
              </a:ext>
            </a:extLst>
          </p:cNvPr>
          <p:cNvSpPr txBox="1">
            <a:spLocks/>
          </p:cNvSpPr>
          <p:nvPr/>
        </p:nvSpPr>
        <p:spPr>
          <a:xfrm>
            <a:off x="536607" y="404104"/>
            <a:ext cx="7940477" cy="720640"/>
          </a:xfrm>
          <a:prstGeom prst="rect">
            <a:avLst/>
          </a:prstGeom>
        </p:spPr>
        <p:txBody>
          <a:bodyPr>
            <a:noAutofit/>
          </a:bodyPr>
          <a:lstStyle>
            <a:lvl1pPr algn="l" rtl="0" eaLnBrk="1" latinLnBrk="0" hangingPunct="1">
              <a:spcBef>
                <a:spcPct val="0"/>
              </a:spcBef>
              <a:buNone/>
              <a:defRPr kumimoji="0" sz="4000" kern="1200">
                <a:solidFill>
                  <a:schemeClr val="tx1">
                    <a:lumMod val="75000"/>
                    <a:lumOff val="25000"/>
                  </a:schemeClr>
                </a:solidFill>
                <a:latin typeface="Garamond" panose="02020404030301010803" pitchFamily="18" charset="0"/>
                <a:ea typeface="+mj-ea"/>
                <a:cs typeface="+mj-cs"/>
              </a:defRPr>
            </a:lvl1pPr>
          </a:lstStyle>
          <a:p>
            <a:pPr algn="ctr"/>
            <a:r>
              <a:rPr lang="de-DE" sz="3600" dirty="0"/>
              <a:t>Geschichtspolitik?</a:t>
            </a:r>
          </a:p>
        </p:txBody>
      </p:sp>
      <p:sp>
        <p:nvSpPr>
          <p:cNvPr id="6" name="Titel 5">
            <a:extLst>
              <a:ext uri="{FF2B5EF4-FFF2-40B4-BE49-F238E27FC236}">
                <a16:creationId xmlns:a16="http://schemas.microsoft.com/office/drawing/2014/main" id="{7BF6D1D2-DF35-4E1D-9BE3-322188F259E4}"/>
              </a:ext>
            </a:extLst>
          </p:cNvPr>
          <p:cNvSpPr>
            <a:spLocks noGrp="1"/>
          </p:cNvSpPr>
          <p:nvPr>
            <p:ph type="title"/>
          </p:nvPr>
        </p:nvSpPr>
        <p:spPr>
          <a:xfrm>
            <a:off x="536607" y="1714808"/>
            <a:ext cx="8229600" cy="1858208"/>
          </a:xfrm>
        </p:spPr>
        <p:txBody>
          <a:bodyPr>
            <a:normAutofit/>
          </a:bodyPr>
          <a:lstStyle/>
          <a:p>
            <a:r>
              <a:rPr lang="de-DE" sz="2700" dirty="0"/>
              <a:t>Edgar Wolfrum, Geschichte als Waffe. Vom Kaiserreich bis zur Wiedervereinigung, Göttingen 2003</a:t>
            </a:r>
            <a:br>
              <a:rPr lang="de-DE" sz="4000" dirty="0"/>
            </a:br>
            <a:endParaRPr lang="de-DE" dirty="0"/>
          </a:p>
        </p:txBody>
      </p:sp>
    </p:spTree>
    <p:extLst>
      <p:ext uri="{BB962C8B-B14F-4D97-AF65-F5344CB8AC3E}">
        <p14:creationId xmlns:p14="http://schemas.microsoft.com/office/powerpoint/2010/main" val="1823555015"/>
      </p:ext>
    </p:extLst>
  </p:cSld>
  <p:clrMapOvr>
    <a:masterClrMapping/>
  </p:clrMapOvr>
  <p:transition>
    <p:pull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858EADFC-C162-4CAA-B1F6-FF14209538B0}"/>
              </a:ext>
            </a:extLst>
          </p:cNvPr>
          <p:cNvSpPr>
            <a:spLocks noGrp="1"/>
          </p:cNvSpPr>
          <p:nvPr>
            <p:ph type="title"/>
          </p:nvPr>
        </p:nvSpPr>
        <p:spPr>
          <a:xfrm>
            <a:off x="539552" y="404664"/>
            <a:ext cx="8229600" cy="1066800"/>
          </a:xfrm>
        </p:spPr>
        <p:txBody>
          <a:bodyPr>
            <a:normAutofit/>
          </a:bodyPr>
          <a:lstStyle/>
          <a:p>
            <a:r>
              <a:rPr lang="de-DE" dirty="0"/>
              <a:t>„Erlebnis/ Erfahrung“?</a:t>
            </a:r>
          </a:p>
        </p:txBody>
      </p:sp>
    </p:spTree>
    <p:extLst>
      <p:ext uri="{BB962C8B-B14F-4D97-AF65-F5344CB8AC3E}">
        <p14:creationId xmlns:p14="http://schemas.microsoft.com/office/powerpoint/2010/main" val="1005316601"/>
      </p:ext>
    </p:extLst>
  </p:cSld>
  <p:clrMapOvr>
    <a:masterClrMapping/>
  </p:clrMapOvr>
  <p:transition>
    <p:pull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858EADFC-C162-4CAA-B1F6-FF14209538B0}"/>
              </a:ext>
            </a:extLst>
          </p:cNvPr>
          <p:cNvSpPr>
            <a:spLocks noGrp="1"/>
          </p:cNvSpPr>
          <p:nvPr>
            <p:ph type="title"/>
          </p:nvPr>
        </p:nvSpPr>
        <p:spPr>
          <a:xfrm>
            <a:off x="291043" y="477282"/>
            <a:ext cx="8229600" cy="1066800"/>
          </a:xfrm>
        </p:spPr>
        <p:txBody>
          <a:bodyPr>
            <a:normAutofit/>
          </a:bodyPr>
          <a:lstStyle/>
          <a:p>
            <a:r>
              <a:rPr lang="de-DE" dirty="0"/>
              <a:t>„Public </a:t>
            </a:r>
            <a:r>
              <a:rPr lang="de-DE" dirty="0" err="1"/>
              <a:t>History</a:t>
            </a:r>
            <a:r>
              <a:rPr lang="de-DE" dirty="0"/>
              <a:t>“?</a:t>
            </a:r>
          </a:p>
        </p:txBody>
      </p:sp>
    </p:spTree>
    <p:extLst>
      <p:ext uri="{BB962C8B-B14F-4D97-AF65-F5344CB8AC3E}">
        <p14:creationId xmlns:p14="http://schemas.microsoft.com/office/powerpoint/2010/main" val="2000696025"/>
      </p:ext>
    </p:extLst>
  </p:cSld>
  <p:clrMapOvr>
    <a:masterClrMapping/>
  </p:clrMapOvr>
  <p:transition>
    <p:pull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858EADFC-C162-4CAA-B1F6-FF14209538B0}"/>
              </a:ext>
            </a:extLst>
          </p:cNvPr>
          <p:cNvSpPr>
            <a:spLocks noGrp="1"/>
          </p:cNvSpPr>
          <p:nvPr>
            <p:ph type="title"/>
          </p:nvPr>
        </p:nvSpPr>
        <p:spPr>
          <a:xfrm>
            <a:off x="539552" y="404664"/>
            <a:ext cx="8229600" cy="1066800"/>
          </a:xfrm>
        </p:spPr>
        <p:txBody>
          <a:bodyPr>
            <a:normAutofit fontScale="90000"/>
          </a:bodyPr>
          <a:lstStyle/>
          <a:p>
            <a:r>
              <a:rPr lang="de-DE" dirty="0"/>
              <a:t>Wo bitte geht es zur „Erinnerungskultur“?</a:t>
            </a:r>
          </a:p>
        </p:txBody>
      </p:sp>
    </p:spTree>
    <p:extLst>
      <p:ext uri="{BB962C8B-B14F-4D97-AF65-F5344CB8AC3E}">
        <p14:creationId xmlns:p14="http://schemas.microsoft.com/office/powerpoint/2010/main" val="3830156507"/>
      </p:ext>
    </p:extLst>
  </p:cSld>
  <p:clrMapOvr>
    <a:masterClrMapping/>
  </p:clrMapOvr>
  <p:transition>
    <p:pull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858EADFC-C162-4CAA-B1F6-FF14209538B0}"/>
              </a:ext>
            </a:extLst>
          </p:cNvPr>
          <p:cNvSpPr>
            <a:spLocks noGrp="1"/>
          </p:cNvSpPr>
          <p:nvPr>
            <p:ph type="title"/>
          </p:nvPr>
        </p:nvSpPr>
        <p:spPr>
          <a:xfrm>
            <a:off x="539552" y="404664"/>
            <a:ext cx="8229600" cy="1066800"/>
          </a:xfrm>
        </p:spPr>
        <p:txBody>
          <a:bodyPr>
            <a:normAutofit/>
          </a:bodyPr>
          <a:lstStyle/>
          <a:p>
            <a:r>
              <a:rPr lang="de-DE" dirty="0"/>
              <a:t>„Gedächtnis“</a:t>
            </a:r>
          </a:p>
        </p:txBody>
      </p:sp>
    </p:spTree>
    <p:extLst>
      <p:ext uri="{BB962C8B-B14F-4D97-AF65-F5344CB8AC3E}">
        <p14:creationId xmlns:p14="http://schemas.microsoft.com/office/powerpoint/2010/main" val="4152371612"/>
      </p:ext>
    </p:extLst>
  </p:cSld>
  <p:clrMapOvr>
    <a:masterClrMapping/>
  </p:clrMapOvr>
  <p:transition>
    <p:pull dir="r"/>
  </p:transition>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88BE5401-B15F-46ED-B047-60642CB56FCD}"/>
              </a:ext>
            </a:extLst>
          </p:cNvPr>
          <p:cNvSpPr>
            <a:spLocks noGrp="1"/>
          </p:cNvSpPr>
          <p:nvPr>
            <p:ph type="title"/>
          </p:nvPr>
        </p:nvSpPr>
        <p:spPr>
          <a:xfrm>
            <a:off x="827584" y="692696"/>
            <a:ext cx="6768752" cy="1944216"/>
          </a:xfrm>
        </p:spPr>
        <p:txBody>
          <a:bodyPr>
            <a:normAutofit/>
          </a:bodyPr>
          <a:lstStyle/>
          <a:p>
            <a:pPr algn="ctr"/>
            <a:r>
              <a:rPr lang="de-DE" dirty="0"/>
              <a:t>Das kulturelle Gedächtnis</a:t>
            </a:r>
            <a:br>
              <a:rPr lang="de-DE" dirty="0"/>
            </a:br>
            <a:r>
              <a:rPr lang="de-DE" dirty="0"/>
              <a:t>(Jan und Aleida Assmann)</a:t>
            </a:r>
            <a:br>
              <a:rPr lang="de-DE" dirty="0"/>
            </a:br>
            <a:endParaRPr lang="de-DE" dirty="0"/>
          </a:p>
        </p:txBody>
      </p:sp>
    </p:spTree>
    <p:extLst>
      <p:ext uri="{BB962C8B-B14F-4D97-AF65-F5344CB8AC3E}">
        <p14:creationId xmlns:p14="http://schemas.microsoft.com/office/powerpoint/2010/main" val="3313754935"/>
      </p:ext>
    </p:extLst>
  </p:cSld>
  <p:clrMapOvr>
    <a:masterClrMapping/>
  </p:clrMapOvr>
  <p:transition>
    <p:pull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858EADFC-C162-4CAA-B1F6-FF14209538B0}"/>
              </a:ext>
            </a:extLst>
          </p:cNvPr>
          <p:cNvSpPr>
            <a:spLocks noGrp="1"/>
          </p:cNvSpPr>
          <p:nvPr>
            <p:ph type="title"/>
          </p:nvPr>
        </p:nvSpPr>
        <p:spPr>
          <a:xfrm>
            <a:off x="539552" y="404664"/>
            <a:ext cx="8229600" cy="1066800"/>
          </a:xfrm>
        </p:spPr>
        <p:txBody>
          <a:bodyPr>
            <a:normAutofit fontScale="90000"/>
          </a:bodyPr>
          <a:lstStyle/>
          <a:p>
            <a:r>
              <a:rPr lang="de-DE" dirty="0"/>
              <a:t>Wo aber bitte geht es jetzt zur „Erinnerungskultur“?</a:t>
            </a:r>
          </a:p>
        </p:txBody>
      </p:sp>
    </p:spTree>
    <p:extLst>
      <p:ext uri="{BB962C8B-B14F-4D97-AF65-F5344CB8AC3E}">
        <p14:creationId xmlns:p14="http://schemas.microsoft.com/office/powerpoint/2010/main" val="2508393719"/>
      </p:ext>
    </p:extLst>
  </p:cSld>
  <p:clrMapOvr>
    <a:masterClrMapping/>
  </p:clrMapOvr>
  <p:transition>
    <p:pull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858EADFC-C162-4CAA-B1F6-FF14209538B0}"/>
              </a:ext>
            </a:extLst>
          </p:cNvPr>
          <p:cNvSpPr>
            <a:spLocks noGrp="1"/>
          </p:cNvSpPr>
          <p:nvPr>
            <p:ph type="title"/>
          </p:nvPr>
        </p:nvSpPr>
        <p:spPr>
          <a:xfrm>
            <a:off x="421999" y="661338"/>
            <a:ext cx="4061800" cy="1066800"/>
          </a:xfrm>
        </p:spPr>
        <p:txBody>
          <a:bodyPr>
            <a:normAutofit fontScale="90000"/>
          </a:bodyPr>
          <a:lstStyle/>
          <a:p>
            <a:r>
              <a:rPr lang="de-DE" dirty="0"/>
              <a:t>Wo bitte geht es zur „Erinnerungskultur“?</a:t>
            </a:r>
          </a:p>
        </p:txBody>
      </p:sp>
      <p:sp>
        <p:nvSpPr>
          <p:cNvPr id="7" name="Textfeld 6">
            <a:extLst>
              <a:ext uri="{FF2B5EF4-FFF2-40B4-BE49-F238E27FC236}">
                <a16:creationId xmlns:a16="http://schemas.microsoft.com/office/drawing/2014/main" id="{7DFA6A68-4D23-472D-B284-F6E8672EE97C}"/>
              </a:ext>
            </a:extLst>
          </p:cNvPr>
          <p:cNvSpPr txBox="1"/>
          <p:nvPr/>
        </p:nvSpPr>
        <p:spPr>
          <a:xfrm>
            <a:off x="421999" y="1988840"/>
            <a:ext cx="8280920" cy="4062651"/>
          </a:xfrm>
          <a:prstGeom prst="rect">
            <a:avLst/>
          </a:prstGeom>
          <a:noFill/>
        </p:spPr>
        <p:txBody>
          <a:bodyPr wrap="square" rtlCol="0">
            <a:spAutoFit/>
          </a:bodyPr>
          <a:lstStyle/>
          <a:p>
            <a:pPr marR="0" lvl="0" algn="l" defTabSz="914400" rtl="0" eaLnBrk="1" fontAlgn="auto" latinLnBrk="0" hangingPunct="1">
              <a:lnSpc>
                <a:spcPct val="100000"/>
              </a:lnSpc>
              <a:spcBef>
                <a:spcPts val="0"/>
              </a:spcBef>
              <a:spcAft>
                <a:spcPts val="0"/>
              </a:spcAft>
              <a:buClrTx/>
              <a:buSzTx/>
              <a:tabLst/>
              <a:defRPr/>
            </a:pPr>
            <a:r>
              <a:rPr lang="de-DE" sz="2400" dirty="0">
                <a:effectLst/>
                <a:ea typeface="Times New Roman" panose="02020603050405020304" pitchFamily="18" charset="0"/>
              </a:rPr>
              <a:t>= verschieden Formen der </a:t>
            </a:r>
            <a:r>
              <a:rPr lang="de-DE" sz="2400" dirty="0">
                <a:solidFill>
                  <a:schemeClr val="accent3"/>
                </a:solidFill>
                <a:effectLst/>
                <a:ea typeface="Times New Roman" panose="02020603050405020304" pitchFamily="18" charset="0"/>
              </a:rPr>
              <a:t>bewussten Erinnerung </a:t>
            </a:r>
            <a:r>
              <a:rPr lang="de-DE" sz="2400" dirty="0">
                <a:effectLst/>
                <a:ea typeface="Times New Roman" panose="02020603050405020304" pitchFamily="18" charset="0"/>
              </a:rPr>
              <a:t>an historische Ereignisse, Persönlichkeiten, </a:t>
            </a:r>
            <a:r>
              <a:rPr lang="de-DE" sz="2400" dirty="0">
                <a:ea typeface="Times New Roman" panose="02020603050405020304" pitchFamily="18" charset="0"/>
              </a:rPr>
              <a:t>P</a:t>
            </a:r>
            <a:r>
              <a:rPr lang="de-DE" sz="2400" dirty="0">
                <a:effectLst/>
                <a:ea typeface="Times New Roman" panose="02020603050405020304" pitchFamily="18" charset="0"/>
              </a:rPr>
              <a:t>rozesse unter Beachtung von …</a:t>
            </a:r>
          </a:p>
          <a:p>
            <a:pPr marR="0" lvl="0" algn="l" defTabSz="914400" rtl="0" eaLnBrk="1" fontAlgn="auto" latinLnBrk="0" hangingPunct="1">
              <a:lnSpc>
                <a:spcPct val="100000"/>
              </a:lnSpc>
              <a:spcBef>
                <a:spcPts val="0"/>
              </a:spcBef>
              <a:spcAft>
                <a:spcPts val="0"/>
              </a:spcAft>
              <a:buClrTx/>
              <a:buSzTx/>
              <a:tabLst/>
              <a:defRPr/>
            </a:pPr>
            <a:r>
              <a:rPr lang="de-DE" sz="2400" dirty="0">
                <a:ea typeface="Times New Roman" panose="02020603050405020304" pitchFamily="18" charset="0"/>
              </a:rPr>
              <a:t>1. </a:t>
            </a:r>
            <a:r>
              <a:rPr lang="de-DE" sz="2400" dirty="0">
                <a:effectLst/>
                <a:ea typeface="Times New Roman" panose="02020603050405020304" pitchFamily="18" charset="0"/>
              </a:rPr>
              <a:t> s</a:t>
            </a:r>
            <a:r>
              <a:rPr lang="de-DE" sz="2400" dirty="0">
                <a:ea typeface="Times New Roman" panose="02020603050405020304" pitchFamily="18" charset="0"/>
              </a:rPr>
              <a:t>ozialen Rahmenbedingungen</a:t>
            </a:r>
            <a:endParaRPr lang="de-DE" sz="2400" dirty="0">
              <a:effectLst/>
              <a:ea typeface="Times New Roman" panose="02020603050405020304" pitchFamily="18" charset="0"/>
            </a:endParaRPr>
          </a:p>
          <a:p>
            <a:pPr marR="0" lvl="0" algn="l" defTabSz="914400" rtl="0" eaLnBrk="1" fontAlgn="auto" latinLnBrk="0" hangingPunct="1">
              <a:lnSpc>
                <a:spcPct val="100000"/>
              </a:lnSpc>
              <a:spcBef>
                <a:spcPts val="0"/>
              </a:spcBef>
              <a:spcAft>
                <a:spcPts val="0"/>
              </a:spcAft>
              <a:buClrTx/>
              <a:buSzTx/>
              <a:tabLst/>
              <a:defRPr/>
            </a:pPr>
            <a:r>
              <a:rPr lang="de-DE" sz="2400" dirty="0">
                <a:effectLst/>
                <a:ea typeface="Times New Roman" panose="02020603050405020304" pitchFamily="18" charset="0"/>
              </a:rPr>
              <a:t>2. </a:t>
            </a:r>
            <a:r>
              <a:rPr lang="de-DE" sz="2400" dirty="0">
                <a:ea typeface="Times New Roman" panose="02020603050405020304" pitchFamily="18" charset="0"/>
              </a:rPr>
              <a:t>n</a:t>
            </a:r>
            <a:r>
              <a:rPr lang="de-DE" sz="2400" dirty="0">
                <a:effectLst/>
                <a:ea typeface="Times New Roman" panose="02020603050405020304" pitchFamily="18" charset="0"/>
              </a:rPr>
              <a:t>ationalen Deutungshorizonte</a:t>
            </a:r>
          </a:p>
          <a:p>
            <a:pPr marR="0" lvl="0" algn="l" defTabSz="914400" rtl="0" eaLnBrk="1" fontAlgn="auto" latinLnBrk="0" hangingPunct="1">
              <a:lnSpc>
                <a:spcPct val="100000"/>
              </a:lnSpc>
              <a:spcBef>
                <a:spcPts val="0"/>
              </a:spcBef>
              <a:spcAft>
                <a:spcPts val="0"/>
              </a:spcAft>
              <a:buClrTx/>
              <a:buSzTx/>
              <a:tabLst/>
              <a:defRPr/>
            </a:pPr>
            <a:r>
              <a:rPr lang="de-DE" sz="2400" dirty="0">
                <a:effectLst/>
                <a:ea typeface="Times New Roman" panose="02020603050405020304" pitchFamily="18" charset="0"/>
              </a:rPr>
              <a:t>3. Deutungsmustern, die die Sinnbildung und Narrative beeinflussen</a:t>
            </a:r>
          </a:p>
          <a:p>
            <a:pPr marR="0" lvl="0" algn="l" defTabSz="914400" rtl="0" eaLnBrk="1" fontAlgn="auto" latinLnBrk="0" hangingPunct="1">
              <a:lnSpc>
                <a:spcPct val="100000"/>
              </a:lnSpc>
              <a:spcBef>
                <a:spcPts val="0"/>
              </a:spcBef>
              <a:spcAft>
                <a:spcPts val="0"/>
              </a:spcAft>
              <a:buClrTx/>
              <a:buSzTx/>
              <a:tabLst/>
              <a:defRPr/>
            </a:pPr>
            <a:r>
              <a:rPr lang="de-DE" sz="2400" dirty="0">
                <a:ea typeface="Times New Roman" panose="02020603050405020304" pitchFamily="18" charset="0"/>
              </a:rPr>
              <a:t>4. Medien, mit denen Erinnerungen kommuniziert werden</a:t>
            </a:r>
          </a:p>
          <a:p>
            <a:pPr marR="0" lvl="0" algn="l" defTabSz="914400" rtl="0" eaLnBrk="1" fontAlgn="auto" latinLnBrk="0" hangingPunct="1">
              <a:lnSpc>
                <a:spcPct val="100000"/>
              </a:lnSpc>
              <a:spcBef>
                <a:spcPts val="0"/>
              </a:spcBef>
              <a:spcAft>
                <a:spcPts val="0"/>
              </a:spcAft>
              <a:buClrTx/>
              <a:buSzTx/>
              <a:tabLst/>
              <a:defRPr/>
            </a:pPr>
            <a:endParaRPr lang="de-DE" sz="2400" dirty="0">
              <a:ea typeface="Times New Roman" panose="02020603050405020304" pitchFamily="18" charset="0"/>
            </a:endParaRPr>
          </a:p>
          <a:p>
            <a:pPr marR="0" lvl="0" algn="l" defTabSz="914400" rtl="0" eaLnBrk="1" fontAlgn="auto" latinLnBrk="0" hangingPunct="1">
              <a:lnSpc>
                <a:spcPct val="100000"/>
              </a:lnSpc>
              <a:spcBef>
                <a:spcPts val="0"/>
              </a:spcBef>
              <a:spcAft>
                <a:spcPts val="0"/>
              </a:spcAft>
              <a:buClrTx/>
              <a:buSzTx/>
              <a:tabLst/>
              <a:defRPr/>
            </a:pPr>
            <a:r>
              <a:rPr lang="de-DE" sz="1400" dirty="0">
                <a:ea typeface="Times New Roman" panose="02020603050405020304" pitchFamily="18" charset="0"/>
              </a:rPr>
              <a:t>(nach Christoph </a:t>
            </a:r>
            <a:r>
              <a:rPr lang="de-DE" sz="1400" dirty="0" err="1">
                <a:ea typeface="Times New Roman" panose="02020603050405020304" pitchFamily="18" charset="0"/>
              </a:rPr>
              <a:t>Cornelißen</a:t>
            </a:r>
            <a:r>
              <a:rPr lang="de-DE" sz="1400" dirty="0">
                <a:ea typeface="Times New Roman" panose="02020603050405020304" pitchFamily="18" charset="0"/>
              </a:rPr>
              <a:t>: Was heißt Erinnerungskultur? Begriffe – Methode – Perspektiven, in: GWU 54/10 (2003), S. 548-563; </a:t>
            </a:r>
            <a:r>
              <a:rPr lang="de-DE" sz="1400" dirty="0" err="1">
                <a:ea typeface="Times New Roman" panose="02020603050405020304" pitchFamily="18" charset="0"/>
              </a:rPr>
              <a:t>ders</a:t>
            </a:r>
            <a:r>
              <a:rPr lang="de-DE" sz="1400" dirty="0">
                <a:ea typeface="Times New Roman" panose="02020603050405020304" pitchFamily="18" charset="0"/>
              </a:rPr>
              <a:t>., in: https://docupedia.de/</a:t>
            </a:r>
            <a:r>
              <a:rPr lang="de-DE" sz="1400" dirty="0" err="1">
                <a:ea typeface="Times New Roman" panose="02020603050405020304" pitchFamily="18" charset="0"/>
              </a:rPr>
              <a:t>zg</a:t>
            </a:r>
            <a:r>
              <a:rPr lang="de-DE" sz="1400" dirty="0">
                <a:ea typeface="Times New Roman" panose="02020603050405020304" pitchFamily="18" charset="0"/>
              </a:rPr>
              <a:t>/Erinnerungskulturen_Version_2.0_Christoph_Cornelißen (12.12.2021)</a:t>
            </a:r>
          </a:p>
        </p:txBody>
      </p:sp>
    </p:spTree>
    <p:extLst>
      <p:ext uri="{BB962C8B-B14F-4D97-AF65-F5344CB8AC3E}">
        <p14:creationId xmlns:p14="http://schemas.microsoft.com/office/powerpoint/2010/main" val="3604983791"/>
      </p:ext>
    </p:extLst>
  </p:cSld>
  <p:clrMapOvr>
    <a:masterClrMapping/>
  </p:clrMapOvr>
  <p:transition>
    <p:pull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feld 6">
            <a:extLst>
              <a:ext uri="{FF2B5EF4-FFF2-40B4-BE49-F238E27FC236}">
                <a16:creationId xmlns:a16="http://schemas.microsoft.com/office/drawing/2014/main" id="{7DFA6A68-4D23-472D-B284-F6E8672EE97C}"/>
              </a:ext>
            </a:extLst>
          </p:cNvPr>
          <p:cNvSpPr txBox="1"/>
          <p:nvPr/>
        </p:nvSpPr>
        <p:spPr>
          <a:xfrm>
            <a:off x="755576" y="3429000"/>
            <a:ext cx="7885528" cy="2092881"/>
          </a:xfrm>
          <a:prstGeom prst="rect">
            <a:avLst/>
          </a:prstGeom>
          <a:noFill/>
        </p:spPr>
        <p:txBody>
          <a:bodyPr wrap="square" rtlCol="0">
            <a:spAutoFit/>
          </a:bodyPr>
          <a:lstStyle/>
          <a:p>
            <a:pPr marR="0" lvl="0" algn="l" defTabSz="914400" rtl="0" eaLnBrk="1" fontAlgn="auto" latinLnBrk="0" hangingPunct="1">
              <a:lnSpc>
                <a:spcPct val="100000"/>
              </a:lnSpc>
              <a:spcBef>
                <a:spcPts val="0"/>
              </a:spcBef>
              <a:spcAft>
                <a:spcPts val="0"/>
              </a:spcAft>
              <a:buClrTx/>
              <a:buSzTx/>
              <a:tabLst/>
              <a:defRPr/>
            </a:pPr>
            <a:r>
              <a:rPr lang="de-DE" sz="2800" i="0" dirty="0">
                <a:effectLst/>
                <a:latin typeface="Calibri" panose="020F0502020204030204" pitchFamily="34" charset="0"/>
                <a:cs typeface="Calibri" panose="020F0502020204030204" pitchFamily="34" charset="0"/>
              </a:rPr>
              <a:t>= historisch und kulturell variable Ausprägungen </a:t>
            </a:r>
            <a:r>
              <a:rPr lang="de-DE" sz="2800" dirty="0">
                <a:latin typeface="Calibri" panose="020F0502020204030204" pitchFamily="34" charset="0"/>
                <a:cs typeface="Calibri" panose="020F0502020204030204" pitchFamily="34" charset="0"/>
              </a:rPr>
              <a:t>des</a:t>
            </a:r>
            <a:r>
              <a:rPr lang="de-DE" sz="2800" i="0" dirty="0">
                <a:effectLst/>
                <a:latin typeface="Calibri" panose="020F0502020204030204" pitchFamily="34" charset="0"/>
                <a:cs typeface="Calibri" panose="020F0502020204030204" pitchFamily="34" charset="0"/>
              </a:rPr>
              <a:t> </a:t>
            </a:r>
            <a:r>
              <a:rPr lang="de-DE" sz="2800" i="0" u="none" strike="noStrike" dirty="0">
                <a:effectLst/>
                <a:latin typeface="Calibri" panose="020F0502020204030204" pitchFamily="34" charset="0"/>
                <a:cs typeface="Calibri" panose="020F0502020204030204" pitchFamily="34" charset="0"/>
              </a:rPr>
              <a:t>kollektivem Gedächtnis</a:t>
            </a:r>
            <a:r>
              <a:rPr lang="de-DE" sz="2800" i="0" dirty="0">
                <a:effectLst/>
                <a:latin typeface="Calibri" panose="020F0502020204030204" pitchFamily="34" charset="0"/>
                <a:cs typeface="Calibri" panose="020F0502020204030204" pitchFamily="34" charset="0"/>
              </a:rPr>
              <a:t>.</a:t>
            </a:r>
          </a:p>
          <a:p>
            <a:pPr marR="0" lvl="0" algn="l" defTabSz="914400" rtl="0" eaLnBrk="1" fontAlgn="auto" latinLnBrk="0" hangingPunct="1">
              <a:lnSpc>
                <a:spcPct val="100000"/>
              </a:lnSpc>
              <a:spcBef>
                <a:spcPts val="0"/>
              </a:spcBef>
              <a:spcAft>
                <a:spcPts val="0"/>
              </a:spcAft>
              <a:buClrTx/>
              <a:buSzTx/>
              <a:tabLst/>
              <a:defRPr/>
            </a:pPr>
            <a:endParaRPr lang="de-DE" sz="1400" dirty="0">
              <a:solidFill>
                <a:srgbClr val="202122"/>
              </a:solidFill>
              <a:latin typeface="Calibri" panose="020F0502020204030204" pitchFamily="34" charset="0"/>
              <a:ea typeface="Times New Roman" panose="02020603050405020304" pitchFamily="18" charset="0"/>
              <a:cs typeface="Calibri" panose="020F0502020204030204" pitchFamily="34" charset="0"/>
            </a:endParaRPr>
          </a:p>
          <a:p>
            <a:pPr marR="0" lvl="0" algn="r" defTabSz="914400" rtl="0" eaLnBrk="1" fontAlgn="auto" latinLnBrk="0" hangingPunct="1">
              <a:lnSpc>
                <a:spcPct val="100000"/>
              </a:lnSpc>
              <a:spcBef>
                <a:spcPts val="0"/>
              </a:spcBef>
              <a:spcAft>
                <a:spcPts val="0"/>
              </a:spcAft>
              <a:buClrTx/>
              <a:buSzTx/>
              <a:tabLst/>
              <a:defRPr/>
            </a:pPr>
            <a:endParaRPr lang="de-DE" sz="2000" dirty="0">
              <a:latin typeface="Calibri" panose="020F0502020204030204" pitchFamily="34" charset="0"/>
              <a:ea typeface="Times New Roman" panose="02020603050405020304" pitchFamily="18" charset="0"/>
              <a:cs typeface="Calibri" panose="020F0502020204030204" pitchFamily="34" charset="0"/>
            </a:endParaRPr>
          </a:p>
          <a:p>
            <a:pPr marR="0" lvl="0" algn="r" defTabSz="914400" rtl="0" eaLnBrk="1" fontAlgn="auto" latinLnBrk="0" hangingPunct="1">
              <a:lnSpc>
                <a:spcPct val="100000"/>
              </a:lnSpc>
              <a:spcBef>
                <a:spcPts val="0"/>
              </a:spcBef>
              <a:spcAft>
                <a:spcPts val="0"/>
              </a:spcAft>
              <a:buClrTx/>
              <a:buSzTx/>
              <a:tabLst/>
              <a:defRPr/>
            </a:pPr>
            <a:r>
              <a:rPr lang="de-DE" sz="2000" dirty="0">
                <a:latin typeface="Calibri" panose="020F0502020204030204" pitchFamily="34" charset="0"/>
                <a:ea typeface="Times New Roman" panose="02020603050405020304" pitchFamily="18" charset="0"/>
                <a:cs typeface="Calibri" panose="020F0502020204030204" pitchFamily="34" charset="0"/>
              </a:rPr>
              <a:t>(</a:t>
            </a:r>
            <a:r>
              <a:rPr lang="de-DE" sz="2000" b="0" i="0" dirty="0">
                <a:solidFill>
                  <a:srgbClr val="202122"/>
                </a:solidFill>
                <a:effectLst/>
                <a:latin typeface="Calibri" panose="020F0502020204030204" pitchFamily="34" charset="0"/>
                <a:cs typeface="Calibri" panose="020F0502020204030204" pitchFamily="34" charset="0"/>
              </a:rPr>
              <a:t>Astrid Erll: </a:t>
            </a:r>
            <a:r>
              <a:rPr lang="de-DE" sz="2000" b="0" i="1" dirty="0">
                <a:solidFill>
                  <a:srgbClr val="202122"/>
                </a:solidFill>
                <a:effectLst/>
                <a:latin typeface="Calibri" panose="020F0502020204030204" pitchFamily="34" charset="0"/>
                <a:cs typeface="Calibri" panose="020F0502020204030204" pitchFamily="34" charset="0"/>
              </a:rPr>
              <a:t>Kollektives Gedächtnis und Erinnerungskultur. Eine Einführung.</a:t>
            </a:r>
            <a:r>
              <a:rPr lang="de-DE" sz="2000" b="0" i="0" dirty="0">
                <a:solidFill>
                  <a:srgbClr val="202122"/>
                </a:solidFill>
                <a:effectLst/>
                <a:latin typeface="Calibri" panose="020F0502020204030204" pitchFamily="34" charset="0"/>
                <a:cs typeface="Calibri" panose="020F0502020204030204" pitchFamily="34" charset="0"/>
              </a:rPr>
              <a:t> 3. Auflage. Stuttgart 2017</a:t>
            </a:r>
            <a:endParaRPr lang="de-DE" sz="2000" dirty="0">
              <a:latin typeface="Calibri" panose="020F0502020204030204" pitchFamily="34" charset="0"/>
              <a:ea typeface="Times New Roman" panose="02020603050405020304" pitchFamily="18" charset="0"/>
              <a:cs typeface="Calibri" panose="020F0502020204030204" pitchFamily="34" charset="0"/>
            </a:endParaRPr>
          </a:p>
        </p:txBody>
      </p:sp>
    </p:spTree>
    <p:extLst>
      <p:ext uri="{BB962C8B-B14F-4D97-AF65-F5344CB8AC3E}">
        <p14:creationId xmlns:p14="http://schemas.microsoft.com/office/powerpoint/2010/main" val="696759675"/>
      </p:ext>
    </p:extLst>
  </p:cSld>
  <p:clrMapOvr>
    <a:masterClrMapping/>
  </p:clrMapOvr>
  <p:transition>
    <p:pull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DB00E73-0344-4378-B36D-C385D942E0F3}"/>
              </a:ext>
            </a:extLst>
          </p:cNvPr>
          <p:cNvSpPr>
            <a:spLocks noGrp="1"/>
          </p:cNvSpPr>
          <p:nvPr>
            <p:ph type="title"/>
          </p:nvPr>
        </p:nvSpPr>
        <p:spPr>
          <a:xfrm>
            <a:off x="1907704" y="1844824"/>
            <a:ext cx="5760640" cy="2736304"/>
          </a:xfrm>
        </p:spPr>
        <p:txBody>
          <a:bodyPr>
            <a:normAutofit/>
          </a:bodyPr>
          <a:lstStyle/>
          <a:p>
            <a:pPr algn="ctr"/>
            <a:r>
              <a:rPr lang="de-DE" dirty="0"/>
              <a:t>Gedächtnis – Erinnern – Vergessen:</a:t>
            </a:r>
            <a:br>
              <a:rPr lang="de-DE" dirty="0"/>
            </a:br>
            <a:r>
              <a:rPr lang="de-DE" dirty="0"/>
              <a:t>Konstruktiver Charakter und Gegenwartsbezug</a:t>
            </a:r>
          </a:p>
        </p:txBody>
      </p:sp>
    </p:spTree>
    <p:extLst>
      <p:ext uri="{BB962C8B-B14F-4D97-AF65-F5344CB8AC3E}">
        <p14:creationId xmlns:p14="http://schemas.microsoft.com/office/powerpoint/2010/main" val="3408631934"/>
      </p:ext>
    </p:extLst>
  </p:cSld>
  <p:clrMapOvr>
    <a:masterClrMapping/>
  </p:clrMapOvr>
  <p:transition>
    <p:pull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eck 3"/>
          <p:cNvSpPr/>
          <p:nvPr/>
        </p:nvSpPr>
        <p:spPr>
          <a:xfrm>
            <a:off x="454439" y="573091"/>
            <a:ext cx="8798081" cy="6340197"/>
          </a:xfrm>
          <a:prstGeom prst="rect">
            <a:avLst/>
          </a:prstGeom>
          <a:solidFill>
            <a:srgbClr val="FFFDE9"/>
          </a:solidFill>
        </p:spPr>
        <p:txBody>
          <a:bodyPr wrap="square">
            <a:spAutoFit/>
          </a:bodyPr>
          <a:lstStyle/>
          <a:p>
            <a:pPr>
              <a:tabLst>
                <a:tab pos="135255" algn="l"/>
              </a:tabLst>
            </a:pPr>
            <a:r>
              <a:rPr lang="de-DE" sz="1400" b="1" dirty="0">
                <a:solidFill>
                  <a:srgbClr val="000000"/>
                </a:solidFill>
                <a:latin typeface="Calibri" panose="020F0502020204030204" pitchFamily="34" charset="0"/>
                <a:ea typeface="Times New Roman" panose="02020603050405020304" pitchFamily="18" charset="0"/>
                <a:cs typeface="Calibri" panose="020F0502020204030204" pitchFamily="34" charset="0"/>
              </a:rPr>
              <a:t>Montag, 17.01.2022 </a:t>
            </a:r>
            <a:endParaRPr lang="de-DE" sz="1400" dirty="0">
              <a:latin typeface="Calibri" panose="020F0502020204030204" pitchFamily="34" charset="0"/>
              <a:ea typeface="Calibri" panose="020F0502020204030204" pitchFamily="34" charset="0"/>
              <a:cs typeface="Times New Roman" panose="02020603050405020304" pitchFamily="18" charset="0"/>
            </a:endParaRPr>
          </a:p>
          <a:p>
            <a:pPr>
              <a:tabLst>
                <a:tab pos="135255" algn="l"/>
              </a:tabLst>
            </a:pPr>
            <a:r>
              <a:rPr lang="de-DE" sz="1400" dirty="0">
                <a:solidFill>
                  <a:srgbClr val="000000"/>
                </a:solidFill>
                <a:latin typeface="Calibri" panose="020F0502020204030204" pitchFamily="34" charset="0"/>
                <a:ea typeface="Times New Roman" panose="02020603050405020304" pitchFamily="18" charset="0"/>
                <a:cs typeface="Calibri" panose="020F0502020204030204" pitchFamily="34" charset="0"/>
              </a:rPr>
              <a:t>09:00 Uhr	Einführung : Worum geht es der Erinnerungskultur?</a:t>
            </a:r>
          </a:p>
          <a:p>
            <a:pPr>
              <a:tabLst>
                <a:tab pos="135255" algn="l"/>
              </a:tabLst>
            </a:pPr>
            <a:r>
              <a:rPr lang="de-DE" sz="1400" dirty="0">
                <a:solidFill>
                  <a:srgbClr val="000000"/>
                </a:solidFill>
                <a:latin typeface="Calibri" panose="020F0502020204030204" pitchFamily="34" charset="0"/>
                <a:ea typeface="Times New Roman" panose="02020603050405020304" pitchFamily="18" charset="0"/>
                <a:cs typeface="Calibri" panose="020F0502020204030204" pitchFamily="34" charset="0"/>
              </a:rPr>
              <a:t>10:30 Uhr	Pause</a:t>
            </a:r>
          </a:p>
          <a:p>
            <a:pPr>
              <a:tabLst>
                <a:tab pos="135255" algn="l"/>
              </a:tabLst>
            </a:pPr>
            <a:r>
              <a:rPr lang="de-DE" sz="1400" dirty="0">
                <a:solidFill>
                  <a:srgbClr val="000000"/>
                </a:solidFill>
                <a:latin typeface="Calibri" panose="020F0502020204030204" pitchFamily="34" charset="0"/>
                <a:ea typeface="Times New Roman" panose="02020603050405020304" pitchFamily="18" charset="0"/>
                <a:cs typeface="Calibri" panose="020F0502020204030204" pitchFamily="34" charset="0"/>
              </a:rPr>
              <a:t>10:45 Uhr	Jubiläen und Gedenktage</a:t>
            </a:r>
          </a:p>
          <a:p>
            <a:pPr>
              <a:tabLst>
                <a:tab pos="135255" algn="l"/>
              </a:tabLst>
            </a:pPr>
            <a:r>
              <a:rPr lang="de-DE" sz="1400" dirty="0">
                <a:solidFill>
                  <a:srgbClr val="000000"/>
                </a:solidFill>
                <a:latin typeface="Calibri" panose="020F0502020204030204" pitchFamily="34" charset="0"/>
                <a:ea typeface="Times New Roman" panose="02020603050405020304" pitchFamily="18" charset="0"/>
                <a:cs typeface="Calibri" panose="020F0502020204030204" pitchFamily="34" charset="0"/>
              </a:rPr>
              <a:t>11:30 Uhr	Erinnern oder Vergessen?</a:t>
            </a:r>
            <a:endParaRPr lang="de-DE" sz="1400" dirty="0">
              <a:solidFill>
                <a:srgbClr val="FF0000"/>
              </a:solidFill>
              <a:latin typeface="Calibri" panose="020F0502020204030204" pitchFamily="34" charset="0"/>
              <a:ea typeface="Times New Roman" panose="02020603050405020304" pitchFamily="18" charset="0"/>
              <a:cs typeface="Calibri" panose="020F0502020204030204" pitchFamily="34" charset="0"/>
            </a:endParaRPr>
          </a:p>
          <a:p>
            <a:pPr>
              <a:tabLst>
                <a:tab pos="135255" algn="l"/>
              </a:tabLst>
            </a:pPr>
            <a:r>
              <a:rPr lang="de-DE" sz="1400" dirty="0">
                <a:solidFill>
                  <a:srgbClr val="000000"/>
                </a:solidFill>
                <a:latin typeface="Calibri" panose="020F0502020204030204" pitchFamily="34" charset="0"/>
                <a:ea typeface="Times New Roman" panose="02020603050405020304" pitchFamily="18" charset="0"/>
                <a:cs typeface="Calibri" panose="020F0502020204030204" pitchFamily="34" charset="0"/>
              </a:rPr>
              <a:t>12:30 Uhr	Mittagspause</a:t>
            </a:r>
            <a:endParaRPr lang="de-DE" sz="1400" dirty="0">
              <a:latin typeface="Calibri" panose="020F0502020204030204" pitchFamily="34" charset="0"/>
              <a:ea typeface="Calibri" panose="020F0502020204030204" pitchFamily="34" charset="0"/>
              <a:cs typeface="Times New Roman" panose="02020603050405020304" pitchFamily="18" charset="0"/>
            </a:endParaRPr>
          </a:p>
          <a:p>
            <a:pPr>
              <a:tabLst>
                <a:tab pos="135255" algn="l"/>
              </a:tabLst>
            </a:pPr>
            <a:r>
              <a:rPr lang="de-DE" sz="1400" dirty="0">
                <a:latin typeface="Calibri" panose="020F0502020204030204" pitchFamily="34" charset="0"/>
                <a:ea typeface="Times New Roman" panose="02020603050405020304" pitchFamily="18" charset="0"/>
                <a:cs typeface="Calibri" panose="020F0502020204030204" pitchFamily="34" charset="0"/>
              </a:rPr>
              <a:t>14:00 Uhr	Referat: Erinnerungskultur in Baden-Württemberg (Andreas Schulz, LpB)</a:t>
            </a:r>
          </a:p>
          <a:p>
            <a:pPr>
              <a:tabLst>
                <a:tab pos="135255" algn="l"/>
              </a:tabLst>
            </a:pPr>
            <a:r>
              <a:rPr lang="de-DE" sz="1400" dirty="0">
                <a:latin typeface="Calibri" panose="020F0502020204030204" pitchFamily="34" charset="0"/>
                <a:ea typeface="Calibri" panose="020F0502020204030204" pitchFamily="34" charset="0"/>
                <a:cs typeface="Calibri" panose="020F0502020204030204" pitchFamily="34" charset="0"/>
              </a:rPr>
              <a:t>15:15 Uhr	Pause</a:t>
            </a:r>
            <a:endParaRPr lang="de-DE" sz="1400" dirty="0">
              <a:latin typeface="Calibri" panose="020F0502020204030204" pitchFamily="34" charset="0"/>
              <a:ea typeface="Calibri" panose="020F0502020204030204" pitchFamily="34" charset="0"/>
              <a:cs typeface="Times New Roman" panose="02020603050405020304" pitchFamily="18" charset="0"/>
            </a:endParaRPr>
          </a:p>
          <a:p>
            <a:pPr>
              <a:tabLst>
                <a:tab pos="135255" algn="l"/>
              </a:tabLst>
            </a:pPr>
            <a:r>
              <a:rPr lang="de-DE" sz="1400" dirty="0">
                <a:latin typeface="Calibri" panose="020F0502020204030204" pitchFamily="34" charset="0"/>
                <a:ea typeface="Times New Roman" panose="02020603050405020304" pitchFamily="18" charset="0"/>
                <a:cs typeface="Calibri" panose="020F0502020204030204" pitchFamily="34" charset="0"/>
              </a:rPr>
              <a:t>15:30 Uhr	NS-Erinnerungskultur konkret: - Module zur Auswahl</a:t>
            </a:r>
          </a:p>
          <a:p>
            <a:pPr>
              <a:tabLst>
                <a:tab pos="135255" algn="l"/>
              </a:tabLst>
            </a:pPr>
            <a:r>
              <a:rPr lang="de-DE" sz="1400" dirty="0">
                <a:latin typeface="Calibri" panose="020F0502020204030204" pitchFamily="34" charset="0"/>
                <a:ea typeface="Calibri" panose="020F0502020204030204" pitchFamily="34" charset="0"/>
                <a:cs typeface="Calibri" panose="020F0502020204030204" pitchFamily="34" charset="0"/>
              </a:rPr>
              <a:t>17:45 Uhr	Ende</a:t>
            </a:r>
          </a:p>
          <a:p>
            <a:pPr>
              <a:tabLst>
                <a:tab pos="135255" algn="l"/>
              </a:tabLst>
            </a:pPr>
            <a:r>
              <a:rPr lang="de-DE" sz="1400" b="1" dirty="0">
                <a:latin typeface="Calibri" panose="020F0502020204030204" pitchFamily="34" charset="0"/>
                <a:ea typeface="Calibri" panose="020F0502020204030204" pitchFamily="34" charset="0"/>
                <a:cs typeface="Calibri" panose="020F0502020204030204" pitchFamily="34" charset="0"/>
              </a:rPr>
              <a:t> </a:t>
            </a:r>
            <a:endParaRPr lang="de-DE" sz="1400" dirty="0">
              <a:latin typeface="Calibri" panose="020F0502020204030204" pitchFamily="34" charset="0"/>
              <a:ea typeface="Calibri" panose="020F0502020204030204" pitchFamily="34" charset="0"/>
              <a:cs typeface="Times New Roman" panose="02020603050405020304" pitchFamily="18" charset="0"/>
            </a:endParaRPr>
          </a:p>
          <a:p>
            <a:pPr>
              <a:tabLst>
                <a:tab pos="135255" algn="l"/>
              </a:tabLst>
            </a:pPr>
            <a:r>
              <a:rPr lang="de-DE" sz="1400" b="1" dirty="0">
                <a:latin typeface="Calibri" panose="020F0502020204030204" pitchFamily="34" charset="0"/>
                <a:ea typeface="Calibri" panose="020F0502020204030204" pitchFamily="34" charset="0"/>
                <a:cs typeface="Calibri" panose="020F0502020204030204" pitchFamily="34" charset="0"/>
              </a:rPr>
              <a:t>Diens</a:t>
            </a:r>
            <a:r>
              <a:rPr lang="de-DE" sz="1400" b="1" dirty="0">
                <a:solidFill>
                  <a:srgbClr val="000000"/>
                </a:solidFill>
                <a:latin typeface="Calibri" panose="020F0502020204030204" pitchFamily="34" charset="0"/>
                <a:ea typeface="Times New Roman" panose="02020603050405020304" pitchFamily="18" charset="0"/>
                <a:cs typeface="Calibri" panose="020F0502020204030204" pitchFamily="34" charset="0"/>
              </a:rPr>
              <a:t>tag, 18.01.2022</a:t>
            </a:r>
            <a:endParaRPr lang="de-DE" sz="1400" b="1" dirty="0">
              <a:solidFill>
                <a:srgbClr val="000000"/>
              </a:solidFill>
              <a:latin typeface="Calibri" panose="020F0502020204030204" pitchFamily="34" charset="0"/>
              <a:ea typeface="Times New Roman" panose="02020603050405020304" pitchFamily="18" charset="0"/>
              <a:cs typeface="Times New Roman" panose="02020603050405020304" pitchFamily="18" charset="0"/>
            </a:endParaRPr>
          </a:p>
          <a:p>
            <a:pPr>
              <a:tabLst>
                <a:tab pos="135255" algn="l"/>
              </a:tabLst>
            </a:pPr>
            <a:r>
              <a:rPr lang="de-DE" sz="1400" dirty="0">
                <a:latin typeface="Calibri" panose="020F0502020204030204" pitchFamily="34" charset="0"/>
                <a:ea typeface="Calibri" panose="020F0502020204030204" pitchFamily="34" charset="0"/>
                <a:cs typeface="Calibri" panose="020F0502020204030204" pitchFamily="34" charset="0"/>
              </a:rPr>
              <a:t>08:30 Uhr	Erinnerungskultur in Europa: Das Haus der europäischen Geschichte Brüssel</a:t>
            </a:r>
          </a:p>
          <a:p>
            <a:pPr>
              <a:tabLst>
                <a:tab pos="135255" algn="l"/>
              </a:tabLst>
            </a:pPr>
            <a:r>
              <a:rPr lang="de-DE" sz="1400" dirty="0">
                <a:latin typeface="Calibri" panose="020F0502020204030204" pitchFamily="34" charset="0"/>
                <a:ea typeface="Calibri" panose="020F0502020204030204" pitchFamily="34" charset="0"/>
                <a:cs typeface="Calibri" panose="020F0502020204030204" pitchFamily="34" charset="0"/>
              </a:rPr>
              <a:t>09:00 Uhr	Erinnerungskultur in Europa: Das Beispiel der Russlanddeutschen</a:t>
            </a:r>
          </a:p>
          <a:p>
            <a:pPr>
              <a:tabLst>
                <a:tab pos="135255" algn="l"/>
              </a:tabLst>
            </a:pPr>
            <a:r>
              <a:rPr lang="de-DE" sz="1400" dirty="0">
                <a:latin typeface="Calibri" panose="020F0502020204030204" pitchFamily="34" charset="0"/>
                <a:ea typeface="Calibri" panose="020F0502020204030204" pitchFamily="34" charset="0"/>
                <a:cs typeface="Calibri" panose="020F0502020204030204" pitchFamily="34" charset="0"/>
              </a:rPr>
              <a:t>10:15 Uhr	Pause</a:t>
            </a:r>
            <a:endParaRPr lang="de-DE" sz="1400" dirty="0">
              <a:latin typeface="Calibri" panose="020F0502020204030204" pitchFamily="34" charset="0"/>
              <a:ea typeface="Calibri" panose="020F0502020204030204" pitchFamily="34" charset="0"/>
              <a:cs typeface="Times New Roman" panose="02020603050405020304" pitchFamily="18" charset="0"/>
            </a:endParaRPr>
          </a:p>
          <a:p>
            <a:pPr>
              <a:tabLst>
                <a:tab pos="135255" algn="l"/>
              </a:tabLst>
            </a:pPr>
            <a:r>
              <a:rPr lang="de-DE" sz="1400" dirty="0">
                <a:latin typeface="Calibri" panose="020F0502020204030204" pitchFamily="34" charset="0"/>
                <a:ea typeface="Times New Roman" panose="02020603050405020304" pitchFamily="18" charset="0"/>
                <a:cs typeface="Calibri" panose="020F0502020204030204" pitchFamily="34" charset="0"/>
              </a:rPr>
              <a:t>10:30 Uhr	Deutsch-deutsche Perspektiven: Die Transformationszeit</a:t>
            </a:r>
          </a:p>
          <a:p>
            <a:pPr>
              <a:tabLst>
                <a:tab pos="135255" algn="l"/>
              </a:tabLst>
            </a:pPr>
            <a:r>
              <a:rPr lang="de-DE" sz="1400" dirty="0">
                <a:solidFill>
                  <a:srgbClr val="000000"/>
                </a:solidFill>
                <a:latin typeface="Calibri" panose="020F0502020204030204" pitchFamily="34" charset="0"/>
                <a:ea typeface="Times New Roman" panose="02020603050405020304" pitchFamily="18" charset="0"/>
                <a:cs typeface="Calibri" panose="020F0502020204030204" pitchFamily="34" charset="0"/>
              </a:rPr>
              <a:t>12:30 Uhr	Mittagspause</a:t>
            </a:r>
            <a:endParaRPr lang="de-DE" sz="1400" dirty="0">
              <a:latin typeface="Calibri" panose="020F0502020204030204" pitchFamily="34" charset="0"/>
              <a:ea typeface="Calibri" panose="020F0502020204030204" pitchFamily="34" charset="0"/>
              <a:cs typeface="Times New Roman" panose="02020603050405020304" pitchFamily="18" charset="0"/>
            </a:endParaRPr>
          </a:p>
          <a:p>
            <a:pPr>
              <a:tabLst>
                <a:tab pos="135255" algn="l"/>
              </a:tabLst>
            </a:pPr>
            <a:r>
              <a:rPr lang="de-DE" sz="1400" dirty="0">
                <a:solidFill>
                  <a:srgbClr val="000000"/>
                </a:solidFill>
                <a:latin typeface="Calibri" panose="020F0502020204030204" pitchFamily="34" charset="0"/>
                <a:ea typeface="Times New Roman" panose="02020603050405020304" pitchFamily="18" charset="0"/>
                <a:cs typeface="Calibri" panose="020F0502020204030204" pitchFamily="34" charset="0"/>
              </a:rPr>
              <a:t>14.00 Uhr	Referat: „Schwieriges Erbe“: Das Linden-Museum und der Kolonialismus </a:t>
            </a:r>
          </a:p>
          <a:p>
            <a:pPr>
              <a:tabLst>
                <a:tab pos="135255" algn="l"/>
              </a:tabLst>
            </a:pPr>
            <a:r>
              <a:rPr lang="de-DE" sz="1400" dirty="0">
                <a:solidFill>
                  <a:srgbClr val="000000"/>
                </a:solidFill>
                <a:latin typeface="Calibri" panose="020F0502020204030204" pitchFamily="34" charset="0"/>
                <a:ea typeface="Times New Roman" panose="02020603050405020304" pitchFamily="18" charset="0"/>
                <a:cs typeface="Calibri" panose="020F0502020204030204" pitchFamily="34" charset="0"/>
              </a:rPr>
              <a:t>		(Rosalie Möller/ Markus Himmelsbach, Lindenmuseum Stuttgart)</a:t>
            </a:r>
            <a:r>
              <a:rPr lang="de-DE" sz="1400" dirty="0">
                <a:latin typeface="Calibri" panose="020F0502020204030204" pitchFamily="34" charset="0"/>
                <a:ea typeface="Times New Roman" panose="02020603050405020304" pitchFamily="18" charset="0"/>
                <a:cs typeface="Calibri" panose="020F0502020204030204" pitchFamily="34" charset="0"/>
              </a:rPr>
              <a:t> </a:t>
            </a:r>
          </a:p>
          <a:p>
            <a:pPr>
              <a:tabLst>
                <a:tab pos="135255" algn="l"/>
              </a:tabLst>
            </a:pPr>
            <a:r>
              <a:rPr lang="de-DE" sz="1400" dirty="0">
                <a:solidFill>
                  <a:srgbClr val="000000"/>
                </a:solidFill>
                <a:latin typeface="Calibri" panose="020F0502020204030204" pitchFamily="34" charset="0"/>
                <a:ea typeface="Times New Roman" panose="02020603050405020304" pitchFamily="18" charset="0"/>
                <a:cs typeface="Calibri" panose="020F0502020204030204" pitchFamily="34" charset="0"/>
              </a:rPr>
              <a:t>15:15 Uhr	P</a:t>
            </a:r>
            <a:r>
              <a:rPr lang="de-DE" sz="1400" dirty="0">
                <a:latin typeface="Calibri" panose="020F0502020204030204" pitchFamily="34" charset="0"/>
                <a:ea typeface="Times New Roman" panose="02020603050405020304" pitchFamily="18" charset="0"/>
                <a:cs typeface="Calibri" panose="020F0502020204030204" pitchFamily="34" charset="0"/>
              </a:rPr>
              <a:t>ause</a:t>
            </a:r>
            <a:endParaRPr lang="de-DE" sz="1400" dirty="0">
              <a:latin typeface="Calibri" panose="020F0502020204030204" pitchFamily="34" charset="0"/>
              <a:ea typeface="Calibri" panose="020F0502020204030204" pitchFamily="34" charset="0"/>
              <a:cs typeface="Times New Roman" panose="02020603050405020304" pitchFamily="18" charset="0"/>
            </a:endParaRPr>
          </a:p>
          <a:p>
            <a:pPr>
              <a:tabLst>
                <a:tab pos="135255" algn="l"/>
              </a:tabLst>
            </a:pPr>
            <a:r>
              <a:rPr lang="de-DE" sz="1400" dirty="0">
                <a:latin typeface="Calibri" panose="020F0502020204030204" pitchFamily="34" charset="0"/>
                <a:ea typeface="Calibri" panose="020F0502020204030204" pitchFamily="34" charset="0"/>
                <a:cs typeface="Calibri" panose="020F0502020204030204" pitchFamily="34" charset="0"/>
              </a:rPr>
              <a:t>15:45 Uhr	K</a:t>
            </a:r>
            <a:r>
              <a:rPr lang="de-DE" sz="1400" dirty="0">
                <a:latin typeface="Calibri" panose="020F0502020204030204" pitchFamily="34" charset="0"/>
                <a:ea typeface="Times New Roman" panose="02020603050405020304" pitchFamily="18" charset="0"/>
                <a:cs typeface="Calibri" panose="020F0502020204030204" pitchFamily="34" charset="0"/>
              </a:rPr>
              <a:t>oloniale Erinnerung: Umsetzung im Unterricht</a:t>
            </a:r>
          </a:p>
          <a:p>
            <a:pPr>
              <a:tabLst>
                <a:tab pos="135255" algn="l"/>
              </a:tabLst>
            </a:pPr>
            <a:r>
              <a:rPr lang="de-DE" sz="1400" dirty="0">
                <a:latin typeface="Calibri" panose="020F0502020204030204" pitchFamily="34" charset="0"/>
                <a:ea typeface="Times New Roman" panose="02020603050405020304" pitchFamily="18" charset="0"/>
                <a:cs typeface="Calibri" panose="020F0502020204030204" pitchFamily="34" charset="0"/>
              </a:rPr>
              <a:t>17:15 Uhr	Ende</a:t>
            </a:r>
          </a:p>
          <a:p>
            <a:pPr>
              <a:tabLst>
                <a:tab pos="135255" algn="l"/>
              </a:tabLst>
            </a:pPr>
            <a:endParaRPr lang="de-DE" sz="1400" dirty="0">
              <a:latin typeface="Calibri" panose="020F0502020204030204" pitchFamily="34" charset="0"/>
              <a:ea typeface="Calibri" panose="020F0502020204030204" pitchFamily="34" charset="0"/>
              <a:cs typeface="Times New Roman" panose="02020603050405020304" pitchFamily="18" charset="0"/>
            </a:endParaRPr>
          </a:p>
          <a:p>
            <a:pPr>
              <a:tabLst>
                <a:tab pos="135255" algn="l"/>
              </a:tabLst>
            </a:pPr>
            <a:r>
              <a:rPr lang="de-DE" sz="1400" b="1" dirty="0">
                <a:solidFill>
                  <a:srgbClr val="000000"/>
                </a:solidFill>
                <a:latin typeface="Calibri" panose="020F0502020204030204" pitchFamily="34" charset="0"/>
                <a:ea typeface="Times New Roman" panose="02020603050405020304" pitchFamily="18" charset="0"/>
                <a:cs typeface="Calibri" panose="020F0502020204030204" pitchFamily="34" charset="0"/>
              </a:rPr>
              <a:t>Mittwoch, 19.01.2022</a:t>
            </a:r>
            <a:endParaRPr lang="de-DE" sz="1400" dirty="0">
              <a:latin typeface="Calibri" panose="020F0502020204030204" pitchFamily="34" charset="0"/>
              <a:ea typeface="Calibri" panose="020F0502020204030204" pitchFamily="34" charset="0"/>
              <a:cs typeface="Times New Roman" panose="02020603050405020304" pitchFamily="18" charset="0"/>
            </a:endParaRPr>
          </a:p>
          <a:p>
            <a:pPr>
              <a:tabLst>
                <a:tab pos="135255" algn="l"/>
              </a:tabLst>
            </a:pPr>
            <a:r>
              <a:rPr lang="de-DE" sz="1400" dirty="0">
                <a:latin typeface="Calibri" panose="020F0502020204030204" pitchFamily="34" charset="0"/>
                <a:ea typeface="Times New Roman" panose="02020603050405020304" pitchFamily="18" charset="0"/>
                <a:cs typeface="Calibri" panose="020F0502020204030204" pitchFamily="34" charset="0"/>
              </a:rPr>
              <a:t> 8.30  Uhr	Referat: Erinnern in einer „Kultur der Digitalität“ (Florian Hellberg, Lahr)</a:t>
            </a:r>
          </a:p>
          <a:p>
            <a:pPr>
              <a:tabLst>
                <a:tab pos="135255" algn="l"/>
              </a:tabLst>
            </a:pPr>
            <a:r>
              <a:rPr lang="de-DE" sz="1400" dirty="0">
                <a:solidFill>
                  <a:srgbClr val="000000"/>
                </a:solidFill>
                <a:latin typeface="Calibri" panose="020F0502020204030204" pitchFamily="34" charset="0"/>
                <a:ea typeface="Times New Roman" panose="02020603050405020304" pitchFamily="18" charset="0"/>
                <a:cs typeface="Calibri" panose="020F0502020204030204" pitchFamily="34" charset="0"/>
              </a:rPr>
              <a:t>10:15 Uhr	Pause</a:t>
            </a:r>
            <a:endParaRPr lang="de-DE" sz="1400" dirty="0">
              <a:latin typeface="Calibri" panose="020F0502020204030204" pitchFamily="34" charset="0"/>
              <a:ea typeface="Calibri" panose="020F0502020204030204" pitchFamily="34" charset="0"/>
              <a:cs typeface="Times New Roman" panose="02020603050405020304" pitchFamily="18" charset="0"/>
            </a:endParaRPr>
          </a:p>
          <a:p>
            <a:pPr>
              <a:tabLst>
                <a:tab pos="135255" algn="l"/>
              </a:tabLst>
            </a:pPr>
            <a:r>
              <a:rPr lang="de-DE" sz="1400" dirty="0">
                <a:solidFill>
                  <a:srgbClr val="000000"/>
                </a:solidFill>
                <a:latin typeface="Calibri" panose="020F0502020204030204" pitchFamily="34" charset="0"/>
                <a:ea typeface="Times New Roman" panose="02020603050405020304" pitchFamily="18" charset="0"/>
                <a:cs typeface="Calibri" panose="020F0502020204030204" pitchFamily="34" charset="0"/>
              </a:rPr>
              <a:t>10:30 Uhr	Absprachen zur Multiplikation in den </a:t>
            </a:r>
            <a:r>
              <a:rPr lang="de-DE" sz="1400" dirty="0" err="1">
                <a:solidFill>
                  <a:srgbClr val="000000"/>
                </a:solidFill>
                <a:latin typeface="Calibri" panose="020F0502020204030204" pitchFamily="34" charset="0"/>
                <a:ea typeface="Times New Roman" panose="02020603050405020304" pitchFamily="18" charset="0"/>
                <a:cs typeface="Calibri" panose="020F0502020204030204" pitchFamily="34" charset="0"/>
              </a:rPr>
              <a:t>RSTen</a:t>
            </a:r>
            <a:endParaRPr lang="de-DE" sz="1400" dirty="0">
              <a:solidFill>
                <a:srgbClr val="000000"/>
              </a:solidFill>
              <a:latin typeface="Calibri" panose="020F0502020204030204" pitchFamily="34" charset="0"/>
              <a:ea typeface="Times New Roman" panose="02020603050405020304" pitchFamily="18" charset="0"/>
              <a:cs typeface="Calibri" panose="020F0502020204030204" pitchFamily="34" charset="0"/>
            </a:endParaRPr>
          </a:p>
          <a:p>
            <a:pPr>
              <a:tabLst>
                <a:tab pos="135255" algn="l"/>
              </a:tabLst>
            </a:pPr>
            <a:r>
              <a:rPr lang="de-DE" sz="1400" dirty="0">
                <a:solidFill>
                  <a:srgbClr val="000000"/>
                </a:solidFill>
                <a:latin typeface="Calibri" panose="020F0502020204030204" pitchFamily="34" charset="0"/>
                <a:ea typeface="Times New Roman" panose="02020603050405020304" pitchFamily="18" charset="0"/>
                <a:cs typeface="Calibri" panose="020F0502020204030204" pitchFamily="34" charset="0"/>
              </a:rPr>
              <a:t>12:00 Uhr	Ende der Tagung</a:t>
            </a:r>
          </a:p>
          <a:p>
            <a:pPr>
              <a:tabLst>
                <a:tab pos="135255" algn="l"/>
              </a:tabLst>
            </a:pPr>
            <a:endParaRPr lang="de-DE" sz="1400" dirty="0">
              <a:latin typeface="Calibri" panose="020F0502020204030204" pitchFamily="34" charset="0"/>
              <a:ea typeface="Calibri" panose="020F0502020204030204" pitchFamily="34" charset="0"/>
              <a:cs typeface="Times New Roman" panose="02020603050405020304" pitchFamily="18" charset="0"/>
            </a:endParaRPr>
          </a:p>
        </p:txBody>
      </p:sp>
      <p:sp>
        <p:nvSpPr>
          <p:cNvPr id="2" name="Titel 1"/>
          <p:cNvSpPr>
            <a:spLocks noGrp="1"/>
          </p:cNvSpPr>
          <p:nvPr>
            <p:ph type="title"/>
          </p:nvPr>
        </p:nvSpPr>
        <p:spPr>
          <a:xfrm>
            <a:off x="0" y="0"/>
            <a:ext cx="9252520" cy="573091"/>
          </a:xfrm>
          <a:solidFill>
            <a:schemeClr val="accent2"/>
          </a:solidFill>
          <a:ln>
            <a:noFill/>
          </a:ln>
        </p:spPr>
        <p:txBody>
          <a:bodyPr>
            <a:normAutofit/>
          </a:bodyPr>
          <a:lstStyle/>
          <a:p>
            <a:pPr algn="ctr"/>
            <a:r>
              <a:rPr lang="de-DE" sz="2800" b="1" dirty="0">
                <a:solidFill>
                  <a:srgbClr val="FFC000"/>
                </a:solidFill>
                <a:effectLst>
                  <a:outerShdw blurRad="38100" dist="38100" dir="2700000" algn="tl">
                    <a:srgbClr val="000000">
                      <a:alpha val="43137"/>
                    </a:srgbClr>
                  </a:outerShdw>
                </a:effectLst>
                <a:ea typeface="+mn-ea"/>
                <a:cs typeface="Calibri" panose="020F0502020204030204" pitchFamily="34" charset="0"/>
              </a:rPr>
              <a:t>	Tagungsprogramm</a:t>
            </a:r>
          </a:p>
        </p:txBody>
      </p:sp>
    </p:spTree>
    <p:extLst>
      <p:ext uri="{BB962C8B-B14F-4D97-AF65-F5344CB8AC3E}">
        <p14:creationId xmlns:p14="http://schemas.microsoft.com/office/powerpoint/2010/main" val="1767507324"/>
      </p:ext>
    </p:extLst>
  </p:cSld>
  <p:clrMapOvr>
    <a:masterClrMapping/>
  </p:clrMapOvr>
  <p:transition>
    <p:pull dir="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Title 1">
            <a:extLst>
              <a:ext uri="{FF2B5EF4-FFF2-40B4-BE49-F238E27FC236}">
                <a16:creationId xmlns:a16="http://schemas.microsoft.com/office/drawing/2014/main" id="{06E9F0BE-1A43-4322-A533-D8EB2A0D5FF1}"/>
              </a:ext>
            </a:extLst>
          </p:cNvPr>
          <p:cNvSpPr>
            <a:spLocks noGrp="1"/>
          </p:cNvSpPr>
          <p:nvPr>
            <p:ph type="title" idx="4294967295"/>
          </p:nvPr>
        </p:nvSpPr>
        <p:spPr>
          <a:xfrm>
            <a:off x="611560" y="530585"/>
            <a:ext cx="8279824" cy="792088"/>
          </a:xfrm>
        </p:spPr>
        <p:txBody>
          <a:bodyPr>
            <a:normAutofit/>
          </a:bodyPr>
          <a:lstStyle/>
          <a:p>
            <a:pPr algn="ctr"/>
            <a:r>
              <a:rPr lang="en-US" sz="3600" dirty="0" err="1"/>
              <a:t>Wann</a:t>
            </a:r>
            <a:r>
              <a:rPr lang="en-US" sz="3600" dirty="0"/>
              <a:t> </a:t>
            </a:r>
            <a:r>
              <a:rPr lang="en-US" sz="3600" dirty="0" err="1"/>
              <a:t>erinnern</a:t>
            </a:r>
            <a:r>
              <a:rPr lang="en-US" sz="3600" dirty="0"/>
              <a:t> </a:t>
            </a:r>
            <a:r>
              <a:rPr lang="en-US" sz="3600" dirty="0" err="1"/>
              <a:t>sich</a:t>
            </a:r>
            <a:r>
              <a:rPr lang="en-US" sz="3600" dirty="0"/>
              <a:t> Menschen?</a:t>
            </a:r>
          </a:p>
        </p:txBody>
      </p:sp>
      <p:sp>
        <p:nvSpPr>
          <p:cNvPr id="2" name="Textfeld 1">
            <a:extLst>
              <a:ext uri="{FF2B5EF4-FFF2-40B4-BE49-F238E27FC236}">
                <a16:creationId xmlns:a16="http://schemas.microsoft.com/office/drawing/2014/main" id="{80CB26FA-B83F-4AC4-AB8A-BAE10E02B1F9}"/>
              </a:ext>
            </a:extLst>
          </p:cNvPr>
          <p:cNvSpPr txBox="1"/>
          <p:nvPr/>
        </p:nvSpPr>
        <p:spPr>
          <a:xfrm>
            <a:off x="1835696" y="2636912"/>
            <a:ext cx="4752528" cy="646331"/>
          </a:xfrm>
          <a:prstGeom prst="rect">
            <a:avLst/>
          </a:prstGeom>
          <a:noFill/>
        </p:spPr>
        <p:txBody>
          <a:bodyPr wrap="square" rtlCol="0">
            <a:spAutoFit/>
          </a:bodyPr>
          <a:lstStyle/>
          <a:p>
            <a:r>
              <a:rPr lang="de-DE" dirty="0"/>
              <a:t>https://blog.ullsteinbild.de/2020/12/28/top-jahrestage-2021/</a:t>
            </a:r>
          </a:p>
        </p:txBody>
      </p:sp>
    </p:spTree>
    <p:extLst>
      <p:ext uri="{BB962C8B-B14F-4D97-AF65-F5344CB8AC3E}">
        <p14:creationId xmlns:p14="http://schemas.microsoft.com/office/powerpoint/2010/main" val="1398835026"/>
      </p:ext>
    </p:extLst>
  </p:cSld>
  <p:clrMapOvr>
    <a:masterClrMapping/>
  </p:clrMapOvr>
  <p:transition>
    <p:pull dir="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Inhaltsplatzhalter 4">
            <a:extLst>
              <a:ext uri="{FF2B5EF4-FFF2-40B4-BE49-F238E27FC236}">
                <a16:creationId xmlns:a16="http://schemas.microsoft.com/office/drawing/2014/main" id="{FA9D908C-30EE-420B-AF6C-F2651C37C810}"/>
              </a:ext>
            </a:extLst>
          </p:cNvPr>
          <p:cNvSpPr>
            <a:spLocks noGrp="1"/>
          </p:cNvSpPr>
          <p:nvPr>
            <p:ph idx="1"/>
          </p:nvPr>
        </p:nvSpPr>
        <p:spPr>
          <a:xfrm>
            <a:off x="899592" y="4869159"/>
            <a:ext cx="7037392" cy="1440161"/>
          </a:xfrm>
        </p:spPr>
        <p:txBody>
          <a:bodyPr>
            <a:noAutofit/>
          </a:bodyPr>
          <a:lstStyle/>
          <a:p>
            <a:pPr marL="109728" indent="0">
              <a:buNone/>
            </a:pPr>
            <a:r>
              <a:rPr lang="de-DE" sz="1800" dirty="0">
                <a:sym typeface="Wingdings" panose="05000000000000000000" pitchFamily="2" charset="2"/>
              </a:rPr>
              <a:t></a:t>
            </a:r>
            <a:r>
              <a:rPr lang="de-DE" sz="1800" dirty="0"/>
              <a:t> Verordnete Geschichtspolitik?</a:t>
            </a:r>
          </a:p>
          <a:p>
            <a:pPr marL="109728" indent="0">
              <a:buNone/>
            </a:pPr>
            <a:r>
              <a:rPr lang="de-DE" sz="1800" dirty="0"/>
              <a:t>↔ keine staatliche Hoheit über die Deutung der Geschichte, wohl aber Förderung (Demokratiebildung, Antisemitismusprävention, Bildung für Toleranz und Vielfalt)</a:t>
            </a:r>
          </a:p>
        </p:txBody>
      </p:sp>
      <p:sp>
        <p:nvSpPr>
          <p:cNvPr id="4" name="Titel 3">
            <a:extLst>
              <a:ext uri="{FF2B5EF4-FFF2-40B4-BE49-F238E27FC236}">
                <a16:creationId xmlns:a16="http://schemas.microsoft.com/office/drawing/2014/main" id="{E4E53858-2CD9-47E7-BC25-C192303C184B}"/>
              </a:ext>
            </a:extLst>
          </p:cNvPr>
          <p:cNvSpPr>
            <a:spLocks noGrp="1"/>
          </p:cNvSpPr>
          <p:nvPr>
            <p:ph type="title"/>
          </p:nvPr>
        </p:nvSpPr>
        <p:spPr>
          <a:xfrm>
            <a:off x="418092" y="379096"/>
            <a:ext cx="8307815" cy="1440160"/>
          </a:xfrm>
        </p:spPr>
        <p:txBody>
          <a:bodyPr>
            <a:noAutofit/>
          </a:bodyPr>
          <a:lstStyle/>
          <a:p>
            <a:pPr algn="ctr"/>
            <a:r>
              <a:rPr lang="de-DE" sz="3600" dirty="0"/>
              <a:t>Wann erinnern sich Menschen? </a:t>
            </a:r>
            <a:br>
              <a:rPr lang="de-DE" sz="3600" dirty="0"/>
            </a:br>
            <a:r>
              <a:rPr lang="de-DE" sz="3600" dirty="0"/>
              <a:t>Staatlich verordnete „Erinnerungsanlässe“</a:t>
            </a:r>
          </a:p>
        </p:txBody>
      </p:sp>
      <p:sp>
        <p:nvSpPr>
          <p:cNvPr id="6" name="Textfeld 5">
            <a:extLst>
              <a:ext uri="{FF2B5EF4-FFF2-40B4-BE49-F238E27FC236}">
                <a16:creationId xmlns:a16="http://schemas.microsoft.com/office/drawing/2014/main" id="{A74CC1EF-8E66-419F-8E5F-BB486B97F646}"/>
              </a:ext>
            </a:extLst>
          </p:cNvPr>
          <p:cNvSpPr txBox="1"/>
          <p:nvPr/>
        </p:nvSpPr>
        <p:spPr>
          <a:xfrm>
            <a:off x="683568" y="1829167"/>
            <a:ext cx="7848871" cy="2862322"/>
          </a:xfrm>
          <a:prstGeom prst="rect">
            <a:avLst/>
          </a:prstGeom>
          <a:noFill/>
        </p:spPr>
        <p:txBody>
          <a:bodyPr wrap="square" rtlCol="0">
            <a:spAutoFit/>
          </a:bodyPr>
          <a:lstStyle/>
          <a:p>
            <a:r>
              <a:rPr lang="de-DE" dirty="0">
                <a:solidFill>
                  <a:schemeClr val="tx1">
                    <a:lumMod val="65000"/>
                    <a:lumOff val="35000"/>
                  </a:schemeClr>
                </a:solidFill>
                <a:latin typeface="Arial" panose="020B0604020202020204" pitchFamily="34" charset="0"/>
                <a:cs typeface="Arial" panose="020B0604020202020204" pitchFamily="34" charset="0"/>
              </a:rPr>
              <a:t>Institutionalisiertes Gedenken: Nationale Gedenk- und Feiertage:</a:t>
            </a:r>
          </a:p>
          <a:p>
            <a:endParaRPr lang="de-DE" dirty="0">
              <a:solidFill>
                <a:schemeClr val="tx1">
                  <a:lumMod val="65000"/>
                  <a:lumOff val="35000"/>
                </a:schemeClr>
              </a:solidFill>
              <a:latin typeface="Arial" panose="020B0604020202020204" pitchFamily="34" charset="0"/>
              <a:cs typeface="Arial" panose="020B0604020202020204" pitchFamily="34" charset="0"/>
            </a:endParaRPr>
          </a:p>
          <a:p>
            <a:r>
              <a:rPr lang="de-DE" b="0" i="0" dirty="0">
                <a:solidFill>
                  <a:srgbClr val="666666"/>
                </a:solidFill>
                <a:effectLst/>
                <a:latin typeface="Arial" panose="020B0604020202020204" pitchFamily="34" charset="0"/>
                <a:cs typeface="Arial" panose="020B0604020202020204" pitchFamily="34" charset="0"/>
              </a:rPr>
              <a:t>27. Jan. 	Tag des Gedenkens an die Opfer des Nationalsozialismus</a:t>
            </a:r>
          </a:p>
          <a:p>
            <a:r>
              <a:rPr lang="de-DE" b="0" i="0" dirty="0">
                <a:solidFill>
                  <a:srgbClr val="666666"/>
                </a:solidFill>
                <a:effectLst/>
                <a:latin typeface="Arial" panose="020B0604020202020204" pitchFamily="34" charset="0"/>
                <a:cs typeface="Arial" panose="020B0604020202020204" pitchFamily="34" charset="0"/>
              </a:rPr>
              <a:t>17. Juni: Nationaler Gedenktag des deutschen Volkes</a:t>
            </a:r>
          </a:p>
          <a:p>
            <a:r>
              <a:rPr lang="de-DE" b="0" i="0" dirty="0">
                <a:solidFill>
                  <a:srgbClr val="666666"/>
                </a:solidFill>
                <a:effectLst/>
                <a:latin typeface="Arial" panose="020B0604020202020204" pitchFamily="34" charset="0"/>
                <a:cs typeface="Arial" panose="020B0604020202020204" pitchFamily="34" charset="0"/>
              </a:rPr>
              <a:t>20. Juni:	Gedenktag für die Opfer von Flucht und Vertreibung</a:t>
            </a:r>
          </a:p>
          <a:p>
            <a:r>
              <a:rPr lang="de-DE" b="0" i="0" dirty="0">
                <a:solidFill>
                  <a:srgbClr val="666666"/>
                </a:solidFill>
                <a:effectLst/>
                <a:latin typeface="Arial" panose="020B0604020202020204" pitchFamily="34" charset="0"/>
                <a:cs typeface="Arial" panose="020B0604020202020204" pitchFamily="34" charset="0"/>
              </a:rPr>
              <a:t>20. Juli:  Gedenken an den Widerstand gegen die nationalsozialistische 	Gewaltherrschaft und der Opfer gedacht wird,</a:t>
            </a:r>
          </a:p>
          <a:p>
            <a:r>
              <a:rPr lang="de-DE" b="0" i="0" dirty="0">
                <a:solidFill>
                  <a:srgbClr val="666666"/>
                </a:solidFill>
                <a:effectLst/>
                <a:latin typeface="Arial" panose="020B0604020202020204" pitchFamily="34" charset="0"/>
                <a:cs typeface="Arial" panose="020B0604020202020204" pitchFamily="34" charset="0"/>
              </a:rPr>
              <a:t>3. Okt.	Tag der Deutschen Einheit ( Bundesrecht im Einigungsvertrag)</a:t>
            </a:r>
          </a:p>
          <a:p>
            <a:r>
              <a:rPr lang="de-DE" b="0" i="0" dirty="0">
                <a:solidFill>
                  <a:srgbClr val="666666"/>
                </a:solidFill>
                <a:effectLst/>
                <a:latin typeface="Arial" panose="020B0604020202020204" pitchFamily="34" charset="0"/>
                <a:cs typeface="Arial" panose="020B0604020202020204" pitchFamily="34" charset="0"/>
              </a:rPr>
              <a:t>Nov.	Volkstrauertag (</a:t>
            </a:r>
            <a:r>
              <a:rPr lang="de-DE" dirty="0">
                <a:solidFill>
                  <a:srgbClr val="666666"/>
                </a:solidFill>
                <a:latin typeface="Arial" panose="020B0604020202020204" pitchFamily="34" charset="0"/>
                <a:cs typeface="Arial" panose="020B0604020202020204" pitchFamily="34" charset="0"/>
              </a:rPr>
              <a:t>z</a:t>
            </a:r>
            <a:r>
              <a:rPr lang="de-DE" b="0" i="0" dirty="0">
                <a:solidFill>
                  <a:srgbClr val="4D5156"/>
                </a:solidFill>
                <a:effectLst/>
                <a:latin typeface="Arial" panose="020B0604020202020204" pitchFamily="34" charset="0"/>
                <a:cs typeface="Arial" panose="020B0604020202020204" pitchFamily="34" charset="0"/>
              </a:rPr>
              <a:t>wei Sonntage vor dem ersten Adventssonntag)</a:t>
            </a:r>
            <a:endParaRPr lang="de-DE" dirty="0">
              <a:latin typeface="Arial" panose="020B0604020202020204" pitchFamily="34" charset="0"/>
              <a:cs typeface="Arial" panose="020B0604020202020204" pitchFamily="34" charset="0"/>
            </a:endParaRPr>
          </a:p>
          <a:p>
            <a:endParaRPr lang="de-DE" dirty="0"/>
          </a:p>
        </p:txBody>
      </p:sp>
    </p:spTree>
    <p:extLst>
      <p:ext uri="{BB962C8B-B14F-4D97-AF65-F5344CB8AC3E}">
        <p14:creationId xmlns:p14="http://schemas.microsoft.com/office/powerpoint/2010/main" val="4241604927"/>
      </p:ext>
    </p:extLst>
  </p:cSld>
  <p:clrMapOvr>
    <a:masterClrMapping/>
  </p:clrMapOvr>
  <p:transition>
    <p:pull dir="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Inhaltsplatzhalter 7">
            <a:extLst>
              <a:ext uri="{FF2B5EF4-FFF2-40B4-BE49-F238E27FC236}">
                <a16:creationId xmlns:a16="http://schemas.microsoft.com/office/drawing/2014/main" id="{787A7C17-4D45-4311-8798-0939E2F0FEB5}"/>
              </a:ext>
            </a:extLst>
          </p:cNvPr>
          <p:cNvSpPr>
            <a:spLocks noGrp="1"/>
          </p:cNvSpPr>
          <p:nvPr>
            <p:ph idx="1"/>
          </p:nvPr>
        </p:nvSpPr>
        <p:spPr>
          <a:xfrm>
            <a:off x="971600" y="2348880"/>
            <a:ext cx="7920880" cy="2804361"/>
          </a:xfrm>
        </p:spPr>
        <p:txBody>
          <a:bodyPr/>
          <a:lstStyle/>
          <a:p>
            <a:pPr marL="109728" indent="0">
              <a:buNone/>
            </a:pPr>
            <a:r>
              <a:rPr lang="de-DE" sz="2800" i="1" dirty="0"/>
              <a:t>„Das Exil wird länger und länger des Vergessens wegen, aber im Erinnern liegt das Geheimnis der Erlösung.“ </a:t>
            </a:r>
          </a:p>
          <a:p>
            <a:pPr marL="109728" indent="0">
              <a:buNone/>
            </a:pPr>
            <a:endParaRPr lang="de-DE" sz="2000" dirty="0"/>
          </a:p>
          <a:p>
            <a:pPr marL="109728" indent="0">
              <a:buNone/>
            </a:pPr>
            <a:r>
              <a:rPr lang="de-DE" sz="2000" dirty="0"/>
              <a:t>(Chassidischer Spruch)</a:t>
            </a:r>
          </a:p>
        </p:txBody>
      </p:sp>
      <p:sp>
        <p:nvSpPr>
          <p:cNvPr id="5" name="Titel 1">
            <a:extLst>
              <a:ext uri="{FF2B5EF4-FFF2-40B4-BE49-F238E27FC236}">
                <a16:creationId xmlns:a16="http://schemas.microsoft.com/office/drawing/2014/main" id="{CA69F446-FA5E-4216-B67D-62D5101BDBF7}"/>
              </a:ext>
            </a:extLst>
          </p:cNvPr>
          <p:cNvSpPr txBox="1">
            <a:spLocks/>
          </p:cNvSpPr>
          <p:nvPr/>
        </p:nvSpPr>
        <p:spPr>
          <a:xfrm>
            <a:off x="179512" y="446087"/>
            <a:ext cx="8856984" cy="1400713"/>
          </a:xfrm>
          <a:prstGeom prst="rect">
            <a:avLst/>
          </a:prstGeom>
        </p:spPr>
        <p:txBody>
          <a:bodyPr vert="horz" anchor="ctr">
            <a:normAutofit fontScale="97500"/>
          </a:bodyPr>
          <a:lstStyle>
            <a:lvl1pPr algn="l" rtl="0" eaLnBrk="1" latinLnBrk="0" hangingPunct="1">
              <a:spcBef>
                <a:spcPct val="0"/>
              </a:spcBef>
              <a:buNone/>
              <a:defRPr kumimoji="0" sz="4000" kern="1200">
                <a:solidFill>
                  <a:schemeClr val="tx1">
                    <a:lumMod val="75000"/>
                    <a:lumOff val="25000"/>
                  </a:schemeClr>
                </a:solidFill>
                <a:latin typeface="Garamond" panose="02020404030301010803" pitchFamily="18" charset="0"/>
                <a:ea typeface="+mj-ea"/>
                <a:cs typeface="+mj-cs"/>
              </a:defRPr>
            </a:lvl1pPr>
          </a:lstStyle>
          <a:p>
            <a:pPr algn="ctr"/>
            <a:r>
              <a:rPr lang="de-DE" sz="3600" dirty="0">
                <a:solidFill>
                  <a:schemeClr val="tx1"/>
                </a:solidFill>
                <a:ea typeface="+mn-ea"/>
                <a:cs typeface="Calibri" panose="020F0502020204030204" pitchFamily="34" charset="0"/>
              </a:rPr>
              <a:t>Warum erinnern sich Menschen?</a:t>
            </a:r>
          </a:p>
          <a:p>
            <a:pPr algn="ctr"/>
            <a:r>
              <a:rPr lang="de-DE" sz="3600" dirty="0">
                <a:solidFill>
                  <a:schemeClr val="tx1"/>
                </a:solidFill>
                <a:ea typeface="+mn-ea"/>
                <a:cs typeface="Calibri" panose="020F0502020204030204" pitchFamily="34" charset="0"/>
              </a:rPr>
              <a:t>Erinnerung als „Erlösung“</a:t>
            </a:r>
            <a:endParaRPr lang="de-DE" sz="3600" dirty="0"/>
          </a:p>
        </p:txBody>
      </p:sp>
    </p:spTree>
    <p:extLst>
      <p:ext uri="{BB962C8B-B14F-4D97-AF65-F5344CB8AC3E}">
        <p14:creationId xmlns:p14="http://schemas.microsoft.com/office/powerpoint/2010/main" val="1068511773"/>
      </p:ext>
    </p:extLst>
  </p:cSld>
  <p:clrMapOvr>
    <a:masterClrMapping/>
  </p:clrMapOvr>
  <p:transition>
    <p:pull dir="r"/>
  </p:transition>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4766CA7E-1CAC-47B0-87A0-55384F58B11E}"/>
              </a:ext>
            </a:extLst>
          </p:cNvPr>
          <p:cNvSpPr>
            <a:spLocks noGrp="1"/>
          </p:cNvSpPr>
          <p:nvPr>
            <p:ph type="title"/>
          </p:nvPr>
        </p:nvSpPr>
        <p:spPr>
          <a:xfrm>
            <a:off x="395536" y="1196752"/>
            <a:ext cx="8229600" cy="1728192"/>
          </a:xfrm>
        </p:spPr>
        <p:txBody>
          <a:bodyPr anchor="ctr">
            <a:noAutofit/>
          </a:bodyPr>
          <a:lstStyle/>
          <a:p>
            <a:pPr algn="ctr"/>
            <a:r>
              <a:rPr lang="de-DE" dirty="0"/>
              <a:t>Oder doch besser Vergessen?</a:t>
            </a:r>
            <a:br>
              <a:rPr lang="de-DE" dirty="0"/>
            </a:br>
            <a:r>
              <a:rPr lang="de-DE" dirty="0"/>
              <a:t>„</a:t>
            </a:r>
            <a:r>
              <a:rPr lang="de-DE" dirty="0" err="1"/>
              <a:t>Damnatio</a:t>
            </a:r>
            <a:r>
              <a:rPr lang="de-DE" dirty="0"/>
              <a:t> memoriae“</a:t>
            </a:r>
          </a:p>
        </p:txBody>
      </p:sp>
    </p:spTree>
    <p:extLst>
      <p:ext uri="{BB962C8B-B14F-4D97-AF65-F5344CB8AC3E}">
        <p14:creationId xmlns:p14="http://schemas.microsoft.com/office/powerpoint/2010/main" val="576371712"/>
      </p:ext>
    </p:extLst>
  </p:cSld>
  <p:clrMapOvr>
    <a:masterClrMapping/>
  </p:clrMapOvr>
  <p:transition>
    <p:pull dir="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EA6FFE89-9A85-4F86-BBBC-F9D98F9FBB6C}"/>
              </a:ext>
            </a:extLst>
          </p:cNvPr>
          <p:cNvSpPr>
            <a:spLocks noGrp="1"/>
          </p:cNvSpPr>
          <p:nvPr>
            <p:ph type="title"/>
          </p:nvPr>
        </p:nvSpPr>
        <p:spPr>
          <a:xfrm>
            <a:off x="611560" y="415144"/>
            <a:ext cx="8229600" cy="1373218"/>
          </a:xfrm>
        </p:spPr>
        <p:txBody>
          <a:bodyPr>
            <a:noAutofit/>
          </a:bodyPr>
          <a:lstStyle/>
          <a:p>
            <a:pPr algn="ctr"/>
            <a:r>
              <a:rPr lang="de-DE" dirty="0"/>
              <a:t>Gedächtnis – Erinnern – Vergessen:</a:t>
            </a:r>
            <a:br>
              <a:rPr lang="de-DE" dirty="0"/>
            </a:br>
            <a:r>
              <a:rPr lang="de-DE" dirty="0"/>
              <a:t>Das Gebot zu Vergessen?</a:t>
            </a:r>
          </a:p>
        </p:txBody>
      </p:sp>
      <p:sp>
        <p:nvSpPr>
          <p:cNvPr id="8" name="Titel 2">
            <a:extLst>
              <a:ext uri="{FF2B5EF4-FFF2-40B4-BE49-F238E27FC236}">
                <a16:creationId xmlns:a16="http://schemas.microsoft.com/office/drawing/2014/main" id="{E5BE3B64-033B-4475-9755-542AE17B4002}"/>
              </a:ext>
            </a:extLst>
          </p:cNvPr>
          <p:cNvSpPr txBox="1">
            <a:spLocks/>
          </p:cNvSpPr>
          <p:nvPr/>
        </p:nvSpPr>
        <p:spPr>
          <a:xfrm>
            <a:off x="4046161" y="2232604"/>
            <a:ext cx="4631757" cy="806581"/>
          </a:xfrm>
          <a:prstGeom prst="rect">
            <a:avLst/>
          </a:prstGeom>
        </p:spPr>
        <p:txBody>
          <a:bodyPr vert="horz" anchor="ctr">
            <a:noAutofit/>
          </a:bodyPr>
          <a:lstStyle>
            <a:lvl1pPr algn="l" rtl="0" eaLnBrk="1" latinLnBrk="0" hangingPunct="1">
              <a:spcBef>
                <a:spcPct val="0"/>
              </a:spcBef>
              <a:buNone/>
              <a:defRPr kumimoji="0" sz="4000" kern="1200">
                <a:solidFill>
                  <a:schemeClr val="tx1">
                    <a:lumMod val="75000"/>
                    <a:lumOff val="25000"/>
                  </a:schemeClr>
                </a:solidFill>
                <a:latin typeface="Garamond" panose="02020404030301010803" pitchFamily="18" charset="0"/>
                <a:ea typeface="+mj-ea"/>
                <a:cs typeface="+mj-cs"/>
              </a:defRPr>
            </a:lvl1pPr>
          </a:lstStyle>
          <a:p>
            <a:pPr algn="ctr"/>
            <a:r>
              <a:rPr lang="de-DE" sz="1800" dirty="0">
                <a:solidFill>
                  <a:schemeClr val="tx1"/>
                </a:solidFill>
                <a:latin typeface="Arial" panose="020B0604020202020204" pitchFamily="34" charset="0"/>
                <a:ea typeface="+mn-ea"/>
                <a:cs typeface="Arial" panose="020B0604020202020204" pitchFamily="34" charset="0"/>
              </a:rPr>
              <a:t>Westfälischer Friede, 1648:</a:t>
            </a:r>
          </a:p>
          <a:p>
            <a:pPr algn="ctr"/>
            <a:r>
              <a:rPr lang="de-DE" sz="1800" dirty="0">
                <a:solidFill>
                  <a:schemeClr val="tx1"/>
                </a:solidFill>
                <a:latin typeface="Arial" panose="020B0604020202020204" pitchFamily="34" charset="0"/>
                <a:ea typeface="+mn-ea"/>
                <a:cs typeface="Arial" panose="020B0604020202020204" pitchFamily="34" charset="0"/>
              </a:rPr>
              <a:t>„</a:t>
            </a:r>
            <a:r>
              <a:rPr lang="de-DE" sz="1800" dirty="0" err="1">
                <a:solidFill>
                  <a:schemeClr val="tx1"/>
                </a:solidFill>
                <a:latin typeface="Arial" panose="020B0604020202020204" pitchFamily="34" charset="0"/>
                <a:ea typeface="+mn-ea"/>
                <a:cs typeface="Arial" panose="020B0604020202020204" pitchFamily="34" charset="0"/>
              </a:rPr>
              <a:t>perpetua</a:t>
            </a:r>
            <a:r>
              <a:rPr lang="de-DE" sz="1800" dirty="0">
                <a:solidFill>
                  <a:schemeClr val="tx1"/>
                </a:solidFill>
                <a:latin typeface="Arial" panose="020B0604020202020204" pitchFamily="34" charset="0"/>
                <a:ea typeface="+mn-ea"/>
                <a:cs typeface="Arial" panose="020B0604020202020204" pitchFamily="34" charset="0"/>
              </a:rPr>
              <a:t> </a:t>
            </a:r>
            <a:r>
              <a:rPr lang="de-DE" sz="1800" dirty="0" err="1">
                <a:solidFill>
                  <a:schemeClr val="tx1"/>
                </a:solidFill>
                <a:latin typeface="Arial" panose="020B0604020202020204" pitchFamily="34" charset="0"/>
                <a:ea typeface="+mn-ea"/>
                <a:cs typeface="Arial" panose="020B0604020202020204" pitchFamily="34" charset="0"/>
              </a:rPr>
              <a:t>oblivio</a:t>
            </a:r>
            <a:r>
              <a:rPr lang="de-DE" sz="1800" dirty="0">
                <a:solidFill>
                  <a:schemeClr val="tx1"/>
                </a:solidFill>
                <a:latin typeface="Arial" panose="020B0604020202020204" pitchFamily="34" charset="0"/>
                <a:ea typeface="+mn-ea"/>
                <a:cs typeface="Arial" panose="020B0604020202020204" pitchFamily="34" charset="0"/>
              </a:rPr>
              <a:t> et </a:t>
            </a:r>
            <a:r>
              <a:rPr lang="de-DE" sz="1800" dirty="0" err="1">
                <a:solidFill>
                  <a:schemeClr val="tx1"/>
                </a:solidFill>
                <a:latin typeface="Arial" panose="020B0604020202020204" pitchFamily="34" charset="0"/>
                <a:ea typeface="+mn-ea"/>
                <a:cs typeface="Arial" panose="020B0604020202020204" pitchFamily="34" charset="0"/>
              </a:rPr>
              <a:t>amnestia</a:t>
            </a:r>
            <a:r>
              <a:rPr lang="de-DE" sz="1800" dirty="0">
                <a:solidFill>
                  <a:schemeClr val="tx1"/>
                </a:solidFill>
                <a:latin typeface="Arial" panose="020B0604020202020204" pitchFamily="34" charset="0"/>
                <a:ea typeface="+mn-ea"/>
                <a:cs typeface="Arial" panose="020B0604020202020204" pitchFamily="34" charset="0"/>
              </a:rPr>
              <a:t>“ </a:t>
            </a:r>
          </a:p>
          <a:p>
            <a:pPr algn="ctr"/>
            <a:r>
              <a:rPr lang="de-DE" sz="1800" dirty="0">
                <a:solidFill>
                  <a:schemeClr val="tx1"/>
                </a:solidFill>
                <a:latin typeface="Arial" panose="020B0604020202020204" pitchFamily="34" charset="0"/>
                <a:ea typeface="+mn-ea"/>
                <a:cs typeface="Arial" panose="020B0604020202020204" pitchFamily="34" charset="0"/>
              </a:rPr>
              <a:t>(ewiges Vergessen und Vergeben)</a:t>
            </a:r>
          </a:p>
        </p:txBody>
      </p:sp>
      <p:sp>
        <p:nvSpPr>
          <p:cNvPr id="9" name="Textfeld 8">
            <a:extLst>
              <a:ext uri="{FF2B5EF4-FFF2-40B4-BE49-F238E27FC236}">
                <a16:creationId xmlns:a16="http://schemas.microsoft.com/office/drawing/2014/main" id="{BDD0CC7C-0D51-415B-ADA6-BEE5B93CFD1F}"/>
              </a:ext>
            </a:extLst>
          </p:cNvPr>
          <p:cNvSpPr txBox="1"/>
          <p:nvPr/>
        </p:nvSpPr>
        <p:spPr>
          <a:xfrm>
            <a:off x="3687755" y="5796525"/>
            <a:ext cx="5133256" cy="646331"/>
          </a:xfrm>
          <a:prstGeom prst="rect">
            <a:avLst/>
          </a:prstGeom>
          <a:solidFill>
            <a:srgbClr val="FFFDE9"/>
          </a:solidFill>
        </p:spPr>
        <p:txBody>
          <a:bodyPr wrap="square" rtlCol="0">
            <a:spAutoFit/>
          </a:bodyPr>
          <a:lstStyle/>
          <a:p>
            <a:r>
              <a:rPr lang="de-DE" sz="1200" b="0" i="0" dirty="0">
                <a:solidFill>
                  <a:srgbClr val="000000"/>
                </a:solidFill>
                <a:effectLst/>
                <a:latin typeface="Verdana" panose="020B0604030504040204" pitchFamily="34" charset="0"/>
              </a:rPr>
              <a:t>Gemälde: Der Friede von Münster (1648) von Gerard </a:t>
            </a:r>
            <a:r>
              <a:rPr lang="de-DE" sz="1200" b="0" i="0" dirty="0" err="1">
                <a:solidFill>
                  <a:srgbClr val="000000"/>
                </a:solidFill>
                <a:effectLst/>
                <a:latin typeface="Verdana" panose="020B0604030504040204" pitchFamily="34" charset="0"/>
              </a:rPr>
              <a:t>ter</a:t>
            </a:r>
            <a:r>
              <a:rPr lang="de-DE" sz="1200" b="0" i="0" dirty="0">
                <a:solidFill>
                  <a:srgbClr val="000000"/>
                </a:solidFill>
                <a:effectLst/>
                <a:latin typeface="Verdana" panose="020B0604030504040204" pitchFamily="34" charset="0"/>
              </a:rPr>
              <a:t> Borch</a:t>
            </a:r>
            <a:br>
              <a:rPr lang="de-DE" sz="1200" b="0" i="0" dirty="0">
                <a:solidFill>
                  <a:srgbClr val="000000"/>
                </a:solidFill>
                <a:effectLst/>
                <a:latin typeface="Verdana" panose="020B0604030504040204" pitchFamily="34" charset="0"/>
              </a:rPr>
            </a:br>
            <a:r>
              <a:rPr lang="de-DE" sz="1200" dirty="0">
                <a:solidFill>
                  <a:srgbClr val="000000"/>
                </a:solidFill>
                <a:latin typeface="Verdana" panose="020B0604030504040204" pitchFamily="34" charset="0"/>
              </a:rPr>
              <a:t>(</a:t>
            </a:r>
            <a:r>
              <a:rPr lang="de-DE" sz="1200" b="0" i="0" dirty="0">
                <a:solidFill>
                  <a:srgbClr val="000000"/>
                </a:solidFill>
                <a:effectLst/>
                <a:latin typeface="Verdana" panose="020B0604030504040204" pitchFamily="34" charset="0"/>
              </a:rPr>
              <a:t>https://commons.wikimedia.org/wiki/File:Westfaelischer_Friede_in_Muenster_(Gerard_Terborch_1648).jpg (</a:t>
            </a:r>
            <a:r>
              <a:rPr lang="de-DE" sz="1200" b="0" i="0" dirty="0">
                <a:solidFill>
                  <a:srgbClr val="202122"/>
                </a:solidFill>
                <a:effectLst/>
                <a:latin typeface="Arial" panose="020B0604020202020204" pitchFamily="34" charset="0"/>
              </a:rPr>
              <a:t>SK-C-1683))</a:t>
            </a:r>
            <a:endParaRPr lang="de-DE" sz="1200" dirty="0"/>
          </a:p>
        </p:txBody>
      </p:sp>
      <p:sp>
        <p:nvSpPr>
          <p:cNvPr id="10" name="Textfeld 9">
            <a:extLst>
              <a:ext uri="{FF2B5EF4-FFF2-40B4-BE49-F238E27FC236}">
                <a16:creationId xmlns:a16="http://schemas.microsoft.com/office/drawing/2014/main" id="{55E197DA-FFE2-459F-B6DC-2FD573A81129}"/>
              </a:ext>
            </a:extLst>
          </p:cNvPr>
          <p:cNvSpPr txBox="1"/>
          <p:nvPr/>
        </p:nvSpPr>
        <p:spPr>
          <a:xfrm>
            <a:off x="466082" y="2386530"/>
            <a:ext cx="2953790" cy="2031325"/>
          </a:xfrm>
          <a:prstGeom prst="rect">
            <a:avLst/>
          </a:prstGeom>
          <a:noFill/>
        </p:spPr>
        <p:txBody>
          <a:bodyPr wrap="square">
            <a:spAutoFit/>
          </a:bodyPr>
          <a:lstStyle/>
          <a:p>
            <a:r>
              <a:rPr lang="de-DE" dirty="0">
                <a:latin typeface="Arial" panose="020B0604020202020204" pitchFamily="34" charset="0"/>
                <a:cs typeface="Arial" panose="020B0604020202020204" pitchFamily="34" charset="0"/>
              </a:rPr>
              <a:t>Christian Meier: Das Gebot zu Vergessen und die Unabweisbarkeit des Erinnerns. Vom öffentlichen Umgang mit schlimmer Vergangenheit, München 1997</a:t>
            </a:r>
          </a:p>
        </p:txBody>
      </p:sp>
    </p:spTree>
    <p:extLst>
      <p:ext uri="{BB962C8B-B14F-4D97-AF65-F5344CB8AC3E}">
        <p14:creationId xmlns:p14="http://schemas.microsoft.com/office/powerpoint/2010/main" val="2372524218"/>
      </p:ext>
    </p:extLst>
  </p:cSld>
  <p:clrMapOvr>
    <a:masterClrMapping/>
  </p:clrMapOvr>
  <p:transition>
    <p:pull dir="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858EADFC-C162-4CAA-B1F6-FF14209538B0}"/>
              </a:ext>
            </a:extLst>
          </p:cNvPr>
          <p:cNvSpPr>
            <a:spLocks noGrp="1"/>
          </p:cNvSpPr>
          <p:nvPr>
            <p:ph type="title"/>
          </p:nvPr>
        </p:nvSpPr>
        <p:spPr>
          <a:xfrm>
            <a:off x="755576" y="620688"/>
            <a:ext cx="7128792" cy="1512168"/>
          </a:xfrm>
        </p:spPr>
        <p:txBody>
          <a:bodyPr>
            <a:noAutofit/>
          </a:bodyPr>
          <a:lstStyle/>
          <a:p>
            <a:r>
              <a:rPr lang="de-DE" b="1" dirty="0"/>
              <a:t>2. Wohin treibt die Erinnerungskultur?</a:t>
            </a:r>
          </a:p>
        </p:txBody>
      </p:sp>
    </p:spTree>
    <p:extLst>
      <p:ext uri="{BB962C8B-B14F-4D97-AF65-F5344CB8AC3E}">
        <p14:creationId xmlns:p14="http://schemas.microsoft.com/office/powerpoint/2010/main" val="1986544802"/>
      </p:ext>
    </p:extLst>
  </p:cSld>
  <p:clrMapOvr>
    <a:masterClrMapping/>
  </p:clrMapOvr>
  <p:transition>
    <p:pull dir="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D6DF3805-DFA7-4EF0-BC81-4ACDACB0D2D3}"/>
              </a:ext>
            </a:extLst>
          </p:cNvPr>
          <p:cNvSpPr>
            <a:spLocks noGrp="1"/>
          </p:cNvSpPr>
          <p:nvPr>
            <p:ph idx="1"/>
          </p:nvPr>
        </p:nvSpPr>
        <p:spPr>
          <a:xfrm>
            <a:off x="632048" y="1196752"/>
            <a:ext cx="7879904" cy="5148572"/>
          </a:xfrm>
        </p:spPr>
        <p:txBody>
          <a:bodyPr>
            <a:noAutofit/>
          </a:bodyPr>
          <a:lstStyle/>
          <a:p>
            <a:r>
              <a:rPr lang="de-DE" sz="1800" dirty="0"/>
              <a:t>Frage der deutsche Kriegsschuld 1914 („Fischer-Kontroverse“ 1961)</a:t>
            </a:r>
          </a:p>
          <a:p>
            <a:r>
              <a:rPr lang="de-DE" sz="1800" dirty="0"/>
              <a:t>Auseinandersetzung der „68er“ mit Vätergeneration</a:t>
            </a:r>
          </a:p>
          <a:p>
            <a:r>
              <a:rPr lang="de-DE" sz="1800" dirty="0"/>
              <a:t>Bewertung des Kriegsendes als „Niederlage“ oder „Befreiung“ (Weizsäcker-Rede 1985)</a:t>
            </a:r>
          </a:p>
          <a:p>
            <a:r>
              <a:rPr lang="de-DE" sz="1800" b="0" i="0" dirty="0">
                <a:solidFill>
                  <a:srgbClr val="363636"/>
                </a:solidFill>
                <a:effectLst/>
              </a:rPr>
              <a:t>Frage </a:t>
            </a:r>
            <a:r>
              <a:rPr lang="de-DE" sz="1800" dirty="0"/>
              <a:t>der Singularität der NS-Diktatur und des Holocausts („Historikerstreit“ 1986)</a:t>
            </a:r>
          </a:p>
          <a:p>
            <a:r>
              <a:rPr lang="de-DE" sz="1800" dirty="0"/>
              <a:t>Wehrmachtsausstellung „Vernichtungskrieg. Verbrechen der Wehrmacht 1941 bis 1944“ (1995)</a:t>
            </a:r>
          </a:p>
          <a:p>
            <a:r>
              <a:rPr lang="de-DE" sz="1800" dirty="0"/>
              <a:t>„Goldhagen“-Debatte 1996 um gesamtgesellschaftlichen deutschen Antisemitismus (1996)</a:t>
            </a:r>
          </a:p>
          <a:p>
            <a:r>
              <a:rPr lang="de-DE" sz="1800" dirty="0"/>
              <a:t>„War die DDR ein Unrechtsstaat?“ (ab 2009)</a:t>
            </a:r>
          </a:p>
          <a:p>
            <a:r>
              <a:rPr lang="de-DE" sz="1800" dirty="0"/>
              <a:t>Neubewertung der deutschen Kriegsschuld 1914 – die „Schlafwandler“-Debatte (2014)</a:t>
            </a:r>
          </a:p>
          <a:p>
            <a:r>
              <a:rPr lang="de-DE" sz="1800" dirty="0"/>
              <a:t>„Schlussstrich-Debatte“ um Aussagen von AfD-Politikern (2016, 2018)</a:t>
            </a:r>
          </a:p>
          <a:p>
            <a:r>
              <a:rPr lang="de-DE" sz="1800" dirty="0"/>
              <a:t>Debatte um Umgang mit kolonialen Erbe und der Bedeutung für die Shoah-Erinnerung („Historikerstreit 2.0“, 2021)</a:t>
            </a:r>
          </a:p>
          <a:p>
            <a:endParaRPr lang="de-DE" dirty="0"/>
          </a:p>
        </p:txBody>
      </p:sp>
      <p:sp>
        <p:nvSpPr>
          <p:cNvPr id="2" name="Titel 1">
            <a:extLst>
              <a:ext uri="{FF2B5EF4-FFF2-40B4-BE49-F238E27FC236}">
                <a16:creationId xmlns:a16="http://schemas.microsoft.com/office/drawing/2014/main" id="{40FA0A1C-4076-451D-97F7-E5EF5F295997}"/>
              </a:ext>
            </a:extLst>
          </p:cNvPr>
          <p:cNvSpPr>
            <a:spLocks noGrp="1"/>
          </p:cNvSpPr>
          <p:nvPr>
            <p:ph type="title"/>
          </p:nvPr>
        </p:nvSpPr>
        <p:spPr>
          <a:xfrm>
            <a:off x="422960" y="332656"/>
            <a:ext cx="8298080" cy="648072"/>
          </a:xfrm>
        </p:spPr>
        <p:txBody>
          <a:bodyPr>
            <a:noAutofit/>
          </a:bodyPr>
          <a:lstStyle/>
          <a:p>
            <a:r>
              <a:rPr lang="de-DE" sz="3600" dirty="0"/>
              <a:t>Bundesdeutsche Deutungskämpfe, z. B. …</a:t>
            </a:r>
          </a:p>
        </p:txBody>
      </p:sp>
    </p:spTree>
    <p:extLst>
      <p:ext uri="{BB962C8B-B14F-4D97-AF65-F5344CB8AC3E}">
        <p14:creationId xmlns:p14="http://schemas.microsoft.com/office/powerpoint/2010/main" val="3062499533"/>
      </p:ext>
    </p:extLst>
  </p:cSld>
  <p:clrMapOvr>
    <a:masterClrMapping/>
  </p:clrMapOvr>
  <p:transition>
    <p:pull dir="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B942189-22A3-4C60-AA4F-79E508629307}"/>
              </a:ext>
            </a:extLst>
          </p:cNvPr>
          <p:cNvSpPr>
            <a:spLocks noGrp="1"/>
          </p:cNvSpPr>
          <p:nvPr>
            <p:ph type="title"/>
          </p:nvPr>
        </p:nvSpPr>
        <p:spPr/>
        <p:txBody>
          <a:bodyPr/>
          <a:lstStyle/>
          <a:p>
            <a:r>
              <a:rPr lang="de-DE" dirty="0"/>
              <a:t>Nie wieder Auschwitz!</a:t>
            </a:r>
          </a:p>
        </p:txBody>
      </p:sp>
    </p:spTree>
    <p:extLst>
      <p:ext uri="{BB962C8B-B14F-4D97-AF65-F5344CB8AC3E}">
        <p14:creationId xmlns:p14="http://schemas.microsoft.com/office/powerpoint/2010/main" val="3867327313"/>
      </p:ext>
    </p:extLst>
  </p:cSld>
  <p:clrMapOvr>
    <a:masterClrMapping/>
  </p:clrMapOvr>
  <p:transition>
    <p:pull dir="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83615A05-9B86-48C6-9BD5-21700EBF3772}"/>
              </a:ext>
            </a:extLst>
          </p:cNvPr>
          <p:cNvSpPr>
            <a:spLocks noGrp="1"/>
          </p:cNvSpPr>
          <p:nvPr>
            <p:ph idx="1"/>
          </p:nvPr>
        </p:nvSpPr>
        <p:spPr>
          <a:xfrm>
            <a:off x="683568" y="1846800"/>
            <a:ext cx="7704856" cy="4032448"/>
          </a:xfrm>
        </p:spPr>
        <p:txBody>
          <a:bodyPr/>
          <a:lstStyle/>
          <a:p>
            <a:pPr marL="0" indent="0">
              <a:spcBef>
                <a:spcPts val="0"/>
              </a:spcBef>
              <a:buClrTx/>
              <a:buNone/>
              <a:defRPr/>
            </a:pPr>
            <a:r>
              <a:rPr lang="de-DE" b="0" i="0" dirty="0">
                <a:solidFill>
                  <a:srgbClr val="0F1111"/>
                </a:solidFill>
                <a:effectLst/>
              </a:rPr>
              <a:t>Ulrike </a:t>
            </a:r>
            <a:r>
              <a:rPr lang="de-DE" b="0" i="0" dirty="0" err="1">
                <a:solidFill>
                  <a:srgbClr val="0F1111"/>
                </a:solidFill>
                <a:effectLst/>
              </a:rPr>
              <a:t>Jureit</a:t>
            </a:r>
            <a:r>
              <a:rPr lang="de-DE" b="0" i="0" dirty="0">
                <a:solidFill>
                  <a:srgbClr val="0F1111"/>
                </a:solidFill>
                <a:effectLst/>
              </a:rPr>
              <a:t>, Christian Schneider</a:t>
            </a:r>
            <a:r>
              <a:rPr lang="de-DE" dirty="0">
                <a:solidFill>
                  <a:srgbClr val="0F1111"/>
                </a:solidFill>
              </a:rPr>
              <a:t>: Gefühlte Opfer.</a:t>
            </a:r>
            <a:r>
              <a:rPr lang="de-DE" b="0" i="0" dirty="0">
                <a:solidFill>
                  <a:srgbClr val="0F1111"/>
                </a:solidFill>
                <a:effectLst/>
              </a:rPr>
              <a:t> </a:t>
            </a:r>
            <a:r>
              <a:rPr lang="de-DE" b="0" i="0" dirty="0" err="1">
                <a:solidFill>
                  <a:srgbClr val="222222"/>
                </a:solidFill>
                <a:effectLst/>
              </a:rPr>
              <a:t>lllusionen</a:t>
            </a:r>
            <a:r>
              <a:rPr lang="de-DE" b="0" i="0" dirty="0">
                <a:solidFill>
                  <a:srgbClr val="222222"/>
                </a:solidFill>
                <a:effectLst/>
              </a:rPr>
              <a:t> der Vergangenheitsbewältigung, Stuttgart 2010</a:t>
            </a:r>
            <a:endParaRPr lang="de-DE"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de-DE" b="0" i="0" dirty="0">
              <a:solidFill>
                <a:srgbClr val="0F1111"/>
              </a:solidFill>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DE" b="0" i="0" dirty="0">
                <a:solidFill>
                  <a:srgbClr val="0F1111"/>
                </a:solidFill>
                <a:effectLst/>
              </a:rPr>
              <a:t>Ulrike </a:t>
            </a:r>
            <a:r>
              <a:rPr lang="de-DE" b="0" i="0" dirty="0" err="1">
                <a:solidFill>
                  <a:srgbClr val="0F1111"/>
                </a:solidFill>
                <a:effectLst/>
              </a:rPr>
              <a:t>Jureit</a:t>
            </a:r>
            <a:r>
              <a:rPr lang="de-DE" b="0" i="0" dirty="0">
                <a:solidFill>
                  <a:srgbClr val="0F1111"/>
                </a:solidFill>
                <a:effectLst/>
              </a:rPr>
              <a:t>, Christian Schneider, Margrit Fröhlich (</a:t>
            </a:r>
            <a:r>
              <a:rPr lang="de-DE" b="0" i="0" dirty="0" err="1">
                <a:solidFill>
                  <a:srgbClr val="0F1111"/>
                </a:solidFill>
                <a:effectLst/>
              </a:rPr>
              <a:t>Hg</a:t>
            </a:r>
            <a:r>
              <a:rPr lang="de-DE" b="0" i="0" dirty="0">
                <a:solidFill>
                  <a:srgbClr val="0F1111"/>
                </a:solidFill>
                <a:effectLst/>
              </a:rPr>
              <a:t>.): Das Unbehagen an der Erinnerung – Wandlungsprozesse im Gedenken an den Holocaust, </a:t>
            </a:r>
            <a:r>
              <a:rPr lang="de-DE" b="0" i="0" dirty="0" err="1">
                <a:solidFill>
                  <a:srgbClr val="0F1111"/>
                </a:solidFill>
                <a:effectLst/>
              </a:rPr>
              <a:t>Frankurt</a:t>
            </a:r>
            <a:r>
              <a:rPr lang="de-DE" b="0" i="0" dirty="0">
                <a:solidFill>
                  <a:srgbClr val="0F1111"/>
                </a:solidFill>
                <a:effectLst/>
              </a:rPr>
              <a:t>/ M. 2012</a:t>
            </a:r>
          </a:p>
        </p:txBody>
      </p:sp>
      <p:sp>
        <p:nvSpPr>
          <p:cNvPr id="2" name="Titel 1">
            <a:extLst>
              <a:ext uri="{FF2B5EF4-FFF2-40B4-BE49-F238E27FC236}">
                <a16:creationId xmlns:a16="http://schemas.microsoft.com/office/drawing/2014/main" id="{30DDCE0F-71F6-4563-BF9F-AB807B154DC5}"/>
              </a:ext>
            </a:extLst>
          </p:cNvPr>
          <p:cNvSpPr>
            <a:spLocks noGrp="1"/>
          </p:cNvSpPr>
          <p:nvPr>
            <p:ph type="title"/>
          </p:nvPr>
        </p:nvSpPr>
        <p:spPr>
          <a:xfrm>
            <a:off x="457200" y="462958"/>
            <a:ext cx="8229600" cy="1066800"/>
          </a:xfrm>
        </p:spPr>
        <p:txBody>
          <a:bodyPr>
            <a:normAutofit/>
          </a:bodyPr>
          <a:lstStyle/>
          <a:p>
            <a:r>
              <a:rPr lang="de-DE" dirty="0"/>
              <a:t>„Unbehagen“ an der NS-Erinnerung</a:t>
            </a:r>
          </a:p>
        </p:txBody>
      </p:sp>
    </p:spTree>
    <p:extLst>
      <p:ext uri="{BB962C8B-B14F-4D97-AF65-F5344CB8AC3E}">
        <p14:creationId xmlns:p14="http://schemas.microsoft.com/office/powerpoint/2010/main" val="3201297554"/>
      </p:ext>
    </p:extLst>
  </p:cSld>
  <p:clrMapOvr>
    <a:masterClrMapping/>
  </p:clrMapOvr>
  <p:transition>
    <p:pull dir="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11931311-C3C9-4AAE-8CC9-6BBAEB5A3AD9}"/>
              </a:ext>
            </a:extLst>
          </p:cNvPr>
          <p:cNvSpPr>
            <a:spLocks noGrp="1"/>
          </p:cNvSpPr>
          <p:nvPr>
            <p:ph idx="1"/>
          </p:nvPr>
        </p:nvSpPr>
        <p:spPr/>
        <p:txBody>
          <a:bodyPr>
            <a:normAutofit fontScale="92500" lnSpcReduction="10000"/>
          </a:bodyPr>
          <a:lstStyle/>
          <a:p>
            <a:pPr marL="109728" indent="0" algn="just">
              <a:buNone/>
            </a:pPr>
            <a:r>
              <a:rPr lang="de-DE" sz="2000" b="0" dirty="0">
                <a:solidFill>
                  <a:schemeClr val="tx1"/>
                </a:solidFill>
                <a:effectLst/>
              </a:rPr>
              <a:t>Björn Höcke (AfD-Politiker): </a:t>
            </a:r>
            <a:r>
              <a:rPr lang="de-DE" sz="2000" b="0" i="1" dirty="0">
                <a:solidFill>
                  <a:schemeClr val="tx1"/>
                </a:solidFill>
                <a:effectLst/>
              </a:rPr>
              <a:t>Wir brauchen nichts anderes als eine erinnerungspolitische Wende um 180 Grad! (…) Wir brauchen eine lebendige Erinnerungskultur, die uns vor allen Dingen und zuallererst mit den großartigen Leistungen der Altvorderen in Berührung bringt.“ </a:t>
            </a:r>
            <a:r>
              <a:rPr lang="de-DE" sz="2000" i="1" dirty="0">
                <a:solidFill>
                  <a:schemeClr val="tx1"/>
                </a:solidFill>
              </a:rPr>
              <a:t>(18.01.2017)</a:t>
            </a:r>
          </a:p>
          <a:p>
            <a:pPr marL="109728" indent="0" algn="just">
              <a:buNone/>
            </a:pPr>
            <a:endParaRPr lang="de-DE" sz="2000" i="1" dirty="0">
              <a:solidFill>
                <a:schemeClr val="tx1"/>
              </a:solidFill>
            </a:endParaRPr>
          </a:p>
          <a:p>
            <a:pPr marL="109728" indent="0" algn="just">
              <a:buNone/>
            </a:pPr>
            <a:r>
              <a:rPr lang="de-DE" sz="2000" b="0" i="0" dirty="0">
                <a:solidFill>
                  <a:schemeClr val="tx1"/>
                </a:solidFill>
                <a:effectLst/>
              </a:rPr>
              <a:t>Alexander Gauland </a:t>
            </a:r>
            <a:r>
              <a:rPr lang="de-DE" sz="2000" b="0" dirty="0">
                <a:solidFill>
                  <a:schemeClr val="tx1"/>
                </a:solidFill>
                <a:effectLst/>
              </a:rPr>
              <a:t>(AfD-Politiker)</a:t>
            </a:r>
            <a:r>
              <a:rPr lang="de-DE" sz="2000" b="0" i="0" dirty="0">
                <a:solidFill>
                  <a:schemeClr val="tx1"/>
                </a:solidFill>
                <a:effectLst/>
              </a:rPr>
              <a:t>: „</a:t>
            </a:r>
            <a:r>
              <a:rPr lang="de-DE" sz="2000" i="1" dirty="0">
                <a:solidFill>
                  <a:schemeClr val="tx1"/>
                </a:solidFill>
              </a:rPr>
              <a:t>Hitler und die Nazis sind nur ein Vogelschiss in über 1000 Jahren erfolgreicher deutscher Geschichte“(02.06.2018)</a:t>
            </a:r>
          </a:p>
          <a:p>
            <a:pPr marL="109728" indent="0" algn="just">
              <a:buNone/>
            </a:pPr>
            <a:endParaRPr lang="de-DE" sz="2000" i="1" dirty="0">
              <a:solidFill>
                <a:schemeClr val="tx1"/>
              </a:solidFill>
            </a:endParaRPr>
          </a:p>
          <a:p>
            <a:pPr marL="109728" indent="0" algn="just">
              <a:buNone/>
            </a:pPr>
            <a:r>
              <a:rPr lang="de-DE" sz="2000" dirty="0">
                <a:solidFill>
                  <a:schemeClr val="tx1"/>
                </a:solidFill>
              </a:rPr>
              <a:t>Sigmar Gabriel (SPD-Politiker): </a:t>
            </a:r>
            <a:r>
              <a:rPr lang="de-DE" sz="2000" b="0" i="1" dirty="0">
                <a:solidFill>
                  <a:schemeClr val="tx1"/>
                </a:solidFill>
                <a:effectLst/>
              </a:rPr>
              <a:t>Dass wir uns unserer Geschichte gestellt</a:t>
            </a:r>
            <a:r>
              <a:rPr lang="de-DE" sz="2000" i="1" dirty="0">
                <a:solidFill>
                  <a:schemeClr val="tx1"/>
                </a:solidFill>
              </a:rPr>
              <a:t> haben, </a:t>
            </a:r>
            <a:r>
              <a:rPr lang="de-DE" sz="2000" b="0" i="1" dirty="0">
                <a:solidFill>
                  <a:schemeClr val="tx1"/>
                </a:solidFill>
                <a:effectLst/>
              </a:rPr>
              <a:t>war die Voraussetzung dafür, dass Deutschland weltweit respektiert wird. Björn Höcke verachtet das Deutschland, auf das ich stolz bin“</a:t>
            </a:r>
            <a:endParaRPr lang="de-DE" sz="2000" dirty="0">
              <a:solidFill>
                <a:schemeClr val="tx1"/>
              </a:solidFill>
            </a:endParaRPr>
          </a:p>
        </p:txBody>
      </p:sp>
      <p:sp>
        <p:nvSpPr>
          <p:cNvPr id="2" name="Titel 1">
            <a:extLst>
              <a:ext uri="{FF2B5EF4-FFF2-40B4-BE49-F238E27FC236}">
                <a16:creationId xmlns:a16="http://schemas.microsoft.com/office/drawing/2014/main" id="{B612D730-9B1A-4AD4-9218-97BE93E31146}"/>
              </a:ext>
            </a:extLst>
          </p:cNvPr>
          <p:cNvSpPr>
            <a:spLocks noGrp="1"/>
          </p:cNvSpPr>
          <p:nvPr>
            <p:ph type="title"/>
          </p:nvPr>
        </p:nvSpPr>
        <p:spPr/>
        <p:txBody>
          <a:bodyPr/>
          <a:lstStyle/>
          <a:p>
            <a:pPr algn="ctr"/>
            <a:r>
              <a:rPr lang="de-DE" dirty="0"/>
              <a:t>„Aufarbeitungsstolz“?</a:t>
            </a:r>
          </a:p>
        </p:txBody>
      </p:sp>
    </p:spTree>
    <p:extLst>
      <p:ext uri="{BB962C8B-B14F-4D97-AF65-F5344CB8AC3E}">
        <p14:creationId xmlns:p14="http://schemas.microsoft.com/office/powerpoint/2010/main" val="2577974051"/>
      </p:ext>
    </p:extLst>
  </p:cSld>
  <p:clrMapOvr>
    <a:masterClrMapping/>
  </p:clrMapOvr>
  <p:transition>
    <p:pull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nhaltsplatzhalter 4">
            <a:extLst>
              <a:ext uri="{FF2B5EF4-FFF2-40B4-BE49-F238E27FC236}">
                <a16:creationId xmlns:a16="http://schemas.microsoft.com/office/drawing/2014/main" id="{0F2640D5-E806-4D6C-8BB1-388CE0A0B649}"/>
              </a:ext>
            </a:extLst>
          </p:cNvPr>
          <p:cNvPicPr>
            <a:picLocks noGrp="1" noChangeAspect="1"/>
          </p:cNvPicPr>
          <p:nvPr>
            <p:ph idx="1"/>
          </p:nvPr>
        </p:nvPicPr>
        <p:blipFill rotWithShape="1">
          <a:blip r:embed="rId3"/>
          <a:srcRect l="12832" t="16037" r="1784" b="17889"/>
          <a:stretch/>
        </p:blipFill>
        <p:spPr>
          <a:xfrm>
            <a:off x="22848" y="1448780"/>
            <a:ext cx="9098304" cy="3960440"/>
          </a:xfrm>
        </p:spPr>
      </p:pic>
      <p:sp>
        <p:nvSpPr>
          <p:cNvPr id="3" name="Titel 2">
            <a:extLst>
              <a:ext uri="{FF2B5EF4-FFF2-40B4-BE49-F238E27FC236}">
                <a16:creationId xmlns:a16="http://schemas.microsoft.com/office/drawing/2014/main" id="{5CE183FD-8815-474F-A63E-7DB8794219E4}"/>
              </a:ext>
            </a:extLst>
          </p:cNvPr>
          <p:cNvSpPr>
            <a:spLocks noGrp="1"/>
          </p:cNvSpPr>
          <p:nvPr>
            <p:ph type="title"/>
          </p:nvPr>
        </p:nvSpPr>
        <p:spPr>
          <a:xfrm>
            <a:off x="457200" y="476672"/>
            <a:ext cx="8229600" cy="504056"/>
          </a:xfrm>
        </p:spPr>
        <p:txBody>
          <a:bodyPr>
            <a:normAutofit/>
          </a:bodyPr>
          <a:lstStyle/>
          <a:p>
            <a:r>
              <a:rPr lang="de-DE" sz="2000" dirty="0"/>
              <a:t>https://lehrerfortbildung-bw.de/moodle2/course/view.php?id=2965</a:t>
            </a:r>
          </a:p>
        </p:txBody>
      </p:sp>
    </p:spTree>
    <p:extLst>
      <p:ext uri="{BB962C8B-B14F-4D97-AF65-F5344CB8AC3E}">
        <p14:creationId xmlns:p14="http://schemas.microsoft.com/office/powerpoint/2010/main" val="295013308"/>
      </p:ext>
    </p:extLst>
  </p:cSld>
  <p:clrMapOvr>
    <a:masterClrMapping/>
  </p:clrMapOvr>
  <p:transition>
    <p:pull dir="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Inhaltsplatzhalter 4">
            <a:extLst>
              <a:ext uri="{FF2B5EF4-FFF2-40B4-BE49-F238E27FC236}">
                <a16:creationId xmlns:a16="http://schemas.microsoft.com/office/drawing/2014/main" id="{8274E63C-F437-494A-BE47-F3CAAFACC122}"/>
              </a:ext>
            </a:extLst>
          </p:cNvPr>
          <p:cNvSpPr>
            <a:spLocks noGrp="1"/>
          </p:cNvSpPr>
          <p:nvPr>
            <p:ph idx="1"/>
          </p:nvPr>
        </p:nvSpPr>
        <p:spPr/>
        <p:txBody>
          <a:bodyPr/>
          <a:lstStyle/>
          <a:p>
            <a:pPr marL="109728" indent="0">
              <a:buNone/>
            </a:pPr>
            <a:r>
              <a:rPr lang="de-DE" dirty="0"/>
              <a:t>Max </a:t>
            </a:r>
            <a:r>
              <a:rPr lang="de-DE" dirty="0" err="1"/>
              <a:t>Czollek</a:t>
            </a:r>
            <a:r>
              <a:rPr lang="de-DE" dirty="0"/>
              <a:t>: Desintegriert Euch!, Carl Hanser Verlag, München 2018</a:t>
            </a:r>
          </a:p>
        </p:txBody>
      </p:sp>
      <p:sp>
        <p:nvSpPr>
          <p:cNvPr id="2" name="Titel 1">
            <a:extLst>
              <a:ext uri="{FF2B5EF4-FFF2-40B4-BE49-F238E27FC236}">
                <a16:creationId xmlns:a16="http://schemas.microsoft.com/office/drawing/2014/main" id="{5353BF24-1119-4BB1-86E3-5CAC9841F68E}"/>
              </a:ext>
            </a:extLst>
          </p:cNvPr>
          <p:cNvSpPr>
            <a:spLocks noGrp="1"/>
          </p:cNvSpPr>
          <p:nvPr>
            <p:ph type="title"/>
          </p:nvPr>
        </p:nvSpPr>
        <p:spPr>
          <a:xfrm>
            <a:off x="457200" y="565482"/>
            <a:ext cx="8229600" cy="1066800"/>
          </a:xfrm>
        </p:spPr>
        <p:txBody>
          <a:bodyPr>
            <a:normAutofit/>
          </a:bodyPr>
          <a:lstStyle/>
          <a:p>
            <a:r>
              <a:rPr lang="de-DE" dirty="0"/>
              <a:t>„Gedächtnistheater“?</a:t>
            </a:r>
          </a:p>
        </p:txBody>
      </p:sp>
      <p:sp>
        <p:nvSpPr>
          <p:cNvPr id="3" name="AutoShape 2" descr="Desintegration - Kulturstiftung des Bundes">
            <a:extLst>
              <a:ext uri="{FF2B5EF4-FFF2-40B4-BE49-F238E27FC236}">
                <a16:creationId xmlns:a16="http://schemas.microsoft.com/office/drawing/2014/main" id="{459026BA-76AB-459C-A07C-80D59EBD88C3}"/>
              </a:ext>
            </a:extLst>
          </p:cNvPr>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Tree>
    <p:extLst>
      <p:ext uri="{BB962C8B-B14F-4D97-AF65-F5344CB8AC3E}">
        <p14:creationId xmlns:p14="http://schemas.microsoft.com/office/powerpoint/2010/main" val="2401799073"/>
      </p:ext>
    </p:extLst>
  </p:cSld>
  <p:clrMapOvr>
    <a:masterClrMapping/>
  </p:clrMapOvr>
  <p:transition>
    <p:pull dir="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7F6EDFE2-09B6-456A-8970-734BE5F2123B}"/>
              </a:ext>
            </a:extLst>
          </p:cNvPr>
          <p:cNvSpPr>
            <a:spLocks noGrp="1"/>
          </p:cNvSpPr>
          <p:nvPr>
            <p:ph idx="1"/>
          </p:nvPr>
        </p:nvSpPr>
        <p:spPr>
          <a:xfrm>
            <a:off x="5305919" y="394550"/>
            <a:ext cx="3717009" cy="6278895"/>
          </a:xfrm>
        </p:spPr>
        <p:txBody>
          <a:bodyPr>
            <a:noAutofit/>
          </a:bodyPr>
          <a:lstStyle/>
          <a:p>
            <a:pPr marL="109728" indent="0">
              <a:buNone/>
            </a:pPr>
            <a:r>
              <a:rPr lang="de-DE" sz="2000" b="0" i="0" dirty="0">
                <a:solidFill>
                  <a:srgbClr val="333333"/>
                </a:solidFill>
                <a:effectLst/>
                <a:latin typeface="Calibri" panose="020F0502020204030204" pitchFamily="34" charset="0"/>
                <a:cs typeface="Calibri" panose="020F0502020204030204" pitchFamily="34" charset="0"/>
              </a:rPr>
              <a:t>Zutaten: </a:t>
            </a:r>
          </a:p>
          <a:p>
            <a:pPr marL="109728" indent="0">
              <a:buNone/>
            </a:pPr>
            <a:r>
              <a:rPr lang="de-DE" sz="2000" b="0" i="0" dirty="0">
                <a:solidFill>
                  <a:srgbClr val="333333"/>
                </a:solidFill>
                <a:effectLst/>
                <a:latin typeface="Calibri" panose="020F0502020204030204" pitchFamily="34" charset="0"/>
                <a:cs typeface="Calibri" panose="020F0502020204030204" pitchFamily="34" charset="0"/>
              </a:rPr>
              <a:t>1 Jude, </a:t>
            </a:r>
          </a:p>
          <a:p>
            <a:pPr marL="109728" indent="0">
              <a:buNone/>
            </a:pPr>
            <a:r>
              <a:rPr lang="de-DE" sz="2000" b="0" i="0" dirty="0">
                <a:solidFill>
                  <a:srgbClr val="333333"/>
                </a:solidFill>
                <a:effectLst/>
                <a:latin typeface="Calibri" panose="020F0502020204030204" pitchFamily="34" charset="0"/>
                <a:cs typeface="Calibri" panose="020F0502020204030204" pitchFamily="34" charset="0"/>
              </a:rPr>
              <a:t>12 Deutsche, </a:t>
            </a:r>
          </a:p>
          <a:p>
            <a:pPr marL="109728" indent="0">
              <a:buNone/>
            </a:pPr>
            <a:r>
              <a:rPr lang="de-DE" sz="2000" b="0" i="0" dirty="0">
                <a:solidFill>
                  <a:srgbClr val="333333"/>
                </a:solidFill>
                <a:effectLst/>
                <a:latin typeface="Calibri" panose="020F0502020204030204" pitchFamily="34" charset="0"/>
                <a:cs typeface="Calibri" panose="020F0502020204030204" pitchFamily="34" charset="0"/>
              </a:rPr>
              <a:t>5cl Erinnerungskultur, </a:t>
            </a:r>
          </a:p>
          <a:p>
            <a:pPr marL="109728" indent="0">
              <a:buNone/>
            </a:pPr>
            <a:r>
              <a:rPr lang="de-DE" sz="2000" b="0" i="0" dirty="0">
                <a:solidFill>
                  <a:srgbClr val="333333"/>
                </a:solidFill>
                <a:effectLst/>
                <a:latin typeface="Calibri" panose="020F0502020204030204" pitchFamily="34" charset="0"/>
                <a:cs typeface="Calibri" panose="020F0502020204030204" pitchFamily="34" charset="0"/>
              </a:rPr>
              <a:t>3cl Stereotype, </a:t>
            </a:r>
          </a:p>
          <a:p>
            <a:pPr marL="109728" indent="0">
              <a:buNone/>
            </a:pPr>
            <a:r>
              <a:rPr lang="de-DE" sz="2000" b="0" i="0" dirty="0">
                <a:solidFill>
                  <a:srgbClr val="333333"/>
                </a:solidFill>
                <a:effectLst/>
                <a:latin typeface="Calibri" panose="020F0502020204030204" pitchFamily="34" charset="0"/>
                <a:cs typeface="Calibri" panose="020F0502020204030204" pitchFamily="34" charset="0"/>
              </a:rPr>
              <a:t>2 TL Patriotismus, </a:t>
            </a:r>
          </a:p>
          <a:p>
            <a:pPr marL="109728" indent="0">
              <a:buNone/>
            </a:pPr>
            <a:r>
              <a:rPr lang="de-DE" sz="2000" b="0" i="0" dirty="0">
                <a:solidFill>
                  <a:srgbClr val="333333"/>
                </a:solidFill>
                <a:effectLst/>
                <a:latin typeface="Calibri" panose="020F0502020204030204" pitchFamily="34" charset="0"/>
                <a:cs typeface="Calibri" panose="020F0502020204030204" pitchFamily="34" charset="0"/>
              </a:rPr>
              <a:t>1 TL Israel, </a:t>
            </a:r>
          </a:p>
          <a:p>
            <a:pPr marL="109728" indent="0">
              <a:buNone/>
            </a:pPr>
            <a:r>
              <a:rPr lang="de-DE" sz="2000" b="0" i="0" dirty="0">
                <a:solidFill>
                  <a:srgbClr val="333333"/>
                </a:solidFill>
                <a:effectLst/>
                <a:latin typeface="Calibri" panose="020F0502020204030204" pitchFamily="34" charset="0"/>
                <a:cs typeface="Calibri" panose="020F0502020204030204" pitchFamily="34" charset="0"/>
              </a:rPr>
              <a:t>1 Falafel, </a:t>
            </a:r>
          </a:p>
          <a:p>
            <a:pPr marL="109728" indent="0">
              <a:buNone/>
            </a:pPr>
            <a:r>
              <a:rPr lang="de-DE" sz="2000" b="0" i="0" dirty="0">
                <a:solidFill>
                  <a:srgbClr val="333333"/>
                </a:solidFill>
                <a:effectLst/>
                <a:latin typeface="Calibri" panose="020F0502020204030204" pitchFamily="34" charset="0"/>
                <a:cs typeface="Calibri" panose="020F0502020204030204" pitchFamily="34" charset="0"/>
              </a:rPr>
              <a:t>5 Stolpersteine, </a:t>
            </a:r>
          </a:p>
          <a:p>
            <a:pPr marL="109728" indent="0">
              <a:buNone/>
            </a:pPr>
            <a:r>
              <a:rPr lang="de-DE" sz="2000" b="0" i="0" dirty="0">
                <a:solidFill>
                  <a:srgbClr val="333333"/>
                </a:solidFill>
                <a:effectLst/>
                <a:latin typeface="Calibri" panose="020F0502020204030204" pitchFamily="34" charset="0"/>
                <a:cs typeface="Calibri" panose="020F0502020204030204" pitchFamily="34" charset="0"/>
              </a:rPr>
              <a:t>einen Spritzer Antisemitismus.</a:t>
            </a:r>
          </a:p>
          <a:p>
            <a:pPr marL="109728" indent="0">
              <a:buNone/>
            </a:pPr>
            <a:br>
              <a:rPr lang="de-DE" sz="2000" dirty="0">
                <a:latin typeface="Calibri" panose="020F0502020204030204" pitchFamily="34" charset="0"/>
                <a:cs typeface="Calibri" panose="020F0502020204030204" pitchFamily="34" charset="0"/>
              </a:rPr>
            </a:br>
            <a:r>
              <a:rPr lang="de-DE" sz="2000" b="0" i="0" dirty="0">
                <a:solidFill>
                  <a:srgbClr val="333333"/>
                </a:solidFill>
                <a:effectLst/>
                <a:latin typeface="Calibri" panose="020F0502020204030204" pitchFamily="34" charset="0"/>
                <a:cs typeface="Calibri" panose="020F0502020204030204" pitchFamily="34" charset="0"/>
              </a:rPr>
              <a:t>Zubereitung: Alle Zutaten in einen Film geben, aufkochen lassen und kräftig schütteln. Im Anschluss mit Klezmer-Musik garnieren.</a:t>
            </a:r>
            <a:br>
              <a:rPr lang="de-DE" sz="2000" dirty="0">
                <a:latin typeface="Calibri" panose="020F0502020204030204" pitchFamily="34" charset="0"/>
                <a:cs typeface="Calibri" panose="020F0502020204030204" pitchFamily="34" charset="0"/>
              </a:rPr>
            </a:br>
            <a:endParaRPr lang="de-DE" sz="2000" b="0" i="0" dirty="0">
              <a:solidFill>
                <a:srgbClr val="333333"/>
              </a:solidFill>
              <a:effectLst/>
              <a:latin typeface="Calibri" panose="020F0502020204030204" pitchFamily="34" charset="0"/>
              <a:cs typeface="Calibri" panose="020F0502020204030204" pitchFamily="34" charset="0"/>
            </a:endParaRPr>
          </a:p>
          <a:p>
            <a:pPr marL="109728" indent="0">
              <a:buNone/>
            </a:pPr>
            <a:r>
              <a:rPr lang="de-DE" sz="2000" b="0" i="0" dirty="0">
                <a:solidFill>
                  <a:srgbClr val="333333"/>
                </a:solidFill>
                <a:effectLst/>
                <a:latin typeface="Calibri" panose="020F0502020204030204" pitchFamily="34" charset="0"/>
                <a:cs typeface="Calibri" panose="020F0502020204030204" pitchFamily="34" charset="0"/>
              </a:rPr>
              <a:t>100% Koscher.</a:t>
            </a:r>
            <a:endParaRPr lang="de-DE" sz="2000" dirty="0">
              <a:latin typeface="Calibri" panose="020F0502020204030204" pitchFamily="34" charset="0"/>
              <a:cs typeface="Calibri" panose="020F0502020204030204" pitchFamily="34" charset="0"/>
            </a:endParaRPr>
          </a:p>
        </p:txBody>
      </p:sp>
      <p:sp>
        <p:nvSpPr>
          <p:cNvPr id="2" name="Titel 1">
            <a:extLst>
              <a:ext uri="{FF2B5EF4-FFF2-40B4-BE49-F238E27FC236}">
                <a16:creationId xmlns:a16="http://schemas.microsoft.com/office/drawing/2014/main" id="{54F4263F-0504-42CF-9B1A-CEB0866D7AC1}"/>
              </a:ext>
            </a:extLst>
          </p:cNvPr>
          <p:cNvSpPr>
            <a:spLocks noGrp="1"/>
          </p:cNvSpPr>
          <p:nvPr>
            <p:ph type="title"/>
          </p:nvPr>
        </p:nvSpPr>
        <p:spPr>
          <a:xfrm>
            <a:off x="899592" y="408320"/>
            <a:ext cx="3979327" cy="5338706"/>
          </a:xfrm>
        </p:spPr>
        <p:txBody>
          <a:bodyPr>
            <a:normAutofit fontScale="90000"/>
          </a:bodyPr>
          <a:lstStyle/>
          <a:p>
            <a:r>
              <a:rPr lang="de-DE" dirty="0"/>
              <a:t>„Mazel </a:t>
            </a:r>
            <a:r>
              <a:rPr lang="de-DE" dirty="0" err="1"/>
              <a:t>tov</a:t>
            </a:r>
            <a:r>
              <a:rPr lang="de-DE" dirty="0"/>
              <a:t> – Cocktail“</a:t>
            </a:r>
            <a:br>
              <a:rPr lang="de-DE" dirty="0"/>
            </a:br>
            <a:br>
              <a:rPr lang="de-DE" dirty="0"/>
            </a:br>
            <a:br>
              <a:rPr lang="de-DE" dirty="0"/>
            </a:br>
            <a:br>
              <a:rPr lang="de-DE" dirty="0"/>
            </a:br>
            <a:br>
              <a:rPr lang="de-DE" dirty="0"/>
            </a:br>
            <a:br>
              <a:rPr lang="de-DE" dirty="0"/>
            </a:br>
            <a:br>
              <a:rPr lang="de-DE" dirty="0"/>
            </a:br>
            <a:r>
              <a:rPr lang="de-DE" sz="2700" dirty="0"/>
              <a:t>https://media.fwu.de/beihefte/46/230/4623029.pdf</a:t>
            </a:r>
          </a:p>
        </p:txBody>
      </p:sp>
    </p:spTree>
    <p:extLst>
      <p:ext uri="{BB962C8B-B14F-4D97-AF65-F5344CB8AC3E}">
        <p14:creationId xmlns:p14="http://schemas.microsoft.com/office/powerpoint/2010/main" val="3418847897"/>
      </p:ext>
    </p:extLst>
  </p:cSld>
  <p:clrMapOvr>
    <a:masterClrMapping/>
  </p:clrMapOvr>
  <p:transition>
    <p:pull dir="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10;Tränen ohne Trauer&#10;">
            <a:extLst>
              <a:ext uri="{FF2B5EF4-FFF2-40B4-BE49-F238E27FC236}">
                <a16:creationId xmlns:a16="http://schemas.microsoft.com/office/drawing/2014/main" id="{496C9157-9A76-4866-9741-A792B191962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67238" y="3424238"/>
            <a:ext cx="9525" cy="9525"/>
          </a:xfrm>
          <a:prstGeom prst="rect">
            <a:avLst/>
          </a:prstGeom>
          <a:noFill/>
          <a:extLst>
            <a:ext uri="{909E8E84-426E-40DD-AFC4-6F175D3DCCD1}">
              <a14:hiddenFill xmlns:a14="http://schemas.microsoft.com/office/drawing/2010/main">
                <a:solidFill>
                  <a:srgbClr val="FFFFFF"/>
                </a:solidFill>
              </a14:hiddenFill>
            </a:ext>
          </a:extLst>
        </p:spPr>
      </p:pic>
      <p:sp>
        <p:nvSpPr>
          <p:cNvPr id="3" name="Titel 2">
            <a:extLst>
              <a:ext uri="{FF2B5EF4-FFF2-40B4-BE49-F238E27FC236}">
                <a16:creationId xmlns:a16="http://schemas.microsoft.com/office/drawing/2014/main" id="{87A4798E-FC5F-4AD2-9026-18EDE37D851C}"/>
              </a:ext>
            </a:extLst>
          </p:cNvPr>
          <p:cNvSpPr>
            <a:spLocks noGrp="1"/>
          </p:cNvSpPr>
          <p:nvPr>
            <p:ph type="title"/>
          </p:nvPr>
        </p:nvSpPr>
        <p:spPr>
          <a:xfrm>
            <a:off x="469106" y="525624"/>
            <a:ext cx="8351366" cy="1449898"/>
          </a:xfrm>
        </p:spPr>
        <p:txBody>
          <a:bodyPr>
            <a:normAutofit/>
          </a:bodyPr>
          <a:lstStyle/>
          <a:p>
            <a:pPr algn="ctr"/>
            <a:r>
              <a:rPr lang="de-DE" dirty="0"/>
              <a:t>NS-Erinnerung als „verordnete Selbstentlastung“</a:t>
            </a:r>
          </a:p>
        </p:txBody>
      </p:sp>
      <p:sp>
        <p:nvSpPr>
          <p:cNvPr id="6" name="Titel 4">
            <a:extLst>
              <a:ext uri="{FF2B5EF4-FFF2-40B4-BE49-F238E27FC236}">
                <a16:creationId xmlns:a16="http://schemas.microsoft.com/office/drawing/2014/main" id="{936689ED-8FE2-4073-AEC8-658E90F1AFA5}"/>
              </a:ext>
            </a:extLst>
          </p:cNvPr>
          <p:cNvSpPr txBox="1">
            <a:spLocks/>
          </p:cNvSpPr>
          <p:nvPr/>
        </p:nvSpPr>
        <p:spPr>
          <a:xfrm>
            <a:off x="971600" y="2420888"/>
            <a:ext cx="7416824" cy="1449897"/>
          </a:xfrm>
          <a:prstGeom prst="rect">
            <a:avLst/>
          </a:prstGeom>
        </p:spPr>
        <p:txBody>
          <a:bodyPr vert="horz" anchor="ctr">
            <a:normAutofit/>
          </a:bodyPr>
          <a:lstStyle>
            <a:lvl1pPr algn="l" rtl="0" eaLnBrk="1" latinLnBrk="0" hangingPunct="1">
              <a:spcBef>
                <a:spcPct val="0"/>
              </a:spcBef>
              <a:buNone/>
              <a:defRPr kumimoji="0" sz="4000" kern="1200">
                <a:solidFill>
                  <a:schemeClr val="tx1">
                    <a:lumMod val="75000"/>
                    <a:lumOff val="25000"/>
                  </a:schemeClr>
                </a:solidFill>
                <a:latin typeface="Garamond" panose="02020404030301010803" pitchFamily="18" charset="0"/>
                <a:ea typeface="+mj-ea"/>
                <a:cs typeface="+mj-cs"/>
              </a:defRPr>
            </a:lvl1pPr>
          </a:lstStyle>
          <a:p>
            <a:r>
              <a:rPr lang="de-DE" sz="2400" dirty="0"/>
              <a:t>Per Leo, Tränen ohne Trauer. Nach der Erinnerungskultur, Stuttgart 2021</a:t>
            </a:r>
          </a:p>
        </p:txBody>
      </p:sp>
    </p:spTree>
    <p:extLst>
      <p:ext uri="{BB962C8B-B14F-4D97-AF65-F5344CB8AC3E}">
        <p14:creationId xmlns:p14="http://schemas.microsoft.com/office/powerpoint/2010/main" val="4090585383"/>
      </p:ext>
    </p:extLst>
  </p:cSld>
  <p:clrMapOvr>
    <a:masterClrMapping/>
  </p:clrMapOvr>
  <p:transition>
    <p:pull dir="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 name="Titel 1">
            <a:extLst>
              <a:ext uri="{FF2B5EF4-FFF2-40B4-BE49-F238E27FC236}">
                <a16:creationId xmlns:a16="http://schemas.microsoft.com/office/drawing/2014/main" id="{CADD2BA6-6480-4D1F-B739-F7ABE47149A2}"/>
              </a:ext>
            </a:extLst>
          </p:cNvPr>
          <p:cNvSpPr>
            <a:spLocks noGrp="1"/>
          </p:cNvSpPr>
          <p:nvPr>
            <p:ph type="title"/>
          </p:nvPr>
        </p:nvSpPr>
        <p:spPr>
          <a:xfrm>
            <a:off x="457200" y="404664"/>
            <a:ext cx="8229600" cy="954107"/>
          </a:xfrm>
        </p:spPr>
        <p:txBody>
          <a:bodyPr>
            <a:normAutofit fontScale="90000"/>
          </a:bodyPr>
          <a:lstStyle/>
          <a:p>
            <a:r>
              <a:rPr lang="de-DE" dirty="0"/>
              <a:t>Erinnerung an den Vernichtungskrieg im Osten</a:t>
            </a:r>
          </a:p>
        </p:txBody>
      </p:sp>
      <p:sp>
        <p:nvSpPr>
          <p:cNvPr id="7" name="Rectangle 3">
            <a:extLst>
              <a:ext uri="{FF2B5EF4-FFF2-40B4-BE49-F238E27FC236}">
                <a16:creationId xmlns:a16="http://schemas.microsoft.com/office/drawing/2014/main" id="{9BC00A43-7696-4BAE-8DBB-351F2CFB08FB}"/>
              </a:ext>
            </a:extLst>
          </p:cNvPr>
          <p:cNvSpPr>
            <a:spLocks noGrp="1" noChangeArrowheads="1"/>
          </p:cNvSpPr>
          <p:nvPr>
            <p:ph idx="1"/>
          </p:nvPr>
        </p:nvSpPr>
        <p:spPr bwMode="auto">
          <a:xfrm>
            <a:off x="465810" y="1634311"/>
            <a:ext cx="8229600" cy="44319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2000" b="0" i="1" u="none" strike="noStrike" cap="none" normalizeH="0" baseline="0" dirty="0">
                <a:ln>
                  <a:noFill/>
                </a:ln>
                <a:solidFill>
                  <a:srgbClr val="505050"/>
                </a:solidFill>
                <a:effectLst/>
                <a:latin typeface="Arial" panose="020B0604020202020204" pitchFamily="34" charset="0"/>
                <a:cs typeface="Arial" panose="020B0604020202020204" pitchFamily="34" charset="0"/>
              </a:rPr>
              <a:t>„ Ein Name, </a:t>
            </a:r>
            <a:r>
              <a:rPr kumimoji="0" lang="de-DE" altLang="de-DE" sz="2000" b="0" i="1" u="none" strike="noStrike" cap="none" normalizeH="0" baseline="0" dirty="0">
                <a:ln>
                  <a:noFill/>
                </a:ln>
                <a:solidFill>
                  <a:schemeClr val="accent4"/>
                </a:solidFill>
                <a:effectLst/>
                <a:latin typeface="Arial" panose="020B0604020202020204" pitchFamily="34" charset="0"/>
                <a:cs typeface="Arial" panose="020B0604020202020204" pitchFamily="34" charset="0"/>
              </a:rPr>
              <a:t>Auschwitz, ist zum Inbegriff </a:t>
            </a:r>
            <a:r>
              <a:rPr kumimoji="0" lang="de-DE" altLang="de-DE" sz="2000" b="0" i="1" u="none" strike="noStrike" cap="none" normalizeH="0" baseline="0" dirty="0">
                <a:ln>
                  <a:noFill/>
                </a:ln>
                <a:solidFill>
                  <a:srgbClr val="505050"/>
                </a:solidFill>
                <a:effectLst/>
                <a:latin typeface="Arial" panose="020B0604020202020204" pitchFamily="34" charset="0"/>
                <a:cs typeface="Arial" panose="020B0604020202020204" pitchFamily="34" charset="0"/>
              </a:rPr>
              <a:t>des </a:t>
            </a:r>
            <a:r>
              <a:rPr kumimoji="0" lang="de-DE" altLang="de-DE" sz="2000" b="0" i="1" u="none" strike="noStrike" cap="none" normalizeH="0" baseline="0" dirty="0">
                <a:ln>
                  <a:noFill/>
                </a:ln>
                <a:solidFill>
                  <a:schemeClr val="accent4"/>
                </a:solidFill>
                <a:effectLst/>
                <a:latin typeface="Arial" panose="020B0604020202020204" pitchFamily="34" charset="0"/>
                <a:cs typeface="Arial" panose="020B0604020202020204" pitchFamily="34" charset="0"/>
              </a:rPr>
              <a:t>millionenfachen Mordes </a:t>
            </a:r>
            <a:r>
              <a:rPr kumimoji="0" lang="de-DE" altLang="de-DE" sz="2000" b="0" i="1" u="none" strike="noStrike" cap="none" normalizeH="0" baseline="0" dirty="0">
                <a:ln>
                  <a:noFill/>
                </a:ln>
                <a:solidFill>
                  <a:srgbClr val="505050"/>
                </a:solidFill>
                <a:effectLst/>
                <a:latin typeface="Arial" panose="020B0604020202020204" pitchFamily="34" charset="0"/>
                <a:cs typeface="Arial" panose="020B0604020202020204" pitchFamily="34" charset="0"/>
              </a:rPr>
              <a:t>an den europäischen Juden geworden. Doch über </a:t>
            </a:r>
            <a:r>
              <a:rPr kumimoji="0" lang="de-DE" altLang="de-DE" sz="2000" b="0" i="1" u="none" strike="noStrike" cap="none" normalizeH="0" baseline="0" dirty="0">
                <a:ln>
                  <a:noFill/>
                </a:ln>
                <a:solidFill>
                  <a:schemeClr val="accent4"/>
                </a:solidFill>
                <a:effectLst/>
                <a:latin typeface="Arial" panose="020B0604020202020204" pitchFamily="34" charset="0"/>
                <a:cs typeface="Arial" panose="020B0604020202020204" pitchFamily="34" charset="0"/>
              </a:rPr>
              <a:t>eine Karte, die die zahllosen anderen Orte deutscher Verbrechen</a:t>
            </a:r>
            <a:r>
              <a:rPr kumimoji="0" lang="de-DE" altLang="de-DE" sz="2000" b="0" i="1" u="none" strike="noStrike" cap="none" normalizeH="0" baseline="0" dirty="0">
                <a:ln>
                  <a:noFill/>
                </a:ln>
                <a:solidFill>
                  <a:srgbClr val="505050"/>
                </a:solidFill>
                <a:effectLst/>
                <a:latin typeface="Arial" panose="020B0604020202020204" pitchFamily="34" charset="0"/>
                <a:cs typeface="Arial" panose="020B0604020202020204" pitchFamily="34" charset="0"/>
              </a:rPr>
              <a:t>, jenseits der Vernichtungslager, in Belarus, in der Ukraine, in Russland und andernorts im Osten Europas verzeichnet, </a:t>
            </a:r>
            <a:r>
              <a:rPr kumimoji="0" lang="de-DE" altLang="de-DE" sz="2000" b="0" i="1" u="none" strike="noStrike" cap="none" normalizeH="0" baseline="0" dirty="0">
                <a:ln>
                  <a:noFill/>
                </a:ln>
                <a:solidFill>
                  <a:schemeClr val="accent4"/>
                </a:solidFill>
                <a:effectLst/>
                <a:latin typeface="Arial" panose="020B0604020202020204" pitchFamily="34" charset="0"/>
                <a:cs typeface="Arial" panose="020B0604020202020204" pitchFamily="34" charset="0"/>
              </a:rPr>
              <a:t>verfügt unser Gedächtnis nicht</a:t>
            </a:r>
            <a:r>
              <a:rPr kumimoji="0" lang="de-DE" altLang="de-DE" sz="2000" b="0" i="1" u="none" strike="noStrike" cap="none" normalizeH="0" baseline="0" dirty="0">
                <a:ln>
                  <a:noFill/>
                </a:ln>
                <a:solidFill>
                  <a:srgbClr val="505050"/>
                </a:solidFill>
                <a:effectLst/>
                <a:latin typeface="Arial" panose="020B0604020202020204" pitchFamily="34" charset="0"/>
                <a:cs typeface="Arial" panose="020B0604020202020204" pitchFamily="34" charset="0"/>
              </a:rPr>
              <a:t>. […] Es versagt vor den Verbrechen an Zivilisten, Zwangsarbeitern und sowjetischen Kriegsgefangenen, von denen schon in den ersten Monaten nach dem Überfall Hunderttausende ums Leben kamen: verhungert, erschlagen, erschossen.“</a:t>
            </a:r>
          </a:p>
          <a:p>
            <a:pPr marL="0" marR="0" lvl="0" indent="0" algn="l" defTabSz="914400" rtl="0" eaLnBrk="0" fontAlgn="base" latinLnBrk="0" hangingPunct="0">
              <a:lnSpc>
                <a:spcPct val="100000"/>
              </a:lnSpc>
              <a:spcBef>
                <a:spcPct val="0"/>
              </a:spcBef>
              <a:spcAft>
                <a:spcPct val="0"/>
              </a:spcAft>
              <a:buClrTx/>
              <a:buSzTx/>
              <a:buFontTx/>
              <a:buNone/>
              <a:tabLst/>
            </a:pPr>
            <a:endParaRPr lang="de-DE" altLang="de-DE" sz="2000" i="1" dirty="0">
              <a:solidFill>
                <a:srgbClr val="505050"/>
              </a:solidFill>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de-DE" altLang="de-DE" sz="2000" b="0" i="1" u="none" strike="noStrike" cap="none" normalizeH="0" baseline="0" dirty="0">
              <a:ln>
                <a:noFill/>
              </a:ln>
              <a:solidFill>
                <a:srgbClr val="505050"/>
              </a:solidFill>
              <a:effectLst/>
              <a:latin typeface="Arial" panose="020B0604020202020204" pitchFamily="34" charset="0"/>
            </a:endParaRPr>
          </a:p>
          <a:p>
            <a:pPr marL="0" indent="0" algn="r">
              <a:buClrTx/>
              <a:buNone/>
            </a:pPr>
            <a:r>
              <a:rPr lang="de-DE" sz="1400" b="0" i="0" dirty="0">
                <a:solidFill>
                  <a:srgbClr val="000000"/>
                </a:solidFill>
                <a:effectLst/>
              </a:rPr>
              <a:t>Zentrale Rede des Bundespräsidenten Walter Steinmeier bei der Gedenkstunde zum Volkstrauertag, 14.11.2021 (https://www.bundesregierung.de/breg-de/service/bulletin/rede-von-bundespraesident-dr-frank-walter-steinmeier-1982592)</a:t>
            </a:r>
            <a:endParaRPr lang="de-DE" sz="1400" dirty="0"/>
          </a:p>
          <a:p>
            <a:pPr marL="0" marR="0" lvl="0" indent="0" algn="l" defTabSz="914400" rtl="0" eaLnBrk="0" fontAlgn="base" latinLnBrk="0" hangingPunct="0">
              <a:lnSpc>
                <a:spcPct val="100000"/>
              </a:lnSpc>
              <a:spcBef>
                <a:spcPct val="0"/>
              </a:spcBef>
              <a:spcAft>
                <a:spcPct val="0"/>
              </a:spcAft>
              <a:buClrTx/>
              <a:buSzTx/>
              <a:buFontTx/>
              <a:buNone/>
              <a:tabLst/>
            </a:pPr>
            <a:endParaRPr kumimoji="0" lang="de-DE" altLang="de-DE" sz="2000" b="0" i="1"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717600822"/>
      </p:ext>
    </p:extLst>
  </p:cSld>
  <p:clrMapOvr>
    <a:masterClrMapping/>
  </p:clrMapOvr>
  <p:transition>
    <p:pull dir="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F1D81282-09C6-4526-9EDC-B2A56EA0FFF9}"/>
              </a:ext>
            </a:extLst>
          </p:cNvPr>
          <p:cNvSpPr>
            <a:spLocks noGrp="1"/>
          </p:cNvSpPr>
          <p:nvPr>
            <p:ph idx="1"/>
          </p:nvPr>
        </p:nvSpPr>
        <p:spPr/>
        <p:txBody>
          <a:bodyPr>
            <a:normAutofit fontScale="92500"/>
          </a:bodyPr>
          <a:lstStyle/>
          <a:p>
            <a:pPr marL="109728" indent="0" algn="l">
              <a:buNone/>
            </a:pPr>
            <a:r>
              <a:rPr lang="de-DE" sz="2600" i="0" dirty="0" err="1">
                <a:solidFill>
                  <a:schemeClr val="tx1"/>
                </a:solidFill>
                <a:effectLst/>
              </a:rPr>
              <a:t>Lit</a:t>
            </a:r>
            <a:r>
              <a:rPr lang="de-DE" sz="2600" i="0" dirty="0">
                <a:solidFill>
                  <a:schemeClr val="tx1"/>
                </a:solidFill>
                <a:effectLst/>
              </a:rPr>
              <a:t>: Im Schatten von Auschwitz. Spurensuche in Polen, Belarus und der Ukraine: begegnen, erinnern, lernen, </a:t>
            </a:r>
            <a:r>
              <a:rPr lang="de-DE" sz="2600" i="0" dirty="0" err="1">
                <a:solidFill>
                  <a:schemeClr val="tx1"/>
                </a:solidFill>
                <a:effectLst/>
              </a:rPr>
              <a:t>hg</a:t>
            </a:r>
            <a:r>
              <a:rPr lang="de-DE" sz="2600" i="0" dirty="0">
                <a:solidFill>
                  <a:schemeClr val="tx1"/>
                </a:solidFill>
                <a:effectLst/>
              </a:rPr>
              <a:t>. von Martin Langenbach und Hanna </a:t>
            </a:r>
            <a:r>
              <a:rPr lang="de-DE" sz="2600" i="0" dirty="0" err="1">
                <a:solidFill>
                  <a:schemeClr val="tx1"/>
                </a:solidFill>
                <a:effectLst/>
              </a:rPr>
              <a:t>Liever</a:t>
            </a:r>
            <a:r>
              <a:rPr lang="de-DE" sz="2600" i="0" dirty="0">
                <a:solidFill>
                  <a:schemeClr val="tx1"/>
                </a:solidFill>
                <a:effectLst/>
              </a:rPr>
              <a:t>, </a:t>
            </a:r>
            <a:r>
              <a:rPr lang="de-DE" sz="2600" dirty="0">
                <a:solidFill>
                  <a:schemeClr val="tx1"/>
                </a:solidFill>
              </a:rPr>
              <a:t>Bonn 2017</a:t>
            </a:r>
          </a:p>
          <a:p>
            <a:pPr marL="109728" indent="0" algn="l">
              <a:buNone/>
            </a:pPr>
            <a:endParaRPr lang="de-DE" b="1" i="0" dirty="0">
              <a:solidFill>
                <a:schemeClr val="tx1"/>
              </a:solidFill>
              <a:effectLst/>
              <a:latin typeface="Roboto" panose="02000000000000000000" pitchFamily="2" charset="0"/>
            </a:endParaRPr>
          </a:p>
          <a:p>
            <a:pPr marL="109728" indent="0" algn="l">
              <a:buNone/>
            </a:pPr>
            <a:r>
              <a:rPr lang="de-DE" sz="2200" b="0" i="0" dirty="0">
                <a:solidFill>
                  <a:schemeClr val="tx1"/>
                </a:solidFill>
                <a:effectLst/>
              </a:rPr>
              <a:t>Eine Spurensuche zu Orten nationalsozialistischer Massenverbrechen in Polen, Belarus und der Ukraine – historische Annährungen an ausgewählte Orte und heutige Begegnungen mit den dortigen Formen des Gedenkens und Erinnerns. Überlegungen, Ideen und Konzepte für eine historisch-politische Annäherung in der schulischen und außerschulischen Bildung sowie bei individuell individuellen Exkursionen, Jugendbegegnungen und Studienreisen.</a:t>
            </a:r>
          </a:p>
          <a:p>
            <a:endParaRPr lang="de-DE" dirty="0">
              <a:solidFill>
                <a:schemeClr val="tx1"/>
              </a:solidFill>
            </a:endParaRPr>
          </a:p>
        </p:txBody>
      </p:sp>
      <p:sp>
        <p:nvSpPr>
          <p:cNvPr id="3" name="Titel 2">
            <a:extLst>
              <a:ext uri="{FF2B5EF4-FFF2-40B4-BE49-F238E27FC236}">
                <a16:creationId xmlns:a16="http://schemas.microsoft.com/office/drawing/2014/main" id="{A6FC2F79-0E36-4B4C-B87F-FE31B5777E6B}"/>
              </a:ext>
            </a:extLst>
          </p:cNvPr>
          <p:cNvSpPr>
            <a:spLocks noGrp="1"/>
          </p:cNvSpPr>
          <p:nvPr>
            <p:ph type="title"/>
          </p:nvPr>
        </p:nvSpPr>
        <p:spPr/>
        <p:txBody>
          <a:bodyPr>
            <a:normAutofit fontScale="90000"/>
          </a:bodyPr>
          <a:lstStyle/>
          <a:p>
            <a:r>
              <a:rPr lang="de-DE" dirty="0"/>
              <a:t>Erinnerung an den Vernichtungskrieg im Osten</a:t>
            </a:r>
          </a:p>
        </p:txBody>
      </p:sp>
      <p:sp>
        <p:nvSpPr>
          <p:cNvPr id="7" name="Textfeld 6">
            <a:extLst>
              <a:ext uri="{FF2B5EF4-FFF2-40B4-BE49-F238E27FC236}">
                <a16:creationId xmlns:a16="http://schemas.microsoft.com/office/drawing/2014/main" id="{57183BE1-5BE8-4CB4-B658-F3AF174B45CB}"/>
              </a:ext>
            </a:extLst>
          </p:cNvPr>
          <p:cNvSpPr txBox="1"/>
          <p:nvPr/>
        </p:nvSpPr>
        <p:spPr>
          <a:xfrm>
            <a:off x="457199" y="6381328"/>
            <a:ext cx="5842992" cy="307777"/>
          </a:xfrm>
          <a:prstGeom prst="rect">
            <a:avLst/>
          </a:prstGeom>
          <a:noFill/>
        </p:spPr>
        <p:txBody>
          <a:bodyPr wrap="square" rtlCol="0">
            <a:spAutoFit/>
          </a:bodyPr>
          <a:lstStyle/>
          <a:p>
            <a:r>
              <a:rPr lang="de-DE" sz="1400" dirty="0"/>
              <a:t>https://www.bpb.de/fsd/centropa/ermordete_juden_nach_land.php</a:t>
            </a:r>
          </a:p>
        </p:txBody>
      </p:sp>
    </p:spTree>
    <p:extLst>
      <p:ext uri="{BB962C8B-B14F-4D97-AF65-F5344CB8AC3E}">
        <p14:creationId xmlns:p14="http://schemas.microsoft.com/office/powerpoint/2010/main" val="2426842305"/>
      </p:ext>
    </p:extLst>
  </p:cSld>
  <p:clrMapOvr>
    <a:masterClrMapping/>
  </p:clrMapOvr>
  <p:transition>
    <p:pull dir="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C769A8BD-49A1-4FBA-B7B0-48DE9F11BB30}"/>
              </a:ext>
            </a:extLst>
          </p:cNvPr>
          <p:cNvSpPr txBox="1">
            <a:spLocks/>
          </p:cNvSpPr>
          <p:nvPr/>
        </p:nvSpPr>
        <p:spPr>
          <a:xfrm>
            <a:off x="611560" y="548680"/>
            <a:ext cx="8279824" cy="922213"/>
          </a:xfrm>
          <a:prstGeom prst="rect">
            <a:avLst/>
          </a:prstGeom>
        </p:spPr>
        <p:txBody>
          <a:bodyPr vert="horz" anchor="ctr">
            <a:noAutofit/>
          </a:bodyPr>
          <a:lstStyle>
            <a:lvl1pPr algn="l" rtl="0" eaLnBrk="1" latinLnBrk="0" hangingPunct="1">
              <a:spcBef>
                <a:spcPct val="0"/>
              </a:spcBef>
              <a:buNone/>
              <a:defRPr kumimoji="0" sz="4000" kern="1200">
                <a:solidFill>
                  <a:schemeClr val="tx1">
                    <a:lumMod val="75000"/>
                    <a:lumOff val="25000"/>
                  </a:schemeClr>
                </a:solidFill>
                <a:latin typeface="Garamond" panose="02020404030301010803" pitchFamily="18" charset="0"/>
                <a:ea typeface="+mj-ea"/>
                <a:cs typeface="+mj-cs"/>
              </a:defRPr>
            </a:lvl1pPr>
          </a:lstStyle>
          <a:p>
            <a:r>
              <a:rPr lang="de-DE" sz="3600" dirty="0"/>
              <a:t>Erinnerung an  die Opfer der NS-Lebensraumpolitik</a:t>
            </a:r>
            <a:endParaRPr lang="en-US" sz="3600" dirty="0"/>
          </a:p>
        </p:txBody>
      </p:sp>
      <p:sp>
        <p:nvSpPr>
          <p:cNvPr id="2" name="Textfeld 1">
            <a:extLst>
              <a:ext uri="{FF2B5EF4-FFF2-40B4-BE49-F238E27FC236}">
                <a16:creationId xmlns:a16="http://schemas.microsoft.com/office/drawing/2014/main" id="{BC786D5A-2711-40BC-B8D8-F156095C1365}"/>
              </a:ext>
            </a:extLst>
          </p:cNvPr>
          <p:cNvSpPr txBox="1"/>
          <p:nvPr/>
        </p:nvSpPr>
        <p:spPr>
          <a:xfrm>
            <a:off x="683568" y="2523575"/>
            <a:ext cx="3891880" cy="1200329"/>
          </a:xfrm>
          <a:prstGeom prst="rect">
            <a:avLst/>
          </a:prstGeom>
          <a:solidFill>
            <a:srgbClr val="FFFDE9"/>
          </a:solidFill>
        </p:spPr>
        <p:txBody>
          <a:bodyPr wrap="square" rtlCol="0">
            <a:spAutoFit/>
          </a:bodyPr>
          <a:lstStyle/>
          <a:p>
            <a:r>
              <a:rPr lang="de-DE" dirty="0"/>
              <a:t>https://www.gedenkort-lebensraumpolitik.de/endlich-bundestag-beschliesst-einrichtung-einer-erinnerungsstaette/</a:t>
            </a:r>
          </a:p>
        </p:txBody>
      </p:sp>
      <p:sp>
        <p:nvSpPr>
          <p:cNvPr id="5" name="Textfeld 4">
            <a:extLst>
              <a:ext uri="{FF2B5EF4-FFF2-40B4-BE49-F238E27FC236}">
                <a16:creationId xmlns:a16="http://schemas.microsoft.com/office/drawing/2014/main" id="{C9AC75F0-2DC6-423F-9810-81FCE7AABE65}"/>
              </a:ext>
            </a:extLst>
          </p:cNvPr>
          <p:cNvSpPr txBox="1"/>
          <p:nvPr/>
        </p:nvSpPr>
        <p:spPr>
          <a:xfrm>
            <a:off x="5436096" y="2523575"/>
            <a:ext cx="3168352" cy="2308324"/>
          </a:xfrm>
          <a:prstGeom prst="rect">
            <a:avLst/>
          </a:prstGeom>
          <a:noFill/>
        </p:spPr>
        <p:txBody>
          <a:bodyPr wrap="square" rtlCol="0">
            <a:spAutoFit/>
          </a:bodyPr>
          <a:lstStyle/>
          <a:p>
            <a:r>
              <a:rPr lang="de-DE" dirty="0" err="1"/>
              <a:t>Lit</a:t>
            </a:r>
            <a:r>
              <a:rPr lang="de-DE" dirty="0"/>
              <a:t>.</a:t>
            </a:r>
          </a:p>
          <a:p>
            <a:r>
              <a:rPr lang="de-DE" dirty="0"/>
              <a:t>Martin Aust: Erinnerungsverantwortung. Deutschlands Vernichtungskrieg und Besatzungsherrschaft im östlichen Europa 1939-1945, Bonn  2021</a:t>
            </a:r>
          </a:p>
        </p:txBody>
      </p:sp>
    </p:spTree>
    <p:extLst>
      <p:ext uri="{BB962C8B-B14F-4D97-AF65-F5344CB8AC3E}">
        <p14:creationId xmlns:p14="http://schemas.microsoft.com/office/powerpoint/2010/main" val="3250633386"/>
      </p:ext>
    </p:extLst>
  </p:cSld>
  <p:clrMapOvr>
    <a:masterClrMapping/>
  </p:clrMapOvr>
  <p:transition>
    <p:pull dir="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1">
            <a:extLst>
              <a:ext uri="{FF2B5EF4-FFF2-40B4-BE49-F238E27FC236}">
                <a16:creationId xmlns:a16="http://schemas.microsoft.com/office/drawing/2014/main" id="{25967958-9F2D-4D68-817C-49DDE2187487}"/>
              </a:ext>
            </a:extLst>
          </p:cNvPr>
          <p:cNvSpPr txBox="1">
            <a:spLocks/>
          </p:cNvSpPr>
          <p:nvPr/>
        </p:nvSpPr>
        <p:spPr>
          <a:xfrm>
            <a:off x="457200" y="313857"/>
            <a:ext cx="8229600" cy="720080"/>
          </a:xfrm>
          <a:prstGeom prst="rect">
            <a:avLst/>
          </a:prstGeom>
        </p:spPr>
        <p:txBody>
          <a:bodyPr vert="horz" anchor="ctr">
            <a:normAutofit/>
          </a:bodyPr>
          <a:lstStyle>
            <a:lvl1pPr algn="l" rtl="0" eaLnBrk="1" latinLnBrk="0" hangingPunct="1">
              <a:spcBef>
                <a:spcPct val="0"/>
              </a:spcBef>
              <a:buNone/>
              <a:defRPr kumimoji="0" sz="4000" kern="1200">
                <a:solidFill>
                  <a:schemeClr val="tx1">
                    <a:lumMod val="75000"/>
                    <a:lumOff val="25000"/>
                  </a:schemeClr>
                </a:solidFill>
                <a:latin typeface="Garamond" panose="02020404030301010803" pitchFamily="18" charset="0"/>
                <a:ea typeface="+mj-ea"/>
                <a:cs typeface="+mj-cs"/>
              </a:defRPr>
            </a:lvl1pPr>
          </a:lstStyle>
          <a:p>
            <a:r>
              <a:rPr lang="de-DE" dirty="0"/>
              <a:t>Erinnerung an Flucht und Vertreibung</a:t>
            </a:r>
          </a:p>
        </p:txBody>
      </p:sp>
      <p:sp>
        <p:nvSpPr>
          <p:cNvPr id="11" name="Rechteck 10">
            <a:extLst>
              <a:ext uri="{FF2B5EF4-FFF2-40B4-BE49-F238E27FC236}">
                <a16:creationId xmlns:a16="http://schemas.microsoft.com/office/drawing/2014/main" id="{81776E98-EB1A-4BFB-A25D-96DA6EB730C8}"/>
              </a:ext>
            </a:extLst>
          </p:cNvPr>
          <p:cNvSpPr/>
          <p:nvPr/>
        </p:nvSpPr>
        <p:spPr>
          <a:xfrm>
            <a:off x="971600" y="1772816"/>
            <a:ext cx="7560840" cy="140729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b="0" i="1" dirty="0">
                <a:solidFill>
                  <a:srgbClr val="202122"/>
                </a:solidFill>
                <a:effectLst/>
                <a:latin typeface="Arial" panose="020B0604020202020204" pitchFamily="34" charset="0"/>
              </a:rPr>
              <a:t>Dokumentationszentrum Flucht, Vertreibung, Versöhnung, Berlin-Kreuzberg, </a:t>
            </a:r>
          </a:p>
          <a:p>
            <a:pPr algn="ctr"/>
            <a:r>
              <a:rPr lang="de-DE" sz="1600" b="0" i="1" dirty="0">
                <a:solidFill>
                  <a:srgbClr val="202122"/>
                </a:solidFill>
                <a:effectLst/>
                <a:latin typeface="Arial" panose="020B0604020202020204" pitchFamily="34" charset="0"/>
                <a:hlinkClick r:id="rId3"/>
              </a:rPr>
              <a:t>https://commons.wikimedia.org/wiki/File:Berlin,_Kreuzberg,_Stresemannstrasse,_Deutschlandhaus.jpg</a:t>
            </a:r>
            <a:r>
              <a:rPr lang="de-DE" sz="1600" b="0" i="1" dirty="0">
                <a:solidFill>
                  <a:srgbClr val="202122"/>
                </a:solidFill>
                <a:effectLst/>
                <a:latin typeface="Arial" panose="020B0604020202020204" pitchFamily="34" charset="0"/>
              </a:rPr>
              <a:t> </a:t>
            </a:r>
          </a:p>
        </p:txBody>
      </p:sp>
    </p:spTree>
    <p:extLst>
      <p:ext uri="{BB962C8B-B14F-4D97-AF65-F5344CB8AC3E}">
        <p14:creationId xmlns:p14="http://schemas.microsoft.com/office/powerpoint/2010/main" val="3658356103"/>
      </p:ext>
    </p:extLst>
  </p:cSld>
  <p:clrMapOvr>
    <a:masterClrMapping/>
  </p:clrMapOvr>
  <p:transition>
    <p:pull dir="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EA6FFE89-9A85-4F86-BBBC-F9D98F9FBB6C}"/>
              </a:ext>
            </a:extLst>
          </p:cNvPr>
          <p:cNvSpPr>
            <a:spLocks noGrp="1"/>
          </p:cNvSpPr>
          <p:nvPr>
            <p:ph type="title"/>
          </p:nvPr>
        </p:nvSpPr>
        <p:spPr>
          <a:xfrm>
            <a:off x="539552" y="764704"/>
            <a:ext cx="8291264" cy="792088"/>
          </a:xfrm>
        </p:spPr>
        <p:txBody>
          <a:bodyPr anchor="ctr">
            <a:normAutofit fontScale="90000"/>
          </a:bodyPr>
          <a:lstStyle/>
          <a:p>
            <a:pPr algn="ctr">
              <a:lnSpc>
                <a:spcPct val="90000"/>
              </a:lnSpc>
            </a:pPr>
            <a:r>
              <a:rPr lang="de-DE" sz="3600" dirty="0"/>
              <a:t>Auf zu neuen Ufern: </a:t>
            </a:r>
            <a:br>
              <a:rPr lang="de-DE" sz="3600" dirty="0"/>
            </a:br>
            <a:r>
              <a:rPr lang="de-DE" sz="3600" dirty="0"/>
              <a:t>Erinnerung an die koloniale Vergangenheit</a:t>
            </a:r>
          </a:p>
        </p:txBody>
      </p:sp>
    </p:spTree>
    <p:extLst>
      <p:ext uri="{BB962C8B-B14F-4D97-AF65-F5344CB8AC3E}">
        <p14:creationId xmlns:p14="http://schemas.microsoft.com/office/powerpoint/2010/main" val="552570818"/>
      </p:ext>
    </p:extLst>
  </p:cSld>
  <p:clrMapOvr>
    <a:masterClrMapping/>
  </p:clrMapOvr>
  <p:transition>
    <p:pull dir="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Inhaltsplatzhalter 4">
            <a:extLst>
              <a:ext uri="{FF2B5EF4-FFF2-40B4-BE49-F238E27FC236}">
                <a16:creationId xmlns:a16="http://schemas.microsoft.com/office/drawing/2014/main" id="{16A66BEB-D702-4CB0-A6FF-6F53F041555C}"/>
              </a:ext>
            </a:extLst>
          </p:cNvPr>
          <p:cNvSpPr>
            <a:spLocks noGrp="1"/>
          </p:cNvSpPr>
          <p:nvPr>
            <p:ph idx="1"/>
          </p:nvPr>
        </p:nvSpPr>
        <p:spPr>
          <a:xfrm>
            <a:off x="683568" y="2132856"/>
            <a:ext cx="8003232" cy="4032448"/>
          </a:xfrm>
        </p:spPr>
        <p:txBody>
          <a:bodyPr/>
          <a:lstStyle/>
          <a:p>
            <a:pPr marL="109728" indent="0" algn="l">
              <a:buNone/>
            </a:pPr>
            <a:r>
              <a:rPr lang="de-DE" i="0" dirty="0">
                <a:solidFill>
                  <a:schemeClr val="tx1"/>
                </a:solidFill>
                <a:effectLst/>
              </a:rPr>
              <a:t>Jürgen Zimmerer: Von Windhuk nach Auschwitz? Beiträge zum Verhältnis von Kolonialismus und Holocaust, Münster 2011</a:t>
            </a:r>
          </a:p>
          <a:p>
            <a:pPr marL="109728" indent="0" algn="l">
              <a:buNone/>
            </a:pPr>
            <a:endParaRPr lang="de-DE" dirty="0">
              <a:solidFill>
                <a:schemeClr val="tx1"/>
              </a:solidFill>
            </a:endParaRPr>
          </a:p>
          <a:p>
            <a:pPr marL="109728" indent="0" algn="l">
              <a:buNone/>
            </a:pPr>
            <a:r>
              <a:rPr lang="de-DE" dirty="0">
                <a:solidFill>
                  <a:schemeClr val="tx1"/>
                </a:solidFill>
              </a:rPr>
              <a:t>Steffen Klüvers: </a:t>
            </a:r>
            <a:r>
              <a:rPr lang="de-DE" i="0" dirty="0" err="1">
                <a:solidFill>
                  <a:schemeClr val="tx1"/>
                </a:solidFill>
                <a:effectLst/>
              </a:rPr>
              <a:t>Decolonizing</a:t>
            </a:r>
            <a:r>
              <a:rPr lang="de-DE" i="0" dirty="0">
                <a:solidFill>
                  <a:schemeClr val="tx1"/>
                </a:solidFill>
                <a:effectLst/>
              </a:rPr>
              <a:t> Auschwitz? Komparativ-postkoloniale Ansätze in der Holocaustforschung, Berlin 2021</a:t>
            </a:r>
          </a:p>
          <a:p>
            <a:pPr marL="109728" indent="0">
              <a:buNone/>
            </a:pPr>
            <a:endParaRPr lang="de-DE" dirty="0"/>
          </a:p>
        </p:txBody>
      </p:sp>
      <p:sp>
        <p:nvSpPr>
          <p:cNvPr id="2" name="Titel 1">
            <a:extLst>
              <a:ext uri="{FF2B5EF4-FFF2-40B4-BE49-F238E27FC236}">
                <a16:creationId xmlns:a16="http://schemas.microsoft.com/office/drawing/2014/main" id="{B8E55862-86D3-43C1-8207-252C6FD42F00}"/>
              </a:ext>
            </a:extLst>
          </p:cNvPr>
          <p:cNvSpPr>
            <a:spLocks noGrp="1"/>
          </p:cNvSpPr>
          <p:nvPr>
            <p:ph type="title"/>
          </p:nvPr>
        </p:nvSpPr>
        <p:spPr/>
        <p:txBody>
          <a:bodyPr>
            <a:normAutofit fontScale="90000"/>
          </a:bodyPr>
          <a:lstStyle/>
          <a:p>
            <a:pPr algn="ctr"/>
            <a:r>
              <a:rPr lang="de-DE" dirty="0"/>
              <a:t>Von Windhuk nach Auschwitz? Komparativ-postkoloniale Ansätze in der Holocaustforschung</a:t>
            </a:r>
          </a:p>
        </p:txBody>
      </p:sp>
      <p:sp>
        <p:nvSpPr>
          <p:cNvPr id="3" name="AutoShape 4" descr="Abbildung von Klävers | Decolonizing Auschwitz? | 1. Auflage | 2019 | beck-shop.de">
            <a:extLst>
              <a:ext uri="{FF2B5EF4-FFF2-40B4-BE49-F238E27FC236}">
                <a16:creationId xmlns:a16="http://schemas.microsoft.com/office/drawing/2014/main" id="{01663B4D-56C4-4C14-83D7-E176265F6FE5}"/>
              </a:ext>
            </a:extLst>
          </p:cNvPr>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Tree>
    <p:extLst>
      <p:ext uri="{BB962C8B-B14F-4D97-AF65-F5344CB8AC3E}">
        <p14:creationId xmlns:p14="http://schemas.microsoft.com/office/powerpoint/2010/main" val="2455015678"/>
      </p:ext>
    </p:extLst>
  </p:cSld>
  <p:clrMapOvr>
    <a:masterClrMapping/>
  </p:clrMapOvr>
  <p:transition>
    <p:pull dir="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2">
            <a:extLst>
              <a:ext uri="{FF2B5EF4-FFF2-40B4-BE49-F238E27FC236}">
                <a16:creationId xmlns:a16="http://schemas.microsoft.com/office/drawing/2014/main" id="{3EEEED85-61AF-4E2D-A2F7-EF1346FAA865}"/>
              </a:ext>
            </a:extLst>
          </p:cNvPr>
          <p:cNvSpPr txBox="1">
            <a:spLocks/>
          </p:cNvSpPr>
          <p:nvPr/>
        </p:nvSpPr>
        <p:spPr>
          <a:xfrm>
            <a:off x="582705" y="502585"/>
            <a:ext cx="8229600" cy="1066800"/>
          </a:xfrm>
          <a:prstGeom prst="rect">
            <a:avLst/>
          </a:prstGeom>
        </p:spPr>
        <p:txBody>
          <a:bodyPr>
            <a:normAutofit fontScale="90000" lnSpcReduction="20000"/>
          </a:bodyPr>
          <a:lstStyle>
            <a:lvl1pPr algn="l" rtl="0" eaLnBrk="1" latinLnBrk="0" hangingPunct="1">
              <a:spcBef>
                <a:spcPct val="0"/>
              </a:spcBef>
              <a:buNone/>
              <a:defRPr kumimoji="0" sz="4000" kern="1200">
                <a:solidFill>
                  <a:schemeClr val="tx1">
                    <a:lumMod val="75000"/>
                    <a:lumOff val="25000"/>
                  </a:schemeClr>
                </a:solidFill>
                <a:latin typeface="Garamond" panose="02020404030301010803" pitchFamily="18" charset="0"/>
                <a:ea typeface="+mj-ea"/>
                <a:cs typeface="+mj-cs"/>
              </a:defRPr>
            </a:lvl1pPr>
          </a:lstStyle>
          <a:p>
            <a:r>
              <a:rPr lang="de-DE" dirty="0"/>
              <a:t>Wohin treibt die Holocaust-Erinnerung?</a:t>
            </a:r>
            <a:br>
              <a:rPr lang="de-DE" dirty="0"/>
            </a:br>
            <a:r>
              <a:rPr lang="de-DE" dirty="0"/>
              <a:t>Dirk Moses und der „Historikerstreit 2.0“</a:t>
            </a:r>
          </a:p>
        </p:txBody>
      </p:sp>
      <p:sp>
        <p:nvSpPr>
          <p:cNvPr id="2" name="Textfeld 1">
            <a:extLst>
              <a:ext uri="{FF2B5EF4-FFF2-40B4-BE49-F238E27FC236}">
                <a16:creationId xmlns:a16="http://schemas.microsoft.com/office/drawing/2014/main" id="{E5EAE62F-362E-4BAE-8754-3DA5C64C597A}"/>
              </a:ext>
            </a:extLst>
          </p:cNvPr>
          <p:cNvSpPr txBox="1"/>
          <p:nvPr/>
        </p:nvSpPr>
        <p:spPr>
          <a:xfrm>
            <a:off x="755576" y="2420888"/>
            <a:ext cx="7488832" cy="646331"/>
          </a:xfrm>
          <a:prstGeom prst="rect">
            <a:avLst/>
          </a:prstGeom>
          <a:noFill/>
        </p:spPr>
        <p:txBody>
          <a:bodyPr wrap="square" rtlCol="0">
            <a:spAutoFit/>
          </a:bodyPr>
          <a:lstStyle/>
          <a:p>
            <a:r>
              <a:rPr lang="de-DE" dirty="0"/>
              <a:t>A. Dirk Moses, in: https://www.zeit.de/2021/29/holocaust-singularitaet-dirk-moses-koloniale-verbrechen-historikerstreit</a:t>
            </a:r>
          </a:p>
        </p:txBody>
      </p:sp>
    </p:spTree>
    <p:extLst>
      <p:ext uri="{BB962C8B-B14F-4D97-AF65-F5344CB8AC3E}">
        <p14:creationId xmlns:p14="http://schemas.microsoft.com/office/powerpoint/2010/main" val="426758288"/>
      </p:ext>
    </p:extLst>
  </p:cSld>
  <p:clrMapOvr>
    <a:masterClrMapping/>
  </p:clrMapOvr>
  <p:transition>
    <p:pull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242978" y="1412776"/>
            <a:ext cx="8577599" cy="1822722"/>
          </a:xfrm>
        </p:spPr>
        <p:txBody>
          <a:bodyPr anchor="b">
            <a:noAutofit/>
          </a:bodyPr>
          <a:lstStyle/>
          <a:p>
            <a:pPr algn="ctr">
              <a:lnSpc>
                <a:spcPct val="90000"/>
              </a:lnSpc>
            </a:pPr>
            <a:r>
              <a:rPr lang="de-DE" sz="3600" dirty="0">
                <a:effectLst/>
                <a:ea typeface="Calibri" panose="020F0502020204030204" pitchFamily="34" charset="0"/>
              </a:rPr>
              <a:t>Geschichte als Argument. Erinnerungskultur(en) im Geschichtsunterricht der Sekundarstufe 1 und 2</a:t>
            </a:r>
            <a:endParaRPr lang="de-DE" sz="3600" dirty="0"/>
          </a:p>
        </p:txBody>
      </p:sp>
      <p:sp>
        <p:nvSpPr>
          <p:cNvPr id="3" name="Untertitel 2"/>
          <p:cNvSpPr>
            <a:spLocks noGrp="1"/>
          </p:cNvSpPr>
          <p:nvPr>
            <p:ph type="subTitle" idx="1"/>
          </p:nvPr>
        </p:nvSpPr>
        <p:spPr>
          <a:xfrm>
            <a:off x="507723" y="4232181"/>
            <a:ext cx="8458876" cy="1996144"/>
          </a:xfrm>
        </p:spPr>
        <p:txBody>
          <a:bodyPr>
            <a:normAutofit/>
          </a:bodyPr>
          <a:lstStyle/>
          <a:p>
            <a:pPr marL="406908" indent="-342900">
              <a:spcBef>
                <a:spcPts val="600"/>
              </a:spcBef>
              <a:buAutoNum type="arabicPeriod"/>
            </a:pPr>
            <a:r>
              <a:rPr lang="de-DE" sz="2800" dirty="0"/>
              <a:t>Worum geht es der „Erinnerungskultur“?</a:t>
            </a:r>
          </a:p>
          <a:p>
            <a:pPr marL="406908" indent="-342900">
              <a:spcBef>
                <a:spcPts val="600"/>
              </a:spcBef>
              <a:buAutoNum type="arabicPeriod"/>
            </a:pPr>
            <a:r>
              <a:rPr lang="de-DE" sz="2800" dirty="0"/>
              <a:t>Wohin treibt die „Erinnerungskultur“?</a:t>
            </a:r>
          </a:p>
          <a:p>
            <a:pPr marL="406908" indent="-342900">
              <a:spcBef>
                <a:spcPts val="600"/>
              </a:spcBef>
              <a:buAutoNum type="arabicPeriod"/>
            </a:pPr>
            <a:r>
              <a:rPr lang="de-DE" sz="2800" dirty="0"/>
              <a:t>Wie lässt sich „Erinnerungskultur“ didaktisch vermitteln?</a:t>
            </a:r>
          </a:p>
          <a:p>
            <a:pPr marL="406908" indent="-342900" algn="ctr">
              <a:lnSpc>
                <a:spcPct val="90000"/>
              </a:lnSpc>
              <a:buAutoNum type="arabicPeriod"/>
            </a:pPr>
            <a:endParaRPr lang="de-DE" sz="1800" dirty="0"/>
          </a:p>
        </p:txBody>
      </p:sp>
    </p:spTree>
    <p:extLst>
      <p:ext uri="{BB962C8B-B14F-4D97-AF65-F5344CB8AC3E}">
        <p14:creationId xmlns:p14="http://schemas.microsoft.com/office/powerpoint/2010/main" val="3437953941"/>
      </p:ext>
    </p:extLst>
  </p:cSld>
  <p:clrMapOvr>
    <a:masterClrMapping/>
  </p:clrMapOvr>
  <p:transition>
    <p:pull dir="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Inhaltsplatzhalter 5">
            <a:extLst>
              <a:ext uri="{FF2B5EF4-FFF2-40B4-BE49-F238E27FC236}">
                <a16:creationId xmlns:a16="http://schemas.microsoft.com/office/drawing/2014/main" id="{B6D5D9FE-AEA5-4BBA-A7F0-BDFCE9B77052}"/>
              </a:ext>
            </a:extLst>
          </p:cNvPr>
          <p:cNvSpPr>
            <a:spLocks noGrp="1"/>
          </p:cNvSpPr>
          <p:nvPr>
            <p:ph idx="1"/>
          </p:nvPr>
        </p:nvSpPr>
        <p:spPr>
          <a:xfrm>
            <a:off x="611560" y="2005045"/>
            <a:ext cx="8229600" cy="4160259"/>
          </a:xfrm>
        </p:spPr>
        <p:txBody>
          <a:bodyPr>
            <a:noAutofit/>
          </a:bodyPr>
          <a:lstStyle/>
          <a:p>
            <a:pPr marL="109728" indent="0">
              <a:buNone/>
            </a:pPr>
            <a:r>
              <a:rPr lang="de-DE" sz="2400" dirty="0">
                <a:latin typeface="Arial" panose="020B0604020202020204" pitchFamily="34" charset="0"/>
                <a:cs typeface="Arial" panose="020B0604020202020204" pitchFamily="34" charset="0"/>
              </a:rPr>
              <a:t>Sebastian Conrad (FU Berlin):</a:t>
            </a:r>
          </a:p>
          <a:p>
            <a:r>
              <a:rPr lang="de-DE" dirty="0"/>
              <a:t>Erinnern I: Historische Narrativ der Nachkriegszeit: „Nie wieder Auschwitz!“</a:t>
            </a:r>
          </a:p>
          <a:p>
            <a:pPr>
              <a:buFont typeface="Wingdings" panose="05000000000000000000" pitchFamily="2" charset="2"/>
              <a:buChar char="à"/>
            </a:pPr>
            <a:r>
              <a:rPr lang="de-DE" dirty="0">
                <a:sym typeface="Wingdings" panose="05000000000000000000" pitchFamily="2" charset="2"/>
              </a:rPr>
              <a:t> transnationales Produkt</a:t>
            </a:r>
          </a:p>
          <a:p>
            <a:pPr marL="109728" indent="0">
              <a:buNone/>
            </a:pPr>
            <a:endParaRPr lang="de-DE" dirty="0"/>
          </a:p>
          <a:p>
            <a:pPr marL="109728" indent="0">
              <a:buNone/>
            </a:pPr>
            <a:r>
              <a:rPr lang="de-DE" dirty="0"/>
              <a:t>veränderten Erfahrungshaushalt in der globalisierten Gegenwart nach 1990</a:t>
            </a:r>
          </a:p>
          <a:p>
            <a:pPr marL="109728" indent="0">
              <a:buNone/>
            </a:pPr>
            <a:endParaRPr lang="de-DE" dirty="0"/>
          </a:p>
          <a:p>
            <a:r>
              <a:rPr lang="de-DE" dirty="0"/>
              <a:t>Erinnern II: Kolonialismus und seine Verbrechen</a:t>
            </a:r>
          </a:p>
          <a:p>
            <a:r>
              <a:rPr lang="de-DE" dirty="0">
                <a:sym typeface="Wingdings" panose="05000000000000000000" pitchFamily="2" charset="2"/>
              </a:rPr>
              <a:t> globales Produkt</a:t>
            </a:r>
            <a:endParaRPr lang="de-DE" dirty="0"/>
          </a:p>
        </p:txBody>
      </p:sp>
      <p:sp>
        <p:nvSpPr>
          <p:cNvPr id="5" name="Titel 4">
            <a:extLst>
              <a:ext uri="{FF2B5EF4-FFF2-40B4-BE49-F238E27FC236}">
                <a16:creationId xmlns:a16="http://schemas.microsoft.com/office/drawing/2014/main" id="{3641068F-7E67-43DB-9353-20E82F000070}"/>
              </a:ext>
            </a:extLst>
          </p:cNvPr>
          <p:cNvSpPr>
            <a:spLocks noGrp="1"/>
          </p:cNvSpPr>
          <p:nvPr>
            <p:ph type="title"/>
          </p:nvPr>
        </p:nvSpPr>
        <p:spPr>
          <a:xfrm>
            <a:off x="457200" y="445352"/>
            <a:ext cx="8229600" cy="1066800"/>
          </a:xfrm>
        </p:spPr>
        <p:txBody>
          <a:bodyPr>
            <a:noAutofit/>
          </a:bodyPr>
          <a:lstStyle/>
          <a:p>
            <a:r>
              <a:rPr lang="de-DE" dirty="0"/>
              <a:t>Transformationsprozess in der Erinnerungskultur</a:t>
            </a:r>
          </a:p>
        </p:txBody>
      </p:sp>
      <p:sp>
        <p:nvSpPr>
          <p:cNvPr id="8" name="Titel 4">
            <a:extLst>
              <a:ext uri="{FF2B5EF4-FFF2-40B4-BE49-F238E27FC236}">
                <a16:creationId xmlns:a16="http://schemas.microsoft.com/office/drawing/2014/main" id="{629B7035-F1AA-4448-B0C9-603BCEB141CB}"/>
              </a:ext>
            </a:extLst>
          </p:cNvPr>
          <p:cNvSpPr txBox="1">
            <a:spLocks/>
          </p:cNvSpPr>
          <p:nvPr/>
        </p:nvSpPr>
        <p:spPr>
          <a:xfrm>
            <a:off x="971600" y="5962625"/>
            <a:ext cx="6624736" cy="695572"/>
          </a:xfrm>
          <a:prstGeom prst="rect">
            <a:avLst/>
          </a:prstGeom>
          <a:solidFill>
            <a:srgbClr val="FFFDE9"/>
          </a:solidFill>
        </p:spPr>
        <p:txBody>
          <a:bodyPr vert="horz" anchor="ctr">
            <a:noAutofit/>
          </a:bodyPr>
          <a:lstStyle>
            <a:lvl1pPr algn="l" rtl="0" eaLnBrk="1" latinLnBrk="0" hangingPunct="1">
              <a:spcBef>
                <a:spcPct val="0"/>
              </a:spcBef>
              <a:buNone/>
              <a:defRPr kumimoji="0" sz="4000" kern="1200">
                <a:solidFill>
                  <a:schemeClr val="tx1">
                    <a:lumMod val="75000"/>
                    <a:lumOff val="25000"/>
                  </a:schemeClr>
                </a:solidFill>
                <a:latin typeface="Garamond" panose="02020404030301010803" pitchFamily="18" charset="0"/>
                <a:ea typeface="+mj-ea"/>
                <a:cs typeface="+mj-cs"/>
              </a:defRPr>
            </a:lvl1pPr>
          </a:lstStyle>
          <a:p>
            <a:r>
              <a:rPr lang="de-DE" sz="1600" dirty="0">
                <a:latin typeface="Arial" panose="020B0604020202020204" pitchFamily="34" charset="0"/>
                <a:cs typeface="Arial" panose="020B0604020202020204" pitchFamily="34" charset="0"/>
              </a:rPr>
              <a:t>https://www.merkur-zeitschrift.de/author/sebastian-conrad/</a:t>
            </a:r>
          </a:p>
        </p:txBody>
      </p:sp>
    </p:spTree>
    <p:extLst>
      <p:ext uri="{BB962C8B-B14F-4D97-AF65-F5344CB8AC3E}">
        <p14:creationId xmlns:p14="http://schemas.microsoft.com/office/powerpoint/2010/main" val="841967840"/>
      </p:ext>
    </p:extLst>
  </p:cSld>
  <p:clrMapOvr>
    <a:masterClrMapping/>
  </p:clrMapOvr>
  <p:transition>
    <p:pull dir="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8E55862-86D3-43C1-8207-252C6FD42F00}"/>
              </a:ext>
            </a:extLst>
          </p:cNvPr>
          <p:cNvSpPr>
            <a:spLocks noGrp="1"/>
          </p:cNvSpPr>
          <p:nvPr>
            <p:ph type="title"/>
          </p:nvPr>
        </p:nvSpPr>
        <p:spPr>
          <a:xfrm>
            <a:off x="1007604" y="692696"/>
            <a:ext cx="7679196" cy="1080120"/>
          </a:xfrm>
        </p:spPr>
        <p:txBody>
          <a:bodyPr>
            <a:noAutofit/>
          </a:bodyPr>
          <a:lstStyle/>
          <a:p>
            <a:r>
              <a:rPr lang="de-DE" dirty="0"/>
              <a:t>„Opferkonkurrenz“?</a:t>
            </a:r>
            <a:br>
              <a:rPr lang="de-DE" dirty="0"/>
            </a:br>
            <a:r>
              <a:rPr lang="de-DE" dirty="0"/>
              <a:t>„Multidirektionale Erinnerung“</a:t>
            </a:r>
          </a:p>
        </p:txBody>
      </p:sp>
      <p:sp>
        <p:nvSpPr>
          <p:cNvPr id="5" name="Titel 4">
            <a:extLst>
              <a:ext uri="{FF2B5EF4-FFF2-40B4-BE49-F238E27FC236}">
                <a16:creationId xmlns:a16="http://schemas.microsoft.com/office/drawing/2014/main" id="{D3564052-EF72-4819-BFE9-25E953E1B1A7}"/>
              </a:ext>
            </a:extLst>
          </p:cNvPr>
          <p:cNvSpPr txBox="1">
            <a:spLocks/>
          </p:cNvSpPr>
          <p:nvPr/>
        </p:nvSpPr>
        <p:spPr>
          <a:xfrm>
            <a:off x="1007604" y="2060848"/>
            <a:ext cx="7679196" cy="2232248"/>
          </a:xfrm>
          <a:prstGeom prst="rect">
            <a:avLst/>
          </a:prstGeom>
        </p:spPr>
        <p:txBody>
          <a:bodyPr vert="horz" anchor="ctr">
            <a:noAutofit/>
          </a:bodyPr>
          <a:lstStyle>
            <a:lvl1pPr algn="l" rtl="0" eaLnBrk="1" latinLnBrk="0" hangingPunct="1">
              <a:spcBef>
                <a:spcPct val="0"/>
              </a:spcBef>
              <a:buNone/>
              <a:defRPr kumimoji="0" sz="4000" kern="1200">
                <a:solidFill>
                  <a:schemeClr val="tx1">
                    <a:lumMod val="75000"/>
                    <a:lumOff val="25000"/>
                  </a:schemeClr>
                </a:solidFill>
                <a:latin typeface="Garamond" panose="02020404030301010803" pitchFamily="18" charset="0"/>
                <a:ea typeface="+mj-ea"/>
                <a:cs typeface="+mj-cs"/>
              </a:defRPr>
            </a:lvl1pPr>
          </a:lstStyle>
          <a:p>
            <a:pPr algn="l"/>
            <a:r>
              <a:rPr lang="de-DE" sz="2400" dirty="0" err="1">
                <a:solidFill>
                  <a:schemeClr val="tx1"/>
                </a:solidFill>
                <a:latin typeface="Arial" panose="020B0604020202020204" pitchFamily="34" charset="0"/>
                <a:cs typeface="Arial" panose="020B0604020202020204" pitchFamily="34" charset="0"/>
              </a:rPr>
              <a:t>Lit</a:t>
            </a:r>
            <a:r>
              <a:rPr lang="de-DE" sz="2400" dirty="0">
                <a:solidFill>
                  <a:schemeClr val="tx1"/>
                </a:solidFill>
                <a:latin typeface="Arial" panose="020B0604020202020204" pitchFamily="34" charset="0"/>
                <a:cs typeface="Arial" panose="020B0604020202020204" pitchFamily="34" charset="0"/>
              </a:rPr>
              <a:t>.:</a:t>
            </a:r>
          </a:p>
          <a:p>
            <a:pPr algn="l"/>
            <a:endParaRPr lang="de-DE" sz="2400" dirty="0">
              <a:solidFill>
                <a:schemeClr val="tx1"/>
              </a:solidFill>
              <a:latin typeface="Arial" panose="020B0604020202020204" pitchFamily="34" charset="0"/>
              <a:cs typeface="Arial" panose="020B0604020202020204" pitchFamily="34" charset="0"/>
            </a:endParaRPr>
          </a:p>
          <a:p>
            <a:pPr algn="l"/>
            <a:r>
              <a:rPr lang="de-DE" sz="2400" dirty="0">
                <a:solidFill>
                  <a:schemeClr val="tx1"/>
                </a:solidFill>
                <a:latin typeface="Arial" panose="020B0604020202020204" pitchFamily="34" charset="0"/>
                <a:cs typeface="Arial" panose="020B0604020202020204" pitchFamily="34" charset="0"/>
              </a:rPr>
              <a:t>Michael </a:t>
            </a:r>
            <a:r>
              <a:rPr lang="de-DE" sz="2400" dirty="0" err="1">
                <a:solidFill>
                  <a:schemeClr val="tx1"/>
                </a:solidFill>
                <a:latin typeface="Arial" panose="020B0604020202020204" pitchFamily="34" charset="0"/>
                <a:cs typeface="Arial" panose="020B0604020202020204" pitchFamily="34" charset="0"/>
              </a:rPr>
              <a:t>Rothberg</a:t>
            </a:r>
            <a:r>
              <a:rPr lang="de-DE" sz="2400" dirty="0">
                <a:solidFill>
                  <a:schemeClr val="tx1"/>
                </a:solidFill>
                <a:latin typeface="Arial" panose="020B0604020202020204" pitchFamily="34" charset="0"/>
                <a:cs typeface="Arial" panose="020B0604020202020204" pitchFamily="34" charset="0"/>
              </a:rPr>
              <a:t>, </a:t>
            </a:r>
            <a:r>
              <a:rPr lang="de-DE" sz="2400" b="0" i="0" dirty="0">
                <a:solidFill>
                  <a:schemeClr val="tx1"/>
                </a:solidFill>
                <a:effectLst/>
                <a:latin typeface="Arial" panose="020B0604020202020204" pitchFamily="34" charset="0"/>
                <a:cs typeface="Arial" panose="020B0604020202020204" pitchFamily="34" charset="0"/>
              </a:rPr>
              <a:t>Multidirektionale Erinnerung. Holocaustgedenken im Zeitalter der Dekolonisierung, Berlin 2021</a:t>
            </a:r>
            <a:endParaRPr lang="de-DE" sz="24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08979669"/>
      </p:ext>
    </p:extLst>
  </p:cSld>
  <p:clrMapOvr>
    <a:masterClrMapping/>
  </p:clrMapOvr>
  <p:transition>
    <p:pull dir="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C6352B61-89D3-4F5E-BB30-53120C2B07D1}"/>
              </a:ext>
            </a:extLst>
          </p:cNvPr>
          <p:cNvSpPr>
            <a:spLocks noGrp="1"/>
          </p:cNvSpPr>
          <p:nvPr>
            <p:ph idx="1"/>
          </p:nvPr>
        </p:nvSpPr>
        <p:spPr>
          <a:xfrm>
            <a:off x="462834" y="2025832"/>
            <a:ext cx="8229600" cy="2806336"/>
          </a:xfrm>
        </p:spPr>
        <p:txBody>
          <a:bodyPr/>
          <a:lstStyle/>
          <a:p>
            <a:pPr marL="109728" indent="0">
              <a:buNone/>
            </a:pPr>
            <a:r>
              <a:rPr lang="de-DE" b="0" i="0" dirty="0">
                <a:effectLst/>
              </a:rPr>
              <a:t>Das Ergebnis muss dabei keineswegs eine Konkurrenzsituation sein und die Verdrängung einer Erinnerung durch eine andere. </a:t>
            </a:r>
          </a:p>
          <a:p>
            <a:pPr marL="109728" indent="0">
              <a:buNone/>
            </a:pPr>
            <a:r>
              <a:rPr lang="de-DE" b="0" i="0" dirty="0">
                <a:effectLst/>
              </a:rPr>
              <a:t>So hat ja auch die Bundestagsresolution zum Genozid an den Armeniern im Jahr 2016 nicht zu einer Relativierung oder Verharmlosung des Holocaust geführt. </a:t>
            </a:r>
          </a:p>
          <a:p>
            <a:endParaRPr lang="de-DE" dirty="0"/>
          </a:p>
        </p:txBody>
      </p:sp>
      <p:sp>
        <p:nvSpPr>
          <p:cNvPr id="6" name="Titel 5">
            <a:extLst>
              <a:ext uri="{FF2B5EF4-FFF2-40B4-BE49-F238E27FC236}">
                <a16:creationId xmlns:a16="http://schemas.microsoft.com/office/drawing/2014/main" id="{1A1B39B7-72EB-4C86-A570-D9B9A5E43530}"/>
              </a:ext>
            </a:extLst>
          </p:cNvPr>
          <p:cNvSpPr>
            <a:spLocks noGrp="1"/>
          </p:cNvSpPr>
          <p:nvPr>
            <p:ph type="title"/>
          </p:nvPr>
        </p:nvSpPr>
        <p:spPr/>
        <p:txBody>
          <a:bodyPr>
            <a:noAutofit/>
          </a:bodyPr>
          <a:lstStyle/>
          <a:p>
            <a:pPr algn="ctr"/>
            <a:r>
              <a:rPr lang="de-DE" dirty="0"/>
              <a:t>Vergleichende </a:t>
            </a:r>
            <a:r>
              <a:rPr lang="de-DE" dirty="0" err="1"/>
              <a:t>Genozidforschung</a:t>
            </a:r>
            <a:endParaRPr lang="de-DE" dirty="0"/>
          </a:p>
        </p:txBody>
      </p:sp>
    </p:spTree>
    <p:extLst>
      <p:ext uri="{BB962C8B-B14F-4D97-AF65-F5344CB8AC3E}">
        <p14:creationId xmlns:p14="http://schemas.microsoft.com/office/powerpoint/2010/main" val="1448445851"/>
      </p:ext>
    </p:extLst>
  </p:cSld>
  <p:clrMapOvr>
    <a:masterClrMapping/>
  </p:clrMapOvr>
  <p:transition>
    <p:pull dir="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5145CFBA-F166-4007-A660-E4F1CF55ABDD}"/>
              </a:ext>
            </a:extLst>
          </p:cNvPr>
          <p:cNvSpPr>
            <a:spLocks noGrp="1"/>
          </p:cNvSpPr>
          <p:nvPr>
            <p:ph idx="1"/>
          </p:nvPr>
        </p:nvSpPr>
        <p:spPr>
          <a:xfrm>
            <a:off x="457200" y="2708920"/>
            <a:ext cx="8229600" cy="3096344"/>
          </a:xfrm>
        </p:spPr>
        <p:txBody>
          <a:bodyPr>
            <a:normAutofit/>
          </a:bodyPr>
          <a:lstStyle/>
          <a:p>
            <a:pPr marL="109728" indent="0">
              <a:buNone/>
            </a:pPr>
            <a:r>
              <a:rPr lang="de-DE" dirty="0" err="1">
                <a:solidFill>
                  <a:schemeClr val="tx1"/>
                </a:solidFill>
              </a:rPr>
              <a:t>Lit</a:t>
            </a:r>
            <a:r>
              <a:rPr lang="de-DE" dirty="0">
                <a:solidFill>
                  <a:schemeClr val="tx1"/>
                </a:solidFill>
              </a:rPr>
              <a:t>.</a:t>
            </a:r>
          </a:p>
          <a:p>
            <a:pPr marL="109728" indent="0" algn="l">
              <a:buNone/>
            </a:pPr>
            <a:r>
              <a:rPr lang="de-DE" i="0" dirty="0">
                <a:solidFill>
                  <a:schemeClr val="tx1"/>
                </a:solidFill>
                <a:effectLst/>
              </a:rPr>
              <a:t>Christoph Dieckmann: Das wahre Leben im falschen. Geschichten von ostdeutscher Identität, Berlin 2000</a:t>
            </a:r>
          </a:p>
          <a:p>
            <a:pPr marL="109728" indent="0" algn="l">
              <a:buNone/>
            </a:pPr>
            <a:endParaRPr lang="de-DE" i="0" dirty="0">
              <a:solidFill>
                <a:schemeClr val="tx1"/>
              </a:solidFill>
              <a:effectLst/>
            </a:endParaRPr>
          </a:p>
          <a:p>
            <a:pPr marL="109728" indent="0">
              <a:buNone/>
            </a:pPr>
            <a:r>
              <a:rPr lang="de-DE" i="0" dirty="0" err="1">
                <a:solidFill>
                  <a:schemeClr val="tx1"/>
                </a:solidFill>
                <a:effectLst/>
              </a:rPr>
              <a:t>Sabrow</a:t>
            </a:r>
            <a:r>
              <a:rPr lang="de-DE" i="0" dirty="0">
                <a:solidFill>
                  <a:schemeClr val="tx1"/>
                </a:solidFill>
                <a:effectLst/>
              </a:rPr>
              <a:t>, Martin; Eckert, Rainer; Flacke, Monika </a:t>
            </a:r>
            <a:r>
              <a:rPr lang="de-DE" i="0" dirty="0" err="1">
                <a:solidFill>
                  <a:schemeClr val="tx1"/>
                </a:solidFill>
                <a:effectLst/>
              </a:rPr>
              <a:t>u.a</a:t>
            </a:r>
            <a:r>
              <a:rPr lang="de-DE" i="0" dirty="0">
                <a:solidFill>
                  <a:schemeClr val="tx1"/>
                </a:solidFill>
                <a:effectLst/>
              </a:rPr>
              <a:t>: Wohin treibt die DDR-Erinnerung?. Dokumentation einer Debatte, Göttingen 2007</a:t>
            </a:r>
            <a:endParaRPr lang="de-DE" dirty="0">
              <a:solidFill>
                <a:schemeClr val="tx1"/>
              </a:solidFill>
            </a:endParaRPr>
          </a:p>
        </p:txBody>
      </p:sp>
      <p:sp useBgFill="1">
        <p:nvSpPr>
          <p:cNvPr id="3" name="Titel 2">
            <a:extLst>
              <a:ext uri="{FF2B5EF4-FFF2-40B4-BE49-F238E27FC236}">
                <a16:creationId xmlns:a16="http://schemas.microsoft.com/office/drawing/2014/main" id="{818BE451-2AA2-4A8E-9FA3-B692726F6B47}"/>
              </a:ext>
            </a:extLst>
          </p:cNvPr>
          <p:cNvSpPr>
            <a:spLocks noGrp="1"/>
          </p:cNvSpPr>
          <p:nvPr>
            <p:ph type="title"/>
          </p:nvPr>
        </p:nvSpPr>
        <p:spPr>
          <a:xfrm>
            <a:off x="457200" y="692696"/>
            <a:ext cx="8229600" cy="1728192"/>
          </a:xfrm>
        </p:spPr>
        <p:txBody>
          <a:bodyPr>
            <a:normAutofit fontScale="90000"/>
          </a:bodyPr>
          <a:lstStyle/>
          <a:p>
            <a:pPr algn="ctr"/>
            <a:r>
              <a:rPr lang="de-DE" dirty="0"/>
              <a:t>Wohin treibt die DDR-Erinnerung? Erinnerung an die Wende- bzw. Nachwendezeit („Transformationszeit“)</a:t>
            </a:r>
          </a:p>
        </p:txBody>
      </p:sp>
    </p:spTree>
    <p:extLst>
      <p:ext uri="{BB962C8B-B14F-4D97-AF65-F5344CB8AC3E}">
        <p14:creationId xmlns:p14="http://schemas.microsoft.com/office/powerpoint/2010/main" val="1701298998"/>
      </p:ext>
    </p:extLst>
  </p:cSld>
  <p:clrMapOvr>
    <a:masterClrMapping/>
  </p:clrMapOvr>
  <p:transition>
    <p:pull dir="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DECA9A8-35EA-42B8-8168-6C97E2B1B940}"/>
              </a:ext>
            </a:extLst>
          </p:cNvPr>
          <p:cNvSpPr>
            <a:spLocks noGrp="1"/>
          </p:cNvSpPr>
          <p:nvPr>
            <p:ph type="title"/>
          </p:nvPr>
        </p:nvSpPr>
        <p:spPr>
          <a:xfrm>
            <a:off x="457200" y="308336"/>
            <a:ext cx="8229600" cy="1104440"/>
          </a:xfrm>
        </p:spPr>
        <p:txBody>
          <a:bodyPr>
            <a:normAutofit fontScale="90000"/>
          </a:bodyPr>
          <a:lstStyle/>
          <a:p>
            <a:pPr algn="ctr"/>
            <a:r>
              <a:rPr lang="de-DE" dirty="0"/>
              <a:t>„Europäische Erinnerungsverantwortung“?</a:t>
            </a:r>
            <a:endParaRPr lang="de-DE" sz="2700" dirty="0"/>
          </a:p>
        </p:txBody>
      </p:sp>
      <p:sp>
        <p:nvSpPr>
          <p:cNvPr id="5" name="Titel 2">
            <a:extLst>
              <a:ext uri="{FF2B5EF4-FFF2-40B4-BE49-F238E27FC236}">
                <a16:creationId xmlns:a16="http://schemas.microsoft.com/office/drawing/2014/main" id="{EA431BBF-EB8A-44AE-B6AA-3BEDFC90BB16}"/>
              </a:ext>
            </a:extLst>
          </p:cNvPr>
          <p:cNvSpPr txBox="1">
            <a:spLocks/>
          </p:cNvSpPr>
          <p:nvPr/>
        </p:nvSpPr>
        <p:spPr>
          <a:xfrm>
            <a:off x="971600" y="2852936"/>
            <a:ext cx="6976257" cy="1556792"/>
          </a:xfrm>
          <a:prstGeom prst="rect">
            <a:avLst/>
          </a:prstGeom>
          <a:solidFill>
            <a:srgbClr val="FFFDE9"/>
          </a:solidFill>
        </p:spPr>
        <p:txBody>
          <a:bodyPr vert="horz" anchor="ctr">
            <a:noAutofit/>
          </a:bodyPr>
          <a:lstStyle>
            <a:lvl1pPr algn="l" rtl="0" eaLnBrk="1" latinLnBrk="0" hangingPunct="1">
              <a:spcBef>
                <a:spcPct val="0"/>
              </a:spcBef>
              <a:buNone/>
              <a:defRPr kumimoji="0" sz="4000" kern="1200">
                <a:solidFill>
                  <a:schemeClr val="tx1">
                    <a:lumMod val="75000"/>
                    <a:lumOff val="25000"/>
                  </a:schemeClr>
                </a:solidFill>
                <a:latin typeface="Garamond" panose="02020404030301010803" pitchFamily="18" charset="0"/>
                <a:ea typeface="+mj-ea"/>
                <a:cs typeface="+mj-cs"/>
              </a:defRPr>
            </a:lvl1pPr>
          </a:lstStyle>
          <a:p>
            <a:r>
              <a:rPr lang="de-DE" sz="2400" dirty="0"/>
              <a:t>Haus der Europäischen Geschichte, Brüssel.</a:t>
            </a:r>
          </a:p>
          <a:p>
            <a:r>
              <a:rPr lang="de-DE" sz="2400" dirty="0"/>
              <a:t>Skulptur „Wortwirbel der Geschichte“. </a:t>
            </a:r>
          </a:p>
          <a:p>
            <a:r>
              <a:rPr lang="de-DE" sz="1400" dirty="0">
                <a:hlinkClick r:id="rId3"/>
              </a:rPr>
              <a:t>https://historia-europa.ep.eu/de/im-blickpunkt/der-wortwirbel-der-geschichte-vortex-history</a:t>
            </a:r>
            <a:endParaRPr lang="de-DE" sz="1400" dirty="0"/>
          </a:p>
        </p:txBody>
      </p:sp>
    </p:spTree>
    <p:extLst>
      <p:ext uri="{BB962C8B-B14F-4D97-AF65-F5344CB8AC3E}">
        <p14:creationId xmlns:p14="http://schemas.microsoft.com/office/powerpoint/2010/main" val="2975951310"/>
      </p:ext>
    </p:extLst>
  </p:cSld>
  <p:clrMapOvr>
    <a:masterClrMapping/>
  </p:clrMapOvr>
  <p:transition>
    <p:pull dir="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87684170-8FE7-46BE-B0E0-FFB2285A3A6E}"/>
              </a:ext>
            </a:extLst>
          </p:cNvPr>
          <p:cNvSpPr>
            <a:spLocks noGrp="1"/>
          </p:cNvSpPr>
          <p:nvPr>
            <p:ph idx="1"/>
          </p:nvPr>
        </p:nvSpPr>
        <p:spPr/>
        <p:txBody>
          <a:bodyPr>
            <a:normAutofit/>
          </a:bodyPr>
          <a:lstStyle/>
          <a:p>
            <a:pPr marL="109728" indent="0">
              <a:buNone/>
            </a:pPr>
            <a:r>
              <a:rPr lang="de-DE" i="0" dirty="0">
                <a:solidFill>
                  <a:srgbClr val="263238"/>
                </a:solidFill>
                <a:effectLst/>
              </a:rPr>
              <a:t>Woran es in der Erinnerungskultur der Russlanddeutschen hapert …</a:t>
            </a:r>
          </a:p>
          <a:p>
            <a:pPr marL="109728" indent="0">
              <a:buNone/>
            </a:pPr>
            <a:r>
              <a:rPr lang="de-DE" sz="1800" dirty="0">
                <a:solidFill>
                  <a:schemeClr val="tx1"/>
                </a:solidFill>
              </a:rPr>
              <a:t>(</a:t>
            </a:r>
            <a:r>
              <a:rPr lang="de-DE" sz="1800" dirty="0">
                <a:solidFill>
                  <a:schemeClr val="tx1"/>
                </a:solidFill>
                <a:hlinkClick r:id="rId3">
                  <a:extLst>
                    <a:ext uri="{A12FA001-AC4F-418D-AE19-62706E023703}">
                      <ahyp:hlinkClr xmlns:ahyp="http://schemas.microsoft.com/office/drawing/2018/hyperlinkcolor" val="tx"/>
                    </a:ext>
                  </a:extLst>
                </a:hlinkClick>
              </a:rPr>
              <a:t>https://mdz-moskau.eu/woran-es-in-der-erinnerungskultur-der-russlanddeutschen-hapert/</a:t>
            </a:r>
            <a:r>
              <a:rPr lang="de-DE" sz="1800" dirty="0">
                <a:solidFill>
                  <a:schemeClr val="tx1"/>
                </a:solidFill>
              </a:rPr>
              <a:t>)</a:t>
            </a:r>
          </a:p>
          <a:p>
            <a:pPr marL="109728" indent="0">
              <a:buNone/>
            </a:pPr>
            <a:endParaRPr lang="de-DE" sz="1800" dirty="0">
              <a:solidFill>
                <a:srgbClr val="263238"/>
              </a:solidFill>
            </a:endParaRPr>
          </a:p>
          <a:p>
            <a:pPr marL="109728" indent="0">
              <a:buNone/>
            </a:pPr>
            <a:r>
              <a:rPr lang="de-DE" dirty="0">
                <a:solidFill>
                  <a:schemeClr val="tx1"/>
                </a:solidFill>
              </a:rPr>
              <a:t>Unterrichtsentwurf zum Thema </a:t>
            </a:r>
            <a:r>
              <a:rPr lang="de-DE" dirty="0">
                <a:solidFill>
                  <a:schemeClr val="tx1"/>
                </a:solidFill>
                <a:effectLst/>
                <a:ea typeface="Calibri" panose="020F0502020204030204" pitchFamily="34" charset="0"/>
              </a:rPr>
              <a:t>„Die Unsichtbaren. Russlanddeutsche Erinnerungskultur zwischen allen Stühlen“ </a:t>
            </a:r>
            <a:endParaRPr lang="de-DE" dirty="0">
              <a:solidFill>
                <a:schemeClr val="tx1"/>
              </a:solidFill>
            </a:endParaRPr>
          </a:p>
        </p:txBody>
      </p:sp>
      <p:sp>
        <p:nvSpPr>
          <p:cNvPr id="2" name="Titel 1">
            <a:extLst>
              <a:ext uri="{FF2B5EF4-FFF2-40B4-BE49-F238E27FC236}">
                <a16:creationId xmlns:a16="http://schemas.microsoft.com/office/drawing/2014/main" id="{EDECA9A8-35EA-42B8-8168-6C97E2B1B940}"/>
              </a:ext>
            </a:extLst>
          </p:cNvPr>
          <p:cNvSpPr>
            <a:spLocks noGrp="1"/>
          </p:cNvSpPr>
          <p:nvPr>
            <p:ph type="title"/>
          </p:nvPr>
        </p:nvSpPr>
        <p:spPr/>
        <p:txBody>
          <a:bodyPr>
            <a:normAutofit/>
          </a:bodyPr>
          <a:lstStyle/>
          <a:p>
            <a:pPr algn="ctr"/>
            <a:r>
              <a:rPr lang="de-DE" dirty="0"/>
              <a:t>Europäische Dimension der Erinnerung</a:t>
            </a:r>
            <a:endParaRPr lang="de-DE" sz="2700" dirty="0"/>
          </a:p>
        </p:txBody>
      </p:sp>
    </p:spTree>
    <p:extLst>
      <p:ext uri="{BB962C8B-B14F-4D97-AF65-F5344CB8AC3E}">
        <p14:creationId xmlns:p14="http://schemas.microsoft.com/office/powerpoint/2010/main" val="3445361388"/>
      </p:ext>
    </p:extLst>
  </p:cSld>
  <p:clrMapOvr>
    <a:masterClrMapping/>
  </p:clrMapOvr>
  <p:transition>
    <p:pull dir="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800D35D9-9B27-45A6-AA7E-39AABCCB4E61}"/>
              </a:ext>
            </a:extLst>
          </p:cNvPr>
          <p:cNvSpPr>
            <a:spLocks noGrp="1"/>
          </p:cNvSpPr>
          <p:nvPr>
            <p:ph type="title"/>
          </p:nvPr>
        </p:nvSpPr>
        <p:spPr>
          <a:xfrm>
            <a:off x="683568" y="908720"/>
            <a:ext cx="8229600" cy="1440160"/>
          </a:xfrm>
        </p:spPr>
        <p:txBody>
          <a:bodyPr>
            <a:normAutofit fontScale="90000"/>
          </a:bodyPr>
          <a:lstStyle/>
          <a:p>
            <a:r>
              <a:rPr lang="de-DE" b="1" dirty="0"/>
              <a:t>3. </a:t>
            </a:r>
            <a:r>
              <a:rPr lang="de-DE" sz="4000" b="1" dirty="0"/>
              <a:t>Wie lässt sich „Erinnerungskultur“ didaktisch vermitteln?</a:t>
            </a:r>
            <a:endParaRPr lang="de-DE" b="1" dirty="0"/>
          </a:p>
        </p:txBody>
      </p:sp>
    </p:spTree>
    <p:extLst>
      <p:ext uri="{BB962C8B-B14F-4D97-AF65-F5344CB8AC3E}">
        <p14:creationId xmlns:p14="http://schemas.microsoft.com/office/powerpoint/2010/main" val="2672370075"/>
      </p:ext>
    </p:extLst>
  </p:cSld>
  <p:clrMapOvr>
    <a:masterClrMapping/>
  </p:clrMapOvr>
  <p:transition>
    <p:pull dir="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D211CB8-147D-4BD2-8FB4-11CE913EDD22}"/>
              </a:ext>
            </a:extLst>
          </p:cNvPr>
          <p:cNvSpPr>
            <a:spLocks noGrp="1"/>
          </p:cNvSpPr>
          <p:nvPr>
            <p:ph type="title"/>
          </p:nvPr>
        </p:nvSpPr>
        <p:spPr>
          <a:xfrm>
            <a:off x="611560" y="255838"/>
            <a:ext cx="8229600" cy="2093042"/>
          </a:xfrm>
        </p:spPr>
        <p:txBody>
          <a:bodyPr>
            <a:normAutofit/>
          </a:bodyPr>
          <a:lstStyle/>
          <a:p>
            <a:r>
              <a:rPr lang="de-DE" dirty="0"/>
              <a:t>Erinnerungskultur an außerschulischen Lernorten/ Gedenkstätten</a:t>
            </a:r>
            <a:br>
              <a:rPr lang="de-DE" dirty="0"/>
            </a:br>
            <a:r>
              <a:rPr lang="de-DE" sz="2200" dirty="0"/>
              <a:t>https://www.lpb-bw.de/gedenkstaettenarbeit-fb</a:t>
            </a:r>
          </a:p>
        </p:txBody>
      </p:sp>
    </p:spTree>
    <p:extLst>
      <p:ext uri="{BB962C8B-B14F-4D97-AF65-F5344CB8AC3E}">
        <p14:creationId xmlns:p14="http://schemas.microsoft.com/office/powerpoint/2010/main" val="2006420204"/>
      </p:ext>
    </p:extLst>
  </p:cSld>
  <p:clrMapOvr>
    <a:masterClrMapping/>
  </p:clrMapOvr>
  <p:transition>
    <p:pull dir="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22960" y="548680"/>
            <a:ext cx="7543800" cy="864097"/>
          </a:xfrm>
        </p:spPr>
        <p:txBody>
          <a:bodyPr>
            <a:noAutofit/>
          </a:bodyPr>
          <a:lstStyle/>
          <a:p>
            <a:r>
              <a:rPr lang="de-DE" dirty="0"/>
              <a:t>Digitale Dimension der Erinnerung</a:t>
            </a:r>
          </a:p>
        </p:txBody>
      </p:sp>
      <p:sp>
        <p:nvSpPr>
          <p:cNvPr id="3" name="Inhaltsplatzhalter 2"/>
          <p:cNvSpPr>
            <a:spLocks noGrp="1"/>
          </p:cNvSpPr>
          <p:nvPr>
            <p:ph idx="1"/>
          </p:nvPr>
        </p:nvSpPr>
        <p:spPr>
          <a:xfrm>
            <a:off x="740650" y="1753350"/>
            <a:ext cx="7791789" cy="4032448"/>
          </a:xfrm>
        </p:spPr>
        <p:txBody>
          <a:bodyPr>
            <a:normAutofit/>
          </a:bodyPr>
          <a:lstStyle/>
          <a:p>
            <a:pPr marL="0" indent="0">
              <a:buNone/>
            </a:pPr>
            <a:endParaRPr lang="de-DE" sz="2700" dirty="0"/>
          </a:p>
          <a:p>
            <a:pPr marL="0" indent="0">
              <a:buNone/>
            </a:pPr>
            <a:r>
              <a:rPr lang="de-DE" sz="2800" dirty="0"/>
              <a:t>Die digitalen Medien sind der zentrale Erinnerungs- und Lernort für junge Menschen.</a:t>
            </a:r>
          </a:p>
          <a:p>
            <a:pPr marL="0" indent="0">
              <a:buNone/>
            </a:pPr>
            <a:endParaRPr lang="de-DE" sz="2800" dirty="0"/>
          </a:p>
          <a:p>
            <a:pPr marL="0" indent="0">
              <a:buNone/>
            </a:pPr>
            <a:r>
              <a:rPr lang="de-DE" sz="2800" dirty="0"/>
              <a:t>Was aber wissen wir, was unsere Schülerinnen und Schüler dort erfahren?</a:t>
            </a:r>
          </a:p>
        </p:txBody>
      </p:sp>
    </p:spTree>
    <p:extLst>
      <p:ext uri="{BB962C8B-B14F-4D97-AF65-F5344CB8AC3E}">
        <p14:creationId xmlns:p14="http://schemas.microsoft.com/office/powerpoint/2010/main" val="3371760936"/>
      </p:ext>
    </p:extLst>
  </p:cSld>
  <p:clrMapOvr>
    <a:masterClrMapping/>
  </p:clrMapOvr>
  <p:transition>
    <p:pull dir="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C0021EAE-C2B9-46F8-83DC-76D00D185EB6}"/>
              </a:ext>
            </a:extLst>
          </p:cNvPr>
          <p:cNvSpPr>
            <a:spLocks noGrp="1"/>
          </p:cNvSpPr>
          <p:nvPr>
            <p:ph type="title"/>
          </p:nvPr>
        </p:nvSpPr>
        <p:spPr/>
        <p:txBody>
          <a:bodyPr>
            <a:normAutofit/>
          </a:bodyPr>
          <a:lstStyle/>
          <a:p>
            <a:r>
              <a:rPr lang="de-DE"/>
              <a:t>„Reenactments“</a:t>
            </a:r>
            <a:endParaRPr lang="de-DE" dirty="0"/>
          </a:p>
        </p:txBody>
      </p:sp>
      <p:sp>
        <p:nvSpPr>
          <p:cNvPr id="4" name="Inhaltsplatzhalter 3">
            <a:extLst>
              <a:ext uri="{FF2B5EF4-FFF2-40B4-BE49-F238E27FC236}">
                <a16:creationId xmlns:a16="http://schemas.microsoft.com/office/drawing/2014/main" id="{B02A75DA-930E-4D77-AFE3-B41D23560E8A}"/>
              </a:ext>
            </a:extLst>
          </p:cNvPr>
          <p:cNvSpPr>
            <a:spLocks noGrp="1"/>
          </p:cNvSpPr>
          <p:nvPr>
            <p:ph idx="1"/>
          </p:nvPr>
        </p:nvSpPr>
        <p:spPr/>
        <p:txBody>
          <a:bodyPr/>
          <a:lstStyle/>
          <a:p>
            <a:pPr marL="109728" indent="0">
              <a:buNone/>
            </a:pPr>
            <a:r>
              <a:rPr lang="de-DE" dirty="0"/>
              <a:t>https://www.instagram.com/ichbinsophiescholl/?hl=de </a:t>
            </a:r>
          </a:p>
        </p:txBody>
      </p:sp>
    </p:spTree>
    <p:extLst>
      <p:ext uri="{BB962C8B-B14F-4D97-AF65-F5344CB8AC3E}">
        <p14:creationId xmlns:p14="http://schemas.microsoft.com/office/powerpoint/2010/main" val="1985219758"/>
      </p:ext>
    </p:extLst>
  </p:cSld>
  <p:clrMapOvr>
    <a:masterClrMapping/>
  </p:clrMapOvr>
  <p:transition>
    <p:pull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850C2BC4-A3EB-41D6-8CA8-7E4F375E890A}"/>
              </a:ext>
            </a:extLst>
          </p:cNvPr>
          <p:cNvSpPr>
            <a:spLocks noGrp="1"/>
          </p:cNvSpPr>
          <p:nvPr>
            <p:ph idx="1"/>
          </p:nvPr>
        </p:nvSpPr>
        <p:spPr/>
        <p:txBody>
          <a:bodyPr>
            <a:normAutofit lnSpcReduction="10000"/>
          </a:bodyPr>
          <a:lstStyle/>
          <a:p>
            <a:r>
              <a:rPr lang="de-DE" i="0" dirty="0">
                <a:solidFill>
                  <a:schemeClr val="tx1"/>
                </a:solidFill>
                <a:effectLst/>
              </a:rPr>
              <a:t>Klaus Bergmann, „So viel Geschichte wie heute war nie“. Historische Bildung angesichts der Allgegenwart von Geschichte, in: Angela Schwarz (Hrsg.), Politische Sozialisation und Geschichte. Festschrift für Rolf Schörken zum 65. Geburtstag, Hagen 1993, S. 209-228.</a:t>
            </a:r>
          </a:p>
          <a:p>
            <a:pPr marL="109728" indent="0">
              <a:buNone/>
            </a:pPr>
            <a:endParaRPr lang="de-DE" i="0" dirty="0">
              <a:solidFill>
                <a:schemeClr val="tx1"/>
              </a:solidFill>
              <a:effectLst/>
            </a:endParaRPr>
          </a:p>
          <a:p>
            <a:pPr algn="l"/>
            <a:r>
              <a:rPr lang="de-DE" i="0" dirty="0">
                <a:solidFill>
                  <a:schemeClr val="tx1"/>
                </a:solidFill>
                <a:effectLst/>
              </a:rPr>
              <a:t>Angela Schwarz. So viel Geschichte war nie? Videospielreihen mit historischen Settings. Kölner Vorträge im Sommersemester 2019. Die Historie und das Digitale, in: </a:t>
            </a:r>
            <a:r>
              <a:rPr lang="de-DE" dirty="0">
                <a:solidFill>
                  <a:schemeClr val="tx1"/>
                </a:solidFill>
              </a:rPr>
              <a:t>https://lisa.gerda-henkel-stiftung.de/koelnervortraege_angelaschwarz</a:t>
            </a:r>
          </a:p>
        </p:txBody>
      </p:sp>
      <p:sp>
        <p:nvSpPr>
          <p:cNvPr id="3" name="Titel 2">
            <a:extLst>
              <a:ext uri="{FF2B5EF4-FFF2-40B4-BE49-F238E27FC236}">
                <a16:creationId xmlns:a16="http://schemas.microsoft.com/office/drawing/2014/main" id="{858EADFC-C162-4CAA-B1F6-FF14209538B0}"/>
              </a:ext>
            </a:extLst>
          </p:cNvPr>
          <p:cNvSpPr>
            <a:spLocks noGrp="1"/>
          </p:cNvSpPr>
          <p:nvPr>
            <p:ph type="title"/>
          </p:nvPr>
        </p:nvSpPr>
        <p:spPr/>
        <p:txBody>
          <a:bodyPr anchor="ctr">
            <a:noAutofit/>
          </a:bodyPr>
          <a:lstStyle/>
          <a:p>
            <a:pPr algn="ctr">
              <a:lnSpc>
                <a:spcPct val="90000"/>
              </a:lnSpc>
            </a:pPr>
            <a:r>
              <a:rPr lang="de-DE" dirty="0"/>
              <a:t>„So viel Geschichte war noch nie!“</a:t>
            </a:r>
          </a:p>
        </p:txBody>
      </p:sp>
    </p:spTree>
    <p:extLst>
      <p:ext uri="{BB962C8B-B14F-4D97-AF65-F5344CB8AC3E}">
        <p14:creationId xmlns:p14="http://schemas.microsoft.com/office/powerpoint/2010/main" val="4265948200"/>
      </p:ext>
    </p:extLst>
  </p:cSld>
  <p:clrMapOvr>
    <a:masterClrMapping/>
  </p:clrMapOvr>
  <p:transition>
    <p:pull dir="r"/>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4"/>
          <p:cNvPicPr>
            <a:picLocks noChangeAspect="1"/>
          </p:cNvPicPr>
          <p:nvPr/>
        </p:nvPicPr>
        <p:blipFill rotWithShape="1">
          <a:blip r:embed="rId3"/>
          <a:srcRect l="61296" t="16468" r="9916" b="12087"/>
          <a:stretch/>
        </p:blipFill>
        <p:spPr>
          <a:xfrm>
            <a:off x="4860032" y="548680"/>
            <a:ext cx="3707764" cy="5176209"/>
          </a:xfrm>
          <a:prstGeom prst="rect">
            <a:avLst/>
          </a:prstGeom>
          <a:pattFill prst="pct5">
            <a:fgClr>
              <a:srgbClr val="FFFDE9"/>
            </a:fgClr>
            <a:bgClr>
              <a:schemeClr val="bg1"/>
            </a:bgClr>
          </a:pattFill>
        </p:spPr>
      </p:pic>
      <p:sp>
        <p:nvSpPr>
          <p:cNvPr id="4" name="Titel 5">
            <a:extLst>
              <a:ext uri="{FF2B5EF4-FFF2-40B4-BE49-F238E27FC236}">
                <a16:creationId xmlns:a16="http://schemas.microsoft.com/office/drawing/2014/main" id="{4665E59F-973E-4B22-B8EB-2427BD2F3641}"/>
              </a:ext>
            </a:extLst>
          </p:cNvPr>
          <p:cNvSpPr txBox="1">
            <a:spLocks/>
          </p:cNvSpPr>
          <p:nvPr/>
        </p:nvSpPr>
        <p:spPr>
          <a:xfrm>
            <a:off x="755576" y="525353"/>
            <a:ext cx="3240360" cy="2505075"/>
          </a:xfrm>
          <a:prstGeom prst="rect">
            <a:avLst/>
          </a:prstGeom>
        </p:spPr>
        <p:txBody>
          <a:bodyPr vert="horz" lIns="68580" tIns="34290" rIns="68580" bIns="3429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de-DE" sz="4100" dirty="0">
                <a:latin typeface="Garamond" panose="02020404030301010803" pitchFamily="18" charset="0"/>
              </a:rPr>
              <a:t>Erinnerungs-kultur im Bildungsplan</a:t>
            </a:r>
          </a:p>
          <a:p>
            <a:endParaRPr lang="de-DE" sz="3000" dirty="0"/>
          </a:p>
        </p:txBody>
      </p:sp>
    </p:spTree>
    <p:extLst>
      <p:ext uri="{BB962C8B-B14F-4D97-AF65-F5344CB8AC3E}">
        <p14:creationId xmlns:p14="http://schemas.microsoft.com/office/powerpoint/2010/main" val="1959683511"/>
      </p:ext>
    </p:extLst>
  </p:cSld>
  <p:clrMapOvr>
    <a:masterClrMapping/>
  </p:clrMapOvr>
  <p:transition>
    <p:pull dir="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D1ABAAB9-554B-4539-B3BC-D0BFAB93C8D9}"/>
              </a:ext>
            </a:extLst>
          </p:cNvPr>
          <p:cNvSpPr>
            <a:spLocks noGrp="1"/>
          </p:cNvSpPr>
          <p:nvPr>
            <p:ph type="title"/>
          </p:nvPr>
        </p:nvSpPr>
        <p:spPr>
          <a:xfrm>
            <a:off x="457200" y="332656"/>
            <a:ext cx="8229600" cy="864096"/>
          </a:xfrm>
        </p:spPr>
        <p:txBody>
          <a:bodyPr>
            <a:noAutofit/>
          </a:bodyPr>
          <a:lstStyle/>
          <a:p>
            <a:pPr algn="ctr"/>
            <a:r>
              <a:rPr lang="de-DE" sz="3200" dirty="0"/>
              <a:t>Synopse zur Einbindung erinnerungskultureller Themen in die Jahresplanung</a:t>
            </a:r>
          </a:p>
        </p:txBody>
      </p:sp>
      <p:pic>
        <p:nvPicPr>
          <p:cNvPr id="7" name="Inhaltsplatzhalter 6">
            <a:extLst>
              <a:ext uri="{FF2B5EF4-FFF2-40B4-BE49-F238E27FC236}">
                <a16:creationId xmlns:a16="http://schemas.microsoft.com/office/drawing/2014/main" id="{745B3FBE-4C03-4F1A-A7E2-C2F83E48F56B}"/>
              </a:ext>
            </a:extLst>
          </p:cNvPr>
          <p:cNvPicPr>
            <a:picLocks noGrp="1" noChangeAspect="1"/>
          </p:cNvPicPr>
          <p:nvPr>
            <p:ph idx="1"/>
          </p:nvPr>
        </p:nvPicPr>
        <p:blipFill rotWithShape="1">
          <a:blip r:embed="rId3"/>
          <a:srcRect l="24888" t="21394" r="22878" b="14317"/>
          <a:stretch/>
        </p:blipFill>
        <p:spPr>
          <a:xfrm>
            <a:off x="899592" y="1324460"/>
            <a:ext cx="7992889" cy="5533540"/>
          </a:xfrm>
        </p:spPr>
      </p:pic>
    </p:spTree>
    <p:extLst>
      <p:ext uri="{BB962C8B-B14F-4D97-AF65-F5344CB8AC3E}">
        <p14:creationId xmlns:p14="http://schemas.microsoft.com/office/powerpoint/2010/main" val="3959483961"/>
      </p:ext>
    </p:extLst>
  </p:cSld>
  <p:clrMapOvr>
    <a:masterClrMapping/>
  </p:clrMapOvr>
  <p:transition>
    <p:pull dir="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D1ABAAB9-554B-4539-B3BC-D0BFAB93C8D9}"/>
              </a:ext>
            </a:extLst>
          </p:cNvPr>
          <p:cNvSpPr>
            <a:spLocks noGrp="1"/>
          </p:cNvSpPr>
          <p:nvPr>
            <p:ph type="title"/>
          </p:nvPr>
        </p:nvSpPr>
        <p:spPr>
          <a:xfrm>
            <a:off x="457200" y="332656"/>
            <a:ext cx="8229600" cy="864096"/>
          </a:xfrm>
        </p:spPr>
        <p:txBody>
          <a:bodyPr>
            <a:noAutofit/>
          </a:bodyPr>
          <a:lstStyle/>
          <a:p>
            <a:pPr algn="ctr"/>
            <a:r>
              <a:rPr lang="de-DE" sz="3200" dirty="0"/>
              <a:t>Synopse zur Einbindung erinnerungskultureller Themen in die Jahresplanung</a:t>
            </a:r>
          </a:p>
        </p:txBody>
      </p:sp>
      <p:pic>
        <p:nvPicPr>
          <p:cNvPr id="6" name="Inhaltsplatzhalter 5">
            <a:extLst>
              <a:ext uri="{FF2B5EF4-FFF2-40B4-BE49-F238E27FC236}">
                <a16:creationId xmlns:a16="http://schemas.microsoft.com/office/drawing/2014/main" id="{2D601FEF-7FB4-478E-A95F-53FAE24E159A}"/>
              </a:ext>
            </a:extLst>
          </p:cNvPr>
          <p:cNvPicPr>
            <a:picLocks noGrp="1" noChangeAspect="1"/>
          </p:cNvPicPr>
          <p:nvPr>
            <p:ph idx="1"/>
          </p:nvPr>
        </p:nvPicPr>
        <p:blipFill rotWithShape="1">
          <a:blip r:embed="rId3"/>
          <a:srcRect l="29911" t="24789" r="28904" b="8959"/>
          <a:stretch/>
        </p:blipFill>
        <p:spPr>
          <a:xfrm>
            <a:off x="1331640" y="1268760"/>
            <a:ext cx="5976664" cy="5407924"/>
          </a:xfrm>
        </p:spPr>
      </p:pic>
    </p:spTree>
    <p:extLst>
      <p:ext uri="{BB962C8B-B14F-4D97-AF65-F5344CB8AC3E}">
        <p14:creationId xmlns:p14="http://schemas.microsoft.com/office/powerpoint/2010/main" val="3789152588"/>
      </p:ext>
    </p:extLst>
  </p:cSld>
  <p:clrMapOvr>
    <a:masterClrMapping/>
  </p:clrMapOvr>
  <p:transition>
    <p:pull dir="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D1ABAAB9-554B-4539-B3BC-D0BFAB93C8D9}"/>
              </a:ext>
            </a:extLst>
          </p:cNvPr>
          <p:cNvSpPr>
            <a:spLocks noGrp="1"/>
          </p:cNvSpPr>
          <p:nvPr>
            <p:ph type="title"/>
          </p:nvPr>
        </p:nvSpPr>
        <p:spPr>
          <a:xfrm>
            <a:off x="457200" y="332656"/>
            <a:ext cx="8229600" cy="864096"/>
          </a:xfrm>
        </p:spPr>
        <p:txBody>
          <a:bodyPr>
            <a:noAutofit/>
          </a:bodyPr>
          <a:lstStyle/>
          <a:p>
            <a:pPr algn="ctr"/>
            <a:r>
              <a:rPr lang="de-DE" sz="3200" dirty="0"/>
              <a:t>Synopse zur Einbindung erinnerungskultureller Themen in die Jahresplanung</a:t>
            </a:r>
          </a:p>
        </p:txBody>
      </p:sp>
      <p:pic>
        <p:nvPicPr>
          <p:cNvPr id="7" name="Inhaltsplatzhalter 6">
            <a:extLst>
              <a:ext uri="{FF2B5EF4-FFF2-40B4-BE49-F238E27FC236}">
                <a16:creationId xmlns:a16="http://schemas.microsoft.com/office/drawing/2014/main" id="{745B3FBE-4C03-4F1A-A7E2-C2F83E48F56B}"/>
              </a:ext>
            </a:extLst>
          </p:cNvPr>
          <p:cNvPicPr>
            <a:picLocks noGrp="1" noChangeAspect="1"/>
          </p:cNvPicPr>
          <p:nvPr>
            <p:ph idx="1"/>
          </p:nvPr>
        </p:nvPicPr>
        <p:blipFill rotWithShape="1">
          <a:blip r:embed="rId3"/>
          <a:srcRect l="24888" t="21394" r="22878" b="14317"/>
          <a:stretch/>
        </p:blipFill>
        <p:spPr>
          <a:xfrm>
            <a:off x="899592" y="1324460"/>
            <a:ext cx="7992889" cy="5533540"/>
          </a:xfrm>
        </p:spPr>
      </p:pic>
    </p:spTree>
    <p:extLst>
      <p:ext uri="{BB962C8B-B14F-4D97-AF65-F5344CB8AC3E}">
        <p14:creationId xmlns:p14="http://schemas.microsoft.com/office/powerpoint/2010/main" val="3453530858"/>
      </p:ext>
    </p:extLst>
  </p:cSld>
  <p:clrMapOvr>
    <a:masterClrMapping/>
  </p:clrMapOvr>
  <p:transition>
    <p:pull dir="r"/>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0D3667A1-65F1-4C27-8CF9-7ADF8277AB28}"/>
              </a:ext>
            </a:extLst>
          </p:cNvPr>
          <p:cNvSpPr>
            <a:spLocks noGrp="1"/>
          </p:cNvSpPr>
          <p:nvPr>
            <p:ph type="title"/>
          </p:nvPr>
        </p:nvSpPr>
        <p:spPr>
          <a:xfrm>
            <a:off x="467544" y="692696"/>
            <a:ext cx="3394720" cy="1066800"/>
          </a:xfrm>
        </p:spPr>
        <p:txBody>
          <a:bodyPr>
            <a:normAutofit fontScale="90000"/>
          </a:bodyPr>
          <a:lstStyle/>
          <a:p>
            <a:r>
              <a:rPr lang="de-DE" dirty="0"/>
              <a:t>Kognitive Aktivierung</a:t>
            </a:r>
          </a:p>
        </p:txBody>
      </p:sp>
    </p:spTree>
    <p:extLst>
      <p:ext uri="{BB962C8B-B14F-4D97-AF65-F5344CB8AC3E}">
        <p14:creationId xmlns:p14="http://schemas.microsoft.com/office/powerpoint/2010/main" val="3340692922"/>
      </p:ext>
    </p:extLst>
  </p:cSld>
  <p:clrMapOvr>
    <a:masterClrMapping/>
  </p:clrMapOvr>
  <p:transition>
    <p:pull dir="r"/>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9D5D829-9C0C-4219-8B14-92F31527E491}"/>
              </a:ext>
            </a:extLst>
          </p:cNvPr>
          <p:cNvSpPr>
            <a:spLocks noGrp="1"/>
          </p:cNvSpPr>
          <p:nvPr>
            <p:ph type="title"/>
          </p:nvPr>
        </p:nvSpPr>
        <p:spPr>
          <a:xfrm>
            <a:off x="251520" y="404664"/>
            <a:ext cx="8892480" cy="576064"/>
          </a:xfrm>
        </p:spPr>
        <p:txBody>
          <a:bodyPr>
            <a:noAutofit/>
          </a:bodyPr>
          <a:lstStyle/>
          <a:p>
            <a:r>
              <a:rPr lang="de-DE" sz="3400" dirty="0"/>
              <a:t>Leitperspektive „Bildung für Toleranz und Vielfalt“</a:t>
            </a:r>
          </a:p>
        </p:txBody>
      </p:sp>
      <p:sp>
        <p:nvSpPr>
          <p:cNvPr id="4" name="Textfeld 3">
            <a:extLst>
              <a:ext uri="{FF2B5EF4-FFF2-40B4-BE49-F238E27FC236}">
                <a16:creationId xmlns:a16="http://schemas.microsoft.com/office/drawing/2014/main" id="{B0BA2744-5494-4D8D-BFBE-E50D93CD1E11}"/>
              </a:ext>
            </a:extLst>
          </p:cNvPr>
          <p:cNvSpPr txBox="1"/>
          <p:nvPr/>
        </p:nvSpPr>
        <p:spPr>
          <a:xfrm>
            <a:off x="809328" y="1196752"/>
            <a:ext cx="7776864" cy="4924425"/>
          </a:xfrm>
          <a:prstGeom prst="rect">
            <a:avLst/>
          </a:prstGeom>
          <a:noFill/>
        </p:spPr>
        <p:txBody>
          <a:bodyPr wrap="square">
            <a:spAutoFit/>
          </a:bodyPr>
          <a:lstStyle/>
          <a:p>
            <a:r>
              <a:rPr lang="de-DE" sz="2000" i="1" dirty="0"/>
              <a:t>Die Leitperspektive „BTV“ hat im </a:t>
            </a:r>
            <a:r>
              <a:rPr lang="de-DE" sz="2000" i="1" dirty="0">
                <a:solidFill>
                  <a:schemeClr val="accent4"/>
                </a:solidFill>
              </a:rPr>
              <a:t>Fach Geschichte</a:t>
            </a:r>
            <a:r>
              <a:rPr lang="de-DE" sz="2000" i="1" dirty="0"/>
              <a:t> </a:t>
            </a:r>
            <a:r>
              <a:rPr lang="de-DE" sz="2000" i="1" dirty="0">
                <a:solidFill>
                  <a:schemeClr val="accent4"/>
                </a:solidFill>
              </a:rPr>
              <a:t>einen zentralen Stellenwert</a:t>
            </a:r>
            <a:r>
              <a:rPr lang="de-DE" sz="2000" i="1" dirty="0"/>
              <a:t>, denn die Geschichte der Menschheit ist seit ihren Anfängen sowohl durch </a:t>
            </a:r>
            <a:r>
              <a:rPr lang="de-DE" sz="2000" i="1" dirty="0">
                <a:solidFill>
                  <a:schemeClr val="accent4"/>
                </a:solidFill>
              </a:rPr>
              <a:t>vielerlei wechselseitige Kultureinflüsse </a:t>
            </a:r>
            <a:r>
              <a:rPr lang="de-DE" sz="2000" i="1" dirty="0"/>
              <a:t>als auch durch Konflikte zwischen Angehörigen verschiedener Kulturen geprägt. In diesen Begegnungen treffen </a:t>
            </a:r>
            <a:r>
              <a:rPr lang="de-DE" sz="2000" i="1" dirty="0">
                <a:solidFill>
                  <a:schemeClr val="accent4"/>
                </a:solidFill>
              </a:rPr>
              <a:t>bis heute unterschiedliche Deutungsmuster </a:t>
            </a:r>
            <a:r>
              <a:rPr lang="de-DE" sz="2000" i="1" dirty="0"/>
              <a:t>und Normen aufeinander, wobei deren Vielfalt im Zuge der Globalisierung rapide wächst. Die Schülerinnen und Schüler begegnen in der Geschichte unentwegt </a:t>
            </a:r>
            <a:r>
              <a:rPr lang="de-DE" sz="2000" i="1" dirty="0">
                <a:solidFill>
                  <a:schemeClr val="accent4"/>
                </a:solidFill>
              </a:rPr>
              <a:t>Beispielen für Intoleranz</a:t>
            </a:r>
            <a:r>
              <a:rPr lang="de-DE" sz="2000" i="1" dirty="0"/>
              <a:t>, aber </a:t>
            </a:r>
            <a:r>
              <a:rPr lang="de-DE" sz="2000" i="1" dirty="0">
                <a:solidFill>
                  <a:schemeClr val="accent4"/>
                </a:solidFill>
              </a:rPr>
              <a:t>auch für gegenseitigen Respekt und Akzeptanz von Vielfalt</a:t>
            </a:r>
            <a:r>
              <a:rPr lang="de-DE" sz="2000" i="1" dirty="0"/>
              <a:t>. Sie lernen den unterschiedlichen Umgang der Gesellschaft mit Minderheiten im Verlauf der Geschichte kennen und entwickeln dabei </a:t>
            </a:r>
            <a:r>
              <a:rPr lang="de-DE" sz="2000" i="1" dirty="0">
                <a:solidFill>
                  <a:schemeClr val="accent4"/>
                </a:solidFill>
              </a:rPr>
              <a:t>Werthaltungen</a:t>
            </a:r>
            <a:r>
              <a:rPr lang="de-DE" sz="2000" i="1" dirty="0"/>
              <a:t>, die sie zur </a:t>
            </a:r>
            <a:r>
              <a:rPr lang="de-DE" sz="2000" i="1" dirty="0">
                <a:solidFill>
                  <a:schemeClr val="accent4"/>
                </a:solidFill>
              </a:rPr>
              <a:t>Achtung und Wertschätzung von Verschiedenheit </a:t>
            </a:r>
            <a:r>
              <a:rPr lang="de-DE" sz="2000" i="1" dirty="0"/>
              <a:t>befähigen.</a:t>
            </a:r>
          </a:p>
          <a:p>
            <a:endParaRPr lang="de-DE" sz="2000" i="1" dirty="0"/>
          </a:p>
          <a:p>
            <a:r>
              <a:rPr lang="de-DE" sz="1400" i="1" dirty="0"/>
              <a:t>(Bildungsplan 2016, Leitgedanken zum Kompetenzerwerb, S. 4-5)</a:t>
            </a:r>
          </a:p>
        </p:txBody>
      </p:sp>
    </p:spTree>
    <p:extLst>
      <p:ext uri="{BB962C8B-B14F-4D97-AF65-F5344CB8AC3E}">
        <p14:creationId xmlns:p14="http://schemas.microsoft.com/office/powerpoint/2010/main" val="379113588"/>
      </p:ext>
    </p:extLst>
  </p:cSld>
  <p:clrMapOvr>
    <a:masterClrMapping/>
  </p:clrMapOvr>
  <p:transition>
    <p:pull dir="r"/>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FDE97CC-10BA-46F7-A2A1-532766175131}"/>
              </a:ext>
            </a:extLst>
          </p:cNvPr>
          <p:cNvPicPr>
            <a:picLocks noChangeAspect="1"/>
          </p:cNvPicPr>
          <p:nvPr/>
        </p:nvPicPr>
        <p:blipFill rotWithShape="1">
          <a:blip r:embed="rId3"/>
          <a:srcRect l="16138" t="26200" r="15350" b="8000"/>
          <a:stretch/>
        </p:blipFill>
        <p:spPr>
          <a:xfrm>
            <a:off x="305779" y="836712"/>
            <a:ext cx="8532441" cy="4609480"/>
          </a:xfrm>
          <a:prstGeom prst="rect">
            <a:avLst/>
          </a:prstGeom>
        </p:spPr>
      </p:pic>
    </p:spTree>
    <p:extLst>
      <p:ext uri="{BB962C8B-B14F-4D97-AF65-F5344CB8AC3E}">
        <p14:creationId xmlns:p14="http://schemas.microsoft.com/office/powerpoint/2010/main" val="2948197102"/>
      </p:ext>
    </p:extLst>
  </p:cSld>
  <p:clrMapOvr>
    <a:masterClrMapping/>
  </p:clrMapOvr>
  <p:transition>
    <p:pull dir="r"/>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31CA35C8-956A-4B21-B21F-EEE61F9F0BD5}"/>
              </a:ext>
            </a:extLst>
          </p:cNvPr>
          <p:cNvSpPr>
            <a:spLocks noGrp="1"/>
          </p:cNvSpPr>
          <p:nvPr>
            <p:ph idx="1"/>
          </p:nvPr>
        </p:nvSpPr>
        <p:spPr>
          <a:xfrm>
            <a:off x="457200" y="2564904"/>
            <a:ext cx="8229600" cy="3314344"/>
          </a:xfrm>
        </p:spPr>
        <p:txBody>
          <a:bodyPr/>
          <a:lstStyle/>
          <a:p>
            <a:pPr marL="109728" indent="0">
              <a:buNone/>
            </a:pPr>
            <a:r>
              <a:rPr lang="de-DE" dirty="0"/>
              <a:t>Das, was in der Gesellschaft kontrovers diskutiert wird, darf auch in der Schule kontrovers vermittelt werden.</a:t>
            </a:r>
          </a:p>
          <a:p>
            <a:pPr marL="109728" indent="0">
              <a:buNone/>
            </a:pPr>
            <a:endParaRPr lang="de-DE" dirty="0"/>
          </a:p>
          <a:p>
            <a:pPr>
              <a:buFont typeface="Wingdings" panose="05000000000000000000" pitchFamily="2" charset="2"/>
              <a:buChar char="à"/>
            </a:pPr>
            <a:r>
              <a:rPr lang="de-DE" dirty="0">
                <a:sym typeface="Wingdings" panose="05000000000000000000" pitchFamily="2" charset="2"/>
              </a:rPr>
              <a:t> Prämisse: „Gedenken braucht Wissen“ (Volkhardt Knigge)</a:t>
            </a:r>
          </a:p>
          <a:p>
            <a:pPr>
              <a:buFont typeface="Wingdings" panose="05000000000000000000" pitchFamily="2" charset="2"/>
              <a:buChar char="à"/>
            </a:pPr>
            <a:r>
              <a:rPr lang="de-DE" dirty="0">
                <a:sym typeface="Wingdings" panose="05000000000000000000" pitchFamily="2" charset="2"/>
              </a:rPr>
              <a:t> klare Unterscheidung zwischen „Fake“ und „Fakten“</a:t>
            </a:r>
          </a:p>
          <a:p>
            <a:pPr>
              <a:buFont typeface="Wingdings" panose="05000000000000000000" pitchFamily="2" charset="2"/>
              <a:buChar char="à"/>
            </a:pPr>
            <a:r>
              <a:rPr lang="de-DE" dirty="0">
                <a:sym typeface="Wingdings" panose="05000000000000000000" pitchFamily="2" charset="2"/>
              </a:rPr>
              <a:t> Empathie fördern ohne zu überwältigen</a:t>
            </a:r>
            <a:endParaRPr lang="de-DE" dirty="0"/>
          </a:p>
        </p:txBody>
      </p:sp>
      <p:sp>
        <p:nvSpPr>
          <p:cNvPr id="3" name="Titel 2">
            <a:extLst>
              <a:ext uri="{FF2B5EF4-FFF2-40B4-BE49-F238E27FC236}">
                <a16:creationId xmlns:a16="http://schemas.microsoft.com/office/drawing/2014/main" id="{27B12AD6-4AD7-45F0-BD4F-51ACA2A03057}"/>
              </a:ext>
            </a:extLst>
          </p:cNvPr>
          <p:cNvSpPr>
            <a:spLocks noGrp="1"/>
          </p:cNvSpPr>
          <p:nvPr>
            <p:ph type="title"/>
          </p:nvPr>
        </p:nvSpPr>
        <p:spPr/>
        <p:txBody>
          <a:bodyPr>
            <a:normAutofit fontScale="90000"/>
          </a:bodyPr>
          <a:lstStyle/>
          <a:p>
            <a:r>
              <a:rPr lang="de-DE" dirty="0"/>
              <a:t>Orientierungskompetenz vs. Überwältigungsverbot – ein Dilemma?</a:t>
            </a:r>
          </a:p>
        </p:txBody>
      </p:sp>
    </p:spTree>
    <p:extLst>
      <p:ext uri="{BB962C8B-B14F-4D97-AF65-F5344CB8AC3E}">
        <p14:creationId xmlns:p14="http://schemas.microsoft.com/office/powerpoint/2010/main" val="2862917807"/>
      </p:ext>
    </p:extLst>
  </p:cSld>
  <p:clrMapOvr>
    <a:masterClrMapping/>
  </p:clrMapOvr>
  <p:transition>
    <p:pull dir="r"/>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8"/>
          <p:cNvSpPr>
            <a:spLocks noGrp="1"/>
          </p:cNvSpPr>
          <p:nvPr>
            <p:ph type="title"/>
          </p:nvPr>
        </p:nvSpPr>
        <p:spPr>
          <a:xfrm>
            <a:off x="457200" y="476672"/>
            <a:ext cx="8229600" cy="720080"/>
          </a:xfrm>
        </p:spPr>
        <p:txBody>
          <a:bodyPr>
            <a:normAutofit/>
          </a:bodyPr>
          <a:lstStyle/>
          <a:p>
            <a:r>
              <a:rPr lang="de-DE" dirty="0">
                <a:solidFill>
                  <a:schemeClr val="accent1">
                    <a:lumMod val="50000"/>
                  </a:schemeClr>
                </a:solidFill>
              </a:rPr>
              <a:t>„Orientierungskompetenzparadox“</a:t>
            </a:r>
          </a:p>
        </p:txBody>
      </p:sp>
      <p:sp>
        <p:nvSpPr>
          <p:cNvPr id="2" name="Rechteck 1">
            <a:extLst>
              <a:ext uri="{FF2B5EF4-FFF2-40B4-BE49-F238E27FC236}">
                <a16:creationId xmlns:a16="http://schemas.microsoft.com/office/drawing/2014/main" id="{81AFE205-F43D-4A96-86E2-D3E7046D08ED}"/>
              </a:ext>
            </a:extLst>
          </p:cNvPr>
          <p:cNvSpPr/>
          <p:nvPr/>
        </p:nvSpPr>
        <p:spPr>
          <a:xfrm>
            <a:off x="683568" y="1295016"/>
            <a:ext cx="7776864" cy="122413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800" dirty="0">
                <a:solidFill>
                  <a:schemeClr val="tx1"/>
                </a:solidFill>
              </a:rPr>
              <a:t>„Die Schülerinnen und Schüler können Geschichte als Orientierung nutzen zum Verständnis von Gegenwart und Zukunft, zum Aufbau der eigenen Identität und zur Begründung gegenwarts- und zukunftsbezogener Handlungen.“</a:t>
            </a:r>
          </a:p>
        </p:txBody>
      </p:sp>
      <p:sp>
        <p:nvSpPr>
          <p:cNvPr id="5" name="Rechteck: abgerundete Ecken 4">
            <a:extLst>
              <a:ext uri="{FF2B5EF4-FFF2-40B4-BE49-F238E27FC236}">
                <a16:creationId xmlns:a16="http://schemas.microsoft.com/office/drawing/2014/main" id="{C32936AD-0C2E-4F83-83B5-6DEBCD155E13}"/>
              </a:ext>
            </a:extLst>
          </p:cNvPr>
          <p:cNvSpPr txBox="1"/>
          <p:nvPr/>
        </p:nvSpPr>
        <p:spPr>
          <a:xfrm>
            <a:off x="3743568" y="3283028"/>
            <a:ext cx="1623588" cy="2508087"/>
          </a:xfrm>
          <a:prstGeom prst="rect">
            <a:avLst/>
          </a:prstGeom>
          <a:solidFill>
            <a:schemeClr val="accent1"/>
          </a:solidFill>
        </p:spPr>
        <p:style>
          <a:lnRef idx="0">
            <a:scrgbClr r="0" g="0" b="0"/>
          </a:lnRef>
          <a:fillRef idx="0">
            <a:scrgbClr r="0" g="0" b="0"/>
          </a:fillRef>
          <a:effectRef idx="0">
            <a:scrgbClr r="0" g="0" b="0"/>
          </a:effectRef>
          <a:fontRef idx="minor">
            <a:schemeClr val="lt1"/>
          </a:fontRef>
        </p:style>
        <p:txBody>
          <a:bodyPr spcFirstLastPara="0" vert="horz" wrap="square" lIns="217742" tIns="0" rIns="217742" bIns="0" numCol="1" spcCol="1270" anchor="ctr" anchorCtr="0">
            <a:noAutofit/>
          </a:bodyPr>
          <a:lstStyle/>
          <a:p>
            <a:pPr lvl="0" algn="ctr"/>
            <a:r>
              <a:rPr lang="de-DE" dirty="0">
                <a:solidFill>
                  <a:schemeClr val="tx1"/>
                </a:solidFill>
              </a:rPr>
              <a:t>Wie kann man ohne </a:t>
            </a:r>
            <a:r>
              <a:rPr lang="de-DE" dirty="0" err="1">
                <a:solidFill>
                  <a:schemeClr val="tx1"/>
                </a:solidFill>
              </a:rPr>
              <a:t>Überwälti-gung</a:t>
            </a:r>
            <a:r>
              <a:rPr lang="de-DE" dirty="0">
                <a:solidFill>
                  <a:schemeClr val="tx1"/>
                </a:solidFill>
              </a:rPr>
              <a:t> Empathie fördern?</a:t>
            </a:r>
          </a:p>
        </p:txBody>
      </p:sp>
      <p:sp>
        <p:nvSpPr>
          <p:cNvPr id="3" name="Pfeil: nach rechts 2">
            <a:extLst>
              <a:ext uri="{FF2B5EF4-FFF2-40B4-BE49-F238E27FC236}">
                <a16:creationId xmlns:a16="http://schemas.microsoft.com/office/drawing/2014/main" id="{E02E989A-1457-4491-9125-2238C4475098}"/>
              </a:ext>
            </a:extLst>
          </p:cNvPr>
          <p:cNvSpPr/>
          <p:nvPr/>
        </p:nvSpPr>
        <p:spPr>
          <a:xfrm>
            <a:off x="683568" y="3403072"/>
            <a:ext cx="3060000" cy="2268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800" dirty="0">
                <a:solidFill>
                  <a:schemeClr val="tx1"/>
                </a:solidFill>
              </a:rPr>
              <a:t>Orientierungs-kompetenz</a:t>
            </a:r>
          </a:p>
          <a:p>
            <a:pPr algn="ctr"/>
            <a:endParaRPr lang="de-DE" dirty="0"/>
          </a:p>
        </p:txBody>
      </p:sp>
      <p:sp>
        <p:nvSpPr>
          <p:cNvPr id="4" name="Pfeil: nach links 3">
            <a:extLst>
              <a:ext uri="{FF2B5EF4-FFF2-40B4-BE49-F238E27FC236}">
                <a16:creationId xmlns:a16="http://schemas.microsoft.com/office/drawing/2014/main" id="{DB30E980-52FF-47C9-A4F2-64CA39C0642D}"/>
              </a:ext>
            </a:extLst>
          </p:cNvPr>
          <p:cNvSpPr/>
          <p:nvPr/>
        </p:nvSpPr>
        <p:spPr>
          <a:xfrm>
            <a:off x="5367156" y="3429000"/>
            <a:ext cx="3060000" cy="22680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err="1">
                <a:solidFill>
                  <a:schemeClr val="tx1"/>
                </a:solidFill>
              </a:rPr>
              <a:t>Kontroversitätsgebot</a:t>
            </a:r>
            <a:endParaRPr lang="de-DE" dirty="0">
              <a:solidFill>
                <a:schemeClr val="tx1"/>
              </a:solidFill>
            </a:endParaRPr>
          </a:p>
          <a:p>
            <a:pPr algn="ctr"/>
            <a:r>
              <a:rPr lang="de-DE" dirty="0" err="1">
                <a:solidFill>
                  <a:schemeClr val="tx1"/>
                </a:solidFill>
              </a:rPr>
              <a:t>Überwältigunsgervot</a:t>
            </a:r>
            <a:endParaRPr lang="de-DE" dirty="0">
              <a:solidFill>
                <a:schemeClr val="tx1"/>
              </a:solidFill>
            </a:endParaRPr>
          </a:p>
        </p:txBody>
      </p:sp>
    </p:spTree>
    <p:extLst>
      <p:ext uri="{BB962C8B-B14F-4D97-AF65-F5344CB8AC3E}">
        <p14:creationId xmlns:p14="http://schemas.microsoft.com/office/powerpoint/2010/main" val="2176490952"/>
      </p:ext>
    </p:extLst>
  </p:cSld>
  <p:clrMapOvr>
    <a:masterClrMapping/>
  </p:clrMapOvr>
  <p:transition>
    <p:pull dir="r"/>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8"/>
          <p:cNvSpPr>
            <a:spLocks noGrp="1"/>
          </p:cNvSpPr>
          <p:nvPr>
            <p:ph type="title"/>
          </p:nvPr>
        </p:nvSpPr>
        <p:spPr>
          <a:xfrm>
            <a:off x="611560" y="548680"/>
            <a:ext cx="8352928" cy="1143000"/>
          </a:xfrm>
        </p:spPr>
        <p:txBody>
          <a:bodyPr>
            <a:noAutofit/>
          </a:bodyPr>
          <a:lstStyle/>
          <a:p>
            <a:pPr algn="ctr"/>
            <a:r>
              <a:rPr lang="de-DE" dirty="0">
                <a:solidFill>
                  <a:schemeClr val="accent1">
                    <a:lumMod val="50000"/>
                  </a:schemeClr>
                </a:solidFill>
              </a:rPr>
              <a:t>„Orientierungskompetenzdilemma“</a:t>
            </a:r>
          </a:p>
        </p:txBody>
      </p:sp>
      <p:graphicFrame>
        <p:nvGraphicFramePr>
          <p:cNvPr id="10" name="Inhaltsplatzhalter 10">
            <a:extLst>
              <a:ext uri="{FF2B5EF4-FFF2-40B4-BE49-F238E27FC236}">
                <a16:creationId xmlns:a16="http://schemas.microsoft.com/office/drawing/2014/main" id="{D1D0595B-49AD-448E-856F-C29392C052B4}"/>
              </a:ext>
            </a:extLst>
          </p:cNvPr>
          <p:cNvGraphicFramePr>
            <a:graphicFrameLocks noChangeAspect="1"/>
          </p:cNvGraphicFramePr>
          <p:nvPr>
            <p:extLst>
              <p:ext uri="{D42A27DB-BD31-4B8C-83A1-F6EECF244321}">
                <p14:modId xmlns:p14="http://schemas.microsoft.com/office/powerpoint/2010/main" val="1116600110"/>
              </p:ext>
            </p:extLst>
          </p:nvPr>
        </p:nvGraphicFramePr>
        <p:xfrm>
          <a:off x="1756939" y="2924944"/>
          <a:ext cx="5630121" cy="309634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Rechteck 11">
            <a:extLst>
              <a:ext uri="{FF2B5EF4-FFF2-40B4-BE49-F238E27FC236}">
                <a16:creationId xmlns:a16="http://schemas.microsoft.com/office/drawing/2014/main" id="{B63FA9D2-EAAD-48BF-AC53-5CD7E73A0F72}"/>
              </a:ext>
            </a:extLst>
          </p:cNvPr>
          <p:cNvSpPr/>
          <p:nvPr/>
        </p:nvSpPr>
        <p:spPr>
          <a:xfrm>
            <a:off x="755576" y="1844824"/>
            <a:ext cx="7776864" cy="122413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0" indent="0" algn="ctr" defTabSz="800100">
              <a:lnSpc>
                <a:spcPct val="90000"/>
              </a:lnSpc>
              <a:spcBef>
                <a:spcPct val="0"/>
              </a:spcBef>
              <a:spcAft>
                <a:spcPct val="35000"/>
              </a:spcAft>
              <a:buNone/>
            </a:pPr>
            <a:r>
              <a:rPr lang="de-DE" sz="1800" b="1" kern="1200" dirty="0">
                <a:solidFill>
                  <a:schemeClr val="tx1"/>
                </a:solidFill>
              </a:rPr>
              <a:t>Herausforderung für Didaktisierung bzw. „Pädagogisierung“</a:t>
            </a:r>
            <a:r>
              <a:rPr lang="de-DE" sz="1800" kern="1200" dirty="0">
                <a:solidFill>
                  <a:schemeClr val="tx1"/>
                </a:solidFill>
              </a:rPr>
              <a:t> </a:t>
            </a:r>
          </a:p>
          <a:p>
            <a:pPr marL="0" lvl="0" indent="0" algn="ctr" defTabSz="800100">
              <a:lnSpc>
                <a:spcPct val="90000"/>
              </a:lnSpc>
              <a:spcBef>
                <a:spcPct val="0"/>
              </a:spcBef>
              <a:spcAft>
                <a:spcPct val="35000"/>
              </a:spcAft>
              <a:buNone/>
            </a:pPr>
            <a:r>
              <a:rPr lang="de-DE" sz="1800" kern="1200" dirty="0">
                <a:solidFill>
                  <a:schemeClr val="tx1"/>
                </a:solidFill>
              </a:rPr>
              <a:t>von Erinnerungskultur und Orientierungskompetenz im Rahmen des Geschichtsunterrichts</a:t>
            </a:r>
          </a:p>
        </p:txBody>
      </p:sp>
    </p:spTree>
    <p:extLst>
      <p:ext uri="{BB962C8B-B14F-4D97-AF65-F5344CB8AC3E}">
        <p14:creationId xmlns:p14="http://schemas.microsoft.com/office/powerpoint/2010/main" val="1358352553"/>
      </p:ext>
    </p:extLst>
  </p:cSld>
  <p:clrMapOvr>
    <a:masterClrMapping/>
  </p:clrMapOvr>
  <p:transition>
    <p:pull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D2D52005-D08F-4594-AD7E-984E16AC30B1}"/>
              </a:ext>
            </a:extLst>
          </p:cNvPr>
          <p:cNvSpPr txBox="1">
            <a:spLocks/>
          </p:cNvSpPr>
          <p:nvPr/>
        </p:nvSpPr>
        <p:spPr>
          <a:xfrm>
            <a:off x="914400" y="404054"/>
            <a:ext cx="6681936" cy="1008722"/>
          </a:xfrm>
          <a:prstGeom prst="rect">
            <a:avLst/>
          </a:prstGeom>
        </p:spPr>
        <p:txBody>
          <a:bodyPr vert="horz" anchor="ctr">
            <a:noAutofit/>
          </a:bodyPr>
          <a:lstStyle>
            <a:lvl1pPr algn="l" rtl="0" eaLnBrk="1" latinLnBrk="0" hangingPunct="1">
              <a:spcBef>
                <a:spcPct val="0"/>
              </a:spcBef>
              <a:buNone/>
              <a:defRPr kumimoji="0" sz="4000" kern="1200">
                <a:solidFill>
                  <a:schemeClr val="tx1">
                    <a:lumMod val="75000"/>
                    <a:lumOff val="25000"/>
                  </a:schemeClr>
                </a:solidFill>
                <a:latin typeface="Garamond" panose="02020404030301010803" pitchFamily="18" charset="0"/>
                <a:ea typeface="+mj-ea"/>
                <a:cs typeface="+mj-cs"/>
              </a:defRPr>
            </a:lvl1pPr>
          </a:lstStyle>
          <a:p>
            <a:r>
              <a:rPr lang="en-US" sz="3600" dirty="0" err="1"/>
              <a:t>Wohin</a:t>
            </a:r>
            <a:r>
              <a:rPr lang="en-US" sz="3600" dirty="0"/>
              <a:t> </a:t>
            </a:r>
            <a:r>
              <a:rPr lang="en-US" sz="3600" dirty="0" err="1"/>
              <a:t>treibt</a:t>
            </a:r>
            <a:r>
              <a:rPr lang="en-US" sz="3600" dirty="0"/>
              <a:t> die </a:t>
            </a:r>
            <a:r>
              <a:rPr lang="en-US" sz="3600" dirty="0" err="1"/>
              <a:t>Erinnerungskultur</a:t>
            </a:r>
            <a:r>
              <a:rPr lang="en-US" sz="3600" dirty="0"/>
              <a:t>?</a:t>
            </a:r>
          </a:p>
          <a:p>
            <a:pPr algn="ctr"/>
            <a:r>
              <a:rPr lang="en-US" sz="3600" dirty="0"/>
              <a:t>“</a:t>
            </a:r>
            <a:r>
              <a:rPr lang="en-US" sz="3600" dirty="0" err="1"/>
              <a:t>Deutungskämpfe</a:t>
            </a:r>
            <a:r>
              <a:rPr lang="en-US" sz="3600" dirty="0"/>
              <a:t>”</a:t>
            </a:r>
          </a:p>
        </p:txBody>
      </p:sp>
      <p:sp>
        <p:nvSpPr>
          <p:cNvPr id="3" name="Inhaltsplatzhalter 2">
            <a:extLst>
              <a:ext uri="{FF2B5EF4-FFF2-40B4-BE49-F238E27FC236}">
                <a16:creationId xmlns:a16="http://schemas.microsoft.com/office/drawing/2014/main" id="{E52BAE5D-A3AC-414E-9F19-A9490DE814A5}"/>
              </a:ext>
            </a:extLst>
          </p:cNvPr>
          <p:cNvSpPr>
            <a:spLocks noGrp="1"/>
          </p:cNvSpPr>
          <p:nvPr>
            <p:ph idx="1"/>
          </p:nvPr>
        </p:nvSpPr>
        <p:spPr/>
        <p:txBody>
          <a:bodyPr/>
          <a:lstStyle/>
          <a:p>
            <a:pPr marL="109728" indent="0">
              <a:buNone/>
            </a:pPr>
            <a:r>
              <a:rPr lang="de-DE" dirty="0" err="1"/>
              <a:t>Lit</a:t>
            </a:r>
            <a:r>
              <a:rPr lang="de-DE" dirty="0"/>
              <a:t>.: </a:t>
            </a:r>
            <a:r>
              <a:rPr lang="de-DE" b="0" i="0" dirty="0">
                <a:solidFill>
                  <a:srgbClr val="051023"/>
                </a:solidFill>
                <a:effectLst/>
                <a:latin typeface="BundesSans Web"/>
              </a:rPr>
              <a:t>Heinrich-August Winkler, Deutungskämpfe. Der Streit um die deutsche Geschichte, München 2021.</a:t>
            </a:r>
          </a:p>
          <a:p>
            <a:pPr marL="109728" indent="0">
              <a:buNone/>
            </a:pPr>
            <a:endParaRPr lang="de-DE" dirty="0">
              <a:solidFill>
                <a:srgbClr val="051023"/>
              </a:solidFill>
              <a:latin typeface="BundesSans Web"/>
            </a:endParaRPr>
          </a:p>
          <a:p>
            <a:pPr marL="109728" indent="0">
              <a:buNone/>
            </a:pPr>
            <a:r>
              <a:rPr lang="de-DE" dirty="0">
                <a:solidFill>
                  <a:srgbClr val="051023"/>
                </a:solidFill>
                <a:latin typeface="BundesSans Web"/>
              </a:rPr>
              <a:t>„Deutungskämpfe“. 53. Deutscher Historikertag 5.-8.10.2021 in München</a:t>
            </a:r>
            <a:endParaRPr lang="de-DE" dirty="0"/>
          </a:p>
        </p:txBody>
      </p:sp>
    </p:spTree>
    <p:extLst>
      <p:ext uri="{BB962C8B-B14F-4D97-AF65-F5344CB8AC3E}">
        <p14:creationId xmlns:p14="http://schemas.microsoft.com/office/powerpoint/2010/main" val="2347588983"/>
      </p:ext>
    </p:extLst>
  </p:cSld>
  <p:clrMapOvr>
    <a:masterClrMapping/>
  </p:clrMapOvr>
  <p:transition>
    <p:pull dir="r"/>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614A08CA-809C-40FF-88F5-29D262C7A3ED}"/>
              </a:ext>
            </a:extLst>
          </p:cNvPr>
          <p:cNvSpPr>
            <a:spLocks noGrp="1"/>
          </p:cNvSpPr>
          <p:nvPr>
            <p:ph idx="1"/>
          </p:nvPr>
        </p:nvSpPr>
        <p:spPr>
          <a:xfrm>
            <a:off x="622400" y="2081312"/>
            <a:ext cx="8229600" cy="4011984"/>
          </a:xfrm>
        </p:spPr>
        <p:txBody>
          <a:bodyPr>
            <a:noAutofit/>
          </a:bodyPr>
          <a:lstStyle/>
          <a:p>
            <a:pPr marL="566928" indent="-457200">
              <a:buFont typeface="+mj-lt"/>
              <a:buAutoNum type="arabicPeriod"/>
            </a:pPr>
            <a:r>
              <a:rPr lang="de-DE" sz="2000" dirty="0"/>
              <a:t>gesellschaftlicher Dialog statt verordnete Erinnerungskultur</a:t>
            </a:r>
          </a:p>
          <a:p>
            <a:pPr marL="566928" indent="-457200">
              <a:buFont typeface="+mj-lt"/>
              <a:buAutoNum type="arabicPeriod"/>
            </a:pPr>
            <a:r>
              <a:rPr lang="de-DE" sz="2000" dirty="0"/>
              <a:t>keine erzwungene Homogenität, sondern Vielfalt der Themen</a:t>
            </a:r>
          </a:p>
          <a:p>
            <a:pPr marL="566928" indent="-457200">
              <a:buFont typeface="+mj-lt"/>
              <a:buAutoNum type="arabicPeriod"/>
            </a:pPr>
            <a:r>
              <a:rPr lang="de-DE" sz="2000" dirty="0"/>
              <a:t>Dekonstruktion von Geschichtsmythen</a:t>
            </a:r>
          </a:p>
          <a:p>
            <a:pPr marL="566928" indent="-457200">
              <a:buFont typeface="+mj-lt"/>
              <a:buAutoNum type="arabicPeriod"/>
            </a:pPr>
            <a:r>
              <a:rPr lang="de-DE" sz="2000" dirty="0"/>
              <a:t>Nationen übergreifenden Dialog (in und außerhalb Europas)</a:t>
            </a:r>
          </a:p>
          <a:p>
            <a:pPr marL="566928" indent="-457200">
              <a:buFont typeface="+mj-lt"/>
              <a:buAutoNum type="arabicPeriod"/>
            </a:pPr>
            <a:r>
              <a:rPr lang="de-DE" sz="2000" dirty="0"/>
              <a:t>keine „Opferkonkurrenz“, sondern „sowohl .. als auch“-Debatten</a:t>
            </a:r>
          </a:p>
          <a:p>
            <a:pPr marL="566928" indent="-457200">
              <a:buFont typeface="+mj-lt"/>
              <a:buAutoNum type="arabicPeriod"/>
            </a:pPr>
            <a:r>
              <a:rPr lang="de-DE" sz="2000" dirty="0"/>
              <a:t>keine Instrumentalisierung der Erinnerung für politische Agitation</a:t>
            </a:r>
          </a:p>
          <a:p>
            <a:pPr marL="566928" indent="-457200">
              <a:buFont typeface="+mj-lt"/>
              <a:buAutoNum type="arabicPeriod"/>
            </a:pPr>
            <a:r>
              <a:rPr lang="de-DE" sz="2000" dirty="0"/>
              <a:t>Tabu der Verharmlosung oder Leugnung des Holocaust</a:t>
            </a:r>
          </a:p>
          <a:p>
            <a:pPr marL="566928" indent="-457200">
              <a:buFont typeface="+mj-lt"/>
              <a:buAutoNum type="arabicPeriod"/>
            </a:pPr>
            <a:r>
              <a:rPr lang="de-DE" sz="2000" dirty="0"/>
              <a:t>Einbezug von multiperspektiven Darstellungen, z. B. durch Zeitzeugen</a:t>
            </a:r>
          </a:p>
          <a:p>
            <a:pPr marL="566928" indent="-457200">
              <a:buFont typeface="+mj-lt"/>
              <a:buAutoNum type="arabicPeriod"/>
            </a:pPr>
            <a:r>
              <a:rPr lang="de-DE" sz="2000" dirty="0"/>
              <a:t>Verortung der Erinnerung an konkreten Orten (Gedenkstätten etc.)</a:t>
            </a:r>
          </a:p>
          <a:p>
            <a:pPr marL="566928" indent="-457200">
              <a:buFont typeface="+mj-lt"/>
              <a:buAutoNum type="arabicPeriod"/>
            </a:pPr>
            <a:r>
              <a:rPr lang="de-DE" sz="2000" dirty="0"/>
              <a:t>Empathie für historische Ereignisse entwickeln</a:t>
            </a:r>
          </a:p>
        </p:txBody>
      </p:sp>
      <p:sp>
        <p:nvSpPr>
          <p:cNvPr id="9" name="Titel 8"/>
          <p:cNvSpPr>
            <a:spLocks noGrp="1"/>
          </p:cNvSpPr>
          <p:nvPr>
            <p:ph type="title"/>
          </p:nvPr>
        </p:nvSpPr>
        <p:spPr>
          <a:xfrm>
            <a:off x="457200" y="260648"/>
            <a:ext cx="8229600" cy="1066800"/>
          </a:xfrm>
        </p:spPr>
        <p:txBody>
          <a:bodyPr>
            <a:noAutofit/>
          </a:bodyPr>
          <a:lstStyle/>
          <a:p>
            <a:pPr algn="ctr"/>
            <a:r>
              <a:rPr lang="de-DE" dirty="0">
                <a:solidFill>
                  <a:schemeClr val="accent1">
                    <a:lumMod val="50000"/>
                  </a:schemeClr>
                </a:solidFill>
              </a:rPr>
              <a:t>„Orientierungskompetenzdilemma“</a:t>
            </a:r>
          </a:p>
        </p:txBody>
      </p:sp>
      <p:sp>
        <p:nvSpPr>
          <p:cNvPr id="6" name="Rechteck: abgerundete Ecken 4">
            <a:extLst>
              <a:ext uri="{FF2B5EF4-FFF2-40B4-BE49-F238E27FC236}">
                <a16:creationId xmlns:a16="http://schemas.microsoft.com/office/drawing/2014/main" id="{0E586351-CB73-440A-90BE-2C9739555F08}"/>
              </a:ext>
            </a:extLst>
          </p:cNvPr>
          <p:cNvSpPr txBox="1"/>
          <p:nvPr/>
        </p:nvSpPr>
        <p:spPr>
          <a:xfrm>
            <a:off x="657300" y="1268760"/>
            <a:ext cx="8003232" cy="792088"/>
          </a:xfrm>
          <a:prstGeom prst="rect">
            <a:avLst/>
          </a:prstGeom>
          <a:solidFill>
            <a:schemeClr val="accent1"/>
          </a:solidFill>
        </p:spPr>
        <p:style>
          <a:lnRef idx="0">
            <a:scrgbClr r="0" g="0" b="0"/>
          </a:lnRef>
          <a:fillRef idx="0">
            <a:scrgbClr r="0" g="0" b="0"/>
          </a:fillRef>
          <a:effectRef idx="0">
            <a:scrgbClr r="0" g="0" b="0"/>
          </a:effectRef>
          <a:fontRef idx="minor">
            <a:schemeClr val="lt1"/>
          </a:fontRef>
        </p:style>
        <p:txBody>
          <a:bodyPr spcFirstLastPara="0" vert="horz" wrap="square" lIns="217742" tIns="0" rIns="217742" bIns="0" numCol="1" spcCol="1270" anchor="ctr" anchorCtr="0">
            <a:noAutofit/>
          </a:bodyPr>
          <a:lstStyle/>
          <a:p>
            <a:pPr lvl="0" algn="ctr"/>
            <a:r>
              <a:rPr lang="de-DE" sz="2400" dirty="0">
                <a:solidFill>
                  <a:schemeClr val="tx1"/>
                </a:solidFill>
              </a:rPr>
              <a:t>10 didaktische Grundforderungen</a:t>
            </a:r>
          </a:p>
        </p:txBody>
      </p:sp>
    </p:spTree>
    <p:extLst>
      <p:ext uri="{BB962C8B-B14F-4D97-AF65-F5344CB8AC3E}">
        <p14:creationId xmlns:p14="http://schemas.microsoft.com/office/powerpoint/2010/main" val="1269540645"/>
      </p:ext>
    </p:extLst>
  </p:cSld>
  <p:clrMapOvr>
    <a:masterClrMapping/>
  </p:clrMapOvr>
  <p:transition>
    <p:pull dir="r"/>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483E9779-F9BA-4A76-8E18-83E9D0E82FCB}"/>
              </a:ext>
            </a:extLst>
          </p:cNvPr>
          <p:cNvSpPr>
            <a:spLocks noGrp="1"/>
          </p:cNvSpPr>
          <p:nvPr>
            <p:ph type="title"/>
          </p:nvPr>
        </p:nvSpPr>
        <p:spPr>
          <a:xfrm>
            <a:off x="683568" y="1772816"/>
            <a:ext cx="8229600" cy="1066800"/>
          </a:xfrm>
        </p:spPr>
        <p:txBody>
          <a:bodyPr/>
          <a:lstStyle/>
          <a:p>
            <a:r>
              <a:rPr lang="de-DE" dirty="0"/>
              <a:t>Vielen Dank für Ihre Aufmerksamkeit!</a:t>
            </a:r>
          </a:p>
        </p:txBody>
      </p:sp>
    </p:spTree>
    <p:extLst>
      <p:ext uri="{BB962C8B-B14F-4D97-AF65-F5344CB8AC3E}">
        <p14:creationId xmlns:p14="http://schemas.microsoft.com/office/powerpoint/2010/main" val="261230386"/>
      </p:ext>
    </p:extLst>
  </p:cSld>
  <p:clrMapOvr>
    <a:masterClrMapping/>
  </p:clrMapOvr>
  <p:transition>
    <p:pull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el 3"/>
          <p:cNvSpPr>
            <a:spLocks noGrp="1"/>
          </p:cNvSpPr>
          <p:nvPr>
            <p:ph type="title"/>
          </p:nvPr>
        </p:nvSpPr>
        <p:spPr>
          <a:xfrm>
            <a:off x="457200" y="1484784"/>
            <a:ext cx="8229600" cy="2880320"/>
          </a:xfrm>
        </p:spPr>
        <p:txBody>
          <a:bodyPr>
            <a:noAutofit/>
          </a:bodyPr>
          <a:lstStyle/>
          <a:p>
            <a:pPr algn="ctr"/>
            <a:r>
              <a:rPr lang="de-DE" dirty="0"/>
              <a:t>Gedenken braucht Wissen!</a:t>
            </a:r>
            <a:br>
              <a:rPr lang="de-DE" dirty="0"/>
            </a:br>
            <a:r>
              <a:rPr lang="de-DE" dirty="0"/>
              <a:t>Gedenken ohne Wissen </a:t>
            </a:r>
            <a:br>
              <a:rPr lang="de-DE" dirty="0"/>
            </a:br>
            <a:r>
              <a:rPr lang="de-DE" dirty="0"/>
              <a:t>wird schnell zur Manipulation.</a:t>
            </a:r>
          </a:p>
        </p:txBody>
      </p:sp>
    </p:spTree>
  </p:cSld>
  <p:clrMapOvr>
    <a:masterClrMapping/>
  </p:clrMapOvr>
  <p:transition>
    <p:pull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5">
            <a:extLst>
              <a:ext uri="{FF2B5EF4-FFF2-40B4-BE49-F238E27FC236}">
                <a16:creationId xmlns:a16="http://schemas.microsoft.com/office/drawing/2014/main" id="{4FAA8062-6528-4A53-9D4F-FCB3296C5C19}"/>
              </a:ext>
            </a:extLst>
          </p:cNvPr>
          <p:cNvSpPr txBox="1">
            <a:spLocks/>
          </p:cNvSpPr>
          <p:nvPr/>
        </p:nvSpPr>
        <p:spPr>
          <a:xfrm>
            <a:off x="3148572" y="4498627"/>
            <a:ext cx="2886960" cy="1282824"/>
          </a:xfrm>
          <a:prstGeom prst="rect">
            <a:avLst/>
          </a:prstGeom>
        </p:spPr>
        <p:txBody>
          <a:bodyPr vert="horz" anchor="ctr">
            <a:noAutofit/>
          </a:bodyPr>
          <a:lstStyle>
            <a:lvl1pPr algn="l" rtl="0" eaLnBrk="1" latinLnBrk="0" hangingPunct="1">
              <a:spcBef>
                <a:spcPct val="0"/>
              </a:spcBef>
              <a:buNone/>
              <a:defRPr kumimoji="0" sz="4000" kern="1200">
                <a:solidFill>
                  <a:schemeClr val="tx1">
                    <a:lumMod val="75000"/>
                    <a:lumOff val="25000"/>
                  </a:schemeClr>
                </a:solidFill>
                <a:latin typeface="Garamond" panose="02020404030301010803" pitchFamily="18" charset="0"/>
                <a:ea typeface="+mj-ea"/>
                <a:cs typeface="+mj-cs"/>
              </a:defRPr>
            </a:lvl1pPr>
          </a:lstStyle>
          <a:p>
            <a:endParaRPr lang="de-DE" sz="1600" dirty="0"/>
          </a:p>
        </p:txBody>
      </p:sp>
      <p:sp>
        <p:nvSpPr>
          <p:cNvPr id="3" name="Textfeld 2">
            <a:extLst>
              <a:ext uri="{FF2B5EF4-FFF2-40B4-BE49-F238E27FC236}">
                <a16:creationId xmlns:a16="http://schemas.microsoft.com/office/drawing/2014/main" id="{69A573BF-1D1F-4C0F-8167-16501C17EC7A}"/>
              </a:ext>
            </a:extLst>
          </p:cNvPr>
          <p:cNvSpPr txBox="1"/>
          <p:nvPr/>
        </p:nvSpPr>
        <p:spPr>
          <a:xfrm>
            <a:off x="3236468" y="1997224"/>
            <a:ext cx="2382904" cy="2585323"/>
          </a:xfrm>
          <a:prstGeom prst="rect">
            <a:avLst/>
          </a:prstGeom>
          <a:noFill/>
        </p:spPr>
        <p:txBody>
          <a:bodyPr wrap="square" rtlCol="0">
            <a:spAutoFit/>
          </a:bodyPr>
          <a:lstStyle/>
          <a:p>
            <a:r>
              <a:rPr lang="de-DE" dirty="0"/>
              <a:t>Aus Politik und Zeitgeschichte 40/41-2021: Geschichte und Erinnerung, in: </a:t>
            </a:r>
            <a:r>
              <a:rPr lang="de-DE" dirty="0">
                <a:hlinkClick r:id="rId3">
                  <a:extLst>
                    <a:ext uri="{A12FA001-AC4F-418D-AE19-62706E023703}">
                      <ahyp:hlinkClr xmlns:ahyp="http://schemas.microsoft.com/office/drawing/2018/hyperlinkcolor" val="tx"/>
                    </a:ext>
                  </a:extLst>
                </a:hlinkClick>
              </a:rPr>
              <a:t>https://www.bpb.de/shop/zeitschriften/apuz/341164/geschichte-und-erinnerung</a:t>
            </a:r>
            <a:r>
              <a:rPr lang="de-DE" dirty="0"/>
              <a:t> </a:t>
            </a:r>
          </a:p>
          <a:p>
            <a:endParaRPr lang="de-DE" dirty="0"/>
          </a:p>
        </p:txBody>
      </p:sp>
      <p:sp>
        <p:nvSpPr>
          <p:cNvPr id="8" name="Textfeld 7">
            <a:extLst>
              <a:ext uri="{FF2B5EF4-FFF2-40B4-BE49-F238E27FC236}">
                <a16:creationId xmlns:a16="http://schemas.microsoft.com/office/drawing/2014/main" id="{D71CE622-50FD-4E50-8AF7-9BC30403A834}"/>
              </a:ext>
            </a:extLst>
          </p:cNvPr>
          <p:cNvSpPr txBox="1"/>
          <p:nvPr/>
        </p:nvSpPr>
        <p:spPr>
          <a:xfrm>
            <a:off x="363023" y="1997224"/>
            <a:ext cx="2382904" cy="1754326"/>
          </a:xfrm>
          <a:prstGeom prst="rect">
            <a:avLst/>
          </a:prstGeom>
          <a:noFill/>
        </p:spPr>
        <p:txBody>
          <a:bodyPr wrap="square" rtlCol="0">
            <a:spAutoFit/>
          </a:bodyPr>
          <a:lstStyle/>
          <a:p>
            <a:r>
              <a:rPr lang="de-DE" dirty="0"/>
              <a:t>Dossier „Geschichte und Erinnerung“,</a:t>
            </a:r>
          </a:p>
          <a:p>
            <a:r>
              <a:rPr lang="de-DE" dirty="0">
                <a:hlinkClick r:id="rId4">
                  <a:extLst>
                    <a:ext uri="{A12FA001-AC4F-418D-AE19-62706E023703}">
                      <ahyp:hlinkClr xmlns:ahyp="http://schemas.microsoft.com/office/drawing/2018/hyperlinkcolor" val="tx"/>
                    </a:ext>
                  </a:extLst>
                </a:hlinkClick>
              </a:rPr>
              <a:t>https://www.bpb.de/geschichte/zeitgeschichte/geschichte-und-erinnerung</a:t>
            </a:r>
            <a:r>
              <a:rPr lang="de-DE" dirty="0"/>
              <a:t> </a:t>
            </a:r>
          </a:p>
        </p:txBody>
      </p:sp>
      <p:sp>
        <p:nvSpPr>
          <p:cNvPr id="9" name="Textfeld 8">
            <a:extLst>
              <a:ext uri="{FF2B5EF4-FFF2-40B4-BE49-F238E27FC236}">
                <a16:creationId xmlns:a16="http://schemas.microsoft.com/office/drawing/2014/main" id="{28EAE763-3937-4F42-BDDD-FC2AA427335F}"/>
              </a:ext>
            </a:extLst>
          </p:cNvPr>
          <p:cNvSpPr txBox="1"/>
          <p:nvPr/>
        </p:nvSpPr>
        <p:spPr>
          <a:xfrm>
            <a:off x="6433435" y="1997224"/>
            <a:ext cx="2382904" cy="1477328"/>
          </a:xfrm>
          <a:prstGeom prst="rect">
            <a:avLst/>
          </a:prstGeom>
          <a:noFill/>
        </p:spPr>
        <p:txBody>
          <a:bodyPr wrap="square" rtlCol="0">
            <a:spAutoFit/>
          </a:bodyPr>
          <a:lstStyle/>
          <a:p>
            <a:r>
              <a:rPr lang="de-DE" dirty="0"/>
              <a:t>V. Oswalt/ H.-J. Pandel: Handbuch „Geschichtskultur im Unterricht“, Frankfurt/ M. 2021</a:t>
            </a:r>
          </a:p>
        </p:txBody>
      </p:sp>
      <p:sp>
        <p:nvSpPr>
          <p:cNvPr id="12" name="Titel 11">
            <a:extLst>
              <a:ext uri="{FF2B5EF4-FFF2-40B4-BE49-F238E27FC236}">
                <a16:creationId xmlns:a16="http://schemas.microsoft.com/office/drawing/2014/main" id="{0A977263-7E16-494F-B410-858D0E006622}"/>
              </a:ext>
            </a:extLst>
          </p:cNvPr>
          <p:cNvSpPr>
            <a:spLocks noGrp="1"/>
          </p:cNvSpPr>
          <p:nvPr>
            <p:ph type="title"/>
          </p:nvPr>
        </p:nvSpPr>
        <p:spPr/>
        <p:txBody>
          <a:bodyPr/>
          <a:lstStyle/>
          <a:p>
            <a:r>
              <a:rPr lang="de-DE" dirty="0"/>
              <a:t>Literaturhinweise</a:t>
            </a:r>
          </a:p>
        </p:txBody>
      </p:sp>
    </p:spTree>
    <p:extLst>
      <p:ext uri="{BB962C8B-B14F-4D97-AF65-F5344CB8AC3E}">
        <p14:creationId xmlns:p14="http://schemas.microsoft.com/office/powerpoint/2010/main" val="2886025295"/>
      </p:ext>
    </p:extLst>
  </p:cSld>
  <p:clrMapOvr>
    <a:masterClrMapping/>
  </p:clrMapOvr>
  <p:transition>
    <p:pull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858EADFC-C162-4CAA-B1F6-FF14209538B0}"/>
              </a:ext>
            </a:extLst>
          </p:cNvPr>
          <p:cNvSpPr>
            <a:spLocks noGrp="1"/>
          </p:cNvSpPr>
          <p:nvPr>
            <p:ph type="title"/>
          </p:nvPr>
        </p:nvSpPr>
        <p:spPr>
          <a:xfrm>
            <a:off x="457200" y="734565"/>
            <a:ext cx="8003232" cy="1066800"/>
          </a:xfrm>
        </p:spPr>
        <p:txBody>
          <a:bodyPr>
            <a:normAutofit/>
          </a:bodyPr>
          <a:lstStyle/>
          <a:p>
            <a:r>
              <a:rPr lang="de-DE" dirty="0"/>
              <a:t>„Geschichtskultur?“</a:t>
            </a:r>
          </a:p>
        </p:txBody>
      </p:sp>
      <p:sp>
        <p:nvSpPr>
          <p:cNvPr id="4" name="Textfeld 3">
            <a:extLst>
              <a:ext uri="{FF2B5EF4-FFF2-40B4-BE49-F238E27FC236}">
                <a16:creationId xmlns:a16="http://schemas.microsoft.com/office/drawing/2014/main" id="{8E13D8F6-0EE5-4464-9771-D23CEBECAA82}"/>
              </a:ext>
            </a:extLst>
          </p:cNvPr>
          <p:cNvSpPr txBox="1"/>
          <p:nvPr/>
        </p:nvSpPr>
        <p:spPr>
          <a:xfrm>
            <a:off x="935596" y="2584005"/>
            <a:ext cx="7272808" cy="3539430"/>
          </a:xfrm>
          <a:prstGeom prst="rect">
            <a:avLst/>
          </a:prstGeom>
          <a:noFill/>
        </p:spPr>
        <p:txBody>
          <a:bodyPr wrap="square" rtlCol="0">
            <a:spAutoFit/>
          </a:bodyPr>
          <a:lstStyle/>
          <a:p>
            <a:pPr marR="0" lvl="0" algn="l" defTabSz="914400" rtl="0" eaLnBrk="1" fontAlgn="auto" latinLnBrk="0" hangingPunct="1">
              <a:lnSpc>
                <a:spcPct val="100000"/>
              </a:lnSpc>
              <a:spcBef>
                <a:spcPts val="0"/>
              </a:spcBef>
              <a:spcAft>
                <a:spcPts val="0"/>
              </a:spcAft>
              <a:buClrTx/>
              <a:buSzTx/>
              <a:tabLst/>
              <a:defRPr/>
            </a:pPr>
            <a:r>
              <a:rPr lang="de-DE" sz="2400" dirty="0">
                <a:effectLst/>
                <a:ea typeface="Times New Roman" panose="02020603050405020304" pitchFamily="18" charset="0"/>
              </a:rPr>
              <a:t>= Umgang mit Geschichte</a:t>
            </a:r>
          </a:p>
          <a:p>
            <a:pPr marR="0" lvl="0" algn="l" defTabSz="914400" rtl="0" eaLnBrk="1" fontAlgn="auto" latinLnBrk="0" hangingPunct="1">
              <a:lnSpc>
                <a:spcPct val="100000"/>
              </a:lnSpc>
              <a:spcBef>
                <a:spcPts val="0"/>
              </a:spcBef>
              <a:spcAft>
                <a:spcPts val="0"/>
              </a:spcAft>
              <a:buClrTx/>
              <a:buSzTx/>
              <a:tabLst/>
              <a:defRPr/>
            </a:pPr>
            <a:endParaRPr lang="de-DE" sz="2400" dirty="0">
              <a:effectLst/>
              <a:ea typeface="Times New Roman" panose="02020603050405020304" pitchFamily="18" charset="0"/>
            </a:endParaRPr>
          </a:p>
          <a:p>
            <a:pPr marR="0" lvl="0" algn="l" defTabSz="914400" rtl="0" eaLnBrk="1" fontAlgn="auto" latinLnBrk="0" hangingPunct="1">
              <a:lnSpc>
                <a:spcPct val="100000"/>
              </a:lnSpc>
              <a:spcBef>
                <a:spcPts val="0"/>
              </a:spcBef>
              <a:spcAft>
                <a:spcPts val="0"/>
              </a:spcAft>
              <a:buClrTx/>
              <a:buSzTx/>
              <a:tabLst/>
              <a:defRPr/>
            </a:pPr>
            <a:r>
              <a:rPr lang="de-DE" sz="2400" dirty="0">
                <a:ea typeface="Times New Roman" panose="02020603050405020304" pitchFamily="18" charset="0"/>
              </a:rPr>
              <a:t>1. </a:t>
            </a:r>
            <a:r>
              <a:rPr lang="de-DE" sz="2400" dirty="0">
                <a:effectLst/>
                <a:ea typeface="Times New Roman" panose="02020603050405020304" pitchFamily="18" charset="0"/>
              </a:rPr>
              <a:t> kognitiv, d.h. wissenschaftlich</a:t>
            </a:r>
          </a:p>
          <a:p>
            <a:pPr marR="0" lvl="0" algn="l" defTabSz="914400" rtl="0" eaLnBrk="1" fontAlgn="auto" latinLnBrk="0" hangingPunct="1">
              <a:lnSpc>
                <a:spcPct val="100000"/>
              </a:lnSpc>
              <a:spcBef>
                <a:spcPts val="0"/>
              </a:spcBef>
              <a:spcAft>
                <a:spcPts val="0"/>
              </a:spcAft>
              <a:buClrTx/>
              <a:buSzTx/>
              <a:tabLst/>
              <a:defRPr/>
            </a:pPr>
            <a:r>
              <a:rPr lang="de-DE" sz="2400" dirty="0">
                <a:effectLst/>
                <a:ea typeface="Times New Roman" panose="02020603050405020304" pitchFamily="18" charset="0"/>
              </a:rPr>
              <a:t>2. politisch im Sinne der Erinnerungskultur</a:t>
            </a:r>
          </a:p>
          <a:p>
            <a:pPr marR="0" lvl="0" algn="l" defTabSz="914400" rtl="0" eaLnBrk="1" fontAlgn="auto" latinLnBrk="0" hangingPunct="1">
              <a:lnSpc>
                <a:spcPct val="100000"/>
              </a:lnSpc>
              <a:spcBef>
                <a:spcPts val="0"/>
              </a:spcBef>
              <a:spcAft>
                <a:spcPts val="0"/>
              </a:spcAft>
              <a:buClrTx/>
              <a:buSzTx/>
              <a:tabLst/>
              <a:defRPr/>
            </a:pPr>
            <a:r>
              <a:rPr lang="de-DE" sz="2400" dirty="0">
                <a:effectLst/>
                <a:ea typeface="Times New Roman" panose="02020603050405020304" pitchFamily="18" charset="0"/>
              </a:rPr>
              <a:t>3. ästhetisch im Sinne musealer bzw. medialer Darstellung in der Öffentlichkeit</a:t>
            </a:r>
            <a:r>
              <a:rPr lang="de-DE" sz="2400" dirty="0">
                <a:ea typeface="Times New Roman" panose="02020603050405020304" pitchFamily="18" charset="0"/>
              </a:rPr>
              <a:t>.</a:t>
            </a:r>
          </a:p>
          <a:p>
            <a:pPr marR="0" lvl="0" algn="l" defTabSz="914400" rtl="0" eaLnBrk="1" fontAlgn="auto" latinLnBrk="0" hangingPunct="1">
              <a:lnSpc>
                <a:spcPct val="100000"/>
              </a:lnSpc>
              <a:spcBef>
                <a:spcPts val="0"/>
              </a:spcBef>
              <a:spcAft>
                <a:spcPts val="0"/>
              </a:spcAft>
              <a:buClrTx/>
              <a:buSzTx/>
              <a:tabLst/>
              <a:defRPr/>
            </a:pPr>
            <a:endParaRPr lang="de-DE" sz="2400" dirty="0">
              <a:ea typeface="Times New Roman" panose="02020603050405020304" pitchFamily="18" charset="0"/>
            </a:endParaRPr>
          </a:p>
          <a:p>
            <a:pPr marR="0" lvl="0" algn="l" defTabSz="914400" rtl="0" eaLnBrk="1" fontAlgn="auto" latinLnBrk="0" hangingPunct="1">
              <a:lnSpc>
                <a:spcPct val="100000"/>
              </a:lnSpc>
              <a:spcBef>
                <a:spcPts val="0"/>
              </a:spcBef>
              <a:spcAft>
                <a:spcPts val="0"/>
              </a:spcAft>
              <a:buClrTx/>
              <a:buSzTx/>
              <a:tabLst/>
              <a:defRPr/>
            </a:pPr>
            <a:r>
              <a:rPr lang="de-DE" sz="1400" dirty="0">
                <a:ea typeface="Times New Roman" panose="02020603050405020304" pitchFamily="18" charset="0"/>
              </a:rPr>
              <a:t>(nach Jörn </a:t>
            </a:r>
            <a:r>
              <a:rPr lang="de-DE" sz="1400" dirty="0" err="1">
                <a:ea typeface="Times New Roman" panose="02020603050405020304" pitchFamily="18" charset="0"/>
              </a:rPr>
              <a:t>Rüsen</a:t>
            </a:r>
            <a:r>
              <a:rPr lang="de-DE" sz="1400" dirty="0">
                <a:ea typeface="Times New Roman" panose="02020603050405020304" pitchFamily="18" charset="0"/>
              </a:rPr>
              <a:t>: Auf dem Weg zu einer Pragmatik der Geschichtskultur, in: Geschichts-Erzählung und Geschichts-Kultur. Zwei geschichtsdidaktische Leitbegriffe in der Diskussion, </a:t>
            </a:r>
            <a:r>
              <a:rPr lang="de-DE" sz="1400" dirty="0" err="1">
                <a:ea typeface="Times New Roman" panose="02020603050405020304" pitchFamily="18" charset="0"/>
              </a:rPr>
              <a:t>hg</a:t>
            </a:r>
            <a:r>
              <a:rPr lang="de-DE" sz="1400" dirty="0">
                <a:ea typeface="Times New Roman" panose="02020603050405020304" pitchFamily="18" charset="0"/>
              </a:rPr>
              <a:t>. von Waltraud Schreiber/ Ulrich Baumgärtner, München 2001 (Münchner Geschichtsdidaktisches Kolloquium Heft 3), S. 81-99</a:t>
            </a:r>
          </a:p>
        </p:txBody>
      </p:sp>
    </p:spTree>
    <p:extLst>
      <p:ext uri="{BB962C8B-B14F-4D97-AF65-F5344CB8AC3E}">
        <p14:creationId xmlns:p14="http://schemas.microsoft.com/office/powerpoint/2010/main" val="3126598132"/>
      </p:ext>
    </p:extLst>
  </p:cSld>
  <p:clrMapOvr>
    <a:masterClrMapping/>
  </p:clrMapOvr>
  <p:transition>
    <p:pull dir="r"/>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rmatvorlage_KM-Rot ZSL-Logo">
  <a:themeElements>
    <a:clrScheme name="Benutzerdefiniert 6">
      <a:dk1>
        <a:srgbClr val="000000"/>
      </a:dk1>
      <a:lt1>
        <a:srgbClr val="FFFFC1"/>
      </a:lt1>
      <a:dk2>
        <a:srgbClr val="5F5F5F"/>
      </a:dk2>
      <a:lt2>
        <a:srgbClr val="BF0000"/>
      </a:lt2>
      <a:accent1>
        <a:srgbClr val="FF6D6D"/>
      </a:accent1>
      <a:accent2>
        <a:srgbClr val="BF0000"/>
      </a:accent2>
      <a:accent3>
        <a:srgbClr val="BF0000"/>
      </a:accent3>
      <a:accent4>
        <a:srgbClr val="920000"/>
      </a:accent4>
      <a:accent5>
        <a:srgbClr val="C9C9C9"/>
      </a:accent5>
      <a:accent6>
        <a:srgbClr val="920000"/>
      </a:accent6>
      <a:hlink>
        <a:srgbClr val="FF0000"/>
      </a:hlink>
      <a:folHlink>
        <a:srgbClr val="7030A0"/>
      </a:folHlink>
    </a:clrScheme>
    <a:fontScheme name="Rhea">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Rhea">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Benutzerdefiniertes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438" row="4">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A1BA91B6-F65E-4D04-980E-F253DDD0F984}">
  <we:reference id="wa104038830" version="1.0.0.3" store="de-DE" storeType="OMEX"/>
  <we:alternateReferences>
    <we:reference id="WA104038830" version="1.0.0.3" store="WA104038830"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emplate>Formatvorlage_rot Logo Bildung</Template>
  <TotalTime>0</TotalTime>
  <Words>10317</Words>
  <Application>Microsoft Office PowerPoint</Application>
  <PresentationFormat>Bildschirmpräsentation (4:3)</PresentationFormat>
  <Paragraphs>497</Paragraphs>
  <Slides>61</Slides>
  <Notes>61</Notes>
  <HiddenSlides>0</HiddenSlides>
  <MMClips>0</MMClips>
  <ScaleCrop>false</ScaleCrop>
  <HeadingPairs>
    <vt:vector size="6" baseType="variant">
      <vt:variant>
        <vt:lpstr>Verwendete Schriftarten</vt:lpstr>
      </vt:variant>
      <vt:variant>
        <vt:i4>23</vt:i4>
      </vt:variant>
      <vt:variant>
        <vt:lpstr>Design</vt:lpstr>
      </vt:variant>
      <vt:variant>
        <vt:i4>2</vt:i4>
      </vt:variant>
      <vt:variant>
        <vt:lpstr>Folientitel</vt:lpstr>
      </vt:variant>
      <vt:variant>
        <vt:i4>61</vt:i4>
      </vt:variant>
    </vt:vector>
  </HeadingPairs>
  <TitlesOfParts>
    <vt:vector size="86" baseType="lpstr">
      <vt:lpstr>Amazon Ember</vt:lpstr>
      <vt:lpstr>Arial</vt:lpstr>
      <vt:lpstr>Arial</vt:lpstr>
      <vt:lpstr>BundesSans Web</vt:lpstr>
      <vt:lpstr>bundessansweb</vt:lpstr>
      <vt:lpstr>Calibri</vt:lpstr>
      <vt:lpstr>Calibri Light</vt:lpstr>
      <vt:lpstr>ff0</vt:lpstr>
      <vt:lpstr>ff-meta-serif-web-pro</vt:lpstr>
      <vt:lpstr>Garamond</vt:lpstr>
      <vt:lpstr>Georgia</vt:lpstr>
      <vt:lpstr>Google Sans</vt:lpstr>
      <vt:lpstr>Graphik Web</vt:lpstr>
      <vt:lpstr>Guardian Sans Web</vt:lpstr>
      <vt:lpstr>Linux Libertine</vt:lpstr>
      <vt:lpstr>minion-pro</vt:lpstr>
      <vt:lpstr>nzz-serif</vt:lpstr>
      <vt:lpstr>Open Sans</vt:lpstr>
      <vt:lpstr>Roboto</vt:lpstr>
      <vt:lpstr>ScalaSansWebPro</vt:lpstr>
      <vt:lpstr>Trebuchet MS</vt:lpstr>
      <vt:lpstr>Verdana</vt:lpstr>
      <vt:lpstr>Wingdings</vt:lpstr>
      <vt:lpstr>Formatvorlage_KM-Rot ZSL-Logo</vt:lpstr>
      <vt:lpstr>Benutzerdefiniertes Design</vt:lpstr>
      <vt:lpstr>Geschichte als Argument. Erinnerungskultur(en)  im Geschichtsunterricht  der Sekundarstufe 1 und 2</vt:lpstr>
      <vt:lpstr> Tagungsprogramm</vt:lpstr>
      <vt:lpstr>https://lehrerfortbildung-bw.de/moodle2/course/view.php?id=2965</vt:lpstr>
      <vt:lpstr>Geschichte als Argument. Erinnerungskultur(en) im Geschichtsunterricht der Sekundarstufe 1 und 2</vt:lpstr>
      <vt:lpstr>„So viel Geschichte war noch nie!“</vt:lpstr>
      <vt:lpstr>PowerPoint-Präsentation</vt:lpstr>
      <vt:lpstr>Gedenken braucht Wissen! Gedenken ohne Wissen  wird schnell zur Manipulation.</vt:lpstr>
      <vt:lpstr>Literaturhinweise</vt:lpstr>
      <vt:lpstr>„Geschichtskultur?“</vt:lpstr>
      <vt:lpstr>Edgar Wolfrum, Geschichte als Waffe. Vom Kaiserreich bis zur Wiedervereinigung, Göttingen 2003 </vt:lpstr>
      <vt:lpstr>„Erlebnis/ Erfahrung“?</vt:lpstr>
      <vt:lpstr>„Public History“?</vt:lpstr>
      <vt:lpstr>Wo bitte geht es zur „Erinnerungskultur“?</vt:lpstr>
      <vt:lpstr>„Gedächtnis“</vt:lpstr>
      <vt:lpstr>Das kulturelle Gedächtnis (Jan und Aleida Assmann) </vt:lpstr>
      <vt:lpstr>Wo aber bitte geht es jetzt zur „Erinnerungskultur“?</vt:lpstr>
      <vt:lpstr>Wo bitte geht es zur „Erinnerungskultur“?</vt:lpstr>
      <vt:lpstr>PowerPoint-Präsentation</vt:lpstr>
      <vt:lpstr>Gedächtnis – Erinnern – Vergessen: Konstruktiver Charakter und Gegenwartsbezug</vt:lpstr>
      <vt:lpstr>Wann erinnern sich Menschen?</vt:lpstr>
      <vt:lpstr>Wann erinnern sich Menschen?  Staatlich verordnete „Erinnerungsanlässe“</vt:lpstr>
      <vt:lpstr>PowerPoint-Präsentation</vt:lpstr>
      <vt:lpstr>Oder doch besser Vergessen? „Damnatio memoriae“</vt:lpstr>
      <vt:lpstr>Gedächtnis – Erinnern – Vergessen: Das Gebot zu Vergessen?</vt:lpstr>
      <vt:lpstr>2. Wohin treibt die Erinnerungskultur?</vt:lpstr>
      <vt:lpstr>Bundesdeutsche Deutungskämpfe, z. B. …</vt:lpstr>
      <vt:lpstr>Nie wieder Auschwitz!</vt:lpstr>
      <vt:lpstr>„Unbehagen“ an der NS-Erinnerung</vt:lpstr>
      <vt:lpstr>„Aufarbeitungsstolz“?</vt:lpstr>
      <vt:lpstr>„Gedächtnistheater“?</vt:lpstr>
      <vt:lpstr>„Mazel tov – Cocktail“       https://media.fwu.de/beihefte/46/230/4623029.pdf</vt:lpstr>
      <vt:lpstr>NS-Erinnerung als „verordnete Selbstentlastung“</vt:lpstr>
      <vt:lpstr>Erinnerung an den Vernichtungskrieg im Osten</vt:lpstr>
      <vt:lpstr>Erinnerung an den Vernichtungskrieg im Osten</vt:lpstr>
      <vt:lpstr>PowerPoint-Präsentation</vt:lpstr>
      <vt:lpstr>PowerPoint-Präsentation</vt:lpstr>
      <vt:lpstr>Auf zu neuen Ufern:  Erinnerung an die koloniale Vergangenheit</vt:lpstr>
      <vt:lpstr>Von Windhuk nach Auschwitz? Komparativ-postkoloniale Ansätze in der Holocaustforschung</vt:lpstr>
      <vt:lpstr>PowerPoint-Präsentation</vt:lpstr>
      <vt:lpstr>Transformationsprozess in der Erinnerungskultur</vt:lpstr>
      <vt:lpstr>„Opferkonkurrenz“? „Multidirektionale Erinnerung“</vt:lpstr>
      <vt:lpstr>Vergleichende Genozidforschung</vt:lpstr>
      <vt:lpstr>Wohin treibt die DDR-Erinnerung? Erinnerung an die Wende- bzw. Nachwendezeit („Transformationszeit“)</vt:lpstr>
      <vt:lpstr>„Europäische Erinnerungsverantwortung“?</vt:lpstr>
      <vt:lpstr>Europäische Dimension der Erinnerung</vt:lpstr>
      <vt:lpstr>3. Wie lässt sich „Erinnerungskultur“ didaktisch vermitteln?</vt:lpstr>
      <vt:lpstr>Erinnerungskultur an außerschulischen Lernorten/ Gedenkstätten https://www.lpb-bw.de/gedenkstaettenarbeit-fb</vt:lpstr>
      <vt:lpstr>Digitale Dimension der Erinnerung</vt:lpstr>
      <vt:lpstr>„Reenactments“</vt:lpstr>
      <vt:lpstr>PowerPoint-Präsentation</vt:lpstr>
      <vt:lpstr>Synopse zur Einbindung erinnerungskultureller Themen in die Jahresplanung</vt:lpstr>
      <vt:lpstr>Synopse zur Einbindung erinnerungskultureller Themen in die Jahresplanung</vt:lpstr>
      <vt:lpstr>Synopse zur Einbindung erinnerungskultureller Themen in die Jahresplanung</vt:lpstr>
      <vt:lpstr>Kognitive Aktivierung</vt:lpstr>
      <vt:lpstr>Leitperspektive „Bildung für Toleranz und Vielfalt“</vt:lpstr>
      <vt:lpstr>PowerPoint-Präsentation</vt:lpstr>
      <vt:lpstr>Orientierungskompetenz vs. Überwältigungsverbot – ein Dilemma?</vt:lpstr>
      <vt:lpstr>„Orientierungskompetenzparadox“</vt:lpstr>
      <vt:lpstr>„Orientierungskompetenzdilemma“</vt:lpstr>
      <vt:lpstr>„Orientierungskompetenzdilemma“</vt:lpstr>
      <vt:lpstr>Vielen Dank für Ihre Aufmerksamkeit!</vt:lpstr>
    </vt:vector>
  </TitlesOfParts>
  <Company>IZLBW</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 ZSL</dc:title>
  <dc:creator>Schock, Kai (KM);du Prel, Florence (LS)</dc:creator>
  <cp:lastModifiedBy>Stefan Schipperges</cp:lastModifiedBy>
  <cp:revision>344</cp:revision>
  <cp:lastPrinted>2022-01-15T13:11:36Z</cp:lastPrinted>
  <dcterms:created xsi:type="dcterms:W3CDTF">2014-03-18T09:41:04Z</dcterms:created>
  <dcterms:modified xsi:type="dcterms:W3CDTF">2022-09-07T17:26:51Z</dcterms:modified>
</cp:coreProperties>
</file>