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5"/>
  </p:notesMasterIdLst>
  <p:sldIdLst>
    <p:sldId id="256" r:id="rId3"/>
    <p:sldId id="313" r:id="rId4"/>
    <p:sldId id="285" r:id="rId5"/>
    <p:sldId id="266" r:id="rId6"/>
    <p:sldId id="268" r:id="rId7"/>
    <p:sldId id="269" r:id="rId8"/>
    <p:sldId id="362" r:id="rId9"/>
    <p:sldId id="347" r:id="rId10"/>
    <p:sldId id="340" r:id="rId11"/>
    <p:sldId id="342" r:id="rId12"/>
    <p:sldId id="346" r:id="rId13"/>
    <p:sldId id="345" r:id="rId14"/>
    <p:sldId id="344" r:id="rId15"/>
    <p:sldId id="343" r:id="rId16"/>
    <p:sldId id="270" r:id="rId17"/>
    <p:sldId id="271" r:id="rId18"/>
    <p:sldId id="272" r:id="rId19"/>
    <p:sldId id="273" r:id="rId20"/>
    <p:sldId id="352" r:id="rId21"/>
    <p:sldId id="280" r:id="rId22"/>
    <p:sldId id="281" r:id="rId23"/>
    <p:sldId id="262" r:id="rId24"/>
    <p:sldId id="258" r:id="rId25"/>
    <p:sldId id="260" r:id="rId26"/>
    <p:sldId id="261" r:id="rId27"/>
    <p:sldId id="263" r:id="rId28"/>
    <p:sldId id="264" r:id="rId29"/>
    <p:sldId id="265" r:id="rId30"/>
    <p:sldId id="275" r:id="rId31"/>
    <p:sldId id="286" r:id="rId32"/>
    <p:sldId id="287" r:id="rId33"/>
    <p:sldId id="276" r:id="rId34"/>
    <p:sldId id="277" r:id="rId35"/>
    <p:sldId id="278" r:id="rId36"/>
    <p:sldId id="279" r:id="rId37"/>
    <p:sldId id="305" r:id="rId38"/>
    <p:sldId id="288" r:id="rId39"/>
    <p:sldId id="283" r:id="rId40"/>
    <p:sldId id="291" r:id="rId41"/>
    <p:sldId id="290" r:id="rId42"/>
    <p:sldId id="308" r:id="rId43"/>
    <p:sldId id="348" r:id="rId44"/>
    <p:sldId id="350" r:id="rId45"/>
    <p:sldId id="315" r:id="rId46"/>
    <p:sldId id="361" r:id="rId47"/>
    <p:sldId id="353" r:id="rId48"/>
    <p:sldId id="316" r:id="rId49"/>
    <p:sldId id="317" r:id="rId50"/>
    <p:sldId id="318" r:id="rId51"/>
    <p:sldId id="319" r:id="rId52"/>
    <p:sldId id="320" r:id="rId53"/>
    <p:sldId id="360" r:id="rId54"/>
    <p:sldId id="321" r:id="rId55"/>
    <p:sldId id="322" r:id="rId56"/>
    <p:sldId id="324" r:id="rId57"/>
    <p:sldId id="325" r:id="rId58"/>
    <p:sldId id="326" r:id="rId59"/>
    <p:sldId id="327" r:id="rId60"/>
    <p:sldId id="331" r:id="rId61"/>
    <p:sldId id="354" r:id="rId62"/>
    <p:sldId id="333" r:id="rId63"/>
    <p:sldId id="328" r:id="rId64"/>
    <p:sldId id="335" r:id="rId65"/>
    <p:sldId id="356" r:id="rId66"/>
    <p:sldId id="334" r:id="rId67"/>
    <p:sldId id="329" r:id="rId68"/>
    <p:sldId id="330" r:id="rId69"/>
    <p:sldId id="355" r:id="rId70"/>
    <p:sldId id="337" r:id="rId71"/>
    <p:sldId id="357" r:id="rId72"/>
    <p:sldId id="358" r:id="rId73"/>
    <p:sldId id="351" r:id="rId7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54" autoAdjust="0"/>
    <p:restoredTop sz="88425" autoAdjust="0"/>
  </p:normalViewPr>
  <p:slideViewPr>
    <p:cSldViewPr>
      <p:cViewPr varScale="1">
        <p:scale>
          <a:sx n="112" d="100"/>
          <a:sy n="112" d="100"/>
        </p:scale>
        <p:origin x="2328" y="1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2F4078-456E-441C-82A1-F86388FFEE3A}" type="datetimeFigureOut">
              <a:rPr lang="de-DE" smtClean="0"/>
              <a:t>25.11.25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489273-802F-4832-B569-BA8F8035DE5D}" type="slidenum">
              <a:rPr lang="de-DE" smtClean="0"/>
              <a:t>‹Nr.›</a:t>
            </a:fld>
            <a:endParaRPr lang="de-DE"/>
          </a:p>
        </p:txBody>
      </p:sp>
    </p:spTree>
    <p:extLst>
      <p:ext uri="{BB962C8B-B14F-4D97-AF65-F5344CB8AC3E}">
        <p14:creationId xmlns:p14="http://schemas.microsoft.com/office/powerpoint/2010/main" val="1251700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1</a:t>
            </a:fld>
            <a:endParaRPr lang="de-DE"/>
          </a:p>
        </p:txBody>
      </p:sp>
    </p:spTree>
    <p:extLst>
      <p:ext uri="{BB962C8B-B14F-4D97-AF65-F5344CB8AC3E}">
        <p14:creationId xmlns:p14="http://schemas.microsoft.com/office/powerpoint/2010/main" val="10476874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Hinsicht auf das Aushandeln gemeinsamer historischer Selbstbetrachtungen zu einem offiziellen Narrativ ist wichtig festzuhalten, dass es durch Diskontinuitäten, Ideologisierung und Tabuisierung gekennzeichnet war. Kurze Etablierungsphasen eines eigenen historischen Bewusstseins der Russlanddeutschen am Anfang des 20. Jahrhunderts wurden durch Repressionen gegen einzelne Wissensträger und durch die allgemeine Tabuisierung nicht fortgesetzt. Für </a:t>
            </a:r>
            <a:r>
              <a:rPr lang="de-DE" b="1" dirty="0"/>
              <a:t>die Mehrheit der Betroffenen in der Sowjetunion</a:t>
            </a:r>
            <a:r>
              <a:rPr lang="de-DE" dirty="0"/>
              <a:t> stellte lediglich </a:t>
            </a:r>
            <a:r>
              <a:rPr lang="de-DE" b="1" dirty="0"/>
              <a:t>die mündliche und subjektive Überlieferung in den Familien</a:t>
            </a:r>
            <a:r>
              <a:rPr lang="de-DE" dirty="0"/>
              <a:t> die </a:t>
            </a:r>
            <a:r>
              <a:rPr lang="de-DE" b="1" dirty="0"/>
              <a:t>einzige Quelle </a:t>
            </a:r>
            <a:r>
              <a:rPr lang="de-DE" dirty="0"/>
              <a:t>für ein </a:t>
            </a:r>
            <a:r>
              <a:rPr lang="de-DE" b="1" dirty="0"/>
              <a:t>historisches Bewusstsein </a:t>
            </a:r>
            <a:r>
              <a:rPr lang="de-DE" dirty="0"/>
              <a:t>dar. “ ( https://mdz-moskau.eu/woran-es-in-der-erinnerungskultur-der-russlanddeutschen-hapert/ )</a:t>
            </a:r>
          </a:p>
        </p:txBody>
      </p:sp>
      <p:sp>
        <p:nvSpPr>
          <p:cNvPr id="4" name="Foliennummernplatzhalter 3"/>
          <p:cNvSpPr>
            <a:spLocks noGrp="1"/>
          </p:cNvSpPr>
          <p:nvPr>
            <p:ph type="sldNum" sz="quarter" idx="10"/>
          </p:nvPr>
        </p:nvSpPr>
        <p:spPr/>
        <p:txBody>
          <a:bodyPr/>
          <a:lstStyle/>
          <a:p>
            <a:fld id="{17489273-802F-4832-B569-BA8F8035DE5D}" type="slidenum">
              <a:rPr lang="de-DE" smtClean="0"/>
              <a:t>18</a:t>
            </a:fld>
            <a:endParaRPr lang="de-DE"/>
          </a:p>
        </p:txBody>
      </p:sp>
    </p:spTree>
    <p:extLst>
      <p:ext uri="{BB962C8B-B14F-4D97-AF65-F5344CB8AC3E}">
        <p14:creationId xmlns:p14="http://schemas.microsoft.com/office/powerpoint/2010/main" val="38294133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a:t>
            </a:r>
            <a:r>
              <a:rPr lang="de-DE" baseline="0" dirty="0"/>
              <a:t> die </a:t>
            </a:r>
            <a:r>
              <a:rPr lang="de-DE" b="1" baseline="0" dirty="0"/>
              <a:t>Erinnerungskultur der Russlanddeutschen bereits in der Sowjetunion öffentlich tabu war und auf die innerfamiliäre Vermittlung beschränkt</a:t>
            </a:r>
            <a:r>
              <a:rPr lang="de-DE" baseline="0" dirty="0"/>
              <a:t> war, stellt sich die Frage, </a:t>
            </a:r>
            <a:r>
              <a:rPr lang="de-DE" b="1" baseline="0" dirty="0"/>
              <a:t>wie</a:t>
            </a:r>
            <a:r>
              <a:rPr lang="de-DE" baseline="0" dirty="0"/>
              <a:t> die </a:t>
            </a:r>
            <a:r>
              <a:rPr lang="de-DE" b="1" baseline="0" dirty="0"/>
              <a:t>Erinnerung</a:t>
            </a:r>
            <a:r>
              <a:rPr lang="de-DE" baseline="0" dirty="0"/>
              <a:t> an das Schicksal der eigenen Vorfahren künftig </a:t>
            </a:r>
            <a:r>
              <a:rPr lang="de-DE" b="1" baseline="0" dirty="0"/>
              <a:t>überhaupt noch wachgehalten werden kann</a:t>
            </a:r>
            <a:r>
              <a:rPr lang="de-DE" baseline="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a:t>Welchen Platz hat die Geschichte, haben die Geschichten der Russlanddeutschen im öffentlichen bundesdeutschen Erinnern heute? Welchen sollten sie haben?</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a:t>„Was dürfen wir nicht vergessen, um uns die Gegenwart zu erklären?“  Die Antwort auf diese Frage (nach Jan Assmann) hält das Erinnerungskollektiv der Russlanddeutschen zusammen. Die Erinnerung an das</a:t>
            </a:r>
            <a:r>
              <a:rPr lang="de-DE" baseline="0" dirty="0"/>
              <a:t> Schicksal der Russlanddeutschen</a:t>
            </a:r>
            <a:r>
              <a:rPr lang="de-DE" dirty="0"/>
              <a:t> </a:t>
            </a:r>
            <a:r>
              <a:rPr lang="de-DE" baseline="0" dirty="0"/>
              <a:t>sollte in der Öffentlichkeit der Bundesrepublik einen Platz finden, </a:t>
            </a:r>
            <a:r>
              <a:rPr lang="de-DE" b="1" baseline="0" dirty="0"/>
              <a:t>auch um unseren Schülerinnen und Schülern (mit und ohne russlanddeutschen Migrationshintergrund) die Möglichkeit zu eröffnen, sich und ihre Mitschüler besser zu verstehen.</a:t>
            </a:r>
            <a:endParaRPr lang="de-DE" b="1" dirty="0"/>
          </a:p>
          <a:p>
            <a:endParaRPr lang="de-DE" baseline="0" dirty="0"/>
          </a:p>
          <a:p>
            <a:r>
              <a:rPr lang="de-DE" baseline="0" dirty="0"/>
              <a:t> </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19</a:t>
            </a:fld>
            <a:endParaRPr lang="de-DE"/>
          </a:p>
        </p:txBody>
      </p:sp>
    </p:spTree>
    <p:extLst>
      <p:ext uri="{BB962C8B-B14F-4D97-AF65-F5344CB8AC3E}">
        <p14:creationId xmlns:p14="http://schemas.microsoft.com/office/powerpoint/2010/main" val="1031311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Um herauszufinden, wie relevant das</a:t>
            </a:r>
            <a:r>
              <a:rPr lang="de-DE" baseline="0" dirty="0"/>
              <a:t> Thema „Russlanddeutsche Erinnerungskultur“ für unsere Schülerinnen und Schüler der „dritten Generation“ überhaupt ist, haben meine Kollegin Natalia </a:t>
            </a:r>
            <a:r>
              <a:rPr lang="de-DE" baseline="0" dirty="0" err="1"/>
              <a:t>Lakman</a:t>
            </a:r>
            <a:r>
              <a:rPr lang="de-DE" baseline="0" dirty="0"/>
              <a:t> und ich (D.L.) einen Fragebogen erstellt und unter </a:t>
            </a:r>
            <a:r>
              <a:rPr lang="de-DE" baseline="0" dirty="0" err="1"/>
              <a:t>SuS</a:t>
            </a:r>
            <a:r>
              <a:rPr lang="de-DE" baseline="0" dirty="0"/>
              <a:t> verteilt, bei denen wir russlanddeutsche Vorfahren vermuteten. (Russisch-Unterricht, Klasse 9 und 10).</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20</a:t>
            </a:fld>
            <a:endParaRPr lang="de-DE"/>
          </a:p>
        </p:txBody>
      </p:sp>
    </p:spTree>
    <p:extLst>
      <p:ext uri="{BB962C8B-B14F-4D97-AF65-F5344CB8AC3E}">
        <p14:creationId xmlns:p14="http://schemas.microsoft.com/office/powerpoint/2010/main" val="1519577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a:t>
            </a:r>
            <a:r>
              <a:rPr lang="de-DE" b="1" dirty="0"/>
              <a:t>Gegenüberstellung</a:t>
            </a:r>
            <a:r>
              <a:rPr lang="de-DE" dirty="0"/>
              <a:t> dieser beiden Ergebnisse ist</a:t>
            </a:r>
            <a:r>
              <a:rPr lang="de-DE" baseline="0" dirty="0"/>
              <a:t> ausgesprochen </a:t>
            </a:r>
            <a:r>
              <a:rPr lang="de-DE" b="1" baseline="0" dirty="0"/>
              <a:t>aussagekräftig</a:t>
            </a:r>
            <a:r>
              <a:rPr lang="de-DE" baseline="0" dirty="0"/>
              <a:t>:</a:t>
            </a:r>
          </a:p>
          <a:p>
            <a:r>
              <a:rPr lang="de-DE" baseline="0" dirty="0"/>
              <a:t>Nur knapp ein Fünftel der Befragten fühlt sich eindeutig als Russe bzw. Russin, während genau dieses Merkmal 95 % der Befragten durch die Umgebung zugeordnet wird.</a:t>
            </a:r>
          </a:p>
          <a:p>
            <a:r>
              <a:rPr lang="de-DE" baseline="0" dirty="0"/>
              <a:t>Anders ausgedrückt: Viele Befragte werden häufig als Russinnen und Russen wahrgenommen, obwohl sie selbst sich entweder als Deutsche oder zumindest auch als Deutsche fühlen.</a:t>
            </a:r>
          </a:p>
          <a:p>
            <a:r>
              <a:rPr lang="de-DE" baseline="0" dirty="0"/>
              <a:t>Die handschriftliche Bemerkung auf einem Fragebogen spricht für sich selbst:</a:t>
            </a:r>
          </a:p>
          <a:p>
            <a:r>
              <a:rPr lang="de-DE" dirty="0"/>
              <a:t>„Von meiner Umwelt werde ich als Russe / Russin wahrgenommen → Ja, oft … UND ES NERVT!“ Mit anderen Worten </a:t>
            </a:r>
            <a:r>
              <a:rPr lang="de-DE" b="1" dirty="0"/>
              <a:t>fehlt </a:t>
            </a:r>
            <a:r>
              <a:rPr lang="de-DE" b="0" dirty="0"/>
              <a:t>häufig</a:t>
            </a:r>
            <a:r>
              <a:rPr lang="de-DE" b="0" baseline="0" dirty="0"/>
              <a:t> </a:t>
            </a:r>
            <a:r>
              <a:rPr lang="de-DE" b="0" dirty="0"/>
              <a:t>offenbar </a:t>
            </a:r>
            <a:r>
              <a:rPr lang="de-DE" b="1" dirty="0"/>
              <a:t>das</a:t>
            </a:r>
            <a:r>
              <a:rPr lang="de-DE" b="1" baseline="0" dirty="0"/>
              <a:t> Wissen </a:t>
            </a:r>
            <a:r>
              <a:rPr lang="de-DE" b="0" baseline="0" dirty="0"/>
              <a:t>bzw. die </a:t>
            </a:r>
            <a:r>
              <a:rPr lang="de-DE" b="1" baseline="0" dirty="0"/>
              <a:t>Sensibilität, die Befragten nicht einfach als „Russen“ einzuordnen</a:t>
            </a:r>
            <a:r>
              <a:rPr lang="de-DE" baseline="0" dirty="0"/>
              <a:t>. </a:t>
            </a:r>
          </a:p>
          <a:p>
            <a:r>
              <a:rPr lang="de-DE" b="1" baseline="0" dirty="0"/>
              <a:t>Dieser Befund macht eine Unterrichtsstunde zur russlanddeutschen Geschichte und Erinnerungskultur in jedem Falle wünschenswert.</a:t>
            </a:r>
            <a:endParaRPr lang="de-DE" b="1" dirty="0"/>
          </a:p>
        </p:txBody>
      </p:sp>
      <p:sp>
        <p:nvSpPr>
          <p:cNvPr id="4" name="Foliennummernplatzhalter 3"/>
          <p:cNvSpPr>
            <a:spLocks noGrp="1"/>
          </p:cNvSpPr>
          <p:nvPr>
            <p:ph type="sldNum" sz="quarter" idx="10"/>
          </p:nvPr>
        </p:nvSpPr>
        <p:spPr/>
        <p:txBody>
          <a:bodyPr/>
          <a:lstStyle/>
          <a:p>
            <a:fld id="{17489273-802F-4832-B569-BA8F8035DE5D}" type="slidenum">
              <a:rPr lang="de-DE" smtClean="0"/>
              <a:t>25</a:t>
            </a:fld>
            <a:endParaRPr lang="de-DE"/>
          </a:p>
        </p:txBody>
      </p:sp>
    </p:spTree>
    <p:extLst>
      <p:ext uri="{BB962C8B-B14F-4D97-AF65-F5344CB8AC3E}">
        <p14:creationId xmlns:p14="http://schemas.microsoft.com/office/powerpoint/2010/main" val="2124881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Andere Quellen als die innerfamiliäre Weitergabe scheiden im Normalfall aus, da in der Öffentlichkeit das Thema kaum vorkommt. </a:t>
            </a:r>
            <a:r>
              <a:rPr lang="de-DE" baseline="0" dirty="0"/>
              <a:t>(s.o.)</a:t>
            </a:r>
          </a:p>
          <a:p>
            <a:r>
              <a:rPr lang="de-DE" baseline="0" dirty="0"/>
              <a:t>Diese Einschätzung hat sich übrigens in zahllosen Gesprächen mit Russisch-Schüler*innen in den letzten zwanzig Jahren bestätigt. Ob und was sie über das Schicksal ihrer russlanddeutschen Vorfahren wissen, hängt von den Eltern bzw. Großeltern ab.</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28</a:t>
            </a:fld>
            <a:endParaRPr lang="de-DE"/>
          </a:p>
        </p:txBody>
      </p:sp>
    </p:spTree>
    <p:extLst>
      <p:ext uri="{BB962C8B-B14F-4D97-AF65-F5344CB8AC3E}">
        <p14:creationId xmlns:p14="http://schemas.microsoft.com/office/powerpoint/2010/main" val="2270612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Ausgerechnet eine Auseinandersetzung in den sozialen Medien hatte gegen Ende des vergangenen Jahres (d.h. 2020,</a:t>
            </a:r>
            <a:r>
              <a:rPr lang="de-DE" baseline="0" dirty="0"/>
              <a:t> D.L.)</a:t>
            </a:r>
            <a:r>
              <a:rPr lang="de-DE" dirty="0"/>
              <a:t> deutlich auf dieses Bedürfnis aufmerksam gemacht. </a:t>
            </a:r>
          </a:p>
          <a:p>
            <a:r>
              <a:rPr lang="de-DE" dirty="0"/>
              <a:t>In einem Tweet bediente sich der für seine </a:t>
            </a:r>
            <a:r>
              <a:rPr lang="de-DE" dirty="0" err="1"/>
              <a:t>Rassismuskritik</a:t>
            </a:r>
            <a:r>
              <a:rPr lang="de-DE" dirty="0"/>
              <a:t> bekannte </a:t>
            </a:r>
            <a:r>
              <a:rPr lang="de-DE" b="1" dirty="0"/>
              <a:t>Journalist </a:t>
            </a:r>
            <a:r>
              <a:rPr lang="de-DE" b="1" dirty="0" err="1"/>
              <a:t>Hasnain</a:t>
            </a:r>
            <a:r>
              <a:rPr lang="de-DE" b="1" dirty="0"/>
              <a:t> Kazim </a:t>
            </a:r>
            <a:r>
              <a:rPr lang="de-DE" b="0" dirty="0"/>
              <a:t>der abgedroschenen </a:t>
            </a:r>
            <a:r>
              <a:rPr lang="de-DE" b="1" dirty="0"/>
              <a:t>Unterstellung</a:t>
            </a:r>
            <a:r>
              <a:rPr lang="de-DE" b="0" dirty="0"/>
              <a:t> gegenüber Aussiedlern, für </a:t>
            </a:r>
            <a:r>
              <a:rPr lang="de-DE" b="1" dirty="0"/>
              <a:t>Russlanddeutsche genüge </a:t>
            </a:r>
            <a:r>
              <a:rPr lang="de-DE" b="0" dirty="0"/>
              <a:t>das Vorhandensein eines </a:t>
            </a:r>
            <a:r>
              <a:rPr lang="de-DE" b="1" dirty="0"/>
              <a:t>deutschen Schäferhundes </a:t>
            </a:r>
            <a:r>
              <a:rPr lang="de-DE" b="0" dirty="0"/>
              <a:t>in der Familie, um aufgenommen zu werden</a:t>
            </a:r>
            <a:r>
              <a:rPr lang="de-DE" dirty="0"/>
              <a:t>. Da der Urheber eine beachtliche Reichweite besitzt, entwickelten sich die Gegenreaktionen zu einer dynamischen Debatte. Unter dem Eindruck </a:t>
            </a:r>
            <a:r>
              <a:rPr lang="de-DE" dirty="0" err="1"/>
              <a:t>postmigrantischer</a:t>
            </a:r>
            <a:r>
              <a:rPr lang="de-DE" dirty="0"/>
              <a:t> Diskurse und insbesondere der aktuellen „Black </a:t>
            </a:r>
            <a:r>
              <a:rPr lang="de-DE" dirty="0" err="1"/>
              <a:t>Lives</a:t>
            </a:r>
            <a:r>
              <a:rPr lang="de-DE" dirty="0"/>
              <a:t> Matter“- Debatte führte eine bemerkenswert kompetente Online-Community vor, </a:t>
            </a:r>
            <a:r>
              <a:rPr lang="de-DE" b="1" dirty="0"/>
              <a:t>wie aktuell das Bedürfnis nach Aufklärung über die Zuwanderungshintergründe der Russlanddeutschen ist.</a:t>
            </a:r>
          </a:p>
          <a:p>
            <a:r>
              <a:rPr lang="de-DE" dirty="0"/>
              <a:t>https://mdz-moskau.eu/woran-es-in-der-erinnerungskultur-der-russlanddeutschen-hapert/</a:t>
            </a:r>
          </a:p>
        </p:txBody>
      </p:sp>
      <p:sp>
        <p:nvSpPr>
          <p:cNvPr id="4" name="Foliennummernplatzhalter 3"/>
          <p:cNvSpPr>
            <a:spLocks noGrp="1"/>
          </p:cNvSpPr>
          <p:nvPr>
            <p:ph type="sldNum" sz="quarter" idx="10"/>
          </p:nvPr>
        </p:nvSpPr>
        <p:spPr/>
        <p:txBody>
          <a:bodyPr/>
          <a:lstStyle/>
          <a:p>
            <a:fld id="{17489273-802F-4832-B569-BA8F8035DE5D}" type="slidenum">
              <a:rPr lang="de-DE" smtClean="0"/>
              <a:t>30</a:t>
            </a:fld>
            <a:endParaRPr lang="de-DE"/>
          </a:p>
        </p:txBody>
      </p:sp>
    </p:spTree>
    <p:extLst>
      <p:ext uri="{BB962C8B-B14F-4D97-AF65-F5344CB8AC3E}">
        <p14:creationId xmlns:p14="http://schemas.microsoft.com/office/powerpoint/2010/main" val="1104436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31</a:t>
            </a:fld>
            <a:endParaRPr lang="de-DE"/>
          </a:p>
        </p:txBody>
      </p:sp>
    </p:spTree>
    <p:extLst>
      <p:ext uri="{BB962C8B-B14F-4D97-AF65-F5344CB8AC3E}">
        <p14:creationId xmlns:p14="http://schemas.microsoft.com/office/powerpoint/2010/main" val="3054143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dirty="0"/>
              <a:t>Die</a:t>
            </a:r>
            <a:r>
              <a:rPr lang="de-DE" b="0" baseline="0" dirty="0"/>
              <a:t> beiden ersten der</a:t>
            </a:r>
            <a:r>
              <a:rPr lang="de-DE" b="0" dirty="0"/>
              <a:t> drei zentralen Wendepunkte der russlanddeutschen Geschichte müssen unbedingt </a:t>
            </a:r>
            <a:r>
              <a:rPr lang="de-DE" b="1" dirty="0"/>
              <a:t>vor </a:t>
            </a:r>
            <a:r>
              <a:rPr lang="de-DE" b="0" dirty="0"/>
              <a:t>der</a:t>
            </a:r>
            <a:r>
              <a:rPr lang="de-DE" b="0" baseline="0" dirty="0"/>
              <a:t> Stunde zur Erinnerungskultur </a:t>
            </a:r>
            <a:r>
              <a:rPr lang="de-DE" b="0" dirty="0"/>
              <a:t>unterrichtet</a:t>
            </a:r>
            <a:r>
              <a:rPr lang="de-DE" b="0" baseline="0" dirty="0"/>
              <a:t> worden sein (vgl. BP 10).</a:t>
            </a:r>
          </a:p>
          <a:p>
            <a:r>
              <a:rPr lang="de-DE" b="0" baseline="0" dirty="0"/>
              <a:t>Information zum 3. Wendepunkt:</a:t>
            </a:r>
            <a:endParaRPr lang="de-DE" b="0" dirty="0"/>
          </a:p>
          <a:p>
            <a:r>
              <a:rPr lang="de-DE" b="1" dirty="0"/>
              <a:t>Spätaussiedler</a:t>
            </a:r>
            <a:r>
              <a:rPr lang="de-DE" dirty="0"/>
              <a:t> sind nach der gesetzlichen Definition des Bundesvertriebenengesetzes deutsche Volkszugehörige, die die Republiken der ehemaligen Sowjetunion nach dem 31. Dezember 1992 im Wege des Aufnahmeverfahrens verlassen und sich innerhalb von sechs Monaten in Deutschland niedergelassen haben.</a:t>
            </a:r>
          </a:p>
        </p:txBody>
      </p:sp>
      <p:sp>
        <p:nvSpPr>
          <p:cNvPr id="4" name="Foliennummernplatzhalter 3"/>
          <p:cNvSpPr>
            <a:spLocks noGrp="1"/>
          </p:cNvSpPr>
          <p:nvPr>
            <p:ph type="sldNum" sz="quarter" idx="10"/>
          </p:nvPr>
        </p:nvSpPr>
        <p:spPr/>
        <p:txBody>
          <a:bodyPr/>
          <a:lstStyle/>
          <a:p>
            <a:fld id="{17489273-802F-4832-B569-BA8F8035DE5D}" type="slidenum">
              <a:rPr lang="de-DE" smtClean="0"/>
              <a:t>32</a:t>
            </a:fld>
            <a:endParaRPr lang="de-DE"/>
          </a:p>
        </p:txBody>
      </p:sp>
    </p:spTree>
    <p:extLst>
      <p:ext uri="{BB962C8B-B14F-4D97-AF65-F5344CB8AC3E}">
        <p14:creationId xmlns:p14="http://schemas.microsoft.com/office/powerpoint/2010/main" val="11442660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Es kann nicht oft genug betont werden, dass es sich bei </a:t>
            </a:r>
            <a:r>
              <a:rPr lang="de-DE" b="1" dirty="0"/>
              <a:t>Russlanddeutschen</a:t>
            </a:r>
            <a:r>
              <a:rPr lang="de-DE" dirty="0"/>
              <a:t> um einen </a:t>
            </a:r>
            <a:r>
              <a:rPr lang="de-DE" b="1" dirty="0"/>
              <a:t>Sammelbegriff</a:t>
            </a:r>
            <a:r>
              <a:rPr lang="de-DE" dirty="0"/>
              <a:t> handelt, der in der historischen Perspektive zwei zentrale Motive umfasst. Zum einen, die Anwerbung durch rus­sische Zaren zur Kolonisierung der Reichsperipherie im 18. und 19. Jahrhundert. Zum anderen das kollektive Kriegsfolgenschicksal im 20. Jahrhundert infolge administrativer Repressionen in der Sowjetunion, ausgelöst durch den Überfall der Wehrmacht im Juni 1941. (vgl. https://mdz-moskau.eu/woran-es-in-der-erinnerungskultur-der-russlanddeutschen-hapert/ )</a:t>
            </a:r>
          </a:p>
        </p:txBody>
      </p:sp>
      <p:sp>
        <p:nvSpPr>
          <p:cNvPr id="4" name="Foliennummernplatzhalter 3"/>
          <p:cNvSpPr>
            <a:spLocks noGrp="1"/>
          </p:cNvSpPr>
          <p:nvPr>
            <p:ph type="sldNum" sz="quarter" idx="10"/>
          </p:nvPr>
        </p:nvSpPr>
        <p:spPr/>
        <p:txBody>
          <a:bodyPr/>
          <a:lstStyle/>
          <a:p>
            <a:fld id="{17489273-802F-4832-B569-BA8F8035DE5D}" type="slidenum">
              <a:rPr lang="de-DE" smtClean="0"/>
              <a:t>33</a:t>
            </a:fld>
            <a:endParaRPr lang="de-DE"/>
          </a:p>
        </p:txBody>
      </p:sp>
    </p:spTree>
    <p:extLst>
      <p:ext uri="{BB962C8B-B14F-4D97-AF65-F5344CB8AC3E}">
        <p14:creationId xmlns:p14="http://schemas.microsoft.com/office/powerpoint/2010/main" val="1138094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Zum</a:t>
            </a:r>
            <a:r>
              <a:rPr lang="de-DE" baseline="0" dirty="0"/>
              <a:t> Stundenverlauf vgl. https://lehrerfortbildung-bw.de/u_gewi/geschichte/gym/bp2016/fb8/3_kl10/05_bsp1/1_entwurf/</a:t>
            </a:r>
          </a:p>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34</a:t>
            </a:fld>
            <a:endParaRPr lang="de-DE"/>
          </a:p>
        </p:txBody>
      </p:sp>
    </p:spTree>
    <p:extLst>
      <p:ext uri="{BB962C8B-B14F-4D97-AF65-F5344CB8AC3E}">
        <p14:creationId xmlns:p14="http://schemas.microsoft.com/office/powerpoint/2010/main" val="2361479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Mögliche Annäherung an</a:t>
            </a:r>
            <a:r>
              <a:rPr lang="de-DE" sz="1200" kern="1200" baseline="0" dirty="0">
                <a:solidFill>
                  <a:schemeClr val="tx1"/>
                </a:solidFill>
                <a:effectLst/>
                <a:latin typeface="+mn-lt"/>
                <a:ea typeface="+mn-ea"/>
                <a:cs typeface="+mn-cs"/>
              </a:rPr>
              <a:t> die Thematik über einen aktuellen Artikel aus der FAZ vom 31.10.2021, in dem der junge Journalist Artur </a:t>
            </a:r>
            <a:r>
              <a:rPr lang="de-DE" sz="1200" kern="1200" baseline="0" dirty="0" err="1">
                <a:solidFill>
                  <a:schemeClr val="tx1"/>
                </a:solidFill>
                <a:effectLst/>
                <a:latin typeface="+mn-lt"/>
                <a:ea typeface="+mn-ea"/>
                <a:cs typeface="+mn-cs"/>
              </a:rPr>
              <a:t>Weigandt</a:t>
            </a:r>
            <a:r>
              <a:rPr lang="de-DE" sz="1200" kern="1200" baseline="0" dirty="0">
                <a:solidFill>
                  <a:schemeClr val="tx1"/>
                </a:solidFill>
                <a:effectLst/>
                <a:latin typeface="+mn-lt"/>
                <a:ea typeface="+mn-ea"/>
                <a:cs typeface="+mn-cs"/>
              </a:rPr>
              <a:t> sehr eindrücklich über seine persönlichen Erfahrungen als Russlanddeutscher zwischen allen Stühlen berichtet: https://www.faz.net/aktuell/feuilleton/debatten/geschichte-der-russlanddeutschen-unsichtbar-in-diesem-land-17608002.html</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 […] Meine Eltern kamen im Winter 1995 in Herbstkleidung nach Deutschland. Denn man hatte ihnen gesagt, in Deutschland sei es nie kalt. Dann hatte man ihnen gesagt, ihre Abschlüsse seien hier nichts wert. „Geht arbeiten“, sagte man ihnen, „und integriert euch! Sprecht öffentlich kein Russisch. Schweigt lieber.“ Also waren sie still, widersetzten sich nicht. „Misch dich nicht ein, Artur“, lautete das Credo meiner Eltern. Stille.</a:t>
            </a:r>
          </a:p>
          <a:p>
            <a:r>
              <a:rPr lang="de-DE" sz="1200" kern="1200" dirty="0">
                <a:solidFill>
                  <a:schemeClr val="tx1"/>
                </a:solidFill>
                <a:effectLst/>
                <a:latin typeface="+mn-lt"/>
                <a:ea typeface="+mn-ea"/>
                <a:cs typeface="+mn-cs"/>
              </a:rPr>
              <a:t>Seit fast 300 Jahren hatten Russlanddeutsche sich nicht widersetzt. Seit fast 80 Jahren hatten sie keine Heimat mehr. Das hinterließ Spuren. Umso mehr wollten meine Eltern hier in Deutschland Wurzeln schlagen, wollten, dass wir ein Teil dieser Gesellschaft werden. Sie bauten ein Haus in einem </a:t>
            </a:r>
            <a:r>
              <a:rPr lang="de-DE" sz="1200" kern="1200" dirty="0" err="1">
                <a:solidFill>
                  <a:schemeClr val="tx1"/>
                </a:solidFill>
                <a:effectLst/>
                <a:latin typeface="+mn-lt"/>
                <a:ea typeface="+mn-ea"/>
                <a:cs typeface="+mn-cs"/>
              </a:rPr>
              <a:t>emsländischen</a:t>
            </a:r>
            <a:r>
              <a:rPr lang="de-DE" sz="1200" kern="1200" dirty="0">
                <a:solidFill>
                  <a:schemeClr val="tx1"/>
                </a:solidFill>
                <a:effectLst/>
                <a:latin typeface="+mn-lt"/>
                <a:ea typeface="+mn-ea"/>
                <a:cs typeface="+mn-cs"/>
              </a:rPr>
              <a:t> Dorf. Sie arbeiteten, damit mein Bruder und ich studieren konnten. „Ihr sollt nicht wie wir auf der Baustelle enden“, wiederholt mein Vater jedes Mal, wenn ich ihn anrufe. Und wenn ich ihn frage, wer ich bin, sagt er: „Du bist deutsch.“</a:t>
            </a:r>
          </a:p>
          <a:p>
            <a:r>
              <a:rPr lang="de-DE" sz="1200" kern="1200" dirty="0">
                <a:solidFill>
                  <a:schemeClr val="tx1"/>
                </a:solidFill>
                <a:effectLst/>
                <a:latin typeface="+mn-lt"/>
                <a:ea typeface="+mn-ea"/>
                <a:cs typeface="+mn-cs"/>
              </a:rPr>
              <a:t>„Ich bin deutsch“, flüstere ich mir immer zu. „Wer bin ich?“, frage ich mich trotzdem. Denn dieses „Deutschsein“ wird mir immer wieder genommen: Erst vor Kurzem wurde ich von der Polizei angehalten. Ich war zu schnell mit dem Auto durch die Innenstadt gerast. Als der Polizist auf meinen deutschen Ausweis blickte, sah er da auch meinen Geburtsort, sah einen russischen Namen: </a:t>
            </a:r>
            <a:r>
              <a:rPr lang="de-DE" sz="1200" kern="1200" dirty="0" err="1">
                <a:solidFill>
                  <a:schemeClr val="tx1"/>
                </a:solidFill>
                <a:effectLst/>
                <a:latin typeface="+mn-lt"/>
                <a:ea typeface="+mn-ea"/>
                <a:cs typeface="+mn-cs"/>
              </a:rPr>
              <a:t>Uspenka</a:t>
            </a:r>
            <a:r>
              <a:rPr lang="de-DE" sz="1200" kern="1200" dirty="0">
                <a:solidFill>
                  <a:schemeClr val="tx1"/>
                </a:solidFill>
                <a:effectLst/>
                <a:latin typeface="+mn-lt"/>
                <a:ea typeface="+mn-ea"/>
                <a:cs typeface="+mn-cs"/>
              </a:rPr>
              <a:t>. Dann sagte er: „Sie können dort zu schnell fahren, wo sie herkommen. Aber in Deutschland macht man das nicht.“ Ich war sprachlos, weil ich schon lange das Gefühl hatte, ich müsste doch endlich dazugehören. Aber es ist in Ordnung, andere werden öfters und viel stärker diskriminiert, dachte ich, entschuldigte mich. Und dabei rollte über meine Lippen ein R – so wie immer. Der Polizist drehte sich um und murmelte etwas über Russen in sich hinein.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2</a:t>
            </a:fld>
            <a:endParaRPr lang="de-DE"/>
          </a:p>
        </p:txBody>
      </p:sp>
    </p:spTree>
    <p:extLst>
      <p:ext uri="{BB962C8B-B14F-4D97-AF65-F5344CB8AC3E}">
        <p14:creationId xmlns:p14="http://schemas.microsoft.com/office/powerpoint/2010/main" val="25238492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Seit Mitte der 1980er Jahre kamen gut 2,3 Millionen russlanddeutsche (Spät-)Aussiedler aus der ehemaligen Sowjetunion nach Deutschland. Heute ist die heterogene Großgruppe ein Teil der diversen bundesdeutschen Migrationsgesellschaft.</a:t>
            </a:r>
          </a:p>
          <a:p>
            <a:r>
              <a:rPr lang="de-DE" dirty="0"/>
              <a:t>https://www.bpb.de/gesellschaft/migration/russlanddeutsche/249842/geschichte-der-russlanddeutschen-ab-mitte-der-1980er-jahre</a:t>
            </a:r>
          </a:p>
          <a:p>
            <a:r>
              <a:rPr lang="de-DE" dirty="0"/>
              <a:t>Die Bundesrepublik nahm die Russlanddeutschen, wie auch die Angehörigen anderer deutscher Minderheiten in Osteuropa, bei Nachweis ihrer "deutschen Volkszugehörigkeit" als sogenannte Aussiedler (ab 1993: Spätaussiedler) auf. Dies geschah auf Grundlage von Artikel 116, Abs. 1 des Grundgesetzes sowie §§ 1 und 6 des Bundesvertriebenengesetzes (BVFG), welche in der Nachkriegszeit für die Aufnahme und Einbürgerung der über zwölf Millionen deutschen Vertriebenen und Flüchtlinge aus den deutschen Ostgebieten und Osteuropa entstanden waren. Die Aussiedler als "Nachzügler" dieser Vertreibungen hatten hiernach Anspruch auf die deutsche Staatsbürgerschaft sowie auf eine Reihe von finanziellen und anderen Integrationshilfen, beispielsweise Sprachkurse.</a:t>
            </a:r>
          </a:p>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35</a:t>
            </a:fld>
            <a:endParaRPr lang="de-DE"/>
          </a:p>
        </p:txBody>
      </p:sp>
    </p:spTree>
    <p:extLst>
      <p:ext uri="{BB962C8B-B14F-4D97-AF65-F5344CB8AC3E}">
        <p14:creationId xmlns:p14="http://schemas.microsoft.com/office/powerpoint/2010/main" val="14082515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Zur Veranschaulichung: </a:t>
            </a:r>
          </a:p>
          <a:p>
            <a:r>
              <a:rPr lang="de-DE" dirty="0"/>
              <a:t>Stevens Eltern und Großeltern siedelten Mitte der 90-iger Jahre auf</a:t>
            </a:r>
            <a:r>
              <a:rPr lang="de-DE" baseline="0" dirty="0"/>
              <a:t> Initiative der Großeltern (1. Generation) aus. Sie machten nach ihrer Ankunft in Deutschland </a:t>
            </a:r>
            <a:r>
              <a:rPr lang="de-DE" b="1" baseline="0" dirty="0"/>
              <a:t>irritierende und belastende Erfahrungen.</a:t>
            </a:r>
            <a:r>
              <a:rPr lang="de-DE" baseline="0" dirty="0"/>
              <a:t> Entgegen aller Erwartungen wurden sie in Deutschland </a:t>
            </a:r>
            <a:r>
              <a:rPr lang="de-DE" b="1" baseline="0" dirty="0"/>
              <a:t>nicht als Deutsche empfangen</a:t>
            </a:r>
            <a:r>
              <a:rPr lang="de-DE" baseline="0" dirty="0"/>
              <a:t>, sondern galten (und gelten) </a:t>
            </a:r>
            <a:r>
              <a:rPr lang="de-DE" b="1" baseline="0" dirty="0"/>
              <a:t>häufig als „Russen“</a:t>
            </a:r>
            <a:r>
              <a:rPr lang="de-DE" baseline="0" dirty="0"/>
              <a:t>. Es war keine „Rückkehr“ in die Heimat, so wie sie es sich vorher erhofft und erträumt hatten. </a:t>
            </a:r>
            <a:r>
              <a:rPr lang="de-DE" b="1" baseline="0" dirty="0"/>
              <a:t>Sie galten erneut als Fremde, als nicht dazugehörig</a:t>
            </a:r>
            <a:r>
              <a:rPr lang="de-DE" baseline="0" dirty="0"/>
              <a:t>. </a:t>
            </a:r>
            <a:r>
              <a:rPr lang="de-DE" b="1" baseline="0" dirty="0"/>
              <a:t>Diese z.T. traumatische Erfahrung </a:t>
            </a:r>
            <a:r>
              <a:rPr lang="de-DE" baseline="0" dirty="0"/>
              <a:t>wollten viele Angehörige der 2. Generation </a:t>
            </a:r>
            <a:r>
              <a:rPr lang="de-DE" b="1" baseline="0" dirty="0"/>
              <a:t>ihren Kindern</a:t>
            </a:r>
            <a:r>
              <a:rPr lang="de-DE" baseline="0" dirty="0"/>
              <a:t>, die dann in Deutschland zur Welt kamen (3. Generation, Steven), </a:t>
            </a:r>
            <a:r>
              <a:rPr lang="de-DE" b="1" baseline="0" dirty="0"/>
              <a:t>ersparen</a:t>
            </a:r>
            <a:r>
              <a:rPr lang="de-DE" baseline="0" dirty="0"/>
              <a:t>. </a:t>
            </a:r>
          </a:p>
          <a:p>
            <a:r>
              <a:rPr lang="de-DE" baseline="0" dirty="0"/>
              <a:t>Das erklärt den Titel…</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36</a:t>
            </a:fld>
            <a:endParaRPr lang="de-DE"/>
          </a:p>
        </p:txBody>
      </p:sp>
    </p:spTree>
    <p:extLst>
      <p:ext uri="{BB962C8B-B14F-4D97-AF65-F5344CB8AC3E}">
        <p14:creationId xmlns:p14="http://schemas.microsoft.com/office/powerpoint/2010/main" val="22045233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 der soziologischen Studie zur zweiten Generation der Russlanddeutschen (Stevens Eltern):</a:t>
            </a:r>
            <a:r>
              <a:rPr lang="de-DE" baseline="0" dirty="0"/>
              <a:t> „Ich wollte unbedingt, dass es (=Deutschland, D.L.) meine Heimat ist.“</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37</a:t>
            </a:fld>
            <a:endParaRPr lang="de-DE"/>
          </a:p>
        </p:txBody>
      </p:sp>
    </p:spTree>
    <p:extLst>
      <p:ext uri="{BB962C8B-B14F-4D97-AF65-F5344CB8AC3E}">
        <p14:creationId xmlns:p14="http://schemas.microsoft.com/office/powerpoint/2010/main" val="37445287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Einstellung</a:t>
            </a:r>
            <a:r>
              <a:rPr lang="de-DE" baseline="0" dirty="0"/>
              <a:t> von Eltern der zweiten Generation ist sehr interessant und erklärt auch, warum manche unserer </a:t>
            </a:r>
            <a:r>
              <a:rPr lang="de-DE" baseline="0" dirty="0" err="1"/>
              <a:t>SuS</a:t>
            </a:r>
            <a:r>
              <a:rPr lang="de-DE" baseline="0" dirty="0"/>
              <a:t> (dritte Generation) recht wenig über die Herkunft ihrer eigenen (Groß-)Eltern wissen. Aber es gab und gibt selbstverständlich auch andere Haltungen unter Eltern mit russlanddeutscher Herkunft. Bei den Russlanddeutschen handelt es sich – wie bereits erwähnt - um eine heterogene Gruppe.</a:t>
            </a:r>
          </a:p>
          <a:p>
            <a:pPr marL="0" indent="0">
              <a:buNone/>
            </a:pPr>
            <a:r>
              <a:rPr lang="de-DE" baseline="0" dirty="0"/>
              <a:t>Interessant ist in diesem Zusammenhang die Frage nach </a:t>
            </a:r>
            <a:r>
              <a:rPr lang="de-DE" b="1" baseline="0" dirty="0"/>
              <a:t>den</a:t>
            </a:r>
            <a:r>
              <a:rPr lang="de-DE" b="1" dirty="0"/>
              <a:t> Konzepten vom Deutschsein</a:t>
            </a:r>
            <a:r>
              <a:rPr lang="de-DE" b="1" baseline="0" dirty="0"/>
              <a:t> </a:t>
            </a:r>
            <a:r>
              <a:rPr lang="de-DE" b="0" baseline="0" dirty="0"/>
              <a:t>dieser zweiten Generation. Marit Cremer antwortet:</a:t>
            </a:r>
            <a:endParaRPr lang="de-DE" dirty="0"/>
          </a:p>
          <a:p>
            <a:pPr marL="0" indent="0">
              <a:buNone/>
            </a:pPr>
            <a:r>
              <a:rPr lang="de-DE" dirty="0"/>
              <a:t>„Es ist nicht so einfach mit den deutschen Konzepten. Weil viele gemerkt haben, dass sie eben auch eine andere Sozialisation mitbringen – mit der sie in Deutschland aber nicht akzeptiert werden als Deutsche. So, wie sie in der Sowjetunion soziale Exklusion erlebt haben, erleben sie auch hier wieder eine Ausgrenzung aufgrund ihrer Herkunft. Und werden als Russen bezeichnet, obwohl sie Deutsche sind.“</a:t>
            </a:r>
          </a:p>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38</a:t>
            </a:fld>
            <a:endParaRPr lang="de-DE"/>
          </a:p>
        </p:txBody>
      </p:sp>
    </p:spTree>
    <p:extLst>
      <p:ext uri="{BB962C8B-B14F-4D97-AF65-F5344CB8AC3E}">
        <p14:creationId xmlns:p14="http://schemas.microsoft.com/office/powerpoint/2010/main" val="36870613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Der Bildungsplanbezug ist deutlich: Die</a:t>
            </a:r>
            <a:r>
              <a:rPr lang="de-DE" baseline="0" dirty="0"/>
              <a:t> Doppelstunde, die jetzt gleich vorgestellt wird, sollte </a:t>
            </a:r>
            <a:r>
              <a:rPr lang="de-DE" b="1" u="sng" baseline="0" dirty="0"/>
              <a:t>nach</a:t>
            </a:r>
            <a:r>
              <a:rPr lang="de-DE" b="1" baseline="0" dirty="0"/>
              <a:t> dem dritten Teilstandard </a:t>
            </a:r>
            <a:r>
              <a:rPr lang="de-DE" baseline="0" dirty="0"/>
              <a:t>unterrichtet werden, in dem am Beispiel der Russlanddeutschen die Nationalitätenpolitik und der Terror Stalins thematisiert wurden, vgl. https://lehrerfortbildung-bw.de/u_gewi/geschichte/gym/bp2016/fb8/3_kl10/05_bsp1/1_entwurf/</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a:t>Bildungsplan:</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a:t>3. </a:t>
            </a:r>
            <a:r>
              <a:rPr lang="de-DE" dirty="0">
                <a:effectLst/>
              </a:rPr>
              <a:t>die Sowjetunion als sozialistische Gesellschaft charakterisieren</a:t>
            </a:r>
            <a:br>
              <a:rPr lang="de-DE" dirty="0">
                <a:effectLst/>
              </a:rPr>
            </a:br>
            <a:r>
              <a:rPr lang="de-DE" dirty="0">
                <a:effectLst/>
              </a:rPr>
              <a:t>(Sowjetunion, </a:t>
            </a:r>
            <a:r>
              <a:rPr lang="de-DE" b="1" dirty="0">
                <a:effectLst/>
              </a:rPr>
              <a:t>Stalinismus</a:t>
            </a:r>
            <a:r>
              <a:rPr lang="de-DE" dirty="0">
                <a:effectLst/>
              </a:rPr>
              <a:t>: Großer Vaterländischer Krieg, Modernisierungsdiktatur, Supermacht, </a:t>
            </a:r>
            <a:r>
              <a:rPr lang="de-DE" b="1" dirty="0">
                <a:effectLst/>
              </a:rPr>
              <a:t>Terror, Deportation</a:t>
            </a:r>
            <a:r>
              <a:rPr lang="de-DE" dirty="0">
                <a:effectLst/>
              </a:rPr>
              <a:t>)</a:t>
            </a:r>
          </a:p>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39</a:t>
            </a:fld>
            <a:endParaRPr lang="de-DE"/>
          </a:p>
        </p:txBody>
      </p:sp>
    </p:spTree>
    <p:extLst>
      <p:ext uri="{BB962C8B-B14F-4D97-AF65-F5344CB8AC3E}">
        <p14:creationId xmlns:p14="http://schemas.microsoft.com/office/powerpoint/2010/main" val="35640854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a:t>
            </a:r>
            <a:r>
              <a:rPr lang="de-DE" baseline="0" dirty="0"/>
              <a:t> Ermangelung geeigneter Quellen haben meine Kollegin Natalia </a:t>
            </a:r>
            <a:r>
              <a:rPr lang="de-DE" baseline="0" dirty="0" err="1"/>
              <a:t>Lakman</a:t>
            </a:r>
            <a:r>
              <a:rPr lang="de-DE" baseline="0" dirty="0"/>
              <a:t> und ich uns entschieden, im Sommer 2021 selber Zeitzeugeninterviews aufzunehmen, teilweise zu übersetzen, auszuwerten und zu verschriftlichen.</a:t>
            </a:r>
          </a:p>
          <a:p>
            <a:r>
              <a:rPr lang="de-DE" baseline="0" dirty="0"/>
              <a:t>Auf der Folie zu sehen sind historische Fotos und Dokumente, die bei den Interviews eine Rolle spielten oder als Gesprächsanlass dienten, z.B. ein kasachischer Reisepass, ein Foto von Natalia </a:t>
            </a:r>
            <a:r>
              <a:rPr lang="de-DE" baseline="0" dirty="0" err="1"/>
              <a:t>Lakman</a:t>
            </a:r>
            <a:r>
              <a:rPr lang="de-DE" baseline="0" dirty="0"/>
              <a:t> als Schülerin in einer kasachischen Schule, ein Foto ihrer Großeltern, das Wappen der Autonomen deutschen Wolgarepublik in der UdSSR, eine Zeichnung, die die Zwangsarbeit im Gulag darstellt, eine Urkunde aus einer kasachischen Schule aus dem Jahr 1994.</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41</a:t>
            </a:fld>
            <a:endParaRPr lang="de-DE"/>
          </a:p>
        </p:txBody>
      </p:sp>
    </p:spTree>
    <p:extLst>
      <p:ext uri="{BB962C8B-B14F-4D97-AF65-F5344CB8AC3E}">
        <p14:creationId xmlns:p14="http://schemas.microsoft.com/office/powerpoint/2010/main" val="1298336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Meine</a:t>
            </a:r>
            <a:r>
              <a:rPr lang="de-DE" baseline="0" dirty="0"/>
              <a:t> Kollegin Natalia </a:t>
            </a:r>
            <a:r>
              <a:rPr lang="de-DE" baseline="0" dirty="0" err="1"/>
              <a:t>Lakman</a:t>
            </a:r>
            <a:r>
              <a:rPr lang="de-DE" baseline="0" dirty="0"/>
              <a:t> (Jahrgang 1986, 2. Generation) war sofort bereit, ihre Familie zu folgenden Themen zu befragen: Leben als Deutsche / Deutschstämmige in der Sowjetunion, Gründe für die Übersiedlung nach Deutschland, (Anfangs-)Probleme in Deutschland, Russlanddeutsche Erinnerungskultur.</a:t>
            </a:r>
          </a:p>
          <a:p>
            <a:r>
              <a:rPr lang="de-DE" baseline="0" dirty="0"/>
              <a:t>Obwohl die Familie </a:t>
            </a:r>
            <a:r>
              <a:rPr lang="de-DE" b="1" baseline="0" dirty="0"/>
              <a:t>erst 2001 </a:t>
            </a:r>
            <a:r>
              <a:rPr lang="de-DE" baseline="0" dirty="0"/>
              <a:t>aus Kasachstan nach Deutschland </a:t>
            </a:r>
            <a:r>
              <a:rPr lang="de-DE" b="1" baseline="0" dirty="0"/>
              <a:t>ausreiste</a:t>
            </a:r>
            <a:r>
              <a:rPr lang="de-DE" baseline="0" dirty="0"/>
              <a:t> – und damit etwas später als unsere „idealtypische Familie“ vom Anfang des Vortrags – können ihr </a:t>
            </a:r>
            <a:r>
              <a:rPr lang="de-DE" b="1" baseline="0" dirty="0"/>
              <a:t>Schicksal</a:t>
            </a:r>
            <a:r>
              <a:rPr lang="de-DE" baseline="0" dirty="0"/>
              <a:t> und ihre </a:t>
            </a:r>
            <a:r>
              <a:rPr lang="de-DE" b="1" baseline="0" dirty="0"/>
              <a:t>Erfahrungen</a:t>
            </a:r>
            <a:r>
              <a:rPr lang="de-DE" baseline="0" dirty="0"/>
              <a:t> als </a:t>
            </a:r>
            <a:r>
              <a:rPr lang="de-DE" b="1" baseline="0" dirty="0"/>
              <a:t>stellvertretend für hunderttausende russlanddeutscher Aussiedler </a:t>
            </a:r>
            <a:r>
              <a:rPr lang="de-DE" baseline="0" dirty="0"/>
              <a:t>gelten.</a:t>
            </a:r>
          </a:p>
          <a:p>
            <a:r>
              <a:rPr lang="de-DE" b="1" i="0" baseline="0" dirty="0"/>
              <a:t>Andrej </a:t>
            </a:r>
            <a:r>
              <a:rPr lang="de-DE" b="1" i="0" baseline="0" dirty="0" err="1"/>
              <a:t>Lakman</a:t>
            </a:r>
            <a:r>
              <a:rPr lang="de-DE" b="1" i="0" baseline="0" dirty="0"/>
              <a:t> </a:t>
            </a:r>
            <a:r>
              <a:rPr lang="de-DE" baseline="0" dirty="0"/>
              <a:t>(1. Generation laut der Übersicht am Anfang) ist der Vater von Natalia </a:t>
            </a:r>
            <a:r>
              <a:rPr lang="de-DE" baseline="0" dirty="0" err="1"/>
              <a:t>Lakman</a:t>
            </a:r>
            <a:r>
              <a:rPr lang="de-DE" baseline="0" dirty="0"/>
              <a:t>, gelernter Diplom-Landwirt, in zweiter Ausbildung Tiefbauarbeiter. Seine Abschlüsse wurden in Deutschland nicht anerkannt. Nach einigen Aushilfsjobs als Hausmeister arbeitet er heute als Vorarbeiter eines Bauunternehmens. Er lebt mit seiner Frau in Weinheim.</a:t>
            </a:r>
          </a:p>
          <a:p>
            <a:r>
              <a:rPr lang="de-DE" b="1" baseline="0" dirty="0"/>
              <a:t>Natalia </a:t>
            </a:r>
            <a:r>
              <a:rPr lang="de-DE" b="1" baseline="0" dirty="0" err="1"/>
              <a:t>Lakman</a:t>
            </a:r>
            <a:r>
              <a:rPr lang="de-DE" b="1" baseline="0" dirty="0"/>
              <a:t> </a:t>
            </a:r>
            <a:r>
              <a:rPr lang="de-DE" baseline="0" dirty="0"/>
              <a:t>studierte Geschichte, Italienisch, Russisch und Deutsch an der Universität Heidelberg und unterrichtet am Melanchthon-Gymnasium in Bretten.</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42</a:t>
            </a:fld>
            <a:endParaRPr lang="de-DE"/>
          </a:p>
        </p:txBody>
      </p:sp>
    </p:spTree>
    <p:extLst>
      <p:ext uri="{BB962C8B-B14F-4D97-AF65-F5344CB8AC3E}">
        <p14:creationId xmlns:p14="http://schemas.microsoft.com/office/powerpoint/2010/main" val="36636201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Alma </a:t>
            </a:r>
            <a:r>
              <a:rPr lang="de-DE" b="1" dirty="0" err="1"/>
              <a:t>Lakman</a:t>
            </a:r>
            <a:r>
              <a:rPr lang="de-DE" b="1" dirty="0"/>
              <a:t> </a:t>
            </a:r>
            <a:r>
              <a:rPr lang="de-DE" dirty="0"/>
              <a:t>ist die Großmutter von Natalia </a:t>
            </a:r>
            <a:r>
              <a:rPr lang="de-DE" dirty="0" err="1"/>
              <a:t>Lakman</a:t>
            </a:r>
            <a:r>
              <a:rPr lang="de-DE" dirty="0"/>
              <a:t>,</a:t>
            </a:r>
            <a:r>
              <a:rPr lang="de-DE" baseline="0" dirty="0"/>
              <a:t> sie wurde in der autonomen sozialistischen Wolgarepublik geboren und war zum Zeitpunkt der Deportation sieben Jahre alt. Sie gehört zu den </a:t>
            </a:r>
            <a:r>
              <a:rPr lang="de-DE" baseline="0" dirty="0" err="1"/>
              <a:t>Zeitzeug</a:t>
            </a:r>
            <a:r>
              <a:rPr lang="de-DE" baseline="0" dirty="0"/>
              <a:t>*innen, die </a:t>
            </a:r>
            <a:r>
              <a:rPr lang="de-DE" b="1" baseline="0" dirty="0"/>
              <a:t>alle Phasen der jüngeren Geschichte erlebt und erlitten </a:t>
            </a:r>
            <a:r>
              <a:rPr lang="de-DE" baseline="0" dirty="0"/>
              <a:t>haben: Kindheit in der autonomen Wolgarepublik, dann Deportation nach Sibirien, Internierung und Zwangsarbeit ihres Vaters und ihres Bruders im Gulag, Diskriminierung als „Feind der Sowjetunion“, Leben in der UdSSR nach Stalins Tod, Reformen Gorbatschows, Zusammenbruch der UdSSR, Leben in der ehemaligen Sowjetrepublik Kasachstan, Ausreise nach Deutschland, der Heimat ihrer Vorfahren. Alma </a:t>
            </a:r>
            <a:r>
              <a:rPr lang="de-DE" baseline="0" dirty="0" err="1"/>
              <a:t>Lakman</a:t>
            </a:r>
            <a:r>
              <a:rPr lang="de-DE" baseline="0" dirty="0"/>
              <a:t> lebt in Torgau/Sachsen.</a:t>
            </a:r>
          </a:p>
          <a:p>
            <a:r>
              <a:rPr lang="de-DE" b="1" baseline="0" dirty="0"/>
              <a:t>Aleksandr </a:t>
            </a:r>
            <a:r>
              <a:rPr lang="de-DE" b="1" baseline="0" dirty="0" err="1"/>
              <a:t>Lakman</a:t>
            </a:r>
            <a:r>
              <a:rPr lang="de-DE" b="1" baseline="0" dirty="0"/>
              <a:t> </a:t>
            </a:r>
            <a:r>
              <a:rPr lang="de-DE" baseline="0" dirty="0"/>
              <a:t>ist der Onkel von Natalia </a:t>
            </a:r>
            <a:r>
              <a:rPr lang="de-DE" baseline="0" dirty="0" err="1"/>
              <a:t>Lakman</a:t>
            </a:r>
            <a:r>
              <a:rPr lang="de-DE" baseline="0" dirty="0"/>
              <a:t>. In der UdSSR arbeitete er als Techniker. Seine Abschlüsse wurden in Deutschland nicht anerkannt. Nach der Übersiedlung arbeitete er in kleineren Unternehmen als Aushilfskraft. Heute arbeitet er als Schweißer, um seine kleine Rente aufzubessern. Er lebt mit seiner Frau, seinem Sohn und seinen Enkelkindern in Torgau / Sachsen.</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43</a:t>
            </a:fld>
            <a:endParaRPr lang="de-DE"/>
          </a:p>
        </p:txBody>
      </p:sp>
    </p:spTree>
    <p:extLst>
      <p:ext uri="{BB962C8B-B14F-4D97-AF65-F5344CB8AC3E}">
        <p14:creationId xmlns:p14="http://schemas.microsoft.com/office/powerpoint/2010/main" val="34857901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Zu Beginn der</a:t>
            </a:r>
            <a:r>
              <a:rPr lang="de-DE" baseline="0" dirty="0"/>
              <a:t> Präsentation wäre es hilfreich, wenn die Kolleginnen und Kollegen den </a:t>
            </a:r>
            <a:r>
              <a:rPr lang="de-DE" b="1" baseline="0" dirty="0"/>
              <a:t>Stundenverlauf</a:t>
            </a:r>
            <a:r>
              <a:rPr lang="de-DE" baseline="0" dirty="0"/>
              <a:t> und die </a:t>
            </a:r>
            <a:r>
              <a:rPr lang="de-DE" b="1" baseline="0" dirty="0"/>
              <a:t>Unterrichtsmaterialien</a:t>
            </a:r>
            <a:r>
              <a:rPr lang="de-DE" baseline="0" dirty="0"/>
              <a:t> herunterladen bzw. öffnen. (vgl. nächste Folie)</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44</a:t>
            </a:fld>
            <a:endParaRPr lang="de-DE"/>
          </a:p>
        </p:txBody>
      </p:sp>
    </p:spTree>
    <p:extLst>
      <p:ext uri="{BB962C8B-B14F-4D97-AF65-F5344CB8AC3E}">
        <p14:creationId xmlns:p14="http://schemas.microsoft.com/office/powerpoint/2010/main" val="13825419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Stunde</a:t>
            </a:r>
            <a:r>
              <a:rPr lang="de-DE" baseline="0" dirty="0"/>
              <a:t> wurde von meiner Kollegin und mir insgesamt drei Mal im Unterricht erprobt, zweimal in einer zehnten Klasse, einmal in einer elften Klasse.</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45</a:t>
            </a:fld>
            <a:endParaRPr lang="de-DE"/>
          </a:p>
        </p:txBody>
      </p:sp>
    </p:spTree>
    <p:extLst>
      <p:ext uri="{BB962C8B-B14F-4D97-AF65-F5344CB8AC3E}">
        <p14:creationId xmlns:p14="http://schemas.microsoft.com/office/powerpoint/2010/main" val="2765730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https://mdz-moskau.eu/woran-es-in-der-erinnerungskultur-der-russlanddeutschen-hapert/</a:t>
            </a:r>
          </a:p>
        </p:txBody>
      </p:sp>
      <p:sp>
        <p:nvSpPr>
          <p:cNvPr id="4" name="Foliennummernplatzhalter 3"/>
          <p:cNvSpPr>
            <a:spLocks noGrp="1"/>
          </p:cNvSpPr>
          <p:nvPr>
            <p:ph type="sldNum" sz="quarter" idx="10"/>
          </p:nvPr>
        </p:nvSpPr>
        <p:spPr/>
        <p:txBody>
          <a:bodyPr/>
          <a:lstStyle/>
          <a:p>
            <a:fld id="{17489273-802F-4832-B569-BA8F8035DE5D}" type="slidenum">
              <a:rPr lang="de-DE" smtClean="0"/>
              <a:t>3</a:t>
            </a:fld>
            <a:endParaRPr lang="de-DE"/>
          </a:p>
        </p:txBody>
      </p:sp>
    </p:spTree>
    <p:extLst>
      <p:ext uri="{BB962C8B-B14F-4D97-AF65-F5344CB8AC3E}">
        <p14:creationId xmlns:p14="http://schemas.microsoft.com/office/powerpoint/2010/main" val="37976255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Um gleich zu Beginn bei den </a:t>
            </a:r>
            <a:r>
              <a:rPr lang="de-DE" dirty="0" err="1"/>
              <a:t>SuS</a:t>
            </a:r>
            <a:r>
              <a:rPr lang="de-DE" dirty="0"/>
              <a:t> der zehnten Klasse einen persönlichen Bezug zur Thematik herzustellen, erhalten alle </a:t>
            </a:r>
            <a:r>
              <a:rPr lang="de-DE" dirty="0" err="1"/>
              <a:t>SuS</a:t>
            </a:r>
            <a:r>
              <a:rPr lang="de-DE" dirty="0"/>
              <a:t> eine grüne und eine rote Karte.</a:t>
            </a:r>
            <a:r>
              <a:rPr lang="de-DE" baseline="0" dirty="0"/>
              <a:t> Die </a:t>
            </a:r>
            <a:r>
              <a:rPr lang="de-DE" baseline="0" dirty="0" err="1"/>
              <a:t>SuS</a:t>
            </a:r>
            <a:r>
              <a:rPr lang="de-DE" baseline="0" dirty="0"/>
              <a:t> sollen bei Zustimmung zu den beiden o.g. Thesen die grüne Karte heben. In einem kurzen Unterrichtsgespräch können dann einzelne </a:t>
            </a:r>
            <a:r>
              <a:rPr lang="de-DE" baseline="0" dirty="0" err="1"/>
              <a:t>SuS</a:t>
            </a:r>
            <a:r>
              <a:rPr lang="de-DE" baseline="0" dirty="0"/>
              <a:t> </a:t>
            </a:r>
            <a:r>
              <a:rPr lang="de-DE" b="1" baseline="0" dirty="0"/>
              <a:t>an persönlichen Beispielen erklären </a:t>
            </a:r>
            <a:r>
              <a:rPr lang="de-DE" baseline="0" dirty="0"/>
              <a:t>bzw. begründen, warum ihrer Meinung nach die Geschichte der Eltern auch ihre eigene Identität prägt. </a:t>
            </a:r>
          </a:p>
          <a:p>
            <a:r>
              <a:rPr lang="de-DE" baseline="0" dirty="0"/>
              <a:t>Beispiele: a) Eltern koreanischer Herkunft – sehr ehrgeizig, zielstrebig – teils heftige Strafen (Handyverbot…), die die Mitschüler nicht immer nachvollziehen können</a:t>
            </a:r>
          </a:p>
          <a:p>
            <a:r>
              <a:rPr lang="de-DE" baseline="0" dirty="0"/>
              <a:t>b) Muslimische </a:t>
            </a:r>
            <a:r>
              <a:rPr lang="de-DE" baseline="0" dirty="0" err="1"/>
              <a:t>SuS</a:t>
            </a:r>
            <a:r>
              <a:rPr lang="de-DE" baseline="0" dirty="0"/>
              <a:t>: Die z.T. sehr strikten Regeln beim Essen (kein Schweinefleisch z.B.) verstehen manchen Mitschüler nicht</a:t>
            </a:r>
          </a:p>
          <a:p>
            <a:r>
              <a:rPr lang="de-DE" baseline="0" dirty="0"/>
              <a:t>c) „Bei uns wird kein Essen stehen gelassen und weggeworfen.“ Hat viel mit der Erziehung, mit Oma und Opa zu tun.</a:t>
            </a:r>
          </a:p>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46</a:t>
            </a:fld>
            <a:endParaRPr lang="de-DE"/>
          </a:p>
        </p:txBody>
      </p:sp>
    </p:spTree>
    <p:extLst>
      <p:ext uri="{BB962C8B-B14F-4D97-AF65-F5344CB8AC3E}">
        <p14:creationId xmlns:p14="http://schemas.microsoft.com/office/powerpoint/2010/main" val="8321382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Steven Ulbricht. Er geht wie ihr in die zehnte Klasse eines Gymnasiums.</a:t>
            </a:r>
            <a:r>
              <a:rPr lang="de-DE" baseline="0" dirty="0"/>
              <a:t> Was ihr nicht wissen könnt: Stevens Eltern und Großeltern kommen aus der ehemaligen Sowjetunion, sie sind sogenannte </a:t>
            </a:r>
            <a:r>
              <a:rPr lang="de-DE" i="1" baseline="0" dirty="0"/>
              <a:t>Russlanddeutsche. </a:t>
            </a:r>
            <a:r>
              <a:rPr lang="de-DE" i="0" baseline="0" dirty="0"/>
              <a:t>In unserem Gespräch mit Steven hat sich herausgestellt, dass Steven einige Fragen zu seiner Familie bzw. zu ihrer Geschichte nicht selbst beantworten kann.</a:t>
            </a:r>
          </a:p>
          <a:p>
            <a:r>
              <a:rPr lang="de-DE" i="0" baseline="0" dirty="0"/>
              <a:t>Schaut mal: Das sind seine Fragen.“</a:t>
            </a:r>
            <a:endParaRPr lang="de-DE" i="1" dirty="0"/>
          </a:p>
        </p:txBody>
      </p:sp>
      <p:sp>
        <p:nvSpPr>
          <p:cNvPr id="4" name="Foliennummernplatzhalter 3"/>
          <p:cNvSpPr>
            <a:spLocks noGrp="1"/>
          </p:cNvSpPr>
          <p:nvPr>
            <p:ph type="sldNum" sz="quarter" idx="10"/>
          </p:nvPr>
        </p:nvSpPr>
        <p:spPr/>
        <p:txBody>
          <a:bodyPr/>
          <a:lstStyle/>
          <a:p>
            <a:fld id="{17489273-802F-4832-B569-BA8F8035DE5D}" type="slidenum">
              <a:rPr lang="de-DE" smtClean="0"/>
              <a:t>47</a:t>
            </a:fld>
            <a:endParaRPr lang="de-DE"/>
          </a:p>
        </p:txBody>
      </p:sp>
    </p:spTree>
    <p:extLst>
      <p:ext uri="{BB962C8B-B14F-4D97-AF65-F5344CB8AC3E}">
        <p14:creationId xmlns:p14="http://schemas.microsoft.com/office/powerpoint/2010/main" val="3200249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48</a:t>
            </a:fld>
            <a:endParaRPr lang="de-DE"/>
          </a:p>
        </p:txBody>
      </p:sp>
    </p:spTree>
    <p:extLst>
      <p:ext uri="{BB962C8B-B14F-4D97-AF65-F5344CB8AC3E}">
        <p14:creationId xmlns:p14="http://schemas.microsoft.com/office/powerpoint/2010/main" val="20809231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„Vielleicht könnt ihr Steven als Historiker bei der einen oder anderen Frage schon helfen? Oder ihr habt eine Idee?“ (Die Stunde zu den Russlanddeutschen, insbesondere</a:t>
            </a:r>
            <a:r>
              <a:rPr lang="de-DE" baseline="0" dirty="0"/>
              <a:t> die Gründe für die Übersiedlung nach Russland unter Katharina der Großen und die kollektive Deportation aller Russlanddeutschen nach dem Angriff NS-Deutschlands auf die Sowjetunion 1941 ist bereits unterrichtet worden.)</a:t>
            </a:r>
            <a:endParaRPr lang="de-DE" dirty="0"/>
          </a:p>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49</a:t>
            </a:fld>
            <a:endParaRPr lang="de-DE"/>
          </a:p>
        </p:txBody>
      </p:sp>
    </p:spTree>
    <p:extLst>
      <p:ext uri="{BB962C8B-B14F-4D97-AF65-F5344CB8AC3E}">
        <p14:creationId xmlns:p14="http://schemas.microsoft.com/office/powerpoint/2010/main" val="36973722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Folie kann,</a:t>
            </a:r>
            <a:r>
              <a:rPr lang="de-DE" baseline="0" dirty="0"/>
              <a:t> muss aber nicht verwendet werden. Sie stärkt die Vermutung der </a:t>
            </a:r>
            <a:r>
              <a:rPr lang="de-DE" baseline="0" dirty="0" err="1"/>
              <a:t>SuS</a:t>
            </a:r>
            <a:r>
              <a:rPr lang="de-DE" baseline="0" dirty="0"/>
              <a:t>, dass die massenhafte Ausreise russlanddeutscher Familien etwas mit den Reformen Gorbatschows und dem Ende der Sowjetunion zu tun haben kann.</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50</a:t>
            </a:fld>
            <a:endParaRPr lang="de-DE"/>
          </a:p>
        </p:txBody>
      </p:sp>
    </p:spTree>
    <p:extLst>
      <p:ext uri="{BB962C8B-B14F-4D97-AF65-F5344CB8AC3E}">
        <p14:creationId xmlns:p14="http://schemas.microsoft.com/office/powerpoint/2010/main" val="38063386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Auf jeden Fall sollten an dieser Stelle unbedingt noch einmal (kurz?!) die drei Wendepunkte der russlanddeutschen Geschichte wiederholt werden, da die Stunde sonst nicht funktioniert.</a:t>
            </a:r>
          </a:p>
          <a:p>
            <a:r>
              <a:rPr lang="de-DE" dirty="0"/>
              <a:t>Meine</a:t>
            </a:r>
            <a:r>
              <a:rPr lang="de-DE" baseline="0" dirty="0"/>
              <a:t> Erfahrung in der 11. Jahrgangsstufe war, dass vor allem über die Deportation und Zwangsarbeit der Russlanddeutschen unter Stalin 1941ff. keine Kenntnisse vorhanden waren, so dass ich diese </a:t>
            </a:r>
            <a:r>
              <a:rPr lang="de-DE" baseline="0" dirty="0" err="1"/>
              <a:t>entscheidendenPhase</a:t>
            </a:r>
            <a:r>
              <a:rPr lang="de-DE" baseline="0" dirty="0"/>
              <a:t> des kollektiven Gedächtnisses der Russlanddeutschen noch einmal ausführlich wiederholte. (vgl. die folgenden Folien)</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51</a:t>
            </a:fld>
            <a:endParaRPr lang="de-DE"/>
          </a:p>
        </p:txBody>
      </p:sp>
    </p:spTree>
    <p:extLst>
      <p:ext uri="{BB962C8B-B14F-4D97-AF65-F5344CB8AC3E}">
        <p14:creationId xmlns:p14="http://schemas.microsoft.com/office/powerpoint/2010/main" val="4586180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folgenden Folien beziehen sich auf den Unterrichtsentwurf zur</a:t>
            </a:r>
            <a:r>
              <a:rPr lang="de-DE" baseline="0" dirty="0"/>
              <a:t> Nationalitätenpolitik und zum Terror der Stalinzeit am Beispiel der Russlanddeutschen,</a:t>
            </a:r>
            <a:endParaRPr lang="de-DE" dirty="0"/>
          </a:p>
          <a:p>
            <a:r>
              <a:rPr lang="de-DE" baseline="0" dirty="0"/>
              <a:t>vgl. https://lehrerfortbildung-bw.de/u_gewi/geschichte/gym/bp2016/fb8/3_kl10/05_bsp1/1_entwurf/</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52</a:t>
            </a:fld>
            <a:endParaRPr lang="de-DE"/>
          </a:p>
        </p:txBody>
      </p:sp>
    </p:spTree>
    <p:extLst>
      <p:ext uri="{BB962C8B-B14F-4D97-AF65-F5344CB8AC3E}">
        <p14:creationId xmlns:p14="http://schemas.microsoft.com/office/powerpoint/2010/main" val="13637481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Nach</a:t>
            </a:r>
            <a:r>
              <a:rPr lang="de-DE" baseline="0" dirty="0"/>
              <a:t> dieser Wiederholung der drei Wendepunkte in der Geschichte der Russlanddeutschen folgt nun die erste Erarbeitungsphase anhand von Zeitzeugeninterviews. (vgl. Unterrichtsentwurf und Unterrichtsmaterial). </a:t>
            </a:r>
          </a:p>
          <a:p>
            <a:r>
              <a:rPr lang="de-DE" baseline="0" dirty="0"/>
              <a:t>Als</a:t>
            </a:r>
            <a:r>
              <a:rPr lang="de-DE" b="1" baseline="0" dirty="0"/>
              <a:t> Überleitung </a:t>
            </a:r>
            <a:r>
              <a:rPr lang="de-DE" baseline="0" dirty="0"/>
              <a:t>dient die naheliegende Frage, welche </a:t>
            </a:r>
            <a:r>
              <a:rPr lang="de-DE" b="1" baseline="0" dirty="0"/>
              <a:t>Gründe</a:t>
            </a:r>
            <a:r>
              <a:rPr lang="de-DE" baseline="0" dirty="0"/>
              <a:t> für die Übersiedlung die </a:t>
            </a:r>
            <a:r>
              <a:rPr lang="de-DE" baseline="0" dirty="0" err="1"/>
              <a:t>SuS</a:t>
            </a:r>
            <a:r>
              <a:rPr lang="de-DE" baseline="0" dirty="0"/>
              <a:t> denn selbst </a:t>
            </a:r>
            <a:r>
              <a:rPr lang="de-DE" b="1" baseline="0" dirty="0"/>
              <a:t>vermuten</a:t>
            </a:r>
            <a:r>
              <a:rPr lang="de-DE" baseline="0" dirty="0"/>
              <a:t>. </a:t>
            </a:r>
          </a:p>
        </p:txBody>
      </p:sp>
      <p:sp>
        <p:nvSpPr>
          <p:cNvPr id="4" name="Foliennummernplatzhalter 3"/>
          <p:cNvSpPr>
            <a:spLocks noGrp="1"/>
          </p:cNvSpPr>
          <p:nvPr>
            <p:ph type="sldNum" sz="quarter" idx="10"/>
          </p:nvPr>
        </p:nvSpPr>
        <p:spPr/>
        <p:txBody>
          <a:bodyPr/>
          <a:lstStyle/>
          <a:p>
            <a:fld id="{17489273-802F-4832-B569-BA8F8035DE5D}" type="slidenum">
              <a:rPr lang="de-DE" smtClean="0"/>
              <a:t>58</a:t>
            </a:fld>
            <a:endParaRPr lang="de-DE"/>
          </a:p>
        </p:txBody>
      </p:sp>
    </p:spTree>
    <p:extLst>
      <p:ext uri="{BB962C8B-B14F-4D97-AF65-F5344CB8AC3E}">
        <p14:creationId xmlns:p14="http://schemas.microsoft.com/office/powerpoint/2010/main" val="13318980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a:t>Unsere Sorge, dass die Quellen zu lang sein könnten, bestätigte sich nicht, im Gegenteil: </a:t>
            </a:r>
            <a:br>
              <a:rPr lang="de-DE" baseline="0" dirty="0"/>
            </a:br>
            <a:r>
              <a:rPr lang="de-DE" baseline="0" dirty="0"/>
              <a:t>In der Reflexion der Unterrichtsstunde bestätigten zahlreiche </a:t>
            </a:r>
            <a:r>
              <a:rPr lang="de-DE" baseline="0" dirty="0" err="1"/>
              <a:t>SuS</a:t>
            </a:r>
            <a:r>
              <a:rPr lang="de-DE" baseline="0" dirty="0"/>
              <a:t>, dass die Quellen gut zu verstehen und leicht zu bearbeiten seien. Einige hoben auch die attraktive Gestaltung der Materials (z.B. den kasachischen Reisepass von Andrej </a:t>
            </a:r>
            <a:r>
              <a:rPr lang="de-DE" baseline="0" dirty="0" err="1"/>
              <a:t>Lakman</a:t>
            </a:r>
            <a:r>
              <a:rPr lang="de-DE" baseline="0" dirty="0"/>
              <a:t>) als besonders motivierend hervor.</a:t>
            </a:r>
            <a:endParaRPr lang="de-DE" dirty="0"/>
          </a:p>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59</a:t>
            </a:fld>
            <a:endParaRPr lang="de-DE"/>
          </a:p>
        </p:txBody>
      </p:sp>
    </p:spTree>
    <p:extLst>
      <p:ext uri="{BB962C8B-B14F-4D97-AF65-F5344CB8AC3E}">
        <p14:creationId xmlns:p14="http://schemas.microsoft.com/office/powerpoint/2010/main" val="40951985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Falls in der Fortbildung die Zeit für eine Lesephase der </a:t>
            </a:r>
            <a:r>
              <a:rPr lang="de-DE" dirty="0" err="1"/>
              <a:t>KuK</a:t>
            </a:r>
            <a:r>
              <a:rPr lang="de-DE" dirty="0"/>
              <a:t> zu kurz sein sollte, habe ich hier einige zentrale Zitate</a:t>
            </a:r>
            <a:r>
              <a:rPr lang="de-DE" baseline="0" dirty="0"/>
              <a:t> herausgegriffen, die von den </a:t>
            </a:r>
            <a:r>
              <a:rPr lang="de-DE" baseline="0" dirty="0" err="1"/>
              <a:t>SuS</a:t>
            </a:r>
            <a:r>
              <a:rPr lang="de-DE" baseline="0" dirty="0"/>
              <a:t> aus den Materialien herausgearbeitet wurden.</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60</a:t>
            </a:fld>
            <a:endParaRPr lang="de-DE"/>
          </a:p>
        </p:txBody>
      </p:sp>
    </p:spTree>
    <p:extLst>
      <p:ext uri="{BB962C8B-B14F-4D97-AF65-F5344CB8AC3E}">
        <p14:creationId xmlns:p14="http://schemas.microsoft.com/office/powerpoint/2010/main" val="3333270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Steven Ulbricht ist ein Schüler vom Melanchthon-Gymnasium in Bretten.</a:t>
            </a:r>
          </a:p>
          <a:p>
            <a:r>
              <a:rPr lang="de-DE" dirty="0"/>
              <a:t>Er hat seine Zustimmung erteilt, </a:t>
            </a:r>
            <a:r>
              <a:rPr lang="de-DE" baseline="0" dirty="0"/>
              <a:t>sein Foto sozusagen als anschaulichen „Prototypen“ für Unterrichtszwecke zu verwenden.</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4</a:t>
            </a:fld>
            <a:endParaRPr lang="de-DE"/>
          </a:p>
        </p:txBody>
      </p:sp>
    </p:spTree>
    <p:extLst>
      <p:ext uri="{BB962C8B-B14F-4D97-AF65-F5344CB8AC3E}">
        <p14:creationId xmlns:p14="http://schemas.microsoft.com/office/powerpoint/2010/main" val="40218087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Nachdem die Gründe für die Auswanderung erarbeitet</a:t>
            </a:r>
            <a:r>
              <a:rPr lang="de-DE" baseline="0" dirty="0"/>
              <a:t> und notiert sind, begründen die </a:t>
            </a:r>
            <a:r>
              <a:rPr lang="de-DE" baseline="0" dirty="0" err="1"/>
              <a:t>SuS</a:t>
            </a:r>
            <a:r>
              <a:rPr lang="de-DE" baseline="0" dirty="0"/>
              <a:t>, welche Gründe ihrer Meinung nach besonders ausschlaggebend gewesen sein könnten. (vgl. Aufgabenstellung auf dem Arbeitsblatt).</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61</a:t>
            </a:fld>
            <a:endParaRPr lang="de-DE"/>
          </a:p>
        </p:txBody>
      </p:sp>
    </p:spTree>
    <p:extLst>
      <p:ext uri="{BB962C8B-B14F-4D97-AF65-F5344CB8AC3E}">
        <p14:creationId xmlns:p14="http://schemas.microsoft.com/office/powerpoint/2010/main" val="290078105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Es folgt die zweite Erarbeitungsphase, auf</a:t>
            </a:r>
            <a:r>
              <a:rPr lang="de-DE" baseline="0" dirty="0"/>
              <a:t> die sich leicht überleiten lässt: „Was vermutet ihr: Mit welchen Schwierigkeiten hatten viele russlanddeutsche Aussiedler vor allem zu Beginn zu kämpfen?“</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62</a:t>
            </a:fld>
            <a:endParaRPr lang="de-DE"/>
          </a:p>
        </p:txBody>
      </p:sp>
    </p:spTree>
    <p:extLst>
      <p:ext uri="{BB962C8B-B14F-4D97-AF65-F5344CB8AC3E}">
        <p14:creationId xmlns:p14="http://schemas.microsoft.com/office/powerpoint/2010/main" val="17268526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Es folgt die Erarbeitung</a:t>
            </a:r>
            <a:r>
              <a:rPr lang="de-DE" baseline="0" dirty="0"/>
              <a:t> (vgl. Unterrichtsmaterial)…</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63</a:t>
            </a:fld>
            <a:endParaRPr lang="de-DE"/>
          </a:p>
        </p:txBody>
      </p:sp>
    </p:spTree>
    <p:extLst>
      <p:ext uri="{BB962C8B-B14F-4D97-AF65-F5344CB8AC3E}">
        <p14:creationId xmlns:p14="http://schemas.microsoft.com/office/powerpoint/2010/main" val="42340076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 nach der Fixierung der Ergebnisse folgt erneut die Einschätzungsfrage, </a:t>
            </a:r>
            <a:r>
              <a:rPr lang="de-DE" b="1" dirty="0"/>
              <a:t>welche Schwierigkeiten </a:t>
            </a:r>
            <a:r>
              <a:rPr lang="de-DE" dirty="0"/>
              <a:t>nach Meinung der </a:t>
            </a:r>
            <a:r>
              <a:rPr lang="de-DE" dirty="0" err="1"/>
              <a:t>SuS</a:t>
            </a:r>
            <a:r>
              <a:rPr lang="de-DE" dirty="0"/>
              <a:t> </a:t>
            </a:r>
            <a:r>
              <a:rPr lang="de-DE" b="1" dirty="0"/>
              <a:t>besonders stark </a:t>
            </a:r>
            <a:r>
              <a:rPr lang="de-DE" dirty="0"/>
              <a:t>wiegen.</a:t>
            </a:r>
            <a:r>
              <a:rPr lang="de-DE" baseline="0" dirty="0"/>
              <a:t> Im Unterrichtsgespräch wird deutlich, dass die Zuschreibung einer Identität von außen (In der UdSSR als Deutsche, in Deutschland als Russen) ein schwerwiegendes Problem für viele darstellt(e).</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65</a:t>
            </a:fld>
            <a:endParaRPr lang="de-DE"/>
          </a:p>
        </p:txBody>
      </p:sp>
    </p:spTree>
    <p:extLst>
      <p:ext uri="{BB962C8B-B14F-4D97-AF65-F5344CB8AC3E}">
        <p14:creationId xmlns:p14="http://schemas.microsoft.com/office/powerpoint/2010/main" val="22376815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Rückbezug zum Einstieg:</a:t>
            </a:r>
            <a:r>
              <a:rPr lang="de-DE" sz="1200" kern="1200" baseline="0" dirty="0">
                <a:solidFill>
                  <a:schemeClr val="tx1"/>
                </a:solidFill>
                <a:effectLst/>
                <a:latin typeface="+mn-lt"/>
                <a:ea typeface="+mn-ea"/>
                <a:cs typeface="+mn-cs"/>
              </a:rPr>
              <a:t> </a:t>
            </a:r>
            <a:r>
              <a:rPr lang="de-DE" sz="1200" kern="1200" dirty="0">
                <a:solidFill>
                  <a:schemeClr val="tx1"/>
                </a:solidFill>
                <a:effectLst/>
                <a:latin typeface="+mn-lt"/>
                <a:ea typeface="+mn-ea"/>
                <a:cs typeface="+mn-cs"/>
              </a:rPr>
              <a:t>Die </a:t>
            </a:r>
            <a:r>
              <a:rPr lang="de-DE" sz="1200" kern="1200" dirty="0" err="1">
                <a:solidFill>
                  <a:schemeClr val="tx1"/>
                </a:solidFill>
                <a:effectLst/>
                <a:latin typeface="+mn-lt"/>
                <a:ea typeface="+mn-ea"/>
                <a:cs typeface="+mn-cs"/>
              </a:rPr>
              <a:t>SuS</a:t>
            </a:r>
            <a:r>
              <a:rPr lang="de-DE" sz="1200" kern="1200" dirty="0">
                <a:solidFill>
                  <a:schemeClr val="tx1"/>
                </a:solidFill>
                <a:effectLst/>
                <a:latin typeface="+mn-lt"/>
                <a:ea typeface="+mn-ea"/>
                <a:cs typeface="+mn-cs"/>
              </a:rPr>
              <a:t> können nun Stevens Fragen aus dem Einstieg </a:t>
            </a:r>
            <a:r>
              <a:rPr lang="de-DE" sz="1200" kern="1200" baseline="0" dirty="0">
                <a:solidFill>
                  <a:schemeClr val="tx1"/>
                </a:solidFill>
                <a:effectLst/>
                <a:latin typeface="+mn-lt"/>
                <a:ea typeface="+mn-ea"/>
                <a:cs typeface="+mn-cs"/>
              </a:rPr>
              <a:t>beantworten.</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Besonderes</a:t>
            </a:r>
            <a:r>
              <a:rPr lang="de-DE" sz="1200" kern="1200" baseline="0" dirty="0">
                <a:solidFill>
                  <a:schemeClr val="tx1"/>
                </a:solidFill>
                <a:effectLst/>
                <a:latin typeface="+mn-lt"/>
                <a:ea typeface="+mn-ea"/>
                <a:cs typeface="+mn-cs"/>
              </a:rPr>
              <a:t> Gewicht liegt in dieser Phase auf der </a:t>
            </a:r>
            <a:r>
              <a:rPr lang="de-DE" sz="1200" b="1" kern="1200" baseline="0" dirty="0">
                <a:solidFill>
                  <a:schemeClr val="tx1"/>
                </a:solidFill>
                <a:effectLst/>
                <a:latin typeface="+mn-lt"/>
                <a:ea typeface="+mn-ea"/>
                <a:cs typeface="+mn-cs"/>
              </a:rPr>
              <a:t>Leitfrage</a:t>
            </a:r>
            <a:r>
              <a:rPr lang="de-DE" sz="1200" kern="1200" baseline="0" dirty="0">
                <a:solidFill>
                  <a:schemeClr val="tx1"/>
                </a:solidFill>
                <a:effectLst/>
                <a:latin typeface="+mn-lt"/>
                <a:ea typeface="+mn-ea"/>
                <a:cs typeface="+mn-cs"/>
              </a:rPr>
              <a:t>: </a:t>
            </a:r>
            <a:r>
              <a:rPr lang="de-DE" sz="1200" kern="1200" dirty="0">
                <a:solidFill>
                  <a:schemeClr val="tx1"/>
                </a:solidFill>
                <a:effectLst/>
                <a:latin typeface="+mn-lt"/>
                <a:ea typeface="+mn-ea"/>
                <a:cs typeface="+mn-cs"/>
              </a:rPr>
              <a:t>Warum wissen wir so wenig über die Russlanddeutschen?</a:t>
            </a:r>
          </a:p>
          <a:p>
            <a:r>
              <a:rPr lang="de-DE" sz="1200" kern="1200" dirty="0">
                <a:solidFill>
                  <a:schemeClr val="tx1"/>
                </a:solidFill>
                <a:effectLst/>
                <a:latin typeface="+mn-lt"/>
                <a:ea typeface="+mn-ea"/>
                <a:cs typeface="+mn-cs"/>
              </a:rPr>
              <a:t>Wie lässt sich das unauffällige Verhalten vieler Russlanddeutscher, die „Unsichtbarkeit“ (M4) möglicherweise erklären? (vgl. z.B.</a:t>
            </a:r>
            <a:r>
              <a:rPr lang="de-DE" sz="1200" kern="1200" baseline="0" dirty="0">
                <a:solidFill>
                  <a:schemeClr val="tx1"/>
                </a:solidFill>
                <a:effectLst/>
                <a:latin typeface="+mn-lt"/>
                <a:ea typeface="+mn-ea"/>
                <a:cs typeface="+mn-cs"/>
              </a:rPr>
              <a:t> Alma </a:t>
            </a:r>
            <a:r>
              <a:rPr lang="de-DE" sz="1200" kern="1200" baseline="0" dirty="0" err="1">
                <a:solidFill>
                  <a:schemeClr val="tx1"/>
                </a:solidFill>
                <a:effectLst/>
                <a:latin typeface="+mn-lt"/>
                <a:ea typeface="+mn-ea"/>
                <a:cs typeface="+mn-cs"/>
              </a:rPr>
              <a:t>Lakman</a:t>
            </a:r>
            <a:r>
              <a:rPr lang="de-DE" sz="1200" kern="1200" baseline="0" dirty="0">
                <a:solidFill>
                  <a:schemeClr val="tx1"/>
                </a:solidFill>
                <a:effectLst/>
                <a:latin typeface="+mn-lt"/>
                <a:ea typeface="+mn-ea"/>
                <a:cs typeface="+mn-cs"/>
              </a:rPr>
              <a:t> in I, M1: „</a:t>
            </a:r>
            <a:r>
              <a:rPr lang="de-DE" sz="1200" kern="1200" dirty="0">
                <a:solidFill>
                  <a:schemeClr val="tx1"/>
                </a:solidFill>
                <a:effectLst/>
                <a:latin typeface="+mn-lt"/>
                <a:ea typeface="+mn-ea"/>
                <a:cs typeface="+mn-cs"/>
              </a:rPr>
              <a:t>Wir haben immer geschwiegen, haben nie etwas gesagt und wir sind zu schweigen gewohnt, es ist doch bis heute so.“ oder Andrej </a:t>
            </a:r>
            <a:r>
              <a:rPr lang="de-DE" sz="1200" kern="1200" dirty="0" err="1">
                <a:solidFill>
                  <a:schemeClr val="tx1"/>
                </a:solidFill>
                <a:effectLst/>
                <a:latin typeface="+mn-lt"/>
                <a:ea typeface="+mn-ea"/>
                <a:cs typeface="+mn-cs"/>
              </a:rPr>
              <a:t>Lakman</a:t>
            </a:r>
            <a:r>
              <a:rPr lang="de-DE" sz="1200" kern="1200" dirty="0">
                <a:solidFill>
                  <a:schemeClr val="tx1"/>
                </a:solidFill>
                <a:effectLst/>
                <a:latin typeface="+mn-lt"/>
                <a:ea typeface="+mn-ea"/>
                <a:cs typeface="+mn-cs"/>
              </a:rPr>
              <a:t> in II, M3: „Wir hatten schon in Kasachstan versucht, unauffällig zu leben und in der Öffentlichkeit nicht als Deutsche aufzufallen. Das konnten wir. Nun versuchten wir wieder, uns anzupassen und unauffällig zu sein, um nicht für Russen gehalten zu werden. Ein Beispiel: Wenn wir einkaufen, unterhalten wir uns noch heute sehr leise, damit niemand unseren Akzent hört.“</a:t>
            </a:r>
          </a:p>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66</a:t>
            </a:fld>
            <a:endParaRPr lang="de-DE"/>
          </a:p>
        </p:txBody>
      </p:sp>
    </p:spTree>
    <p:extLst>
      <p:ext uri="{BB962C8B-B14F-4D97-AF65-F5344CB8AC3E}">
        <p14:creationId xmlns:p14="http://schemas.microsoft.com/office/powerpoint/2010/main" val="16624014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a:t>
            </a:r>
            <a:r>
              <a:rPr lang="de-DE" baseline="0" dirty="0"/>
              <a:t> den Erprobungsstunden wiesen </a:t>
            </a:r>
            <a:r>
              <a:rPr lang="de-DE" baseline="0" dirty="0" err="1"/>
              <a:t>SuS</a:t>
            </a:r>
            <a:r>
              <a:rPr lang="de-DE" baseline="0" dirty="0"/>
              <a:t> darauf hin, dass die aktuelle Unterrichtsstunde selbst einen wichtigen Beitrag liefern würde. Und während des Unterrichts blätterten einzelne </a:t>
            </a:r>
            <a:r>
              <a:rPr lang="de-DE" baseline="0" dirty="0" err="1"/>
              <a:t>SuS</a:t>
            </a:r>
            <a:r>
              <a:rPr lang="de-DE" baseline="0" dirty="0"/>
              <a:t> im Lehrbuch und stellten fest, dass auch dort recht wenig zu finden sei.</a:t>
            </a:r>
          </a:p>
          <a:p>
            <a:r>
              <a:rPr lang="de-DE" baseline="0" dirty="0"/>
              <a:t>Nach den Vorschlägen der </a:t>
            </a:r>
            <a:r>
              <a:rPr lang="de-DE" baseline="0" dirty="0" err="1"/>
              <a:t>SuS</a:t>
            </a:r>
            <a:r>
              <a:rPr lang="de-DE" baseline="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u="sng" kern="1200" dirty="0">
                <a:solidFill>
                  <a:schemeClr val="tx1"/>
                </a:solidFill>
                <a:effectLst/>
                <a:latin typeface="+mn-lt"/>
                <a:ea typeface="+mn-ea"/>
                <a:cs typeface="+mn-cs"/>
              </a:rPr>
              <a:t>Überleitung</a:t>
            </a:r>
            <a:r>
              <a:rPr lang="de-DE" sz="1200" kern="1200" dirty="0">
                <a:solidFill>
                  <a:schemeClr val="tx1"/>
                </a:solidFill>
                <a:effectLst/>
                <a:latin typeface="+mn-lt"/>
                <a:ea typeface="+mn-ea"/>
                <a:cs typeface="+mn-cs"/>
              </a:rPr>
              <a:t>: (Lehrer-)Kalender checken – welche Feier- und Gedenktage sind in vielen Kalendern vermerkt? Wie können wir den russlanddeutschen Gedenktag am 28.08. stärker ins öffentliche Bewusstsein bringen?</a:t>
            </a:r>
          </a:p>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68</a:t>
            </a:fld>
            <a:endParaRPr lang="de-DE"/>
          </a:p>
        </p:txBody>
      </p:sp>
    </p:spTree>
    <p:extLst>
      <p:ext uri="{BB962C8B-B14F-4D97-AF65-F5344CB8AC3E}">
        <p14:creationId xmlns:p14="http://schemas.microsoft.com/office/powerpoint/2010/main" val="10066751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Der o.g. Arbeitsauftrag kann auch eine geeignete Hausaufgabe darstellen,</a:t>
            </a:r>
            <a:r>
              <a:rPr lang="de-DE" baseline="0" dirty="0"/>
              <a:t> dient der Wiederholung, Festigung und natürlich auch der Motivation. Die Klasse entscheidet, welcher Leserbrief (Rahmen: kurz, prägnant) an die örtliche Presse geschickt werden soll. Wird er veröffentlicht? Wird es Reaktionen auf den Leserbrief geben?</a:t>
            </a:r>
          </a:p>
          <a:p>
            <a:r>
              <a:rPr lang="de-DE" b="1" baseline="0" dirty="0"/>
              <a:t>Fazit zur Stunde</a:t>
            </a:r>
            <a:r>
              <a:rPr lang="de-DE" baseline="0" dirty="0"/>
              <a:t>: Die Rückmeldungen der </a:t>
            </a:r>
            <a:r>
              <a:rPr lang="de-DE" baseline="0" dirty="0" err="1"/>
              <a:t>SuS</a:t>
            </a:r>
            <a:r>
              <a:rPr lang="de-DE" baseline="0" dirty="0"/>
              <a:t> zu den Erprobungsstunden waren durchweg positiv. Die Thematik ist offenbar nicht nur für Jugendliche interessant, deren Vorfahren Russlanddeutsche sind, sondern ganz offenbar auch für deren Mitschüler*innen, die sich in den verschiedenen Arbeitsphasen meist intensiv einbrachten. Positive Rückmeldungen gab es vor allem für den Einstieg (schülernah, motivierend) und die Materialien, die als leicht verständlich und motivierend eingeschätzt wurden. Interessant waren die </a:t>
            </a:r>
            <a:r>
              <a:rPr lang="de-DE" b="1" baseline="0" dirty="0"/>
              <a:t>Bemerkungen von </a:t>
            </a:r>
            <a:r>
              <a:rPr lang="de-DE" b="1" baseline="0" dirty="0" err="1"/>
              <a:t>SuS</a:t>
            </a:r>
            <a:r>
              <a:rPr lang="de-DE" baseline="0" dirty="0"/>
              <a:t>, deren Vorfahren </a:t>
            </a:r>
            <a:r>
              <a:rPr lang="de-DE" b="1" baseline="0" dirty="0"/>
              <a:t>türkischen Migrationshintergrund</a:t>
            </a:r>
            <a:r>
              <a:rPr lang="de-DE" baseline="0" dirty="0"/>
              <a:t> haben: Sie bestätigten den Zwiespalt, in der Türkei als „Deutsche“ und in Deutschland als „Türken“ wahrgenommen zu werden.</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69</a:t>
            </a:fld>
            <a:endParaRPr lang="de-DE"/>
          </a:p>
        </p:txBody>
      </p:sp>
    </p:spTree>
    <p:extLst>
      <p:ext uri="{BB962C8B-B14F-4D97-AF65-F5344CB8AC3E}">
        <p14:creationId xmlns:p14="http://schemas.microsoft.com/office/powerpoint/2010/main" val="1915542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Zum Abschluss des Vortrags erscheinen die Äußerungen von Artur </a:t>
            </a:r>
            <a:r>
              <a:rPr lang="de-DE" dirty="0" err="1"/>
              <a:t>Weigandt</a:t>
            </a:r>
            <a:r>
              <a:rPr lang="de-DE" dirty="0"/>
              <a:t> aus der FAZ als recht eindrücklich.</a:t>
            </a:r>
            <a:r>
              <a:rPr lang="de-DE" baseline="0" dirty="0"/>
              <a:t> Im privaten Email-Austausch antwortete er auf die Frage aus dem Unterricht „</a:t>
            </a:r>
            <a:r>
              <a:rPr lang="de-DE" dirty="0"/>
              <a:t>Was könnte man tun, damit wir mehr über die Russlanddeutschen wissen?“:</a:t>
            </a:r>
          </a:p>
          <a:p>
            <a:r>
              <a:rPr lang="de-DE" dirty="0"/>
              <a:t>„Was zur Sichtbarmachung Russlanddeutscher, Aussiedler und postsowjetischer Migranten … beitragen würde, wäre eine intensivere Auseinandersetzung mit der Geschichte derer … Stalinistische Deportationen sind relevant! …Ich kann mich sehr gut erinnern, dass in meiner Schulzeit</a:t>
            </a:r>
            <a:r>
              <a:rPr lang="de-DE" baseline="0" dirty="0"/>
              <a:t> kein Wort über deutsche Minderheiten im Ausland verloren wurde. Wir blieben die „Russen“. … „</a:t>
            </a:r>
          </a:p>
        </p:txBody>
      </p:sp>
      <p:sp>
        <p:nvSpPr>
          <p:cNvPr id="4" name="Foliennummernplatzhalter 3"/>
          <p:cNvSpPr>
            <a:spLocks noGrp="1"/>
          </p:cNvSpPr>
          <p:nvPr>
            <p:ph type="sldNum" sz="quarter" idx="10"/>
          </p:nvPr>
        </p:nvSpPr>
        <p:spPr/>
        <p:txBody>
          <a:bodyPr/>
          <a:lstStyle/>
          <a:p>
            <a:fld id="{17489273-802F-4832-B569-BA8F8035DE5D}" type="slidenum">
              <a:rPr lang="de-DE" smtClean="0"/>
              <a:t>70</a:t>
            </a:fld>
            <a:endParaRPr lang="de-DE"/>
          </a:p>
        </p:txBody>
      </p:sp>
    </p:spTree>
    <p:extLst>
      <p:ext uri="{BB962C8B-B14F-4D97-AF65-F5344CB8AC3E}">
        <p14:creationId xmlns:p14="http://schemas.microsoft.com/office/powerpoint/2010/main" val="3428745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Folie soll den Kolleginnen und Kollegen schnell einen Überblick über die drei</a:t>
            </a:r>
            <a:r>
              <a:rPr lang="de-DE" baseline="0" dirty="0"/>
              <a:t> Generationen von Russlanddeutschen geben. Sie dient auch im weiteren Verlauf des Vortrags als anschauliche Folie der idealtypischen drei Generationen, die heute in Deutschland leben. Zur Vereinfachung gehe ich dabei für die Generationen jeweils von 25-Jahr-Zeiträumen aus.</a:t>
            </a:r>
          </a:p>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5</a:t>
            </a:fld>
            <a:endParaRPr lang="de-DE"/>
          </a:p>
        </p:txBody>
      </p:sp>
    </p:spTree>
    <p:extLst>
      <p:ext uri="{BB962C8B-B14F-4D97-AF65-F5344CB8AC3E}">
        <p14:creationId xmlns:p14="http://schemas.microsoft.com/office/powerpoint/2010/main" val="679845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Um sich besser</a:t>
            </a:r>
            <a:r>
              <a:rPr lang="de-DE" baseline="0" dirty="0"/>
              <a:t> zu orientieren, sollte in Erinnerung gerufen werden, dass </a:t>
            </a:r>
            <a:r>
              <a:rPr lang="de-DE" b="1" baseline="0" dirty="0"/>
              <a:t>die Entscheidung</a:t>
            </a:r>
            <a:r>
              <a:rPr lang="de-DE" baseline="0" dirty="0"/>
              <a:t>, in die Bundesrepublik Deutschland auszuwandern, </a:t>
            </a:r>
            <a:r>
              <a:rPr lang="de-DE" b="1" baseline="0" dirty="0"/>
              <a:t>meistens von den Großeltern </a:t>
            </a:r>
            <a:r>
              <a:rPr lang="de-DE" baseline="0" dirty="0"/>
              <a:t>unserer heutigen Schülerinnen und Schüler getroffen wurde. Sie werden auf der Folie als „1. Generation“ bezeichnet. </a:t>
            </a:r>
          </a:p>
          <a:p>
            <a:r>
              <a:rPr lang="de-DE" baseline="0" dirty="0"/>
              <a:t>Idealtypisch wird das Jahr 1995 angenommen. Stevens Großeltern beschlossen, so wie hunderttausende andere Russlanddeutsche, ihre Heimat (Kasachstan) für immer zu verlassen und in das Land ihrer Vorfahren auszuwandern. </a:t>
            </a:r>
            <a:r>
              <a:rPr lang="de-DE" b="1" baseline="0" dirty="0"/>
              <a:t>Die Kinder dieser 1. Generation waren </a:t>
            </a:r>
            <a:r>
              <a:rPr lang="de-DE" baseline="0" dirty="0"/>
              <a:t>zum Zeitpunkt der Übersiedlung meistens </a:t>
            </a:r>
            <a:r>
              <a:rPr lang="de-DE" b="1" baseline="0" dirty="0"/>
              <a:t>Kinder bzw. Jugendliche </a:t>
            </a:r>
            <a:r>
              <a:rPr lang="de-DE" baseline="0" dirty="0"/>
              <a:t>(in unserem idealtypischen Beispiel Teenager im Alter von 15 Jahren). </a:t>
            </a:r>
          </a:p>
          <a:p>
            <a:r>
              <a:rPr lang="de-DE" baseline="0" dirty="0"/>
              <a:t>Die erste und  zweite Generation machte häufig die irritierende Erfahrung, dass entgegen ihrer Erwartung sie in Deutschland </a:t>
            </a:r>
            <a:r>
              <a:rPr lang="de-DE" b="1" baseline="0" dirty="0"/>
              <a:t>nicht als Deutsche wahrgenommen wurden</a:t>
            </a:r>
            <a:r>
              <a:rPr lang="de-DE" baseline="0" dirty="0"/>
              <a:t>, sondern als Russen – nachdem sie in der Sowjetunion und in Kasachstan (und Russland nach 1991) genau umgekehrt häufig als Deutsche diskriminiert worden waren. </a:t>
            </a:r>
          </a:p>
          <a:p>
            <a:r>
              <a:rPr lang="de-DE" baseline="0" dirty="0"/>
              <a:t>Die </a:t>
            </a:r>
            <a:r>
              <a:rPr lang="de-DE" b="1" baseline="0" dirty="0"/>
              <a:t>dritte Generation</a:t>
            </a:r>
            <a:r>
              <a:rPr lang="de-DE" baseline="0" dirty="0"/>
              <a:t>, also </a:t>
            </a:r>
            <a:r>
              <a:rPr lang="de-DE" baseline="0" dirty="0" err="1"/>
              <a:t>SuS</a:t>
            </a:r>
            <a:r>
              <a:rPr lang="de-DE" baseline="0" dirty="0"/>
              <a:t>, die heute </a:t>
            </a:r>
            <a:r>
              <a:rPr lang="de-DE" b="1" baseline="0" dirty="0"/>
              <a:t>in unserem Unterricht </a:t>
            </a:r>
            <a:r>
              <a:rPr lang="de-DE" baseline="0" dirty="0"/>
              <a:t>sitzen (und nicht immer als Nachfahren russlanddeutscher Vorfahren zu erkennen sind bzw. auch nicht immer als solche erkannt werden wollen – das ist individuell SEHR unterschiedlich), wurden alle in Deutschland geboren. Ihre Kenntnisse über die Herkunft ihrer Eltern und Großeltern sind höchst unterschiedlich. Manche Zusammenhänge können sie genauso wenig erklären wie ihre Mitschüler, die keinen russlanddeutschen Migrationshintergrund besitzen.</a:t>
            </a:r>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6</a:t>
            </a:fld>
            <a:endParaRPr lang="de-DE"/>
          </a:p>
        </p:txBody>
      </p:sp>
    </p:spTree>
    <p:extLst>
      <p:ext uri="{BB962C8B-B14F-4D97-AF65-F5344CB8AC3E}">
        <p14:creationId xmlns:p14="http://schemas.microsoft.com/office/powerpoint/2010/main" val="18954174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Steven Ulbricht. Er geht in die zehnte Klasse eines Gymnasiums.</a:t>
            </a:r>
            <a:r>
              <a:rPr lang="de-DE" baseline="0" dirty="0"/>
              <a:t>  Stevens Eltern und Großeltern kommen aus der ehemaligen Sowjetunion, sie sind sogenannte </a:t>
            </a:r>
            <a:r>
              <a:rPr lang="de-DE" i="1" baseline="0" dirty="0"/>
              <a:t>Russlanddeutsche. </a:t>
            </a:r>
            <a:r>
              <a:rPr lang="de-DE" i="0" baseline="0" dirty="0"/>
              <a:t>In unserem Gespräch mit Steven hat sich herausgestellt, dass Steven einige Fragen zu seiner Familie bzw. zu ihrer Geschichte nicht selbst beantworten kann.</a:t>
            </a:r>
          </a:p>
          <a:p>
            <a:r>
              <a:rPr lang="de-DE" i="0" baseline="0" dirty="0"/>
              <a:t>Das sind seine Fragen.“</a:t>
            </a:r>
            <a:endParaRPr lang="de-DE" i="1" dirty="0"/>
          </a:p>
        </p:txBody>
      </p:sp>
      <p:sp>
        <p:nvSpPr>
          <p:cNvPr id="4" name="Foliennummernplatzhalter 3"/>
          <p:cNvSpPr>
            <a:spLocks noGrp="1"/>
          </p:cNvSpPr>
          <p:nvPr>
            <p:ph type="sldNum" sz="quarter" idx="10"/>
          </p:nvPr>
        </p:nvSpPr>
        <p:spPr/>
        <p:txBody>
          <a:bodyPr/>
          <a:lstStyle/>
          <a:p>
            <a:fld id="{17489273-802F-4832-B569-BA8F8035DE5D}" type="slidenum">
              <a:rPr lang="de-DE" smtClean="0"/>
              <a:t>7</a:t>
            </a:fld>
            <a:endParaRPr lang="de-DE"/>
          </a:p>
        </p:txBody>
      </p:sp>
    </p:spTree>
    <p:extLst>
      <p:ext uri="{BB962C8B-B14F-4D97-AF65-F5344CB8AC3E}">
        <p14:creationId xmlns:p14="http://schemas.microsoft.com/office/powerpoint/2010/main" val="954305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7489273-802F-4832-B569-BA8F8035DE5D}" type="slidenum">
              <a:rPr lang="de-DE" smtClean="0"/>
              <a:t>15</a:t>
            </a:fld>
            <a:endParaRPr lang="de-DE"/>
          </a:p>
        </p:txBody>
      </p:sp>
    </p:spTree>
    <p:extLst>
      <p:ext uri="{BB962C8B-B14F-4D97-AF65-F5344CB8AC3E}">
        <p14:creationId xmlns:p14="http://schemas.microsoft.com/office/powerpoint/2010/main" val="1239394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Folie soll helfen, sich der spezifischen</a:t>
            </a:r>
            <a:r>
              <a:rPr lang="de-DE" baseline="0" dirty="0"/>
              <a:t> Situation der russlanddeutschen Geschichte, ihrer Erinnerung und ihrer Erinnerungskultur bewusst zu werden.</a:t>
            </a:r>
          </a:p>
          <a:p>
            <a:r>
              <a:rPr lang="de-DE" baseline="0" dirty="0"/>
              <a:t>„Stevens Eltern wurden in der Sowjetunion geboren und haben als Jugendliche in der Öffentlichkeit, vor allem auch in der Schule, das</a:t>
            </a:r>
            <a:r>
              <a:rPr lang="de-DE" b="1" baseline="0" dirty="0"/>
              <a:t> Heldennarrativ </a:t>
            </a:r>
            <a:r>
              <a:rPr lang="de-DE" baseline="0" dirty="0"/>
              <a:t>des Sieges über den Faschismus kennen gelernt. Der 9. Mai ist für sie untrennbar mit Siegesfeiern und  Heldenverehrung verbunden. In der Schule wurden an diesem Tag die Veteranen geehrt, diese Veranstaltungen waren sehr feierlich und pathetisch. Sie sind heute Teil des russischen Selbstverständnisses und eine Art „Gründungsmythos“ des heutigen Russlands.</a:t>
            </a:r>
          </a:p>
          <a:p>
            <a:r>
              <a:rPr lang="de-DE" baseline="0" dirty="0"/>
              <a:t>In Deutschland angekommen wurden Stevens Eltern mit einer für sie bis dato unbekannten Erinnerungskultur konfrontiert, die sich vor allem mit der Aufdeckung und Aufklärung über die NS-Verbrechen befasst. Im Gegensatz zur ihren Erfahrungen in der UdSSR / Russland / Kasachstan handelt es sich nicht um ein Heldennarrativ, sondern um ein Erinnern an die Verbrechen der eigenen Vorfahren, eine Art „</a:t>
            </a:r>
            <a:r>
              <a:rPr lang="de-DE" b="1" baseline="0" dirty="0"/>
              <a:t>Täternarrativ</a:t>
            </a:r>
            <a:r>
              <a:rPr lang="de-DE" baseline="0" dirty="0"/>
              <a:t>“. Inwieweit aber betrifft es sie und ihre Vorfahren überhaupt?, fragen sich Stevens Eltern. Nach Ankunft in der Bundesrepublik.</a:t>
            </a:r>
          </a:p>
          <a:p>
            <a:r>
              <a:rPr lang="de-DE" baseline="0" dirty="0"/>
              <a:t>Für die </a:t>
            </a:r>
            <a:r>
              <a:rPr lang="de-DE" b="1" baseline="0" dirty="0"/>
              <a:t>Geschichte ihrer eigenen deutschen Vorfahren </a:t>
            </a:r>
            <a:r>
              <a:rPr lang="de-DE" baseline="0" dirty="0"/>
              <a:t>fanden (und finden) Stevens Eltern in Deutschland </a:t>
            </a:r>
            <a:r>
              <a:rPr lang="de-DE" b="1" baseline="0" dirty="0"/>
              <a:t>keine öffentliche Erinnerung</a:t>
            </a:r>
            <a:r>
              <a:rPr lang="de-DE" baseline="0" dirty="0"/>
              <a:t>: Die Erinnerung an die kollektive Verfolgung, Deportation, Zwangsarbeit und Diskriminierung war bereits in der UdSSR auf die </a:t>
            </a:r>
            <a:r>
              <a:rPr lang="de-DE" b="1" baseline="0" dirty="0"/>
              <a:t>mündliche Weitergabe </a:t>
            </a:r>
            <a:r>
              <a:rPr lang="de-DE" baseline="0" dirty="0"/>
              <a:t>in der Familie </a:t>
            </a:r>
            <a:r>
              <a:rPr lang="de-DE" b="1" baseline="0" dirty="0"/>
              <a:t>beschränkt</a:t>
            </a:r>
            <a:r>
              <a:rPr lang="de-DE" baseline="0" dirty="0"/>
              <a:t>. Und sie ist es auch heute. </a:t>
            </a:r>
          </a:p>
          <a:p>
            <a:r>
              <a:rPr lang="de-DE" dirty="0"/>
              <a:t>Welchen Platz hat die Geschichte, haben die Geschichten der Russlanddeutschen im bundesdeutschen Erinnern heute?</a:t>
            </a:r>
          </a:p>
        </p:txBody>
      </p:sp>
      <p:sp>
        <p:nvSpPr>
          <p:cNvPr id="4" name="Foliennummernplatzhalter 3"/>
          <p:cNvSpPr>
            <a:spLocks noGrp="1"/>
          </p:cNvSpPr>
          <p:nvPr>
            <p:ph type="sldNum" sz="quarter" idx="10"/>
          </p:nvPr>
        </p:nvSpPr>
        <p:spPr/>
        <p:txBody>
          <a:bodyPr/>
          <a:lstStyle/>
          <a:p>
            <a:fld id="{17489273-802F-4832-B569-BA8F8035DE5D}" type="slidenum">
              <a:rPr lang="de-DE" smtClean="0"/>
              <a:t>16</a:t>
            </a:fld>
            <a:endParaRPr lang="de-DE"/>
          </a:p>
        </p:txBody>
      </p:sp>
    </p:spTree>
    <p:extLst>
      <p:ext uri="{BB962C8B-B14F-4D97-AF65-F5344CB8AC3E}">
        <p14:creationId xmlns:p14="http://schemas.microsoft.com/office/powerpoint/2010/main" val="850287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93159DE2-6D94-4A5A-A438-67AB2441D92F}" type="datetimeFigureOut">
              <a:rPr lang="de-DE" smtClean="0"/>
              <a:t>25.11.25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120FA46-D1E3-4ACC-A901-3A9C89DFF92A}" type="slidenum">
              <a:rPr lang="de-DE" smtClean="0"/>
              <a:t>‹Nr.›</a:t>
            </a:fld>
            <a:endParaRPr lang="de-DE"/>
          </a:p>
        </p:txBody>
      </p:sp>
    </p:spTree>
    <p:extLst>
      <p:ext uri="{BB962C8B-B14F-4D97-AF65-F5344CB8AC3E}">
        <p14:creationId xmlns:p14="http://schemas.microsoft.com/office/powerpoint/2010/main" val="2880275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93159DE2-6D94-4A5A-A438-67AB2441D92F}" type="datetimeFigureOut">
              <a:rPr lang="de-DE" smtClean="0"/>
              <a:t>25.11.25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120FA46-D1E3-4ACC-A901-3A9C89DFF92A}" type="slidenum">
              <a:rPr lang="de-DE" smtClean="0"/>
              <a:t>‹Nr.›</a:t>
            </a:fld>
            <a:endParaRPr lang="de-DE"/>
          </a:p>
        </p:txBody>
      </p:sp>
    </p:spTree>
    <p:extLst>
      <p:ext uri="{BB962C8B-B14F-4D97-AF65-F5344CB8AC3E}">
        <p14:creationId xmlns:p14="http://schemas.microsoft.com/office/powerpoint/2010/main" val="3434196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93159DE2-6D94-4A5A-A438-67AB2441D92F}" type="datetimeFigureOut">
              <a:rPr lang="de-DE" smtClean="0"/>
              <a:t>25.11.25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120FA46-D1E3-4ACC-A901-3A9C89DFF92A}" type="slidenum">
              <a:rPr lang="de-DE" smtClean="0"/>
              <a:t>‹Nr.›</a:t>
            </a:fld>
            <a:endParaRPr lang="de-DE"/>
          </a:p>
        </p:txBody>
      </p:sp>
    </p:spTree>
    <p:extLst>
      <p:ext uri="{BB962C8B-B14F-4D97-AF65-F5344CB8AC3E}">
        <p14:creationId xmlns:p14="http://schemas.microsoft.com/office/powerpoint/2010/main" val="2299672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488886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700856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02884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1077457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4935679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257345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6195640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58665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93159DE2-6D94-4A5A-A438-67AB2441D92F}" type="datetimeFigureOut">
              <a:rPr lang="de-DE" smtClean="0"/>
              <a:t>25.11.25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120FA46-D1E3-4ACC-A901-3A9C89DFF92A}" type="slidenum">
              <a:rPr lang="de-DE" smtClean="0"/>
              <a:t>‹Nr.›</a:t>
            </a:fld>
            <a:endParaRPr lang="de-DE"/>
          </a:p>
        </p:txBody>
      </p:sp>
    </p:spTree>
    <p:extLst>
      <p:ext uri="{BB962C8B-B14F-4D97-AF65-F5344CB8AC3E}">
        <p14:creationId xmlns:p14="http://schemas.microsoft.com/office/powerpoint/2010/main" val="3738481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0484706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8337779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65084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93159DE2-6D94-4A5A-A438-67AB2441D92F}" type="datetimeFigureOut">
              <a:rPr lang="de-DE" smtClean="0"/>
              <a:t>25.11.25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120FA46-D1E3-4ACC-A901-3A9C89DFF92A}" type="slidenum">
              <a:rPr lang="de-DE" smtClean="0"/>
              <a:t>‹Nr.›</a:t>
            </a:fld>
            <a:endParaRPr lang="de-DE"/>
          </a:p>
        </p:txBody>
      </p:sp>
    </p:spTree>
    <p:extLst>
      <p:ext uri="{BB962C8B-B14F-4D97-AF65-F5344CB8AC3E}">
        <p14:creationId xmlns:p14="http://schemas.microsoft.com/office/powerpoint/2010/main" val="3733566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93159DE2-6D94-4A5A-A438-67AB2441D92F}" type="datetimeFigureOut">
              <a:rPr lang="de-DE" smtClean="0"/>
              <a:t>25.11.25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120FA46-D1E3-4ACC-A901-3A9C89DFF92A}" type="slidenum">
              <a:rPr lang="de-DE" smtClean="0"/>
              <a:t>‹Nr.›</a:t>
            </a:fld>
            <a:endParaRPr lang="de-DE"/>
          </a:p>
        </p:txBody>
      </p:sp>
    </p:spTree>
    <p:extLst>
      <p:ext uri="{BB962C8B-B14F-4D97-AF65-F5344CB8AC3E}">
        <p14:creationId xmlns:p14="http://schemas.microsoft.com/office/powerpoint/2010/main" val="246159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3159DE2-6D94-4A5A-A438-67AB2441D92F}" type="datetimeFigureOut">
              <a:rPr lang="de-DE" smtClean="0"/>
              <a:t>25.11.25</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5120FA46-D1E3-4ACC-A901-3A9C89DFF92A}" type="slidenum">
              <a:rPr lang="de-DE" smtClean="0"/>
              <a:t>‹Nr.›</a:t>
            </a:fld>
            <a:endParaRPr lang="de-DE"/>
          </a:p>
        </p:txBody>
      </p:sp>
    </p:spTree>
    <p:extLst>
      <p:ext uri="{BB962C8B-B14F-4D97-AF65-F5344CB8AC3E}">
        <p14:creationId xmlns:p14="http://schemas.microsoft.com/office/powerpoint/2010/main" val="2674209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93159DE2-6D94-4A5A-A438-67AB2441D92F}" type="datetimeFigureOut">
              <a:rPr lang="de-DE" smtClean="0"/>
              <a:t>25.11.25</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5120FA46-D1E3-4ACC-A901-3A9C89DFF92A}" type="slidenum">
              <a:rPr lang="de-DE" smtClean="0"/>
              <a:t>‹Nr.›</a:t>
            </a:fld>
            <a:endParaRPr lang="de-DE"/>
          </a:p>
        </p:txBody>
      </p:sp>
    </p:spTree>
    <p:extLst>
      <p:ext uri="{BB962C8B-B14F-4D97-AF65-F5344CB8AC3E}">
        <p14:creationId xmlns:p14="http://schemas.microsoft.com/office/powerpoint/2010/main" val="402546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93159DE2-6D94-4A5A-A438-67AB2441D92F}" type="datetimeFigureOut">
              <a:rPr lang="de-DE" smtClean="0"/>
              <a:t>25.11.25</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5120FA46-D1E3-4ACC-A901-3A9C89DFF92A}" type="slidenum">
              <a:rPr lang="de-DE" smtClean="0"/>
              <a:t>‹Nr.›</a:t>
            </a:fld>
            <a:endParaRPr lang="de-DE"/>
          </a:p>
        </p:txBody>
      </p:sp>
    </p:spTree>
    <p:extLst>
      <p:ext uri="{BB962C8B-B14F-4D97-AF65-F5344CB8AC3E}">
        <p14:creationId xmlns:p14="http://schemas.microsoft.com/office/powerpoint/2010/main" val="1257827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93159DE2-6D94-4A5A-A438-67AB2441D92F}" type="datetimeFigureOut">
              <a:rPr lang="de-DE" smtClean="0"/>
              <a:t>25.11.25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120FA46-D1E3-4ACC-A901-3A9C89DFF92A}" type="slidenum">
              <a:rPr lang="de-DE" smtClean="0"/>
              <a:t>‹Nr.›</a:t>
            </a:fld>
            <a:endParaRPr lang="de-DE"/>
          </a:p>
        </p:txBody>
      </p:sp>
    </p:spTree>
    <p:extLst>
      <p:ext uri="{BB962C8B-B14F-4D97-AF65-F5344CB8AC3E}">
        <p14:creationId xmlns:p14="http://schemas.microsoft.com/office/powerpoint/2010/main" val="2335294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93159DE2-6D94-4A5A-A438-67AB2441D92F}" type="datetimeFigureOut">
              <a:rPr lang="de-DE" smtClean="0"/>
              <a:t>25.11.25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120FA46-D1E3-4ACC-A901-3A9C89DFF92A}" type="slidenum">
              <a:rPr lang="de-DE" smtClean="0"/>
              <a:t>‹Nr.›</a:t>
            </a:fld>
            <a:endParaRPr lang="de-DE"/>
          </a:p>
        </p:txBody>
      </p:sp>
    </p:spTree>
    <p:extLst>
      <p:ext uri="{BB962C8B-B14F-4D97-AF65-F5344CB8AC3E}">
        <p14:creationId xmlns:p14="http://schemas.microsoft.com/office/powerpoint/2010/main" val="1565255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75000"/>
            <a:alpha val="15000"/>
          </a:schemeClr>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59DE2-6D94-4A5A-A438-67AB2441D92F}" type="datetimeFigureOut">
              <a:rPr lang="de-DE" smtClean="0"/>
              <a:t>25.11.25</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20FA46-D1E3-4ACC-A901-3A9C89DFF92A}" type="slidenum">
              <a:rPr lang="de-DE" smtClean="0"/>
              <a:t>‹Nr.›</a:t>
            </a:fld>
            <a:endParaRPr lang="de-DE"/>
          </a:p>
        </p:txBody>
      </p:sp>
    </p:spTree>
    <p:extLst>
      <p:ext uri="{BB962C8B-B14F-4D97-AF65-F5344CB8AC3E}">
        <p14:creationId xmlns:p14="http://schemas.microsoft.com/office/powerpoint/2010/main" val="3270139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6">
            <a:lumMod val="75000"/>
            <a:alpha val="15000"/>
          </a:schemeClr>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9A6538-DDD0-4884-8068-30C56A1A90C0}" type="datetimeFigureOut">
              <a:rPr lang="de-DE" smtClean="0">
                <a:solidFill>
                  <a:prstClr val="black">
                    <a:tint val="75000"/>
                  </a:prstClr>
                </a:solidFill>
              </a:rPr>
              <a:pPr/>
              <a:t>25.11.25</a:t>
            </a:fld>
            <a:endParaRPr lang="de-DE">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7068D-D0ED-429B-A7EF-9278931A4F4B}"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8543178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mdz-moskau.eu/woran-es-in-der-erinnerungskultur-der-russlanddeutschen-hapert/"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russlanddeutsche.de/de/russlanddeutsche/kultur/die-erinnerungskultur-der-russlanddeutschen.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russlanddeutsche.de/de/integration/4-integration/24-gewinn-fuer-deutschland"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russlanddeutsche.de/de/russlanddeutsche/kultur/die-erinnerungskultur-der-russlanddeutschen.html"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mdz-moskau.eu/woran-es-in-der-erinnerungskultur-der-russlanddeutschen-hapert/"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bpb.de/veranstaltungen/dokumentation/247095/bildergalerie?show=image&amp;i=247133"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lehrerfortbildung-bw.de/u_gewi/geschichte/gym/bp2016/fb8/3_kl10/05_bsp1/1_entwurf/"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nemcy.dekoder.org/zweite-generation"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memorial.de/index.php/themen-projekte/historische-aufarbeitung/trauma-der-deportation"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nemcy.dekoder.org/zweite-generation"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www.bpb.de/shop/buecher/schriftenreihe/217258/kolonisten-sowjetdeutsche-aussiedler"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www.bpb.de/nachschlagen/zahlen-und-fakten/soziale-situation-in-deutschland/61643/spaet-aussiedler"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lehrerfortbildung-bw.de/u_gewi/geschichte/gym/bp2016/fb8/3_kl10/05_bsp1/1_entwurf/"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lehrerfortbildung-bw.de/u_gewi/geschichte/gym/bp2016/fb8/3_kl10/05_bsp1/1_entwurf/" TargetMode="Externa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s://lehrerfortbildung-bw.de/u_gewi/geschichte/gym/bp2016/fb8/3_kl10/05_bsp1/1_entwurf/" TargetMode="Externa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hyperlink" Target="https://www.memorial.de/joomla/images/Broschuere_Russlanddeutsche.pdf"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www.memorial.de/joomla/images/Broschuere_Russlanddeutsche.pdf"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s://www.memorial.de/joomla/images/Broschuere_Russlanddeutsche.pdf"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e-DE" dirty="0"/>
              <a:t>Russlanddeutsche … Erinnerungskultur zwischen allen Stühlen</a:t>
            </a:r>
          </a:p>
        </p:txBody>
      </p:sp>
      <p:sp>
        <p:nvSpPr>
          <p:cNvPr id="7" name="Rechteck 6"/>
          <p:cNvSpPr/>
          <p:nvPr/>
        </p:nvSpPr>
        <p:spPr>
          <a:xfrm>
            <a:off x="3635896" y="6093296"/>
            <a:ext cx="4572000" cy="338554"/>
          </a:xfrm>
          <a:prstGeom prst="rect">
            <a:avLst/>
          </a:prstGeom>
        </p:spPr>
        <p:txBody>
          <a:bodyPr>
            <a:spAutoFit/>
          </a:bodyPr>
          <a:lstStyle/>
          <a:p>
            <a:r>
              <a:rPr lang="de-DE" sz="800" dirty="0">
                <a:hlinkClick r:id="rId3"/>
              </a:rPr>
              <a:t>https://mdz-moskau.eu/woran-es-in-der-erinnerungskultur-der-russlanddeutschen-hapert/</a:t>
            </a:r>
            <a:endParaRPr lang="de-DE" sz="800" dirty="0"/>
          </a:p>
          <a:p>
            <a:endParaRPr lang="de-DE" sz="800" dirty="0"/>
          </a:p>
        </p:txBody>
      </p:sp>
      <p:sp>
        <p:nvSpPr>
          <p:cNvPr id="2" name="Inhaltsplatzhalter 1"/>
          <p:cNvSpPr>
            <a:spLocks noGrp="1"/>
          </p:cNvSpPr>
          <p:nvPr>
            <p:ph idx="1"/>
          </p:nvPr>
        </p:nvSpPr>
        <p:spPr/>
        <p:txBody>
          <a:bodyPr/>
          <a:lstStyle/>
          <a:p>
            <a:pPr marL="0" indent="0">
              <a:buNone/>
            </a:pPr>
            <a:r>
              <a:rPr lang="de-DE" dirty="0"/>
              <a:t>			</a:t>
            </a:r>
          </a:p>
          <a:p>
            <a:pPr marL="0" indent="0">
              <a:buNone/>
            </a:pPr>
            <a:endParaRPr lang="de-DE" dirty="0"/>
          </a:p>
          <a:p>
            <a:pPr marL="0" indent="0">
              <a:buNone/>
            </a:pPr>
            <a:r>
              <a:rPr lang="de-DE" dirty="0"/>
              <a:t>			FOTO (s.u.)</a:t>
            </a:r>
          </a:p>
        </p:txBody>
      </p:sp>
    </p:spTree>
    <p:extLst>
      <p:ext uri="{BB962C8B-B14F-4D97-AF65-F5344CB8AC3E}">
        <p14:creationId xmlns:p14="http://schemas.microsoft.com/office/powerpoint/2010/main" val="148319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9208" y="310721"/>
            <a:ext cx="8229600" cy="1143000"/>
          </a:xfrm>
        </p:spPr>
        <p:txBody>
          <a:bodyPr/>
          <a:lstStyle/>
          <a:p>
            <a:endParaRPr lang="de-DE" dirty="0"/>
          </a:p>
        </p:txBody>
      </p:sp>
      <p:pic>
        <p:nvPicPr>
          <p:cNvPr id="4" name="Inhaltsplatzhalter 10"/>
          <p:cNvPicPr>
            <a:picLocks noGrp="1" noChangeAspect="1"/>
          </p:cNvPicPr>
          <p:nvPr>
            <p:ph idx="1"/>
          </p:nvPr>
        </p:nvPicPr>
        <p:blipFill>
          <a:blip r:embed="rId2"/>
          <a:stretch>
            <a:fillRect/>
          </a:stretch>
        </p:blipFill>
        <p:spPr>
          <a:xfrm>
            <a:off x="3414894" y="2377969"/>
            <a:ext cx="2104329" cy="2808311"/>
          </a:xfrm>
          <a:prstGeom prst="rect">
            <a:avLst/>
          </a:prstGeom>
        </p:spPr>
      </p:pic>
      <p:sp>
        <p:nvSpPr>
          <p:cNvPr id="5" name="Ovale Legende 4"/>
          <p:cNvSpPr/>
          <p:nvPr/>
        </p:nvSpPr>
        <p:spPr>
          <a:xfrm>
            <a:off x="134924" y="3773380"/>
            <a:ext cx="3024336" cy="1588760"/>
          </a:xfrm>
          <a:prstGeom prst="wedgeEllipseCallout">
            <a:avLst>
              <a:gd name="adj1" fmla="val 72760"/>
              <a:gd name="adj2" fmla="val -6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kocht Oma </a:t>
            </a:r>
            <a:r>
              <a:rPr lang="de-DE" sz="2000" dirty="0" err="1"/>
              <a:t>Pelmeni</a:t>
            </a:r>
            <a:r>
              <a:rPr lang="de-DE" sz="2000" dirty="0"/>
              <a:t> statt Maultaschen?</a:t>
            </a:r>
          </a:p>
        </p:txBody>
      </p:sp>
      <p:sp>
        <p:nvSpPr>
          <p:cNvPr id="8" name="Ovale Legende 7"/>
          <p:cNvSpPr/>
          <p:nvPr/>
        </p:nvSpPr>
        <p:spPr>
          <a:xfrm>
            <a:off x="5311506" y="2122314"/>
            <a:ext cx="3724989" cy="1584176"/>
          </a:xfrm>
          <a:prstGeom prst="wedgeEllipseCallout">
            <a:avLst>
              <a:gd name="adj1" fmla="val -54579"/>
              <a:gd name="adj2" fmla="val 586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kommen meine Eltern aus Kasachstan, haben aber einen deutschen Namen?</a:t>
            </a:r>
          </a:p>
        </p:txBody>
      </p:sp>
      <p:sp>
        <p:nvSpPr>
          <p:cNvPr id="9" name="Ovale Legende 8"/>
          <p:cNvSpPr/>
          <p:nvPr/>
        </p:nvSpPr>
        <p:spPr>
          <a:xfrm>
            <a:off x="5148064" y="116632"/>
            <a:ext cx="3888431" cy="1905395"/>
          </a:xfrm>
          <a:prstGeom prst="wedgeEllipseCallout">
            <a:avLst>
              <a:gd name="adj1" fmla="val -66302"/>
              <a:gd name="adj2" fmla="val 974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sagen Oma und Opa, sie seien Deutsche, schauen aber immer russisches Fernsehen?</a:t>
            </a:r>
          </a:p>
        </p:txBody>
      </p:sp>
    </p:spTree>
    <p:extLst>
      <p:ext uri="{BB962C8B-B14F-4D97-AF65-F5344CB8AC3E}">
        <p14:creationId xmlns:p14="http://schemas.microsoft.com/office/powerpoint/2010/main" val="316177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9208" y="310721"/>
            <a:ext cx="8229600" cy="1143000"/>
          </a:xfrm>
        </p:spPr>
        <p:txBody>
          <a:bodyPr/>
          <a:lstStyle/>
          <a:p>
            <a:endParaRPr lang="de-DE" dirty="0"/>
          </a:p>
        </p:txBody>
      </p:sp>
      <p:pic>
        <p:nvPicPr>
          <p:cNvPr id="4" name="Inhaltsplatzhalter 10"/>
          <p:cNvPicPr>
            <a:picLocks noGrp="1" noChangeAspect="1"/>
          </p:cNvPicPr>
          <p:nvPr>
            <p:ph idx="1"/>
          </p:nvPr>
        </p:nvPicPr>
        <p:blipFill>
          <a:blip r:embed="rId2"/>
          <a:stretch>
            <a:fillRect/>
          </a:stretch>
        </p:blipFill>
        <p:spPr>
          <a:xfrm>
            <a:off x="3414894" y="2377969"/>
            <a:ext cx="2104329" cy="2808311"/>
          </a:xfrm>
          <a:prstGeom prst="rect">
            <a:avLst/>
          </a:prstGeom>
        </p:spPr>
      </p:pic>
      <p:sp>
        <p:nvSpPr>
          <p:cNvPr id="5" name="Ovale Legende 4"/>
          <p:cNvSpPr/>
          <p:nvPr/>
        </p:nvSpPr>
        <p:spPr>
          <a:xfrm>
            <a:off x="134924" y="3773380"/>
            <a:ext cx="3024336" cy="1588760"/>
          </a:xfrm>
          <a:prstGeom prst="wedgeEllipseCallout">
            <a:avLst>
              <a:gd name="adj1" fmla="val 72760"/>
              <a:gd name="adj2" fmla="val -6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kocht Oma </a:t>
            </a:r>
            <a:r>
              <a:rPr lang="de-DE" sz="2000" dirty="0" err="1"/>
              <a:t>Pelmeni</a:t>
            </a:r>
            <a:r>
              <a:rPr lang="de-DE" sz="2000" dirty="0"/>
              <a:t> statt Maultaschen?</a:t>
            </a:r>
          </a:p>
        </p:txBody>
      </p:sp>
      <p:sp>
        <p:nvSpPr>
          <p:cNvPr id="6" name="Ovale Legende 5"/>
          <p:cNvSpPr/>
          <p:nvPr/>
        </p:nvSpPr>
        <p:spPr>
          <a:xfrm>
            <a:off x="102526" y="1927757"/>
            <a:ext cx="3312368" cy="1728192"/>
          </a:xfrm>
          <a:prstGeom prst="wedgeEllipseCallout">
            <a:avLst>
              <a:gd name="adj1" fmla="val 59058"/>
              <a:gd name="adj2" fmla="val 587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werde ich von meiner Umgebung oft als „Russe“ bezeichnet?</a:t>
            </a:r>
          </a:p>
        </p:txBody>
      </p:sp>
      <p:sp>
        <p:nvSpPr>
          <p:cNvPr id="8" name="Ovale Legende 7"/>
          <p:cNvSpPr/>
          <p:nvPr/>
        </p:nvSpPr>
        <p:spPr>
          <a:xfrm>
            <a:off x="5311506" y="2122314"/>
            <a:ext cx="3724989" cy="1584176"/>
          </a:xfrm>
          <a:prstGeom prst="wedgeEllipseCallout">
            <a:avLst>
              <a:gd name="adj1" fmla="val -54579"/>
              <a:gd name="adj2" fmla="val 586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kommen meine Eltern aus Kasachstan, haben aber einen deutschen Namen?</a:t>
            </a:r>
          </a:p>
        </p:txBody>
      </p:sp>
      <p:sp>
        <p:nvSpPr>
          <p:cNvPr id="9" name="Ovale Legende 8"/>
          <p:cNvSpPr/>
          <p:nvPr/>
        </p:nvSpPr>
        <p:spPr>
          <a:xfrm>
            <a:off x="5148064" y="116632"/>
            <a:ext cx="3888431" cy="1905395"/>
          </a:xfrm>
          <a:prstGeom prst="wedgeEllipseCallout">
            <a:avLst>
              <a:gd name="adj1" fmla="val -66302"/>
              <a:gd name="adj2" fmla="val 974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sagen Oma und Opa, sie seien Deutsche, schauen aber immer russisches Fernsehen?</a:t>
            </a:r>
          </a:p>
        </p:txBody>
      </p:sp>
    </p:spTree>
    <p:extLst>
      <p:ext uri="{BB962C8B-B14F-4D97-AF65-F5344CB8AC3E}">
        <p14:creationId xmlns:p14="http://schemas.microsoft.com/office/powerpoint/2010/main" val="316177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9208" y="310721"/>
            <a:ext cx="8229600" cy="1143000"/>
          </a:xfrm>
        </p:spPr>
        <p:txBody>
          <a:bodyPr/>
          <a:lstStyle/>
          <a:p>
            <a:endParaRPr lang="de-DE" dirty="0"/>
          </a:p>
        </p:txBody>
      </p:sp>
      <p:pic>
        <p:nvPicPr>
          <p:cNvPr id="4" name="Inhaltsplatzhalter 10"/>
          <p:cNvPicPr>
            <a:picLocks noGrp="1" noChangeAspect="1"/>
          </p:cNvPicPr>
          <p:nvPr>
            <p:ph idx="1"/>
          </p:nvPr>
        </p:nvPicPr>
        <p:blipFill>
          <a:blip r:embed="rId2"/>
          <a:stretch>
            <a:fillRect/>
          </a:stretch>
        </p:blipFill>
        <p:spPr>
          <a:xfrm>
            <a:off x="3414894" y="2377969"/>
            <a:ext cx="2104329" cy="2808311"/>
          </a:xfrm>
          <a:prstGeom prst="rect">
            <a:avLst/>
          </a:prstGeom>
        </p:spPr>
      </p:pic>
      <p:sp>
        <p:nvSpPr>
          <p:cNvPr id="5" name="Ovale Legende 4"/>
          <p:cNvSpPr/>
          <p:nvPr/>
        </p:nvSpPr>
        <p:spPr>
          <a:xfrm>
            <a:off x="134924" y="3773380"/>
            <a:ext cx="3024336" cy="1588760"/>
          </a:xfrm>
          <a:prstGeom prst="wedgeEllipseCallout">
            <a:avLst>
              <a:gd name="adj1" fmla="val 72760"/>
              <a:gd name="adj2" fmla="val -6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kocht Oma </a:t>
            </a:r>
            <a:r>
              <a:rPr lang="de-DE" sz="2000" dirty="0" err="1"/>
              <a:t>Pelmeni</a:t>
            </a:r>
            <a:r>
              <a:rPr lang="de-DE" sz="2000" dirty="0"/>
              <a:t> statt Maultaschen?</a:t>
            </a:r>
          </a:p>
        </p:txBody>
      </p:sp>
      <p:sp>
        <p:nvSpPr>
          <p:cNvPr id="6" name="Ovale Legende 5"/>
          <p:cNvSpPr/>
          <p:nvPr/>
        </p:nvSpPr>
        <p:spPr>
          <a:xfrm>
            <a:off x="102526" y="1927757"/>
            <a:ext cx="3312368" cy="1728192"/>
          </a:xfrm>
          <a:prstGeom prst="wedgeEllipseCallout">
            <a:avLst>
              <a:gd name="adj1" fmla="val 59058"/>
              <a:gd name="adj2" fmla="val 587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werde ich von meiner Umgebung oft als „Russe“ bezeichnet?</a:t>
            </a:r>
          </a:p>
        </p:txBody>
      </p:sp>
      <p:sp>
        <p:nvSpPr>
          <p:cNvPr id="7" name="Titel 9"/>
          <p:cNvSpPr txBox="1">
            <a:spLocks/>
          </p:cNvSpPr>
          <p:nvPr/>
        </p:nvSpPr>
        <p:spPr>
          <a:xfrm>
            <a:off x="417848" y="82255"/>
            <a:ext cx="4536505" cy="1810326"/>
          </a:xfrm>
          <a:prstGeom prst="wedgeEllipseCallout">
            <a:avLst>
              <a:gd name="adj1" fmla="val 30643"/>
              <a:gd name="adj2" fmla="val 98790"/>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de-DE" sz="2000" dirty="0"/>
              <a:t>Warum wurde ich früher wegen meinem rollenden R gehänselt? („Sag mal </a:t>
            </a:r>
            <a:r>
              <a:rPr lang="de-DE" sz="2000" dirty="0" err="1"/>
              <a:t>RohRReinigeR</a:t>
            </a:r>
            <a:r>
              <a:rPr lang="de-DE" sz="2000" dirty="0"/>
              <a:t>“)</a:t>
            </a:r>
          </a:p>
        </p:txBody>
      </p:sp>
      <p:sp>
        <p:nvSpPr>
          <p:cNvPr id="8" name="Ovale Legende 7"/>
          <p:cNvSpPr/>
          <p:nvPr/>
        </p:nvSpPr>
        <p:spPr>
          <a:xfrm>
            <a:off x="5311506" y="2122314"/>
            <a:ext cx="3724989" cy="1584176"/>
          </a:xfrm>
          <a:prstGeom prst="wedgeEllipseCallout">
            <a:avLst>
              <a:gd name="adj1" fmla="val -54579"/>
              <a:gd name="adj2" fmla="val 586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kommen meine Eltern aus Kasachstan, haben aber einen deutschen Namen?</a:t>
            </a:r>
          </a:p>
        </p:txBody>
      </p:sp>
      <p:sp>
        <p:nvSpPr>
          <p:cNvPr id="9" name="Ovale Legende 8"/>
          <p:cNvSpPr/>
          <p:nvPr/>
        </p:nvSpPr>
        <p:spPr>
          <a:xfrm>
            <a:off x="5148064" y="116632"/>
            <a:ext cx="3888431" cy="1905395"/>
          </a:xfrm>
          <a:prstGeom prst="wedgeEllipseCallout">
            <a:avLst>
              <a:gd name="adj1" fmla="val -66302"/>
              <a:gd name="adj2" fmla="val 974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sagen Oma und Opa, sie seien Deutsche, schauen aber immer russisches Fernsehen?</a:t>
            </a:r>
          </a:p>
        </p:txBody>
      </p:sp>
    </p:spTree>
    <p:extLst>
      <p:ext uri="{BB962C8B-B14F-4D97-AF65-F5344CB8AC3E}">
        <p14:creationId xmlns:p14="http://schemas.microsoft.com/office/powerpoint/2010/main" val="316177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9208" y="310721"/>
            <a:ext cx="8229600" cy="1143000"/>
          </a:xfrm>
        </p:spPr>
        <p:txBody>
          <a:bodyPr/>
          <a:lstStyle/>
          <a:p>
            <a:endParaRPr lang="de-DE" dirty="0"/>
          </a:p>
        </p:txBody>
      </p:sp>
      <p:pic>
        <p:nvPicPr>
          <p:cNvPr id="4" name="Inhaltsplatzhalter 10"/>
          <p:cNvPicPr>
            <a:picLocks noGrp="1" noChangeAspect="1"/>
          </p:cNvPicPr>
          <p:nvPr>
            <p:ph idx="1"/>
          </p:nvPr>
        </p:nvPicPr>
        <p:blipFill>
          <a:blip r:embed="rId2"/>
          <a:stretch>
            <a:fillRect/>
          </a:stretch>
        </p:blipFill>
        <p:spPr>
          <a:xfrm>
            <a:off x="3414894" y="2377969"/>
            <a:ext cx="2104329" cy="2808311"/>
          </a:xfrm>
          <a:prstGeom prst="rect">
            <a:avLst/>
          </a:prstGeom>
        </p:spPr>
      </p:pic>
      <p:sp>
        <p:nvSpPr>
          <p:cNvPr id="5" name="Ovale Legende 4"/>
          <p:cNvSpPr/>
          <p:nvPr/>
        </p:nvSpPr>
        <p:spPr>
          <a:xfrm>
            <a:off x="134924" y="3773380"/>
            <a:ext cx="3024336" cy="1588760"/>
          </a:xfrm>
          <a:prstGeom prst="wedgeEllipseCallout">
            <a:avLst>
              <a:gd name="adj1" fmla="val 72760"/>
              <a:gd name="adj2" fmla="val -6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kocht Oma </a:t>
            </a:r>
            <a:r>
              <a:rPr lang="de-DE" sz="2000" dirty="0" err="1"/>
              <a:t>Pelmeni</a:t>
            </a:r>
            <a:r>
              <a:rPr lang="de-DE" sz="2000" dirty="0"/>
              <a:t> statt Maultaschen?</a:t>
            </a:r>
          </a:p>
        </p:txBody>
      </p:sp>
      <p:sp>
        <p:nvSpPr>
          <p:cNvPr id="6" name="Ovale Legende 5"/>
          <p:cNvSpPr/>
          <p:nvPr/>
        </p:nvSpPr>
        <p:spPr>
          <a:xfrm>
            <a:off x="102526" y="1927757"/>
            <a:ext cx="3312368" cy="1728192"/>
          </a:xfrm>
          <a:prstGeom prst="wedgeEllipseCallout">
            <a:avLst>
              <a:gd name="adj1" fmla="val 59058"/>
              <a:gd name="adj2" fmla="val 587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werde ich von meiner Umgebung oft als „Russe“ bezeichnet?</a:t>
            </a:r>
          </a:p>
        </p:txBody>
      </p:sp>
      <p:sp>
        <p:nvSpPr>
          <p:cNvPr id="7" name="Titel 9"/>
          <p:cNvSpPr txBox="1">
            <a:spLocks/>
          </p:cNvSpPr>
          <p:nvPr/>
        </p:nvSpPr>
        <p:spPr>
          <a:xfrm>
            <a:off x="417848" y="82255"/>
            <a:ext cx="4536505" cy="1810326"/>
          </a:xfrm>
          <a:prstGeom prst="wedgeEllipseCallout">
            <a:avLst>
              <a:gd name="adj1" fmla="val 30643"/>
              <a:gd name="adj2" fmla="val 98790"/>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de-DE" sz="2000" dirty="0"/>
              <a:t>Warum wurde ich früher wegen meinem rollenden R gehänselt? („Sag mal </a:t>
            </a:r>
            <a:r>
              <a:rPr lang="de-DE" sz="2000" dirty="0" err="1"/>
              <a:t>RohRReinigeR</a:t>
            </a:r>
            <a:r>
              <a:rPr lang="de-DE" sz="2000" dirty="0"/>
              <a:t>“)</a:t>
            </a:r>
          </a:p>
        </p:txBody>
      </p:sp>
      <p:sp>
        <p:nvSpPr>
          <p:cNvPr id="8" name="Ovale Legende 7"/>
          <p:cNvSpPr/>
          <p:nvPr/>
        </p:nvSpPr>
        <p:spPr>
          <a:xfrm>
            <a:off x="5311506" y="2122314"/>
            <a:ext cx="3724989" cy="1584176"/>
          </a:xfrm>
          <a:prstGeom prst="wedgeEllipseCallout">
            <a:avLst>
              <a:gd name="adj1" fmla="val -54579"/>
              <a:gd name="adj2" fmla="val 586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kommen meine Eltern aus Kasachstan, haben aber einen deutschen Namen?</a:t>
            </a:r>
          </a:p>
        </p:txBody>
      </p:sp>
      <p:sp>
        <p:nvSpPr>
          <p:cNvPr id="9" name="Ovale Legende 8"/>
          <p:cNvSpPr/>
          <p:nvPr/>
        </p:nvSpPr>
        <p:spPr>
          <a:xfrm>
            <a:off x="5148064" y="116632"/>
            <a:ext cx="3888431" cy="1905395"/>
          </a:xfrm>
          <a:prstGeom prst="wedgeEllipseCallout">
            <a:avLst>
              <a:gd name="adj1" fmla="val -66302"/>
              <a:gd name="adj2" fmla="val 974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sagen Oma und Opa, sie seien Deutsche, schauen aber immer russisches Fernsehen?</a:t>
            </a:r>
          </a:p>
        </p:txBody>
      </p:sp>
      <p:sp>
        <p:nvSpPr>
          <p:cNvPr id="10" name="Ovale Legende 9"/>
          <p:cNvSpPr/>
          <p:nvPr/>
        </p:nvSpPr>
        <p:spPr>
          <a:xfrm>
            <a:off x="5962464" y="3795346"/>
            <a:ext cx="3024336" cy="1552157"/>
          </a:xfrm>
          <a:prstGeom prst="wedgeEllipseCallout">
            <a:avLst>
              <a:gd name="adj1" fmla="val -77668"/>
              <a:gd name="adj2" fmla="val -210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Bin ich Russe? Oder Deutscher? Oder beides?</a:t>
            </a:r>
          </a:p>
        </p:txBody>
      </p:sp>
    </p:spTree>
    <p:extLst>
      <p:ext uri="{BB962C8B-B14F-4D97-AF65-F5344CB8AC3E}">
        <p14:creationId xmlns:p14="http://schemas.microsoft.com/office/powerpoint/2010/main" val="316177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9208" y="310721"/>
            <a:ext cx="8229600" cy="1143000"/>
          </a:xfrm>
        </p:spPr>
        <p:txBody>
          <a:bodyPr/>
          <a:lstStyle/>
          <a:p>
            <a:endParaRPr lang="de-DE" dirty="0"/>
          </a:p>
        </p:txBody>
      </p:sp>
      <p:pic>
        <p:nvPicPr>
          <p:cNvPr id="4" name="Inhaltsplatzhalter 10"/>
          <p:cNvPicPr>
            <a:picLocks noGrp="1" noChangeAspect="1"/>
          </p:cNvPicPr>
          <p:nvPr>
            <p:ph idx="1"/>
          </p:nvPr>
        </p:nvPicPr>
        <p:blipFill>
          <a:blip r:embed="rId2"/>
          <a:stretch>
            <a:fillRect/>
          </a:stretch>
        </p:blipFill>
        <p:spPr>
          <a:xfrm>
            <a:off x="3414894" y="2377969"/>
            <a:ext cx="2104329" cy="2808311"/>
          </a:xfrm>
          <a:prstGeom prst="rect">
            <a:avLst/>
          </a:prstGeom>
        </p:spPr>
      </p:pic>
      <p:sp>
        <p:nvSpPr>
          <p:cNvPr id="5" name="Ovale Legende 4"/>
          <p:cNvSpPr/>
          <p:nvPr/>
        </p:nvSpPr>
        <p:spPr>
          <a:xfrm>
            <a:off x="134924" y="3773380"/>
            <a:ext cx="3024336" cy="1588760"/>
          </a:xfrm>
          <a:prstGeom prst="wedgeEllipseCallout">
            <a:avLst>
              <a:gd name="adj1" fmla="val 72760"/>
              <a:gd name="adj2" fmla="val -6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kocht Oma </a:t>
            </a:r>
            <a:r>
              <a:rPr lang="de-DE" sz="2000" dirty="0" err="1"/>
              <a:t>Pelmeni</a:t>
            </a:r>
            <a:r>
              <a:rPr lang="de-DE" sz="2000" dirty="0"/>
              <a:t> statt Maultaschen?</a:t>
            </a:r>
          </a:p>
        </p:txBody>
      </p:sp>
      <p:sp>
        <p:nvSpPr>
          <p:cNvPr id="6" name="Ovale Legende 5"/>
          <p:cNvSpPr/>
          <p:nvPr/>
        </p:nvSpPr>
        <p:spPr>
          <a:xfrm>
            <a:off x="102526" y="1927757"/>
            <a:ext cx="3312368" cy="1728192"/>
          </a:xfrm>
          <a:prstGeom prst="wedgeEllipseCallout">
            <a:avLst>
              <a:gd name="adj1" fmla="val 59058"/>
              <a:gd name="adj2" fmla="val 587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werde ich von meiner Umgebung oft als „Russe“ bezeichnet?</a:t>
            </a:r>
          </a:p>
        </p:txBody>
      </p:sp>
      <p:sp>
        <p:nvSpPr>
          <p:cNvPr id="7" name="Titel 9"/>
          <p:cNvSpPr txBox="1">
            <a:spLocks/>
          </p:cNvSpPr>
          <p:nvPr/>
        </p:nvSpPr>
        <p:spPr>
          <a:xfrm>
            <a:off x="417848" y="82255"/>
            <a:ext cx="4536505" cy="1810326"/>
          </a:xfrm>
          <a:prstGeom prst="wedgeEllipseCallout">
            <a:avLst>
              <a:gd name="adj1" fmla="val 30643"/>
              <a:gd name="adj2" fmla="val 98790"/>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de-DE" sz="2000" dirty="0"/>
              <a:t>Warum wurde ich früher wegen meinem rollenden R gehänselt? („Sag mal </a:t>
            </a:r>
            <a:r>
              <a:rPr lang="de-DE" sz="2000" dirty="0" err="1"/>
              <a:t>RohRReinigeR</a:t>
            </a:r>
            <a:r>
              <a:rPr lang="de-DE" sz="2000" dirty="0"/>
              <a:t>“)</a:t>
            </a:r>
          </a:p>
        </p:txBody>
      </p:sp>
      <p:sp>
        <p:nvSpPr>
          <p:cNvPr id="8" name="Ovale Legende 7"/>
          <p:cNvSpPr/>
          <p:nvPr/>
        </p:nvSpPr>
        <p:spPr>
          <a:xfrm>
            <a:off x="5311506" y="2122314"/>
            <a:ext cx="3724989" cy="1584176"/>
          </a:xfrm>
          <a:prstGeom prst="wedgeEllipseCallout">
            <a:avLst>
              <a:gd name="adj1" fmla="val -54579"/>
              <a:gd name="adj2" fmla="val 586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kommen meine Eltern aus Kasachstan, haben aber einen deutschen Namen?</a:t>
            </a:r>
          </a:p>
        </p:txBody>
      </p:sp>
      <p:sp>
        <p:nvSpPr>
          <p:cNvPr id="9" name="Ovale Legende 8"/>
          <p:cNvSpPr/>
          <p:nvPr/>
        </p:nvSpPr>
        <p:spPr>
          <a:xfrm>
            <a:off x="5148064" y="116632"/>
            <a:ext cx="3888431" cy="1905395"/>
          </a:xfrm>
          <a:prstGeom prst="wedgeEllipseCallout">
            <a:avLst>
              <a:gd name="adj1" fmla="val -66302"/>
              <a:gd name="adj2" fmla="val 974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sagen Oma und Opa, sie seien Deutsche, schauen aber immer russisches Fernsehen?</a:t>
            </a:r>
          </a:p>
        </p:txBody>
      </p:sp>
      <p:sp>
        <p:nvSpPr>
          <p:cNvPr id="10" name="Ovale Legende 9"/>
          <p:cNvSpPr/>
          <p:nvPr/>
        </p:nvSpPr>
        <p:spPr>
          <a:xfrm>
            <a:off x="5962464" y="3795346"/>
            <a:ext cx="3024336" cy="1552157"/>
          </a:xfrm>
          <a:prstGeom prst="wedgeEllipseCallout">
            <a:avLst>
              <a:gd name="adj1" fmla="val -77668"/>
              <a:gd name="adj2" fmla="val -210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Bin ich Russe? Oder Deutscher? Oder beides?</a:t>
            </a:r>
          </a:p>
        </p:txBody>
      </p:sp>
      <p:sp>
        <p:nvSpPr>
          <p:cNvPr id="11" name="Textfeld 10"/>
          <p:cNvSpPr txBox="1"/>
          <p:nvPr/>
        </p:nvSpPr>
        <p:spPr>
          <a:xfrm>
            <a:off x="417848" y="5397316"/>
            <a:ext cx="8568952" cy="1200329"/>
          </a:xfrm>
          <a:prstGeom prst="rect">
            <a:avLst/>
          </a:prstGeom>
          <a:solidFill>
            <a:srgbClr val="FFC000">
              <a:alpha val="82000"/>
            </a:srgbClr>
          </a:solidFill>
        </p:spPr>
        <p:txBody>
          <a:bodyPr wrap="square" rtlCol="0">
            <a:spAutoFit/>
          </a:bodyPr>
          <a:lstStyle/>
          <a:p>
            <a:pPr algn="ctr"/>
            <a:r>
              <a:rPr lang="de-DE" sz="3600" dirty="0"/>
              <a:t>Warum wissen wir so wenig über die Russlanddeutschen?</a:t>
            </a:r>
          </a:p>
        </p:txBody>
      </p:sp>
    </p:spTree>
    <p:extLst>
      <p:ext uri="{BB962C8B-B14F-4D97-AF65-F5344CB8AC3E}">
        <p14:creationId xmlns:p14="http://schemas.microsoft.com/office/powerpoint/2010/main" val="316177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Identität</a:t>
            </a:r>
          </a:p>
        </p:txBody>
      </p:sp>
      <p:sp>
        <p:nvSpPr>
          <p:cNvPr id="3" name="Inhaltsplatzhalter 2"/>
          <p:cNvSpPr>
            <a:spLocks noGrp="1"/>
          </p:cNvSpPr>
          <p:nvPr>
            <p:ph idx="1"/>
          </p:nvPr>
        </p:nvSpPr>
        <p:spPr/>
        <p:txBody>
          <a:bodyPr>
            <a:normAutofit/>
          </a:bodyPr>
          <a:lstStyle/>
          <a:p>
            <a:pPr marL="0" indent="0">
              <a:buNone/>
            </a:pPr>
            <a:endParaRPr lang="de-DE" sz="2000" dirty="0"/>
          </a:p>
          <a:p>
            <a:pPr marL="0" indent="0">
              <a:buNone/>
            </a:pPr>
            <a:endParaRPr lang="de-DE" sz="2000" dirty="0"/>
          </a:p>
          <a:p>
            <a:pPr marL="0" indent="0">
              <a:buNone/>
            </a:pPr>
            <a:endParaRPr lang="de-DE" sz="2000" dirty="0"/>
          </a:p>
          <a:p>
            <a:pPr marL="0" indent="0">
              <a:buNone/>
            </a:pPr>
            <a:r>
              <a:rPr lang="de-DE" sz="2800" dirty="0"/>
              <a:t>„……….“</a:t>
            </a:r>
          </a:p>
          <a:p>
            <a:pPr marL="0" indent="0">
              <a:buNone/>
            </a:pPr>
            <a:endParaRPr lang="de-DE" sz="2000" dirty="0"/>
          </a:p>
          <a:p>
            <a:pPr marL="0" indent="0">
              <a:buNone/>
            </a:pPr>
            <a:endParaRPr lang="de-DE" sz="2000" dirty="0"/>
          </a:p>
          <a:p>
            <a:pPr marL="0" indent="0">
              <a:buNone/>
            </a:pPr>
            <a:endParaRPr lang="de-DE" sz="2000" dirty="0"/>
          </a:p>
          <a:p>
            <a:pPr marL="0" indent="0">
              <a:buNone/>
            </a:pPr>
            <a:endParaRPr lang="de-DE" sz="2000" dirty="0"/>
          </a:p>
          <a:p>
            <a:pPr marL="0" indent="0">
              <a:buNone/>
            </a:pPr>
            <a:r>
              <a:rPr lang="de-DE" sz="2000" dirty="0"/>
              <a:t>„100 Jahre Oktoberrevolution – Die Folgen für die Deutschen aus Russland“ (Tagungsbericht Deutsche Gesellschaft, 2017)</a:t>
            </a:r>
          </a:p>
        </p:txBody>
      </p:sp>
    </p:spTree>
    <p:extLst>
      <p:ext uri="{BB962C8B-B14F-4D97-AF65-F5344CB8AC3E}">
        <p14:creationId xmlns:p14="http://schemas.microsoft.com/office/powerpoint/2010/main" val="2439407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Erinnerungskultur(en)</a:t>
            </a:r>
            <a:r>
              <a:rPr lang="de-DE" dirty="0"/>
              <a:t>: Drei höchst unterschiedliche Narrative</a:t>
            </a:r>
          </a:p>
        </p:txBody>
      </p:sp>
      <p:sp>
        <p:nvSpPr>
          <p:cNvPr id="5" name="Textfeld 4"/>
          <p:cNvSpPr txBox="1"/>
          <p:nvPr/>
        </p:nvSpPr>
        <p:spPr>
          <a:xfrm>
            <a:off x="415502" y="1844824"/>
            <a:ext cx="2160240" cy="3693319"/>
          </a:xfrm>
          <a:prstGeom prst="rect">
            <a:avLst/>
          </a:prstGeom>
          <a:noFill/>
        </p:spPr>
        <p:txBody>
          <a:bodyPr wrap="square" rtlCol="0">
            <a:spAutoFit/>
          </a:bodyPr>
          <a:lstStyle/>
          <a:p>
            <a:r>
              <a:rPr lang="de-DE" dirty="0"/>
              <a:t>UdSSR / Russland:</a:t>
            </a:r>
          </a:p>
          <a:p>
            <a:r>
              <a:rPr lang="de-DE" dirty="0"/>
              <a:t>9. Mai 1945</a:t>
            </a:r>
          </a:p>
          <a:p>
            <a:r>
              <a:rPr lang="de-DE" dirty="0"/>
              <a:t>Sieg über das faschistische Deutschland</a:t>
            </a:r>
          </a:p>
          <a:p>
            <a:pPr marL="285750" indent="-285750">
              <a:buFont typeface="Wingdings"/>
              <a:buChar char="è"/>
            </a:pPr>
            <a:r>
              <a:rPr lang="de-DE" b="1" dirty="0">
                <a:sym typeface="Wingdings"/>
              </a:rPr>
              <a:t>Heldennarrativ</a:t>
            </a:r>
          </a:p>
          <a:p>
            <a:r>
              <a:rPr lang="de-DE" dirty="0">
                <a:sym typeface="Wingdings"/>
              </a:rPr>
              <a:t>(öffentlich)</a:t>
            </a:r>
          </a:p>
          <a:p>
            <a:endParaRPr lang="de-DE" dirty="0">
              <a:sym typeface="Wingdings"/>
            </a:endParaRPr>
          </a:p>
          <a:p>
            <a:r>
              <a:rPr lang="de-DE" dirty="0">
                <a:sym typeface="Wingdings"/>
              </a:rPr>
              <a:t>[Foto eines Veteranen des Großen Vaterländischen Krieges]</a:t>
            </a:r>
            <a:endParaRPr lang="de-DE" dirty="0"/>
          </a:p>
        </p:txBody>
      </p:sp>
      <p:sp>
        <p:nvSpPr>
          <p:cNvPr id="7" name="Textfeld 6"/>
          <p:cNvSpPr txBox="1"/>
          <p:nvPr/>
        </p:nvSpPr>
        <p:spPr>
          <a:xfrm>
            <a:off x="5870400" y="2996952"/>
            <a:ext cx="2952328" cy="1477328"/>
          </a:xfrm>
          <a:prstGeom prst="rect">
            <a:avLst/>
          </a:prstGeom>
          <a:noFill/>
        </p:spPr>
        <p:txBody>
          <a:bodyPr wrap="square" rtlCol="0">
            <a:spAutoFit/>
          </a:bodyPr>
          <a:lstStyle/>
          <a:p>
            <a:r>
              <a:rPr lang="de-DE" dirty="0"/>
              <a:t>[Foto eines Stolpersteins]</a:t>
            </a:r>
          </a:p>
          <a:p>
            <a:r>
              <a:rPr lang="de-DE" dirty="0"/>
              <a:t>BRD seit den 1980er Jahren:</a:t>
            </a:r>
          </a:p>
          <a:p>
            <a:r>
              <a:rPr lang="de-DE" dirty="0">
                <a:sym typeface="Wingdings"/>
              </a:rPr>
              <a:t> Intensive Erinnerung an die </a:t>
            </a:r>
            <a:r>
              <a:rPr lang="de-DE" b="1" dirty="0">
                <a:sym typeface="Wingdings"/>
              </a:rPr>
              <a:t>NS-Verbrechen</a:t>
            </a:r>
            <a:r>
              <a:rPr lang="de-DE" dirty="0">
                <a:sym typeface="Wingdings"/>
              </a:rPr>
              <a:t> (öffentlich)</a:t>
            </a:r>
            <a:endParaRPr lang="de-DE" dirty="0"/>
          </a:p>
        </p:txBody>
      </p:sp>
      <p:sp>
        <p:nvSpPr>
          <p:cNvPr id="8" name="Textfeld 7"/>
          <p:cNvSpPr txBox="1"/>
          <p:nvPr/>
        </p:nvSpPr>
        <p:spPr>
          <a:xfrm>
            <a:off x="2575742" y="4869160"/>
            <a:ext cx="3405831" cy="1754326"/>
          </a:xfrm>
          <a:prstGeom prst="rect">
            <a:avLst/>
          </a:prstGeom>
          <a:noFill/>
        </p:spPr>
        <p:txBody>
          <a:bodyPr wrap="square" rtlCol="0">
            <a:spAutoFit/>
          </a:bodyPr>
          <a:lstStyle/>
          <a:p>
            <a:r>
              <a:rPr lang="de-DE" dirty="0"/>
              <a:t>Innerfamiliäre Erinnerung an die Geschichte der Vorfahren: Verfolgung, Deportation, Diskriminierung</a:t>
            </a:r>
          </a:p>
          <a:p>
            <a:r>
              <a:rPr lang="de-DE" dirty="0">
                <a:sym typeface="Wingdings"/>
              </a:rPr>
              <a:t> </a:t>
            </a:r>
            <a:r>
              <a:rPr lang="de-DE" b="1" dirty="0">
                <a:sym typeface="Wingdings"/>
              </a:rPr>
              <a:t>Opfernarrativ</a:t>
            </a:r>
            <a:r>
              <a:rPr lang="de-DE" dirty="0">
                <a:sym typeface="Wingdings"/>
              </a:rPr>
              <a:t> (mündlich, nicht-öffentlich)</a:t>
            </a:r>
            <a:endParaRPr lang="de-DE" dirty="0"/>
          </a:p>
        </p:txBody>
      </p:sp>
      <p:sp>
        <p:nvSpPr>
          <p:cNvPr id="9" name="Pfeil nach unten 8"/>
          <p:cNvSpPr/>
          <p:nvPr/>
        </p:nvSpPr>
        <p:spPr>
          <a:xfrm>
            <a:off x="4003372" y="1700808"/>
            <a:ext cx="216024" cy="31683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3" name="Gerade Verbindung mit Pfeil 12"/>
          <p:cNvCxnSpPr/>
          <p:nvPr/>
        </p:nvCxnSpPr>
        <p:spPr>
          <a:xfrm flipH="1">
            <a:off x="2195736" y="1988840"/>
            <a:ext cx="1908212" cy="1224136"/>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flipV="1">
            <a:off x="4111384" y="4005064"/>
            <a:ext cx="2207072" cy="288032"/>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Textfeld 2"/>
          <p:cNvSpPr txBox="1"/>
          <p:nvPr/>
        </p:nvSpPr>
        <p:spPr>
          <a:xfrm>
            <a:off x="6588224" y="5085184"/>
            <a:ext cx="2304256" cy="1292662"/>
          </a:xfrm>
          <a:prstGeom prst="rect">
            <a:avLst/>
          </a:prstGeom>
          <a:noFill/>
        </p:spPr>
        <p:txBody>
          <a:bodyPr wrap="square" rtlCol="0">
            <a:spAutoFit/>
          </a:bodyPr>
          <a:lstStyle/>
          <a:p>
            <a:r>
              <a:rPr lang="de-DE" dirty="0"/>
              <a:t>[Zeichnung aus dem Lager (Gulag)]</a:t>
            </a:r>
          </a:p>
          <a:p>
            <a:r>
              <a:rPr lang="de-DE" sz="800" dirty="0">
                <a:hlinkClick r:id="rId3"/>
              </a:rPr>
              <a:t>https://</a:t>
            </a:r>
            <a:r>
              <a:rPr lang="de-DE" sz="800" b="1" dirty="0">
                <a:hlinkClick r:id="rId3"/>
              </a:rPr>
              <a:t>www.russlanddeutsche.de/de/russlanddeutsche/kultur/die-erinnerungskultur-der-russlanddeutschen.html</a:t>
            </a:r>
            <a:endParaRPr lang="de-DE" sz="800" b="1" dirty="0"/>
          </a:p>
          <a:p>
            <a:endParaRPr lang="de-DE" dirty="0"/>
          </a:p>
        </p:txBody>
      </p:sp>
      <p:sp>
        <p:nvSpPr>
          <p:cNvPr id="10" name="Textfeld 9"/>
          <p:cNvSpPr txBox="1"/>
          <p:nvPr/>
        </p:nvSpPr>
        <p:spPr>
          <a:xfrm>
            <a:off x="3283292" y="2916668"/>
            <a:ext cx="1656184" cy="369332"/>
          </a:xfrm>
          <a:prstGeom prst="rect">
            <a:avLst/>
          </a:prstGeom>
          <a:noFill/>
        </p:spPr>
        <p:txBody>
          <a:bodyPr wrap="square" rtlCol="0">
            <a:spAutoFit/>
          </a:bodyPr>
          <a:lstStyle/>
          <a:p>
            <a:r>
              <a:rPr lang="de-DE" dirty="0"/>
              <a:t>FOTO ELTERN</a:t>
            </a:r>
          </a:p>
        </p:txBody>
      </p:sp>
      <p:sp>
        <p:nvSpPr>
          <p:cNvPr id="15" name="Inhaltsplatzhalter 14"/>
          <p:cNvSpPr>
            <a:spLocks noGrp="1"/>
          </p:cNvSpPr>
          <p:nvPr>
            <p:ph idx="1"/>
          </p:nvPr>
        </p:nvSpPr>
        <p:spPr>
          <a:xfrm>
            <a:off x="415502" y="1493421"/>
            <a:ext cx="8229600" cy="5023286"/>
          </a:xfrm>
        </p:spPr>
        <p:txBody>
          <a:bodyPr/>
          <a:lstStyle/>
          <a:p>
            <a:pPr marL="0" indent="0">
              <a:buNone/>
            </a:pPr>
            <a:endParaRPr lang="de-DE" dirty="0"/>
          </a:p>
        </p:txBody>
      </p:sp>
    </p:spTree>
    <p:extLst>
      <p:ext uri="{BB962C8B-B14F-4D97-AF65-F5344CB8AC3E}">
        <p14:creationId xmlns:p14="http://schemas.microsoft.com/office/powerpoint/2010/main" val="3596543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a:xfrm>
            <a:off x="455779" y="1988840"/>
            <a:ext cx="8229600" cy="4295031"/>
          </a:xfrm>
        </p:spPr>
        <p:txBody>
          <a:bodyPr>
            <a:normAutofit lnSpcReduction="10000"/>
          </a:bodyPr>
          <a:lstStyle/>
          <a:p>
            <a:pPr marL="0" indent="0">
              <a:buNone/>
            </a:pPr>
            <a:r>
              <a:rPr lang="de-DE" dirty="0"/>
              <a:t>Die Erinnerungskultur der </a:t>
            </a:r>
            <a:r>
              <a:rPr lang="de-DE" b="1" dirty="0"/>
              <a:t>Russlanddeutschen</a:t>
            </a:r>
            <a:r>
              <a:rPr lang="de-DE" dirty="0"/>
              <a:t> bezieht sich – wie in Russland und Deutschland - auf die </a:t>
            </a:r>
            <a:r>
              <a:rPr lang="de-DE" b="1" dirty="0"/>
              <a:t>Mitte des 20. Jahrhunderts</a:t>
            </a:r>
            <a:r>
              <a:rPr lang="de-DE" dirty="0"/>
              <a:t>, ist aber eine völlig andere: </a:t>
            </a:r>
          </a:p>
          <a:p>
            <a:pPr marL="0" indent="0">
              <a:buNone/>
            </a:pPr>
            <a:r>
              <a:rPr lang="de-DE" dirty="0"/>
              <a:t>Zu dieser Zeit wurde die deutsche Minderheit in der Sowjetunion </a:t>
            </a:r>
            <a:r>
              <a:rPr lang="de-DE" b="1" dirty="0"/>
              <a:t>verfolgt</a:t>
            </a:r>
            <a:r>
              <a:rPr lang="de-DE" dirty="0"/>
              <a:t> und </a:t>
            </a:r>
            <a:r>
              <a:rPr lang="de-DE" b="1" dirty="0"/>
              <a:t>deportiert</a:t>
            </a:r>
            <a:r>
              <a:rPr lang="de-DE" dirty="0"/>
              <a:t>. Vielen russlanddeutschen Familien ist gemeinsam, dass sie die </a:t>
            </a:r>
            <a:r>
              <a:rPr lang="de-DE" b="1" dirty="0"/>
              <a:t>Erinnerungen</a:t>
            </a:r>
            <a:r>
              <a:rPr lang="de-DE" dirty="0"/>
              <a:t> daran </a:t>
            </a:r>
            <a:r>
              <a:rPr lang="de-DE" b="1" dirty="0"/>
              <a:t>innerfamiliär</a:t>
            </a:r>
            <a:r>
              <a:rPr lang="de-DE" dirty="0"/>
              <a:t> wachhalten.</a:t>
            </a:r>
          </a:p>
          <a:p>
            <a:pPr marL="0" indent="0">
              <a:buNone/>
            </a:pPr>
            <a:endParaRPr lang="de-DE" dirty="0"/>
          </a:p>
        </p:txBody>
      </p:sp>
    </p:spTree>
    <p:extLst>
      <p:ext uri="{BB962C8B-B14F-4D97-AF65-F5344CB8AC3E}">
        <p14:creationId xmlns:p14="http://schemas.microsoft.com/office/powerpoint/2010/main" val="16084870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Russlanddeutsches Narrativ: diskontinuierlich und tabuisiert</a:t>
            </a:r>
            <a:endParaRPr lang="de-DE" dirty="0"/>
          </a:p>
        </p:txBody>
      </p:sp>
      <p:sp>
        <p:nvSpPr>
          <p:cNvPr id="3" name="Inhaltsplatzhalter 2"/>
          <p:cNvSpPr>
            <a:spLocks noGrp="1"/>
          </p:cNvSpPr>
          <p:nvPr>
            <p:ph idx="1"/>
          </p:nvPr>
        </p:nvSpPr>
        <p:spPr>
          <a:xfrm>
            <a:off x="457200" y="1844824"/>
            <a:ext cx="8229600" cy="4525963"/>
          </a:xfrm>
        </p:spPr>
        <p:txBody>
          <a:bodyPr>
            <a:normAutofit/>
          </a:bodyPr>
          <a:lstStyle/>
          <a:p>
            <a:pPr marL="0" indent="0">
              <a:buNone/>
            </a:pPr>
            <a:r>
              <a:rPr lang="de-DE" dirty="0"/>
              <a:t>„……….“</a:t>
            </a:r>
          </a:p>
          <a:p>
            <a:pPr marL="0" lvl="0" indent="0">
              <a:spcBef>
                <a:spcPts val="0"/>
              </a:spcBef>
              <a:buNone/>
            </a:pPr>
            <a:r>
              <a:rPr lang="de-DE" sz="1100" dirty="0">
                <a:hlinkClick r:id="rId3"/>
              </a:rPr>
              <a:t>https://www.russlanddeutsche.de/de/integration/4-integration/24-gewinn-fuer-deutschland</a:t>
            </a:r>
            <a:endParaRPr lang="de-DE" sz="1100" dirty="0"/>
          </a:p>
          <a:p>
            <a:pPr marL="0" lvl="0" indent="0">
              <a:spcBef>
                <a:spcPts val="0"/>
              </a:spcBef>
              <a:buNone/>
            </a:pPr>
            <a:endParaRPr lang="de-DE" sz="1800" dirty="0">
              <a:solidFill>
                <a:prstClr val="black"/>
              </a:solidFill>
            </a:endParaRPr>
          </a:p>
          <a:p>
            <a:pPr marL="0" lvl="0" indent="0">
              <a:spcBef>
                <a:spcPts val="0"/>
              </a:spcBef>
              <a:buNone/>
            </a:pPr>
            <a:endParaRPr lang="de-DE" sz="1800" dirty="0">
              <a:solidFill>
                <a:prstClr val="black"/>
              </a:solidFill>
            </a:endParaRPr>
          </a:p>
          <a:p>
            <a:pPr marL="0" lvl="0" indent="0">
              <a:spcBef>
                <a:spcPts val="0"/>
              </a:spcBef>
              <a:buNone/>
            </a:pPr>
            <a:r>
              <a:rPr lang="de-DE" sz="1800" dirty="0">
                <a:solidFill>
                  <a:prstClr val="black"/>
                </a:solidFill>
              </a:rPr>
              <a:t>[Zeichnung aus dem Lager (Gulag)]</a:t>
            </a:r>
          </a:p>
          <a:p>
            <a:pPr marL="0" lvl="0" indent="0">
              <a:spcBef>
                <a:spcPts val="0"/>
              </a:spcBef>
              <a:buNone/>
            </a:pPr>
            <a:r>
              <a:rPr lang="de-DE" sz="800" dirty="0">
                <a:solidFill>
                  <a:prstClr val="black"/>
                </a:solidFill>
                <a:hlinkClick r:id="rId4"/>
              </a:rPr>
              <a:t>https://</a:t>
            </a:r>
            <a:r>
              <a:rPr lang="de-DE" sz="800" b="1" dirty="0">
                <a:solidFill>
                  <a:prstClr val="black"/>
                </a:solidFill>
                <a:hlinkClick r:id="rId4"/>
              </a:rPr>
              <a:t>www.russlanddeutsche.de/de/russlanddeutsche/kultur/die-erinnerungskultur-der-russlanddeutschen.html</a:t>
            </a:r>
            <a:endParaRPr lang="de-DE" sz="800" b="1" dirty="0">
              <a:solidFill>
                <a:prstClr val="black"/>
              </a:solidFill>
            </a:endParaRPr>
          </a:p>
          <a:p>
            <a:pPr marL="0" indent="0">
              <a:buNone/>
            </a:pPr>
            <a:r>
              <a:rPr lang="de-DE" dirty="0"/>
              <a:t>  </a:t>
            </a:r>
          </a:p>
        </p:txBody>
      </p:sp>
    </p:spTree>
    <p:extLst>
      <p:ext uri="{BB962C8B-B14F-4D97-AF65-F5344CB8AC3E}">
        <p14:creationId xmlns:p14="http://schemas.microsoft.com/office/powerpoint/2010/main" val="3117266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br>
              <a:rPr lang="de-DE" b="1" dirty="0"/>
            </a:br>
            <a:r>
              <a:rPr lang="de-DE" b="1" dirty="0"/>
              <a:t>Russlanddeutsches Narrativ: diskontinuierlich und tabuisiert</a:t>
            </a:r>
            <a:br>
              <a:rPr lang="de-DE" b="1" dirty="0"/>
            </a:br>
            <a:endParaRPr lang="de-DE" dirty="0"/>
          </a:p>
        </p:txBody>
      </p:sp>
      <p:sp>
        <p:nvSpPr>
          <p:cNvPr id="3" name="Inhaltsplatzhalter 2"/>
          <p:cNvSpPr>
            <a:spLocks noGrp="1"/>
          </p:cNvSpPr>
          <p:nvPr>
            <p:ph idx="1"/>
          </p:nvPr>
        </p:nvSpPr>
        <p:spPr/>
        <p:txBody>
          <a:bodyPr>
            <a:normAutofit lnSpcReduction="10000"/>
          </a:bodyPr>
          <a:lstStyle/>
          <a:p>
            <a:pPr marL="0" indent="0">
              <a:buNone/>
            </a:pPr>
            <a:r>
              <a:rPr lang="de-DE" dirty="0"/>
              <a:t>Moderne Erinnerungskultur ist im Gegensatz zu Erinnerungsritualen dynamisch und flexibel. Sie wird durch die Gesellschaft gestaltet und reagiert auf aktuelle Entwicklungen. </a:t>
            </a:r>
          </a:p>
          <a:p>
            <a:pPr marL="0" indent="0">
              <a:buNone/>
            </a:pPr>
            <a:r>
              <a:rPr lang="de-DE" dirty="0"/>
              <a:t>„Was dürfen wir nicht vergessen, um uns die Gegenwart zu erklären?“  → Die Antwort darauf hält ein Erinnerungskollektiv in historischer Perspektive zusammen.</a:t>
            </a:r>
          </a:p>
          <a:p>
            <a:pPr marL="0" indent="0">
              <a:buNone/>
            </a:pPr>
            <a:endParaRPr lang="de-DE" sz="2200" dirty="0"/>
          </a:p>
          <a:p>
            <a:pPr marL="0" indent="0">
              <a:buNone/>
            </a:pPr>
            <a:r>
              <a:rPr lang="de-DE" sz="1800" dirty="0"/>
              <a:t>(vgl. Jan Assmann, Das kulturelle Gedächtnis, 1992)</a:t>
            </a:r>
          </a:p>
          <a:p>
            <a:pPr marL="0" indent="0">
              <a:buNone/>
            </a:pPr>
            <a:endParaRPr lang="de-DE" sz="1800" dirty="0"/>
          </a:p>
        </p:txBody>
      </p:sp>
    </p:spTree>
    <p:extLst>
      <p:ext uri="{BB962C8B-B14F-4D97-AF65-F5344CB8AC3E}">
        <p14:creationId xmlns:p14="http://schemas.microsoft.com/office/powerpoint/2010/main" val="761785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Artur </a:t>
            </a:r>
            <a:r>
              <a:rPr lang="de-DE" dirty="0" err="1"/>
              <a:t>Weigandt</a:t>
            </a:r>
            <a:r>
              <a:rPr lang="de-DE" dirty="0"/>
              <a:t>, 27 Jahre alt</a:t>
            </a:r>
            <a:br>
              <a:rPr lang="de-DE" dirty="0"/>
            </a:br>
            <a:r>
              <a:rPr lang="de-DE" sz="2200" dirty="0"/>
              <a:t>FAZ vom 31.10.21</a:t>
            </a:r>
          </a:p>
        </p:txBody>
      </p:sp>
      <p:sp>
        <p:nvSpPr>
          <p:cNvPr id="7" name="Inhaltsplatzhalter 6"/>
          <p:cNvSpPr>
            <a:spLocks noGrp="1"/>
          </p:cNvSpPr>
          <p:nvPr>
            <p:ph idx="1"/>
          </p:nvPr>
        </p:nvSpPr>
        <p:spPr/>
        <p:txBody>
          <a:bodyPr/>
          <a:lstStyle/>
          <a:p>
            <a:r>
              <a:rPr lang="de-DE" dirty="0"/>
              <a:t>[Foto von Artur </a:t>
            </a:r>
            <a:r>
              <a:rPr lang="de-DE" dirty="0" err="1"/>
              <a:t>Weigandt</a:t>
            </a:r>
            <a:r>
              <a:rPr lang="de-DE" dirty="0"/>
              <a:t>]</a:t>
            </a:r>
          </a:p>
          <a:p>
            <a:r>
              <a:rPr lang="de-DE" dirty="0"/>
              <a:t>[Foto einer Polizeikontrolle]</a:t>
            </a:r>
          </a:p>
          <a:p>
            <a:endParaRPr lang="de-DE" dirty="0"/>
          </a:p>
        </p:txBody>
      </p:sp>
    </p:spTree>
    <p:extLst>
      <p:ext uri="{BB962C8B-B14F-4D97-AF65-F5344CB8AC3E}">
        <p14:creationId xmlns:p14="http://schemas.microsoft.com/office/powerpoint/2010/main" val="17713738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3600" b="1" dirty="0"/>
              <a:t>Wie relevant ist dieses Thema im GU?</a:t>
            </a:r>
            <a:br>
              <a:rPr lang="de-DE" sz="3600" b="1" dirty="0"/>
            </a:br>
            <a:r>
              <a:rPr lang="de-DE" sz="3600" b="1" dirty="0"/>
              <a:t>Umfrage unter </a:t>
            </a:r>
            <a:r>
              <a:rPr lang="de-DE" sz="3600" b="1" dirty="0" err="1"/>
              <a:t>SuS</a:t>
            </a:r>
            <a:r>
              <a:rPr lang="de-DE" sz="3600" b="1" dirty="0"/>
              <a:t> der </a:t>
            </a:r>
            <a:r>
              <a:rPr lang="de-DE" sz="3600" b="1" dirty="0">
                <a:solidFill>
                  <a:srgbClr val="7030A0"/>
                </a:solidFill>
              </a:rPr>
              <a:t>dritten</a:t>
            </a:r>
            <a:r>
              <a:rPr lang="de-DE" sz="3600" b="1" dirty="0"/>
              <a:t> Generation</a:t>
            </a: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99592" y="1556792"/>
            <a:ext cx="4909172" cy="5146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Inhaltsplatzhalter 10"/>
          <p:cNvPicPr>
            <a:picLocks noChangeAspect="1"/>
          </p:cNvPicPr>
          <p:nvPr/>
        </p:nvPicPr>
        <p:blipFill>
          <a:blip r:embed="rId4"/>
          <a:stretch>
            <a:fillRect/>
          </a:stretch>
        </p:blipFill>
        <p:spPr>
          <a:xfrm>
            <a:off x="6156176" y="2204864"/>
            <a:ext cx="2665333" cy="3556991"/>
          </a:xfrm>
          <a:prstGeom prst="rect">
            <a:avLst/>
          </a:prstGeom>
        </p:spPr>
      </p:pic>
      <p:sp>
        <p:nvSpPr>
          <p:cNvPr id="3" name="Rechteck 2"/>
          <p:cNvSpPr/>
          <p:nvPr/>
        </p:nvSpPr>
        <p:spPr>
          <a:xfrm>
            <a:off x="6812952" y="6093296"/>
            <a:ext cx="903452" cy="276999"/>
          </a:xfrm>
          <a:prstGeom prst="rect">
            <a:avLst/>
          </a:prstGeom>
        </p:spPr>
        <p:txBody>
          <a:bodyPr wrap="none">
            <a:spAutoFit/>
          </a:bodyPr>
          <a:lstStyle/>
          <a:p>
            <a:r>
              <a:rPr lang="de-DE" sz="1200" i="1" dirty="0"/>
              <a:t>Foto: Privat</a:t>
            </a:r>
          </a:p>
        </p:txBody>
      </p:sp>
    </p:spTree>
    <p:extLst>
      <p:ext uri="{BB962C8B-B14F-4D97-AF65-F5344CB8AC3E}">
        <p14:creationId xmlns:p14="http://schemas.microsoft.com/office/powerpoint/2010/main" val="9712610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3600" b="1" dirty="0"/>
              <a:t>Wie relevant ist dieses Thema im GU?</a:t>
            </a:r>
            <a:br>
              <a:rPr lang="de-DE" sz="3600" b="1" dirty="0"/>
            </a:br>
            <a:r>
              <a:rPr lang="de-DE" sz="3600" b="1" dirty="0"/>
              <a:t>Umfrage unter </a:t>
            </a:r>
            <a:r>
              <a:rPr lang="de-DE" sz="3600" b="1" dirty="0" err="1"/>
              <a:t>SuS</a:t>
            </a:r>
            <a:r>
              <a:rPr lang="de-DE" sz="3600" b="1" dirty="0"/>
              <a:t> der </a:t>
            </a:r>
            <a:r>
              <a:rPr lang="de-DE" sz="3600" b="1" dirty="0">
                <a:solidFill>
                  <a:srgbClr val="7030A0"/>
                </a:solidFill>
              </a:rPr>
              <a:t>dritten</a:t>
            </a:r>
            <a:r>
              <a:rPr lang="de-DE" sz="3600" b="1" dirty="0"/>
              <a:t> Generation</a:t>
            </a:r>
          </a:p>
        </p:txBody>
      </p:sp>
      <p:sp>
        <p:nvSpPr>
          <p:cNvPr id="3" name="Inhaltsplatzhalter 2"/>
          <p:cNvSpPr>
            <a:spLocks noGrp="1"/>
          </p:cNvSpPr>
          <p:nvPr>
            <p:ph idx="1"/>
          </p:nvPr>
        </p:nvSpPr>
        <p:spPr/>
        <p:txBody>
          <a:bodyPr>
            <a:normAutofit/>
          </a:bodyPr>
          <a:lstStyle/>
          <a:p>
            <a:r>
              <a:rPr lang="de-DE" dirty="0" err="1"/>
              <a:t>SuS</a:t>
            </a:r>
            <a:r>
              <a:rPr lang="de-DE" dirty="0"/>
              <a:t> mit russlanddeutschen Vorfahren aus drei Schulen in Karlsruhe, Bretten und Göppingen (9. + 10. Klassen)</a:t>
            </a:r>
          </a:p>
          <a:p>
            <a:r>
              <a:rPr lang="de-DE" dirty="0"/>
              <a:t>61 Bögen ausgefüllt, 8 aussortiert, da KEINE russlanddeutsche Vorfahren</a:t>
            </a:r>
          </a:p>
          <a:p>
            <a:r>
              <a:rPr lang="de-DE" dirty="0"/>
              <a:t>„Anzahl ist robust genug, dass </a:t>
            </a:r>
            <a:r>
              <a:rPr lang="de-DE" b="1" dirty="0"/>
              <a:t>erste valide Aussagen</a:t>
            </a:r>
            <a:r>
              <a:rPr lang="de-DE" dirty="0"/>
              <a:t> getroffen werden können.“ </a:t>
            </a:r>
          </a:p>
          <a:p>
            <a:pPr marL="0" indent="0">
              <a:buNone/>
            </a:pPr>
            <a:r>
              <a:rPr lang="de-DE" sz="2400" dirty="0"/>
              <a:t>(Prof. </a:t>
            </a:r>
            <a:r>
              <a:rPr lang="de-DE" sz="2400" dirty="0" err="1"/>
              <a:t>Göz</a:t>
            </a:r>
            <a:r>
              <a:rPr lang="de-DE" sz="2400" dirty="0"/>
              <a:t> Kaufmann, Germanistische Linguistik,  Uni Freiburg)</a:t>
            </a:r>
          </a:p>
        </p:txBody>
      </p:sp>
    </p:spTree>
    <p:extLst>
      <p:ext uri="{BB962C8B-B14F-4D97-AF65-F5344CB8AC3E}">
        <p14:creationId xmlns:p14="http://schemas.microsoft.com/office/powerpoint/2010/main" val="1673283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a:t>Umfrage–Ergebnisse in Auswahl</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3" y="1978436"/>
            <a:ext cx="5881676" cy="3754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8831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„Ich selbst fühle mich als…“</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1916832"/>
            <a:ext cx="6473064" cy="3962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89903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„Von meiner Umwelt werde ich als Russe / Russin wahrgenommen…“</a:t>
            </a:r>
          </a:p>
        </p:txBody>
      </p:sp>
      <p:pic>
        <p:nvPicPr>
          <p:cNvPr id="30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3688" y="2276872"/>
            <a:ext cx="5715000" cy="380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66916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„Von meiner Umwelt werde ich als Russe / Russin wahrgenommen…“</a:t>
            </a:r>
          </a:p>
        </p:txBody>
      </p:sp>
      <p:pic>
        <p:nvPicPr>
          <p:cNvPr id="512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9512" y="1772816"/>
            <a:ext cx="4429125" cy="2609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2564904"/>
            <a:ext cx="3947914" cy="3033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Gerade Verbindung mit Pfeil 4"/>
          <p:cNvCxnSpPr/>
          <p:nvPr/>
        </p:nvCxnSpPr>
        <p:spPr>
          <a:xfrm>
            <a:off x="3923928" y="3933056"/>
            <a:ext cx="1224136" cy="472596"/>
          </a:xfrm>
          <a:prstGeom prst="straightConnector1">
            <a:avLst/>
          </a:prstGeom>
          <a:ln w="635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84510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26170"/>
          </a:xfrm>
        </p:spPr>
        <p:txBody>
          <a:bodyPr>
            <a:normAutofit/>
          </a:bodyPr>
          <a:lstStyle/>
          <a:p>
            <a:r>
              <a:rPr lang="de-DE" sz="3600" dirty="0"/>
              <a:t>Meine Vorfahren haben damals in der UdSSR deutsch miteinander gesprochen.</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78751" y="2010569"/>
            <a:ext cx="6145577" cy="42919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82695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Ich weiß etwas darüber, wie es ihnen als Deutsche in der UdSSR ging.</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1675" y="1981994"/>
            <a:ext cx="520065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46194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4000" dirty="0">
                <a:solidFill>
                  <a:prstClr val="black"/>
                </a:solidFill>
              </a:rPr>
              <a:t>Ich weiß etwas darüber, wie es ihnen als Deutsche in der UdSSR ging.</a:t>
            </a:r>
            <a:endParaRPr lang="de-DE"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11560" y="2564904"/>
            <a:ext cx="4280850" cy="26490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5076056" y="1916832"/>
            <a:ext cx="3384376" cy="4154984"/>
          </a:xfrm>
          <a:prstGeom prst="rect">
            <a:avLst/>
          </a:prstGeom>
          <a:noFill/>
        </p:spPr>
        <p:txBody>
          <a:bodyPr wrap="square" rtlCol="0">
            <a:spAutoFit/>
          </a:bodyPr>
          <a:lstStyle/>
          <a:p>
            <a:r>
              <a:rPr lang="de-DE" sz="2400" b="1" dirty="0"/>
              <a:t>Zwei Drittel </a:t>
            </a:r>
            <a:r>
              <a:rPr lang="de-DE" sz="2400" dirty="0"/>
              <a:t>erfahren in der Familie etwas über das Leben ihrer Vorfahren in der UdSSR.</a:t>
            </a:r>
          </a:p>
          <a:p>
            <a:r>
              <a:rPr lang="de-DE" sz="2400" dirty="0"/>
              <a:t>Das bestätigt die These, dass „die mündliche und subjektive </a:t>
            </a:r>
            <a:r>
              <a:rPr lang="de-DE" sz="2400" b="1" dirty="0"/>
              <a:t>Überlieferung in den Familien </a:t>
            </a:r>
            <a:r>
              <a:rPr lang="de-DE" sz="2400" dirty="0"/>
              <a:t>meist die einzige </a:t>
            </a:r>
            <a:r>
              <a:rPr lang="de-DE" sz="2400" b="1" dirty="0"/>
              <a:t>Quelle</a:t>
            </a:r>
            <a:r>
              <a:rPr lang="de-DE" sz="2400" dirty="0"/>
              <a:t> für ein historisches Bewusstsein“ darstellt.</a:t>
            </a:r>
          </a:p>
        </p:txBody>
      </p:sp>
      <p:sp>
        <p:nvSpPr>
          <p:cNvPr id="5" name="Rechteck 4"/>
          <p:cNvSpPr/>
          <p:nvPr/>
        </p:nvSpPr>
        <p:spPr>
          <a:xfrm>
            <a:off x="4680012" y="6108596"/>
            <a:ext cx="4176464" cy="338554"/>
          </a:xfrm>
          <a:prstGeom prst="rect">
            <a:avLst/>
          </a:prstGeom>
        </p:spPr>
        <p:txBody>
          <a:bodyPr wrap="square">
            <a:spAutoFit/>
          </a:bodyPr>
          <a:lstStyle/>
          <a:p>
            <a:r>
              <a:rPr lang="de-DE" sz="800" dirty="0">
                <a:hlinkClick r:id="rId4"/>
              </a:rPr>
              <a:t>https://mdz-moskau.eu/woran-es-in-der-erinnerungskultur-der-russlanddeutschen-hapert/</a:t>
            </a:r>
            <a:endParaRPr lang="de-DE" sz="800" dirty="0"/>
          </a:p>
          <a:p>
            <a:endParaRPr lang="de-DE" sz="800" dirty="0"/>
          </a:p>
        </p:txBody>
      </p:sp>
    </p:spTree>
    <p:extLst>
      <p:ext uri="{BB962C8B-B14F-4D97-AF65-F5344CB8AC3E}">
        <p14:creationId xmlns:p14="http://schemas.microsoft.com/office/powerpoint/2010/main" val="33594224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4294967295"/>
          </p:nvPr>
        </p:nvSpPr>
        <p:spPr>
          <a:xfrm>
            <a:off x="827584" y="692150"/>
            <a:ext cx="7402016" cy="5434013"/>
          </a:xfrm>
        </p:spPr>
        <p:txBody>
          <a:bodyPr/>
          <a:lstStyle/>
          <a:p>
            <a:pPr marL="0" lvl="0" indent="0">
              <a:buNone/>
            </a:pPr>
            <a:r>
              <a:rPr lang="de-DE" dirty="0"/>
              <a:t>Ich interessiere mich für die Geschichte meiner deutschstämmigen Vorfahren in der UdSSR und würde gerne im Geschichts-Unterricht etwas darüber erfahren.</a:t>
            </a:r>
          </a:p>
          <a:p>
            <a:pPr marL="0" lvl="0" indent="0">
              <a:buNone/>
            </a:pPr>
            <a:endParaRPr lang="de-DE" dirty="0"/>
          </a:p>
          <a:p>
            <a:endParaRPr lang="de-D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924944"/>
            <a:ext cx="5181600" cy="3448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9018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Für über 2,5 Mio. Betroffene gilt:</a:t>
            </a:r>
          </a:p>
        </p:txBody>
      </p:sp>
      <p:sp>
        <p:nvSpPr>
          <p:cNvPr id="3" name="Inhaltsplatzhalter 2"/>
          <p:cNvSpPr>
            <a:spLocks noGrp="1"/>
          </p:cNvSpPr>
          <p:nvPr>
            <p:ph idx="1"/>
          </p:nvPr>
        </p:nvSpPr>
        <p:spPr>
          <a:xfrm>
            <a:off x="457200" y="1600200"/>
            <a:ext cx="8291264" cy="4525963"/>
          </a:xfrm>
        </p:spPr>
        <p:txBody>
          <a:bodyPr>
            <a:normAutofit/>
          </a:bodyPr>
          <a:lstStyle/>
          <a:p>
            <a:pPr marL="0" indent="0">
              <a:buNone/>
            </a:pPr>
            <a:r>
              <a:rPr lang="de-DE" dirty="0"/>
              <a:t>„</a:t>
            </a:r>
            <a:r>
              <a:rPr lang="de-DE" b="1" dirty="0"/>
              <a:t>Russlanddeutsche</a:t>
            </a:r>
            <a:r>
              <a:rPr lang="de-DE" dirty="0"/>
              <a:t> sind, wie viele andere Minderheiten oder Gruppen mit Migrationserfahrungen, Experten darin, wie es ist, zwischen den Stühlen zu sitzen. </a:t>
            </a:r>
          </a:p>
          <a:p>
            <a:pPr marL="0" indent="0">
              <a:buNone/>
            </a:pPr>
            <a:r>
              <a:rPr lang="de-DE" dirty="0"/>
              <a:t>Ob nun </a:t>
            </a:r>
            <a:r>
              <a:rPr lang="de-DE" b="1" dirty="0"/>
              <a:t>Heimatvorstellungen, </a:t>
            </a:r>
            <a:r>
              <a:rPr lang="de-DE" dirty="0"/>
              <a:t>kulturelle</a:t>
            </a:r>
            <a:r>
              <a:rPr lang="de-DE" b="1" dirty="0"/>
              <a:t> Identität </a:t>
            </a:r>
            <a:r>
              <a:rPr lang="de-DE" dirty="0"/>
              <a:t>oder das </a:t>
            </a:r>
            <a:r>
              <a:rPr lang="de-DE" b="1" dirty="0"/>
              <a:t>Gruppengedächtnis</a:t>
            </a:r>
            <a:r>
              <a:rPr lang="de-DE" dirty="0"/>
              <a:t>: Sie alle weichen von nationalen Erinnerungskonzepten ab.“</a:t>
            </a:r>
          </a:p>
          <a:p>
            <a:pPr marL="0" indent="0">
              <a:buNone/>
            </a:pPr>
            <a:r>
              <a:rPr lang="de-DE" sz="2000" dirty="0"/>
              <a:t>(Edwin </a:t>
            </a:r>
            <a:r>
              <a:rPr lang="de-DE" sz="2000" dirty="0" err="1"/>
              <a:t>Warkentin</a:t>
            </a:r>
            <a:r>
              <a:rPr lang="de-DE" sz="2000" dirty="0"/>
              <a:t>, Museum für russlanddeutsche Kulturgeschichte)</a:t>
            </a:r>
          </a:p>
        </p:txBody>
      </p:sp>
    </p:spTree>
    <p:extLst>
      <p:ext uri="{BB962C8B-B14F-4D97-AF65-F5344CB8AC3E}">
        <p14:creationId xmlns:p14="http://schemas.microsoft.com/office/powerpoint/2010/main" val="21005045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404664"/>
            <a:ext cx="8229600" cy="1143000"/>
          </a:xfrm>
        </p:spPr>
        <p:txBody>
          <a:bodyPr>
            <a:normAutofit fontScale="90000"/>
          </a:bodyPr>
          <a:lstStyle/>
          <a:p>
            <a:br>
              <a:rPr lang="de-DE" dirty="0"/>
            </a:br>
            <a:r>
              <a:rPr lang="de-DE" dirty="0"/>
              <a:t>„…weil sie vor 200 Jahren mal einen </a:t>
            </a:r>
            <a:r>
              <a:rPr lang="de-DE" i="1" dirty="0"/>
              <a:t>Deutschen Schäferhund</a:t>
            </a:r>
            <a:r>
              <a:rPr lang="de-DE" dirty="0"/>
              <a:t> hatten…“</a:t>
            </a:r>
            <a:br>
              <a:rPr lang="de-DE" dirty="0"/>
            </a:br>
            <a:endParaRPr lang="de-DE" dirty="0"/>
          </a:p>
        </p:txBody>
      </p:sp>
      <p:sp>
        <p:nvSpPr>
          <p:cNvPr id="3" name="Inhaltsplatzhalter 2"/>
          <p:cNvSpPr>
            <a:spLocks noGrp="1"/>
          </p:cNvSpPr>
          <p:nvPr>
            <p:ph idx="1"/>
          </p:nvPr>
        </p:nvSpPr>
        <p:spPr/>
        <p:txBody>
          <a:bodyPr>
            <a:normAutofit/>
          </a:bodyPr>
          <a:lstStyle/>
          <a:p>
            <a:endParaRPr lang="de-DE" dirty="0"/>
          </a:p>
          <a:p>
            <a:pPr marL="0" indent="0">
              <a:buNone/>
            </a:pPr>
            <a:r>
              <a:rPr lang="de-DE" dirty="0"/>
              <a:t>Wichtig für die dritte Generation:</a:t>
            </a:r>
          </a:p>
          <a:p>
            <a:r>
              <a:rPr lang="de-DE" dirty="0"/>
              <a:t>Motive und Zusammenhänge der Aussiedlung der Eltern kennen</a:t>
            </a:r>
          </a:p>
          <a:p>
            <a:pPr marL="0" indent="0">
              <a:buNone/>
            </a:pPr>
            <a:r>
              <a:rPr lang="de-DE" dirty="0">
                <a:sym typeface="Wingdings"/>
              </a:rPr>
              <a:t> </a:t>
            </a:r>
            <a:r>
              <a:rPr lang="de-DE" dirty="0"/>
              <a:t>um sich gegenüber der Gesamtgesellschaft über Herkunft oder Zugehörigkeit sinnvoll erklären zu können</a:t>
            </a:r>
          </a:p>
          <a:p>
            <a:endParaRPr lang="de-DE" dirty="0"/>
          </a:p>
        </p:txBody>
      </p:sp>
    </p:spTree>
    <p:extLst>
      <p:ext uri="{BB962C8B-B14F-4D97-AF65-F5344CB8AC3E}">
        <p14:creationId xmlns:p14="http://schemas.microsoft.com/office/powerpoint/2010/main" val="33582711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a:xfrm>
            <a:off x="457200" y="404664"/>
            <a:ext cx="4402832" cy="5721499"/>
          </a:xfrm>
        </p:spPr>
        <p:txBody>
          <a:bodyPr>
            <a:normAutofit/>
          </a:bodyPr>
          <a:lstStyle/>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r>
              <a:rPr lang="de-DE"/>
              <a:t>		„……….“</a:t>
            </a:r>
          </a:p>
          <a:p>
            <a:pPr marL="0" indent="0">
              <a:buNone/>
            </a:pPr>
            <a:endParaRPr lang="de-DE" dirty="0"/>
          </a:p>
        </p:txBody>
      </p:sp>
      <p:sp>
        <p:nvSpPr>
          <p:cNvPr id="5" name="Textfeld 4"/>
          <p:cNvSpPr txBox="1"/>
          <p:nvPr/>
        </p:nvSpPr>
        <p:spPr>
          <a:xfrm>
            <a:off x="5148064" y="3284984"/>
            <a:ext cx="3456384" cy="3170099"/>
          </a:xfrm>
          <a:prstGeom prst="rect">
            <a:avLst/>
          </a:prstGeom>
          <a:noFill/>
        </p:spPr>
        <p:txBody>
          <a:bodyPr wrap="square" rtlCol="0">
            <a:spAutoFit/>
          </a:bodyPr>
          <a:lstStyle/>
          <a:p>
            <a:r>
              <a:rPr lang="de-DE" sz="2000" dirty="0"/>
              <a:t>Kornelius </a:t>
            </a:r>
            <a:r>
              <a:rPr lang="de-DE" sz="2000" dirty="0" err="1"/>
              <a:t>Ens</a:t>
            </a:r>
            <a:r>
              <a:rPr lang="de-DE" sz="2000" dirty="0"/>
              <a:t>, </a:t>
            </a:r>
          </a:p>
          <a:p>
            <a:r>
              <a:rPr lang="de-DE" sz="2000" dirty="0"/>
              <a:t>Leiter des Museums für russlanddeutsche Kulturgeschichte in Detmold</a:t>
            </a:r>
          </a:p>
          <a:p>
            <a:r>
              <a:rPr lang="de-DE" sz="2000" dirty="0"/>
              <a:t>[Foto von Kornelius </a:t>
            </a:r>
            <a:r>
              <a:rPr lang="de-DE" sz="2000" dirty="0" err="1"/>
              <a:t>Ens</a:t>
            </a:r>
            <a:r>
              <a:rPr lang="de-DE" sz="2000" dirty="0"/>
              <a:t>: </a:t>
            </a:r>
            <a:r>
              <a:rPr lang="de-DE" sz="2000" dirty="0">
                <a:hlinkClick r:id="rId3"/>
              </a:rPr>
              <a:t>https://www.bpb.de/veranstaltungen/dokumentation/247095/bildergalerie?show=image&amp;i=247133</a:t>
            </a:r>
            <a:r>
              <a:rPr lang="de-DE" sz="2000" dirty="0"/>
              <a:t> ]</a:t>
            </a:r>
          </a:p>
          <a:p>
            <a:endParaRPr lang="de-DE" sz="2000" dirty="0"/>
          </a:p>
        </p:txBody>
      </p:sp>
    </p:spTree>
    <p:extLst>
      <p:ext uri="{BB962C8B-B14F-4D97-AF65-F5344CB8AC3E}">
        <p14:creationId xmlns:p14="http://schemas.microsoft.com/office/powerpoint/2010/main" val="41619905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Drei </a:t>
            </a:r>
            <a:r>
              <a:rPr lang="de-DE" b="1" i="1" dirty="0"/>
              <a:t>Wendepunkte</a:t>
            </a:r>
            <a:r>
              <a:rPr lang="de-DE" b="1" dirty="0"/>
              <a:t> der russlanddeutschen Geschichte</a:t>
            </a:r>
          </a:p>
        </p:txBody>
      </p:sp>
      <p:sp>
        <p:nvSpPr>
          <p:cNvPr id="3" name="Inhaltsplatzhalter 2"/>
          <p:cNvSpPr>
            <a:spLocks noGrp="1"/>
          </p:cNvSpPr>
          <p:nvPr>
            <p:ph idx="1"/>
          </p:nvPr>
        </p:nvSpPr>
        <p:spPr>
          <a:xfrm>
            <a:off x="457200" y="1600200"/>
            <a:ext cx="8363272" cy="4853136"/>
          </a:xfrm>
        </p:spPr>
        <p:txBody>
          <a:bodyPr>
            <a:normAutofit/>
          </a:bodyPr>
          <a:lstStyle/>
          <a:p>
            <a:pPr marL="0" indent="0">
              <a:buNone/>
            </a:pPr>
            <a:r>
              <a:rPr lang="de-DE" dirty="0"/>
              <a:t>Zentrale Fragestellung nach Jan Assmann („Das kulturelle Gedächtnis“, 1992):</a:t>
            </a:r>
          </a:p>
          <a:p>
            <a:pPr marL="0" indent="0">
              <a:buNone/>
            </a:pPr>
            <a:r>
              <a:rPr lang="de-DE" dirty="0"/>
              <a:t>„</a:t>
            </a:r>
            <a:r>
              <a:rPr lang="de-DE" b="1" dirty="0"/>
              <a:t>Was dürfen wir nicht vergessen, um uns die Gegenwart zu erklären?“ </a:t>
            </a:r>
          </a:p>
          <a:p>
            <a:pPr marL="514350" indent="-514350">
              <a:buAutoNum type="arabicPeriod"/>
            </a:pPr>
            <a:r>
              <a:rPr lang="de-DE" dirty="0"/>
              <a:t>Anwerbung durch rus­sische Zaren zur Kolonisierung der Reichsperipherie </a:t>
            </a:r>
          </a:p>
          <a:p>
            <a:pPr marL="514350" indent="-514350">
              <a:buAutoNum type="arabicPeriod"/>
            </a:pPr>
            <a:r>
              <a:rPr lang="de-DE" dirty="0"/>
              <a:t>Deportation und Repression 1941 unter Stalin</a:t>
            </a:r>
          </a:p>
          <a:p>
            <a:pPr marL="514350" indent="-514350">
              <a:buAutoNum type="arabicPeriod"/>
            </a:pPr>
            <a:r>
              <a:rPr lang="de-DE" dirty="0"/>
              <a:t>Übersiedlung nach Deutschland (1990ff.)</a:t>
            </a:r>
          </a:p>
        </p:txBody>
      </p:sp>
    </p:spTree>
    <p:extLst>
      <p:ext uri="{BB962C8B-B14F-4D97-AF65-F5344CB8AC3E}">
        <p14:creationId xmlns:p14="http://schemas.microsoft.com/office/powerpoint/2010/main" val="18785333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Drei </a:t>
            </a:r>
            <a:r>
              <a:rPr lang="de-DE" b="1" i="1" dirty="0"/>
              <a:t>Wendepunkte</a:t>
            </a:r>
            <a:r>
              <a:rPr lang="de-DE" b="1" dirty="0"/>
              <a:t> der russlanddeutschen Geschichte</a:t>
            </a:r>
          </a:p>
        </p:txBody>
      </p:sp>
      <p:sp>
        <p:nvSpPr>
          <p:cNvPr id="3" name="Inhaltsplatzhalter 2"/>
          <p:cNvSpPr>
            <a:spLocks noGrp="1"/>
          </p:cNvSpPr>
          <p:nvPr>
            <p:ph idx="1"/>
          </p:nvPr>
        </p:nvSpPr>
        <p:spPr>
          <a:xfrm>
            <a:off x="2915816" y="1742081"/>
            <a:ext cx="5770984" cy="4525963"/>
          </a:xfrm>
        </p:spPr>
        <p:txBody>
          <a:bodyPr>
            <a:normAutofit lnSpcReduction="10000"/>
          </a:bodyPr>
          <a:lstStyle/>
          <a:p>
            <a:pPr marL="0" indent="0">
              <a:buNone/>
            </a:pPr>
            <a:r>
              <a:rPr lang="de-DE" dirty="0"/>
              <a:t>Anwerbung durch rus­sische Zaren zur Kolonisierung der Reichsperipherie</a:t>
            </a:r>
          </a:p>
          <a:p>
            <a:pPr marL="0" indent="0">
              <a:buNone/>
            </a:pPr>
            <a:r>
              <a:rPr lang="de-DE" dirty="0"/>
              <a:t>Vor rund 250 Jahren (1763) unterschrieb Russlands Zarin Katharina die Große das „Einladungsmanifest“: Damit begann die Geschichte der Russlanddeutschen.</a:t>
            </a:r>
          </a:p>
          <a:p>
            <a:endParaRPr lang="de-DE" dirty="0"/>
          </a:p>
        </p:txBody>
      </p:sp>
    </p:spTree>
    <p:extLst>
      <p:ext uri="{BB962C8B-B14F-4D97-AF65-F5344CB8AC3E}">
        <p14:creationId xmlns:p14="http://schemas.microsoft.com/office/powerpoint/2010/main" val="21384107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116632"/>
            <a:ext cx="8229600" cy="1143000"/>
          </a:xfrm>
        </p:spPr>
        <p:txBody>
          <a:bodyPr>
            <a:normAutofit fontScale="90000"/>
          </a:bodyPr>
          <a:lstStyle/>
          <a:p>
            <a:r>
              <a:rPr lang="de-DE" b="1" dirty="0"/>
              <a:t>Drei </a:t>
            </a:r>
            <a:r>
              <a:rPr lang="de-DE" b="1" i="1" dirty="0"/>
              <a:t>Wendepunkte</a:t>
            </a:r>
            <a:r>
              <a:rPr lang="de-DE" b="1" dirty="0"/>
              <a:t> der russlanddeutschen Geschichte</a:t>
            </a:r>
          </a:p>
        </p:txBody>
      </p:sp>
      <p:sp>
        <p:nvSpPr>
          <p:cNvPr id="3" name="Inhaltsplatzhalter 2"/>
          <p:cNvSpPr>
            <a:spLocks noGrp="1"/>
          </p:cNvSpPr>
          <p:nvPr>
            <p:ph idx="1"/>
          </p:nvPr>
        </p:nvSpPr>
        <p:spPr>
          <a:xfrm>
            <a:off x="395536" y="1484784"/>
            <a:ext cx="8229600" cy="5040560"/>
          </a:xfrm>
        </p:spPr>
        <p:txBody>
          <a:bodyPr/>
          <a:lstStyle/>
          <a:p>
            <a:pPr marL="0" indent="0">
              <a:buNone/>
            </a:pPr>
            <a:r>
              <a:rPr lang="de-DE" dirty="0"/>
              <a:t>Deportation und Repression 1941</a:t>
            </a:r>
          </a:p>
          <a:p>
            <a:pPr marL="0" indent="0">
              <a:buNone/>
            </a:pPr>
            <a:endParaRPr lang="de-DE" dirty="0"/>
          </a:p>
          <a:p>
            <a:pPr marL="0" indent="0">
              <a:buNone/>
            </a:pPr>
            <a:endParaRPr lang="de-DE" dirty="0"/>
          </a:p>
        </p:txBody>
      </p:sp>
      <p:sp>
        <p:nvSpPr>
          <p:cNvPr id="4" name="Rechteck 3"/>
          <p:cNvSpPr/>
          <p:nvPr/>
        </p:nvSpPr>
        <p:spPr>
          <a:xfrm>
            <a:off x="2286000" y="2967335"/>
            <a:ext cx="4572000" cy="1200329"/>
          </a:xfrm>
          <a:prstGeom prst="rect">
            <a:avLst/>
          </a:prstGeom>
        </p:spPr>
        <p:txBody>
          <a:bodyPr>
            <a:spAutoFit/>
          </a:bodyPr>
          <a:lstStyle/>
          <a:p>
            <a:r>
              <a:rPr lang="de-DE" dirty="0">
                <a:hlinkClick r:id="rId3"/>
              </a:rPr>
              <a:t>https://lehrerfortbildung-bw.de/u_gewi/geschichte/gym/bp2016/fb8/3_kl10/05_bsp1/1_entwurf/</a:t>
            </a:r>
            <a:endParaRPr lang="de-DE" dirty="0"/>
          </a:p>
          <a:p>
            <a:endParaRPr lang="de-DE" dirty="0"/>
          </a:p>
        </p:txBody>
      </p:sp>
    </p:spTree>
    <p:extLst>
      <p:ext uri="{BB962C8B-B14F-4D97-AF65-F5344CB8AC3E}">
        <p14:creationId xmlns:p14="http://schemas.microsoft.com/office/powerpoint/2010/main" val="1164356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Drei </a:t>
            </a:r>
            <a:r>
              <a:rPr lang="de-DE" b="1" i="1" dirty="0"/>
              <a:t>Wendepunkte</a:t>
            </a:r>
            <a:r>
              <a:rPr lang="de-DE" b="1" dirty="0"/>
              <a:t> der russlanddeutschen Geschichte</a:t>
            </a:r>
          </a:p>
        </p:txBody>
      </p:sp>
      <p:sp>
        <p:nvSpPr>
          <p:cNvPr id="3" name="Inhaltsplatzhalter 2"/>
          <p:cNvSpPr>
            <a:spLocks noGrp="1"/>
          </p:cNvSpPr>
          <p:nvPr>
            <p:ph idx="1"/>
          </p:nvPr>
        </p:nvSpPr>
        <p:spPr>
          <a:xfrm>
            <a:off x="457200" y="1600200"/>
            <a:ext cx="8363272" cy="4525963"/>
          </a:xfrm>
        </p:spPr>
        <p:txBody>
          <a:bodyPr/>
          <a:lstStyle/>
          <a:p>
            <a:pPr marL="0" indent="0">
              <a:buNone/>
            </a:pPr>
            <a:r>
              <a:rPr lang="de-DE" dirty="0"/>
              <a:t>Übersiedlung nach Deutschland (1990er Jahre)</a:t>
            </a:r>
          </a:p>
        </p:txBody>
      </p:sp>
      <p:sp>
        <p:nvSpPr>
          <p:cNvPr id="4" name="Textfeld 3"/>
          <p:cNvSpPr txBox="1"/>
          <p:nvPr/>
        </p:nvSpPr>
        <p:spPr>
          <a:xfrm>
            <a:off x="5528420" y="2636912"/>
            <a:ext cx="3004020" cy="3139321"/>
          </a:xfrm>
          <a:prstGeom prst="rect">
            <a:avLst/>
          </a:prstGeom>
          <a:noFill/>
        </p:spPr>
        <p:txBody>
          <a:bodyPr wrap="square" rtlCol="0">
            <a:spAutoFit/>
          </a:bodyPr>
          <a:lstStyle/>
          <a:p>
            <a:r>
              <a:rPr lang="de-DE" dirty="0"/>
              <a:t>Die Bundesrepublik nahm die Russlanddeutschen bei Nachweis ihrer "deutschen Volkszugehörigkeit" als sogenannte Aussiedler (ab 1993: Spätaussiedler) auf. Dies geschah auf Grundlage von Artikel 116, Abs. 1 des Grundgesetzes sowie §§ 1 und 6 des Bundesvertriebe-</a:t>
            </a:r>
            <a:r>
              <a:rPr lang="de-DE" dirty="0" err="1"/>
              <a:t>nengesetzes</a:t>
            </a:r>
            <a:r>
              <a:rPr lang="de-DE" dirty="0"/>
              <a:t> (BVFG).</a:t>
            </a:r>
          </a:p>
        </p:txBody>
      </p:sp>
      <p:sp>
        <p:nvSpPr>
          <p:cNvPr id="5" name="Textfeld 4"/>
          <p:cNvSpPr txBox="1"/>
          <p:nvPr/>
        </p:nvSpPr>
        <p:spPr>
          <a:xfrm>
            <a:off x="971600" y="3645024"/>
            <a:ext cx="3240360" cy="1477328"/>
          </a:xfrm>
          <a:prstGeom prst="rect">
            <a:avLst/>
          </a:prstGeom>
          <a:noFill/>
        </p:spPr>
        <p:txBody>
          <a:bodyPr wrap="square" rtlCol="0">
            <a:spAutoFit/>
          </a:bodyPr>
          <a:lstStyle/>
          <a:p>
            <a:r>
              <a:rPr lang="de-DE" dirty="0"/>
              <a:t>Foto über die Ankunft in Frankfurt:</a:t>
            </a:r>
          </a:p>
          <a:p>
            <a:r>
              <a:rPr lang="de-DE" dirty="0">
                <a:hlinkClick r:id="rId3"/>
              </a:rPr>
              <a:t>https</a:t>
            </a:r>
            <a:r>
              <a:rPr lang="de-DE">
                <a:hlinkClick r:id="rId3"/>
              </a:rPr>
              <a:t>://nemcy.dekoder.org/zweite-generation</a:t>
            </a:r>
            <a:endParaRPr lang="de-DE"/>
          </a:p>
          <a:p>
            <a:endParaRPr lang="de-DE" dirty="0"/>
          </a:p>
        </p:txBody>
      </p:sp>
    </p:spTree>
    <p:extLst>
      <p:ext uri="{BB962C8B-B14F-4D97-AF65-F5344CB8AC3E}">
        <p14:creationId xmlns:p14="http://schemas.microsoft.com/office/powerpoint/2010/main" val="42122646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feld 2"/>
          <p:cNvSpPr txBox="1"/>
          <p:nvPr/>
        </p:nvSpPr>
        <p:spPr>
          <a:xfrm>
            <a:off x="2839248" y="5166484"/>
            <a:ext cx="3672408" cy="646331"/>
          </a:xfrm>
          <a:prstGeom prst="rect">
            <a:avLst/>
          </a:prstGeom>
          <a:noFill/>
        </p:spPr>
        <p:txBody>
          <a:bodyPr wrap="square" rtlCol="0">
            <a:spAutoFit/>
          </a:bodyPr>
          <a:lstStyle/>
          <a:p>
            <a:r>
              <a:rPr lang="de-DE" dirty="0"/>
              <a:t>Steven</a:t>
            </a:r>
          </a:p>
          <a:p>
            <a:r>
              <a:rPr lang="de-DE" dirty="0"/>
              <a:t>*2005 (3. Generation)</a:t>
            </a:r>
          </a:p>
        </p:txBody>
      </p:sp>
      <p:sp>
        <p:nvSpPr>
          <p:cNvPr id="8" name="Textfeld 7"/>
          <p:cNvSpPr txBox="1"/>
          <p:nvPr/>
        </p:nvSpPr>
        <p:spPr>
          <a:xfrm>
            <a:off x="2699791" y="2564904"/>
            <a:ext cx="2276845" cy="1200329"/>
          </a:xfrm>
          <a:prstGeom prst="rect">
            <a:avLst/>
          </a:prstGeom>
          <a:noFill/>
        </p:spPr>
        <p:txBody>
          <a:bodyPr wrap="square" rtlCol="0">
            <a:spAutoFit/>
          </a:bodyPr>
          <a:lstStyle/>
          <a:p>
            <a:r>
              <a:rPr lang="de-DE" b="1" dirty="0"/>
              <a:t>Stevens Eltern</a:t>
            </a:r>
          </a:p>
          <a:p>
            <a:r>
              <a:rPr lang="de-DE" b="1" dirty="0"/>
              <a:t>*1980 in Kasachstan / UdSSR </a:t>
            </a:r>
          </a:p>
          <a:p>
            <a:r>
              <a:rPr lang="de-DE" b="1" dirty="0"/>
              <a:t>(2. Generation)</a:t>
            </a:r>
          </a:p>
        </p:txBody>
      </p:sp>
      <p:sp>
        <p:nvSpPr>
          <p:cNvPr id="9" name="Textfeld 8"/>
          <p:cNvSpPr txBox="1"/>
          <p:nvPr/>
        </p:nvSpPr>
        <p:spPr>
          <a:xfrm>
            <a:off x="2724719" y="917934"/>
            <a:ext cx="2736304" cy="1200329"/>
          </a:xfrm>
          <a:prstGeom prst="rect">
            <a:avLst/>
          </a:prstGeom>
          <a:noFill/>
        </p:spPr>
        <p:txBody>
          <a:bodyPr wrap="square" rtlCol="0">
            <a:spAutoFit/>
          </a:bodyPr>
          <a:lstStyle/>
          <a:p>
            <a:r>
              <a:rPr lang="de-DE" dirty="0"/>
              <a:t>Stevens Großeltern</a:t>
            </a:r>
          </a:p>
          <a:p>
            <a:r>
              <a:rPr lang="de-DE" dirty="0"/>
              <a:t>*1955 in Kasachstan / UdSSR</a:t>
            </a:r>
          </a:p>
          <a:p>
            <a:r>
              <a:rPr lang="de-DE" dirty="0"/>
              <a:t> (1. Generation)</a:t>
            </a:r>
          </a:p>
        </p:txBody>
      </p:sp>
      <p:sp>
        <p:nvSpPr>
          <p:cNvPr id="10" name="Textfeld 9"/>
          <p:cNvSpPr txBox="1"/>
          <p:nvPr/>
        </p:nvSpPr>
        <p:spPr>
          <a:xfrm>
            <a:off x="6156176" y="3356992"/>
            <a:ext cx="2484276" cy="1569660"/>
          </a:xfrm>
          <a:prstGeom prst="rect">
            <a:avLst/>
          </a:prstGeom>
          <a:solidFill>
            <a:schemeClr val="bg1"/>
          </a:solidFill>
        </p:spPr>
        <p:txBody>
          <a:bodyPr wrap="square" rtlCol="0">
            <a:spAutoFit/>
          </a:bodyPr>
          <a:lstStyle/>
          <a:p>
            <a:r>
              <a:rPr lang="de-DE" sz="2400" dirty="0"/>
              <a:t>1995: Übersiedlung in die Bundesrepublik</a:t>
            </a:r>
          </a:p>
        </p:txBody>
      </p:sp>
      <p:sp>
        <p:nvSpPr>
          <p:cNvPr id="12" name="Pfeil nach unten 11"/>
          <p:cNvSpPr/>
          <p:nvPr/>
        </p:nvSpPr>
        <p:spPr>
          <a:xfrm>
            <a:off x="8244407" y="260648"/>
            <a:ext cx="499685" cy="5904656"/>
          </a:xfrm>
          <a:prstGeom prst="downArrow">
            <a:avLst/>
          </a:prstGeom>
          <a:solidFill>
            <a:schemeClr val="accent1">
              <a:alpha val="6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 name="Gerade Verbindung mit Pfeil 13"/>
          <p:cNvCxnSpPr>
            <a:endCxn id="10" idx="1"/>
          </p:cNvCxnSpPr>
          <p:nvPr/>
        </p:nvCxnSpPr>
        <p:spPr>
          <a:xfrm>
            <a:off x="3131840" y="3749612"/>
            <a:ext cx="3024336" cy="39221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5" name="Inhaltsplatzhalter 10"/>
          <p:cNvPicPr>
            <a:picLocks noGrp="1" noChangeAspect="1"/>
          </p:cNvPicPr>
          <p:nvPr>
            <p:ph idx="1"/>
          </p:nvPr>
        </p:nvPicPr>
        <p:blipFill>
          <a:blip r:embed="rId3"/>
          <a:stretch>
            <a:fillRect/>
          </a:stretch>
        </p:blipFill>
        <p:spPr>
          <a:xfrm>
            <a:off x="661436" y="4183837"/>
            <a:ext cx="1484758" cy="1981467"/>
          </a:xfrm>
          <a:prstGeom prst="rect">
            <a:avLst/>
          </a:prstGeom>
        </p:spPr>
      </p:pic>
      <p:cxnSp>
        <p:nvCxnSpPr>
          <p:cNvPr id="16" name="Gerade Verbindung mit Pfeil 15"/>
          <p:cNvCxnSpPr/>
          <p:nvPr/>
        </p:nvCxnSpPr>
        <p:spPr>
          <a:xfrm>
            <a:off x="3203848" y="2118263"/>
            <a:ext cx="2952328" cy="1238729"/>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Textfeld 3"/>
          <p:cNvSpPr txBox="1"/>
          <p:nvPr/>
        </p:nvSpPr>
        <p:spPr>
          <a:xfrm>
            <a:off x="495289" y="2852936"/>
            <a:ext cx="1817053" cy="369332"/>
          </a:xfrm>
          <a:prstGeom prst="rect">
            <a:avLst/>
          </a:prstGeom>
          <a:noFill/>
        </p:spPr>
        <p:txBody>
          <a:bodyPr wrap="square" rtlCol="0">
            <a:spAutoFit/>
          </a:bodyPr>
          <a:lstStyle/>
          <a:p>
            <a:r>
              <a:rPr lang="de-DE" dirty="0"/>
              <a:t>FOTO ELTERN</a:t>
            </a:r>
          </a:p>
        </p:txBody>
      </p:sp>
      <p:sp>
        <p:nvSpPr>
          <p:cNvPr id="5" name="Rechteck 4"/>
          <p:cNvSpPr/>
          <p:nvPr/>
        </p:nvSpPr>
        <p:spPr>
          <a:xfrm>
            <a:off x="727925" y="6309320"/>
            <a:ext cx="962764" cy="276999"/>
          </a:xfrm>
          <a:prstGeom prst="rect">
            <a:avLst/>
          </a:prstGeom>
        </p:spPr>
        <p:txBody>
          <a:bodyPr wrap="none">
            <a:spAutoFit/>
          </a:bodyPr>
          <a:lstStyle/>
          <a:p>
            <a:r>
              <a:rPr lang="de-DE" sz="1200" i="1" dirty="0"/>
              <a:t>Fotos: Privat</a:t>
            </a:r>
          </a:p>
        </p:txBody>
      </p:sp>
    </p:spTree>
    <p:extLst>
      <p:ext uri="{BB962C8B-B14F-4D97-AF65-F5344CB8AC3E}">
        <p14:creationId xmlns:p14="http://schemas.microsoft.com/office/powerpoint/2010/main" val="28988842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Soziologische Studie zur </a:t>
            </a:r>
            <a:br>
              <a:rPr lang="de-DE" b="1" dirty="0"/>
            </a:br>
            <a:r>
              <a:rPr lang="de-DE" b="1" dirty="0"/>
              <a:t>zweiten Generation</a:t>
            </a:r>
          </a:p>
        </p:txBody>
      </p:sp>
      <p:sp>
        <p:nvSpPr>
          <p:cNvPr id="3" name="Rechteck 2"/>
          <p:cNvSpPr/>
          <p:nvPr/>
        </p:nvSpPr>
        <p:spPr>
          <a:xfrm>
            <a:off x="2286000" y="2967335"/>
            <a:ext cx="4572000" cy="1200329"/>
          </a:xfrm>
          <a:prstGeom prst="rect">
            <a:avLst/>
          </a:prstGeom>
        </p:spPr>
        <p:txBody>
          <a:bodyPr>
            <a:spAutoFit/>
          </a:bodyPr>
          <a:lstStyle/>
          <a:p>
            <a:r>
              <a:rPr lang="de-DE" dirty="0">
                <a:hlinkClick r:id="rId3"/>
              </a:rPr>
              <a:t>https://www.memorial.de/index.php/themen-projekte/historische-aufarbeitung/trauma-der-deportation</a:t>
            </a:r>
            <a:endParaRPr lang="de-DE" dirty="0"/>
          </a:p>
          <a:p>
            <a:endParaRPr lang="de-DE" dirty="0"/>
          </a:p>
        </p:txBody>
      </p:sp>
      <p:sp>
        <p:nvSpPr>
          <p:cNvPr id="4" name="Inhaltsplatzhalter 3"/>
          <p:cNvSpPr>
            <a:spLocks noGrp="1"/>
          </p:cNvSpPr>
          <p:nvPr>
            <p:ph idx="1"/>
          </p:nvPr>
        </p:nvSpPr>
        <p:spPr/>
        <p:txBody>
          <a:bodyPr/>
          <a:lstStyle/>
          <a:p>
            <a:pPr marL="0" indent="0">
              <a:buNone/>
            </a:pPr>
            <a:endParaRPr lang="de-DE" dirty="0"/>
          </a:p>
          <a:p>
            <a:pPr marL="0" indent="0">
              <a:buNone/>
            </a:pPr>
            <a:endParaRPr lang="de-DE" dirty="0"/>
          </a:p>
          <a:p>
            <a:pPr marL="0" indent="0">
              <a:buNone/>
            </a:pPr>
            <a:r>
              <a:rPr lang="de-DE" dirty="0"/>
              <a:t>[Foto]</a:t>
            </a:r>
          </a:p>
        </p:txBody>
      </p:sp>
    </p:spTree>
    <p:extLst>
      <p:ext uri="{BB962C8B-B14F-4D97-AF65-F5344CB8AC3E}">
        <p14:creationId xmlns:p14="http://schemas.microsoft.com/office/powerpoint/2010/main" val="2861791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476672"/>
            <a:ext cx="8229600" cy="1143000"/>
          </a:xfrm>
        </p:spPr>
        <p:txBody>
          <a:bodyPr>
            <a:normAutofit fontScale="90000"/>
          </a:bodyPr>
          <a:lstStyle/>
          <a:p>
            <a:r>
              <a:rPr lang="de-DE" sz="4000" dirty="0"/>
              <a:t>Interview mit der Soziologin Marit Cremer: </a:t>
            </a:r>
            <a:br>
              <a:rPr lang="de-DE" dirty="0"/>
            </a:br>
            <a:endParaRPr lang="de-DE" sz="3600" dirty="0"/>
          </a:p>
        </p:txBody>
      </p:sp>
      <p:sp>
        <p:nvSpPr>
          <p:cNvPr id="3" name="Inhaltsplatzhalter 2"/>
          <p:cNvSpPr>
            <a:spLocks noGrp="1"/>
          </p:cNvSpPr>
          <p:nvPr>
            <p:ph idx="1"/>
          </p:nvPr>
        </p:nvSpPr>
        <p:spPr/>
        <p:txBody>
          <a:bodyPr>
            <a:normAutofit/>
          </a:bodyPr>
          <a:lstStyle/>
          <a:p>
            <a:pPr marL="0" indent="0">
              <a:buNone/>
            </a:pPr>
            <a:r>
              <a:rPr lang="de-DE" dirty="0">
                <a:hlinkClick r:id="rId3"/>
              </a:rPr>
              <a:t>https://nemcy.dekoder.org/zweite-generation</a:t>
            </a:r>
            <a:endParaRPr lang="de-DE" dirty="0"/>
          </a:p>
          <a:p>
            <a:pPr marL="0" indent="0">
              <a:buNone/>
            </a:pPr>
            <a:endParaRPr lang="de-DE" b="1" dirty="0"/>
          </a:p>
          <a:p>
            <a:endParaRPr lang="de-DE" dirty="0"/>
          </a:p>
        </p:txBody>
      </p:sp>
    </p:spTree>
    <p:extLst>
      <p:ext uri="{BB962C8B-B14F-4D97-AF65-F5344CB8AC3E}">
        <p14:creationId xmlns:p14="http://schemas.microsoft.com/office/powerpoint/2010/main" val="21664769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066130"/>
          </a:xfrm>
        </p:spPr>
        <p:txBody>
          <a:bodyPr/>
          <a:lstStyle/>
          <a:p>
            <a:r>
              <a:rPr lang="de-DE" dirty="0"/>
              <a:t>Bildungsplanbezug Kl. 10</a:t>
            </a:r>
          </a:p>
        </p:txBody>
      </p:sp>
      <p:sp>
        <p:nvSpPr>
          <p:cNvPr id="3" name="Inhaltsplatzhalter 2"/>
          <p:cNvSpPr>
            <a:spLocks noGrp="1"/>
          </p:cNvSpPr>
          <p:nvPr>
            <p:ph idx="1"/>
          </p:nvPr>
        </p:nvSpPr>
        <p:spPr>
          <a:xfrm>
            <a:off x="457200" y="1412776"/>
            <a:ext cx="8229600" cy="5112568"/>
          </a:xfrm>
        </p:spPr>
        <p:txBody>
          <a:bodyPr>
            <a:normAutofit fontScale="77500" lnSpcReduction="20000"/>
          </a:bodyPr>
          <a:lstStyle/>
          <a:p>
            <a:pPr marL="0" indent="0">
              <a:buNone/>
            </a:pPr>
            <a:r>
              <a:rPr lang="de-DE" b="1" dirty="0"/>
              <a:t>3.3.4 Russland – ein Imperium im Wandel</a:t>
            </a:r>
          </a:p>
          <a:p>
            <a:pPr marL="514350" indent="-514350">
              <a:buAutoNum type="arabicParenBoth"/>
            </a:pPr>
            <a:r>
              <a:rPr lang="de-DE" dirty="0"/>
              <a:t>Russland als Imperium charakterisieren…</a:t>
            </a:r>
          </a:p>
          <a:p>
            <a:pPr marL="0" indent="0">
              <a:buNone/>
            </a:pPr>
            <a:r>
              <a:rPr lang="de-DE" dirty="0"/>
              <a:t>(multiethnisches Imperium, </a:t>
            </a:r>
            <a:r>
              <a:rPr lang="de-DE" b="1" dirty="0"/>
              <a:t>Russlanddeutsche</a:t>
            </a:r>
            <a:r>
              <a:rPr lang="de-DE" dirty="0"/>
              <a:t>…)</a:t>
            </a:r>
          </a:p>
          <a:p>
            <a:pPr marL="0" indent="0">
              <a:buNone/>
            </a:pPr>
            <a:r>
              <a:rPr lang="de-DE" dirty="0"/>
              <a:t>(3) die Sowjetunion als sozialistische Gesellschaft    charakterisieren (…Stalinismus: … </a:t>
            </a:r>
            <a:r>
              <a:rPr lang="de-DE" b="1" dirty="0"/>
              <a:t>Terror, Deportation</a:t>
            </a:r>
            <a:r>
              <a:rPr lang="de-DE" dirty="0"/>
              <a:t>)</a:t>
            </a:r>
          </a:p>
          <a:p>
            <a:pPr marL="0" indent="0">
              <a:buNone/>
            </a:pPr>
            <a:r>
              <a:rPr lang="de-DE" dirty="0"/>
              <a:t>(4) die Reformpolitik Gorbatschows charakterisieren…</a:t>
            </a:r>
            <a:br>
              <a:rPr lang="de-DE" dirty="0"/>
            </a:br>
            <a:r>
              <a:rPr lang="de-DE" dirty="0"/>
              <a:t>(…Vielvölkerstaat, </a:t>
            </a:r>
            <a:r>
              <a:rPr lang="de-DE" b="1" dirty="0"/>
              <a:t>Russlanddeutsche, Aussiedler</a:t>
            </a:r>
            <a:r>
              <a:rPr lang="de-DE" dirty="0"/>
              <a:t>…)</a:t>
            </a:r>
          </a:p>
          <a:p>
            <a:pPr marL="0" indent="0">
              <a:buNone/>
            </a:pPr>
            <a:endParaRPr lang="de-DE" dirty="0"/>
          </a:p>
          <a:p>
            <a:pPr marL="0" indent="0">
              <a:buNone/>
            </a:pPr>
            <a:r>
              <a:rPr lang="de-DE" dirty="0"/>
              <a:t>Reflexionskompetenz, Orientierungskompetenz:</a:t>
            </a:r>
          </a:p>
          <a:p>
            <a:pPr marL="0" indent="0">
              <a:buNone/>
            </a:pPr>
            <a:r>
              <a:rPr lang="de-DE" dirty="0"/>
              <a:t>Zum Verständnis der Gegenwart und zur Gestaltung der Zukunft eine Orientierung zu besitzen… bedeutet auch, </a:t>
            </a:r>
            <a:r>
              <a:rPr lang="de-DE" b="1" dirty="0"/>
              <a:t>am kollektiven Gedächtnis zu partizipieren </a:t>
            </a:r>
            <a:r>
              <a:rPr lang="de-DE" dirty="0"/>
              <a:t>und es zu </a:t>
            </a:r>
            <a:r>
              <a:rPr lang="de-DE" b="1" dirty="0"/>
              <a:t>reflektieren</a:t>
            </a:r>
            <a:r>
              <a:rPr lang="de-DE" dirty="0"/>
              <a:t>, sich mit anderen Kulturen sowie deren Geschichte und Geschichtsbildern auseinanderzusetzen.</a:t>
            </a:r>
          </a:p>
          <a:p>
            <a:endParaRPr lang="de-DE" dirty="0"/>
          </a:p>
          <a:p>
            <a:endParaRPr lang="de-DE" dirty="0"/>
          </a:p>
          <a:p>
            <a:endParaRPr lang="de-DE" dirty="0"/>
          </a:p>
        </p:txBody>
      </p:sp>
    </p:spTree>
    <p:extLst>
      <p:ext uri="{BB962C8B-B14F-4D97-AF65-F5344CB8AC3E}">
        <p14:creationId xmlns:p14="http://schemas.microsoft.com/office/powerpoint/2010/main" val="3192574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Steven Ulbricht, geb. 2005 in </a:t>
            </a:r>
            <a:br>
              <a:rPr lang="de-DE" dirty="0"/>
            </a:br>
            <a:r>
              <a:rPr lang="de-DE" dirty="0"/>
              <a:t>Baden-Württemberg</a:t>
            </a:r>
          </a:p>
        </p:txBody>
      </p:sp>
      <p:sp>
        <p:nvSpPr>
          <p:cNvPr id="3" name="Textfeld 2"/>
          <p:cNvSpPr txBox="1"/>
          <p:nvPr/>
        </p:nvSpPr>
        <p:spPr>
          <a:xfrm>
            <a:off x="1259632" y="5733256"/>
            <a:ext cx="6120680" cy="523220"/>
          </a:xfrm>
          <a:prstGeom prst="rect">
            <a:avLst/>
          </a:prstGeom>
          <a:noFill/>
        </p:spPr>
        <p:txBody>
          <a:bodyPr wrap="square" rtlCol="0">
            <a:spAutoFit/>
          </a:bodyPr>
          <a:lstStyle/>
          <a:p>
            <a:r>
              <a:rPr lang="de-DE" sz="2800" dirty="0"/>
              <a:t>Seine Vorfahren: sog. </a:t>
            </a:r>
            <a:r>
              <a:rPr lang="de-DE" sz="2800" i="1" dirty="0"/>
              <a:t>Russlanddeutsche</a:t>
            </a:r>
          </a:p>
        </p:txBody>
      </p:sp>
      <p:pic>
        <p:nvPicPr>
          <p:cNvPr id="6" name="Inhaltsplatzhalter 10"/>
          <p:cNvPicPr>
            <a:picLocks noGrp="1" noChangeAspect="1"/>
          </p:cNvPicPr>
          <p:nvPr>
            <p:ph idx="1"/>
          </p:nvPr>
        </p:nvPicPr>
        <p:blipFill>
          <a:blip r:embed="rId3"/>
          <a:stretch>
            <a:fillRect/>
          </a:stretch>
        </p:blipFill>
        <p:spPr>
          <a:xfrm>
            <a:off x="2984212" y="1600201"/>
            <a:ext cx="3043033" cy="4061047"/>
          </a:xfrm>
          <a:prstGeom prst="rect">
            <a:avLst/>
          </a:prstGeom>
        </p:spPr>
      </p:pic>
      <p:sp>
        <p:nvSpPr>
          <p:cNvPr id="4" name="Textfeld 3"/>
          <p:cNvSpPr txBox="1"/>
          <p:nvPr/>
        </p:nvSpPr>
        <p:spPr>
          <a:xfrm>
            <a:off x="6300192" y="4797152"/>
            <a:ext cx="1368152" cy="369332"/>
          </a:xfrm>
          <a:prstGeom prst="rect">
            <a:avLst/>
          </a:prstGeom>
          <a:noFill/>
        </p:spPr>
        <p:txBody>
          <a:bodyPr wrap="square" rtlCol="0">
            <a:spAutoFit/>
          </a:bodyPr>
          <a:lstStyle/>
          <a:p>
            <a:r>
              <a:rPr lang="de-DE" i="1" dirty="0"/>
              <a:t>Foto: Privat</a:t>
            </a:r>
          </a:p>
        </p:txBody>
      </p:sp>
    </p:spTree>
    <p:extLst>
      <p:ext uri="{BB962C8B-B14F-4D97-AF65-F5344CB8AC3E}">
        <p14:creationId xmlns:p14="http://schemas.microsoft.com/office/powerpoint/2010/main" val="21998895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lstStyle/>
          <a:p>
            <a:r>
              <a:rPr lang="de-DE" dirty="0"/>
              <a:t>Fazit und Ausblick</a:t>
            </a:r>
          </a:p>
        </p:txBody>
      </p:sp>
      <p:sp>
        <p:nvSpPr>
          <p:cNvPr id="3" name="Inhaltsplatzhalter 2"/>
          <p:cNvSpPr>
            <a:spLocks noGrp="1"/>
          </p:cNvSpPr>
          <p:nvPr>
            <p:ph idx="1"/>
          </p:nvPr>
        </p:nvSpPr>
        <p:spPr>
          <a:xfrm>
            <a:off x="425354" y="1141174"/>
            <a:ext cx="8507288" cy="4853135"/>
          </a:xfrm>
        </p:spPr>
        <p:txBody>
          <a:bodyPr>
            <a:normAutofit fontScale="92500"/>
          </a:bodyPr>
          <a:lstStyle/>
          <a:p>
            <a:r>
              <a:rPr lang="de-DE" dirty="0"/>
              <a:t>Wichtiger Beitrag zum Selbst- und Fremdverstehen einer relevanten Migrationsgruppe</a:t>
            </a:r>
          </a:p>
          <a:p>
            <a:r>
              <a:rPr lang="de-DE" dirty="0"/>
              <a:t>Klarer Bildungsplanbezug</a:t>
            </a:r>
          </a:p>
          <a:p>
            <a:r>
              <a:rPr lang="de-DE" dirty="0"/>
              <a:t>Ziel: Doppelstunde entwickeln (Platzierung: Ende des Standards 3.3.4)</a:t>
            </a:r>
          </a:p>
          <a:p>
            <a:pPr marL="0" indent="0">
              <a:buNone/>
            </a:pPr>
            <a:r>
              <a:rPr lang="de-DE" dirty="0">
                <a:sym typeface="Wingdings"/>
              </a:rPr>
              <a:t> anhand eines konkreten Schicksals</a:t>
            </a:r>
            <a:endParaRPr lang="de-DE" dirty="0"/>
          </a:p>
          <a:p>
            <a:r>
              <a:rPr lang="de-DE" dirty="0"/>
              <a:t>Unterstützung durch den Historiker Viktor Krieger (Bayerischen Kulturzentrums der                        Deutschen aus Russland, Nürnberg)</a:t>
            </a:r>
          </a:p>
          <a:p>
            <a:pPr marL="0" indent="0">
              <a:buNone/>
            </a:pPr>
            <a:r>
              <a:rPr lang="de-DE" sz="900" dirty="0">
                <a:hlinkClick r:id="rId2"/>
              </a:rPr>
              <a:t>https://www.bpb.de/shop/buecher/schriftenreihe/217258/kolonisten-sowjetdeutsche-aussiedler</a:t>
            </a:r>
            <a:endParaRPr lang="de-DE" sz="900" dirty="0"/>
          </a:p>
          <a:p>
            <a:pPr marL="0" indent="0">
              <a:buNone/>
            </a:pPr>
            <a:endParaRPr lang="de-DE" dirty="0"/>
          </a:p>
        </p:txBody>
      </p:sp>
    </p:spTree>
    <p:extLst>
      <p:ext uri="{BB962C8B-B14F-4D97-AF65-F5344CB8AC3E}">
        <p14:creationId xmlns:p14="http://schemas.microsoft.com/office/powerpoint/2010/main" val="42060724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22114"/>
          </a:xfrm>
        </p:spPr>
        <p:txBody>
          <a:bodyPr>
            <a:noAutofit/>
          </a:bodyPr>
          <a:lstStyle/>
          <a:p>
            <a:r>
              <a:rPr lang="de-DE" sz="3600" dirty="0"/>
              <a:t>Fallbeispiel: Doppelstunde zum Thema Russlanddeutsche Erinnerungskultur </a:t>
            </a:r>
          </a:p>
        </p:txBody>
      </p:sp>
    </p:spTree>
    <p:extLst>
      <p:ext uri="{BB962C8B-B14F-4D97-AF65-F5344CB8AC3E}">
        <p14:creationId xmlns:p14="http://schemas.microsoft.com/office/powerpoint/2010/main" val="18297990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22114"/>
          </a:xfrm>
        </p:spPr>
        <p:txBody>
          <a:bodyPr/>
          <a:lstStyle/>
          <a:p>
            <a:r>
              <a:rPr lang="de-DE" dirty="0"/>
              <a:t>Zeitzeugeninterviews</a:t>
            </a:r>
          </a:p>
        </p:txBody>
      </p:sp>
      <p:sp>
        <p:nvSpPr>
          <p:cNvPr id="4" name="Textplatzhalter 3"/>
          <p:cNvSpPr>
            <a:spLocks noGrp="1"/>
          </p:cNvSpPr>
          <p:nvPr>
            <p:ph type="body" idx="1"/>
          </p:nvPr>
        </p:nvSpPr>
        <p:spPr>
          <a:xfrm>
            <a:off x="899592" y="1268761"/>
            <a:ext cx="3168352" cy="783778"/>
          </a:xfrm>
        </p:spPr>
        <p:txBody>
          <a:bodyPr>
            <a:normAutofit/>
          </a:bodyPr>
          <a:lstStyle/>
          <a:p>
            <a:r>
              <a:rPr lang="de-DE" sz="2000" dirty="0"/>
              <a:t>Andrej L. , geb. 1962 in </a:t>
            </a:r>
            <a:r>
              <a:rPr lang="de-DE" sz="2000" dirty="0" err="1"/>
              <a:t>Iwanowka</a:t>
            </a:r>
            <a:r>
              <a:rPr lang="de-DE" sz="2000" dirty="0"/>
              <a:t> / Sibirien</a:t>
            </a:r>
          </a:p>
        </p:txBody>
      </p:sp>
      <p:sp>
        <p:nvSpPr>
          <p:cNvPr id="6" name="Textplatzhalter 5"/>
          <p:cNvSpPr>
            <a:spLocks noGrp="1"/>
          </p:cNvSpPr>
          <p:nvPr>
            <p:ph type="body" sz="quarter" idx="3"/>
          </p:nvPr>
        </p:nvSpPr>
        <p:spPr>
          <a:xfrm>
            <a:off x="5076057" y="1412776"/>
            <a:ext cx="3168352" cy="639762"/>
          </a:xfrm>
        </p:spPr>
        <p:txBody>
          <a:bodyPr>
            <a:noAutofit/>
          </a:bodyPr>
          <a:lstStyle/>
          <a:p>
            <a:r>
              <a:rPr lang="de-DE" sz="2000" dirty="0"/>
              <a:t>Natalia L. , geb. 1986 in Pawlodar / Kasachstan</a:t>
            </a:r>
          </a:p>
        </p:txBody>
      </p:sp>
    </p:spTree>
    <p:extLst>
      <p:ext uri="{BB962C8B-B14F-4D97-AF65-F5344CB8AC3E}">
        <p14:creationId xmlns:p14="http://schemas.microsoft.com/office/powerpoint/2010/main" val="26206902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22114"/>
          </a:xfrm>
        </p:spPr>
        <p:txBody>
          <a:bodyPr/>
          <a:lstStyle/>
          <a:p>
            <a:r>
              <a:rPr lang="de-DE" dirty="0"/>
              <a:t>Zeitzeugeninterviews</a:t>
            </a:r>
          </a:p>
        </p:txBody>
      </p:sp>
      <p:sp>
        <p:nvSpPr>
          <p:cNvPr id="4" name="Textplatzhalter 3"/>
          <p:cNvSpPr>
            <a:spLocks noGrp="1"/>
          </p:cNvSpPr>
          <p:nvPr>
            <p:ph type="body" idx="1"/>
          </p:nvPr>
        </p:nvSpPr>
        <p:spPr>
          <a:xfrm>
            <a:off x="906074" y="1214836"/>
            <a:ext cx="3168352" cy="906115"/>
          </a:xfrm>
        </p:spPr>
        <p:txBody>
          <a:bodyPr>
            <a:normAutofit fontScale="85000" lnSpcReduction="20000"/>
          </a:bodyPr>
          <a:lstStyle/>
          <a:p>
            <a:r>
              <a:rPr lang="de-DE" dirty="0"/>
              <a:t>Alma L., geb. 1934 in </a:t>
            </a:r>
            <a:r>
              <a:rPr lang="de-DE" dirty="0" err="1"/>
              <a:t>Kratzke</a:t>
            </a:r>
            <a:r>
              <a:rPr lang="de-DE" dirty="0"/>
              <a:t> (Wolgadeutsche Republik)</a:t>
            </a:r>
          </a:p>
        </p:txBody>
      </p:sp>
      <p:sp>
        <p:nvSpPr>
          <p:cNvPr id="6" name="Textplatzhalter 5"/>
          <p:cNvSpPr>
            <a:spLocks noGrp="1"/>
          </p:cNvSpPr>
          <p:nvPr>
            <p:ph type="body" sz="quarter" idx="3"/>
          </p:nvPr>
        </p:nvSpPr>
        <p:spPr>
          <a:xfrm>
            <a:off x="5292080" y="1365932"/>
            <a:ext cx="3168352" cy="639762"/>
          </a:xfrm>
        </p:spPr>
        <p:txBody>
          <a:bodyPr>
            <a:noAutofit/>
          </a:bodyPr>
          <a:lstStyle/>
          <a:p>
            <a:r>
              <a:rPr lang="de-DE" sz="2000" dirty="0"/>
              <a:t>Aleksandr L., geb. 1954 in </a:t>
            </a:r>
            <a:r>
              <a:rPr lang="de-DE" sz="2000" dirty="0" err="1"/>
              <a:t>Iwanowka</a:t>
            </a:r>
            <a:r>
              <a:rPr lang="de-DE" sz="2000" dirty="0"/>
              <a:t> / Sibirien </a:t>
            </a:r>
          </a:p>
        </p:txBody>
      </p:sp>
      <p:sp>
        <p:nvSpPr>
          <p:cNvPr id="5" name="Inhaltsplatzhalter 4">
            <a:extLst>
              <a:ext uri="{FF2B5EF4-FFF2-40B4-BE49-F238E27FC236}">
                <a16:creationId xmlns:a16="http://schemas.microsoft.com/office/drawing/2014/main" id="{3197EE92-FC8B-A9A6-BCCD-B48248AE3CBB}"/>
              </a:ext>
            </a:extLst>
          </p:cNvPr>
          <p:cNvSpPr>
            <a:spLocks noGrp="1"/>
          </p:cNvSpPr>
          <p:nvPr>
            <p:ph sz="half" idx="2"/>
          </p:nvPr>
        </p:nvSpPr>
        <p:spPr/>
        <p:txBody>
          <a:bodyPr/>
          <a:lstStyle/>
          <a:p>
            <a:endParaRPr lang="de-DE"/>
          </a:p>
        </p:txBody>
      </p:sp>
      <p:sp>
        <p:nvSpPr>
          <p:cNvPr id="10" name="Inhaltsplatzhalter 9">
            <a:extLst>
              <a:ext uri="{FF2B5EF4-FFF2-40B4-BE49-F238E27FC236}">
                <a16:creationId xmlns:a16="http://schemas.microsoft.com/office/drawing/2014/main" id="{35A1B43B-4615-5F27-DFBA-CB5A31FB9726}"/>
              </a:ext>
            </a:extLst>
          </p:cNvPr>
          <p:cNvSpPr>
            <a:spLocks noGrp="1"/>
          </p:cNvSpPr>
          <p:nvPr>
            <p:ph sz="quarter" idx="4"/>
          </p:nvPr>
        </p:nvSpPr>
        <p:spPr/>
        <p:txBody>
          <a:bodyPr/>
          <a:lstStyle/>
          <a:p>
            <a:endParaRPr lang="de-DE"/>
          </a:p>
        </p:txBody>
      </p:sp>
    </p:spTree>
    <p:extLst>
      <p:ext uri="{BB962C8B-B14F-4D97-AF65-F5344CB8AC3E}">
        <p14:creationId xmlns:p14="http://schemas.microsoft.com/office/powerpoint/2010/main" val="29145764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sz="3200" dirty="0"/>
              <a:t>Unterrichtsentwurf</a:t>
            </a:r>
          </a:p>
        </p:txBody>
      </p:sp>
      <p:sp>
        <p:nvSpPr>
          <p:cNvPr id="5" name="Inhaltsplatzhalter 4"/>
          <p:cNvSpPr>
            <a:spLocks noGrp="1"/>
          </p:cNvSpPr>
          <p:nvPr>
            <p:ph idx="1"/>
          </p:nvPr>
        </p:nvSpPr>
        <p:spPr/>
        <p:txBody>
          <a:bodyPr>
            <a:normAutofit/>
          </a:bodyPr>
          <a:lstStyle/>
          <a:p>
            <a:pPr marL="0" indent="0">
              <a:buNone/>
            </a:pPr>
            <a:r>
              <a:rPr lang="de-DE" sz="4000" dirty="0"/>
              <a:t>Die Unsichtbaren.</a:t>
            </a:r>
          </a:p>
          <a:p>
            <a:pPr marL="0" indent="0">
              <a:buNone/>
            </a:pPr>
            <a:r>
              <a:rPr lang="de-DE" sz="4000" dirty="0"/>
              <a:t>Russlanddeutsche Erinnerungskultur zwischen allen Stühlen.</a:t>
            </a:r>
          </a:p>
        </p:txBody>
      </p:sp>
    </p:spTree>
    <p:extLst>
      <p:ext uri="{BB962C8B-B14F-4D97-AF65-F5344CB8AC3E}">
        <p14:creationId xmlns:p14="http://schemas.microsoft.com/office/powerpoint/2010/main" val="5057769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Möglicher Stundenverlauf </a:t>
            </a:r>
          </a:p>
        </p:txBody>
      </p:sp>
      <p:pic>
        <p:nvPicPr>
          <p:cNvPr id="4" name="Inhaltsplatzhalter 3"/>
          <p:cNvPicPr>
            <a:picLocks noGrp="1" noChangeAspect="1"/>
          </p:cNvPicPr>
          <p:nvPr>
            <p:ph idx="1"/>
          </p:nvPr>
        </p:nvPicPr>
        <p:blipFill>
          <a:blip r:embed="rId3"/>
          <a:stretch>
            <a:fillRect/>
          </a:stretch>
        </p:blipFill>
        <p:spPr>
          <a:xfrm>
            <a:off x="652211" y="1600200"/>
            <a:ext cx="7890738" cy="5069160"/>
          </a:xfrm>
          <a:prstGeom prst="rect">
            <a:avLst/>
          </a:prstGeom>
        </p:spPr>
      </p:pic>
    </p:spTree>
    <p:extLst>
      <p:ext uri="{BB962C8B-B14F-4D97-AF65-F5344CB8AC3E}">
        <p14:creationId xmlns:p14="http://schemas.microsoft.com/office/powerpoint/2010/main" val="31670358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a:t>Aktivierung: </a:t>
            </a:r>
            <a:br>
              <a:rPr lang="de-DE" dirty="0"/>
            </a:br>
            <a:r>
              <a:rPr lang="de-DE" dirty="0"/>
              <a:t>Annäherung an die Thematik</a:t>
            </a:r>
          </a:p>
        </p:txBody>
      </p:sp>
      <p:sp>
        <p:nvSpPr>
          <p:cNvPr id="3" name="Inhaltsplatzhalter 2"/>
          <p:cNvSpPr>
            <a:spLocks noGrp="1"/>
          </p:cNvSpPr>
          <p:nvPr>
            <p:ph idx="1"/>
          </p:nvPr>
        </p:nvSpPr>
        <p:spPr>
          <a:xfrm>
            <a:off x="446043" y="1844824"/>
            <a:ext cx="6491064" cy="4525963"/>
          </a:xfrm>
        </p:spPr>
        <p:txBody>
          <a:bodyPr/>
          <a:lstStyle/>
          <a:p>
            <a:r>
              <a:rPr lang="de-DE" dirty="0"/>
              <a:t>„Die Geschichte meiner Eltern prägt auch meine Identität.“</a:t>
            </a:r>
          </a:p>
          <a:p>
            <a:r>
              <a:rPr lang="de-DE" dirty="0"/>
              <a:t>„Meine Mitmenschen würden mich besser verstehen, wenn sie meine Eltern und ihre Geschichte besser kennen würden.“</a:t>
            </a:r>
          </a:p>
          <a:p>
            <a:pPr marL="0" indent="0">
              <a:buNone/>
            </a:pPr>
            <a:r>
              <a:rPr lang="de-DE" dirty="0">
                <a:sym typeface="Wingdings"/>
              </a:rPr>
              <a:t> Gründe / Beispiele</a:t>
            </a:r>
            <a:endParaRPr lang="de-DE" dirty="0"/>
          </a:p>
        </p:txBody>
      </p:sp>
    </p:spTree>
    <p:extLst>
      <p:ext uri="{BB962C8B-B14F-4D97-AF65-F5344CB8AC3E}">
        <p14:creationId xmlns:p14="http://schemas.microsoft.com/office/powerpoint/2010/main" val="31430158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Steven Ulbricht. Schüler.</a:t>
            </a:r>
            <a:br>
              <a:rPr lang="de-DE" dirty="0"/>
            </a:br>
            <a:r>
              <a:rPr lang="de-DE" dirty="0"/>
              <a:t>Baden-Württemberg. 10. Klasse.</a:t>
            </a:r>
          </a:p>
        </p:txBody>
      </p:sp>
      <p:pic>
        <p:nvPicPr>
          <p:cNvPr id="11" name="Inhaltsplatzhalter 10"/>
          <p:cNvPicPr>
            <a:picLocks noGrp="1" noChangeAspect="1"/>
          </p:cNvPicPr>
          <p:nvPr>
            <p:ph idx="1"/>
          </p:nvPr>
        </p:nvPicPr>
        <p:blipFill>
          <a:blip r:embed="rId3"/>
          <a:stretch>
            <a:fillRect/>
          </a:stretch>
        </p:blipFill>
        <p:spPr>
          <a:xfrm>
            <a:off x="2876297" y="2037328"/>
            <a:ext cx="3063855" cy="4088835"/>
          </a:xfrm>
          <a:prstGeom prst="rect">
            <a:avLst/>
          </a:prstGeom>
        </p:spPr>
      </p:pic>
      <p:sp>
        <p:nvSpPr>
          <p:cNvPr id="3" name="Rechteck 2"/>
          <p:cNvSpPr/>
          <p:nvPr/>
        </p:nvSpPr>
        <p:spPr>
          <a:xfrm>
            <a:off x="6516216" y="5733256"/>
            <a:ext cx="903452" cy="276999"/>
          </a:xfrm>
          <a:prstGeom prst="rect">
            <a:avLst/>
          </a:prstGeom>
        </p:spPr>
        <p:txBody>
          <a:bodyPr wrap="none">
            <a:spAutoFit/>
          </a:bodyPr>
          <a:lstStyle/>
          <a:p>
            <a:r>
              <a:rPr lang="de-DE" sz="1200" i="1" dirty="0"/>
              <a:t>Foto: Privat</a:t>
            </a:r>
          </a:p>
        </p:txBody>
      </p:sp>
    </p:spTree>
    <p:extLst>
      <p:ext uri="{BB962C8B-B14F-4D97-AF65-F5344CB8AC3E}">
        <p14:creationId xmlns:p14="http://schemas.microsoft.com/office/powerpoint/2010/main" val="396358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9208" y="310721"/>
            <a:ext cx="8229600" cy="1143000"/>
          </a:xfrm>
        </p:spPr>
        <p:txBody>
          <a:bodyPr/>
          <a:lstStyle/>
          <a:p>
            <a:endParaRPr lang="de-DE" dirty="0"/>
          </a:p>
        </p:txBody>
      </p:sp>
      <p:pic>
        <p:nvPicPr>
          <p:cNvPr id="4" name="Inhaltsplatzhalter 10"/>
          <p:cNvPicPr>
            <a:picLocks noGrp="1" noChangeAspect="1"/>
          </p:cNvPicPr>
          <p:nvPr>
            <p:ph idx="1"/>
          </p:nvPr>
        </p:nvPicPr>
        <p:blipFill>
          <a:blip r:embed="rId3"/>
          <a:stretch>
            <a:fillRect/>
          </a:stretch>
        </p:blipFill>
        <p:spPr>
          <a:xfrm>
            <a:off x="3414894" y="2377969"/>
            <a:ext cx="2104329" cy="2808311"/>
          </a:xfrm>
          <a:prstGeom prst="rect">
            <a:avLst/>
          </a:prstGeom>
        </p:spPr>
      </p:pic>
      <p:sp>
        <p:nvSpPr>
          <p:cNvPr id="5" name="Ovale Legende 4"/>
          <p:cNvSpPr/>
          <p:nvPr/>
        </p:nvSpPr>
        <p:spPr>
          <a:xfrm>
            <a:off x="134924" y="3773380"/>
            <a:ext cx="3024336" cy="1588760"/>
          </a:xfrm>
          <a:prstGeom prst="wedgeEllipseCallout">
            <a:avLst>
              <a:gd name="adj1" fmla="val 72760"/>
              <a:gd name="adj2" fmla="val -6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kocht Oma </a:t>
            </a:r>
            <a:r>
              <a:rPr lang="de-DE" sz="2000" dirty="0" err="1"/>
              <a:t>Pelmeni</a:t>
            </a:r>
            <a:r>
              <a:rPr lang="de-DE" sz="2000" dirty="0"/>
              <a:t> statt Maultaschen?</a:t>
            </a:r>
          </a:p>
        </p:txBody>
      </p:sp>
      <p:sp>
        <p:nvSpPr>
          <p:cNvPr id="6" name="Ovale Legende 5"/>
          <p:cNvSpPr/>
          <p:nvPr/>
        </p:nvSpPr>
        <p:spPr>
          <a:xfrm>
            <a:off x="102526" y="1927757"/>
            <a:ext cx="3312368" cy="1728192"/>
          </a:xfrm>
          <a:prstGeom prst="wedgeEllipseCallout">
            <a:avLst>
              <a:gd name="adj1" fmla="val 59058"/>
              <a:gd name="adj2" fmla="val 587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werde ich von meiner Umgebung oft als „Russe“ bezeichnet?</a:t>
            </a:r>
          </a:p>
        </p:txBody>
      </p:sp>
      <p:sp>
        <p:nvSpPr>
          <p:cNvPr id="7" name="Titel 9"/>
          <p:cNvSpPr txBox="1">
            <a:spLocks/>
          </p:cNvSpPr>
          <p:nvPr/>
        </p:nvSpPr>
        <p:spPr>
          <a:xfrm>
            <a:off x="417848" y="82255"/>
            <a:ext cx="4536505" cy="1810326"/>
          </a:xfrm>
          <a:prstGeom prst="wedgeEllipseCallout">
            <a:avLst>
              <a:gd name="adj1" fmla="val 30643"/>
              <a:gd name="adj2" fmla="val 98790"/>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de-DE" sz="2000" dirty="0"/>
              <a:t>Warum wurde ich früher wegen meinem rollenden R gehänselt? („Sag mal </a:t>
            </a:r>
            <a:r>
              <a:rPr lang="de-DE" sz="2000" dirty="0" err="1"/>
              <a:t>RohRReinigeR</a:t>
            </a:r>
            <a:r>
              <a:rPr lang="de-DE" sz="2000" dirty="0"/>
              <a:t>“)</a:t>
            </a:r>
          </a:p>
        </p:txBody>
      </p:sp>
      <p:sp>
        <p:nvSpPr>
          <p:cNvPr id="8" name="Ovale Legende 7"/>
          <p:cNvSpPr/>
          <p:nvPr/>
        </p:nvSpPr>
        <p:spPr>
          <a:xfrm>
            <a:off x="5311506" y="2122314"/>
            <a:ext cx="3724989" cy="1584176"/>
          </a:xfrm>
          <a:prstGeom prst="wedgeEllipseCallout">
            <a:avLst>
              <a:gd name="adj1" fmla="val -54579"/>
              <a:gd name="adj2" fmla="val 586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kommen meine Eltern aus Kasachstan, haben aber einen deutschen Namen?</a:t>
            </a:r>
          </a:p>
        </p:txBody>
      </p:sp>
      <p:sp>
        <p:nvSpPr>
          <p:cNvPr id="9" name="Ovale Legende 8"/>
          <p:cNvSpPr/>
          <p:nvPr/>
        </p:nvSpPr>
        <p:spPr>
          <a:xfrm>
            <a:off x="5148064" y="116632"/>
            <a:ext cx="3888431" cy="1905395"/>
          </a:xfrm>
          <a:prstGeom prst="wedgeEllipseCallout">
            <a:avLst>
              <a:gd name="adj1" fmla="val -66302"/>
              <a:gd name="adj2" fmla="val 974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sagen Oma und Opa, sie seien Deutsche, schauen aber immer russisches Fernsehen?</a:t>
            </a:r>
          </a:p>
        </p:txBody>
      </p:sp>
      <p:sp>
        <p:nvSpPr>
          <p:cNvPr id="10" name="Ovale Legende 9"/>
          <p:cNvSpPr/>
          <p:nvPr/>
        </p:nvSpPr>
        <p:spPr>
          <a:xfrm>
            <a:off x="5962464" y="3795346"/>
            <a:ext cx="3024336" cy="1552157"/>
          </a:xfrm>
          <a:prstGeom prst="wedgeEllipseCallout">
            <a:avLst>
              <a:gd name="adj1" fmla="val -77668"/>
              <a:gd name="adj2" fmla="val -210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Bin ich Russe? Oder Deutscher? Oder beides?</a:t>
            </a:r>
          </a:p>
        </p:txBody>
      </p:sp>
      <p:sp>
        <p:nvSpPr>
          <p:cNvPr id="11" name="Textfeld 10"/>
          <p:cNvSpPr txBox="1"/>
          <p:nvPr/>
        </p:nvSpPr>
        <p:spPr>
          <a:xfrm>
            <a:off x="417848" y="5397316"/>
            <a:ext cx="8568952" cy="1200329"/>
          </a:xfrm>
          <a:prstGeom prst="rect">
            <a:avLst/>
          </a:prstGeom>
          <a:solidFill>
            <a:srgbClr val="FFC000">
              <a:alpha val="82000"/>
            </a:srgbClr>
          </a:solidFill>
        </p:spPr>
        <p:txBody>
          <a:bodyPr wrap="square" rtlCol="0">
            <a:spAutoFit/>
          </a:bodyPr>
          <a:lstStyle/>
          <a:p>
            <a:pPr algn="ctr"/>
            <a:r>
              <a:rPr lang="de-DE" sz="3600" dirty="0"/>
              <a:t>Warum wissen wir so wenig über die Russlanddeutschen?</a:t>
            </a:r>
          </a:p>
        </p:txBody>
      </p:sp>
    </p:spTree>
    <p:extLst>
      <p:ext uri="{BB962C8B-B14F-4D97-AF65-F5344CB8AC3E}">
        <p14:creationId xmlns:p14="http://schemas.microsoft.com/office/powerpoint/2010/main" val="2960087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de-DE" dirty="0"/>
          </a:p>
        </p:txBody>
      </p:sp>
      <p:sp>
        <p:nvSpPr>
          <p:cNvPr id="7" name="Inhaltsplatzhalter 6"/>
          <p:cNvSpPr>
            <a:spLocks noGrp="1"/>
          </p:cNvSpPr>
          <p:nvPr>
            <p:ph sz="half" idx="2"/>
          </p:nvPr>
        </p:nvSpPr>
        <p:spPr>
          <a:xfrm>
            <a:off x="4644008" y="836712"/>
            <a:ext cx="4038600" cy="4525963"/>
          </a:xfrm>
        </p:spPr>
        <p:txBody>
          <a:bodyPr>
            <a:normAutofit fontScale="92500" lnSpcReduction="10000"/>
          </a:bodyPr>
          <a:lstStyle/>
          <a:p>
            <a:r>
              <a:rPr lang="de-DE" dirty="0"/>
              <a:t>Steven ist einer von über 2,5 Millionen in Deutschland</a:t>
            </a:r>
          </a:p>
          <a:p>
            <a:r>
              <a:rPr lang="de-DE" dirty="0"/>
              <a:t>Wie können wir ihm als Historiker helfen, Antworten auf seine Fragen zu finden?</a:t>
            </a:r>
          </a:p>
          <a:p>
            <a:r>
              <a:rPr lang="de-DE" dirty="0"/>
              <a:t>Was wisst ihr bereits? Welche Fragen könnt ihr evtl. schon beantworten? (Hypothesenbildung)</a:t>
            </a:r>
          </a:p>
        </p:txBody>
      </p:sp>
      <p:pic>
        <p:nvPicPr>
          <p:cNvPr id="8" name="Inhaltsplatzhalter 7"/>
          <p:cNvPicPr>
            <a:picLocks noGrp="1" noChangeAspect="1"/>
          </p:cNvPicPr>
          <p:nvPr>
            <p:ph sz="half" idx="1"/>
          </p:nvPr>
        </p:nvPicPr>
        <p:blipFill>
          <a:blip r:embed="rId3"/>
          <a:stretch>
            <a:fillRect/>
          </a:stretch>
        </p:blipFill>
        <p:spPr>
          <a:xfrm>
            <a:off x="467544" y="1700808"/>
            <a:ext cx="4038600" cy="2988974"/>
          </a:xfrm>
          <a:prstGeom prst="rect">
            <a:avLst/>
          </a:prstGeom>
        </p:spPr>
      </p:pic>
    </p:spTree>
    <p:extLst>
      <p:ext uri="{BB962C8B-B14F-4D97-AF65-F5344CB8AC3E}">
        <p14:creationId xmlns:p14="http://schemas.microsoft.com/office/powerpoint/2010/main" val="1418668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feld 2"/>
          <p:cNvSpPr txBox="1"/>
          <p:nvPr/>
        </p:nvSpPr>
        <p:spPr>
          <a:xfrm>
            <a:off x="2843808" y="4797152"/>
            <a:ext cx="3672408" cy="923330"/>
          </a:xfrm>
          <a:prstGeom prst="rect">
            <a:avLst/>
          </a:prstGeom>
          <a:noFill/>
        </p:spPr>
        <p:txBody>
          <a:bodyPr wrap="square" rtlCol="0">
            <a:spAutoFit/>
          </a:bodyPr>
          <a:lstStyle/>
          <a:p>
            <a:r>
              <a:rPr lang="de-DE" dirty="0"/>
              <a:t>Steven</a:t>
            </a:r>
          </a:p>
          <a:p>
            <a:r>
              <a:rPr lang="de-DE" dirty="0"/>
              <a:t>*2005 in Baden-Württemberg</a:t>
            </a:r>
          </a:p>
          <a:p>
            <a:r>
              <a:rPr lang="de-DE" dirty="0"/>
              <a:t>(3. Generation)</a:t>
            </a:r>
          </a:p>
        </p:txBody>
      </p:sp>
      <p:sp>
        <p:nvSpPr>
          <p:cNvPr id="8" name="Textfeld 7"/>
          <p:cNvSpPr txBox="1"/>
          <p:nvPr/>
        </p:nvSpPr>
        <p:spPr>
          <a:xfrm>
            <a:off x="2699792" y="2564904"/>
            <a:ext cx="3672408" cy="923330"/>
          </a:xfrm>
          <a:prstGeom prst="rect">
            <a:avLst/>
          </a:prstGeom>
          <a:noFill/>
        </p:spPr>
        <p:txBody>
          <a:bodyPr wrap="square" rtlCol="0">
            <a:spAutoFit/>
          </a:bodyPr>
          <a:lstStyle/>
          <a:p>
            <a:r>
              <a:rPr lang="de-DE" dirty="0"/>
              <a:t>Stevens` Eltern</a:t>
            </a:r>
          </a:p>
          <a:p>
            <a:r>
              <a:rPr lang="de-DE" dirty="0"/>
              <a:t>*1980 in Kasachstan / UdSSR </a:t>
            </a:r>
          </a:p>
          <a:p>
            <a:r>
              <a:rPr lang="de-DE" dirty="0"/>
              <a:t>(2. Generation)</a:t>
            </a:r>
          </a:p>
        </p:txBody>
      </p:sp>
      <p:sp>
        <p:nvSpPr>
          <p:cNvPr id="9" name="Textfeld 8"/>
          <p:cNvSpPr txBox="1"/>
          <p:nvPr/>
        </p:nvSpPr>
        <p:spPr>
          <a:xfrm>
            <a:off x="2732246" y="859623"/>
            <a:ext cx="4392488" cy="923330"/>
          </a:xfrm>
          <a:prstGeom prst="rect">
            <a:avLst/>
          </a:prstGeom>
          <a:noFill/>
        </p:spPr>
        <p:txBody>
          <a:bodyPr wrap="square" rtlCol="0">
            <a:spAutoFit/>
          </a:bodyPr>
          <a:lstStyle/>
          <a:p>
            <a:r>
              <a:rPr lang="de-DE" dirty="0"/>
              <a:t>Stevens Großeltern</a:t>
            </a:r>
          </a:p>
          <a:p>
            <a:r>
              <a:rPr lang="de-DE" dirty="0"/>
              <a:t>*1955 in Kasachstan / UdSSR</a:t>
            </a:r>
          </a:p>
          <a:p>
            <a:r>
              <a:rPr lang="de-DE" dirty="0"/>
              <a:t> (1. Generation)</a:t>
            </a:r>
          </a:p>
        </p:txBody>
      </p:sp>
      <p:sp>
        <p:nvSpPr>
          <p:cNvPr id="5" name="Pfeil nach unten 4"/>
          <p:cNvSpPr/>
          <p:nvPr/>
        </p:nvSpPr>
        <p:spPr>
          <a:xfrm>
            <a:off x="7128904" y="260648"/>
            <a:ext cx="611448" cy="59046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Inhaltsplatzhalter 10"/>
          <p:cNvPicPr>
            <a:picLocks noGrp="1" noChangeAspect="1"/>
          </p:cNvPicPr>
          <p:nvPr>
            <p:ph idx="1"/>
          </p:nvPr>
        </p:nvPicPr>
        <p:blipFill>
          <a:blip r:embed="rId3"/>
          <a:stretch>
            <a:fillRect/>
          </a:stretch>
        </p:blipFill>
        <p:spPr>
          <a:xfrm>
            <a:off x="755576" y="4077072"/>
            <a:ext cx="1481473" cy="1977083"/>
          </a:xfrm>
          <a:prstGeom prst="rect">
            <a:avLst/>
          </a:prstGeom>
        </p:spPr>
      </p:pic>
      <p:sp>
        <p:nvSpPr>
          <p:cNvPr id="4" name="Textfeld 3"/>
          <p:cNvSpPr txBox="1"/>
          <p:nvPr/>
        </p:nvSpPr>
        <p:spPr>
          <a:xfrm>
            <a:off x="495289" y="2564904"/>
            <a:ext cx="1916471" cy="369332"/>
          </a:xfrm>
          <a:prstGeom prst="rect">
            <a:avLst/>
          </a:prstGeom>
          <a:noFill/>
        </p:spPr>
        <p:txBody>
          <a:bodyPr wrap="square" rtlCol="0">
            <a:spAutoFit/>
          </a:bodyPr>
          <a:lstStyle/>
          <a:p>
            <a:r>
              <a:rPr lang="de-DE" dirty="0"/>
              <a:t>FOTO ELTERN</a:t>
            </a:r>
          </a:p>
        </p:txBody>
      </p:sp>
      <p:sp>
        <p:nvSpPr>
          <p:cNvPr id="10" name="Textfeld 9"/>
          <p:cNvSpPr txBox="1"/>
          <p:nvPr/>
        </p:nvSpPr>
        <p:spPr>
          <a:xfrm>
            <a:off x="944190" y="6221372"/>
            <a:ext cx="1368152" cy="369332"/>
          </a:xfrm>
          <a:prstGeom prst="rect">
            <a:avLst/>
          </a:prstGeom>
          <a:noFill/>
        </p:spPr>
        <p:txBody>
          <a:bodyPr wrap="square" rtlCol="0">
            <a:spAutoFit/>
          </a:bodyPr>
          <a:lstStyle/>
          <a:p>
            <a:r>
              <a:rPr lang="de-DE" i="1" dirty="0"/>
              <a:t>Fotos: Privat</a:t>
            </a:r>
          </a:p>
        </p:txBody>
      </p:sp>
    </p:spTree>
    <p:extLst>
      <p:ext uri="{BB962C8B-B14F-4D97-AF65-F5344CB8AC3E}">
        <p14:creationId xmlns:p14="http://schemas.microsoft.com/office/powerpoint/2010/main" val="37538074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457200" y="274638"/>
            <a:ext cx="8229600" cy="2074242"/>
          </a:xfrm>
        </p:spPr>
        <p:txBody>
          <a:bodyPr>
            <a:normAutofit fontScale="90000"/>
          </a:bodyPr>
          <a:lstStyle/>
          <a:p>
            <a:pPr lvl="0" eaLnBrk="0" fontAlgn="base" hangingPunct="0">
              <a:spcAft>
                <a:spcPct val="0"/>
              </a:spcAft>
            </a:pPr>
            <a:br>
              <a:rPr lang="de-DE" altLang="de-DE" sz="800" dirty="0"/>
            </a:br>
            <a:r>
              <a:rPr lang="de-DE" altLang="de-DE" dirty="0">
                <a:latin typeface="Calibri" panose="020F0502020204030204" pitchFamily="34" charset="0"/>
                <a:ea typeface="Calibri" panose="020F0502020204030204" pitchFamily="34" charset="0"/>
                <a:cs typeface="Times New Roman" panose="02020603050405020304" pitchFamily="18" charset="0"/>
              </a:rPr>
              <a:t>Warum siedelten so viele Russlanddeutsche in den 1990er Jahren in die BRD? </a:t>
            </a:r>
            <a:br>
              <a:rPr lang="de-DE" altLang="de-DE" sz="800" dirty="0"/>
            </a:br>
            <a:endParaRPr lang="de-DE" dirty="0"/>
          </a:p>
        </p:txBody>
      </p:sp>
      <p:sp>
        <p:nvSpPr>
          <p:cNvPr id="6" name="Inhaltsplatzhalter 5"/>
          <p:cNvSpPr>
            <a:spLocks noGrp="1"/>
          </p:cNvSpPr>
          <p:nvPr>
            <p:ph idx="1"/>
          </p:nvPr>
        </p:nvSpPr>
        <p:spPr>
          <a:xfrm>
            <a:off x="899592" y="2127780"/>
            <a:ext cx="7330008" cy="4379675"/>
          </a:xfrm>
        </p:spPr>
        <p:txBody>
          <a:bodyPr/>
          <a:lstStyle/>
          <a:p>
            <a:r>
              <a:rPr lang="de-DE" dirty="0"/>
              <a:t>Statistik:</a:t>
            </a:r>
          </a:p>
        </p:txBody>
      </p:sp>
      <p:sp>
        <p:nvSpPr>
          <p:cNvPr id="7" name="Rectangle 2"/>
          <p:cNvSpPr>
            <a:spLocks noChangeArrowheads="1"/>
          </p:cNvSpPr>
          <p:nvPr/>
        </p:nvSpPr>
        <p:spPr bwMode="auto">
          <a:xfrm>
            <a:off x="899592" y="2708920"/>
            <a:ext cx="6572633"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https://www.bpb.de/nachschlagen/zahlen-und-fakten/soziale-situation-in-deutschland/61643/spaet-aussiedler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868586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Drei </a:t>
            </a:r>
            <a:r>
              <a:rPr lang="de-DE" b="1" i="1" dirty="0"/>
              <a:t>Wendepunkte</a:t>
            </a:r>
            <a:r>
              <a:rPr lang="de-DE" b="1" dirty="0"/>
              <a:t> der russlanddeutschen Geschichte</a:t>
            </a:r>
          </a:p>
        </p:txBody>
      </p:sp>
      <p:sp>
        <p:nvSpPr>
          <p:cNvPr id="3" name="Inhaltsplatzhalter 2"/>
          <p:cNvSpPr>
            <a:spLocks noGrp="1"/>
          </p:cNvSpPr>
          <p:nvPr>
            <p:ph idx="1"/>
          </p:nvPr>
        </p:nvSpPr>
        <p:spPr>
          <a:xfrm>
            <a:off x="2915816" y="1742081"/>
            <a:ext cx="5770984" cy="4525963"/>
          </a:xfrm>
        </p:spPr>
        <p:txBody>
          <a:bodyPr>
            <a:normAutofit lnSpcReduction="10000"/>
          </a:bodyPr>
          <a:lstStyle/>
          <a:p>
            <a:pPr marL="0" indent="0">
              <a:buNone/>
            </a:pPr>
            <a:r>
              <a:rPr lang="de-DE" dirty="0"/>
              <a:t>1. Anwerbung durch rus­sische Zaren zur Kolonisierung der Reichsperipherie.</a:t>
            </a:r>
          </a:p>
          <a:p>
            <a:pPr marL="0" indent="0">
              <a:buNone/>
            </a:pPr>
            <a:r>
              <a:rPr lang="de-DE" b="1" dirty="0"/>
              <a:t>Vor rund 250 Jahren </a:t>
            </a:r>
            <a:r>
              <a:rPr lang="de-DE" dirty="0"/>
              <a:t>(1763) unterschrieb Russlands Zarin Katharina die Große das „Einladungsmanifest“: Damit begann die Geschichte der Russlanddeutschen.</a:t>
            </a:r>
          </a:p>
          <a:p>
            <a:endParaRPr lang="de-DE" dirty="0"/>
          </a:p>
        </p:txBody>
      </p:sp>
      <p:sp>
        <p:nvSpPr>
          <p:cNvPr id="4" name="Textfeld 3"/>
          <p:cNvSpPr txBox="1"/>
          <p:nvPr/>
        </p:nvSpPr>
        <p:spPr>
          <a:xfrm>
            <a:off x="611560" y="2276872"/>
            <a:ext cx="1368152" cy="923330"/>
          </a:xfrm>
          <a:prstGeom prst="rect">
            <a:avLst/>
          </a:prstGeom>
          <a:noFill/>
        </p:spPr>
        <p:txBody>
          <a:bodyPr wrap="square" rtlCol="0">
            <a:spAutoFit/>
          </a:bodyPr>
          <a:lstStyle/>
          <a:p>
            <a:r>
              <a:rPr lang="de-DE" dirty="0"/>
              <a:t>[Bild von Katharina der Großen]</a:t>
            </a:r>
          </a:p>
        </p:txBody>
      </p:sp>
    </p:spTree>
    <p:extLst>
      <p:ext uri="{BB962C8B-B14F-4D97-AF65-F5344CB8AC3E}">
        <p14:creationId xmlns:p14="http://schemas.microsoft.com/office/powerpoint/2010/main" val="26791343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Drei </a:t>
            </a:r>
            <a:r>
              <a:rPr lang="de-DE" b="1" i="1" dirty="0"/>
              <a:t>Wendepunkte</a:t>
            </a:r>
            <a:r>
              <a:rPr lang="de-DE" b="1" dirty="0"/>
              <a:t> der russlanddeutschen Geschichte</a:t>
            </a:r>
          </a:p>
        </p:txBody>
      </p:sp>
      <p:sp>
        <p:nvSpPr>
          <p:cNvPr id="3" name="Inhaltsplatzhalter 2"/>
          <p:cNvSpPr>
            <a:spLocks noGrp="1"/>
          </p:cNvSpPr>
          <p:nvPr>
            <p:ph idx="1"/>
          </p:nvPr>
        </p:nvSpPr>
        <p:spPr>
          <a:xfrm>
            <a:off x="3563888" y="2203647"/>
            <a:ext cx="5122912" cy="4525963"/>
          </a:xfrm>
        </p:spPr>
        <p:txBody>
          <a:bodyPr>
            <a:normAutofit/>
          </a:bodyPr>
          <a:lstStyle/>
          <a:p>
            <a:pPr marL="0" indent="0">
              <a:buNone/>
            </a:pPr>
            <a:r>
              <a:rPr lang="de-DE" dirty="0"/>
              <a:t>2. Deportation aller Russlanddeutschen nach dem Angriff von NS-Deutschland auf die Sowjetunion 1941</a:t>
            </a:r>
          </a:p>
          <a:p>
            <a:endParaRPr lang="de-DE" dirty="0"/>
          </a:p>
        </p:txBody>
      </p:sp>
    </p:spTree>
    <p:extLst>
      <p:ext uri="{BB962C8B-B14F-4D97-AF65-F5344CB8AC3E}">
        <p14:creationId xmlns:p14="http://schemas.microsoft.com/office/powerpoint/2010/main" val="33746705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15416"/>
            <a:ext cx="8568952" cy="58018"/>
          </a:xfrm>
        </p:spPr>
        <p:txBody>
          <a:bodyPr>
            <a:normAutofit fontScale="90000"/>
          </a:bodyPr>
          <a:lstStyle/>
          <a:p>
            <a:endParaRPr lang="de-DE" sz="3600" dirty="0"/>
          </a:p>
        </p:txBody>
      </p:sp>
      <p:sp>
        <p:nvSpPr>
          <p:cNvPr id="5" name="Rechteck 4"/>
          <p:cNvSpPr/>
          <p:nvPr/>
        </p:nvSpPr>
        <p:spPr>
          <a:xfrm>
            <a:off x="5940152" y="2780928"/>
            <a:ext cx="2999539" cy="1569660"/>
          </a:xfrm>
          <a:prstGeom prst="rect">
            <a:avLst/>
          </a:prstGeom>
        </p:spPr>
        <p:txBody>
          <a:bodyPr wrap="none">
            <a:spAutoFit/>
          </a:bodyPr>
          <a:lstStyle/>
          <a:p>
            <a:r>
              <a:rPr lang="de-DE" sz="3200" dirty="0"/>
              <a:t>„Papa, töte </a:t>
            </a:r>
          </a:p>
          <a:p>
            <a:r>
              <a:rPr lang="de-DE" sz="3200" dirty="0"/>
              <a:t>den Deutschen!“</a:t>
            </a:r>
          </a:p>
          <a:p>
            <a:r>
              <a:rPr lang="de-DE" sz="3200" dirty="0"/>
              <a:t> (UdSSR, 1941)</a:t>
            </a:r>
          </a:p>
        </p:txBody>
      </p:sp>
      <p:sp>
        <p:nvSpPr>
          <p:cNvPr id="3" name="Inhaltsplatzhalter 2"/>
          <p:cNvSpPr>
            <a:spLocks noGrp="1"/>
          </p:cNvSpPr>
          <p:nvPr>
            <p:ph idx="1"/>
          </p:nvPr>
        </p:nvSpPr>
        <p:spPr/>
        <p:txBody>
          <a:bodyPr/>
          <a:lstStyle/>
          <a:p>
            <a:r>
              <a:rPr lang="de-DE" dirty="0">
                <a:hlinkClick r:id="rId2"/>
              </a:rPr>
              <a:t>https://lehrerfortbildung-bw.de/u_gewi/geschichte/gym/bp2016/fb8/3_kl10/05_bsp1/1_entwurf/</a:t>
            </a:r>
            <a:endParaRPr lang="de-DE" dirty="0"/>
          </a:p>
          <a:p>
            <a:endParaRPr lang="de-DE" dirty="0"/>
          </a:p>
        </p:txBody>
      </p:sp>
    </p:spTree>
    <p:extLst>
      <p:ext uri="{BB962C8B-B14F-4D97-AF65-F5344CB8AC3E}">
        <p14:creationId xmlns:p14="http://schemas.microsoft.com/office/powerpoint/2010/main" val="2784101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323528" y="620688"/>
            <a:ext cx="4924874" cy="954107"/>
          </a:xfrm>
          <a:prstGeom prst="rect">
            <a:avLst/>
          </a:prstGeom>
          <a:noFill/>
        </p:spPr>
        <p:txBody>
          <a:bodyPr wrap="none" rtlCol="0">
            <a:spAutoFit/>
          </a:bodyPr>
          <a:lstStyle/>
          <a:p>
            <a:pPr algn="ctr"/>
            <a:r>
              <a:rPr lang="de-DE" sz="2800" dirty="0"/>
              <a:t>Warum „töte den Deutschen“? </a:t>
            </a:r>
          </a:p>
          <a:p>
            <a:pPr algn="ctr"/>
            <a:r>
              <a:rPr lang="de-DE" sz="2800" dirty="0"/>
              <a:t>Kontext / Zusammenhang?</a:t>
            </a:r>
          </a:p>
        </p:txBody>
      </p:sp>
      <p:sp>
        <p:nvSpPr>
          <p:cNvPr id="4" name="Textfeld 3"/>
          <p:cNvSpPr txBox="1"/>
          <p:nvPr/>
        </p:nvSpPr>
        <p:spPr>
          <a:xfrm>
            <a:off x="6087858" y="882297"/>
            <a:ext cx="2473306" cy="1384995"/>
          </a:xfrm>
          <a:prstGeom prst="rect">
            <a:avLst/>
          </a:prstGeom>
          <a:noFill/>
        </p:spPr>
        <p:txBody>
          <a:bodyPr wrap="none" rtlCol="0">
            <a:spAutoFit/>
          </a:bodyPr>
          <a:lstStyle/>
          <a:p>
            <a:r>
              <a:rPr lang="de-DE" sz="2800" dirty="0"/>
              <a:t>Was löst das </a:t>
            </a:r>
          </a:p>
          <a:p>
            <a:r>
              <a:rPr lang="de-DE" sz="2800" dirty="0"/>
              <a:t>Plakat beim </a:t>
            </a:r>
          </a:p>
          <a:p>
            <a:r>
              <a:rPr lang="de-DE" sz="2800" dirty="0"/>
              <a:t>Betrachter aus?</a:t>
            </a:r>
          </a:p>
        </p:txBody>
      </p:sp>
      <p:sp>
        <p:nvSpPr>
          <p:cNvPr id="5" name="Textfeld 4"/>
          <p:cNvSpPr txBox="1"/>
          <p:nvPr/>
        </p:nvSpPr>
        <p:spPr>
          <a:xfrm>
            <a:off x="323528" y="3700189"/>
            <a:ext cx="2848793" cy="1384995"/>
          </a:xfrm>
          <a:prstGeom prst="rect">
            <a:avLst/>
          </a:prstGeom>
          <a:noFill/>
        </p:spPr>
        <p:txBody>
          <a:bodyPr wrap="none" rtlCol="0">
            <a:spAutoFit/>
          </a:bodyPr>
          <a:lstStyle/>
          <a:p>
            <a:r>
              <a:rPr lang="de-DE" sz="2800"/>
              <a:t>Wer genau ist </a:t>
            </a:r>
            <a:r>
              <a:rPr lang="de-DE" sz="2800" dirty="0"/>
              <a:t>mit </a:t>
            </a:r>
          </a:p>
          <a:p>
            <a:r>
              <a:rPr lang="de-DE" sz="2800" dirty="0"/>
              <a:t>dem „Deutschen“ </a:t>
            </a:r>
          </a:p>
          <a:p>
            <a:r>
              <a:rPr lang="de-DE" sz="2800" dirty="0"/>
              <a:t>gemeint?</a:t>
            </a:r>
          </a:p>
        </p:txBody>
      </p:sp>
      <p:sp>
        <p:nvSpPr>
          <p:cNvPr id="6" name="Textfeld 5"/>
          <p:cNvSpPr txBox="1"/>
          <p:nvPr/>
        </p:nvSpPr>
        <p:spPr>
          <a:xfrm>
            <a:off x="6188526" y="4366077"/>
            <a:ext cx="2379177" cy="1384995"/>
          </a:xfrm>
          <a:prstGeom prst="rect">
            <a:avLst/>
          </a:prstGeom>
          <a:noFill/>
        </p:spPr>
        <p:txBody>
          <a:bodyPr wrap="none" rtlCol="0">
            <a:spAutoFit/>
          </a:bodyPr>
          <a:lstStyle/>
          <a:p>
            <a:r>
              <a:rPr lang="de-DE" sz="2800" dirty="0"/>
              <a:t>Welche Folgen</a:t>
            </a:r>
          </a:p>
          <a:p>
            <a:r>
              <a:rPr lang="de-DE" sz="2800" dirty="0"/>
              <a:t>hat das Plakat?</a:t>
            </a:r>
          </a:p>
          <a:p>
            <a:r>
              <a:rPr lang="de-DE" sz="2800" dirty="0"/>
              <a:t>Reaktionen?</a:t>
            </a:r>
          </a:p>
        </p:txBody>
      </p:sp>
      <p:sp>
        <p:nvSpPr>
          <p:cNvPr id="7" name="Rechteck 6"/>
          <p:cNvSpPr/>
          <p:nvPr/>
        </p:nvSpPr>
        <p:spPr>
          <a:xfrm>
            <a:off x="2286000" y="2967335"/>
            <a:ext cx="4572000" cy="923330"/>
          </a:xfrm>
          <a:prstGeom prst="rect">
            <a:avLst/>
          </a:prstGeom>
        </p:spPr>
        <p:txBody>
          <a:bodyPr>
            <a:spAutoFit/>
          </a:bodyPr>
          <a:lstStyle/>
          <a:p>
            <a:r>
              <a:rPr lang="de-DE" dirty="0">
                <a:hlinkClick r:id="rId2"/>
              </a:rPr>
              <a:t>https://lehrerfortbildung-bw.de/u_gewi/geschichte/gym/bp2016/fb8/3_kl10/05_bsp1/1_entwurf/</a:t>
            </a:r>
            <a:endParaRPr lang="de-DE" dirty="0"/>
          </a:p>
        </p:txBody>
      </p:sp>
    </p:spTree>
    <p:extLst>
      <p:ext uri="{BB962C8B-B14F-4D97-AF65-F5344CB8AC3E}">
        <p14:creationId xmlns:p14="http://schemas.microsoft.com/office/powerpoint/2010/main" val="74214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Karte zur Deportation</a:t>
            </a:r>
          </a:p>
        </p:txBody>
      </p:sp>
      <p:sp>
        <p:nvSpPr>
          <p:cNvPr id="3" name="Inhaltsplatzhalter 2"/>
          <p:cNvSpPr>
            <a:spLocks noGrp="1"/>
          </p:cNvSpPr>
          <p:nvPr>
            <p:ph idx="1"/>
          </p:nvPr>
        </p:nvSpPr>
        <p:spPr/>
        <p:txBody>
          <a:bodyPr/>
          <a:lstStyle/>
          <a:p>
            <a:endParaRPr lang="de-DE"/>
          </a:p>
        </p:txBody>
      </p:sp>
      <p:sp>
        <p:nvSpPr>
          <p:cNvPr id="6" name="Pfeil nach oben 5"/>
          <p:cNvSpPr/>
          <p:nvPr/>
        </p:nvSpPr>
        <p:spPr>
          <a:xfrm rot="9777582">
            <a:off x="1131908" y="1906446"/>
            <a:ext cx="597884" cy="1183654"/>
          </a:xfrm>
          <a:prstGeom prst="upArrow">
            <a:avLst/>
          </a:prstGeom>
          <a:solidFill>
            <a:srgbClr val="CC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8" name="Pfeil nach oben 7"/>
          <p:cNvSpPr/>
          <p:nvPr/>
        </p:nvSpPr>
        <p:spPr>
          <a:xfrm rot="9777582">
            <a:off x="4107170" y="2559894"/>
            <a:ext cx="597884" cy="1183654"/>
          </a:xfrm>
          <a:prstGeom prst="upArrow">
            <a:avLst/>
          </a:prstGeom>
          <a:solidFill>
            <a:srgbClr val="CC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9" name="Pfeil nach oben 8"/>
          <p:cNvSpPr/>
          <p:nvPr/>
        </p:nvSpPr>
        <p:spPr>
          <a:xfrm rot="9777582">
            <a:off x="2293641" y="3058574"/>
            <a:ext cx="597884" cy="1183654"/>
          </a:xfrm>
          <a:prstGeom prst="upArrow">
            <a:avLst/>
          </a:prstGeom>
          <a:solidFill>
            <a:srgbClr val="CC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89941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215921" y="476671"/>
            <a:ext cx="4780925" cy="1692771"/>
          </a:xfrm>
          <a:prstGeom prst="rect">
            <a:avLst/>
          </a:prstGeom>
          <a:noFill/>
        </p:spPr>
        <p:txBody>
          <a:bodyPr wrap="none" rtlCol="0">
            <a:spAutoFit/>
          </a:bodyPr>
          <a:lstStyle/>
          <a:p>
            <a:pPr algn="ctr"/>
            <a:r>
              <a:rPr lang="de-DE" sz="2000" dirty="0"/>
              <a:t>Kontext / Zusammenhang?</a:t>
            </a:r>
          </a:p>
          <a:p>
            <a:pPr algn="ctr"/>
            <a:r>
              <a:rPr lang="de-DE" sz="2800" dirty="0"/>
              <a:t>Angriff von NS-Deutschland </a:t>
            </a:r>
          </a:p>
          <a:p>
            <a:pPr algn="ctr"/>
            <a:r>
              <a:rPr lang="de-DE" sz="2800" dirty="0"/>
              <a:t>auf die UdSSR 1941. Erhöhung </a:t>
            </a:r>
          </a:p>
          <a:p>
            <a:pPr algn="ctr"/>
            <a:r>
              <a:rPr lang="de-DE" sz="2800" dirty="0"/>
              <a:t>der Kampf-/Verteidigungsmoral</a:t>
            </a:r>
          </a:p>
        </p:txBody>
      </p:sp>
      <p:sp>
        <p:nvSpPr>
          <p:cNvPr id="4" name="Textfeld 3"/>
          <p:cNvSpPr txBox="1"/>
          <p:nvPr/>
        </p:nvSpPr>
        <p:spPr>
          <a:xfrm>
            <a:off x="5773795" y="882297"/>
            <a:ext cx="3139321" cy="1569660"/>
          </a:xfrm>
          <a:prstGeom prst="rect">
            <a:avLst/>
          </a:prstGeom>
          <a:noFill/>
        </p:spPr>
        <p:txBody>
          <a:bodyPr wrap="none" rtlCol="0">
            <a:spAutoFit/>
          </a:bodyPr>
          <a:lstStyle/>
          <a:p>
            <a:r>
              <a:rPr lang="de-DE" sz="2000" dirty="0"/>
              <a:t>Was löst das Plakat beim </a:t>
            </a:r>
          </a:p>
          <a:p>
            <a:pPr algn="ctr"/>
            <a:r>
              <a:rPr lang="de-DE" sz="2000" dirty="0"/>
              <a:t>Betrachter aus?</a:t>
            </a:r>
          </a:p>
          <a:p>
            <a:pPr algn="ctr"/>
            <a:r>
              <a:rPr lang="de-DE" sz="2800" dirty="0"/>
              <a:t>Entsetzen / Wut / </a:t>
            </a:r>
          </a:p>
          <a:p>
            <a:pPr algn="ctr"/>
            <a:r>
              <a:rPr lang="de-DE" sz="2800" dirty="0"/>
              <a:t>Hass / Rachegefühle</a:t>
            </a:r>
          </a:p>
        </p:txBody>
      </p:sp>
      <p:sp>
        <p:nvSpPr>
          <p:cNvPr id="5" name="Textfeld 4"/>
          <p:cNvSpPr txBox="1"/>
          <p:nvPr/>
        </p:nvSpPr>
        <p:spPr>
          <a:xfrm>
            <a:off x="395536" y="3785569"/>
            <a:ext cx="2846036" cy="2215991"/>
          </a:xfrm>
          <a:prstGeom prst="rect">
            <a:avLst/>
          </a:prstGeom>
          <a:noFill/>
        </p:spPr>
        <p:txBody>
          <a:bodyPr wrap="none" rtlCol="0">
            <a:spAutoFit/>
          </a:bodyPr>
          <a:lstStyle/>
          <a:p>
            <a:pPr algn="ctr"/>
            <a:r>
              <a:rPr lang="de-DE" dirty="0"/>
              <a:t>Wer ist mit </a:t>
            </a:r>
          </a:p>
          <a:p>
            <a:pPr algn="ctr"/>
            <a:r>
              <a:rPr lang="de-DE" dirty="0"/>
              <a:t>dem „Deutschen“ </a:t>
            </a:r>
          </a:p>
          <a:p>
            <a:pPr algn="ctr"/>
            <a:r>
              <a:rPr lang="de-DE" dirty="0"/>
              <a:t>gemeint?</a:t>
            </a:r>
          </a:p>
          <a:p>
            <a:pPr algn="ctr"/>
            <a:r>
              <a:rPr lang="de-DE" sz="2800" dirty="0"/>
              <a:t>NS-Angreifer, aber</a:t>
            </a:r>
          </a:p>
          <a:p>
            <a:pPr algn="ctr"/>
            <a:r>
              <a:rPr lang="de-DE" sz="2800" dirty="0"/>
              <a:t>auch </a:t>
            </a:r>
            <a:r>
              <a:rPr lang="de-DE" sz="2800" b="1" dirty="0"/>
              <a:t>Russland-</a:t>
            </a:r>
          </a:p>
          <a:p>
            <a:pPr algn="ctr"/>
            <a:r>
              <a:rPr lang="de-DE" sz="2800" b="1" dirty="0"/>
              <a:t>deutsche</a:t>
            </a:r>
            <a:r>
              <a:rPr lang="de-DE" sz="2800" dirty="0"/>
              <a:t>!</a:t>
            </a:r>
          </a:p>
        </p:txBody>
      </p:sp>
      <p:sp>
        <p:nvSpPr>
          <p:cNvPr id="6" name="Textfeld 5"/>
          <p:cNvSpPr txBox="1"/>
          <p:nvPr/>
        </p:nvSpPr>
        <p:spPr>
          <a:xfrm>
            <a:off x="5773795" y="2996952"/>
            <a:ext cx="3041217" cy="3508653"/>
          </a:xfrm>
          <a:prstGeom prst="rect">
            <a:avLst/>
          </a:prstGeom>
          <a:noFill/>
        </p:spPr>
        <p:txBody>
          <a:bodyPr wrap="none" rtlCol="0">
            <a:spAutoFit/>
          </a:bodyPr>
          <a:lstStyle/>
          <a:p>
            <a:pPr algn="ctr"/>
            <a:r>
              <a:rPr lang="de-DE" dirty="0"/>
              <a:t>Welche Folgen</a:t>
            </a:r>
          </a:p>
          <a:p>
            <a:pPr algn="ctr"/>
            <a:r>
              <a:rPr lang="de-DE" dirty="0"/>
              <a:t>hat das Plakat?</a:t>
            </a:r>
          </a:p>
          <a:p>
            <a:pPr algn="ctr"/>
            <a:r>
              <a:rPr lang="de-DE" dirty="0"/>
              <a:t>Reaktionen?</a:t>
            </a:r>
          </a:p>
          <a:p>
            <a:pPr algn="ctr"/>
            <a:r>
              <a:rPr lang="de-DE" sz="2800" dirty="0"/>
              <a:t>Hass auch auf </a:t>
            </a:r>
          </a:p>
          <a:p>
            <a:pPr algn="ctr"/>
            <a:r>
              <a:rPr lang="de-DE" sz="2800" dirty="0"/>
              <a:t>Russlanddeutsche /</a:t>
            </a:r>
          </a:p>
          <a:p>
            <a:pPr algn="ctr"/>
            <a:r>
              <a:rPr lang="de-DE" sz="2800" dirty="0"/>
              <a:t>verstärkt durch</a:t>
            </a:r>
          </a:p>
          <a:p>
            <a:pPr algn="ctr"/>
            <a:r>
              <a:rPr lang="de-DE" sz="2800" dirty="0"/>
              <a:t>Deportation, </a:t>
            </a:r>
          </a:p>
          <a:p>
            <a:pPr algn="ctr"/>
            <a:r>
              <a:rPr lang="de-DE" sz="2800" dirty="0"/>
              <a:t>Diskriminierung,</a:t>
            </a:r>
          </a:p>
          <a:p>
            <a:pPr algn="ctr"/>
            <a:r>
              <a:rPr lang="de-DE" sz="2800" dirty="0"/>
              <a:t>Propaganda</a:t>
            </a:r>
          </a:p>
        </p:txBody>
      </p:sp>
      <p:sp>
        <p:nvSpPr>
          <p:cNvPr id="7" name="Rechteck 6"/>
          <p:cNvSpPr/>
          <p:nvPr/>
        </p:nvSpPr>
        <p:spPr>
          <a:xfrm>
            <a:off x="2286000" y="2967335"/>
            <a:ext cx="4572000" cy="923330"/>
          </a:xfrm>
          <a:prstGeom prst="rect">
            <a:avLst/>
          </a:prstGeom>
        </p:spPr>
        <p:txBody>
          <a:bodyPr>
            <a:spAutoFit/>
          </a:bodyPr>
          <a:lstStyle/>
          <a:p>
            <a:r>
              <a:rPr lang="de-DE" dirty="0">
                <a:hlinkClick r:id="rId2"/>
              </a:rPr>
              <a:t>https://lehrerfortbildung-bw.de/u_gewi/geschichte/gym/bp2016/fb8/3_kl10/05_bsp1/1_entwurf/</a:t>
            </a:r>
            <a:endParaRPr lang="de-DE" dirty="0"/>
          </a:p>
        </p:txBody>
      </p:sp>
    </p:spTree>
    <p:extLst>
      <p:ext uri="{BB962C8B-B14F-4D97-AF65-F5344CB8AC3E}">
        <p14:creationId xmlns:p14="http://schemas.microsoft.com/office/powerpoint/2010/main" val="303421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
                                            <p:txEl>
                                              <p:pRg st="4" end="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
                                            <p:txEl>
                                              <p:pRg st="1" end="1"/>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
                                            <p:txEl>
                                              <p:pRg st="3" end="3"/>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
                                            <p:txEl>
                                              <p:pRg st="4" end="4"/>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6">
                                            <p:txEl>
                                              <p:pRg st="6" end="6"/>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
                                            <p:txEl>
                                              <p:pRg st="7" end="7"/>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Drei </a:t>
            </a:r>
            <a:r>
              <a:rPr lang="de-DE" b="1" i="1" dirty="0"/>
              <a:t>Wendepunkte</a:t>
            </a:r>
            <a:r>
              <a:rPr lang="de-DE" b="1" dirty="0"/>
              <a:t> der russlanddeutschen Geschichte</a:t>
            </a:r>
          </a:p>
        </p:txBody>
      </p:sp>
      <p:sp>
        <p:nvSpPr>
          <p:cNvPr id="3" name="Inhaltsplatzhalter 2"/>
          <p:cNvSpPr>
            <a:spLocks noGrp="1"/>
          </p:cNvSpPr>
          <p:nvPr>
            <p:ph idx="1"/>
          </p:nvPr>
        </p:nvSpPr>
        <p:spPr>
          <a:xfrm>
            <a:off x="457200" y="1600200"/>
            <a:ext cx="8363272" cy="4525963"/>
          </a:xfrm>
        </p:spPr>
        <p:txBody>
          <a:bodyPr/>
          <a:lstStyle/>
          <a:p>
            <a:pPr marL="0" indent="0">
              <a:buNone/>
            </a:pPr>
            <a:r>
              <a:rPr lang="de-DE" dirty="0"/>
              <a:t>3. Übersiedlung nach Deutschland (1990er Jahre)</a:t>
            </a:r>
          </a:p>
        </p:txBody>
      </p:sp>
      <p:sp>
        <p:nvSpPr>
          <p:cNvPr id="4" name="Textfeld 3"/>
          <p:cNvSpPr txBox="1"/>
          <p:nvPr/>
        </p:nvSpPr>
        <p:spPr>
          <a:xfrm>
            <a:off x="5528420" y="2636912"/>
            <a:ext cx="3004020" cy="3139321"/>
          </a:xfrm>
          <a:prstGeom prst="rect">
            <a:avLst/>
          </a:prstGeom>
          <a:noFill/>
        </p:spPr>
        <p:txBody>
          <a:bodyPr wrap="square" rtlCol="0">
            <a:spAutoFit/>
          </a:bodyPr>
          <a:lstStyle/>
          <a:p>
            <a:r>
              <a:rPr lang="de-DE" dirty="0"/>
              <a:t>Die Bundesrepublik nahm die Russlanddeutschen bei Nachweis ihrer "deutschen Volkszugehörigkeit" als sogenannte Aussiedler (ab 1993: Spätaussiedler) auf. Dies geschah auf Grundlage von Artikel 116, Abs. 1 des Grundgesetzes sowie §§ 1 und 6 des Bundesvertriebe-</a:t>
            </a:r>
            <a:r>
              <a:rPr lang="de-DE" dirty="0" err="1"/>
              <a:t>nengesetzes</a:t>
            </a:r>
            <a:r>
              <a:rPr lang="de-DE" dirty="0"/>
              <a:t> (BVFG).</a:t>
            </a:r>
          </a:p>
        </p:txBody>
      </p:sp>
      <p:sp>
        <p:nvSpPr>
          <p:cNvPr id="5" name="Textfeld 4"/>
          <p:cNvSpPr txBox="1"/>
          <p:nvPr/>
        </p:nvSpPr>
        <p:spPr>
          <a:xfrm>
            <a:off x="5560352" y="5877272"/>
            <a:ext cx="3418978" cy="461665"/>
          </a:xfrm>
          <a:prstGeom prst="rect">
            <a:avLst/>
          </a:prstGeom>
          <a:noFill/>
        </p:spPr>
        <p:txBody>
          <a:bodyPr wrap="square" rtlCol="0">
            <a:spAutoFit/>
          </a:bodyPr>
          <a:lstStyle/>
          <a:p>
            <a:r>
              <a:rPr lang="de-DE" sz="1200" dirty="0">
                <a:hlinkClick r:id="rId2"/>
              </a:rPr>
              <a:t>https://www.memorial.de/joomla/images/Broschuere_Russlanddeutsche.pdf</a:t>
            </a:r>
            <a:r>
              <a:rPr lang="de-DE" sz="1200" dirty="0"/>
              <a:t>, S.34</a:t>
            </a:r>
          </a:p>
        </p:txBody>
      </p:sp>
    </p:spTree>
    <p:extLst>
      <p:ext uri="{BB962C8B-B14F-4D97-AF65-F5344CB8AC3E}">
        <p14:creationId xmlns:p14="http://schemas.microsoft.com/office/powerpoint/2010/main" val="21221197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3760" y="188640"/>
            <a:ext cx="8229600" cy="1800200"/>
          </a:xfrm>
        </p:spPr>
        <p:txBody>
          <a:bodyPr>
            <a:normAutofit fontScale="90000"/>
          </a:bodyPr>
          <a:lstStyle/>
          <a:p>
            <a:r>
              <a:rPr lang="de-DE" dirty="0"/>
              <a:t>Erarbeitung I: </a:t>
            </a:r>
            <a:br>
              <a:rPr lang="de-DE" dirty="0"/>
            </a:br>
            <a:r>
              <a:rPr lang="de-DE" dirty="0"/>
              <a:t>Gründe für die Übersiedlung nach Deutschland (1990er Jahre)</a:t>
            </a:r>
          </a:p>
        </p:txBody>
      </p:sp>
      <p:sp>
        <p:nvSpPr>
          <p:cNvPr id="3" name="Inhaltsplatzhalter 2"/>
          <p:cNvSpPr>
            <a:spLocks noGrp="1"/>
          </p:cNvSpPr>
          <p:nvPr>
            <p:ph idx="1"/>
          </p:nvPr>
        </p:nvSpPr>
        <p:spPr>
          <a:xfrm>
            <a:off x="457200" y="2132856"/>
            <a:ext cx="8363272" cy="3993307"/>
          </a:xfrm>
        </p:spPr>
        <p:txBody>
          <a:bodyPr/>
          <a:lstStyle/>
          <a:p>
            <a:pPr marL="0" indent="0">
              <a:buNone/>
            </a:pPr>
            <a:endParaRPr lang="de-DE" dirty="0"/>
          </a:p>
        </p:txBody>
      </p:sp>
      <p:cxnSp>
        <p:nvCxnSpPr>
          <p:cNvPr id="7" name="Gerade Verbindung mit Pfeil 6"/>
          <p:cNvCxnSpPr/>
          <p:nvPr/>
        </p:nvCxnSpPr>
        <p:spPr>
          <a:xfrm>
            <a:off x="5364088" y="1988840"/>
            <a:ext cx="2088232" cy="1584176"/>
          </a:xfrm>
          <a:prstGeom prst="straightConnector1">
            <a:avLst/>
          </a:prstGeom>
          <a:ln w="444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feld 7"/>
          <p:cNvSpPr txBox="1"/>
          <p:nvPr/>
        </p:nvSpPr>
        <p:spPr>
          <a:xfrm>
            <a:off x="5334953" y="5805264"/>
            <a:ext cx="3418978" cy="461665"/>
          </a:xfrm>
          <a:prstGeom prst="rect">
            <a:avLst/>
          </a:prstGeom>
          <a:noFill/>
        </p:spPr>
        <p:txBody>
          <a:bodyPr wrap="square" rtlCol="0">
            <a:spAutoFit/>
          </a:bodyPr>
          <a:lstStyle/>
          <a:p>
            <a:r>
              <a:rPr lang="de-DE" sz="1200" dirty="0">
                <a:hlinkClick r:id="rId3"/>
              </a:rPr>
              <a:t>https://www.memorial.de/joomla/images/Broschuere_Russlanddeutsche.pdf</a:t>
            </a:r>
            <a:r>
              <a:rPr lang="de-DE" sz="1200" dirty="0"/>
              <a:t>, S.34</a:t>
            </a:r>
          </a:p>
        </p:txBody>
      </p:sp>
    </p:spTree>
    <p:extLst>
      <p:ext uri="{BB962C8B-B14F-4D97-AF65-F5344CB8AC3E}">
        <p14:creationId xmlns:p14="http://schemas.microsoft.com/office/powerpoint/2010/main" val="40063587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8640"/>
            <a:ext cx="8229600" cy="1368152"/>
          </a:xfrm>
        </p:spPr>
        <p:txBody>
          <a:bodyPr>
            <a:noAutofit/>
          </a:bodyPr>
          <a:lstStyle/>
          <a:p>
            <a:r>
              <a:rPr lang="de-DE" sz="3200" dirty="0"/>
              <a:t>Erarbeitung I: </a:t>
            </a:r>
            <a:br>
              <a:rPr lang="de-DE" sz="3200" dirty="0"/>
            </a:br>
            <a:r>
              <a:rPr lang="de-DE" sz="3200" dirty="0"/>
              <a:t>Gründe für die Übersiedlung nach Deutschland            				(1990er Jahre)</a:t>
            </a:r>
          </a:p>
        </p:txBody>
      </p:sp>
    </p:spTree>
    <p:extLst>
      <p:ext uri="{BB962C8B-B14F-4D97-AF65-F5344CB8AC3E}">
        <p14:creationId xmlns:p14="http://schemas.microsoft.com/office/powerpoint/2010/main" val="783860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feld 2"/>
          <p:cNvSpPr txBox="1"/>
          <p:nvPr/>
        </p:nvSpPr>
        <p:spPr>
          <a:xfrm>
            <a:off x="2839248" y="5166484"/>
            <a:ext cx="3672408" cy="646331"/>
          </a:xfrm>
          <a:prstGeom prst="rect">
            <a:avLst/>
          </a:prstGeom>
          <a:noFill/>
        </p:spPr>
        <p:txBody>
          <a:bodyPr wrap="square" rtlCol="0">
            <a:spAutoFit/>
          </a:bodyPr>
          <a:lstStyle/>
          <a:p>
            <a:r>
              <a:rPr lang="de-DE" dirty="0"/>
              <a:t>Steven</a:t>
            </a:r>
          </a:p>
          <a:p>
            <a:r>
              <a:rPr lang="de-DE" dirty="0"/>
              <a:t>*2005 (3. Generation)</a:t>
            </a:r>
          </a:p>
        </p:txBody>
      </p:sp>
      <p:sp>
        <p:nvSpPr>
          <p:cNvPr id="8" name="Textfeld 7"/>
          <p:cNvSpPr txBox="1"/>
          <p:nvPr/>
        </p:nvSpPr>
        <p:spPr>
          <a:xfrm>
            <a:off x="2839248" y="2564904"/>
            <a:ext cx="2232248" cy="1200329"/>
          </a:xfrm>
          <a:prstGeom prst="rect">
            <a:avLst/>
          </a:prstGeom>
          <a:noFill/>
        </p:spPr>
        <p:txBody>
          <a:bodyPr wrap="square" rtlCol="0">
            <a:spAutoFit/>
          </a:bodyPr>
          <a:lstStyle/>
          <a:p>
            <a:r>
              <a:rPr lang="de-DE" dirty="0"/>
              <a:t>Stevens Eltern</a:t>
            </a:r>
          </a:p>
          <a:p>
            <a:r>
              <a:rPr lang="de-DE" dirty="0"/>
              <a:t>*1980 in Kasachstan / UdSSR </a:t>
            </a:r>
          </a:p>
          <a:p>
            <a:r>
              <a:rPr lang="de-DE" dirty="0"/>
              <a:t>(2. Generation)</a:t>
            </a:r>
          </a:p>
        </p:txBody>
      </p:sp>
      <p:sp>
        <p:nvSpPr>
          <p:cNvPr id="9" name="Textfeld 8"/>
          <p:cNvSpPr txBox="1"/>
          <p:nvPr/>
        </p:nvSpPr>
        <p:spPr>
          <a:xfrm>
            <a:off x="2843808" y="921114"/>
            <a:ext cx="2736304" cy="1200329"/>
          </a:xfrm>
          <a:prstGeom prst="rect">
            <a:avLst/>
          </a:prstGeom>
          <a:noFill/>
        </p:spPr>
        <p:txBody>
          <a:bodyPr wrap="square" rtlCol="0">
            <a:spAutoFit/>
          </a:bodyPr>
          <a:lstStyle/>
          <a:p>
            <a:r>
              <a:rPr lang="de-DE" dirty="0"/>
              <a:t>Stevens Großeltern</a:t>
            </a:r>
          </a:p>
          <a:p>
            <a:r>
              <a:rPr lang="de-DE" dirty="0"/>
              <a:t>*1955 in Kasachstan / UdSSR</a:t>
            </a:r>
          </a:p>
          <a:p>
            <a:r>
              <a:rPr lang="de-DE" dirty="0"/>
              <a:t> (1. Generation)</a:t>
            </a:r>
          </a:p>
        </p:txBody>
      </p:sp>
      <p:sp>
        <p:nvSpPr>
          <p:cNvPr id="5" name="Geschweifte Klammer rechts 4"/>
          <p:cNvSpPr/>
          <p:nvPr/>
        </p:nvSpPr>
        <p:spPr>
          <a:xfrm>
            <a:off x="5184068" y="524873"/>
            <a:ext cx="648072" cy="3240360"/>
          </a:xfrm>
          <a:prstGeom prst="rightBrace">
            <a:avLst/>
          </a:prstGeom>
          <a:ln w="63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0" name="Textfeld 9"/>
          <p:cNvSpPr txBox="1"/>
          <p:nvPr/>
        </p:nvSpPr>
        <p:spPr>
          <a:xfrm>
            <a:off x="6156176" y="1521278"/>
            <a:ext cx="2484276" cy="1569660"/>
          </a:xfrm>
          <a:prstGeom prst="rect">
            <a:avLst/>
          </a:prstGeom>
          <a:solidFill>
            <a:schemeClr val="bg1"/>
          </a:solidFill>
        </p:spPr>
        <p:txBody>
          <a:bodyPr wrap="square" rtlCol="0">
            <a:spAutoFit/>
          </a:bodyPr>
          <a:lstStyle/>
          <a:p>
            <a:r>
              <a:rPr lang="de-DE" sz="2400" dirty="0"/>
              <a:t>1995: Übersiedlung in die Bundesrepublik</a:t>
            </a:r>
          </a:p>
        </p:txBody>
      </p:sp>
      <p:sp>
        <p:nvSpPr>
          <p:cNvPr id="12" name="Pfeil nach unten 11"/>
          <p:cNvSpPr/>
          <p:nvPr/>
        </p:nvSpPr>
        <p:spPr>
          <a:xfrm>
            <a:off x="8244407" y="260648"/>
            <a:ext cx="499685" cy="5904656"/>
          </a:xfrm>
          <a:prstGeom prst="downArrow">
            <a:avLst/>
          </a:prstGeom>
          <a:solidFill>
            <a:schemeClr val="accent1">
              <a:alpha val="6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3" name="Grafik 12"/>
          <p:cNvPicPr/>
          <p:nvPr/>
        </p:nvPicPr>
        <p:blipFill>
          <a:blip r:embed="rId3"/>
          <a:stretch>
            <a:fillRect/>
          </a:stretch>
        </p:blipFill>
        <p:spPr>
          <a:xfrm>
            <a:off x="632273" y="861202"/>
            <a:ext cx="1817053" cy="1246634"/>
          </a:xfrm>
          <a:prstGeom prst="rect">
            <a:avLst/>
          </a:prstGeom>
        </p:spPr>
      </p:pic>
      <p:pic>
        <p:nvPicPr>
          <p:cNvPr id="14" name="Inhaltsplatzhalter 10"/>
          <p:cNvPicPr>
            <a:picLocks noGrp="1" noChangeAspect="1"/>
          </p:cNvPicPr>
          <p:nvPr>
            <p:ph idx="1"/>
          </p:nvPr>
        </p:nvPicPr>
        <p:blipFill>
          <a:blip r:embed="rId4"/>
          <a:stretch>
            <a:fillRect/>
          </a:stretch>
        </p:blipFill>
        <p:spPr>
          <a:xfrm>
            <a:off x="784444" y="4095524"/>
            <a:ext cx="1535430" cy="2049091"/>
          </a:xfrm>
          <a:prstGeom prst="rect">
            <a:avLst/>
          </a:prstGeom>
        </p:spPr>
      </p:pic>
      <p:sp>
        <p:nvSpPr>
          <p:cNvPr id="15" name="Textfeld 14"/>
          <p:cNvSpPr txBox="1"/>
          <p:nvPr/>
        </p:nvSpPr>
        <p:spPr>
          <a:xfrm>
            <a:off x="461830" y="2940545"/>
            <a:ext cx="1916471" cy="369332"/>
          </a:xfrm>
          <a:prstGeom prst="rect">
            <a:avLst/>
          </a:prstGeom>
          <a:noFill/>
        </p:spPr>
        <p:txBody>
          <a:bodyPr wrap="square" rtlCol="0">
            <a:spAutoFit/>
          </a:bodyPr>
          <a:lstStyle/>
          <a:p>
            <a:r>
              <a:rPr lang="de-DE" dirty="0"/>
              <a:t>FOTO ELTERN</a:t>
            </a:r>
          </a:p>
        </p:txBody>
      </p:sp>
      <p:sp>
        <p:nvSpPr>
          <p:cNvPr id="16" name="Textfeld 15"/>
          <p:cNvSpPr txBox="1"/>
          <p:nvPr/>
        </p:nvSpPr>
        <p:spPr>
          <a:xfrm>
            <a:off x="1010149" y="6309320"/>
            <a:ext cx="1368152" cy="369332"/>
          </a:xfrm>
          <a:prstGeom prst="rect">
            <a:avLst/>
          </a:prstGeom>
          <a:noFill/>
        </p:spPr>
        <p:txBody>
          <a:bodyPr wrap="square" rtlCol="0">
            <a:spAutoFit/>
          </a:bodyPr>
          <a:lstStyle/>
          <a:p>
            <a:r>
              <a:rPr lang="de-DE" i="1" dirty="0"/>
              <a:t>Fotos: Privat</a:t>
            </a:r>
          </a:p>
        </p:txBody>
      </p:sp>
    </p:spTree>
    <p:extLst>
      <p:ext uri="{BB962C8B-B14F-4D97-AF65-F5344CB8AC3E}">
        <p14:creationId xmlns:p14="http://schemas.microsoft.com/office/powerpoint/2010/main" val="13665122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8640"/>
            <a:ext cx="8229600" cy="1080120"/>
          </a:xfrm>
        </p:spPr>
        <p:txBody>
          <a:bodyPr>
            <a:noAutofit/>
          </a:bodyPr>
          <a:lstStyle/>
          <a:p>
            <a:br>
              <a:rPr lang="de-DE" sz="3200" dirty="0"/>
            </a:br>
            <a:r>
              <a:rPr lang="de-DE" sz="3200" dirty="0"/>
              <a:t>Erarbeitung I: </a:t>
            </a:r>
            <a:br>
              <a:rPr lang="de-DE" sz="3200" dirty="0"/>
            </a:br>
            <a:r>
              <a:rPr lang="de-DE" sz="3200" dirty="0"/>
              <a:t>Gründe für die Übersiedlung nach Deutschland            				</a:t>
            </a:r>
          </a:p>
        </p:txBody>
      </p:sp>
      <p:sp>
        <p:nvSpPr>
          <p:cNvPr id="4" name="Textfeld 3"/>
          <p:cNvSpPr txBox="1"/>
          <p:nvPr/>
        </p:nvSpPr>
        <p:spPr>
          <a:xfrm>
            <a:off x="323528" y="1916832"/>
            <a:ext cx="2232248" cy="1323439"/>
          </a:xfrm>
          <a:prstGeom prst="rect">
            <a:avLst/>
          </a:prstGeom>
          <a:solidFill>
            <a:srgbClr val="92D050"/>
          </a:solidFill>
        </p:spPr>
        <p:txBody>
          <a:bodyPr wrap="square" rtlCol="0">
            <a:spAutoFit/>
          </a:bodyPr>
          <a:lstStyle/>
          <a:p>
            <a:r>
              <a:rPr lang="de-DE" sz="2000" dirty="0"/>
              <a:t>„...wir haben in der Öffentlichkeit unser Deutschsein meist verheimlicht…“</a:t>
            </a:r>
          </a:p>
        </p:txBody>
      </p:sp>
      <p:sp>
        <p:nvSpPr>
          <p:cNvPr id="5" name="Textfeld 4"/>
          <p:cNvSpPr txBox="1"/>
          <p:nvPr/>
        </p:nvSpPr>
        <p:spPr>
          <a:xfrm>
            <a:off x="2987824" y="1412776"/>
            <a:ext cx="5184576" cy="1323439"/>
          </a:xfrm>
          <a:prstGeom prst="rect">
            <a:avLst/>
          </a:prstGeom>
          <a:solidFill>
            <a:schemeClr val="accent6">
              <a:lumMod val="60000"/>
              <a:lumOff val="40000"/>
            </a:schemeClr>
          </a:solidFill>
        </p:spPr>
        <p:txBody>
          <a:bodyPr wrap="square" rtlCol="0">
            <a:spAutoFit/>
          </a:bodyPr>
          <a:lstStyle/>
          <a:p>
            <a:r>
              <a:rPr lang="de-DE" sz="2000" dirty="0"/>
              <a:t>„Über Deutsche wurde viel gelästert. Wir haben immer geschwiegen, haben nie etwas gesagt und wir sind zu schweigen gewohnt, es ist doch bis heute so.“</a:t>
            </a:r>
          </a:p>
        </p:txBody>
      </p:sp>
      <p:sp>
        <p:nvSpPr>
          <p:cNvPr id="6" name="Textfeld 5"/>
          <p:cNvSpPr txBox="1"/>
          <p:nvPr/>
        </p:nvSpPr>
        <p:spPr>
          <a:xfrm>
            <a:off x="200145" y="3501008"/>
            <a:ext cx="4320480" cy="1631216"/>
          </a:xfrm>
          <a:prstGeom prst="rect">
            <a:avLst/>
          </a:prstGeom>
          <a:solidFill>
            <a:schemeClr val="tx2">
              <a:lumMod val="20000"/>
              <a:lumOff val="80000"/>
            </a:schemeClr>
          </a:solidFill>
        </p:spPr>
        <p:txBody>
          <a:bodyPr wrap="square" rtlCol="0">
            <a:spAutoFit/>
          </a:bodyPr>
          <a:lstStyle/>
          <a:p>
            <a:r>
              <a:rPr lang="de-DE" sz="2000" dirty="0"/>
              <a:t>„Ich hatte das Gefühl, dass ich eher nach Deutschland gehöre als nach Kasachstan: Mein Leben lang wurde ich als Deutscher bezeichnet und in der Schule manchmal als Faschist beleidigt.“</a:t>
            </a:r>
          </a:p>
        </p:txBody>
      </p:sp>
      <p:sp>
        <p:nvSpPr>
          <p:cNvPr id="7" name="Textfeld 6"/>
          <p:cNvSpPr txBox="1"/>
          <p:nvPr/>
        </p:nvSpPr>
        <p:spPr>
          <a:xfrm>
            <a:off x="5004048" y="2853342"/>
            <a:ext cx="3456384" cy="1015663"/>
          </a:xfrm>
          <a:prstGeom prst="rect">
            <a:avLst/>
          </a:prstGeom>
          <a:solidFill>
            <a:schemeClr val="accent2">
              <a:lumMod val="40000"/>
              <a:lumOff val="60000"/>
            </a:schemeClr>
          </a:solidFill>
        </p:spPr>
        <p:txBody>
          <a:bodyPr wrap="square" rtlCol="0">
            <a:spAutoFit/>
          </a:bodyPr>
          <a:lstStyle/>
          <a:p>
            <a:r>
              <a:rPr lang="de-DE" sz="2000" dirty="0"/>
              <a:t> „…der Traum  [einer neuen Wolgarepublik]  war Anfang der neunziger Jahre vorbei...“</a:t>
            </a:r>
          </a:p>
        </p:txBody>
      </p:sp>
      <p:sp>
        <p:nvSpPr>
          <p:cNvPr id="9" name="Textfeld 8"/>
          <p:cNvSpPr txBox="1"/>
          <p:nvPr/>
        </p:nvSpPr>
        <p:spPr>
          <a:xfrm>
            <a:off x="1331640" y="5517232"/>
            <a:ext cx="7128792" cy="1015663"/>
          </a:xfrm>
          <a:prstGeom prst="rect">
            <a:avLst/>
          </a:prstGeom>
          <a:solidFill>
            <a:srgbClr val="FFFF00"/>
          </a:solidFill>
        </p:spPr>
        <p:txBody>
          <a:bodyPr wrap="square" rtlCol="0">
            <a:spAutoFit/>
          </a:bodyPr>
          <a:lstStyle/>
          <a:p>
            <a:r>
              <a:rPr lang="de-DE" sz="2000" dirty="0"/>
              <a:t>„Natürlich hatte ich dann die Hoffnung, dass es uns wirtschaftlich in Deutschland besser gehen wird: Ich hatte außer der Schuluniform nur eine einzige Jeans und einen einzigen Pulli.“</a:t>
            </a:r>
          </a:p>
        </p:txBody>
      </p:sp>
      <p:sp>
        <p:nvSpPr>
          <p:cNvPr id="3" name="Textfeld 2"/>
          <p:cNvSpPr txBox="1"/>
          <p:nvPr/>
        </p:nvSpPr>
        <p:spPr>
          <a:xfrm>
            <a:off x="4753332" y="4231070"/>
            <a:ext cx="4218141" cy="1015663"/>
          </a:xfrm>
          <a:prstGeom prst="rect">
            <a:avLst/>
          </a:prstGeom>
          <a:solidFill>
            <a:schemeClr val="accent3">
              <a:lumMod val="60000"/>
              <a:lumOff val="40000"/>
            </a:schemeClr>
          </a:solidFill>
        </p:spPr>
        <p:txBody>
          <a:bodyPr wrap="square" rtlCol="0">
            <a:spAutoFit/>
          </a:bodyPr>
          <a:lstStyle/>
          <a:p>
            <a:r>
              <a:rPr lang="de-DE" sz="2000" dirty="0"/>
              <a:t>„Das war seit Gorbatschows Reformen ja leichter geworden, aber wir wollten zuerst nicht auswandern.“</a:t>
            </a:r>
          </a:p>
        </p:txBody>
      </p:sp>
    </p:spTree>
    <p:extLst>
      <p:ext uri="{BB962C8B-B14F-4D97-AF65-F5344CB8AC3E}">
        <p14:creationId xmlns:p14="http://schemas.microsoft.com/office/powerpoint/2010/main" val="24284618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lstStyle/>
          <a:p>
            <a:r>
              <a:rPr lang="de-DE" dirty="0"/>
              <a:t>Erarbeitung I: Ergebnisse</a:t>
            </a:r>
          </a:p>
        </p:txBody>
      </p:sp>
      <p:pic>
        <p:nvPicPr>
          <p:cNvPr id="2052"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8250" y="1243704"/>
            <a:ext cx="8742385" cy="5209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77945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88640"/>
            <a:ext cx="8229600" cy="1714202"/>
          </a:xfrm>
        </p:spPr>
        <p:txBody>
          <a:bodyPr>
            <a:normAutofit fontScale="90000"/>
          </a:bodyPr>
          <a:lstStyle/>
          <a:p>
            <a:r>
              <a:rPr lang="de-DE" dirty="0"/>
              <a:t>Erarbeitung II: </a:t>
            </a:r>
            <a:br>
              <a:rPr lang="de-DE" dirty="0"/>
            </a:br>
            <a:r>
              <a:rPr lang="de-DE" dirty="0"/>
              <a:t>Mit welchen Schwierigkeiten hatten viele Aussiedler zu kämpfen?</a:t>
            </a:r>
          </a:p>
        </p:txBody>
      </p:sp>
      <p:sp>
        <p:nvSpPr>
          <p:cNvPr id="5" name="Textfeld 4"/>
          <p:cNvSpPr txBox="1"/>
          <p:nvPr/>
        </p:nvSpPr>
        <p:spPr>
          <a:xfrm>
            <a:off x="7524328" y="5445224"/>
            <a:ext cx="1504000" cy="830997"/>
          </a:xfrm>
          <a:prstGeom prst="rect">
            <a:avLst/>
          </a:prstGeom>
          <a:noFill/>
        </p:spPr>
        <p:txBody>
          <a:bodyPr wrap="square" rtlCol="0">
            <a:spAutoFit/>
          </a:bodyPr>
          <a:lstStyle/>
          <a:p>
            <a:r>
              <a:rPr lang="de-DE" sz="1200" dirty="0">
                <a:hlinkClick r:id="rId3"/>
              </a:rPr>
              <a:t>https://www.memorial.de/joomla/images/Broschuere_Russlanddeutsche.pdf</a:t>
            </a:r>
            <a:r>
              <a:rPr lang="de-DE" sz="1200" dirty="0"/>
              <a:t>, S.34</a:t>
            </a:r>
          </a:p>
        </p:txBody>
      </p:sp>
      <p:sp>
        <p:nvSpPr>
          <p:cNvPr id="3" name="Inhaltsplatzhalter 2"/>
          <p:cNvSpPr>
            <a:spLocks noGrp="1"/>
          </p:cNvSpPr>
          <p:nvPr>
            <p:ph idx="1"/>
          </p:nvPr>
        </p:nvSpPr>
        <p:spPr/>
        <p:txBody>
          <a:bodyPr/>
          <a:lstStyle/>
          <a:p>
            <a:endParaRPr lang="de-DE"/>
          </a:p>
        </p:txBody>
      </p:sp>
    </p:spTree>
    <p:extLst>
      <p:ext uri="{BB962C8B-B14F-4D97-AF65-F5344CB8AC3E}">
        <p14:creationId xmlns:p14="http://schemas.microsoft.com/office/powerpoint/2010/main" val="422178049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188640"/>
            <a:ext cx="8229600" cy="1224136"/>
          </a:xfrm>
        </p:spPr>
        <p:txBody>
          <a:bodyPr>
            <a:normAutofit/>
          </a:bodyPr>
          <a:lstStyle/>
          <a:p>
            <a:pPr algn="l"/>
            <a:r>
              <a:rPr lang="de-DE" sz="3200" dirty="0"/>
              <a:t>Erarbeitung II: Mit welchen Schwierigkeiten hatten viele Aussiedler zu kämpfen?</a:t>
            </a: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048" y="1556792"/>
            <a:ext cx="4934063"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55326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8640"/>
            <a:ext cx="8229600" cy="1080120"/>
          </a:xfrm>
        </p:spPr>
        <p:txBody>
          <a:bodyPr>
            <a:noAutofit/>
          </a:bodyPr>
          <a:lstStyle/>
          <a:p>
            <a:pPr algn="l"/>
            <a:br>
              <a:rPr lang="de-DE" sz="3200" dirty="0"/>
            </a:br>
            <a:r>
              <a:rPr lang="de-DE" sz="3200" dirty="0"/>
              <a:t>Erarbeitung II: Mit welchen Schwierigkeiten hatten viele Aussiedler zu kämpfen?				</a:t>
            </a:r>
          </a:p>
        </p:txBody>
      </p:sp>
      <p:sp>
        <p:nvSpPr>
          <p:cNvPr id="4" name="Textfeld 3"/>
          <p:cNvSpPr txBox="1"/>
          <p:nvPr/>
        </p:nvSpPr>
        <p:spPr>
          <a:xfrm>
            <a:off x="323528" y="1916832"/>
            <a:ext cx="2448272" cy="707886"/>
          </a:xfrm>
          <a:prstGeom prst="rect">
            <a:avLst/>
          </a:prstGeom>
          <a:solidFill>
            <a:srgbClr val="92D050"/>
          </a:solidFill>
        </p:spPr>
        <p:txBody>
          <a:bodyPr wrap="square" rtlCol="0">
            <a:spAutoFit/>
          </a:bodyPr>
          <a:lstStyle/>
          <a:p>
            <a:r>
              <a:rPr lang="de-DE" sz="2000" dirty="0"/>
              <a:t>„Ich hatte wenig Deutschkenntnisse…“</a:t>
            </a:r>
          </a:p>
        </p:txBody>
      </p:sp>
      <p:sp>
        <p:nvSpPr>
          <p:cNvPr id="5" name="Textfeld 4"/>
          <p:cNvSpPr txBox="1"/>
          <p:nvPr/>
        </p:nvSpPr>
        <p:spPr>
          <a:xfrm>
            <a:off x="3316221" y="1516722"/>
            <a:ext cx="5184576" cy="1015663"/>
          </a:xfrm>
          <a:prstGeom prst="rect">
            <a:avLst/>
          </a:prstGeom>
          <a:solidFill>
            <a:schemeClr val="accent6">
              <a:lumMod val="60000"/>
              <a:lumOff val="40000"/>
            </a:schemeClr>
          </a:solidFill>
        </p:spPr>
        <p:txBody>
          <a:bodyPr wrap="square" rtlCol="0">
            <a:spAutoFit/>
          </a:bodyPr>
          <a:lstStyle/>
          <a:p>
            <a:r>
              <a:rPr lang="de-DE" sz="2000" dirty="0"/>
              <a:t>„Alles, was wir uns in Kasachstan hart erarbeitet hatten, mussten wir zurücklassen. Das Haus, das ich selbst gebaut hatte, den Garten…“</a:t>
            </a:r>
          </a:p>
        </p:txBody>
      </p:sp>
      <p:sp>
        <p:nvSpPr>
          <p:cNvPr id="6" name="Textfeld 5"/>
          <p:cNvSpPr txBox="1"/>
          <p:nvPr/>
        </p:nvSpPr>
        <p:spPr>
          <a:xfrm>
            <a:off x="309937" y="3396565"/>
            <a:ext cx="4320480" cy="1323439"/>
          </a:xfrm>
          <a:prstGeom prst="rect">
            <a:avLst/>
          </a:prstGeom>
          <a:solidFill>
            <a:schemeClr val="tx2">
              <a:lumMod val="20000"/>
              <a:lumOff val="80000"/>
            </a:schemeClr>
          </a:solidFill>
        </p:spPr>
        <p:txBody>
          <a:bodyPr wrap="square" rtlCol="0">
            <a:spAutoFit/>
          </a:bodyPr>
          <a:lstStyle/>
          <a:p>
            <a:r>
              <a:rPr lang="de-DE" sz="2000" dirty="0"/>
              <a:t>„Viel mehr belastete mich, dass meine deutschen Mitschüler mich für eine Russin hielten und nicht für mich und meine Geschichte interessierten…“</a:t>
            </a:r>
          </a:p>
        </p:txBody>
      </p:sp>
      <p:sp>
        <p:nvSpPr>
          <p:cNvPr id="7" name="Textfeld 6"/>
          <p:cNvSpPr txBox="1"/>
          <p:nvPr/>
        </p:nvSpPr>
        <p:spPr>
          <a:xfrm>
            <a:off x="5405765" y="2925624"/>
            <a:ext cx="3456384" cy="1323439"/>
          </a:xfrm>
          <a:prstGeom prst="rect">
            <a:avLst/>
          </a:prstGeom>
          <a:solidFill>
            <a:schemeClr val="accent2">
              <a:lumMod val="40000"/>
              <a:lumOff val="60000"/>
            </a:schemeClr>
          </a:solidFill>
        </p:spPr>
        <p:txBody>
          <a:bodyPr wrap="square" rtlCol="0">
            <a:spAutoFit/>
          </a:bodyPr>
          <a:lstStyle/>
          <a:p>
            <a:r>
              <a:rPr lang="de-DE" sz="2000" dirty="0"/>
              <a:t> „Außerdem habe ich die Verwandten, die in Kasachstan geblieben waren, sehr vermisst und vermisse sie immer noch.“</a:t>
            </a:r>
          </a:p>
        </p:txBody>
      </p:sp>
      <p:sp>
        <p:nvSpPr>
          <p:cNvPr id="9" name="Textfeld 8"/>
          <p:cNvSpPr txBox="1"/>
          <p:nvPr/>
        </p:nvSpPr>
        <p:spPr>
          <a:xfrm>
            <a:off x="755576" y="5087767"/>
            <a:ext cx="8106573" cy="1323439"/>
          </a:xfrm>
          <a:prstGeom prst="rect">
            <a:avLst/>
          </a:prstGeom>
          <a:solidFill>
            <a:srgbClr val="FFFF00"/>
          </a:solidFill>
        </p:spPr>
        <p:txBody>
          <a:bodyPr wrap="square" rtlCol="0">
            <a:spAutoFit/>
          </a:bodyPr>
          <a:lstStyle/>
          <a:p>
            <a:r>
              <a:rPr lang="de-DE" sz="2000" dirty="0"/>
              <a:t>„Zudem hielten mich die meisten für einen Russen, mein Spitzname unter manchen Kollegen lautete </a:t>
            </a:r>
            <a:r>
              <a:rPr lang="de-DE" sz="2000" i="1" dirty="0"/>
              <a:t>Mafia</a:t>
            </a:r>
            <a:r>
              <a:rPr lang="de-DE" sz="2000" dirty="0"/>
              <a:t>…</a:t>
            </a:r>
          </a:p>
          <a:p>
            <a:r>
              <a:rPr lang="de-DE" sz="2000" dirty="0"/>
              <a:t>Wir hatten alle nicht damit gerechnet, in Deutschland – der Heimat unserer Vorfahren – nicht als Deutsche, sondern als Russen gesehen zu werden…“</a:t>
            </a:r>
          </a:p>
        </p:txBody>
      </p:sp>
      <p:sp>
        <p:nvSpPr>
          <p:cNvPr id="8" name="Textfeld 7"/>
          <p:cNvSpPr txBox="1"/>
          <p:nvPr/>
        </p:nvSpPr>
        <p:spPr>
          <a:xfrm>
            <a:off x="264299" y="2812574"/>
            <a:ext cx="5015001" cy="400110"/>
          </a:xfrm>
          <a:prstGeom prst="rect">
            <a:avLst/>
          </a:prstGeom>
          <a:solidFill>
            <a:srgbClr val="FFFF00"/>
          </a:solidFill>
        </p:spPr>
        <p:txBody>
          <a:bodyPr wrap="square" rtlCol="0">
            <a:spAutoFit/>
          </a:bodyPr>
          <a:lstStyle/>
          <a:p>
            <a:r>
              <a:rPr lang="de-DE" sz="2000" dirty="0"/>
              <a:t>„Meine Abschlüsse wurden nicht anerkannt…“</a:t>
            </a:r>
          </a:p>
        </p:txBody>
      </p:sp>
    </p:spTree>
    <p:extLst>
      <p:ext uri="{BB962C8B-B14F-4D97-AF65-F5344CB8AC3E}">
        <p14:creationId xmlns:p14="http://schemas.microsoft.com/office/powerpoint/2010/main" val="25977345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Erarbeitung II: Ergebnisse</a:t>
            </a:r>
          </a:p>
        </p:txBody>
      </p:sp>
      <p:pic>
        <p:nvPicPr>
          <p:cNvPr id="4100"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6099" y="1919325"/>
            <a:ext cx="8835557" cy="4173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41531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9208" y="310721"/>
            <a:ext cx="8229600" cy="1143000"/>
          </a:xfrm>
        </p:spPr>
        <p:txBody>
          <a:bodyPr/>
          <a:lstStyle/>
          <a:p>
            <a:endParaRPr lang="de-DE" dirty="0"/>
          </a:p>
        </p:txBody>
      </p:sp>
      <p:pic>
        <p:nvPicPr>
          <p:cNvPr id="4" name="Inhaltsplatzhalter 10"/>
          <p:cNvPicPr>
            <a:picLocks noGrp="1" noChangeAspect="1"/>
          </p:cNvPicPr>
          <p:nvPr>
            <p:ph idx="1"/>
          </p:nvPr>
        </p:nvPicPr>
        <p:blipFill>
          <a:blip r:embed="rId3"/>
          <a:stretch>
            <a:fillRect/>
          </a:stretch>
        </p:blipFill>
        <p:spPr>
          <a:xfrm>
            <a:off x="3414894" y="2377969"/>
            <a:ext cx="2104329" cy="2808311"/>
          </a:xfrm>
          <a:prstGeom prst="rect">
            <a:avLst/>
          </a:prstGeom>
        </p:spPr>
      </p:pic>
      <p:sp>
        <p:nvSpPr>
          <p:cNvPr id="5" name="Ovale Legende 4"/>
          <p:cNvSpPr/>
          <p:nvPr/>
        </p:nvSpPr>
        <p:spPr>
          <a:xfrm>
            <a:off x="134924" y="3773380"/>
            <a:ext cx="3024336" cy="1588760"/>
          </a:xfrm>
          <a:prstGeom prst="wedgeEllipseCallout">
            <a:avLst>
              <a:gd name="adj1" fmla="val 72760"/>
              <a:gd name="adj2" fmla="val -6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kocht Oma </a:t>
            </a:r>
            <a:r>
              <a:rPr lang="de-DE" sz="2000" dirty="0" err="1"/>
              <a:t>Pelmeni</a:t>
            </a:r>
            <a:r>
              <a:rPr lang="de-DE" sz="2000" dirty="0"/>
              <a:t> statt Maultaschen?</a:t>
            </a:r>
          </a:p>
        </p:txBody>
      </p:sp>
      <p:sp>
        <p:nvSpPr>
          <p:cNvPr id="6" name="Ovale Legende 5"/>
          <p:cNvSpPr/>
          <p:nvPr/>
        </p:nvSpPr>
        <p:spPr>
          <a:xfrm>
            <a:off x="102526" y="1927757"/>
            <a:ext cx="3312368" cy="1728192"/>
          </a:xfrm>
          <a:prstGeom prst="wedgeEllipseCallout">
            <a:avLst>
              <a:gd name="adj1" fmla="val 59058"/>
              <a:gd name="adj2" fmla="val 587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werde ich von meiner Umgebung oft als „Russe“ bezeichnet?</a:t>
            </a:r>
          </a:p>
        </p:txBody>
      </p:sp>
      <p:sp>
        <p:nvSpPr>
          <p:cNvPr id="7" name="Titel 9"/>
          <p:cNvSpPr txBox="1">
            <a:spLocks/>
          </p:cNvSpPr>
          <p:nvPr/>
        </p:nvSpPr>
        <p:spPr>
          <a:xfrm>
            <a:off x="417848" y="82255"/>
            <a:ext cx="4536505" cy="1810326"/>
          </a:xfrm>
          <a:prstGeom prst="wedgeEllipseCallout">
            <a:avLst>
              <a:gd name="adj1" fmla="val 30643"/>
              <a:gd name="adj2" fmla="val 98790"/>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de-DE" sz="2000" dirty="0"/>
              <a:t>Warum wurde ich früher wegen meinem rollenden R gehänselt? („Sag mal </a:t>
            </a:r>
            <a:r>
              <a:rPr lang="de-DE" sz="2000" dirty="0" err="1"/>
              <a:t>RohRReinigeR</a:t>
            </a:r>
            <a:r>
              <a:rPr lang="de-DE" sz="2000" dirty="0"/>
              <a:t>“)</a:t>
            </a:r>
          </a:p>
        </p:txBody>
      </p:sp>
      <p:sp>
        <p:nvSpPr>
          <p:cNvPr id="8" name="Ovale Legende 7"/>
          <p:cNvSpPr/>
          <p:nvPr/>
        </p:nvSpPr>
        <p:spPr>
          <a:xfrm>
            <a:off x="5311506" y="2122314"/>
            <a:ext cx="3724989" cy="1584176"/>
          </a:xfrm>
          <a:prstGeom prst="wedgeEllipseCallout">
            <a:avLst>
              <a:gd name="adj1" fmla="val -54579"/>
              <a:gd name="adj2" fmla="val 586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kommen meine Eltern aus Kasachstan, haben aber einen deutschen Namen?</a:t>
            </a:r>
          </a:p>
        </p:txBody>
      </p:sp>
      <p:sp>
        <p:nvSpPr>
          <p:cNvPr id="9" name="Ovale Legende 8"/>
          <p:cNvSpPr/>
          <p:nvPr/>
        </p:nvSpPr>
        <p:spPr>
          <a:xfrm>
            <a:off x="5148064" y="116632"/>
            <a:ext cx="3888431" cy="1905395"/>
          </a:xfrm>
          <a:prstGeom prst="wedgeEllipseCallout">
            <a:avLst>
              <a:gd name="adj1" fmla="val -66302"/>
              <a:gd name="adj2" fmla="val 974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sagen Oma und Opa, sie seien Deutsche, schauen aber immer russisches Fernsehen?</a:t>
            </a:r>
          </a:p>
        </p:txBody>
      </p:sp>
      <p:sp>
        <p:nvSpPr>
          <p:cNvPr id="10" name="Ovale Legende 9"/>
          <p:cNvSpPr/>
          <p:nvPr/>
        </p:nvSpPr>
        <p:spPr>
          <a:xfrm>
            <a:off x="5962464" y="3795346"/>
            <a:ext cx="3024336" cy="1552157"/>
          </a:xfrm>
          <a:prstGeom prst="wedgeEllipseCallout">
            <a:avLst>
              <a:gd name="adj1" fmla="val -77668"/>
              <a:gd name="adj2" fmla="val -210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Bin ich Russe? Oder Deutscher? Oder beides?</a:t>
            </a:r>
          </a:p>
        </p:txBody>
      </p:sp>
      <p:sp>
        <p:nvSpPr>
          <p:cNvPr id="11" name="Textfeld 10"/>
          <p:cNvSpPr txBox="1"/>
          <p:nvPr/>
        </p:nvSpPr>
        <p:spPr>
          <a:xfrm>
            <a:off x="417848" y="5397316"/>
            <a:ext cx="8568952" cy="1200329"/>
          </a:xfrm>
          <a:prstGeom prst="rect">
            <a:avLst/>
          </a:prstGeom>
          <a:solidFill>
            <a:srgbClr val="FFC000">
              <a:alpha val="82000"/>
            </a:srgbClr>
          </a:solidFill>
        </p:spPr>
        <p:txBody>
          <a:bodyPr wrap="square" rtlCol="0">
            <a:spAutoFit/>
          </a:bodyPr>
          <a:lstStyle/>
          <a:p>
            <a:pPr algn="ctr"/>
            <a:r>
              <a:rPr lang="de-DE" sz="3600" dirty="0"/>
              <a:t>Warum wissen wir so wenig über die Russlanddeutschen?</a:t>
            </a:r>
          </a:p>
        </p:txBody>
      </p:sp>
    </p:spTree>
    <p:extLst>
      <p:ext uri="{BB962C8B-B14F-4D97-AF65-F5344CB8AC3E}">
        <p14:creationId xmlns:p14="http://schemas.microsoft.com/office/powerpoint/2010/main" val="288809040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normAutofit fontScale="90000"/>
          </a:bodyPr>
          <a:lstStyle/>
          <a:p>
            <a:r>
              <a:rPr lang="de-DE" dirty="0"/>
              <a:t>Was könnte man tun, damit wir mehr über die Russlanddeutschen wissen?</a:t>
            </a:r>
          </a:p>
        </p:txBody>
      </p:sp>
      <p:sp>
        <p:nvSpPr>
          <p:cNvPr id="3" name="Inhaltsplatzhalter 2"/>
          <p:cNvSpPr>
            <a:spLocks noGrp="1"/>
          </p:cNvSpPr>
          <p:nvPr>
            <p:ph idx="1"/>
          </p:nvPr>
        </p:nvSpPr>
        <p:spPr/>
        <p:txBody>
          <a:bodyPr/>
          <a:lstStyle/>
          <a:p>
            <a:endParaRPr lang="de-DE" dirty="0"/>
          </a:p>
          <a:p>
            <a:endParaRPr lang="de-DE" dirty="0"/>
          </a:p>
          <a:p>
            <a:pPr marL="0" indent="0">
              <a:buNone/>
            </a:pPr>
            <a:endParaRPr lang="de-DE" dirty="0"/>
          </a:p>
          <a:p>
            <a:pPr marL="0" indent="0">
              <a:buNone/>
            </a:pPr>
            <a:r>
              <a:rPr lang="de-DE" dirty="0"/>
              <a:t>			</a:t>
            </a:r>
            <a:r>
              <a:rPr lang="de-DE" sz="6600" dirty="0"/>
              <a:t>Ideen</a:t>
            </a:r>
          </a:p>
        </p:txBody>
      </p:sp>
      <p:cxnSp>
        <p:nvCxnSpPr>
          <p:cNvPr id="5" name="Gerade Verbindung mit Pfeil 4"/>
          <p:cNvCxnSpPr/>
          <p:nvPr/>
        </p:nvCxnSpPr>
        <p:spPr>
          <a:xfrm flipH="1" flipV="1">
            <a:off x="2771800" y="3140968"/>
            <a:ext cx="576064" cy="504056"/>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6" name="Gerade Verbindung mit Pfeil 5"/>
          <p:cNvCxnSpPr/>
          <p:nvPr/>
        </p:nvCxnSpPr>
        <p:spPr>
          <a:xfrm flipV="1">
            <a:off x="4211960" y="3083386"/>
            <a:ext cx="0" cy="619220"/>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9" name="Gerade Verbindung mit Pfeil 8"/>
          <p:cNvCxnSpPr/>
          <p:nvPr/>
        </p:nvCxnSpPr>
        <p:spPr>
          <a:xfrm flipV="1">
            <a:off x="5148064" y="3140968"/>
            <a:ext cx="504056" cy="561638"/>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5106144" y="4399506"/>
            <a:ext cx="617984" cy="613670"/>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a:off x="4242537" y="4399506"/>
            <a:ext cx="0" cy="720080"/>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17" name="Gerade Verbindung mit Pfeil 16"/>
          <p:cNvCxnSpPr/>
          <p:nvPr/>
        </p:nvCxnSpPr>
        <p:spPr>
          <a:xfrm flipH="1">
            <a:off x="2771800" y="4399506"/>
            <a:ext cx="648072" cy="613670"/>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454533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normAutofit fontScale="90000"/>
          </a:bodyPr>
          <a:lstStyle/>
          <a:p>
            <a:r>
              <a:rPr lang="de-DE" dirty="0"/>
              <a:t>Was könnte man tun, damit wir mehr über die Russlanddeutschen wissen?</a:t>
            </a:r>
          </a:p>
        </p:txBody>
      </p:sp>
      <p:sp>
        <p:nvSpPr>
          <p:cNvPr id="3" name="Inhaltsplatzhalter 2"/>
          <p:cNvSpPr>
            <a:spLocks noGrp="1"/>
          </p:cNvSpPr>
          <p:nvPr>
            <p:ph idx="1"/>
          </p:nvPr>
        </p:nvSpPr>
        <p:spPr>
          <a:xfrm>
            <a:off x="457200" y="1916832"/>
            <a:ext cx="8229600" cy="4209331"/>
          </a:xfrm>
        </p:spPr>
        <p:txBody>
          <a:bodyPr/>
          <a:lstStyle/>
          <a:p>
            <a:pPr marL="0" indent="0">
              <a:buNone/>
            </a:pPr>
            <a:endParaRPr lang="de-DE" dirty="0"/>
          </a:p>
          <a:p>
            <a:pPr marL="0" indent="0">
              <a:buNone/>
            </a:pPr>
            <a:endParaRPr lang="de-DE" dirty="0"/>
          </a:p>
          <a:p>
            <a:pPr marL="0" indent="0">
              <a:buNone/>
            </a:pPr>
            <a:endParaRPr lang="de-DE" dirty="0"/>
          </a:p>
          <a:p>
            <a:pPr marL="0" indent="0">
              <a:buNone/>
            </a:pPr>
            <a:r>
              <a:rPr lang="de-DE" dirty="0"/>
              <a:t>			</a:t>
            </a:r>
            <a:r>
              <a:rPr lang="de-DE" sz="6600" dirty="0"/>
              <a:t>Ideen</a:t>
            </a:r>
          </a:p>
        </p:txBody>
      </p:sp>
      <p:cxnSp>
        <p:nvCxnSpPr>
          <p:cNvPr id="5" name="Gerade Verbindung mit Pfeil 4"/>
          <p:cNvCxnSpPr/>
          <p:nvPr/>
        </p:nvCxnSpPr>
        <p:spPr>
          <a:xfrm flipH="1" flipV="1">
            <a:off x="2627784" y="3315273"/>
            <a:ext cx="649086" cy="738257"/>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6" name="Gerade Verbindung mit Pfeil 5"/>
          <p:cNvCxnSpPr/>
          <p:nvPr/>
        </p:nvCxnSpPr>
        <p:spPr>
          <a:xfrm flipH="1" flipV="1">
            <a:off x="4193553" y="3392996"/>
            <a:ext cx="18407" cy="705654"/>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9" name="Gerade Verbindung mit Pfeil 8"/>
          <p:cNvCxnSpPr/>
          <p:nvPr/>
        </p:nvCxnSpPr>
        <p:spPr>
          <a:xfrm flipV="1">
            <a:off x="5073014" y="3501008"/>
            <a:ext cx="795130" cy="640860"/>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5194514" y="4618795"/>
            <a:ext cx="617984" cy="613670"/>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a:off x="4230367" y="4653136"/>
            <a:ext cx="0" cy="720080"/>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17" name="Gerade Verbindung mit Pfeil 16"/>
          <p:cNvCxnSpPr/>
          <p:nvPr/>
        </p:nvCxnSpPr>
        <p:spPr>
          <a:xfrm flipH="1">
            <a:off x="2627784" y="4509120"/>
            <a:ext cx="648072" cy="613670"/>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sp>
        <p:nvSpPr>
          <p:cNvPr id="14" name="Textfeld 13"/>
          <p:cNvSpPr txBox="1"/>
          <p:nvPr/>
        </p:nvSpPr>
        <p:spPr>
          <a:xfrm>
            <a:off x="507961" y="2369785"/>
            <a:ext cx="2546699" cy="830997"/>
          </a:xfrm>
          <a:prstGeom prst="rect">
            <a:avLst/>
          </a:prstGeom>
          <a:noFill/>
        </p:spPr>
        <p:txBody>
          <a:bodyPr wrap="square" rtlCol="0">
            <a:spAutoFit/>
          </a:bodyPr>
          <a:lstStyle/>
          <a:p>
            <a:r>
              <a:rPr lang="de-DE" sz="2400" dirty="0"/>
              <a:t>Info in der Schule: Stellwände etc.</a:t>
            </a:r>
          </a:p>
        </p:txBody>
      </p:sp>
      <p:sp>
        <p:nvSpPr>
          <p:cNvPr id="12" name="Textfeld 11"/>
          <p:cNvSpPr txBox="1"/>
          <p:nvPr/>
        </p:nvSpPr>
        <p:spPr>
          <a:xfrm>
            <a:off x="3397633" y="2349951"/>
            <a:ext cx="1665465" cy="830997"/>
          </a:xfrm>
          <a:prstGeom prst="rect">
            <a:avLst/>
          </a:prstGeom>
          <a:noFill/>
        </p:spPr>
        <p:txBody>
          <a:bodyPr wrap="square" rtlCol="0">
            <a:spAutoFit/>
          </a:bodyPr>
          <a:lstStyle/>
          <a:p>
            <a:r>
              <a:rPr lang="de-DE" sz="2400" dirty="0"/>
              <a:t>Zeitzeugen-gespräch</a:t>
            </a:r>
          </a:p>
        </p:txBody>
      </p:sp>
      <p:sp>
        <p:nvSpPr>
          <p:cNvPr id="15" name="Textfeld 14"/>
          <p:cNvSpPr txBox="1"/>
          <p:nvPr/>
        </p:nvSpPr>
        <p:spPr>
          <a:xfrm>
            <a:off x="5652120" y="2299610"/>
            <a:ext cx="2351411" cy="1200329"/>
          </a:xfrm>
          <a:prstGeom prst="rect">
            <a:avLst/>
          </a:prstGeom>
          <a:noFill/>
        </p:spPr>
        <p:txBody>
          <a:bodyPr wrap="square" rtlCol="0">
            <a:spAutoFit/>
          </a:bodyPr>
          <a:lstStyle/>
          <a:p>
            <a:r>
              <a:rPr lang="de-DE" sz="2400" dirty="0"/>
              <a:t>Plakate, Poster, z.B. an Haltestellen </a:t>
            </a:r>
          </a:p>
        </p:txBody>
      </p:sp>
      <p:sp>
        <p:nvSpPr>
          <p:cNvPr id="16" name="Textfeld 15"/>
          <p:cNvSpPr txBox="1"/>
          <p:nvPr/>
        </p:nvSpPr>
        <p:spPr>
          <a:xfrm>
            <a:off x="5812498" y="5322548"/>
            <a:ext cx="2071870" cy="1200329"/>
          </a:xfrm>
          <a:prstGeom prst="rect">
            <a:avLst/>
          </a:prstGeom>
          <a:noFill/>
        </p:spPr>
        <p:txBody>
          <a:bodyPr wrap="square" rtlCol="0">
            <a:spAutoFit/>
          </a:bodyPr>
          <a:lstStyle/>
          <a:p>
            <a:r>
              <a:rPr lang="de-DE" sz="2400" dirty="0"/>
              <a:t>Mehr Informationen im Lehrbuch</a:t>
            </a:r>
          </a:p>
        </p:txBody>
      </p:sp>
      <p:sp>
        <p:nvSpPr>
          <p:cNvPr id="18" name="Textfeld 17"/>
          <p:cNvSpPr txBox="1"/>
          <p:nvPr/>
        </p:nvSpPr>
        <p:spPr>
          <a:xfrm>
            <a:off x="1110175" y="5139128"/>
            <a:ext cx="1883700" cy="830997"/>
          </a:xfrm>
          <a:prstGeom prst="rect">
            <a:avLst/>
          </a:prstGeom>
          <a:noFill/>
        </p:spPr>
        <p:txBody>
          <a:bodyPr wrap="square" rtlCol="0">
            <a:spAutoFit/>
          </a:bodyPr>
          <a:lstStyle/>
          <a:p>
            <a:r>
              <a:rPr lang="de-DE" sz="2400" dirty="0"/>
              <a:t>Leserbrief an Zeitung / TV</a:t>
            </a:r>
          </a:p>
        </p:txBody>
      </p:sp>
      <p:sp>
        <p:nvSpPr>
          <p:cNvPr id="20" name="Textfeld 19"/>
          <p:cNvSpPr txBox="1"/>
          <p:nvPr/>
        </p:nvSpPr>
        <p:spPr>
          <a:xfrm>
            <a:off x="3529049" y="5465825"/>
            <a:ext cx="1543965" cy="461665"/>
          </a:xfrm>
          <a:prstGeom prst="rect">
            <a:avLst/>
          </a:prstGeom>
          <a:noFill/>
        </p:spPr>
        <p:txBody>
          <a:bodyPr wrap="square" rtlCol="0">
            <a:spAutoFit/>
          </a:bodyPr>
          <a:lstStyle/>
          <a:p>
            <a:r>
              <a:rPr lang="de-DE" sz="2400" dirty="0"/>
              <a:t>Gedenktag</a:t>
            </a:r>
          </a:p>
        </p:txBody>
      </p:sp>
    </p:spTree>
    <p:extLst>
      <p:ext uri="{BB962C8B-B14F-4D97-AF65-F5344CB8AC3E}">
        <p14:creationId xmlns:p14="http://schemas.microsoft.com/office/powerpoint/2010/main" val="375914751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6632"/>
            <a:ext cx="8712968" cy="1024134"/>
          </a:xfrm>
        </p:spPr>
        <p:txBody>
          <a:bodyPr>
            <a:noAutofit/>
          </a:bodyPr>
          <a:lstStyle/>
          <a:p>
            <a:pPr algn="l"/>
            <a:r>
              <a:rPr lang="de-DE" sz="2000" dirty="0"/>
              <a:t>Formuliert einen </a:t>
            </a:r>
            <a:r>
              <a:rPr lang="de-DE" sz="2000" b="1" dirty="0"/>
              <a:t>Leserbrief </a:t>
            </a:r>
            <a:r>
              <a:rPr lang="de-DE" sz="2000" dirty="0"/>
              <a:t>an die örtliche Presse: Fordert dazu auf, am 28. August einen Beitrag zu den Russlanddeutschen in der </a:t>
            </a:r>
            <a:r>
              <a:rPr lang="de-DE" sz="2000" b="1" dirty="0"/>
              <a:t>lokalen Zeitung </a:t>
            </a:r>
            <a:r>
              <a:rPr lang="de-DE" sz="2000" dirty="0"/>
              <a:t>zu veröffentlichen. Bezieht euch dabei auf die erarbeiteten Inhalte der Unterrichtsstunde.</a:t>
            </a:r>
          </a:p>
        </p:txBody>
      </p:sp>
      <p:sp>
        <p:nvSpPr>
          <p:cNvPr id="11" name="Textfeld 10"/>
          <p:cNvSpPr txBox="1"/>
          <p:nvPr/>
        </p:nvSpPr>
        <p:spPr>
          <a:xfrm>
            <a:off x="7649278" y="836712"/>
            <a:ext cx="1368152" cy="369332"/>
          </a:xfrm>
          <a:prstGeom prst="rect">
            <a:avLst/>
          </a:prstGeom>
          <a:noFill/>
        </p:spPr>
        <p:txBody>
          <a:bodyPr wrap="square" rtlCol="0">
            <a:spAutoFit/>
          </a:bodyPr>
          <a:lstStyle/>
          <a:p>
            <a:r>
              <a:rPr lang="de-DE" i="1" dirty="0"/>
              <a:t>Fotos: Privat</a:t>
            </a:r>
          </a:p>
        </p:txBody>
      </p:sp>
    </p:spTree>
    <p:extLst>
      <p:ext uri="{BB962C8B-B14F-4D97-AF65-F5344CB8AC3E}">
        <p14:creationId xmlns:p14="http://schemas.microsoft.com/office/powerpoint/2010/main" val="2634457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Steven Ulbricht. Schüler.</a:t>
            </a:r>
            <a:br>
              <a:rPr lang="de-DE" dirty="0"/>
            </a:br>
            <a:r>
              <a:rPr lang="de-DE" dirty="0"/>
              <a:t>Baden-Württemberg. 10. Klasse.</a:t>
            </a:r>
          </a:p>
        </p:txBody>
      </p:sp>
      <p:pic>
        <p:nvPicPr>
          <p:cNvPr id="11" name="Inhaltsplatzhalter 10"/>
          <p:cNvPicPr>
            <a:picLocks noGrp="1" noChangeAspect="1"/>
          </p:cNvPicPr>
          <p:nvPr>
            <p:ph idx="1"/>
          </p:nvPr>
        </p:nvPicPr>
        <p:blipFill>
          <a:blip r:embed="rId3"/>
          <a:stretch>
            <a:fillRect/>
          </a:stretch>
        </p:blipFill>
        <p:spPr>
          <a:xfrm>
            <a:off x="2876297" y="2037328"/>
            <a:ext cx="3063855" cy="4088835"/>
          </a:xfrm>
          <a:prstGeom prst="rect">
            <a:avLst/>
          </a:prstGeom>
        </p:spPr>
      </p:pic>
      <p:sp>
        <p:nvSpPr>
          <p:cNvPr id="4" name="Textfeld 3"/>
          <p:cNvSpPr txBox="1"/>
          <p:nvPr/>
        </p:nvSpPr>
        <p:spPr>
          <a:xfrm>
            <a:off x="6300192" y="4797152"/>
            <a:ext cx="1368152" cy="369332"/>
          </a:xfrm>
          <a:prstGeom prst="rect">
            <a:avLst/>
          </a:prstGeom>
          <a:noFill/>
        </p:spPr>
        <p:txBody>
          <a:bodyPr wrap="square" rtlCol="0">
            <a:spAutoFit/>
          </a:bodyPr>
          <a:lstStyle/>
          <a:p>
            <a:r>
              <a:rPr lang="de-DE" i="1" dirty="0"/>
              <a:t>Foto: Privat</a:t>
            </a:r>
          </a:p>
        </p:txBody>
      </p:sp>
    </p:spTree>
    <p:extLst>
      <p:ext uri="{BB962C8B-B14F-4D97-AF65-F5344CB8AC3E}">
        <p14:creationId xmlns:p14="http://schemas.microsoft.com/office/powerpoint/2010/main" val="205922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Artur </a:t>
            </a:r>
            <a:r>
              <a:rPr lang="de-DE" dirty="0" err="1"/>
              <a:t>Weigandt</a:t>
            </a:r>
            <a:r>
              <a:rPr lang="de-DE" dirty="0"/>
              <a:t> </a:t>
            </a:r>
            <a:br>
              <a:rPr lang="de-DE" dirty="0"/>
            </a:br>
            <a:r>
              <a:rPr lang="de-DE" sz="2200" dirty="0"/>
              <a:t>FAZ, 31.10.21</a:t>
            </a:r>
            <a:endParaRPr lang="de-DE" dirty="0"/>
          </a:p>
        </p:txBody>
      </p:sp>
      <p:sp>
        <p:nvSpPr>
          <p:cNvPr id="3" name="Inhaltsplatzhalter 2"/>
          <p:cNvSpPr>
            <a:spLocks noGrp="1"/>
          </p:cNvSpPr>
          <p:nvPr>
            <p:ph idx="1"/>
          </p:nvPr>
        </p:nvSpPr>
        <p:spPr>
          <a:xfrm>
            <a:off x="251520" y="2024945"/>
            <a:ext cx="8435280" cy="4716423"/>
          </a:xfrm>
        </p:spPr>
        <p:txBody>
          <a:bodyPr>
            <a:normAutofit/>
          </a:bodyPr>
          <a:lstStyle/>
          <a:p>
            <a:pPr marL="0" indent="0">
              <a:buNone/>
            </a:pPr>
            <a:r>
              <a:rPr lang="de-DE" dirty="0"/>
              <a:t>„...“</a:t>
            </a:r>
          </a:p>
        </p:txBody>
      </p:sp>
    </p:spTree>
    <p:extLst>
      <p:ext uri="{BB962C8B-B14F-4D97-AF65-F5344CB8AC3E}">
        <p14:creationId xmlns:p14="http://schemas.microsoft.com/office/powerpoint/2010/main" val="40017213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endParaRPr lang="de-DE" dirty="0"/>
          </a:p>
        </p:txBody>
      </p:sp>
      <p:pic>
        <p:nvPicPr>
          <p:cNvPr id="11" name="Inhaltsplatzhalter 10"/>
          <p:cNvPicPr>
            <a:picLocks noGrp="1" noChangeAspect="1"/>
          </p:cNvPicPr>
          <p:nvPr>
            <p:ph idx="1"/>
          </p:nvPr>
        </p:nvPicPr>
        <p:blipFill>
          <a:blip r:embed="rId2"/>
          <a:stretch>
            <a:fillRect/>
          </a:stretch>
        </p:blipFill>
        <p:spPr>
          <a:xfrm>
            <a:off x="1419892" y="2420888"/>
            <a:ext cx="3063855" cy="4088835"/>
          </a:xfrm>
          <a:prstGeom prst="rect">
            <a:avLst/>
          </a:prstGeom>
        </p:spPr>
      </p:pic>
      <p:sp>
        <p:nvSpPr>
          <p:cNvPr id="3" name="Ovale Legende 2"/>
          <p:cNvSpPr/>
          <p:nvPr/>
        </p:nvSpPr>
        <p:spPr>
          <a:xfrm>
            <a:off x="2955971" y="114753"/>
            <a:ext cx="6084676" cy="2605770"/>
          </a:xfrm>
          <a:prstGeom prst="wedgeEllipseCallout">
            <a:avLst>
              <a:gd name="adj1" fmla="val -38598"/>
              <a:gd name="adj2" fmla="val 895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a:t>Vielen Dank für Ihre Aufmerksamkeit!</a:t>
            </a:r>
          </a:p>
          <a:p>
            <a:pPr algn="ctr"/>
            <a:r>
              <a:rPr lang="ru-RU" sz="3200" dirty="0"/>
              <a:t>Большое спасибо за Ваше внимание!</a:t>
            </a:r>
            <a:endParaRPr lang="de-DE" sz="3200" dirty="0"/>
          </a:p>
          <a:p>
            <a:pPr algn="ctr"/>
            <a:endParaRPr lang="de-DE" dirty="0"/>
          </a:p>
        </p:txBody>
      </p:sp>
      <p:sp>
        <p:nvSpPr>
          <p:cNvPr id="4" name="Rechteck 3"/>
          <p:cNvSpPr/>
          <p:nvPr/>
        </p:nvSpPr>
        <p:spPr>
          <a:xfrm>
            <a:off x="4860032" y="5589240"/>
            <a:ext cx="1262012" cy="369332"/>
          </a:xfrm>
          <a:prstGeom prst="rect">
            <a:avLst/>
          </a:prstGeom>
        </p:spPr>
        <p:txBody>
          <a:bodyPr wrap="none">
            <a:spAutoFit/>
          </a:bodyPr>
          <a:lstStyle/>
          <a:p>
            <a:r>
              <a:rPr lang="de-DE" i="1"/>
              <a:t>Foto: </a:t>
            </a:r>
            <a:r>
              <a:rPr lang="de-DE" i="1" dirty="0"/>
              <a:t>Privat</a:t>
            </a:r>
          </a:p>
        </p:txBody>
      </p:sp>
    </p:spTree>
    <p:extLst>
      <p:ext uri="{BB962C8B-B14F-4D97-AF65-F5344CB8AC3E}">
        <p14:creationId xmlns:p14="http://schemas.microsoft.com/office/powerpoint/2010/main" val="174146248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spTree>
    <p:extLst>
      <p:ext uri="{BB962C8B-B14F-4D97-AF65-F5344CB8AC3E}">
        <p14:creationId xmlns:p14="http://schemas.microsoft.com/office/powerpoint/2010/main" val="771477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9208" y="310721"/>
            <a:ext cx="8229600" cy="1143000"/>
          </a:xfrm>
        </p:spPr>
        <p:txBody>
          <a:bodyPr/>
          <a:lstStyle/>
          <a:p>
            <a:endParaRPr lang="de-DE" dirty="0"/>
          </a:p>
        </p:txBody>
      </p:sp>
      <p:pic>
        <p:nvPicPr>
          <p:cNvPr id="4" name="Inhaltsplatzhalter 10"/>
          <p:cNvPicPr>
            <a:picLocks noGrp="1" noChangeAspect="1"/>
          </p:cNvPicPr>
          <p:nvPr>
            <p:ph idx="1"/>
          </p:nvPr>
        </p:nvPicPr>
        <p:blipFill>
          <a:blip r:embed="rId2"/>
          <a:stretch>
            <a:fillRect/>
          </a:stretch>
        </p:blipFill>
        <p:spPr>
          <a:xfrm>
            <a:off x="3414894" y="2377969"/>
            <a:ext cx="2104329" cy="2808311"/>
          </a:xfrm>
          <a:prstGeom prst="rect">
            <a:avLst/>
          </a:prstGeom>
        </p:spPr>
      </p:pic>
      <p:sp>
        <p:nvSpPr>
          <p:cNvPr id="8" name="Ovale Legende 7"/>
          <p:cNvSpPr/>
          <p:nvPr/>
        </p:nvSpPr>
        <p:spPr>
          <a:xfrm>
            <a:off x="5311506" y="2122314"/>
            <a:ext cx="3724989" cy="1584176"/>
          </a:xfrm>
          <a:prstGeom prst="wedgeEllipseCallout">
            <a:avLst>
              <a:gd name="adj1" fmla="val -54579"/>
              <a:gd name="adj2" fmla="val 586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kommen meine Eltern aus Kasachstan, haben aber einen deutschen Namen?</a:t>
            </a:r>
          </a:p>
        </p:txBody>
      </p:sp>
    </p:spTree>
    <p:extLst>
      <p:ext uri="{BB962C8B-B14F-4D97-AF65-F5344CB8AC3E}">
        <p14:creationId xmlns:p14="http://schemas.microsoft.com/office/powerpoint/2010/main" val="16353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9208" y="310721"/>
            <a:ext cx="8229600" cy="1143000"/>
          </a:xfrm>
        </p:spPr>
        <p:txBody>
          <a:bodyPr/>
          <a:lstStyle/>
          <a:p>
            <a:endParaRPr lang="de-DE" dirty="0"/>
          </a:p>
        </p:txBody>
      </p:sp>
      <p:pic>
        <p:nvPicPr>
          <p:cNvPr id="4" name="Inhaltsplatzhalter 10"/>
          <p:cNvPicPr>
            <a:picLocks noGrp="1" noChangeAspect="1"/>
          </p:cNvPicPr>
          <p:nvPr>
            <p:ph idx="1"/>
          </p:nvPr>
        </p:nvPicPr>
        <p:blipFill>
          <a:blip r:embed="rId2"/>
          <a:stretch>
            <a:fillRect/>
          </a:stretch>
        </p:blipFill>
        <p:spPr>
          <a:xfrm>
            <a:off x="3414894" y="2377969"/>
            <a:ext cx="2104329" cy="2808311"/>
          </a:xfrm>
          <a:prstGeom prst="rect">
            <a:avLst/>
          </a:prstGeom>
        </p:spPr>
      </p:pic>
      <p:sp>
        <p:nvSpPr>
          <p:cNvPr id="5" name="Ovale Legende 4"/>
          <p:cNvSpPr/>
          <p:nvPr/>
        </p:nvSpPr>
        <p:spPr>
          <a:xfrm>
            <a:off x="134924" y="3773380"/>
            <a:ext cx="3024336" cy="1588760"/>
          </a:xfrm>
          <a:prstGeom prst="wedgeEllipseCallout">
            <a:avLst>
              <a:gd name="adj1" fmla="val 72760"/>
              <a:gd name="adj2" fmla="val -6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kocht Oma </a:t>
            </a:r>
            <a:r>
              <a:rPr lang="de-DE" sz="2000" dirty="0" err="1"/>
              <a:t>Pelmeni</a:t>
            </a:r>
            <a:r>
              <a:rPr lang="de-DE" sz="2000" dirty="0"/>
              <a:t> statt Maultaschen?</a:t>
            </a:r>
          </a:p>
        </p:txBody>
      </p:sp>
      <p:sp>
        <p:nvSpPr>
          <p:cNvPr id="8" name="Ovale Legende 7"/>
          <p:cNvSpPr/>
          <p:nvPr/>
        </p:nvSpPr>
        <p:spPr>
          <a:xfrm>
            <a:off x="5311506" y="2122314"/>
            <a:ext cx="3724989" cy="1584176"/>
          </a:xfrm>
          <a:prstGeom prst="wedgeEllipseCallout">
            <a:avLst>
              <a:gd name="adj1" fmla="val -54579"/>
              <a:gd name="adj2" fmla="val 586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t>Warum kommen meine Eltern aus Kasachstan, haben aber einen deutschen Namen?</a:t>
            </a:r>
          </a:p>
        </p:txBody>
      </p:sp>
    </p:spTree>
    <p:extLst>
      <p:ext uri="{BB962C8B-B14F-4D97-AF65-F5344CB8AC3E}">
        <p14:creationId xmlns:p14="http://schemas.microsoft.com/office/powerpoint/2010/main" val="316177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7096</Words>
  <Application>Microsoft Macintosh PowerPoint</Application>
  <PresentationFormat>Bildschirmpräsentation (4:3)</PresentationFormat>
  <Paragraphs>469</Paragraphs>
  <Slides>72</Slides>
  <Notes>47</Notes>
  <HiddenSlides>0</HiddenSlides>
  <MMClips>0</MMClips>
  <ScaleCrop>false</ScaleCrop>
  <HeadingPairs>
    <vt:vector size="6" baseType="variant">
      <vt:variant>
        <vt:lpstr>Verwendete Schriftarten</vt:lpstr>
      </vt:variant>
      <vt:variant>
        <vt:i4>3</vt:i4>
      </vt:variant>
      <vt:variant>
        <vt:lpstr>Design</vt:lpstr>
      </vt:variant>
      <vt:variant>
        <vt:i4>2</vt:i4>
      </vt:variant>
      <vt:variant>
        <vt:lpstr>Folientitel</vt:lpstr>
      </vt:variant>
      <vt:variant>
        <vt:i4>72</vt:i4>
      </vt:variant>
    </vt:vector>
  </HeadingPairs>
  <TitlesOfParts>
    <vt:vector size="77" baseType="lpstr">
      <vt:lpstr>Arial</vt:lpstr>
      <vt:lpstr>Calibri</vt:lpstr>
      <vt:lpstr>Wingdings</vt:lpstr>
      <vt:lpstr>Larissa</vt:lpstr>
      <vt:lpstr>1_Larissa</vt:lpstr>
      <vt:lpstr>Russlanddeutsche … Erinnerungskultur zwischen allen Stühlen</vt:lpstr>
      <vt:lpstr>Artur Weigandt, 27 Jahre alt FAZ vom 31.10.21</vt:lpstr>
      <vt:lpstr>Für über 2,5 Mio. Betroffene gilt:</vt:lpstr>
      <vt:lpstr>Steven Ulbricht, geb. 2005 in  Baden-Württemberg</vt:lpstr>
      <vt:lpstr>PowerPoint-Präsentation</vt:lpstr>
      <vt:lpstr>PowerPoint-Präsentation</vt:lpstr>
      <vt:lpstr>Steven Ulbricht. Schüler. Baden-Württemberg. 10. Klasse.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Identität</vt:lpstr>
      <vt:lpstr>Erinnerungskultur(en): Drei höchst unterschiedliche Narrative</vt:lpstr>
      <vt:lpstr>PowerPoint-Präsentation</vt:lpstr>
      <vt:lpstr>Russlanddeutsches Narrativ: diskontinuierlich und tabuisiert</vt:lpstr>
      <vt:lpstr> Russlanddeutsches Narrativ: diskontinuierlich und tabuisiert </vt:lpstr>
      <vt:lpstr>Wie relevant ist dieses Thema im GU? Umfrage unter SuS der dritten Generation</vt:lpstr>
      <vt:lpstr>Wie relevant ist dieses Thema im GU? Umfrage unter SuS der dritten Generation</vt:lpstr>
      <vt:lpstr>Umfrage–Ergebnisse in Auswahl</vt:lpstr>
      <vt:lpstr>„Ich selbst fühle mich als…“</vt:lpstr>
      <vt:lpstr>„Von meiner Umwelt werde ich als Russe / Russin wahrgenommen…“</vt:lpstr>
      <vt:lpstr>„Von meiner Umwelt werde ich als Russe / Russin wahrgenommen…“</vt:lpstr>
      <vt:lpstr>Meine Vorfahren haben damals in der UdSSR deutsch miteinander gesprochen.</vt:lpstr>
      <vt:lpstr>Ich weiß etwas darüber, wie es ihnen als Deutsche in der UdSSR ging.</vt:lpstr>
      <vt:lpstr>Ich weiß etwas darüber, wie es ihnen als Deutsche in der UdSSR ging.</vt:lpstr>
      <vt:lpstr>PowerPoint-Präsentation</vt:lpstr>
      <vt:lpstr> „…weil sie vor 200 Jahren mal einen Deutschen Schäferhund hatten…“ </vt:lpstr>
      <vt:lpstr>PowerPoint-Präsentation</vt:lpstr>
      <vt:lpstr>Drei Wendepunkte der russlanddeutschen Geschichte</vt:lpstr>
      <vt:lpstr>Drei Wendepunkte der russlanddeutschen Geschichte</vt:lpstr>
      <vt:lpstr>Drei Wendepunkte der russlanddeutschen Geschichte</vt:lpstr>
      <vt:lpstr>Drei Wendepunkte der russlanddeutschen Geschichte</vt:lpstr>
      <vt:lpstr>PowerPoint-Präsentation</vt:lpstr>
      <vt:lpstr>Soziologische Studie zur  zweiten Generation</vt:lpstr>
      <vt:lpstr>Interview mit der Soziologin Marit Cremer:  </vt:lpstr>
      <vt:lpstr>Bildungsplanbezug Kl. 10</vt:lpstr>
      <vt:lpstr>Fazit und Ausblick</vt:lpstr>
      <vt:lpstr>Fallbeispiel: Doppelstunde zum Thema Russlanddeutsche Erinnerungskultur </vt:lpstr>
      <vt:lpstr>Zeitzeugeninterviews</vt:lpstr>
      <vt:lpstr>Zeitzeugeninterviews</vt:lpstr>
      <vt:lpstr>Unterrichtsentwurf</vt:lpstr>
      <vt:lpstr>Möglicher Stundenverlauf </vt:lpstr>
      <vt:lpstr>Aktivierung:  Annäherung an die Thematik</vt:lpstr>
      <vt:lpstr>Steven Ulbricht. Schüler. Baden-Württemberg. 10. Klasse.</vt:lpstr>
      <vt:lpstr>PowerPoint-Präsentation</vt:lpstr>
      <vt:lpstr>PowerPoint-Präsentation</vt:lpstr>
      <vt:lpstr> Warum siedelten so viele Russlanddeutsche in den 1990er Jahren in die BRD?  </vt:lpstr>
      <vt:lpstr>Drei Wendepunkte der russlanddeutschen Geschichte</vt:lpstr>
      <vt:lpstr>Drei Wendepunkte der russlanddeutschen Geschichte</vt:lpstr>
      <vt:lpstr>PowerPoint-Präsentation</vt:lpstr>
      <vt:lpstr>PowerPoint-Präsentation</vt:lpstr>
      <vt:lpstr>Karte zur Deportation</vt:lpstr>
      <vt:lpstr>PowerPoint-Präsentation</vt:lpstr>
      <vt:lpstr>Drei Wendepunkte der russlanddeutschen Geschichte</vt:lpstr>
      <vt:lpstr>Erarbeitung I:  Gründe für die Übersiedlung nach Deutschland (1990er Jahre)</vt:lpstr>
      <vt:lpstr>Erarbeitung I:  Gründe für die Übersiedlung nach Deutschland                (1990er Jahre)</vt:lpstr>
      <vt:lpstr> Erarbeitung I:  Gründe für die Übersiedlung nach Deutschland                </vt:lpstr>
      <vt:lpstr>Erarbeitung I: Ergebnisse</vt:lpstr>
      <vt:lpstr>Erarbeitung II:  Mit welchen Schwierigkeiten hatten viele Aussiedler zu kämpfen?</vt:lpstr>
      <vt:lpstr>Erarbeitung II: Mit welchen Schwierigkeiten hatten viele Aussiedler zu kämpfen?</vt:lpstr>
      <vt:lpstr> Erarbeitung II: Mit welchen Schwierigkeiten hatten viele Aussiedler zu kämpfen?    </vt:lpstr>
      <vt:lpstr>Erarbeitung II: Ergebnisse</vt:lpstr>
      <vt:lpstr>PowerPoint-Präsentation</vt:lpstr>
      <vt:lpstr>Was könnte man tun, damit wir mehr über die Russlanddeutschen wissen?</vt:lpstr>
      <vt:lpstr>Was könnte man tun, damit wir mehr über die Russlanddeutschen wissen?</vt:lpstr>
      <vt:lpstr>Formuliert einen Leserbrief an die örtliche Presse: Fordert dazu auf, am 28. August einen Beitrag zu den Russlanddeutschen in der lokalen Zeitung zu veröffentlichen. Bezieht euch dabei auf die erarbeiteten Inhalte der Unterrichtsstunde.</vt:lpstr>
      <vt:lpstr>Artur Weigandt  FAZ, 31.10.21</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Umfrage - Ergebnisse</dc:title>
  <dc:creator>Dirk</dc:creator>
  <cp:lastModifiedBy>Office2016L0041</cp:lastModifiedBy>
  <cp:revision>161</cp:revision>
  <dcterms:created xsi:type="dcterms:W3CDTF">2021-07-20T12:07:39Z</dcterms:created>
  <dcterms:modified xsi:type="dcterms:W3CDTF">2025-11-25T06:04:38Z</dcterms:modified>
</cp:coreProperties>
</file>