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notesMasterIdLst>
    <p:notesMasterId r:id="rId20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9" r:id="rId16"/>
    <p:sldId id="270" r:id="rId17"/>
    <p:sldId id="271" r:id="rId18"/>
    <p:sldId id="293" r:id="rId19"/>
  </p:sldIdLst>
  <p:sldSz cx="10080625" cy="5670550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B48B10-2637-42B7-BB9D-DDBCDDA93A8D}" v="1" dt="2021-12-21T07:12:48.2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29"/>
    <p:restoredTop sz="94670"/>
  </p:normalViewPr>
  <p:slideViewPr>
    <p:cSldViewPr snapToGrid="0">
      <p:cViewPr varScale="1">
        <p:scale>
          <a:sx n="124" d="100"/>
          <a:sy n="124" d="100"/>
        </p:scale>
        <p:origin x="184" y="2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eter Grupp" userId="980d996247103062" providerId="LiveId" clId="{E7B48B10-2637-42B7-BB9D-DDBCDDA93A8D}"/>
    <pc:docChg chg="custSel delSld modSld delMainMaster">
      <pc:chgData name="Dieter Grupp" userId="980d996247103062" providerId="LiveId" clId="{E7B48B10-2637-42B7-BB9D-DDBCDDA93A8D}" dt="2021-12-21T07:13:18.422" v="35" actId="1076"/>
      <pc:docMkLst>
        <pc:docMk/>
      </pc:docMkLst>
      <pc:sldChg chg="addSp delSp modSp mod">
        <pc:chgData name="Dieter Grupp" userId="980d996247103062" providerId="LiveId" clId="{E7B48B10-2637-42B7-BB9D-DDBCDDA93A8D}" dt="2021-12-21T07:13:18.422" v="35" actId="1076"/>
        <pc:sldMkLst>
          <pc:docMk/>
          <pc:sldMk cId="0" sldId="265"/>
        </pc:sldMkLst>
        <pc:spChg chg="add mod">
          <ac:chgData name="Dieter Grupp" userId="980d996247103062" providerId="LiveId" clId="{E7B48B10-2637-42B7-BB9D-DDBCDDA93A8D}" dt="2021-12-21T07:13:18.422" v="35" actId="1076"/>
          <ac:spMkLst>
            <pc:docMk/>
            <pc:sldMk cId="0" sldId="265"/>
            <ac:spMk id="2" creationId="{B143AC28-31C0-49A2-8774-680E6CB9EA5B}"/>
          </ac:spMkLst>
        </pc:spChg>
        <pc:spChg chg="mod">
          <ac:chgData name="Dieter Grupp" userId="980d996247103062" providerId="LiveId" clId="{E7B48B10-2637-42B7-BB9D-DDBCDDA93A8D}" dt="2021-12-21T07:12:43.198" v="7" actId="20577"/>
          <ac:spMkLst>
            <pc:docMk/>
            <pc:sldMk cId="0" sldId="265"/>
            <ac:spMk id="308" creationId="{00000000-0000-0000-0000-000000000000}"/>
          </ac:spMkLst>
        </pc:spChg>
        <pc:picChg chg="del">
          <ac:chgData name="Dieter Grupp" userId="980d996247103062" providerId="LiveId" clId="{E7B48B10-2637-42B7-BB9D-DDBCDDA93A8D}" dt="2021-12-21T07:12:15.443" v="1" actId="478"/>
          <ac:picMkLst>
            <pc:docMk/>
            <pc:sldMk cId="0" sldId="265"/>
            <ac:picMk id="309" creationId="{00000000-0000-0000-0000-000000000000}"/>
          </ac:picMkLst>
        </pc:picChg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3965685007" sldId="294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4028279752" sldId="295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367515501" sldId="296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3887950391" sldId="297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2478949933" sldId="298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783580972" sldId="299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2775480074" sldId="301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1647853515" sldId="302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8492610" sldId="303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3128998923" sldId="304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107022399" sldId="305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414049604" sldId="306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2351170720" sldId="307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932284515" sldId="308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3837576958" sldId="309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1105010691" sldId="311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1509369857" sldId="312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2725560084" sldId="313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1596116253" sldId="314"/>
        </pc:sldMkLst>
      </pc:sldChg>
      <pc:sldChg chg="del">
        <pc:chgData name="Dieter Grupp" userId="980d996247103062" providerId="LiveId" clId="{E7B48B10-2637-42B7-BB9D-DDBCDDA93A8D}" dt="2021-12-21T07:06:16.285" v="0" actId="47"/>
        <pc:sldMkLst>
          <pc:docMk/>
          <pc:sldMk cId="2707218317" sldId="315"/>
        </pc:sldMkLst>
      </pc:sldChg>
      <pc:sldMasterChg chg="del delSldLayout">
        <pc:chgData name="Dieter Grupp" userId="980d996247103062" providerId="LiveId" clId="{E7B48B10-2637-42B7-BB9D-DDBCDDA93A8D}" dt="2021-12-21T07:06:16.285" v="0" actId="47"/>
        <pc:sldMasterMkLst>
          <pc:docMk/>
          <pc:sldMasterMk cId="0" sldId="2147483713"/>
        </pc:sldMasterMkLst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14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15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16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17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18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19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20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21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22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23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24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0" sldId="2147483725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2730811893" sldId="2147483726"/>
          </pc:sldLayoutMkLst>
        </pc:sldLayoutChg>
        <pc:sldLayoutChg chg="del">
          <pc:chgData name="Dieter Grupp" userId="980d996247103062" providerId="LiveId" clId="{E7B48B10-2637-42B7-BB9D-DDBCDDA93A8D}" dt="2021-12-21T07:06:16.285" v="0" actId="47"/>
          <pc:sldLayoutMkLst>
            <pc:docMk/>
            <pc:sldMasterMk cId="0" sldId="2147483713"/>
            <pc:sldLayoutMk cId="1142710260" sldId="2147483727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7000" y="812520"/>
            <a:ext cx="5345280" cy="40089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de-DE" sz="1490" b="0" strike="noStrike" spc="-1">
                <a:solidFill>
                  <a:srgbClr val="000000"/>
                </a:solidFill>
                <a:latin typeface="Georgia"/>
              </a:rPr>
              <a:t>Folie mittels Klicken verschieben</a:t>
            </a:r>
          </a:p>
        </p:txBody>
      </p:sp>
      <p:sp>
        <p:nvSpPr>
          <p:cNvPr id="24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de-DE" sz="2810" b="0" strike="noStrike" spc="-1">
                <a:latin typeface="Arial"/>
              </a:rPr>
              <a:t>Format der Notizen mittels Klicken bearbeiten</a:t>
            </a:r>
          </a:p>
        </p:txBody>
      </p:sp>
      <p:sp>
        <p:nvSpPr>
          <p:cNvPr id="25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de-DE" sz="1400" b="0" strike="noStrike" spc="-1">
                <a:latin typeface="Times New Roman"/>
              </a:rPr>
              <a:t>&lt;Kopfzeile&gt;</a:t>
            </a:r>
          </a:p>
        </p:txBody>
      </p:sp>
      <p:sp>
        <p:nvSpPr>
          <p:cNvPr id="25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de-DE" sz="1400" b="0" strike="noStrike" spc="-1">
                <a:latin typeface="Times New Roman"/>
              </a:rPr>
              <a:t>&lt;Datum/Uhrzeit&gt;</a:t>
            </a:r>
          </a:p>
        </p:txBody>
      </p:sp>
      <p:sp>
        <p:nvSpPr>
          <p:cNvPr id="25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de-DE" sz="1400" b="0" strike="noStrike" spc="-1">
                <a:latin typeface="Times New Roman"/>
              </a:rPr>
              <a:t>&lt;Fußzeile&gt;</a:t>
            </a:r>
          </a:p>
        </p:txBody>
      </p:sp>
      <p:sp>
        <p:nvSpPr>
          <p:cNvPr id="25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AFAF81D7-8E7D-4CCF-8A6E-2BF7810103A9}" type="slidenum">
              <a:rPr lang="de-DE" sz="1400" b="0" strike="noStrike" spc="-1">
                <a:latin typeface="Times New Roman"/>
              </a:rPr>
              <a:t>‹Nr.›</a:t>
            </a:fld>
            <a:endParaRPr lang="de-D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26808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504000" y="1526760"/>
            <a:ext cx="9071640" cy="333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907164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504000" y="572400"/>
            <a:ext cx="9071640" cy="4088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526760"/>
            <a:ext cx="9071640" cy="333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15268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504000" y="326808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515268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357120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663804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50400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357120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663804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subTitle"/>
          </p:nvPr>
        </p:nvSpPr>
        <p:spPr>
          <a:xfrm>
            <a:off x="504000" y="1526760"/>
            <a:ext cx="9071640" cy="333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907164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907164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subTitle"/>
          </p:nvPr>
        </p:nvSpPr>
        <p:spPr>
          <a:xfrm>
            <a:off x="504000" y="572400"/>
            <a:ext cx="9071640" cy="4088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515268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504000" y="326808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body"/>
          </p:nvPr>
        </p:nvSpPr>
        <p:spPr>
          <a:xfrm>
            <a:off x="515268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357120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663804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22" name="PlaceHolder 5"/>
          <p:cNvSpPr>
            <a:spLocks noGrp="1"/>
          </p:cNvSpPr>
          <p:nvPr>
            <p:ph type="body"/>
          </p:nvPr>
        </p:nvSpPr>
        <p:spPr>
          <a:xfrm>
            <a:off x="50400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23" name="PlaceHolder 6"/>
          <p:cNvSpPr>
            <a:spLocks noGrp="1"/>
          </p:cNvSpPr>
          <p:nvPr>
            <p:ph type="body"/>
          </p:nvPr>
        </p:nvSpPr>
        <p:spPr>
          <a:xfrm>
            <a:off x="357120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24" name="PlaceHolder 7"/>
          <p:cNvSpPr>
            <a:spLocks noGrp="1"/>
          </p:cNvSpPr>
          <p:nvPr>
            <p:ph type="body"/>
          </p:nvPr>
        </p:nvSpPr>
        <p:spPr>
          <a:xfrm>
            <a:off x="663804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subTitle"/>
          </p:nvPr>
        </p:nvSpPr>
        <p:spPr>
          <a:xfrm>
            <a:off x="504000" y="1526760"/>
            <a:ext cx="9071640" cy="333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907164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subTitle"/>
          </p:nvPr>
        </p:nvSpPr>
        <p:spPr>
          <a:xfrm>
            <a:off x="504000" y="572400"/>
            <a:ext cx="9071640" cy="4088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515268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504000" y="326808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58" name="PlaceHolder 5"/>
          <p:cNvSpPr>
            <a:spLocks noGrp="1"/>
          </p:cNvSpPr>
          <p:nvPr>
            <p:ph type="body"/>
          </p:nvPr>
        </p:nvSpPr>
        <p:spPr>
          <a:xfrm>
            <a:off x="515268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357120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6638040" y="152676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63" name="PlaceHolder 5"/>
          <p:cNvSpPr>
            <a:spLocks noGrp="1"/>
          </p:cNvSpPr>
          <p:nvPr>
            <p:ph type="body"/>
          </p:nvPr>
        </p:nvSpPr>
        <p:spPr>
          <a:xfrm>
            <a:off x="50400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64" name="PlaceHolder 6"/>
          <p:cNvSpPr>
            <a:spLocks noGrp="1"/>
          </p:cNvSpPr>
          <p:nvPr>
            <p:ph type="body"/>
          </p:nvPr>
        </p:nvSpPr>
        <p:spPr>
          <a:xfrm>
            <a:off x="357120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65" name="PlaceHolder 7"/>
          <p:cNvSpPr>
            <a:spLocks noGrp="1"/>
          </p:cNvSpPr>
          <p:nvPr>
            <p:ph type="body"/>
          </p:nvPr>
        </p:nvSpPr>
        <p:spPr>
          <a:xfrm>
            <a:off x="6638040" y="3268080"/>
            <a:ext cx="292068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572400"/>
            <a:ext cx="9071640" cy="4088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3333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26808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526760"/>
            <a:ext cx="442692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268080"/>
            <a:ext cx="9071640" cy="15897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de-DE" sz="1400" b="0" strike="noStrike" spc="-1">
                <a:latin typeface="Times New Roman"/>
              </a:rPr>
              <a:t>&lt;Datum/Uhrzeit&gt;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de-DE" sz="1400" b="0" strike="noStrike" spc="-1">
                <a:latin typeface="Times New Roman"/>
              </a:rPr>
              <a:t>&lt;Fußzeile&gt;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7EF5B17C-93D7-41D0-8399-10AF70168C36}" type="slidenum">
              <a:rPr lang="de-DE" sz="1400" b="0" strike="noStrike" spc="-1">
                <a:latin typeface="Times New Roman"/>
              </a:rPr>
              <a:t>‹Nr.›</a:t>
            </a:fld>
            <a:endParaRPr lang="de-D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ustomShape 1"/>
          <p:cNvSpPr/>
          <p:nvPr/>
        </p:nvSpPr>
        <p:spPr>
          <a:xfrm>
            <a:off x="0" y="360"/>
            <a:ext cx="10079640" cy="256680"/>
          </a:xfrm>
          <a:prstGeom prst="rect">
            <a:avLst/>
          </a:prstGeom>
          <a:solidFill>
            <a:srgbClr val="B80000"/>
          </a:solidFill>
          <a:ln w="50760">
            <a:noFill/>
          </a:ln>
          <a:effectLst>
            <a:outerShdw dist="25560" dir="540000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DE"/>
          </a:p>
        </p:txBody>
      </p:sp>
      <p:sp>
        <p:nvSpPr>
          <p:cNvPr id="42" name="CustomShape 2"/>
          <p:cNvSpPr/>
          <p:nvPr/>
        </p:nvSpPr>
        <p:spPr>
          <a:xfrm>
            <a:off x="4150080" y="5008320"/>
            <a:ext cx="17755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DE" sz="800" b="0" strike="noStrike" spc="-1">
                <a:solidFill>
                  <a:srgbClr val="656565"/>
                </a:solidFill>
                <a:latin typeface="Arial"/>
              </a:rPr>
              <a:t>www.zsl-bw.de </a:t>
            </a:r>
            <a:fld id="{001ADBD0-F3F4-4368-B16B-542A1056B7A3}" type="datetime1">
              <a:rPr lang="de-DE" sz="800" b="0" strike="noStrike" spc="-1">
                <a:solidFill>
                  <a:srgbClr val="656565"/>
                </a:solidFill>
                <a:latin typeface="Arial"/>
              </a:rPr>
              <a:t>24.11.25</a:t>
            </a:fld>
            <a:endParaRPr lang="de-DE" sz="800" b="0" strike="noStrike" spc="-1">
              <a:latin typeface="Arial"/>
            </a:endParaRPr>
          </a:p>
        </p:txBody>
      </p:sp>
      <p:pic>
        <p:nvPicPr>
          <p:cNvPr id="43" name="Grafik 7"/>
          <p:cNvPicPr/>
          <p:nvPr/>
        </p:nvPicPr>
        <p:blipFill>
          <a:blip r:embed="rId14"/>
          <a:stretch/>
        </p:blipFill>
        <p:spPr>
          <a:xfrm>
            <a:off x="493920" y="4947840"/>
            <a:ext cx="290160" cy="297360"/>
          </a:xfrm>
          <a:prstGeom prst="rect">
            <a:avLst/>
          </a:prstGeom>
          <a:ln>
            <a:noFill/>
          </a:ln>
        </p:spPr>
      </p:pic>
      <p:pic>
        <p:nvPicPr>
          <p:cNvPr id="44" name="Grafik 1"/>
          <p:cNvPicPr/>
          <p:nvPr/>
        </p:nvPicPr>
        <p:blipFill>
          <a:blip r:embed="rId15"/>
          <a:srcRect l="10221" t="16030" r="10394" b="16030"/>
          <a:stretch/>
        </p:blipFill>
        <p:spPr>
          <a:xfrm>
            <a:off x="8871120" y="4947840"/>
            <a:ext cx="728640" cy="297360"/>
          </a:xfrm>
          <a:prstGeom prst="rect">
            <a:avLst/>
          </a:prstGeom>
          <a:ln>
            <a:noFill/>
          </a:ln>
        </p:spPr>
      </p:pic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504000" y="1526400"/>
            <a:ext cx="9071640" cy="333360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solidFill>
                  <a:srgbClr val="595959"/>
                </a:solidFill>
                <a:latin typeface="Arial"/>
              </a:rPr>
              <a:t>Textmasterformat bearbeiten</a:t>
            </a:r>
          </a:p>
          <a:p>
            <a:pPr marL="864000" lvl="1" indent="-324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strike="noStrike" spc="-1">
                <a:solidFill>
                  <a:srgbClr val="595959"/>
                </a:solidFill>
                <a:latin typeface="Arial"/>
              </a:rPr>
              <a:t>Zweite Ebene</a:t>
            </a:r>
          </a:p>
          <a:p>
            <a:pPr marL="1296000" lvl="2" indent="-288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solidFill>
                  <a:srgbClr val="595959"/>
                </a:solidFill>
                <a:latin typeface="Arial"/>
              </a:rPr>
              <a:t>Dritte Ebene</a:t>
            </a:r>
          </a:p>
          <a:p>
            <a:pPr marL="1728000" lvl="3" indent="-216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solidFill>
                  <a:srgbClr val="595959"/>
                </a:solidFill>
                <a:latin typeface="Arial"/>
              </a:rPr>
              <a:t>Vierte Ebene</a:t>
            </a:r>
          </a:p>
          <a:p>
            <a:pPr marL="2160000" lvl="4" indent="-216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strike="noStrike" spc="-1">
                <a:solidFill>
                  <a:srgbClr val="595959"/>
                </a:solidFill>
                <a:latin typeface="Arial"/>
              </a:rPr>
              <a:t>Fünfte Ebene</a:t>
            </a:r>
          </a:p>
        </p:txBody>
      </p:sp>
      <p:sp>
        <p:nvSpPr>
          <p:cNvPr id="46" name="PlaceHolder 4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de-DE" sz="4000" b="0" strike="noStrike" spc="-1">
                <a:solidFill>
                  <a:srgbClr val="404040"/>
                </a:solidFill>
                <a:latin typeface="Garamond"/>
              </a:rPr>
              <a:t>Titelmasterformat durch Klicken bearbeiten</a:t>
            </a:r>
            <a:endParaRPr lang="de-DE" sz="4000" b="0" strike="noStrike" spc="-1">
              <a:solidFill>
                <a:srgbClr val="000000"/>
              </a:solidFill>
              <a:latin typeface="Georgi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0" y="0"/>
            <a:ext cx="10079640" cy="256680"/>
          </a:xfrm>
          <a:prstGeom prst="rect">
            <a:avLst/>
          </a:prstGeom>
          <a:solidFill>
            <a:srgbClr val="B80000"/>
          </a:solidFill>
          <a:ln w="50760">
            <a:noFill/>
          </a:ln>
          <a:effectLst>
            <a:outerShdw dist="25560" dir="540000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DE"/>
          </a:p>
        </p:txBody>
      </p:sp>
      <p:sp>
        <p:nvSpPr>
          <p:cNvPr id="84" name="CustomShape 2"/>
          <p:cNvSpPr/>
          <p:nvPr/>
        </p:nvSpPr>
        <p:spPr>
          <a:xfrm>
            <a:off x="4150080" y="5008320"/>
            <a:ext cx="1775520" cy="21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DE" sz="800" b="0" strike="noStrike" spc="-1">
                <a:solidFill>
                  <a:srgbClr val="656565"/>
                </a:solidFill>
                <a:latin typeface="Arial"/>
              </a:rPr>
              <a:t>www.zsl-bw.de </a:t>
            </a:r>
            <a:fld id="{7D28F9F0-4000-4109-A5E5-8052B02B92DE}" type="datetime1">
              <a:rPr lang="de-DE" sz="800" b="0" strike="noStrike" spc="-1">
                <a:solidFill>
                  <a:srgbClr val="656565"/>
                </a:solidFill>
                <a:latin typeface="Arial"/>
              </a:rPr>
              <a:t>24.11.25</a:t>
            </a:fld>
            <a:endParaRPr lang="de-DE" sz="800" b="0" strike="noStrike" spc="-1">
              <a:latin typeface="Arial"/>
            </a:endParaRPr>
          </a:p>
        </p:txBody>
      </p:sp>
      <p:pic>
        <p:nvPicPr>
          <p:cNvPr id="85" name="Grafik 7"/>
          <p:cNvPicPr/>
          <p:nvPr/>
        </p:nvPicPr>
        <p:blipFill>
          <a:blip r:embed="rId14"/>
          <a:stretch/>
        </p:blipFill>
        <p:spPr>
          <a:xfrm>
            <a:off x="493920" y="4948200"/>
            <a:ext cx="290160" cy="297360"/>
          </a:xfrm>
          <a:prstGeom prst="rect">
            <a:avLst/>
          </a:prstGeom>
          <a:ln>
            <a:noFill/>
          </a:ln>
        </p:spPr>
      </p:pic>
      <p:pic>
        <p:nvPicPr>
          <p:cNvPr id="86" name="Grafik 1"/>
          <p:cNvPicPr/>
          <p:nvPr/>
        </p:nvPicPr>
        <p:blipFill>
          <a:blip r:embed="rId15"/>
          <a:srcRect l="10221" t="16030" r="10394" b="16030"/>
          <a:stretch/>
        </p:blipFill>
        <p:spPr>
          <a:xfrm>
            <a:off x="8871120" y="4948200"/>
            <a:ext cx="728640" cy="297360"/>
          </a:xfrm>
          <a:prstGeom prst="rect">
            <a:avLst/>
          </a:prstGeom>
          <a:ln>
            <a:noFill/>
          </a:ln>
        </p:spPr>
      </p:pic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504000" y="1526760"/>
            <a:ext cx="9071640" cy="333360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solidFill>
                  <a:srgbClr val="595959"/>
                </a:solidFill>
                <a:latin typeface="Arial"/>
              </a:rPr>
              <a:t>Textmasterformat bearbeiten</a:t>
            </a:r>
          </a:p>
          <a:p>
            <a:pPr marL="864000" lvl="1" indent="-324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strike="noStrike" spc="-1">
                <a:solidFill>
                  <a:srgbClr val="595959"/>
                </a:solidFill>
                <a:latin typeface="Arial"/>
              </a:rPr>
              <a:t>Zweite Ebene</a:t>
            </a:r>
          </a:p>
          <a:p>
            <a:pPr marL="1296000" lvl="2" indent="-288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solidFill>
                  <a:srgbClr val="595959"/>
                </a:solidFill>
                <a:latin typeface="Arial"/>
              </a:rPr>
              <a:t>Dritte Ebene</a:t>
            </a:r>
          </a:p>
          <a:p>
            <a:pPr marL="1728000" lvl="3" indent="-216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solidFill>
                  <a:srgbClr val="595959"/>
                </a:solidFill>
                <a:latin typeface="Arial"/>
              </a:rPr>
              <a:t>Vierte Ebene</a:t>
            </a:r>
          </a:p>
          <a:p>
            <a:pPr marL="2160000" lvl="4" indent="-216000">
              <a:lnSpc>
                <a:spcPct val="100000"/>
              </a:lnSpc>
              <a:spcBef>
                <a:spcPts val="3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strike="noStrike" spc="-1">
                <a:solidFill>
                  <a:srgbClr val="595959"/>
                </a:solidFill>
                <a:latin typeface="Arial"/>
              </a:rPr>
              <a:t>Fünfte Ebene</a:t>
            </a:r>
          </a:p>
        </p:txBody>
      </p:sp>
      <p:sp>
        <p:nvSpPr>
          <p:cNvPr id="88" name="PlaceHolder 4"/>
          <p:cNvSpPr>
            <a:spLocks noGrp="1"/>
          </p:cNvSpPr>
          <p:nvPr>
            <p:ph type="title"/>
          </p:nvPr>
        </p:nvSpPr>
        <p:spPr>
          <a:xfrm>
            <a:off x="504000" y="572400"/>
            <a:ext cx="9071640" cy="881640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de-DE" sz="4000" b="0" strike="noStrike" spc="-1">
                <a:solidFill>
                  <a:srgbClr val="404040"/>
                </a:solidFill>
                <a:latin typeface="Garamond"/>
              </a:rPr>
              <a:t>Titelmasterformat durch Klicken bearbeiten</a:t>
            </a:r>
            <a:endParaRPr lang="de-DE" sz="4000" b="0" strike="noStrike" spc="-1">
              <a:solidFill>
                <a:srgbClr val="000000"/>
              </a:solidFill>
              <a:latin typeface="Georgi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dt"/>
          </p:nvPr>
        </p:nvSpPr>
        <p:spPr>
          <a:xfrm>
            <a:off x="503280" y="516492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endParaRPr lang="de-DE" sz="2400" b="0" strike="noStrike" spc="-1">
              <a:latin typeface="Times New Roman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ftr"/>
          </p:nvPr>
        </p:nvSpPr>
        <p:spPr>
          <a:xfrm>
            <a:off x="3447000" y="5164920"/>
            <a:ext cx="3194640" cy="390960"/>
          </a:xfrm>
          <a:prstGeom prst="rect">
            <a:avLst/>
          </a:prstGeom>
        </p:spPr>
        <p:txBody>
          <a:bodyPr lIns="0" tIns="0" rIns="0" bIns="0" anchorCtr="1"/>
          <a:lstStyle/>
          <a:p>
            <a:endParaRPr lang="de-DE" sz="2400" b="0" strike="noStrike" spc="-1">
              <a:latin typeface="Times New Roman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sldNum"/>
          </p:nvPr>
        </p:nvSpPr>
        <p:spPr>
          <a:xfrm>
            <a:off x="7226640" y="516492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pPr algn="r">
              <a:lnSpc>
                <a:spcPct val="100000"/>
              </a:lnSpc>
            </a:pPr>
            <a:fld id="{8175D148-1C9E-4B88-9565-DD5C18D68ED4}" type="slidenum">
              <a:rPr lang="de-DE" sz="1400" b="0" strike="noStrike" spc="-1">
                <a:solidFill>
                  <a:srgbClr val="000000"/>
                </a:solidFill>
                <a:latin typeface="Times New Roman"/>
                <a:ea typeface="Lucida Sans Unicode"/>
              </a:rPr>
              <a:t>‹Nr.›</a:t>
            </a:fld>
            <a:endParaRPr lang="de-DE" sz="1400" b="0" strike="noStrike" spc="-1">
              <a:latin typeface="Times New Roman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title"/>
          </p:nvPr>
        </p:nvSpPr>
        <p:spPr>
          <a:xfrm>
            <a:off x="503280" y="225720"/>
            <a:ext cx="907128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DE" sz="33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129" name="PlaceHolder 5"/>
          <p:cNvSpPr>
            <a:spLocks noGrp="1"/>
          </p:cNvSpPr>
          <p:nvPr>
            <p:ph type="body"/>
          </p:nvPr>
        </p:nvSpPr>
        <p:spPr>
          <a:xfrm>
            <a:off x="503280" y="1326240"/>
            <a:ext cx="907128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05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39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84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1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62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42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15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0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5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0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5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0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5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1"/>
          <p:cNvSpPr txBox="1"/>
          <p:nvPr/>
        </p:nvSpPr>
        <p:spPr>
          <a:xfrm>
            <a:off x="504000" y="57240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255" name="TextShape 2"/>
          <p:cNvSpPr txBox="1"/>
          <p:nvPr/>
        </p:nvSpPr>
        <p:spPr>
          <a:xfrm>
            <a:off x="432000" y="972000"/>
            <a:ext cx="9071640" cy="3333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algn="ctr">
              <a:spcBef>
                <a:spcPts val="1168"/>
              </a:spcBef>
            </a:pPr>
            <a:endParaRPr lang="de-DE" sz="1990" b="0" strike="noStrike" spc="-1">
              <a:solidFill>
                <a:srgbClr val="595959"/>
              </a:solidFill>
              <a:latin typeface="Arial"/>
            </a:endParaRPr>
          </a:p>
          <a:p>
            <a:pPr algn="ctr">
              <a:spcBef>
                <a:spcPts val="1168"/>
              </a:spcBef>
            </a:pPr>
            <a:r>
              <a:rPr lang="de-DE" sz="4000" b="0" i="1" strike="noStrike" spc="-1">
                <a:solidFill>
                  <a:srgbClr val="00000A"/>
                </a:solidFill>
                <a:latin typeface="Arial"/>
                <a:ea typeface="Calibri"/>
              </a:rPr>
              <a:t>Warum in die Ferne schweifen ...?</a:t>
            </a:r>
            <a:endParaRPr lang="de-DE" sz="4000" b="0" strike="noStrike" spc="-1">
              <a:solidFill>
                <a:srgbClr val="595959"/>
              </a:solidFill>
              <a:latin typeface="Arial"/>
            </a:endParaRPr>
          </a:p>
          <a:p>
            <a:pPr algn="ctr">
              <a:spcBef>
                <a:spcPts val="1168"/>
              </a:spcBef>
            </a:pPr>
            <a:r>
              <a:rPr lang="de-DE" sz="4000" b="0" strike="noStrike" spc="-1">
                <a:solidFill>
                  <a:srgbClr val="00000A"/>
                </a:solidFill>
                <a:latin typeface="Arial"/>
                <a:ea typeface="Calibri"/>
              </a:rPr>
              <a:t>Kleinere Gedenkstätten und Gedenkorte in den Unterricht einbinden </a:t>
            </a:r>
            <a:endParaRPr lang="de-DE" sz="4000" b="0" strike="noStrike" spc="-1">
              <a:solidFill>
                <a:srgbClr val="595959"/>
              </a:solidFill>
              <a:latin typeface="Arial"/>
            </a:endParaRPr>
          </a:p>
          <a:p>
            <a:endParaRPr lang="de-DE" sz="4000" b="0" strike="noStrike" spc="-1">
              <a:solidFill>
                <a:srgbClr val="595959"/>
              </a:solidFill>
              <a:latin typeface="Arial"/>
            </a:endParaRPr>
          </a:p>
          <a:p>
            <a:pPr algn="ctr">
              <a:spcBef>
                <a:spcPts val="1168"/>
              </a:spcBef>
            </a:pPr>
            <a:endParaRPr lang="de-DE" sz="4000" b="0" strike="noStrike" spc="-1">
              <a:solidFill>
                <a:srgbClr val="595959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TextShape 1"/>
          <p:cNvSpPr txBox="1"/>
          <p:nvPr/>
        </p:nvSpPr>
        <p:spPr>
          <a:xfrm>
            <a:off x="504000" y="57240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2800" b="0" strike="noStrike" spc="-1">
                <a:solidFill>
                  <a:srgbClr val="000000"/>
                </a:solidFill>
                <a:latin typeface="Georgia"/>
              </a:rPr>
              <a:t>Entscheidungsspielräume und Handlungsmöglichkeiten</a:t>
            </a:r>
            <a:br/>
            <a:r>
              <a:rPr lang="de-DE" sz="2400" b="0" i="1" strike="noStrike" spc="-1">
                <a:solidFill>
                  <a:srgbClr val="000000"/>
                </a:solidFill>
                <a:latin typeface="Georgia"/>
              </a:rPr>
              <a:t>zwischen Zustimmung, Unterdrückung und Widerstand</a:t>
            </a:r>
            <a:endParaRPr lang="de-DE" sz="240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308" name="TextShape 2"/>
          <p:cNvSpPr txBox="1"/>
          <p:nvPr/>
        </p:nvSpPr>
        <p:spPr>
          <a:xfrm>
            <a:off x="504000" y="1526760"/>
            <a:ext cx="9071640" cy="3333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de-DE" sz="1990" b="0" strike="noStrike" spc="-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10" name="TextShape 3"/>
          <p:cNvSpPr txBox="1"/>
          <p:nvPr/>
        </p:nvSpPr>
        <p:spPr>
          <a:xfrm>
            <a:off x="5688000" y="1584000"/>
            <a:ext cx="4032000" cy="2649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0" strike="noStrike" spc="-1">
                <a:latin typeface="Arial"/>
              </a:rPr>
              <a:t>Wer treibt die Einrichtung des „Kinderheims“ voran? Warum?</a:t>
            </a:r>
          </a:p>
          <a:p>
            <a:endParaRPr lang="de-DE" sz="1800" b="0" strike="noStrike" spc="-1">
              <a:latin typeface="Arial"/>
            </a:endParaRPr>
          </a:p>
          <a:p>
            <a:r>
              <a:rPr lang="de-DE" sz="1800" b="0" strike="noStrike" spc="-1">
                <a:latin typeface="Arial"/>
              </a:rPr>
              <a:t>Welche Haltung nahmen die Nachbarn ein? Warum?</a:t>
            </a:r>
          </a:p>
          <a:p>
            <a:endParaRPr lang="de-DE" sz="1800" b="0" strike="noStrike" spc="-1">
              <a:latin typeface="Arial"/>
            </a:endParaRPr>
          </a:p>
          <a:p>
            <a:r>
              <a:rPr lang="de-DE" sz="1800" b="0" strike="noStrike" spc="-1">
                <a:latin typeface="Arial"/>
              </a:rPr>
              <a:t>Gab es Formen der Verweigerung? Welche?</a:t>
            </a:r>
          </a:p>
          <a:p>
            <a:endParaRPr lang="de-DE" sz="1800" b="0" strike="noStrike" spc="-1">
              <a:latin typeface="Arial"/>
            </a:endParaRPr>
          </a:p>
          <a:p>
            <a:r>
              <a:rPr lang="de-DE" sz="1800" b="0" strike="noStrike" spc="-1">
                <a:latin typeface="Arial"/>
              </a:rPr>
              <a:t>War Widerstand/Hilfe möglich? Wie?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143AC28-31C0-49A2-8774-680E6CB9EA5B}"/>
              </a:ext>
            </a:extLst>
          </p:cNvPr>
          <p:cNvSpPr txBox="1"/>
          <p:nvPr/>
        </p:nvSpPr>
        <p:spPr>
          <a:xfrm>
            <a:off x="596630" y="2604442"/>
            <a:ext cx="1384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Bild ohne Nutzungsrecht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503640" y="178920"/>
            <a:ext cx="9071640" cy="1040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3600" b="0" strike="noStrike" spc="-1">
                <a:solidFill>
                  <a:srgbClr val="000000"/>
                </a:solidFill>
                <a:latin typeface="Georgia"/>
              </a:rPr>
              <a:t>Vom Ereignis zur Struktur: Handlungsmuster und Motive</a:t>
            </a:r>
          </a:p>
        </p:txBody>
      </p:sp>
      <p:pic>
        <p:nvPicPr>
          <p:cNvPr id="312" name="Grafik 311"/>
          <p:cNvPicPr/>
          <p:nvPr/>
        </p:nvPicPr>
        <p:blipFill>
          <a:blip r:embed="rId2"/>
          <a:stretch/>
        </p:blipFill>
        <p:spPr>
          <a:xfrm>
            <a:off x="2447640" y="1000440"/>
            <a:ext cx="5544000" cy="4178160"/>
          </a:xfrm>
          <a:prstGeom prst="rect">
            <a:avLst/>
          </a:prstGeom>
          <a:ln>
            <a:noFill/>
          </a:ln>
        </p:spPr>
      </p:pic>
      <p:sp>
        <p:nvSpPr>
          <p:cNvPr id="313" name="TextShape 2"/>
          <p:cNvSpPr txBox="1"/>
          <p:nvPr/>
        </p:nvSpPr>
        <p:spPr>
          <a:xfrm>
            <a:off x="4175640" y="1655640"/>
            <a:ext cx="1872000" cy="12837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de-DE" sz="2200" b="1" strike="noStrike" spc="-1">
                <a:latin typeface="Arial"/>
              </a:rPr>
              <a:t>Mitmachen</a:t>
            </a:r>
            <a:endParaRPr lang="de-DE" sz="2200" b="0" strike="noStrike" spc="-1">
              <a:latin typeface="Arial"/>
            </a:endParaRPr>
          </a:p>
          <a:p>
            <a:pPr algn="ctr"/>
            <a:r>
              <a:rPr lang="de-DE" sz="2200" b="1" strike="noStrike" spc="-1">
                <a:latin typeface="Arial"/>
              </a:rPr>
              <a:t>-</a:t>
            </a:r>
            <a:endParaRPr lang="de-DE" sz="2200" b="0" strike="noStrike" spc="-1">
              <a:latin typeface="Arial"/>
            </a:endParaRPr>
          </a:p>
          <a:p>
            <a:pPr algn="ctr"/>
            <a:r>
              <a:rPr lang="de-DE" sz="2200" b="1" strike="noStrike" spc="-1">
                <a:latin typeface="Arial"/>
              </a:rPr>
              <a:t>Profitieren</a:t>
            </a:r>
            <a:endParaRPr lang="de-DE" sz="2200" b="0" strike="noStrike" spc="-1">
              <a:latin typeface="Arial"/>
            </a:endParaRPr>
          </a:p>
          <a:p>
            <a:endParaRPr lang="de-DE" sz="2200" b="0" strike="noStrike" spc="-1">
              <a:latin typeface="Arial"/>
            </a:endParaRPr>
          </a:p>
        </p:txBody>
      </p:sp>
      <p:sp>
        <p:nvSpPr>
          <p:cNvPr id="314" name="TextShape 3"/>
          <p:cNvSpPr txBox="1"/>
          <p:nvPr/>
        </p:nvSpPr>
        <p:spPr>
          <a:xfrm>
            <a:off x="5581080" y="3276360"/>
            <a:ext cx="1879560" cy="13665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de-DE" sz="2200" b="1" strike="noStrike" spc="-1">
                <a:latin typeface="Arial"/>
              </a:rPr>
              <a:t>Verweigern</a:t>
            </a:r>
            <a:endParaRPr lang="de-DE" sz="2200" b="0" strike="noStrike" spc="-1">
              <a:latin typeface="Arial"/>
            </a:endParaRPr>
          </a:p>
          <a:p>
            <a:pPr algn="ctr"/>
            <a:r>
              <a:rPr lang="de-DE" sz="2200" b="1" strike="noStrike" spc="-1">
                <a:latin typeface="Arial"/>
              </a:rPr>
              <a:t>-</a:t>
            </a:r>
            <a:endParaRPr lang="de-DE" sz="2200" b="0" strike="noStrike" spc="-1">
              <a:latin typeface="Arial"/>
            </a:endParaRPr>
          </a:p>
          <a:p>
            <a:pPr algn="ctr"/>
            <a:r>
              <a:rPr lang="de-DE" sz="2200" b="1" strike="noStrike" spc="-1">
                <a:latin typeface="Arial"/>
              </a:rPr>
              <a:t>Widerstand </a:t>
            </a:r>
            <a:endParaRPr lang="de-DE" sz="2200" b="0" strike="noStrike" spc="-1">
              <a:latin typeface="Arial"/>
            </a:endParaRPr>
          </a:p>
        </p:txBody>
      </p:sp>
      <p:sp>
        <p:nvSpPr>
          <p:cNvPr id="315" name="TextShape 4"/>
          <p:cNvSpPr txBox="1"/>
          <p:nvPr/>
        </p:nvSpPr>
        <p:spPr>
          <a:xfrm>
            <a:off x="2807640" y="3302640"/>
            <a:ext cx="2271960" cy="1340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de-DE" sz="2200" b="1" strike="noStrike" spc="-1">
                <a:latin typeface="Arial"/>
              </a:rPr>
              <a:t>Unterdrücken</a:t>
            </a:r>
            <a:endParaRPr lang="de-DE" sz="2200" b="0" strike="noStrike" spc="-1">
              <a:latin typeface="Arial"/>
            </a:endParaRPr>
          </a:p>
          <a:p>
            <a:pPr algn="ctr"/>
            <a:r>
              <a:rPr lang="de-DE" sz="2200" b="1" strike="noStrike" spc="-1">
                <a:latin typeface="Arial"/>
              </a:rPr>
              <a:t>-</a:t>
            </a:r>
            <a:endParaRPr lang="de-DE" sz="2200" b="0" strike="noStrike" spc="-1">
              <a:latin typeface="Arial"/>
            </a:endParaRPr>
          </a:p>
          <a:p>
            <a:pPr algn="ctr"/>
            <a:r>
              <a:rPr lang="de-DE" sz="2200" b="1" strike="noStrike" spc="-1">
                <a:latin typeface="Arial"/>
              </a:rPr>
              <a:t>Verfolgen</a:t>
            </a:r>
            <a:endParaRPr lang="de-DE" sz="2200" b="0" strike="noStrike" spc="-1">
              <a:latin typeface="Arial"/>
            </a:endParaRPr>
          </a:p>
        </p:txBody>
      </p:sp>
      <p:sp>
        <p:nvSpPr>
          <p:cNvPr id="316" name="CustomShape 5"/>
          <p:cNvSpPr/>
          <p:nvPr/>
        </p:nvSpPr>
        <p:spPr>
          <a:xfrm>
            <a:off x="6551640" y="1325880"/>
            <a:ext cx="2016000" cy="473400"/>
          </a:xfrm>
          <a:custGeom>
            <a:avLst/>
            <a:gdLst/>
            <a:ahLst/>
            <a:cxnLst/>
            <a:rect l="0" t="0" r="r" b="b"/>
            <a:pathLst>
              <a:path w="5602" h="1317">
                <a:moveTo>
                  <a:pt x="219" y="0"/>
                </a:moveTo>
                <a:cubicBezTo>
                  <a:pt x="109" y="0"/>
                  <a:pt x="0" y="109"/>
                  <a:pt x="0" y="219"/>
                </a:cubicBezTo>
                <a:lnTo>
                  <a:pt x="0" y="1096"/>
                </a:lnTo>
                <a:cubicBezTo>
                  <a:pt x="0" y="1206"/>
                  <a:pt x="109" y="1316"/>
                  <a:pt x="219" y="1316"/>
                </a:cubicBezTo>
                <a:lnTo>
                  <a:pt x="5381" y="1316"/>
                </a:lnTo>
                <a:cubicBezTo>
                  <a:pt x="5491" y="1316"/>
                  <a:pt x="5601" y="1206"/>
                  <a:pt x="5601" y="1096"/>
                </a:cubicBezTo>
                <a:lnTo>
                  <a:pt x="5601" y="219"/>
                </a:lnTo>
                <a:cubicBezTo>
                  <a:pt x="5601" y="109"/>
                  <a:pt x="5491" y="0"/>
                  <a:pt x="5381" y="0"/>
                </a:cubicBezTo>
                <a:lnTo>
                  <a:pt x="219" y="0"/>
                </a:lnTo>
              </a:path>
            </a:pathLst>
          </a:custGeom>
          <a:solidFill>
            <a:srgbClr val="ADC5E7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de-DE" sz="1800" b="0" strike="noStrike" spc="-1">
                <a:latin typeface="Arial"/>
              </a:rPr>
              <a:t>Gruppendynamik</a:t>
            </a:r>
          </a:p>
        </p:txBody>
      </p:sp>
      <p:sp>
        <p:nvSpPr>
          <p:cNvPr id="317" name="CustomShape 6"/>
          <p:cNvSpPr/>
          <p:nvPr/>
        </p:nvSpPr>
        <p:spPr>
          <a:xfrm>
            <a:off x="1943640" y="1254240"/>
            <a:ext cx="2016000" cy="473400"/>
          </a:xfrm>
          <a:custGeom>
            <a:avLst/>
            <a:gdLst/>
            <a:ahLst/>
            <a:cxnLst/>
            <a:rect l="0" t="0" r="r" b="b"/>
            <a:pathLst>
              <a:path w="5602" h="1317">
                <a:moveTo>
                  <a:pt x="219" y="0"/>
                </a:moveTo>
                <a:cubicBezTo>
                  <a:pt x="109" y="0"/>
                  <a:pt x="0" y="109"/>
                  <a:pt x="0" y="219"/>
                </a:cubicBezTo>
                <a:lnTo>
                  <a:pt x="0" y="1096"/>
                </a:lnTo>
                <a:cubicBezTo>
                  <a:pt x="0" y="1206"/>
                  <a:pt x="109" y="1316"/>
                  <a:pt x="219" y="1316"/>
                </a:cubicBezTo>
                <a:lnTo>
                  <a:pt x="5381" y="1316"/>
                </a:lnTo>
                <a:cubicBezTo>
                  <a:pt x="5491" y="1316"/>
                  <a:pt x="5601" y="1206"/>
                  <a:pt x="5601" y="1096"/>
                </a:cubicBezTo>
                <a:lnTo>
                  <a:pt x="5601" y="219"/>
                </a:lnTo>
                <a:cubicBezTo>
                  <a:pt x="5601" y="109"/>
                  <a:pt x="5491" y="0"/>
                  <a:pt x="5381" y="0"/>
                </a:cubicBezTo>
                <a:lnTo>
                  <a:pt x="219" y="0"/>
                </a:lnTo>
              </a:path>
            </a:pathLst>
          </a:custGeom>
          <a:solidFill>
            <a:srgbClr val="ADC5E7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de-DE" sz="1800" b="0" strike="noStrike" spc="-1">
                <a:latin typeface="Arial"/>
              </a:rPr>
              <a:t>Denunziation</a:t>
            </a:r>
          </a:p>
        </p:txBody>
      </p:sp>
      <p:sp>
        <p:nvSpPr>
          <p:cNvPr id="318" name="CustomShape 7"/>
          <p:cNvSpPr/>
          <p:nvPr/>
        </p:nvSpPr>
        <p:spPr>
          <a:xfrm>
            <a:off x="215640" y="3311640"/>
            <a:ext cx="2016000" cy="473400"/>
          </a:xfrm>
          <a:custGeom>
            <a:avLst/>
            <a:gdLst/>
            <a:ahLst/>
            <a:cxnLst/>
            <a:rect l="0" t="0" r="r" b="b"/>
            <a:pathLst>
              <a:path w="5602" h="1317">
                <a:moveTo>
                  <a:pt x="219" y="0"/>
                </a:moveTo>
                <a:cubicBezTo>
                  <a:pt x="109" y="0"/>
                  <a:pt x="0" y="109"/>
                  <a:pt x="0" y="219"/>
                </a:cubicBezTo>
                <a:lnTo>
                  <a:pt x="0" y="1096"/>
                </a:lnTo>
                <a:cubicBezTo>
                  <a:pt x="0" y="1206"/>
                  <a:pt x="109" y="1316"/>
                  <a:pt x="219" y="1316"/>
                </a:cubicBezTo>
                <a:lnTo>
                  <a:pt x="5381" y="1316"/>
                </a:lnTo>
                <a:cubicBezTo>
                  <a:pt x="5491" y="1316"/>
                  <a:pt x="5601" y="1206"/>
                  <a:pt x="5601" y="1096"/>
                </a:cubicBezTo>
                <a:lnTo>
                  <a:pt x="5601" y="219"/>
                </a:lnTo>
                <a:cubicBezTo>
                  <a:pt x="5601" y="109"/>
                  <a:pt x="5491" y="0"/>
                  <a:pt x="5381" y="0"/>
                </a:cubicBezTo>
                <a:lnTo>
                  <a:pt x="219" y="0"/>
                </a:lnTo>
              </a:path>
            </a:pathLst>
          </a:custGeom>
          <a:solidFill>
            <a:srgbClr val="FDB94D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de-DE" sz="1800" b="0" strike="noStrike" spc="-1">
                <a:latin typeface="Arial"/>
              </a:rPr>
              <a:t>Verleumdung</a:t>
            </a:r>
          </a:p>
        </p:txBody>
      </p:sp>
      <p:sp>
        <p:nvSpPr>
          <p:cNvPr id="319" name="CustomShape 8"/>
          <p:cNvSpPr/>
          <p:nvPr/>
        </p:nvSpPr>
        <p:spPr>
          <a:xfrm>
            <a:off x="287640" y="4566240"/>
            <a:ext cx="2016000" cy="473400"/>
          </a:xfrm>
          <a:custGeom>
            <a:avLst/>
            <a:gdLst/>
            <a:ahLst/>
            <a:cxnLst/>
            <a:rect l="0" t="0" r="r" b="b"/>
            <a:pathLst>
              <a:path w="5602" h="1317">
                <a:moveTo>
                  <a:pt x="219" y="0"/>
                </a:moveTo>
                <a:cubicBezTo>
                  <a:pt x="109" y="0"/>
                  <a:pt x="0" y="109"/>
                  <a:pt x="0" y="219"/>
                </a:cubicBezTo>
                <a:lnTo>
                  <a:pt x="0" y="1096"/>
                </a:lnTo>
                <a:cubicBezTo>
                  <a:pt x="0" y="1206"/>
                  <a:pt x="109" y="1316"/>
                  <a:pt x="219" y="1316"/>
                </a:cubicBezTo>
                <a:lnTo>
                  <a:pt x="5381" y="1316"/>
                </a:lnTo>
                <a:cubicBezTo>
                  <a:pt x="5491" y="1316"/>
                  <a:pt x="5601" y="1206"/>
                  <a:pt x="5601" y="1096"/>
                </a:cubicBezTo>
                <a:lnTo>
                  <a:pt x="5601" y="219"/>
                </a:lnTo>
                <a:cubicBezTo>
                  <a:pt x="5601" y="109"/>
                  <a:pt x="5491" y="0"/>
                  <a:pt x="5381" y="0"/>
                </a:cubicBezTo>
                <a:lnTo>
                  <a:pt x="219" y="0"/>
                </a:lnTo>
              </a:path>
            </a:pathLst>
          </a:custGeom>
          <a:solidFill>
            <a:srgbClr val="FDB94D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de-DE" sz="1800" b="0" strike="noStrike" spc="-1">
                <a:latin typeface="Arial"/>
              </a:rPr>
              <a:t>Verhaftung</a:t>
            </a:r>
          </a:p>
        </p:txBody>
      </p:sp>
      <p:sp>
        <p:nvSpPr>
          <p:cNvPr id="320" name="CustomShape 9"/>
          <p:cNvSpPr/>
          <p:nvPr/>
        </p:nvSpPr>
        <p:spPr>
          <a:xfrm>
            <a:off x="7703280" y="3023280"/>
            <a:ext cx="2016000" cy="473400"/>
          </a:xfrm>
          <a:custGeom>
            <a:avLst/>
            <a:gdLst/>
            <a:ahLst/>
            <a:cxnLst/>
            <a:rect l="0" t="0" r="r" b="b"/>
            <a:pathLst>
              <a:path w="5602" h="1317">
                <a:moveTo>
                  <a:pt x="219" y="0"/>
                </a:moveTo>
                <a:cubicBezTo>
                  <a:pt x="109" y="0"/>
                  <a:pt x="0" y="109"/>
                  <a:pt x="0" y="219"/>
                </a:cubicBezTo>
                <a:lnTo>
                  <a:pt x="0" y="1096"/>
                </a:lnTo>
                <a:cubicBezTo>
                  <a:pt x="0" y="1206"/>
                  <a:pt x="109" y="1316"/>
                  <a:pt x="219" y="1316"/>
                </a:cubicBezTo>
                <a:lnTo>
                  <a:pt x="5381" y="1316"/>
                </a:lnTo>
                <a:cubicBezTo>
                  <a:pt x="5491" y="1316"/>
                  <a:pt x="5601" y="1206"/>
                  <a:pt x="5601" y="1096"/>
                </a:cubicBezTo>
                <a:lnTo>
                  <a:pt x="5601" y="219"/>
                </a:lnTo>
                <a:cubicBezTo>
                  <a:pt x="5601" y="109"/>
                  <a:pt x="5491" y="0"/>
                  <a:pt x="5381" y="0"/>
                </a:cubicBezTo>
                <a:lnTo>
                  <a:pt x="219" y="0"/>
                </a:lnTo>
              </a:path>
            </a:pathLst>
          </a:custGeom>
          <a:solidFill>
            <a:srgbClr val="89C765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de-DE" sz="1800" b="0" strike="noStrike" spc="-1">
                <a:latin typeface="Arial"/>
              </a:rPr>
              <a:t>Kein Hitler-Gruß</a:t>
            </a:r>
          </a:p>
        </p:txBody>
      </p:sp>
      <p:sp>
        <p:nvSpPr>
          <p:cNvPr id="321" name="CustomShape 10"/>
          <p:cNvSpPr/>
          <p:nvPr/>
        </p:nvSpPr>
        <p:spPr>
          <a:xfrm>
            <a:off x="7775640" y="4031640"/>
            <a:ext cx="2016000" cy="473400"/>
          </a:xfrm>
          <a:custGeom>
            <a:avLst/>
            <a:gdLst/>
            <a:ahLst/>
            <a:cxnLst/>
            <a:rect l="0" t="0" r="r" b="b"/>
            <a:pathLst>
              <a:path w="5602" h="1317">
                <a:moveTo>
                  <a:pt x="219" y="0"/>
                </a:moveTo>
                <a:cubicBezTo>
                  <a:pt x="109" y="0"/>
                  <a:pt x="0" y="109"/>
                  <a:pt x="0" y="219"/>
                </a:cubicBezTo>
                <a:lnTo>
                  <a:pt x="0" y="1096"/>
                </a:lnTo>
                <a:cubicBezTo>
                  <a:pt x="0" y="1206"/>
                  <a:pt x="109" y="1316"/>
                  <a:pt x="219" y="1316"/>
                </a:cubicBezTo>
                <a:lnTo>
                  <a:pt x="5381" y="1316"/>
                </a:lnTo>
                <a:cubicBezTo>
                  <a:pt x="5491" y="1316"/>
                  <a:pt x="5601" y="1206"/>
                  <a:pt x="5601" y="1096"/>
                </a:cubicBezTo>
                <a:lnTo>
                  <a:pt x="5601" y="219"/>
                </a:lnTo>
                <a:cubicBezTo>
                  <a:pt x="5601" y="109"/>
                  <a:pt x="5491" y="0"/>
                  <a:pt x="5381" y="0"/>
                </a:cubicBezTo>
                <a:lnTo>
                  <a:pt x="219" y="0"/>
                </a:lnTo>
              </a:path>
            </a:pathLst>
          </a:custGeom>
          <a:solidFill>
            <a:srgbClr val="89C765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de-DE" sz="1800" b="0" strike="noStrike" spc="-1">
                <a:latin typeface="Arial"/>
              </a:rPr>
              <a:t>Kritik am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TextShape 1"/>
          <p:cNvSpPr txBox="1"/>
          <p:nvPr/>
        </p:nvSpPr>
        <p:spPr>
          <a:xfrm>
            <a:off x="504360" y="25236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2400" b="0" strike="noStrike" spc="-1" dirty="0">
                <a:solidFill>
                  <a:srgbClr val="000000"/>
                </a:solidFill>
                <a:latin typeface="Georgia"/>
              </a:rPr>
              <a:t>Kleinere Gedenkorte mit digitalen Medien erkunden: </a:t>
            </a:r>
            <a:r>
              <a:rPr lang="de-DE" sz="2400" b="0" strike="noStrike" spc="-1" dirty="0" err="1">
                <a:solidFill>
                  <a:srgbClr val="000000"/>
                </a:solidFill>
                <a:latin typeface="Georgia"/>
              </a:rPr>
              <a:t>actionbound</a:t>
            </a:r>
            <a:r>
              <a:rPr lang="de-DE" sz="2400" b="0" strike="noStrike" spc="-1" dirty="0">
                <a:solidFill>
                  <a:srgbClr val="000000"/>
                </a:solidFill>
                <a:latin typeface="Georgia"/>
              </a:rPr>
              <a:t> </a:t>
            </a:r>
          </a:p>
        </p:txBody>
      </p:sp>
      <p:sp>
        <p:nvSpPr>
          <p:cNvPr id="332" name="TextShape 2"/>
          <p:cNvSpPr txBox="1"/>
          <p:nvPr/>
        </p:nvSpPr>
        <p:spPr>
          <a:xfrm>
            <a:off x="309585" y="1134000"/>
            <a:ext cx="9071640" cy="3333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r>
              <a:rPr lang="de-DE" dirty="0"/>
              <a:t>Bound: Widerstand gegen den Nationalsozialismus in</a:t>
            </a:r>
          </a:p>
          <a:p>
            <a:r>
              <a:rPr lang="de-DE" dirty="0"/>
              <a:t>Mannheim</a:t>
            </a:r>
          </a:p>
          <a:p>
            <a:pPr algn="ctr"/>
            <a:endParaRPr lang="de-DE" sz="3200" b="0" strike="noStrike" spc="-1" dirty="0">
              <a:latin typeface="Arial"/>
            </a:endParaRPr>
          </a:p>
        </p:txBody>
      </p:sp>
      <p:pic>
        <p:nvPicPr>
          <p:cNvPr id="3" name="Grafik 2" descr="Ein Bild, das Muster, weiß, nähen enthält.&#10;&#10;KI-generierte Inhalte können fehlerhaft sein.">
            <a:extLst>
              <a:ext uri="{FF2B5EF4-FFF2-40B4-BE49-F238E27FC236}">
                <a16:creationId xmlns:a16="http://schemas.microsoft.com/office/drawing/2014/main" id="{1FD7C1E9-8D36-2D3F-A1EE-735DCD3749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911" y="2682804"/>
            <a:ext cx="1816100" cy="14351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503640" y="57240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2600" b="0" strike="noStrike" spc="-1">
                <a:solidFill>
                  <a:srgbClr val="000000"/>
                </a:solidFill>
                <a:latin typeface="Georgia"/>
              </a:rPr>
              <a:t>Fazit </a:t>
            </a:r>
          </a:p>
        </p:txBody>
      </p:sp>
      <p:sp>
        <p:nvSpPr>
          <p:cNvPr id="337" name="TextShape 2"/>
          <p:cNvSpPr txBox="1"/>
          <p:nvPr/>
        </p:nvSpPr>
        <p:spPr>
          <a:xfrm>
            <a:off x="504000" y="972000"/>
            <a:ext cx="9071640" cy="38883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DE" sz="1990" b="0" strike="noStrike" spc="-1">
              <a:solidFill>
                <a:srgbClr val="595959"/>
              </a:solidFill>
              <a:latin typeface="Arial"/>
            </a:endParaRPr>
          </a:p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solidFill>
                  <a:srgbClr val="595959"/>
                </a:solidFill>
                <a:latin typeface="Arial"/>
              </a:rPr>
              <a:t>Auch kleinere Gedenkstätten/Gedenkorte eignen sich für einen kompetenzorientierten und wertebasierten Geschichtsunterricht.</a:t>
            </a:r>
          </a:p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solidFill>
                  <a:srgbClr val="595959"/>
                </a:solidFill>
                <a:latin typeface="Arial"/>
              </a:rPr>
              <a:t>Die abstrakten Prozesse werden elementarisiert und konkretisiert: Der konkrete Vorgang legt Entscheidungsmöglichkeiten und -situationen offen, nicht nur Ergebnisse. </a:t>
            </a:r>
          </a:p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solidFill>
                  <a:srgbClr val="595959"/>
                </a:solidFill>
                <a:latin typeface="Arial"/>
              </a:rPr>
              <a:t>Lebensweltbezug und projektorientiertes Arbeiten erzielen eine hohe Lerngruppenorientierung. Geschichtliche Erfahrung wird nah-bar.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extShape 1"/>
          <p:cNvSpPr txBox="1"/>
          <p:nvPr/>
        </p:nvSpPr>
        <p:spPr>
          <a:xfrm>
            <a:off x="504000" y="57240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2000" b="1" strike="noStrike" spc="-1">
                <a:solidFill>
                  <a:srgbClr val="000000"/>
                </a:solidFill>
                <a:latin typeface="Georgia"/>
              </a:rPr>
              <a:t>Unterstützungsangebote durch das Kompetenzzentrum Landeskunde (ZSL)</a:t>
            </a:r>
            <a:endParaRPr lang="de-DE" sz="200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339" name="TextShape 2"/>
          <p:cNvSpPr txBox="1"/>
          <p:nvPr/>
        </p:nvSpPr>
        <p:spPr>
          <a:xfrm>
            <a:off x="3672000" y="1526400"/>
            <a:ext cx="6408000" cy="3333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10000"/>
          </a:bodyPr>
          <a:lstStyle/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1" strike="noStrike" spc="-1">
                <a:solidFill>
                  <a:srgbClr val="000000"/>
                </a:solidFill>
                <a:latin typeface="Arial"/>
              </a:rPr>
              <a:t>Website</a:t>
            </a:r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 mit regionalen Informationen zu Partnerinstitutionen, Unterrichtsmaterialien und Best-Practise-Beispielen auf dem Landesbildungsserver (mit Karte)</a:t>
            </a:r>
            <a:endParaRPr lang="de-DE" sz="1800" b="0" strike="noStrike" spc="-1">
              <a:solidFill>
                <a:srgbClr val="595959"/>
              </a:solidFill>
              <a:latin typeface="Arial"/>
            </a:endParaRPr>
          </a:p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7 </a:t>
            </a:r>
            <a:r>
              <a:rPr lang="de-DE" sz="1800" b="1" strike="noStrike" spc="-1">
                <a:solidFill>
                  <a:srgbClr val="000000"/>
                </a:solidFill>
                <a:latin typeface="Arial"/>
              </a:rPr>
              <a:t>Fachtage Demokratiebildung</a:t>
            </a:r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 an außerschulischen Geschichtsorten SJ 21/22:</a:t>
            </a:r>
            <a:endParaRPr lang="de-DE" sz="1800" b="0" strike="noStrike" spc="-1">
              <a:solidFill>
                <a:srgbClr val="595959"/>
              </a:solidFill>
              <a:latin typeface="Arial"/>
            </a:endParaRPr>
          </a:p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600" b="0" strike="noStrike" spc="-1">
                <a:solidFill>
                  <a:srgbClr val="595959"/>
                </a:solidFill>
                <a:latin typeface="Arial"/>
              </a:rPr>
              <a:t>November 21: Stuttgart</a:t>
            </a:r>
          </a:p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600" b="0" strike="noStrike" spc="-1">
                <a:solidFill>
                  <a:srgbClr val="595959"/>
                </a:solidFill>
                <a:latin typeface="Arial"/>
              </a:rPr>
              <a:t>Februar 22: Konstanz, Sigmaringen</a:t>
            </a:r>
          </a:p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600" b="0" strike="noStrike" spc="-1">
                <a:solidFill>
                  <a:srgbClr val="595959"/>
                </a:solidFill>
                <a:latin typeface="Arial"/>
              </a:rPr>
              <a:t>März 22: Heidelberg</a:t>
            </a:r>
          </a:p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600" b="0" strike="noStrike" spc="-1">
                <a:solidFill>
                  <a:srgbClr val="595959"/>
                </a:solidFill>
                <a:latin typeface="Arial"/>
              </a:rPr>
              <a:t>April 22: Schwäbisch Hall, Karlsruhe </a:t>
            </a:r>
          </a:p>
          <a:p>
            <a:pPr marL="432000" indent="-324000"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1600" b="0" strike="noStrike" spc="-1">
                <a:solidFill>
                  <a:srgbClr val="595959"/>
                </a:solidFill>
                <a:latin typeface="Arial"/>
              </a:rPr>
              <a:t>Juni 22: Freiburg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TextShape 1"/>
          <p:cNvSpPr txBox="1"/>
          <p:nvPr/>
        </p:nvSpPr>
        <p:spPr>
          <a:xfrm>
            <a:off x="504000" y="57240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1490" b="1" strike="noStrike" spc="-1">
                <a:solidFill>
                  <a:srgbClr val="000000"/>
                </a:solidFill>
                <a:latin typeface="Georgia"/>
              </a:rPr>
              <a:t>Diskussionsfelder Gedenkstättenbesuche:</a:t>
            </a:r>
            <a:br/>
            <a:r>
              <a:rPr lang="de-DE" sz="1490" b="0" strike="noStrike" spc="-1">
                <a:solidFill>
                  <a:srgbClr val="000000"/>
                </a:solidFill>
                <a:latin typeface="Georgia"/>
              </a:rPr>
              <a:t>Wie läuft es bei uns an der Schule? Was läuft gut?</a:t>
            </a:r>
            <a:br/>
            <a:r>
              <a:rPr lang="de-DE" sz="1490" b="0" strike="noStrike" spc="-1">
                <a:solidFill>
                  <a:srgbClr val="000000"/>
                </a:solidFill>
                <a:latin typeface="Georgia"/>
              </a:rPr>
              <a:t>Was könnte verändert werden?</a:t>
            </a:r>
          </a:p>
        </p:txBody>
      </p:sp>
      <p:sp>
        <p:nvSpPr>
          <p:cNvPr id="396" name="TextShape 2"/>
          <p:cNvSpPr txBox="1"/>
          <p:nvPr/>
        </p:nvSpPr>
        <p:spPr>
          <a:xfrm>
            <a:off x="504000" y="1526400"/>
            <a:ext cx="9071640" cy="3333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de-DE" sz="1990" b="0" strike="noStrike" spc="-1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7" name="CustomShape 3"/>
          <p:cNvSpPr/>
          <p:nvPr/>
        </p:nvSpPr>
        <p:spPr>
          <a:xfrm>
            <a:off x="4032000" y="2052000"/>
            <a:ext cx="2376000" cy="540000"/>
          </a:xfrm>
          <a:custGeom>
            <a:avLst/>
            <a:gdLst/>
            <a:ahLst/>
            <a:cxnLst/>
            <a:rect l="0" t="0" r="r" b="b"/>
            <a:pathLst>
              <a:path w="6602" h="1502">
                <a:moveTo>
                  <a:pt x="0" y="750"/>
                </a:moveTo>
                <a:lnTo>
                  <a:pt x="1314" y="0"/>
                </a:lnTo>
                <a:lnTo>
                  <a:pt x="1314" y="375"/>
                </a:lnTo>
                <a:lnTo>
                  <a:pt x="5286" y="375"/>
                </a:lnTo>
                <a:lnTo>
                  <a:pt x="5286" y="0"/>
                </a:lnTo>
                <a:lnTo>
                  <a:pt x="6601" y="750"/>
                </a:lnTo>
                <a:lnTo>
                  <a:pt x="5286" y="1501"/>
                </a:lnTo>
                <a:lnTo>
                  <a:pt x="5286" y="1125"/>
                </a:lnTo>
                <a:lnTo>
                  <a:pt x="1314" y="1125"/>
                </a:lnTo>
                <a:lnTo>
                  <a:pt x="1314" y="1501"/>
                </a:lnTo>
                <a:lnTo>
                  <a:pt x="0" y="750"/>
                </a:lnTo>
              </a:path>
            </a:pathLst>
          </a:cu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DE"/>
          </a:p>
        </p:txBody>
      </p:sp>
      <p:sp>
        <p:nvSpPr>
          <p:cNvPr id="398" name="CustomShape 4"/>
          <p:cNvSpPr/>
          <p:nvPr/>
        </p:nvSpPr>
        <p:spPr>
          <a:xfrm>
            <a:off x="4032000" y="2808000"/>
            <a:ext cx="2376000" cy="540000"/>
          </a:xfrm>
          <a:custGeom>
            <a:avLst/>
            <a:gdLst/>
            <a:ahLst/>
            <a:cxnLst/>
            <a:rect l="0" t="0" r="r" b="b"/>
            <a:pathLst>
              <a:path w="6602" h="1502">
                <a:moveTo>
                  <a:pt x="0" y="750"/>
                </a:moveTo>
                <a:lnTo>
                  <a:pt x="1314" y="0"/>
                </a:lnTo>
                <a:lnTo>
                  <a:pt x="1314" y="375"/>
                </a:lnTo>
                <a:lnTo>
                  <a:pt x="5286" y="375"/>
                </a:lnTo>
                <a:lnTo>
                  <a:pt x="5286" y="0"/>
                </a:lnTo>
                <a:lnTo>
                  <a:pt x="6601" y="750"/>
                </a:lnTo>
                <a:lnTo>
                  <a:pt x="5286" y="1501"/>
                </a:lnTo>
                <a:lnTo>
                  <a:pt x="5286" y="1125"/>
                </a:lnTo>
                <a:lnTo>
                  <a:pt x="1314" y="1125"/>
                </a:lnTo>
                <a:lnTo>
                  <a:pt x="1314" y="1501"/>
                </a:lnTo>
                <a:lnTo>
                  <a:pt x="0" y="750"/>
                </a:lnTo>
              </a:path>
            </a:pathLst>
          </a:cu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DE"/>
          </a:p>
        </p:txBody>
      </p:sp>
      <p:sp>
        <p:nvSpPr>
          <p:cNvPr id="399" name="CustomShape 5"/>
          <p:cNvSpPr/>
          <p:nvPr/>
        </p:nvSpPr>
        <p:spPr>
          <a:xfrm>
            <a:off x="4032000" y="3618000"/>
            <a:ext cx="2376000" cy="540000"/>
          </a:xfrm>
          <a:custGeom>
            <a:avLst/>
            <a:gdLst/>
            <a:ahLst/>
            <a:cxnLst/>
            <a:rect l="0" t="0" r="r" b="b"/>
            <a:pathLst>
              <a:path w="6602" h="1502">
                <a:moveTo>
                  <a:pt x="0" y="750"/>
                </a:moveTo>
                <a:lnTo>
                  <a:pt x="1314" y="0"/>
                </a:lnTo>
                <a:lnTo>
                  <a:pt x="1314" y="375"/>
                </a:lnTo>
                <a:lnTo>
                  <a:pt x="5286" y="375"/>
                </a:lnTo>
                <a:lnTo>
                  <a:pt x="5286" y="0"/>
                </a:lnTo>
                <a:lnTo>
                  <a:pt x="6601" y="750"/>
                </a:lnTo>
                <a:lnTo>
                  <a:pt x="5286" y="1501"/>
                </a:lnTo>
                <a:lnTo>
                  <a:pt x="5286" y="1125"/>
                </a:lnTo>
                <a:lnTo>
                  <a:pt x="1314" y="1125"/>
                </a:lnTo>
                <a:lnTo>
                  <a:pt x="1314" y="1501"/>
                </a:lnTo>
                <a:lnTo>
                  <a:pt x="0" y="750"/>
                </a:lnTo>
              </a:path>
            </a:pathLst>
          </a:cu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DE"/>
          </a:p>
        </p:txBody>
      </p:sp>
      <p:sp>
        <p:nvSpPr>
          <p:cNvPr id="400" name="CustomShape 6"/>
          <p:cNvSpPr/>
          <p:nvPr/>
        </p:nvSpPr>
        <p:spPr>
          <a:xfrm>
            <a:off x="4032000" y="4374000"/>
            <a:ext cx="2376000" cy="540000"/>
          </a:xfrm>
          <a:custGeom>
            <a:avLst/>
            <a:gdLst/>
            <a:ahLst/>
            <a:cxnLst/>
            <a:rect l="0" t="0" r="r" b="b"/>
            <a:pathLst>
              <a:path w="6602" h="1502">
                <a:moveTo>
                  <a:pt x="0" y="750"/>
                </a:moveTo>
                <a:lnTo>
                  <a:pt x="1314" y="0"/>
                </a:lnTo>
                <a:lnTo>
                  <a:pt x="1314" y="375"/>
                </a:lnTo>
                <a:lnTo>
                  <a:pt x="5286" y="375"/>
                </a:lnTo>
                <a:lnTo>
                  <a:pt x="5286" y="0"/>
                </a:lnTo>
                <a:lnTo>
                  <a:pt x="6601" y="750"/>
                </a:lnTo>
                <a:lnTo>
                  <a:pt x="5286" y="1501"/>
                </a:lnTo>
                <a:lnTo>
                  <a:pt x="5286" y="1125"/>
                </a:lnTo>
                <a:lnTo>
                  <a:pt x="1314" y="1125"/>
                </a:lnTo>
                <a:lnTo>
                  <a:pt x="1314" y="1501"/>
                </a:lnTo>
                <a:lnTo>
                  <a:pt x="0" y="750"/>
                </a:lnTo>
              </a:path>
            </a:pathLst>
          </a:custGeom>
          <a:solidFill>
            <a:srgbClr val="729FCF"/>
          </a:solidFill>
          <a:ln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DE"/>
          </a:p>
        </p:txBody>
      </p:sp>
      <p:sp>
        <p:nvSpPr>
          <p:cNvPr id="401" name="TextShape 7"/>
          <p:cNvSpPr txBox="1"/>
          <p:nvPr/>
        </p:nvSpPr>
        <p:spPr>
          <a:xfrm>
            <a:off x="1296000" y="2214000"/>
            <a:ext cx="3024000" cy="471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>
                <a:latin typeface="Arial"/>
              </a:rPr>
              <a:t>punktuell, </a:t>
            </a:r>
          </a:p>
          <a:p>
            <a:r>
              <a:rPr lang="de-DE" sz="1350" b="0" strike="noStrike" spc="-1">
                <a:latin typeface="Arial"/>
              </a:rPr>
              <a:t>FS-Beschluss</a:t>
            </a:r>
          </a:p>
        </p:txBody>
      </p:sp>
      <p:sp>
        <p:nvSpPr>
          <p:cNvPr id="402" name="TextShape 8"/>
          <p:cNvSpPr txBox="1"/>
          <p:nvPr/>
        </p:nvSpPr>
        <p:spPr>
          <a:xfrm>
            <a:off x="6624000" y="2160000"/>
            <a:ext cx="2951640" cy="45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>
                <a:latin typeface="Arial"/>
              </a:rPr>
              <a:t>dauerhaft, im Schulcurriculum </a:t>
            </a:r>
          </a:p>
        </p:txBody>
      </p:sp>
      <p:sp>
        <p:nvSpPr>
          <p:cNvPr id="403" name="TextShape 9"/>
          <p:cNvSpPr txBox="1"/>
          <p:nvPr/>
        </p:nvSpPr>
        <p:spPr>
          <a:xfrm>
            <a:off x="6624000" y="2808000"/>
            <a:ext cx="2951640" cy="4719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>
                <a:latin typeface="Arial"/>
              </a:rPr>
              <a:t>Große Gedenkstätten</a:t>
            </a:r>
          </a:p>
          <a:p>
            <a:r>
              <a:rPr lang="de-DE" sz="1350" b="0" strike="noStrike" spc="-1">
                <a:latin typeface="Arial"/>
              </a:rPr>
              <a:t>Dachau, Natzweiler</a:t>
            </a:r>
          </a:p>
        </p:txBody>
      </p:sp>
      <p:sp>
        <p:nvSpPr>
          <p:cNvPr id="404" name="TextShape 10"/>
          <p:cNvSpPr txBox="1"/>
          <p:nvPr/>
        </p:nvSpPr>
        <p:spPr>
          <a:xfrm>
            <a:off x="1296000" y="2862000"/>
            <a:ext cx="2520000" cy="643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>
                <a:latin typeface="Arial"/>
              </a:rPr>
              <a:t>so lokal oder regional wie möglich</a:t>
            </a:r>
          </a:p>
        </p:txBody>
      </p:sp>
      <p:sp>
        <p:nvSpPr>
          <p:cNvPr id="405" name="TextShape 11"/>
          <p:cNvSpPr txBox="1"/>
          <p:nvPr/>
        </p:nvSpPr>
        <p:spPr>
          <a:xfrm>
            <a:off x="1296000" y="3706200"/>
            <a:ext cx="2160000" cy="45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>
                <a:latin typeface="Arial"/>
              </a:rPr>
              <a:t>Vorbereiteter Besuch</a:t>
            </a:r>
          </a:p>
        </p:txBody>
      </p:sp>
      <p:sp>
        <p:nvSpPr>
          <p:cNvPr id="406" name="TextShape 12"/>
          <p:cNvSpPr txBox="1"/>
          <p:nvPr/>
        </p:nvSpPr>
        <p:spPr>
          <a:xfrm>
            <a:off x="6696000" y="3672000"/>
            <a:ext cx="2592000" cy="45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>
                <a:latin typeface="Arial"/>
              </a:rPr>
              <a:t>Projektarbeit, Schülerführung</a:t>
            </a:r>
          </a:p>
        </p:txBody>
      </p:sp>
      <p:sp>
        <p:nvSpPr>
          <p:cNvPr id="407" name="TextShape 13"/>
          <p:cNvSpPr txBox="1"/>
          <p:nvPr/>
        </p:nvSpPr>
        <p:spPr>
          <a:xfrm>
            <a:off x="1296000" y="4428000"/>
            <a:ext cx="2592000" cy="6436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 dirty="0">
                <a:latin typeface="Arial"/>
              </a:rPr>
              <a:t>Fachlichkeit, Geschichtsbewusstsein</a:t>
            </a:r>
          </a:p>
        </p:txBody>
      </p:sp>
      <p:sp>
        <p:nvSpPr>
          <p:cNvPr id="408" name="TextShape 14"/>
          <p:cNvSpPr txBox="1"/>
          <p:nvPr/>
        </p:nvSpPr>
        <p:spPr>
          <a:xfrm>
            <a:off x="6768000" y="4374000"/>
            <a:ext cx="2808000" cy="45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>
                <a:latin typeface="Arial"/>
              </a:rPr>
              <a:t>Emotionalität, Anteilnahme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extShape 1"/>
          <p:cNvSpPr txBox="1"/>
          <p:nvPr/>
        </p:nvSpPr>
        <p:spPr>
          <a:xfrm>
            <a:off x="504000" y="57240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de-DE" sz="1490" b="0" strike="noStrike" spc="-1">
              <a:solidFill>
                <a:srgbClr val="000000"/>
              </a:solidFill>
              <a:latin typeface="Georgia"/>
            </a:endParaRPr>
          </a:p>
        </p:txBody>
      </p:sp>
      <p:sp>
        <p:nvSpPr>
          <p:cNvPr id="257" name="TextShape 2"/>
          <p:cNvSpPr txBox="1"/>
          <p:nvPr/>
        </p:nvSpPr>
        <p:spPr>
          <a:xfrm>
            <a:off x="504000" y="1526760"/>
            <a:ext cx="9071640" cy="3333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108000" algn="ctr">
              <a:spcBef>
                <a:spcPts val="1168"/>
              </a:spcBef>
              <a:buClr>
                <a:srgbClr val="000000"/>
              </a:buClr>
              <a:buSzPct val="45000"/>
            </a:pPr>
            <a:r>
              <a:rPr lang="de-DE" sz="3600" b="0" strike="noStrike" spc="-1">
                <a:solidFill>
                  <a:srgbClr val="595959"/>
                </a:solidFill>
                <a:latin typeface="Arial"/>
                <a:ea typeface="Microsoft YaHei"/>
              </a:rPr>
              <a:t>„Das gab es auch bei uns?!“: </a:t>
            </a:r>
            <a:endParaRPr lang="de-DE" sz="3600" b="0" strike="noStrike" spc="-1">
              <a:solidFill>
                <a:srgbClr val="595959"/>
              </a:solidFill>
              <a:latin typeface="Arial"/>
            </a:endParaRPr>
          </a:p>
          <a:p>
            <a:pPr marL="108000" algn="ctr">
              <a:spcBef>
                <a:spcPts val="1168"/>
              </a:spcBef>
              <a:buClr>
                <a:srgbClr val="000000"/>
              </a:buClr>
              <a:buSzPct val="45000"/>
            </a:pPr>
            <a:r>
              <a:rPr lang="de-DE" sz="3600" b="0" strike="noStrike" spc="-1" dirty="0">
                <a:solidFill>
                  <a:srgbClr val="595959"/>
                </a:solidFill>
                <a:latin typeface="Arial"/>
              </a:rPr>
              <a:t>Das pädagogisch-didaktische Potenzial kleinerer Gedenkstätten/Gedenkorte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Shape 1"/>
          <p:cNvSpPr txBox="1"/>
          <p:nvPr/>
        </p:nvSpPr>
        <p:spPr>
          <a:xfrm>
            <a:off x="504360" y="14436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br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Das pädagogisch-didaktische Potenzial kleinerer Gedenkstätten/Gedenkorte</a:t>
            </a:r>
            <a:endParaRPr lang="de-DE" sz="1800" b="0" strike="noStrike" spc="-1">
              <a:solidFill>
                <a:srgbClr val="000000"/>
              </a:solidFill>
              <a:latin typeface="Georgia"/>
            </a:endParaRPr>
          </a:p>
        </p:txBody>
      </p:sp>
      <p:pic>
        <p:nvPicPr>
          <p:cNvPr id="259" name="Grafik 258"/>
          <p:cNvPicPr/>
          <p:nvPr/>
        </p:nvPicPr>
        <p:blipFill>
          <a:blip r:embed="rId2"/>
          <a:stretch/>
        </p:blipFill>
        <p:spPr>
          <a:xfrm>
            <a:off x="3096000" y="2131200"/>
            <a:ext cx="3315600" cy="1864800"/>
          </a:xfrm>
          <a:prstGeom prst="rect">
            <a:avLst/>
          </a:prstGeom>
          <a:ln>
            <a:noFill/>
          </a:ln>
        </p:spPr>
      </p:pic>
      <p:sp>
        <p:nvSpPr>
          <p:cNvPr id="260" name="TextShape 2"/>
          <p:cNvSpPr txBox="1"/>
          <p:nvPr/>
        </p:nvSpPr>
        <p:spPr>
          <a:xfrm>
            <a:off x="3096000" y="1458000"/>
            <a:ext cx="3312000" cy="8582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Friedhof der Ausländerkinder-Pflegestätte Gantenwald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261" name="TextShape 3"/>
          <p:cNvSpPr txBox="1"/>
          <p:nvPr/>
        </p:nvSpPr>
        <p:spPr>
          <a:xfrm>
            <a:off x="3024000" y="4114080"/>
            <a:ext cx="5472000" cy="2811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>
                <a:latin typeface="Arial"/>
              </a:rPr>
              <a:t>„Hier sieht man ja fast gar nichts“!</a:t>
            </a:r>
          </a:p>
        </p:txBody>
      </p:sp>
      <p:pic>
        <p:nvPicPr>
          <p:cNvPr id="262" name="Grafik 261"/>
          <p:cNvPicPr/>
          <p:nvPr/>
        </p:nvPicPr>
        <p:blipFill>
          <a:blip r:embed="rId3"/>
          <a:stretch/>
        </p:blipFill>
        <p:spPr>
          <a:xfrm>
            <a:off x="6984000" y="2268000"/>
            <a:ext cx="2759760" cy="1552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TextShape 1"/>
          <p:cNvSpPr txBox="1"/>
          <p:nvPr/>
        </p:nvSpPr>
        <p:spPr>
          <a:xfrm>
            <a:off x="504360" y="14436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br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Das pädagogisch-didaktische Potenzial kleinerer Gedenkstätten/Gedenkorte</a:t>
            </a:r>
            <a:endParaRPr lang="de-DE" sz="1800" b="0" strike="noStrike" spc="-1">
              <a:solidFill>
                <a:srgbClr val="000000"/>
              </a:solidFill>
              <a:latin typeface="Georgia"/>
            </a:endParaRPr>
          </a:p>
        </p:txBody>
      </p:sp>
      <p:pic>
        <p:nvPicPr>
          <p:cNvPr id="264" name="Grafik 263"/>
          <p:cNvPicPr/>
          <p:nvPr/>
        </p:nvPicPr>
        <p:blipFill>
          <a:blip r:embed="rId2"/>
          <a:stretch/>
        </p:blipFill>
        <p:spPr>
          <a:xfrm>
            <a:off x="3096000" y="2131200"/>
            <a:ext cx="3315600" cy="1864800"/>
          </a:xfrm>
          <a:prstGeom prst="rect">
            <a:avLst/>
          </a:prstGeom>
          <a:ln>
            <a:noFill/>
          </a:ln>
        </p:spPr>
      </p:pic>
      <p:sp>
        <p:nvSpPr>
          <p:cNvPr id="265" name="TextShape 2"/>
          <p:cNvSpPr txBox="1"/>
          <p:nvPr/>
        </p:nvSpPr>
        <p:spPr>
          <a:xfrm>
            <a:off x="3096000" y="1458000"/>
            <a:ext cx="3312000" cy="8582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Friedhof der Ausländerkinder-Pflegestätte Gantenwald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266" name="TextShape 3"/>
          <p:cNvSpPr txBox="1"/>
          <p:nvPr/>
        </p:nvSpPr>
        <p:spPr>
          <a:xfrm>
            <a:off x="3024000" y="4114080"/>
            <a:ext cx="5472000" cy="2811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350" b="0" strike="noStrike" spc="-1">
                <a:latin typeface="Arial"/>
              </a:rPr>
              <a:t>„Hier sieht man ja fast gar nichts“!</a:t>
            </a:r>
          </a:p>
        </p:txBody>
      </p:sp>
      <p:pic>
        <p:nvPicPr>
          <p:cNvPr id="267" name="Grafik 266"/>
          <p:cNvPicPr/>
          <p:nvPr/>
        </p:nvPicPr>
        <p:blipFill>
          <a:blip r:embed="rId3"/>
          <a:stretch/>
        </p:blipFill>
        <p:spPr>
          <a:xfrm>
            <a:off x="6984000" y="2268000"/>
            <a:ext cx="2759760" cy="1552320"/>
          </a:xfrm>
          <a:prstGeom prst="rect">
            <a:avLst/>
          </a:prstGeom>
          <a:ln>
            <a:noFill/>
          </a:ln>
        </p:spPr>
      </p:pic>
      <p:pic>
        <p:nvPicPr>
          <p:cNvPr id="268" name="Grafik 267"/>
          <p:cNvPicPr/>
          <p:nvPr/>
        </p:nvPicPr>
        <p:blipFill>
          <a:blip r:embed="rId4"/>
          <a:stretch/>
        </p:blipFill>
        <p:spPr>
          <a:xfrm>
            <a:off x="186120" y="2106000"/>
            <a:ext cx="5861880" cy="20566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extShape 1"/>
          <p:cNvSpPr txBox="1"/>
          <p:nvPr/>
        </p:nvSpPr>
        <p:spPr>
          <a:xfrm>
            <a:off x="504360" y="14436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„Hier sieht man ja fast gar nichts!“ </a:t>
            </a:r>
            <a:br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Das pädagogisch-didaktische Potenzial kleinerer Gedenkstätten/Gedenkorte</a:t>
            </a:r>
            <a:endParaRPr lang="de-DE" sz="1800" b="0" strike="noStrike" spc="-1">
              <a:solidFill>
                <a:srgbClr val="000000"/>
              </a:solidFill>
              <a:latin typeface="Georgia"/>
            </a:endParaRPr>
          </a:p>
        </p:txBody>
      </p:sp>
      <p:pic>
        <p:nvPicPr>
          <p:cNvPr id="270" name="Grafik 269"/>
          <p:cNvPicPr/>
          <p:nvPr/>
        </p:nvPicPr>
        <p:blipFill>
          <a:blip r:embed="rId2"/>
          <a:stretch/>
        </p:blipFill>
        <p:spPr>
          <a:xfrm>
            <a:off x="1296000" y="324000"/>
            <a:ext cx="6984000" cy="5252760"/>
          </a:xfrm>
          <a:prstGeom prst="rect">
            <a:avLst/>
          </a:prstGeom>
          <a:ln>
            <a:noFill/>
          </a:ln>
        </p:spPr>
      </p:pic>
      <p:pic>
        <p:nvPicPr>
          <p:cNvPr id="271" name="Grafik 270"/>
          <p:cNvPicPr/>
          <p:nvPr/>
        </p:nvPicPr>
        <p:blipFill>
          <a:blip r:embed="rId3"/>
          <a:stretch/>
        </p:blipFill>
        <p:spPr>
          <a:xfrm>
            <a:off x="3096000" y="2131200"/>
            <a:ext cx="3315600" cy="1864800"/>
          </a:xfrm>
          <a:prstGeom prst="rect">
            <a:avLst/>
          </a:prstGeom>
          <a:ln>
            <a:noFill/>
          </a:ln>
        </p:spPr>
      </p:pic>
      <p:sp>
        <p:nvSpPr>
          <p:cNvPr id="272" name="TextShape 2"/>
          <p:cNvSpPr txBox="1"/>
          <p:nvPr/>
        </p:nvSpPr>
        <p:spPr>
          <a:xfrm>
            <a:off x="3096000" y="1458000"/>
            <a:ext cx="3312000" cy="643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0000" tIns="45000" rIns="90000" bIns="45000"/>
          <a:lstStyle/>
          <a:p>
            <a:r>
              <a:rPr lang="de-DE" sz="1350" b="1" strike="noStrike" spc="-1">
                <a:latin typeface="Arial"/>
              </a:rPr>
              <a:t>Friedhof der Ausländerkinder-Pflegestätte Gantenwald</a:t>
            </a:r>
            <a:endParaRPr lang="de-DE" sz="1350" b="0" strike="noStrike" spc="-1">
              <a:latin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extShape 1"/>
          <p:cNvSpPr txBox="1"/>
          <p:nvPr/>
        </p:nvSpPr>
        <p:spPr>
          <a:xfrm>
            <a:off x="504360" y="14436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„Hier sieht man ja fast gar nichts!“ </a:t>
            </a:r>
            <a:br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Das pädagogisch-didaktische Potenzial kleinerer Gedenkstätten/Gedenkorte</a:t>
            </a:r>
            <a:endParaRPr lang="de-DE" sz="1800" b="0" strike="noStrike" spc="-1">
              <a:solidFill>
                <a:srgbClr val="000000"/>
              </a:solidFill>
              <a:latin typeface="Georgia"/>
            </a:endParaRPr>
          </a:p>
        </p:txBody>
      </p:sp>
      <p:pic>
        <p:nvPicPr>
          <p:cNvPr id="274" name="Grafik 273"/>
          <p:cNvPicPr/>
          <p:nvPr/>
        </p:nvPicPr>
        <p:blipFill>
          <a:blip r:embed="rId2"/>
          <a:stretch/>
        </p:blipFill>
        <p:spPr>
          <a:xfrm>
            <a:off x="1296000" y="324000"/>
            <a:ext cx="6984000" cy="5252760"/>
          </a:xfrm>
          <a:prstGeom prst="rect">
            <a:avLst/>
          </a:prstGeom>
          <a:ln>
            <a:noFill/>
          </a:ln>
        </p:spPr>
      </p:pic>
      <p:pic>
        <p:nvPicPr>
          <p:cNvPr id="275" name="Grafik 274"/>
          <p:cNvPicPr/>
          <p:nvPr/>
        </p:nvPicPr>
        <p:blipFill>
          <a:blip r:embed="rId3"/>
          <a:stretch/>
        </p:blipFill>
        <p:spPr>
          <a:xfrm>
            <a:off x="3096000" y="2131200"/>
            <a:ext cx="3315600" cy="1864800"/>
          </a:xfrm>
          <a:prstGeom prst="rect">
            <a:avLst/>
          </a:prstGeom>
          <a:ln>
            <a:noFill/>
          </a:ln>
        </p:spPr>
      </p:pic>
      <p:sp>
        <p:nvSpPr>
          <p:cNvPr id="276" name="TextShape 2"/>
          <p:cNvSpPr txBox="1"/>
          <p:nvPr/>
        </p:nvSpPr>
        <p:spPr>
          <a:xfrm>
            <a:off x="3096000" y="1458000"/>
            <a:ext cx="3312000" cy="643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0000" tIns="45000" rIns="90000" bIns="45000"/>
          <a:lstStyle/>
          <a:p>
            <a:r>
              <a:rPr lang="de-DE" sz="1350" b="1" strike="noStrike" spc="-1">
                <a:latin typeface="Arial"/>
              </a:rPr>
              <a:t>Friedhof der Ausländerkinder-Pflegestätte Gantenwald</a:t>
            </a:r>
            <a:endParaRPr lang="de-DE" sz="1350" b="0" strike="noStrike" spc="-1">
              <a:latin typeface="Arial"/>
            </a:endParaRPr>
          </a:p>
        </p:txBody>
      </p:sp>
      <p:sp>
        <p:nvSpPr>
          <p:cNvPr id="277" name="TextShape 3"/>
          <p:cNvSpPr txBox="1"/>
          <p:nvPr/>
        </p:nvSpPr>
        <p:spPr>
          <a:xfrm>
            <a:off x="3672000" y="4176000"/>
            <a:ext cx="2592000" cy="858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Warum liegen hier tote Babys mit fremden Namen?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extShape 1"/>
          <p:cNvSpPr txBox="1"/>
          <p:nvPr/>
        </p:nvSpPr>
        <p:spPr>
          <a:xfrm>
            <a:off x="504360" y="14436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„Hier sieht man ja fast gar nichts!“ </a:t>
            </a:r>
            <a:br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Das pädagogisch-didaktische Potenzial kleinerer Gedenkstätten/Gedenkorte</a:t>
            </a:r>
            <a:endParaRPr lang="de-DE" sz="1800" b="0" strike="noStrike" spc="-1">
              <a:solidFill>
                <a:srgbClr val="000000"/>
              </a:solidFill>
              <a:latin typeface="Georgia"/>
            </a:endParaRPr>
          </a:p>
        </p:txBody>
      </p:sp>
      <p:pic>
        <p:nvPicPr>
          <p:cNvPr id="279" name="Grafik 278"/>
          <p:cNvPicPr/>
          <p:nvPr/>
        </p:nvPicPr>
        <p:blipFill>
          <a:blip r:embed="rId2"/>
          <a:stretch/>
        </p:blipFill>
        <p:spPr>
          <a:xfrm>
            <a:off x="1296000" y="324000"/>
            <a:ext cx="6984000" cy="5252760"/>
          </a:xfrm>
          <a:prstGeom prst="rect">
            <a:avLst/>
          </a:prstGeom>
          <a:ln>
            <a:noFill/>
          </a:ln>
        </p:spPr>
      </p:pic>
      <p:pic>
        <p:nvPicPr>
          <p:cNvPr id="280" name="Grafik 279"/>
          <p:cNvPicPr/>
          <p:nvPr/>
        </p:nvPicPr>
        <p:blipFill>
          <a:blip r:embed="rId3"/>
          <a:stretch/>
        </p:blipFill>
        <p:spPr>
          <a:xfrm>
            <a:off x="3096000" y="2131200"/>
            <a:ext cx="3315600" cy="1864800"/>
          </a:xfrm>
          <a:prstGeom prst="rect">
            <a:avLst/>
          </a:prstGeom>
          <a:ln>
            <a:noFill/>
          </a:ln>
        </p:spPr>
      </p:pic>
      <p:sp>
        <p:nvSpPr>
          <p:cNvPr id="281" name="TextShape 2"/>
          <p:cNvSpPr txBox="1"/>
          <p:nvPr/>
        </p:nvSpPr>
        <p:spPr>
          <a:xfrm>
            <a:off x="3096000" y="1458000"/>
            <a:ext cx="3312000" cy="643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0000" tIns="45000" rIns="90000" bIns="45000"/>
          <a:lstStyle/>
          <a:p>
            <a:r>
              <a:rPr lang="de-DE" sz="1350" b="1" strike="noStrike" spc="-1">
                <a:latin typeface="Arial"/>
              </a:rPr>
              <a:t>Friedhof der Ausländerkinder-Pflegestätte Gantenwald</a:t>
            </a:r>
            <a:endParaRPr lang="de-DE" sz="1350" b="0" strike="noStrike" spc="-1">
              <a:latin typeface="Arial"/>
            </a:endParaRPr>
          </a:p>
        </p:txBody>
      </p:sp>
      <p:pic>
        <p:nvPicPr>
          <p:cNvPr id="282" name="Grafik 281"/>
          <p:cNvPicPr/>
          <p:nvPr/>
        </p:nvPicPr>
        <p:blipFill>
          <a:blip r:embed="rId4"/>
          <a:stretch/>
        </p:blipFill>
        <p:spPr>
          <a:xfrm>
            <a:off x="6264000" y="4229280"/>
            <a:ext cx="3672000" cy="1317960"/>
          </a:xfrm>
          <a:prstGeom prst="rect">
            <a:avLst/>
          </a:prstGeom>
          <a:ln>
            <a:noFill/>
          </a:ln>
        </p:spPr>
      </p:pic>
      <p:sp>
        <p:nvSpPr>
          <p:cNvPr id="283" name="TextShape 3"/>
          <p:cNvSpPr txBox="1"/>
          <p:nvPr/>
        </p:nvSpPr>
        <p:spPr>
          <a:xfrm>
            <a:off x="6382440" y="3467160"/>
            <a:ext cx="3524400" cy="858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Quellenarbeit:</a:t>
            </a:r>
            <a:endParaRPr lang="de-DE" sz="1800" b="0" strike="noStrike" spc="-1">
              <a:latin typeface="Arial"/>
            </a:endParaRPr>
          </a:p>
          <a:p>
            <a:r>
              <a:rPr lang="de-DE" sz="1800" b="1" strike="noStrike" spc="-1">
                <a:latin typeface="Arial"/>
              </a:rPr>
              <a:t>Was ist eine Ausländerkinderpflegestätte?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284" name="TextShape 4"/>
          <p:cNvSpPr txBox="1"/>
          <p:nvPr/>
        </p:nvSpPr>
        <p:spPr>
          <a:xfrm>
            <a:off x="3672000" y="4176000"/>
            <a:ext cx="2592000" cy="858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Warum liegen hier tote Babys mit fremden Namen?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extShape 1"/>
          <p:cNvSpPr txBox="1"/>
          <p:nvPr/>
        </p:nvSpPr>
        <p:spPr>
          <a:xfrm>
            <a:off x="504360" y="14436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„Hier sieht man ja fast gar nichts!“ </a:t>
            </a:r>
            <a:br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Das pädagogisch-didaktische Potenzial kleinerer Gedenkstätten/Gedenkorte</a:t>
            </a:r>
            <a:endParaRPr lang="de-DE" sz="1800" b="0" strike="noStrike" spc="-1">
              <a:solidFill>
                <a:srgbClr val="000000"/>
              </a:solidFill>
              <a:latin typeface="Georgia"/>
            </a:endParaRPr>
          </a:p>
        </p:txBody>
      </p:sp>
      <p:pic>
        <p:nvPicPr>
          <p:cNvPr id="286" name="Grafik 285"/>
          <p:cNvPicPr/>
          <p:nvPr/>
        </p:nvPicPr>
        <p:blipFill>
          <a:blip r:embed="rId2"/>
          <a:stretch/>
        </p:blipFill>
        <p:spPr>
          <a:xfrm>
            <a:off x="1296000" y="324000"/>
            <a:ext cx="6984000" cy="5252760"/>
          </a:xfrm>
          <a:prstGeom prst="rect">
            <a:avLst/>
          </a:prstGeom>
          <a:ln>
            <a:noFill/>
          </a:ln>
        </p:spPr>
      </p:pic>
      <p:pic>
        <p:nvPicPr>
          <p:cNvPr id="287" name="Grafik 286"/>
          <p:cNvPicPr/>
          <p:nvPr/>
        </p:nvPicPr>
        <p:blipFill>
          <a:blip r:embed="rId3"/>
          <a:stretch/>
        </p:blipFill>
        <p:spPr>
          <a:xfrm>
            <a:off x="3096000" y="2131200"/>
            <a:ext cx="3315600" cy="1864800"/>
          </a:xfrm>
          <a:prstGeom prst="rect">
            <a:avLst/>
          </a:prstGeom>
          <a:ln>
            <a:noFill/>
          </a:ln>
        </p:spPr>
      </p:pic>
      <p:sp>
        <p:nvSpPr>
          <p:cNvPr id="288" name="TextShape 2"/>
          <p:cNvSpPr txBox="1"/>
          <p:nvPr/>
        </p:nvSpPr>
        <p:spPr>
          <a:xfrm>
            <a:off x="3096000" y="1458000"/>
            <a:ext cx="3312000" cy="643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0000" tIns="45000" rIns="90000" bIns="45000"/>
          <a:lstStyle/>
          <a:p>
            <a:r>
              <a:rPr lang="de-DE" sz="1350" b="1" strike="noStrike" spc="-1">
                <a:latin typeface="Arial"/>
              </a:rPr>
              <a:t>Friedhof der Ausländerkinder-Pflegestätte Gantenwald</a:t>
            </a:r>
            <a:endParaRPr lang="de-DE" sz="1350" b="0" strike="noStrike" spc="-1">
              <a:latin typeface="Arial"/>
            </a:endParaRPr>
          </a:p>
        </p:txBody>
      </p:sp>
      <p:pic>
        <p:nvPicPr>
          <p:cNvPr id="289" name="Grafik 288"/>
          <p:cNvPicPr/>
          <p:nvPr/>
        </p:nvPicPr>
        <p:blipFill>
          <a:blip r:embed="rId4"/>
          <a:stretch/>
        </p:blipFill>
        <p:spPr>
          <a:xfrm>
            <a:off x="6264000" y="4229280"/>
            <a:ext cx="3672000" cy="1317960"/>
          </a:xfrm>
          <a:prstGeom prst="rect">
            <a:avLst/>
          </a:prstGeom>
          <a:ln>
            <a:noFill/>
          </a:ln>
        </p:spPr>
      </p:pic>
      <p:pic>
        <p:nvPicPr>
          <p:cNvPr id="290" name="Grafik 289"/>
          <p:cNvPicPr/>
          <p:nvPr/>
        </p:nvPicPr>
        <p:blipFill>
          <a:blip r:embed="rId5"/>
          <a:stretch/>
        </p:blipFill>
        <p:spPr>
          <a:xfrm>
            <a:off x="7737840" y="758880"/>
            <a:ext cx="1910160" cy="1905120"/>
          </a:xfrm>
          <a:prstGeom prst="rect">
            <a:avLst/>
          </a:prstGeom>
          <a:ln>
            <a:noFill/>
          </a:ln>
        </p:spPr>
      </p:pic>
      <p:sp>
        <p:nvSpPr>
          <p:cNvPr id="291" name="TextShape 3"/>
          <p:cNvSpPr txBox="1"/>
          <p:nvPr/>
        </p:nvSpPr>
        <p:spPr>
          <a:xfrm>
            <a:off x="7632000" y="2628360"/>
            <a:ext cx="2376000" cy="827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Bef>
                <a:spcPts val="1417"/>
              </a:spcBef>
            </a:pPr>
            <a:r>
              <a:rPr lang="de-DE" sz="1300" b="0" i="1" strike="noStrike" spc="-1">
                <a:latin typeface="Arial"/>
              </a:rPr>
              <a:t>Eugenia Rossamacha (geb. Zarow), Mutter von Eugen Rossamacha </a:t>
            </a:r>
            <a:endParaRPr lang="de-DE" sz="1300" b="0" strike="noStrike" spc="-1">
              <a:latin typeface="Arial"/>
            </a:endParaRPr>
          </a:p>
          <a:p>
            <a:r>
              <a:rPr lang="de-DE" sz="1300" b="0" i="1" strike="noStrike" spc="-1">
                <a:latin typeface="Arial"/>
              </a:rPr>
              <a:t>* 8.5.1926  + 16.1.1945</a:t>
            </a:r>
            <a:endParaRPr lang="de-DE" sz="1300" b="0" strike="noStrike" spc="-1">
              <a:latin typeface="Arial"/>
            </a:endParaRPr>
          </a:p>
        </p:txBody>
      </p:sp>
      <p:sp>
        <p:nvSpPr>
          <p:cNvPr id="292" name="TextShape 4"/>
          <p:cNvSpPr txBox="1"/>
          <p:nvPr/>
        </p:nvSpPr>
        <p:spPr>
          <a:xfrm>
            <a:off x="4032000" y="784080"/>
            <a:ext cx="3888000" cy="10490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Zwangsarbeit, Rassismus am biographischen Beispiel  </a:t>
            </a:r>
            <a:endParaRPr lang="de-DE" sz="1800" b="0" strike="noStrike" spc="-1">
              <a:latin typeface="Arial"/>
            </a:endParaRPr>
          </a:p>
          <a:p>
            <a:endParaRPr lang="de-DE" sz="1800" b="0" strike="noStrike" spc="-1">
              <a:latin typeface="Arial"/>
            </a:endParaRPr>
          </a:p>
        </p:txBody>
      </p:sp>
      <p:sp>
        <p:nvSpPr>
          <p:cNvPr id="293" name="TextShape 5"/>
          <p:cNvSpPr txBox="1"/>
          <p:nvPr/>
        </p:nvSpPr>
        <p:spPr>
          <a:xfrm>
            <a:off x="3672000" y="4176000"/>
            <a:ext cx="2592000" cy="858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Warum liegen hier tote Babys mit fremden Namen?</a:t>
            </a:r>
          </a:p>
        </p:txBody>
      </p:sp>
      <p:sp>
        <p:nvSpPr>
          <p:cNvPr id="294" name="TextShape 6"/>
          <p:cNvSpPr txBox="1"/>
          <p:nvPr/>
        </p:nvSpPr>
        <p:spPr>
          <a:xfrm>
            <a:off x="6382440" y="3467160"/>
            <a:ext cx="3524400" cy="858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Quellenarbeit:</a:t>
            </a:r>
            <a:endParaRPr lang="de-DE" sz="1800" b="0" strike="noStrike" spc="-1">
              <a:latin typeface="Arial"/>
            </a:endParaRPr>
          </a:p>
          <a:p>
            <a:r>
              <a:rPr lang="de-DE" sz="1800" b="1" strike="noStrike" spc="-1">
                <a:latin typeface="Arial"/>
              </a:rPr>
              <a:t>Was ist eine Ausländerkinderpflegestätte?</a:t>
            </a:r>
            <a:endParaRPr lang="de-DE" sz="1800" b="0" strike="noStrike" spc="-1">
              <a:latin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TextShape 1"/>
          <p:cNvSpPr txBox="1"/>
          <p:nvPr/>
        </p:nvSpPr>
        <p:spPr>
          <a:xfrm>
            <a:off x="504360" y="144360"/>
            <a:ext cx="9071640" cy="8816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„Hier sieht man ja fast gar nichts!“ </a:t>
            </a:r>
            <a:br/>
            <a:r>
              <a:rPr lang="de-DE" sz="1800" b="0" strike="noStrike" spc="-1">
                <a:solidFill>
                  <a:srgbClr val="000000"/>
                </a:solidFill>
                <a:latin typeface="Arial"/>
              </a:rPr>
              <a:t>Das pädagogisch-didaktische Potenzial kleinerer Gedenkstätten/Gedenkorte</a:t>
            </a:r>
            <a:endParaRPr lang="de-DE" sz="1800" b="0" strike="noStrike" spc="-1">
              <a:solidFill>
                <a:srgbClr val="000000"/>
              </a:solidFill>
              <a:latin typeface="Georgia"/>
            </a:endParaRPr>
          </a:p>
        </p:txBody>
      </p:sp>
      <p:pic>
        <p:nvPicPr>
          <p:cNvPr id="296" name="Grafik 295"/>
          <p:cNvPicPr/>
          <p:nvPr/>
        </p:nvPicPr>
        <p:blipFill>
          <a:blip r:embed="rId2"/>
          <a:stretch/>
        </p:blipFill>
        <p:spPr>
          <a:xfrm>
            <a:off x="1296000" y="324000"/>
            <a:ext cx="6984000" cy="5252760"/>
          </a:xfrm>
          <a:prstGeom prst="rect">
            <a:avLst/>
          </a:prstGeom>
          <a:ln>
            <a:noFill/>
          </a:ln>
        </p:spPr>
      </p:pic>
      <p:pic>
        <p:nvPicPr>
          <p:cNvPr id="297" name="Grafik 296"/>
          <p:cNvPicPr/>
          <p:nvPr/>
        </p:nvPicPr>
        <p:blipFill>
          <a:blip r:embed="rId3"/>
          <a:stretch/>
        </p:blipFill>
        <p:spPr>
          <a:xfrm>
            <a:off x="3096000" y="2131200"/>
            <a:ext cx="3315600" cy="1864800"/>
          </a:xfrm>
          <a:prstGeom prst="rect">
            <a:avLst/>
          </a:prstGeom>
          <a:ln>
            <a:noFill/>
          </a:ln>
        </p:spPr>
      </p:pic>
      <p:sp>
        <p:nvSpPr>
          <p:cNvPr id="298" name="TextShape 2"/>
          <p:cNvSpPr txBox="1"/>
          <p:nvPr/>
        </p:nvSpPr>
        <p:spPr>
          <a:xfrm>
            <a:off x="3096000" y="1458000"/>
            <a:ext cx="3312000" cy="6436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0000" tIns="45000" rIns="90000" bIns="45000"/>
          <a:lstStyle/>
          <a:p>
            <a:r>
              <a:rPr lang="de-DE" sz="1350" b="1" strike="noStrike" spc="-1">
                <a:latin typeface="Arial"/>
              </a:rPr>
              <a:t>Friedhof der Ausländerkinder-Pflegestätte Gantenwald</a:t>
            </a:r>
            <a:endParaRPr lang="de-DE" sz="1350" b="0" strike="noStrike" spc="-1">
              <a:latin typeface="Arial"/>
            </a:endParaRPr>
          </a:p>
        </p:txBody>
      </p:sp>
      <p:sp>
        <p:nvSpPr>
          <p:cNvPr id="301" name="TextShape 3"/>
          <p:cNvSpPr txBox="1"/>
          <p:nvPr/>
        </p:nvSpPr>
        <p:spPr>
          <a:xfrm>
            <a:off x="7416000" y="2970000"/>
            <a:ext cx="2376000" cy="8276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Bef>
                <a:spcPts val="1417"/>
              </a:spcBef>
            </a:pPr>
            <a:r>
              <a:rPr lang="de-DE" sz="1300" b="0" i="1" strike="noStrike" spc="-1">
                <a:latin typeface="Arial"/>
              </a:rPr>
              <a:t>Eugenia Rossamacha (geb. Zarow), Mutter von Eugen Rossamacha </a:t>
            </a:r>
            <a:endParaRPr lang="de-DE" sz="1300" b="0" strike="noStrike" spc="-1">
              <a:latin typeface="Arial"/>
            </a:endParaRPr>
          </a:p>
          <a:p>
            <a:r>
              <a:rPr lang="de-DE" sz="1300" b="0" i="1" strike="noStrike" spc="-1">
                <a:latin typeface="Arial"/>
              </a:rPr>
              <a:t>* 8.5.1926  + 16.1.1945</a:t>
            </a:r>
            <a:endParaRPr lang="de-DE" sz="1300" b="0" strike="noStrike" spc="-1">
              <a:latin typeface="Arial"/>
            </a:endParaRPr>
          </a:p>
        </p:txBody>
      </p:sp>
      <p:sp>
        <p:nvSpPr>
          <p:cNvPr id="303" name="TextShape 4"/>
          <p:cNvSpPr txBox="1"/>
          <p:nvPr/>
        </p:nvSpPr>
        <p:spPr>
          <a:xfrm>
            <a:off x="216000" y="3760200"/>
            <a:ext cx="2304000" cy="11142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Aufarbeiten oder Zuschütten? Umstrittene Erinnerungskultur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304" name="TextShape 5"/>
          <p:cNvSpPr txBox="1"/>
          <p:nvPr/>
        </p:nvSpPr>
        <p:spPr>
          <a:xfrm>
            <a:off x="3672000" y="4176000"/>
            <a:ext cx="2592000" cy="858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Warum liegen hier tote Babys mit fremden Namen?</a:t>
            </a:r>
          </a:p>
        </p:txBody>
      </p:sp>
      <p:sp>
        <p:nvSpPr>
          <p:cNvPr id="305" name="TextShape 6"/>
          <p:cNvSpPr txBox="1"/>
          <p:nvPr/>
        </p:nvSpPr>
        <p:spPr>
          <a:xfrm>
            <a:off x="4032000" y="784080"/>
            <a:ext cx="3888000" cy="10490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Zwangsarbeit, Rassismus am biographischen Beispiel  </a:t>
            </a:r>
            <a:endParaRPr lang="de-DE" sz="1800" b="0" strike="noStrike" spc="-1">
              <a:latin typeface="Arial"/>
            </a:endParaRPr>
          </a:p>
          <a:p>
            <a:endParaRPr lang="de-DE" sz="1800" b="0" strike="noStrike" spc="-1">
              <a:latin typeface="Arial"/>
            </a:endParaRPr>
          </a:p>
        </p:txBody>
      </p:sp>
      <p:sp>
        <p:nvSpPr>
          <p:cNvPr id="306" name="TextShape 7"/>
          <p:cNvSpPr txBox="1"/>
          <p:nvPr/>
        </p:nvSpPr>
        <p:spPr>
          <a:xfrm>
            <a:off x="6382440" y="3672000"/>
            <a:ext cx="3524400" cy="858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de-DE" sz="1800" b="1" strike="noStrike" spc="-1">
                <a:latin typeface="Arial"/>
              </a:rPr>
              <a:t>Quellenarbeit:</a:t>
            </a:r>
            <a:endParaRPr lang="de-DE" sz="1800" b="0" strike="noStrike" spc="-1">
              <a:latin typeface="Arial"/>
            </a:endParaRPr>
          </a:p>
          <a:p>
            <a:r>
              <a:rPr lang="de-DE" sz="1800" b="1" strike="noStrike" spc="-1">
                <a:latin typeface="Arial"/>
              </a:rPr>
              <a:t>Was ist eine Ausländerkinderpflegestätte?</a:t>
            </a:r>
            <a:endParaRPr lang="de-DE" sz="1800" b="0" strike="noStrike" spc="-1">
              <a:latin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535</Words>
  <Application>Microsoft Macintosh PowerPoint</Application>
  <PresentationFormat>Benutzerdefiniert</PresentationFormat>
  <Paragraphs>90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15</vt:i4>
      </vt:variant>
    </vt:vector>
  </HeadingPairs>
  <TitlesOfParts>
    <vt:vector size="25" baseType="lpstr">
      <vt:lpstr>Arial</vt:lpstr>
      <vt:lpstr>Garamond</vt:lpstr>
      <vt:lpstr>Georgia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/>
  <dc:description/>
  <cp:lastModifiedBy>Office2016L0041</cp:lastModifiedBy>
  <cp:revision>16</cp:revision>
  <dcterms:created xsi:type="dcterms:W3CDTF">2021-12-12T15:23:09Z</dcterms:created>
  <dcterms:modified xsi:type="dcterms:W3CDTF">2025-11-24T16:39:48Z</dcterms:modified>
  <dc:language>de-DE</dc:language>
</cp:coreProperties>
</file>