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sldIdLst>
    <p:sldId id="256" r:id="rId2"/>
    <p:sldId id="302" r:id="rId3"/>
    <p:sldId id="290" r:id="rId4"/>
    <p:sldId id="305" r:id="rId5"/>
    <p:sldId id="303" r:id="rId6"/>
    <p:sldId id="314" r:id="rId7"/>
    <p:sldId id="311" r:id="rId8"/>
    <p:sldId id="313" r:id="rId9"/>
    <p:sldId id="312" r:id="rId10"/>
    <p:sldId id="319" r:id="rId11"/>
    <p:sldId id="307" r:id="rId12"/>
    <p:sldId id="306" r:id="rId13"/>
    <p:sldId id="309" r:id="rId14"/>
    <p:sldId id="310" r:id="rId15"/>
    <p:sldId id="272" r:id="rId16"/>
    <p:sldId id="291" r:id="rId17"/>
    <p:sldId id="273" r:id="rId18"/>
    <p:sldId id="268" r:id="rId19"/>
    <p:sldId id="317" r:id="rId20"/>
    <p:sldId id="292" r:id="rId21"/>
    <p:sldId id="316" r:id="rId22"/>
    <p:sldId id="315" r:id="rId23"/>
    <p:sldId id="297" r:id="rId24"/>
    <p:sldId id="298" r:id="rId25"/>
    <p:sldId id="296" r:id="rId26"/>
    <p:sldId id="284" r:id="rId27"/>
    <p:sldId id="318" r:id="rId28"/>
    <p:sldId id="277" r:id="rId29"/>
    <p:sldId id="278" r:id="rId30"/>
    <p:sldId id="285" r:id="rId31"/>
    <p:sldId id="280" r:id="rId32"/>
    <p:sldId id="282" r:id="rId33"/>
    <p:sldId id="283" r:id="rId34"/>
    <p:sldId id="286" r:id="rId35"/>
    <p:sldId id="288" r:id="rId36"/>
    <p:sldId id="287" r:id="rId37"/>
    <p:sldId id="289" r:id="rId38"/>
    <p:sldId id="300" r:id="rId39"/>
  </p:sldIdLst>
  <p:sldSz cx="9144000" cy="6858000" type="screen4x3"/>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681" autoAdjust="0"/>
    <p:restoredTop sz="85135" autoAdjust="0"/>
  </p:normalViewPr>
  <p:slideViewPr>
    <p:cSldViewPr>
      <p:cViewPr varScale="1">
        <p:scale>
          <a:sx n="92" d="100"/>
          <a:sy n="92" d="100"/>
        </p:scale>
        <p:origin x="-570" y="-10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A93E484-0338-4B78-878D-9C70EAE4032F}" type="datetimeFigureOut">
              <a:rPr lang="de-DE" smtClean="0"/>
              <a:t>12.09.2022</a:t>
            </a:fld>
            <a:endParaRPr lang="de-DE"/>
          </a:p>
        </p:txBody>
      </p:sp>
      <p:sp>
        <p:nvSpPr>
          <p:cNvPr id="4" name="Folienbildplatzhalt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smtClean="0"/>
              <a:t>Formatvorlagen des Textmasters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F96C217-DD4C-4D08-9DBF-760B1F6A8166}" type="slidenum">
              <a:rPr lang="de-DE" smtClean="0"/>
              <a:t>‹Nr.›</a:t>
            </a:fld>
            <a:endParaRPr lang="de-DE"/>
          </a:p>
        </p:txBody>
      </p:sp>
    </p:spTree>
    <p:extLst>
      <p:ext uri="{BB962C8B-B14F-4D97-AF65-F5344CB8AC3E}">
        <p14:creationId xmlns:p14="http://schemas.microsoft.com/office/powerpoint/2010/main" val="3207725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In dieser Präsentation soll es um </a:t>
            </a:r>
            <a:r>
              <a:rPr lang="de-DE" b="1" dirty="0" smtClean="0"/>
              <a:t>niederschwellige Anregungen</a:t>
            </a:r>
            <a:r>
              <a:rPr lang="de-DE" b="1" baseline="0" dirty="0" smtClean="0"/>
              <a:t> </a:t>
            </a:r>
            <a:r>
              <a:rPr lang="de-DE" baseline="0" dirty="0" smtClean="0"/>
              <a:t>für die Fachschaften Geschichte bzw. die Kolleginnen und Kollegen gehen, einmal im Jahr mit bestimmten Klassen an einem </a:t>
            </a:r>
            <a:r>
              <a:rPr lang="de-DE" b="1" baseline="0" dirty="0" smtClean="0"/>
              <a:t>außerschulischen Gedenkort </a:t>
            </a:r>
            <a:r>
              <a:rPr lang="de-DE" baseline="0" dirty="0" smtClean="0"/>
              <a:t>an die Verbrechen der NS zu erinnern. Dieses schulische Erinnern kann einen festen Platz im Jahres-Kalender der Schule bekommen.</a:t>
            </a:r>
            <a:endParaRPr lang="de-DE" dirty="0"/>
          </a:p>
        </p:txBody>
      </p:sp>
      <p:sp>
        <p:nvSpPr>
          <p:cNvPr id="4" name="Foliennummernplatzhalter 3"/>
          <p:cNvSpPr>
            <a:spLocks noGrp="1"/>
          </p:cNvSpPr>
          <p:nvPr>
            <p:ph type="sldNum" sz="quarter" idx="10"/>
          </p:nvPr>
        </p:nvSpPr>
        <p:spPr/>
        <p:txBody>
          <a:bodyPr/>
          <a:lstStyle/>
          <a:p>
            <a:fld id="{BF96C217-DD4C-4D08-9DBF-760B1F6A8166}" type="slidenum">
              <a:rPr lang="de-DE" smtClean="0"/>
              <a:t>1</a:t>
            </a:fld>
            <a:endParaRPr lang="de-DE"/>
          </a:p>
        </p:txBody>
      </p:sp>
    </p:spTree>
    <p:extLst>
      <p:ext uri="{BB962C8B-B14F-4D97-AF65-F5344CB8AC3E}">
        <p14:creationId xmlns:p14="http://schemas.microsoft.com/office/powerpoint/2010/main" val="10208831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Ganz aktuell und sehr hilfreich:</a:t>
            </a:r>
          </a:p>
          <a:p>
            <a:r>
              <a:rPr lang="de-DE" dirty="0" smtClean="0"/>
              <a:t>Die „Gemeinsame Erklärung zur Förderung von historisch-politischer Bildung an außerschulischen Gedenkorten in Baden-Württemberg“ sieht ausdrücklich vor, dass die lokalen Archive die Kolleginnen und Kollegen tatkräftig unterstützen,</a:t>
            </a:r>
            <a:r>
              <a:rPr lang="de-DE" baseline="0" dirty="0" smtClean="0"/>
              <a:t> z.B. bei den biografischen Informationen zu einzelnen Stolpersteinen.</a:t>
            </a:r>
          </a:p>
          <a:p>
            <a:r>
              <a:rPr lang="de-DE" baseline="0" dirty="0" smtClean="0"/>
              <a:t>Beteiligt: </a:t>
            </a:r>
          </a:p>
          <a:p>
            <a:r>
              <a:rPr lang="de-DE" baseline="0" dirty="0" smtClean="0"/>
              <a:t>    Ministerium für Kultus, Jugend und Sport Baden-Württemberg, vertreten durch Staatssekretärin Sandra Boser MdL</a:t>
            </a:r>
          </a:p>
          <a:p>
            <a:r>
              <a:rPr lang="de-DE" baseline="0" dirty="0" smtClean="0"/>
              <a:t>    Zentrum für Schulqualität und Lehrerbildung Baden-Württemberg (ZSL), vertreten durch den Präsidenten Dr. Thomas Riecke-</a:t>
            </a:r>
            <a:r>
              <a:rPr lang="de-DE" baseline="0" dirty="0" err="1" smtClean="0"/>
              <a:t>Baulecke</a:t>
            </a:r>
            <a:endParaRPr lang="de-DE" baseline="0" dirty="0" smtClean="0"/>
          </a:p>
          <a:p>
            <a:r>
              <a:rPr lang="de-DE" baseline="0" dirty="0" smtClean="0"/>
              <a:t>    Landeszentrale für politische Bildung Baden-Württemberg (</a:t>
            </a:r>
            <a:r>
              <a:rPr lang="de-DE" baseline="0" dirty="0" err="1" smtClean="0"/>
              <a:t>LpB</a:t>
            </a:r>
            <a:r>
              <a:rPr lang="de-DE" baseline="0" dirty="0" smtClean="0"/>
              <a:t>), vertreten durch die Direktorin Sibylle Thelen</a:t>
            </a:r>
          </a:p>
          <a:p>
            <a:r>
              <a:rPr lang="de-DE" baseline="0" dirty="0" smtClean="0"/>
              <a:t>    Landesarchiv Baden-Württemberg, vertreten durch den Präsidenten Prof. Dr. Gerald Maier</a:t>
            </a:r>
          </a:p>
          <a:p>
            <a:r>
              <a:rPr lang="de-DE" baseline="0" dirty="0" smtClean="0"/>
              <a:t>    Haus der Geschichte Baden-Württemberg, vertreten durch Frau Dr. Caroline </a:t>
            </a:r>
            <a:r>
              <a:rPr lang="de-DE" baseline="0" dirty="0" err="1" smtClean="0"/>
              <a:t>Gritschke</a:t>
            </a:r>
            <a:endParaRPr lang="de-DE" baseline="0" dirty="0" smtClean="0"/>
          </a:p>
          <a:p>
            <a:r>
              <a:rPr lang="de-DE" baseline="0" dirty="0" smtClean="0"/>
              <a:t>    Landesarbeitsgemeinschaft der Gedenkstätten und Gedenkstätteninitiativen in Baden-Württemberg, vertreten durch Herrn Felix Köhler</a:t>
            </a:r>
          </a:p>
          <a:p>
            <a:r>
              <a:rPr lang="de-DE" baseline="0" dirty="0" smtClean="0"/>
              <a:t>    Arbeitsgemeinschaft Kommunalarchive Baden-Württemberg, vertreten durch Prof. Dr. Ulrich </a:t>
            </a:r>
            <a:r>
              <a:rPr lang="de-DE" baseline="0" dirty="0" err="1" smtClean="0"/>
              <a:t>Nieß</a:t>
            </a:r>
            <a:endParaRPr lang="de-DE" baseline="0" dirty="0" smtClean="0"/>
          </a:p>
          <a:p>
            <a:r>
              <a:rPr lang="de-DE" baseline="0" dirty="0" smtClean="0"/>
              <a:t>    Arbeitsgemeinschaft Kreisarchive beim Landkreistag Baden-Württemberg, vertreten durch Prof. Dr. Wolfgang Sannwald</a:t>
            </a:r>
          </a:p>
          <a:p>
            <a:r>
              <a:rPr lang="de-DE" baseline="0" dirty="0" smtClean="0"/>
              <a:t>    Bundesarchiv-Erinnerungsstätte für die Freiheitsbewegungen in der deutschen Geschichte, vertreten durch Frau Archivoberrätin Dr. Elisabeth </a:t>
            </a:r>
            <a:r>
              <a:rPr lang="de-DE" baseline="0" dirty="0" err="1" smtClean="0"/>
              <a:t>Thalhofer</a:t>
            </a:r>
            <a:endParaRPr lang="de-DE" baseline="0" dirty="0" smtClean="0"/>
          </a:p>
          <a:p>
            <a:endParaRPr lang="de-DE" dirty="0"/>
          </a:p>
        </p:txBody>
      </p:sp>
      <p:sp>
        <p:nvSpPr>
          <p:cNvPr id="4" name="Foliennummernplatzhalter 3"/>
          <p:cNvSpPr>
            <a:spLocks noGrp="1"/>
          </p:cNvSpPr>
          <p:nvPr>
            <p:ph type="sldNum" sz="quarter" idx="10"/>
          </p:nvPr>
        </p:nvSpPr>
        <p:spPr/>
        <p:txBody>
          <a:bodyPr/>
          <a:lstStyle/>
          <a:p>
            <a:fld id="{BF96C217-DD4C-4D08-9DBF-760B1F6A8166}" type="slidenum">
              <a:rPr lang="de-DE" smtClean="0"/>
              <a:t>10</a:t>
            </a:fld>
            <a:endParaRPr lang="de-DE"/>
          </a:p>
        </p:txBody>
      </p:sp>
    </p:spTree>
    <p:extLst>
      <p:ext uri="{BB962C8B-B14F-4D97-AF65-F5344CB8AC3E}">
        <p14:creationId xmlns:p14="http://schemas.microsoft.com/office/powerpoint/2010/main" val="28074762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Zunächst möchte ich nun Anregungen</a:t>
            </a:r>
            <a:r>
              <a:rPr lang="de-DE" baseline="0" dirty="0" smtClean="0"/>
              <a:t> für die schulische Erinnerung an den </a:t>
            </a:r>
            <a:r>
              <a:rPr lang="de-DE" b="1" baseline="0" dirty="0" smtClean="0"/>
              <a:t>Tag der Deportation</a:t>
            </a:r>
            <a:r>
              <a:rPr lang="de-DE" baseline="0" dirty="0" smtClean="0"/>
              <a:t> geben. In den badischen Gemeinden ist dies ein zentrales Datum, nämlich der 22.10.1940 (vgl. z.B. https://de.wikipedia.org/wiki/Wagner-B%C3%BCrckel-Aktion). </a:t>
            </a:r>
            <a:endParaRPr lang="de-DE" dirty="0" smtClean="0"/>
          </a:p>
          <a:p>
            <a:r>
              <a:rPr lang="de-DE" dirty="0" smtClean="0"/>
              <a:t>Zur Erinnerung an die Deportation der jüdischen Mitbürger Brettens wurden im letzten Schuljahr</a:t>
            </a:r>
            <a:r>
              <a:rPr lang="de-DE" baseline="0" dirty="0" smtClean="0"/>
              <a:t> </a:t>
            </a:r>
            <a:r>
              <a:rPr lang="de-DE" dirty="0" smtClean="0"/>
              <a:t>symbolisch 18 Koffer mit den Namen und – wenn möglich – einem Foto der Deportierten am </a:t>
            </a:r>
            <a:r>
              <a:rPr lang="de-DE" baseline="0" dirty="0" smtClean="0"/>
              <a:t>Ort der Deportation platziert, um Aufmerksamkeit zu erregen. Rechts ein heimlich aufgenommenes Foto vom 22.10.1940.</a:t>
            </a:r>
            <a:endParaRPr lang="de-DE" dirty="0"/>
          </a:p>
        </p:txBody>
      </p:sp>
      <p:sp>
        <p:nvSpPr>
          <p:cNvPr id="4" name="Foliennummernplatzhalter 3"/>
          <p:cNvSpPr>
            <a:spLocks noGrp="1"/>
          </p:cNvSpPr>
          <p:nvPr>
            <p:ph type="sldNum" sz="quarter" idx="10"/>
          </p:nvPr>
        </p:nvSpPr>
        <p:spPr/>
        <p:txBody>
          <a:bodyPr/>
          <a:lstStyle/>
          <a:p>
            <a:fld id="{BF96C217-DD4C-4D08-9DBF-760B1F6A8166}" type="slidenum">
              <a:rPr lang="de-DE" smtClean="0"/>
              <a:t>11</a:t>
            </a:fld>
            <a:endParaRPr lang="de-DE"/>
          </a:p>
        </p:txBody>
      </p:sp>
    </p:spTree>
    <p:extLst>
      <p:ext uri="{BB962C8B-B14F-4D97-AF65-F5344CB8AC3E}">
        <p14:creationId xmlns:p14="http://schemas.microsoft.com/office/powerpoint/2010/main" val="4697654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aseline="0" dirty="0" smtClean="0"/>
              <a:t>Für den württembergischen Landesteil gibt es mehrere, vor Ort zu recherchierende Deportations-“Wellen“, z.B. die erste Deportation am 01.12.1941, die zweite Deportation am </a:t>
            </a:r>
            <a:r>
              <a:rPr lang="de-DE" sz="1200" kern="1200" baseline="0" dirty="0" smtClean="0">
                <a:solidFill>
                  <a:schemeClr val="tx1"/>
                </a:solidFill>
                <a:effectLst/>
                <a:latin typeface="+mn-lt"/>
                <a:ea typeface="+mn-ea"/>
                <a:cs typeface="+mn-cs"/>
              </a:rPr>
              <a:t>26.04.1942 (vgl. dazu die Materialien der </a:t>
            </a:r>
            <a:r>
              <a:rPr lang="de-DE" sz="1200" kern="1200" baseline="0" dirty="0" err="1" smtClean="0">
                <a:solidFill>
                  <a:schemeClr val="tx1"/>
                </a:solidFill>
                <a:effectLst/>
                <a:latin typeface="+mn-lt"/>
                <a:ea typeface="+mn-ea"/>
                <a:cs typeface="+mn-cs"/>
              </a:rPr>
              <a:t>LpB</a:t>
            </a:r>
            <a:r>
              <a:rPr lang="de-DE" sz="1200" kern="1200" baseline="0" dirty="0" smtClean="0">
                <a:solidFill>
                  <a:schemeClr val="tx1"/>
                </a:solidFill>
                <a:effectLst/>
                <a:latin typeface="+mn-lt"/>
                <a:ea typeface="+mn-ea"/>
                <a:cs typeface="+mn-cs"/>
              </a:rPr>
              <a:t> unter</a:t>
            </a:r>
          </a:p>
          <a:p>
            <a:pPr marL="0" marR="0" indent="0" algn="l" defTabSz="914400" rtl="0" eaLnBrk="1" fontAlgn="auto" latinLnBrk="0" hangingPunct="1">
              <a:lnSpc>
                <a:spcPct val="100000"/>
              </a:lnSpc>
              <a:spcBef>
                <a:spcPts val="0"/>
              </a:spcBef>
              <a:spcAft>
                <a:spcPts val="0"/>
              </a:spcAft>
              <a:buClrTx/>
              <a:buSzTx/>
              <a:buFontTx/>
              <a:buNone/>
              <a:tabLst/>
              <a:defRPr/>
            </a:pPr>
            <a:r>
              <a:rPr lang="de-DE" sz="1200" kern="1200" dirty="0" smtClean="0">
                <a:solidFill>
                  <a:schemeClr val="tx1"/>
                </a:solidFill>
                <a:effectLst/>
                <a:latin typeface="+mn-lt"/>
                <a:ea typeface="+mn-ea"/>
                <a:cs typeface="+mn-cs"/>
              </a:rPr>
              <a:t>https://www.lpb-bw.de/fileadmin/lpb_hauptportal/pdf/bausteine_materialien/MATERIALIEN_Evakuiert_2008.pdf )</a:t>
            </a:r>
          </a:p>
          <a:p>
            <a:r>
              <a:rPr lang="de-DE" dirty="0" smtClean="0"/>
              <a:t>Dazu außerdem ganz aktuell aus dem Jahr 2021 die Publikation der </a:t>
            </a:r>
            <a:r>
              <a:rPr lang="de-DE" dirty="0" err="1" smtClean="0"/>
              <a:t>LpB</a:t>
            </a:r>
            <a:r>
              <a:rPr lang="de-DE" dirty="0" smtClean="0"/>
              <a:t> zur den</a:t>
            </a:r>
            <a:r>
              <a:rPr lang="de-DE" baseline="0" dirty="0" smtClean="0"/>
              <a:t> </a:t>
            </a:r>
            <a:r>
              <a:rPr lang="de-DE" dirty="0" smtClean="0"/>
              <a:t>Deportationen der Jüdinnen und Juden aus Württemberg und Hohenzollern 1941 bis 1945</a:t>
            </a:r>
          </a:p>
          <a:p>
            <a:r>
              <a:rPr lang="de-DE" dirty="0" smtClean="0"/>
              <a:t>https://www.lpb-bw.de/publikation-anzeige?tt_products%5BbackPID%5D=993&amp;tt_products%5Bproduct%5D=3571&amp;cHash=4fee605c5435233f4c2aa07d35754cc4</a:t>
            </a:r>
          </a:p>
          <a:p>
            <a:endParaRPr lang="de-DE" dirty="0"/>
          </a:p>
        </p:txBody>
      </p:sp>
      <p:sp>
        <p:nvSpPr>
          <p:cNvPr id="4" name="Foliennummernplatzhalter 3"/>
          <p:cNvSpPr>
            <a:spLocks noGrp="1"/>
          </p:cNvSpPr>
          <p:nvPr>
            <p:ph type="sldNum" sz="quarter" idx="10"/>
          </p:nvPr>
        </p:nvSpPr>
        <p:spPr/>
        <p:txBody>
          <a:bodyPr/>
          <a:lstStyle/>
          <a:p>
            <a:fld id="{BF96C217-DD4C-4D08-9DBF-760B1F6A8166}" type="slidenum">
              <a:rPr lang="de-DE" smtClean="0"/>
              <a:t>12</a:t>
            </a:fld>
            <a:endParaRPr lang="de-DE"/>
          </a:p>
        </p:txBody>
      </p:sp>
    </p:spTree>
    <p:extLst>
      <p:ext uri="{BB962C8B-B14F-4D97-AF65-F5344CB8AC3E}">
        <p14:creationId xmlns:p14="http://schemas.microsoft.com/office/powerpoint/2010/main" val="24196906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An welchem Ort kann an</a:t>
            </a:r>
            <a:r>
              <a:rPr lang="de-DE" baseline="0" dirty="0" smtClean="0"/>
              <a:t> die Erinnerung an die Deportierten durchgeführt werden?</a:t>
            </a:r>
          </a:p>
          <a:p>
            <a:r>
              <a:rPr lang="de-DE" baseline="0" dirty="0" smtClean="0"/>
              <a:t>-Am Ort der Deportation, hier der Marktplatz von Bretten.</a:t>
            </a:r>
          </a:p>
          <a:p>
            <a:pPr marL="0" marR="0" indent="0" algn="l" defTabSz="914400" rtl="0" eaLnBrk="1" fontAlgn="auto" latinLnBrk="0" hangingPunct="1">
              <a:lnSpc>
                <a:spcPct val="100000"/>
              </a:lnSpc>
              <a:spcBef>
                <a:spcPts val="0"/>
              </a:spcBef>
              <a:spcAft>
                <a:spcPts val="0"/>
              </a:spcAft>
              <a:buClrTx/>
              <a:buSzTx/>
              <a:buFontTx/>
              <a:buNone/>
              <a:tabLst/>
              <a:defRPr/>
            </a:pPr>
            <a:r>
              <a:rPr lang="de-DE" baseline="0" dirty="0" smtClean="0"/>
              <a:t>-An den Stolpersteinen der ehemaligen jüdischen Mitbürger</a:t>
            </a:r>
          </a:p>
          <a:p>
            <a:pPr marL="0" marR="0" indent="0" algn="l" defTabSz="914400" rtl="0" eaLnBrk="1" fontAlgn="auto" latinLnBrk="0" hangingPunct="1">
              <a:lnSpc>
                <a:spcPct val="100000"/>
              </a:lnSpc>
              <a:spcBef>
                <a:spcPts val="0"/>
              </a:spcBef>
              <a:spcAft>
                <a:spcPts val="0"/>
              </a:spcAft>
              <a:buClrTx/>
              <a:buSzTx/>
              <a:buFontTx/>
              <a:buNone/>
              <a:tabLst/>
              <a:defRPr/>
            </a:pPr>
            <a:r>
              <a:rPr lang="de-DE" baseline="0" dirty="0" smtClean="0"/>
              <a:t>-Aber auch in der Schule selbst, falls geeignete Gedenkorte zu weit entfernt sind (Schulhof, Foyer…)</a:t>
            </a:r>
          </a:p>
          <a:p>
            <a:endParaRPr lang="de-DE" dirty="0"/>
          </a:p>
        </p:txBody>
      </p:sp>
      <p:sp>
        <p:nvSpPr>
          <p:cNvPr id="4" name="Foliennummernplatzhalter 3"/>
          <p:cNvSpPr>
            <a:spLocks noGrp="1"/>
          </p:cNvSpPr>
          <p:nvPr>
            <p:ph type="sldNum" sz="quarter" idx="10"/>
          </p:nvPr>
        </p:nvSpPr>
        <p:spPr/>
        <p:txBody>
          <a:bodyPr/>
          <a:lstStyle/>
          <a:p>
            <a:fld id="{BF96C217-DD4C-4D08-9DBF-760B1F6A8166}" type="slidenum">
              <a:rPr lang="de-DE" smtClean="0"/>
              <a:t>13</a:t>
            </a:fld>
            <a:endParaRPr lang="de-DE"/>
          </a:p>
        </p:txBody>
      </p:sp>
    </p:spTree>
    <p:extLst>
      <p:ext uri="{BB962C8B-B14F-4D97-AF65-F5344CB8AC3E}">
        <p14:creationId xmlns:p14="http://schemas.microsoft.com/office/powerpoint/2010/main" val="17454415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Auf den Stolpersteinen ist das Jahr der Deportation eingestanzt. Das</a:t>
            </a:r>
            <a:r>
              <a:rPr lang="de-DE" baseline="0" dirty="0" smtClean="0"/>
              <a:t> genaue Datum lässt sich leicht recherchieren. Im Fall von Sophie </a:t>
            </a:r>
            <a:r>
              <a:rPr lang="de-DE" baseline="0" dirty="0" err="1" smtClean="0"/>
              <a:t>Kopilowitz</a:t>
            </a:r>
            <a:r>
              <a:rPr lang="de-DE" baseline="0" dirty="0" smtClean="0"/>
              <a:t> (Karlsruhe) ist es der 22.10.1940. Carl Eisig lebte in Stuttgart und wurde am 01.12.1941 nach Riga deportiert.</a:t>
            </a:r>
            <a:endParaRPr lang="de-DE" dirty="0"/>
          </a:p>
        </p:txBody>
      </p:sp>
      <p:sp>
        <p:nvSpPr>
          <p:cNvPr id="4" name="Foliennummernplatzhalter 3"/>
          <p:cNvSpPr>
            <a:spLocks noGrp="1"/>
          </p:cNvSpPr>
          <p:nvPr>
            <p:ph type="sldNum" sz="quarter" idx="10"/>
          </p:nvPr>
        </p:nvSpPr>
        <p:spPr/>
        <p:txBody>
          <a:bodyPr/>
          <a:lstStyle/>
          <a:p>
            <a:fld id="{BF96C217-DD4C-4D08-9DBF-760B1F6A8166}" type="slidenum">
              <a:rPr lang="de-DE" smtClean="0"/>
              <a:t>14</a:t>
            </a:fld>
            <a:endParaRPr lang="de-DE"/>
          </a:p>
        </p:txBody>
      </p:sp>
    </p:spTree>
    <p:extLst>
      <p:ext uri="{BB962C8B-B14F-4D97-AF65-F5344CB8AC3E}">
        <p14:creationId xmlns:p14="http://schemas.microsoft.com/office/powerpoint/2010/main" val="23601057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Gedenken</a:t>
            </a:r>
            <a:r>
              <a:rPr lang="de-DE" baseline="0" dirty="0" smtClean="0"/>
              <a:t> und Erinnerung an die Deportierten in Bretten 2020:</a:t>
            </a:r>
          </a:p>
          <a:p>
            <a:r>
              <a:rPr lang="de-DE" dirty="0" smtClean="0"/>
              <a:t>Die Schülerinnen und Schüler hatten aus bereitstehenden</a:t>
            </a:r>
            <a:r>
              <a:rPr lang="de-DE" baseline="0" dirty="0" smtClean="0"/>
              <a:t> Informationen einen Flyer erstellt, den sie vorbei gehenden Passanten anboten. Viele blieben stehen und kamen mit den </a:t>
            </a:r>
            <a:r>
              <a:rPr lang="de-DE" baseline="0" dirty="0" err="1" smtClean="0"/>
              <a:t>SuS</a:t>
            </a:r>
            <a:r>
              <a:rPr lang="de-DE" baseline="0" dirty="0" smtClean="0"/>
              <a:t> ins Gespräch.</a:t>
            </a:r>
          </a:p>
          <a:p>
            <a:r>
              <a:rPr lang="de-DE" baseline="0" dirty="0" smtClean="0"/>
              <a:t>Der Kurs hatte sich in Schichten aufgeteilt, so dass von 10 – 17 Uhr immer mindestens zwei </a:t>
            </a:r>
            <a:r>
              <a:rPr lang="de-DE" baseline="0" dirty="0" err="1" smtClean="0"/>
              <a:t>SuS</a:t>
            </a:r>
            <a:r>
              <a:rPr lang="de-DE" baseline="0" dirty="0" smtClean="0"/>
              <a:t> für Informationen und Gespräche – auch über ihre eigen Motive dieses Gedenkens – zur Verfügung standen.</a:t>
            </a:r>
            <a:endParaRPr lang="de-DE" dirty="0"/>
          </a:p>
        </p:txBody>
      </p:sp>
      <p:sp>
        <p:nvSpPr>
          <p:cNvPr id="4" name="Foliennummernplatzhalter 3"/>
          <p:cNvSpPr>
            <a:spLocks noGrp="1"/>
          </p:cNvSpPr>
          <p:nvPr>
            <p:ph type="sldNum" sz="quarter" idx="10"/>
          </p:nvPr>
        </p:nvSpPr>
        <p:spPr/>
        <p:txBody>
          <a:bodyPr/>
          <a:lstStyle/>
          <a:p>
            <a:fld id="{BF96C217-DD4C-4D08-9DBF-760B1F6A8166}" type="slidenum">
              <a:rPr lang="de-DE" smtClean="0"/>
              <a:t>15</a:t>
            </a:fld>
            <a:endParaRPr lang="de-DE"/>
          </a:p>
        </p:txBody>
      </p:sp>
    </p:spTree>
    <p:extLst>
      <p:ext uri="{BB962C8B-B14F-4D97-AF65-F5344CB8AC3E}">
        <p14:creationId xmlns:p14="http://schemas.microsoft.com/office/powerpoint/2010/main" val="26810554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In einer kurzen zentralen Gedenkveranstaltung (unter Corona-Bedingungen) zum Zeitpunkt der damaligen Deportation gegen Mittag wurden die Kirchenglocken geläutet, danach wurden die Namen aller Deportierten von den </a:t>
            </a:r>
            <a:r>
              <a:rPr lang="de-DE" dirty="0" err="1" smtClean="0"/>
              <a:t>SuS</a:t>
            </a:r>
            <a:r>
              <a:rPr lang="de-DE" dirty="0" smtClean="0"/>
              <a:t> verlesen, es folgte eine Rede einer</a:t>
            </a:r>
            <a:r>
              <a:rPr lang="de-DE" baseline="0" dirty="0" smtClean="0"/>
              <a:t> Schülerin und eines Schülers über die Bedeutung dieses Gedenkens und schließlich eine Ansprache des </a:t>
            </a:r>
            <a:r>
              <a:rPr lang="de-DE" baseline="0" dirty="0" err="1" smtClean="0"/>
              <a:t>Brettener</a:t>
            </a:r>
            <a:r>
              <a:rPr lang="de-DE" baseline="0" dirty="0" smtClean="0"/>
              <a:t> Oberbürgermeisters.</a:t>
            </a:r>
            <a:endParaRPr lang="de-DE" dirty="0"/>
          </a:p>
        </p:txBody>
      </p:sp>
      <p:sp>
        <p:nvSpPr>
          <p:cNvPr id="4" name="Foliennummernplatzhalter 3"/>
          <p:cNvSpPr>
            <a:spLocks noGrp="1"/>
          </p:cNvSpPr>
          <p:nvPr>
            <p:ph type="sldNum" sz="quarter" idx="10"/>
          </p:nvPr>
        </p:nvSpPr>
        <p:spPr/>
        <p:txBody>
          <a:bodyPr/>
          <a:lstStyle/>
          <a:p>
            <a:fld id="{BF96C217-DD4C-4D08-9DBF-760B1F6A8166}" type="slidenum">
              <a:rPr lang="de-DE" smtClean="0"/>
              <a:t>16</a:t>
            </a:fld>
            <a:endParaRPr lang="de-DE"/>
          </a:p>
        </p:txBody>
      </p:sp>
    </p:spTree>
    <p:extLst>
      <p:ext uri="{BB962C8B-B14F-4D97-AF65-F5344CB8AC3E}">
        <p14:creationId xmlns:p14="http://schemas.microsoft.com/office/powerpoint/2010/main" val="31183445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Entscheidend</a:t>
            </a:r>
            <a:r>
              <a:rPr lang="de-DE" baseline="0" dirty="0" smtClean="0"/>
              <a:t> war nach Meinung der </a:t>
            </a:r>
            <a:r>
              <a:rPr lang="de-DE" baseline="0" dirty="0" err="1" smtClean="0"/>
              <a:t>SuS</a:t>
            </a:r>
            <a:r>
              <a:rPr lang="de-DE" baseline="0" dirty="0" smtClean="0"/>
              <a:t> vor allem, </a:t>
            </a:r>
            <a:r>
              <a:rPr lang="de-DE" b="1" baseline="0" dirty="0" smtClean="0"/>
              <a:t>mit den Passanten ins Gespräch zu kommen</a:t>
            </a:r>
            <a:r>
              <a:rPr lang="de-DE" baseline="0" dirty="0" smtClean="0"/>
              <a:t>. Sie erhielten sehr viel positive Rückmeldung für ihr Engagement und spürten so auch die Wirksamkeit ihres Einsatzes.</a:t>
            </a:r>
            <a:endParaRPr lang="de-DE" dirty="0"/>
          </a:p>
        </p:txBody>
      </p:sp>
      <p:sp>
        <p:nvSpPr>
          <p:cNvPr id="4" name="Foliennummernplatzhalter 3"/>
          <p:cNvSpPr>
            <a:spLocks noGrp="1"/>
          </p:cNvSpPr>
          <p:nvPr>
            <p:ph type="sldNum" sz="quarter" idx="10"/>
          </p:nvPr>
        </p:nvSpPr>
        <p:spPr/>
        <p:txBody>
          <a:bodyPr/>
          <a:lstStyle/>
          <a:p>
            <a:fld id="{BF96C217-DD4C-4D08-9DBF-760B1F6A8166}" type="slidenum">
              <a:rPr lang="de-DE" smtClean="0"/>
              <a:t>17</a:t>
            </a:fld>
            <a:endParaRPr lang="de-DE"/>
          </a:p>
        </p:txBody>
      </p:sp>
    </p:spTree>
    <p:extLst>
      <p:ext uri="{BB962C8B-B14F-4D97-AF65-F5344CB8AC3E}">
        <p14:creationId xmlns:p14="http://schemas.microsoft.com/office/powerpoint/2010/main" val="34809750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Das war ein Beispiel für das Erinnern an die Deportation.</a:t>
            </a:r>
          </a:p>
          <a:p>
            <a:r>
              <a:rPr lang="de-DE" dirty="0" smtClean="0"/>
              <a:t>Ähnliches gilt für die </a:t>
            </a:r>
            <a:r>
              <a:rPr lang="de-DE" b="1" dirty="0" smtClean="0"/>
              <a:t>Mahnwache an den Stolpersteinen</a:t>
            </a:r>
            <a:r>
              <a:rPr lang="de-DE" dirty="0" smtClean="0"/>
              <a:t>,</a:t>
            </a:r>
            <a:r>
              <a:rPr lang="de-DE" baseline="0" dirty="0" smtClean="0"/>
              <a:t> die keine langwierige Vorbereitung benötigt.</a:t>
            </a:r>
          </a:p>
          <a:p>
            <a:r>
              <a:rPr lang="de-DE" baseline="0" dirty="0" smtClean="0"/>
              <a:t>Es ist z.B. denkbar, einen oder mehrere Stolpersteine zu wählen, die sich in der Nähe der Schule befinden. Die biographischen Informationen zu den ehemaligen Mitbürgern hinter den Steinen sind in der Regel recherchiert und stehen an vielen Orten zur Verfügung. (s.o.)</a:t>
            </a:r>
          </a:p>
          <a:p>
            <a:endParaRPr lang="de-DE" dirty="0"/>
          </a:p>
        </p:txBody>
      </p:sp>
      <p:sp>
        <p:nvSpPr>
          <p:cNvPr id="4" name="Foliennummernplatzhalter 3"/>
          <p:cNvSpPr>
            <a:spLocks noGrp="1"/>
          </p:cNvSpPr>
          <p:nvPr>
            <p:ph type="sldNum" sz="quarter" idx="10"/>
          </p:nvPr>
        </p:nvSpPr>
        <p:spPr/>
        <p:txBody>
          <a:bodyPr/>
          <a:lstStyle/>
          <a:p>
            <a:fld id="{BF96C217-DD4C-4D08-9DBF-760B1F6A8166}" type="slidenum">
              <a:rPr lang="de-DE" smtClean="0"/>
              <a:t>18</a:t>
            </a:fld>
            <a:endParaRPr lang="de-DE"/>
          </a:p>
        </p:txBody>
      </p:sp>
    </p:spTree>
    <p:extLst>
      <p:ext uri="{BB962C8B-B14F-4D97-AF65-F5344CB8AC3E}">
        <p14:creationId xmlns:p14="http://schemas.microsoft.com/office/powerpoint/2010/main" val="12574406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Die</a:t>
            </a:r>
            <a:r>
              <a:rPr lang="de-DE" baseline="0" dirty="0" smtClean="0"/>
              <a:t> genaue Gestaltung der Mahnwache vor Ort ist selbstverständlich den Klassen mit ihren Lehrkräften überlassen. Das Verlesen der Biografien ist sicherlich wünschenswert, damit ganz im Sinne dieses dezentralen Mahnmals die individuelle Person, an die man hier erinnert, erkennbar wird.</a:t>
            </a:r>
            <a:endParaRPr lang="de-DE" dirty="0"/>
          </a:p>
        </p:txBody>
      </p:sp>
      <p:sp>
        <p:nvSpPr>
          <p:cNvPr id="4" name="Foliennummernplatzhalter 3"/>
          <p:cNvSpPr>
            <a:spLocks noGrp="1"/>
          </p:cNvSpPr>
          <p:nvPr>
            <p:ph type="sldNum" sz="quarter" idx="10"/>
          </p:nvPr>
        </p:nvSpPr>
        <p:spPr/>
        <p:txBody>
          <a:bodyPr/>
          <a:lstStyle/>
          <a:p>
            <a:fld id="{BF96C217-DD4C-4D08-9DBF-760B1F6A8166}" type="slidenum">
              <a:rPr lang="de-DE" smtClean="0"/>
              <a:t>19</a:t>
            </a:fld>
            <a:endParaRPr lang="de-DE"/>
          </a:p>
        </p:txBody>
      </p:sp>
    </p:spTree>
    <p:extLst>
      <p:ext uri="{BB962C8B-B14F-4D97-AF65-F5344CB8AC3E}">
        <p14:creationId xmlns:p14="http://schemas.microsoft.com/office/powerpoint/2010/main" val="39569609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Das bedeutet übrigens</a:t>
            </a:r>
            <a:r>
              <a:rPr lang="de-DE" baseline="0" dirty="0" smtClean="0"/>
              <a:t> </a:t>
            </a:r>
            <a:r>
              <a:rPr lang="de-DE" baseline="0" smtClean="0"/>
              <a:t>nicht zwin</a:t>
            </a:r>
            <a:r>
              <a:rPr lang="de-DE" smtClean="0"/>
              <a:t>gend</a:t>
            </a:r>
            <a:r>
              <a:rPr lang="de-DE" dirty="0" smtClean="0"/>
              <a:t>, dass die ganze Klasse oder der ganze Kurs an der Vorbereitung</a:t>
            </a:r>
            <a:r>
              <a:rPr lang="de-DE" baseline="0" dirty="0" smtClean="0"/>
              <a:t> beteiligt sein muss.</a:t>
            </a:r>
            <a:endParaRPr lang="de-DE" dirty="0"/>
          </a:p>
        </p:txBody>
      </p:sp>
      <p:sp>
        <p:nvSpPr>
          <p:cNvPr id="4" name="Foliennummernplatzhalter 3"/>
          <p:cNvSpPr>
            <a:spLocks noGrp="1"/>
          </p:cNvSpPr>
          <p:nvPr>
            <p:ph type="sldNum" sz="quarter" idx="10"/>
          </p:nvPr>
        </p:nvSpPr>
        <p:spPr/>
        <p:txBody>
          <a:bodyPr/>
          <a:lstStyle/>
          <a:p>
            <a:fld id="{BF96C217-DD4C-4D08-9DBF-760B1F6A8166}" type="slidenum">
              <a:rPr lang="de-DE" smtClean="0"/>
              <a:t>2</a:t>
            </a:fld>
            <a:endParaRPr lang="de-DE"/>
          </a:p>
        </p:txBody>
      </p:sp>
    </p:spTree>
    <p:extLst>
      <p:ext uri="{BB962C8B-B14F-4D97-AF65-F5344CB8AC3E}">
        <p14:creationId xmlns:p14="http://schemas.microsoft.com/office/powerpoint/2010/main" val="35963193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Das Putzen der Stolpersteine ist häufig ebenfalls Bestandteil einer Mahnwache. Kerzen können entzündet, Blumen niedergelegt werden. Falls die Gruppe das möchte, kann auch an den</a:t>
            </a:r>
            <a:r>
              <a:rPr lang="de-DE" baseline="0" dirty="0" smtClean="0"/>
              <a:t> Stolpersteinen musiziert werden. Sicherlich ist das Gespräch mit Passanten erwünscht; die Erfahrung zeigt, dass für </a:t>
            </a:r>
            <a:r>
              <a:rPr lang="de-DE" baseline="0" dirty="0" err="1" smtClean="0"/>
              <a:t>SuS</a:t>
            </a:r>
            <a:r>
              <a:rPr lang="de-DE" baseline="0" dirty="0" smtClean="0"/>
              <a:t> diese Gespräche besonders wichtig sind. Durch diese Gespräche erhalten die </a:t>
            </a:r>
            <a:r>
              <a:rPr lang="de-DE" baseline="0" dirty="0" err="1" smtClean="0"/>
              <a:t>SuS</a:t>
            </a:r>
            <a:r>
              <a:rPr lang="de-DE" baseline="0" dirty="0" smtClean="0"/>
              <a:t> eine unmittelbare Rückmeldung. Falls die Mahnwache an mehreren Stolpersteinen stattfindet, ist es wünschenswert, dass die </a:t>
            </a:r>
            <a:r>
              <a:rPr lang="de-DE" baseline="0" dirty="0" err="1" smtClean="0"/>
              <a:t>SuS</a:t>
            </a:r>
            <a:r>
              <a:rPr lang="de-DE" baseline="0" dirty="0" smtClean="0"/>
              <a:t> ihre Erfahrungen hinterher in einem gemeinsamen Gespräch teilen können und möglicherweise irritierende Erfahrungen eingeordnet werden können.</a:t>
            </a:r>
            <a:endParaRPr lang="de-DE" dirty="0"/>
          </a:p>
        </p:txBody>
      </p:sp>
      <p:sp>
        <p:nvSpPr>
          <p:cNvPr id="4" name="Foliennummernplatzhalter 3"/>
          <p:cNvSpPr>
            <a:spLocks noGrp="1"/>
          </p:cNvSpPr>
          <p:nvPr>
            <p:ph type="sldNum" sz="quarter" idx="10"/>
          </p:nvPr>
        </p:nvSpPr>
        <p:spPr/>
        <p:txBody>
          <a:bodyPr/>
          <a:lstStyle/>
          <a:p>
            <a:fld id="{BF96C217-DD4C-4D08-9DBF-760B1F6A8166}" type="slidenum">
              <a:rPr lang="de-DE" smtClean="0"/>
              <a:t>20</a:t>
            </a:fld>
            <a:endParaRPr lang="de-DE"/>
          </a:p>
        </p:txBody>
      </p:sp>
    </p:spTree>
    <p:extLst>
      <p:ext uri="{BB962C8B-B14F-4D97-AF65-F5344CB8AC3E}">
        <p14:creationId xmlns:p14="http://schemas.microsoft.com/office/powerpoint/2010/main" val="48906705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Erweiterung: Die Mahnwache kann vorher der Schulöffentlichkeit bekannt gemacht werden (s.o.), z.B. durch Flyer, Ankündigung</a:t>
            </a:r>
            <a:r>
              <a:rPr lang="de-DE" baseline="0" dirty="0" smtClean="0"/>
              <a:t> im GU anderer Klassen, eine Durchsage, einen Vermerk auf der Homepage etc.</a:t>
            </a:r>
            <a:endParaRPr lang="de-DE" dirty="0"/>
          </a:p>
        </p:txBody>
      </p:sp>
      <p:sp>
        <p:nvSpPr>
          <p:cNvPr id="4" name="Foliennummernplatzhalter 3"/>
          <p:cNvSpPr>
            <a:spLocks noGrp="1"/>
          </p:cNvSpPr>
          <p:nvPr>
            <p:ph type="sldNum" sz="quarter" idx="10"/>
          </p:nvPr>
        </p:nvSpPr>
        <p:spPr/>
        <p:txBody>
          <a:bodyPr/>
          <a:lstStyle/>
          <a:p>
            <a:fld id="{BF96C217-DD4C-4D08-9DBF-760B1F6A8166}" type="slidenum">
              <a:rPr lang="de-DE" smtClean="0"/>
              <a:t>21</a:t>
            </a:fld>
            <a:endParaRPr lang="de-DE"/>
          </a:p>
        </p:txBody>
      </p:sp>
    </p:spTree>
    <p:extLst>
      <p:ext uri="{BB962C8B-B14F-4D97-AF65-F5344CB8AC3E}">
        <p14:creationId xmlns:p14="http://schemas.microsoft.com/office/powerpoint/2010/main" val="7653799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Erweiterung:</a:t>
            </a:r>
            <a:r>
              <a:rPr lang="de-DE" baseline="0" dirty="0" smtClean="0"/>
              <a:t> </a:t>
            </a:r>
            <a:r>
              <a:rPr lang="de-DE" dirty="0" smtClean="0"/>
              <a:t>Wenn gewünscht, kann auch die örtliche Presse die Mahnwache ankündigen bzw. berichten.</a:t>
            </a:r>
            <a:endParaRPr lang="de-DE" dirty="0"/>
          </a:p>
        </p:txBody>
      </p:sp>
      <p:sp>
        <p:nvSpPr>
          <p:cNvPr id="4" name="Foliennummernplatzhalter 3"/>
          <p:cNvSpPr>
            <a:spLocks noGrp="1"/>
          </p:cNvSpPr>
          <p:nvPr>
            <p:ph type="sldNum" sz="quarter" idx="10"/>
          </p:nvPr>
        </p:nvSpPr>
        <p:spPr/>
        <p:txBody>
          <a:bodyPr/>
          <a:lstStyle/>
          <a:p>
            <a:fld id="{BF96C217-DD4C-4D08-9DBF-760B1F6A8166}" type="slidenum">
              <a:rPr lang="de-DE" smtClean="0"/>
              <a:t>22</a:t>
            </a:fld>
            <a:endParaRPr lang="de-DE"/>
          </a:p>
        </p:txBody>
      </p:sp>
    </p:spTree>
    <p:extLst>
      <p:ext uri="{BB962C8B-B14F-4D97-AF65-F5344CB8AC3E}">
        <p14:creationId xmlns:p14="http://schemas.microsoft.com/office/powerpoint/2010/main" val="366663353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Wichtig ist, dass es keine „Regel“ gibt, wie genau</a:t>
            </a:r>
            <a:r>
              <a:rPr lang="de-DE" baseline="0" dirty="0" smtClean="0"/>
              <a:t> und wie aufwändig eine solche jährliche Mahnwache zu gestalten ist. Man kann die Mahnwache auch ohne großen organisatorischen Aufwand mit der Klasse durchführen (Stichwort: Niederschwelliges Angebot…) und bei Bedarf oder auf Wunsch der </a:t>
            </a:r>
            <a:r>
              <a:rPr lang="de-DE" baseline="0" dirty="0" err="1" smtClean="0"/>
              <a:t>SuS</a:t>
            </a:r>
            <a:r>
              <a:rPr lang="de-DE" baseline="0" dirty="0" smtClean="0"/>
              <a:t> im folgenden Jahr weitere Elemente hinzufügen.</a:t>
            </a:r>
            <a:endParaRPr lang="de-DE" dirty="0"/>
          </a:p>
        </p:txBody>
      </p:sp>
      <p:sp>
        <p:nvSpPr>
          <p:cNvPr id="4" name="Foliennummernplatzhalter 3"/>
          <p:cNvSpPr>
            <a:spLocks noGrp="1"/>
          </p:cNvSpPr>
          <p:nvPr>
            <p:ph type="sldNum" sz="quarter" idx="10"/>
          </p:nvPr>
        </p:nvSpPr>
        <p:spPr/>
        <p:txBody>
          <a:bodyPr/>
          <a:lstStyle/>
          <a:p>
            <a:fld id="{BF96C217-DD4C-4D08-9DBF-760B1F6A8166}" type="slidenum">
              <a:rPr lang="de-DE" smtClean="0"/>
              <a:t>23</a:t>
            </a:fld>
            <a:endParaRPr lang="de-DE"/>
          </a:p>
        </p:txBody>
      </p:sp>
    </p:spTree>
    <p:extLst>
      <p:ext uri="{BB962C8B-B14F-4D97-AF65-F5344CB8AC3E}">
        <p14:creationId xmlns:p14="http://schemas.microsoft.com/office/powerpoint/2010/main" val="26134964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„Können wir nächstes Jahr wieder eine</a:t>
            </a:r>
            <a:r>
              <a:rPr lang="de-DE" baseline="0" dirty="0" smtClean="0"/>
              <a:t> Mahnwache durchführen?“ (Zitat nach der Mahnwache in Bretten vor zwei Monaten)</a:t>
            </a:r>
          </a:p>
          <a:p>
            <a:r>
              <a:rPr lang="de-DE" baseline="0" dirty="0" smtClean="0"/>
              <a:t>Diese Reaktion von einigen </a:t>
            </a:r>
            <a:r>
              <a:rPr lang="de-DE" baseline="0" dirty="0" err="1" smtClean="0"/>
              <a:t>SuS</a:t>
            </a:r>
            <a:r>
              <a:rPr lang="de-DE" baseline="0" dirty="0" smtClean="0"/>
              <a:t> zeigt, dass es sich nicht um ein verordnetes ritualisiertes Gedenken handelt, sondern offensichtlich auch um ein Bedürfnis mancher </a:t>
            </a:r>
            <a:r>
              <a:rPr lang="de-DE" baseline="0" dirty="0" err="1" smtClean="0"/>
              <a:t>SuS</a:t>
            </a:r>
            <a:r>
              <a:rPr lang="de-DE" baseline="0" dirty="0" smtClean="0"/>
              <a:t>.</a:t>
            </a:r>
            <a:endParaRPr lang="de-DE" dirty="0"/>
          </a:p>
        </p:txBody>
      </p:sp>
      <p:sp>
        <p:nvSpPr>
          <p:cNvPr id="4" name="Foliennummernplatzhalter 3"/>
          <p:cNvSpPr>
            <a:spLocks noGrp="1"/>
          </p:cNvSpPr>
          <p:nvPr>
            <p:ph type="sldNum" sz="quarter" idx="10"/>
          </p:nvPr>
        </p:nvSpPr>
        <p:spPr/>
        <p:txBody>
          <a:bodyPr/>
          <a:lstStyle/>
          <a:p>
            <a:fld id="{BF96C217-DD4C-4D08-9DBF-760B1F6A8166}" type="slidenum">
              <a:rPr lang="de-DE" smtClean="0"/>
              <a:t>24</a:t>
            </a:fld>
            <a:endParaRPr lang="de-DE"/>
          </a:p>
        </p:txBody>
      </p:sp>
    </p:spTree>
    <p:extLst>
      <p:ext uri="{BB962C8B-B14F-4D97-AF65-F5344CB8AC3E}">
        <p14:creationId xmlns:p14="http://schemas.microsoft.com/office/powerpoint/2010/main" val="326968368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Fazit</a:t>
            </a:r>
            <a:r>
              <a:rPr lang="de-DE" baseline="0" dirty="0" smtClean="0"/>
              <a:t> (s.o.).</a:t>
            </a:r>
            <a:endParaRPr lang="de-DE" dirty="0" smtClean="0"/>
          </a:p>
          <a:p>
            <a:r>
              <a:rPr lang="de-DE" dirty="0" smtClean="0"/>
              <a:t>Nun</a:t>
            </a:r>
            <a:r>
              <a:rPr lang="de-DE" baseline="0" dirty="0" smtClean="0"/>
              <a:t> folgt eine Erweiterungsmöglichkeit, die allerdings - wie ein Projekt - ergebnisoffen ist:</a:t>
            </a:r>
            <a:endParaRPr lang="de-DE" dirty="0"/>
          </a:p>
        </p:txBody>
      </p:sp>
      <p:sp>
        <p:nvSpPr>
          <p:cNvPr id="4" name="Foliennummernplatzhalter 3"/>
          <p:cNvSpPr>
            <a:spLocks noGrp="1"/>
          </p:cNvSpPr>
          <p:nvPr>
            <p:ph type="sldNum" sz="quarter" idx="10"/>
          </p:nvPr>
        </p:nvSpPr>
        <p:spPr/>
        <p:txBody>
          <a:bodyPr/>
          <a:lstStyle/>
          <a:p>
            <a:fld id="{BF96C217-DD4C-4D08-9DBF-760B1F6A8166}" type="slidenum">
              <a:rPr lang="de-DE" smtClean="0"/>
              <a:t>25</a:t>
            </a:fld>
            <a:endParaRPr lang="de-DE"/>
          </a:p>
        </p:txBody>
      </p:sp>
    </p:spTree>
    <p:extLst>
      <p:ext uri="{BB962C8B-B14F-4D97-AF65-F5344CB8AC3E}">
        <p14:creationId xmlns:p14="http://schemas.microsoft.com/office/powerpoint/2010/main" val="82741868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Erweiterung II:</a:t>
            </a:r>
          </a:p>
          <a:p>
            <a:r>
              <a:rPr lang="de-DE" dirty="0" smtClean="0"/>
              <a:t>Wer darüber</a:t>
            </a:r>
            <a:r>
              <a:rPr lang="de-DE" baseline="0" dirty="0" smtClean="0"/>
              <a:t> hinaus versuchen möchte, die </a:t>
            </a:r>
            <a:r>
              <a:rPr lang="de-DE" b="1" baseline="0" dirty="0" smtClean="0"/>
              <a:t>Mahnwache mit einem Signal der Versöhnung </a:t>
            </a:r>
            <a:r>
              <a:rPr lang="de-DE" baseline="0" dirty="0" smtClean="0"/>
              <a:t>zu verbinden (mit offenem Ausgang), erhält nun einige Anregungen.</a:t>
            </a:r>
          </a:p>
          <a:p>
            <a:r>
              <a:rPr lang="de-DE" baseline="0" dirty="0" smtClean="0"/>
              <a:t>Auszug aus einem Brief der Tochter von Bruno </a:t>
            </a:r>
            <a:r>
              <a:rPr lang="de-DE" baseline="0" dirty="0" err="1" smtClean="0"/>
              <a:t>Veis</a:t>
            </a:r>
            <a:r>
              <a:rPr lang="de-DE" baseline="0" dirty="0" smtClean="0"/>
              <a:t> (Bildmitte) aus dem Jahr 2018. Sie schreibt über den Wunsch, einen Stolperstein für ihren Vater zu verlegen. Der Kontakt zu Bruno </a:t>
            </a:r>
            <a:r>
              <a:rPr lang="de-DE" baseline="0" dirty="0" err="1" smtClean="0"/>
              <a:t>Veis</a:t>
            </a:r>
            <a:r>
              <a:rPr lang="de-DE" baseline="0" dirty="0" smtClean="0"/>
              <a:t> und seiner Familie und das große Engagement der </a:t>
            </a:r>
            <a:r>
              <a:rPr lang="de-DE" baseline="0" dirty="0" err="1" smtClean="0"/>
              <a:t>SuS</a:t>
            </a:r>
            <a:r>
              <a:rPr lang="de-DE" baseline="0" dirty="0" smtClean="0"/>
              <a:t> führten schließlich dazu, dass die ganze Familie aus den USA gemeinsam die deutsche Staatsangehörigkeit beantragte – ein deutliches Signal für den versöhnenden Charakter dieser Art von Gedenkkultur.</a:t>
            </a:r>
            <a:endParaRPr lang="de-DE" dirty="0"/>
          </a:p>
        </p:txBody>
      </p:sp>
      <p:sp>
        <p:nvSpPr>
          <p:cNvPr id="4" name="Foliennummernplatzhalter 3"/>
          <p:cNvSpPr>
            <a:spLocks noGrp="1"/>
          </p:cNvSpPr>
          <p:nvPr>
            <p:ph type="sldNum" sz="quarter" idx="10"/>
          </p:nvPr>
        </p:nvSpPr>
        <p:spPr/>
        <p:txBody>
          <a:bodyPr/>
          <a:lstStyle/>
          <a:p>
            <a:fld id="{BF96C217-DD4C-4D08-9DBF-760B1F6A8166}" type="slidenum">
              <a:rPr lang="de-DE" smtClean="0"/>
              <a:t>26</a:t>
            </a:fld>
            <a:endParaRPr lang="de-DE"/>
          </a:p>
        </p:txBody>
      </p:sp>
    </p:spTree>
    <p:extLst>
      <p:ext uri="{BB962C8B-B14F-4D97-AF65-F5344CB8AC3E}">
        <p14:creationId xmlns:p14="http://schemas.microsoft.com/office/powerpoint/2010/main" val="16091607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Diese Erweiterung ist selbstverständlich aufwändig,</a:t>
            </a:r>
            <a:r>
              <a:rPr lang="de-DE" baseline="0" dirty="0" smtClean="0"/>
              <a:t> aber sie schafft eine größere emotionale Beteiligung der </a:t>
            </a:r>
            <a:r>
              <a:rPr lang="de-DE" baseline="0" dirty="0" err="1" smtClean="0"/>
              <a:t>SuS</a:t>
            </a:r>
            <a:r>
              <a:rPr lang="de-DE" baseline="0" dirty="0" smtClean="0"/>
              <a:t> und erweitert die Intention einer Mahnwache: Sie legt den </a:t>
            </a:r>
            <a:r>
              <a:rPr lang="de-DE" b="1" baseline="0" dirty="0" smtClean="0"/>
              <a:t>Fokus nicht nur auf das ehrenvolle Erinnern</a:t>
            </a:r>
            <a:r>
              <a:rPr lang="de-DE" baseline="0" dirty="0" smtClean="0"/>
              <a:t>, sondern auch </a:t>
            </a:r>
            <a:r>
              <a:rPr lang="de-DE" b="1" baseline="0" dirty="0" smtClean="0"/>
              <a:t>auf die Gegenwart und Zukunft</a:t>
            </a:r>
            <a:r>
              <a:rPr lang="de-DE" baseline="0" dirty="0" smtClean="0"/>
              <a:t>: Ein Kontakt zu Nachfahren von Holocaustopfern kann Wunden heilen helfen und einen kleinen Beitrag zur nachhaltigen Versöhnung leisten.</a:t>
            </a:r>
          </a:p>
          <a:p>
            <a:r>
              <a:rPr lang="de-DE" baseline="0" dirty="0" smtClean="0"/>
              <a:t>Das </a:t>
            </a:r>
            <a:r>
              <a:rPr lang="de-DE" b="1" baseline="0" dirty="0" smtClean="0"/>
              <a:t>Ziel</a:t>
            </a:r>
            <a:r>
              <a:rPr lang="de-DE" baseline="0" dirty="0" smtClean="0"/>
              <a:t> der Kontaktaufnahme: Den Nachfahren mitteilen, dass an den Stolpersteinen vor dem ehemaligen Wohnhaus eine Mahnwache durchgeführt wird. Den Wunsch bzw. die Bereitschaft formulieren, über diese Gedenkveranstaltung zu informieren (z.B. Fotos machen und einen kleinen Text schreiben) Wenn die Nachfahren erreicht werden und sich interessiert zeigen, kann diese Korrespondenz die Mahnwache zusätzlich bereichern.</a:t>
            </a:r>
            <a:endParaRPr lang="de-DE" dirty="0"/>
          </a:p>
        </p:txBody>
      </p:sp>
      <p:sp>
        <p:nvSpPr>
          <p:cNvPr id="4" name="Foliennummernplatzhalter 3"/>
          <p:cNvSpPr>
            <a:spLocks noGrp="1"/>
          </p:cNvSpPr>
          <p:nvPr>
            <p:ph type="sldNum" sz="quarter" idx="10"/>
          </p:nvPr>
        </p:nvSpPr>
        <p:spPr/>
        <p:txBody>
          <a:bodyPr/>
          <a:lstStyle/>
          <a:p>
            <a:fld id="{BF96C217-DD4C-4D08-9DBF-760B1F6A8166}" type="slidenum">
              <a:rPr lang="de-DE" smtClean="0"/>
              <a:t>27</a:t>
            </a:fld>
            <a:endParaRPr lang="de-DE"/>
          </a:p>
        </p:txBody>
      </p:sp>
    </p:spTree>
    <p:extLst>
      <p:ext uri="{BB962C8B-B14F-4D97-AF65-F5344CB8AC3E}">
        <p14:creationId xmlns:p14="http://schemas.microsoft.com/office/powerpoint/2010/main" val="388499055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Aktuelles Beispiel von 2021. </a:t>
            </a:r>
          </a:p>
          <a:p>
            <a:r>
              <a:rPr lang="de-DE" dirty="0" smtClean="0"/>
              <a:t>Die Erfahrungen, die beim Besuch von 20 Nachfahren des</a:t>
            </a:r>
            <a:r>
              <a:rPr lang="de-DE" baseline="0" dirty="0" smtClean="0"/>
              <a:t> ermordeten Ehepaars </a:t>
            </a:r>
            <a:r>
              <a:rPr lang="de-DE" baseline="0" dirty="0" err="1" smtClean="0"/>
              <a:t>Kopilowitz</a:t>
            </a:r>
            <a:r>
              <a:rPr lang="de-DE" baseline="0" dirty="0" smtClean="0"/>
              <a:t> (Enkel, Urenkel, Ur-ur-Enkel) im Oktober 2021 gemacht wurden, sind der Anlass für den Vorschlag der Erweiterung.</a:t>
            </a:r>
            <a:endParaRPr lang="de-DE" dirty="0" smtClean="0"/>
          </a:p>
          <a:p>
            <a:endParaRPr lang="de-DE" dirty="0"/>
          </a:p>
        </p:txBody>
      </p:sp>
      <p:sp>
        <p:nvSpPr>
          <p:cNvPr id="4" name="Foliennummernplatzhalter 3"/>
          <p:cNvSpPr>
            <a:spLocks noGrp="1"/>
          </p:cNvSpPr>
          <p:nvPr>
            <p:ph type="sldNum" sz="quarter" idx="10"/>
          </p:nvPr>
        </p:nvSpPr>
        <p:spPr/>
        <p:txBody>
          <a:bodyPr/>
          <a:lstStyle/>
          <a:p>
            <a:fld id="{BF96C217-DD4C-4D08-9DBF-760B1F6A8166}" type="slidenum">
              <a:rPr lang="de-DE" smtClean="0"/>
              <a:t>28</a:t>
            </a:fld>
            <a:endParaRPr lang="de-DE"/>
          </a:p>
        </p:txBody>
      </p:sp>
    </p:spTree>
    <p:extLst>
      <p:ext uri="{BB962C8B-B14F-4D97-AF65-F5344CB8AC3E}">
        <p14:creationId xmlns:p14="http://schemas.microsoft.com/office/powerpoint/2010/main" val="321726311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Email einer Urenkelin der Ermordeten. Sophie und Jakob </a:t>
            </a:r>
            <a:r>
              <a:rPr lang="de-DE" dirty="0" err="1" smtClean="0"/>
              <a:t>Kopilowitz</a:t>
            </a:r>
            <a:r>
              <a:rPr lang="de-DE" dirty="0" smtClean="0"/>
              <a:t>.</a:t>
            </a:r>
            <a:endParaRPr lang="de-DE" dirty="0"/>
          </a:p>
        </p:txBody>
      </p:sp>
      <p:sp>
        <p:nvSpPr>
          <p:cNvPr id="4" name="Foliennummernplatzhalter 3"/>
          <p:cNvSpPr>
            <a:spLocks noGrp="1"/>
          </p:cNvSpPr>
          <p:nvPr>
            <p:ph type="sldNum" sz="quarter" idx="10"/>
          </p:nvPr>
        </p:nvSpPr>
        <p:spPr/>
        <p:txBody>
          <a:bodyPr/>
          <a:lstStyle/>
          <a:p>
            <a:fld id="{BF96C217-DD4C-4D08-9DBF-760B1F6A8166}" type="slidenum">
              <a:rPr lang="de-DE" smtClean="0"/>
              <a:t>31</a:t>
            </a:fld>
            <a:endParaRPr lang="de-DE"/>
          </a:p>
        </p:txBody>
      </p:sp>
    </p:spTree>
    <p:extLst>
      <p:ext uri="{BB962C8B-B14F-4D97-AF65-F5344CB8AC3E}">
        <p14:creationId xmlns:p14="http://schemas.microsoft.com/office/powerpoint/2010/main" val="15003852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Für </a:t>
            </a:r>
            <a:r>
              <a:rPr lang="de-DE" baseline="0" dirty="0" smtClean="0"/>
              <a:t>regelmäßig wiederkehrende Aktivitäten, die in der (Schul-)Öffentlichkeit wahrgenommen werden, bieten sich verschiedene Tage an:</a:t>
            </a:r>
          </a:p>
          <a:p>
            <a:pPr marL="171450" indent="-171450">
              <a:buFontTx/>
              <a:buChar char="-"/>
            </a:pPr>
            <a:r>
              <a:rPr lang="de-DE" baseline="0" dirty="0" smtClean="0"/>
              <a:t>Der 09.11. (Reichspogromnacht 1938), an dem bundesweit Mahnwachen an Stolpersteinen stattfinden</a:t>
            </a:r>
          </a:p>
          <a:p>
            <a:pPr marL="171450" indent="-171450">
              <a:buFontTx/>
              <a:buChar char="-"/>
            </a:pPr>
            <a:r>
              <a:rPr lang="de-DE" baseline="0" dirty="0" smtClean="0"/>
              <a:t>Der 27.01. (Tag des Gedenkens an die Opfer des Nationalsozialismus, seit 1996 gesetzlich verankerter bundesweiter Gedenktag)</a:t>
            </a:r>
          </a:p>
          <a:p>
            <a:pPr marL="171450" indent="-171450">
              <a:buFontTx/>
              <a:buChar char="-"/>
            </a:pPr>
            <a:r>
              <a:rPr lang="de-DE" baseline="0" dirty="0" smtClean="0"/>
              <a:t>Der 22.10. (Deportation von über 6500 Juden aus Baden, der Pfalz und dem Saarland  nach </a:t>
            </a:r>
            <a:r>
              <a:rPr lang="de-DE" baseline="0" dirty="0" err="1" smtClean="0"/>
              <a:t>Gurs</a:t>
            </a:r>
            <a:r>
              <a:rPr lang="de-DE" baseline="0" dirty="0" smtClean="0"/>
              <a:t>, Pyrenäen) bzw. weitere Gedenktage zur Deportation württembergischer Juden, z.B. der 01.12.1941, dem </a:t>
            </a:r>
            <a:r>
              <a:rPr lang="de-DE" dirty="0" smtClean="0"/>
              <a:t>Beginn der Deportationen jüdischer Menschen aus Stuttgart (nach Riga)</a:t>
            </a:r>
            <a:endParaRPr lang="de-DE" dirty="0"/>
          </a:p>
        </p:txBody>
      </p:sp>
      <p:sp>
        <p:nvSpPr>
          <p:cNvPr id="4" name="Foliennummernplatzhalter 3"/>
          <p:cNvSpPr>
            <a:spLocks noGrp="1"/>
          </p:cNvSpPr>
          <p:nvPr>
            <p:ph type="sldNum" sz="quarter" idx="10"/>
          </p:nvPr>
        </p:nvSpPr>
        <p:spPr/>
        <p:txBody>
          <a:bodyPr/>
          <a:lstStyle/>
          <a:p>
            <a:fld id="{BF96C217-DD4C-4D08-9DBF-760B1F6A8166}" type="slidenum">
              <a:rPr lang="de-DE" smtClean="0"/>
              <a:t>3</a:t>
            </a:fld>
            <a:endParaRPr lang="de-DE"/>
          </a:p>
        </p:txBody>
      </p:sp>
    </p:spTree>
    <p:extLst>
      <p:ext uri="{BB962C8B-B14F-4D97-AF65-F5344CB8AC3E}">
        <p14:creationId xmlns:p14="http://schemas.microsoft.com/office/powerpoint/2010/main" val="266651292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Alleine die Kontaktaufnahme führte zu einer</a:t>
            </a:r>
            <a:r>
              <a:rPr lang="de-DE" baseline="0" dirty="0" smtClean="0"/>
              <a:t> großen inneren Beteiligung der </a:t>
            </a:r>
            <a:r>
              <a:rPr lang="de-DE" baseline="0" dirty="0" err="1" smtClean="0"/>
              <a:t>SuS</a:t>
            </a:r>
            <a:r>
              <a:rPr lang="de-DE" baseline="0" dirty="0" smtClean="0"/>
              <a:t>.</a:t>
            </a:r>
            <a:endParaRPr lang="de-DE" dirty="0"/>
          </a:p>
        </p:txBody>
      </p:sp>
      <p:sp>
        <p:nvSpPr>
          <p:cNvPr id="4" name="Foliennummernplatzhalter 3"/>
          <p:cNvSpPr>
            <a:spLocks noGrp="1"/>
          </p:cNvSpPr>
          <p:nvPr>
            <p:ph type="sldNum" sz="quarter" idx="10"/>
          </p:nvPr>
        </p:nvSpPr>
        <p:spPr/>
        <p:txBody>
          <a:bodyPr/>
          <a:lstStyle/>
          <a:p>
            <a:fld id="{BF96C217-DD4C-4D08-9DBF-760B1F6A8166}" type="slidenum">
              <a:rPr lang="de-DE" smtClean="0"/>
              <a:t>32</a:t>
            </a:fld>
            <a:endParaRPr lang="de-DE"/>
          </a:p>
        </p:txBody>
      </p:sp>
    </p:spTree>
    <p:extLst>
      <p:ext uri="{BB962C8B-B14F-4D97-AF65-F5344CB8AC3E}">
        <p14:creationId xmlns:p14="http://schemas.microsoft.com/office/powerpoint/2010/main" val="227498702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BF96C217-DD4C-4D08-9DBF-760B1F6A8166}" type="slidenum">
              <a:rPr lang="de-DE" smtClean="0"/>
              <a:t>36</a:t>
            </a:fld>
            <a:endParaRPr lang="de-DE"/>
          </a:p>
        </p:txBody>
      </p:sp>
    </p:spTree>
    <p:extLst>
      <p:ext uri="{BB962C8B-B14F-4D97-AF65-F5344CB8AC3E}">
        <p14:creationId xmlns:p14="http://schemas.microsoft.com/office/powerpoint/2010/main" val="283091841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Fazit:</a:t>
            </a:r>
          </a:p>
          <a:p>
            <a:r>
              <a:rPr lang="de-DE" dirty="0" smtClean="0"/>
              <a:t>Nach unseren Erfahrungen der letzten Jahre ist ein</a:t>
            </a:r>
            <a:r>
              <a:rPr lang="de-DE" baseline="0" dirty="0" smtClean="0"/>
              <a:t> aktives schulisches Erinnern an die Opfer des Nationalsozialismus im Umfeld der Schule, das fest im Jahresplan der Schule verankert ist, sehr wünschenswert. Es lässt sich mit überschaubarem Aufwand organisieren und – je nach Wunsch – erweitern.</a:t>
            </a:r>
            <a:endParaRPr lang="de-DE" dirty="0"/>
          </a:p>
        </p:txBody>
      </p:sp>
      <p:sp>
        <p:nvSpPr>
          <p:cNvPr id="4" name="Foliennummernplatzhalter 3"/>
          <p:cNvSpPr>
            <a:spLocks noGrp="1"/>
          </p:cNvSpPr>
          <p:nvPr>
            <p:ph type="sldNum" sz="quarter" idx="10"/>
          </p:nvPr>
        </p:nvSpPr>
        <p:spPr/>
        <p:txBody>
          <a:bodyPr/>
          <a:lstStyle/>
          <a:p>
            <a:fld id="{BF96C217-DD4C-4D08-9DBF-760B1F6A8166}" type="slidenum">
              <a:rPr lang="de-DE" smtClean="0"/>
              <a:t>38</a:t>
            </a:fld>
            <a:endParaRPr lang="de-DE"/>
          </a:p>
        </p:txBody>
      </p:sp>
    </p:spTree>
    <p:extLst>
      <p:ext uri="{BB962C8B-B14F-4D97-AF65-F5344CB8AC3E}">
        <p14:creationId xmlns:p14="http://schemas.microsoft.com/office/powerpoint/2010/main" val="23580868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Es geht also im Folgenden um Anregungen für einen </a:t>
            </a:r>
            <a:r>
              <a:rPr lang="de-DE" b="1" dirty="0" smtClean="0"/>
              <a:t>niederschwelligen Einstieg </a:t>
            </a:r>
            <a:r>
              <a:rPr lang="de-DE" dirty="0" smtClean="0"/>
              <a:t>in eine aktive</a:t>
            </a:r>
            <a:r>
              <a:rPr lang="de-DE" baseline="0" dirty="0" smtClean="0"/>
              <a:t>, institutionalisierte schulische Gedenkkultur. Dafür können lokale Strukturen genutzt werden.</a:t>
            </a:r>
          </a:p>
          <a:p>
            <a:r>
              <a:rPr lang="de-DE" baseline="0" dirty="0" smtClean="0"/>
              <a:t>Beispiel: Mittlerweile liegen in Baden-Württemberg in </a:t>
            </a:r>
            <a:r>
              <a:rPr lang="de-DE" b="1" baseline="0" dirty="0" smtClean="0"/>
              <a:t>rund 150 Städten und Gemeinden mehr als 2000 Stolpersteine </a:t>
            </a:r>
            <a:r>
              <a:rPr lang="de-DE" baseline="0" dirty="0" smtClean="0"/>
              <a:t>zum Gedenken an Opfer des Nationalsozialismus. Diese Gedenkorte sind häufig von Bürgerinitiativen mit Unterstützung der lokalen Behörden errichtet worden, d.h. es gibt meist gut recherchierte Informationen zum Schicksal der (meist jüdischen) Mitbürgerinnen und Mitbürger, derer vor ihrem letzten frei gewählten Wohnort gedacht wird. </a:t>
            </a:r>
            <a:endParaRPr lang="de-DE" dirty="0" smtClean="0"/>
          </a:p>
          <a:p>
            <a:endParaRPr lang="de-DE" dirty="0"/>
          </a:p>
        </p:txBody>
      </p:sp>
      <p:sp>
        <p:nvSpPr>
          <p:cNvPr id="4" name="Foliennummernplatzhalter 3"/>
          <p:cNvSpPr>
            <a:spLocks noGrp="1"/>
          </p:cNvSpPr>
          <p:nvPr>
            <p:ph type="sldNum" sz="quarter" idx="10"/>
          </p:nvPr>
        </p:nvSpPr>
        <p:spPr/>
        <p:txBody>
          <a:bodyPr/>
          <a:lstStyle/>
          <a:p>
            <a:fld id="{BF96C217-DD4C-4D08-9DBF-760B1F6A8166}" type="slidenum">
              <a:rPr lang="de-DE" smtClean="0"/>
              <a:t>4</a:t>
            </a:fld>
            <a:endParaRPr lang="de-DE"/>
          </a:p>
        </p:txBody>
      </p:sp>
    </p:spTree>
    <p:extLst>
      <p:ext uri="{BB962C8B-B14F-4D97-AF65-F5344CB8AC3E}">
        <p14:creationId xmlns:p14="http://schemas.microsoft.com/office/powerpoint/2010/main" val="29828618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In</a:t>
            </a:r>
            <a:r>
              <a:rPr lang="de-DE" baseline="0" dirty="0" smtClean="0"/>
              <a:t> rund 150 Städten und Gemeinden liegen über 2000 Stolpersteine, viele von ihnen auch in Schulnähe.</a:t>
            </a:r>
          </a:p>
          <a:p>
            <a:r>
              <a:rPr lang="de-DE" baseline="0" dirty="0" smtClean="0"/>
              <a:t>Vgl. dazu https://de.wikipedia.org/wiki/Stolpersteine_in_Baden-W%C3%Bcrttemberg</a:t>
            </a:r>
          </a:p>
          <a:p>
            <a:endParaRPr lang="de-DE" dirty="0"/>
          </a:p>
        </p:txBody>
      </p:sp>
      <p:sp>
        <p:nvSpPr>
          <p:cNvPr id="4" name="Foliennummernplatzhalter 3"/>
          <p:cNvSpPr>
            <a:spLocks noGrp="1"/>
          </p:cNvSpPr>
          <p:nvPr>
            <p:ph type="sldNum" sz="quarter" idx="10"/>
          </p:nvPr>
        </p:nvSpPr>
        <p:spPr/>
        <p:txBody>
          <a:bodyPr/>
          <a:lstStyle/>
          <a:p>
            <a:fld id="{BF96C217-DD4C-4D08-9DBF-760B1F6A8166}" type="slidenum">
              <a:rPr lang="de-DE" smtClean="0"/>
              <a:t>5</a:t>
            </a:fld>
            <a:endParaRPr lang="de-DE"/>
          </a:p>
        </p:txBody>
      </p:sp>
    </p:spTree>
    <p:extLst>
      <p:ext uri="{BB962C8B-B14F-4D97-AF65-F5344CB8AC3E}">
        <p14:creationId xmlns:p14="http://schemas.microsoft.com/office/powerpoint/2010/main" val="14029065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aseline="0" dirty="0" smtClean="0"/>
              <a:t>Nach einem Schulwechsel von Bretten nach Karlsruhe habe ich selbst zunächst recherchiert, wo sich in Schulnähe Stolpersteine befinden, an denen eine jährliche Gedenkveranstaltung mit </a:t>
            </a:r>
            <a:r>
              <a:rPr lang="de-DE" baseline="0" dirty="0" err="1" smtClean="0"/>
              <a:t>SuS</a:t>
            </a:r>
            <a:r>
              <a:rPr lang="de-DE" baseline="0" dirty="0" smtClean="0"/>
              <a:t> möglich wäre.</a:t>
            </a:r>
          </a:p>
          <a:p>
            <a:endParaRPr lang="de-DE" dirty="0"/>
          </a:p>
        </p:txBody>
      </p:sp>
      <p:sp>
        <p:nvSpPr>
          <p:cNvPr id="4" name="Foliennummernplatzhalter 3"/>
          <p:cNvSpPr>
            <a:spLocks noGrp="1"/>
          </p:cNvSpPr>
          <p:nvPr>
            <p:ph type="sldNum" sz="quarter" idx="10"/>
          </p:nvPr>
        </p:nvSpPr>
        <p:spPr/>
        <p:txBody>
          <a:bodyPr/>
          <a:lstStyle/>
          <a:p>
            <a:fld id="{BF96C217-DD4C-4D08-9DBF-760B1F6A8166}" type="slidenum">
              <a:rPr lang="de-DE" smtClean="0"/>
              <a:t>6</a:t>
            </a:fld>
            <a:endParaRPr lang="de-DE"/>
          </a:p>
        </p:txBody>
      </p:sp>
    </p:spTree>
    <p:extLst>
      <p:ext uri="{BB962C8B-B14F-4D97-AF65-F5344CB8AC3E}">
        <p14:creationId xmlns:p14="http://schemas.microsoft.com/office/powerpoint/2010/main" val="4058366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Um herauszufinden, ob und wo am </a:t>
            </a:r>
            <a:r>
              <a:rPr lang="de-DE" dirty="0" err="1" smtClean="0"/>
              <a:t>Schulort</a:t>
            </a:r>
            <a:r>
              <a:rPr lang="de-DE" dirty="0" smtClean="0"/>
              <a:t> Stolpersteine liegen, gibt es mehrere Möglichkeiten, z.B. die Seiten „Stolperstein Guide“ oder über direkt</a:t>
            </a:r>
            <a:r>
              <a:rPr lang="de-DE" baseline="0" dirty="0" smtClean="0"/>
              <a:t> über Wikipedia https://de.wikipedia.org/wiki/Stolpersteine_in_Baden-W%C3%Bcrttemberg.</a:t>
            </a:r>
          </a:p>
          <a:p>
            <a:r>
              <a:rPr lang="de-DE" baseline="0" dirty="0" smtClean="0"/>
              <a:t>Viele Städte und Gemeinden haben eigene Seiten oder auch Apps zu ihren Stolpersteinen eingerichtet.</a:t>
            </a:r>
          </a:p>
        </p:txBody>
      </p:sp>
      <p:sp>
        <p:nvSpPr>
          <p:cNvPr id="4" name="Foliennummernplatzhalter 3"/>
          <p:cNvSpPr>
            <a:spLocks noGrp="1"/>
          </p:cNvSpPr>
          <p:nvPr>
            <p:ph type="sldNum" sz="quarter" idx="10"/>
          </p:nvPr>
        </p:nvSpPr>
        <p:spPr/>
        <p:txBody>
          <a:bodyPr/>
          <a:lstStyle/>
          <a:p>
            <a:fld id="{BF96C217-DD4C-4D08-9DBF-760B1F6A8166}" type="slidenum">
              <a:rPr lang="de-DE" smtClean="0"/>
              <a:t>7</a:t>
            </a:fld>
            <a:endParaRPr lang="de-DE"/>
          </a:p>
        </p:txBody>
      </p:sp>
    </p:spTree>
    <p:extLst>
      <p:ext uri="{BB962C8B-B14F-4D97-AF65-F5344CB8AC3E}">
        <p14:creationId xmlns:p14="http://schemas.microsoft.com/office/powerpoint/2010/main" val="6944668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Beispiel: Karlsruhe. Hier liegen inzwischen über 300 Stolpersteine. Die Biografien hinter den Stolpersteinen sind meist sorgfältig recherchiert worden und stehen im Karlsruher Gedenkbuch auch online zur Verfügung.</a:t>
            </a:r>
            <a:endParaRPr lang="de-DE" baseline="0" dirty="0" smtClean="0"/>
          </a:p>
        </p:txBody>
      </p:sp>
      <p:sp>
        <p:nvSpPr>
          <p:cNvPr id="4" name="Foliennummernplatzhalter 3"/>
          <p:cNvSpPr>
            <a:spLocks noGrp="1"/>
          </p:cNvSpPr>
          <p:nvPr>
            <p:ph type="sldNum" sz="quarter" idx="10"/>
          </p:nvPr>
        </p:nvSpPr>
        <p:spPr/>
        <p:txBody>
          <a:bodyPr/>
          <a:lstStyle/>
          <a:p>
            <a:fld id="{BF96C217-DD4C-4D08-9DBF-760B1F6A8166}" type="slidenum">
              <a:rPr lang="de-DE" smtClean="0"/>
              <a:t>8</a:t>
            </a:fld>
            <a:endParaRPr lang="de-DE"/>
          </a:p>
        </p:txBody>
      </p:sp>
    </p:spTree>
    <p:extLst>
      <p:ext uri="{BB962C8B-B14F-4D97-AF65-F5344CB8AC3E}">
        <p14:creationId xmlns:p14="http://schemas.microsoft.com/office/powerpoint/2010/main" val="34563750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aseline="0" dirty="0" smtClean="0"/>
              <a:t>Mithilfe dieser App findet man in der Nähe des Kant-Gymnasiums gleich zahlreiche Stolpersteine, für die z.T. bereits sehr ausführliche Biografien erstellt wurden. Diese können von den </a:t>
            </a:r>
            <a:r>
              <a:rPr lang="de-DE" baseline="0" dirty="0" err="1" smtClean="0"/>
              <a:t>SuS</a:t>
            </a:r>
            <a:r>
              <a:rPr lang="de-DE" baseline="0" dirty="0" smtClean="0"/>
              <a:t> genutzt werden. (…wie weiter unten gezeigt wird)</a:t>
            </a:r>
          </a:p>
        </p:txBody>
      </p:sp>
      <p:sp>
        <p:nvSpPr>
          <p:cNvPr id="4" name="Foliennummernplatzhalter 3"/>
          <p:cNvSpPr>
            <a:spLocks noGrp="1"/>
          </p:cNvSpPr>
          <p:nvPr>
            <p:ph type="sldNum" sz="quarter" idx="10"/>
          </p:nvPr>
        </p:nvSpPr>
        <p:spPr/>
        <p:txBody>
          <a:bodyPr/>
          <a:lstStyle/>
          <a:p>
            <a:fld id="{BF96C217-DD4C-4D08-9DBF-760B1F6A8166}" type="slidenum">
              <a:rPr lang="de-DE" smtClean="0"/>
              <a:t>9</a:t>
            </a:fld>
            <a:endParaRPr lang="de-DE"/>
          </a:p>
        </p:txBody>
      </p:sp>
    </p:spTree>
    <p:extLst>
      <p:ext uri="{BB962C8B-B14F-4D97-AF65-F5344CB8AC3E}">
        <p14:creationId xmlns:p14="http://schemas.microsoft.com/office/powerpoint/2010/main" val="41224595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e-DE" smtClean="0"/>
              <a:t>Titelmasterformat durch Klicken bearbeiten</a:t>
            </a:r>
            <a:endParaRPr lang="de-DE"/>
          </a:p>
        </p:txBody>
      </p:sp>
      <p:sp>
        <p:nvSpPr>
          <p:cNvPr id="3" name="Unter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smtClean="0"/>
              <a:t>Formatvorlage des Untertitelmasters durch Klicken bearbeiten</a:t>
            </a:r>
            <a:endParaRPr lang="de-DE"/>
          </a:p>
        </p:txBody>
      </p:sp>
      <p:sp>
        <p:nvSpPr>
          <p:cNvPr id="4" name="Datumsplatzhalter 3"/>
          <p:cNvSpPr>
            <a:spLocks noGrp="1"/>
          </p:cNvSpPr>
          <p:nvPr>
            <p:ph type="dt" sz="half" idx="10"/>
          </p:nvPr>
        </p:nvSpPr>
        <p:spPr/>
        <p:txBody>
          <a:bodyPr/>
          <a:lstStyle/>
          <a:p>
            <a:fld id="{8751B268-1CB4-4AAB-919F-2717435891CA}" type="datetimeFigureOut">
              <a:rPr lang="de-DE" smtClean="0"/>
              <a:t>12.09.2022</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DF7AC091-FB6B-4006-B95C-A8C2FB675F23}" type="slidenum">
              <a:rPr lang="de-DE" smtClean="0"/>
              <a:t>‹Nr.›</a:t>
            </a:fld>
            <a:endParaRPr lang="de-DE"/>
          </a:p>
        </p:txBody>
      </p:sp>
    </p:spTree>
    <p:extLst>
      <p:ext uri="{BB962C8B-B14F-4D97-AF65-F5344CB8AC3E}">
        <p14:creationId xmlns:p14="http://schemas.microsoft.com/office/powerpoint/2010/main" val="9092395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8751B268-1CB4-4AAB-919F-2717435891CA}" type="datetimeFigureOut">
              <a:rPr lang="de-DE" smtClean="0"/>
              <a:t>12.09.2022</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DF7AC091-FB6B-4006-B95C-A8C2FB675F23}" type="slidenum">
              <a:rPr lang="de-DE" smtClean="0"/>
              <a:t>‹Nr.›</a:t>
            </a:fld>
            <a:endParaRPr lang="de-DE"/>
          </a:p>
        </p:txBody>
      </p:sp>
    </p:spTree>
    <p:extLst>
      <p:ext uri="{BB962C8B-B14F-4D97-AF65-F5344CB8AC3E}">
        <p14:creationId xmlns:p14="http://schemas.microsoft.com/office/powerpoint/2010/main" val="21689934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274638"/>
            <a:ext cx="2057400" cy="5851525"/>
          </a:xfr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457200" y="274638"/>
            <a:ext cx="6019800" cy="5851525"/>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8751B268-1CB4-4AAB-919F-2717435891CA}" type="datetimeFigureOut">
              <a:rPr lang="de-DE" smtClean="0"/>
              <a:t>12.09.2022</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DF7AC091-FB6B-4006-B95C-A8C2FB675F23}" type="slidenum">
              <a:rPr lang="de-DE" smtClean="0"/>
              <a:t>‹Nr.›</a:t>
            </a:fld>
            <a:endParaRPr lang="de-DE"/>
          </a:p>
        </p:txBody>
      </p:sp>
    </p:spTree>
    <p:extLst>
      <p:ext uri="{BB962C8B-B14F-4D97-AF65-F5344CB8AC3E}">
        <p14:creationId xmlns:p14="http://schemas.microsoft.com/office/powerpoint/2010/main" val="26826163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8751B268-1CB4-4AAB-919F-2717435891CA}" type="datetimeFigureOut">
              <a:rPr lang="de-DE" smtClean="0"/>
              <a:t>12.09.2022</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DF7AC091-FB6B-4006-B95C-A8C2FB675F23}" type="slidenum">
              <a:rPr lang="de-DE" smtClean="0"/>
              <a:t>‹Nr.›</a:t>
            </a:fld>
            <a:endParaRPr lang="de-DE"/>
          </a:p>
        </p:txBody>
      </p:sp>
    </p:spTree>
    <p:extLst>
      <p:ext uri="{BB962C8B-B14F-4D97-AF65-F5344CB8AC3E}">
        <p14:creationId xmlns:p14="http://schemas.microsoft.com/office/powerpoint/2010/main" val="2509882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smtClean="0"/>
              <a:t>Titelmasterformat durch Klicken bearbeiten</a:t>
            </a:r>
            <a:endParaRPr lang="de-DE"/>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smtClean="0"/>
              <a:t>Textmasterformat bearbeiten</a:t>
            </a:r>
          </a:p>
        </p:txBody>
      </p:sp>
      <p:sp>
        <p:nvSpPr>
          <p:cNvPr id="4" name="Datumsplatzhalter 3"/>
          <p:cNvSpPr>
            <a:spLocks noGrp="1"/>
          </p:cNvSpPr>
          <p:nvPr>
            <p:ph type="dt" sz="half" idx="10"/>
          </p:nvPr>
        </p:nvSpPr>
        <p:spPr/>
        <p:txBody>
          <a:bodyPr/>
          <a:lstStyle/>
          <a:p>
            <a:fld id="{8751B268-1CB4-4AAB-919F-2717435891CA}" type="datetimeFigureOut">
              <a:rPr lang="de-DE" smtClean="0"/>
              <a:t>12.09.2022</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DF7AC091-FB6B-4006-B95C-A8C2FB675F23}" type="slidenum">
              <a:rPr lang="de-DE" smtClean="0"/>
              <a:t>‹Nr.›</a:t>
            </a:fld>
            <a:endParaRPr lang="de-DE"/>
          </a:p>
        </p:txBody>
      </p:sp>
    </p:spTree>
    <p:extLst>
      <p:ext uri="{BB962C8B-B14F-4D97-AF65-F5344CB8AC3E}">
        <p14:creationId xmlns:p14="http://schemas.microsoft.com/office/powerpoint/2010/main" val="13550025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Datumsplatzhalter 4"/>
          <p:cNvSpPr>
            <a:spLocks noGrp="1"/>
          </p:cNvSpPr>
          <p:nvPr>
            <p:ph type="dt" sz="half" idx="10"/>
          </p:nvPr>
        </p:nvSpPr>
        <p:spPr/>
        <p:txBody>
          <a:bodyPr/>
          <a:lstStyle/>
          <a:p>
            <a:fld id="{8751B268-1CB4-4AAB-919F-2717435891CA}" type="datetimeFigureOut">
              <a:rPr lang="de-DE" smtClean="0"/>
              <a:t>12.09.2022</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DF7AC091-FB6B-4006-B95C-A8C2FB675F23}" type="slidenum">
              <a:rPr lang="de-DE" smtClean="0"/>
              <a:t>‹Nr.›</a:t>
            </a:fld>
            <a:endParaRPr lang="de-DE"/>
          </a:p>
        </p:txBody>
      </p:sp>
    </p:spTree>
    <p:extLst>
      <p:ext uri="{BB962C8B-B14F-4D97-AF65-F5344CB8AC3E}">
        <p14:creationId xmlns:p14="http://schemas.microsoft.com/office/powerpoint/2010/main" val="16880133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DE" smtClean="0"/>
              <a:t>Titelmasterformat durch Klicken bearbeiten</a:t>
            </a:r>
            <a:endParaRPr lang="de-DE"/>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Datumsplatzhalter 6"/>
          <p:cNvSpPr>
            <a:spLocks noGrp="1"/>
          </p:cNvSpPr>
          <p:nvPr>
            <p:ph type="dt" sz="half" idx="10"/>
          </p:nvPr>
        </p:nvSpPr>
        <p:spPr/>
        <p:txBody>
          <a:bodyPr/>
          <a:lstStyle/>
          <a:p>
            <a:fld id="{8751B268-1CB4-4AAB-919F-2717435891CA}" type="datetimeFigureOut">
              <a:rPr lang="de-DE" smtClean="0"/>
              <a:t>12.09.2022</a:t>
            </a:fld>
            <a:endParaRPr lang="de-DE"/>
          </a:p>
        </p:txBody>
      </p:sp>
      <p:sp>
        <p:nvSpPr>
          <p:cNvPr id="8" name="Fußzeilenplatzhalter 7"/>
          <p:cNvSpPr>
            <a:spLocks noGrp="1"/>
          </p:cNvSpPr>
          <p:nvPr>
            <p:ph type="ftr" sz="quarter" idx="11"/>
          </p:nvPr>
        </p:nvSpPr>
        <p:spPr/>
        <p:txBody>
          <a:bodyPr/>
          <a:lstStyle/>
          <a:p>
            <a:endParaRPr lang="de-DE"/>
          </a:p>
        </p:txBody>
      </p:sp>
      <p:sp>
        <p:nvSpPr>
          <p:cNvPr id="9" name="Foliennummernplatzhalter 8"/>
          <p:cNvSpPr>
            <a:spLocks noGrp="1"/>
          </p:cNvSpPr>
          <p:nvPr>
            <p:ph type="sldNum" sz="quarter" idx="12"/>
          </p:nvPr>
        </p:nvSpPr>
        <p:spPr/>
        <p:txBody>
          <a:bodyPr/>
          <a:lstStyle/>
          <a:p>
            <a:fld id="{DF7AC091-FB6B-4006-B95C-A8C2FB675F23}" type="slidenum">
              <a:rPr lang="de-DE" smtClean="0"/>
              <a:t>‹Nr.›</a:t>
            </a:fld>
            <a:endParaRPr lang="de-DE"/>
          </a:p>
        </p:txBody>
      </p:sp>
    </p:spTree>
    <p:extLst>
      <p:ext uri="{BB962C8B-B14F-4D97-AF65-F5344CB8AC3E}">
        <p14:creationId xmlns:p14="http://schemas.microsoft.com/office/powerpoint/2010/main" val="11654470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Datumsplatzhalter 2"/>
          <p:cNvSpPr>
            <a:spLocks noGrp="1"/>
          </p:cNvSpPr>
          <p:nvPr>
            <p:ph type="dt" sz="half" idx="10"/>
          </p:nvPr>
        </p:nvSpPr>
        <p:spPr/>
        <p:txBody>
          <a:bodyPr/>
          <a:lstStyle/>
          <a:p>
            <a:fld id="{8751B268-1CB4-4AAB-919F-2717435891CA}" type="datetimeFigureOut">
              <a:rPr lang="de-DE" smtClean="0"/>
              <a:t>12.09.2022</a:t>
            </a:fld>
            <a:endParaRPr lang="de-DE"/>
          </a:p>
        </p:txBody>
      </p:sp>
      <p:sp>
        <p:nvSpPr>
          <p:cNvPr id="4" name="Fußzeilenplatzhalter 3"/>
          <p:cNvSpPr>
            <a:spLocks noGrp="1"/>
          </p:cNvSpPr>
          <p:nvPr>
            <p:ph type="ftr" sz="quarter" idx="11"/>
          </p:nvPr>
        </p:nvSpPr>
        <p:spPr/>
        <p:txBody>
          <a:bodyPr/>
          <a:lstStyle/>
          <a:p>
            <a:endParaRPr lang="de-DE"/>
          </a:p>
        </p:txBody>
      </p:sp>
      <p:sp>
        <p:nvSpPr>
          <p:cNvPr id="5" name="Foliennummernplatzhalter 4"/>
          <p:cNvSpPr>
            <a:spLocks noGrp="1"/>
          </p:cNvSpPr>
          <p:nvPr>
            <p:ph type="sldNum" sz="quarter" idx="12"/>
          </p:nvPr>
        </p:nvSpPr>
        <p:spPr/>
        <p:txBody>
          <a:bodyPr/>
          <a:lstStyle/>
          <a:p>
            <a:fld id="{DF7AC091-FB6B-4006-B95C-A8C2FB675F23}" type="slidenum">
              <a:rPr lang="de-DE" smtClean="0"/>
              <a:t>‹Nr.›</a:t>
            </a:fld>
            <a:endParaRPr lang="de-DE"/>
          </a:p>
        </p:txBody>
      </p:sp>
    </p:spTree>
    <p:extLst>
      <p:ext uri="{BB962C8B-B14F-4D97-AF65-F5344CB8AC3E}">
        <p14:creationId xmlns:p14="http://schemas.microsoft.com/office/powerpoint/2010/main" val="3259881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8751B268-1CB4-4AAB-919F-2717435891CA}" type="datetimeFigureOut">
              <a:rPr lang="de-DE" smtClean="0"/>
              <a:t>12.09.2022</a:t>
            </a:fld>
            <a:endParaRPr lang="de-DE"/>
          </a:p>
        </p:txBody>
      </p:sp>
      <p:sp>
        <p:nvSpPr>
          <p:cNvPr id="3" name="Fußzeilenplatzhalter 2"/>
          <p:cNvSpPr>
            <a:spLocks noGrp="1"/>
          </p:cNvSpPr>
          <p:nvPr>
            <p:ph type="ftr" sz="quarter" idx="11"/>
          </p:nvPr>
        </p:nvSpPr>
        <p:spPr/>
        <p:txBody>
          <a:bodyPr/>
          <a:lstStyle/>
          <a:p>
            <a:endParaRPr lang="de-DE"/>
          </a:p>
        </p:txBody>
      </p:sp>
      <p:sp>
        <p:nvSpPr>
          <p:cNvPr id="4" name="Foliennummernplatzhalter 3"/>
          <p:cNvSpPr>
            <a:spLocks noGrp="1"/>
          </p:cNvSpPr>
          <p:nvPr>
            <p:ph type="sldNum" sz="quarter" idx="12"/>
          </p:nvPr>
        </p:nvSpPr>
        <p:spPr/>
        <p:txBody>
          <a:bodyPr/>
          <a:lstStyle/>
          <a:p>
            <a:fld id="{DF7AC091-FB6B-4006-B95C-A8C2FB675F23}" type="slidenum">
              <a:rPr lang="de-DE" smtClean="0"/>
              <a:t>‹Nr.›</a:t>
            </a:fld>
            <a:endParaRPr lang="de-DE"/>
          </a:p>
        </p:txBody>
      </p:sp>
    </p:spTree>
    <p:extLst>
      <p:ext uri="{BB962C8B-B14F-4D97-AF65-F5344CB8AC3E}">
        <p14:creationId xmlns:p14="http://schemas.microsoft.com/office/powerpoint/2010/main" val="28949534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smtClean="0"/>
              <a:t>Titelmasterformat durch Klicken bearbeiten</a:t>
            </a:r>
            <a:endParaRPr lang="de-DE"/>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Datumsplatzhalter 4"/>
          <p:cNvSpPr>
            <a:spLocks noGrp="1"/>
          </p:cNvSpPr>
          <p:nvPr>
            <p:ph type="dt" sz="half" idx="10"/>
          </p:nvPr>
        </p:nvSpPr>
        <p:spPr/>
        <p:txBody>
          <a:bodyPr/>
          <a:lstStyle/>
          <a:p>
            <a:fld id="{8751B268-1CB4-4AAB-919F-2717435891CA}" type="datetimeFigureOut">
              <a:rPr lang="de-DE" smtClean="0"/>
              <a:t>12.09.2022</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DF7AC091-FB6B-4006-B95C-A8C2FB675F23}" type="slidenum">
              <a:rPr lang="de-DE" smtClean="0"/>
              <a:t>‹Nr.›</a:t>
            </a:fld>
            <a:endParaRPr lang="de-DE"/>
          </a:p>
        </p:txBody>
      </p:sp>
    </p:spTree>
    <p:extLst>
      <p:ext uri="{BB962C8B-B14F-4D97-AF65-F5344CB8AC3E}">
        <p14:creationId xmlns:p14="http://schemas.microsoft.com/office/powerpoint/2010/main" val="11184555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smtClean="0"/>
              <a:t>Titelmasterformat durch Klicken bearbeiten</a:t>
            </a:r>
            <a:endParaRPr lang="de-DE"/>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Datumsplatzhalter 4"/>
          <p:cNvSpPr>
            <a:spLocks noGrp="1"/>
          </p:cNvSpPr>
          <p:nvPr>
            <p:ph type="dt" sz="half" idx="10"/>
          </p:nvPr>
        </p:nvSpPr>
        <p:spPr/>
        <p:txBody>
          <a:bodyPr/>
          <a:lstStyle/>
          <a:p>
            <a:fld id="{8751B268-1CB4-4AAB-919F-2717435891CA}" type="datetimeFigureOut">
              <a:rPr lang="de-DE" smtClean="0"/>
              <a:t>12.09.2022</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DF7AC091-FB6B-4006-B95C-A8C2FB675F23}" type="slidenum">
              <a:rPr lang="de-DE" smtClean="0"/>
              <a:t>‹Nr.›</a:t>
            </a:fld>
            <a:endParaRPr lang="de-DE"/>
          </a:p>
        </p:txBody>
      </p:sp>
    </p:spTree>
    <p:extLst>
      <p:ext uri="{BB962C8B-B14F-4D97-AF65-F5344CB8AC3E}">
        <p14:creationId xmlns:p14="http://schemas.microsoft.com/office/powerpoint/2010/main" val="2737225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de-DE" smtClean="0"/>
              <a:t>Titelmasterformat durch Klicken bearbeiten</a:t>
            </a:r>
            <a:endParaRPr lang="de-DE"/>
          </a:p>
        </p:txBody>
      </p:sp>
      <p:sp>
        <p:nvSpPr>
          <p:cNvPr id="3" name="Textplatzhalt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751B268-1CB4-4AAB-919F-2717435891CA}" type="datetimeFigureOut">
              <a:rPr lang="de-DE" smtClean="0"/>
              <a:t>12.09.2022</a:t>
            </a:fld>
            <a:endParaRPr lang="de-DE"/>
          </a:p>
        </p:txBody>
      </p:sp>
      <p:sp>
        <p:nvSpPr>
          <p:cNvPr id="5" name="Fußzeilenplatzhalt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F7AC091-FB6B-4006-B95C-A8C2FB675F23}" type="slidenum">
              <a:rPr lang="de-DE" smtClean="0"/>
              <a:t>‹Nr.›</a:t>
            </a:fld>
            <a:endParaRPr lang="de-DE"/>
          </a:p>
        </p:txBody>
      </p:sp>
    </p:spTree>
    <p:extLst>
      <p:ext uri="{BB962C8B-B14F-4D97-AF65-F5344CB8AC3E}">
        <p14:creationId xmlns:p14="http://schemas.microsoft.com/office/powerpoint/2010/main" val="30897743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hyperlink" Target="https://km-bw.de/"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www.lpb-bw.de/publikation-anzeige?tt_products%5bbackPID%5d=993&amp;tt_products%5bproduct%5d=3571&amp;cHash=4fee605c5435233f4c2aa07d35754cc4"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hyperlink" Target="https://www.lpb-bw.de/fileadmin/lpb_hauptportal/pdf/bausteine_materialien/MATERIALIEN_Evakuiert_2008.pdf"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hyperlink" Target="https://www.stuttgarter-zeitung.de/inhalt.stolpersteinverlegung-in-stuttgart-nord-erinnerung-an-den-langen-weg-in-den-tod.ebd906c4-7137-4cf2-9058-3c617de6118b.html"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hyperlink" Target="https://stolpersteine-guide.de/map/staedte/72/karlsruhe"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hyperlink" Target="https://stolpersteine-guide.de/"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stolpersteine-guide.de/map/staedte/72/karlsruhe"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stolpersteine-guide.de/map/staedte/72/karlsruhe"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a:xfrm>
            <a:off x="467544" y="188640"/>
            <a:ext cx="8229600" cy="1143000"/>
          </a:xfrm>
        </p:spPr>
        <p:txBody>
          <a:bodyPr>
            <a:normAutofit fontScale="90000"/>
          </a:bodyPr>
          <a:lstStyle/>
          <a:p>
            <a:r>
              <a:rPr lang="de-DE" dirty="0"/>
              <a:t>Institutionalisierte Erinnerungskultur an der Schule: Anregungen</a:t>
            </a:r>
          </a:p>
        </p:txBody>
      </p:sp>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4008" y="1591325"/>
            <a:ext cx="4089786" cy="28803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54817" y="3130313"/>
            <a:ext cx="3414514" cy="36207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Inhaltsplatzhalter 1"/>
          <p:cNvSpPr>
            <a:spLocks noGrp="1"/>
          </p:cNvSpPr>
          <p:nvPr>
            <p:ph idx="1"/>
          </p:nvPr>
        </p:nvSpPr>
        <p:spPr/>
        <p:txBody>
          <a:bodyPr/>
          <a:lstStyle/>
          <a:p>
            <a:pPr marL="0" indent="0">
              <a:buNone/>
            </a:pPr>
            <a:endParaRPr lang="de-DE" dirty="0" smtClean="0"/>
          </a:p>
          <a:p>
            <a:pPr marL="0" indent="0">
              <a:buNone/>
            </a:pPr>
            <a:r>
              <a:rPr lang="de-DE" u="sng" dirty="0" smtClean="0"/>
              <a:t>Weitere Fotos</a:t>
            </a:r>
          </a:p>
          <a:p>
            <a:pPr marL="0" indent="0">
              <a:buNone/>
            </a:pPr>
            <a:r>
              <a:rPr lang="de-DE" u="sng" dirty="0"/>
              <a:t>o</a:t>
            </a:r>
            <a:r>
              <a:rPr lang="de-DE" u="sng" dirty="0" smtClean="0"/>
              <a:t>hne Rechte…</a:t>
            </a:r>
            <a:endParaRPr lang="de-DE" u="sng" dirty="0"/>
          </a:p>
        </p:txBody>
      </p:sp>
      <p:sp>
        <p:nvSpPr>
          <p:cNvPr id="9" name="Textfeld 8"/>
          <p:cNvSpPr txBox="1"/>
          <p:nvPr/>
        </p:nvSpPr>
        <p:spPr>
          <a:xfrm>
            <a:off x="2555776" y="6165304"/>
            <a:ext cx="1296144" cy="276999"/>
          </a:xfrm>
          <a:prstGeom prst="rect">
            <a:avLst/>
          </a:prstGeom>
          <a:noFill/>
        </p:spPr>
        <p:txBody>
          <a:bodyPr wrap="square" rtlCol="0">
            <a:spAutoFit/>
          </a:bodyPr>
          <a:lstStyle/>
          <a:p>
            <a:r>
              <a:rPr lang="de-DE" sz="1200" i="1" dirty="0" smtClean="0"/>
              <a:t>Fotos: Privat</a:t>
            </a:r>
            <a:endParaRPr lang="de-DE" sz="1200" i="1" dirty="0"/>
          </a:p>
        </p:txBody>
      </p:sp>
    </p:spTree>
    <p:extLst>
      <p:ext uri="{BB962C8B-B14F-4D97-AF65-F5344CB8AC3E}">
        <p14:creationId xmlns:p14="http://schemas.microsoft.com/office/powerpoint/2010/main" val="110595493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994122"/>
          </a:xfrm>
        </p:spPr>
        <p:txBody>
          <a:bodyPr>
            <a:normAutofit fontScale="90000"/>
          </a:bodyPr>
          <a:lstStyle/>
          <a:p>
            <a:r>
              <a:rPr lang="de-DE" dirty="0" smtClean="0"/>
              <a:t>09.11.21: Kultusministerium, ZSL, weitere Partner aus Land und Bund</a:t>
            </a:r>
            <a:endParaRPr lang="de-DE" dirty="0"/>
          </a:p>
        </p:txBody>
      </p:sp>
      <p:sp>
        <p:nvSpPr>
          <p:cNvPr id="5" name="Rechteck 4"/>
          <p:cNvSpPr/>
          <p:nvPr/>
        </p:nvSpPr>
        <p:spPr>
          <a:xfrm>
            <a:off x="7092280" y="6317064"/>
            <a:ext cx="1922321" cy="646331"/>
          </a:xfrm>
          <a:prstGeom prst="rect">
            <a:avLst/>
          </a:prstGeom>
        </p:spPr>
        <p:txBody>
          <a:bodyPr wrap="none">
            <a:spAutoFit/>
          </a:bodyPr>
          <a:lstStyle/>
          <a:p>
            <a:r>
              <a:rPr lang="de-DE" dirty="0">
                <a:hlinkClick r:id="rId3"/>
              </a:rPr>
              <a:t>https://km-bw.de</a:t>
            </a:r>
            <a:r>
              <a:rPr lang="de-DE" dirty="0" smtClean="0">
                <a:hlinkClick r:id="rId3"/>
              </a:rPr>
              <a:t>/</a:t>
            </a:r>
            <a:endParaRPr lang="de-DE" dirty="0" smtClean="0"/>
          </a:p>
          <a:p>
            <a:endParaRPr lang="de-DE" dirty="0"/>
          </a:p>
        </p:txBody>
      </p:sp>
      <p:sp>
        <p:nvSpPr>
          <p:cNvPr id="3" name="Inhaltsplatzhalter 2"/>
          <p:cNvSpPr>
            <a:spLocks noGrp="1"/>
          </p:cNvSpPr>
          <p:nvPr>
            <p:ph idx="1"/>
          </p:nvPr>
        </p:nvSpPr>
        <p:spPr/>
        <p:txBody>
          <a:bodyPr/>
          <a:lstStyle/>
          <a:p>
            <a:endParaRPr lang="de-DE"/>
          </a:p>
        </p:txBody>
      </p:sp>
    </p:spTree>
    <p:extLst>
      <p:ext uri="{BB962C8B-B14F-4D97-AF65-F5344CB8AC3E}">
        <p14:creationId xmlns:p14="http://schemas.microsoft.com/office/powerpoint/2010/main" val="28501610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22.10. – Deportation nach </a:t>
            </a:r>
            <a:r>
              <a:rPr lang="de-DE" dirty="0" err="1" smtClean="0"/>
              <a:t>Gurs</a:t>
            </a:r>
            <a:endParaRPr lang="de-DE" dirty="0"/>
          </a:p>
        </p:txBody>
      </p:sp>
      <p:pic>
        <p:nvPicPr>
          <p:cNvPr id="2050"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683568" y="1638668"/>
            <a:ext cx="3810060" cy="4525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feld 2"/>
          <p:cNvSpPr txBox="1"/>
          <p:nvPr/>
        </p:nvSpPr>
        <p:spPr>
          <a:xfrm>
            <a:off x="5292080" y="2708920"/>
            <a:ext cx="2232248" cy="923330"/>
          </a:xfrm>
          <a:prstGeom prst="rect">
            <a:avLst/>
          </a:prstGeom>
          <a:noFill/>
        </p:spPr>
        <p:txBody>
          <a:bodyPr wrap="square" rtlCol="0">
            <a:spAutoFit/>
          </a:bodyPr>
          <a:lstStyle/>
          <a:p>
            <a:r>
              <a:rPr lang="de-DE" dirty="0" smtClean="0"/>
              <a:t>Hier: Foto von der Deportation am 22.10.1940 </a:t>
            </a:r>
            <a:endParaRPr lang="de-DE" dirty="0"/>
          </a:p>
        </p:txBody>
      </p:sp>
      <p:sp>
        <p:nvSpPr>
          <p:cNvPr id="4" name="Textfeld 3"/>
          <p:cNvSpPr txBox="1"/>
          <p:nvPr/>
        </p:nvSpPr>
        <p:spPr>
          <a:xfrm>
            <a:off x="4716016" y="5805264"/>
            <a:ext cx="1368152" cy="369332"/>
          </a:xfrm>
          <a:prstGeom prst="rect">
            <a:avLst/>
          </a:prstGeom>
          <a:noFill/>
        </p:spPr>
        <p:txBody>
          <a:bodyPr wrap="square" rtlCol="0">
            <a:spAutoFit/>
          </a:bodyPr>
          <a:lstStyle/>
          <a:p>
            <a:r>
              <a:rPr lang="de-DE" i="1" dirty="0" smtClean="0"/>
              <a:t>Foto: Privat</a:t>
            </a:r>
            <a:endParaRPr lang="de-DE" i="1" dirty="0"/>
          </a:p>
        </p:txBody>
      </p:sp>
    </p:spTree>
    <p:extLst>
      <p:ext uri="{BB962C8B-B14F-4D97-AF65-F5344CB8AC3E}">
        <p14:creationId xmlns:p14="http://schemas.microsoft.com/office/powerpoint/2010/main" val="355671495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dirty="0" smtClean="0"/>
              <a:t>Deportationen aus Württemberg und Hohenzollern 1941 bis 1945</a:t>
            </a:r>
            <a:endParaRPr lang="de-DE" dirty="0"/>
          </a:p>
        </p:txBody>
      </p:sp>
      <p:sp>
        <p:nvSpPr>
          <p:cNvPr id="3" name="Rechteck 2"/>
          <p:cNvSpPr/>
          <p:nvPr/>
        </p:nvSpPr>
        <p:spPr>
          <a:xfrm>
            <a:off x="6445132" y="5433764"/>
            <a:ext cx="2430017" cy="584775"/>
          </a:xfrm>
          <a:prstGeom prst="rect">
            <a:avLst/>
          </a:prstGeom>
        </p:spPr>
        <p:txBody>
          <a:bodyPr wrap="square">
            <a:spAutoFit/>
          </a:bodyPr>
          <a:lstStyle/>
          <a:p>
            <a:r>
              <a:rPr lang="de-DE" sz="800" dirty="0">
                <a:hlinkClick r:id="rId3"/>
              </a:rPr>
              <a:t>https://</a:t>
            </a:r>
            <a:r>
              <a:rPr lang="de-DE" sz="800" dirty="0" smtClean="0">
                <a:hlinkClick r:id="rId3"/>
              </a:rPr>
              <a:t>www.lpb-bw.de/publikation-anzeige?tt_products%5BbackPID%5D=993&amp;tt_products%5Bproduct%5D=3571&amp;cHash=4fee605c5435233f4c2aa07d35754cc4</a:t>
            </a:r>
            <a:endParaRPr lang="de-DE" sz="800" dirty="0" smtClean="0"/>
          </a:p>
        </p:txBody>
      </p:sp>
      <p:sp>
        <p:nvSpPr>
          <p:cNvPr id="6" name="Rechteck 5"/>
          <p:cNvSpPr/>
          <p:nvPr/>
        </p:nvSpPr>
        <p:spPr>
          <a:xfrm>
            <a:off x="3923928" y="5433763"/>
            <a:ext cx="1925960" cy="584775"/>
          </a:xfrm>
          <a:prstGeom prst="rect">
            <a:avLst/>
          </a:prstGeom>
        </p:spPr>
        <p:txBody>
          <a:bodyPr wrap="square">
            <a:spAutoFit/>
          </a:bodyPr>
          <a:lstStyle/>
          <a:p>
            <a:r>
              <a:rPr lang="de-DE" sz="800" dirty="0">
                <a:hlinkClick r:id="rId4"/>
              </a:rPr>
              <a:t>https://</a:t>
            </a:r>
            <a:r>
              <a:rPr lang="de-DE" sz="800" dirty="0" smtClean="0">
                <a:hlinkClick r:id="rId4"/>
              </a:rPr>
              <a:t>www.lpb-bw.de/fileadmin/lpb_hauptportal/pdf/bausteine_materialien/MATERIALIEN_Evakuiert_2008.pdf</a:t>
            </a:r>
            <a:endParaRPr lang="de-DE" sz="800" dirty="0" smtClean="0"/>
          </a:p>
        </p:txBody>
      </p:sp>
    </p:spTree>
    <p:extLst>
      <p:ext uri="{BB962C8B-B14F-4D97-AF65-F5344CB8AC3E}">
        <p14:creationId xmlns:p14="http://schemas.microsoft.com/office/powerpoint/2010/main" val="32407738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smtClean="0"/>
              <a:t>Erinnern an die Deportation</a:t>
            </a:r>
            <a:endParaRPr lang="de-DE" dirty="0"/>
          </a:p>
        </p:txBody>
      </p:sp>
      <p:pic>
        <p:nvPicPr>
          <p:cNvPr id="1026"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736061" y="1600200"/>
            <a:ext cx="7671878" cy="4525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feld 4"/>
          <p:cNvSpPr txBox="1"/>
          <p:nvPr/>
        </p:nvSpPr>
        <p:spPr>
          <a:xfrm>
            <a:off x="7020272" y="6174596"/>
            <a:ext cx="1368152" cy="369332"/>
          </a:xfrm>
          <a:prstGeom prst="rect">
            <a:avLst/>
          </a:prstGeom>
          <a:noFill/>
        </p:spPr>
        <p:txBody>
          <a:bodyPr wrap="square" rtlCol="0">
            <a:spAutoFit/>
          </a:bodyPr>
          <a:lstStyle/>
          <a:p>
            <a:r>
              <a:rPr lang="de-DE" i="1" dirty="0" smtClean="0"/>
              <a:t>Foto: Privat</a:t>
            </a:r>
            <a:endParaRPr lang="de-DE" i="1" dirty="0"/>
          </a:p>
        </p:txBody>
      </p:sp>
    </p:spTree>
    <p:extLst>
      <p:ext uri="{BB962C8B-B14F-4D97-AF65-F5344CB8AC3E}">
        <p14:creationId xmlns:p14="http://schemas.microsoft.com/office/powerpoint/2010/main" val="72643429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Erinnern an die Deportation</a:t>
            </a:r>
          </a:p>
        </p:txBody>
      </p:sp>
      <p:pic>
        <p:nvPicPr>
          <p:cNvPr id="4" name="Inhaltsplatzhalter 3"/>
          <p:cNvPicPr>
            <a:picLocks noGrp="1" noChangeAspect="1"/>
          </p:cNvPicPr>
          <p:nvPr>
            <p:ph idx="1"/>
          </p:nvPr>
        </p:nvPicPr>
        <p:blipFill>
          <a:blip r:embed="rId3"/>
          <a:stretch>
            <a:fillRect/>
          </a:stretch>
        </p:blipFill>
        <p:spPr>
          <a:xfrm>
            <a:off x="468559" y="1844824"/>
            <a:ext cx="3530699" cy="4130252"/>
          </a:xfrm>
          <a:prstGeom prst="rect">
            <a:avLst/>
          </a:prstGeom>
        </p:spPr>
      </p:pic>
      <p:sp>
        <p:nvSpPr>
          <p:cNvPr id="5" name="Rechteck 4"/>
          <p:cNvSpPr/>
          <p:nvPr/>
        </p:nvSpPr>
        <p:spPr>
          <a:xfrm>
            <a:off x="4283968" y="6078620"/>
            <a:ext cx="4572000" cy="769441"/>
          </a:xfrm>
          <a:prstGeom prst="rect">
            <a:avLst/>
          </a:prstGeom>
        </p:spPr>
        <p:txBody>
          <a:bodyPr>
            <a:spAutoFit/>
          </a:bodyPr>
          <a:lstStyle/>
          <a:p>
            <a:r>
              <a:rPr lang="de-DE" sz="1100" dirty="0">
                <a:hlinkClick r:id="rId4"/>
              </a:rPr>
              <a:t>https://</a:t>
            </a:r>
            <a:r>
              <a:rPr lang="de-DE" sz="1100" dirty="0" smtClean="0">
                <a:hlinkClick r:id="rId4"/>
              </a:rPr>
              <a:t>www.stuttgarter-zeitung.de/inhalt.stolpersteinverlegung-in-stuttgart-nord-erinnerung-an-den-langen-weg-in-den-tod.ebd906c4-7137-4cf2-9058-3c617de6118b.html</a:t>
            </a:r>
            <a:endParaRPr lang="de-DE" sz="1100" dirty="0" smtClean="0"/>
          </a:p>
          <a:p>
            <a:endParaRPr lang="de-DE" sz="1100" dirty="0"/>
          </a:p>
        </p:txBody>
      </p:sp>
      <p:sp>
        <p:nvSpPr>
          <p:cNvPr id="7" name="Textfeld 6"/>
          <p:cNvSpPr txBox="1"/>
          <p:nvPr/>
        </p:nvSpPr>
        <p:spPr>
          <a:xfrm>
            <a:off x="476478" y="6164143"/>
            <a:ext cx="1368152" cy="369332"/>
          </a:xfrm>
          <a:prstGeom prst="rect">
            <a:avLst/>
          </a:prstGeom>
          <a:noFill/>
        </p:spPr>
        <p:txBody>
          <a:bodyPr wrap="square" rtlCol="0">
            <a:spAutoFit/>
          </a:bodyPr>
          <a:lstStyle/>
          <a:p>
            <a:r>
              <a:rPr lang="de-DE" i="1" dirty="0" smtClean="0"/>
              <a:t>Foto: Privat</a:t>
            </a:r>
            <a:endParaRPr lang="de-DE" i="1" dirty="0"/>
          </a:p>
        </p:txBody>
      </p:sp>
    </p:spTree>
    <p:extLst>
      <p:ext uri="{BB962C8B-B14F-4D97-AF65-F5344CB8AC3E}">
        <p14:creationId xmlns:p14="http://schemas.microsoft.com/office/powerpoint/2010/main" val="36671079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22.10. – Deportation nach </a:t>
            </a:r>
            <a:r>
              <a:rPr lang="de-DE" dirty="0" err="1" smtClean="0"/>
              <a:t>Gurs</a:t>
            </a:r>
            <a:endParaRPr lang="de-DE" dirty="0"/>
          </a:p>
        </p:txBody>
      </p:sp>
      <p:pic>
        <p:nvPicPr>
          <p:cNvPr id="3074"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467544" y="1556792"/>
            <a:ext cx="3978743" cy="4525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78298" y="1844824"/>
            <a:ext cx="3709614" cy="42484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2708663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22.10. – Deportation nach </a:t>
            </a:r>
            <a:r>
              <a:rPr lang="de-DE" dirty="0" err="1" smtClean="0"/>
              <a:t>Gurs</a:t>
            </a:r>
            <a:endParaRPr lang="de-DE" dirty="0"/>
          </a:p>
        </p:txBody>
      </p:sp>
      <p:pic>
        <p:nvPicPr>
          <p:cNvPr id="10242"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611560" y="1659588"/>
            <a:ext cx="3964998" cy="4525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feld 5"/>
          <p:cNvSpPr txBox="1"/>
          <p:nvPr/>
        </p:nvSpPr>
        <p:spPr>
          <a:xfrm>
            <a:off x="611560" y="6373333"/>
            <a:ext cx="1368152" cy="369332"/>
          </a:xfrm>
          <a:prstGeom prst="rect">
            <a:avLst/>
          </a:prstGeom>
          <a:noFill/>
        </p:spPr>
        <p:txBody>
          <a:bodyPr wrap="square" rtlCol="0">
            <a:spAutoFit/>
          </a:bodyPr>
          <a:lstStyle/>
          <a:p>
            <a:r>
              <a:rPr lang="de-DE" i="1" dirty="0" smtClean="0"/>
              <a:t>Foto: Privat</a:t>
            </a:r>
            <a:endParaRPr lang="de-DE" i="1" dirty="0"/>
          </a:p>
        </p:txBody>
      </p:sp>
      <p:sp>
        <p:nvSpPr>
          <p:cNvPr id="7" name="Textfeld 6"/>
          <p:cNvSpPr txBox="1"/>
          <p:nvPr/>
        </p:nvSpPr>
        <p:spPr>
          <a:xfrm>
            <a:off x="5292080" y="2708920"/>
            <a:ext cx="2232248" cy="923330"/>
          </a:xfrm>
          <a:prstGeom prst="rect">
            <a:avLst/>
          </a:prstGeom>
          <a:noFill/>
        </p:spPr>
        <p:txBody>
          <a:bodyPr wrap="square" rtlCol="0">
            <a:spAutoFit/>
          </a:bodyPr>
          <a:lstStyle/>
          <a:p>
            <a:r>
              <a:rPr lang="de-DE" dirty="0" smtClean="0"/>
              <a:t>Hier: Foto von der Deportation am 22.10.1940 </a:t>
            </a:r>
            <a:endParaRPr lang="de-DE" dirty="0"/>
          </a:p>
        </p:txBody>
      </p:sp>
    </p:spTree>
    <p:extLst>
      <p:ext uri="{BB962C8B-B14F-4D97-AF65-F5344CB8AC3E}">
        <p14:creationId xmlns:p14="http://schemas.microsoft.com/office/powerpoint/2010/main" val="37577939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22.10. – Deportation nach </a:t>
            </a:r>
            <a:r>
              <a:rPr lang="de-DE" dirty="0" err="1" smtClean="0"/>
              <a:t>Gurs</a:t>
            </a:r>
            <a:endParaRPr lang="de-DE" dirty="0"/>
          </a:p>
        </p:txBody>
      </p:sp>
      <p:sp>
        <p:nvSpPr>
          <p:cNvPr id="3" name="Inhaltsplatzhalter 2"/>
          <p:cNvSpPr>
            <a:spLocks noGrp="1"/>
          </p:cNvSpPr>
          <p:nvPr>
            <p:ph idx="1"/>
          </p:nvPr>
        </p:nvSpPr>
        <p:spPr/>
        <p:txBody>
          <a:bodyPr/>
          <a:lstStyle/>
          <a:p>
            <a:pPr marL="0" indent="0">
              <a:buNone/>
            </a:pPr>
            <a:r>
              <a:rPr lang="de-DE" dirty="0" smtClean="0"/>
              <a:t>[Artikel aus den Badischen Neuesten Nachrichten]</a:t>
            </a:r>
            <a:endParaRPr lang="de-DE" dirty="0"/>
          </a:p>
        </p:txBody>
      </p:sp>
    </p:spTree>
    <p:extLst>
      <p:ext uri="{BB962C8B-B14F-4D97-AF65-F5344CB8AC3E}">
        <p14:creationId xmlns:p14="http://schemas.microsoft.com/office/powerpoint/2010/main" val="296751149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dirty="0"/>
              <a:t>09.11., 18 – 18.30 Uhr: Bundesweite Mahnwachen an Stolpersteinen</a:t>
            </a:r>
          </a:p>
        </p:txBody>
      </p:sp>
      <p:sp>
        <p:nvSpPr>
          <p:cNvPr id="3" name="Inhaltsplatzhalter 2"/>
          <p:cNvSpPr>
            <a:spLocks noGrp="1"/>
          </p:cNvSpPr>
          <p:nvPr>
            <p:ph idx="1"/>
          </p:nvPr>
        </p:nvSpPr>
        <p:spPr>
          <a:xfrm>
            <a:off x="467544" y="1772816"/>
            <a:ext cx="8229600" cy="4525963"/>
          </a:xfrm>
        </p:spPr>
        <p:txBody>
          <a:bodyPr/>
          <a:lstStyle/>
          <a:p>
            <a:endParaRPr lang="de-DE" dirty="0"/>
          </a:p>
        </p:txBody>
      </p:sp>
    </p:spTree>
    <p:extLst>
      <p:ext uri="{BB962C8B-B14F-4D97-AF65-F5344CB8AC3E}">
        <p14:creationId xmlns:p14="http://schemas.microsoft.com/office/powerpoint/2010/main" val="273368091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dirty="0" smtClean="0"/>
              <a:t>Gestaltung der Mahnwache: </a:t>
            </a:r>
            <a:br>
              <a:rPr lang="de-DE" dirty="0" smtClean="0"/>
            </a:br>
            <a:r>
              <a:rPr lang="de-DE" dirty="0" smtClean="0"/>
              <a:t>Biografie vorlesen</a:t>
            </a:r>
            <a:endParaRPr lang="de-DE" dirty="0"/>
          </a:p>
        </p:txBody>
      </p:sp>
      <p:pic>
        <p:nvPicPr>
          <p:cNvPr id="4" name="Inhaltsplatzhalter 3"/>
          <p:cNvPicPr>
            <a:picLocks noGrp="1" noChangeAspect="1"/>
          </p:cNvPicPr>
          <p:nvPr>
            <p:ph idx="1"/>
          </p:nvPr>
        </p:nvPicPr>
        <p:blipFill>
          <a:blip r:embed="rId3"/>
          <a:stretch>
            <a:fillRect/>
          </a:stretch>
        </p:blipFill>
        <p:spPr>
          <a:xfrm>
            <a:off x="1187624" y="1916832"/>
            <a:ext cx="6410241" cy="4525963"/>
          </a:xfrm>
          <a:prstGeom prst="rect">
            <a:avLst/>
          </a:prstGeom>
        </p:spPr>
      </p:pic>
      <p:sp>
        <p:nvSpPr>
          <p:cNvPr id="3" name="Textfeld 2"/>
          <p:cNvSpPr txBox="1"/>
          <p:nvPr/>
        </p:nvSpPr>
        <p:spPr>
          <a:xfrm>
            <a:off x="7740352" y="5733256"/>
            <a:ext cx="1296144" cy="369332"/>
          </a:xfrm>
          <a:prstGeom prst="rect">
            <a:avLst/>
          </a:prstGeom>
          <a:noFill/>
        </p:spPr>
        <p:txBody>
          <a:bodyPr wrap="square" rtlCol="0">
            <a:spAutoFit/>
          </a:bodyPr>
          <a:lstStyle/>
          <a:p>
            <a:r>
              <a:rPr lang="de-DE" i="1" dirty="0" smtClean="0"/>
              <a:t>Foto: Privat</a:t>
            </a:r>
            <a:endParaRPr lang="de-DE" i="1" dirty="0"/>
          </a:p>
        </p:txBody>
      </p:sp>
    </p:spTree>
    <p:extLst>
      <p:ext uri="{BB962C8B-B14F-4D97-AF65-F5344CB8AC3E}">
        <p14:creationId xmlns:p14="http://schemas.microsoft.com/office/powerpoint/2010/main" val="28565231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dirty="0" smtClean="0"/>
              <a:t>Ziel: Aktive Gedenkkultur im Schulcurriculum verankern</a:t>
            </a:r>
            <a:endParaRPr lang="de-DE" dirty="0"/>
          </a:p>
        </p:txBody>
      </p:sp>
      <p:sp>
        <p:nvSpPr>
          <p:cNvPr id="5" name="Textfeld 4"/>
          <p:cNvSpPr txBox="1"/>
          <p:nvPr/>
        </p:nvSpPr>
        <p:spPr>
          <a:xfrm>
            <a:off x="539552" y="4653136"/>
            <a:ext cx="8424936" cy="1815882"/>
          </a:xfrm>
          <a:prstGeom prst="rect">
            <a:avLst/>
          </a:prstGeom>
          <a:noFill/>
        </p:spPr>
        <p:txBody>
          <a:bodyPr wrap="square" rtlCol="0">
            <a:spAutoFit/>
          </a:bodyPr>
          <a:lstStyle/>
          <a:p>
            <a:r>
              <a:rPr lang="de-DE" sz="2800" dirty="0" smtClean="0"/>
              <a:t>„… am 09.11. gestalten Schülerinnen und Schüler der Klasse 9 oder der Kursstufe 1 die Mahnwache an den Stolpersteinen für die Familie </a:t>
            </a:r>
            <a:r>
              <a:rPr lang="de-DE" sz="2800" dirty="0" err="1" smtClean="0"/>
              <a:t>Kopilowitz</a:t>
            </a:r>
            <a:r>
              <a:rPr lang="de-DE" sz="2800" dirty="0" smtClean="0"/>
              <a:t> in der Hirschstraße 101 …“</a:t>
            </a:r>
          </a:p>
        </p:txBody>
      </p:sp>
      <p:sp>
        <p:nvSpPr>
          <p:cNvPr id="3" name="Inhaltsplatzhalter 2"/>
          <p:cNvSpPr>
            <a:spLocks noGrp="1"/>
          </p:cNvSpPr>
          <p:nvPr>
            <p:ph idx="1"/>
          </p:nvPr>
        </p:nvSpPr>
        <p:spPr/>
        <p:txBody>
          <a:bodyPr/>
          <a:lstStyle/>
          <a:p>
            <a:pPr marL="0" indent="0">
              <a:buNone/>
            </a:pPr>
            <a:endParaRPr lang="de-DE" dirty="0" smtClean="0"/>
          </a:p>
          <a:p>
            <a:pPr marL="0" indent="0">
              <a:buNone/>
            </a:pPr>
            <a:endParaRPr lang="de-DE" dirty="0"/>
          </a:p>
          <a:p>
            <a:pPr marL="0" indent="0">
              <a:buNone/>
            </a:pPr>
            <a:r>
              <a:rPr lang="de-DE" dirty="0" smtClean="0"/>
              <a:t>		</a:t>
            </a:r>
            <a:r>
              <a:rPr lang="de-DE" u="sng" dirty="0" smtClean="0"/>
              <a:t>Fotos zu Stolpersteinen</a:t>
            </a:r>
            <a:endParaRPr lang="de-DE" u="sng" dirty="0"/>
          </a:p>
        </p:txBody>
      </p:sp>
    </p:spTree>
    <p:extLst>
      <p:ext uri="{BB962C8B-B14F-4D97-AF65-F5344CB8AC3E}">
        <p14:creationId xmlns:p14="http://schemas.microsoft.com/office/powerpoint/2010/main" val="22373158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dirty="0"/>
              <a:t>09.11</a:t>
            </a:r>
            <a:r>
              <a:rPr lang="de-DE" dirty="0" smtClean="0"/>
              <a:t>., 18 – 18.30 Uhr: Bundesweite Mahnwachen </a:t>
            </a:r>
            <a:r>
              <a:rPr lang="de-DE" dirty="0"/>
              <a:t>an Stolpersteinen</a:t>
            </a:r>
          </a:p>
        </p:txBody>
      </p:sp>
      <p:sp>
        <p:nvSpPr>
          <p:cNvPr id="3" name="Inhaltsplatzhalter 2"/>
          <p:cNvSpPr>
            <a:spLocks noGrp="1"/>
          </p:cNvSpPr>
          <p:nvPr>
            <p:ph idx="1"/>
          </p:nvPr>
        </p:nvSpPr>
        <p:spPr/>
        <p:txBody>
          <a:bodyPr/>
          <a:lstStyle/>
          <a:p>
            <a:r>
              <a:rPr lang="de-DE" dirty="0"/>
              <a:t>Stolpersteine </a:t>
            </a:r>
            <a:r>
              <a:rPr lang="de-DE" dirty="0" smtClean="0"/>
              <a:t>putzen, Kerzen entzünden</a:t>
            </a:r>
          </a:p>
          <a:p>
            <a:r>
              <a:rPr lang="de-DE" dirty="0" smtClean="0"/>
              <a:t>Passanten </a:t>
            </a:r>
            <a:r>
              <a:rPr lang="de-DE" dirty="0"/>
              <a:t>Informationen zu den persönlichen Schicksalen </a:t>
            </a:r>
            <a:r>
              <a:rPr lang="de-DE" dirty="0" smtClean="0"/>
              <a:t>vorlesen</a:t>
            </a:r>
          </a:p>
          <a:p>
            <a:r>
              <a:rPr lang="de-DE" dirty="0" smtClean="0"/>
              <a:t>Ins Gespräch kommen: Warum erinnern?</a:t>
            </a:r>
            <a:endParaRPr lang="de-DE" dirty="0"/>
          </a:p>
        </p:txBody>
      </p:sp>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576" y="3891502"/>
            <a:ext cx="3600400" cy="28154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feld 3"/>
          <p:cNvSpPr txBox="1"/>
          <p:nvPr/>
        </p:nvSpPr>
        <p:spPr>
          <a:xfrm>
            <a:off x="4572000" y="5877272"/>
            <a:ext cx="2232248" cy="369332"/>
          </a:xfrm>
          <a:prstGeom prst="rect">
            <a:avLst/>
          </a:prstGeom>
          <a:noFill/>
        </p:spPr>
        <p:txBody>
          <a:bodyPr wrap="square" rtlCol="0">
            <a:spAutoFit/>
          </a:bodyPr>
          <a:lstStyle/>
          <a:p>
            <a:r>
              <a:rPr lang="de-DE" i="1" dirty="0" smtClean="0"/>
              <a:t>Foto: Privat</a:t>
            </a:r>
            <a:endParaRPr lang="de-DE" i="1" dirty="0"/>
          </a:p>
        </p:txBody>
      </p:sp>
    </p:spTree>
    <p:extLst>
      <p:ext uri="{BB962C8B-B14F-4D97-AF65-F5344CB8AC3E}">
        <p14:creationId xmlns:p14="http://schemas.microsoft.com/office/powerpoint/2010/main" val="366648748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dirty="0"/>
              <a:t>09.11. – Mahnwache an Stolpersteinen</a:t>
            </a:r>
          </a:p>
        </p:txBody>
      </p:sp>
      <p:pic>
        <p:nvPicPr>
          <p:cNvPr id="5122"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6444208" y="1556792"/>
            <a:ext cx="2309801" cy="4525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15816" y="1556792"/>
            <a:ext cx="3600400" cy="43942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7769439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994122"/>
          </a:xfrm>
        </p:spPr>
        <p:txBody>
          <a:bodyPr>
            <a:normAutofit fontScale="90000"/>
          </a:bodyPr>
          <a:lstStyle/>
          <a:p>
            <a:r>
              <a:rPr lang="de-DE" dirty="0" smtClean="0"/>
              <a:t>09.11. – Mahnwache an Stolpersteinen</a:t>
            </a:r>
            <a:endParaRPr lang="de-DE" dirty="0"/>
          </a:p>
        </p:txBody>
      </p:sp>
      <p:sp>
        <p:nvSpPr>
          <p:cNvPr id="3" name="Inhaltsplatzhalter 2"/>
          <p:cNvSpPr>
            <a:spLocks noGrp="1"/>
          </p:cNvSpPr>
          <p:nvPr>
            <p:ph idx="1"/>
          </p:nvPr>
        </p:nvSpPr>
        <p:spPr/>
        <p:txBody>
          <a:bodyPr/>
          <a:lstStyle/>
          <a:p>
            <a:pPr marL="0" indent="0">
              <a:buNone/>
            </a:pPr>
            <a:r>
              <a:rPr lang="de-DE" dirty="0" smtClean="0"/>
              <a:t>[Artikel aus den Badischen Neuesten Nachrichten]</a:t>
            </a:r>
            <a:endParaRPr lang="de-DE" dirty="0"/>
          </a:p>
        </p:txBody>
      </p:sp>
    </p:spTree>
    <p:extLst>
      <p:ext uri="{BB962C8B-B14F-4D97-AF65-F5344CB8AC3E}">
        <p14:creationId xmlns:p14="http://schemas.microsoft.com/office/powerpoint/2010/main" val="97954901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dirty="0"/>
              <a:t>09.11</a:t>
            </a:r>
            <a:r>
              <a:rPr lang="de-DE" dirty="0" smtClean="0"/>
              <a:t>., 18 – 18.30 Uhr: Mahnwache </a:t>
            </a:r>
            <a:r>
              <a:rPr lang="de-DE" dirty="0"/>
              <a:t>an </a:t>
            </a:r>
            <a:r>
              <a:rPr lang="de-DE" dirty="0" smtClean="0"/>
              <a:t>Stolpersteinen – vor Corona</a:t>
            </a:r>
            <a:endParaRPr lang="de-DE" dirty="0"/>
          </a:p>
        </p:txBody>
      </p:sp>
      <p:sp>
        <p:nvSpPr>
          <p:cNvPr id="3" name="Inhaltsplatzhalter 2"/>
          <p:cNvSpPr>
            <a:spLocks noGrp="1"/>
          </p:cNvSpPr>
          <p:nvPr>
            <p:ph idx="1"/>
          </p:nvPr>
        </p:nvSpPr>
        <p:spPr/>
        <p:txBody>
          <a:bodyPr/>
          <a:lstStyle/>
          <a:p>
            <a:r>
              <a:rPr lang="de-DE" dirty="0"/>
              <a:t>[Artikel aus den Badischen Neuesten Nachrichten]</a:t>
            </a:r>
          </a:p>
          <a:p>
            <a:endParaRPr lang="de-DE" dirty="0"/>
          </a:p>
        </p:txBody>
      </p:sp>
    </p:spTree>
    <p:extLst>
      <p:ext uri="{BB962C8B-B14F-4D97-AF65-F5344CB8AC3E}">
        <p14:creationId xmlns:p14="http://schemas.microsoft.com/office/powerpoint/2010/main" val="267327531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dirty="0"/>
              <a:t>09.11</a:t>
            </a:r>
            <a:r>
              <a:rPr lang="de-DE" dirty="0" smtClean="0"/>
              <a:t>., 18 – 18.30 Uhr: Mahnwachen </a:t>
            </a:r>
            <a:r>
              <a:rPr lang="de-DE" dirty="0"/>
              <a:t>an </a:t>
            </a:r>
            <a:r>
              <a:rPr lang="de-DE" dirty="0" smtClean="0"/>
              <a:t>Stolpersteinen 2021</a:t>
            </a:r>
            <a:endParaRPr lang="de-DE" dirty="0"/>
          </a:p>
        </p:txBody>
      </p:sp>
      <p:sp>
        <p:nvSpPr>
          <p:cNvPr id="4" name="Inhaltsplatzhalter 3"/>
          <p:cNvSpPr>
            <a:spLocks noGrp="1"/>
          </p:cNvSpPr>
          <p:nvPr>
            <p:ph idx="1"/>
          </p:nvPr>
        </p:nvSpPr>
        <p:spPr/>
        <p:txBody>
          <a:bodyPr/>
          <a:lstStyle/>
          <a:p>
            <a:endParaRPr lang="de-DE" dirty="0"/>
          </a:p>
        </p:txBody>
      </p:sp>
      <p:sp>
        <p:nvSpPr>
          <p:cNvPr id="3" name="Textfeld 2"/>
          <p:cNvSpPr txBox="1"/>
          <p:nvPr/>
        </p:nvSpPr>
        <p:spPr>
          <a:xfrm>
            <a:off x="2483768" y="2996952"/>
            <a:ext cx="5472608" cy="646331"/>
          </a:xfrm>
          <a:prstGeom prst="rect">
            <a:avLst/>
          </a:prstGeom>
          <a:noFill/>
        </p:spPr>
        <p:txBody>
          <a:bodyPr wrap="square" rtlCol="0">
            <a:spAutoFit/>
          </a:bodyPr>
          <a:lstStyle/>
          <a:p>
            <a:r>
              <a:rPr lang="de-DE" dirty="0" smtClean="0"/>
              <a:t>AKTUELLES FOTO VON DER MAHNWACHE AN DEN BRETTENER STOLPERSTEINEN 2021</a:t>
            </a:r>
            <a:endParaRPr lang="de-DE" dirty="0"/>
          </a:p>
        </p:txBody>
      </p:sp>
    </p:spTree>
    <p:extLst>
      <p:ext uri="{BB962C8B-B14F-4D97-AF65-F5344CB8AC3E}">
        <p14:creationId xmlns:p14="http://schemas.microsoft.com/office/powerpoint/2010/main" val="321942727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dirty="0"/>
              <a:t>09.11., 18 – 18.30 Uhr: Bundesweite Mahnwachen an Stolpersteinen</a:t>
            </a:r>
          </a:p>
        </p:txBody>
      </p:sp>
      <p:sp>
        <p:nvSpPr>
          <p:cNvPr id="3" name="Inhaltsplatzhalter 2"/>
          <p:cNvSpPr>
            <a:spLocks noGrp="1"/>
          </p:cNvSpPr>
          <p:nvPr>
            <p:ph idx="1"/>
          </p:nvPr>
        </p:nvSpPr>
        <p:spPr/>
        <p:txBody>
          <a:bodyPr/>
          <a:lstStyle/>
          <a:p>
            <a:r>
              <a:rPr lang="de-DE" dirty="0" smtClean="0"/>
              <a:t>Überschaubarer Vorbereitungsaufwand</a:t>
            </a:r>
          </a:p>
          <a:p>
            <a:r>
              <a:rPr lang="de-DE" dirty="0" smtClean="0"/>
              <a:t>Verantwortung für </a:t>
            </a:r>
            <a:r>
              <a:rPr lang="de-DE" dirty="0" err="1" smtClean="0"/>
              <a:t>SchülerInnen</a:t>
            </a:r>
            <a:endParaRPr lang="de-DE" dirty="0" smtClean="0"/>
          </a:p>
          <a:p>
            <a:r>
              <a:rPr lang="de-DE" dirty="0" smtClean="0"/>
              <a:t>Öffentlichkeit</a:t>
            </a:r>
          </a:p>
          <a:p>
            <a:r>
              <a:rPr lang="de-DE" dirty="0" smtClean="0"/>
              <a:t>nachhaltig</a:t>
            </a:r>
          </a:p>
          <a:p>
            <a:r>
              <a:rPr lang="de-DE" b="1" dirty="0" smtClean="0"/>
              <a:t>…ausbaubar…</a:t>
            </a:r>
          </a:p>
          <a:p>
            <a:endParaRPr lang="de-DE" dirty="0"/>
          </a:p>
        </p:txBody>
      </p:sp>
      <p:sp>
        <p:nvSpPr>
          <p:cNvPr id="5" name="Textfeld 4"/>
          <p:cNvSpPr txBox="1"/>
          <p:nvPr/>
        </p:nvSpPr>
        <p:spPr>
          <a:xfrm>
            <a:off x="611560" y="5949280"/>
            <a:ext cx="1800200" cy="369332"/>
          </a:xfrm>
          <a:prstGeom prst="rect">
            <a:avLst/>
          </a:prstGeom>
          <a:noFill/>
        </p:spPr>
        <p:txBody>
          <a:bodyPr wrap="square" rtlCol="0">
            <a:spAutoFit/>
          </a:bodyPr>
          <a:lstStyle/>
          <a:p>
            <a:r>
              <a:rPr lang="de-DE" i="1" dirty="0" smtClean="0"/>
              <a:t>Foto: Privat</a:t>
            </a:r>
            <a:endParaRPr lang="de-DE" i="1" dirty="0"/>
          </a:p>
        </p:txBody>
      </p:sp>
    </p:spTree>
    <p:extLst>
      <p:ext uri="{BB962C8B-B14F-4D97-AF65-F5344CB8AC3E}">
        <p14:creationId xmlns:p14="http://schemas.microsoft.com/office/powerpoint/2010/main" val="423444891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706090"/>
          </a:xfrm>
        </p:spPr>
        <p:txBody>
          <a:bodyPr>
            <a:normAutofit fontScale="90000"/>
          </a:bodyPr>
          <a:lstStyle/>
          <a:p>
            <a:r>
              <a:rPr lang="de-DE" dirty="0"/>
              <a:t>Chance: Erinnern </a:t>
            </a:r>
            <a:r>
              <a:rPr lang="de-DE" b="1" dirty="0"/>
              <a:t>und</a:t>
            </a:r>
            <a:r>
              <a:rPr lang="de-DE" dirty="0"/>
              <a:t> Versöhnen</a:t>
            </a:r>
            <a:endParaRPr lang="de-DE" b="1" dirty="0"/>
          </a:p>
        </p:txBody>
      </p:sp>
      <p:sp>
        <p:nvSpPr>
          <p:cNvPr id="3" name="Inhaltsplatzhalter 2"/>
          <p:cNvSpPr>
            <a:spLocks noGrp="1"/>
          </p:cNvSpPr>
          <p:nvPr>
            <p:ph idx="1"/>
          </p:nvPr>
        </p:nvSpPr>
        <p:spPr>
          <a:xfrm>
            <a:off x="467544" y="1124744"/>
            <a:ext cx="8219256" cy="4248472"/>
          </a:xfrm>
        </p:spPr>
        <p:txBody>
          <a:bodyPr>
            <a:normAutofit fontScale="92500" lnSpcReduction="10000"/>
          </a:bodyPr>
          <a:lstStyle/>
          <a:p>
            <a:pPr marL="0" indent="0">
              <a:buNone/>
            </a:pPr>
            <a:r>
              <a:rPr lang="de-DE" dirty="0" smtClean="0"/>
              <a:t>„… </a:t>
            </a:r>
            <a:r>
              <a:rPr lang="de-DE" dirty="0" err="1" smtClean="0"/>
              <a:t>It</a:t>
            </a:r>
            <a:r>
              <a:rPr lang="de-DE" dirty="0" smtClean="0"/>
              <a:t> </a:t>
            </a:r>
            <a:r>
              <a:rPr lang="de-DE" dirty="0" err="1" smtClean="0"/>
              <a:t>would</a:t>
            </a:r>
            <a:r>
              <a:rPr lang="de-DE" dirty="0" smtClean="0"/>
              <a:t> </a:t>
            </a:r>
            <a:r>
              <a:rPr lang="de-DE" dirty="0" err="1" smtClean="0"/>
              <a:t>allow</a:t>
            </a:r>
            <a:r>
              <a:rPr lang="de-DE" dirty="0" smtClean="0"/>
              <a:t> </a:t>
            </a:r>
            <a:r>
              <a:rPr lang="de-DE" dirty="0" err="1" smtClean="0"/>
              <a:t>my</a:t>
            </a:r>
            <a:r>
              <a:rPr lang="de-DE" dirty="0" smtClean="0"/>
              <a:t> </a:t>
            </a:r>
            <a:r>
              <a:rPr lang="de-DE" dirty="0" err="1" smtClean="0"/>
              <a:t>father</a:t>
            </a:r>
            <a:r>
              <a:rPr lang="de-DE" dirty="0" smtClean="0"/>
              <a:t> </a:t>
            </a:r>
            <a:r>
              <a:rPr lang="de-DE" dirty="0" err="1" smtClean="0"/>
              <a:t>to</a:t>
            </a:r>
            <a:r>
              <a:rPr lang="de-DE" dirty="0" smtClean="0"/>
              <a:t> </a:t>
            </a:r>
            <a:r>
              <a:rPr lang="de-DE" dirty="0" err="1" smtClean="0"/>
              <a:t>be</a:t>
            </a:r>
            <a:r>
              <a:rPr lang="de-DE" dirty="0" smtClean="0"/>
              <a:t> </a:t>
            </a:r>
            <a:r>
              <a:rPr lang="de-DE" dirty="0" err="1" smtClean="0"/>
              <a:t>with</a:t>
            </a:r>
            <a:r>
              <a:rPr lang="de-DE" dirty="0" smtClean="0"/>
              <a:t> </a:t>
            </a:r>
            <a:r>
              <a:rPr lang="de-DE" dirty="0" err="1" smtClean="0"/>
              <a:t>his</a:t>
            </a:r>
            <a:r>
              <a:rPr lang="de-DE" dirty="0" smtClean="0"/>
              <a:t> </a:t>
            </a:r>
            <a:r>
              <a:rPr lang="de-DE" dirty="0" err="1" smtClean="0"/>
              <a:t>parents</a:t>
            </a:r>
            <a:r>
              <a:rPr lang="de-DE" dirty="0" smtClean="0"/>
              <a:t> </a:t>
            </a:r>
            <a:r>
              <a:rPr lang="de-DE" dirty="0" err="1" smtClean="0"/>
              <a:t>and</a:t>
            </a:r>
            <a:r>
              <a:rPr lang="de-DE" dirty="0" smtClean="0"/>
              <a:t> </a:t>
            </a:r>
            <a:r>
              <a:rPr lang="de-DE" dirty="0" err="1" smtClean="0"/>
              <a:t>would</a:t>
            </a:r>
            <a:r>
              <a:rPr lang="de-DE" dirty="0" smtClean="0"/>
              <a:t> </a:t>
            </a:r>
            <a:r>
              <a:rPr lang="de-DE" dirty="0" err="1" smtClean="0"/>
              <a:t>mean</a:t>
            </a:r>
            <a:r>
              <a:rPr lang="de-DE" dirty="0" smtClean="0"/>
              <a:t> so </a:t>
            </a:r>
            <a:r>
              <a:rPr lang="de-DE" dirty="0" err="1" smtClean="0"/>
              <a:t>much</a:t>
            </a:r>
            <a:r>
              <a:rPr lang="de-DE" dirty="0" smtClean="0"/>
              <a:t> </a:t>
            </a:r>
            <a:r>
              <a:rPr lang="de-DE" dirty="0" err="1" smtClean="0"/>
              <a:t>to</a:t>
            </a:r>
            <a:r>
              <a:rPr lang="de-DE" dirty="0" smtClean="0"/>
              <a:t> </a:t>
            </a:r>
            <a:r>
              <a:rPr lang="de-DE" dirty="0" err="1" smtClean="0"/>
              <a:t>him</a:t>
            </a:r>
            <a:r>
              <a:rPr lang="de-DE" dirty="0" smtClean="0"/>
              <a:t>, </a:t>
            </a:r>
            <a:r>
              <a:rPr lang="de-DE" dirty="0" err="1" smtClean="0"/>
              <a:t>myself</a:t>
            </a:r>
            <a:r>
              <a:rPr lang="de-DE" dirty="0" smtClean="0"/>
              <a:t> </a:t>
            </a:r>
            <a:r>
              <a:rPr lang="de-DE" dirty="0" err="1" smtClean="0"/>
              <a:t>and</a:t>
            </a:r>
            <a:r>
              <a:rPr lang="de-DE" dirty="0" smtClean="0"/>
              <a:t> </a:t>
            </a:r>
            <a:r>
              <a:rPr lang="de-DE" dirty="0" err="1" smtClean="0"/>
              <a:t>my</a:t>
            </a:r>
            <a:r>
              <a:rPr lang="de-DE" dirty="0" smtClean="0"/>
              <a:t> </a:t>
            </a:r>
            <a:r>
              <a:rPr lang="de-DE" dirty="0" err="1" smtClean="0"/>
              <a:t>family</a:t>
            </a:r>
            <a:r>
              <a:rPr lang="de-DE" dirty="0" smtClean="0"/>
              <a:t>. … </a:t>
            </a:r>
            <a:r>
              <a:rPr lang="de-DE" dirty="0" err="1" smtClean="0"/>
              <a:t>my</a:t>
            </a:r>
            <a:r>
              <a:rPr lang="de-DE" dirty="0" smtClean="0"/>
              <a:t> </a:t>
            </a:r>
            <a:r>
              <a:rPr lang="de-DE" dirty="0" err="1" smtClean="0"/>
              <a:t>father</a:t>
            </a:r>
            <a:r>
              <a:rPr lang="de-DE" dirty="0" smtClean="0"/>
              <a:t> was </a:t>
            </a:r>
            <a:r>
              <a:rPr lang="de-DE" dirty="0" err="1" smtClean="0"/>
              <a:t>thirteen</a:t>
            </a:r>
            <a:r>
              <a:rPr lang="de-DE" dirty="0" smtClean="0"/>
              <a:t> </a:t>
            </a:r>
            <a:r>
              <a:rPr lang="de-DE" dirty="0" err="1" smtClean="0"/>
              <a:t>when</a:t>
            </a:r>
            <a:r>
              <a:rPr lang="de-DE" dirty="0" smtClean="0"/>
              <a:t> he was </a:t>
            </a:r>
            <a:r>
              <a:rPr lang="de-DE" dirty="0" err="1" smtClean="0"/>
              <a:t>put</a:t>
            </a:r>
            <a:r>
              <a:rPr lang="de-DE" dirty="0" smtClean="0"/>
              <a:t> on </a:t>
            </a:r>
            <a:r>
              <a:rPr lang="de-DE" dirty="0" err="1" smtClean="0"/>
              <a:t>the</a:t>
            </a:r>
            <a:r>
              <a:rPr lang="de-DE" dirty="0" smtClean="0"/>
              <a:t> Kindertransport just </a:t>
            </a:r>
            <a:r>
              <a:rPr lang="de-DE" dirty="0" err="1" smtClean="0"/>
              <a:t>before</a:t>
            </a:r>
            <a:r>
              <a:rPr lang="de-DE" dirty="0" smtClean="0"/>
              <a:t> </a:t>
            </a:r>
            <a:r>
              <a:rPr lang="de-DE" dirty="0" err="1" smtClean="0"/>
              <a:t>his</a:t>
            </a:r>
            <a:r>
              <a:rPr lang="de-DE" dirty="0" smtClean="0"/>
              <a:t> </a:t>
            </a:r>
            <a:r>
              <a:rPr lang="de-DE" dirty="0" err="1" smtClean="0"/>
              <a:t>parents</a:t>
            </a:r>
            <a:r>
              <a:rPr lang="de-DE" dirty="0" smtClean="0"/>
              <a:t> … </a:t>
            </a:r>
            <a:r>
              <a:rPr lang="de-DE" dirty="0" err="1" smtClean="0"/>
              <a:t>to</a:t>
            </a:r>
            <a:r>
              <a:rPr lang="de-DE" dirty="0" smtClean="0"/>
              <a:t> Auschwitz.“ (Tochter von Bruno </a:t>
            </a:r>
            <a:r>
              <a:rPr lang="de-DE" dirty="0" err="1" smtClean="0"/>
              <a:t>Veis</a:t>
            </a:r>
            <a:r>
              <a:rPr lang="de-DE" dirty="0" smtClean="0"/>
              <a:t>)   </a:t>
            </a:r>
          </a:p>
          <a:p>
            <a:pPr marL="0" indent="0">
              <a:buNone/>
            </a:pPr>
            <a:endParaRPr lang="de-DE" dirty="0"/>
          </a:p>
          <a:p>
            <a:pPr marL="0" indent="0">
              <a:buNone/>
            </a:pPr>
            <a:endParaRPr lang="de-DE" sz="2800" dirty="0" smtClean="0"/>
          </a:p>
          <a:p>
            <a:pPr marL="0" indent="0">
              <a:buNone/>
            </a:pPr>
            <a:endParaRPr lang="de-DE" sz="2800" dirty="0"/>
          </a:p>
          <a:p>
            <a:pPr marL="0" indent="0">
              <a:buNone/>
            </a:pPr>
            <a:r>
              <a:rPr lang="de-DE" sz="2800" dirty="0" smtClean="0"/>
              <a:t>	</a:t>
            </a:r>
            <a:r>
              <a:rPr lang="de-DE" sz="2800" u="sng" dirty="0" smtClean="0"/>
              <a:t>Foto der Familie</a:t>
            </a:r>
            <a:endParaRPr lang="de-DE" u="sng"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88024" y="3525163"/>
            <a:ext cx="3518575" cy="31584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feld 3"/>
          <p:cNvSpPr txBox="1"/>
          <p:nvPr/>
        </p:nvSpPr>
        <p:spPr>
          <a:xfrm>
            <a:off x="871613" y="6165304"/>
            <a:ext cx="2952328" cy="523220"/>
          </a:xfrm>
          <a:prstGeom prst="rect">
            <a:avLst/>
          </a:prstGeom>
          <a:solidFill>
            <a:schemeClr val="bg1"/>
          </a:solidFill>
        </p:spPr>
        <p:txBody>
          <a:bodyPr wrap="square" rtlCol="0">
            <a:spAutoFit/>
          </a:bodyPr>
          <a:lstStyle/>
          <a:p>
            <a:r>
              <a:rPr lang="de-DE" sz="2800" dirty="0">
                <a:solidFill>
                  <a:prstClr val="black"/>
                </a:solidFill>
              </a:rPr>
              <a:t>Familie </a:t>
            </a:r>
            <a:r>
              <a:rPr lang="de-DE" sz="2800" dirty="0" err="1">
                <a:solidFill>
                  <a:prstClr val="black"/>
                </a:solidFill>
              </a:rPr>
              <a:t>Veis</a:t>
            </a:r>
            <a:r>
              <a:rPr lang="de-DE" sz="2800" dirty="0">
                <a:solidFill>
                  <a:prstClr val="black"/>
                </a:solidFill>
              </a:rPr>
              <a:t> (1937)</a:t>
            </a:r>
          </a:p>
        </p:txBody>
      </p:sp>
      <p:sp>
        <p:nvSpPr>
          <p:cNvPr id="5" name="Textfeld 4"/>
          <p:cNvSpPr txBox="1"/>
          <p:nvPr/>
        </p:nvSpPr>
        <p:spPr>
          <a:xfrm>
            <a:off x="8388424" y="5229200"/>
            <a:ext cx="648072" cy="461665"/>
          </a:xfrm>
          <a:prstGeom prst="rect">
            <a:avLst/>
          </a:prstGeom>
          <a:noFill/>
        </p:spPr>
        <p:txBody>
          <a:bodyPr wrap="square" rtlCol="0">
            <a:spAutoFit/>
          </a:bodyPr>
          <a:lstStyle/>
          <a:p>
            <a:r>
              <a:rPr lang="de-DE" sz="1200" i="1" dirty="0" smtClean="0"/>
              <a:t>Foto:</a:t>
            </a:r>
          </a:p>
          <a:p>
            <a:r>
              <a:rPr lang="de-DE" sz="1200" i="1" dirty="0" smtClean="0"/>
              <a:t>Privat</a:t>
            </a:r>
            <a:endParaRPr lang="de-DE" sz="1200" i="1" dirty="0"/>
          </a:p>
        </p:txBody>
      </p:sp>
    </p:spTree>
    <p:extLst>
      <p:ext uri="{BB962C8B-B14F-4D97-AF65-F5344CB8AC3E}">
        <p14:creationId xmlns:p14="http://schemas.microsoft.com/office/powerpoint/2010/main" val="230430878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normAutofit fontScale="90000"/>
          </a:bodyPr>
          <a:lstStyle/>
          <a:p>
            <a:r>
              <a:rPr lang="de-DE" b="1" dirty="0" smtClean="0"/>
              <a:t>Vor</a:t>
            </a:r>
            <a:r>
              <a:rPr lang="de-DE" dirty="0" smtClean="0"/>
              <a:t> der Mahnwache am 9.11. / 27.01.</a:t>
            </a:r>
            <a:endParaRPr lang="de-DE" dirty="0"/>
          </a:p>
        </p:txBody>
      </p:sp>
      <p:sp>
        <p:nvSpPr>
          <p:cNvPr id="6" name="Inhaltsplatzhalter 5"/>
          <p:cNvSpPr>
            <a:spLocks noGrp="1"/>
          </p:cNvSpPr>
          <p:nvPr>
            <p:ph idx="1"/>
          </p:nvPr>
        </p:nvSpPr>
        <p:spPr>
          <a:xfrm>
            <a:off x="457200" y="1484784"/>
            <a:ext cx="8229600" cy="4641379"/>
          </a:xfrm>
        </p:spPr>
        <p:txBody>
          <a:bodyPr>
            <a:normAutofit fontScale="92500" lnSpcReduction="10000"/>
          </a:bodyPr>
          <a:lstStyle/>
          <a:p>
            <a:pPr lvl="0"/>
            <a:r>
              <a:rPr lang="de-DE" dirty="0" smtClean="0"/>
              <a:t>Schuljahresbeginn: Versuch, Kontakt </a:t>
            </a:r>
            <a:r>
              <a:rPr lang="de-DE" dirty="0"/>
              <a:t>mit Nachkommen </a:t>
            </a:r>
            <a:r>
              <a:rPr lang="de-DE" dirty="0" smtClean="0"/>
              <a:t>in Israel, USA … aufzunehmen</a:t>
            </a:r>
          </a:p>
          <a:p>
            <a:r>
              <a:rPr lang="de-DE" dirty="0">
                <a:sym typeface="Wingdings"/>
              </a:rPr>
              <a:t>Kontaktdaten über lokale Stolperstein-Initiativen / lokale Behörden (Stadtarchiv etc</a:t>
            </a:r>
            <a:r>
              <a:rPr lang="de-DE" dirty="0" smtClean="0">
                <a:sym typeface="Wingdings"/>
              </a:rPr>
              <a:t>.)</a:t>
            </a:r>
            <a:endParaRPr lang="de-DE" dirty="0" smtClean="0"/>
          </a:p>
          <a:p>
            <a:pPr lvl="0"/>
            <a:r>
              <a:rPr lang="de-DE" dirty="0" smtClean="0"/>
              <a:t>Korrespondenz schafft größere emotionale Beteiligung</a:t>
            </a:r>
          </a:p>
          <a:p>
            <a:pPr lvl="0"/>
            <a:r>
              <a:rPr lang="de-DE" dirty="0" smtClean="0"/>
              <a:t>stärkt </a:t>
            </a:r>
            <a:r>
              <a:rPr lang="de-DE" dirty="0"/>
              <a:t>das Gefühl der </a:t>
            </a:r>
            <a:r>
              <a:rPr lang="de-DE" dirty="0" err="1"/>
              <a:t>SuS</a:t>
            </a:r>
            <a:r>
              <a:rPr lang="de-DE" dirty="0"/>
              <a:t>, dass ihr Handeln/Erinnern WIRKSAMKEIT entfaltet </a:t>
            </a:r>
          </a:p>
          <a:p>
            <a:pPr lvl="0"/>
            <a:r>
              <a:rPr lang="de-DE" dirty="0"/>
              <a:t>l</a:t>
            </a:r>
            <a:r>
              <a:rPr lang="de-DE" dirty="0" smtClean="0"/>
              <a:t>egt den Fokus des Erinnerns auch auf die Gegenwart und Zukunft</a:t>
            </a:r>
            <a:endParaRPr lang="de-DE" dirty="0"/>
          </a:p>
        </p:txBody>
      </p:sp>
    </p:spTree>
    <p:extLst>
      <p:ext uri="{BB962C8B-B14F-4D97-AF65-F5344CB8AC3E}">
        <p14:creationId xmlns:p14="http://schemas.microsoft.com/office/powerpoint/2010/main" val="355836285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smtClean="0"/>
              <a:t>Chance: Erinnern </a:t>
            </a:r>
            <a:r>
              <a:rPr lang="de-DE" b="1" dirty="0" smtClean="0"/>
              <a:t>und</a:t>
            </a:r>
            <a:r>
              <a:rPr lang="de-DE" dirty="0" smtClean="0"/>
              <a:t> Versöhnen</a:t>
            </a:r>
            <a:endParaRPr lang="de-DE" dirty="0"/>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07904" y="1959074"/>
            <a:ext cx="4907342" cy="27030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9" name="Gerade Verbindung mit Pfeil 8"/>
          <p:cNvCxnSpPr/>
          <p:nvPr/>
        </p:nvCxnSpPr>
        <p:spPr>
          <a:xfrm>
            <a:off x="2123728" y="2132856"/>
            <a:ext cx="5040560" cy="504056"/>
          </a:xfrm>
          <a:prstGeom prst="straightConnector1">
            <a:avLst/>
          </a:prstGeom>
          <a:ln w="508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0" name="Gerade Verbindung mit Pfeil 9"/>
          <p:cNvCxnSpPr/>
          <p:nvPr/>
        </p:nvCxnSpPr>
        <p:spPr>
          <a:xfrm>
            <a:off x="1115616" y="2437825"/>
            <a:ext cx="3456384" cy="245397"/>
          </a:xfrm>
          <a:prstGeom prst="straightConnector1">
            <a:avLst/>
          </a:prstGeom>
          <a:ln w="508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6" name="Gerade Verbindung mit Pfeil 15"/>
          <p:cNvCxnSpPr/>
          <p:nvPr/>
        </p:nvCxnSpPr>
        <p:spPr>
          <a:xfrm flipV="1">
            <a:off x="2987824" y="3501008"/>
            <a:ext cx="3312368" cy="1008112"/>
          </a:xfrm>
          <a:prstGeom prst="straightConnector1">
            <a:avLst/>
          </a:prstGeom>
          <a:ln w="508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 name="Inhaltsplatzhalter 2"/>
          <p:cNvSpPr>
            <a:spLocks noGrp="1"/>
          </p:cNvSpPr>
          <p:nvPr>
            <p:ph idx="1"/>
          </p:nvPr>
        </p:nvSpPr>
        <p:spPr/>
        <p:txBody>
          <a:bodyPr/>
          <a:lstStyle/>
          <a:p>
            <a:endParaRPr lang="de-DE" dirty="0"/>
          </a:p>
        </p:txBody>
      </p:sp>
      <p:sp>
        <p:nvSpPr>
          <p:cNvPr id="4" name="Textfeld 3"/>
          <p:cNvSpPr txBox="1"/>
          <p:nvPr/>
        </p:nvSpPr>
        <p:spPr>
          <a:xfrm>
            <a:off x="5724128" y="4941168"/>
            <a:ext cx="1440160" cy="369332"/>
          </a:xfrm>
          <a:prstGeom prst="rect">
            <a:avLst/>
          </a:prstGeom>
          <a:noFill/>
        </p:spPr>
        <p:txBody>
          <a:bodyPr wrap="square" rtlCol="0">
            <a:spAutoFit/>
          </a:bodyPr>
          <a:lstStyle/>
          <a:p>
            <a:r>
              <a:rPr lang="de-DE" i="1" dirty="0" smtClean="0"/>
              <a:t>Foto: Privat</a:t>
            </a:r>
            <a:endParaRPr lang="de-DE" i="1" dirty="0"/>
          </a:p>
        </p:txBody>
      </p:sp>
    </p:spTree>
    <p:extLst>
      <p:ext uri="{BB962C8B-B14F-4D97-AF65-F5344CB8AC3E}">
        <p14:creationId xmlns:p14="http://schemas.microsoft.com/office/powerpoint/2010/main" val="166374966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de-DE" dirty="0"/>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995936" y="332656"/>
            <a:ext cx="4680520" cy="63590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feld 3"/>
          <p:cNvSpPr txBox="1"/>
          <p:nvPr/>
        </p:nvSpPr>
        <p:spPr>
          <a:xfrm>
            <a:off x="1259632" y="1844824"/>
            <a:ext cx="184731" cy="369332"/>
          </a:xfrm>
          <a:prstGeom prst="rect">
            <a:avLst/>
          </a:prstGeom>
          <a:noFill/>
        </p:spPr>
        <p:txBody>
          <a:bodyPr wrap="none" rtlCol="0">
            <a:spAutoFit/>
          </a:bodyPr>
          <a:lstStyle/>
          <a:p>
            <a:endParaRPr lang="de-DE" dirty="0">
              <a:solidFill>
                <a:prstClr val="black"/>
              </a:solidFill>
            </a:endParaRPr>
          </a:p>
        </p:txBody>
      </p:sp>
      <p:sp>
        <p:nvSpPr>
          <p:cNvPr id="5" name="Textfeld 4"/>
          <p:cNvSpPr txBox="1"/>
          <p:nvPr/>
        </p:nvSpPr>
        <p:spPr>
          <a:xfrm>
            <a:off x="251520" y="501011"/>
            <a:ext cx="3456384" cy="2579424"/>
          </a:xfrm>
          <a:prstGeom prst="rect">
            <a:avLst/>
          </a:prstGeom>
          <a:solidFill>
            <a:schemeClr val="bg1">
              <a:lumMod val="75000"/>
            </a:schemeClr>
          </a:solidFill>
        </p:spPr>
        <p:txBody>
          <a:bodyPr wrap="square" rtlCol="0">
            <a:spAutoFit/>
          </a:bodyPr>
          <a:lstStyle/>
          <a:p>
            <a:pPr>
              <a:lnSpc>
                <a:spcPct val="107000"/>
              </a:lnSpc>
              <a:spcAft>
                <a:spcPts val="800"/>
              </a:spcAft>
            </a:pPr>
            <a:r>
              <a:rPr lang="en-US" sz="2800" dirty="0">
                <a:solidFill>
                  <a:prstClr val="black"/>
                </a:solidFill>
                <a:latin typeface="Arial"/>
                <a:ea typeface="Calibri"/>
                <a:cs typeface="Arial"/>
              </a:rPr>
              <a:t>Third generation – Kurt and Lilian’s daughters </a:t>
            </a:r>
          </a:p>
          <a:p>
            <a:pPr>
              <a:lnSpc>
                <a:spcPct val="107000"/>
              </a:lnSpc>
              <a:spcAft>
                <a:spcPts val="800"/>
              </a:spcAft>
            </a:pPr>
            <a:r>
              <a:rPr lang="en-US" sz="2800" dirty="0" err="1">
                <a:solidFill>
                  <a:prstClr val="black"/>
                </a:solidFill>
                <a:latin typeface="Arial"/>
                <a:ea typeface="Calibri"/>
                <a:cs typeface="Arial"/>
              </a:rPr>
              <a:t>Asgad</a:t>
            </a:r>
            <a:r>
              <a:rPr lang="en-US" sz="2800" dirty="0">
                <a:solidFill>
                  <a:prstClr val="black"/>
                </a:solidFill>
                <a:latin typeface="Arial"/>
                <a:ea typeface="Calibri"/>
                <a:cs typeface="Arial"/>
              </a:rPr>
              <a:t> and Yael –</a:t>
            </a:r>
          </a:p>
          <a:p>
            <a:pPr>
              <a:lnSpc>
                <a:spcPct val="107000"/>
              </a:lnSpc>
              <a:spcAft>
                <a:spcPts val="800"/>
              </a:spcAft>
            </a:pPr>
            <a:r>
              <a:rPr lang="en-US" sz="2800" dirty="0">
                <a:solidFill>
                  <a:prstClr val="black"/>
                </a:solidFill>
                <a:latin typeface="Arial"/>
                <a:ea typeface="Calibri"/>
                <a:cs typeface="Arial"/>
              </a:rPr>
              <a:t> born in Israel </a:t>
            </a:r>
            <a:endParaRPr lang="de-DE" sz="2800" dirty="0">
              <a:solidFill>
                <a:prstClr val="black"/>
              </a:solidFill>
              <a:ea typeface="Calibri"/>
              <a:cs typeface="Arial"/>
            </a:endParaRPr>
          </a:p>
        </p:txBody>
      </p:sp>
      <p:cxnSp>
        <p:nvCxnSpPr>
          <p:cNvPr id="14" name="Gerade Verbindung mit Pfeil 13"/>
          <p:cNvCxnSpPr/>
          <p:nvPr/>
        </p:nvCxnSpPr>
        <p:spPr>
          <a:xfrm flipV="1">
            <a:off x="1351997" y="1268764"/>
            <a:ext cx="4012091" cy="4032444"/>
          </a:xfrm>
          <a:prstGeom prst="straightConnector1">
            <a:avLst/>
          </a:prstGeom>
          <a:ln w="508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5" name="Gerade Verbindung mit Pfeil 14"/>
          <p:cNvCxnSpPr/>
          <p:nvPr/>
        </p:nvCxnSpPr>
        <p:spPr>
          <a:xfrm flipV="1">
            <a:off x="1907704" y="4293096"/>
            <a:ext cx="3601570" cy="864096"/>
          </a:xfrm>
          <a:prstGeom prst="straightConnector1">
            <a:avLst/>
          </a:prstGeom>
          <a:ln w="508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6942113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a:xfrm>
            <a:off x="467544" y="188640"/>
            <a:ext cx="8229600" cy="1143000"/>
          </a:xfrm>
        </p:spPr>
        <p:txBody>
          <a:bodyPr>
            <a:normAutofit fontScale="90000"/>
          </a:bodyPr>
          <a:lstStyle/>
          <a:p>
            <a:r>
              <a:rPr lang="de-DE" dirty="0"/>
              <a:t>09.11.1938 / 22.10.1940 / 27.01.1945</a:t>
            </a:r>
          </a:p>
        </p:txBody>
      </p:sp>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4008" y="1591325"/>
            <a:ext cx="4089786" cy="28803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54817" y="3130313"/>
            <a:ext cx="3414514" cy="36207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Inhaltsplatzhalter 1"/>
          <p:cNvSpPr>
            <a:spLocks noGrp="1"/>
          </p:cNvSpPr>
          <p:nvPr>
            <p:ph idx="1"/>
          </p:nvPr>
        </p:nvSpPr>
        <p:spPr/>
        <p:txBody>
          <a:bodyPr/>
          <a:lstStyle/>
          <a:p>
            <a:pPr marL="0" indent="0">
              <a:buNone/>
            </a:pPr>
            <a:endParaRPr lang="de-DE" u="sng" dirty="0" smtClean="0"/>
          </a:p>
          <a:p>
            <a:pPr marL="0" indent="0">
              <a:buNone/>
            </a:pPr>
            <a:endParaRPr lang="de-DE" u="sng" dirty="0"/>
          </a:p>
          <a:p>
            <a:pPr marL="0" indent="0">
              <a:buNone/>
            </a:pPr>
            <a:r>
              <a:rPr lang="de-DE" u="sng" dirty="0" smtClean="0"/>
              <a:t>Weitere </a:t>
            </a:r>
            <a:r>
              <a:rPr lang="de-DE" u="sng" dirty="0"/>
              <a:t>Fotos</a:t>
            </a:r>
          </a:p>
          <a:p>
            <a:pPr marL="0" indent="0">
              <a:buNone/>
            </a:pPr>
            <a:r>
              <a:rPr lang="de-DE" u="sng" dirty="0"/>
              <a:t>ohne Rechte…</a:t>
            </a:r>
          </a:p>
          <a:p>
            <a:pPr marL="0" indent="0">
              <a:buNone/>
            </a:pPr>
            <a:endParaRPr lang="de-DE" dirty="0"/>
          </a:p>
        </p:txBody>
      </p:sp>
      <p:sp>
        <p:nvSpPr>
          <p:cNvPr id="9" name="Textfeld 8"/>
          <p:cNvSpPr txBox="1"/>
          <p:nvPr/>
        </p:nvSpPr>
        <p:spPr>
          <a:xfrm>
            <a:off x="2555776" y="6165304"/>
            <a:ext cx="1296144" cy="276999"/>
          </a:xfrm>
          <a:prstGeom prst="rect">
            <a:avLst/>
          </a:prstGeom>
          <a:noFill/>
        </p:spPr>
        <p:txBody>
          <a:bodyPr wrap="square" rtlCol="0">
            <a:spAutoFit/>
          </a:bodyPr>
          <a:lstStyle/>
          <a:p>
            <a:r>
              <a:rPr lang="de-DE" sz="1200" i="1" dirty="0" smtClean="0"/>
              <a:t>Fotos: Privat</a:t>
            </a:r>
            <a:endParaRPr lang="de-DE" sz="1200" i="1" dirty="0"/>
          </a:p>
        </p:txBody>
      </p:sp>
    </p:spTree>
    <p:extLst>
      <p:ext uri="{BB962C8B-B14F-4D97-AF65-F5344CB8AC3E}">
        <p14:creationId xmlns:p14="http://schemas.microsoft.com/office/powerpoint/2010/main" val="190824244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de-DE"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23928" y="260648"/>
            <a:ext cx="5524500" cy="6153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2" name="Gerade Verbindung mit Pfeil 11"/>
          <p:cNvCxnSpPr/>
          <p:nvPr/>
        </p:nvCxnSpPr>
        <p:spPr>
          <a:xfrm flipH="1">
            <a:off x="2339752" y="1772816"/>
            <a:ext cx="2664296" cy="1224136"/>
          </a:xfrm>
          <a:prstGeom prst="straightConnector1">
            <a:avLst/>
          </a:prstGeom>
          <a:ln w="508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 name="Inhaltsplatzhalter 2"/>
          <p:cNvSpPr>
            <a:spLocks noGrp="1"/>
          </p:cNvSpPr>
          <p:nvPr>
            <p:ph idx="1"/>
          </p:nvPr>
        </p:nvSpPr>
        <p:spPr/>
        <p:txBody>
          <a:bodyPr/>
          <a:lstStyle/>
          <a:p>
            <a:endParaRPr lang="de-DE"/>
          </a:p>
        </p:txBody>
      </p:sp>
    </p:spTree>
    <p:extLst>
      <p:ext uri="{BB962C8B-B14F-4D97-AF65-F5344CB8AC3E}">
        <p14:creationId xmlns:p14="http://schemas.microsoft.com/office/powerpoint/2010/main" val="305958041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850106"/>
          </a:xfrm>
        </p:spPr>
        <p:txBody>
          <a:bodyPr>
            <a:normAutofit/>
          </a:bodyPr>
          <a:lstStyle/>
          <a:p>
            <a:r>
              <a:rPr lang="de-DE" dirty="0"/>
              <a:t>Chance: Erinnern </a:t>
            </a:r>
            <a:r>
              <a:rPr lang="de-DE" b="1" dirty="0"/>
              <a:t>und</a:t>
            </a:r>
            <a:r>
              <a:rPr lang="de-DE" dirty="0"/>
              <a:t> Versöhnen</a:t>
            </a:r>
          </a:p>
        </p:txBody>
      </p:sp>
      <p:sp>
        <p:nvSpPr>
          <p:cNvPr id="3" name="Inhaltsplatzhalter 2"/>
          <p:cNvSpPr>
            <a:spLocks noGrp="1"/>
          </p:cNvSpPr>
          <p:nvPr>
            <p:ph idx="1"/>
          </p:nvPr>
        </p:nvSpPr>
        <p:spPr>
          <a:xfrm>
            <a:off x="457200" y="1412776"/>
            <a:ext cx="8229600" cy="4713387"/>
          </a:xfrm>
        </p:spPr>
        <p:txBody>
          <a:bodyPr>
            <a:normAutofit fontScale="85000" lnSpcReduction="10000"/>
          </a:bodyPr>
          <a:lstStyle/>
          <a:p>
            <a:pPr marL="0" indent="0">
              <a:buNone/>
            </a:pPr>
            <a:r>
              <a:rPr lang="de-DE" dirty="0" smtClean="0"/>
              <a:t>„I </a:t>
            </a:r>
            <a:r>
              <a:rPr lang="de-DE" dirty="0"/>
              <a:t>was </a:t>
            </a:r>
            <a:r>
              <a:rPr lang="de-DE" dirty="0" err="1"/>
              <a:t>born</a:t>
            </a:r>
            <a:r>
              <a:rPr lang="de-DE" dirty="0"/>
              <a:t> in </a:t>
            </a:r>
            <a:r>
              <a:rPr lang="de-DE" dirty="0" err="1"/>
              <a:t>israel</a:t>
            </a:r>
            <a:r>
              <a:rPr lang="de-DE" dirty="0"/>
              <a:t> </a:t>
            </a:r>
            <a:r>
              <a:rPr lang="de-DE" dirty="0" err="1"/>
              <a:t>and</a:t>
            </a:r>
            <a:r>
              <a:rPr lang="de-DE" dirty="0"/>
              <a:t> </a:t>
            </a:r>
            <a:r>
              <a:rPr lang="de-DE" dirty="0" err="1"/>
              <a:t>have</a:t>
            </a:r>
            <a:r>
              <a:rPr lang="de-DE" dirty="0"/>
              <a:t> 3 </a:t>
            </a:r>
            <a:r>
              <a:rPr lang="de-DE" dirty="0" err="1"/>
              <a:t>grown</a:t>
            </a:r>
            <a:r>
              <a:rPr lang="de-DE" dirty="0"/>
              <a:t> </a:t>
            </a:r>
            <a:r>
              <a:rPr lang="de-DE" dirty="0" err="1"/>
              <a:t>children</a:t>
            </a:r>
            <a:r>
              <a:rPr lang="de-DE" dirty="0"/>
              <a:t> , </a:t>
            </a:r>
            <a:r>
              <a:rPr lang="de-DE" dirty="0" err="1"/>
              <a:t>daniel</a:t>
            </a:r>
            <a:r>
              <a:rPr lang="de-DE" dirty="0"/>
              <a:t> </a:t>
            </a:r>
            <a:r>
              <a:rPr lang="de-DE" dirty="0" err="1"/>
              <a:t>tom</a:t>
            </a:r>
            <a:r>
              <a:rPr lang="de-DE" dirty="0"/>
              <a:t> </a:t>
            </a:r>
            <a:r>
              <a:rPr lang="de-DE" dirty="0" err="1"/>
              <a:t>and</a:t>
            </a:r>
            <a:r>
              <a:rPr lang="de-DE" dirty="0"/>
              <a:t> </a:t>
            </a:r>
            <a:r>
              <a:rPr lang="de-DE" dirty="0" err="1"/>
              <a:t>shira</a:t>
            </a:r>
            <a:r>
              <a:rPr lang="de-DE" dirty="0"/>
              <a:t>, </a:t>
            </a:r>
            <a:r>
              <a:rPr lang="de-DE" dirty="0" err="1"/>
              <a:t>you</a:t>
            </a:r>
            <a:r>
              <a:rPr lang="de-DE" dirty="0"/>
              <a:t> will </a:t>
            </a:r>
            <a:r>
              <a:rPr lang="de-DE" dirty="0" err="1"/>
              <a:t>meet</a:t>
            </a:r>
            <a:r>
              <a:rPr lang="de-DE" dirty="0"/>
              <a:t> </a:t>
            </a:r>
            <a:r>
              <a:rPr lang="de-DE" dirty="0" err="1"/>
              <a:t>them</a:t>
            </a:r>
            <a:r>
              <a:rPr lang="de-DE" dirty="0"/>
              <a:t> on </a:t>
            </a:r>
            <a:r>
              <a:rPr lang="de-DE" dirty="0" err="1"/>
              <a:t>october</a:t>
            </a:r>
            <a:r>
              <a:rPr lang="de-DE" dirty="0"/>
              <a:t>.</a:t>
            </a:r>
          </a:p>
          <a:p>
            <a:pPr marL="0" indent="0">
              <a:buNone/>
            </a:pPr>
            <a:r>
              <a:rPr lang="de-DE" dirty="0" err="1"/>
              <a:t>My</a:t>
            </a:r>
            <a:r>
              <a:rPr lang="de-DE" dirty="0"/>
              <a:t> </a:t>
            </a:r>
            <a:r>
              <a:rPr lang="de-DE" dirty="0" err="1"/>
              <a:t>sisters</a:t>
            </a:r>
            <a:r>
              <a:rPr lang="de-DE" dirty="0"/>
              <a:t> </a:t>
            </a:r>
            <a:r>
              <a:rPr lang="de-DE" dirty="0" err="1"/>
              <a:t>and</a:t>
            </a:r>
            <a:r>
              <a:rPr lang="de-DE" dirty="0"/>
              <a:t> </a:t>
            </a:r>
            <a:r>
              <a:rPr lang="de-DE" dirty="0" err="1"/>
              <a:t>brother</a:t>
            </a:r>
            <a:r>
              <a:rPr lang="de-DE" dirty="0"/>
              <a:t> , </a:t>
            </a:r>
            <a:r>
              <a:rPr lang="de-DE" dirty="0" err="1"/>
              <a:t>cousins</a:t>
            </a:r>
            <a:r>
              <a:rPr lang="de-DE" dirty="0"/>
              <a:t> </a:t>
            </a:r>
            <a:r>
              <a:rPr lang="de-DE" dirty="0" err="1"/>
              <a:t>and</a:t>
            </a:r>
            <a:r>
              <a:rPr lang="de-DE" dirty="0"/>
              <a:t> </a:t>
            </a:r>
            <a:r>
              <a:rPr lang="de-DE" dirty="0" err="1"/>
              <a:t>most</a:t>
            </a:r>
            <a:r>
              <a:rPr lang="de-DE" dirty="0"/>
              <a:t> </a:t>
            </a:r>
            <a:r>
              <a:rPr lang="de-DE" dirty="0" err="1"/>
              <a:t>of</a:t>
            </a:r>
            <a:r>
              <a:rPr lang="de-DE" dirty="0"/>
              <a:t> </a:t>
            </a:r>
            <a:r>
              <a:rPr lang="de-DE" dirty="0" err="1"/>
              <a:t>the</a:t>
            </a:r>
            <a:r>
              <a:rPr lang="de-DE" dirty="0"/>
              <a:t> </a:t>
            </a:r>
            <a:r>
              <a:rPr lang="de-DE" dirty="0" err="1"/>
              <a:t>family</a:t>
            </a:r>
            <a:r>
              <a:rPr lang="de-DE" dirty="0"/>
              <a:t> will </a:t>
            </a:r>
            <a:r>
              <a:rPr lang="de-DE" dirty="0" err="1"/>
              <a:t>take</a:t>
            </a:r>
            <a:r>
              <a:rPr lang="de-DE" dirty="0"/>
              <a:t> </a:t>
            </a:r>
            <a:r>
              <a:rPr lang="de-DE" dirty="0" err="1"/>
              <a:t>part</a:t>
            </a:r>
            <a:r>
              <a:rPr lang="de-DE" dirty="0"/>
              <a:t> </a:t>
            </a:r>
            <a:r>
              <a:rPr lang="de-DE" dirty="0" err="1"/>
              <a:t>too</a:t>
            </a:r>
            <a:r>
              <a:rPr lang="de-DE" dirty="0"/>
              <a:t>. </a:t>
            </a:r>
          </a:p>
          <a:p>
            <a:pPr marL="0" indent="0">
              <a:buNone/>
            </a:pPr>
            <a:r>
              <a:rPr lang="de-DE" dirty="0" err="1" smtClean="0"/>
              <a:t>We</a:t>
            </a:r>
            <a:r>
              <a:rPr lang="de-DE" dirty="0" smtClean="0"/>
              <a:t> </a:t>
            </a:r>
            <a:r>
              <a:rPr lang="de-DE" dirty="0"/>
              <a:t>all </a:t>
            </a:r>
            <a:r>
              <a:rPr lang="de-DE" dirty="0" err="1"/>
              <a:t>believe</a:t>
            </a:r>
            <a:r>
              <a:rPr lang="de-DE" dirty="0"/>
              <a:t> </a:t>
            </a:r>
            <a:r>
              <a:rPr lang="de-DE" dirty="0" err="1"/>
              <a:t>with</a:t>
            </a:r>
            <a:r>
              <a:rPr lang="de-DE" dirty="0"/>
              <a:t> </a:t>
            </a:r>
            <a:r>
              <a:rPr lang="de-DE" dirty="0" err="1"/>
              <a:t>full</a:t>
            </a:r>
            <a:r>
              <a:rPr lang="de-DE" dirty="0"/>
              <a:t> </a:t>
            </a:r>
            <a:r>
              <a:rPr lang="de-DE" dirty="0" err="1"/>
              <a:t>heart</a:t>
            </a:r>
            <a:r>
              <a:rPr lang="de-DE" dirty="0"/>
              <a:t> </a:t>
            </a:r>
            <a:r>
              <a:rPr lang="de-DE" dirty="0" err="1"/>
              <a:t>that</a:t>
            </a:r>
            <a:r>
              <a:rPr lang="de-DE" dirty="0"/>
              <a:t> </a:t>
            </a:r>
            <a:r>
              <a:rPr lang="de-DE" dirty="0" err="1"/>
              <a:t>we</a:t>
            </a:r>
            <a:r>
              <a:rPr lang="de-DE" dirty="0"/>
              <a:t> </a:t>
            </a:r>
            <a:r>
              <a:rPr lang="de-DE" dirty="0" err="1"/>
              <a:t>need</a:t>
            </a:r>
            <a:r>
              <a:rPr lang="de-DE" dirty="0"/>
              <a:t> </a:t>
            </a:r>
            <a:r>
              <a:rPr lang="de-DE" dirty="0" err="1"/>
              <a:t>to</a:t>
            </a:r>
            <a:r>
              <a:rPr lang="de-DE" dirty="0"/>
              <a:t> </a:t>
            </a:r>
            <a:r>
              <a:rPr lang="de-DE" dirty="0" err="1"/>
              <a:t>remember</a:t>
            </a:r>
            <a:r>
              <a:rPr lang="de-DE" dirty="0"/>
              <a:t> </a:t>
            </a:r>
            <a:r>
              <a:rPr lang="de-DE" dirty="0" err="1"/>
              <a:t>the</a:t>
            </a:r>
            <a:r>
              <a:rPr lang="de-DE" dirty="0"/>
              <a:t> </a:t>
            </a:r>
            <a:r>
              <a:rPr lang="de-DE" dirty="0" err="1"/>
              <a:t>jews</a:t>
            </a:r>
            <a:r>
              <a:rPr lang="de-DE" dirty="0"/>
              <a:t> </a:t>
            </a:r>
            <a:r>
              <a:rPr lang="de-DE" dirty="0" err="1"/>
              <a:t>history</a:t>
            </a:r>
            <a:r>
              <a:rPr lang="de-DE" dirty="0"/>
              <a:t> </a:t>
            </a:r>
            <a:r>
              <a:rPr lang="de-DE" dirty="0" err="1"/>
              <a:t>and</a:t>
            </a:r>
            <a:r>
              <a:rPr lang="de-DE" dirty="0"/>
              <a:t> do </a:t>
            </a:r>
            <a:r>
              <a:rPr lang="de-DE" dirty="0" err="1"/>
              <a:t>everything</a:t>
            </a:r>
            <a:r>
              <a:rPr lang="de-DE" dirty="0"/>
              <a:t> </a:t>
            </a:r>
            <a:r>
              <a:rPr lang="de-DE" dirty="0" err="1"/>
              <a:t>we</a:t>
            </a:r>
            <a:r>
              <a:rPr lang="de-DE" dirty="0"/>
              <a:t> </a:t>
            </a:r>
            <a:r>
              <a:rPr lang="de-DE" dirty="0" err="1"/>
              <a:t>can</a:t>
            </a:r>
            <a:r>
              <a:rPr lang="de-DE" dirty="0"/>
              <a:t> </a:t>
            </a:r>
            <a:r>
              <a:rPr lang="de-DE" dirty="0" err="1"/>
              <a:t>to</a:t>
            </a:r>
            <a:r>
              <a:rPr lang="de-DE" dirty="0"/>
              <a:t> </a:t>
            </a:r>
            <a:r>
              <a:rPr lang="de-DE" dirty="0" err="1"/>
              <a:t>remember</a:t>
            </a:r>
            <a:r>
              <a:rPr lang="de-DE" dirty="0"/>
              <a:t> </a:t>
            </a:r>
          </a:p>
          <a:p>
            <a:pPr marL="0" indent="0">
              <a:buNone/>
            </a:pPr>
            <a:r>
              <a:rPr lang="de-DE" dirty="0" err="1"/>
              <a:t>And</a:t>
            </a:r>
            <a:r>
              <a:rPr lang="de-DE" dirty="0"/>
              <a:t>  not </a:t>
            </a:r>
            <a:r>
              <a:rPr lang="de-DE" dirty="0" err="1"/>
              <a:t>to</a:t>
            </a:r>
            <a:r>
              <a:rPr lang="de-DE" dirty="0"/>
              <a:t> </a:t>
            </a:r>
            <a:r>
              <a:rPr lang="de-DE" dirty="0" err="1"/>
              <a:t>forget</a:t>
            </a:r>
            <a:r>
              <a:rPr lang="de-DE" dirty="0"/>
              <a:t> </a:t>
            </a:r>
            <a:r>
              <a:rPr lang="de-DE" dirty="0" err="1"/>
              <a:t>and</a:t>
            </a:r>
            <a:r>
              <a:rPr lang="de-DE" dirty="0"/>
              <a:t> </a:t>
            </a:r>
            <a:r>
              <a:rPr lang="de-DE" dirty="0" err="1"/>
              <a:t>make</a:t>
            </a:r>
            <a:r>
              <a:rPr lang="de-DE" dirty="0"/>
              <a:t> </a:t>
            </a:r>
            <a:r>
              <a:rPr lang="de-DE" dirty="0" err="1"/>
              <a:t>sure</a:t>
            </a:r>
            <a:r>
              <a:rPr lang="de-DE" dirty="0"/>
              <a:t> </a:t>
            </a:r>
            <a:r>
              <a:rPr lang="de-DE" dirty="0" err="1"/>
              <a:t>that</a:t>
            </a:r>
            <a:r>
              <a:rPr lang="de-DE" dirty="0"/>
              <a:t> </a:t>
            </a:r>
            <a:r>
              <a:rPr lang="de-DE" dirty="0" err="1"/>
              <a:t>history</a:t>
            </a:r>
            <a:r>
              <a:rPr lang="de-DE" dirty="0"/>
              <a:t> </a:t>
            </a:r>
            <a:r>
              <a:rPr lang="de-DE" dirty="0" err="1"/>
              <a:t>want</a:t>
            </a:r>
            <a:r>
              <a:rPr lang="de-DE" dirty="0"/>
              <a:t> </a:t>
            </a:r>
            <a:r>
              <a:rPr lang="de-DE" dirty="0" err="1"/>
              <a:t>repeat</a:t>
            </a:r>
            <a:r>
              <a:rPr lang="de-DE" dirty="0"/>
              <a:t> </a:t>
            </a:r>
            <a:r>
              <a:rPr lang="de-DE" dirty="0" err="1"/>
              <a:t>itself</a:t>
            </a:r>
            <a:r>
              <a:rPr lang="de-DE" dirty="0"/>
              <a:t> </a:t>
            </a:r>
            <a:r>
              <a:rPr lang="de-DE" dirty="0" err="1"/>
              <a:t>again</a:t>
            </a:r>
            <a:r>
              <a:rPr lang="de-DE" dirty="0"/>
              <a:t>  </a:t>
            </a:r>
            <a:r>
              <a:rPr lang="de-DE" dirty="0" err="1"/>
              <a:t>never</a:t>
            </a:r>
            <a:r>
              <a:rPr lang="de-DE" dirty="0"/>
              <a:t> in </a:t>
            </a:r>
            <a:r>
              <a:rPr lang="de-DE" dirty="0" err="1"/>
              <a:t>the</a:t>
            </a:r>
            <a:r>
              <a:rPr lang="de-DE" dirty="0"/>
              <a:t> </a:t>
            </a:r>
            <a:r>
              <a:rPr lang="de-DE" dirty="0" err="1"/>
              <a:t>world</a:t>
            </a:r>
            <a:r>
              <a:rPr lang="de-DE" dirty="0"/>
              <a:t>.</a:t>
            </a:r>
          </a:p>
          <a:p>
            <a:pPr marL="0" indent="0">
              <a:buNone/>
            </a:pPr>
            <a:r>
              <a:rPr lang="de-DE" dirty="0"/>
              <a:t> </a:t>
            </a:r>
          </a:p>
          <a:p>
            <a:pPr marL="0" indent="0">
              <a:buNone/>
            </a:pPr>
            <a:r>
              <a:rPr lang="de-DE" dirty="0" err="1"/>
              <a:t>We</a:t>
            </a:r>
            <a:r>
              <a:rPr lang="de-DE" dirty="0"/>
              <a:t> </a:t>
            </a:r>
            <a:r>
              <a:rPr lang="de-DE" dirty="0" err="1"/>
              <a:t>are</a:t>
            </a:r>
            <a:r>
              <a:rPr lang="de-DE" dirty="0"/>
              <a:t> all </a:t>
            </a:r>
            <a:r>
              <a:rPr lang="de-DE" dirty="0" err="1"/>
              <a:t>very</a:t>
            </a:r>
            <a:r>
              <a:rPr lang="de-DE" dirty="0"/>
              <a:t> </a:t>
            </a:r>
            <a:r>
              <a:rPr lang="de-DE" dirty="0" err="1"/>
              <a:t>thrilled</a:t>
            </a:r>
            <a:r>
              <a:rPr lang="de-DE" dirty="0"/>
              <a:t> </a:t>
            </a:r>
            <a:r>
              <a:rPr lang="de-DE" dirty="0" err="1"/>
              <a:t>and</a:t>
            </a:r>
            <a:r>
              <a:rPr lang="de-DE" dirty="0"/>
              <a:t> </a:t>
            </a:r>
            <a:r>
              <a:rPr lang="de-DE" dirty="0" err="1"/>
              <a:t>we</a:t>
            </a:r>
            <a:r>
              <a:rPr lang="de-DE" dirty="0"/>
              <a:t> </a:t>
            </a:r>
            <a:r>
              <a:rPr lang="de-DE" dirty="0" err="1"/>
              <a:t>are</a:t>
            </a:r>
            <a:r>
              <a:rPr lang="de-DE" dirty="0"/>
              <a:t> </a:t>
            </a:r>
            <a:r>
              <a:rPr lang="de-DE" dirty="0" err="1"/>
              <a:t>waiting</a:t>
            </a:r>
            <a:r>
              <a:rPr lang="de-DE" dirty="0"/>
              <a:t> </a:t>
            </a:r>
            <a:r>
              <a:rPr lang="de-DE" dirty="0" err="1"/>
              <a:t>to</a:t>
            </a:r>
            <a:r>
              <a:rPr lang="de-DE" dirty="0"/>
              <a:t> </a:t>
            </a:r>
            <a:r>
              <a:rPr lang="de-DE" dirty="0" err="1"/>
              <a:t>meet</a:t>
            </a:r>
            <a:r>
              <a:rPr lang="de-DE" dirty="0"/>
              <a:t> </a:t>
            </a:r>
            <a:r>
              <a:rPr lang="de-DE" dirty="0" err="1"/>
              <a:t>you</a:t>
            </a:r>
            <a:r>
              <a:rPr lang="de-DE" dirty="0"/>
              <a:t> </a:t>
            </a:r>
            <a:r>
              <a:rPr lang="de-DE" dirty="0" smtClean="0"/>
              <a:t>all.“</a:t>
            </a:r>
            <a:endParaRPr lang="de-DE" dirty="0"/>
          </a:p>
          <a:p>
            <a:endParaRPr lang="de-DE" dirty="0"/>
          </a:p>
        </p:txBody>
      </p:sp>
    </p:spTree>
    <p:extLst>
      <p:ext uri="{BB962C8B-B14F-4D97-AF65-F5344CB8AC3E}">
        <p14:creationId xmlns:p14="http://schemas.microsoft.com/office/powerpoint/2010/main" val="282899884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502274" y="188640"/>
            <a:ext cx="8229600" cy="1224136"/>
          </a:xfrm>
        </p:spPr>
        <p:txBody>
          <a:bodyPr>
            <a:normAutofit/>
          </a:bodyPr>
          <a:lstStyle/>
          <a:p>
            <a:r>
              <a:rPr lang="de-DE" sz="4000" dirty="0" smtClean="0"/>
              <a:t>Kontaktaufnahme via Internet</a:t>
            </a:r>
            <a:endParaRPr lang="de-DE" dirty="0"/>
          </a:p>
        </p:txBody>
      </p:sp>
      <p:sp>
        <p:nvSpPr>
          <p:cNvPr id="5" name="Textfeld 4"/>
          <p:cNvSpPr txBox="1"/>
          <p:nvPr/>
        </p:nvSpPr>
        <p:spPr>
          <a:xfrm>
            <a:off x="6228184" y="2564904"/>
            <a:ext cx="2520280" cy="2677656"/>
          </a:xfrm>
          <a:prstGeom prst="rect">
            <a:avLst/>
          </a:prstGeom>
          <a:noFill/>
        </p:spPr>
        <p:txBody>
          <a:bodyPr wrap="square" rtlCol="0">
            <a:spAutoFit/>
          </a:bodyPr>
          <a:lstStyle/>
          <a:p>
            <a:r>
              <a:rPr lang="de-DE" sz="2400" dirty="0" smtClean="0"/>
              <a:t>„I </a:t>
            </a:r>
            <a:r>
              <a:rPr lang="de-DE" sz="2400" dirty="0"/>
              <a:t>was </a:t>
            </a:r>
            <a:r>
              <a:rPr lang="de-DE" sz="2400" dirty="0" err="1"/>
              <a:t>born</a:t>
            </a:r>
            <a:r>
              <a:rPr lang="de-DE" sz="2400" dirty="0"/>
              <a:t> in </a:t>
            </a:r>
            <a:r>
              <a:rPr lang="de-DE" sz="2400" dirty="0" err="1"/>
              <a:t>israel</a:t>
            </a:r>
            <a:r>
              <a:rPr lang="de-DE" sz="2400" dirty="0"/>
              <a:t> </a:t>
            </a:r>
            <a:r>
              <a:rPr lang="de-DE" sz="2400" dirty="0" err="1"/>
              <a:t>and</a:t>
            </a:r>
            <a:r>
              <a:rPr lang="de-DE" sz="2400" dirty="0"/>
              <a:t> </a:t>
            </a:r>
            <a:r>
              <a:rPr lang="de-DE" sz="2400" dirty="0" err="1"/>
              <a:t>have</a:t>
            </a:r>
            <a:r>
              <a:rPr lang="de-DE" sz="2400" dirty="0"/>
              <a:t> 3 </a:t>
            </a:r>
            <a:r>
              <a:rPr lang="de-DE" sz="2400" dirty="0" err="1"/>
              <a:t>grown</a:t>
            </a:r>
            <a:r>
              <a:rPr lang="de-DE" sz="2400" dirty="0"/>
              <a:t> </a:t>
            </a:r>
            <a:r>
              <a:rPr lang="de-DE" sz="2400" dirty="0" err="1"/>
              <a:t>children</a:t>
            </a:r>
            <a:r>
              <a:rPr lang="de-DE" sz="2400" dirty="0"/>
              <a:t> , </a:t>
            </a:r>
            <a:r>
              <a:rPr lang="de-DE" sz="2400" dirty="0" err="1"/>
              <a:t>daniel</a:t>
            </a:r>
            <a:r>
              <a:rPr lang="de-DE" sz="2400" dirty="0"/>
              <a:t> </a:t>
            </a:r>
            <a:r>
              <a:rPr lang="de-DE" sz="2400" dirty="0" err="1"/>
              <a:t>tom</a:t>
            </a:r>
            <a:r>
              <a:rPr lang="de-DE" sz="2400" dirty="0"/>
              <a:t> </a:t>
            </a:r>
            <a:r>
              <a:rPr lang="de-DE" sz="2400" dirty="0" err="1"/>
              <a:t>and</a:t>
            </a:r>
            <a:r>
              <a:rPr lang="de-DE" sz="2400" dirty="0"/>
              <a:t> </a:t>
            </a:r>
            <a:r>
              <a:rPr lang="de-DE" sz="2400" dirty="0" err="1"/>
              <a:t>shira</a:t>
            </a:r>
            <a:r>
              <a:rPr lang="de-DE" sz="2400" dirty="0"/>
              <a:t>, </a:t>
            </a:r>
            <a:r>
              <a:rPr lang="de-DE" sz="2400" dirty="0" err="1"/>
              <a:t>you</a:t>
            </a:r>
            <a:r>
              <a:rPr lang="de-DE" sz="2400" dirty="0"/>
              <a:t> will </a:t>
            </a:r>
            <a:r>
              <a:rPr lang="de-DE" sz="2400" dirty="0" err="1"/>
              <a:t>meet</a:t>
            </a:r>
            <a:r>
              <a:rPr lang="de-DE" sz="2400" dirty="0"/>
              <a:t> </a:t>
            </a:r>
            <a:r>
              <a:rPr lang="de-DE" sz="2400" dirty="0" err="1"/>
              <a:t>them</a:t>
            </a:r>
            <a:r>
              <a:rPr lang="de-DE" sz="2400" dirty="0"/>
              <a:t> on </a:t>
            </a:r>
            <a:r>
              <a:rPr lang="de-DE" sz="2400" dirty="0" err="1"/>
              <a:t>october</a:t>
            </a:r>
            <a:r>
              <a:rPr lang="de-DE" sz="2400" dirty="0" smtClean="0"/>
              <a:t>.“</a:t>
            </a:r>
            <a:endParaRPr lang="de-DE" sz="2400" dirty="0"/>
          </a:p>
        </p:txBody>
      </p:sp>
      <p:sp>
        <p:nvSpPr>
          <p:cNvPr id="3" name="Inhaltsplatzhalter 2"/>
          <p:cNvSpPr>
            <a:spLocks noGrp="1"/>
          </p:cNvSpPr>
          <p:nvPr>
            <p:ph idx="1"/>
          </p:nvPr>
        </p:nvSpPr>
        <p:spPr/>
        <p:txBody>
          <a:bodyPr/>
          <a:lstStyle/>
          <a:p>
            <a:endParaRPr lang="de-DE"/>
          </a:p>
        </p:txBody>
      </p:sp>
    </p:spTree>
    <p:extLst>
      <p:ext uri="{BB962C8B-B14F-4D97-AF65-F5344CB8AC3E}">
        <p14:creationId xmlns:p14="http://schemas.microsoft.com/office/powerpoint/2010/main" val="193915730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922114"/>
          </a:xfrm>
        </p:spPr>
        <p:txBody>
          <a:bodyPr/>
          <a:lstStyle/>
          <a:p>
            <a:r>
              <a:rPr lang="de-DE" dirty="0"/>
              <a:t>Chance: Erinnern </a:t>
            </a:r>
            <a:r>
              <a:rPr lang="de-DE" b="1" dirty="0"/>
              <a:t>und</a:t>
            </a:r>
            <a:r>
              <a:rPr lang="de-DE" dirty="0"/>
              <a:t> Versöhnen</a:t>
            </a:r>
          </a:p>
        </p:txBody>
      </p:sp>
      <p:pic>
        <p:nvPicPr>
          <p:cNvPr id="717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2636912"/>
            <a:ext cx="6944332" cy="39604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feld 2"/>
          <p:cNvSpPr txBox="1"/>
          <p:nvPr/>
        </p:nvSpPr>
        <p:spPr>
          <a:xfrm>
            <a:off x="7524328" y="4617132"/>
            <a:ext cx="1152128" cy="646331"/>
          </a:xfrm>
          <a:prstGeom prst="rect">
            <a:avLst/>
          </a:prstGeom>
          <a:noFill/>
        </p:spPr>
        <p:txBody>
          <a:bodyPr wrap="square" rtlCol="0">
            <a:spAutoFit/>
          </a:bodyPr>
          <a:lstStyle/>
          <a:p>
            <a:r>
              <a:rPr lang="de-DE" i="1" dirty="0" smtClean="0"/>
              <a:t>Fotos:</a:t>
            </a:r>
          </a:p>
          <a:p>
            <a:r>
              <a:rPr lang="de-DE" i="1" dirty="0" smtClean="0"/>
              <a:t>Privat</a:t>
            </a:r>
            <a:endParaRPr lang="de-DE" i="1" dirty="0"/>
          </a:p>
        </p:txBody>
      </p:sp>
      <p:sp>
        <p:nvSpPr>
          <p:cNvPr id="4" name="Inhaltsplatzhalter 3"/>
          <p:cNvSpPr>
            <a:spLocks noGrp="1"/>
          </p:cNvSpPr>
          <p:nvPr>
            <p:ph idx="1"/>
          </p:nvPr>
        </p:nvSpPr>
        <p:spPr/>
        <p:txBody>
          <a:bodyPr/>
          <a:lstStyle/>
          <a:p>
            <a:endParaRPr lang="de-DE"/>
          </a:p>
        </p:txBody>
      </p:sp>
    </p:spTree>
    <p:extLst>
      <p:ext uri="{BB962C8B-B14F-4D97-AF65-F5344CB8AC3E}">
        <p14:creationId xmlns:p14="http://schemas.microsoft.com/office/powerpoint/2010/main" val="142294591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Chance: Erinnern </a:t>
            </a:r>
            <a:r>
              <a:rPr lang="de-DE" b="1" dirty="0"/>
              <a:t>und</a:t>
            </a:r>
            <a:r>
              <a:rPr lang="de-DE" dirty="0"/>
              <a:t> Versöhnen</a:t>
            </a:r>
          </a:p>
        </p:txBody>
      </p:sp>
      <p:sp>
        <p:nvSpPr>
          <p:cNvPr id="3" name="Textfeld 2"/>
          <p:cNvSpPr txBox="1"/>
          <p:nvPr/>
        </p:nvSpPr>
        <p:spPr>
          <a:xfrm>
            <a:off x="2267744" y="6309320"/>
            <a:ext cx="943047" cy="276999"/>
          </a:xfrm>
          <a:prstGeom prst="rect">
            <a:avLst/>
          </a:prstGeom>
          <a:noFill/>
        </p:spPr>
        <p:txBody>
          <a:bodyPr wrap="square" rtlCol="0">
            <a:spAutoFit/>
          </a:bodyPr>
          <a:lstStyle/>
          <a:p>
            <a:r>
              <a:rPr lang="de-DE" sz="1200" i="1" dirty="0" smtClean="0"/>
              <a:t>Foto: Privat</a:t>
            </a:r>
            <a:endParaRPr lang="de-DE" sz="1200" i="1" dirty="0"/>
          </a:p>
        </p:txBody>
      </p:sp>
      <p:sp>
        <p:nvSpPr>
          <p:cNvPr id="4" name="Inhaltsplatzhalter 3"/>
          <p:cNvSpPr>
            <a:spLocks noGrp="1"/>
          </p:cNvSpPr>
          <p:nvPr>
            <p:ph idx="1"/>
          </p:nvPr>
        </p:nvSpPr>
        <p:spPr/>
        <p:txBody>
          <a:bodyPr/>
          <a:lstStyle/>
          <a:p>
            <a:endParaRPr lang="de-DE"/>
          </a:p>
        </p:txBody>
      </p:sp>
    </p:spTree>
    <p:extLst>
      <p:ext uri="{BB962C8B-B14F-4D97-AF65-F5344CB8AC3E}">
        <p14:creationId xmlns:p14="http://schemas.microsoft.com/office/powerpoint/2010/main" val="160917149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Chance: Erinnern </a:t>
            </a:r>
            <a:r>
              <a:rPr lang="de-DE" b="1" dirty="0"/>
              <a:t>und</a:t>
            </a:r>
            <a:r>
              <a:rPr lang="de-DE" dirty="0"/>
              <a:t> Versöhnen</a:t>
            </a:r>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36096" y="1413953"/>
            <a:ext cx="3524708" cy="34671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feld 4"/>
          <p:cNvSpPr txBox="1"/>
          <p:nvPr/>
        </p:nvSpPr>
        <p:spPr>
          <a:xfrm>
            <a:off x="2267744" y="6309320"/>
            <a:ext cx="943047" cy="276999"/>
          </a:xfrm>
          <a:prstGeom prst="rect">
            <a:avLst/>
          </a:prstGeom>
          <a:noFill/>
        </p:spPr>
        <p:txBody>
          <a:bodyPr wrap="square" rtlCol="0">
            <a:spAutoFit/>
          </a:bodyPr>
          <a:lstStyle/>
          <a:p>
            <a:r>
              <a:rPr lang="de-DE" sz="1200" i="1" dirty="0" smtClean="0"/>
              <a:t>Foto: Privat</a:t>
            </a:r>
            <a:endParaRPr lang="de-DE" sz="1200" i="1" dirty="0"/>
          </a:p>
        </p:txBody>
      </p:sp>
      <p:sp>
        <p:nvSpPr>
          <p:cNvPr id="3" name="Inhaltsplatzhalter 2"/>
          <p:cNvSpPr>
            <a:spLocks noGrp="1"/>
          </p:cNvSpPr>
          <p:nvPr>
            <p:ph idx="1"/>
          </p:nvPr>
        </p:nvSpPr>
        <p:spPr/>
        <p:txBody>
          <a:bodyPr/>
          <a:lstStyle/>
          <a:p>
            <a:endParaRPr lang="de-DE"/>
          </a:p>
        </p:txBody>
      </p:sp>
    </p:spTree>
    <p:extLst>
      <p:ext uri="{BB962C8B-B14F-4D97-AF65-F5344CB8AC3E}">
        <p14:creationId xmlns:p14="http://schemas.microsoft.com/office/powerpoint/2010/main" val="162930185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normAutofit fontScale="90000"/>
          </a:bodyPr>
          <a:lstStyle/>
          <a:p>
            <a:r>
              <a:rPr lang="de-DE" b="1" dirty="0" smtClean="0"/>
              <a:t>Vor</a:t>
            </a:r>
            <a:r>
              <a:rPr lang="de-DE" dirty="0" smtClean="0"/>
              <a:t> der Mahnwache am 9.11. / 27.01.</a:t>
            </a:r>
            <a:endParaRPr lang="de-DE" dirty="0"/>
          </a:p>
        </p:txBody>
      </p:sp>
      <p:sp>
        <p:nvSpPr>
          <p:cNvPr id="6" name="Inhaltsplatzhalter 5"/>
          <p:cNvSpPr>
            <a:spLocks noGrp="1"/>
          </p:cNvSpPr>
          <p:nvPr>
            <p:ph idx="1"/>
          </p:nvPr>
        </p:nvSpPr>
        <p:spPr>
          <a:xfrm>
            <a:off x="457200" y="1484784"/>
            <a:ext cx="8229600" cy="4641379"/>
          </a:xfrm>
        </p:spPr>
        <p:txBody>
          <a:bodyPr>
            <a:normAutofit fontScale="92500" lnSpcReduction="10000"/>
          </a:bodyPr>
          <a:lstStyle/>
          <a:p>
            <a:pPr lvl="0"/>
            <a:r>
              <a:rPr lang="de-DE" dirty="0" smtClean="0"/>
              <a:t>Schuljahresbeginn: Versuch, Kontakt </a:t>
            </a:r>
            <a:r>
              <a:rPr lang="de-DE" dirty="0"/>
              <a:t>mit Nachkommen </a:t>
            </a:r>
            <a:r>
              <a:rPr lang="de-DE" dirty="0" smtClean="0"/>
              <a:t>in Israel, USA … aufzunehmen</a:t>
            </a:r>
          </a:p>
          <a:p>
            <a:r>
              <a:rPr lang="de-DE" dirty="0">
                <a:sym typeface="Wingdings"/>
              </a:rPr>
              <a:t>Kontaktdaten über lokale Stolperstein-Initiativen / lokale Behörden (Stadtarchiv etc</a:t>
            </a:r>
            <a:r>
              <a:rPr lang="de-DE" dirty="0" smtClean="0">
                <a:sym typeface="Wingdings"/>
              </a:rPr>
              <a:t>.)</a:t>
            </a:r>
            <a:endParaRPr lang="de-DE" dirty="0" smtClean="0"/>
          </a:p>
          <a:p>
            <a:pPr lvl="0"/>
            <a:r>
              <a:rPr lang="de-DE" dirty="0" smtClean="0"/>
              <a:t>Korrespondenz schafft größere emotionale Beteiligung</a:t>
            </a:r>
          </a:p>
          <a:p>
            <a:pPr lvl="0"/>
            <a:r>
              <a:rPr lang="de-DE" dirty="0" smtClean="0"/>
              <a:t>stärkt </a:t>
            </a:r>
            <a:r>
              <a:rPr lang="de-DE" dirty="0"/>
              <a:t>das Gefühl der </a:t>
            </a:r>
            <a:r>
              <a:rPr lang="de-DE" dirty="0" err="1"/>
              <a:t>SuS</a:t>
            </a:r>
            <a:r>
              <a:rPr lang="de-DE" dirty="0"/>
              <a:t>, dass ihr Handeln/Erinnern WIRKSAMKEIT entfaltet </a:t>
            </a:r>
          </a:p>
          <a:p>
            <a:pPr lvl="0"/>
            <a:r>
              <a:rPr lang="de-DE" dirty="0"/>
              <a:t>l</a:t>
            </a:r>
            <a:r>
              <a:rPr lang="de-DE" dirty="0" smtClean="0"/>
              <a:t>egt den Fokus des Erinnerns auch auf die Gegenwart und Zukunft</a:t>
            </a:r>
            <a:endParaRPr lang="de-DE" dirty="0"/>
          </a:p>
        </p:txBody>
      </p:sp>
    </p:spTree>
    <p:extLst>
      <p:ext uri="{BB962C8B-B14F-4D97-AF65-F5344CB8AC3E}">
        <p14:creationId xmlns:p14="http://schemas.microsoft.com/office/powerpoint/2010/main" val="145091479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dirty="0" smtClean="0"/>
              <a:t>„Wir werden uns um die Stolpersteine für Jakob, </a:t>
            </a:r>
            <a:r>
              <a:rPr lang="de-DE" dirty="0" err="1" smtClean="0"/>
              <a:t>Spohie</a:t>
            </a:r>
            <a:r>
              <a:rPr lang="de-DE" dirty="0" smtClean="0"/>
              <a:t> und Kurt kümmern.“</a:t>
            </a:r>
            <a:endParaRPr lang="de-DE" dirty="0"/>
          </a:p>
        </p:txBody>
      </p:sp>
      <p:sp>
        <p:nvSpPr>
          <p:cNvPr id="3" name="Inhaltsplatzhalter 2"/>
          <p:cNvSpPr>
            <a:spLocks noGrp="1"/>
          </p:cNvSpPr>
          <p:nvPr>
            <p:ph idx="1"/>
          </p:nvPr>
        </p:nvSpPr>
        <p:spPr/>
        <p:txBody>
          <a:bodyPr/>
          <a:lstStyle/>
          <a:p>
            <a:endParaRPr lang="de-DE"/>
          </a:p>
        </p:txBody>
      </p:sp>
    </p:spTree>
    <p:extLst>
      <p:ext uri="{BB962C8B-B14F-4D97-AF65-F5344CB8AC3E}">
        <p14:creationId xmlns:p14="http://schemas.microsoft.com/office/powerpoint/2010/main" val="57323835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a:xfrm>
            <a:off x="467544" y="188640"/>
            <a:ext cx="8229600" cy="1143000"/>
          </a:xfrm>
        </p:spPr>
        <p:txBody>
          <a:bodyPr>
            <a:normAutofit fontScale="90000"/>
          </a:bodyPr>
          <a:lstStyle/>
          <a:p>
            <a:r>
              <a:rPr lang="de-DE" dirty="0"/>
              <a:t>Institutionalisierte Erinnerungskultur an der Schule: Anregungen</a:t>
            </a:r>
          </a:p>
        </p:txBody>
      </p:sp>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4008" y="1591325"/>
            <a:ext cx="4089786" cy="28803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54817" y="3130313"/>
            <a:ext cx="3414514" cy="36207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Inhaltsplatzhalter 1"/>
          <p:cNvSpPr>
            <a:spLocks noGrp="1"/>
          </p:cNvSpPr>
          <p:nvPr>
            <p:ph idx="1"/>
          </p:nvPr>
        </p:nvSpPr>
        <p:spPr/>
        <p:txBody>
          <a:bodyPr/>
          <a:lstStyle/>
          <a:p>
            <a:endParaRPr lang="de-DE" dirty="0"/>
          </a:p>
        </p:txBody>
      </p:sp>
      <p:sp>
        <p:nvSpPr>
          <p:cNvPr id="3" name="Rechteck 2"/>
          <p:cNvSpPr/>
          <p:nvPr/>
        </p:nvSpPr>
        <p:spPr>
          <a:xfrm>
            <a:off x="512603" y="3645024"/>
            <a:ext cx="1755141" cy="646331"/>
          </a:xfrm>
          <a:prstGeom prst="rect">
            <a:avLst/>
          </a:prstGeom>
        </p:spPr>
        <p:txBody>
          <a:bodyPr wrap="square">
            <a:spAutoFit/>
          </a:bodyPr>
          <a:lstStyle/>
          <a:p>
            <a:r>
              <a:rPr lang="de-DE" u="sng" dirty="0"/>
              <a:t>Weitere Fotos</a:t>
            </a:r>
          </a:p>
          <a:p>
            <a:r>
              <a:rPr lang="de-DE" u="sng" dirty="0"/>
              <a:t>ohne Rechte…</a:t>
            </a:r>
          </a:p>
        </p:txBody>
      </p:sp>
      <p:sp>
        <p:nvSpPr>
          <p:cNvPr id="5" name="Textfeld 4"/>
          <p:cNvSpPr txBox="1"/>
          <p:nvPr/>
        </p:nvSpPr>
        <p:spPr>
          <a:xfrm>
            <a:off x="2555776" y="6165304"/>
            <a:ext cx="1296144" cy="276999"/>
          </a:xfrm>
          <a:prstGeom prst="rect">
            <a:avLst/>
          </a:prstGeom>
          <a:noFill/>
        </p:spPr>
        <p:txBody>
          <a:bodyPr wrap="square" rtlCol="0">
            <a:spAutoFit/>
          </a:bodyPr>
          <a:lstStyle/>
          <a:p>
            <a:r>
              <a:rPr lang="de-DE" sz="1200" i="1" dirty="0" smtClean="0"/>
              <a:t>Fotos: Privat</a:t>
            </a:r>
            <a:endParaRPr lang="de-DE" sz="1200" i="1" dirty="0"/>
          </a:p>
        </p:txBody>
      </p:sp>
    </p:spTree>
    <p:extLst>
      <p:ext uri="{BB962C8B-B14F-4D97-AF65-F5344CB8AC3E}">
        <p14:creationId xmlns:p14="http://schemas.microsoft.com/office/powerpoint/2010/main" val="386190693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dirty="0"/>
              <a:t>09.11., 18 – 18.30 Uhr: Bundesweite Mahnwachen an Stolpersteinen</a:t>
            </a:r>
          </a:p>
        </p:txBody>
      </p:sp>
      <p:sp>
        <p:nvSpPr>
          <p:cNvPr id="3" name="Inhaltsplatzhalter 2"/>
          <p:cNvSpPr>
            <a:spLocks noGrp="1"/>
          </p:cNvSpPr>
          <p:nvPr>
            <p:ph idx="1"/>
          </p:nvPr>
        </p:nvSpPr>
        <p:spPr/>
        <p:txBody>
          <a:bodyPr/>
          <a:lstStyle/>
          <a:p>
            <a:pPr marL="0" indent="0">
              <a:buNone/>
            </a:pPr>
            <a:endParaRPr lang="de-DE" dirty="0" smtClean="0"/>
          </a:p>
          <a:p>
            <a:pPr marL="0" indent="0">
              <a:buNone/>
            </a:pPr>
            <a:r>
              <a:rPr lang="de-DE" u="sng" dirty="0"/>
              <a:t>Weitere Fotos</a:t>
            </a:r>
          </a:p>
          <a:p>
            <a:pPr marL="0" indent="0">
              <a:buNone/>
            </a:pPr>
            <a:r>
              <a:rPr lang="de-DE" u="sng" dirty="0"/>
              <a:t>ohne Rechte…</a:t>
            </a:r>
          </a:p>
          <a:p>
            <a:pPr marL="0" indent="0">
              <a:buNone/>
            </a:pPr>
            <a:endParaRPr lang="de-DE" dirty="0"/>
          </a:p>
        </p:txBody>
      </p:sp>
    </p:spTree>
    <p:extLst>
      <p:ext uri="{BB962C8B-B14F-4D97-AF65-F5344CB8AC3E}">
        <p14:creationId xmlns:p14="http://schemas.microsoft.com/office/powerpoint/2010/main" val="42751897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p:cNvPicPr>
            <a:picLocks noChangeAspect="1"/>
          </p:cNvPicPr>
          <p:nvPr/>
        </p:nvPicPr>
        <p:blipFill>
          <a:blip r:embed="rId3"/>
          <a:stretch>
            <a:fillRect/>
          </a:stretch>
        </p:blipFill>
        <p:spPr>
          <a:xfrm>
            <a:off x="2915816" y="0"/>
            <a:ext cx="5958375" cy="6840760"/>
          </a:xfrm>
          <a:prstGeom prst="rect">
            <a:avLst/>
          </a:prstGeom>
        </p:spPr>
      </p:pic>
      <p:sp>
        <p:nvSpPr>
          <p:cNvPr id="4" name="Textfeld 3"/>
          <p:cNvSpPr txBox="1"/>
          <p:nvPr/>
        </p:nvSpPr>
        <p:spPr>
          <a:xfrm>
            <a:off x="755576" y="1700808"/>
            <a:ext cx="1872208" cy="646331"/>
          </a:xfrm>
          <a:prstGeom prst="rect">
            <a:avLst/>
          </a:prstGeom>
          <a:noFill/>
        </p:spPr>
        <p:txBody>
          <a:bodyPr wrap="square" rtlCol="0">
            <a:spAutoFit/>
          </a:bodyPr>
          <a:lstStyle/>
          <a:p>
            <a:r>
              <a:rPr lang="de-DE" dirty="0" smtClean="0"/>
              <a:t>FOTOS VON STOLPERSTEINEN</a:t>
            </a:r>
            <a:endParaRPr lang="de-DE" dirty="0"/>
          </a:p>
        </p:txBody>
      </p:sp>
    </p:spTree>
    <p:extLst>
      <p:ext uri="{BB962C8B-B14F-4D97-AF65-F5344CB8AC3E}">
        <p14:creationId xmlns:p14="http://schemas.microsoft.com/office/powerpoint/2010/main" val="27562917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p:cNvPicPr>
            <a:picLocks noChangeAspect="1"/>
          </p:cNvPicPr>
          <p:nvPr/>
        </p:nvPicPr>
        <p:blipFill>
          <a:blip r:embed="rId3"/>
          <a:stretch>
            <a:fillRect/>
          </a:stretch>
        </p:blipFill>
        <p:spPr>
          <a:xfrm>
            <a:off x="2915816" y="0"/>
            <a:ext cx="5958375" cy="6840760"/>
          </a:xfrm>
          <a:prstGeom prst="rect">
            <a:avLst/>
          </a:prstGeom>
        </p:spPr>
      </p:pic>
      <p:cxnSp>
        <p:nvCxnSpPr>
          <p:cNvPr id="6" name="Gerade Verbindung mit Pfeil 5"/>
          <p:cNvCxnSpPr/>
          <p:nvPr/>
        </p:nvCxnSpPr>
        <p:spPr>
          <a:xfrm flipH="1" flipV="1">
            <a:off x="5148064" y="2420888"/>
            <a:ext cx="3312368" cy="3528392"/>
          </a:xfrm>
          <a:prstGeom prst="straightConnector1">
            <a:avLst/>
          </a:prstGeom>
          <a:ln w="508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7" name="Textfeld 6"/>
          <p:cNvSpPr txBox="1"/>
          <p:nvPr/>
        </p:nvSpPr>
        <p:spPr>
          <a:xfrm>
            <a:off x="611560" y="2708920"/>
            <a:ext cx="1872208" cy="646331"/>
          </a:xfrm>
          <a:prstGeom prst="rect">
            <a:avLst/>
          </a:prstGeom>
          <a:noFill/>
        </p:spPr>
        <p:txBody>
          <a:bodyPr wrap="square" rtlCol="0">
            <a:spAutoFit/>
          </a:bodyPr>
          <a:lstStyle/>
          <a:p>
            <a:r>
              <a:rPr lang="de-DE" dirty="0" smtClean="0"/>
              <a:t>FOTOS VON STOLPERSTEINEN</a:t>
            </a:r>
            <a:endParaRPr lang="de-DE" dirty="0"/>
          </a:p>
        </p:txBody>
      </p:sp>
    </p:spTree>
    <p:extLst>
      <p:ext uri="{BB962C8B-B14F-4D97-AF65-F5344CB8AC3E}">
        <p14:creationId xmlns:p14="http://schemas.microsoft.com/office/powerpoint/2010/main" val="35852726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a:xfrm>
            <a:off x="457200" y="274638"/>
            <a:ext cx="8229600" cy="922114"/>
          </a:xfrm>
        </p:spPr>
        <p:txBody>
          <a:bodyPr>
            <a:normAutofit fontScale="90000"/>
          </a:bodyPr>
          <a:lstStyle/>
          <a:p>
            <a:r>
              <a:rPr lang="de-DE" sz="2800" u="sng" dirty="0">
                <a:hlinkClick r:id="rId3"/>
              </a:rPr>
              <a:t/>
            </a:r>
            <a:br>
              <a:rPr lang="de-DE" sz="2800" u="sng" dirty="0">
                <a:hlinkClick r:id="rId3"/>
              </a:rPr>
            </a:br>
            <a:r>
              <a:rPr lang="de-DE" dirty="0" smtClean="0"/>
              <a:t>Stolpersteine recherchieren</a:t>
            </a:r>
            <a:r>
              <a:rPr lang="de-DE" sz="2800" dirty="0" smtClean="0"/>
              <a:t/>
            </a:r>
            <a:br>
              <a:rPr lang="de-DE" sz="2800" dirty="0" smtClean="0"/>
            </a:br>
            <a:endParaRPr lang="de-DE" sz="2800" dirty="0"/>
          </a:p>
        </p:txBody>
      </p:sp>
      <p:sp>
        <p:nvSpPr>
          <p:cNvPr id="5" name="Inhaltsplatzhalter 4"/>
          <p:cNvSpPr>
            <a:spLocks noGrp="1"/>
          </p:cNvSpPr>
          <p:nvPr>
            <p:ph idx="1"/>
          </p:nvPr>
        </p:nvSpPr>
        <p:spPr>
          <a:xfrm>
            <a:off x="323528" y="1268760"/>
            <a:ext cx="8520434" cy="4857403"/>
          </a:xfrm>
        </p:spPr>
        <p:txBody>
          <a:bodyPr>
            <a:normAutofit/>
          </a:bodyPr>
          <a:lstStyle/>
          <a:p>
            <a:r>
              <a:rPr lang="de-DE" sz="2400" dirty="0" smtClean="0">
                <a:hlinkClick r:id="rId4"/>
              </a:rPr>
              <a:t>https://stolpersteine-guide.de</a:t>
            </a:r>
            <a:endParaRPr lang="de-DE" sz="2400" dirty="0" smtClean="0"/>
          </a:p>
          <a:p>
            <a:endParaRPr lang="de-DE" sz="2400" dirty="0"/>
          </a:p>
        </p:txBody>
      </p:sp>
    </p:spTree>
    <p:extLst>
      <p:ext uri="{BB962C8B-B14F-4D97-AF65-F5344CB8AC3E}">
        <p14:creationId xmlns:p14="http://schemas.microsoft.com/office/powerpoint/2010/main" val="35472793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a:xfrm>
            <a:off x="457200" y="274638"/>
            <a:ext cx="8229600" cy="922114"/>
          </a:xfrm>
        </p:spPr>
        <p:txBody>
          <a:bodyPr>
            <a:normAutofit fontScale="90000"/>
          </a:bodyPr>
          <a:lstStyle/>
          <a:p>
            <a:r>
              <a:rPr lang="de-DE" sz="2800" u="sng" dirty="0">
                <a:hlinkClick r:id="rId3"/>
              </a:rPr>
              <a:t/>
            </a:r>
            <a:br>
              <a:rPr lang="de-DE" sz="2800" u="sng" dirty="0">
                <a:hlinkClick r:id="rId3"/>
              </a:rPr>
            </a:br>
            <a:r>
              <a:rPr lang="de-DE" dirty="0" smtClean="0"/>
              <a:t>Stolpersteine recherchieren</a:t>
            </a:r>
            <a:r>
              <a:rPr lang="de-DE" sz="2800" dirty="0" smtClean="0"/>
              <a:t/>
            </a:r>
            <a:br>
              <a:rPr lang="de-DE" sz="2800" dirty="0" smtClean="0"/>
            </a:br>
            <a:endParaRPr lang="de-DE" sz="2800" dirty="0"/>
          </a:p>
        </p:txBody>
      </p:sp>
      <p:sp>
        <p:nvSpPr>
          <p:cNvPr id="5" name="Inhaltsplatzhalter 4"/>
          <p:cNvSpPr>
            <a:spLocks noGrp="1"/>
          </p:cNvSpPr>
          <p:nvPr>
            <p:ph idx="1"/>
          </p:nvPr>
        </p:nvSpPr>
        <p:spPr>
          <a:xfrm>
            <a:off x="323528" y="1268760"/>
            <a:ext cx="8520434" cy="4857403"/>
          </a:xfrm>
        </p:spPr>
        <p:txBody>
          <a:bodyPr>
            <a:normAutofit/>
          </a:bodyPr>
          <a:lstStyle/>
          <a:p>
            <a:r>
              <a:rPr lang="de-DE" sz="2400" dirty="0">
                <a:hlinkClick r:id="rId3"/>
              </a:rPr>
              <a:t>https://stolpersteine-guide.de/map/staedte/72/karlsruhe</a:t>
            </a:r>
            <a:endParaRPr lang="de-DE" sz="2400" dirty="0"/>
          </a:p>
        </p:txBody>
      </p:sp>
    </p:spTree>
    <p:extLst>
      <p:ext uri="{BB962C8B-B14F-4D97-AF65-F5344CB8AC3E}">
        <p14:creationId xmlns:p14="http://schemas.microsoft.com/office/powerpoint/2010/main" val="14617457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a:xfrm>
            <a:off x="457200" y="274638"/>
            <a:ext cx="8229600" cy="922114"/>
          </a:xfrm>
        </p:spPr>
        <p:txBody>
          <a:bodyPr>
            <a:normAutofit fontScale="90000"/>
          </a:bodyPr>
          <a:lstStyle/>
          <a:p>
            <a:r>
              <a:rPr lang="de-DE" sz="2800" u="sng" dirty="0">
                <a:hlinkClick r:id="rId3"/>
              </a:rPr>
              <a:t/>
            </a:r>
            <a:br>
              <a:rPr lang="de-DE" sz="2800" u="sng" dirty="0">
                <a:hlinkClick r:id="rId3"/>
              </a:rPr>
            </a:br>
            <a:r>
              <a:rPr lang="de-DE" dirty="0" smtClean="0"/>
              <a:t>Stolpersteine recherchieren:                Beispiel Karlsruhe</a:t>
            </a:r>
            <a:r>
              <a:rPr lang="de-DE" sz="2800" dirty="0" smtClean="0"/>
              <a:t/>
            </a:r>
            <a:br>
              <a:rPr lang="de-DE" sz="2800" dirty="0" smtClean="0"/>
            </a:br>
            <a:endParaRPr lang="de-DE" sz="2800" dirty="0"/>
          </a:p>
        </p:txBody>
      </p:sp>
      <p:sp>
        <p:nvSpPr>
          <p:cNvPr id="5" name="Inhaltsplatzhalter 4"/>
          <p:cNvSpPr>
            <a:spLocks noGrp="1"/>
          </p:cNvSpPr>
          <p:nvPr>
            <p:ph idx="1"/>
          </p:nvPr>
        </p:nvSpPr>
        <p:spPr>
          <a:xfrm>
            <a:off x="323528" y="1445643"/>
            <a:ext cx="8520434" cy="4680520"/>
          </a:xfrm>
        </p:spPr>
        <p:txBody>
          <a:bodyPr>
            <a:normAutofit/>
          </a:bodyPr>
          <a:lstStyle/>
          <a:p>
            <a:pPr marL="0" indent="0">
              <a:buNone/>
            </a:pPr>
            <a:r>
              <a:rPr lang="de-DE" sz="2400" dirty="0" smtClean="0"/>
              <a:t>                                                                          Kant-Gymnasium</a:t>
            </a:r>
            <a:endParaRPr lang="de-DE" sz="2400" dirty="0"/>
          </a:p>
        </p:txBody>
      </p:sp>
      <p:cxnSp>
        <p:nvCxnSpPr>
          <p:cNvPr id="8" name="Gerade Verbindung mit Pfeil 7"/>
          <p:cNvCxnSpPr/>
          <p:nvPr/>
        </p:nvCxnSpPr>
        <p:spPr>
          <a:xfrm>
            <a:off x="6804248" y="1844824"/>
            <a:ext cx="1512168" cy="1008112"/>
          </a:xfrm>
          <a:prstGeom prst="straightConnector1">
            <a:avLst/>
          </a:prstGeom>
          <a:ln w="508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60054266"/>
      </p:ext>
    </p:extLst>
  </p:cSld>
  <p:clrMapOvr>
    <a:masterClrMapping/>
  </p:clrMapOvr>
</p:sld>
</file>

<file path=ppt/theme/theme1.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2470</Words>
  <Application>Microsoft Office PowerPoint</Application>
  <PresentationFormat>Bildschirmpräsentation (4:3)</PresentationFormat>
  <Paragraphs>214</Paragraphs>
  <Slides>38</Slides>
  <Notes>32</Notes>
  <HiddenSlides>0</HiddenSlides>
  <MMClips>0</MMClips>
  <ScaleCrop>false</ScaleCrop>
  <HeadingPairs>
    <vt:vector size="4" baseType="variant">
      <vt:variant>
        <vt:lpstr>Design</vt:lpstr>
      </vt:variant>
      <vt:variant>
        <vt:i4>1</vt:i4>
      </vt:variant>
      <vt:variant>
        <vt:lpstr>Folientitel</vt:lpstr>
      </vt:variant>
      <vt:variant>
        <vt:i4>38</vt:i4>
      </vt:variant>
    </vt:vector>
  </HeadingPairs>
  <TitlesOfParts>
    <vt:vector size="39" baseType="lpstr">
      <vt:lpstr>Larissa</vt:lpstr>
      <vt:lpstr>Institutionalisierte Erinnerungskultur an der Schule: Anregungen</vt:lpstr>
      <vt:lpstr>Ziel: Aktive Gedenkkultur im Schulcurriculum verankern</vt:lpstr>
      <vt:lpstr>09.11.1938 / 22.10.1940 / 27.01.1945</vt:lpstr>
      <vt:lpstr>09.11., 18 – 18.30 Uhr: Bundesweite Mahnwachen an Stolpersteinen</vt:lpstr>
      <vt:lpstr>PowerPoint-Präsentation</vt:lpstr>
      <vt:lpstr>PowerPoint-Präsentation</vt:lpstr>
      <vt:lpstr> Stolpersteine recherchieren </vt:lpstr>
      <vt:lpstr> Stolpersteine recherchieren </vt:lpstr>
      <vt:lpstr> Stolpersteine recherchieren:                Beispiel Karlsruhe </vt:lpstr>
      <vt:lpstr>09.11.21: Kultusministerium, ZSL, weitere Partner aus Land und Bund</vt:lpstr>
      <vt:lpstr>22.10. – Deportation nach Gurs</vt:lpstr>
      <vt:lpstr>Deportationen aus Württemberg und Hohenzollern 1941 bis 1945</vt:lpstr>
      <vt:lpstr>Erinnern an die Deportation</vt:lpstr>
      <vt:lpstr>Erinnern an die Deportation</vt:lpstr>
      <vt:lpstr>22.10. – Deportation nach Gurs</vt:lpstr>
      <vt:lpstr>22.10. – Deportation nach Gurs</vt:lpstr>
      <vt:lpstr>22.10. – Deportation nach Gurs</vt:lpstr>
      <vt:lpstr>09.11., 18 – 18.30 Uhr: Bundesweite Mahnwachen an Stolpersteinen</vt:lpstr>
      <vt:lpstr>Gestaltung der Mahnwache:  Biografie vorlesen</vt:lpstr>
      <vt:lpstr>09.11., 18 – 18.30 Uhr: Bundesweite Mahnwachen an Stolpersteinen</vt:lpstr>
      <vt:lpstr>09.11. – Mahnwache an Stolpersteinen</vt:lpstr>
      <vt:lpstr>09.11. – Mahnwache an Stolpersteinen</vt:lpstr>
      <vt:lpstr>09.11., 18 – 18.30 Uhr: Mahnwache an Stolpersteinen – vor Corona</vt:lpstr>
      <vt:lpstr>09.11., 18 – 18.30 Uhr: Mahnwachen an Stolpersteinen 2021</vt:lpstr>
      <vt:lpstr>09.11., 18 – 18.30 Uhr: Bundesweite Mahnwachen an Stolpersteinen</vt:lpstr>
      <vt:lpstr>Chance: Erinnern und Versöhnen</vt:lpstr>
      <vt:lpstr>Vor der Mahnwache am 9.11. / 27.01.</vt:lpstr>
      <vt:lpstr>Chance: Erinnern und Versöhnen</vt:lpstr>
      <vt:lpstr>PowerPoint-Präsentation</vt:lpstr>
      <vt:lpstr>PowerPoint-Präsentation</vt:lpstr>
      <vt:lpstr>Chance: Erinnern und Versöhnen</vt:lpstr>
      <vt:lpstr>Kontaktaufnahme via Internet</vt:lpstr>
      <vt:lpstr>Chance: Erinnern und Versöhnen</vt:lpstr>
      <vt:lpstr>Chance: Erinnern und Versöhnen</vt:lpstr>
      <vt:lpstr>Chance: Erinnern und Versöhnen</vt:lpstr>
      <vt:lpstr>Vor der Mahnwache am 9.11. / 27.01.</vt:lpstr>
      <vt:lpstr>„Wir werden uns um die Stolpersteine für Jakob, Spohie und Kurt kümmern.“</vt:lpstr>
      <vt:lpstr>Institutionalisierte Erinnerungskultur an der Schule: Anregungen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Institutionalisierte Erinnerungskultur an der Schule: Anregungen</dc:title>
  <dc:creator>Dirk</dc:creator>
  <cp:lastModifiedBy>Dirk</cp:lastModifiedBy>
  <cp:revision>72</cp:revision>
  <dcterms:created xsi:type="dcterms:W3CDTF">2021-12-12T17:05:49Z</dcterms:created>
  <dcterms:modified xsi:type="dcterms:W3CDTF">2022-09-12T16:21:01Z</dcterms:modified>
</cp:coreProperties>
</file>