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81" r:id="rId2"/>
    <p:sldId id="360" r:id="rId3"/>
    <p:sldId id="349" r:id="rId4"/>
    <p:sldId id="343" r:id="rId5"/>
    <p:sldId id="332" r:id="rId6"/>
    <p:sldId id="334" r:id="rId7"/>
    <p:sldId id="333" r:id="rId8"/>
    <p:sldId id="364" r:id="rId9"/>
    <p:sldId id="331" r:id="rId10"/>
    <p:sldId id="353" r:id="rId11"/>
    <p:sldId id="338" r:id="rId12"/>
    <p:sldId id="376" r:id="rId13"/>
    <p:sldId id="377" r:id="rId14"/>
    <p:sldId id="374" r:id="rId15"/>
    <p:sldId id="375" r:id="rId16"/>
    <p:sldId id="339" r:id="rId17"/>
    <p:sldId id="356" r:id="rId18"/>
    <p:sldId id="357" r:id="rId19"/>
    <p:sldId id="344" r:id="rId20"/>
    <p:sldId id="324" r:id="rId21"/>
    <p:sldId id="358" r:id="rId22"/>
    <p:sldId id="327" r:id="rId23"/>
    <p:sldId id="322" r:id="rId24"/>
    <p:sldId id="378" r:id="rId25"/>
    <p:sldId id="379" r:id="rId2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72473" autoAdjust="0"/>
  </p:normalViewPr>
  <p:slideViewPr>
    <p:cSldViewPr snapToGrid="0">
      <p:cViewPr varScale="1">
        <p:scale>
          <a:sx n="49" d="100"/>
          <a:sy n="49" d="100"/>
        </p:scale>
        <p:origin x="13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19EA82-DB1E-477C-AB5A-A4E33482018D}" type="datetimeFigureOut">
              <a:rPr lang="de-DE" smtClean="0"/>
              <a:t>24.07.2023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4101B-E4E2-47D2-8313-BBAB2A4FE3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61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11CA67-D061-429F-B186-15D98BBFE45D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47211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4101B-E4E2-47D2-8313-BBAB2A4FE3D2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52346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4101B-E4E2-47D2-8313-BBAB2A4FE3D2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28056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4101B-E4E2-47D2-8313-BBAB2A4FE3D2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12382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4101B-E4E2-47D2-8313-BBAB2A4FE3D2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08375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4101B-E4E2-47D2-8313-BBAB2A4FE3D2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67394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4101B-E4E2-47D2-8313-BBAB2A4FE3D2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2493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4101B-E4E2-47D2-8313-BBAB2A4FE3D2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98291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4101B-E4E2-47D2-8313-BBAB2A4FE3D2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13202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4101B-E4E2-47D2-8313-BBAB2A4FE3D2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52323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4101B-E4E2-47D2-8313-BBAB2A4FE3D2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7635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4101B-E4E2-47D2-8313-BBAB2A4FE3D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43061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4101B-E4E2-47D2-8313-BBAB2A4FE3D2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46801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4101B-E4E2-47D2-8313-BBAB2A4FE3D2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52629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4101B-E4E2-47D2-8313-BBAB2A4FE3D2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3636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4101B-E4E2-47D2-8313-BBAB2A4FE3D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9090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4101B-E4E2-47D2-8313-BBAB2A4FE3D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22434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4101B-E4E2-47D2-8313-BBAB2A4FE3D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5006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4101B-E4E2-47D2-8313-BBAB2A4FE3D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44059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4101B-E4E2-47D2-8313-BBAB2A4FE3D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4173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4101B-E4E2-47D2-8313-BBAB2A4FE3D2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01115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4101B-E4E2-47D2-8313-BBAB2A4FE3D2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0327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Abgerundetes Rechteck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hteck 9"/>
          <p:cNvSpPr/>
          <p:nvPr userDrawn="1"/>
        </p:nvSpPr>
        <p:spPr>
          <a:xfrm>
            <a:off x="1" y="3650400"/>
            <a:ext cx="12192001" cy="244800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el 7"/>
          <p:cNvSpPr>
            <a:spLocks noGrp="1"/>
          </p:cNvSpPr>
          <p:nvPr>
            <p:ph type="ctrTitle" hasCustomPrompt="1"/>
          </p:nvPr>
        </p:nvSpPr>
        <p:spPr>
          <a:xfrm>
            <a:off x="609601" y="2132857"/>
            <a:ext cx="11111409" cy="1470025"/>
          </a:xfrm>
        </p:spPr>
        <p:txBody>
          <a:bodyPr anchor="b">
            <a:noAutofit/>
          </a:bodyPr>
          <a:lstStyle>
            <a:lvl1pPr algn="l">
              <a:defRPr sz="4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0" lang="de-DE" dirty="0"/>
              <a:t>Titel der gesamten Präsentation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 hasCustomPrompt="1"/>
          </p:nvPr>
        </p:nvSpPr>
        <p:spPr>
          <a:xfrm>
            <a:off x="638085" y="3901087"/>
            <a:ext cx="6575492" cy="1690138"/>
          </a:xfrm>
        </p:spPr>
        <p:txBody>
          <a:bodyPr>
            <a:normAutofit/>
          </a:bodyPr>
          <a:lstStyle>
            <a:lvl1pPr marL="64008" indent="0" algn="l">
              <a:buNone/>
              <a:defRPr sz="24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dirty="0"/>
              <a:t>Anlass der Präsentation</a:t>
            </a:r>
            <a:br>
              <a:rPr kumimoji="0" lang="de-DE" dirty="0"/>
            </a:br>
            <a:r>
              <a:rPr kumimoji="0" lang="de-DE" dirty="0"/>
              <a:t>Name des/der Vortragenden </a:t>
            </a:r>
            <a:endParaRPr kumimoji="0" lang="en-US" dirty="0"/>
          </a:p>
        </p:txBody>
      </p:sp>
      <p:sp>
        <p:nvSpPr>
          <p:cNvPr id="20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609600" y="5949280"/>
            <a:ext cx="3600000" cy="3600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www.zsl-bw.de</a:t>
            </a:r>
          </a:p>
        </p:txBody>
      </p:sp>
      <p:sp>
        <p:nvSpPr>
          <p:cNvPr id="21" name="Datumsplatzhalter 13"/>
          <p:cNvSpPr>
            <a:spLocks noGrp="1"/>
          </p:cNvSpPr>
          <p:nvPr>
            <p:ph type="dt" sz="half" idx="2"/>
          </p:nvPr>
        </p:nvSpPr>
        <p:spPr>
          <a:xfrm>
            <a:off x="10552485" y="5949280"/>
            <a:ext cx="1182316" cy="3600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6217CD7-B80F-41AC-80A1-96685E759953}" type="datetime1">
              <a:rPr lang="de-DE" smtClean="0"/>
              <a:t>24.07.2023</a:t>
            </a:fld>
            <a:endParaRPr lang="de-DE" dirty="0"/>
          </a:p>
        </p:txBody>
      </p:sp>
      <p:pic>
        <p:nvPicPr>
          <p:cNvPr id="29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450000"/>
            <a:ext cx="582981" cy="59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9401993" y="450000"/>
            <a:ext cx="2287479" cy="59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137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846800"/>
            <a:ext cx="10972800" cy="4032448"/>
          </a:xfrm>
        </p:spPr>
        <p:txBody>
          <a:bodyPr/>
          <a:lstStyle/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97108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dirty="0"/>
              <a:t>Textmasterformat bearbeiten 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10" name="Titelplatzhalter 21"/>
          <p:cNvSpPr txBox="1">
            <a:spLocks/>
          </p:cNvSpPr>
          <p:nvPr userDrawn="1"/>
        </p:nvSpPr>
        <p:spPr>
          <a:xfrm>
            <a:off x="609600" y="562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r>
              <a:rPr lang="de-DE" sz="4000" dirty="0"/>
              <a:t>Titelmasterformat durch Klicken bearbeiten</a:t>
            </a:r>
            <a:endParaRPr lang="en-US" sz="4000" dirty="0"/>
          </a:p>
        </p:txBody>
      </p:sp>
      <p:sp>
        <p:nvSpPr>
          <p:cNvPr id="13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98259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392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192011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23392" y="2348880"/>
            <a:ext cx="5376000" cy="3528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011" y="2348880"/>
            <a:ext cx="5376000" cy="352839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233722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333508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277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52117" y="764704"/>
            <a:ext cx="4511040" cy="792088"/>
          </a:xfrm>
        </p:spPr>
        <p:txBody>
          <a:bodyPr anchor="b">
            <a:noAutofit/>
          </a:bodyPr>
          <a:lstStyle>
            <a:lvl1pPr algn="l">
              <a:buNone/>
              <a:defRPr sz="2400" b="1"/>
            </a:lvl1pPr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7152117" y="1628801"/>
            <a:ext cx="4511040" cy="4248472"/>
          </a:xfrm>
        </p:spPr>
        <p:txBody>
          <a:bodyPr>
            <a:normAutofit/>
          </a:bodyPr>
          <a:lstStyle>
            <a:lvl1pPr marL="9144" indent="0">
              <a:buNone/>
              <a:defRPr sz="20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623392" y="764704"/>
            <a:ext cx="6382944" cy="5112568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7680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hteck 28"/>
          <p:cNvSpPr/>
          <p:nvPr userDrawn="1"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562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600" y="1700808"/>
            <a:ext cx="10972800" cy="40324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  <a:p>
            <a:pPr lvl="4" eaLnBrk="1" latinLnBrk="0" hangingPunct="1"/>
            <a:r>
              <a:rPr kumimoji="0" lang="de-DE" dirty="0"/>
              <a:t>Fünfte Ebene</a:t>
            </a:r>
            <a:endParaRPr kumimoji="0" lang="en-US" dirty="0"/>
          </a:p>
        </p:txBody>
      </p:sp>
      <p:sp>
        <p:nvSpPr>
          <p:cNvPr id="16" name="Fußzeilenplatzhalter 4"/>
          <p:cNvSpPr txBox="1">
            <a:spLocks/>
          </p:cNvSpPr>
          <p:nvPr userDrawn="1"/>
        </p:nvSpPr>
        <p:spPr>
          <a:xfrm>
            <a:off x="5020052" y="6057558"/>
            <a:ext cx="2148139" cy="215444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ctr" defTabSz="914400" rtl="0" eaLnBrk="1" latinLnBrk="0" hangingPunct="1"/>
            <a:r>
              <a:rPr kumimoji="0" lang="de-DE" sz="800" kern="12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www.zsl-bw.de </a:t>
            </a:r>
            <a:fld id="{62079C12-A354-43B7-88E1-3A4D4F388914}" type="datetime1">
              <a:rPr kumimoji="0" lang="de-DE" sz="800" kern="120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algn="ctr" defTabSz="914400" rtl="0" eaLnBrk="1" latinLnBrk="0" hangingPunct="1"/>
              <a:t>24.07.2023</a:t>
            </a:fld>
            <a:endParaRPr kumimoji="0" lang="de-DE" sz="800" kern="12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7" name="Grafik 7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7626" y="5985280"/>
            <a:ext cx="351193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6" t="15999" r="10397" b="15999"/>
          <a:stretch/>
        </p:blipFill>
        <p:spPr>
          <a:xfrm>
            <a:off x="10729810" y="5985280"/>
            <a:ext cx="88167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481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sldNum="0"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>
              <a:lumMod val="75000"/>
              <a:lumOff val="25000"/>
            </a:schemeClr>
          </a:solidFill>
          <a:latin typeface="Garamond" panose="02020404030301010803" pitchFamily="18" charset="0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58368" indent="-24688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23544" indent="-219456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79576" indent="-20116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89888" indent="-182880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e.wikipedia.org/wiki/Erkl%C3%A4rvideo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mmons.wikimedia.org/wiki/File:Mirko_Drotschmann,_ZDF.jpg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DC5644-D3DA-4DD1-8DBF-8C0F5F7E5F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4055" y="1799182"/>
            <a:ext cx="11603890" cy="1470025"/>
          </a:xfrm>
        </p:spPr>
        <p:txBody>
          <a:bodyPr/>
          <a:lstStyle/>
          <a:p>
            <a:r>
              <a:rPr lang="de-DE" dirty="0"/>
              <a:t>Lernen an, mit, über, in</a:t>
            </a:r>
            <a:br>
              <a:rPr lang="de-DE" dirty="0"/>
            </a:br>
            <a:r>
              <a:rPr lang="de-DE" dirty="0"/>
              <a:t>digitalen Medien im GU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0CB22F-A36A-41E3-984B-B814344F36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1464" y="396835"/>
            <a:ext cx="8208912" cy="764081"/>
          </a:xfrm>
        </p:spPr>
        <p:txBody>
          <a:bodyPr>
            <a:normAutofit/>
          </a:bodyPr>
          <a:lstStyle/>
          <a:p>
            <a:r>
              <a:rPr lang="de-DE" dirty="0"/>
              <a:t>Multitagung Bad Wildbad 30.11.-2.12.2022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sz="2000" dirty="0"/>
          </a:p>
          <a:p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3518983" y="6655958"/>
            <a:ext cx="456016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8EA93339-C3A7-40F9-A599-C53A451EFF93}"/>
              </a:ext>
            </a:extLst>
          </p:cNvPr>
          <p:cNvSpPr/>
          <p:nvPr/>
        </p:nvSpPr>
        <p:spPr>
          <a:xfrm>
            <a:off x="409598" y="4150964"/>
            <a:ext cx="11216345" cy="23102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3600" dirty="0"/>
              <a:t>Schüler*innen und Lehrer*innen erstellen Erklärvideos </a:t>
            </a:r>
          </a:p>
          <a:p>
            <a:endParaRPr lang="de-DE" sz="3600" dirty="0"/>
          </a:p>
          <a:p>
            <a:r>
              <a:rPr lang="de-DE" sz="2400" dirty="0"/>
              <a:t>Dr. Susanne Augenstein, ZSL Karlsruhe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4083001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F05FACD-3E7F-4EF0-A83F-F7E72B21AB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Lehrer*innen erstellen Erklärvideos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C288446E-2CED-4577-BFF0-E96E5A19F55C}"/>
              </a:ext>
            </a:extLst>
          </p:cNvPr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de-DE" dirty="0"/>
              <a:t>Schüler*innen erstellen Erklärvideos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E9CDADD-A3DD-4FC1-B079-536482802163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623392" y="2348880"/>
            <a:ext cx="3360779" cy="3528000"/>
          </a:xfrm>
        </p:spPr>
        <p:txBody>
          <a:bodyPr/>
          <a:lstStyle/>
          <a:p>
            <a:pPr marL="109728" indent="0">
              <a:buNone/>
            </a:pPr>
            <a:r>
              <a:rPr lang="de-DE" sz="2400" dirty="0"/>
              <a:t>Im „</a:t>
            </a:r>
            <a:r>
              <a:rPr lang="de-DE" sz="2400" dirty="0" err="1"/>
              <a:t>flipped</a:t>
            </a:r>
            <a:r>
              <a:rPr lang="de-DE" sz="2400" dirty="0"/>
              <a:t> </a:t>
            </a:r>
            <a:r>
              <a:rPr lang="de-DE" sz="2400" dirty="0" err="1"/>
              <a:t>classroom</a:t>
            </a:r>
            <a:r>
              <a:rPr lang="de-DE" sz="2400" dirty="0"/>
              <a:t>“</a:t>
            </a:r>
          </a:p>
          <a:p>
            <a:pPr marL="109728" indent="0">
              <a:buNone/>
            </a:pPr>
            <a:endParaRPr lang="de-DE" sz="2400" dirty="0"/>
          </a:p>
          <a:p>
            <a:pPr marL="109728" indent="0">
              <a:buNone/>
            </a:pPr>
            <a:r>
              <a:rPr lang="de-DE" sz="2400" b="1" dirty="0"/>
              <a:t>Als Modell für Schüler*innen</a:t>
            </a:r>
          </a:p>
          <a:p>
            <a:endParaRPr lang="de-DE" b="1" dirty="0"/>
          </a:p>
          <a:p>
            <a:endParaRPr lang="de-DE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6AF3F62B-8846-42DC-A255-9C32159298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92011" y="2509262"/>
            <a:ext cx="5376000" cy="3207629"/>
          </a:xfrm>
        </p:spPr>
        <p:txBody>
          <a:bodyPr>
            <a:normAutofit/>
          </a:bodyPr>
          <a:lstStyle/>
          <a:p>
            <a:r>
              <a:rPr lang="de-DE" sz="2400" b="1" dirty="0"/>
              <a:t>Im „normalen“ GU als kleine Produkte, die ohne viel Aufwand erstellt werden können</a:t>
            </a:r>
          </a:p>
          <a:p>
            <a:r>
              <a:rPr lang="de-DE" sz="2400" b="1" dirty="0"/>
              <a:t>Im Projektunterricht als ausgearbeitete Produkte </a:t>
            </a:r>
            <a:r>
              <a:rPr lang="de-DE" sz="2400" dirty="0"/>
              <a:t> 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9C14B7F-7B65-4EC9-89B2-BC14E25A2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sind denn überhaupt Erklärvideos? </a:t>
            </a:r>
          </a:p>
        </p:txBody>
      </p:sp>
      <p:sp>
        <p:nvSpPr>
          <p:cNvPr id="10" name="Stern: 7 Zacken 9">
            <a:extLst>
              <a:ext uri="{FF2B5EF4-FFF2-40B4-BE49-F238E27FC236}">
                <a16:creationId xmlns:a16="http://schemas.microsoft.com/office/drawing/2014/main" id="{4FA8348D-0E6B-43E5-A8E6-0CAEA4AAAD3E}"/>
              </a:ext>
            </a:extLst>
          </p:cNvPr>
          <p:cNvSpPr/>
          <p:nvPr/>
        </p:nvSpPr>
        <p:spPr>
          <a:xfrm>
            <a:off x="7534104" y="4467497"/>
            <a:ext cx="2277292" cy="194444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Wie befähige ich </a:t>
            </a:r>
            <a:r>
              <a:rPr lang="de-DE" dirty="0" err="1"/>
              <a:t>SuS</a:t>
            </a:r>
            <a:r>
              <a:rPr lang="de-DE" dirty="0"/>
              <a:t> dazu? </a:t>
            </a:r>
          </a:p>
        </p:txBody>
      </p:sp>
    </p:spTree>
    <p:extLst>
      <p:ext uri="{BB962C8B-B14F-4D97-AF65-F5344CB8AC3E}">
        <p14:creationId xmlns:p14="http://schemas.microsoft.com/office/powerpoint/2010/main" val="2739296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E9CDADD-A3DD-4FC1-B079-5364828021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0857" y="1890926"/>
            <a:ext cx="10546080" cy="4032448"/>
          </a:xfrm>
        </p:spPr>
        <p:txBody>
          <a:bodyPr anchor="t">
            <a:normAutofit/>
          </a:bodyPr>
          <a:lstStyle/>
          <a:p>
            <a:pPr marL="109728" indent="0">
              <a:buNone/>
            </a:pPr>
            <a:r>
              <a:rPr lang="de-DE" sz="2800" dirty="0"/>
              <a:t>Lernchancen durch Multisensualität von Erklärvideos: </a:t>
            </a:r>
            <a:br>
              <a:rPr lang="de-DE" sz="2800" dirty="0"/>
            </a:br>
            <a:br>
              <a:rPr lang="de-DE" sz="2800" dirty="0"/>
            </a:br>
            <a:r>
              <a:rPr lang="de-DE" sz="2800" dirty="0"/>
              <a:t>Sie sprechen viele Kanäle gleichzeitig an: Text – Bild – Bewegtbild – Stimme – Sounds – Musik – Farben – Symbole … und das muss technisch gar nicht aufwendig gestaltet werden!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9C14B7F-7B65-4EC9-89B2-BC14E25A2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0000"/>
            <a:ext cx="10972800" cy="1066800"/>
          </a:xfrm>
        </p:spPr>
        <p:txBody>
          <a:bodyPr/>
          <a:lstStyle/>
          <a:p>
            <a:r>
              <a:rPr lang="de-DE" dirty="0"/>
              <a:t>Warum jetzt auch noch Erklärvideos ??? 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D37AA32-22EE-47BD-A93A-C56530C84746}"/>
              </a:ext>
            </a:extLst>
          </p:cNvPr>
          <p:cNvSpPr/>
          <p:nvPr/>
        </p:nvSpPr>
        <p:spPr>
          <a:xfrm>
            <a:off x="1951365" y="5003074"/>
            <a:ext cx="8577298" cy="920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dirty="0"/>
              <a:t>Siehe auch Sebastian Arnold/ Jonas Zech,</a:t>
            </a:r>
            <a:r>
              <a:rPr lang="de-DE" b="1" dirty="0"/>
              <a:t> Kleine Didaktik des Erklärvideos, </a:t>
            </a:r>
            <a:r>
              <a:rPr lang="de-DE" dirty="0"/>
              <a:t> (2019), S. 8. </a:t>
            </a:r>
          </a:p>
        </p:txBody>
      </p:sp>
    </p:spTree>
    <p:extLst>
      <p:ext uri="{BB962C8B-B14F-4D97-AF65-F5344CB8AC3E}">
        <p14:creationId xmlns:p14="http://schemas.microsoft.com/office/powerpoint/2010/main" val="289663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E9CDADD-A3DD-4FC1-B079-5364828021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0857" y="1890926"/>
            <a:ext cx="10519954" cy="4810320"/>
          </a:xfrm>
        </p:spPr>
        <p:txBody>
          <a:bodyPr anchor="t">
            <a:normAutofit fontScale="92500" lnSpcReduction="20000"/>
          </a:bodyPr>
          <a:lstStyle/>
          <a:p>
            <a:pPr marL="109728" indent="0">
              <a:buNone/>
            </a:pPr>
            <a:r>
              <a:rPr lang="de-DE" sz="2800" b="1" dirty="0"/>
              <a:t>Filmen mit dem </a:t>
            </a:r>
            <a:r>
              <a:rPr lang="de-DE" sz="2800" b="1" dirty="0" err="1"/>
              <a:t>Ipad</a:t>
            </a:r>
            <a:r>
              <a:rPr lang="de-DE" sz="2800" b="1" dirty="0"/>
              <a:t>:</a:t>
            </a:r>
          </a:p>
          <a:p>
            <a:pPr marL="109728" indent="0">
              <a:buNone/>
            </a:pPr>
            <a:r>
              <a:rPr lang="de-DE" sz="2800" b="1" dirty="0"/>
              <a:t>Abfilmen im Stil von „Mr. Wissen </a:t>
            </a:r>
            <a:r>
              <a:rPr lang="de-DE" sz="2800" b="1" dirty="0" err="1"/>
              <a:t>to</a:t>
            </a:r>
            <a:r>
              <a:rPr lang="de-DE" sz="2800" b="1" dirty="0"/>
              <a:t> </a:t>
            </a:r>
            <a:r>
              <a:rPr lang="de-DE" sz="2800" b="1" dirty="0" err="1"/>
              <a:t>go</a:t>
            </a:r>
            <a:r>
              <a:rPr lang="de-DE" sz="2800" b="1" dirty="0"/>
              <a:t>“ würde ich vermeiden!</a:t>
            </a:r>
          </a:p>
          <a:p>
            <a:pPr marL="109728" indent="0">
              <a:buNone/>
            </a:pPr>
            <a:r>
              <a:rPr lang="de-DE" sz="2800" dirty="0"/>
              <a:t>Hierzu großes schauspielerisches Talent nötig, um einigermaßen professionell zu wirken. Außerdem werden </a:t>
            </a:r>
            <a:r>
              <a:rPr lang="de-DE" sz="2800" dirty="0" err="1"/>
              <a:t>SuS</a:t>
            </a:r>
            <a:r>
              <a:rPr lang="de-DE" sz="2800" dirty="0"/>
              <a:t> dadurch sehr exponiert. Stattdessen Fokussierung auf Stimme, Hilfsmittel oder „Puppen“, z.B.: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800" dirty="0"/>
              <a:t>Einzeln fotografierte </a:t>
            </a:r>
            <a:r>
              <a:rPr lang="de-DE" sz="2800" b="1" dirty="0"/>
              <a:t>Bilder oder Trickfilm mit Playmobil-männchen</a:t>
            </a:r>
            <a:r>
              <a:rPr lang="de-DE" sz="2800" dirty="0"/>
              <a:t> (z.B. mit </a:t>
            </a:r>
            <a:r>
              <a:rPr lang="de-DE" sz="2800" dirty="0" err="1"/>
              <a:t>IMovie</a:t>
            </a:r>
            <a:r>
              <a:rPr lang="de-DE" sz="2800" dirty="0"/>
              <a:t>)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800" dirty="0"/>
              <a:t>Gezeichnete Bilder/ </a:t>
            </a:r>
            <a:r>
              <a:rPr lang="de-DE" sz="2800" dirty="0" err="1"/>
              <a:t>Graphic</a:t>
            </a:r>
            <a:r>
              <a:rPr lang="de-DE" sz="2800" dirty="0"/>
              <a:t> </a:t>
            </a:r>
            <a:r>
              <a:rPr lang="de-DE" sz="2800" dirty="0" err="1"/>
              <a:t>Novels</a:t>
            </a:r>
            <a:r>
              <a:rPr lang="de-DE" sz="2800" dirty="0"/>
              <a:t> können ebenfalls als Diashow/ Trickfilm effektvoll montiert und durch eingesprochene Texte untermalt werden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800" b="1" dirty="0"/>
              <a:t>„</a:t>
            </a:r>
            <a:r>
              <a:rPr lang="de-DE" sz="2800" b="1" dirty="0" err="1"/>
              <a:t>Handmade</a:t>
            </a:r>
            <a:r>
              <a:rPr lang="de-DE" sz="2800" b="1" dirty="0"/>
              <a:t>“ - Legetechnik:</a:t>
            </a:r>
            <a:r>
              <a:rPr lang="de-DE" sz="2800" dirty="0"/>
              <a:t> Text wird gesprochen, Schriftzeichen/ Symbole/ Personen werden gezeichnet und ins Bild geschoben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9C14B7F-7B65-4EC9-89B2-BC14E25A2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0000"/>
            <a:ext cx="10972800" cy="1066800"/>
          </a:xfrm>
        </p:spPr>
        <p:txBody>
          <a:bodyPr/>
          <a:lstStyle/>
          <a:p>
            <a:r>
              <a:rPr lang="de-DE" dirty="0"/>
              <a:t>Warum jetzt auch noch Erklärvideos ??? Einige Stile</a:t>
            </a:r>
          </a:p>
        </p:txBody>
      </p:sp>
    </p:spTree>
    <p:extLst>
      <p:ext uri="{BB962C8B-B14F-4D97-AF65-F5344CB8AC3E}">
        <p14:creationId xmlns:p14="http://schemas.microsoft.com/office/powerpoint/2010/main" val="319484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E9CDADD-A3DD-4FC1-B079-5364828021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0857" y="1890926"/>
            <a:ext cx="10519954" cy="4810320"/>
          </a:xfrm>
        </p:spPr>
        <p:txBody>
          <a:bodyPr anchor="t">
            <a:normAutofit lnSpcReduction="10000"/>
          </a:bodyPr>
          <a:lstStyle/>
          <a:p>
            <a:pPr marL="109728" indent="0">
              <a:buNone/>
            </a:pPr>
            <a:r>
              <a:rPr lang="de-DE" sz="2800" b="1" dirty="0"/>
              <a:t>Nachteile/ Vorsicht: </a:t>
            </a:r>
          </a:p>
          <a:p>
            <a:pPr marL="109728" indent="0">
              <a:buNone/>
            </a:pPr>
            <a:r>
              <a:rPr lang="de-DE" sz="2800" dirty="0"/>
              <a:t>Vor allem Apps wie „</a:t>
            </a:r>
            <a:r>
              <a:rPr lang="de-DE" sz="2800" dirty="0" err="1"/>
              <a:t>Explanitiy</a:t>
            </a:r>
            <a:r>
              <a:rPr lang="de-DE" sz="2800" dirty="0"/>
              <a:t>“, die eine Reihe von Bildsymbolen vorgeben, können auch ungewollt Fallstricke liefern: 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800" b="1" dirty="0"/>
              <a:t>Historische Sachverhalte </a:t>
            </a:r>
            <a:r>
              <a:rPr lang="de-DE" sz="2800" dirty="0"/>
              <a:t>unterscheiden sich von aktuellen, müssen jeweils angepasst werden (z.B. gab es 1938 keine deutsche Flagge in den Farben „schwarz-rot-gold“) 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800" dirty="0"/>
              <a:t>Vorsicht auch bei </a:t>
            </a:r>
            <a:r>
              <a:rPr lang="de-DE" sz="2800" b="1" dirty="0"/>
              <a:t>Aktualisierungen</a:t>
            </a:r>
            <a:r>
              <a:rPr lang="de-DE" sz="2800" dirty="0"/>
              <a:t>: z.B. Weltwirtschaftskrise der 1920er Jahre nicht von heute her denken (z.B. durch Schließen von Pizzerien gekennzeichnet – die gab es damals noch nicht in Deutschland )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9C14B7F-7B65-4EC9-89B2-BC14E25A2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0000"/>
            <a:ext cx="10972800" cy="1066800"/>
          </a:xfrm>
        </p:spPr>
        <p:txBody>
          <a:bodyPr/>
          <a:lstStyle/>
          <a:p>
            <a:r>
              <a:rPr lang="de-DE" dirty="0"/>
              <a:t>Warum jetzt auch noch Erklärvideos ??? Einige Stile</a:t>
            </a:r>
          </a:p>
        </p:txBody>
      </p:sp>
    </p:spTree>
    <p:extLst>
      <p:ext uri="{BB962C8B-B14F-4D97-AF65-F5344CB8AC3E}">
        <p14:creationId xmlns:p14="http://schemas.microsoft.com/office/powerpoint/2010/main" val="355767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E9CDADD-A3DD-4FC1-B079-5364828021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0857" y="1890926"/>
            <a:ext cx="10519954" cy="4810320"/>
          </a:xfrm>
        </p:spPr>
        <p:txBody>
          <a:bodyPr anchor="t">
            <a:normAutofit/>
          </a:bodyPr>
          <a:lstStyle/>
          <a:p>
            <a:pPr marL="109728" indent="0">
              <a:buNone/>
            </a:pPr>
            <a:r>
              <a:rPr lang="de-DE" sz="2800" dirty="0"/>
              <a:t>Vorsicht auch bei der </a:t>
            </a:r>
            <a:r>
              <a:rPr lang="de-DE" sz="2800" b="1" dirty="0"/>
              <a:t>Übernahme zeitgenössischer Stereotypien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800" dirty="0"/>
              <a:t>z.B. in der NS-Zeit rassistisch beeinflusste Darstellungen der „Juden“ oder der „Arier“ – durch Abzeichnen können sich hier die Stereotype wiederholen! Darstellungen also jeweils klar kontextualisieren! 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800" dirty="0"/>
              <a:t>Bei der Vorbereitung am besten Vorabversion durch Lehrkraft sichten, nach mühevoller Filmarbeit sind </a:t>
            </a:r>
            <a:r>
              <a:rPr lang="de-DE" sz="2800" dirty="0" err="1"/>
              <a:t>SuS</a:t>
            </a:r>
            <a:r>
              <a:rPr lang="de-DE" sz="2800" dirty="0"/>
              <a:t> wenig bereit, alles noch einmal zu filmen, wenn sachliche Fehler vorliegen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9C14B7F-7B65-4EC9-89B2-BC14E25A2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0000"/>
            <a:ext cx="10972800" cy="1066800"/>
          </a:xfrm>
        </p:spPr>
        <p:txBody>
          <a:bodyPr/>
          <a:lstStyle/>
          <a:p>
            <a:r>
              <a:rPr lang="de-DE" dirty="0"/>
              <a:t>Warum jetzt auch noch Erklärvideos ??? Einige Stile</a:t>
            </a:r>
          </a:p>
        </p:txBody>
      </p:sp>
    </p:spTree>
    <p:extLst>
      <p:ext uri="{BB962C8B-B14F-4D97-AF65-F5344CB8AC3E}">
        <p14:creationId xmlns:p14="http://schemas.microsoft.com/office/powerpoint/2010/main" val="3156199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E9CDADD-A3DD-4FC1-B079-5364828021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0857" y="1890926"/>
            <a:ext cx="10519954" cy="4810320"/>
          </a:xfrm>
        </p:spPr>
        <p:txBody>
          <a:bodyPr anchor="t">
            <a:normAutofit/>
          </a:bodyPr>
          <a:lstStyle/>
          <a:p>
            <a:pPr marL="109728" indent="0">
              <a:buNone/>
            </a:pPr>
            <a:r>
              <a:rPr lang="de-DE" sz="2800" b="1" dirty="0"/>
              <a:t>Diashow mittels Power Point: </a:t>
            </a:r>
            <a:r>
              <a:rPr lang="de-DE" sz="2800" dirty="0"/>
              <a:t>Bildschirmpräsentation aufzeichnen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800" dirty="0"/>
              <a:t>Vorteile: leicht herzustellen, wenig Technikkenntnisse notwendig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800" dirty="0"/>
              <a:t>Auch hier kann Text eingesprochen werden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800" dirty="0"/>
              <a:t>Nachteile/ Vorsicht: Auch hier gelten Urheberrechte, bei der Einbindung von Bildern, Karten, Texten am besten auf gemeinfreie Ressourcen zurückgreifen (CC 0) oder selber machen</a:t>
            </a:r>
          </a:p>
          <a:p>
            <a:pPr marL="109728" indent="0">
              <a:buNone/>
            </a:pPr>
            <a:r>
              <a:rPr lang="de-DE" sz="2800" dirty="0"/>
              <a:t>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9C14B7F-7B65-4EC9-89B2-BC14E25A2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0000"/>
            <a:ext cx="10972800" cy="1066800"/>
          </a:xfrm>
        </p:spPr>
        <p:txBody>
          <a:bodyPr/>
          <a:lstStyle/>
          <a:p>
            <a:r>
              <a:rPr lang="de-DE" dirty="0"/>
              <a:t>Warum jetzt auch noch Erklärvideos ??? Einige Stile</a:t>
            </a:r>
          </a:p>
        </p:txBody>
      </p:sp>
    </p:spTree>
    <p:extLst>
      <p:ext uri="{BB962C8B-B14F-4D97-AF65-F5344CB8AC3E}">
        <p14:creationId xmlns:p14="http://schemas.microsoft.com/office/powerpoint/2010/main" val="417414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E9CDADD-A3DD-4FC1-B079-5364828021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1846799"/>
            <a:ext cx="11369042" cy="5220207"/>
          </a:xfrm>
        </p:spPr>
        <p:txBody>
          <a:bodyPr anchor="t">
            <a:normAutofit fontScale="92500" lnSpcReduction="20000"/>
          </a:bodyPr>
          <a:lstStyle/>
          <a:p>
            <a:pPr marL="109728" indent="0">
              <a:buNone/>
            </a:pPr>
            <a:r>
              <a:rPr lang="de-DE" sz="2800" dirty="0"/>
              <a:t>Fazit: Lernchancen</a:t>
            </a:r>
          </a:p>
          <a:p>
            <a:pPr marL="109728" indent="0">
              <a:buNone/>
            </a:pPr>
            <a:endParaRPr lang="de-DE" sz="2800" dirty="0"/>
          </a:p>
          <a:p>
            <a:pPr marL="109728" indent="0">
              <a:buNone/>
            </a:pPr>
            <a:r>
              <a:rPr lang="de-DE" sz="2800" dirty="0"/>
              <a:t>Multisensualität von Erklärvideos:</a:t>
            </a:r>
          </a:p>
          <a:p>
            <a:pPr>
              <a:buFontTx/>
              <a:buChar char="-"/>
            </a:pPr>
            <a:r>
              <a:rPr lang="de-DE" sz="2800" dirty="0"/>
              <a:t>Hohe Anschaulichkeit </a:t>
            </a:r>
          </a:p>
          <a:p>
            <a:pPr>
              <a:buFontTx/>
              <a:buChar char="-"/>
            </a:pPr>
            <a:r>
              <a:rPr lang="de-DE" sz="2800" dirty="0"/>
              <a:t>Mehrkanaliges Lernen </a:t>
            </a:r>
          </a:p>
          <a:p>
            <a:pPr marL="109728" indent="0">
              <a:buNone/>
            </a:pPr>
            <a:br>
              <a:rPr lang="de-DE" sz="2800" dirty="0"/>
            </a:br>
            <a:r>
              <a:rPr lang="de-DE" sz="2800" dirty="0"/>
              <a:t>Durch </a:t>
            </a:r>
            <a:r>
              <a:rPr lang="de-DE" sz="2800" dirty="0" err="1"/>
              <a:t>Pausetaste</a:t>
            </a:r>
            <a:r>
              <a:rPr lang="de-DE" sz="2800" dirty="0"/>
              <a:t> und Wiederholbarkeit: </a:t>
            </a:r>
          </a:p>
          <a:p>
            <a:pPr marL="109728" indent="0">
              <a:buNone/>
            </a:pPr>
            <a:r>
              <a:rPr lang="de-DE" sz="2800" dirty="0"/>
              <a:t>Entlastung bei der Informationsverarbeitung</a:t>
            </a:r>
          </a:p>
          <a:p>
            <a:pPr marL="109728" indent="0">
              <a:buNone/>
            </a:pPr>
            <a:r>
              <a:rPr lang="de-DE" sz="2800" dirty="0"/>
              <a:t>Einsetzbarkeit in Übungsphasen</a:t>
            </a:r>
          </a:p>
          <a:p>
            <a:pPr marL="109728" indent="0">
              <a:buNone/>
            </a:pPr>
            <a:br>
              <a:rPr lang="de-DE" sz="2800" dirty="0"/>
            </a:br>
            <a:r>
              <a:rPr lang="de-DE" sz="2800" dirty="0"/>
              <a:t>Durch das Erklären wird Lerntechnik des „</a:t>
            </a:r>
            <a:r>
              <a:rPr lang="de-DE" sz="2800" dirty="0" err="1"/>
              <a:t>Active</a:t>
            </a:r>
            <a:r>
              <a:rPr lang="de-DE" sz="2800" dirty="0"/>
              <a:t> Recall“ angewendet  </a:t>
            </a:r>
          </a:p>
          <a:p>
            <a:pPr>
              <a:buFontTx/>
              <a:buChar char="-"/>
            </a:pPr>
            <a:endParaRPr lang="de-DE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9728" indent="0">
              <a:buNone/>
            </a:pPr>
            <a:br>
              <a:rPr lang="de-DE" sz="2800" dirty="0"/>
            </a:br>
            <a:endParaRPr lang="de-DE" sz="28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9C14B7F-7B65-4EC9-89B2-BC14E25A2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0000"/>
            <a:ext cx="10972800" cy="1066800"/>
          </a:xfrm>
        </p:spPr>
        <p:txBody>
          <a:bodyPr/>
          <a:lstStyle/>
          <a:p>
            <a:r>
              <a:rPr lang="de-DE" dirty="0"/>
              <a:t>Warum jetzt auch noch Erklärvideos ??? </a:t>
            </a:r>
          </a:p>
        </p:txBody>
      </p:sp>
      <p:pic>
        <p:nvPicPr>
          <p:cNvPr id="3074" name="Picture 2" descr="Computer, Person, kreativ, Videospiel, spielen, Zuhause, Jugend, Büro, Zimmer, modern, Innenministerium, Bildung, Klassenzimmer, Kinder, glücklich, anzeigen, Lernen, Unternehmen, Erfolg, Sieg, Laptops, Notizbücher">
            <a:extLst>
              <a:ext uri="{FF2B5EF4-FFF2-40B4-BE49-F238E27FC236}">
                <a16:creationId xmlns:a16="http://schemas.microsoft.com/office/drawing/2014/main" id="{7C13228E-7C3F-4FD4-A5D2-5557F92C60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9"/>
          <a:stretch/>
        </p:blipFill>
        <p:spPr bwMode="auto">
          <a:xfrm>
            <a:off x="9035094" y="2530131"/>
            <a:ext cx="2779171" cy="2032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0D81BDF6-70CD-4EC1-88F7-9FA4E72F68FD}"/>
              </a:ext>
            </a:extLst>
          </p:cNvPr>
          <p:cNvSpPr/>
          <p:nvPr/>
        </p:nvSpPr>
        <p:spPr>
          <a:xfrm>
            <a:off x="5427797" y="6354866"/>
            <a:ext cx="64812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Foto: https://pxhere.com/de/photo/764632  CC O gemeinfrei</a:t>
            </a:r>
          </a:p>
        </p:txBody>
      </p:sp>
    </p:spTree>
    <p:extLst>
      <p:ext uri="{BB962C8B-B14F-4D97-AF65-F5344CB8AC3E}">
        <p14:creationId xmlns:p14="http://schemas.microsoft.com/office/powerpoint/2010/main" val="3572327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8A02798-5427-4B7C-840B-DC0B78AC13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Besonders relevante Inhalte (z.B. wichtiger Lernstoff vor Klausuren und Klassenarbeiten oder zur </a:t>
            </a:r>
            <a:r>
              <a:rPr lang="de-DE" dirty="0" err="1"/>
              <a:t>Abivorbereitung</a:t>
            </a:r>
            <a:r>
              <a:rPr lang="de-DE" dirty="0"/>
              <a:t>) </a:t>
            </a:r>
          </a:p>
          <a:p>
            <a:r>
              <a:rPr lang="de-DE" dirty="0"/>
              <a:t>Wenn besonders abstrakte Lerninhalte (z.B. Begriffe) vom Medium des Videos profitieren (z.B. durch höhere Anschaulichkeit) </a:t>
            </a:r>
          </a:p>
          <a:p>
            <a:r>
              <a:rPr lang="de-DE" dirty="0"/>
              <a:t>Wenn durch Projekte nachhaltige Produkte entstehen können </a:t>
            </a:r>
            <a:br>
              <a:rPr lang="de-DE" dirty="0"/>
            </a:br>
            <a:r>
              <a:rPr lang="de-DE" dirty="0"/>
              <a:t>(z.B. Gedenkkultur wie „Stolpersteinprojekte“) </a:t>
            </a:r>
          </a:p>
          <a:p>
            <a:r>
              <a:rPr lang="de-DE" dirty="0"/>
              <a:t>Wenn eher weniger motivierende Unterrichtsinhalte, die aus</a:t>
            </a:r>
            <a:br>
              <a:rPr lang="de-DE" dirty="0"/>
            </a:br>
            <a:r>
              <a:rPr lang="de-DE" dirty="0"/>
              <a:t>der Sicht der Lehrperson jedoch wichtige Unterrichtsziele</a:t>
            </a:r>
            <a:br>
              <a:rPr lang="de-DE" dirty="0"/>
            </a:br>
            <a:r>
              <a:rPr lang="de-DE" dirty="0"/>
              <a:t>verfolgen (z.B. Historikertext zur Vertiefung), motivierend</a:t>
            </a:r>
            <a:br>
              <a:rPr lang="de-DE" dirty="0"/>
            </a:br>
            <a:r>
              <a:rPr lang="de-DE" dirty="0"/>
              <a:t>aufbereitet werden können 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62521EA-0AA0-4086-8D24-C83F0A166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Wann lohnt sich das Herstellen eines Erklärvideos mit Schüler*innen? </a:t>
            </a:r>
          </a:p>
        </p:txBody>
      </p:sp>
      <p:sp>
        <p:nvSpPr>
          <p:cNvPr id="4" name="Sprechblase: rechteckig mit abgerundeten Ecken 3">
            <a:extLst>
              <a:ext uri="{FF2B5EF4-FFF2-40B4-BE49-F238E27FC236}">
                <a16:creationId xmlns:a16="http://schemas.microsoft.com/office/drawing/2014/main" id="{63A3DD7D-E660-472C-9761-FB04DE63708C}"/>
              </a:ext>
            </a:extLst>
          </p:cNvPr>
          <p:cNvSpPr/>
          <p:nvPr/>
        </p:nvSpPr>
        <p:spPr>
          <a:xfrm>
            <a:off x="9353006" y="3863024"/>
            <a:ext cx="2595154" cy="1345474"/>
          </a:xfrm>
          <a:prstGeom prst="wedgeRoundRectCallout">
            <a:avLst>
              <a:gd name="adj1" fmla="val -76963"/>
              <a:gd name="adj2" fmla="val 3760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Wo ist dann der </a:t>
            </a:r>
          </a:p>
          <a:p>
            <a:pPr algn="ctr"/>
            <a:r>
              <a:rPr lang="de-DE" dirty="0"/>
              <a:t>Unterschied zum Referat? 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B63E5062-B83B-4C69-B482-00F33AE463B5}"/>
              </a:ext>
            </a:extLst>
          </p:cNvPr>
          <p:cNvSpPr/>
          <p:nvPr/>
        </p:nvSpPr>
        <p:spPr>
          <a:xfrm>
            <a:off x="1410789" y="5826151"/>
            <a:ext cx="7537268" cy="67830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Zu den ersten beiden Punkten siehe auch Sebastian Arnold/ Jonas Zech Kleine Didaktik des Erklärvideos (2019), S. 57ff.</a:t>
            </a:r>
          </a:p>
        </p:txBody>
      </p:sp>
    </p:spTree>
    <p:extLst>
      <p:ext uri="{BB962C8B-B14F-4D97-AF65-F5344CB8AC3E}">
        <p14:creationId xmlns:p14="http://schemas.microsoft.com/office/powerpoint/2010/main" val="258373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8A02798-5427-4B7C-840B-DC0B78AC13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de-DE" b="1" dirty="0"/>
              <a:t>Wiederholbarkeit: </a:t>
            </a:r>
          </a:p>
          <a:p>
            <a:pPr marL="109728" indent="0">
              <a:buNone/>
            </a:pPr>
            <a:r>
              <a:rPr lang="de-DE" dirty="0"/>
              <a:t>Besonders in Übungsphasen hilfreich (Erklärvideo als Lernprodukt) </a:t>
            </a:r>
          </a:p>
          <a:p>
            <a:pPr marL="109728" indent="0">
              <a:buNone/>
            </a:pPr>
            <a:r>
              <a:rPr lang="de-DE" dirty="0"/>
              <a:t>Auch Auswertung durch Lehrer*in wird erleichtert (Bewertung, z.B. von Projekten oder GFS als Erklärvideo)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de-DE" dirty="0"/>
              <a:t>als Ergänzung zum Referat sinnvoll</a:t>
            </a:r>
          </a:p>
          <a:p>
            <a:pPr marL="109728" indent="0">
              <a:buNone/>
            </a:pPr>
            <a:r>
              <a:rPr lang="de-DE" b="1" dirty="0"/>
              <a:t>Motivation: </a:t>
            </a:r>
          </a:p>
          <a:p>
            <a:pPr marL="109728" indent="0">
              <a:buNone/>
            </a:pPr>
            <a:r>
              <a:rPr lang="de-DE" dirty="0"/>
              <a:t>Hoher Stellenwert in Alltagspraxis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de-DE" dirty="0"/>
              <a:t>Selbstwirksamkeit („Ich kann das auch“!)</a:t>
            </a:r>
          </a:p>
          <a:p>
            <a:pPr marL="109728" indent="0">
              <a:buNone/>
            </a:pPr>
            <a:r>
              <a:rPr lang="de-DE" dirty="0"/>
              <a:t>Spielerischer Charakter beim Erstellen motiviert</a:t>
            </a:r>
          </a:p>
          <a:p>
            <a:pPr marL="109728" indent="0">
              <a:buNone/>
            </a:pPr>
            <a:r>
              <a:rPr lang="de-DE" b="1" dirty="0"/>
              <a:t>Präsentationsmöglichkeiten: </a:t>
            </a:r>
          </a:p>
          <a:p>
            <a:pPr marL="109728" indent="0">
              <a:buNone/>
            </a:pPr>
            <a:r>
              <a:rPr lang="de-DE" dirty="0"/>
              <a:t>Wiederverwenden gelungener Erklärvideos als Modelle, Veröffentlichung von Erklärvideos am Ende einer Projektphase in </a:t>
            </a:r>
            <a:r>
              <a:rPr lang="de-DE" dirty="0" err="1"/>
              <a:t>Moodle</a:t>
            </a:r>
            <a:r>
              <a:rPr lang="de-DE" dirty="0"/>
              <a:t>, auf der Homepage …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62521EA-0AA0-4086-8D24-C83F0A166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„Mehrwert“ des Erklärvideos </a:t>
            </a:r>
          </a:p>
        </p:txBody>
      </p:sp>
      <p:sp>
        <p:nvSpPr>
          <p:cNvPr id="4" name="Sprechblase: rechteckig mit abgerundeten Ecken 3">
            <a:extLst>
              <a:ext uri="{FF2B5EF4-FFF2-40B4-BE49-F238E27FC236}">
                <a16:creationId xmlns:a16="http://schemas.microsoft.com/office/drawing/2014/main" id="{63A3DD7D-E660-472C-9761-FB04DE63708C}"/>
              </a:ext>
            </a:extLst>
          </p:cNvPr>
          <p:cNvSpPr/>
          <p:nvPr/>
        </p:nvSpPr>
        <p:spPr>
          <a:xfrm>
            <a:off x="9104813" y="692696"/>
            <a:ext cx="2595154" cy="1345474"/>
          </a:xfrm>
          <a:prstGeom prst="wedgeRoundRectCallout">
            <a:avLst>
              <a:gd name="adj1" fmla="val -77466"/>
              <a:gd name="adj2" fmla="val 4925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Wo ist dann der </a:t>
            </a:r>
          </a:p>
          <a:p>
            <a:pPr algn="ctr"/>
            <a:r>
              <a:rPr lang="de-DE" dirty="0"/>
              <a:t>Unterschied zum Referat? 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29F3851-7FE5-4C42-BC2D-D78A23F28CF7}"/>
              </a:ext>
            </a:extLst>
          </p:cNvPr>
          <p:cNvSpPr/>
          <p:nvPr/>
        </p:nvSpPr>
        <p:spPr>
          <a:xfrm>
            <a:off x="1567545" y="5879248"/>
            <a:ext cx="7537268" cy="67830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Zu den ersten beiden Punkten siehe auch Sebastian Arnold/ Jonas Zech Kleine Didaktik des Erklärvideos (2019), S. 55ff.</a:t>
            </a:r>
          </a:p>
        </p:txBody>
      </p:sp>
    </p:spTree>
    <p:extLst>
      <p:ext uri="{BB962C8B-B14F-4D97-AF65-F5344CB8AC3E}">
        <p14:creationId xmlns:p14="http://schemas.microsoft.com/office/powerpoint/2010/main" val="3462012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BF7C537-2C8D-452B-B8F5-F9C3C49DF3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de-DE" sz="2800" dirty="0"/>
              <a:t>Grundsätzliche Fragen:</a:t>
            </a:r>
          </a:p>
          <a:p>
            <a:r>
              <a:rPr lang="de-DE" sz="2800" dirty="0"/>
              <a:t>Wie </a:t>
            </a:r>
            <a:r>
              <a:rPr lang="de-DE" sz="2800" b="1" dirty="0"/>
              <a:t>technisch</a:t>
            </a:r>
            <a:r>
              <a:rPr lang="de-DE" sz="2800" dirty="0"/>
              <a:t> anspruchsvoll soll ein Erklärvideo sein? (Ausstattung, </a:t>
            </a:r>
            <a:r>
              <a:rPr lang="de-DE" sz="2800" dirty="0" err="1"/>
              <a:t>know</a:t>
            </a:r>
            <a:r>
              <a:rPr lang="de-DE" sz="2800" dirty="0"/>
              <a:t> </a:t>
            </a:r>
            <a:r>
              <a:rPr lang="de-DE" sz="2800" dirty="0" err="1"/>
              <a:t>how</a:t>
            </a:r>
            <a:r>
              <a:rPr lang="de-DE" sz="2800" dirty="0"/>
              <a:t>, bring </a:t>
            </a:r>
            <a:r>
              <a:rPr lang="de-DE" sz="2800" dirty="0" err="1"/>
              <a:t>your</a:t>
            </a:r>
            <a:r>
              <a:rPr lang="de-DE" sz="2800" dirty="0"/>
              <a:t> own </a:t>
            </a:r>
            <a:r>
              <a:rPr lang="de-DE" sz="2800" dirty="0" err="1"/>
              <a:t>device</a:t>
            </a:r>
            <a:r>
              <a:rPr lang="de-DE" sz="2800" dirty="0"/>
              <a:t> …?)</a:t>
            </a:r>
          </a:p>
          <a:p>
            <a:r>
              <a:rPr lang="de-DE" sz="2800" dirty="0"/>
              <a:t>Wie </a:t>
            </a:r>
            <a:r>
              <a:rPr lang="de-DE" sz="2800" b="1" dirty="0"/>
              <a:t>aufwändig </a:t>
            </a:r>
            <a:r>
              <a:rPr lang="de-DE" sz="2800" dirty="0"/>
              <a:t>soll es gestaltet werden (auch: Wie viel </a:t>
            </a:r>
            <a:r>
              <a:rPr lang="de-DE" sz="2800" b="1" dirty="0"/>
              <a:t>Zeit</a:t>
            </a:r>
            <a:r>
              <a:rPr lang="de-DE" sz="2800" dirty="0"/>
              <a:t> steht mir zur Verfügung?)</a:t>
            </a:r>
          </a:p>
          <a:p>
            <a:r>
              <a:rPr lang="de-DE" sz="2800" dirty="0"/>
              <a:t>Ist Erklärvideo eine Präsentationsform am Ende einer </a:t>
            </a:r>
            <a:r>
              <a:rPr lang="de-DE" sz="2800" b="1" dirty="0"/>
              <a:t>Projektphase</a:t>
            </a:r>
            <a:r>
              <a:rPr lang="de-DE" sz="2800" dirty="0"/>
              <a:t>? </a:t>
            </a:r>
          </a:p>
          <a:p>
            <a:r>
              <a:rPr lang="de-DE" sz="2800" dirty="0"/>
              <a:t>Baue ich Erklärvideos in den </a:t>
            </a:r>
            <a:r>
              <a:rPr lang="de-DE" sz="2800" b="1" dirty="0"/>
              <a:t>„normalen“ Unterricht </a:t>
            </a:r>
            <a:r>
              <a:rPr lang="de-DE" sz="2800" dirty="0"/>
              <a:t>ein? </a:t>
            </a:r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7B5B7B1-5AC6-4D89-8D5B-1A9DDFF79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Erklärvideos selber erstellen </a:t>
            </a:r>
          </a:p>
        </p:txBody>
      </p:sp>
    </p:spTree>
    <p:extLst>
      <p:ext uri="{BB962C8B-B14F-4D97-AF65-F5344CB8AC3E}">
        <p14:creationId xmlns:p14="http://schemas.microsoft.com/office/powerpoint/2010/main" val="288473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92D6BBD-591E-46F3-B27D-3D0D1B5379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de-DE" b="1" dirty="0"/>
              <a:t>Erklärvideos </a:t>
            </a:r>
            <a:r>
              <a:rPr lang="de-DE" dirty="0"/>
              <a:t>sind Filme, in denen erläutert wird, wie man etwas macht oder wie etwas funktioniert, bzw. in denen abstrakte Konzepte und Zusammenhänge erklärt werden. […]</a:t>
            </a:r>
            <a:r>
              <a:rPr lang="de-DE" baseline="30000" dirty="0"/>
              <a:t> </a:t>
            </a:r>
          </a:p>
          <a:p>
            <a:pPr marL="109728" indent="0">
              <a:buNone/>
            </a:pPr>
            <a:r>
              <a:rPr lang="de-DE" dirty="0"/>
              <a:t>Die </a:t>
            </a:r>
            <a:r>
              <a:rPr lang="de-DE" b="1" dirty="0"/>
              <a:t>zumeist ein- bis dreiminütigen Videos </a:t>
            </a:r>
            <a:r>
              <a:rPr lang="de-DE" dirty="0"/>
              <a:t>erschöpfen Themen nicht, sondern zeigen die </a:t>
            </a:r>
            <a:r>
              <a:rPr lang="de-DE" b="1" dirty="0"/>
              <a:t>relevanten Punkte </a:t>
            </a:r>
            <a:r>
              <a:rPr lang="de-DE" dirty="0"/>
              <a:t>effizient auf.</a:t>
            </a:r>
            <a:r>
              <a:rPr lang="de-DE" baseline="30000" dirty="0"/>
              <a:t> </a:t>
            </a:r>
            <a:r>
              <a:rPr lang="de-DE" b="1" dirty="0"/>
              <a:t>Von Amateuren eigenproduzierte Erklärvideos</a:t>
            </a:r>
            <a:r>
              <a:rPr lang="de-DE" dirty="0"/>
              <a:t> […] variieren stark in den Themen sowie ihrer medialen und didaktischen Gestaltung. Dies reicht von </a:t>
            </a:r>
            <a:r>
              <a:rPr lang="de-DE" b="1" dirty="0"/>
              <a:t>einfachen Tutorials</a:t>
            </a:r>
            <a:r>
              <a:rPr lang="de-DE" dirty="0"/>
              <a:t>, in denen eine Tätigkeit im Sinne einer vollständigen Handlung vorgemacht und ggf. erläutert wird, bis hin zu didaktisch und medial aufwendig gestalteten Erklärvideos</a:t>
            </a:r>
            <a:r>
              <a:rPr lang="de-DE" sz="1800" dirty="0"/>
              <a:t>. </a:t>
            </a:r>
            <a:r>
              <a:rPr lang="de-DE" sz="1800" dirty="0">
                <a:hlinkClick r:id="rId3"/>
              </a:rPr>
              <a:t>https://de.wikipedia.org/wiki/Erkl%C3%A4rvideo</a:t>
            </a:r>
            <a:r>
              <a:rPr lang="de-DE" sz="1800" dirty="0"/>
              <a:t>, CC BY-SA 3.0 </a:t>
            </a:r>
            <a:endParaRPr lang="de-DE" sz="1800" b="1" dirty="0"/>
          </a:p>
          <a:p>
            <a:pPr marL="109728" indent="0">
              <a:buNone/>
            </a:pPr>
            <a:endParaRPr lang="de-DE" sz="1800" dirty="0"/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A6D5E64-15F4-405B-A079-629944E0A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sind Erklärvideos? </a:t>
            </a:r>
          </a:p>
        </p:txBody>
      </p:sp>
    </p:spTree>
    <p:extLst>
      <p:ext uri="{BB962C8B-B14F-4D97-AF65-F5344CB8AC3E}">
        <p14:creationId xmlns:p14="http://schemas.microsoft.com/office/powerpoint/2010/main" val="1866966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52B742D-74AA-47BA-8844-D96477673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15291"/>
            <a:ext cx="11336822" cy="495082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de-DE" sz="2800" b="1" dirty="0"/>
              <a:t>Erklärvideos brauchen mehr Zeit! </a:t>
            </a:r>
          </a:p>
          <a:p>
            <a:pPr marL="109728" indent="0">
              <a:buNone/>
            </a:pPr>
            <a:r>
              <a:rPr lang="de-DE" sz="2800" b="1" dirty="0"/>
              <a:t>Erklärvideos müssen vorbereitet werden: </a:t>
            </a:r>
            <a:br>
              <a:rPr lang="de-DE" sz="2800" b="1" dirty="0"/>
            </a:br>
            <a:endParaRPr lang="de-DE" sz="2800" b="1" dirty="0"/>
          </a:p>
          <a:p>
            <a:pPr>
              <a:buFontTx/>
              <a:buChar char="-"/>
            </a:pP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Inhaltlich (z.B. Worum geht es?)</a:t>
            </a:r>
          </a:p>
          <a:p>
            <a:pPr>
              <a:buFontTx/>
              <a:buChar char="-"/>
            </a:pP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Welchen Stil wählen wir? Bsp. Legetechnik („</a:t>
            </a:r>
            <a:r>
              <a:rPr lang="de-DE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handmade</a:t>
            </a: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“)?</a:t>
            </a:r>
            <a:b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Fertige Apps? Oder ganz einfach mit Power Point?)</a:t>
            </a:r>
          </a:p>
          <a:p>
            <a:pPr>
              <a:buFontTx/>
              <a:buChar char="-"/>
            </a:pP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Technisch (Mit welchen Geräten wird gefilmt? (Bring </a:t>
            </a:r>
            <a:r>
              <a:rPr lang="de-DE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your</a:t>
            </a: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own </a:t>
            </a:r>
            <a:r>
              <a:rPr lang="de-DE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device</a:t>
            </a: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? Schulgeräte?) </a:t>
            </a:r>
          </a:p>
          <a:p>
            <a:pPr>
              <a:buFontTx/>
              <a:buChar char="-"/>
            </a:pP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Wie sichern wir unsere Produkte und wie gelangen sie evtl. auch</a:t>
            </a:r>
            <a:b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zu den anderen Schüler*innen? (Plattformen wie </a:t>
            </a:r>
            <a:r>
              <a:rPr lang="de-DE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Moodle</a:t>
            </a: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nutzen?) </a:t>
            </a:r>
          </a:p>
          <a:p>
            <a:pPr>
              <a:buFontTx/>
              <a:buChar char="-"/>
            </a:pP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Wie wird das Erklärvideo bewertet? Schüler*innen mit einbeziehen?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7B57C87-0E40-4411-9D30-CBC6C81C3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lang="de-DE" dirty="0"/>
              <a:t>Was müssen Lehrer*innen alles bedenken? </a:t>
            </a:r>
          </a:p>
        </p:txBody>
      </p:sp>
    </p:spTree>
    <p:extLst>
      <p:ext uri="{BB962C8B-B14F-4D97-AF65-F5344CB8AC3E}">
        <p14:creationId xmlns:p14="http://schemas.microsoft.com/office/powerpoint/2010/main" val="1529065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52B742D-74AA-47BA-8844-D96477673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15291"/>
            <a:ext cx="10859589" cy="4950823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de-DE" b="1" dirty="0"/>
              <a:t>Erklärvideos müssen auch nachbereitet werden:</a:t>
            </a:r>
          </a:p>
          <a:p>
            <a:pPr>
              <a:buFontTx/>
              <a:buChar char="-"/>
            </a:pPr>
            <a:r>
              <a:rPr lang="de-DE" dirty="0"/>
              <a:t>Feedback organisieren (vorgefertigte Feedbackbogen nutzen? Z.B. bei Sebastian Arnold/ Jonas Zech, Kleine Didaktik des Erklärvideos (2019), </a:t>
            </a:r>
            <a:br>
              <a:rPr lang="de-DE" dirty="0"/>
            </a:br>
            <a:r>
              <a:rPr lang="de-DE" dirty="0"/>
              <a:t>S. 87)</a:t>
            </a:r>
          </a:p>
          <a:p>
            <a:pPr marL="109728" indent="0">
              <a:buNone/>
            </a:pPr>
            <a:endParaRPr lang="de-DE" dirty="0"/>
          </a:p>
          <a:p>
            <a:pPr>
              <a:buFontTx/>
              <a:buChar char="-"/>
            </a:pPr>
            <a:r>
              <a:rPr lang="de-DE" dirty="0"/>
              <a:t>Umgang mit Fehlern im Erklärvideo</a:t>
            </a:r>
            <a:br>
              <a:rPr lang="de-DE" dirty="0"/>
            </a:br>
            <a:r>
              <a:rPr lang="de-DE" dirty="0"/>
              <a:t>→ Vorabversion sichten und korrigieren? (Zeitfaktor!)</a:t>
            </a:r>
          </a:p>
          <a:p>
            <a:pPr marL="109728" indent="0">
              <a:buNone/>
            </a:pPr>
            <a:r>
              <a:rPr lang="de-DE" dirty="0"/>
              <a:t>   → Möglichkeiten der Korrektur nach der Produktion z.B. durch </a:t>
            </a:r>
            <a:br>
              <a:rPr lang="de-DE" dirty="0"/>
            </a:br>
            <a:r>
              <a:rPr lang="de-DE" dirty="0"/>
              <a:t>        Annotationen (Erklärvideos in Präsentationsprogramme einbinden?) </a:t>
            </a:r>
          </a:p>
          <a:p>
            <a:pPr marL="109728" indent="0">
              <a:buNone/>
            </a:pPr>
            <a:endParaRPr lang="de-DE" dirty="0"/>
          </a:p>
          <a:p>
            <a:pPr>
              <a:buFontTx/>
              <a:buChar char="-"/>
            </a:pPr>
            <a:r>
              <a:rPr lang="de-DE" dirty="0"/>
              <a:t>Reflexion anbahnen: Was haben wir gelernt? </a:t>
            </a:r>
          </a:p>
          <a:p>
            <a:pPr marL="109728" indent="0">
              <a:buNone/>
            </a:pPr>
            <a:r>
              <a:rPr lang="de-DE" dirty="0"/>
              <a:t>   → Vergleich: mehrere Erklärvideos zu einem Thema erstellen lassen </a:t>
            </a:r>
          </a:p>
          <a:p>
            <a:pPr marL="109728" indent="0">
              <a:buNone/>
            </a:pPr>
            <a:r>
              <a:rPr lang="de-DE" dirty="0"/>
              <a:t>   → </a:t>
            </a:r>
            <a:r>
              <a:rPr lang="de-DE" b="1" dirty="0"/>
              <a:t>angemessene „</a:t>
            </a:r>
            <a:r>
              <a:rPr lang="de-DE" dirty="0"/>
              <a:t>Dekonstruktion“ der Schüler*</a:t>
            </a:r>
            <a:r>
              <a:rPr lang="de-DE" dirty="0" err="1"/>
              <a:t>innenvideos</a:t>
            </a:r>
            <a:r>
              <a:rPr lang="de-DE" dirty="0"/>
              <a:t> anbahnen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7B57C87-0E40-4411-9D30-CBC6C81C3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lang="de-DE" dirty="0"/>
              <a:t>Was müssen Lehrer*innen alles bedenken? </a:t>
            </a:r>
          </a:p>
        </p:txBody>
      </p:sp>
    </p:spTree>
    <p:extLst>
      <p:ext uri="{BB962C8B-B14F-4D97-AF65-F5344CB8AC3E}">
        <p14:creationId xmlns:p14="http://schemas.microsoft.com/office/powerpoint/2010/main" val="268976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6128499-A17D-46D1-AE7E-C1D7888202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Sehen Sie sich mit den Schüler*innen zunächst Modelle an (Dekonstruktion!) </a:t>
            </a:r>
          </a:p>
          <a:p>
            <a:r>
              <a:rPr lang="de-DE" dirty="0"/>
              <a:t>Oder erstellen Sie selbst ein Erklärvideo! Dadurch wird inhaltlich geklärt, was gemacht werden muss und die Schüler*innen erhalten ein Modell</a:t>
            </a:r>
          </a:p>
          <a:p>
            <a:r>
              <a:rPr lang="de-DE" dirty="0"/>
              <a:t>Sie motivieren dadurch die Schüler*innen ungemein, es genauso gut oder noch besser als Sie zu machen</a:t>
            </a:r>
          </a:p>
          <a:p>
            <a:r>
              <a:rPr lang="de-DE" dirty="0"/>
              <a:t>Außerdem können Sie dadurch mögliche (technische) Fallstricke antizipieren</a:t>
            </a:r>
          </a:p>
          <a:p>
            <a:r>
              <a:rPr lang="de-DE" dirty="0"/>
              <a:t>Lassen Sie den Schüler*innen Raum für eigene Ideen</a:t>
            </a:r>
          </a:p>
          <a:p>
            <a:r>
              <a:rPr lang="de-DE" dirty="0"/>
              <a:t>Anerkennen Sie die technische Expertise der Schüler*innen und unterstützen Sie Technik-Laien</a:t>
            </a:r>
          </a:p>
          <a:p>
            <a:r>
              <a:rPr lang="de-DE" dirty="0"/>
              <a:t>Am besten vor der Praxisphase Einverständniserklärung für Veröffentlichung einholen! </a:t>
            </a:r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EE6E34B-9560-465B-BB06-D878C4175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Tipps: </a:t>
            </a:r>
          </a:p>
        </p:txBody>
      </p:sp>
    </p:spTree>
    <p:extLst>
      <p:ext uri="{BB962C8B-B14F-4D97-AF65-F5344CB8AC3E}">
        <p14:creationId xmlns:p14="http://schemas.microsoft.com/office/powerpoint/2010/main" val="1827343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80EB433-6327-4623-94F9-3914D6F767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6800"/>
            <a:ext cx="7580811" cy="4032448"/>
          </a:xfrm>
        </p:spPr>
        <p:txBody>
          <a:bodyPr/>
          <a:lstStyle/>
          <a:p>
            <a:r>
              <a:rPr lang="de-DE" dirty="0"/>
              <a:t>Sie stellen Rollen auf den Kopf – Schüler*innen erklären und sind somit in der Rolle der Lehrperson </a:t>
            </a:r>
          </a:p>
          <a:p>
            <a:r>
              <a:rPr lang="de-DE" dirty="0"/>
              <a:t>Sie fordern aktive Auseinandersetzung mit dem vorgelegten Thema </a:t>
            </a:r>
          </a:p>
          <a:p>
            <a:r>
              <a:rPr lang="de-DE" dirty="0"/>
              <a:t>Sie sind wiederholt einsetzbar – klare Vorteile gegenüber dem Referat oder dem LV</a:t>
            </a:r>
          </a:p>
          <a:p>
            <a:r>
              <a:rPr lang="de-DE" dirty="0"/>
              <a:t>Sie knüpfen an eine Lernrealität der Schüler*innen an </a:t>
            </a:r>
          </a:p>
          <a:p>
            <a:r>
              <a:rPr lang="de-DE" dirty="0"/>
              <a:t>Sie holen Schüler*innen in ihrer Rolle als kreative „Prosument*innen“ ab!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8B58EC3-9F6D-4089-AAB5-283A68FEF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Erklärvideos selber erstellen: Fazit  </a:t>
            </a:r>
          </a:p>
        </p:txBody>
      </p:sp>
      <p:pic>
        <p:nvPicPr>
          <p:cNvPr id="8196" name="Picture 4" descr="Natur, Wald, Frau, Landschaft, Sonnenlicht, Sitz, Jung, Asien, Lebensstil, Lächeln, Thailand, Bildung, Vietnamesisch, Gesicht, Kinder, Tour, Studenten, glücklich, Jungen, Kambodscha, Foto, Schule, Lernen, Groß, Klasse, Lektion, Laos, Lehrer, Lehren, Bildschirmfoto, Pa, Indonesisch, Erste Hilfe, Myanmar burma, Ausland, in dem Land, erbärmlich, Herren, Atmosphärisches Phänomen, Der Verwaltungsrat, Elefantenwächter, Land Malaysia, außer Haus">
            <a:extLst>
              <a:ext uri="{FF2B5EF4-FFF2-40B4-BE49-F238E27FC236}">
                <a16:creationId xmlns:a16="http://schemas.microsoft.com/office/drawing/2014/main" id="{6D099B07-0AC6-4D54-9263-AC088D5F79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44" r="10727"/>
          <a:stretch/>
        </p:blipFill>
        <p:spPr bwMode="auto">
          <a:xfrm rot="10800000">
            <a:off x="8120743" y="1858916"/>
            <a:ext cx="3461657" cy="3239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47C3D5BE-711E-4057-AF69-C975B1885790}"/>
              </a:ext>
            </a:extLst>
          </p:cNvPr>
          <p:cNvSpPr/>
          <p:nvPr/>
        </p:nvSpPr>
        <p:spPr>
          <a:xfrm>
            <a:off x="5565496" y="5509916"/>
            <a:ext cx="65101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Foto: https://pxhere.com/de/photo/783707, CC O gemeinfrei</a:t>
            </a:r>
          </a:p>
        </p:txBody>
      </p:sp>
    </p:spTree>
    <p:extLst>
      <p:ext uri="{BB962C8B-B14F-4D97-AF65-F5344CB8AC3E}">
        <p14:creationId xmlns:p14="http://schemas.microsoft.com/office/powerpoint/2010/main" val="13152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5FFC293-5723-4A13-8B25-9481B466E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16617"/>
            <a:ext cx="10972800" cy="4032448"/>
          </a:xfrm>
        </p:spPr>
        <p:txBody>
          <a:bodyPr/>
          <a:lstStyle/>
          <a:p>
            <a:r>
              <a:rPr lang="de-DE" b="1" dirty="0"/>
              <a:t>Thema: Erklärvideos zur Bildungsplaneinheit 3.4.3 </a:t>
            </a:r>
            <a:br>
              <a:rPr lang="de-DE" b="1" dirty="0"/>
            </a:br>
            <a:br>
              <a:rPr lang="de-DE" b="1" dirty="0"/>
            </a:br>
            <a:r>
              <a:rPr lang="de-DE" b="1" dirty="0"/>
              <a:t>Diktaturen im 20. Jahrhundert als Gegenentwürfe zur parlamentarischen Demokratie (11.2, Basisfach), Teilstandard (3) </a:t>
            </a:r>
            <a:br>
              <a:rPr lang="de-DE" b="1" dirty="0"/>
            </a:br>
            <a:r>
              <a:rPr lang="de-DE" b="1" dirty="0"/>
              <a:t>Durchbruch und Scheitern der liberalen parlamentarischen Demokratie im Europa der Zwischenkriegszeit am Beispiel der Weimarer Republik </a:t>
            </a:r>
            <a:br>
              <a:rPr lang="de-DE" b="1" dirty="0"/>
            </a:br>
            <a:r>
              <a:rPr lang="de-DE" b="1" dirty="0"/>
              <a:t>erklären </a:t>
            </a:r>
            <a:br>
              <a:rPr lang="de-DE" b="1" dirty="0"/>
            </a:br>
            <a:endParaRPr lang="de-DE" dirty="0"/>
          </a:p>
          <a:p>
            <a:r>
              <a:rPr lang="de-DE" dirty="0"/>
              <a:t>Zeitlicher Umfang im Beispielcurriculum: 5 Doppelstunden</a:t>
            </a:r>
          </a:p>
          <a:p>
            <a:r>
              <a:rPr lang="de-DE" dirty="0"/>
              <a:t>Als Projekt mit Erklärvideos: 5-6 Doppelstunden </a:t>
            </a:r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6009383-D0ED-476D-B38D-959450982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Konkretes Beispiel für ein kleineres Projekt</a:t>
            </a:r>
          </a:p>
        </p:txBody>
      </p:sp>
    </p:spTree>
    <p:extLst>
      <p:ext uri="{BB962C8B-B14F-4D97-AF65-F5344CB8AC3E}">
        <p14:creationId xmlns:p14="http://schemas.microsoft.com/office/powerpoint/2010/main" val="380543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C97EE33-BCA7-4B00-A12E-16B26FFD8E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Projektbeschreibung </a:t>
            </a:r>
            <a:br>
              <a:rPr lang="de-DE" dirty="0"/>
            </a:br>
            <a:endParaRPr lang="de-DE" dirty="0"/>
          </a:p>
          <a:p>
            <a:r>
              <a:rPr lang="de-DE" dirty="0"/>
              <a:t>Zeitplan und Themenverteilung </a:t>
            </a:r>
            <a:br>
              <a:rPr lang="de-DE" dirty="0"/>
            </a:br>
            <a:endParaRPr lang="de-DE" dirty="0"/>
          </a:p>
          <a:p>
            <a:r>
              <a:rPr lang="de-DE" dirty="0"/>
              <a:t>Exemplarische Stunden mit Verlaufsplan: </a:t>
            </a:r>
            <a:br>
              <a:rPr lang="de-DE" dirty="0"/>
            </a:br>
            <a:r>
              <a:rPr lang="de-DE" dirty="0"/>
              <a:t>Einstiegsstunde als „Fähren-Stunde“: Das Thema im Überblick erarbeiten</a:t>
            </a:r>
          </a:p>
          <a:p>
            <a:pPr marL="109728" indent="0">
              <a:buNone/>
            </a:pPr>
            <a:r>
              <a:rPr lang="de-DE" dirty="0"/>
              <a:t>   Abschlussstunde: Zwei Erklärvideos in den Unterricht einbinden </a:t>
            </a:r>
            <a:br>
              <a:rPr lang="de-DE" dirty="0"/>
            </a:br>
            <a:endParaRPr lang="de-DE" dirty="0"/>
          </a:p>
          <a:p>
            <a:pPr marL="109728" indent="0">
              <a:buNone/>
            </a:pPr>
            <a:r>
              <a:rPr lang="de-DE" dirty="0"/>
              <a:t>Als WORD, Power Point und PDF-Dokumente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9F519D0-A0CB-4E6A-82FC-E9A57198A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Materialien auf dem Landesbildungsserver:   </a:t>
            </a:r>
          </a:p>
        </p:txBody>
      </p:sp>
    </p:spTree>
    <p:extLst>
      <p:ext uri="{BB962C8B-B14F-4D97-AF65-F5344CB8AC3E}">
        <p14:creationId xmlns:p14="http://schemas.microsoft.com/office/powerpoint/2010/main" val="249210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92D6BBD-591E-46F3-B27D-3D0D1B5379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6800"/>
            <a:ext cx="8620546" cy="4032448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de-DE" b="1" dirty="0"/>
              <a:t>Erklärvideo </a:t>
            </a:r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r>
              <a:rPr lang="de-DE" b="1" dirty="0"/>
              <a:t>Tutorial</a:t>
            </a:r>
            <a:r>
              <a:rPr lang="de-DE" dirty="0"/>
              <a:t> – im schulischen wie im nichtschulischen Kontext: immer, wenn etwas Konkretes als Modell vorgemacht wird (auch: Kuchenbacken, Wäschetrockner selber reparieren … )</a:t>
            </a:r>
          </a:p>
          <a:p>
            <a:pPr marL="109728" indent="0">
              <a:buNone/>
            </a:pPr>
            <a:endParaRPr lang="de-DE" b="1" dirty="0"/>
          </a:p>
          <a:p>
            <a:pPr marL="109728" indent="0">
              <a:buNone/>
            </a:pPr>
            <a:r>
              <a:rPr lang="de-DE" b="1" dirty="0"/>
              <a:t>Lernvideo</a:t>
            </a:r>
            <a:r>
              <a:rPr lang="de-DE" dirty="0"/>
              <a:t> – im schulischen Kontext, z.B. in der Berufsausbildung als Lehrfilm </a:t>
            </a:r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r>
              <a:rPr lang="de-DE" b="1" dirty="0" err="1"/>
              <a:t>Explanity</a:t>
            </a:r>
            <a:r>
              <a:rPr lang="de-DE" b="1" dirty="0"/>
              <a:t> </a:t>
            </a:r>
            <a:r>
              <a:rPr lang="de-DE" dirty="0"/>
              <a:t>– ähnliche Bedeutung wie Erklärvideo, bezieht sich auch auf eine gleichnamige App </a:t>
            </a:r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A6D5E64-15F4-405B-A079-629944E0A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Begriffsklärung … </a:t>
            </a:r>
          </a:p>
        </p:txBody>
      </p:sp>
    </p:spTree>
    <p:extLst>
      <p:ext uri="{BB962C8B-B14F-4D97-AF65-F5344CB8AC3E}">
        <p14:creationId xmlns:p14="http://schemas.microsoft.com/office/powerpoint/2010/main" val="104576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BF7C537-2C8D-452B-B8F5-F9C3C49DF3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6800"/>
            <a:ext cx="10768149" cy="4032448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de-DE" sz="2800" dirty="0"/>
              <a:t>Kurze Filmclips (bis 5 Min.)</a:t>
            </a:r>
          </a:p>
          <a:p>
            <a:pPr>
              <a:buFontTx/>
              <a:buChar char="-"/>
            </a:pPr>
            <a:r>
              <a:rPr lang="de-DE" sz="2800" dirty="0"/>
              <a:t>Ein Sachverhalt wird erklärt:   </a:t>
            </a:r>
          </a:p>
          <a:p>
            <a:pPr>
              <a:buFontTx/>
              <a:buChar char="-"/>
            </a:pPr>
            <a:r>
              <a:rPr lang="de-DE" sz="2800" dirty="0"/>
              <a:t>Komplexitätsreduktion nötig als didaktische Reduktion „auf das Wesentliche“ </a:t>
            </a:r>
          </a:p>
          <a:p>
            <a:pPr>
              <a:buFontTx/>
              <a:buChar char="-"/>
            </a:pPr>
            <a:endParaRPr lang="de-DE" sz="2800" dirty="0"/>
          </a:p>
          <a:p>
            <a:pPr>
              <a:buFontTx/>
              <a:buChar char="-"/>
            </a:pPr>
            <a:r>
              <a:rPr lang="de-DE" sz="2800" dirty="0"/>
              <a:t>Herausforderung und Lernchance!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7B5B7B1-5AC6-4D89-8D5B-1A9DDFF79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92696"/>
            <a:ext cx="5882640" cy="1066800"/>
          </a:xfrm>
        </p:spPr>
        <p:txBody>
          <a:bodyPr>
            <a:normAutofit fontScale="90000"/>
          </a:bodyPr>
          <a:lstStyle/>
          <a:p>
            <a:r>
              <a:rPr lang="de-DE" dirty="0"/>
              <a:t>Worum geht es bei Erklärvideos im Unterricht? </a:t>
            </a:r>
          </a:p>
        </p:txBody>
      </p:sp>
      <p:sp>
        <p:nvSpPr>
          <p:cNvPr id="5" name="Pfeil: nach rechts 4">
            <a:extLst>
              <a:ext uri="{FF2B5EF4-FFF2-40B4-BE49-F238E27FC236}">
                <a16:creationId xmlns:a16="http://schemas.microsoft.com/office/drawing/2014/main" id="{75C3AC3F-CB2D-43F6-8828-FCA5F003FF3F}"/>
              </a:ext>
            </a:extLst>
          </p:cNvPr>
          <p:cNvSpPr/>
          <p:nvPr/>
        </p:nvSpPr>
        <p:spPr>
          <a:xfrm>
            <a:off x="3331028" y="335879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4111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E9CDADD-A3DD-4FC1-B079-5364828021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6800"/>
            <a:ext cx="10972800" cy="4032448"/>
          </a:xfrm>
        </p:spPr>
        <p:txBody>
          <a:bodyPr/>
          <a:lstStyle/>
          <a:p>
            <a:r>
              <a:rPr lang="de-DE" dirty="0"/>
              <a:t>Erklärvideos spiegeln die Lernrealität unsere Schüler*innen wider </a:t>
            </a:r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9C14B7F-7B65-4EC9-89B2-BC14E25A2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Warum jetzt auch noch Erklärvideos ??? </a:t>
            </a:r>
          </a:p>
        </p:txBody>
      </p:sp>
      <p:pic>
        <p:nvPicPr>
          <p:cNvPr id="1030" name="Picture 6" descr="Datei:Mirko Drotschmann, ZDF.jpg">
            <a:extLst>
              <a:ext uri="{FF2B5EF4-FFF2-40B4-BE49-F238E27FC236}">
                <a16:creationId xmlns:a16="http://schemas.microsoft.com/office/drawing/2014/main" id="{74D03E4E-A1DD-4C25-8DED-5A9BD365A0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847" y="2373889"/>
            <a:ext cx="4706982" cy="3136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4576F428-F60A-4962-8CCD-3B87802C6FB1}"/>
              </a:ext>
            </a:extLst>
          </p:cNvPr>
          <p:cNvSpPr/>
          <p:nvPr/>
        </p:nvSpPr>
        <p:spPr>
          <a:xfrm>
            <a:off x="1297577" y="5694582"/>
            <a:ext cx="98711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https://commons.wikimedia.org/wiki/File:Mirko_Drotschmann,_ZDF.jpg</a:t>
            </a:r>
            <a:r>
              <a:rPr lang="de-DE" dirty="0"/>
              <a:t>, CC-BY 4.0, Urheber: ZDF, Markus Hintzen</a:t>
            </a:r>
          </a:p>
        </p:txBody>
      </p:sp>
    </p:spTree>
    <p:extLst>
      <p:ext uri="{BB962C8B-B14F-4D97-AF65-F5344CB8AC3E}">
        <p14:creationId xmlns:p14="http://schemas.microsoft.com/office/powerpoint/2010/main" val="2187913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E9CDADD-A3DD-4FC1-B079-5364828021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de-DE" dirty="0"/>
              <a:t>Ein paar Zahlen … </a:t>
            </a:r>
          </a:p>
          <a:p>
            <a:pPr marL="109728" indent="0">
              <a:buNone/>
            </a:pPr>
            <a:r>
              <a:rPr lang="de-DE" dirty="0"/>
              <a:t>Arnold/ Zech (2019): „Der Streaming-Hype expandiert“ … </a:t>
            </a:r>
          </a:p>
          <a:p>
            <a:pPr marL="109728" indent="0">
              <a:buNone/>
            </a:pPr>
            <a:r>
              <a:rPr lang="de-DE" dirty="0"/>
              <a:t>2012: YouTube Nutzer*innen streamen 3 Milliarden Stunden Videos </a:t>
            </a:r>
            <a:r>
              <a:rPr lang="de-DE" i="1" dirty="0"/>
              <a:t>jährlich</a:t>
            </a:r>
          </a:p>
          <a:p>
            <a:pPr marL="109728" indent="0">
              <a:buNone/>
            </a:pPr>
            <a:r>
              <a:rPr lang="de-DE" dirty="0"/>
              <a:t>2020: </a:t>
            </a:r>
            <a:r>
              <a:rPr lang="de-DE" i="1" dirty="0"/>
              <a:t>Jeden Tag</a:t>
            </a:r>
            <a:r>
              <a:rPr lang="de-DE" dirty="0"/>
              <a:t> werden 1 Milliarde Stunden an Videomaterial angesehen </a:t>
            </a:r>
          </a:p>
          <a:p>
            <a:pPr marL="109728" indent="0">
              <a:buNone/>
            </a:pPr>
            <a:r>
              <a:rPr lang="de-DE" dirty="0"/>
              <a:t>2020: </a:t>
            </a:r>
            <a:r>
              <a:rPr lang="de-DE" i="1" dirty="0"/>
              <a:t>Jede Minute</a:t>
            </a:r>
            <a:r>
              <a:rPr lang="de-DE" dirty="0"/>
              <a:t> werden 400 Stunden Videomaterial hochgeladen</a:t>
            </a:r>
          </a:p>
          <a:p>
            <a:pPr marL="109728" indent="0">
              <a:buNone/>
            </a:pPr>
            <a:r>
              <a:rPr lang="de-DE" dirty="0"/>
              <a:t>Umfrage in 8. Klassen für das Heft „Kleine Didaktik des Erklärvideos“ (2019)</a:t>
            </a:r>
          </a:p>
          <a:p>
            <a:pPr marL="109728" indent="0">
              <a:buNone/>
            </a:pPr>
            <a:r>
              <a:rPr lang="de-DE" dirty="0"/>
              <a:t>Ca. 90 % lernen mit Erklärvideos vor Klassenarbeiten</a:t>
            </a:r>
          </a:p>
          <a:p>
            <a:pPr marL="109728" indent="0">
              <a:buNone/>
            </a:pPr>
            <a:r>
              <a:rPr lang="de-DE" dirty="0"/>
              <a:t>Für ca. 50 % sind YouTube Videos wichtig oder sogar sehr wichtig </a:t>
            </a:r>
          </a:p>
          <a:p>
            <a:pPr marL="109728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9C14B7F-7B65-4EC9-89B2-BC14E25A2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0000"/>
            <a:ext cx="10972800" cy="1066800"/>
          </a:xfrm>
        </p:spPr>
        <p:txBody>
          <a:bodyPr/>
          <a:lstStyle/>
          <a:p>
            <a:r>
              <a:rPr lang="de-DE" dirty="0"/>
              <a:t>Warum jetzt auch noch Erklärvideos ??? 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93AD891-0869-4AD4-94E3-DBA0D90FAF9C}"/>
              </a:ext>
            </a:extLst>
          </p:cNvPr>
          <p:cNvSpPr/>
          <p:nvPr/>
        </p:nvSpPr>
        <p:spPr>
          <a:xfrm>
            <a:off x="849086" y="5303520"/>
            <a:ext cx="10733314" cy="1066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/>
              <a:t>Umfrage nicht repräsentativ, aber trotzdem anschaulich und plausibel, Zahlen siehe „Kleine Didaktik des Erklärvideos“ von Sebastian Arnold und Jonas Zech, Westermann 2019, S. 8 und S. 11. </a:t>
            </a:r>
          </a:p>
          <a:p>
            <a:r>
              <a:rPr lang="de-DE"/>
              <a:t>https://www.brandwatch.com/de/blog/statistiken-youtube/ zu den Zahlen aus dem Jahr 2020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721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E9CDADD-A3DD-4FC1-B079-5364828021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6800"/>
            <a:ext cx="10972800" cy="4032448"/>
          </a:xfrm>
        </p:spPr>
        <p:txBody>
          <a:bodyPr/>
          <a:lstStyle/>
          <a:p>
            <a:pPr marL="109728" indent="0">
              <a:buNone/>
            </a:pPr>
            <a:r>
              <a:rPr lang="de-DE" sz="2800" dirty="0"/>
              <a:t>Schüler*innen als Prosument*innen:</a:t>
            </a:r>
            <a:br>
              <a:rPr lang="de-DE" sz="2800" dirty="0"/>
            </a:br>
            <a:endParaRPr lang="de-DE" sz="2800" dirty="0"/>
          </a:p>
          <a:p>
            <a:r>
              <a:rPr lang="de-DE" sz="2800" dirty="0"/>
              <a:t>Mit dem Erstellen von Erklärvideos werden Schüler*innen in ihrer </a:t>
            </a:r>
            <a:r>
              <a:rPr lang="de-DE" sz="2800" b="1" dirty="0"/>
              <a:t>Rolle als Prosument*innen</a:t>
            </a:r>
            <a:r>
              <a:rPr lang="de-DE" sz="2800" dirty="0"/>
              <a:t> abgeholt, </a:t>
            </a:r>
          </a:p>
          <a:p>
            <a:r>
              <a:rPr lang="de-DE" sz="2800" dirty="0"/>
              <a:t>d.h. sie sind nicht nur passive Konsument*innen, sondern auch aktive Produzent*innen auf Plattformen wie „</a:t>
            </a:r>
            <a:r>
              <a:rPr lang="de-DE" sz="2800" dirty="0" err="1"/>
              <a:t>Tik</a:t>
            </a:r>
            <a:r>
              <a:rPr lang="de-DE" sz="2800" dirty="0"/>
              <a:t> </a:t>
            </a:r>
            <a:r>
              <a:rPr lang="de-DE" sz="2800" dirty="0" err="1"/>
              <a:t>Tok</a:t>
            </a:r>
            <a:r>
              <a:rPr lang="de-DE" sz="2800" dirty="0"/>
              <a:t>“, „</a:t>
            </a:r>
            <a:r>
              <a:rPr lang="de-DE" sz="2800" dirty="0" err="1"/>
              <a:t>Youtube</a:t>
            </a:r>
            <a:r>
              <a:rPr lang="de-DE" sz="2800" dirty="0"/>
              <a:t>“ oder „Instagram“ </a:t>
            </a:r>
          </a:p>
          <a:p>
            <a:pPr marL="109728" indent="0">
              <a:buNone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9C14B7F-7B65-4EC9-89B2-BC14E25A2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Warum jetzt auch noch Erklärvideos ??? </a:t>
            </a:r>
          </a:p>
        </p:txBody>
      </p:sp>
    </p:spTree>
    <p:extLst>
      <p:ext uri="{BB962C8B-B14F-4D97-AF65-F5344CB8AC3E}">
        <p14:creationId xmlns:p14="http://schemas.microsoft.com/office/powerpoint/2010/main" val="225888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E9CDADD-A3DD-4FC1-B079-5364828021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6800"/>
            <a:ext cx="10519954" cy="403244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de-DE" b="1" dirty="0"/>
              <a:t>Sebastian Arnold und Jonas Zech</a:t>
            </a:r>
            <a:r>
              <a:rPr lang="de-DE" dirty="0"/>
              <a:t>„ Kleine Didaktik des Erklärvideos“, Westermann 2019, S. 55. </a:t>
            </a:r>
            <a:r>
              <a:rPr lang="de-DE" b="1" dirty="0"/>
              <a:t>: </a:t>
            </a:r>
          </a:p>
          <a:p>
            <a:r>
              <a:rPr lang="de-DE" dirty="0"/>
              <a:t>Erklärvideos holen Schüler*innen bei ihren Alltagserfahrungen ab</a:t>
            </a:r>
          </a:p>
          <a:p>
            <a:r>
              <a:rPr lang="de-DE" dirty="0"/>
              <a:t>Das Erklären des Lernstoffs hilft bei der Aneignung von Lerninhalten (Feynman-Prinzip/ </a:t>
            </a:r>
            <a:r>
              <a:rPr lang="de-DE" dirty="0" err="1"/>
              <a:t>Active</a:t>
            </a:r>
            <a:r>
              <a:rPr lang="de-DE" dirty="0"/>
              <a:t> Recall)</a:t>
            </a:r>
          </a:p>
          <a:p>
            <a:r>
              <a:rPr lang="de-DE" dirty="0"/>
              <a:t>Erklärvideos motivieren Schüler*innen und geben Raum für kreative Ideen </a:t>
            </a:r>
          </a:p>
          <a:p>
            <a:r>
              <a:rPr lang="de-DE" dirty="0"/>
              <a:t>Erklärvideos müssen aber auch gut angeleitet werden, damit dies gelingt, da sie eine hohe Verbindlichkeit haben 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9C14B7F-7B65-4EC9-89B2-BC14E25A2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Warum jetzt auch noch Erklärvideos ??? </a:t>
            </a:r>
          </a:p>
        </p:txBody>
      </p:sp>
    </p:spTree>
    <p:extLst>
      <p:ext uri="{BB962C8B-B14F-4D97-AF65-F5344CB8AC3E}">
        <p14:creationId xmlns:p14="http://schemas.microsoft.com/office/powerpoint/2010/main" val="3310564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E9CDADD-A3DD-4FC1-B079-5364828021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6800"/>
            <a:ext cx="6927669" cy="4032448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de-DE" b="1" dirty="0"/>
              <a:t>Sebastian Arnold und Jonas Zech, Kleine Didaktik des Erklärvideos, S. 55: </a:t>
            </a:r>
          </a:p>
          <a:p>
            <a:pPr marL="109728" indent="0">
              <a:buNone/>
            </a:pPr>
            <a:r>
              <a:rPr lang="de-DE" dirty="0"/>
              <a:t>Erklärvideos sind auch wesentlicher Teil eines „</a:t>
            </a:r>
            <a:r>
              <a:rPr lang="de-DE" dirty="0" err="1"/>
              <a:t>flipped</a:t>
            </a:r>
            <a:r>
              <a:rPr lang="de-DE" dirty="0"/>
              <a:t> </a:t>
            </a:r>
            <a:r>
              <a:rPr lang="de-DE" dirty="0" err="1"/>
              <a:t>classroom</a:t>
            </a:r>
            <a:r>
              <a:rPr lang="de-DE" dirty="0"/>
              <a:t>“ – Konzepts: </a:t>
            </a:r>
          </a:p>
          <a:p>
            <a:r>
              <a:rPr lang="de-DE" dirty="0"/>
              <a:t>Erklärvideos individualisieren Lernen von Schüler*innen </a:t>
            </a:r>
          </a:p>
          <a:p>
            <a:r>
              <a:rPr lang="de-DE" dirty="0"/>
              <a:t>Erklärvideos entlasten dadurch Schüler*innen</a:t>
            </a:r>
          </a:p>
          <a:p>
            <a:r>
              <a:rPr lang="de-DE" dirty="0"/>
              <a:t>Erklärvideos entlasten dabei auch Lehrer*innen, die sich in der Stunde weniger um Sachinformation und mehr um Coaching kümmern können 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9C14B7F-7B65-4EC9-89B2-BC14E25A2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Warum jetzt auch noch Erklärvideos ??? </a:t>
            </a:r>
          </a:p>
        </p:txBody>
      </p:sp>
      <p:pic>
        <p:nvPicPr>
          <p:cNvPr id="5" name="Picture 2" descr="Computer, Person, kreativ, Videospiel, spielen, Zuhause, Jugend, Büro, Zimmer, modern, Innenministerium, Bildung, Klassenzimmer, Kinder, glücklich, anzeigen, Lernen, Unternehmen, Erfolg, Sieg, Laptops, Notizbücher">
            <a:extLst>
              <a:ext uri="{FF2B5EF4-FFF2-40B4-BE49-F238E27FC236}">
                <a16:creationId xmlns:a16="http://schemas.microsoft.com/office/drawing/2014/main" id="{5F3B24D2-7B96-4FF1-8611-0971EF4C0A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9"/>
          <a:stretch/>
        </p:blipFill>
        <p:spPr bwMode="auto">
          <a:xfrm>
            <a:off x="7461503" y="1993254"/>
            <a:ext cx="3931312" cy="2875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B6DA0311-D195-47D8-A92D-21DB6E08688A}"/>
              </a:ext>
            </a:extLst>
          </p:cNvPr>
          <p:cNvSpPr/>
          <p:nvPr/>
        </p:nvSpPr>
        <p:spPr>
          <a:xfrm>
            <a:off x="5461823" y="5597220"/>
            <a:ext cx="6511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Foto: https://pxhere.com/de/photo/764632  CC O gemeinfrei</a:t>
            </a:r>
          </a:p>
        </p:txBody>
      </p:sp>
    </p:spTree>
    <p:extLst>
      <p:ext uri="{BB962C8B-B14F-4D97-AF65-F5344CB8AC3E}">
        <p14:creationId xmlns:p14="http://schemas.microsoft.com/office/powerpoint/2010/main" val="4032878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tvorlage_KM-Rot ZSL-Logo">
  <a:themeElements>
    <a:clrScheme name="Benutzerdefiniert 6">
      <a:dk1>
        <a:srgbClr val="000000"/>
      </a:dk1>
      <a:lt1>
        <a:srgbClr val="FFFFC1"/>
      </a:lt1>
      <a:dk2>
        <a:srgbClr val="5F5F5F"/>
      </a:dk2>
      <a:lt2>
        <a:srgbClr val="BF0000"/>
      </a:lt2>
      <a:accent1>
        <a:srgbClr val="FF6D6D"/>
      </a:accent1>
      <a:accent2>
        <a:srgbClr val="BF0000"/>
      </a:accent2>
      <a:accent3>
        <a:srgbClr val="BF0000"/>
      </a:accent3>
      <a:accent4>
        <a:srgbClr val="920000"/>
      </a:accent4>
      <a:accent5>
        <a:srgbClr val="C9C9C9"/>
      </a:accent5>
      <a:accent6>
        <a:srgbClr val="920000"/>
      </a:accent6>
      <a:hlink>
        <a:srgbClr val="FF0000"/>
      </a:hlink>
      <a:folHlink>
        <a:srgbClr val="7030A0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2062</Words>
  <Application>Microsoft Office PowerPoint</Application>
  <PresentationFormat>Breitbild</PresentationFormat>
  <Paragraphs>200</Paragraphs>
  <Slides>25</Slides>
  <Notes>22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2" baseType="lpstr">
      <vt:lpstr>Arial</vt:lpstr>
      <vt:lpstr>Calibri</vt:lpstr>
      <vt:lpstr>Garamond</vt:lpstr>
      <vt:lpstr>Georgia</vt:lpstr>
      <vt:lpstr>Symbol</vt:lpstr>
      <vt:lpstr>Times New Roman</vt:lpstr>
      <vt:lpstr>Formatvorlage_KM-Rot ZSL-Logo</vt:lpstr>
      <vt:lpstr>Lernen an, mit, über, in digitalen Medien im GU </vt:lpstr>
      <vt:lpstr>Was sind Erklärvideos? </vt:lpstr>
      <vt:lpstr>Begriffsklärung … </vt:lpstr>
      <vt:lpstr>Worum geht es bei Erklärvideos im Unterricht? </vt:lpstr>
      <vt:lpstr>Warum jetzt auch noch Erklärvideos ??? </vt:lpstr>
      <vt:lpstr>Warum jetzt auch noch Erklärvideos ??? </vt:lpstr>
      <vt:lpstr>Warum jetzt auch noch Erklärvideos ??? </vt:lpstr>
      <vt:lpstr>Warum jetzt auch noch Erklärvideos ??? </vt:lpstr>
      <vt:lpstr>Warum jetzt auch noch Erklärvideos ??? </vt:lpstr>
      <vt:lpstr>Was sind denn überhaupt Erklärvideos? </vt:lpstr>
      <vt:lpstr>Warum jetzt auch noch Erklärvideos ??? </vt:lpstr>
      <vt:lpstr>Warum jetzt auch noch Erklärvideos ??? Einige Stile</vt:lpstr>
      <vt:lpstr>Warum jetzt auch noch Erklärvideos ??? Einige Stile</vt:lpstr>
      <vt:lpstr>Warum jetzt auch noch Erklärvideos ??? Einige Stile</vt:lpstr>
      <vt:lpstr>Warum jetzt auch noch Erklärvideos ??? Einige Stile</vt:lpstr>
      <vt:lpstr>Warum jetzt auch noch Erklärvideos ??? </vt:lpstr>
      <vt:lpstr>Wann lohnt sich das Herstellen eines Erklärvideos mit Schüler*innen? </vt:lpstr>
      <vt:lpstr>„Mehrwert“ des Erklärvideos </vt:lpstr>
      <vt:lpstr>Erklärvideos selber erstellen </vt:lpstr>
      <vt:lpstr>Was müssen Lehrer*innen alles bedenken? </vt:lpstr>
      <vt:lpstr>Was müssen Lehrer*innen alles bedenken? </vt:lpstr>
      <vt:lpstr>Tipps: </vt:lpstr>
      <vt:lpstr>Erklärvideos selber erstellen: Fazit  </vt:lpstr>
      <vt:lpstr>Konkretes Beispiel für ein kleineres Projekt</vt:lpstr>
      <vt:lpstr>Materialien auf dem Landesbildungsserver: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Einsatz digitaler Medien im Geschichtsunterricht</dc:title>
  <dc:creator>Lehrer</dc:creator>
  <cp:lastModifiedBy>Lehrer</cp:lastModifiedBy>
  <cp:revision>160</cp:revision>
  <dcterms:created xsi:type="dcterms:W3CDTF">2022-06-07T06:57:54Z</dcterms:created>
  <dcterms:modified xsi:type="dcterms:W3CDTF">2023-07-24T09:15:05Z</dcterms:modified>
</cp:coreProperties>
</file>