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15"/>
  </p:notesMasterIdLst>
  <p:sldIdLst>
    <p:sldId id="256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57" r:id="rId13"/>
    <p:sldId id="25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73803" autoAdjust="0"/>
  </p:normalViewPr>
  <p:slideViewPr>
    <p:cSldViewPr snapToGrid="0">
      <p:cViewPr varScale="1">
        <p:scale>
          <a:sx n="50" d="100"/>
          <a:sy n="50" d="100"/>
        </p:scale>
        <p:origin x="128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F9C53-1C81-40E3-96FD-352218AD19D5}" type="datetimeFigureOut">
              <a:rPr lang="de-DE" smtClean="0"/>
              <a:t>05.03.2023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AD32B8-8C7D-4A51-9316-652911471B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7327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AD32B8-8C7D-4A51-9316-652911471BCB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19236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AD32B8-8C7D-4A51-9316-652911471BCB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07863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AD32B8-8C7D-4A51-9316-652911471BCB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33966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AD32B8-8C7D-4A51-9316-652911471BCB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87951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AD32B8-8C7D-4A51-9316-652911471BCB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1797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AD32B8-8C7D-4A51-9316-652911471BCB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50705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Aspekte aus dem Film werden zunächst unstrukturiert vorgegeben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AD32B8-8C7D-4A51-9316-652911471BCB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8934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AD32B8-8C7D-4A51-9316-652911471BCB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7198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AD32B8-8C7D-4A51-9316-652911471BCB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1128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AD32B8-8C7D-4A51-9316-652911471BCB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99882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AD32B8-8C7D-4A51-9316-652911471BCB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18786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AD32B8-8C7D-4A51-9316-652911471BCB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95682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AD32B8-8C7D-4A51-9316-652911471BCB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0933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3/5/2023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3/5/2023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3/5/2023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3/5/2023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3/5/2023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3/5/2023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3/5/2023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3/5/2023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3/5/2023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3/5/2023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3/5/2023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3/5/2023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2F050B-4FB0-4458-ABB6-0DB059286F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8000" dirty="0"/>
              <a:t>Die Weimarer Republik: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390EA05-CFF6-4889-9F14-90073E4BC55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de-DE" sz="2400" dirty="0"/>
              <a:t>Einstieg mit dem kurzen Trailer „Vom Kaiserreich zum Dritten Reich“ aus der ZDF-Dokumentation „Momente der Geschichte“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97875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2BF2F8-C076-41AF-8619-1D001C647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Licht- und Schattenseiten der WR </a:t>
            </a:r>
            <a:r>
              <a:rPr lang="de-DE" dirty="0">
                <a:solidFill>
                  <a:srgbClr val="00B0F0"/>
                </a:solidFill>
              </a:rPr>
              <a:t>Ergebnisse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D651F0B-C105-4988-8BB1-91D030FC4EF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Licht 				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Welche Gruppen sehen diese Seite der Weimarer Republik? </a:t>
            </a:r>
          </a:p>
          <a:p>
            <a:pPr marL="0" indent="0">
              <a:buNone/>
            </a:pPr>
            <a:r>
              <a:rPr lang="de-DE" dirty="0">
                <a:solidFill>
                  <a:schemeClr val="accent1"/>
                </a:solidFill>
              </a:rPr>
              <a:t>Anhänger*innen der Demokratie, moderne Frauen, kulturell Interessierte, v.a. in den Großstädten, Menschen, die die neue Massenkultur mögen 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A294250-4F0F-462F-8F3E-0DBAED7DDD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solidFill>
            <a:schemeClr val="bg2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Schatten </a:t>
            </a:r>
          </a:p>
          <a:p>
            <a:pPr>
              <a:buFontTx/>
              <a:buChar char="-"/>
            </a:pPr>
            <a:endParaRPr lang="de-DE" dirty="0"/>
          </a:p>
          <a:p>
            <a:pPr marL="0" indent="0">
              <a:buNone/>
            </a:pPr>
            <a:r>
              <a:rPr lang="de-DE" dirty="0"/>
              <a:t>Welche Gruppen sehen diese Seite der Weimarer Republik? </a:t>
            </a:r>
          </a:p>
          <a:p>
            <a:pPr marL="0" indent="0">
              <a:buNone/>
            </a:pPr>
            <a:r>
              <a:rPr lang="de-DE" dirty="0">
                <a:solidFill>
                  <a:schemeClr val="accent4"/>
                </a:solidFill>
              </a:rPr>
              <a:t>Anhänger*innen der alten Traditionen aus dem Kaiserreich, radikale linke und rechte Gruppierungen, Verlierer*innen der Weltwirtschaftskrise </a:t>
            </a:r>
          </a:p>
          <a:p>
            <a:pPr>
              <a:buFontTx/>
              <a:buChar char="-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4721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2BF2F8-C076-41AF-8619-1D001C647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0148" y="497332"/>
            <a:ext cx="10058400" cy="1609344"/>
          </a:xfrm>
        </p:spPr>
        <p:txBody>
          <a:bodyPr/>
          <a:lstStyle/>
          <a:p>
            <a:r>
              <a:rPr lang="de-DE" dirty="0"/>
              <a:t>Licht- und Schattenseiten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03568EF5-4363-4BB8-BB39-723DA8E981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30148" y="2219960"/>
            <a:ext cx="9425432" cy="34823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Und heute?? Wer kritisiert die demokratische Ordnung? Ursachen? 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(hier Aktualisierung möglich/  Ergebnisse nur mündlich)</a:t>
            </a:r>
          </a:p>
        </p:txBody>
      </p:sp>
    </p:spTree>
    <p:extLst>
      <p:ext uri="{BB962C8B-B14F-4D97-AF65-F5344CB8AC3E}">
        <p14:creationId xmlns:p14="http://schemas.microsoft.com/office/powerpoint/2010/main" val="27392911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7EE0A8-7328-47F2-B253-6FD5C19BC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Themen für das Projekt: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60DE197-CAB8-4B8C-B176-238A9534CB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dirty="0"/>
              <a:t>1918/19: Durchbruch der Demokratie in Europa und „Selbstbestimmungsrecht der Völker“– ein langfristiger Erfolg?</a:t>
            </a:r>
            <a:br>
              <a:rPr lang="de-DE" dirty="0"/>
            </a:br>
            <a:r>
              <a:rPr lang="de-DE" dirty="0"/>
              <a:t>(S. 194-201)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/>
              <a:t>Deutschland 1918/19 – eine halbherzige Revolution? (S. 214-217)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/>
              <a:t>Krisen der Jahre 1919-1923 – weshalb nur „relative Stabilisierung“? (S. 223-227)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Ambivalenz der 1920er und 1930er Jahre – Wer feiert die Moderne, wer tritt als Gegner der Republik auf? (S. 228-231) (könnte bei kleiner Lerngruppe auch entfallen, da kein zentrales Thema im Bildungsplan)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/>
              <a:t>Republik in der Krise – wieso scheitert die Weimarer Republik? </a:t>
            </a:r>
          </a:p>
          <a:p>
            <a:pPr marL="457200" indent="-457200">
              <a:buFont typeface="+mj-lt"/>
              <a:buAutoNum type="arabicPeriod"/>
            </a:pPr>
            <a:endParaRPr lang="de-DE" dirty="0"/>
          </a:p>
          <a:p>
            <a:pPr marL="457200" indent="-457200">
              <a:buFont typeface="+mj-lt"/>
              <a:buAutoNum type="arabicPeriod"/>
            </a:pPr>
            <a:endParaRPr lang="de-DE" dirty="0"/>
          </a:p>
          <a:p>
            <a:pPr marL="457200" indent="-457200">
              <a:buFont typeface="+mj-lt"/>
              <a:buAutoNum type="arabicPeriod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082881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191015-3A21-4ABF-9AAD-B06FA0724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Projektplan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ED43314-38B3-49DE-9945-F1367A8A5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8.3. Überblick Weimarer Republik, Info zu Erklärvideos, Aufteilung der Themen</a:t>
            </a:r>
          </a:p>
          <a:p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15.3. Erarbeitung der Themen, Feedback an L., </a:t>
            </a:r>
            <a:r>
              <a:rPr lang="de-DE">
                <a:solidFill>
                  <a:schemeClr val="bg1">
                    <a:lumMod val="75000"/>
                  </a:schemeClr>
                </a:solidFill>
              </a:rPr>
              <a:t>Hilfestellungen durch L.  </a:t>
            </a:r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(könnte auch entfallen, dann Hausaufgabe)</a:t>
            </a:r>
          </a:p>
          <a:p>
            <a:r>
              <a:rPr lang="de-DE" dirty="0"/>
              <a:t>22.3. Präsentation von Teilergebnissen  + weitere Erarbeitung, Schwerpunkt: technische Umsetzung </a:t>
            </a:r>
          </a:p>
          <a:p>
            <a:r>
              <a:rPr lang="de-DE" dirty="0"/>
              <a:t>29.3. Präsentation von Thema 1 und 2</a:t>
            </a:r>
          </a:p>
          <a:p>
            <a:r>
              <a:rPr lang="de-DE" dirty="0"/>
              <a:t>5.4. Präsentation von Thema 3 und 4 </a:t>
            </a:r>
          </a:p>
          <a:p>
            <a:r>
              <a:rPr lang="de-DE" dirty="0"/>
              <a:t>12.4. Präsentation von Thema 5 und Abschluss </a:t>
            </a:r>
          </a:p>
        </p:txBody>
      </p:sp>
    </p:spTree>
    <p:extLst>
      <p:ext uri="{BB962C8B-B14F-4D97-AF65-F5344CB8AC3E}">
        <p14:creationId xmlns:p14="http://schemas.microsoft.com/office/powerpoint/2010/main" val="734666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8ED1A9-16AC-46E3-A039-6FF9CF6BE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dirty="0"/>
              <a:t>Vom Kaiserreich zum „Dritten Reich“ – unsere Fragen: Was prägt die Zwischenkriegszeit? 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3F436C4-643A-4BCA-B8C9-6A9E9CF029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Schlagworte aus dem Trailer vom ZDF: </a:t>
            </a:r>
          </a:p>
          <a:p>
            <a:endParaRPr lang="de-DE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94A6C041-2367-4EC8-AE34-2C5E1E3C9FCB}"/>
              </a:ext>
            </a:extLst>
          </p:cNvPr>
          <p:cNvSpPr/>
          <p:nvPr/>
        </p:nvSpPr>
        <p:spPr>
          <a:xfrm>
            <a:off x="5253621" y="4215892"/>
            <a:ext cx="1696825" cy="9898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Adolf Hitler 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5E6BE53F-4ECF-47C4-8654-4B2B5C5D4B86}"/>
              </a:ext>
            </a:extLst>
          </p:cNvPr>
          <p:cNvSpPr/>
          <p:nvPr/>
        </p:nvSpPr>
        <p:spPr>
          <a:xfrm>
            <a:off x="1247433" y="4126206"/>
            <a:ext cx="1696825" cy="9898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Feinde der Republik</a:t>
            </a: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1DD25D3F-CAA7-4F66-A74B-499D806E3379}"/>
              </a:ext>
            </a:extLst>
          </p:cNvPr>
          <p:cNvSpPr/>
          <p:nvPr/>
        </p:nvSpPr>
        <p:spPr>
          <a:xfrm>
            <a:off x="3121843" y="3156990"/>
            <a:ext cx="2414739" cy="9898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Wirtschaftskrisen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4DC588D5-2B26-4211-8096-93ADBD6BD37E}"/>
              </a:ext>
            </a:extLst>
          </p:cNvPr>
          <p:cNvSpPr/>
          <p:nvPr/>
        </p:nvSpPr>
        <p:spPr>
          <a:xfrm>
            <a:off x="1222342" y="2793361"/>
            <a:ext cx="1696825" cy="9898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Revolution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FB4E47A6-63ED-4B5B-B906-B3E932787A12}"/>
              </a:ext>
            </a:extLst>
          </p:cNvPr>
          <p:cNvSpPr/>
          <p:nvPr/>
        </p:nvSpPr>
        <p:spPr>
          <a:xfrm>
            <a:off x="3379211" y="4536838"/>
            <a:ext cx="1696825" cy="162926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Erste deutsche</a:t>
            </a:r>
          </a:p>
          <a:p>
            <a:pPr algn="ctr"/>
            <a:r>
              <a:rPr lang="de-DE" dirty="0"/>
              <a:t>Demokratie 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4E4FFB02-3F5E-460B-8D77-D51B08DAD53F}"/>
              </a:ext>
            </a:extLst>
          </p:cNvPr>
          <p:cNvSpPr/>
          <p:nvPr/>
        </p:nvSpPr>
        <p:spPr>
          <a:xfrm>
            <a:off x="5326882" y="2575119"/>
            <a:ext cx="1696825" cy="9898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Erster Weltkrieg</a:t>
            </a: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B7084DE9-DBDF-4AF0-864B-6EF566105E3A}"/>
              </a:ext>
            </a:extLst>
          </p:cNvPr>
          <p:cNvSpPr/>
          <p:nvPr/>
        </p:nvSpPr>
        <p:spPr>
          <a:xfrm>
            <a:off x="1247433" y="5366421"/>
            <a:ext cx="1696825" cy="9898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Kaiserreich 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4A00CAF-A99C-45C8-AD82-DC194DB9CDC8}"/>
              </a:ext>
            </a:extLst>
          </p:cNvPr>
          <p:cNvSpPr/>
          <p:nvPr/>
        </p:nvSpPr>
        <p:spPr>
          <a:xfrm>
            <a:off x="7581900" y="2575119"/>
            <a:ext cx="4152900" cy="34700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dirty="0" err="1"/>
              <a:t>SuS</a:t>
            </a:r>
            <a:r>
              <a:rPr lang="de-DE" dirty="0"/>
              <a:t> entwickeln aus dem kurzen Trailer zur ZDF-Dokumentation „Vom Kaiserreich zum Dritten Reich“ Fragen und Hypothesen zur Leitfrage: „Was prägt die Zwischenkriegszeit?“ Schlagworte durch L. vorgegeben. Ergebnisse: Z.B. gefährdete Demokratie, Gewaltaspekt, Krisen, Kontinuitäten …</a:t>
            </a:r>
          </a:p>
        </p:txBody>
      </p:sp>
    </p:spTree>
    <p:extLst>
      <p:ext uri="{BB962C8B-B14F-4D97-AF65-F5344CB8AC3E}">
        <p14:creationId xmlns:p14="http://schemas.microsoft.com/office/powerpoint/2010/main" val="1075503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234C61-8499-4792-8055-CECADC376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Phasen der Weimarer Republik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599661E-F7DA-4E9F-98D6-C6090C4E48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/>
              <a:t>Kaiserreich</a:t>
            </a:r>
            <a:r>
              <a:rPr lang="de-DE" dirty="0"/>
              <a:t> </a:t>
            </a:r>
          </a:p>
          <a:p>
            <a:r>
              <a:rPr lang="de-DE" dirty="0"/>
              <a:t>Anfangsphase </a:t>
            </a:r>
          </a:p>
          <a:p>
            <a:endParaRPr lang="de-DE" dirty="0"/>
          </a:p>
          <a:p>
            <a:r>
              <a:rPr lang="de-DE" dirty="0"/>
              <a:t>Mittlere Phase</a:t>
            </a:r>
          </a:p>
          <a:p>
            <a:endParaRPr lang="de-DE" dirty="0"/>
          </a:p>
          <a:p>
            <a:r>
              <a:rPr lang="de-DE" dirty="0"/>
              <a:t>Endphase 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b="1" dirty="0"/>
              <a:t>Diktatur der NSDAP unter Adolf Hitle</a:t>
            </a:r>
            <a:r>
              <a:rPr lang="de-DE" dirty="0"/>
              <a:t>r 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76B72AC-CA6B-49BB-8DAE-67EF2C69DE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3704" y="2121408"/>
            <a:ext cx="6693280" cy="3067443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E07520C7-11E3-4C37-8911-F534727E1767}"/>
              </a:ext>
            </a:extLst>
          </p:cNvPr>
          <p:cNvSpPr/>
          <p:nvPr/>
        </p:nvSpPr>
        <p:spPr>
          <a:xfrm>
            <a:off x="469900" y="5575300"/>
            <a:ext cx="10871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Leitfrage: Wie lassen sich die Aspekte aus dem Film den jeweiligen Phasen der Weimarer Republik zuordnen? </a:t>
            </a:r>
          </a:p>
        </p:txBody>
      </p:sp>
    </p:spTree>
    <p:extLst>
      <p:ext uri="{BB962C8B-B14F-4D97-AF65-F5344CB8AC3E}">
        <p14:creationId xmlns:p14="http://schemas.microsoft.com/office/powerpoint/2010/main" val="1928228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234C61-8499-4792-8055-CECADC376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Phasen der Weimarer Republik: </a:t>
            </a:r>
            <a:r>
              <a:rPr lang="de-DE" sz="4800" dirty="0" err="1">
                <a:solidFill>
                  <a:srgbClr val="00B0F0"/>
                </a:solidFill>
              </a:rPr>
              <a:t>ERgebnisse</a:t>
            </a:r>
            <a:endParaRPr lang="de-DE" dirty="0">
              <a:solidFill>
                <a:srgbClr val="00B0F0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599661E-F7DA-4E9F-98D6-C6090C4E48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/>
              <a:t>Kaiserreich </a:t>
            </a:r>
          </a:p>
          <a:p>
            <a:r>
              <a:rPr lang="de-DE" dirty="0"/>
              <a:t>Anfangsphase </a:t>
            </a:r>
          </a:p>
          <a:p>
            <a:endParaRPr lang="de-DE" dirty="0"/>
          </a:p>
          <a:p>
            <a:r>
              <a:rPr lang="de-DE" dirty="0"/>
              <a:t>Mittlere Phase</a:t>
            </a:r>
          </a:p>
          <a:p>
            <a:endParaRPr lang="de-DE" dirty="0"/>
          </a:p>
          <a:p>
            <a:r>
              <a:rPr lang="de-DE" dirty="0"/>
              <a:t>Endphase 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b="1" dirty="0"/>
              <a:t>Diktatur der NSDAP unter Adolf Hitler 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E7050078-3AB7-4F32-86D2-BDBCE990227D}"/>
              </a:ext>
            </a:extLst>
          </p:cNvPr>
          <p:cNvSpPr/>
          <p:nvPr/>
        </p:nvSpPr>
        <p:spPr>
          <a:xfrm>
            <a:off x="5405351" y="2177723"/>
            <a:ext cx="1696825" cy="9898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Revolution</a:t>
            </a: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9AEA1C80-4131-4A92-B82B-75F29F55CC09}"/>
              </a:ext>
            </a:extLst>
          </p:cNvPr>
          <p:cNvSpPr/>
          <p:nvPr/>
        </p:nvSpPr>
        <p:spPr>
          <a:xfrm>
            <a:off x="3681261" y="3880795"/>
            <a:ext cx="2414739" cy="9898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Wirtschaftskrisen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08005A1D-78C6-42C0-BE9D-61057C513A64}"/>
              </a:ext>
            </a:extLst>
          </p:cNvPr>
          <p:cNvSpPr/>
          <p:nvPr/>
        </p:nvSpPr>
        <p:spPr>
          <a:xfrm>
            <a:off x="6932764" y="2008833"/>
            <a:ext cx="2414739" cy="9898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Wirtschaftskrisen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682BCD00-FC7F-47EE-9DDD-26817A6D8BD6}"/>
              </a:ext>
            </a:extLst>
          </p:cNvPr>
          <p:cNvSpPr/>
          <p:nvPr/>
        </p:nvSpPr>
        <p:spPr>
          <a:xfrm>
            <a:off x="5938567" y="4146804"/>
            <a:ext cx="1696825" cy="9898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Feinde der Republik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3C994A4B-B727-461F-B08D-3CE4C80CC5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79224" y="1751660"/>
            <a:ext cx="1381125" cy="1057275"/>
          </a:xfrm>
          <a:prstGeom prst="rect">
            <a:avLst/>
          </a:prstGeom>
        </p:spPr>
      </p:pic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0AFD63D3-A5B0-47CE-B45A-9516B5503B52}"/>
              </a:ext>
            </a:extLst>
          </p:cNvPr>
          <p:cNvSpPr/>
          <p:nvPr/>
        </p:nvSpPr>
        <p:spPr>
          <a:xfrm>
            <a:off x="9072013" y="2439186"/>
            <a:ext cx="1696825" cy="9898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Feinde der Republik</a:t>
            </a: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8ED4ECAF-896D-4B04-97FF-C5C5698A6F15}"/>
              </a:ext>
            </a:extLst>
          </p:cNvPr>
          <p:cNvSpPr/>
          <p:nvPr/>
        </p:nvSpPr>
        <p:spPr>
          <a:xfrm>
            <a:off x="3888098" y="2033464"/>
            <a:ext cx="1696825" cy="9898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Erster Weltkrieg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07FEA550-0369-464B-940F-E4BDD22065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4237" y="3813334"/>
            <a:ext cx="1381125" cy="105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116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3B7405E5-6FEB-46F8-89A3-6F60447B3308}"/>
              </a:ext>
            </a:extLst>
          </p:cNvPr>
          <p:cNvSpPr/>
          <p:nvPr/>
        </p:nvSpPr>
        <p:spPr>
          <a:xfrm>
            <a:off x="4055144" y="1599069"/>
            <a:ext cx="1696825" cy="9898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Erster Weltkrieg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3234C61-8499-4792-8055-CECADC376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800" dirty="0"/>
              <a:t>Phasen der Weimarer Republik </a:t>
            </a:r>
            <a:r>
              <a:rPr lang="de-DE" dirty="0"/>
              <a:t>- </a:t>
            </a:r>
            <a:r>
              <a:rPr lang="de-DE" sz="3200" dirty="0" err="1">
                <a:solidFill>
                  <a:srgbClr val="00B0F0"/>
                </a:solidFill>
              </a:rPr>
              <a:t>ERgebnis</a:t>
            </a:r>
            <a:endParaRPr lang="de-DE" dirty="0">
              <a:solidFill>
                <a:srgbClr val="00B0F0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599661E-F7DA-4E9F-98D6-C6090C4E48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/>
              <a:t>Kaiserreich </a:t>
            </a:r>
          </a:p>
          <a:p>
            <a:r>
              <a:rPr lang="de-DE" dirty="0"/>
              <a:t>1918 Anfangsphase: </a:t>
            </a:r>
            <a:r>
              <a:rPr lang="de-DE" dirty="0">
                <a:solidFill>
                  <a:srgbClr val="00B0F0"/>
                </a:solidFill>
              </a:rPr>
              <a:t>Neubeginn in der Krise</a:t>
            </a:r>
          </a:p>
          <a:p>
            <a:endParaRPr lang="de-DE" dirty="0"/>
          </a:p>
          <a:p>
            <a:r>
              <a:rPr lang="de-DE" dirty="0"/>
              <a:t>Ab 1924 Mittlere Phase: </a:t>
            </a:r>
            <a:r>
              <a:rPr lang="de-DE" dirty="0">
                <a:solidFill>
                  <a:srgbClr val="00B0F0"/>
                </a:solidFill>
              </a:rPr>
              <a:t>„die Goldenen 20er“ als „relative Stabilisierung“</a:t>
            </a:r>
          </a:p>
          <a:p>
            <a:endParaRPr lang="de-DE" dirty="0"/>
          </a:p>
          <a:p>
            <a:r>
              <a:rPr lang="de-DE" dirty="0"/>
              <a:t>Ab 1929 Endphase: </a:t>
            </a:r>
            <a:r>
              <a:rPr lang="de-DE" dirty="0">
                <a:solidFill>
                  <a:srgbClr val="00B0F0"/>
                </a:solidFill>
              </a:rPr>
              <a:t>Auflösung/ Scheitern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b="1" dirty="0"/>
              <a:t>1933 Diktatur der NSDAP unter Adolf Hitler 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E7050078-3AB7-4F32-86D2-BDBCE990227D}"/>
              </a:ext>
            </a:extLst>
          </p:cNvPr>
          <p:cNvSpPr/>
          <p:nvPr/>
        </p:nvSpPr>
        <p:spPr>
          <a:xfrm>
            <a:off x="5424817" y="1513821"/>
            <a:ext cx="1696825" cy="9898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Revolution</a:t>
            </a: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9AEA1C80-4131-4A92-B82B-75F29F55CC09}"/>
              </a:ext>
            </a:extLst>
          </p:cNvPr>
          <p:cNvSpPr/>
          <p:nvPr/>
        </p:nvSpPr>
        <p:spPr>
          <a:xfrm>
            <a:off x="6713966" y="4016606"/>
            <a:ext cx="2414739" cy="9898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Wirtschaftskrisen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08005A1D-78C6-42C0-BE9D-61057C513A64}"/>
              </a:ext>
            </a:extLst>
          </p:cNvPr>
          <p:cNvSpPr/>
          <p:nvPr/>
        </p:nvSpPr>
        <p:spPr>
          <a:xfrm>
            <a:off x="6737117" y="2093976"/>
            <a:ext cx="2414739" cy="9898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Wirtschaftskrisen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3D03E4A0-C526-4723-A724-15AE641257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74973" y="3826145"/>
            <a:ext cx="1381125" cy="1057275"/>
          </a:xfrm>
          <a:prstGeom prst="rect">
            <a:avLst/>
          </a:prstGeom>
        </p:spPr>
      </p:pic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682BCD00-FC7F-47EE-9DDD-26817A6D8BD6}"/>
              </a:ext>
            </a:extLst>
          </p:cNvPr>
          <p:cNvSpPr/>
          <p:nvPr/>
        </p:nvSpPr>
        <p:spPr>
          <a:xfrm>
            <a:off x="9280064" y="4545731"/>
            <a:ext cx="1696825" cy="9898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Feinde der Republik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83A460C-E183-4D42-A2A8-9263D88821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00322" y="1480090"/>
            <a:ext cx="1381125" cy="1057275"/>
          </a:xfrm>
          <a:prstGeom prst="rect">
            <a:avLst/>
          </a:prstGeom>
        </p:spPr>
      </p:pic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0AFD63D3-A5B0-47CE-B45A-9516B5503B52}"/>
              </a:ext>
            </a:extLst>
          </p:cNvPr>
          <p:cNvSpPr/>
          <p:nvPr/>
        </p:nvSpPr>
        <p:spPr>
          <a:xfrm>
            <a:off x="9425327" y="2121408"/>
            <a:ext cx="1696825" cy="9898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Feinde der Republik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E6BA545C-99E9-4DE5-9A8D-CBAC1A046BB1}"/>
              </a:ext>
            </a:extLst>
          </p:cNvPr>
          <p:cNvSpPr/>
          <p:nvPr/>
        </p:nvSpPr>
        <p:spPr>
          <a:xfrm>
            <a:off x="787400" y="5702300"/>
            <a:ext cx="10334752" cy="9898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err="1"/>
              <a:t>SuS</a:t>
            </a:r>
            <a:r>
              <a:rPr lang="de-DE" dirty="0"/>
              <a:t> lesen arbeitsteilig den Überblickstext im Geschichtsbuch. Im UG wird erarbeitet, was die jeweilige Phase prägt. Ergebnisse werden in blau festgehalten. Siehe:  Andreas </a:t>
            </a:r>
            <a:r>
              <a:rPr lang="de-DE" dirty="0" err="1"/>
              <a:t>Gawatz</a:t>
            </a:r>
            <a:r>
              <a:rPr lang="de-DE" dirty="0"/>
              <a:t>/ Andreas Giesinger (Hgg.) „Geschichte 11“, Westermann-Verlag 2021,  S. 218 -221</a:t>
            </a:r>
          </a:p>
        </p:txBody>
      </p:sp>
    </p:spTree>
    <p:extLst>
      <p:ext uri="{BB962C8B-B14F-4D97-AF65-F5344CB8AC3E}">
        <p14:creationId xmlns:p14="http://schemas.microsoft.com/office/powerpoint/2010/main" val="3981067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2BF2F8-C076-41AF-8619-1D001C647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Licht- und Schattenseiten der WR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D651F0B-C105-4988-8BB1-91D030FC4E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Licht 						Schatten 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1CB79E4B-60EC-4C89-AE51-B01136773323}"/>
              </a:ext>
            </a:extLst>
          </p:cNvPr>
          <p:cNvSpPr/>
          <p:nvPr/>
        </p:nvSpPr>
        <p:spPr>
          <a:xfrm>
            <a:off x="1308100" y="4559300"/>
            <a:ext cx="96520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/>
              <a:t>SuS bewerten mithilfe des Geschichtsbuchs Errungenschaften und Krisen der Weimarer Republik (auf die drei Phasen arbeitsteilig verteilt).</a:t>
            </a:r>
          </a:p>
        </p:txBody>
      </p:sp>
    </p:spTree>
    <p:extLst>
      <p:ext uri="{BB962C8B-B14F-4D97-AF65-F5344CB8AC3E}">
        <p14:creationId xmlns:p14="http://schemas.microsoft.com/office/powerpoint/2010/main" val="3563800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2BF2F8-C076-41AF-8619-1D001C647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Licht- und Schattenseiten der WR (Anfangsphase) </a:t>
            </a:r>
            <a:r>
              <a:rPr lang="de-DE" dirty="0">
                <a:solidFill>
                  <a:srgbClr val="00B0F0"/>
                </a:solidFill>
              </a:rPr>
              <a:t>Ergebnisse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D651F0B-C105-4988-8BB1-91D030FC4EF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/>
              <a:t>Licht 				</a:t>
            </a:r>
          </a:p>
          <a:p>
            <a:pPr>
              <a:buFontTx/>
              <a:buChar char="-"/>
            </a:pPr>
            <a:r>
              <a:rPr lang="de-DE" dirty="0"/>
              <a:t>Erste, frei gewählte Nationalversammlung</a:t>
            </a:r>
          </a:p>
          <a:p>
            <a:pPr>
              <a:buFontTx/>
              <a:buChar char="-"/>
            </a:pPr>
            <a:r>
              <a:rPr lang="de-DE" dirty="0"/>
              <a:t>Auch Frauen haben gleiches Stimmrecht</a:t>
            </a:r>
          </a:p>
          <a:p>
            <a:pPr>
              <a:buFontTx/>
              <a:buChar char="-"/>
            </a:pPr>
            <a:r>
              <a:rPr lang="de-DE" dirty="0"/>
              <a:t>Überwältigende Mehrheit der demokratischen Parteien </a:t>
            </a:r>
          </a:p>
          <a:p>
            <a:pPr>
              <a:buFontTx/>
              <a:buChar char="-"/>
            </a:pPr>
            <a:r>
              <a:rPr lang="de-DE" dirty="0"/>
              <a:t>Moderne Verfassung, die Grundrechte garantiert 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A294250-4F0F-462F-8F3E-0DBAED7DDD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solidFill>
            <a:schemeClr val="bg2"/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/>
              <a:t>Schatten </a:t>
            </a:r>
          </a:p>
          <a:p>
            <a:pPr>
              <a:buFontTx/>
              <a:buChar char="-"/>
            </a:pPr>
            <a:r>
              <a:rPr lang="de-DE" dirty="0"/>
              <a:t>Versailler Friedensvertrag:  Kriegs-schuld-Frage, Gebietsabtretungen, Reparationen</a:t>
            </a:r>
          </a:p>
          <a:p>
            <a:pPr>
              <a:buFontTx/>
              <a:buChar char="-"/>
            </a:pPr>
            <a:r>
              <a:rPr lang="de-DE" dirty="0"/>
              <a:t>Elitenkontinuität: Anhänger des Kaiserreichs bleiben in mächtigen Positionen</a:t>
            </a:r>
          </a:p>
          <a:p>
            <a:pPr>
              <a:buFontTx/>
              <a:buChar char="-"/>
            </a:pPr>
            <a:r>
              <a:rPr lang="de-DE" dirty="0"/>
              <a:t>Links- und rechtsradikale Aufstände und Attentate </a:t>
            </a:r>
          </a:p>
          <a:p>
            <a:pPr>
              <a:buFontTx/>
              <a:buChar char="-"/>
            </a:pPr>
            <a:r>
              <a:rPr lang="de-DE" dirty="0"/>
              <a:t>1923: Besetzung des Ruhrgebiets durch FR und B, Hyperinflation, Umsturzversuche: Höhepunkt der Krise </a:t>
            </a:r>
          </a:p>
        </p:txBody>
      </p:sp>
    </p:spTree>
    <p:extLst>
      <p:ext uri="{BB962C8B-B14F-4D97-AF65-F5344CB8AC3E}">
        <p14:creationId xmlns:p14="http://schemas.microsoft.com/office/powerpoint/2010/main" val="2988116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2BF2F8-C076-41AF-8619-1D001C647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Licht- und Schattenseiten der WR (Mittlere und </a:t>
            </a:r>
            <a:r>
              <a:rPr lang="de-DE" dirty="0" err="1"/>
              <a:t>EndPhase</a:t>
            </a:r>
            <a:r>
              <a:rPr lang="de-DE" dirty="0"/>
              <a:t>) </a:t>
            </a:r>
            <a:r>
              <a:rPr lang="de-DE" dirty="0">
                <a:solidFill>
                  <a:srgbClr val="00B0F0"/>
                </a:solidFill>
              </a:rPr>
              <a:t>Ergebnisse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D651F0B-C105-4988-8BB1-91D030FC4EF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DE" dirty="0"/>
              <a:t>Licht 				</a:t>
            </a:r>
          </a:p>
          <a:p>
            <a:pPr>
              <a:buFontTx/>
              <a:buChar char="-"/>
            </a:pPr>
            <a:r>
              <a:rPr lang="de-DE" dirty="0"/>
              <a:t>Kulturelle Blüte, vor allem in Hauptstädten wie Berlin oder München: Kunst und Literatur schaffen wegweisende Neuerungen </a:t>
            </a:r>
          </a:p>
          <a:p>
            <a:pPr>
              <a:buFontTx/>
              <a:buChar char="-"/>
            </a:pPr>
            <a:r>
              <a:rPr lang="de-DE" dirty="0"/>
              <a:t>Massenkultur ermöglicht der breiten Bevölkerung neue Erfahrungen in Kinos, Tanzsälen und Sportarenen, dabei Einfluss der amerikanischen Kultur groß, z.B. Jazz </a:t>
            </a:r>
          </a:p>
          <a:p>
            <a:pPr>
              <a:buFontTx/>
              <a:buChar char="-"/>
            </a:pPr>
            <a:r>
              <a:rPr lang="de-DE" dirty="0"/>
              <a:t>Frauen werden modern: kurze Röcke und moderne Frisuren</a:t>
            </a:r>
          </a:p>
          <a:p>
            <a:pPr>
              <a:buFontTx/>
              <a:buChar char="-"/>
            </a:pPr>
            <a:r>
              <a:rPr lang="de-DE" dirty="0"/>
              <a:t>Außenpolitische Erfolge ab 1924 (Regelung der Reparationen, </a:t>
            </a:r>
            <a:r>
              <a:rPr lang="de-DE" dirty="0" err="1"/>
              <a:t>Dld</a:t>
            </a:r>
            <a:r>
              <a:rPr lang="de-DE" dirty="0"/>
              <a:t> im Völkerbund) </a:t>
            </a:r>
          </a:p>
          <a:p>
            <a:pPr>
              <a:buFontTx/>
              <a:buChar char="-"/>
            </a:pP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A294250-4F0F-462F-8F3E-0DBAED7DDD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solidFill>
            <a:schemeClr val="bg2"/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DE" dirty="0"/>
              <a:t>Schatten </a:t>
            </a:r>
          </a:p>
          <a:p>
            <a:pPr>
              <a:buFontTx/>
              <a:buChar char="-"/>
            </a:pPr>
            <a:r>
              <a:rPr lang="de-DE" dirty="0"/>
              <a:t>Moderne Entwicklungen stürzen viele in eine Krise, sie empfinden ein „Unbehagen an der Moderne“ und fühlen sich stattdessen z.B. von der völkischen Ideologie angezogen</a:t>
            </a:r>
          </a:p>
          <a:p>
            <a:pPr>
              <a:buFontTx/>
              <a:buChar char="-"/>
            </a:pPr>
            <a:r>
              <a:rPr lang="de-DE" dirty="0"/>
              <a:t>Ab 1929 setzt Weltwirtschaftskrise ein:  Massenarbeitslosigkeit und –</a:t>
            </a:r>
            <a:r>
              <a:rPr lang="de-DE" dirty="0" err="1"/>
              <a:t>verelendung</a:t>
            </a:r>
            <a:r>
              <a:rPr lang="de-DE" dirty="0"/>
              <a:t>. </a:t>
            </a:r>
          </a:p>
          <a:p>
            <a:pPr>
              <a:buFontTx/>
              <a:buChar char="-"/>
            </a:pPr>
            <a:r>
              <a:rPr lang="de-DE" dirty="0"/>
              <a:t>Extreme Parteien am rechten und linken Rand gewinnen immer mehr an Zustimmung</a:t>
            </a:r>
          </a:p>
          <a:p>
            <a:pPr>
              <a:buFontTx/>
              <a:buChar char="-"/>
            </a:pPr>
            <a:endParaRPr lang="de-DE" dirty="0"/>
          </a:p>
          <a:p>
            <a:pPr>
              <a:buFontTx/>
              <a:buChar char="-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8715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2BF2F8-C076-41AF-8619-1D001C647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Licht- und Schattenseiten der WR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D651F0B-C105-4988-8BB1-91D030FC4EF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Licht 				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Welche Gruppen sehen diese Seite der Weimarer Republik? 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A294250-4F0F-462F-8F3E-0DBAED7DDD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solidFill>
            <a:schemeClr val="bg2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Schatten </a:t>
            </a:r>
          </a:p>
          <a:p>
            <a:pPr>
              <a:buFontTx/>
              <a:buChar char="-"/>
            </a:pPr>
            <a:endParaRPr lang="de-DE" dirty="0"/>
          </a:p>
          <a:p>
            <a:pPr>
              <a:buFontTx/>
              <a:buChar char="-"/>
            </a:pPr>
            <a:endParaRPr lang="de-DE" dirty="0"/>
          </a:p>
          <a:p>
            <a:pPr>
              <a:buFontTx/>
              <a:buChar char="-"/>
            </a:pPr>
            <a:endParaRPr lang="de-DE" dirty="0"/>
          </a:p>
          <a:p>
            <a:pPr marL="0" indent="0">
              <a:buNone/>
            </a:pPr>
            <a:r>
              <a:rPr lang="de-DE" dirty="0"/>
              <a:t>Welche Gruppen sehen diese Seite der Weimarer Republik? </a:t>
            </a:r>
          </a:p>
          <a:p>
            <a:pPr>
              <a:buFontTx/>
              <a:buChar char="-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59214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lzart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TM03090434[[fn=Holzart]]</Template>
  <TotalTime>0</TotalTime>
  <Words>845</Words>
  <Application>Microsoft Office PowerPoint</Application>
  <PresentationFormat>Breitbild</PresentationFormat>
  <Paragraphs>132</Paragraphs>
  <Slides>13</Slides>
  <Notes>13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8" baseType="lpstr">
      <vt:lpstr>Calibri</vt:lpstr>
      <vt:lpstr>Rockwell</vt:lpstr>
      <vt:lpstr>Rockwell Condensed</vt:lpstr>
      <vt:lpstr>Wingdings</vt:lpstr>
      <vt:lpstr>Holzart</vt:lpstr>
      <vt:lpstr>Die Weimarer Republik:</vt:lpstr>
      <vt:lpstr>Vom Kaiserreich zum „Dritten Reich“ – unsere Fragen: Was prägt die Zwischenkriegszeit?  </vt:lpstr>
      <vt:lpstr>Phasen der Weimarer Republik</vt:lpstr>
      <vt:lpstr>Phasen der Weimarer Republik: ERgebnisse</vt:lpstr>
      <vt:lpstr>Phasen der Weimarer Republik - ERgebnis</vt:lpstr>
      <vt:lpstr>Licht- und Schattenseiten der WR</vt:lpstr>
      <vt:lpstr>Licht- und Schattenseiten der WR (Anfangsphase) Ergebnisse</vt:lpstr>
      <vt:lpstr>Licht- und Schattenseiten der WR (Mittlere und EndPhase) Ergebnisse</vt:lpstr>
      <vt:lpstr>Licht- und Schattenseiten der WR</vt:lpstr>
      <vt:lpstr>Licht- und Schattenseiten der WR Ergebnisse</vt:lpstr>
      <vt:lpstr>Licht- und Schattenseiten</vt:lpstr>
      <vt:lpstr>Themen für das Projekt:</vt:lpstr>
      <vt:lpstr>Projektplan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Weimarer REpublik</dc:title>
  <dc:creator>Lehrer</dc:creator>
  <cp:lastModifiedBy>Lehrer</cp:lastModifiedBy>
  <cp:revision>27</cp:revision>
  <dcterms:created xsi:type="dcterms:W3CDTF">2022-02-26T11:30:52Z</dcterms:created>
  <dcterms:modified xsi:type="dcterms:W3CDTF">2023-03-05T09:24:33Z</dcterms:modified>
</cp:coreProperties>
</file>