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442" r:id="rId2"/>
    <p:sldId id="448" r:id="rId3"/>
    <p:sldId id="445" r:id="rId4"/>
    <p:sldId id="446" r:id="rId5"/>
    <p:sldId id="287" r:id="rId6"/>
    <p:sldId id="289" r:id="rId7"/>
    <p:sldId id="469" r:id="rId8"/>
    <p:sldId id="465" r:id="rId9"/>
    <p:sldId id="470" r:id="rId10"/>
    <p:sldId id="485" r:id="rId11"/>
    <p:sldId id="462" r:id="rId12"/>
    <p:sldId id="331" r:id="rId13"/>
    <p:sldId id="260" r:id="rId14"/>
    <p:sldId id="266" r:id="rId15"/>
    <p:sldId id="468" r:id="rId16"/>
    <p:sldId id="296" r:id="rId17"/>
    <p:sldId id="473" r:id="rId18"/>
    <p:sldId id="475" r:id="rId19"/>
    <p:sldId id="294" r:id="rId20"/>
    <p:sldId id="297" r:id="rId21"/>
    <p:sldId id="486" r:id="rId22"/>
    <p:sldId id="459" r:id="rId23"/>
    <p:sldId id="309" r:id="rId24"/>
    <p:sldId id="464" r:id="rId2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75" autoAdjust="0"/>
    <p:restoredTop sz="72473" autoAdjust="0"/>
  </p:normalViewPr>
  <p:slideViewPr>
    <p:cSldViewPr snapToGrid="0">
      <p:cViewPr varScale="1">
        <p:scale>
          <a:sx n="49" d="100"/>
          <a:sy n="49" d="100"/>
        </p:scale>
        <p:origin x="126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19EA82-DB1E-477C-AB5A-A4E33482018D}" type="datetimeFigureOut">
              <a:rPr lang="de-DE" smtClean="0"/>
              <a:t>24.07.2023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4101B-E4E2-47D2-8313-BBAB2A4FE3D2}" type="slidenum">
              <a:rPr lang="de-DE" smtClean="0"/>
              <a:t>‹Nr.›</a:t>
            </a:fld>
            <a:endParaRPr lang="de-DE"/>
          </a:p>
        </p:txBody>
      </p:sp>
    </p:spTree>
    <p:extLst>
      <p:ext uri="{BB962C8B-B14F-4D97-AF65-F5344CB8AC3E}">
        <p14:creationId xmlns:p14="http://schemas.microsoft.com/office/powerpoint/2010/main" val="3603361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i="1" dirty="0"/>
              <a:t> </a:t>
            </a:r>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11CA67-D061-429F-B186-15D98BBFE45D}"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3789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Video zugänglich über: https://www.youtube.com/watch?v=uQ9oTY1id3s. Es wurde von der Evangelischen Landeskirche in Baden freundlicherweise für Fortbildungszwecke zur Verfügung gestellt. </a:t>
            </a:r>
          </a:p>
        </p:txBody>
      </p:sp>
      <p:sp>
        <p:nvSpPr>
          <p:cNvPr id="4" name="Foliennummernplatzhalter 3"/>
          <p:cNvSpPr>
            <a:spLocks noGrp="1"/>
          </p:cNvSpPr>
          <p:nvPr>
            <p:ph type="sldNum" sz="quarter" idx="5"/>
          </p:nvPr>
        </p:nvSpPr>
        <p:spPr/>
        <p:txBody>
          <a:bodyPr/>
          <a:lstStyle/>
          <a:p>
            <a:fld id="{23A4101B-E4E2-47D2-8313-BBAB2A4FE3D2}" type="slidenum">
              <a:rPr lang="de-DE" smtClean="0"/>
              <a:t>10</a:t>
            </a:fld>
            <a:endParaRPr lang="de-DE"/>
          </a:p>
        </p:txBody>
      </p:sp>
    </p:spTree>
    <p:extLst>
      <p:ext uri="{BB962C8B-B14F-4D97-AF65-F5344CB8AC3E}">
        <p14:creationId xmlns:p14="http://schemas.microsoft.com/office/powerpoint/2010/main" val="1545072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11</a:t>
            </a:fld>
            <a:endParaRPr lang="de-DE"/>
          </a:p>
        </p:txBody>
      </p:sp>
    </p:spTree>
    <p:extLst>
      <p:ext uri="{BB962C8B-B14F-4D97-AF65-F5344CB8AC3E}">
        <p14:creationId xmlns:p14="http://schemas.microsoft.com/office/powerpoint/2010/main" val="2516256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12</a:t>
            </a:fld>
            <a:endParaRPr lang="de-DE"/>
          </a:p>
        </p:txBody>
      </p:sp>
    </p:spTree>
    <p:extLst>
      <p:ext uri="{BB962C8B-B14F-4D97-AF65-F5344CB8AC3E}">
        <p14:creationId xmlns:p14="http://schemas.microsoft.com/office/powerpoint/2010/main" val="991070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13</a:t>
            </a:fld>
            <a:endParaRPr lang="de-DE"/>
          </a:p>
        </p:txBody>
      </p:sp>
    </p:spTree>
    <p:extLst>
      <p:ext uri="{BB962C8B-B14F-4D97-AF65-F5344CB8AC3E}">
        <p14:creationId xmlns:p14="http://schemas.microsoft.com/office/powerpoint/2010/main" val="3459732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Oben im weißen Kasten eine mögliche Schülerantwort bzw. ein mögliches Schüler-Feedback durch die Lehrkraft. </a:t>
            </a:r>
          </a:p>
          <a:p>
            <a:r>
              <a:rPr lang="de-DE" dirty="0"/>
              <a:t>Zum Anlegen der Freitext-Aufgaben: Reader, S. 6ff.</a:t>
            </a:r>
          </a:p>
          <a:p>
            <a:r>
              <a:rPr lang="de-DE" dirty="0"/>
              <a:t>Positive Effekte: Im ersten Kasten kann für alle </a:t>
            </a:r>
            <a:r>
              <a:rPr lang="de-DE" dirty="0" err="1"/>
              <a:t>SuS</a:t>
            </a:r>
            <a:r>
              <a:rPr lang="de-DE" dirty="0"/>
              <a:t> noch eine Hilfestellung gegeben werden (hier: Verweis auf Seitenzahlen im Buch, wo noch einmal nachgesehen werden kann). Im zweiten Kasten („Kommentar“) wurde dann ein individuelles Feedback von mir für den Schüler gegeben, das auch für andere Kommentare für </a:t>
            </a:r>
            <a:r>
              <a:rPr lang="de-DE" dirty="0" err="1"/>
              <a:t>SuS</a:t>
            </a:r>
            <a:r>
              <a:rPr lang="de-DE" dirty="0"/>
              <a:t> kopiert und weiter bearbeitet werden kann. Dadurch wird die Korrekturarbeit für die Lehrperson erleichtert.</a:t>
            </a:r>
          </a:p>
          <a:p>
            <a:r>
              <a:rPr lang="de-DE" dirty="0"/>
              <a:t>Unterrichtssituationen: Zum Beispiel Klassenarbeits- oder </a:t>
            </a:r>
            <a:r>
              <a:rPr lang="de-DE" dirty="0" err="1"/>
              <a:t>Klausurentraining</a:t>
            </a:r>
            <a:r>
              <a:rPr lang="de-DE" dirty="0"/>
              <a:t>, evtl. vor allem zur </a:t>
            </a:r>
            <a:r>
              <a:rPr lang="de-DE" dirty="0" err="1"/>
              <a:t>Abivorbereitung</a:t>
            </a:r>
            <a:r>
              <a:rPr lang="de-DE" dirty="0"/>
              <a:t> im Leistungsfach, z.B. zur Materialanalyse. Das Beispiel hier stammt aus der 9. Klasse (Corona-Schulschließung).</a:t>
            </a:r>
          </a:p>
        </p:txBody>
      </p:sp>
      <p:sp>
        <p:nvSpPr>
          <p:cNvPr id="4" name="Foliennummernplatzhalter 3"/>
          <p:cNvSpPr>
            <a:spLocks noGrp="1"/>
          </p:cNvSpPr>
          <p:nvPr>
            <p:ph type="sldNum" sz="quarter" idx="5"/>
          </p:nvPr>
        </p:nvSpPr>
        <p:spPr/>
        <p:txBody>
          <a:bodyPr/>
          <a:lstStyle/>
          <a:p>
            <a:fld id="{23A4101B-E4E2-47D2-8313-BBAB2A4FE3D2}" type="slidenum">
              <a:rPr lang="de-DE" smtClean="0"/>
              <a:t>14</a:t>
            </a:fld>
            <a:endParaRPr lang="de-DE"/>
          </a:p>
        </p:txBody>
      </p:sp>
    </p:spTree>
    <p:extLst>
      <p:ext uri="{BB962C8B-B14F-4D97-AF65-F5344CB8AC3E}">
        <p14:creationId xmlns:p14="http://schemas.microsoft.com/office/powerpoint/2010/main" val="571300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dirty="0"/>
              <a:t>Mögliche Schülerantwort. Zum Anlegen der Multiple-Choice-Aufgaben: Reader, S. 14 ff.</a:t>
            </a:r>
          </a:p>
          <a:p>
            <a:pPr algn="l"/>
            <a:r>
              <a:rPr lang="de-DE" dirty="0"/>
              <a:t>Positive Effekte: </a:t>
            </a:r>
            <a:r>
              <a:rPr lang="de-DE" dirty="0" err="1"/>
              <a:t>SuS</a:t>
            </a:r>
            <a:r>
              <a:rPr lang="de-DE" dirty="0"/>
              <a:t> bekommen ein genaues Feedback zu ihren Antworten (in der Hausaufgabenbesprechung kann eine Lehrperson das nicht für alle </a:t>
            </a:r>
            <a:r>
              <a:rPr lang="de-DE" dirty="0" err="1"/>
              <a:t>SuS</a:t>
            </a:r>
            <a:r>
              <a:rPr lang="de-DE" dirty="0"/>
              <a:t> leisten). Wenn sie den Test mehrfach machen können, können sich </a:t>
            </a:r>
            <a:r>
              <a:rPr lang="de-DE" dirty="0" err="1"/>
              <a:t>SuS</a:t>
            </a:r>
            <a:r>
              <a:rPr lang="de-DE" dirty="0"/>
              <a:t> auch verbessern.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Unterrichtssituationen: z.B. Hausaufgabe, im Tablet-Unterricht auch während des Unterrichts </a:t>
            </a:r>
          </a:p>
          <a:p>
            <a:pPr algn="l"/>
            <a:endParaRPr lang="de-DE" dirty="0"/>
          </a:p>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15</a:t>
            </a:fld>
            <a:endParaRPr lang="de-DE"/>
          </a:p>
        </p:txBody>
      </p:sp>
    </p:spTree>
    <p:extLst>
      <p:ext uri="{BB962C8B-B14F-4D97-AF65-F5344CB8AC3E}">
        <p14:creationId xmlns:p14="http://schemas.microsoft.com/office/powerpoint/2010/main" val="4160157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dirty="0"/>
              <a:t>Mögliche Schülerantwort. Zum Anlegen der Lückentextaufgaben: Reader, S. 17 ff.</a:t>
            </a:r>
          </a:p>
          <a:p>
            <a:pPr algn="l"/>
            <a:r>
              <a:rPr lang="de-DE" dirty="0"/>
              <a:t>Positive Effekte: </a:t>
            </a:r>
            <a:r>
              <a:rPr lang="de-DE" dirty="0" err="1"/>
              <a:t>SuS</a:t>
            </a:r>
            <a:r>
              <a:rPr lang="de-DE" dirty="0"/>
              <a:t> bekommen ein Feedback zu ihren Antworten (in der Hausaufgabenbesprechung kann eine Lehrperson das nicht für alle </a:t>
            </a:r>
            <a:r>
              <a:rPr lang="de-DE" dirty="0" err="1"/>
              <a:t>SuS</a:t>
            </a:r>
            <a:r>
              <a:rPr lang="de-DE" dirty="0"/>
              <a:t> leisten). Wenn sie den Test mehrfach machen können, können sich </a:t>
            </a:r>
            <a:r>
              <a:rPr lang="de-DE" dirty="0" err="1"/>
              <a:t>SuS</a:t>
            </a:r>
            <a:r>
              <a:rPr lang="de-DE" dirty="0"/>
              <a:t> auch verbessern.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Unterrichtssituationen: z.B. Hausaufgabe, im Tablet-Unterricht auch während des Unterrichts </a:t>
            </a:r>
          </a:p>
          <a:p>
            <a:pPr algn="l"/>
            <a:endParaRPr lang="de-DE" dirty="0"/>
          </a:p>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16</a:t>
            </a:fld>
            <a:endParaRPr lang="de-DE"/>
          </a:p>
        </p:txBody>
      </p:sp>
    </p:spTree>
    <p:extLst>
      <p:ext uri="{BB962C8B-B14F-4D97-AF65-F5344CB8AC3E}">
        <p14:creationId xmlns:p14="http://schemas.microsoft.com/office/powerpoint/2010/main" val="14824169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dirty="0"/>
              <a:t>Zum Anlegen der Lückentextaufgaben: Reader, S. 17 ff.</a:t>
            </a:r>
          </a:p>
          <a:p>
            <a:pPr algn="l"/>
            <a:r>
              <a:rPr lang="de-DE" dirty="0"/>
              <a:t>Mit der Maus werden die Karten im unteren Teil in die freien Felder nach oben gezogen. Die Ereignisabfolge beginnt mit „Friedrich Wilhelm IV. lehnt die Kaiserkrone ab“. In neuen </a:t>
            </a:r>
            <a:r>
              <a:rPr lang="de-DE" dirty="0" err="1"/>
              <a:t>Moodle</a:t>
            </a:r>
            <a:r>
              <a:rPr lang="de-DE" dirty="0"/>
              <a:t>-Versionen andere Darstellung, aber gleiches Prinzip.</a:t>
            </a:r>
          </a:p>
          <a:p>
            <a:pPr algn="l"/>
            <a:r>
              <a:rPr lang="de-DE" dirty="0"/>
              <a:t>Positive Effekte: </a:t>
            </a:r>
            <a:r>
              <a:rPr lang="de-DE" dirty="0" err="1"/>
              <a:t>SuS</a:t>
            </a:r>
            <a:r>
              <a:rPr lang="de-DE" dirty="0"/>
              <a:t> bekommen ein Feedback zu ihren Antworten (in der Hausaufgabenbesprechung kann eine Lehrperson das nicht für alle </a:t>
            </a:r>
            <a:r>
              <a:rPr lang="de-DE" dirty="0" err="1"/>
              <a:t>SuS</a:t>
            </a:r>
            <a:r>
              <a:rPr lang="de-DE" dirty="0"/>
              <a:t> leisten). Wenn sie den Test mehrfach machen können, können sich </a:t>
            </a:r>
            <a:r>
              <a:rPr lang="de-DE" dirty="0" err="1"/>
              <a:t>SuS</a:t>
            </a:r>
            <a:r>
              <a:rPr lang="de-DE" dirty="0"/>
              <a:t> auch verbessern.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Unterrichtssituationen: z.B. Hausaufgabe, im Tablet-Unterricht auch während des Unterrichts </a:t>
            </a:r>
          </a:p>
          <a:p>
            <a:pPr algn="l"/>
            <a:endParaRPr lang="de-DE" dirty="0"/>
          </a:p>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17</a:t>
            </a:fld>
            <a:endParaRPr lang="de-DE"/>
          </a:p>
        </p:txBody>
      </p:sp>
    </p:spTree>
    <p:extLst>
      <p:ext uri="{BB962C8B-B14F-4D97-AF65-F5344CB8AC3E}">
        <p14:creationId xmlns:p14="http://schemas.microsoft.com/office/powerpoint/2010/main" val="14666468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DE" dirty="0"/>
              <a:t>Mögliche Schülerantwort. Zum Anlegen der Lückentextaufgaben: Reader, S. 17 ff.</a:t>
            </a:r>
          </a:p>
          <a:p>
            <a:r>
              <a:rPr lang="de-DE" dirty="0"/>
              <a:t>Die </a:t>
            </a:r>
            <a:r>
              <a:rPr lang="de-DE" dirty="0" err="1"/>
              <a:t>SuS</a:t>
            </a:r>
            <a:r>
              <a:rPr lang="de-DE" dirty="0"/>
              <a:t> bekommen hier nicht nur ein Feedback, sondern können auch durch die Musterlösung die richtige Anordnung der Ereignisse nachvollziehen. Die Lehrperson kann über die Funktion „Bericht“ nachvollziehen, wie die jeweiligen Tests gelaufen sind. </a:t>
            </a:r>
          </a:p>
        </p:txBody>
      </p:sp>
      <p:sp>
        <p:nvSpPr>
          <p:cNvPr id="4" name="Foliennummernplatzhalter 3"/>
          <p:cNvSpPr>
            <a:spLocks noGrp="1"/>
          </p:cNvSpPr>
          <p:nvPr>
            <p:ph type="sldNum" sz="quarter" idx="5"/>
          </p:nvPr>
        </p:nvSpPr>
        <p:spPr/>
        <p:txBody>
          <a:bodyPr/>
          <a:lstStyle/>
          <a:p>
            <a:fld id="{23A4101B-E4E2-47D2-8313-BBAB2A4FE3D2}" type="slidenum">
              <a:rPr lang="de-DE" smtClean="0"/>
              <a:t>18</a:t>
            </a:fld>
            <a:endParaRPr lang="de-DE"/>
          </a:p>
        </p:txBody>
      </p:sp>
    </p:spTree>
    <p:extLst>
      <p:ext uri="{BB962C8B-B14F-4D97-AF65-F5344CB8AC3E}">
        <p14:creationId xmlns:p14="http://schemas.microsoft.com/office/powerpoint/2010/main" val="2490524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https://pxhere.com/de/photo/764632. Auch für die Lehrperson ist gerade die Auswertung der geschlossenen Fragen „kinderleicht“, da sie automatisch vom System übernommen wird.</a:t>
            </a:r>
          </a:p>
        </p:txBody>
      </p:sp>
      <p:sp>
        <p:nvSpPr>
          <p:cNvPr id="4" name="Foliennummernplatzhalter 3"/>
          <p:cNvSpPr>
            <a:spLocks noGrp="1"/>
          </p:cNvSpPr>
          <p:nvPr>
            <p:ph type="sldNum" sz="quarter" idx="5"/>
          </p:nvPr>
        </p:nvSpPr>
        <p:spPr/>
        <p:txBody>
          <a:bodyPr/>
          <a:lstStyle/>
          <a:p>
            <a:fld id="{9411CA67-D061-429F-B186-15D98BBFE45D}" type="slidenum">
              <a:rPr lang="de-DE" smtClean="0"/>
              <a:t>20</a:t>
            </a:fld>
            <a:endParaRPr lang="de-DE"/>
          </a:p>
        </p:txBody>
      </p:sp>
    </p:spTree>
    <p:extLst>
      <p:ext uri="{BB962C8B-B14F-4D97-AF65-F5344CB8AC3E}">
        <p14:creationId xmlns:p14="http://schemas.microsoft.com/office/powerpoint/2010/main" val="2047677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Warum macht es Sinn, auch jetzt noch mit </a:t>
            </a:r>
            <a:r>
              <a:rPr lang="de-DE" dirty="0" err="1"/>
              <a:t>Moodle</a:t>
            </a:r>
            <a:r>
              <a:rPr lang="de-DE" dirty="0"/>
              <a:t> zu arbeiten? Im Folgenden gibt es einen „Koffer an Ideen“, der auch den Präsenzunterricht mit </a:t>
            </a:r>
            <a:r>
              <a:rPr lang="de-DE" dirty="0" err="1"/>
              <a:t>Moodle</a:t>
            </a:r>
            <a:r>
              <a:rPr lang="de-DE" dirty="0"/>
              <a:t> attraktiv(er) gestalten kann – nicht nur, aber v.a. auch in Tablet-Klassen  </a:t>
            </a:r>
          </a:p>
        </p:txBody>
      </p:sp>
      <p:sp>
        <p:nvSpPr>
          <p:cNvPr id="4" name="Foliennummernplatzhalter 3"/>
          <p:cNvSpPr>
            <a:spLocks noGrp="1"/>
          </p:cNvSpPr>
          <p:nvPr>
            <p:ph type="sldNum" sz="quarter" idx="5"/>
          </p:nvPr>
        </p:nvSpPr>
        <p:spPr/>
        <p:txBody>
          <a:bodyPr/>
          <a:lstStyle/>
          <a:p>
            <a:fld id="{23A4101B-E4E2-47D2-8313-BBAB2A4FE3D2}" type="slidenum">
              <a:rPr lang="de-DE" smtClean="0"/>
              <a:t>2</a:t>
            </a:fld>
            <a:endParaRPr lang="de-DE"/>
          </a:p>
        </p:txBody>
      </p:sp>
    </p:spTree>
    <p:extLst>
      <p:ext uri="{BB962C8B-B14F-4D97-AF65-F5344CB8AC3E}">
        <p14:creationId xmlns:p14="http://schemas.microsoft.com/office/powerpoint/2010/main" val="24511664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22</a:t>
            </a:fld>
            <a:endParaRPr lang="de-DE"/>
          </a:p>
        </p:txBody>
      </p:sp>
    </p:spTree>
    <p:extLst>
      <p:ext uri="{BB962C8B-B14F-4D97-AF65-F5344CB8AC3E}">
        <p14:creationId xmlns:p14="http://schemas.microsoft.com/office/powerpoint/2010/main" val="449373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gab in früheren </a:t>
            </a:r>
            <a:r>
              <a:rPr lang="de-DE" dirty="0" err="1"/>
              <a:t>Moodle</a:t>
            </a:r>
            <a:r>
              <a:rPr lang="de-DE" dirty="0"/>
              <a:t>-Versionen auch einige Spiele, die leicht mit dem Glossar verlinkt werden konnten, jetzt jedoch nicht mehr zur Verfügung stehen.</a:t>
            </a:r>
          </a:p>
        </p:txBody>
      </p:sp>
      <p:sp>
        <p:nvSpPr>
          <p:cNvPr id="4" name="Foliennummernplatzhalter 3"/>
          <p:cNvSpPr>
            <a:spLocks noGrp="1"/>
          </p:cNvSpPr>
          <p:nvPr>
            <p:ph type="sldNum" sz="quarter" idx="5"/>
          </p:nvPr>
        </p:nvSpPr>
        <p:spPr/>
        <p:txBody>
          <a:bodyPr/>
          <a:lstStyle/>
          <a:p>
            <a:fld id="{23A4101B-E4E2-47D2-8313-BBAB2A4FE3D2}" type="slidenum">
              <a:rPr lang="de-DE" smtClean="0"/>
              <a:t>23</a:t>
            </a:fld>
            <a:endParaRPr lang="de-DE"/>
          </a:p>
        </p:txBody>
      </p:sp>
    </p:spTree>
    <p:extLst>
      <p:ext uri="{BB962C8B-B14F-4D97-AF65-F5344CB8AC3E}">
        <p14:creationId xmlns:p14="http://schemas.microsoft.com/office/powerpoint/2010/main" val="24138704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24</a:t>
            </a:fld>
            <a:endParaRPr lang="de-DE"/>
          </a:p>
        </p:txBody>
      </p:sp>
    </p:spTree>
    <p:extLst>
      <p:ext uri="{BB962C8B-B14F-4D97-AF65-F5344CB8AC3E}">
        <p14:creationId xmlns:p14="http://schemas.microsoft.com/office/powerpoint/2010/main" val="3232834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fünf Ideen oder Thesen haben sich aus meiner praktischen Arbeit mit </a:t>
            </a:r>
            <a:r>
              <a:rPr lang="de-DE" dirty="0" err="1"/>
              <a:t>Moodle</a:t>
            </a:r>
            <a:r>
              <a:rPr lang="de-DE" dirty="0"/>
              <a:t> ergeben! Sie bilden einen Leitfaden für den Vortrag. </a:t>
            </a:r>
          </a:p>
        </p:txBody>
      </p:sp>
      <p:sp>
        <p:nvSpPr>
          <p:cNvPr id="4" name="Foliennummernplatzhalter 3"/>
          <p:cNvSpPr>
            <a:spLocks noGrp="1"/>
          </p:cNvSpPr>
          <p:nvPr>
            <p:ph type="sldNum" sz="quarter" idx="5"/>
          </p:nvPr>
        </p:nvSpPr>
        <p:spPr/>
        <p:txBody>
          <a:bodyPr/>
          <a:lstStyle/>
          <a:p>
            <a:fld id="{23A4101B-E4E2-47D2-8313-BBAB2A4FE3D2}" type="slidenum">
              <a:rPr lang="de-DE" smtClean="0"/>
              <a:t>3</a:t>
            </a:fld>
            <a:endParaRPr lang="de-DE"/>
          </a:p>
        </p:txBody>
      </p:sp>
    </p:spTree>
    <p:extLst>
      <p:ext uri="{BB962C8B-B14F-4D97-AF65-F5344CB8AC3E}">
        <p14:creationId xmlns:p14="http://schemas.microsoft.com/office/powerpoint/2010/main" val="3082036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4</a:t>
            </a:fld>
            <a:endParaRPr lang="de-DE"/>
          </a:p>
        </p:txBody>
      </p:sp>
    </p:spTree>
    <p:extLst>
      <p:ext uri="{BB962C8B-B14F-4D97-AF65-F5344CB8AC3E}">
        <p14:creationId xmlns:p14="http://schemas.microsoft.com/office/powerpoint/2010/main" val="645886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5</a:t>
            </a:fld>
            <a:endParaRPr lang="de-DE"/>
          </a:p>
        </p:txBody>
      </p:sp>
    </p:spTree>
    <p:extLst>
      <p:ext uri="{BB962C8B-B14F-4D97-AF65-F5344CB8AC3E}">
        <p14:creationId xmlns:p14="http://schemas.microsoft.com/office/powerpoint/2010/main" val="924063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6</a:t>
            </a:fld>
            <a:endParaRPr lang="de-DE"/>
          </a:p>
        </p:txBody>
      </p:sp>
    </p:spTree>
    <p:extLst>
      <p:ext uri="{BB962C8B-B14F-4D97-AF65-F5344CB8AC3E}">
        <p14:creationId xmlns:p14="http://schemas.microsoft.com/office/powerpoint/2010/main" val="2242559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7</a:t>
            </a:fld>
            <a:endParaRPr lang="de-DE"/>
          </a:p>
        </p:txBody>
      </p:sp>
    </p:spTree>
    <p:extLst>
      <p:ext uri="{BB962C8B-B14F-4D97-AF65-F5344CB8AC3E}">
        <p14:creationId xmlns:p14="http://schemas.microsoft.com/office/powerpoint/2010/main" val="1817469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23A4101B-E4E2-47D2-8313-BBAB2A4FE3D2}" type="slidenum">
              <a:rPr lang="de-DE" smtClean="0"/>
              <a:t>8</a:t>
            </a:fld>
            <a:endParaRPr lang="de-DE"/>
          </a:p>
        </p:txBody>
      </p:sp>
    </p:spTree>
    <p:extLst>
      <p:ext uri="{BB962C8B-B14F-4D97-AF65-F5344CB8AC3E}">
        <p14:creationId xmlns:p14="http://schemas.microsoft.com/office/powerpoint/2010/main" val="3121824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Tipp: Darstellung auf 75% reduzieren und auf maximal 15 Begriffe reduzieren, sonst wird es unübersichtlich</a:t>
            </a:r>
          </a:p>
        </p:txBody>
      </p:sp>
      <p:sp>
        <p:nvSpPr>
          <p:cNvPr id="4" name="Foliennummernplatzhalter 3"/>
          <p:cNvSpPr>
            <a:spLocks noGrp="1"/>
          </p:cNvSpPr>
          <p:nvPr>
            <p:ph type="sldNum" sz="quarter" idx="5"/>
          </p:nvPr>
        </p:nvSpPr>
        <p:spPr/>
        <p:txBody>
          <a:bodyPr/>
          <a:lstStyle/>
          <a:p>
            <a:fld id="{23A4101B-E4E2-47D2-8313-BBAB2A4FE3D2}" type="slidenum">
              <a:rPr lang="de-DE" smtClean="0"/>
              <a:t>9</a:t>
            </a:fld>
            <a:endParaRPr lang="de-DE"/>
          </a:p>
        </p:txBody>
      </p:sp>
    </p:spTree>
    <p:extLst>
      <p:ext uri="{BB962C8B-B14F-4D97-AF65-F5344CB8AC3E}">
        <p14:creationId xmlns:p14="http://schemas.microsoft.com/office/powerpoint/2010/main" val="32343205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hteck 9"/>
          <p:cNvSpPr/>
          <p:nvPr userDrawn="1"/>
        </p:nvSpPr>
        <p:spPr>
          <a:xfrm>
            <a:off x="1" y="3650400"/>
            <a:ext cx="12192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el 7"/>
          <p:cNvSpPr>
            <a:spLocks noGrp="1"/>
          </p:cNvSpPr>
          <p:nvPr>
            <p:ph type="ctrTitle" hasCustomPrompt="1"/>
          </p:nvPr>
        </p:nvSpPr>
        <p:spPr>
          <a:xfrm>
            <a:off x="609601" y="2132857"/>
            <a:ext cx="11111409" cy="1470025"/>
          </a:xfrm>
        </p:spPr>
        <p:txBody>
          <a:bodyPr anchor="b">
            <a:noAutofit/>
          </a:bodyPr>
          <a:lstStyle>
            <a:lvl1pPr algn="l">
              <a:defRPr sz="4800" baseline="0">
                <a:solidFill>
                  <a:schemeClr val="tx1">
                    <a:lumMod val="75000"/>
                    <a:lumOff val="25000"/>
                  </a:schemeClr>
                </a:solidFill>
              </a:defRPr>
            </a:lvl1pPr>
          </a:lstStyle>
          <a:p>
            <a:r>
              <a:rPr kumimoji="0" lang="de-DE" dirty="0"/>
              <a:t>Titel der gesamten Präsentation durch Klicken bearbeiten</a:t>
            </a:r>
            <a:endParaRPr kumimoji="0" lang="en-US" dirty="0"/>
          </a:p>
        </p:txBody>
      </p:sp>
      <p:sp>
        <p:nvSpPr>
          <p:cNvPr id="9" name="Untertitel 8"/>
          <p:cNvSpPr>
            <a:spLocks noGrp="1"/>
          </p:cNvSpPr>
          <p:nvPr>
            <p:ph type="subTitle" idx="1" hasCustomPrompt="1"/>
          </p:nvPr>
        </p:nvSpPr>
        <p:spPr>
          <a:xfrm>
            <a:off x="638085" y="3901087"/>
            <a:ext cx="6575492"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sp>
        <p:nvSpPr>
          <p:cNvPr id="20" name="Fußzeilenplatzhalter 2"/>
          <p:cNvSpPr>
            <a:spLocks noGrp="1"/>
          </p:cNvSpPr>
          <p:nvPr>
            <p:ph type="ftr" sz="quarter" idx="3"/>
          </p:nvPr>
        </p:nvSpPr>
        <p:spPr>
          <a:xfrm>
            <a:off x="609600" y="5949280"/>
            <a:ext cx="3600000" cy="360000"/>
          </a:xfrm>
          <a:prstGeom prst="rect">
            <a:avLst/>
          </a:prstGeom>
        </p:spPr>
        <p:txBody>
          <a:bodyPr vert="horz"/>
          <a:lstStyle>
            <a:lvl1pPr algn="l"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r>
              <a:rPr lang="de-DE" dirty="0"/>
              <a:t>www.zsl-bw.de</a:t>
            </a:r>
          </a:p>
        </p:txBody>
      </p:sp>
      <p:sp>
        <p:nvSpPr>
          <p:cNvPr id="21" name="Datumsplatzhalter 13"/>
          <p:cNvSpPr>
            <a:spLocks noGrp="1"/>
          </p:cNvSpPr>
          <p:nvPr>
            <p:ph type="dt" sz="half" idx="2"/>
          </p:nvPr>
        </p:nvSpPr>
        <p:spPr>
          <a:xfrm>
            <a:off x="10552485" y="5949280"/>
            <a:ext cx="1182316" cy="360000"/>
          </a:xfrm>
          <a:prstGeom prst="rect">
            <a:avLst/>
          </a:prstGeom>
        </p:spPr>
        <p:txBody>
          <a:bodyPr vert="horz"/>
          <a:lstStyle>
            <a:lvl1pPr algn="r"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fld id="{F6217CD7-B80F-41AC-80A1-96685E759953}" type="datetime1">
              <a:rPr lang="de-DE" smtClean="0"/>
              <a:t>24.07.2023</a:t>
            </a:fld>
            <a:endParaRPr lang="de-DE" dirty="0"/>
          </a:p>
        </p:txBody>
      </p:sp>
      <p:pic>
        <p:nvPicPr>
          <p:cNvPr id="29" name="Grafik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609600" y="450000"/>
            <a:ext cx="582981" cy="5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3"/>
          <p:cNvPicPr>
            <a:picLocks noChangeAspect="1"/>
          </p:cNvPicPr>
          <p:nvPr userDrawn="1"/>
        </p:nvPicPr>
        <p:blipFill rotWithShape="1">
          <a:blip r:embed="rId3" cstate="print">
            <a:extLst>
              <a:ext uri="{28A0092B-C50C-407E-A947-70E740481C1C}">
                <a14:useLocalDpi xmlns:a14="http://schemas.microsoft.com/office/drawing/2010/main" val="0"/>
              </a:ext>
            </a:extLst>
          </a:blip>
          <a:srcRect l="7162" t="15720" r="6807" b="15910"/>
          <a:stretch/>
        </p:blipFill>
        <p:spPr>
          <a:xfrm>
            <a:off x="9401993" y="450000"/>
            <a:ext cx="2287479" cy="597600"/>
          </a:xfrm>
          <a:prstGeom prst="rect">
            <a:avLst/>
          </a:prstGeom>
        </p:spPr>
      </p:pic>
    </p:spTree>
    <p:extLst>
      <p:ext uri="{BB962C8B-B14F-4D97-AF65-F5344CB8AC3E}">
        <p14:creationId xmlns:p14="http://schemas.microsoft.com/office/powerpoint/2010/main" val="41631371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09600" y="1846800"/>
            <a:ext cx="10972800" cy="4032448"/>
          </a:xfrm>
        </p:spPr>
        <p:txBody>
          <a:bodyPr/>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20"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9710866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609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4" name="Inhaltsplatzhalter 3"/>
          <p:cNvSpPr>
            <a:spLocks noGrp="1"/>
          </p:cNvSpPr>
          <p:nvPr>
            <p:ph sz="half" idx="2" hasCustomPrompt="1"/>
          </p:nvPr>
        </p:nvSpPr>
        <p:spPr>
          <a:xfrm>
            <a:off x="6197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dirty="0"/>
              <a:t>Textmasterformat bearbeiten </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10" name="Titelplatzhalter 21"/>
          <p:cNvSpPr txBox="1">
            <a:spLocks/>
          </p:cNvSpPr>
          <p:nvPr userDrawn="1"/>
        </p:nvSpPr>
        <p:spPr>
          <a:xfrm>
            <a:off x="609600" y="562000"/>
            <a:ext cx="10972800" cy="1066800"/>
          </a:xfrm>
          <a:prstGeom prst="rect">
            <a:avLst/>
          </a:prstGeom>
        </p:spPr>
        <p:txBody>
          <a:bodyPr vert="horz" anchor="ctr">
            <a:norm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sz="4000" dirty="0"/>
              <a:t>Titelmasterformat durch Klicken bearbeiten</a:t>
            </a:r>
            <a:endParaRPr lang="en-US" sz="4000" dirty="0"/>
          </a:p>
        </p:txBody>
      </p:sp>
      <p:sp>
        <p:nvSpPr>
          <p:cNvPr id="13" name="Fußzeilenplatzhalter 2"/>
          <p:cNvSpPr txBox="1">
            <a:spLocks/>
          </p:cNvSpPr>
          <p:nvPr userDrawn="1"/>
        </p:nvSpPr>
        <p:spPr>
          <a:xfrm>
            <a:off x="623392" y="5949280"/>
            <a:ext cx="36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800" dirty="0"/>
          </a:p>
        </p:txBody>
      </p:sp>
    </p:spTree>
    <p:extLst>
      <p:ext uri="{BB962C8B-B14F-4D97-AF65-F5344CB8AC3E}">
        <p14:creationId xmlns:p14="http://schemas.microsoft.com/office/powerpoint/2010/main" val="9825931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623392" y="1844824"/>
            <a:ext cx="5376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4" name="Textplatzhalter 3"/>
          <p:cNvSpPr>
            <a:spLocks noGrp="1"/>
          </p:cNvSpPr>
          <p:nvPr>
            <p:ph type="body" sz="half" idx="3"/>
          </p:nvPr>
        </p:nvSpPr>
        <p:spPr>
          <a:xfrm>
            <a:off x="6192011" y="1844824"/>
            <a:ext cx="5376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5" name="Inhaltsplatzhalter 4"/>
          <p:cNvSpPr>
            <a:spLocks noGrp="1"/>
          </p:cNvSpPr>
          <p:nvPr>
            <p:ph sz="quarter" idx="2"/>
          </p:nvPr>
        </p:nvSpPr>
        <p:spPr>
          <a:xfrm>
            <a:off x="623392" y="2348880"/>
            <a:ext cx="5376000" cy="35280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6" name="Inhaltsplatzhalter 5"/>
          <p:cNvSpPr>
            <a:spLocks noGrp="1"/>
          </p:cNvSpPr>
          <p:nvPr>
            <p:ph sz="quarter" idx="4"/>
          </p:nvPr>
        </p:nvSpPr>
        <p:spPr>
          <a:xfrm>
            <a:off x="6192011" y="2348880"/>
            <a:ext cx="5376000" cy="3528392"/>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10"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12337222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11" name="Fußzeilenplatzhalter 2"/>
          <p:cNvSpPr txBox="1">
            <a:spLocks/>
          </p:cNvSpPr>
          <p:nvPr userDrawn="1"/>
        </p:nvSpPr>
        <p:spPr>
          <a:xfrm>
            <a:off x="623392" y="5949280"/>
            <a:ext cx="36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800" dirty="0"/>
          </a:p>
        </p:txBody>
      </p:sp>
      <p:sp>
        <p:nvSpPr>
          <p:cNvPr id="18"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13335089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27722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152117" y="764704"/>
            <a:ext cx="4511040" cy="792088"/>
          </a:xfrm>
        </p:spPr>
        <p:txBody>
          <a:bodyPr anchor="b">
            <a:noAutofit/>
          </a:bodyPr>
          <a:lstStyle>
            <a:lvl1pPr algn="l">
              <a:buNone/>
              <a:defRPr sz="2400" b="1"/>
            </a:lvl1pPr>
          </a:lstStyle>
          <a:p>
            <a:r>
              <a:rPr kumimoji="0" lang="de-DE"/>
              <a:t>Titelmasterformat durch Klicken bearbeiten</a:t>
            </a:r>
            <a:endParaRPr kumimoji="0" lang="en-US" dirty="0"/>
          </a:p>
        </p:txBody>
      </p:sp>
      <p:sp>
        <p:nvSpPr>
          <p:cNvPr id="3" name="Textplatzhalter 2"/>
          <p:cNvSpPr>
            <a:spLocks noGrp="1"/>
          </p:cNvSpPr>
          <p:nvPr>
            <p:ph type="body" idx="2"/>
          </p:nvPr>
        </p:nvSpPr>
        <p:spPr>
          <a:xfrm>
            <a:off x="7152117" y="1628801"/>
            <a:ext cx="451104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4" name="Inhaltsplatzhalter 3"/>
          <p:cNvSpPr>
            <a:spLocks noGrp="1"/>
          </p:cNvSpPr>
          <p:nvPr>
            <p:ph sz="half" idx="1"/>
          </p:nvPr>
        </p:nvSpPr>
        <p:spPr>
          <a:xfrm>
            <a:off x="623392" y="764704"/>
            <a:ext cx="6382944" cy="5112568"/>
          </a:xfrm>
        </p:spPr>
        <p:txBody>
          <a:bodyPr/>
          <a:lstStyle>
            <a:lvl1pPr>
              <a:defRPr sz="2800"/>
            </a:lvl1pPr>
            <a:lvl2pPr>
              <a:defRPr sz="2600"/>
            </a:lvl2pPr>
            <a:lvl3pPr>
              <a:defRPr sz="2400"/>
            </a:lvl3pPr>
            <a:lvl4pPr>
              <a:defRPr sz="22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Tree>
    <p:extLst>
      <p:ext uri="{BB962C8B-B14F-4D97-AF65-F5344CB8AC3E}">
        <p14:creationId xmlns:p14="http://schemas.microsoft.com/office/powerpoint/2010/main" val="176803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userDrawn="1"/>
        </p:nvSpPr>
        <p:spPr>
          <a:xfrm>
            <a:off x="0" y="-1"/>
            <a:ext cx="12192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2" name="Titelplatzhalter 21"/>
          <p:cNvSpPr>
            <a:spLocks noGrp="1"/>
          </p:cNvSpPr>
          <p:nvPr>
            <p:ph type="title"/>
          </p:nvPr>
        </p:nvSpPr>
        <p:spPr>
          <a:xfrm>
            <a:off x="609600" y="562000"/>
            <a:ext cx="10972800" cy="1066800"/>
          </a:xfrm>
          <a:prstGeom prst="rect">
            <a:avLst/>
          </a:prstGeom>
        </p:spPr>
        <p:txBody>
          <a:bodyPr vert="horz" anchor="ctr">
            <a:norm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609600" y="1700808"/>
            <a:ext cx="10972800" cy="403244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a:p>
            <a:pPr lvl="4" eaLnBrk="1" latinLnBrk="0" hangingPunct="1"/>
            <a:r>
              <a:rPr kumimoji="0" lang="de-DE" dirty="0"/>
              <a:t>Fünfte Ebene</a:t>
            </a:r>
            <a:endParaRPr kumimoji="0" lang="en-US" dirty="0"/>
          </a:p>
        </p:txBody>
      </p:sp>
      <p:sp>
        <p:nvSpPr>
          <p:cNvPr id="16" name="Fußzeilenplatzhalter 4"/>
          <p:cNvSpPr txBox="1">
            <a:spLocks/>
          </p:cNvSpPr>
          <p:nvPr userDrawn="1"/>
        </p:nvSpPr>
        <p:spPr>
          <a:xfrm>
            <a:off x="5020052" y="6057558"/>
            <a:ext cx="2148139" cy="215444"/>
          </a:xfrm>
          <a:prstGeom prst="rect">
            <a:avLst/>
          </a:prstGeom>
        </p:spPr>
        <p:txBody>
          <a:bodyPr>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defTabSz="914400" rtl="0" eaLnBrk="1" latinLnBrk="0" hangingPunct="1"/>
            <a:r>
              <a:rPr kumimoji="0" lang="de-DE" sz="800" kern="1200" dirty="0">
                <a:solidFill>
                  <a:schemeClr val="accent5">
                    <a:lumMod val="50000"/>
                  </a:schemeClr>
                </a:solidFill>
                <a:latin typeface="Arial" panose="020B0604020202020204" pitchFamily="34" charset="0"/>
                <a:ea typeface="+mn-ea"/>
                <a:cs typeface="Arial" panose="020B0604020202020204" pitchFamily="34" charset="0"/>
              </a:rPr>
              <a:t>www.zsl-bw.de </a:t>
            </a:r>
            <a:fld id="{62079C12-A354-43B7-88E1-3A4D4F388914}" type="datetime1">
              <a:rPr kumimoji="0" lang="de-DE" sz="800" kern="1200" smtClean="0">
                <a:solidFill>
                  <a:schemeClr val="accent5">
                    <a:lumMod val="50000"/>
                  </a:schemeClr>
                </a:solidFill>
                <a:latin typeface="Arial" panose="020B0604020202020204" pitchFamily="34" charset="0"/>
                <a:ea typeface="+mn-ea"/>
                <a:cs typeface="Arial" panose="020B0604020202020204" pitchFamily="34" charset="0"/>
              </a:rPr>
              <a:pPr marL="0" algn="ctr" defTabSz="914400" rtl="0" eaLnBrk="1" latinLnBrk="0" hangingPunct="1"/>
              <a:t>24.07.2023</a:t>
            </a:fld>
            <a:endParaRPr kumimoji="0" lang="de-DE" sz="800" kern="1200"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17" name="Grafik 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bwMode="auto">
          <a:xfrm>
            <a:off x="597626" y="5985280"/>
            <a:ext cx="351193"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Grafik 1"/>
          <p:cNvPicPr>
            <a:picLocks noChangeAspect="1"/>
          </p:cNvPicPr>
          <p:nvPr userDrawn="1"/>
        </p:nvPicPr>
        <p:blipFill rotWithShape="1">
          <a:blip r:embed="rId10" cstate="print">
            <a:extLst>
              <a:ext uri="{28A0092B-C50C-407E-A947-70E740481C1C}">
                <a14:useLocalDpi xmlns:a14="http://schemas.microsoft.com/office/drawing/2010/main" val="0"/>
              </a:ext>
            </a:extLst>
          </a:blip>
          <a:srcRect l="10216" t="15999" r="10397" b="15999"/>
          <a:stretch/>
        </p:blipFill>
        <p:spPr>
          <a:xfrm>
            <a:off x="10729810" y="5985280"/>
            <a:ext cx="881673" cy="360000"/>
          </a:xfrm>
          <a:prstGeom prst="rect">
            <a:avLst/>
          </a:prstGeom>
        </p:spPr>
      </p:pic>
    </p:spTree>
    <p:extLst>
      <p:ext uri="{BB962C8B-B14F-4D97-AF65-F5344CB8AC3E}">
        <p14:creationId xmlns:p14="http://schemas.microsoft.com/office/powerpoint/2010/main" val="41014814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mc:AlternateContent xmlns:mc="http://schemas.openxmlformats.org/markup-compatibility/2006" xmlns:p14="http://schemas.microsoft.com/office/powerpoint/2010/main">
    <mc:Choice Requires="p14">
      <p:transition p14:dur="10"/>
    </mc:Choice>
    <mc:Fallback xmlns="">
      <p:transition/>
    </mc:Fallback>
  </mc:AlternateContent>
  <p:hf sldNum="0" hdr="0"/>
  <p:txStyles>
    <p:title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DC5644-D3DA-4DD1-8DBF-8C0F5F7E5F3F}"/>
              </a:ext>
            </a:extLst>
          </p:cNvPr>
          <p:cNvSpPr>
            <a:spLocks noGrp="1"/>
          </p:cNvSpPr>
          <p:nvPr>
            <p:ph type="ctrTitle"/>
          </p:nvPr>
        </p:nvSpPr>
        <p:spPr>
          <a:xfrm>
            <a:off x="324757" y="961710"/>
            <a:ext cx="7578272" cy="2310200"/>
          </a:xfrm>
        </p:spPr>
        <p:txBody>
          <a:bodyPr/>
          <a:lstStyle/>
          <a:p>
            <a:r>
              <a:rPr lang="de-DE" dirty="0"/>
              <a:t>Historisches Lernen an, mit, über, in digitalen Medien im Geschichtsunterricht </a:t>
            </a:r>
          </a:p>
        </p:txBody>
      </p:sp>
      <p:sp>
        <p:nvSpPr>
          <p:cNvPr id="3" name="Untertitel 2">
            <a:extLst>
              <a:ext uri="{FF2B5EF4-FFF2-40B4-BE49-F238E27FC236}">
                <a16:creationId xmlns:a16="http://schemas.microsoft.com/office/drawing/2014/main" id="{BE0CB22F-A36A-41E3-984B-B814344F3689}"/>
              </a:ext>
            </a:extLst>
          </p:cNvPr>
          <p:cNvSpPr>
            <a:spLocks noGrp="1"/>
          </p:cNvSpPr>
          <p:nvPr>
            <p:ph type="subTitle" idx="1"/>
          </p:nvPr>
        </p:nvSpPr>
        <p:spPr>
          <a:xfrm>
            <a:off x="1271464" y="396835"/>
            <a:ext cx="8208912" cy="764081"/>
          </a:xfrm>
        </p:spPr>
        <p:txBody>
          <a:bodyPr>
            <a:normAutofit/>
          </a:bodyPr>
          <a:lstStyle/>
          <a:p>
            <a:r>
              <a:rPr lang="de-DE" dirty="0"/>
              <a:t>Multitagung Bad Wildbad 30.11.-2.12.2022</a:t>
            </a:r>
          </a:p>
          <a:p>
            <a:endParaRPr lang="de-DE" sz="2000" dirty="0"/>
          </a:p>
          <a:p>
            <a:endParaRPr lang="de-DE" sz="2000" dirty="0"/>
          </a:p>
          <a:p>
            <a:endParaRPr lang="de-DE" dirty="0"/>
          </a:p>
          <a:p>
            <a:endParaRPr lang="de-DE" sz="1100" dirty="0"/>
          </a:p>
        </p:txBody>
      </p:sp>
      <p:sp>
        <p:nvSpPr>
          <p:cNvPr id="5" name="Rechteck 4"/>
          <p:cNvSpPr/>
          <p:nvPr/>
        </p:nvSpPr>
        <p:spPr>
          <a:xfrm>
            <a:off x="3518983" y="6655958"/>
            <a:ext cx="4560168" cy="21544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800" b="0" i="1"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t>/</a:t>
            </a:r>
          </a:p>
        </p:txBody>
      </p:sp>
      <p:sp>
        <p:nvSpPr>
          <p:cNvPr id="4" name="Rechteck 3">
            <a:extLst>
              <a:ext uri="{FF2B5EF4-FFF2-40B4-BE49-F238E27FC236}">
                <a16:creationId xmlns:a16="http://schemas.microsoft.com/office/drawing/2014/main" id="{8EA93339-C3A7-40F9-A599-C53A451EFF93}"/>
              </a:ext>
            </a:extLst>
          </p:cNvPr>
          <p:cNvSpPr/>
          <p:nvPr/>
        </p:nvSpPr>
        <p:spPr>
          <a:xfrm>
            <a:off x="356199" y="3981147"/>
            <a:ext cx="7329807" cy="23102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de-DE" sz="3600" dirty="0"/>
            </a:br>
            <a:r>
              <a:rPr lang="de-DE" sz="3600" dirty="0"/>
              <a:t>Unterrichten mit </a:t>
            </a:r>
            <a:r>
              <a:rPr lang="de-DE" sz="3600" dirty="0" err="1"/>
              <a:t>Moodle</a:t>
            </a:r>
            <a:endParaRPr lang="de-DE" sz="3600" dirty="0"/>
          </a:p>
          <a:p>
            <a:endParaRPr lang="de-DE" sz="3600" dirty="0"/>
          </a:p>
          <a:p>
            <a:r>
              <a:rPr lang="de-DE" sz="2400" dirty="0"/>
              <a:t>Dr. Susanne Augenstein, ZSL Karlsruhe </a:t>
            </a:r>
            <a:endParaRPr lang="de-DE" sz="1600" dirty="0"/>
          </a:p>
          <a:p>
            <a:endParaRPr lang="de-DE" sz="2400" dirty="0"/>
          </a:p>
        </p:txBody>
      </p:sp>
      <p:pic>
        <p:nvPicPr>
          <p:cNvPr id="8" name="Grafik 7">
            <a:extLst>
              <a:ext uri="{FF2B5EF4-FFF2-40B4-BE49-F238E27FC236}">
                <a16:creationId xmlns:a16="http://schemas.microsoft.com/office/drawing/2014/main" id="{65EF29BA-03E2-42F1-A004-3AF0BD62B5D7}"/>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l="2177" t="12177"/>
          <a:stretch/>
        </p:blipFill>
        <p:spPr>
          <a:xfrm>
            <a:off x="8957861" y="1425832"/>
            <a:ext cx="2355425" cy="3692156"/>
          </a:xfrm>
          <a:prstGeom prst="rect">
            <a:avLst/>
          </a:prstGeom>
          <a:ln>
            <a:noFill/>
          </a:ln>
          <a:effectLst>
            <a:outerShdw blurRad="292100" dist="139700" dir="2700000" algn="tl" rotWithShape="0">
              <a:srgbClr val="333333">
                <a:alpha val="65000"/>
              </a:srgbClr>
            </a:outerShdw>
          </a:effectLst>
        </p:spPr>
      </p:pic>
      <p:sp>
        <p:nvSpPr>
          <p:cNvPr id="7" name="Textfeld 6">
            <a:extLst>
              <a:ext uri="{FF2B5EF4-FFF2-40B4-BE49-F238E27FC236}">
                <a16:creationId xmlns:a16="http://schemas.microsoft.com/office/drawing/2014/main" id="{702511F4-CA2B-4183-A3E7-1AF88E8697E4}"/>
              </a:ext>
            </a:extLst>
          </p:cNvPr>
          <p:cNvSpPr txBox="1"/>
          <p:nvPr/>
        </p:nvSpPr>
        <p:spPr>
          <a:xfrm>
            <a:off x="8079151" y="5774454"/>
            <a:ext cx="3935179" cy="369332"/>
          </a:xfrm>
          <a:prstGeom prst="rect">
            <a:avLst/>
          </a:prstGeom>
          <a:noFill/>
        </p:spPr>
        <p:txBody>
          <a:bodyPr wrap="square" rtlCol="0">
            <a:spAutoFit/>
          </a:bodyPr>
          <a:lstStyle/>
          <a:p>
            <a:r>
              <a:rPr lang="de-DE" dirty="0"/>
              <a:t>Bild: Aktivitäten in </a:t>
            </a:r>
            <a:r>
              <a:rPr lang="de-DE" dirty="0" err="1"/>
              <a:t>Moodle</a:t>
            </a:r>
            <a:r>
              <a:rPr lang="de-DE" dirty="0"/>
              <a:t> [GPL]</a:t>
            </a:r>
          </a:p>
        </p:txBody>
      </p:sp>
    </p:spTree>
    <p:extLst>
      <p:ext uri="{BB962C8B-B14F-4D97-AF65-F5344CB8AC3E}">
        <p14:creationId xmlns:p14="http://schemas.microsoft.com/office/powerpoint/2010/main" val="35200443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1">
            <a:extLst>
              <a:ext uri="{FF2B5EF4-FFF2-40B4-BE49-F238E27FC236}">
                <a16:creationId xmlns:a16="http://schemas.microsoft.com/office/drawing/2014/main" id="{241364EC-4839-4690-8EC9-A8E7F9A0C4ED}"/>
              </a:ext>
            </a:extLst>
          </p:cNvPr>
          <p:cNvSpPr txBox="1">
            <a:spLocks/>
          </p:cNvSpPr>
          <p:nvPr/>
        </p:nvSpPr>
        <p:spPr>
          <a:xfrm>
            <a:off x="405219" y="717589"/>
            <a:ext cx="11312164" cy="5737770"/>
          </a:xfrm>
          <a:prstGeom prst="rect">
            <a:avLst/>
          </a:prstGeom>
        </p:spPr>
        <p:txBody>
          <a:bodyPr>
            <a:normAutofit/>
          </a:bodyPr>
          <a:lst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109728" indent="0">
              <a:buFont typeface="Arial" pitchFamily="34" charset="0"/>
              <a:buNone/>
            </a:pPr>
            <a:r>
              <a:rPr lang="de-DE" sz="2800" b="1" dirty="0"/>
              <a:t>Aktivierung: Aufbereitung von Lernmaterialien mittels H5P,</a:t>
            </a:r>
          </a:p>
          <a:p>
            <a:pPr marL="109728" indent="0">
              <a:buFont typeface="Arial" pitchFamily="34" charset="0"/>
              <a:buNone/>
            </a:pPr>
            <a:r>
              <a:rPr lang="de-DE" sz="2800" dirty="0"/>
              <a:t>z.B. Interaktive Videos, Reader S. 29 ff. </a:t>
            </a:r>
          </a:p>
          <a:p>
            <a:pPr marL="109728" indent="0">
              <a:buFont typeface="Arial" pitchFamily="34" charset="0"/>
              <a:buNone/>
            </a:pPr>
            <a:endParaRPr lang="de-DE" sz="2800" dirty="0"/>
          </a:p>
          <a:p>
            <a:pPr marL="109728" indent="0">
              <a:buFont typeface="Arial" pitchFamily="34" charset="0"/>
              <a:buNone/>
            </a:pPr>
            <a:r>
              <a:rPr lang="de-DE" sz="2800" dirty="0"/>
              <a:t>Auch im Unterricht einsetzbar; </a:t>
            </a:r>
          </a:p>
          <a:p>
            <a:pPr marL="109728" indent="0">
              <a:buFont typeface="Arial" pitchFamily="34" charset="0"/>
              <a:buNone/>
            </a:pPr>
            <a:r>
              <a:rPr lang="de-DE" sz="2800" dirty="0"/>
              <a:t>Lösungsmöglichkeiten als Hilfestellung für Unterrichtsgespräch</a:t>
            </a:r>
          </a:p>
          <a:p>
            <a:pPr marL="109728" indent="0">
              <a:buFont typeface="Arial" pitchFamily="34" charset="0"/>
              <a:buNone/>
            </a:pPr>
            <a:r>
              <a:rPr lang="de-DE" sz="2800" dirty="0"/>
              <a:t>Weiter Möglichkeit: </a:t>
            </a:r>
            <a:br>
              <a:rPr lang="de-DE" sz="2800" dirty="0"/>
            </a:br>
            <a:r>
              <a:rPr lang="de-DE" sz="2800" dirty="0"/>
              <a:t>Multiple Choice Tests im Interaktiven Video als Hausaufgabe </a:t>
            </a:r>
          </a:p>
        </p:txBody>
      </p:sp>
    </p:spTree>
    <p:extLst>
      <p:ext uri="{BB962C8B-B14F-4D97-AF65-F5344CB8AC3E}">
        <p14:creationId xmlns:p14="http://schemas.microsoft.com/office/powerpoint/2010/main" val="15903529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B29451-0829-4126-BFE7-CE599026C2E0}"/>
              </a:ext>
            </a:extLst>
          </p:cNvPr>
          <p:cNvSpPr>
            <a:spLocks noGrp="1"/>
          </p:cNvSpPr>
          <p:nvPr>
            <p:ph idx="1"/>
          </p:nvPr>
        </p:nvSpPr>
        <p:spPr>
          <a:xfrm>
            <a:off x="609600" y="1958560"/>
            <a:ext cx="4145280" cy="4032448"/>
          </a:xfrm>
        </p:spPr>
        <p:txBody>
          <a:bodyPr>
            <a:normAutofit/>
          </a:bodyPr>
          <a:lstStyle/>
          <a:p>
            <a:pPr marL="109728" indent="0">
              <a:buNone/>
            </a:pPr>
            <a:r>
              <a:rPr lang="de-DE" sz="2800" b="1" dirty="0"/>
              <a:t>Formatives Feedback: </a:t>
            </a:r>
          </a:p>
          <a:p>
            <a:pPr marL="109728" indent="0">
              <a:buNone/>
            </a:pPr>
            <a:br>
              <a:rPr lang="de-DE" sz="2800" b="1" dirty="0"/>
            </a:br>
            <a:r>
              <a:rPr lang="de-DE" sz="2800" dirty="0"/>
              <a:t>z.B. durch </a:t>
            </a:r>
            <a:r>
              <a:rPr lang="de-DE" sz="2800" b="1" dirty="0" err="1"/>
              <a:t>Moodle</a:t>
            </a:r>
            <a:r>
              <a:rPr lang="de-DE" sz="2800" b="1" dirty="0"/>
              <a:t> Test-Formate</a:t>
            </a:r>
          </a:p>
        </p:txBody>
      </p:sp>
      <p:sp>
        <p:nvSpPr>
          <p:cNvPr id="3" name="Titel 2">
            <a:extLst>
              <a:ext uri="{FF2B5EF4-FFF2-40B4-BE49-F238E27FC236}">
                <a16:creationId xmlns:a16="http://schemas.microsoft.com/office/drawing/2014/main" id="{AB1A00D7-1250-4AA0-9D85-5C90DE04D52D}"/>
              </a:ext>
            </a:extLst>
          </p:cNvPr>
          <p:cNvSpPr>
            <a:spLocks noGrp="1"/>
          </p:cNvSpPr>
          <p:nvPr>
            <p:ph type="title"/>
          </p:nvPr>
        </p:nvSpPr>
        <p:spPr/>
        <p:txBody>
          <a:bodyPr>
            <a:normAutofit/>
          </a:bodyPr>
          <a:lstStyle/>
          <a:p>
            <a:r>
              <a:rPr lang="de-DE" dirty="0"/>
              <a:t>Wann könnte der Einsatz von </a:t>
            </a:r>
            <a:r>
              <a:rPr lang="de-DE" dirty="0" err="1"/>
              <a:t>Moodle</a:t>
            </a:r>
            <a:r>
              <a:rPr lang="de-DE" dirty="0"/>
              <a:t> wirksam sein? </a:t>
            </a:r>
          </a:p>
        </p:txBody>
      </p:sp>
    </p:spTree>
    <p:extLst>
      <p:ext uri="{BB962C8B-B14F-4D97-AF65-F5344CB8AC3E}">
        <p14:creationId xmlns:p14="http://schemas.microsoft.com/office/powerpoint/2010/main" val="40407176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81B54450-8C5D-4973-9D5A-F5F31786FDB2}"/>
              </a:ext>
            </a:extLst>
          </p:cNvPr>
          <p:cNvSpPr/>
          <p:nvPr/>
        </p:nvSpPr>
        <p:spPr>
          <a:xfrm>
            <a:off x="538572" y="1977661"/>
            <a:ext cx="1917246" cy="2416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t>Was ist „formatives Feedback“? </a:t>
            </a:r>
          </a:p>
        </p:txBody>
      </p:sp>
      <p:sp>
        <p:nvSpPr>
          <p:cNvPr id="4" name="Rechteck 3">
            <a:extLst>
              <a:ext uri="{FF2B5EF4-FFF2-40B4-BE49-F238E27FC236}">
                <a16:creationId xmlns:a16="http://schemas.microsoft.com/office/drawing/2014/main" id="{04A012CC-7419-435B-8EA4-13CA0846AE53}"/>
              </a:ext>
            </a:extLst>
          </p:cNvPr>
          <p:cNvSpPr/>
          <p:nvPr/>
        </p:nvSpPr>
        <p:spPr>
          <a:xfrm>
            <a:off x="1545772" y="5103674"/>
            <a:ext cx="9126582" cy="1200329"/>
          </a:xfrm>
          <a:prstGeom prst="rect">
            <a:avLst/>
          </a:prstGeom>
        </p:spPr>
        <p:txBody>
          <a:bodyPr wrap="square">
            <a:spAutoFit/>
          </a:bodyPr>
          <a:lstStyle/>
          <a:p>
            <a:r>
              <a:rPr lang="de-DE" dirty="0"/>
              <a:t>https://ibbw-bw.de/site/pbs-bw-km-root/get/documents_E2059968770/KULTUS.Dachmandant/KULTUS/Dienststellen/ibbw/Empirische%20Bildungsforschung/Programme-und-Projekte/Wirksamer_Unterricht/IBBW_WU05_FormativesFeedback_Web.pdf </a:t>
            </a:r>
          </a:p>
        </p:txBody>
      </p:sp>
      <p:sp>
        <p:nvSpPr>
          <p:cNvPr id="6" name="Inhaltsplatzhalter 5">
            <a:extLst>
              <a:ext uri="{FF2B5EF4-FFF2-40B4-BE49-F238E27FC236}">
                <a16:creationId xmlns:a16="http://schemas.microsoft.com/office/drawing/2014/main" id="{A2F1F346-D23C-4F1A-AE61-65823EEF7BDF}"/>
              </a:ext>
            </a:extLst>
          </p:cNvPr>
          <p:cNvSpPr>
            <a:spLocks noGrp="1"/>
          </p:cNvSpPr>
          <p:nvPr>
            <p:ph idx="1"/>
          </p:nvPr>
        </p:nvSpPr>
        <p:spPr>
          <a:xfrm>
            <a:off x="2455818" y="1846800"/>
            <a:ext cx="9126582" cy="3038709"/>
          </a:xfrm>
        </p:spPr>
        <p:txBody>
          <a:bodyPr/>
          <a:lstStyle/>
          <a:p>
            <a:pPr marL="109728" indent="0">
              <a:buNone/>
            </a:pPr>
            <a:r>
              <a:rPr lang="de-DE" dirty="0"/>
              <a:t>Formatives Feedback: </a:t>
            </a:r>
          </a:p>
          <a:p>
            <a:pPr>
              <a:buFontTx/>
              <a:buChar char="-"/>
            </a:pPr>
            <a:r>
              <a:rPr lang="de-DE" dirty="0"/>
              <a:t>Informiert Lernende kontinuierlich über ihren aktuellen Lernstand sowie ihre Lernentwicklung </a:t>
            </a:r>
          </a:p>
          <a:p>
            <a:pPr>
              <a:buFontTx/>
              <a:buChar char="-"/>
            </a:pPr>
            <a:r>
              <a:rPr lang="de-DE" dirty="0"/>
              <a:t>Erfolgt während des Lernprozesses, nicht danach </a:t>
            </a:r>
          </a:p>
          <a:p>
            <a:pPr>
              <a:buFontTx/>
              <a:buChar char="-"/>
            </a:pPr>
            <a:r>
              <a:rPr lang="de-DE" dirty="0"/>
              <a:t>Weist Lernende auf Lernerfolge, aber auch auf Verständnisschwierigkeiten und Wissenslücken hin</a:t>
            </a:r>
          </a:p>
          <a:p>
            <a:pPr>
              <a:buFontTx/>
              <a:buChar char="-"/>
            </a:pPr>
            <a:r>
              <a:rPr lang="de-DE" dirty="0"/>
              <a:t>Dient nicht primär der Benotung von Lernenden </a:t>
            </a:r>
          </a:p>
          <a:p>
            <a:endParaRPr lang="de-DE" dirty="0"/>
          </a:p>
        </p:txBody>
      </p:sp>
      <p:sp>
        <p:nvSpPr>
          <p:cNvPr id="5" name="Titel 4">
            <a:extLst>
              <a:ext uri="{FF2B5EF4-FFF2-40B4-BE49-F238E27FC236}">
                <a16:creationId xmlns:a16="http://schemas.microsoft.com/office/drawing/2014/main" id="{B5FA9DBF-A825-4EBA-9C47-5C414948F716}"/>
              </a:ext>
            </a:extLst>
          </p:cNvPr>
          <p:cNvSpPr>
            <a:spLocks noGrp="1"/>
          </p:cNvSpPr>
          <p:nvPr>
            <p:ph type="title"/>
          </p:nvPr>
        </p:nvSpPr>
        <p:spPr/>
        <p:txBody>
          <a:bodyPr/>
          <a:lstStyle/>
          <a:p>
            <a:r>
              <a:rPr lang="de-DE" b="1" dirty="0" err="1"/>
              <a:t>Moodle</a:t>
            </a:r>
            <a:r>
              <a:rPr lang="de-DE" b="1" dirty="0"/>
              <a:t> und formatives Feedback:</a:t>
            </a:r>
          </a:p>
        </p:txBody>
      </p:sp>
    </p:spTree>
    <p:extLst>
      <p:ext uri="{BB962C8B-B14F-4D97-AF65-F5344CB8AC3E}">
        <p14:creationId xmlns:p14="http://schemas.microsoft.com/office/powerpoint/2010/main" val="21568165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847529" y="304801"/>
            <a:ext cx="8333557" cy="2783840"/>
          </a:xfrm>
        </p:spPr>
        <p:txBody>
          <a:bodyPr anchor="t"/>
          <a:lstStyle/>
          <a:p>
            <a:r>
              <a:rPr lang="de-DE" dirty="0"/>
              <a:t>Materialien: </a:t>
            </a:r>
            <a:br>
              <a:rPr lang="de-DE" dirty="0"/>
            </a:br>
            <a:r>
              <a:rPr lang="de-DE" dirty="0"/>
              <a:t>Reader mit </a:t>
            </a:r>
            <a:r>
              <a:rPr lang="de-DE" dirty="0" err="1"/>
              <a:t>Step</a:t>
            </a:r>
            <a:r>
              <a:rPr lang="de-DE" dirty="0"/>
              <a:t>-</a:t>
            </a:r>
            <a:r>
              <a:rPr lang="de-DE" dirty="0" err="1"/>
              <a:t>by</a:t>
            </a:r>
            <a:r>
              <a:rPr lang="de-DE" dirty="0"/>
              <a:t>-</a:t>
            </a:r>
            <a:r>
              <a:rPr lang="de-DE" dirty="0" err="1"/>
              <a:t>Step</a:t>
            </a:r>
            <a:r>
              <a:rPr lang="de-DE" dirty="0"/>
              <a:t>-Anleitungen  </a:t>
            </a:r>
          </a:p>
        </p:txBody>
      </p:sp>
      <p:sp>
        <p:nvSpPr>
          <p:cNvPr id="3" name="Untertitel 2"/>
          <p:cNvSpPr>
            <a:spLocks noGrp="1"/>
          </p:cNvSpPr>
          <p:nvPr>
            <p:ph type="subTitle" idx="1"/>
          </p:nvPr>
        </p:nvSpPr>
        <p:spPr>
          <a:xfrm>
            <a:off x="1991545" y="3573017"/>
            <a:ext cx="4931619" cy="2448271"/>
          </a:xfrm>
        </p:spPr>
        <p:txBody>
          <a:bodyPr>
            <a:normAutofit/>
          </a:bodyPr>
          <a:lstStyle/>
          <a:p>
            <a:br>
              <a:rPr lang="de-DE" dirty="0"/>
            </a:br>
            <a:r>
              <a:rPr lang="de-DE" dirty="0"/>
              <a:t>Feedback geben mit Tests: </a:t>
            </a:r>
          </a:p>
          <a:p>
            <a:r>
              <a:rPr lang="de-DE" dirty="0"/>
              <a:t>Freitext </a:t>
            </a:r>
          </a:p>
          <a:p>
            <a:r>
              <a:rPr lang="de-DE" dirty="0"/>
              <a:t>Multiple Choice</a:t>
            </a:r>
          </a:p>
          <a:p>
            <a:r>
              <a:rPr lang="de-DE" dirty="0"/>
              <a:t>Drag and Drop auf Text (Lückentexte), ab S. 6 im Reader</a:t>
            </a:r>
          </a:p>
          <a:p>
            <a:endParaRPr lang="de-DE" dirty="0"/>
          </a:p>
        </p:txBody>
      </p:sp>
      <p:sp>
        <p:nvSpPr>
          <p:cNvPr id="4" name="Fußzeilenplatzhalter 3"/>
          <p:cNvSpPr>
            <a:spLocks noGrp="1"/>
          </p:cNvSpPr>
          <p:nvPr>
            <p:ph type="ftr" sz="quarter" idx="3"/>
          </p:nvPr>
        </p:nvSpPr>
        <p:spPr/>
        <p:txBody>
          <a:bodyPr/>
          <a:lstStyle/>
          <a:p>
            <a:r>
              <a:rPr lang="de-DE" dirty="0">
                <a:solidFill>
                  <a:srgbClr val="C9C9C9">
                    <a:lumMod val="50000"/>
                  </a:srgbClr>
                </a:solidFill>
              </a:rPr>
              <a:t>www.zsl-bw.de</a:t>
            </a:r>
          </a:p>
        </p:txBody>
      </p:sp>
      <p:sp>
        <p:nvSpPr>
          <p:cNvPr id="5" name="Datumsplatzhalter 4"/>
          <p:cNvSpPr>
            <a:spLocks noGrp="1"/>
          </p:cNvSpPr>
          <p:nvPr>
            <p:ph type="dt" sz="half" idx="2"/>
          </p:nvPr>
        </p:nvSpPr>
        <p:spPr/>
        <p:txBody>
          <a:bodyPr/>
          <a:lstStyle/>
          <a:p>
            <a:fld id="{F6217CD7-B80F-41AC-80A1-96685E759953}" type="datetime1">
              <a:rPr lang="de-DE">
                <a:solidFill>
                  <a:srgbClr val="C9C9C9">
                    <a:lumMod val="50000"/>
                  </a:srgbClr>
                </a:solidFill>
              </a:rPr>
              <a:pPr/>
              <a:t>24.07.2023</a:t>
            </a:fld>
            <a:endParaRPr lang="de-DE" dirty="0">
              <a:solidFill>
                <a:srgbClr val="C9C9C9">
                  <a:lumMod val="50000"/>
                </a:srgbClr>
              </a:solidFill>
            </a:endParaRPr>
          </a:p>
        </p:txBody>
      </p:sp>
    </p:spTree>
    <p:extLst>
      <p:ext uri="{BB962C8B-B14F-4D97-AF65-F5344CB8AC3E}">
        <p14:creationId xmlns:p14="http://schemas.microsoft.com/office/powerpoint/2010/main" val="3850176356"/>
      </p:ext>
    </p:extLst>
  </p:cSld>
  <p:clrMapOvr>
    <a:masterClrMapping/>
  </p:clrMapOvr>
  <p:transition>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609600" y="692696"/>
            <a:ext cx="2966720" cy="5403304"/>
          </a:xfrm>
        </p:spPr>
        <p:txBody>
          <a:bodyPr>
            <a:normAutofit fontScale="90000"/>
          </a:bodyPr>
          <a:lstStyle/>
          <a:p>
            <a:r>
              <a:rPr lang="de-DE" dirty="0"/>
              <a:t>Feedback in Freitext-aufgaben</a:t>
            </a:r>
            <a:br>
              <a:rPr lang="de-DE" dirty="0"/>
            </a:br>
            <a:br>
              <a:rPr lang="de-DE" dirty="0"/>
            </a:br>
            <a:r>
              <a:rPr lang="de-DE" dirty="0"/>
              <a:t>offene Aufgaben-stellung, Erleichterung beim Korrigieren </a:t>
            </a:r>
          </a:p>
        </p:txBody>
      </p:sp>
      <p:pic>
        <p:nvPicPr>
          <p:cNvPr id="4" name="Inhaltsplatzhalter 3">
            <a:extLst>
              <a:ext uri="{FF2B5EF4-FFF2-40B4-BE49-F238E27FC236}">
                <a16:creationId xmlns:a16="http://schemas.microsoft.com/office/drawing/2014/main" id="{73338C4E-BAAA-4DD7-B3F6-BD454E1F82DB}"/>
              </a:ext>
            </a:extLst>
          </p:cNvPr>
          <p:cNvPicPr>
            <a:picLocks noGrp="1"/>
          </p:cNvPicPr>
          <p:nvPr>
            <p:ph idx="1"/>
          </p:nvPr>
        </p:nvPicPr>
        <p:blipFill rotWithShape="1">
          <a:blip r:embed="rId3"/>
          <a:srcRect b="2101"/>
          <a:stretch/>
        </p:blipFill>
        <p:spPr bwMode="auto">
          <a:xfrm>
            <a:off x="3576320" y="483689"/>
            <a:ext cx="8407381" cy="587792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329727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a:t>Feedback bei Multiple-Choice-Aufgaben: </a:t>
            </a:r>
            <a:br>
              <a:rPr lang="de-DE" dirty="0"/>
            </a:br>
            <a:r>
              <a:rPr lang="de-DE" dirty="0"/>
              <a:t>richtige und falsche Antworten zu einer Materialanalyse (schriftliche Quelle) werden kommentiert  </a:t>
            </a:r>
          </a:p>
        </p:txBody>
      </p:sp>
      <p:pic>
        <p:nvPicPr>
          <p:cNvPr id="2" name="Grafik 1">
            <a:extLst>
              <a:ext uri="{FF2B5EF4-FFF2-40B4-BE49-F238E27FC236}">
                <a16:creationId xmlns:a16="http://schemas.microsoft.com/office/drawing/2014/main" id="{442C2A9A-10C6-4111-A2A8-840B5CC4D082}"/>
              </a:ext>
            </a:extLst>
          </p:cNvPr>
          <p:cNvPicPr>
            <a:picLocks noChangeAspect="1"/>
          </p:cNvPicPr>
          <p:nvPr/>
        </p:nvPicPr>
        <p:blipFill>
          <a:blip r:embed="rId3"/>
          <a:stretch>
            <a:fillRect/>
          </a:stretch>
        </p:blipFill>
        <p:spPr>
          <a:xfrm>
            <a:off x="2344716" y="2081159"/>
            <a:ext cx="8573724" cy="4744184"/>
          </a:xfrm>
          <a:prstGeom prst="rect">
            <a:avLst/>
          </a:prstGeom>
        </p:spPr>
      </p:pic>
    </p:spTree>
    <p:extLst>
      <p:ext uri="{BB962C8B-B14F-4D97-AF65-F5344CB8AC3E}">
        <p14:creationId xmlns:p14="http://schemas.microsoft.com/office/powerpoint/2010/main" val="1827127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90391" y="478528"/>
            <a:ext cx="11611217" cy="1066800"/>
          </a:xfrm>
        </p:spPr>
        <p:txBody>
          <a:bodyPr>
            <a:normAutofit fontScale="90000"/>
          </a:bodyPr>
          <a:lstStyle/>
          <a:p>
            <a:r>
              <a:rPr lang="de-DE" dirty="0"/>
              <a:t>Drag and </a:t>
            </a:r>
            <a:r>
              <a:rPr lang="de-DE" dirty="0" err="1"/>
              <a:t>drop</a:t>
            </a:r>
            <a:r>
              <a:rPr lang="de-DE" dirty="0"/>
              <a:t> auf Text  (Lückentextaufgabe)</a:t>
            </a:r>
            <a:br>
              <a:rPr lang="de-DE" dirty="0"/>
            </a:br>
            <a:r>
              <a:rPr lang="de-DE" dirty="0"/>
              <a:t>Antworten werden korrigiert, Musterlösung bereitgestellt</a:t>
            </a:r>
          </a:p>
        </p:txBody>
      </p:sp>
      <p:pic>
        <p:nvPicPr>
          <p:cNvPr id="4" name="Inhaltsplatzhalter 3">
            <a:extLst>
              <a:ext uri="{FF2B5EF4-FFF2-40B4-BE49-F238E27FC236}">
                <a16:creationId xmlns:a16="http://schemas.microsoft.com/office/drawing/2014/main" id="{1709C2D9-C37D-42DB-91DA-D20144D0FF2E}"/>
              </a:ext>
            </a:extLst>
          </p:cNvPr>
          <p:cNvPicPr>
            <a:picLocks noGrp="1"/>
          </p:cNvPicPr>
          <p:nvPr>
            <p:ph idx="1"/>
          </p:nvPr>
        </p:nvPicPr>
        <p:blipFill>
          <a:blip r:embed="rId3"/>
          <a:stretch>
            <a:fillRect/>
          </a:stretch>
        </p:blipFill>
        <p:spPr>
          <a:xfrm>
            <a:off x="4615792" y="1545328"/>
            <a:ext cx="7285816" cy="5312671"/>
          </a:xfrm>
          <a:prstGeom prst="rect">
            <a:avLst/>
          </a:prstGeom>
        </p:spPr>
      </p:pic>
    </p:spTree>
    <p:extLst>
      <p:ext uri="{BB962C8B-B14F-4D97-AF65-F5344CB8AC3E}">
        <p14:creationId xmlns:p14="http://schemas.microsoft.com/office/powerpoint/2010/main" val="8888785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90392" y="478527"/>
            <a:ext cx="2100112" cy="5856959"/>
          </a:xfrm>
        </p:spPr>
        <p:txBody>
          <a:bodyPr>
            <a:normAutofit fontScale="90000"/>
          </a:bodyPr>
          <a:lstStyle/>
          <a:p>
            <a:r>
              <a:rPr lang="de-DE" sz="3200" dirty="0"/>
              <a:t>Drag and </a:t>
            </a:r>
            <a:r>
              <a:rPr lang="de-DE" sz="3200" dirty="0" err="1"/>
              <a:t>drop</a:t>
            </a:r>
            <a:r>
              <a:rPr lang="de-DE" sz="3200" dirty="0"/>
              <a:t> auf Text</a:t>
            </a:r>
            <a:br>
              <a:rPr lang="de-DE" sz="3200" dirty="0"/>
            </a:br>
            <a:br>
              <a:rPr lang="de-DE" sz="3200" dirty="0"/>
            </a:br>
            <a:r>
              <a:rPr lang="de-DE" sz="3200" dirty="0"/>
              <a:t>Auch zum Sortieren historischer Ereignisse zu nutzen! </a:t>
            </a:r>
            <a:br>
              <a:rPr lang="de-DE" sz="3200" dirty="0"/>
            </a:br>
            <a:r>
              <a:rPr lang="de-DE" sz="3200" dirty="0"/>
              <a:t>Z.B. Revolution von 1848</a:t>
            </a:r>
          </a:p>
        </p:txBody>
      </p:sp>
      <p:pic>
        <p:nvPicPr>
          <p:cNvPr id="5" name="Inhaltsplatzhalter 4">
            <a:extLst>
              <a:ext uri="{FF2B5EF4-FFF2-40B4-BE49-F238E27FC236}">
                <a16:creationId xmlns:a16="http://schemas.microsoft.com/office/drawing/2014/main" id="{C111CFC7-410F-483C-B650-CC71B2D58FF4}"/>
              </a:ext>
            </a:extLst>
          </p:cNvPr>
          <p:cNvPicPr>
            <a:picLocks noGrp="1" noChangeAspect="1"/>
          </p:cNvPicPr>
          <p:nvPr>
            <p:ph idx="1"/>
          </p:nvPr>
        </p:nvPicPr>
        <p:blipFill>
          <a:blip r:embed="rId3"/>
          <a:stretch>
            <a:fillRect/>
          </a:stretch>
        </p:blipFill>
        <p:spPr>
          <a:xfrm>
            <a:off x="3708687" y="478527"/>
            <a:ext cx="6907392" cy="6065736"/>
          </a:xfrm>
          <a:prstGeom prst="rect">
            <a:avLst/>
          </a:prstGeom>
        </p:spPr>
      </p:pic>
    </p:spTree>
    <p:extLst>
      <p:ext uri="{BB962C8B-B14F-4D97-AF65-F5344CB8AC3E}">
        <p14:creationId xmlns:p14="http://schemas.microsoft.com/office/powerpoint/2010/main" val="904455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90391" y="478527"/>
            <a:ext cx="2309117" cy="5856959"/>
          </a:xfrm>
        </p:spPr>
        <p:txBody>
          <a:bodyPr>
            <a:normAutofit/>
          </a:bodyPr>
          <a:lstStyle/>
          <a:p>
            <a:r>
              <a:rPr lang="de-DE" sz="3200" dirty="0"/>
              <a:t>Drag and </a:t>
            </a:r>
            <a:r>
              <a:rPr lang="de-DE" sz="3200" dirty="0" err="1"/>
              <a:t>drop</a:t>
            </a:r>
            <a:r>
              <a:rPr lang="de-DE" sz="3200" dirty="0"/>
              <a:t> auf Text:</a:t>
            </a:r>
            <a:br>
              <a:rPr lang="de-DE" sz="3200" dirty="0"/>
            </a:br>
            <a:r>
              <a:rPr lang="de-DE" sz="3200" dirty="0"/>
              <a:t>Lösungs-möglichkeit eines Schülers mit Feedback und Muster-lösung </a:t>
            </a:r>
          </a:p>
        </p:txBody>
      </p:sp>
      <p:pic>
        <p:nvPicPr>
          <p:cNvPr id="2" name="Grafik 1">
            <a:extLst>
              <a:ext uri="{FF2B5EF4-FFF2-40B4-BE49-F238E27FC236}">
                <a16:creationId xmlns:a16="http://schemas.microsoft.com/office/drawing/2014/main" id="{2065E491-13F3-4B16-A5C1-70DEAE49DE34}"/>
              </a:ext>
            </a:extLst>
          </p:cNvPr>
          <p:cNvPicPr>
            <a:picLocks noChangeAspect="1"/>
          </p:cNvPicPr>
          <p:nvPr/>
        </p:nvPicPr>
        <p:blipFill>
          <a:blip r:embed="rId3"/>
          <a:stretch>
            <a:fillRect/>
          </a:stretch>
        </p:blipFill>
        <p:spPr>
          <a:xfrm>
            <a:off x="4651192" y="686480"/>
            <a:ext cx="6067425" cy="3133725"/>
          </a:xfrm>
          <a:prstGeom prst="rect">
            <a:avLst/>
          </a:prstGeom>
        </p:spPr>
      </p:pic>
      <p:pic>
        <p:nvPicPr>
          <p:cNvPr id="6" name="Grafik 5">
            <a:extLst>
              <a:ext uri="{FF2B5EF4-FFF2-40B4-BE49-F238E27FC236}">
                <a16:creationId xmlns:a16="http://schemas.microsoft.com/office/drawing/2014/main" id="{7E44C189-51A9-4CB5-BD6F-87ED18DD2735}"/>
              </a:ext>
            </a:extLst>
          </p:cNvPr>
          <p:cNvPicPr>
            <a:picLocks noChangeAspect="1"/>
          </p:cNvPicPr>
          <p:nvPr/>
        </p:nvPicPr>
        <p:blipFill>
          <a:blip r:embed="rId4"/>
          <a:stretch>
            <a:fillRect/>
          </a:stretch>
        </p:blipFill>
        <p:spPr>
          <a:xfrm>
            <a:off x="4808354" y="3983491"/>
            <a:ext cx="5753100" cy="2781300"/>
          </a:xfrm>
          <a:prstGeom prst="rect">
            <a:avLst/>
          </a:prstGeom>
        </p:spPr>
      </p:pic>
    </p:spTree>
    <p:extLst>
      <p:ext uri="{BB962C8B-B14F-4D97-AF65-F5344CB8AC3E}">
        <p14:creationId xmlns:p14="http://schemas.microsoft.com/office/powerpoint/2010/main" val="2465903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C77CD2BC-0CDB-449D-9BCD-4912C299EC2B}"/>
              </a:ext>
            </a:extLst>
          </p:cNvPr>
          <p:cNvSpPr>
            <a:spLocks noGrp="1"/>
          </p:cNvSpPr>
          <p:nvPr>
            <p:ph idx="1"/>
          </p:nvPr>
        </p:nvSpPr>
        <p:spPr/>
        <p:txBody>
          <a:bodyPr>
            <a:normAutofit/>
          </a:bodyPr>
          <a:lstStyle/>
          <a:p>
            <a:r>
              <a:rPr lang="de-DE" sz="2800" dirty="0"/>
              <a:t>Als </a:t>
            </a:r>
            <a:r>
              <a:rPr lang="de-DE" sz="2800" dirty="0" err="1"/>
              <a:t>Moodle</a:t>
            </a:r>
            <a:r>
              <a:rPr lang="de-DE" sz="2800" dirty="0"/>
              <a:t>-Hausaufgaben</a:t>
            </a:r>
          </a:p>
          <a:p>
            <a:r>
              <a:rPr lang="de-DE" sz="2800" dirty="0"/>
              <a:t>Als kurze Phase zu Beginn des Unterrichts</a:t>
            </a:r>
          </a:p>
          <a:p>
            <a:r>
              <a:rPr lang="de-DE" sz="2800" dirty="0"/>
              <a:t>Nach der Erarbeitung neuer Inhalte im Unterricht (auch kollaborativ, evtl. als Gruppenwettkampf) </a:t>
            </a:r>
          </a:p>
          <a:p>
            <a:r>
              <a:rPr lang="de-DE" sz="2800" dirty="0"/>
              <a:t>Für die Vorbereitung einer Klassenarbeit in einer individuellen Übungsphase </a:t>
            </a:r>
          </a:p>
          <a:p>
            <a:r>
              <a:rPr lang="de-DE" sz="2800" dirty="0"/>
              <a:t>In Tablet-Klassen, die schnellen Zugang auf die </a:t>
            </a:r>
            <a:r>
              <a:rPr lang="de-DE" sz="2800" dirty="0" err="1"/>
              <a:t>Moodle</a:t>
            </a:r>
            <a:r>
              <a:rPr lang="de-DE" sz="2800" dirty="0"/>
              <a:t>-Seiten ermöglichen, besonders für die Arbeit im Unterricht geeignet </a:t>
            </a:r>
          </a:p>
          <a:p>
            <a:endParaRPr lang="de-DE" sz="2800" dirty="0"/>
          </a:p>
          <a:p>
            <a:pPr marL="109728" indent="0">
              <a:buNone/>
            </a:pPr>
            <a:endParaRPr lang="de-DE" sz="2800" dirty="0"/>
          </a:p>
        </p:txBody>
      </p:sp>
      <p:sp>
        <p:nvSpPr>
          <p:cNvPr id="2" name="Titel 1">
            <a:extLst>
              <a:ext uri="{FF2B5EF4-FFF2-40B4-BE49-F238E27FC236}">
                <a16:creationId xmlns:a16="http://schemas.microsoft.com/office/drawing/2014/main" id="{97705CD9-6EE8-44AC-9F0E-9B83BB39786E}"/>
              </a:ext>
            </a:extLst>
          </p:cNvPr>
          <p:cNvSpPr>
            <a:spLocks noGrp="1"/>
          </p:cNvSpPr>
          <p:nvPr>
            <p:ph type="title"/>
          </p:nvPr>
        </p:nvSpPr>
        <p:spPr/>
        <p:txBody>
          <a:bodyPr>
            <a:normAutofit fontScale="90000"/>
          </a:bodyPr>
          <a:lstStyle/>
          <a:p>
            <a:r>
              <a:rPr lang="de-DE" dirty="0"/>
              <a:t>Unterrichtssituationen, in denen die Test eingesetzt werden können: </a:t>
            </a:r>
          </a:p>
        </p:txBody>
      </p:sp>
    </p:spTree>
    <p:extLst>
      <p:ext uri="{BB962C8B-B14F-4D97-AF65-F5344CB8AC3E}">
        <p14:creationId xmlns:p14="http://schemas.microsoft.com/office/powerpoint/2010/main" val="27550738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abgerundete Ecken 1">
            <a:extLst>
              <a:ext uri="{FF2B5EF4-FFF2-40B4-BE49-F238E27FC236}">
                <a16:creationId xmlns:a16="http://schemas.microsoft.com/office/drawing/2014/main" id="{8E84DBE0-F755-42AE-A113-6D61EE440A8C}"/>
              </a:ext>
            </a:extLst>
          </p:cNvPr>
          <p:cNvSpPr/>
          <p:nvPr/>
        </p:nvSpPr>
        <p:spPr>
          <a:xfrm>
            <a:off x="653144" y="2523531"/>
            <a:ext cx="2873829" cy="16197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Pandemie-situation</a:t>
            </a:r>
          </a:p>
        </p:txBody>
      </p:sp>
      <p:sp>
        <p:nvSpPr>
          <p:cNvPr id="3" name="Titel 2">
            <a:extLst>
              <a:ext uri="{FF2B5EF4-FFF2-40B4-BE49-F238E27FC236}">
                <a16:creationId xmlns:a16="http://schemas.microsoft.com/office/drawing/2014/main" id="{8CEED5E1-9C9F-4CBA-AED9-178AAE742880}"/>
              </a:ext>
            </a:extLst>
          </p:cNvPr>
          <p:cNvSpPr>
            <a:spLocks noGrp="1"/>
          </p:cNvSpPr>
          <p:nvPr>
            <p:ph type="title"/>
          </p:nvPr>
        </p:nvSpPr>
        <p:spPr/>
        <p:txBody>
          <a:bodyPr/>
          <a:lstStyle/>
          <a:p>
            <a:r>
              <a:rPr lang="de-DE" dirty="0"/>
              <a:t>Unterrichten mit der Lernplattform </a:t>
            </a:r>
            <a:r>
              <a:rPr lang="de-DE" dirty="0" err="1"/>
              <a:t>Moodle</a:t>
            </a:r>
            <a:r>
              <a:rPr lang="de-DE" dirty="0"/>
              <a:t> </a:t>
            </a:r>
          </a:p>
        </p:txBody>
      </p:sp>
      <p:sp>
        <p:nvSpPr>
          <p:cNvPr id="6" name="Rechteck: abgerundete Ecken 5">
            <a:extLst>
              <a:ext uri="{FF2B5EF4-FFF2-40B4-BE49-F238E27FC236}">
                <a16:creationId xmlns:a16="http://schemas.microsoft.com/office/drawing/2014/main" id="{1453B9EE-504B-486A-BD50-C579BDDAC156}"/>
              </a:ext>
            </a:extLst>
          </p:cNvPr>
          <p:cNvSpPr/>
          <p:nvPr/>
        </p:nvSpPr>
        <p:spPr>
          <a:xfrm>
            <a:off x="8656317" y="2523531"/>
            <a:ext cx="2873829" cy="161979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z="2800" dirty="0"/>
              <a:t>Präsenz-unterricht</a:t>
            </a:r>
          </a:p>
        </p:txBody>
      </p:sp>
      <p:sp>
        <p:nvSpPr>
          <p:cNvPr id="5" name="Halbbogen 4">
            <a:extLst>
              <a:ext uri="{FF2B5EF4-FFF2-40B4-BE49-F238E27FC236}">
                <a16:creationId xmlns:a16="http://schemas.microsoft.com/office/drawing/2014/main" id="{AAD9335B-04BD-477A-B255-50CF07A6076C}"/>
              </a:ext>
            </a:extLst>
          </p:cNvPr>
          <p:cNvSpPr/>
          <p:nvPr/>
        </p:nvSpPr>
        <p:spPr>
          <a:xfrm>
            <a:off x="4463143" y="1829204"/>
            <a:ext cx="3265714" cy="1388653"/>
          </a:xfrm>
          <a:prstGeom prst="blockArc">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de-DE">
              <a:solidFill>
                <a:schemeClr val="tx1"/>
              </a:solidFill>
            </a:endParaRPr>
          </a:p>
        </p:txBody>
      </p:sp>
      <p:pic>
        <p:nvPicPr>
          <p:cNvPr id="1028" name="Picture 4" descr="Meer,Wald,Berg,Himmel,Wolke,Morgen">
            <a:extLst>
              <a:ext uri="{FF2B5EF4-FFF2-40B4-BE49-F238E27FC236}">
                <a16:creationId xmlns:a16="http://schemas.microsoft.com/office/drawing/2014/main" id="{C618FD5E-4CB0-4F01-94EF-5111978AA7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9969" y="2677161"/>
            <a:ext cx="5043351" cy="3362234"/>
          </a:xfrm>
          <a:prstGeom prst="rect">
            <a:avLst/>
          </a:prstGeom>
          <a:noFill/>
          <a:extLst>
            <a:ext uri="{909E8E84-426E-40DD-AFC4-6F175D3DCCD1}">
              <a14:hiddenFill xmlns:a14="http://schemas.microsoft.com/office/drawing/2010/main">
                <a:solidFill>
                  <a:srgbClr val="FFFFFF"/>
                </a:solidFill>
              </a14:hiddenFill>
            </a:ext>
          </a:extLst>
        </p:spPr>
      </p:pic>
      <p:sp>
        <p:nvSpPr>
          <p:cNvPr id="8" name="Rechteck 7">
            <a:extLst>
              <a:ext uri="{FF2B5EF4-FFF2-40B4-BE49-F238E27FC236}">
                <a16:creationId xmlns:a16="http://schemas.microsoft.com/office/drawing/2014/main" id="{DFB5E3B4-830E-4827-A2E0-431781C6BB95}"/>
              </a:ext>
            </a:extLst>
          </p:cNvPr>
          <p:cNvSpPr/>
          <p:nvPr/>
        </p:nvSpPr>
        <p:spPr>
          <a:xfrm>
            <a:off x="5677706" y="6372775"/>
            <a:ext cx="6346609" cy="369332"/>
          </a:xfrm>
          <a:prstGeom prst="rect">
            <a:avLst/>
          </a:prstGeom>
        </p:spPr>
        <p:txBody>
          <a:bodyPr wrap="none">
            <a:spAutoFit/>
          </a:bodyPr>
          <a:lstStyle/>
          <a:p>
            <a:r>
              <a:rPr lang="de-DE" dirty="0"/>
              <a:t>Bild: https://pxhere.com/de/photo/52649, CC O gemeinfrei</a:t>
            </a:r>
          </a:p>
        </p:txBody>
      </p:sp>
      <p:sp>
        <p:nvSpPr>
          <p:cNvPr id="9" name="Rechteck: abgerundete Ecken 8">
            <a:extLst>
              <a:ext uri="{FF2B5EF4-FFF2-40B4-BE49-F238E27FC236}">
                <a16:creationId xmlns:a16="http://schemas.microsoft.com/office/drawing/2014/main" id="{5E042921-BB15-4DDB-BF1C-8942AF2FB81D}"/>
              </a:ext>
            </a:extLst>
          </p:cNvPr>
          <p:cNvSpPr/>
          <p:nvPr/>
        </p:nvSpPr>
        <p:spPr>
          <a:xfrm>
            <a:off x="8708571" y="4358278"/>
            <a:ext cx="2873829" cy="1619794"/>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z="2800" dirty="0"/>
              <a:t>Tablet-unterricht</a:t>
            </a:r>
          </a:p>
        </p:txBody>
      </p:sp>
    </p:spTree>
    <p:extLst>
      <p:ext uri="{BB962C8B-B14F-4D97-AF65-F5344CB8AC3E}">
        <p14:creationId xmlns:p14="http://schemas.microsoft.com/office/powerpoint/2010/main" val="19453056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B867AF-7B38-46EA-A81C-D4D558263A19}"/>
              </a:ext>
            </a:extLst>
          </p:cNvPr>
          <p:cNvSpPr>
            <a:spLocks noGrp="1"/>
          </p:cNvSpPr>
          <p:nvPr>
            <p:ph type="title"/>
          </p:nvPr>
        </p:nvSpPr>
        <p:spPr/>
        <p:txBody>
          <a:bodyPr>
            <a:normAutofit fontScale="90000"/>
          </a:bodyPr>
          <a:lstStyle/>
          <a:p>
            <a:r>
              <a:rPr lang="de-DE" dirty="0"/>
              <a:t>Geschafft! Schüler*innen arbeiten meist motiviert mit Tests am PC </a:t>
            </a:r>
          </a:p>
        </p:txBody>
      </p:sp>
      <p:pic>
        <p:nvPicPr>
          <p:cNvPr id="3074" name="Picture 2" descr="Computer,Person,kreativ,Videospiel,spielen">
            <a:extLst>
              <a:ext uri="{FF2B5EF4-FFF2-40B4-BE49-F238E27FC236}">
                <a16:creationId xmlns:a16="http://schemas.microsoft.com/office/drawing/2014/main" id="{FED55A38-6351-4810-A9E7-17B0FCF7BE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5296" y="2066424"/>
            <a:ext cx="5669235" cy="3779490"/>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21104D6E-F1ED-4AD8-8D35-0DC9ACB01CFE}"/>
              </a:ext>
            </a:extLst>
          </p:cNvPr>
          <p:cNvSpPr txBox="1"/>
          <p:nvPr/>
        </p:nvSpPr>
        <p:spPr>
          <a:xfrm>
            <a:off x="3148419" y="6165304"/>
            <a:ext cx="7589250" cy="369332"/>
          </a:xfrm>
          <a:prstGeom prst="rect">
            <a:avLst/>
          </a:prstGeom>
          <a:noFill/>
        </p:spPr>
        <p:txBody>
          <a:bodyPr wrap="square">
            <a:spAutoFit/>
          </a:bodyPr>
          <a:lstStyle/>
          <a:p>
            <a:r>
              <a:rPr lang="de-DE" dirty="0"/>
              <a:t>Foto: https://pxhere.com/de/photo/764632, CC O gemeinfrei</a:t>
            </a:r>
          </a:p>
        </p:txBody>
      </p:sp>
    </p:spTree>
    <p:extLst>
      <p:ext uri="{BB962C8B-B14F-4D97-AF65-F5344CB8AC3E}">
        <p14:creationId xmlns:p14="http://schemas.microsoft.com/office/powerpoint/2010/main" val="6123834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73D64ED-504A-45FE-AB57-9BB5F2569C9C}"/>
              </a:ext>
            </a:extLst>
          </p:cNvPr>
          <p:cNvSpPr>
            <a:spLocks noGrp="1"/>
          </p:cNvSpPr>
          <p:nvPr>
            <p:ph type="title"/>
          </p:nvPr>
        </p:nvSpPr>
        <p:spPr/>
        <p:txBody>
          <a:bodyPr>
            <a:normAutofit fontScale="90000"/>
          </a:bodyPr>
          <a:lstStyle/>
          <a:p>
            <a:r>
              <a:rPr lang="de-DE" dirty="0"/>
              <a:t>Warum alles selber machen? Fertige Apps nutzen und auf die eigenen Bedürfnisse zuschneiden </a:t>
            </a:r>
          </a:p>
        </p:txBody>
      </p:sp>
      <p:sp>
        <p:nvSpPr>
          <p:cNvPr id="5" name="Rechteck 4">
            <a:extLst>
              <a:ext uri="{FF2B5EF4-FFF2-40B4-BE49-F238E27FC236}">
                <a16:creationId xmlns:a16="http://schemas.microsoft.com/office/drawing/2014/main" id="{01D80541-21D5-4C0F-BF83-9BCA6C408FD5}"/>
              </a:ext>
            </a:extLst>
          </p:cNvPr>
          <p:cNvSpPr/>
          <p:nvPr/>
        </p:nvSpPr>
        <p:spPr>
          <a:xfrm>
            <a:off x="914399" y="1846999"/>
            <a:ext cx="2455817" cy="4032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Vor- und Nachteile fertiger Apps,</a:t>
            </a:r>
          </a:p>
          <a:p>
            <a:pPr algn="ctr"/>
            <a:r>
              <a:rPr lang="de-DE" dirty="0"/>
              <a:t>z.B. Learning Apps</a:t>
            </a:r>
          </a:p>
          <a:p>
            <a:pPr algn="ctr"/>
            <a:r>
              <a:rPr lang="de-DE" dirty="0"/>
              <a:t>Oder Learning Snacks </a:t>
            </a:r>
          </a:p>
          <a:p>
            <a:pPr algn="ctr"/>
            <a:endParaRPr lang="de-DE" dirty="0"/>
          </a:p>
          <a:p>
            <a:pPr algn="ctr"/>
            <a:endParaRPr lang="de-DE" dirty="0"/>
          </a:p>
        </p:txBody>
      </p:sp>
      <p:sp>
        <p:nvSpPr>
          <p:cNvPr id="6" name="Inhaltsplatzhalter 5">
            <a:extLst>
              <a:ext uri="{FF2B5EF4-FFF2-40B4-BE49-F238E27FC236}">
                <a16:creationId xmlns:a16="http://schemas.microsoft.com/office/drawing/2014/main" id="{B36D2CB4-EE03-472A-991A-73A336CD2E78}"/>
              </a:ext>
            </a:extLst>
          </p:cNvPr>
          <p:cNvSpPr>
            <a:spLocks noGrp="1"/>
          </p:cNvSpPr>
          <p:nvPr>
            <p:ph idx="1"/>
          </p:nvPr>
        </p:nvSpPr>
        <p:spPr>
          <a:xfrm>
            <a:off x="3461657" y="1846800"/>
            <a:ext cx="8120743" cy="4032448"/>
          </a:xfrm>
        </p:spPr>
        <p:txBody>
          <a:bodyPr>
            <a:normAutofit fontScale="92500"/>
          </a:bodyPr>
          <a:lstStyle/>
          <a:p>
            <a:r>
              <a:rPr lang="de-DE" dirty="0"/>
              <a:t>Können einfach über Einbindung eines Links in der digitalen Lernplattform zur Verfügung gestellt werden</a:t>
            </a:r>
          </a:p>
          <a:p>
            <a:r>
              <a:rPr lang="de-DE" dirty="0"/>
              <a:t>Nachteile: </a:t>
            </a:r>
          </a:p>
          <a:p>
            <a:r>
              <a:rPr lang="de-DE" dirty="0"/>
              <a:t>Sind häufig eher banal, fokussieren auf Details und Reproduktion und stellen wenig herausfordernde Aufgaben dar:</a:t>
            </a:r>
          </a:p>
          <a:p>
            <a:pPr marL="109728" indent="0">
              <a:buNone/>
            </a:pPr>
            <a:r>
              <a:rPr lang="de-DE" dirty="0"/>
              <a:t>z.B. Länder den beiden Bündnissen Warschauer Pakt bzw. NATO zuordnen.</a:t>
            </a:r>
          </a:p>
          <a:p>
            <a:pPr marL="109728" indent="0">
              <a:buNone/>
            </a:pPr>
            <a:r>
              <a:rPr lang="de-DE" dirty="0"/>
              <a:t>Solche einfachen Tests können aber auch als Grundlage zur Erarbeitung komplexerer Fragestellungen genutzt werden und erleichtern die Konzeption von Tests (siehe Reader) </a:t>
            </a:r>
          </a:p>
        </p:txBody>
      </p:sp>
    </p:spTree>
    <p:extLst>
      <p:ext uri="{BB962C8B-B14F-4D97-AF65-F5344CB8AC3E}">
        <p14:creationId xmlns:p14="http://schemas.microsoft.com/office/powerpoint/2010/main" val="31493193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3695003-A44C-4912-B3BB-1FAE7D1AE1BC}"/>
              </a:ext>
            </a:extLst>
          </p:cNvPr>
          <p:cNvSpPr>
            <a:spLocks noGrp="1"/>
          </p:cNvSpPr>
          <p:nvPr>
            <p:ph idx="1"/>
          </p:nvPr>
        </p:nvSpPr>
        <p:spPr>
          <a:xfrm>
            <a:off x="609600" y="1846800"/>
            <a:ext cx="10689771" cy="4032448"/>
          </a:xfrm>
        </p:spPr>
        <p:txBody>
          <a:bodyPr>
            <a:normAutofit/>
          </a:bodyPr>
          <a:lstStyle/>
          <a:p>
            <a:pPr marL="109728" indent="0">
              <a:buNone/>
            </a:pPr>
            <a:r>
              <a:rPr lang="de-DE" sz="2800" b="1" dirty="0"/>
              <a:t>Vorteile einer digitalen Lernplattform wie </a:t>
            </a:r>
            <a:r>
              <a:rPr lang="de-DE" sz="2800" b="1" dirty="0" err="1"/>
              <a:t>Moodle</a:t>
            </a:r>
            <a:r>
              <a:rPr lang="de-DE" sz="2800" b="1" dirty="0"/>
              <a:t>:</a:t>
            </a:r>
          </a:p>
          <a:p>
            <a:pPr>
              <a:buFontTx/>
              <a:buChar char="-"/>
            </a:pPr>
            <a:r>
              <a:rPr lang="de-DE" sz="2800" dirty="0"/>
              <a:t>Übersicht über Leistungsvermögen der einzelnen </a:t>
            </a:r>
            <a:r>
              <a:rPr lang="de-DE" sz="2800" dirty="0" err="1"/>
              <a:t>SuS</a:t>
            </a:r>
            <a:r>
              <a:rPr lang="de-DE" sz="2800" dirty="0"/>
              <a:t>, aber auch über Arbeitsdauer </a:t>
            </a:r>
          </a:p>
          <a:p>
            <a:pPr>
              <a:buFontTx/>
              <a:buChar char="-"/>
            </a:pPr>
            <a:r>
              <a:rPr lang="de-DE" sz="2800" dirty="0"/>
              <a:t>Feedback für mich: Welche Aufgaben liefen gut? Wo Fallstricke? </a:t>
            </a:r>
          </a:p>
          <a:p>
            <a:pPr>
              <a:buFontTx/>
              <a:buChar char="-"/>
            </a:pPr>
            <a:r>
              <a:rPr lang="de-DE" sz="2800" dirty="0"/>
              <a:t>Ich kann auch fertige </a:t>
            </a:r>
            <a:r>
              <a:rPr lang="de-DE" sz="2800" dirty="0" err="1"/>
              <a:t>Moodle</a:t>
            </a:r>
            <a:r>
              <a:rPr lang="de-DE" sz="2800" dirty="0"/>
              <a:t>-Kurse mit Kolleg*innen austauschen! </a:t>
            </a:r>
          </a:p>
          <a:p>
            <a:endParaRPr lang="de-DE" dirty="0"/>
          </a:p>
        </p:txBody>
      </p:sp>
      <p:sp>
        <p:nvSpPr>
          <p:cNvPr id="3" name="Titel 2">
            <a:extLst>
              <a:ext uri="{FF2B5EF4-FFF2-40B4-BE49-F238E27FC236}">
                <a16:creationId xmlns:a16="http://schemas.microsoft.com/office/drawing/2014/main" id="{1E48CEE9-7FC1-4595-B2D9-2522FFB2DC10}"/>
              </a:ext>
            </a:extLst>
          </p:cNvPr>
          <p:cNvSpPr>
            <a:spLocks noGrp="1"/>
          </p:cNvSpPr>
          <p:nvPr>
            <p:ph type="title"/>
          </p:nvPr>
        </p:nvSpPr>
        <p:spPr/>
        <p:txBody>
          <a:bodyPr>
            <a:normAutofit fontScale="90000"/>
          </a:bodyPr>
          <a:lstStyle/>
          <a:p>
            <a:r>
              <a:rPr lang="de-DE" dirty="0"/>
              <a:t>Auch wenn es im Netz viele fertige Apps gibt:</a:t>
            </a:r>
            <a:br>
              <a:rPr lang="de-DE" dirty="0"/>
            </a:br>
            <a:r>
              <a:rPr lang="de-DE" dirty="0"/>
              <a:t>Warum man manchmal doch Tests selber machen will … </a:t>
            </a:r>
          </a:p>
        </p:txBody>
      </p:sp>
    </p:spTree>
    <p:extLst>
      <p:ext uri="{BB962C8B-B14F-4D97-AF65-F5344CB8AC3E}">
        <p14:creationId xmlns:p14="http://schemas.microsoft.com/office/powerpoint/2010/main" val="19037639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6FC89AB-E1AD-4E2F-B3DB-19C9DAD4ED58}"/>
              </a:ext>
            </a:extLst>
          </p:cNvPr>
          <p:cNvSpPr>
            <a:spLocks noGrp="1"/>
          </p:cNvSpPr>
          <p:nvPr>
            <p:ph type="title"/>
          </p:nvPr>
        </p:nvSpPr>
        <p:spPr/>
        <p:txBody>
          <a:bodyPr>
            <a:normAutofit fontScale="90000"/>
          </a:bodyPr>
          <a:lstStyle/>
          <a:p>
            <a:r>
              <a:rPr lang="de-DE" dirty="0"/>
              <a:t>Weitere Unterrichtsideen für </a:t>
            </a:r>
            <a:r>
              <a:rPr lang="de-DE" dirty="0" err="1"/>
              <a:t>Moodle</a:t>
            </a:r>
            <a:r>
              <a:rPr lang="de-DE" dirty="0"/>
              <a:t> im Präsenzunterricht – Reader, S. 31ff.</a:t>
            </a:r>
          </a:p>
        </p:txBody>
      </p:sp>
      <p:sp>
        <p:nvSpPr>
          <p:cNvPr id="6" name="Ellipse 5">
            <a:extLst>
              <a:ext uri="{FF2B5EF4-FFF2-40B4-BE49-F238E27FC236}">
                <a16:creationId xmlns:a16="http://schemas.microsoft.com/office/drawing/2014/main" id="{7B043097-E164-4942-8A32-984F8E0CDD45}"/>
              </a:ext>
            </a:extLst>
          </p:cNvPr>
          <p:cNvSpPr/>
          <p:nvPr/>
        </p:nvSpPr>
        <p:spPr>
          <a:xfrm>
            <a:off x="5458448" y="1810104"/>
            <a:ext cx="2570854" cy="1418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Buch</a:t>
            </a:r>
            <a:endParaRPr lang="de-DE" dirty="0"/>
          </a:p>
        </p:txBody>
      </p:sp>
      <p:sp>
        <p:nvSpPr>
          <p:cNvPr id="7" name="Ellipse 6">
            <a:extLst>
              <a:ext uri="{FF2B5EF4-FFF2-40B4-BE49-F238E27FC236}">
                <a16:creationId xmlns:a16="http://schemas.microsoft.com/office/drawing/2014/main" id="{6043C08F-EAAF-41D2-90B3-BDD5E1C648DB}"/>
              </a:ext>
            </a:extLst>
          </p:cNvPr>
          <p:cNvSpPr/>
          <p:nvPr/>
        </p:nvSpPr>
        <p:spPr>
          <a:xfrm>
            <a:off x="7585165" y="3428999"/>
            <a:ext cx="3008811" cy="1418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t>PDF-Annotation </a:t>
            </a:r>
          </a:p>
        </p:txBody>
      </p:sp>
      <p:sp>
        <p:nvSpPr>
          <p:cNvPr id="2" name="Ellipse 1">
            <a:extLst>
              <a:ext uri="{FF2B5EF4-FFF2-40B4-BE49-F238E27FC236}">
                <a16:creationId xmlns:a16="http://schemas.microsoft.com/office/drawing/2014/main" id="{D3188BAB-F573-478D-B5E1-A1A61E348D99}"/>
              </a:ext>
            </a:extLst>
          </p:cNvPr>
          <p:cNvSpPr/>
          <p:nvPr/>
        </p:nvSpPr>
        <p:spPr>
          <a:xfrm>
            <a:off x="1843645" y="2253264"/>
            <a:ext cx="2570854" cy="23514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Glossare</a:t>
            </a:r>
            <a:endParaRPr lang="de-DE" dirty="0"/>
          </a:p>
        </p:txBody>
      </p:sp>
    </p:spTree>
    <p:extLst>
      <p:ext uri="{BB962C8B-B14F-4D97-AF65-F5344CB8AC3E}">
        <p14:creationId xmlns:p14="http://schemas.microsoft.com/office/powerpoint/2010/main" val="6609970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B29451-0829-4126-BFE7-CE599026C2E0}"/>
              </a:ext>
            </a:extLst>
          </p:cNvPr>
          <p:cNvSpPr>
            <a:spLocks noGrp="1"/>
          </p:cNvSpPr>
          <p:nvPr>
            <p:ph idx="1"/>
          </p:nvPr>
        </p:nvSpPr>
        <p:spPr>
          <a:xfrm>
            <a:off x="609600" y="1958560"/>
            <a:ext cx="4837611" cy="4032448"/>
          </a:xfrm>
        </p:spPr>
        <p:txBody>
          <a:bodyPr>
            <a:normAutofit/>
          </a:bodyPr>
          <a:lstStyle/>
          <a:p>
            <a:pPr marL="109728" indent="0">
              <a:buNone/>
            </a:pPr>
            <a:r>
              <a:rPr lang="de-DE" b="1" dirty="0"/>
              <a:t>Kooperation:</a:t>
            </a:r>
          </a:p>
          <a:p>
            <a:pPr marL="109728" indent="0">
              <a:buNone/>
            </a:pPr>
            <a:endParaRPr lang="de-DE" b="1" dirty="0"/>
          </a:p>
          <a:p>
            <a:pPr marL="109728" indent="0">
              <a:buNone/>
            </a:pPr>
            <a:r>
              <a:rPr lang="de-DE" b="1" dirty="0"/>
              <a:t>Vernetzung </a:t>
            </a:r>
            <a:r>
              <a:rPr lang="de-DE" dirty="0"/>
              <a:t>von Schüler*innen und Lehrer*innen über </a:t>
            </a:r>
            <a:r>
              <a:rPr lang="de-DE" dirty="0" err="1"/>
              <a:t>Moodle</a:t>
            </a:r>
            <a:r>
              <a:rPr lang="de-DE" dirty="0"/>
              <a:t> als digitale Lernplattform, siehe Reader ab S. 4ff. </a:t>
            </a:r>
          </a:p>
        </p:txBody>
      </p:sp>
      <p:sp>
        <p:nvSpPr>
          <p:cNvPr id="3" name="Titel 2">
            <a:extLst>
              <a:ext uri="{FF2B5EF4-FFF2-40B4-BE49-F238E27FC236}">
                <a16:creationId xmlns:a16="http://schemas.microsoft.com/office/drawing/2014/main" id="{AB1A00D7-1250-4AA0-9D85-5C90DE04D52D}"/>
              </a:ext>
            </a:extLst>
          </p:cNvPr>
          <p:cNvSpPr>
            <a:spLocks noGrp="1"/>
          </p:cNvSpPr>
          <p:nvPr>
            <p:ph type="title"/>
          </p:nvPr>
        </p:nvSpPr>
        <p:spPr/>
        <p:txBody>
          <a:bodyPr>
            <a:normAutofit/>
          </a:bodyPr>
          <a:lstStyle/>
          <a:p>
            <a:r>
              <a:rPr lang="de-DE" dirty="0"/>
              <a:t>Wann könnte der Einsatz von </a:t>
            </a:r>
            <a:r>
              <a:rPr lang="de-DE" dirty="0" err="1"/>
              <a:t>Moodle</a:t>
            </a:r>
            <a:r>
              <a:rPr lang="de-DE" dirty="0"/>
              <a:t> wirksam sein? </a:t>
            </a:r>
          </a:p>
        </p:txBody>
      </p:sp>
      <p:sp>
        <p:nvSpPr>
          <p:cNvPr id="4" name="Ellipse 3">
            <a:extLst>
              <a:ext uri="{FF2B5EF4-FFF2-40B4-BE49-F238E27FC236}">
                <a16:creationId xmlns:a16="http://schemas.microsoft.com/office/drawing/2014/main" id="{84F7B53D-3C17-4943-BED6-8103A0FC841E}"/>
              </a:ext>
            </a:extLst>
          </p:cNvPr>
          <p:cNvSpPr/>
          <p:nvPr/>
        </p:nvSpPr>
        <p:spPr>
          <a:xfrm>
            <a:off x="5617029" y="2155371"/>
            <a:ext cx="3459127" cy="1418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Fachschafts-seiten in </a:t>
            </a:r>
            <a:r>
              <a:rPr lang="de-DE" sz="2800" dirty="0" err="1"/>
              <a:t>Moodle</a:t>
            </a:r>
            <a:r>
              <a:rPr lang="de-DE" sz="2800" dirty="0"/>
              <a:t>  </a:t>
            </a:r>
            <a:endParaRPr lang="de-DE" dirty="0"/>
          </a:p>
        </p:txBody>
      </p:sp>
      <p:sp>
        <p:nvSpPr>
          <p:cNvPr id="5" name="Ellipse 4">
            <a:extLst>
              <a:ext uri="{FF2B5EF4-FFF2-40B4-BE49-F238E27FC236}">
                <a16:creationId xmlns:a16="http://schemas.microsoft.com/office/drawing/2014/main" id="{EB27DE1F-3A70-4F95-93FD-49C25BCD3DF3}"/>
              </a:ext>
            </a:extLst>
          </p:cNvPr>
          <p:cNvSpPr/>
          <p:nvPr/>
        </p:nvSpPr>
        <p:spPr>
          <a:xfrm>
            <a:off x="8464731" y="3317966"/>
            <a:ext cx="2570854" cy="22377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Sharing </a:t>
            </a:r>
            <a:r>
              <a:rPr lang="de-DE" sz="2800" dirty="0" err="1"/>
              <a:t>Cart</a:t>
            </a:r>
            <a:r>
              <a:rPr lang="de-DE" sz="2800" dirty="0"/>
              <a:t> zum Kopieren </a:t>
            </a:r>
            <a:endParaRPr lang="de-DE" dirty="0"/>
          </a:p>
        </p:txBody>
      </p:sp>
      <p:sp>
        <p:nvSpPr>
          <p:cNvPr id="6" name="Ellipse 5">
            <a:extLst>
              <a:ext uri="{FF2B5EF4-FFF2-40B4-BE49-F238E27FC236}">
                <a16:creationId xmlns:a16="http://schemas.microsoft.com/office/drawing/2014/main" id="{F244D0EF-5347-4D63-B06F-1FC3243688FA}"/>
              </a:ext>
            </a:extLst>
          </p:cNvPr>
          <p:cNvSpPr/>
          <p:nvPr/>
        </p:nvSpPr>
        <p:spPr>
          <a:xfrm>
            <a:off x="4366436" y="4023948"/>
            <a:ext cx="3459127" cy="14184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t>Chat-Funktion</a:t>
            </a:r>
            <a:endParaRPr lang="de-DE" dirty="0"/>
          </a:p>
        </p:txBody>
      </p:sp>
    </p:spTree>
    <p:extLst>
      <p:ext uri="{BB962C8B-B14F-4D97-AF65-F5344CB8AC3E}">
        <p14:creationId xmlns:p14="http://schemas.microsoft.com/office/powerpoint/2010/main" val="36183746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303187B-CE45-4F93-A6AA-AB2275C8CF07}"/>
              </a:ext>
            </a:extLst>
          </p:cNvPr>
          <p:cNvSpPr>
            <a:spLocks noGrp="1"/>
          </p:cNvSpPr>
          <p:nvPr>
            <p:ph type="title"/>
          </p:nvPr>
        </p:nvSpPr>
        <p:spPr/>
        <p:txBody>
          <a:bodyPr>
            <a:normAutofit/>
          </a:bodyPr>
          <a:lstStyle/>
          <a:p>
            <a:r>
              <a:rPr lang="de-DE" dirty="0"/>
              <a:t>Was kann eine Lernplattform wie „</a:t>
            </a:r>
            <a:r>
              <a:rPr lang="de-DE" dirty="0" err="1"/>
              <a:t>Moodle</a:t>
            </a:r>
            <a:r>
              <a:rPr lang="de-DE" dirty="0"/>
              <a:t>“ leisten? </a:t>
            </a:r>
          </a:p>
        </p:txBody>
      </p:sp>
      <p:sp>
        <p:nvSpPr>
          <p:cNvPr id="4" name="Textfeld 3">
            <a:extLst>
              <a:ext uri="{FF2B5EF4-FFF2-40B4-BE49-F238E27FC236}">
                <a16:creationId xmlns:a16="http://schemas.microsoft.com/office/drawing/2014/main" id="{22ADA6B0-C49A-4B5B-90EC-13C1698135EC}"/>
              </a:ext>
            </a:extLst>
          </p:cNvPr>
          <p:cNvSpPr txBox="1"/>
          <p:nvPr/>
        </p:nvSpPr>
        <p:spPr>
          <a:xfrm>
            <a:off x="718456" y="1725026"/>
            <a:ext cx="10371909" cy="3693319"/>
          </a:xfrm>
          <a:prstGeom prst="rect">
            <a:avLst/>
          </a:prstGeom>
          <a:noFill/>
        </p:spPr>
        <p:txBody>
          <a:bodyPr wrap="square" rtlCol="0">
            <a:spAutoFit/>
          </a:bodyPr>
          <a:lstStyle/>
          <a:p>
            <a:pPr marL="285750" indent="-285750">
              <a:buFont typeface="Arial" panose="020B0604020202020204" pitchFamily="34" charset="0"/>
              <a:buChar char="•"/>
            </a:pPr>
            <a:r>
              <a:rPr lang="de-DE" sz="2400" b="1" dirty="0"/>
              <a:t>Klarheit</a:t>
            </a:r>
            <a:r>
              <a:rPr lang="de-DE" sz="2400" dirty="0"/>
              <a:t>: Unterricht strukturieren</a:t>
            </a:r>
          </a:p>
          <a:p>
            <a:pPr marL="285750" indent="-285750">
              <a:buFont typeface="Arial" panose="020B0604020202020204" pitchFamily="34" charset="0"/>
              <a:buChar char="•"/>
            </a:pPr>
            <a:r>
              <a:rPr lang="de-DE" sz="2400" b="1" dirty="0"/>
              <a:t>Aktivierung</a:t>
            </a:r>
            <a:r>
              <a:rPr lang="de-DE" sz="2400" dirty="0"/>
              <a:t>: Bereitstellung von unterschiedlichsten, attraktiven Materialien </a:t>
            </a:r>
          </a:p>
          <a:p>
            <a:pPr marL="285750" indent="-285750">
              <a:buFont typeface="Arial" panose="020B0604020202020204" pitchFamily="34" charset="0"/>
              <a:buChar char="•"/>
            </a:pPr>
            <a:r>
              <a:rPr lang="de-DE" sz="2400" b="1" dirty="0"/>
              <a:t>Formatives Feedback</a:t>
            </a:r>
            <a:r>
              <a:rPr lang="de-DE" sz="2400" dirty="0"/>
              <a:t>: Unterstützung der Kommunikation von Lehrperson und Schüler*innen </a:t>
            </a:r>
          </a:p>
          <a:p>
            <a:pPr marL="285750" indent="-285750">
              <a:buFont typeface="Arial" panose="020B0604020202020204" pitchFamily="34" charset="0"/>
              <a:buChar char="•"/>
            </a:pPr>
            <a:r>
              <a:rPr lang="de-DE" sz="2400" b="1" dirty="0"/>
              <a:t>Kooperation</a:t>
            </a:r>
            <a:r>
              <a:rPr lang="de-DE" sz="2400" dirty="0"/>
              <a:t>: Unterstützung von kollaborativem Arbeiten von Schüler*innen</a:t>
            </a:r>
          </a:p>
          <a:p>
            <a:pPr marL="285750" indent="-285750">
              <a:buFont typeface="Arial" panose="020B0604020202020204" pitchFamily="34" charset="0"/>
              <a:buChar char="•"/>
            </a:pPr>
            <a:r>
              <a:rPr lang="de-DE" sz="2400" b="1" dirty="0"/>
              <a:t>Kooperation</a:t>
            </a:r>
            <a:r>
              <a:rPr lang="de-DE" sz="2400" dirty="0"/>
              <a:t>: Unterstützung von kollaborativem Arbeiten von Lehrer*innen</a:t>
            </a:r>
          </a:p>
          <a:p>
            <a:pPr marL="285750" indent="-285750">
              <a:buFont typeface="Arial" panose="020B0604020202020204" pitchFamily="34" charset="0"/>
              <a:buChar char="•"/>
            </a:pPr>
            <a:endParaRPr lang="de-DE" dirty="0"/>
          </a:p>
        </p:txBody>
      </p:sp>
    </p:spTree>
    <p:extLst>
      <p:ext uri="{BB962C8B-B14F-4D97-AF65-F5344CB8AC3E}">
        <p14:creationId xmlns:p14="http://schemas.microsoft.com/office/powerpoint/2010/main" val="11079153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303187B-CE45-4F93-A6AA-AB2275C8CF07}"/>
              </a:ext>
            </a:extLst>
          </p:cNvPr>
          <p:cNvSpPr>
            <a:spLocks noGrp="1"/>
          </p:cNvSpPr>
          <p:nvPr>
            <p:ph type="title"/>
          </p:nvPr>
        </p:nvSpPr>
        <p:spPr/>
        <p:txBody>
          <a:bodyPr>
            <a:normAutofit/>
          </a:bodyPr>
          <a:lstStyle/>
          <a:p>
            <a:r>
              <a:rPr lang="de-DE" dirty="0"/>
              <a:t>Was kann eine Lernplattform wie „</a:t>
            </a:r>
            <a:r>
              <a:rPr lang="de-DE" dirty="0" err="1"/>
              <a:t>Moodle</a:t>
            </a:r>
            <a:r>
              <a:rPr lang="de-DE" dirty="0"/>
              <a:t>“ leisten? </a:t>
            </a:r>
          </a:p>
        </p:txBody>
      </p:sp>
      <p:sp>
        <p:nvSpPr>
          <p:cNvPr id="4" name="Textfeld 3">
            <a:extLst>
              <a:ext uri="{FF2B5EF4-FFF2-40B4-BE49-F238E27FC236}">
                <a16:creationId xmlns:a16="http://schemas.microsoft.com/office/drawing/2014/main" id="{22ADA6B0-C49A-4B5B-90EC-13C1698135EC}"/>
              </a:ext>
            </a:extLst>
          </p:cNvPr>
          <p:cNvSpPr txBox="1"/>
          <p:nvPr/>
        </p:nvSpPr>
        <p:spPr>
          <a:xfrm>
            <a:off x="938258" y="2167424"/>
            <a:ext cx="6283234" cy="3046988"/>
          </a:xfrm>
          <a:prstGeom prst="rect">
            <a:avLst/>
          </a:prstGeom>
          <a:noFill/>
        </p:spPr>
        <p:txBody>
          <a:bodyPr wrap="square" rtlCol="0">
            <a:spAutoFit/>
          </a:bodyPr>
          <a:lstStyle/>
          <a:p>
            <a:pPr marL="285750" indent="-285750">
              <a:buFont typeface="Arial" panose="020B0604020202020204" pitchFamily="34" charset="0"/>
              <a:buChar char="•"/>
            </a:pPr>
            <a:r>
              <a:rPr lang="de-DE" sz="2400" b="1" dirty="0"/>
              <a:t>Klarheit</a:t>
            </a:r>
            <a:endParaRPr lang="de-DE" sz="2400" dirty="0"/>
          </a:p>
          <a:p>
            <a:pPr marL="285750" indent="-285750">
              <a:buFont typeface="Arial" panose="020B0604020202020204" pitchFamily="34" charset="0"/>
              <a:buChar char="•"/>
            </a:pPr>
            <a:r>
              <a:rPr lang="de-DE" sz="2400" b="1" dirty="0"/>
              <a:t>Aktivierung</a:t>
            </a:r>
            <a:endParaRPr lang="de-DE" sz="2400" dirty="0"/>
          </a:p>
          <a:p>
            <a:pPr marL="285750" indent="-285750">
              <a:buFont typeface="Arial" panose="020B0604020202020204" pitchFamily="34" charset="0"/>
              <a:buChar char="•"/>
            </a:pPr>
            <a:r>
              <a:rPr lang="de-DE" sz="2400" b="1" dirty="0"/>
              <a:t>Formatives Feedback</a:t>
            </a:r>
            <a:endParaRPr lang="de-DE" sz="2400" dirty="0"/>
          </a:p>
          <a:p>
            <a:pPr marL="285750" indent="-285750">
              <a:buFont typeface="Arial" panose="020B0604020202020204" pitchFamily="34" charset="0"/>
              <a:buChar char="•"/>
            </a:pPr>
            <a:r>
              <a:rPr lang="de-DE" sz="2400" b="1" dirty="0"/>
              <a:t>Kooperation</a:t>
            </a:r>
          </a:p>
          <a:p>
            <a:pPr marL="285750" indent="-285750">
              <a:buFont typeface="Arial" panose="020B0604020202020204" pitchFamily="34" charset="0"/>
              <a:buChar char="•"/>
            </a:pPr>
            <a:endParaRPr lang="de-DE" sz="2400" b="1" dirty="0"/>
          </a:p>
          <a:p>
            <a:pPr marL="285750" indent="-285750">
              <a:buFont typeface="Arial" panose="020B0604020202020204" pitchFamily="34" charset="0"/>
              <a:buChar char="•"/>
            </a:pPr>
            <a:endParaRPr lang="de-DE" sz="2400" b="1" dirty="0"/>
          </a:p>
          <a:p>
            <a:pPr marL="285750" indent="-285750">
              <a:buFont typeface="Arial" panose="020B0604020202020204" pitchFamily="34" charset="0"/>
              <a:buChar char="•"/>
            </a:pPr>
            <a:endParaRPr lang="de-DE" sz="2400" b="1" dirty="0"/>
          </a:p>
          <a:p>
            <a:r>
              <a:rPr lang="de-DE" sz="2400" b="1" dirty="0"/>
              <a:t>= Wirksame Faktoren von Unterricht! </a:t>
            </a:r>
            <a:endParaRPr lang="de-DE" dirty="0"/>
          </a:p>
        </p:txBody>
      </p:sp>
    </p:spTree>
    <p:extLst>
      <p:ext uri="{BB962C8B-B14F-4D97-AF65-F5344CB8AC3E}">
        <p14:creationId xmlns:p14="http://schemas.microsoft.com/office/powerpoint/2010/main" val="7119949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B29451-0829-4126-BFE7-CE599026C2E0}"/>
              </a:ext>
            </a:extLst>
          </p:cNvPr>
          <p:cNvSpPr>
            <a:spLocks noGrp="1"/>
          </p:cNvSpPr>
          <p:nvPr>
            <p:ph idx="1"/>
          </p:nvPr>
        </p:nvSpPr>
        <p:spPr>
          <a:xfrm>
            <a:off x="774024" y="2638364"/>
            <a:ext cx="5484536" cy="2573716"/>
          </a:xfrm>
        </p:spPr>
        <p:txBody>
          <a:bodyPr>
            <a:normAutofit/>
          </a:bodyPr>
          <a:lstStyle/>
          <a:p>
            <a:pPr marL="109728" indent="0">
              <a:buNone/>
            </a:pPr>
            <a:r>
              <a:rPr lang="de-DE" sz="2800" b="1" dirty="0"/>
              <a:t>Die Lehrperson ist nach wie vor von entscheidender Bedeutung und kann nicht durch ein interaktives Tool ersetzt werden. </a:t>
            </a:r>
          </a:p>
          <a:p>
            <a:pPr marL="109728" indent="0">
              <a:buNone/>
            </a:pPr>
            <a:endParaRPr lang="de-DE" dirty="0"/>
          </a:p>
        </p:txBody>
      </p:sp>
      <p:sp>
        <p:nvSpPr>
          <p:cNvPr id="3" name="Titel 2">
            <a:extLst>
              <a:ext uri="{FF2B5EF4-FFF2-40B4-BE49-F238E27FC236}">
                <a16:creationId xmlns:a16="http://schemas.microsoft.com/office/drawing/2014/main" id="{AB1A00D7-1250-4AA0-9D85-5C90DE04D52D}"/>
              </a:ext>
            </a:extLst>
          </p:cNvPr>
          <p:cNvSpPr>
            <a:spLocks noGrp="1"/>
          </p:cNvSpPr>
          <p:nvPr>
            <p:ph type="title"/>
          </p:nvPr>
        </p:nvSpPr>
        <p:spPr>
          <a:xfrm>
            <a:off x="609600" y="692695"/>
            <a:ext cx="10972800" cy="1671681"/>
          </a:xfrm>
        </p:spPr>
        <p:txBody>
          <a:bodyPr>
            <a:normAutofit/>
          </a:bodyPr>
          <a:lstStyle/>
          <a:p>
            <a:r>
              <a:rPr lang="de-DE" dirty="0"/>
              <a:t>Wann könnte der Einsatz digitaler Medien über eine Lernplattform wie </a:t>
            </a:r>
            <a:r>
              <a:rPr lang="de-DE" dirty="0" err="1"/>
              <a:t>Moodle</a:t>
            </a:r>
            <a:r>
              <a:rPr lang="de-DE" dirty="0"/>
              <a:t> wirksam sein? </a:t>
            </a:r>
          </a:p>
        </p:txBody>
      </p:sp>
      <p:pic>
        <p:nvPicPr>
          <p:cNvPr id="1026" name="Picture 2" descr="Lehrer Laempel - Openclipart">
            <a:extLst>
              <a:ext uri="{FF2B5EF4-FFF2-40B4-BE49-F238E27FC236}">
                <a16:creationId xmlns:a16="http://schemas.microsoft.com/office/drawing/2014/main" id="{7C5D410B-0E02-41AB-A5BF-4AF1D42E23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0307" y="1844599"/>
            <a:ext cx="3117669" cy="4576394"/>
          </a:xfrm>
          <a:prstGeom prst="rect">
            <a:avLst/>
          </a:prstGeom>
          <a:noFill/>
          <a:extLst>
            <a:ext uri="{909E8E84-426E-40DD-AFC4-6F175D3DCCD1}">
              <a14:hiddenFill xmlns:a14="http://schemas.microsoft.com/office/drawing/2010/main">
                <a:solidFill>
                  <a:srgbClr val="FFFFFF"/>
                </a:solidFill>
              </a14:hiddenFill>
            </a:ext>
          </a:extLst>
        </p:spPr>
      </p:pic>
      <p:sp>
        <p:nvSpPr>
          <p:cNvPr id="4" name="Rechteck 3">
            <a:extLst>
              <a:ext uri="{FF2B5EF4-FFF2-40B4-BE49-F238E27FC236}">
                <a16:creationId xmlns:a16="http://schemas.microsoft.com/office/drawing/2014/main" id="{2877EC16-53CA-43BA-9C5F-98D984657D28}"/>
              </a:ext>
            </a:extLst>
          </p:cNvPr>
          <p:cNvSpPr/>
          <p:nvPr/>
        </p:nvSpPr>
        <p:spPr>
          <a:xfrm>
            <a:off x="609600" y="5598551"/>
            <a:ext cx="8005718" cy="369332"/>
          </a:xfrm>
          <a:prstGeom prst="rect">
            <a:avLst/>
          </a:prstGeom>
        </p:spPr>
        <p:txBody>
          <a:bodyPr wrap="none">
            <a:spAutoFit/>
          </a:bodyPr>
          <a:lstStyle/>
          <a:p>
            <a:r>
              <a:rPr lang="de-DE" dirty="0"/>
              <a:t>Bild: https://openclipart.org/detail/190364/lehrer-laempel, CC O gemeinfrei</a:t>
            </a:r>
          </a:p>
        </p:txBody>
      </p:sp>
    </p:spTree>
    <p:extLst>
      <p:ext uri="{BB962C8B-B14F-4D97-AF65-F5344CB8AC3E}">
        <p14:creationId xmlns:p14="http://schemas.microsoft.com/office/powerpoint/2010/main" val="2919199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B29451-0829-4126-BFE7-CE599026C2E0}"/>
              </a:ext>
            </a:extLst>
          </p:cNvPr>
          <p:cNvSpPr>
            <a:spLocks noGrp="1"/>
          </p:cNvSpPr>
          <p:nvPr>
            <p:ph idx="1"/>
          </p:nvPr>
        </p:nvSpPr>
        <p:spPr>
          <a:xfrm>
            <a:off x="609599" y="1958560"/>
            <a:ext cx="10755087" cy="4032448"/>
          </a:xfrm>
        </p:spPr>
        <p:txBody>
          <a:bodyPr>
            <a:normAutofit lnSpcReduction="10000"/>
          </a:bodyPr>
          <a:lstStyle/>
          <a:p>
            <a:pPr marL="109728" indent="0">
              <a:buNone/>
            </a:pPr>
            <a:r>
              <a:rPr lang="de-DE" sz="2800" b="1" dirty="0"/>
              <a:t>Klarheit: </a:t>
            </a:r>
          </a:p>
          <a:p>
            <a:pPr marL="109728" indent="0">
              <a:buNone/>
            </a:pPr>
            <a:endParaRPr lang="de-DE" sz="2800" b="1" dirty="0"/>
          </a:p>
          <a:p>
            <a:r>
              <a:rPr lang="de-DE" sz="2800" dirty="0"/>
              <a:t>Lernen mit einer </a:t>
            </a:r>
            <a:r>
              <a:rPr lang="de-DE" sz="2800" b="1" dirty="0"/>
              <a:t>übersichtlich aufgebauten </a:t>
            </a:r>
            <a:r>
              <a:rPr lang="de-DE" sz="2800" b="1" dirty="0" err="1"/>
              <a:t>Moodle</a:t>
            </a:r>
            <a:r>
              <a:rPr lang="de-DE" sz="2800" b="1" dirty="0"/>
              <a:t>-Seite</a:t>
            </a:r>
            <a:r>
              <a:rPr lang="de-DE" sz="2800" dirty="0"/>
              <a:t>, die neben Materialien auch Infos zu anstehenden Tests oder zu weiterführenden Unterrichtsmaterialien bereitstellt</a:t>
            </a:r>
            <a:endParaRPr lang="de-DE" sz="2800" b="1" dirty="0"/>
          </a:p>
          <a:p>
            <a:endParaRPr lang="de-DE" sz="2800" b="1" dirty="0"/>
          </a:p>
          <a:p>
            <a:r>
              <a:rPr lang="de-DE" sz="2800" dirty="0"/>
              <a:t>In </a:t>
            </a:r>
            <a:r>
              <a:rPr lang="de-DE" sz="2800" b="1" dirty="0"/>
              <a:t>Tablet-Klassen </a:t>
            </a:r>
            <a:r>
              <a:rPr lang="de-DE" sz="2800" dirty="0"/>
              <a:t>sind </a:t>
            </a:r>
            <a:r>
              <a:rPr lang="de-DE" sz="2800" b="1" dirty="0"/>
              <a:t>digitale Lernplattformen</a:t>
            </a:r>
            <a:r>
              <a:rPr lang="de-DE" sz="2800" dirty="0"/>
              <a:t> unumgänglich, da digitale Materialien leicht zur Verfügung gestellt werden können </a:t>
            </a:r>
          </a:p>
        </p:txBody>
      </p:sp>
      <p:sp>
        <p:nvSpPr>
          <p:cNvPr id="3" name="Titel 2">
            <a:extLst>
              <a:ext uri="{FF2B5EF4-FFF2-40B4-BE49-F238E27FC236}">
                <a16:creationId xmlns:a16="http://schemas.microsoft.com/office/drawing/2014/main" id="{AB1A00D7-1250-4AA0-9D85-5C90DE04D52D}"/>
              </a:ext>
            </a:extLst>
          </p:cNvPr>
          <p:cNvSpPr>
            <a:spLocks noGrp="1"/>
          </p:cNvSpPr>
          <p:nvPr>
            <p:ph type="title"/>
          </p:nvPr>
        </p:nvSpPr>
        <p:spPr/>
        <p:txBody>
          <a:bodyPr>
            <a:normAutofit/>
          </a:bodyPr>
          <a:lstStyle/>
          <a:p>
            <a:r>
              <a:rPr lang="de-DE" dirty="0"/>
              <a:t>Wann könnte der Einsatz von </a:t>
            </a:r>
            <a:r>
              <a:rPr lang="de-DE" dirty="0" err="1"/>
              <a:t>Moodle</a:t>
            </a:r>
            <a:r>
              <a:rPr lang="de-DE" dirty="0"/>
              <a:t> wirksam sein? </a:t>
            </a:r>
          </a:p>
        </p:txBody>
      </p:sp>
    </p:spTree>
    <p:extLst>
      <p:ext uri="{BB962C8B-B14F-4D97-AF65-F5344CB8AC3E}">
        <p14:creationId xmlns:p14="http://schemas.microsoft.com/office/powerpoint/2010/main" val="38197123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B29451-0829-4126-BFE7-CE599026C2E0}"/>
              </a:ext>
            </a:extLst>
          </p:cNvPr>
          <p:cNvSpPr>
            <a:spLocks noGrp="1"/>
          </p:cNvSpPr>
          <p:nvPr>
            <p:ph idx="1"/>
          </p:nvPr>
        </p:nvSpPr>
        <p:spPr>
          <a:xfrm>
            <a:off x="609600" y="1670214"/>
            <a:ext cx="10533017" cy="4032448"/>
          </a:xfrm>
        </p:spPr>
        <p:txBody>
          <a:bodyPr>
            <a:normAutofit lnSpcReduction="10000"/>
          </a:bodyPr>
          <a:lstStyle/>
          <a:p>
            <a:pPr marL="109728" indent="0">
              <a:buNone/>
            </a:pPr>
            <a:r>
              <a:rPr lang="de-DE" sz="2800" b="1" dirty="0"/>
              <a:t>Klarheit: </a:t>
            </a:r>
          </a:p>
          <a:p>
            <a:pPr marL="109728" indent="0">
              <a:buNone/>
            </a:pPr>
            <a:r>
              <a:rPr lang="de-DE" sz="2800" dirty="0"/>
              <a:t>Anregung zur Gestaltung von </a:t>
            </a:r>
            <a:r>
              <a:rPr lang="de-DE" sz="2800" dirty="0" err="1"/>
              <a:t>Moodle</a:t>
            </a:r>
            <a:r>
              <a:rPr lang="de-DE" sz="2800" dirty="0"/>
              <a:t>-Seiten und Übernahme von fertig erstellten </a:t>
            </a:r>
            <a:r>
              <a:rPr lang="de-DE" sz="2800" dirty="0" err="1"/>
              <a:t>Moodle</a:t>
            </a:r>
            <a:r>
              <a:rPr lang="de-DE" sz="2800" dirty="0"/>
              <a:t>-Kursen für den GU über die Plattform „</a:t>
            </a:r>
            <a:r>
              <a:rPr lang="de-DE" sz="2800" dirty="0" err="1"/>
              <a:t>Moove</a:t>
            </a:r>
            <a:r>
              <a:rPr lang="de-DE" sz="2800" dirty="0"/>
              <a:t>“ des ZSL (Reader, S. 4-5)</a:t>
            </a:r>
          </a:p>
          <a:p>
            <a:pPr marL="109728" indent="0">
              <a:buNone/>
            </a:pPr>
            <a:endParaRPr lang="de-DE" sz="2800" dirty="0"/>
          </a:p>
          <a:p>
            <a:pPr marL="109728" indent="0">
              <a:buNone/>
            </a:pPr>
            <a:r>
              <a:rPr lang="de-DE" sz="2800" dirty="0"/>
              <a:t>Link: moodle.moove-bw.de; </a:t>
            </a:r>
          </a:p>
          <a:p>
            <a:pPr marL="109728" indent="0">
              <a:buNone/>
            </a:pPr>
            <a:r>
              <a:rPr lang="de-DE" sz="2800" dirty="0"/>
              <a:t>zur Geschichte-Seite gelangen Sie über: https://moodle.moove-bw.de/moodle/course/index.php?categoryid=24</a:t>
            </a:r>
          </a:p>
          <a:p>
            <a:pPr marL="109728" indent="0">
              <a:buNone/>
            </a:pPr>
            <a:r>
              <a:rPr lang="de-DE" sz="2800" dirty="0"/>
              <a:t> </a:t>
            </a:r>
          </a:p>
        </p:txBody>
      </p:sp>
      <p:sp>
        <p:nvSpPr>
          <p:cNvPr id="3" name="Titel 2">
            <a:extLst>
              <a:ext uri="{FF2B5EF4-FFF2-40B4-BE49-F238E27FC236}">
                <a16:creationId xmlns:a16="http://schemas.microsoft.com/office/drawing/2014/main" id="{AB1A00D7-1250-4AA0-9D85-5C90DE04D52D}"/>
              </a:ext>
            </a:extLst>
          </p:cNvPr>
          <p:cNvSpPr>
            <a:spLocks noGrp="1"/>
          </p:cNvSpPr>
          <p:nvPr>
            <p:ph type="title"/>
          </p:nvPr>
        </p:nvSpPr>
        <p:spPr/>
        <p:txBody>
          <a:bodyPr>
            <a:normAutofit/>
          </a:bodyPr>
          <a:lstStyle/>
          <a:p>
            <a:r>
              <a:rPr lang="de-DE" dirty="0"/>
              <a:t>Wann könnte der Einsatz von </a:t>
            </a:r>
            <a:r>
              <a:rPr lang="de-DE" dirty="0" err="1"/>
              <a:t>Moodle</a:t>
            </a:r>
            <a:r>
              <a:rPr lang="de-DE" dirty="0"/>
              <a:t> wirksam sein? </a:t>
            </a:r>
          </a:p>
        </p:txBody>
      </p:sp>
    </p:spTree>
    <p:extLst>
      <p:ext uri="{BB962C8B-B14F-4D97-AF65-F5344CB8AC3E}">
        <p14:creationId xmlns:p14="http://schemas.microsoft.com/office/powerpoint/2010/main" val="24892626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B29451-0829-4126-BFE7-CE599026C2E0}"/>
              </a:ext>
            </a:extLst>
          </p:cNvPr>
          <p:cNvSpPr>
            <a:spLocks noGrp="1"/>
          </p:cNvSpPr>
          <p:nvPr>
            <p:ph idx="1"/>
          </p:nvPr>
        </p:nvSpPr>
        <p:spPr>
          <a:xfrm>
            <a:off x="609600" y="1958560"/>
            <a:ext cx="10363200" cy="4032448"/>
          </a:xfrm>
        </p:spPr>
        <p:txBody>
          <a:bodyPr>
            <a:normAutofit fontScale="92500" lnSpcReduction="10000"/>
          </a:bodyPr>
          <a:lstStyle/>
          <a:p>
            <a:pPr marL="109728" indent="0">
              <a:buNone/>
            </a:pPr>
            <a:r>
              <a:rPr lang="de-DE" sz="2800" b="1" dirty="0"/>
              <a:t>Aktivierung: </a:t>
            </a:r>
          </a:p>
          <a:p>
            <a:pPr marL="109728" indent="0">
              <a:buNone/>
            </a:pPr>
            <a:r>
              <a:rPr lang="de-DE" sz="2800" b="1" dirty="0"/>
              <a:t>Aufbereitung von Lernmaterialien mittels H5P,</a:t>
            </a:r>
          </a:p>
          <a:p>
            <a:pPr marL="109728" indent="0">
              <a:buNone/>
            </a:pPr>
            <a:r>
              <a:rPr lang="de-DE" sz="2800" dirty="0"/>
              <a:t>z.B. Spiele oder Interaktive Videos</a:t>
            </a:r>
          </a:p>
          <a:p>
            <a:pPr marL="109728" indent="0">
              <a:buNone/>
            </a:pPr>
            <a:r>
              <a:rPr lang="de-DE" sz="2800" dirty="0">
                <a:latin typeface="Calibri" panose="020F0502020204030204" pitchFamily="34" charset="0"/>
                <a:cs typeface="Calibri" panose="020F0502020204030204" pitchFamily="34" charset="0"/>
              </a:rPr>
              <a:t>→ </a:t>
            </a:r>
            <a:r>
              <a:rPr lang="de-DE" sz="2800" dirty="0"/>
              <a:t>individualisiertes Lernen mittels </a:t>
            </a:r>
            <a:r>
              <a:rPr lang="de-DE" sz="2800" b="1" dirty="0" err="1"/>
              <a:t>Moodle</a:t>
            </a:r>
            <a:r>
              <a:rPr lang="de-DE" sz="2800" dirty="0"/>
              <a:t> </a:t>
            </a:r>
          </a:p>
          <a:p>
            <a:pPr marL="109728" indent="0">
              <a:buNone/>
            </a:pPr>
            <a:r>
              <a:rPr lang="de-DE" sz="2800" dirty="0">
                <a:latin typeface="Calibri" panose="020F0502020204030204" pitchFamily="34" charset="0"/>
                <a:cs typeface="Calibri" panose="020F0502020204030204" pitchFamily="34" charset="0"/>
              </a:rPr>
              <a:t>→ </a:t>
            </a:r>
            <a:r>
              <a:rPr lang="de-DE" sz="2800" dirty="0"/>
              <a:t>Lernzeit kann zuhause effektiv genutzt werden und die Schüler*innen erleben sich wirksam. </a:t>
            </a:r>
          </a:p>
          <a:p>
            <a:pPr marL="109728" indent="0">
              <a:buNone/>
            </a:pPr>
            <a:r>
              <a:rPr lang="de-DE" sz="2800" dirty="0">
                <a:latin typeface="Calibri" panose="020F0502020204030204" pitchFamily="34" charset="0"/>
                <a:cs typeface="Calibri" panose="020F0502020204030204" pitchFamily="34" charset="0"/>
              </a:rPr>
              <a:t>→ </a:t>
            </a:r>
            <a:r>
              <a:rPr lang="de-DE" sz="2800" dirty="0"/>
              <a:t>Unterricht wird entlastet, z.B. das Hausaufgabenbesprechen erleichtert (z.B. Fokussierung auf besondere Lernschwierigkeiten, Kontrolle „wer hat was (nicht) gemacht“ übernimmt </a:t>
            </a:r>
            <a:r>
              <a:rPr lang="de-DE" sz="2800" dirty="0" err="1"/>
              <a:t>Moodle</a:t>
            </a:r>
            <a:r>
              <a:rPr lang="de-DE" sz="2800" dirty="0"/>
              <a:t> im Vorfeld durch automatische Auswertung) </a:t>
            </a:r>
          </a:p>
          <a:p>
            <a:pPr marL="109728" indent="0">
              <a:buNone/>
            </a:pPr>
            <a:endParaRPr lang="de-DE" sz="2800" dirty="0"/>
          </a:p>
          <a:p>
            <a:pPr marL="109728" indent="0">
              <a:buNone/>
            </a:pPr>
            <a:endParaRPr lang="de-DE" sz="2800" dirty="0"/>
          </a:p>
        </p:txBody>
      </p:sp>
      <p:sp>
        <p:nvSpPr>
          <p:cNvPr id="3" name="Titel 2">
            <a:extLst>
              <a:ext uri="{FF2B5EF4-FFF2-40B4-BE49-F238E27FC236}">
                <a16:creationId xmlns:a16="http://schemas.microsoft.com/office/drawing/2014/main" id="{AB1A00D7-1250-4AA0-9D85-5C90DE04D52D}"/>
              </a:ext>
            </a:extLst>
          </p:cNvPr>
          <p:cNvSpPr>
            <a:spLocks noGrp="1"/>
          </p:cNvSpPr>
          <p:nvPr>
            <p:ph type="title"/>
          </p:nvPr>
        </p:nvSpPr>
        <p:spPr/>
        <p:txBody>
          <a:bodyPr>
            <a:normAutofit/>
          </a:bodyPr>
          <a:lstStyle/>
          <a:p>
            <a:r>
              <a:rPr lang="de-DE" dirty="0"/>
              <a:t>Wann könnte der Einsatz von </a:t>
            </a:r>
            <a:r>
              <a:rPr lang="de-DE" dirty="0" err="1"/>
              <a:t>Moodle</a:t>
            </a:r>
            <a:r>
              <a:rPr lang="de-DE" dirty="0"/>
              <a:t> wirksam sein? </a:t>
            </a:r>
          </a:p>
        </p:txBody>
      </p:sp>
    </p:spTree>
    <p:extLst>
      <p:ext uri="{BB962C8B-B14F-4D97-AF65-F5344CB8AC3E}">
        <p14:creationId xmlns:p14="http://schemas.microsoft.com/office/powerpoint/2010/main" val="33636075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B29451-0829-4126-BFE7-CE599026C2E0}"/>
              </a:ext>
            </a:extLst>
          </p:cNvPr>
          <p:cNvSpPr>
            <a:spLocks noGrp="1"/>
          </p:cNvSpPr>
          <p:nvPr>
            <p:ph idx="1"/>
          </p:nvPr>
        </p:nvSpPr>
        <p:spPr>
          <a:xfrm>
            <a:off x="609600" y="1958560"/>
            <a:ext cx="10154194" cy="4032448"/>
          </a:xfrm>
        </p:spPr>
        <p:txBody>
          <a:bodyPr>
            <a:normAutofit/>
          </a:bodyPr>
          <a:lstStyle/>
          <a:p>
            <a:pPr marL="109728" indent="0">
              <a:buNone/>
            </a:pPr>
            <a:r>
              <a:rPr lang="de-DE" sz="2800" b="1" dirty="0"/>
              <a:t>Aktivierung: Aufbereitung von Lernmaterialien mittels H5P,</a:t>
            </a:r>
          </a:p>
          <a:p>
            <a:pPr marL="109728" indent="0">
              <a:buNone/>
            </a:pPr>
            <a:r>
              <a:rPr lang="de-DE" sz="2800" dirty="0"/>
              <a:t>z.B. Spiele wie Kreuzworträtsel zum Einüben von Begriffen </a:t>
            </a:r>
            <a:br>
              <a:rPr lang="de-DE" sz="2800" dirty="0"/>
            </a:br>
            <a:r>
              <a:rPr lang="de-DE" sz="2800" dirty="0"/>
              <a:t>(siehe Reader, S. 28)</a:t>
            </a:r>
          </a:p>
        </p:txBody>
      </p:sp>
      <p:sp>
        <p:nvSpPr>
          <p:cNvPr id="3" name="Titel 2">
            <a:extLst>
              <a:ext uri="{FF2B5EF4-FFF2-40B4-BE49-F238E27FC236}">
                <a16:creationId xmlns:a16="http://schemas.microsoft.com/office/drawing/2014/main" id="{AB1A00D7-1250-4AA0-9D85-5C90DE04D52D}"/>
              </a:ext>
            </a:extLst>
          </p:cNvPr>
          <p:cNvSpPr>
            <a:spLocks noGrp="1"/>
          </p:cNvSpPr>
          <p:nvPr>
            <p:ph type="title"/>
          </p:nvPr>
        </p:nvSpPr>
        <p:spPr/>
        <p:txBody>
          <a:bodyPr>
            <a:normAutofit/>
          </a:bodyPr>
          <a:lstStyle/>
          <a:p>
            <a:r>
              <a:rPr lang="de-DE" dirty="0"/>
              <a:t>Wann könnte der Einsatz von </a:t>
            </a:r>
            <a:r>
              <a:rPr lang="de-DE" dirty="0" err="1"/>
              <a:t>Moodle</a:t>
            </a:r>
            <a:r>
              <a:rPr lang="de-DE" dirty="0"/>
              <a:t> wirksam sein? </a:t>
            </a:r>
          </a:p>
        </p:txBody>
      </p:sp>
    </p:spTree>
    <p:extLst>
      <p:ext uri="{BB962C8B-B14F-4D97-AF65-F5344CB8AC3E}">
        <p14:creationId xmlns:p14="http://schemas.microsoft.com/office/powerpoint/2010/main" val="14314649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1651</Words>
  <Application>Microsoft Office PowerPoint</Application>
  <PresentationFormat>Breitbild</PresentationFormat>
  <Paragraphs>162</Paragraphs>
  <Slides>24</Slides>
  <Notes>22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24</vt:i4>
      </vt:variant>
    </vt:vector>
  </HeadingPairs>
  <TitlesOfParts>
    <vt:vector size="30" baseType="lpstr">
      <vt:lpstr>Arial</vt:lpstr>
      <vt:lpstr>Calibri</vt:lpstr>
      <vt:lpstr>Garamond</vt:lpstr>
      <vt:lpstr>Georgia</vt:lpstr>
      <vt:lpstr>Times New Roman</vt:lpstr>
      <vt:lpstr>Formatvorlage_KM-Rot ZSL-Logo</vt:lpstr>
      <vt:lpstr>Historisches Lernen an, mit, über, in digitalen Medien im Geschichtsunterricht </vt:lpstr>
      <vt:lpstr>Unterrichten mit der Lernplattform Moodle </vt:lpstr>
      <vt:lpstr>Was kann eine Lernplattform wie „Moodle“ leisten? </vt:lpstr>
      <vt:lpstr>Was kann eine Lernplattform wie „Moodle“ leisten? </vt:lpstr>
      <vt:lpstr>Wann könnte der Einsatz digitaler Medien über eine Lernplattform wie Moodle wirksam sein? </vt:lpstr>
      <vt:lpstr>Wann könnte der Einsatz von Moodle wirksam sein? </vt:lpstr>
      <vt:lpstr>Wann könnte der Einsatz von Moodle wirksam sein? </vt:lpstr>
      <vt:lpstr>Wann könnte der Einsatz von Moodle wirksam sein? </vt:lpstr>
      <vt:lpstr>Wann könnte der Einsatz von Moodle wirksam sein? </vt:lpstr>
      <vt:lpstr>PowerPoint-Präsentation</vt:lpstr>
      <vt:lpstr>Wann könnte der Einsatz von Moodle wirksam sein? </vt:lpstr>
      <vt:lpstr>Moodle und formatives Feedback:</vt:lpstr>
      <vt:lpstr>Materialien:  Reader mit Step-by-Step-Anleitungen  </vt:lpstr>
      <vt:lpstr>Feedback in Freitext-aufgaben  offene Aufgaben-stellung, Erleichterung beim Korrigieren </vt:lpstr>
      <vt:lpstr>Feedback bei Multiple-Choice-Aufgaben:  richtige und falsche Antworten zu einer Materialanalyse (schriftliche Quelle) werden kommentiert  </vt:lpstr>
      <vt:lpstr>Drag and drop auf Text  (Lückentextaufgabe) Antworten werden korrigiert, Musterlösung bereitgestellt</vt:lpstr>
      <vt:lpstr>Drag and drop auf Text  Auch zum Sortieren historischer Ereignisse zu nutzen!  Z.B. Revolution von 1848</vt:lpstr>
      <vt:lpstr>Drag and drop auf Text: Lösungs-möglichkeit eines Schülers mit Feedback und Muster-lösung </vt:lpstr>
      <vt:lpstr>Unterrichtssituationen, in denen die Test eingesetzt werden können: </vt:lpstr>
      <vt:lpstr>Geschafft! Schüler*innen arbeiten meist motiviert mit Tests am PC </vt:lpstr>
      <vt:lpstr>Warum alles selber machen? Fertige Apps nutzen und auf die eigenen Bedürfnisse zuschneiden </vt:lpstr>
      <vt:lpstr>Auch wenn es im Netz viele fertige Apps gibt: Warum man manchmal doch Tests selber machen will … </vt:lpstr>
      <vt:lpstr>Weitere Unterrichtsideen für Moodle im Präsenzunterricht – Reader, S. 31ff.</vt:lpstr>
      <vt:lpstr>Wann könnte der Einsatz von Moodle wirksam sein?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Einsatz digitaler Medien im Geschichtsunterricht</dc:title>
  <dc:creator>Lehrer</dc:creator>
  <cp:lastModifiedBy>Lehrer</cp:lastModifiedBy>
  <cp:revision>157</cp:revision>
  <dcterms:created xsi:type="dcterms:W3CDTF">2022-06-07T06:57:54Z</dcterms:created>
  <dcterms:modified xsi:type="dcterms:W3CDTF">2023-07-24T09:35:17Z</dcterms:modified>
</cp:coreProperties>
</file>