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49" r:id="rId2"/>
    <p:sldMasterId id="2147483673" r:id="rId3"/>
    <p:sldMasterId id="2147483687" r:id="rId4"/>
    <p:sldMasterId id="2147483701" r:id="rId5"/>
    <p:sldMasterId id="2147483715" r:id="rId6"/>
    <p:sldMasterId id="2147483729" r:id="rId7"/>
    <p:sldMasterId id="2147483743" r:id="rId8"/>
  </p:sldMasterIdLst>
  <p:notesMasterIdLst>
    <p:notesMasterId r:id="rId70"/>
  </p:notesMasterIdLst>
  <p:sldIdLst>
    <p:sldId id="256" r:id="rId9"/>
    <p:sldId id="354" r:id="rId10"/>
    <p:sldId id="257" r:id="rId11"/>
    <p:sldId id="353" r:id="rId12"/>
    <p:sldId id="347" r:id="rId13"/>
    <p:sldId id="349" r:id="rId14"/>
    <p:sldId id="258" r:id="rId15"/>
    <p:sldId id="350" r:id="rId16"/>
    <p:sldId id="259" r:id="rId17"/>
    <p:sldId id="351" r:id="rId18"/>
    <p:sldId id="260" r:id="rId19"/>
    <p:sldId id="262" r:id="rId20"/>
    <p:sldId id="263" r:id="rId21"/>
    <p:sldId id="264" r:id="rId22"/>
    <p:sldId id="352" r:id="rId23"/>
    <p:sldId id="266" r:id="rId24"/>
    <p:sldId id="355" r:id="rId25"/>
    <p:sldId id="268" r:id="rId26"/>
    <p:sldId id="269" r:id="rId27"/>
    <p:sldId id="270" r:id="rId28"/>
    <p:sldId id="267" r:id="rId29"/>
    <p:sldId id="272" r:id="rId30"/>
    <p:sldId id="273" r:id="rId31"/>
    <p:sldId id="274" r:id="rId32"/>
    <p:sldId id="275" r:id="rId33"/>
    <p:sldId id="278" r:id="rId34"/>
    <p:sldId id="276" r:id="rId35"/>
    <p:sldId id="277" r:id="rId36"/>
    <p:sldId id="356" r:id="rId37"/>
    <p:sldId id="348" r:id="rId38"/>
    <p:sldId id="279" r:id="rId39"/>
    <p:sldId id="357" r:id="rId40"/>
    <p:sldId id="288" r:id="rId41"/>
    <p:sldId id="280" r:id="rId42"/>
    <p:sldId id="281" r:id="rId43"/>
    <p:sldId id="282" r:id="rId44"/>
    <p:sldId id="283" r:id="rId45"/>
    <p:sldId id="284" r:id="rId46"/>
    <p:sldId id="285" r:id="rId47"/>
    <p:sldId id="339" r:id="rId48"/>
    <p:sldId id="289" r:id="rId49"/>
    <p:sldId id="291" r:id="rId50"/>
    <p:sldId id="362" r:id="rId51"/>
    <p:sldId id="293" r:id="rId52"/>
    <p:sldId id="302" r:id="rId53"/>
    <p:sldId id="304" r:id="rId54"/>
    <p:sldId id="314" r:id="rId55"/>
    <p:sldId id="336" r:id="rId56"/>
    <p:sldId id="316" r:id="rId57"/>
    <p:sldId id="337" r:id="rId58"/>
    <p:sldId id="341" r:id="rId59"/>
    <p:sldId id="332" r:id="rId60"/>
    <p:sldId id="320" r:id="rId61"/>
    <p:sldId id="328" r:id="rId62"/>
    <p:sldId id="327" r:id="rId63"/>
    <p:sldId id="334" r:id="rId64"/>
    <p:sldId id="329" r:id="rId65"/>
    <p:sldId id="333" r:id="rId66"/>
    <p:sldId id="335" r:id="rId67"/>
    <p:sldId id="342" r:id="rId68"/>
    <p:sldId id="344" r:id="rId69"/>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8"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9"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Rectangle 7"/>
          <p:cNvSpPr>
            <a:spLocks noGrp="1" noChangeArrowheads="1"/>
          </p:cNvSpPr>
          <p:nvPr>
            <p:ph type="hdr"/>
          </p:nvPr>
        </p:nvSpPr>
        <p:spPr bwMode="auto">
          <a:xfrm>
            <a:off x="0" y="0"/>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de-DE" altLang="de-DE"/>
          </a:p>
        </p:txBody>
      </p:sp>
      <p:sp>
        <p:nvSpPr>
          <p:cNvPr id="4104" name="Rectangle 8"/>
          <p:cNvSpPr>
            <a:spLocks noGrp="1" noChangeArrowheads="1"/>
          </p:cNvSpPr>
          <p:nvPr>
            <p:ph type="dt"/>
          </p:nvPr>
        </p:nvSpPr>
        <p:spPr bwMode="auto">
          <a:xfrm>
            <a:off x="3884613" y="0"/>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de-DE" altLang="de-DE"/>
          </a:p>
        </p:txBody>
      </p:sp>
      <p:sp>
        <p:nvSpPr>
          <p:cNvPr id="3082" name="Rectangle 9"/>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0"/>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noProof="0" smtClean="0"/>
          </a:p>
        </p:txBody>
      </p:sp>
      <p:sp>
        <p:nvSpPr>
          <p:cNvPr id="4107" name="Rectangle 11"/>
          <p:cNvSpPr>
            <a:spLocks noGrp="1" noChangeArrowheads="1"/>
          </p:cNvSpPr>
          <p:nvPr>
            <p:ph type="ftr"/>
          </p:nvPr>
        </p:nvSpPr>
        <p:spPr bwMode="auto">
          <a:xfrm>
            <a:off x="0"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de-DE" altLang="de-DE"/>
          </a:p>
        </p:txBody>
      </p:sp>
      <p:sp>
        <p:nvSpPr>
          <p:cNvPr id="4108" name="Rectangle 12"/>
          <p:cNvSpPr>
            <a:spLocks noGrp="1" noChangeArrowheads="1"/>
          </p:cNvSpPr>
          <p:nvPr>
            <p:ph type="sldNum"/>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45000"/>
              <a:buFontTx/>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fld id="{ACDE4C6B-5AB4-4D4C-9E34-E770CC1040F6}" type="slidenum">
              <a:rPr lang="de-DE" altLang="de-DE"/>
              <a:pPr>
                <a:defRPr/>
              </a:pPr>
              <a:t>‹Nr.›</a:t>
            </a:fld>
            <a:endParaRPr lang="de-DE" altLang="de-DE"/>
          </a:p>
        </p:txBody>
      </p:sp>
    </p:spTree>
    <p:extLst>
      <p:ext uri="{BB962C8B-B14F-4D97-AF65-F5344CB8AC3E}">
        <p14:creationId xmlns:p14="http://schemas.microsoft.com/office/powerpoint/2010/main" val="3912827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A41C030-AC53-4E12-83A4-E9C6F28CFBAE}" type="slidenum">
              <a:rPr lang="de-DE" altLang="de-DE" smtClean="0"/>
              <a:pPr>
                <a:spcBef>
                  <a:spcPct val="0"/>
                </a:spcBef>
                <a:buClrTx/>
                <a:buSzPct val="45000"/>
                <a:buFontTx/>
                <a:buNone/>
              </a:pPr>
              <a:t>1</a:t>
            </a:fld>
            <a:endParaRPr lang="de-DE" altLang="de-DE" smtClean="0"/>
          </a:p>
        </p:txBody>
      </p:sp>
      <p:sp>
        <p:nvSpPr>
          <p:cNvPr id="512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60135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8BD6D04-6D87-4151-B792-E6949E85F3D1}" type="slidenum">
              <a:rPr lang="de-DE" altLang="de-DE" smtClean="0"/>
              <a:pPr>
                <a:spcBef>
                  <a:spcPct val="0"/>
                </a:spcBef>
                <a:buClrTx/>
                <a:buSzPct val="45000"/>
                <a:buFontTx/>
                <a:buNone/>
              </a:pPr>
              <a:t>11</a:t>
            </a:fld>
            <a:endParaRPr lang="de-DE" altLang="de-DE" smtClean="0"/>
          </a:p>
        </p:txBody>
      </p:sp>
      <p:sp>
        <p:nvSpPr>
          <p:cNvPr id="133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83144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465FFD91-2AC8-47D3-A31F-2CDBEC54AC4D}" type="slidenum">
              <a:rPr lang="de-DE" altLang="de-DE" smtClean="0"/>
              <a:pPr>
                <a:spcBef>
                  <a:spcPct val="0"/>
                </a:spcBef>
                <a:buClrTx/>
                <a:buSzPct val="45000"/>
                <a:buFontTx/>
                <a:buNone/>
              </a:pPr>
              <a:t>12</a:t>
            </a:fld>
            <a:endParaRPr lang="de-DE" altLang="de-DE" smtClean="0"/>
          </a:p>
        </p:txBody>
      </p:sp>
      <p:sp>
        <p:nvSpPr>
          <p:cNvPr id="1741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51129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A84A645-A85F-42E8-A018-453FE2CF6E4C}" type="slidenum">
              <a:rPr lang="de-DE" altLang="de-DE" smtClean="0"/>
              <a:pPr>
                <a:spcBef>
                  <a:spcPct val="0"/>
                </a:spcBef>
                <a:buClrTx/>
                <a:buSzPct val="45000"/>
                <a:buFontTx/>
                <a:buNone/>
              </a:pPr>
              <a:t>13</a:t>
            </a:fld>
            <a:endParaRPr lang="de-DE" altLang="de-DE" smtClean="0"/>
          </a:p>
        </p:txBody>
      </p:sp>
      <p:sp>
        <p:nvSpPr>
          <p:cNvPr id="1945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8022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0E5C878-A1B0-4C72-A7B1-8F8C04CBA139}" type="slidenum">
              <a:rPr lang="de-DE" altLang="de-DE" smtClean="0"/>
              <a:pPr>
                <a:spcBef>
                  <a:spcPct val="0"/>
                </a:spcBef>
                <a:buClrTx/>
                <a:buSzPct val="45000"/>
                <a:buFontTx/>
                <a:buNone/>
              </a:pPr>
              <a:t>14</a:t>
            </a:fld>
            <a:endParaRPr lang="de-DE" altLang="de-DE" smtClean="0"/>
          </a:p>
        </p:txBody>
      </p:sp>
      <p:sp>
        <p:nvSpPr>
          <p:cNvPr id="215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30275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4588" y="685800"/>
            <a:ext cx="4559300" cy="3419475"/>
          </a:xfrm>
        </p:spPr>
      </p:sp>
      <p:sp>
        <p:nvSpPr>
          <p:cNvPr id="3" name="Notizenplatzhalter 2"/>
          <p:cNvSpPr>
            <a:spLocks noGrp="1"/>
          </p:cNvSpPr>
          <p:nvPr>
            <p:ph type="body" idx="1"/>
          </p:nvPr>
        </p:nvSpPr>
        <p:spPr>
          <a:xfrm>
            <a:off x="460188" y="4603279"/>
            <a:ext cx="5877306" cy="5040559"/>
          </a:xfrm>
        </p:spPr>
        <p:txBody>
          <a:bodyPr/>
          <a:lstStyle/>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Zur Veröffentlichung der Bildungspläne </a:t>
            </a:r>
            <a:r>
              <a:rPr lang="de-DE" dirty="0">
                <a:latin typeface="Arial" panose="020B0604020202020204" pitchFamily="34" charset="0"/>
                <a:cs typeface="Arial" panose="020B0604020202020204" pitchFamily="34" charset="0"/>
              </a:rPr>
              <a:t>wird </a:t>
            </a:r>
            <a:r>
              <a:rPr lang="de-DE" dirty="0" smtClean="0">
                <a:latin typeface="Arial" panose="020B0604020202020204" pitchFamily="34" charset="0"/>
                <a:cs typeface="Arial" panose="020B0604020202020204" pitchFamily="34" charset="0"/>
              </a:rPr>
              <a:t>auch ein </a:t>
            </a:r>
            <a:r>
              <a:rPr lang="de-DE" dirty="0">
                <a:latin typeface="Arial" panose="020B0604020202020204" pitchFamily="34" charset="0"/>
                <a:cs typeface="Arial" panose="020B0604020202020204" pitchFamily="34" charset="0"/>
              </a:rPr>
              <a:t>benutzerfreundliches Portal </a:t>
            </a:r>
            <a:r>
              <a:rPr lang="de-DE" dirty="0" smtClean="0">
                <a:latin typeface="Arial" panose="020B0604020202020204" pitchFamily="34" charset="0"/>
                <a:cs typeface="Arial" panose="020B0604020202020204" pitchFamily="34" charset="0"/>
              </a:rPr>
              <a:t>geschaffen, dass die </a:t>
            </a:r>
            <a:r>
              <a:rPr lang="de-DE" dirty="0">
                <a:latin typeface="Arial" panose="020B0604020202020204" pitchFamily="34" charset="0"/>
                <a:cs typeface="Arial" panose="020B0604020202020204" pitchFamily="34" charset="0"/>
              </a:rPr>
              <a:t>komplexe Struktur der Bildungspläne besser lesbar macht </a:t>
            </a:r>
            <a:r>
              <a:rPr lang="de-DE" dirty="0" smtClean="0">
                <a:latin typeface="Arial" panose="020B0604020202020204" pitchFamily="34" charset="0"/>
                <a:cs typeface="Arial" panose="020B0604020202020204" pitchFamily="34" charset="0"/>
              </a:rPr>
              <a:t>und die Bildungsstandards mit den Umsetzungshilfen verzahnt. </a:t>
            </a:r>
          </a:p>
          <a:p>
            <a:pPr marL="171450" indent="-171450">
              <a:spcBef>
                <a:spcPct val="0"/>
              </a:spcBef>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Die Entwicklung dieser Internet-Plattform erfolgt durch das Landesinstitut für Schulentwicklung in Kooperation mit einer Softwarefirma.</a:t>
            </a:r>
          </a:p>
          <a:p>
            <a:pPr marL="171450" indent="-171450">
              <a:spcBef>
                <a:spcPct val="0"/>
              </a:spcBef>
              <a:buFont typeface="Arial" panose="020B0604020202020204" pitchFamily="34" charset="0"/>
              <a:buChar char="•"/>
            </a:pPr>
            <a:r>
              <a:rPr lang="de-DE" dirty="0" smtClean="0">
                <a:latin typeface="Arial" panose="020B0604020202020204" pitchFamily="34" charset="0"/>
                <a:cs typeface="Arial" panose="020B0604020202020204" pitchFamily="34" charset="0"/>
              </a:rPr>
              <a:t>Die Internetadresse wird </a:t>
            </a:r>
            <a:r>
              <a:rPr lang="de-DE" u="sng" dirty="0" smtClean="0">
                <a:latin typeface="Arial" panose="020B0604020202020204" pitchFamily="34" charset="0"/>
                <a:cs typeface="Arial" panose="020B0604020202020204" pitchFamily="34" charset="0"/>
              </a:rPr>
              <a:t>www.bildungsplaene-bw.de</a:t>
            </a:r>
            <a:r>
              <a:rPr lang="de-DE" dirty="0" smtClean="0">
                <a:latin typeface="Arial" panose="020B0604020202020204" pitchFamily="34" charset="0"/>
                <a:cs typeface="Arial" panose="020B0604020202020204" pitchFamily="34" charset="0"/>
              </a:rPr>
              <a:t> lauten.</a:t>
            </a:r>
          </a:p>
          <a:p>
            <a:endParaRPr lang="de-DE" u="sng" dirty="0">
              <a:latin typeface="Arial" panose="020B0604020202020204" pitchFamily="34" charset="0"/>
              <a:cs typeface="Arial" panose="020B0604020202020204" pitchFamily="34" charset="0"/>
            </a:endParaRPr>
          </a:p>
          <a:p>
            <a:r>
              <a:rPr lang="de-DE" u="sng" dirty="0" smtClean="0">
                <a:latin typeface="Arial" panose="020B0604020202020204" pitchFamily="34" charset="0"/>
                <a:cs typeface="Arial" panose="020B0604020202020204" pitchFamily="34" charset="0"/>
              </a:rPr>
              <a:t>[KLICK: Detailansicht wird sichtbar]</a:t>
            </a:r>
          </a:p>
          <a:p>
            <a:r>
              <a:rPr lang="de-DE" u="none" dirty="0" smtClean="0">
                <a:latin typeface="Arial" panose="020B0604020202020204" pitchFamily="34" charset="0"/>
                <a:cs typeface="Arial" panose="020B0604020202020204" pitchFamily="34" charset="0"/>
              </a:rPr>
              <a:t>Hier wird sowohl die Vernetzung der verschiedenen Teilbereiche des Bildungsplans</a:t>
            </a:r>
            <a:r>
              <a:rPr lang="de-DE" u="none" baseline="0" dirty="0" smtClean="0">
                <a:latin typeface="Arial" panose="020B0604020202020204" pitchFamily="34" charset="0"/>
                <a:cs typeface="Arial" panose="020B0604020202020204" pitchFamily="34" charset="0"/>
              </a:rPr>
              <a:t> miteinander als auch mit den </a:t>
            </a:r>
            <a:r>
              <a:rPr lang="de-DE" u="none" dirty="0" smtClean="0">
                <a:latin typeface="Arial" panose="020B0604020202020204" pitchFamily="34" charset="0"/>
                <a:cs typeface="Arial" panose="020B0604020202020204" pitchFamily="34" charset="0"/>
              </a:rPr>
              <a:t>pädagogischen Umsetzungshilfen deutlich.</a:t>
            </a:r>
          </a:p>
          <a:p>
            <a:endParaRPr lang="de-DE" u="non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a:t>
            </a:r>
            <a:r>
              <a:rPr lang="de-DE" u="sng" dirty="0" smtClean="0">
                <a:latin typeface="Arial" panose="020B0604020202020204" pitchFamily="34" charset="0"/>
                <a:cs typeface="Arial" panose="020B0604020202020204" pitchFamily="34" charset="0"/>
              </a:rPr>
              <a:t>KLICK: Bezüge werden automatisch eingeblendet.</a:t>
            </a:r>
            <a:r>
              <a:rPr lang="de-DE" dirty="0" smtClean="0">
                <a:latin typeface="Arial" panose="020B0604020202020204" pitchFamily="34" charset="0"/>
                <a:cs typeface="Arial" panose="020B0604020202020204" pitchFamily="34" charset="0"/>
              </a:rPr>
              <a:t>]</a:t>
            </a:r>
            <a:r>
              <a:rPr lang="de-DE" u="none"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den Spalten ist jeweils eine Teilkompetenz zum Fach Geschichte auf verschiedenen Niveaustufen ausgewiesen.</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Daneben sind Verweise auf prozessbezogene Kompetenzen und</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Leitperspektiven einblendbar.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Außerdem werden über die Online-Plattform wie bereits erwähnt auch die passenden pädagogischen Umsetzungshilfen bereitgestellt werden.</a:t>
            </a:r>
          </a:p>
          <a:p>
            <a:pPr marL="171450" indent="-1714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a:spcBef>
                <a:spcPct val="0"/>
              </a:spcBef>
            </a:pPr>
            <a:r>
              <a:rPr lang="de-DE" dirty="0" smtClean="0">
                <a:latin typeface="Arial" panose="020B0604020202020204" pitchFamily="34" charset="0"/>
                <a:cs typeface="Arial" panose="020B0604020202020204" pitchFamily="34" charset="0"/>
              </a:rPr>
              <a:t>Voraussichtlich</a:t>
            </a:r>
            <a:r>
              <a:rPr lang="de-DE" baseline="0" dirty="0" smtClean="0">
                <a:latin typeface="Arial" panose="020B0604020202020204" pitchFamily="34" charset="0"/>
                <a:cs typeface="Arial" panose="020B0604020202020204" pitchFamily="34" charset="0"/>
              </a:rPr>
              <a:t> werden ab Februar 2015 weitere Informationen zur Entwicklung der Online-Plattform vorhanden sein. </a:t>
            </a:r>
            <a:endParaRPr lang="de-DE" dirty="0" smtClean="0">
              <a:latin typeface="Arial" panose="020B0604020202020204" pitchFamily="34" charset="0"/>
              <a:cs typeface="Arial" panose="020B0604020202020204" pitchFamily="34" charset="0"/>
            </a:endParaRPr>
          </a:p>
          <a:p>
            <a:pPr>
              <a:spcBef>
                <a:spcPct val="0"/>
              </a:spcBef>
            </a:pPr>
            <a:endParaRPr lang="de-DE" sz="1200" dirty="0" smtClean="0"/>
          </a:p>
          <a:p>
            <a:endParaRPr lang="de-DE" u="non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79009" y="282775"/>
            <a:ext cx="475921" cy="153888"/>
          </a:xfrm>
        </p:spPr>
        <p:txBody>
          <a:bodyPr/>
          <a:lstStyle/>
          <a:p>
            <a:r>
              <a:rPr lang="de-DE" dirty="0" smtClean="0">
                <a:solidFill>
                  <a:srgbClr val="000000"/>
                </a:solidFill>
              </a:rPr>
              <a:t>Seite </a:t>
            </a:r>
            <a:fld id="{F8FF1768-1DF2-410F-ABF6-E09C1CB8A556}" type="slidenum">
              <a:rPr lang="de-DE" smtClean="0">
                <a:solidFill>
                  <a:srgbClr val="000000"/>
                </a:solidFill>
              </a:rPr>
              <a:pPr/>
              <a:t>15</a:t>
            </a:fld>
            <a:endParaRPr lang="de-DE" dirty="0">
              <a:solidFill>
                <a:srgbClr val="000000"/>
              </a:solidFill>
            </a:endParaRPr>
          </a:p>
        </p:txBody>
      </p:sp>
    </p:spTree>
    <p:extLst>
      <p:ext uri="{BB962C8B-B14F-4D97-AF65-F5344CB8AC3E}">
        <p14:creationId xmlns:p14="http://schemas.microsoft.com/office/powerpoint/2010/main" val="59513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B8298EF5-1E8B-4C47-9DE3-4DD884C67E1D}" type="slidenum">
              <a:rPr lang="de-DE" altLang="de-DE" smtClean="0"/>
              <a:pPr>
                <a:spcBef>
                  <a:spcPct val="0"/>
                </a:spcBef>
                <a:buClrTx/>
                <a:buSzPct val="45000"/>
                <a:buFontTx/>
                <a:buNone/>
              </a:pPr>
              <a:t>16</a:t>
            </a:fld>
            <a:endParaRPr lang="de-DE" altLang="de-DE" smtClean="0"/>
          </a:p>
        </p:txBody>
      </p:sp>
      <p:sp>
        <p:nvSpPr>
          <p:cNvPr id="256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93026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0E5C878-A1B0-4C72-A7B1-8F8C04CBA139}" type="slidenum">
              <a:rPr lang="de-DE" altLang="de-DE" smtClean="0"/>
              <a:pPr>
                <a:spcBef>
                  <a:spcPct val="0"/>
                </a:spcBef>
                <a:buClrTx/>
                <a:buSzPct val="45000"/>
                <a:buFontTx/>
                <a:buNone/>
              </a:pPr>
              <a:t>17</a:t>
            </a:fld>
            <a:endParaRPr lang="de-DE" altLang="de-DE" smtClean="0"/>
          </a:p>
        </p:txBody>
      </p:sp>
      <p:sp>
        <p:nvSpPr>
          <p:cNvPr id="215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22755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1A4FDA8C-6291-4C7B-AE8F-2B23FD6654D2}" type="slidenum">
              <a:rPr lang="de-DE" altLang="de-DE" smtClean="0"/>
              <a:pPr>
                <a:spcBef>
                  <a:spcPct val="0"/>
                </a:spcBef>
                <a:buClrTx/>
                <a:buSzPct val="45000"/>
                <a:buFontTx/>
                <a:buNone/>
              </a:pPr>
              <a:t>18</a:t>
            </a:fld>
            <a:endParaRPr lang="de-DE" altLang="de-DE" smtClean="0"/>
          </a:p>
        </p:txBody>
      </p:sp>
      <p:sp>
        <p:nvSpPr>
          <p:cNvPr id="2969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936741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AD2D662-8749-4715-859B-CCB247190540}" type="slidenum">
              <a:rPr lang="de-DE" altLang="de-DE" smtClean="0"/>
              <a:pPr>
                <a:spcBef>
                  <a:spcPct val="0"/>
                </a:spcBef>
                <a:buClrTx/>
                <a:buSzPct val="45000"/>
                <a:buFontTx/>
                <a:buNone/>
              </a:pPr>
              <a:t>19</a:t>
            </a:fld>
            <a:endParaRPr lang="de-DE" altLang="de-DE" smtClean="0"/>
          </a:p>
        </p:txBody>
      </p:sp>
      <p:sp>
        <p:nvSpPr>
          <p:cNvPr id="3174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62581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9390223-C967-45A2-BEE3-9B43F6BCA362}" type="slidenum">
              <a:rPr lang="de-DE" altLang="de-DE" smtClean="0"/>
              <a:pPr>
                <a:spcBef>
                  <a:spcPct val="0"/>
                </a:spcBef>
                <a:buClrTx/>
                <a:buSzPct val="45000"/>
                <a:buFontTx/>
                <a:buNone/>
              </a:pPr>
              <a:t>20</a:t>
            </a:fld>
            <a:endParaRPr lang="de-DE" altLang="de-DE" smtClean="0"/>
          </a:p>
        </p:txBody>
      </p:sp>
      <p:sp>
        <p:nvSpPr>
          <p:cNvPr id="3379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6552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877888" y="714375"/>
            <a:ext cx="4959350" cy="3721100"/>
          </a:xfrm>
          <a:ln/>
        </p:spPr>
      </p:sp>
      <p:sp>
        <p:nvSpPr>
          <p:cNvPr id="28675" name="Notizenplatzhalter 2"/>
          <p:cNvSpPr>
            <a:spLocks noGrp="1"/>
          </p:cNvSpPr>
          <p:nvPr>
            <p:ph type="body" idx="1"/>
          </p:nvPr>
        </p:nvSpPr>
        <p:spPr>
          <a:xfrm>
            <a:off x="230488" y="4603281"/>
            <a:ext cx="6107006" cy="5146246"/>
          </a:xfrm>
          <a:noFill/>
        </p:spPr>
        <p:txBody>
          <a:bodyPr/>
          <a:lstStyle/>
          <a:p>
            <a:r>
              <a:rPr lang="de-DE" altLang="de-DE" u="sng" dirty="0" smtClean="0">
                <a:latin typeface="Arial" panose="020B0604020202020204" pitchFamily="34" charset="0"/>
                <a:cs typeface="Arial" panose="020B0604020202020204" pitchFamily="34" charset="0"/>
              </a:rPr>
              <a:t>Wichtige Meilensteine der Bildungsplanreform 2016</a:t>
            </a:r>
            <a:r>
              <a:rPr lang="de-DE" altLang="de-DE" dirty="0" smtClean="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Erstmals erfolgt bei der Weiterentwicklung von Bildungsplänen für </a:t>
            </a:r>
            <a:r>
              <a:rPr lang="de-DE" dirty="0" smtClean="0">
                <a:latin typeface="Arial" panose="020B0604020202020204" pitchFamily="34" charset="0"/>
                <a:cs typeface="Arial" panose="020B0604020202020204" pitchFamily="34" charset="0"/>
              </a:rPr>
              <a:t>allgemein </a:t>
            </a:r>
            <a:r>
              <a:rPr lang="de-DE" dirty="0">
                <a:latin typeface="Arial" panose="020B0604020202020204" pitchFamily="34" charset="0"/>
                <a:cs typeface="Arial" panose="020B0604020202020204" pitchFamily="34" charset="0"/>
              </a:rPr>
              <a:t>bildende Schulen ein systematischer Praxistest über zwei Schuljahre hinweg. </a:t>
            </a:r>
            <a:endParaRPr lang="de-DE" dirty="0" smtClean="0">
              <a:latin typeface="Arial" panose="020B0604020202020204" pitchFamily="34" charset="0"/>
              <a:cs typeface="Arial" panose="020B0604020202020204" pitchFamily="34" charset="0"/>
            </a:endParaRPr>
          </a:p>
          <a:p>
            <a:endParaRPr lang="de-DE" altLang="de-DE"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Schuljahr 2013/2014</a:t>
            </a:r>
            <a:r>
              <a:rPr lang="de-DE" altLang="de-DE" u="none" baseline="0" dirty="0" smtClean="0">
                <a:latin typeface="Arial" panose="020B0604020202020204" pitchFamily="34" charset="0"/>
                <a:cs typeface="Arial" panose="020B0604020202020204" pitchFamily="34" charset="0"/>
              </a:rPr>
              <a:t> fand</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die Erprobung der Bildungspläne für die Grundschule in den Klassen 1 bis 4</a:t>
            </a:r>
            <a:r>
              <a:rPr lang="de-DE" altLang="de-DE" u="none" dirty="0" smtClean="0">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sowie </a:t>
            </a:r>
            <a:r>
              <a:rPr lang="de-DE" altLang="de-DE" baseline="0" dirty="0" smtClean="0">
                <a:latin typeface="Arial" panose="020B0604020202020204" pitchFamily="34" charset="0"/>
                <a:cs typeface="Arial" panose="020B0604020202020204" pitchFamily="34" charset="0"/>
              </a:rPr>
              <a:t>für</a:t>
            </a:r>
            <a:r>
              <a:rPr lang="de-DE" altLang="de-DE" u="none" baseline="0" dirty="0" smtClean="0">
                <a:solidFill>
                  <a:srgbClr val="FF0000"/>
                </a:solidFill>
                <a:latin typeface="Arial" panose="020B0604020202020204" pitchFamily="34" charset="0"/>
                <a:cs typeface="Arial" panose="020B0604020202020204" pitchFamily="34" charset="0"/>
              </a:rPr>
              <a:t> </a:t>
            </a:r>
            <a:r>
              <a:rPr lang="de-DE" altLang="de-DE" u="none" baseline="0" dirty="0" smtClean="0">
                <a:latin typeface="Arial" panose="020B0604020202020204" pitchFamily="34" charset="0"/>
                <a:cs typeface="Arial" panose="020B0604020202020204" pitchFamily="34" charset="0"/>
              </a:rPr>
              <a:t>den gemeinsamen Plan der Sekundarstufe I für die Klassen 5 und 6 </a:t>
            </a:r>
            <a:r>
              <a:rPr lang="de-DE" altLang="de-DE" u="none" dirty="0" smtClean="0">
                <a:latin typeface="Arial" panose="020B0604020202020204" pitchFamily="34" charset="0"/>
                <a:cs typeface="Arial" panose="020B0604020202020204" pitchFamily="34" charset="0"/>
              </a:rPr>
              <a:t>statt.  </a:t>
            </a:r>
          </a:p>
          <a:p>
            <a:endParaRPr lang="de-DE" altLang="de-DE" sz="600"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Im Schuljahr</a:t>
            </a:r>
            <a:r>
              <a:rPr lang="de-DE" altLang="de-DE" u="none" baseline="0" dirty="0" smtClean="0">
                <a:latin typeface="Arial" panose="020B0604020202020204" pitchFamily="34" charset="0"/>
                <a:cs typeface="Arial" panose="020B0604020202020204" pitchFamily="34" charset="0"/>
              </a:rPr>
              <a:t> </a:t>
            </a:r>
            <a:r>
              <a:rPr lang="de-DE" altLang="de-DE" u="sng" baseline="0" dirty="0" smtClean="0">
                <a:latin typeface="Arial" panose="020B0604020202020204" pitchFamily="34" charset="0"/>
                <a:cs typeface="Arial" panose="020B0604020202020204" pitchFamily="34" charset="0"/>
              </a:rPr>
              <a:t>2014/2015</a:t>
            </a:r>
            <a:r>
              <a:rPr lang="de-DE" altLang="de-DE" u="none" baseline="0" dirty="0" smtClean="0">
                <a:latin typeface="Arial" panose="020B0604020202020204" pitchFamily="34" charset="0"/>
                <a:cs typeface="Arial" panose="020B0604020202020204" pitchFamily="34" charset="0"/>
              </a:rPr>
              <a:t> wird die Erprobung erweitert. Erprobt werden im aktuellen Schuljahr der Bildungsplan der Grundschule im Hinblick auf bislang</a:t>
            </a:r>
            <a:r>
              <a:rPr lang="de-DE" altLang="de-DE" u="none" dirty="0" smtClean="0">
                <a:latin typeface="Arial" panose="020B0604020202020204" pitchFamily="34" charset="0"/>
                <a:cs typeface="Arial" panose="020B0604020202020204" pitchFamily="34" charset="0"/>
              </a:rPr>
              <a:t> noch nicht erprobte Fächer in den Standardstufen 2 und 4 (Klassen 1 bis 4), </a:t>
            </a:r>
            <a:r>
              <a:rPr lang="de-DE" altLang="de-DE" u="none" baseline="0" dirty="0" smtClean="0">
                <a:latin typeface="Arial" panose="020B0604020202020204" pitchFamily="34" charset="0"/>
                <a:cs typeface="Arial" panose="020B0604020202020204" pitchFamily="34" charset="0"/>
              </a:rPr>
              <a:t>der gemeinsame Plan in der Standardstufe Hauptschulabschluss (WRS und GMS Klassen 7; RS Klassen 7 und 8) sowie die Standardstufe 8 des gymnasialen Plans (Klassen</a:t>
            </a:r>
            <a:r>
              <a:rPr lang="de-DE" altLang="de-DE" u="none" dirty="0" smtClean="0">
                <a:latin typeface="Arial" panose="020B0604020202020204" pitchFamily="34" charset="0"/>
                <a:cs typeface="Arial" panose="020B0604020202020204" pitchFamily="34" charset="0"/>
              </a:rPr>
              <a:t> 7 und 8)</a:t>
            </a:r>
            <a:r>
              <a:rPr lang="de-DE" altLang="de-DE" u="none" baseline="0" dirty="0" smtClean="0">
                <a:latin typeface="Arial" panose="020B0604020202020204" pitchFamily="34" charset="0"/>
                <a:cs typeface="Arial" panose="020B0604020202020204" pitchFamily="34" charset="0"/>
              </a:rPr>
              <a:t>.</a:t>
            </a:r>
          </a:p>
          <a:p>
            <a:pPr marL="285750" indent="-285750">
              <a:buFont typeface="Symbol" panose="05050102010706020507" pitchFamily="18" charset="2"/>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baseline="0" dirty="0" smtClean="0">
                <a:latin typeface="Arial" panose="020B0604020202020204" pitchFamily="34" charset="0"/>
                <a:cs typeface="Arial" panose="020B0604020202020204" pitchFamily="34" charset="0"/>
              </a:rPr>
              <a:t>Im </a:t>
            </a:r>
            <a:r>
              <a:rPr lang="de-DE" altLang="de-DE" u="sng" baseline="0" dirty="0" smtClean="0">
                <a:latin typeface="Arial" panose="020B0604020202020204" pitchFamily="34" charset="0"/>
                <a:cs typeface="Arial" panose="020B0604020202020204" pitchFamily="34" charset="0"/>
              </a:rPr>
              <a:t>Herbst </a:t>
            </a:r>
            <a:r>
              <a:rPr lang="de-DE" altLang="de-DE" u="sng" dirty="0" smtClean="0">
                <a:latin typeface="Arial" panose="020B0604020202020204" pitchFamily="34" charset="0"/>
                <a:cs typeface="Arial" panose="020B0604020202020204" pitchFamily="34" charset="0"/>
              </a:rPr>
              <a:t>2015 </a:t>
            </a:r>
            <a:r>
              <a:rPr lang="de-DE" altLang="de-DE" u="none" dirty="0" smtClean="0">
                <a:latin typeface="Arial" panose="020B0604020202020204" pitchFamily="34" charset="0"/>
                <a:cs typeface="Arial" panose="020B0604020202020204" pitchFamily="34" charset="0"/>
              </a:rPr>
              <a:t>werden die Anhörungsfassungen aller drei Bildungspläne vorliegen. In die Anhörungsfassungen werden Rückmeldungen </a:t>
            </a:r>
            <a:r>
              <a:rPr lang="de-DE" altLang="de-DE" dirty="0">
                <a:latin typeface="Arial" panose="020B0604020202020204" pitchFamily="34" charset="0"/>
                <a:cs typeface="Arial" panose="020B0604020202020204" pitchFamily="34" charset="0"/>
              </a:rPr>
              <a:t>eingearbeitet </a:t>
            </a:r>
            <a:r>
              <a:rPr lang="de-DE" altLang="de-DE" dirty="0" smtClean="0">
                <a:latin typeface="Arial" panose="020B0604020202020204" pitchFamily="34" charset="0"/>
                <a:cs typeface="Arial" panose="020B0604020202020204" pitchFamily="34" charset="0"/>
              </a:rPr>
              <a:t>sein (z. B. aus den Erprobungen, aus verschiedenen Gremien, aus der Kultusverwaltung und Einzeleingaben).</a:t>
            </a:r>
          </a:p>
          <a:p>
            <a:pPr marL="171450" indent="-171450">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u="none" dirty="0" smtClean="0">
                <a:latin typeface="Arial" panose="020B0604020202020204" pitchFamily="34" charset="0"/>
                <a:cs typeface="Arial" panose="020B0604020202020204" pitchFamily="34" charset="0"/>
              </a:rPr>
              <a:t>Die Bildungspläne treten zum </a:t>
            </a:r>
            <a:r>
              <a:rPr lang="de-DE" altLang="de-DE" u="sng" dirty="0" smtClean="0">
                <a:latin typeface="Arial" panose="020B0604020202020204" pitchFamily="34" charset="0"/>
                <a:cs typeface="Arial" panose="020B0604020202020204" pitchFamily="34" charset="0"/>
              </a:rPr>
              <a:t>Schuljahr 2016/2017</a:t>
            </a:r>
            <a:r>
              <a:rPr lang="de-DE" altLang="de-DE" dirty="0" smtClean="0">
                <a:latin typeface="Arial" panose="020B0604020202020204" pitchFamily="34" charset="0"/>
                <a:cs typeface="Arial" panose="020B0604020202020204" pitchFamily="34" charset="0"/>
              </a:rPr>
              <a:t> in</a:t>
            </a:r>
            <a:r>
              <a:rPr lang="de-DE" altLang="de-DE" u="none" dirty="0" smtClean="0">
                <a:latin typeface="Arial" panose="020B0604020202020204" pitchFamily="34" charset="0"/>
                <a:cs typeface="Arial" panose="020B0604020202020204" pitchFamily="34" charset="0"/>
              </a:rPr>
              <a:t> Kraft. </a:t>
            </a:r>
          </a:p>
          <a:p>
            <a:pPr marL="171450" indent="-171450">
              <a:buFont typeface="Arial" panose="020B0604020202020204" pitchFamily="34" charset="0"/>
              <a:buChar char="•"/>
            </a:pPr>
            <a:endParaRPr lang="de-DE" altLang="de-DE" u="non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a:t>
            </a:r>
            <a:r>
              <a:rPr lang="de-DE" altLang="de-DE" u="sng" dirty="0" smtClean="0">
                <a:latin typeface="Arial" panose="020B0604020202020204" pitchFamily="34" charset="0"/>
                <a:cs typeface="Arial" panose="020B0604020202020204" pitchFamily="34" charset="0"/>
              </a:rPr>
              <a:t>Lehrkräftefortbildung</a:t>
            </a:r>
            <a:r>
              <a:rPr lang="de-DE" altLang="de-DE" dirty="0" smtClean="0">
                <a:latin typeface="Arial" panose="020B0604020202020204" pitchFamily="34" charset="0"/>
                <a:cs typeface="Arial" panose="020B0604020202020204" pitchFamily="34" charset="0"/>
              </a:rPr>
              <a:t> als Unterstützungsangebot für Schulen startet bereits vor der Einführung der Bildungspläne, um deren Implementierung optimal zu begleiten. </a:t>
            </a:r>
          </a:p>
          <a:p>
            <a:pPr marL="171450" indent="-171450">
              <a:buFont typeface="Arial" panose="020B0604020202020204" pitchFamily="34" charset="0"/>
              <a:buChar char="•"/>
            </a:pPr>
            <a:endParaRPr lang="de-DE" alt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Die beschriebenen Meilensteine sollen im </a:t>
            </a:r>
            <a:r>
              <a:rPr lang="de-DE" altLang="de-DE" dirty="0">
                <a:latin typeface="Arial" panose="020B0604020202020204" pitchFamily="34" charset="0"/>
                <a:cs typeface="Arial" panose="020B0604020202020204" pitchFamily="34" charset="0"/>
              </a:rPr>
              <a:t>F</a:t>
            </a:r>
            <a:r>
              <a:rPr lang="de-DE" altLang="de-DE" dirty="0" smtClean="0">
                <a:latin typeface="Arial" panose="020B0604020202020204" pitchFamily="34" charset="0"/>
                <a:cs typeface="Arial" panose="020B0604020202020204" pitchFamily="34" charset="0"/>
              </a:rPr>
              <a:t>olgenden detaillierter dargestellt werden. </a:t>
            </a:r>
          </a:p>
        </p:txBody>
      </p:sp>
      <p:sp>
        <p:nvSpPr>
          <p:cNvPr id="2" name="Foliennummernplatzhalter 1"/>
          <p:cNvSpPr>
            <a:spLocks noGrp="1"/>
          </p:cNvSpPr>
          <p:nvPr>
            <p:ph type="sldNum" sz="quarter" idx="10"/>
          </p:nvPr>
        </p:nvSpPr>
        <p:spPr>
          <a:xfrm>
            <a:off x="579011" y="282775"/>
            <a:ext cx="475921" cy="153888"/>
          </a:xfrm>
        </p:spPr>
        <p:txBody>
          <a:bodyPr/>
          <a:lstStyle/>
          <a:p>
            <a:r>
              <a:rPr lang="de-DE" dirty="0" smtClean="0">
                <a:solidFill>
                  <a:srgbClr val="000000"/>
                </a:solidFill>
              </a:rPr>
              <a:t>Seite </a:t>
            </a:r>
            <a:fld id="{F8FF1768-1DF2-410F-ABF6-E09C1CB8A556}" type="slidenum">
              <a:rPr lang="de-DE" smtClean="0">
                <a:solidFill>
                  <a:srgbClr val="000000"/>
                </a:solidFill>
              </a:rPr>
              <a:pPr/>
              <a:t>2</a:t>
            </a:fld>
            <a:endParaRPr lang="de-DE" dirty="0">
              <a:solidFill>
                <a:srgbClr val="000000"/>
              </a:solidFill>
            </a:endParaRPr>
          </a:p>
        </p:txBody>
      </p:sp>
      <p:sp>
        <p:nvSpPr>
          <p:cNvPr id="3" name="Kopfzeilenplatzhalter 2"/>
          <p:cNvSpPr>
            <a:spLocks noGrp="1"/>
          </p:cNvSpPr>
          <p:nvPr>
            <p:ph type="hdr" sz="quarter" idx="11"/>
          </p:nvPr>
        </p:nvSpPr>
        <p:spPr/>
        <p:txBody>
          <a:bodyPr/>
          <a:lstStyle/>
          <a:p>
            <a:endParaRPr lang="de-DE" dirty="0">
              <a:solidFill>
                <a:srgbClr val="000000"/>
              </a:solidFill>
            </a:endParaRPr>
          </a:p>
        </p:txBody>
      </p:sp>
    </p:spTree>
    <p:extLst>
      <p:ext uri="{BB962C8B-B14F-4D97-AF65-F5344CB8AC3E}">
        <p14:creationId xmlns:p14="http://schemas.microsoft.com/office/powerpoint/2010/main" val="11011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AA1C3CF6-2963-40E9-9987-71086B19AEC9}" type="slidenum">
              <a:rPr lang="de-DE" altLang="de-DE" smtClean="0"/>
              <a:pPr>
                <a:spcBef>
                  <a:spcPct val="0"/>
                </a:spcBef>
                <a:buClrTx/>
                <a:buSzPct val="45000"/>
                <a:buFontTx/>
                <a:buNone/>
              </a:pPr>
              <a:t>21</a:t>
            </a:fld>
            <a:endParaRPr lang="de-DE" altLang="de-DE" smtClean="0"/>
          </a:p>
        </p:txBody>
      </p:sp>
      <p:sp>
        <p:nvSpPr>
          <p:cNvPr id="2765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4273249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2F378E82-F9D7-46EF-B66C-D383F09252AA}" type="slidenum">
              <a:rPr lang="de-DE" altLang="de-DE" smtClean="0"/>
              <a:pPr>
                <a:spcBef>
                  <a:spcPct val="0"/>
                </a:spcBef>
                <a:buClrTx/>
                <a:buSzPct val="45000"/>
                <a:buFontTx/>
                <a:buNone/>
              </a:pPr>
              <a:t>22</a:t>
            </a:fld>
            <a:endParaRPr lang="de-DE" altLang="de-DE" smtClean="0"/>
          </a:p>
        </p:txBody>
      </p:sp>
      <p:sp>
        <p:nvSpPr>
          <p:cNvPr id="3789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411243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A777662A-CF2F-41E1-BEFF-74747C4D723F}" type="slidenum">
              <a:rPr lang="de-DE" altLang="de-DE" smtClean="0"/>
              <a:pPr>
                <a:spcBef>
                  <a:spcPct val="0"/>
                </a:spcBef>
                <a:buClrTx/>
                <a:buSzPct val="45000"/>
                <a:buFontTx/>
                <a:buNone/>
              </a:pPr>
              <a:t>23</a:t>
            </a:fld>
            <a:endParaRPr lang="de-DE" altLang="de-DE" smtClean="0"/>
          </a:p>
        </p:txBody>
      </p:sp>
      <p:sp>
        <p:nvSpPr>
          <p:cNvPr id="3993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315313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51AF9C78-FDE1-46C6-837D-8ECCEB77B189}" type="slidenum">
              <a:rPr lang="de-DE" altLang="de-DE" smtClean="0"/>
              <a:pPr>
                <a:spcBef>
                  <a:spcPct val="0"/>
                </a:spcBef>
                <a:buClrTx/>
                <a:buSzPct val="45000"/>
                <a:buFontTx/>
                <a:buNone/>
              </a:pPr>
              <a:t>24</a:t>
            </a:fld>
            <a:endParaRPr lang="de-DE" altLang="de-DE" smtClean="0"/>
          </a:p>
        </p:txBody>
      </p:sp>
      <p:sp>
        <p:nvSpPr>
          <p:cNvPr id="4198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63685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81AF86E-591D-4ACC-AF85-DE44549F9F7D}" type="slidenum">
              <a:rPr lang="de-DE" altLang="de-DE" smtClean="0"/>
              <a:pPr>
                <a:spcBef>
                  <a:spcPct val="0"/>
                </a:spcBef>
                <a:buClrTx/>
                <a:buSzPct val="45000"/>
                <a:buFontTx/>
                <a:buNone/>
              </a:pPr>
              <a:t>25</a:t>
            </a:fld>
            <a:endParaRPr lang="de-DE" altLang="de-DE" smtClean="0"/>
          </a:p>
        </p:txBody>
      </p:sp>
      <p:sp>
        <p:nvSpPr>
          <p:cNvPr id="4403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50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DEC91899-FFB2-49EF-8851-C6F574850E59}" type="slidenum">
              <a:rPr lang="de-DE" altLang="de-DE" smtClean="0"/>
              <a:pPr>
                <a:spcBef>
                  <a:spcPct val="0"/>
                </a:spcBef>
                <a:buClrTx/>
                <a:buSzPct val="45000"/>
                <a:buFontTx/>
                <a:buNone/>
              </a:pPr>
              <a:t>26</a:t>
            </a:fld>
            <a:endParaRPr lang="de-DE" altLang="de-DE" smtClean="0"/>
          </a:p>
        </p:txBody>
      </p:sp>
      <p:sp>
        <p:nvSpPr>
          <p:cNvPr id="5017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602333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3DFADF6F-8AE3-4DC1-B455-1B5B9214222B}" type="slidenum">
              <a:rPr lang="de-DE" altLang="de-DE" smtClean="0"/>
              <a:pPr>
                <a:spcBef>
                  <a:spcPct val="0"/>
                </a:spcBef>
                <a:buClrTx/>
                <a:buSzPct val="45000"/>
                <a:buFontTx/>
                <a:buNone/>
              </a:pPr>
              <a:t>27</a:t>
            </a:fld>
            <a:endParaRPr lang="de-DE" altLang="de-DE" smtClean="0"/>
          </a:p>
        </p:txBody>
      </p:sp>
      <p:sp>
        <p:nvSpPr>
          <p:cNvPr id="4608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318401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B1E6EF5A-C733-4CBA-BBDD-A989D6DD8081}" type="slidenum">
              <a:rPr lang="de-DE" altLang="de-DE" smtClean="0"/>
              <a:pPr>
                <a:spcBef>
                  <a:spcPct val="0"/>
                </a:spcBef>
                <a:buClrTx/>
                <a:buSzPct val="45000"/>
                <a:buFontTx/>
                <a:buNone/>
              </a:pPr>
              <a:t>28</a:t>
            </a:fld>
            <a:endParaRPr lang="de-DE" altLang="de-DE" smtClean="0"/>
          </a:p>
        </p:txBody>
      </p:sp>
      <p:sp>
        <p:nvSpPr>
          <p:cNvPr id="4813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684805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6E8AE08-FCD7-4DAB-B1AE-D5A8C45F8D6D}" type="slidenum">
              <a:rPr lang="de-DE" altLang="de-DE" smtClean="0"/>
              <a:pPr>
                <a:spcBef>
                  <a:spcPct val="0"/>
                </a:spcBef>
                <a:buClrTx/>
                <a:buSzPct val="45000"/>
                <a:buFontTx/>
                <a:buNone/>
              </a:pPr>
              <a:t>29</a:t>
            </a:fld>
            <a:endParaRPr lang="de-DE" altLang="de-DE" smtClean="0"/>
          </a:p>
        </p:txBody>
      </p:sp>
      <p:sp>
        <p:nvSpPr>
          <p:cNvPr id="5222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011378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6E8AE08-FCD7-4DAB-B1AE-D5A8C45F8D6D}" type="slidenum">
              <a:rPr lang="de-DE" altLang="de-DE" smtClean="0"/>
              <a:pPr>
                <a:spcBef>
                  <a:spcPct val="0"/>
                </a:spcBef>
                <a:buClrTx/>
                <a:buSzPct val="45000"/>
                <a:buFontTx/>
                <a:buNone/>
              </a:pPr>
              <a:t>31</a:t>
            </a:fld>
            <a:endParaRPr lang="de-DE" altLang="de-DE" smtClean="0"/>
          </a:p>
        </p:txBody>
      </p:sp>
      <p:sp>
        <p:nvSpPr>
          <p:cNvPr id="5222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71155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56CA7293-1D89-4CCE-A146-E644675B8437}" type="slidenum">
              <a:rPr lang="de-DE" altLang="de-DE" smtClean="0"/>
              <a:pPr>
                <a:spcBef>
                  <a:spcPct val="0"/>
                </a:spcBef>
                <a:buClrTx/>
                <a:buSzPct val="45000"/>
                <a:buFontTx/>
                <a:buNone/>
              </a:pPr>
              <a:t>3</a:t>
            </a:fld>
            <a:endParaRPr lang="de-DE" altLang="de-DE" smtClean="0"/>
          </a:p>
        </p:txBody>
      </p:sp>
      <p:sp>
        <p:nvSpPr>
          <p:cNvPr id="71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89166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6ADBC1D7-AA2B-42AB-85CB-3975C747FDDB}" type="slidenum">
              <a:rPr lang="de-DE" altLang="de-DE" smtClean="0"/>
              <a:pPr>
                <a:spcBef>
                  <a:spcPct val="0"/>
                </a:spcBef>
                <a:buClrTx/>
                <a:buSzPct val="45000"/>
                <a:buFontTx/>
                <a:buNone/>
              </a:pPr>
              <a:t>33</a:t>
            </a:fld>
            <a:endParaRPr lang="de-DE" altLang="de-DE" smtClean="0"/>
          </a:p>
        </p:txBody>
      </p:sp>
      <p:sp>
        <p:nvSpPr>
          <p:cNvPr id="7065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718189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36F92FF-B7D5-4692-88A7-135E15E80232}" type="slidenum">
              <a:rPr lang="de-DE" altLang="de-DE" smtClean="0"/>
              <a:pPr>
                <a:spcBef>
                  <a:spcPct val="0"/>
                </a:spcBef>
                <a:buClrTx/>
                <a:buSzPct val="45000"/>
                <a:buFontTx/>
                <a:buNone/>
              </a:pPr>
              <a:t>34</a:t>
            </a:fld>
            <a:endParaRPr lang="de-DE" altLang="de-DE" smtClean="0"/>
          </a:p>
        </p:txBody>
      </p:sp>
      <p:sp>
        <p:nvSpPr>
          <p:cNvPr id="5427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908362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DB23FDF-4045-4D2D-9495-22670422A2E9}" type="slidenum">
              <a:rPr lang="de-DE" altLang="de-DE" smtClean="0"/>
              <a:pPr>
                <a:spcBef>
                  <a:spcPct val="0"/>
                </a:spcBef>
                <a:buClrTx/>
                <a:buSzPct val="45000"/>
                <a:buFontTx/>
                <a:buNone/>
              </a:pPr>
              <a:t>35</a:t>
            </a:fld>
            <a:endParaRPr lang="de-DE" altLang="de-DE" smtClean="0"/>
          </a:p>
        </p:txBody>
      </p:sp>
      <p:sp>
        <p:nvSpPr>
          <p:cNvPr id="56323" name="Rectangle 1"/>
          <p:cNvSpPr>
            <a:spLocks noGrp="1" noRot="1" noChangeAspect="1" noChangeArrowheads="1" noTextEdit="1"/>
          </p:cNvSpPr>
          <p:nvPr>
            <p:ph type="sldImg"/>
          </p:nvPr>
        </p:nvSpPr>
        <p:spPr>
          <a:xfrm>
            <a:off x="1143000" y="685800"/>
            <a:ext cx="4570413"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685800" y="4343400"/>
            <a:ext cx="5484813"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645623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D3E3128D-F42C-413A-A3EE-4F87DD610D60}" type="slidenum">
              <a:rPr lang="de-DE" altLang="de-DE" smtClean="0"/>
              <a:pPr>
                <a:spcBef>
                  <a:spcPct val="0"/>
                </a:spcBef>
                <a:buClrTx/>
                <a:buSzPct val="45000"/>
                <a:buFontTx/>
                <a:buNone/>
              </a:pPr>
              <a:t>36</a:t>
            </a:fld>
            <a:endParaRPr lang="de-DE" altLang="de-DE" smtClean="0"/>
          </a:p>
        </p:txBody>
      </p:sp>
      <p:sp>
        <p:nvSpPr>
          <p:cNvPr id="583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4167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22652FD-1216-45C1-855E-39EF565B9276}" type="slidenum">
              <a:rPr lang="de-DE" altLang="de-DE" smtClean="0"/>
              <a:pPr>
                <a:spcBef>
                  <a:spcPct val="0"/>
                </a:spcBef>
                <a:buClrTx/>
                <a:buSzPct val="45000"/>
                <a:buFontTx/>
                <a:buNone/>
              </a:pPr>
              <a:t>37</a:t>
            </a:fld>
            <a:endParaRPr lang="de-DE" altLang="de-DE" smtClean="0"/>
          </a:p>
        </p:txBody>
      </p:sp>
      <p:sp>
        <p:nvSpPr>
          <p:cNvPr id="604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413599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3E98C4EF-31A5-41B4-8984-325B3921F9BF}" type="slidenum">
              <a:rPr lang="de-DE" altLang="de-DE" smtClean="0"/>
              <a:pPr>
                <a:spcBef>
                  <a:spcPct val="0"/>
                </a:spcBef>
                <a:buClrTx/>
                <a:buSzPct val="45000"/>
                <a:buFontTx/>
                <a:buNone/>
              </a:pPr>
              <a:t>38</a:t>
            </a:fld>
            <a:endParaRPr lang="de-DE" altLang="de-DE" smtClean="0"/>
          </a:p>
        </p:txBody>
      </p:sp>
      <p:sp>
        <p:nvSpPr>
          <p:cNvPr id="6246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829800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180965-7222-483A-8E43-EB72231C00E7}" type="slidenum">
              <a:rPr lang="de-DE" altLang="de-DE" smtClean="0"/>
              <a:pPr>
                <a:spcBef>
                  <a:spcPct val="0"/>
                </a:spcBef>
                <a:buClrTx/>
                <a:buSzPct val="45000"/>
                <a:buFontTx/>
                <a:buNone/>
              </a:pPr>
              <a:t>39</a:t>
            </a:fld>
            <a:endParaRPr lang="de-DE" altLang="de-DE" smtClean="0"/>
          </a:p>
        </p:txBody>
      </p:sp>
      <p:sp>
        <p:nvSpPr>
          <p:cNvPr id="645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408481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FFDFEA-6220-4438-A954-6BF5FA270CB9}" type="slidenum">
              <a:rPr lang="de-DE" altLang="de-DE" smtClean="0"/>
              <a:pPr>
                <a:spcBef>
                  <a:spcPct val="0"/>
                </a:spcBef>
                <a:buClrTx/>
                <a:buSzPct val="45000"/>
                <a:buFontTx/>
                <a:buNone/>
              </a:pPr>
              <a:t>41</a:t>
            </a:fld>
            <a:endParaRPr lang="de-DE" altLang="de-DE" smtClean="0"/>
          </a:p>
        </p:txBody>
      </p:sp>
      <p:sp>
        <p:nvSpPr>
          <p:cNvPr id="727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315381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E6C9C1E-7957-4BF6-960C-96E76573E987}" type="slidenum">
              <a:rPr lang="de-DE" altLang="de-DE" smtClean="0"/>
              <a:pPr>
                <a:spcBef>
                  <a:spcPct val="0"/>
                </a:spcBef>
                <a:buClrTx/>
                <a:buSzPct val="45000"/>
                <a:buFontTx/>
                <a:buNone/>
              </a:pPr>
              <a:t>42</a:t>
            </a:fld>
            <a:endParaRPr lang="de-DE" altLang="de-DE" smtClean="0"/>
          </a:p>
        </p:txBody>
      </p:sp>
      <p:sp>
        <p:nvSpPr>
          <p:cNvPr id="768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302588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E6C9C1E-7957-4BF6-960C-96E76573E987}" type="slidenum">
              <a:rPr lang="de-DE" altLang="de-DE" smtClean="0"/>
              <a:pPr>
                <a:spcBef>
                  <a:spcPct val="0"/>
                </a:spcBef>
                <a:buClrTx/>
                <a:buSzPct val="45000"/>
                <a:buFontTx/>
                <a:buNone/>
              </a:pPr>
              <a:t>43</a:t>
            </a:fld>
            <a:endParaRPr lang="de-DE" altLang="de-DE" smtClean="0"/>
          </a:p>
        </p:txBody>
      </p:sp>
      <p:sp>
        <p:nvSpPr>
          <p:cNvPr id="768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36161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xfrm>
            <a:off x="1144588" y="685800"/>
            <a:ext cx="4559300" cy="3419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a:xfrm>
            <a:off x="166319" y="4459262"/>
            <a:ext cx="6544886" cy="5256585"/>
          </a:xfrm>
          <a:noFill/>
        </p:spPr>
        <p:txBody>
          <a:bodyPr/>
          <a:lstStyle/>
          <a:p>
            <a:pPr lvl="0"/>
            <a:r>
              <a:rPr lang="de-DE" sz="1000" dirty="0">
                <a:latin typeface="Arial" panose="020B0604020202020204" pitchFamily="34" charset="0"/>
                <a:cs typeface="Arial" panose="020B0604020202020204" pitchFamily="34" charset="0"/>
              </a:rPr>
              <a:t>Die Fortbildungskonzeption zur Implementierung der Bildungspläne 2016 („Vier-Bausteine-Modell“) schließt Informationen für Schulleitungen, Angebote für alle Schulen und Fachfortbildungen für Lehrkräfte ein. </a:t>
            </a:r>
          </a:p>
          <a:p>
            <a:pPr lvl="0"/>
            <a:r>
              <a:rPr lang="de-DE" sz="1000" dirty="0" smtClean="0">
                <a:latin typeface="Arial" panose="020B0604020202020204" pitchFamily="34" charset="0"/>
                <a:cs typeface="Arial" panose="020B0604020202020204" pitchFamily="34" charset="0"/>
              </a:rPr>
              <a:t>I</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Information der Schulleitungen (1. Baustein)</a:t>
            </a:r>
            <a:r>
              <a:rPr lang="de-DE" sz="100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Um die Information aller Schulleitungen sicherzustellen, werden in Dienstbesprechungen </a:t>
            </a:r>
            <a:r>
              <a:rPr lang="de-DE" sz="1000" dirty="0" smtClean="0">
                <a:latin typeface="Arial" panose="020B0604020202020204" pitchFamily="34" charset="0"/>
                <a:cs typeface="Arial" panose="020B0604020202020204" pitchFamily="34" charset="0"/>
              </a:rPr>
              <a:t>Aufbau </a:t>
            </a:r>
            <a:r>
              <a:rPr lang="de-DE" sz="1000" dirty="0">
                <a:latin typeface="Arial" panose="020B0604020202020204" pitchFamily="34" charset="0"/>
                <a:cs typeface="Arial" panose="020B0604020202020204" pitchFamily="34" charset="0"/>
              </a:rPr>
              <a:t>und </a:t>
            </a:r>
            <a:r>
              <a:rPr lang="de-DE" sz="1000" dirty="0" smtClean="0">
                <a:latin typeface="Arial" panose="020B0604020202020204" pitchFamily="34" charset="0"/>
                <a:cs typeface="Arial" panose="020B0604020202020204" pitchFamily="34" charset="0"/>
              </a:rPr>
              <a:t>Intention </a:t>
            </a:r>
            <a:r>
              <a:rPr lang="de-DE" sz="1000" dirty="0">
                <a:latin typeface="Arial" panose="020B0604020202020204" pitchFamily="34" charset="0"/>
                <a:cs typeface="Arial" panose="020B0604020202020204" pitchFamily="34" charset="0"/>
              </a:rPr>
              <a:t>der </a:t>
            </a:r>
            <a:r>
              <a:rPr lang="de-DE" sz="1000" dirty="0" smtClean="0">
                <a:latin typeface="Arial" panose="020B0604020202020204" pitchFamily="34" charset="0"/>
                <a:cs typeface="Arial" panose="020B0604020202020204" pitchFamily="34" charset="0"/>
              </a:rPr>
              <a:t>Bildungspläne dargestellt</a:t>
            </a:r>
            <a:r>
              <a:rPr lang="de-DE" sz="1000" dirty="0">
                <a:latin typeface="Arial" panose="020B0604020202020204" pitchFamily="34" charset="0"/>
                <a:cs typeface="Arial" panose="020B0604020202020204" pitchFamily="34" charset="0"/>
              </a:rPr>
              <a:t>. Zudem wird die Fortbildungskonzeption (Vier-Bausteine-Modell) </a:t>
            </a:r>
            <a:r>
              <a:rPr lang="de-DE" sz="1000" dirty="0" smtClean="0">
                <a:latin typeface="Arial" panose="020B0604020202020204" pitchFamily="34" charset="0"/>
                <a:cs typeface="Arial" panose="020B0604020202020204" pitchFamily="34" charset="0"/>
              </a:rPr>
              <a:t>vorgestellt</a:t>
            </a:r>
            <a:r>
              <a:rPr lang="de-DE" sz="1000" dirty="0">
                <a:latin typeface="Arial" panose="020B0604020202020204" pitchFamily="34" charset="0"/>
                <a:cs typeface="Arial" panose="020B0604020202020204" pitchFamily="34" charset="0"/>
              </a:rPr>
              <a:t>.</a:t>
            </a:r>
          </a:p>
          <a:p>
            <a:pPr lvl="0"/>
            <a:r>
              <a:rPr lang="de-DE" sz="1000" dirty="0" smtClean="0">
                <a:latin typeface="Arial" panose="020B0604020202020204" pitchFamily="34" charset="0"/>
                <a:cs typeface="Arial" panose="020B0604020202020204" pitchFamily="34" charset="0"/>
              </a:rPr>
              <a:t>II</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Schulinterne Fortbildungsveranstaltungen zu den Intentionen der Bildungspläne und den übergreifenden </a:t>
            </a:r>
            <a:endParaRPr lang="de-DE" sz="1000" u="sng" dirty="0" smtClean="0">
              <a:latin typeface="Arial" panose="020B0604020202020204" pitchFamily="34" charset="0"/>
              <a:cs typeface="Arial" panose="020B0604020202020204" pitchFamily="34" charset="0"/>
            </a:endParaRPr>
          </a:p>
          <a:p>
            <a:pPr lvl="0"/>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   </a:t>
            </a:r>
            <a:r>
              <a:rPr lang="de-DE" sz="1000" u="sng" dirty="0" smtClean="0">
                <a:latin typeface="Arial" panose="020B0604020202020204" pitchFamily="34" charset="0"/>
                <a:cs typeface="Arial" panose="020B0604020202020204" pitchFamily="34" charset="0"/>
              </a:rPr>
              <a:t>Gelingensbedingungen </a:t>
            </a:r>
            <a:r>
              <a:rPr lang="de-DE" sz="1000" u="sng" dirty="0">
                <a:latin typeface="Arial" panose="020B0604020202020204" pitchFamily="34" charset="0"/>
                <a:cs typeface="Arial" panose="020B0604020202020204" pitchFamily="34" charset="0"/>
              </a:rPr>
              <a:t>für eine erfolgreiche Umsetzung (2. Baustein)</a:t>
            </a:r>
            <a:r>
              <a:rPr lang="de-DE" sz="100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Alle Kollegien erhalten die Möglichkeit, die übergreifenden Grundlagen der Bildungsplanreform im Rahmen einer </a:t>
            </a:r>
            <a:r>
              <a:rPr lang="de-DE" sz="1000" dirty="0" smtClean="0">
                <a:latin typeface="Arial" panose="020B0604020202020204" pitchFamily="34" charset="0"/>
                <a:cs typeface="Arial" panose="020B0604020202020204" pitchFamily="34" charset="0"/>
              </a:rPr>
              <a:t>schulinternen </a:t>
            </a:r>
            <a:r>
              <a:rPr lang="de-DE" sz="1000" dirty="0">
                <a:latin typeface="Arial" panose="020B0604020202020204" pitchFamily="34" charset="0"/>
                <a:cs typeface="Arial" panose="020B0604020202020204" pitchFamily="34" charset="0"/>
              </a:rPr>
              <a:t>Fortbildungsveranstaltung kennenzulernen und sich damit auseinanderzusetzen. Zur Durchführung dieser Veranstaltungen werden </a:t>
            </a:r>
            <a:r>
              <a:rPr lang="de-DE" sz="1000" dirty="0" smtClean="0">
                <a:latin typeface="Arial" panose="020B0604020202020204" pitchFamily="34" charset="0"/>
                <a:cs typeface="Arial" panose="020B0604020202020204" pitchFamily="34" charset="0"/>
              </a:rPr>
              <a:t>Fachberater/innen, </a:t>
            </a:r>
            <a:r>
              <a:rPr lang="de-DE" sz="1000" dirty="0">
                <a:latin typeface="Arial" panose="020B0604020202020204" pitchFamily="34" charset="0"/>
                <a:cs typeface="Arial" panose="020B0604020202020204" pitchFamily="34" charset="0"/>
              </a:rPr>
              <a:t>sogenannte Bildungsplanberater, speziell qualifiziert.</a:t>
            </a:r>
          </a:p>
          <a:p>
            <a:pPr lvl="0"/>
            <a:r>
              <a:rPr lang="de-DE" sz="1000" dirty="0" smtClean="0">
                <a:latin typeface="Arial" panose="020B0604020202020204" pitchFamily="34" charset="0"/>
                <a:cs typeface="Arial" panose="020B0604020202020204" pitchFamily="34" charset="0"/>
              </a:rPr>
              <a:t>III</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Fortbildungsangebote zu den Fächern, Fächerverbünden und Wahlpflichtfächern (3. Baustein</a:t>
            </a:r>
            <a:r>
              <a:rPr lang="de-DE" sz="1000" u="sng" dirty="0" smtClean="0">
                <a:latin typeface="Arial" panose="020B0604020202020204" pitchFamily="34" charset="0"/>
                <a:cs typeface="Arial" panose="020B0604020202020204" pitchFamily="34" charset="0"/>
              </a:rPr>
              <a:t>)</a:t>
            </a:r>
            <a:r>
              <a:rPr lang="de-DE" sz="1000" dirty="0" smtClean="0">
                <a:latin typeface="Arial" panose="020B0604020202020204" pitchFamily="34" charset="0"/>
                <a:cs typeface="Arial" panose="020B0604020202020204" pitchFamily="34" charset="0"/>
              </a:rPr>
              <a:t>:</a:t>
            </a:r>
            <a:endParaRPr lang="de-DE" sz="10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Im Hinblick auf den Bildungsplan der Grundschule und den gemeinsamen Plan der Sekundarstufe I sind </a:t>
            </a:r>
            <a:r>
              <a:rPr lang="de-DE" sz="1000" dirty="0">
                <a:latin typeface="Arial" panose="020B0604020202020204" pitchFamily="34" charset="0"/>
                <a:cs typeface="Arial" panose="020B0604020202020204" pitchFamily="34" charset="0"/>
              </a:rPr>
              <a:t>seit September 2013 Konzeptionsgruppen für alle Fächer eingerichtet, die ab dem Schuljahr 2016/17 in den </a:t>
            </a:r>
            <a:r>
              <a:rPr lang="de-DE" sz="1000" dirty="0" smtClean="0">
                <a:latin typeface="Arial" panose="020B0604020202020204" pitchFamily="34" charset="0"/>
                <a:cs typeface="Arial" panose="020B0604020202020204" pitchFamily="34" charset="0"/>
              </a:rPr>
              <a:t>Klassenstufen </a:t>
            </a:r>
            <a:r>
              <a:rPr lang="de-DE" sz="1000" dirty="0">
                <a:latin typeface="Arial" panose="020B0604020202020204" pitchFamily="34" charset="0"/>
                <a:cs typeface="Arial" panose="020B0604020202020204" pitchFamily="34" charset="0"/>
              </a:rPr>
              <a:t>1/2 sowie 5/6 unterrichtet werden. </a:t>
            </a:r>
            <a:endParaRPr lang="de-DE" sz="10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Im </a:t>
            </a:r>
            <a:r>
              <a:rPr lang="de-DE" sz="1000" dirty="0">
                <a:latin typeface="Arial" panose="020B0604020202020204" pitchFamily="34" charset="0"/>
                <a:cs typeface="Arial" panose="020B0604020202020204" pitchFamily="34" charset="0"/>
              </a:rPr>
              <a:t>Schuljahr 2014/15 beginnen die Konzeptionsgruppen für die Fächer und </a:t>
            </a:r>
            <a:r>
              <a:rPr lang="de-DE" sz="1000" dirty="0" smtClean="0">
                <a:latin typeface="Arial" panose="020B0604020202020204" pitchFamily="34" charset="0"/>
                <a:cs typeface="Arial" panose="020B0604020202020204" pitchFamily="34" charset="0"/>
              </a:rPr>
              <a:t>Wahlpflichtfächer mit </a:t>
            </a:r>
            <a:r>
              <a:rPr lang="de-DE" sz="1000" dirty="0">
                <a:latin typeface="Arial" panose="020B0604020202020204" pitchFamily="34" charset="0"/>
                <a:cs typeface="Arial" panose="020B0604020202020204" pitchFamily="34" charset="0"/>
              </a:rPr>
              <a:t>ihrer Arbeit</a:t>
            </a:r>
            <a:r>
              <a:rPr lang="de-DE" sz="1000" dirty="0" smtClean="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die ab dem Schuljahr 2017/18 in Klasse 7/8 </a:t>
            </a:r>
            <a:r>
              <a:rPr lang="de-DE" sz="1000" dirty="0" smtClean="0">
                <a:latin typeface="Arial" panose="020B0604020202020204" pitchFamily="34" charset="0"/>
                <a:cs typeface="Arial" panose="020B0604020202020204" pitchFamily="34" charset="0"/>
              </a:rPr>
              <a:t>starten. </a:t>
            </a:r>
            <a:endParaRPr lang="de-DE" sz="10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Bildungsplan des Gymnasiums: </a:t>
            </a:r>
            <a:r>
              <a:rPr lang="de-DE" sz="1000" dirty="0">
                <a:latin typeface="Arial" panose="020B0604020202020204" pitchFamily="34" charset="0"/>
                <a:cs typeface="Arial" panose="020B0604020202020204" pitchFamily="34" charset="0"/>
              </a:rPr>
              <a:t>Seit Januar 2014 werden in den Konzeptionsgruppen Gymnasium (</a:t>
            </a:r>
            <a:r>
              <a:rPr lang="de-DE" sz="1000" dirty="0" smtClean="0">
                <a:latin typeface="Arial" panose="020B0604020202020204" pitchFamily="34" charset="0"/>
                <a:cs typeface="Arial" panose="020B0604020202020204" pitchFamily="34" charset="0"/>
              </a:rPr>
              <a:t>ZPGn) </a:t>
            </a:r>
            <a:r>
              <a:rPr lang="de-DE" sz="1000" dirty="0">
                <a:latin typeface="Arial" panose="020B0604020202020204" pitchFamily="34" charset="0"/>
                <a:cs typeface="Arial" panose="020B0604020202020204" pitchFamily="34" charset="0"/>
              </a:rPr>
              <a:t>die Fortbildungsveranstaltungen für den </a:t>
            </a:r>
            <a:r>
              <a:rPr lang="de-DE" sz="1000" dirty="0" smtClean="0">
                <a:latin typeface="Arial" panose="020B0604020202020204" pitchFamily="34" charset="0"/>
                <a:cs typeface="Arial" panose="020B0604020202020204" pitchFamily="34" charset="0"/>
              </a:rPr>
              <a:t>gymnasialen Bildungsplan </a:t>
            </a:r>
            <a:r>
              <a:rPr lang="de-DE" sz="1000" dirty="0">
                <a:latin typeface="Arial" panose="020B0604020202020204" pitchFamily="34" charset="0"/>
                <a:cs typeface="Arial" panose="020B0604020202020204" pitchFamily="34" charset="0"/>
              </a:rPr>
              <a:t>vorbereitet. </a:t>
            </a:r>
            <a:endParaRPr lang="de-DE" sz="10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e-DE" sz="1000" dirty="0" smtClean="0">
                <a:latin typeface="Arial" panose="020B0604020202020204" pitchFamily="34" charset="0"/>
                <a:cs typeface="Arial" panose="020B0604020202020204" pitchFamily="34" charset="0"/>
              </a:rPr>
              <a:t>Die ZPGn der Fächer </a:t>
            </a:r>
            <a:r>
              <a:rPr lang="de-DE" sz="1000" dirty="0">
                <a:latin typeface="Arial" panose="020B0604020202020204" pitchFamily="34" charset="0"/>
                <a:cs typeface="Arial" panose="020B0604020202020204" pitchFamily="34" charset="0"/>
              </a:rPr>
              <a:t>für die Standardstufe 6 </a:t>
            </a:r>
            <a:r>
              <a:rPr lang="de-DE" sz="1000" dirty="0" smtClean="0">
                <a:latin typeface="Arial" panose="020B0604020202020204" pitchFamily="34" charset="0"/>
                <a:cs typeface="Arial" panose="020B0604020202020204" pitchFamily="34" charset="0"/>
              </a:rPr>
              <a:t>(bzw. 2</a:t>
            </a:r>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Fremdsprache Standardstufe </a:t>
            </a:r>
            <a:r>
              <a:rPr lang="de-DE" sz="1000" dirty="0">
                <a:latin typeface="Arial" panose="020B0604020202020204" pitchFamily="34" charset="0"/>
                <a:cs typeface="Arial" panose="020B0604020202020204" pitchFamily="34" charset="0"/>
              </a:rPr>
              <a:t>8) multiplizieren die Fortbildungskonzeptionen im Rahmen von Erlasslehrgängen an alle Fachberaterinnen und Fachberater der entsprechenden Fächer im Jahr 2015 (größtenteils in 15/1).</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Ab Januar 2015 werden die ZPGn der Fächer für die </a:t>
            </a:r>
            <a:r>
              <a:rPr lang="de-DE" sz="1000" dirty="0" smtClean="0">
                <a:latin typeface="Arial" panose="020B0604020202020204" pitchFamily="34" charset="0"/>
                <a:cs typeface="Arial" panose="020B0604020202020204" pitchFamily="34" charset="0"/>
              </a:rPr>
              <a:t>Standardstufe </a:t>
            </a:r>
            <a:r>
              <a:rPr lang="de-DE" sz="1000" dirty="0">
                <a:latin typeface="Arial" panose="020B0604020202020204" pitchFamily="34" charset="0"/>
                <a:cs typeface="Arial" panose="020B0604020202020204" pitchFamily="34" charset="0"/>
              </a:rPr>
              <a:t>8 beauftragt, um mit mindestens </a:t>
            </a:r>
            <a:r>
              <a:rPr lang="de-DE" sz="1000" dirty="0" smtClean="0">
                <a:latin typeface="Arial" panose="020B0604020202020204" pitchFamily="34" charset="0"/>
                <a:cs typeface="Arial" panose="020B0604020202020204" pitchFamily="34" charset="0"/>
              </a:rPr>
              <a:t>einem </a:t>
            </a:r>
            <a:r>
              <a:rPr lang="de-DE" sz="1000" dirty="0">
                <a:latin typeface="Arial" panose="020B0604020202020204" pitchFamily="34" charset="0"/>
                <a:cs typeface="Arial" panose="020B0604020202020204" pitchFamily="34" charset="0"/>
              </a:rPr>
              <a:t>Jahr Vorlauf </a:t>
            </a:r>
            <a:r>
              <a:rPr lang="de-DE" sz="1000" dirty="0" smtClean="0">
                <a:latin typeface="Arial" panose="020B0604020202020204" pitchFamily="34" charset="0"/>
                <a:cs typeface="Arial" panose="020B0604020202020204" pitchFamily="34" charset="0"/>
              </a:rPr>
              <a:t>regionale </a:t>
            </a:r>
            <a:r>
              <a:rPr lang="de-DE" sz="1000" dirty="0">
                <a:latin typeface="Arial" panose="020B0604020202020204" pitchFamily="34" charset="0"/>
                <a:cs typeface="Arial" panose="020B0604020202020204" pitchFamily="34" charset="0"/>
              </a:rPr>
              <a:t>Fortbildungen anbieten zu können.</a:t>
            </a:r>
          </a:p>
          <a:p>
            <a:pPr lvl="0"/>
            <a:r>
              <a:rPr lang="de-DE" sz="1000" dirty="0" smtClean="0">
                <a:latin typeface="Arial" panose="020B0604020202020204" pitchFamily="34" charset="0"/>
                <a:cs typeface="Arial" panose="020B0604020202020204" pitchFamily="34" charset="0"/>
              </a:rPr>
              <a:t>IV</a:t>
            </a:r>
            <a:r>
              <a:rPr lang="de-DE" sz="1000" dirty="0">
                <a:latin typeface="Arial" panose="020B0604020202020204" pitchFamily="34" charset="0"/>
                <a:cs typeface="Arial" panose="020B0604020202020204" pitchFamily="34" charset="0"/>
              </a:rPr>
              <a:t>) </a:t>
            </a:r>
            <a:r>
              <a:rPr lang="de-DE" sz="1000" u="sng" dirty="0">
                <a:latin typeface="Arial" panose="020B0604020202020204" pitchFamily="34" charset="0"/>
                <a:cs typeface="Arial" panose="020B0604020202020204" pitchFamily="34" charset="0"/>
              </a:rPr>
              <a:t>Schulinterne Weitergabe der Erkenntnisse aus den Fortbildungsveranstaltungen (4. Baustein)</a:t>
            </a:r>
            <a:r>
              <a:rPr lang="de-DE" sz="10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de-DE" sz="1000" dirty="0">
                <a:latin typeface="Arial" panose="020B0604020202020204" pitchFamily="34" charset="0"/>
                <a:cs typeface="Arial" panose="020B0604020202020204" pitchFamily="34" charset="0"/>
              </a:rPr>
              <a:t>In jeder Schule wird die Weitergabe der Erkenntnisse aus den Fortbildungsveranstaltungen sichergestellt, um diese allen betroffenen Lehrkräften zugänglich zu machen, </a:t>
            </a:r>
            <a:r>
              <a:rPr lang="de-DE" sz="1000" dirty="0" smtClean="0">
                <a:latin typeface="Arial" panose="020B0604020202020204" pitchFamily="34" charset="0"/>
                <a:cs typeface="Arial" panose="020B0604020202020204" pitchFamily="34" charset="0"/>
              </a:rPr>
              <a:t>damit die fachliche Umsetzung erfolgen </a:t>
            </a:r>
            <a:r>
              <a:rPr lang="de-DE" sz="1000" dirty="0">
                <a:latin typeface="Arial" panose="020B0604020202020204" pitchFamily="34" charset="0"/>
                <a:cs typeface="Arial" panose="020B0604020202020204" pitchFamily="34" charset="0"/>
              </a:rPr>
              <a:t>kann.</a:t>
            </a:r>
          </a:p>
        </p:txBody>
      </p:sp>
      <p:sp>
        <p:nvSpPr>
          <p:cNvPr id="2" name="Foliennummernplatzhalter 1"/>
          <p:cNvSpPr>
            <a:spLocks noGrp="1"/>
          </p:cNvSpPr>
          <p:nvPr>
            <p:ph type="sldNum" sz="quarter" idx="10"/>
          </p:nvPr>
        </p:nvSpPr>
        <p:spPr>
          <a:xfrm>
            <a:off x="579008" y="282775"/>
            <a:ext cx="475921" cy="153888"/>
          </a:xfrm>
        </p:spPr>
        <p:txBody>
          <a:bodyPr/>
          <a:lstStyle/>
          <a:p>
            <a:r>
              <a:rPr lang="de-DE" dirty="0" smtClean="0">
                <a:solidFill>
                  <a:srgbClr val="000000"/>
                </a:solidFill>
              </a:rPr>
              <a:t>Seite </a:t>
            </a:r>
            <a:fld id="{F8FF1768-1DF2-410F-ABF6-E09C1CB8A556}" type="slidenum">
              <a:rPr lang="de-DE" smtClean="0">
                <a:solidFill>
                  <a:srgbClr val="000000"/>
                </a:solidFill>
              </a:rPr>
              <a:pPr/>
              <a:t>4</a:t>
            </a:fld>
            <a:endParaRPr lang="de-DE" dirty="0">
              <a:solidFill>
                <a:srgbClr val="000000"/>
              </a:solidFill>
            </a:endParaRPr>
          </a:p>
        </p:txBody>
      </p:sp>
      <p:sp>
        <p:nvSpPr>
          <p:cNvPr id="3" name="Kopfzeilenplatzhalter 2"/>
          <p:cNvSpPr>
            <a:spLocks noGrp="1"/>
          </p:cNvSpPr>
          <p:nvPr>
            <p:ph type="hdr" sz="quarter" idx="11"/>
          </p:nvPr>
        </p:nvSpPr>
        <p:spPr/>
        <p:txBody>
          <a:bodyPr/>
          <a:lstStyle/>
          <a:p>
            <a:endParaRPr lang="de-DE" dirty="0">
              <a:solidFill>
                <a:srgbClr val="000000"/>
              </a:solidFill>
            </a:endParaRPr>
          </a:p>
        </p:txBody>
      </p:sp>
    </p:spTree>
    <p:extLst>
      <p:ext uri="{BB962C8B-B14F-4D97-AF65-F5344CB8AC3E}">
        <p14:creationId xmlns:p14="http://schemas.microsoft.com/office/powerpoint/2010/main" val="2695895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63ADE244-58E4-40D7-B4EE-0B84F28C0AFA}" type="slidenum">
              <a:rPr lang="de-DE" altLang="de-DE" smtClean="0"/>
              <a:pPr>
                <a:spcBef>
                  <a:spcPct val="0"/>
                </a:spcBef>
                <a:buClrTx/>
                <a:buSzPct val="45000"/>
                <a:buFontTx/>
                <a:buNone/>
              </a:pPr>
              <a:t>44</a:t>
            </a:fld>
            <a:endParaRPr lang="de-DE" altLang="de-DE" smtClean="0"/>
          </a:p>
        </p:txBody>
      </p:sp>
      <p:sp>
        <p:nvSpPr>
          <p:cNvPr id="8089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409867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8BB7013-7ACF-48F5-ABA8-7C0C9FD7843A}" type="slidenum">
              <a:rPr lang="de-DE" altLang="de-DE" smtClean="0"/>
              <a:pPr>
                <a:spcBef>
                  <a:spcPct val="0"/>
                </a:spcBef>
                <a:buClrTx/>
                <a:buSzPct val="45000"/>
                <a:buFontTx/>
                <a:buNone/>
              </a:pPr>
              <a:t>45</a:t>
            </a:fld>
            <a:endParaRPr lang="de-DE" altLang="de-DE" smtClean="0"/>
          </a:p>
        </p:txBody>
      </p:sp>
      <p:sp>
        <p:nvSpPr>
          <p:cNvPr id="99331" name="Rectangle 1"/>
          <p:cNvSpPr>
            <a:spLocks noGrp="1" noRot="1" noChangeAspect="1" noChangeArrowheads="1" noTextEdit="1"/>
          </p:cNvSpPr>
          <p:nvPr>
            <p:ph type="sldImg"/>
          </p:nvPr>
        </p:nvSpPr>
        <p:spPr>
          <a:xfrm>
            <a:off x="1144588" y="685800"/>
            <a:ext cx="4562475" cy="34226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685800" y="4343400"/>
            <a:ext cx="5480050" cy="41084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439332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FA42DBB-D120-4D56-9362-E14F8843073C}" type="slidenum">
              <a:rPr lang="de-DE" altLang="de-DE" smtClean="0"/>
              <a:pPr>
                <a:spcBef>
                  <a:spcPct val="0"/>
                </a:spcBef>
                <a:buClrTx/>
                <a:buSzPct val="45000"/>
                <a:buFontTx/>
                <a:buNone/>
              </a:pPr>
              <a:t>46</a:t>
            </a:fld>
            <a:endParaRPr lang="de-DE" altLang="de-DE" smtClean="0"/>
          </a:p>
        </p:txBody>
      </p:sp>
      <p:sp>
        <p:nvSpPr>
          <p:cNvPr id="10342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170479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B4698ED-F817-453B-B6D5-B8690F380AFD}" type="slidenum">
              <a:rPr lang="de-DE" altLang="de-DE" smtClean="0"/>
              <a:pPr>
                <a:spcBef>
                  <a:spcPct val="0"/>
                </a:spcBef>
                <a:buClrTx/>
                <a:buSzPct val="45000"/>
                <a:buFontTx/>
                <a:buNone/>
              </a:pPr>
              <a:t>47</a:t>
            </a:fld>
            <a:endParaRPr lang="de-DE" altLang="de-DE" smtClean="0"/>
          </a:p>
        </p:txBody>
      </p:sp>
      <p:sp>
        <p:nvSpPr>
          <p:cNvPr id="1239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274508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488495A-6D6F-484B-8912-DCCD7343155C}" type="slidenum">
              <a:rPr lang="de-DE" altLang="de-DE" smtClean="0"/>
              <a:pPr>
                <a:spcBef>
                  <a:spcPct val="0"/>
                </a:spcBef>
                <a:buClrTx/>
                <a:buSzPct val="45000"/>
                <a:buFontTx/>
                <a:buNone/>
              </a:pPr>
              <a:t>49</a:t>
            </a:fld>
            <a:endParaRPr lang="de-DE" altLang="de-DE" smtClean="0"/>
          </a:p>
        </p:txBody>
      </p:sp>
      <p:sp>
        <p:nvSpPr>
          <p:cNvPr id="128003" name="Rectangle 1"/>
          <p:cNvSpPr>
            <a:spLocks noGrp="1" noRot="1" noChangeAspect="1" noChangeArrowheads="1" noTextEdit="1"/>
          </p:cNvSpPr>
          <p:nvPr>
            <p:ph type="sldImg"/>
          </p:nvPr>
        </p:nvSpPr>
        <p:spPr>
          <a:xfrm>
            <a:off x="1144588" y="685800"/>
            <a:ext cx="4562475" cy="34226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Rectangle 2"/>
          <p:cNvSpPr>
            <a:spLocks noGrp="1" noChangeArrowheads="1"/>
          </p:cNvSpPr>
          <p:nvPr>
            <p:ph type="body" idx="1"/>
          </p:nvPr>
        </p:nvSpPr>
        <p:spPr>
          <a:xfrm>
            <a:off x="685800" y="4343400"/>
            <a:ext cx="5480050" cy="41084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735039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4A6C74E-1232-4925-84D3-730FBB6A8A93}" type="slidenum">
              <a:rPr lang="de-DE" altLang="de-DE" smtClean="0"/>
              <a:pPr>
                <a:spcBef>
                  <a:spcPct val="0"/>
                </a:spcBef>
                <a:buClrTx/>
                <a:buSzPct val="45000"/>
                <a:buFontTx/>
                <a:buNone/>
              </a:pPr>
              <a:t>53</a:t>
            </a:fld>
            <a:endParaRPr lang="de-DE" altLang="de-DE" smtClean="0"/>
          </a:p>
        </p:txBody>
      </p:sp>
      <p:sp>
        <p:nvSpPr>
          <p:cNvPr id="136195" name="Rectangle 1"/>
          <p:cNvSpPr>
            <a:spLocks noGrp="1" noRot="1" noChangeAspect="1" noChangeArrowheads="1" noTextEdit="1"/>
          </p:cNvSpPr>
          <p:nvPr>
            <p:ph type="sldImg"/>
          </p:nvPr>
        </p:nvSpPr>
        <p:spPr>
          <a:xfrm>
            <a:off x="1144588" y="685800"/>
            <a:ext cx="4562475" cy="34226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6" name="Rectangle 2"/>
          <p:cNvSpPr>
            <a:spLocks noGrp="1" noChangeArrowheads="1"/>
          </p:cNvSpPr>
          <p:nvPr>
            <p:ph type="body" idx="1"/>
          </p:nvPr>
        </p:nvSpPr>
        <p:spPr>
          <a:xfrm>
            <a:off x="685800" y="4343400"/>
            <a:ext cx="5480050" cy="41084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412219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4588" y="685800"/>
            <a:ext cx="4559300" cy="3419475"/>
          </a:xfrm>
        </p:spPr>
      </p:sp>
      <p:sp>
        <p:nvSpPr>
          <p:cNvPr id="4" name="Foliennummernplatzhalter 3"/>
          <p:cNvSpPr>
            <a:spLocks noGrp="1"/>
          </p:cNvSpPr>
          <p:nvPr>
            <p:ph type="sldNum" sz="quarter" idx="10"/>
          </p:nvPr>
        </p:nvSpPr>
        <p:spPr>
          <a:xfrm>
            <a:off x="650971" y="282775"/>
            <a:ext cx="403961" cy="153888"/>
          </a:xfrm>
        </p:spPr>
        <p:txBody>
          <a:bodyPr/>
          <a:lstStyle/>
          <a:p>
            <a:r>
              <a:rPr lang="de-DE" dirty="0" smtClean="0">
                <a:solidFill>
                  <a:srgbClr val="000000"/>
                </a:solidFill>
              </a:rPr>
              <a:t>Seite </a:t>
            </a:r>
            <a:fld id="{F8FF1768-1DF2-410F-ABF6-E09C1CB8A556}" type="slidenum">
              <a:rPr lang="de-DE" smtClean="0">
                <a:solidFill>
                  <a:srgbClr val="000000"/>
                </a:solidFill>
              </a:rPr>
              <a:pPr/>
              <a:t>6</a:t>
            </a:fld>
            <a:endParaRPr lang="de-DE" dirty="0">
              <a:solidFill>
                <a:srgbClr val="000000"/>
              </a:solidFill>
            </a:endParaRPr>
          </a:p>
        </p:txBody>
      </p:sp>
      <p:sp>
        <p:nvSpPr>
          <p:cNvPr id="5" name="Kopfzeilenplatzhalter 4"/>
          <p:cNvSpPr>
            <a:spLocks noGrp="1"/>
          </p:cNvSpPr>
          <p:nvPr>
            <p:ph type="hdr" sz="quarter" idx="11"/>
          </p:nvPr>
        </p:nvSpPr>
        <p:spPr/>
        <p:txBody>
          <a:bodyPr/>
          <a:lstStyle/>
          <a:p>
            <a:endParaRPr lang="de-DE" dirty="0">
              <a:solidFill>
                <a:srgbClr val="000000"/>
              </a:solidFill>
            </a:endParaRPr>
          </a:p>
        </p:txBody>
      </p:sp>
      <p:sp>
        <p:nvSpPr>
          <p:cNvPr id="8" name="Rectangle 3"/>
          <p:cNvSpPr txBox="1">
            <a:spLocks noChangeArrowheads="1"/>
          </p:cNvSpPr>
          <p:nvPr/>
        </p:nvSpPr>
        <p:spPr bwMode="auto">
          <a:xfrm>
            <a:off x="73467" y="4459265"/>
            <a:ext cx="6724208"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14400">
              <a:spcBef>
                <a:spcPct val="0"/>
              </a:spcBef>
            </a:pPr>
            <a:endParaRPr lang="de-DE" sz="950" u="sng" dirty="0" smtClean="0">
              <a:solidFill>
                <a:srgbClr val="000000"/>
              </a:solidFill>
              <a:latin typeface="Arial" panose="020B0604020202020204" pitchFamily="34" charset="0"/>
              <a:cs typeface="Arial" panose="020B0604020202020204" pitchFamily="34" charset="0"/>
            </a:endParaRPr>
          </a:p>
          <a:p>
            <a:pPr defTabSz="914400">
              <a:spcBef>
                <a:spcPct val="0"/>
              </a:spcBef>
            </a:pPr>
            <a:r>
              <a:rPr lang="de-DE" sz="950" u="sng" dirty="0" smtClean="0">
                <a:solidFill>
                  <a:srgbClr val="000000"/>
                </a:solidFill>
                <a:latin typeface="Arial" panose="020B0604020202020204" pitchFamily="34" charset="0"/>
                <a:cs typeface="Arial" panose="020B0604020202020204" pitchFamily="34" charset="0"/>
              </a:rPr>
              <a:t>Kompetenzorientierung:</a:t>
            </a:r>
          </a:p>
          <a:p>
            <a:pPr marL="285750" indent="-285750" defTabSz="914400">
              <a:spcBef>
                <a:spcPct val="0"/>
              </a:spcBef>
              <a:buFont typeface="Arial" charset="0"/>
              <a:buChar char="•"/>
            </a:pPr>
            <a:r>
              <a:rPr lang="de-DE" sz="950" dirty="0" smtClean="0">
                <a:solidFill>
                  <a:srgbClr val="000000"/>
                </a:solidFill>
                <a:latin typeface="Arial" panose="020B0604020202020204" pitchFamily="34" charset="0"/>
                <a:cs typeface="Arial" panose="020B0604020202020204" pitchFamily="34" charset="0"/>
              </a:rPr>
              <a:t>Seit dem Schuljahr 2004/2005 gelten in Baden-Württemberg für die allgemein bildenden Schulen Bildungsstandards, die festschreiben, über welche Kompetenzen Schülerinnen und Schüler zu einem bestimmten Zeitpunkt verfügen müssen. Ein Kernelement der Bildungsplanreform bildet die </a:t>
            </a:r>
            <a:r>
              <a:rPr lang="de-DE" sz="950" u="sng" dirty="0" smtClean="0">
                <a:solidFill>
                  <a:srgbClr val="000000"/>
                </a:solidFill>
                <a:latin typeface="Arial" panose="020B0604020202020204" pitchFamily="34" charset="0"/>
                <a:cs typeface="Arial" panose="020B0604020202020204" pitchFamily="34" charset="0"/>
              </a:rPr>
              <a:t>konsequente Weiterentwicklung der Kompetenzformulierungen. </a:t>
            </a:r>
          </a:p>
          <a:p>
            <a:pPr marL="285750" indent="-285750" defTabSz="914400">
              <a:spcBef>
                <a:spcPct val="0"/>
              </a:spcBef>
              <a:buFont typeface="Arial" charset="0"/>
              <a:buChar char="•"/>
            </a:pPr>
            <a:r>
              <a:rPr lang="de-DE" sz="950" dirty="0" smtClean="0">
                <a:solidFill>
                  <a:srgbClr val="000000"/>
                </a:solidFill>
                <a:latin typeface="Arial" panose="020B0604020202020204" pitchFamily="34" charset="0"/>
                <a:cs typeface="Arial" panose="020B0604020202020204" pitchFamily="34" charset="0"/>
              </a:rPr>
              <a:t>Nicht durchgängig präzise Kompetenzformulierungen in den bestehenden Bildungsplänen sorgten mitunter für Unklarheiten in den Anforderungen und für große Stofffülle, die durch das Bestreben entstand, bestmöglich auf die Prüfungen vorzubereiten. Hier soll deutlich nachgebessert werden. </a:t>
            </a:r>
          </a:p>
          <a:p>
            <a:pPr marL="285750" indent="-285750" defTabSz="914400">
              <a:spcBef>
                <a:spcPct val="0"/>
              </a:spcBef>
              <a:buFont typeface="Arial" charset="0"/>
              <a:buChar char="•"/>
            </a:pPr>
            <a:r>
              <a:rPr lang="de-DE" sz="950" dirty="0" smtClean="0">
                <a:solidFill>
                  <a:srgbClr val="000000"/>
                </a:solidFill>
                <a:latin typeface="Arial" panose="020B0604020202020204" pitchFamily="34" charset="0"/>
                <a:cs typeface="Arial" panose="020B0604020202020204" pitchFamily="34" charset="0"/>
              </a:rPr>
              <a:t>Leitlinie neuer Lehr- und Bildungspläne sind in allen Ländern die Bildungsstandards der Kultusministerkonferenz (KMK), die als gemeinsamer und verbindlicher Bezugsrahmen für die Qualitätssicherung und Qualitätsentwicklung an Schulen dienen. Diese liegen z. B. für die Fächer Deutsch, Mathematik, Englisch, Französisch sowie die Naturwissenschaften vor. Im Rahmen der Bildungsplanreform 2016 erfolgt ein systematischer Abgleich mit allen vorliegenden KMK-Bildungsstandards. </a:t>
            </a:r>
          </a:p>
          <a:p>
            <a:pPr defTabSz="914400">
              <a:spcBef>
                <a:spcPct val="0"/>
              </a:spcBef>
              <a:buFont typeface="Arial" charset="0"/>
              <a:buNone/>
            </a:pPr>
            <a:endParaRPr lang="de-DE" sz="950" dirty="0" smtClean="0">
              <a:solidFill>
                <a:srgbClr val="000000"/>
              </a:solidFill>
              <a:latin typeface="Arial" panose="020B0604020202020204" pitchFamily="34" charset="0"/>
              <a:cs typeface="Arial" panose="020B0604020202020204" pitchFamily="34" charset="0"/>
            </a:endParaRPr>
          </a:p>
          <a:p>
            <a:pPr defTabSz="914400">
              <a:spcBef>
                <a:spcPct val="0"/>
              </a:spcBef>
              <a:buFont typeface="Arial" charset="0"/>
              <a:buNone/>
            </a:pPr>
            <a:r>
              <a:rPr lang="de-DE" sz="950" u="sng" dirty="0" smtClean="0">
                <a:solidFill>
                  <a:srgbClr val="000000"/>
                </a:solidFill>
                <a:latin typeface="Arial" panose="020B0604020202020204" pitchFamily="34" charset="0"/>
                <a:cs typeface="Arial" panose="020B0604020202020204" pitchFamily="34" charset="0"/>
              </a:rPr>
              <a:t>Zum Abbau von Bildungshürden und positiven Umgang mit Heterogenität sollen darüber hinaus die horizontale und die vertikale Abstimmung der Bildungsgänge beitragen:</a:t>
            </a:r>
          </a:p>
          <a:p>
            <a:pPr defTabSz="914400">
              <a:spcBef>
                <a:spcPct val="0"/>
              </a:spcBef>
              <a:buFont typeface="Arial" charset="0"/>
              <a:buNone/>
            </a:pPr>
            <a:endParaRPr lang="de-DE" sz="950" u="sng" dirty="0" smtClean="0">
              <a:solidFill>
                <a:srgbClr val="000000"/>
              </a:solidFill>
              <a:latin typeface="Arial" panose="020B0604020202020204" pitchFamily="34" charset="0"/>
              <a:cs typeface="Arial" panose="020B0604020202020204" pitchFamily="34" charset="0"/>
            </a:endParaRPr>
          </a:p>
          <a:p>
            <a:pPr defTabSz="914400">
              <a:spcBef>
                <a:spcPct val="0"/>
              </a:spcBef>
            </a:pPr>
            <a:r>
              <a:rPr lang="de-DE" sz="950" u="sng" dirty="0" smtClean="0">
                <a:solidFill>
                  <a:srgbClr val="000000"/>
                </a:solidFill>
                <a:latin typeface="Arial" panose="020B0604020202020204" pitchFamily="34" charset="0"/>
                <a:cs typeface="Arial" panose="020B0604020202020204" pitchFamily="34" charset="0"/>
              </a:rPr>
              <a:t>Vertikale Abstimmung:</a:t>
            </a:r>
            <a:endParaRPr lang="de-DE" sz="950" u="sng" dirty="0">
              <a:solidFill>
                <a:srgbClr val="000000"/>
              </a:solidFill>
              <a:latin typeface="Arial" panose="020B0604020202020204" pitchFamily="34" charset="0"/>
              <a:cs typeface="Arial" panose="020B0604020202020204" pitchFamily="34" charset="0"/>
            </a:endParaRPr>
          </a:p>
          <a:p>
            <a:pPr marL="171450" indent="-171450" defTabSz="914400">
              <a:spcBef>
                <a:spcPct val="0"/>
              </a:spcBef>
              <a:buFont typeface="Arial" panose="020B0604020202020204" pitchFamily="34" charset="0"/>
              <a:buChar char="•"/>
            </a:pPr>
            <a:r>
              <a:rPr lang="de-DE" sz="950" dirty="0" smtClean="0">
                <a:solidFill>
                  <a:srgbClr val="000000"/>
                </a:solidFill>
                <a:latin typeface="Arial" panose="020B0604020202020204" pitchFamily="34" charset="0"/>
                <a:cs typeface="Arial" panose="020B0604020202020204" pitchFamily="34" charset="0"/>
              </a:rPr>
              <a:t>Auch </a:t>
            </a:r>
            <a:r>
              <a:rPr lang="de-DE" sz="950" dirty="0">
                <a:solidFill>
                  <a:srgbClr val="000000"/>
                </a:solidFill>
                <a:latin typeface="Arial" panose="020B0604020202020204" pitchFamily="34" charset="0"/>
                <a:cs typeface="Arial" panose="020B0604020202020204" pitchFamily="34" charset="0"/>
              </a:rPr>
              <a:t>die vertikale Abstimmung im Hinblick auf Bildungsanschlüsse soll gewährleistet </a:t>
            </a:r>
            <a:r>
              <a:rPr lang="de-DE" sz="950" dirty="0" smtClean="0">
                <a:solidFill>
                  <a:srgbClr val="000000"/>
                </a:solidFill>
                <a:latin typeface="Arial" panose="020B0604020202020204" pitchFamily="34" charset="0"/>
                <a:cs typeface="Arial" panose="020B0604020202020204" pitchFamily="34" charset="0"/>
              </a:rPr>
              <a:t>werden, sowohl zwischen Grundschulen und weiterführenden Schulen als auch hin zu den beruflichen Bildungsgängen. In </a:t>
            </a:r>
            <a:r>
              <a:rPr lang="de-DE" sz="950" dirty="0">
                <a:solidFill>
                  <a:srgbClr val="000000"/>
                </a:solidFill>
                <a:latin typeface="Arial" panose="020B0604020202020204" pitchFamily="34" charset="0"/>
                <a:cs typeface="Arial" panose="020B0604020202020204" pitchFamily="34" charset="0"/>
              </a:rPr>
              <a:t>den </a:t>
            </a:r>
            <a:r>
              <a:rPr lang="de-DE" sz="950" dirty="0" smtClean="0">
                <a:solidFill>
                  <a:srgbClr val="000000"/>
                </a:solidFill>
                <a:latin typeface="Arial" panose="020B0604020202020204" pitchFamily="34" charset="0"/>
                <a:cs typeface="Arial" panose="020B0604020202020204" pitchFamily="34" charset="0"/>
              </a:rPr>
              <a:t>Kommissionen </a:t>
            </a:r>
            <a:r>
              <a:rPr lang="de-DE" sz="950" dirty="0">
                <a:solidFill>
                  <a:srgbClr val="000000"/>
                </a:solidFill>
                <a:latin typeface="Arial" panose="020B0604020202020204" pitchFamily="34" charset="0"/>
                <a:cs typeface="Arial" panose="020B0604020202020204" pitchFamily="34" charset="0"/>
              </a:rPr>
              <a:t>für den gemeinsamen Bildungsplan und für den Plan für das </a:t>
            </a:r>
            <a:r>
              <a:rPr lang="de-DE" sz="950" dirty="0" smtClean="0">
                <a:solidFill>
                  <a:srgbClr val="000000"/>
                </a:solidFill>
                <a:latin typeface="Arial" panose="020B0604020202020204" pitchFamily="34" charset="0"/>
                <a:cs typeface="Arial" panose="020B0604020202020204" pitchFamily="34" charset="0"/>
              </a:rPr>
              <a:t>Gymnasium </a:t>
            </a:r>
            <a:r>
              <a:rPr lang="de-DE" sz="950" dirty="0">
                <a:solidFill>
                  <a:srgbClr val="000000"/>
                </a:solidFill>
                <a:latin typeface="Arial" panose="020B0604020202020204" pitchFamily="34" charset="0"/>
                <a:cs typeface="Arial" panose="020B0604020202020204" pitchFamily="34" charset="0"/>
              </a:rPr>
              <a:t>wirken beispielsweise Vertreterinnen und Vertreter von beruflichen Schulen </a:t>
            </a:r>
            <a:r>
              <a:rPr lang="de-DE" sz="950" dirty="0" smtClean="0">
                <a:solidFill>
                  <a:srgbClr val="000000"/>
                </a:solidFill>
                <a:latin typeface="Arial" panose="020B0604020202020204" pitchFamily="34" charset="0"/>
                <a:cs typeface="Arial" panose="020B0604020202020204" pitchFamily="34" charset="0"/>
              </a:rPr>
              <a:t>mit, </a:t>
            </a:r>
            <a:r>
              <a:rPr lang="de-DE" sz="950" dirty="0">
                <a:solidFill>
                  <a:srgbClr val="000000"/>
                </a:solidFill>
                <a:latin typeface="Arial" panose="020B0604020202020204" pitchFamily="34" charset="0"/>
                <a:cs typeface="Arial" panose="020B0604020202020204" pitchFamily="34" charset="0"/>
              </a:rPr>
              <a:t>um auch hier die Übergänge zwischen den Schularten zu </a:t>
            </a:r>
            <a:r>
              <a:rPr lang="de-DE" sz="950" dirty="0" smtClean="0">
                <a:solidFill>
                  <a:srgbClr val="000000"/>
                </a:solidFill>
                <a:latin typeface="Arial" panose="020B0604020202020204" pitchFamily="34" charset="0"/>
                <a:cs typeface="Arial" panose="020B0604020202020204" pitchFamily="34" charset="0"/>
              </a:rPr>
              <a:t>optimieren. </a:t>
            </a:r>
            <a:endParaRPr lang="de-DE" sz="950" dirty="0">
              <a:solidFill>
                <a:srgbClr val="000000"/>
              </a:solidFill>
              <a:latin typeface="Arial" panose="020B0604020202020204" pitchFamily="34" charset="0"/>
              <a:cs typeface="Arial" panose="020B0604020202020204" pitchFamily="34" charset="0"/>
            </a:endParaRPr>
          </a:p>
          <a:p>
            <a:pPr marL="171450" indent="-171450" defTabSz="914400">
              <a:spcBef>
                <a:spcPct val="0"/>
              </a:spcBef>
              <a:buFont typeface="Arial" panose="020B0604020202020204" pitchFamily="34" charset="0"/>
              <a:buChar char="•"/>
            </a:pPr>
            <a:r>
              <a:rPr lang="de-DE" sz="950" dirty="0">
                <a:solidFill>
                  <a:srgbClr val="000000"/>
                </a:solidFill>
                <a:latin typeface="Arial" panose="020B0604020202020204" pitchFamily="34" charset="0"/>
                <a:cs typeface="Arial" panose="020B0604020202020204" pitchFamily="34" charset="0"/>
              </a:rPr>
              <a:t>Für die verschiedenen Sonderschultypen, die die Bildungsgänge der allgemeinen Schulen führen, wird der Prozess von sogenannten </a:t>
            </a:r>
            <a:r>
              <a:rPr lang="de-DE" sz="950" dirty="0" smtClean="0">
                <a:solidFill>
                  <a:srgbClr val="000000"/>
                </a:solidFill>
                <a:latin typeface="Arial" panose="020B0604020202020204" pitchFamily="34" charset="0"/>
                <a:cs typeface="Arial" panose="020B0604020202020204" pitchFamily="34" charset="0"/>
              </a:rPr>
              <a:t>Lesegruppen (bestehend </a:t>
            </a:r>
            <a:r>
              <a:rPr lang="de-DE" sz="950" dirty="0">
                <a:solidFill>
                  <a:srgbClr val="000000"/>
                </a:solidFill>
                <a:latin typeface="Arial" panose="020B0604020202020204" pitchFamily="34" charset="0"/>
                <a:cs typeface="Arial" panose="020B0604020202020204" pitchFamily="34" charset="0"/>
              </a:rPr>
              <a:t>aus erfahrenen Sonderpädagoginnen und Sonderpädagogen und </a:t>
            </a:r>
            <a:r>
              <a:rPr lang="de-DE" sz="950" dirty="0" smtClean="0">
                <a:solidFill>
                  <a:srgbClr val="000000"/>
                </a:solidFill>
                <a:latin typeface="Arial" panose="020B0604020202020204" pitchFamily="34" charset="0"/>
                <a:cs typeface="Arial" panose="020B0604020202020204" pitchFamily="34" charset="0"/>
              </a:rPr>
              <a:t>Seminarvertretern) begleitet. </a:t>
            </a:r>
            <a:endParaRPr lang="de-DE" sz="950" dirty="0">
              <a:solidFill>
                <a:srgbClr val="000000"/>
              </a:solidFill>
              <a:latin typeface="Arial" panose="020B0604020202020204" pitchFamily="34" charset="0"/>
              <a:cs typeface="Arial" panose="020B0604020202020204" pitchFamily="34" charset="0"/>
            </a:endParaRPr>
          </a:p>
          <a:p>
            <a:pPr marL="171450" indent="-171450" defTabSz="914400">
              <a:spcBef>
                <a:spcPct val="0"/>
              </a:spcBef>
              <a:buFont typeface="Arial" panose="020B0604020202020204" pitchFamily="34" charset="0"/>
              <a:buChar char="•"/>
            </a:pPr>
            <a:r>
              <a:rPr lang="de-DE" sz="950" dirty="0" smtClean="0">
                <a:solidFill>
                  <a:srgbClr val="000000"/>
                </a:solidFill>
                <a:latin typeface="Arial" panose="020B0604020202020204" pitchFamily="34" charset="0"/>
                <a:cs typeface="Arial" panose="020B0604020202020204" pitchFamily="34" charset="0"/>
              </a:rPr>
              <a:t>Überdies bilden die </a:t>
            </a:r>
            <a:r>
              <a:rPr lang="de-DE" sz="950" dirty="0">
                <a:solidFill>
                  <a:srgbClr val="000000"/>
                </a:solidFill>
                <a:latin typeface="Arial" panose="020B0604020202020204" pitchFamily="34" charset="0"/>
                <a:cs typeface="Arial" panose="020B0604020202020204" pitchFamily="34" charset="0"/>
              </a:rPr>
              <a:t>Leitperspektiven, die fächerübergreifend und spiralcurricular in die Bildungspläne integriert sind, </a:t>
            </a:r>
            <a:r>
              <a:rPr lang="de-DE" sz="950" dirty="0" smtClean="0">
                <a:solidFill>
                  <a:srgbClr val="000000"/>
                </a:solidFill>
                <a:latin typeface="Arial" panose="020B0604020202020204" pitchFamily="34" charset="0"/>
                <a:cs typeface="Arial" panose="020B0604020202020204" pitchFamily="34" charset="0"/>
              </a:rPr>
              <a:t>einen roten Faden, </a:t>
            </a:r>
            <a:r>
              <a:rPr lang="de-DE" sz="950" dirty="0">
                <a:solidFill>
                  <a:srgbClr val="000000"/>
                </a:solidFill>
                <a:latin typeface="Arial" panose="020B0604020202020204" pitchFamily="34" charset="0"/>
                <a:cs typeface="Arial" panose="020B0604020202020204" pitchFamily="34" charset="0"/>
              </a:rPr>
              <a:t>der </a:t>
            </a:r>
            <a:r>
              <a:rPr lang="de-DE" sz="950" dirty="0" smtClean="0">
                <a:solidFill>
                  <a:srgbClr val="000000"/>
                </a:solidFill>
                <a:latin typeface="Arial" panose="020B0604020202020204" pitchFamily="34" charset="0"/>
                <a:cs typeface="Arial" panose="020B0604020202020204" pitchFamily="34" charset="0"/>
              </a:rPr>
              <a:t>in der Grundschule beginnt und in den weiteführenden allgemein bildenden Schulen seine Fortsetzung findet. </a:t>
            </a:r>
          </a:p>
          <a:p>
            <a:pPr marL="171450" indent="-171450" defTabSz="914400">
              <a:spcBef>
                <a:spcPct val="0"/>
              </a:spcBef>
              <a:buFont typeface="Arial" panose="020B0604020202020204" pitchFamily="34" charset="0"/>
              <a:buChar char="•"/>
            </a:pPr>
            <a:endParaRPr lang="de-DE" sz="950" dirty="0" smtClean="0">
              <a:solidFill>
                <a:srgbClr val="000000"/>
              </a:solidFill>
              <a:latin typeface="Arial" panose="020B0604020202020204" pitchFamily="34" charset="0"/>
              <a:cs typeface="Arial" panose="020B0604020202020204" pitchFamily="34" charset="0"/>
            </a:endParaRPr>
          </a:p>
          <a:p>
            <a:pPr defTabSz="914400">
              <a:spcBef>
                <a:spcPct val="0"/>
              </a:spcBef>
            </a:pPr>
            <a:r>
              <a:rPr lang="de-DE" sz="950" u="sng" dirty="0" smtClean="0">
                <a:solidFill>
                  <a:srgbClr val="000000"/>
                </a:solidFill>
                <a:latin typeface="Arial" panose="020B0604020202020204" pitchFamily="34" charset="0"/>
                <a:cs typeface="Arial" panose="020B0604020202020204" pitchFamily="34" charset="0"/>
              </a:rPr>
              <a:t>Horizontale </a:t>
            </a:r>
            <a:r>
              <a:rPr lang="de-DE" sz="950" u="sng" dirty="0">
                <a:solidFill>
                  <a:srgbClr val="000000"/>
                </a:solidFill>
                <a:latin typeface="Arial" panose="020B0604020202020204" pitchFamily="34" charset="0"/>
                <a:cs typeface="Arial" panose="020B0604020202020204" pitchFamily="34" charset="0"/>
              </a:rPr>
              <a:t>Abstimmung: </a:t>
            </a:r>
          </a:p>
          <a:p>
            <a:pPr marL="171450" indent="-171450" defTabSz="914400">
              <a:spcBef>
                <a:spcPct val="0"/>
              </a:spcBef>
              <a:buFont typeface="Arial" panose="020B0604020202020204" pitchFamily="34" charset="0"/>
              <a:buChar char="•"/>
            </a:pPr>
            <a:r>
              <a:rPr lang="de-DE" sz="950" dirty="0">
                <a:solidFill>
                  <a:srgbClr val="000000"/>
                </a:solidFill>
                <a:latin typeface="Arial" panose="020B0604020202020204" pitchFamily="34" charset="0"/>
                <a:cs typeface="Arial" panose="020B0604020202020204" pitchFamily="34" charset="0"/>
              </a:rPr>
              <a:t>Durch schulartübergreifend abgestimmte Kompetenzen und Inhalte wird die horizontale Durchlässigkeit  zwischen den Bildungsgängen erhöht. Der Bildungsplan für das </a:t>
            </a:r>
            <a:r>
              <a:rPr lang="de-DE" sz="950" dirty="0" smtClean="0">
                <a:solidFill>
                  <a:srgbClr val="000000"/>
                </a:solidFill>
                <a:latin typeface="Arial" panose="020B0604020202020204" pitchFamily="34" charset="0"/>
                <a:cs typeface="Arial" panose="020B0604020202020204" pitchFamily="34" charset="0"/>
              </a:rPr>
              <a:t>Gymnasium </a:t>
            </a:r>
            <a:r>
              <a:rPr lang="de-DE" sz="950" dirty="0">
                <a:solidFill>
                  <a:srgbClr val="000000"/>
                </a:solidFill>
                <a:latin typeface="Arial" panose="020B0604020202020204" pitchFamily="34" charset="0"/>
                <a:cs typeface="Arial" panose="020B0604020202020204" pitchFamily="34" charset="0"/>
              </a:rPr>
              <a:t>wird in enger Abstimmung mit dem gemeinsamen Bildungsplan für die Sekundarstufe I entwickelt.</a:t>
            </a:r>
          </a:p>
          <a:p>
            <a:pPr marL="171450" indent="-171450" defTabSz="914400">
              <a:spcBef>
                <a:spcPct val="0"/>
              </a:spcBef>
              <a:buFont typeface="Arial" panose="020B0604020202020204" pitchFamily="34" charset="0"/>
              <a:buChar char="•"/>
            </a:pPr>
            <a:r>
              <a:rPr lang="de-DE" sz="950" dirty="0">
                <a:solidFill>
                  <a:srgbClr val="000000"/>
                </a:solidFill>
                <a:latin typeface="Arial" panose="020B0604020202020204" pitchFamily="34" charset="0"/>
                <a:cs typeface="Arial" panose="020B0604020202020204" pitchFamily="34" charset="0"/>
              </a:rPr>
              <a:t>Im Sinne einer höheren Durchlässigkeit zwischen den Schularten werden schulartspezifische Fächerverbünde aufgegeben.</a:t>
            </a:r>
          </a:p>
          <a:p>
            <a:pPr marL="171450" indent="-171450" defTabSz="914400">
              <a:spcBef>
                <a:spcPct val="0"/>
              </a:spcBef>
              <a:buFont typeface="Arial" panose="020B0604020202020204" pitchFamily="34" charset="0"/>
              <a:buChar char="•"/>
            </a:pPr>
            <a:r>
              <a:rPr lang="de-DE" sz="950" dirty="0" smtClean="0">
                <a:solidFill>
                  <a:srgbClr val="000000"/>
                </a:solidFill>
                <a:latin typeface="Arial" panose="020B0604020202020204" pitchFamily="34" charset="0"/>
                <a:cs typeface="Arial" panose="020B0604020202020204" pitchFamily="34" charset="0"/>
              </a:rPr>
              <a:t>Zudem wird der </a:t>
            </a:r>
            <a:r>
              <a:rPr lang="de-DE" sz="950" dirty="0">
                <a:solidFill>
                  <a:srgbClr val="000000"/>
                </a:solidFill>
                <a:latin typeface="Arial" panose="020B0604020202020204" pitchFamily="34" charset="0"/>
                <a:cs typeface="Arial" panose="020B0604020202020204" pitchFamily="34" charset="0"/>
              </a:rPr>
              <a:t>Beginn der Fremdsprachen </a:t>
            </a:r>
            <a:r>
              <a:rPr lang="de-DE" sz="950" dirty="0" smtClean="0">
                <a:solidFill>
                  <a:srgbClr val="000000"/>
                </a:solidFill>
                <a:latin typeface="Arial" panose="020B0604020202020204" pitchFamily="34" charset="0"/>
                <a:cs typeface="Arial" panose="020B0604020202020204" pitchFamily="34" charset="0"/>
              </a:rPr>
              <a:t>vereinheitlicht</a:t>
            </a:r>
            <a:r>
              <a:rPr lang="de-DE" sz="950" dirty="0">
                <a:solidFill>
                  <a:srgbClr val="000000"/>
                </a:solidFill>
                <a:latin typeface="Arial" panose="020B0604020202020204" pitchFamily="34" charset="0"/>
                <a:cs typeface="Arial" panose="020B0604020202020204" pitchFamily="34" charset="0"/>
              </a:rPr>
              <a:t>. </a:t>
            </a:r>
            <a:r>
              <a:rPr lang="de-DE" sz="950" dirty="0" smtClean="0">
                <a:solidFill>
                  <a:srgbClr val="000000"/>
                </a:solidFill>
                <a:latin typeface="Arial" panose="020B0604020202020204" pitchFamily="34" charset="0"/>
                <a:cs typeface="Arial" panose="020B0604020202020204" pitchFamily="34" charset="0"/>
                <a:sym typeface="Wingdings" panose="05000000000000000000" pitchFamily="2" charset="2"/>
              </a:rPr>
              <a:t>		</a:t>
            </a:r>
            <a:endParaRPr lang="de-DE" sz="950" dirty="0" smtClean="0">
              <a:solidFill>
                <a:srgbClr val="000000"/>
              </a:solidFill>
              <a:latin typeface="Arial" panose="020B0604020202020204" pitchFamily="34" charset="0"/>
              <a:cs typeface="Arial" panose="020B0604020202020204" pitchFamily="34" charset="0"/>
            </a:endParaRPr>
          </a:p>
          <a:p>
            <a:pPr marL="285750" indent="-285750" defTabSz="914400">
              <a:spcBef>
                <a:spcPct val="0"/>
              </a:spcBef>
              <a:buFont typeface="Arial" charset="0"/>
              <a:buChar char="•"/>
            </a:pPr>
            <a:endParaRPr lang="de-DE" sz="950" dirty="0" smtClean="0">
              <a:solidFill>
                <a:srgbClr val="000000"/>
              </a:solidFill>
              <a:latin typeface="Arial" panose="020B0604020202020204" pitchFamily="34" charset="0"/>
              <a:cs typeface="Arial" panose="020B0604020202020204" pitchFamily="34" charset="0"/>
            </a:endParaRPr>
          </a:p>
          <a:p>
            <a:pPr marL="285750" indent="-285750" defTabSz="914400">
              <a:spcBef>
                <a:spcPct val="0"/>
              </a:spcBef>
              <a:buFont typeface="Arial" charset="0"/>
              <a:buChar char="•"/>
            </a:pPr>
            <a:endParaRPr lang="de-DE" sz="950" dirty="0" smtClean="0">
              <a:solidFill>
                <a:srgbClr val="000000"/>
              </a:solidFill>
            </a:endParaRPr>
          </a:p>
        </p:txBody>
      </p:sp>
      <p:sp>
        <p:nvSpPr>
          <p:cNvPr id="3" name="Notizenplatzhalter 2"/>
          <p:cNvSpPr>
            <a:spLocks noGrp="1"/>
          </p:cNvSpPr>
          <p:nvPr>
            <p:ph type="body" idx="1"/>
          </p:nvPr>
        </p:nvSpPr>
        <p:spPr/>
        <p:txBody>
          <a:bodyPr/>
          <a:lstStyle/>
          <a:p>
            <a:r>
              <a:rPr lang="de-DE" sz="1200" b="1" u="sng" kern="1200" dirty="0" smtClean="0">
                <a:solidFill>
                  <a:schemeClr val="tx1"/>
                </a:solidFill>
                <a:effectLst/>
                <a:latin typeface="Times"/>
                <a:ea typeface="+mn-ea"/>
                <a:cs typeface="+mn-cs"/>
              </a:rPr>
              <a:t>Kompetenzorientierung</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Seit dem Schuljahr 2004/2005 gelten in Baden Württemberg für die allgemein bildenden Schulen Bildungsstandards, die festschreiben, über welche Kompetenzen Schülerinnen und Schüler zu einem bestimmten Zeitpunkt verfügen müssen.</a:t>
            </a:r>
          </a:p>
          <a:p>
            <a:r>
              <a:rPr lang="de-DE" sz="1200" b="1" u="sng" kern="1200" dirty="0" smtClean="0">
                <a:solidFill>
                  <a:schemeClr val="tx1"/>
                </a:solidFill>
                <a:effectLst/>
                <a:latin typeface="Times"/>
                <a:ea typeface="+mn-ea"/>
                <a:cs typeface="+mn-cs"/>
              </a:rPr>
              <a:t>Kernelement der Bildungsplanreform bildet die konsequente Weiterentwicklung der Kompetenzformulierungen.</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Nicht durchgängig präzise Kompetenzformulierungen in den bestehenden Bildungsplänen sorgten mitunter für Unklarheiten in den Anforderungen und für die große Stofffülle, die durch das Bestreben entstand, bestmöglich auf die Prüfungen vorzubereiten. Hier soll deutlich nachgebessert werden. </a:t>
            </a:r>
          </a:p>
          <a:p>
            <a:pPr lvl="0"/>
            <a:r>
              <a:rPr lang="de-DE" sz="1200" kern="1200" dirty="0" smtClean="0">
                <a:solidFill>
                  <a:schemeClr val="tx1"/>
                </a:solidFill>
                <a:effectLst/>
                <a:latin typeface="Times"/>
                <a:ea typeface="+mn-ea"/>
                <a:cs typeface="+mn-cs"/>
              </a:rPr>
              <a:t>Leitlinien neuer Lehr- und Bildungspläne sind in allen Bundesländern die Bildungsstandards der Kultusministerkonferenz(KMK) , die als gemeinsamer und verbindlicher Bezugsrahmen für die Qualitätssicherung und Qualitätsentwicklung an Schulen dienen. Diese liegen zum Beispiel für die Fächer Deutsch, Mathematik,  Englisch, Französisch sowie die Naturwissenschaften vor. Im Rahmen der Bildungsplanreform 2016 erfolgt eine systematische Abgleich mit allen vorliegenden KMK-Bildungsstandards.</a:t>
            </a:r>
          </a:p>
          <a:p>
            <a:r>
              <a:rPr lang="de-DE" sz="1200" kern="1200" dirty="0" smtClean="0">
                <a:solidFill>
                  <a:schemeClr val="tx1"/>
                </a:solidFill>
                <a:effectLst/>
                <a:latin typeface="Times"/>
                <a:ea typeface="+mn-ea"/>
                <a:cs typeface="+mn-cs"/>
              </a:rPr>
              <a:t> </a:t>
            </a:r>
          </a:p>
          <a:p>
            <a:r>
              <a:rPr lang="de-DE" sz="1200" b="1" u="sng" kern="1200" dirty="0" smtClean="0">
                <a:solidFill>
                  <a:schemeClr val="tx1"/>
                </a:solidFill>
                <a:effectLst/>
                <a:latin typeface="Times"/>
                <a:ea typeface="+mn-ea"/>
                <a:cs typeface="+mn-cs"/>
              </a:rPr>
              <a:t>Zum Abbau von Bildungshürden und positiven Umgang mit Heterogenität sollen darüber hinaus die horizontale und die vertikale Abstimmung der Bildungsgänge beitragen:</a:t>
            </a:r>
            <a:endParaRPr lang="de-DE" sz="1200" kern="1200" dirty="0" smtClean="0">
              <a:solidFill>
                <a:schemeClr val="tx1"/>
              </a:solidFill>
              <a:effectLst/>
              <a:latin typeface="Times"/>
              <a:ea typeface="+mn-ea"/>
              <a:cs typeface="+mn-cs"/>
            </a:endParaRPr>
          </a:p>
          <a:p>
            <a:r>
              <a:rPr lang="de-DE" sz="1200" kern="1200" dirty="0" smtClean="0">
                <a:solidFill>
                  <a:schemeClr val="tx1"/>
                </a:solidFill>
                <a:effectLst/>
                <a:latin typeface="Times"/>
                <a:ea typeface="+mn-ea"/>
                <a:cs typeface="+mn-cs"/>
              </a:rPr>
              <a:t> </a:t>
            </a:r>
          </a:p>
          <a:p>
            <a:r>
              <a:rPr lang="de-DE" sz="1200" b="1" u="sng" kern="1200" dirty="0" smtClean="0">
                <a:solidFill>
                  <a:schemeClr val="tx1"/>
                </a:solidFill>
                <a:effectLst/>
                <a:latin typeface="Times"/>
                <a:ea typeface="+mn-ea"/>
                <a:cs typeface="+mn-cs"/>
              </a:rPr>
              <a:t>Vertikale Abstimmung:</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Auch die vertikale Abstimmung im Hinblick auf Bildungsanschlüsse soll gewährleistet werden, sowohl zwischen Grundschulen und weiterführende Schulen als auch hin zu den beruflichen Bildungsgängen. In den Kommissionen Für den gemeinsamen Bildungsplan und für den Plan für das Gymnasium wirken beispielsweise Vertreterinnen und Vertreter von beruflichen Schulen mit, um auch hier die Übergänge zwischen den Schularten zu optimieren.</a:t>
            </a:r>
          </a:p>
          <a:p>
            <a:pPr lvl="0"/>
            <a:r>
              <a:rPr lang="de-DE" sz="1200" kern="1200" dirty="0" smtClean="0">
                <a:solidFill>
                  <a:schemeClr val="tx1"/>
                </a:solidFill>
                <a:effectLst/>
                <a:latin typeface="Times"/>
                <a:ea typeface="+mn-ea"/>
                <a:cs typeface="+mn-cs"/>
              </a:rPr>
              <a:t>Für die verschiedenen Sonderschultypen, die die Bildungsgänge der allgemeinen Schulen führen, wird der Prozess von sogenannten Lesegruppen (bestehend aus erfahrenen Sonderpädagoginnen und Sonderpädagogen und </a:t>
            </a:r>
            <a:r>
              <a:rPr lang="de-DE" sz="1200" kern="1200" dirty="0" err="1" smtClean="0">
                <a:solidFill>
                  <a:schemeClr val="tx1"/>
                </a:solidFill>
                <a:effectLst/>
                <a:latin typeface="Times"/>
                <a:ea typeface="+mn-ea"/>
                <a:cs typeface="+mn-cs"/>
              </a:rPr>
              <a:t>Seminarsvertretern</a:t>
            </a:r>
            <a:r>
              <a:rPr lang="de-DE" sz="1200" kern="1200" dirty="0" smtClean="0">
                <a:solidFill>
                  <a:schemeClr val="tx1"/>
                </a:solidFill>
                <a:effectLst/>
                <a:latin typeface="Times"/>
                <a:ea typeface="+mn-ea"/>
                <a:cs typeface="+mn-cs"/>
              </a:rPr>
              <a:t>) bekleidet.</a:t>
            </a:r>
          </a:p>
          <a:p>
            <a:pPr lvl="0"/>
            <a:r>
              <a:rPr lang="de-DE" sz="1200" kern="1200" dirty="0" smtClean="0">
                <a:solidFill>
                  <a:schemeClr val="tx1"/>
                </a:solidFill>
                <a:effectLst/>
                <a:latin typeface="Times"/>
                <a:ea typeface="+mn-ea"/>
                <a:cs typeface="+mn-cs"/>
              </a:rPr>
              <a:t>Über dies gelten die Leitperspektiven, die fächerübergreifend und spiralcurricular in die Bildungspläne integriert sind, einen roten Faden, der in der Grundschule beginnt und in den weiterführenden allgemein bildenden Schulen seiner Fortsetzung findet.</a:t>
            </a:r>
          </a:p>
          <a:p>
            <a:r>
              <a:rPr lang="de-DE" sz="1200" kern="1200" dirty="0" smtClean="0">
                <a:solidFill>
                  <a:schemeClr val="tx1"/>
                </a:solidFill>
                <a:effectLst/>
                <a:latin typeface="Times"/>
                <a:ea typeface="+mn-ea"/>
                <a:cs typeface="+mn-cs"/>
              </a:rPr>
              <a:t> </a:t>
            </a:r>
          </a:p>
          <a:p>
            <a:r>
              <a:rPr lang="de-DE" sz="1200" b="1" u="sng" kern="1200" dirty="0" smtClean="0">
                <a:solidFill>
                  <a:schemeClr val="tx1"/>
                </a:solidFill>
                <a:effectLst/>
                <a:latin typeface="Times"/>
                <a:ea typeface="+mn-ea"/>
                <a:cs typeface="+mn-cs"/>
              </a:rPr>
              <a:t>Horizontale Abstimmung:</a:t>
            </a:r>
            <a:endParaRPr lang="de-DE" sz="1200" kern="1200" dirty="0" smtClean="0">
              <a:solidFill>
                <a:schemeClr val="tx1"/>
              </a:solidFill>
              <a:effectLst/>
              <a:latin typeface="Times"/>
              <a:ea typeface="+mn-ea"/>
              <a:cs typeface="+mn-cs"/>
            </a:endParaRPr>
          </a:p>
          <a:p>
            <a:pPr lvl="0"/>
            <a:r>
              <a:rPr lang="de-DE" sz="1200" kern="1200" dirty="0" smtClean="0">
                <a:solidFill>
                  <a:schemeClr val="tx1"/>
                </a:solidFill>
                <a:effectLst/>
                <a:latin typeface="Times"/>
                <a:ea typeface="+mn-ea"/>
                <a:cs typeface="+mn-cs"/>
              </a:rPr>
              <a:t>Durch schulartübergreifend abgestimmte Kompetenzen und Inhalte wird die horizontale Durchlässigkeit zwischen den Bildungsgängen erhöht. Der Bildungsplan Gymnasium wird in enger Abstimmung mit dem gemeinsamen Bildungsplan für die Sekundarstufe I entwickelt. Der Gymnasialplan ist damit ein durchgängiger, insofern eigenständiger, aber nicht unabhängiger Bildungsplan.</a:t>
            </a:r>
          </a:p>
          <a:p>
            <a:pPr lvl="0"/>
            <a:r>
              <a:rPr lang="de-DE" sz="1200" kern="1200" dirty="0" smtClean="0">
                <a:solidFill>
                  <a:schemeClr val="tx1"/>
                </a:solidFill>
                <a:effectLst/>
                <a:latin typeface="Times"/>
                <a:ea typeface="+mn-ea"/>
                <a:cs typeface="+mn-cs"/>
              </a:rPr>
              <a:t>Im Sinne einer höheren Durchlässigkeit zwischen den Schularten werden schulartspezifische Fächerverbünde aufgegeben. Zudem wird der Beginn der Fremdsprachen vereinheitlicht.</a:t>
            </a:r>
          </a:p>
          <a:p>
            <a:endParaRPr lang="de-DE" dirty="0"/>
          </a:p>
        </p:txBody>
      </p:sp>
    </p:spTree>
    <p:extLst>
      <p:ext uri="{BB962C8B-B14F-4D97-AF65-F5344CB8AC3E}">
        <p14:creationId xmlns:p14="http://schemas.microsoft.com/office/powerpoint/2010/main" val="17548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BB94BF2-D249-465A-8013-E7BA01DADC13}" type="slidenum">
              <a:rPr lang="de-DE" altLang="de-DE" smtClean="0"/>
              <a:pPr>
                <a:spcBef>
                  <a:spcPct val="0"/>
                </a:spcBef>
                <a:buClrTx/>
                <a:buSzPct val="45000"/>
                <a:buFontTx/>
                <a:buNone/>
              </a:pPr>
              <a:t>7</a:t>
            </a:fld>
            <a:endParaRPr lang="de-DE" altLang="de-DE" smtClean="0"/>
          </a:p>
        </p:txBody>
      </p:sp>
      <p:sp>
        <p:nvSpPr>
          <p:cNvPr id="92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87946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4588" y="685800"/>
            <a:ext cx="4559300" cy="3419475"/>
          </a:xfrm>
        </p:spPr>
      </p:sp>
      <p:sp>
        <p:nvSpPr>
          <p:cNvPr id="3" name="Notizenplatzhalter 2"/>
          <p:cNvSpPr>
            <a:spLocks noGrp="1"/>
          </p:cNvSpPr>
          <p:nvPr>
            <p:ph type="body" idx="1"/>
          </p:nvPr>
        </p:nvSpPr>
        <p:spPr>
          <a:xfrm>
            <a:off x="460188" y="4608520"/>
            <a:ext cx="5890985" cy="5107327"/>
          </a:xfrm>
        </p:spPr>
        <p:txBody>
          <a:bodyPr/>
          <a:lstStyle/>
          <a:p>
            <a:r>
              <a:rPr lang="de-DE" u="sng" baseline="0" dirty="0" smtClean="0">
                <a:latin typeface="Arial" panose="020B0604020202020204" pitchFamily="34" charset="0"/>
                <a:cs typeface="Arial" panose="020B0604020202020204" pitchFamily="34" charset="0"/>
              </a:rPr>
              <a:t>Vorwort und Einführung:</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In einem Vorwort</a:t>
            </a:r>
            <a:r>
              <a:rPr lang="de-DE" u="none" baseline="0" dirty="0" smtClean="0">
                <a:latin typeface="Arial" panose="020B0604020202020204" pitchFamily="34" charset="0"/>
                <a:cs typeface="Arial" panose="020B0604020202020204" pitchFamily="34" charset="0"/>
              </a:rPr>
              <a:t> wird Herr Minister Andreas Stoch MdL auf Anlass und Bedeutung der Bildungsplanreform 2016 eingehen. </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Der Orientierung an den Werten der christlich-abendländischen Kultur wird im Rahmen der Bildungsplanreform umfassend Rechnung getragen. Die Reform fußt auf den diesbezüglichen Vorgaben des Grundgesetzes und der Landesverfassung Baden-Württembergs.</a:t>
            </a:r>
          </a:p>
          <a:p>
            <a:pPr marL="171450" indent="-171450">
              <a:buFont typeface="Arial" panose="020B0604020202020204" pitchFamily="34" charset="0"/>
              <a:buChar char="•"/>
            </a:pPr>
            <a:r>
              <a:rPr lang="de-DE" u="none" dirty="0" smtClean="0">
                <a:latin typeface="Arial" panose="020B0604020202020204" pitchFamily="34" charset="0"/>
                <a:cs typeface="Arial" panose="020B0604020202020204" pitchFamily="34" charset="0"/>
              </a:rPr>
              <a:t>Diese übergeordnete Orientierung, der damit einhergehende Bildungs- und Erziehungsauftrag und auch die Leitperspektiven werden im Vorwort und der Einführung des Bildungsplans deutlich herausgestellt werden. Dort sollen auch weitere Themen von übergeordneter Bedeutung benannt werden, beispielsweise Demokratieerziehung</a:t>
            </a:r>
            <a:r>
              <a:rPr lang="de-DE" u="none" baseline="0" dirty="0" smtClean="0">
                <a:latin typeface="Arial" panose="020B0604020202020204" pitchFamily="34" charset="0"/>
                <a:cs typeface="Arial" panose="020B0604020202020204" pitchFamily="34" charset="0"/>
              </a:rPr>
              <a:t>, Inklusion, </a:t>
            </a:r>
            <a:r>
              <a:rPr lang="de-DE" u="none" dirty="0" smtClean="0">
                <a:latin typeface="Arial" panose="020B0604020202020204" pitchFamily="34" charset="0"/>
                <a:cs typeface="Arial" panose="020B0604020202020204" pitchFamily="34" charset="0"/>
              </a:rPr>
              <a:t>kulturelle Bildung oder </a:t>
            </a:r>
            <a:r>
              <a:rPr lang="de-DE" dirty="0" smtClean="0">
                <a:latin typeface="Arial" panose="020B0604020202020204" pitchFamily="34" charset="0"/>
                <a:cs typeface="Arial" panose="020B0604020202020204" pitchFamily="34" charset="0"/>
              </a:rPr>
              <a:t>Bewegungserziehung</a:t>
            </a:r>
            <a:r>
              <a:rPr lang="de-DE" u="none" dirty="0" smtClean="0">
                <a:latin typeface="Arial" panose="020B0604020202020204" pitchFamily="34" charset="0"/>
                <a:cs typeface="Arial" panose="020B0604020202020204" pitchFamily="34" charset="0"/>
              </a:rPr>
              <a:t>.</a:t>
            </a:r>
          </a:p>
          <a:p>
            <a:r>
              <a:rPr lang="de-DE" u="sng" baseline="0" dirty="0" smtClean="0">
                <a:latin typeface="Arial" panose="020B0604020202020204" pitchFamily="34" charset="0"/>
                <a:cs typeface="Arial" panose="020B0604020202020204" pitchFamily="34" charset="0"/>
              </a:rPr>
              <a:t>Fachpläne:</a:t>
            </a:r>
          </a:p>
          <a:p>
            <a:r>
              <a:rPr lang="de-DE" baseline="0" dirty="0" smtClean="0">
                <a:latin typeface="Arial" panose="020B0604020202020204" pitchFamily="34" charset="0"/>
                <a:cs typeface="Arial" panose="020B0604020202020204" pitchFamily="34" charset="0"/>
              </a:rPr>
              <a:t>Auf der Ebene der Fachpläne werden Bildungsziele umgesetzt und konkretisiert. </a:t>
            </a:r>
          </a:p>
          <a:p>
            <a:r>
              <a:rPr lang="de-DE" baseline="0" dirty="0" smtClean="0">
                <a:latin typeface="Arial" panose="020B0604020202020204" pitchFamily="34" charset="0"/>
                <a:cs typeface="Arial" panose="020B0604020202020204" pitchFamily="34" charset="0"/>
              </a:rPr>
              <a:t>Die neuen Fachpläne werden aus vier Teilen bestehen: </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Leitgedanken,</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prozessbezogene </a:t>
            </a:r>
            <a:r>
              <a:rPr lang="de-DE" dirty="0" smtClean="0">
                <a:latin typeface="Arial" panose="020B0604020202020204" pitchFamily="34" charset="0"/>
                <a:cs typeface="Arial" panose="020B0604020202020204" pitchFamily="34" charset="0"/>
              </a:rPr>
              <a:t>Kompetenzen, </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Standards für inhaltsbezogene Kompetenzen,</a:t>
            </a:r>
          </a:p>
          <a:p>
            <a:pPr marL="171450" indent="-171450">
              <a:buFont typeface="Arial" charset="0"/>
              <a:buChar char="•"/>
            </a:pPr>
            <a:r>
              <a:rPr lang="de-DE" baseline="0" dirty="0" smtClean="0">
                <a:latin typeface="Arial" panose="020B0604020202020204" pitchFamily="34" charset="0"/>
                <a:cs typeface="Arial" panose="020B0604020202020204" pitchFamily="34" charset="0"/>
              </a:rPr>
              <a:t>Operatoren.</a:t>
            </a:r>
          </a:p>
          <a:p>
            <a:r>
              <a:rPr lang="de-DE" baseline="0" dirty="0" smtClean="0">
                <a:latin typeface="Arial" panose="020B0604020202020204" pitchFamily="34" charset="0"/>
                <a:cs typeface="Arial" panose="020B0604020202020204" pitchFamily="34" charset="0"/>
              </a:rPr>
              <a:t>Die neuen Fachpläne werden klar strukturierte Kompetenzbeschreibungen mit Aufschlüsselungen in Teilkompetenzen und einer Verweisstruktur zwischen Einzelkompetenzen enthalten</a:t>
            </a:r>
            <a:r>
              <a:rPr lang="de-DE" dirty="0" smtClean="0">
                <a:latin typeface="Arial" panose="020B0604020202020204" pitchFamily="34" charset="0"/>
                <a:cs typeface="Arial" panose="020B0604020202020204" pitchFamily="34" charset="0"/>
              </a:rPr>
              <a:t>.</a:t>
            </a:r>
          </a:p>
          <a:p>
            <a:r>
              <a:rPr lang="de-DE" baseline="0" dirty="0" smtClean="0">
                <a:latin typeface="Arial" panose="020B0604020202020204" pitchFamily="34" charset="0"/>
                <a:cs typeface="Arial" panose="020B0604020202020204" pitchFamily="34" charset="0"/>
              </a:rPr>
              <a:t>Die Leitperspektiven</a:t>
            </a:r>
            <a:r>
              <a:rPr lang="de-DE" dirty="0" smtClean="0">
                <a:latin typeface="Arial" panose="020B0604020202020204" pitchFamily="34" charset="0"/>
                <a:cs typeface="Arial" panose="020B0604020202020204" pitchFamily="34" charset="0"/>
              </a:rPr>
              <a:t> werden im Vorwort, in der Einführung und in den Leitgedanken zu jedem Fach genannt und in den Fachplänen konkret verankert. </a:t>
            </a:r>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aseline="0" dirty="0" smtClean="0">
              <a:latin typeface="Arial" panose="020B0604020202020204" pitchFamily="34" charset="0"/>
              <a:cs typeface="Arial" panose="020B0604020202020204" pitchFamily="34" charset="0"/>
            </a:endParaRPr>
          </a:p>
          <a:p>
            <a:endParaRPr lang="de-DE"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58990" y="281959"/>
            <a:ext cx="395941" cy="154704"/>
          </a:xfrm>
        </p:spPr>
        <p:txBody>
          <a:bodyPr/>
          <a:lstStyle/>
          <a:p>
            <a:r>
              <a:rPr lang="de-DE" dirty="0" smtClean="0">
                <a:solidFill>
                  <a:srgbClr val="000000"/>
                </a:solidFill>
              </a:rPr>
              <a:t>Seite </a:t>
            </a:r>
            <a:fld id="{F8FF1768-1DF2-410F-ABF6-E09C1CB8A556}" type="slidenum">
              <a:rPr lang="de-DE" smtClean="0">
                <a:solidFill>
                  <a:srgbClr val="000000"/>
                </a:solidFill>
              </a:rPr>
              <a:pPr/>
              <a:t>8</a:t>
            </a:fld>
            <a:endParaRPr lang="de-DE" dirty="0">
              <a:solidFill>
                <a:srgbClr val="000000"/>
              </a:solidFill>
            </a:endParaRPr>
          </a:p>
        </p:txBody>
      </p:sp>
      <p:sp>
        <p:nvSpPr>
          <p:cNvPr id="5" name="Kopfzeilenplatzhalter 4"/>
          <p:cNvSpPr>
            <a:spLocks noGrp="1"/>
          </p:cNvSpPr>
          <p:nvPr>
            <p:ph type="hdr" sz="quarter" idx="11"/>
          </p:nvPr>
        </p:nvSpPr>
        <p:spPr/>
        <p:txBody>
          <a:bodyPr/>
          <a:lstStyle/>
          <a:p>
            <a:endParaRPr lang="de-DE" dirty="0">
              <a:solidFill>
                <a:srgbClr val="000000"/>
              </a:solidFill>
            </a:endParaRPr>
          </a:p>
        </p:txBody>
      </p:sp>
    </p:spTree>
    <p:extLst>
      <p:ext uri="{BB962C8B-B14F-4D97-AF65-F5344CB8AC3E}">
        <p14:creationId xmlns:p14="http://schemas.microsoft.com/office/powerpoint/2010/main" val="398067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2"/>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5A607DC9-8D5D-475D-A7B6-AD4D1D316708}" type="slidenum">
              <a:rPr lang="de-DE" altLang="de-DE" smtClean="0"/>
              <a:pPr>
                <a:spcBef>
                  <a:spcPct val="0"/>
                </a:spcBef>
                <a:buClrTx/>
                <a:buSzPct val="45000"/>
                <a:buFontTx/>
                <a:buNone/>
              </a:pPr>
              <a:t>9</a:t>
            </a:fld>
            <a:endParaRPr lang="de-DE" altLang="de-DE" smtClean="0"/>
          </a:p>
        </p:txBody>
      </p:sp>
      <p:sp>
        <p:nvSpPr>
          <p:cNvPr id="1126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66971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4588" y="685800"/>
            <a:ext cx="4559300" cy="3419475"/>
          </a:xfrm>
        </p:spPr>
      </p:sp>
      <p:sp>
        <p:nvSpPr>
          <p:cNvPr id="3" name="Notizenplatzhalter 2"/>
          <p:cNvSpPr>
            <a:spLocks noGrp="1"/>
          </p:cNvSpPr>
          <p:nvPr>
            <p:ph type="body" idx="1"/>
          </p:nvPr>
        </p:nvSpPr>
        <p:spPr>
          <a:xfrm>
            <a:off x="460184" y="4604000"/>
            <a:ext cx="5877307" cy="4751813"/>
          </a:xfrm>
        </p:spPr>
        <p:txBody>
          <a:bodyPr/>
          <a:lstStyle/>
          <a:p>
            <a:r>
              <a:rPr lang="de-DE" u="sng" dirty="0" smtClean="0">
                <a:latin typeface="Arial" panose="020B0604020202020204" pitchFamily="34" charset="0"/>
                <a:cs typeface="Arial" panose="020B0604020202020204" pitchFamily="34" charset="0"/>
              </a:rPr>
              <a:t>Die </a:t>
            </a:r>
            <a:r>
              <a:rPr lang="de-DE" u="sng" dirty="0">
                <a:latin typeface="Arial" panose="020B0604020202020204" pitchFamily="34" charset="0"/>
                <a:cs typeface="Arial" panose="020B0604020202020204" pitchFamily="34" charset="0"/>
              </a:rPr>
              <a:t>prozessbezogenen </a:t>
            </a:r>
            <a:r>
              <a:rPr lang="de-DE" u="sng" dirty="0" smtClean="0">
                <a:latin typeface="Arial" panose="020B0604020202020204" pitchFamily="34" charset="0"/>
                <a:cs typeface="Arial" panose="020B0604020202020204" pitchFamily="34" charset="0"/>
              </a:rPr>
              <a:t>Kompetenzen: </a:t>
            </a:r>
          </a:p>
          <a:p>
            <a:endParaRPr lang="de-DE" u="sng"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t>
            </a:r>
            <a:r>
              <a:rPr lang="de-DE" dirty="0">
                <a:latin typeface="Arial" panose="020B0604020202020204" pitchFamily="34" charset="0"/>
                <a:cs typeface="Arial" panose="020B0604020202020204" pitchFamily="34" charset="0"/>
              </a:rPr>
              <a:t>auf das Ende des jeweiligen </a:t>
            </a:r>
            <a:r>
              <a:rPr lang="de-DE" dirty="0" smtClean="0">
                <a:latin typeface="Arial" panose="020B0604020202020204" pitchFamily="34" charset="0"/>
                <a:cs typeface="Arial" panose="020B0604020202020204" pitchFamily="34" charset="0"/>
              </a:rPr>
              <a:t>Bildungsganges </a:t>
            </a:r>
            <a:r>
              <a:rPr lang="de-DE" dirty="0">
                <a:latin typeface="Arial" panose="020B0604020202020204" pitchFamily="34" charset="0"/>
                <a:cs typeface="Arial" panose="020B0604020202020204" pitchFamily="34" charset="0"/>
              </a:rPr>
              <a:t>bezogen, </a:t>
            </a:r>
            <a:r>
              <a:rPr lang="de-DE" dirty="0" smtClean="0">
                <a:latin typeface="Arial" panose="020B0604020202020204" pitchFamily="34" charset="0"/>
                <a:cs typeface="Arial" panose="020B0604020202020204" pitchFamily="34" charset="0"/>
              </a:rPr>
              <a:t>z. B. </a:t>
            </a:r>
            <a:r>
              <a:rPr lang="de-DE" dirty="0">
                <a:latin typeface="Arial" panose="020B0604020202020204" pitchFamily="34" charset="0"/>
                <a:cs typeface="Arial" panose="020B0604020202020204" pitchFamily="34" charset="0"/>
              </a:rPr>
              <a:t>bei der Sekundarstufe I </a:t>
            </a:r>
            <a:r>
              <a:rPr lang="de-DE" dirty="0" smtClean="0">
                <a:latin typeface="Arial" panose="020B0604020202020204" pitchFamily="34" charset="0"/>
                <a:cs typeface="Arial" panose="020B0604020202020204" pitchFamily="34" charset="0"/>
              </a:rPr>
              <a:t>(Sek</a:t>
            </a:r>
            <a:r>
              <a:rPr lang="de-DE" baseline="0" dirty="0" smtClean="0">
                <a:latin typeface="Arial" panose="020B0604020202020204" pitchFamily="34" charset="0"/>
                <a:cs typeface="Arial" panose="020B0604020202020204" pitchFamily="34" charset="0"/>
              </a:rPr>
              <a:t> I) </a:t>
            </a:r>
            <a:r>
              <a:rPr lang="de-DE" dirty="0" smtClean="0">
                <a:latin typeface="Arial" panose="020B0604020202020204" pitchFamily="34" charset="0"/>
                <a:cs typeface="Arial" panose="020B0604020202020204" pitchFamily="34" charset="0"/>
              </a:rPr>
              <a:t>auf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Mittleren Schulabschluss</a:t>
            </a:r>
            <a:r>
              <a:rPr lang="de-D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MSA). </a:t>
            </a: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Sie formieren sich im Bildungsprozess (daher prozessbezogen) </a:t>
            </a:r>
            <a:r>
              <a:rPr lang="de-DE" dirty="0" smtClean="0">
                <a:latin typeface="Arial" panose="020B0604020202020204" pitchFamily="34" charset="0"/>
                <a:cs typeface="Arial" panose="020B0604020202020204" pitchFamily="34" charset="0"/>
              </a:rPr>
              <a:t>und bilden </a:t>
            </a:r>
            <a:r>
              <a:rPr lang="de-DE" dirty="0">
                <a:latin typeface="Arial" panose="020B0604020202020204" pitchFamily="34" charset="0"/>
                <a:cs typeface="Arial" panose="020B0604020202020204" pitchFamily="34" charset="0"/>
              </a:rPr>
              <a:t>diejenigen Kompetenzen ab, die sich im Laufe des Entwicklungsprozesses über die gesamte </a:t>
            </a:r>
            <a:r>
              <a:rPr lang="de-DE" dirty="0" smtClean="0">
                <a:latin typeface="Arial" panose="020B0604020202020204" pitchFamily="34" charset="0"/>
                <a:cs typeface="Arial" panose="020B0604020202020204" pitchFamily="34" charset="0"/>
              </a:rPr>
              <a:t>Sekundarstufe </a:t>
            </a:r>
            <a:r>
              <a:rPr lang="de-DE" dirty="0">
                <a:latin typeface="Arial" panose="020B0604020202020204" pitchFamily="34" charset="0"/>
                <a:cs typeface="Arial" panose="020B0604020202020204" pitchFamily="34" charset="0"/>
              </a:rPr>
              <a:t>I (also </a:t>
            </a:r>
            <a:r>
              <a:rPr lang="de-DE" dirty="0" smtClean="0">
                <a:latin typeface="Arial" panose="020B0604020202020204" pitchFamily="34" charset="0"/>
                <a:cs typeface="Arial" panose="020B0604020202020204" pitchFamily="34" charset="0"/>
              </a:rPr>
              <a:t>i.d.R. bis </a:t>
            </a:r>
            <a:r>
              <a:rPr lang="de-DE" dirty="0">
                <a:latin typeface="Arial" panose="020B0604020202020204" pitchFamily="34" charset="0"/>
                <a:cs typeface="Arial" panose="020B0604020202020204" pitchFamily="34" charset="0"/>
              </a:rPr>
              <a:t>Klasse 10) individuell herausbilden.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nicht auf Standardstufen,</a:t>
            </a:r>
            <a:r>
              <a:rPr lang="de-DE" baseline="0" dirty="0" smtClean="0">
                <a:latin typeface="Arial" panose="020B0604020202020204" pitchFamily="34" charset="0"/>
                <a:cs typeface="Arial" panose="020B0604020202020204" pitchFamily="34" charset="0"/>
              </a:rPr>
              <a:t> sondern </a:t>
            </a:r>
            <a:r>
              <a:rPr lang="de-DE" dirty="0" smtClean="0">
                <a:latin typeface="Arial" panose="020B0604020202020204" pitchFamily="34" charset="0"/>
                <a:cs typeface="Arial" panose="020B0604020202020204" pitchFamily="34" charset="0"/>
              </a:rPr>
              <a:t>auf den gesamten Bildungsgang bezogen. Darüber hinaus sind sie nicht </a:t>
            </a:r>
            <a:r>
              <a:rPr lang="de-DE" dirty="0">
                <a:latin typeface="Arial" panose="020B0604020202020204" pitchFamily="34" charset="0"/>
                <a:cs typeface="Arial" panose="020B0604020202020204" pitchFamily="34" charset="0"/>
              </a:rPr>
              <a:t>an spezifische Inhalte </a:t>
            </a:r>
            <a:r>
              <a:rPr lang="de-DE" dirty="0" smtClean="0">
                <a:latin typeface="Arial" panose="020B0604020202020204" pitchFamily="34" charset="0"/>
                <a:cs typeface="Arial" panose="020B0604020202020204" pitchFamily="34" charset="0"/>
              </a:rPr>
              <a:t>gebunden. Sie konkretisieren </a:t>
            </a:r>
            <a:r>
              <a:rPr lang="de-DE" dirty="0">
                <a:latin typeface="Arial" panose="020B0604020202020204" pitchFamily="34" charset="0"/>
                <a:cs typeface="Arial" panose="020B0604020202020204" pitchFamily="34" charset="0"/>
              </a:rPr>
              <a:t>sich aber </a:t>
            </a:r>
            <a:r>
              <a:rPr lang="de-DE" dirty="0" smtClean="0">
                <a:latin typeface="Arial" panose="020B0604020202020204" pitchFamily="34" charset="0"/>
                <a:cs typeface="Arial" panose="020B0604020202020204" pitchFamily="34" charset="0"/>
              </a:rPr>
              <a:t>in </a:t>
            </a:r>
            <a:r>
              <a:rPr lang="de-DE" dirty="0">
                <a:latin typeface="Arial" panose="020B0604020202020204" pitchFamily="34" charset="0"/>
                <a:cs typeface="Arial" panose="020B0604020202020204" pitchFamily="34" charset="0"/>
              </a:rPr>
              <a:t>den Standards für inhaltsbezogene Kompetenzen. </a:t>
            </a:r>
            <a:endParaRPr lang="de-DE"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a:p>
            <a:r>
              <a:rPr lang="de-DE" u="sng" dirty="0">
                <a:latin typeface="Arial" panose="020B0604020202020204" pitchFamily="34" charset="0"/>
                <a:cs typeface="Arial" panose="020B0604020202020204" pitchFamily="34" charset="0"/>
              </a:rPr>
              <a:t>Im Gegensatz zu den prozessbezogenen Kompetenzen </a:t>
            </a:r>
            <a:r>
              <a:rPr lang="de-DE" u="sng" dirty="0" smtClean="0">
                <a:latin typeface="Arial" panose="020B0604020202020204" pitchFamily="34" charset="0"/>
                <a:cs typeface="Arial" panose="020B0604020202020204" pitchFamily="34" charset="0"/>
              </a:rPr>
              <a:t>gilt für die Standards für inhaltsbezogene </a:t>
            </a:r>
            <a:r>
              <a:rPr lang="de-DE" u="sng" dirty="0">
                <a:latin typeface="Arial" panose="020B0604020202020204" pitchFamily="34" charset="0"/>
                <a:cs typeface="Arial" panose="020B0604020202020204" pitchFamily="34" charset="0"/>
              </a:rPr>
              <a:t>Kompetenzen </a:t>
            </a:r>
            <a:r>
              <a:rPr lang="de-DE" u="sng" dirty="0" smtClean="0">
                <a:latin typeface="Arial" panose="020B0604020202020204" pitchFamily="34" charset="0"/>
                <a:cs typeface="Arial" panose="020B0604020202020204" pitchFamily="34" charset="0"/>
              </a:rPr>
              <a:t>Folgendes</a:t>
            </a:r>
            <a:r>
              <a:rPr lang="de-DE" dirty="0" smtClean="0">
                <a:latin typeface="Arial" panose="020B0604020202020204" pitchFamily="34" charset="0"/>
                <a:cs typeface="Arial" panose="020B0604020202020204" pitchFamily="34" charset="0"/>
              </a:rPr>
              <a:t>:</a:t>
            </a:r>
          </a:p>
          <a:p>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sind auf </a:t>
            </a:r>
            <a:r>
              <a:rPr lang="de-DE" dirty="0">
                <a:latin typeface="Arial" panose="020B0604020202020204" pitchFamily="34" charset="0"/>
                <a:cs typeface="Arial" panose="020B0604020202020204" pitchFamily="34" charset="0"/>
              </a:rPr>
              <a:t>einzelne Stufen bezogen, beim gemeinsamen Plan der Sekundarstufe I also jeweils auf die </a:t>
            </a:r>
            <a:r>
              <a:rPr lang="de-DE" u="sng" dirty="0" smtClean="0">
                <a:latin typeface="Arial" panose="020B0604020202020204" pitchFamily="34" charset="0"/>
                <a:cs typeface="Arial" panose="020B0604020202020204" pitchFamily="34" charset="0"/>
              </a:rPr>
              <a:t>Orientierungsstufe</a:t>
            </a:r>
            <a:r>
              <a:rPr lang="de-DE" dirty="0" smtClean="0">
                <a:latin typeface="Arial" panose="020B0604020202020204" pitchFamily="34" charset="0"/>
                <a:cs typeface="Arial" panose="020B0604020202020204" pitchFamily="34" charset="0"/>
              </a:rPr>
              <a:t> (OS), </a:t>
            </a:r>
            <a:r>
              <a:rPr lang="de-DE" dirty="0">
                <a:latin typeface="Arial" panose="020B0604020202020204" pitchFamily="34" charset="0"/>
                <a:cs typeface="Arial" panose="020B0604020202020204" pitchFamily="34" charset="0"/>
              </a:rPr>
              <a:t>den </a:t>
            </a:r>
            <a:r>
              <a:rPr lang="de-DE" u="sng" dirty="0" smtClean="0">
                <a:latin typeface="Arial" panose="020B0604020202020204" pitchFamily="34" charset="0"/>
                <a:cs typeface="Arial" panose="020B0604020202020204" pitchFamily="34" charset="0"/>
              </a:rPr>
              <a:t>Hauptschulabschluss</a:t>
            </a:r>
            <a:r>
              <a:rPr lang="de-DE" dirty="0" smtClean="0">
                <a:latin typeface="Arial" panose="020B0604020202020204" pitchFamily="34" charset="0"/>
                <a:cs typeface="Arial" panose="020B0604020202020204" pitchFamily="34" charset="0"/>
              </a:rPr>
              <a:t> (HSA) </a:t>
            </a:r>
            <a:r>
              <a:rPr lang="de-DE" dirty="0">
                <a:latin typeface="Arial" panose="020B0604020202020204" pitchFamily="34" charset="0"/>
                <a:cs typeface="Arial" panose="020B0604020202020204" pitchFamily="34" charset="0"/>
              </a:rPr>
              <a:t>und den MSA.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zeigen </a:t>
            </a:r>
            <a:r>
              <a:rPr lang="de-DE" dirty="0">
                <a:latin typeface="Arial" panose="020B0604020202020204" pitchFamily="34" charset="0"/>
                <a:cs typeface="Arial" panose="020B0604020202020204" pitchFamily="34" charset="0"/>
              </a:rPr>
              <a:t>auf, </a:t>
            </a:r>
            <a:r>
              <a:rPr lang="de-DE" dirty="0" smtClean="0">
                <a:latin typeface="Arial" panose="020B0604020202020204" pitchFamily="34" charset="0"/>
                <a:cs typeface="Arial" panose="020B0604020202020204" pitchFamily="34" charset="0"/>
              </a:rPr>
              <a:t>an welchen Inhalten die </a:t>
            </a:r>
            <a:r>
              <a:rPr lang="de-DE" dirty="0">
                <a:latin typeface="Arial" panose="020B0604020202020204" pitchFamily="34" charset="0"/>
                <a:cs typeface="Arial" panose="020B0604020202020204" pitchFamily="34" charset="0"/>
              </a:rPr>
              <a:t>Kompetenzen bis zu der jeweiligen </a:t>
            </a:r>
            <a:r>
              <a:rPr lang="de-DE" dirty="0" smtClean="0">
                <a:latin typeface="Arial" panose="020B0604020202020204" pitchFamily="34" charset="0"/>
                <a:cs typeface="Arial" panose="020B0604020202020204" pitchFamily="34" charset="0"/>
              </a:rPr>
              <a:t>Standardstufe erworben </a:t>
            </a:r>
            <a:r>
              <a:rPr lang="de-DE" dirty="0">
                <a:latin typeface="Arial" panose="020B0604020202020204" pitchFamily="34" charset="0"/>
                <a:cs typeface="Arial" panose="020B0604020202020204" pitchFamily="34" charset="0"/>
              </a:rPr>
              <a:t>werden </a:t>
            </a: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daher der Begriff </a:t>
            </a:r>
            <a:r>
              <a:rPr lang="de-DE" dirty="0" smtClean="0">
                <a:latin typeface="Arial" panose="020B0604020202020204" pitchFamily="34" charset="0"/>
                <a:cs typeface="Arial" panose="020B0604020202020204" pitchFamily="34" charset="0"/>
              </a:rPr>
              <a:t>„inhaltsbezogene Kompetenzen“).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definieren die fachlichen Anforderungen an die Schülerinnen und Schüler </a:t>
            </a:r>
            <a:r>
              <a:rPr lang="de-DE" dirty="0" smtClean="0">
                <a:latin typeface="Arial" panose="020B0604020202020204" pitchFamily="34" charset="0"/>
                <a:cs typeface="Arial" panose="020B0604020202020204" pitchFamily="34" charset="0"/>
              </a:rPr>
              <a:t>und </a:t>
            </a:r>
            <a:r>
              <a:rPr lang="de-DE" dirty="0">
                <a:latin typeface="Arial" panose="020B0604020202020204" pitchFamily="34" charset="0"/>
                <a:cs typeface="Arial" panose="020B0604020202020204" pitchFamily="34" charset="0"/>
              </a:rPr>
              <a:t>legen möglichst konkret und präzise fest, über welche fachlichen Kompetenzen die Schülerinnen und Schüler am Ende der jeweiligen </a:t>
            </a:r>
            <a:r>
              <a:rPr lang="de-DE" dirty="0" smtClean="0">
                <a:latin typeface="Arial" panose="020B0604020202020204" pitchFamily="34" charset="0"/>
                <a:cs typeface="Arial" panose="020B0604020202020204" pitchFamily="34" charset="0"/>
              </a:rPr>
              <a:t>Standardstufe </a:t>
            </a:r>
            <a:r>
              <a:rPr lang="de-DE" dirty="0">
                <a:latin typeface="Arial" panose="020B0604020202020204" pitchFamily="34" charset="0"/>
                <a:cs typeface="Arial" panose="020B0604020202020204" pitchFamily="34" charset="0"/>
              </a:rPr>
              <a:t>verfügen sollen. </a:t>
            </a:r>
            <a:endParaRPr lang="de-DE"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79009" y="282775"/>
            <a:ext cx="475921" cy="153888"/>
          </a:xfrm>
        </p:spPr>
        <p:txBody>
          <a:bodyPr/>
          <a:lstStyle/>
          <a:p>
            <a:r>
              <a:rPr lang="de-DE" dirty="0" smtClean="0">
                <a:solidFill>
                  <a:srgbClr val="000000"/>
                </a:solidFill>
              </a:rPr>
              <a:t>Seite </a:t>
            </a:r>
            <a:fld id="{F8FF1768-1DF2-410F-ABF6-E09C1CB8A556}" type="slidenum">
              <a:rPr lang="de-DE" smtClean="0">
                <a:solidFill>
                  <a:srgbClr val="000000"/>
                </a:solidFill>
              </a:rPr>
              <a:pPr/>
              <a:t>10</a:t>
            </a:fld>
            <a:endParaRPr lang="de-DE" dirty="0">
              <a:solidFill>
                <a:srgbClr val="000000"/>
              </a:solidFill>
            </a:endParaRPr>
          </a:p>
        </p:txBody>
      </p:sp>
    </p:spTree>
    <p:extLst>
      <p:ext uri="{BB962C8B-B14F-4D97-AF65-F5344CB8AC3E}">
        <p14:creationId xmlns:p14="http://schemas.microsoft.com/office/powerpoint/2010/main" val="350234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0CA8A020-AB33-4467-9978-A1CA164F0858}"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7441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B24D8CCB-ED7D-4B67-8EFB-5C66A7A8E17D}"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9808685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2941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32901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3050" y="128588"/>
            <a:ext cx="2054225" cy="60721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8588"/>
            <a:ext cx="6013450" cy="60721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EF5D3DC9-DE28-4935-9AFE-7698FF5D86D5}"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27634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C74917F8-2FE3-46AD-9FB0-F7F1ACE69F5A}" type="slidenum">
              <a:rPr lang="de-DE" altLang="de-DE"/>
              <a:pPr>
                <a:defRPr/>
              </a:pPr>
              <a:t>‹Nr.›</a:t>
            </a:fld>
            <a:endParaRPr lang="de-DE" altLang="de-DE"/>
          </a:p>
        </p:txBody>
      </p:sp>
    </p:spTree>
    <p:extLst>
      <p:ext uri="{BB962C8B-B14F-4D97-AF65-F5344CB8AC3E}">
        <p14:creationId xmlns:p14="http://schemas.microsoft.com/office/powerpoint/2010/main" val="57207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009C2255-8669-4691-9089-DDDB8172D366}" type="slidenum">
              <a:rPr lang="de-DE" altLang="de-DE"/>
              <a:pPr>
                <a:defRPr/>
              </a:pPr>
              <a:t>‹Nr.›</a:t>
            </a:fld>
            <a:endParaRPr lang="de-DE" altLang="de-DE"/>
          </a:p>
        </p:txBody>
      </p:sp>
    </p:spTree>
    <p:extLst>
      <p:ext uri="{BB962C8B-B14F-4D97-AF65-F5344CB8AC3E}">
        <p14:creationId xmlns:p14="http://schemas.microsoft.com/office/powerpoint/2010/main" val="205210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6517CBA3-EE2C-430F-8F0E-C24064883722}" type="slidenum">
              <a:rPr lang="de-DE" altLang="de-DE"/>
              <a:pPr>
                <a:defRPr/>
              </a:pPr>
              <a:t>‹Nr.›</a:t>
            </a:fld>
            <a:endParaRPr lang="de-DE" altLang="de-DE"/>
          </a:p>
        </p:txBody>
      </p:sp>
    </p:spTree>
    <p:extLst>
      <p:ext uri="{BB962C8B-B14F-4D97-AF65-F5344CB8AC3E}">
        <p14:creationId xmlns:p14="http://schemas.microsoft.com/office/powerpoint/2010/main" val="289011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4963"/>
            <a:ext cx="3941763" cy="45069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51363" y="1604963"/>
            <a:ext cx="3943350" cy="45069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idx="11"/>
          </p:nvPr>
        </p:nvSpPr>
        <p:spPr>
          <a:ln/>
        </p:spPr>
        <p:txBody>
          <a:bodyPr/>
          <a:lstStyle>
            <a:lvl1pPr>
              <a:defRPr/>
            </a:lvl1pPr>
          </a:lstStyle>
          <a:p>
            <a:pPr>
              <a:defRPr/>
            </a:pPr>
            <a:endParaRPr lang="de-DE" altLang="de-DE"/>
          </a:p>
        </p:txBody>
      </p:sp>
      <p:sp>
        <p:nvSpPr>
          <p:cNvPr id="7" name="Rectangle 13"/>
          <p:cNvSpPr>
            <a:spLocks noGrp="1" noChangeArrowheads="1"/>
          </p:cNvSpPr>
          <p:nvPr>
            <p:ph type="sldNum" idx="12"/>
          </p:nvPr>
        </p:nvSpPr>
        <p:spPr>
          <a:ln/>
        </p:spPr>
        <p:txBody>
          <a:bodyPr/>
          <a:lstStyle>
            <a:lvl1pPr>
              <a:defRPr/>
            </a:lvl1pPr>
          </a:lstStyle>
          <a:p>
            <a:pPr>
              <a:defRPr/>
            </a:pPr>
            <a:fld id="{9547B6FD-7F15-4630-B2FB-0C81D059F3B7}" type="slidenum">
              <a:rPr lang="de-DE" altLang="de-DE"/>
              <a:pPr>
                <a:defRPr/>
              </a:pPr>
              <a:t>‹Nr.›</a:t>
            </a:fld>
            <a:endParaRPr lang="de-DE" altLang="de-DE"/>
          </a:p>
        </p:txBody>
      </p:sp>
    </p:spTree>
    <p:extLst>
      <p:ext uri="{BB962C8B-B14F-4D97-AF65-F5344CB8AC3E}">
        <p14:creationId xmlns:p14="http://schemas.microsoft.com/office/powerpoint/2010/main" val="205231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idx="10"/>
          </p:nvPr>
        </p:nvSpPr>
        <p:spPr>
          <a:ln/>
        </p:spPr>
        <p:txBody>
          <a:bodyPr/>
          <a:lstStyle>
            <a:lvl1pPr>
              <a:defRPr/>
            </a:lvl1pPr>
          </a:lstStyle>
          <a:p>
            <a:pPr>
              <a:defRPr/>
            </a:pPr>
            <a:endParaRPr lang="de-DE" altLang="de-DE"/>
          </a:p>
        </p:txBody>
      </p:sp>
      <p:sp>
        <p:nvSpPr>
          <p:cNvPr id="8" name="Rectangle 12"/>
          <p:cNvSpPr>
            <a:spLocks noGrp="1" noChangeArrowheads="1"/>
          </p:cNvSpPr>
          <p:nvPr>
            <p:ph type="ftr" idx="11"/>
          </p:nvPr>
        </p:nvSpPr>
        <p:spPr>
          <a:ln/>
        </p:spPr>
        <p:txBody>
          <a:bodyPr/>
          <a:lstStyle>
            <a:lvl1pPr>
              <a:defRPr/>
            </a:lvl1pPr>
          </a:lstStyle>
          <a:p>
            <a:pPr>
              <a:defRPr/>
            </a:pPr>
            <a:endParaRPr lang="de-DE" altLang="de-DE"/>
          </a:p>
        </p:txBody>
      </p:sp>
      <p:sp>
        <p:nvSpPr>
          <p:cNvPr id="9" name="Rectangle 13"/>
          <p:cNvSpPr>
            <a:spLocks noGrp="1" noChangeArrowheads="1"/>
          </p:cNvSpPr>
          <p:nvPr>
            <p:ph type="sldNum" idx="12"/>
          </p:nvPr>
        </p:nvSpPr>
        <p:spPr>
          <a:ln/>
        </p:spPr>
        <p:txBody>
          <a:bodyPr/>
          <a:lstStyle>
            <a:lvl1pPr>
              <a:defRPr/>
            </a:lvl1pPr>
          </a:lstStyle>
          <a:p>
            <a:pPr>
              <a:defRPr/>
            </a:pPr>
            <a:fld id="{BEF82714-334B-43FF-9AF5-997C46A8D571}" type="slidenum">
              <a:rPr lang="de-DE" altLang="de-DE"/>
              <a:pPr>
                <a:defRPr/>
              </a:pPr>
              <a:t>‹Nr.›</a:t>
            </a:fld>
            <a:endParaRPr lang="de-DE" altLang="de-DE"/>
          </a:p>
        </p:txBody>
      </p:sp>
    </p:spTree>
    <p:extLst>
      <p:ext uri="{BB962C8B-B14F-4D97-AF65-F5344CB8AC3E}">
        <p14:creationId xmlns:p14="http://schemas.microsoft.com/office/powerpoint/2010/main" val="255246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idx="10"/>
          </p:nvPr>
        </p:nvSpPr>
        <p:spPr>
          <a:ln/>
        </p:spPr>
        <p:txBody>
          <a:bodyPr/>
          <a:lstStyle>
            <a:lvl1pPr>
              <a:defRPr/>
            </a:lvl1pPr>
          </a:lstStyle>
          <a:p>
            <a:pPr>
              <a:defRPr/>
            </a:pPr>
            <a:endParaRPr lang="de-DE" altLang="de-DE"/>
          </a:p>
        </p:txBody>
      </p:sp>
      <p:sp>
        <p:nvSpPr>
          <p:cNvPr id="4" name="Rectangle 12"/>
          <p:cNvSpPr>
            <a:spLocks noGrp="1" noChangeArrowheads="1"/>
          </p:cNvSpPr>
          <p:nvPr>
            <p:ph type="ftr" idx="11"/>
          </p:nvPr>
        </p:nvSpPr>
        <p:spPr>
          <a:ln/>
        </p:spPr>
        <p:txBody>
          <a:bodyPr/>
          <a:lstStyle>
            <a:lvl1pPr>
              <a:defRPr/>
            </a:lvl1pPr>
          </a:lstStyle>
          <a:p>
            <a:pPr>
              <a:defRPr/>
            </a:pPr>
            <a:endParaRPr lang="de-DE" altLang="de-DE"/>
          </a:p>
        </p:txBody>
      </p:sp>
      <p:sp>
        <p:nvSpPr>
          <p:cNvPr id="5" name="Rectangle 13"/>
          <p:cNvSpPr>
            <a:spLocks noGrp="1" noChangeArrowheads="1"/>
          </p:cNvSpPr>
          <p:nvPr>
            <p:ph type="sldNum" idx="12"/>
          </p:nvPr>
        </p:nvSpPr>
        <p:spPr>
          <a:ln/>
        </p:spPr>
        <p:txBody>
          <a:bodyPr/>
          <a:lstStyle>
            <a:lvl1pPr>
              <a:defRPr/>
            </a:lvl1pPr>
          </a:lstStyle>
          <a:p>
            <a:pPr>
              <a:defRPr/>
            </a:pPr>
            <a:fld id="{E6D511BC-4A6C-46B1-B3D4-79512F1EDF34}" type="slidenum">
              <a:rPr lang="de-DE" altLang="de-DE"/>
              <a:pPr>
                <a:defRPr/>
              </a:pPr>
              <a:t>‹Nr.›</a:t>
            </a:fld>
            <a:endParaRPr lang="de-DE" altLang="de-DE"/>
          </a:p>
        </p:txBody>
      </p:sp>
    </p:spTree>
    <p:extLst>
      <p:ext uri="{BB962C8B-B14F-4D97-AF65-F5344CB8AC3E}">
        <p14:creationId xmlns:p14="http://schemas.microsoft.com/office/powerpoint/2010/main" val="2169737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de-DE" altLang="de-DE"/>
          </a:p>
        </p:txBody>
      </p:sp>
      <p:sp>
        <p:nvSpPr>
          <p:cNvPr id="3" name="Rectangle 12"/>
          <p:cNvSpPr>
            <a:spLocks noGrp="1" noChangeArrowheads="1"/>
          </p:cNvSpPr>
          <p:nvPr>
            <p:ph type="ftr" idx="11"/>
          </p:nvPr>
        </p:nvSpPr>
        <p:spPr>
          <a:ln/>
        </p:spPr>
        <p:txBody>
          <a:bodyPr/>
          <a:lstStyle>
            <a:lvl1pPr>
              <a:defRPr/>
            </a:lvl1pPr>
          </a:lstStyle>
          <a:p>
            <a:pPr>
              <a:defRPr/>
            </a:pPr>
            <a:endParaRPr lang="de-DE" altLang="de-DE"/>
          </a:p>
        </p:txBody>
      </p:sp>
      <p:sp>
        <p:nvSpPr>
          <p:cNvPr id="4" name="Rectangle 13"/>
          <p:cNvSpPr>
            <a:spLocks noGrp="1" noChangeArrowheads="1"/>
          </p:cNvSpPr>
          <p:nvPr>
            <p:ph type="sldNum" idx="12"/>
          </p:nvPr>
        </p:nvSpPr>
        <p:spPr>
          <a:ln/>
        </p:spPr>
        <p:txBody>
          <a:bodyPr/>
          <a:lstStyle>
            <a:lvl1pPr>
              <a:defRPr/>
            </a:lvl1pPr>
          </a:lstStyle>
          <a:p>
            <a:pPr>
              <a:defRPr/>
            </a:pPr>
            <a:fld id="{1CB84E19-F44C-4ADE-AFB0-373690873F58}" type="slidenum">
              <a:rPr lang="de-DE" altLang="de-DE"/>
              <a:pPr>
                <a:defRPr/>
              </a:pPr>
              <a:t>‹Nr.›</a:t>
            </a:fld>
            <a:endParaRPr lang="de-DE" altLang="de-DE"/>
          </a:p>
        </p:txBody>
      </p:sp>
    </p:spTree>
    <p:extLst>
      <p:ext uri="{BB962C8B-B14F-4D97-AF65-F5344CB8AC3E}">
        <p14:creationId xmlns:p14="http://schemas.microsoft.com/office/powerpoint/2010/main" val="359602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1"/>
          <p:cNvSpPr>
            <a:spLocks noGrp="1" noChangeArrowheads="1"/>
          </p:cNvSpPr>
          <p:nvPr>
            <p:ph type="dt"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idx="11"/>
          </p:nvPr>
        </p:nvSpPr>
        <p:spPr>
          <a:ln/>
        </p:spPr>
        <p:txBody>
          <a:bodyPr/>
          <a:lstStyle>
            <a:lvl1pPr>
              <a:defRPr/>
            </a:lvl1pPr>
          </a:lstStyle>
          <a:p>
            <a:pPr>
              <a:defRPr/>
            </a:pPr>
            <a:endParaRPr lang="de-DE" altLang="de-DE"/>
          </a:p>
        </p:txBody>
      </p:sp>
      <p:sp>
        <p:nvSpPr>
          <p:cNvPr id="7" name="Rectangle 13"/>
          <p:cNvSpPr>
            <a:spLocks noGrp="1" noChangeArrowheads="1"/>
          </p:cNvSpPr>
          <p:nvPr>
            <p:ph type="sldNum" idx="12"/>
          </p:nvPr>
        </p:nvSpPr>
        <p:spPr>
          <a:ln/>
        </p:spPr>
        <p:txBody>
          <a:bodyPr/>
          <a:lstStyle>
            <a:lvl1pPr>
              <a:defRPr/>
            </a:lvl1pPr>
          </a:lstStyle>
          <a:p>
            <a:pPr>
              <a:defRPr/>
            </a:pPr>
            <a:fld id="{5B2019D1-A231-4B40-8E59-B3AF3EF054AD}" type="slidenum">
              <a:rPr lang="de-DE" altLang="de-DE"/>
              <a:pPr>
                <a:defRPr/>
              </a:pPr>
              <a:t>‹Nr.›</a:t>
            </a:fld>
            <a:endParaRPr lang="de-DE" altLang="de-DE"/>
          </a:p>
        </p:txBody>
      </p:sp>
    </p:spTree>
    <p:extLst>
      <p:ext uri="{BB962C8B-B14F-4D97-AF65-F5344CB8AC3E}">
        <p14:creationId xmlns:p14="http://schemas.microsoft.com/office/powerpoint/2010/main" val="191143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FCA98FE3-266B-43FB-B885-528DB76DA460}"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536286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1"/>
          <p:cNvSpPr>
            <a:spLocks noGrp="1" noChangeArrowheads="1"/>
          </p:cNvSpPr>
          <p:nvPr>
            <p:ph type="dt" idx="10"/>
          </p:nvPr>
        </p:nvSpPr>
        <p:spPr>
          <a:ln/>
        </p:spPr>
        <p:txBody>
          <a:bodyPr/>
          <a:lstStyle>
            <a:lvl1pPr>
              <a:defRPr/>
            </a:lvl1pPr>
          </a:lstStyle>
          <a:p>
            <a:pPr>
              <a:defRPr/>
            </a:pPr>
            <a:endParaRPr lang="de-DE" altLang="de-DE"/>
          </a:p>
        </p:txBody>
      </p:sp>
      <p:sp>
        <p:nvSpPr>
          <p:cNvPr id="6" name="Rectangle 12"/>
          <p:cNvSpPr>
            <a:spLocks noGrp="1" noChangeArrowheads="1"/>
          </p:cNvSpPr>
          <p:nvPr>
            <p:ph type="ftr" idx="11"/>
          </p:nvPr>
        </p:nvSpPr>
        <p:spPr>
          <a:ln/>
        </p:spPr>
        <p:txBody>
          <a:bodyPr/>
          <a:lstStyle>
            <a:lvl1pPr>
              <a:defRPr/>
            </a:lvl1pPr>
          </a:lstStyle>
          <a:p>
            <a:pPr>
              <a:defRPr/>
            </a:pPr>
            <a:endParaRPr lang="de-DE" altLang="de-DE"/>
          </a:p>
        </p:txBody>
      </p:sp>
      <p:sp>
        <p:nvSpPr>
          <p:cNvPr id="7" name="Rectangle 13"/>
          <p:cNvSpPr>
            <a:spLocks noGrp="1" noChangeArrowheads="1"/>
          </p:cNvSpPr>
          <p:nvPr>
            <p:ph type="sldNum" idx="12"/>
          </p:nvPr>
        </p:nvSpPr>
        <p:spPr>
          <a:ln/>
        </p:spPr>
        <p:txBody>
          <a:bodyPr/>
          <a:lstStyle>
            <a:lvl1pPr>
              <a:defRPr/>
            </a:lvl1pPr>
          </a:lstStyle>
          <a:p>
            <a:pPr>
              <a:defRPr/>
            </a:pPr>
            <a:fld id="{35D59DB4-FB8A-4A1D-BE42-8B70A097A379}" type="slidenum">
              <a:rPr lang="de-DE" altLang="de-DE"/>
              <a:pPr>
                <a:defRPr/>
              </a:pPr>
              <a:t>‹Nr.›</a:t>
            </a:fld>
            <a:endParaRPr lang="de-DE" altLang="de-DE"/>
          </a:p>
        </p:txBody>
      </p:sp>
    </p:spTree>
    <p:extLst>
      <p:ext uri="{BB962C8B-B14F-4D97-AF65-F5344CB8AC3E}">
        <p14:creationId xmlns:p14="http://schemas.microsoft.com/office/powerpoint/2010/main" val="481633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263D08C9-D25D-40F1-8721-58E2BF3DA5BB}" type="slidenum">
              <a:rPr lang="de-DE" altLang="de-DE"/>
              <a:pPr>
                <a:defRPr/>
              </a:pPr>
              <a:t>‹Nr.›</a:t>
            </a:fld>
            <a:endParaRPr lang="de-DE" altLang="de-DE"/>
          </a:p>
        </p:txBody>
      </p:sp>
    </p:spTree>
    <p:extLst>
      <p:ext uri="{BB962C8B-B14F-4D97-AF65-F5344CB8AC3E}">
        <p14:creationId xmlns:p14="http://schemas.microsoft.com/office/powerpoint/2010/main" val="3655178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6525" y="1604963"/>
            <a:ext cx="2008188" cy="45069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4963"/>
            <a:ext cx="5876925" cy="45069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idx="10"/>
          </p:nvPr>
        </p:nvSpPr>
        <p:spPr>
          <a:ln/>
        </p:spPr>
        <p:txBody>
          <a:bodyPr/>
          <a:lstStyle>
            <a:lvl1pPr>
              <a:defRPr/>
            </a:lvl1pPr>
          </a:lstStyle>
          <a:p>
            <a:pPr>
              <a:defRPr/>
            </a:pPr>
            <a:endParaRPr lang="de-DE" altLang="de-DE"/>
          </a:p>
        </p:txBody>
      </p:sp>
      <p:sp>
        <p:nvSpPr>
          <p:cNvPr id="5" name="Rectangle 12"/>
          <p:cNvSpPr>
            <a:spLocks noGrp="1" noChangeArrowheads="1"/>
          </p:cNvSpPr>
          <p:nvPr>
            <p:ph type="ftr" idx="11"/>
          </p:nvPr>
        </p:nvSpPr>
        <p:spPr>
          <a:ln/>
        </p:spPr>
        <p:txBody>
          <a:bodyPr/>
          <a:lstStyle>
            <a:lvl1pPr>
              <a:defRPr/>
            </a:lvl1pPr>
          </a:lstStyle>
          <a:p>
            <a:pPr>
              <a:defRPr/>
            </a:pPr>
            <a:endParaRPr lang="de-DE" altLang="de-DE"/>
          </a:p>
        </p:txBody>
      </p:sp>
      <p:sp>
        <p:nvSpPr>
          <p:cNvPr id="6" name="Rectangle 13"/>
          <p:cNvSpPr>
            <a:spLocks noGrp="1" noChangeArrowheads="1"/>
          </p:cNvSpPr>
          <p:nvPr>
            <p:ph type="sldNum" idx="12"/>
          </p:nvPr>
        </p:nvSpPr>
        <p:spPr>
          <a:ln/>
        </p:spPr>
        <p:txBody>
          <a:bodyPr/>
          <a:lstStyle>
            <a:lvl1pPr>
              <a:defRPr/>
            </a:lvl1pPr>
          </a:lstStyle>
          <a:p>
            <a:pPr>
              <a:defRPr/>
            </a:pPr>
            <a:fld id="{D75F519B-3902-4A93-9A56-98726A97B3EC}" type="slidenum">
              <a:rPr lang="de-DE" altLang="de-DE"/>
              <a:pPr>
                <a:defRPr/>
              </a:pPr>
              <a:t>‹Nr.›</a:t>
            </a:fld>
            <a:endParaRPr lang="de-DE" altLang="de-DE"/>
          </a:p>
        </p:txBody>
      </p:sp>
    </p:spTree>
    <p:extLst>
      <p:ext uri="{BB962C8B-B14F-4D97-AF65-F5344CB8AC3E}">
        <p14:creationId xmlns:p14="http://schemas.microsoft.com/office/powerpoint/2010/main" val="270849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1736725"/>
            <a:ext cx="7762875" cy="1911350"/>
          </a:xfrm>
        </p:spPr>
        <p:txBody>
          <a:bodyPr/>
          <a:lstStyle/>
          <a:p>
            <a:r>
              <a:rPr lang="de-DE" smtClean="0"/>
              <a:t>Titelmasterformat durch Klicken bearbeiten</a:t>
            </a:r>
            <a:endParaRPr lang="de-DE"/>
          </a:p>
        </p:txBody>
      </p:sp>
      <p:sp>
        <p:nvSpPr>
          <p:cNvPr id="3" name="Rectangle 11"/>
          <p:cNvSpPr>
            <a:spLocks noGrp="1" noChangeArrowheads="1"/>
          </p:cNvSpPr>
          <p:nvPr>
            <p:ph type="dt" idx="10"/>
          </p:nvPr>
        </p:nvSpPr>
        <p:spPr>
          <a:ln/>
        </p:spPr>
        <p:txBody>
          <a:bodyPr/>
          <a:lstStyle>
            <a:lvl1pPr>
              <a:defRPr/>
            </a:lvl1pPr>
          </a:lstStyle>
          <a:p>
            <a:pPr>
              <a:defRPr/>
            </a:pPr>
            <a:endParaRPr lang="de-DE" altLang="de-DE"/>
          </a:p>
        </p:txBody>
      </p:sp>
      <p:sp>
        <p:nvSpPr>
          <p:cNvPr id="4" name="Rectangle 12"/>
          <p:cNvSpPr>
            <a:spLocks noGrp="1" noChangeArrowheads="1"/>
          </p:cNvSpPr>
          <p:nvPr>
            <p:ph type="ftr" idx="11"/>
          </p:nvPr>
        </p:nvSpPr>
        <p:spPr>
          <a:ln/>
        </p:spPr>
        <p:txBody>
          <a:bodyPr/>
          <a:lstStyle>
            <a:lvl1pPr>
              <a:defRPr/>
            </a:lvl1pPr>
          </a:lstStyle>
          <a:p>
            <a:pPr>
              <a:defRPr/>
            </a:pPr>
            <a:endParaRPr lang="de-DE" altLang="de-DE"/>
          </a:p>
        </p:txBody>
      </p:sp>
      <p:sp>
        <p:nvSpPr>
          <p:cNvPr id="5" name="Rectangle 13"/>
          <p:cNvSpPr>
            <a:spLocks noGrp="1" noChangeArrowheads="1"/>
          </p:cNvSpPr>
          <p:nvPr>
            <p:ph type="sldNum" idx="12"/>
          </p:nvPr>
        </p:nvSpPr>
        <p:spPr>
          <a:ln/>
        </p:spPr>
        <p:txBody>
          <a:bodyPr/>
          <a:lstStyle>
            <a:lvl1pPr>
              <a:defRPr/>
            </a:lvl1pPr>
          </a:lstStyle>
          <a:p>
            <a:pPr>
              <a:defRPr/>
            </a:pPr>
            <a:fld id="{98F721B3-BE21-4491-B831-807B5124804F}" type="slidenum">
              <a:rPr lang="de-DE" altLang="de-DE"/>
              <a:pPr>
                <a:defRPr/>
              </a:pPr>
              <a:t>‹Nr.›</a:t>
            </a:fld>
            <a:endParaRPr lang="de-DE" altLang="de-DE"/>
          </a:p>
        </p:txBody>
      </p:sp>
    </p:spTree>
    <p:extLst>
      <p:ext uri="{BB962C8B-B14F-4D97-AF65-F5344CB8AC3E}">
        <p14:creationId xmlns:p14="http://schemas.microsoft.com/office/powerpoint/2010/main" val="2549615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2964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3933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40505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9388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18091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32612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1"/>
          <p:cNvSpPr>
            <a:spLocks noGrp="1" noChangeArrowheads="1"/>
          </p:cNvSpPr>
          <p:nvPr>
            <p:ph type="dt" idx="10"/>
          </p:nvPr>
        </p:nvSpPr>
        <p:spPr>
          <a:ln/>
        </p:spPr>
        <p:txBody>
          <a:bodyPr/>
          <a:lstStyle>
            <a:lvl1pPr>
              <a:defRPr/>
            </a:lvl1pPr>
          </a:lstStyle>
          <a:p>
            <a:pPr>
              <a:defRPr/>
            </a:pPr>
            <a:endParaRPr lang="de-DE" altLang="de-DE"/>
          </a:p>
        </p:txBody>
      </p:sp>
      <p:sp>
        <p:nvSpPr>
          <p:cNvPr id="5" name="Rectangle 2"/>
          <p:cNvSpPr>
            <a:spLocks noGrp="1" noChangeArrowheads="1"/>
          </p:cNvSpPr>
          <p:nvPr>
            <p:ph type="sldNum" idx="11"/>
          </p:nvPr>
        </p:nvSpPr>
        <p:spPr>
          <a:ln/>
        </p:spPr>
        <p:txBody>
          <a:bodyPr/>
          <a:lstStyle>
            <a:lvl1pPr>
              <a:defRPr/>
            </a:lvl1pPr>
          </a:lstStyle>
          <a:p>
            <a:pPr>
              <a:defRPr/>
            </a:pPr>
            <a:fld id="{951475AE-E3CA-4188-8B32-AC2BAF8E7FF0}" type="slidenum">
              <a:rPr lang="de-DE" altLang="de-DE"/>
              <a:pPr>
                <a:defRPr/>
              </a:pPr>
              <a:t>‹Nr.›</a:t>
            </a:fld>
            <a:endParaRPr lang="de-DE" altLang="de-DE"/>
          </a:p>
        </p:txBody>
      </p:sp>
      <p:sp>
        <p:nvSpPr>
          <p:cNvPr id="6"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5988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18105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60129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517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89731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718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0909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3592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9334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14856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372294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3838" cy="4600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3438" y="1600200"/>
            <a:ext cx="4033837" cy="4600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
          <p:cNvSpPr>
            <a:spLocks noGrp="1" noChangeArrowheads="1"/>
          </p:cNvSpPr>
          <p:nvPr>
            <p:ph type="dt" idx="10"/>
          </p:nvPr>
        </p:nvSpPr>
        <p:spPr>
          <a:ln/>
        </p:spPr>
        <p:txBody>
          <a:bodyPr/>
          <a:lstStyle>
            <a:lvl1pPr>
              <a:defRPr/>
            </a:lvl1pPr>
          </a:lstStyle>
          <a:p>
            <a:pPr>
              <a:defRPr/>
            </a:pPr>
            <a:endParaRPr lang="de-DE" altLang="de-DE"/>
          </a:p>
        </p:txBody>
      </p:sp>
      <p:sp>
        <p:nvSpPr>
          <p:cNvPr id="6" name="Rectangle 2"/>
          <p:cNvSpPr>
            <a:spLocks noGrp="1" noChangeArrowheads="1"/>
          </p:cNvSpPr>
          <p:nvPr>
            <p:ph type="sldNum" idx="11"/>
          </p:nvPr>
        </p:nvSpPr>
        <p:spPr>
          <a:ln/>
        </p:spPr>
        <p:txBody>
          <a:bodyPr/>
          <a:lstStyle>
            <a:lvl1pPr>
              <a:defRPr/>
            </a:lvl1pPr>
          </a:lstStyle>
          <a:p>
            <a:pPr>
              <a:defRPr/>
            </a:pPr>
            <a:fld id="{ADE98962-D7CC-4C3C-A98D-3DEFBF7B6DFD}" type="slidenum">
              <a:rPr lang="de-DE" altLang="de-DE"/>
              <a:pPr>
                <a:defRPr/>
              </a:pPr>
              <a:t>‹Nr.›</a:t>
            </a:fld>
            <a:endParaRPr lang="de-DE" altLang="de-DE"/>
          </a:p>
        </p:txBody>
      </p:sp>
      <p:sp>
        <p:nvSpPr>
          <p:cNvPr id="7"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97844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99608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42793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547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23293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9326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58774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543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81683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946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5313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
          <p:cNvSpPr>
            <a:spLocks noGrp="1" noChangeArrowheads="1"/>
          </p:cNvSpPr>
          <p:nvPr>
            <p:ph type="dt" idx="10"/>
          </p:nvPr>
        </p:nvSpPr>
        <p:spPr>
          <a:ln/>
        </p:spPr>
        <p:txBody>
          <a:bodyPr/>
          <a:lstStyle>
            <a:lvl1pPr>
              <a:defRPr/>
            </a:lvl1pPr>
          </a:lstStyle>
          <a:p>
            <a:pPr>
              <a:defRPr/>
            </a:pPr>
            <a:endParaRPr lang="de-DE" altLang="de-DE"/>
          </a:p>
        </p:txBody>
      </p:sp>
      <p:sp>
        <p:nvSpPr>
          <p:cNvPr id="8" name="Rectangle 2"/>
          <p:cNvSpPr>
            <a:spLocks noGrp="1" noChangeArrowheads="1"/>
          </p:cNvSpPr>
          <p:nvPr>
            <p:ph type="sldNum" idx="11"/>
          </p:nvPr>
        </p:nvSpPr>
        <p:spPr>
          <a:ln/>
        </p:spPr>
        <p:txBody>
          <a:bodyPr/>
          <a:lstStyle>
            <a:lvl1pPr>
              <a:defRPr/>
            </a:lvl1pPr>
          </a:lstStyle>
          <a:p>
            <a:pPr>
              <a:defRPr/>
            </a:pPr>
            <a:fld id="{3C7C9DCF-3BDC-4751-9940-3AB90EF832CD}" type="slidenum">
              <a:rPr lang="de-DE" altLang="de-DE"/>
              <a:pPr>
                <a:defRPr/>
              </a:pPr>
              <a:t>‹Nr.›</a:t>
            </a:fld>
            <a:endParaRPr lang="de-DE" altLang="de-DE"/>
          </a:p>
        </p:txBody>
      </p:sp>
      <p:sp>
        <p:nvSpPr>
          <p:cNvPr id="9"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302102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16588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32734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28693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5644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7826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0322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75808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3549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27492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3504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
          <p:cNvSpPr>
            <a:spLocks noGrp="1" noChangeArrowheads="1"/>
          </p:cNvSpPr>
          <p:nvPr>
            <p:ph type="dt" idx="10"/>
          </p:nvPr>
        </p:nvSpPr>
        <p:spPr>
          <a:ln/>
        </p:spPr>
        <p:txBody>
          <a:bodyPr/>
          <a:lstStyle>
            <a:lvl1pPr>
              <a:defRPr/>
            </a:lvl1pPr>
          </a:lstStyle>
          <a:p>
            <a:pPr>
              <a:defRPr/>
            </a:pPr>
            <a:endParaRPr lang="de-DE" altLang="de-DE"/>
          </a:p>
        </p:txBody>
      </p:sp>
      <p:sp>
        <p:nvSpPr>
          <p:cNvPr id="4" name="Rectangle 2"/>
          <p:cNvSpPr>
            <a:spLocks noGrp="1" noChangeArrowheads="1"/>
          </p:cNvSpPr>
          <p:nvPr>
            <p:ph type="sldNum" idx="11"/>
          </p:nvPr>
        </p:nvSpPr>
        <p:spPr>
          <a:ln/>
        </p:spPr>
        <p:txBody>
          <a:bodyPr/>
          <a:lstStyle>
            <a:lvl1pPr>
              <a:defRPr/>
            </a:lvl1pPr>
          </a:lstStyle>
          <a:p>
            <a:pPr>
              <a:defRPr/>
            </a:pPr>
            <a:fld id="{BB9B48F6-9B06-4CEB-ABED-241FD4573130}" type="slidenum">
              <a:rPr lang="de-DE" altLang="de-DE"/>
              <a:pPr>
                <a:defRPr/>
              </a:pPr>
              <a:t>‹Nr.›</a:t>
            </a:fld>
            <a:endParaRPr lang="de-DE" altLang="de-DE"/>
          </a:p>
        </p:txBody>
      </p:sp>
      <p:sp>
        <p:nvSpPr>
          <p:cNvPr id="5"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3275811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17099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99755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111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5945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14889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18402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6441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74642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0083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0114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endParaRPr lang="de-DE" altLang="de-DE"/>
          </a:p>
        </p:txBody>
      </p:sp>
      <p:sp>
        <p:nvSpPr>
          <p:cNvPr id="3" name="Rectangle 2"/>
          <p:cNvSpPr>
            <a:spLocks noGrp="1" noChangeArrowheads="1"/>
          </p:cNvSpPr>
          <p:nvPr>
            <p:ph type="sldNum" idx="11"/>
          </p:nvPr>
        </p:nvSpPr>
        <p:spPr>
          <a:ln/>
        </p:spPr>
        <p:txBody>
          <a:bodyPr/>
          <a:lstStyle>
            <a:lvl1pPr>
              <a:defRPr/>
            </a:lvl1pPr>
          </a:lstStyle>
          <a:p>
            <a:pPr>
              <a:defRPr/>
            </a:pPr>
            <a:fld id="{5CCEC223-F748-4296-90A3-213E59475E00}" type="slidenum">
              <a:rPr lang="de-DE" altLang="de-DE"/>
              <a:pPr>
                <a:defRPr/>
              </a:pPr>
              <a:t>‹Nr.›</a:t>
            </a:fld>
            <a:endParaRPr lang="de-DE" altLang="de-DE"/>
          </a:p>
        </p:txBody>
      </p:sp>
      <p:sp>
        <p:nvSpPr>
          <p:cNvPr id="4"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1634404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0971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6555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2184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00016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1428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10552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0521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32173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18637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9082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
          <p:cNvSpPr>
            <a:spLocks noGrp="1" noChangeArrowheads="1"/>
          </p:cNvSpPr>
          <p:nvPr>
            <p:ph type="dt" idx="10"/>
          </p:nvPr>
        </p:nvSpPr>
        <p:spPr>
          <a:ln/>
        </p:spPr>
        <p:txBody>
          <a:bodyPr/>
          <a:lstStyle>
            <a:lvl1pPr>
              <a:defRPr/>
            </a:lvl1pPr>
          </a:lstStyle>
          <a:p>
            <a:pPr>
              <a:defRPr/>
            </a:pPr>
            <a:endParaRPr lang="de-DE" altLang="de-DE"/>
          </a:p>
        </p:txBody>
      </p:sp>
      <p:sp>
        <p:nvSpPr>
          <p:cNvPr id="6" name="Rectangle 2"/>
          <p:cNvSpPr>
            <a:spLocks noGrp="1" noChangeArrowheads="1"/>
          </p:cNvSpPr>
          <p:nvPr>
            <p:ph type="sldNum" idx="11"/>
          </p:nvPr>
        </p:nvSpPr>
        <p:spPr>
          <a:ln/>
        </p:spPr>
        <p:txBody>
          <a:bodyPr/>
          <a:lstStyle>
            <a:lvl1pPr>
              <a:defRPr/>
            </a:lvl1pPr>
          </a:lstStyle>
          <a:p>
            <a:pPr>
              <a:defRPr/>
            </a:pPr>
            <a:fld id="{B1C0C61D-4EA5-4978-8D56-643084115177}" type="slidenum">
              <a:rPr lang="de-DE" altLang="de-DE"/>
              <a:pPr>
                <a:defRPr/>
              </a:pPr>
              <a:t>‹Nr.›</a:t>
            </a:fld>
            <a:endParaRPr lang="de-DE" altLang="de-DE"/>
          </a:p>
        </p:txBody>
      </p:sp>
      <p:sp>
        <p:nvSpPr>
          <p:cNvPr id="7"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40063132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9989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5620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54651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97595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91224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4511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3682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Fußzeilenplatzhalter 4"/>
          <p:cNvSpPr>
            <a:spLocks noGrp="1"/>
          </p:cNvSpPr>
          <p:nvPr>
            <p:ph type="ftr" sz="quarter" idx="3"/>
          </p:nvPr>
        </p:nvSpPr>
        <p:spPr>
          <a:xfrm>
            <a:off x="250825" y="6356350"/>
            <a:ext cx="576897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1668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0375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1898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1"/>
          <p:cNvSpPr>
            <a:spLocks noGrp="1" noChangeArrowheads="1"/>
          </p:cNvSpPr>
          <p:nvPr>
            <p:ph type="dt" idx="10"/>
          </p:nvPr>
        </p:nvSpPr>
        <p:spPr>
          <a:ln/>
        </p:spPr>
        <p:txBody>
          <a:bodyPr/>
          <a:lstStyle>
            <a:lvl1pPr>
              <a:defRPr/>
            </a:lvl1pPr>
          </a:lstStyle>
          <a:p>
            <a:pPr>
              <a:defRPr/>
            </a:pPr>
            <a:endParaRPr lang="de-DE" altLang="de-DE"/>
          </a:p>
        </p:txBody>
      </p:sp>
      <p:sp>
        <p:nvSpPr>
          <p:cNvPr id="6" name="Rectangle 2"/>
          <p:cNvSpPr>
            <a:spLocks noGrp="1" noChangeArrowheads="1"/>
          </p:cNvSpPr>
          <p:nvPr>
            <p:ph type="sldNum" idx="11"/>
          </p:nvPr>
        </p:nvSpPr>
        <p:spPr>
          <a:ln/>
        </p:spPr>
        <p:txBody>
          <a:bodyPr/>
          <a:lstStyle>
            <a:lvl1pPr>
              <a:defRPr/>
            </a:lvl1pPr>
          </a:lstStyle>
          <a:p>
            <a:pPr>
              <a:defRPr/>
            </a:pPr>
            <a:fld id="{4A7EFE3B-0083-4BCF-B1AD-E19D50E57DAD}" type="slidenum">
              <a:rPr lang="de-DE" altLang="de-DE"/>
              <a:pPr>
                <a:defRPr/>
              </a:pPr>
              <a:t>‹Nr.›</a:t>
            </a:fld>
            <a:endParaRPr lang="de-DE" altLang="de-DE"/>
          </a:p>
        </p:txBody>
      </p:sp>
      <p:sp>
        <p:nvSpPr>
          <p:cNvPr id="7" name="Rectangle 13"/>
          <p:cNvSpPr>
            <a:spLocks noGrp="1" noChangeArrowheads="1"/>
          </p:cNvSpPr>
          <p:nvPr>
            <p:ph type="ftr" idx="12"/>
          </p:nvPr>
        </p:nvSpPr>
        <p:spPr>
          <a:ln/>
        </p:spPr>
        <p:txBody>
          <a:bodyPr/>
          <a:lstStyle>
            <a:lvl1pPr>
              <a:defRPr/>
            </a:lvl1pPr>
          </a:lstStyle>
          <a:p>
            <a:pPr>
              <a:defRPr/>
            </a:pPr>
            <a:endParaRPr lang="de-DE" altLang="de-DE"/>
          </a:p>
        </p:txBody>
      </p:sp>
    </p:spTree>
    <p:extLst>
      <p:ext uri="{BB962C8B-B14F-4D97-AF65-F5344CB8AC3E}">
        <p14:creationId xmlns:p14="http://schemas.microsoft.com/office/powerpoint/2010/main" val="2753354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endParaRPr lang="de-DE" dirty="0">
              <a:solidFill>
                <a:prstClr val="black">
                  <a:tint val="75000"/>
                </a:prstClr>
              </a:solidFill>
            </a:endParaRPr>
          </a:p>
        </p:txBody>
      </p:sp>
    </p:spTree>
    <p:extLst>
      <p:ext uri="{BB962C8B-B14F-4D97-AF65-F5344CB8AC3E}">
        <p14:creationId xmlns:p14="http://schemas.microsoft.com/office/powerpoint/2010/main" val="23615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defTabSz="914400"/>
            <a:fld id="{B28F9D38-746F-4F66-8DFA-FA7E04203DA6}" type="slidenum">
              <a:rPr lang="de-DE" smtClean="0">
                <a:solidFill>
                  <a:prstClr val="black">
                    <a:tint val="75000"/>
                  </a:prstClr>
                </a:solidFill>
              </a:rPr>
              <a:pPr defTabSz="914400"/>
              <a:t>‹Nr.›</a:t>
            </a:fld>
            <a:endParaRPr lang="de-DE" dirty="0">
              <a:solidFill>
                <a:prstClr val="black">
                  <a:tint val="75000"/>
                </a:prstClr>
              </a:solidFill>
            </a:endParaRPr>
          </a:p>
        </p:txBody>
      </p:sp>
    </p:spTree>
    <p:extLst>
      <p:ext uri="{BB962C8B-B14F-4D97-AF65-F5344CB8AC3E}">
        <p14:creationId xmlns:p14="http://schemas.microsoft.com/office/powerpoint/2010/main" val="285624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1326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52231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6897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36418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3"/>
          <p:cNvSpPr>
            <a:spLocks noGrp="1"/>
          </p:cNvSpPr>
          <p:nvPr>
            <p:ph type="sldNum" sz="quarter" idx="11"/>
          </p:nvPr>
        </p:nvSpPr>
        <p:spPr>
          <a:xfrm>
            <a:off x="6588125" y="6309320"/>
            <a:ext cx="2133600" cy="365125"/>
          </a:xfrm>
        </p:spPr>
        <p:txBody>
          <a:body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01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9667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0273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1356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tiff"/><Relationship Id="rId2" Type="http://schemas.openxmlformats.org/officeDocument/2006/relationships/slideLayout" Target="../slideLayouts/slideLayout25.xml"/><Relationship Id="rId16"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4.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tiff"/><Relationship Id="rId2" Type="http://schemas.openxmlformats.org/officeDocument/2006/relationships/slideLayout" Target="../slideLayouts/slideLayout38.xml"/><Relationship Id="rId16" Type="http://schemas.openxmlformats.org/officeDocument/2006/relationships/image" Target="../media/image2.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4.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3.tiff"/><Relationship Id="rId2" Type="http://schemas.openxmlformats.org/officeDocument/2006/relationships/slideLayout" Target="../slideLayouts/slideLayout51.xml"/><Relationship Id="rId16" Type="http://schemas.openxmlformats.org/officeDocument/2006/relationships/image" Target="../media/image2.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3.tiff"/><Relationship Id="rId2" Type="http://schemas.openxmlformats.org/officeDocument/2006/relationships/slideLayout" Target="../slideLayouts/slideLayout64.xml"/><Relationship Id="rId16" Type="http://schemas.openxmlformats.org/officeDocument/2006/relationships/image" Target="../media/image2.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3.tiff"/><Relationship Id="rId2" Type="http://schemas.openxmlformats.org/officeDocument/2006/relationships/slideLayout" Target="../slideLayouts/slideLayout77.xml"/><Relationship Id="rId16" Type="http://schemas.openxmlformats.org/officeDocument/2006/relationships/image" Target="../media/image2.jpe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4.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3.tiff"/><Relationship Id="rId2" Type="http://schemas.openxmlformats.org/officeDocument/2006/relationships/slideLayout" Target="../slideLayouts/slideLayout90.xml"/><Relationship Id="rId16" Type="http://schemas.openxmlformats.org/officeDocument/2006/relationships/image" Target="../media/image2.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249988"/>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endParaRPr lang="de-DE" altLang="de-DE"/>
          </a:p>
        </p:txBody>
      </p:sp>
      <p:sp>
        <p:nvSpPr>
          <p:cNvPr id="1026" name="Rectangle 2"/>
          <p:cNvSpPr>
            <a:spLocks noGrp="1" noChangeArrowheads="1"/>
          </p:cNvSpPr>
          <p:nvPr>
            <p:ph type="sldNum"/>
          </p:nvPr>
        </p:nvSpPr>
        <p:spPr bwMode="auto">
          <a:xfrm>
            <a:off x="6553200" y="6248400"/>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fld id="{41F18CF7-82BE-4593-9CF1-E9F0F16D0D76}" type="slidenum">
              <a:rPr lang="de-DE" altLang="de-DE"/>
              <a:pPr>
                <a:defRPr/>
              </a:pPr>
              <a:t>‹Nr.›</a:t>
            </a:fld>
            <a:endParaRPr lang="de-DE" altLang="de-DE"/>
          </a:p>
        </p:txBody>
      </p:sp>
      <p:grpSp>
        <p:nvGrpSpPr>
          <p:cNvPr id="1028" name="Group 3"/>
          <p:cNvGrpSpPr>
            <a:grpSpLocks/>
          </p:cNvGrpSpPr>
          <p:nvPr/>
        </p:nvGrpSpPr>
        <p:grpSpPr bwMode="auto">
          <a:xfrm>
            <a:off x="0" y="0"/>
            <a:ext cx="9131300" cy="6840538"/>
            <a:chOff x="0" y="0"/>
            <a:chExt cx="5752" cy="4309"/>
          </a:xfrm>
        </p:grpSpPr>
        <p:grpSp>
          <p:nvGrpSpPr>
            <p:cNvPr id="1032" name="Group 4"/>
            <p:cNvGrpSpPr>
              <a:grpSpLocks/>
            </p:cNvGrpSpPr>
            <p:nvPr/>
          </p:nvGrpSpPr>
          <p:grpSpPr bwMode="auto">
            <a:xfrm>
              <a:off x="1728" y="2230"/>
              <a:ext cx="4021" cy="2079"/>
              <a:chOff x="1728" y="2230"/>
              <a:chExt cx="4021" cy="2079"/>
            </a:xfrm>
          </p:grpSpPr>
          <p:sp>
            <p:nvSpPr>
              <p:cNvPr id="1035" name="Freeform 5"/>
              <p:cNvSpPr>
                <a:spLocks noChangeArrowheads="1"/>
              </p:cNvSpPr>
              <p:nvPr/>
            </p:nvSpPr>
            <p:spPr bwMode="auto">
              <a:xfrm>
                <a:off x="1728" y="2644"/>
                <a:ext cx="2876" cy="1665"/>
              </a:xfrm>
              <a:custGeom>
                <a:avLst/>
                <a:gdLst>
                  <a:gd name="T0" fmla="*/ 2728 w 2882"/>
                  <a:gd name="T1" fmla="*/ 524 h 1671"/>
                  <a:gd name="T2" fmla="*/ 2622 w 2882"/>
                  <a:gd name="T3" fmla="*/ 480 h 1671"/>
                  <a:gd name="T4" fmla="*/ 2470 w 2882"/>
                  <a:gd name="T5" fmla="*/ 420 h 1671"/>
                  <a:gd name="T6" fmla="*/ 2193 w 2882"/>
                  <a:gd name="T7" fmla="*/ 341 h 1671"/>
                  <a:gd name="T8" fmla="*/ 1962 w 2882"/>
                  <a:gd name="T9" fmla="*/ 275 h 1671"/>
                  <a:gd name="T10" fmla="*/ 1799 w 2882"/>
                  <a:gd name="T11" fmla="*/ 210 h 1671"/>
                  <a:gd name="T12" fmla="*/ 1685 w 2882"/>
                  <a:gd name="T13" fmla="*/ 150 h 1671"/>
                  <a:gd name="T14" fmla="*/ 1622 w 2882"/>
                  <a:gd name="T15" fmla="*/ 103 h 1671"/>
                  <a:gd name="T16" fmla="*/ 1584 w 2882"/>
                  <a:gd name="T17" fmla="*/ 60 h 1671"/>
                  <a:gd name="T18" fmla="*/ 1573 w 2882"/>
                  <a:gd name="T19" fmla="*/ 27 h 1671"/>
                  <a:gd name="T20" fmla="*/ 1579 w 2882"/>
                  <a:gd name="T21" fmla="*/ 0 h 1671"/>
                  <a:gd name="T22" fmla="*/ 1551 w 2882"/>
                  <a:gd name="T23" fmla="*/ 49 h 1671"/>
                  <a:gd name="T24" fmla="*/ 1562 w 2882"/>
                  <a:gd name="T25" fmla="*/ 98 h 1671"/>
                  <a:gd name="T26" fmla="*/ 1611 w 2882"/>
                  <a:gd name="T27" fmla="*/ 139 h 1671"/>
                  <a:gd name="T28" fmla="*/ 1680 w 2882"/>
                  <a:gd name="T29" fmla="*/ 183 h 1671"/>
                  <a:gd name="T30" fmla="*/ 1783 w 2882"/>
                  <a:gd name="T31" fmla="*/ 226 h 1671"/>
                  <a:gd name="T32" fmla="*/ 2032 w 2882"/>
                  <a:gd name="T33" fmla="*/ 308 h 1671"/>
                  <a:gd name="T34" fmla="*/ 2275 w 2882"/>
                  <a:gd name="T35" fmla="*/ 379 h 1671"/>
                  <a:gd name="T36" fmla="*/ 2454 w 2882"/>
                  <a:gd name="T37" fmla="*/ 431 h 1671"/>
                  <a:gd name="T38" fmla="*/ 2595 w 2882"/>
                  <a:gd name="T39" fmla="*/ 480 h 1671"/>
                  <a:gd name="T40" fmla="*/ 2696 w 2882"/>
                  <a:gd name="T41" fmla="*/ 524 h 1671"/>
                  <a:gd name="T42" fmla="*/ 2756 w 2882"/>
                  <a:gd name="T43" fmla="*/ 556 h 1671"/>
                  <a:gd name="T44" fmla="*/ 2783 w 2882"/>
                  <a:gd name="T45" fmla="*/ 589 h 1671"/>
                  <a:gd name="T46" fmla="*/ 2783 w 2882"/>
                  <a:gd name="T47" fmla="*/ 638 h 1671"/>
                  <a:gd name="T48" fmla="*/ 2750 w 2882"/>
                  <a:gd name="T49" fmla="*/ 687 h 1671"/>
                  <a:gd name="T50" fmla="*/ 2680 w 2882"/>
                  <a:gd name="T51" fmla="*/ 729 h 1671"/>
                  <a:gd name="T52" fmla="*/ 2579 w 2882"/>
                  <a:gd name="T53" fmla="*/ 772 h 1671"/>
                  <a:gd name="T54" fmla="*/ 2448 w 2882"/>
                  <a:gd name="T55" fmla="*/ 816 h 1671"/>
                  <a:gd name="T56" fmla="*/ 2291 w 2882"/>
                  <a:gd name="T57" fmla="*/ 859 h 1671"/>
                  <a:gd name="T58" fmla="*/ 2022 w 2882"/>
                  <a:gd name="T59" fmla="*/ 924 h 1671"/>
                  <a:gd name="T60" fmla="*/ 1600 w 2882"/>
                  <a:gd name="T61" fmla="*/ 1026 h 1671"/>
                  <a:gd name="T62" fmla="*/ 1141 w 2882"/>
                  <a:gd name="T63" fmla="*/ 1156 h 1671"/>
                  <a:gd name="T64" fmla="*/ 671 w 2882"/>
                  <a:gd name="T65" fmla="*/ 1318 h 1671"/>
                  <a:gd name="T66" fmla="*/ 217 w 2882"/>
                  <a:gd name="T67" fmla="*/ 1533 h 1671"/>
                  <a:gd name="T68" fmla="*/ 351 w 2882"/>
                  <a:gd name="T69" fmla="*/ 1659 h 1671"/>
                  <a:gd name="T70" fmla="*/ 750 w 2882"/>
                  <a:gd name="T71" fmla="*/ 1459 h 1671"/>
                  <a:gd name="T72" fmla="*/ 1141 w 2882"/>
                  <a:gd name="T73" fmla="*/ 1301 h 1671"/>
                  <a:gd name="T74" fmla="*/ 1513 w 2882"/>
                  <a:gd name="T75" fmla="*/ 1178 h 1671"/>
                  <a:gd name="T76" fmla="*/ 1853 w 2882"/>
                  <a:gd name="T77" fmla="*/ 1075 h 1671"/>
                  <a:gd name="T78" fmla="*/ 2156 w 2882"/>
                  <a:gd name="T79" fmla="*/ 999 h 1671"/>
                  <a:gd name="T80" fmla="*/ 2416 w 2882"/>
                  <a:gd name="T81" fmla="*/ 941 h 1671"/>
                  <a:gd name="T82" fmla="*/ 2616 w 2882"/>
                  <a:gd name="T83" fmla="*/ 886 h 1671"/>
                  <a:gd name="T84" fmla="*/ 2750 w 2882"/>
                  <a:gd name="T85" fmla="*/ 832 h 1671"/>
                  <a:gd name="T86" fmla="*/ 2815 w 2882"/>
                  <a:gd name="T87" fmla="*/ 788 h 1671"/>
                  <a:gd name="T88" fmla="*/ 2853 w 2882"/>
                  <a:gd name="T89" fmla="*/ 739 h 1671"/>
                  <a:gd name="T90" fmla="*/ 2870 w 2882"/>
                  <a:gd name="T91" fmla="*/ 696 h 1671"/>
                  <a:gd name="T92" fmla="*/ 2842 w 2882"/>
                  <a:gd name="T93" fmla="*/ 616 h 1671"/>
                  <a:gd name="T94" fmla="*/ 2788 w 2882"/>
                  <a:gd name="T95" fmla="*/ 556 h 1671"/>
                  <a:gd name="T96" fmla="*/ 2761 w 2882"/>
                  <a:gd name="T97" fmla="*/ 540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2E8A"/>
                  </a:gs>
                  <a:gs pos="100000">
                    <a:srgbClr val="003399"/>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 name="Freeform 6"/>
              <p:cNvSpPr>
                <a:spLocks noChangeArrowheads="1"/>
              </p:cNvSpPr>
              <p:nvPr/>
            </p:nvSpPr>
            <p:spPr bwMode="auto">
              <a:xfrm>
                <a:off x="4170" y="2671"/>
                <a:ext cx="1253" cy="805"/>
              </a:xfrm>
              <a:custGeom>
                <a:avLst/>
                <a:gdLst>
                  <a:gd name="T0" fmla="*/ 1247 w 1259"/>
                  <a:gd name="T1" fmla="*/ 605 h 811"/>
                  <a:gd name="T2" fmla="*/ 1236 w 1259"/>
                  <a:gd name="T3" fmla="*/ 580 h 811"/>
                  <a:gd name="T4" fmla="*/ 1225 w 1259"/>
                  <a:gd name="T5" fmla="*/ 558 h 811"/>
                  <a:gd name="T6" fmla="*/ 1204 w 1259"/>
                  <a:gd name="T7" fmla="*/ 531 h 811"/>
                  <a:gd name="T8" fmla="*/ 1176 w 1259"/>
                  <a:gd name="T9" fmla="*/ 509 h 811"/>
                  <a:gd name="T10" fmla="*/ 1113 w 1259"/>
                  <a:gd name="T11" fmla="*/ 471 h 811"/>
                  <a:gd name="T12" fmla="*/ 1032 w 1259"/>
                  <a:gd name="T13" fmla="*/ 435 h 811"/>
                  <a:gd name="T14" fmla="*/ 936 w 1259"/>
                  <a:gd name="T15" fmla="*/ 402 h 811"/>
                  <a:gd name="T16" fmla="*/ 833 w 1259"/>
                  <a:gd name="T17" fmla="*/ 375 h 811"/>
                  <a:gd name="T18" fmla="*/ 721 w 1259"/>
                  <a:gd name="T19" fmla="*/ 342 h 811"/>
                  <a:gd name="T20" fmla="*/ 607 w 1259"/>
                  <a:gd name="T21" fmla="*/ 317 h 811"/>
                  <a:gd name="T22" fmla="*/ 495 w 1259"/>
                  <a:gd name="T23" fmla="*/ 290 h 811"/>
                  <a:gd name="T24" fmla="*/ 387 w 1259"/>
                  <a:gd name="T25" fmla="*/ 257 h 811"/>
                  <a:gd name="T26" fmla="*/ 286 w 1259"/>
                  <a:gd name="T27" fmla="*/ 225 h 811"/>
                  <a:gd name="T28" fmla="*/ 193 w 1259"/>
                  <a:gd name="T29" fmla="*/ 194 h 811"/>
                  <a:gd name="T30" fmla="*/ 117 w 1259"/>
                  <a:gd name="T31" fmla="*/ 150 h 811"/>
                  <a:gd name="T32" fmla="*/ 54 w 1259"/>
                  <a:gd name="T33" fmla="*/ 107 h 811"/>
                  <a:gd name="T34" fmla="*/ 33 w 1259"/>
                  <a:gd name="T35" fmla="*/ 85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5 h 811"/>
                  <a:gd name="T52" fmla="*/ 33 w 1259"/>
                  <a:gd name="T53" fmla="*/ 112 h 811"/>
                  <a:gd name="T54" fmla="*/ 54 w 1259"/>
                  <a:gd name="T55" fmla="*/ 140 h 811"/>
                  <a:gd name="T56" fmla="*/ 87 w 1259"/>
                  <a:gd name="T57" fmla="*/ 172 h 811"/>
                  <a:gd name="T58" fmla="*/ 123 w 1259"/>
                  <a:gd name="T59" fmla="*/ 203 h 811"/>
                  <a:gd name="T60" fmla="*/ 177 w 1259"/>
                  <a:gd name="T61" fmla="*/ 236 h 811"/>
                  <a:gd name="T62" fmla="*/ 242 w 1259"/>
                  <a:gd name="T63" fmla="*/ 274 h 811"/>
                  <a:gd name="T64" fmla="*/ 322 w 1259"/>
                  <a:gd name="T65" fmla="*/ 306 h 811"/>
                  <a:gd name="T66" fmla="*/ 414 w 1259"/>
                  <a:gd name="T67" fmla="*/ 342 h 811"/>
                  <a:gd name="T68" fmla="*/ 521 w 1259"/>
                  <a:gd name="T69" fmla="*/ 375 h 811"/>
                  <a:gd name="T70" fmla="*/ 651 w 1259"/>
                  <a:gd name="T71" fmla="*/ 408 h 811"/>
                  <a:gd name="T72" fmla="*/ 741 w 1259"/>
                  <a:gd name="T73" fmla="*/ 429 h 811"/>
                  <a:gd name="T74" fmla="*/ 822 w 1259"/>
                  <a:gd name="T75" fmla="*/ 457 h 811"/>
                  <a:gd name="T76" fmla="*/ 893 w 1259"/>
                  <a:gd name="T77" fmla="*/ 482 h 811"/>
                  <a:gd name="T78" fmla="*/ 956 w 1259"/>
                  <a:gd name="T79" fmla="*/ 504 h 811"/>
                  <a:gd name="T80" fmla="*/ 1005 w 1259"/>
                  <a:gd name="T81" fmla="*/ 531 h 811"/>
                  <a:gd name="T82" fmla="*/ 1043 w 1259"/>
                  <a:gd name="T83" fmla="*/ 558 h 811"/>
                  <a:gd name="T84" fmla="*/ 1070 w 1259"/>
                  <a:gd name="T85" fmla="*/ 585 h 811"/>
                  <a:gd name="T86" fmla="*/ 1092 w 1259"/>
                  <a:gd name="T87" fmla="*/ 610 h 811"/>
                  <a:gd name="T88" fmla="*/ 1102 w 1259"/>
                  <a:gd name="T89" fmla="*/ 638 h 811"/>
                  <a:gd name="T90" fmla="*/ 1108 w 1259"/>
                  <a:gd name="T91" fmla="*/ 665 h 811"/>
                  <a:gd name="T92" fmla="*/ 1102 w 1259"/>
                  <a:gd name="T93" fmla="*/ 687 h 811"/>
                  <a:gd name="T94" fmla="*/ 1086 w 1259"/>
                  <a:gd name="T95" fmla="*/ 714 h 811"/>
                  <a:gd name="T96" fmla="*/ 1070 w 1259"/>
                  <a:gd name="T97" fmla="*/ 735 h 811"/>
                  <a:gd name="T98" fmla="*/ 1043 w 1259"/>
                  <a:gd name="T99" fmla="*/ 755 h 811"/>
                  <a:gd name="T100" fmla="*/ 1005 w 1259"/>
                  <a:gd name="T101" fmla="*/ 777 h 811"/>
                  <a:gd name="T102" fmla="*/ 967 w 1259"/>
                  <a:gd name="T103" fmla="*/ 799 h 811"/>
                  <a:gd name="T104" fmla="*/ 1037 w 1259"/>
                  <a:gd name="T105" fmla="*/ 777 h 811"/>
                  <a:gd name="T106" fmla="*/ 1097 w 1259"/>
                  <a:gd name="T107" fmla="*/ 755 h 811"/>
                  <a:gd name="T108" fmla="*/ 1145 w 1259"/>
                  <a:gd name="T109" fmla="*/ 735 h 811"/>
                  <a:gd name="T110" fmla="*/ 1187 w 1259"/>
                  <a:gd name="T111" fmla="*/ 714 h 811"/>
                  <a:gd name="T112" fmla="*/ 1214 w 1259"/>
                  <a:gd name="T113" fmla="*/ 692 h 811"/>
                  <a:gd name="T114" fmla="*/ 1236 w 1259"/>
                  <a:gd name="T115" fmla="*/ 665 h 811"/>
                  <a:gd name="T116" fmla="*/ 1247 w 1259"/>
                  <a:gd name="T117" fmla="*/ 638 h 811"/>
                  <a:gd name="T118" fmla="*/ 1247 w 1259"/>
                  <a:gd name="T119" fmla="*/ 605 h 811"/>
                  <a:gd name="T120" fmla="*/ 1247 w 1259"/>
                  <a:gd name="T121" fmla="*/ 60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2E8A"/>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 name="Freeform 7"/>
              <p:cNvSpPr>
                <a:spLocks noChangeArrowheads="1"/>
              </p:cNvSpPr>
              <p:nvPr/>
            </p:nvSpPr>
            <p:spPr bwMode="auto">
              <a:xfrm>
                <a:off x="2900" y="3346"/>
                <a:ext cx="2843" cy="963"/>
              </a:xfrm>
              <a:custGeom>
                <a:avLst/>
                <a:gdLst>
                  <a:gd name="T0" fmla="*/ 92 w 2849"/>
                  <a:gd name="T1" fmla="*/ 946 h 969"/>
                  <a:gd name="T2" fmla="*/ 0 w 2849"/>
                  <a:gd name="T3" fmla="*/ 957 h 969"/>
                  <a:gd name="T4" fmla="*/ 389 w 2849"/>
                  <a:gd name="T5" fmla="*/ 957 h 969"/>
                  <a:gd name="T6" fmla="*/ 432 w 2849"/>
                  <a:gd name="T7" fmla="*/ 935 h 969"/>
                  <a:gd name="T8" fmla="*/ 481 w 2849"/>
                  <a:gd name="T9" fmla="*/ 902 h 969"/>
                  <a:gd name="T10" fmla="*/ 552 w 2849"/>
                  <a:gd name="T11" fmla="*/ 866 h 969"/>
                  <a:gd name="T12" fmla="*/ 633 w 2849"/>
                  <a:gd name="T13" fmla="*/ 828 h 969"/>
                  <a:gd name="T14" fmla="*/ 723 w 2849"/>
                  <a:gd name="T15" fmla="*/ 784 h 969"/>
                  <a:gd name="T16" fmla="*/ 832 w 2849"/>
                  <a:gd name="T17" fmla="*/ 735 h 969"/>
                  <a:gd name="T18" fmla="*/ 957 w 2849"/>
                  <a:gd name="T19" fmla="*/ 688 h 969"/>
                  <a:gd name="T20" fmla="*/ 1098 w 2849"/>
                  <a:gd name="T21" fmla="*/ 634 h 969"/>
                  <a:gd name="T22" fmla="*/ 1253 w 2849"/>
                  <a:gd name="T23" fmla="*/ 574 h 969"/>
                  <a:gd name="T24" fmla="*/ 1427 w 2849"/>
                  <a:gd name="T25" fmla="*/ 516 h 969"/>
                  <a:gd name="T26" fmla="*/ 1617 w 2849"/>
                  <a:gd name="T27" fmla="*/ 456 h 969"/>
                  <a:gd name="T28" fmla="*/ 1821 w 2849"/>
                  <a:gd name="T29" fmla="*/ 399 h 969"/>
                  <a:gd name="T30" fmla="*/ 2049 w 2849"/>
                  <a:gd name="T31" fmla="*/ 339 h 969"/>
                  <a:gd name="T32" fmla="*/ 2291 w 2849"/>
                  <a:gd name="T33" fmla="*/ 279 h 969"/>
                  <a:gd name="T34" fmla="*/ 2557 w 2849"/>
                  <a:gd name="T35" fmla="*/ 221 h 969"/>
                  <a:gd name="T36" fmla="*/ 2837 w 2849"/>
                  <a:gd name="T37" fmla="*/ 161 h 969"/>
                  <a:gd name="T38" fmla="*/ 2837 w 2849"/>
                  <a:gd name="T39" fmla="*/ 0 h 969"/>
                  <a:gd name="T40" fmla="*/ 2805 w 2849"/>
                  <a:gd name="T41" fmla="*/ 16 h 969"/>
                  <a:gd name="T42" fmla="*/ 2761 w 2849"/>
                  <a:gd name="T43" fmla="*/ 33 h 969"/>
                  <a:gd name="T44" fmla="*/ 2707 w 2849"/>
                  <a:gd name="T45" fmla="*/ 54 h 969"/>
                  <a:gd name="T46" fmla="*/ 2636 w 2849"/>
                  <a:gd name="T47" fmla="*/ 76 h 969"/>
                  <a:gd name="T48" fmla="*/ 2562 w 2849"/>
                  <a:gd name="T49" fmla="*/ 96 h 969"/>
                  <a:gd name="T50" fmla="*/ 2481 w 2849"/>
                  <a:gd name="T51" fmla="*/ 118 h 969"/>
                  <a:gd name="T52" fmla="*/ 2389 w 2849"/>
                  <a:gd name="T53" fmla="*/ 145 h 969"/>
                  <a:gd name="T54" fmla="*/ 2291 w 2849"/>
                  <a:gd name="T55" fmla="*/ 167 h 969"/>
                  <a:gd name="T56" fmla="*/ 2087 w 2849"/>
                  <a:gd name="T57" fmla="*/ 221 h 969"/>
                  <a:gd name="T58" fmla="*/ 1881 w 2849"/>
                  <a:gd name="T59" fmla="*/ 273 h 969"/>
                  <a:gd name="T60" fmla="*/ 1680 w 2849"/>
                  <a:gd name="T61" fmla="*/ 322 h 969"/>
                  <a:gd name="T62" fmla="*/ 1584 w 2849"/>
                  <a:gd name="T63" fmla="*/ 350 h 969"/>
                  <a:gd name="T64" fmla="*/ 1497 w 2849"/>
                  <a:gd name="T65" fmla="*/ 377 h 969"/>
                  <a:gd name="T66" fmla="*/ 1103 w 2849"/>
                  <a:gd name="T67" fmla="*/ 500 h 969"/>
                  <a:gd name="T68" fmla="*/ 908 w 2849"/>
                  <a:gd name="T69" fmla="*/ 569 h 969"/>
                  <a:gd name="T70" fmla="*/ 723 w 2849"/>
                  <a:gd name="T71" fmla="*/ 639 h 969"/>
                  <a:gd name="T72" fmla="*/ 546 w 2849"/>
                  <a:gd name="T73" fmla="*/ 710 h 969"/>
                  <a:gd name="T74" fmla="*/ 378 w 2849"/>
                  <a:gd name="T75" fmla="*/ 784 h 969"/>
                  <a:gd name="T76" fmla="*/ 228 w 2849"/>
                  <a:gd name="T77" fmla="*/ 866 h 969"/>
                  <a:gd name="T78" fmla="*/ 92 w 2849"/>
                  <a:gd name="T79" fmla="*/ 946 h 969"/>
                  <a:gd name="T80" fmla="*/ 92 w 2849"/>
                  <a:gd name="T81" fmla="*/ 946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 name="Freeform 8"/>
              <p:cNvSpPr>
                <a:spLocks noChangeArrowheads="1"/>
              </p:cNvSpPr>
              <p:nvPr/>
            </p:nvSpPr>
            <p:spPr bwMode="auto">
              <a:xfrm>
                <a:off x="2748" y="2230"/>
                <a:ext cx="3001" cy="2079"/>
              </a:xfrm>
              <a:custGeom>
                <a:avLst/>
                <a:gdLst>
                  <a:gd name="T0" fmla="*/ 1427 w 3007"/>
                  <a:gd name="T1" fmla="*/ 472 h 2085"/>
                  <a:gd name="T2" fmla="*/ 1454 w 3007"/>
                  <a:gd name="T3" fmla="*/ 524 h 2085"/>
                  <a:gd name="T4" fmla="*/ 1535 w 3007"/>
                  <a:gd name="T5" fmla="*/ 589 h 2085"/>
                  <a:gd name="T6" fmla="*/ 1709 w 3007"/>
                  <a:gd name="T7" fmla="*/ 666 h 2085"/>
                  <a:gd name="T8" fmla="*/ 1919 w 3007"/>
                  <a:gd name="T9" fmla="*/ 731 h 2085"/>
                  <a:gd name="T10" fmla="*/ 2147 w 3007"/>
                  <a:gd name="T11" fmla="*/ 785 h 2085"/>
                  <a:gd name="T12" fmla="*/ 2362 w 3007"/>
                  <a:gd name="T13" fmla="*/ 845 h 2085"/>
                  <a:gd name="T14" fmla="*/ 2541 w 3007"/>
                  <a:gd name="T15" fmla="*/ 914 h 2085"/>
                  <a:gd name="T16" fmla="*/ 2628 w 3007"/>
                  <a:gd name="T17" fmla="*/ 974 h 2085"/>
                  <a:gd name="T18" fmla="*/ 2666 w 3007"/>
                  <a:gd name="T19" fmla="*/ 1023 h 2085"/>
                  <a:gd name="T20" fmla="*/ 2671 w 3007"/>
                  <a:gd name="T21" fmla="*/ 1077 h 2085"/>
                  <a:gd name="T22" fmla="*/ 2655 w 3007"/>
                  <a:gd name="T23" fmla="*/ 1121 h 2085"/>
                  <a:gd name="T24" fmla="*/ 2606 w 3007"/>
                  <a:gd name="T25" fmla="*/ 1164 h 2085"/>
                  <a:gd name="T26" fmla="*/ 2535 w 3007"/>
                  <a:gd name="T27" fmla="*/ 1202 h 2085"/>
                  <a:gd name="T28" fmla="*/ 2438 w 3007"/>
                  <a:gd name="T29" fmla="*/ 1233 h 2085"/>
                  <a:gd name="T30" fmla="*/ 2318 w 3007"/>
                  <a:gd name="T31" fmla="*/ 1266 h 2085"/>
                  <a:gd name="T32" fmla="*/ 2098 w 3007"/>
                  <a:gd name="T33" fmla="*/ 1320 h 2085"/>
                  <a:gd name="T34" fmla="*/ 1736 w 3007"/>
                  <a:gd name="T35" fmla="*/ 1413 h 2085"/>
                  <a:gd name="T36" fmla="*/ 1302 w 3007"/>
                  <a:gd name="T37" fmla="*/ 1532 h 2085"/>
                  <a:gd name="T38" fmla="*/ 816 w 3007"/>
                  <a:gd name="T39" fmla="*/ 1699 h 2085"/>
                  <a:gd name="T40" fmla="*/ 280 w 3007"/>
                  <a:gd name="T41" fmla="*/ 1931 h 2085"/>
                  <a:gd name="T42" fmla="*/ 152 w 3007"/>
                  <a:gd name="T43" fmla="*/ 2073 h 2085"/>
                  <a:gd name="T44" fmla="*/ 384 w 3007"/>
                  <a:gd name="T45" fmla="*/ 1980 h 2085"/>
                  <a:gd name="T46" fmla="*/ 698 w 3007"/>
                  <a:gd name="T47" fmla="*/ 1824 h 2085"/>
                  <a:gd name="T48" fmla="*/ 1060 w 3007"/>
                  <a:gd name="T49" fmla="*/ 1683 h 2085"/>
                  <a:gd name="T50" fmla="*/ 1655 w 3007"/>
                  <a:gd name="T51" fmla="*/ 1489 h 2085"/>
                  <a:gd name="T52" fmla="*/ 1837 w 3007"/>
                  <a:gd name="T53" fmla="*/ 1434 h 2085"/>
                  <a:gd name="T54" fmla="*/ 2244 w 3007"/>
                  <a:gd name="T55" fmla="*/ 1331 h 2085"/>
                  <a:gd name="T56" fmla="*/ 2541 w 3007"/>
                  <a:gd name="T57" fmla="*/ 1255 h 2085"/>
                  <a:gd name="T58" fmla="*/ 2720 w 3007"/>
                  <a:gd name="T59" fmla="*/ 1208 h 2085"/>
                  <a:gd name="T60" fmla="*/ 2864 w 3007"/>
                  <a:gd name="T61" fmla="*/ 1164 h 2085"/>
                  <a:gd name="T62" fmla="*/ 2962 w 3007"/>
                  <a:gd name="T63" fmla="*/ 1126 h 2085"/>
                  <a:gd name="T64" fmla="*/ 2995 w 3007"/>
                  <a:gd name="T65" fmla="*/ 866 h 2085"/>
                  <a:gd name="T66" fmla="*/ 2848 w 3007"/>
                  <a:gd name="T67" fmla="*/ 840 h 2085"/>
                  <a:gd name="T68" fmla="*/ 2660 w 3007"/>
                  <a:gd name="T69" fmla="*/ 802 h 2085"/>
                  <a:gd name="T70" fmla="*/ 2448 w 3007"/>
                  <a:gd name="T71" fmla="*/ 753 h 2085"/>
                  <a:gd name="T72" fmla="*/ 2130 w 3007"/>
                  <a:gd name="T73" fmla="*/ 666 h 2085"/>
                  <a:gd name="T74" fmla="*/ 1951 w 3007"/>
                  <a:gd name="T75" fmla="*/ 600 h 2085"/>
                  <a:gd name="T76" fmla="*/ 1816 w 3007"/>
                  <a:gd name="T77" fmla="*/ 530 h 2085"/>
                  <a:gd name="T78" fmla="*/ 1761 w 3007"/>
                  <a:gd name="T79" fmla="*/ 472 h 2085"/>
                  <a:gd name="T80" fmla="*/ 1747 w 3007"/>
                  <a:gd name="T81" fmla="*/ 434 h 2085"/>
                  <a:gd name="T82" fmla="*/ 1772 w 3007"/>
                  <a:gd name="T83" fmla="*/ 379 h 2085"/>
                  <a:gd name="T84" fmla="*/ 1854 w 3007"/>
                  <a:gd name="T85" fmla="*/ 314 h 2085"/>
                  <a:gd name="T86" fmla="*/ 1978 w 3007"/>
                  <a:gd name="T87" fmla="*/ 265 h 2085"/>
                  <a:gd name="T88" fmla="*/ 2141 w 3007"/>
                  <a:gd name="T89" fmla="*/ 227 h 2085"/>
                  <a:gd name="T90" fmla="*/ 2421 w 3007"/>
                  <a:gd name="T91" fmla="*/ 178 h 2085"/>
                  <a:gd name="T92" fmla="*/ 2815 w 3007"/>
                  <a:gd name="T93" fmla="*/ 125 h 2085"/>
                  <a:gd name="T94" fmla="*/ 2995 w 3007"/>
                  <a:gd name="T95" fmla="*/ 87 h 2085"/>
                  <a:gd name="T96" fmla="*/ 2897 w 3007"/>
                  <a:gd name="T97" fmla="*/ 22 h 2085"/>
                  <a:gd name="T98" fmla="*/ 2666 w 3007"/>
                  <a:gd name="T99" fmla="*/ 66 h 2085"/>
                  <a:gd name="T100" fmla="*/ 2275 w 3007"/>
                  <a:gd name="T101" fmla="*/ 120 h 2085"/>
                  <a:gd name="T102" fmla="*/ 2022 w 3007"/>
                  <a:gd name="T103" fmla="*/ 158 h 2085"/>
                  <a:gd name="T104" fmla="*/ 1783 w 3007"/>
                  <a:gd name="T105" fmla="*/ 200 h 2085"/>
                  <a:gd name="T106" fmla="*/ 1595 w 3007"/>
                  <a:gd name="T107" fmla="*/ 259 h 2085"/>
                  <a:gd name="T108" fmla="*/ 1465 w 3007"/>
                  <a:gd name="T109" fmla="*/ 336 h 2085"/>
                  <a:gd name="T110" fmla="*/ 1432 w 3007"/>
                  <a:gd name="T111" fmla="*/ 385 h 2085"/>
                  <a:gd name="T112" fmla="*/ 1421 w 3007"/>
                  <a:gd name="T113" fmla="*/ 439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9" name="Freeform 9"/>
              <p:cNvSpPr>
                <a:spLocks noChangeArrowheads="1"/>
              </p:cNvSpPr>
              <p:nvPr/>
            </p:nvSpPr>
            <p:spPr bwMode="auto">
              <a:xfrm>
                <a:off x="4501" y="2317"/>
                <a:ext cx="1242" cy="533"/>
              </a:xfrm>
              <a:custGeom>
                <a:avLst/>
                <a:gdLst>
                  <a:gd name="T0" fmla="*/ 0 w 1248"/>
                  <a:gd name="T1" fmla="*/ 324 h 539"/>
                  <a:gd name="T2" fmla="*/ 0 w 1248"/>
                  <a:gd name="T3" fmla="*/ 352 h 539"/>
                  <a:gd name="T4" fmla="*/ 5 w 1248"/>
                  <a:gd name="T5" fmla="*/ 379 h 539"/>
                  <a:gd name="T6" fmla="*/ 27 w 1248"/>
                  <a:gd name="T7" fmla="*/ 404 h 539"/>
                  <a:gd name="T8" fmla="*/ 54 w 1248"/>
                  <a:gd name="T9" fmla="*/ 426 h 539"/>
                  <a:gd name="T10" fmla="*/ 92 w 1248"/>
                  <a:gd name="T11" fmla="*/ 453 h 539"/>
                  <a:gd name="T12" fmla="*/ 139 w 1248"/>
                  <a:gd name="T13" fmla="*/ 480 h 539"/>
                  <a:gd name="T14" fmla="*/ 193 w 1248"/>
                  <a:gd name="T15" fmla="*/ 500 h 539"/>
                  <a:gd name="T16" fmla="*/ 253 w 1248"/>
                  <a:gd name="T17" fmla="*/ 527 h 539"/>
                  <a:gd name="T18" fmla="*/ 210 w 1248"/>
                  <a:gd name="T19" fmla="*/ 505 h 539"/>
                  <a:gd name="T20" fmla="*/ 177 w 1248"/>
                  <a:gd name="T21" fmla="*/ 480 h 539"/>
                  <a:gd name="T22" fmla="*/ 155 w 1248"/>
                  <a:gd name="T23" fmla="*/ 458 h 539"/>
                  <a:gd name="T24" fmla="*/ 139 w 1248"/>
                  <a:gd name="T25" fmla="*/ 437 h 539"/>
                  <a:gd name="T26" fmla="*/ 134 w 1248"/>
                  <a:gd name="T27" fmla="*/ 415 h 539"/>
                  <a:gd name="T28" fmla="*/ 134 w 1248"/>
                  <a:gd name="T29" fmla="*/ 395 h 539"/>
                  <a:gd name="T30" fmla="*/ 139 w 1248"/>
                  <a:gd name="T31" fmla="*/ 373 h 539"/>
                  <a:gd name="T32" fmla="*/ 155 w 1248"/>
                  <a:gd name="T33" fmla="*/ 357 h 539"/>
                  <a:gd name="T34" fmla="*/ 177 w 1248"/>
                  <a:gd name="T35" fmla="*/ 335 h 539"/>
                  <a:gd name="T36" fmla="*/ 199 w 1248"/>
                  <a:gd name="T37" fmla="*/ 319 h 539"/>
                  <a:gd name="T38" fmla="*/ 264 w 1248"/>
                  <a:gd name="T39" fmla="*/ 288 h 539"/>
                  <a:gd name="T40" fmla="*/ 349 w 1248"/>
                  <a:gd name="T41" fmla="*/ 256 h 539"/>
                  <a:gd name="T42" fmla="*/ 441 w 1248"/>
                  <a:gd name="T43" fmla="*/ 228 h 539"/>
                  <a:gd name="T44" fmla="*/ 548 w 1248"/>
                  <a:gd name="T45" fmla="*/ 209 h 539"/>
                  <a:gd name="T46" fmla="*/ 656 w 1248"/>
                  <a:gd name="T47" fmla="*/ 187 h 539"/>
                  <a:gd name="T48" fmla="*/ 882 w 1248"/>
                  <a:gd name="T49" fmla="*/ 149 h 539"/>
                  <a:gd name="T50" fmla="*/ 983 w 1248"/>
                  <a:gd name="T51" fmla="*/ 133 h 539"/>
                  <a:gd name="T52" fmla="*/ 1081 w 1248"/>
                  <a:gd name="T53" fmla="*/ 118 h 539"/>
                  <a:gd name="T54" fmla="*/ 1166 w 1248"/>
                  <a:gd name="T55" fmla="*/ 113 h 539"/>
                  <a:gd name="T56" fmla="*/ 1236 w 1248"/>
                  <a:gd name="T57" fmla="*/ 102 h 539"/>
                  <a:gd name="T58" fmla="*/ 1236 w 1248"/>
                  <a:gd name="T59" fmla="*/ 0 h 539"/>
                  <a:gd name="T60" fmla="*/ 1149 w 1248"/>
                  <a:gd name="T61" fmla="*/ 22 h 539"/>
                  <a:gd name="T62" fmla="*/ 1059 w 1248"/>
                  <a:gd name="T63" fmla="*/ 38 h 539"/>
                  <a:gd name="T64" fmla="*/ 866 w 1248"/>
                  <a:gd name="T65" fmla="*/ 69 h 539"/>
                  <a:gd name="T66" fmla="*/ 667 w 1248"/>
                  <a:gd name="T67" fmla="*/ 91 h 539"/>
                  <a:gd name="T68" fmla="*/ 479 w 1248"/>
                  <a:gd name="T69" fmla="*/ 124 h 539"/>
                  <a:gd name="T70" fmla="*/ 387 w 1248"/>
                  <a:gd name="T71" fmla="*/ 138 h 539"/>
                  <a:gd name="T72" fmla="*/ 307 w 1248"/>
                  <a:gd name="T73" fmla="*/ 154 h 539"/>
                  <a:gd name="T74" fmla="*/ 226 w 1248"/>
                  <a:gd name="T75" fmla="*/ 176 h 539"/>
                  <a:gd name="T76" fmla="*/ 161 w 1248"/>
                  <a:gd name="T77" fmla="*/ 198 h 539"/>
                  <a:gd name="T78" fmla="*/ 103 w 1248"/>
                  <a:gd name="T79" fmla="*/ 223 h 539"/>
                  <a:gd name="T80" fmla="*/ 54 w 1248"/>
                  <a:gd name="T81" fmla="*/ 250 h 539"/>
                  <a:gd name="T82" fmla="*/ 22 w 1248"/>
                  <a:gd name="T83" fmla="*/ 288 h 539"/>
                  <a:gd name="T84" fmla="*/ 0 w 1248"/>
                  <a:gd name="T85" fmla="*/ 324 h 539"/>
                  <a:gd name="T86" fmla="*/ 0 w 1248"/>
                  <a:gd name="T87" fmla="*/ 324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C85"/>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3" name="Freeform 10"/>
            <p:cNvSpPr>
              <a:spLocks noChangeArrowheads="1"/>
            </p:cNvSpPr>
            <p:nvPr/>
          </p:nvSpPr>
          <p:spPr bwMode="auto">
            <a:xfrm>
              <a:off x="3322" y="1341"/>
              <a:ext cx="1819" cy="1531"/>
            </a:xfrm>
            <a:custGeom>
              <a:avLst/>
              <a:gdLst>
                <a:gd name="T0" fmla="*/ 616 w 2296"/>
                <a:gd name="T1" fmla="*/ 1153 h 1469"/>
                <a:gd name="T2" fmla="*/ 852 w 2296"/>
                <a:gd name="T3" fmla="*/ 1100 h 1469"/>
                <a:gd name="T4" fmla="*/ 1046 w 2296"/>
                <a:gd name="T5" fmla="*/ 1039 h 1469"/>
                <a:gd name="T6" fmla="*/ 1203 w 2296"/>
                <a:gd name="T7" fmla="*/ 974 h 1469"/>
                <a:gd name="T8" fmla="*/ 1318 w 2296"/>
                <a:gd name="T9" fmla="*/ 904 h 1469"/>
                <a:gd name="T10" fmla="*/ 1394 w 2296"/>
                <a:gd name="T11" fmla="*/ 821 h 1469"/>
                <a:gd name="T12" fmla="*/ 1434 w 2296"/>
                <a:gd name="T13" fmla="*/ 726 h 1469"/>
                <a:gd name="T14" fmla="*/ 1437 w 2296"/>
                <a:gd name="T15" fmla="*/ 609 h 1469"/>
                <a:gd name="T16" fmla="*/ 1406 w 2296"/>
                <a:gd name="T17" fmla="*/ 496 h 1469"/>
                <a:gd name="T18" fmla="*/ 1346 w 2296"/>
                <a:gd name="T19" fmla="*/ 395 h 1469"/>
                <a:gd name="T20" fmla="*/ 1260 w 2296"/>
                <a:gd name="T21" fmla="*/ 301 h 1469"/>
                <a:gd name="T22" fmla="*/ 1110 w 2296"/>
                <a:gd name="T23" fmla="*/ 171 h 1469"/>
                <a:gd name="T24" fmla="*/ 1012 w 2296"/>
                <a:gd name="T25" fmla="*/ 100 h 1469"/>
                <a:gd name="T26" fmla="*/ 926 w 2296"/>
                <a:gd name="T27" fmla="*/ 47 h 1469"/>
                <a:gd name="T28" fmla="*/ 868 w 2296"/>
                <a:gd name="T29" fmla="*/ 10 h 1469"/>
                <a:gd name="T30" fmla="*/ 845 w 2296"/>
                <a:gd name="T31" fmla="*/ 0 h 1469"/>
                <a:gd name="T32" fmla="*/ 1039 w 2296"/>
                <a:gd name="T33" fmla="*/ 129 h 1469"/>
                <a:gd name="T34" fmla="*/ 1222 w 2296"/>
                <a:gd name="T35" fmla="*/ 277 h 1469"/>
                <a:gd name="T36" fmla="*/ 1298 w 2296"/>
                <a:gd name="T37" fmla="*/ 354 h 1469"/>
                <a:gd name="T38" fmla="*/ 1363 w 2296"/>
                <a:gd name="T39" fmla="*/ 437 h 1469"/>
                <a:gd name="T40" fmla="*/ 1403 w 2296"/>
                <a:gd name="T41" fmla="*/ 519 h 1469"/>
                <a:gd name="T42" fmla="*/ 1420 w 2296"/>
                <a:gd name="T43" fmla="*/ 609 h 1469"/>
                <a:gd name="T44" fmla="*/ 1406 w 2296"/>
                <a:gd name="T45" fmla="*/ 691 h 1469"/>
                <a:gd name="T46" fmla="*/ 1363 w 2296"/>
                <a:gd name="T47" fmla="*/ 763 h 1469"/>
                <a:gd name="T48" fmla="*/ 1295 w 2296"/>
                <a:gd name="T49" fmla="*/ 821 h 1469"/>
                <a:gd name="T50" fmla="*/ 1206 w 2296"/>
                <a:gd name="T51" fmla="*/ 869 h 1469"/>
                <a:gd name="T52" fmla="*/ 1097 w 2296"/>
                <a:gd name="T53" fmla="*/ 916 h 1469"/>
                <a:gd name="T54" fmla="*/ 848 w 2296"/>
                <a:gd name="T55" fmla="*/ 986 h 1469"/>
                <a:gd name="T56" fmla="*/ 579 w 2296"/>
                <a:gd name="T57" fmla="*/ 1052 h 1469"/>
                <a:gd name="T58" fmla="*/ 327 w 2296"/>
                <a:gd name="T59" fmla="*/ 1116 h 1469"/>
                <a:gd name="T60" fmla="*/ 222 w 2296"/>
                <a:gd name="T61" fmla="*/ 1158 h 1469"/>
                <a:gd name="T62" fmla="*/ 129 w 2296"/>
                <a:gd name="T63" fmla="*/ 1200 h 1469"/>
                <a:gd name="T64" fmla="*/ 58 w 2296"/>
                <a:gd name="T65" fmla="*/ 1246 h 1469"/>
                <a:gd name="T66" fmla="*/ 13 w 2296"/>
                <a:gd name="T67" fmla="*/ 1306 h 1469"/>
                <a:gd name="T68" fmla="*/ 0 w 2296"/>
                <a:gd name="T69" fmla="*/ 1371 h 1469"/>
                <a:gd name="T70" fmla="*/ 17 w 2296"/>
                <a:gd name="T71" fmla="*/ 1441 h 1469"/>
                <a:gd name="T72" fmla="*/ 62 w 2296"/>
                <a:gd name="T73" fmla="*/ 1501 h 1469"/>
                <a:gd name="T74" fmla="*/ 123 w 2296"/>
                <a:gd name="T75" fmla="*/ 1548 h 1469"/>
                <a:gd name="T76" fmla="*/ 204 w 2296"/>
                <a:gd name="T77" fmla="*/ 1596 h 1469"/>
                <a:gd name="T78" fmla="*/ 136 w 2296"/>
                <a:gd name="T79" fmla="*/ 1536 h 1469"/>
                <a:gd name="T80" fmla="*/ 92 w 2296"/>
                <a:gd name="T81" fmla="*/ 1477 h 1469"/>
                <a:gd name="T82" fmla="*/ 75 w 2296"/>
                <a:gd name="T83" fmla="*/ 1418 h 1469"/>
                <a:gd name="T84" fmla="*/ 89 w 2296"/>
                <a:gd name="T85" fmla="*/ 1365 h 1469"/>
                <a:gd name="T86" fmla="*/ 133 w 2296"/>
                <a:gd name="T87" fmla="*/ 1312 h 1469"/>
                <a:gd name="T88" fmla="*/ 215 w 2296"/>
                <a:gd name="T89" fmla="*/ 1264 h 1469"/>
                <a:gd name="T90" fmla="*/ 331 w 2296"/>
                <a:gd name="T91" fmla="*/ 1217 h 1469"/>
                <a:gd name="T92" fmla="*/ 484 w 2296"/>
                <a:gd name="T93" fmla="*/ 1182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1"/>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34" name="Freeform 11"/>
            <p:cNvSpPr>
              <a:spLocks noChangeArrowheads="1"/>
            </p:cNvSpPr>
            <p:nvPr/>
          </p:nvSpPr>
          <p:spPr bwMode="auto">
            <a:xfrm>
              <a:off x="0" y="0"/>
              <a:ext cx="5752" cy="1770"/>
            </a:xfrm>
            <a:custGeom>
              <a:avLst/>
              <a:gdLst>
                <a:gd name="T0" fmla="*/ 0 w 5740"/>
                <a:gd name="T1" fmla="*/ 0 h 1906"/>
                <a:gd name="T2" fmla="*/ 0 w 5740"/>
                <a:gd name="T3" fmla="*/ 1644 h 1906"/>
                <a:gd name="T4" fmla="*/ 5764 w 5740"/>
                <a:gd name="T5" fmla="*/ 1644 h 1906"/>
                <a:gd name="T6" fmla="*/ 576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003399"/>
                </a:gs>
                <a:gs pos="100000">
                  <a:srgbClr val="000514"/>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1036" name="Rectangle 12"/>
          <p:cNvSpPr>
            <a:spLocks noGrp="1" noChangeArrowheads="1"/>
          </p:cNvSpPr>
          <p:nvPr>
            <p:ph type="title"/>
          </p:nvPr>
        </p:nvSpPr>
        <p:spPr bwMode="auto">
          <a:xfrm>
            <a:off x="457200" y="128588"/>
            <a:ext cx="822007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1037" name="Rectangle 13"/>
          <p:cNvSpPr>
            <a:spLocks noGrp="1" noChangeArrowheads="1"/>
          </p:cNvSpPr>
          <p:nvPr>
            <p:ph type="ftr"/>
          </p:nvPr>
        </p:nvSpPr>
        <p:spPr bwMode="auto">
          <a:xfrm>
            <a:off x="3124200" y="6248400"/>
            <a:ext cx="2886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endParaRPr lang="de-DE" altLang="de-DE"/>
          </a:p>
        </p:txBody>
      </p:sp>
      <p:sp>
        <p:nvSpPr>
          <p:cNvPr id="1038" name="Rectangle 14"/>
          <p:cNvSpPr>
            <a:spLocks noGrp="1" noChangeArrowheads="1"/>
          </p:cNvSpPr>
          <p:nvPr>
            <p:ph type="body" idx="1"/>
          </p:nvPr>
        </p:nvSpPr>
        <p:spPr bwMode="auto">
          <a:xfrm>
            <a:off x="457200" y="1600200"/>
            <a:ext cx="8220075"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E5E5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effectLst>
            <a:outerShdw blurRad="38100" dist="38100" dir="2700000" algn="tl">
              <a:srgbClr val="000000"/>
            </a:outerShdw>
          </a:effectLst>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31300" cy="6840538"/>
            <a:chOff x="0" y="0"/>
            <a:chExt cx="5752" cy="4309"/>
          </a:xfrm>
        </p:grpSpPr>
        <p:grpSp>
          <p:nvGrpSpPr>
            <p:cNvPr id="2056" name="Group 2"/>
            <p:cNvGrpSpPr>
              <a:grpSpLocks/>
            </p:cNvGrpSpPr>
            <p:nvPr/>
          </p:nvGrpSpPr>
          <p:grpSpPr bwMode="auto">
            <a:xfrm>
              <a:off x="1728" y="2230"/>
              <a:ext cx="4021" cy="2079"/>
              <a:chOff x="1728" y="2230"/>
              <a:chExt cx="4021" cy="2079"/>
            </a:xfrm>
          </p:grpSpPr>
          <p:sp>
            <p:nvSpPr>
              <p:cNvPr id="2" name="Freeform 3"/>
              <p:cNvSpPr>
                <a:spLocks noChangeArrowheads="1"/>
              </p:cNvSpPr>
              <p:nvPr/>
            </p:nvSpPr>
            <p:spPr bwMode="auto">
              <a:xfrm>
                <a:off x="1728" y="2644"/>
                <a:ext cx="2876" cy="1665"/>
              </a:xfrm>
              <a:custGeom>
                <a:avLst/>
                <a:gdLst>
                  <a:gd name="T0" fmla="*/ 2728 w 2882"/>
                  <a:gd name="T1" fmla="*/ 524 h 1671"/>
                  <a:gd name="T2" fmla="*/ 2622 w 2882"/>
                  <a:gd name="T3" fmla="*/ 480 h 1671"/>
                  <a:gd name="T4" fmla="*/ 2470 w 2882"/>
                  <a:gd name="T5" fmla="*/ 420 h 1671"/>
                  <a:gd name="T6" fmla="*/ 2193 w 2882"/>
                  <a:gd name="T7" fmla="*/ 341 h 1671"/>
                  <a:gd name="T8" fmla="*/ 1962 w 2882"/>
                  <a:gd name="T9" fmla="*/ 275 h 1671"/>
                  <a:gd name="T10" fmla="*/ 1799 w 2882"/>
                  <a:gd name="T11" fmla="*/ 210 h 1671"/>
                  <a:gd name="T12" fmla="*/ 1685 w 2882"/>
                  <a:gd name="T13" fmla="*/ 150 h 1671"/>
                  <a:gd name="T14" fmla="*/ 1622 w 2882"/>
                  <a:gd name="T15" fmla="*/ 103 h 1671"/>
                  <a:gd name="T16" fmla="*/ 1584 w 2882"/>
                  <a:gd name="T17" fmla="*/ 60 h 1671"/>
                  <a:gd name="T18" fmla="*/ 1573 w 2882"/>
                  <a:gd name="T19" fmla="*/ 27 h 1671"/>
                  <a:gd name="T20" fmla="*/ 1579 w 2882"/>
                  <a:gd name="T21" fmla="*/ 0 h 1671"/>
                  <a:gd name="T22" fmla="*/ 1551 w 2882"/>
                  <a:gd name="T23" fmla="*/ 49 h 1671"/>
                  <a:gd name="T24" fmla="*/ 1562 w 2882"/>
                  <a:gd name="T25" fmla="*/ 98 h 1671"/>
                  <a:gd name="T26" fmla="*/ 1611 w 2882"/>
                  <a:gd name="T27" fmla="*/ 139 h 1671"/>
                  <a:gd name="T28" fmla="*/ 1680 w 2882"/>
                  <a:gd name="T29" fmla="*/ 183 h 1671"/>
                  <a:gd name="T30" fmla="*/ 1783 w 2882"/>
                  <a:gd name="T31" fmla="*/ 226 h 1671"/>
                  <a:gd name="T32" fmla="*/ 2032 w 2882"/>
                  <a:gd name="T33" fmla="*/ 308 h 1671"/>
                  <a:gd name="T34" fmla="*/ 2275 w 2882"/>
                  <a:gd name="T35" fmla="*/ 379 h 1671"/>
                  <a:gd name="T36" fmla="*/ 2454 w 2882"/>
                  <a:gd name="T37" fmla="*/ 431 h 1671"/>
                  <a:gd name="T38" fmla="*/ 2595 w 2882"/>
                  <a:gd name="T39" fmla="*/ 480 h 1671"/>
                  <a:gd name="T40" fmla="*/ 2696 w 2882"/>
                  <a:gd name="T41" fmla="*/ 524 h 1671"/>
                  <a:gd name="T42" fmla="*/ 2756 w 2882"/>
                  <a:gd name="T43" fmla="*/ 556 h 1671"/>
                  <a:gd name="T44" fmla="*/ 2783 w 2882"/>
                  <a:gd name="T45" fmla="*/ 589 h 1671"/>
                  <a:gd name="T46" fmla="*/ 2783 w 2882"/>
                  <a:gd name="T47" fmla="*/ 638 h 1671"/>
                  <a:gd name="T48" fmla="*/ 2750 w 2882"/>
                  <a:gd name="T49" fmla="*/ 687 h 1671"/>
                  <a:gd name="T50" fmla="*/ 2680 w 2882"/>
                  <a:gd name="T51" fmla="*/ 729 h 1671"/>
                  <a:gd name="T52" fmla="*/ 2579 w 2882"/>
                  <a:gd name="T53" fmla="*/ 772 h 1671"/>
                  <a:gd name="T54" fmla="*/ 2448 w 2882"/>
                  <a:gd name="T55" fmla="*/ 816 h 1671"/>
                  <a:gd name="T56" fmla="*/ 2291 w 2882"/>
                  <a:gd name="T57" fmla="*/ 859 h 1671"/>
                  <a:gd name="T58" fmla="*/ 2022 w 2882"/>
                  <a:gd name="T59" fmla="*/ 924 h 1671"/>
                  <a:gd name="T60" fmla="*/ 1600 w 2882"/>
                  <a:gd name="T61" fmla="*/ 1026 h 1671"/>
                  <a:gd name="T62" fmla="*/ 1141 w 2882"/>
                  <a:gd name="T63" fmla="*/ 1156 h 1671"/>
                  <a:gd name="T64" fmla="*/ 671 w 2882"/>
                  <a:gd name="T65" fmla="*/ 1318 h 1671"/>
                  <a:gd name="T66" fmla="*/ 217 w 2882"/>
                  <a:gd name="T67" fmla="*/ 1533 h 1671"/>
                  <a:gd name="T68" fmla="*/ 351 w 2882"/>
                  <a:gd name="T69" fmla="*/ 1659 h 1671"/>
                  <a:gd name="T70" fmla="*/ 750 w 2882"/>
                  <a:gd name="T71" fmla="*/ 1459 h 1671"/>
                  <a:gd name="T72" fmla="*/ 1141 w 2882"/>
                  <a:gd name="T73" fmla="*/ 1301 h 1671"/>
                  <a:gd name="T74" fmla="*/ 1513 w 2882"/>
                  <a:gd name="T75" fmla="*/ 1178 h 1671"/>
                  <a:gd name="T76" fmla="*/ 1853 w 2882"/>
                  <a:gd name="T77" fmla="*/ 1075 h 1671"/>
                  <a:gd name="T78" fmla="*/ 2156 w 2882"/>
                  <a:gd name="T79" fmla="*/ 999 h 1671"/>
                  <a:gd name="T80" fmla="*/ 2416 w 2882"/>
                  <a:gd name="T81" fmla="*/ 941 h 1671"/>
                  <a:gd name="T82" fmla="*/ 2616 w 2882"/>
                  <a:gd name="T83" fmla="*/ 886 h 1671"/>
                  <a:gd name="T84" fmla="*/ 2750 w 2882"/>
                  <a:gd name="T85" fmla="*/ 832 h 1671"/>
                  <a:gd name="T86" fmla="*/ 2815 w 2882"/>
                  <a:gd name="T87" fmla="*/ 788 h 1671"/>
                  <a:gd name="T88" fmla="*/ 2853 w 2882"/>
                  <a:gd name="T89" fmla="*/ 739 h 1671"/>
                  <a:gd name="T90" fmla="*/ 2870 w 2882"/>
                  <a:gd name="T91" fmla="*/ 696 h 1671"/>
                  <a:gd name="T92" fmla="*/ 2842 w 2882"/>
                  <a:gd name="T93" fmla="*/ 616 h 1671"/>
                  <a:gd name="T94" fmla="*/ 2788 w 2882"/>
                  <a:gd name="T95" fmla="*/ 556 h 1671"/>
                  <a:gd name="T96" fmla="*/ 2761 w 2882"/>
                  <a:gd name="T97" fmla="*/ 540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2E8A"/>
                  </a:gs>
                  <a:gs pos="100000">
                    <a:srgbClr val="003399"/>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 name="Freeform 4"/>
              <p:cNvSpPr>
                <a:spLocks noChangeArrowheads="1"/>
              </p:cNvSpPr>
              <p:nvPr/>
            </p:nvSpPr>
            <p:spPr bwMode="auto">
              <a:xfrm>
                <a:off x="4170" y="2671"/>
                <a:ext cx="1253" cy="805"/>
              </a:xfrm>
              <a:custGeom>
                <a:avLst/>
                <a:gdLst>
                  <a:gd name="T0" fmla="*/ 1247 w 1259"/>
                  <a:gd name="T1" fmla="*/ 605 h 811"/>
                  <a:gd name="T2" fmla="*/ 1236 w 1259"/>
                  <a:gd name="T3" fmla="*/ 580 h 811"/>
                  <a:gd name="T4" fmla="*/ 1225 w 1259"/>
                  <a:gd name="T5" fmla="*/ 558 h 811"/>
                  <a:gd name="T6" fmla="*/ 1204 w 1259"/>
                  <a:gd name="T7" fmla="*/ 531 h 811"/>
                  <a:gd name="T8" fmla="*/ 1176 w 1259"/>
                  <a:gd name="T9" fmla="*/ 509 h 811"/>
                  <a:gd name="T10" fmla="*/ 1113 w 1259"/>
                  <a:gd name="T11" fmla="*/ 471 h 811"/>
                  <a:gd name="T12" fmla="*/ 1032 w 1259"/>
                  <a:gd name="T13" fmla="*/ 435 h 811"/>
                  <a:gd name="T14" fmla="*/ 936 w 1259"/>
                  <a:gd name="T15" fmla="*/ 402 h 811"/>
                  <a:gd name="T16" fmla="*/ 833 w 1259"/>
                  <a:gd name="T17" fmla="*/ 375 h 811"/>
                  <a:gd name="T18" fmla="*/ 721 w 1259"/>
                  <a:gd name="T19" fmla="*/ 342 h 811"/>
                  <a:gd name="T20" fmla="*/ 607 w 1259"/>
                  <a:gd name="T21" fmla="*/ 317 h 811"/>
                  <a:gd name="T22" fmla="*/ 495 w 1259"/>
                  <a:gd name="T23" fmla="*/ 290 h 811"/>
                  <a:gd name="T24" fmla="*/ 387 w 1259"/>
                  <a:gd name="T25" fmla="*/ 257 h 811"/>
                  <a:gd name="T26" fmla="*/ 286 w 1259"/>
                  <a:gd name="T27" fmla="*/ 225 h 811"/>
                  <a:gd name="T28" fmla="*/ 193 w 1259"/>
                  <a:gd name="T29" fmla="*/ 194 h 811"/>
                  <a:gd name="T30" fmla="*/ 117 w 1259"/>
                  <a:gd name="T31" fmla="*/ 150 h 811"/>
                  <a:gd name="T32" fmla="*/ 54 w 1259"/>
                  <a:gd name="T33" fmla="*/ 107 h 811"/>
                  <a:gd name="T34" fmla="*/ 33 w 1259"/>
                  <a:gd name="T35" fmla="*/ 85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5 h 811"/>
                  <a:gd name="T52" fmla="*/ 33 w 1259"/>
                  <a:gd name="T53" fmla="*/ 112 h 811"/>
                  <a:gd name="T54" fmla="*/ 54 w 1259"/>
                  <a:gd name="T55" fmla="*/ 140 h 811"/>
                  <a:gd name="T56" fmla="*/ 87 w 1259"/>
                  <a:gd name="T57" fmla="*/ 172 h 811"/>
                  <a:gd name="T58" fmla="*/ 123 w 1259"/>
                  <a:gd name="T59" fmla="*/ 203 h 811"/>
                  <a:gd name="T60" fmla="*/ 177 w 1259"/>
                  <a:gd name="T61" fmla="*/ 236 h 811"/>
                  <a:gd name="T62" fmla="*/ 242 w 1259"/>
                  <a:gd name="T63" fmla="*/ 274 h 811"/>
                  <a:gd name="T64" fmla="*/ 322 w 1259"/>
                  <a:gd name="T65" fmla="*/ 306 h 811"/>
                  <a:gd name="T66" fmla="*/ 414 w 1259"/>
                  <a:gd name="T67" fmla="*/ 342 h 811"/>
                  <a:gd name="T68" fmla="*/ 521 w 1259"/>
                  <a:gd name="T69" fmla="*/ 375 h 811"/>
                  <a:gd name="T70" fmla="*/ 651 w 1259"/>
                  <a:gd name="T71" fmla="*/ 408 h 811"/>
                  <a:gd name="T72" fmla="*/ 741 w 1259"/>
                  <a:gd name="T73" fmla="*/ 429 h 811"/>
                  <a:gd name="T74" fmla="*/ 822 w 1259"/>
                  <a:gd name="T75" fmla="*/ 457 h 811"/>
                  <a:gd name="T76" fmla="*/ 893 w 1259"/>
                  <a:gd name="T77" fmla="*/ 482 h 811"/>
                  <a:gd name="T78" fmla="*/ 956 w 1259"/>
                  <a:gd name="T79" fmla="*/ 504 h 811"/>
                  <a:gd name="T80" fmla="*/ 1005 w 1259"/>
                  <a:gd name="T81" fmla="*/ 531 h 811"/>
                  <a:gd name="T82" fmla="*/ 1043 w 1259"/>
                  <a:gd name="T83" fmla="*/ 558 h 811"/>
                  <a:gd name="T84" fmla="*/ 1070 w 1259"/>
                  <a:gd name="T85" fmla="*/ 585 h 811"/>
                  <a:gd name="T86" fmla="*/ 1092 w 1259"/>
                  <a:gd name="T87" fmla="*/ 610 h 811"/>
                  <a:gd name="T88" fmla="*/ 1102 w 1259"/>
                  <a:gd name="T89" fmla="*/ 638 h 811"/>
                  <a:gd name="T90" fmla="*/ 1108 w 1259"/>
                  <a:gd name="T91" fmla="*/ 665 h 811"/>
                  <a:gd name="T92" fmla="*/ 1102 w 1259"/>
                  <a:gd name="T93" fmla="*/ 687 h 811"/>
                  <a:gd name="T94" fmla="*/ 1086 w 1259"/>
                  <a:gd name="T95" fmla="*/ 714 h 811"/>
                  <a:gd name="T96" fmla="*/ 1070 w 1259"/>
                  <a:gd name="T97" fmla="*/ 735 h 811"/>
                  <a:gd name="T98" fmla="*/ 1043 w 1259"/>
                  <a:gd name="T99" fmla="*/ 755 h 811"/>
                  <a:gd name="T100" fmla="*/ 1005 w 1259"/>
                  <a:gd name="T101" fmla="*/ 777 h 811"/>
                  <a:gd name="T102" fmla="*/ 967 w 1259"/>
                  <a:gd name="T103" fmla="*/ 799 h 811"/>
                  <a:gd name="T104" fmla="*/ 1037 w 1259"/>
                  <a:gd name="T105" fmla="*/ 777 h 811"/>
                  <a:gd name="T106" fmla="*/ 1097 w 1259"/>
                  <a:gd name="T107" fmla="*/ 755 h 811"/>
                  <a:gd name="T108" fmla="*/ 1145 w 1259"/>
                  <a:gd name="T109" fmla="*/ 735 h 811"/>
                  <a:gd name="T110" fmla="*/ 1187 w 1259"/>
                  <a:gd name="T111" fmla="*/ 714 h 811"/>
                  <a:gd name="T112" fmla="*/ 1214 w 1259"/>
                  <a:gd name="T113" fmla="*/ 692 h 811"/>
                  <a:gd name="T114" fmla="*/ 1236 w 1259"/>
                  <a:gd name="T115" fmla="*/ 665 h 811"/>
                  <a:gd name="T116" fmla="*/ 1247 w 1259"/>
                  <a:gd name="T117" fmla="*/ 638 h 811"/>
                  <a:gd name="T118" fmla="*/ 1247 w 1259"/>
                  <a:gd name="T119" fmla="*/ 605 h 811"/>
                  <a:gd name="T120" fmla="*/ 1247 w 1259"/>
                  <a:gd name="T121" fmla="*/ 60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2E8A"/>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 name="Freeform 5"/>
              <p:cNvSpPr>
                <a:spLocks noChangeArrowheads="1"/>
              </p:cNvSpPr>
              <p:nvPr/>
            </p:nvSpPr>
            <p:spPr bwMode="auto">
              <a:xfrm>
                <a:off x="2900" y="3346"/>
                <a:ext cx="2843" cy="963"/>
              </a:xfrm>
              <a:custGeom>
                <a:avLst/>
                <a:gdLst>
                  <a:gd name="T0" fmla="*/ 92 w 2849"/>
                  <a:gd name="T1" fmla="*/ 946 h 969"/>
                  <a:gd name="T2" fmla="*/ 0 w 2849"/>
                  <a:gd name="T3" fmla="*/ 957 h 969"/>
                  <a:gd name="T4" fmla="*/ 389 w 2849"/>
                  <a:gd name="T5" fmla="*/ 957 h 969"/>
                  <a:gd name="T6" fmla="*/ 432 w 2849"/>
                  <a:gd name="T7" fmla="*/ 935 h 969"/>
                  <a:gd name="T8" fmla="*/ 481 w 2849"/>
                  <a:gd name="T9" fmla="*/ 902 h 969"/>
                  <a:gd name="T10" fmla="*/ 552 w 2849"/>
                  <a:gd name="T11" fmla="*/ 866 h 969"/>
                  <a:gd name="T12" fmla="*/ 633 w 2849"/>
                  <a:gd name="T13" fmla="*/ 828 h 969"/>
                  <a:gd name="T14" fmla="*/ 723 w 2849"/>
                  <a:gd name="T15" fmla="*/ 784 h 969"/>
                  <a:gd name="T16" fmla="*/ 832 w 2849"/>
                  <a:gd name="T17" fmla="*/ 735 h 969"/>
                  <a:gd name="T18" fmla="*/ 957 w 2849"/>
                  <a:gd name="T19" fmla="*/ 688 h 969"/>
                  <a:gd name="T20" fmla="*/ 1098 w 2849"/>
                  <a:gd name="T21" fmla="*/ 634 h 969"/>
                  <a:gd name="T22" fmla="*/ 1253 w 2849"/>
                  <a:gd name="T23" fmla="*/ 574 h 969"/>
                  <a:gd name="T24" fmla="*/ 1427 w 2849"/>
                  <a:gd name="T25" fmla="*/ 516 h 969"/>
                  <a:gd name="T26" fmla="*/ 1617 w 2849"/>
                  <a:gd name="T27" fmla="*/ 456 h 969"/>
                  <a:gd name="T28" fmla="*/ 1821 w 2849"/>
                  <a:gd name="T29" fmla="*/ 399 h 969"/>
                  <a:gd name="T30" fmla="*/ 2049 w 2849"/>
                  <a:gd name="T31" fmla="*/ 339 h 969"/>
                  <a:gd name="T32" fmla="*/ 2291 w 2849"/>
                  <a:gd name="T33" fmla="*/ 279 h 969"/>
                  <a:gd name="T34" fmla="*/ 2557 w 2849"/>
                  <a:gd name="T35" fmla="*/ 221 h 969"/>
                  <a:gd name="T36" fmla="*/ 2837 w 2849"/>
                  <a:gd name="T37" fmla="*/ 161 h 969"/>
                  <a:gd name="T38" fmla="*/ 2837 w 2849"/>
                  <a:gd name="T39" fmla="*/ 0 h 969"/>
                  <a:gd name="T40" fmla="*/ 2805 w 2849"/>
                  <a:gd name="T41" fmla="*/ 16 h 969"/>
                  <a:gd name="T42" fmla="*/ 2761 w 2849"/>
                  <a:gd name="T43" fmla="*/ 33 h 969"/>
                  <a:gd name="T44" fmla="*/ 2707 w 2849"/>
                  <a:gd name="T45" fmla="*/ 54 h 969"/>
                  <a:gd name="T46" fmla="*/ 2636 w 2849"/>
                  <a:gd name="T47" fmla="*/ 76 h 969"/>
                  <a:gd name="T48" fmla="*/ 2562 w 2849"/>
                  <a:gd name="T49" fmla="*/ 96 h 969"/>
                  <a:gd name="T50" fmla="*/ 2481 w 2849"/>
                  <a:gd name="T51" fmla="*/ 118 h 969"/>
                  <a:gd name="T52" fmla="*/ 2389 w 2849"/>
                  <a:gd name="T53" fmla="*/ 145 h 969"/>
                  <a:gd name="T54" fmla="*/ 2291 w 2849"/>
                  <a:gd name="T55" fmla="*/ 167 h 969"/>
                  <a:gd name="T56" fmla="*/ 2087 w 2849"/>
                  <a:gd name="T57" fmla="*/ 221 h 969"/>
                  <a:gd name="T58" fmla="*/ 1881 w 2849"/>
                  <a:gd name="T59" fmla="*/ 273 h 969"/>
                  <a:gd name="T60" fmla="*/ 1680 w 2849"/>
                  <a:gd name="T61" fmla="*/ 322 h 969"/>
                  <a:gd name="T62" fmla="*/ 1584 w 2849"/>
                  <a:gd name="T63" fmla="*/ 350 h 969"/>
                  <a:gd name="T64" fmla="*/ 1497 w 2849"/>
                  <a:gd name="T65" fmla="*/ 377 h 969"/>
                  <a:gd name="T66" fmla="*/ 1103 w 2849"/>
                  <a:gd name="T67" fmla="*/ 500 h 969"/>
                  <a:gd name="T68" fmla="*/ 908 w 2849"/>
                  <a:gd name="T69" fmla="*/ 569 h 969"/>
                  <a:gd name="T70" fmla="*/ 723 w 2849"/>
                  <a:gd name="T71" fmla="*/ 639 h 969"/>
                  <a:gd name="T72" fmla="*/ 546 w 2849"/>
                  <a:gd name="T73" fmla="*/ 710 h 969"/>
                  <a:gd name="T74" fmla="*/ 378 w 2849"/>
                  <a:gd name="T75" fmla="*/ 784 h 969"/>
                  <a:gd name="T76" fmla="*/ 228 w 2849"/>
                  <a:gd name="T77" fmla="*/ 866 h 969"/>
                  <a:gd name="T78" fmla="*/ 92 w 2849"/>
                  <a:gd name="T79" fmla="*/ 946 h 969"/>
                  <a:gd name="T80" fmla="*/ 92 w 2849"/>
                  <a:gd name="T81" fmla="*/ 946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Freeform 6"/>
              <p:cNvSpPr>
                <a:spLocks noChangeArrowheads="1"/>
              </p:cNvSpPr>
              <p:nvPr/>
            </p:nvSpPr>
            <p:spPr bwMode="auto">
              <a:xfrm>
                <a:off x="2748" y="2230"/>
                <a:ext cx="3001" cy="2079"/>
              </a:xfrm>
              <a:custGeom>
                <a:avLst/>
                <a:gdLst>
                  <a:gd name="T0" fmla="*/ 1427 w 3007"/>
                  <a:gd name="T1" fmla="*/ 472 h 2085"/>
                  <a:gd name="T2" fmla="*/ 1454 w 3007"/>
                  <a:gd name="T3" fmla="*/ 524 h 2085"/>
                  <a:gd name="T4" fmla="*/ 1535 w 3007"/>
                  <a:gd name="T5" fmla="*/ 589 h 2085"/>
                  <a:gd name="T6" fmla="*/ 1709 w 3007"/>
                  <a:gd name="T7" fmla="*/ 666 h 2085"/>
                  <a:gd name="T8" fmla="*/ 1919 w 3007"/>
                  <a:gd name="T9" fmla="*/ 731 h 2085"/>
                  <a:gd name="T10" fmla="*/ 2147 w 3007"/>
                  <a:gd name="T11" fmla="*/ 785 h 2085"/>
                  <a:gd name="T12" fmla="*/ 2362 w 3007"/>
                  <a:gd name="T13" fmla="*/ 845 h 2085"/>
                  <a:gd name="T14" fmla="*/ 2541 w 3007"/>
                  <a:gd name="T15" fmla="*/ 914 h 2085"/>
                  <a:gd name="T16" fmla="*/ 2628 w 3007"/>
                  <a:gd name="T17" fmla="*/ 974 h 2085"/>
                  <a:gd name="T18" fmla="*/ 2666 w 3007"/>
                  <a:gd name="T19" fmla="*/ 1023 h 2085"/>
                  <a:gd name="T20" fmla="*/ 2671 w 3007"/>
                  <a:gd name="T21" fmla="*/ 1077 h 2085"/>
                  <a:gd name="T22" fmla="*/ 2655 w 3007"/>
                  <a:gd name="T23" fmla="*/ 1121 h 2085"/>
                  <a:gd name="T24" fmla="*/ 2606 w 3007"/>
                  <a:gd name="T25" fmla="*/ 1164 h 2085"/>
                  <a:gd name="T26" fmla="*/ 2535 w 3007"/>
                  <a:gd name="T27" fmla="*/ 1202 h 2085"/>
                  <a:gd name="T28" fmla="*/ 2438 w 3007"/>
                  <a:gd name="T29" fmla="*/ 1233 h 2085"/>
                  <a:gd name="T30" fmla="*/ 2318 w 3007"/>
                  <a:gd name="T31" fmla="*/ 1266 h 2085"/>
                  <a:gd name="T32" fmla="*/ 2098 w 3007"/>
                  <a:gd name="T33" fmla="*/ 1320 h 2085"/>
                  <a:gd name="T34" fmla="*/ 1736 w 3007"/>
                  <a:gd name="T35" fmla="*/ 1413 h 2085"/>
                  <a:gd name="T36" fmla="*/ 1302 w 3007"/>
                  <a:gd name="T37" fmla="*/ 1532 h 2085"/>
                  <a:gd name="T38" fmla="*/ 816 w 3007"/>
                  <a:gd name="T39" fmla="*/ 1699 h 2085"/>
                  <a:gd name="T40" fmla="*/ 280 w 3007"/>
                  <a:gd name="T41" fmla="*/ 1931 h 2085"/>
                  <a:gd name="T42" fmla="*/ 152 w 3007"/>
                  <a:gd name="T43" fmla="*/ 2073 h 2085"/>
                  <a:gd name="T44" fmla="*/ 384 w 3007"/>
                  <a:gd name="T45" fmla="*/ 1980 h 2085"/>
                  <a:gd name="T46" fmla="*/ 698 w 3007"/>
                  <a:gd name="T47" fmla="*/ 1824 h 2085"/>
                  <a:gd name="T48" fmla="*/ 1060 w 3007"/>
                  <a:gd name="T49" fmla="*/ 1683 h 2085"/>
                  <a:gd name="T50" fmla="*/ 1655 w 3007"/>
                  <a:gd name="T51" fmla="*/ 1489 h 2085"/>
                  <a:gd name="T52" fmla="*/ 1837 w 3007"/>
                  <a:gd name="T53" fmla="*/ 1434 h 2085"/>
                  <a:gd name="T54" fmla="*/ 2244 w 3007"/>
                  <a:gd name="T55" fmla="*/ 1331 h 2085"/>
                  <a:gd name="T56" fmla="*/ 2541 w 3007"/>
                  <a:gd name="T57" fmla="*/ 1255 h 2085"/>
                  <a:gd name="T58" fmla="*/ 2720 w 3007"/>
                  <a:gd name="T59" fmla="*/ 1208 h 2085"/>
                  <a:gd name="T60" fmla="*/ 2864 w 3007"/>
                  <a:gd name="T61" fmla="*/ 1164 h 2085"/>
                  <a:gd name="T62" fmla="*/ 2962 w 3007"/>
                  <a:gd name="T63" fmla="*/ 1126 h 2085"/>
                  <a:gd name="T64" fmla="*/ 2995 w 3007"/>
                  <a:gd name="T65" fmla="*/ 866 h 2085"/>
                  <a:gd name="T66" fmla="*/ 2848 w 3007"/>
                  <a:gd name="T67" fmla="*/ 840 h 2085"/>
                  <a:gd name="T68" fmla="*/ 2660 w 3007"/>
                  <a:gd name="T69" fmla="*/ 802 h 2085"/>
                  <a:gd name="T70" fmla="*/ 2448 w 3007"/>
                  <a:gd name="T71" fmla="*/ 753 h 2085"/>
                  <a:gd name="T72" fmla="*/ 2130 w 3007"/>
                  <a:gd name="T73" fmla="*/ 666 h 2085"/>
                  <a:gd name="T74" fmla="*/ 1951 w 3007"/>
                  <a:gd name="T75" fmla="*/ 600 h 2085"/>
                  <a:gd name="T76" fmla="*/ 1816 w 3007"/>
                  <a:gd name="T77" fmla="*/ 530 h 2085"/>
                  <a:gd name="T78" fmla="*/ 1761 w 3007"/>
                  <a:gd name="T79" fmla="*/ 472 h 2085"/>
                  <a:gd name="T80" fmla="*/ 1747 w 3007"/>
                  <a:gd name="T81" fmla="*/ 434 h 2085"/>
                  <a:gd name="T82" fmla="*/ 1772 w 3007"/>
                  <a:gd name="T83" fmla="*/ 379 h 2085"/>
                  <a:gd name="T84" fmla="*/ 1854 w 3007"/>
                  <a:gd name="T85" fmla="*/ 314 h 2085"/>
                  <a:gd name="T86" fmla="*/ 1978 w 3007"/>
                  <a:gd name="T87" fmla="*/ 265 h 2085"/>
                  <a:gd name="T88" fmla="*/ 2141 w 3007"/>
                  <a:gd name="T89" fmla="*/ 227 h 2085"/>
                  <a:gd name="T90" fmla="*/ 2421 w 3007"/>
                  <a:gd name="T91" fmla="*/ 178 h 2085"/>
                  <a:gd name="T92" fmla="*/ 2815 w 3007"/>
                  <a:gd name="T93" fmla="*/ 125 h 2085"/>
                  <a:gd name="T94" fmla="*/ 2995 w 3007"/>
                  <a:gd name="T95" fmla="*/ 87 h 2085"/>
                  <a:gd name="T96" fmla="*/ 2897 w 3007"/>
                  <a:gd name="T97" fmla="*/ 22 h 2085"/>
                  <a:gd name="T98" fmla="*/ 2666 w 3007"/>
                  <a:gd name="T99" fmla="*/ 66 h 2085"/>
                  <a:gd name="T100" fmla="*/ 2275 w 3007"/>
                  <a:gd name="T101" fmla="*/ 120 h 2085"/>
                  <a:gd name="T102" fmla="*/ 2022 w 3007"/>
                  <a:gd name="T103" fmla="*/ 158 h 2085"/>
                  <a:gd name="T104" fmla="*/ 1783 w 3007"/>
                  <a:gd name="T105" fmla="*/ 200 h 2085"/>
                  <a:gd name="T106" fmla="*/ 1595 w 3007"/>
                  <a:gd name="T107" fmla="*/ 259 h 2085"/>
                  <a:gd name="T108" fmla="*/ 1465 w 3007"/>
                  <a:gd name="T109" fmla="*/ 336 h 2085"/>
                  <a:gd name="T110" fmla="*/ 1432 w 3007"/>
                  <a:gd name="T111" fmla="*/ 385 h 2085"/>
                  <a:gd name="T112" fmla="*/ 1421 w 3007"/>
                  <a:gd name="T113" fmla="*/ 439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3" name="Freeform 7"/>
              <p:cNvSpPr>
                <a:spLocks noChangeArrowheads="1"/>
              </p:cNvSpPr>
              <p:nvPr/>
            </p:nvSpPr>
            <p:spPr bwMode="auto">
              <a:xfrm>
                <a:off x="4501" y="2317"/>
                <a:ext cx="1242" cy="533"/>
              </a:xfrm>
              <a:custGeom>
                <a:avLst/>
                <a:gdLst>
                  <a:gd name="T0" fmla="*/ 0 w 1248"/>
                  <a:gd name="T1" fmla="*/ 324 h 539"/>
                  <a:gd name="T2" fmla="*/ 0 w 1248"/>
                  <a:gd name="T3" fmla="*/ 352 h 539"/>
                  <a:gd name="T4" fmla="*/ 5 w 1248"/>
                  <a:gd name="T5" fmla="*/ 379 h 539"/>
                  <a:gd name="T6" fmla="*/ 27 w 1248"/>
                  <a:gd name="T7" fmla="*/ 404 h 539"/>
                  <a:gd name="T8" fmla="*/ 54 w 1248"/>
                  <a:gd name="T9" fmla="*/ 426 h 539"/>
                  <a:gd name="T10" fmla="*/ 92 w 1248"/>
                  <a:gd name="T11" fmla="*/ 453 h 539"/>
                  <a:gd name="T12" fmla="*/ 139 w 1248"/>
                  <a:gd name="T13" fmla="*/ 480 h 539"/>
                  <a:gd name="T14" fmla="*/ 193 w 1248"/>
                  <a:gd name="T15" fmla="*/ 500 h 539"/>
                  <a:gd name="T16" fmla="*/ 253 w 1248"/>
                  <a:gd name="T17" fmla="*/ 527 h 539"/>
                  <a:gd name="T18" fmla="*/ 210 w 1248"/>
                  <a:gd name="T19" fmla="*/ 505 h 539"/>
                  <a:gd name="T20" fmla="*/ 177 w 1248"/>
                  <a:gd name="T21" fmla="*/ 480 h 539"/>
                  <a:gd name="T22" fmla="*/ 155 w 1248"/>
                  <a:gd name="T23" fmla="*/ 458 h 539"/>
                  <a:gd name="T24" fmla="*/ 139 w 1248"/>
                  <a:gd name="T25" fmla="*/ 437 h 539"/>
                  <a:gd name="T26" fmla="*/ 134 w 1248"/>
                  <a:gd name="T27" fmla="*/ 415 h 539"/>
                  <a:gd name="T28" fmla="*/ 134 w 1248"/>
                  <a:gd name="T29" fmla="*/ 395 h 539"/>
                  <a:gd name="T30" fmla="*/ 139 w 1248"/>
                  <a:gd name="T31" fmla="*/ 373 h 539"/>
                  <a:gd name="T32" fmla="*/ 155 w 1248"/>
                  <a:gd name="T33" fmla="*/ 357 h 539"/>
                  <a:gd name="T34" fmla="*/ 177 w 1248"/>
                  <a:gd name="T35" fmla="*/ 335 h 539"/>
                  <a:gd name="T36" fmla="*/ 199 w 1248"/>
                  <a:gd name="T37" fmla="*/ 319 h 539"/>
                  <a:gd name="T38" fmla="*/ 264 w 1248"/>
                  <a:gd name="T39" fmla="*/ 288 h 539"/>
                  <a:gd name="T40" fmla="*/ 349 w 1248"/>
                  <a:gd name="T41" fmla="*/ 256 h 539"/>
                  <a:gd name="T42" fmla="*/ 441 w 1248"/>
                  <a:gd name="T43" fmla="*/ 228 h 539"/>
                  <a:gd name="T44" fmla="*/ 548 w 1248"/>
                  <a:gd name="T45" fmla="*/ 209 h 539"/>
                  <a:gd name="T46" fmla="*/ 656 w 1248"/>
                  <a:gd name="T47" fmla="*/ 187 h 539"/>
                  <a:gd name="T48" fmla="*/ 882 w 1248"/>
                  <a:gd name="T49" fmla="*/ 149 h 539"/>
                  <a:gd name="T50" fmla="*/ 983 w 1248"/>
                  <a:gd name="T51" fmla="*/ 133 h 539"/>
                  <a:gd name="T52" fmla="*/ 1081 w 1248"/>
                  <a:gd name="T53" fmla="*/ 118 h 539"/>
                  <a:gd name="T54" fmla="*/ 1166 w 1248"/>
                  <a:gd name="T55" fmla="*/ 113 h 539"/>
                  <a:gd name="T56" fmla="*/ 1236 w 1248"/>
                  <a:gd name="T57" fmla="*/ 102 h 539"/>
                  <a:gd name="T58" fmla="*/ 1236 w 1248"/>
                  <a:gd name="T59" fmla="*/ 0 h 539"/>
                  <a:gd name="T60" fmla="*/ 1149 w 1248"/>
                  <a:gd name="T61" fmla="*/ 22 h 539"/>
                  <a:gd name="T62" fmla="*/ 1059 w 1248"/>
                  <a:gd name="T63" fmla="*/ 38 h 539"/>
                  <a:gd name="T64" fmla="*/ 866 w 1248"/>
                  <a:gd name="T65" fmla="*/ 69 h 539"/>
                  <a:gd name="T66" fmla="*/ 667 w 1248"/>
                  <a:gd name="T67" fmla="*/ 91 h 539"/>
                  <a:gd name="T68" fmla="*/ 479 w 1248"/>
                  <a:gd name="T69" fmla="*/ 124 h 539"/>
                  <a:gd name="T70" fmla="*/ 387 w 1248"/>
                  <a:gd name="T71" fmla="*/ 138 h 539"/>
                  <a:gd name="T72" fmla="*/ 307 w 1248"/>
                  <a:gd name="T73" fmla="*/ 154 h 539"/>
                  <a:gd name="T74" fmla="*/ 226 w 1248"/>
                  <a:gd name="T75" fmla="*/ 176 h 539"/>
                  <a:gd name="T76" fmla="*/ 161 w 1248"/>
                  <a:gd name="T77" fmla="*/ 198 h 539"/>
                  <a:gd name="T78" fmla="*/ 103 w 1248"/>
                  <a:gd name="T79" fmla="*/ 223 h 539"/>
                  <a:gd name="T80" fmla="*/ 54 w 1248"/>
                  <a:gd name="T81" fmla="*/ 250 h 539"/>
                  <a:gd name="T82" fmla="*/ 22 w 1248"/>
                  <a:gd name="T83" fmla="*/ 288 h 539"/>
                  <a:gd name="T84" fmla="*/ 0 w 1248"/>
                  <a:gd name="T85" fmla="*/ 324 h 539"/>
                  <a:gd name="T86" fmla="*/ 0 w 1248"/>
                  <a:gd name="T87" fmla="*/ 324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C85"/>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057" name="Freeform 8"/>
            <p:cNvSpPr>
              <a:spLocks noChangeArrowheads="1"/>
            </p:cNvSpPr>
            <p:nvPr/>
          </p:nvSpPr>
          <p:spPr bwMode="auto">
            <a:xfrm>
              <a:off x="3322" y="1341"/>
              <a:ext cx="1819" cy="1531"/>
            </a:xfrm>
            <a:custGeom>
              <a:avLst/>
              <a:gdLst>
                <a:gd name="T0" fmla="*/ 616 w 2296"/>
                <a:gd name="T1" fmla="*/ 1153 h 1469"/>
                <a:gd name="T2" fmla="*/ 852 w 2296"/>
                <a:gd name="T3" fmla="*/ 1100 h 1469"/>
                <a:gd name="T4" fmla="*/ 1046 w 2296"/>
                <a:gd name="T5" fmla="*/ 1039 h 1469"/>
                <a:gd name="T6" fmla="*/ 1203 w 2296"/>
                <a:gd name="T7" fmla="*/ 974 h 1469"/>
                <a:gd name="T8" fmla="*/ 1318 w 2296"/>
                <a:gd name="T9" fmla="*/ 904 h 1469"/>
                <a:gd name="T10" fmla="*/ 1394 w 2296"/>
                <a:gd name="T11" fmla="*/ 821 h 1469"/>
                <a:gd name="T12" fmla="*/ 1434 w 2296"/>
                <a:gd name="T13" fmla="*/ 726 h 1469"/>
                <a:gd name="T14" fmla="*/ 1437 w 2296"/>
                <a:gd name="T15" fmla="*/ 609 h 1469"/>
                <a:gd name="T16" fmla="*/ 1406 w 2296"/>
                <a:gd name="T17" fmla="*/ 496 h 1469"/>
                <a:gd name="T18" fmla="*/ 1346 w 2296"/>
                <a:gd name="T19" fmla="*/ 395 h 1469"/>
                <a:gd name="T20" fmla="*/ 1260 w 2296"/>
                <a:gd name="T21" fmla="*/ 301 h 1469"/>
                <a:gd name="T22" fmla="*/ 1110 w 2296"/>
                <a:gd name="T23" fmla="*/ 171 h 1469"/>
                <a:gd name="T24" fmla="*/ 1012 w 2296"/>
                <a:gd name="T25" fmla="*/ 100 h 1469"/>
                <a:gd name="T26" fmla="*/ 926 w 2296"/>
                <a:gd name="T27" fmla="*/ 47 h 1469"/>
                <a:gd name="T28" fmla="*/ 868 w 2296"/>
                <a:gd name="T29" fmla="*/ 10 h 1469"/>
                <a:gd name="T30" fmla="*/ 845 w 2296"/>
                <a:gd name="T31" fmla="*/ 0 h 1469"/>
                <a:gd name="T32" fmla="*/ 1039 w 2296"/>
                <a:gd name="T33" fmla="*/ 129 h 1469"/>
                <a:gd name="T34" fmla="*/ 1222 w 2296"/>
                <a:gd name="T35" fmla="*/ 277 h 1469"/>
                <a:gd name="T36" fmla="*/ 1298 w 2296"/>
                <a:gd name="T37" fmla="*/ 354 h 1469"/>
                <a:gd name="T38" fmla="*/ 1363 w 2296"/>
                <a:gd name="T39" fmla="*/ 437 h 1469"/>
                <a:gd name="T40" fmla="*/ 1403 w 2296"/>
                <a:gd name="T41" fmla="*/ 519 h 1469"/>
                <a:gd name="T42" fmla="*/ 1420 w 2296"/>
                <a:gd name="T43" fmla="*/ 609 h 1469"/>
                <a:gd name="T44" fmla="*/ 1406 w 2296"/>
                <a:gd name="T45" fmla="*/ 691 h 1469"/>
                <a:gd name="T46" fmla="*/ 1363 w 2296"/>
                <a:gd name="T47" fmla="*/ 763 h 1469"/>
                <a:gd name="T48" fmla="*/ 1295 w 2296"/>
                <a:gd name="T49" fmla="*/ 821 h 1469"/>
                <a:gd name="T50" fmla="*/ 1206 w 2296"/>
                <a:gd name="T51" fmla="*/ 869 h 1469"/>
                <a:gd name="T52" fmla="*/ 1097 w 2296"/>
                <a:gd name="T53" fmla="*/ 916 h 1469"/>
                <a:gd name="T54" fmla="*/ 848 w 2296"/>
                <a:gd name="T55" fmla="*/ 986 h 1469"/>
                <a:gd name="T56" fmla="*/ 579 w 2296"/>
                <a:gd name="T57" fmla="*/ 1052 h 1469"/>
                <a:gd name="T58" fmla="*/ 327 w 2296"/>
                <a:gd name="T59" fmla="*/ 1116 h 1469"/>
                <a:gd name="T60" fmla="*/ 222 w 2296"/>
                <a:gd name="T61" fmla="*/ 1158 h 1469"/>
                <a:gd name="T62" fmla="*/ 129 w 2296"/>
                <a:gd name="T63" fmla="*/ 1200 h 1469"/>
                <a:gd name="T64" fmla="*/ 58 w 2296"/>
                <a:gd name="T65" fmla="*/ 1246 h 1469"/>
                <a:gd name="T66" fmla="*/ 13 w 2296"/>
                <a:gd name="T67" fmla="*/ 1306 h 1469"/>
                <a:gd name="T68" fmla="*/ 0 w 2296"/>
                <a:gd name="T69" fmla="*/ 1371 h 1469"/>
                <a:gd name="T70" fmla="*/ 17 w 2296"/>
                <a:gd name="T71" fmla="*/ 1441 h 1469"/>
                <a:gd name="T72" fmla="*/ 62 w 2296"/>
                <a:gd name="T73" fmla="*/ 1501 h 1469"/>
                <a:gd name="T74" fmla="*/ 123 w 2296"/>
                <a:gd name="T75" fmla="*/ 1548 h 1469"/>
                <a:gd name="T76" fmla="*/ 204 w 2296"/>
                <a:gd name="T77" fmla="*/ 1596 h 1469"/>
                <a:gd name="T78" fmla="*/ 136 w 2296"/>
                <a:gd name="T79" fmla="*/ 1536 h 1469"/>
                <a:gd name="T80" fmla="*/ 92 w 2296"/>
                <a:gd name="T81" fmla="*/ 1477 h 1469"/>
                <a:gd name="T82" fmla="*/ 75 w 2296"/>
                <a:gd name="T83" fmla="*/ 1418 h 1469"/>
                <a:gd name="T84" fmla="*/ 89 w 2296"/>
                <a:gd name="T85" fmla="*/ 1365 h 1469"/>
                <a:gd name="T86" fmla="*/ 133 w 2296"/>
                <a:gd name="T87" fmla="*/ 1312 h 1469"/>
                <a:gd name="T88" fmla="*/ 215 w 2296"/>
                <a:gd name="T89" fmla="*/ 1264 h 1469"/>
                <a:gd name="T90" fmla="*/ 331 w 2296"/>
                <a:gd name="T91" fmla="*/ 1217 h 1469"/>
                <a:gd name="T92" fmla="*/ 484 w 2296"/>
                <a:gd name="T93" fmla="*/ 1182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1"/>
                </a:gs>
                <a:gs pos="100000">
                  <a:srgbClr val="003399"/>
                </a:gs>
              </a:gsLst>
              <a:lin ang="135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 name="Freeform 9"/>
            <p:cNvSpPr>
              <a:spLocks noChangeArrowheads="1"/>
            </p:cNvSpPr>
            <p:nvPr/>
          </p:nvSpPr>
          <p:spPr bwMode="auto">
            <a:xfrm>
              <a:off x="0" y="0"/>
              <a:ext cx="5752" cy="1770"/>
            </a:xfrm>
            <a:custGeom>
              <a:avLst/>
              <a:gdLst>
                <a:gd name="T0" fmla="*/ 0 w 5740"/>
                <a:gd name="T1" fmla="*/ 0 h 1906"/>
                <a:gd name="T2" fmla="*/ 0 w 5740"/>
                <a:gd name="T3" fmla="*/ 1644 h 1906"/>
                <a:gd name="T4" fmla="*/ 5764 w 5740"/>
                <a:gd name="T5" fmla="*/ 1644 h 1906"/>
                <a:gd name="T6" fmla="*/ 576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003399"/>
                </a:gs>
                <a:gs pos="100000">
                  <a:srgbClr val="000514"/>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058" name="Rectangle 10"/>
          <p:cNvSpPr>
            <a:spLocks noGrp="1" noChangeArrowheads="1"/>
          </p:cNvSpPr>
          <p:nvPr>
            <p:ph type="title"/>
          </p:nvPr>
        </p:nvSpPr>
        <p:spPr bwMode="auto">
          <a:xfrm>
            <a:off x="685800" y="1736725"/>
            <a:ext cx="7762875" cy="191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2059" name="Rectangle 11"/>
          <p:cNvSpPr>
            <a:spLocks noGrp="1" noChangeArrowheads="1"/>
          </p:cNvSpPr>
          <p:nvPr>
            <p:ph type="dt"/>
          </p:nvPr>
        </p:nvSpPr>
        <p:spPr bwMode="auto">
          <a:xfrm>
            <a:off x="457200" y="6248400"/>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45000"/>
              <a:buFontTx/>
              <a:buNone/>
              <a:tabLst>
                <a:tab pos="723900" algn="l"/>
                <a:tab pos="1447800" algn="l"/>
              </a:tabLst>
              <a:defRPr sz="1200">
                <a:solidFill>
                  <a:srgbClr val="FFFFFF"/>
                </a:solidFill>
                <a:latin typeface="Times New Roman" panose="02020603050405020304" pitchFamily="18" charset="0"/>
              </a:defRPr>
            </a:lvl1pPr>
          </a:lstStyle>
          <a:p>
            <a:pPr>
              <a:defRPr/>
            </a:pPr>
            <a:endParaRPr lang="de-DE" altLang="de-DE"/>
          </a:p>
        </p:txBody>
      </p:sp>
      <p:sp>
        <p:nvSpPr>
          <p:cNvPr id="2060" name="Rectangle 12"/>
          <p:cNvSpPr>
            <a:spLocks noGrp="1" noChangeArrowheads="1"/>
          </p:cNvSpPr>
          <p:nvPr>
            <p:ph type="ftr"/>
          </p:nvPr>
        </p:nvSpPr>
        <p:spPr bwMode="auto">
          <a:xfrm>
            <a:off x="3124200" y="6249988"/>
            <a:ext cx="2886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hangingPunct="1">
              <a:buClrTx/>
              <a:buSzPct val="45000"/>
              <a:buFontTx/>
              <a:buNone/>
              <a:tabLst>
                <a:tab pos="723900" algn="l"/>
                <a:tab pos="1447800" algn="l"/>
                <a:tab pos="2171700" algn="l"/>
              </a:tabLst>
              <a:defRPr sz="1200">
                <a:solidFill>
                  <a:srgbClr val="FFFFFF"/>
                </a:solidFill>
                <a:latin typeface="Times New Roman" panose="02020603050405020304" pitchFamily="18" charset="0"/>
              </a:defRPr>
            </a:lvl1pPr>
          </a:lstStyle>
          <a:p>
            <a:pPr>
              <a:defRPr/>
            </a:pPr>
            <a:endParaRPr lang="de-DE" altLang="de-DE"/>
          </a:p>
        </p:txBody>
      </p:sp>
      <p:sp>
        <p:nvSpPr>
          <p:cNvPr id="2061" name="Rectangle 13"/>
          <p:cNvSpPr>
            <a:spLocks noGrp="1" noChangeArrowheads="1"/>
          </p:cNvSpPr>
          <p:nvPr>
            <p:ph type="sldNum"/>
          </p:nvPr>
        </p:nvSpPr>
        <p:spPr bwMode="auto">
          <a:xfrm>
            <a:off x="6553200" y="6253163"/>
            <a:ext cx="2124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45000"/>
              <a:buFontTx/>
              <a:buNone/>
              <a:tabLst>
                <a:tab pos="723900" algn="l"/>
                <a:tab pos="1447800" algn="l"/>
              </a:tabLst>
              <a:defRPr sz="1200">
                <a:solidFill>
                  <a:srgbClr val="FFFFFF"/>
                </a:solidFill>
                <a:latin typeface="Times New Roman" panose="02020603050405020304" pitchFamily="18" charset="0"/>
              </a:defRPr>
            </a:lvl1pPr>
          </a:lstStyle>
          <a:p>
            <a:pPr>
              <a:defRPr/>
            </a:pPr>
            <a:fld id="{009FEDFC-4482-4868-9C14-6F0FE6DAAEA7}" type="slidenum">
              <a:rPr lang="de-DE" altLang="de-DE"/>
              <a:pPr>
                <a:defRPr/>
              </a:pPr>
              <a:t>‹Nr.›</a:t>
            </a:fld>
            <a:endParaRPr lang="de-DE" altLang="de-DE"/>
          </a:p>
        </p:txBody>
      </p:sp>
      <p:sp>
        <p:nvSpPr>
          <p:cNvPr id="2062" name="Rectangle 14"/>
          <p:cNvSpPr>
            <a:spLocks noGrp="1" noChangeArrowheads="1"/>
          </p:cNvSpPr>
          <p:nvPr>
            <p:ph type="body" idx="1"/>
          </p:nvPr>
        </p:nvSpPr>
        <p:spPr bwMode="auto">
          <a:xfrm>
            <a:off x="457200" y="1604963"/>
            <a:ext cx="8037513" cy="450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b="1" kern="1200">
          <a:solidFill>
            <a:srgbClr val="E5E5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b="1">
          <a:solidFill>
            <a:srgbClr val="E5E5FF"/>
          </a:solidFill>
          <a:effectLst>
            <a:outerShdw blurRad="38100" dist="38100" dir="2700000" algn="tl">
              <a:srgbClr val="000000"/>
            </a:outerShdw>
          </a:effectLst>
          <a:latin typeface="Garamond" panose="02020404030301010803" pitchFamily="18"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effectLst>
            <a:outerShdw blurRad="38100" dist="38100" dir="2700000" algn="tl">
              <a:srgbClr val="000000"/>
            </a:outerShdw>
          </a:effectLst>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2983831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6396243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6824120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5113604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13269644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pPr defTabSz="914400"/>
            <a:r>
              <a:rPr lang="de-DE">
                <a:solidFill>
                  <a:prstClr val="black">
                    <a:tint val="75000"/>
                  </a:prstClr>
                </a:solidFill>
                <a:ea typeface="+mn-ea"/>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914400"/>
            <a:fld id="{B28F9D38-746F-4F66-8DFA-FA7E04203DA6}" type="slidenum">
              <a:rPr lang="de-DE">
                <a:solidFill>
                  <a:prstClr val="black">
                    <a:tint val="75000"/>
                  </a:prstClr>
                </a:solidFill>
                <a:ea typeface="+mn-ea"/>
              </a:rPr>
              <a:pPr defTabSz="914400"/>
              <a:t>‹Nr.›</a:t>
            </a:fld>
            <a:endParaRPr lang="de-DE" dirty="0">
              <a:solidFill>
                <a:prstClr val="black">
                  <a:tint val="75000"/>
                </a:prstClr>
              </a:solidFill>
              <a:ea typeface="+mn-ea"/>
            </a:endParaRPr>
          </a:p>
        </p:txBody>
      </p:sp>
      <p:pic>
        <p:nvPicPr>
          <p:cNvPr id="1029" name="Picture 5" descr="logo_ls_farbig_vektor_S-korrigiert"/>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defTabSz="914400" fontAlgn="auto">
              <a:spcBef>
                <a:spcPts val="0"/>
              </a:spcBef>
              <a:spcAft>
                <a:spcPts val="0"/>
              </a:spcAft>
              <a:defRPr/>
            </a:pPr>
            <a:endParaRPr lang="de-DE" sz="2800" b="1" dirty="0">
              <a:solidFill>
                <a:prstClr val="black"/>
              </a:solidFill>
              <a:ea typeface="+mn-ea"/>
              <a:cs typeface="Arial" pitchFamily="34" charset="0"/>
            </a:endParaRPr>
          </a:p>
        </p:txBody>
      </p:sp>
      <p:pic>
        <p:nvPicPr>
          <p:cNvPr id="1031" name="Grafik 1"/>
          <p:cNvPicPr>
            <a:picLocks noChangeAspect="1"/>
          </p:cNvPicPr>
          <p:nvPr/>
        </p:nvPicPr>
        <p:blipFill>
          <a:blip r:embed="rId16"/>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8"/>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14573086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685800" y="1735138"/>
            <a:ext cx="7772400" cy="192246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6000" smtClean="0">
                <a:latin typeface="Arial" panose="020B0604020202020204" pitchFamily="34" charset="0"/>
              </a:rPr>
              <a:t>Bildungsplan 2016:</a:t>
            </a:r>
            <a:br>
              <a:rPr lang="de-DE" altLang="de-DE" sz="6000" smtClean="0">
                <a:latin typeface="Arial" panose="020B0604020202020204" pitchFamily="34" charset="0"/>
              </a:rPr>
            </a:br>
            <a:r>
              <a:rPr lang="de-DE" altLang="de-DE" sz="6000" smtClean="0">
                <a:latin typeface="Arial" panose="020B0604020202020204" pitchFamily="34" charset="0"/>
              </a:rPr>
              <a:t>Geschichte</a:t>
            </a:r>
          </a:p>
        </p:txBody>
      </p:sp>
      <p:sp>
        <p:nvSpPr>
          <p:cNvPr id="5122" name="Rectangle 2"/>
          <p:cNvSpPr>
            <a:spLocks noGrp="1" noChangeArrowheads="1"/>
          </p:cNvSpPr>
          <p:nvPr>
            <p:ph type="subTitle" idx="4294967295"/>
          </p:nvPr>
        </p:nvSpPr>
        <p:spPr>
          <a:xfrm>
            <a:off x="1371600" y="3886200"/>
            <a:ext cx="6400800" cy="1752600"/>
          </a:xfrm>
        </p:spPr>
        <p:txBody>
          <a:bodyPr lIns="90000" tIns="46800" rIns="90000" bIns="46800"/>
          <a:lstStyle/>
          <a:p>
            <a:pPr marL="0" indent="0" algn="ctr" eaLnBrk="1" hangingPunct="1">
              <a:buClrTx/>
              <a:buSzPct val="7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de-DE" altLang="de-DE" smtClean="0"/>
          </a:p>
          <a:p>
            <a:pPr marL="0" indent="0" algn="ctr" eaLnBrk="1" hangingPunct="1">
              <a:buClrTx/>
              <a:buSzPct val="7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de-DE" altLang="de-DE" smtClean="0">
                <a:latin typeface="Arial" panose="020B0604020202020204" pitchFamily="34" charset="0"/>
              </a:rPr>
              <a:t>Konzeptionelle Grundlagen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46" y="960909"/>
            <a:ext cx="8696325" cy="523220"/>
          </a:xfrm>
          <a:prstGeom prst="rect">
            <a:avLst/>
          </a:prstGeom>
          <a:noFill/>
          <a:ln w="9525">
            <a:noFill/>
            <a:miter lim="800000"/>
            <a:headEnd/>
            <a:tailEnd/>
          </a:ln>
        </p:spPr>
        <p:txBody>
          <a:bodyPr>
            <a:spAutoFit/>
          </a:bodyPr>
          <a:lstStyle/>
          <a:p>
            <a:pPr algn="ctr" defTabSz="914400"/>
            <a:r>
              <a:rPr lang="de-DE" sz="2800" dirty="0" smtClean="0">
                <a:solidFill>
                  <a:prstClr val="black"/>
                </a:solidFill>
                <a:latin typeface="Calibri"/>
                <a:ea typeface="+mn-ea"/>
                <a:cs typeface="Calibri"/>
              </a:rPr>
              <a:t>Struktur der Fachpläne</a:t>
            </a:r>
            <a:endParaRPr lang="de-DE" sz="2800" dirty="0">
              <a:solidFill>
                <a:prstClr val="black"/>
              </a:solidFill>
              <a:latin typeface="Calibri"/>
              <a:ea typeface="+mn-ea"/>
              <a:cs typeface="Calibri"/>
            </a:endParaRPr>
          </a:p>
        </p:txBody>
      </p:sp>
      <p:sp>
        <p:nvSpPr>
          <p:cNvPr id="4" name="Textfeld 3"/>
          <p:cNvSpPr txBox="1"/>
          <p:nvPr/>
        </p:nvSpPr>
        <p:spPr>
          <a:xfrm>
            <a:off x="251520" y="6309320"/>
            <a:ext cx="504056" cy="261610"/>
          </a:xfrm>
          <a:prstGeom prst="rect">
            <a:avLst/>
          </a:prstGeom>
          <a:noFill/>
        </p:spPr>
        <p:txBody>
          <a:bodyPr wrap="square" rtlCol="0">
            <a:spAutoFit/>
          </a:bodyPr>
          <a:lstStyle/>
          <a:p>
            <a:pPr defTabSz="914400"/>
            <a:r>
              <a:rPr lang="de-DE" sz="1100" dirty="0" smtClean="0">
                <a:solidFill>
                  <a:prstClr val="black"/>
                </a:solidFill>
                <a:ea typeface="+mn-ea"/>
                <a:cs typeface="Arial" panose="020B0604020202020204" pitchFamily="34" charset="0"/>
              </a:rPr>
              <a:t>10</a:t>
            </a:r>
            <a:endParaRPr lang="de-DE" sz="1100" dirty="0">
              <a:solidFill>
                <a:prstClr val="black"/>
              </a:solidFill>
              <a:ea typeface="+mn-ea"/>
              <a:cs typeface="Arial" panose="020B0604020202020204" pitchFamily="34" charset="0"/>
            </a:endParaRPr>
          </a:p>
        </p:txBody>
      </p:sp>
      <p:sp>
        <p:nvSpPr>
          <p:cNvPr id="6" name="Abgerundetes Rechteck 5"/>
          <p:cNvSpPr/>
          <p:nvPr/>
        </p:nvSpPr>
        <p:spPr>
          <a:xfrm>
            <a:off x="1835696" y="1988840"/>
            <a:ext cx="6192688" cy="960107"/>
          </a:xfrm>
          <a:prstGeom prst="roundRect">
            <a:avLst/>
          </a:prstGeom>
        </p:spPr>
        <p:style>
          <a:lnRef idx="2">
            <a:schemeClr val="accent2"/>
          </a:lnRef>
          <a:fillRef idx="1">
            <a:schemeClr val="lt1"/>
          </a:fillRef>
          <a:effectRef idx="0">
            <a:schemeClr val="accent2"/>
          </a:effectRef>
          <a:fontRef idx="minor">
            <a:schemeClr val="dk1"/>
          </a:fontRef>
        </p:style>
        <p:txBody>
          <a:bodyPr lIns="54000" rIns="54000" rtlCol="0" anchor="ctr"/>
          <a:lstStyle/>
          <a:p>
            <a:pPr algn="ctr" defTabSz="914400"/>
            <a:r>
              <a:rPr lang="de-DE" sz="2000" b="1" dirty="0" smtClean="0">
                <a:solidFill>
                  <a:prstClr val="black"/>
                </a:solidFill>
                <a:latin typeface="Arial" panose="020B0604020202020204" pitchFamily="34" charset="0"/>
                <a:cs typeface="Arial" panose="020B0604020202020204" pitchFamily="34" charset="0"/>
              </a:rPr>
              <a:t>Prozessbezogene Kompetenzen</a:t>
            </a:r>
          </a:p>
          <a:p>
            <a:pPr algn="ctr" defTabSz="914400"/>
            <a:endParaRPr lang="de-DE" sz="1200" b="1" dirty="0">
              <a:solidFill>
                <a:prstClr val="black"/>
              </a:solidFill>
              <a:latin typeface="Arial" panose="020B0604020202020204" pitchFamily="34" charset="0"/>
              <a:cs typeface="Arial" panose="020B0604020202020204" pitchFamily="34" charset="0"/>
            </a:endParaRPr>
          </a:p>
          <a:p>
            <a:pPr algn="ctr" defTabSz="914400"/>
            <a:r>
              <a:rPr lang="de-DE" sz="2000" dirty="0" smtClean="0">
                <a:solidFill>
                  <a:prstClr val="black"/>
                </a:solidFill>
                <a:latin typeface="Arial" panose="020B0604020202020204" pitchFamily="34" charset="0"/>
                <a:cs typeface="Arial" panose="020B0604020202020204" pitchFamily="34" charset="0"/>
              </a:rPr>
              <a:t>übergreifend</a:t>
            </a:r>
            <a:r>
              <a:rPr lang="de-DE" sz="2000" dirty="0">
                <a:solidFill>
                  <a:prstClr val="black"/>
                </a:solidFill>
                <a:latin typeface="Arial" panose="020B0604020202020204" pitchFamily="34" charset="0"/>
                <a:cs typeface="Arial" panose="020B0604020202020204" pitchFamily="34" charset="0"/>
              </a:rPr>
              <a:t>, allgemeine Ziele des Fachs betreffend</a:t>
            </a:r>
          </a:p>
        </p:txBody>
      </p:sp>
      <p:sp>
        <p:nvSpPr>
          <p:cNvPr id="7" name="Abgerundetes Rechteck 6"/>
          <p:cNvSpPr/>
          <p:nvPr/>
        </p:nvSpPr>
        <p:spPr>
          <a:xfrm>
            <a:off x="1835696" y="3212976"/>
            <a:ext cx="6192688" cy="1656184"/>
          </a:xfrm>
          <a:prstGeom prst="roundRect">
            <a:avLst/>
          </a:prstGeom>
        </p:spPr>
        <p:style>
          <a:lnRef idx="2">
            <a:schemeClr val="accent6"/>
          </a:lnRef>
          <a:fillRef idx="1">
            <a:schemeClr val="lt1"/>
          </a:fillRef>
          <a:effectRef idx="0">
            <a:schemeClr val="accent6"/>
          </a:effectRef>
          <a:fontRef idx="minor">
            <a:schemeClr val="dk1"/>
          </a:fontRef>
        </p:style>
        <p:txBody>
          <a:bodyPr lIns="54000" rIns="54000" rtlCol="0" anchor="ctr"/>
          <a:lstStyle/>
          <a:p>
            <a:pPr algn="ctr" defTabSz="914400"/>
            <a:r>
              <a:rPr lang="de-DE" sz="2000" b="1" dirty="0" smtClean="0">
                <a:solidFill>
                  <a:prstClr val="black"/>
                </a:solidFill>
                <a:latin typeface="Arial" panose="020B0604020202020204" pitchFamily="34" charset="0"/>
                <a:cs typeface="Arial" panose="020B0604020202020204" pitchFamily="34" charset="0"/>
              </a:rPr>
              <a:t>Standards für inhaltsbezogene Kompetenzen </a:t>
            </a:r>
          </a:p>
          <a:p>
            <a:pPr algn="ctr" defTabSz="914400"/>
            <a:endParaRPr lang="de-DE" sz="1200" dirty="0">
              <a:solidFill>
                <a:prstClr val="black"/>
              </a:solidFill>
              <a:latin typeface="Arial" panose="020B0604020202020204" pitchFamily="34" charset="0"/>
              <a:cs typeface="Arial" panose="020B0604020202020204" pitchFamily="34" charset="0"/>
            </a:endParaRPr>
          </a:p>
          <a:p>
            <a:pPr algn="ctr" defTabSz="914400"/>
            <a:r>
              <a:rPr lang="de-DE" sz="2000" dirty="0" smtClean="0">
                <a:solidFill>
                  <a:prstClr val="black"/>
                </a:solidFill>
                <a:latin typeface="Arial" panose="020B0604020202020204" pitchFamily="34" charset="0"/>
                <a:cs typeface="Arial" panose="020B0604020202020204" pitchFamily="34" charset="0"/>
              </a:rPr>
              <a:t>Kompetenzbeschreibung</a:t>
            </a:r>
          </a:p>
          <a:p>
            <a:pPr marL="342900" indent="-342900" algn="ctr" defTabSz="914400">
              <a:buFont typeface="Arial" pitchFamily="34" charset="0"/>
              <a:buChar char="•"/>
            </a:pPr>
            <a:endParaRPr lang="de-DE" sz="2000" dirty="0">
              <a:solidFill>
                <a:prstClr val="black"/>
              </a:solidFill>
              <a:latin typeface="Arial" panose="020B0604020202020204" pitchFamily="34" charset="0"/>
              <a:cs typeface="Arial" panose="020B0604020202020204" pitchFamily="34" charset="0"/>
            </a:endParaRPr>
          </a:p>
          <a:p>
            <a:pPr algn="ctr" defTabSz="914400"/>
            <a:r>
              <a:rPr lang="de-DE" sz="2000" dirty="0" smtClean="0">
                <a:solidFill>
                  <a:prstClr val="black"/>
                </a:solidFill>
                <a:latin typeface="Arial" panose="020B0604020202020204" pitchFamily="34" charset="0"/>
                <a:cs typeface="Arial" panose="020B0604020202020204" pitchFamily="34" charset="0"/>
              </a:rPr>
              <a:t>Teilkompetenzen mit Kenntnissen</a:t>
            </a:r>
            <a:endParaRPr lang="de-DE" sz="2000" dirty="0">
              <a:solidFill>
                <a:prstClr val="black"/>
              </a:solidFill>
              <a:latin typeface="Arial" panose="020B0604020202020204" pitchFamily="34" charset="0"/>
              <a:cs typeface="Arial" panose="020B0604020202020204" pitchFamily="34" charset="0"/>
            </a:endParaRPr>
          </a:p>
        </p:txBody>
      </p:sp>
      <p:sp>
        <p:nvSpPr>
          <p:cNvPr id="2" name="Textfeld 1"/>
          <p:cNvSpPr txBox="1"/>
          <p:nvPr/>
        </p:nvSpPr>
        <p:spPr>
          <a:xfrm>
            <a:off x="1907704" y="1556792"/>
            <a:ext cx="6013176" cy="369332"/>
          </a:xfrm>
          <a:prstGeom prst="rect">
            <a:avLst/>
          </a:prstGeom>
          <a:noFill/>
        </p:spPr>
        <p:txBody>
          <a:bodyPr wrap="square" rtlCol="0">
            <a:spAutoFit/>
          </a:bodyPr>
          <a:lstStyle/>
          <a:p>
            <a:pPr defTabSz="914400"/>
            <a:r>
              <a:rPr lang="de-DE" b="1" dirty="0" smtClean="0">
                <a:solidFill>
                  <a:srgbClr val="C00000"/>
                </a:solidFill>
                <a:ea typeface="+mn-ea"/>
                <a:cs typeface="Arial" panose="020B0604020202020204" pitchFamily="34" charset="0"/>
              </a:rPr>
              <a:t>Bildungsabschnitte: Grundschule, HSA, MSA, Abitur </a:t>
            </a:r>
            <a:endParaRPr lang="de-DE" b="1" dirty="0">
              <a:solidFill>
                <a:srgbClr val="C00000"/>
              </a:solidFill>
              <a:ea typeface="+mn-ea"/>
              <a:cs typeface="Arial" panose="020B0604020202020204" pitchFamily="34" charset="0"/>
            </a:endParaRPr>
          </a:p>
        </p:txBody>
      </p:sp>
      <p:sp>
        <p:nvSpPr>
          <p:cNvPr id="8" name="Textfeld 7"/>
          <p:cNvSpPr txBox="1"/>
          <p:nvPr/>
        </p:nvSpPr>
        <p:spPr>
          <a:xfrm>
            <a:off x="1907704" y="5013176"/>
            <a:ext cx="7272808" cy="923330"/>
          </a:xfrm>
          <a:prstGeom prst="rect">
            <a:avLst/>
          </a:prstGeom>
          <a:noFill/>
        </p:spPr>
        <p:txBody>
          <a:bodyPr wrap="square" rtlCol="0">
            <a:spAutoFit/>
          </a:bodyPr>
          <a:lstStyle/>
          <a:p>
            <a:pPr defTabSz="914400"/>
            <a:r>
              <a:rPr lang="de-DE" b="1" dirty="0" smtClean="0">
                <a:solidFill>
                  <a:srgbClr val="FF9933"/>
                </a:solidFill>
                <a:ea typeface="+mn-ea"/>
                <a:cs typeface="Arial" panose="020B0604020202020204" pitchFamily="34" charset="0"/>
              </a:rPr>
              <a:t>Standardstufen:	2 - 4 		(</a:t>
            </a:r>
            <a:r>
              <a:rPr lang="de-DE" b="1" i="1" dirty="0" smtClean="0">
                <a:solidFill>
                  <a:srgbClr val="FF9933"/>
                </a:solidFill>
                <a:ea typeface="+mn-ea"/>
                <a:cs typeface="Arial" panose="020B0604020202020204" pitchFamily="34" charset="0"/>
              </a:rPr>
              <a:t>Grundschule</a:t>
            </a:r>
            <a:r>
              <a:rPr lang="de-DE" b="1" dirty="0" smtClean="0">
                <a:solidFill>
                  <a:srgbClr val="FF9933"/>
                </a:solidFill>
                <a:ea typeface="+mn-ea"/>
                <a:cs typeface="Arial" panose="020B0604020202020204" pitchFamily="34" charset="0"/>
              </a:rPr>
              <a:t>)</a:t>
            </a:r>
          </a:p>
          <a:p>
            <a:pPr defTabSz="914400"/>
            <a:r>
              <a:rPr lang="de-DE" b="1" dirty="0" smtClean="0">
                <a:solidFill>
                  <a:srgbClr val="FF9933"/>
                </a:solidFill>
                <a:ea typeface="+mn-ea"/>
                <a:cs typeface="Arial" panose="020B0604020202020204" pitchFamily="34" charset="0"/>
              </a:rPr>
              <a:t>	            	OS - HSA - MSA	(</a:t>
            </a:r>
            <a:r>
              <a:rPr lang="de-DE" b="1" i="1" dirty="0" smtClean="0">
                <a:solidFill>
                  <a:srgbClr val="FF9933"/>
                </a:solidFill>
                <a:ea typeface="+mn-ea"/>
                <a:cs typeface="Arial" panose="020B0604020202020204" pitchFamily="34" charset="0"/>
              </a:rPr>
              <a:t>gemeinsamer Plan</a:t>
            </a:r>
            <a:r>
              <a:rPr lang="de-DE" b="1" dirty="0" smtClean="0">
                <a:solidFill>
                  <a:srgbClr val="FF9933"/>
                </a:solidFill>
                <a:ea typeface="+mn-ea"/>
                <a:cs typeface="Arial" panose="020B0604020202020204" pitchFamily="34" charset="0"/>
              </a:rPr>
              <a:t>)</a:t>
            </a:r>
          </a:p>
          <a:p>
            <a:pPr defTabSz="914400"/>
            <a:r>
              <a:rPr lang="de-DE" b="1" dirty="0" smtClean="0">
                <a:solidFill>
                  <a:srgbClr val="FF9933"/>
                </a:solidFill>
                <a:ea typeface="+mn-ea"/>
                <a:cs typeface="Arial" panose="020B0604020202020204" pitchFamily="34" charset="0"/>
              </a:rPr>
              <a:t>	            	6 - 8 - 10 - 12 	(</a:t>
            </a:r>
            <a:r>
              <a:rPr lang="de-DE" b="1" i="1" dirty="0" smtClean="0">
                <a:solidFill>
                  <a:srgbClr val="FF9933"/>
                </a:solidFill>
                <a:ea typeface="+mn-ea"/>
                <a:cs typeface="Arial" panose="020B0604020202020204" pitchFamily="34" charset="0"/>
              </a:rPr>
              <a:t>Gymnasium</a:t>
            </a:r>
            <a:r>
              <a:rPr lang="de-DE" b="1" dirty="0" smtClean="0">
                <a:solidFill>
                  <a:srgbClr val="FF9933"/>
                </a:solidFill>
                <a:ea typeface="+mn-ea"/>
                <a:cs typeface="Arial" panose="020B0604020202020204" pitchFamily="34" charset="0"/>
              </a:rPr>
              <a:t>)  </a:t>
            </a:r>
            <a:endParaRPr lang="de-DE" b="1" dirty="0">
              <a:solidFill>
                <a:srgbClr val="FF9933"/>
              </a:solidFill>
              <a:ea typeface="+mn-ea"/>
              <a:cs typeface="Arial" panose="020B0604020202020204" pitchFamily="34" charset="0"/>
            </a:endParaRPr>
          </a:p>
        </p:txBody>
      </p:sp>
      <p:sp>
        <p:nvSpPr>
          <p:cNvPr id="3" name="Richtungspfeil 2"/>
          <p:cNvSpPr/>
          <p:nvPr/>
        </p:nvSpPr>
        <p:spPr>
          <a:xfrm>
            <a:off x="251520" y="1988840"/>
            <a:ext cx="1800200" cy="100811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914400"/>
            <a:r>
              <a:rPr lang="de-DE" dirty="0" smtClean="0">
                <a:solidFill>
                  <a:prstClr val="white"/>
                </a:solidFill>
                <a:latin typeface="Arial" panose="020B0604020202020204" pitchFamily="34" charset="0"/>
                <a:cs typeface="Arial" panose="020B0604020202020204" pitchFamily="34" charset="0"/>
              </a:rPr>
              <a:t>Ende des Bildungs-abschnitts </a:t>
            </a:r>
            <a:endParaRPr lang="de-DE" dirty="0">
              <a:solidFill>
                <a:prstClr val="white"/>
              </a:solidFill>
              <a:latin typeface="Arial" panose="020B0604020202020204" pitchFamily="34" charset="0"/>
              <a:cs typeface="Arial" panose="020B0604020202020204" pitchFamily="34" charset="0"/>
            </a:endParaRPr>
          </a:p>
        </p:txBody>
      </p:sp>
      <p:sp>
        <p:nvSpPr>
          <p:cNvPr id="10" name="Richtungspfeil 9"/>
          <p:cNvSpPr/>
          <p:nvPr/>
        </p:nvSpPr>
        <p:spPr>
          <a:xfrm>
            <a:off x="251520" y="3501008"/>
            <a:ext cx="1800200" cy="115212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914400"/>
            <a:r>
              <a:rPr lang="de-DE" dirty="0" smtClean="0">
                <a:solidFill>
                  <a:prstClr val="white"/>
                </a:solidFill>
                <a:latin typeface="Arial" panose="020B0604020202020204" pitchFamily="34" charset="0"/>
                <a:cs typeface="Arial" panose="020B0604020202020204" pitchFamily="34" charset="0"/>
              </a:rPr>
              <a:t>Standards für jeweilige Stufe</a:t>
            </a:r>
            <a:endParaRPr lang="de-DE" dirty="0">
              <a:solidFill>
                <a:prstClr val="white"/>
              </a:solidFill>
              <a:latin typeface="Arial" panose="020B0604020202020204" pitchFamily="34" charset="0"/>
              <a:cs typeface="Arial" panose="020B0604020202020204" pitchFamily="34" charset="0"/>
            </a:endParaRPr>
          </a:p>
        </p:txBody>
      </p:sp>
      <p:sp>
        <p:nvSpPr>
          <p:cNvPr id="9" name="Nach links gekrümmter Pfeil 8"/>
          <p:cNvSpPr/>
          <p:nvPr/>
        </p:nvSpPr>
        <p:spPr>
          <a:xfrm>
            <a:off x="8028384" y="2492896"/>
            <a:ext cx="504056" cy="1584176"/>
          </a:xfrm>
          <a:prstGeom prst="curvedLeft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914400"/>
            <a:endParaRPr lang="de-DE" sz="2400" dirty="0">
              <a:solidFill>
                <a:prstClr val="black"/>
              </a:solidFill>
            </a:endParaRPr>
          </a:p>
        </p:txBody>
      </p:sp>
      <p:sp>
        <p:nvSpPr>
          <p:cNvPr id="12" name="Nach links gekrümmter Pfeil 11"/>
          <p:cNvSpPr/>
          <p:nvPr/>
        </p:nvSpPr>
        <p:spPr>
          <a:xfrm>
            <a:off x="8028384" y="2636912"/>
            <a:ext cx="360040" cy="1152128"/>
          </a:xfrm>
          <a:prstGeom prst="curvedLeftArrow">
            <a:avLst/>
          </a:prstGeom>
          <a:solidFill>
            <a:schemeClr val="accent6">
              <a:lumMod val="75000"/>
            </a:schemeClr>
          </a:solidFill>
          <a:ln>
            <a:noFill/>
          </a:ln>
          <a:scene3d>
            <a:camera prst="orthographicFront">
              <a:rot lat="10800000" lon="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2400" dirty="0">
              <a:solidFill>
                <a:prstClr val="black"/>
              </a:solidFill>
            </a:endParaRPr>
          </a:p>
        </p:txBody>
      </p:sp>
      <p:sp>
        <p:nvSpPr>
          <p:cNvPr id="11" name="Textfeld 10"/>
          <p:cNvSpPr txBox="1"/>
          <p:nvPr/>
        </p:nvSpPr>
        <p:spPr>
          <a:xfrm>
            <a:off x="8460432" y="1988840"/>
            <a:ext cx="461665" cy="2520280"/>
          </a:xfrm>
          <a:prstGeom prst="rect">
            <a:avLst/>
          </a:prstGeom>
          <a:noFill/>
        </p:spPr>
        <p:txBody>
          <a:bodyPr vert="vert270" wrap="square" rtlCol="0">
            <a:spAutoFit/>
          </a:bodyPr>
          <a:lstStyle/>
          <a:p>
            <a:pPr defTabSz="914400"/>
            <a:r>
              <a:rPr lang="de-DE" dirty="0" smtClean="0">
                <a:solidFill>
                  <a:prstClr val="black"/>
                </a:solidFill>
                <a:ea typeface="+mn-ea"/>
                <a:cs typeface="Arial" panose="020B0604020202020204" pitchFamily="34" charset="0"/>
              </a:rPr>
              <a:t>Verknüpfung / Verweise </a:t>
            </a:r>
            <a:endParaRPr lang="de-DE" dirty="0">
              <a:solidFill>
                <a:prstClr val="black"/>
              </a:solidFill>
              <a:ea typeface="+mn-ea"/>
              <a:cs typeface="Arial" panose="020B0604020202020204" pitchFamily="34" charset="0"/>
            </a:endParaRPr>
          </a:p>
        </p:txBody>
      </p:sp>
      <p:cxnSp>
        <p:nvCxnSpPr>
          <p:cNvPr id="14" name="Gerade Verbindung mit Pfeil 13"/>
          <p:cNvCxnSpPr/>
          <p:nvPr/>
        </p:nvCxnSpPr>
        <p:spPr>
          <a:xfrm>
            <a:off x="4932040" y="4149080"/>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19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0"/>
            <a:ext cx="8229600" cy="83661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Prozessbezogene Kompetenzen</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t="880"/>
          <a:stretch>
            <a:fillRect/>
          </a:stretch>
        </p:blipFill>
        <p:spPr bwMode="auto">
          <a:xfrm>
            <a:off x="1647825" y="765175"/>
            <a:ext cx="6027738" cy="6092825"/>
          </a:xfrm>
          <a:prstGeom prst="rect">
            <a:avLst/>
          </a:prstGeom>
          <a:solidFill>
            <a:srgbClr val="FFFFFF">
              <a:alpha val="0"/>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Standards für inhaltsbezogene Kompetenzen</a:t>
            </a:r>
          </a:p>
        </p:txBody>
      </p:sp>
      <p:sp>
        <p:nvSpPr>
          <p:cNvPr id="11266" name="Rectangle 2"/>
          <p:cNvSpPr>
            <a:spLocks noGrp="1" noChangeArrowheads="1"/>
          </p:cNvSpPr>
          <p:nvPr>
            <p:ph type="body" idx="4294967295"/>
          </p:nvPr>
        </p:nvSpPr>
        <p:spPr>
          <a:xfrm>
            <a:off x="457200" y="1600200"/>
            <a:ext cx="8229600" cy="5089525"/>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Kompetenzbeschreibung: Didaktische Perspektive</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Teilkompetenzen: E-Niveau = G8</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Summe der Teilkompetenzen = Kompetenzbeschreibung</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Begriffe</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Operatoren</a:t>
            </a: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Verweise</a:t>
            </a:r>
          </a:p>
          <a:p>
            <a:pPr marL="333375" indent="-333375" eaLnBrk="1" hangingPunct="1">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mtClean="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1265"/>
                                        </p:tgtEl>
                                        <p:attrNameLst>
                                          <p:attrName>style.visibility</p:attrName>
                                        </p:attrNameLst>
                                      </p:cBhvr>
                                      <p:to>
                                        <p:strVal val="visible"/>
                                      </p:to>
                                    </p:set>
                                    <p:animEffect transition="in" filter="blinds(horizontal)">
                                      <p:cBhvr additive="repl">
                                        <p:cTn id="7" dur="500"/>
                                        <p:tgtEl>
                                          <p:spTgt spid="11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1266">
                                            <p:txEl>
                                              <p:pRg st="0" end="0"/>
                                            </p:txEl>
                                          </p:spTgt>
                                        </p:tgtEl>
                                        <p:attrNameLst>
                                          <p:attrName>style.visibility</p:attrName>
                                        </p:attrNameLst>
                                      </p:cBhvr>
                                      <p:to>
                                        <p:strVal val="visible"/>
                                      </p:to>
                                    </p:set>
                                    <p:animEffect transition="in" filter="blinds(horizontal)">
                                      <p:cBhvr additive="repl">
                                        <p:cTn id="12" dur="500"/>
                                        <p:tgtEl>
                                          <p:spTgt spid="112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1266">
                                            <p:txEl>
                                              <p:pRg st="1" end="1"/>
                                            </p:txEl>
                                          </p:spTgt>
                                        </p:tgtEl>
                                        <p:attrNameLst>
                                          <p:attrName>style.visibility</p:attrName>
                                        </p:attrNameLst>
                                      </p:cBhvr>
                                      <p:to>
                                        <p:strVal val="visible"/>
                                      </p:to>
                                    </p:set>
                                    <p:animEffect transition="in" filter="blinds(horizontal)">
                                      <p:cBhvr additive="repl">
                                        <p:cTn id="17" dur="500"/>
                                        <p:tgtEl>
                                          <p:spTgt spid="1126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1266">
                                            <p:txEl>
                                              <p:pRg st="2" end="2"/>
                                            </p:txEl>
                                          </p:spTgt>
                                        </p:tgtEl>
                                        <p:attrNameLst>
                                          <p:attrName>style.visibility</p:attrName>
                                        </p:attrNameLst>
                                      </p:cBhvr>
                                      <p:to>
                                        <p:strVal val="visible"/>
                                      </p:to>
                                    </p:set>
                                    <p:animEffect transition="in" filter="blinds(horizontal)">
                                      <p:cBhvr additive="repl">
                                        <p:cTn id="22" dur="500"/>
                                        <p:tgtEl>
                                          <p:spTgt spid="1126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11266">
                                            <p:txEl>
                                              <p:pRg st="3" end="3"/>
                                            </p:txEl>
                                          </p:spTgt>
                                        </p:tgtEl>
                                        <p:attrNameLst>
                                          <p:attrName>style.visibility</p:attrName>
                                        </p:attrNameLst>
                                      </p:cBhvr>
                                      <p:to>
                                        <p:strVal val="visible"/>
                                      </p:to>
                                    </p:set>
                                    <p:animEffect transition="in" filter="blinds(horizontal)">
                                      <p:cBhvr additive="repl">
                                        <p:cTn id="27" dur="500"/>
                                        <p:tgtEl>
                                          <p:spTgt spid="1126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11266">
                                            <p:txEl>
                                              <p:pRg st="4" end="4"/>
                                            </p:txEl>
                                          </p:spTgt>
                                        </p:tgtEl>
                                        <p:attrNameLst>
                                          <p:attrName>style.visibility</p:attrName>
                                        </p:attrNameLst>
                                      </p:cBhvr>
                                      <p:to>
                                        <p:strVal val="visible"/>
                                      </p:to>
                                    </p:set>
                                    <p:animEffect transition="in" filter="blinds(horizontal)">
                                      <p:cBhvr additive="repl">
                                        <p:cTn id="32" dur="500"/>
                                        <p:tgtEl>
                                          <p:spTgt spid="1126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11266">
                                            <p:txEl>
                                              <p:pRg st="5" end="5"/>
                                            </p:txEl>
                                          </p:spTgt>
                                        </p:tgtEl>
                                        <p:attrNameLst>
                                          <p:attrName>style.visibility</p:attrName>
                                        </p:attrNameLst>
                                      </p:cBhvr>
                                      <p:to>
                                        <p:strVal val="visible"/>
                                      </p:to>
                                    </p:set>
                                    <p:animEffect transition="in" filter="blinds(horizontal)">
                                      <p:cBhvr additive="repl">
                                        <p:cTn id="37"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22225"/>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Standards für inhaltsbezogene Kompetenzen (SekI-Plan)</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7138"/>
            <a:ext cx="9828213" cy="56515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Standards für inhaltsbezogene Kompetenzen (G8-Plan)</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540875" cy="5300662"/>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4 - iTK.png"/>
          <p:cNvPicPr>
            <a:picLocks noChangeAspect="1"/>
          </p:cNvPicPr>
          <p:nvPr/>
        </p:nvPicPr>
        <p:blipFill rotWithShape="1">
          <a:blip r:embed="rId3">
            <a:extLst>
              <a:ext uri="{28A0092B-C50C-407E-A947-70E740481C1C}">
                <a14:useLocalDpi xmlns:a14="http://schemas.microsoft.com/office/drawing/2010/main" val="0"/>
              </a:ext>
            </a:extLst>
          </a:blip>
          <a:srcRect l="-562" t="-188" r="562" b="26332"/>
          <a:stretch/>
        </p:blipFill>
        <p:spPr>
          <a:xfrm>
            <a:off x="2123728" y="1484784"/>
            <a:ext cx="4936361" cy="4534338"/>
          </a:xfrm>
          <a:prstGeom prst="rect">
            <a:avLst/>
          </a:prstGeom>
        </p:spPr>
      </p:pic>
      <p:sp>
        <p:nvSpPr>
          <p:cNvPr id="12"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defTabSz="914400"/>
            <a:r>
              <a:rPr lang="de-DE" sz="2800" dirty="0">
                <a:solidFill>
                  <a:prstClr val="black"/>
                </a:solidFill>
                <a:latin typeface="Calibri"/>
                <a:ea typeface="+mn-ea"/>
                <a:cs typeface="Calibri"/>
              </a:rPr>
              <a:t>Implementierung – Online-Plattform</a:t>
            </a:r>
          </a:p>
        </p:txBody>
      </p:sp>
      <p:sp>
        <p:nvSpPr>
          <p:cNvPr id="2" name="Rechteck 1"/>
          <p:cNvSpPr/>
          <p:nvPr/>
        </p:nvSpPr>
        <p:spPr>
          <a:xfrm>
            <a:off x="899592" y="6525345"/>
            <a:ext cx="72008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3" name="Rechteck 2"/>
          <p:cNvSpPr/>
          <p:nvPr/>
        </p:nvSpPr>
        <p:spPr>
          <a:xfrm>
            <a:off x="1691680" y="6525345"/>
            <a:ext cx="5184576"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15" name="Pfeil nach rechts 14"/>
          <p:cNvSpPr>
            <a:spLocks noChangeArrowheads="1"/>
          </p:cNvSpPr>
          <p:nvPr/>
        </p:nvSpPr>
        <p:spPr bwMode="auto">
          <a:xfrm rot="8988525">
            <a:off x="5480261" y="4601845"/>
            <a:ext cx="3032964" cy="321770"/>
          </a:xfrm>
          <a:prstGeom prst="rightArrow">
            <a:avLst>
              <a:gd name="adj1" fmla="val 32444"/>
              <a:gd name="adj2" fmla="val 9799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defTabSz="914400">
              <a:defRPr/>
            </a:pPr>
            <a:endParaRPr lang="de-DE" sz="2400" dirty="0">
              <a:solidFill>
                <a:prstClr val="white"/>
              </a:solidFill>
            </a:endParaRPr>
          </a:p>
        </p:txBody>
      </p:sp>
      <p:sp>
        <p:nvSpPr>
          <p:cNvPr id="17" name="Pfeil nach rechts 16"/>
          <p:cNvSpPr>
            <a:spLocks noChangeArrowheads="1"/>
          </p:cNvSpPr>
          <p:nvPr/>
        </p:nvSpPr>
        <p:spPr bwMode="auto">
          <a:xfrm rot="20080346">
            <a:off x="643008" y="3821168"/>
            <a:ext cx="1414463" cy="322262"/>
          </a:xfrm>
          <a:prstGeom prst="rightArrow">
            <a:avLst>
              <a:gd name="adj1" fmla="val 32444"/>
              <a:gd name="adj2" fmla="val 97984"/>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defTabSz="914400"/>
            <a:endParaRPr lang="de-DE" sz="2400" dirty="0">
              <a:solidFill>
                <a:prstClr val="white"/>
              </a:solidFill>
            </a:endParaRPr>
          </a:p>
        </p:txBody>
      </p:sp>
      <p:sp>
        <p:nvSpPr>
          <p:cNvPr id="19" name="Pfeil nach rechts 18"/>
          <p:cNvSpPr>
            <a:spLocks noChangeArrowheads="1"/>
          </p:cNvSpPr>
          <p:nvPr/>
        </p:nvSpPr>
        <p:spPr bwMode="auto">
          <a:xfrm rot="1020583">
            <a:off x="627759" y="2836753"/>
            <a:ext cx="1414463" cy="322262"/>
          </a:xfrm>
          <a:prstGeom prst="rightArrow">
            <a:avLst>
              <a:gd name="adj1" fmla="val 32444"/>
              <a:gd name="adj2" fmla="val 97984"/>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defTabSz="914400"/>
            <a:endParaRPr lang="de-DE" sz="2400" dirty="0">
              <a:solidFill>
                <a:prstClr val="white"/>
              </a:solidFill>
            </a:endParaRPr>
          </a:p>
        </p:txBody>
      </p:sp>
      <p:sp>
        <p:nvSpPr>
          <p:cNvPr id="13" name="Pfeil nach rechts 12"/>
          <p:cNvSpPr>
            <a:spLocks noChangeArrowheads="1"/>
          </p:cNvSpPr>
          <p:nvPr/>
        </p:nvSpPr>
        <p:spPr bwMode="auto">
          <a:xfrm rot="9707384">
            <a:off x="6571496" y="2636912"/>
            <a:ext cx="925770" cy="321770"/>
          </a:xfrm>
          <a:prstGeom prst="rightArrow">
            <a:avLst>
              <a:gd name="adj1" fmla="val 32444"/>
              <a:gd name="adj2" fmla="val 9799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defTabSz="914400"/>
            <a:endParaRPr lang="de-DE" sz="2400" dirty="0">
              <a:solidFill>
                <a:prstClr val="white"/>
              </a:solidFill>
            </a:endParaRPr>
          </a:p>
        </p:txBody>
      </p:sp>
      <p:sp>
        <p:nvSpPr>
          <p:cNvPr id="21" name="Textfeld 20"/>
          <p:cNvSpPr txBox="1"/>
          <p:nvPr/>
        </p:nvSpPr>
        <p:spPr>
          <a:xfrm>
            <a:off x="251520" y="6309320"/>
            <a:ext cx="504056" cy="430887"/>
          </a:xfrm>
          <a:prstGeom prst="rect">
            <a:avLst/>
          </a:prstGeom>
          <a:noFill/>
        </p:spPr>
        <p:txBody>
          <a:bodyPr wrap="square" rtlCol="0">
            <a:spAutoFit/>
          </a:bodyPr>
          <a:lstStyle/>
          <a:p>
            <a:pPr defTabSz="914400"/>
            <a:endParaRPr lang="de-DE" sz="1100" dirty="0" smtClean="0">
              <a:solidFill>
                <a:prstClr val="black"/>
              </a:solidFill>
              <a:ea typeface="+mn-ea"/>
              <a:cs typeface="Arial" panose="020B0604020202020204" pitchFamily="34" charset="0"/>
            </a:endParaRPr>
          </a:p>
          <a:p>
            <a:pPr defTabSz="914400"/>
            <a:endParaRPr lang="de-DE" sz="1100" dirty="0">
              <a:solidFill>
                <a:prstClr val="black"/>
              </a:solidFill>
              <a:ea typeface="+mn-ea"/>
              <a:cs typeface="Arial" panose="020B0604020202020204" pitchFamily="34" charset="0"/>
            </a:endParaRPr>
          </a:p>
        </p:txBody>
      </p:sp>
      <p:sp>
        <p:nvSpPr>
          <p:cNvPr id="22" name="Abgerundetes Rechteck 21"/>
          <p:cNvSpPr/>
          <p:nvPr/>
        </p:nvSpPr>
        <p:spPr>
          <a:xfrm>
            <a:off x="323528" y="1933535"/>
            <a:ext cx="1584176" cy="91940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defTabSz="914400" eaLnBrk="1" hangingPunct="1"/>
            <a:r>
              <a:rPr lang="de-DE" altLang="de-DE" sz="1600" dirty="0" smtClean="0">
                <a:solidFill>
                  <a:prstClr val="white"/>
                </a:solidFill>
                <a:latin typeface="Arial" panose="020B0604020202020204" pitchFamily="34" charset="0"/>
                <a:cs typeface="Arial" panose="020B0604020202020204" pitchFamily="34" charset="0"/>
              </a:rPr>
              <a:t>Prozess-bezogene Kompetenzen</a:t>
            </a:r>
            <a:endParaRPr lang="de-DE" altLang="de-DE" sz="1600" dirty="0">
              <a:solidFill>
                <a:prstClr val="white"/>
              </a:solidFill>
              <a:latin typeface="Arial" panose="020B0604020202020204" pitchFamily="34" charset="0"/>
              <a:cs typeface="Arial" panose="020B0604020202020204" pitchFamily="34" charset="0"/>
            </a:endParaRPr>
          </a:p>
        </p:txBody>
      </p:sp>
      <p:sp>
        <p:nvSpPr>
          <p:cNvPr id="23" name="Abgerundetes Rechteck 22"/>
          <p:cNvSpPr/>
          <p:nvPr/>
        </p:nvSpPr>
        <p:spPr>
          <a:xfrm>
            <a:off x="323527" y="4149080"/>
            <a:ext cx="1584177" cy="91940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lIns="36000" tIns="36000">
            <a:spAutoFit/>
          </a:bodyPr>
          <a:lstStyle/>
          <a:p>
            <a:pPr defTabSz="914400"/>
            <a:r>
              <a:rPr lang="de-DE" altLang="de-DE" sz="1600" dirty="0">
                <a:solidFill>
                  <a:prstClr val="white"/>
                </a:solidFill>
                <a:latin typeface="Arial" panose="020B0604020202020204" pitchFamily="34" charset="0"/>
                <a:cs typeface="Arial" panose="020B0604020202020204" pitchFamily="34" charset="0"/>
              </a:rPr>
              <a:t>Verweis auf </a:t>
            </a:r>
          </a:p>
          <a:p>
            <a:pPr defTabSz="914400"/>
            <a:r>
              <a:rPr lang="de-DE" altLang="de-DE" sz="1600" dirty="0" smtClean="0">
                <a:solidFill>
                  <a:prstClr val="white"/>
                </a:solidFill>
                <a:latin typeface="Arial" panose="020B0604020202020204" pitchFamily="34" charset="0"/>
                <a:cs typeface="Arial" panose="020B0604020202020204" pitchFamily="34" charset="0"/>
              </a:rPr>
              <a:t>Leitperspektive </a:t>
            </a:r>
            <a:r>
              <a:rPr lang="de-DE" altLang="de-DE" sz="1600" dirty="0">
                <a:solidFill>
                  <a:prstClr val="white"/>
                </a:solidFill>
                <a:latin typeface="Arial" panose="020B0604020202020204" pitchFamily="34" charset="0"/>
                <a:cs typeface="Arial" panose="020B0604020202020204" pitchFamily="34" charset="0"/>
              </a:rPr>
              <a:t>BNE</a:t>
            </a:r>
          </a:p>
        </p:txBody>
      </p:sp>
      <p:sp>
        <p:nvSpPr>
          <p:cNvPr id="24" name="Abgerundetes Rechteck 23"/>
          <p:cNvSpPr/>
          <p:nvPr/>
        </p:nvSpPr>
        <p:spPr>
          <a:xfrm>
            <a:off x="7236296" y="1916832"/>
            <a:ext cx="1584176" cy="91940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defTabSz="914400"/>
            <a:r>
              <a:rPr lang="de-DE" altLang="de-DE" sz="1600" dirty="0">
                <a:solidFill>
                  <a:prstClr val="white"/>
                </a:solidFill>
                <a:latin typeface="Arial" panose="020B0604020202020204" pitchFamily="34" charset="0"/>
                <a:cs typeface="Arial" panose="020B0604020202020204" pitchFamily="34" charset="0"/>
              </a:rPr>
              <a:t>Verweis auf </a:t>
            </a:r>
          </a:p>
          <a:p>
            <a:pPr defTabSz="914400"/>
            <a:r>
              <a:rPr lang="de-DE" altLang="de-DE" sz="1600" dirty="0" smtClean="0">
                <a:solidFill>
                  <a:prstClr val="white"/>
                </a:solidFill>
                <a:latin typeface="Arial" panose="020B0604020202020204" pitchFamily="34" charset="0"/>
                <a:cs typeface="Arial" panose="020B0604020202020204" pitchFamily="34" charset="0"/>
              </a:rPr>
              <a:t>Umsetzungs-hilfen</a:t>
            </a:r>
            <a:endParaRPr lang="de-DE" altLang="de-DE" sz="1600" dirty="0">
              <a:solidFill>
                <a:prstClr val="white"/>
              </a:solidFill>
              <a:latin typeface="Arial" panose="020B0604020202020204" pitchFamily="34" charset="0"/>
              <a:cs typeface="Arial" panose="020B0604020202020204" pitchFamily="34" charset="0"/>
            </a:endParaRPr>
          </a:p>
        </p:txBody>
      </p:sp>
      <p:sp>
        <p:nvSpPr>
          <p:cNvPr id="25" name="Abgerundetes Rechteck 24"/>
          <p:cNvSpPr/>
          <p:nvPr/>
        </p:nvSpPr>
        <p:spPr>
          <a:xfrm>
            <a:off x="7236296" y="3774509"/>
            <a:ext cx="1584176" cy="374571"/>
          </a:xfrm>
          <a:prstGeom prst="round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defTabSz="914400" eaLnBrk="1" hangingPunct="1"/>
            <a:r>
              <a:rPr lang="de-DE" altLang="de-DE" sz="1600" dirty="0">
                <a:solidFill>
                  <a:prstClr val="white"/>
                </a:solidFill>
                <a:latin typeface="Arial" panose="020B0604020202020204" pitchFamily="34" charset="0"/>
                <a:cs typeface="Arial" panose="020B0604020202020204" pitchFamily="34" charset="0"/>
              </a:rPr>
              <a:t>Teilkompetenz</a:t>
            </a:r>
          </a:p>
        </p:txBody>
      </p:sp>
      <p:sp>
        <p:nvSpPr>
          <p:cNvPr id="16" name="Textfeld 15"/>
          <p:cNvSpPr txBox="1"/>
          <p:nvPr/>
        </p:nvSpPr>
        <p:spPr>
          <a:xfrm>
            <a:off x="251520" y="6309320"/>
            <a:ext cx="504056" cy="261610"/>
          </a:xfrm>
          <a:prstGeom prst="rect">
            <a:avLst/>
          </a:prstGeom>
          <a:noFill/>
        </p:spPr>
        <p:txBody>
          <a:bodyPr wrap="square" rtlCol="0">
            <a:spAutoFit/>
          </a:bodyPr>
          <a:lstStyle/>
          <a:p>
            <a:pPr defTabSz="914400"/>
            <a:fld id="{B0EE252E-02D8-384B-9F33-147D45AFF32B}" type="slidenum">
              <a:rPr lang="de-DE" sz="1100" smtClean="0">
                <a:solidFill>
                  <a:prstClr val="black"/>
                </a:solidFill>
                <a:ea typeface="+mn-ea"/>
                <a:cs typeface="Arial" panose="020B0604020202020204" pitchFamily="34" charset="0"/>
              </a:rPr>
              <a:pPr defTabSz="914400"/>
              <a:t>15</a:t>
            </a:fld>
            <a:endParaRPr lang="de-DE" sz="1100" dirty="0">
              <a:solidFill>
                <a:prstClr val="black"/>
              </a:solidFill>
              <a:ea typeface="+mn-ea"/>
              <a:cs typeface="Arial" panose="020B0604020202020204" pitchFamily="34" charset="0"/>
            </a:endParaRPr>
          </a:p>
        </p:txBody>
      </p:sp>
      <p:sp>
        <p:nvSpPr>
          <p:cNvPr id="5" name="Rechteck 4"/>
          <p:cNvSpPr/>
          <p:nvPr/>
        </p:nvSpPr>
        <p:spPr>
          <a:xfrm>
            <a:off x="5508104" y="2132856"/>
            <a:ext cx="216024" cy="72008"/>
          </a:xfrm>
          <a:prstGeom prst="rect">
            <a:avLst/>
          </a:prstGeom>
          <a:solidFill>
            <a:srgbClr val="EFD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cxnSp>
        <p:nvCxnSpPr>
          <p:cNvPr id="7" name="Gerade Verbindung 6"/>
          <p:cNvCxnSpPr/>
          <p:nvPr/>
        </p:nvCxnSpPr>
        <p:spPr>
          <a:xfrm>
            <a:off x="5508104" y="2132856"/>
            <a:ext cx="0" cy="72008"/>
          </a:xfrm>
          <a:prstGeom prst="lin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cxnSp>
      <p:sp>
        <p:nvSpPr>
          <p:cNvPr id="26" name="Rechteck 25"/>
          <p:cNvSpPr/>
          <p:nvPr/>
        </p:nvSpPr>
        <p:spPr>
          <a:xfrm>
            <a:off x="5508104" y="2204864"/>
            <a:ext cx="216024" cy="45719"/>
          </a:xfrm>
          <a:prstGeom prst="rect">
            <a:avLst/>
          </a:prstGeom>
          <a:solidFill>
            <a:srgbClr val="EFD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27" name="Rechteck 26"/>
          <p:cNvSpPr/>
          <p:nvPr/>
        </p:nvSpPr>
        <p:spPr>
          <a:xfrm rot="16200000" flipV="1">
            <a:off x="5494959" y="2146000"/>
            <a:ext cx="72008" cy="45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cxnSp>
        <p:nvCxnSpPr>
          <p:cNvPr id="10" name="Gerade Verbindung 9"/>
          <p:cNvCxnSpPr>
            <a:endCxn id="26" idx="1"/>
          </p:cNvCxnSpPr>
          <p:nvPr/>
        </p:nvCxnSpPr>
        <p:spPr>
          <a:xfrm>
            <a:off x="5508104" y="2132856"/>
            <a:ext cx="0" cy="94868"/>
          </a:xfrm>
          <a:prstGeom prst="line">
            <a:avLst/>
          </a:prstGeom>
          <a:ln w="41275">
            <a:solidFill>
              <a:srgbClr val="EFDECD"/>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5508104" y="2132856"/>
            <a:ext cx="216024" cy="0"/>
          </a:xfrm>
          <a:prstGeom prst="line">
            <a:avLst/>
          </a:prstGeom>
          <a:ln w="25400">
            <a:solidFill>
              <a:srgbClr val="EFDECD"/>
            </a:solidFill>
          </a:ln>
        </p:spPr>
        <p:style>
          <a:lnRef idx="1">
            <a:schemeClr val="accent1"/>
          </a:lnRef>
          <a:fillRef idx="0">
            <a:schemeClr val="accent1"/>
          </a:fillRef>
          <a:effectRef idx="0">
            <a:schemeClr val="accent1"/>
          </a:effectRef>
          <a:fontRef idx="minor">
            <a:schemeClr val="tx1"/>
          </a:fontRef>
        </p:style>
      </p:cxnSp>
      <p:grpSp>
        <p:nvGrpSpPr>
          <p:cNvPr id="14" name="Gruppieren 13"/>
          <p:cNvGrpSpPr/>
          <p:nvPr/>
        </p:nvGrpSpPr>
        <p:grpSpPr>
          <a:xfrm>
            <a:off x="2187755" y="1508990"/>
            <a:ext cx="4976533" cy="4440290"/>
            <a:chOff x="2187755" y="1508990"/>
            <a:chExt cx="4976533" cy="4440290"/>
          </a:xfrm>
        </p:grpSpPr>
        <p:grpSp>
          <p:nvGrpSpPr>
            <p:cNvPr id="8" name="Gruppieren 7"/>
            <p:cNvGrpSpPr/>
            <p:nvPr/>
          </p:nvGrpSpPr>
          <p:grpSpPr>
            <a:xfrm>
              <a:off x="2187755" y="1508990"/>
              <a:ext cx="4976533" cy="4440290"/>
              <a:chOff x="2187755" y="1508990"/>
              <a:chExt cx="4976533" cy="4440290"/>
            </a:xfrm>
          </p:grpSpPr>
          <p:pic>
            <p:nvPicPr>
              <p:cNvPr id="28" name="Bild 4" descr="1- Ho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755" y="1508990"/>
                <a:ext cx="4976533" cy="4440290"/>
              </a:xfrm>
              <a:prstGeom prst="rect">
                <a:avLst/>
              </a:prstGeom>
              <a:ln>
                <a:solidFill>
                  <a:srgbClr val="EFDECD"/>
                </a:solidFill>
              </a:ln>
            </p:spPr>
          </p:pic>
          <p:sp>
            <p:nvSpPr>
              <p:cNvPr id="6" name="Rechteck 5"/>
              <p:cNvSpPr/>
              <p:nvPr/>
            </p:nvSpPr>
            <p:spPr>
              <a:xfrm>
                <a:off x="5580112" y="2132856"/>
                <a:ext cx="216024" cy="72008"/>
              </a:xfrm>
              <a:prstGeom prst="rect">
                <a:avLst/>
              </a:prstGeom>
              <a:solidFill>
                <a:srgbClr val="EFDECD"/>
              </a:solidFill>
              <a:ln>
                <a:solidFill>
                  <a:srgbClr val="EFD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29" name="Rechteck 28"/>
              <p:cNvSpPr/>
              <p:nvPr/>
            </p:nvSpPr>
            <p:spPr>
              <a:xfrm flipV="1">
                <a:off x="5580112" y="2204864"/>
                <a:ext cx="216024" cy="45719"/>
              </a:xfrm>
              <a:prstGeom prst="rect">
                <a:avLst/>
              </a:prstGeom>
              <a:solidFill>
                <a:srgbClr val="EFDECD"/>
              </a:solidFill>
              <a:ln>
                <a:solidFill>
                  <a:srgbClr val="EFD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grpSp>
        <p:sp>
          <p:nvSpPr>
            <p:cNvPr id="9" name="Abgerundetes Rechteck 8"/>
            <p:cNvSpPr/>
            <p:nvPr/>
          </p:nvSpPr>
          <p:spPr>
            <a:xfrm>
              <a:off x="3995936" y="5373216"/>
              <a:ext cx="144016" cy="72008"/>
            </a:xfrm>
            <a:prstGeom prst="roundRect">
              <a:avLst/>
            </a:prstGeom>
            <a:solidFill>
              <a:srgbClr val="FFFFE1"/>
            </a:solid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30" name="Abgerundetes Rechteck 29"/>
            <p:cNvSpPr/>
            <p:nvPr/>
          </p:nvSpPr>
          <p:spPr>
            <a:xfrm flipH="1">
              <a:off x="3950217" y="5373216"/>
              <a:ext cx="45719" cy="72008"/>
            </a:xfrm>
            <a:prstGeom prst="roundRect">
              <a:avLst/>
            </a:prstGeom>
            <a:solidFill>
              <a:srgbClr val="FFFFE1"/>
            </a:solid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grpSp>
    </p:spTree>
    <p:extLst>
      <p:ext uri="{BB962C8B-B14F-4D97-AF65-F5344CB8AC3E}">
        <p14:creationId xmlns:p14="http://schemas.microsoft.com/office/powerpoint/2010/main" val="24030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30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20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13"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Bildungsplan Geschichte: Begriffe</a:t>
            </a:r>
          </a:p>
        </p:txBody>
      </p:sp>
      <p:sp>
        <p:nvSpPr>
          <p:cNvPr id="15362"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Funktionen der Begriffe (in Klammern):</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möglichst präzise Benennung und Eingrenzung der Kenntnisse, die Schülerinnen und Schüler im jeweiligen Standard erwerben sollen</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Begriffsinventar zur strukturierten Ordnung des historischen Wissens</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kategoriale Bedeutung, über den Einzelfall hinausweisend: </a:t>
            </a:r>
            <a:r>
              <a:rPr lang="de-DE" altLang="de-DE" dirty="0" smtClean="0">
                <a:latin typeface="Arial" panose="020B0604020202020204" pitchFamily="34" charset="0"/>
              </a:rPr>
              <a:t>Begriffssynopse im Anhang</a:t>
            </a:r>
            <a:endParaRPr lang="de-DE" altLang="de-DE" dirty="0" smtClean="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61"/>
                                        </p:tgtEl>
                                        <p:attrNameLst>
                                          <p:attrName>style.visibility</p:attrName>
                                        </p:attrNameLst>
                                      </p:cBhvr>
                                      <p:to>
                                        <p:strVal val="visible"/>
                                      </p:to>
                                    </p:set>
                                    <p:animEffect transition="in" filter="blinds(horizontal)">
                                      <p:cBhvr additive="repl">
                                        <p:cTn id="7" dur="5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5362">
                                            <p:txEl>
                                              <p:pRg st="1" end="1"/>
                                            </p:txEl>
                                          </p:spTgt>
                                        </p:tgtEl>
                                        <p:attrNameLst>
                                          <p:attrName>style.visibility</p:attrName>
                                        </p:attrNameLst>
                                      </p:cBhvr>
                                      <p:to>
                                        <p:strVal val="visible"/>
                                      </p:to>
                                    </p:set>
                                    <p:animEffect transition="in" filter="blinds(horizontal)">
                                      <p:cBhvr additive="repl">
                                        <p:cTn id="12" dur="500"/>
                                        <p:tgtEl>
                                          <p:spTgt spid="15362">
                                            <p:txEl>
                                              <p:pRg st="1" end="1"/>
                                            </p:txEl>
                                          </p:spTgt>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additive="repl">
                                        <p:cTn id="15" dur="1" fill="hold">
                                          <p:stCondLst>
                                            <p:cond delay="0"/>
                                          </p:stCondLst>
                                        </p:cTn>
                                        <p:tgtEl>
                                          <p:spTgt spid="15362">
                                            <p:txEl>
                                              <p:pRg st="2" end="2"/>
                                            </p:txEl>
                                          </p:spTgt>
                                        </p:tgtEl>
                                        <p:attrNameLst>
                                          <p:attrName>style.visibility</p:attrName>
                                        </p:attrNameLst>
                                      </p:cBhvr>
                                      <p:to>
                                        <p:strVal val="visible"/>
                                      </p:to>
                                    </p:set>
                                    <p:animEffect transition="in" filter="blinds(horizontal)">
                                      <p:cBhvr additive="repl">
                                        <p:cTn id="16" dur="500"/>
                                        <p:tgtEl>
                                          <p:spTgt spid="15362">
                                            <p:txEl>
                                              <p:pRg st="2" end="2"/>
                                            </p:txEl>
                                          </p:spTgt>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additive="repl">
                                        <p:cTn id="19" dur="1" fill="hold">
                                          <p:stCondLst>
                                            <p:cond delay="0"/>
                                          </p:stCondLst>
                                        </p:cTn>
                                        <p:tgtEl>
                                          <p:spTgt spid="15362">
                                            <p:txEl>
                                              <p:pRg st="3" end="3"/>
                                            </p:txEl>
                                          </p:spTgt>
                                        </p:tgtEl>
                                        <p:attrNameLst>
                                          <p:attrName>style.visibility</p:attrName>
                                        </p:attrNameLst>
                                      </p:cBhvr>
                                      <p:to>
                                        <p:strVal val="visible"/>
                                      </p:to>
                                    </p:set>
                                    <p:animEffect transition="in" filter="blinds(horizontal)">
                                      <p:cBhvr additive="repl">
                                        <p:cTn id="20" dur="500"/>
                                        <p:tgtEl>
                                          <p:spTgt spid="15362">
                                            <p:txEl>
                                              <p:pRg st="3" end="3"/>
                                            </p:txEl>
                                          </p:spTgt>
                                        </p:tgtEl>
                                      </p:cBhvr>
                                    </p:animEffect>
                                  </p:childTnLst>
                                </p:cTn>
                              </p:par>
                              <p:par>
                                <p:cTn id="21" presetID="3" presetClass="entr" presetSubtype="10" fill="hold" nodeType="withEffect">
                                  <p:stCondLst>
                                    <p:cond delay="0"/>
                                  </p:stCondLst>
                                  <p:childTnLst>
                                    <p:set>
                                      <p:cBhvr additive="repl">
                                        <p:cTn id="22" dur="1" fill="hold">
                                          <p:stCondLst>
                                            <p:cond delay="0"/>
                                          </p:stCondLst>
                                        </p:cTn>
                                        <p:tgtEl>
                                          <p:spTgt spid="15362">
                                            <p:txEl>
                                              <p:pRg st="4" end="4"/>
                                            </p:txEl>
                                          </p:spTgt>
                                        </p:tgtEl>
                                        <p:attrNameLst>
                                          <p:attrName>style.visibility</p:attrName>
                                        </p:attrNameLst>
                                      </p:cBhvr>
                                      <p:to>
                                        <p:strVal val="visible"/>
                                      </p:to>
                                    </p:set>
                                    <p:animEffect transition="in" filter="blinds(horizontal)">
                                      <p:cBhvr additive="repl">
                                        <p:cTn id="23"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Standards für inhaltsbezogene Kompetenzen (G8-Plan)</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540875" cy="5300662"/>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48619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Lernbegriffe: linear</a:t>
            </a:r>
          </a:p>
        </p:txBody>
      </p:sp>
      <p:sp>
        <p:nvSpPr>
          <p:cNvPr id="17410" name="Rectangle 2"/>
          <p:cNvSpPr>
            <a:spLocks noGrp="1" noChangeArrowheads="1"/>
          </p:cNvSpPr>
          <p:nvPr>
            <p:ph type="body" idx="4294967295"/>
          </p:nvPr>
        </p:nvSpPr>
        <p:spPr>
          <a:xfrm>
            <a:off x="457200" y="1600200"/>
            <a:ext cx="8229600" cy="4525963"/>
          </a:xfrm>
        </p:spPr>
        <p:txBody>
          <a:bodyPr/>
          <a:lstStyle/>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smtClean="0"/>
              <a:t>	</a:t>
            </a:r>
          </a:p>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smtClean="0"/>
              <a:t>	</a:t>
            </a:r>
          </a:p>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a:latin typeface="Arial" panose="020B0604020202020204" pitchFamily="34" charset="0"/>
              </a:rPr>
              <a:t>	</a:t>
            </a:r>
            <a:r>
              <a:rPr lang="de-DE" altLang="de-DE" dirty="0" smtClean="0">
                <a:latin typeface="Arial" panose="020B0604020202020204" pitchFamily="34" charset="0"/>
              </a:rPr>
              <a:t>(7) den Einfluss der griechischen und römischen Kultur auf die eigene Lebenswelt beurteilen </a:t>
            </a:r>
          </a:p>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smtClean="0">
                <a:latin typeface="Arial" panose="020B0604020202020204" pitchFamily="34" charset="0"/>
              </a:rPr>
              <a:t>	(Demokratie, Theater, Philosophie, Gymnasium, romanische Sprache)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Lernbegriffe: hierarchisiert</a:t>
            </a:r>
          </a:p>
        </p:txBody>
      </p:sp>
      <p:sp>
        <p:nvSpPr>
          <p:cNvPr id="18434" name="Rectangle 2"/>
          <p:cNvSpPr>
            <a:spLocks noGrp="1" noChangeArrowheads="1"/>
          </p:cNvSpPr>
          <p:nvPr>
            <p:ph type="body" idx="4294967295"/>
          </p:nvPr>
        </p:nvSpPr>
        <p:spPr>
          <a:xfrm>
            <a:off x="457200" y="1600200"/>
            <a:ext cx="8229600" cy="4525963"/>
          </a:xfrm>
        </p:spPr>
        <p:txBody>
          <a:bodyPr/>
          <a:lstStyle/>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smtClean="0"/>
              <a:t>	</a:t>
            </a:r>
          </a:p>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smtClean="0"/>
              <a:t>	</a:t>
            </a:r>
          </a:p>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a:latin typeface="Arial" panose="020B0604020202020204" pitchFamily="34" charset="0"/>
              </a:rPr>
              <a:t>	</a:t>
            </a:r>
            <a:r>
              <a:rPr lang="de-DE" altLang="de-DE" dirty="0" smtClean="0">
                <a:latin typeface="Arial" panose="020B0604020202020204" pitchFamily="34" charset="0"/>
              </a:rPr>
              <a:t>(5) den Einfluss des Imperium Romanum auf die eroberten Gebiete beurteilen </a:t>
            </a:r>
          </a:p>
          <a:p>
            <a:pPr indent="-333375" eaLnBrk="1" hangingPunct="1">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dirty="0" smtClean="0">
                <a:latin typeface="Arial" panose="020B0604020202020204" pitchFamily="34" charset="0"/>
              </a:rPr>
              <a:t>	(Romanisierung; Stadt: Forum, Amphitheater, Therme; Herrschaft: Limes, Provinz, Statthalter, Bürgerrecht; Kultur: Lehnwort, religiöse Vielfalt; Technik: Fernstraße, Aquädukt)</a:t>
            </a:r>
            <a:r>
              <a:rPr lang="de-DE" altLang="de-DE" dirty="0" smtClean="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2555776" y="1484784"/>
            <a:ext cx="2160240" cy="4536504"/>
          </a:xfrm>
          <a:prstGeom prst="round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7"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defTabSz="914400"/>
            <a:r>
              <a:rPr lang="de-DE" sz="2800" dirty="0" smtClean="0">
                <a:solidFill>
                  <a:prstClr val="black"/>
                </a:solidFill>
                <a:latin typeface="Calibri"/>
                <a:ea typeface="+mn-ea"/>
                <a:cs typeface="Calibri"/>
              </a:rPr>
              <a:t>Meilensteine</a:t>
            </a:r>
            <a:endParaRPr lang="de-DE" sz="2800" dirty="0">
              <a:solidFill>
                <a:prstClr val="black"/>
              </a:solidFill>
              <a:latin typeface="Calibri"/>
              <a:ea typeface="+mn-ea"/>
              <a:cs typeface="Calibri"/>
            </a:endParaRPr>
          </a:p>
        </p:txBody>
      </p:sp>
      <p:sp>
        <p:nvSpPr>
          <p:cNvPr id="24" name="Eingekerbter Pfeil nach rechts 23"/>
          <p:cNvSpPr/>
          <p:nvPr/>
        </p:nvSpPr>
        <p:spPr bwMode="auto">
          <a:xfrm>
            <a:off x="2555776" y="4516544"/>
            <a:ext cx="6408712" cy="784664"/>
          </a:xfrm>
          <a:prstGeom prst="notchedRightArrow">
            <a:avLst>
              <a:gd name="adj1" fmla="val 42231"/>
              <a:gd name="adj2" fmla="val 58924"/>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lgn="ctr" defTabSz="914400">
              <a:defRPr/>
            </a:pPr>
            <a:r>
              <a:rPr lang="de-DE" sz="1600" dirty="0" smtClean="0">
                <a:solidFill>
                  <a:prstClr val="white"/>
                </a:solidFill>
                <a:latin typeface="Arial" panose="020B0604020202020204" pitchFamily="34" charset="0"/>
                <a:cs typeface="Arial" panose="020B0604020202020204" pitchFamily="34" charset="0"/>
              </a:rPr>
              <a:t>Regionale Lehrkräftefortbildung (Grundschule, Sekundarstufe I)</a:t>
            </a:r>
            <a:endParaRPr lang="de-DE" sz="1600" dirty="0">
              <a:solidFill>
                <a:prstClr val="white"/>
              </a:solidFill>
              <a:latin typeface="Arial" panose="020B0604020202020204" pitchFamily="34" charset="0"/>
              <a:cs typeface="Arial" panose="020B0604020202020204" pitchFamily="34" charset="0"/>
            </a:endParaRPr>
          </a:p>
        </p:txBody>
      </p:sp>
      <p:sp>
        <p:nvSpPr>
          <p:cNvPr id="25" name="Eingekerbter Pfeil nach rechts 24"/>
          <p:cNvSpPr/>
          <p:nvPr/>
        </p:nvSpPr>
        <p:spPr bwMode="auto">
          <a:xfrm>
            <a:off x="4716016" y="5229200"/>
            <a:ext cx="4248472" cy="792088"/>
          </a:xfrm>
          <a:prstGeom prst="notchedRightArrow">
            <a:avLst>
              <a:gd name="adj1" fmla="val 40380"/>
              <a:gd name="adj2" fmla="val 42284"/>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lgn="ctr" defTabSz="914400">
              <a:defRPr/>
            </a:pPr>
            <a:r>
              <a:rPr lang="de-DE" sz="1600" dirty="0" smtClean="0">
                <a:solidFill>
                  <a:prstClr val="white"/>
                </a:solidFill>
                <a:latin typeface="Arial" panose="020B0604020202020204" pitchFamily="34" charset="0"/>
                <a:cs typeface="Arial" panose="020B0604020202020204" pitchFamily="34" charset="0"/>
              </a:rPr>
              <a:t>Regionale LFB (Gymnasium)</a:t>
            </a:r>
            <a:endParaRPr lang="de-DE" sz="1600" dirty="0">
              <a:solidFill>
                <a:prstClr val="white"/>
              </a:solidFill>
              <a:latin typeface="Arial" panose="020B0604020202020204" pitchFamily="34" charset="0"/>
              <a:cs typeface="Arial" panose="020B0604020202020204" pitchFamily="34" charset="0"/>
            </a:endParaRPr>
          </a:p>
        </p:txBody>
      </p:sp>
      <p:sp>
        <p:nvSpPr>
          <p:cNvPr id="28" name="Eingekerbter Pfeil nach rechts 27"/>
          <p:cNvSpPr/>
          <p:nvPr/>
        </p:nvSpPr>
        <p:spPr>
          <a:xfrm>
            <a:off x="323528" y="3630174"/>
            <a:ext cx="7272808" cy="878946"/>
          </a:xfrm>
          <a:prstGeom prst="notchedRightArrow">
            <a:avLst/>
          </a:prstGeom>
          <a:solidFill>
            <a:srgbClr val="FFFFCC"/>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Ellipse 28"/>
          <p:cNvSpPr/>
          <p:nvPr/>
        </p:nvSpPr>
        <p:spPr>
          <a:xfrm>
            <a:off x="7733574"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Ellipse 29"/>
          <p:cNvSpPr/>
          <p:nvPr/>
        </p:nvSpPr>
        <p:spPr>
          <a:xfrm>
            <a:off x="5615336"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Ellipse 30"/>
          <p:cNvSpPr/>
          <p:nvPr/>
        </p:nvSpPr>
        <p:spPr>
          <a:xfrm>
            <a:off x="3479099"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Ellipse 31"/>
          <p:cNvSpPr/>
          <p:nvPr/>
        </p:nvSpPr>
        <p:spPr>
          <a:xfrm>
            <a:off x="1342862" y="3875629"/>
            <a:ext cx="373380" cy="373380"/>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feld 18"/>
          <p:cNvSpPr txBox="1"/>
          <p:nvPr/>
        </p:nvSpPr>
        <p:spPr>
          <a:xfrm>
            <a:off x="251520" y="6309320"/>
            <a:ext cx="504056" cy="261610"/>
          </a:xfrm>
          <a:prstGeom prst="rect">
            <a:avLst/>
          </a:prstGeom>
          <a:noFill/>
        </p:spPr>
        <p:txBody>
          <a:bodyPr wrap="square" rtlCol="0">
            <a:spAutoFit/>
          </a:bodyPr>
          <a:lstStyle/>
          <a:p>
            <a:pPr defTabSz="914400"/>
            <a:fld id="{BA15A86D-3CFF-D24B-87FF-48D3A1E5F8FC}" type="slidenum">
              <a:rPr lang="de-DE" sz="1100" smtClean="0">
                <a:solidFill>
                  <a:prstClr val="black"/>
                </a:solidFill>
                <a:ea typeface="+mn-ea"/>
                <a:cs typeface="Arial" panose="020B0604020202020204" pitchFamily="34" charset="0"/>
              </a:rPr>
              <a:pPr defTabSz="914400"/>
              <a:t>2</a:t>
            </a:fld>
            <a:endParaRPr lang="de-DE" sz="1100" dirty="0">
              <a:solidFill>
                <a:prstClr val="black"/>
              </a:solidFill>
              <a:ea typeface="+mn-ea"/>
              <a:cs typeface="Arial" panose="020B0604020202020204" pitchFamily="34" charset="0"/>
            </a:endParaRPr>
          </a:p>
        </p:txBody>
      </p:sp>
      <p:sp>
        <p:nvSpPr>
          <p:cNvPr id="2" name="Abgerundetes Rechteck 1"/>
          <p:cNvSpPr/>
          <p:nvPr/>
        </p:nvSpPr>
        <p:spPr>
          <a:xfrm>
            <a:off x="467544" y="1614269"/>
            <a:ext cx="2016224" cy="374571"/>
          </a:xfrm>
          <a:prstGeom prst="roundRect">
            <a:avLst/>
          </a:prstGeom>
          <a:solidFill>
            <a:srgbClr val="FFFFCC"/>
          </a:solidFill>
          <a:ln w="25400">
            <a:solidFill>
              <a:srgbClr val="969696"/>
            </a:solidFill>
          </a:ln>
        </p:spPr>
        <p:txBody>
          <a:bodyPr wrap="square" rtlCol="0">
            <a:spAutoFit/>
          </a:bodyPr>
          <a:lstStyle/>
          <a:p>
            <a:pPr defTabSz="914400"/>
            <a:r>
              <a:rPr lang="de-DE" sz="1600" dirty="0">
                <a:solidFill>
                  <a:prstClr val="black"/>
                </a:solidFill>
                <a:ea typeface="+mn-ea"/>
                <a:cs typeface="Arial" panose="020B0604020202020204" pitchFamily="34" charset="0"/>
              </a:rPr>
              <a:t>September </a:t>
            </a:r>
            <a:r>
              <a:rPr lang="de-DE" sz="1600" dirty="0" smtClean="0">
                <a:solidFill>
                  <a:prstClr val="black"/>
                </a:solidFill>
                <a:ea typeface="+mn-ea"/>
                <a:cs typeface="Arial" panose="020B0604020202020204" pitchFamily="34" charset="0"/>
              </a:rPr>
              <a:t>2013</a:t>
            </a:r>
            <a:endParaRPr lang="de-DE" sz="1600" dirty="0">
              <a:solidFill>
                <a:prstClr val="black"/>
              </a:solidFill>
              <a:ea typeface="+mn-ea"/>
              <a:cs typeface="Arial" panose="020B0604020202020204" pitchFamily="34" charset="0"/>
            </a:endParaRPr>
          </a:p>
        </p:txBody>
      </p:sp>
      <p:sp>
        <p:nvSpPr>
          <p:cNvPr id="33" name="Abgerundetes Rechteck 32"/>
          <p:cNvSpPr/>
          <p:nvPr/>
        </p:nvSpPr>
        <p:spPr>
          <a:xfrm>
            <a:off x="2627784" y="1614269"/>
            <a:ext cx="2016224" cy="374571"/>
          </a:xfrm>
          <a:prstGeom prst="roundRect">
            <a:avLst/>
          </a:prstGeom>
          <a:solidFill>
            <a:srgbClr val="FFFFCC"/>
          </a:solidFill>
          <a:ln w="25400">
            <a:solidFill>
              <a:srgbClr val="969696"/>
            </a:solidFill>
          </a:ln>
        </p:spPr>
        <p:txBody>
          <a:bodyPr wrap="square" rtlCol="0">
            <a:spAutoFit/>
          </a:bodyPr>
          <a:lstStyle/>
          <a:p>
            <a:pPr defTabSz="914400"/>
            <a:r>
              <a:rPr lang="de-DE" sz="1600" dirty="0">
                <a:solidFill>
                  <a:prstClr val="black"/>
                </a:solidFill>
                <a:ea typeface="+mn-ea"/>
                <a:cs typeface="Arial" panose="020B0604020202020204" pitchFamily="34" charset="0"/>
              </a:rPr>
              <a:t>September </a:t>
            </a:r>
            <a:r>
              <a:rPr lang="de-DE" sz="1600" dirty="0" smtClean="0">
                <a:solidFill>
                  <a:prstClr val="black"/>
                </a:solidFill>
                <a:ea typeface="+mn-ea"/>
                <a:cs typeface="Arial" panose="020B0604020202020204" pitchFamily="34" charset="0"/>
              </a:rPr>
              <a:t>2014</a:t>
            </a:r>
            <a:endParaRPr lang="de-DE" sz="1600" dirty="0">
              <a:solidFill>
                <a:prstClr val="black"/>
              </a:solidFill>
              <a:ea typeface="+mn-ea"/>
              <a:cs typeface="Arial" panose="020B0604020202020204" pitchFamily="34" charset="0"/>
            </a:endParaRPr>
          </a:p>
        </p:txBody>
      </p:sp>
      <p:sp>
        <p:nvSpPr>
          <p:cNvPr id="35" name="Abgerundetes Rechteck 34"/>
          <p:cNvSpPr/>
          <p:nvPr/>
        </p:nvSpPr>
        <p:spPr>
          <a:xfrm>
            <a:off x="4788024" y="1614269"/>
            <a:ext cx="2016224" cy="374571"/>
          </a:xfrm>
          <a:prstGeom prst="roundRect">
            <a:avLst/>
          </a:prstGeom>
          <a:solidFill>
            <a:srgbClr val="FFFFCC"/>
          </a:solidFill>
          <a:ln w="25400">
            <a:solidFill>
              <a:srgbClr val="969696"/>
            </a:solidFill>
          </a:ln>
        </p:spPr>
        <p:txBody>
          <a:bodyPr wrap="square" rtlCol="0">
            <a:spAutoFit/>
          </a:bodyPr>
          <a:lstStyle/>
          <a:p>
            <a:pPr defTabSz="914400"/>
            <a:r>
              <a:rPr lang="de-DE" sz="1600" dirty="0" smtClean="0">
                <a:solidFill>
                  <a:prstClr val="black"/>
                </a:solidFill>
                <a:ea typeface="+mn-ea"/>
                <a:cs typeface="Arial" panose="020B0604020202020204" pitchFamily="34" charset="0"/>
              </a:rPr>
              <a:t>Herbst 2015</a:t>
            </a:r>
            <a:endParaRPr lang="de-DE" sz="1600" dirty="0">
              <a:solidFill>
                <a:prstClr val="black"/>
              </a:solidFill>
              <a:ea typeface="+mn-ea"/>
              <a:cs typeface="Arial" panose="020B0604020202020204" pitchFamily="34" charset="0"/>
            </a:endParaRPr>
          </a:p>
        </p:txBody>
      </p:sp>
      <p:sp>
        <p:nvSpPr>
          <p:cNvPr id="36" name="Abgerundetes Rechteck 35"/>
          <p:cNvSpPr/>
          <p:nvPr/>
        </p:nvSpPr>
        <p:spPr>
          <a:xfrm>
            <a:off x="6948264" y="1614269"/>
            <a:ext cx="2016224" cy="374571"/>
          </a:xfrm>
          <a:prstGeom prst="roundRect">
            <a:avLst/>
          </a:prstGeom>
          <a:solidFill>
            <a:srgbClr val="FFFFCC"/>
          </a:solidFill>
          <a:ln w="25400">
            <a:solidFill>
              <a:srgbClr val="969696"/>
            </a:solidFill>
          </a:ln>
        </p:spPr>
        <p:txBody>
          <a:bodyPr wrap="square" rtlCol="0">
            <a:spAutoFit/>
          </a:bodyPr>
          <a:lstStyle/>
          <a:p>
            <a:pPr defTabSz="914400"/>
            <a:r>
              <a:rPr lang="de-DE" sz="1600" dirty="0">
                <a:solidFill>
                  <a:prstClr val="black"/>
                </a:solidFill>
                <a:ea typeface="+mn-ea"/>
                <a:cs typeface="Arial" panose="020B0604020202020204" pitchFamily="34" charset="0"/>
              </a:rPr>
              <a:t>September </a:t>
            </a:r>
            <a:r>
              <a:rPr lang="de-DE" sz="1600" dirty="0" smtClean="0">
                <a:solidFill>
                  <a:prstClr val="black"/>
                </a:solidFill>
                <a:ea typeface="+mn-ea"/>
                <a:cs typeface="Arial" panose="020B0604020202020204" pitchFamily="34" charset="0"/>
              </a:rPr>
              <a:t>2016</a:t>
            </a:r>
            <a:endParaRPr lang="de-DE" sz="1600" dirty="0">
              <a:solidFill>
                <a:prstClr val="black"/>
              </a:solidFill>
              <a:ea typeface="+mn-ea"/>
              <a:cs typeface="Arial" panose="020B0604020202020204" pitchFamily="34" charset="0"/>
            </a:endParaRPr>
          </a:p>
        </p:txBody>
      </p:sp>
      <p:sp>
        <p:nvSpPr>
          <p:cNvPr id="37" name="Abgerundetes Rechteck 36"/>
          <p:cNvSpPr/>
          <p:nvPr/>
        </p:nvSpPr>
        <p:spPr>
          <a:xfrm>
            <a:off x="467544" y="2132856"/>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pPr defTabSz="914400"/>
            <a:r>
              <a:rPr lang="de-DE" sz="1600" dirty="0">
                <a:solidFill>
                  <a:prstClr val="black"/>
                </a:solidFill>
                <a:ea typeface="+mn-ea"/>
                <a:cs typeface="Arial" panose="020B0604020202020204" pitchFamily="34" charset="0"/>
              </a:rPr>
              <a:t>Erprobung:</a:t>
            </a:r>
          </a:p>
          <a:p>
            <a:pPr marL="285750" indent="-285750" defTabSz="914400">
              <a:buFont typeface="Arial" panose="020B0604020202020204" pitchFamily="34" charset="0"/>
              <a:buChar char="•"/>
            </a:pPr>
            <a:r>
              <a:rPr lang="de-DE" sz="1600" dirty="0">
                <a:solidFill>
                  <a:prstClr val="black"/>
                </a:solidFill>
                <a:ea typeface="+mn-ea"/>
                <a:cs typeface="Arial" panose="020B0604020202020204" pitchFamily="34" charset="0"/>
              </a:rPr>
              <a:t>Grundschule </a:t>
            </a:r>
          </a:p>
          <a:p>
            <a:pPr defTabSz="914400"/>
            <a:r>
              <a:rPr lang="de-DE" sz="1600" dirty="0">
                <a:solidFill>
                  <a:prstClr val="black"/>
                </a:solidFill>
                <a:ea typeface="+mn-ea"/>
                <a:cs typeface="Arial" panose="020B0604020202020204" pitchFamily="34" charset="0"/>
              </a:rPr>
              <a:t>     (Kl. 1-4)</a:t>
            </a:r>
          </a:p>
          <a:p>
            <a:pPr marL="285750" indent="-285750" defTabSz="914400">
              <a:buFont typeface="Arial" panose="020B0604020202020204" pitchFamily="34" charset="0"/>
              <a:buChar char="•"/>
            </a:pPr>
            <a:r>
              <a:rPr lang="de-DE" sz="1600" dirty="0">
                <a:solidFill>
                  <a:prstClr val="black"/>
                </a:solidFill>
                <a:ea typeface="+mn-ea"/>
                <a:cs typeface="Arial" panose="020B0604020202020204" pitchFamily="34" charset="0"/>
              </a:rPr>
              <a:t>Sek I (Kl. 5/6)</a:t>
            </a:r>
          </a:p>
          <a:p>
            <a:pPr defTabSz="914400"/>
            <a:endParaRPr lang="de-DE" sz="1600" dirty="0">
              <a:solidFill>
                <a:prstClr val="black"/>
              </a:solidFill>
              <a:ea typeface="+mn-ea"/>
              <a:cs typeface="Arial" panose="020B0604020202020204" pitchFamily="34" charset="0"/>
            </a:endParaRPr>
          </a:p>
        </p:txBody>
      </p:sp>
      <p:sp>
        <p:nvSpPr>
          <p:cNvPr id="38" name="Abgerundetes Rechteck 37"/>
          <p:cNvSpPr/>
          <p:nvPr/>
        </p:nvSpPr>
        <p:spPr>
          <a:xfrm>
            <a:off x="2627784" y="2124402"/>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pPr defTabSz="914400"/>
            <a:r>
              <a:rPr lang="de-DE" sz="1600" dirty="0">
                <a:solidFill>
                  <a:prstClr val="black"/>
                </a:solidFill>
                <a:ea typeface="+mn-ea"/>
                <a:cs typeface="Arial" panose="020B0604020202020204" pitchFamily="34" charset="0"/>
              </a:rPr>
              <a:t>Erprobung:</a:t>
            </a:r>
          </a:p>
          <a:p>
            <a:pPr marL="285750" indent="-285750" defTabSz="914400">
              <a:buFont typeface="Arial" panose="020B0604020202020204" pitchFamily="34" charset="0"/>
              <a:buChar char="•"/>
            </a:pPr>
            <a:r>
              <a:rPr lang="de-DE" sz="1600" dirty="0">
                <a:solidFill>
                  <a:prstClr val="black"/>
                </a:solidFill>
                <a:ea typeface="+mn-ea"/>
                <a:cs typeface="Arial" panose="020B0604020202020204" pitchFamily="34" charset="0"/>
              </a:rPr>
              <a:t>Grundschule (Kl. 1-4)</a:t>
            </a:r>
          </a:p>
          <a:p>
            <a:pPr marL="285750" indent="-285750" defTabSz="914400">
              <a:buFont typeface="Arial" panose="020B0604020202020204" pitchFamily="34" charset="0"/>
              <a:buChar char="•"/>
            </a:pPr>
            <a:r>
              <a:rPr lang="de-DE" sz="1600" dirty="0">
                <a:solidFill>
                  <a:prstClr val="black"/>
                </a:solidFill>
                <a:ea typeface="+mn-ea"/>
                <a:cs typeface="Arial" panose="020B0604020202020204" pitchFamily="34" charset="0"/>
              </a:rPr>
              <a:t>Sek I (Kl. 7/8)</a:t>
            </a:r>
          </a:p>
          <a:p>
            <a:pPr marL="285750" indent="-285750" defTabSz="914400">
              <a:buFont typeface="Arial" panose="020B0604020202020204" pitchFamily="34" charset="0"/>
              <a:buChar char="•"/>
            </a:pPr>
            <a:r>
              <a:rPr lang="de-DE" sz="1600" dirty="0" smtClean="0">
                <a:solidFill>
                  <a:prstClr val="black"/>
                </a:solidFill>
                <a:ea typeface="+mn-ea"/>
                <a:cs typeface="Arial" panose="020B0604020202020204" pitchFamily="34" charset="0"/>
              </a:rPr>
              <a:t>Gymn. </a:t>
            </a:r>
            <a:r>
              <a:rPr lang="de-DE" sz="1600" dirty="0">
                <a:solidFill>
                  <a:prstClr val="black"/>
                </a:solidFill>
                <a:ea typeface="+mn-ea"/>
                <a:cs typeface="Arial" panose="020B0604020202020204" pitchFamily="34" charset="0"/>
              </a:rPr>
              <a:t>(Kl. 7/8</a:t>
            </a:r>
            <a:r>
              <a:rPr lang="de-DE" sz="1600" dirty="0" smtClean="0">
                <a:solidFill>
                  <a:prstClr val="black"/>
                </a:solidFill>
                <a:ea typeface="+mn-ea"/>
                <a:cs typeface="Arial" panose="020B0604020202020204" pitchFamily="34" charset="0"/>
              </a:rPr>
              <a:t>)</a:t>
            </a:r>
            <a:endParaRPr lang="de-DE" sz="1600" dirty="0">
              <a:solidFill>
                <a:prstClr val="black"/>
              </a:solidFill>
              <a:ea typeface="+mn-ea"/>
              <a:cs typeface="Arial" panose="020B0604020202020204" pitchFamily="34" charset="0"/>
            </a:endParaRPr>
          </a:p>
        </p:txBody>
      </p:sp>
      <p:sp>
        <p:nvSpPr>
          <p:cNvPr id="39" name="Abgerundetes Rechteck 38"/>
          <p:cNvSpPr/>
          <p:nvPr/>
        </p:nvSpPr>
        <p:spPr>
          <a:xfrm>
            <a:off x="4788024" y="2108785"/>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pPr defTabSz="914400"/>
            <a:r>
              <a:rPr lang="de-DE" sz="1600" dirty="0">
                <a:solidFill>
                  <a:prstClr val="black"/>
                </a:solidFill>
                <a:ea typeface="+mn-ea"/>
                <a:cs typeface="Arial" panose="020B0604020202020204" pitchFamily="34" charset="0"/>
              </a:rPr>
              <a:t>Anhörungs-fassungen sämtlicher Bildungspläne</a:t>
            </a:r>
          </a:p>
          <a:p>
            <a:pPr defTabSz="914400"/>
            <a:endParaRPr lang="de-DE" sz="1600" dirty="0">
              <a:solidFill>
                <a:prstClr val="black"/>
              </a:solidFill>
              <a:ea typeface="+mn-ea"/>
              <a:cs typeface="Arial" panose="020B0604020202020204" pitchFamily="34" charset="0"/>
            </a:endParaRPr>
          </a:p>
        </p:txBody>
      </p:sp>
      <p:sp>
        <p:nvSpPr>
          <p:cNvPr id="40" name="Abgerundetes Rechteck 39"/>
          <p:cNvSpPr/>
          <p:nvPr/>
        </p:nvSpPr>
        <p:spPr>
          <a:xfrm>
            <a:off x="6948264" y="2108785"/>
            <a:ext cx="2016224" cy="1464231"/>
          </a:xfrm>
          <a:prstGeom prst="roundRect">
            <a:avLst/>
          </a:prstGeom>
          <a:solidFill>
            <a:srgbClr val="FFFFCC"/>
          </a:solidFill>
          <a:ln w="25400">
            <a:solidFill>
              <a:schemeClr val="accent2">
                <a:lumMod val="40000"/>
                <a:lumOff val="60000"/>
              </a:schemeClr>
            </a:solidFill>
          </a:ln>
        </p:spPr>
        <p:txBody>
          <a:bodyPr wrap="square" rtlCol="0">
            <a:spAutoFit/>
          </a:bodyPr>
          <a:lstStyle/>
          <a:p>
            <a:pPr defTabSz="914400"/>
            <a:r>
              <a:rPr lang="de-DE" sz="1600" dirty="0" smtClean="0">
                <a:solidFill>
                  <a:prstClr val="black"/>
                </a:solidFill>
                <a:ea typeface="+mn-ea"/>
                <a:cs typeface="Arial" panose="020B0604020202020204" pitchFamily="34" charset="0"/>
              </a:rPr>
              <a:t>Inkrafttreten </a:t>
            </a:r>
            <a:r>
              <a:rPr lang="de-DE" sz="1600" dirty="0">
                <a:solidFill>
                  <a:prstClr val="black"/>
                </a:solidFill>
                <a:ea typeface="+mn-ea"/>
                <a:cs typeface="Arial" panose="020B0604020202020204" pitchFamily="34" charset="0"/>
              </a:rPr>
              <a:t>sämtlicher </a:t>
            </a:r>
            <a:r>
              <a:rPr lang="de-DE" sz="1600" dirty="0" smtClean="0">
                <a:solidFill>
                  <a:prstClr val="black"/>
                </a:solidFill>
                <a:ea typeface="+mn-ea"/>
                <a:cs typeface="Arial" panose="020B0604020202020204" pitchFamily="34" charset="0"/>
              </a:rPr>
              <a:t>Bildungspläne</a:t>
            </a:r>
          </a:p>
          <a:p>
            <a:pPr defTabSz="914400"/>
            <a:endParaRPr lang="de-DE" sz="1600" dirty="0" smtClean="0">
              <a:solidFill>
                <a:prstClr val="black"/>
              </a:solidFill>
              <a:ea typeface="+mn-ea"/>
              <a:cs typeface="Arial" panose="020B0604020202020204" pitchFamily="34" charset="0"/>
            </a:endParaRPr>
          </a:p>
          <a:p>
            <a:pPr defTabSz="914400"/>
            <a:endParaRPr lang="de-DE" sz="1600"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130516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Lernbegriffe: Hierarchiestufen</a:t>
            </a:r>
          </a:p>
        </p:txBody>
      </p:sp>
      <p:sp>
        <p:nvSpPr>
          <p:cNvPr id="1945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2 Hierarchiestufen:</a:t>
            </a:r>
          </a:p>
          <a:p>
            <a:pPr marL="733425" lvl="1" indent="-276225" eaLnBrk="1" hangingPunct="1">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Oberbegriff: Unterbegriff, Unterbegriff…</a:t>
            </a:r>
          </a:p>
          <a:p>
            <a:pPr marL="733425" lvl="1" indent="-276225" eaLnBrk="1" hangingPunct="1">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z.B. Herrschaft: Staat, Monarchie, Pharao</a:t>
            </a:r>
          </a:p>
          <a:p>
            <a:pPr marL="333375" indent="-333375" eaLnBrk="1" hangingPunct="1">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Funktion der Unterbegriffe:</a:t>
            </a:r>
          </a:p>
          <a:p>
            <a:pPr marL="733425" lvl="1" indent="-276225" eaLnBrk="1" hangingPunct="1">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Verdeutlichung der Implikationen komplexer Konzepte hinsichtlich Breite und Tiefe</a:t>
            </a:r>
          </a:p>
          <a:p>
            <a:pPr marL="733425" lvl="1" indent="-276225" eaLnBrk="1" hangingPunct="1">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z.B. Monarchie: Prinzipat, Kaisertum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57"/>
                                        </p:tgtEl>
                                        <p:attrNameLst>
                                          <p:attrName>style.visibility</p:attrName>
                                        </p:attrNameLst>
                                      </p:cBhvr>
                                      <p:to>
                                        <p:strVal val="visible"/>
                                      </p:to>
                                    </p:set>
                                    <p:animEffect transition="in" filter="blinds(horizontal)">
                                      <p:cBhvr additive="repl">
                                        <p:cTn id="7" dur="500"/>
                                        <p:tgtEl>
                                          <p:spTgt spid="194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additive="repl">
                                        <p:cTn id="12" dur="500"/>
                                        <p:tgtEl>
                                          <p:spTgt spid="19458">
                                            <p:txEl>
                                              <p:pRg st="0" end="0"/>
                                            </p:txEl>
                                          </p:spTgt>
                                        </p:tgtEl>
                                      </p:cBhvr>
                                    </p:animEffect>
                                  </p:childTnLst>
                                </p:cTn>
                              </p:par>
                              <p:par>
                                <p:cTn id="13" presetID="3" presetClass="entr" presetSubtype="10" fill="hold" nodeType="withEffect">
                                  <p:stCondLst>
                                    <p:cond delay="0"/>
                                  </p:stCondLst>
                                  <p:childTnLst>
                                    <p:set>
                                      <p:cBhvr additive="repl">
                                        <p:cTn id="14" dur="1" fill="hold">
                                          <p:stCondLst>
                                            <p:cond delay="0"/>
                                          </p:stCondLst>
                                        </p:cTn>
                                        <p:tgtEl>
                                          <p:spTgt spid="19458">
                                            <p:txEl>
                                              <p:pRg st="1" end="1"/>
                                            </p:txEl>
                                          </p:spTgt>
                                        </p:tgtEl>
                                        <p:attrNameLst>
                                          <p:attrName>style.visibility</p:attrName>
                                        </p:attrNameLst>
                                      </p:cBhvr>
                                      <p:to>
                                        <p:strVal val="visible"/>
                                      </p:to>
                                    </p:set>
                                    <p:animEffect transition="in" filter="blinds(horizontal)">
                                      <p:cBhvr additive="repl">
                                        <p:cTn id="15" dur="500"/>
                                        <p:tgtEl>
                                          <p:spTgt spid="19458">
                                            <p:txEl>
                                              <p:pRg st="1" end="1"/>
                                            </p:txEl>
                                          </p:spTgt>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19458">
                                            <p:txEl>
                                              <p:pRg st="2" end="2"/>
                                            </p:txEl>
                                          </p:spTgt>
                                        </p:tgtEl>
                                        <p:attrNameLst>
                                          <p:attrName>style.visibility</p:attrName>
                                        </p:attrNameLst>
                                      </p:cBhvr>
                                      <p:to>
                                        <p:strVal val="visible"/>
                                      </p:to>
                                    </p:set>
                                    <p:animEffect transition="in" filter="blinds(horizontal)">
                                      <p:cBhvr additive="repl">
                                        <p:cTn id="18" dur="500"/>
                                        <p:tgtEl>
                                          <p:spTgt spid="1945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19458">
                                            <p:txEl>
                                              <p:pRg st="4" end="4"/>
                                            </p:txEl>
                                          </p:spTgt>
                                        </p:tgtEl>
                                        <p:attrNameLst>
                                          <p:attrName>style.visibility</p:attrName>
                                        </p:attrNameLst>
                                      </p:cBhvr>
                                      <p:to>
                                        <p:strVal val="visible"/>
                                      </p:to>
                                    </p:set>
                                    <p:animEffect transition="in" filter="blinds(horizontal)">
                                      <p:cBhvr additive="repl">
                                        <p:cTn id="23" dur="500"/>
                                        <p:tgtEl>
                                          <p:spTgt spid="19458">
                                            <p:txEl>
                                              <p:pRg st="4" end="4"/>
                                            </p:txEl>
                                          </p:spTgt>
                                        </p:tgtEl>
                                      </p:cBhvr>
                                    </p:animEffect>
                                  </p:childTnLst>
                                </p:cTn>
                              </p:par>
                              <p:par>
                                <p:cTn id="24" presetID="3" presetClass="entr" presetSubtype="10" fill="hold" nodeType="withEffect">
                                  <p:stCondLst>
                                    <p:cond delay="0"/>
                                  </p:stCondLst>
                                  <p:childTnLst>
                                    <p:set>
                                      <p:cBhvr additive="repl">
                                        <p:cTn id="25" dur="1" fill="hold">
                                          <p:stCondLst>
                                            <p:cond delay="0"/>
                                          </p:stCondLst>
                                        </p:cTn>
                                        <p:tgtEl>
                                          <p:spTgt spid="19458">
                                            <p:txEl>
                                              <p:pRg st="5" end="5"/>
                                            </p:txEl>
                                          </p:spTgt>
                                        </p:tgtEl>
                                        <p:attrNameLst>
                                          <p:attrName>style.visibility</p:attrName>
                                        </p:attrNameLst>
                                      </p:cBhvr>
                                      <p:to>
                                        <p:strVal val="visible"/>
                                      </p:to>
                                    </p:set>
                                    <p:animEffect transition="in" filter="blinds(horizontal)">
                                      <p:cBhvr additive="repl">
                                        <p:cTn id="26" dur="500"/>
                                        <p:tgtEl>
                                          <p:spTgt spid="19458">
                                            <p:txEl>
                                              <p:pRg st="5" end="5"/>
                                            </p:txEl>
                                          </p:spTgt>
                                        </p:tgtEl>
                                      </p:cBhvr>
                                    </p:animEffect>
                                  </p:childTnLst>
                                </p:cTn>
                              </p:par>
                              <p:par>
                                <p:cTn id="27" presetID="3" presetClass="entr" presetSubtype="10" fill="hold" nodeType="withEffect">
                                  <p:stCondLst>
                                    <p:cond delay="0"/>
                                  </p:stCondLst>
                                  <p:childTnLst>
                                    <p:set>
                                      <p:cBhvr additive="repl">
                                        <p:cTn id="28" dur="1" fill="hold">
                                          <p:stCondLst>
                                            <p:cond delay="0"/>
                                          </p:stCondLst>
                                        </p:cTn>
                                        <p:tgtEl>
                                          <p:spTgt spid="19458">
                                            <p:txEl>
                                              <p:pRg st="6" end="6"/>
                                            </p:txEl>
                                          </p:spTgt>
                                        </p:tgtEl>
                                        <p:attrNameLst>
                                          <p:attrName>style.visibility</p:attrName>
                                        </p:attrNameLst>
                                      </p:cBhvr>
                                      <p:to>
                                        <p:strVal val="visible"/>
                                      </p:to>
                                    </p:set>
                                    <p:animEffect transition="in" filter="blinds(horizontal)">
                                      <p:cBhvr additive="repl">
                                        <p:cTn id="29" dur="500"/>
                                        <p:tgtEl>
                                          <p:spTgt spid="194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Begriffe: Anzahl</a:t>
            </a:r>
          </a:p>
        </p:txBody>
      </p:sp>
      <p:sp>
        <p:nvSpPr>
          <p:cNvPr id="16386"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Anzahl der Begriffe gegenüber 2004 angestiegen, aber:</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keine Ausweitung der Stofffülle, sondern:</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Präzisierung und Eingrenzung der geforderten Kenntnisse:</a:t>
            </a:r>
          </a:p>
          <a:p>
            <a:pPr marL="733425" lvl="1"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Auftrag an Bildungsplankommissionen</a:t>
            </a:r>
          </a:p>
          <a:p>
            <a:pPr marL="733425" lvl="1"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a:latin typeface="Arial" panose="020B0604020202020204" pitchFamily="34" charset="0"/>
              </a:rPr>
              <a:t>v</a:t>
            </a:r>
            <a:r>
              <a:rPr lang="de-DE" altLang="de-DE" smtClean="0">
                <a:latin typeface="Arial" panose="020B0604020202020204" pitchFamily="34" charset="0"/>
              </a:rPr>
              <a:t>ielfach </a:t>
            </a:r>
            <a:r>
              <a:rPr lang="de-DE" altLang="de-DE" dirty="0" smtClean="0">
                <a:latin typeface="Arial" panose="020B0604020202020204" pitchFamily="34" charset="0"/>
              </a:rPr>
              <a:t>geäußerter Wunsch der Lehrkräfte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6385"/>
                                        </p:tgtEl>
                                        <p:attrNameLst>
                                          <p:attrName>style.visibility</p:attrName>
                                        </p:attrNameLst>
                                      </p:cBhvr>
                                      <p:to>
                                        <p:strVal val="visible"/>
                                      </p:to>
                                    </p:set>
                                    <p:animEffect transition="in" filter="blinds(horizontal)">
                                      <p:cBhvr additive="repl">
                                        <p:cTn id="7" dur="500"/>
                                        <p:tgtEl>
                                          <p:spTgt spid="163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6386">
                                            <p:txEl>
                                              <p:pRg st="0" end="0"/>
                                            </p:txEl>
                                          </p:spTgt>
                                        </p:tgtEl>
                                        <p:attrNameLst>
                                          <p:attrName>style.visibility</p:attrName>
                                        </p:attrNameLst>
                                      </p:cBhvr>
                                      <p:to>
                                        <p:strVal val="visible"/>
                                      </p:to>
                                    </p:set>
                                    <p:animEffect transition="in" filter="blinds(horizontal)">
                                      <p:cBhvr additive="repl">
                                        <p:cTn id="12" dur="500"/>
                                        <p:tgtEl>
                                          <p:spTgt spid="1638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6386">
                                            <p:txEl>
                                              <p:pRg st="1" end="1"/>
                                            </p:txEl>
                                          </p:spTgt>
                                        </p:tgtEl>
                                        <p:attrNameLst>
                                          <p:attrName>style.visibility</p:attrName>
                                        </p:attrNameLst>
                                      </p:cBhvr>
                                      <p:to>
                                        <p:strVal val="visible"/>
                                      </p:to>
                                    </p:set>
                                    <p:animEffect transition="in" filter="blinds(horizontal)">
                                      <p:cBhvr additive="repl">
                                        <p:cTn id="17" dur="500"/>
                                        <p:tgtEl>
                                          <p:spTgt spid="1638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16386">
                                            <p:txEl>
                                              <p:pRg st="2" end="2"/>
                                            </p:txEl>
                                          </p:spTgt>
                                        </p:tgtEl>
                                        <p:attrNameLst>
                                          <p:attrName>style.visibility</p:attrName>
                                        </p:attrNameLst>
                                      </p:cBhvr>
                                      <p:to>
                                        <p:strVal val="visible"/>
                                      </p:to>
                                    </p:set>
                                    <p:animEffect transition="in" filter="blinds(horizontal)">
                                      <p:cBhvr additive="repl">
                                        <p:cTn id="22" dur="500"/>
                                        <p:tgtEl>
                                          <p:spTgt spid="1638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16386">
                                            <p:txEl>
                                              <p:pRg st="3" end="3"/>
                                            </p:txEl>
                                          </p:spTgt>
                                        </p:tgtEl>
                                        <p:attrNameLst>
                                          <p:attrName>style.visibility</p:attrName>
                                        </p:attrNameLst>
                                      </p:cBhvr>
                                      <p:to>
                                        <p:strVal val="visible"/>
                                      </p:to>
                                    </p:set>
                                    <p:animEffect transition="in" filter="blinds(horizontal)">
                                      <p:cBhvr additive="repl">
                                        <p:cTn id="27" dur="500"/>
                                        <p:tgtEl>
                                          <p:spTgt spid="1638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16386">
                                            <p:txEl>
                                              <p:pRg st="4" end="4"/>
                                            </p:txEl>
                                          </p:spTgt>
                                        </p:tgtEl>
                                        <p:attrNameLst>
                                          <p:attrName>style.visibility</p:attrName>
                                        </p:attrNameLst>
                                      </p:cBhvr>
                                      <p:to>
                                        <p:strVal val="visible"/>
                                      </p:to>
                                    </p:set>
                                    <p:animEffect transition="in" filter="blinds(horizontal)">
                                      <p:cBhvr additive="repl">
                                        <p:cTn id="32" dur="500"/>
                                        <p:tgtEl>
                                          <p:spTgt spid="16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Begriffe: Singualar/Plural</a:t>
            </a:r>
          </a:p>
        </p:txBody>
      </p:sp>
      <p:sp>
        <p:nvSpPr>
          <p:cNvPr id="21506"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Singular:</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Regelfall im Sinne des kategorialen Zugriffs</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Beispiele: Hieroglyphe, Lehnwort</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Plural:</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Nur im Ausnahmefall bei Kollektiva</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Beispiele: Behinderte, Juden</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Trennscharfe Zuordnung nicht immer möglich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blinds(horizontal)">
                                      <p:cBhvr additive="repl">
                                        <p:cTn id="7" dur="5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1506">
                                            <p:txEl>
                                              <p:pRg st="1" end="1"/>
                                            </p:txEl>
                                          </p:spTgt>
                                        </p:tgtEl>
                                        <p:attrNameLst>
                                          <p:attrName>style.visibility</p:attrName>
                                        </p:attrNameLst>
                                      </p:cBhvr>
                                      <p:to>
                                        <p:strVal val="visible"/>
                                      </p:to>
                                    </p:set>
                                    <p:animEffect transition="in" filter="blinds(horizontal)">
                                      <p:cBhvr additive="repl">
                                        <p:cTn id="12" dur="500"/>
                                        <p:tgtEl>
                                          <p:spTgt spid="21506">
                                            <p:txEl>
                                              <p:pRg st="1" end="1"/>
                                            </p:txEl>
                                          </p:spTgt>
                                        </p:tgtEl>
                                      </p:cBhvr>
                                    </p:animEffect>
                                  </p:childTnLst>
                                </p:cTn>
                              </p:par>
                              <p:par>
                                <p:cTn id="13" presetID="3" presetClass="entr" presetSubtype="10" fill="hold" nodeType="withEffect">
                                  <p:stCondLst>
                                    <p:cond delay="0"/>
                                  </p:stCondLst>
                                  <p:childTnLst>
                                    <p:set>
                                      <p:cBhvr additive="repl">
                                        <p:cTn id="14" dur="1" fill="hold">
                                          <p:stCondLst>
                                            <p:cond delay="0"/>
                                          </p:stCondLst>
                                        </p:cTn>
                                        <p:tgtEl>
                                          <p:spTgt spid="21506">
                                            <p:txEl>
                                              <p:pRg st="2" end="2"/>
                                            </p:txEl>
                                          </p:spTgt>
                                        </p:tgtEl>
                                        <p:attrNameLst>
                                          <p:attrName>style.visibility</p:attrName>
                                        </p:attrNameLst>
                                      </p:cBhvr>
                                      <p:to>
                                        <p:strVal val="visible"/>
                                      </p:to>
                                    </p:set>
                                    <p:animEffect transition="in" filter="blinds(horizontal)">
                                      <p:cBhvr additive="repl">
                                        <p:cTn id="15" dur="500"/>
                                        <p:tgtEl>
                                          <p:spTgt spid="21506">
                                            <p:txEl>
                                              <p:pRg st="2" end="2"/>
                                            </p:txEl>
                                          </p:spTgt>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21506">
                                            <p:txEl>
                                              <p:pRg st="3" end="3"/>
                                            </p:txEl>
                                          </p:spTgt>
                                        </p:tgtEl>
                                        <p:attrNameLst>
                                          <p:attrName>style.visibility</p:attrName>
                                        </p:attrNameLst>
                                      </p:cBhvr>
                                      <p:to>
                                        <p:strVal val="visible"/>
                                      </p:to>
                                    </p:set>
                                    <p:animEffect transition="in" filter="blinds(horizontal)">
                                      <p:cBhvr additive="repl">
                                        <p:cTn id="18" dur="500"/>
                                        <p:tgtEl>
                                          <p:spTgt spid="2150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21506">
                                            <p:txEl>
                                              <p:pRg st="4" end="4"/>
                                            </p:txEl>
                                          </p:spTgt>
                                        </p:tgtEl>
                                        <p:attrNameLst>
                                          <p:attrName>style.visibility</p:attrName>
                                        </p:attrNameLst>
                                      </p:cBhvr>
                                      <p:to>
                                        <p:strVal val="visible"/>
                                      </p:to>
                                    </p:set>
                                    <p:animEffect transition="in" filter="blinds(horizontal)">
                                      <p:cBhvr additive="repl">
                                        <p:cTn id="23" dur="500"/>
                                        <p:tgtEl>
                                          <p:spTgt spid="21506">
                                            <p:txEl>
                                              <p:pRg st="4" end="4"/>
                                            </p:txEl>
                                          </p:spTgt>
                                        </p:tgtEl>
                                      </p:cBhvr>
                                    </p:animEffect>
                                  </p:childTnLst>
                                </p:cTn>
                              </p:par>
                              <p:par>
                                <p:cTn id="24" presetID="3" presetClass="entr" presetSubtype="10" fill="hold" nodeType="withEffect">
                                  <p:stCondLst>
                                    <p:cond delay="0"/>
                                  </p:stCondLst>
                                  <p:childTnLst>
                                    <p:set>
                                      <p:cBhvr additive="repl">
                                        <p:cTn id="25" dur="1" fill="hold">
                                          <p:stCondLst>
                                            <p:cond delay="0"/>
                                          </p:stCondLst>
                                        </p:cTn>
                                        <p:tgtEl>
                                          <p:spTgt spid="21506">
                                            <p:txEl>
                                              <p:pRg st="5" end="5"/>
                                            </p:txEl>
                                          </p:spTgt>
                                        </p:tgtEl>
                                        <p:attrNameLst>
                                          <p:attrName>style.visibility</p:attrName>
                                        </p:attrNameLst>
                                      </p:cBhvr>
                                      <p:to>
                                        <p:strVal val="visible"/>
                                      </p:to>
                                    </p:set>
                                    <p:animEffect transition="in" filter="blinds(horizontal)">
                                      <p:cBhvr additive="repl">
                                        <p:cTn id="26" dur="500"/>
                                        <p:tgtEl>
                                          <p:spTgt spid="21506">
                                            <p:txEl>
                                              <p:pRg st="5" end="5"/>
                                            </p:txEl>
                                          </p:spTgt>
                                        </p:tgtEl>
                                      </p:cBhvr>
                                    </p:animEffect>
                                  </p:childTnLst>
                                </p:cTn>
                              </p:par>
                              <p:par>
                                <p:cTn id="27" presetID="3" presetClass="entr" presetSubtype="10" fill="hold" nodeType="withEffect">
                                  <p:stCondLst>
                                    <p:cond delay="0"/>
                                  </p:stCondLst>
                                  <p:childTnLst>
                                    <p:set>
                                      <p:cBhvr additive="repl">
                                        <p:cTn id="28" dur="1" fill="hold">
                                          <p:stCondLst>
                                            <p:cond delay="0"/>
                                          </p:stCondLst>
                                        </p:cTn>
                                        <p:tgtEl>
                                          <p:spTgt spid="21506">
                                            <p:txEl>
                                              <p:pRg st="6" end="6"/>
                                            </p:txEl>
                                          </p:spTgt>
                                        </p:tgtEl>
                                        <p:attrNameLst>
                                          <p:attrName>style.visibility</p:attrName>
                                        </p:attrNameLst>
                                      </p:cBhvr>
                                      <p:to>
                                        <p:strVal val="visible"/>
                                      </p:to>
                                    </p:set>
                                    <p:animEffect transition="in" filter="blinds(horizontal)">
                                      <p:cBhvr additive="repl">
                                        <p:cTn id="29" dur="500"/>
                                        <p:tgtEl>
                                          <p:spTgt spid="21506">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21506">
                                            <p:txEl>
                                              <p:pRg st="7" end="7"/>
                                            </p:txEl>
                                          </p:spTgt>
                                        </p:tgtEl>
                                        <p:attrNameLst>
                                          <p:attrName>style.visibility</p:attrName>
                                        </p:attrNameLst>
                                      </p:cBhvr>
                                      <p:to>
                                        <p:strVal val="visible"/>
                                      </p:to>
                                    </p:set>
                                    <p:animEffect transition="in" filter="blinds(horizontal)">
                                      <p:cBhvr additive="repl">
                                        <p:cTn id="34" dur="500"/>
                                        <p:tgtEl>
                                          <p:spTgt spid="215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Verweise im Bildungsplan</a:t>
            </a:r>
          </a:p>
        </p:txBody>
      </p:sp>
      <p:sp>
        <p:nvSpPr>
          <p:cNvPr id="22530"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Ort: Verweise stehen generell direkt unterhalb der jeweiligen Teilkompetenz</a:t>
            </a:r>
          </a:p>
          <a:p>
            <a:pPr marL="333375" indent="-333375" eaLnBrk="1" hangingPunct="1">
              <a:lnSpc>
                <a:spcPct val="90000"/>
              </a:lnSpc>
              <a:spcBef>
                <a:spcPts val="7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Funktion: Verweise verschränken Standards für inhaltsbezogene Kompetenzen mit:</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prozessbezogenen Kompetenzen (P)</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Leitperspektiven (L)</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anderen inhaltsbezogenen Kompetenzen (I)</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inhaltsbezogenen Kompetenzen anderer Fächer (F)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2529"/>
                                        </p:tgtEl>
                                        <p:attrNameLst>
                                          <p:attrName>style.visibility</p:attrName>
                                        </p:attrNameLst>
                                      </p:cBhvr>
                                      <p:to>
                                        <p:strVal val="visible"/>
                                      </p:to>
                                    </p:set>
                                    <p:animEffect transition="in" filter="blinds(horizontal)">
                                      <p:cBhvr additive="repl">
                                        <p:cTn id="7" dur="500"/>
                                        <p:tgtEl>
                                          <p:spTgt spid="225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2530">
                                            <p:txEl>
                                              <p:pRg st="0" end="0"/>
                                            </p:txEl>
                                          </p:spTgt>
                                        </p:tgtEl>
                                        <p:attrNameLst>
                                          <p:attrName>style.visibility</p:attrName>
                                        </p:attrNameLst>
                                      </p:cBhvr>
                                      <p:to>
                                        <p:strVal val="visible"/>
                                      </p:to>
                                    </p:set>
                                    <p:animEffect transition="in" filter="blinds(horizontal)">
                                      <p:cBhvr additive="repl">
                                        <p:cTn id="12" dur="500"/>
                                        <p:tgtEl>
                                          <p:spTgt spid="225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2530">
                                            <p:txEl>
                                              <p:pRg st="2" end="2"/>
                                            </p:txEl>
                                          </p:spTgt>
                                        </p:tgtEl>
                                        <p:attrNameLst>
                                          <p:attrName>style.visibility</p:attrName>
                                        </p:attrNameLst>
                                      </p:cBhvr>
                                      <p:to>
                                        <p:strVal val="visible"/>
                                      </p:to>
                                    </p:set>
                                    <p:animEffect transition="in" filter="blinds(horizontal)">
                                      <p:cBhvr additive="repl">
                                        <p:cTn id="17" dur="500"/>
                                        <p:tgtEl>
                                          <p:spTgt spid="22530">
                                            <p:txEl>
                                              <p:pRg st="2" end="2"/>
                                            </p:txEl>
                                          </p:spTgt>
                                        </p:tgtEl>
                                      </p:cBhvr>
                                    </p:animEffect>
                                  </p:childTnLst>
                                </p:cTn>
                              </p:par>
                              <p:par>
                                <p:cTn id="18" presetID="3" presetClass="entr" presetSubtype="10" fill="hold" nodeType="withEffect">
                                  <p:stCondLst>
                                    <p:cond delay="0"/>
                                  </p:stCondLst>
                                  <p:childTnLst>
                                    <p:set>
                                      <p:cBhvr additive="repl">
                                        <p:cTn id="19" dur="1" fill="hold">
                                          <p:stCondLst>
                                            <p:cond delay="0"/>
                                          </p:stCondLst>
                                        </p:cTn>
                                        <p:tgtEl>
                                          <p:spTgt spid="22530">
                                            <p:txEl>
                                              <p:pRg st="3" end="3"/>
                                            </p:txEl>
                                          </p:spTgt>
                                        </p:tgtEl>
                                        <p:attrNameLst>
                                          <p:attrName>style.visibility</p:attrName>
                                        </p:attrNameLst>
                                      </p:cBhvr>
                                      <p:to>
                                        <p:strVal val="visible"/>
                                      </p:to>
                                    </p:set>
                                    <p:animEffect transition="in" filter="blinds(horizontal)">
                                      <p:cBhvr additive="repl">
                                        <p:cTn id="20" dur="500"/>
                                        <p:tgtEl>
                                          <p:spTgt spid="22530">
                                            <p:txEl>
                                              <p:pRg st="3" end="3"/>
                                            </p:txEl>
                                          </p:spTgt>
                                        </p:tgtEl>
                                      </p:cBhvr>
                                    </p:animEffect>
                                  </p:childTnLst>
                                </p:cTn>
                              </p:par>
                              <p:par>
                                <p:cTn id="21" presetID="3" presetClass="entr" presetSubtype="10" fill="hold" nodeType="withEffect">
                                  <p:stCondLst>
                                    <p:cond delay="0"/>
                                  </p:stCondLst>
                                  <p:childTnLst>
                                    <p:set>
                                      <p:cBhvr additive="repl">
                                        <p:cTn id="22" dur="1" fill="hold">
                                          <p:stCondLst>
                                            <p:cond delay="0"/>
                                          </p:stCondLst>
                                        </p:cTn>
                                        <p:tgtEl>
                                          <p:spTgt spid="22530">
                                            <p:txEl>
                                              <p:pRg st="5" end="5"/>
                                            </p:txEl>
                                          </p:spTgt>
                                        </p:tgtEl>
                                        <p:attrNameLst>
                                          <p:attrName>style.visibility</p:attrName>
                                        </p:attrNameLst>
                                      </p:cBhvr>
                                      <p:to>
                                        <p:strVal val="visible"/>
                                      </p:to>
                                    </p:set>
                                    <p:animEffect transition="in" filter="blinds(horizontal)">
                                      <p:cBhvr additive="repl">
                                        <p:cTn id="23" dur="500"/>
                                        <p:tgtEl>
                                          <p:spTgt spid="22530">
                                            <p:txEl>
                                              <p:pRg st="5" end="5"/>
                                            </p:txEl>
                                          </p:spTgt>
                                        </p:tgtEl>
                                      </p:cBhvr>
                                    </p:animEffect>
                                  </p:childTnLst>
                                </p:cTn>
                              </p:par>
                              <p:par>
                                <p:cTn id="24" presetID="3" presetClass="entr" presetSubtype="10" fill="hold" nodeType="withEffect">
                                  <p:stCondLst>
                                    <p:cond delay="0"/>
                                  </p:stCondLst>
                                  <p:childTnLst>
                                    <p:set>
                                      <p:cBhvr additive="repl">
                                        <p:cTn id="25" dur="1" fill="hold">
                                          <p:stCondLst>
                                            <p:cond delay="0"/>
                                          </p:stCondLst>
                                        </p:cTn>
                                        <p:tgtEl>
                                          <p:spTgt spid="22530">
                                            <p:txEl>
                                              <p:pRg st="4" end="4"/>
                                            </p:txEl>
                                          </p:spTgt>
                                        </p:tgtEl>
                                        <p:attrNameLst>
                                          <p:attrName>style.visibility</p:attrName>
                                        </p:attrNameLst>
                                      </p:cBhvr>
                                      <p:to>
                                        <p:strVal val="visible"/>
                                      </p:to>
                                    </p:set>
                                    <p:animEffect transition="in" filter="blinds(horizontal)">
                                      <p:cBhvr additive="repl">
                                        <p:cTn id="26" dur="500"/>
                                        <p:tgtEl>
                                          <p:spTgt spid="22530">
                                            <p:txEl>
                                              <p:pRg st="4" end="4"/>
                                            </p:txEl>
                                          </p:spTgt>
                                        </p:tgtEl>
                                      </p:cBhvr>
                                    </p:animEffect>
                                  </p:childTnLst>
                                </p:cTn>
                              </p:par>
                              <p:par>
                                <p:cTn id="27" presetID="3" presetClass="entr" presetSubtype="10" fill="hold" nodeType="withEffect">
                                  <p:stCondLst>
                                    <p:cond delay="0"/>
                                  </p:stCondLst>
                                  <p:childTnLst>
                                    <p:set>
                                      <p:cBhvr additive="repl">
                                        <p:cTn id="28" dur="1" fill="hold">
                                          <p:stCondLst>
                                            <p:cond delay="0"/>
                                          </p:stCondLst>
                                        </p:cTn>
                                        <p:tgtEl>
                                          <p:spTgt spid="22530">
                                            <p:txEl>
                                              <p:pRg st="6" end="6"/>
                                            </p:txEl>
                                          </p:spTgt>
                                        </p:tgtEl>
                                        <p:attrNameLst>
                                          <p:attrName>style.visibility</p:attrName>
                                        </p:attrNameLst>
                                      </p:cBhvr>
                                      <p:to>
                                        <p:strVal val="visible"/>
                                      </p:to>
                                    </p:set>
                                    <p:animEffect transition="in" filter="blinds(horizontal)">
                                      <p:cBhvr additive="repl">
                                        <p:cTn id="29"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Standards für inhaltsbezogene Kompetenzen (G8-Plan)</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0525"/>
            <a:ext cx="9685338" cy="5197475"/>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P-Verweise</a:t>
            </a:r>
          </a:p>
        </p:txBody>
      </p:sp>
      <p:sp>
        <p:nvSpPr>
          <p:cNvPr id="24578"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ea typeface="宋体" panose="02010600030101010101" pitchFamily="2" charset="-122"/>
              </a:rPr>
              <a:t>Kompetenzorientierung: Konsequente Verschränkung von prozess- und inhaltsbezogenen Kompetenzen</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2 Verweise je Unterrichtseinheit</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rPr>
              <a:t>Weder erschöpfend noch zwingend</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ea typeface="宋体" panose="02010600030101010101" pitchFamily="2" charset="-122"/>
              </a:rPr>
              <a:t>Abschlussbezogen: kumulativer Aufbau über die Lernjahre hinweg</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mtClean="0">
                <a:latin typeface="Arial" panose="020B0604020202020204" pitchFamily="34" charset="0"/>
                <a:ea typeface="宋体" panose="02010600030101010101" pitchFamily="2" charset="-122"/>
              </a:rPr>
              <a:t>Annähernd gleichmäßige Verteilung innerhalb der Unterrichtseinheiten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4577"/>
                                        </p:tgtEl>
                                        <p:attrNameLst>
                                          <p:attrName>style.visibility</p:attrName>
                                        </p:attrNameLst>
                                      </p:cBhvr>
                                      <p:to>
                                        <p:strVal val="visible"/>
                                      </p:to>
                                    </p:set>
                                    <p:animEffect transition="in" filter="blinds(horizontal)">
                                      <p:cBhvr additive="repl">
                                        <p:cTn id="7" dur="500"/>
                                        <p:tgtEl>
                                          <p:spTgt spid="24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4578">
                                            <p:txEl>
                                              <p:pRg st="0" end="0"/>
                                            </p:txEl>
                                          </p:spTgt>
                                        </p:tgtEl>
                                        <p:attrNameLst>
                                          <p:attrName>style.visibility</p:attrName>
                                        </p:attrNameLst>
                                      </p:cBhvr>
                                      <p:to>
                                        <p:strVal val="visible"/>
                                      </p:to>
                                    </p:set>
                                    <p:animEffect transition="in" filter="blinds(horizontal)">
                                      <p:cBhvr additive="repl">
                                        <p:cTn id="12" dur="500"/>
                                        <p:tgtEl>
                                          <p:spTgt spid="2457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4578">
                                            <p:txEl>
                                              <p:pRg st="1" end="1"/>
                                            </p:txEl>
                                          </p:spTgt>
                                        </p:tgtEl>
                                        <p:attrNameLst>
                                          <p:attrName>style.visibility</p:attrName>
                                        </p:attrNameLst>
                                      </p:cBhvr>
                                      <p:to>
                                        <p:strVal val="visible"/>
                                      </p:to>
                                    </p:set>
                                    <p:animEffect transition="in" filter="blinds(horizontal)">
                                      <p:cBhvr additive="repl">
                                        <p:cTn id="17" dur="500"/>
                                        <p:tgtEl>
                                          <p:spTgt spid="2457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4578">
                                            <p:txEl>
                                              <p:pRg st="2" end="2"/>
                                            </p:txEl>
                                          </p:spTgt>
                                        </p:tgtEl>
                                        <p:attrNameLst>
                                          <p:attrName>style.visibility</p:attrName>
                                        </p:attrNameLst>
                                      </p:cBhvr>
                                      <p:to>
                                        <p:strVal val="visible"/>
                                      </p:to>
                                    </p:set>
                                    <p:animEffect transition="in" filter="blinds(horizontal)">
                                      <p:cBhvr additive="repl">
                                        <p:cTn id="22" dur="500"/>
                                        <p:tgtEl>
                                          <p:spTgt spid="2457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24578">
                                            <p:txEl>
                                              <p:pRg st="3" end="3"/>
                                            </p:txEl>
                                          </p:spTgt>
                                        </p:tgtEl>
                                        <p:attrNameLst>
                                          <p:attrName>style.visibility</p:attrName>
                                        </p:attrNameLst>
                                      </p:cBhvr>
                                      <p:to>
                                        <p:strVal val="visible"/>
                                      </p:to>
                                    </p:set>
                                    <p:animEffect transition="in" filter="blinds(horizontal)">
                                      <p:cBhvr additive="repl">
                                        <p:cTn id="27" dur="500"/>
                                        <p:tgtEl>
                                          <p:spTgt spid="2457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24578">
                                            <p:txEl>
                                              <p:pRg st="4" end="4"/>
                                            </p:txEl>
                                          </p:spTgt>
                                        </p:tgtEl>
                                        <p:attrNameLst>
                                          <p:attrName>style.visibility</p:attrName>
                                        </p:attrNameLst>
                                      </p:cBhvr>
                                      <p:to>
                                        <p:strVal val="visible"/>
                                      </p:to>
                                    </p:set>
                                    <p:animEffect transition="in" filter="blinds(horizontal)">
                                      <p:cBhvr additive="repl">
                                        <p:cTn id="32"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L-Verweise</a:t>
            </a:r>
          </a:p>
        </p:txBody>
      </p:sp>
      <p:sp>
        <p:nvSpPr>
          <p:cNvPr id="27650" name="Rectangle 2"/>
          <p:cNvSpPr>
            <a:spLocks noGrp="1" noChangeArrowheads="1"/>
          </p:cNvSpPr>
          <p:nvPr>
            <p:ph type="body" idx="4294967295"/>
          </p:nvPr>
        </p:nvSpPr>
        <p:spPr>
          <a:xfrm>
            <a:off x="457200" y="1600200"/>
            <a:ext cx="8229600" cy="4538663"/>
          </a:xfrm>
        </p:spPr>
        <p:txBody>
          <a:bodyPr/>
          <a:lstStyle/>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smtClean="0">
                <a:latin typeface="Arial" panose="020B0604020202020204" pitchFamily="34" charset="0"/>
              </a:rPr>
              <a:t>Verweis auf fächerübergreifende Leitperspektiven</a:t>
            </a: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smtClean="0">
                <a:latin typeface="Arial" panose="020B0604020202020204" pitchFamily="34" charset="0"/>
              </a:rPr>
              <a:t>Umgang mit zentralen gesellschaftlichen Herausforderungen des 21. Jahrhunderts:</a:t>
            </a:r>
          </a:p>
          <a:p>
            <a:pPr marL="733425" lvl="1" indent="-276225" eaLnBrk="1" hangingPunct="1">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smtClean="0">
                <a:latin typeface="Arial" panose="020B0604020202020204" pitchFamily="34" charset="0"/>
              </a:rPr>
              <a:t>Bildung für nachhaltige Entwicklung</a:t>
            </a:r>
          </a:p>
          <a:p>
            <a:pPr marL="733425" lvl="1" indent="-276225" eaLnBrk="1" hangingPunct="1">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smtClean="0">
                <a:latin typeface="Arial" panose="020B0604020202020204" pitchFamily="34" charset="0"/>
              </a:rPr>
              <a:t>Bildung für Toleranz und Akzeptanz von Vielfalt</a:t>
            </a:r>
          </a:p>
          <a:p>
            <a:pPr marL="733425" lvl="1" indent="-276225" eaLnBrk="1" hangingPunct="1">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smtClean="0">
                <a:latin typeface="Arial" panose="020B0604020202020204" pitchFamily="34" charset="0"/>
              </a:rPr>
              <a:t>Medienbildung</a:t>
            </a:r>
          </a:p>
          <a:p>
            <a:pPr marL="733425" lvl="1" indent="-276225" eaLnBrk="1" hangingPunct="1">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smtClean="0">
                <a:latin typeface="Arial" panose="020B0604020202020204" pitchFamily="34" charset="0"/>
              </a:rPr>
              <a:t>Prävention und Gesundheitsförderung</a:t>
            </a:r>
          </a:p>
          <a:p>
            <a:pPr marL="733425" lvl="1" indent="-276225" eaLnBrk="1" hangingPunct="1">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smtClean="0">
                <a:latin typeface="Arial" panose="020B0604020202020204" pitchFamily="34" charset="0"/>
              </a:rPr>
              <a:t>Berufsorientierung</a:t>
            </a:r>
          </a:p>
          <a:p>
            <a:pPr marL="733425" lvl="1" indent="-276225" eaLnBrk="1" hangingPunct="1">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smtClean="0">
                <a:latin typeface="Arial" panose="020B0604020202020204" pitchFamily="34" charset="0"/>
              </a:rPr>
              <a:t>Verbraucherbildung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7649"/>
                                        </p:tgtEl>
                                        <p:attrNameLst>
                                          <p:attrName>style.visibility</p:attrName>
                                        </p:attrNameLst>
                                      </p:cBhvr>
                                      <p:to>
                                        <p:strVal val="visible"/>
                                      </p:to>
                                    </p:set>
                                    <p:animEffect transition="in" filter="blinds(horizontal)">
                                      <p:cBhvr additive="repl">
                                        <p:cTn id="7" dur="500"/>
                                        <p:tgtEl>
                                          <p:spTgt spid="27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7650">
                                            <p:txEl>
                                              <p:pRg st="0" end="0"/>
                                            </p:txEl>
                                          </p:spTgt>
                                        </p:tgtEl>
                                        <p:attrNameLst>
                                          <p:attrName>style.visibility</p:attrName>
                                        </p:attrNameLst>
                                      </p:cBhvr>
                                      <p:to>
                                        <p:strVal val="visible"/>
                                      </p:to>
                                    </p:set>
                                    <p:animEffect transition="in" filter="blinds(horizontal)">
                                      <p:cBhvr additive="repl">
                                        <p:cTn id="12" dur="500"/>
                                        <p:tgtEl>
                                          <p:spTgt spid="276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7650">
                                            <p:txEl>
                                              <p:pRg st="1" end="1"/>
                                            </p:txEl>
                                          </p:spTgt>
                                        </p:tgtEl>
                                        <p:attrNameLst>
                                          <p:attrName>style.visibility</p:attrName>
                                        </p:attrNameLst>
                                      </p:cBhvr>
                                      <p:to>
                                        <p:strVal val="visible"/>
                                      </p:to>
                                    </p:set>
                                    <p:animEffect transition="in" filter="blinds(horizontal)">
                                      <p:cBhvr additive="repl">
                                        <p:cTn id="17" dur="500"/>
                                        <p:tgtEl>
                                          <p:spTgt spid="27650">
                                            <p:txEl>
                                              <p:pRg st="1" end="1"/>
                                            </p:txEl>
                                          </p:spTgt>
                                        </p:tgtEl>
                                      </p:cBhvr>
                                    </p:animEffect>
                                  </p:childTnLst>
                                </p:cTn>
                              </p:par>
                              <p:par>
                                <p:cTn id="18" presetID="3" presetClass="entr" presetSubtype="10" fill="hold" nodeType="withEffect">
                                  <p:stCondLst>
                                    <p:cond delay="0"/>
                                  </p:stCondLst>
                                  <p:childTnLst>
                                    <p:set>
                                      <p:cBhvr additive="repl">
                                        <p:cTn id="19" dur="1" fill="hold">
                                          <p:stCondLst>
                                            <p:cond delay="0"/>
                                          </p:stCondLst>
                                        </p:cTn>
                                        <p:tgtEl>
                                          <p:spTgt spid="27650">
                                            <p:txEl>
                                              <p:pRg st="2" end="2"/>
                                            </p:txEl>
                                          </p:spTgt>
                                        </p:tgtEl>
                                        <p:attrNameLst>
                                          <p:attrName>style.visibility</p:attrName>
                                        </p:attrNameLst>
                                      </p:cBhvr>
                                      <p:to>
                                        <p:strVal val="visible"/>
                                      </p:to>
                                    </p:set>
                                    <p:animEffect transition="in" filter="blinds(horizontal)">
                                      <p:cBhvr additive="repl">
                                        <p:cTn id="20" dur="500"/>
                                        <p:tgtEl>
                                          <p:spTgt spid="27650">
                                            <p:txEl>
                                              <p:pRg st="2" end="2"/>
                                            </p:txEl>
                                          </p:spTgt>
                                        </p:tgtEl>
                                      </p:cBhvr>
                                    </p:animEffect>
                                  </p:childTnLst>
                                </p:cTn>
                              </p:par>
                              <p:par>
                                <p:cTn id="21" presetID="3" presetClass="entr" presetSubtype="10" fill="hold" nodeType="withEffect">
                                  <p:stCondLst>
                                    <p:cond delay="0"/>
                                  </p:stCondLst>
                                  <p:childTnLst>
                                    <p:set>
                                      <p:cBhvr additive="repl">
                                        <p:cTn id="22" dur="1" fill="hold">
                                          <p:stCondLst>
                                            <p:cond delay="0"/>
                                          </p:stCondLst>
                                        </p:cTn>
                                        <p:tgtEl>
                                          <p:spTgt spid="27650">
                                            <p:txEl>
                                              <p:pRg st="3" end="3"/>
                                            </p:txEl>
                                          </p:spTgt>
                                        </p:tgtEl>
                                        <p:attrNameLst>
                                          <p:attrName>style.visibility</p:attrName>
                                        </p:attrNameLst>
                                      </p:cBhvr>
                                      <p:to>
                                        <p:strVal val="visible"/>
                                      </p:to>
                                    </p:set>
                                    <p:animEffect transition="in" filter="blinds(horizontal)">
                                      <p:cBhvr additive="repl">
                                        <p:cTn id="23" dur="500"/>
                                        <p:tgtEl>
                                          <p:spTgt spid="27650">
                                            <p:txEl>
                                              <p:pRg st="3" end="3"/>
                                            </p:txEl>
                                          </p:spTgt>
                                        </p:tgtEl>
                                      </p:cBhvr>
                                    </p:animEffect>
                                  </p:childTnLst>
                                </p:cTn>
                              </p:par>
                              <p:par>
                                <p:cTn id="24" presetID="3" presetClass="entr" presetSubtype="10" fill="hold" nodeType="withEffect">
                                  <p:stCondLst>
                                    <p:cond delay="0"/>
                                  </p:stCondLst>
                                  <p:childTnLst>
                                    <p:set>
                                      <p:cBhvr additive="repl">
                                        <p:cTn id="25" dur="1" fill="hold">
                                          <p:stCondLst>
                                            <p:cond delay="0"/>
                                          </p:stCondLst>
                                        </p:cTn>
                                        <p:tgtEl>
                                          <p:spTgt spid="27650">
                                            <p:txEl>
                                              <p:pRg st="4" end="4"/>
                                            </p:txEl>
                                          </p:spTgt>
                                        </p:tgtEl>
                                        <p:attrNameLst>
                                          <p:attrName>style.visibility</p:attrName>
                                        </p:attrNameLst>
                                      </p:cBhvr>
                                      <p:to>
                                        <p:strVal val="visible"/>
                                      </p:to>
                                    </p:set>
                                    <p:animEffect transition="in" filter="blinds(horizontal)">
                                      <p:cBhvr additive="repl">
                                        <p:cTn id="26" dur="500"/>
                                        <p:tgtEl>
                                          <p:spTgt spid="27650">
                                            <p:txEl>
                                              <p:pRg st="4" end="4"/>
                                            </p:txEl>
                                          </p:spTgt>
                                        </p:tgtEl>
                                      </p:cBhvr>
                                    </p:animEffect>
                                  </p:childTnLst>
                                </p:cTn>
                              </p:par>
                              <p:par>
                                <p:cTn id="27" presetID="3" presetClass="entr" presetSubtype="10" fill="hold" nodeType="withEffect">
                                  <p:stCondLst>
                                    <p:cond delay="0"/>
                                  </p:stCondLst>
                                  <p:childTnLst>
                                    <p:set>
                                      <p:cBhvr additive="repl">
                                        <p:cTn id="28" dur="1" fill="hold">
                                          <p:stCondLst>
                                            <p:cond delay="0"/>
                                          </p:stCondLst>
                                        </p:cTn>
                                        <p:tgtEl>
                                          <p:spTgt spid="27650">
                                            <p:txEl>
                                              <p:pRg st="5" end="5"/>
                                            </p:txEl>
                                          </p:spTgt>
                                        </p:tgtEl>
                                        <p:attrNameLst>
                                          <p:attrName>style.visibility</p:attrName>
                                        </p:attrNameLst>
                                      </p:cBhvr>
                                      <p:to>
                                        <p:strVal val="visible"/>
                                      </p:to>
                                    </p:set>
                                    <p:animEffect transition="in" filter="blinds(horizontal)">
                                      <p:cBhvr additive="repl">
                                        <p:cTn id="29" dur="500"/>
                                        <p:tgtEl>
                                          <p:spTgt spid="27650">
                                            <p:txEl>
                                              <p:pRg st="5" end="5"/>
                                            </p:txEl>
                                          </p:spTgt>
                                        </p:tgtEl>
                                      </p:cBhvr>
                                    </p:animEffect>
                                  </p:childTnLst>
                                </p:cTn>
                              </p:par>
                              <p:par>
                                <p:cTn id="30" presetID="3" presetClass="entr" presetSubtype="10" fill="hold" nodeType="withEffect">
                                  <p:stCondLst>
                                    <p:cond delay="0"/>
                                  </p:stCondLst>
                                  <p:childTnLst>
                                    <p:set>
                                      <p:cBhvr additive="repl">
                                        <p:cTn id="31" dur="1" fill="hold">
                                          <p:stCondLst>
                                            <p:cond delay="0"/>
                                          </p:stCondLst>
                                        </p:cTn>
                                        <p:tgtEl>
                                          <p:spTgt spid="27650">
                                            <p:txEl>
                                              <p:pRg st="6" end="6"/>
                                            </p:txEl>
                                          </p:spTgt>
                                        </p:tgtEl>
                                        <p:attrNameLst>
                                          <p:attrName>style.visibility</p:attrName>
                                        </p:attrNameLst>
                                      </p:cBhvr>
                                      <p:to>
                                        <p:strVal val="visible"/>
                                      </p:to>
                                    </p:set>
                                    <p:animEffect transition="in" filter="blinds(horizontal)">
                                      <p:cBhvr additive="repl">
                                        <p:cTn id="32" dur="500"/>
                                        <p:tgtEl>
                                          <p:spTgt spid="27650">
                                            <p:txEl>
                                              <p:pRg st="6" end="6"/>
                                            </p:txEl>
                                          </p:spTgt>
                                        </p:tgtEl>
                                      </p:cBhvr>
                                    </p:animEffect>
                                  </p:childTnLst>
                                </p:cTn>
                              </p:par>
                              <p:par>
                                <p:cTn id="33" presetID="3" presetClass="entr" presetSubtype="10" fill="hold" nodeType="withEffect">
                                  <p:stCondLst>
                                    <p:cond delay="0"/>
                                  </p:stCondLst>
                                  <p:childTnLst>
                                    <p:set>
                                      <p:cBhvr additive="repl">
                                        <p:cTn id="34" dur="1" fill="hold">
                                          <p:stCondLst>
                                            <p:cond delay="0"/>
                                          </p:stCondLst>
                                        </p:cTn>
                                        <p:tgtEl>
                                          <p:spTgt spid="27650">
                                            <p:txEl>
                                              <p:pRg st="7" end="7"/>
                                            </p:txEl>
                                          </p:spTgt>
                                        </p:tgtEl>
                                        <p:attrNameLst>
                                          <p:attrName>style.visibility</p:attrName>
                                        </p:attrNameLst>
                                      </p:cBhvr>
                                      <p:to>
                                        <p:strVal val="visible"/>
                                      </p:to>
                                    </p:set>
                                    <p:animEffect transition="in" filter="blinds(horizontal)">
                                      <p:cBhvr additive="repl">
                                        <p:cTn id="35" dur="500"/>
                                        <p:tgtEl>
                                          <p:spTgt spid="276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I-Verweise</a:t>
            </a:r>
          </a:p>
        </p:txBody>
      </p:sp>
      <p:sp>
        <p:nvSpPr>
          <p:cNvPr id="25602" name="Rectangle 2"/>
          <p:cNvSpPr>
            <a:spLocks noGrp="1" noChangeArrowheads="1"/>
          </p:cNvSpPr>
          <p:nvPr>
            <p:ph type="body" idx="4294967295"/>
          </p:nvPr>
        </p:nvSpPr>
        <p:spPr>
          <a:xfrm>
            <a:off x="457200" y="1600200"/>
            <a:ext cx="8229600" cy="4525963"/>
          </a:xfrm>
        </p:spPr>
        <p:txBody>
          <a:bodyPr/>
          <a:lstStyle/>
          <a:p>
            <a:pPr marL="341313" indent="-333375" eaLnBrk="1" hangingPunct="1">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dirty="0" smtClean="0">
              <a:latin typeface="Arial" panose="020B0604020202020204" pitchFamily="34" charset="0"/>
            </a:endParaRPr>
          </a:p>
          <a:p>
            <a:pPr marL="341313"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Rückbezug: Anknüpfen am Vorwissen</a:t>
            </a:r>
          </a:p>
          <a:p>
            <a:pPr marL="341313"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Kumulativer Aufbau eines geordneten, vernetzten historischen Wissens</a:t>
            </a:r>
          </a:p>
          <a:p>
            <a:pPr marL="341313"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Orientierung an historischen Grundkategorien (Herrschaft, Wirtschaft usw.)</a:t>
            </a:r>
          </a:p>
          <a:p>
            <a:pPr marL="341313"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Synopse zu Kategorien </a:t>
            </a:r>
            <a:r>
              <a:rPr lang="de-DE" altLang="de-DE" smtClean="0">
                <a:latin typeface="Arial" panose="020B0604020202020204" pitchFamily="34" charset="0"/>
              </a:rPr>
              <a:t>im </a:t>
            </a:r>
            <a:r>
              <a:rPr lang="de-DE" altLang="de-DE" smtClean="0">
                <a:latin typeface="Arial" panose="020B0604020202020204" pitchFamily="34" charset="0"/>
              </a:rPr>
              <a:t>Anhang</a:t>
            </a:r>
            <a:endParaRPr lang="de-DE" altLang="de-DE" dirty="0" smtClean="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5601"/>
                                        </p:tgtEl>
                                        <p:attrNameLst>
                                          <p:attrName>style.visibility</p:attrName>
                                        </p:attrNameLst>
                                      </p:cBhvr>
                                      <p:to>
                                        <p:strVal val="visible"/>
                                      </p:to>
                                    </p:set>
                                    <p:animEffect transition="in" filter="blinds(horizontal)">
                                      <p:cBhvr additive="repl">
                                        <p:cTn id="7" dur="500"/>
                                        <p:tgtEl>
                                          <p:spTgt spid="25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5602">
                                            <p:txEl>
                                              <p:pRg st="1" end="1"/>
                                            </p:txEl>
                                          </p:spTgt>
                                        </p:tgtEl>
                                        <p:attrNameLst>
                                          <p:attrName>style.visibility</p:attrName>
                                        </p:attrNameLst>
                                      </p:cBhvr>
                                      <p:to>
                                        <p:strVal val="visible"/>
                                      </p:to>
                                    </p:set>
                                    <p:animEffect transition="in" filter="blinds(horizontal)">
                                      <p:cBhvr additive="repl">
                                        <p:cTn id="12" dur="500"/>
                                        <p:tgtEl>
                                          <p:spTgt spid="256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5602">
                                            <p:txEl>
                                              <p:pRg st="2" end="2"/>
                                            </p:txEl>
                                          </p:spTgt>
                                        </p:tgtEl>
                                        <p:attrNameLst>
                                          <p:attrName>style.visibility</p:attrName>
                                        </p:attrNameLst>
                                      </p:cBhvr>
                                      <p:to>
                                        <p:strVal val="visible"/>
                                      </p:to>
                                    </p:set>
                                    <p:animEffect transition="in" filter="blinds(horizontal)">
                                      <p:cBhvr additive="repl">
                                        <p:cTn id="17" dur="5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5602">
                                            <p:txEl>
                                              <p:pRg st="3" end="3"/>
                                            </p:txEl>
                                          </p:spTgt>
                                        </p:tgtEl>
                                        <p:attrNameLst>
                                          <p:attrName>style.visibility</p:attrName>
                                        </p:attrNameLst>
                                      </p:cBhvr>
                                      <p:to>
                                        <p:strVal val="visible"/>
                                      </p:to>
                                    </p:set>
                                    <p:animEffect transition="in" filter="blinds(horizontal)">
                                      <p:cBhvr additive="repl">
                                        <p:cTn id="22" dur="5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25602">
                                            <p:txEl>
                                              <p:pRg st="4" end="4"/>
                                            </p:txEl>
                                          </p:spTgt>
                                        </p:tgtEl>
                                        <p:attrNameLst>
                                          <p:attrName>style.visibility</p:attrName>
                                        </p:attrNameLst>
                                      </p:cBhvr>
                                      <p:to>
                                        <p:strVal val="visible"/>
                                      </p:to>
                                    </p:set>
                                    <p:animEffect transition="in" filter="blinds(horizontal)">
                                      <p:cBhvr additive="repl">
                                        <p:cTn id="27"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F-Verweise</a:t>
            </a:r>
          </a:p>
        </p:txBody>
      </p:sp>
      <p:sp>
        <p:nvSpPr>
          <p:cNvPr id="26626" name="Rectangle 2"/>
          <p:cNvSpPr>
            <a:spLocks noGrp="1" noChangeArrowheads="1"/>
          </p:cNvSpPr>
          <p:nvPr>
            <p:ph type="body" idx="4294967295"/>
          </p:nvPr>
        </p:nvSpPr>
        <p:spPr>
          <a:xfrm>
            <a:off x="457200" y="1600200"/>
            <a:ext cx="8229600" cy="4525963"/>
          </a:xfrm>
        </p:spPr>
        <p:txBody>
          <a:bodyPr/>
          <a:lstStyle/>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Verweis auf Fach und Teilthema</a:t>
            </a:r>
          </a:p>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Weder erschöpfend noch zwingend</a:t>
            </a:r>
          </a:p>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Grundlage für fächerverbindendes Lernen</a:t>
            </a:r>
          </a:p>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Absprachen zwischen Lehrkräften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5"/>
                                        </p:tgtEl>
                                        <p:attrNameLst>
                                          <p:attrName>style.visibility</p:attrName>
                                        </p:attrNameLst>
                                      </p:cBhvr>
                                      <p:to>
                                        <p:strVal val="visible"/>
                                      </p:to>
                                    </p:set>
                                    <p:animEffect transition="in" filter="blinds(horizontal)">
                                      <p:cBhvr additive="repl">
                                        <p:cTn id="7" dur="500"/>
                                        <p:tgtEl>
                                          <p:spTgt spid="26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6626">
                                            <p:txEl>
                                              <p:pRg st="1" end="1"/>
                                            </p:txEl>
                                          </p:spTgt>
                                        </p:tgtEl>
                                        <p:attrNameLst>
                                          <p:attrName>style.visibility</p:attrName>
                                        </p:attrNameLst>
                                      </p:cBhvr>
                                      <p:to>
                                        <p:strVal val="visible"/>
                                      </p:to>
                                    </p:set>
                                    <p:animEffect transition="in" filter="blinds(horizontal)">
                                      <p:cBhvr additive="repl">
                                        <p:cTn id="12" dur="500"/>
                                        <p:tgtEl>
                                          <p:spTgt spid="266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6626">
                                            <p:txEl>
                                              <p:pRg st="3" end="3"/>
                                            </p:txEl>
                                          </p:spTgt>
                                        </p:tgtEl>
                                        <p:attrNameLst>
                                          <p:attrName>style.visibility</p:attrName>
                                        </p:attrNameLst>
                                      </p:cBhvr>
                                      <p:to>
                                        <p:strVal val="visible"/>
                                      </p:to>
                                    </p:set>
                                    <p:animEffect transition="in" filter="blinds(horizontal)">
                                      <p:cBhvr additive="repl">
                                        <p:cTn id="17" dur="500"/>
                                        <p:tgtEl>
                                          <p:spTgt spid="2662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6626">
                                            <p:txEl>
                                              <p:pRg st="5" end="5"/>
                                            </p:txEl>
                                          </p:spTgt>
                                        </p:tgtEl>
                                        <p:attrNameLst>
                                          <p:attrName>style.visibility</p:attrName>
                                        </p:attrNameLst>
                                      </p:cBhvr>
                                      <p:to>
                                        <p:strVal val="visible"/>
                                      </p:to>
                                    </p:set>
                                    <p:animEffect transition="in" filter="blinds(horizontal)">
                                      <p:cBhvr additive="repl">
                                        <p:cTn id="22" dur="500"/>
                                        <p:tgtEl>
                                          <p:spTgt spid="266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26626">
                                            <p:txEl>
                                              <p:pRg st="7" end="7"/>
                                            </p:txEl>
                                          </p:spTgt>
                                        </p:tgtEl>
                                        <p:attrNameLst>
                                          <p:attrName>style.visibility</p:attrName>
                                        </p:attrNameLst>
                                      </p:cBhvr>
                                      <p:to>
                                        <p:strVal val="visible"/>
                                      </p:to>
                                    </p:set>
                                    <p:animEffect transition="in" filter="blinds(horizontal)">
                                      <p:cBhvr additive="repl">
                                        <p:cTn id="27" dur="500"/>
                                        <p:tgtEl>
                                          <p:spTgt spid="26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Systematische Ebenen</a:t>
            </a:r>
          </a:p>
        </p:txBody>
      </p:sp>
      <p:sp>
        <p:nvSpPr>
          <p:cNvPr id="28674" name="Rectangle 2"/>
          <p:cNvSpPr>
            <a:spLocks noGrp="1" noChangeArrowheads="1"/>
          </p:cNvSpPr>
          <p:nvPr>
            <p:ph type="body" idx="4294967295"/>
          </p:nvPr>
        </p:nvSpPr>
        <p:spPr>
          <a:xfrm>
            <a:off x="457200" y="1600200"/>
            <a:ext cx="8229600" cy="4841875"/>
          </a:xfrm>
        </p:spPr>
        <p:txBody>
          <a:bodyPr/>
          <a:lstStyle/>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dirty="0" smtClean="0">
                <a:latin typeface="Arial" panose="020B0604020202020204" pitchFamily="34" charset="0"/>
              </a:rPr>
              <a:t>Chronologische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dirty="0" smtClean="0">
                <a:latin typeface="Arial" panose="020B0604020202020204" pitchFamily="34" charset="0"/>
              </a:rPr>
              <a:t>Kategoriale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dirty="0" smtClean="0">
              <a:latin typeface="Arial" panose="020B0604020202020204" pitchFamily="34" charset="0"/>
            </a:endParaRPr>
          </a:p>
        </p:txBody>
      </p:sp>
    </p:spTree>
    <p:extLst>
      <p:ext uri="{BB962C8B-B14F-4D97-AF65-F5344CB8AC3E}">
        <p14:creationId xmlns:p14="http://schemas.microsoft.com/office/powerpoint/2010/main" val="197635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Bildungsplan 2016: Fortbildungskonzeption</a:t>
            </a:r>
          </a:p>
        </p:txBody>
      </p:sp>
      <p:sp>
        <p:nvSpPr>
          <p:cNvPr id="6146" name="Rectangle 2"/>
          <p:cNvSpPr>
            <a:spLocks noGrp="1" noChangeArrowheads="1"/>
          </p:cNvSpPr>
          <p:nvPr>
            <p:ph type="body" idx="4294967295"/>
          </p:nvPr>
        </p:nvSpPr>
        <p:spPr>
          <a:xfrm>
            <a:off x="457200" y="1600200"/>
            <a:ext cx="8229600" cy="4525963"/>
          </a:xfrm>
        </p:spPr>
        <p:txBody>
          <a:bodyPr/>
          <a:lstStyle/>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Baustein 1: Schulleitungen (überfachlich)</a:t>
            </a:r>
          </a:p>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Baustein 2: Lehrkräfte (überfachlich)</a:t>
            </a:r>
          </a:p>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b="1" u="sng" smtClean="0">
                <a:latin typeface="Arial" panose="020B0604020202020204" pitchFamily="34" charset="0"/>
              </a:rPr>
              <a:t>Baustein 3: Lehrkräfte (fachlich)</a:t>
            </a:r>
          </a:p>
          <a:p>
            <a:pPr marL="341313" indent="-333375" eaLnBrk="1" hangingPunct="1">
              <a:lnSpc>
                <a:spcPct val="90000"/>
              </a:lnSpc>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b="1" u="sng" smtClean="0">
              <a:latin typeface="Arial" panose="020B0604020202020204" pitchFamily="34" charset="0"/>
            </a:endParaRPr>
          </a:p>
          <a:p>
            <a:pPr marL="341313" indent="-333375" eaLnBrk="1" hangingPunct="1">
              <a:lnSpc>
                <a:spcPct val="90000"/>
              </a:lnSpc>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mtClean="0">
                <a:latin typeface="Arial" panose="020B0604020202020204" pitchFamily="34" charset="0"/>
              </a:rPr>
              <a:t>Baustein 4: Verstetigung (fachlich)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1" y="-2"/>
          <a:ext cx="9144001" cy="6858001"/>
        </p:xfrm>
        <a:graphic>
          <a:graphicData uri="http://schemas.openxmlformats.org/drawingml/2006/table">
            <a:tbl>
              <a:tblPr firstRow="1" firstCol="1" bandRow="1">
                <a:tableStyleId>{5C22544A-7EE6-4342-B048-85BDC9FD1C3A}</a:tableStyleId>
              </a:tblPr>
              <a:tblGrid>
                <a:gridCol w="1047038"/>
                <a:gridCol w="1618891"/>
                <a:gridCol w="1619518"/>
                <a:gridCol w="1619518"/>
                <a:gridCol w="1619518"/>
                <a:gridCol w="1619518"/>
              </a:tblGrid>
              <a:tr h="303451">
                <a:tc>
                  <a:txBody>
                    <a:bodyPr/>
                    <a:lstStyle/>
                    <a:p>
                      <a:pPr algn="l">
                        <a:lnSpc>
                          <a:spcPct val="150000"/>
                        </a:lnSpc>
                        <a:spcBef>
                          <a:spcPts val="300"/>
                        </a:spcBef>
                        <a:spcAft>
                          <a:spcPts val="300"/>
                        </a:spcAft>
                      </a:pPr>
                      <a:r>
                        <a:rPr lang="de-DE" sz="900" dirty="0">
                          <a:effectLst/>
                          <a:latin typeface="Arial" panose="020B0604020202020204" pitchFamily="34" charset="0"/>
                          <a:cs typeface="Arial" panose="020B0604020202020204" pitchFamily="34" charset="0"/>
                        </a:rPr>
                        <a:t> </a:t>
                      </a:r>
                      <a:endParaRPr lang="de-DE" sz="900" dirty="0">
                        <a:effectLst/>
                        <a:latin typeface="Arial" panose="020B0604020202020204" pitchFamily="34" charset="0"/>
                        <a:ea typeface="Calibri" panose="020F0502020204030204" pitchFamily="34" charset="0"/>
                        <a:cs typeface="Arial" panose="020B0604020202020204" pitchFamily="34" charset="0"/>
                      </a:endParaRPr>
                    </a:p>
                  </a:txBody>
                  <a:tcPr marL="60952" marR="60952" marT="0" marB="0" anchor="ctr"/>
                </a:tc>
                <a:tc>
                  <a:txBody>
                    <a:bodyPr/>
                    <a:lstStyle/>
                    <a:p>
                      <a:pPr algn="ctr">
                        <a:lnSpc>
                          <a:spcPct val="150000"/>
                        </a:lnSpc>
                        <a:spcBef>
                          <a:spcPts val="300"/>
                        </a:spcBef>
                        <a:spcAft>
                          <a:spcPts val="300"/>
                        </a:spcAft>
                      </a:pPr>
                      <a:r>
                        <a:rPr lang="de-DE" sz="900">
                          <a:effectLst/>
                          <a:latin typeface="Arial" panose="020B0604020202020204" pitchFamily="34" charset="0"/>
                          <a:cs typeface="Arial" panose="020B0604020202020204" pitchFamily="34" charset="0"/>
                        </a:rPr>
                        <a:t>Herrschaft</a:t>
                      </a:r>
                      <a:endParaRPr lang="de-DE" sz="900">
                        <a:effectLst/>
                        <a:latin typeface="Arial" panose="020B0604020202020204" pitchFamily="34" charset="0"/>
                        <a:ea typeface="Calibri" panose="020F0502020204030204" pitchFamily="34" charset="0"/>
                        <a:cs typeface="Arial" panose="020B0604020202020204" pitchFamily="34" charset="0"/>
                      </a:endParaRPr>
                    </a:p>
                  </a:txBody>
                  <a:tcPr marL="60952" marR="60952" marT="0" marB="0" anchor="ctr"/>
                </a:tc>
                <a:tc>
                  <a:txBody>
                    <a:bodyPr/>
                    <a:lstStyle/>
                    <a:p>
                      <a:pPr algn="ctr">
                        <a:lnSpc>
                          <a:spcPct val="150000"/>
                        </a:lnSpc>
                        <a:spcBef>
                          <a:spcPts val="300"/>
                        </a:spcBef>
                        <a:spcAft>
                          <a:spcPts val="300"/>
                        </a:spcAft>
                      </a:pPr>
                      <a:r>
                        <a:rPr lang="de-DE" sz="900">
                          <a:effectLst/>
                          <a:latin typeface="Arial" panose="020B0604020202020204" pitchFamily="34" charset="0"/>
                          <a:cs typeface="Arial" panose="020B0604020202020204" pitchFamily="34" charset="0"/>
                        </a:rPr>
                        <a:t>Wirtschaft</a:t>
                      </a:r>
                      <a:endParaRPr lang="de-DE" sz="900">
                        <a:effectLst/>
                        <a:latin typeface="Arial" panose="020B0604020202020204" pitchFamily="34" charset="0"/>
                        <a:ea typeface="Calibri" panose="020F0502020204030204" pitchFamily="34" charset="0"/>
                        <a:cs typeface="Arial" panose="020B0604020202020204" pitchFamily="34" charset="0"/>
                      </a:endParaRPr>
                    </a:p>
                  </a:txBody>
                  <a:tcPr marL="60952" marR="60952" marT="0" marB="0" anchor="ctr"/>
                </a:tc>
                <a:tc>
                  <a:txBody>
                    <a:bodyPr/>
                    <a:lstStyle/>
                    <a:p>
                      <a:pPr algn="ctr">
                        <a:lnSpc>
                          <a:spcPct val="150000"/>
                        </a:lnSpc>
                        <a:spcBef>
                          <a:spcPts val="300"/>
                        </a:spcBef>
                        <a:spcAft>
                          <a:spcPts val="300"/>
                        </a:spcAft>
                      </a:pPr>
                      <a:r>
                        <a:rPr lang="de-DE" sz="900">
                          <a:effectLst/>
                          <a:latin typeface="Arial" panose="020B0604020202020204" pitchFamily="34" charset="0"/>
                          <a:cs typeface="Arial" panose="020B0604020202020204" pitchFamily="34" charset="0"/>
                        </a:rPr>
                        <a:t>Gesellschaftsaufbau</a:t>
                      </a:r>
                      <a:endParaRPr lang="de-DE" sz="900">
                        <a:effectLst/>
                        <a:latin typeface="Arial" panose="020B0604020202020204" pitchFamily="34" charset="0"/>
                        <a:ea typeface="Calibri" panose="020F0502020204030204" pitchFamily="34" charset="0"/>
                        <a:cs typeface="Arial" panose="020B0604020202020204" pitchFamily="34" charset="0"/>
                      </a:endParaRPr>
                    </a:p>
                  </a:txBody>
                  <a:tcPr marL="60952" marR="60952" marT="0" marB="0" anchor="ctr"/>
                </a:tc>
                <a:tc>
                  <a:txBody>
                    <a:bodyPr/>
                    <a:lstStyle/>
                    <a:p>
                      <a:pPr algn="ctr">
                        <a:lnSpc>
                          <a:spcPct val="150000"/>
                        </a:lnSpc>
                        <a:spcBef>
                          <a:spcPts val="300"/>
                        </a:spcBef>
                        <a:spcAft>
                          <a:spcPts val="300"/>
                        </a:spcAft>
                      </a:pPr>
                      <a:r>
                        <a:rPr lang="de-DE" sz="900">
                          <a:effectLst/>
                          <a:latin typeface="Arial" panose="020B0604020202020204" pitchFamily="34" charset="0"/>
                          <a:cs typeface="Arial" panose="020B0604020202020204" pitchFamily="34" charset="0"/>
                        </a:rPr>
                        <a:t>Weltdeutung/Ideologie</a:t>
                      </a:r>
                      <a:endParaRPr lang="de-DE" sz="900">
                        <a:effectLst/>
                        <a:latin typeface="Arial" panose="020B0604020202020204" pitchFamily="34" charset="0"/>
                        <a:ea typeface="Calibri" panose="020F0502020204030204" pitchFamily="34" charset="0"/>
                        <a:cs typeface="Arial" panose="020B0604020202020204" pitchFamily="34" charset="0"/>
                      </a:endParaRPr>
                    </a:p>
                  </a:txBody>
                  <a:tcPr marL="60952" marR="60952" marT="0" marB="0" anchor="ctr"/>
                </a:tc>
                <a:tc>
                  <a:txBody>
                    <a:bodyPr/>
                    <a:lstStyle/>
                    <a:p>
                      <a:pPr algn="ctr">
                        <a:lnSpc>
                          <a:spcPct val="150000"/>
                        </a:lnSpc>
                        <a:spcBef>
                          <a:spcPts val="300"/>
                        </a:spcBef>
                        <a:spcAft>
                          <a:spcPts val="300"/>
                        </a:spcAft>
                      </a:pPr>
                      <a:r>
                        <a:rPr lang="de-DE" sz="900">
                          <a:effectLst/>
                          <a:latin typeface="Arial" panose="020B0604020202020204" pitchFamily="34" charset="0"/>
                          <a:cs typeface="Arial" panose="020B0604020202020204" pitchFamily="34" charset="0"/>
                        </a:rPr>
                        <a:t>Vernetzung</a:t>
                      </a:r>
                      <a:endParaRPr lang="de-DE" sz="900">
                        <a:effectLst/>
                        <a:latin typeface="Arial" panose="020B0604020202020204" pitchFamily="34" charset="0"/>
                        <a:ea typeface="Calibri" panose="020F0502020204030204" pitchFamily="34" charset="0"/>
                        <a:cs typeface="Arial" panose="020B0604020202020204" pitchFamily="34" charset="0"/>
                      </a:endParaRPr>
                    </a:p>
                  </a:txBody>
                  <a:tcPr marL="60952" marR="60952" marT="0" marB="0" anchor="ctr"/>
                </a:tc>
              </a:tr>
              <a:tr h="24276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3.1.1 </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3.1.2</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Ägypten</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Pharao, Staat</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Arbeitsteilung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Hierarchie</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Polytheismus</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3.1.3</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Antike</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Demokratie, Republik, Kaiserreich</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Oikos</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Freie, Sklaven</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Götterwelt</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Imperium Romanum</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3.1.4</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Spätantike</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Kaisertum</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Christentum/Islam</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Islam</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3.2.1</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Mittelalter</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Königtum, Selbstverwaltung</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Agrargesellschaft</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Klerus, Adel, Bauern</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Mongolen</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3.2.2</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Frühe Neuzeit</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Bankwesen, Fernhandel</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Kopernikanische Wende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Neue Welt, Osmanisches Reich</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728284">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3.2.3</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Französische Revolution</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Absolutismus, Verfassung, konstitutionelle Monarchie</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Ständegesellschaft</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Menschen- und Bürgerrechte, Nation</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Amerikanische Revolution</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3.2.4</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Anfang 19. Jh.</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Restauration, Nationalstaat, Verfassung, Wahlrecht </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Industrialisierung</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bürgerliche Gesellschaft</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Nationalismus, Liberalismus</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Napoleonische Kriege</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728284">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3.2.5</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Ende 19. Jh.</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Konstitutionelle Monarchie, Parlamentarische Republik, Autokratie</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Hochindustrialisierung</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Klassengesellschaft</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Nationalismus, Militarismus, Antisemitismus, Kommunismus</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Welthandel</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3.2.6</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Imperialismus</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Diktatur des Proletariats</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Rassismus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Imperialismus, Erster Weltkrieg</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3.2.7</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Zwischenkriegszeit</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Demokratie</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China</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3.3.1</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Nationalsozialismus</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NS-Diktatur</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 </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NS-Ideologie</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a:effectLst/>
                          <a:latin typeface="Arial" panose="020B0604020202020204" pitchFamily="34" charset="0"/>
                          <a:cs typeface="Arial" panose="020B0604020202020204" pitchFamily="34" charset="0"/>
                        </a:rPr>
                        <a:t>Zweiter Weltkrieg</a:t>
                      </a:r>
                      <a:endParaRPr lang="de-DE" sz="90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r h="485522">
                <a:tc>
                  <a:txBody>
                    <a:bodyPr/>
                    <a:lstStyle/>
                    <a:p>
                      <a:pPr algn="l">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3.3.2</a:t>
                      </a:r>
                      <a:br>
                        <a:rPr lang="de-DE" sz="700" dirty="0">
                          <a:effectLst/>
                          <a:latin typeface="Arial" panose="020B0604020202020204" pitchFamily="34" charset="0"/>
                          <a:cs typeface="Arial" panose="020B0604020202020204" pitchFamily="34" charset="0"/>
                        </a:rPr>
                      </a:br>
                      <a:r>
                        <a:rPr lang="de-DE" sz="700" dirty="0">
                          <a:effectLst/>
                          <a:latin typeface="Arial" panose="020B0604020202020204" pitchFamily="34" charset="0"/>
                          <a:cs typeface="Arial" panose="020B0604020202020204" pitchFamily="34" charset="0"/>
                        </a:rPr>
                        <a:t>Kalter Krieg</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Pluralistische Demokratie, Einparteienstaat</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Marktwirtschaft, Planwirtschaft</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 </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Liberalismus, Kommunismus</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c>
                  <a:txBody>
                    <a:bodyPr/>
                    <a:lstStyle/>
                    <a:p>
                      <a:pPr algn="just">
                        <a:lnSpc>
                          <a:spcPct val="150000"/>
                        </a:lnSpc>
                        <a:spcBef>
                          <a:spcPts val="300"/>
                        </a:spcBef>
                        <a:spcAft>
                          <a:spcPts val="0"/>
                        </a:spcAft>
                      </a:pPr>
                      <a:r>
                        <a:rPr lang="de-DE" sz="700" dirty="0">
                          <a:effectLst/>
                          <a:latin typeface="Arial" panose="020B0604020202020204" pitchFamily="34" charset="0"/>
                          <a:cs typeface="Arial" panose="020B0604020202020204" pitchFamily="34" charset="0"/>
                        </a:rPr>
                        <a:t>Blockbildung, Dekolonisierung</a:t>
                      </a:r>
                      <a:endParaRPr lang="de-DE" sz="900" dirty="0">
                        <a:effectLst/>
                        <a:latin typeface="Arial" panose="020B0604020202020204" pitchFamily="34" charset="0"/>
                        <a:ea typeface="Times New Roman" panose="02020603050405020304" pitchFamily="18" charset="0"/>
                        <a:cs typeface="Arial" panose="020B0604020202020204" pitchFamily="34" charset="0"/>
                      </a:endParaRPr>
                    </a:p>
                  </a:txBody>
                  <a:tcPr marL="60952" marR="60952" marT="0" marB="0"/>
                </a:tc>
              </a:tr>
            </a:tbl>
          </a:graphicData>
        </a:graphic>
      </p:graphicFrame>
    </p:spTree>
    <p:extLst>
      <p:ext uri="{BB962C8B-B14F-4D97-AF65-F5344CB8AC3E}">
        <p14:creationId xmlns:p14="http://schemas.microsoft.com/office/powerpoint/2010/main" val="160514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Räumliche Ebenen</a:t>
            </a:r>
          </a:p>
        </p:txBody>
      </p:sp>
      <p:sp>
        <p:nvSpPr>
          <p:cNvPr id="28674" name="Rectangle 2"/>
          <p:cNvSpPr>
            <a:spLocks noGrp="1" noChangeArrowheads="1"/>
          </p:cNvSpPr>
          <p:nvPr>
            <p:ph type="body" idx="4294967295"/>
          </p:nvPr>
        </p:nvSpPr>
        <p:spPr>
          <a:xfrm>
            <a:off x="457200" y="1600200"/>
            <a:ext cx="8229600" cy="4841875"/>
          </a:xfrm>
        </p:spPr>
        <p:txBody>
          <a:bodyPr/>
          <a:lstStyle/>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smtClean="0">
                <a:latin typeface="Arial" panose="020B0604020202020204" pitchFamily="34" charset="0"/>
              </a:rPr>
              <a:t>Lokale/regionale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smtClean="0">
                <a:latin typeface="Arial" panose="020B0604020202020204" pitchFamily="34" charset="0"/>
              </a:rPr>
              <a:t>Nationale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smtClean="0">
                <a:latin typeface="Arial" panose="020B0604020202020204" pitchFamily="34" charset="0"/>
              </a:rPr>
              <a:t>Europäische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smtClean="0">
              <a:latin typeface="Arial" panose="020B0604020202020204" pitchFamily="34" charset="0"/>
            </a:endParaRPr>
          </a:p>
          <a:p>
            <a:pPr marL="333375" indent="-333375" eaLnBrk="1" hangingPunct="1">
              <a:lnSpc>
                <a:spcPct val="90000"/>
              </a:lnSpc>
              <a:spcBef>
                <a:spcPts val="9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3600" smtClean="0">
                <a:latin typeface="Arial" panose="020B0604020202020204" pitchFamily="34" charset="0"/>
              </a:rPr>
              <a:t>Globale Ebene</a:t>
            </a:r>
          </a:p>
          <a:p>
            <a:pPr marL="333375" indent="-333375" eaLnBrk="1" hangingPunct="1">
              <a:lnSpc>
                <a:spcPct val="90000"/>
              </a:lnSpc>
              <a:spcBef>
                <a:spcPts val="9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3600" smtClean="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Kategorie: Vernetzung</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t>	</a:t>
            </a:r>
            <a:r>
              <a:rPr lang="de-DE" dirty="0" smtClean="0">
                <a:latin typeface="Arial" panose="020B0604020202020204" pitchFamily="34" charset="0"/>
                <a:cs typeface="Arial" panose="020B0604020202020204" pitchFamily="34" charset="0"/>
              </a:rPr>
              <a:t>„Fasst man Globalisierung als den Aufbau, die Verdichtung und die zunehmende Bedeutung weltweiter </a:t>
            </a:r>
            <a:r>
              <a:rPr lang="de-DE" u="sng" dirty="0" smtClean="0">
                <a:latin typeface="Arial" panose="020B0604020202020204" pitchFamily="34" charset="0"/>
                <a:cs typeface="Arial" panose="020B0604020202020204" pitchFamily="34" charset="0"/>
              </a:rPr>
              <a:t>Vernetzung</a:t>
            </a:r>
            <a:r>
              <a:rPr lang="de-DE" dirty="0" smtClean="0">
                <a:latin typeface="Arial" panose="020B0604020202020204" pitchFamily="34" charset="0"/>
                <a:cs typeface="Arial" panose="020B0604020202020204" pitchFamily="34" charset="0"/>
              </a:rPr>
              <a:t> auf, … wird die Aufmerksamkeit auf die Geschichte weltweiter  Verflechtungen, ihres Aufbaus und ihrer Erosion, ihrer Intensität und Auswirkungen gelenkt.“</a:t>
            </a:r>
          </a:p>
          <a:p>
            <a:r>
              <a:rPr lang="de-DE"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Jürgen Osterhammel/Niels P. </a:t>
            </a:r>
            <a:r>
              <a:rPr lang="de-DE" sz="2000" dirty="0" err="1" smtClean="0">
                <a:latin typeface="Arial" panose="020B0604020202020204" pitchFamily="34" charset="0"/>
                <a:cs typeface="Arial" panose="020B0604020202020204" pitchFamily="34" charset="0"/>
              </a:rPr>
              <a:t>Petersson</a:t>
            </a:r>
            <a:r>
              <a:rPr lang="de-DE" sz="2000" dirty="0" smtClean="0">
                <a:latin typeface="Arial" panose="020B0604020202020204" pitchFamily="34" charset="0"/>
                <a:cs typeface="Arial" panose="020B0604020202020204" pitchFamily="34" charset="0"/>
              </a:rPr>
              <a:t>, Geschichte der Globalisierung. München 2003, S. 24</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732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Sebastian Conrad (2013)</a:t>
            </a:r>
          </a:p>
        </p:txBody>
      </p:sp>
      <p:sp>
        <p:nvSpPr>
          <p:cNvPr id="37890"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„Seit der Jahrtausendwende hat sich ein erneutes, globalgeschichtliches Interesse an </a:t>
            </a:r>
            <a:r>
              <a:rPr lang="de-DE" altLang="de-DE" u="sng" dirty="0" smtClean="0">
                <a:latin typeface="Arial" panose="020B0604020202020204" pitchFamily="34" charset="0"/>
              </a:rPr>
              <a:t>Imperien</a:t>
            </a:r>
            <a:r>
              <a:rPr lang="de-DE" altLang="de-DE" dirty="0" smtClean="0">
                <a:latin typeface="Arial" panose="020B0604020202020204" pitchFamily="34" charset="0"/>
              </a:rPr>
              <a:t> als Form der überregionalen Herrschaft entwickelt. […] Erstens haben Historiker eruiert, in welchem Maße die großen Reichsbildungen zur </a:t>
            </a:r>
            <a:r>
              <a:rPr lang="de-DE" altLang="de-DE" u="sng" dirty="0" smtClean="0">
                <a:latin typeface="Arial" panose="020B0604020202020204" pitchFamily="34" charset="0"/>
              </a:rPr>
              <a:t>Integration der Welt</a:t>
            </a:r>
            <a:r>
              <a:rPr lang="de-DE" altLang="de-DE" dirty="0" smtClean="0">
                <a:latin typeface="Arial" panose="020B0604020202020204" pitchFamily="34" charset="0"/>
              </a:rPr>
              <a:t> beigetragen haben.“</a:t>
            </a:r>
          </a:p>
          <a:p>
            <a:pPr lvl="1" indent="-276225" eaLnBrk="1" hangingPunct="1">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600" dirty="0" smtClean="0">
              <a:latin typeface="Arial" panose="020B0604020202020204" pitchFamily="34" charset="0"/>
            </a:endParaRPr>
          </a:p>
          <a:p>
            <a:pPr lvl="1" indent="-276225" eaLnBrk="1" hangingPunct="1">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600" dirty="0" smtClean="0">
                <a:latin typeface="Arial" panose="020B0604020202020204" pitchFamily="34" charset="0"/>
              </a:rPr>
              <a:t>Sebastian Conrad, Globalgeschichte. München 2013.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Reiche/Imperien</a:t>
            </a:r>
          </a:p>
        </p:txBody>
      </p:sp>
      <p:sp>
        <p:nvSpPr>
          <p:cNvPr id="29698" name="Rectangle 2"/>
          <p:cNvSpPr>
            <a:spLocks noGrp="1" noChangeArrowheads="1"/>
          </p:cNvSpPr>
          <p:nvPr>
            <p:ph type="body" idx="1"/>
          </p:nvPr>
        </p:nvSpPr>
        <p:spPr/>
        <p:txBody>
          <a:bodyPr/>
          <a:lstStyle/>
          <a:p>
            <a:pPr marL="333375" indent="-333375" eaLnBrk="1" hangingPunct="1">
              <a:lnSpc>
                <a:spcPct val="80000"/>
              </a:lnSpc>
              <a:spcBef>
                <a:spcPts val="4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1800" dirty="0" smtClean="0">
              <a:latin typeface="Arial" panose="020B0604020202020204" pitchFamily="34" charset="0"/>
            </a:endParaRPr>
          </a:p>
        </p:txBody>
      </p:sp>
      <p:sp>
        <p:nvSpPr>
          <p:cNvPr id="5" name="Inhaltsplatzhalter 4"/>
          <p:cNvSpPr>
            <a:spLocks noGrp="1"/>
          </p:cNvSpPr>
          <p:nvPr>
            <p:ph sz="half" idx="2"/>
          </p:nvPr>
        </p:nvSpPr>
        <p:spPr/>
        <p:txBody>
          <a:bodyPr/>
          <a:lstStyle/>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Mesopotamien </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Ägypten</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Imperium Romanum</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Delisch-attischer Seebund</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err="1">
                <a:latin typeface="Arial" panose="020B0604020202020204" pitchFamily="34" charset="0"/>
              </a:rPr>
              <a:t>Partherreich</a:t>
            </a:r>
            <a:endParaRPr lang="de-DE" altLang="de-DE" sz="2400" dirty="0">
              <a:latin typeface="Arial" panose="020B0604020202020204" pitchFamily="34" charset="0"/>
            </a:endParaRP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Chinesisches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Byzantinisches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Islamische Reiche</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Frankenreich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Heiliges Römisches Reich Deutscher Nation</a:t>
            </a:r>
          </a:p>
          <a:p>
            <a:endParaRPr lang="de-DE" dirty="0"/>
          </a:p>
        </p:txBody>
      </p:sp>
      <p:sp>
        <p:nvSpPr>
          <p:cNvPr id="6" name="Textplatzhalter 5"/>
          <p:cNvSpPr>
            <a:spLocks noGrp="1"/>
          </p:cNvSpPr>
          <p:nvPr>
            <p:ph type="body" sz="quarter" idx="3"/>
          </p:nvPr>
        </p:nvSpPr>
        <p:spPr/>
        <p:txBody>
          <a:bodyPr/>
          <a:lstStyle/>
          <a:p>
            <a:endParaRPr lang="de-DE" dirty="0"/>
          </a:p>
        </p:txBody>
      </p:sp>
      <p:sp>
        <p:nvSpPr>
          <p:cNvPr id="7" name="Inhaltsplatzhalter 6"/>
          <p:cNvSpPr>
            <a:spLocks noGrp="1"/>
          </p:cNvSpPr>
          <p:nvPr>
            <p:ph sz="quarter" idx="4"/>
          </p:nvPr>
        </p:nvSpPr>
        <p:spPr/>
        <p:txBody>
          <a:bodyPr/>
          <a:lstStyle/>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Mongolenreich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Osmanisches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Europäische Kolonialreiche</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British Empire</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Habsburgerreich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Deutsches Kaiserreich</a:t>
            </a:r>
            <a:endParaRPr lang="de-DE" altLang="de-DE" sz="2400" dirty="0">
              <a:latin typeface="Arial" panose="020B0604020202020204" pitchFamily="34" charset="0"/>
            </a:endParaRP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Zarenreich/Sowjetunion</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„Drittes Reich“</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Frankreich (bis 1962)</a:t>
            </a:r>
          </a:p>
          <a:p>
            <a:pPr marL="333375" indent="-333375" eaLnBrk="1" hangingPunct="1">
              <a:lnSpc>
                <a:spcPct val="80000"/>
              </a:lnSpc>
              <a:spcBef>
                <a:spcPts val="45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a:latin typeface="Arial" panose="020B0604020202020204" pitchFamily="34" charset="0"/>
              </a:rPr>
              <a:t>USA (?)</a:t>
            </a:r>
          </a:p>
          <a:p>
            <a:endParaRPr lang="de-D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128588"/>
            <a:ext cx="8228013"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Reiche/Imperien: Bedeutung</a:t>
            </a:r>
          </a:p>
        </p:txBody>
      </p:sp>
      <p:sp>
        <p:nvSpPr>
          <p:cNvPr id="30722" name="Rectangle 2"/>
          <p:cNvSpPr>
            <a:spLocks noGrp="1" noChangeArrowheads="1"/>
          </p:cNvSpPr>
          <p:nvPr>
            <p:ph type="body" idx="4294967295"/>
          </p:nvPr>
        </p:nvSpPr>
        <p:spPr>
          <a:xfrm>
            <a:off x="457200" y="1600200"/>
            <a:ext cx="8228013" cy="4602163"/>
          </a:xfrm>
        </p:spPr>
        <p:txBody>
          <a:bodyPr/>
          <a:lstStyle/>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   „Großräumige Reichsbildungen … hat es in </a:t>
            </a:r>
            <a:r>
              <a:rPr lang="de-DE" altLang="de-DE" u="sng" dirty="0" smtClean="0">
                <a:latin typeface="Arial" panose="020B0604020202020204" pitchFamily="34" charset="0"/>
              </a:rPr>
              <a:t>allen geschichtlichen Epochen </a:t>
            </a:r>
            <a:r>
              <a:rPr lang="de-DE" altLang="de-DE" dirty="0" smtClean="0">
                <a:latin typeface="Arial" panose="020B0604020202020204" pitchFamily="34" charset="0"/>
              </a:rPr>
              <a:t>und in den </a:t>
            </a:r>
            <a:r>
              <a:rPr lang="de-DE" altLang="de-DE" u="sng" dirty="0" smtClean="0">
                <a:latin typeface="Arial" panose="020B0604020202020204" pitchFamily="34" charset="0"/>
              </a:rPr>
              <a:t>meisten Regionen der Welt </a:t>
            </a:r>
            <a:r>
              <a:rPr lang="de-DE" altLang="de-DE" dirty="0" smtClean="0">
                <a:latin typeface="Arial" panose="020B0604020202020204" pitchFamily="34" charset="0"/>
              </a:rPr>
              <a:t>gegeben. Sie waren für die Entwicklung der menschlichen Zivilisation und Kultur zweifellos von größter Bedeutung.“</a:t>
            </a: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sz="2000" dirty="0" smtClean="0">
              <a:latin typeface="Arial" panose="020B0604020202020204" pitchFamily="34" charset="0"/>
            </a:endParaRP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000" dirty="0" smtClean="0">
                <a:latin typeface="Arial" panose="020B0604020202020204" pitchFamily="34" charset="0"/>
              </a:rPr>
              <a:t>     Richard Lorenz (</a:t>
            </a:r>
            <a:r>
              <a:rPr lang="de-DE" altLang="de-DE" sz="2000" dirty="0" err="1" smtClean="0">
                <a:latin typeface="Arial" panose="020B0604020202020204" pitchFamily="34" charset="0"/>
              </a:rPr>
              <a:t>Hg</a:t>
            </a:r>
            <a:r>
              <a:rPr lang="de-DE" altLang="de-DE" sz="2000" dirty="0" smtClean="0">
                <a:latin typeface="Arial" panose="020B0604020202020204" pitchFamily="34" charset="0"/>
              </a:rPr>
              <a:t>.), Das Verdämmern der Macht. Frankfurt/Main 2000, S. 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Reiche/Imperien: Konkurrenz</a:t>
            </a:r>
          </a:p>
        </p:txBody>
      </p:sp>
      <p:sp>
        <p:nvSpPr>
          <p:cNvPr id="31746"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80000"/>
              </a:lnSpc>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	 </a:t>
            </a:r>
            <a:endParaRPr lang="de-DE" altLang="de-DE" sz="1600" dirty="0" smtClean="0">
              <a:latin typeface="Arial" panose="020B0604020202020204" pitchFamily="34" charset="0"/>
            </a:endParaRPr>
          </a:p>
          <a:p>
            <a:pPr marL="333375" indent="-333375" eaLnBrk="1" hangingPunct="1">
              <a:lnSpc>
                <a:spcPct val="80000"/>
              </a:lnSpc>
              <a:spcBef>
                <a:spcPts val="7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8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8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„Viele Jahrhunderte lang konkurrierten unterschiedliche Imperien miteinander […] und die Hegemonie der europäischen Reiche setzte sich erst im 19. Jahrhundert durch.“ </a:t>
            </a:r>
          </a:p>
          <a:p>
            <a:pPr marL="333375" indent="-333375" eaLnBrk="1" hangingPunct="1">
              <a:lnSpc>
                <a:spcPct val="80000"/>
              </a:lnSpc>
              <a:spcBef>
                <a:spcPts val="4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	</a:t>
            </a:r>
            <a:r>
              <a:rPr lang="de-DE" altLang="de-DE" sz="1600" dirty="0" smtClean="0">
                <a:latin typeface="Arial" panose="020B0604020202020204" pitchFamily="34" charset="0"/>
              </a:rPr>
              <a:t>Sebastian Conrad, Globalgeschichte. München 2013.</a:t>
            </a:r>
          </a:p>
          <a:p>
            <a:pPr marL="333375" indent="-333375" eaLnBrk="1" hangingPunct="1">
              <a:lnSpc>
                <a:spcPct val="80000"/>
              </a:lnSpc>
              <a:spcBef>
                <a:spcPts val="7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Imperien und Nationalstaaten</a:t>
            </a:r>
          </a:p>
        </p:txBody>
      </p:sp>
      <p:sp>
        <p:nvSpPr>
          <p:cNvPr id="32770" name="Rectangle 2"/>
          <p:cNvSpPr>
            <a:spLocks noGrp="1" noChangeArrowheads="1"/>
          </p:cNvSpPr>
          <p:nvPr>
            <p:ph type="body" idx="4294967295"/>
          </p:nvPr>
        </p:nvSpPr>
        <p:spPr>
          <a:xfrm>
            <a:off x="457200" y="1600200"/>
            <a:ext cx="8229600" cy="4525963"/>
          </a:xfrm>
        </p:spPr>
        <p:txBody>
          <a:bodyPr/>
          <a:lstStyle/>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„Das Imperium war eine bemerkenswert langlebige Staatsform. Im Vergleich erscheint der Nationalstaat als ein kurzes Leuchten am historischen Horizont.“</a:t>
            </a:r>
          </a:p>
          <a:p>
            <a:pPr marL="333375" indent="-333375" eaLnBrk="1" hangingPunct="1">
              <a:spcBef>
                <a:spcPts val="3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800" dirty="0" smtClean="0">
                <a:latin typeface="Arial" panose="020B0604020202020204" pitchFamily="34" charset="0"/>
              </a:rPr>
              <a:t>	</a:t>
            </a:r>
            <a:r>
              <a:rPr lang="de-DE" altLang="de-DE" sz="1400" dirty="0" smtClean="0">
                <a:latin typeface="Arial" panose="020B0604020202020204" pitchFamily="34" charset="0"/>
              </a:rPr>
              <a:t>Jane Burbank/Frederick Cooper, Imperien der Weltgeschichte. Das Repertoire der Macht vom Alten Rom und China bis heute. Frankfurt/Main 2012.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Imperien: multiethnisch</a:t>
            </a:r>
          </a:p>
        </p:txBody>
      </p:sp>
      <p:sp>
        <p:nvSpPr>
          <p:cNvPr id="33794"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a:latin typeface="Arial" panose="020B0604020202020204" pitchFamily="34" charset="0"/>
            </a:endParaRPr>
          </a:p>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„Reiche, in denen </a:t>
            </a:r>
            <a:r>
              <a:rPr lang="de-DE" altLang="de-DE" sz="2800" u="sng" dirty="0" smtClean="0">
                <a:latin typeface="Arial" panose="020B0604020202020204" pitchFamily="34" charset="0"/>
              </a:rPr>
              <a:t>verschiedene Ethnien </a:t>
            </a:r>
            <a:r>
              <a:rPr lang="de-DE" altLang="de-DE" sz="2800" dirty="0" smtClean="0">
                <a:latin typeface="Arial" panose="020B0604020202020204" pitchFamily="34" charset="0"/>
              </a:rPr>
              <a:t>Untertanen eines gemeinsamen Herrschers waren, waren in der Geschichte ein Grundmodell politischer Organisation. Imperiale Macht war im Grunde der Normalfall.“</a:t>
            </a:r>
          </a:p>
          <a:p>
            <a:pPr marL="333375" indent="-333375" eaLnBrk="1" hangingPunct="1">
              <a:lnSpc>
                <a:spcPct val="90000"/>
              </a:lnSpc>
              <a:spcBef>
                <a:spcPts val="4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800" dirty="0" smtClean="0">
                <a:latin typeface="Arial" panose="020B0604020202020204" pitchFamily="34" charset="0"/>
              </a:rPr>
              <a:t>	</a:t>
            </a:r>
          </a:p>
          <a:p>
            <a:pPr marL="333375" indent="-333375" eaLnBrk="1" hangingPunct="1">
              <a:lnSpc>
                <a:spcPct val="90000"/>
              </a:lnSpc>
              <a:spcBef>
                <a:spcPts val="4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1800" dirty="0" smtClean="0">
                <a:latin typeface="Arial" panose="020B0604020202020204" pitchFamily="34" charset="0"/>
              </a:rPr>
              <a:t>	John Darwin, Der imperiale Traum. </a:t>
            </a:r>
            <a:r>
              <a:rPr lang="de-DE" altLang="de-DE" sz="1800" dirty="0" smtClean="0">
                <a:latin typeface="Arial" panose="020B0604020202020204" pitchFamily="34" charset="0"/>
                <a:ea typeface="宋体" panose="02010600030101010101" pitchFamily="2" charset="-122"/>
              </a:rPr>
              <a:t>Die Globalgeschichte großer Reiche 1400-2000. Frankfurt/Main (Campus) 2010, S. 34f.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Jürgen Osterhammel (2009)</a:t>
            </a:r>
          </a:p>
        </p:txBody>
      </p:sp>
      <p:sp>
        <p:nvSpPr>
          <p:cNvPr id="34818" name="Rectangle 2"/>
          <p:cNvSpPr>
            <a:spLocks noGrp="1" noChangeArrowheads="1"/>
          </p:cNvSpPr>
          <p:nvPr>
            <p:ph type="body" idx="4294967295"/>
          </p:nvPr>
        </p:nvSpPr>
        <p:spPr>
          <a:xfrm>
            <a:off x="457200" y="1600200"/>
            <a:ext cx="8229600" cy="4525963"/>
          </a:xfrm>
        </p:spPr>
        <p:txBody>
          <a:bodyPr/>
          <a:lstStyle/>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smtClean="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dirty="0">
              <a:latin typeface="Arial" panose="020B0604020202020204" pitchFamily="34" charset="0"/>
            </a:endParaRPr>
          </a:p>
          <a:p>
            <a:pPr marL="333375" indent="-333375" eaLnBrk="1" hangingPunct="1">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„Im 19. Jahrhundert war das Imperium, noch nicht der Nationalstaat, die im Weltmaßstab dominante territoriale Organisationsform von Macht.“</a:t>
            </a:r>
          </a:p>
          <a:p>
            <a:pPr marL="333375" indent="-333375" eaLnBrk="1" hangingPunct="1">
              <a:spcBef>
                <a:spcPts val="45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	</a:t>
            </a:r>
            <a:r>
              <a:rPr lang="de-DE" altLang="de-DE" sz="1800" dirty="0" smtClean="0">
                <a:latin typeface="Arial" panose="020B0604020202020204" pitchFamily="34" charset="0"/>
              </a:rPr>
              <a:t>Jürgen Osterhammel, Die Verwandlung der Welt. München 2009, S. 606f.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defTabSz="914400"/>
            <a:r>
              <a:rPr lang="de-DE" sz="2800" dirty="0" smtClean="0">
                <a:solidFill>
                  <a:prstClr val="black"/>
                </a:solidFill>
                <a:latin typeface="Calibri"/>
                <a:ea typeface="+mn-ea"/>
                <a:cs typeface="Calibri"/>
              </a:rPr>
              <a:t>Implementierung - Fortbildungskonzeption</a:t>
            </a:r>
            <a:endParaRPr lang="de-DE" sz="2800" dirty="0">
              <a:solidFill>
                <a:prstClr val="black"/>
              </a:solidFill>
              <a:latin typeface="Calibri"/>
              <a:ea typeface="+mn-ea"/>
              <a:cs typeface="Calibri"/>
            </a:endParaRPr>
          </a:p>
        </p:txBody>
      </p:sp>
      <p:sp>
        <p:nvSpPr>
          <p:cNvPr id="33" name="Shape 148"/>
          <p:cNvSpPr/>
          <p:nvPr/>
        </p:nvSpPr>
        <p:spPr>
          <a:xfrm>
            <a:off x="344718" y="5561439"/>
            <a:ext cx="8043706" cy="360194"/>
          </a:xfrm>
          <a:prstGeom prst="rightArrow">
            <a:avLst>
              <a:gd name="adj1" fmla="val 51477"/>
              <a:gd name="adj2" fmla="val 54094"/>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r="100000" b="100000"/>
            </a:path>
            <a:tileRect l="-100000" t="-100000"/>
          </a:gradFill>
          <a:ln/>
          <a:extLst>
            <a:ext uri="{C572A759-6A51-4108-AA02-DFA0A04FC94B}">
              <ma14:wrappingTextBox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wrap="square" lIns="35719" tIns="35719" rIns="35719" bIns="35719" numCol="1" anchor="ctr">
            <a:noAutofit/>
          </a:bodyPr>
          <a:lstStyle>
            <a:lvl1pPr>
              <a:defRPr sz="3000">
                <a:solidFill>
                  <a:srgbClr val="FFFFFF"/>
                </a:solidFill>
                <a:effectLst>
                  <a:outerShdw blurRad="38100" dist="12700" dir="5400000" rotWithShape="0">
                    <a:srgbClr val="000000">
                      <a:alpha val="50000"/>
                    </a:srgbClr>
                  </a:outerShdw>
                </a:effectLst>
              </a:defRPr>
            </a:lvl1pPr>
          </a:lstStyle>
          <a:p>
            <a:pPr algn="ctr" defTabSz="914400">
              <a:defRPr sz="1800">
                <a:solidFill>
                  <a:srgbClr val="000000"/>
                </a:solidFill>
                <a:effectLst/>
              </a:defRPr>
            </a:pPr>
            <a:r>
              <a:rPr sz="1600" i="1" dirty="0" smtClean="0">
                <a:solidFill>
                  <a:srgbClr val="000000"/>
                </a:solidFill>
                <a:effectLst/>
                <a:latin typeface="Arial" panose="020B0604020202020204" pitchFamily="34" charset="0"/>
                <a:cs typeface="Arial" panose="020B0604020202020204" pitchFamily="34" charset="0"/>
              </a:rPr>
              <a:t>Schulentwicklungsprozess </a:t>
            </a:r>
            <a:r>
              <a:rPr lang="de-DE" sz="1600" i="1" dirty="0">
                <a:solidFill>
                  <a:srgbClr val="000000"/>
                </a:solidFill>
                <a:effectLst/>
                <a:latin typeface="Arial" panose="020B0604020202020204" pitchFamily="34" charset="0"/>
                <a:cs typeface="Arial" panose="020B0604020202020204" pitchFamily="34" charset="0"/>
              </a:rPr>
              <a:t>(ggf. </a:t>
            </a:r>
            <a:r>
              <a:rPr sz="1600" i="1" dirty="0" smtClean="0">
                <a:solidFill>
                  <a:srgbClr val="000000"/>
                </a:solidFill>
                <a:effectLst/>
                <a:latin typeface="Arial" panose="020B0604020202020204" pitchFamily="34" charset="0"/>
                <a:cs typeface="Arial" panose="020B0604020202020204" pitchFamily="34" charset="0"/>
              </a:rPr>
              <a:t>mit </a:t>
            </a:r>
            <a:r>
              <a:rPr sz="1600" i="1" dirty="0">
                <a:solidFill>
                  <a:srgbClr val="000000"/>
                </a:solidFill>
                <a:effectLst/>
                <a:latin typeface="Arial" panose="020B0604020202020204" pitchFamily="34" charset="0"/>
                <a:cs typeface="Arial" panose="020B0604020202020204" pitchFamily="34" charset="0"/>
              </a:rPr>
              <a:t>Unterstützung </a:t>
            </a:r>
            <a:r>
              <a:rPr sz="1600" i="1" dirty="0" smtClean="0">
                <a:solidFill>
                  <a:srgbClr val="000000"/>
                </a:solidFill>
                <a:effectLst/>
                <a:latin typeface="Arial" panose="020B0604020202020204" pitchFamily="34" charset="0"/>
                <a:cs typeface="Arial" panose="020B0604020202020204" pitchFamily="34" charset="0"/>
              </a:rPr>
              <a:t>FBS</a:t>
            </a:r>
            <a:r>
              <a:rPr lang="de-DE" sz="1600" i="1" dirty="0" smtClean="0">
                <a:solidFill>
                  <a:srgbClr val="000000"/>
                </a:solidFill>
                <a:effectLst/>
                <a:latin typeface="Arial" panose="020B0604020202020204" pitchFamily="34" charset="0"/>
                <a:cs typeface="Arial" panose="020B0604020202020204" pitchFamily="34" charset="0"/>
              </a:rPr>
              <a:t>)</a:t>
            </a:r>
            <a:endParaRPr sz="1600" i="1" dirty="0">
              <a:solidFill>
                <a:srgbClr val="000000"/>
              </a:solidFill>
              <a:effectLst/>
              <a:latin typeface="Arial" panose="020B0604020202020204" pitchFamily="34" charset="0"/>
              <a:cs typeface="Arial" panose="020B0604020202020204" pitchFamily="34" charset="0"/>
            </a:endParaRPr>
          </a:p>
        </p:txBody>
      </p:sp>
      <p:grpSp>
        <p:nvGrpSpPr>
          <p:cNvPr id="6" name="Gruppieren 5"/>
          <p:cNvGrpSpPr/>
          <p:nvPr/>
        </p:nvGrpSpPr>
        <p:grpSpPr>
          <a:xfrm>
            <a:off x="2468506" y="2421916"/>
            <a:ext cx="2119266" cy="2663268"/>
            <a:chOff x="2627784" y="1556792"/>
            <a:chExt cx="2020684" cy="3528392"/>
          </a:xfrm>
        </p:grpSpPr>
        <p:sp>
          <p:nvSpPr>
            <p:cNvPr id="36" name="Eine Ecke des Rechtecks schneiden 35"/>
            <p:cNvSpPr/>
            <p:nvPr/>
          </p:nvSpPr>
          <p:spPr>
            <a:xfrm>
              <a:off x="2627784" y="1556792"/>
              <a:ext cx="2020684"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2400" dirty="0">
                <a:solidFill>
                  <a:prstClr val="black"/>
                </a:solidFill>
              </a:endParaRPr>
            </a:p>
          </p:txBody>
        </p:sp>
        <p:sp>
          <p:nvSpPr>
            <p:cNvPr id="39" name="Abgerundetes Rechteck 38"/>
            <p:cNvSpPr/>
            <p:nvPr/>
          </p:nvSpPr>
          <p:spPr>
            <a:xfrm>
              <a:off x="2771800" y="4149080"/>
              <a:ext cx="18002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Fachberater/innen Bildungsplan</a:t>
              </a:r>
              <a:endParaRPr lang="de-DE" sz="1400" dirty="0">
                <a:solidFill>
                  <a:prstClr val="black"/>
                </a:solidFill>
                <a:latin typeface="Arial" panose="020B0604020202020204" pitchFamily="34" charset="0"/>
                <a:cs typeface="Arial" panose="020B0604020202020204" pitchFamily="34" charset="0"/>
              </a:endParaRPr>
            </a:p>
          </p:txBody>
        </p:sp>
        <p:sp>
          <p:nvSpPr>
            <p:cNvPr id="43" name="Abgerundetes Rechteck 42"/>
            <p:cNvSpPr/>
            <p:nvPr/>
          </p:nvSpPr>
          <p:spPr>
            <a:xfrm>
              <a:off x="2923217" y="2060848"/>
              <a:ext cx="1368152" cy="332392"/>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de-DE" sz="1600" dirty="0">
                  <a:solidFill>
                    <a:prstClr val="black"/>
                  </a:solidFill>
                  <a:latin typeface="Arial" panose="020B0604020202020204" pitchFamily="34" charset="0"/>
                  <a:cs typeface="Arial" panose="020B0604020202020204" pitchFamily="34" charset="0"/>
                </a:rPr>
                <a:t>Kollegium</a:t>
              </a:r>
            </a:p>
          </p:txBody>
        </p:sp>
        <p:sp>
          <p:nvSpPr>
            <p:cNvPr id="5" name="Textfeld 4"/>
            <p:cNvSpPr txBox="1"/>
            <p:nvPr/>
          </p:nvSpPr>
          <p:spPr>
            <a:xfrm>
              <a:off x="2654900" y="2708920"/>
              <a:ext cx="19171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4400"/>
              <a:r>
                <a:rPr lang="de-DE" sz="1400" dirty="0">
                  <a:solidFill>
                    <a:prstClr val="black"/>
                  </a:solidFill>
                  <a:ea typeface="+mn-ea"/>
                  <a:cs typeface="Arial" panose="020B0604020202020204" pitchFamily="34" charset="0"/>
                </a:rPr>
                <a:t>Intention</a:t>
              </a:r>
              <a:r>
                <a:rPr lang="de-DE" sz="1300" dirty="0" smtClean="0">
                  <a:solidFill>
                    <a:prstClr val="black"/>
                  </a:solidFill>
                  <a:ea typeface="+mn-ea"/>
                  <a:cs typeface="Arial" panose="020B0604020202020204" pitchFamily="34" charset="0"/>
                </a:rPr>
                <a:t>, </a:t>
              </a:r>
              <a:r>
                <a:rPr lang="de-DE" sz="1400" dirty="0">
                  <a:solidFill>
                    <a:prstClr val="black"/>
                  </a:solidFill>
                  <a:ea typeface="+mn-ea"/>
                  <a:cs typeface="Arial" panose="020B0604020202020204" pitchFamily="34" charset="0"/>
                </a:rPr>
                <a:t>Implementierungs-konzept</a:t>
              </a:r>
            </a:p>
          </p:txBody>
        </p:sp>
      </p:grpSp>
      <p:grpSp>
        <p:nvGrpSpPr>
          <p:cNvPr id="9" name="Gruppieren 8"/>
          <p:cNvGrpSpPr/>
          <p:nvPr/>
        </p:nvGrpSpPr>
        <p:grpSpPr>
          <a:xfrm>
            <a:off x="6759356" y="1556792"/>
            <a:ext cx="1989108" cy="3528392"/>
            <a:chOff x="6759356" y="1556792"/>
            <a:chExt cx="1989108" cy="3528392"/>
          </a:xfrm>
        </p:grpSpPr>
        <p:sp>
          <p:nvSpPr>
            <p:cNvPr id="38" name="Eine Ecke des Rechtecks schneiden 37"/>
            <p:cNvSpPr/>
            <p:nvPr/>
          </p:nvSpPr>
          <p:spPr>
            <a:xfrm>
              <a:off x="6788476" y="1556792"/>
              <a:ext cx="1959988"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2400" dirty="0">
                <a:solidFill>
                  <a:prstClr val="black"/>
                </a:solidFill>
              </a:endParaRPr>
            </a:p>
          </p:txBody>
        </p:sp>
        <p:sp>
          <p:nvSpPr>
            <p:cNvPr id="41" name="Abgerundetes Rechteck 40"/>
            <p:cNvSpPr/>
            <p:nvPr/>
          </p:nvSpPr>
          <p:spPr>
            <a:xfrm>
              <a:off x="6960505" y="4383340"/>
              <a:ext cx="1643943" cy="2697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Fachschaften</a:t>
              </a:r>
              <a:endParaRPr lang="de-DE" sz="1400" dirty="0">
                <a:solidFill>
                  <a:prstClr val="black"/>
                </a:solidFill>
                <a:latin typeface="Arial" panose="020B0604020202020204" pitchFamily="34" charset="0"/>
                <a:cs typeface="Arial" panose="020B0604020202020204" pitchFamily="34" charset="0"/>
              </a:endParaRPr>
            </a:p>
          </p:txBody>
        </p:sp>
        <p:sp>
          <p:nvSpPr>
            <p:cNvPr id="45" name="Abgerundetes Rechteck 44"/>
            <p:cNvSpPr/>
            <p:nvPr/>
          </p:nvSpPr>
          <p:spPr>
            <a:xfrm>
              <a:off x="7033830" y="2060848"/>
              <a:ext cx="1368152" cy="361068"/>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de-DE" sz="1500" dirty="0">
                  <a:solidFill>
                    <a:prstClr val="black"/>
                  </a:solidFill>
                  <a:latin typeface="Arial" panose="020B0604020202020204" pitchFamily="34" charset="0"/>
                  <a:cs typeface="Arial" panose="020B0604020202020204" pitchFamily="34" charset="0"/>
                </a:rPr>
                <a:t>Fachschaften</a:t>
              </a:r>
            </a:p>
          </p:txBody>
        </p:sp>
        <p:sp>
          <p:nvSpPr>
            <p:cNvPr id="47" name="Textfeld 46"/>
            <p:cNvSpPr txBox="1"/>
            <p:nvPr/>
          </p:nvSpPr>
          <p:spPr>
            <a:xfrm>
              <a:off x="6759356" y="2708920"/>
              <a:ext cx="19171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4400"/>
              <a:r>
                <a:rPr lang="de-DE" sz="1400" dirty="0">
                  <a:solidFill>
                    <a:prstClr val="black"/>
                  </a:solidFill>
                  <a:ea typeface="+mn-ea"/>
                  <a:cs typeface="Arial" panose="020B0604020202020204" pitchFamily="34" charset="0"/>
                </a:rPr>
                <a:t>Weitergabe</a:t>
              </a:r>
              <a:r>
                <a:rPr lang="de-DE" sz="1400" dirty="0" smtClean="0">
                  <a:solidFill>
                    <a:prstClr val="black"/>
                  </a:solidFill>
                  <a:ea typeface="+mn-ea"/>
                  <a:cs typeface="Arial" panose="020B0604020202020204" pitchFamily="34" charset="0"/>
                </a:rPr>
                <a:t>,</a:t>
              </a:r>
            </a:p>
            <a:p>
              <a:pPr algn="ctr" defTabSz="914400"/>
              <a:r>
                <a:rPr lang="de-DE" sz="1400" dirty="0">
                  <a:solidFill>
                    <a:prstClr val="black"/>
                  </a:solidFill>
                  <a:ea typeface="+mn-ea"/>
                  <a:cs typeface="Arial" panose="020B0604020202020204" pitchFamily="34" charset="0"/>
                </a:rPr>
                <a:t>Diskussion</a:t>
              </a:r>
            </a:p>
          </p:txBody>
        </p:sp>
      </p:grpSp>
      <p:grpSp>
        <p:nvGrpSpPr>
          <p:cNvPr id="2" name="Gruppieren 1"/>
          <p:cNvGrpSpPr/>
          <p:nvPr/>
        </p:nvGrpSpPr>
        <p:grpSpPr>
          <a:xfrm>
            <a:off x="344718" y="2761184"/>
            <a:ext cx="1928952" cy="2324000"/>
            <a:chOff x="539552" y="1556792"/>
            <a:chExt cx="1959988" cy="3528392"/>
          </a:xfrm>
        </p:grpSpPr>
        <p:sp>
          <p:nvSpPr>
            <p:cNvPr id="3" name="Eine Ecke des Rechtecks schneiden 2"/>
            <p:cNvSpPr/>
            <p:nvPr/>
          </p:nvSpPr>
          <p:spPr>
            <a:xfrm>
              <a:off x="539552" y="1556792"/>
              <a:ext cx="1959988"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2400" dirty="0">
                <a:solidFill>
                  <a:prstClr val="black"/>
                </a:solidFill>
              </a:endParaRPr>
            </a:p>
          </p:txBody>
        </p:sp>
        <p:sp>
          <p:nvSpPr>
            <p:cNvPr id="4" name="Abgerundetes Rechteck 3"/>
            <p:cNvSpPr/>
            <p:nvPr/>
          </p:nvSpPr>
          <p:spPr>
            <a:xfrm>
              <a:off x="827584" y="4437112"/>
              <a:ext cx="1311916" cy="2713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de-DE" sz="1600" dirty="0" smtClean="0">
                  <a:solidFill>
                    <a:prstClr val="black"/>
                  </a:solidFill>
                  <a:latin typeface="Arial" panose="020B0604020202020204" pitchFamily="34" charset="0"/>
                  <a:cs typeface="Arial" panose="020B0604020202020204" pitchFamily="34" charset="0"/>
                </a:rPr>
                <a:t>RPen, SSÄ</a:t>
              </a:r>
              <a:endParaRPr lang="de-DE" sz="1600" dirty="0">
                <a:solidFill>
                  <a:prstClr val="black"/>
                </a:solidFill>
                <a:latin typeface="Arial" panose="020B0604020202020204" pitchFamily="34" charset="0"/>
                <a:cs typeface="Arial" panose="020B0604020202020204" pitchFamily="34" charset="0"/>
              </a:endParaRPr>
            </a:p>
          </p:txBody>
        </p:sp>
        <p:sp>
          <p:nvSpPr>
            <p:cNvPr id="42" name="Abgerundetes Rechteck 41"/>
            <p:cNvSpPr/>
            <p:nvPr/>
          </p:nvSpPr>
          <p:spPr>
            <a:xfrm>
              <a:off x="814026" y="2060848"/>
              <a:ext cx="1368152" cy="309762"/>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de-DE" sz="1600" dirty="0" smtClean="0">
                  <a:solidFill>
                    <a:prstClr val="black"/>
                  </a:solidFill>
                  <a:latin typeface="Arial" panose="020B0604020202020204" pitchFamily="34" charset="0"/>
                  <a:cs typeface="Arial" panose="020B0604020202020204" pitchFamily="34" charset="0"/>
                </a:rPr>
                <a:t>Schulleitung</a:t>
              </a:r>
              <a:endParaRPr lang="de-DE" sz="2400" dirty="0">
                <a:solidFill>
                  <a:prstClr val="black"/>
                </a:solidFill>
                <a:latin typeface="Arial" panose="020B0604020202020204" pitchFamily="34" charset="0"/>
                <a:cs typeface="Arial" panose="020B0604020202020204" pitchFamily="34" charset="0"/>
              </a:endParaRPr>
            </a:p>
          </p:txBody>
        </p:sp>
        <p:sp>
          <p:nvSpPr>
            <p:cNvPr id="48" name="Textfeld 47"/>
            <p:cNvSpPr txBox="1"/>
            <p:nvPr/>
          </p:nvSpPr>
          <p:spPr>
            <a:xfrm>
              <a:off x="539552" y="2780928"/>
              <a:ext cx="19171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4400"/>
              <a:r>
                <a:rPr lang="de-DE" sz="1400" dirty="0">
                  <a:solidFill>
                    <a:prstClr val="black"/>
                  </a:solidFill>
                  <a:ea typeface="+mn-ea"/>
                  <a:cs typeface="Arial" panose="020B0604020202020204" pitchFamily="34" charset="0"/>
                </a:rPr>
                <a:t>Intention</a:t>
              </a:r>
              <a:r>
                <a:rPr lang="de-DE" sz="1300" dirty="0" smtClean="0">
                  <a:solidFill>
                    <a:prstClr val="black"/>
                  </a:solidFill>
                  <a:ea typeface="+mn-ea"/>
                  <a:cs typeface="Arial" panose="020B0604020202020204" pitchFamily="34" charset="0"/>
                </a:rPr>
                <a:t>, </a:t>
              </a:r>
              <a:r>
                <a:rPr lang="de-DE" sz="1400" dirty="0">
                  <a:solidFill>
                    <a:prstClr val="black"/>
                  </a:solidFill>
                  <a:ea typeface="+mn-ea"/>
                  <a:cs typeface="Arial" panose="020B0604020202020204" pitchFamily="34" charset="0"/>
                </a:rPr>
                <a:t>Implementierungs-konzept</a:t>
              </a:r>
            </a:p>
          </p:txBody>
        </p:sp>
      </p:grpSp>
      <p:sp>
        <p:nvSpPr>
          <p:cNvPr id="7" name="Ellipse 6"/>
          <p:cNvSpPr/>
          <p:nvPr/>
        </p:nvSpPr>
        <p:spPr>
          <a:xfrm>
            <a:off x="1151119" y="5183738"/>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1</a:t>
            </a:r>
            <a:endParaRPr lang="de-DE" sz="1400" dirty="0">
              <a:solidFill>
                <a:prstClr val="black"/>
              </a:solidFill>
              <a:latin typeface="Arial" panose="020B0604020202020204" pitchFamily="34" charset="0"/>
              <a:cs typeface="Arial" panose="020B0604020202020204" pitchFamily="34" charset="0"/>
            </a:endParaRPr>
          </a:p>
        </p:txBody>
      </p:sp>
      <p:sp>
        <p:nvSpPr>
          <p:cNvPr id="49" name="Ellipse 48"/>
          <p:cNvSpPr/>
          <p:nvPr/>
        </p:nvSpPr>
        <p:spPr>
          <a:xfrm>
            <a:off x="3308418" y="5183738"/>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2</a:t>
            </a:r>
            <a:endParaRPr lang="de-DE" sz="1400" dirty="0">
              <a:solidFill>
                <a:prstClr val="black"/>
              </a:solidFill>
              <a:latin typeface="Arial" panose="020B0604020202020204" pitchFamily="34" charset="0"/>
              <a:cs typeface="Arial" panose="020B0604020202020204" pitchFamily="34" charset="0"/>
            </a:endParaRPr>
          </a:p>
        </p:txBody>
      </p:sp>
      <p:sp>
        <p:nvSpPr>
          <p:cNvPr id="50" name="Ellipse 49"/>
          <p:cNvSpPr/>
          <p:nvPr/>
        </p:nvSpPr>
        <p:spPr>
          <a:xfrm>
            <a:off x="5372475" y="5176017"/>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3</a:t>
            </a:r>
            <a:endParaRPr lang="de-DE" sz="1400" dirty="0">
              <a:solidFill>
                <a:prstClr val="black"/>
              </a:solidFill>
              <a:latin typeface="Arial" panose="020B0604020202020204" pitchFamily="34" charset="0"/>
              <a:cs typeface="Arial" panose="020B0604020202020204" pitchFamily="34" charset="0"/>
            </a:endParaRPr>
          </a:p>
        </p:txBody>
      </p:sp>
      <p:sp>
        <p:nvSpPr>
          <p:cNvPr id="51" name="Ellipse 50"/>
          <p:cNvSpPr/>
          <p:nvPr/>
        </p:nvSpPr>
        <p:spPr>
          <a:xfrm>
            <a:off x="7426739" y="5174680"/>
            <a:ext cx="316150" cy="3161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4</a:t>
            </a:r>
            <a:endParaRPr lang="de-DE" sz="1400" dirty="0">
              <a:solidFill>
                <a:prstClr val="black"/>
              </a:solidFill>
              <a:latin typeface="Arial" panose="020B0604020202020204" pitchFamily="34" charset="0"/>
              <a:cs typeface="Arial" panose="020B0604020202020204" pitchFamily="34" charset="0"/>
            </a:endParaRPr>
          </a:p>
        </p:txBody>
      </p:sp>
      <p:sp>
        <p:nvSpPr>
          <p:cNvPr id="26" name="Textfeld 25"/>
          <p:cNvSpPr txBox="1"/>
          <p:nvPr/>
        </p:nvSpPr>
        <p:spPr>
          <a:xfrm>
            <a:off x="251520" y="6309320"/>
            <a:ext cx="504056" cy="261610"/>
          </a:xfrm>
          <a:prstGeom prst="rect">
            <a:avLst/>
          </a:prstGeom>
          <a:noFill/>
        </p:spPr>
        <p:txBody>
          <a:bodyPr wrap="square" rtlCol="0">
            <a:spAutoFit/>
          </a:bodyPr>
          <a:lstStyle/>
          <a:p>
            <a:pPr defTabSz="914400"/>
            <a:fld id="{5615D942-1958-164E-9344-79261E711423}" type="slidenum">
              <a:rPr lang="de-DE" sz="1100" smtClean="0">
                <a:solidFill>
                  <a:prstClr val="black"/>
                </a:solidFill>
                <a:ea typeface="+mn-ea"/>
                <a:cs typeface="Arial" panose="020B0604020202020204" pitchFamily="34" charset="0"/>
              </a:rPr>
              <a:pPr defTabSz="914400"/>
              <a:t>4</a:t>
            </a:fld>
            <a:endParaRPr lang="de-DE" sz="1100" dirty="0">
              <a:solidFill>
                <a:prstClr val="black"/>
              </a:solidFill>
              <a:ea typeface="+mn-ea"/>
              <a:cs typeface="Arial" panose="020B0604020202020204" pitchFamily="34" charset="0"/>
            </a:endParaRPr>
          </a:p>
        </p:txBody>
      </p:sp>
      <p:grpSp>
        <p:nvGrpSpPr>
          <p:cNvPr id="8" name="Gruppieren 7"/>
          <p:cNvGrpSpPr/>
          <p:nvPr/>
        </p:nvGrpSpPr>
        <p:grpSpPr>
          <a:xfrm>
            <a:off x="4671125" y="1988840"/>
            <a:ext cx="1989108" cy="3096344"/>
            <a:chOff x="4671124" y="1556792"/>
            <a:chExt cx="2018177" cy="3528392"/>
          </a:xfrm>
        </p:grpSpPr>
        <p:sp>
          <p:nvSpPr>
            <p:cNvPr id="37" name="Eine Ecke des Rechtecks schneiden 36"/>
            <p:cNvSpPr/>
            <p:nvPr/>
          </p:nvSpPr>
          <p:spPr>
            <a:xfrm>
              <a:off x="4716015" y="1556792"/>
              <a:ext cx="1973286" cy="3528392"/>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2400" dirty="0">
                <a:solidFill>
                  <a:prstClr val="black"/>
                </a:solidFill>
              </a:endParaRPr>
            </a:p>
          </p:txBody>
        </p:sp>
        <p:sp>
          <p:nvSpPr>
            <p:cNvPr id="44" name="Abgerundetes Rechteck 43"/>
            <p:cNvSpPr/>
            <p:nvPr/>
          </p:nvSpPr>
          <p:spPr>
            <a:xfrm>
              <a:off x="4945598" y="2086694"/>
              <a:ext cx="1368152" cy="334194"/>
            </a:xfrm>
            <a:prstGeom prst="roundRect">
              <a:avLst/>
            </a:prstGeom>
            <a:solidFill>
              <a:srgbClr val="FFFFC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de-DE" sz="1600" dirty="0">
                  <a:solidFill>
                    <a:prstClr val="black"/>
                  </a:solidFill>
                  <a:latin typeface="Arial" panose="020B0604020202020204" pitchFamily="34" charset="0"/>
                  <a:cs typeface="Arial" panose="020B0604020202020204" pitchFamily="34" charset="0"/>
                </a:rPr>
                <a:t>Lehrkräfte</a:t>
              </a:r>
            </a:p>
          </p:txBody>
        </p:sp>
        <p:sp>
          <p:nvSpPr>
            <p:cNvPr id="46" name="Textfeld 45"/>
            <p:cNvSpPr txBox="1"/>
            <p:nvPr/>
          </p:nvSpPr>
          <p:spPr>
            <a:xfrm>
              <a:off x="4671124" y="2761183"/>
              <a:ext cx="1917100"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4400"/>
              <a:r>
                <a:rPr lang="de-DE" sz="1400" dirty="0">
                  <a:solidFill>
                    <a:prstClr val="black"/>
                  </a:solidFill>
                  <a:ea typeface="+mn-ea"/>
                  <a:cs typeface="Arial" panose="020B0604020202020204" pitchFamily="34" charset="0"/>
                </a:rPr>
                <a:t>Fachfortbildungen</a:t>
              </a:r>
            </a:p>
          </p:txBody>
        </p:sp>
        <p:sp>
          <p:nvSpPr>
            <p:cNvPr id="27" name="Abgerundetes Rechteck 26"/>
            <p:cNvSpPr/>
            <p:nvPr/>
          </p:nvSpPr>
          <p:spPr>
            <a:xfrm>
              <a:off x="4860032" y="4149080"/>
              <a:ext cx="1800200"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de-DE" sz="1400" dirty="0" smtClean="0">
                  <a:solidFill>
                    <a:prstClr val="black"/>
                  </a:solidFill>
                  <a:latin typeface="Arial" panose="020B0604020202020204" pitchFamily="34" charset="0"/>
                  <a:cs typeface="Arial" panose="020B0604020202020204" pitchFamily="34" charset="0"/>
                </a:rPr>
                <a:t>Fachberater/innen Unterricht</a:t>
              </a:r>
              <a:endParaRPr lang="de-DE" sz="1400"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7239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smtClean="0">
                <a:effectLst/>
                <a:latin typeface="Arial" panose="020B0604020202020204" pitchFamily="34" charset="0"/>
                <a:cs typeface="Arial" panose="020B0604020202020204" pitchFamily="34" charset="0"/>
              </a:rPr>
              <a:t>Osterhammel/</a:t>
            </a:r>
            <a:r>
              <a:rPr lang="de-DE" b="0" dirty="0" err="1" smtClean="0">
                <a:effectLst/>
                <a:latin typeface="Arial" panose="020B0604020202020204" pitchFamily="34" charset="0"/>
                <a:cs typeface="Arial" panose="020B0604020202020204" pitchFamily="34" charset="0"/>
              </a:rPr>
              <a:t>Petersson</a:t>
            </a:r>
            <a:r>
              <a:rPr lang="de-DE" b="0" dirty="0" smtClean="0">
                <a:effectLst/>
                <a:latin typeface="Arial" panose="020B0604020202020204" pitchFamily="34" charset="0"/>
                <a:cs typeface="Arial" panose="020B0604020202020204" pitchFamily="34" charset="0"/>
              </a:rPr>
              <a:t> (2003)</a:t>
            </a:r>
            <a:endParaRPr lang="de-DE" b="0" dirty="0">
              <a:effectLst/>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a:t>
            </a:r>
          </a:p>
          <a:p>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Die erste dieser Formen war die – anfangs zumeist zwangsweise – Zusammenfassung kleinerer politischer Einheiten zu einem </a:t>
            </a:r>
            <a:r>
              <a:rPr lang="de-DE" sz="2000" i="1" dirty="0" smtClean="0">
                <a:effectLst/>
                <a:latin typeface="Arial" panose="020B0604020202020204" pitchFamily="34" charset="0"/>
                <a:cs typeface="Arial" panose="020B0604020202020204" pitchFamily="34" charset="0"/>
              </a:rPr>
              <a:t>Großreich</a:t>
            </a:r>
            <a:r>
              <a:rPr lang="de-DE" sz="2000" dirty="0" smtClean="0">
                <a:latin typeface="Arial" panose="020B0604020202020204" pitchFamily="34" charset="0"/>
                <a:cs typeface="Arial" panose="020B0604020202020204" pitchFamily="34" charset="0"/>
              </a:rPr>
              <a:t>…, das gekennzeichnet war durch </a:t>
            </a:r>
          </a:p>
          <a:p>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(a) eine gesamtimperiale Herrschaftshierarchie, oft mit einen Monarchen (Kaiser) an der Spitze</a:t>
            </a:r>
          </a:p>
          <a:p>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(b) durch einen großräumig einsetzbaren Militärapparat</a:t>
            </a:r>
          </a:p>
          <a:p>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(c) durch den symbolisch bekräftigten Anspruch der Reichszentrale, zugleich der Mittelpunkt aller bekannten Zivilisation zu sein.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	(Osterhammel/</a:t>
            </a:r>
            <a:r>
              <a:rPr lang="de-DE" sz="2000" dirty="0" err="1" smtClean="0">
                <a:latin typeface="Arial" panose="020B0604020202020204" pitchFamily="34" charset="0"/>
                <a:cs typeface="Arial" panose="020B0604020202020204" pitchFamily="34" charset="0"/>
              </a:rPr>
              <a:t>Petersson</a:t>
            </a:r>
            <a:r>
              <a:rPr lang="de-DE" sz="2000" dirty="0" smtClean="0">
                <a:latin typeface="Arial" panose="020B0604020202020204" pitchFamily="34" charset="0"/>
                <a:cs typeface="Arial" panose="020B0604020202020204" pitchFamily="34" charset="0"/>
              </a:rPr>
              <a:t> 2003, S. 27f.)</a:t>
            </a:r>
          </a:p>
          <a:p>
            <a:r>
              <a:rPr lang="de-D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9164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190500"/>
            <a:ext cx="8229600" cy="1312863"/>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000" smtClean="0">
                <a:latin typeface="Arial" panose="020B0604020202020204" pitchFamily="34" charset="0"/>
              </a:rPr>
              <a:t>Kürzungen durch Perspektivierung</a:t>
            </a:r>
          </a:p>
        </p:txBody>
      </p:sp>
      <p:sp>
        <p:nvSpPr>
          <p:cNvPr id="38914" name="Rectangle 2"/>
          <p:cNvSpPr>
            <a:spLocks noGrp="1" noChangeArrowheads="1"/>
          </p:cNvSpPr>
          <p:nvPr>
            <p:ph type="body" idx="4294967295"/>
          </p:nvPr>
        </p:nvSpPr>
        <p:spPr>
          <a:xfrm>
            <a:off x="457200" y="1600200"/>
            <a:ext cx="8229600" cy="4525963"/>
          </a:xfrm>
        </p:spPr>
        <p:txBody>
          <a:bodyPr/>
          <a:lstStyle/>
          <a:p>
            <a:pPr marL="341313" indent="-333375" eaLnBrk="1" hangingPunct="1">
              <a:spcBef>
                <a:spcPts val="700"/>
              </a:spcBef>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2800" dirty="0" smtClean="0">
              <a:latin typeface="Arial" panose="020B0604020202020204" pitchFamily="34" charset="0"/>
            </a:endParaRP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Steinzeit: Vergleich mit dem Alten Ägypten (zeitlich flexibel) statt chronologisch-genetisch</a:t>
            </a: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Athen: Lebensformen – Demokratie</a:t>
            </a: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Rom: Expansion, Alterität, Integration, Romanisierung</a:t>
            </a:r>
          </a:p>
          <a:p>
            <a:pPr marL="341313" indent="-333375" eaLnBrk="1" hangingPunct="1">
              <a:spcBef>
                <a:spcPts val="7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sz="2800" dirty="0" smtClean="0">
                <a:latin typeface="Arial" panose="020B0604020202020204" pitchFamily="34" charset="0"/>
              </a:rPr>
              <a:t>Spätantike: Erneuerung der Reichsidee, Teilung der Mittelmeerwelt, Imperium und Religion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8913"/>
                                        </p:tgtEl>
                                        <p:attrNameLst>
                                          <p:attrName>style.visibility</p:attrName>
                                        </p:attrNameLst>
                                      </p:cBhvr>
                                      <p:to>
                                        <p:strVal val="visible"/>
                                      </p:to>
                                    </p:set>
                                    <p:animEffect transition="in" filter="blinds(horizontal)">
                                      <p:cBhvr additive="repl">
                                        <p:cTn id="7" dur="500"/>
                                        <p:tgtEl>
                                          <p:spTgt spid="38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8914">
                                            <p:txEl>
                                              <p:pRg st="2" end="2"/>
                                            </p:txEl>
                                          </p:spTgt>
                                        </p:tgtEl>
                                        <p:attrNameLst>
                                          <p:attrName>style.visibility</p:attrName>
                                        </p:attrNameLst>
                                      </p:cBhvr>
                                      <p:to>
                                        <p:strVal val="visible"/>
                                      </p:to>
                                    </p:set>
                                    <p:animEffect transition="in" filter="blinds(horizontal)">
                                      <p:cBhvr additive="repl">
                                        <p:cTn id="12" dur="500"/>
                                        <p:tgtEl>
                                          <p:spTgt spid="389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8914">
                                            <p:txEl>
                                              <p:pRg st="3" end="3"/>
                                            </p:txEl>
                                          </p:spTgt>
                                        </p:tgtEl>
                                        <p:attrNameLst>
                                          <p:attrName>style.visibility</p:attrName>
                                        </p:attrNameLst>
                                      </p:cBhvr>
                                      <p:to>
                                        <p:strVal val="visible"/>
                                      </p:to>
                                    </p:set>
                                    <p:animEffect transition="in" filter="blinds(horizontal)">
                                      <p:cBhvr additive="repl">
                                        <p:cTn id="17" dur="500"/>
                                        <p:tgtEl>
                                          <p:spTgt spid="389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8914">
                                            <p:txEl>
                                              <p:pRg st="4" end="4"/>
                                            </p:txEl>
                                          </p:spTgt>
                                        </p:tgtEl>
                                        <p:attrNameLst>
                                          <p:attrName>style.visibility</p:attrName>
                                        </p:attrNameLst>
                                      </p:cBhvr>
                                      <p:to>
                                        <p:strVal val="visible"/>
                                      </p:to>
                                    </p:set>
                                    <p:animEffect transition="in" filter="blinds(horizontal)">
                                      <p:cBhvr additive="repl">
                                        <p:cTn id="22" dur="500"/>
                                        <p:tgtEl>
                                          <p:spTgt spid="3891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8914">
                                            <p:txEl>
                                              <p:pRg st="5" end="5"/>
                                            </p:txEl>
                                          </p:spTgt>
                                        </p:tgtEl>
                                        <p:attrNameLst>
                                          <p:attrName>style.visibility</p:attrName>
                                        </p:attrNameLst>
                                      </p:cBhvr>
                                      <p:to>
                                        <p:strVal val="visible"/>
                                      </p:to>
                                    </p:set>
                                    <p:animEffect transition="in" filter="blinds(horizontal)">
                                      <p:cBhvr additive="repl">
                                        <p:cTn id="27" dur="500"/>
                                        <p:tgtEl>
                                          <p:spTgt spid="38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Fenster zur Welt: Typus 1</a:t>
            </a:r>
          </a:p>
        </p:txBody>
      </p:sp>
      <p:sp>
        <p:nvSpPr>
          <p:cNvPr id="40962" name="Rectangle 2"/>
          <p:cNvSpPr>
            <a:spLocks noGrp="1" noChangeArrowheads="1"/>
          </p:cNvSpPr>
          <p:nvPr>
            <p:ph type="body" idx="4294967295"/>
          </p:nvPr>
        </p:nvSpPr>
        <p:spPr>
          <a:xfrm>
            <a:off x="457200" y="1600200"/>
            <a:ext cx="8229600" cy="4953000"/>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Vergleichsgeschichtliche Perspektive</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Ergänzung der europäischen Perspektive durch Blick auf außereuropäische Kulturen</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Schärferes Wahrnehmen von europäischen </a:t>
            </a:r>
            <a:r>
              <a:rPr lang="de-DE" altLang="de-DE" sz="2800" u="sng" dirty="0" smtClean="0">
                <a:latin typeface="Arial" panose="020B0604020202020204" pitchFamily="34" charset="0"/>
              </a:rPr>
              <a:t>und</a:t>
            </a:r>
            <a:r>
              <a:rPr lang="de-DE" altLang="de-DE" sz="2800" dirty="0" smtClean="0">
                <a:latin typeface="Arial" panose="020B0604020202020204" pitchFamily="34" charset="0"/>
              </a:rPr>
              <a:t> außereuropäischen Sachverhalten durch:</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Analogie</a:t>
            </a:r>
          </a:p>
          <a:p>
            <a:pPr marL="733425" lvl="1" indent="-276225" eaLnBrk="1" hangingPunct="1">
              <a:lnSpc>
                <a:spcPct val="90000"/>
              </a:lnSpc>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dirty="0" smtClean="0">
                <a:latin typeface="Arial" panose="020B0604020202020204" pitchFamily="34" charset="0"/>
              </a:rPr>
              <a:t>Kontrast</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Möglichkeit zur Thematisierung von Herkunftsgeschichte(n)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Fenster zur Welt: Typus 2</a:t>
            </a:r>
          </a:p>
        </p:txBody>
      </p:sp>
      <p:sp>
        <p:nvSpPr>
          <p:cNvPr id="40962" name="Rectangle 2"/>
          <p:cNvSpPr>
            <a:spLocks noGrp="1" noChangeArrowheads="1"/>
          </p:cNvSpPr>
          <p:nvPr>
            <p:ph type="body" idx="4294967295"/>
          </p:nvPr>
        </p:nvSpPr>
        <p:spPr>
          <a:xfrm>
            <a:off x="457200" y="1600200"/>
            <a:ext cx="8229600" cy="4953000"/>
          </a:xfrm>
        </p:spPr>
        <p:txBody>
          <a:bodyPr/>
          <a:lstStyle/>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800" dirty="0" smtClean="0">
              <a:latin typeface="Arial" panose="020B0604020202020204" pitchFamily="34" charset="0"/>
            </a:endParaRP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Beziehungsgeschichtliche Perspektive</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Vorformen globaler Vernetzung in der Geschichte</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Imperien: z.B. Rom oder China</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Religionen: z.B. Christentum oder Islam</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Handelswege: z.B. Seidenstraße</a:t>
            </a:r>
          </a:p>
          <a:p>
            <a:pPr marL="333375" indent="-333375" eaLnBrk="1" hangingPunct="1">
              <a:lnSpc>
                <a:spcPct val="90000"/>
              </a:lnSpc>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Stationen wachsender globaler Vernetzung</a:t>
            </a:r>
          </a:p>
        </p:txBody>
      </p:sp>
    </p:spTree>
    <p:extLst>
      <p:ext uri="{BB962C8B-B14F-4D97-AF65-F5344CB8AC3E}">
        <p14:creationId xmlns:p14="http://schemas.microsoft.com/office/powerpoint/2010/main" val="9115667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John Darwin (2010)</a:t>
            </a:r>
          </a:p>
        </p:txBody>
      </p:sp>
      <p:sp>
        <p:nvSpPr>
          <p:cNvPr id="43010" name="Rectangle 2"/>
          <p:cNvSpPr>
            <a:spLocks noGrp="1" noChangeArrowheads="1"/>
          </p:cNvSpPr>
          <p:nvPr>
            <p:ph type="body" idx="4294967295"/>
          </p:nvPr>
        </p:nvSpPr>
        <p:spPr>
          <a:xfrm>
            <a:off x="457200" y="1600200"/>
            <a:ext cx="8229600" cy="4525963"/>
          </a:xfrm>
        </p:spPr>
        <p:txBody>
          <a:bodyPr/>
          <a:lstStyle/>
          <a:p>
            <a:pPr indent="-333375" eaLnBrk="1" hangingPunct="1">
              <a:lnSpc>
                <a:spcPct val="90000"/>
              </a:lnSpc>
              <a:spcBef>
                <a:spcPts val="700"/>
              </a:spcBef>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sz="2800" smtClean="0">
                <a:ea typeface="宋体" panose="02010600030101010101" pitchFamily="2" charset="-122"/>
              </a:rPr>
              <a:t>	</a:t>
            </a:r>
            <a:r>
              <a:rPr lang="de-DE" altLang="de-DE" sz="2800" smtClean="0">
                <a:latin typeface="Arial" panose="020B0604020202020204" pitchFamily="34" charset="0"/>
                <a:ea typeface="宋体" panose="02010600030101010101" pitchFamily="2" charset="-122"/>
              </a:rPr>
              <a:t>„Das Gravitationszentrum der modernen Weltgeschichte lag in Eurasien […]. China, das Reich des Islam in Mitteleurasien und Europa hatten jeweils einen hohen Grad an soziopolitischer Organisation und materieller Kultur erworben. […] Unter diesen drei großen Zivilisationsräumen war das Europa des 15. Jahrhunderts in vielerlei Hinsicht der Emporkömmling.“ </a:t>
            </a:r>
          </a:p>
          <a:p>
            <a:pPr indent="-333375" eaLnBrk="1" hangingPunct="1">
              <a:lnSpc>
                <a:spcPct val="90000"/>
              </a:lnSpc>
              <a:spcBef>
                <a:spcPts val="450"/>
              </a:spcBef>
              <a:buClrTx/>
              <a:buSzPct val="70000"/>
              <a:buFontTx/>
              <a:buNone/>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pPr>
            <a:r>
              <a:rPr lang="de-DE" altLang="de-DE" sz="2800" smtClean="0">
                <a:latin typeface="Arial" panose="020B0604020202020204" pitchFamily="34" charset="0"/>
                <a:ea typeface="宋体" panose="02010600030101010101" pitchFamily="2" charset="-122"/>
              </a:rPr>
              <a:t>	</a:t>
            </a:r>
            <a:r>
              <a:rPr lang="de-DE" altLang="de-DE" sz="1800" smtClean="0">
                <a:latin typeface="Arial" panose="020B0604020202020204" pitchFamily="34" charset="0"/>
                <a:ea typeface="宋体" panose="02010600030101010101" pitchFamily="2" charset="-122"/>
              </a:rPr>
              <a:t>John Darwin, Der imperiale Traum. Die Globalgeschichte großer Reiche 1400-2000. Frankfurt/Main (Campus) 2010, S. 10, 30f., 39.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457200" y="128588"/>
            <a:ext cx="8223250"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Burbank/Cooper 2012</a:t>
            </a:r>
          </a:p>
        </p:txBody>
      </p:sp>
      <p:sp>
        <p:nvSpPr>
          <p:cNvPr id="52226" name="Rectangle 2"/>
          <p:cNvSpPr>
            <a:spLocks noGrp="1" noChangeArrowheads="1"/>
          </p:cNvSpPr>
          <p:nvPr>
            <p:ph type="body" idx="4294967295"/>
          </p:nvPr>
        </p:nvSpPr>
        <p:spPr>
          <a:xfrm>
            <a:off x="457200" y="1600200"/>
            <a:ext cx="8223250" cy="13809663"/>
          </a:xfrm>
        </p:spPr>
        <p:txBody>
          <a:bodyPr/>
          <a:lstStyle/>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4800" dirty="0" smtClean="0"/>
              <a:t>  </a:t>
            </a:r>
            <a:r>
              <a:rPr lang="de-DE" altLang="de-DE"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Wir beginnen mit Rom und China im 3. Jahrhundert v.u.Z. nicht, weil es die ersten Großreiche gewesen wären, sondern weil diese beiden Reiche langlebige Bezugspunkte für spätere Gründer von Imperien wurden. Sowohl Rom als auch China brachten es zu enormer äußerer Größe, integrierten Handel und Produktion in Volkswirtschaften im Weltmaßstab (der Welt, die jedes dieser Reiche schuf). Sie ersannen Institutionen, die staatliche Macht über Jahrhunderte stützten, entwickelten überzeugende  kulturelle Bezugssysteme, um ihren Erfolg zu erklären und zu untermauern, und stellten über lange Zeiträume stillschweigende Zustimmung zur imperialen Macht sicher.</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339725" eaLnBrk="1" hangingPunct="1">
              <a:spcBef>
                <a:spcPts val="3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Jane Burbank/Frederick Cooper, Imperien der Weltgeschichte. Das Repertoire der Macht vom Alten Rom und China bis heute. Frankfurt/Main 2012.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457200" y="128588"/>
            <a:ext cx="8229600"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b="0" smtClean="0">
                <a:latin typeface="Arial" panose="020B0604020202020204" pitchFamily="34" charset="0"/>
              </a:rPr>
              <a:t>Aelius Aristides aus Kleinasien </a:t>
            </a:r>
            <a:br>
              <a:rPr lang="de-DE" altLang="de-DE" b="0" smtClean="0">
                <a:latin typeface="Arial" panose="020B0604020202020204" pitchFamily="34" charset="0"/>
              </a:rPr>
            </a:br>
            <a:r>
              <a:rPr lang="de-DE" altLang="de-DE" b="0" smtClean="0">
                <a:latin typeface="Arial" panose="020B0604020202020204" pitchFamily="34" charset="0"/>
              </a:rPr>
              <a:t>(2. Jahrhundert n.Chr.)</a:t>
            </a:r>
          </a:p>
        </p:txBody>
      </p:sp>
      <p:sp>
        <p:nvSpPr>
          <p:cNvPr id="54274" name="Rectangle 2"/>
          <p:cNvSpPr>
            <a:spLocks noGrp="1" noChangeArrowheads="1"/>
          </p:cNvSpPr>
          <p:nvPr>
            <p:ph type="body" idx="4294967295"/>
          </p:nvPr>
        </p:nvSpPr>
        <p:spPr>
          <a:xfrm>
            <a:off x="457200" y="1600200"/>
            <a:ext cx="8229600" cy="4870450"/>
          </a:xfrm>
        </p:spPr>
        <p:txBody>
          <a:bodyPr/>
          <a:lstStyle/>
          <a:p>
            <a:pPr marL="341313" indent="-333375" eaLnBrk="1" hangingPunct="1">
              <a:lnSpc>
                <a:spcPct val="85000"/>
              </a:lnSpc>
              <a:spcBef>
                <a:spcPts val="900"/>
              </a:spcBef>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sz="3600" dirty="0" smtClean="0">
              <a:latin typeface="Arial" panose="020B0604020202020204" pitchFamily="34" charset="0"/>
            </a:endParaRPr>
          </a:p>
          <a:p>
            <a:pPr marL="341313" indent="-333375" eaLnBrk="1" hangingPunct="1">
              <a:lnSpc>
                <a:spcPct val="85000"/>
              </a:lnSpc>
              <a:spcBef>
                <a:spcPts val="9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dirty="0" smtClean="0">
              <a:latin typeface="Arial" panose="020B0604020202020204" pitchFamily="34" charset="0"/>
            </a:endParaRPr>
          </a:p>
          <a:p>
            <a:pPr marL="341313" indent="-333375" eaLnBrk="1" hangingPunct="1">
              <a:lnSpc>
                <a:spcPct val="85000"/>
              </a:lnSpc>
              <a:spcBef>
                <a:spcPts val="9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dirty="0">
              <a:latin typeface="Arial" panose="020B0604020202020204" pitchFamily="34" charset="0"/>
            </a:endParaRPr>
          </a:p>
          <a:p>
            <a:pPr marL="341313" indent="-333375" eaLnBrk="1" hangingPunct="1">
              <a:lnSpc>
                <a:spcPct val="85000"/>
              </a:lnSpc>
              <a:spcBef>
                <a:spcPts val="900"/>
              </a:spcBef>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„So zahllos sind die Lastschiffe, die hier [in Rom] eintreffen und alle Waren aus allen Ländern befördern, dass die Stadt wie ein gemeinsamer Wirtschaftsplatz der ganzen Welt erscheint. Schiffsladungen aus Indien, sogar aus dem glücklichen Arabien, kann man in Mengen sehen.“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6451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Eurasien: 3 Räume</a:t>
            </a:r>
          </a:p>
        </p:txBody>
      </p:sp>
      <p:sp>
        <p:nvSpPr>
          <p:cNvPr id="64514" name="Rectangle 2"/>
          <p:cNvSpPr>
            <a:spLocks noGrp="1" noChangeArrowheads="1"/>
          </p:cNvSpPr>
          <p:nvPr>
            <p:ph type="body" idx="4294967295"/>
          </p:nvPr>
        </p:nvSpPr>
        <p:spPr>
          <a:xfrm>
            <a:off x="457200" y="1600200"/>
            <a:ext cx="8229600" cy="4525963"/>
          </a:xfrm>
        </p:spPr>
        <p:txBody>
          <a:bodyPr/>
          <a:lstStyle/>
          <a:p>
            <a:pPr marL="341313" indent="-333375" eaLnBrk="1" hangingPunct="1">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dirty="0" smtClean="0">
              <a:latin typeface="Arial" panose="020B0604020202020204" pitchFamily="34" charset="0"/>
            </a:endParaRPr>
          </a:p>
          <a:p>
            <a:pPr marL="341313"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de-DE" altLang="de-DE" dirty="0" smtClean="0">
              <a:latin typeface="Arial" panose="020B0604020202020204" pitchFamily="34" charset="0"/>
            </a:endParaRPr>
          </a:p>
          <a:p>
            <a:pPr marL="341313" indent="-333375" eaLnBrk="1" hangingPunct="1">
              <a:buClr>
                <a:srgbClr val="FFCC00"/>
              </a:buClr>
              <a:buSzPct val="70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„Niedrig geschätzt nehmen Indien, die </a:t>
            </a:r>
            <a:r>
              <a:rPr lang="de-DE" altLang="de-DE" dirty="0" err="1" smtClean="0">
                <a:latin typeface="Arial" panose="020B0604020202020204" pitchFamily="34" charset="0"/>
              </a:rPr>
              <a:t>Serer</a:t>
            </a:r>
            <a:r>
              <a:rPr lang="de-DE" altLang="de-DE" dirty="0" smtClean="0">
                <a:latin typeface="Arial" panose="020B0604020202020204" pitchFamily="34" charset="0"/>
              </a:rPr>
              <a:t> und die arabische Halbinsel jährlich 100 Millionen Sesterzen durch unser Reich ein: So viel kosten uns unser Luxus und unsere Frauen.“</a:t>
            </a:r>
          </a:p>
          <a:p>
            <a:pPr marL="341313" indent="-333375" eaLnBrk="1" hangingPunct="1">
              <a:spcBef>
                <a:spcPts val="500"/>
              </a:spcBef>
              <a:buClrTx/>
              <a:buSzPct val="70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de-DE" altLang="de-DE" dirty="0" smtClean="0">
                <a:latin typeface="Arial" panose="020B0604020202020204" pitchFamily="34" charset="0"/>
              </a:rPr>
              <a:t>	</a:t>
            </a:r>
            <a:r>
              <a:rPr lang="de-DE" altLang="de-DE" sz="2000" dirty="0" smtClean="0">
                <a:latin typeface="Arial" panose="020B0604020202020204" pitchFamily="34" charset="0"/>
              </a:rPr>
              <a:t>aus: Plinius der Ältere, Naturgeschichte XII, 84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Großräumige, subglobale Integration: Fernhandelsnetze</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t>   </a:t>
            </a:r>
          </a:p>
          <a:p>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Handelslinien wie die Seidenstraßen zwischen China und dem Mittelmeerraum schufen nicht selten dauerhafte Verbindungen zwischen weit voneinander entfernten zivilisatorischen Zentren. … Historiker haben erst vor kurzem begonnen, die Mannigfaltigkeit solcher Mobilität in vielen Teilen der Welt zu entdecken. Galten lange Zeit unbewegliche Bauerngesellschaften als die Norm der vormodernen Welt, so findet man heute überall Kontakt, Transfer und Austausch in einem Maße, das selten als marginal betrachtet werden kann.</a:t>
            </a:r>
          </a:p>
          <a:p>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Osterhammel/</a:t>
            </a:r>
            <a:r>
              <a:rPr lang="de-DE" sz="1600" dirty="0" err="1" smtClean="0">
                <a:latin typeface="Arial" panose="020B0604020202020204" pitchFamily="34" charset="0"/>
                <a:cs typeface="Arial" panose="020B0604020202020204" pitchFamily="34" charset="0"/>
              </a:rPr>
              <a:t>Petersson</a:t>
            </a:r>
            <a:r>
              <a:rPr lang="de-DE" sz="1600" dirty="0" smtClean="0">
                <a:latin typeface="Arial" panose="020B0604020202020204" pitchFamily="34" charset="0"/>
                <a:cs typeface="Arial" panose="020B0604020202020204" pitchFamily="34" charset="0"/>
              </a:rPr>
              <a:t> 2003, S. 29</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989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457200" y="128588"/>
            <a:ext cx="8223250"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Burbank/Cooper 2012</a:t>
            </a:r>
          </a:p>
        </p:txBody>
      </p:sp>
      <p:sp>
        <p:nvSpPr>
          <p:cNvPr id="66562" name="Rectangle 2"/>
          <p:cNvSpPr>
            <a:spLocks noGrp="1" noChangeArrowheads="1"/>
          </p:cNvSpPr>
          <p:nvPr>
            <p:ph type="body" idx="4294967295"/>
          </p:nvPr>
        </p:nvSpPr>
        <p:spPr>
          <a:xfrm>
            <a:off x="457200" y="1600200"/>
            <a:ext cx="8223250" cy="6146800"/>
          </a:xfrm>
        </p:spPr>
        <p:txBody>
          <a:bodyPr/>
          <a:lstStyle/>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t>   </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t>  </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a:t>	</a:t>
            </a:r>
            <a:r>
              <a:rPr lang="de-DE" altLang="de-DE" sz="2400" dirty="0" smtClean="0">
                <a:effectLst/>
                <a:latin typeface="Arial" panose="020B0604020202020204" pitchFamily="34" charset="0"/>
              </a:rPr>
              <a:t>Als nächstes betrachten wir Imperien, die versuchten, an Roms Stelle zu rücken – das widerstandsfähige Byzanz, die dynamischen, aber spaltbaren islamischen Kalifate und die kurzlebigen Karolinger. Diese Rivalen errichteten ihre Imperien auf religiösen Fundamenten; ihre jeweilige Geschichte beweist die Möglichkeiten und Grenzen des militanten Monotheismus als Arm staatlicher Macht.</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effectLst/>
                <a:latin typeface="Arial" panose="020B0604020202020204" pitchFamily="34" charset="0"/>
              </a:rPr>
              <a:t>   	</a:t>
            </a:r>
            <a:r>
              <a:rPr lang="de-DE" altLang="de-DE" sz="1600" dirty="0" smtClean="0">
                <a:effectLst/>
                <a:latin typeface="Arial" panose="020B0604020202020204" pitchFamily="34" charset="0"/>
              </a:rPr>
              <a:t>Burbank/Cooper 2012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Genese des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Bildungsplans 2016</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Bildungsplan 2004: </a:t>
            </a:r>
            <a:r>
              <a:rPr lang="de-DE" dirty="0" err="1" smtClean="0">
                <a:latin typeface="Arial" panose="020B0604020202020204" pitchFamily="34" charset="0"/>
                <a:cs typeface="Arial" panose="020B0604020202020204" pitchFamily="34" charset="0"/>
              </a:rPr>
              <a:t>Standardbasierung</a:t>
            </a:r>
            <a:r>
              <a:rPr lang="de-DE" dirty="0" smtClean="0">
                <a:latin typeface="Arial" panose="020B0604020202020204" pitchFamily="34" charset="0"/>
                <a:cs typeface="Arial" panose="020B0604020202020204" pitchFamily="34" charset="0"/>
              </a:rPr>
              <a:t> und Kompetenzorientierung</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Fachdidaktik: Weiterentwicklung der Kompetenzmodelle</a:t>
            </a:r>
          </a:p>
          <a:p>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Fortbildung: ZPG-Prozess seit 2009</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708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Integration:</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Religiöse Ökumene</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a:t>
            </a:r>
          </a:p>
          <a:p>
            <a:endParaRPr lang="de-DE" sz="2800" dirty="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	Das Verbreitungsgebiet von Religionen war in der Regel viel größer als jeder politisch-militärische Verband, der sich in Verbindung mit der betreffenden Religion bildete. Christentum, Islam oder Buddhismus ließen sich in politischen Grenzen nicht einfangen.</a:t>
            </a:r>
          </a:p>
          <a:p>
            <a:r>
              <a:rPr lang="de-DE" sz="2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Osterhammel/</a:t>
            </a:r>
            <a:r>
              <a:rPr lang="de-DE" sz="1800" dirty="0" err="1" smtClean="0">
                <a:latin typeface="Arial" panose="020B0604020202020204" pitchFamily="34" charset="0"/>
                <a:cs typeface="Arial" panose="020B0604020202020204" pitchFamily="34" charset="0"/>
              </a:rPr>
              <a:t>Petersson</a:t>
            </a:r>
            <a:r>
              <a:rPr lang="de-DE" sz="1800" dirty="0" smtClean="0">
                <a:latin typeface="Arial" panose="020B0604020202020204" pitchFamily="34" charset="0"/>
                <a:cs typeface="Arial" panose="020B0604020202020204" pitchFamily="34" charset="0"/>
              </a:rPr>
              <a:t> 2003, S. 28</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05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Großräumige Integration: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Der erste Schub</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Die wichtigste Entwicklung in der ersten Phase war die Entstehung und militärische Ausbreitung einer neuen monotheistischen Religion am Rande der arabischen Wüste. Um 800 … stand ein riesiges Gebiet von Andalusien im Westen bis Samarkand im heutigen Usbekistan unter der Herrschaft muslimischer Militäraristokratien. Trotz politischer Fragmentierung … war der Zusammenhalt der neuen religiösen Ökumene überaus stabil. Mit Ausnahme Spaniens sind alle damals islamisierten Gebiete bis zum heutigen Tage Teil der </a:t>
            </a:r>
            <a:r>
              <a:rPr lang="de-DE" sz="2400" i="1" dirty="0" err="1" smtClean="0">
                <a:latin typeface="Arial" panose="020B0604020202020204" pitchFamily="34" charset="0"/>
                <a:cs typeface="Arial" panose="020B0604020202020204" pitchFamily="34" charset="0"/>
              </a:rPr>
              <a:t>umma</a:t>
            </a:r>
            <a:r>
              <a:rPr lang="de-DE" sz="2400" dirty="0" smtClean="0">
                <a:latin typeface="Arial" panose="020B0604020202020204" pitchFamily="34" charset="0"/>
                <a:cs typeface="Arial" panose="020B0604020202020204" pitchFamily="34" charset="0"/>
              </a:rPr>
              <a:t>, der Gemeinschaft muslimischer Gläubiger, geblieben.</a:t>
            </a:r>
          </a:p>
          <a:p>
            <a:r>
              <a:rPr lang="de-DE" sz="24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Osterhammel/</a:t>
            </a:r>
            <a:r>
              <a:rPr lang="de-DE" sz="1600" dirty="0" err="1" smtClean="0">
                <a:latin typeface="Arial" panose="020B0604020202020204" pitchFamily="34" charset="0"/>
                <a:cs typeface="Arial" panose="020B0604020202020204" pitchFamily="34" charset="0"/>
              </a:rPr>
              <a:t>Petersson</a:t>
            </a:r>
            <a:r>
              <a:rPr lang="de-DE" sz="1600" dirty="0" smtClean="0">
                <a:latin typeface="Arial" panose="020B0604020202020204" pitchFamily="34" charset="0"/>
                <a:cs typeface="Arial" panose="020B0604020202020204" pitchFamily="34" charset="0"/>
              </a:rPr>
              <a:t> 2003, S. 30f.</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14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Arial" panose="020B0604020202020204" pitchFamily="34" charset="0"/>
                <a:cs typeface="Arial" panose="020B0604020202020204" pitchFamily="34" charset="0"/>
              </a:rPr>
              <a:t>Großräumige Integration: </a:t>
            </a:r>
            <a:r>
              <a:rPr lang="de-DE" sz="4000" dirty="0">
                <a:latin typeface="Arial" panose="020B0604020202020204" pitchFamily="34" charset="0"/>
                <a:cs typeface="Arial" panose="020B0604020202020204" pitchFamily="34" charset="0"/>
              </a:rPr>
              <a:t/>
            </a:r>
            <a:br>
              <a:rPr lang="de-DE" sz="4000" dirty="0">
                <a:latin typeface="Arial" panose="020B0604020202020204" pitchFamily="34" charset="0"/>
                <a:cs typeface="Arial" panose="020B0604020202020204" pitchFamily="34" charset="0"/>
              </a:rPr>
            </a:br>
            <a:r>
              <a:rPr lang="de-DE" sz="4000" dirty="0" smtClean="0">
                <a:latin typeface="Arial" panose="020B0604020202020204" pitchFamily="34" charset="0"/>
                <a:cs typeface="Arial" panose="020B0604020202020204" pitchFamily="34" charset="0"/>
              </a:rPr>
              <a:t>Der zweite Schu</a:t>
            </a:r>
            <a:r>
              <a:rPr lang="de-DE" sz="4000" dirty="0">
                <a:latin typeface="Arial" panose="020B0604020202020204" pitchFamily="34" charset="0"/>
                <a:cs typeface="Arial" panose="020B0604020202020204" pitchFamily="34" charset="0"/>
              </a:rPr>
              <a:t>b</a:t>
            </a: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Der zweite mittelalterliche Schub großräumiger Integration war keine bloße Wiederholung des ersten. … Durch </a:t>
            </a:r>
            <a:r>
              <a:rPr lang="de-DE" dirty="0" err="1" smtClean="0">
                <a:latin typeface="Arial" panose="020B0604020202020204" pitchFamily="34" charset="0"/>
                <a:cs typeface="Arial" panose="020B0604020202020204" pitchFamily="34" charset="0"/>
              </a:rPr>
              <a:t>Dschingis</a:t>
            </a:r>
            <a:r>
              <a:rPr lang="de-DE" dirty="0" smtClean="0">
                <a:latin typeface="Arial" panose="020B0604020202020204" pitchFamily="34" charset="0"/>
                <a:cs typeface="Arial" panose="020B0604020202020204" pitchFamily="34" charset="0"/>
              </a:rPr>
              <a:t> Khan … entstand nach 1259 immerhin so etwas wie ein lockerer imperialer Verbund, dessen langsamer Niedergang erst mit der Vertreibung der Mongolen aus China 1368 begann.</a:t>
            </a:r>
          </a:p>
          <a:p>
            <a:r>
              <a:rPr lang="de-DE" dirty="0" smtClean="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Osterhammel/</a:t>
            </a:r>
            <a:r>
              <a:rPr lang="de-DE" sz="2000" dirty="0" err="1" smtClean="0">
                <a:latin typeface="Arial" panose="020B0604020202020204" pitchFamily="34" charset="0"/>
                <a:cs typeface="Arial" panose="020B0604020202020204" pitchFamily="34" charset="0"/>
              </a:rPr>
              <a:t>Petersson</a:t>
            </a:r>
            <a:r>
              <a:rPr lang="de-DE" sz="2000" dirty="0" smtClean="0">
                <a:latin typeface="Arial" panose="020B0604020202020204" pitchFamily="34" charset="0"/>
                <a:cs typeface="Arial" panose="020B0604020202020204" pitchFamily="34" charset="0"/>
              </a:rPr>
              <a:t> 2003, S. 31f.</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7041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70657" name="Rectangle 1"/>
          <p:cNvSpPr>
            <a:spLocks noGrp="1" noChangeArrowheads="1"/>
          </p:cNvSpPr>
          <p:nvPr>
            <p:ph type="title" idx="4294967295"/>
          </p:nvPr>
        </p:nvSpPr>
        <p:spPr>
          <a:xfrm>
            <a:off x="457200" y="128588"/>
            <a:ext cx="8223250"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Burbank/Cooper 2012</a:t>
            </a:r>
          </a:p>
        </p:txBody>
      </p:sp>
      <p:sp>
        <p:nvSpPr>
          <p:cNvPr id="70658" name="Rectangle 2"/>
          <p:cNvSpPr>
            <a:spLocks noGrp="1" noChangeArrowheads="1"/>
          </p:cNvSpPr>
          <p:nvPr>
            <p:ph type="body" idx="4294967295"/>
          </p:nvPr>
        </p:nvSpPr>
        <p:spPr>
          <a:xfrm>
            <a:off x="457200" y="1600200"/>
            <a:ext cx="8223250" cy="8299450"/>
          </a:xfrm>
        </p:spPr>
        <p:txBody>
          <a:bodyPr/>
          <a:lstStyle/>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t>   </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   </a:t>
            </a:r>
            <a:r>
              <a:rPr lang="de-DE" altLang="de-DE" sz="2800" dirty="0" smtClean="0">
                <a:latin typeface="Arial" panose="020B0604020202020204" pitchFamily="34" charset="0"/>
              </a:rPr>
              <a:t>Im 13. Jahrhundert schufen die Mongolen unter </a:t>
            </a:r>
            <a:r>
              <a:rPr lang="de-DE" altLang="de-DE" sz="2800" dirty="0" err="1" smtClean="0">
                <a:latin typeface="Arial" panose="020B0604020202020204" pitchFamily="34" charset="0"/>
              </a:rPr>
              <a:t>Dschingis</a:t>
            </a:r>
            <a:r>
              <a:rPr lang="de-DE" altLang="de-DE" sz="2800" dirty="0" smtClean="0">
                <a:latin typeface="Arial" panose="020B0604020202020204" pitchFamily="34" charset="0"/>
              </a:rPr>
              <a:t> Khan und seinen Nachfolgern das größte Landreich aller Zeiten, das auf einem grundlegend anderen Prinzip beruhte – einer pragmatischen Herangehensweise an religiöse und kulturelle Unterschiede. … Sie sicherten … Handelswege vom Schwarzen Meer bis zum Pazifischen Ozean und ermöglichten den Transfer von Wissen, Gütern und Ideen über die Kunst der Staatsführung.</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dirty="0" smtClean="0"/>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dirty="0" smtClean="0"/>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defRPr/>
            </a:pPr>
            <a:r>
              <a:rPr lang="de-DE" dirty="0" smtClean="0">
                <a:latin typeface="Arial" panose="020B0604020202020204" pitchFamily="34" charset="0"/>
                <a:cs typeface="Arial" panose="020B0604020202020204" pitchFamily="34" charset="0"/>
              </a:rPr>
              <a:t>Alfred Schlicht (2008)</a:t>
            </a:r>
            <a:endParaRPr lang="de-DE" dirty="0">
              <a:latin typeface="Arial" panose="020B0604020202020204" pitchFamily="34" charset="0"/>
              <a:cs typeface="Arial" panose="020B0604020202020204" pitchFamily="34" charset="0"/>
            </a:endParaRPr>
          </a:p>
        </p:txBody>
      </p:sp>
      <p:sp>
        <p:nvSpPr>
          <p:cNvPr id="4" name="Inhaltsplatzhalter 3"/>
          <p:cNvSpPr>
            <a:spLocks noGrp="1"/>
          </p:cNvSpPr>
          <p:nvPr>
            <p:ph idx="1"/>
          </p:nvPr>
        </p:nvSpPr>
        <p:spPr/>
        <p:txBody>
          <a:bodyPr/>
          <a:lstStyle/>
          <a:p>
            <a:pPr>
              <a:defRPr/>
            </a:pPr>
            <a:r>
              <a:rPr lang="de-DE" sz="2400" dirty="0" smtClean="0">
                <a:effectLst/>
                <a:latin typeface="Arial" panose="020B0604020202020204" pitchFamily="34" charset="0"/>
                <a:cs typeface="Arial" panose="020B0604020202020204" pitchFamily="34" charset="0"/>
              </a:rPr>
              <a:t>    </a:t>
            </a:r>
          </a:p>
          <a:p>
            <a:pPr>
              <a:defRPr/>
            </a:pPr>
            <a:r>
              <a:rPr lang="de-DE" sz="2400" dirty="0" smtClean="0">
                <a:effectLst/>
                <a:latin typeface="Arial" panose="020B0604020202020204" pitchFamily="34" charset="0"/>
                <a:cs typeface="Arial" panose="020B0604020202020204" pitchFamily="34" charset="0"/>
              </a:rPr>
              <a:t>	</a:t>
            </a:r>
          </a:p>
          <a:p>
            <a:pPr>
              <a:defRPr/>
            </a:pPr>
            <a:endParaRPr lang="de-DE" sz="2400" dirty="0">
              <a:effectLst/>
              <a:latin typeface="Arial" panose="020B0604020202020204" pitchFamily="34" charset="0"/>
              <a:cs typeface="Arial" panose="020B0604020202020204" pitchFamily="34" charset="0"/>
            </a:endParaRPr>
          </a:p>
          <a:p>
            <a:pPr>
              <a:defRPr/>
            </a:pPr>
            <a:r>
              <a:rPr lang="de-DE" sz="2400" dirty="0" smtClean="0">
                <a:effectLst/>
                <a:latin typeface="Arial" panose="020B0604020202020204" pitchFamily="34" charset="0"/>
                <a:cs typeface="Arial" panose="020B0604020202020204" pitchFamily="34" charset="0"/>
              </a:rPr>
              <a:t>	Innerasien </a:t>
            </a:r>
            <a:r>
              <a:rPr lang="de-DE" sz="2400" dirty="0">
                <a:effectLst/>
                <a:latin typeface="Arial" panose="020B0604020202020204" pitchFamily="34" charset="0"/>
                <a:cs typeface="Arial" panose="020B0604020202020204" pitchFamily="34" charset="0"/>
              </a:rPr>
              <a:t>wurde zu einem Raum, in dem Frieden und geordnete Verhältnisse herrschten. Diese „Pax </a:t>
            </a:r>
            <a:r>
              <a:rPr lang="de-DE" sz="2400" dirty="0" err="1">
                <a:effectLst/>
                <a:latin typeface="Arial" panose="020B0604020202020204" pitchFamily="34" charset="0"/>
                <a:cs typeface="Arial" panose="020B0604020202020204" pitchFamily="34" charset="0"/>
              </a:rPr>
              <a:t>Mongolica</a:t>
            </a:r>
            <a:r>
              <a:rPr lang="de-DE" sz="2400" dirty="0">
                <a:effectLst/>
                <a:latin typeface="Arial" panose="020B0604020202020204" pitchFamily="34" charset="0"/>
                <a:cs typeface="Arial" panose="020B0604020202020204" pitchFamily="34" charset="0"/>
              </a:rPr>
              <a:t>“ schuf ein bisher ungekanntes Maß an Sicherheit auf den Karawanenstraßen zwischen Ostasien und Westeuropa. Sie führte dazu, dass der Landweg mehr und mehr an </a:t>
            </a:r>
            <a:r>
              <a:rPr lang="de-DE" sz="2400" dirty="0" smtClean="0">
                <a:effectLst/>
                <a:latin typeface="Arial" panose="020B0604020202020204" pitchFamily="34" charset="0"/>
                <a:cs typeface="Arial" panose="020B0604020202020204" pitchFamily="34" charset="0"/>
              </a:rPr>
              <a:t>Attraktivität </a:t>
            </a:r>
            <a:r>
              <a:rPr lang="de-DE" sz="2400" dirty="0">
                <a:effectLst/>
                <a:latin typeface="Arial" panose="020B0604020202020204" pitchFamily="34" charset="0"/>
                <a:cs typeface="Arial" panose="020B0604020202020204" pitchFamily="34" charset="0"/>
              </a:rPr>
              <a:t>gewann. </a:t>
            </a:r>
            <a:endParaRPr lang="de-DE" sz="2400" dirty="0" smtClean="0">
              <a:effectLst/>
              <a:latin typeface="Arial" panose="020B0604020202020204" pitchFamily="34" charset="0"/>
              <a:cs typeface="Arial" panose="020B0604020202020204" pitchFamily="34" charset="0"/>
            </a:endParaRPr>
          </a:p>
          <a:p>
            <a:pPr>
              <a:defRPr/>
            </a:pPr>
            <a:r>
              <a:rPr lang="de-DE" sz="1800" i="1" dirty="0" smtClean="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Alfred </a:t>
            </a:r>
            <a:r>
              <a:rPr lang="de-DE" sz="1600" dirty="0">
                <a:effectLst/>
                <a:latin typeface="Arial" panose="020B0604020202020204" pitchFamily="34" charset="0"/>
                <a:cs typeface="Arial" panose="020B0604020202020204" pitchFamily="34" charset="0"/>
              </a:rPr>
              <a:t>Schlicht: Die Araber und Europa. 2000 Jahre gemeinsamer Geschichte. Stuttgart (Kohlhammer) 2008, S. </a:t>
            </a:r>
            <a:r>
              <a:rPr lang="de-DE" sz="1600" dirty="0" smtClean="0">
                <a:effectLst/>
                <a:latin typeface="Arial" panose="020B0604020202020204" pitchFamily="34" charset="0"/>
                <a:cs typeface="Arial" panose="020B0604020202020204" pitchFamily="34" charset="0"/>
              </a:rPr>
              <a:t>79-97</a:t>
            </a:r>
            <a:endParaRPr lang="de-DE" sz="1600" dirty="0">
              <a:effectLst/>
              <a:latin typeface="Arial" panose="020B0604020202020204" pitchFamily="34" charset="0"/>
              <a:cs typeface="Arial" panose="020B0604020202020204" pitchFamily="34" charset="0"/>
            </a:endParaRPr>
          </a:p>
          <a:p>
            <a:pPr>
              <a:defRPr/>
            </a:pPr>
            <a:endParaRPr lang="de-DE"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latin typeface="Arial" panose="020B0604020202020204" pitchFamily="34" charset="0"/>
                <a:cs typeface="Arial" panose="020B0604020202020204" pitchFamily="34" charset="0"/>
              </a:rPr>
              <a:t>Robert Marks (2006)</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defRPr/>
            </a:pPr>
            <a:r>
              <a:rPr lang="de-DE" sz="2800" dirty="0" smtClean="0">
                <a:effectLst/>
                <a:latin typeface="Arial" panose="020B0604020202020204" pitchFamily="34" charset="0"/>
                <a:cs typeface="Arial" panose="020B0604020202020204" pitchFamily="34" charset="0"/>
              </a:rPr>
              <a:t>   Die </a:t>
            </a:r>
            <a:r>
              <a:rPr lang="de-DE" sz="2800" dirty="0">
                <a:effectLst/>
                <a:latin typeface="Arial" panose="020B0604020202020204" pitchFamily="34" charset="0"/>
                <a:cs typeface="Arial" panose="020B0604020202020204" pitchFamily="34" charset="0"/>
              </a:rPr>
              <a:t>Osmanen schnitten den Europäern den Weg ins östliche Mittelmeer ab – und damit zu den Handelswegen nach China und zum Indischen Ozean. Dadurch waren die Europäer gezwungen, nach alternativen Routen zu suchen, um Zugang zu den Reichtümern Asiens zu finden.</a:t>
            </a:r>
          </a:p>
          <a:p>
            <a:pPr>
              <a:defRPr/>
            </a:pPr>
            <a:r>
              <a:rPr lang="de-DE" sz="1800" i="1" dirty="0" smtClean="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Robert </a:t>
            </a:r>
            <a:r>
              <a:rPr lang="de-DE" sz="1600" dirty="0">
                <a:effectLst/>
                <a:latin typeface="Arial" panose="020B0604020202020204" pitchFamily="34" charset="0"/>
                <a:cs typeface="Arial" panose="020B0604020202020204" pitchFamily="34" charset="0"/>
              </a:rPr>
              <a:t>B. Marks, Die Ursprünge der modernen Welt. Eine globale Weltgeschichte. Darmstadt (Wissenschaftliche Buchgesellschaft) 2006, S. 67f</a:t>
            </a:r>
            <a:r>
              <a:rPr lang="de-DE" sz="1600" dirty="0" smtClean="0">
                <a:effectLst/>
                <a:latin typeface="Arial" panose="020B0604020202020204" pitchFamily="34" charset="0"/>
                <a:cs typeface="Arial" panose="020B0604020202020204" pitchFamily="34" charset="0"/>
              </a:rPr>
              <a:t>.</a:t>
            </a:r>
            <a:endParaRPr lang="de-DE" sz="1600" dirty="0">
              <a:effectLst/>
              <a:latin typeface="Arial" panose="020B0604020202020204" pitchFamily="34" charset="0"/>
              <a:cs typeface="Arial" panose="020B0604020202020204" pitchFamily="34" charset="0"/>
            </a:endParaRPr>
          </a:p>
          <a:p>
            <a:pPr>
              <a:defRPr/>
            </a:pP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Arial" panose="020B0604020202020204" pitchFamily="34" charset="0"/>
                <a:cs typeface="Arial" panose="020B0604020202020204" pitchFamily="34" charset="0"/>
              </a:rPr>
              <a:t>Osterhammel/</a:t>
            </a:r>
            <a:r>
              <a:rPr lang="de-DE" sz="4000" dirty="0" err="1" smtClean="0">
                <a:latin typeface="Arial" panose="020B0604020202020204" pitchFamily="34" charset="0"/>
                <a:cs typeface="Arial" panose="020B0604020202020204" pitchFamily="34" charset="0"/>
              </a:rPr>
              <a:t>Petersson</a:t>
            </a:r>
            <a:r>
              <a:rPr lang="de-DE" sz="4000" dirty="0" smtClean="0">
                <a:latin typeface="Arial" panose="020B0604020202020204" pitchFamily="34" charset="0"/>
                <a:cs typeface="Arial" panose="020B0604020202020204" pitchFamily="34" charset="0"/>
              </a:rPr>
              <a:t> (2003)</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sz="2400" dirty="0" smtClean="0">
                <a:latin typeface="Arial" panose="020B0604020202020204" pitchFamily="34" charset="0"/>
                <a:cs typeface="Arial" panose="020B0604020202020204" pitchFamily="34" charset="0"/>
              </a:rPr>
              <a:t>	</a:t>
            </a:r>
          </a:p>
          <a:p>
            <a:endParaRPr lang="de-DE" sz="2400" dirty="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	</a:t>
            </a:r>
          </a:p>
          <a:p>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In gewisser Hinsicht drängte die osmanische Übermacht um das Mittelmeer herum Europa nach Übersee. Sinnvoller, als von „europäischer Expansion“ zu sprechen, ist es, eine Häufung von Expansionsprozessen in ganz Eurasien anzusetzen, die überwiegend zur Entstehung größerer politischer Einheiten führten. Gemeinsam war ihnen die schnelle Verbreitung der neuen Artillerietechnik.</a:t>
            </a:r>
          </a:p>
          <a:p>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Osterhammel/</a:t>
            </a:r>
            <a:r>
              <a:rPr lang="de-DE" sz="1600" dirty="0" err="1" smtClean="0">
                <a:latin typeface="Arial" panose="020B0604020202020204" pitchFamily="34" charset="0"/>
                <a:cs typeface="Arial" panose="020B0604020202020204" pitchFamily="34" charset="0"/>
              </a:rPr>
              <a:t>Petersson</a:t>
            </a:r>
            <a:r>
              <a:rPr lang="de-DE" sz="1600" dirty="0" smtClean="0">
                <a:latin typeface="Arial" panose="020B0604020202020204" pitchFamily="34" charset="0"/>
                <a:cs typeface="Arial" panose="020B0604020202020204" pitchFamily="34" charset="0"/>
              </a:rPr>
              <a:t> 2003, S. 36f.</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549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latin typeface="Arial" panose="020B0604020202020204" pitchFamily="34" charset="0"/>
                <a:cs typeface="Arial" panose="020B0604020202020204" pitchFamily="34" charset="0"/>
              </a:rPr>
              <a:t>Robert Marks (2006)</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pPr>
              <a:defRPr/>
            </a:pPr>
            <a:r>
              <a:rPr lang="de-DE" sz="1600" dirty="0" smtClean="0">
                <a:effectLst/>
                <a:latin typeface="Arial" panose="020B0604020202020204" pitchFamily="34" charset="0"/>
                <a:cs typeface="Arial" panose="020B0604020202020204" pitchFamily="34" charset="0"/>
              </a:rPr>
              <a:t>     Während </a:t>
            </a:r>
            <a:r>
              <a:rPr lang="de-DE" sz="1600" dirty="0">
                <a:effectLst/>
                <a:latin typeface="Arial" panose="020B0604020202020204" pitchFamily="34" charset="0"/>
                <a:cs typeface="Arial" panose="020B0604020202020204" pitchFamily="34" charset="0"/>
              </a:rPr>
              <a:t>der ersten beiden Perioden (zwischen 650 und 1500) scheint der Handel im Indischen Ozean </a:t>
            </a:r>
            <a:r>
              <a:rPr lang="de-DE" sz="1600" u="sng" dirty="0">
                <a:effectLst/>
                <a:latin typeface="Arial" panose="020B0604020202020204" pitchFamily="34" charset="0"/>
                <a:cs typeface="Arial" panose="020B0604020202020204" pitchFamily="34" charset="0"/>
              </a:rPr>
              <a:t>selbstregulierend</a:t>
            </a:r>
            <a:r>
              <a:rPr lang="de-DE" sz="1600" dirty="0">
                <a:effectLst/>
                <a:latin typeface="Arial" panose="020B0604020202020204" pitchFamily="34" charset="0"/>
                <a:cs typeface="Arial" panose="020B0604020202020204" pitchFamily="34" charset="0"/>
              </a:rPr>
              <a:t> gewesen zu sein. … Arabische und indische Kaufleute gingen, ungehindert von den Chinesen und ohne Nachteile gegenüber den chinesischen Händlern in Kauf nehmen zu müssen, ihrer Tätigkeit weiter nach. Ein weiteres beachtenswertes Charakteristikum des Handels lag darin, dass er weitgehend </a:t>
            </a:r>
            <a:r>
              <a:rPr lang="de-DE" sz="1600" u="sng" dirty="0">
                <a:effectLst/>
                <a:latin typeface="Arial" panose="020B0604020202020204" pitchFamily="34" charset="0"/>
                <a:cs typeface="Arial" panose="020B0604020202020204" pitchFamily="34" charset="0"/>
              </a:rPr>
              <a:t>ohne Anwendung von Waffengewalt </a:t>
            </a:r>
            <a:r>
              <a:rPr lang="de-DE" sz="1600" dirty="0">
                <a:effectLst/>
                <a:latin typeface="Arial" panose="020B0604020202020204" pitchFamily="34" charset="0"/>
                <a:cs typeface="Arial" panose="020B0604020202020204" pitchFamily="34" charset="0"/>
              </a:rPr>
              <a:t>geführt wurde. Afrikanische Daus (traditionelle Boote), chinesische Dschunken sowie indische und arabische Handelsschiffe verließen ohne Geleitschutz ihre Heimat. Keiner der großen Handelshäfen – Aden, </a:t>
            </a:r>
            <a:r>
              <a:rPr lang="de-DE" sz="1600" dirty="0" err="1">
                <a:effectLst/>
                <a:latin typeface="Arial" panose="020B0604020202020204" pitchFamily="34" charset="0"/>
                <a:cs typeface="Arial" panose="020B0604020202020204" pitchFamily="34" charset="0"/>
              </a:rPr>
              <a:t>Hormuz</a:t>
            </a:r>
            <a:r>
              <a:rPr lang="de-DE" sz="1600" dirty="0">
                <a:effectLst/>
                <a:latin typeface="Arial" panose="020B0604020202020204" pitchFamily="34" charset="0"/>
                <a:cs typeface="Arial" panose="020B0604020202020204" pitchFamily="34" charset="0"/>
              </a:rPr>
              <a:t>, Calicut, Puri, Aceh oder </a:t>
            </a:r>
            <a:r>
              <a:rPr lang="de-DE" sz="1600" dirty="0" err="1">
                <a:effectLst/>
                <a:latin typeface="Arial" panose="020B0604020202020204" pitchFamily="34" charset="0"/>
                <a:cs typeface="Arial" panose="020B0604020202020204" pitchFamily="34" charset="0"/>
              </a:rPr>
              <a:t>Malakka</a:t>
            </a:r>
            <a:r>
              <a:rPr lang="de-DE" sz="1600" dirty="0">
                <a:effectLst/>
                <a:latin typeface="Arial" panose="020B0604020202020204" pitchFamily="34" charset="0"/>
                <a:cs typeface="Arial" panose="020B0604020202020204" pitchFamily="34" charset="0"/>
              </a:rPr>
              <a:t> – über Mauern oder Befestigungen. …</a:t>
            </a:r>
          </a:p>
          <a:p>
            <a:pPr>
              <a:defRPr/>
            </a:pPr>
            <a:r>
              <a:rPr lang="de-DE" sz="1600" dirty="0" smtClean="0">
                <a:effectLst/>
                <a:latin typeface="Arial" panose="020B0604020202020204" pitchFamily="34" charset="0"/>
                <a:cs typeface="Arial" panose="020B0604020202020204" pitchFamily="34" charset="0"/>
              </a:rPr>
              <a:t>      Während </a:t>
            </a:r>
            <a:r>
              <a:rPr lang="de-DE" sz="1600" dirty="0">
                <a:effectLst/>
                <a:latin typeface="Arial" panose="020B0604020202020204" pitchFamily="34" charset="0"/>
                <a:cs typeface="Arial" panose="020B0604020202020204" pitchFamily="34" charset="0"/>
              </a:rPr>
              <a:t>der dritten Periode, von 1500 bis 1750, änderte sich all dies, als zunächst die Portugiesen, dann die Holländer und schließlich Engländer und Franzosen den „</a:t>
            </a:r>
            <a:r>
              <a:rPr lang="de-DE" sz="1600" u="sng" dirty="0">
                <a:effectLst/>
                <a:latin typeface="Arial" panose="020B0604020202020204" pitchFamily="34" charset="0"/>
                <a:cs typeface="Arial" panose="020B0604020202020204" pitchFamily="34" charset="0"/>
              </a:rPr>
              <a:t>bewaffneten Handel</a:t>
            </a:r>
            <a:r>
              <a:rPr lang="de-DE" sz="1600" dirty="0">
                <a:effectLst/>
                <a:latin typeface="Arial" panose="020B0604020202020204" pitchFamily="34" charset="0"/>
                <a:cs typeface="Arial" panose="020B0604020202020204" pitchFamily="34" charset="0"/>
              </a:rPr>
              <a:t>“ im Indischen Ozean einführten und damit die Einheimischen vor Ort zwangen, sich zum Selbstschutz zu bewaffnen oder den Eindringlingen Schutzgelder zu zahlen. </a:t>
            </a:r>
            <a:endParaRPr lang="de-DE" sz="1600" dirty="0" smtClean="0">
              <a:effectLst/>
              <a:latin typeface="Arial" panose="020B0604020202020204" pitchFamily="34" charset="0"/>
              <a:cs typeface="Arial" panose="020B0604020202020204" pitchFamily="34" charset="0"/>
            </a:endParaRPr>
          </a:p>
          <a:p>
            <a:pPr>
              <a:defRPr/>
            </a:pPr>
            <a:r>
              <a:rPr lang="de-DE" sz="1600" i="1" dirty="0" smtClean="0">
                <a:effectLst/>
                <a:latin typeface="Arial" panose="020B0604020202020204" pitchFamily="34" charset="0"/>
                <a:cs typeface="Arial" panose="020B0604020202020204" pitchFamily="34" charset="0"/>
              </a:rPr>
              <a:t>      </a:t>
            </a:r>
            <a:r>
              <a:rPr lang="de-DE" sz="1200" dirty="0" smtClean="0">
                <a:effectLst/>
                <a:latin typeface="Arial" panose="020B0604020202020204" pitchFamily="34" charset="0"/>
                <a:cs typeface="Arial" panose="020B0604020202020204" pitchFamily="34" charset="0"/>
              </a:rPr>
              <a:t>Robert </a:t>
            </a:r>
            <a:r>
              <a:rPr lang="de-DE" sz="1200" dirty="0">
                <a:effectLst/>
                <a:latin typeface="Arial" panose="020B0604020202020204" pitchFamily="34" charset="0"/>
                <a:cs typeface="Arial" panose="020B0604020202020204" pitchFamily="34" charset="0"/>
              </a:rPr>
              <a:t>B. Marks, Die Ursprünge der modernen Welt. Eine globale Weltgeschichte. Darmstadt (Wissenschaftliche Buchgesellschaft) 2006, S. 61f</a:t>
            </a:r>
            <a:r>
              <a:rPr lang="de-DE" sz="1200" dirty="0" smtClean="0">
                <a:effectLst/>
                <a:latin typeface="Arial" panose="020B0604020202020204" pitchFamily="34" charset="0"/>
                <a:cs typeface="Arial" panose="020B0604020202020204" pitchFamily="34" charset="0"/>
              </a:rPr>
              <a:t>.</a:t>
            </a:r>
            <a:endParaRPr lang="de-DE" sz="1200" dirty="0">
              <a:effectLst/>
              <a:latin typeface="Arial" panose="020B0604020202020204" pitchFamily="34" charset="0"/>
              <a:cs typeface="Arial" panose="020B0604020202020204" pitchFamily="34" charset="0"/>
            </a:endParaRPr>
          </a:p>
          <a:p>
            <a:pPr>
              <a:defRPr/>
            </a:pPr>
            <a:endParaRPr lang="de-DE" sz="1600" dirty="0">
              <a:effectLst/>
              <a:latin typeface="Arial" panose="020B0604020202020204" pitchFamily="34" charset="0"/>
              <a:cs typeface="Arial" panose="020B0604020202020204" pitchFamily="34" charset="0"/>
            </a:endParaRPr>
          </a:p>
          <a:p>
            <a:pPr>
              <a:defRPr/>
            </a:pPr>
            <a:endParaRPr lang="de-DE"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4000" dirty="0" smtClean="0">
                <a:latin typeface="Arial" panose="020B0604020202020204" pitchFamily="34" charset="0"/>
                <a:cs typeface="Arial" panose="020B0604020202020204" pitchFamily="34" charset="0"/>
              </a:rPr>
              <a:t>Osterhammel/</a:t>
            </a:r>
            <a:r>
              <a:rPr lang="de-DE" sz="4000" dirty="0" err="1" smtClean="0">
                <a:latin typeface="Arial" panose="020B0604020202020204" pitchFamily="34" charset="0"/>
                <a:cs typeface="Arial" panose="020B0604020202020204" pitchFamily="34" charset="0"/>
              </a:rPr>
              <a:t>Petersson</a:t>
            </a:r>
            <a:r>
              <a:rPr lang="de-DE" sz="4000" dirty="0" smtClean="0">
                <a:latin typeface="Arial" panose="020B0604020202020204" pitchFamily="34" charset="0"/>
                <a:cs typeface="Arial" panose="020B0604020202020204" pitchFamily="34" charset="0"/>
              </a:rPr>
              <a:t> (2003)</a:t>
            </a:r>
            <a:endParaRPr lang="de-DE" sz="4000" dirty="0">
              <a:latin typeface="Arial" panose="020B0604020202020204" pitchFamily="34" charset="0"/>
              <a:cs typeface="Arial" panose="020B0604020202020204" pitchFamily="34" charset="0"/>
            </a:endParaRPr>
          </a:p>
        </p:txBody>
      </p:sp>
      <p:sp>
        <p:nvSpPr>
          <p:cNvPr id="4" name="Inhaltsplatzhalter 3"/>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Man misst der ersten Schiffspassage von … Vasco da Gama 1498 heute deswegen geringere Bedeutung zu als früher, weil man heute mehr über die älteren Wirtschaftskontakte im Indischen Ozean und zu Lande quer durch Eurasien weiß. Indien wurde keineswegs so plötzlich „entdeckt“ wie Amerika, und die Europäer waren nicht die ersten, die transozeanische Handelsrouten erschlossen.</a:t>
            </a:r>
          </a:p>
          <a:p>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Osterhammel/</a:t>
            </a:r>
            <a:r>
              <a:rPr lang="de-DE" sz="1800" dirty="0" err="1" smtClean="0">
                <a:latin typeface="Arial" panose="020B0604020202020204" pitchFamily="34" charset="0"/>
                <a:cs typeface="Arial" panose="020B0604020202020204" pitchFamily="34" charset="0"/>
              </a:rPr>
              <a:t>Petersson</a:t>
            </a:r>
            <a:r>
              <a:rPr lang="de-DE" sz="1800" dirty="0" smtClean="0">
                <a:latin typeface="Arial" panose="020B0604020202020204" pitchFamily="34" charset="0"/>
                <a:cs typeface="Arial" panose="020B0604020202020204" pitchFamily="34" charset="0"/>
              </a:rPr>
              <a:t> 2003, S. 36</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453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Arial" panose="020B0604020202020204" pitchFamily="34" charset="0"/>
                <a:cs typeface="Arial" panose="020B0604020202020204" pitchFamily="34" charset="0"/>
              </a:rPr>
              <a:t>Osterhammel/</a:t>
            </a:r>
            <a:r>
              <a:rPr lang="de-DE" sz="4000" dirty="0" err="1" smtClean="0">
                <a:latin typeface="Arial" panose="020B0604020202020204" pitchFamily="34" charset="0"/>
                <a:cs typeface="Arial" panose="020B0604020202020204" pitchFamily="34" charset="0"/>
              </a:rPr>
              <a:t>Petersson</a:t>
            </a:r>
            <a:r>
              <a:rPr lang="de-DE" sz="4000" dirty="0" smtClean="0">
                <a:latin typeface="Arial" panose="020B0604020202020204" pitchFamily="34" charset="0"/>
                <a:cs typeface="Arial" panose="020B0604020202020204" pitchFamily="34" charset="0"/>
              </a:rPr>
              <a:t> (2003)</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Weitere kommerzielle Verbindungen von großer Reichweite waren der Import von Gewürzen, feinen Stoffen und Tee aus Ost-, Südost- und Südasien nach Europa… Die </a:t>
            </a:r>
            <a:r>
              <a:rPr lang="de-DE" sz="2800" u="sng" dirty="0" smtClean="0">
                <a:latin typeface="Arial" panose="020B0604020202020204" pitchFamily="34" charset="0"/>
                <a:cs typeface="Arial" panose="020B0604020202020204" pitchFamily="34" charset="0"/>
              </a:rPr>
              <a:t>erste wahrhaft erdumspannende Handelsvernetzung </a:t>
            </a:r>
            <a:r>
              <a:rPr lang="de-DE" sz="2800" dirty="0" smtClean="0">
                <a:latin typeface="Arial" panose="020B0604020202020204" pitchFamily="34" charset="0"/>
                <a:cs typeface="Arial" panose="020B0604020202020204" pitchFamily="34" charset="0"/>
              </a:rPr>
              <a:t>erfolgte über das in Spanisch-Amerika gewonnene Silber. … Edelmetallströme waren die ersten „</a:t>
            </a:r>
            <a:r>
              <a:rPr lang="de-DE" sz="2800" dirty="0" err="1" smtClean="0">
                <a:latin typeface="Arial" panose="020B0604020202020204" pitchFamily="34" charset="0"/>
                <a:cs typeface="Arial" panose="020B0604020202020204" pitchFamily="34" charset="0"/>
              </a:rPr>
              <a:t>flows</a:t>
            </a:r>
            <a:r>
              <a:rPr lang="de-DE" sz="2800" dirty="0" smtClean="0">
                <a:latin typeface="Arial" panose="020B0604020202020204" pitchFamily="34" charset="0"/>
                <a:cs typeface="Arial" panose="020B0604020202020204" pitchFamily="34" charset="0"/>
              </a:rPr>
              <a:t>“, die den Globus </a:t>
            </a:r>
            <a:r>
              <a:rPr lang="de-DE" sz="2800" dirty="0" err="1" smtClean="0">
                <a:latin typeface="Arial" panose="020B0604020202020204" pitchFamily="34" charset="0"/>
                <a:cs typeface="Arial" panose="020B0604020202020204" pitchFamily="34" charset="0"/>
              </a:rPr>
              <a:t>umzirkelten</a:t>
            </a:r>
            <a:r>
              <a:rPr lang="de-DE" sz="2800" dirty="0" smtClean="0">
                <a:latin typeface="Arial" panose="020B0604020202020204" pitchFamily="34" charset="0"/>
                <a:cs typeface="Arial" panose="020B0604020202020204" pitchFamily="34" charset="0"/>
              </a:rPr>
              <a:t>.</a:t>
            </a:r>
          </a:p>
          <a:p>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Osterhammel/</a:t>
            </a:r>
            <a:r>
              <a:rPr lang="de-DE" sz="1800" dirty="0" err="1" smtClean="0">
                <a:latin typeface="Arial" panose="020B0604020202020204" pitchFamily="34" charset="0"/>
                <a:cs typeface="Arial" panose="020B0604020202020204" pitchFamily="34" charset="0"/>
              </a:rPr>
              <a:t>Petersson</a:t>
            </a:r>
            <a:r>
              <a:rPr lang="de-DE" sz="1800" dirty="0" smtClean="0">
                <a:latin typeface="Arial" panose="020B0604020202020204" pitchFamily="34" charset="0"/>
                <a:cs typeface="Arial" panose="020B0604020202020204" pitchFamily="34" charset="0"/>
              </a:rPr>
              <a:t> 2003, S. 41</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798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0909"/>
            <a:ext cx="8696325" cy="523875"/>
          </a:xfrm>
          <a:prstGeom prst="rect">
            <a:avLst/>
          </a:prstGeom>
          <a:noFill/>
          <a:ln w="9525">
            <a:noFill/>
            <a:miter lim="800000"/>
            <a:headEnd/>
            <a:tailEnd/>
          </a:ln>
        </p:spPr>
        <p:txBody>
          <a:bodyPr>
            <a:spAutoFit/>
          </a:bodyPr>
          <a:lstStyle/>
          <a:p>
            <a:pPr algn="ctr" defTabSz="914400"/>
            <a:r>
              <a:rPr lang="de-DE" sz="2800" dirty="0" smtClean="0">
                <a:solidFill>
                  <a:prstClr val="black"/>
                </a:solidFill>
                <a:latin typeface="Calibri"/>
                <a:ea typeface="+mn-ea"/>
                <a:cs typeface="Calibri"/>
              </a:rPr>
              <a:t>Anlass und Herausforderungen</a:t>
            </a:r>
            <a:endParaRPr lang="de-DE" sz="2800" dirty="0">
              <a:solidFill>
                <a:prstClr val="black"/>
              </a:solidFill>
              <a:latin typeface="Calibri"/>
              <a:ea typeface="+mn-ea"/>
              <a:cs typeface="Calibri"/>
            </a:endParaRPr>
          </a:p>
        </p:txBody>
      </p:sp>
      <p:sp>
        <p:nvSpPr>
          <p:cNvPr id="10" name="Textfeld 9"/>
          <p:cNvSpPr txBox="1"/>
          <p:nvPr/>
        </p:nvSpPr>
        <p:spPr>
          <a:xfrm>
            <a:off x="251520" y="6309320"/>
            <a:ext cx="504056" cy="261610"/>
          </a:xfrm>
          <a:prstGeom prst="rect">
            <a:avLst/>
          </a:prstGeom>
          <a:noFill/>
        </p:spPr>
        <p:txBody>
          <a:bodyPr wrap="square" rtlCol="0">
            <a:spAutoFit/>
          </a:bodyPr>
          <a:lstStyle/>
          <a:p>
            <a:pPr defTabSz="914400"/>
            <a:r>
              <a:rPr lang="de-DE" sz="1100" dirty="0">
                <a:solidFill>
                  <a:prstClr val="black"/>
                </a:solidFill>
                <a:ea typeface="+mn-ea"/>
                <a:cs typeface="Arial" panose="020B0604020202020204" pitchFamily="34" charset="0"/>
              </a:rPr>
              <a:t>4</a:t>
            </a:r>
          </a:p>
        </p:txBody>
      </p:sp>
      <p:sp>
        <p:nvSpPr>
          <p:cNvPr id="32" name="Freihandform 31"/>
          <p:cNvSpPr/>
          <p:nvPr/>
        </p:nvSpPr>
        <p:spPr>
          <a:xfrm rot="16200000">
            <a:off x="6840252" y="3032956"/>
            <a:ext cx="3168352" cy="108012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1900" dirty="0">
                <a:solidFill>
                  <a:prstClr val="black"/>
                </a:solidFill>
                <a:latin typeface="Arial" panose="020B0604020202020204" pitchFamily="34" charset="0"/>
                <a:cs typeface="Arial" panose="020B0604020202020204" pitchFamily="34" charset="0"/>
              </a:rPr>
              <a:t>Vertikale </a:t>
            </a:r>
            <a:r>
              <a:rPr lang="de-DE" sz="1900" dirty="0" smtClean="0">
                <a:solidFill>
                  <a:prstClr val="black"/>
                </a:solidFill>
                <a:latin typeface="Arial" panose="020B0604020202020204" pitchFamily="34" charset="0"/>
                <a:cs typeface="Arial" panose="020B0604020202020204" pitchFamily="34" charset="0"/>
              </a:rPr>
              <a:t>Abstimmung</a:t>
            </a:r>
            <a:endParaRPr lang="de-DE" sz="1900" dirty="0">
              <a:solidFill>
                <a:prstClr val="black"/>
              </a:solidFill>
              <a:latin typeface="Arial" panose="020B0604020202020204" pitchFamily="34" charset="0"/>
              <a:cs typeface="Arial" panose="020B0604020202020204" pitchFamily="34" charset="0"/>
            </a:endParaRPr>
          </a:p>
          <a:p>
            <a:pPr algn="ctr" defTabSz="914400"/>
            <a:endParaRPr lang="de-DE" sz="1900" dirty="0">
              <a:solidFill>
                <a:prstClr val="black"/>
              </a:solidFill>
              <a:latin typeface="Arial" panose="020B0604020202020204" pitchFamily="34" charset="0"/>
              <a:cs typeface="Arial" panose="020B0604020202020204" pitchFamily="34" charset="0"/>
            </a:endParaRPr>
          </a:p>
        </p:txBody>
      </p:sp>
      <p:sp>
        <p:nvSpPr>
          <p:cNvPr id="17" name="Abgerundetes Rechteck 16"/>
          <p:cNvSpPr/>
          <p:nvPr/>
        </p:nvSpPr>
        <p:spPr>
          <a:xfrm>
            <a:off x="1187624" y="5157192"/>
            <a:ext cx="6264696" cy="79208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de-DE" sz="1600" b="1" dirty="0">
              <a:solidFill>
                <a:prstClr val="black"/>
              </a:solidFill>
              <a:latin typeface="Arial" panose="020B0604020202020204" pitchFamily="34" charset="0"/>
              <a:cs typeface="Arial" panose="020B0604020202020204" pitchFamily="34" charset="0"/>
            </a:endParaRPr>
          </a:p>
        </p:txBody>
      </p:sp>
      <p:grpSp>
        <p:nvGrpSpPr>
          <p:cNvPr id="2" name="Gruppieren 1"/>
          <p:cNvGrpSpPr/>
          <p:nvPr/>
        </p:nvGrpSpPr>
        <p:grpSpPr>
          <a:xfrm>
            <a:off x="1187624" y="2204864"/>
            <a:ext cx="6480720" cy="2880320"/>
            <a:chOff x="539552" y="2204864"/>
            <a:chExt cx="6480720" cy="2880320"/>
          </a:xfrm>
        </p:grpSpPr>
        <p:sp>
          <p:nvSpPr>
            <p:cNvPr id="19" name="Freihandform 18"/>
            <p:cNvSpPr/>
            <p:nvPr/>
          </p:nvSpPr>
          <p:spPr>
            <a:xfrm>
              <a:off x="539552" y="2204864"/>
              <a:ext cx="6480720" cy="1368152"/>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chemeClr val="bg1">
                <a:lumMod val="95000"/>
              </a:schemeClr>
            </a:solidFill>
            <a:ln>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r>
                <a:rPr lang="de-DE" sz="2400" dirty="0" smtClean="0">
                  <a:solidFill>
                    <a:prstClr val="white">
                      <a:lumMod val="50000"/>
                    </a:prstClr>
                  </a:solidFill>
                </a:rPr>
                <a:t>Berufliche Bildung</a:t>
              </a:r>
            </a:p>
            <a:p>
              <a:pPr algn="ctr" defTabSz="889000">
                <a:lnSpc>
                  <a:spcPct val="90000"/>
                </a:lnSpc>
                <a:spcAft>
                  <a:spcPct val="35000"/>
                </a:spcAft>
              </a:pPr>
              <a:endParaRPr lang="de-DE" sz="2400" dirty="0">
                <a:solidFill>
                  <a:prstClr val="white">
                    <a:lumMod val="50000"/>
                  </a:prstClr>
                </a:solidFill>
              </a:endParaRPr>
            </a:p>
            <a:p>
              <a:pPr algn="ctr" defTabSz="889000">
                <a:lnSpc>
                  <a:spcPct val="90000"/>
                </a:lnSpc>
                <a:spcAft>
                  <a:spcPct val="35000"/>
                </a:spcAft>
              </a:pPr>
              <a:endParaRPr lang="de-DE" sz="2400" dirty="0">
                <a:solidFill>
                  <a:prstClr val="white">
                    <a:lumMod val="50000"/>
                  </a:prstClr>
                </a:solidFill>
              </a:endParaRPr>
            </a:p>
          </p:txBody>
        </p:sp>
        <p:sp>
          <p:nvSpPr>
            <p:cNvPr id="14" name="Freihandform 13"/>
            <p:cNvSpPr/>
            <p:nvPr/>
          </p:nvSpPr>
          <p:spPr>
            <a:xfrm>
              <a:off x="539552" y="2780928"/>
              <a:ext cx="3090943"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F7994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solidFill>
                    <a:prstClr val="white"/>
                  </a:solidFill>
                  <a:latin typeface="Arial" panose="020B0604020202020204" pitchFamily="34" charset="0"/>
                  <a:cs typeface="Arial" panose="020B0604020202020204" pitchFamily="34" charset="0"/>
                </a:rPr>
                <a:t>Gemeinsamer Bildungsplan Sek I</a:t>
              </a:r>
              <a:endParaRPr lang="de-DE" sz="2200" dirty="0">
                <a:solidFill>
                  <a:prstClr val="white"/>
                </a:solidFill>
                <a:latin typeface="Arial" panose="020B0604020202020204" pitchFamily="34" charset="0"/>
                <a:cs typeface="Arial" panose="020B0604020202020204" pitchFamily="34" charset="0"/>
              </a:endParaRPr>
            </a:p>
          </p:txBody>
        </p:sp>
        <p:sp>
          <p:nvSpPr>
            <p:cNvPr id="9" name="Freihandform 8"/>
            <p:cNvSpPr/>
            <p:nvPr/>
          </p:nvSpPr>
          <p:spPr>
            <a:xfrm>
              <a:off x="3635896" y="2780928"/>
              <a:ext cx="3096344"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81CF6F"/>
            </a:solidFill>
            <a:ln>
              <a:noFill/>
            </a:ln>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solidFill>
                    <a:prstClr val="white"/>
                  </a:solidFill>
                  <a:latin typeface="Arial" panose="020B0604020202020204" pitchFamily="34" charset="0"/>
                  <a:cs typeface="Arial" panose="020B0604020202020204" pitchFamily="34" charset="0"/>
                </a:rPr>
                <a:t>Bildungsplan  </a:t>
              </a:r>
              <a:r>
                <a:rPr lang="de-DE" sz="2200" dirty="0">
                  <a:solidFill>
                    <a:prstClr val="white"/>
                  </a:solidFill>
                  <a:latin typeface="Arial" panose="020B0604020202020204" pitchFamily="34" charset="0"/>
                  <a:cs typeface="Arial" panose="020B0604020202020204" pitchFamily="34" charset="0"/>
                </a:rPr>
                <a:t>Gymnasium</a:t>
              </a:r>
            </a:p>
          </p:txBody>
        </p:sp>
        <p:sp>
          <p:nvSpPr>
            <p:cNvPr id="7" name="Freihandform 6"/>
            <p:cNvSpPr/>
            <p:nvPr/>
          </p:nvSpPr>
          <p:spPr>
            <a:xfrm>
              <a:off x="539552" y="4293096"/>
              <a:ext cx="6192688" cy="79208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solidFill>
                    <a:prstClr val="white"/>
                  </a:solidFill>
                  <a:latin typeface="Arial" panose="020B0604020202020204" pitchFamily="34" charset="0"/>
                  <a:cs typeface="Arial" panose="020B0604020202020204" pitchFamily="34" charset="0"/>
                </a:rPr>
                <a:t>Bildungsplan Grundschule</a:t>
              </a:r>
              <a:endParaRPr lang="de-DE" sz="2200" dirty="0">
                <a:solidFill>
                  <a:prstClr val="white"/>
                </a:solidFill>
                <a:latin typeface="Arial" panose="020B0604020202020204" pitchFamily="34" charset="0"/>
                <a:cs typeface="Arial" panose="020B0604020202020204" pitchFamily="34" charset="0"/>
              </a:endParaRPr>
            </a:p>
          </p:txBody>
        </p:sp>
        <p:sp>
          <p:nvSpPr>
            <p:cNvPr id="18" name="Pfeil nach oben 17"/>
            <p:cNvSpPr/>
            <p:nvPr/>
          </p:nvSpPr>
          <p:spPr>
            <a:xfrm>
              <a:off x="611560" y="3789040"/>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de-DE" sz="2800" dirty="0">
                <a:solidFill>
                  <a:prstClr val="white"/>
                </a:solidFill>
              </a:endParaRPr>
            </a:p>
          </p:txBody>
        </p:sp>
        <p:sp>
          <p:nvSpPr>
            <p:cNvPr id="21" name="Pfeil nach oben 20"/>
            <p:cNvSpPr/>
            <p:nvPr/>
          </p:nvSpPr>
          <p:spPr>
            <a:xfrm rot="10800000">
              <a:off x="1187624" y="4077072"/>
              <a:ext cx="774086" cy="720080"/>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solidFill>
              </a:endParaRPr>
            </a:p>
          </p:txBody>
        </p:sp>
        <p:sp>
          <p:nvSpPr>
            <p:cNvPr id="27" name="Pfeil nach oben 26"/>
            <p:cNvSpPr/>
            <p:nvPr/>
          </p:nvSpPr>
          <p:spPr>
            <a:xfrm>
              <a:off x="5958154" y="3789041"/>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defTabSz="914400"/>
              <a:endParaRPr lang="de-DE" sz="2800" dirty="0">
                <a:solidFill>
                  <a:prstClr val="white"/>
                </a:solidFill>
              </a:endParaRPr>
            </a:p>
          </p:txBody>
        </p:sp>
        <p:sp>
          <p:nvSpPr>
            <p:cNvPr id="28" name="Pfeil nach oben 27"/>
            <p:cNvSpPr/>
            <p:nvPr/>
          </p:nvSpPr>
          <p:spPr>
            <a:xfrm rot="10800000">
              <a:off x="5382090" y="4077069"/>
              <a:ext cx="774086" cy="72008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400" dirty="0">
                <a:solidFill>
                  <a:prstClr val="white"/>
                </a:solidFill>
              </a:endParaRPr>
            </a:p>
          </p:txBody>
        </p:sp>
        <p:sp>
          <p:nvSpPr>
            <p:cNvPr id="30" name="Pfeil nach oben 29"/>
            <p:cNvSpPr/>
            <p:nvPr/>
          </p:nvSpPr>
          <p:spPr>
            <a:xfrm rot="5400000">
              <a:off x="3455876" y="3465003"/>
              <a:ext cx="720080" cy="792088"/>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solidFill>
              </a:endParaRPr>
            </a:p>
          </p:txBody>
        </p:sp>
        <p:sp>
          <p:nvSpPr>
            <p:cNvPr id="31" name="Pfeil nach oben 30"/>
            <p:cNvSpPr/>
            <p:nvPr/>
          </p:nvSpPr>
          <p:spPr>
            <a:xfrm rot="16200000">
              <a:off x="3131840" y="2924944"/>
              <a:ext cx="720080" cy="720079"/>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sz="2400" dirty="0">
                <a:solidFill>
                  <a:prstClr val="white"/>
                </a:solidFill>
              </a:endParaRPr>
            </a:p>
          </p:txBody>
        </p:sp>
        <p:sp>
          <p:nvSpPr>
            <p:cNvPr id="20" name="Pfeil nach oben 19"/>
            <p:cNvSpPr/>
            <p:nvPr/>
          </p:nvSpPr>
          <p:spPr>
            <a:xfrm rot="10800000">
              <a:off x="125963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lumMod val="50000"/>
                  </a:prstClr>
                </a:solidFill>
              </a:endParaRPr>
            </a:p>
          </p:txBody>
        </p:sp>
        <p:sp>
          <p:nvSpPr>
            <p:cNvPr id="22" name="Pfeil nach oben 21"/>
            <p:cNvSpPr/>
            <p:nvPr/>
          </p:nvSpPr>
          <p:spPr>
            <a:xfrm>
              <a:off x="629562" y="2348880"/>
              <a:ext cx="774086" cy="648072"/>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solidFill>
              </a:endParaRPr>
            </a:p>
          </p:txBody>
        </p:sp>
        <p:sp>
          <p:nvSpPr>
            <p:cNvPr id="23" name="Pfeil nach oben 22"/>
            <p:cNvSpPr/>
            <p:nvPr/>
          </p:nvSpPr>
          <p:spPr>
            <a:xfrm rot="10800000">
              <a:off x="531008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800" dirty="0">
                <a:solidFill>
                  <a:prstClr val="white">
                    <a:lumMod val="50000"/>
                  </a:prstClr>
                </a:solidFill>
              </a:endParaRPr>
            </a:p>
          </p:txBody>
        </p:sp>
        <p:sp>
          <p:nvSpPr>
            <p:cNvPr id="24" name="Pfeil nach oben 23"/>
            <p:cNvSpPr/>
            <p:nvPr/>
          </p:nvSpPr>
          <p:spPr>
            <a:xfrm>
              <a:off x="6012160" y="2348880"/>
              <a:ext cx="774086" cy="64807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endParaRPr lang="de-DE" sz="1600" dirty="0">
                <a:solidFill>
                  <a:prstClr val="white"/>
                </a:solidFill>
              </a:endParaRPr>
            </a:p>
          </p:txBody>
        </p:sp>
      </p:grpSp>
      <p:sp>
        <p:nvSpPr>
          <p:cNvPr id="25" name="Abgerundetes Rechteck 24"/>
          <p:cNvSpPr/>
          <p:nvPr/>
        </p:nvSpPr>
        <p:spPr>
          <a:xfrm>
            <a:off x="971600" y="1556792"/>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2000" dirty="0">
                <a:solidFill>
                  <a:prstClr val="black"/>
                </a:solidFill>
                <a:latin typeface="Arial" panose="020B0604020202020204" pitchFamily="34" charset="0"/>
                <a:cs typeface="Arial" panose="020B0604020202020204" pitchFamily="34" charset="0"/>
              </a:rPr>
              <a:t>Horizontale Abstimmung</a:t>
            </a:r>
          </a:p>
        </p:txBody>
      </p:sp>
      <p:sp>
        <p:nvSpPr>
          <p:cNvPr id="34" name="Abgerundetes Rechteck 33"/>
          <p:cNvSpPr/>
          <p:nvPr/>
        </p:nvSpPr>
        <p:spPr>
          <a:xfrm>
            <a:off x="1124000" y="5373216"/>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2000" dirty="0" smtClean="0">
                <a:solidFill>
                  <a:prstClr val="black"/>
                </a:solidFill>
                <a:latin typeface="Arial" panose="020B0604020202020204" pitchFamily="34" charset="0"/>
                <a:cs typeface="Arial" panose="020B0604020202020204" pitchFamily="34" charset="0"/>
              </a:rPr>
              <a:t>Weiterentwicklung der Kompetenzformulierungen – </a:t>
            </a:r>
            <a:r>
              <a:rPr lang="de-DE" dirty="0" smtClean="0">
                <a:solidFill>
                  <a:prstClr val="black"/>
                </a:solidFill>
                <a:latin typeface="Arial" panose="020B0604020202020204" pitchFamily="34" charset="0"/>
                <a:cs typeface="Arial" panose="020B0604020202020204" pitchFamily="34" charset="0"/>
              </a:rPr>
              <a:t>Präzisierung und Abstimmung mit KMK-Standards</a:t>
            </a: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37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Asien vs. Amerika</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dirty="0" smtClean="0">
                <a:latin typeface="Arial" panose="020B0604020202020204" pitchFamily="34" charset="0"/>
                <a:cs typeface="Arial" panose="020B0604020202020204" pitchFamily="34" charset="0"/>
              </a:rPr>
              <a:t>	</a:t>
            </a:r>
          </a:p>
          <a:p>
            <a:endParaRPr lang="de-DE" sz="2400" dirty="0">
              <a:latin typeface="Arial" panose="020B0604020202020204" pitchFamily="34" charset="0"/>
              <a:cs typeface="Arial" panose="020B0604020202020204" pitchFamily="34" charset="0"/>
            </a:endParaRPr>
          </a:p>
          <a:p>
            <a:endParaRPr lang="de-DE" sz="2400" dirty="0" smtClean="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Während sich die Europäer in Asien in bestehende Handelsnetze hineinbegaben und zu Teilnehmern an Machtspielen wurden, die bereits vor ihnen gespielt worden waren, folgte ihre Ausdehnung in die westliche Hemisphäre einem ganz anderen Muster. Der übliche Sammelbegriff „europäische Expansion“ verdeckt leicht diese Unterschiede. </a:t>
            </a:r>
          </a:p>
          <a:p>
            <a:r>
              <a:rPr lang="de-DE" sz="24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Osterhammel/</a:t>
            </a:r>
            <a:r>
              <a:rPr lang="de-DE" sz="1800" dirty="0" err="1" smtClean="0">
                <a:latin typeface="Arial" panose="020B0604020202020204" pitchFamily="34" charset="0"/>
                <a:cs typeface="Arial" panose="020B0604020202020204" pitchFamily="34" charset="0"/>
              </a:rPr>
              <a:t>Petersson</a:t>
            </a:r>
            <a:r>
              <a:rPr lang="de-DE" sz="1800" dirty="0" smtClean="0">
                <a:latin typeface="Arial" panose="020B0604020202020204" pitchFamily="34" charset="0"/>
                <a:cs typeface="Arial" panose="020B0604020202020204" pitchFamily="34" charset="0"/>
              </a:rPr>
              <a:t> 2003, S. 37</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1647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Großräumige Integration:</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Der dritte Schub</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lstStyle/>
          <a:p>
            <a:r>
              <a:rPr lang="de-DE" sz="2400" dirty="0" smtClean="0">
                <a:latin typeface="Arial" panose="020B0604020202020204" pitchFamily="34" charset="0"/>
                <a:cs typeface="Arial" panose="020B0604020202020204" pitchFamily="34" charset="0"/>
              </a:rPr>
              <a:t>	</a:t>
            </a:r>
          </a:p>
          <a:p>
            <a:r>
              <a:rPr lang="de-DE" sz="2400" dirty="0">
                <a:latin typeface="Arial" panose="020B0604020202020204" pitchFamily="34" charset="0"/>
                <a:cs typeface="Arial" panose="020B0604020202020204" pitchFamily="34" charset="0"/>
              </a:rPr>
              <a:t>	</a:t>
            </a:r>
            <a:endParaRPr lang="de-DE" sz="2400" dirty="0" smtClean="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	</a:t>
            </a:r>
          </a:p>
          <a:p>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Wir verstehen „einen neuerlichen Globalisierungsanlauf, der mit dem Aufbau der portugiesischen und spanischen Kolonialreiche seit der Zeit um 1500 begann, als den Anfang einer im Prinzip irreversiblen weltweiten Vernetzung.“</a:t>
            </a:r>
          </a:p>
          <a:p>
            <a:r>
              <a:rPr lang="de-DE" sz="24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Osterhammel/</a:t>
            </a:r>
            <a:r>
              <a:rPr lang="de-DE" sz="1800" dirty="0" err="1" smtClean="0">
                <a:latin typeface="Arial" panose="020B0604020202020204" pitchFamily="34" charset="0"/>
                <a:cs typeface="Arial" panose="020B0604020202020204" pitchFamily="34" charset="0"/>
              </a:rPr>
              <a:t>Petersson</a:t>
            </a:r>
            <a:r>
              <a:rPr lang="de-DE" sz="1800" dirty="0" smtClean="0">
                <a:latin typeface="Arial" panose="020B0604020202020204" pitchFamily="34" charset="0"/>
                <a:cs typeface="Arial" panose="020B0604020202020204" pitchFamily="34" charset="0"/>
              </a:rPr>
              <a:t> 2003, S. 25</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88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mtClean="0">
                <a:latin typeface="Arial" panose="020B0604020202020204" pitchFamily="34" charset="0"/>
              </a:rPr>
              <a:t>BP-Kommissionen: Auftrag</a:t>
            </a:r>
          </a:p>
        </p:txBody>
      </p:sp>
      <p:sp>
        <p:nvSpPr>
          <p:cNvPr id="7170" name="Rectangle 2"/>
          <p:cNvSpPr>
            <a:spLocks noGrp="1" noChangeArrowheads="1"/>
          </p:cNvSpPr>
          <p:nvPr>
            <p:ph type="body" idx="4294967295"/>
          </p:nvPr>
        </p:nvSpPr>
        <p:spPr>
          <a:xfrm>
            <a:off x="457200" y="1600200"/>
            <a:ext cx="8229600" cy="4525963"/>
          </a:xfrm>
        </p:spPr>
        <p:txBody>
          <a:bodyPr/>
          <a:lstStyle/>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Weiterentwicklung von:</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err="1" smtClean="0">
                <a:latin typeface="Arial" panose="020B0604020202020204" pitchFamily="34" charset="0"/>
              </a:rPr>
              <a:t>Standardbasierung</a:t>
            </a:r>
            <a:r>
              <a:rPr lang="de-DE" altLang="de-DE" sz="2400" dirty="0" smtClean="0">
                <a:latin typeface="Arial" panose="020B0604020202020204" pitchFamily="34" charset="0"/>
              </a:rPr>
              <a:t> </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Kompetenzorientierung</a:t>
            </a:r>
          </a:p>
          <a:p>
            <a:pPr marL="733425" lvl="1" indent="-276225" eaLnBrk="1" hangingPunct="1">
              <a:lnSpc>
                <a:spcPct val="90000"/>
              </a:lnSpc>
              <a:spcBef>
                <a:spcPts val="6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Verstärkung der Fachlichkeit: </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Auflösung der schulartspezifischen Fächerverbünde</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Lebensweltbezug</a:t>
            </a:r>
          </a:p>
          <a:p>
            <a:pPr marL="733425" lvl="1" indent="-276225" eaLnBrk="1" hangingPunct="1">
              <a:lnSpc>
                <a:spcPct val="90000"/>
              </a:lnSpc>
              <a:spcBef>
                <a:spcPts val="600"/>
              </a:spcBef>
              <a:buClrTx/>
              <a:buSzPct val="70000"/>
              <a:buFontTx/>
              <a:buNone/>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de-DE" altLang="de-DE" sz="2400" dirty="0" smtClean="0">
              <a:latin typeface="Arial" panose="020B0604020202020204" pitchFamily="34" charset="0"/>
            </a:endParaRPr>
          </a:p>
          <a:p>
            <a:pPr marL="333375" indent="-333375" eaLnBrk="1" hangingPunct="1">
              <a:lnSpc>
                <a:spcPct val="90000"/>
              </a:lnSpc>
              <a:spcBef>
                <a:spcPts val="700"/>
              </a:spcBef>
              <a:buClr>
                <a:srgbClr val="FFCC0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800" dirty="0" smtClean="0">
                <a:latin typeface="Arial" panose="020B0604020202020204" pitchFamily="34" charset="0"/>
              </a:rPr>
              <a:t>Präzisierung der Anforderungen für:</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Lehrkräfte</a:t>
            </a:r>
          </a:p>
          <a:p>
            <a:pPr marL="733425" lvl="1" indent="-276225" eaLnBrk="1" hangingPunct="1">
              <a:lnSpc>
                <a:spcPct val="90000"/>
              </a:lnSpc>
              <a:spcBef>
                <a:spcPts val="600"/>
              </a:spcBef>
              <a:buClr>
                <a:srgbClr val="A886E0"/>
              </a:buClr>
              <a:buSzPct val="70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de-DE" altLang="de-DE" sz="2400" dirty="0" smtClean="0">
                <a:latin typeface="Arial" panose="020B0604020202020204" pitchFamily="34" charset="0"/>
              </a:rPr>
              <a:t>Schüler/innen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7169"/>
                                        </p:tgtEl>
                                        <p:attrNameLst>
                                          <p:attrName>style.visibility</p:attrName>
                                        </p:attrNameLst>
                                      </p:cBhvr>
                                      <p:to>
                                        <p:strVal val="visible"/>
                                      </p:to>
                                    </p:set>
                                    <p:animEffect transition="in" filter="blinds(horizontal)">
                                      <p:cBhvr additive="repl">
                                        <p:cTn id="7" dur="5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7170">
                                            <p:txEl>
                                              <p:pRg st="0" end="0"/>
                                            </p:txEl>
                                          </p:spTgt>
                                        </p:tgtEl>
                                        <p:attrNameLst>
                                          <p:attrName>style.visibility</p:attrName>
                                        </p:attrNameLst>
                                      </p:cBhvr>
                                      <p:to>
                                        <p:strVal val="visible"/>
                                      </p:to>
                                    </p:set>
                                    <p:animEffect transition="in" filter="blinds(horizontal)">
                                      <p:cBhvr additive="repl">
                                        <p:cTn id="12" dur="500"/>
                                        <p:tgtEl>
                                          <p:spTgt spid="7170">
                                            <p:txEl>
                                              <p:pRg st="0" end="0"/>
                                            </p:txEl>
                                          </p:spTgt>
                                        </p:tgtEl>
                                      </p:cBhvr>
                                    </p:animEffect>
                                  </p:childTnLst>
                                </p:cTn>
                              </p:par>
                              <p:par>
                                <p:cTn id="13" presetID="3" presetClass="entr" presetSubtype="10" fill="hold" nodeType="withEffect">
                                  <p:stCondLst>
                                    <p:cond delay="0"/>
                                  </p:stCondLst>
                                  <p:childTnLst>
                                    <p:set>
                                      <p:cBhvr additive="repl">
                                        <p:cTn id="14" dur="1" fill="hold">
                                          <p:stCondLst>
                                            <p:cond delay="0"/>
                                          </p:stCondLst>
                                        </p:cTn>
                                        <p:tgtEl>
                                          <p:spTgt spid="7170">
                                            <p:txEl>
                                              <p:pRg st="1" end="1"/>
                                            </p:txEl>
                                          </p:spTgt>
                                        </p:tgtEl>
                                        <p:attrNameLst>
                                          <p:attrName>style.visibility</p:attrName>
                                        </p:attrNameLst>
                                      </p:cBhvr>
                                      <p:to>
                                        <p:strVal val="visible"/>
                                      </p:to>
                                    </p:set>
                                    <p:animEffect transition="in" filter="blinds(horizontal)">
                                      <p:cBhvr additive="repl">
                                        <p:cTn id="15" dur="500"/>
                                        <p:tgtEl>
                                          <p:spTgt spid="7170">
                                            <p:txEl>
                                              <p:pRg st="1" end="1"/>
                                            </p:txEl>
                                          </p:spTgt>
                                        </p:tgtEl>
                                      </p:cBhvr>
                                    </p:animEffect>
                                  </p:childTnLst>
                                </p:cTn>
                              </p:par>
                              <p:par>
                                <p:cTn id="16" presetID="3" presetClass="entr" presetSubtype="10" fill="hold" nodeType="withEffect">
                                  <p:stCondLst>
                                    <p:cond delay="0"/>
                                  </p:stCondLst>
                                  <p:childTnLst>
                                    <p:set>
                                      <p:cBhvr additive="repl">
                                        <p:cTn id="17" dur="1" fill="hold">
                                          <p:stCondLst>
                                            <p:cond delay="0"/>
                                          </p:stCondLst>
                                        </p:cTn>
                                        <p:tgtEl>
                                          <p:spTgt spid="7170">
                                            <p:txEl>
                                              <p:pRg st="2" end="2"/>
                                            </p:txEl>
                                          </p:spTgt>
                                        </p:tgtEl>
                                        <p:attrNameLst>
                                          <p:attrName>style.visibility</p:attrName>
                                        </p:attrNameLst>
                                      </p:cBhvr>
                                      <p:to>
                                        <p:strVal val="visible"/>
                                      </p:to>
                                    </p:set>
                                    <p:animEffect transition="in" filter="blinds(horizontal)">
                                      <p:cBhvr additive="repl">
                                        <p:cTn id="18" dur="500"/>
                                        <p:tgtEl>
                                          <p:spTgt spid="7170">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additive="repl">
                                        <p:cTn id="22" dur="1" fill="hold">
                                          <p:stCondLst>
                                            <p:cond delay="0"/>
                                          </p:stCondLst>
                                        </p:cTn>
                                        <p:tgtEl>
                                          <p:spTgt spid="7170">
                                            <p:txEl>
                                              <p:pRg st="4" end="4"/>
                                            </p:txEl>
                                          </p:spTgt>
                                        </p:tgtEl>
                                        <p:attrNameLst>
                                          <p:attrName>style.visibility</p:attrName>
                                        </p:attrNameLst>
                                      </p:cBhvr>
                                      <p:to>
                                        <p:strVal val="visible"/>
                                      </p:to>
                                    </p:set>
                                    <p:animEffect transition="in" filter="blinds(horizontal)">
                                      <p:cBhvr additive="repl">
                                        <p:cTn id="23" dur="500"/>
                                        <p:tgtEl>
                                          <p:spTgt spid="7170">
                                            <p:txEl>
                                              <p:pRg st="4" end="4"/>
                                            </p:txEl>
                                          </p:spTgt>
                                        </p:tgtEl>
                                      </p:cBhvr>
                                    </p:animEffect>
                                  </p:childTnLst>
                                </p:cTn>
                              </p:par>
                              <p:par>
                                <p:cTn id="24" presetID="3" presetClass="entr" presetSubtype="10" fill="hold" nodeType="withEffect">
                                  <p:stCondLst>
                                    <p:cond delay="0"/>
                                  </p:stCondLst>
                                  <p:childTnLst>
                                    <p:set>
                                      <p:cBhvr additive="repl">
                                        <p:cTn id="25" dur="1" fill="hold">
                                          <p:stCondLst>
                                            <p:cond delay="0"/>
                                          </p:stCondLst>
                                        </p:cTn>
                                        <p:tgtEl>
                                          <p:spTgt spid="7170">
                                            <p:txEl>
                                              <p:pRg st="5" end="5"/>
                                            </p:txEl>
                                          </p:spTgt>
                                        </p:tgtEl>
                                        <p:attrNameLst>
                                          <p:attrName>style.visibility</p:attrName>
                                        </p:attrNameLst>
                                      </p:cBhvr>
                                      <p:to>
                                        <p:strVal val="visible"/>
                                      </p:to>
                                    </p:set>
                                    <p:animEffect transition="in" filter="blinds(horizontal)">
                                      <p:cBhvr additive="repl">
                                        <p:cTn id="26" dur="500"/>
                                        <p:tgtEl>
                                          <p:spTgt spid="7170">
                                            <p:txEl>
                                              <p:pRg st="5" end="5"/>
                                            </p:txEl>
                                          </p:spTgt>
                                        </p:tgtEl>
                                      </p:cBhvr>
                                    </p:animEffect>
                                  </p:childTnLst>
                                </p:cTn>
                              </p:par>
                              <p:par>
                                <p:cTn id="27" presetID="3" presetClass="entr" presetSubtype="10" fill="hold" nodeType="withEffect">
                                  <p:stCondLst>
                                    <p:cond delay="0"/>
                                  </p:stCondLst>
                                  <p:childTnLst>
                                    <p:set>
                                      <p:cBhvr additive="repl">
                                        <p:cTn id="28" dur="1" fill="hold">
                                          <p:stCondLst>
                                            <p:cond delay="0"/>
                                          </p:stCondLst>
                                        </p:cTn>
                                        <p:tgtEl>
                                          <p:spTgt spid="7170">
                                            <p:txEl>
                                              <p:pRg st="6" end="6"/>
                                            </p:txEl>
                                          </p:spTgt>
                                        </p:tgtEl>
                                        <p:attrNameLst>
                                          <p:attrName>style.visibility</p:attrName>
                                        </p:attrNameLst>
                                      </p:cBhvr>
                                      <p:to>
                                        <p:strVal val="visible"/>
                                      </p:to>
                                    </p:set>
                                    <p:animEffect transition="in" filter="blinds(horizontal)">
                                      <p:cBhvr additive="repl">
                                        <p:cTn id="29" dur="500"/>
                                        <p:tgtEl>
                                          <p:spTgt spid="7170">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additive="repl">
                                        <p:cTn id="33" dur="1" fill="hold">
                                          <p:stCondLst>
                                            <p:cond delay="0"/>
                                          </p:stCondLst>
                                        </p:cTn>
                                        <p:tgtEl>
                                          <p:spTgt spid="7170">
                                            <p:txEl>
                                              <p:pRg st="8" end="8"/>
                                            </p:txEl>
                                          </p:spTgt>
                                        </p:tgtEl>
                                        <p:attrNameLst>
                                          <p:attrName>style.visibility</p:attrName>
                                        </p:attrNameLst>
                                      </p:cBhvr>
                                      <p:to>
                                        <p:strVal val="visible"/>
                                      </p:to>
                                    </p:set>
                                    <p:animEffect transition="in" filter="blinds(horizontal)">
                                      <p:cBhvr additive="repl">
                                        <p:cTn id="34" dur="500"/>
                                        <p:tgtEl>
                                          <p:spTgt spid="7170">
                                            <p:txEl>
                                              <p:pRg st="8" end="8"/>
                                            </p:txEl>
                                          </p:spTgt>
                                        </p:tgtEl>
                                      </p:cBhvr>
                                    </p:animEffect>
                                  </p:childTnLst>
                                </p:cTn>
                              </p:par>
                              <p:par>
                                <p:cTn id="35" presetID="3" presetClass="entr" presetSubtype="10" fill="hold" nodeType="withEffect">
                                  <p:stCondLst>
                                    <p:cond delay="0"/>
                                  </p:stCondLst>
                                  <p:childTnLst>
                                    <p:set>
                                      <p:cBhvr additive="repl">
                                        <p:cTn id="36" dur="1" fill="hold">
                                          <p:stCondLst>
                                            <p:cond delay="0"/>
                                          </p:stCondLst>
                                        </p:cTn>
                                        <p:tgtEl>
                                          <p:spTgt spid="7170">
                                            <p:txEl>
                                              <p:pRg st="9" end="9"/>
                                            </p:txEl>
                                          </p:spTgt>
                                        </p:tgtEl>
                                        <p:attrNameLst>
                                          <p:attrName>style.visibility</p:attrName>
                                        </p:attrNameLst>
                                      </p:cBhvr>
                                      <p:to>
                                        <p:strVal val="visible"/>
                                      </p:to>
                                    </p:set>
                                    <p:animEffect transition="in" filter="blinds(horizontal)">
                                      <p:cBhvr additive="repl">
                                        <p:cTn id="37" dur="500"/>
                                        <p:tgtEl>
                                          <p:spTgt spid="7170">
                                            <p:txEl>
                                              <p:pRg st="9" end="9"/>
                                            </p:txEl>
                                          </p:spTgt>
                                        </p:tgtEl>
                                      </p:cBhvr>
                                    </p:animEffect>
                                  </p:childTnLst>
                                </p:cTn>
                              </p:par>
                              <p:par>
                                <p:cTn id="38" presetID="3" presetClass="entr" presetSubtype="10" fill="hold" nodeType="withEffect">
                                  <p:stCondLst>
                                    <p:cond delay="0"/>
                                  </p:stCondLst>
                                  <p:childTnLst>
                                    <p:set>
                                      <p:cBhvr additive="repl">
                                        <p:cTn id="39" dur="1" fill="hold">
                                          <p:stCondLst>
                                            <p:cond delay="0"/>
                                          </p:stCondLst>
                                        </p:cTn>
                                        <p:tgtEl>
                                          <p:spTgt spid="7170">
                                            <p:txEl>
                                              <p:pRg st="10" end="10"/>
                                            </p:txEl>
                                          </p:spTgt>
                                        </p:tgtEl>
                                        <p:attrNameLst>
                                          <p:attrName>style.visibility</p:attrName>
                                        </p:attrNameLst>
                                      </p:cBhvr>
                                      <p:to>
                                        <p:strVal val="visible"/>
                                      </p:to>
                                    </p:set>
                                    <p:animEffect transition="in" filter="blinds(horizontal)">
                                      <p:cBhvr additive="repl">
                                        <p:cTn id="40" dur="500"/>
                                        <p:tgtEl>
                                          <p:spTgt spid="717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64088" y="357301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sz="2400" dirty="0">
              <a:solidFill>
                <a:prstClr val="white"/>
              </a:solidFill>
            </a:endParaRPr>
          </a:p>
        </p:txBody>
      </p:sp>
      <p:sp>
        <p:nvSpPr>
          <p:cNvPr id="4" name="Textfeld 3"/>
          <p:cNvSpPr txBox="1">
            <a:spLocks noChangeArrowheads="1"/>
          </p:cNvSpPr>
          <p:nvPr/>
        </p:nvSpPr>
        <p:spPr bwMode="auto">
          <a:xfrm>
            <a:off x="223838" y="980728"/>
            <a:ext cx="8696325" cy="523220"/>
          </a:xfrm>
          <a:prstGeom prst="rect">
            <a:avLst/>
          </a:prstGeom>
          <a:noFill/>
          <a:ln w="9525">
            <a:noFill/>
            <a:miter lim="800000"/>
            <a:headEnd/>
            <a:tailEnd/>
          </a:ln>
        </p:spPr>
        <p:txBody>
          <a:bodyPr>
            <a:spAutoFit/>
          </a:bodyPr>
          <a:lstStyle/>
          <a:p>
            <a:pPr algn="ctr" defTabSz="914400"/>
            <a:r>
              <a:rPr lang="de-DE" sz="2800" dirty="0" smtClean="0">
                <a:solidFill>
                  <a:prstClr val="black"/>
                </a:solidFill>
                <a:latin typeface="Calibri"/>
                <a:ea typeface="+mn-ea"/>
                <a:cs typeface="Calibri"/>
              </a:rPr>
              <a:t>Aufbau der Bildungspläne </a:t>
            </a:r>
            <a:endParaRPr lang="de-DE" sz="2800" dirty="0">
              <a:solidFill>
                <a:prstClr val="black"/>
              </a:solidFill>
              <a:latin typeface="Calibri"/>
              <a:ea typeface="+mn-ea"/>
              <a:cs typeface="Calibri"/>
            </a:endParaRPr>
          </a:p>
        </p:txBody>
      </p:sp>
      <p:sp>
        <p:nvSpPr>
          <p:cNvPr id="6" name="Textfeld 5"/>
          <p:cNvSpPr txBox="1"/>
          <p:nvPr/>
        </p:nvSpPr>
        <p:spPr>
          <a:xfrm>
            <a:off x="251520" y="6309320"/>
            <a:ext cx="504056" cy="261610"/>
          </a:xfrm>
          <a:prstGeom prst="rect">
            <a:avLst/>
          </a:prstGeom>
          <a:noFill/>
        </p:spPr>
        <p:txBody>
          <a:bodyPr wrap="square" rtlCol="0">
            <a:spAutoFit/>
          </a:bodyPr>
          <a:lstStyle/>
          <a:p>
            <a:pPr defTabSz="914400"/>
            <a:r>
              <a:rPr lang="de-DE" sz="1100" dirty="0" smtClean="0">
                <a:solidFill>
                  <a:prstClr val="black"/>
                </a:solidFill>
                <a:ea typeface="+mn-ea"/>
                <a:cs typeface="Arial" panose="020B0604020202020204" pitchFamily="34" charset="0"/>
              </a:rPr>
              <a:t>9</a:t>
            </a:r>
            <a:endParaRPr lang="de-DE" sz="1100" dirty="0">
              <a:solidFill>
                <a:prstClr val="black"/>
              </a:solidFill>
              <a:ea typeface="+mn-ea"/>
              <a:cs typeface="Arial" panose="020B0604020202020204" pitchFamily="34" charset="0"/>
            </a:endParaRPr>
          </a:p>
        </p:txBody>
      </p:sp>
      <p:sp>
        <p:nvSpPr>
          <p:cNvPr id="3" name="Abgerundetes Rechteck 2"/>
          <p:cNvSpPr/>
          <p:nvPr/>
        </p:nvSpPr>
        <p:spPr>
          <a:xfrm>
            <a:off x="251520" y="1700808"/>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914400"/>
            <a:r>
              <a:rPr lang="de-DE" sz="2000" dirty="0" smtClean="0">
                <a:solidFill>
                  <a:prstClr val="black"/>
                </a:solidFill>
                <a:latin typeface="Arial" panose="020B0604020202020204" pitchFamily="34" charset="0"/>
                <a:cs typeface="Arial" panose="020B0604020202020204" pitchFamily="34" charset="0"/>
              </a:rPr>
              <a:t> Vorwort </a:t>
            </a:r>
          </a:p>
          <a:p>
            <a:pPr defTabSz="914400"/>
            <a:r>
              <a:rPr lang="de-DE" sz="2000" dirty="0" smtClean="0">
                <a:solidFill>
                  <a:prstClr val="black"/>
                </a:solidFill>
                <a:latin typeface="Arial" panose="020B0604020202020204" pitchFamily="34" charset="0"/>
                <a:cs typeface="Arial" panose="020B0604020202020204" pitchFamily="34" charset="0"/>
              </a:rPr>
              <a:t> Einführung </a:t>
            </a:r>
            <a:endParaRPr lang="de-DE" sz="2000" dirty="0">
              <a:solidFill>
                <a:prstClr val="black"/>
              </a:solidFill>
              <a:latin typeface="Arial" panose="020B0604020202020204" pitchFamily="34" charset="0"/>
              <a:cs typeface="Arial" panose="020B0604020202020204" pitchFamily="34" charset="0"/>
            </a:endParaRPr>
          </a:p>
        </p:txBody>
      </p:sp>
      <p:sp>
        <p:nvSpPr>
          <p:cNvPr id="8" name="Abgerundetes Rechteck 7"/>
          <p:cNvSpPr/>
          <p:nvPr/>
        </p:nvSpPr>
        <p:spPr>
          <a:xfrm>
            <a:off x="251520" y="2780928"/>
            <a:ext cx="8640960" cy="216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914400"/>
            <a:r>
              <a:rPr lang="de-DE" sz="2000" dirty="0" smtClean="0">
                <a:solidFill>
                  <a:prstClr val="black"/>
                </a:solidFill>
                <a:latin typeface="Arial" panose="020B0604020202020204" pitchFamily="34" charset="0"/>
                <a:cs typeface="Arial" panose="020B0604020202020204" pitchFamily="34" charset="0"/>
              </a:rPr>
              <a:t> Fachpläne</a:t>
            </a:r>
          </a:p>
          <a:p>
            <a:pPr defTabSz="914400"/>
            <a:r>
              <a:rPr lang="de-DE" sz="2000" dirty="0">
                <a:solidFill>
                  <a:prstClr val="black"/>
                </a:solidFill>
                <a:latin typeface="Arial" panose="020B0604020202020204" pitchFamily="34" charset="0"/>
                <a:cs typeface="Arial" panose="020B0604020202020204" pitchFamily="34" charset="0"/>
              </a:rPr>
              <a:t>	</a:t>
            </a:r>
          </a:p>
          <a:p>
            <a:pPr defTabSz="914400"/>
            <a:endParaRPr lang="de-DE" sz="2000" dirty="0" smtClean="0">
              <a:solidFill>
                <a:prstClr val="black"/>
              </a:solidFill>
              <a:latin typeface="Arial" panose="020B0604020202020204" pitchFamily="34" charset="0"/>
              <a:cs typeface="Arial" panose="020B0604020202020204" pitchFamily="34" charset="0"/>
            </a:endParaRPr>
          </a:p>
          <a:p>
            <a:pPr defTabSz="914400"/>
            <a:endParaRPr lang="de-DE" sz="2000" dirty="0">
              <a:solidFill>
                <a:prstClr val="black"/>
              </a:solidFill>
              <a:latin typeface="Arial" panose="020B0604020202020204" pitchFamily="34" charset="0"/>
              <a:cs typeface="Arial" panose="020B0604020202020204" pitchFamily="34" charset="0"/>
            </a:endParaRPr>
          </a:p>
          <a:p>
            <a:pPr defTabSz="914400"/>
            <a:endParaRPr lang="de-DE" sz="2000" dirty="0">
              <a:solidFill>
                <a:prstClr val="black"/>
              </a:solidFill>
              <a:latin typeface="Arial" panose="020B0604020202020204" pitchFamily="34" charset="0"/>
              <a:cs typeface="Arial" panose="020B0604020202020204" pitchFamily="34" charset="0"/>
            </a:endParaRPr>
          </a:p>
          <a:p>
            <a:pPr marL="342900" indent="-342900" defTabSz="914400">
              <a:buFont typeface="Arial" pitchFamily="34" charset="0"/>
              <a:buChar char="•"/>
            </a:pPr>
            <a:r>
              <a:rPr lang="de-DE" sz="2000" dirty="0" smtClean="0">
                <a:solidFill>
                  <a:prstClr val="black"/>
                </a:solidFill>
                <a:latin typeface="Arial" panose="020B0604020202020204" pitchFamily="34" charset="0"/>
                <a:cs typeface="Arial" panose="020B0604020202020204" pitchFamily="34" charset="0"/>
              </a:rPr>
              <a:t>Operatoren</a:t>
            </a:r>
            <a:endParaRPr lang="de-DE" sz="2000" dirty="0">
              <a:solidFill>
                <a:prstClr val="black"/>
              </a:solidFill>
              <a:latin typeface="Arial" panose="020B0604020202020204" pitchFamily="34" charset="0"/>
              <a:cs typeface="Arial" panose="020B0604020202020204" pitchFamily="34" charset="0"/>
            </a:endParaRPr>
          </a:p>
        </p:txBody>
      </p:sp>
      <p:sp>
        <p:nvSpPr>
          <p:cNvPr id="11" name="Abgerundetes Rechteck 10"/>
          <p:cNvSpPr/>
          <p:nvPr/>
        </p:nvSpPr>
        <p:spPr>
          <a:xfrm>
            <a:off x="251520" y="5229200"/>
            <a:ext cx="864096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de-DE" sz="2000" dirty="0" smtClean="0">
                <a:solidFill>
                  <a:prstClr val="black"/>
                </a:solidFill>
                <a:latin typeface="Arial" panose="020B0604020202020204" pitchFamily="34" charset="0"/>
                <a:cs typeface="Arial" panose="020B0604020202020204" pitchFamily="34" charset="0"/>
              </a:rPr>
              <a:t>Glossar</a:t>
            </a:r>
            <a:endParaRPr lang="de-DE" sz="2000" dirty="0">
              <a:solidFill>
                <a:prstClr val="black"/>
              </a:solidFill>
              <a:latin typeface="Arial" panose="020B0604020202020204" pitchFamily="34" charset="0"/>
              <a:cs typeface="Arial" panose="020B0604020202020204" pitchFamily="34" charset="0"/>
            </a:endParaRPr>
          </a:p>
        </p:txBody>
      </p:sp>
      <p:sp>
        <p:nvSpPr>
          <p:cNvPr id="9" name="Abgerundetes Rechteck 8"/>
          <p:cNvSpPr/>
          <p:nvPr/>
        </p:nvSpPr>
        <p:spPr>
          <a:xfrm>
            <a:off x="251520" y="3429000"/>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 typeface="Arial" pitchFamily="34" charset="0"/>
              <a:buChar char="•"/>
            </a:pPr>
            <a:r>
              <a:rPr lang="de-DE" sz="2000" dirty="0" smtClean="0">
                <a:solidFill>
                  <a:prstClr val="black"/>
                </a:solidFill>
                <a:latin typeface="Arial" panose="020B0604020202020204" pitchFamily="34" charset="0"/>
                <a:cs typeface="Arial" panose="020B0604020202020204" pitchFamily="34" charset="0"/>
              </a:rPr>
              <a:t>Leitgedanken</a:t>
            </a:r>
            <a:endParaRPr lang="de-DE" sz="2000" dirty="0">
              <a:solidFill>
                <a:prstClr val="black"/>
              </a:solidFill>
              <a:latin typeface="Arial" panose="020B0604020202020204" pitchFamily="34" charset="0"/>
              <a:cs typeface="Arial" panose="020B0604020202020204" pitchFamily="34" charset="0"/>
            </a:endParaRPr>
          </a:p>
          <a:p>
            <a:pPr marL="342900" indent="-342900" defTabSz="914400">
              <a:buFont typeface="Arial" pitchFamily="34" charset="0"/>
              <a:buChar char="•"/>
            </a:pPr>
            <a:r>
              <a:rPr lang="de-DE" sz="2000" dirty="0">
                <a:solidFill>
                  <a:prstClr val="black"/>
                </a:solidFill>
                <a:latin typeface="Arial" panose="020B0604020202020204" pitchFamily="34" charset="0"/>
                <a:cs typeface="Arial" panose="020B0604020202020204" pitchFamily="34" charset="0"/>
              </a:rPr>
              <a:t>Prozessbezogene Kompetenzen </a:t>
            </a:r>
          </a:p>
          <a:p>
            <a:pPr marL="342900" indent="-342900" defTabSz="914400">
              <a:buFont typeface="Arial" pitchFamily="34" charset="0"/>
              <a:buChar char="•"/>
            </a:pPr>
            <a:r>
              <a:rPr lang="de-DE" sz="2000" dirty="0">
                <a:solidFill>
                  <a:prstClr val="black"/>
                </a:solidFill>
                <a:latin typeface="Arial" panose="020B0604020202020204" pitchFamily="34" charset="0"/>
                <a:cs typeface="Arial" panose="020B0604020202020204" pitchFamily="34" charset="0"/>
              </a:rPr>
              <a:t>Inhaltsbezogene Kompetenzen</a:t>
            </a:r>
          </a:p>
        </p:txBody>
      </p:sp>
      <p:sp>
        <p:nvSpPr>
          <p:cNvPr id="10" name="Abgerundetes Rechteck 9"/>
          <p:cNvSpPr/>
          <p:nvPr/>
        </p:nvSpPr>
        <p:spPr>
          <a:xfrm>
            <a:off x="4572000" y="3429000"/>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de-DE" sz="2000" b="1" dirty="0" smtClean="0">
                <a:solidFill>
                  <a:srgbClr val="F7994B"/>
                </a:solidFill>
                <a:latin typeface="Arial" panose="020B0604020202020204" pitchFamily="34" charset="0"/>
                <a:cs typeface="Arial" panose="020B0604020202020204" pitchFamily="34" charset="0"/>
              </a:rPr>
              <a:t>Leit-perspektiven</a:t>
            </a:r>
            <a:endParaRPr lang="de-DE" sz="2000" b="1" dirty="0">
              <a:solidFill>
                <a:srgbClr val="F7994B"/>
              </a:solidFill>
              <a:latin typeface="Arial" panose="020B0604020202020204" pitchFamily="34" charset="0"/>
              <a:cs typeface="Arial" panose="020B0604020202020204" pitchFamily="34" charset="0"/>
            </a:endParaRPr>
          </a:p>
        </p:txBody>
      </p:sp>
      <p:sp>
        <p:nvSpPr>
          <p:cNvPr id="13" name="Abgerundetes Rechteck 12"/>
          <p:cNvSpPr/>
          <p:nvPr/>
        </p:nvSpPr>
        <p:spPr>
          <a:xfrm>
            <a:off x="6516216" y="3501008"/>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de-DE" b="1" dirty="0" smtClean="0">
                <a:solidFill>
                  <a:srgbClr val="F7994B"/>
                </a:solidFill>
                <a:latin typeface="Arial" panose="020B0604020202020204" pitchFamily="34" charset="0"/>
                <a:cs typeface="Arial" panose="020B0604020202020204" pitchFamily="34" charset="0"/>
              </a:rPr>
              <a:t>fachübergreifende,</a:t>
            </a:r>
          </a:p>
          <a:p>
            <a:pPr algn="ctr" defTabSz="914400"/>
            <a:r>
              <a:rPr lang="de-DE" b="1" dirty="0" smtClean="0">
                <a:solidFill>
                  <a:srgbClr val="F7994B"/>
                </a:solidFill>
                <a:latin typeface="Arial" panose="020B0604020202020204" pitchFamily="34" charset="0"/>
                <a:cs typeface="Arial" panose="020B0604020202020204" pitchFamily="34" charset="0"/>
              </a:rPr>
              <a:t>spiralcurriculare Verankerung</a:t>
            </a:r>
            <a:endParaRPr lang="de-DE" b="1" dirty="0">
              <a:solidFill>
                <a:srgbClr val="F7994B"/>
              </a:solidFill>
              <a:latin typeface="Arial" panose="020B0604020202020204" pitchFamily="34" charset="0"/>
              <a:cs typeface="Arial" panose="020B0604020202020204" pitchFamily="34" charset="0"/>
            </a:endParaRPr>
          </a:p>
        </p:txBody>
      </p:sp>
      <p:sp>
        <p:nvSpPr>
          <p:cNvPr id="12" name="Abgerundetes Rechteck 11"/>
          <p:cNvSpPr/>
          <p:nvPr/>
        </p:nvSpPr>
        <p:spPr>
          <a:xfrm>
            <a:off x="4572000" y="1700213"/>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de-DE" b="1" dirty="0" smtClean="0">
                <a:solidFill>
                  <a:srgbClr val="F7994B"/>
                </a:solidFill>
                <a:latin typeface="Arial" panose="020B0604020202020204" pitchFamily="34" charset="0"/>
                <a:cs typeface="Arial" panose="020B0604020202020204" pitchFamily="34" charset="0"/>
              </a:rPr>
              <a:t>Leit-</a:t>
            </a:r>
          </a:p>
          <a:p>
            <a:pPr algn="ctr" defTabSz="914400"/>
            <a:r>
              <a:rPr lang="de-DE" b="1" dirty="0" smtClean="0">
                <a:solidFill>
                  <a:srgbClr val="F7994B"/>
                </a:solidFill>
                <a:latin typeface="Arial" panose="020B0604020202020204" pitchFamily="34" charset="0"/>
                <a:cs typeface="Arial" panose="020B0604020202020204" pitchFamily="34" charset="0"/>
              </a:rPr>
              <a:t>perspektiven</a:t>
            </a:r>
            <a:endParaRPr lang="de-DE" b="1" dirty="0">
              <a:solidFill>
                <a:srgbClr val="F799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60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dirty="0" smtClean="0">
                <a:latin typeface="Arial" panose="020B0604020202020204" pitchFamily="34" charset="0"/>
              </a:rPr>
              <a:t>Bildungsplan Geschichte</a:t>
            </a:r>
          </a:p>
        </p:txBody>
      </p:sp>
      <p:sp>
        <p:nvSpPr>
          <p:cNvPr id="8194" name="Rectangle 2"/>
          <p:cNvSpPr>
            <a:spLocks noGrp="1" noChangeArrowheads="1"/>
          </p:cNvSpPr>
          <p:nvPr>
            <p:ph type="body" idx="4294967295"/>
          </p:nvPr>
        </p:nvSpPr>
        <p:spPr>
          <a:xfrm>
            <a:off x="457200" y="1600200"/>
            <a:ext cx="8229600" cy="4525963"/>
          </a:xfrm>
        </p:spPr>
        <p:txBody>
          <a:bodyPr/>
          <a:lstStyle/>
          <a:p>
            <a:pPr indent="-333375" eaLnBrk="1" hangingPunct="1">
              <a:lnSpc>
                <a:spcPct val="80000"/>
              </a:lnSpc>
              <a:spcBef>
                <a:spcPts val="500"/>
              </a:spcBef>
              <a:buClrTx/>
              <a:buSzPct val="7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de-DE" altLang="de-DE" sz="2000" dirty="0" smtClean="0"/>
          </a:p>
          <a:p>
            <a:pPr indent="-333375" eaLnBrk="1" hangingPunct="1">
              <a:lnSpc>
                <a:spcPct val="80000"/>
              </a:lnSpc>
              <a:spcBef>
                <a:spcPts val="700"/>
              </a:spcBef>
              <a:buClr>
                <a:srgbClr val="FFCC0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800" dirty="0" smtClean="0">
                <a:latin typeface="Arial" panose="020B0604020202020204" pitchFamily="34" charset="0"/>
              </a:rPr>
              <a:t>Lernen im 21. Jahrhundert: </a:t>
            </a:r>
            <a:r>
              <a:rPr lang="de-DE" altLang="de-DE" sz="2800" dirty="0" err="1" smtClean="0">
                <a:latin typeface="Arial" panose="020B0604020202020204" pitchFamily="34" charset="0"/>
              </a:rPr>
              <a:t>Standardbasierung</a:t>
            </a:r>
            <a:r>
              <a:rPr lang="de-DE" altLang="de-DE" sz="2800" dirty="0" smtClean="0">
                <a:latin typeface="Arial" panose="020B0604020202020204" pitchFamily="34" charset="0"/>
              </a:rPr>
              <a:t> und Kompetenzorientierung</a:t>
            </a:r>
          </a:p>
          <a:p>
            <a:pPr indent="-333375" eaLnBrk="1" hangingPunct="1">
              <a:lnSpc>
                <a:spcPct val="80000"/>
              </a:lnSpc>
              <a:spcBef>
                <a:spcPts val="700"/>
              </a:spcBef>
              <a:buClr>
                <a:srgbClr val="FFCC0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800" dirty="0" smtClean="0">
                <a:latin typeface="Arial" panose="020B0604020202020204" pitchFamily="34" charset="0"/>
              </a:rPr>
              <a:t>Verschränkung: </a:t>
            </a:r>
          </a:p>
          <a:p>
            <a:pPr marL="733425" lvl="1" indent="-276225" eaLnBrk="1" hangingPunct="1">
              <a:lnSpc>
                <a:spcPct val="80000"/>
              </a:lnSpc>
              <a:spcBef>
                <a:spcPts val="600"/>
              </a:spcBef>
              <a:buClr>
                <a:srgbClr val="A886E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latin typeface="Arial" panose="020B0604020202020204" pitchFamily="34" charset="0"/>
              </a:rPr>
              <a:t>Prozessbezogene Kompetenzen</a:t>
            </a:r>
          </a:p>
          <a:p>
            <a:pPr marL="733425" lvl="1" indent="-276225" eaLnBrk="1" hangingPunct="1">
              <a:lnSpc>
                <a:spcPct val="80000"/>
              </a:lnSpc>
              <a:spcBef>
                <a:spcPts val="600"/>
              </a:spcBef>
              <a:buClr>
                <a:srgbClr val="A886E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latin typeface="Arial" panose="020B0604020202020204" pitchFamily="34" charset="0"/>
              </a:rPr>
              <a:t>Inhaltsbezogene Kompetenzen</a:t>
            </a:r>
          </a:p>
          <a:p>
            <a:pPr marL="733425" lvl="1" indent="-276225" eaLnBrk="1" hangingPunct="1">
              <a:lnSpc>
                <a:spcPct val="80000"/>
              </a:lnSpc>
              <a:spcBef>
                <a:spcPts val="600"/>
              </a:spcBef>
              <a:buClr>
                <a:srgbClr val="A886E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400" dirty="0" smtClean="0">
                <a:latin typeface="Arial" panose="020B0604020202020204" pitchFamily="34" charset="0"/>
              </a:rPr>
              <a:t>Verweise</a:t>
            </a:r>
          </a:p>
          <a:p>
            <a:pPr indent="-333375" eaLnBrk="1" hangingPunct="1">
              <a:lnSpc>
                <a:spcPct val="80000"/>
              </a:lnSpc>
              <a:spcBef>
                <a:spcPts val="700"/>
              </a:spcBef>
              <a:buClr>
                <a:srgbClr val="FFCC0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800" dirty="0" smtClean="0">
                <a:latin typeface="Arial" panose="020B0604020202020204" pitchFamily="34" charset="0"/>
              </a:rPr>
              <a:t>Begriffe: Kumulatives Lernen</a:t>
            </a:r>
          </a:p>
          <a:p>
            <a:pPr indent="-333375" eaLnBrk="1" hangingPunct="1">
              <a:lnSpc>
                <a:spcPct val="80000"/>
              </a:lnSpc>
              <a:spcBef>
                <a:spcPts val="700"/>
              </a:spcBef>
              <a:buClr>
                <a:srgbClr val="FFCC0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800" dirty="0" smtClean="0">
                <a:latin typeface="Arial" panose="020B0604020202020204" pitchFamily="34" charset="0"/>
              </a:rPr>
              <a:t>Operatoren: Transparenz der Anforderungen (überarbeitet, abgestimmt mit </a:t>
            </a:r>
            <a:r>
              <a:rPr lang="de-DE" altLang="de-DE" sz="2800" dirty="0" err="1" smtClean="0">
                <a:latin typeface="Arial" panose="020B0604020202020204" pitchFamily="34" charset="0"/>
              </a:rPr>
              <a:t>Geo</a:t>
            </a:r>
            <a:r>
              <a:rPr lang="de-DE" altLang="de-DE" sz="2800" dirty="0" smtClean="0">
                <a:latin typeface="Arial" panose="020B0604020202020204" pitchFamily="34" charset="0"/>
              </a:rPr>
              <a:t>, </a:t>
            </a:r>
            <a:r>
              <a:rPr lang="de-DE" altLang="de-DE" sz="2800" dirty="0" err="1" smtClean="0">
                <a:latin typeface="Arial" panose="020B0604020202020204" pitchFamily="34" charset="0"/>
              </a:rPr>
              <a:t>Gk</a:t>
            </a:r>
            <a:r>
              <a:rPr lang="de-DE" altLang="de-DE" sz="2800" dirty="0" smtClean="0">
                <a:latin typeface="Arial" panose="020B0604020202020204" pitchFamily="34" charset="0"/>
              </a:rPr>
              <a:t> und W) </a:t>
            </a:r>
          </a:p>
          <a:p>
            <a:pPr indent="-333375" eaLnBrk="1" hangingPunct="1">
              <a:lnSpc>
                <a:spcPct val="80000"/>
              </a:lnSpc>
              <a:spcBef>
                <a:spcPts val="700"/>
              </a:spcBef>
              <a:buClr>
                <a:srgbClr val="FFCC00"/>
              </a:buClr>
              <a:buSzPct val="70000"/>
              <a:buFont typeface="Wingdings" panose="05000000000000000000" pitchFamily="2" charset="2"/>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2800" dirty="0" smtClean="0">
                <a:latin typeface="Arial" panose="020B0604020202020204" pitchFamily="34" charset="0"/>
              </a:rPr>
              <a:t>Leitperspektiven: Gesellschaftliche Herausforderungen im 21. Jahrhundert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8193"/>
                                        </p:tgtEl>
                                        <p:attrNameLst>
                                          <p:attrName>style.visibility</p:attrName>
                                        </p:attrNameLst>
                                      </p:cBhvr>
                                      <p:to>
                                        <p:strVal val="visible"/>
                                      </p:to>
                                    </p:set>
                                    <p:animEffect transition="in" filter="blinds(horizontal)">
                                      <p:cBhvr additive="repl">
                                        <p:cTn id="7" dur="500"/>
                                        <p:tgtEl>
                                          <p:spTgt spid="8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8194">
                                            <p:txEl>
                                              <p:pRg st="1" end="1"/>
                                            </p:txEl>
                                          </p:spTgt>
                                        </p:tgtEl>
                                        <p:attrNameLst>
                                          <p:attrName>style.visibility</p:attrName>
                                        </p:attrNameLst>
                                      </p:cBhvr>
                                      <p:to>
                                        <p:strVal val="visible"/>
                                      </p:to>
                                    </p:set>
                                    <p:animEffect transition="in" filter="blinds(horizontal)">
                                      <p:cBhvr additive="repl">
                                        <p:cTn id="12" dur="500"/>
                                        <p:tgtEl>
                                          <p:spTgt spid="8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8194">
                                            <p:txEl>
                                              <p:pRg st="2" end="2"/>
                                            </p:txEl>
                                          </p:spTgt>
                                        </p:tgtEl>
                                        <p:attrNameLst>
                                          <p:attrName>style.visibility</p:attrName>
                                        </p:attrNameLst>
                                      </p:cBhvr>
                                      <p:to>
                                        <p:strVal val="visible"/>
                                      </p:to>
                                    </p:set>
                                    <p:animEffect transition="in" filter="blinds(horizontal)">
                                      <p:cBhvr additive="repl">
                                        <p:cTn id="17" dur="500"/>
                                        <p:tgtEl>
                                          <p:spTgt spid="8194">
                                            <p:txEl>
                                              <p:pRg st="2" end="2"/>
                                            </p:txEl>
                                          </p:spTgt>
                                        </p:tgtEl>
                                      </p:cBhvr>
                                    </p:animEffect>
                                  </p:childTnLst>
                                </p:cTn>
                              </p:par>
                              <p:par>
                                <p:cTn id="18" presetID="3" presetClass="entr" presetSubtype="10" fill="hold" nodeType="withEffect">
                                  <p:stCondLst>
                                    <p:cond delay="0"/>
                                  </p:stCondLst>
                                  <p:childTnLst>
                                    <p:set>
                                      <p:cBhvr additive="repl">
                                        <p:cTn id="19" dur="1" fill="hold">
                                          <p:stCondLst>
                                            <p:cond delay="0"/>
                                          </p:stCondLst>
                                        </p:cTn>
                                        <p:tgtEl>
                                          <p:spTgt spid="8194">
                                            <p:txEl>
                                              <p:pRg st="3" end="3"/>
                                            </p:txEl>
                                          </p:spTgt>
                                        </p:tgtEl>
                                        <p:attrNameLst>
                                          <p:attrName>style.visibility</p:attrName>
                                        </p:attrNameLst>
                                      </p:cBhvr>
                                      <p:to>
                                        <p:strVal val="visible"/>
                                      </p:to>
                                    </p:set>
                                    <p:animEffect transition="in" filter="blinds(horizontal)">
                                      <p:cBhvr additive="repl">
                                        <p:cTn id="20" dur="500"/>
                                        <p:tgtEl>
                                          <p:spTgt spid="8194">
                                            <p:txEl>
                                              <p:pRg st="3" end="3"/>
                                            </p:txEl>
                                          </p:spTgt>
                                        </p:tgtEl>
                                      </p:cBhvr>
                                    </p:animEffect>
                                  </p:childTnLst>
                                </p:cTn>
                              </p:par>
                              <p:par>
                                <p:cTn id="21" presetID="3" presetClass="entr" presetSubtype="10" fill="hold" nodeType="withEffect">
                                  <p:stCondLst>
                                    <p:cond delay="0"/>
                                  </p:stCondLst>
                                  <p:childTnLst>
                                    <p:set>
                                      <p:cBhvr additive="repl">
                                        <p:cTn id="22" dur="1" fill="hold">
                                          <p:stCondLst>
                                            <p:cond delay="0"/>
                                          </p:stCondLst>
                                        </p:cTn>
                                        <p:tgtEl>
                                          <p:spTgt spid="8194">
                                            <p:txEl>
                                              <p:pRg st="4" end="4"/>
                                            </p:txEl>
                                          </p:spTgt>
                                        </p:tgtEl>
                                        <p:attrNameLst>
                                          <p:attrName>style.visibility</p:attrName>
                                        </p:attrNameLst>
                                      </p:cBhvr>
                                      <p:to>
                                        <p:strVal val="visible"/>
                                      </p:to>
                                    </p:set>
                                    <p:animEffect transition="in" filter="blinds(horizontal)">
                                      <p:cBhvr additive="repl">
                                        <p:cTn id="23" dur="500"/>
                                        <p:tgtEl>
                                          <p:spTgt spid="8194">
                                            <p:txEl>
                                              <p:pRg st="4" end="4"/>
                                            </p:txEl>
                                          </p:spTgt>
                                        </p:tgtEl>
                                      </p:cBhvr>
                                    </p:animEffect>
                                  </p:childTnLst>
                                </p:cTn>
                              </p:par>
                              <p:par>
                                <p:cTn id="24" presetID="3" presetClass="entr" presetSubtype="10" fill="hold" nodeType="withEffect">
                                  <p:stCondLst>
                                    <p:cond delay="0"/>
                                  </p:stCondLst>
                                  <p:childTnLst>
                                    <p:set>
                                      <p:cBhvr additive="repl">
                                        <p:cTn id="25" dur="1" fill="hold">
                                          <p:stCondLst>
                                            <p:cond delay="0"/>
                                          </p:stCondLst>
                                        </p:cTn>
                                        <p:tgtEl>
                                          <p:spTgt spid="8194">
                                            <p:txEl>
                                              <p:pRg st="5" end="5"/>
                                            </p:txEl>
                                          </p:spTgt>
                                        </p:tgtEl>
                                        <p:attrNameLst>
                                          <p:attrName>style.visibility</p:attrName>
                                        </p:attrNameLst>
                                      </p:cBhvr>
                                      <p:to>
                                        <p:strVal val="visible"/>
                                      </p:to>
                                    </p:set>
                                    <p:animEffect transition="in" filter="blinds(horizontal)">
                                      <p:cBhvr additive="repl">
                                        <p:cTn id="26" dur="500"/>
                                        <p:tgtEl>
                                          <p:spTgt spid="819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additive="repl">
                                        <p:cTn id="30" dur="1" fill="hold">
                                          <p:stCondLst>
                                            <p:cond delay="0"/>
                                          </p:stCondLst>
                                        </p:cTn>
                                        <p:tgtEl>
                                          <p:spTgt spid="8194">
                                            <p:txEl>
                                              <p:pRg st="6" end="6"/>
                                            </p:txEl>
                                          </p:spTgt>
                                        </p:tgtEl>
                                        <p:attrNameLst>
                                          <p:attrName>style.visibility</p:attrName>
                                        </p:attrNameLst>
                                      </p:cBhvr>
                                      <p:to>
                                        <p:strVal val="visible"/>
                                      </p:to>
                                    </p:set>
                                    <p:animEffect transition="in" filter="blinds(horizontal)">
                                      <p:cBhvr additive="repl">
                                        <p:cTn id="31" dur="500"/>
                                        <p:tgtEl>
                                          <p:spTgt spid="8194">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additive="repl">
                                        <p:cTn id="35" dur="1" fill="hold">
                                          <p:stCondLst>
                                            <p:cond delay="0"/>
                                          </p:stCondLst>
                                        </p:cTn>
                                        <p:tgtEl>
                                          <p:spTgt spid="8194">
                                            <p:txEl>
                                              <p:pRg st="7" end="7"/>
                                            </p:txEl>
                                          </p:spTgt>
                                        </p:tgtEl>
                                        <p:attrNameLst>
                                          <p:attrName>style.visibility</p:attrName>
                                        </p:attrNameLst>
                                      </p:cBhvr>
                                      <p:to>
                                        <p:strVal val="visible"/>
                                      </p:to>
                                    </p:set>
                                    <p:animEffect transition="in" filter="blinds(horizontal)">
                                      <p:cBhvr additive="repl">
                                        <p:cTn id="36" dur="500"/>
                                        <p:tgtEl>
                                          <p:spTgt spid="8194">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additive="repl">
                                        <p:cTn id="40" dur="1" fill="hold">
                                          <p:stCondLst>
                                            <p:cond delay="0"/>
                                          </p:stCondLst>
                                        </p:cTn>
                                        <p:tgtEl>
                                          <p:spTgt spid="8194">
                                            <p:txEl>
                                              <p:pRg st="8" end="8"/>
                                            </p:txEl>
                                          </p:spTgt>
                                        </p:tgtEl>
                                        <p:attrNameLst>
                                          <p:attrName>style.visibility</p:attrName>
                                        </p:attrNameLst>
                                      </p:cBhvr>
                                      <p:to>
                                        <p:strVal val="visible"/>
                                      </p:to>
                                    </p:set>
                                    <p:animEffect transition="in" filter="blinds(horizontal)">
                                      <p:cBhvr additive="repl">
                                        <p:cTn id="41" dur="500"/>
                                        <p:tgtEl>
                                          <p:spTgt spid="81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Garamon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Garamon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2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3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4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3616</Words>
  <Application>Microsoft Office PowerPoint</Application>
  <PresentationFormat>Bildschirmpräsentation (4:3)</PresentationFormat>
  <Paragraphs>635</Paragraphs>
  <Slides>61</Slides>
  <Notes>45</Notes>
  <HiddenSlides>0</HiddenSlides>
  <MMClips>0</MMClips>
  <ScaleCrop>false</ScaleCrop>
  <HeadingPairs>
    <vt:vector size="6" baseType="variant">
      <vt:variant>
        <vt:lpstr>Verwendete Schriftarten</vt:lpstr>
      </vt:variant>
      <vt:variant>
        <vt:i4>9</vt:i4>
      </vt:variant>
      <vt:variant>
        <vt:lpstr>Design</vt:lpstr>
      </vt:variant>
      <vt:variant>
        <vt:i4>8</vt:i4>
      </vt:variant>
      <vt:variant>
        <vt:lpstr>Folientitel</vt:lpstr>
      </vt:variant>
      <vt:variant>
        <vt:i4>61</vt:i4>
      </vt:variant>
    </vt:vector>
  </HeadingPairs>
  <TitlesOfParts>
    <vt:vector size="78" baseType="lpstr">
      <vt:lpstr>Microsoft YaHei</vt:lpstr>
      <vt:lpstr>宋体</vt:lpstr>
      <vt:lpstr>Arial</vt:lpstr>
      <vt:lpstr>Calibri</vt:lpstr>
      <vt:lpstr>Garamond</vt:lpstr>
      <vt:lpstr>Symbol</vt:lpstr>
      <vt:lpstr>Times</vt:lpstr>
      <vt:lpstr>Times New Roman</vt:lpstr>
      <vt:lpstr>Wingdings</vt:lpstr>
      <vt:lpstr>Office Theme</vt:lpstr>
      <vt:lpstr>Office Theme</vt:lpstr>
      <vt:lpstr>Design1</vt:lpstr>
      <vt:lpstr>1_Design1</vt:lpstr>
      <vt:lpstr>2_Design1</vt:lpstr>
      <vt:lpstr>3_Design1</vt:lpstr>
      <vt:lpstr>4_Design1</vt:lpstr>
      <vt:lpstr>5_Design1</vt:lpstr>
      <vt:lpstr>Bildungsplan 2016: Geschichte</vt:lpstr>
      <vt:lpstr>PowerPoint-Präsentation</vt:lpstr>
      <vt:lpstr>Bildungsplan 2016: Fortbildungskonzeption</vt:lpstr>
      <vt:lpstr>PowerPoint-Präsentation</vt:lpstr>
      <vt:lpstr>Genese des  Bildungsplans 2016</vt:lpstr>
      <vt:lpstr>PowerPoint-Präsentation</vt:lpstr>
      <vt:lpstr>BP-Kommissionen: Auftrag</vt:lpstr>
      <vt:lpstr>PowerPoint-Präsentation</vt:lpstr>
      <vt:lpstr>Bildungsplan Geschichte</vt:lpstr>
      <vt:lpstr>PowerPoint-Präsentation</vt:lpstr>
      <vt:lpstr>Prozessbezogene Kompetenzen</vt:lpstr>
      <vt:lpstr>Standards für inhaltsbezogene Kompetenzen</vt:lpstr>
      <vt:lpstr>Standards für inhaltsbezogene Kompetenzen (SekI-Plan)</vt:lpstr>
      <vt:lpstr>Standards für inhaltsbezogene Kompetenzen (G8-Plan)</vt:lpstr>
      <vt:lpstr>PowerPoint-Präsentation</vt:lpstr>
      <vt:lpstr>Bildungsplan Geschichte: Begriffe</vt:lpstr>
      <vt:lpstr>Standards für inhaltsbezogene Kompetenzen (G8-Plan)</vt:lpstr>
      <vt:lpstr>Lernbegriffe: linear</vt:lpstr>
      <vt:lpstr>Lernbegriffe: hierarchisiert</vt:lpstr>
      <vt:lpstr>Lernbegriffe: Hierarchiestufen</vt:lpstr>
      <vt:lpstr>Begriffe: Anzahl</vt:lpstr>
      <vt:lpstr>Begriffe: Singualar/Plural</vt:lpstr>
      <vt:lpstr>Verweise im Bildungsplan</vt:lpstr>
      <vt:lpstr>Standards für inhaltsbezogene Kompetenzen (G8-Plan)</vt:lpstr>
      <vt:lpstr>P-Verweise</vt:lpstr>
      <vt:lpstr>L-Verweise</vt:lpstr>
      <vt:lpstr>I-Verweise</vt:lpstr>
      <vt:lpstr>F-Verweise</vt:lpstr>
      <vt:lpstr>Systematische Ebenen</vt:lpstr>
      <vt:lpstr>PowerPoint-Präsentation</vt:lpstr>
      <vt:lpstr>Räumliche Ebenen</vt:lpstr>
      <vt:lpstr>Kategorie: Vernetzung</vt:lpstr>
      <vt:lpstr>Sebastian Conrad (2013)</vt:lpstr>
      <vt:lpstr>Reiche/Imperien</vt:lpstr>
      <vt:lpstr>Reiche/Imperien: Bedeutung</vt:lpstr>
      <vt:lpstr>Reiche/Imperien: Konkurrenz</vt:lpstr>
      <vt:lpstr>Imperien und Nationalstaaten</vt:lpstr>
      <vt:lpstr>Imperien: multiethnisch</vt:lpstr>
      <vt:lpstr>Jürgen Osterhammel (2009)</vt:lpstr>
      <vt:lpstr>Osterhammel/Petersson (2003)</vt:lpstr>
      <vt:lpstr>Kürzungen durch Perspektivierung</vt:lpstr>
      <vt:lpstr>Fenster zur Welt: Typus 1</vt:lpstr>
      <vt:lpstr>Fenster zur Welt: Typus 2</vt:lpstr>
      <vt:lpstr>John Darwin (2010)</vt:lpstr>
      <vt:lpstr>Burbank/Cooper 2012</vt:lpstr>
      <vt:lpstr>Aelius Aristides aus Kleinasien  (2. Jahrhundert n.Chr.)</vt:lpstr>
      <vt:lpstr>Eurasien: 3 Räume</vt:lpstr>
      <vt:lpstr>Großräumige, subglobale Integration: Fernhandelsnetze</vt:lpstr>
      <vt:lpstr>Burbank/Cooper 2012</vt:lpstr>
      <vt:lpstr>Integration: Religiöse Ökumene</vt:lpstr>
      <vt:lpstr>Großräumige Integration:  Der erste Schub</vt:lpstr>
      <vt:lpstr>Großräumige Integration:  Der zweite Schub</vt:lpstr>
      <vt:lpstr>Burbank/Cooper 2012</vt:lpstr>
      <vt:lpstr>Alfred Schlicht (2008)</vt:lpstr>
      <vt:lpstr>Robert Marks (2006)</vt:lpstr>
      <vt:lpstr>Osterhammel/Petersson (2003)</vt:lpstr>
      <vt:lpstr>Robert Marks (2006)</vt:lpstr>
      <vt:lpstr>Osterhammel/Petersson (2003)</vt:lpstr>
      <vt:lpstr>Osterhammel/Petersson (2003)</vt:lpstr>
      <vt:lpstr>Asien vs. Amerika</vt:lpstr>
      <vt:lpstr>Großräumige Integration: Der dritte Schub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 2016: Geschichte</dc:title>
  <dc:creator>Andreas</dc:creator>
  <cp:lastModifiedBy>Andreas Grießinger</cp:lastModifiedBy>
  <cp:revision>139</cp:revision>
  <cp:lastPrinted>1601-01-01T00:00:00Z</cp:lastPrinted>
  <dcterms:created xsi:type="dcterms:W3CDTF">2014-11-23T15:00:06Z</dcterms:created>
  <dcterms:modified xsi:type="dcterms:W3CDTF">2015-09-20T19:57:39Z</dcterms:modified>
</cp:coreProperties>
</file>