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0"/>
  </p:notesMasterIdLst>
  <p:sldIdLst>
    <p:sldId id="286" r:id="rId2"/>
    <p:sldId id="268" r:id="rId3"/>
    <p:sldId id="270" r:id="rId4"/>
    <p:sldId id="271" r:id="rId5"/>
    <p:sldId id="272" r:id="rId6"/>
    <p:sldId id="273" r:id="rId7"/>
    <p:sldId id="275" r:id="rId8"/>
    <p:sldId id="276" r:id="rId9"/>
    <p:sldId id="277" r:id="rId10"/>
    <p:sldId id="285" r:id="rId11"/>
    <p:sldId id="267" r:id="rId12"/>
    <p:sldId id="287" r:id="rId13"/>
    <p:sldId id="288" r:id="rId14"/>
    <p:sldId id="279" r:id="rId15"/>
    <p:sldId id="304" r:id="rId16"/>
    <p:sldId id="280" r:id="rId17"/>
    <p:sldId id="290" r:id="rId18"/>
    <p:sldId id="289" r:id="rId19"/>
    <p:sldId id="281" r:id="rId20"/>
    <p:sldId id="292" r:id="rId21"/>
    <p:sldId id="294" r:id="rId22"/>
    <p:sldId id="296" r:id="rId23"/>
    <p:sldId id="282" r:id="rId24"/>
    <p:sldId id="301" r:id="rId25"/>
    <p:sldId id="302" r:id="rId26"/>
    <p:sldId id="305" r:id="rId27"/>
    <p:sldId id="283" r:id="rId28"/>
    <p:sldId id="284" r:id="rId2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1350" autoAdjust="0"/>
  </p:normalViewPr>
  <p:slideViewPr>
    <p:cSldViewPr>
      <p:cViewPr>
        <p:scale>
          <a:sx n="54" d="100"/>
          <a:sy n="54" d="100"/>
        </p:scale>
        <p:origin x="-1752" y="-12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28" d="100"/>
        <a:sy n="128" d="100"/>
      </p:scale>
      <p:origin x="0" y="784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20F432-771E-4952-89B1-B5F93A813F3F}" type="datetimeFigureOut">
              <a:rPr lang="de-DE" smtClean="0"/>
              <a:t>25.09.2015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DF4C10-B593-4B18-84D5-79CF2AF9370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4876342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DF4C10-B593-4B18-84D5-79CF2AF9370C}" type="slidenum">
              <a:rPr lang="de-DE" smtClean="0"/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8658425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516624"/>
            <a:ext cx="7315200" cy="2595025"/>
          </a:xfrm>
        </p:spPr>
        <p:txBody>
          <a:bodyPr>
            <a:normAutofit/>
          </a:bodyPr>
          <a:lstStyle>
            <a:lvl1pPr>
              <a:defRPr sz="4800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14400" y="5166530"/>
            <a:ext cx="7315200" cy="1144632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47BD7B-ABB3-4719-9061-067945283232}" type="datetimeFigureOut">
              <a:rPr lang="de-DE"/>
              <a:pPr>
                <a:defRPr/>
              </a:pPr>
              <a:t>25.09.2015</a:t>
            </a:fld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5142D1-F628-4CEA-9AA8-F083F372C5F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2102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88FB72-B177-4F8E-B1CC-0FD35C9E65B7}" type="datetimeFigureOut">
              <a:rPr lang="de-DE"/>
              <a:pPr>
                <a:defRPr/>
              </a:pPr>
              <a:t>25.09.2015</a:t>
            </a:fld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1B3E83-7005-4763-B0B2-10C47D3547A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316039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48400" y="1826709"/>
            <a:ext cx="1492499" cy="4484454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4524" y="1826709"/>
            <a:ext cx="5241476" cy="4484454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B0BCC1-585A-4188-B254-29F1DB4DECB5}" type="datetimeFigureOut">
              <a:rPr lang="de-DE"/>
              <a:pPr>
                <a:defRPr/>
              </a:pPr>
              <a:t>25.09.2015</a:t>
            </a:fld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5FC671C-EB54-46E1-8253-04543DB5734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292071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9788EB-EDD5-4F22-AB24-63945FC96957}" type="datetimeFigureOut">
              <a:rPr lang="de-DE"/>
              <a:pPr>
                <a:defRPr/>
              </a:pPr>
              <a:t>25.09.2015</a:t>
            </a:fld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4311B-320F-4EC5-895D-1F69FD96032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647361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017572"/>
            <a:ext cx="7315200" cy="1293592"/>
          </a:xfrm>
        </p:spPr>
        <p:txBody>
          <a:bodyPr anchor="t"/>
          <a:lstStyle>
            <a:lvl1pPr algn="l">
              <a:defRPr sz="4000" b="0" cap="none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0" y="3865097"/>
            <a:ext cx="7315200" cy="1098439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B9DD3-0CF5-4559-9E62-1E9E2B52D73C}" type="datetimeFigureOut">
              <a:rPr lang="de-DE"/>
              <a:pPr>
                <a:defRPr/>
              </a:pPr>
              <a:t>25.09.2015</a:t>
            </a:fld>
            <a:endParaRPr lang="de-DE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D2D381-FBAB-4607-98A4-D66DE107289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85047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914400" y="2743200"/>
            <a:ext cx="3566160" cy="359359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81728" y="2743200"/>
            <a:ext cx="3566160" cy="3595687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BA2068-2DC4-4AED-87B2-096884190E5E}" type="datetimeFigureOut">
              <a:rPr lang="de-DE"/>
              <a:pPr>
                <a:defRPr/>
              </a:pPr>
              <a:t>25.09.2015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DCD294E-732D-4648-BCB3-E78C84DA001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746190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16348" y="2743200"/>
            <a:ext cx="336499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85144" y="2743200"/>
            <a:ext cx="3362062" cy="621792"/>
          </a:xfrm>
        </p:spPr>
        <p:txBody>
          <a:bodyPr anchor="b">
            <a:noAutofit/>
          </a:bodyPr>
          <a:lstStyle>
            <a:lvl1pPr marL="0" indent="0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914400" y="1544715"/>
            <a:ext cx="7315200" cy="1154097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914400" y="3383280"/>
            <a:ext cx="3566160" cy="2953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81727" y="3383280"/>
            <a:ext cx="3566160" cy="2953512"/>
          </a:xfr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5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3ED33-58CF-4475-8D6A-1C430D888DE8}" type="datetimeFigureOut">
              <a:rPr lang="de-DE"/>
              <a:pPr>
                <a:defRPr/>
              </a:pPr>
              <a:t>25.09.2015</a:t>
            </a:fld>
            <a:endParaRPr lang="de-DE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6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AF263A-0CF6-4186-A051-2B050398279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69543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0CF1B1B-DA11-4E80-BA69-C6D488951875}" type="datetimeFigureOut">
              <a:rPr lang="de-DE"/>
              <a:pPr>
                <a:defRPr/>
              </a:pPr>
              <a:t>25.09.2015</a:t>
            </a:fld>
            <a:endParaRPr lang="de-DE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E442-1316-42A9-B1EF-1B75108D212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8013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95ED29-70DE-4412-B2B0-ED1C699FFE37}" type="datetimeFigureOut">
              <a:rPr lang="de-DE"/>
              <a:pPr>
                <a:defRPr/>
              </a:pPr>
              <a:t>25.09.2015</a:t>
            </a:fld>
            <a:endParaRPr lang="de-DE"/>
          </a:p>
        </p:txBody>
      </p:sp>
      <p:sp>
        <p:nvSpPr>
          <p:cNvPr id="3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777231-A9B9-4E4A-95A4-3C44541D19B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10303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5362"/>
            <a:ext cx="2950936" cy="2173015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1752" y="1826709"/>
            <a:ext cx="4207848" cy="4476614"/>
          </a:xfrm>
        </p:spPr>
        <p:txBody>
          <a:bodyPr anchor="ctr"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61095"/>
            <a:ext cx="2950936" cy="2245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69E83-19CB-4765-B9D8-07690EA851E4}" type="datetimeFigureOut">
              <a:rPr lang="de-DE"/>
              <a:pPr>
                <a:defRPr/>
              </a:pPr>
              <a:t>25.09.2015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F369B-6B86-49BE-AB15-FBAE4ACB92C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99756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1828800"/>
            <a:ext cx="2953512" cy="2176272"/>
          </a:xfrm>
        </p:spPr>
        <p:txBody>
          <a:bodyPr>
            <a:normAutofit/>
          </a:bodyPr>
          <a:lstStyle>
            <a:lvl1pPr algn="l">
              <a:defRPr sz="2800" b="0"/>
            </a:lvl1pPr>
          </a:lstStyle>
          <a:p>
            <a:r>
              <a:rPr lang="de-DE" smtClean="0"/>
              <a:t>Titelmasterformat durch Klicken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191000" y="2286000"/>
            <a:ext cx="4038600" cy="3352800"/>
          </a:xfrm>
          <a:solidFill>
            <a:schemeClr val="accent2"/>
          </a:solidFill>
          <a:ln w="12700">
            <a:noFill/>
          </a:ln>
          <a:effectLst>
            <a:reflection blurRad="12700" stA="30000" endPos="30000" dist="31750" dir="5400000" sy="-100000" algn="bl" rotWithShape="0"/>
          </a:effectLst>
          <a:scene3d>
            <a:camera prst="perspectiveRight" fov="2700000">
              <a:rot lat="240000" lon="900000" rev="0"/>
            </a:camera>
            <a:lightRig rig="threePt" dir="t">
              <a:rot lat="0" lon="0" rev="2700000"/>
            </a:lightRig>
          </a:scene3d>
          <a:sp3d/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4059936"/>
            <a:ext cx="2953512" cy="224942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A5371A-0A7F-4B28-85EE-772B939557AD}" type="datetimeFigureOut">
              <a:rPr lang="de-DE"/>
              <a:pPr>
                <a:defRPr/>
              </a:pPr>
              <a:t>25.09.2015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922D3BB-A8CB-4535-8A64-C35C08FA39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80180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232B32"/>
            </a:gs>
            <a:gs pos="64999">
              <a:srgbClr val="273037"/>
            </a:gs>
            <a:gs pos="100000">
              <a:srgbClr val="606B76"/>
            </a:gs>
          </a:gsLst>
          <a:lin ang="54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435975" y="573088"/>
            <a:ext cx="85725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8569325" y="573088"/>
            <a:ext cx="576263" cy="57308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28" name="Title Placeholder 1"/>
          <p:cNvSpPr>
            <a:spLocks noGrp="1"/>
          </p:cNvSpPr>
          <p:nvPr>
            <p:ph type="title"/>
          </p:nvPr>
        </p:nvSpPr>
        <p:spPr bwMode="auto">
          <a:xfrm>
            <a:off x="914400" y="1544638"/>
            <a:ext cx="7315200" cy="1154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Titelmasterformat durch Klicken bearbeiten</a:t>
            </a:r>
            <a:endParaRPr lang="en-US" altLang="de-DE" smtClean="0"/>
          </a:p>
        </p:txBody>
      </p:sp>
      <p:sp>
        <p:nvSpPr>
          <p:cNvPr id="102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914400" y="2770188"/>
            <a:ext cx="7315200" cy="353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altLang="de-DE" smtClean="0"/>
              <a:t>Textmasterformat bearbeiten</a:t>
            </a:r>
          </a:p>
          <a:p>
            <a:pPr lvl="1"/>
            <a:r>
              <a:rPr lang="de-DE" altLang="de-DE" smtClean="0"/>
              <a:t>Zweite Ebene</a:t>
            </a:r>
          </a:p>
          <a:p>
            <a:pPr lvl="2"/>
            <a:r>
              <a:rPr lang="de-DE" altLang="de-DE" smtClean="0"/>
              <a:t>Dritte Ebene</a:t>
            </a:r>
          </a:p>
          <a:p>
            <a:pPr lvl="3"/>
            <a:r>
              <a:rPr lang="de-DE" altLang="de-DE" smtClean="0"/>
              <a:t>Vierte Ebene</a:t>
            </a:r>
          </a:p>
          <a:p>
            <a:pPr lvl="4"/>
            <a:r>
              <a:rPr lang="de-DE" altLang="de-DE" smtClean="0"/>
              <a:t>Fünfte Ebene</a:t>
            </a:r>
            <a:endParaRPr lang="en-US" altLang="de-DE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07100" y="549275"/>
            <a:ext cx="1189038" cy="29686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alpha val="5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C1B828A-A5D2-467D-AF03-6F0C326D736D}" type="datetimeFigureOut">
              <a:rPr lang="de-DE"/>
              <a:pPr>
                <a:defRPr/>
              </a:pPr>
              <a:t>25.09.2015</a:t>
            </a:fld>
            <a:endParaRPr lang="de-DE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315200" y="549275"/>
            <a:ext cx="939800" cy="3016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282E9A1-225A-43B9-AC0C-105A0D909D9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08688" y="855663"/>
            <a:ext cx="2246312" cy="301625"/>
          </a:xfrm>
          <a:prstGeom prst="rect">
            <a:avLst/>
          </a:prstGeom>
        </p:spPr>
        <p:txBody>
          <a:bodyPr vert="horz" lIns="91440" tIns="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Arial" charset="0"/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165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563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spcBef>
          <a:spcPct val="20000"/>
        </a:spcBef>
        <a:buClr>
          <a:schemeClr val="tx2"/>
        </a:buClr>
        <a:buFont typeface="Wingdings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hyperlink" Target="http://lehrerfortbildung-bw.de/faecher/geschichte/gym/fb6/" TargetMode="Externa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schulz-hageleit.de/material/schulz-hageleit-vorbereitung-up.pdf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://edoc.ku-eichstaett.de/2392/1/Edoc4-Historisches_Lernen_und_Lebenswelt.pdf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el 1"/>
          <p:cNvSpPr>
            <a:spLocks noGrp="1"/>
          </p:cNvSpPr>
          <p:nvPr>
            <p:ph type="title"/>
          </p:nvPr>
        </p:nvSpPr>
        <p:spPr>
          <a:xfrm>
            <a:off x="611188" y="765175"/>
            <a:ext cx="7632700" cy="4535488"/>
          </a:xfrm>
        </p:spPr>
        <p:txBody>
          <a:bodyPr/>
          <a:lstStyle/>
          <a:p>
            <a:pPr algn="ctr" eaLnBrk="1" hangingPunct="1"/>
            <a:r>
              <a:rPr lang="de-DE" altLang="de-DE" sz="6000" b="1" i="1" smtClean="0"/>
              <a:t>Geschichte –</a:t>
            </a:r>
            <a:br>
              <a:rPr lang="de-DE" altLang="de-DE" sz="6000" b="1" i="1" smtClean="0"/>
            </a:br>
            <a:r>
              <a:rPr lang="de-DE" altLang="de-DE" sz="6000" b="1" i="1" smtClean="0"/>
              <a:t/>
            </a:r>
            <a:br>
              <a:rPr lang="de-DE" altLang="de-DE" sz="6000" b="1" i="1" smtClean="0"/>
            </a:br>
            <a:r>
              <a:rPr lang="de-DE" altLang="de-DE" sz="6000" b="1" i="1" smtClean="0"/>
              <a:t>„… und was hat das mit mir zu tun?“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el 2"/>
          <p:cNvSpPr>
            <a:spLocks noGrp="1"/>
          </p:cNvSpPr>
          <p:nvPr>
            <p:ph type="title"/>
          </p:nvPr>
        </p:nvSpPr>
        <p:spPr>
          <a:xfrm>
            <a:off x="395288" y="549275"/>
            <a:ext cx="7820025" cy="57626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Lebensweltbezüge im Bildungsplan</a:t>
            </a:r>
            <a:endParaRPr lang="de-DE" dirty="0"/>
          </a:p>
        </p:txBody>
      </p:sp>
      <p:sp>
        <p:nvSpPr>
          <p:cNvPr id="11267" name="Inhaltsplatzhalter 3"/>
          <p:cNvSpPr>
            <a:spLocks noGrp="1"/>
          </p:cNvSpPr>
          <p:nvPr>
            <p:ph idx="1"/>
          </p:nvPr>
        </p:nvSpPr>
        <p:spPr>
          <a:xfrm>
            <a:off x="395288" y="2133600"/>
            <a:ext cx="7834312" cy="4175125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de-DE" altLang="de-DE" sz="2800" b="1" smtClean="0"/>
              <a:t>Aus den Leitgedanken des Bildungsplanes: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de-DE" altLang="de-DE" sz="2800" i="1" smtClean="0"/>
              <a:t>„Indem Schülerinnen und Schüler im Geschichtsunterricht die historischen Wurzeln der Ge­genwart aufspüren und dabei untersuchen, wie ihre </a:t>
            </a:r>
            <a:r>
              <a:rPr lang="de-DE" altLang="de-DE" sz="2800" b="1" i="1" smtClean="0">
                <a:solidFill>
                  <a:schemeClr val="tx2"/>
                </a:solidFill>
              </a:rPr>
              <a:t>Lebenswelt</a:t>
            </a:r>
            <a:r>
              <a:rPr lang="de-DE" altLang="de-DE" sz="2800" i="1" smtClean="0"/>
              <a:t> entstanden ist, lernen sie, sich in der Gegenwart zu orientieren und Wertmaßstäbe für ihr künftiges Handeln zu entwickeln.“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de-DE" altLang="de-DE" sz="2800" i="1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Inhaltsplatzhalter 3"/>
          <p:cNvSpPr>
            <a:spLocks noGrp="1"/>
          </p:cNvSpPr>
          <p:nvPr>
            <p:ph idx="1"/>
          </p:nvPr>
        </p:nvSpPr>
        <p:spPr>
          <a:xfrm>
            <a:off x="395288" y="2133600"/>
            <a:ext cx="7834312" cy="4175125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de-DE" altLang="de-DE" sz="2800" b="1" smtClean="0"/>
              <a:t>Aus den Leitgedanken des Bildungsplanes: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de-DE" altLang="de-DE" sz="2800" i="1" smtClean="0"/>
              <a:t>„So erfahren sie … die geschichtliche Bedingtheit … ihrer </a:t>
            </a:r>
            <a:r>
              <a:rPr lang="de-DE" altLang="de-DE" sz="2800" b="1" i="1" smtClean="0">
                <a:solidFill>
                  <a:schemeClr val="tx2"/>
                </a:solidFill>
              </a:rPr>
              <a:t>Lebenswelt</a:t>
            </a:r>
            <a:r>
              <a:rPr lang="de-DE" altLang="de-DE" sz="2800" i="1" smtClean="0"/>
              <a:t>. Das gilt z.B. für vertraute Gebäude im ei­genen Wohnort ebenso wie für regionale Besonderheiten  und überregionale Strukturen im weiteren nationalen und europäischen Umfeld, aber auch für globale Zusammenhänge und Konflikte, die bis in ihren Alltag hineinreichen …“</a:t>
            </a:r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95288" y="549275"/>
            <a:ext cx="7820025" cy="576263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Lebensweltbezüge im Bildungsplan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Inhaltsplatzhalter 3"/>
          <p:cNvSpPr>
            <a:spLocks noGrp="1"/>
          </p:cNvSpPr>
          <p:nvPr>
            <p:ph idx="1"/>
          </p:nvPr>
        </p:nvSpPr>
        <p:spPr>
          <a:xfrm>
            <a:off x="395288" y="1844675"/>
            <a:ext cx="7834312" cy="446405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de-DE" altLang="de-DE" sz="2800" b="1" smtClean="0"/>
              <a:t>Aus den inhaltsbezogenen Kompetenzen des Bildungsplanes: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de-DE" altLang="de-DE" sz="2800" smtClean="0"/>
              <a:t>3.1.1.: </a:t>
            </a:r>
            <a:r>
              <a:rPr lang="de-DE" altLang="de-DE" sz="2800" i="1" smtClean="0"/>
              <a:t>„Die Schülerinnen und Schüler können die Bedeutung von Geschichte in ihrer eigenen </a:t>
            </a:r>
            <a:r>
              <a:rPr lang="de-DE" altLang="de-DE" sz="2800" b="1" i="1" smtClean="0">
                <a:solidFill>
                  <a:schemeClr val="tx2"/>
                </a:solidFill>
              </a:rPr>
              <a:t>Lebenswelt</a:t>
            </a:r>
            <a:r>
              <a:rPr lang="de-DE" altLang="de-DE" sz="2800" i="1" smtClean="0"/>
              <a:t> erläutern und Arbeitsweisen des Faches Geschichte beschreiben</a:t>
            </a:r>
            <a:r>
              <a:rPr lang="de-DE" altLang="de-DE" sz="2800" smtClean="0"/>
              <a:t>.“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de-DE" altLang="de-DE" sz="2800" smtClean="0"/>
              <a:t>3.1.2.: </a:t>
            </a:r>
            <a:r>
              <a:rPr lang="de-DE" altLang="de-DE" sz="2800" i="1" smtClean="0"/>
              <a:t>„Die Schülerinnen und Schüler können am Beispiel Ägyptens die Grundstrukturen einer frühen Hochkultur analysieren und mit Bezug auf ihre eigene </a:t>
            </a:r>
            <a:r>
              <a:rPr lang="de-DE" altLang="de-DE" sz="2800" b="1" i="1" smtClean="0">
                <a:solidFill>
                  <a:schemeClr val="tx2"/>
                </a:solidFill>
              </a:rPr>
              <a:t>Lebenswelt</a:t>
            </a:r>
            <a:r>
              <a:rPr lang="de-DE" altLang="de-DE" sz="2800" i="1" smtClean="0"/>
              <a:t> bewerten“.</a:t>
            </a:r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95288" y="549275"/>
            <a:ext cx="7820025" cy="576263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Lebensweltbezüge im Bildungsplan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Inhaltsplatzhalter 3"/>
          <p:cNvSpPr>
            <a:spLocks noGrp="1"/>
          </p:cNvSpPr>
          <p:nvPr>
            <p:ph idx="1"/>
          </p:nvPr>
        </p:nvSpPr>
        <p:spPr>
          <a:xfrm>
            <a:off x="395288" y="1844675"/>
            <a:ext cx="7834312" cy="446405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de-DE" altLang="de-DE" sz="2800" b="1" smtClean="0"/>
              <a:t>Aus den inhaltsbezogenen Kompetenzen des Bildungsplanes: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de-DE" altLang="de-DE" sz="2800" smtClean="0"/>
              <a:t>3.1.3.: </a:t>
            </a:r>
            <a:r>
              <a:rPr lang="de-DE" altLang="de-DE" sz="2800" i="1" smtClean="0"/>
              <a:t>„ Die Schülerinnen und Schüler können … gesellschaftliche und kulturelle Aspekte der </a:t>
            </a:r>
            <a:r>
              <a:rPr lang="de-DE" altLang="de-DE" sz="2800" i="1" smtClean="0">
                <a:solidFill>
                  <a:schemeClr val="tx2"/>
                </a:solidFill>
              </a:rPr>
              <a:t>Lebenswelt</a:t>
            </a:r>
            <a:r>
              <a:rPr lang="de-DE" altLang="de-DE" sz="2800" i="1" smtClean="0"/>
              <a:t> in der griechischen Polis analysieren.“ (1)</a:t>
            </a:r>
          </a:p>
          <a:p>
            <a:pPr marL="44450" indent="0" eaLnBrk="1" hangingPunct="1">
              <a:buFont typeface="Wingdings" pitchFamily="2" charset="2"/>
              <a:buNone/>
            </a:pPr>
            <a:r>
              <a:rPr lang="de-DE" altLang="de-DE" sz="2800" smtClean="0"/>
              <a:t>3.1.3.: </a:t>
            </a:r>
            <a:r>
              <a:rPr lang="de-DE" altLang="de-DE" sz="2800" i="1" smtClean="0"/>
              <a:t>Die Schülerinnen und Schüler können den Einfluss der griechischen und römischen Kultur auf die eigene </a:t>
            </a:r>
            <a:r>
              <a:rPr lang="de-DE" altLang="de-DE" sz="2800" i="1" smtClean="0">
                <a:solidFill>
                  <a:schemeClr val="tx2"/>
                </a:solidFill>
              </a:rPr>
              <a:t>Lebenswelt </a:t>
            </a:r>
            <a:r>
              <a:rPr lang="de-DE" altLang="de-DE" sz="2800" i="1" smtClean="0"/>
              <a:t>beurteilen“. (7)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de-DE" altLang="de-DE" sz="2800" i="1" smtClean="0"/>
          </a:p>
          <a:p>
            <a:pPr marL="44450" indent="0" eaLnBrk="1" hangingPunct="1">
              <a:buFont typeface="Wingdings" pitchFamily="2" charset="2"/>
              <a:buNone/>
            </a:pPr>
            <a:endParaRPr lang="de-DE" altLang="de-DE" sz="2800" i="1" smtClean="0"/>
          </a:p>
        </p:txBody>
      </p:sp>
      <p:sp>
        <p:nvSpPr>
          <p:cNvPr id="5" name="Titel 2"/>
          <p:cNvSpPr txBox="1">
            <a:spLocks/>
          </p:cNvSpPr>
          <p:nvPr/>
        </p:nvSpPr>
        <p:spPr>
          <a:xfrm>
            <a:off x="395288" y="549275"/>
            <a:ext cx="7820025" cy="576263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dirty="0" smtClean="0"/>
              <a:t>Lebensweltbezüge im Bildungsplan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539750" y="476250"/>
            <a:ext cx="7459663" cy="1081088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Lebensweltbezüge im Bildungsplan - Fazit</a:t>
            </a:r>
            <a:endParaRPr lang="de-DE" dirty="0"/>
          </a:p>
        </p:txBody>
      </p:sp>
      <p:sp>
        <p:nvSpPr>
          <p:cNvPr id="5" name="Inhaltsplatzhalter 4"/>
          <p:cNvSpPr>
            <a:spLocks noGrp="1"/>
          </p:cNvSpPr>
          <p:nvPr>
            <p:ph idx="1"/>
          </p:nvPr>
        </p:nvSpPr>
        <p:spPr>
          <a:xfrm>
            <a:off x="684213" y="2349500"/>
            <a:ext cx="7545387" cy="3959225"/>
          </a:xfrm>
        </p:spPr>
        <p:txBody>
          <a:bodyPr rtlCol="0">
            <a:normAutofit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800" dirty="0" smtClean="0"/>
              <a:t>Bildungsplan intendiert Lebensweltbezüge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de-DE" sz="2800" dirty="0" smtClean="0"/>
              <a:t>  = normativ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800" dirty="0" smtClean="0"/>
              <a:t>Bildungsplan formuliert nicht explizit Lebensweltbezüge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de-DE" sz="2800" dirty="0"/>
              <a:t> </a:t>
            </a:r>
            <a:r>
              <a:rPr lang="de-DE" sz="2800" dirty="0" smtClean="0"/>
              <a:t> ≠ operativ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800" dirty="0" smtClean="0"/>
              <a:t>Bildungsplan formuliert gelegentlich Lebensweltbezüge </a:t>
            </a:r>
          </a:p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de-DE" sz="2800" dirty="0"/>
              <a:t> </a:t>
            </a:r>
            <a:r>
              <a:rPr lang="de-DE" sz="2800" dirty="0" smtClean="0"/>
              <a:t> = exemplarisch</a:t>
            </a: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el 1"/>
          <p:cNvSpPr>
            <a:spLocks noGrp="1"/>
          </p:cNvSpPr>
          <p:nvPr>
            <p:ph type="title"/>
          </p:nvPr>
        </p:nvSpPr>
        <p:spPr>
          <a:xfrm>
            <a:off x="611188" y="5516563"/>
            <a:ext cx="7993062" cy="1154112"/>
          </a:xfrm>
        </p:spPr>
        <p:txBody>
          <a:bodyPr/>
          <a:lstStyle/>
          <a:p>
            <a:pPr eaLnBrk="1" hangingPunct="1"/>
            <a:r>
              <a:rPr lang="de-DE" altLang="de-DE" sz="2400" smtClean="0">
                <a:hlinkClick r:id="rId2"/>
              </a:rPr>
              <a:t>http://lehrerfortbildung-bw.de/faecher/geschichte/gym/fb6/</a:t>
            </a:r>
            <a:r>
              <a:rPr lang="de-DE" altLang="de-DE" sz="2400" smtClean="0"/>
              <a:t> </a:t>
            </a:r>
          </a:p>
        </p:txBody>
      </p:sp>
      <p:pic>
        <p:nvPicPr>
          <p:cNvPr id="1638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39975" y="1557338"/>
            <a:ext cx="4278313" cy="4303712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388" name="Titel 1"/>
          <p:cNvSpPr txBox="1">
            <a:spLocks/>
          </p:cNvSpPr>
          <p:nvPr/>
        </p:nvSpPr>
        <p:spPr bwMode="auto">
          <a:xfrm>
            <a:off x="684213" y="404813"/>
            <a:ext cx="73152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501650" indent="-18256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685800" indent="-18256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914400" indent="-18256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1143000" indent="-182563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1600200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057400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2514600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2971800" indent="-182563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4000">
                <a:solidFill>
                  <a:schemeClr val="tx2"/>
                </a:solidFill>
              </a:rPr>
              <a:t>Unterrichtspraktische Beispiele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el 1"/>
          <p:cNvSpPr>
            <a:spLocks noGrp="1"/>
          </p:cNvSpPr>
          <p:nvPr>
            <p:ph type="title"/>
          </p:nvPr>
        </p:nvSpPr>
        <p:spPr>
          <a:xfrm>
            <a:off x="684213" y="260350"/>
            <a:ext cx="7315200" cy="936625"/>
          </a:xfrm>
        </p:spPr>
        <p:txBody>
          <a:bodyPr/>
          <a:lstStyle/>
          <a:p>
            <a:pPr eaLnBrk="1" hangingPunct="1"/>
            <a:r>
              <a:rPr lang="de-DE" altLang="de-DE" smtClean="0"/>
              <a:t>Unterrichtspraktische 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989138"/>
            <a:ext cx="8208962" cy="3671887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de-DE" sz="2800" b="1" dirty="0" smtClean="0"/>
              <a:t>1. Erste Begegnung mit dem Fach Geschichte</a:t>
            </a:r>
          </a:p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de-DE" sz="2800" b="1" dirty="0" smtClean="0"/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800" dirty="0" smtClean="0"/>
              <a:t>Fragen an die Geschichte stellen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800" dirty="0" smtClean="0"/>
              <a:t>„Unsere Schule unter der Lupe“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800" dirty="0" smtClean="0"/>
              <a:t>„Die Schule unserer Großeltern“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800" dirty="0" smtClean="0"/>
              <a:t>Meine Familiengeschichte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itel 1"/>
          <p:cNvSpPr>
            <a:spLocks noGrp="1"/>
          </p:cNvSpPr>
          <p:nvPr>
            <p:ph type="title"/>
          </p:nvPr>
        </p:nvSpPr>
        <p:spPr>
          <a:xfrm>
            <a:off x="900113" y="404813"/>
            <a:ext cx="7315200" cy="792162"/>
          </a:xfrm>
        </p:spPr>
        <p:txBody>
          <a:bodyPr/>
          <a:lstStyle/>
          <a:p>
            <a:pPr algn="ctr" eaLnBrk="1" hangingPunct="1"/>
            <a:r>
              <a:rPr lang="de-DE" altLang="de-DE" smtClean="0"/>
              <a:t>Die Schule unserer Großeltern</a:t>
            </a:r>
          </a:p>
        </p:txBody>
      </p:sp>
      <p:pic>
        <p:nvPicPr>
          <p:cNvPr id="1843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05038" y="1628775"/>
            <a:ext cx="4359275" cy="467995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el 1"/>
          <p:cNvSpPr>
            <a:spLocks noGrp="1"/>
          </p:cNvSpPr>
          <p:nvPr>
            <p:ph type="title"/>
          </p:nvPr>
        </p:nvSpPr>
        <p:spPr>
          <a:xfrm>
            <a:off x="755650" y="333375"/>
            <a:ext cx="7315200" cy="792163"/>
          </a:xfrm>
        </p:spPr>
        <p:txBody>
          <a:bodyPr/>
          <a:lstStyle/>
          <a:p>
            <a:pPr algn="ctr" eaLnBrk="1" hangingPunct="1"/>
            <a:r>
              <a:rPr lang="de-DE" altLang="de-DE" smtClean="0"/>
              <a:t>Die Schule unserer Großeltern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95288" y="1557338"/>
            <a:ext cx="7834312" cy="4751387"/>
          </a:xfrm>
        </p:spPr>
        <p:txBody>
          <a:bodyPr rtlCol="0">
            <a:normAutofit fontScale="70000" lnSpcReduction="20000"/>
          </a:bodyPr>
          <a:lstStyle/>
          <a:p>
            <a:pPr marL="4572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de-DE" sz="3600" dirty="0"/>
              <a:t>Ziele: </a:t>
            </a:r>
            <a:endParaRPr lang="de-DE" sz="3600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4000" dirty="0" smtClean="0"/>
              <a:t>Interesse </a:t>
            </a:r>
            <a:r>
              <a:rPr lang="de-DE" sz="4000" dirty="0"/>
              <a:t>am Fach Geschichte wecken 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4000" dirty="0" smtClean="0"/>
              <a:t>ein </a:t>
            </a:r>
            <a:r>
              <a:rPr lang="de-DE" sz="4000" dirty="0"/>
              <a:t>Zeitzeugengespräch führen und die Quelle kritisch einordnen 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4000" dirty="0" smtClean="0"/>
              <a:t>die </a:t>
            </a:r>
            <a:r>
              <a:rPr lang="de-DE" sz="4000" dirty="0"/>
              <a:t>Erinnerung der Großeltern mit dem eigenen Schulleben vergleichen 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4000" dirty="0" smtClean="0"/>
              <a:t>weitere </a:t>
            </a:r>
            <a:r>
              <a:rPr lang="de-DE" sz="4000" dirty="0"/>
              <a:t>historische </a:t>
            </a:r>
            <a:r>
              <a:rPr lang="de-DE" sz="4000" dirty="0" smtClean="0"/>
              <a:t>Quellen </a:t>
            </a:r>
            <a:r>
              <a:rPr lang="de-DE" sz="4000" dirty="0"/>
              <a:t>auswerten 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4000" dirty="0" smtClean="0"/>
              <a:t>auf </a:t>
            </a:r>
            <a:r>
              <a:rPr lang="de-DE" sz="4000" dirty="0"/>
              <a:t>Wunsch die Ergebnisse in einem Projektheft zusammenführen 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4000" u="sng" dirty="0" smtClean="0"/>
              <a:t>Orientierungskompetenz</a:t>
            </a:r>
            <a:r>
              <a:rPr lang="de-DE" sz="4000" dirty="0"/>
              <a:t>: Unterschiede und Gemeinsamkeiten zwischen Vergangenheit und Gegenwart analysieren und bewerten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el 1"/>
          <p:cNvSpPr>
            <a:spLocks noGrp="1"/>
          </p:cNvSpPr>
          <p:nvPr>
            <p:ph type="title"/>
          </p:nvPr>
        </p:nvSpPr>
        <p:spPr>
          <a:xfrm>
            <a:off x="755650" y="476250"/>
            <a:ext cx="7315200" cy="793750"/>
          </a:xfrm>
        </p:spPr>
        <p:txBody>
          <a:bodyPr/>
          <a:lstStyle/>
          <a:p>
            <a:pPr eaLnBrk="1" hangingPunct="1"/>
            <a:r>
              <a:rPr lang="de-DE" altLang="de-DE" smtClean="0"/>
              <a:t>Unterrichtspraktische 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628775"/>
            <a:ext cx="8064500" cy="4679950"/>
          </a:xfrm>
        </p:spPr>
        <p:txBody>
          <a:bodyPr rtlCol="0">
            <a:norm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de-DE" sz="2800" b="1" dirty="0" smtClean="0"/>
              <a:t>2. Ägypten – eine frühe Hochkultur</a:t>
            </a:r>
          </a:p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de-DE" sz="2800" b="1" dirty="0" smtClean="0"/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800" dirty="0" smtClean="0"/>
              <a:t>Könnte man die Cheops-Pyramide heute noch bauen?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800" dirty="0" smtClean="0"/>
              <a:t>Hierarchie an meiner Schule, meiner Familie, meinem Sportverein …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800" dirty="0" smtClean="0"/>
              <a:t>Regeln und Vorschriften – heute und damals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800" dirty="0" smtClean="0"/>
              <a:t>Vergleich der ägyptischen Lebenswelt mit heute</a:t>
            </a:r>
            <a:endParaRPr lang="de-DE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>
          <a:xfrm>
            <a:off x="900113" y="404813"/>
            <a:ext cx="7315200" cy="1154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 smtClean="0"/>
              <a:t>Lebensweltbezüge im Geschichtsunterricht</a:t>
            </a:r>
            <a:endParaRPr lang="de-DE" dirty="0"/>
          </a:p>
        </p:txBody>
      </p:sp>
      <p:sp>
        <p:nvSpPr>
          <p:cNvPr id="3075" name="Inhaltsplatzhalter 4"/>
          <p:cNvSpPr>
            <a:spLocks noGrp="1"/>
          </p:cNvSpPr>
          <p:nvPr>
            <p:ph idx="1"/>
          </p:nvPr>
        </p:nvSpPr>
        <p:spPr>
          <a:xfrm>
            <a:off x="827088" y="2420938"/>
            <a:ext cx="7315200" cy="3540125"/>
          </a:xfrm>
        </p:spPr>
        <p:txBody>
          <a:bodyPr/>
          <a:lstStyle/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de-DE" altLang="de-DE" sz="3200" smtClean="0"/>
              <a:t>Warum Lebensweltbezüge?</a:t>
            </a:r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de-DE" altLang="de-DE" sz="3200" smtClean="0"/>
              <a:t>Lebensweltbezüge im Bildungsplan</a:t>
            </a:r>
          </a:p>
          <a:p>
            <a:pPr marL="514350" indent="-514350" eaLnBrk="1" hangingPunct="1">
              <a:buFont typeface="Wingdings" pitchFamily="2" charset="2"/>
              <a:buAutoNum type="arabicPeriod"/>
            </a:pPr>
            <a:r>
              <a:rPr lang="de-DE" altLang="de-DE" sz="3200" smtClean="0"/>
              <a:t>Unterrichtspraktische Beispiele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549275"/>
            <a:ext cx="73152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Können wir die Cheops-Pyramide heute nachbauen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1507" name="Rechteck 5"/>
          <p:cNvSpPr>
            <a:spLocks noChangeArrowheads="1"/>
          </p:cNvSpPr>
          <p:nvPr/>
        </p:nvSpPr>
        <p:spPr bwMode="auto">
          <a:xfrm>
            <a:off x="755650" y="2276475"/>
            <a:ext cx="8101013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b="1"/>
              <a:t>Gruppe 1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a) Könnte man eine Pyramide in ein großes Fußballstadion (Wildparkstadion) bauen?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b) Wie viele Fußballfelder bräuchte man, um darauf eine Pyramide zu stellen?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549275"/>
            <a:ext cx="73152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Können wir die Cheops-Pyramide heute nachbauen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22531" name="Rechteck 2"/>
          <p:cNvSpPr>
            <a:spLocks noChangeArrowheads="1"/>
          </p:cNvSpPr>
          <p:nvPr/>
        </p:nvSpPr>
        <p:spPr bwMode="auto">
          <a:xfrm>
            <a:off x="755650" y="1916113"/>
            <a:ext cx="8208963" cy="2309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6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§"/>
              <a:defRPr sz="14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 b="1"/>
              <a:t>Gruppe 2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a) Wie viele Steine muss man mindestens an einem Tag aus dem Steinbruch herausbrechen, bearbeiten, zur Baustelle transportieren und einsetzen, damit man in 23 Jahren mit dem Bau fertig ist? </a:t>
            </a:r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endParaRPr lang="de-DE" altLang="de-DE" sz="1800"/>
          </a:p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de-DE" altLang="de-DE" sz="1800"/>
              <a:t>b) Wie viel Zeit hat man im Durchschnitt für einen Stein zur Verfügung, wenn man davon ausgeht, dass 12 Stunden am Tag gearbeitet wird?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549275"/>
            <a:ext cx="73152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dirty="0"/>
              <a:t>Können wir die Cheops-Pyramide heute nachbauen</a:t>
            </a:r>
            <a:r>
              <a:rPr lang="de-DE" dirty="0" smtClean="0"/>
              <a:t>?</a:t>
            </a:r>
            <a:endParaRPr lang="de-DE" dirty="0"/>
          </a:p>
        </p:txBody>
      </p:sp>
      <p:sp>
        <p:nvSpPr>
          <p:cNvPr id="5" name="Rechteck 4"/>
          <p:cNvSpPr/>
          <p:nvPr/>
        </p:nvSpPr>
        <p:spPr>
          <a:xfrm>
            <a:off x="684213" y="2133600"/>
            <a:ext cx="8243887" cy="2030413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b="1" dirty="0">
                <a:latin typeface="+mn-lt"/>
                <a:cs typeface="+mn-cs"/>
              </a:rPr>
              <a:t>Gruppe 3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de-DE" dirty="0">
              <a:latin typeface="+mn-lt"/>
              <a:cs typeface="+mn-cs"/>
            </a:endParaRP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/>
              <a:defRPr/>
            </a:pPr>
            <a:r>
              <a:rPr lang="de-DE" dirty="0">
                <a:latin typeface="+mn-lt"/>
                <a:cs typeface="+mn-cs"/>
              </a:rPr>
              <a:t>Könnte man auf den Steinen der Pyramide, wenn man alle in eine Reihe aneinanderlegt, von Bretten nach Karlsruhe laufen?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  <a:cs typeface="+mn-cs"/>
              </a:rPr>
              <a:t> </a:t>
            </a:r>
          </a:p>
          <a:p>
            <a:pPr marL="342900" indent="-342900" fontAlgn="auto">
              <a:spcBef>
                <a:spcPts val="0"/>
              </a:spcBef>
              <a:spcAft>
                <a:spcPts val="0"/>
              </a:spcAft>
              <a:buFontTx/>
              <a:buAutoNum type="alphaLcParenR" startAt="2"/>
              <a:defRPr/>
            </a:pPr>
            <a:r>
              <a:rPr lang="de-DE" dirty="0">
                <a:latin typeface="+mn-lt"/>
                <a:cs typeface="+mn-cs"/>
              </a:rPr>
              <a:t>Wie weit könnte man tatsächlich  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de-DE" dirty="0">
                <a:latin typeface="+mn-lt"/>
                <a:cs typeface="+mn-cs"/>
              </a:rPr>
              <a:t>     auf ihnen laufen?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el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315200" cy="1008063"/>
          </a:xfrm>
        </p:spPr>
        <p:txBody>
          <a:bodyPr/>
          <a:lstStyle/>
          <a:p>
            <a:pPr eaLnBrk="1" hangingPunct="1"/>
            <a:r>
              <a:rPr lang="de-DE" altLang="de-DE" smtClean="0"/>
              <a:t>Unterrichtspraktische 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23850" y="1412875"/>
            <a:ext cx="8351838" cy="4895850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de-DE" sz="2800" b="1" dirty="0" smtClean="0"/>
              <a:t>3. Griechisch-römische Antike – Zusammenleben in der Polis und im Imperium Romanum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400" dirty="0" smtClean="0"/>
              <a:t>Olympische Spiele – damals und heute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400" dirty="0" smtClean="0"/>
              <a:t>Attische Demokratie – wie demokratisch war sie eigentlich?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400" dirty="0" smtClean="0"/>
              <a:t>Was erzählen die griechische Euro-Münzen?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400" dirty="0" smtClean="0"/>
              <a:t>Spuren der lateinischen Sprache in unserer Alltagswelt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400" dirty="0" smtClean="0"/>
              <a:t>Selbstdarstellung damals und heute: Augustus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400" dirty="0" smtClean="0"/>
              <a:t>Was von den Griechen und Römern heute noch zu sehen und spüren ist …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260350"/>
            <a:ext cx="7315200" cy="1154113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de-DE" dirty="0"/>
              <a:t>Olympische Spiele – </a:t>
            </a:r>
            <a:br>
              <a:rPr lang="de-DE" dirty="0"/>
            </a:br>
            <a:r>
              <a:rPr lang="de-DE" dirty="0"/>
              <a:t>damals und heute</a:t>
            </a:r>
          </a:p>
        </p:txBody>
      </p:sp>
      <p:pic>
        <p:nvPicPr>
          <p:cNvPr id="2560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452" t="16187" r="26346" b="5289"/>
          <a:stretch>
            <a:fillRect/>
          </a:stretch>
        </p:blipFill>
        <p:spPr bwMode="auto">
          <a:xfrm>
            <a:off x="2339975" y="1557338"/>
            <a:ext cx="4108450" cy="5040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el 1"/>
          <p:cNvSpPr>
            <a:spLocks noGrp="1"/>
          </p:cNvSpPr>
          <p:nvPr>
            <p:ph type="title"/>
          </p:nvPr>
        </p:nvSpPr>
        <p:spPr>
          <a:xfrm>
            <a:off x="323850" y="188913"/>
            <a:ext cx="8064500" cy="1154112"/>
          </a:xfrm>
        </p:spPr>
        <p:txBody>
          <a:bodyPr/>
          <a:lstStyle/>
          <a:p>
            <a:pPr eaLnBrk="1" hangingPunct="1"/>
            <a:r>
              <a:rPr lang="de-DE" altLang="de-DE" sz="3600" smtClean="0"/>
              <a:t>Was die alten Griechen uns Europäern in die Geldbeutel stecken …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quarter" idx="14"/>
          </p:nvPr>
        </p:nvSpPr>
        <p:spPr>
          <a:xfrm>
            <a:off x="5940425" y="2349500"/>
            <a:ext cx="2952750" cy="3959225"/>
          </a:xfrm>
        </p:spPr>
        <p:txBody>
          <a:bodyPr rtlCol="0">
            <a:normAutofit fontScale="92500" lnSpcReduction="20000"/>
          </a:bodyPr>
          <a:lstStyle/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Überlege, warum die Designer des griechischen Euros diese Motive gewählt haben.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Entwirf eine eigene Münze, die an die griechische Kultur erinnert.</a:t>
            </a:r>
          </a:p>
          <a:p>
            <a:pPr marL="502920" indent="-45720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de-DE" dirty="0"/>
              <a:t>Überlege, wie wohl in 2000 Jahren an unsere jetzige Kultur erinnert werden könnte. Entwirf eine Euro-Münze für das Jahr 4000!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de-DE" dirty="0"/>
          </a:p>
        </p:txBody>
      </p:sp>
      <p:pic>
        <p:nvPicPr>
          <p:cNvPr id="2662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166" t="23077" r="21072" b="9801"/>
          <a:stretch>
            <a:fillRect/>
          </a:stretch>
        </p:blipFill>
        <p:spPr bwMode="auto">
          <a:xfrm>
            <a:off x="323850" y="1519238"/>
            <a:ext cx="5616575" cy="5075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el 1"/>
          <p:cNvSpPr>
            <a:spLocks noGrp="1"/>
          </p:cNvSpPr>
          <p:nvPr>
            <p:ph type="title"/>
          </p:nvPr>
        </p:nvSpPr>
        <p:spPr>
          <a:xfrm>
            <a:off x="611188" y="404813"/>
            <a:ext cx="7129462" cy="720725"/>
          </a:xfrm>
        </p:spPr>
        <p:txBody>
          <a:bodyPr/>
          <a:lstStyle/>
          <a:p>
            <a:pPr eaLnBrk="1" hangingPunct="1"/>
            <a:r>
              <a:rPr lang="de-DE" altLang="de-DE" sz="4000" smtClean="0"/>
              <a:t>Überall Latein!</a:t>
            </a:r>
          </a:p>
        </p:txBody>
      </p:sp>
      <p:sp>
        <p:nvSpPr>
          <p:cNvPr id="27651" name="Textplatzhalter 4"/>
          <p:cNvSpPr>
            <a:spLocks noGrp="1"/>
          </p:cNvSpPr>
          <p:nvPr>
            <p:ph type="body" sz="half" idx="2"/>
          </p:nvPr>
        </p:nvSpPr>
        <p:spPr>
          <a:xfrm>
            <a:off x="5867400" y="1341438"/>
            <a:ext cx="3097213" cy="4967287"/>
          </a:xfrm>
        </p:spPr>
        <p:txBody>
          <a:bodyPr/>
          <a:lstStyle/>
          <a:p>
            <a:pPr eaLnBrk="1" hangingPunct="1"/>
            <a:r>
              <a:rPr lang="de-DE" altLang="de-DE" sz="1800" smtClean="0"/>
              <a:t>In den farbig markierten Ländern werden heute Sprachen gesprochen, die auf der Sprache der Römer, nämlich Latein, beruhen und daher „romanische Sprachen“ genannt werden.</a:t>
            </a:r>
          </a:p>
          <a:p>
            <a:pPr eaLnBrk="1" hangingPunct="1"/>
            <a:r>
              <a:rPr lang="de-DE" altLang="de-DE" sz="1800" b="1" smtClean="0">
                <a:solidFill>
                  <a:schemeClr val="tx2"/>
                </a:solidFill>
              </a:rPr>
              <a:t>1. </a:t>
            </a:r>
            <a:r>
              <a:rPr lang="de-DE" altLang="de-DE" sz="1800" smtClean="0"/>
              <a:t>Finde mit Hilfe eines Atlasses heraus, welche Länder das sind und welche Sprachen dort heute gesprochen werden.</a:t>
            </a:r>
          </a:p>
          <a:p>
            <a:pPr eaLnBrk="1" hangingPunct="1"/>
            <a:r>
              <a:rPr lang="de-DE" altLang="de-DE" sz="1800" b="1" smtClean="0">
                <a:solidFill>
                  <a:schemeClr val="tx2"/>
                </a:solidFill>
              </a:rPr>
              <a:t>2. </a:t>
            </a:r>
            <a:r>
              <a:rPr lang="de-DE" altLang="de-DE" sz="1800" smtClean="0"/>
              <a:t>Finde heraus, welche Sprachen in den genannten außereuropäischen Ländern genannt werden.</a:t>
            </a:r>
          </a:p>
        </p:txBody>
      </p:sp>
      <p:sp>
        <p:nvSpPr>
          <p:cNvPr id="27652" name="Inhaltsplatzhalter 2"/>
          <p:cNvSpPr>
            <a:spLocks noGrp="1"/>
          </p:cNvSpPr>
          <p:nvPr>
            <p:ph idx="1"/>
          </p:nvPr>
        </p:nvSpPr>
        <p:spPr>
          <a:xfrm>
            <a:off x="900113" y="1557338"/>
            <a:ext cx="4206875" cy="4476750"/>
          </a:xfrm>
        </p:spPr>
        <p:txBody>
          <a:bodyPr/>
          <a:lstStyle/>
          <a:p>
            <a:pPr marL="44450" indent="0" eaLnBrk="1" hangingPunct="1">
              <a:buFont typeface="Wingdings" pitchFamily="2" charset="2"/>
              <a:buNone/>
            </a:pPr>
            <a:r>
              <a:rPr lang="de-DE" altLang="de-DE" dirty="0" smtClean="0"/>
              <a:t>Karte mit der Verbreitung der Sprachen unter: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de-DE" altLang="de-DE" dirty="0" smtClean="0"/>
          </a:p>
          <a:p>
            <a:pPr marL="44450" indent="0" eaLnBrk="1" hangingPunct="1">
              <a:buFont typeface="Wingdings" pitchFamily="2" charset="2"/>
              <a:buNone/>
            </a:pPr>
            <a:r>
              <a:rPr lang="de-DE" altLang="de-DE" dirty="0" smtClean="0"/>
              <a:t>http://www.thomas-golnik.de/orbis/sprache/rom-spra.gif</a:t>
            </a:r>
          </a:p>
          <a:p>
            <a:pPr marL="44450" indent="0" eaLnBrk="1" hangingPunct="1">
              <a:buFont typeface="Wingdings" pitchFamily="2" charset="2"/>
              <a:buNone/>
            </a:pPr>
            <a:endParaRPr lang="de-DE" altLang="de-DE" dirty="0" smtClean="0"/>
          </a:p>
          <a:p>
            <a:pPr marL="44450" indent="0" eaLnBrk="1" hangingPunct="1">
              <a:buFont typeface="Wingdings" pitchFamily="2" charset="2"/>
              <a:buNone/>
            </a:pPr>
            <a:endParaRPr lang="de-DE" altLang="de-DE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el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315200" cy="792162"/>
          </a:xfrm>
        </p:spPr>
        <p:txBody>
          <a:bodyPr/>
          <a:lstStyle/>
          <a:p>
            <a:pPr eaLnBrk="1" hangingPunct="1"/>
            <a:r>
              <a:rPr lang="de-DE" altLang="de-DE" smtClean="0"/>
              <a:t>Unterrichtspraktische Beispiele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39750" y="1557338"/>
            <a:ext cx="8280400" cy="4751387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de-DE" sz="2800" b="1" dirty="0" smtClean="0"/>
              <a:t>4. Von der Spätantike ins europäische Mittelalter – neue Religionen, neue Herrscher, neue Zentren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400" dirty="0" smtClean="0"/>
              <a:t>die Symbolik des Fisches als „geheimes“ Erkennungszeichen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400" dirty="0"/>
              <a:t>h</a:t>
            </a:r>
            <a:r>
              <a:rPr lang="de-DE" sz="2400" dirty="0" smtClean="0"/>
              <a:t>eutige Ortsnamen und ihre frühmittelalterliche Herkunft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400" dirty="0"/>
              <a:t>f</a:t>
            </a:r>
            <a:r>
              <a:rPr lang="de-DE" sz="2400" dirty="0" smtClean="0"/>
              <a:t>ränkische Reichsteilung und ihre Auswirkungen heute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400" dirty="0" smtClean="0"/>
              <a:t>Verehrung von Idolen am Beispiels Karls des Großen, wie Einhard ihn sah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400" dirty="0" smtClean="0"/>
              <a:t>Karl der Große und seine heutige Bedeutung für Europa</a:t>
            </a:r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400" dirty="0" smtClean="0"/>
              <a:t>Begegnung mit dem Islam</a:t>
            </a: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el 1"/>
          <p:cNvSpPr>
            <a:spLocks noGrp="1"/>
          </p:cNvSpPr>
          <p:nvPr>
            <p:ph type="title"/>
          </p:nvPr>
        </p:nvSpPr>
        <p:spPr>
          <a:xfrm>
            <a:off x="971550" y="260350"/>
            <a:ext cx="7315200" cy="936625"/>
          </a:xfrm>
        </p:spPr>
        <p:txBody>
          <a:bodyPr/>
          <a:lstStyle/>
          <a:p>
            <a:pPr eaLnBrk="1" hangingPunct="1"/>
            <a:r>
              <a:rPr lang="de-DE" altLang="de-DE" dirty="0" smtClean="0"/>
              <a:t>Weitere Literaturhinweise</a:t>
            </a:r>
            <a:endParaRPr lang="de-DE" altLang="de-DE" dirty="0" smtClean="0"/>
          </a:p>
        </p:txBody>
      </p:sp>
      <p:sp>
        <p:nvSpPr>
          <p:cNvPr id="2" name="Textfeld 1"/>
          <p:cNvSpPr txBox="1"/>
          <p:nvPr/>
        </p:nvSpPr>
        <p:spPr>
          <a:xfrm>
            <a:off x="971600" y="2132856"/>
            <a:ext cx="712879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2400" dirty="0"/>
              <a:t>Bergmann, Klaus: Der Gegenwartsbezug im Geschichtsunterricht, Schwalbach/ Taunus 2012 (Methoden Historischen Lernens)</a:t>
            </a:r>
          </a:p>
          <a:p>
            <a:endParaRPr lang="de-DE" sz="2400" dirty="0" smtClean="0"/>
          </a:p>
          <a:p>
            <a:r>
              <a:rPr lang="de-DE" sz="2400" dirty="0" smtClean="0"/>
              <a:t>Schreiber</a:t>
            </a:r>
            <a:r>
              <a:rPr lang="de-DE" sz="2400"/>
              <a:t>, </a:t>
            </a:r>
            <a:r>
              <a:rPr lang="de-DE" sz="2400" smtClean="0"/>
              <a:t>Waltraut </a:t>
            </a:r>
            <a:r>
              <a:rPr lang="de-DE" sz="2400" dirty="0"/>
              <a:t>(</a:t>
            </a:r>
            <a:r>
              <a:rPr lang="de-DE" sz="2400" dirty="0" err="1"/>
              <a:t>Hg</a:t>
            </a:r>
            <a:r>
              <a:rPr lang="de-DE" sz="2400" dirty="0"/>
              <a:t>.): Erste Begegnungen mit Geschichte. Grundlagen historischen Lernens,</a:t>
            </a:r>
          </a:p>
          <a:p>
            <a:r>
              <a:rPr lang="de-DE" sz="2400" dirty="0"/>
              <a:t>2 Teilbände, </a:t>
            </a:r>
            <a:r>
              <a:rPr lang="de-DE" sz="2400" dirty="0" err="1"/>
              <a:t>Neuried</a:t>
            </a:r>
            <a:r>
              <a:rPr lang="de-DE" sz="2400" dirty="0"/>
              <a:t> ²2004 (Bayerische Studien zur Geschichtsdidaktik, </a:t>
            </a:r>
            <a:r>
              <a:rPr lang="de-DE" sz="2400" dirty="0" smtClean="0"/>
              <a:t>Bd.1)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476250"/>
            <a:ext cx="73152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 smtClean="0"/>
              <a:t/>
            </a:r>
            <a:br>
              <a:rPr lang="de-DE" b="1" dirty="0" smtClean="0"/>
            </a:br>
            <a:r>
              <a:rPr lang="de-DE" b="1" dirty="0" smtClean="0"/>
              <a:t>Thesen zum Lebensweltbezug im GU  </a:t>
            </a:r>
            <a:r>
              <a:rPr lang="de-DE" b="1" dirty="0"/>
              <a:t>(nach Schulz-</a:t>
            </a:r>
            <a:r>
              <a:rPr lang="de-DE" b="1" dirty="0" err="1"/>
              <a:t>Hageleit</a:t>
            </a:r>
            <a:r>
              <a:rPr lang="de-DE" b="1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2997200"/>
            <a:ext cx="8064500" cy="3527425"/>
          </a:xfrm>
        </p:spPr>
        <p:txBody>
          <a:bodyPr rtlCol="0">
            <a:normAutofit fontScale="85000" lnSpcReduction="10000"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de-DE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3800" dirty="0" smtClean="0"/>
              <a:t> Der </a:t>
            </a:r>
            <a:r>
              <a:rPr lang="de-DE" sz="3800" dirty="0"/>
              <a:t>Gegenwarts- und Lebensweltbezug im Geschichtsunterricht ist nur dann möglich und </a:t>
            </a:r>
            <a:r>
              <a:rPr lang="de-DE" sz="3800" b="1" dirty="0"/>
              <a:t>sinnvoll</a:t>
            </a:r>
            <a:r>
              <a:rPr lang="de-DE" sz="3800" dirty="0"/>
              <a:t>, wenn die zuvor geschaffene </a:t>
            </a:r>
            <a:r>
              <a:rPr lang="de-DE" sz="3800" b="1" dirty="0"/>
              <a:t>Basis</a:t>
            </a:r>
            <a:r>
              <a:rPr lang="de-DE" sz="3800" dirty="0"/>
              <a:t> der historisch-sachlichen Information </a:t>
            </a:r>
            <a:r>
              <a:rPr lang="de-DE" sz="3800" b="1" dirty="0"/>
              <a:t>ausreicht</a:t>
            </a:r>
            <a:r>
              <a:rPr lang="de-DE" sz="3800" dirty="0"/>
              <a:t> </a:t>
            </a:r>
            <a:r>
              <a:rPr lang="de-DE" sz="3800" dirty="0" smtClean="0"/>
              <a:t>-andernfalls </a:t>
            </a:r>
            <a:r>
              <a:rPr lang="de-DE" sz="3800" dirty="0"/>
              <a:t>kommt es zu substanzlosem </a:t>
            </a:r>
            <a:r>
              <a:rPr lang="de-DE" sz="3800" b="1" dirty="0" smtClean="0"/>
              <a:t>Gequatsche.</a:t>
            </a:r>
            <a:endParaRPr lang="de-DE" sz="3800" b="1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de-DE" dirty="0"/>
          </a:p>
        </p:txBody>
      </p:sp>
      <p:sp>
        <p:nvSpPr>
          <p:cNvPr id="4" name="Titel 2"/>
          <p:cNvSpPr txBox="1">
            <a:spLocks/>
          </p:cNvSpPr>
          <p:nvPr/>
        </p:nvSpPr>
        <p:spPr>
          <a:xfrm>
            <a:off x="842963" y="1700213"/>
            <a:ext cx="7315200" cy="1296987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pPr fontAlgn="auto">
              <a:spcAft>
                <a:spcPts val="0"/>
              </a:spcAft>
              <a:defRPr/>
            </a:pPr>
            <a:r>
              <a:rPr lang="de-DE" sz="2400" dirty="0" smtClean="0"/>
              <a:t>Peter Schulz-</a:t>
            </a:r>
            <a:r>
              <a:rPr lang="de-DE" sz="2400" dirty="0" err="1" smtClean="0"/>
              <a:t>Hageleit</a:t>
            </a:r>
            <a:r>
              <a:rPr lang="de-DE" sz="2400" dirty="0" smtClean="0"/>
              <a:t>, Vorbereitung auf das Unterrichtspraktikum, in: </a:t>
            </a:r>
            <a:r>
              <a:rPr lang="de-DE" sz="2400" u="sng" dirty="0" smtClean="0">
                <a:hlinkClick r:id="rId2"/>
              </a:rPr>
              <a:t>http://www.schulz-hageleit.de/material/ schulz-hageleit-vorbereitung-up.pdf</a:t>
            </a:r>
            <a:r>
              <a:rPr lang="de-DE" sz="2400" dirty="0" smtClean="0"/>
              <a:t/>
            </a:r>
            <a:br>
              <a:rPr lang="de-DE" sz="2400" dirty="0" smtClean="0"/>
            </a:br>
            <a:endParaRPr lang="de-DE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404813"/>
            <a:ext cx="7315200" cy="1154112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/>
              <a:t>Thesen zum Lebensweltbezug im GU  (nach Schulz-</a:t>
            </a:r>
            <a:r>
              <a:rPr lang="de-DE" b="1" dirty="0" err="1"/>
              <a:t>Hageleit</a:t>
            </a:r>
            <a:r>
              <a:rPr lang="de-DE" b="1" dirty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2060575"/>
            <a:ext cx="7689850" cy="3889375"/>
          </a:xfrm>
        </p:spPr>
        <p:txBody>
          <a:bodyPr rtlCol="0">
            <a:normAutofit fontScale="92500" lnSpcReduction="10000"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de-DE" sz="3600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3500" dirty="0" smtClean="0"/>
              <a:t> Wenn </a:t>
            </a:r>
            <a:r>
              <a:rPr lang="de-DE" sz="3500" dirty="0"/>
              <a:t>es zu einer </a:t>
            </a:r>
            <a:r>
              <a:rPr lang="de-DE" sz="3500" b="1" dirty="0"/>
              <a:t>lebendigen Auseinandersetzung </a:t>
            </a:r>
            <a:r>
              <a:rPr lang="de-DE" sz="3500" dirty="0"/>
              <a:t>mit Inhalten bzw. Themen der Vergangenheit kommen soll, dann müssen diese uns in der einen oder anderen Weise „</a:t>
            </a:r>
            <a:r>
              <a:rPr lang="de-DE" sz="3500" b="1" dirty="0"/>
              <a:t>ansprechen</a:t>
            </a:r>
            <a:r>
              <a:rPr lang="de-DE" sz="3500" dirty="0"/>
              <a:t>“, „</a:t>
            </a:r>
            <a:r>
              <a:rPr lang="de-DE" sz="3500" b="1" dirty="0"/>
              <a:t>angehen</a:t>
            </a:r>
            <a:r>
              <a:rPr lang="de-DE" sz="3500" dirty="0"/>
              <a:t>“, </a:t>
            </a:r>
            <a:r>
              <a:rPr lang="de-DE" sz="3500" b="1" dirty="0"/>
              <a:t>interessant</a:t>
            </a:r>
            <a:r>
              <a:rPr lang="de-DE" sz="3500" dirty="0"/>
              <a:t> </a:t>
            </a:r>
            <a:r>
              <a:rPr lang="de-DE" sz="3500" dirty="0" smtClean="0"/>
              <a:t>erscheinen.</a:t>
            </a:r>
            <a:endParaRPr lang="de-DE" sz="3500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27088" y="476250"/>
            <a:ext cx="73152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/>
              <a:t>Thesen zum Lebensweltbezug im GU  (nach Schulz-</a:t>
            </a:r>
            <a:r>
              <a:rPr lang="de-DE" b="1" dirty="0" err="1"/>
              <a:t>Hageleit</a:t>
            </a:r>
            <a:r>
              <a:rPr lang="de-DE" b="1" dirty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11188" y="2349500"/>
            <a:ext cx="7705725" cy="3538538"/>
          </a:xfrm>
        </p:spPr>
        <p:txBody>
          <a:bodyPr rtlCol="0">
            <a:normAutofit fontScale="85000" lnSpcReduction="10000"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de-DE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3500" dirty="0" smtClean="0"/>
              <a:t> </a:t>
            </a:r>
            <a:r>
              <a:rPr lang="de-DE" sz="3800" dirty="0" smtClean="0"/>
              <a:t>Eine </a:t>
            </a:r>
            <a:r>
              <a:rPr lang="de-DE" sz="3800" dirty="0"/>
              <a:t>gedankliche </a:t>
            </a:r>
            <a:r>
              <a:rPr lang="de-DE" sz="3800" b="1" dirty="0"/>
              <a:t>Verbindung</a:t>
            </a:r>
            <a:r>
              <a:rPr lang="de-DE" sz="3800" dirty="0"/>
              <a:t> zwischen </a:t>
            </a:r>
            <a:r>
              <a:rPr lang="de-DE" sz="3800" b="1" dirty="0"/>
              <a:t>Gegenwart</a:t>
            </a:r>
            <a:r>
              <a:rPr lang="de-DE" sz="3800" dirty="0"/>
              <a:t> und </a:t>
            </a:r>
            <a:r>
              <a:rPr lang="de-DE" sz="3800" b="1" dirty="0"/>
              <a:t>Vergangenheit</a:t>
            </a:r>
            <a:r>
              <a:rPr lang="de-DE" sz="3800" dirty="0"/>
              <a:t> ergibt sich entweder durch </a:t>
            </a:r>
            <a:r>
              <a:rPr lang="de-DE" sz="3800" dirty="0" smtClean="0"/>
              <a:t>inhaltliche </a:t>
            </a:r>
            <a:r>
              <a:rPr lang="de-DE" sz="3800" b="1" dirty="0" smtClean="0"/>
              <a:t>Analogien</a:t>
            </a:r>
            <a:r>
              <a:rPr lang="de-DE" sz="3800" dirty="0"/>
              <a:t>, </a:t>
            </a:r>
            <a:r>
              <a:rPr lang="de-DE" sz="3800" b="1" dirty="0"/>
              <a:t>Ähnlichkeiten</a:t>
            </a:r>
            <a:r>
              <a:rPr lang="de-DE" sz="3800" dirty="0"/>
              <a:t>, </a:t>
            </a:r>
            <a:r>
              <a:rPr lang="de-DE" sz="3800" b="1" dirty="0" smtClean="0"/>
              <a:t>aktuelle</a:t>
            </a:r>
            <a:r>
              <a:rPr lang="de-DE" sz="3800" dirty="0"/>
              <a:t> </a:t>
            </a:r>
            <a:r>
              <a:rPr lang="de-DE" sz="3800" b="1" dirty="0" smtClean="0"/>
              <a:t>Bedeutungen</a:t>
            </a:r>
            <a:r>
              <a:rPr lang="de-DE" sz="3800" dirty="0"/>
              <a:t>; oder aber </a:t>
            </a:r>
            <a:r>
              <a:rPr lang="de-DE" sz="3800" dirty="0" smtClean="0"/>
              <a:t>durch </a:t>
            </a:r>
            <a:r>
              <a:rPr lang="de-DE" sz="3800" b="1" dirty="0" smtClean="0"/>
              <a:t>Diskrepanzen</a:t>
            </a:r>
            <a:r>
              <a:rPr lang="de-DE" sz="3800" dirty="0"/>
              <a:t>, </a:t>
            </a:r>
            <a:r>
              <a:rPr lang="de-DE" sz="3800" b="1" dirty="0" smtClean="0"/>
              <a:t>Verschiedenheiten</a:t>
            </a:r>
            <a:r>
              <a:rPr lang="de-DE" sz="3800" dirty="0" smtClean="0"/>
              <a:t>, </a:t>
            </a:r>
            <a:r>
              <a:rPr lang="de-DE" sz="3800" b="1" dirty="0" smtClean="0"/>
              <a:t>Kontraste</a:t>
            </a:r>
            <a:r>
              <a:rPr lang="de-DE" sz="3800" dirty="0" smtClean="0"/>
              <a:t> </a:t>
            </a:r>
            <a:endParaRPr lang="de-DE" sz="3800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00113" y="333375"/>
            <a:ext cx="7315200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/>
              <a:t>Thesen zum Lebensweltbezug im GU  (nach Schulz-</a:t>
            </a:r>
            <a:r>
              <a:rPr lang="de-DE" b="1" dirty="0" err="1"/>
              <a:t>Hageleit</a:t>
            </a:r>
            <a:r>
              <a:rPr lang="de-DE" b="1" dirty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84213" y="2060575"/>
            <a:ext cx="7848600" cy="3540125"/>
          </a:xfrm>
        </p:spPr>
        <p:txBody>
          <a:bodyPr rtlCol="0">
            <a:noAutofit/>
          </a:bodyPr>
          <a:lstStyle/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800" dirty="0"/>
              <a:t>Der geschichtlich-faktische </a:t>
            </a:r>
            <a:r>
              <a:rPr lang="de-DE" sz="2800" dirty="0" smtClean="0"/>
              <a:t>Zusammenhang </a:t>
            </a:r>
            <a:r>
              <a:rPr lang="de-DE" sz="2800" dirty="0"/>
              <a:t>soll </a:t>
            </a:r>
            <a:r>
              <a:rPr lang="de-DE" sz="2800" b="1" dirty="0"/>
              <a:t>Denkstoff</a:t>
            </a:r>
            <a:r>
              <a:rPr lang="de-DE" sz="2800" dirty="0"/>
              <a:t> liefern, entweder für </a:t>
            </a:r>
            <a:endParaRPr lang="de-DE" sz="2800" dirty="0" smtClean="0"/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800" b="1" dirty="0" smtClean="0"/>
              <a:t>Verallgemeinernde Überlegungen (</a:t>
            </a:r>
            <a:r>
              <a:rPr lang="de-DE" sz="2800" dirty="0" smtClean="0"/>
              <a:t>anthropologischer </a:t>
            </a:r>
            <a:r>
              <a:rPr lang="de-DE" sz="2800" dirty="0"/>
              <a:t>und politologischer </a:t>
            </a:r>
            <a:r>
              <a:rPr lang="de-DE" sz="2800" dirty="0" smtClean="0"/>
              <a:t>Bezug</a:t>
            </a:r>
            <a:r>
              <a:rPr lang="de-DE" sz="2800" dirty="0"/>
              <a:t>) </a:t>
            </a:r>
            <a:endParaRPr lang="de-DE" sz="2800" dirty="0" smtClean="0"/>
          </a:p>
          <a:p>
            <a:pPr marL="45720" indent="0" algn="ctr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de-DE" sz="2800" dirty="0" smtClean="0"/>
              <a:t>oder </a:t>
            </a:r>
            <a:r>
              <a:rPr lang="de-DE" sz="2800" dirty="0"/>
              <a:t>aber für </a:t>
            </a:r>
            <a:endParaRPr lang="de-DE" sz="2800" dirty="0" smtClean="0"/>
          </a:p>
          <a:p>
            <a:pPr indent="-182880" eaLnBrk="1" fontAlgn="auto" hangingPunct="1">
              <a:spcAft>
                <a:spcPts val="0"/>
              </a:spcAft>
              <a:buFontTx/>
              <a:buChar char="-"/>
              <a:defRPr/>
            </a:pPr>
            <a:r>
              <a:rPr lang="de-DE" sz="2800" b="1" dirty="0" smtClean="0"/>
              <a:t>existenziell-persönliche Überlegungen </a:t>
            </a:r>
            <a:r>
              <a:rPr lang="de-DE" sz="2800" dirty="0" smtClean="0"/>
              <a:t>(</a:t>
            </a:r>
            <a:r>
              <a:rPr lang="de-DE" sz="2800" dirty="0"/>
              <a:t>psychologisch-selbstreflexiver Bezug: </a:t>
            </a:r>
            <a:r>
              <a:rPr lang="de-DE" sz="2800" dirty="0" smtClean="0"/>
              <a:t>Was hat </a:t>
            </a:r>
            <a:r>
              <a:rPr lang="de-DE" sz="2800" dirty="0"/>
              <a:t>das Thema mit mir persönlich / mit </a:t>
            </a:r>
            <a:r>
              <a:rPr lang="de-DE" sz="2800" dirty="0" smtClean="0"/>
              <a:t>uns heute </a:t>
            </a:r>
            <a:r>
              <a:rPr lang="de-DE" sz="2800" dirty="0"/>
              <a:t>zu tun</a:t>
            </a:r>
            <a:r>
              <a:rPr lang="de-DE" sz="2800" dirty="0" smtClean="0"/>
              <a:t>?)</a:t>
            </a:r>
            <a:endParaRPr lang="de-DE" sz="2800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el 2"/>
          <p:cNvSpPr>
            <a:spLocks noGrp="1"/>
          </p:cNvSpPr>
          <p:nvPr>
            <p:ph type="title"/>
          </p:nvPr>
        </p:nvSpPr>
        <p:spPr>
          <a:xfrm>
            <a:off x="395288" y="1125538"/>
            <a:ext cx="7820025" cy="1439862"/>
          </a:xfrm>
        </p:spPr>
        <p:txBody>
          <a:bodyPr/>
          <a:lstStyle/>
          <a:p>
            <a:pPr eaLnBrk="1" hangingPunct="1"/>
            <a:r>
              <a:rPr lang="de-DE" altLang="de-DE" sz="3200" b="1" smtClean="0"/>
              <a:t>Thesen zum Lebensweltbezug im GU  </a:t>
            </a:r>
            <a:r>
              <a:rPr lang="de-DE" altLang="de-DE" sz="2800" smtClean="0"/>
              <a:t>(nach Waltraut Schreiber: Historisches Lernen und Lebenswelt, in: </a:t>
            </a:r>
            <a:br>
              <a:rPr lang="de-DE" altLang="de-DE" sz="2800" smtClean="0"/>
            </a:br>
            <a:r>
              <a:rPr lang="de-DE" altLang="de-DE" sz="2800" smtClean="0">
                <a:hlinkClick r:id="rId2"/>
              </a:rPr>
              <a:t>http://edoc.ku-eichstaett.de/2392/1/Edoc4-Historisches_Lernen_und_Lebenswelt.pdf</a:t>
            </a:r>
            <a:r>
              <a:rPr lang="de-DE" altLang="de-DE" sz="2800" smtClean="0"/>
              <a:t> 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idx="1"/>
          </p:nvPr>
        </p:nvSpPr>
        <p:spPr>
          <a:xfrm>
            <a:off x="539750" y="2924175"/>
            <a:ext cx="7920038" cy="3529013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de-DE" sz="3200" b="1" dirty="0" smtClean="0"/>
              <a:t>Lebenswelten definieren sich durch:</a:t>
            </a:r>
          </a:p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endParaRPr lang="de-DE" sz="3200" b="1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3200" dirty="0" smtClean="0"/>
              <a:t> Selbstverständlichkeit („ist einfach da“)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3200" dirty="0" smtClean="0"/>
              <a:t> Erfahrbarkeit („habe ich erlebt“)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3200" dirty="0" smtClean="0"/>
              <a:t> Subjektivität („hat was mit mir zu tun“)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3200" dirty="0" smtClean="0"/>
              <a:t> Gewohnheit („passiert immer wieder“)</a:t>
            </a:r>
            <a:endParaRPr lang="de-DE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23850" y="333375"/>
            <a:ext cx="7834313" cy="1154113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/>
              <a:t>Thesen zum Lebensweltbezug im GU  (nach Waltraut Schreiber</a:t>
            </a:r>
            <a:r>
              <a:rPr lang="de-DE" b="1" dirty="0" smtClean="0"/>
              <a:t>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916113"/>
            <a:ext cx="7920037" cy="43926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de-DE" sz="3500" b="1" dirty="0" smtClean="0"/>
              <a:t>Begründungen:</a:t>
            </a:r>
            <a:endParaRPr lang="de-DE" sz="3500" b="1" dirty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3000" dirty="0" smtClean="0"/>
              <a:t> </a:t>
            </a:r>
            <a:r>
              <a:rPr lang="de-DE" sz="2400" dirty="0" smtClean="0"/>
              <a:t>subjektive Erfahrungen nutzbar machen („die Kinder da abholen, wo sie stehen“ 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400" dirty="0" smtClean="0"/>
              <a:t> den Erfahrungsbegriff um vergangene Erfahrungen erweitern, um Alteritätserfahrungen zu ermöglichen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400" dirty="0" smtClean="0"/>
              <a:t> Zeitlichkeit von Erfahrungen verdeutlichen </a:t>
            </a:r>
            <a:r>
              <a:rPr lang="de-DE" sz="2400" dirty="0"/>
              <a:t>(vergangen-gegenwärtig-zukünftig) </a:t>
            </a:r>
            <a:endParaRPr lang="de-DE" sz="2400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400" dirty="0" smtClean="0"/>
              <a:t> Geschichtlichkeit von Erfahrungen verdeutlichen </a:t>
            </a:r>
            <a:r>
              <a:rPr lang="de-DE" sz="2400" dirty="0"/>
              <a:t>(Kontinuität und Wandel) </a:t>
            </a:r>
            <a:endParaRPr lang="de-DE" sz="2400" dirty="0" smtClean="0"/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400" dirty="0" smtClean="0"/>
              <a:t> Andersartigkeit von Erfahrungen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de-DE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68313" y="188913"/>
            <a:ext cx="8229600" cy="1143000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de-DE" b="1" dirty="0"/>
              <a:t>Thesen zum Lebensweltbezug im GU  (nach Waltraut Schreiber)</a:t>
            </a:r>
            <a:endParaRPr lang="de-DE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68313" y="1484313"/>
            <a:ext cx="8229600" cy="4824412"/>
          </a:xfrm>
        </p:spPr>
        <p:txBody>
          <a:bodyPr rtlCol="0">
            <a:noAutofit/>
          </a:bodyPr>
          <a:lstStyle/>
          <a:p>
            <a:pPr marL="0" indent="0" eaLnBrk="1" fontAlgn="auto" hangingPunct="1">
              <a:spcAft>
                <a:spcPts val="0"/>
              </a:spcAft>
              <a:buFont typeface="Wingdings" charset="2"/>
              <a:buNone/>
              <a:defRPr/>
            </a:pPr>
            <a:r>
              <a:rPr lang="de-DE" sz="3500" b="1" dirty="0" smtClean="0"/>
              <a:t>Mögliche Themengebiete: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sz="2600" dirty="0" smtClean="0"/>
              <a:t> </a:t>
            </a:r>
            <a:r>
              <a:rPr lang="de-DE" dirty="0" smtClean="0"/>
              <a:t>Kinder und Jugendliche zu Subjekten der zu rekonstruierenden Erfahrung machen (z.B. Thema „Kindheit/ Jugend in der Geschichte“, Schulgeschichte)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dirty="0" smtClean="0"/>
              <a:t> sinnliche Erfahrungen als Gegenstand des GU (z.B. Essen, Wohnen, Krankheit, Schreibtechniken, Spiele etc.)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dirty="0" smtClean="0"/>
              <a:t> nur mittelbar sinnliche Erfahrungen als Gegenstand des GU (z.B. </a:t>
            </a:r>
            <a:r>
              <a:rPr lang="de-DE" dirty="0"/>
              <a:t>H</a:t>
            </a:r>
            <a:r>
              <a:rPr lang="de-DE" dirty="0" smtClean="0"/>
              <a:t>exe-Sein, Ritter-Sein, Gladiator-Sein …)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dirty="0" smtClean="0"/>
              <a:t> Erklärungskraft der Geschichte nutzen (z.B. Vom offenem Feuer zur Einbauküche, Schule früher und heute)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r>
              <a:rPr lang="de-DE" dirty="0"/>
              <a:t>s</a:t>
            </a:r>
            <a:r>
              <a:rPr lang="de-DE" dirty="0" smtClean="0"/>
              <a:t>ituativer Geschichtsunterricht (z.B. </a:t>
            </a:r>
            <a:r>
              <a:rPr lang="de-DE" dirty="0"/>
              <a:t>G</a:t>
            </a:r>
            <a:r>
              <a:rPr lang="de-DE" dirty="0" smtClean="0"/>
              <a:t>edenktage, Brauchtum, Gebäude, Überreste vor Ort, aktuelle Probleme wie Umweltverschmutzung, Überalterung, politische Krisen …)</a:t>
            </a:r>
          </a:p>
          <a:p>
            <a:pPr indent="-182880" eaLnBrk="1" fontAlgn="auto" hangingPunct="1">
              <a:spcAft>
                <a:spcPts val="0"/>
              </a:spcAft>
              <a:buFont typeface="Wingdings" charset="2"/>
              <a:buChar char="§"/>
              <a:defRPr/>
            </a:pPr>
            <a:endParaRPr lang="de-DE" sz="2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erspektive">
  <a:themeElements>
    <a:clrScheme name="Perspektive">
      <a:dk1>
        <a:sysClr val="windowText" lastClr="000000"/>
      </a:dk1>
      <a:lt1>
        <a:sysClr val="window" lastClr="FFFFFF"/>
      </a:lt1>
      <a:dk2>
        <a:srgbClr val="283138"/>
      </a:dk2>
      <a:lt2>
        <a:srgbClr val="FF8600"/>
      </a:lt2>
      <a:accent1>
        <a:srgbClr val="838D9B"/>
      </a:accent1>
      <a:accent2>
        <a:srgbClr val="D2610C"/>
      </a:accent2>
      <a:accent3>
        <a:srgbClr val="80716A"/>
      </a:accent3>
      <a:accent4>
        <a:srgbClr val="94147C"/>
      </a:accent4>
      <a:accent5>
        <a:srgbClr val="5D5AD2"/>
      </a:accent5>
      <a:accent6>
        <a:srgbClr val="6F6C7D"/>
      </a:accent6>
      <a:hlink>
        <a:srgbClr val="6187E3"/>
      </a:hlink>
      <a:folHlink>
        <a:srgbClr val="7B8EB8"/>
      </a:folHlink>
    </a:clrScheme>
    <a:fontScheme name="Larissa Klassisch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erspektiv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alpha val="100000"/>
                <a:satMod val="160000"/>
                <a:lumMod val="105000"/>
              </a:schemeClr>
            </a:gs>
            <a:gs pos="41000">
              <a:schemeClr val="phClr">
                <a:tint val="57000"/>
                <a:satMod val="180000"/>
                <a:lumMod val="99000"/>
              </a:schemeClr>
            </a:gs>
            <a:gs pos="100000">
              <a:schemeClr val="phClr">
                <a:tint val="80000"/>
                <a:satMod val="200000"/>
                <a:lumMod val="104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6000"/>
                <a:satMod val="130000"/>
                <a:lumMod val="114000"/>
              </a:schemeClr>
            </a:gs>
            <a:gs pos="60000">
              <a:schemeClr val="phClr">
                <a:tint val="100000"/>
                <a:satMod val="106000"/>
                <a:lumMod val="110000"/>
              </a:schemeClr>
            </a:gs>
            <a:gs pos="100000">
              <a:schemeClr val="phClr"/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28000"/>
              </a:srgbClr>
            </a:outerShdw>
          </a:effectLst>
        </a:effectStyle>
        <a:effectStyle>
          <a:effectLst>
            <a:outerShdw blurRad="47625" dist="38100" dir="5400000" sy="98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woPt" dir="br">
              <a:rot lat="0" lon="0" rev="8700000"/>
            </a:lightRig>
          </a:scene3d>
          <a:sp3d prstMaterial="matte">
            <a:bevelT w="25400" h="53975"/>
          </a:sp3d>
        </a:effectStyle>
        <a:effectStyle>
          <a:effectLst>
            <a:reflection blurRad="12700" stA="24000" endPos="28000" dist="50800" dir="5400000" sy="-100000" rotWithShape="0"/>
          </a:effectLst>
          <a:scene3d>
            <a:camera prst="orthographicFront">
              <a:rot lat="0" lon="0" rev="0"/>
            </a:camera>
            <a:lightRig rig="threePt" dir="t">
              <a:rot lat="0" lon="0" rev="4800000"/>
            </a:lightRig>
          </a:scene3d>
          <a:sp3d>
            <a:bevelT w="69850" h="3175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80000"/>
                <a:satMod val="100000"/>
                <a:lumMod val="100000"/>
              </a:schemeClr>
            </a:gs>
            <a:gs pos="65000">
              <a:schemeClr val="phClr">
                <a:tint val="100000"/>
                <a:shade val="95000"/>
                <a:satMod val="100000"/>
                <a:lumMod val="100000"/>
              </a:schemeClr>
            </a:gs>
            <a:gs pos="100000">
              <a:schemeClr val="phClr">
                <a:tint val="88000"/>
                <a:shade val="100000"/>
                <a:satMod val="400000"/>
                <a:lumMod val="1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  <a:satMod val="90000"/>
              </a:schemeClr>
              <a:schemeClr val="phClr">
                <a:shade val="92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Perspective</Template>
  <TotalTime>0</TotalTime>
  <Words>1286</Words>
  <Application>Microsoft Office PowerPoint</Application>
  <PresentationFormat>Bildschirmpräsentation (4:3)</PresentationFormat>
  <Paragraphs>140</Paragraphs>
  <Slides>28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28</vt:i4>
      </vt:variant>
    </vt:vector>
  </HeadingPairs>
  <TitlesOfParts>
    <vt:vector size="29" baseType="lpstr">
      <vt:lpstr>Perspektive</vt:lpstr>
      <vt:lpstr>Geschichte –  „… und was hat das mit mir zu tun?“</vt:lpstr>
      <vt:lpstr>Lebensweltbezüge im Geschichtsunterricht</vt:lpstr>
      <vt:lpstr> Thesen zum Lebensweltbezug im GU  (nach Schulz-Hageleit)</vt:lpstr>
      <vt:lpstr>Thesen zum Lebensweltbezug im GU  (nach Schulz-Hageleit)</vt:lpstr>
      <vt:lpstr>Thesen zum Lebensweltbezug im GU  (nach Schulz-Hageleit)</vt:lpstr>
      <vt:lpstr>Thesen zum Lebensweltbezug im GU  (nach Schulz-Hageleit)</vt:lpstr>
      <vt:lpstr>Thesen zum Lebensweltbezug im GU  (nach Waltraut Schreiber: Historisches Lernen und Lebenswelt, in:  http://edoc.ku-eichstaett.de/2392/1/Edoc4-Historisches_Lernen_und_Lebenswelt.pdf </vt:lpstr>
      <vt:lpstr>Thesen zum Lebensweltbezug im GU  (nach Waltraut Schreiber)</vt:lpstr>
      <vt:lpstr>Thesen zum Lebensweltbezug im GU  (nach Waltraut Schreiber)</vt:lpstr>
      <vt:lpstr>Lebensweltbezüge im Bildungsplan</vt:lpstr>
      <vt:lpstr>PowerPoint-Präsentation</vt:lpstr>
      <vt:lpstr>PowerPoint-Präsentation</vt:lpstr>
      <vt:lpstr>PowerPoint-Präsentation</vt:lpstr>
      <vt:lpstr>Lebensweltbezüge im Bildungsplan - Fazit</vt:lpstr>
      <vt:lpstr>http://lehrerfortbildung-bw.de/faecher/geschichte/gym/fb6/ </vt:lpstr>
      <vt:lpstr>Unterrichtspraktische Beispiele</vt:lpstr>
      <vt:lpstr>Die Schule unserer Großeltern</vt:lpstr>
      <vt:lpstr>Die Schule unserer Großeltern</vt:lpstr>
      <vt:lpstr>Unterrichtspraktische Beispiele</vt:lpstr>
      <vt:lpstr>Können wir die Cheops-Pyramide heute nachbauen?</vt:lpstr>
      <vt:lpstr>Können wir die Cheops-Pyramide heute nachbauen?</vt:lpstr>
      <vt:lpstr>Können wir die Cheops-Pyramide heute nachbauen?</vt:lpstr>
      <vt:lpstr>Unterrichtspraktische Beispiele</vt:lpstr>
      <vt:lpstr>Olympische Spiele –  damals und heute</vt:lpstr>
      <vt:lpstr>Was die alten Griechen uns Europäern in die Geldbeutel stecken …</vt:lpstr>
      <vt:lpstr>Überall Latein!</vt:lpstr>
      <vt:lpstr>Unterrichtspraktische Beispiele</vt:lpstr>
      <vt:lpstr>Weitere Literaturhinweise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Das römische Recht -Grundlage unserer Rechtsprechung</dc:title>
  <dc:creator>User</dc:creator>
  <cp:lastModifiedBy>Stefan Schipperges</cp:lastModifiedBy>
  <cp:revision>84</cp:revision>
  <dcterms:created xsi:type="dcterms:W3CDTF">2014-11-26T15:37:31Z</dcterms:created>
  <dcterms:modified xsi:type="dcterms:W3CDTF">2015-09-25T17:29:22Z</dcterms:modified>
</cp:coreProperties>
</file>