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70" r:id="rId2"/>
    <p:sldId id="263" r:id="rId3"/>
    <p:sldId id="256" r:id="rId4"/>
    <p:sldId id="257" r:id="rId5"/>
    <p:sldId id="275" r:id="rId6"/>
    <p:sldId id="259" r:id="rId7"/>
    <p:sldId id="261" r:id="rId8"/>
    <p:sldId id="260" r:id="rId9"/>
    <p:sldId id="271" r:id="rId10"/>
    <p:sldId id="267" r:id="rId11"/>
    <p:sldId id="269" r:id="rId12"/>
    <p:sldId id="273" r:id="rId13"/>
    <p:sldId id="265" r:id="rId14"/>
    <p:sldId id="268" r:id="rId15"/>
    <p:sldId id="277" r:id="rId16"/>
    <p:sldId id="278" r:id="rId17"/>
    <p:sldId id="279" r:id="rId18"/>
    <p:sldId id="280" r:id="rId19"/>
    <p:sldId id="281" r:id="rId20"/>
    <p:sldId id="276"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66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7" autoAdjust="0"/>
  </p:normalViewPr>
  <p:slideViewPr>
    <p:cSldViewPr>
      <p:cViewPr>
        <p:scale>
          <a:sx n="180" d="100"/>
          <a:sy n="180" d="100"/>
        </p:scale>
        <p:origin x="1944" y="24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4DD49-61DB-4BAE-9600-E190A611D1C2}" type="datetimeFigureOut">
              <a:rPr lang="de-DE" smtClean="0"/>
              <a:t>03.07.2015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FE994-420E-4D18-B34F-7A0053ABB7A1}" type="slidenum">
              <a:rPr lang="de-DE" smtClean="0"/>
              <a:t>‹Nr.›</a:t>
            </a:fld>
            <a:endParaRPr lang="de-DE"/>
          </a:p>
        </p:txBody>
      </p:sp>
    </p:spTree>
    <p:extLst>
      <p:ext uri="{BB962C8B-B14F-4D97-AF65-F5344CB8AC3E}">
        <p14:creationId xmlns:p14="http://schemas.microsoft.com/office/powerpoint/2010/main" val="141576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t>Bild</a:t>
            </a:r>
            <a:r>
              <a:rPr lang="de-DE" sz="1600" b="0" baseline="0" dirty="0" smtClean="0"/>
              <a:t> des japanischen Malers </a:t>
            </a:r>
            <a:r>
              <a:rPr lang="de-DE" sz="1600" b="0" dirty="0" err="1" smtClean="0"/>
              <a:t>Katsushika</a:t>
            </a:r>
            <a:r>
              <a:rPr lang="de-DE" sz="1600" b="0" dirty="0" smtClean="0"/>
              <a:t> Hokusai „Die Welle“ veranschaulicht</a:t>
            </a:r>
            <a:r>
              <a:rPr lang="de-DE" sz="1600" b="0" baseline="0" dirty="0" smtClean="0"/>
              <a:t> Umgang mit prozessbezogenen Kompetenzen:</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de-DE" sz="1600" b="0" baseline="0" dirty="0" smtClean="0"/>
              <a:t>Alle Kompetenzbereich werden im GU implizit bedient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de-DE" sz="1600" b="0" baseline="0" dirty="0" smtClean="0"/>
              <a:t>Gelegentlich werden einzelne Kompetenzen explizit intensiv bedient, d.h. reflektiert </a:t>
            </a:r>
            <a:r>
              <a:rPr lang="de-DE" sz="1600" b="0" baseline="0" smtClean="0"/>
              <a:t>und transpoarent </a:t>
            </a:r>
            <a:r>
              <a:rPr lang="de-DE" sz="1600" b="0" baseline="0" dirty="0" smtClean="0"/>
              <a:t>gemacht</a:t>
            </a:r>
          </a:p>
        </p:txBody>
      </p:sp>
      <p:sp>
        <p:nvSpPr>
          <p:cNvPr id="4" name="Foliennummernplatzhalter 3"/>
          <p:cNvSpPr>
            <a:spLocks noGrp="1"/>
          </p:cNvSpPr>
          <p:nvPr>
            <p:ph type="sldNum" sz="quarter" idx="10"/>
          </p:nvPr>
        </p:nvSpPr>
        <p:spPr/>
        <p:txBody>
          <a:bodyPr/>
          <a:lstStyle/>
          <a:p>
            <a:fld id="{9A5FE994-420E-4D18-B34F-7A0053ABB7A1}" type="slidenum">
              <a:rPr lang="de-DE" smtClean="0"/>
              <a:t>1</a:t>
            </a:fld>
            <a:endParaRPr lang="de-DE"/>
          </a:p>
        </p:txBody>
      </p:sp>
    </p:spTree>
    <p:extLst>
      <p:ext uri="{BB962C8B-B14F-4D97-AF65-F5344CB8AC3E}">
        <p14:creationId xmlns:p14="http://schemas.microsoft.com/office/powerpoint/2010/main" val="251016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smtClean="0"/>
              <a:t>Fragekompetenz: Frage, Neugier</a:t>
            </a:r>
          </a:p>
          <a:p>
            <a:pPr marL="228600" indent="-228600">
              <a:buAutoNum type="arabicPeriod"/>
            </a:pPr>
            <a:r>
              <a:rPr lang="de-DE" dirty="0" smtClean="0"/>
              <a:t>Methodenkompetenz: Recherche, Bildliche Darstellungen, andere Rekonstruktionen, schriftliche Quellen</a:t>
            </a:r>
            <a:r>
              <a:rPr lang="de-DE" baseline="0" dirty="0" smtClean="0"/>
              <a:t> etc.</a:t>
            </a:r>
          </a:p>
          <a:p>
            <a:pPr marL="228600" indent="-228600">
              <a:buAutoNum type="arabicPeriod"/>
            </a:pPr>
            <a:r>
              <a:rPr lang="de-DE" baseline="0" dirty="0" smtClean="0"/>
              <a:t>Reflexionskompetenz: u.a. Sachurteil selbst formulieren und begründen</a:t>
            </a:r>
          </a:p>
          <a:p>
            <a:pPr marL="228600" indent="-228600">
              <a:buAutoNum type="arabicPeriod"/>
            </a:pPr>
            <a:r>
              <a:rPr lang="de-DE" baseline="0" dirty="0" smtClean="0"/>
              <a:t>Orientierungskompetenz: Geschichte als Verständnishilfe der Gegenwart</a:t>
            </a:r>
            <a:endParaRPr lang="de-DE" dirty="0"/>
          </a:p>
        </p:txBody>
      </p:sp>
      <p:sp>
        <p:nvSpPr>
          <p:cNvPr id="4" name="Foliennummernplatzhalter 3"/>
          <p:cNvSpPr>
            <a:spLocks noGrp="1"/>
          </p:cNvSpPr>
          <p:nvPr>
            <p:ph type="sldNum" sz="quarter" idx="10"/>
          </p:nvPr>
        </p:nvSpPr>
        <p:spPr/>
        <p:txBody>
          <a:bodyPr/>
          <a:lstStyle/>
          <a:p>
            <a:fld id="{9A5FE994-420E-4D18-B34F-7A0053ABB7A1}" type="slidenum">
              <a:rPr lang="de-DE" smtClean="0"/>
              <a:t>11</a:t>
            </a:fld>
            <a:endParaRPr lang="de-DE"/>
          </a:p>
        </p:txBody>
      </p:sp>
    </p:spTree>
    <p:extLst>
      <p:ext uri="{BB962C8B-B14F-4D97-AF65-F5344CB8AC3E}">
        <p14:creationId xmlns:p14="http://schemas.microsoft.com/office/powerpoint/2010/main" val="276746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Noch kurz einen letzten Unterrichtsvorschlag vorstellen, hier allerdings eher zum Thema „Geschichte als Konstrukt“, zudem für Sek. II.</a:t>
            </a:r>
            <a:r>
              <a:rPr lang="de-DE" baseline="0" dirty="0" smtClean="0"/>
              <a:t> – habe ihn leicht verändert für 6. Klasse</a:t>
            </a:r>
          </a:p>
        </p:txBody>
      </p:sp>
      <p:sp>
        <p:nvSpPr>
          <p:cNvPr id="4" name="Foliennummernplatzhalter 3"/>
          <p:cNvSpPr>
            <a:spLocks noGrp="1"/>
          </p:cNvSpPr>
          <p:nvPr>
            <p:ph type="sldNum" sz="quarter" idx="10"/>
          </p:nvPr>
        </p:nvSpPr>
        <p:spPr/>
        <p:txBody>
          <a:bodyPr/>
          <a:lstStyle/>
          <a:p>
            <a:fld id="{9A5FE994-420E-4D18-B34F-7A0053ABB7A1}" type="slidenum">
              <a:rPr lang="de-DE" smtClean="0"/>
              <a:t>12</a:t>
            </a:fld>
            <a:endParaRPr lang="de-DE"/>
          </a:p>
        </p:txBody>
      </p:sp>
    </p:spTree>
    <p:extLst>
      <p:ext uri="{BB962C8B-B14F-4D97-AF65-F5344CB8AC3E}">
        <p14:creationId xmlns:p14="http://schemas.microsoft.com/office/powerpoint/2010/main" val="117241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DE" sz="1400" baseline="0" dirty="0" smtClean="0"/>
              <a:t>Die Schülerinnen werden mit einer willkürlichen Sammlung von Gegenständen konfrontiert und stellen erste Hypothesen auf: Was ist passiert? Wie kommen die Dinge hierher? = Fragekompetenz, Hypothesenbildung</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DE" sz="1400" baseline="0" dirty="0" smtClean="0"/>
              <a:t>Sie werden aufgefordert ohne Austausch untereinander eine plausible Erklärung für diese Hinterlassenschaften ausgerechnet in der Schule zu suchen = Dinge werden als „Quellen“ genutzt und „befragt“ = Methodenkompetenz</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DE" sz="1400" baseline="0" dirty="0" smtClean="0"/>
              <a:t>Die Hypothesen und Recherchen werden zu einer eigenen Erzählung zusammengefasst du in Zusammenhänge gestellt bzw. ihre „Geschichte“ rekonstruiert = Reflexionskompetenz</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t>       Hierbei ist auf den </a:t>
            </a:r>
            <a:r>
              <a:rPr lang="de-DE" sz="1400" baseline="0" dirty="0" err="1" smtClean="0"/>
              <a:t>Konstruktcharakter</a:t>
            </a:r>
            <a:r>
              <a:rPr lang="de-DE" sz="1400" baseline="0" dirty="0" smtClean="0"/>
              <a:t> von Geschichte und damit auf die</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de-DE" sz="1400" baseline="0" dirty="0" smtClean="0"/>
              <a:t>In einem letzten Schritt wird nochmals deutlich gemacht, dass Geschichte hilft, sich in der Gegenwart zu orientieren bzw. diese zu verstehen</a:t>
            </a:r>
          </a:p>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endParaRPr lang="de-DE" sz="1400" baseline="0" dirty="0" smtClean="0"/>
          </a:p>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endParaRPr lang="de-DE" sz="1400" dirty="0" smtClean="0"/>
          </a:p>
          <a:p>
            <a:endParaRPr lang="de-DE" sz="1400" dirty="0"/>
          </a:p>
        </p:txBody>
      </p:sp>
      <p:sp>
        <p:nvSpPr>
          <p:cNvPr id="4" name="Foliennummernplatzhalter 3"/>
          <p:cNvSpPr>
            <a:spLocks noGrp="1"/>
          </p:cNvSpPr>
          <p:nvPr>
            <p:ph type="sldNum" sz="quarter" idx="10"/>
          </p:nvPr>
        </p:nvSpPr>
        <p:spPr/>
        <p:txBody>
          <a:bodyPr/>
          <a:lstStyle/>
          <a:p>
            <a:fld id="{9A5FE994-420E-4D18-B34F-7A0053ABB7A1}" type="slidenum">
              <a:rPr lang="de-DE" smtClean="0"/>
              <a:t>13</a:t>
            </a:fld>
            <a:endParaRPr lang="de-DE"/>
          </a:p>
        </p:txBody>
      </p:sp>
    </p:spTree>
    <p:extLst>
      <p:ext uri="{BB962C8B-B14F-4D97-AF65-F5344CB8AC3E}">
        <p14:creationId xmlns:p14="http://schemas.microsoft.com/office/powerpoint/2010/main" val="286564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5. Der fünfte Schritt bringt den Prozess</a:t>
            </a:r>
            <a:r>
              <a:rPr lang="de-DE" baseline="0" dirty="0" smtClean="0"/>
              <a:t> des historischen Denkens </a:t>
            </a:r>
            <a:r>
              <a:rPr lang="de-DE" baseline="0" smtClean="0"/>
              <a:t>durch weitere </a:t>
            </a:r>
            <a:r>
              <a:rPr lang="de-DE" baseline="0" dirty="0" smtClean="0"/>
              <a:t>Fragen erneut ins Rollen …</a:t>
            </a:r>
            <a:endParaRPr lang="de-DE" dirty="0"/>
          </a:p>
        </p:txBody>
      </p:sp>
      <p:sp>
        <p:nvSpPr>
          <p:cNvPr id="4" name="Foliennummernplatzhalter 3"/>
          <p:cNvSpPr>
            <a:spLocks noGrp="1"/>
          </p:cNvSpPr>
          <p:nvPr>
            <p:ph type="sldNum" sz="quarter" idx="10"/>
          </p:nvPr>
        </p:nvSpPr>
        <p:spPr/>
        <p:txBody>
          <a:bodyPr/>
          <a:lstStyle/>
          <a:p>
            <a:fld id="{9A5FE994-420E-4D18-B34F-7A0053ABB7A1}" type="slidenum">
              <a:rPr lang="de-DE" smtClean="0"/>
              <a:t>14</a:t>
            </a:fld>
            <a:endParaRPr lang="de-DE"/>
          </a:p>
        </p:txBody>
      </p:sp>
    </p:spTree>
    <p:extLst>
      <p:ext uri="{BB962C8B-B14F-4D97-AF65-F5344CB8AC3E}">
        <p14:creationId xmlns:p14="http://schemas.microsoft.com/office/powerpoint/2010/main" val="143180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DE" sz="1400" baseline="0" dirty="0" smtClean="0"/>
              <a:t>Die Schülerinnen werden mit einer willkürlichen Sammlung von Gegenständen konfrontiert und stellen erste Hypothesen auf: Was ist passiert? Wie kommen die Dinge hierher? = Fragekompetenz, Hypothesenbildung</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DE" sz="1400" baseline="0" dirty="0" smtClean="0"/>
              <a:t>Sie werden aufgefordert ohne Austausch untereinander eine plausible Erklärung für diese Hinterlassenschaften ausgerechnet in der Schule zu suchen = Dinge werden als „Quellen“ genutzt und „befragt“ = Methodenkompetenz</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DE" sz="1400" baseline="0" dirty="0" smtClean="0"/>
              <a:t>Die Hypothesen und Recherchen werden zu einer eigenen Erzählung zusammengefasst du in Zusammenhänge gestellt bzw. ihre „Geschichte“ rekonstruiert = Reflexionskompetenz</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t>       Hierbei ist auf den </a:t>
            </a:r>
            <a:r>
              <a:rPr lang="de-DE" sz="1400" baseline="0" dirty="0" err="1" smtClean="0"/>
              <a:t>Konstruktcharakter</a:t>
            </a:r>
            <a:r>
              <a:rPr lang="de-DE" sz="1400" baseline="0" dirty="0" smtClean="0"/>
              <a:t> von Geschichte und damit auf die</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de-DE" sz="1400" baseline="0" dirty="0" smtClean="0"/>
              <a:t>In einem letzten Schritt wird nochmals deutlich gemacht, dass Geschichte hilft, sich in der Gegenwart zu orientieren bzw. diese zu verstehen</a:t>
            </a:r>
          </a:p>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endParaRPr lang="de-DE" sz="1400" baseline="0" dirty="0" smtClean="0"/>
          </a:p>
          <a:p>
            <a:pPr marL="342900" marR="0" indent="-342900" algn="l" defTabSz="914400" rtl="0" eaLnBrk="1" fontAlgn="auto" latinLnBrk="0" hangingPunct="1">
              <a:lnSpc>
                <a:spcPct val="100000"/>
              </a:lnSpc>
              <a:spcBef>
                <a:spcPts val="0"/>
              </a:spcBef>
              <a:spcAft>
                <a:spcPts val="0"/>
              </a:spcAft>
              <a:buClrTx/>
              <a:buSzTx/>
              <a:buFontTx/>
              <a:buAutoNum type="arabicPeriod" startAt="4"/>
              <a:tabLst/>
              <a:defRPr/>
            </a:pPr>
            <a:endParaRPr lang="de-DE" sz="1400" dirty="0" smtClean="0"/>
          </a:p>
          <a:p>
            <a:endParaRPr lang="de-DE" sz="1400" dirty="0"/>
          </a:p>
        </p:txBody>
      </p:sp>
      <p:sp>
        <p:nvSpPr>
          <p:cNvPr id="4" name="Foliennummernplatzhalter 3"/>
          <p:cNvSpPr>
            <a:spLocks noGrp="1"/>
          </p:cNvSpPr>
          <p:nvPr>
            <p:ph type="sldNum" sz="quarter" idx="10"/>
          </p:nvPr>
        </p:nvSpPr>
        <p:spPr/>
        <p:txBody>
          <a:bodyPr/>
          <a:lstStyle/>
          <a:p>
            <a:fld id="{9A5FE994-420E-4D18-B34F-7A0053ABB7A1}" type="slidenum">
              <a:rPr lang="de-DE" smtClean="0"/>
              <a:t>16</a:t>
            </a:fld>
            <a:endParaRPr lang="de-DE"/>
          </a:p>
        </p:txBody>
      </p:sp>
    </p:spTree>
    <p:extLst>
      <p:ext uri="{BB962C8B-B14F-4D97-AF65-F5344CB8AC3E}">
        <p14:creationId xmlns:p14="http://schemas.microsoft.com/office/powerpoint/2010/main" val="286564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5. Der fünfte Schritt bringt den Prozess</a:t>
            </a:r>
            <a:r>
              <a:rPr lang="de-DE" baseline="0" dirty="0" smtClean="0"/>
              <a:t> des historischen Denkens durch weitere Fragen erneut ins Rollen …</a:t>
            </a:r>
            <a:endParaRPr lang="de-DE" dirty="0"/>
          </a:p>
        </p:txBody>
      </p:sp>
      <p:sp>
        <p:nvSpPr>
          <p:cNvPr id="4" name="Foliennummernplatzhalter 3"/>
          <p:cNvSpPr>
            <a:spLocks noGrp="1"/>
          </p:cNvSpPr>
          <p:nvPr>
            <p:ph type="sldNum" sz="quarter" idx="10"/>
          </p:nvPr>
        </p:nvSpPr>
        <p:spPr/>
        <p:txBody>
          <a:bodyPr/>
          <a:lstStyle/>
          <a:p>
            <a:fld id="{9A5FE994-420E-4D18-B34F-7A0053ABB7A1}" type="slidenum">
              <a:rPr lang="de-DE" smtClean="0"/>
              <a:t>17</a:t>
            </a:fld>
            <a:endParaRPr lang="de-DE"/>
          </a:p>
        </p:txBody>
      </p:sp>
    </p:spTree>
    <p:extLst>
      <p:ext uri="{BB962C8B-B14F-4D97-AF65-F5344CB8AC3E}">
        <p14:creationId xmlns:p14="http://schemas.microsoft.com/office/powerpoint/2010/main" val="143180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5. Der fünfte Schritt bringt den Prozess</a:t>
            </a:r>
            <a:r>
              <a:rPr lang="de-DE" baseline="0" dirty="0" smtClean="0"/>
              <a:t> des historischen Denkens durch weitere Fragen erneut ins Rollen …</a:t>
            </a:r>
            <a:endParaRPr lang="de-DE" dirty="0"/>
          </a:p>
        </p:txBody>
      </p:sp>
      <p:sp>
        <p:nvSpPr>
          <p:cNvPr id="4" name="Foliennummernplatzhalter 3"/>
          <p:cNvSpPr>
            <a:spLocks noGrp="1"/>
          </p:cNvSpPr>
          <p:nvPr>
            <p:ph type="sldNum" sz="quarter" idx="10"/>
          </p:nvPr>
        </p:nvSpPr>
        <p:spPr/>
        <p:txBody>
          <a:bodyPr/>
          <a:lstStyle/>
          <a:p>
            <a:fld id="{9A5FE994-420E-4D18-B34F-7A0053ABB7A1}" type="slidenum">
              <a:rPr lang="de-DE" smtClean="0"/>
              <a:t>18</a:t>
            </a:fld>
            <a:endParaRPr lang="de-DE"/>
          </a:p>
        </p:txBody>
      </p:sp>
    </p:spTree>
    <p:extLst>
      <p:ext uri="{BB962C8B-B14F-4D97-AF65-F5344CB8AC3E}">
        <p14:creationId xmlns:p14="http://schemas.microsoft.com/office/powerpoint/2010/main" val="143180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Anonymes Beispiel „Buchquittung“</a:t>
            </a:r>
          </a:p>
          <a:p>
            <a:r>
              <a:rPr lang="de-DE" dirty="0" smtClean="0"/>
              <a:t>Gleiches möglich für alle anderen Gegenstände</a:t>
            </a:r>
            <a:endParaRPr lang="de-DE" dirty="0"/>
          </a:p>
        </p:txBody>
      </p:sp>
      <p:sp>
        <p:nvSpPr>
          <p:cNvPr id="4" name="Foliennummernplatzhalter 3"/>
          <p:cNvSpPr>
            <a:spLocks noGrp="1"/>
          </p:cNvSpPr>
          <p:nvPr>
            <p:ph type="sldNum" sz="quarter" idx="10"/>
          </p:nvPr>
        </p:nvSpPr>
        <p:spPr/>
        <p:txBody>
          <a:bodyPr/>
          <a:lstStyle/>
          <a:p>
            <a:fld id="{9A5FE994-420E-4D18-B34F-7A0053ABB7A1}" type="slidenum">
              <a:rPr lang="de-DE" smtClean="0"/>
              <a:t>19</a:t>
            </a:fld>
            <a:endParaRPr lang="de-DE"/>
          </a:p>
        </p:txBody>
      </p:sp>
    </p:spTree>
    <p:extLst>
      <p:ext uri="{BB962C8B-B14F-4D97-AF65-F5344CB8AC3E}">
        <p14:creationId xmlns:p14="http://schemas.microsoft.com/office/powerpoint/2010/main" val="298082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Date Placeholder 6"/>
          <p:cNvSpPr>
            <a:spLocks noGrp="1"/>
          </p:cNvSpPr>
          <p:nvPr>
            <p:ph type="dt" sz="half" idx="10"/>
          </p:nvPr>
        </p:nvSpPr>
        <p:spPr/>
        <p:txBody>
          <a:bodyPr/>
          <a:lstStyle/>
          <a:p>
            <a:fld id="{1BA50D42-C9CD-4801-B293-61D1F53EC57E}" type="datetimeFigureOut">
              <a:rPr lang="de-DE" smtClean="0"/>
              <a:t>03.07.2015</a:t>
            </a:fld>
            <a:endParaRPr lang="de-DE"/>
          </a:p>
        </p:txBody>
      </p:sp>
      <p:sp>
        <p:nvSpPr>
          <p:cNvPr id="8" name="Slide Number Placeholder 7"/>
          <p:cNvSpPr>
            <a:spLocks noGrp="1"/>
          </p:cNvSpPr>
          <p:nvPr>
            <p:ph type="sldNum" sz="quarter" idx="11"/>
          </p:nvPr>
        </p:nvSpPr>
        <p:spPr/>
        <p:txBody>
          <a:bodyPr/>
          <a:lstStyle/>
          <a:p>
            <a:fld id="{6C6AE60A-B69C-4790-82F7-3882EDF23186}" type="slidenum">
              <a:rPr lang="de-DE" smtClean="0"/>
              <a:t>‹Nr.›</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03.07.2015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03.07.2015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10"/>
          </p:nvPr>
        </p:nvSpPr>
        <p:spPr/>
        <p:txBody>
          <a:bodyPr/>
          <a:lstStyle/>
          <a:p>
            <a:fld id="{1BA50D42-C9CD-4801-B293-61D1F53EC57E}" type="datetimeFigureOut">
              <a:rPr lang="de-DE" smtClean="0"/>
              <a:t>03.07.2015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BA50D42-C9CD-4801-B293-61D1F53EC57E}" type="datetimeFigureOut">
              <a:rPr lang="de-DE" smtClean="0"/>
              <a:t>03.07.2015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5" name="Date Placeholder 4"/>
          <p:cNvSpPr>
            <a:spLocks noGrp="1"/>
          </p:cNvSpPr>
          <p:nvPr>
            <p:ph type="dt" sz="half" idx="10"/>
          </p:nvPr>
        </p:nvSpPr>
        <p:spPr/>
        <p:txBody>
          <a:bodyPr/>
          <a:lstStyle/>
          <a:p>
            <a:fld id="{1BA50D42-C9CD-4801-B293-61D1F53EC57E}" type="datetimeFigureOut">
              <a:rPr lang="de-DE" smtClean="0"/>
              <a:t>03.07.2015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
        <p:nvSpPr>
          <p:cNvPr id="9" name="Content Placeholder 8"/>
          <p:cNvSpPr>
            <a:spLocks noGrp="1"/>
          </p:cNvSpPr>
          <p:nvPr>
            <p:ph sz="quarter" idx="13"/>
          </p:nvPr>
        </p:nvSpPr>
        <p:spPr>
          <a:xfrm>
            <a:off x="365760" y="1600200"/>
            <a:ext cx="4041648" cy="452628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1BA50D42-C9CD-4801-B293-61D1F53EC57E}" type="datetimeFigureOut">
              <a:rPr lang="de-DE" smtClean="0"/>
              <a:t>03.07.2015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C6AE60A-B69C-4790-82F7-3882EDF23186}" type="slidenum">
              <a:rPr lang="de-DE" smtClean="0"/>
              <a:t>‹Nr.›</a:t>
            </a:fld>
            <a:endParaRPr lang="de-DE"/>
          </a:p>
        </p:txBody>
      </p:sp>
      <p:sp>
        <p:nvSpPr>
          <p:cNvPr id="11" name="Content Placeholder 10"/>
          <p:cNvSpPr>
            <a:spLocks noGrp="1"/>
          </p:cNvSpPr>
          <p:nvPr>
            <p:ph sz="quarter" idx="13"/>
          </p:nvPr>
        </p:nvSpPr>
        <p:spPr>
          <a:xfrm>
            <a:off x="457200" y="2212848"/>
            <a:ext cx="4041648" cy="391363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1BA50D42-C9CD-4801-B293-61D1F53EC57E}" type="datetimeFigureOut">
              <a:rPr lang="de-DE" smtClean="0"/>
              <a:t>03.07.2015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50D42-C9CD-4801-B293-61D1F53EC57E}" type="datetimeFigureOut">
              <a:rPr lang="de-DE" smtClean="0"/>
              <a:t>03.07.2015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1BA50D42-C9CD-4801-B293-61D1F53EC57E}" type="datetimeFigureOut">
              <a:rPr lang="de-DE" smtClean="0"/>
              <a:t>03.07.2015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1BA50D42-C9CD-4801-B293-61D1F53EC57E}" type="datetimeFigureOut">
              <a:rPr lang="de-DE" smtClean="0"/>
              <a:t>03.07.2015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A50D42-C9CD-4801-B293-61D1F53EC57E}" type="datetimeFigureOut">
              <a:rPr lang="de-DE" smtClean="0"/>
              <a:t>03.07.2015</a:t>
            </a:fld>
            <a:endParaRPr lang="de-D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de-D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C6AE60A-B69C-4790-82F7-3882EDF23186}" type="slidenum">
              <a:rPr lang="de-DE" smtClean="0"/>
              <a:t>‹Nr.›</a:t>
            </a:fld>
            <a:endParaRPr lang="de-D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body" sz="half" idx="4294967295"/>
          </p:nvPr>
        </p:nvSpPr>
        <p:spPr>
          <a:xfrm>
            <a:off x="1547664" y="1844824"/>
            <a:ext cx="6408712" cy="3312368"/>
          </a:xfrm>
        </p:spPr>
        <p:txBody>
          <a:bodyPr>
            <a:noAutofit/>
          </a:bodyPr>
          <a:lstStyle/>
          <a:p>
            <a:pPr algn="ctr">
              <a:lnSpc>
                <a:spcPct val="170000"/>
              </a:lnSpc>
              <a:buFontTx/>
              <a:buNone/>
            </a:pPr>
            <a:r>
              <a:rPr lang="de-DE" altLang="de-DE" sz="5400" b="1" dirty="0" smtClean="0">
                <a:solidFill>
                  <a:schemeClr val="tx1"/>
                </a:solidFill>
                <a:effectLst>
                  <a:outerShdw blurRad="38100" dist="38100" dir="2700000" algn="tl">
                    <a:srgbClr val="000000">
                      <a:alpha val="43137"/>
                    </a:srgbClr>
                  </a:outerShdw>
                </a:effectLst>
              </a:rPr>
              <a:t>Prozessbezogene Kompetenzen</a:t>
            </a:r>
            <a:r>
              <a:rPr lang="de-DE" altLang="de-DE" sz="4000" dirty="0" smtClean="0">
                <a:solidFill>
                  <a:schemeClr val="tx1"/>
                </a:solidFill>
              </a:rPr>
              <a:t> </a:t>
            </a:r>
            <a:endParaRPr lang="de-DE" altLang="de-DE" sz="4000" dirty="0">
              <a:solidFill>
                <a:schemeClr val="tx1"/>
              </a:solidFill>
            </a:endParaRPr>
          </a:p>
        </p:txBody>
      </p:sp>
    </p:spTree>
    <p:extLst>
      <p:ext uri="{BB962C8B-B14F-4D97-AF65-F5344CB8AC3E}">
        <p14:creationId xmlns:p14="http://schemas.microsoft.com/office/powerpoint/2010/main" val="390582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563887" y="980728"/>
            <a:ext cx="1938175"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Forschungsfrage</a:t>
            </a:r>
            <a:endParaRPr lang="de-DE" dirty="0">
              <a:solidFill>
                <a:schemeClr val="tx1"/>
              </a:solidFill>
            </a:endParaRPr>
          </a:p>
        </p:txBody>
      </p:sp>
      <p:sp>
        <p:nvSpPr>
          <p:cNvPr id="6" name="Rechteck 5"/>
          <p:cNvSpPr/>
          <p:nvPr/>
        </p:nvSpPr>
        <p:spPr>
          <a:xfrm>
            <a:off x="6444208" y="3140804"/>
            <a:ext cx="1785776"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Nachforschen</a:t>
            </a:r>
            <a:endParaRPr lang="de-DE" dirty="0">
              <a:solidFill>
                <a:schemeClr val="tx1"/>
              </a:solidFill>
            </a:endParaRPr>
          </a:p>
        </p:txBody>
      </p:sp>
      <p:sp>
        <p:nvSpPr>
          <p:cNvPr id="7" name="Rechteck 6"/>
          <p:cNvSpPr/>
          <p:nvPr/>
        </p:nvSpPr>
        <p:spPr>
          <a:xfrm>
            <a:off x="3711942" y="5433545"/>
            <a:ext cx="1785776"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Darstellung</a:t>
            </a:r>
            <a:endParaRPr lang="de-DE" dirty="0">
              <a:solidFill>
                <a:schemeClr val="tx1"/>
              </a:solidFill>
            </a:endParaRPr>
          </a:p>
        </p:txBody>
      </p:sp>
      <p:sp>
        <p:nvSpPr>
          <p:cNvPr id="8" name="Rechteck 7"/>
          <p:cNvSpPr/>
          <p:nvPr/>
        </p:nvSpPr>
        <p:spPr>
          <a:xfrm>
            <a:off x="971600" y="3140804"/>
            <a:ext cx="1785776" cy="79208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Verstehen</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Ovale Legende 1"/>
          <p:cNvSpPr/>
          <p:nvPr/>
        </p:nvSpPr>
        <p:spPr>
          <a:xfrm>
            <a:off x="7127550" y="4768818"/>
            <a:ext cx="1944216" cy="1972550"/>
          </a:xfrm>
          <a:prstGeom prst="wedgeEllipseCallout">
            <a:avLst>
              <a:gd name="adj1" fmla="val -35625"/>
              <a:gd name="adj2" fmla="val -8412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Damals gab es noch keine Kopierer – aber Truhen und Handtücher!</a:t>
            </a:r>
            <a:endParaRPr lang="de-DE" sz="1400" dirty="0">
              <a:solidFill>
                <a:schemeClr val="tx1"/>
              </a:solidFill>
            </a:endParaRPr>
          </a:p>
        </p:txBody>
      </p:sp>
      <p:sp>
        <p:nvSpPr>
          <p:cNvPr id="12" name="Ovale Legende 11"/>
          <p:cNvSpPr/>
          <p:nvPr/>
        </p:nvSpPr>
        <p:spPr>
          <a:xfrm>
            <a:off x="6596608" y="557064"/>
            <a:ext cx="1944216" cy="1188712"/>
          </a:xfrm>
          <a:prstGeom prst="wedgeEllipseCallout">
            <a:avLst>
              <a:gd name="adj1" fmla="val -72037"/>
              <a:gd name="adj2" fmla="val 500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Was macht die Person da?</a:t>
            </a:r>
            <a:endParaRPr lang="de-DE" dirty="0">
              <a:solidFill>
                <a:schemeClr val="tx1"/>
              </a:solidFill>
            </a:endParaRPr>
          </a:p>
        </p:txBody>
      </p:sp>
      <p:sp>
        <p:nvSpPr>
          <p:cNvPr id="14" name="Ovale Legende 13"/>
          <p:cNvSpPr/>
          <p:nvPr/>
        </p:nvSpPr>
        <p:spPr>
          <a:xfrm>
            <a:off x="299028" y="5613922"/>
            <a:ext cx="2090144" cy="1188712"/>
          </a:xfrm>
          <a:prstGeom prst="wedgeEllipseCallout">
            <a:avLst>
              <a:gd name="adj1" fmla="val 99402"/>
              <a:gd name="adj2" fmla="val -3551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Sie legt Handtücher in eine Truhe!</a:t>
            </a:r>
            <a:endParaRPr lang="de-DE" dirty="0">
              <a:solidFill>
                <a:schemeClr val="tx1"/>
              </a:solidFill>
            </a:endParaRPr>
          </a:p>
        </p:txBody>
      </p:sp>
      <p:sp>
        <p:nvSpPr>
          <p:cNvPr id="15" name="Ovale Legende 14"/>
          <p:cNvSpPr/>
          <p:nvPr/>
        </p:nvSpPr>
        <p:spPr>
          <a:xfrm>
            <a:off x="299028" y="188059"/>
            <a:ext cx="2832812" cy="1290683"/>
          </a:xfrm>
          <a:prstGeom prst="wedgeEllipseCallout">
            <a:avLst>
              <a:gd name="adj1" fmla="val -14088"/>
              <a:gd name="adj2" fmla="val 161138"/>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Da hat jemand mit seinem Vorwissen ohne Nachforschung das Bild erläutert!</a:t>
            </a:r>
            <a:endParaRPr lang="de-DE" sz="1400" dirty="0">
              <a:solidFill>
                <a:schemeClr val="tx1"/>
              </a:solidFill>
            </a:endParaRPr>
          </a:p>
        </p:txBody>
      </p:sp>
      <p:sp>
        <p:nvSpPr>
          <p:cNvPr id="3" name="Rechteck 2"/>
          <p:cNvSpPr/>
          <p:nvPr/>
        </p:nvSpPr>
        <p:spPr>
          <a:xfrm>
            <a:off x="3563887" y="2583996"/>
            <a:ext cx="2304257" cy="1997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Bild: Junge Griechin beim Kopieren eines Buches.</a:t>
            </a:r>
          </a:p>
          <a:p>
            <a:pPr algn="ctr"/>
            <a:r>
              <a:rPr lang="de-DE" dirty="0" smtClean="0"/>
              <a:t>Relief 4aus Athen, </a:t>
            </a:r>
          </a:p>
          <a:p>
            <a:pPr algn="ctr"/>
            <a:r>
              <a:rPr lang="de-DE" dirty="0"/>
              <a:t>4</a:t>
            </a:r>
            <a:r>
              <a:rPr lang="de-DE" dirty="0" smtClean="0"/>
              <a:t>. Jh. v. Chr.</a:t>
            </a:r>
            <a:endParaRPr lang="de-DE" dirty="0"/>
          </a:p>
        </p:txBody>
      </p:sp>
    </p:spTree>
    <p:extLst>
      <p:ext uri="{BB962C8B-B14F-4D97-AF65-F5344CB8AC3E}">
        <p14:creationId xmlns:p14="http://schemas.microsoft.com/office/powerpoint/2010/main" val="2340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369976" y="818018"/>
            <a:ext cx="2088231" cy="12241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Was ist passiert?</a:t>
            </a:r>
            <a:endParaRPr lang="de-DE" dirty="0">
              <a:solidFill>
                <a:schemeClr val="tx1"/>
              </a:solidFill>
            </a:endParaRPr>
          </a:p>
        </p:txBody>
      </p:sp>
      <p:sp>
        <p:nvSpPr>
          <p:cNvPr id="6" name="Rechteck 5"/>
          <p:cNvSpPr/>
          <p:nvPr/>
        </p:nvSpPr>
        <p:spPr>
          <a:xfrm>
            <a:off x="6219083" y="2929277"/>
            <a:ext cx="2304256" cy="15121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Überprüfe, ob die Darstellung historisch „richtig“ ist!</a:t>
            </a:r>
            <a:endParaRPr lang="de-DE" dirty="0">
              <a:solidFill>
                <a:schemeClr val="tx1"/>
              </a:solidFill>
            </a:endParaRPr>
          </a:p>
        </p:txBody>
      </p:sp>
      <p:sp>
        <p:nvSpPr>
          <p:cNvPr id="7" name="Rechteck 6"/>
          <p:cNvSpPr/>
          <p:nvPr/>
        </p:nvSpPr>
        <p:spPr>
          <a:xfrm>
            <a:off x="3045941" y="5314314"/>
            <a:ext cx="2880320" cy="119818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Überlege, wie Du eine solche Figur darstellen würdest!</a:t>
            </a:r>
            <a:endParaRPr lang="de-DE" dirty="0">
              <a:solidFill>
                <a:schemeClr val="tx1"/>
              </a:solidFill>
            </a:endParaRPr>
          </a:p>
        </p:txBody>
      </p:sp>
      <p:sp>
        <p:nvSpPr>
          <p:cNvPr id="8" name="Rechteck 7"/>
          <p:cNvSpPr/>
          <p:nvPr/>
        </p:nvSpPr>
        <p:spPr>
          <a:xfrm>
            <a:off x="457200" y="2708920"/>
            <a:ext cx="2300176" cy="1368152"/>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Erkläre, warum diese Figur hergestellt wurde.</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337304" y="1696858"/>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Titel 13"/>
          <p:cNvSpPr>
            <a:spLocks noGrp="1"/>
          </p:cNvSpPr>
          <p:nvPr>
            <p:ph type="title"/>
          </p:nvPr>
        </p:nvSpPr>
        <p:spPr>
          <a:xfrm>
            <a:off x="457200" y="274638"/>
            <a:ext cx="8507288" cy="562074"/>
          </a:xfrm>
        </p:spPr>
        <p:txBody>
          <a:bodyPr>
            <a:noAutofit/>
          </a:bodyPr>
          <a:lstStyle/>
          <a:p>
            <a:r>
              <a:rPr lang="de-DE" sz="3200" dirty="0" smtClean="0">
                <a:solidFill>
                  <a:schemeClr val="tx1"/>
                </a:solidFill>
              </a:rPr>
              <a:t>Wie arbeiten Historikerinnen und Historiker?</a:t>
            </a:r>
            <a:endParaRPr lang="de-DE" sz="3200" dirty="0">
              <a:solidFill>
                <a:schemeClr val="tx1"/>
              </a:solidFill>
            </a:endParaRPr>
          </a:p>
        </p:txBody>
      </p:sp>
      <p:sp>
        <p:nvSpPr>
          <p:cNvPr id="12" name="Rechteck 11"/>
          <p:cNvSpPr/>
          <p:nvPr/>
        </p:nvSpPr>
        <p:spPr>
          <a:xfrm>
            <a:off x="3563887" y="2583996"/>
            <a:ext cx="2304257" cy="1997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Playmobilfigur eines römischen Soldaten</a:t>
            </a:r>
            <a:endParaRPr lang="de-DE" dirty="0"/>
          </a:p>
        </p:txBody>
      </p:sp>
    </p:spTree>
    <p:extLst>
      <p:ext uri="{BB962C8B-B14F-4D97-AF65-F5344CB8AC3E}">
        <p14:creationId xmlns:p14="http://schemas.microsoft.com/office/powerpoint/2010/main" val="25472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563887" y="980728"/>
            <a:ext cx="1938175"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Fragekompetenz</a:t>
            </a:r>
            <a:endParaRPr lang="de-DE" dirty="0">
              <a:solidFill>
                <a:schemeClr val="tx1"/>
              </a:solidFill>
            </a:endParaRPr>
          </a:p>
        </p:txBody>
      </p:sp>
      <p:sp>
        <p:nvSpPr>
          <p:cNvPr id="6" name="Rechteck 5"/>
          <p:cNvSpPr/>
          <p:nvPr/>
        </p:nvSpPr>
        <p:spPr>
          <a:xfrm>
            <a:off x="6449450" y="3140804"/>
            <a:ext cx="1785776"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Methoden-kompetenz</a:t>
            </a:r>
            <a:endParaRPr lang="de-DE" dirty="0">
              <a:solidFill>
                <a:schemeClr val="tx1"/>
              </a:solidFill>
            </a:endParaRPr>
          </a:p>
        </p:txBody>
      </p:sp>
      <p:sp>
        <p:nvSpPr>
          <p:cNvPr id="7" name="Rechteck 6"/>
          <p:cNvSpPr/>
          <p:nvPr/>
        </p:nvSpPr>
        <p:spPr>
          <a:xfrm>
            <a:off x="3711942" y="5433545"/>
            <a:ext cx="1785776"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Reflexions-kompetenz</a:t>
            </a:r>
            <a:endParaRPr lang="de-DE" dirty="0">
              <a:solidFill>
                <a:schemeClr val="tx1"/>
              </a:solidFill>
            </a:endParaRPr>
          </a:p>
        </p:txBody>
      </p:sp>
      <p:sp>
        <p:nvSpPr>
          <p:cNvPr id="8" name="Rechteck 7"/>
          <p:cNvSpPr/>
          <p:nvPr/>
        </p:nvSpPr>
        <p:spPr>
          <a:xfrm>
            <a:off x="971600" y="3140804"/>
            <a:ext cx="1785776" cy="79208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Orientierungs-</a:t>
            </a:r>
          </a:p>
          <a:p>
            <a:pPr algn="ctr"/>
            <a:r>
              <a:rPr lang="de-DE" dirty="0" err="1" smtClean="0">
                <a:solidFill>
                  <a:schemeClr val="tx1"/>
                </a:solidFill>
              </a:rPr>
              <a:t>kompetenz</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3"/>
          <p:cNvSpPr txBox="1">
            <a:spLocks/>
          </p:cNvSpPr>
          <p:nvPr/>
        </p:nvSpPr>
        <p:spPr>
          <a:xfrm>
            <a:off x="457200" y="116632"/>
            <a:ext cx="8507288" cy="72008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z="3200" smtClean="0">
                <a:solidFill>
                  <a:schemeClr val="tx1"/>
                </a:solidFill>
              </a:rPr>
              <a:t>Wie arbeiten Historikerinnen und Historiker?</a:t>
            </a:r>
            <a:endParaRPr lang="de-DE" sz="3200" dirty="0">
              <a:solidFill>
                <a:schemeClr val="tx1"/>
              </a:solidFill>
            </a:endParaRPr>
          </a:p>
        </p:txBody>
      </p:sp>
      <p:sp>
        <p:nvSpPr>
          <p:cNvPr id="14" name="Flussdiagramm: Magnetplattenspeicher 13"/>
          <p:cNvSpPr/>
          <p:nvPr/>
        </p:nvSpPr>
        <p:spPr>
          <a:xfrm>
            <a:off x="3131840" y="1916832"/>
            <a:ext cx="2592288" cy="3240196"/>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endParaRPr>
          </a:p>
          <a:p>
            <a:pPr algn="ctr"/>
            <a:r>
              <a:rPr lang="de-DE" dirty="0" smtClean="0">
                <a:solidFill>
                  <a:schemeClr val="tx1"/>
                </a:solidFill>
              </a:rPr>
              <a:t>Wanderkarte, Seil, Handtuch, Schraubenzieher, Comic, Arznei, Fahrkarte, Streichholzschachtel </a:t>
            </a:r>
          </a:p>
          <a:p>
            <a:pPr algn="ctr"/>
            <a:r>
              <a:rPr lang="de-DE" dirty="0" smtClean="0">
                <a:solidFill>
                  <a:schemeClr val="tx1"/>
                </a:solidFill>
              </a:rPr>
              <a:t>usw.</a:t>
            </a:r>
            <a:endParaRPr lang="de-DE" dirty="0">
              <a:solidFill>
                <a:schemeClr val="tx1"/>
              </a:solidFill>
            </a:endParaRPr>
          </a:p>
        </p:txBody>
      </p:sp>
    </p:spTree>
    <p:extLst>
      <p:ext uri="{BB962C8B-B14F-4D97-AF65-F5344CB8AC3E}">
        <p14:creationId xmlns:p14="http://schemas.microsoft.com/office/powerpoint/2010/main" val="27301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131840" y="836712"/>
            <a:ext cx="2592288"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Was ist passiert? Wie kommen die Dinge hierher?</a:t>
            </a:r>
            <a:endParaRPr lang="de-DE" dirty="0">
              <a:solidFill>
                <a:schemeClr val="tx1"/>
              </a:solidFill>
            </a:endParaRPr>
          </a:p>
        </p:txBody>
      </p:sp>
      <p:sp>
        <p:nvSpPr>
          <p:cNvPr id="6" name="Rechteck 5"/>
          <p:cNvSpPr/>
          <p:nvPr/>
        </p:nvSpPr>
        <p:spPr>
          <a:xfrm>
            <a:off x="6444208" y="2924944"/>
            <a:ext cx="2304256" cy="15121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Überlegt euch, wie ihr erfahren könnt, wie diese Dinge hierher gekommen sind.</a:t>
            </a:r>
            <a:endParaRPr lang="de-DE" dirty="0">
              <a:solidFill>
                <a:schemeClr val="tx1"/>
              </a:solidFill>
            </a:endParaRPr>
          </a:p>
        </p:txBody>
      </p:sp>
      <p:sp>
        <p:nvSpPr>
          <p:cNvPr id="7" name="Rechteck 6"/>
          <p:cNvSpPr/>
          <p:nvPr/>
        </p:nvSpPr>
        <p:spPr>
          <a:xfrm>
            <a:off x="3059832" y="5433544"/>
            <a:ext cx="2880320" cy="123581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Stellt die Ergebnisse eurer Nachforschung schriftlich zusammen!</a:t>
            </a:r>
            <a:endParaRPr lang="de-DE" dirty="0">
              <a:solidFill>
                <a:schemeClr val="tx1"/>
              </a:solidFill>
            </a:endParaRPr>
          </a:p>
        </p:txBody>
      </p:sp>
      <p:sp>
        <p:nvSpPr>
          <p:cNvPr id="8" name="Rechteck 7"/>
          <p:cNvSpPr/>
          <p:nvPr/>
        </p:nvSpPr>
        <p:spPr>
          <a:xfrm>
            <a:off x="457200" y="2708920"/>
            <a:ext cx="2300176" cy="151216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Diskutiert, inwiefern Geschichte hilft, die Gegenwart zu verstehen!</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lussdiagramm: Magnetplattenspeicher 1"/>
          <p:cNvSpPr/>
          <p:nvPr/>
        </p:nvSpPr>
        <p:spPr>
          <a:xfrm>
            <a:off x="3131840" y="1916668"/>
            <a:ext cx="2592288" cy="3240360"/>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endParaRPr>
          </a:p>
          <a:p>
            <a:pPr algn="ctr"/>
            <a:r>
              <a:rPr lang="de-DE" dirty="0" smtClean="0">
                <a:solidFill>
                  <a:schemeClr val="tx1"/>
                </a:solidFill>
              </a:rPr>
              <a:t>Wanderkarte, Seil, Handtuch, Schraubenzieher, Comic, Arznei, Fahrkarte, Streichholzschachtel </a:t>
            </a:r>
          </a:p>
          <a:p>
            <a:pPr algn="ctr"/>
            <a:r>
              <a:rPr lang="de-DE" dirty="0" smtClean="0">
                <a:solidFill>
                  <a:schemeClr val="tx1"/>
                </a:solidFill>
              </a:rPr>
              <a:t>usw.</a:t>
            </a:r>
            <a:endParaRPr lang="de-DE" dirty="0">
              <a:solidFill>
                <a:schemeClr val="tx1"/>
              </a:solidFill>
            </a:endParaRPr>
          </a:p>
        </p:txBody>
      </p:sp>
      <p:sp>
        <p:nvSpPr>
          <p:cNvPr id="14" name="Titel 13"/>
          <p:cNvSpPr>
            <a:spLocks noGrp="1"/>
          </p:cNvSpPr>
          <p:nvPr>
            <p:ph type="title"/>
          </p:nvPr>
        </p:nvSpPr>
        <p:spPr>
          <a:xfrm>
            <a:off x="457200" y="274638"/>
            <a:ext cx="8507288" cy="562074"/>
          </a:xfrm>
        </p:spPr>
        <p:txBody>
          <a:bodyPr>
            <a:noAutofit/>
          </a:bodyPr>
          <a:lstStyle/>
          <a:p>
            <a:r>
              <a:rPr lang="de-DE" sz="3200" dirty="0" smtClean="0">
                <a:solidFill>
                  <a:schemeClr val="tx1"/>
                </a:solidFill>
              </a:rPr>
              <a:t>Wie arbeiten Historikerinnen und Historiker?</a:t>
            </a:r>
            <a:endParaRPr lang="de-DE" sz="3200" dirty="0">
              <a:solidFill>
                <a:schemeClr val="tx1"/>
              </a:solidFill>
            </a:endParaRPr>
          </a:p>
        </p:txBody>
      </p:sp>
    </p:spTree>
    <p:extLst>
      <p:ext uri="{BB962C8B-B14F-4D97-AF65-F5344CB8AC3E}">
        <p14:creationId xmlns:p14="http://schemas.microsoft.com/office/powerpoint/2010/main" val="41056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347864" y="866309"/>
            <a:ext cx="2001800" cy="9065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Was könnten wir als nächstes fragen?</a:t>
            </a:r>
            <a:endParaRPr lang="de-DE" dirty="0">
              <a:solidFill>
                <a:schemeClr val="tx1"/>
              </a:solidFill>
            </a:endParaRPr>
          </a:p>
        </p:txBody>
      </p:sp>
      <p:sp>
        <p:nvSpPr>
          <p:cNvPr id="6" name="Rechteck 5"/>
          <p:cNvSpPr/>
          <p:nvPr/>
        </p:nvSpPr>
        <p:spPr>
          <a:xfrm>
            <a:off x="6444208" y="2924944"/>
            <a:ext cx="2304256" cy="15121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7" name="Rechteck 6"/>
          <p:cNvSpPr/>
          <p:nvPr/>
        </p:nvSpPr>
        <p:spPr>
          <a:xfrm>
            <a:off x="3059832" y="5433544"/>
            <a:ext cx="2880320" cy="94778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8" name="Rechteck 7"/>
          <p:cNvSpPr/>
          <p:nvPr/>
        </p:nvSpPr>
        <p:spPr>
          <a:xfrm>
            <a:off x="457200" y="2708920"/>
            <a:ext cx="2300176" cy="1368152"/>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lussdiagramm: Magnetplattenspeicher 1"/>
          <p:cNvSpPr/>
          <p:nvPr/>
        </p:nvSpPr>
        <p:spPr>
          <a:xfrm>
            <a:off x="3131840" y="1916832"/>
            <a:ext cx="2592288" cy="3240196"/>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solidFill>
            </a:endParaRPr>
          </a:p>
          <a:p>
            <a:pPr algn="ctr"/>
            <a:r>
              <a:rPr lang="de-DE" dirty="0" smtClean="0">
                <a:solidFill>
                  <a:schemeClr val="tx1"/>
                </a:solidFill>
              </a:rPr>
              <a:t>Wanderkarte, Seil, Handtuch, Schraubenzieher, Comic, Arznei, Fahrkarte, Streichholzschachtel </a:t>
            </a:r>
          </a:p>
          <a:p>
            <a:pPr algn="ctr"/>
            <a:r>
              <a:rPr lang="de-DE" dirty="0" smtClean="0">
                <a:solidFill>
                  <a:schemeClr val="tx1"/>
                </a:solidFill>
              </a:rPr>
              <a:t>usw.</a:t>
            </a:r>
            <a:endParaRPr lang="de-DE" dirty="0">
              <a:solidFill>
                <a:schemeClr val="tx1"/>
              </a:solidFill>
            </a:endParaRPr>
          </a:p>
        </p:txBody>
      </p:sp>
      <p:sp>
        <p:nvSpPr>
          <p:cNvPr id="14" name="Titel 13"/>
          <p:cNvSpPr>
            <a:spLocks noGrp="1"/>
          </p:cNvSpPr>
          <p:nvPr>
            <p:ph type="title"/>
          </p:nvPr>
        </p:nvSpPr>
        <p:spPr>
          <a:xfrm>
            <a:off x="457200" y="274638"/>
            <a:ext cx="8686800" cy="562074"/>
          </a:xfrm>
        </p:spPr>
        <p:txBody>
          <a:bodyPr>
            <a:noAutofit/>
          </a:bodyPr>
          <a:lstStyle/>
          <a:p>
            <a:r>
              <a:rPr lang="de-DE" sz="3200" dirty="0" smtClean="0">
                <a:solidFill>
                  <a:schemeClr val="tx1"/>
                </a:solidFill>
              </a:rPr>
              <a:t>Wie arbeiten Historikerinnen und Historiker?</a:t>
            </a:r>
            <a:endParaRPr lang="de-DE" sz="3200" dirty="0">
              <a:solidFill>
                <a:schemeClr val="tx1"/>
              </a:solidFill>
            </a:endParaRPr>
          </a:p>
        </p:txBody>
      </p:sp>
    </p:spTree>
    <p:extLst>
      <p:ext uri="{BB962C8B-B14F-4D97-AF65-F5344CB8AC3E}">
        <p14:creationId xmlns:p14="http://schemas.microsoft.com/office/powerpoint/2010/main" val="110649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88640"/>
            <a:ext cx="9268532" cy="6834768"/>
          </a:xfrm>
          <a:prstGeom prst="rect">
            <a:avLst/>
          </a:prstGeom>
        </p:spPr>
      </p:pic>
    </p:spTree>
    <p:extLst>
      <p:ext uri="{BB962C8B-B14F-4D97-AF65-F5344CB8AC3E}">
        <p14:creationId xmlns:p14="http://schemas.microsoft.com/office/powerpoint/2010/main" val="305361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710496" y="419679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131840" y="836712"/>
            <a:ext cx="2592288"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Was soll das? Formuliere Fragen an die Dinge !</a:t>
            </a:r>
            <a:endParaRPr lang="de-DE" dirty="0">
              <a:solidFill>
                <a:schemeClr val="tx1"/>
              </a:solidFill>
            </a:endParaRPr>
          </a:p>
        </p:txBody>
      </p:sp>
      <p:sp>
        <p:nvSpPr>
          <p:cNvPr id="6" name="Rechteck 5"/>
          <p:cNvSpPr/>
          <p:nvPr/>
        </p:nvSpPr>
        <p:spPr>
          <a:xfrm>
            <a:off x="6444208" y="2924944"/>
            <a:ext cx="2304256" cy="15121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Überlege, wie Du herausbekommen kannst, wie diese Dinge hierher gekommen sind.</a:t>
            </a:r>
            <a:endParaRPr lang="de-DE" dirty="0">
              <a:solidFill>
                <a:schemeClr val="tx1"/>
              </a:solidFill>
            </a:endParaRPr>
          </a:p>
        </p:txBody>
      </p:sp>
      <p:sp>
        <p:nvSpPr>
          <p:cNvPr id="7" name="Rechteck 6"/>
          <p:cNvSpPr/>
          <p:nvPr/>
        </p:nvSpPr>
        <p:spPr>
          <a:xfrm>
            <a:off x="3059832" y="5433544"/>
            <a:ext cx="2880320" cy="123581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Verfasse</a:t>
            </a:r>
            <a:r>
              <a:rPr lang="de-DE" dirty="0">
                <a:solidFill>
                  <a:schemeClr val="tx1"/>
                </a:solidFill>
              </a:rPr>
              <a:t> </a:t>
            </a:r>
            <a:r>
              <a:rPr lang="de-DE" dirty="0" smtClean="0">
                <a:solidFill>
                  <a:schemeClr val="tx1"/>
                </a:solidFill>
              </a:rPr>
              <a:t>eine plausible Erklärung dafür, wie die Dinge hierher kommen.</a:t>
            </a:r>
            <a:endParaRPr lang="de-DE" dirty="0">
              <a:solidFill>
                <a:schemeClr val="tx1"/>
              </a:solidFill>
            </a:endParaRPr>
          </a:p>
        </p:txBody>
      </p:sp>
      <p:sp>
        <p:nvSpPr>
          <p:cNvPr id="8" name="Rechteck 7"/>
          <p:cNvSpPr/>
          <p:nvPr/>
        </p:nvSpPr>
        <p:spPr>
          <a:xfrm>
            <a:off x="251520" y="2132856"/>
            <a:ext cx="2664296" cy="2088232"/>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Fasse zusammen, inwiefern bzw. was Du jetzt mehr über das Vorhandensein der Dinge in Deinem Klassenzimmer verstehst.</a:t>
            </a:r>
            <a:endParaRPr lang="de-DE" dirty="0">
              <a:solidFill>
                <a:schemeClr val="tx1"/>
              </a:solidFill>
            </a:endParaRPr>
          </a:p>
        </p:txBody>
      </p:sp>
      <p:sp>
        <p:nvSpPr>
          <p:cNvPr id="9" name="Gebogener Pfeil 8"/>
          <p:cNvSpPr/>
          <p:nvPr/>
        </p:nvSpPr>
        <p:spPr>
          <a:xfrm rot="6512689">
            <a:off x="5909594" y="414800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765688" y="1228654"/>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Titel 13"/>
          <p:cNvSpPr>
            <a:spLocks noGrp="1"/>
          </p:cNvSpPr>
          <p:nvPr>
            <p:ph type="title"/>
          </p:nvPr>
        </p:nvSpPr>
        <p:spPr>
          <a:xfrm>
            <a:off x="457200" y="274638"/>
            <a:ext cx="8507288" cy="562074"/>
          </a:xfrm>
        </p:spPr>
        <p:txBody>
          <a:bodyPr>
            <a:noAutofit/>
          </a:bodyPr>
          <a:lstStyle/>
          <a:p>
            <a:r>
              <a:rPr lang="de-DE" sz="3200" dirty="0" smtClean="0">
                <a:solidFill>
                  <a:schemeClr val="tx1"/>
                </a:solidFill>
              </a:rPr>
              <a:t>Wie arbeiten Historikerinnen und Historiker?</a:t>
            </a:r>
            <a:endParaRPr lang="de-DE" sz="3200" dirty="0">
              <a:solidFill>
                <a:schemeClr val="tx1"/>
              </a:solidFill>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39" y="2170662"/>
            <a:ext cx="3021933" cy="2266450"/>
          </a:xfrm>
          <a:prstGeom prst="rect">
            <a:avLst/>
          </a:prstGeom>
        </p:spPr>
      </p:pic>
    </p:spTree>
    <p:extLst>
      <p:ext uri="{BB962C8B-B14F-4D97-AF65-F5344CB8AC3E}">
        <p14:creationId xmlns:p14="http://schemas.microsoft.com/office/powerpoint/2010/main" val="6196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347864" y="866309"/>
            <a:ext cx="2001800" cy="9065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Was fragst Du Dich als nächstes?</a:t>
            </a:r>
            <a:endParaRPr lang="de-DE" dirty="0">
              <a:solidFill>
                <a:schemeClr val="tx1"/>
              </a:solidFill>
            </a:endParaRPr>
          </a:p>
        </p:txBody>
      </p:sp>
      <p:sp>
        <p:nvSpPr>
          <p:cNvPr id="6" name="Rechteck 5"/>
          <p:cNvSpPr/>
          <p:nvPr/>
        </p:nvSpPr>
        <p:spPr>
          <a:xfrm>
            <a:off x="6444208" y="2924944"/>
            <a:ext cx="2304256" cy="15121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7" name="Rechteck 6"/>
          <p:cNvSpPr/>
          <p:nvPr/>
        </p:nvSpPr>
        <p:spPr>
          <a:xfrm>
            <a:off x="3059832" y="5433544"/>
            <a:ext cx="2880320" cy="94778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8" name="Rechteck 7"/>
          <p:cNvSpPr/>
          <p:nvPr/>
        </p:nvSpPr>
        <p:spPr>
          <a:xfrm>
            <a:off x="457200" y="2708920"/>
            <a:ext cx="2300176" cy="1368152"/>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Titel 13"/>
          <p:cNvSpPr>
            <a:spLocks noGrp="1"/>
          </p:cNvSpPr>
          <p:nvPr>
            <p:ph type="title"/>
          </p:nvPr>
        </p:nvSpPr>
        <p:spPr>
          <a:xfrm>
            <a:off x="457200" y="274638"/>
            <a:ext cx="8686800" cy="562074"/>
          </a:xfrm>
        </p:spPr>
        <p:txBody>
          <a:bodyPr>
            <a:noAutofit/>
          </a:bodyPr>
          <a:lstStyle/>
          <a:p>
            <a:r>
              <a:rPr lang="de-DE" sz="3200" dirty="0" smtClean="0">
                <a:solidFill>
                  <a:schemeClr val="tx1"/>
                </a:solidFill>
              </a:rPr>
              <a:t>Wie arbeiten Historikerinnen und Historiker?</a:t>
            </a:r>
            <a:endParaRPr lang="de-DE" sz="3200" dirty="0">
              <a:solidFill>
                <a:schemeClr val="tx1"/>
              </a:solidFill>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404334"/>
            <a:ext cx="3021933" cy="2266450"/>
          </a:xfrm>
          <a:prstGeom prst="rect">
            <a:avLst/>
          </a:prstGeom>
        </p:spPr>
      </p:pic>
    </p:spTree>
    <p:extLst>
      <p:ext uri="{BB962C8B-B14F-4D97-AF65-F5344CB8AC3E}">
        <p14:creationId xmlns:p14="http://schemas.microsoft.com/office/powerpoint/2010/main" val="32786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347864" y="866309"/>
            <a:ext cx="2001800" cy="9065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6" name="Rechteck 5"/>
          <p:cNvSpPr/>
          <p:nvPr/>
        </p:nvSpPr>
        <p:spPr>
          <a:xfrm>
            <a:off x="6444208" y="2924944"/>
            <a:ext cx="2304256" cy="15121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7" name="Rechteck 6"/>
          <p:cNvSpPr/>
          <p:nvPr/>
        </p:nvSpPr>
        <p:spPr>
          <a:xfrm>
            <a:off x="3059832" y="5433544"/>
            <a:ext cx="2880320" cy="94778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8" name="Rechteck 7"/>
          <p:cNvSpPr/>
          <p:nvPr/>
        </p:nvSpPr>
        <p:spPr>
          <a:xfrm>
            <a:off x="457200" y="2708920"/>
            <a:ext cx="2300176" cy="1368152"/>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Titel 13"/>
          <p:cNvSpPr>
            <a:spLocks noGrp="1"/>
          </p:cNvSpPr>
          <p:nvPr>
            <p:ph type="title"/>
          </p:nvPr>
        </p:nvSpPr>
        <p:spPr>
          <a:xfrm>
            <a:off x="457200" y="274638"/>
            <a:ext cx="8686800" cy="562074"/>
          </a:xfrm>
        </p:spPr>
        <p:txBody>
          <a:bodyPr>
            <a:noAutofit/>
          </a:bodyPr>
          <a:lstStyle/>
          <a:p>
            <a:r>
              <a:rPr lang="de-DE" sz="3200" dirty="0" smtClean="0">
                <a:solidFill>
                  <a:schemeClr val="tx1"/>
                </a:solidFill>
              </a:rPr>
              <a:t>Wie arbeiten Historikerinnen und Historiker?</a:t>
            </a:r>
            <a:endParaRPr lang="de-DE" sz="3200" dirty="0">
              <a:solidFill>
                <a:schemeClr val="tx1"/>
              </a:solidFill>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73333" t="9888" b="31473"/>
          <a:stretch/>
        </p:blipFill>
        <p:spPr>
          <a:xfrm>
            <a:off x="3280792" y="1738750"/>
            <a:ext cx="2438400" cy="3746331"/>
          </a:xfrm>
          <a:prstGeom prst="rect">
            <a:avLst/>
          </a:prstGeom>
        </p:spPr>
      </p:pic>
    </p:spTree>
    <p:extLst>
      <p:ext uri="{BB962C8B-B14F-4D97-AF65-F5344CB8AC3E}">
        <p14:creationId xmlns:p14="http://schemas.microsoft.com/office/powerpoint/2010/main" val="721515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4" y="-33288"/>
            <a:ext cx="4791616" cy="6858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384" y="0"/>
            <a:ext cx="4791616" cy="6858000"/>
          </a:xfrm>
          <a:prstGeom prst="rect">
            <a:avLst/>
          </a:prstGeom>
        </p:spPr>
      </p:pic>
    </p:spTree>
    <p:extLst>
      <p:ext uri="{BB962C8B-B14F-4D97-AF65-F5344CB8AC3E}">
        <p14:creationId xmlns:p14="http://schemas.microsoft.com/office/powerpoint/2010/main" val="368107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507288" cy="504056"/>
          </a:xfrm>
        </p:spPr>
        <p:txBody>
          <a:bodyPr>
            <a:noAutofit/>
          </a:bodyPr>
          <a:lstStyle/>
          <a:p>
            <a:r>
              <a:rPr lang="de-DE" sz="2800" b="1" dirty="0" smtClean="0">
                <a:solidFill>
                  <a:schemeClr val="tx1"/>
                </a:solidFill>
              </a:rPr>
              <a:t>Synopse zu den prozessbezogenen Kompetenzen</a:t>
            </a:r>
            <a:endParaRPr lang="de-DE" sz="2800" b="1" dirty="0">
              <a:solidFill>
                <a:schemeClr val="tx1"/>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526" t="16130" r="33145" b="6221"/>
          <a:stretch/>
        </p:blipFill>
        <p:spPr bwMode="auto">
          <a:xfrm>
            <a:off x="2123728" y="616233"/>
            <a:ext cx="4392487" cy="612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13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2492896"/>
            <a:ext cx="7772400" cy="1728192"/>
          </a:xfrm>
        </p:spPr>
        <p:txBody>
          <a:bodyPr/>
          <a:lstStyle/>
          <a:p>
            <a:r>
              <a:rPr lang="de-DE" dirty="0" smtClean="0">
                <a:solidFill>
                  <a:schemeClr val="tx1"/>
                </a:solidFill>
              </a:rPr>
              <a:t>Danke für die Aufmerksamkeit</a:t>
            </a:r>
            <a:endParaRPr lang="de-DE" dirty="0">
              <a:solidFill>
                <a:schemeClr val="tx1"/>
              </a:solidFill>
            </a:endParaRPr>
          </a:p>
        </p:txBody>
      </p:sp>
    </p:spTree>
    <p:extLst>
      <p:ext uri="{BB962C8B-B14F-4D97-AF65-F5344CB8AC3E}">
        <p14:creationId xmlns:p14="http://schemas.microsoft.com/office/powerpoint/2010/main" val="63805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16632"/>
            <a:ext cx="8229600" cy="1296144"/>
          </a:xfrm>
        </p:spPr>
        <p:txBody>
          <a:bodyPr>
            <a:normAutofit fontScale="90000"/>
          </a:bodyPr>
          <a:lstStyle/>
          <a:p>
            <a:r>
              <a:rPr lang="de-DE" sz="3600" dirty="0" smtClean="0">
                <a:solidFill>
                  <a:schemeClr val="tx1"/>
                </a:solidFill>
              </a:rPr>
              <a:t>Prozessbezogene Kompetenzen im Geschichtsunterricht</a:t>
            </a:r>
            <a:endParaRPr lang="de-DE" sz="3600" dirty="0">
              <a:solidFill>
                <a:schemeClr val="tx1"/>
              </a:solidFill>
            </a:endParaRPr>
          </a:p>
        </p:txBody>
      </p:sp>
      <p:pic>
        <p:nvPicPr>
          <p:cNvPr id="6" name="Bild 20"/>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51720" y="1772816"/>
            <a:ext cx="4795176" cy="4680520"/>
          </a:xfrm>
          <a:prstGeom prst="rect">
            <a:avLst/>
          </a:prstGeom>
        </p:spPr>
      </p:pic>
    </p:spTree>
    <p:extLst>
      <p:ext uri="{BB962C8B-B14F-4D97-AF65-F5344CB8AC3E}">
        <p14:creationId xmlns:p14="http://schemas.microsoft.com/office/powerpoint/2010/main" val="4193893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9036496" cy="864096"/>
          </a:xfrm>
        </p:spPr>
        <p:txBody>
          <a:bodyPr>
            <a:normAutofit/>
          </a:bodyPr>
          <a:lstStyle/>
          <a:p>
            <a:r>
              <a:rPr lang="de-DE" sz="3200" b="1" dirty="0">
                <a:solidFill>
                  <a:schemeClr val="tx1"/>
                </a:solidFill>
              </a:rPr>
              <a:t>Wie arbeiten Historikerinnen und Historiker</a:t>
            </a:r>
            <a:r>
              <a:rPr lang="de-DE" sz="3200" b="1" dirty="0" smtClean="0">
                <a:solidFill>
                  <a:schemeClr val="tx1"/>
                </a:solidFill>
              </a:rPr>
              <a:t>?</a:t>
            </a:r>
            <a:endParaRPr lang="de-DE" sz="3200" dirty="0">
              <a:solidFill>
                <a:schemeClr val="tx1"/>
              </a:solidFill>
            </a:endParaRPr>
          </a:p>
        </p:txBody>
      </p:sp>
      <p:sp>
        <p:nvSpPr>
          <p:cNvPr id="3" name="Inhaltsplatzhalter 2"/>
          <p:cNvSpPr>
            <a:spLocks noGrp="1"/>
          </p:cNvSpPr>
          <p:nvPr>
            <p:ph idx="1"/>
          </p:nvPr>
        </p:nvSpPr>
        <p:spPr>
          <a:xfrm>
            <a:off x="457200" y="1196752"/>
            <a:ext cx="8229600" cy="4929411"/>
          </a:xfrm>
        </p:spPr>
        <p:txBody>
          <a:bodyPr>
            <a:normAutofit fontScale="70000" lnSpcReduction="20000"/>
          </a:bodyPr>
          <a:lstStyle/>
          <a:p>
            <a:pPr marL="0" indent="0">
              <a:lnSpc>
                <a:spcPct val="120000"/>
              </a:lnSpc>
              <a:buNone/>
            </a:pPr>
            <a:r>
              <a:rPr lang="de-DE" sz="3100" i="1" dirty="0" smtClean="0">
                <a:solidFill>
                  <a:schemeClr val="tx1"/>
                </a:solidFill>
              </a:rPr>
              <a:t>Bei </a:t>
            </a:r>
            <a:r>
              <a:rPr lang="de-DE" sz="3100" i="1" dirty="0">
                <a:solidFill>
                  <a:schemeClr val="tx1"/>
                </a:solidFill>
              </a:rPr>
              <a:t>den meisten Ereignissen, die in der Vergangenheit liegen und uns dennoch interessieren, waren wir nicht dabei. Deshalb müssen wir uns die Geschichte aus der Gegenwart heraus erschließen. Wie aber geht das? Wie gehen Historikerinnen und Historiker vor, wenn sie die Vergangenheit erforschen?</a:t>
            </a:r>
          </a:p>
          <a:p>
            <a:pPr marL="0" indent="0">
              <a:lnSpc>
                <a:spcPct val="120000"/>
              </a:lnSpc>
              <a:buNone/>
            </a:pPr>
            <a:endParaRPr lang="de-DE" sz="3100" dirty="0" smtClean="0">
              <a:solidFill>
                <a:schemeClr val="tx1"/>
              </a:solidFill>
            </a:endParaRPr>
          </a:p>
          <a:p>
            <a:pPr marL="0" indent="0">
              <a:lnSpc>
                <a:spcPct val="120000"/>
              </a:lnSpc>
              <a:buNone/>
            </a:pPr>
            <a:r>
              <a:rPr lang="de-DE" sz="3100" dirty="0" smtClean="0">
                <a:solidFill>
                  <a:schemeClr val="tx1"/>
                </a:solidFill>
              </a:rPr>
              <a:t>Arbeitsauftrag (Partnerarbeit</a:t>
            </a:r>
            <a:r>
              <a:rPr lang="de-DE" sz="3100" dirty="0">
                <a:solidFill>
                  <a:schemeClr val="tx1"/>
                </a:solidFill>
              </a:rPr>
              <a:t>)</a:t>
            </a:r>
          </a:p>
          <a:p>
            <a:pPr marL="514350" indent="-514350">
              <a:lnSpc>
                <a:spcPct val="120000"/>
              </a:lnSpc>
              <a:buAutoNum type="arabicPeriod"/>
            </a:pPr>
            <a:r>
              <a:rPr lang="de-DE" sz="3100" dirty="0" smtClean="0">
                <a:solidFill>
                  <a:schemeClr val="tx1"/>
                </a:solidFill>
              </a:rPr>
              <a:t>Die </a:t>
            </a:r>
            <a:r>
              <a:rPr lang="de-DE" sz="3100" dirty="0">
                <a:solidFill>
                  <a:schemeClr val="tx1"/>
                </a:solidFill>
              </a:rPr>
              <a:t>Arbeitsabläufe der Historikerin sind durcheinander geraten. </a:t>
            </a:r>
            <a:r>
              <a:rPr lang="de-DE" sz="3100" dirty="0" smtClean="0">
                <a:solidFill>
                  <a:schemeClr val="tx1"/>
                </a:solidFill>
              </a:rPr>
              <a:t>Schneidet </a:t>
            </a:r>
            <a:r>
              <a:rPr lang="de-DE" sz="3100" dirty="0">
                <a:solidFill>
                  <a:schemeClr val="tx1"/>
                </a:solidFill>
              </a:rPr>
              <a:t>die Dominokarten aus, </a:t>
            </a:r>
            <a:r>
              <a:rPr lang="de-DE" sz="3100" dirty="0" smtClean="0">
                <a:solidFill>
                  <a:schemeClr val="tx1"/>
                </a:solidFill>
              </a:rPr>
              <a:t>legt </a:t>
            </a:r>
            <a:r>
              <a:rPr lang="de-DE" sz="3100" dirty="0">
                <a:solidFill>
                  <a:schemeClr val="tx1"/>
                </a:solidFill>
              </a:rPr>
              <a:t>sie in die richtige Reihenfolge der </a:t>
            </a:r>
            <a:r>
              <a:rPr lang="de-DE" sz="3100" dirty="0" smtClean="0">
                <a:solidFill>
                  <a:schemeClr val="tx1"/>
                </a:solidFill>
              </a:rPr>
              <a:t>Arbeitsabläufe</a:t>
            </a:r>
          </a:p>
          <a:p>
            <a:pPr marL="514350" indent="-514350">
              <a:lnSpc>
                <a:spcPct val="120000"/>
              </a:lnSpc>
              <a:buAutoNum type="arabicPeriod"/>
            </a:pPr>
            <a:r>
              <a:rPr lang="de-DE" sz="3100" dirty="0" smtClean="0">
                <a:solidFill>
                  <a:schemeClr val="tx1"/>
                </a:solidFill>
              </a:rPr>
              <a:t>Überlegt euch, wie ihr die Kärtchen zu einem </a:t>
            </a:r>
            <a:r>
              <a:rPr lang="de-DE" sz="3100" dirty="0">
                <a:solidFill>
                  <a:schemeClr val="tx1"/>
                </a:solidFill>
              </a:rPr>
              <a:t>S</a:t>
            </a:r>
            <a:r>
              <a:rPr lang="de-DE" sz="3100" dirty="0" smtClean="0">
                <a:solidFill>
                  <a:schemeClr val="tx1"/>
                </a:solidFill>
              </a:rPr>
              <a:t>chaubild zusammen legen würdet.</a:t>
            </a:r>
          </a:p>
          <a:p>
            <a:pPr marL="514350" indent="-514350">
              <a:lnSpc>
                <a:spcPct val="120000"/>
              </a:lnSpc>
              <a:buAutoNum type="arabicPeriod"/>
            </a:pPr>
            <a:endParaRPr lang="de-DE" dirty="0"/>
          </a:p>
          <a:p>
            <a:pPr>
              <a:lnSpc>
                <a:spcPct val="120000"/>
              </a:lnSpc>
            </a:pPr>
            <a:endParaRPr lang="de-DE" dirty="0"/>
          </a:p>
        </p:txBody>
      </p:sp>
    </p:spTree>
    <p:extLst>
      <p:ext uri="{BB962C8B-B14F-4D97-AF65-F5344CB8AC3E}">
        <p14:creationId xmlns:p14="http://schemas.microsoft.com/office/powerpoint/2010/main" val="241436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13921" y="4584939"/>
            <a:ext cx="2230079" cy="2032248"/>
          </a:xfrm>
        </p:spPr>
        <p:txBody>
          <a:bodyPr/>
          <a:lstStyle/>
          <a:p>
            <a:pPr algn="l">
              <a:lnSpc>
                <a:spcPct val="100000"/>
              </a:lnSpc>
            </a:pPr>
            <a:r>
              <a:rPr lang="de-DE" sz="1400" i="1" dirty="0">
                <a:effectLst/>
              </a:rPr>
              <a:t>leicht erweitert nach: </a:t>
            </a:r>
            <a:r>
              <a:rPr lang="de-DE" sz="1400" i="1" dirty="0" err="1">
                <a:effectLst/>
              </a:rPr>
              <a:t>Kühberger</a:t>
            </a:r>
            <a:r>
              <a:rPr lang="de-DE" sz="1400" i="1" dirty="0">
                <a:effectLst/>
              </a:rPr>
              <a:t>, Christoph/ </a:t>
            </a:r>
            <a:r>
              <a:rPr lang="de-DE" sz="1400" i="1" dirty="0" err="1">
                <a:effectLst/>
              </a:rPr>
              <a:t>Windischbauer</a:t>
            </a:r>
            <a:r>
              <a:rPr lang="de-DE" sz="1400" i="1" dirty="0">
                <a:effectLst/>
              </a:rPr>
              <a:t>, Elfriede: Individualisierung und Differenzierung im Geschichtsunterricht. Offenes Lernen in Theorie und Praxis, Schwalbach/ </a:t>
            </a:r>
            <a:r>
              <a:rPr lang="de-DE" sz="1400" i="1" dirty="0" err="1">
                <a:effectLst/>
              </a:rPr>
              <a:t>Ts</a:t>
            </a:r>
            <a:r>
              <a:rPr lang="de-DE" sz="1400" i="1" dirty="0">
                <a:effectLst/>
              </a:rPr>
              <a:t>. 2012, S. 86</a:t>
            </a:r>
            <a:endParaRPr lang="de-DE" sz="1400"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1542" t="21389" r="26442" b="9167"/>
          <a:stretch/>
        </p:blipFill>
        <p:spPr bwMode="auto">
          <a:xfrm>
            <a:off x="1239519" y="14456"/>
            <a:ext cx="5468875"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75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987824" y="2060848"/>
            <a:ext cx="3096344" cy="295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Historisches Denken</a:t>
            </a:r>
            <a:endParaRPr lang="de-DE" sz="2800" dirty="0"/>
          </a:p>
        </p:txBody>
      </p:sp>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563887" y="980728"/>
            <a:ext cx="1938175"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Forschungsfrage</a:t>
            </a:r>
            <a:endParaRPr lang="de-DE" dirty="0">
              <a:solidFill>
                <a:schemeClr val="tx1"/>
              </a:solidFill>
            </a:endParaRPr>
          </a:p>
        </p:txBody>
      </p:sp>
      <p:sp>
        <p:nvSpPr>
          <p:cNvPr id="6" name="Rechteck 5"/>
          <p:cNvSpPr/>
          <p:nvPr/>
        </p:nvSpPr>
        <p:spPr>
          <a:xfrm>
            <a:off x="6444208" y="3140804"/>
            <a:ext cx="1785776"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Nachforschen</a:t>
            </a:r>
            <a:endParaRPr lang="de-DE" dirty="0">
              <a:solidFill>
                <a:schemeClr val="tx1"/>
              </a:solidFill>
            </a:endParaRPr>
          </a:p>
        </p:txBody>
      </p:sp>
      <p:sp>
        <p:nvSpPr>
          <p:cNvPr id="7" name="Rechteck 6"/>
          <p:cNvSpPr/>
          <p:nvPr/>
        </p:nvSpPr>
        <p:spPr>
          <a:xfrm>
            <a:off x="3711942" y="5433545"/>
            <a:ext cx="1785776"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Darstellung</a:t>
            </a:r>
            <a:endParaRPr lang="de-DE" dirty="0">
              <a:solidFill>
                <a:schemeClr val="tx1"/>
              </a:solidFill>
            </a:endParaRPr>
          </a:p>
        </p:txBody>
      </p:sp>
      <p:sp>
        <p:nvSpPr>
          <p:cNvPr id="8" name="Rechteck 7"/>
          <p:cNvSpPr/>
          <p:nvPr/>
        </p:nvSpPr>
        <p:spPr>
          <a:xfrm>
            <a:off x="971600" y="3140804"/>
            <a:ext cx="1785776" cy="79208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Verstehen</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39811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987824" y="2060848"/>
            <a:ext cx="3096344" cy="30243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Historisches Denken</a:t>
            </a:r>
            <a:endParaRPr lang="de-DE" sz="2800" dirty="0"/>
          </a:p>
        </p:txBody>
      </p:sp>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Rechteck 5"/>
          <p:cNvSpPr/>
          <p:nvPr/>
        </p:nvSpPr>
        <p:spPr>
          <a:xfrm>
            <a:off x="6580348" y="3162916"/>
            <a:ext cx="1785776"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Nachforschen</a:t>
            </a:r>
            <a:endParaRPr lang="de-DE" dirty="0">
              <a:solidFill>
                <a:schemeClr val="tx1"/>
              </a:solidFill>
            </a:endParaRPr>
          </a:p>
        </p:txBody>
      </p:sp>
      <p:sp>
        <p:nvSpPr>
          <p:cNvPr id="7" name="Rechteck 6"/>
          <p:cNvSpPr/>
          <p:nvPr/>
        </p:nvSpPr>
        <p:spPr>
          <a:xfrm>
            <a:off x="3711942" y="5433545"/>
            <a:ext cx="1785776"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Darstellung</a:t>
            </a:r>
            <a:endParaRPr lang="de-DE" dirty="0">
              <a:solidFill>
                <a:schemeClr val="tx1"/>
              </a:solidFill>
            </a:endParaRPr>
          </a:p>
        </p:txBody>
      </p:sp>
      <p:sp>
        <p:nvSpPr>
          <p:cNvPr id="8" name="Rechteck 7"/>
          <p:cNvSpPr/>
          <p:nvPr/>
        </p:nvSpPr>
        <p:spPr>
          <a:xfrm>
            <a:off x="971600" y="3140804"/>
            <a:ext cx="1785776" cy="79208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Verstehen</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Rechteck 11"/>
          <p:cNvSpPr/>
          <p:nvPr/>
        </p:nvSpPr>
        <p:spPr>
          <a:xfrm>
            <a:off x="3563887" y="980728"/>
            <a:ext cx="1938175"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a:t>
            </a:r>
            <a:r>
              <a:rPr lang="de-DE" dirty="0" smtClean="0">
                <a:solidFill>
                  <a:schemeClr val="tx1"/>
                </a:solidFill>
              </a:rPr>
              <a:t>eue </a:t>
            </a:r>
          </a:p>
          <a:p>
            <a:pPr algn="ctr"/>
            <a:r>
              <a:rPr lang="de-DE" dirty="0" smtClean="0">
                <a:solidFill>
                  <a:schemeClr val="tx1"/>
                </a:solidFill>
              </a:rPr>
              <a:t>Forschungsfrage</a:t>
            </a:r>
            <a:endParaRPr lang="de-DE" dirty="0">
              <a:solidFill>
                <a:schemeClr val="tx1"/>
              </a:solidFill>
            </a:endParaRPr>
          </a:p>
        </p:txBody>
      </p:sp>
    </p:spTree>
    <p:extLst>
      <p:ext uri="{BB962C8B-B14F-4D97-AF65-F5344CB8AC3E}">
        <p14:creationId xmlns:p14="http://schemas.microsoft.com/office/powerpoint/2010/main" val="403509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987824" y="2060848"/>
            <a:ext cx="3096344" cy="295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Historisches Denken</a:t>
            </a:r>
            <a:endParaRPr lang="de-DE" sz="2800" dirty="0"/>
          </a:p>
        </p:txBody>
      </p:sp>
      <p:sp>
        <p:nvSpPr>
          <p:cNvPr id="4" name="Gebogener Pfeil 3"/>
          <p:cNvSpPr/>
          <p:nvPr/>
        </p:nvSpPr>
        <p:spPr>
          <a:xfrm rot="12785126">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 4"/>
          <p:cNvSpPr/>
          <p:nvPr/>
        </p:nvSpPr>
        <p:spPr>
          <a:xfrm>
            <a:off x="3563887" y="980728"/>
            <a:ext cx="1938175"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Fragekompetenz</a:t>
            </a:r>
            <a:endParaRPr lang="de-DE" dirty="0">
              <a:solidFill>
                <a:schemeClr val="tx1"/>
              </a:solidFill>
            </a:endParaRPr>
          </a:p>
        </p:txBody>
      </p:sp>
      <p:sp>
        <p:nvSpPr>
          <p:cNvPr id="6" name="Rechteck 5"/>
          <p:cNvSpPr/>
          <p:nvPr/>
        </p:nvSpPr>
        <p:spPr>
          <a:xfrm>
            <a:off x="6449450" y="3140804"/>
            <a:ext cx="1785776"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Methoden-kompetenz</a:t>
            </a:r>
            <a:endParaRPr lang="de-DE" dirty="0">
              <a:solidFill>
                <a:schemeClr val="tx1"/>
              </a:solidFill>
            </a:endParaRPr>
          </a:p>
        </p:txBody>
      </p:sp>
      <p:sp>
        <p:nvSpPr>
          <p:cNvPr id="7" name="Rechteck 6"/>
          <p:cNvSpPr/>
          <p:nvPr/>
        </p:nvSpPr>
        <p:spPr>
          <a:xfrm>
            <a:off x="3711942" y="5433545"/>
            <a:ext cx="1785776"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Reflexions-kompetenz</a:t>
            </a:r>
            <a:endParaRPr lang="de-DE" dirty="0">
              <a:solidFill>
                <a:schemeClr val="tx1"/>
              </a:solidFill>
            </a:endParaRPr>
          </a:p>
        </p:txBody>
      </p:sp>
      <p:sp>
        <p:nvSpPr>
          <p:cNvPr id="8" name="Rechteck 7"/>
          <p:cNvSpPr/>
          <p:nvPr/>
        </p:nvSpPr>
        <p:spPr>
          <a:xfrm>
            <a:off x="971600" y="3140804"/>
            <a:ext cx="1785776" cy="79208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Orientierungs-</a:t>
            </a:r>
          </a:p>
          <a:p>
            <a:pPr algn="ctr"/>
            <a:r>
              <a:rPr lang="de-DE" dirty="0" err="1" smtClean="0">
                <a:solidFill>
                  <a:schemeClr val="tx1"/>
                </a:solidFill>
              </a:rPr>
              <a:t>kompetenz</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024445">
            <a:off x="1549644" y="1584449"/>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1464579">
            <a:off x="5490000" y="1764111"/>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57313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987824" y="2060848"/>
            <a:ext cx="3096344" cy="30963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t>Historisches Denken</a:t>
            </a:r>
            <a:endParaRPr lang="de-DE" sz="2800" dirty="0"/>
          </a:p>
        </p:txBody>
      </p:sp>
      <p:sp>
        <p:nvSpPr>
          <p:cNvPr id="4" name="Gebogener Pfeil 3"/>
          <p:cNvSpPr/>
          <p:nvPr/>
        </p:nvSpPr>
        <p:spPr>
          <a:xfrm rot="13128924">
            <a:off x="1521304" y="402618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Rechteck 5"/>
          <p:cNvSpPr/>
          <p:nvPr/>
        </p:nvSpPr>
        <p:spPr>
          <a:xfrm>
            <a:off x="6715845" y="3140804"/>
            <a:ext cx="1785776"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Methoden-kompetenz</a:t>
            </a:r>
            <a:endParaRPr lang="de-DE" dirty="0">
              <a:solidFill>
                <a:schemeClr val="tx1"/>
              </a:solidFill>
            </a:endParaRPr>
          </a:p>
        </p:txBody>
      </p:sp>
      <p:sp>
        <p:nvSpPr>
          <p:cNvPr id="7" name="Rechteck 6"/>
          <p:cNvSpPr/>
          <p:nvPr/>
        </p:nvSpPr>
        <p:spPr>
          <a:xfrm>
            <a:off x="3670287" y="5632845"/>
            <a:ext cx="1785776" cy="7920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Reflexions-kompetenz</a:t>
            </a:r>
            <a:endParaRPr lang="de-DE" dirty="0">
              <a:solidFill>
                <a:schemeClr val="tx1"/>
              </a:solidFill>
            </a:endParaRPr>
          </a:p>
        </p:txBody>
      </p:sp>
      <p:sp>
        <p:nvSpPr>
          <p:cNvPr id="8" name="Rechteck 7"/>
          <p:cNvSpPr/>
          <p:nvPr/>
        </p:nvSpPr>
        <p:spPr>
          <a:xfrm>
            <a:off x="618962" y="3125453"/>
            <a:ext cx="1785776" cy="792088"/>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Orientierungs-</a:t>
            </a:r>
          </a:p>
          <a:p>
            <a:pPr algn="ctr"/>
            <a:r>
              <a:rPr lang="de-DE" dirty="0" err="1" smtClean="0">
                <a:solidFill>
                  <a:schemeClr val="tx1"/>
                </a:solidFill>
              </a:rPr>
              <a:t>kompetenz</a:t>
            </a:r>
            <a:endParaRPr lang="de-DE" dirty="0">
              <a:solidFill>
                <a:schemeClr val="tx1"/>
              </a:solidFill>
            </a:endParaRPr>
          </a:p>
        </p:txBody>
      </p:sp>
      <p:sp>
        <p:nvSpPr>
          <p:cNvPr id="9" name="Gebogener Pfeil 8"/>
          <p:cNvSpPr/>
          <p:nvPr/>
        </p:nvSpPr>
        <p:spPr>
          <a:xfrm rot="6512689">
            <a:off x="5687530" y="400995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Gebogener Pfeil 9"/>
          <p:cNvSpPr/>
          <p:nvPr/>
        </p:nvSpPr>
        <p:spPr>
          <a:xfrm rot="18151970">
            <a:off x="1536871" y="1240963"/>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Gebogener Pfeil 10"/>
          <p:cNvSpPr/>
          <p:nvPr/>
        </p:nvSpPr>
        <p:spPr>
          <a:xfrm rot="2215625">
            <a:off x="5687529" y="1274225"/>
            <a:ext cx="1735736" cy="1639770"/>
          </a:xfrm>
          <a:prstGeom prst="circularArrow">
            <a:avLst>
              <a:gd name="adj1" fmla="val 12500"/>
              <a:gd name="adj2" fmla="val 1142319"/>
              <a:gd name="adj3" fmla="val 20457681"/>
              <a:gd name="adj4" fmla="val 1398455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Rechteck 11"/>
          <p:cNvSpPr/>
          <p:nvPr/>
        </p:nvSpPr>
        <p:spPr>
          <a:xfrm>
            <a:off x="3704129" y="521235"/>
            <a:ext cx="1785776"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Frage-kompetenz</a:t>
            </a:r>
            <a:endParaRPr lang="de-DE" dirty="0">
              <a:solidFill>
                <a:schemeClr val="tx1"/>
              </a:solidFill>
            </a:endParaRPr>
          </a:p>
        </p:txBody>
      </p:sp>
      <p:sp>
        <p:nvSpPr>
          <p:cNvPr id="15" name="Gebogener Pfeil 14"/>
          <p:cNvSpPr/>
          <p:nvPr/>
        </p:nvSpPr>
        <p:spPr>
          <a:xfrm rot="15600172">
            <a:off x="2197561" y="1172657"/>
            <a:ext cx="4648371" cy="4676231"/>
          </a:xfrm>
          <a:prstGeom prst="circularArrow">
            <a:avLst>
              <a:gd name="adj1" fmla="val 12500"/>
              <a:gd name="adj2" fmla="val 708505"/>
              <a:gd name="adj3" fmla="val 20457681"/>
              <a:gd name="adj4" fmla="val 128264"/>
              <a:gd name="adj5" fmla="val 1469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mtClean="0">
                <a:solidFill>
                  <a:schemeClr val="tx1"/>
                </a:solidFill>
              </a:rPr>
              <a:t>hi</a:t>
            </a:r>
            <a:endParaRPr lang="de-DE" dirty="0">
              <a:solidFill>
                <a:schemeClr val="tx1"/>
              </a:solidFill>
            </a:endParaRPr>
          </a:p>
        </p:txBody>
      </p:sp>
      <p:sp>
        <p:nvSpPr>
          <p:cNvPr id="2" name="Rechteck 1"/>
          <p:cNvSpPr/>
          <p:nvPr/>
        </p:nvSpPr>
        <p:spPr>
          <a:xfrm>
            <a:off x="2863738" y="2549389"/>
            <a:ext cx="28803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smtClean="0"/>
              <a:t>Sachkompetenz</a:t>
            </a:r>
            <a:endParaRPr lang="de-DE" dirty="0"/>
          </a:p>
        </p:txBody>
      </p:sp>
      <p:sp>
        <p:nvSpPr>
          <p:cNvPr id="14" name="Rechteck 13"/>
          <p:cNvSpPr/>
          <p:nvPr/>
        </p:nvSpPr>
        <p:spPr>
          <a:xfrm rot="16200000">
            <a:off x="4486753" y="4124141"/>
            <a:ext cx="262585" cy="1803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smtClean="0"/>
              <a:t>Sachkompetenz</a:t>
            </a:r>
            <a:endParaRPr lang="de-DE" dirty="0"/>
          </a:p>
        </p:txBody>
      </p:sp>
      <p:sp>
        <p:nvSpPr>
          <p:cNvPr id="16" name="Rechteck 15"/>
          <p:cNvSpPr/>
          <p:nvPr/>
        </p:nvSpPr>
        <p:spPr>
          <a:xfrm>
            <a:off x="5940152" y="2549389"/>
            <a:ext cx="144016"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smtClean="0"/>
              <a:t>Sachkompetenz</a:t>
            </a:r>
            <a:endParaRPr lang="de-DE" dirty="0"/>
          </a:p>
        </p:txBody>
      </p:sp>
    </p:spTree>
    <p:extLst>
      <p:ext uri="{BB962C8B-B14F-4D97-AF65-F5344CB8AC3E}">
        <p14:creationId xmlns:p14="http://schemas.microsoft.com/office/powerpoint/2010/main" val="2165997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916</Words>
  <Application>Microsoft Office PowerPoint</Application>
  <PresentationFormat>Bildschirmpräsentation (4:3)</PresentationFormat>
  <Paragraphs>129</Paragraphs>
  <Slides>20</Slides>
  <Notes>9</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Executive</vt:lpstr>
      <vt:lpstr>PowerPoint-Präsentation</vt:lpstr>
      <vt:lpstr>Synopse zu den prozessbezogenen Kompetenzen</vt:lpstr>
      <vt:lpstr>Prozessbezogene Kompetenzen im Geschichtsunterricht</vt:lpstr>
      <vt:lpstr>Wie arbeiten Historikerinnen und Historiker?</vt:lpstr>
      <vt:lpstr>leicht erweitert nach: Kühberger, Christoph/ Windischbauer, Elfriede: Individualisierung und Differenzierung im Geschichtsunterricht. Offenes Lernen in Theorie und Praxis, Schwalbach/ Ts. 2012, S. 86</vt:lpstr>
      <vt:lpstr>PowerPoint-Präsentation</vt:lpstr>
      <vt:lpstr>PowerPoint-Präsentation</vt:lpstr>
      <vt:lpstr>PowerPoint-Präsentation</vt:lpstr>
      <vt:lpstr>PowerPoint-Präsentation</vt:lpstr>
      <vt:lpstr>PowerPoint-Präsentation</vt:lpstr>
      <vt:lpstr>Wie arbeiten Historikerinnen und Historiker?</vt:lpstr>
      <vt:lpstr>PowerPoint-Präsentation</vt:lpstr>
      <vt:lpstr>Wie arbeiten Historikerinnen und Historiker?</vt:lpstr>
      <vt:lpstr>Wie arbeiten Historikerinnen und Historiker?</vt:lpstr>
      <vt:lpstr>PowerPoint-Präsentation</vt:lpstr>
      <vt:lpstr>Wie arbeiten Historikerinnen und Historiker?</vt:lpstr>
      <vt:lpstr>Wie arbeiten Historikerinnen und Historiker?</vt:lpstr>
      <vt:lpstr>Wie arbeiten Historikerinnen und Historiker?</vt:lpstr>
      <vt:lpstr>PowerPoint-Präsentation</vt:lpstr>
      <vt:lpstr>Danke für die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Prozessbezogene Kompetenzen im Geschichtsunterricht</dc:title>
  <dc:creator>Stefan Schipperges</dc:creator>
  <cp:lastModifiedBy>Stefan Schipperges</cp:lastModifiedBy>
  <cp:revision>26</cp:revision>
  <dcterms:created xsi:type="dcterms:W3CDTF">2014-12-07T15:08:10Z</dcterms:created>
  <dcterms:modified xsi:type="dcterms:W3CDTF">2015-07-03T09:33:50Z</dcterms:modified>
</cp:coreProperties>
</file>