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notesMasterIdLst>
    <p:notesMasterId r:id="rId22"/>
  </p:notesMasterIdLst>
  <p:sldIdLst>
    <p:sldId id="270" r:id="rId2"/>
    <p:sldId id="263" r:id="rId3"/>
    <p:sldId id="256" r:id="rId4"/>
    <p:sldId id="257" r:id="rId5"/>
    <p:sldId id="275" r:id="rId6"/>
    <p:sldId id="259" r:id="rId7"/>
    <p:sldId id="261" r:id="rId8"/>
    <p:sldId id="260" r:id="rId9"/>
    <p:sldId id="271" r:id="rId10"/>
    <p:sldId id="267" r:id="rId11"/>
    <p:sldId id="269" r:id="rId12"/>
    <p:sldId id="273" r:id="rId13"/>
    <p:sldId id="265" r:id="rId14"/>
    <p:sldId id="268" r:id="rId15"/>
    <p:sldId id="277" r:id="rId16"/>
    <p:sldId id="278" r:id="rId17"/>
    <p:sldId id="279" r:id="rId18"/>
    <p:sldId id="280" r:id="rId19"/>
    <p:sldId id="281" r:id="rId20"/>
    <p:sldId id="276" r:id="rId21"/>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9966"/>
    <a:srgbClr val="66FF66"/>
    <a:srgbClr val="FFCC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2007" autoAdjust="0"/>
  </p:normalViewPr>
  <p:slideViewPr>
    <p:cSldViewPr>
      <p:cViewPr>
        <p:scale>
          <a:sx n="180" d="100"/>
          <a:sy n="180" d="100"/>
        </p:scale>
        <p:origin x="1944" y="2454"/>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CB4DD49-61DB-4BAE-9600-E190A611D1C2}" type="datetimeFigureOut">
              <a:rPr lang="de-DE" smtClean="0"/>
              <a:t>03.07.2015</a:t>
            </a:fld>
            <a:endParaRPr lang="de-DE"/>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A5FE994-420E-4D18-B34F-7A0053ABB7A1}" type="slidenum">
              <a:rPr lang="de-DE" smtClean="0"/>
              <a:t>‹Nr.›</a:t>
            </a:fld>
            <a:endParaRPr lang="de-DE"/>
          </a:p>
        </p:txBody>
      </p:sp>
    </p:spTree>
    <p:extLst>
      <p:ext uri="{BB962C8B-B14F-4D97-AF65-F5344CB8AC3E}">
        <p14:creationId xmlns:p14="http://schemas.microsoft.com/office/powerpoint/2010/main" val="141576689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0" dirty="0" smtClean="0"/>
              <a:t>Bild</a:t>
            </a:r>
            <a:r>
              <a:rPr lang="de-DE" sz="1600" b="0" baseline="0" dirty="0" smtClean="0"/>
              <a:t> des japanischen Malers </a:t>
            </a:r>
            <a:r>
              <a:rPr lang="de-DE" sz="1600" b="0" dirty="0" err="1" smtClean="0"/>
              <a:t>Katsushika</a:t>
            </a:r>
            <a:r>
              <a:rPr lang="de-DE" sz="1600" b="0" dirty="0" smtClean="0"/>
              <a:t> Hokusai „Die Welle“ veranschaulicht</a:t>
            </a:r>
            <a:r>
              <a:rPr lang="de-DE" sz="1600" b="0" baseline="0" dirty="0" smtClean="0"/>
              <a:t> Umgang mit prozessbezogenen Kompetenzen:</a:t>
            </a:r>
          </a:p>
          <a:p>
            <a:pPr marL="285750" marR="0" indent="-285750" algn="l" defTabSz="914400" rtl="0" eaLnBrk="1" fontAlgn="auto" latinLnBrk="0" hangingPunct="1">
              <a:lnSpc>
                <a:spcPct val="100000"/>
              </a:lnSpc>
              <a:spcBef>
                <a:spcPts val="0"/>
              </a:spcBef>
              <a:spcAft>
                <a:spcPts val="0"/>
              </a:spcAft>
              <a:buClrTx/>
              <a:buSzTx/>
              <a:buFontTx/>
              <a:buChar char="-"/>
              <a:tabLst/>
              <a:defRPr/>
            </a:pPr>
            <a:r>
              <a:rPr lang="de-DE" sz="1600" b="0" baseline="0" dirty="0" smtClean="0"/>
              <a:t>Alle Kompetenzbereich werden im GU implizit bedient</a:t>
            </a:r>
          </a:p>
          <a:p>
            <a:pPr marL="285750" marR="0" indent="-285750" algn="l" defTabSz="914400" rtl="0" eaLnBrk="1" fontAlgn="auto" latinLnBrk="0" hangingPunct="1">
              <a:lnSpc>
                <a:spcPct val="100000"/>
              </a:lnSpc>
              <a:spcBef>
                <a:spcPts val="0"/>
              </a:spcBef>
              <a:spcAft>
                <a:spcPts val="0"/>
              </a:spcAft>
              <a:buClrTx/>
              <a:buSzTx/>
              <a:buFontTx/>
              <a:buChar char="-"/>
              <a:tabLst/>
              <a:defRPr/>
            </a:pPr>
            <a:r>
              <a:rPr lang="de-DE" sz="1600" b="0" baseline="0" dirty="0" smtClean="0"/>
              <a:t>Gelegentlich werden einzelne Kompetenzen explizit intensiv bedient, d.h. reflektiert </a:t>
            </a:r>
            <a:r>
              <a:rPr lang="de-DE" sz="1600" b="0" baseline="0" smtClean="0"/>
              <a:t>und transpoarent </a:t>
            </a:r>
            <a:r>
              <a:rPr lang="de-DE" sz="1600" b="0" baseline="0" dirty="0" smtClean="0"/>
              <a:t>gemacht</a:t>
            </a:r>
          </a:p>
        </p:txBody>
      </p:sp>
      <p:sp>
        <p:nvSpPr>
          <p:cNvPr id="4" name="Foliennummernplatzhalter 3"/>
          <p:cNvSpPr>
            <a:spLocks noGrp="1"/>
          </p:cNvSpPr>
          <p:nvPr>
            <p:ph type="sldNum" sz="quarter" idx="10"/>
          </p:nvPr>
        </p:nvSpPr>
        <p:spPr/>
        <p:txBody>
          <a:bodyPr/>
          <a:lstStyle/>
          <a:p>
            <a:fld id="{9A5FE994-420E-4D18-B34F-7A0053ABB7A1}" type="slidenum">
              <a:rPr lang="de-DE" smtClean="0"/>
              <a:t>1</a:t>
            </a:fld>
            <a:endParaRPr lang="de-DE"/>
          </a:p>
        </p:txBody>
      </p:sp>
    </p:spTree>
    <p:extLst>
      <p:ext uri="{BB962C8B-B14F-4D97-AF65-F5344CB8AC3E}">
        <p14:creationId xmlns:p14="http://schemas.microsoft.com/office/powerpoint/2010/main" val="251016860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228600" indent="-228600">
              <a:buAutoNum type="arabicPeriod"/>
            </a:pPr>
            <a:r>
              <a:rPr lang="de-DE" dirty="0" smtClean="0"/>
              <a:t>Fragekompetenz: Frage, Neugier</a:t>
            </a:r>
          </a:p>
          <a:p>
            <a:pPr marL="228600" indent="-228600">
              <a:buAutoNum type="arabicPeriod"/>
            </a:pPr>
            <a:r>
              <a:rPr lang="de-DE" dirty="0" smtClean="0"/>
              <a:t>Methodenkompetenz: Recherche, Bildliche Darstellungen, andere Rekonstruktionen, schriftliche Quellen</a:t>
            </a:r>
            <a:r>
              <a:rPr lang="de-DE" baseline="0" dirty="0" smtClean="0"/>
              <a:t> etc.</a:t>
            </a:r>
          </a:p>
          <a:p>
            <a:pPr marL="228600" indent="-228600">
              <a:buAutoNum type="arabicPeriod"/>
            </a:pPr>
            <a:r>
              <a:rPr lang="de-DE" baseline="0" dirty="0" smtClean="0"/>
              <a:t>Reflexionskompetenz: u.a. Sachurteil selbst formulieren und begründen</a:t>
            </a:r>
          </a:p>
          <a:p>
            <a:pPr marL="228600" indent="-228600">
              <a:buAutoNum type="arabicPeriod"/>
            </a:pPr>
            <a:r>
              <a:rPr lang="de-DE" baseline="0" dirty="0" smtClean="0"/>
              <a:t>Orientierungskompetenz: Geschichte als Verständnishilfe der Gegenwart</a:t>
            </a:r>
            <a:endParaRPr lang="de-DE" dirty="0"/>
          </a:p>
        </p:txBody>
      </p:sp>
      <p:sp>
        <p:nvSpPr>
          <p:cNvPr id="4" name="Foliennummernplatzhalter 3"/>
          <p:cNvSpPr>
            <a:spLocks noGrp="1"/>
          </p:cNvSpPr>
          <p:nvPr>
            <p:ph type="sldNum" sz="quarter" idx="10"/>
          </p:nvPr>
        </p:nvSpPr>
        <p:spPr/>
        <p:txBody>
          <a:bodyPr/>
          <a:lstStyle/>
          <a:p>
            <a:fld id="{9A5FE994-420E-4D18-B34F-7A0053ABB7A1}" type="slidenum">
              <a:rPr lang="de-DE" smtClean="0"/>
              <a:t>11</a:t>
            </a:fld>
            <a:endParaRPr lang="de-DE"/>
          </a:p>
        </p:txBody>
      </p:sp>
    </p:spTree>
    <p:extLst>
      <p:ext uri="{BB962C8B-B14F-4D97-AF65-F5344CB8AC3E}">
        <p14:creationId xmlns:p14="http://schemas.microsoft.com/office/powerpoint/2010/main" val="276746383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Noch kurz einen letzten Unterrichtsvorschlag vorstellen, hier allerdings eher zum Thema „Geschichte als Konstrukt“, zudem für Sek. II.</a:t>
            </a:r>
            <a:r>
              <a:rPr lang="de-DE" baseline="0" dirty="0" smtClean="0"/>
              <a:t> – habe ihn leicht verändert für 6. Klasse</a:t>
            </a:r>
          </a:p>
        </p:txBody>
      </p:sp>
      <p:sp>
        <p:nvSpPr>
          <p:cNvPr id="4" name="Foliennummernplatzhalter 3"/>
          <p:cNvSpPr>
            <a:spLocks noGrp="1"/>
          </p:cNvSpPr>
          <p:nvPr>
            <p:ph type="sldNum" sz="quarter" idx="10"/>
          </p:nvPr>
        </p:nvSpPr>
        <p:spPr/>
        <p:txBody>
          <a:bodyPr/>
          <a:lstStyle/>
          <a:p>
            <a:fld id="{9A5FE994-420E-4D18-B34F-7A0053ABB7A1}" type="slidenum">
              <a:rPr lang="de-DE" smtClean="0"/>
              <a:t>12</a:t>
            </a:fld>
            <a:endParaRPr lang="de-DE"/>
          </a:p>
        </p:txBody>
      </p:sp>
    </p:spTree>
    <p:extLst>
      <p:ext uri="{BB962C8B-B14F-4D97-AF65-F5344CB8AC3E}">
        <p14:creationId xmlns:p14="http://schemas.microsoft.com/office/powerpoint/2010/main" val="117241949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342900" marR="0" indent="-342900" algn="l" defTabSz="914400" rtl="0" eaLnBrk="1" fontAlgn="auto" latinLnBrk="0" hangingPunct="1">
              <a:lnSpc>
                <a:spcPct val="100000"/>
              </a:lnSpc>
              <a:spcBef>
                <a:spcPts val="0"/>
              </a:spcBef>
              <a:spcAft>
                <a:spcPts val="0"/>
              </a:spcAft>
              <a:buClrTx/>
              <a:buSzTx/>
              <a:buFontTx/>
              <a:buAutoNum type="arabicPeriod"/>
              <a:tabLst/>
              <a:defRPr/>
            </a:pPr>
            <a:r>
              <a:rPr lang="de-DE" sz="1400" baseline="0" dirty="0" smtClean="0"/>
              <a:t>Die Schülerinnen werden mit einer willkürlichen Sammlung von Gegenständen konfrontiert und stellen erste Hypothesen auf: Was ist passiert? Wie kommen die Dinge hierher? = Fragekompetenz, Hypothesenbildung</a:t>
            </a:r>
          </a:p>
          <a:p>
            <a:pPr marL="342900" marR="0" indent="-342900" algn="l" defTabSz="914400" rtl="0" eaLnBrk="1" fontAlgn="auto" latinLnBrk="0" hangingPunct="1">
              <a:lnSpc>
                <a:spcPct val="100000"/>
              </a:lnSpc>
              <a:spcBef>
                <a:spcPts val="0"/>
              </a:spcBef>
              <a:spcAft>
                <a:spcPts val="0"/>
              </a:spcAft>
              <a:buClrTx/>
              <a:buSzTx/>
              <a:buFontTx/>
              <a:buAutoNum type="arabicPeriod"/>
              <a:tabLst/>
              <a:defRPr/>
            </a:pPr>
            <a:r>
              <a:rPr lang="de-DE" sz="1400" baseline="0" dirty="0" smtClean="0"/>
              <a:t>Sie werden aufgefordert ohne Austausch untereinander eine plausible Erklärung für diese Hinterlassenschaften ausgerechnet in der Schule zu suchen = Dinge werden als „Quellen“ genutzt und „befragt“ = Methodenkompetenz</a:t>
            </a:r>
          </a:p>
          <a:p>
            <a:pPr marL="342900" marR="0" indent="-342900" algn="l" defTabSz="914400" rtl="0" eaLnBrk="1" fontAlgn="auto" latinLnBrk="0" hangingPunct="1">
              <a:lnSpc>
                <a:spcPct val="100000"/>
              </a:lnSpc>
              <a:spcBef>
                <a:spcPts val="0"/>
              </a:spcBef>
              <a:spcAft>
                <a:spcPts val="0"/>
              </a:spcAft>
              <a:buClrTx/>
              <a:buSzTx/>
              <a:buFontTx/>
              <a:buAutoNum type="arabicPeriod"/>
              <a:tabLst/>
              <a:defRPr/>
            </a:pPr>
            <a:r>
              <a:rPr lang="de-DE" sz="1400" baseline="0" dirty="0" smtClean="0"/>
              <a:t>Die Hypothesen und Recherchen werden zu einer eigenen Erzählung zusammengefasst du in Zusammenhänge gestellt bzw. ihre „Geschichte“ rekonstruiert = Reflexionskompetenz</a:t>
            </a:r>
          </a:p>
          <a:p>
            <a:pPr marL="0" marR="0" indent="0" algn="l" defTabSz="914400" rtl="0" eaLnBrk="1" fontAlgn="auto" latinLnBrk="0" hangingPunct="1">
              <a:lnSpc>
                <a:spcPct val="100000"/>
              </a:lnSpc>
              <a:spcBef>
                <a:spcPts val="0"/>
              </a:spcBef>
              <a:spcAft>
                <a:spcPts val="0"/>
              </a:spcAft>
              <a:buClrTx/>
              <a:buSzTx/>
              <a:buFontTx/>
              <a:buNone/>
              <a:tabLst/>
              <a:defRPr/>
            </a:pPr>
            <a:r>
              <a:rPr lang="de-DE" sz="1400" baseline="0" dirty="0" smtClean="0"/>
              <a:t>       Hierbei ist auf den </a:t>
            </a:r>
            <a:r>
              <a:rPr lang="de-DE" sz="1400" baseline="0" dirty="0" err="1" smtClean="0"/>
              <a:t>Konstruktcharakter</a:t>
            </a:r>
            <a:r>
              <a:rPr lang="de-DE" sz="1400" baseline="0" dirty="0" smtClean="0"/>
              <a:t> von Geschichte und damit auf die</a:t>
            </a:r>
          </a:p>
          <a:p>
            <a:pPr marL="342900" marR="0" indent="-342900" algn="l" defTabSz="914400" rtl="0" eaLnBrk="1" fontAlgn="auto" latinLnBrk="0" hangingPunct="1">
              <a:lnSpc>
                <a:spcPct val="100000"/>
              </a:lnSpc>
              <a:spcBef>
                <a:spcPts val="0"/>
              </a:spcBef>
              <a:spcAft>
                <a:spcPts val="0"/>
              </a:spcAft>
              <a:buClrTx/>
              <a:buSzTx/>
              <a:buFont typeface="+mj-lt"/>
              <a:buAutoNum type="arabicPeriod" startAt="4"/>
              <a:tabLst/>
              <a:defRPr/>
            </a:pPr>
            <a:r>
              <a:rPr lang="de-DE" sz="1400" baseline="0" dirty="0" smtClean="0"/>
              <a:t>In einem letzten Schritt wird nochmals deutlich gemacht, dass Geschichte hilft, sich in der Gegenwart zu orientieren bzw. diese zu verstehen</a:t>
            </a:r>
          </a:p>
          <a:p>
            <a:pPr marL="342900" marR="0" indent="-342900" algn="l" defTabSz="914400" rtl="0" eaLnBrk="1" fontAlgn="auto" latinLnBrk="0" hangingPunct="1">
              <a:lnSpc>
                <a:spcPct val="100000"/>
              </a:lnSpc>
              <a:spcBef>
                <a:spcPts val="0"/>
              </a:spcBef>
              <a:spcAft>
                <a:spcPts val="0"/>
              </a:spcAft>
              <a:buClrTx/>
              <a:buSzTx/>
              <a:buFontTx/>
              <a:buAutoNum type="arabicPeriod" startAt="4"/>
              <a:tabLst/>
              <a:defRPr/>
            </a:pPr>
            <a:endParaRPr lang="de-DE" sz="1400" baseline="0" dirty="0" smtClean="0"/>
          </a:p>
          <a:p>
            <a:pPr marL="342900" marR="0" indent="-342900" algn="l" defTabSz="914400" rtl="0" eaLnBrk="1" fontAlgn="auto" latinLnBrk="0" hangingPunct="1">
              <a:lnSpc>
                <a:spcPct val="100000"/>
              </a:lnSpc>
              <a:spcBef>
                <a:spcPts val="0"/>
              </a:spcBef>
              <a:spcAft>
                <a:spcPts val="0"/>
              </a:spcAft>
              <a:buClrTx/>
              <a:buSzTx/>
              <a:buFontTx/>
              <a:buAutoNum type="arabicPeriod" startAt="4"/>
              <a:tabLst/>
              <a:defRPr/>
            </a:pPr>
            <a:endParaRPr lang="de-DE" sz="1400" dirty="0" smtClean="0"/>
          </a:p>
          <a:p>
            <a:endParaRPr lang="de-DE" sz="1400" dirty="0"/>
          </a:p>
        </p:txBody>
      </p:sp>
      <p:sp>
        <p:nvSpPr>
          <p:cNvPr id="4" name="Foliennummernplatzhalter 3"/>
          <p:cNvSpPr>
            <a:spLocks noGrp="1"/>
          </p:cNvSpPr>
          <p:nvPr>
            <p:ph type="sldNum" sz="quarter" idx="10"/>
          </p:nvPr>
        </p:nvSpPr>
        <p:spPr/>
        <p:txBody>
          <a:bodyPr/>
          <a:lstStyle/>
          <a:p>
            <a:fld id="{9A5FE994-420E-4D18-B34F-7A0053ABB7A1}" type="slidenum">
              <a:rPr lang="de-DE" smtClean="0"/>
              <a:t>13</a:t>
            </a:fld>
            <a:endParaRPr lang="de-DE"/>
          </a:p>
        </p:txBody>
      </p:sp>
    </p:spTree>
    <p:extLst>
      <p:ext uri="{BB962C8B-B14F-4D97-AF65-F5344CB8AC3E}">
        <p14:creationId xmlns:p14="http://schemas.microsoft.com/office/powerpoint/2010/main" val="286564920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5. Der fünfte Schritt bringt den Prozess</a:t>
            </a:r>
            <a:r>
              <a:rPr lang="de-DE" baseline="0" dirty="0" smtClean="0"/>
              <a:t> des historischen Denkens </a:t>
            </a:r>
            <a:r>
              <a:rPr lang="de-DE" baseline="0" smtClean="0"/>
              <a:t>durch weitere </a:t>
            </a:r>
            <a:r>
              <a:rPr lang="de-DE" baseline="0" dirty="0" smtClean="0"/>
              <a:t>Fragen erneut ins Rollen …</a:t>
            </a:r>
            <a:endParaRPr lang="de-DE" dirty="0"/>
          </a:p>
        </p:txBody>
      </p:sp>
      <p:sp>
        <p:nvSpPr>
          <p:cNvPr id="4" name="Foliennummernplatzhalter 3"/>
          <p:cNvSpPr>
            <a:spLocks noGrp="1"/>
          </p:cNvSpPr>
          <p:nvPr>
            <p:ph type="sldNum" sz="quarter" idx="10"/>
          </p:nvPr>
        </p:nvSpPr>
        <p:spPr/>
        <p:txBody>
          <a:bodyPr/>
          <a:lstStyle/>
          <a:p>
            <a:fld id="{9A5FE994-420E-4D18-B34F-7A0053ABB7A1}" type="slidenum">
              <a:rPr lang="de-DE" smtClean="0"/>
              <a:t>14</a:t>
            </a:fld>
            <a:endParaRPr lang="de-DE"/>
          </a:p>
        </p:txBody>
      </p:sp>
    </p:spTree>
    <p:extLst>
      <p:ext uri="{BB962C8B-B14F-4D97-AF65-F5344CB8AC3E}">
        <p14:creationId xmlns:p14="http://schemas.microsoft.com/office/powerpoint/2010/main" val="143180619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342900" marR="0" indent="-342900" algn="l" defTabSz="914400" rtl="0" eaLnBrk="1" fontAlgn="auto" latinLnBrk="0" hangingPunct="1">
              <a:lnSpc>
                <a:spcPct val="100000"/>
              </a:lnSpc>
              <a:spcBef>
                <a:spcPts val="0"/>
              </a:spcBef>
              <a:spcAft>
                <a:spcPts val="0"/>
              </a:spcAft>
              <a:buClrTx/>
              <a:buSzTx/>
              <a:buFontTx/>
              <a:buAutoNum type="arabicPeriod"/>
              <a:tabLst/>
              <a:defRPr/>
            </a:pPr>
            <a:r>
              <a:rPr lang="de-DE" sz="1400" baseline="0" dirty="0" smtClean="0"/>
              <a:t>Die Schülerinnen werden mit einer willkürlichen Sammlung von Gegenständen konfrontiert und stellen erste Hypothesen auf: Was ist passiert? Wie kommen die Dinge hierher? = Fragekompetenz, Hypothesenbildung</a:t>
            </a:r>
          </a:p>
          <a:p>
            <a:pPr marL="342900" marR="0" indent="-342900" algn="l" defTabSz="914400" rtl="0" eaLnBrk="1" fontAlgn="auto" latinLnBrk="0" hangingPunct="1">
              <a:lnSpc>
                <a:spcPct val="100000"/>
              </a:lnSpc>
              <a:spcBef>
                <a:spcPts val="0"/>
              </a:spcBef>
              <a:spcAft>
                <a:spcPts val="0"/>
              </a:spcAft>
              <a:buClrTx/>
              <a:buSzTx/>
              <a:buFontTx/>
              <a:buAutoNum type="arabicPeriod"/>
              <a:tabLst/>
              <a:defRPr/>
            </a:pPr>
            <a:r>
              <a:rPr lang="de-DE" sz="1400" baseline="0" dirty="0" smtClean="0"/>
              <a:t>Sie werden aufgefordert ohne Austausch untereinander eine plausible Erklärung für diese Hinterlassenschaften ausgerechnet in der Schule zu suchen = Dinge werden als „Quellen“ genutzt und „befragt“ = Methodenkompetenz</a:t>
            </a:r>
          </a:p>
          <a:p>
            <a:pPr marL="342900" marR="0" indent="-342900" algn="l" defTabSz="914400" rtl="0" eaLnBrk="1" fontAlgn="auto" latinLnBrk="0" hangingPunct="1">
              <a:lnSpc>
                <a:spcPct val="100000"/>
              </a:lnSpc>
              <a:spcBef>
                <a:spcPts val="0"/>
              </a:spcBef>
              <a:spcAft>
                <a:spcPts val="0"/>
              </a:spcAft>
              <a:buClrTx/>
              <a:buSzTx/>
              <a:buFontTx/>
              <a:buAutoNum type="arabicPeriod"/>
              <a:tabLst/>
              <a:defRPr/>
            </a:pPr>
            <a:r>
              <a:rPr lang="de-DE" sz="1400" baseline="0" dirty="0" smtClean="0"/>
              <a:t>Die Hypothesen und Recherchen werden zu einer eigenen Erzählung zusammengefasst du in Zusammenhänge gestellt bzw. ihre „Geschichte“ rekonstruiert = Reflexionskompetenz</a:t>
            </a:r>
          </a:p>
          <a:p>
            <a:pPr marL="0" marR="0" indent="0" algn="l" defTabSz="914400" rtl="0" eaLnBrk="1" fontAlgn="auto" latinLnBrk="0" hangingPunct="1">
              <a:lnSpc>
                <a:spcPct val="100000"/>
              </a:lnSpc>
              <a:spcBef>
                <a:spcPts val="0"/>
              </a:spcBef>
              <a:spcAft>
                <a:spcPts val="0"/>
              </a:spcAft>
              <a:buClrTx/>
              <a:buSzTx/>
              <a:buFontTx/>
              <a:buNone/>
              <a:tabLst/>
              <a:defRPr/>
            </a:pPr>
            <a:r>
              <a:rPr lang="de-DE" sz="1400" baseline="0" dirty="0" smtClean="0"/>
              <a:t>       Hierbei ist auf den </a:t>
            </a:r>
            <a:r>
              <a:rPr lang="de-DE" sz="1400" baseline="0" dirty="0" err="1" smtClean="0"/>
              <a:t>Konstruktcharakter</a:t>
            </a:r>
            <a:r>
              <a:rPr lang="de-DE" sz="1400" baseline="0" dirty="0" smtClean="0"/>
              <a:t> von Geschichte und damit auf die</a:t>
            </a:r>
          </a:p>
          <a:p>
            <a:pPr marL="342900" marR="0" indent="-342900" algn="l" defTabSz="914400" rtl="0" eaLnBrk="1" fontAlgn="auto" latinLnBrk="0" hangingPunct="1">
              <a:lnSpc>
                <a:spcPct val="100000"/>
              </a:lnSpc>
              <a:spcBef>
                <a:spcPts val="0"/>
              </a:spcBef>
              <a:spcAft>
                <a:spcPts val="0"/>
              </a:spcAft>
              <a:buClrTx/>
              <a:buSzTx/>
              <a:buFont typeface="+mj-lt"/>
              <a:buAutoNum type="arabicPeriod" startAt="4"/>
              <a:tabLst/>
              <a:defRPr/>
            </a:pPr>
            <a:r>
              <a:rPr lang="de-DE" sz="1400" baseline="0" dirty="0" smtClean="0"/>
              <a:t>In einem letzten Schritt wird nochmals deutlich gemacht, dass Geschichte hilft, sich in der Gegenwart zu orientieren bzw. diese zu verstehen</a:t>
            </a:r>
          </a:p>
          <a:p>
            <a:pPr marL="342900" marR="0" indent="-342900" algn="l" defTabSz="914400" rtl="0" eaLnBrk="1" fontAlgn="auto" latinLnBrk="0" hangingPunct="1">
              <a:lnSpc>
                <a:spcPct val="100000"/>
              </a:lnSpc>
              <a:spcBef>
                <a:spcPts val="0"/>
              </a:spcBef>
              <a:spcAft>
                <a:spcPts val="0"/>
              </a:spcAft>
              <a:buClrTx/>
              <a:buSzTx/>
              <a:buFontTx/>
              <a:buAutoNum type="arabicPeriod" startAt="4"/>
              <a:tabLst/>
              <a:defRPr/>
            </a:pPr>
            <a:endParaRPr lang="de-DE" sz="1400" baseline="0" dirty="0" smtClean="0"/>
          </a:p>
          <a:p>
            <a:pPr marL="342900" marR="0" indent="-342900" algn="l" defTabSz="914400" rtl="0" eaLnBrk="1" fontAlgn="auto" latinLnBrk="0" hangingPunct="1">
              <a:lnSpc>
                <a:spcPct val="100000"/>
              </a:lnSpc>
              <a:spcBef>
                <a:spcPts val="0"/>
              </a:spcBef>
              <a:spcAft>
                <a:spcPts val="0"/>
              </a:spcAft>
              <a:buClrTx/>
              <a:buSzTx/>
              <a:buFontTx/>
              <a:buAutoNum type="arabicPeriod" startAt="4"/>
              <a:tabLst/>
              <a:defRPr/>
            </a:pPr>
            <a:endParaRPr lang="de-DE" sz="1400" dirty="0" smtClean="0"/>
          </a:p>
          <a:p>
            <a:endParaRPr lang="de-DE" sz="1400" dirty="0"/>
          </a:p>
        </p:txBody>
      </p:sp>
      <p:sp>
        <p:nvSpPr>
          <p:cNvPr id="4" name="Foliennummernplatzhalter 3"/>
          <p:cNvSpPr>
            <a:spLocks noGrp="1"/>
          </p:cNvSpPr>
          <p:nvPr>
            <p:ph type="sldNum" sz="quarter" idx="10"/>
          </p:nvPr>
        </p:nvSpPr>
        <p:spPr/>
        <p:txBody>
          <a:bodyPr/>
          <a:lstStyle/>
          <a:p>
            <a:fld id="{9A5FE994-420E-4D18-B34F-7A0053ABB7A1}" type="slidenum">
              <a:rPr lang="de-DE" smtClean="0"/>
              <a:t>16</a:t>
            </a:fld>
            <a:endParaRPr lang="de-DE"/>
          </a:p>
        </p:txBody>
      </p:sp>
    </p:spTree>
    <p:extLst>
      <p:ext uri="{BB962C8B-B14F-4D97-AF65-F5344CB8AC3E}">
        <p14:creationId xmlns:p14="http://schemas.microsoft.com/office/powerpoint/2010/main" val="286564920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5. Der fünfte Schritt bringt den Prozess</a:t>
            </a:r>
            <a:r>
              <a:rPr lang="de-DE" baseline="0" dirty="0" smtClean="0"/>
              <a:t> des historischen Denkens durch weitere Fragen erneut ins Rollen …</a:t>
            </a:r>
            <a:endParaRPr lang="de-DE" dirty="0"/>
          </a:p>
        </p:txBody>
      </p:sp>
      <p:sp>
        <p:nvSpPr>
          <p:cNvPr id="4" name="Foliennummernplatzhalter 3"/>
          <p:cNvSpPr>
            <a:spLocks noGrp="1"/>
          </p:cNvSpPr>
          <p:nvPr>
            <p:ph type="sldNum" sz="quarter" idx="10"/>
          </p:nvPr>
        </p:nvSpPr>
        <p:spPr/>
        <p:txBody>
          <a:bodyPr/>
          <a:lstStyle/>
          <a:p>
            <a:fld id="{9A5FE994-420E-4D18-B34F-7A0053ABB7A1}" type="slidenum">
              <a:rPr lang="de-DE" smtClean="0"/>
              <a:t>17</a:t>
            </a:fld>
            <a:endParaRPr lang="de-DE"/>
          </a:p>
        </p:txBody>
      </p:sp>
    </p:spTree>
    <p:extLst>
      <p:ext uri="{BB962C8B-B14F-4D97-AF65-F5344CB8AC3E}">
        <p14:creationId xmlns:p14="http://schemas.microsoft.com/office/powerpoint/2010/main" val="143180619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5. Der fünfte Schritt bringt den Prozess</a:t>
            </a:r>
            <a:r>
              <a:rPr lang="de-DE" baseline="0" dirty="0" smtClean="0"/>
              <a:t> des historischen Denkens durch weitere Fragen erneut ins Rollen …</a:t>
            </a:r>
            <a:endParaRPr lang="de-DE" dirty="0"/>
          </a:p>
        </p:txBody>
      </p:sp>
      <p:sp>
        <p:nvSpPr>
          <p:cNvPr id="4" name="Foliennummernplatzhalter 3"/>
          <p:cNvSpPr>
            <a:spLocks noGrp="1"/>
          </p:cNvSpPr>
          <p:nvPr>
            <p:ph type="sldNum" sz="quarter" idx="10"/>
          </p:nvPr>
        </p:nvSpPr>
        <p:spPr/>
        <p:txBody>
          <a:bodyPr/>
          <a:lstStyle/>
          <a:p>
            <a:fld id="{9A5FE994-420E-4D18-B34F-7A0053ABB7A1}" type="slidenum">
              <a:rPr lang="de-DE" smtClean="0"/>
              <a:t>18</a:t>
            </a:fld>
            <a:endParaRPr lang="de-DE"/>
          </a:p>
        </p:txBody>
      </p:sp>
    </p:spTree>
    <p:extLst>
      <p:ext uri="{BB962C8B-B14F-4D97-AF65-F5344CB8AC3E}">
        <p14:creationId xmlns:p14="http://schemas.microsoft.com/office/powerpoint/2010/main" val="143180619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Anonymes Beispiel „Buchquittung“</a:t>
            </a:r>
          </a:p>
          <a:p>
            <a:r>
              <a:rPr lang="de-DE" dirty="0" smtClean="0"/>
              <a:t>Gleiches möglich für alle anderen Gegenstände</a:t>
            </a:r>
            <a:endParaRPr lang="de-DE" dirty="0"/>
          </a:p>
        </p:txBody>
      </p:sp>
      <p:sp>
        <p:nvSpPr>
          <p:cNvPr id="4" name="Foliennummernplatzhalter 3"/>
          <p:cNvSpPr>
            <a:spLocks noGrp="1"/>
          </p:cNvSpPr>
          <p:nvPr>
            <p:ph type="sldNum" sz="quarter" idx="10"/>
          </p:nvPr>
        </p:nvSpPr>
        <p:spPr/>
        <p:txBody>
          <a:bodyPr/>
          <a:lstStyle/>
          <a:p>
            <a:fld id="{9A5FE994-420E-4D18-B34F-7A0053ABB7A1}" type="slidenum">
              <a:rPr lang="de-DE" smtClean="0"/>
              <a:t>19</a:t>
            </a:fld>
            <a:endParaRPr lang="de-DE"/>
          </a:p>
        </p:txBody>
      </p:sp>
    </p:spTree>
    <p:extLst>
      <p:ext uri="{BB962C8B-B14F-4D97-AF65-F5344CB8AC3E}">
        <p14:creationId xmlns:p14="http://schemas.microsoft.com/office/powerpoint/2010/main" val="298082476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09601"/>
            <a:ext cx="7772400" cy="4267200"/>
          </a:xfrm>
        </p:spPr>
        <p:txBody>
          <a:bodyPr anchor="b">
            <a:noAutofit/>
          </a:bodyPr>
          <a:lstStyle>
            <a:lvl1pPr>
              <a:lnSpc>
                <a:spcPct val="100000"/>
              </a:lnSpc>
              <a:defRPr sz="8000"/>
            </a:lvl1pPr>
          </a:lstStyle>
          <a:p>
            <a:r>
              <a:rPr lang="de-DE" smtClean="0"/>
              <a:t>Titelmasterformat durch Klicken bearbeiten</a:t>
            </a:r>
            <a:endParaRPr lang="en-US" dirty="0"/>
          </a:p>
        </p:txBody>
      </p:sp>
      <p:sp>
        <p:nvSpPr>
          <p:cNvPr id="3" name="Subtitle 2"/>
          <p:cNvSpPr>
            <a:spLocks noGrp="1"/>
          </p:cNvSpPr>
          <p:nvPr>
            <p:ph type="subTitle" idx="1"/>
          </p:nvPr>
        </p:nvSpPr>
        <p:spPr>
          <a:xfrm>
            <a:off x="1371600" y="4953000"/>
            <a:ext cx="6400800" cy="1219200"/>
          </a:xfrm>
        </p:spPr>
        <p:txBody>
          <a:bodyPr>
            <a:normAutofit/>
          </a:bodyPr>
          <a:lstStyle>
            <a:lvl1pPr marL="0" indent="0" algn="ctr">
              <a:buNone/>
              <a:defRPr sz="2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smtClean="0"/>
              <a:t>Formatvorlage des Untertitelmasters durch Klicken bearbeiten</a:t>
            </a:r>
            <a:endParaRPr lang="en-US" dirty="0"/>
          </a:p>
        </p:txBody>
      </p:sp>
      <p:sp>
        <p:nvSpPr>
          <p:cNvPr id="7" name="Date Placeholder 6"/>
          <p:cNvSpPr>
            <a:spLocks noGrp="1"/>
          </p:cNvSpPr>
          <p:nvPr>
            <p:ph type="dt" sz="half" idx="10"/>
          </p:nvPr>
        </p:nvSpPr>
        <p:spPr/>
        <p:txBody>
          <a:bodyPr/>
          <a:lstStyle/>
          <a:p>
            <a:fld id="{1BA50D42-C9CD-4801-B293-61D1F53EC57E}" type="datetimeFigureOut">
              <a:rPr lang="de-DE" smtClean="0"/>
              <a:t>03.07.2015</a:t>
            </a:fld>
            <a:endParaRPr lang="de-DE"/>
          </a:p>
        </p:txBody>
      </p:sp>
      <p:sp>
        <p:nvSpPr>
          <p:cNvPr id="8" name="Slide Number Placeholder 7"/>
          <p:cNvSpPr>
            <a:spLocks noGrp="1"/>
          </p:cNvSpPr>
          <p:nvPr>
            <p:ph type="sldNum" sz="quarter" idx="11"/>
          </p:nvPr>
        </p:nvSpPr>
        <p:spPr/>
        <p:txBody>
          <a:bodyPr/>
          <a:lstStyle/>
          <a:p>
            <a:fld id="{6C6AE60A-B69C-4790-82F7-3882EDF23186}" type="slidenum">
              <a:rPr lang="de-DE" smtClean="0"/>
              <a:t>‹Nr.›</a:t>
            </a:fld>
            <a:endParaRPr lang="de-DE"/>
          </a:p>
        </p:txBody>
      </p:sp>
      <p:sp>
        <p:nvSpPr>
          <p:cNvPr id="9" name="Footer Placeholder 8"/>
          <p:cNvSpPr>
            <a:spLocks noGrp="1"/>
          </p:cNvSpPr>
          <p:nvPr>
            <p:ph type="ftr" sz="quarter" idx="12"/>
          </p:nvPr>
        </p:nvSpPr>
        <p:spPr/>
        <p:txBody>
          <a:bodyPr/>
          <a:lstStyle/>
          <a:p>
            <a:endParaRPr lang="de-D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smtClean="0"/>
              <a:t>Titelmasterformat durch Klicken bearbeiten</a:t>
            </a:r>
            <a:endParaRPr lang="en-US" dirty="0"/>
          </a:p>
        </p:txBody>
      </p:sp>
      <p:sp>
        <p:nvSpPr>
          <p:cNvPr id="3" name="Vertical Text Placeholder 2"/>
          <p:cNvSpPr>
            <a:spLocks noGrp="1"/>
          </p:cNvSpPr>
          <p:nvPr>
            <p:ph type="body" orient="vert" idx="1"/>
          </p:nvPr>
        </p:nvSpPr>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a:p>
        </p:txBody>
      </p:sp>
      <p:sp>
        <p:nvSpPr>
          <p:cNvPr id="4" name="Date Placeholder 3"/>
          <p:cNvSpPr>
            <a:spLocks noGrp="1"/>
          </p:cNvSpPr>
          <p:nvPr>
            <p:ph type="dt" sz="half" idx="10"/>
          </p:nvPr>
        </p:nvSpPr>
        <p:spPr/>
        <p:txBody>
          <a:bodyPr/>
          <a:lstStyle/>
          <a:p>
            <a:fld id="{1BA50D42-C9CD-4801-B293-61D1F53EC57E}" type="datetimeFigureOut">
              <a:rPr lang="de-DE" smtClean="0"/>
              <a:t>03.07.2015</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6C6AE60A-B69C-4790-82F7-3882EDF23186}" type="slidenum">
              <a:rPr lang="de-DE" smtClean="0"/>
              <a:t>‹Nr.›</a:t>
            </a:fld>
            <a:endParaRPr lang="de-D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de-DE" smtClean="0"/>
              <a:t>Titelmasterformat durch Klicken bearbeiten</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a:p>
        </p:txBody>
      </p:sp>
      <p:sp>
        <p:nvSpPr>
          <p:cNvPr id="4" name="Date Placeholder 3"/>
          <p:cNvSpPr>
            <a:spLocks noGrp="1"/>
          </p:cNvSpPr>
          <p:nvPr>
            <p:ph type="dt" sz="half" idx="10"/>
          </p:nvPr>
        </p:nvSpPr>
        <p:spPr/>
        <p:txBody>
          <a:bodyPr/>
          <a:lstStyle/>
          <a:p>
            <a:fld id="{1BA50D42-C9CD-4801-B293-61D1F53EC57E}" type="datetimeFigureOut">
              <a:rPr lang="de-DE" smtClean="0"/>
              <a:t>03.07.2015</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6C6AE60A-B69C-4790-82F7-3882EDF23186}" type="slidenum">
              <a:rPr lang="de-DE" smtClean="0"/>
              <a:t>‹Nr.›</a:t>
            </a:fld>
            <a:endParaRPr lang="de-D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smtClean="0"/>
              <a:t>Titelmasterformat durch Klicken bearbeiten</a:t>
            </a:r>
            <a:endParaRPr lang="en-US" dirty="0"/>
          </a:p>
        </p:txBody>
      </p:sp>
      <p:sp>
        <p:nvSpPr>
          <p:cNvPr id="3" name="Content Placeholder 2"/>
          <p:cNvSpPr>
            <a:spLocks noGrp="1"/>
          </p:cNvSpPr>
          <p:nvPr>
            <p:ph idx="1"/>
          </p:nvPr>
        </p:nvSpPr>
        <p:spPr/>
        <p:txBody>
          <a:bodyPr/>
          <a:lstStyle>
            <a:lvl5pPr>
              <a:defRPr/>
            </a:lvl5pPr>
            <a:lvl6pPr>
              <a:defRPr/>
            </a:lvl6pPr>
            <a:lvl7pPr>
              <a:defRPr/>
            </a:lvl7pPr>
            <a:lvl8pPr>
              <a:defRPr/>
            </a:lvl8pPr>
            <a:lvl9pPr>
              <a:buFont typeface="Arial" pitchFamily="34" charset="0"/>
              <a:buChar char="•"/>
              <a:defRPr/>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smtClean="0"/>
          </a:p>
        </p:txBody>
      </p:sp>
      <p:sp>
        <p:nvSpPr>
          <p:cNvPr id="4" name="Date Placeholder 3"/>
          <p:cNvSpPr>
            <a:spLocks noGrp="1"/>
          </p:cNvSpPr>
          <p:nvPr>
            <p:ph type="dt" sz="half" idx="10"/>
          </p:nvPr>
        </p:nvSpPr>
        <p:spPr/>
        <p:txBody>
          <a:bodyPr/>
          <a:lstStyle/>
          <a:p>
            <a:fld id="{1BA50D42-C9CD-4801-B293-61D1F53EC57E}" type="datetimeFigureOut">
              <a:rPr lang="de-DE" smtClean="0"/>
              <a:t>03.07.2015</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6C6AE60A-B69C-4790-82F7-3882EDF23186}" type="slidenum">
              <a:rPr lang="de-DE" smtClean="0"/>
              <a:t>‹Nr.›</a:t>
            </a:fld>
            <a:endParaRPr lang="de-D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le 1"/>
          <p:cNvSpPr>
            <a:spLocks noGrp="1"/>
          </p:cNvSpPr>
          <p:nvPr>
            <p:ph type="title"/>
          </p:nvPr>
        </p:nvSpPr>
        <p:spPr>
          <a:xfrm>
            <a:off x="722313" y="1371600"/>
            <a:ext cx="7772400" cy="2505075"/>
          </a:xfrm>
        </p:spPr>
        <p:txBody>
          <a:bodyPr anchor="b"/>
          <a:lstStyle>
            <a:lvl1pPr algn="ctr" defTabSz="914400" rtl="0" eaLnBrk="1" latinLnBrk="0" hangingPunct="1">
              <a:lnSpc>
                <a:spcPct val="100000"/>
              </a:lnSpc>
              <a:spcBef>
                <a:spcPct val="0"/>
              </a:spcBef>
              <a:buNone/>
              <a:defRPr lang="en-US" sz="4800" kern="1200" dirty="0" smtClean="0">
                <a:solidFill>
                  <a:schemeClr val="tx2"/>
                </a:solidFill>
                <a:effectLst>
                  <a:outerShdw blurRad="63500" dist="38100" dir="5400000" algn="t" rotWithShape="0">
                    <a:prstClr val="black">
                      <a:alpha val="25000"/>
                    </a:prstClr>
                  </a:outerShdw>
                </a:effectLst>
                <a:latin typeface="+mn-lt"/>
                <a:ea typeface="+mj-ea"/>
                <a:cs typeface="+mj-cs"/>
              </a:defRPr>
            </a:lvl1pPr>
          </a:lstStyle>
          <a:p>
            <a:r>
              <a:rPr lang="de-DE" smtClean="0"/>
              <a:t>Titelmasterformat durch Klicken bearbeiten</a:t>
            </a:r>
            <a:endParaRPr lang="en-US" dirty="0"/>
          </a:p>
        </p:txBody>
      </p:sp>
      <p:sp>
        <p:nvSpPr>
          <p:cNvPr id="3" name="Text Placeholder 2"/>
          <p:cNvSpPr>
            <a:spLocks noGrp="1"/>
          </p:cNvSpPr>
          <p:nvPr>
            <p:ph type="body" idx="1"/>
          </p:nvPr>
        </p:nvSpPr>
        <p:spPr>
          <a:xfrm>
            <a:off x="722313" y="4068763"/>
            <a:ext cx="7772400" cy="1131887"/>
          </a:xfrm>
        </p:spPr>
        <p:txBody>
          <a:bodyPr anchor="t"/>
          <a:lstStyle>
            <a:lvl1pPr marL="0" indent="0" algn="ctr">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smtClean="0"/>
              <a:t>Textmasterformat bearbeiten</a:t>
            </a:r>
          </a:p>
        </p:txBody>
      </p:sp>
      <p:sp>
        <p:nvSpPr>
          <p:cNvPr id="4" name="Date Placeholder 3"/>
          <p:cNvSpPr>
            <a:spLocks noGrp="1"/>
          </p:cNvSpPr>
          <p:nvPr>
            <p:ph type="dt" sz="half" idx="10"/>
          </p:nvPr>
        </p:nvSpPr>
        <p:spPr/>
        <p:txBody>
          <a:bodyPr/>
          <a:lstStyle/>
          <a:p>
            <a:fld id="{1BA50D42-C9CD-4801-B293-61D1F53EC57E}" type="datetimeFigureOut">
              <a:rPr lang="de-DE" smtClean="0"/>
              <a:t>03.07.2015</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6C6AE60A-B69C-4790-82F7-3882EDF23186}" type="slidenum">
              <a:rPr lang="de-DE" smtClean="0"/>
              <a:t>‹Nr.›</a:t>
            </a:fld>
            <a:endParaRPr lang="de-DE"/>
          </a:p>
        </p:txBody>
      </p:sp>
      <p:sp>
        <p:nvSpPr>
          <p:cNvPr id="7" name="Oval 6"/>
          <p:cNvSpPr/>
          <p:nvPr/>
        </p:nvSpPr>
        <p:spPr>
          <a:xfrm>
            <a:off x="4495800"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4695825"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4296728"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smtClean="0"/>
              <a:t>Titelmasterformat durch Klicken bearbeiten</a:t>
            </a:r>
            <a:endParaRPr lang="en-US"/>
          </a:p>
        </p:txBody>
      </p:sp>
      <p:sp>
        <p:nvSpPr>
          <p:cNvPr id="4" name="Content Placeholder 3"/>
          <p:cNvSpPr>
            <a:spLocks noGrp="1"/>
          </p:cNvSpPr>
          <p:nvPr>
            <p:ph sz="half" idx="2"/>
          </p:nvPr>
        </p:nvSpPr>
        <p:spPr>
          <a:xfrm>
            <a:off x="4648200" y="1600200"/>
            <a:ext cx="4038600" cy="4525963"/>
          </a:xfrm>
        </p:spPr>
        <p:txBody>
          <a:bodyPr/>
          <a:lstStyle>
            <a:lvl1pPr>
              <a:defRPr sz="24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smtClean="0"/>
          </a:p>
        </p:txBody>
      </p:sp>
      <p:sp>
        <p:nvSpPr>
          <p:cNvPr id="5" name="Date Placeholder 4"/>
          <p:cNvSpPr>
            <a:spLocks noGrp="1"/>
          </p:cNvSpPr>
          <p:nvPr>
            <p:ph type="dt" sz="half" idx="10"/>
          </p:nvPr>
        </p:nvSpPr>
        <p:spPr/>
        <p:txBody>
          <a:bodyPr/>
          <a:lstStyle/>
          <a:p>
            <a:fld id="{1BA50D42-C9CD-4801-B293-61D1F53EC57E}" type="datetimeFigureOut">
              <a:rPr lang="de-DE" smtClean="0"/>
              <a:t>03.07.2015</a:t>
            </a:fld>
            <a:endParaRPr lang="de-DE"/>
          </a:p>
        </p:txBody>
      </p:sp>
      <p:sp>
        <p:nvSpPr>
          <p:cNvPr id="6" name="Footer Placeholder 5"/>
          <p:cNvSpPr>
            <a:spLocks noGrp="1"/>
          </p:cNvSpPr>
          <p:nvPr>
            <p:ph type="ftr" sz="quarter" idx="11"/>
          </p:nvPr>
        </p:nvSpPr>
        <p:spPr/>
        <p:txBody>
          <a:bodyPr/>
          <a:lstStyle/>
          <a:p>
            <a:endParaRPr lang="de-DE"/>
          </a:p>
        </p:txBody>
      </p:sp>
      <p:sp>
        <p:nvSpPr>
          <p:cNvPr id="7" name="Slide Number Placeholder 6"/>
          <p:cNvSpPr>
            <a:spLocks noGrp="1"/>
          </p:cNvSpPr>
          <p:nvPr>
            <p:ph type="sldNum" sz="quarter" idx="12"/>
          </p:nvPr>
        </p:nvSpPr>
        <p:spPr/>
        <p:txBody>
          <a:bodyPr/>
          <a:lstStyle/>
          <a:p>
            <a:fld id="{6C6AE60A-B69C-4790-82F7-3882EDF23186}" type="slidenum">
              <a:rPr lang="de-DE" smtClean="0"/>
              <a:t>‹Nr.›</a:t>
            </a:fld>
            <a:endParaRPr lang="de-DE"/>
          </a:p>
        </p:txBody>
      </p:sp>
      <p:sp>
        <p:nvSpPr>
          <p:cNvPr id="9" name="Content Placeholder 8"/>
          <p:cNvSpPr>
            <a:spLocks noGrp="1"/>
          </p:cNvSpPr>
          <p:nvPr>
            <p:ph sz="quarter" idx="13"/>
          </p:nvPr>
        </p:nvSpPr>
        <p:spPr>
          <a:xfrm>
            <a:off x="365760" y="1600200"/>
            <a:ext cx="4041648" cy="4526280"/>
          </a:xfr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de-DE" smtClean="0"/>
              <a:t>Titelmasterformat durch Klicken bearbeiten</a:t>
            </a:r>
            <a:endParaRPr lang="en-US"/>
          </a:p>
        </p:txBody>
      </p:sp>
      <p:sp>
        <p:nvSpPr>
          <p:cNvPr id="3" name="Text Placeholder 2"/>
          <p:cNvSpPr>
            <a:spLocks noGrp="1"/>
          </p:cNvSpPr>
          <p:nvPr>
            <p:ph type="body" idx="1"/>
          </p:nvPr>
        </p:nvSpPr>
        <p:spPr>
          <a:xfrm>
            <a:off x="457200" y="1600200"/>
            <a:ext cx="4040188"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5" name="Text Placeholder 4"/>
          <p:cNvSpPr>
            <a:spLocks noGrp="1"/>
          </p:cNvSpPr>
          <p:nvPr>
            <p:ph type="body" sz="quarter" idx="3"/>
          </p:nvPr>
        </p:nvSpPr>
        <p:spPr>
          <a:xfrm>
            <a:off x="4648200" y="1600200"/>
            <a:ext cx="4041775"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7" name="Date Placeholder 6"/>
          <p:cNvSpPr>
            <a:spLocks noGrp="1"/>
          </p:cNvSpPr>
          <p:nvPr>
            <p:ph type="dt" sz="half" idx="10"/>
          </p:nvPr>
        </p:nvSpPr>
        <p:spPr/>
        <p:txBody>
          <a:bodyPr/>
          <a:lstStyle/>
          <a:p>
            <a:fld id="{1BA50D42-C9CD-4801-B293-61D1F53EC57E}" type="datetimeFigureOut">
              <a:rPr lang="de-DE" smtClean="0"/>
              <a:t>03.07.2015</a:t>
            </a:fld>
            <a:endParaRPr lang="de-DE"/>
          </a:p>
        </p:txBody>
      </p:sp>
      <p:sp>
        <p:nvSpPr>
          <p:cNvPr id="8" name="Footer Placeholder 7"/>
          <p:cNvSpPr>
            <a:spLocks noGrp="1"/>
          </p:cNvSpPr>
          <p:nvPr>
            <p:ph type="ftr" sz="quarter" idx="11"/>
          </p:nvPr>
        </p:nvSpPr>
        <p:spPr/>
        <p:txBody>
          <a:bodyPr/>
          <a:lstStyle/>
          <a:p>
            <a:endParaRPr lang="de-DE"/>
          </a:p>
        </p:txBody>
      </p:sp>
      <p:sp>
        <p:nvSpPr>
          <p:cNvPr id="9" name="Slide Number Placeholder 8"/>
          <p:cNvSpPr>
            <a:spLocks noGrp="1"/>
          </p:cNvSpPr>
          <p:nvPr>
            <p:ph type="sldNum" sz="quarter" idx="12"/>
          </p:nvPr>
        </p:nvSpPr>
        <p:spPr/>
        <p:txBody>
          <a:bodyPr/>
          <a:lstStyle/>
          <a:p>
            <a:fld id="{6C6AE60A-B69C-4790-82F7-3882EDF23186}" type="slidenum">
              <a:rPr lang="de-DE" smtClean="0"/>
              <a:t>‹Nr.›</a:t>
            </a:fld>
            <a:endParaRPr lang="de-DE"/>
          </a:p>
        </p:txBody>
      </p:sp>
      <p:sp>
        <p:nvSpPr>
          <p:cNvPr id="11" name="Content Placeholder 10"/>
          <p:cNvSpPr>
            <a:spLocks noGrp="1"/>
          </p:cNvSpPr>
          <p:nvPr>
            <p:ph sz="quarter" idx="13"/>
          </p:nvPr>
        </p:nvSpPr>
        <p:spPr>
          <a:xfrm>
            <a:off x="457200" y="2212848"/>
            <a:ext cx="4041648" cy="3913632"/>
          </a:xfr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a:p>
        </p:txBody>
      </p:sp>
      <p:sp>
        <p:nvSpPr>
          <p:cNvPr id="13" name="Content Placeholder 12"/>
          <p:cNvSpPr>
            <a:spLocks noGrp="1"/>
          </p:cNvSpPr>
          <p:nvPr>
            <p:ph sz="quarter" idx="14"/>
          </p:nvPr>
        </p:nvSpPr>
        <p:spPr>
          <a:xfrm>
            <a:off x="4672584" y="2212848"/>
            <a:ext cx="4041648" cy="3913187"/>
          </a:xfr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smtClean="0"/>
              <a:t>Titelmasterformat durch Klicken bearbeiten</a:t>
            </a:r>
            <a:endParaRPr lang="en-US" dirty="0"/>
          </a:p>
        </p:txBody>
      </p:sp>
      <p:sp>
        <p:nvSpPr>
          <p:cNvPr id="3" name="Date Placeholder 2"/>
          <p:cNvSpPr>
            <a:spLocks noGrp="1"/>
          </p:cNvSpPr>
          <p:nvPr>
            <p:ph type="dt" sz="half" idx="10"/>
          </p:nvPr>
        </p:nvSpPr>
        <p:spPr/>
        <p:txBody>
          <a:bodyPr/>
          <a:lstStyle/>
          <a:p>
            <a:fld id="{1BA50D42-C9CD-4801-B293-61D1F53EC57E}" type="datetimeFigureOut">
              <a:rPr lang="de-DE" smtClean="0"/>
              <a:t>03.07.2015</a:t>
            </a:fld>
            <a:endParaRPr lang="de-DE"/>
          </a:p>
        </p:txBody>
      </p:sp>
      <p:sp>
        <p:nvSpPr>
          <p:cNvPr id="4" name="Footer Placeholder 3"/>
          <p:cNvSpPr>
            <a:spLocks noGrp="1"/>
          </p:cNvSpPr>
          <p:nvPr>
            <p:ph type="ftr" sz="quarter" idx="11"/>
          </p:nvPr>
        </p:nvSpPr>
        <p:spPr/>
        <p:txBody>
          <a:bodyPr/>
          <a:lstStyle/>
          <a:p>
            <a:endParaRPr lang="de-DE"/>
          </a:p>
        </p:txBody>
      </p:sp>
      <p:sp>
        <p:nvSpPr>
          <p:cNvPr id="5" name="Slide Number Placeholder 4"/>
          <p:cNvSpPr>
            <a:spLocks noGrp="1"/>
          </p:cNvSpPr>
          <p:nvPr>
            <p:ph type="sldNum" sz="quarter" idx="12"/>
          </p:nvPr>
        </p:nvSpPr>
        <p:spPr/>
        <p:txBody>
          <a:bodyPr/>
          <a:lstStyle/>
          <a:p>
            <a:fld id="{6C6AE60A-B69C-4790-82F7-3882EDF23186}" type="slidenum">
              <a:rPr lang="de-DE" smtClean="0"/>
              <a:t>‹Nr.›</a:t>
            </a:fld>
            <a:endParaRPr lang="de-D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BA50D42-C9CD-4801-B293-61D1F53EC57E}" type="datetimeFigureOut">
              <a:rPr lang="de-DE" smtClean="0"/>
              <a:t>03.07.2015</a:t>
            </a:fld>
            <a:endParaRPr lang="de-DE"/>
          </a:p>
        </p:txBody>
      </p:sp>
      <p:sp>
        <p:nvSpPr>
          <p:cNvPr id="3" name="Footer Placeholder 2"/>
          <p:cNvSpPr>
            <a:spLocks noGrp="1"/>
          </p:cNvSpPr>
          <p:nvPr>
            <p:ph type="ftr" sz="quarter" idx="11"/>
          </p:nvPr>
        </p:nvSpPr>
        <p:spPr/>
        <p:txBody>
          <a:bodyPr/>
          <a:lstStyle/>
          <a:p>
            <a:endParaRPr lang="de-DE"/>
          </a:p>
        </p:txBody>
      </p:sp>
      <p:sp>
        <p:nvSpPr>
          <p:cNvPr id="4" name="Slide Number Placeholder 3"/>
          <p:cNvSpPr>
            <a:spLocks noGrp="1"/>
          </p:cNvSpPr>
          <p:nvPr>
            <p:ph type="sldNum" sz="quarter" idx="12"/>
          </p:nvPr>
        </p:nvSpPr>
        <p:spPr/>
        <p:txBody>
          <a:bodyPr/>
          <a:lstStyle/>
          <a:p>
            <a:fld id="{6C6AE60A-B69C-4790-82F7-3882EDF23186}" type="slidenum">
              <a:rPr lang="de-DE" smtClean="0"/>
              <a:t>‹Nr.›</a:t>
            </a:fld>
            <a:endParaRPr lang="de-D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le 1"/>
          <p:cNvSpPr>
            <a:spLocks noGrp="1"/>
          </p:cNvSpPr>
          <p:nvPr>
            <p:ph type="title"/>
          </p:nvPr>
        </p:nvSpPr>
        <p:spPr>
          <a:xfrm>
            <a:off x="5907087" y="266700"/>
            <a:ext cx="3008313" cy="2095500"/>
          </a:xfrm>
        </p:spPr>
        <p:txBody>
          <a:bodyPr anchor="b"/>
          <a:lstStyle>
            <a:lvl1pPr algn="ctr">
              <a:lnSpc>
                <a:spcPct val="100000"/>
              </a:lnSpc>
              <a:defRPr sz="2800" b="0">
                <a:effectLst>
                  <a:outerShdw blurRad="50800" dist="25400" dir="5400000" algn="t" rotWithShape="0">
                    <a:prstClr val="black">
                      <a:alpha val="25000"/>
                    </a:prstClr>
                  </a:outerShdw>
                </a:effectLst>
              </a:defRPr>
            </a:lvl1pPr>
          </a:lstStyle>
          <a:p>
            <a:r>
              <a:rPr lang="de-DE" smtClean="0"/>
              <a:t>Titelmasterformat durch Klicken bearbeiten</a:t>
            </a:r>
            <a:endParaRPr lang="en-US" dirty="0"/>
          </a:p>
        </p:txBody>
      </p:sp>
      <p:sp>
        <p:nvSpPr>
          <p:cNvPr id="3" name="Content Placeholder 2"/>
          <p:cNvSpPr>
            <a:spLocks noGrp="1"/>
          </p:cNvSpPr>
          <p:nvPr>
            <p:ph idx="1"/>
          </p:nvPr>
        </p:nvSpPr>
        <p:spPr>
          <a:xfrm>
            <a:off x="719137" y="273050"/>
            <a:ext cx="4995863"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a:p>
        </p:txBody>
      </p:sp>
      <p:sp>
        <p:nvSpPr>
          <p:cNvPr id="4" name="Text Placeholder 3"/>
          <p:cNvSpPr>
            <a:spLocks noGrp="1"/>
          </p:cNvSpPr>
          <p:nvPr>
            <p:ph type="body" sz="half" idx="2"/>
          </p:nvPr>
        </p:nvSpPr>
        <p:spPr>
          <a:xfrm>
            <a:off x="5907087" y="2438400"/>
            <a:ext cx="3008313" cy="3687763"/>
          </a:xfrm>
        </p:spPr>
        <p:txBody>
          <a:bodyPr>
            <a:normAutofit/>
          </a:bodyPr>
          <a:lstStyle>
            <a:lvl1pPr marL="0" indent="0" algn="ctr">
              <a:lnSpc>
                <a:spcPct val="125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
        <p:nvSpPr>
          <p:cNvPr id="5" name="Date Placeholder 4"/>
          <p:cNvSpPr>
            <a:spLocks noGrp="1"/>
          </p:cNvSpPr>
          <p:nvPr>
            <p:ph type="dt" sz="half" idx="10"/>
          </p:nvPr>
        </p:nvSpPr>
        <p:spPr/>
        <p:txBody>
          <a:bodyPr/>
          <a:lstStyle/>
          <a:p>
            <a:fld id="{1BA50D42-C9CD-4801-B293-61D1F53EC57E}" type="datetimeFigureOut">
              <a:rPr lang="de-DE" smtClean="0"/>
              <a:t>03.07.2015</a:t>
            </a:fld>
            <a:endParaRPr lang="de-DE"/>
          </a:p>
        </p:txBody>
      </p:sp>
      <p:sp>
        <p:nvSpPr>
          <p:cNvPr id="6" name="Footer Placeholder 5"/>
          <p:cNvSpPr>
            <a:spLocks noGrp="1"/>
          </p:cNvSpPr>
          <p:nvPr>
            <p:ph type="ftr" sz="quarter" idx="11"/>
          </p:nvPr>
        </p:nvSpPr>
        <p:spPr/>
        <p:txBody>
          <a:bodyPr/>
          <a:lstStyle/>
          <a:p>
            <a:endParaRPr lang="de-DE"/>
          </a:p>
        </p:txBody>
      </p:sp>
      <p:sp>
        <p:nvSpPr>
          <p:cNvPr id="7" name="Slide Number Placeholder 6"/>
          <p:cNvSpPr>
            <a:spLocks noGrp="1"/>
          </p:cNvSpPr>
          <p:nvPr>
            <p:ph type="sldNum" sz="quarter" idx="12"/>
          </p:nvPr>
        </p:nvSpPr>
        <p:spPr/>
        <p:txBody>
          <a:bodyPr/>
          <a:lstStyle/>
          <a:p>
            <a:fld id="{6C6AE60A-B69C-4790-82F7-3882EDF23186}" type="slidenum">
              <a:rPr lang="de-DE" smtClean="0"/>
              <a:t>‹Nr.›</a:t>
            </a:fld>
            <a:endParaRPr lang="de-D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le 1"/>
          <p:cNvSpPr>
            <a:spLocks noGrp="1"/>
          </p:cNvSpPr>
          <p:nvPr>
            <p:ph type="title"/>
          </p:nvPr>
        </p:nvSpPr>
        <p:spPr>
          <a:xfrm>
            <a:off x="1679576" y="228600"/>
            <a:ext cx="5711824" cy="895350"/>
          </a:xfrm>
        </p:spPr>
        <p:txBody>
          <a:bodyPr anchor="b"/>
          <a:lstStyle>
            <a:lvl1pPr algn="ctr">
              <a:lnSpc>
                <a:spcPct val="100000"/>
              </a:lnSpc>
              <a:defRPr sz="2800" b="0"/>
            </a:lvl1pPr>
          </a:lstStyle>
          <a:p>
            <a:r>
              <a:rPr lang="de-DE" smtClean="0"/>
              <a:t>Titelmasterformat durch Klicken bearbeiten</a:t>
            </a:r>
            <a:endParaRPr lang="en-US" dirty="0"/>
          </a:p>
        </p:txBody>
      </p:sp>
      <p:sp>
        <p:nvSpPr>
          <p:cNvPr id="3" name="Picture Placeholder 2"/>
          <p:cNvSpPr>
            <a:spLocks noGrp="1"/>
          </p:cNvSpPr>
          <p:nvPr>
            <p:ph type="pic" idx="1"/>
          </p:nvPr>
        </p:nvSpPr>
        <p:spPr>
          <a:xfrm>
            <a:off x="1508126" y="1143000"/>
            <a:ext cx="6054724" cy="4541044"/>
          </a:xfrm>
          <a:ln w="76200">
            <a:solidFill>
              <a:schemeClr val="bg1"/>
            </a:solidFill>
          </a:ln>
          <a:effectLst>
            <a:outerShdw blurRad="88900" dist="50800" dir="5400000" algn="ctr" rotWithShape="0">
              <a:srgbClr val="000000">
                <a:alpha val="25000"/>
              </a:srgbClr>
            </a:outerShdw>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smtClean="0"/>
              <a:t>Bild durch Klicken auf Symbol hinzufügen</a:t>
            </a:r>
            <a:endParaRPr lang="en-US" dirty="0"/>
          </a:p>
        </p:txBody>
      </p:sp>
      <p:sp>
        <p:nvSpPr>
          <p:cNvPr id="4" name="Text Placeholder 3"/>
          <p:cNvSpPr>
            <a:spLocks noGrp="1"/>
          </p:cNvSpPr>
          <p:nvPr>
            <p:ph type="body" sz="half" idx="2"/>
          </p:nvPr>
        </p:nvSpPr>
        <p:spPr>
          <a:xfrm>
            <a:off x="1679576" y="5810250"/>
            <a:ext cx="5711824" cy="5334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
        <p:nvSpPr>
          <p:cNvPr id="5" name="Date Placeholder 4"/>
          <p:cNvSpPr>
            <a:spLocks noGrp="1"/>
          </p:cNvSpPr>
          <p:nvPr>
            <p:ph type="dt" sz="half" idx="10"/>
          </p:nvPr>
        </p:nvSpPr>
        <p:spPr/>
        <p:txBody>
          <a:bodyPr/>
          <a:lstStyle/>
          <a:p>
            <a:fld id="{1BA50D42-C9CD-4801-B293-61D1F53EC57E}" type="datetimeFigureOut">
              <a:rPr lang="de-DE" smtClean="0"/>
              <a:t>03.07.2015</a:t>
            </a:fld>
            <a:endParaRPr lang="de-DE"/>
          </a:p>
        </p:txBody>
      </p:sp>
      <p:sp>
        <p:nvSpPr>
          <p:cNvPr id="6" name="Footer Placeholder 5"/>
          <p:cNvSpPr>
            <a:spLocks noGrp="1"/>
          </p:cNvSpPr>
          <p:nvPr>
            <p:ph type="ftr" sz="quarter" idx="11"/>
          </p:nvPr>
        </p:nvSpPr>
        <p:spPr/>
        <p:txBody>
          <a:bodyPr/>
          <a:lstStyle/>
          <a:p>
            <a:endParaRPr lang="de-DE"/>
          </a:p>
        </p:txBody>
      </p:sp>
      <p:sp>
        <p:nvSpPr>
          <p:cNvPr id="7" name="Slide Number Placeholder 6"/>
          <p:cNvSpPr>
            <a:spLocks noGrp="1"/>
          </p:cNvSpPr>
          <p:nvPr>
            <p:ph type="sldNum" sz="quarter" idx="12"/>
          </p:nvPr>
        </p:nvSpPr>
        <p:spPr/>
        <p:txBody>
          <a:bodyPr/>
          <a:lstStyle/>
          <a:p>
            <a:fld id="{6C6AE60A-B69C-4790-82F7-3882EDF23186}" type="slidenum">
              <a:rPr lang="de-DE" smtClean="0"/>
              <a:t>‹Nr.›</a:t>
            </a:fld>
            <a:endParaRPr lang="de-DE"/>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0"/>
            <a:ext cx="8229600" cy="1600200"/>
          </a:xfrm>
          <a:prstGeom prst="rect">
            <a:avLst/>
          </a:prstGeom>
        </p:spPr>
        <p:txBody>
          <a:bodyPr vert="horz" lIns="91440" tIns="45720" rIns="91440" bIns="45720" rtlCol="0" anchor="b">
            <a:noAutofit/>
          </a:bodyPr>
          <a:lstStyle/>
          <a:p>
            <a:r>
              <a:rPr lang="de-DE" smtClean="0"/>
              <a:t>Titelmasterformat durch Klicken bearbeiten</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smtClean="0"/>
          </a:p>
        </p:txBody>
      </p:sp>
      <p:sp>
        <p:nvSpPr>
          <p:cNvPr id="4" name="Date Placeholder 3"/>
          <p:cNvSpPr>
            <a:spLocks noGrp="1"/>
          </p:cNvSpPr>
          <p:nvPr>
            <p:ph type="dt" sz="half" idx="2"/>
          </p:nvPr>
        </p:nvSpPr>
        <p:spPr>
          <a:xfrm>
            <a:off x="6363347" y="6356350"/>
            <a:ext cx="2085975" cy="365125"/>
          </a:xfrm>
          <a:prstGeom prst="rect">
            <a:avLst/>
          </a:prstGeom>
        </p:spPr>
        <p:txBody>
          <a:bodyPr vert="horz" lIns="91440" tIns="45720" rIns="45720" bIns="45720" rtlCol="0" anchor="ctr"/>
          <a:lstStyle>
            <a:lvl1pPr algn="r">
              <a:defRPr sz="1200">
                <a:solidFill>
                  <a:schemeClr val="tx1">
                    <a:lumMod val="65000"/>
                    <a:lumOff val="35000"/>
                  </a:schemeClr>
                </a:solidFill>
                <a:latin typeface="Century Gothic" pitchFamily="34" charset="0"/>
              </a:defRPr>
            </a:lvl1pPr>
          </a:lstStyle>
          <a:p>
            <a:fld id="{1BA50D42-C9CD-4801-B293-61D1F53EC57E}" type="datetimeFigureOut">
              <a:rPr lang="de-DE" smtClean="0"/>
              <a:t>03.07.2015</a:t>
            </a:fld>
            <a:endParaRPr lang="de-DE"/>
          </a:p>
        </p:txBody>
      </p:sp>
      <p:sp>
        <p:nvSpPr>
          <p:cNvPr id="5" name="Footer Placeholder 4"/>
          <p:cNvSpPr>
            <a:spLocks noGrp="1"/>
          </p:cNvSpPr>
          <p:nvPr>
            <p:ph type="ftr" sz="quarter" idx="3"/>
          </p:nvPr>
        </p:nvSpPr>
        <p:spPr>
          <a:xfrm>
            <a:off x="659165" y="6356350"/>
            <a:ext cx="2847975" cy="365125"/>
          </a:xfrm>
          <a:prstGeom prst="rect">
            <a:avLst/>
          </a:prstGeom>
        </p:spPr>
        <p:txBody>
          <a:bodyPr vert="horz" lIns="45720" tIns="45720" rIns="91440" bIns="45720" rtlCol="0" anchor="ctr"/>
          <a:lstStyle>
            <a:lvl1pPr algn="l">
              <a:defRPr sz="1200">
                <a:solidFill>
                  <a:schemeClr val="tx1">
                    <a:lumMod val="65000"/>
                    <a:lumOff val="35000"/>
                  </a:schemeClr>
                </a:solidFill>
                <a:latin typeface="Century Gothic" pitchFamily="34" charset="0"/>
              </a:defRPr>
            </a:lvl1pPr>
          </a:lstStyle>
          <a:p>
            <a:endParaRPr lang="de-DE"/>
          </a:p>
        </p:txBody>
      </p:sp>
      <p:sp>
        <p:nvSpPr>
          <p:cNvPr id="6" name="Slide Number Placeholder 5"/>
          <p:cNvSpPr>
            <a:spLocks noGrp="1"/>
          </p:cNvSpPr>
          <p:nvPr>
            <p:ph type="sldNum" sz="quarter" idx="4"/>
          </p:nvPr>
        </p:nvSpPr>
        <p:spPr>
          <a:xfrm>
            <a:off x="8543278" y="6356350"/>
            <a:ext cx="561975" cy="365125"/>
          </a:xfrm>
          <a:prstGeom prst="rect">
            <a:avLst/>
          </a:prstGeom>
        </p:spPr>
        <p:txBody>
          <a:bodyPr vert="horz" lIns="27432" tIns="45720" rIns="45720" bIns="45720" rtlCol="0" anchor="ctr"/>
          <a:lstStyle>
            <a:lvl1pPr algn="l">
              <a:defRPr sz="1200">
                <a:solidFill>
                  <a:schemeClr val="tx1">
                    <a:lumMod val="65000"/>
                    <a:lumOff val="35000"/>
                  </a:schemeClr>
                </a:solidFill>
                <a:latin typeface="Century Gothic" pitchFamily="34" charset="0"/>
              </a:defRPr>
            </a:lvl1pPr>
          </a:lstStyle>
          <a:p>
            <a:fld id="{6C6AE60A-B69C-4790-82F7-3882EDF23186}" type="slidenum">
              <a:rPr lang="de-DE" smtClean="0"/>
              <a:t>‹Nr.›</a:t>
            </a:fld>
            <a:endParaRPr lang="de-DE"/>
          </a:p>
        </p:txBody>
      </p:sp>
      <p:sp>
        <p:nvSpPr>
          <p:cNvPr id="7" name="Oval 6"/>
          <p:cNvSpPr/>
          <p:nvPr/>
        </p:nvSpPr>
        <p:spPr>
          <a:xfrm>
            <a:off x="8457760"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8" name="Oval 7"/>
          <p:cNvSpPr/>
          <p:nvPr/>
        </p:nvSpPr>
        <p:spPr>
          <a:xfrm>
            <a:off x="569119"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ctr" defTabSz="914400" rtl="0" eaLnBrk="1" latinLnBrk="0" hangingPunct="1">
        <a:lnSpc>
          <a:spcPts val="5800"/>
        </a:lnSpc>
        <a:spcBef>
          <a:spcPct val="0"/>
        </a:spcBef>
        <a:buNone/>
        <a:defRPr sz="5400" kern="1200">
          <a:solidFill>
            <a:schemeClr val="tx2"/>
          </a:solidFill>
          <a:effectLst>
            <a:outerShdw blurRad="63500" dist="38100" dir="5400000" algn="t" rotWithShape="0">
              <a:prstClr val="black">
                <a:alpha val="25000"/>
              </a:prstClr>
            </a:outerShdw>
          </a:effectLst>
          <a:latin typeface="+mn-lt"/>
          <a:ea typeface="+mj-ea"/>
          <a:cs typeface="+mj-cs"/>
        </a:defRPr>
      </a:lvl1pPr>
    </p:titleStyle>
    <p:bodyStyle>
      <a:lvl1pPr marL="342900" indent="-342900" algn="l" defTabSz="914400" rtl="0" eaLnBrk="1" latinLnBrk="0" hangingPunct="1">
        <a:spcBef>
          <a:spcPct val="20000"/>
        </a:spcBef>
        <a:buFont typeface="Arial" pitchFamily="34" charset="0"/>
        <a:buChar char="•"/>
        <a:defRPr sz="2400" kern="1200">
          <a:solidFill>
            <a:schemeClr val="tx1">
              <a:lumMod val="50000"/>
              <a:lumOff val="50000"/>
            </a:schemeClr>
          </a:solidFill>
          <a:latin typeface="+mj-lt"/>
          <a:ea typeface="+mn-ea"/>
          <a:cs typeface="+mn-cs"/>
        </a:defRPr>
      </a:lvl1pPr>
      <a:lvl2pPr marL="742950" indent="-28575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3pPr>
      <a:lvl4pPr marL="16002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9.xml"/><Relationship Id="rId1" Type="http://schemas.openxmlformats.org/officeDocument/2006/relationships/slideLayout" Target="../slideLayouts/slideLayout6.xml"/><Relationship Id="rId4" Type="http://schemas.openxmlformats.org/officeDocument/2006/relationships/image" Target="../media/image9.jpg"/></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62" name="Rectangle 6"/>
          <p:cNvSpPr>
            <a:spLocks noGrp="1" noChangeArrowheads="1"/>
          </p:cNvSpPr>
          <p:nvPr>
            <p:ph type="body" sz="half" idx="4294967295"/>
          </p:nvPr>
        </p:nvSpPr>
        <p:spPr>
          <a:xfrm>
            <a:off x="1547664" y="1844824"/>
            <a:ext cx="6408712" cy="3312368"/>
          </a:xfrm>
        </p:spPr>
        <p:txBody>
          <a:bodyPr>
            <a:noAutofit/>
          </a:bodyPr>
          <a:lstStyle/>
          <a:p>
            <a:pPr algn="ctr">
              <a:lnSpc>
                <a:spcPct val="170000"/>
              </a:lnSpc>
              <a:buFontTx/>
              <a:buNone/>
            </a:pPr>
            <a:r>
              <a:rPr lang="de-DE" altLang="de-DE" sz="5400" b="1" dirty="0" smtClean="0">
                <a:solidFill>
                  <a:schemeClr val="tx1"/>
                </a:solidFill>
                <a:effectLst>
                  <a:outerShdw blurRad="38100" dist="38100" dir="2700000" algn="tl">
                    <a:srgbClr val="000000">
                      <a:alpha val="43137"/>
                    </a:srgbClr>
                  </a:outerShdw>
                </a:effectLst>
              </a:rPr>
              <a:t>Prozessbezogene Kompetenzen</a:t>
            </a:r>
            <a:r>
              <a:rPr lang="de-DE" altLang="de-DE" sz="4000" dirty="0" smtClean="0">
                <a:solidFill>
                  <a:schemeClr val="tx1"/>
                </a:solidFill>
              </a:rPr>
              <a:t> </a:t>
            </a:r>
            <a:endParaRPr lang="de-DE" altLang="de-DE" sz="4000" dirty="0">
              <a:solidFill>
                <a:schemeClr val="tx1"/>
              </a:solidFill>
            </a:endParaRPr>
          </a:p>
        </p:txBody>
      </p:sp>
    </p:spTree>
    <p:extLst>
      <p:ext uri="{BB962C8B-B14F-4D97-AF65-F5344CB8AC3E}">
        <p14:creationId xmlns:p14="http://schemas.microsoft.com/office/powerpoint/2010/main" val="390582565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Gebogener Pfeil 3"/>
          <p:cNvSpPr/>
          <p:nvPr/>
        </p:nvSpPr>
        <p:spPr>
          <a:xfrm rot="12785126">
            <a:off x="1521304" y="4026183"/>
            <a:ext cx="1735736" cy="1639770"/>
          </a:xfrm>
          <a:prstGeom prst="circularArrow">
            <a:avLst>
              <a:gd name="adj1" fmla="val 12500"/>
              <a:gd name="adj2" fmla="val 1142319"/>
              <a:gd name="adj3" fmla="val 20457681"/>
              <a:gd name="adj4" fmla="val 13984550"/>
              <a:gd name="adj5" fmla="val 12500"/>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chemeClr val="tx1"/>
              </a:solidFill>
            </a:endParaRPr>
          </a:p>
        </p:txBody>
      </p:sp>
      <p:sp>
        <p:nvSpPr>
          <p:cNvPr id="5" name="Rechteck 4"/>
          <p:cNvSpPr/>
          <p:nvPr/>
        </p:nvSpPr>
        <p:spPr>
          <a:xfrm>
            <a:off x="3563887" y="980728"/>
            <a:ext cx="1938175" cy="792088"/>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smtClean="0">
                <a:solidFill>
                  <a:schemeClr val="tx1"/>
                </a:solidFill>
              </a:rPr>
              <a:t>Forschungsfrage</a:t>
            </a:r>
            <a:endParaRPr lang="de-DE" dirty="0">
              <a:solidFill>
                <a:schemeClr val="tx1"/>
              </a:solidFill>
            </a:endParaRPr>
          </a:p>
        </p:txBody>
      </p:sp>
      <p:sp>
        <p:nvSpPr>
          <p:cNvPr id="6" name="Rechteck 5"/>
          <p:cNvSpPr/>
          <p:nvPr/>
        </p:nvSpPr>
        <p:spPr>
          <a:xfrm>
            <a:off x="6444208" y="3140804"/>
            <a:ext cx="1785776" cy="792088"/>
          </a:xfrm>
          <a:prstGeom prst="rect">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smtClean="0">
                <a:solidFill>
                  <a:schemeClr val="tx1"/>
                </a:solidFill>
              </a:rPr>
              <a:t>Nachforschen</a:t>
            </a:r>
            <a:endParaRPr lang="de-DE" dirty="0">
              <a:solidFill>
                <a:schemeClr val="tx1"/>
              </a:solidFill>
            </a:endParaRPr>
          </a:p>
        </p:txBody>
      </p:sp>
      <p:sp>
        <p:nvSpPr>
          <p:cNvPr id="7" name="Rechteck 6"/>
          <p:cNvSpPr/>
          <p:nvPr/>
        </p:nvSpPr>
        <p:spPr>
          <a:xfrm>
            <a:off x="3711942" y="5433545"/>
            <a:ext cx="1785776" cy="792088"/>
          </a:xfrm>
          <a:prstGeom prst="rect">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smtClean="0">
                <a:solidFill>
                  <a:schemeClr val="tx1"/>
                </a:solidFill>
              </a:rPr>
              <a:t>Darstellung</a:t>
            </a:r>
            <a:endParaRPr lang="de-DE" dirty="0">
              <a:solidFill>
                <a:schemeClr val="tx1"/>
              </a:solidFill>
            </a:endParaRPr>
          </a:p>
        </p:txBody>
      </p:sp>
      <p:sp>
        <p:nvSpPr>
          <p:cNvPr id="8" name="Rechteck 7"/>
          <p:cNvSpPr/>
          <p:nvPr/>
        </p:nvSpPr>
        <p:spPr>
          <a:xfrm>
            <a:off x="971600" y="3140804"/>
            <a:ext cx="1785776" cy="792088"/>
          </a:xfrm>
          <a:prstGeom prst="rect">
            <a:avLst/>
          </a:prstGeom>
          <a:solidFill>
            <a:srgbClr val="FF996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smtClean="0">
                <a:solidFill>
                  <a:schemeClr val="tx1"/>
                </a:solidFill>
              </a:rPr>
              <a:t>Verstehen</a:t>
            </a:r>
            <a:endParaRPr lang="de-DE" dirty="0">
              <a:solidFill>
                <a:schemeClr val="tx1"/>
              </a:solidFill>
            </a:endParaRPr>
          </a:p>
        </p:txBody>
      </p:sp>
      <p:sp>
        <p:nvSpPr>
          <p:cNvPr id="9" name="Gebogener Pfeil 8"/>
          <p:cNvSpPr/>
          <p:nvPr/>
        </p:nvSpPr>
        <p:spPr>
          <a:xfrm rot="6512689">
            <a:off x="5687530" y="4009955"/>
            <a:ext cx="1735736" cy="1639770"/>
          </a:xfrm>
          <a:prstGeom prst="circularArrow">
            <a:avLst>
              <a:gd name="adj1" fmla="val 12500"/>
              <a:gd name="adj2" fmla="val 1142319"/>
              <a:gd name="adj3" fmla="val 20457681"/>
              <a:gd name="adj4" fmla="val 13984550"/>
              <a:gd name="adj5" fmla="val 12500"/>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chemeClr val="tx1"/>
              </a:solidFill>
            </a:endParaRPr>
          </a:p>
        </p:txBody>
      </p:sp>
      <p:sp>
        <p:nvSpPr>
          <p:cNvPr id="10" name="Gebogener Pfeil 9"/>
          <p:cNvSpPr/>
          <p:nvPr/>
        </p:nvSpPr>
        <p:spPr>
          <a:xfrm rot="18024445">
            <a:off x="1549644" y="1584449"/>
            <a:ext cx="1735736" cy="1639770"/>
          </a:xfrm>
          <a:prstGeom prst="circularArrow">
            <a:avLst>
              <a:gd name="adj1" fmla="val 12500"/>
              <a:gd name="adj2" fmla="val 1142319"/>
              <a:gd name="adj3" fmla="val 20457681"/>
              <a:gd name="adj4" fmla="val 13984550"/>
              <a:gd name="adj5" fmla="val 12500"/>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chemeClr val="tx1"/>
              </a:solidFill>
            </a:endParaRPr>
          </a:p>
        </p:txBody>
      </p:sp>
      <p:sp>
        <p:nvSpPr>
          <p:cNvPr id="11" name="Gebogener Pfeil 10"/>
          <p:cNvSpPr/>
          <p:nvPr/>
        </p:nvSpPr>
        <p:spPr>
          <a:xfrm rot="1464579">
            <a:off x="5490000" y="1764111"/>
            <a:ext cx="1735736" cy="1639770"/>
          </a:xfrm>
          <a:prstGeom prst="circularArrow">
            <a:avLst>
              <a:gd name="adj1" fmla="val 12500"/>
              <a:gd name="adj2" fmla="val 1142319"/>
              <a:gd name="adj3" fmla="val 20457681"/>
              <a:gd name="adj4" fmla="val 13984550"/>
              <a:gd name="adj5" fmla="val 12500"/>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chemeClr val="tx1"/>
              </a:solidFill>
            </a:endParaRPr>
          </a:p>
        </p:txBody>
      </p:sp>
      <p:sp>
        <p:nvSpPr>
          <p:cNvPr id="2" name="Ovale Legende 1"/>
          <p:cNvSpPr/>
          <p:nvPr/>
        </p:nvSpPr>
        <p:spPr>
          <a:xfrm>
            <a:off x="7127550" y="4768818"/>
            <a:ext cx="1944216" cy="1972550"/>
          </a:xfrm>
          <a:prstGeom prst="wedgeEllipseCallout">
            <a:avLst>
              <a:gd name="adj1" fmla="val -35625"/>
              <a:gd name="adj2" fmla="val -84129"/>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400" dirty="0" smtClean="0">
                <a:solidFill>
                  <a:schemeClr val="tx1"/>
                </a:solidFill>
              </a:rPr>
              <a:t>Damals gab es noch keine Kopierer – aber Truhen und Handtücher!</a:t>
            </a:r>
            <a:endParaRPr lang="de-DE" sz="1400" dirty="0">
              <a:solidFill>
                <a:schemeClr val="tx1"/>
              </a:solidFill>
            </a:endParaRPr>
          </a:p>
        </p:txBody>
      </p:sp>
      <p:sp>
        <p:nvSpPr>
          <p:cNvPr id="12" name="Ovale Legende 11"/>
          <p:cNvSpPr/>
          <p:nvPr/>
        </p:nvSpPr>
        <p:spPr>
          <a:xfrm>
            <a:off x="6596608" y="557064"/>
            <a:ext cx="1944216" cy="1188712"/>
          </a:xfrm>
          <a:prstGeom prst="wedgeEllipseCallout">
            <a:avLst>
              <a:gd name="adj1" fmla="val -72037"/>
              <a:gd name="adj2" fmla="val 50093"/>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smtClean="0">
                <a:solidFill>
                  <a:schemeClr val="tx1"/>
                </a:solidFill>
              </a:rPr>
              <a:t>Was macht die Person da?</a:t>
            </a:r>
            <a:endParaRPr lang="de-DE" dirty="0">
              <a:solidFill>
                <a:schemeClr val="tx1"/>
              </a:solidFill>
            </a:endParaRPr>
          </a:p>
        </p:txBody>
      </p:sp>
      <p:sp>
        <p:nvSpPr>
          <p:cNvPr id="14" name="Ovale Legende 13"/>
          <p:cNvSpPr/>
          <p:nvPr/>
        </p:nvSpPr>
        <p:spPr>
          <a:xfrm>
            <a:off x="299028" y="5613922"/>
            <a:ext cx="2090144" cy="1188712"/>
          </a:xfrm>
          <a:prstGeom prst="wedgeEllipseCallout">
            <a:avLst>
              <a:gd name="adj1" fmla="val 99402"/>
              <a:gd name="adj2" fmla="val -35515"/>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smtClean="0">
                <a:solidFill>
                  <a:schemeClr val="tx1"/>
                </a:solidFill>
              </a:rPr>
              <a:t>Sie legt Handtücher in eine Truhe!</a:t>
            </a:r>
            <a:endParaRPr lang="de-DE" dirty="0">
              <a:solidFill>
                <a:schemeClr val="tx1"/>
              </a:solidFill>
            </a:endParaRPr>
          </a:p>
        </p:txBody>
      </p:sp>
      <p:sp>
        <p:nvSpPr>
          <p:cNvPr id="15" name="Ovale Legende 14"/>
          <p:cNvSpPr/>
          <p:nvPr/>
        </p:nvSpPr>
        <p:spPr>
          <a:xfrm>
            <a:off x="299028" y="188059"/>
            <a:ext cx="2832812" cy="1290683"/>
          </a:xfrm>
          <a:prstGeom prst="wedgeEllipseCallout">
            <a:avLst>
              <a:gd name="adj1" fmla="val -14088"/>
              <a:gd name="adj2" fmla="val 161138"/>
            </a:avLst>
          </a:prstGeom>
          <a:solidFill>
            <a:srgbClr val="FF996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400" dirty="0" smtClean="0">
                <a:solidFill>
                  <a:schemeClr val="tx1"/>
                </a:solidFill>
              </a:rPr>
              <a:t>Da hat jemand mit seinem Vorwissen ohne Nachforschung das Bild erläutert!</a:t>
            </a:r>
            <a:endParaRPr lang="de-DE" sz="1400" dirty="0">
              <a:solidFill>
                <a:schemeClr val="tx1"/>
              </a:solidFill>
            </a:endParaRPr>
          </a:p>
        </p:txBody>
      </p:sp>
      <p:sp>
        <p:nvSpPr>
          <p:cNvPr id="3" name="Rechteck 2"/>
          <p:cNvSpPr/>
          <p:nvPr/>
        </p:nvSpPr>
        <p:spPr>
          <a:xfrm>
            <a:off x="3563887" y="2583996"/>
            <a:ext cx="2304257" cy="19971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smtClean="0"/>
              <a:t>Bild: Junge Griechin beim Kopieren eines Buches.</a:t>
            </a:r>
          </a:p>
          <a:p>
            <a:pPr algn="ctr"/>
            <a:r>
              <a:rPr lang="de-DE" dirty="0" smtClean="0"/>
              <a:t>Relief 4aus Athen, </a:t>
            </a:r>
          </a:p>
          <a:p>
            <a:pPr algn="ctr"/>
            <a:r>
              <a:rPr lang="de-DE" dirty="0"/>
              <a:t>4</a:t>
            </a:r>
            <a:r>
              <a:rPr lang="de-DE" dirty="0" smtClean="0"/>
              <a:t>. Jh. v. Chr.</a:t>
            </a:r>
            <a:endParaRPr lang="de-DE" dirty="0"/>
          </a:p>
        </p:txBody>
      </p:sp>
    </p:spTree>
    <p:extLst>
      <p:ext uri="{BB962C8B-B14F-4D97-AF65-F5344CB8AC3E}">
        <p14:creationId xmlns:p14="http://schemas.microsoft.com/office/powerpoint/2010/main" val="2340101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6"/>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2"/>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9"/>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7"/>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4"/>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4"/>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8"/>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15"/>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2" grpId="0" animBg="1"/>
      <p:bldP spid="12" grpId="0" animBg="1"/>
      <p:bldP spid="14" grpId="0" animBg="1"/>
      <p:bldP spid="15"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Gebogener Pfeil 3"/>
          <p:cNvSpPr/>
          <p:nvPr/>
        </p:nvSpPr>
        <p:spPr>
          <a:xfrm rot="12785126">
            <a:off x="1521304" y="4026183"/>
            <a:ext cx="1735736" cy="1639770"/>
          </a:xfrm>
          <a:prstGeom prst="circularArrow">
            <a:avLst>
              <a:gd name="adj1" fmla="val 12500"/>
              <a:gd name="adj2" fmla="val 1142319"/>
              <a:gd name="adj3" fmla="val 20457681"/>
              <a:gd name="adj4" fmla="val 13984550"/>
              <a:gd name="adj5" fmla="val 12500"/>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chemeClr val="tx1"/>
              </a:solidFill>
            </a:endParaRPr>
          </a:p>
        </p:txBody>
      </p:sp>
      <p:sp>
        <p:nvSpPr>
          <p:cNvPr id="5" name="Rechteck 4"/>
          <p:cNvSpPr/>
          <p:nvPr/>
        </p:nvSpPr>
        <p:spPr>
          <a:xfrm>
            <a:off x="3369976" y="818018"/>
            <a:ext cx="2088231" cy="1224136"/>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smtClean="0">
                <a:solidFill>
                  <a:schemeClr val="tx1"/>
                </a:solidFill>
              </a:rPr>
              <a:t>Was ist passiert?</a:t>
            </a:r>
            <a:endParaRPr lang="de-DE" dirty="0">
              <a:solidFill>
                <a:schemeClr val="tx1"/>
              </a:solidFill>
            </a:endParaRPr>
          </a:p>
        </p:txBody>
      </p:sp>
      <p:sp>
        <p:nvSpPr>
          <p:cNvPr id="6" name="Rechteck 5"/>
          <p:cNvSpPr/>
          <p:nvPr/>
        </p:nvSpPr>
        <p:spPr>
          <a:xfrm>
            <a:off x="6219083" y="2929277"/>
            <a:ext cx="2304256" cy="1512168"/>
          </a:xfrm>
          <a:prstGeom prst="rect">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smtClean="0">
                <a:solidFill>
                  <a:schemeClr val="tx1"/>
                </a:solidFill>
              </a:rPr>
              <a:t>Überprüfe, ob die Darstellung historisch „richtig“ ist!</a:t>
            </a:r>
            <a:endParaRPr lang="de-DE" dirty="0">
              <a:solidFill>
                <a:schemeClr val="tx1"/>
              </a:solidFill>
            </a:endParaRPr>
          </a:p>
        </p:txBody>
      </p:sp>
      <p:sp>
        <p:nvSpPr>
          <p:cNvPr id="7" name="Rechteck 6"/>
          <p:cNvSpPr/>
          <p:nvPr/>
        </p:nvSpPr>
        <p:spPr>
          <a:xfrm>
            <a:off x="3045941" y="5314314"/>
            <a:ext cx="2880320" cy="1198184"/>
          </a:xfrm>
          <a:prstGeom prst="rect">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smtClean="0">
                <a:solidFill>
                  <a:schemeClr val="tx1"/>
                </a:solidFill>
              </a:rPr>
              <a:t>Überlege, wie Du eine solche Figur darstellen würdest!</a:t>
            </a:r>
            <a:endParaRPr lang="de-DE" dirty="0">
              <a:solidFill>
                <a:schemeClr val="tx1"/>
              </a:solidFill>
            </a:endParaRPr>
          </a:p>
        </p:txBody>
      </p:sp>
      <p:sp>
        <p:nvSpPr>
          <p:cNvPr id="8" name="Rechteck 7"/>
          <p:cNvSpPr/>
          <p:nvPr/>
        </p:nvSpPr>
        <p:spPr>
          <a:xfrm>
            <a:off x="457200" y="2708920"/>
            <a:ext cx="2300176" cy="1368152"/>
          </a:xfrm>
          <a:prstGeom prst="rect">
            <a:avLst/>
          </a:prstGeom>
          <a:solidFill>
            <a:srgbClr val="FF996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smtClean="0">
                <a:solidFill>
                  <a:schemeClr val="tx1"/>
                </a:solidFill>
              </a:rPr>
              <a:t>Erkläre, warum diese Figur hergestellt wurde.</a:t>
            </a:r>
            <a:endParaRPr lang="de-DE" dirty="0">
              <a:solidFill>
                <a:schemeClr val="tx1"/>
              </a:solidFill>
            </a:endParaRPr>
          </a:p>
        </p:txBody>
      </p:sp>
      <p:sp>
        <p:nvSpPr>
          <p:cNvPr id="9" name="Gebogener Pfeil 8"/>
          <p:cNvSpPr/>
          <p:nvPr/>
        </p:nvSpPr>
        <p:spPr>
          <a:xfrm rot="6512689">
            <a:off x="5687530" y="4009955"/>
            <a:ext cx="1735736" cy="1639770"/>
          </a:xfrm>
          <a:prstGeom prst="circularArrow">
            <a:avLst>
              <a:gd name="adj1" fmla="val 12500"/>
              <a:gd name="adj2" fmla="val 1142319"/>
              <a:gd name="adj3" fmla="val 20457681"/>
              <a:gd name="adj4" fmla="val 13984550"/>
              <a:gd name="adj5" fmla="val 12500"/>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chemeClr val="tx1"/>
              </a:solidFill>
            </a:endParaRPr>
          </a:p>
        </p:txBody>
      </p:sp>
      <p:sp>
        <p:nvSpPr>
          <p:cNvPr id="10" name="Gebogener Pfeil 9"/>
          <p:cNvSpPr/>
          <p:nvPr/>
        </p:nvSpPr>
        <p:spPr>
          <a:xfrm rot="18024445">
            <a:off x="1549644" y="1584449"/>
            <a:ext cx="1735736" cy="1639770"/>
          </a:xfrm>
          <a:prstGeom prst="circularArrow">
            <a:avLst>
              <a:gd name="adj1" fmla="val 12500"/>
              <a:gd name="adj2" fmla="val 1142319"/>
              <a:gd name="adj3" fmla="val 20457681"/>
              <a:gd name="adj4" fmla="val 13984550"/>
              <a:gd name="adj5" fmla="val 12500"/>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chemeClr val="tx1"/>
              </a:solidFill>
            </a:endParaRPr>
          </a:p>
        </p:txBody>
      </p:sp>
      <p:sp>
        <p:nvSpPr>
          <p:cNvPr id="11" name="Gebogener Pfeil 10"/>
          <p:cNvSpPr/>
          <p:nvPr/>
        </p:nvSpPr>
        <p:spPr>
          <a:xfrm rot="1464579">
            <a:off x="5337304" y="1696858"/>
            <a:ext cx="1735736" cy="1639770"/>
          </a:xfrm>
          <a:prstGeom prst="circularArrow">
            <a:avLst>
              <a:gd name="adj1" fmla="val 12500"/>
              <a:gd name="adj2" fmla="val 1142319"/>
              <a:gd name="adj3" fmla="val 20457681"/>
              <a:gd name="adj4" fmla="val 13984550"/>
              <a:gd name="adj5" fmla="val 12500"/>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chemeClr val="tx1"/>
              </a:solidFill>
            </a:endParaRPr>
          </a:p>
        </p:txBody>
      </p:sp>
      <p:sp>
        <p:nvSpPr>
          <p:cNvPr id="14" name="Titel 13"/>
          <p:cNvSpPr>
            <a:spLocks noGrp="1"/>
          </p:cNvSpPr>
          <p:nvPr>
            <p:ph type="title"/>
          </p:nvPr>
        </p:nvSpPr>
        <p:spPr>
          <a:xfrm>
            <a:off x="457200" y="274638"/>
            <a:ext cx="8507288" cy="562074"/>
          </a:xfrm>
        </p:spPr>
        <p:txBody>
          <a:bodyPr>
            <a:noAutofit/>
          </a:bodyPr>
          <a:lstStyle/>
          <a:p>
            <a:r>
              <a:rPr lang="de-DE" sz="3200" dirty="0" smtClean="0">
                <a:solidFill>
                  <a:schemeClr val="tx1"/>
                </a:solidFill>
              </a:rPr>
              <a:t>Wie arbeiten Historikerinnen und Historiker?</a:t>
            </a:r>
            <a:endParaRPr lang="de-DE" sz="3200" dirty="0">
              <a:solidFill>
                <a:schemeClr val="tx1"/>
              </a:solidFill>
            </a:endParaRPr>
          </a:p>
        </p:txBody>
      </p:sp>
      <p:sp>
        <p:nvSpPr>
          <p:cNvPr id="12" name="Rechteck 11"/>
          <p:cNvSpPr/>
          <p:nvPr/>
        </p:nvSpPr>
        <p:spPr>
          <a:xfrm>
            <a:off x="3563887" y="2583996"/>
            <a:ext cx="2304257" cy="19971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smtClean="0"/>
              <a:t>Playmobilfigur eines römischen Soldaten</a:t>
            </a:r>
            <a:endParaRPr lang="de-DE" dirty="0"/>
          </a:p>
        </p:txBody>
      </p:sp>
    </p:spTree>
    <p:extLst>
      <p:ext uri="{BB962C8B-B14F-4D97-AF65-F5344CB8AC3E}">
        <p14:creationId xmlns:p14="http://schemas.microsoft.com/office/powerpoint/2010/main" val="25472141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8"/>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Gebogener Pfeil 3"/>
          <p:cNvSpPr/>
          <p:nvPr/>
        </p:nvSpPr>
        <p:spPr>
          <a:xfrm rot="12785126">
            <a:off x="1521304" y="4026183"/>
            <a:ext cx="1735736" cy="1639770"/>
          </a:xfrm>
          <a:prstGeom prst="circularArrow">
            <a:avLst>
              <a:gd name="adj1" fmla="val 12500"/>
              <a:gd name="adj2" fmla="val 1142319"/>
              <a:gd name="adj3" fmla="val 20457681"/>
              <a:gd name="adj4" fmla="val 13984550"/>
              <a:gd name="adj5" fmla="val 12500"/>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chemeClr val="tx1"/>
              </a:solidFill>
            </a:endParaRPr>
          </a:p>
        </p:txBody>
      </p:sp>
      <p:sp>
        <p:nvSpPr>
          <p:cNvPr id="5" name="Rechteck 4"/>
          <p:cNvSpPr/>
          <p:nvPr/>
        </p:nvSpPr>
        <p:spPr>
          <a:xfrm>
            <a:off x="3563887" y="980728"/>
            <a:ext cx="1938175" cy="792088"/>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smtClean="0">
                <a:solidFill>
                  <a:schemeClr val="tx1"/>
                </a:solidFill>
              </a:rPr>
              <a:t>Fragekompetenz</a:t>
            </a:r>
            <a:endParaRPr lang="de-DE" dirty="0">
              <a:solidFill>
                <a:schemeClr val="tx1"/>
              </a:solidFill>
            </a:endParaRPr>
          </a:p>
        </p:txBody>
      </p:sp>
      <p:sp>
        <p:nvSpPr>
          <p:cNvPr id="6" name="Rechteck 5"/>
          <p:cNvSpPr/>
          <p:nvPr/>
        </p:nvSpPr>
        <p:spPr>
          <a:xfrm>
            <a:off x="6449450" y="3140804"/>
            <a:ext cx="1785776" cy="792088"/>
          </a:xfrm>
          <a:prstGeom prst="rect">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smtClean="0">
                <a:solidFill>
                  <a:schemeClr val="tx1"/>
                </a:solidFill>
              </a:rPr>
              <a:t>Methoden-kompetenz</a:t>
            </a:r>
            <a:endParaRPr lang="de-DE" dirty="0">
              <a:solidFill>
                <a:schemeClr val="tx1"/>
              </a:solidFill>
            </a:endParaRPr>
          </a:p>
        </p:txBody>
      </p:sp>
      <p:sp>
        <p:nvSpPr>
          <p:cNvPr id="7" name="Rechteck 6"/>
          <p:cNvSpPr/>
          <p:nvPr/>
        </p:nvSpPr>
        <p:spPr>
          <a:xfrm>
            <a:off x="3711942" y="5433545"/>
            <a:ext cx="1785776" cy="792088"/>
          </a:xfrm>
          <a:prstGeom prst="rect">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smtClean="0">
                <a:solidFill>
                  <a:schemeClr val="tx1"/>
                </a:solidFill>
              </a:rPr>
              <a:t>Reflexions-kompetenz</a:t>
            </a:r>
            <a:endParaRPr lang="de-DE" dirty="0">
              <a:solidFill>
                <a:schemeClr val="tx1"/>
              </a:solidFill>
            </a:endParaRPr>
          </a:p>
        </p:txBody>
      </p:sp>
      <p:sp>
        <p:nvSpPr>
          <p:cNvPr id="8" name="Rechteck 7"/>
          <p:cNvSpPr/>
          <p:nvPr/>
        </p:nvSpPr>
        <p:spPr>
          <a:xfrm>
            <a:off x="971600" y="3140804"/>
            <a:ext cx="1785776" cy="792088"/>
          </a:xfrm>
          <a:prstGeom prst="rect">
            <a:avLst/>
          </a:prstGeom>
          <a:solidFill>
            <a:srgbClr val="FF996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smtClean="0">
                <a:solidFill>
                  <a:schemeClr val="tx1"/>
                </a:solidFill>
              </a:rPr>
              <a:t>Orientierungs-</a:t>
            </a:r>
          </a:p>
          <a:p>
            <a:pPr algn="ctr"/>
            <a:r>
              <a:rPr lang="de-DE" dirty="0" err="1" smtClean="0">
                <a:solidFill>
                  <a:schemeClr val="tx1"/>
                </a:solidFill>
              </a:rPr>
              <a:t>kompetenz</a:t>
            </a:r>
            <a:endParaRPr lang="de-DE" dirty="0">
              <a:solidFill>
                <a:schemeClr val="tx1"/>
              </a:solidFill>
            </a:endParaRPr>
          </a:p>
        </p:txBody>
      </p:sp>
      <p:sp>
        <p:nvSpPr>
          <p:cNvPr id="9" name="Gebogener Pfeil 8"/>
          <p:cNvSpPr/>
          <p:nvPr/>
        </p:nvSpPr>
        <p:spPr>
          <a:xfrm rot="6512689">
            <a:off x="5687530" y="4009955"/>
            <a:ext cx="1735736" cy="1639770"/>
          </a:xfrm>
          <a:prstGeom prst="circularArrow">
            <a:avLst>
              <a:gd name="adj1" fmla="val 12500"/>
              <a:gd name="adj2" fmla="val 1142319"/>
              <a:gd name="adj3" fmla="val 20457681"/>
              <a:gd name="adj4" fmla="val 13984550"/>
              <a:gd name="adj5" fmla="val 12500"/>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chemeClr val="tx1"/>
              </a:solidFill>
            </a:endParaRPr>
          </a:p>
        </p:txBody>
      </p:sp>
      <p:sp>
        <p:nvSpPr>
          <p:cNvPr id="10" name="Gebogener Pfeil 9"/>
          <p:cNvSpPr/>
          <p:nvPr/>
        </p:nvSpPr>
        <p:spPr>
          <a:xfrm rot="18024445">
            <a:off x="1549644" y="1584449"/>
            <a:ext cx="1735736" cy="1639770"/>
          </a:xfrm>
          <a:prstGeom prst="circularArrow">
            <a:avLst>
              <a:gd name="adj1" fmla="val 12500"/>
              <a:gd name="adj2" fmla="val 1142319"/>
              <a:gd name="adj3" fmla="val 20457681"/>
              <a:gd name="adj4" fmla="val 13984550"/>
              <a:gd name="adj5" fmla="val 12500"/>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chemeClr val="tx1"/>
              </a:solidFill>
            </a:endParaRPr>
          </a:p>
        </p:txBody>
      </p:sp>
      <p:sp>
        <p:nvSpPr>
          <p:cNvPr id="11" name="Gebogener Pfeil 10"/>
          <p:cNvSpPr/>
          <p:nvPr/>
        </p:nvSpPr>
        <p:spPr>
          <a:xfrm rot="1464579">
            <a:off x="5490000" y="1764111"/>
            <a:ext cx="1735736" cy="1639770"/>
          </a:xfrm>
          <a:prstGeom prst="circularArrow">
            <a:avLst>
              <a:gd name="adj1" fmla="val 12500"/>
              <a:gd name="adj2" fmla="val 1142319"/>
              <a:gd name="adj3" fmla="val 20457681"/>
              <a:gd name="adj4" fmla="val 13984550"/>
              <a:gd name="adj5" fmla="val 12500"/>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chemeClr val="tx1"/>
              </a:solidFill>
            </a:endParaRPr>
          </a:p>
        </p:txBody>
      </p:sp>
      <p:sp>
        <p:nvSpPr>
          <p:cNvPr id="12" name="Titel 13"/>
          <p:cNvSpPr txBox="1">
            <a:spLocks/>
          </p:cNvSpPr>
          <p:nvPr/>
        </p:nvSpPr>
        <p:spPr>
          <a:xfrm>
            <a:off x="457200" y="116632"/>
            <a:ext cx="8507288" cy="720080"/>
          </a:xfrm>
          <a:prstGeom prst="rect">
            <a:avLst/>
          </a:prstGeom>
        </p:spPr>
        <p:txBody>
          <a:bodyPr>
            <a:noAutofit/>
          </a:bodyPr>
          <a:lstStyle>
            <a:lvl1pPr algn="ctr" defTabSz="914400" rtl="0" eaLnBrk="1" latinLnBrk="0" hangingPunct="1">
              <a:lnSpc>
                <a:spcPts val="5800"/>
              </a:lnSpc>
              <a:spcBef>
                <a:spcPct val="0"/>
              </a:spcBef>
              <a:buNone/>
              <a:defRPr sz="5400" kern="1200">
                <a:solidFill>
                  <a:schemeClr val="tx2"/>
                </a:solidFill>
                <a:effectLst>
                  <a:outerShdw blurRad="63500" dist="38100" dir="5400000" algn="t" rotWithShape="0">
                    <a:prstClr val="black">
                      <a:alpha val="25000"/>
                    </a:prstClr>
                  </a:outerShdw>
                </a:effectLst>
                <a:latin typeface="+mn-lt"/>
                <a:ea typeface="+mj-ea"/>
                <a:cs typeface="+mj-cs"/>
              </a:defRPr>
            </a:lvl1pPr>
          </a:lstStyle>
          <a:p>
            <a:r>
              <a:rPr lang="de-DE" sz="3200" smtClean="0">
                <a:solidFill>
                  <a:schemeClr val="tx1"/>
                </a:solidFill>
              </a:rPr>
              <a:t>Wie arbeiten Historikerinnen und Historiker?</a:t>
            </a:r>
            <a:endParaRPr lang="de-DE" sz="3200" dirty="0">
              <a:solidFill>
                <a:schemeClr val="tx1"/>
              </a:solidFill>
            </a:endParaRPr>
          </a:p>
        </p:txBody>
      </p:sp>
      <p:sp>
        <p:nvSpPr>
          <p:cNvPr id="14" name="Flussdiagramm: Magnetplattenspeicher 13"/>
          <p:cNvSpPr/>
          <p:nvPr/>
        </p:nvSpPr>
        <p:spPr>
          <a:xfrm>
            <a:off x="3131840" y="1916832"/>
            <a:ext cx="2592288" cy="3240196"/>
          </a:xfrm>
          <a:prstGeom prst="flowChartMagneticDisk">
            <a:avLst/>
          </a:prstGeom>
          <a:solidFill>
            <a:schemeClr val="bg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smtClean="0">
              <a:solidFill>
                <a:schemeClr val="tx1"/>
              </a:solidFill>
            </a:endParaRPr>
          </a:p>
          <a:p>
            <a:pPr algn="ctr"/>
            <a:r>
              <a:rPr lang="de-DE" dirty="0" smtClean="0">
                <a:solidFill>
                  <a:schemeClr val="tx1"/>
                </a:solidFill>
              </a:rPr>
              <a:t>Wanderkarte, Seil, Handtuch, Schraubenzieher, Comic, Arznei, Fahrkarte, Streichholzschachtel </a:t>
            </a:r>
          </a:p>
          <a:p>
            <a:pPr algn="ctr"/>
            <a:r>
              <a:rPr lang="de-DE" dirty="0" smtClean="0">
                <a:solidFill>
                  <a:schemeClr val="tx1"/>
                </a:solidFill>
              </a:rPr>
              <a:t>usw.</a:t>
            </a:r>
            <a:endParaRPr lang="de-DE" dirty="0">
              <a:solidFill>
                <a:schemeClr val="tx1"/>
              </a:solidFill>
            </a:endParaRPr>
          </a:p>
        </p:txBody>
      </p:sp>
    </p:spTree>
    <p:extLst>
      <p:ext uri="{BB962C8B-B14F-4D97-AF65-F5344CB8AC3E}">
        <p14:creationId xmlns:p14="http://schemas.microsoft.com/office/powerpoint/2010/main" val="27301694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Gebogener Pfeil 3"/>
          <p:cNvSpPr/>
          <p:nvPr/>
        </p:nvSpPr>
        <p:spPr>
          <a:xfrm rot="12785126">
            <a:off x="1521304" y="4026183"/>
            <a:ext cx="1735736" cy="1639770"/>
          </a:xfrm>
          <a:prstGeom prst="circularArrow">
            <a:avLst>
              <a:gd name="adj1" fmla="val 12500"/>
              <a:gd name="adj2" fmla="val 1142319"/>
              <a:gd name="adj3" fmla="val 20457681"/>
              <a:gd name="adj4" fmla="val 13984550"/>
              <a:gd name="adj5" fmla="val 12500"/>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chemeClr val="tx1"/>
              </a:solidFill>
            </a:endParaRPr>
          </a:p>
        </p:txBody>
      </p:sp>
      <p:sp>
        <p:nvSpPr>
          <p:cNvPr id="5" name="Rechteck 4"/>
          <p:cNvSpPr/>
          <p:nvPr/>
        </p:nvSpPr>
        <p:spPr>
          <a:xfrm>
            <a:off x="3131840" y="836712"/>
            <a:ext cx="2592288" cy="936104"/>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smtClean="0">
                <a:solidFill>
                  <a:schemeClr val="tx1"/>
                </a:solidFill>
              </a:rPr>
              <a:t>Was ist passiert? Wie kommen die Dinge hierher?</a:t>
            </a:r>
            <a:endParaRPr lang="de-DE" dirty="0">
              <a:solidFill>
                <a:schemeClr val="tx1"/>
              </a:solidFill>
            </a:endParaRPr>
          </a:p>
        </p:txBody>
      </p:sp>
      <p:sp>
        <p:nvSpPr>
          <p:cNvPr id="6" name="Rechteck 5"/>
          <p:cNvSpPr/>
          <p:nvPr/>
        </p:nvSpPr>
        <p:spPr>
          <a:xfrm>
            <a:off x="6444208" y="2924944"/>
            <a:ext cx="2304256" cy="1512168"/>
          </a:xfrm>
          <a:prstGeom prst="rect">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smtClean="0">
                <a:solidFill>
                  <a:schemeClr val="tx1"/>
                </a:solidFill>
              </a:rPr>
              <a:t>Überlegt euch, wie ihr erfahren könnt, wie diese Dinge hierher gekommen sind.</a:t>
            </a:r>
            <a:endParaRPr lang="de-DE" dirty="0">
              <a:solidFill>
                <a:schemeClr val="tx1"/>
              </a:solidFill>
            </a:endParaRPr>
          </a:p>
        </p:txBody>
      </p:sp>
      <p:sp>
        <p:nvSpPr>
          <p:cNvPr id="7" name="Rechteck 6"/>
          <p:cNvSpPr/>
          <p:nvPr/>
        </p:nvSpPr>
        <p:spPr>
          <a:xfrm>
            <a:off x="3059832" y="5433544"/>
            <a:ext cx="2880320" cy="1235816"/>
          </a:xfrm>
          <a:prstGeom prst="rect">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smtClean="0">
                <a:solidFill>
                  <a:schemeClr val="tx1"/>
                </a:solidFill>
              </a:rPr>
              <a:t>Stellt die Ergebnisse eurer Nachforschung schriftlich zusammen!</a:t>
            </a:r>
            <a:endParaRPr lang="de-DE" dirty="0">
              <a:solidFill>
                <a:schemeClr val="tx1"/>
              </a:solidFill>
            </a:endParaRPr>
          </a:p>
        </p:txBody>
      </p:sp>
      <p:sp>
        <p:nvSpPr>
          <p:cNvPr id="8" name="Rechteck 7"/>
          <p:cNvSpPr/>
          <p:nvPr/>
        </p:nvSpPr>
        <p:spPr>
          <a:xfrm>
            <a:off x="457200" y="2708920"/>
            <a:ext cx="2300176" cy="1512168"/>
          </a:xfrm>
          <a:prstGeom prst="rect">
            <a:avLst/>
          </a:prstGeom>
          <a:solidFill>
            <a:srgbClr val="FF996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smtClean="0">
                <a:solidFill>
                  <a:schemeClr val="tx1"/>
                </a:solidFill>
              </a:rPr>
              <a:t>Diskutiert, inwiefern Geschichte hilft, die Gegenwart zu verstehen!</a:t>
            </a:r>
            <a:endParaRPr lang="de-DE" dirty="0">
              <a:solidFill>
                <a:schemeClr val="tx1"/>
              </a:solidFill>
            </a:endParaRPr>
          </a:p>
        </p:txBody>
      </p:sp>
      <p:sp>
        <p:nvSpPr>
          <p:cNvPr id="9" name="Gebogener Pfeil 8"/>
          <p:cNvSpPr/>
          <p:nvPr/>
        </p:nvSpPr>
        <p:spPr>
          <a:xfrm rot="6512689">
            <a:off x="5687530" y="4009955"/>
            <a:ext cx="1735736" cy="1639770"/>
          </a:xfrm>
          <a:prstGeom prst="circularArrow">
            <a:avLst>
              <a:gd name="adj1" fmla="val 12500"/>
              <a:gd name="adj2" fmla="val 1142319"/>
              <a:gd name="adj3" fmla="val 20457681"/>
              <a:gd name="adj4" fmla="val 13984550"/>
              <a:gd name="adj5" fmla="val 12500"/>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chemeClr val="tx1"/>
              </a:solidFill>
            </a:endParaRPr>
          </a:p>
        </p:txBody>
      </p:sp>
      <p:sp>
        <p:nvSpPr>
          <p:cNvPr id="10" name="Gebogener Pfeil 9"/>
          <p:cNvSpPr/>
          <p:nvPr/>
        </p:nvSpPr>
        <p:spPr>
          <a:xfrm rot="18024445">
            <a:off x="1549644" y="1584449"/>
            <a:ext cx="1735736" cy="1639770"/>
          </a:xfrm>
          <a:prstGeom prst="circularArrow">
            <a:avLst>
              <a:gd name="adj1" fmla="val 12500"/>
              <a:gd name="adj2" fmla="val 1142319"/>
              <a:gd name="adj3" fmla="val 20457681"/>
              <a:gd name="adj4" fmla="val 13984550"/>
              <a:gd name="adj5" fmla="val 12500"/>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chemeClr val="tx1"/>
              </a:solidFill>
            </a:endParaRPr>
          </a:p>
        </p:txBody>
      </p:sp>
      <p:sp>
        <p:nvSpPr>
          <p:cNvPr id="11" name="Gebogener Pfeil 10"/>
          <p:cNvSpPr/>
          <p:nvPr/>
        </p:nvSpPr>
        <p:spPr>
          <a:xfrm rot="1464579">
            <a:off x="5490000" y="1764111"/>
            <a:ext cx="1735736" cy="1639770"/>
          </a:xfrm>
          <a:prstGeom prst="circularArrow">
            <a:avLst>
              <a:gd name="adj1" fmla="val 12500"/>
              <a:gd name="adj2" fmla="val 1142319"/>
              <a:gd name="adj3" fmla="val 20457681"/>
              <a:gd name="adj4" fmla="val 13984550"/>
              <a:gd name="adj5" fmla="val 12500"/>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chemeClr val="tx1"/>
              </a:solidFill>
            </a:endParaRPr>
          </a:p>
        </p:txBody>
      </p:sp>
      <p:sp>
        <p:nvSpPr>
          <p:cNvPr id="2" name="Flussdiagramm: Magnetplattenspeicher 1"/>
          <p:cNvSpPr/>
          <p:nvPr/>
        </p:nvSpPr>
        <p:spPr>
          <a:xfrm>
            <a:off x="3131840" y="1916668"/>
            <a:ext cx="2592288" cy="3240360"/>
          </a:xfrm>
          <a:prstGeom prst="flowChartMagneticDisk">
            <a:avLst/>
          </a:prstGeom>
          <a:solidFill>
            <a:schemeClr val="bg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smtClean="0">
              <a:solidFill>
                <a:schemeClr val="tx1"/>
              </a:solidFill>
            </a:endParaRPr>
          </a:p>
          <a:p>
            <a:pPr algn="ctr"/>
            <a:r>
              <a:rPr lang="de-DE" dirty="0" smtClean="0">
                <a:solidFill>
                  <a:schemeClr val="tx1"/>
                </a:solidFill>
              </a:rPr>
              <a:t>Wanderkarte, Seil, Handtuch, Schraubenzieher, Comic, Arznei, Fahrkarte, Streichholzschachtel </a:t>
            </a:r>
          </a:p>
          <a:p>
            <a:pPr algn="ctr"/>
            <a:r>
              <a:rPr lang="de-DE" dirty="0" smtClean="0">
                <a:solidFill>
                  <a:schemeClr val="tx1"/>
                </a:solidFill>
              </a:rPr>
              <a:t>usw.</a:t>
            </a:r>
            <a:endParaRPr lang="de-DE" dirty="0">
              <a:solidFill>
                <a:schemeClr val="tx1"/>
              </a:solidFill>
            </a:endParaRPr>
          </a:p>
        </p:txBody>
      </p:sp>
      <p:sp>
        <p:nvSpPr>
          <p:cNvPr id="14" name="Titel 13"/>
          <p:cNvSpPr>
            <a:spLocks noGrp="1"/>
          </p:cNvSpPr>
          <p:nvPr>
            <p:ph type="title"/>
          </p:nvPr>
        </p:nvSpPr>
        <p:spPr>
          <a:xfrm>
            <a:off x="457200" y="274638"/>
            <a:ext cx="8507288" cy="562074"/>
          </a:xfrm>
        </p:spPr>
        <p:txBody>
          <a:bodyPr>
            <a:noAutofit/>
          </a:bodyPr>
          <a:lstStyle/>
          <a:p>
            <a:r>
              <a:rPr lang="de-DE" sz="3200" dirty="0" smtClean="0">
                <a:solidFill>
                  <a:schemeClr val="tx1"/>
                </a:solidFill>
              </a:rPr>
              <a:t>Wie arbeiten Historikerinnen und Historiker?</a:t>
            </a:r>
            <a:endParaRPr lang="de-DE" sz="3200" dirty="0">
              <a:solidFill>
                <a:schemeClr val="tx1"/>
              </a:solidFill>
            </a:endParaRPr>
          </a:p>
        </p:txBody>
      </p:sp>
    </p:spTree>
    <p:extLst>
      <p:ext uri="{BB962C8B-B14F-4D97-AF65-F5344CB8AC3E}">
        <p14:creationId xmlns:p14="http://schemas.microsoft.com/office/powerpoint/2010/main" val="41056352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8"/>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Gebogener Pfeil 3"/>
          <p:cNvSpPr/>
          <p:nvPr/>
        </p:nvSpPr>
        <p:spPr>
          <a:xfrm rot="12785126">
            <a:off x="1521304" y="4026183"/>
            <a:ext cx="1735736" cy="1639770"/>
          </a:xfrm>
          <a:prstGeom prst="circularArrow">
            <a:avLst>
              <a:gd name="adj1" fmla="val 12500"/>
              <a:gd name="adj2" fmla="val 1142319"/>
              <a:gd name="adj3" fmla="val 20457681"/>
              <a:gd name="adj4" fmla="val 13984550"/>
              <a:gd name="adj5" fmla="val 12500"/>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chemeClr val="tx1"/>
              </a:solidFill>
            </a:endParaRPr>
          </a:p>
        </p:txBody>
      </p:sp>
      <p:sp>
        <p:nvSpPr>
          <p:cNvPr id="5" name="Rechteck 4"/>
          <p:cNvSpPr/>
          <p:nvPr/>
        </p:nvSpPr>
        <p:spPr>
          <a:xfrm>
            <a:off x="3347864" y="866309"/>
            <a:ext cx="2001800" cy="906507"/>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smtClean="0">
                <a:solidFill>
                  <a:schemeClr val="tx1"/>
                </a:solidFill>
              </a:rPr>
              <a:t>Was könnten wir als nächstes fragen?</a:t>
            </a:r>
            <a:endParaRPr lang="de-DE" dirty="0">
              <a:solidFill>
                <a:schemeClr val="tx1"/>
              </a:solidFill>
            </a:endParaRPr>
          </a:p>
        </p:txBody>
      </p:sp>
      <p:sp>
        <p:nvSpPr>
          <p:cNvPr id="6" name="Rechteck 5"/>
          <p:cNvSpPr/>
          <p:nvPr/>
        </p:nvSpPr>
        <p:spPr>
          <a:xfrm>
            <a:off x="6444208" y="2924944"/>
            <a:ext cx="2304256" cy="1512168"/>
          </a:xfrm>
          <a:prstGeom prst="rect">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smtClean="0">
                <a:solidFill>
                  <a:schemeClr val="tx1"/>
                </a:solidFill>
              </a:rPr>
              <a:t>?</a:t>
            </a:r>
            <a:endParaRPr lang="de-DE" dirty="0">
              <a:solidFill>
                <a:schemeClr val="tx1"/>
              </a:solidFill>
            </a:endParaRPr>
          </a:p>
        </p:txBody>
      </p:sp>
      <p:sp>
        <p:nvSpPr>
          <p:cNvPr id="7" name="Rechteck 6"/>
          <p:cNvSpPr/>
          <p:nvPr/>
        </p:nvSpPr>
        <p:spPr>
          <a:xfrm>
            <a:off x="3059832" y="5433544"/>
            <a:ext cx="2880320" cy="947783"/>
          </a:xfrm>
          <a:prstGeom prst="rect">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smtClean="0">
                <a:solidFill>
                  <a:schemeClr val="tx1"/>
                </a:solidFill>
              </a:rPr>
              <a:t>?</a:t>
            </a:r>
            <a:endParaRPr lang="de-DE" dirty="0">
              <a:solidFill>
                <a:schemeClr val="tx1"/>
              </a:solidFill>
            </a:endParaRPr>
          </a:p>
        </p:txBody>
      </p:sp>
      <p:sp>
        <p:nvSpPr>
          <p:cNvPr id="8" name="Rechteck 7"/>
          <p:cNvSpPr/>
          <p:nvPr/>
        </p:nvSpPr>
        <p:spPr>
          <a:xfrm>
            <a:off x="457200" y="2708920"/>
            <a:ext cx="2300176" cy="1368152"/>
          </a:xfrm>
          <a:prstGeom prst="rect">
            <a:avLst/>
          </a:prstGeom>
          <a:solidFill>
            <a:srgbClr val="FF996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smtClean="0">
                <a:solidFill>
                  <a:schemeClr val="tx1"/>
                </a:solidFill>
              </a:rPr>
              <a:t>?</a:t>
            </a:r>
            <a:endParaRPr lang="de-DE" dirty="0">
              <a:solidFill>
                <a:schemeClr val="tx1"/>
              </a:solidFill>
            </a:endParaRPr>
          </a:p>
        </p:txBody>
      </p:sp>
      <p:sp>
        <p:nvSpPr>
          <p:cNvPr id="9" name="Gebogener Pfeil 8"/>
          <p:cNvSpPr/>
          <p:nvPr/>
        </p:nvSpPr>
        <p:spPr>
          <a:xfrm rot="6512689">
            <a:off x="5687530" y="4009955"/>
            <a:ext cx="1735736" cy="1639770"/>
          </a:xfrm>
          <a:prstGeom prst="circularArrow">
            <a:avLst>
              <a:gd name="adj1" fmla="val 12500"/>
              <a:gd name="adj2" fmla="val 1142319"/>
              <a:gd name="adj3" fmla="val 20457681"/>
              <a:gd name="adj4" fmla="val 13984550"/>
              <a:gd name="adj5" fmla="val 12500"/>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chemeClr val="tx1"/>
              </a:solidFill>
            </a:endParaRPr>
          </a:p>
        </p:txBody>
      </p:sp>
      <p:sp>
        <p:nvSpPr>
          <p:cNvPr id="10" name="Gebogener Pfeil 9"/>
          <p:cNvSpPr/>
          <p:nvPr/>
        </p:nvSpPr>
        <p:spPr>
          <a:xfrm rot="18024445">
            <a:off x="1549644" y="1584449"/>
            <a:ext cx="1735736" cy="1639770"/>
          </a:xfrm>
          <a:prstGeom prst="circularArrow">
            <a:avLst>
              <a:gd name="adj1" fmla="val 12500"/>
              <a:gd name="adj2" fmla="val 1142319"/>
              <a:gd name="adj3" fmla="val 20457681"/>
              <a:gd name="adj4" fmla="val 13984550"/>
              <a:gd name="adj5" fmla="val 12500"/>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chemeClr val="tx1"/>
              </a:solidFill>
            </a:endParaRPr>
          </a:p>
        </p:txBody>
      </p:sp>
      <p:sp>
        <p:nvSpPr>
          <p:cNvPr id="11" name="Gebogener Pfeil 10"/>
          <p:cNvSpPr/>
          <p:nvPr/>
        </p:nvSpPr>
        <p:spPr>
          <a:xfrm rot="1464579">
            <a:off x="5490000" y="1764111"/>
            <a:ext cx="1735736" cy="1639770"/>
          </a:xfrm>
          <a:prstGeom prst="circularArrow">
            <a:avLst>
              <a:gd name="adj1" fmla="val 12500"/>
              <a:gd name="adj2" fmla="val 1142319"/>
              <a:gd name="adj3" fmla="val 20457681"/>
              <a:gd name="adj4" fmla="val 13984550"/>
              <a:gd name="adj5" fmla="val 12500"/>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chemeClr val="tx1"/>
              </a:solidFill>
            </a:endParaRPr>
          </a:p>
        </p:txBody>
      </p:sp>
      <p:sp>
        <p:nvSpPr>
          <p:cNvPr id="2" name="Flussdiagramm: Magnetplattenspeicher 1"/>
          <p:cNvSpPr/>
          <p:nvPr/>
        </p:nvSpPr>
        <p:spPr>
          <a:xfrm>
            <a:off x="3131840" y="1916832"/>
            <a:ext cx="2592288" cy="3240196"/>
          </a:xfrm>
          <a:prstGeom prst="flowChartMagneticDisk">
            <a:avLst/>
          </a:prstGeom>
          <a:solidFill>
            <a:schemeClr val="bg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smtClean="0">
              <a:solidFill>
                <a:schemeClr val="tx1"/>
              </a:solidFill>
            </a:endParaRPr>
          </a:p>
          <a:p>
            <a:pPr algn="ctr"/>
            <a:r>
              <a:rPr lang="de-DE" dirty="0" smtClean="0">
                <a:solidFill>
                  <a:schemeClr val="tx1"/>
                </a:solidFill>
              </a:rPr>
              <a:t>Wanderkarte, Seil, Handtuch, Schraubenzieher, Comic, Arznei, Fahrkarte, Streichholzschachtel </a:t>
            </a:r>
          </a:p>
          <a:p>
            <a:pPr algn="ctr"/>
            <a:r>
              <a:rPr lang="de-DE" dirty="0" smtClean="0">
                <a:solidFill>
                  <a:schemeClr val="tx1"/>
                </a:solidFill>
              </a:rPr>
              <a:t>usw.</a:t>
            </a:r>
            <a:endParaRPr lang="de-DE" dirty="0">
              <a:solidFill>
                <a:schemeClr val="tx1"/>
              </a:solidFill>
            </a:endParaRPr>
          </a:p>
        </p:txBody>
      </p:sp>
      <p:sp>
        <p:nvSpPr>
          <p:cNvPr id="14" name="Titel 13"/>
          <p:cNvSpPr>
            <a:spLocks noGrp="1"/>
          </p:cNvSpPr>
          <p:nvPr>
            <p:ph type="title"/>
          </p:nvPr>
        </p:nvSpPr>
        <p:spPr>
          <a:xfrm>
            <a:off x="457200" y="274638"/>
            <a:ext cx="8686800" cy="562074"/>
          </a:xfrm>
        </p:spPr>
        <p:txBody>
          <a:bodyPr>
            <a:noAutofit/>
          </a:bodyPr>
          <a:lstStyle/>
          <a:p>
            <a:r>
              <a:rPr lang="de-DE" sz="3200" dirty="0" smtClean="0">
                <a:solidFill>
                  <a:schemeClr val="tx1"/>
                </a:solidFill>
              </a:rPr>
              <a:t>Wie arbeiten Historikerinnen und Historiker?</a:t>
            </a:r>
            <a:endParaRPr lang="de-DE" sz="3200" dirty="0">
              <a:solidFill>
                <a:schemeClr val="tx1"/>
              </a:solidFill>
            </a:endParaRPr>
          </a:p>
        </p:txBody>
      </p:sp>
    </p:spTree>
    <p:extLst>
      <p:ext uri="{BB962C8B-B14F-4D97-AF65-F5344CB8AC3E}">
        <p14:creationId xmlns:p14="http://schemas.microsoft.com/office/powerpoint/2010/main" val="110649385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Grafik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40568" y="188640"/>
            <a:ext cx="9268532" cy="6834768"/>
          </a:xfrm>
          <a:prstGeom prst="rect">
            <a:avLst/>
          </a:prstGeom>
        </p:spPr>
      </p:pic>
    </p:spTree>
    <p:extLst>
      <p:ext uri="{BB962C8B-B14F-4D97-AF65-F5344CB8AC3E}">
        <p14:creationId xmlns:p14="http://schemas.microsoft.com/office/powerpoint/2010/main" val="305361171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Gebogener Pfeil 3"/>
          <p:cNvSpPr/>
          <p:nvPr/>
        </p:nvSpPr>
        <p:spPr>
          <a:xfrm rot="12785126">
            <a:off x="1710496" y="4196799"/>
            <a:ext cx="1735736" cy="1639770"/>
          </a:xfrm>
          <a:prstGeom prst="circularArrow">
            <a:avLst>
              <a:gd name="adj1" fmla="val 12500"/>
              <a:gd name="adj2" fmla="val 1142319"/>
              <a:gd name="adj3" fmla="val 20457681"/>
              <a:gd name="adj4" fmla="val 13984550"/>
              <a:gd name="adj5" fmla="val 12500"/>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chemeClr val="tx1"/>
              </a:solidFill>
            </a:endParaRPr>
          </a:p>
        </p:txBody>
      </p:sp>
      <p:sp>
        <p:nvSpPr>
          <p:cNvPr id="5" name="Rechteck 4"/>
          <p:cNvSpPr/>
          <p:nvPr/>
        </p:nvSpPr>
        <p:spPr>
          <a:xfrm>
            <a:off x="3131840" y="836712"/>
            <a:ext cx="2592288" cy="936104"/>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smtClean="0">
                <a:solidFill>
                  <a:schemeClr val="tx1"/>
                </a:solidFill>
              </a:rPr>
              <a:t>Was soll das? Formuliere Fragen an die Dinge !</a:t>
            </a:r>
            <a:endParaRPr lang="de-DE" dirty="0">
              <a:solidFill>
                <a:schemeClr val="tx1"/>
              </a:solidFill>
            </a:endParaRPr>
          </a:p>
        </p:txBody>
      </p:sp>
      <p:sp>
        <p:nvSpPr>
          <p:cNvPr id="6" name="Rechteck 5"/>
          <p:cNvSpPr/>
          <p:nvPr/>
        </p:nvSpPr>
        <p:spPr>
          <a:xfrm>
            <a:off x="6444208" y="2924944"/>
            <a:ext cx="2304256" cy="1512168"/>
          </a:xfrm>
          <a:prstGeom prst="rect">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smtClean="0">
                <a:solidFill>
                  <a:schemeClr val="tx1"/>
                </a:solidFill>
              </a:rPr>
              <a:t>Überlege, wie Du herausbekommen kannst, wie diese Dinge hierher gekommen sind.</a:t>
            </a:r>
            <a:endParaRPr lang="de-DE" dirty="0">
              <a:solidFill>
                <a:schemeClr val="tx1"/>
              </a:solidFill>
            </a:endParaRPr>
          </a:p>
        </p:txBody>
      </p:sp>
      <p:sp>
        <p:nvSpPr>
          <p:cNvPr id="7" name="Rechteck 6"/>
          <p:cNvSpPr/>
          <p:nvPr/>
        </p:nvSpPr>
        <p:spPr>
          <a:xfrm>
            <a:off x="3059832" y="5433544"/>
            <a:ext cx="2880320" cy="1235816"/>
          </a:xfrm>
          <a:prstGeom prst="rect">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smtClean="0">
                <a:solidFill>
                  <a:schemeClr val="tx1"/>
                </a:solidFill>
              </a:rPr>
              <a:t>Verfasse</a:t>
            </a:r>
            <a:r>
              <a:rPr lang="de-DE" dirty="0">
                <a:solidFill>
                  <a:schemeClr val="tx1"/>
                </a:solidFill>
              </a:rPr>
              <a:t> </a:t>
            </a:r>
            <a:r>
              <a:rPr lang="de-DE" dirty="0" smtClean="0">
                <a:solidFill>
                  <a:schemeClr val="tx1"/>
                </a:solidFill>
              </a:rPr>
              <a:t>eine plausible Erklärung dafür, wie die Dinge hierher kommen.</a:t>
            </a:r>
            <a:endParaRPr lang="de-DE" dirty="0">
              <a:solidFill>
                <a:schemeClr val="tx1"/>
              </a:solidFill>
            </a:endParaRPr>
          </a:p>
        </p:txBody>
      </p:sp>
      <p:sp>
        <p:nvSpPr>
          <p:cNvPr id="8" name="Rechteck 7"/>
          <p:cNvSpPr/>
          <p:nvPr/>
        </p:nvSpPr>
        <p:spPr>
          <a:xfrm>
            <a:off x="251520" y="2132856"/>
            <a:ext cx="2664296" cy="2088232"/>
          </a:xfrm>
          <a:prstGeom prst="rect">
            <a:avLst/>
          </a:prstGeom>
          <a:solidFill>
            <a:srgbClr val="FF996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smtClean="0">
                <a:solidFill>
                  <a:schemeClr val="tx1"/>
                </a:solidFill>
              </a:rPr>
              <a:t>Fasse zusammen, inwiefern bzw. was Du jetzt mehr über das Vorhandensein der Dinge in Deinem Klassenzimmer verstehst.</a:t>
            </a:r>
            <a:endParaRPr lang="de-DE" dirty="0">
              <a:solidFill>
                <a:schemeClr val="tx1"/>
              </a:solidFill>
            </a:endParaRPr>
          </a:p>
        </p:txBody>
      </p:sp>
      <p:sp>
        <p:nvSpPr>
          <p:cNvPr id="9" name="Gebogener Pfeil 8"/>
          <p:cNvSpPr/>
          <p:nvPr/>
        </p:nvSpPr>
        <p:spPr>
          <a:xfrm rot="6512689">
            <a:off x="5909594" y="4148001"/>
            <a:ext cx="1735736" cy="1639770"/>
          </a:xfrm>
          <a:prstGeom prst="circularArrow">
            <a:avLst>
              <a:gd name="adj1" fmla="val 12500"/>
              <a:gd name="adj2" fmla="val 1142319"/>
              <a:gd name="adj3" fmla="val 20457681"/>
              <a:gd name="adj4" fmla="val 13984550"/>
              <a:gd name="adj5" fmla="val 12500"/>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chemeClr val="tx1"/>
              </a:solidFill>
            </a:endParaRPr>
          </a:p>
        </p:txBody>
      </p:sp>
      <p:sp>
        <p:nvSpPr>
          <p:cNvPr id="11" name="Gebogener Pfeil 10"/>
          <p:cNvSpPr/>
          <p:nvPr/>
        </p:nvSpPr>
        <p:spPr>
          <a:xfrm rot="1464579">
            <a:off x="5765688" y="1228654"/>
            <a:ext cx="1735736" cy="1639770"/>
          </a:xfrm>
          <a:prstGeom prst="circularArrow">
            <a:avLst>
              <a:gd name="adj1" fmla="val 12500"/>
              <a:gd name="adj2" fmla="val 1142319"/>
              <a:gd name="adj3" fmla="val 20457681"/>
              <a:gd name="adj4" fmla="val 13984550"/>
              <a:gd name="adj5" fmla="val 12500"/>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chemeClr val="tx1"/>
              </a:solidFill>
            </a:endParaRPr>
          </a:p>
        </p:txBody>
      </p:sp>
      <p:sp>
        <p:nvSpPr>
          <p:cNvPr id="14" name="Titel 13"/>
          <p:cNvSpPr>
            <a:spLocks noGrp="1"/>
          </p:cNvSpPr>
          <p:nvPr>
            <p:ph type="title"/>
          </p:nvPr>
        </p:nvSpPr>
        <p:spPr>
          <a:xfrm>
            <a:off x="457200" y="274638"/>
            <a:ext cx="8507288" cy="562074"/>
          </a:xfrm>
        </p:spPr>
        <p:txBody>
          <a:bodyPr>
            <a:noAutofit/>
          </a:bodyPr>
          <a:lstStyle/>
          <a:p>
            <a:r>
              <a:rPr lang="de-DE" sz="3200" dirty="0" smtClean="0">
                <a:solidFill>
                  <a:schemeClr val="tx1"/>
                </a:solidFill>
              </a:rPr>
              <a:t>Wie arbeiten Historikerinnen und Historiker?</a:t>
            </a:r>
            <a:endParaRPr lang="de-DE" sz="3200" dirty="0">
              <a:solidFill>
                <a:schemeClr val="tx1"/>
              </a:solidFill>
            </a:endParaRPr>
          </a:p>
        </p:txBody>
      </p:sp>
      <p:pic>
        <p:nvPicPr>
          <p:cNvPr id="12" name="Grafik 1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131839" y="2170662"/>
            <a:ext cx="3021933" cy="2266450"/>
          </a:xfrm>
          <a:prstGeom prst="rect">
            <a:avLst/>
          </a:prstGeom>
        </p:spPr>
      </p:pic>
    </p:spTree>
    <p:extLst>
      <p:ext uri="{BB962C8B-B14F-4D97-AF65-F5344CB8AC3E}">
        <p14:creationId xmlns:p14="http://schemas.microsoft.com/office/powerpoint/2010/main" val="6196594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1"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Gebogener Pfeil 3"/>
          <p:cNvSpPr/>
          <p:nvPr/>
        </p:nvSpPr>
        <p:spPr>
          <a:xfrm rot="12785126">
            <a:off x="1521304" y="4026183"/>
            <a:ext cx="1735736" cy="1639770"/>
          </a:xfrm>
          <a:prstGeom prst="circularArrow">
            <a:avLst>
              <a:gd name="adj1" fmla="val 12500"/>
              <a:gd name="adj2" fmla="val 1142319"/>
              <a:gd name="adj3" fmla="val 20457681"/>
              <a:gd name="adj4" fmla="val 13984550"/>
              <a:gd name="adj5" fmla="val 12500"/>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chemeClr val="tx1"/>
              </a:solidFill>
            </a:endParaRPr>
          </a:p>
        </p:txBody>
      </p:sp>
      <p:sp>
        <p:nvSpPr>
          <p:cNvPr id="5" name="Rechteck 4"/>
          <p:cNvSpPr/>
          <p:nvPr/>
        </p:nvSpPr>
        <p:spPr>
          <a:xfrm>
            <a:off x="3347864" y="866309"/>
            <a:ext cx="2001800" cy="906507"/>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smtClean="0">
                <a:solidFill>
                  <a:schemeClr val="tx1"/>
                </a:solidFill>
              </a:rPr>
              <a:t>Was fragst Du Dich als nächstes?</a:t>
            </a:r>
            <a:endParaRPr lang="de-DE" dirty="0">
              <a:solidFill>
                <a:schemeClr val="tx1"/>
              </a:solidFill>
            </a:endParaRPr>
          </a:p>
        </p:txBody>
      </p:sp>
      <p:sp>
        <p:nvSpPr>
          <p:cNvPr id="6" name="Rechteck 5"/>
          <p:cNvSpPr/>
          <p:nvPr/>
        </p:nvSpPr>
        <p:spPr>
          <a:xfrm>
            <a:off x="6444208" y="2924944"/>
            <a:ext cx="2304256" cy="1512168"/>
          </a:xfrm>
          <a:prstGeom prst="rect">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smtClean="0">
                <a:solidFill>
                  <a:schemeClr val="tx1"/>
                </a:solidFill>
              </a:rPr>
              <a:t>?</a:t>
            </a:r>
            <a:endParaRPr lang="de-DE" dirty="0">
              <a:solidFill>
                <a:schemeClr val="tx1"/>
              </a:solidFill>
            </a:endParaRPr>
          </a:p>
        </p:txBody>
      </p:sp>
      <p:sp>
        <p:nvSpPr>
          <p:cNvPr id="7" name="Rechteck 6"/>
          <p:cNvSpPr/>
          <p:nvPr/>
        </p:nvSpPr>
        <p:spPr>
          <a:xfrm>
            <a:off x="3059832" y="5433544"/>
            <a:ext cx="2880320" cy="947783"/>
          </a:xfrm>
          <a:prstGeom prst="rect">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smtClean="0">
                <a:solidFill>
                  <a:schemeClr val="tx1"/>
                </a:solidFill>
              </a:rPr>
              <a:t>?</a:t>
            </a:r>
            <a:endParaRPr lang="de-DE" dirty="0">
              <a:solidFill>
                <a:schemeClr val="tx1"/>
              </a:solidFill>
            </a:endParaRPr>
          </a:p>
        </p:txBody>
      </p:sp>
      <p:sp>
        <p:nvSpPr>
          <p:cNvPr id="8" name="Rechteck 7"/>
          <p:cNvSpPr/>
          <p:nvPr/>
        </p:nvSpPr>
        <p:spPr>
          <a:xfrm>
            <a:off x="457200" y="2708920"/>
            <a:ext cx="2300176" cy="1368152"/>
          </a:xfrm>
          <a:prstGeom prst="rect">
            <a:avLst/>
          </a:prstGeom>
          <a:solidFill>
            <a:srgbClr val="FF996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smtClean="0">
                <a:solidFill>
                  <a:schemeClr val="tx1"/>
                </a:solidFill>
              </a:rPr>
              <a:t>?</a:t>
            </a:r>
            <a:endParaRPr lang="de-DE" dirty="0">
              <a:solidFill>
                <a:schemeClr val="tx1"/>
              </a:solidFill>
            </a:endParaRPr>
          </a:p>
        </p:txBody>
      </p:sp>
      <p:sp>
        <p:nvSpPr>
          <p:cNvPr id="9" name="Gebogener Pfeil 8"/>
          <p:cNvSpPr/>
          <p:nvPr/>
        </p:nvSpPr>
        <p:spPr>
          <a:xfrm rot="6512689">
            <a:off x="5687530" y="4009955"/>
            <a:ext cx="1735736" cy="1639770"/>
          </a:xfrm>
          <a:prstGeom prst="circularArrow">
            <a:avLst>
              <a:gd name="adj1" fmla="val 12500"/>
              <a:gd name="adj2" fmla="val 1142319"/>
              <a:gd name="adj3" fmla="val 20457681"/>
              <a:gd name="adj4" fmla="val 13984550"/>
              <a:gd name="adj5" fmla="val 12500"/>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chemeClr val="tx1"/>
              </a:solidFill>
            </a:endParaRPr>
          </a:p>
        </p:txBody>
      </p:sp>
      <p:sp>
        <p:nvSpPr>
          <p:cNvPr id="10" name="Gebogener Pfeil 9"/>
          <p:cNvSpPr/>
          <p:nvPr/>
        </p:nvSpPr>
        <p:spPr>
          <a:xfrm rot="18024445">
            <a:off x="1549644" y="1584449"/>
            <a:ext cx="1735736" cy="1639770"/>
          </a:xfrm>
          <a:prstGeom prst="circularArrow">
            <a:avLst>
              <a:gd name="adj1" fmla="val 12500"/>
              <a:gd name="adj2" fmla="val 1142319"/>
              <a:gd name="adj3" fmla="val 20457681"/>
              <a:gd name="adj4" fmla="val 13984550"/>
              <a:gd name="adj5" fmla="val 12500"/>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chemeClr val="tx1"/>
              </a:solidFill>
            </a:endParaRPr>
          </a:p>
        </p:txBody>
      </p:sp>
      <p:sp>
        <p:nvSpPr>
          <p:cNvPr id="11" name="Gebogener Pfeil 10"/>
          <p:cNvSpPr/>
          <p:nvPr/>
        </p:nvSpPr>
        <p:spPr>
          <a:xfrm rot="1464579">
            <a:off x="5490000" y="1764111"/>
            <a:ext cx="1735736" cy="1639770"/>
          </a:xfrm>
          <a:prstGeom prst="circularArrow">
            <a:avLst>
              <a:gd name="adj1" fmla="val 12500"/>
              <a:gd name="adj2" fmla="val 1142319"/>
              <a:gd name="adj3" fmla="val 20457681"/>
              <a:gd name="adj4" fmla="val 13984550"/>
              <a:gd name="adj5" fmla="val 12500"/>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chemeClr val="tx1"/>
              </a:solidFill>
            </a:endParaRPr>
          </a:p>
        </p:txBody>
      </p:sp>
      <p:sp>
        <p:nvSpPr>
          <p:cNvPr id="14" name="Titel 13"/>
          <p:cNvSpPr>
            <a:spLocks noGrp="1"/>
          </p:cNvSpPr>
          <p:nvPr>
            <p:ph type="title"/>
          </p:nvPr>
        </p:nvSpPr>
        <p:spPr>
          <a:xfrm>
            <a:off x="457200" y="274638"/>
            <a:ext cx="8686800" cy="562074"/>
          </a:xfrm>
        </p:spPr>
        <p:txBody>
          <a:bodyPr>
            <a:noAutofit/>
          </a:bodyPr>
          <a:lstStyle/>
          <a:p>
            <a:r>
              <a:rPr lang="de-DE" sz="3200" dirty="0" smtClean="0">
                <a:solidFill>
                  <a:schemeClr val="tx1"/>
                </a:solidFill>
              </a:rPr>
              <a:t>Wie arbeiten Historikerinnen und Historiker?</a:t>
            </a:r>
            <a:endParaRPr lang="de-DE" sz="3200" dirty="0">
              <a:solidFill>
                <a:schemeClr val="tx1"/>
              </a:solidFill>
            </a:endParaRPr>
          </a:p>
        </p:txBody>
      </p:sp>
      <p:pic>
        <p:nvPicPr>
          <p:cNvPr id="12" name="Grafik 1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059832" y="2404334"/>
            <a:ext cx="3021933" cy="2266450"/>
          </a:xfrm>
          <a:prstGeom prst="rect">
            <a:avLst/>
          </a:prstGeom>
        </p:spPr>
      </p:pic>
    </p:spTree>
    <p:extLst>
      <p:ext uri="{BB962C8B-B14F-4D97-AF65-F5344CB8AC3E}">
        <p14:creationId xmlns:p14="http://schemas.microsoft.com/office/powerpoint/2010/main" val="32786570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animBg="1"/>
      <p:bldP spid="7" grpId="0" animBg="1"/>
      <p:bldP spid="8" grpId="0" animBg="1"/>
      <p:bldP spid="9" grpId="0" animBg="1"/>
      <p:bldP spid="11"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Gebogener Pfeil 3"/>
          <p:cNvSpPr/>
          <p:nvPr/>
        </p:nvSpPr>
        <p:spPr>
          <a:xfrm rot="12785126">
            <a:off x="1521304" y="4026183"/>
            <a:ext cx="1735736" cy="1639770"/>
          </a:xfrm>
          <a:prstGeom prst="circularArrow">
            <a:avLst>
              <a:gd name="adj1" fmla="val 12500"/>
              <a:gd name="adj2" fmla="val 1142319"/>
              <a:gd name="adj3" fmla="val 20457681"/>
              <a:gd name="adj4" fmla="val 13984550"/>
              <a:gd name="adj5" fmla="val 12500"/>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chemeClr val="tx1"/>
              </a:solidFill>
            </a:endParaRPr>
          </a:p>
        </p:txBody>
      </p:sp>
      <p:sp>
        <p:nvSpPr>
          <p:cNvPr id="5" name="Rechteck 4"/>
          <p:cNvSpPr/>
          <p:nvPr/>
        </p:nvSpPr>
        <p:spPr>
          <a:xfrm>
            <a:off x="3347864" y="866309"/>
            <a:ext cx="2001800" cy="906507"/>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smtClean="0">
                <a:solidFill>
                  <a:schemeClr val="tx1"/>
                </a:solidFill>
              </a:rPr>
              <a:t>?</a:t>
            </a:r>
            <a:endParaRPr lang="de-DE" dirty="0">
              <a:solidFill>
                <a:schemeClr val="tx1"/>
              </a:solidFill>
            </a:endParaRPr>
          </a:p>
        </p:txBody>
      </p:sp>
      <p:sp>
        <p:nvSpPr>
          <p:cNvPr id="6" name="Rechteck 5"/>
          <p:cNvSpPr/>
          <p:nvPr/>
        </p:nvSpPr>
        <p:spPr>
          <a:xfrm>
            <a:off x="6444208" y="2924944"/>
            <a:ext cx="2304256" cy="1512168"/>
          </a:xfrm>
          <a:prstGeom prst="rect">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smtClean="0">
                <a:solidFill>
                  <a:schemeClr val="tx1"/>
                </a:solidFill>
              </a:rPr>
              <a:t>?</a:t>
            </a:r>
            <a:endParaRPr lang="de-DE" dirty="0">
              <a:solidFill>
                <a:schemeClr val="tx1"/>
              </a:solidFill>
            </a:endParaRPr>
          </a:p>
        </p:txBody>
      </p:sp>
      <p:sp>
        <p:nvSpPr>
          <p:cNvPr id="7" name="Rechteck 6"/>
          <p:cNvSpPr/>
          <p:nvPr/>
        </p:nvSpPr>
        <p:spPr>
          <a:xfrm>
            <a:off x="3059832" y="5433544"/>
            <a:ext cx="2880320" cy="947783"/>
          </a:xfrm>
          <a:prstGeom prst="rect">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smtClean="0">
                <a:solidFill>
                  <a:schemeClr val="tx1"/>
                </a:solidFill>
              </a:rPr>
              <a:t>?</a:t>
            </a:r>
            <a:endParaRPr lang="de-DE" dirty="0">
              <a:solidFill>
                <a:schemeClr val="tx1"/>
              </a:solidFill>
            </a:endParaRPr>
          </a:p>
        </p:txBody>
      </p:sp>
      <p:sp>
        <p:nvSpPr>
          <p:cNvPr id="8" name="Rechteck 7"/>
          <p:cNvSpPr/>
          <p:nvPr/>
        </p:nvSpPr>
        <p:spPr>
          <a:xfrm>
            <a:off x="457200" y="2708920"/>
            <a:ext cx="2300176" cy="1368152"/>
          </a:xfrm>
          <a:prstGeom prst="rect">
            <a:avLst/>
          </a:prstGeom>
          <a:solidFill>
            <a:srgbClr val="FF996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smtClean="0">
                <a:solidFill>
                  <a:schemeClr val="tx1"/>
                </a:solidFill>
              </a:rPr>
              <a:t>?</a:t>
            </a:r>
            <a:endParaRPr lang="de-DE" dirty="0">
              <a:solidFill>
                <a:schemeClr val="tx1"/>
              </a:solidFill>
            </a:endParaRPr>
          </a:p>
        </p:txBody>
      </p:sp>
      <p:sp>
        <p:nvSpPr>
          <p:cNvPr id="9" name="Gebogener Pfeil 8"/>
          <p:cNvSpPr/>
          <p:nvPr/>
        </p:nvSpPr>
        <p:spPr>
          <a:xfrm rot="6512689">
            <a:off x="5687530" y="4009955"/>
            <a:ext cx="1735736" cy="1639770"/>
          </a:xfrm>
          <a:prstGeom prst="circularArrow">
            <a:avLst>
              <a:gd name="adj1" fmla="val 12500"/>
              <a:gd name="adj2" fmla="val 1142319"/>
              <a:gd name="adj3" fmla="val 20457681"/>
              <a:gd name="adj4" fmla="val 13984550"/>
              <a:gd name="adj5" fmla="val 12500"/>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chemeClr val="tx1"/>
              </a:solidFill>
            </a:endParaRPr>
          </a:p>
        </p:txBody>
      </p:sp>
      <p:sp>
        <p:nvSpPr>
          <p:cNvPr id="10" name="Gebogener Pfeil 9"/>
          <p:cNvSpPr/>
          <p:nvPr/>
        </p:nvSpPr>
        <p:spPr>
          <a:xfrm rot="18024445">
            <a:off x="1549644" y="1584449"/>
            <a:ext cx="1735736" cy="1639770"/>
          </a:xfrm>
          <a:prstGeom prst="circularArrow">
            <a:avLst>
              <a:gd name="adj1" fmla="val 12500"/>
              <a:gd name="adj2" fmla="val 1142319"/>
              <a:gd name="adj3" fmla="val 20457681"/>
              <a:gd name="adj4" fmla="val 13984550"/>
              <a:gd name="adj5" fmla="val 12500"/>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chemeClr val="tx1"/>
              </a:solidFill>
            </a:endParaRPr>
          </a:p>
        </p:txBody>
      </p:sp>
      <p:sp>
        <p:nvSpPr>
          <p:cNvPr id="11" name="Gebogener Pfeil 10"/>
          <p:cNvSpPr/>
          <p:nvPr/>
        </p:nvSpPr>
        <p:spPr>
          <a:xfrm rot="1464579">
            <a:off x="5490000" y="1764111"/>
            <a:ext cx="1735736" cy="1639770"/>
          </a:xfrm>
          <a:prstGeom prst="circularArrow">
            <a:avLst>
              <a:gd name="adj1" fmla="val 12500"/>
              <a:gd name="adj2" fmla="val 1142319"/>
              <a:gd name="adj3" fmla="val 20457681"/>
              <a:gd name="adj4" fmla="val 13984550"/>
              <a:gd name="adj5" fmla="val 12500"/>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chemeClr val="tx1"/>
              </a:solidFill>
            </a:endParaRPr>
          </a:p>
        </p:txBody>
      </p:sp>
      <p:sp>
        <p:nvSpPr>
          <p:cNvPr id="14" name="Titel 13"/>
          <p:cNvSpPr>
            <a:spLocks noGrp="1"/>
          </p:cNvSpPr>
          <p:nvPr>
            <p:ph type="title"/>
          </p:nvPr>
        </p:nvSpPr>
        <p:spPr>
          <a:xfrm>
            <a:off x="457200" y="274638"/>
            <a:ext cx="8686800" cy="562074"/>
          </a:xfrm>
        </p:spPr>
        <p:txBody>
          <a:bodyPr>
            <a:noAutofit/>
          </a:bodyPr>
          <a:lstStyle/>
          <a:p>
            <a:r>
              <a:rPr lang="de-DE" sz="3200" dirty="0" smtClean="0">
                <a:solidFill>
                  <a:schemeClr val="tx1"/>
                </a:solidFill>
              </a:rPr>
              <a:t>Wie arbeiten Historikerinnen und Historiker?</a:t>
            </a:r>
            <a:endParaRPr lang="de-DE" sz="3200" dirty="0">
              <a:solidFill>
                <a:schemeClr val="tx1"/>
              </a:solidFill>
            </a:endParaRPr>
          </a:p>
        </p:txBody>
      </p:sp>
      <p:pic>
        <p:nvPicPr>
          <p:cNvPr id="2" name="Grafik 1"/>
          <p:cNvPicPr>
            <a:picLocks noChangeAspect="1"/>
          </p:cNvPicPr>
          <p:nvPr/>
        </p:nvPicPr>
        <p:blipFill rotWithShape="1">
          <a:blip r:embed="rId3" cstate="print">
            <a:extLst>
              <a:ext uri="{28A0092B-C50C-407E-A947-70E740481C1C}">
                <a14:useLocalDpi xmlns:a14="http://schemas.microsoft.com/office/drawing/2010/main" val="0"/>
              </a:ext>
            </a:extLst>
          </a:blip>
          <a:srcRect l="73333" t="9888" b="31473"/>
          <a:stretch/>
        </p:blipFill>
        <p:spPr>
          <a:xfrm>
            <a:off x="3280792" y="1738750"/>
            <a:ext cx="2438400" cy="3746331"/>
          </a:xfrm>
          <a:prstGeom prst="rect">
            <a:avLst/>
          </a:prstGeom>
        </p:spPr>
      </p:pic>
    </p:spTree>
    <p:extLst>
      <p:ext uri="{BB962C8B-B14F-4D97-AF65-F5344CB8AC3E}">
        <p14:creationId xmlns:p14="http://schemas.microsoft.com/office/powerpoint/2010/main" val="72151529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de-DE"/>
          </a:p>
        </p:txBody>
      </p:sp>
      <p:pic>
        <p:nvPicPr>
          <p:cNvPr id="3" name="Grafik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5704" y="-33288"/>
            <a:ext cx="4791616" cy="6858000"/>
          </a:xfrm>
          <a:prstGeom prst="rect">
            <a:avLst/>
          </a:prstGeom>
        </p:spPr>
      </p:pic>
      <p:pic>
        <p:nvPicPr>
          <p:cNvPr id="4" name="Grafik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352384" y="0"/>
            <a:ext cx="4791616" cy="6858000"/>
          </a:xfrm>
          <a:prstGeom prst="rect">
            <a:avLst/>
          </a:prstGeom>
        </p:spPr>
      </p:pic>
    </p:spTree>
    <p:extLst>
      <p:ext uri="{BB962C8B-B14F-4D97-AF65-F5344CB8AC3E}">
        <p14:creationId xmlns:p14="http://schemas.microsoft.com/office/powerpoint/2010/main" val="36810756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79512" y="188640"/>
            <a:ext cx="8507288" cy="504056"/>
          </a:xfrm>
        </p:spPr>
        <p:txBody>
          <a:bodyPr>
            <a:noAutofit/>
          </a:bodyPr>
          <a:lstStyle/>
          <a:p>
            <a:r>
              <a:rPr lang="de-DE" sz="2800" b="1" dirty="0" smtClean="0">
                <a:solidFill>
                  <a:schemeClr val="tx1"/>
                </a:solidFill>
              </a:rPr>
              <a:t>Synopse zu den prozessbezogenen Kompetenzen</a:t>
            </a:r>
            <a:endParaRPr lang="de-DE" sz="2800" b="1" dirty="0">
              <a:solidFill>
                <a:schemeClr val="tx1"/>
              </a:solidFill>
            </a:endParaRPr>
          </a:p>
        </p:txBody>
      </p:sp>
      <p:pic>
        <p:nvPicPr>
          <p:cNvPr id="1026" name="Picture 2"/>
          <p:cNvPicPr>
            <a:picLocks noGrp="1" noChangeAspect="1" noChangeArrowheads="1"/>
          </p:cNvPicPr>
          <p:nvPr>
            <p:ph idx="1"/>
          </p:nvPr>
        </p:nvPicPr>
        <p:blipFill rotWithShape="1">
          <a:blip r:embed="rId2">
            <a:extLst>
              <a:ext uri="{28A0092B-C50C-407E-A947-70E740481C1C}">
                <a14:useLocalDpi xmlns:a14="http://schemas.microsoft.com/office/drawing/2010/main" val="0"/>
              </a:ext>
            </a:extLst>
          </a:blip>
          <a:srcRect l="35526" t="16130" r="33145" b="6221"/>
          <a:stretch/>
        </p:blipFill>
        <p:spPr bwMode="auto">
          <a:xfrm>
            <a:off x="2123728" y="616233"/>
            <a:ext cx="4392487" cy="612088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18513748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a:xfrm>
            <a:off x="539552" y="2492896"/>
            <a:ext cx="7772400" cy="1728192"/>
          </a:xfrm>
        </p:spPr>
        <p:txBody>
          <a:bodyPr/>
          <a:lstStyle/>
          <a:p>
            <a:r>
              <a:rPr lang="de-DE" dirty="0" smtClean="0">
                <a:solidFill>
                  <a:schemeClr val="tx1"/>
                </a:solidFill>
              </a:rPr>
              <a:t>Danke für die Aufmerksamkeit</a:t>
            </a:r>
            <a:endParaRPr lang="de-DE" dirty="0">
              <a:solidFill>
                <a:schemeClr val="tx1"/>
              </a:solidFill>
            </a:endParaRPr>
          </a:p>
        </p:txBody>
      </p:sp>
    </p:spTree>
    <p:extLst>
      <p:ext uri="{BB962C8B-B14F-4D97-AF65-F5344CB8AC3E}">
        <p14:creationId xmlns:p14="http://schemas.microsoft.com/office/powerpoint/2010/main" val="63805837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a:xfrm>
            <a:off x="457200" y="116632"/>
            <a:ext cx="8229600" cy="1296144"/>
          </a:xfrm>
        </p:spPr>
        <p:txBody>
          <a:bodyPr>
            <a:normAutofit fontScale="90000"/>
          </a:bodyPr>
          <a:lstStyle/>
          <a:p>
            <a:r>
              <a:rPr lang="de-DE" sz="3600" dirty="0" smtClean="0">
                <a:solidFill>
                  <a:schemeClr val="tx1"/>
                </a:solidFill>
              </a:rPr>
              <a:t>Prozessbezogene Kompetenzen im Geschichtsunterricht</a:t>
            </a:r>
            <a:endParaRPr lang="de-DE" sz="3600" dirty="0">
              <a:solidFill>
                <a:schemeClr val="tx1"/>
              </a:solidFill>
            </a:endParaRPr>
          </a:p>
        </p:txBody>
      </p:sp>
      <p:pic>
        <p:nvPicPr>
          <p:cNvPr id="6" name="Bild 20"/>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2051720" y="1772816"/>
            <a:ext cx="4795176" cy="4680520"/>
          </a:xfrm>
          <a:prstGeom prst="rect">
            <a:avLst/>
          </a:prstGeom>
        </p:spPr>
      </p:pic>
    </p:spTree>
    <p:extLst>
      <p:ext uri="{BB962C8B-B14F-4D97-AF65-F5344CB8AC3E}">
        <p14:creationId xmlns:p14="http://schemas.microsoft.com/office/powerpoint/2010/main" val="419389338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07504" y="188640"/>
            <a:ext cx="9036496" cy="864096"/>
          </a:xfrm>
        </p:spPr>
        <p:txBody>
          <a:bodyPr>
            <a:normAutofit/>
          </a:bodyPr>
          <a:lstStyle/>
          <a:p>
            <a:r>
              <a:rPr lang="de-DE" sz="3200" b="1" dirty="0">
                <a:solidFill>
                  <a:schemeClr val="tx1"/>
                </a:solidFill>
              </a:rPr>
              <a:t>Wie arbeiten Historikerinnen und Historiker</a:t>
            </a:r>
            <a:r>
              <a:rPr lang="de-DE" sz="3200" b="1" dirty="0" smtClean="0">
                <a:solidFill>
                  <a:schemeClr val="tx1"/>
                </a:solidFill>
              </a:rPr>
              <a:t>?</a:t>
            </a:r>
            <a:endParaRPr lang="de-DE" sz="3200" dirty="0">
              <a:solidFill>
                <a:schemeClr val="tx1"/>
              </a:solidFill>
            </a:endParaRPr>
          </a:p>
        </p:txBody>
      </p:sp>
      <p:sp>
        <p:nvSpPr>
          <p:cNvPr id="3" name="Inhaltsplatzhalter 2"/>
          <p:cNvSpPr>
            <a:spLocks noGrp="1"/>
          </p:cNvSpPr>
          <p:nvPr>
            <p:ph idx="1"/>
          </p:nvPr>
        </p:nvSpPr>
        <p:spPr>
          <a:xfrm>
            <a:off x="457200" y="1196752"/>
            <a:ext cx="8229600" cy="4929411"/>
          </a:xfrm>
        </p:spPr>
        <p:txBody>
          <a:bodyPr>
            <a:normAutofit fontScale="70000" lnSpcReduction="20000"/>
          </a:bodyPr>
          <a:lstStyle/>
          <a:p>
            <a:pPr marL="0" indent="0">
              <a:lnSpc>
                <a:spcPct val="120000"/>
              </a:lnSpc>
              <a:buNone/>
            </a:pPr>
            <a:r>
              <a:rPr lang="de-DE" sz="3100" i="1" dirty="0" smtClean="0">
                <a:solidFill>
                  <a:schemeClr val="tx1"/>
                </a:solidFill>
              </a:rPr>
              <a:t>Bei </a:t>
            </a:r>
            <a:r>
              <a:rPr lang="de-DE" sz="3100" i="1" dirty="0">
                <a:solidFill>
                  <a:schemeClr val="tx1"/>
                </a:solidFill>
              </a:rPr>
              <a:t>den meisten Ereignissen, die in der Vergangenheit liegen und uns dennoch interessieren, waren wir nicht dabei. Deshalb müssen wir uns die Geschichte aus der Gegenwart heraus erschließen. Wie aber geht das? Wie gehen Historikerinnen und Historiker vor, wenn sie die Vergangenheit erforschen?</a:t>
            </a:r>
          </a:p>
          <a:p>
            <a:pPr marL="0" indent="0">
              <a:lnSpc>
                <a:spcPct val="120000"/>
              </a:lnSpc>
              <a:buNone/>
            </a:pPr>
            <a:endParaRPr lang="de-DE" sz="3100" dirty="0" smtClean="0">
              <a:solidFill>
                <a:schemeClr val="tx1"/>
              </a:solidFill>
            </a:endParaRPr>
          </a:p>
          <a:p>
            <a:pPr marL="0" indent="0">
              <a:lnSpc>
                <a:spcPct val="120000"/>
              </a:lnSpc>
              <a:buNone/>
            </a:pPr>
            <a:r>
              <a:rPr lang="de-DE" sz="3100" dirty="0" smtClean="0">
                <a:solidFill>
                  <a:schemeClr val="tx1"/>
                </a:solidFill>
              </a:rPr>
              <a:t>Arbeitsauftrag (Partnerarbeit</a:t>
            </a:r>
            <a:r>
              <a:rPr lang="de-DE" sz="3100" dirty="0">
                <a:solidFill>
                  <a:schemeClr val="tx1"/>
                </a:solidFill>
              </a:rPr>
              <a:t>)</a:t>
            </a:r>
          </a:p>
          <a:p>
            <a:pPr marL="514350" indent="-514350">
              <a:lnSpc>
                <a:spcPct val="120000"/>
              </a:lnSpc>
              <a:buAutoNum type="arabicPeriod"/>
            </a:pPr>
            <a:r>
              <a:rPr lang="de-DE" sz="3100" dirty="0" smtClean="0">
                <a:solidFill>
                  <a:schemeClr val="tx1"/>
                </a:solidFill>
              </a:rPr>
              <a:t>Die </a:t>
            </a:r>
            <a:r>
              <a:rPr lang="de-DE" sz="3100" dirty="0">
                <a:solidFill>
                  <a:schemeClr val="tx1"/>
                </a:solidFill>
              </a:rPr>
              <a:t>Arbeitsabläufe der Historikerin sind durcheinander geraten. </a:t>
            </a:r>
            <a:r>
              <a:rPr lang="de-DE" sz="3100" dirty="0" smtClean="0">
                <a:solidFill>
                  <a:schemeClr val="tx1"/>
                </a:solidFill>
              </a:rPr>
              <a:t>Schneidet </a:t>
            </a:r>
            <a:r>
              <a:rPr lang="de-DE" sz="3100" dirty="0">
                <a:solidFill>
                  <a:schemeClr val="tx1"/>
                </a:solidFill>
              </a:rPr>
              <a:t>die Dominokarten aus, </a:t>
            </a:r>
            <a:r>
              <a:rPr lang="de-DE" sz="3100" dirty="0" smtClean="0">
                <a:solidFill>
                  <a:schemeClr val="tx1"/>
                </a:solidFill>
              </a:rPr>
              <a:t>legt </a:t>
            </a:r>
            <a:r>
              <a:rPr lang="de-DE" sz="3100" dirty="0">
                <a:solidFill>
                  <a:schemeClr val="tx1"/>
                </a:solidFill>
              </a:rPr>
              <a:t>sie in die richtige Reihenfolge der </a:t>
            </a:r>
            <a:r>
              <a:rPr lang="de-DE" sz="3100" dirty="0" smtClean="0">
                <a:solidFill>
                  <a:schemeClr val="tx1"/>
                </a:solidFill>
              </a:rPr>
              <a:t>Arbeitsabläufe</a:t>
            </a:r>
          </a:p>
          <a:p>
            <a:pPr marL="514350" indent="-514350">
              <a:lnSpc>
                <a:spcPct val="120000"/>
              </a:lnSpc>
              <a:buAutoNum type="arabicPeriod"/>
            </a:pPr>
            <a:r>
              <a:rPr lang="de-DE" sz="3100" dirty="0" smtClean="0">
                <a:solidFill>
                  <a:schemeClr val="tx1"/>
                </a:solidFill>
              </a:rPr>
              <a:t>Überlegt euch, wie ihr die Kärtchen zu einem </a:t>
            </a:r>
            <a:r>
              <a:rPr lang="de-DE" sz="3100" dirty="0">
                <a:solidFill>
                  <a:schemeClr val="tx1"/>
                </a:solidFill>
              </a:rPr>
              <a:t>S</a:t>
            </a:r>
            <a:r>
              <a:rPr lang="de-DE" sz="3100" dirty="0" smtClean="0">
                <a:solidFill>
                  <a:schemeClr val="tx1"/>
                </a:solidFill>
              </a:rPr>
              <a:t>chaubild zusammen legen würdet.</a:t>
            </a:r>
          </a:p>
          <a:p>
            <a:pPr marL="514350" indent="-514350">
              <a:lnSpc>
                <a:spcPct val="120000"/>
              </a:lnSpc>
              <a:buAutoNum type="arabicPeriod"/>
            </a:pPr>
            <a:endParaRPr lang="de-DE" dirty="0"/>
          </a:p>
          <a:p>
            <a:pPr>
              <a:lnSpc>
                <a:spcPct val="120000"/>
              </a:lnSpc>
            </a:pPr>
            <a:endParaRPr lang="de-DE" dirty="0"/>
          </a:p>
        </p:txBody>
      </p:sp>
    </p:spTree>
    <p:extLst>
      <p:ext uri="{BB962C8B-B14F-4D97-AF65-F5344CB8AC3E}">
        <p14:creationId xmlns:p14="http://schemas.microsoft.com/office/powerpoint/2010/main" val="241436319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913921" y="4584939"/>
            <a:ext cx="2230079" cy="2032248"/>
          </a:xfrm>
        </p:spPr>
        <p:txBody>
          <a:bodyPr/>
          <a:lstStyle/>
          <a:p>
            <a:pPr algn="l">
              <a:lnSpc>
                <a:spcPct val="100000"/>
              </a:lnSpc>
            </a:pPr>
            <a:r>
              <a:rPr lang="de-DE" sz="1400" i="1" dirty="0">
                <a:effectLst/>
              </a:rPr>
              <a:t>leicht erweitert nach: </a:t>
            </a:r>
            <a:r>
              <a:rPr lang="de-DE" sz="1400" i="1" dirty="0" err="1">
                <a:effectLst/>
              </a:rPr>
              <a:t>Kühberger</a:t>
            </a:r>
            <a:r>
              <a:rPr lang="de-DE" sz="1400" i="1" dirty="0">
                <a:effectLst/>
              </a:rPr>
              <a:t>, Christoph/ </a:t>
            </a:r>
            <a:r>
              <a:rPr lang="de-DE" sz="1400" i="1" dirty="0" err="1">
                <a:effectLst/>
              </a:rPr>
              <a:t>Windischbauer</a:t>
            </a:r>
            <a:r>
              <a:rPr lang="de-DE" sz="1400" i="1" dirty="0">
                <a:effectLst/>
              </a:rPr>
              <a:t>, Elfriede: Individualisierung und Differenzierung im Geschichtsunterricht. Offenes Lernen in Theorie und Praxis, Schwalbach/ </a:t>
            </a:r>
            <a:r>
              <a:rPr lang="de-DE" sz="1400" i="1" dirty="0" err="1">
                <a:effectLst/>
              </a:rPr>
              <a:t>Ts</a:t>
            </a:r>
            <a:r>
              <a:rPr lang="de-DE" sz="1400" i="1" dirty="0">
                <a:effectLst/>
              </a:rPr>
              <a:t>. 2012, S. 86</a:t>
            </a:r>
            <a:endParaRPr lang="de-DE" sz="1400" dirty="0"/>
          </a:p>
        </p:txBody>
      </p:sp>
      <p:pic>
        <p:nvPicPr>
          <p:cNvPr id="1028" name="Picture 4"/>
          <p:cNvPicPr>
            <a:picLocks noChangeAspect="1" noChangeArrowheads="1"/>
          </p:cNvPicPr>
          <p:nvPr/>
        </p:nvPicPr>
        <p:blipFill rotWithShape="1">
          <a:blip r:embed="rId2">
            <a:extLst>
              <a:ext uri="{28A0092B-C50C-407E-A947-70E740481C1C}">
                <a14:useLocalDpi xmlns:a14="http://schemas.microsoft.com/office/drawing/2010/main" val="0"/>
              </a:ext>
            </a:extLst>
          </a:blip>
          <a:srcRect l="41542" t="21389" r="26442" b="9167"/>
          <a:stretch/>
        </p:blipFill>
        <p:spPr bwMode="auto">
          <a:xfrm>
            <a:off x="1239519" y="14456"/>
            <a:ext cx="5468875" cy="666936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7057561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llipse 2"/>
          <p:cNvSpPr/>
          <p:nvPr/>
        </p:nvSpPr>
        <p:spPr>
          <a:xfrm>
            <a:off x="2987824" y="2060848"/>
            <a:ext cx="3096344" cy="2952000"/>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800" dirty="0" smtClean="0"/>
              <a:t>Historisches Denken</a:t>
            </a:r>
            <a:endParaRPr lang="de-DE" sz="2800" dirty="0"/>
          </a:p>
        </p:txBody>
      </p:sp>
      <p:sp>
        <p:nvSpPr>
          <p:cNvPr id="4" name="Gebogener Pfeil 3"/>
          <p:cNvSpPr/>
          <p:nvPr/>
        </p:nvSpPr>
        <p:spPr>
          <a:xfrm rot="12785126">
            <a:off x="1521304" y="4026183"/>
            <a:ext cx="1735736" cy="1639770"/>
          </a:xfrm>
          <a:prstGeom prst="circularArrow">
            <a:avLst>
              <a:gd name="adj1" fmla="val 12500"/>
              <a:gd name="adj2" fmla="val 1142319"/>
              <a:gd name="adj3" fmla="val 20457681"/>
              <a:gd name="adj4" fmla="val 13984550"/>
              <a:gd name="adj5" fmla="val 12500"/>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chemeClr val="tx1"/>
              </a:solidFill>
            </a:endParaRPr>
          </a:p>
        </p:txBody>
      </p:sp>
      <p:sp>
        <p:nvSpPr>
          <p:cNvPr id="5" name="Rechteck 4"/>
          <p:cNvSpPr/>
          <p:nvPr/>
        </p:nvSpPr>
        <p:spPr>
          <a:xfrm>
            <a:off x="3563887" y="980728"/>
            <a:ext cx="1938175" cy="792088"/>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smtClean="0">
                <a:solidFill>
                  <a:schemeClr val="tx1"/>
                </a:solidFill>
              </a:rPr>
              <a:t>Forschungsfrage</a:t>
            </a:r>
            <a:endParaRPr lang="de-DE" dirty="0">
              <a:solidFill>
                <a:schemeClr val="tx1"/>
              </a:solidFill>
            </a:endParaRPr>
          </a:p>
        </p:txBody>
      </p:sp>
      <p:sp>
        <p:nvSpPr>
          <p:cNvPr id="6" name="Rechteck 5"/>
          <p:cNvSpPr/>
          <p:nvPr/>
        </p:nvSpPr>
        <p:spPr>
          <a:xfrm>
            <a:off x="6444208" y="3140804"/>
            <a:ext cx="1785776" cy="792088"/>
          </a:xfrm>
          <a:prstGeom prst="rect">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smtClean="0">
                <a:solidFill>
                  <a:schemeClr val="tx1"/>
                </a:solidFill>
              </a:rPr>
              <a:t>Nachforschen</a:t>
            </a:r>
            <a:endParaRPr lang="de-DE" dirty="0">
              <a:solidFill>
                <a:schemeClr val="tx1"/>
              </a:solidFill>
            </a:endParaRPr>
          </a:p>
        </p:txBody>
      </p:sp>
      <p:sp>
        <p:nvSpPr>
          <p:cNvPr id="7" name="Rechteck 6"/>
          <p:cNvSpPr/>
          <p:nvPr/>
        </p:nvSpPr>
        <p:spPr>
          <a:xfrm>
            <a:off x="3711942" y="5433545"/>
            <a:ext cx="1785776" cy="792088"/>
          </a:xfrm>
          <a:prstGeom prst="rect">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smtClean="0">
                <a:solidFill>
                  <a:schemeClr val="tx1"/>
                </a:solidFill>
              </a:rPr>
              <a:t>Darstellung</a:t>
            </a:r>
            <a:endParaRPr lang="de-DE" dirty="0">
              <a:solidFill>
                <a:schemeClr val="tx1"/>
              </a:solidFill>
            </a:endParaRPr>
          </a:p>
        </p:txBody>
      </p:sp>
      <p:sp>
        <p:nvSpPr>
          <p:cNvPr id="8" name="Rechteck 7"/>
          <p:cNvSpPr/>
          <p:nvPr/>
        </p:nvSpPr>
        <p:spPr>
          <a:xfrm>
            <a:off x="971600" y="3140804"/>
            <a:ext cx="1785776" cy="792088"/>
          </a:xfrm>
          <a:prstGeom prst="rect">
            <a:avLst/>
          </a:prstGeom>
          <a:solidFill>
            <a:srgbClr val="FF996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smtClean="0">
                <a:solidFill>
                  <a:schemeClr val="tx1"/>
                </a:solidFill>
              </a:rPr>
              <a:t>Verstehen</a:t>
            </a:r>
            <a:endParaRPr lang="de-DE" dirty="0">
              <a:solidFill>
                <a:schemeClr val="tx1"/>
              </a:solidFill>
            </a:endParaRPr>
          </a:p>
        </p:txBody>
      </p:sp>
      <p:sp>
        <p:nvSpPr>
          <p:cNvPr id="9" name="Gebogener Pfeil 8"/>
          <p:cNvSpPr/>
          <p:nvPr/>
        </p:nvSpPr>
        <p:spPr>
          <a:xfrm rot="6512689">
            <a:off x="5687530" y="4009955"/>
            <a:ext cx="1735736" cy="1639770"/>
          </a:xfrm>
          <a:prstGeom prst="circularArrow">
            <a:avLst>
              <a:gd name="adj1" fmla="val 12500"/>
              <a:gd name="adj2" fmla="val 1142319"/>
              <a:gd name="adj3" fmla="val 20457681"/>
              <a:gd name="adj4" fmla="val 13984550"/>
              <a:gd name="adj5" fmla="val 12500"/>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chemeClr val="tx1"/>
              </a:solidFill>
            </a:endParaRPr>
          </a:p>
        </p:txBody>
      </p:sp>
      <p:sp>
        <p:nvSpPr>
          <p:cNvPr id="10" name="Gebogener Pfeil 9"/>
          <p:cNvSpPr/>
          <p:nvPr/>
        </p:nvSpPr>
        <p:spPr>
          <a:xfrm rot="18024445">
            <a:off x="1549644" y="1584449"/>
            <a:ext cx="1735736" cy="1639770"/>
          </a:xfrm>
          <a:prstGeom prst="circularArrow">
            <a:avLst>
              <a:gd name="adj1" fmla="val 12500"/>
              <a:gd name="adj2" fmla="val 1142319"/>
              <a:gd name="adj3" fmla="val 20457681"/>
              <a:gd name="adj4" fmla="val 13984550"/>
              <a:gd name="adj5" fmla="val 12500"/>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chemeClr val="tx1"/>
              </a:solidFill>
            </a:endParaRPr>
          </a:p>
        </p:txBody>
      </p:sp>
      <p:sp>
        <p:nvSpPr>
          <p:cNvPr id="11" name="Gebogener Pfeil 10"/>
          <p:cNvSpPr/>
          <p:nvPr/>
        </p:nvSpPr>
        <p:spPr>
          <a:xfrm rot="1464579">
            <a:off x="5490000" y="1764111"/>
            <a:ext cx="1735736" cy="1639770"/>
          </a:xfrm>
          <a:prstGeom prst="circularArrow">
            <a:avLst>
              <a:gd name="adj1" fmla="val 12500"/>
              <a:gd name="adj2" fmla="val 1142319"/>
              <a:gd name="adj3" fmla="val 20457681"/>
              <a:gd name="adj4" fmla="val 13984550"/>
              <a:gd name="adj5" fmla="val 12500"/>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chemeClr val="tx1"/>
              </a:solidFill>
            </a:endParaRPr>
          </a:p>
        </p:txBody>
      </p:sp>
    </p:spTree>
    <p:extLst>
      <p:ext uri="{BB962C8B-B14F-4D97-AF65-F5344CB8AC3E}">
        <p14:creationId xmlns:p14="http://schemas.microsoft.com/office/powerpoint/2010/main" val="33981141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8"/>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llipse 2"/>
          <p:cNvSpPr/>
          <p:nvPr/>
        </p:nvSpPr>
        <p:spPr>
          <a:xfrm>
            <a:off x="2987824" y="2060848"/>
            <a:ext cx="3096344" cy="3024336"/>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800" dirty="0" smtClean="0"/>
              <a:t>Historisches Denken</a:t>
            </a:r>
            <a:endParaRPr lang="de-DE" sz="2800" dirty="0"/>
          </a:p>
        </p:txBody>
      </p:sp>
      <p:sp>
        <p:nvSpPr>
          <p:cNvPr id="4" name="Gebogener Pfeil 3"/>
          <p:cNvSpPr/>
          <p:nvPr/>
        </p:nvSpPr>
        <p:spPr>
          <a:xfrm rot="12785126">
            <a:off x="1521304" y="4026183"/>
            <a:ext cx="1735736" cy="1639770"/>
          </a:xfrm>
          <a:prstGeom prst="circularArrow">
            <a:avLst>
              <a:gd name="adj1" fmla="val 12500"/>
              <a:gd name="adj2" fmla="val 1142319"/>
              <a:gd name="adj3" fmla="val 20457681"/>
              <a:gd name="adj4" fmla="val 13984550"/>
              <a:gd name="adj5" fmla="val 12500"/>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chemeClr val="tx1"/>
              </a:solidFill>
            </a:endParaRPr>
          </a:p>
        </p:txBody>
      </p:sp>
      <p:sp>
        <p:nvSpPr>
          <p:cNvPr id="6" name="Rechteck 5"/>
          <p:cNvSpPr/>
          <p:nvPr/>
        </p:nvSpPr>
        <p:spPr>
          <a:xfrm>
            <a:off x="6580348" y="3162916"/>
            <a:ext cx="1785776" cy="792088"/>
          </a:xfrm>
          <a:prstGeom prst="rect">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smtClean="0">
                <a:solidFill>
                  <a:schemeClr val="tx1"/>
                </a:solidFill>
              </a:rPr>
              <a:t>Nachforschen</a:t>
            </a:r>
            <a:endParaRPr lang="de-DE" dirty="0">
              <a:solidFill>
                <a:schemeClr val="tx1"/>
              </a:solidFill>
            </a:endParaRPr>
          </a:p>
        </p:txBody>
      </p:sp>
      <p:sp>
        <p:nvSpPr>
          <p:cNvPr id="7" name="Rechteck 6"/>
          <p:cNvSpPr/>
          <p:nvPr/>
        </p:nvSpPr>
        <p:spPr>
          <a:xfrm>
            <a:off x="3711942" y="5433545"/>
            <a:ext cx="1785776" cy="792088"/>
          </a:xfrm>
          <a:prstGeom prst="rect">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smtClean="0">
                <a:solidFill>
                  <a:schemeClr val="tx1"/>
                </a:solidFill>
              </a:rPr>
              <a:t>Darstellung</a:t>
            </a:r>
            <a:endParaRPr lang="de-DE" dirty="0">
              <a:solidFill>
                <a:schemeClr val="tx1"/>
              </a:solidFill>
            </a:endParaRPr>
          </a:p>
        </p:txBody>
      </p:sp>
      <p:sp>
        <p:nvSpPr>
          <p:cNvPr id="8" name="Rechteck 7"/>
          <p:cNvSpPr/>
          <p:nvPr/>
        </p:nvSpPr>
        <p:spPr>
          <a:xfrm>
            <a:off x="971600" y="3140804"/>
            <a:ext cx="1785776" cy="792088"/>
          </a:xfrm>
          <a:prstGeom prst="rect">
            <a:avLst/>
          </a:prstGeom>
          <a:solidFill>
            <a:srgbClr val="FF996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smtClean="0">
                <a:solidFill>
                  <a:schemeClr val="tx1"/>
                </a:solidFill>
              </a:rPr>
              <a:t>Verstehen</a:t>
            </a:r>
            <a:endParaRPr lang="de-DE" dirty="0">
              <a:solidFill>
                <a:schemeClr val="tx1"/>
              </a:solidFill>
            </a:endParaRPr>
          </a:p>
        </p:txBody>
      </p:sp>
      <p:sp>
        <p:nvSpPr>
          <p:cNvPr id="9" name="Gebogener Pfeil 8"/>
          <p:cNvSpPr/>
          <p:nvPr/>
        </p:nvSpPr>
        <p:spPr>
          <a:xfrm rot="6512689">
            <a:off x="5687530" y="4009955"/>
            <a:ext cx="1735736" cy="1639770"/>
          </a:xfrm>
          <a:prstGeom prst="circularArrow">
            <a:avLst>
              <a:gd name="adj1" fmla="val 12500"/>
              <a:gd name="adj2" fmla="val 1142319"/>
              <a:gd name="adj3" fmla="val 20457681"/>
              <a:gd name="adj4" fmla="val 13984550"/>
              <a:gd name="adj5" fmla="val 12500"/>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chemeClr val="tx1"/>
              </a:solidFill>
            </a:endParaRPr>
          </a:p>
        </p:txBody>
      </p:sp>
      <p:sp>
        <p:nvSpPr>
          <p:cNvPr id="10" name="Gebogener Pfeil 9"/>
          <p:cNvSpPr/>
          <p:nvPr/>
        </p:nvSpPr>
        <p:spPr>
          <a:xfrm rot="18024445">
            <a:off x="1549644" y="1584449"/>
            <a:ext cx="1735736" cy="1639770"/>
          </a:xfrm>
          <a:prstGeom prst="circularArrow">
            <a:avLst>
              <a:gd name="adj1" fmla="val 12500"/>
              <a:gd name="adj2" fmla="val 1142319"/>
              <a:gd name="adj3" fmla="val 20457681"/>
              <a:gd name="adj4" fmla="val 13984550"/>
              <a:gd name="adj5" fmla="val 12500"/>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chemeClr val="tx1"/>
              </a:solidFill>
            </a:endParaRPr>
          </a:p>
        </p:txBody>
      </p:sp>
      <p:sp>
        <p:nvSpPr>
          <p:cNvPr id="11" name="Gebogener Pfeil 10"/>
          <p:cNvSpPr/>
          <p:nvPr/>
        </p:nvSpPr>
        <p:spPr>
          <a:xfrm rot="1464579">
            <a:off x="5490000" y="1764111"/>
            <a:ext cx="1735736" cy="1639770"/>
          </a:xfrm>
          <a:prstGeom prst="circularArrow">
            <a:avLst>
              <a:gd name="adj1" fmla="val 12500"/>
              <a:gd name="adj2" fmla="val 1142319"/>
              <a:gd name="adj3" fmla="val 20457681"/>
              <a:gd name="adj4" fmla="val 13984550"/>
              <a:gd name="adj5" fmla="val 12500"/>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chemeClr val="tx1"/>
              </a:solidFill>
            </a:endParaRPr>
          </a:p>
        </p:txBody>
      </p:sp>
      <p:sp>
        <p:nvSpPr>
          <p:cNvPr id="12" name="Rechteck 11"/>
          <p:cNvSpPr/>
          <p:nvPr/>
        </p:nvSpPr>
        <p:spPr>
          <a:xfrm>
            <a:off x="3563887" y="980728"/>
            <a:ext cx="1938175" cy="792088"/>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solidFill>
                  <a:schemeClr val="tx1"/>
                </a:solidFill>
              </a:rPr>
              <a:t>n</a:t>
            </a:r>
            <a:r>
              <a:rPr lang="de-DE" dirty="0" smtClean="0">
                <a:solidFill>
                  <a:schemeClr val="tx1"/>
                </a:solidFill>
              </a:rPr>
              <a:t>eue </a:t>
            </a:r>
          </a:p>
          <a:p>
            <a:pPr algn="ctr"/>
            <a:r>
              <a:rPr lang="de-DE" dirty="0" smtClean="0">
                <a:solidFill>
                  <a:schemeClr val="tx1"/>
                </a:solidFill>
              </a:rPr>
              <a:t>Forschungsfrage</a:t>
            </a:r>
            <a:endParaRPr lang="de-DE" dirty="0">
              <a:solidFill>
                <a:schemeClr val="tx1"/>
              </a:solidFill>
            </a:endParaRPr>
          </a:p>
        </p:txBody>
      </p:sp>
    </p:spTree>
    <p:extLst>
      <p:ext uri="{BB962C8B-B14F-4D97-AF65-F5344CB8AC3E}">
        <p14:creationId xmlns:p14="http://schemas.microsoft.com/office/powerpoint/2010/main" val="403509253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llipse 2"/>
          <p:cNvSpPr/>
          <p:nvPr/>
        </p:nvSpPr>
        <p:spPr>
          <a:xfrm>
            <a:off x="2987824" y="2060848"/>
            <a:ext cx="3096344" cy="2952000"/>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800" dirty="0" smtClean="0"/>
              <a:t>Historisches Denken</a:t>
            </a:r>
            <a:endParaRPr lang="de-DE" sz="2800" dirty="0"/>
          </a:p>
        </p:txBody>
      </p:sp>
      <p:sp>
        <p:nvSpPr>
          <p:cNvPr id="4" name="Gebogener Pfeil 3"/>
          <p:cNvSpPr/>
          <p:nvPr/>
        </p:nvSpPr>
        <p:spPr>
          <a:xfrm rot="12785126">
            <a:off x="1521304" y="4026183"/>
            <a:ext cx="1735736" cy="1639770"/>
          </a:xfrm>
          <a:prstGeom prst="circularArrow">
            <a:avLst>
              <a:gd name="adj1" fmla="val 12500"/>
              <a:gd name="adj2" fmla="val 1142319"/>
              <a:gd name="adj3" fmla="val 20457681"/>
              <a:gd name="adj4" fmla="val 13984550"/>
              <a:gd name="adj5" fmla="val 12500"/>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chemeClr val="tx1"/>
              </a:solidFill>
            </a:endParaRPr>
          </a:p>
        </p:txBody>
      </p:sp>
      <p:sp>
        <p:nvSpPr>
          <p:cNvPr id="5" name="Rechteck 4"/>
          <p:cNvSpPr/>
          <p:nvPr/>
        </p:nvSpPr>
        <p:spPr>
          <a:xfrm>
            <a:off x="3563887" y="980728"/>
            <a:ext cx="1938175" cy="792088"/>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smtClean="0">
                <a:solidFill>
                  <a:schemeClr val="tx1"/>
                </a:solidFill>
              </a:rPr>
              <a:t>Fragekompetenz</a:t>
            </a:r>
            <a:endParaRPr lang="de-DE" dirty="0">
              <a:solidFill>
                <a:schemeClr val="tx1"/>
              </a:solidFill>
            </a:endParaRPr>
          </a:p>
        </p:txBody>
      </p:sp>
      <p:sp>
        <p:nvSpPr>
          <p:cNvPr id="6" name="Rechteck 5"/>
          <p:cNvSpPr/>
          <p:nvPr/>
        </p:nvSpPr>
        <p:spPr>
          <a:xfrm>
            <a:off x="6449450" y="3140804"/>
            <a:ext cx="1785776" cy="792088"/>
          </a:xfrm>
          <a:prstGeom prst="rect">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smtClean="0">
                <a:solidFill>
                  <a:schemeClr val="tx1"/>
                </a:solidFill>
              </a:rPr>
              <a:t>Methoden-kompetenz</a:t>
            </a:r>
            <a:endParaRPr lang="de-DE" dirty="0">
              <a:solidFill>
                <a:schemeClr val="tx1"/>
              </a:solidFill>
            </a:endParaRPr>
          </a:p>
        </p:txBody>
      </p:sp>
      <p:sp>
        <p:nvSpPr>
          <p:cNvPr id="7" name="Rechteck 6"/>
          <p:cNvSpPr/>
          <p:nvPr/>
        </p:nvSpPr>
        <p:spPr>
          <a:xfrm>
            <a:off x="3711942" y="5433545"/>
            <a:ext cx="1785776" cy="792088"/>
          </a:xfrm>
          <a:prstGeom prst="rect">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smtClean="0">
                <a:solidFill>
                  <a:schemeClr val="tx1"/>
                </a:solidFill>
              </a:rPr>
              <a:t>Reflexions-kompetenz</a:t>
            </a:r>
            <a:endParaRPr lang="de-DE" dirty="0">
              <a:solidFill>
                <a:schemeClr val="tx1"/>
              </a:solidFill>
            </a:endParaRPr>
          </a:p>
        </p:txBody>
      </p:sp>
      <p:sp>
        <p:nvSpPr>
          <p:cNvPr id="8" name="Rechteck 7"/>
          <p:cNvSpPr/>
          <p:nvPr/>
        </p:nvSpPr>
        <p:spPr>
          <a:xfrm>
            <a:off x="971600" y="3140804"/>
            <a:ext cx="1785776" cy="792088"/>
          </a:xfrm>
          <a:prstGeom prst="rect">
            <a:avLst/>
          </a:prstGeom>
          <a:solidFill>
            <a:srgbClr val="FF996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smtClean="0">
                <a:solidFill>
                  <a:schemeClr val="tx1"/>
                </a:solidFill>
              </a:rPr>
              <a:t>Orientierungs-</a:t>
            </a:r>
          </a:p>
          <a:p>
            <a:pPr algn="ctr"/>
            <a:r>
              <a:rPr lang="de-DE" dirty="0" err="1" smtClean="0">
                <a:solidFill>
                  <a:schemeClr val="tx1"/>
                </a:solidFill>
              </a:rPr>
              <a:t>kompetenz</a:t>
            </a:r>
            <a:endParaRPr lang="de-DE" dirty="0">
              <a:solidFill>
                <a:schemeClr val="tx1"/>
              </a:solidFill>
            </a:endParaRPr>
          </a:p>
        </p:txBody>
      </p:sp>
      <p:sp>
        <p:nvSpPr>
          <p:cNvPr id="9" name="Gebogener Pfeil 8"/>
          <p:cNvSpPr/>
          <p:nvPr/>
        </p:nvSpPr>
        <p:spPr>
          <a:xfrm rot="6512689">
            <a:off x="5687530" y="4009955"/>
            <a:ext cx="1735736" cy="1639770"/>
          </a:xfrm>
          <a:prstGeom prst="circularArrow">
            <a:avLst>
              <a:gd name="adj1" fmla="val 12500"/>
              <a:gd name="adj2" fmla="val 1142319"/>
              <a:gd name="adj3" fmla="val 20457681"/>
              <a:gd name="adj4" fmla="val 13984550"/>
              <a:gd name="adj5" fmla="val 12500"/>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chemeClr val="tx1"/>
              </a:solidFill>
            </a:endParaRPr>
          </a:p>
        </p:txBody>
      </p:sp>
      <p:sp>
        <p:nvSpPr>
          <p:cNvPr id="10" name="Gebogener Pfeil 9"/>
          <p:cNvSpPr/>
          <p:nvPr/>
        </p:nvSpPr>
        <p:spPr>
          <a:xfrm rot="18024445">
            <a:off x="1549644" y="1584449"/>
            <a:ext cx="1735736" cy="1639770"/>
          </a:xfrm>
          <a:prstGeom prst="circularArrow">
            <a:avLst>
              <a:gd name="adj1" fmla="val 12500"/>
              <a:gd name="adj2" fmla="val 1142319"/>
              <a:gd name="adj3" fmla="val 20457681"/>
              <a:gd name="adj4" fmla="val 13984550"/>
              <a:gd name="adj5" fmla="val 12500"/>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chemeClr val="tx1"/>
              </a:solidFill>
            </a:endParaRPr>
          </a:p>
        </p:txBody>
      </p:sp>
      <p:sp>
        <p:nvSpPr>
          <p:cNvPr id="11" name="Gebogener Pfeil 10"/>
          <p:cNvSpPr/>
          <p:nvPr/>
        </p:nvSpPr>
        <p:spPr>
          <a:xfrm rot="1464579">
            <a:off x="5490000" y="1764111"/>
            <a:ext cx="1735736" cy="1639770"/>
          </a:xfrm>
          <a:prstGeom prst="circularArrow">
            <a:avLst>
              <a:gd name="adj1" fmla="val 12500"/>
              <a:gd name="adj2" fmla="val 1142319"/>
              <a:gd name="adj3" fmla="val 20457681"/>
              <a:gd name="adj4" fmla="val 13984550"/>
              <a:gd name="adj5" fmla="val 12500"/>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chemeClr val="tx1"/>
              </a:solidFill>
            </a:endParaRPr>
          </a:p>
        </p:txBody>
      </p:sp>
    </p:spTree>
    <p:extLst>
      <p:ext uri="{BB962C8B-B14F-4D97-AF65-F5344CB8AC3E}">
        <p14:creationId xmlns:p14="http://schemas.microsoft.com/office/powerpoint/2010/main" val="157313813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llipse 2"/>
          <p:cNvSpPr/>
          <p:nvPr/>
        </p:nvSpPr>
        <p:spPr>
          <a:xfrm>
            <a:off x="2987824" y="2060848"/>
            <a:ext cx="3096344" cy="3096344"/>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800" dirty="0" smtClean="0"/>
              <a:t>Historisches Denken</a:t>
            </a:r>
            <a:endParaRPr lang="de-DE" sz="2800" dirty="0"/>
          </a:p>
        </p:txBody>
      </p:sp>
      <p:sp>
        <p:nvSpPr>
          <p:cNvPr id="4" name="Gebogener Pfeil 3"/>
          <p:cNvSpPr/>
          <p:nvPr/>
        </p:nvSpPr>
        <p:spPr>
          <a:xfrm rot="13128924">
            <a:off x="1521304" y="4026183"/>
            <a:ext cx="1735736" cy="1639770"/>
          </a:xfrm>
          <a:prstGeom prst="circularArrow">
            <a:avLst>
              <a:gd name="adj1" fmla="val 12500"/>
              <a:gd name="adj2" fmla="val 1142319"/>
              <a:gd name="adj3" fmla="val 20457681"/>
              <a:gd name="adj4" fmla="val 13984550"/>
              <a:gd name="adj5" fmla="val 12500"/>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chemeClr val="tx1"/>
              </a:solidFill>
            </a:endParaRPr>
          </a:p>
        </p:txBody>
      </p:sp>
      <p:sp>
        <p:nvSpPr>
          <p:cNvPr id="6" name="Rechteck 5"/>
          <p:cNvSpPr/>
          <p:nvPr/>
        </p:nvSpPr>
        <p:spPr>
          <a:xfrm>
            <a:off x="6715845" y="3140804"/>
            <a:ext cx="1785776" cy="792088"/>
          </a:xfrm>
          <a:prstGeom prst="rect">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smtClean="0">
                <a:solidFill>
                  <a:schemeClr val="tx1"/>
                </a:solidFill>
              </a:rPr>
              <a:t>Methoden-kompetenz</a:t>
            </a:r>
            <a:endParaRPr lang="de-DE" dirty="0">
              <a:solidFill>
                <a:schemeClr val="tx1"/>
              </a:solidFill>
            </a:endParaRPr>
          </a:p>
        </p:txBody>
      </p:sp>
      <p:sp>
        <p:nvSpPr>
          <p:cNvPr id="7" name="Rechteck 6"/>
          <p:cNvSpPr/>
          <p:nvPr/>
        </p:nvSpPr>
        <p:spPr>
          <a:xfrm>
            <a:off x="3670287" y="5632845"/>
            <a:ext cx="1785776" cy="792088"/>
          </a:xfrm>
          <a:prstGeom prst="rect">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smtClean="0">
                <a:solidFill>
                  <a:schemeClr val="tx1"/>
                </a:solidFill>
              </a:rPr>
              <a:t>Reflexions-kompetenz</a:t>
            </a:r>
            <a:endParaRPr lang="de-DE" dirty="0">
              <a:solidFill>
                <a:schemeClr val="tx1"/>
              </a:solidFill>
            </a:endParaRPr>
          </a:p>
        </p:txBody>
      </p:sp>
      <p:sp>
        <p:nvSpPr>
          <p:cNvPr id="8" name="Rechteck 7"/>
          <p:cNvSpPr/>
          <p:nvPr/>
        </p:nvSpPr>
        <p:spPr>
          <a:xfrm>
            <a:off x="618962" y="3125453"/>
            <a:ext cx="1785776" cy="792088"/>
          </a:xfrm>
          <a:prstGeom prst="rect">
            <a:avLst/>
          </a:prstGeom>
          <a:solidFill>
            <a:srgbClr val="FF996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smtClean="0">
                <a:solidFill>
                  <a:schemeClr val="tx1"/>
                </a:solidFill>
              </a:rPr>
              <a:t>Orientierungs-</a:t>
            </a:r>
          </a:p>
          <a:p>
            <a:pPr algn="ctr"/>
            <a:r>
              <a:rPr lang="de-DE" dirty="0" err="1" smtClean="0">
                <a:solidFill>
                  <a:schemeClr val="tx1"/>
                </a:solidFill>
              </a:rPr>
              <a:t>kompetenz</a:t>
            </a:r>
            <a:endParaRPr lang="de-DE" dirty="0">
              <a:solidFill>
                <a:schemeClr val="tx1"/>
              </a:solidFill>
            </a:endParaRPr>
          </a:p>
        </p:txBody>
      </p:sp>
      <p:sp>
        <p:nvSpPr>
          <p:cNvPr id="9" name="Gebogener Pfeil 8"/>
          <p:cNvSpPr/>
          <p:nvPr/>
        </p:nvSpPr>
        <p:spPr>
          <a:xfrm rot="6512689">
            <a:off x="5687530" y="4009955"/>
            <a:ext cx="1735736" cy="1639770"/>
          </a:xfrm>
          <a:prstGeom prst="circularArrow">
            <a:avLst>
              <a:gd name="adj1" fmla="val 12500"/>
              <a:gd name="adj2" fmla="val 1142319"/>
              <a:gd name="adj3" fmla="val 20457681"/>
              <a:gd name="adj4" fmla="val 13984550"/>
              <a:gd name="adj5" fmla="val 12500"/>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chemeClr val="tx1"/>
              </a:solidFill>
            </a:endParaRPr>
          </a:p>
        </p:txBody>
      </p:sp>
      <p:sp>
        <p:nvSpPr>
          <p:cNvPr id="10" name="Gebogener Pfeil 9"/>
          <p:cNvSpPr/>
          <p:nvPr/>
        </p:nvSpPr>
        <p:spPr>
          <a:xfrm rot="18151970">
            <a:off x="1536871" y="1240963"/>
            <a:ext cx="1735736" cy="1639770"/>
          </a:xfrm>
          <a:prstGeom prst="circularArrow">
            <a:avLst>
              <a:gd name="adj1" fmla="val 12500"/>
              <a:gd name="adj2" fmla="val 1142319"/>
              <a:gd name="adj3" fmla="val 20457681"/>
              <a:gd name="adj4" fmla="val 13984550"/>
              <a:gd name="adj5" fmla="val 12500"/>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chemeClr val="tx1"/>
              </a:solidFill>
            </a:endParaRPr>
          </a:p>
        </p:txBody>
      </p:sp>
      <p:sp>
        <p:nvSpPr>
          <p:cNvPr id="11" name="Gebogener Pfeil 10"/>
          <p:cNvSpPr/>
          <p:nvPr/>
        </p:nvSpPr>
        <p:spPr>
          <a:xfrm rot="2215625">
            <a:off x="5687529" y="1274225"/>
            <a:ext cx="1735736" cy="1639770"/>
          </a:xfrm>
          <a:prstGeom prst="circularArrow">
            <a:avLst>
              <a:gd name="adj1" fmla="val 12500"/>
              <a:gd name="adj2" fmla="val 1142319"/>
              <a:gd name="adj3" fmla="val 20457681"/>
              <a:gd name="adj4" fmla="val 13984550"/>
              <a:gd name="adj5" fmla="val 12500"/>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chemeClr val="tx1"/>
              </a:solidFill>
            </a:endParaRPr>
          </a:p>
        </p:txBody>
      </p:sp>
      <p:sp>
        <p:nvSpPr>
          <p:cNvPr id="12" name="Rechteck 11"/>
          <p:cNvSpPr/>
          <p:nvPr/>
        </p:nvSpPr>
        <p:spPr>
          <a:xfrm>
            <a:off x="3704129" y="521235"/>
            <a:ext cx="1785776" cy="792088"/>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smtClean="0">
                <a:solidFill>
                  <a:schemeClr val="tx1"/>
                </a:solidFill>
              </a:rPr>
              <a:t>Frage-kompetenz</a:t>
            </a:r>
            <a:endParaRPr lang="de-DE" dirty="0">
              <a:solidFill>
                <a:schemeClr val="tx1"/>
              </a:solidFill>
            </a:endParaRPr>
          </a:p>
        </p:txBody>
      </p:sp>
      <p:sp>
        <p:nvSpPr>
          <p:cNvPr id="15" name="Gebogener Pfeil 14"/>
          <p:cNvSpPr/>
          <p:nvPr/>
        </p:nvSpPr>
        <p:spPr>
          <a:xfrm rot="15600172">
            <a:off x="2197561" y="1172657"/>
            <a:ext cx="4648371" cy="4676231"/>
          </a:xfrm>
          <a:prstGeom prst="circularArrow">
            <a:avLst>
              <a:gd name="adj1" fmla="val 12500"/>
              <a:gd name="adj2" fmla="val 708505"/>
              <a:gd name="adj3" fmla="val 20457681"/>
              <a:gd name="adj4" fmla="val 128264"/>
              <a:gd name="adj5" fmla="val 14694"/>
            </a:avLst>
          </a:prstGeom>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r>
              <a:rPr lang="de-DE" smtClean="0">
                <a:solidFill>
                  <a:schemeClr val="tx1"/>
                </a:solidFill>
              </a:rPr>
              <a:t>hi</a:t>
            </a:r>
            <a:endParaRPr lang="de-DE" dirty="0">
              <a:solidFill>
                <a:schemeClr val="tx1"/>
              </a:solidFill>
            </a:endParaRPr>
          </a:p>
        </p:txBody>
      </p:sp>
      <p:sp>
        <p:nvSpPr>
          <p:cNvPr id="2" name="Rechteck 1"/>
          <p:cNvSpPr/>
          <p:nvPr/>
        </p:nvSpPr>
        <p:spPr>
          <a:xfrm>
            <a:off x="2863738" y="2549389"/>
            <a:ext cx="288032" cy="194421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de-DE" dirty="0" smtClean="0"/>
              <a:t>Sachkompetenz</a:t>
            </a:r>
            <a:endParaRPr lang="de-DE" dirty="0"/>
          </a:p>
        </p:txBody>
      </p:sp>
      <p:sp>
        <p:nvSpPr>
          <p:cNvPr id="14" name="Rechteck 13"/>
          <p:cNvSpPr/>
          <p:nvPr/>
        </p:nvSpPr>
        <p:spPr>
          <a:xfrm rot="16200000">
            <a:off x="4486753" y="4124141"/>
            <a:ext cx="262585" cy="180351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r>
              <a:rPr lang="de-DE" dirty="0" smtClean="0"/>
              <a:t>Sachkompetenz</a:t>
            </a:r>
            <a:endParaRPr lang="de-DE" dirty="0"/>
          </a:p>
        </p:txBody>
      </p:sp>
      <p:sp>
        <p:nvSpPr>
          <p:cNvPr id="16" name="Rechteck 15"/>
          <p:cNvSpPr/>
          <p:nvPr/>
        </p:nvSpPr>
        <p:spPr>
          <a:xfrm>
            <a:off x="5940152" y="2549389"/>
            <a:ext cx="144016" cy="194421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r>
              <a:rPr lang="de-DE" dirty="0" smtClean="0"/>
              <a:t>Sachkompetenz</a:t>
            </a:r>
            <a:endParaRPr lang="de-DE" dirty="0"/>
          </a:p>
        </p:txBody>
      </p:sp>
    </p:spTree>
    <p:extLst>
      <p:ext uri="{BB962C8B-B14F-4D97-AF65-F5344CB8AC3E}">
        <p14:creationId xmlns:p14="http://schemas.microsoft.com/office/powerpoint/2010/main" val="2165997475"/>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xecutive">
  <a:themeElements>
    <a:clrScheme name="Executive">
      <a:dk1>
        <a:sysClr val="windowText" lastClr="000000"/>
      </a:dk1>
      <a:lt1>
        <a:sysClr val="window" lastClr="FFFFFF"/>
      </a:lt1>
      <a:dk2>
        <a:srgbClr val="2F5897"/>
      </a:dk2>
      <a:lt2>
        <a:srgbClr val="E4E9EF"/>
      </a:lt2>
      <a:accent1>
        <a:srgbClr val="6076B4"/>
      </a:accent1>
      <a:accent2>
        <a:srgbClr val="9C5252"/>
      </a:accent2>
      <a:accent3>
        <a:srgbClr val="E68422"/>
      </a:accent3>
      <a:accent4>
        <a:srgbClr val="846648"/>
      </a:accent4>
      <a:accent5>
        <a:srgbClr val="63891F"/>
      </a:accent5>
      <a:accent6>
        <a:srgbClr val="758085"/>
      </a:accent6>
      <a:hlink>
        <a:srgbClr val="3399FF"/>
      </a:hlink>
      <a:folHlink>
        <a:srgbClr val="B2B2B2"/>
      </a:folHlink>
    </a:clrScheme>
    <a:fontScheme name="Executive">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Executiv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8575" cap="flat" cmpd="sng" algn="ctr">
          <a:solidFill>
            <a:schemeClr val="phClr"/>
          </a:solidFill>
          <a:prstDash val="solid"/>
        </a:ln>
        <a:ln w="508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50000">
              <a:schemeClr val="phClr">
                <a:tint val="80000"/>
                <a:satMod val="250000"/>
              </a:schemeClr>
            </a:gs>
            <a:gs pos="76000">
              <a:schemeClr val="phClr">
                <a:tint val="90000"/>
                <a:shade val="90000"/>
                <a:satMod val="200000"/>
              </a:schemeClr>
            </a:gs>
            <a:gs pos="92000">
              <a:schemeClr val="phClr">
                <a:tint val="90000"/>
                <a:shade val="70000"/>
                <a:satMod val="250000"/>
              </a:schemeClr>
            </a:gs>
          </a:gsLst>
          <a:path path="circle">
            <a:fillToRect l="50000" t="50000" r="50000" b="50000"/>
          </a:path>
        </a:gradFill>
        <a:blipFill>
          <a:blip xmlns:r="http://schemas.openxmlformats.org/officeDocument/2006/relationships" r:embed="rId1">
            <a:duotone>
              <a:schemeClr val="phClr">
                <a:tint val="95000"/>
              </a:schemeClr>
              <a:schemeClr val="phClr">
                <a:shade val="9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Executive</Template>
  <TotalTime>0</TotalTime>
  <Words>916</Words>
  <Application>Microsoft Office PowerPoint</Application>
  <PresentationFormat>Bildschirmpräsentation (4:3)</PresentationFormat>
  <Paragraphs>129</Paragraphs>
  <Slides>20</Slides>
  <Notes>9</Notes>
  <HiddenSlides>0</HiddenSlides>
  <MMClips>0</MMClips>
  <ScaleCrop>false</ScaleCrop>
  <HeadingPairs>
    <vt:vector size="4" baseType="variant">
      <vt:variant>
        <vt:lpstr>Design</vt:lpstr>
      </vt:variant>
      <vt:variant>
        <vt:i4>1</vt:i4>
      </vt:variant>
      <vt:variant>
        <vt:lpstr>Folientitel</vt:lpstr>
      </vt:variant>
      <vt:variant>
        <vt:i4>20</vt:i4>
      </vt:variant>
    </vt:vector>
  </HeadingPairs>
  <TitlesOfParts>
    <vt:vector size="21" baseType="lpstr">
      <vt:lpstr>Executive</vt:lpstr>
      <vt:lpstr>PowerPoint-Präsentation</vt:lpstr>
      <vt:lpstr>Synopse zu den prozessbezogenen Kompetenzen</vt:lpstr>
      <vt:lpstr>Prozessbezogene Kompetenzen im Geschichtsunterricht</vt:lpstr>
      <vt:lpstr>Wie arbeiten Historikerinnen und Historiker?</vt:lpstr>
      <vt:lpstr>leicht erweitert nach: Kühberger, Christoph/ Windischbauer, Elfriede: Individualisierung und Differenzierung im Geschichtsunterricht. Offenes Lernen in Theorie und Praxis, Schwalbach/ Ts. 2012, S. 86</vt:lpstr>
      <vt:lpstr>PowerPoint-Präsentation</vt:lpstr>
      <vt:lpstr>PowerPoint-Präsentation</vt:lpstr>
      <vt:lpstr>PowerPoint-Präsentation</vt:lpstr>
      <vt:lpstr>PowerPoint-Präsentation</vt:lpstr>
      <vt:lpstr>PowerPoint-Präsentation</vt:lpstr>
      <vt:lpstr>Wie arbeiten Historikerinnen und Historiker?</vt:lpstr>
      <vt:lpstr>PowerPoint-Präsentation</vt:lpstr>
      <vt:lpstr>Wie arbeiten Historikerinnen und Historiker?</vt:lpstr>
      <vt:lpstr>Wie arbeiten Historikerinnen und Historiker?</vt:lpstr>
      <vt:lpstr>PowerPoint-Präsentation</vt:lpstr>
      <vt:lpstr>Wie arbeiten Historikerinnen und Historiker?</vt:lpstr>
      <vt:lpstr>Wie arbeiten Historikerinnen und Historiker?</vt:lpstr>
      <vt:lpstr>Wie arbeiten Historikerinnen und Historiker?</vt:lpstr>
      <vt:lpstr>PowerPoint-Präsentation</vt:lpstr>
      <vt:lpstr>Danke für die Aufmerksamkeit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Prozessbezogene Kompetenzen im Geschichtsunterricht</dc:title>
  <dc:creator>Stefan Schipperges</dc:creator>
  <cp:lastModifiedBy>Stefan Schipperges</cp:lastModifiedBy>
  <cp:revision>26</cp:revision>
  <dcterms:created xsi:type="dcterms:W3CDTF">2014-12-07T15:08:10Z</dcterms:created>
  <dcterms:modified xsi:type="dcterms:W3CDTF">2015-07-03T09:33:50Z</dcterms:modified>
</cp:coreProperties>
</file>