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5"/>
  </p:notesMasterIdLst>
  <p:sldIdLst>
    <p:sldId id="256" r:id="rId2"/>
    <p:sldId id="267" r:id="rId3"/>
    <p:sldId id="262" r:id="rId4"/>
    <p:sldId id="266" r:id="rId5"/>
    <p:sldId id="257" r:id="rId6"/>
    <p:sldId id="263" r:id="rId7"/>
    <p:sldId id="264" r:id="rId8"/>
    <p:sldId id="260" r:id="rId9"/>
    <p:sldId id="261" r:id="rId10"/>
    <p:sldId id="286" r:id="rId11"/>
    <p:sldId id="268" r:id="rId12"/>
    <p:sldId id="269" r:id="rId13"/>
    <p:sldId id="276" r:id="rId14"/>
    <p:sldId id="275" r:id="rId15"/>
    <p:sldId id="277" r:id="rId16"/>
    <p:sldId id="274" r:id="rId17"/>
    <p:sldId id="279" r:id="rId18"/>
    <p:sldId id="282" r:id="rId19"/>
    <p:sldId id="283" r:id="rId20"/>
    <p:sldId id="281" r:id="rId21"/>
    <p:sldId id="284" r:id="rId22"/>
    <p:sldId id="287" r:id="rId23"/>
    <p:sldId id="285" r:id="rId2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4" autoAdjust="0"/>
    <p:restoredTop sz="75556" autoAdjust="0"/>
  </p:normalViewPr>
  <p:slideViewPr>
    <p:cSldViewPr>
      <p:cViewPr varScale="1">
        <p:scale>
          <a:sx n="96" d="100"/>
          <a:sy n="96" d="100"/>
        </p:scale>
        <p:origin x="-196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3A273-1B4A-4382-9004-5566A03835E5}" type="datetimeFigureOut">
              <a:rPr lang="de-DE" smtClean="0"/>
              <a:pPr/>
              <a:t>26.07.2015</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2C5DCB-8CB4-40AB-AAA1-776E621D43C7}" type="slidenum">
              <a:rPr lang="de-DE" smtClean="0"/>
              <a:pPr/>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1" dirty="0" smtClean="0"/>
              <a:t>2007: Zuwendung zu individuellen Fähigkeiten</a:t>
            </a:r>
            <a:r>
              <a:rPr lang="de-DE" b="1" baseline="0" dirty="0" smtClean="0"/>
              <a:t> und Fertigkeiten</a:t>
            </a:r>
          </a:p>
          <a:p>
            <a:r>
              <a:rPr lang="de-DE" b="0" dirty="0" smtClean="0"/>
              <a:t>Individualisierung wird</a:t>
            </a:r>
            <a:r>
              <a:rPr lang="de-DE" b="0" baseline="0" dirty="0" smtClean="0"/>
              <a:t> im Zeitalter der Kompetenzorientierung wichtig</a:t>
            </a:r>
          </a:p>
          <a:p>
            <a:pPr>
              <a:buFont typeface="Wingdings"/>
              <a:buChar char="à"/>
            </a:pPr>
            <a:r>
              <a:rPr lang="de-DE" b="0" baseline="0" dirty="0" smtClean="0">
                <a:sym typeface="Wingdings" pitchFamily="2" charset="2"/>
              </a:rPr>
              <a:t>Kompetenzen werden nur individuell erworben, nicht gelehrt</a:t>
            </a:r>
          </a:p>
          <a:p>
            <a:pPr>
              <a:buFont typeface="Wingdings"/>
              <a:buChar char="à"/>
            </a:pPr>
            <a:r>
              <a:rPr lang="de-DE" b="0" baseline="0" dirty="0" smtClean="0">
                <a:sym typeface="Wingdings" pitchFamily="2" charset="2"/>
              </a:rPr>
              <a:t>Blick weg vom Input, auf den Output /auf den S: Welche Kompetenzen hat S erworben?</a:t>
            </a:r>
            <a:endParaRPr lang="de-DE" b="0" dirty="0" smtClean="0"/>
          </a:p>
          <a:p>
            <a:endParaRPr lang="de-DE" b="1" dirty="0" smtClean="0"/>
          </a:p>
          <a:p>
            <a:r>
              <a:rPr lang="de-DE" b="1" dirty="0" smtClean="0"/>
              <a:t>Bärbel Völkel: Schüleräußerungen </a:t>
            </a:r>
          </a:p>
          <a:p>
            <a:pPr>
              <a:buFont typeface="Wingdings"/>
              <a:buChar char="à"/>
            </a:pPr>
            <a:r>
              <a:rPr lang="de-DE" dirty="0" smtClean="0">
                <a:sym typeface="Wingdings" pitchFamily="2" charset="2"/>
              </a:rPr>
              <a:t>Vorstellung von Qualitätskriterien und deren Anwendung auf Schüleräußerungen</a:t>
            </a:r>
          </a:p>
          <a:p>
            <a:pPr>
              <a:buFont typeface="Wingdings"/>
              <a:buChar char="à"/>
            </a:pPr>
            <a:r>
              <a:rPr lang="de-DE" dirty="0" smtClean="0">
                <a:sym typeface="Wingdings" pitchFamily="2" charset="2"/>
              </a:rPr>
              <a:t>Beispiele zur Feststellung</a:t>
            </a:r>
            <a:r>
              <a:rPr lang="de-DE" baseline="0" dirty="0" smtClean="0">
                <a:sym typeface="Wingdings" pitchFamily="2" charset="2"/>
              </a:rPr>
              <a:t> von historischen Kompetenzen bei </a:t>
            </a:r>
            <a:r>
              <a:rPr lang="de-DE" baseline="0" dirty="0" err="1" smtClean="0">
                <a:sym typeface="Wingdings" pitchFamily="2" charset="2"/>
              </a:rPr>
              <a:t>SuS</a:t>
            </a:r>
            <a:endParaRPr lang="de-DE" baseline="0" dirty="0" smtClean="0">
              <a:sym typeface="Wingdings" pitchFamily="2" charset="2"/>
            </a:endParaRPr>
          </a:p>
          <a:p>
            <a:pPr>
              <a:buFont typeface="Wingdings"/>
              <a:buChar char="à"/>
            </a:pPr>
            <a:endParaRPr lang="de-DE" baseline="0" dirty="0" smtClean="0">
              <a:sym typeface="Wingdings" pitchFamily="2" charset="2"/>
            </a:endParaRPr>
          </a:p>
          <a:p>
            <a:pPr>
              <a:buFont typeface="Wingdings"/>
              <a:buNone/>
            </a:pPr>
            <a:r>
              <a:rPr lang="de-DE" b="1" baseline="0" dirty="0" smtClean="0">
                <a:sym typeface="Wingdings" pitchFamily="2" charset="2"/>
              </a:rPr>
              <a:t>Diagnosemöglichkeiten bei selbstständigem Lernen</a:t>
            </a:r>
          </a:p>
          <a:p>
            <a:pPr>
              <a:buFont typeface="Wingdings"/>
              <a:buNone/>
            </a:pPr>
            <a:r>
              <a:rPr lang="de-DE" b="0" baseline="0" dirty="0" smtClean="0">
                <a:sym typeface="Wingdings" pitchFamily="2" charset="2"/>
              </a:rPr>
              <a:t> nur Kompetenzprofil für die Fähigkeit zu präsentieren, keine inhaltlichen Aspekte</a:t>
            </a:r>
            <a:endParaRPr lang="de-DE" b="0" dirty="0"/>
          </a:p>
        </p:txBody>
      </p:sp>
      <p:sp>
        <p:nvSpPr>
          <p:cNvPr id="4" name="Foliennummernplatzhalter 3"/>
          <p:cNvSpPr>
            <a:spLocks noGrp="1"/>
          </p:cNvSpPr>
          <p:nvPr>
            <p:ph type="sldNum" sz="quarter" idx="10"/>
          </p:nvPr>
        </p:nvSpPr>
        <p:spPr/>
        <p:txBody>
          <a:bodyPr/>
          <a:lstStyle/>
          <a:p>
            <a:fld id="{702C5DCB-8CB4-40AB-AAA1-776E621D43C7}" type="slidenum">
              <a:rPr lang="de-DE" smtClean="0"/>
              <a:pPr/>
              <a:t>3</a:t>
            </a:fld>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err="1" smtClean="0"/>
              <a:t>Glesemann</a:t>
            </a:r>
            <a:r>
              <a:rPr lang="de-DE" dirty="0" smtClean="0"/>
              <a:t> / </a:t>
            </a:r>
            <a:r>
              <a:rPr lang="de-DE" dirty="0" err="1" smtClean="0"/>
              <a:t>Porsch</a:t>
            </a:r>
            <a:r>
              <a:rPr lang="de-DE" dirty="0" smtClean="0"/>
              <a:t>. In: </a:t>
            </a:r>
            <a:r>
              <a:rPr lang="de-DE" sz="1200" kern="1200" cap="small" dirty="0" smtClean="0">
                <a:solidFill>
                  <a:schemeClr val="tx1"/>
                </a:solidFill>
                <a:latin typeface="+mn-lt"/>
                <a:ea typeface="+mn-ea"/>
                <a:cs typeface="+mn-cs"/>
              </a:rPr>
              <a:t>Beutel, Silvia-Iris / Bos, Wilfried / </a:t>
            </a:r>
            <a:r>
              <a:rPr lang="de-DE" sz="1200" kern="1200" cap="small" dirty="0" err="1" smtClean="0">
                <a:solidFill>
                  <a:schemeClr val="tx1"/>
                </a:solidFill>
                <a:latin typeface="+mn-lt"/>
                <a:ea typeface="+mn-ea"/>
                <a:cs typeface="+mn-cs"/>
              </a:rPr>
              <a:t>Porsch</a:t>
            </a:r>
            <a:r>
              <a:rPr lang="de-DE" sz="1200" kern="1200" cap="small" dirty="0" smtClean="0">
                <a:solidFill>
                  <a:schemeClr val="tx1"/>
                </a:solidFill>
                <a:latin typeface="+mn-lt"/>
                <a:ea typeface="+mn-ea"/>
                <a:cs typeface="+mn-cs"/>
              </a:rPr>
              <a:t>, Raphaela</a:t>
            </a:r>
            <a:r>
              <a:rPr lang="de-DE" sz="1200" kern="1200" dirty="0" smtClean="0">
                <a:solidFill>
                  <a:schemeClr val="tx1"/>
                </a:solidFill>
                <a:latin typeface="+mn-lt"/>
                <a:ea typeface="+mn-ea"/>
                <a:cs typeface="+mn-cs"/>
              </a:rPr>
              <a:t>: Lernen in Vielfalt. Chance und Herausforderung für Schul- und Unterrichtsentwicklung. Münster 2013.</a:t>
            </a:r>
          </a:p>
          <a:p>
            <a:endParaRPr lang="de-DE" dirty="0" smtClean="0"/>
          </a:p>
          <a:p>
            <a:r>
              <a:rPr lang="de-DE" dirty="0" smtClean="0"/>
              <a:t>Unterscheidung</a:t>
            </a:r>
            <a:r>
              <a:rPr lang="de-DE" baseline="0" dirty="0" smtClean="0"/>
              <a:t> Lernen-Unterricht betont Perspektive des Lerners, Lehrers</a:t>
            </a:r>
          </a:p>
          <a:p>
            <a:r>
              <a:rPr lang="de-DE" baseline="0" dirty="0" smtClean="0"/>
              <a:t>ansonsten kein Erkenntniszugewinn</a:t>
            </a:r>
            <a:endParaRPr lang="de-DE" dirty="0"/>
          </a:p>
        </p:txBody>
      </p:sp>
      <p:sp>
        <p:nvSpPr>
          <p:cNvPr id="4" name="Foliennummernplatzhalter 3"/>
          <p:cNvSpPr>
            <a:spLocks noGrp="1"/>
          </p:cNvSpPr>
          <p:nvPr>
            <p:ph type="sldNum" sz="quarter" idx="10"/>
          </p:nvPr>
        </p:nvSpPr>
        <p:spPr/>
        <p:txBody>
          <a:bodyPr/>
          <a:lstStyle/>
          <a:p>
            <a:fld id="{702C5DCB-8CB4-40AB-AAA1-776E621D43C7}" type="slidenum">
              <a:rPr lang="de-DE" smtClean="0"/>
              <a:pPr/>
              <a:t>13</a:t>
            </a:fld>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702C5DCB-8CB4-40AB-AAA1-776E621D43C7}" type="slidenum">
              <a:rPr lang="de-DE" smtClean="0"/>
              <a:pPr/>
              <a:t>14</a:t>
            </a:fld>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err="1" smtClean="0"/>
              <a:t>Glesemann</a:t>
            </a:r>
            <a:r>
              <a:rPr lang="de-DE" dirty="0" smtClean="0"/>
              <a:t>/</a:t>
            </a:r>
            <a:r>
              <a:rPr lang="de-DE" dirty="0" err="1" smtClean="0"/>
              <a:t>Porsch</a:t>
            </a:r>
            <a:r>
              <a:rPr lang="de-DE" dirty="0" smtClean="0"/>
              <a:t> sprechen bei Binnendifferenzierung auch von individueller Differenzierung</a:t>
            </a:r>
            <a:endParaRPr lang="de-DE" dirty="0"/>
          </a:p>
        </p:txBody>
      </p:sp>
      <p:sp>
        <p:nvSpPr>
          <p:cNvPr id="4" name="Foliennummernplatzhalter 3"/>
          <p:cNvSpPr>
            <a:spLocks noGrp="1"/>
          </p:cNvSpPr>
          <p:nvPr>
            <p:ph type="sldNum" sz="quarter" idx="10"/>
          </p:nvPr>
        </p:nvSpPr>
        <p:spPr/>
        <p:txBody>
          <a:bodyPr/>
          <a:lstStyle/>
          <a:p>
            <a:fld id="{702C5DCB-8CB4-40AB-AAA1-776E621D43C7}" type="slidenum">
              <a:rPr lang="de-DE" smtClean="0"/>
              <a:pPr/>
              <a:t>15</a:t>
            </a:fld>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Was unterscheidet</a:t>
            </a:r>
            <a:r>
              <a:rPr lang="de-DE" baseline="0" dirty="0" smtClean="0"/>
              <a:t> Individualisierung von offenen Lernformen?</a:t>
            </a: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de-DE" dirty="0" smtClean="0"/>
              <a:t>Erhebung des je individuellen</a:t>
            </a:r>
            <a:r>
              <a:rPr lang="de-DE" baseline="0" dirty="0" smtClean="0"/>
              <a:t> Lernstands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de-DE" baseline="0" dirty="0" smtClean="0"/>
              <a:t>Systematik des Angebots – wie immer wir das verstehen wollen / Thema für morgen</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de-DE" baseline="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de-DE" baseline="0" dirty="0" smtClean="0"/>
              <a:t>Unterschied zu individueller Förderung?</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de-DE" baseline="0" dirty="0" smtClean="0"/>
              <a:t>Individualisierung ist eine Unterrichtsstrategie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de-DE" baseline="0" dirty="0" smtClean="0"/>
              <a:t>keine Auslagerung von Lernprozessen in Nachhilfe, Schüler helfen Schülern</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de-DE" baseline="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de-DE" baseline="0" dirty="0" smtClean="0"/>
              <a:t>Aber individuelle Förderung (für schlechte wie für begabte Schüler) kann ihren Ausgang im Unterricht nehmen</a:t>
            </a:r>
            <a:endParaRPr lang="de-DE" dirty="0"/>
          </a:p>
        </p:txBody>
      </p:sp>
      <p:sp>
        <p:nvSpPr>
          <p:cNvPr id="4" name="Foliennummernplatzhalter 3"/>
          <p:cNvSpPr>
            <a:spLocks noGrp="1"/>
          </p:cNvSpPr>
          <p:nvPr>
            <p:ph type="sldNum" sz="quarter" idx="10"/>
          </p:nvPr>
        </p:nvSpPr>
        <p:spPr/>
        <p:txBody>
          <a:bodyPr/>
          <a:lstStyle/>
          <a:p>
            <a:fld id="{702C5DCB-8CB4-40AB-AAA1-776E621D43C7}" type="slidenum">
              <a:rPr lang="de-DE" smtClean="0"/>
              <a:pPr/>
              <a:t>16</a:t>
            </a:fld>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Bleibt die Frage nach der Selbständigkeit: Ist sie notwendiger</a:t>
            </a:r>
            <a:r>
              <a:rPr lang="de-DE" baseline="0" dirty="0" smtClean="0"/>
              <a:t> Bestandteil individualisierten Lernens</a:t>
            </a:r>
          </a:p>
          <a:p>
            <a:endParaRPr lang="de-DE" baseline="0" dirty="0" smtClean="0"/>
          </a:p>
          <a:p>
            <a:r>
              <a:rPr lang="de-DE" baseline="0" dirty="0" smtClean="0"/>
              <a:t>These: müssen Wissenserwerb der Menschheit rekonstruierend erleben, um sich mit diesem Wissen zu verbinden</a:t>
            </a:r>
            <a:endParaRPr lang="de-DE" dirty="0"/>
          </a:p>
        </p:txBody>
      </p:sp>
      <p:sp>
        <p:nvSpPr>
          <p:cNvPr id="4" name="Foliennummernplatzhalter 3"/>
          <p:cNvSpPr>
            <a:spLocks noGrp="1"/>
          </p:cNvSpPr>
          <p:nvPr>
            <p:ph type="sldNum" sz="quarter" idx="10"/>
          </p:nvPr>
        </p:nvSpPr>
        <p:spPr/>
        <p:txBody>
          <a:bodyPr/>
          <a:lstStyle/>
          <a:p>
            <a:fld id="{702C5DCB-8CB4-40AB-AAA1-776E621D43C7}" type="slidenum">
              <a:rPr lang="de-DE" smtClean="0"/>
              <a:pPr/>
              <a:t>17</a:t>
            </a:fld>
            <a:endParaRPr 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Ist Lehrersteuerung ein Widerspruch zur Individualisierung?</a:t>
            </a:r>
          </a:p>
          <a:p>
            <a:r>
              <a:rPr lang="de-DE" dirty="0" smtClean="0"/>
              <a:t>Ist Klärung</a:t>
            </a:r>
            <a:r>
              <a:rPr lang="de-DE" baseline="0" dirty="0" smtClean="0"/>
              <a:t> der eigenen Lebenswelt / Aneignung der Welt nur möglich, wenn ich Gegenstand und Methode frei wählen kann?</a:t>
            </a:r>
          </a:p>
          <a:p>
            <a:r>
              <a:rPr lang="de-DE" baseline="0" dirty="0" smtClean="0"/>
              <a:t>Ist jeder Lerner kompetent, diese Wahl durchzuführen?</a:t>
            </a:r>
          </a:p>
          <a:p>
            <a:r>
              <a:rPr lang="de-DE" baseline="0" dirty="0" smtClean="0"/>
              <a:t>Ist es überhaupt eine freie Wahl, wenn dennoch fertige Aufgaben vorliegen – wenn auch eine Vielzahl?</a:t>
            </a:r>
            <a:endParaRPr lang="de-DE" dirty="0"/>
          </a:p>
        </p:txBody>
      </p:sp>
      <p:sp>
        <p:nvSpPr>
          <p:cNvPr id="4" name="Foliennummernplatzhalter 3"/>
          <p:cNvSpPr>
            <a:spLocks noGrp="1"/>
          </p:cNvSpPr>
          <p:nvPr>
            <p:ph type="sldNum" sz="quarter" idx="10"/>
          </p:nvPr>
        </p:nvSpPr>
        <p:spPr/>
        <p:txBody>
          <a:bodyPr/>
          <a:lstStyle/>
          <a:p>
            <a:fld id="{702C5DCB-8CB4-40AB-AAA1-776E621D43C7}" type="slidenum">
              <a:rPr lang="de-DE" smtClean="0"/>
              <a:pPr/>
              <a:t>18</a:t>
            </a:fld>
            <a:endParaRPr 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Noch ein Aspekt wird für die Notwendigkeit eines selbständigen Vorgehens angeführt.</a:t>
            </a:r>
          </a:p>
          <a:p>
            <a:endParaRPr lang="de-DE" dirty="0" smtClean="0"/>
          </a:p>
          <a:p>
            <a:r>
              <a:rPr lang="de-DE" dirty="0" smtClean="0"/>
              <a:t>Bedingt der Konstruktionsprozess von Wissen ein selbständiges, entdeckendes Lernen?</a:t>
            </a:r>
            <a:endParaRPr lang="de-DE" dirty="0"/>
          </a:p>
        </p:txBody>
      </p:sp>
      <p:sp>
        <p:nvSpPr>
          <p:cNvPr id="4" name="Foliennummernplatzhalter 3"/>
          <p:cNvSpPr>
            <a:spLocks noGrp="1"/>
          </p:cNvSpPr>
          <p:nvPr>
            <p:ph type="sldNum" sz="quarter" idx="10"/>
          </p:nvPr>
        </p:nvSpPr>
        <p:spPr/>
        <p:txBody>
          <a:bodyPr/>
          <a:lstStyle/>
          <a:p>
            <a:fld id="{702C5DCB-8CB4-40AB-AAA1-776E621D43C7}" type="slidenum">
              <a:rPr lang="de-DE" smtClean="0"/>
              <a:pPr/>
              <a:t>19</a:t>
            </a:fld>
            <a:endParaRPr 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Ist Selbständigkeit</a:t>
            </a:r>
            <a:r>
              <a:rPr lang="de-DE" baseline="0" dirty="0" smtClean="0"/>
              <a:t> ein zwingender Teil eines erfolgreichen Lernprozesses?</a:t>
            </a:r>
          </a:p>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t>Ist Lehrersteuerung oder rezeptives Lernen grundsätzlich lernfeindlich?</a:t>
            </a:r>
          </a:p>
          <a:p>
            <a:pPr marL="0" marR="0" indent="0" algn="l" defTabSz="914400" rtl="0" eaLnBrk="1" fontAlgn="auto" latinLnBrk="0" hangingPunct="1">
              <a:lnSpc>
                <a:spcPct val="100000"/>
              </a:lnSpc>
              <a:spcBef>
                <a:spcPts val="0"/>
              </a:spcBef>
              <a:spcAft>
                <a:spcPts val="0"/>
              </a:spcAft>
              <a:buClrTx/>
              <a:buSzTx/>
              <a:buFontTx/>
              <a:buNone/>
              <a:tabLst/>
              <a:defRPr/>
            </a:pPr>
            <a:endParaRPr lang="de-D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sym typeface="Wingdings" pitchFamily="2" charset="2"/>
              </a:rPr>
              <a:t>je Individuum verschieden</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de-DE" baseline="0" dirty="0" smtClean="0">
                <a:sym typeface="Wingdings" pitchFamily="2" charset="2"/>
              </a:rPr>
              <a:t>auch ein rezeptiver Lernprozess erfordert Selbstverantwortung, -organisation</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de-DE" baseline="0" dirty="0" smtClean="0">
                <a:sym typeface="Wingdings" pitchFamily="2" charset="2"/>
              </a:rPr>
              <a:t>auch die Zusammenarbeit mit einem Lehrer und ein Einlassen auf seinen Unterricht kann selbstbestimmt erfolgen</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de-DE" baseline="0" dirty="0" smtClean="0">
                <a:sym typeface="Wingdings" pitchFamily="2" charset="2"/>
              </a:rPr>
              <a:t>man kann diese Lernwege auch ganz freiwillig wählen  freie Wahl, wie gefordert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de-DE" baseline="0" dirty="0" smtClean="0">
                <a:sym typeface="Wingdings" pitchFamily="2" charset="2"/>
              </a:rPr>
              <a:t>was passiert mit Lernern, die nicht in ausreichendem Maß über Selbstkompetenz verfügen?</a:t>
            </a:r>
          </a:p>
          <a:p>
            <a:pPr marL="0" marR="0" indent="0" algn="l" defTabSz="914400" rtl="0" eaLnBrk="1" fontAlgn="auto" latinLnBrk="0" hangingPunct="1">
              <a:lnSpc>
                <a:spcPct val="100000"/>
              </a:lnSpc>
              <a:spcBef>
                <a:spcPts val="0"/>
              </a:spcBef>
              <a:spcAft>
                <a:spcPts val="0"/>
              </a:spcAft>
              <a:buClrTx/>
              <a:buSzTx/>
              <a:buFont typeface="Wingdings"/>
              <a:buNone/>
              <a:tabLst/>
              <a:defRPr/>
            </a:pPr>
            <a:endParaRPr lang="de-DE" baseline="0" dirty="0" smtClean="0">
              <a:sym typeface="Wingdings" pitchFamily="2" charset="2"/>
            </a:endParaRPr>
          </a:p>
          <a:p>
            <a:pPr marL="0" marR="0" indent="0" algn="l" defTabSz="914400" rtl="0" eaLnBrk="1" fontAlgn="auto" latinLnBrk="0" hangingPunct="1">
              <a:lnSpc>
                <a:spcPct val="100000"/>
              </a:lnSpc>
              <a:spcBef>
                <a:spcPts val="0"/>
              </a:spcBef>
              <a:spcAft>
                <a:spcPts val="0"/>
              </a:spcAft>
              <a:buClrTx/>
              <a:buSzTx/>
              <a:buFont typeface="Wingdings"/>
              <a:buNone/>
              <a:tabLst/>
              <a:defRPr/>
            </a:pPr>
            <a:r>
              <a:rPr lang="de-DE" baseline="0" dirty="0" smtClean="0">
                <a:sym typeface="Wingdings" pitchFamily="2" charset="2"/>
              </a:rPr>
              <a:t>Verhindert lehrergesteuertes Lernen den Aufbau von Wissen? (Konstruktion)</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de-DE" baseline="0" dirty="0" smtClean="0">
                <a:sym typeface="Wingdings" pitchFamily="2" charset="2"/>
              </a:rPr>
              <a:t>nein, s.o.</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de-DE" baseline="0" dirty="0" smtClean="0">
              <a:sym typeface="Wingdings" pitchFamily="2" charset="2"/>
            </a:endParaRPr>
          </a:p>
          <a:p>
            <a:pPr marL="0" marR="0" indent="0" algn="l" defTabSz="914400" rtl="0" eaLnBrk="1" fontAlgn="auto" latinLnBrk="0" hangingPunct="1">
              <a:lnSpc>
                <a:spcPct val="100000"/>
              </a:lnSpc>
              <a:spcBef>
                <a:spcPts val="0"/>
              </a:spcBef>
              <a:spcAft>
                <a:spcPts val="0"/>
              </a:spcAft>
              <a:buClrTx/>
              <a:buSzTx/>
              <a:buFont typeface="Wingdings"/>
              <a:buChar char="à"/>
              <a:tabLst/>
              <a:defRPr/>
            </a:pPr>
            <a:r>
              <a:rPr lang="de-DE" b="1" baseline="0" dirty="0" smtClean="0">
                <a:sym typeface="Wingdings" pitchFamily="2" charset="2"/>
              </a:rPr>
              <a:t>Selbständigkeit ist nicht Teil der Definition von Individualisierung, </a:t>
            </a:r>
          </a:p>
          <a:p>
            <a:pPr marL="0" marR="0" indent="0" algn="l" defTabSz="914400" rtl="0" eaLnBrk="1" fontAlgn="auto" latinLnBrk="0" hangingPunct="1">
              <a:lnSpc>
                <a:spcPct val="100000"/>
              </a:lnSpc>
              <a:spcBef>
                <a:spcPts val="0"/>
              </a:spcBef>
              <a:spcAft>
                <a:spcPts val="0"/>
              </a:spcAft>
              <a:buClrTx/>
              <a:buSzTx/>
              <a:buFont typeface="Wingdings"/>
              <a:buChar char="à"/>
              <a:tabLst/>
              <a:defRPr/>
            </a:pPr>
            <a:r>
              <a:rPr lang="de-DE" b="1" baseline="0" dirty="0" smtClean="0">
                <a:sym typeface="Wingdings" pitchFamily="2" charset="2"/>
              </a:rPr>
              <a:t>eine wachsende Selbständigkeit ist </a:t>
            </a:r>
            <a:r>
              <a:rPr lang="de-DE" b="1" u="sng" baseline="0" dirty="0" smtClean="0">
                <a:sym typeface="Wingdings" pitchFamily="2" charset="2"/>
              </a:rPr>
              <a:t>das Ziel </a:t>
            </a:r>
            <a:r>
              <a:rPr lang="de-DE" b="1" baseline="0" dirty="0" smtClean="0">
                <a:sym typeface="Wingdings" pitchFamily="2" charset="2"/>
              </a:rPr>
              <a:t>= Fähigkeit zu lebenslangem Lernen</a:t>
            </a:r>
          </a:p>
          <a:p>
            <a:pPr marL="0" marR="0" indent="0" algn="l" defTabSz="914400" rtl="0" eaLnBrk="1" fontAlgn="auto" latinLnBrk="0" hangingPunct="1">
              <a:lnSpc>
                <a:spcPct val="100000"/>
              </a:lnSpc>
              <a:spcBef>
                <a:spcPts val="0"/>
              </a:spcBef>
              <a:spcAft>
                <a:spcPts val="0"/>
              </a:spcAft>
              <a:buClrTx/>
              <a:buSzTx/>
              <a:buFont typeface="Wingdings"/>
              <a:buNone/>
              <a:tabLst/>
              <a:defRPr/>
            </a:pPr>
            <a:r>
              <a:rPr lang="de-DE" b="0" baseline="0" dirty="0" smtClean="0">
                <a:sym typeface="Wingdings" pitchFamily="2" charset="2"/>
              </a:rPr>
              <a:t>Individualisierung ist für uns leichter einlösbar bei höherer Selbständigkeit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de-DE" b="0" baseline="0" dirty="0" smtClean="0">
                <a:sym typeface="Wingdings" pitchFamily="2" charset="2"/>
              </a:rPr>
              <a:t>jeder S ordnet sich individuell zu</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de-DE" b="0" baseline="0" dirty="0" smtClean="0">
                <a:sym typeface="Wingdings" pitchFamily="2" charset="2"/>
              </a:rPr>
              <a:t>für uns eine schwere Aufgabe, allen individuell ein Lernarrangement zuzuweisen</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de-DE" b="0" baseline="0" dirty="0" smtClean="0">
                <a:sym typeface="Wingdings" pitchFamily="2" charset="2"/>
              </a:rPr>
              <a:t>eigentlich können wir – wenn wir alles steuern wollen - nur differenzierend vorgehen</a:t>
            </a:r>
          </a:p>
          <a:p>
            <a:pPr marL="0" marR="0" indent="0" algn="l" defTabSz="914400" rtl="0" eaLnBrk="1" fontAlgn="auto" latinLnBrk="0" hangingPunct="1">
              <a:lnSpc>
                <a:spcPct val="100000"/>
              </a:lnSpc>
              <a:spcBef>
                <a:spcPts val="0"/>
              </a:spcBef>
              <a:spcAft>
                <a:spcPts val="0"/>
              </a:spcAft>
              <a:buClrTx/>
              <a:buSzTx/>
              <a:buFont typeface="Wingdings"/>
              <a:buNone/>
              <a:tabLst/>
              <a:defRPr/>
            </a:pPr>
            <a:endParaRPr lang="de-DE" b="1" dirty="0" smtClean="0"/>
          </a:p>
          <a:p>
            <a:pPr marL="0" marR="0" indent="0" algn="l" defTabSz="914400" rtl="0" eaLnBrk="1" fontAlgn="auto" latinLnBrk="0" hangingPunct="1">
              <a:lnSpc>
                <a:spcPct val="100000"/>
              </a:lnSpc>
              <a:spcBef>
                <a:spcPts val="0"/>
              </a:spcBef>
              <a:spcAft>
                <a:spcPts val="0"/>
              </a:spcAft>
              <a:buClrTx/>
              <a:buSzTx/>
              <a:buFont typeface="Wingdings"/>
              <a:buNone/>
              <a:tabLst/>
              <a:defRPr/>
            </a:pPr>
            <a:r>
              <a:rPr lang="de-DE" b="1" dirty="0" smtClean="0"/>
              <a:t>Aber, es gilt wieder:</a:t>
            </a:r>
          </a:p>
          <a:p>
            <a:pPr marL="0" marR="0" indent="0" algn="l" defTabSz="914400" rtl="0" eaLnBrk="1" fontAlgn="auto" latinLnBrk="0" hangingPunct="1">
              <a:lnSpc>
                <a:spcPct val="100000"/>
              </a:lnSpc>
              <a:spcBef>
                <a:spcPts val="0"/>
              </a:spcBef>
              <a:spcAft>
                <a:spcPts val="0"/>
              </a:spcAft>
              <a:buClrTx/>
              <a:buSzTx/>
              <a:buFont typeface="Wingdings"/>
              <a:buChar char="à"/>
              <a:tabLst/>
              <a:defRPr/>
            </a:pPr>
            <a:r>
              <a:rPr lang="de-DE" baseline="0" dirty="0" smtClean="0">
                <a:sym typeface="Wingdings" pitchFamily="2" charset="2"/>
              </a:rPr>
              <a:t>auf die </a:t>
            </a:r>
            <a:r>
              <a:rPr lang="de-DE" b="1" u="sng" baseline="0" dirty="0" smtClean="0">
                <a:sym typeface="Wingdings" pitchFamily="2" charset="2"/>
              </a:rPr>
              <a:t>Passung</a:t>
            </a:r>
            <a:r>
              <a:rPr lang="de-DE" baseline="0" dirty="0" smtClean="0">
                <a:sym typeface="Wingdings" pitchFamily="2" charset="2"/>
              </a:rPr>
              <a:t> kommt es an (Klick)</a:t>
            </a:r>
          </a:p>
          <a:p>
            <a:pPr marL="0" marR="0" indent="0" algn="l" defTabSz="914400" rtl="0" eaLnBrk="1" fontAlgn="auto" latinLnBrk="0" hangingPunct="1">
              <a:lnSpc>
                <a:spcPct val="100000"/>
              </a:lnSpc>
              <a:spcBef>
                <a:spcPts val="0"/>
              </a:spcBef>
              <a:spcAft>
                <a:spcPts val="0"/>
              </a:spcAft>
              <a:buClrTx/>
              <a:buSzTx/>
              <a:buFont typeface="Wingdings"/>
              <a:buChar char="à"/>
              <a:tabLst/>
              <a:defRPr/>
            </a:pPr>
            <a:r>
              <a:rPr lang="de-DE" baseline="0" dirty="0" smtClean="0">
                <a:sym typeface="Wingdings" pitchFamily="2" charset="2"/>
              </a:rPr>
              <a:t>da Lerngruppen immer Unterschiede aufweisen werden</a:t>
            </a:r>
          </a:p>
          <a:p>
            <a:pPr marL="0" marR="0" indent="0" algn="l" defTabSz="914400" rtl="0" eaLnBrk="1" fontAlgn="auto" latinLnBrk="0" hangingPunct="1">
              <a:lnSpc>
                <a:spcPct val="100000"/>
              </a:lnSpc>
              <a:spcBef>
                <a:spcPts val="0"/>
              </a:spcBef>
              <a:spcAft>
                <a:spcPts val="0"/>
              </a:spcAft>
              <a:buClrTx/>
              <a:buSzTx/>
              <a:buFont typeface="Wingdings"/>
              <a:buChar char="à"/>
              <a:tabLst/>
              <a:defRPr/>
            </a:pPr>
            <a:r>
              <a:rPr lang="de-DE" baseline="0" dirty="0" smtClean="0">
                <a:sym typeface="Wingdings" pitchFamily="2" charset="2"/>
              </a:rPr>
              <a:t>müssen die Formen gemischt werden – auch Formen selbständigen und gesteuerten Lernens müssen gemischt werden, damit für alle etwas dabei ist</a:t>
            </a:r>
          </a:p>
          <a:p>
            <a:pPr marL="0" marR="0" indent="0" algn="l" defTabSz="914400" rtl="0" eaLnBrk="1" fontAlgn="auto" latinLnBrk="0" hangingPunct="1">
              <a:lnSpc>
                <a:spcPct val="100000"/>
              </a:lnSpc>
              <a:spcBef>
                <a:spcPts val="0"/>
              </a:spcBef>
              <a:spcAft>
                <a:spcPts val="0"/>
              </a:spcAft>
              <a:buClrTx/>
              <a:buSzTx/>
              <a:buFont typeface="Wingdings"/>
              <a:buChar char="à"/>
              <a:tabLst/>
              <a:defRPr/>
            </a:pPr>
            <a:endParaRPr lang="de-DE" baseline="0" dirty="0" smtClean="0">
              <a:sym typeface="Wingdings" pitchFamily="2" charset="2"/>
            </a:endParaRPr>
          </a:p>
          <a:p>
            <a:pPr marL="0" marR="0" indent="0" algn="l" defTabSz="914400" rtl="0" eaLnBrk="1" fontAlgn="auto" latinLnBrk="0" hangingPunct="1">
              <a:lnSpc>
                <a:spcPct val="100000"/>
              </a:lnSpc>
              <a:spcBef>
                <a:spcPts val="0"/>
              </a:spcBef>
              <a:spcAft>
                <a:spcPts val="0"/>
              </a:spcAft>
              <a:buClrTx/>
              <a:buSzTx/>
              <a:buFont typeface="Wingdings"/>
              <a:buNone/>
              <a:tabLst/>
              <a:defRPr/>
            </a:pPr>
            <a:endParaRPr lang="de-DE" baseline="0" dirty="0" smtClean="0">
              <a:sym typeface="Wingdings" pitchFamily="2" charset="2"/>
            </a:endParaRPr>
          </a:p>
          <a:p>
            <a:pPr marL="0" marR="0" indent="0" algn="l" defTabSz="914400" rtl="0" eaLnBrk="1" fontAlgn="auto" latinLnBrk="0" hangingPunct="1">
              <a:lnSpc>
                <a:spcPct val="100000"/>
              </a:lnSpc>
              <a:spcBef>
                <a:spcPts val="0"/>
              </a:spcBef>
              <a:spcAft>
                <a:spcPts val="0"/>
              </a:spcAft>
              <a:buClrTx/>
              <a:buSzTx/>
              <a:buFont typeface="Wingdings"/>
              <a:buChar char="à"/>
              <a:tabLst/>
              <a:defRPr/>
            </a:pPr>
            <a:endParaRPr lang="de-DE" baseline="0" dirty="0" smtClean="0">
              <a:sym typeface="Wingdings" pitchFamily="2" charset="2"/>
            </a:endParaRPr>
          </a:p>
          <a:p>
            <a:endParaRPr lang="de-DE" dirty="0"/>
          </a:p>
        </p:txBody>
      </p:sp>
      <p:sp>
        <p:nvSpPr>
          <p:cNvPr id="4" name="Foliennummernplatzhalter 3"/>
          <p:cNvSpPr>
            <a:spLocks noGrp="1"/>
          </p:cNvSpPr>
          <p:nvPr>
            <p:ph type="sldNum" sz="quarter" idx="10"/>
          </p:nvPr>
        </p:nvSpPr>
        <p:spPr/>
        <p:txBody>
          <a:bodyPr/>
          <a:lstStyle/>
          <a:p>
            <a:fld id="{702C5DCB-8CB4-40AB-AAA1-776E621D43C7}" type="slidenum">
              <a:rPr lang="de-DE" smtClean="0"/>
              <a:pPr/>
              <a:t>20</a:t>
            </a:fld>
            <a:endParaRPr 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baseline="0" dirty="0" smtClean="0"/>
          </a:p>
          <a:p>
            <a:pPr lvl="1">
              <a:buFont typeface="Arial" pitchFamily="34" charset="0"/>
              <a:buChar char="•"/>
            </a:pPr>
            <a:endParaRPr lang="de-DE" dirty="0"/>
          </a:p>
        </p:txBody>
      </p:sp>
      <p:sp>
        <p:nvSpPr>
          <p:cNvPr id="4" name="Foliennummernplatzhalter 3"/>
          <p:cNvSpPr>
            <a:spLocks noGrp="1"/>
          </p:cNvSpPr>
          <p:nvPr>
            <p:ph type="sldNum" sz="quarter" idx="10"/>
          </p:nvPr>
        </p:nvSpPr>
        <p:spPr/>
        <p:txBody>
          <a:bodyPr/>
          <a:lstStyle/>
          <a:p>
            <a:fld id="{702C5DCB-8CB4-40AB-AAA1-776E621D43C7}" type="slidenum">
              <a:rPr lang="de-DE" smtClean="0"/>
              <a:pPr/>
              <a:t>21</a:t>
            </a:fld>
            <a:endParaRPr 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baseline="0" dirty="0" smtClean="0"/>
          </a:p>
          <a:p>
            <a:pPr lvl="1">
              <a:buFont typeface="Arial" pitchFamily="34" charset="0"/>
              <a:buChar char="•"/>
            </a:pPr>
            <a:endParaRPr lang="de-DE" dirty="0"/>
          </a:p>
        </p:txBody>
      </p:sp>
      <p:sp>
        <p:nvSpPr>
          <p:cNvPr id="4" name="Foliennummernplatzhalter 3"/>
          <p:cNvSpPr>
            <a:spLocks noGrp="1"/>
          </p:cNvSpPr>
          <p:nvPr>
            <p:ph type="sldNum" sz="quarter" idx="10"/>
          </p:nvPr>
        </p:nvSpPr>
        <p:spPr/>
        <p:txBody>
          <a:bodyPr/>
          <a:lstStyle/>
          <a:p>
            <a:fld id="{702C5DCB-8CB4-40AB-AAA1-776E621D43C7}" type="slidenum">
              <a:rPr lang="de-DE" smtClean="0"/>
              <a:pPr/>
              <a:t>22</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1" dirty="0" smtClean="0"/>
              <a:t>2009: Vorschläge</a:t>
            </a:r>
            <a:r>
              <a:rPr lang="de-DE" b="1" baseline="0" dirty="0" smtClean="0"/>
              <a:t> für differenzierten Unterricht</a:t>
            </a:r>
          </a:p>
          <a:p>
            <a:r>
              <a:rPr lang="de-DE" b="0" baseline="0" dirty="0" smtClean="0"/>
              <a:t>Ist Differenzierung geeignet, den je individuellen Lernbedürfnissen der S gerecht zu werden?</a:t>
            </a:r>
            <a:endParaRPr lang="de-DE" b="0" dirty="0" smtClean="0"/>
          </a:p>
          <a:p>
            <a:endParaRPr lang="de-DE" b="1" dirty="0" smtClean="0"/>
          </a:p>
          <a:p>
            <a:r>
              <a:rPr lang="de-DE" b="1" dirty="0" smtClean="0"/>
              <a:t>Adamski, Basisbeitrag</a:t>
            </a:r>
            <a:r>
              <a:rPr lang="de-DE" dirty="0" smtClean="0"/>
              <a:t>: </a:t>
            </a:r>
          </a:p>
          <a:p>
            <a:pPr>
              <a:buFont typeface="Arial" pitchFamily="34" charset="0"/>
              <a:buChar char="•"/>
            </a:pPr>
            <a:r>
              <a:rPr lang="de-DE" dirty="0" smtClean="0"/>
              <a:t>Methoden innerer Differenzierung „werden so gut wie gar nicht praktiziert und sind weitgehend unbekannt“ / „erarbeitender Klassenunterricht herrscht vor“</a:t>
            </a:r>
          </a:p>
          <a:p>
            <a:pPr>
              <a:buFont typeface="Arial" pitchFamily="34" charset="0"/>
              <a:buChar char="•"/>
            </a:pPr>
            <a:r>
              <a:rPr lang="de-DE" dirty="0" smtClean="0"/>
              <a:t>sein Beitrag: „allererste Gehversuche</a:t>
            </a:r>
            <a:r>
              <a:rPr lang="de-DE" baseline="0" dirty="0" smtClean="0"/>
              <a:t> auf unbekanntem Terrain“</a:t>
            </a:r>
            <a:endParaRPr lang="de-DE" dirty="0" smtClean="0"/>
          </a:p>
          <a:p>
            <a:endParaRPr lang="de-DE" dirty="0" smtClean="0"/>
          </a:p>
          <a:p>
            <a:r>
              <a:rPr lang="de-DE" b="1" dirty="0" smtClean="0"/>
              <a:t>Methoden</a:t>
            </a:r>
          </a:p>
          <a:p>
            <a:pPr>
              <a:buFont typeface="Arial" pitchFamily="34" charset="0"/>
              <a:buChar char="•"/>
            </a:pPr>
            <a:r>
              <a:rPr lang="de-DE" dirty="0" smtClean="0"/>
              <a:t>Lerntempoduett, Planarbeit, Lernen an Stationen, thematische Landkarten, Themenbörse, Pflicht-/Wahlaufgaben, </a:t>
            </a:r>
            <a:r>
              <a:rPr lang="de-DE" dirty="0" err="1" smtClean="0"/>
              <a:t>Fundamentum-Additum</a:t>
            </a:r>
            <a:endParaRPr lang="de-DE" dirty="0" smtClean="0"/>
          </a:p>
          <a:p>
            <a:pPr>
              <a:buFont typeface="Arial" pitchFamily="34" charset="0"/>
              <a:buChar char="•"/>
            </a:pPr>
            <a:r>
              <a:rPr lang="de-DE" dirty="0" smtClean="0"/>
              <a:t>Arbeitsaufträge, Aufgabenformate</a:t>
            </a:r>
          </a:p>
          <a:p>
            <a:pPr>
              <a:buFont typeface="Arial" pitchFamily="34" charset="0"/>
              <a:buChar char="•"/>
            </a:pPr>
            <a:endParaRPr lang="de-DE" dirty="0" smtClean="0"/>
          </a:p>
          <a:p>
            <a:pPr>
              <a:buFont typeface="Arial" pitchFamily="34" charset="0"/>
              <a:buNone/>
            </a:pPr>
            <a:r>
              <a:rPr lang="de-DE" b="1" dirty="0" smtClean="0"/>
              <a:t>Differenzierung nach</a:t>
            </a:r>
          </a:p>
          <a:p>
            <a:pPr>
              <a:buFont typeface="Arial" pitchFamily="34" charset="0"/>
              <a:buChar char="•"/>
            </a:pPr>
            <a:r>
              <a:rPr lang="de-DE" dirty="0" smtClean="0"/>
              <a:t>Lernwegen</a:t>
            </a:r>
          </a:p>
          <a:p>
            <a:pPr>
              <a:buFont typeface="Arial" pitchFamily="34" charset="0"/>
              <a:buChar char="•"/>
            </a:pPr>
            <a:r>
              <a:rPr lang="de-DE" dirty="0" smtClean="0"/>
              <a:t>Komplexität / Schwierigkeit</a:t>
            </a:r>
          </a:p>
          <a:p>
            <a:pPr>
              <a:buFont typeface="Arial" pitchFamily="34" charset="0"/>
              <a:buChar char="•"/>
            </a:pPr>
            <a:r>
              <a:rPr lang="de-DE" dirty="0" smtClean="0"/>
              <a:t>Kompetenzen</a:t>
            </a:r>
          </a:p>
          <a:p>
            <a:pPr>
              <a:buFont typeface="Arial" pitchFamily="34" charset="0"/>
              <a:buChar char="•"/>
            </a:pPr>
            <a:endParaRPr lang="de-DE" dirty="0" smtClean="0"/>
          </a:p>
          <a:p>
            <a:pPr>
              <a:buFont typeface="Arial" pitchFamily="34" charset="0"/>
              <a:buNone/>
            </a:pPr>
            <a:r>
              <a:rPr lang="de-DE" b="1" dirty="0" smtClean="0"/>
              <a:t>Textarbeit</a:t>
            </a:r>
          </a:p>
          <a:p>
            <a:pPr>
              <a:buFont typeface="Arial" pitchFamily="34" charset="0"/>
              <a:buChar char="•"/>
            </a:pPr>
            <a:r>
              <a:rPr lang="de-DE" b="0" dirty="0" smtClean="0"/>
              <a:t>Förderung des Textverständnisses anhand unterschiedlicher Methoden</a:t>
            </a:r>
            <a:endParaRPr lang="de-DE" b="0" dirty="0"/>
          </a:p>
        </p:txBody>
      </p:sp>
      <p:sp>
        <p:nvSpPr>
          <p:cNvPr id="4" name="Foliennummernplatzhalter 3"/>
          <p:cNvSpPr>
            <a:spLocks noGrp="1"/>
          </p:cNvSpPr>
          <p:nvPr>
            <p:ph type="sldNum" sz="quarter" idx="10"/>
          </p:nvPr>
        </p:nvSpPr>
        <p:spPr/>
        <p:txBody>
          <a:bodyPr/>
          <a:lstStyle/>
          <a:p>
            <a:fld id="{702C5DCB-8CB4-40AB-AAA1-776E621D43C7}" type="slidenum">
              <a:rPr lang="de-DE" smtClean="0"/>
              <a:pPr/>
              <a:t>4</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1" dirty="0" smtClean="0"/>
              <a:t>2012: erste und bisher</a:t>
            </a:r>
            <a:r>
              <a:rPr lang="de-DE" b="1" baseline="0" dirty="0" smtClean="0"/>
              <a:t> einzige Monographie zu diesem Thema</a:t>
            </a:r>
            <a:endParaRPr lang="de-DE" b="1" dirty="0" smtClean="0"/>
          </a:p>
          <a:p>
            <a:endParaRPr lang="de-DE" b="1" dirty="0" smtClean="0"/>
          </a:p>
          <a:p>
            <a:r>
              <a:rPr lang="de-DE" b="1" dirty="0" smtClean="0"/>
              <a:t>Problem</a:t>
            </a:r>
            <a:r>
              <a:rPr lang="de-DE" b="1" baseline="0" dirty="0" smtClean="0"/>
              <a:t> Aufgaben:</a:t>
            </a:r>
          </a:p>
          <a:p>
            <a:pPr>
              <a:buFont typeface="Arial" pitchFamily="34" charset="0"/>
              <a:buChar char="•"/>
            </a:pPr>
            <a:r>
              <a:rPr lang="de-DE" dirty="0" smtClean="0"/>
              <a:t>sehr schematisiert </a:t>
            </a:r>
            <a:r>
              <a:rPr lang="de-DE" dirty="0" smtClean="0">
                <a:sym typeface="Wingdings" pitchFamily="2" charset="2"/>
              </a:rPr>
              <a:t> lassen sich daran Kompetenzen entwickeln?</a:t>
            </a:r>
          </a:p>
          <a:p>
            <a:pPr>
              <a:buFont typeface="Arial" pitchFamily="34" charset="0"/>
              <a:buChar char="•"/>
            </a:pPr>
            <a:endParaRPr lang="de-DE" dirty="0" smtClean="0">
              <a:sym typeface="Wingdings" pitchFamily="2" charset="2"/>
            </a:endParaRPr>
          </a:p>
          <a:p>
            <a:pPr>
              <a:buFont typeface="Arial" pitchFamily="34" charset="0"/>
              <a:buNone/>
            </a:pPr>
            <a:r>
              <a:rPr lang="de-DE" dirty="0" smtClean="0">
                <a:sym typeface="Wingdings" pitchFamily="2" charset="2"/>
              </a:rPr>
              <a:t>Sehr viele Zuordnungsaufgaben,</a:t>
            </a:r>
            <a:r>
              <a:rPr lang="de-DE" baseline="0" dirty="0" smtClean="0">
                <a:sym typeface="Wingdings" pitchFamily="2" charset="2"/>
              </a:rPr>
              <a:t> z.B.</a:t>
            </a:r>
            <a:endParaRPr lang="de-DE" dirty="0" smtClean="0">
              <a:sym typeface="Wingdings" pitchFamily="2" charset="2"/>
            </a:endParaRPr>
          </a:p>
          <a:p>
            <a:pPr>
              <a:buFont typeface="Arial" pitchFamily="34" charset="0"/>
              <a:buChar char="•"/>
            </a:pPr>
            <a:r>
              <a:rPr lang="de-DE" dirty="0" smtClean="0">
                <a:sym typeface="Wingdings" pitchFamily="2" charset="2"/>
              </a:rPr>
              <a:t>Fragekompetenz: Zuordnung von Fragen zu Textteilen</a:t>
            </a:r>
          </a:p>
          <a:p>
            <a:pPr>
              <a:buFont typeface="Arial" pitchFamily="34" charset="0"/>
              <a:buChar char="•"/>
            </a:pPr>
            <a:r>
              <a:rPr lang="de-DE" dirty="0" smtClean="0">
                <a:sym typeface="Wingdings" pitchFamily="2" charset="2"/>
              </a:rPr>
              <a:t>Sachkompetenz: Jahr-Jahrhundert-Zuordnung</a:t>
            </a:r>
          </a:p>
          <a:p>
            <a:pPr>
              <a:buFont typeface="Arial" pitchFamily="34" charset="0"/>
              <a:buChar char="•"/>
            </a:pPr>
            <a:r>
              <a:rPr lang="de-DE" dirty="0" smtClean="0">
                <a:sym typeface="Wingdings" pitchFamily="2" charset="2"/>
              </a:rPr>
              <a:t>Quelleninterpretation:</a:t>
            </a:r>
            <a:r>
              <a:rPr lang="de-DE" baseline="0" dirty="0" smtClean="0">
                <a:sym typeface="Wingdings" pitchFamily="2" charset="2"/>
              </a:rPr>
              <a:t> Zuordnung von vorformulierten Interpretationen zu einem Text auf einem Klemmbrett / Zuordnung von Interpretationen zu einem Bild</a:t>
            </a:r>
          </a:p>
          <a:p>
            <a:pPr>
              <a:buFont typeface="Arial" pitchFamily="34" charset="0"/>
              <a:buChar char="•"/>
            </a:pPr>
            <a:r>
              <a:rPr lang="de-DE" baseline="0" dirty="0" smtClean="0">
                <a:sym typeface="Wingdings" pitchFamily="2" charset="2"/>
              </a:rPr>
              <a:t>Dekonstruktion: Zuordnung von perspektivischen Formulierungen zu Textteilen</a:t>
            </a:r>
          </a:p>
          <a:p>
            <a:pPr>
              <a:buFont typeface="Arial" pitchFamily="34" charset="0"/>
              <a:buChar char="•"/>
            </a:pPr>
            <a:endParaRPr lang="de-DE" baseline="0" dirty="0" smtClean="0">
              <a:sym typeface="Wingdings" pitchFamily="2" charset="2"/>
            </a:endParaRPr>
          </a:p>
          <a:p>
            <a:pPr>
              <a:buFont typeface="Arial" pitchFamily="34" charset="0"/>
              <a:buNone/>
            </a:pPr>
            <a:r>
              <a:rPr lang="de-DE" baseline="0" dirty="0" smtClean="0">
                <a:sym typeface="Wingdings" pitchFamily="2" charset="2"/>
              </a:rPr>
              <a:t>Methodenaufgaben:</a:t>
            </a:r>
          </a:p>
          <a:p>
            <a:pPr>
              <a:buFont typeface="Arial" pitchFamily="34" charset="0"/>
              <a:buChar char="•"/>
            </a:pPr>
            <a:r>
              <a:rPr lang="de-DE" baseline="0" dirty="0" smtClean="0">
                <a:sym typeface="Wingdings" pitchFamily="2" charset="2"/>
              </a:rPr>
              <a:t>Diagramme</a:t>
            </a:r>
          </a:p>
          <a:p>
            <a:pPr>
              <a:buFont typeface="Arial" pitchFamily="34" charset="0"/>
              <a:buChar char="•"/>
            </a:pPr>
            <a:r>
              <a:rPr lang="de-DE" baseline="0" dirty="0" smtClean="0">
                <a:sym typeface="Wingdings" pitchFamily="2" charset="2"/>
              </a:rPr>
              <a:t>Karten</a:t>
            </a:r>
          </a:p>
          <a:p>
            <a:pPr>
              <a:buFont typeface="Arial" pitchFamily="34" charset="0"/>
              <a:buChar char="•"/>
            </a:pPr>
            <a:r>
              <a:rPr lang="de-DE" baseline="0" dirty="0" smtClean="0">
                <a:sym typeface="Wingdings" pitchFamily="2" charset="2"/>
              </a:rPr>
              <a:t>Vergleich</a:t>
            </a:r>
          </a:p>
          <a:p>
            <a:pPr>
              <a:buFont typeface="Arial" pitchFamily="34" charset="0"/>
              <a:buChar char="•"/>
            </a:pPr>
            <a:r>
              <a:rPr lang="de-DE" baseline="0" dirty="0" smtClean="0">
                <a:sym typeface="Wingdings" pitchFamily="2" charset="2"/>
              </a:rPr>
              <a:t>Textanalyse (</a:t>
            </a:r>
            <a:r>
              <a:rPr lang="de-DE" baseline="0" dirty="0" err="1" smtClean="0">
                <a:sym typeface="Wingdings" pitchFamily="2" charset="2"/>
              </a:rPr>
              <a:t>tw</a:t>
            </a:r>
            <a:r>
              <a:rPr lang="de-DE" baseline="0" dirty="0" smtClean="0">
                <a:sym typeface="Wingdings" pitchFamily="2" charset="2"/>
              </a:rPr>
              <a:t>. nur mit texterschließenden Arbeitsfragen)</a:t>
            </a:r>
          </a:p>
          <a:p>
            <a:pPr>
              <a:buFont typeface="Arial" pitchFamily="34" charset="0"/>
              <a:buChar char="•"/>
            </a:pPr>
            <a:r>
              <a:rPr lang="de-DE" baseline="0" dirty="0" smtClean="0">
                <a:sym typeface="Wingdings" pitchFamily="2" charset="2"/>
              </a:rPr>
              <a:t>Filmanalyse</a:t>
            </a:r>
          </a:p>
          <a:p>
            <a:pPr>
              <a:buFont typeface="Arial" pitchFamily="34" charset="0"/>
              <a:buChar char="•"/>
            </a:pPr>
            <a:r>
              <a:rPr lang="de-DE" baseline="0" dirty="0" smtClean="0">
                <a:sym typeface="Wingdings" pitchFamily="2" charset="2"/>
              </a:rPr>
              <a:t>Werkstatt: Fotokartei (Analyse von Fotos, Zeitpanorama der 60er Jahre) / Oral </a:t>
            </a:r>
            <a:r>
              <a:rPr lang="de-DE" baseline="0" dirty="0" err="1" smtClean="0">
                <a:sym typeface="Wingdings" pitchFamily="2" charset="2"/>
              </a:rPr>
              <a:t>History</a:t>
            </a:r>
            <a:r>
              <a:rPr lang="de-DE" baseline="0" dirty="0" smtClean="0">
                <a:sym typeface="Wingdings" pitchFamily="2" charset="2"/>
              </a:rPr>
              <a:t> (Arbeit mit Zeitzeugen) / Migration / Schulbuchvergleich </a:t>
            </a:r>
            <a:endParaRPr lang="de-DE" dirty="0"/>
          </a:p>
        </p:txBody>
      </p:sp>
      <p:sp>
        <p:nvSpPr>
          <p:cNvPr id="4" name="Foliennummernplatzhalter 3"/>
          <p:cNvSpPr>
            <a:spLocks noGrp="1"/>
          </p:cNvSpPr>
          <p:nvPr>
            <p:ph type="sldNum" sz="quarter" idx="10"/>
          </p:nvPr>
        </p:nvSpPr>
        <p:spPr/>
        <p:txBody>
          <a:bodyPr/>
          <a:lstStyle/>
          <a:p>
            <a:fld id="{702C5DCB-8CB4-40AB-AAA1-776E621D43C7}" type="slidenum">
              <a:rPr lang="de-DE" smtClean="0"/>
              <a:pPr/>
              <a:t>5</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1" dirty="0" smtClean="0"/>
              <a:t>Kein Heft zu diesem Thema von Praxis Geschichte</a:t>
            </a:r>
            <a:endParaRPr lang="de-DE" b="1" dirty="0"/>
          </a:p>
        </p:txBody>
      </p:sp>
      <p:sp>
        <p:nvSpPr>
          <p:cNvPr id="4" name="Foliennummernplatzhalter 3"/>
          <p:cNvSpPr>
            <a:spLocks noGrp="1"/>
          </p:cNvSpPr>
          <p:nvPr>
            <p:ph type="sldNum" sz="quarter" idx="10"/>
          </p:nvPr>
        </p:nvSpPr>
        <p:spPr/>
        <p:txBody>
          <a:bodyPr/>
          <a:lstStyle/>
          <a:p>
            <a:fld id="{702C5DCB-8CB4-40AB-AAA1-776E621D43C7}" type="slidenum">
              <a:rPr lang="de-DE" smtClean="0"/>
              <a:pPr/>
              <a:t>6</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1" dirty="0" smtClean="0"/>
              <a:t>2009: 4B = Individuelles Fördern in der Schule: </a:t>
            </a:r>
            <a:r>
              <a:rPr lang="de-DE" b="0" dirty="0" smtClean="0"/>
              <a:t>Beobachten, beschreiben, bewerten,</a:t>
            </a:r>
            <a:r>
              <a:rPr lang="de-DE" b="0" baseline="0" dirty="0" smtClean="0"/>
              <a:t> begleiten</a:t>
            </a:r>
            <a:endParaRPr lang="de-DE" b="0" dirty="0" smtClean="0"/>
          </a:p>
          <a:p>
            <a:r>
              <a:rPr lang="de-DE" b="1" dirty="0" smtClean="0"/>
              <a:t>2012: Angebot für Geschichte: </a:t>
            </a:r>
            <a:r>
              <a:rPr lang="de-DE" b="0" dirty="0" smtClean="0"/>
              <a:t>offene</a:t>
            </a:r>
            <a:r>
              <a:rPr lang="de-DE" b="0" baseline="0" dirty="0" smtClean="0"/>
              <a:t> Lernformen mit Diagnosemöglichkeiten (Analysestern, 1 Kompetenzraster)</a:t>
            </a:r>
            <a:endParaRPr lang="de-DE" b="0" dirty="0" smtClean="0"/>
          </a:p>
          <a:p>
            <a:r>
              <a:rPr lang="de-DE" b="1" dirty="0" smtClean="0"/>
              <a:t>2013 Arbeiten</a:t>
            </a:r>
            <a:r>
              <a:rPr lang="de-DE" b="1" baseline="0" dirty="0" smtClean="0"/>
              <a:t> mit Kompetenzrastern in Lernlandschaften – nicht für Geschichte</a:t>
            </a:r>
          </a:p>
          <a:p>
            <a:r>
              <a:rPr lang="de-DE" b="0" baseline="0" dirty="0" smtClean="0">
                <a:sym typeface="Wingdings" pitchFamily="2" charset="2"/>
              </a:rPr>
              <a:t> nur ein Weg, individuelle Lernangebote zu schaffen</a:t>
            </a:r>
            <a:endParaRPr lang="de-DE" b="0" dirty="0" smtClean="0"/>
          </a:p>
          <a:p>
            <a:endParaRPr lang="de-DE" b="1" dirty="0" smtClean="0"/>
          </a:p>
          <a:p>
            <a:r>
              <a:rPr lang="de-DE" b="1" dirty="0" smtClean="0"/>
              <a:t>Kompetenzorientierte Aufgaben</a:t>
            </a:r>
          </a:p>
          <a:p>
            <a:pPr>
              <a:buFont typeface="Arial" pitchFamily="34" charset="0"/>
              <a:buChar char="•"/>
            </a:pPr>
            <a:r>
              <a:rPr lang="de-DE" dirty="0" smtClean="0"/>
              <a:t>inhaltsbezogene Problemstellungen (Lerngegenstand) und Arbeitsanleitungen (Lernprozess)</a:t>
            </a:r>
          </a:p>
          <a:p>
            <a:pPr>
              <a:buFont typeface="Arial" pitchFamily="34" charset="0"/>
              <a:buChar char="•"/>
            </a:pPr>
            <a:r>
              <a:rPr lang="de-DE" dirty="0" smtClean="0"/>
              <a:t>neue</a:t>
            </a:r>
            <a:r>
              <a:rPr lang="de-DE" baseline="0" dirty="0" smtClean="0"/>
              <a:t> Inhalte, Entdeckung von Neuem</a:t>
            </a:r>
          </a:p>
          <a:p>
            <a:pPr>
              <a:buFont typeface="Arial" pitchFamily="34" charset="0"/>
              <a:buChar char="•"/>
            </a:pPr>
            <a:r>
              <a:rPr lang="de-DE" baseline="0" dirty="0" smtClean="0"/>
              <a:t>Entwicklung eines Produkts</a:t>
            </a:r>
          </a:p>
          <a:p>
            <a:pPr>
              <a:buFont typeface="Arial" pitchFamily="34" charset="0"/>
              <a:buChar char="•"/>
            </a:pPr>
            <a:r>
              <a:rPr lang="de-DE" baseline="0" dirty="0" smtClean="0"/>
              <a:t>Differenzierung je nach Leistungsvermögen (Aufgabe soll Fähigkeiten weiterentwickeln ohne zu überfordern)</a:t>
            </a:r>
          </a:p>
          <a:p>
            <a:pPr>
              <a:buFont typeface="Arial" pitchFamily="34" charset="0"/>
              <a:buChar char="•"/>
            </a:pPr>
            <a:r>
              <a:rPr lang="de-DE" baseline="0" dirty="0" smtClean="0"/>
              <a:t>Aufgabe soll unterschiedliche Herangehensweisen nicht nur zulassen, sondern bedingen</a:t>
            </a:r>
          </a:p>
          <a:p>
            <a:pPr>
              <a:buFont typeface="Arial" pitchFamily="34" charset="0"/>
              <a:buChar char="•"/>
            </a:pPr>
            <a:r>
              <a:rPr lang="de-DE" baseline="0" dirty="0" smtClean="0"/>
              <a:t>Aufgabe soll Interaktion anstoßen: Aktivierung, </a:t>
            </a:r>
            <a:r>
              <a:rPr lang="de-DE" baseline="0" dirty="0" err="1" smtClean="0"/>
              <a:t>Explizierung</a:t>
            </a:r>
            <a:r>
              <a:rPr lang="de-DE" baseline="0" dirty="0" smtClean="0"/>
              <a:t>, Überprüfung von Wissen</a:t>
            </a:r>
          </a:p>
          <a:p>
            <a:pPr>
              <a:buFont typeface="Arial" pitchFamily="34" charset="0"/>
              <a:buChar char="•"/>
            </a:pPr>
            <a:r>
              <a:rPr lang="de-DE" baseline="0" dirty="0" smtClean="0"/>
              <a:t>Beachtung der Grundsätze von Problemorientierung / Anforderungsniveaus / Kompetenzorientierung</a:t>
            </a:r>
          </a:p>
          <a:p>
            <a:pPr>
              <a:buFont typeface="Arial" pitchFamily="34" charset="0"/>
              <a:buChar char="•"/>
            </a:pPr>
            <a:endParaRPr lang="de-DE" baseline="0" dirty="0" smtClean="0"/>
          </a:p>
          <a:p>
            <a:pPr>
              <a:buFont typeface="Arial" pitchFamily="34" charset="0"/>
              <a:buNone/>
            </a:pPr>
            <a:r>
              <a:rPr lang="de-DE" b="1" baseline="0" dirty="0" smtClean="0"/>
              <a:t>Beispiele</a:t>
            </a:r>
            <a:endParaRPr lang="de-DE" b="0" baseline="0" dirty="0" smtClean="0"/>
          </a:p>
          <a:p>
            <a:pPr>
              <a:buFont typeface="Arial" pitchFamily="34" charset="0"/>
              <a:buChar char="•"/>
            </a:pPr>
            <a:r>
              <a:rPr lang="de-DE" b="0" baseline="0" dirty="0" smtClean="0"/>
              <a:t>Istanbul = Längsschnitt</a:t>
            </a:r>
          </a:p>
          <a:p>
            <a:pPr>
              <a:buFont typeface="Arial" pitchFamily="34" charset="0"/>
              <a:buChar char="•"/>
            </a:pPr>
            <a:r>
              <a:rPr lang="de-DE" b="0" baseline="0" dirty="0" smtClean="0"/>
              <a:t>Die Entstehung der modernen Stadt in China</a:t>
            </a:r>
          </a:p>
          <a:p>
            <a:pPr>
              <a:buFont typeface="Arial" pitchFamily="34" charset="0"/>
              <a:buChar char="•"/>
            </a:pPr>
            <a:r>
              <a:rPr lang="de-DE" b="1" baseline="0" dirty="0" smtClean="0">
                <a:sym typeface="Wingdings" pitchFamily="2" charset="2"/>
              </a:rPr>
              <a:t> keine ausgearbeiteten Materialien</a:t>
            </a:r>
            <a:endParaRPr lang="de-DE" b="1" dirty="0"/>
          </a:p>
        </p:txBody>
      </p:sp>
      <p:sp>
        <p:nvSpPr>
          <p:cNvPr id="4" name="Foliennummernplatzhalter 3"/>
          <p:cNvSpPr>
            <a:spLocks noGrp="1"/>
          </p:cNvSpPr>
          <p:nvPr>
            <p:ph type="sldNum" sz="quarter" idx="10"/>
          </p:nvPr>
        </p:nvSpPr>
        <p:spPr/>
        <p:txBody>
          <a:bodyPr/>
          <a:lstStyle/>
          <a:p>
            <a:fld id="{702C5DCB-8CB4-40AB-AAA1-776E621D43C7}" type="slidenum">
              <a:rPr lang="de-DE" smtClean="0"/>
              <a:pPr/>
              <a:t>7</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Ausführliche Zusammenstellung:</a:t>
            </a:r>
            <a:r>
              <a:rPr lang="de-DE" baseline="0" dirty="0" smtClean="0"/>
              <a:t> Multiple Intelligenzen nach Howard Gardner</a:t>
            </a:r>
          </a:p>
          <a:p>
            <a:r>
              <a:rPr lang="de-DE" dirty="0" smtClean="0"/>
              <a:t>(Gardner, Howard</a:t>
            </a:r>
            <a:r>
              <a:rPr lang="de-DE" baseline="0" dirty="0" smtClean="0"/>
              <a:t>: Intelligenzen. Die Vielfalt des menschlichen Geistes. Stuttgart </a:t>
            </a:r>
            <a:r>
              <a:rPr lang="de-DE" baseline="30000" dirty="0" smtClean="0"/>
              <a:t>4</a:t>
            </a:r>
            <a:r>
              <a:rPr lang="de-DE" baseline="0" dirty="0" smtClean="0"/>
              <a:t>2013.)</a:t>
            </a:r>
            <a:endParaRPr lang="de-DE" dirty="0"/>
          </a:p>
        </p:txBody>
      </p:sp>
      <p:sp>
        <p:nvSpPr>
          <p:cNvPr id="4" name="Foliennummernplatzhalter 3"/>
          <p:cNvSpPr>
            <a:spLocks noGrp="1"/>
          </p:cNvSpPr>
          <p:nvPr>
            <p:ph type="sldNum" sz="quarter" idx="10"/>
          </p:nvPr>
        </p:nvSpPr>
        <p:spPr/>
        <p:txBody>
          <a:bodyPr/>
          <a:lstStyle/>
          <a:p>
            <a:fld id="{702C5DCB-8CB4-40AB-AAA1-776E621D43C7}" type="slidenum">
              <a:rPr lang="de-DE" smtClean="0"/>
              <a:pPr/>
              <a:t>8</a:t>
            </a:fld>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a:buFont typeface="Arial" pitchFamily="34" charset="0"/>
              <a:buChar char="•"/>
            </a:pPr>
            <a:r>
              <a:rPr lang="de-DE" dirty="0" smtClean="0"/>
              <a:t>offene Lernformen</a:t>
            </a:r>
          </a:p>
          <a:p>
            <a:pPr>
              <a:buFont typeface="Arial" pitchFamily="34" charset="0"/>
              <a:buChar char="•"/>
            </a:pPr>
            <a:r>
              <a:rPr lang="de-DE" dirty="0" smtClean="0"/>
              <a:t>keine</a:t>
            </a:r>
            <a:r>
              <a:rPr lang="de-DE" baseline="0" dirty="0" smtClean="0"/>
              <a:t> ausgearbeiteten Unterrichtssequenzen, eher Vorschläge für Umsetzungen</a:t>
            </a:r>
          </a:p>
          <a:p>
            <a:pPr>
              <a:buFont typeface="Arial" pitchFamily="34" charset="0"/>
              <a:buChar char="•"/>
            </a:pPr>
            <a:r>
              <a:rPr lang="de-DE" baseline="0" dirty="0" smtClean="0"/>
              <a:t>keine systematische Individualisierung</a:t>
            </a:r>
            <a:endParaRPr lang="de-DE" dirty="0"/>
          </a:p>
        </p:txBody>
      </p:sp>
      <p:sp>
        <p:nvSpPr>
          <p:cNvPr id="4" name="Foliennummernplatzhalter 3"/>
          <p:cNvSpPr>
            <a:spLocks noGrp="1"/>
          </p:cNvSpPr>
          <p:nvPr>
            <p:ph type="sldNum" sz="quarter" idx="10"/>
          </p:nvPr>
        </p:nvSpPr>
        <p:spPr/>
        <p:txBody>
          <a:bodyPr/>
          <a:lstStyle/>
          <a:p>
            <a:fld id="{702C5DCB-8CB4-40AB-AAA1-776E621D43C7}" type="slidenum">
              <a:rPr lang="de-DE" smtClean="0"/>
              <a:pPr/>
              <a:t>9</a:t>
            </a:fld>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702C5DCB-8CB4-40AB-AAA1-776E621D43C7}" type="slidenum">
              <a:rPr lang="de-DE" smtClean="0"/>
              <a:pPr/>
              <a:t>10</a:t>
            </a:fld>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a:buFont typeface="Arial" pitchFamily="34" charset="0"/>
              <a:buChar char="•"/>
            </a:pPr>
            <a:r>
              <a:rPr lang="de-DE" dirty="0" smtClean="0"/>
              <a:t>Autoren bewerten</a:t>
            </a:r>
            <a:r>
              <a:rPr lang="de-DE" baseline="0" dirty="0" smtClean="0"/>
              <a:t> S</a:t>
            </a:r>
            <a:r>
              <a:rPr lang="de-DE" dirty="0" smtClean="0"/>
              <a:t>elbständigkeit von </a:t>
            </a:r>
            <a:r>
              <a:rPr lang="de-DE" dirty="0" err="1" smtClean="0"/>
              <a:t>SuS</a:t>
            </a:r>
            <a:r>
              <a:rPr lang="de-DE" dirty="0" smtClean="0"/>
              <a:t> unterschiedlich</a:t>
            </a:r>
          </a:p>
          <a:p>
            <a:pPr>
              <a:buFont typeface="Arial" pitchFamily="34" charset="0"/>
              <a:buChar char="•"/>
            </a:pPr>
            <a:r>
              <a:rPr lang="de-DE" dirty="0" smtClean="0"/>
              <a:t>wird im Folgenden noch betrachtet</a:t>
            </a:r>
            <a:endParaRPr lang="de-DE" dirty="0"/>
          </a:p>
        </p:txBody>
      </p:sp>
      <p:sp>
        <p:nvSpPr>
          <p:cNvPr id="4" name="Foliennummernplatzhalter 3"/>
          <p:cNvSpPr>
            <a:spLocks noGrp="1"/>
          </p:cNvSpPr>
          <p:nvPr>
            <p:ph type="sldNum" sz="quarter" idx="10"/>
          </p:nvPr>
        </p:nvSpPr>
        <p:spPr/>
        <p:txBody>
          <a:bodyPr/>
          <a:lstStyle/>
          <a:p>
            <a:fld id="{702C5DCB-8CB4-40AB-AAA1-776E621D43C7}" type="slidenum">
              <a:rPr lang="de-DE" smtClean="0"/>
              <a:pPr/>
              <a:t>12</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8" name="Titel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de-DE" smtClean="0"/>
              <a:t>Titelmasterformat durch Klicken bearbeiten</a:t>
            </a:r>
            <a:endParaRPr kumimoji="0" lang="en-US"/>
          </a:p>
        </p:txBody>
      </p:sp>
      <p:sp>
        <p:nvSpPr>
          <p:cNvPr id="9" name="Untertitel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a:xfrm>
            <a:off x="6400800" y="6355080"/>
            <a:ext cx="2286000" cy="365760"/>
          </a:xfrm>
        </p:spPr>
        <p:txBody>
          <a:bodyPr/>
          <a:lstStyle>
            <a:lvl1pPr>
              <a:defRPr sz="1400"/>
            </a:lvl1pPr>
          </a:lstStyle>
          <a:p>
            <a:fld id="{8AF47D7A-0688-4886-9D57-E831F166C37D}" type="datetime1">
              <a:rPr lang="de-DE" smtClean="0"/>
              <a:pPr/>
              <a:t>26.07.2015</a:t>
            </a:fld>
            <a:endParaRPr lang="de-DE"/>
          </a:p>
        </p:txBody>
      </p:sp>
      <p:sp>
        <p:nvSpPr>
          <p:cNvPr id="17" name="Fußzeilenplatzhalter 16"/>
          <p:cNvSpPr>
            <a:spLocks noGrp="1"/>
          </p:cNvSpPr>
          <p:nvPr>
            <p:ph type="ftr" sz="quarter" idx="11"/>
          </p:nvPr>
        </p:nvSpPr>
        <p:spPr>
          <a:xfrm>
            <a:off x="2898648" y="6355080"/>
            <a:ext cx="3474720" cy="365760"/>
          </a:xfrm>
        </p:spPr>
        <p:txBody>
          <a:bodyPr/>
          <a:lstStyle/>
          <a:p>
            <a:endParaRPr lang="de-DE"/>
          </a:p>
        </p:txBody>
      </p:sp>
      <p:sp>
        <p:nvSpPr>
          <p:cNvPr id="29" name="Foliennummernplatzhalter 28"/>
          <p:cNvSpPr>
            <a:spLocks noGrp="1"/>
          </p:cNvSpPr>
          <p:nvPr>
            <p:ph type="sldNum" sz="quarter" idx="12"/>
          </p:nvPr>
        </p:nvSpPr>
        <p:spPr>
          <a:xfrm>
            <a:off x="1216152" y="6355080"/>
            <a:ext cx="1219200" cy="365760"/>
          </a:xfrm>
        </p:spPr>
        <p:txBody>
          <a:bodyPr/>
          <a:lstStyle/>
          <a:p>
            <a:fld id="{40ECF528-BE4D-4C88-B8D8-D2E80299C3E5}" type="slidenum">
              <a:rPr lang="de-DE" smtClean="0"/>
              <a:pPr/>
              <a:t>‹Nr.›</a:t>
            </a:fld>
            <a:endParaRPr lang="de-DE"/>
          </a:p>
        </p:txBody>
      </p:sp>
      <p:sp>
        <p:nvSpPr>
          <p:cNvPr id="21" name="Rechteck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hteck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hteck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hteck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22062272-DB44-4BAB-B01F-469EF8C9FF87}" type="datetime1">
              <a:rPr lang="de-DE" smtClean="0"/>
              <a:pPr/>
              <a:t>26.07.2015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0ECF528-BE4D-4C88-B8D8-D2E80299C3E5}"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C00840EF-7AAE-4A25-9A46-CBEE76C4F6A1}" type="datetime1">
              <a:rPr lang="de-DE" smtClean="0"/>
              <a:pPr/>
              <a:t>26.07.2015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0ECF528-BE4D-4C88-B8D8-D2E80299C3E5}" type="slidenum">
              <a:rPr lang="de-DE" smtClean="0"/>
              <a:pPr/>
              <a:t>‹Nr.›</a:t>
            </a:fld>
            <a:endParaRPr lang="de-DE"/>
          </a:p>
        </p:txBody>
      </p:sp>
      <p:sp>
        <p:nvSpPr>
          <p:cNvPr id="7" name="Gerade Verbindung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Gleichschenkliges Dreieck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Gerade Verbindung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fld id="{C30CF224-2FEB-415D-8475-622FA67FED2D}" type="datetime1">
              <a:rPr lang="de-DE" smtClean="0"/>
              <a:pPr/>
              <a:t>26.07.2015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0ECF528-BE4D-4C88-B8D8-D2E80299C3E5}" type="slidenum">
              <a:rPr lang="de-DE" smtClean="0"/>
              <a:pPr/>
              <a:t>‹Nr.›</a:t>
            </a:fld>
            <a:endParaRPr lang="de-DE"/>
          </a:p>
        </p:txBody>
      </p:sp>
      <p:sp>
        <p:nvSpPr>
          <p:cNvPr id="8" name="Inhaltsplatzhalter 7"/>
          <p:cNvSpPr>
            <a:spLocks noGrp="1"/>
          </p:cNvSpPr>
          <p:nvPr>
            <p:ph sz="quarter" idx="1"/>
          </p:nvPr>
        </p:nvSpPr>
        <p:spPr>
          <a:xfrm>
            <a:off x="457200" y="1219200"/>
            <a:ext cx="8229600" cy="493776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a:xfrm>
            <a:off x="6400800" y="6355080"/>
            <a:ext cx="2286000" cy="365760"/>
          </a:xfrm>
        </p:spPr>
        <p:txBody>
          <a:bodyPr/>
          <a:lstStyle/>
          <a:p>
            <a:fld id="{0854C4F7-2E73-48E9-AC1F-2D9F4A4BA122}" type="datetime1">
              <a:rPr lang="de-DE" smtClean="0"/>
              <a:pPr/>
              <a:t>26.07.2015</a:t>
            </a:fld>
            <a:endParaRPr lang="de-DE"/>
          </a:p>
        </p:txBody>
      </p:sp>
      <p:sp>
        <p:nvSpPr>
          <p:cNvPr id="5" name="Fußzeilenplatzhalter 4"/>
          <p:cNvSpPr>
            <a:spLocks noGrp="1"/>
          </p:cNvSpPr>
          <p:nvPr>
            <p:ph type="ftr" sz="quarter" idx="11"/>
          </p:nvPr>
        </p:nvSpPr>
        <p:spPr>
          <a:xfrm>
            <a:off x="2898648" y="6355080"/>
            <a:ext cx="3474720" cy="365760"/>
          </a:xfrm>
        </p:spPr>
        <p:txBody>
          <a:bodyPr/>
          <a:lstStyle/>
          <a:p>
            <a:endParaRPr lang="de-DE"/>
          </a:p>
        </p:txBody>
      </p:sp>
      <p:sp>
        <p:nvSpPr>
          <p:cNvPr id="6" name="Foliennummernplatzhalter 5"/>
          <p:cNvSpPr>
            <a:spLocks noGrp="1"/>
          </p:cNvSpPr>
          <p:nvPr>
            <p:ph type="sldNum" sz="quarter" idx="12"/>
          </p:nvPr>
        </p:nvSpPr>
        <p:spPr>
          <a:xfrm>
            <a:off x="1069848" y="6355080"/>
            <a:ext cx="1520952" cy="365760"/>
          </a:xfrm>
        </p:spPr>
        <p:txBody>
          <a:bodyPr/>
          <a:lstStyle/>
          <a:p>
            <a:fld id="{40ECF528-BE4D-4C88-B8D8-D2E80299C3E5}" type="slidenum">
              <a:rPr lang="de-DE" smtClean="0"/>
              <a:pPr/>
              <a:t>‹Nr.›</a:t>
            </a:fld>
            <a:endParaRPr lang="de-DE"/>
          </a:p>
        </p:txBody>
      </p:sp>
      <p:sp>
        <p:nvSpPr>
          <p:cNvPr id="7" name="Rechteck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eck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p:txBody>
          <a:bodyPr/>
          <a:lstStyle/>
          <a:p>
            <a:fld id="{82C75B75-2235-42A9-94BE-A9A2E7801066}" type="datetime1">
              <a:rPr lang="de-DE" smtClean="0"/>
              <a:pPr/>
              <a:t>26.07.2015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0ECF528-BE4D-4C88-B8D8-D2E80299C3E5}" type="slidenum">
              <a:rPr lang="de-DE" smtClean="0"/>
              <a:pPr/>
              <a:t>‹Nr.›</a:t>
            </a:fld>
            <a:endParaRPr lang="de-DE"/>
          </a:p>
        </p:txBody>
      </p:sp>
      <p:sp>
        <p:nvSpPr>
          <p:cNvPr id="9" name="Inhaltsplatzhalter 8"/>
          <p:cNvSpPr>
            <a:spLocks noGrp="1"/>
          </p:cNvSpPr>
          <p:nvPr>
            <p:ph sz="quarter" idx="1"/>
          </p:nvPr>
        </p:nvSpPr>
        <p:spPr>
          <a:xfrm>
            <a:off x="457200" y="1219200"/>
            <a:ext cx="4041648" cy="493776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1" name="Inhaltsplatzhalter 10"/>
          <p:cNvSpPr>
            <a:spLocks noGrp="1"/>
          </p:cNvSpPr>
          <p:nvPr>
            <p:ph sz="quarter" idx="2"/>
          </p:nvPr>
        </p:nvSpPr>
        <p:spPr>
          <a:xfrm>
            <a:off x="4632198" y="1216152"/>
            <a:ext cx="4041648" cy="493776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nchor="ctr"/>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7" name="Datumsplatzhalter 6"/>
          <p:cNvSpPr>
            <a:spLocks noGrp="1"/>
          </p:cNvSpPr>
          <p:nvPr>
            <p:ph type="dt" sz="half" idx="10"/>
          </p:nvPr>
        </p:nvSpPr>
        <p:spPr/>
        <p:txBody>
          <a:bodyPr/>
          <a:lstStyle/>
          <a:p>
            <a:fld id="{6AF94441-3389-4E0E-BD3E-763C81B13F08}" type="datetime1">
              <a:rPr lang="de-DE" smtClean="0"/>
              <a:pPr/>
              <a:t>26.07.2015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40ECF528-BE4D-4C88-B8D8-D2E80299C3E5}" type="slidenum">
              <a:rPr lang="de-DE" smtClean="0"/>
              <a:pPr/>
              <a:t>‹Nr.›</a:t>
            </a:fld>
            <a:endParaRPr lang="de-DE"/>
          </a:p>
        </p:txBody>
      </p:sp>
      <p:sp>
        <p:nvSpPr>
          <p:cNvPr id="11" name="Inhaltsplatzhalter 10"/>
          <p:cNvSpPr>
            <a:spLocks noGrp="1"/>
          </p:cNvSpPr>
          <p:nvPr>
            <p:ph sz="quarter" idx="2"/>
          </p:nvPr>
        </p:nvSpPr>
        <p:spPr>
          <a:xfrm>
            <a:off x="457200" y="2133600"/>
            <a:ext cx="4038600" cy="40386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3" name="Inhaltsplatzhalter 12"/>
          <p:cNvSpPr>
            <a:spLocks noGrp="1"/>
          </p:cNvSpPr>
          <p:nvPr>
            <p:ph sz="quarter" idx="4"/>
          </p:nvPr>
        </p:nvSpPr>
        <p:spPr>
          <a:xfrm>
            <a:off x="4648200" y="2133600"/>
            <a:ext cx="4038600" cy="40386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21EB9D25-55BA-4EE4-A9C0-0A6C66827750}" type="datetime1">
              <a:rPr lang="de-DE" smtClean="0"/>
              <a:pPr/>
              <a:t>26.07.2015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0ECF528-BE4D-4C88-B8D8-D2E80299C3E5}" type="slidenum">
              <a:rPr lang="de-DE" smtClean="0"/>
              <a:pPr/>
              <a:t>‹Nr.›</a:t>
            </a:fld>
            <a:endParaRPr lang="de-DE"/>
          </a:p>
        </p:txBody>
      </p:sp>
      <p:sp>
        <p:nvSpPr>
          <p:cNvPr id="6" name="Gleichschenkliges Dreiec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160056B-AB4F-455A-AB86-9253B894D635}" type="datetime1">
              <a:rPr lang="de-DE" smtClean="0"/>
              <a:pPr/>
              <a:t>26.07.2015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40ECF528-BE4D-4C88-B8D8-D2E80299C3E5}" type="slidenum">
              <a:rPr lang="de-DE" smtClean="0"/>
              <a:pPr/>
              <a:t>‹Nr.›</a:t>
            </a:fld>
            <a:endParaRPr lang="de-DE"/>
          </a:p>
        </p:txBody>
      </p:sp>
      <p:sp>
        <p:nvSpPr>
          <p:cNvPr id="5" name="Gerade Verbindung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Gleichschenkliges Dreiec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Textmasterformate durch Klicken bearbeiten</a:t>
            </a:r>
          </a:p>
        </p:txBody>
      </p:sp>
      <p:sp>
        <p:nvSpPr>
          <p:cNvPr id="5" name="Datumsplatzhalter 4"/>
          <p:cNvSpPr>
            <a:spLocks noGrp="1"/>
          </p:cNvSpPr>
          <p:nvPr>
            <p:ph type="dt" sz="half" idx="10"/>
          </p:nvPr>
        </p:nvSpPr>
        <p:spPr/>
        <p:txBody>
          <a:bodyPr/>
          <a:lstStyle/>
          <a:p>
            <a:fld id="{5C882631-5ACE-457C-B88E-E995196997F8}" type="datetime1">
              <a:rPr lang="de-DE" smtClean="0"/>
              <a:pPr/>
              <a:t>26.07.2015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0ECF528-BE4D-4C88-B8D8-D2E80299C3E5}" type="slidenum">
              <a:rPr lang="de-DE" smtClean="0"/>
              <a:pPr/>
              <a:t>‹Nr.›</a:t>
            </a:fld>
            <a:endParaRPr lang="de-DE"/>
          </a:p>
        </p:txBody>
      </p:sp>
      <p:sp>
        <p:nvSpPr>
          <p:cNvPr id="8" name="Gerade Verbindung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Gerade Verbindung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Gleichschenkliges Dreiec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Inhaltsplatzhalter 11"/>
          <p:cNvSpPr>
            <a:spLocks noGrp="1"/>
          </p:cNvSpPr>
          <p:nvPr>
            <p:ph sz="quarter" idx="1"/>
          </p:nvPr>
        </p:nvSpPr>
        <p:spPr>
          <a:xfrm>
            <a:off x="304800" y="304800"/>
            <a:ext cx="5715000" cy="5715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5" name="Datumsplatzhalter 4"/>
          <p:cNvSpPr>
            <a:spLocks noGrp="1"/>
          </p:cNvSpPr>
          <p:nvPr>
            <p:ph type="dt" sz="half" idx="10"/>
          </p:nvPr>
        </p:nvSpPr>
        <p:spPr/>
        <p:txBody>
          <a:bodyPr/>
          <a:lstStyle/>
          <a:p>
            <a:fld id="{393BDC5B-D73F-45B9-8D50-E836B09A1E26}" type="datetime1">
              <a:rPr lang="de-DE" smtClean="0"/>
              <a:pPr/>
              <a:t>26.07.2015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0ECF528-BE4D-4C88-B8D8-D2E80299C3E5}" type="slidenum">
              <a:rPr lang="de-DE" smtClean="0"/>
              <a:pPr/>
              <a:t>‹Nr.›</a:t>
            </a:fld>
            <a:endParaRPr lang="de-DE"/>
          </a:p>
        </p:txBody>
      </p:sp>
      <p:sp>
        <p:nvSpPr>
          <p:cNvPr id="8" name="Gerade Verbindung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Gleichschenkliges Dreiec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457200" y="152400"/>
            <a:ext cx="8229600" cy="990600"/>
          </a:xfrm>
          <a:prstGeom prst="rect">
            <a:avLst/>
          </a:prstGeom>
        </p:spPr>
        <p:txBody>
          <a:bodyPr vert="horz" anchor="b" anchorCtr="0">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07F45FA-6B88-41A4-B709-0E3C6C68CCD9}" type="datetime1">
              <a:rPr lang="de-DE" smtClean="0"/>
              <a:pPr/>
              <a:t>26.07.2015</a:t>
            </a:fld>
            <a:endParaRPr lang="de-DE"/>
          </a:p>
        </p:txBody>
      </p:sp>
      <p:sp>
        <p:nvSpPr>
          <p:cNvPr id="3" name="Fußzeilenplatzhalt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de-DE"/>
          </a:p>
        </p:txBody>
      </p:sp>
      <p:sp>
        <p:nvSpPr>
          <p:cNvPr id="23" name="Foliennummernplatzhalt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40ECF528-BE4D-4C88-B8D8-D2E80299C3E5}" type="slidenum">
              <a:rPr lang="de-DE" smtClean="0"/>
              <a:pPr/>
              <a:t>‹Nr.›</a:t>
            </a:fld>
            <a:endParaRPr lang="de-DE"/>
          </a:p>
        </p:txBody>
      </p:sp>
      <p:sp>
        <p:nvSpPr>
          <p:cNvPr id="28" name="Gerade Verbindung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Gerade Verbindung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Gleichschenkliges Dreieck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b="1" dirty="0" smtClean="0"/>
              <a:t>Individualisierung – ein Überblick</a:t>
            </a:r>
            <a:endParaRPr lang="de-DE" b="1" dirty="0"/>
          </a:p>
        </p:txBody>
      </p:sp>
      <p:sp>
        <p:nvSpPr>
          <p:cNvPr id="3" name="Untertitel 2"/>
          <p:cNvSpPr>
            <a:spLocks noGrp="1"/>
          </p:cNvSpPr>
          <p:nvPr>
            <p:ph type="subTitle" idx="1"/>
          </p:nvPr>
        </p:nvSpPr>
        <p:spPr/>
        <p:txBody>
          <a:bodyPr/>
          <a:lstStyle/>
          <a:p>
            <a:r>
              <a:rPr lang="de-DE" dirty="0" smtClean="0"/>
              <a:t>Bad Wildbad 16.-18.07.2014</a:t>
            </a:r>
            <a:endParaRPr lang="de-D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Übersicht"/>
          <p:cNvPicPr>
            <a:picLocks noChangeAspect="1" noChangeArrowheads="1"/>
          </p:cNvPicPr>
          <p:nvPr/>
        </p:nvPicPr>
        <p:blipFill>
          <a:blip r:embed="rId3" cstate="print"/>
          <a:srcRect/>
          <a:stretch>
            <a:fillRect/>
          </a:stretch>
        </p:blipFill>
        <p:spPr bwMode="auto">
          <a:xfrm>
            <a:off x="611560" y="1412776"/>
            <a:ext cx="4371449" cy="4398268"/>
          </a:xfrm>
          <a:prstGeom prst="rect">
            <a:avLst/>
          </a:prstGeom>
          <a:noFill/>
        </p:spPr>
      </p:pic>
      <p:sp>
        <p:nvSpPr>
          <p:cNvPr id="5" name="Inhaltsplatzhalter 4"/>
          <p:cNvSpPr txBox="1">
            <a:spLocks/>
          </p:cNvSpPr>
          <p:nvPr/>
        </p:nvSpPr>
        <p:spPr>
          <a:xfrm>
            <a:off x="5220072" y="2564904"/>
            <a:ext cx="3384376" cy="1728192"/>
          </a:xfrm>
          <a:prstGeom prst="rect">
            <a:avLst/>
          </a:prstGeom>
        </p:spPr>
        <p:txBody>
          <a:bodyPr vert="horz">
            <a:noAutofit/>
          </a:bodyPr>
          <a:lstStyle/>
          <a:p>
            <a:pPr lvl="0">
              <a:spcBef>
                <a:spcPts val="300"/>
              </a:spcBef>
              <a:spcAft>
                <a:spcPts val="1200"/>
              </a:spcAft>
              <a:buClr>
                <a:schemeClr val="accent1"/>
              </a:buClr>
              <a:buSzPct val="76000"/>
              <a:defRPr/>
            </a:pPr>
            <a:r>
              <a:rPr lang="de-DE" sz="2000" b="1" dirty="0" smtClean="0">
                <a:latin typeface="+mj-lt"/>
              </a:rPr>
              <a:t>Innere Differenzierung</a:t>
            </a:r>
          </a:p>
          <a:p>
            <a:pPr marL="265113" lvl="1" indent="-265113">
              <a:spcBef>
                <a:spcPts val="300"/>
              </a:spcBef>
              <a:spcAft>
                <a:spcPts val="1200"/>
              </a:spcAft>
              <a:buClr>
                <a:schemeClr val="accent2"/>
              </a:buClr>
              <a:buSzPct val="76000"/>
              <a:buFont typeface="Wingdings 3"/>
              <a:buChar char=""/>
              <a:defRPr/>
            </a:pPr>
            <a:r>
              <a:rPr lang="de-DE" sz="2000" dirty="0" smtClean="0">
                <a:solidFill>
                  <a:schemeClr val="tx2"/>
                </a:solidFill>
                <a:latin typeface="+mj-lt"/>
              </a:rPr>
              <a:t>Portfolio</a:t>
            </a:r>
          </a:p>
          <a:p>
            <a:pPr marL="265113" lvl="1" indent="-265113">
              <a:spcBef>
                <a:spcPts val="300"/>
              </a:spcBef>
              <a:spcAft>
                <a:spcPts val="1200"/>
              </a:spcAft>
              <a:buClr>
                <a:schemeClr val="accent2"/>
              </a:buClr>
              <a:buSzPct val="76000"/>
              <a:buFont typeface="Wingdings 3"/>
              <a:buChar char=""/>
              <a:defRPr/>
            </a:pPr>
            <a:r>
              <a:rPr lang="de-DE" sz="2000" dirty="0" smtClean="0">
                <a:solidFill>
                  <a:schemeClr val="tx2"/>
                </a:solidFill>
                <a:latin typeface="+mj-lt"/>
              </a:rPr>
              <a:t>Kalter Krieg in der Kursstufe</a:t>
            </a:r>
          </a:p>
          <a:p>
            <a:pPr marL="265113" lvl="1" indent="-265113">
              <a:spcBef>
                <a:spcPts val="300"/>
              </a:spcBef>
              <a:spcAft>
                <a:spcPts val="1200"/>
              </a:spcAft>
              <a:buClr>
                <a:schemeClr val="accent2"/>
              </a:buClr>
              <a:buSzPct val="76000"/>
              <a:buFont typeface="Wingdings 3"/>
              <a:buChar char=""/>
              <a:defRPr/>
            </a:pPr>
            <a:endParaRPr lang="de-DE" sz="2000" dirty="0" smtClean="0">
              <a:solidFill>
                <a:schemeClr val="tx2"/>
              </a:solidFill>
              <a:latin typeface="+mj-lt"/>
            </a:endParaRPr>
          </a:p>
        </p:txBody>
      </p:sp>
      <p:sp>
        <p:nvSpPr>
          <p:cNvPr id="6" name="Foliennummernplatzhalter 5"/>
          <p:cNvSpPr>
            <a:spLocks noGrp="1"/>
          </p:cNvSpPr>
          <p:nvPr>
            <p:ph type="sldNum" sz="quarter" idx="12"/>
          </p:nvPr>
        </p:nvSpPr>
        <p:spPr/>
        <p:txBody>
          <a:bodyPr/>
          <a:lstStyle/>
          <a:p>
            <a:fld id="{40ECF528-BE4D-4C88-B8D8-D2E80299C3E5}" type="slidenum">
              <a:rPr lang="de-DE" smtClean="0"/>
              <a:pPr/>
              <a:t>10</a:t>
            </a:fld>
            <a:endParaRPr lang="de-DE"/>
          </a:p>
        </p:txBody>
      </p:sp>
      <p:sp>
        <p:nvSpPr>
          <p:cNvPr id="7" name="Textfeld 6"/>
          <p:cNvSpPr txBox="1"/>
          <p:nvPr/>
        </p:nvSpPr>
        <p:spPr>
          <a:xfrm>
            <a:off x="251520" y="476672"/>
            <a:ext cx="8640960" cy="384721"/>
          </a:xfrm>
          <a:prstGeom prst="rect">
            <a:avLst/>
          </a:prstGeom>
          <a:noFill/>
          <a:ln w="19050">
            <a:solidFill>
              <a:schemeClr val="accent2">
                <a:lumMod val="50000"/>
              </a:schemeClr>
            </a:solidFill>
          </a:ln>
        </p:spPr>
        <p:txBody>
          <a:bodyPr wrap="square" rtlCol="0">
            <a:spAutoFit/>
          </a:bodyPr>
          <a:lstStyle/>
          <a:p>
            <a:r>
              <a:rPr lang="de-DE" sz="1900" dirty="0" smtClean="0">
                <a:solidFill>
                  <a:schemeClr val="tx2"/>
                </a:solidFill>
              </a:rPr>
              <a:t>http://lehrerfortbildung-bw.de/faecher/geschichte/gym/fb3/f_indivi/:</a:t>
            </a:r>
            <a:endParaRPr lang="de-DE" sz="1900" dirty="0">
              <a:solidFill>
                <a:schemeClr val="tx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40ECF528-BE4D-4C88-B8D8-D2E80299C3E5}" type="slidenum">
              <a:rPr lang="de-DE" smtClean="0"/>
              <a:pPr/>
              <a:t>11</a:t>
            </a:fld>
            <a:endParaRPr lang="de-DE"/>
          </a:p>
        </p:txBody>
      </p:sp>
      <p:sp>
        <p:nvSpPr>
          <p:cNvPr id="2" name="Titel 1"/>
          <p:cNvSpPr>
            <a:spLocks noGrp="1"/>
          </p:cNvSpPr>
          <p:nvPr>
            <p:ph type="title" idx="4294967295"/>
          </p:nvPr>
        </p:nvSpPr>
        <p:spPr>
          <a:xfrm>
            <a:off x="251520" y="2708920"/>
            <a:ext cx="8642350" cy="1008063"/>
          </a:xfrm>
          <a:solidFill>
            <a:schemeClr val="bg2"/>
          </a:solidFill>
        </p:spPr>
        <p:txBody>
          <a:bodyPr anchor="ctr">
            <a:normAutofit fontScale="90000"/>
          </a:bodyPr>
          <a:lstStyle/>
          <a:p>
            <a:pPr algn="ctr"/>
            <a:r>
              <a:rPr lang="de-DE" b="1" dirty="0" smtClean="0">
                <a:solidFill>
                  <a:schemeClr val="accent1"/>
                </a:solidFill>
              </a:rPr>
              <a:t>Individualisierung – eine Begriffsklärung</a:t>
            </a:r>
            <a:endParaRPr lang="de-DE" b="1" dirty="0">
              <a:solidFill>
                <a:schemeClr val="accent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40ECF528-BE4D-4C88-B8D8-D2E80299C3E5}" type="slidenum">
              <a:rPr lang="de-DE" smtClean="0"/>
              <a:pPr/>
              <a:t>12</a:t>
            </a:fld>
            <a:endParaRPr lang="de-DE"/>
          </a:p>
        </p:txBody>
      </p:sp>
      <p:graphicFrame>
        <p:nvGraphicFramePr>
          <p:cNvPr id="5" name="Inhaltsplatzhalter 4"/>
          <p:cNvGraphicFramePr>
            <a:graphicFrameLocks noGrp="1"/>
          </p:cNvGraphicFramePr>
          <p:nvPr>
            <p:ph sz="quarter" idx="1"/>
          </p:nvPr>
        </p:nvGraphicFramePr>
        <p:xfrm>
          <a:off x="179512" y="260648"/>
          <a:ext cx="8784976" cy="6120680"/>
        </p:xfrm>
        <a:graphic>
          <a:graphicData uri="http://schemas.openxmlformats.org/drawingml/2006/table">
            <a:tbl>
              <a:tblPr firstRow="1" bandRow="1">
                <a:tableStyleId>{5C22544A-7EE6-4342-B048-85BDC9FD1C3A}</a:tableStyleId>
              </a:tblPr>
              <a:tblGrid>
                <a:gridCol w="3672408"/>
                <a:gridCol w="5112568"/>
              </a:tblGrid>
              <a:tr h="559142">
                <a:tc>
                  <a:txBody>
                    <a:bodyPr/>
                    <a:lstStyle/>
                    <a:p>
                      <a:r>
                        <a:rPr lang="de-DE" sz="2000" dirty="0" smtClean="0">
                          <a:latin typeface="+mj-lt"/>
                        </a:rPr>
                        <a:t>Begriff</a:t>
                      </a:r>
                      <a:endParaRPr lang="de-DE" sz="2000" dirty="0">
                        <a:latin typeface="+mj-lt"/>
                      </a:endParaRPr>
                    </a:p>
                  </a:txBody>
                  <a:tcPr marL="90000" marR="90000" marT="90000" marB="90000"/>
                </a:tc>
                <a:tc>
                  <a:txBody>
                    <a:bodyPr/>
                    <a:lstStyle/>
                    <a:p>
                      <a:r>
                        <a:rPr lang="de-DE" sz="2000" dirty="0" smtClean="0">
                          <a:latin typeface="+mj-lt"/>
                        </a:rPr>
                        <a:t>Verwendung</a:t>
                      </a:r>
                      <a:endParaRPr lang="de-DE" sz="2000" dirty="0">
                        <a:latin typeface="+mj-lt"/>
                      </a:endParaRPr>
                    </a:p>
                  </a:txBody>
                  <a:tcPr marL="90000" marR="90000" marT="90000" marB="90000"/>
                </a:tc>
              </a:tr>
              <a:tr h="5561538">
                <a:tc>
                  <a:txBody>
                    <a:bodyPr/>
                    <a:lstStyle/>
                    <a:p>
                      <a:r>
                        <a:rPr lang="de-DE" sz="2000" dirty="0" smtClean="0">
                          <a:latin typeface="+mj-lt"/>
                        </a:rPr>
                        <a:t>Individualisierung</a:t>
                      </a:r>
                      <a:endParaRPr lang="de-DE" sz="2000" dirty="0">
                        <a:latin typeface="+mj-lt"/>
                      </a:endParaRPr>
                    </a:p>
                  </a:txBody>
                  <a:tcPr marL="90000" marR="90000" marT="90000" marB="90000"/>
                </a:tc>
                <a:tc>
                  <a:txBody>
                    <a:bodyPr/>
                    <a:lstStyle/>
                    <a:p>
                      <a:r>
                        <a:rPr lang="de-DE" sz="2000" dirty="0" smtClean="0">
                          <a:latin typeface="+mj-lt"/>
                        </a:rPr>
                        <a:t>systematisch-methodisches</a:t>
                      </a:r>
                      <a:r>
                        <a:rPr lang="de-DE" sz="2000" baseline="0" dirty="0" smtClean="0">
                          <a:latin typeface="+mj-lt"/>
                        </a:rPr>
                        <a:t> Bemühen, der Unterschiedlichkeit von </a:t>
                      </a:r>
                      <a:r>
                        <a:rPr lang="de-DE" sz="2000" baseline="0" dirty="0" err="1" smtClean="0">
                          <a:latin typeface="+mj-lt"/>
                        </a:rPr>
                        <a:t>SuS</a:t>
                      </a:r>
                      <a:r>
                        <a:rPr lang="de-DE" sz="2000" baseline="0" dirty="0" smtClean="0">
                          <a:latin typeface="+mj-lt"/>
                        </a:rPr>
                        <a:t> im Fachunterricht gerecht zu werden</a:t>
                      </a:r>
                    </a:p>
                    <a:p>
                      <a:r>
                        <a:rPr lang="de-DE" sz="1600" baseline="0" dirty="0" smtClean="0">
                          <a:solidFill>
                            <a:schemeClr val="bg1"/>
                          </a:solidFill>
                          <a:latin typeface="+mj-lt"/>
                        </a:rPr>
                        <a:t>von der Groeben, 57</a:t>
                      </a:r>
                    </a:p>
                    <a:p>
                      <a:endParaRPr lang="de-DE" sz="1600" baseline="0" dirty="0" smtClean="0">
                        <a:solidFill>
                          <a:schemeClr val="bg1"/>
                        </a:solidFill>
                        <a:latin typeface="+mj-lt"/>
                      </a:endParaRPr>
                    </a:p>
                    <a:p>
                      <a:r>
                        <a:rPr kumimoji="0" lang="de-DE" sz="2000" kern="1200" baseline="0" dirty="0" smtClean="0">
                          <a:solidFill>
                            <a:schemeClr val="dk1"/>
                          </a:solidFill>
                          <a:latin typeface="+mj-lt"/>
                          <a:ea typeface="+mn-ea"/>
                          <a:cs typeface="+mn-cs"/>
                        </a:rPr>
                        <a:t>exakt </a:t>
                      </a:r>
                      <a:r>
                        <a:rPr kumimoji="0" lang="de-DE" sz="2000" kern="1200" baseline="0" dirty="0" err="1" smtClean="0">
                          <a:solidFill>
                            <a:schemeClr val="dk1"/>
                          </a:solidFill>
                          <a:latin typeface="+mj-lt"/>
                          <a:ea typeface="+mn-ea"/>
                          <a:cs typeface="+mn-cs"/>
                        </a:rPr>
                        <a:t>adressatenbezogene</a:t>
                      </a:r>
                      <a:r>
                        <a:rPr kumimoji="0" lang="de-DE" sz="2000" kern="1200" baseline="0" dirty="0" smtClean="0">
                          <a:solidFill>
                            <a:schemeClr val="dk1"/>
                          </a:solidFill>
                          <a:latin typeface="+mj-lt"/>
                          <a:ea typeface="+mn-ea"/>
                          <a:cs typeface="+mn-cs"/>
                        </a:rPr>
                        <a:t> Aufbereitung eines Lernvorgangs für den einzelnen Schüler, d.h. die totale Differenzierung des Lernangebots auf den </a:t>
                      </a:r>
                      <a:r>
                        <a:rPr kumimoji="0" lang="de-DE" sz="2000" kern="1200" baseline="0" dirty="0" err="1" smtClean="0">
                          <a:solidFill>
                            <a:schemeClr val="dk1"/>
                          </a:solidFill>
                          <a:latin typeface="+mj-lt"/>
                          <a:ea typeface="+mn-ea"/>
                          <a:cs typeface="+mn-cs"/>
                        </a:rPr>
                        <a:t>Einzelschü-ler</a:t>
                      </a:r>
                      <a:r>
                        <a:rPr kumimoji="0" lang="de-DE" sz="2000" kern="1200" baseline="0" dirty="0" smtClean="0">
                          <a:solidFill>
                            <a:schemeClr val="dk1"/>
                          </a:solidFill>
                          <a:latin typeface="+mj-lt"/>
                          <a:ea typeface="+mn-ea"/>
                          <a:cs typeface="+mn-cs"/>
                        </a:rPr>
                        <a:t> hin</a:t>
                      </a:r>
                    </a:p>
                    <a:p>
                      <a:pPr marL="0" marR="0" indent="0" algn="l" defTabSz="914400" rtl="0" eaLnBrk="1" fontAlgn="auto" latinLnBrk="0" hangingPunct="1">
                        <a:lnSpc>
                          <a:spcPct val="100000"/>
                        </a:lnSpc>
                        <a:spcBef>
                          <a:spcPts val="0"/>
                        </a:spcBef>
                        <a:spcAft>
                          <a:spcPts val="0"/>
                        </a:spcAft>
                        <a:buClrTx/>
                        <a:buSzTx/>
                        <a:buFontTx/>
                        <a:buNone/>
                        <a:tabLst/>
                        <a:defRPr/>
                      </a:pPr>
                      <a:r>
                        <a:rPr kumimoji="0" lang="de-DE" sz="1600" kern="1200" baseline="0" dirty="0" err="1" smtClean="0">
                          <a:solidFill>
                            <a:schemeClr val="bg1"/>
                          </a:solidFill>
                          <a:latin typeface="+mj-lt"/>
                          <a:ea typeface="+mn-ea"/>
                          <a:cs typeface="+mn-cs"/>
                        </a:rPr>
                        <a:t>Glesemann</a:t>
                      </a:r>
                      <a:r>
                        <a:rPr kumimoji="0" lang="de-DE" sz="1600" kern="1200" baseline="0" dirty="0" smtClean="0">
                          <a:solidFill>
                            <a:schemeClr val="bg1"/>
                          </a:solidFill>
                          <a:latin typeface="+mj-lt"/>
                          <a:ea typeface="+mn-ea"/>
                          <a:cs typeface="+mn-cs"/>
                        </a:rPr>
                        <a:t>/</a:t>
                      </a:r>
                      <a:r>
                        <a:rPr kumimoji="0" lang="de-DE" sz="1600" kern="1200" baseline="0" dirty="0" err="1" smtClean="0">
                          <a:solidFill>
                            <a:schemeClr val="bg1"/>
                          </a:solidFill>
                          <a:latin typeface="+mj-lt"/>
                          <a:ea typeface="+mn-ea"/>
                          <a:cs typeface="+mn-cs"/>
                        </a:rPr>
                        <a:t>Porsch</a:t>
                      </a:r>
                      <a:r>
                        <a:rPr kumimoji="0" lang="de-DE" sz="1600" kern="1200" baseline="0" dirty="0" smtClean="0">
                          <a:solidFill>
                            <a:schemeClr val="bg1"/>
                          </a:solidFill>
                          <a:latin typeface="+mj-lt"/>
                          <a:ea typeface="+mn-ea"/>
                          <a:cs typeface="+mn-cs"/>
                        </a:rPr>
                        <a:t>, 44</a:t>
                      </a:r>
                      <a:endParaRPr kumimoji="0" lang="de-DE" sz="1600" kern="1200" dirty="0" smtClean="0">
                        <a:solidFill>
                          <a:schemeClr val="bg1"/>
                        </a:solidFill>
                        <a:latin typeface="+mj-lt"/>
                        <a:ea typeface="+mn-ea"/>
                        <a:cs typeface="+mn-cs"/>
                      </a:endParaRPr>
                    </a:p>
                    <a:p>
                      <a:endParaRPr kumimoji="0" lang="de-DE" sz="1600" kern="1200" baseline="0" dirty="0" smtClean="0">
                        <a:solidFill>
                          <a:schemeClr val="bg1"/>
                        </a:solidFill>
                        <a:latin typeface="+mn-lt"/>
                        <a:ea typeface="+mn-ea"/>
                        <a:cs typeface="+mn-cs"/>
                      </a:endParaRPr>
                    </a:p>
                    <a:p>
                      <a:r>
                        <a:rPr kumimoji="0" lang="de-DE" sz="2000" kern="1200" baseline="0" dirty="0" smtClean="0">
                          <a:solidFill>
                            <a:schemeClr val="dk1"/>
                          </a:solidFill>
                          <a:latin typeface="+mj-lt"/>
                          <a:ea typeface="+mn-ea"/>
                          <a:cs typeface="+mn-cs"/>
                        </a:rPr>
                        <a:t>Fokussierung auf die Entwicklung jedes einzelnen Schülers</a:t>
                      </a:r>
                    </a:p>
                    <a:p>
                      <a:r>
                        <a:rPr kumimoji="0" lang="de-DE" sz="1600" kern="1200" baseline="0" dirty="0" smtClean="0">
                          <a:solidFill>
                            <a:schemeClr val="bg1"/>
                          </a:solidFill>
                          <a:latin typeface="+mj-lt"/>
                          <a:ea typeface="+mn-ea"/>
                          <a:cs typeface="+mn-cs"/>
                        </a:rPr>
                        <a:t>Bohl (Friedrich Jahresheft 2014), 41</a:t>
                      </a:r>
                    </a:p>
                    <a:p>
                      <a:endParaRPr kumimoji="0" lang="de-DE" sz="1600" kern="1200" baseline="0" dirty="0" smtClean="0">
                        <a:solidFill>
                          <a:schemeClr val="bg1"/>
                        </a:solidFill>
                        <a:latin typeface="+mj-lt"/>
                        <a:ea typeface="+mn-ea"/>
                        <a:cs typeface="+mn-cs"/>
                      </a:endParaRPr>
                    </a:p>
                    <a:p>
                      <a:r>
                        <a:rPr kumimoji="0" lang="de-DE" sz="2000" kern="1200" baseline="0" dirty="0" smtClean="0">
                          <a:solidFill>
                            <a:schemeClr val="dk1"/>
                          </a:solidFill>
                          <a:latin typeface="+mj-lt"/>
                          <a:ea typeface="+mn-ea"/>
                          <a:cs typeface="+mn-cs"/>
                        </a:rPr>
                        <a:t>Die </a:t>
                      </a:r>
                      <a:r>
                        <a:rPr kumimoji="0" lang="de-DE" sz="2000" kern="1200" baseline="0" dirty="0" err="1" smtClean="0">
                          <a:solidFill>
                            <a:schemeClr val="dk1"/>
                          </a:solidFill>
                          <a:latin typeface="+mj-lt"/>
                          <a:ea typeface="+mn-ea"/>
                          <a:cs typeface="+mn-cs"/>
                        </a:rPr>
                        <a:t>SuS</a:t>
                      </a:r>
                      <a:r>
                        <a:rPr kumimoji="0" lang="de-DE" sz="2000" kern="1200" baseline="0" dirty="0" smtClean="0">
                          <a:solidFill>
                            <a:schemeClr val="dk1"/>
                          </a:solidFill>
                          <a:latin typeface="+mj-lt"/>
                          <a:ea typeface="+mn-ea"/>
                          <a:cs typeface="+mn-cs"/>
                        </a:rPr>
                        <a:t> sind frei, sich eine Sache auf ihre eigene Weise zu erschließen</a:t>
                      </a:r>
                    </a:p>
                    <a:p>
                      <a:r>
                        <a:rPr kumimoji="0" lang="de-DE" sz="1600" kern="1200" baseline="0" dirty="0" smtClean="0">
                          <a:solidFill>
                            <a:schemeClr val="bg1"/>
                          </a:solidFill>
                          <a:latin typeface="+mj-lt"/>
                          <a:ea typeface="+mn-ea"/>
                          <a:cs typeface="+mn-cs"/>
                        </a:rPr>
                        <a:t>von der Groeben/Kaiser, 20</a:t>
                      </a:r>
                      <a:endParaRPr kumimoji="0" lang="de-DE" sz="1600" kern="1200" dirty="0" smtClean="0">
                        <a:solidFill>
                          <a:schemeClr val="bg1"/>
                        </a:solidFill>
                        <a:latin typeface="+mj-lt"/>
                        <a:ea typeface="+mn-ea"/>
                        <a:cs typeface="+mn-cs"/>
                      </a:endParaRPr>
                    </a:p>
                  </a:txBody>
                  <a:tcPr marL="90000" marR="90000" marT="90000" marB="90000"/>
                </a:tc>
              </a:tr>
            </a:tbl>
          </a:graphicData>
        </a:graphic>
      </p:graphicFrame>
      <p:sp>
        <p:nvSpPr>
          <p:cNvPr id="6" name="Textfeld 5"/>
          <p:cNvSpPr txBox="1"/>
          <p:nvPr/>
        </p:nvSpPr>
        <p:spPr>
          <a:xfrm>
            <a:off x="179512" y="2996952"/>
            <a:ext cx="3672408" cy="1015663"/>
          </a:xfrm>
          <a:prstGeom prst="rect">
            <a:avLst/>
          </a:prstGeom>
          <a:solidFill>
            <a:schemeClr val="bg1"/>
          </a:solidFill>
        </p:spPr>
        <p:txBody>
          <a:bodyPr wrap="square" rtlCol="0">
            <a:spAutoFit/>
          </a:bodyPr>
          <a:lstStyle/>
          <a:p>
            <a:r>
              <a:rPr lang="de-DE" sz="2000" dirty="0" smtClean="0">
                <a:solidFill>
                  <a:srgbClr val="FF0000"/>
                </a:solidFill>
                <a:latin typeface="+mj-lt"/>
              </a:rPr>
              <a:t>systematisch-methodische Unterstützung der individuellen Lernprozesse</a:t>
            </a:r>
            <a:endParaRPr lang="de-DE" sz="2000" dirty="0">
              <a:solidFill>
                <a:srgbClr val="FF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40ECF528-BE4D-4C88-B8D8-D2E80299C3E5}" type="slidenum">
              <a:rPr lang="de-DE" smtClean="0"/>
              <a:pPr/>
              <a:t>13</a:t>
            </a:fld>
            <a:endParaRPr lang="de-DE"/>
          </a:p>
        </p:txBody>
      </p:sp>
      <p:graphicFrame>
        <p:nvGraphicFramePr>
          <p:cNvPr id="5" name="Inhaltsplatzhalter 4"/>
          <p:cNvGraphicFramePr>
            <a:graphicFrameLocks noGrp="1"/>
          </p:cNvGraphicFramePr>
          <p:nvPr>
            <p:ph sz="quarter" idx="1"/>
          </p:nvPr>
        </p:nvGraphicFramePr>
        <p:xfrm>
          <a:off x="179512" y="260648"/>
          <a:ext cx="8784976" cy="3979720"/>
        </p:xfrm>
        <a:graphic>
          <a:graphicData uri="http://schemas.openxmlformats.org/drawingml/2006/table">
            <a:tbl>
              <a:tblPr firstRow="1" bandRow="1">
                <a:tableStyleId>{5C22544A-7EE6-4342-B048-85BDC9FD1C3A}</a:tableStyleId>
              </a:tblPr>
              <a:tblGrid>
                <a:gridCol w="3672408"/>
                <a:gridCol w="5112568"/>
              </a:tblGrid>
              <a:tr h="576064">
                <a:tc>
                  <a:txBody>
                    <a:bodyPr/>
                    <a:lstStyle/>
                    <a:p>
                      <a:r>
                        <a:rPr lang="de-DE" sz="2000" dirty="0" smtClean="0">
                          <a:latin typeface="+mj-lt"/>
                        </a:rPr>
                        <a:t>Begriff</a:t>
                      </a:r>
                      <a:endParaRPr lang="de-DE" sz="2000" dirty="0">
                        <a:latin typeface="+mj-lt"/>
                      </a:endParaRPr>
                    </a:p>
                  </a:txBody>
                  <a:tcPr marL="90000" marR="90000" marT="90000" marB="90000"/>
                </a:tc>
                <a:tc>
                  <a:txBody>
                    <a:bodyPr/>
                    <a:lstStyle/>
                    <a:p>
                      <a:r>
                        <a:rPr lang="de-DE" sz="2000" dirty="0" smtClean="0">
                          <a:latin typeface="+mj-lt"/>
                        </a:rPr>
                        <a:t>Verwendung</a:t>
                      </a:r>
                      <a:endParaRPr lang="de-DE" sz="2000" dirty="0">
                        <a:latin typeface="+mj-lt"/>
                      </a:endParaRPr>
                    </a:p>
                  </a:txBody>
                  <a:tcPr marL="90000" marR="90000" marT="90000" marB="90000"/>
                </a:tc>
              </a:tr>
              <a:tr h="1392038">
                <a:tc>
                  <a:txBody>
                    <a:bodyPr/>
                    <a:lstStyle/>
                    <a:p>
                      <a:r>
                        <a:rPr lang="de-DE" sz="2000" dirty="0" smtClean="0">
                          <a:latin typeface="+mj-lt"/>
                        </a:rPr>
                        <a:t>individualisiertes Lernen</a:t>
                      </a:r>
                      <a:endParaRPr lang="de-DE" sz="2000" dirty="0">
                        <a:latin typeface="+mj-lt"/>
                      </a:endParaRPr>
                    </a:p>
                  </a:txBody>
                  <a:tcPr marL="90000" marR="90000" marT="90000" marB="90000"/>
                </a:tc>
                <a:tc>
                  <a:txBody>
                    <a:bodyPr/>
                    <a:lstStyle/>
                    <a:p>
                      <a:r>
                        <a:rPr lang="de-DE" sz="2000" dirty="0" smtClean="0">
                          <a:latin typeface="+mj-lt"/>
                        </a:rPr>
                        <a:t>Abstimmung von Inhalten, Zielen und Methoden auf</a:t>
                      </a:r>
                      <a:r>
                        <a:rPr lang="de-DE" sz="2000" baseline="0" dirty="0" smtClean="0">
                          <a:latin typeface="+mj-lt"/>
                        </a:rPr>
                        <a:t> den einzelnen Schüler; individualisiertes Lernen muss nicht zwingend auf Selbständigkeit ausgelegt sein.</a:t>
                      </a:r>
                    </a:p>
                    <a:p>
                      <a:r>
                        <a:rPr lang="de-DE" sz="1600" baseline="0" dirty="0" err="1" smtClean="0">
                          <a:solidFill>
                            <a:schemeClr val="bg1"/>
                          </a:solidFill>
                          <a:latin typeface="+mj-lt"/>
                        </a:rPr>
                        <a:t>Glesemann</a:t>
                      </a:r>
                      <a:r>
                        <a:rPr lang="de-DE" sz="1600" baseline="0" dirty="0" smtClean="0">
                          <a:solidFill>
                            <a:schemeClr val="bg1"/>
                          </a:solidFill>
                          <a:latin typeface="+mj-lt"/>
                        </a:rPr>
                        <a:t>/</a:t>
                      </a:r>
                      <a:r>
                        <a:rPr lang="de-DE" sz="1600" baseline="0" dirty="0" err="1" smtClean="0">
                          <a:solidFill>
                            <a:schemeClr val="bg1"/>
                          </a:solidFill>
                          <a:latin typeface="+mj-lt"/>
                        </a:rPr>
                        <a:t>Porsch</a:t>
                      </a:r>
                      <a:r>
                        <a:rPr lang="de-DE" sz="1600" baseline="0" dirty="0" smtClean="0">
                          <a:solidFill>
                            <a:schemeClr val="bg1"/>
                          </a:solidFill>
                          <a:latin typeface="+mj-lt"/>
                        </a:rPr>
                        <a:t>, 44</a:t>
                      </a:r>
                      <a:endParaRPr lang="de-DE" sz="1600" dirty="0">
                        <a:solidFill>
                          <a:schemeClr val="bg1"/>
                        </a:solidFill>
                        <a:latin typeface="+mj-lt"/>
                      </a:endParaRPr>
                    </a:p>
                  </a:txBody>
                  <a:tcPr marL="90000" marR="90000" marT="90000" marB="90000"/>
                </a:tc>
              </a:tr>
              <a:tr h="1455816">
                <a:tc>
                  <a:txBody>
                    <a:bodyPr/>
                    <a:lstStyle/>
                    <a:p>
                      <a:r>
                        <a:rPr lang="de-DE" sz="2000" dirty="0" smtClean="0">
                          <a:latin typeface="+mj-lt"/>
                        </a:rPr>
                        <a:t>individualisierter Unterricht</a:t>
                      </a:r>
                      <a:endParaRPr lang="de-DE" sz="2000" dirty="0">
                        <a:latin typeface="+mj-lt"/>
                      </a:endParaRPr>
                    </a:p>
                  </a:txBody>
                  <a:tcPr marL="90000" marR="90000" marT="90000" marB="90000"/>
                </a:tc>
                <a:tc>
                  <a:txBody>
                    <a:bodyPr/>
                    <a:lstStyle/>
                    <a:p>
                      <a:r>
                        <a:rPr lang="de-DE" sz="2000" dirty="0" smtClean="0">
                          <a:latin typeface="+mj-lt"/>
                        </a:rPr>
                        <a:t>Ermöglichung des individualisierten</a:t>
                      </a:r>
                      <a:r>
                        <a:rPr lang="de-DE" sz="2000" baseline="0" dirty="0" smtClean="0">
                          <a:latin typeface="+mj-lt"/>
                        </a:rPr>
                        <a:t> Lernens durch passende Aufgaben und Settings</a:t>
                      </a:r>
                    </a:p>
                    <a:p>
                      <a:pPr marL="0" marR="0" indent="0" algn="l" defTabSz="914400" rtl="0" eaLnBrk="1" fontAlgn="auto" latinLnBrk="0" hangingPunct="1">
                        <a:lnSpc>
                          <a:spcPct val="100000"/>
                        </a:lnSpc>
                        <a:spcBef>
                          <a:spcPts val="0"/>
                        </a:spcBef>
                        <a:spcAft>
                          <a:spcPts val="0"/>
                        </a:spcAft>
                        <a:buClrTx/>
                        <a:buSzTx/>
                        <a:buFontTx/>
                        <a:buNone/>
                        <a:tabLst/>
                        <a:defRPr/>
                      </a:pPr>
                      <a:r>
                        <a:rPr kumimoji="0" lang="de-DE" sz="1600" kern="1200" baseline="0" dirty="0" err="1" smtClean="0">
                          <a:solidFill>
                            <a:schemeClr val="accent1"/>
                          </a:solidFill>
                          <a:latin typeface="+mj-lt"/>
                          <a:ea typeface="+mn-ea"/>
                          <a:cs typeface="+mn-cs"/>
                        </a:rPr>
                        <a:t>Glesemann</a:t>
                      </a:r>
                      <a:r>
                        <a:rPr kumimoji="0" lang="de-DE" sz="1600" kern="1200" baseline="0" dirty="0" smtClean="0">
                          <a:solidFill>
                            <a:schemeClr val="accent1"/>
                          </a:solidFill>
                          <a:latin typeface="+mj-lt"/>
                          <a:ea typeface="+mn-ea"/>
                          <a:cs typeface="+mn-cs"/>
                        </a:rPr>
                        <a:t>/</a:t>
                      </a:r>
                      <a:r>
                        <a:rPr kumimoji="0" lang="de-DE" sz="1600" kern="1200" baseline="0" dirty="0" err="1" smtClean="0">
                          <a:solidFill>
                            <a:schemeClr val="accent1"/>
                          </a:solidFill>
                          <a:latin typeface="+mj-lt"/>
                          <a:ea typeface="+mn-ea"/>
                          <a:cs typeface="+mn-cs"/>
                        </a:rPr>
                        <a:t>Porsch</a:t>
                      </a:r>
                      <a:r>
                        <a:rPr kumimoji="0" lang="de-DE" sz="1600" kern="1200" baseline="0" dirty="0" smtClean="0">
                          <a:solidFill>
                            <a:schemeClr val="accent1"/>
                          </a:solidFill>
                          <a:latin typeface="+mj-lt"/>
                          <a:ea typeface="+mn-ea"/>
                          <a:cs typeface="+mn-cs"/>
                        </a:rPr>
                        <a:t>, 45</a:t>
                      </a:r>
                      <a:endParaRPr kumimoji="0" lang="de-DE" sz="1600" kern="1200" dirty="0" smtClean="0">
                        <a:solidFill>
                          <a:schemeClr val="accent1"/>
                        </a:solidFill>
                        <a:latin typeface="+mj-lt"/>
                        <a:ea typeface="+mn-ea"/>
                        <a:cs typeface="+mn-cs"/>
                      </a:endParaRPr>
                    </a:p>
                  </a:txBody>
                  <a:tcPr marL="90000" marR="90000" marT="90000" marB="90000"/>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40ECF528-BE4D-4C88-B8D8-D2E80299C3E5}" type="slidenum">
              <a:rPr lang="de-DE" smtClean="0"/>
              <a:pPr/>
              <a:t>14</a:t>
            </a:fld>
            <a:endParaRPr lang="de-DE"/>
          </a:p>
        </p:txBody>
      </p:sp>
      <p:graphicFrame>
        <p:nvGraphicFramePr>
          <p:cNvPr id="5" name="Inhaltsplatzhalter 4"/>
          <p:cNvGraphicFramePr>
            <a:graphicFrameLocks noGrp="1"/>
          </p:cNvGraphicFramePr>
          <p:nvPr>
            <p:ph sz="quarter" idx="1"/>
          </p:nvPr>
        </p:nvGraphicFramePr>
        <p:xfrm>
          <a:off x="179512" y="260648"/>
          <a:ext cx="8784976" cy="5801760"/>
        </p:xfrm>
        <a:graphic>
          <a:graphicData uri="http://schemas.openxmlformats.org/drawingml/2006/table">
            <a:tbl>
              <a:tblPr firstRow="1" bandRow="1">
                <a:tableStyleId>{5C22544A-7EE6-4342-B048-85BDC9FD1C3A}</a:tableStyleId>
              </a:tblPr>
              <a:tblGrid>
                <a:gridCol w="3672408"/>
                <a:gridCol w="5112568"/>
              </a:tblGrid>
              <a:tr h="592800">
                <a:tc>
                  <a:txBody>
                    <a:bodyPr/>
                    <a:lstStyle/>
                    <a:p>
                      <a:r>
                        <a:rPr lang="de-DE" sz="2000" dirty="0" smtClean="0">
                          <a:latin typeface="+mj-lt"/>
                        </a:rPr>
                        <a:t>Begriff</a:t>
                      </a:r>
                      <a:endParaRPr lang="de-DE" sz="2000" dirty="0">
                        <a:latin typeface="+mj-lt"/>
                      </a:endParaRPr>
                    </a:p>
                  </a:txBody>
                  <a:tcPr marL="90000" marR="90000" marT="144000" marB="144000"/>
                </a:tc>
                <a:tc>
                  <a:txBody>
                    <a:bodyPr/>
                    <a:lstStyle/>
                    <a:p>
                      <a:r>
                        <a:rPr lang="de-DE" sz="2000" dirty="0" smtClean="0">
                          <a:latin typeface="+mj-lt"/>
                        </a:rPr>
                        <a:t>Verwendung</a:t>
                      </a:r>
                      <a:endParaRPr lang="de-DE" sz="2000" dirty="0">
                        <a:latin typeface="+mj-lt"/>
                      </a:endParaRPr>
                    </a:p>
                  </a:txBody>
                  <a:tcPr marL="90000" marR="90000" marT="144000" marB="144000"/>
                </a:tc>
              </a:tr>
              <a:tr h="1651188">
                <a:tc>
                  <a:txBody>
                    <a:bodyPr/>
                    <a:lstStyle/>
                    <a:p>
                      <a:r>
                        <a:rPr kumimoji="0" lang="de-DE" sz="2000" kern="1200" dirty="0" smtClean="0">
                          <a:solidFill>
                            <a:schemeClr val="dk1"/>
                          </a:solidFill>
                          <a:latin typeface="+mj-lt"/>
                          <a:ea typeface="+mn-ea"/>
                          <a:cs typeface="+mn-cs"/>
                        </a:rPr>
                        <a:t>individuelle Förderung</a:t>
                      </a:r>
                      <a:endParaRPr kumimoji="0" lang="de-DE" sz="2000" kern="1200" dirty="0">
                        <a:solidFill>
                          <a:schemeClr val="dk1"/>
                        </a:solidFill>
                        <a:latin typeface="+mj-lt"/>
                        <a:ea typeface="+mn-ea"/>
                        <a:cs typeface="+mn-cs"/>
                      </a:endParaRPr>
                    </a:p>
                  </a:txBody>
                  <a:tcPr marL="90000" marR="90000" marT="144000" marB="144000"/>
                </a:tc>
                <a:tc>
                  <a:txBody>
                    <a:bodyPr/>
                    <a:lstStyle/>
                    <a:p>
                      <a:r>
                        <a:rPr kumimoji="0" lang="de-DE" sz="2000" kern="1200" dirty="0" smtClean="0">
                          <a:solidFill>
                            <a:schemeClr val="dk1"/>
                          </a:solidFill>
                          <a:latin typeface="+mj-lt"/>
                          <a:ea typeface="+mn-ea"/>
                          <a:cs typeface="+mn-cs"/>
                        </a:rPr>
                        <a:t>Handlungen von Lehrern und Schülern, die</a:t>
                      </a:r>
                      <a:r>
                        <a:rPr kumimoji="0" lang="de-DE" sz="2000" kern="1200" baseline="0" dirty="0" smtClean="0">
                          <a:solidFill>
                            <a:schemeClr val="dk1"/>
                          </a:solidFill>
                          <a:latin typeface="+mj-lt"/>
                          <a:ea typeface="+mn-ea"/>
                          <a:cs typeface="+mn-cs"/>
                        </a:rPr>
                        <a:t> das Lernen von Einzelnen gemäß ihrer spezifischen Lernbedingungen unterstützen</a:t>
                      </a:r>
                    </a:p>
                    <a:p>
                      <a:r>
                        <a:rPr kumimoji="0" lang="de-DE" sz="1600" kern="1200" baseline="0" dirty="0" smtClean="0">
                          <a:solidFill>
                            <a:schemeClr val="bg1"/>
                          </a:solidFill>
                          <a:latin typeface="+mj-lt"/>
                          <a:ea typeface="+mn-ea"/>
                          <a:cs typeface="+mn-cs"/>
                        </a:rPr>
                        <a:t>Kunze/</a:t>
                      </a:r>
                      <a:r>
                        <a:rPr kumimoji="0" lang="de-DE" sz="1600" kern="1200" baseline="0" dirty="0" err="1" smtClean="0">
                          <a:solidFill>
                            <a:schemeClr val="bg1"/>
                          </a:solidFill>
                          <a:latin typeface="+mj-lt"/>
                          <a:ea typeface="+mn-ea"/>
                          <a:cs typeface="+mn-cs"/>
                        </a:rPr>
                        <a:t>Solzbacher</a:t>
                      </a:r>
                      <a:r>
                        <a:rPr kumimoji="0" lang="de-DE" sz="1600" kern="1200" baseline="0" dirty="0" smtClean="0">
                          <a:solidFill>
                            <a:schemeClr val="bg1"/>
                          </a:solidFill>
                          <a:latin typeface="+mj-lt"/>
                          <a:ea typeface="+mn-ea"/>
                          <a:cs typeface="+mn-cs"/>
                        </a:rPr>
                        <a:t>, 19</a:t>
                      </a:r>
                    </a:p>
                    <a:p>
                      <a:endParaRPr kumimoji="0" lang="de-DE" sz="1600" kern="1200" baseline="0" dirty="0" smtClean="0">
                        <a:solidFill>
                          <a:schemeClr val="bg1"/>
                        </a:solidFill>
                        <a:latin typeface="+mj-lt"/>
                        <a:ea typeface="+mn-ea"/>
                        <a:cs typeface="+mn-cs"/>
                      </a:endParaRPr>
                    </a:p>
                    <a:p>
                      <a:r>
                        <a:rPr lang="de-DE" sz="2000" dirty="0" smtClean="0">
                          <a:solidFill>
                            <a:schemeClr val="tx1"/>
                          </a:solidFill>
                          <a:latin typeface="+mj-lt"/>
                        </a:rPr>
                        <a:t>individuelle</a:t>
                      </a:r>
                      <a:r>
                        <a:rPr lang="de-DE" sz="2000" baseline="0" dirty="0" smtClean="0">
                          <a:solidFill>
                            <a:schemeClr val="tx1"/>
                          </a:solidFill>
                          <a:latin typeface="+mj-lt"/>
                        </a:rPr>
                        <a:t> Förderung muss nicht ausschließlich in unterrichtlichen Kontexten stattfinden</a:t>
                      </a:r>
                    </a:p>
                    <a:p>
                      <a:pPr marL="0" marR="0" indent="0" algn="l" defTabSz="914400" rtl="0" eaLnBrk="1" fontAlgn="auto" latinLnBrk="0" hangingPunct="1">
                        <a:lnSpc>
                          <a:spcPct val="100000"/>
                        </a:lnSpc>
                        <a:spcBef>
                          <a:spcPts val="0"/>
                        </a:spcBef>
                        <a:spcAft>
                          <a:spcPts val="0"/>
                        </a:spcAft>
                        <a:buClrTx/>
                        <a:buSzTx/>
                        <a:buFontTx/>
                        <a:buNone/>
                        <a:tabLst/>
                        <a:defRPr/>
                      </a:pPr>
                      <a:r>
                        <a:rPr kumimoji="0" lang="de-DE" sz="1600" kern="1200" baseline="0" dirty="0" err="1" smtClean="0">
                          <a:solidFill>
                            <a:schemeClr val="bg1"/>
                          </a:solidFill>
                          <a:latin typeface="+mj-lt"/>
                          <a:ea typeface="+mn-ea"/>
                          <a:cs typeface="+mn-cs"/>
                        </a:rPr>
                        <a:t>Glesemann</a:t>
                      </a:r>
                      <a:r>
                        <a:rPr kumimoji="0" lang="de-DE" sz="1600" kern="1200" baseline="0" dirty="0" smtClean="0">
                          <a:solidFill>
                            <a:schemeClr val="bg1"/>
                          </a:solidFill>
                          <a:latin typeface="+mj-lt"/>
                          <a:ea typeface="+mn-ea"/>
                          <a:cs typeface="+mn-cs"/>
                        </a:rPr>
                        <a:t>/</a:t>
                      </a:r>
                      <a:r>
                        <a:rPr kumimoji="0" lang="de-DE" sz="1600" kern="1200" baseline="0" dirty="0" err="1" smtClean="0">
                          <a:solidFill>
                            <a:schemeClr val="bg1"/>
                          </a:solidFill>
                          <a:latin typeface="+mj-lt"/>
                          <a:ea typeface="+mn-ea"/>
                          <a:cs typeface="+mn-cs"/>
                        </a:rPr>
                        <a:t>Porsch</a:t>
                      </a:r>
                      <a:r>
                        <a:rPr kumimoji="0" lang="de-DE" sz="1600" kern="1200" baseline="0" dirty="0" smtClean="0">
                          <a:solidFill>
                            <a:schemeClr val="bg1"/>
                          </a:solidFill>
                          <a:latin typeface="+mj-lt"/>
                          <a:ea typeface="+mn-ea"/>
                          <a:cs typeface="+mn-cs"/>
                        </a:rPr>
                        <a:t>, 44</a:t>
                      </a:r>
                      <a:endParaRPr kumimoji="0" lang="de-DE" sz="1600" kern="1200" dirty="0" smtClean="0">
                        <a:solidFill>
                          <a:schemeClr val="bg1"/>
                        </a:solidFill>
                        <a:latin typeface="+mj-lt"/>
                        <a:ea typeface="+mn-ea"/>
                        <a:cs typeface="+mn-cs"/>
                      </a:endParaRPr>
                    </a:p>
                  </a:txBody>
                  <a:tcPr marL="90000" marR="90000" marT="144000" marB="144000"/>
                </a:tc>
              </a:tr>
              <a:tr h="1651188">
                <a:tc>
                  <a:txBody>
                    <a:bodyPr/>
                    <a:lstStyle/>
                    <a:p>
                      <a:r>
                        <a:rPr kumimoji="0" lang="de-DE" sz="2000" kern="1200" dirty="0" smtClean="0">
                          <a:solidFill>
                            <a:schemeClr val="dk1"/>
                          </a:solidFill>
                          <a:latin typeface="+mj-lt"/>
                          <a:ea typeface="+mn-ea"/>
                          <a:cs typeface="+mn-cs"/>
                        </a:rPr>
                        <a:t>adaptiver Unterricht</a:t>
                      </a:r>
                      <a:endParaRPr kumimoji="0" lang="de-DE" sz="2000" kern="1200" dirty="0">
                        <a:solidFill>
                          <a:schemeClr val="dk1"/>
                        </a:solidFill>
                        <a:latin typeface="+mj-lt"/>
                        <a:ea typeface="+mn-ea"/>
                        <a:cs typeface="+mn-cs"/>
                      </a:endParaRPr>
                    </a:p>
                  </a:txBody>
                  <a:tcPr marL="90000" marR="90000" marT="144000" marB="144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de-DE" sz="2000" kern="1200" dirty="0" smtClean="0">
                          <a:solidFill>
                            <a:schemeClr val="tx1"/>
                          </a:solidFill>
                          <a:latin typeface="+mj-lt"/>
                          <a:ea typeface="+mn-ea"/>
                          <a:cs typeface="+mn-cs"/>
                        </a:rPr>
                        <a:t>Anpassung des Lernangebots</a:t>
                      </a:r>
                      <a:r>
                        <a:rPr kumimoji="0" lang="de-DE" sz="2000" kern="1200" baseline="0" dirty="0" smtClean="0">
                          <a:solidFill>
                            <a:schemeClr val="tx1"/>
                          </a:solidFill>
                          <a:latin typeface="+mj-lt"/>
                          <a:ea typeface="+mn-ea"/>
                          <a:cs typeface="+mn-cs"/>
                        </a:rPr>
                        <a:t> an die individuellen Voraussetzungen der Lernenden;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de-DE" sz="2000" kern="1200" baseline="0" dirty="0" smtClean="0">
                          <a:solidFill>
                            <a:schemeClr val="tx1"/>
                          </a:solidFill>
                          <a:latin typeface="+mj-lt"/>
                          <a:ea typeface="+mn-ea"/>
                          <a:cs typeface="+mn-cs"/>
                        </a:rPr>
                        <a:t>lehrergesteuertes Vorgehen / „Lehrer als Regisseur“</a:t>
                      </a:r>
                    </a:p>
                    <a:p>
                      <a:pPr marL="0" marR="0" indent="0" algn="l" defTabSz="914400" rtl="0" eaLnBrk="1" fontAlgn="auto" latinLnBrk="0" hangingPunct="1">
                        <a:lnSpc>
                          <a:spcPct val="100000"/>
                        </a:lnSpc>
                        <a:spcBef>
                          <a:spcPts val="0"/>
                        </a:spcBef>
                        <a:spcAft>
                          <a:spcPts val="0"/>
                        </a:spcAft>
                        <a:buClrTx/>
                        <a:buSzTx/>
                        <a:buFontTx/>
                        <a:buNone/>
                        <a:tabLst/>
                        <a:defRPr/>
                      </a:pPr>
                      <a:r>
                        <a:rPr kumimoji="0" lang="de-DE" sz="1600" kern="1200" baseline="0" dirty="0" smtClean="0">
                          <a:solidFill>
                            <a:schemeClr val="accent1"/>
                          </a:solidFill>
                          <a:latin typeface="+mj-lt"/>
                          <a:ea typeface="+mn-ea"/>
                          <a:cs typeface="+mn-cs"/>
                        </a:rPr>
                        <a:t>Bohl, 41 / Wellenreuther (Pädagogik 1/14), 9f.</a:t>
                      </a:r>
                      <a:endParaRPr kumimoji="0" lang="de-DE" sz="1600" kern="1200" dirty="0" smtClean="0">
                        <a:solidFill>
                          <a:schemeClr val="accent1"/>
                        </a:solidFill>
                        <a:latin typeface="+mj-lt"/>
                        <a:ea typeface="+mn-ea"/>
                        <a:cs typeface="+mn-cs"/>
                      </a:endParaRPr>
                    </a:p>
                  </a:txBody>
                  <a:tcPr marL="90000" marR="90000" marT="144000" marB="144000"/>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40ECF528-BE4D-4C88-B8D8-D2E80299C3E5}" type="slidenum">
              <a:rPr lang="de-DE" smtClean="0"/>
              <a:pPr/>
              <a:t>15</a:t>
            </a:fld>
            <a:endParaRPr lang="de-DE"/>
          </a:p>
        </p:txBody>
      </p:sp>
      <p:graphicFrame>
        <p:nvGraphicFramePr>
          <p:cNvPr id="5" name="Inhaltsplatzhalter 4"/>
          <p:cNvGraphicFramePr>
            <a:graphicFrameLocks noGrp="1"/>
          </p:cNvGraphicFramePr>
          <p:nvPr>
            <p:ph sz="quarter" idx="1"/>
          </p:nvPr>
        </p:nvGraphicFramePr>
        <p:xfrm>
          <a:off x="179512" y="260648"/>
          <a:ext cx="8784976" cy="5845920"/>
        </p:xfrm>
        <a:graphic>
          <a:graphicData uri="http://schemas.openxmlformats.org/drawingml/2006/table">
            <a:tbl>
              <a:tblPr firstRow="1" bandRow="1">
                <a:tableStyleId>{5C22544A-7EE6-4342-B048-85BDC9FD1C3A}</a:tableStyleId>
              </a:tblPr>
              <a:tblGrid>
                <a:gridCol w="3672408"/>
                <a:gridCol w="5112568"/>
              </a:tblGrid>
              <a:tr h="592800">
                <a:tc>
                  <a:txBody>
                    <a:bodyPr/>
                    <a:lstStyle/>
                    <a:p>
                      <a:r>
                        <a:rPr lang="de-DE" sz="2000" dirty="0" smtClean="0">
                          <a:latin typeface="+mj-lt"/>
                        </a:rPr>
                        <a:t>Begriff</a:t>
                      </a:r>
                      <a:endParaRPr lang="de-DE" sz="2000" dirty="0">
                        <a:latin typeface="+mj-lt"/>
                      </a:endParaRPr>
                    </a:p>
                  </a:txBody>
                  <a:tcPr marL="90000" marR="90000" marT="144000" marB="144000"/>
                </a:tc>
                <a:tc>
                  <a:txBody>
                    <a:bodyPr/>
                    <a:lstStyle/>
                    <a:p>
                      <a:r>
                        <a:rPr lang="de-DE" sz="2000" dirty="0" smtClean="0">
                          <a:latin typeface="+mj-lt"/>
                        </a:rPr>
                        <a:t>Verwendung</a:t>
                      </a:r>
                      <a:endParaRPr lang="de-DE" sz="2000" dirty="0">
                        <a:latin typeface="+mj-lt"/>
                      </a:endParaRPr>
                    </a:p>
                  </a:txBody>
                  <a:tcPr marL="90000" marR="90000" marT="144000" marB="144000"/>
                </a:tc>
              </a:tr>
              <a:tr h="1135392">
                <a:tc>
                  <a:txBody>
                    <a:bodyPr/>
                    <a:lstStyle/>
                    <a:p>
                      <a:r>
                        <a:rPr kumimoji="0" lang="de-DE" sz="2000" kern="1200" dirty="0" smtClean="0">
                          <a:solidFill>
                            <a:schemeClr val="dk1"/>
                          </a:solidFill>
                          <a:latin typeface="+mj-lt"/>
                          <a:ea typeface="+mn-ea"/>
                          <a:cs typeface="+mn-cs"/>
                        </a:rPr>
                        <a:t>Differenzierung / Binnendifferenzierung</a:t>
                      </a:r>
                      <a:endParaRPr kumimoji="0" lang="de-DE" sz="2000" kern="1200" dirty="0">
                        <a:solidFill>
                          <a:schemeClr val="dk1"/>
                        </a:solidFill>
                        <a:latin typeface="+mj-lt"/>
                        <a:ea typeface="+mn-ea"/>
                        <a:cs typeface="+mn-cs"/>
                      </a:endParaRPr>
                    </a:p>
                  </a:txBody>
                  <a:tcPr marL="90000" marR="90000" marT="144000" marB="144000"/>
                </a:tc>
                <a:tc>
                  <a:txBody>
                    <a:bodyPr/>
                    <a:lstStyle/>
                    <a:p>
                      <a:r>
                        <a:rPr kumimoji="0" lang="de-DE" sz="2000" kern="1200" dirty="0" smtClean="0">
                          <a:solidFill>
                            <a:schemeClr val="dk1"/>
                          </a:solidFill>
                          <a:latin typeface="+mj-lt"/>
                          <a:ea typeface="+mn-ea"/>
                          <a:cs typeface="+mn-cs"/>
                        </a:rPr>
                        <a:t>in der Regel gruppenspezifische</a:t>
                      </a:r>
                      <a:r>
                        <a:rPr kumimoji="0" lang="de-DE" sz="2000" kern="1200" baseline="0" dirty="0" smtClean="0">
                          <a:solidFill>
                            <a:schemeClr val="dk1"/>
                          </a:solidFill>
                          <a:latin typeface="+mj-lt"/>
                          <a:ea typeface="+mn-ea"/>
                          <a:cs typeface="+mn-cs"/>
                        </a:rPr>
                        <a:t> </a:t>
                      </a:r>
                      <a:r>
                        <a:rPr kumimoji="0" lang="de-DE" sz="2000" kern="1200" dirty="0" smtClean="0">
                          <a:solidFill>
                            <a:schemeClr val="dk1"/>
                          </a:solidFill>
                          <a:latin typeface="+mj-lt"/>
                          <a:ea typeface="+mn-ea"/>
                          <a:cs typeface="+mn-cs"/>
                        </a:rPr>
                        <a:t>Passung der Unterrichtsinhalte</a:t>
                      </a:r>
                      <a:endParaRPr kumimoji="0" lang="de-DE" sz="2000" kern="1200" baseline="0" dirty="0" smtClean="0">
                        <a:solidFill>
                          <a:schemeClr val="dk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de-DE" sz="1600" kern="1200" baseline="0" dirty="0" smtClean="0">
                          <a:solidFill>
                            <a:schemeClr val="bg1"/>
                          </a:solidFill>
                          <a:latin typeface="+mj-lt"/>
                          <a:ea typeface="+mn-ea"/>
                          <a:cs typeface="+mn-cs"/>
                        </a:rPr>
                        <a:t>Helmke (Pädagogik 2/13), 34</a:t>
                      </a:r>
                      <a:endParaRPr kumimoji="0" lang="de-DE" sz="1600" kern="1200" dirty="0" smtClean="0">
                        <a:solidFill>
                          <a:schemeClr val="bg1"/>
                        </a:solidFill>
                        <a:latin typeface="+mj-lt"/>
                        <a:ea typeface="+mn-ea"/>
                        <a:cs typeface="+mn-cs"/>
                      </a:endParaRPr>
                    </a:p>
                  </a:txBody>
                  <a:tcPr marL="90000" marR="90000" marT="144000" marB="144000"/>
                </a:tc>
              </a:tr>
              <a:tr h="1651188">
                <a:tc>
                  <a:txBody>
                    <a:bodyPr/>
                    <a:lstStyle/>
                    <a:p>
                      <a:r>
                        <a:rPr kumimoji="0" lang="de-DE" sz="2000" kern="1200" dirty="0" smtClean="0">
                          <a:solidFill>
                            <a:schemeClr val="dk1"/>
                          </a:solidFill>
                          <a:latin typeface="+mj-lt"/>
                          <a:ea typeface="+mn-ea"/>
                          <a:cs typeface="+mn-cs"/>
                        </a:rPr>
                        <a:t>äußere Differenzierung</a:t>
                      </a:r>
                      <a:endParaRPr kumimoji="0" lang="de-DE" sz="2000" kern="1200" dirty="0">
                        <a:solidFill>
                          <a:schemeClr val="dk1"/>
                        </a:solidFill>
                        <a:latin typeface="+mj-lt"/>
                        <a:ea typeface="+mn-ea"/>
                        <a:cs typeface="+mn-cs"/>
                      </a:endParaRPr>
                    </a:p>
                  </a:txBody>
                  <a:tcPr marL="90000" marR="90000" marT="144000" marB="144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de-DE" sz="2000" kern="1200" dirty="0" smtClean="0">
                          <a:solidFill>
                            <a:schemeClr val="tx1"/>
                          </a:solidFill>
                          <a:latin typeface="+mj-lt"/>
                          <a:ea typeface="+mn-ea"/>
                          <a:cs typeface="+mn-cs"/>
                        </a:rPr>
                        <a:t>organisatorische Auflösung</a:t>
                      </a:r>
                      <a:r>
                        <a:rPr kumimoji="0" lang="de-DE" sz="2000" kern="1200" baseline="0" dirty="0" smtClean="0">
                          <a:solidFill>
                            <a:schemeClr val="tx1"/>
                          </a:solidFill>
                          <a:latin typeface="+mj-lt"/>
                          <a:ea typeface="+mn-ea"/>
                          <a:cs typeface="+mn-cs"/>
                        </a:rPr>
                        <a:t> einer größeren heterogenen Gruppe zugunsten kleinerer, homogener Gruppen</a:t>
                      </a:r>
                    </a:p>
                    <a:p>
                      <a:pPr marL="0" marR="0" indent="0" algn="l" defTabSz="914400" rtl="0" eaLnBrk="1" fontAlgn="auto" latinLnBrk="0" hangingPunct="1">
                        <a:lnSpc>
                          <a:spcPct val="100000"/>
                        </a:lnSpc>
                        <a:spcBef>
                          <a:spcPts val="0"/>
                        </a:spcBef>
                        <a:spcAft>
                          <a:spcPts val="0"/>
                        </a:spcAft>
                        <a:buClrTx/>
                        <a:buSzTx/>
                        <a:buFontTx/>
                        <a:buNone/>
                        <a:tabLst/>
                        <a:defRPr/>
                      </a:pPr>
                      <a:r>
                        <a:rPr kumimoji="0" lang="de-DE" sz="1600" kern="1200" baseline="0" dirty="0" err="1" smtClean="0">
                          <a:solidFill>
                            <a:schemeClr val="accent1"/>
                          </a:solidFill>
                          <a:latin typeface="+mj-lt"/>
                          <a:ea typeface="+mn-ea"/>
                          <a:cs typeface="+mn-cs"/>
                        </a:rPr>
                        <a:t>Glesemann</a:t>
                      </a:r>
                      <a:r>
                        <a:rPr kumimoji="0" lang="de-DE" sz="1600" kern="1200" baseline="0" dirty="0" smtClean="0">
                          <a:solidFill>
                            <a:schemeClr val="accent1"/>
                          </a:solidFill>
                          <a:latin typeface="+mj-lt"/>
                          <a:ea typeface="+mn-ea"/>
                          <a:cs typeface="+mn-cs"/>
                        </a:rPr>
                        <a:t> / </a:t>
                      </a:r>
                      <a:r>
                        <a:rPr kumimoji="0" lang="de-DE" sz="1600" kern="1200" baseline="0" dirty="0" err="1" smtClean="0">
                          <a:solidFill>
                            <a:schemeClr val="accent1"/>
                          </a:solidFill>
                          <a:latin typeface="+mj-lt"/>
                          <a:ea typeface="+mn-ea"/>
                          <a:cs typeface="+mn-cs"/>
                        </a:rPr>
                        <a:t>Porsch</a:t>
                      </a:r>
                      <a:r>
                        <a:rPr kumimoji="0" lang="de-DE" sz="1600" kern="1200" baseline="0" dirty="0" smtClean="0">
                          <a:solidFill>
                            <a:schemeClr val="accent1"/>
                          </a:solidFill>
                          <a:latin typeface="+mj-lt"/>
                          <a:ea typeface="+mn-ea"/>
                          <a:cs typeface="+mn-cs"/>
                        </a:rPr>
                        <a:t>, 44</a:t>
                      </a:r>
                    </a:p>
                  </a:txBody>
                  <a:tcPr marL="90000" marR="90000" marT="144000" marB="144000"/>
                </a:tc>
              </a:tr>
              <a:tr h="1651188">
                <a:tc>
                  <a:txBody>
                    <a:bodyPr/>
                    <a:lstStyle/>
                    <a:p>
                      <a:r>
                        <a:rPr kumimoji="0" lang="de-DE" sz="2000" kern="1200" dirty="0" smtClean="0">
                          <a:solidFill>
                            <a:schemeClr val="dk1"/>
                          </a:solidFill>
                          <a:latin typeface="+mj-lt"/>
                          <a:ea typeface="+mn-ea"/>
                          <a:cs typeface="+mn-cs"/>
                        </a:rPr>
                        <a:t>innere Differenzierung / Binnendifferenzierung</a:t>
                      </a:r>
                      <a:endParaRPr kumimoji="0" lang="de-DE" sz="2000" kern="1200" dirty="0">
                        <a:solidFill>
                          <a:schemeClr val="dk1"/>
                        </a:solidFill>
                        <a:latin typeface="+mj-lt"/>
                        <a:ea typeface="+mn-ea"/>
                        <a:cs typeface="+mn-cs"/>
                      </a:endParaRPr>
                    </a:p>
                  </a:txBody>
                  <a:tcPr marL="90000" marR="90000" marT="144000" marB="144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de-DE" sz="2000" kern="1200" baseline="0" dirty="0" smtClean="0">
                          <a:solidFill>
                            <a:schemeClr val="tx1"/>
                          </a:solidFill>
                          <a:latin typeface="+mj-lt"/>
                          <a:ea typeface="+mn-ea"/>
                          <a:cs typeface="+mn-cs"/>
                        </a:rPr>
                        <a:t>didaktisch-methodische Differenzierung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de-DE" sz="2000" kern="1200" baseline="0" dirty="0" err="1" smtClean="0">
                          <a:solidFill>
                            <a:schemeClr val="bg1"/>
                          </a:solidFill>
                          <a:latin typeface="+mj-lt"/>
                          <a:ea typeface="+mn-ea"/>
                          <a:cs typeface="+mn-cs"/>
                        </a:rPr>
                        <a:t>Glesemann</a:t>
                      </a:r>
                      <a:r>
                        <a:rPr kumimoji="0" lang="de-DE" sz="2000" kern="1200" baseline="0" dirty="0" smtClean="0">
                          <a:solidFill>
                            <a:schemeClr val="bg1"/>
                          </a:solidFill>
                          <a:latin typeface="+mj-lt"/>
                          <a:ea typeface="+mn-ea"/>
                          <a:cs typeface="+mn-cs"/>
                        </a:rPr>
                        <a:t> / </a:t>
                      </a:r>
                      <a:r>
                        <a:rPr kumimoji="0" lang="de-DE" sz="2000" kern="1200" baseline="0" dirty="0" err="1" smtClean="0">
                          <a:solidFill>
                            <a:schemeClr val="bg1"/>
                          </a:solidFill>
                          <a:latin typeface="+mj-lt"/>
                          <a:ea typeface="+mn-ea"/>
                          <a:cs typeface="+mn-cs"/>
                        </a:rPr>
                        <a:t>Porsch</a:t>
                      </a:r>
                      <a:r>
                        <a:rPr kumimoji="0" lang="de-DE" sz="2000" kern="1200" baseline="0" dirty="0" smtClean="0">
                          <a:solidFill>
                            <a:schemeClr val="bg1"/>
                          </a:solidFill>
                          <a:latin typeface="+mj-lt"/>
                          <a:ea typeface="+mn-ea"/>
                          <a:cs typeface="+mn-cs"/>
                        </a:rPr>
                        <a:t>, 44</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de-DE" sz="2000" kern="1200" baseline="0" dirty="0" smtClean="0">
                        <a:solidFill>
                          <a:schemeClr val="bg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de-DE" sz="2000" kern="1200" baseline="0" dirty="0" smtClean="0">
                          <a:solidFill>
                            <a:schemeClr val="tx1"/>
                          </a:solidFill>
                          <a:latin typeface="+mj-lt"/>
                          <a:ea typeface="+mn-ea"/>
                          <a:cs typeface="+mn-cs"/>
                        </a:rPr>
                        <a:t>gruppenadaptiver Unterricht innerhalb einer heterogenen Lerngruppe</a:t>
                      </a:r>
                    </a:p>
                    <a:p>
                      <a:r>
                        <a:rPr kumimoji="0" lang="de-DE" sz="1600" kern="1200" baseline="0" dirty="0" smtClean="0">
                          <a:solidFill>
                            <a:schemeClr val="bg1"/>
                          </a:solidFill>
                          <a:latin typeface="+mn-lt"/>
                          <a:ea typeface="+mn-ea"/>
                          <a:cs typeface="+mn-cs"/>
                        </a:rPr>
                        <a:t>Wischer (Friedrich Jahresheft 2014), 7</a:t>
                      </a:r>
                    </a:p>
                  </a:txBody>
                  <a:tcPr marL="90000" marR="90000" marT="144000" marB="144000"/>
                </a:tc>
              </a:tr>
            </a:tbl>
          </a:graphicData>
        </a:graphic>
      </p:graphicFrame>
      <p:sp>
        <p:nvSpPr>
          <p:cNvPr id="4" name="Textfeld 3"/>
          <p:cNvSpPr txBox="1"/>
          <p:nvPr/>
        </p:nvSpPr>
        <p:spPr>
          <a:xfrm>
            <a:off x="179512" y="4941168"/>
            <a:ext cx="3672408" cy="1015663"/>
          </a:xfrm>
          <a:prstGeom prst="rect">
            <a:avLst/>
          </a:prstGeom>
          <a:solidFill>
            <a:schemeClr val="bg1"/>
          </a:solidFill>
        </p:spPr>
        <p:txBody>
          <a:bodyPr wrap="square" rtlCol="0">
            <a:spAutoFit/>
          </a:bodyPr>
          <a:lstStyle/>
          <a:p>
            <a:r>
              <a:rPr lang="de-DE" sz="2000" b="1" dirty="0" smtClean="0">
                <a:solidFill>
                  <a:srgbClr val="FF0000"/>
                </a:solidFill>
                <a:latin typeface="+mj-lt"/>
              </a:rPr>
              <a:t>Differenzierung:</a:t>
            </a:r>
          </a:p>
          <a:p>
            <a:r>
              <a:rPr lang="de-DE" sz="2000" dirty="0" smtClean="0">
                <a:solidFill>
                  <a:srgbClr val="FF0000"/>
                </a:solidFill>
                <a:latin typeface="+mj-lt"/>
              </a:rPr>
              <a:t>gruppenspezifische Passung des Lernangebots</a:t>
            </a:r>
            <a:endParaRPr lang="de-DE" sz="2000" dirty="0">
              <a:solidFill>
                <a:srgbClr val="FF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40ECF528-BE4D-4C88-B8D8-D2E80299C3E5}" type="slidenum">
              <a:rPr lang="de-DE" smtClean="0"/>
              <a:pPr/>
              <a:t>16</a:t>
            </a:fld>
            <a:endParaRPr lang="de-DE"/>
          </a:p>
        </p:txBody>
      </p:sp>
      <p:graphicFrame>
        <p:nvGraphicFramePr>
          <p:cNvPr id="5" name="Inhaltsplatzhalter 4"/>
          <p:cNvGraphicFramePr>
            <a:graphicFrameLocks noGrp="1"/>
          </p:cNvGraphicFramePr>
          <p:nvPr>
            <p:ph sz="quarter" idx="1"/>
          </p:nvPr>
        </p:nvGraphicFramePr>
        <p:xfrm>
          <a:off x="179512" y="260648"/>
          <a:ext cx="8784976" cy="6425344"/>
        </p:xfrm>
        <a:graphic>
          <a:graphicData uri="http://schemas.openxmlformats.org/drawingml/2006/table">
            <a:tbl>
              <a:tblPr firstRow="1" bandRow="1">
                <a:tableStyleId>{5C22544A-7EE6-4342-B048-85BDC9FD1C3A}</a:tableStyleId>
              </a:tblPr>
              <a:tblGrid>
                <a:gridCol w="3672408"/>
                <a:gridCol w="5112568"/>
              </a:tblGrid>
              <a:tr h="576064">
                <a:tc>
                  <a:txBody>
                    <a:bodyPr/>
                    <a:lstStyle/>
                    <a:p>
                      <a:r>
                        <a:rPr lang="de-DE" sz="2000" dirty="0" smtClean="0">
                          <a:latin typeface="+mj-lt"/>
                        </a:rPr>
                        <a:t>Begriff</a:t>
                      </a:r>
                      <a:endParaRPr lang="de-DE" sz="2000" dirty="0">
                        <a:latin typeface="+mj-lt"/>
                      </a:endParaRPr>
                    </a:p>
                  </a:txBody>
                  <a:tcPr marL="90000" marR="90000" marT="90000" marB="90000"/>
                </a:tc>
                <a:tc>
                  <a:txBody>
                    <a:bodyPr/>
                    <a:lstStyle/>
                    <a:p>
                      <a:r>
                        <a:rPr lang="de-DE" sz="2000" dirty="0" smtClean="0">
                          <a:latin typeface="+mj-lt"/>
                        </a:rPr>
                        <a:t>Verwendung</a:t>
                      </a:r>
                      <a:endParaRPr lang="de-DE" sz="2000" dirty="0">
                        <a:latin typeface="+mj-lt"/>
                      </a:endParaRPr>
                    </a:p>
                  </a:txBody>
                  <a:tcPr marL="90000" marR="90000" marT="90000" marB="90000"/>
                </a:tc>
              </a:tr>
              <a:tr h="1455816">
                <a:tc>
                  <a:txBody>
                    <a:bodyPr/>
                    <a:lstStyle/>
                    <a:p>
                      <a:r>
                        <a:rPr lang="de-DE" sz="2000" dirty="0" smtClean="0">
                          <a:latin typeface="+mj-lt"/>
                        </a:rPr>
                        <a:t>Passung</a:t>
                      </a:r>
                      <a:endParaRPr lang="de-DE" sz="2000" dirty="0">
                        <a:latin typeface="+mj-lt"/>
                      </a:endParaRPr>
                    </a:p>
                  </a:txBody>
                  <a:tcPr marL="90000" marR="90000" marT="90000" marB="90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de-DE" sz="2000" kern="1200" baseline="0" dirty="0" smtClean="0">
                          <a:solidFill>
                            <a:schemeClr val="tx1"/>
                          </a:solidFill>
                          <a:latin typeface="+mj-lt"/>
                          <a:ea typeface="+mn-ea"/>
                          <a:cs typeface="+mn-cs"/>
                        </a:rPr>
                        <a:t>zentrale Grundlage für Differenzierung und Individualisierung;</a:t>
                      </a:r>
                    </a:p>
                    <a:p>
                      <a:pPr marL="0" marR="0" indent="0" algn="l" defTabSz="914400" rtl="0" eaLnBrk="1" fontAlgn="auto" latinLnBrk="0" hangingPunct="1">
                        <a:lnSpc>
                          <a:spcPct val="100000"/>
                        </a:lnSpc>
                        <a:spcBef>
                          <a:spcPts val="0"/>
                        </a:spcBef>
                        <a:spcAft>
                          <a:spcPts val="0"/>
                        </a:spcAft>
                        <a:buClrTx/>
                        <a:buSzTx/>
                        <a:buFontTx/>
                        <a:buNone/>
                        <a:tabLst/>
                        <a:defRPr/>
                      </a:pPr>
                      <a:r>
                        <a:rPr kumimoji="0" lang="de-DE" sz="2000" kern="1200" baseline="0" dirty="0" smtClean="0">
                          <a:solidFill>
                            <a:schemeClr val="tx1"/>
                          </a:solidFill>
                          <a:latin typeface="+mj-lt"/>
                          <a:ea typeface="+mn-ea"/>
                          <a:cs typeface="+mn-cs"/>
                        </a:rPr>
                        <a:t>„Aus bildungspolitischer Sicht stellt das Gebot der Passung – nichts anderes meint der Umgang mit Heterogenität – die zentrale Herausforderung dieses Jahrzehnts dar.“</a:t>
                      </a:r>
                    </a:p>
                    <a:p>
                      <a:pPr marL="0" marR="0" indent="0" algn="l" defTabSz="914400" rtl="0" eaLnBrk="1" fontAlgn="auto" latinLnBrk="0" hangingPunct="1">
                        <a:lnSpc>
                          <a:spcPct val="100000"/>
                        </a:lnSpc>
                        <a:spcBef>
                          <a:spcPts val="0"/>
                        </a:spcBef>
                        <a:spcAft>
                          <a:spcPts val="0"/>
                        </a:spcAft>
                        <a:buClrTx/>
                        <a:buSzTx/>
                        <a:buFontTx/>
                        <a:buNone/>
                        <a:tabLst/>
                        <a:defRPr/>
                      </a:pPr>
                      <a:r>
                        <a:rPr kumimoji="0" lang="de-DE" sz="1600" kern="1200" baseline="0" dirty="0" smtClean="0">
                          <a:solidFill>
                            <a:schemeClr val="bg1"/>
                          </a:solidFill>
                          <a:latin typeface="+mj-lt"/>
                          <a:ea typeface="+mn-ea"/>
                          <a:cs typeface="+mn-cs"/>
                        </a:rPr>
                        <a:t>Helmke (Pädagogik 2/2006), 45, (</a:t>
                      </a:r>
                      <a:r>
                        <a:rPr kumimoji="0" lang="de-DE" sz="1600" kern="1200" baseline="0" dirty="0" err="1" smtClean="0">
                          <a:solidFill>
                            <a:schemeClr val="bg1"/>
                          </a:solidFill>
                          <a:latin typeface="+mj-lt"/>
                          <a:ea typeface="+mn-ea"/>
                          <a:cs typeface="+mn-cs"/>
                        </a:rPr>
                        <a:t>Pädagigk</a:t>
                      </a:r>
                      <a:r>
                        <a:rPr kumimoji="0" lang="de-DE" sz="1600" kern="1200" baseline="0" dirty="0" smtClean="0">
                          <a:solidFill>
                            <a:schemeClr val="bg1"/>
                          </a:solidFill>
                          <a:latin typeface="+mj-lt"/>
                          <a:ea typeface="+mn-ea"/>
                          <a:cs typeface="+mn-cs"/>
                        </a:rPr>
                        <a:t> 2/13), 34</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de-DE" sz="1600" kern="1200" baseline="0" dirty="0" smtClean="0">
                        <a:solidFill>
                          <a:schemeClr val="bg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de-DE" sz="2000" kern="1200" dirty="0" smtClean="0">
                          <a:solidFill>
                            <a:schemeClr val="tx1"/>
                          </a:solidFill>
                          <a:latin typeface="+mj-lt"/>
                          <a:ea typeface="+mn-ea"/>
                          <a:cs typeface="+mn-cs"/>
                        </a:rPr>
                        <a:t>Auswählen und Bereitstellen </a:t>
                      </a:r>
                      <a:r>
                        <a:rPr kumimoji="0" lang="de-DE" sz="2000" kern="1200" dirty="0" err="1" smtClean="0">
                          <a:solidFill>
                            <a:schemeClr val="tx1"/>
                          </a:solidFill>
                          <a:latin typeface="+mj-lt"/>
                          <a:ea typeface="+mn-ea"/>
                          <a:cs typeface="+mn-cs"/>
                        </a:rPr>
                        <a:t>indivi-duell</a:t>
                      </a:r>
                      <a:r>
                        <a:rPr kumimoji="0" lang="de-DE" sz="2000" kern="1200" baseline="0" dirty="0" smtClean="0">
                          <a:solidFill>
                            <a:schemeClr val="tx1"/>
                          </a:solidFill>
                          <a:latin typeface="+mj-lt"/>
                          <a:ea typeface="+mn-ea"/>
                          <a:cs typeface="+mn-cs"/>
                        </a:rPr>
                        <a:t> passender Lernangebote; Voraussetzung ist die systematische Erfassung der individuellen </a:t>
                      </a:r>
                      <a:r>
                        <a:rPr kumimoji="0" lang="de-DE" sz="2000" kern="1200" baseline="0" dirty="0" err="1" smtClean="0">
                          <a:solidFill>
                            <a:schemeClr val="tx1"/>
                          </a:solidFill>
                          <a:latin typeface="+mj-lt"/>
                          <a:ea typeface="+mn-ea"/>
                          <a:cs typeface="+mn-cs"/>
                        </a:rPr>
                        <a:t>Entwick-lung</a:t>
                      </a:r>
                      <a:r>
                        <a:rPr kumimoji="0" lang="de-DE" sz="2000" kern="1200" baseline="0" dirty="0" smtClean="0">
                          <a:solidFill>
                            <a:schemeClr val="tx1"/>
                          </a:solidFill>
                          <a:latin typeface="+mj-lt"/>
                          <a:ea typeface="+mn-ea"/>
                          <a:cs typeface="+mn-cs"/>
                        </a:rPr>
                        <a:t> durch geeignete diagnostische Verfahren</a:t>
                      </a:r>
                    </a:p>
                    <a:p>
                      <a:pPr marL="0" marR="0" indent="0" algn="l" defTabSz="914400" rtl="0" eaLnBrk="1" fontAlgn="auto" latinLnBrk="0" hangingPunct="1">
                        <a:lnSpc>
                          <a:spcPct val="100000"/>
                        </a:lnSpc>
                        <a:spcBef>
                          <a:spcPts val="0"/>
                        </a:spcBef>
                        <a:spcAft>
                          <a:spcPts val="0"/>
                        </a:spcAft>
                        <a:buClrTx/>
                        <a:buSzTx/>
                        <a:buFontTx/>
                        <a:buNone/>
                        <a:tabLst/>
                        <a:defRPr/>
                      </a:pPr>
                      <a:r>
                        <a:rPr kumimoji="0" lang="de-DE" sz="1600" kern="1200" baseline="0" dirty="0" smtClean="0">
                          <a:solidFill>
                            <a:schemeClr val="bg1"/>
                          </a:solidFill>
                          <a:latin typeface="+mj-lt"/>
                          <a:ea typeface="+mn-ea"/>
                          <a:cs typeface="+mn-cs"/>
                        </a:rPr>
                        <a:t>Bohl, 41</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de-DE" sz="1200" kern="1200" baseline="0" dirty="0" smtClean="0">
                        <a:solidFill>
                          <a:schemeClr val="bg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de-DE" sz="1600" kern="1200" dirty="0" smtClean="0">
                        <a:solidFill>
                          <a:schemeClr val="bg1"/>
                        </a:solidFill>
                        <a:latin typeface="+mj-lt"/>
                        <a:ea typeface="+mn-ea"/>
                        <a:cs typeface="+mn-cs"/>
                      </a:endParaRPr>
                    </a:p>
                  </a:txBody>
                  <a:tcPr marL="90000" marR="90000" marT="90000" marB="90000"/>
                </a:tc>
              </a:tr>
            </a:tbl>
          </a:graphicData>
        </a:graphic>
      </p:graphicFrame>
      <p:sp>
        <p:nvSpPr>
          <p:cNvPr id="4" name="Textfeld 3"/>
          <p:cNvSpPr txBox="1"/>
          <p:nvPr/>
        </p:nvSpPr>
        <p:spPr>
          <a:xfrm>
            <a:off x="179512" y="2852936"/>
            <a:ext cx="3672408" cy="2092881"/>
          </a:xfrm>
          <a:prstGeom prst="rect">
            <a:avLst/>
          </a:prstGeom>
          <a:solidFill>
            <a:schemeClr val="bg1"/>
          </a:solidFill>
        </p:spPr>
        <p:txBody>
          <a:bodyPr wrap="square" rtlCol="0">
            <a:spAutoFit/>
          </a:bodyPr>
          <a:lstStyle/>
          <a:p>
            <a:pPr>
              <a:spcAft>
                <a:spcPts val="600"/>
              </a:spcAft>
            </a:pPr>
            <a:r>
              <a:rPr lang="de-DE" sz="2000" b="1" dirty="0" smtClean="0">
                <a:solidFill>
                  <a:srgbClr val="FF0000"/>
                </a:solidFill>
                <a:latin typeface="+mj-lt"/>
              </a:rPr>
              <a:t>Individualisierung:</a:t>
            </a:r>
          </a:p>
          <a:p>
            <a:pPr marL="88900" indent="-88900">
              <a:spcAft>
                <a:spcPts val="600"/>
              </a:spcAft>
              <a:buFont typeface="Arial" pitchFamily="34" charset="0"/>
              <a:buChar char="•"/>
            </a:pPr>
            <a:r>
              <a:rPr lang="de-DE" sz="2000" dirty="0" smtClean="0">
                <a:solidFill>
                  <a:srgbClr val="FF0000"/>
                </a:solidFill>
              </a:rPr>
              <a:t>Passung Lernangebot-individueller Lerner auf der Basis diagnostizierter Lernstände</a:t>
            </a:r>
          </a:p>
          <a:p>
            <a:pPr marL="88900" indent="-88900">
              <a:spcAft>
                <a:spcPts val="600"/>
              </a:spcAft>
              <a:buFont typeface="Arial" pitchFamily="34" charset="0"/>
              <a:buChar char="•"/>
            </a:pPr>
            <a:r>
              <a:rPr lang="de-DE" sz="2000" dirty="0" smtClean="0">
                <a:solidFill>
                  <a:srgbClr val="FF0000"/>
                </a:solidFill>
              </a:rPr>
              <a:t>systematisches Vorgehen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Selbständigkeit</a:t>
            </a:r>
            <a:endParaRPr lang="de-DE" dirty="0"/>
          </a:p>
        </p:txBody>
      </p:sp>
      <p:sp>
        <p:nvSpPr>
          <p:cNvPr id="3" name="Foliennummernplatzhalter 2"/>
          <p:cNvSpPr>
            <a:spLocks noGrp="1"/>
          </p:cNvSpPr>
          <p:nvPr>
            <p:ph type="sldNum" sz="quarter" idx="12"/>
          </p:nvPr>
        </p:nvSpPr>
        <p:spPr/>
        <p:txBody>
          <a:bodyPr/>
          <a:lstStyle/>
          <a:p>
            <a:fld id="{40ECF528-BE4D-4C88-B8D8-D2E80299C3E5}" type="slidenum">
              <a:rPr lang="de-DE" smtClean="0"/>
              <a:pPr/>
              <a:t>17</a:t>
            </a:fld>
            <a:endParaRPr lang="de-DE"/>
          </a:p>
        </p:txBody>
      </p:sp>
      <p:sp>
        <p:nvSpPr>
          <p:cNvPr id="4" name="Inhaltsplatzhalter 3"/>
          <p:cNvSpPr>
            <a:spLocks noGrp="1"/>
          </p:cNvSpPr>
          <p:nvPr>
            <p:ph sz="quarter" idx="1"/>
          </p:nvPr>
        </p:nvSpPr>
        <p:spPr>
          <a:xfrm>
            <a:off x="457200" y="1268760"/>
            <a:ext cx="8219256" cy="4888200"/>
          </a:xfrm>
        </p:spPr>
        <p:txBody>
          <a:bodyPr>
            <a:normAutofit/>
          </a:bodyPr>
          <a:lstStyle/>
          <a:p>
            <a:pPr marL="0" indent="0">
              <a:lnSpc>
                <a:spcPts val="2880"/>
              </a:lnSpc>
              <a:buNone/>
            </a:pPr>
            <a:r>
              <a:rPr lang="de-DE" sz="2400" dirty="0" smtClean="0"/>
              <a:t>Für uns heißt Individualisierung also </a:t>
            </a:r>
            <a:r>
              <a:rPr lang="de-DE" sz="2400" i="1" dirty="0" smtClean="0"/>
              <a:t>nicht</a:t>
            </a:r>
            <a:r>
              <a:rPr lang="de-DE" sz="2400" dirty="0" smtClean="0"/>
              <a:t>, dass </a:t>
            </a:r>
            <a:r>
              <a:rPr lang="de-DE" sz="2400" dirty="0" err="1" smtClean="0"/>
              <a:t>SuS</a:t>
            </a:r>
            <a:r>
              <a:rPr lang="de-DE" sz="2400" dirty="0" smtClean="0"/>
              <a:t> Aufgaben bearbeiten, die nach Methoden und Schwierigkeitsgrad aufbereitet sind und denen sie entsprechend ihrem Lernstand zugewiesen werden, sondern: Sie sind frei, sich eine Sache auf ihre eigene Weise zu erschließen, (dem dienen die vielfältigen Angebote), erproben dabei unterschiedliche Methoden (=Wege im Wortsinn) und erfahren am eigenen Lernen und dem der anderen, was diese zum Verständnis der Sache leisten und wie sie einander ergänzen können.</a:t>
            </a:r>
          </a:p>
          <a:p>
            <a:pPr marL="0" indent="0">
              <a:buNone/>
            </a:pPr>
            <a:r>
              <a:rPr lang="de-DE" sz="1600" dirty="0" smtClean="0">
                <a:solidFill>
                  <a:schemeClr val="accent1"/>
                </a:solidFill>
              </a:rPr>
              <a:t>von der Groeben / Kaiser, 20</a:t>
            </a:r>
            <a:endParaRPr lang="de-DE" sz="1600" dirty="0">
              <a:solidFill>
                <a:schemeClr val="accent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Selbständigkeit</a:t>
            </a:r>
            <a:endParaRPr lang="de-DE" dirty="0"/>
          </a:p>
        </p:txBody>
      </p:sp>
      <p:sp>
        <p:nvSpPr>
          <p:cNvPr id="3" name="Foliennummernplatzhalter 2"/>
          <p:cNvSpPr>
            <a:spLocks noGrp="1"/>
          </p:cNvSpPr>
          <p:nvPr>
            <p:ph type="sldNum" sz="quarter" idx="12"/>
          </p:nvPr>
        </p:nvSpPr>
        <p:spPr/>
        <p:txBody>
          <a:bodyPr/>
          <a:lstStyle/>
          <a:p>
            <a:fld id="{40ECF528-BE4D-4C88-B8D8-D2E80299C3E5}" type="slidenum">
              <a:rPr lang="de-DE" smtClean="0"/>
              <a:pPr/>
              <a:t>18</a:t>
            </a:fld>
            <a:endParaRPr lang="de-DE"/>
          </a:p>
        </p:txBody>
      </p:sp>
      <p:sp>
        <p:nvSpPr>
          <p:cNvPr id="4" name="Inhaltsplatzhalter 3"/>
          <p:cNvSpPr>
            <a:spLocks noGrp="1"/>
          </p:cNvSpPr>
          <p:nvPr>
            <p:ph sz="quarter" idx="1"/>
          </p:nvPr>
        </p:nvSpPr>
        <p:spPr>
          <a:xfrm>
            <a:off x="457200" y="1268760"/>
            <a:ext cx="8219256" cy="5184576"/>
          </a:xfrm>
        </p:spPr>
        <p:txBody>
          <a:bodyPr>
            <a:normAutofit fontScale="85000" lnSpcReduction="10000"/>
          </a:bodyPr>
          <a:lstStyle/>
          <a:p>
            <a:pPr marL="0" indent="0">
              <a:lnSpc>
                <a:spcPts val="2640"/>
              </a:lnSpc>
              <a:buNone/>
            </a:pPr>
            <a:r>
              <a:rPr lang="de-DE" sz="2400" dirty="0" smtClean="0"/>
              <a:t>Individualisierung ist hingegen etwas vollkommen anderes. Individualisierung beinhaltet nicht nur die möglichst stimmige Passung zwischen Lernstoff und Kind, sondern vor allem auch die Wertschätzung seiner Individualität, seiner Person. Der Lerninhalt muss für das Kind eine Bedeutung haben. Das Kind hat im Unterricht Raum als Person. Es befindet sich in einem beeinflussbaren sozialen Raum mit anderen Kindern, kann seinem Bedürfnis zur Klärung seiner eigenen Lebenswelt nachkommen und erlebt sein Tun als selbstbestimmten Prozess. Methodisch gesehen geht es also nicht um eine möglichst feinabgestimmte Vorgabe von Unterrichtsinhalten für jedes Kind als „Differenzierung von oben“ durch den Lehrer, sondern es geht um die Demokratisierung von Lernwegen, um „Individualisierung von unten“ durch das einzelne Kind.</a:t>
            </a:r>
          </a:p>
          <a:p>
            <a:pPr marL="0" indent="0">
              <a:buNone/>
            </a:pPr>
            <a:r>
              <a:rPr lang="de-DE" sz="1600" dirty="0" smtClean="0">
                <a:solidFill>
                  <a:schemeClr val="accent1"/>
                </a:solidFill>
              </a:rPr>
              <a:t>Peschel, 5</a:t>
            </a:r>
            <a:endParaRPr lang="de-DE" sz="1600" dirty="0">
              <a:solidFill>
                <a:schemeClr val="accent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Selbständigkeit</a:t>
            </a:r>
            <a:endParaRPr lang="de-DE" dirty="0"/>
          </a:p>
        </p:txBody>
      </p:sp>
      <p:sp>
        <p:nvSpPr>
          <p:cNvPr id="3" name="Foliennummernplatzhalter 2"/>
          <p:cNvSpPr>
            <a:spLocks noGrp="1"/>
          </p:cNvSpPr>
          <p:nvPr>
            <p:ph type="sldNum" sz="quarter" idx="12"/>
          </p:nvPr>
        </p:nvSpPr>
        <p:spPr/>
        <p:txBody>
          <a:bodyPr/>
          <a:lstStyle/>
          <a:p>
            <a:fld id="{40ECF528-BE4D-4C88-B8D8-D2E80299C3E5}" type="slidenum">
              <a:rPr lang="de-DE" smtClean="0"/>
              <a:pPr/>
              <a:t>19</a:t>
            </a:fld>
            <a:endParaRPr lang="de-DE"/>
          </a:p>
        </p:txBody>
      </p:sp>
      <p:sp>
        <p:nvSpPr>
          <p:cNvPr id="4" name="Inhaltsplatzhalter 3"/>
          <p:cNvSpPr>
            <a:spLocks noGrp="1"/>
          </p:cNvSpPr>
          <p:nvPr>
            <p:ph sz="quarter" idx="1"/>
          </p:nvPr>
        </p:nvSpPr>
        <p:spPr>
          <a:xfrm>
            <a:off x="457200" y="1268760"/>
            <a:ext cx="8219256" cy="5184576"/>
          </a:xfrm>
        </p:spPr>
        <p:txBody>
          <a:bodyPr>
            <a:normAutofit/>
          </a:bodyPr>
          <a:lstStyle/>
          <a:p>
            <a:pPr marL="0" indent="0">
              <a:lnSpc>
                <a:spcPts val="2880"/>
              </a:lnSpc>
              <a:buNone/>
            </a:pPr>
            <a:r>
              <a:rPr lang="de-DE" sz="2400" dirty="0" smtClean="0"/>
              <a:t>Basierend auf der kognitionspsychologischen Erkenntnis, dass Lernen ein individueller Konstruktionsprozess ist, der nicht erzwungen werden kann, entwickelt die konstruktivistische Didaktik Möglichkeiten und Methoden eines veränderten Lernbegriffs und Unterrichts.</a:t>
            </a:r>
          </a:p>
          <a:p>
            <a:pPr marL="0" indent="0">
              <a:buNone/>
            </a:pPr>
            <a:r>
              <a:rPr lang="de-DE" sz="1600" dirty="0" smtClean="0">
                <a:solidFill>
                  <a:schemeClr val="accent1"/>
                </a:solidFill>
              </a:rPr>
              <a:t>von der Groeben, 67f.</a:t>
            </a:r>
            <a:endParaRPr lang="de-DE" sz="1600" dirty="0">
              <a:solidFill>
                <a:schemeClr val="accent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40ECF528-BE4D-4C88-B8D8-D2E80299C3E5}" type="slidenum">
              <a:rPr lang="de-DE" smtClean="0"/>
              <a:pPr/>
              <a:t>2</a:t>
            </a:fld>
            <a:endParaRPr lang="de-DE"/>
          </a:p>
        </p:txBody>
      </p:sp>
      <p:sp>
        <p:nvSpPr>
          <p:cNvPr id="2" name="Titel 1"/>
          <p:cNvSpPr>
            <a:spLocks noGrp="1"/>
          </p:cNvSpPr>
          <p:nvPr>
            <p:ph type="title" idx="4294967295"/>
          </p:nvPr>
        </p:nvSpPr>
        <p:spPr>
          <a:xfrm>
            <a:off x="251520" y="2708920"/>
            <a:ext cx="8642350" cy="1008063"/>
          </a:xfrm>
          <a:solidFill>
            <a:schemeClr val="bg2"/>
          </a:solidFill>
        </p:spPr>
        <p:txBody>
          <a:bodyPr anchor="ctr">
            <a:normAutofit fontScale="90000"/>
          </a:bodyPr>
          <a:lstStyle/>
          <a:p>
            <a:pPr algn="ctr"/>
            <a:r>
              <a:rPr lang="de-DE" b="1" dirty="0" smtClean="0">
                <a:solidFill>
                  <a:schemeClr val="accent1"/>
                </a:solidFill>
              </a:rPr>
              <a:t>Individualisierung im Geschichtsunterricht</a:t>
            </a:r>
            <a:endParaRPr lang="de-DE" b="1" dirty="0">
              <a:solidFill>
                <a:schemeClr val="accent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52400"/>
            <a:ext cx="8579296" cy="990600"/>
          </a:xfrm>
        </p:spPr>
        <p:txBody>
          <a:bodyPr>
            <a:normAutofit fontScale="90000"/>
          </a:bodyPr>
          <a:lstStyle/>
          <a:p>
            <a:r>
              <a:rPr lang="de-DE" dirty="0" smtClean="0"/>
              <a:t>Selbständigkeit                 Unselbständigkeit?</a:t>
            </a:r>
            <a:endParaRPr lang="de-DE" dirty="0"/>
          </a:p>
        </p:txBody>
      </p:sp>
      <p:sp>
        <p:nvSpPr>
          <p:cNvPr id="3" name="Foliennummernplatzhalter 2"/>
          <p:cNvSpPr>
            <a:spLocks noGrp="1"/>
          </p:cNvSpPr>
          <p:nvPr>
            <p:ph type="sldNum" sz="quarter" idx="12"/>
          </p:nvPr>
        </p:nvSpPr>
        <p:spPr/>
        <p:txBody>
          <a:bodyPr/>
          <a:lstStyle/>
          <a:p>
            <a:fld id="{40ECF528-BE4D-4C88-B8D8-D2E80299C3E5}" type="slidenum">
              <a:rPr lang="de-DE" smtClean="0"/>
              <a:pPr/>
              <a:t>20</a:t>
            </a:fld>
            <a:endParaRPr lang="de-DE"/>
          </a:p>
        </p:txBody>
      </p:sp>
      <p:sp>
        <p:nvSpPr>
          <p:cNvPr id="4" name="Inhaltsplatzhalter 3"/>
          <p:cNvSpPr>
            <a:spLocks noGrp="1"/>
          </p:cNvSpPr>
          <p:nvPr>
            <p:ph sz="quarter" idx="1"/>
          </p:nvPr>
        </p:nvSpPr>
        <p:spPr>
          <a:xfrm>
            <a:off x="395536" y="1268760"/>
            <a:ext cx="3456384" cy="4888200"/>
          </a:xfrm>
          <a:ln w="28575">
            <a:solidFill>
              <a:schemeClr val="accent2"/>
            </a:solidFill>
          </a:ln>
        </p:spPr>
        <p:txBody>
          <a:bodyPr>
            <a:noAutofit/>
          </a:bodyPr>
          <a:lstStyle/>
          <a:p>
            <a:r>
              <a:rPr lang="de-DE" sz="2200" dirty="0" smtClean="0"/>
              <a:t>Selbstorganisation</a:t>
            </a:r>
          </a:p>
          <a:p>
            <a:endParaRPr lang="de-DE" sz="2200" dirty="0" smtClean="0"/>
          </a:p>
          <a:p>
            <a:r>
              <a:rPr lang="de-DE" sz="2200" dirty="0" smtClean="0"/>
              <a:t>Selbstverantwortung</a:t>
            </a:r>
          </a:p>
          <a:p>
            <a:endParaRPr lang="de-DE" sz="2200" dirty="0" smtClean="0"/>
          </a:p>
          <a:p>
            <a:r>
              <a:rPr lang="de-DE" sz="2200" dirty="0" smtClean="0"/>
              <a:t>Selbstbestimmung</a:t>
            </a:r>
          </a:p>
          <a:p>
            <a:endParaRPr lang="de-DE" sz="2200" dirty="0" smtClean="0"/>
          </a:p>
          <a:p>
            <a:endParaRPr lang="de-DE" sz="2200" dirty="0" smtClean="0"/>
          </a:p>
          <a:p>
            <a:r>
              <a:rPr lang="de-DE" sz="2200" dirty="0" smtClean="0"/>
              <a:t>Lernen als individuelle Konstruktion</a:t>
            </a:r>
            <a:endParaRPr lang="de-DE" sz="2200" dirty="0"/>
          </a:p>
        </p:txBody>
      </p:sp>
      <p:sp>
        <p:nvSpPr>
          <p:cNvPr id="5" name="Pfeil nach links und rechts 4"/>
          <p:cNvSpPr/>
          <p:nvPr/>
        </p:nvSpPr>
        <p:spPr>
          <a:xfrm>
            <a:off x="4283968" y="4293096"/>
            <a:ext cx="640088" cy="484632"/>
          </a:xfrm>
          <a:prstGeom prst="leftRightArrow">
            <a:avLst/>
          </a:pr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Inhaltsplatzhalter 3"/>
          <p:cNvSpPr txBox="1">
            <a:spLocks/>
          </p:cNvSpPr>
          <p:nvPr/>
        </p:nvSpPr>
        <p:spPr>
          <a:xfrm>
            <a:off x="5364088" y="1268760"/>
            <a:ext cx="3456384" cy="4896544"/>
          </a:xfrm>
          <a:prstGeom prst="rect">
            <a:avLst/>
          </a:prstGeom>
          <a:ln w="28575">
            <a:solidFill>
              <a:schemeClr val="accent2"/>
            </a:solidFill>
          </a:ln>
        </p:spPr>
        <p:txBody>
          <a:bodyPr vert="horz">
            <a:noAutofit/>
          </a:bodyPr>
          <a:lstStyle/>
          <a:p>
            <a:pPr marL="274320" marR="0" lvl="0" indent="-274320" algn="l" defTabSz="914400" rtl="0" eaLnBrk="1" fontAlgn="auto" latinLnBrk="0" hangingPunct="1">
              <a:spcAft>
                <a:spcPts val="1200"/>
              </a:spcAft>
              <a:buClr>
                <a:schemeClr val="accent1"/>
              </a:buClr>
              <a:buSzPct val="76000"/>
              <a:buFont typeface="Wingdings 3"/>
              <a:buChar char=""/>
              <a:tabLst/>
              <a:defRPr/>
            </a:pPr>
            <a:r>
              <a:rPr kumimoji="0" lang="de-DE" sz="2200" b="0" i="0" u="none" strike="noStrike" kern="1200" cap="none" spc="0" normalizeH="0" baseline="0" noProof="0" dirty="0" smtClean="0">
                <a:ln>
                  <a:noFill/>
                </a:ln>
                <a:solidFill>
                  <a:schemeClr val="tx1"/>
                </a:solidFill>
                <a:effectLst/>
                <a:uLnTx/>
                <a:uFillTx/>
                <a:latin typeface="+mn-lt"/>
                <a:ea typeface="+mn-ea"/>
                <a:cs typeface="+mn-cs"/>
              </a:rPr>
              <a:t>gering ausgeprägte Selbstkompetenz</a:t>
            </a:r>
          </a:p>
          <a:p>
            <a:pPr marL="274320" marR="0" lvl="0" indent="-274320" algn="l" defTabSz="914400" rtl="0" eaLnBrk="1" fontAlgn="auto" latinLnBrk="0" hangingPunct="1">
              <a:spcAft>
                <a:spcPts val="1200"/>
              </a:spcAft>
              <a:buClr>
                <a:schemeClr val="accent1"/>
              </a:buClr>
              <a:buSzPct val="76000"/>
              <a:buFont typeface="Wingdings 3"/>
              <a:buChar char=""/>
              <a:tabLst/>
              <a:defRPr/>
            </a:pPr>
            <a:r>
              <a:rPr kumimoji="0" lang="de-DE" sz="2200" b="0" i="0" u="none" strike="noStrike" kern="1200" cap="none" spc="0" normalizeH="0" baseline="0" noProof="0" dirty="0" smtClean="0">
                <a:ln>
                  <a:noFill/>
                </a:ln>
                <a:solidFill>
                  <a:schemeClr val="tx1"/>
                </a:solidFill>
                <a:effectLst/>
                <a:uLnTx/>
                <a:uFillTx/>
                <a:latin typeface="+mn-lt"/>
                <a:ea typeface="+mn-ea"/>
                <a:cs typeface="+mn-cs"/>
              </a:rPr>
              <a:t>freiwillige Wahl</a:t>
            </a:r>
            <a:r>
              <a:rPr kumimoji="0" lang="de-DE" sz="2200" b="0" i="0" u="none" strike="noStrike" kern="1200" cap="none" spc="0" normalizeH="0" noProof="0" dirty="0" smtClean="0">
                <a:ln>
                  <a:noFill/>
                </a:ln>
                <a:solidFill>
                  <a:schemeClr val="tx1"/>
                </a:solidFill>
                <a:effectLst/>
                <a:uLnTx/>
                <a:uFillTx/>
                <a:latin typeface="+mn-lt"/>
                <a:ea typeface="+mn-ea"/>
                <a:cs typeface="+mn-cs"/>
              </a:rPr>
              <a:t> eines rezeptiven Lernwegs</a:t>
            </a:r>
          </a:p>
          <a:p>
            <a:pPr marL="274320" marR="0" lvl="0" indent="-274320" algn="l" defTabSz="914400" rtl="0" eaLnBrk="1" fontAlgn="auto" latinLnBrk="0" hangingPunct="1">
              <a:spcAft>
                <a:spcPts val="1200"/>
              </a:spcAft>
              <a:buClr>
                <a:schemeClr val="accent1"/>
              </a:buClr>
              <a:buSzPct val="76000"/>
              <a:buFont typeface="Wingdings 3"/>
              <a:buChar char=""/>
              <a:tabLst/>
              <a:defRPr/>
            </a:pPr>
            <a:r>
              <a:rPr kumimoji="0" lang="de-DE" sz="2200" b="0" i="0" u="none" strike="noStrike" kern="1200" cap="none" spc="0" normalizeH="0" baseline="0" noProof="0" dirty="0" smtClean="0">
                <a:ln>
                  <a:noFill/>
                </a:ln>
                <a:solidFill>
                  <a:schemeClr val="tx1"/>
                </a:solidFill>
                <a:effectLst/>
                <a:uLnTx/>
                <a:uFillTx/>
                <a:latin typeface="+mn-lt"/>
                <a:ea typeface="+mn-ea"/>
                <a:cs typeface="+mn-cs"/>
              </a:rPr>
              <a:t>freiwillige Zuwendung zu einem Experten</a:t>
            </a:r>
          </a:p>
          <a:p>
            <a:pPr marL="274320" marR="0" lvl="0" indent="-274320" algn="l" defTabSz="914400" rtl="0" eaLnBrk="1" fontAlgn="auto" latinLnBrk="0" hangingPunct="1">
              <a:spcBef>
                <a:spcPts val="600"/>
              </a:spcBef>
              <a:spcAft>
                <a:spcPts val="0"/>
              </a:spcAft>
              <a:buClr>
                <a:schemeClr val="accent1"/>
              </a:buClr>
              <a:buSzPct val="76000"/>
              <a:buFont typeface="Wingdings 3"/>
              <a:buChar char=""/>
              <a:tabLst/>
              <a:defRPr/>
            </a:pPr>
            <a:endParaRPr lang="de-DE" sz="2000" noProof="0" dirty="0" smtClean="0"/>
          </a:p>
          <a:p>
            <a:pPr marL="274320" marR="0" lvl="0" indent="-274320" algn="l" defTabSz="914400" rtl="0" eaLnBrk="1" fontAlgn="auto" latinLnBrk="0" hangingPunct="1">
              <a:spcBef>
                <a:spcPts val="600"/>
              </a:spcBef>
              <a:spcAft>
                <a:spcPts val="0"/>
              </a:spcAft>
              <a:buClr>
                <a:schemeClr val="accent1"/>
              </a:buClr>
              <a:buSzPct val="76000"/>
              <a:buFont typeface="Wingdings 3"/>
              <a:buChar char=""/>
              <a:tabLst/>
              <a:defRPr/>
            </a:pPr>
            <a:r>
              <a:rPr lang="de-DE" sz="2000" noProof="0" dirty="0" smtClean="0"/>
              <a:t>Konstruktion von </a:t>
            </a:r>
            <a:r>
              <a:rPr lang="de-DE" sz="2000" noProof="0" dirty="0" err="1" smtClean="0"/>
              <a:t>Wis-sen</a:t>
            </a:r>
            <a:r>
              <a:rPr lang="de-DE" sz="2000" noProof="0" dirty="0" smtClean="0"/>
              <a:t> ist unabhängig vom Lernweg. Auch </a:t>
            </a:r>
            <a:r>
              <a:rPr lang="de-DE" sz="2000" noProof="0" dirty="0" err="1" smtClean="0"/>
              <a:t>rezep-tives</a:t>
            </a:r>
            <a:r>
              <a:rPr lang="de-DE" sz="2000" noProof="0" dirty="0" smtClean="0"/>
              <a:t> Lernen bedeutet aktive Konstruktion von Wissen</a:t>
            </a:r>
            <a:endParaRPr kumimoji="0" lang="de-DE"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Pfeil nach links und rechts 7"/>
          <p:cNvSpPr/>
          <p:nvPr/>
        </p:nvSpPr>
        <p:spPr>
          <a:xfrm>
            <a:off x="4283968" y="2132856"/>
            <a:ext cx="640088" cy="484632"/>
          </a:xfrm>
          <a:prstGeom prst="leftRightArrow">
            <a:avLst/>
          </a:pr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Geschweifte Klammer rechts 8"/>
          <p:cNvSpPr/>
          <p:nvPr/>
        </p:nvSpPr>
        <p:spPr>
          <a:xfrm>
            <a:off x="3923928" y="1268760"/>
            <a:ext cx="360040" cy="2160240"/>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0" name="Geschweifte Klammer rechts 9"/>
          <p:cNvSpPr/>
          <p:nvPr/>
        </p:nvSpPr>
        <p:spPr>
          <a:xfrm rot="10800000">
            <a:off x="4932040" y="1268760"/>
            <a:ext cx="360040" cy="2160240"/>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1" name="Textfeld 20"/>
          <p:cNvSpPr txBox="1"/>
          <p:nvPr/>
        </p:nvSpPr>
        <p:spPr>
          <a:xfrm>
            <a:off x="4355976" y="1988840"/>
            <a:ext cx="432048" cy="707886"/>
          </a:xfrm>
          <a:prstGeom prst="rect">
            <a:avLst/>
          </a:prstGeom>
          <a:noFill/>
        </p:spPr>
        <p:txBody>
          <a:bodyPr wrap="square" rtlCol="0">
            <a:spAutoFit/>
          </a:bodyPr>
          <a:lstStyle/>
          <a:p>
            <a:r>
              <a:rPr lang="de-DE" sz="4000" b="1" dirty="0" smtClean="0">
                <a:solidFill>
                  <a:srgbClr val="FF0000"/>
                </a:solidFill>
              </a:rPr>
              <a:t>?</a:t>
            </a:r>
            <a:endParaRPr lang="de-DE" sz="4000" b="1" dirty="0">
              <a:solidFill>
                <a:srgbClr val="FF0000"/>
              </a:solidFill>
            </a:endParaRPr>
          </a:p>
        </p:txBody>
      </p:sp>
      <p:sp>
        <p:nvSpPr>
          <p:cNvPr id="22" name="Textfeld 21"/>
          <p:cNvSpPr txBox="1"/>
          <p:nvPr/>
        </p:nvSpPr>
        <p:spPr>
          <a:xfrm>
            <a:off x="4355976" y="4149080"/>
            <a:ext cx="504056" cy="707886"/>
          </a:xfrm>
          <a:prstGeom prst="rect">
            <a:avLst/>
          </a:prstGeom>
          <a:noFill/>
        </p:spPr>
        <p:txBody>
          <a:bodyPr wrap="square" rtlCol="0">
            <a:spAutoFit/>
          </a:bodyPr>
          <a:lstStyle/>
          <a:p>
            <a:r>
              <a:rPr lang="de-DE" sz="4000" b="1" dirty="0" smtClean="0">
                <a:solidFill>
                  <a:srgbClr val="FF0000"/>
                </a:solidFill>
              </a:rPr>
              <a:t>?</a:t>
            </a:r>
            <a:endParaRPr lang="de-DE" sz="4000" b="1" dirty="0">
              <a:solidFill>
                <a:srgbClr val="FF0000"/>
              </a:solidFill>
            </a:endParaRPr>
          </a:p>
        </p:txBody>
      </p:sp>
      <p:sp>
        <p:nvSpPr>
          <p:cNvPr id="11" name="Textfeld 10"/>
          <p:cNvSpPr txBox="1"/>
          <p:nvPr/>
        </p:nvSpPr>
        <p:spPr>
          <a:xfrm>
            <a:off x="1619672" y="2708920"/>
            <a:ext cx="5832648" cy="1415772"/>
          </a:xfrm>
          <a:prstGeom prst="rect">
            <a:avLst/>
          </a:prstGeom>
          <a:solidFill>
            <a:schemeClr val="bg1"/>
          </a:solidFill>
          <a:ln w="28575">
            <a:solidFill>
              <a:srgbClr val="FF0000"/>
            </a:solidFill>
          </a:ln>
        </p:spPr>
        <p:txBody>
          <a:bodyPr wrap="square" rtlCol="0">
            <a:spAutoFit/>
          </a:bodyPr>
          <a:lstStyle/>
          <a:p>
            <a:pPr algn="ctr"/>
            <a:endParaRPr lang="de-DE" sz="1200" b="1" dirty="0" smtClean="0">
              <a:solidFill>
                <a:srgbClr val="FF0000"/>
              </a:solidFill>
            </a:endParaRPr>
          </a:p>
          <a:p>
            <a:pPr algn="ctr"/>
            <a:r>
              <a:rPr lang="de-DE" sz="6000" b="1" dirty="0" smtClean="0">
                <a:solidFill>
                  <a:srgbClr val="FF0000"/>
                </a:solidFill>
              </a:rPr>
              <a:t>Passung!</a:t>
            </a:r>
          </a:p>
          <a:p>
            <a:pPr algn="ctr"/>
            <a:endParaRPr lang="de-DE" sz="1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40ECF528-BE4D-4C88-B8D8-D2E80299C3E5}" type="slidenum">
              <a:rPr lang="de-DE" smtClean="0"/>
              <a:pPr/>
              <a:t>21</a:t>
            </a:fld>
            <a:endParaRPr lang="de-DE"/>
          </a:p>
        </p:txBody>
      </p:sp>
      <p:sp>
        <p:nvSpPr>
          <p:cNvPr id="4" name="Inhaltsplatzhalter 3"/>
          <p:cNvSpPr>
            <a:spLocks noGrp="1"/>
          </p:cNvSpPr>
          <p:nvPr>
            <p:ph sz="quarter" idx="1"/>
          </p:nvPr>
        </p:nvSpPr>
        <p:spPr>
          <a:xfrm>
            <a:off x="467544" y="1700808"/>
            <a:ext cx="8229600" cy="3168352"/>
          </a:xfrm>
          <a:ln w="19050">
            <a:solidFill>
              <a:schemeClr val="accent2"/>
            </a:solidFill>
          </a:ln>
        </p:spPr>
        <p:txBody>
          <a:bodyPr/>
          <a:lstStyle/>
          <a:p>
            <a:pPr>
              <a:spcAft>
                <a:spcPts val="600"/>
              </a:spcAft>
              <a:buNone/>
            </a:pPr>
            <a:r>
              <a:rPr lang="de-DE" sz="2400" b="1" dirty="0" smtClean="0">
                <a:solidFill>
                  <a:schemeClr val="tx2"/>
                </a:solidFill>
              </a:rPr>
              <a:t>Arbeitsbegriff:</a:t>
            </a:r>
          </a:p>
          <a:p>
            <a:pPr marL="0" indent="0">
              <a:spcBef>
                <a:spcPts val="0"/>
              </a:spcBef>
              <a:buNone/>
            </a:pPr>
            <a:r>
              <a:rPr lang="de-DE" sz="2000" b="1" dirty="0" smtClean="0">
                <a:solidFill>
                  <a:schemeClr val="accent1"/>
                </a:solidFill>
              </a:rPr>
              <a:t>Individualisierung:</a:t>
            </a:r>
          </a:p>
          <a:p>
            <a:pPr marL="179388" indent="-179388">
              <a:spcBef>
                <a:spcPts val="0"/>
              </a:spcBef>
            </a:pPr>
            <a:r>
              <a:rPr lang="de-DE" sz="2000" dirty="0" smtClean="0">
                <a:solidFill>
                  <a:schemeClr val="accent1"/>
                </a:solidFill>
              </a:rPr>
              <a:t>Passung Lernangebot-individueller Lerner auf der Basis diagnostizierter Lernstände</a:t>
            </a:r>
          </a:p>
          <a:p>
            <a:pPr marL="179388" indent="-179388">
              <a:spcBef>
                <a:spcPts val="0"/>
              </a:spcBef>
            </a:pPr>
            <a:r>
              <a:rPr lang="de-DE" sz="2000" dirty="0" smtClean="0">
                <a:solidFill>
                  <a:schemeClr val="accent1"/>
                </a:solidFill>
              </a:rPr>
              <a:t>systematisches Vorgehen</a:t>
            </a:r>
          </a:p>
          <a:p>
            <a:pPr marL="0" indent="0">
              <a:spcBef>
                <a:spcPts val="1200"/>
              </a:spcBef>
              <a:buNone/>
            </a:pPr>
            <a:r>
              <a:rPr lang="de-DE" sz="2000" b="1" dirty="0" smtClean="0">
                <a:solidFill>
                  <a:schemeClr val="accent1"/>
                </a:solidFill>
              </a:rPr>
              <a:t>Differenzierung:</a:t>
            </a:r>
          </a:p>
          <a:p>
            <a:pPr marL="179388" indent="-179388">
              <a:spcBef>
                <a:spcPts val="0"/>
              </a:spcBef>
            </a:pPr>
            <a:r>
              <a:rPr lang="de-DE" sz="2000" dirty="0" smtClean="0">
                <a:solidFill>
                  <a:schemeClr val="accent1"/>
                </a:solidFill>
              </a:rPr>
              <a:t>gruppenspezifische Passung des Lernangebots auf der Basis diagnostizierter Lernstände</a:t>
            </a:r>
          </a:p>
          <a:p>
            <a:pPr marL="179388" indent="-179388">
              <a:spcBef>
                <a:spcPts val="0"/>
              </a:spcBef>
            </a:pPr>
            <a:r>
              <a:rPr lang="de-DE" sz="2000" dirty="0" smtClean="0">
                <a:solidFill>
                  <a:schemeClr val="accent1"/>
                </a:solidFill>
              </a:rPr>
              <a:t>systematisches Vorgehen</a:t>
            </a:r>
          </a:p>
          <a:p>
            <a:endParaRPr lang="de-DE" sz="2800" dirty="0" smtClean="0">
              <a:solidFill>
                <a:srgbClr val="FF0000"/>
              </a:solidFill>
            </a:endParaRPr>
          </a:p>
          <a:p>
            <a:pPr marL="88900" indent="-88900">
              <a:spcAft>
                <a:spcPts val="600"/>
              </a:spcAft>
              <a:buFont typeface="Arial" pitchFamily="34" charset="0"/>
              <a:buChar char="•"/>
            </a:pPr>
            <a:endParaRPr lang="de-DE" dirty="0"/>
          </a:p>
        </p:txBody>
      </p:sp>
      <p:sp>
        <p:nvSpPr>
          <p:cNvPr id="7" name="Titel 1"/>
          <p:cNvSpPr>
            <a:spLocks noGrp="1"/>
          </p:cNvSpPr>
          <p:nvPr>
            <p:ph type="title"/>
          </p:nvPr>
        </p:nvSpPr>
        <p:spPr>
          <a:xfrm>
            <a:off x="395536" y="116632"/>
            <a:ext cx="8579296" cy="990600"/>
          </a:xfrm>
        </p:spPr>
        <p:txBody>
          <a:bodyPr>
            <a:normAutofit/>
          </a:bodyPr>
          <a:lstStyle/>
          <a:p>
            <a:r>
              <a:rPr lang="de-DE" dirty="0" smtClean="0"/>
              <a:t>Zusammenfassung 1</a:t>
            </a:r>
            <a:endParaRPr lang="de-DE"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40ECF528-BE4D-4C88-B8D8-D2E80299C3E5}" type="slidenum">
              <a:rPr lang="de-DE" smtClean="0"/>
              <a:pPr/>
              <a:t>22</a:t>
            </a:fld>
            <a:endParaRPr lang="de-DE"/>
          </a:p>
        </p:txBody>
      </p:sp>
      <p:sp>
        <p:nvSpPr>
          <p:cNvPr id="6" name="Inhaltsplatzhalter 4"/>
          <p:cNvSpPr txBox="1">
            <a:spLocks/>
          </p:cNvSpPr>
          <p:nvPr/>
        </p:nvSpPr>
        <p:spPr>
          <a:xfrm>
            <a:off x="467544" y="1412776"/>
            <a:ext cx="8424936" cy="4824536"/>
          </a:xfrm>
          <a:prstGeom prst="rect">
            <a:avLst/>
          </a:prstGeom>
        </p:spPr>
        <p:txBody>
          <a:bodyPr vert="horz">
            <a:noAutofit/>
          </a:bodyPr>
          <a:lstStyle/>
          <a:p>
            <a:pPr marL="179388" lvl="1" indent="-179388">
              <a:spcAft>
                <a:spcPts val="1200"/>
              </a:spcAft>
              <a:buClr>
                <a:schemeClr val="accent2"/>
              </a:buClr>
              <a:buSzPct val="76000"/>
              <a:buFont typeface="Wingdings 3"/>
              <a:buChar char=""/>
              <a:defRPr/>
            </a:pPr>
            <a:r>
              <a:rPr lang="de-DE" sz="2000" dirty="0" smtClean="0">
                <a:solidFill>
                  <a:schemeClr val="tx2"/>
                </a:solidFill>
                <a:latin typeface="+mj-lt"/>
              </a:rPr>
              <a:t>Unterrichtsarrangements / Aufgaben müssen das Gebot der Passung erfüllen.</a:t>
            </a:r>
          </a:p>
          <a:p>
            <a:pPr marL="179388" lvl="1" indent="-179388">
              <a:spcAft>
                <a:spcPts val="1200"/>
              </a:spcAft>
              <a:buClr>
                <a:schemeClr val="accent2"/>
              </a:buClr>
              <a:buSzPct val="76000"/>
              <a:buFont typeface="Wingdings 3"/>
              <a:buChar char=""/>
              <a:defRPr/>
            </a:pPr>
            <a:r>
              <a:rPr lang="de-DE" sz="2000" dirty="0" smtClean="0">
                <a:solidFill>
                  <a:schemeClr val="tx2"/>
                </a:solidFill>
                <a:latin typeface="+mj-lt"/>
              </a:rPr>
              <a:t>Selbständigkeit des Lerners ist das Ziel, muss aber nicht zwingend immer die passende </a:t>
            </a:r>
            <a:r>
              <a:rPr lang="de-DE" sz="2000" dirty="0" err="1" smtClean="0">
                <a:solidFill>
                  <a:schemeClr val="tx2"/>
                </a:solidFill>
                <a:latin typeface="+mj-lt"/>
              </a:rPr>
              <a:t>Lernform</a:t>
            </a:r>
            <a:r>
              <a:rPr lang="de-DE" sz="2000" dirty="0" smtClean="0">
                <a:solidFill>
                  <a:schemeClr val="tx2"/>
                </a:solidFill>
                <a:latin typeface="+mj-lt"/>
              </a:rPr>
              <a:t> sein.</a:t>
            </a:r>
          </a:p>
          <a:p>
            <a:pPr marL="179388" lvl="1" indent="-179388">
              <a:spcAft>
                <a:spcPts val="1200"/>
              </a:spcAft>
              <a:buClr>
                <a:schemeClr val="accent2"/>
              </a:buClr>
              <a:buSzPct val="76000"/>
              <a:buFont typeface="Wingdings 3"/>
              <a:buChar char=""/>
              <a:defRPr/>
            </a:pPr>
            <a:r>
              <a:rPr lang="de-DE" sz="2000" dirty="0" smtClean="0">
                <a:solidFill>
                  <a:schemeClr val="tx2"/>
                </a:solidFill>
                <a:latin typeface="+mj-lt"/>
              </a:rPr>
              <a:t>Aufgaben können, müssen aber nicht zwingend differenzierte Niveaus, Lernwege etc. ausweisen, sondern</a:t>
            </a:r>
          </a:p>
          <a:p>
            <a:pPr marL="179388" lvl="1" indent="-179388">
              <a:spcAft>
                <a:spcPts val="1200"/>
              </a:spcAft>
              <a:buClr>
                <a:schemeClr val="accent2"/>
              </a:buClr>
              <a:buSzPct val="76000"/>
              <a:buFont typeface="Wingdings 3"/>
              <a:buChar char=""/>
              <a:defRPr/>
            </a:pPr>
            <a:r>
              <a:rPr lang="de-DE" sz="2000" dirty="0" smtClean="0">
                <a:solidFill>
                  <a:schemeClr val="tx2"/>
                </a:solidFill>
                <a:latin typeface="+mj-lt"/>
              </a:rPr>
              <a:t>können so formuliert sein, dass jeder Lerner sie nach seinen Bedürfnissen und seinem Lernstand bearbeiten kann.</a:t>
            </a:r>
          </a:p>
          <a:p>
            <a:pPr marL="179388" lvl="1" indent="-179388">
              <a:spcAft>
                <a:spcPts val="1200"/>
              </a:spcAft>
              <a:buClr>
                <a:schemeClr val="accent2"/>
              </a:buClr>
              <a:buSzPct val="76000"/>
              <a:buFont typeface="Wingdings 3"/>
              <a:buChar char=""/>
              <a:defRPr/>
            </a:pPr>
            <a:r>
              <a:rPr lang="de-DE" sz="2000" dirty="0" smtClean="0">
                <a:solidFill>
                  <a:schemeClr val="tx2"/>
                </a:solidFill>
                <a:latin typeface="+mj-lt"/>
              </a:rPr>
              <a:t>Lehrer muss auf unterschiedliche Lerntempi vorbereitet sein.</a:t>
            </a:r>
          </a:p>
          <a:p>
            <a:pPr marL="179388" lvl="1" indent="-179388">
              <a:spcAft>
                <a:spcPts val="1200"/>
              </a:spcAft>
              <a:buClr>
                <a:schemeClr val="accent2"/>
              </a:buClr>
              <a:buSzPct val="76000"/>
              <a:buFont typeface="Wingdings 3"/>
              <a:buChar char=""/>
              <a:defRPr/>
            </a:pPr>
            <a:r>
              <a:rPr lang="de-DE" sz="2000" dirty="0" smtClean="0">
                <a:solidFill>
                  <a:schemeClr val="tx2"/>
                </a:solidFill>
                <a:latin typeface="+mj-lt"/>
              </a:rPr>
              <a:t>Lehrer muss den Lernstand der </a:t>
            </a:r>
            <a:r>
              <a:rPr lang="de-DE" sz="2000" dirty="0" err="1" smtClean="0">
                <a:solidFill>
                  <a:schemeClr val="tx2"/>
                </a:solidFill>
                <a:latin typeface="+mj-lt"/>
              </a:rPr>
              <a:t>SuS</a:t>
            </a:r>
            <a:r>
              <a:rPr lang="de-DE" sz="2000" dirty="0" smtClean="0">
                <a:solidFill>
                  <a:schemeClr val="tx2"/>
                </a:solidFill>
                <a:latin typeface="+mj-lt"/>
              </a:rPr>
              <a:t> kennen und Unterrichtsarrangement und Aufgaben darauf abstimmen.</a:t>
            </a:r>
          </a:p>
          <a:p>
            <a:pPr marL="179388" lvl="1" indent="-179388">
              <a:spcAft>
                <a:spcPts val="1200"/>
              </a:spcAft>
              <a:buClr>
                <a:schemeClr val="accent2"/>
              </a:buClr>
              <a:buSzPct val="76000"/>
              <a:buFont typeface="Wingdings 3"/>
              <a:buChar char=""/>
              <a:defRPr/>
            </a:pPr>
            <a:r>
              <a:rPr lang="de-DE" sz="2000" dirty="0" smtClean="0">
                <a:solidFill>
                  <a:schemeClr val="tx2"/>
                </a:solidFill>
                <a:latin typeface="+mj-lt"/>
              </a:rPr>
              <a:t>Aufgaben müssen immer den Lernfortschritt unterstützen.</a:t>
            </a:r>
          </a:p>
          <a:p>
            <a:pPr marL="265113" lvl="1" indent="-265113">
              <a:spcAft>
                <a:spcPts val="400"/>
              </a:spcAft>
              <a:buClr>
                <a:schemeClr val="accent2"/>
              </a:buClr>
              <a:buSzPct val="76000"/>
              <a:buFont typeface="Wingdings 3"/>
              <a:buChar char=""/>
              <a:defRPr/>
            </a:pPr>
            <a:endParaRPr lang="de-DE" sz="2000" dirty="0" smtClean="0">
              <a:solidFill>
                <a:schemeClr val="tx2"/>
              </a:solidFill>
              <a:latin typeface="+mj-lt"/>
            </a:endParaRPr>
          </a:p>
        </p:txBody>
      </p:sp>
      <p:sp>
        <p:nvSpPr>
          <p:cNvPr id="7" name="Titel 1"/>
          <p:cNvSpPr>
            <a:spLocks noGrp="1"/>
          </p:cNvSpPr>
          <p:nvPr>
            <p:ph type="title"/>
          </p:nvPr>
        </p:nvSpPr>
        <p:spPr>
          <a:xfrm>
            <a:off x="467544" y="116632"/>
            <a:ext cx="8507288" cy="990600"/>
          </a:xfrm>
        </p:spPr>
        <p:txBody>
          <a:bodyPr>
            <a:normAutofit/>
          </a:bodyPr>
          <a:lstStyle/>
          <a:p>
            <a:r>
              <a:rPr lang="de-DE" dirty="0" smtClean="0"/>
              <a:t>Zusammenfassung 2</a:t>
            </a:r>
            <a:endParaRPr lang="de-DE"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40ECF528-BE4D-4C88-B8D8-D2E80299C3E5}" type="slidenum">
              <a:rPr lang="de-DE" smtClean="0"/>
              <a:pPr/>
              <a:t>23</a:t>
            </a:fld>
            <a:endParaRPr lang="de-DE"/>
          </a:p>
        </p:txBody>
      </p:sp>
      <p:sp>
        <p:nvSpPr>
          <p:cNvPr id="2" name="Titel 1"/>
          <p:cNvSpPr>
            <a:spLocks noGrp="1"/>
          </p:cNvSpPr>
          <p:nvPr>
            <p:ph type="title" idx="4294967295"/>
          </p:nvPr>
        </p:nvSpPr>
        <p:spPr>
          <a:xfrm>
            <a:off x="251520" y="2708920"/>
            <a:ext cx="8642350" cy="1008063"/>
          </a:xfrm>
          <a:solidFill>
            <a:schemeClr val="bg2"/>
          </a:solidFill>
        </p:spPr>
        <p:txBody>
          <a:bodyPr anchor="ctr">
            <a:normAutofit/>
          </a:bodyPr>
          <a:lstStyle/>
          <a:p>
            <a:pPr algn="ctr"/>
            <a:r>
              <a:rPr lang="de-DE" b="1" dirty="0" smtClean="0">
                <a:solidFill>
                  <a:schemeClr val="accent1"/>
                </a:solidFill>
              </a:rPr>
              <a:t>Danke!</a:t>
            </a:r>
            <a:endParaRPr lang="de-DE" b="1" dirty="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4"/>
          <p:cNvSpPr txBox="1">
            <a:spLocks/>
          </p:cNvSpPr>
          <p:nvPr/>
        </p:nvSpPr>
        <p:spPr>
          <a:xfrm>
            <a:off x="467544" y="1124744"/>
            <a:ext cx="8676456" cy="4896544"/>
          </a:xfrm>
          <a:prstGeom prst="rect">
            <a:avLst/>
          </a:prstGeom>
        </p:spPr>
        <p:txBody>
          <a:bodyPr vert="horz">
            <a:noAutofit/>
          </a:bodyPr>
          <a:lstStyle/>
          <a:p>
            <a:pPr marR="0" lvl="0" algn="l" defTabSz="914400" rtl="0" eaLnBrk="1" fontAlgn="auto" latinLnBrk="0" hangingPunct="1">
              <a:lnSpc>
                <a:spcPct val="100000"/>
              </a:lnSpc>
              <a:spcBef>
                <a:spcPts val="300"/>
              </a:spcBef>
              <a:spcAft>
                <a:spcPts val="1200"/>
              </a:spcAft>
              <a:buClr>
                <a:schemeClr val="accent1"/>
              </a:buClr>
              <a:buSzPct val="76000"/>
              <a:tabLst/>
              <a:defRPr/>
            </a:pPr>
            <a:r>
              <a:rPr kumimoji="0" lang="de-DE" sz="2000" b="1" i="0" u="none" strike="noStrike" kern="1200" cap="none" spc="0" normalizeH="0" baseline="0" noProof="0" dirty="0" smtClean="0">
                <a:ln>
                  <a:noFill/>
                </a:ln>
                <a:solidFill>
                  <a:schemeClr val="tx1"/>
                </a:solidFill>
                <a:effectLst/>
                <a:uLnTx/>
                <a:uFillTx/>
                <a:latin typeface="+mj-lt"/>
                <a:ea typeface="+mn-ea"/>
                <a:cs typeface="+mn-cs"/>
              </a:rPr>
              <a:t>Geschichte lernen 116 (2007):</a:t>
            </a:r>
            <a:r>
              <a:rPr kumimoji="0" lang="de-DE" sz="2000" b="1" i="0" u="none" strike="noStrike" kern="1200" cap="none" spc="0" normalizeH="0" noProof="0" dirty="0" smtClean="0">
                <a:ln>
                  <a:noFill/>
                </a:ln>
                <a:solidFill>
                  <a:schemeClr val="tx1"/>
                </a:solidFill>
                <a:effectLst/>
                <a:uLnTx/>
                <a:uFillTx/>
                <a:latin typeface="+mj-lt"/>
                <a:ea typeface="+mn-ea"/>
                <a:cs typeface="+mn-cs"/>
              </a:rPr>
              <a:t> Diagnostizieren im Geschichtsunterricht:</a:t>
            </a:r>
            <a:endParaRPr lang="de-DE" sz="2000" b="1" dirty="0" smtClean="0">
              <a:latin typeface="+mj-lt"/>
            </a:endParaRPr>
          </a:p>
          <a:p>
            <a:pPr marR="0" lvl="0" algn="l" defTabSz="914400" rtl="0" eaLnBrk="1" fontAlgn="auto" latinLnBrk="0" hangingPunct="1">
              <a:lnSpc>
                <a:spcPct val="100000"/>
              </a:lnSpc>
              <a:spcBef>
                <a:spcPts val="300"/>
              </a:spcBef>
              <a:spcAft>
                <a:spcPts val="1200"/>
              </a:spcAft>
              <a:buClr>
                <a:schemeClr val="accent1"/>
              </a:buClr>
              <a:buSzPct val="76000"/>
              <a:tabLst/>
              <a:defRPr/>
            </a:pPr>
            <a:r>
              <a:rPr kumimoji="0" lang="de-DE" sz="2000" b="1" i="0" u="none" strike="noStrike" kern="1200" cap="none" spc="0" normalizeH="0" baseline="0" noProof="0" dirty="0" smtClean="0">
                <a:ln>
                  <a:noFill/>
                </a:ln>
                <a:solidFill>
                  <a:schemeClr val="tx1"/>
                </a:solidFill>
                <a:effectLst/>
                <a:uLnTx/>
                <a:uFillTx/>
                <a:latin typeface="+mj-lt"/>
                <a:ea typeface="+mn-ea"/>
                <a:cs typeface="+mn-cs"/>
              </a:rPr>
              <a:t>Feststellung </a:t>
            </a:r>
            <a:r>
              <a:rPr kumimoji="0" lang="de-DE" sz="2000" b="1" i="0" u="none" strike="noStrike" kern="1200" cap="none" spc="0" normalizeH="0" baseline="0" noProof="0" dirty="0" smtClean="0">
                <a:ln>
                  <a:noFill/>
                </a:ln>
                <a:solidFill>
                  <a:schemeClr val="tx1"/>
                </a:solidFill>
                <a:effectLst/>
                <a:uLnTx/>
                <a:uFillTx/>
                <a:latin typeface="+mj-lt"/>
                <a:ea typeface="+mn-ea"/>
                <a:cs typeface="+mn-cs"/>
              </a:rPr>
              <a:t>des individuellen</a:t>
            </a:r>
            <a:r>
              <a:rPr kumimoji="0" lang="de-DE" sz="2000" b="1" i="0" u="none" strike="noStrike" kern="1200" cap="none" spc="0" normalizeH="0" noProof="0" dirty="0" smtClean="0">
                <a:ln>
                  <a:noFill/>
                </a:ln>
                <a:solidFill>
                  <a:schemeClr val="tx1"/>
                </a:solidFill>
                <a:effectLst/>
                <a:uLnTx/>
                <a:uFillTx/>
                <a:latin typeface="+mj-lt"/>
                <a:ea typeface="+mn-ea"/>
                <a:cs typeface="+mn-cs"/>
              </a:rPr>
              <a:t> Kompetenzzuwachses</a:t>
            </a:r>
            <a:endParaRPr kumimoji="0" lang="de-DE" sz="2000" b="1" i="0" u="none" strike="noStrike" kern="1200" cap="none" spc="0" normalizeH="0" baseline="0" noProof="0" dirty="0" smtClean="0">
              <a:ln>
                <a:noFill/>
              </a:ln>
              <a:solidFill>
                <a:schemeClr val="tx1"/>
              </a:solidFill>
              <a:effectLst/>
              <a:uLnTx/>
              <a:uFillTx/>
              <a:latin typeface="+mj-lt"/>
              <a:ea typeface="+mn-ea"/>
              <a:cs typeface="+mn-cs"/>
            </a:endParaRPr>
          </a:p>
          <a:p>
            <a:pPr marL="265113" marR="0" lvl="1" indent="-265113" algn="l" defTabSz="914400" rtl="0" eaLnBrk="1" fontAlgn="auto" latinLnBrk="0" hangingPunct="1">
              <a:lnSpc>
                <a:spcPct val="100000"/>
              </a:lnSpc>
              <a:spcBef>
                <a:spcPts val="300"/>
              </a:spcBef>
              <a:spcAft>
                <a:spcPts val="1200"/>
              </a:spcAft>
              <a:buClr>
                <a:schemeClr val="accent2"/>
              </a:buClr>
              <a:buSzPct val="76000"/>
              <a:buFont typeface="Wingdings 3"/>
              <a:buChar char=""/>
              <a:tabLst/>
              <a:defRPr/>
            </a:pPr>
            <a:r>
              <a:rPr kumimoji="0" lang="de-DE" sz="2000" b="0" i="0" u="none" strike="noStrike" kern="1200" cap="none" spc="0" normalizeH="0" baseline="0" noProof="0" dirty="0" smtClean="0">
                <a:ln>
                  <a:noFill/>
                </a:ln>
                <a:solidFill>
                  <a:schemeClr val="tx2"/>
                </a:solidFill>
                <a:effectLst/>
                <a:uLnTx/>
                <a:uFillTx/>
                <a:latin typeface="+mj-lt"/>
                <a:ea typeface="+mn-ea"/>
                <a:cs typeface="+mn-cs"/>
              </a:rPr>
              <a:t>Selbstdiagnose im </a:t>
            </a:r>
            <a:r>
              <a:rPr kumimoji="0" lang="de-DE" sz="2000" b="0" i="0" u="none" strike="noStrike" kern="1200" cap="none" spc="0" normalizeH="0" baseline="0" noProof="0" dirty="0" smtClean="0">
                <a:ln>
                  <a:noFill/>
                </a:ln>
                <a:solidFill>
                  <a:schemeClr val="tx2"/>
                </a:solidFill>
                <a:effectLst/>
                <a:uLnTx/>
                <a:uFillTx/>
                <a:latin typeface="+mj-lt"/>
                <a:ea typeface="+mn-ea"/>
                <a:cs typeface="+mn-cs"/>
              </a:rPr>
              <a:t>Anfangsunterricht</a:t>
            </a:r>
            <a:endParaRPr kumimoji="0" lang="de-DE" sz="2000" b="0" i="0" u="none" strike="noStrike" kern="1200" cap="none" spc="0" normalizeH="0" baseline="0" noProof="0" dirty="0" smtClean="0">
              <a:ln>
                <a:noFill/>
              </a:ln>
              <a:solidFill>
                <a:schemeClr val="tx2"/>
              </a:solidFill>
              <a:effectLst/>
              <a:uLnTx/>
              <a:uFillTx/>
              <a:latin typeface="+mj-lt"/>
              <a:ea typeface="+mn-ea"/>
              <a:cs typeface="+mn-cs"/>
            </a:endParaRPr>
          </a:p>
          <a:p>
            <a:pPr marL="265113" marR="0" lvl="1" indent="-265113" algn="l" defTabSz="914400" rtl="0" eaLnBrk="1" fontAlgn="auto" latinLnBrk="0" hangingPunct="1">
              <a:lnSpc>
                <a:spcPct val="100000"/>
              </a:lnSpc>
              <a:spcBef>
                <a:spcPts val="300"/>
              </a:spcBef>
              <a:spcAft>
                <a:spcPts val="1200"/>
              </a:spcAft>
              <a:buClr>
                <a:schemeClr val="accent2"/>
              </a:buClr>
              <a:buSzPct val="76000"/>
              <a:buFont typeface="Wingdings 3"/>
              <a:buChar char=""/>
              <a:tabLst/>
              <a:defRPr/>
            </a:pPr>
            <a:r>
              <a:rPr lang="de-DE" sz="2000" dirty="0" smtClean="0">
                <a:solidFill>
                  <a:schemeClr val="tx2"/>
                </a:solidFill>
                <a:latin typeface="+mj-lt"/>
              </a:rPr>
              <a:t>kreatives Schreiben als Diagnoseinstrument</a:t>
            </a:r>
          </a:p>
          <a:p>
            <a:pPr marL="265113" marR="0" lvl="1" indent="-265113" algn="l" defTabSz="914400" rtl="0" eaLnBrk="1" fontAlgn="auto" latinLnBrk="0" hangingPunct="1">
              <a:lnSpc>
                <a:spcPct val="100000"/>
              </a:lnSpc>
              <a:spcBef>
                <a:spcPts val="300"/>
              </a:spcBef>
              <a:spcAft>
                <a:spcPts val="1200"/>
              </a:spcAft>
              <a:buClr>
                <a:schemeClr val="accent2"/>
              </a:buClr>
              <a:buSzPct val="76000"/>
              <a:buFont typeface="Wingdings 3"/>
              <a:buChar char=""/>
              <a:tabLst/>
              <a:defRPr/>
            </a:pPr>
            <a:r>
              <a:rPr kumimoji="0" lang="de-DE" sz="2000" b="0" i="0" u="none" strike="noStrike" kern="1200" cap="none" spc="0" normalizeH="0" baseline="0" noProof="0" dirty="0" smtClean="0">
                <a:ln>
                  <a:noFill/>
                </a:ln>
                <a:solidFill>
                  <a:schemeClr val="tx2"/>
                </a:solidFill>
                <a:effectLst/>
                <a:uLnTx/>
                <a:uFillTx/>
                <a:latin typeface="+mj-lt"/>
                <a:ea typeface="+mn-ea"/>
                <a:cs typeface="+mn-cs"/>
              </a:rPr>
              <a:t>Kompetenzraster, Bsp. Karten</a:t>
            </a:r>
          </a:p>
          <a:p>
            <a:pPr marL="265113" marR="0" lvl="1" indent="-265113" algn="l" defTabSz="914400" rtl="0" eaLnBrk="1" fontAlgn="auto" latinLnBrk="0" hangingPunct="1">
              <a:lnSpc>
                <a:spcPct val="100000"/>
              </a:lnSpc>
              <a:spcBef>
                <a:spcPts val="300"/>
              </a:spcBef>
              <a:spcAft>
                <a:spcPts val="1200"/>
              </a:spcAft>
              <a:buClr>
                <a:schemeClr val="accent2"/>
              </a:buClr>
              <a:buSzPct val="76000"/>
              <a:buFont typeface="Wingdings 3"/>
              <a:buChar char=""/>
              <a:tabLst/>
              <a:defRPr/>
            </a:pPr>
            <a:r>
              <a:rPr lang="de-DE" sz="2000" dirty="0" smtClean="0">
                <a:solidFill>
                  <a:schemeClr val="tx2"/>
                </a:solidFill>
                <a:latin typeface="+mj-lt"/>
              </a:rPr>
              <a:t>Evaluation eines </a:t>
            </a:r>
            <a:r>
              <a:rPr lang="de-DE" sz="2000" dirty="0" err="1" smtClean="0">
                <a:solidFill>
                  <a:schemeClr val="tx2"/>
                </a:solidFill>
                <a:latin typeface="+mj-lt"/>
              </a:rPr>
              <a:t>Stationenlernens</a:t>
            </a:r>
            <a:r>
              <a:rPr lang="de-DE" sz="2000" dirty="0" smtClean="0">
                <a:solidFill>
                  <a:schemeClr val="tx2"/>
                </a:solidFill>
                <a:latin typeface="+mj-lt"/>
              </a:rPr>
              <a:t/>
            </a:r>
            <a:br>
              <a:rPr lang="de-DE" sz="2000" dirty="0" smtClean="0">
                <a:solidFill>
                  <a:schemeClr val="tx2"/>
                </a:solidFill>
                <a:latin typeface="+mj-lt"/>
              </a:rPr>
            </a:br>
            <a:r>
              <a:rPr lang="de-DE" sz="2000" dirty="0" smtClean="0">
                <a:solidFill>
                  <a:schemeClr val="tx2"/>
                </a:solidFill>
                <a:latin typeface="+mj-lt"/>
              </a:rPr>
              <a:t>= Integrationsaufgaben nach selbständigem Lernen</a:t>
            </a:r>
          </a:p>
          <a:p>
            <a:pPr marL="265113" lvl="1" indent="-265113">
              <a:spcBef>
                <a:spcPts val="300"/>
              </a:spcBef>
              <a:spcAft>
                <a:spcPts val="1200"/>
              </a:spcAft>
              <a:buClr>
                <a:schemeClr val="accent2"/>
              </a:buClr>
              <a:buSzPct val="76000"/>
              <a:buFont typeface="Wingdings 3"/>
              <a:buChar char=""/>
              <a:defRPr/>
            </a:pPr>
            <a:r>
              <a:rPr lang="de-DE" sz="2000" dirty="0" smtClean="0">
                <a:solidFill>
                  <a:schemeClr val="tx2"/>
                </a:solidFill>
                <a:latin typeface="+mj-lt"/>
              </a:rPr>
              <a:t>Evaluation von </a:t>
            </a:r>
            <a:r>
              <a:rPr lang="de-DE" sz="2000" dirty="0" smtClean="0">
                <a:solidFill>
                  <a:schemeClr val="tx2"/>
                </a:solidFill>
                <a:latin typeface="+mj-lt"/>
              </a:rPr>
              <a:t>Schüleräußerungen</a:t>
            </a:r>
            <a:r>
              <a:rPr lang="de-DE" sz="2000" dirty="0" smtClean="0">
                <a:solidFill>
                  <a:schemeClr val="tx2"/>
                </a:solidFill>
                <a:latin typeface="+mj-lt"/>
              </a:rPr>
              <a:t/>
            </a:r>
            <a:br>
              <a:rPr lang="de-DE" sz="2000" dirty="0" smtClean="0">
                <a:solidFill>
                  <a:schemeClr val="tx2"/>
                </a:solidFill>
                <a:latin typeface="+mj-lt"/>
              </a:rPr>
            </a:br>
            <a:endParaRPr lang="de-DE" sz="2000" dirty="0" smtClean="0">
              <a:solidFill>
                <a:schemeClr val="tx2"/>
              </a:solidFill>
              <a:latin typeface="+mj-lt"/>
            </a:endParaRPr>
          </a:p>
          <a:p>
            <a:pPr marL="265113" marR="0" lvl="1" indent="-265113" algn="l" defTabSz="914400" rtl="0" eaLnBrk="1" fontAlgn="auto" latinLnBrk="0" hangingPunct="1">
              <a:lnSpc>
                <a:spcPct val="100000"/>
              </a:lnSpc>
              <a:spcBef>
                <a:spcPts val="300"/>
              </a:spcBef>
              <a:spcAft>
                <a:spcPts val="1200"/>
              </a:spcAft>
              <a:buClr>
                <a:schemeClr val="accent2"/>
              </a:buClr>
              <a:buSzPct val="76000"/>
              <a:buFont typeface="Wingdings 3"/>
              <a:buChar char=""/>
              <a:tabLst/>
              <a:defRPr/>
            </a:pPr>
            <a:endParaRPr kumimoji="0" lang="de-DE" b="0" i="0" u="none" strike="noStrike" kern="1200" cap="none" spc="0" normalizeH="0" baseline="0" noProof="0" dirty="0" smtClean="0">
              <a:ln>
                <a:noFill/>
              </a:ln>
              <a:solidFill>
                <a:schemeClr val="tx2"/>
              </a:solidFill>
              <a:effectLst/>
              <a:uLnTx/>
              <a:uFillTx/>
              <a:latin typeface="+mj-lt"/>
              <a:ea typeface="+mn-ea"/>
              <a:cs typeface="+mn-cs"/>
            </a:endParaRPr>
          </a:p>
        </p:txBody>
      </p:sp>
      <p:sp>
        <p:nvSpPr>
          <p:cNvPr id="8" name="Foliennummernplatzhalter 7"/>
          <p:cNvSpPr>
            <a:spLocks noGrp="1"/>
          </p:cNvSpPr>
          <p:nvPr>
            <p:ph type="sldNum" sz="quarter" idx="12"/>
          </p:nvPr>
        </p:nvSpPr>
        <p:spPr/>
        <p:txBody>
          <a:bodyPr/>
          <a:lstStyle/>
          <a:p>
            <a:fld id="{40ECF528-BE4D-4C88-B8D8-D2E80299C3E5}" type="slidenum">
              <a:rPr lang="de-DE" smtClean="0"/>
              <a:pPr/>
              <a:t>3</a:t>
            </a:fld>
            <a:endParaRPr lang="de-D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4"/>
          <p:cNvSpPr txBox="1">
            <a:spLocks/>
          </p:cNvSpPr>
          <p:nvPr/>
        </p:nvSpPr>
        <p:spPr>
          <a:xfrm>
            <a:off x="395536" y="1124744"/>
            <a:ext cx="8748464" cy="4433704"/>
          </a:xfrm>
          <a:prstGeom prst="rect">
            <a:avLst/>
          </a:prstGeom>
        </p:spPr>
        <p:txBody>
          <a:bodyPr vert="horz">
            <a:noAutofit/>
          </a:bodyPr>
          <a:lstStyle/>
          <a:p>
            <a:pPr lvl="0">
              <a:spcBef>
                <a:spcPts val="300"/>
              </a:spcBef>
              <a:spcAft>
                <a:spcPts val="1200"/>
              </a:spcAft>
              <a:buClr>
                <a:schemeClr val="accent1"/>
              </a:buClr>
              <a:buSzPct val="76000"/>
              <a:defRPr/>
            </a:pPr>
            <a:r>
              <a:rPr lang="de-DE" sz="2000" b="1" dirty="0" smtClean="0">
                <a:latin typeface="+mj-lt"/>
              </a:rPr>
              <a:t>Geschichte lernen 131 (2009): Differenzierung:</a:t>
            </a:r>
            <a:endParaRPr lang="de-DE" sz="2000" b="1" dirty="0" smtClean="0">
              <a:latin typeface="+mj-lt"/>
            </a:endParaRPr>
          </a:p>
          <a:p>
            <a:pPr lvl="0">
              <a:spcBef>
                <a:spcPts val="300"/>
              </a:spcBef>
              <a:spcAft>
                <a:spcPts val="1200"/>
              </a:spcAft>
              <a:buClr>
                <a:schemeClr val="accent1"/>
              </a:buClr>
              <a:buSzPct val="76000"/>
              <a:defRPr/>
            </a:pPr>
            <a:r>
              <a:rPr lang="de-DE" sz="2000" b="1" dirty="0" smtClean="0">
                <a:latin typeface="+mj-lt"/>
              </a:rPr>
              <a:t>Innere Differenzierung</a:t>
            </a:r>
          </a:p>
          <a:p>
            <a:pPr marL="265113" lvl="1" indent="-265113">
              <a:spcBef>
                <a:spcPts val="300"/>
              </a:spcBef>
              <a:spcAft>
                <a:spcPts val="1200"/>
              </a:spcAft>
              <a:buClr>
                <a:schemeClr val="accent2"/>
              </a:buClr>
              <a:buSzPct val="76000"/>
              <a:buFont typeface="Wingdings 3"/>
              <a:buChar char=""/>
              <a:defRPr/>
            </a:pPr>
            <a:r>
              <a:rPr lang="de-DE" sz="2000" dirty="0" smtClean="0">
                <a:solidFill>
                  <a:schemeClr val="tx2"/>
                </a:solidFill>
                <a:latin typeface="+mj-lt"/>
              </a:rPr>
              <a:t>Konzeption, Methoden</a:t>
            </a:r>
          </a:p>
          <a:p>
            <a:pPr marL="265113" lvl="1" indent="-265113">
              <a:spcBef>
                <a:spcPts val="300"/>
              </a:spcBef>
              <a:spcAft>
                <a:spcPts val="1200"/>
              </a:spcAft>
              <a:buClr>
                <a:schemeClr val="accent2"/>
              </a:buClr>
              <a:buSzPct val="76000"/>
              <a:buFont typeface="Wingdings 3"/>
              <a:buChar char=""/>
              <a:defRPr/>
            </a:pPr>
            <a:r>
              <a:rPr lang="de-DE" sz="2000" dirty="0" smtClean="0">
                <a:solidFill>
                  <a:schemeClr val="tx2"/>
                </a:solidFill>
                <a:latin typeface="+mj-lt"/>
              </a:rPr>
              <a:t>Differenzierung mit dem Schulbuch „Steinzeit“</a:t>
            </a:r>
          </a:p>
          <a:p>
            <a:pPr marL="265113" lvl="1" indent="-265113">
              <a:spcBef>
                <a:spcPts val="300"/>
              </a:spcBef>
              <a:spcAft>
                <a:spcPts val="1200"/>
              </a:spcAft>
              <a:buClr>
                <a:schemeClr val="accent2"/>
              </a:buClr>
              <a:buSzPct val="76000"/>
              <a:buFont typeface="Wingdings 3"/>
              <a:buChar char=""/>
              <a:defRPr/>
            </a:pPr>
            <a:r>
              <a:rPr lang="de-DE" sz="2000" dirty="0" smtClean="0">
                <a:solidFill>
                  <a:schemeClr val="tx2"/>
                </a:solidFill>
                <a:latin typeface="+mj-lt"/>
              </a:rPr>
              <a:t>Textarbeit</a:t>
            </a:r>
          </a:p>
          <a:p>
            <a:pPr marL="265113" lvl="1" indent="-265113">
              <a:spcBef>
                <a:spcPts val="300"/>
              </a:spcBef>
              <a:spcAft>
                <a:spcPts val="1200"/>
              </a:spcAft>
              <a:buClr>
                <a:schemeClr val="accent2"/>
              </a:buClr>
              <a:buSzPct val="76000"/>
              <a:buFont typeface="Wingdings 3"/>
              <a:buChar char=""/>
              <a:defRPr/>
            </a:pPr>
            <a:r>
              <a:rPr lang="de-DE" sz="2000" dirty="0" smtClean="0">
                <a:solidFill>
                  <a:schemeClr val="tx2"/>
                </a:solidFill>
                <a:latin typeface="+mj-lt"/>
              </a:rPr>
              <a:t>Projekt „Mittelalter“</a:t>
            </a:r>
          </a:p>
          <a:p>
            <a:pPr marL="265113" lvl="1" indent="-265113">
              <a:spcBef>
                <a:spcPts val="300"/>
              </a:spcBef>
              <a:spcAft>
                <a:spcPts val="1200"/>
              </a:spcAft>
              <a:buClr>
                <a:schemeClr val="accent2"/>
              </a:buClr>
              <a:buSzPct val="76000"/>
              <a:buFont typeface="Wingdings 3"/>
              <a:buChar char=""/>
              <a:defRPr/>
            </a:pPr>
            <a:r>
              <a:rPr lang="de-DE" sz="2000" dirty="0" smtClean="0">
                <a:solidFill>
                  <a:schemeClr val="tx2"/>
                </a:solidFill>
                <a:latin typeface="+mj-lt"/>
              </a:rPr>
              <a:t>Lernwerkstatt „Rechtsradikalismus“</a:t>
            </a:r>
          </a:p>
          <a:p>
            <a:pPr marL="265113" lvl="1" indent="-265113">
              <a:spcBef>
                <a:spcPts val="300"/>
              </a:spcBef>
              <a:spcAft>
                <a:spcPts val="1200"/>
              </a:spcAft>
              <a:buClr>
                <a:schemeClr val="accent2"/>
              </a:buClr>
              <a:buSzPct val="76000"/>
              <a:buFont typeface="Wingdings 3"/>
              <a:buChar char=""/>
              <a:defRPr/>
            </a:pPr>
            <a:r>
              <a:rPr lang="de-DE" sz="2000" dirty="0" err="1" smtClean="0">
                <a:solidFill>
                  <a:schemeClr val="tx2"/>
                </a:solidFill>
                <a:latin typeface="+mj-lt"/>
              </a:rPr>
              <a:t>Stationenlernen</a:t>
            </a:r>
            <a:r>
              <a:rPr lang="de-DE" sz="2000" dirty="0" smtClean="0">
                <a:solidFill>
                  <a:schemeClr val="tx2"/>
                </a:solidFill>
                <a:latin typeface="+mj-lt"/>
              </a:rPr>
              <a:t> </a:t>
            </a:r>
            <a:br>
              <a:rPr lang="de-DE" sz="2000" dirty="0" smtClean="0">
                <a:solidFill>
                  <a:schemeClr val="tx2"/>
                </a:solidFill>
                <a:latin typeface="+mj-lt"/>
              </a:rPr>
            </a:br>
            <a:r>
              <a:rPr lang="de-DE" sz="2000" dirty="0" smtClean="0">
                <a:solidFill>
                  <a:schemeClr val="tx2"/>
                </a:solidFill>
                <a:latin typeface="+mj-lt"/>
              </a:rPr>
              <a:t>„Kindheit und Jugend in der DDR“</a:t>
            </a:r>
            <a:r>
              <a:rPr lang="de-DE" sz="2000" dirty="0" smtClean="0">
                <a:solidFill>
                  <a:schemeClr val="tx2"/>
                </a:solidFill>
              </a:rPr>
              <a:t/>
            </a:r>
            <a:br>
              <a:rPr lang="de-DE" sz="2000" dirty="0" smtClean="0">
                <a:solidFill>
                  <a:schemeClr val="tx2"/>
                </a:solidFill>
              </a:rPr>
            </a:br>
            <a:endParaRPr lang="de-DE" sz="2000" dirty="0" smtClean="0">
              <a:solidFill>
                <a:schemeClr val="tx2"/>
              </a:solidFill>
            </a:endParaRPr>
          </a:p>
        </p:txBody>
      </p:sp>
      <p:sp>
        <p:nvSpPr>
          <p:cNvPr id="5" name="Foliennummernplatzhalter 4"/>
          <p:cNvSpPr>
            <a:spLocks noGrp="1"/>
          </p:cNvSpPr>
          <p:nvPr>
            <p:ph type="sldNum" sz="quarter" idx="12"/>
          </p:nvPr>
        </p:nvSpPr>
        <p:spPr/>
        <p:txBody>
          <a:bodyPr/>
          <a:lstStyle/>
          <a:p>
            <a:fld id="{40ECF528-BE4D-4C88-B8D8-D2E80299C3E5}" type="slidenum">
              <a:rPr lang="de-DE" smtClean="0"/>
              <a:pPr/>
              <a:t>4</a:t>
            </a:fld>
            <a:endParaRPr lang="de-D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4"/>
          <p:cNvSpPr txBox="1">
            <a:spLocks/>
          </p:cNvSpPr>
          <p:nvPr/>
        </p:nvSpPr>
        <p:spPr>
          <a:xfrm>
            <a:off x="395536" y="332656"/>
            <a:ext cx="8748464" cy="5904656"/>
          </a:xfrm>
          <a:prstGeom prst="rect">
            <a:avLst/>
          </a:prstGeom>
        </p:spPr>
        <p:txBody>
          <a:bodyPr vert="horz">
            <a:noAutofit/>
          </a:bodyPr>
          <a:lstStyle/>
          <a:p>
            <a:pPr lvl="0">
              <a:spcBef>
                <a:spcPts val="300"/>
              </a:spcBef>
              <a:spcAft>
                <a:spcPts val="1200"/>
              </a:spcAft>
              <a:buClr>
                <a:schemeClr val="accent1"/>
              </a:buClr>
              <a:buSzPct val="76000"/>
              <a:defRPr/>
            </a:pPr>
            <a:r>
              <a:rPr lang="de-DE" sz="2000" b="1" dirty="0" err="1" smtClean="0">
                <a:latin typeface="+mj-lt"/>
              </a:rPr>
              <a:t>Kühberger</a:t>
            </a:r>
            <a:r>
              <a:rPr lang="de-DE" sz="2000" b="1" dirty="0" smtClean="0">
                <a:latin typeface="+mj-lt"/>
              </a:rPr>
              <a:t>, Christoph / </a:t>
            </a:r>
            <a:r>
              <a:rPr lang="de-DE" sz="2000" b="1" dirty="0" err="1" smtClean="0">
                <a:latin typeface="+mj-lt"/>
              </a:rPr>
              <a:t>Windischbauer</a:t>
            </a:r>
            <a:r>
              <a:rPr lang="de-DE" sz="2000" b="1" dirty="0" smtClean="0">
                <a:latin typeface="+mj-lt"/>
              </a:rPr>
              <a:t>, Elfriede: </a:t>
            </a:r>
            <a:r>
              <a:rPr lang="de-DE" sz="2000" b="1" dirty="0" err="1" smtClean="0">
                <a:latin typeface="+mj-lt"/>
              </a:rPr>
              <a:t>Indidvidualisierung</a:t>
            </a:r>
            <a:r>
              <a:rPr lang="de-DE" sz="2000" b="1" dirty="0" smtClean="0">
                <a:latin typeface="+mj-lt"/>
              </a:rPr>
              <a:t> und Differenzierung im Geschichtsunterricht. Offenes Lernen in Theorie und Praxis. 2012:</a:t>
            </a:r>
            <a:endParaRPr lang="de-DE" sz="2000" b="1" dirty="0" smtClean="0">
              <a:latin typeface="+mj-lt"/>
            </a:endParaRPr>
          </a:p>
          <a:p>
            <a:pPr lvl="0">
              <a:spcBef>
                <a:spcPts val="300"/>
              </a:spcBef>
              <a:spcAft>
                <a:spcPts val="1200"/>
              </a:spcAft>
              <a:buClr>
                <a:schemeClr val="accent1"/>
              </a:buClr>
              <a:buSzPct val="76000"/>
              <a:defRPr/>
            </a:pPr>
            <a:r>
              <a:rPr lang="de-DE" sz="2000" b="1" dirty="0" smtClean="0">
                <a:latin typeface="+mj-lt"/>
              </a:rPr>
              <a:t>Innere Differenzierung</a:t>
            </a:r>
          </a:p>
          <a:p>
            <a:pPr marL="265113" lvl="1" indent="-265113">
              <a:spcBef>
                <a:spcPts val="300"/>
              </a:spcBef>
              <a:spcAft>
                <a:spcPts val="1200"/>
              </a:spcAft>
              <a:buClr>
                <a:schemeClr val="accent2"/>
              </a:buClr>
              <a:buSzPct val="76000"/>
              <a:buFont typeface="Wingdings 3"/>
              <a:buChar char=""/>
              <a:defRPr/>
            </a:pPr>
            <a:r>
              <a:rPr lang="de-DE" sz="2000" dirty="0" smtClean="0">
                <a:solidFill>
                  <a:schemeClr val="tx2"/>
                </a:solidFill>
                <a:latin typeface="+mj-lt"/>
              </a:rPr>
              <a:t>Theorie</a:t>
            </a:r>
          </a:p>
          <a:p>
            <a:pPr marL="265113" lvl="1" indent="-265113">
              <a:spcBef>
                <a:spcPts val="300"/>
              </a:spcBef>
              <a:spcAft>
                <a:spcPts val="1200"/>
              </a:spcAft>
              <a:buClr>
                <a:schemeClr val="accent2"/>
              </a:buClr>
              <a:buSzPct val="76000"/>
              <a:buFont typeface="Wingdings 3"/>
              <a:buChar char=""/>
              <a:defRPr/>
            </a:pPr>
            <a:r>
              <a:rPr lang="de-DE" sz="2000" dirty="0" smtClean="0">
                <a:solidFill>
                  <a:schemeClr val="tx2"/>
                </a:solidFill>
                <a:latin typeface="+mj-lt"/>
              </a:rPr>
              <a:t>Formen offenen Unterrichts</a:t>
            </a:r>
          </a:p>
          <a:p>
            <a:pPr marL="265113" lvl="1" indent="-265113">
              <a:spcBef>
                <a:spcPts val="300"/>
              </a:spcBef>
              <a:spcAft>
                <a:spcPts val="1200"/>
              </a:spcAft>
              <a:buClr>
                <a:schemeClr val="accent2"/>
              </a:buClr>
              <a:buSzPct val="76000"/>
              <a:buFont typeface="Wingdings 3"/>
              <a:buChar char=""/>
              <a:defRPr/>
            </a:pPr>
            <a:r>
              <a:rPr lang="de-DE" sz="2000" dirty="0" smtClean="0">
                <a:solidFill>
                  <a:schemeClr val="tx2"/>
                </a:solidFill>
                <a:latin typeface="+mj-lt"/>
              </a:rPr>
              <a:t>Leistungsfeststellung im offenen Unterricht</a:t>
            </a:r>
          </a:p>
          <a:p>
            <a:pPr marL="265113" lvl="1" indent="-265113">
              <a:spcBef>
                <a:spcPts val="300"/>
              </a:spcBef>
              <a:buClr>
                <a:schemeClr val="accent2"/>
              </a:buClr>
              <a:buSzPct val="76000"/>
              <a:buFont typeface="Wingdings 3"/>
              <a:buChar char=""/>
              <a:defRPr/>
            </a:pPr>
            <a:r>
              <a:rPr lang="de-DE" sz="2000" dirty="0" smtClean="0">
                <a:solidFill>
                  <a:schemeClr val="tx2"/>
                </a:solidFill>
                <a:latin typeface="+mj-lt"/>
              </a:rPr>
              <a:t>Beispiele für </a:t>
            </a:r>
            <a:r>
              <a:rPr lang="de-DE" sz="2000" dirty="0" err="1" smtClean="0">
                <a:solidFill>
                  <a:schemeClr val="tx2"/>
                </a:solidFill>
                <a:latin typeface="+mj-lt"/>
              </a:rPr>
              <a:t>kompetenzorien-tierte</a:t>
            </a:r>
            <a:r>
              <a:rPr lang="de-DE" sz="2000" dirty="0" smtClean="0">
                <a:solidFill>
                  <a:schemeClr val="tx2"/>
                </a:solidFill>
                <a:latin typeface="+mj-lt"/>
              </a:rPr>
              <a:t> Aufgabenstellungen im offenen Unterricht</a:t>
            </a:r>
          </a:p>
          <a:p>
            <a:pPr marL="444500" lvl="2" indent="-177800">
              <a:spcBef>
                <a:spcPts val="300"/>
              </a:spcBef>
              <a:buClr>
                <a:schemeClr val="accent2"/>
              </a:buClr>
              <a:buSzPct val="76000"/>
              <a:buFont typeface="Wingdings" pitchFamily="2" charset="2"/>
              <a:buChar char="§"/>
              <a:defRPr/>
            </a:pPr>
            <a:r>
              <a:rPr lang="de-DE" sz="2000" dirty="0" smtClean="0">
                <a:latin typeface="+mj-lt"/>
              </a:rPr>
              <a:t>Einzelaufgaben</a:t>
            </a:r>
          </a:p>
          <a:p>
            <a:pPr marL="444500" lvl="2" indent="-177800">
              <a:spcBef>
                <a:spcPts val="300"/>
              </a:spcBef>
              <a:buClr>
                <a:schemeClr val="accent2"/>
              </a:buClr>
              <a:buSzPct val="76000"/>
              <a:buFont typeface="Wingdings" pitchFamily="2" charset="2"/>
              <a:buChar char="§"/>
              <a:defRPr/>
            </a:pPr>
            <a:r>
              <a:rPr lang="de-DE" sz="2000" dirty="0" smtClean="0">
                <a:latin typeface="+mj-lt"/>
              </a:rPr>
              <a:t>Werkstatt:</a:t>
            </a:r>
          </a:p>
          <a:p>
            <a:pPr marL="630238" lvl="1" indent="-185738">
              <a:spcBef>
                <a:spcPts val="300"/>
              </a:spcBef>
              <a:buClr>
                <a:schemeClr val="accent2"/>
              </a:buClr>
              <a:buSzPct val="76000"/>
              <a:buFont typeface="Wingdings 3"/>
              <a:buChar char=""/>
              <a:defRPr/>
            </a:pPr>
            <a:r>
              <a:rPr lang="de-DE" dirty="0" smtClean="0">
                <a:solidFill>
                  <a:schemeClr val="tx2"/>
                </a:solidFill>
                <a:latin typeface="+mj-lt"/>
              </a:rPr>
              <a:t>Fotokartei</a:t>
            </a:r>
          </a:p>
          <a:p>
            <a:pPr marL="630238" lvl="1" indent="-185738">
              <a:spcBef>
                <a:spcPts val="300"/>
              </a:spcBef>
              <a:buClr>
                <a:schemeClr val="accent2"/>
              </a:buClr>
              <a:buSzPct val="76000"/>
              <a:buFont typeface="Wingdings 3"/>
              <a:buChar char=""/>
              <a:defRPr/>
            </a:pPr>
            <a:r>
              <a:rPr lang="de-DE" dirty="0" smtClean="0">
                <a:solidFill>
                  <a:schemeClr val="tx2"/>
                </a:solidFill>
                <a:latin typeface="+mj-lt"/>
              </a:rPr>
              <a:t>Arbeit mit Zeitzeugen</a:t>
            </a:r>
          </a:p>
          <a:p>
            <a:pPr marL="630238" lvl="1" indent="-185738">
              <a:spcBef>
                <a:spcPts val="300"/>
              </a:spcBef>
              <a:buClr>
                <a:schemeClr val="accent2"/>
              </a:buClr>
              <a:buSzPct val="76000"/>
              <a:buFont typeface="Wingdings 3"/>
              <a:buChar char=""/>
              <a:defRPr/>
            </a:pPr>
            <a:r>
              <a:rPr lang="de-DE" dirty="0" smtClean="0">
                <a:solidFill>
                  <a:schemeClr val="tx2"/>
                </a:solidFill>
                <a:latin typeface="+mj-lt"/>
              </a:rPr>
              <a:t>Migration</a:t>
            </a:r>
          </a:p>
          <a:p>
            <a:pPr marL="630238" lvl="1" indent="-185738">
              <a:spcBef>
                <a:spcPts val="300"/>
              </a:spcBef>
              <a:buClr>
                <a:schemeClr val="accent2"/>
              </a:buClr>
              <a:buSzPct val="76000"/>
              <a:buFont typeface="Wingdings 3"/>
              <a:buChar char=""/>
              <a:defRPr/>
            </a:pPr>
            <a:r>
              <a:rPr lang="de-DE" dirty="0" smtClean="0">
                <a:solidFill>
                  <a:schemeClr val="tx2"/>
                </a:solidFill>
                <a:latin typeface="+mj-lt"/>
              </a:rPr>
              <a:t>Schulbuchvergleich</a:t>
            </a:r>
          </a:p>
          <a:p>
            <a:pPr marL="444500" lvl="2" indent="-177800">
              <a:spcBef>
                <a:spcPts val="300"/>
              </a:spcBef>
              <a:buClr>
                <a:schemeClr val="accent2"/>
              </a:buClr>
              <a:buSzPct val="76000"/>
              <a:defRPr/>
            </a:pPr>
            <a:r>
              <a:rPr lang="de-DE" sz="1600" dirty="0" smtClean="0">
                <a:latin typeface="+mj-lt"/>
              </a:rPr>
              <a:t/>
            </a:r>
            <a:br>
              <a:rPr lang="de-DE" sz="1600" dirty="0" smtClean="0">
                <a:latin typeface="+mj-lt"/>
              </a:rPr>
            </a:br>
            <a:endParaRPr lang="de-DE" sz="1600" dirty="0" smtClean="0">
              <a:latin typeface="+mj-lt"/>
            </a:endParaRPr>
          </a:p>
        </p:txBody>
      </p:sp>
      <p:sp>
        <p:nvSpPr>
          <p:cNvPr id="8" name="Foliennummernplatzhalter 7"/>
          <p:cNvSpPr>
            <a:spLocks noGrp="1"/>
          </p:cNvSpPr>
          <p:nvPr>
            <p:ph type="sldNum" sz="quarter" idx="12"/>
          </p:nvPr>
        </p:nvSpPr>
        <p:spPr/>
        <p:txBody>
          <a:bodyPr/>
          <a:lstStyle/>
          <a:p>
            <a:fld id="{40ECF528-BE4D-4C88-B8D8-D2E80299C3E5}" type="slidenum">
              <a:rPr lang="de-DE" smtClean="0"/>
              <a:pPr/>
              <a:t>5</a:t>
            </a:fld>
            <a:endParaRPr lang="de-D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txBox="1">
            <a:spLocks/>
          </p:cNvSpPr>
          <p:nvPr/>
        </p:nvSpPr>
        <p:spPr>
          <a:xfrm>
            <a:off x="395536" y="260648"/>
            <a:ext cx="8748464" cy="6597352"/>
          </a:xfrm>
          <a:prstGeom prst="rect">
            <a:avLst/>
          </a:prstGeom>
        </p:spPr>
        <p:txBody>
          <a:bodyPr vert="horz">
            <a:noAutofit/>
          </a:bodyPr>
          <a:lstStyle/>
          <a:p>
            <a:pPr lvl="0">
              <a:spcBef>
                <a:spcPts val="300"/>
              </a:spcBef>
              <a:spcAft>
                <a:spcPts val="1000"/>
              </a:spcAft>
              <a:buClr>
                <a:schemeClr val="accent1"/>
              </a:buClr>
              <a:buSzPct val="76000"/>
              <a:defRPr/>
            </a:pPr>
            <a:r>
              <a:rPr lang="de-DE" sz="2000" b="1" dirty="0" smtClean="0">
                <a:latin typeface="+mj-lt"/>
              </a:rPr>
              <a:t>Göbel, Eva: Differenzierung. Aufgabenformate, Methoden und Lernbegleitung. In: Praxis Geschichte 3/2012:</a:t>
            </a:r>
            <a:endParaRPr lang="de-DE" sz="2000" b="1" dirty="0" smtClean="0">
              <a:latin typeface="+mj-lt"/>
            </a:endParaRPr>
          </a:p>
          <a:p>
            <a:pPr lvl="0">
              <a:spcBef>
                <a:spcPts val="300"/>
              </a:spcBef>
              <a:spcAft>
                <a:spcPts val="1000"/>
              </a:spcAft>
              <a:buClr>
                <a:schemeClr val="accent1"/>
              </a:buClr>
              <a:buSzPct val="76000"/>
              <a:defRPr/>
            </a:pPr>
            <a:r>
              <a:rPr lang="de-DE" sz="2000" b="1" dirty="0" smtClean="0">
                <a:latin typeface="+mj-lt"/>
              </a:rPr>
              <a:t>Innere Differenzierung</a:t>
            </a:r>
          </a:p>
          <a:p>
            <a:pPr marL="265113" lvl="1" indent="-265113">
              <a:spcBef>
                <a:spcPts val="300"/>
              </a:spcBef>
              <a:spcAft>
                <a:spcPts val="1000"/>
              </a:spcAft>
              <a:buClr>
                <a:schemeClr val="accent2"/>
              </a:buClr>
              <a:buSzPct val="76000"/>
              <a:buFont typeface="Wingdings 3"/>
              <a:buChar char=""/>
              <a:defRPr/>
            </a:pPr>
            <a:r>
              <a:rPr lang="de-DE" sz="2000" dirty="0" smtClean="0">
                <a:solidFill>
                  <a:schemeClr val="tx2"/>
                </a:solidFill>
                <a:latin typeface="+mj-lt"/>
              </a:rPr>
              <a:t>Theorie</a:t>
            </a:r>
          </a:p>
          <a:p>
            <a:pPr marL="265113" lvl="1" indent="-265113">
              <a:spcBef>
                <a:spcPts val="300"/>
              </a:spcBef>
              <a:buClr>
                <a:schemeClr val="accent2"/>
              </a:buClr>
              <a:buSzPct val="76000"/>
              <a:buFont typeface="Wingdings 3"/>
              <a:buChar char=""/>
              <a:defRPr/>
            </a:pPr>
            <a:r>
              <a:rPr lang="de-DE" sz="2000" dirty="0" smtClean="0">
                <a:solidFill>
                  <a:schemeClr val="tx2"/>
                </a:solidFill>
                <a:latin typeface="+mj-lt"/>
              </a:rPr>
              <a:t>Aufgabenformate</a:t>
            </a:r>
          </a:p>
          <a:p>
            <a:pPr marL="630238" lvl="1" indent="-185738">
              <a:spcBef>
                <a:spcPts val="300"/>
              </a:spcBef>
              <a:buClr>
                <a:schemeClr val="accent2"/>
              </a:buClr>
              <a:buSzPct val="76000"/>
              <a:buFont typeface="Wingdings 3"/>
              <a:buChar char=""/>
              <a:defRPr/>
            </a:pPr>
            <a:r>
              <a:rPr lang="de-DE" dirty="0" smtClean="0">
                <a:solidFill>
                  <a:schemeClr val="tx2"/>
                </a:solidFill>
                <a:latin typeface="+mj-lt"/>
              </a:rPr>
              <a:t>Basis-/Experte</a:t>
            </a:r>
          </a:p>
          <a:p>
            <a:pPr marL="630238" lvl="1" indent="-185738">
              <a:spcBef>
                <a:spcPts val="300"/>
              </a:spcBef>
              <a:buClr>
                <a:schemeClr val="accent2"/>
              </a:buClr>
              <a:buSzPct val="76000"/>
              <a:buFont typeface="Wingdings 3"/>
              <a:buChar char=""/>
              <a:defRPr/>
            </a:pPr>
            <a:r>
              <a:rPr lang="de-DE" dirty="0" smtClean="0">
                <a:solidFill>
                  <a:schemeClr val="tx2"/>
                </a:solidFill>
                <a:latin typeface="+mj-lt"/>
              </a:rPr>
              <a:t>Sternchen</a:t>
            </a:r>
          </a:p>
          <a:p>
            <a:pPr marL="630238" lvl="1" indent="-185738">
              <a:spcBef>
                <a:spcPts val="300"/>
              </a:spcBef>
              <a:spcAft>
                <a:spcPts val="1000"/>
              </a:spcAft>
              <a:buClr>
                <a:schemeClr val="accent2"/>
              </a:buClr>
              <a:buSzPct val="76000"/>
              <a:buFont typeface="Wingdings 3"/>
              <a:buChar char=""/>
              <a:defRPr/>
            </a:pPr>
            <a:r>
              <a:rPr lang="de-DE" dirty="0" smtClean="0">
                <a:solidFill>
                  <a:schemeClr val="tx2"/>
                </a:solidFill>
                <a:latin typeface="+mj-lt"/>
              </a:rPr>
              <a:t>Du-kannst</a:t>
            </a:r>
          </a:p>
          <a:p>
            <a:pPr marL="265113" lvl="1" indent="-265113">
              <a:spcBef>
                <a:spcPts val="300"/>
              </a:spcBef>
              <a:buClr>
                <a:schemeClr val="accent2"/>
              </a:buClr>
              <a:buSzPct val="76000"/>
              <a:buFont typeface="Wingdings 3"/>
              <a:buChar char=""/>
              <a:defRPr/>
            </a:pPr>
            <a:r>
              <a:rPr lang="de-DE" sz="2000" dirty="0" smtClean="0">
                <a:solidFill>
                  <a:schemeClr val="tx2"/>
                </a:solidFill>
                <a:latin typeface="+mj-lt"/>
              </a:rPr>
              <a:t>Methoden</a:t>
            </a:r>
          </a:p>
          <a:p>
            <a:pPr marL="630238" lvl="1" indent="-185738">
              <a:spcBef>
                <a:spcPts val="300"/>
              </a:spcBef>
              <a:buClr>
                <a:schemeClr val="accent2"/>
              </a:buClr>
              <a:buSzPct val="76000"/>
              <a:buFont typeface="Wingdings 3"/>
              <a:buChar char=""/>
              <a:defRPr/>
            </a:pPr>
            <a:r>
              <a:rPr lang="de-DE" dirty="0" smtClean="0">
                <a:solidFill>
                  <a:schemeClr val="tx2"/>
                </a:solidFill>
                <a:latin typeface="+mj-lt"/>
              </a:rPr>
              <a:t>Gruppenpuzzle</a:t>
            </a:r>
          </a:p>
          <a:p>
            <a:pPr marL="630238" lvl="1" indent="-185738">
              <a:spcBef>
                <a:spcPts val="300"/>
              </a:spcBef>
              <a:buClr>
                <a:schemeClr val="accent2"/>
              </a:buClr>
              <a:buSzPct val="76000"/>
              <a:buFont typeface="Wingdings 3"/>
              <a:buChar char=""/>
              <a:defRPr/>
            </a:pPr>
            <a:r>
              <a:rPr lang="de-DE" dirty="0" smtClean="0">
                <a:solidFill>
                  <a:schemeClr val="tx2"/>
                </a:solidFill>
                <a:latin typeface="+mj-lt"/>
              </a:rPr>
              <a:t>Lernbüffet</a:t>
            </a:r>
          </a:p>
          <a:p>
            <a:pPr marL="630238" lvl="1" indent="-185738">
              <a:spcBef>
                <a:spcPts val="300"/>
              </a:spcBef>
              <a:buClr>
                <a:schemeClr val="accent2"/>
              </a:buClr>
              <a:buSzPct val="76000"/>
              <a:buFont typeface="Wingdings 3"/>
              <a:buChar char=""/>
              <a:defRPr/>
            </a:pPr>
            <a:r>
              <a:rPr lang="de-DE" dirty="0" err="1" smtClean="0">
                <a:solidFill>
                  <a:schemeClr val="tx2"/>
                </a:solidFill>
                <a:latin typeface="+mj-lt"/>
              </a:rPr>
              <a:t>Stationenlernen</a:t>
            </a:r>
            <a:endParaRPr lang="de-DE" dirty="0" smtClean="0">
              <a:solidFill>
                <a:schemeClr val="tx2"/>
              </a:solidFill>
              <a:latin typeface="+mj-lt"/>
            </a:endParaRPr>
          </a:p>
          <a:p>
            <a:pPr marL="630238" lvl="1" indent="-185738">
              <a:spcBef>
                <a:spcPts val="300"/>
              </a:spcBef>
              <a:buClr>
                <a:schemeClr val="accent2"/>
              </a:buClr>
              <a:buSzPct val="76000"/>
              <a:buFont typeface="Wingdings 3"/>
              <a:buChar char=""/>
              <a:defRPr/>
            </a:pPr>
            <a:r>
              <a:rPr lang="de-DE" dirty="0" smtClean="0">
                <a:solidFill>
                  <a:schemeClr val="tx2"/>
                </a:solidFill>
                <a:latin typeface="+mj-lt"/>
              </a:rPr>
              <a:t>Lerntempoduett</a:t>
            </a:r>
          </a:p>
          <a:p>
            <a:pPr marL="630238" lvl="1" indent="-185738">
              <a:spcBef>
                <a:spcPts val="300"/>
              </a:spcBef>
              <a:buClr>
                <a:schemeClr val="accent2"/>
              </a:buClr>
              <a:buSzPct val="76000"/>
              <a:buFont typeface="Wingdings 3"/>
              <a:buChar char=""/>
              <a:defRPr/>
            </a:pPr>
            <a:r>
              <a:rPr lang="de-DE" dirty="0" smtClean="0">
                <a:solidFill>
                  <a:schemeClr val="tx2"/>
                </a:solidFill>
                <a:latin typeface="+mj-lt"/>
              </a:rPr>
              <a:t>Themenlandkarte mit eigenem Arbeitsplan</a:t>
            </a:r>
          </a:p>
          <a:p>
            <a:pPr marL="630238" lvl="1" indent="-185738">
              <a:spcBef>
                <a:spcPts val="300"/>
              </a:spcBef>
              <a:spcAft>
                <a:spcPts val="1000"/>
              </a:spcAft>
              <a:buClr>
                <a:schemeClr val="accent2"/>
              </a:buClr>
              <a:buSzPct val="76000"/>
              <a:buFont typeface="Wingdings 3"/>
              <a:buChar char=""/>
              <a:defRPr/>
            </a:pPr>
            <a:r>
              <a:rPr lang="de-DE" dirty="0" smtClean="0">
                <a:solidFill>
                  <a:schemeClr val="tx2"/>
                </a:solidFill>
                <a:latin typeface="+mj-lt"/>
              </a:rPr>
              <a:t>Themenbörse / Offener Unterricht</a:t>
            </a:r>
          </a:p>
          <a:p>
            <a:pPr marL="268288" lvl="1" indent="-268288">
              <a:spcBef>
                <a:spcPts val="300"/>
              </a:spcBef>
              <a:buClr>
                <a:schemeClr val="accent2"/>
              </a:buClr>
              <a:buSzPct val="76000"/>
              <a:buFont typeface="Wingdings 3"/>
              <a:buChar char=""/>
              <a:defRPr/>
            </a:pPr>
            <a:r>
              <a:rPr lang="de-DE" sz="2000" dirty="0" smtClean="0">
                <a:solidFill>
                  <a:schemeClr val="tx2"/>
                </a:solidFill>
                <a:latin typeface="+mj-lt"/>
              </a:rPr>
              <a:t>1 Einzelaufgabe als Beispiel: Du-kannst (Kaiserreich)</a:t>
            </a:r>
          </a:p>
          <a:p>
            <a:pPr marL="268288" lvl="1" indent="-268288">
              <a:spcBef>
                <a:spcPts val="300"/>
              </a:spcBef>
              <a:buClr>
                <a:schemeClr val="accent2"/>
              </a:buClr>
              <a:buSzPct val="76000"/>
              <a:buFont typeface="Wingdings 3"/>
              <a:buChar char=""/>
              <a:defRPr/>
            </a:pPr>
            <a:endParaRPr lang="de-DE" dirty="0" smtClean="0">
              <a:solidFill>
                <a:schemeClr val="tx2"/>
              </a:solidFill>
              <a:latin typeface="+mj-lt"/>
            </a:endParaRPr>
          </a:p>
          <a:p>
            <a:pPr marL="444500" lvl="2" indent="-177800">
              <a:spcBef>
                <a:spcPts val="300"/>
              </a:spcBef>
              <a:buClr>
                <a:schemeClr val="accent2"/>
              </a:buClr>
              <a:buSzPct val="76000"/>
              <a:defRPr/>
            </a:pPr>
            <a:r>
              <a:rPr lang="de-DE" sz="1600" dirty="0" smtClean="0">
                <a:latin typeface="+mj-lt"/>
              </a:rPr>
              <a:t/>
            </a:r>
            <a:br>
              <a:rPr lang="de-DE" sz="1600" dirty="0" smtClean="0">
                <a:latin typeface="+mj-lt"/>
              </a:rPr>
            </a:br>
            <a:endParaRPr lang="de-DE" sz="1600" dirty="0" smtClean="0">
              <a:latin typeface="+mj-lt"/>
            </a:endParaRPr>
          </a:p>
        </p:txBody>
      </p:sp>
      <p:sp>
        <p:nvSpPr>
          <p:cNvPr id="6" name="Foliennummernplatzhalter 5"/>
          <p:cNvSpPr>
            <a:spLocks noGrp="1"/>
          </p:cNvSpPr>
          <p:nvPr>
            <p:ph type="sldNum" sz="quarter" idx="12"/>
          </p:nvPr>
        </p:nvSpPr>
        <p:spPr/>
        <p:txBody>
          <a:bodyPr/>
          <a:lstStyle/>
          <a:p>
            <a:fld id="{40ECF528-BE4D-4C88-B8D8-D2E80299C3E5}" type="slidenum">
              <a:rPr lang="de-DE" smtClean="0"/>
              <a:pPr/>
              <a:t>6</a:t>
            </a:fld>
            <a:endParaRPr lang="de-D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4"/>
          <p:cNvSpPr txBox="1">
            <a:spLocks/>
          </p:cNvSpPr>
          <p:nvPr/>
        </p:nvSpPr>
        <p:spPr>
          <a:xfrm>
            <a:off x="539552" y="260648"/>
            <a:ext cx="8604448" cy="6597352"/>
          </a:xfrm>
          <a:prstGeom prst="rect">
            <a:avLst/>
          </a:prstGeom>
        </p:spPr>
        <p:txBody>
          <a:bodyPr vert="horz">
            <a:noAutofit/>
          </a:bodyPr>
          <a:lstStyle/>
          <a:p>
            <a:pPr lvl="0">
              <a:spcBef>
                <a:spcPts val="300"/>
              </a:spcBef>
              <a:spcAft>
                <a:spcPts val="800"/>
              </a:spcAft>
              <a:buClr>
                <a:schemeClr val="accent1"/>
              </a:buClr>
              <a:buSzPct val="76000"/>
              <a:defRPr/>
            </a:pPr>
            <a:r>
              <a:rPr lang="de-DE" sz="2000" b="1" dirty="0" smtClean="0">
                <a:latin typeface="+mj-lt"/>
              </a:rPr>
              <a:t>Landesinstitut für Schulentwicklung: Individueller Kompetenzerwerb im Geschichtsunterricht. Die Stadt als Thema der Binnendifferenzierung. 2012:</a:t>
            </a:r>
            <a:endParaRPr lang="de-DE" sz="2000" b="1" dirty="0" smtClean="0">
              <a:latin typeface="+mj-lt"/>
            </a:endParaRPr>
          </a:p>
          <a:p>
            <a:pPr lvl="0">
              <a:spcBef>
                <a:spcPts val="300"/>
              </a:spcBef>
              <a:spcAft>
                <a:spcPts val="800"/>
              </a:spcAft>
              <a:buClr>
                <a:schemeClr val="accent1"/>
              </a:buClr>
              <a:buSzPct val="76000"/>
              <a:defRPr/>
            </a:pPr>
            <a:r>
              <a:rPr lang="de-DE" sz="2000" b="1" dirty="0" smtClean="0">
                <a:latin typeface="+mj-lt"/>
              </a:rPr>
              <a:t>Innere Differenzierung</a:t>
            </a:r>
          </a:p>
          <a:p>
            <a:pPr marL="265113" lvl="1" indent="-265113">
              <a:spcBef>
                <a:spcPts val="300"/>
              </a:spcBef>
              <a:buClr>
                <a:schemeClr val="accent2"/>
              </a:buClr>
              <a:buSzPct val="76000"/>
              <a:buFont typeface="Wingdings 3"/>
              <a:buChar char=""/>
              <a:defRPr/>
            </a:pPr>
            <a:r>
              <a:rPr lang="de-DE" dirty="0" smtClean="0">
                <a:solidFill>
                  <a:schemeClr val="tx2"/>
                </a:solidFill>
                <a:latin typeface="+mj-lt"/>
              </a:rPr>
              <a:t>Theorie</a:t>
            </a:r>
          </a:p>
          <a:p>
            <a:pPr marL="265113" lvl="1" indent="-265113">
              <a:spcBef>
                <a:spcPts val="300"/>
              </a:spcBef>
              <a:buClr>
                <a:schemeClr val="accent2"/>
              </a:buClr>
              <a:buSzPct val="76000"/>
              <a:buFont typeface="Wingdings 3"/>
              <a:buChar char=""/>
              <a:defRPr/>
            </a:pPr>
            <a:r>
              <a:rPr lang="de-DE" dirty="0" smtClean="0">
                <a:solidFill>
                  <a:schemeClr val="tx2"/>
                </a:solidFill>
                <a:latin typeface="+mj-lt"/>
              </a:rPr>
              <a:t>Beobachten, Bewerten</a:t>
            </a:r>
          </a:p>
          <a:p>
            <a:pPr marL="630238" lvl="1" indent="-185738">
              <a:spcBef>
                <a:spcPts val="300"/>
              </a:spcBef>
              <a:buClr>
                <a:schemeClr val="accent2"/>
              </a:buClr>
              <a:buSzPct val="76000"/>
              <a:buFont typeface="Wingdings 3"/>
              <a:buChar char=""/>
              <a:defRPr/>
            </a:pPr>
            <a:r>
              <a:rPr lang="de-DE" sz="1600" dirty="0" smtClean="0">
                <a:solidFill>
                  <a:schemeClr val="tx2"/>
                </a:solidFill>
                <a:latin typeface="+mj-lt"/>
              </a:rPr>
              <a:t>Analysestern</a:t>
            </a:r>
          </a:p>
          <a:p>
            <a:pPr marL="630238" lvl="1" indent="-185738">
              <a:spcBef>
                <a:spcPts val="300"/>
              </a:spcBef>
              <a:spcAft>
                <a:spcPts val="800"/>
              </a:spcAft>
              <a:buClr>
                <a:schemeClr val="accent2"/>
              </a:buClr>
              <a:buSzPct val="76000"/>
              <a:buFont typeface="Wingdings 3"/>
              <a:buChar char=""/>
              <a:defRPr/>
            </a:pPr>
            <a:r>
              <a:rPr lang="de-DE" sz="1600" dirty="0" smtClean="0">
                <a:solidFill>
                  <a:schemeClr val="tx2"/>
                </a:solidFill>
                <a:latin typeface="+mj-lt"/>
              </a:rPr>
              <a:t>Kompetenzraster</a:t>
            </a:r>
          </a:p>
          <a:p>
            <a:pPr marL="265113" lvl="1" indent="-265113">
              <a:buClr>
                <a:schemeClr val="accent2"/>
              </a:buClr>
              <a:buSzPct val="76000"/>
              <a:buFont typeface="Wingdings 3"/>
              <a:buChar char=""/>
              <a:defRPr/>
            </a:pPr>
            <a:r>
              <a:rPr lang="de-DE" dirty="0" smtClean="0">
                <a:solidFill>
                  <a:schemeClr val="tx2"/>
                </a:solidFill>
                <a:latin typeface="+mj-lt"/>
              </a:rPr>
              <a:t>Erstellung von Lernaufgaben</a:t>
            </a:r>
          </a:p>
          <a:p>
            <a:pPr marL="265113" lvl="1" indent="-265113">
              <a:spcBef>
                <a:spcPts val="300"/>
              </a:spcBef>
              <a:buClr>
                <a:schemeClr val="accent2"/>
              </a:buClr>
              <a:buSzPct val="76000"/>
              <a:buFont typeface="Wingdings 3"/>
              <a:buChar char=""/>
              <a:defRPr/>
            </a:pPr>
            <a:r>
              <a:rPr lang="de-DE" dirty="0" smtClean="0">
                <a:solidFill>
                  <a:schemeClr val="tx2"/>
                </a:solidFill>
                <a:latin typeface="+mj-lt"/>
              </a:rPr>
              <a:t>Methoden</a:t>
            </a:r>
          </a:p>
          <a:p>
            <a:pPr marL="630238" lvl="1" indent="-185738">
              <a:spcBef>
                <a:spcPts val="300"/>
              </a:spcBef>
              <a:buClr>
                <a:schemeClr val="accent2"/>
              </a:buClr>
              <a:buSzPct val="76000"/>
              <a:buFont typeface="Wingdings 3"/>
              <a:buChar char=""/>
              <a:defRPr/>
            </a:pPr>
            <a:r>
              <a:rPr lang="de-DE" sz="1600" dirty="0" smtClean="0">
                <a:solidFill>
                  <a:schemeClr val="tx2"/>
                </a:solidFill>
                <a:latin typeface="+mj-lt"/>
              </a:rPr>
              <a:t>Planarbeit</a:t>
            </a:r>
          </a:p>
          <a:p>
            <a:pPr marL="630238" lvl="1" indent="-185738">
              <a:spcBef>
                <a:spcPts val="300"/>
              </a:spcBef>
              <a:buClr>
                <a:schemeClr val="accent2"/>
              </a:buClr>
              <a:buSzPct val="76000"/>
              <a:buFont typeface="Wingdings 3"/>
              <a:buChar char=""/>
              <a:defRPr/>
            </a:pPr>
            <a:r>
              <a:rPr lang="de-DE" sz="1600" dirty="0" smtClean="0">
                <a:solidFill>
                  <a:schemeClr val="tx2"/>
                </a:solidFill>
                <a:latin typeface="+mj-lt"/>
              </a:rPr>
              <a:t>Wahldifferenzierung</a:t>
            </a:r>
          </a:p>
          <a:p>
            <a:pPr marL="630238" lvl="1" indent="-185738">
              <a:spcBef>
                <a:spcPts val="300"/>
              </a:spcBef>
              <a:buClr>
                <a:schemeClr val="accent2"/>
              </a:buClr>
              <a:buSzPct val="76000"/>
              <a:buFont typeface="Wingdings 3"/>
              <a:buChar char=""/>
              <a:defRPr/>
            </a:pPr>
            <a:r>
              <a:rPr lang="de-DE" sz="1600" dirty="0" smtClean="0">
                <a:solidFill>
                  <a:schemeClr val="tx2"/>
                </a:solidFill>
                <a:latin typeface="+mj-lt"/>
              </a:rPr>
              <a:t>Projektarbeit</a:t>
            </a:r>
          </a:p>
          <a:p>
            <a:pPr marL="630238" lvl="1" indent="-185738">
              <a:spcBef>
                <a:spcPts val="300"/>
              </a:spcBef>
              <a:buClr>
                <a:schemeClr val="accent2"/>
              </a:buClr>
              <a:buSzPct val="76000"/>
              <a:buFont typeface="Wingdings 3"/>
              <a:buChar char=""/>
              <a:defRPr/>
            </a:pPr>
            <a:r>
              <a:rPr lang="de-DE" sz="1600" dirty="0" smtClean="0">
                <a:solidFill>
                  <a:schemeClr val="tx2"/>
                </a:solidFill>
                <a:latin typeface="+mj-lt"/>
              </a:rPr>
              <a:t>Lernwerkstatt</a:t>
            </a:r>
          </a:p>
          <a:p>
            <a:pPr marL="630238" lvl="1" indent="-185738">
              <a:spcBef>
                <a:spcPts val="300"/>
              </a:spcBef>
              <a:buClr>
                <a:schemeClr val="accent2"/>
              </a:buClr>
              <a:buSzPct val="76000"/>
              <a:buFont typeface="Wingdings 3"/>
              <a:buChar char=""/>
              <a:defRPr/>
            </a:pPr>
            <a:r>
              <a:rPr lang="de-DE" sz="1600" dirty="0" err="1" smtClean="0">
                <a:solidFill>
                  <a:schemeClr val="tx2"/>
                </a:solidFill>
                <a:latin typeface="+mj-lt"/>
              </a:rPr>
              <a:t>Stationenlernen</a:t>
            </a:r>
            <a:endParaRPr lang="de-DE" sz="1600" dirty="0" smtClean="0">
              <a:solidFill>
                <a:schemeClr val="tx2"/>
              </a:solidFill>
              <a:latin typeface="+mj-lt"/>
            </a:endParaRPr>
          </a:p>
          <a:p>
            <a:pPr marL="630238" lvl="1" indent="-185738">
              <a:spcBef>
                <a:spcPts val="300"/>
              </a:spcBef>
              <a:buClr>
                <a:schemeClr val="accent2"/>
              </a:buClr>
              <a:buSzPct val="76000"/>
              <a:buFont typeface="Wingdings 3"/>
              <a:buChar char=""/>
              <a:defRPr/>
            </a:pPr>
            <a:r>
              <a:rPr lang="de-DE" sz="1600" dirty="0" smtClean="0">
                <a:solidFill>
                  <a:schemeClr val="tx2"/>
                </a:solidFill>
                <a:latin typeface="+mj-lt"/>
              </a:rPr>
              <a:t>Multimediales Lernen</a:t>
            </a:r>
          </a:p>
          <a:p>
            <a:pPr marL="630238" lvl="1" indent="-185738">
              <a:spcBef>
                <a:spcPts val="300"/>
              </a:spcBef>
              <a:spcAft>
                <a:spcPts val="800"/>
              </a:spcAft>
              <a:buClr>
                <a:schemeClr val="accent2"/>
              </a:buClr>
              <a:buSzPct val="76000"/>
              <a:buFont typeface="Wingdings 3"/>
              <a:buChar char=""/>
              <a:defRPr/>
            </a:pPr>
            <a:r>
              <a:rPr lang="de-DE" sz="1600" dirty="0" smtClean="0">
                <a:solidFill>
                  <a:schemeClr val="tx2"/>
                </a:solidFill>
                <a:latin typeface="+mj-lt"/>
              </a:rPr>
              <a:t>Portfolio</a:t>
            </a:r>
          </a:p>
          <a:p>
            <a:pPr marL="268288" lvl="1" indent="-268288">
              <a:buClr>
                <a:schemeClr val="accent2"/>
              </a:buClr>
              <a:buSzPct val="76000"/>
              <a:buFont typeface="Wingdings 3"/>
              <a:buChar char=""/>
              <a:defRPr/>
            </a:pPr>
            <a:r>
              <a:rPr lang="de-DE" dirty="0" smtClean="0">
                <a:solidFill>
                  <a:schemeClr val="tx2"/>
                </a:solidFill>
                <a:latin typeface="+mj-lt"/>
              </a:rPr>
              <a:t>Beispiel Stadt Antike-Gegenwart</a:t>
            </a:r>
          </a:p>
          <a:p>
            <a:pPr marL="725488" lvl="2" indent="-277813">
              <a:spcBef>
                <a:spcPts val="300"/>
              </a:spcBef>
              <a:buClr>
                <a:schemeClr val="accent2"/>
              </a:buClr>
              <a:buSzPct val="76000"/>
              <a:buFont typeface="Wingdings 3"/>
              <a:buChar char=""/>
              <a:tabLst>
                <a:tab pos="625475" algn="l"/>
              </a:tabLst>
              <a:defRPr/>
            </a:pPr>
            <a:r>
              <a:rPr lang="de-DE" sz="1600" dirty="0" smtClean="0">
                <a:solidFill>
                  <a:schemeClr val="tx2"/>
                </a:solidFill>
                <a:latin typeface="+mj-lt"/>
              </a:rPr>
              <a:t>inhaltliche Einführung</a:t>
            </a:r>
          </a:p>
          <a:p>
            <a:pPr marL="725488" lvl="2" indent="-277813">
              <a:spcBef>
                <a:spcPts val="300"/>
              </a:spcBef>
              <a:buClr>
                <a:schemeClr val="accent2"/>
              </a:buClr>
              <a:buSzPct val="76000"/>
              <a:buFont typeface="Wingdings 3"/>
              <a:buChar char=""/>
              <a:tabLst>
                <a:tab pos="625475" algn="l"/>
              </a:tabLst>
              <a:defRPr/>
            </a:pPr>
            <a:r>
              <a:rPr lang="de-DE" sz="1600" dirty="0" smtClean="0">
                <a:solidFill>
                  <a:schemeClr val="tx2"/>
                </a:solidFill>
                <a:latin typeface="+mj-lt"/>
              </a:rPr>
              <a:t>Aufgabenvorschläge</a:t>
            </a:r>
          </a:p>
          <a:p>
            <a:pPr marL="268288" lvl="1" indent="-268288">
              <a:spcBef>
                <a:spcPts val="300"/>
              </a:spcBef>
              <a:buClr>
                <a:schemeClr val="accent2"/>
              </a:buClr>
              <a:buSzPct val="76000"/>
              <a:buFont typeface="Wingdings 3"/>
              <a:buChar char=""/>
              <a:defRPr/>
            </a:pPr>
            <a:endParaRPr lang="de-DE" dirty="0" smtClean="0">
              <a:solidFill>
                <a:schemeClr val="tx2"/>
              </a:solidFill>
              <a:latin typeface="+mj-lt"/>
            </a:endParaRPr>
          </a:p>
          <a:p>
            <a:pPr marL="444500" lvl="2" indent="-177800">
              <a:spcBef>
                <a:spcPts val="300"/>
              </a:spcBef>
              <a:buClr>
                <a:schemeClr val="accent2"/>
              </a:buClr>
              <a:buSzPct val="76000"/>
              <a:defRPr/>
            </a:pPr>
            <a:r>
              <a:rPr lang="de-DE" sz="1600" dirty="0" smtClean="0">
                <a:latin typeface="+mj-lt"/>
              </a:rPr>
              <a:t/>
            </a:r>
            <a:br>
              <a:rPr lang="de-DE" sz="1600" dirty="0" smtClean="0">
                <a:latin typeface="+mj-lt"/>
              </a:rPr>
            </a:br>
            <a:endParaRPr lang="de-DE" sz="1600" dirty="0" smtClean="0">
              <a:latin typeface="+mj-lt"/>
            </a:endParaRPr>
          </a:p>
        </p:txBody>
      </p:sp>
      <p:sp>
        <p:nvSpPr>
          <p:cNvPr id="8" name="Foliennummernplatzhalter 7"/>
          <p:cNvSpPr>
            <a:spLocks noGrp="1"/>
          </p:cNvSpPr>
          <p:nvPr>
            <p:ph type="sldNum" sz="quarter" idx="12"/>
          </p:nvPr>
        </p:nvSpPr>
        <p:spPr/>
        <p:txBody>
          <a:bodyPr/>
          <a:lstStyle/>
          <a:p>
            <a:fld id="{40ECF528-BE4D-4C88-B8D8-D2E80299C3E5}" type="slidenum">
              <a:rPr lang="de-DE" smtClean="0"/>
              <a:pPr/>
              <a:t>7</a:t>
            </a:fld>
            <a:endParaRPr lang="de-D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4"/>
          <p:cNvSpPr txBox="1">
            <a:spLocks/>
          </p:cNvSpPr>
          <p:nvPr/>
        </p:nvSpPr>
        <p:spPr>
          <a:xfrm>
            <a:off x="539552" y="1124744"/>
            <a:ext cx="8604448" cy="4433704"/>
          </a:xfrm>
          <a:prstGeom prst="rect">
            <a:avLst/>
          </a:prstGeom>
        </p:spPr>
        <p:txBody>
          <a:bodyPr vert="horz">
            <a:noAutofit/>
          </a:bodyPr>
          <a:lstStyle/>
          <a:p>
            <a:pPr lvl="0">
              <a:spcBef>
                <a:spcPts val="300"/>
              </a:spcBef>
              <a:spcAft>
                <a:spcPts val="1200"/>
              </a:spcAft>
              <a:buClr>
                <a:schemeClr val="accent1"/>
              </a:buClr>
              <a:buSzPct val="76000"/>
              <a:defRPr/>
            </a:pPr>
            <a:r>
              <a:rPr lang="de-DE" sz="2000" b="1" dirty="0" err="1" smtClean="0">
                <a:latin typeface="+mj-lt"/>
              </a:rPr>
              <a:t>Lisum</a:t>
            </a:r>
            <a:r>
              <a:rPr lang="de-DE" sz="2000" b="1" dirty="0" smtClean="0">
                <a:latin typeface="+mj-lt"/>
              </a:rPr>
              <a:t>. Landesinstitut für Schule und Medien Berlin-Brandenburg: In der Vielfalt liegt die Stärke. 2013:</a:t>
            </a:r>
            <a:endParaRPr lang="de-DE" sz="2000" b="1" dirty="0" smtClean="0">
              <a:latin typeface="+mj-lt"/>
            </a:endParaRPr>
          </a:p>
          <a:p>
            <a:pPr lvl="0">
              <a:spcBef>
                <a:spcPts val="300"/>
              </a:spcBef>
              <a:spcAft>
                <a:spcPts val="1200"/>
              </a:spcAft>
              <a:buClr>
                <a:schemeClr val="accent1"/>
              </a:buClr>
              <a:buSzPct val="76000"/>
              <a:defRPr/>
            </a:pPr>
            <a:r>
              <a:rPr lang="de-DE" sz="2000" b="1" dirty="0" smtClean="0">
                <a:latin typeface="+mj-lt"/>
              </a:rPr>
              <a:t>Innere Differenzierung</a:t>
            </a:r>
          </a:p>
          <a:p>
            <a:pPr marL="265113" lvl="1" indent="-265113">
              <a:spcBef>
                <a:spcPts val="300"/>
              </a:spcBef>
              <a:buClr>
                <a:schemeClr val="accent2"/>
              </a:buClr>
              <a:buSzPct val="76000"/>
              <a:buFont typeface="Wingdings 3"/>
              <a:buChar char=""/>
              <a:defRPr/>
            </a:pPr>
            <a:r>
              <a:rPr lang="de-DE" sz="2000" dirty="0" smtClean="0">
                <a:solidFill>
                  <a:schemeClr val="tx2"/>
                </a:solidFill>
                <a:latin typeface="+mj-lt"/>
              </a:rPr>
              <a:t>Theorie</a:t>
            </a:r>
          </a:p>
          <a:p>
            <a:pPr marL="447675" lvl="2" indent="-179388">
              <a:spcBef>
                <a:spcPts val="300"/>
              </a:spcBef>
              <a:spcAft>
                <a:spcPts val="1200"/>
              </a:spcAft>
              <a:buClr>
                <a:schemeClr val="accent2"/>
              </a:buClr>
              <a:buSzPct val="76000"/>
              <a:buFont typeface="Wingdings 3"/>
              <a:buChar char=""/>
              <a:defRPr/>
            </a:pPr>
            <a:r>
              <a:rPr lang="de-DE" dirty="0" smtClean="0">
                <a:latin typeface="+mj-lt"/>
              </a:rPr>
              <a:t>verschiedene Intelligenzen nach Howard Gardner</a:t>
            </a:r>
          </a:p>
          <a:p>
            <a:pPr marL="265113" lvl="1" indent="-265113">
              <a:spcBef>
                <a:spcPts val="300"/>
              </a:spcBef>
              <a:spcAft>
                <a:spcPts val="1200"/>
              </a:spcAft>
              <a:buClr>
                <a:schemeClr val="accent2"/>
              </a:buClr>
              <a:buSzPct val="76000"/>
              <a:buFont typeface="Wingdings 3"/>
              <a:buChar char=""/>
              <a:defRPr/>
            </a:pPr>
            <a:r>
              <a:rPr lang="de-DE" sz="2000" dirty="0" smtClean="0">
                <a:solidFill>
                  <a:schemeClr val="tx2"/>
                </a:solidFill>
                <a:latin typeface="+mj-lt"/>
              </a:rPr>
              <a:t>Methoden</a:t>
            </a:r>
          </a:p>
          <a:p>
            <a:pPr marL="265113" lvl="1" indent="-265113">
              <a:spcBef>
                <a:spcPts val="300"/>
              </a:spcBef>
              <a:spcAft>
                <a:spcPts val="1200"/>
              </a:spcAft>
              <a:buClr>
                <a:schemeClr val="accent2"/>
              </a:buClr>
              <a:buSzPct val="76000"/>
              <a:buFont typeface="Wingdings 3"/>
              <a:buChar char=""/>
              <a:defRPr/>
            </a:pPr>
            <a:r>
              <a:rPr lang="de-DE" sz="2000" dirty="0" smtClean="0">
                <a:solidFill>
                  <a:schemeClr val="tx2"/>
                </a:solidFill>
                <a:latin typeface="+mj-lt"/>
              </a:rPr>
              <a:t>Sehr differenzierte Aufgaben zu einer Bildanalyse </a:t>
            </a:r>
            <a:br>
              <a:rPr lang="de-DE" sz="2000" dirty="0" smtClean="0">
                <a:solidFill>
                  <a:schemeClr val="tx2"/>
                </a:solidFill>
                <a:latin typeface="+mj-lt"/>
              </a:rPr>
            </a:br>
            <a:r>
              <a:rPr lang="de-DE" sz="2000" dirty="0" smtClean="0">
                <a:solidFill>
                  <a:schemeClr val="tx2"/>
                </a:solidFill>
                <a:latin typeface="+mj-lt"/>
              </a:rPr>
              <a:t>(Menzel, Das Eisenwalzwerk</a:t>
            </a:r>
            <a:r>
              <a:rPr lang="de-DE" sz="2000" dirty="0" smtClean="0">
                <a:solidFill>
                  <a:schemeClr val="tx2"/>
                </a:solidFill>
                <a:latin typeface="+mj-lt"/>
              </a:rPr>
              <a:t>)</a:t>
            </a:r>
            <a:r>
              <a:rPr lang="de-DE" sz="2000" dirty="0" smtClean="0">
                <a:solidFill>
                  <a:schemeClr val="tx2"/>
                </a:solidFill>
              </a:rPr>
              <a:t/>
            </a:r>
            <a:br>
              <a:rPr lang="de-DE" sz="2000" dirty="0" smtClean="0">
                <a:solidFill>
                  <a:schemeClr val="tx2"/>
                </a:solidFill>
              </a:rPr>
            </a:br>
            <a:endParaRPr lang="de-DE" sz="2000" dirty="0" smtClean="0">
              <a:solidFill>
                <a:schemeClr val="tx2"/>
              </a:solidFill>
            </a:endParaRPr>
          </a:p>
        </p:txBody>
      </p:sp>
      <p:sp>
        <p:nvSpPr>
          <p:cNvPr id="8" name="Foliennummernplatzhalter 7"/>
          <p:cNvSpPr>
            <a:spLocks noGrp="1"/>
          </p:cNvSpPr>
          <p:nvPr>
            <p:ph type="sldNum" sz="quarter" idx="12"/>
          </p:nvPr>
        </p:nvSpPr>
        <p:spPr/>
        <p:txBody>
          <a:bodyPr/>
          <a:lstStyle/>
          <a:p>
            <a:fld id="{40ECF528-BE4D-4C88-B8D8-D2E80299C3E5}" type="slidenum">
              <a:rPr lang="de-DE" smtClean="0"/>
              <a:pPr/>
              <a:t>8</a:t>
            </a:fld>
            <a:endParaRPr lang="de-DE"/>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4"/>
          <p:cNvSpPr txBox="1">
            <a:spLocks/>
          </p:cNvSpPr>
          <p:nvPr/>
        </p:nvSpPr>
        <p:spPr>
          <a:xfrm>
            <a:off x="611560" y="1052736"/>
            <a:ext cx="8532440" cy="5040560"/>
          </a:xfrm>
          <a:prstGeom prst="rect">
            <a:avLst/>
          </a:prstGeom>
        </p:spPr>
        <p:txBody>
          <a:bodyPr vert="horz">
            <a:noAutofit/>
          </a:bodyPr>
          <a:lstStyle/>
          <a:p>
            <a:pPr lvl="0">
              <a:spcBef>
                <a:spcPts val="300"/>
              </a:spcBef>
              <a:spcAft>
                <a:spcPts val="800"/>
              </a:spcAft>
              <a:buClr>
                <a:schemeClr val="accent1"/>
              </a:buClr>
              <a:buSzPct val="76000"/>
              <a:defRPr/>
            </a:pPr>
            <a:r>
              <a:rPr lang="de-DE" sz="2000" b="1" dirty="0" smtClean="0">
                <a:latin typeface="+mj-lt"/>
              </a:rPr>
              <a:t>Die Regionalen Fachberater Geschichte Rheinland-Pfalz: </a:t>
            </a:r>
            <a:r>
              <a:rPr lang="de-DE" sz="2000" b="1" dirty="0" err="1" smtClean="0">
                <a:latin typeface="+mj-lt"/>
              </a:rPr>
              <a:t>Heko</a:t>
            </a:r>
            <a:r>
              <a:rPr lang="de-DE" sz="2000" b="1" dirty="0" smtClean="0">
                <a:latin typeface="+mj-lt"/>
              </a:rPr>
              <a:t> – Umgang mit Heterogenität konkret am Gymnasium 2013:</a:t>
            </a:r>
            <a:endParaRPr lang="de-DE" sz="2000" b="1" dirty="0" smtClean="0">
              <a:latin typeface="+mj-lt"/>
            </a:endParaRPr>
          </a:p>
          <a:p>
            <a:pPr lvl="0">
              <a:spcBef>
                <a:spcPts val="300"/>
              </a:spcBef>
              <a:spcAft>
                <a:spcPts val="800"/>
              </a:spcAft>
              <a:buClr>
                <a:schemeClr val="accent1"/>
              </a:buClr>
              <a:buSzPct val="76000"/>
              <a:defRPr/>
            </a:pPr>
            <a:r>
              <a:rPr lang="de-DE" sz="2000" b="1" dirty="0" smtClean="0">
                <a:latin typeface="+mj-lt"/>
              </a:rPr>
              <a:t>Innere Differenzierung</a:t>
            </a:r>
          </a:p>
          <a:p>
            <a:pPr marL="265113" lvl="1" indent="-265113">
              <a:spcBef>
                <a:spcPts val="300"/>
              </a:spcBef>
              <a:buClr>
                <a:schemeClr val="accent2"/>
              </a:buClr>
              <a:buSzPct val="76000"/>
              <a:buFont typeface="Wingdings 3"/>
              <a:buChar char=""/>
              <a:defRPr/>
            </a:pPr>
            <a:r>
              <a:rPr lang="de-DE" sz="2000" dirty="0" smtClean="0">
                <a:solidFill>
                  <a:schemeClr val="tx2"/>
                </a:solidFill>
                <a:latin typeface="+mj-lt"/>
              </a:rPr>
              <a:t>kooperatives und </a:t>
            </a:r>
            <a:r>
              <a:rPr lang="de-DE" sz="2000" dirty="0" err="1" smtClean="0">
                <a:solidFill>
                  <a:schemeClr val="tx2"/>
                </a:solidFill>
                <a:latin typeface="+mj-lt"/>
              </a:rPr>
              <a:t>kollabora-tives</a:t>
            </a:r>
            <a:r>
              <a:rPr lang="de-DE" sz="2000" dirty="0" smtClean="0">
                <a:solidFill>
                  <a:schemeClr val="tx2"/>
                </a:solidFill>
                <a:latin typeface="+mj-lt"/>
              </a:rPr>
              <a:t> Lernen (Ägypten)</a:t>
            </a:r>
          </a:p>
          <a:p>
            <a:pPr marL="630238" lvl="1" indent="-185738">
              <a:spcBef>
                <a:spcPts val="300"/>
              </a:spcBef>
              <a:spcAft>
                <a:spcPts val="800"/>
              </a:spcAft>
              <a:buClr>
                <a:schemeClr val="accent2"/>
              </a:buClr>
              <a:buSzPct val="76000"/>
              <a:buFont typeface="Wingdings 3"/>
              <a:buChar char=""/>
              <a:defRPr/>
            </a:pPr>
            <a:r>
              <a:rPr lang="de-DE" sz="1600" dirty="0" smtClean="0">
                <a:solidFill>
                  <a:schemeClr val="tx2"/>
                </a:solidFill>
                <a:latin typeface="+mj-lt"/>
              </a:rPr>
              <a:t>Material im Internet</a:t>
            </a:r>
          </a:p>
          <a:p>
            <a:pPr marL="265113" lvl="1" indent="-265113">
              <a:spcBef>
                <a:spcPts val="300"/>
              </a:spcBef>
              <a:buClr>
                <a:schemeClr val="accent2"/>
              </a:buClr>
              <a:buSzPct val="76000"/>
              <a:buFont typeface="Wingdings 3"/>
              <a:buChar char=""/>
              <a:defRPr/>
            </a:pPr>
            <a:r>
              <a:rPr lang="de-DE" sz="2000" dirty="0" smtClean="0">
                <a:solidFill>
                  <a:schemeClr val="tx2"/>
                </a:solidFill>
                <a:latin typeface="+mj-lt"/>
              </a:rPr>
              <a:t>Portfolio (Französische Revolution, Sek I)</a:t>
            </a:r>
          </a:p>
          <a:p>
            <a:pPr marL="630238" lvl="1" indent="-185738">
              <a:spcBef>
                <a:spcPts val="300"/>
              </a:spcBef>
              <a:spcAft>
                <a:spcPts val="800"/>
              </a:spcAft>
              <a:buClr>
                <a:schemeClr val="accent2"/>
              </a:buClr>
              <a:buSzPct val="76000"/>
              <a:buFont typeface="Wingdings 3"/>
              <a:buChar char=""/>
              <a:defRPr/>
            </a:pPr>
            <a:r>
              <a:rPr lang="de-DE" sz="1600" dirty="0" smtClean="0">
                <a:solidFill>
                  <a:schemeClr val="tx2"/>
                </a:solidFill>
                <a:latin typeface="+mj-lt"/>
              </a:rPr>
              <a:t>Material fehlt weitgehend</a:t>
            </a:r>
          </a:p>
          <a:p>
            <a:pPr marL="268288" lvl="1" indent="-268288">
              <a:spcBef>
                <a:spcPts val="300"/>
              </a:spcBef>
              <a:buClr>
                <a:schemeClr val="accent2"/>
              </a:buClr>
              <a:buSzPct val="76000"/>
              <a:buFont typeface="Wingdings 3"/>
              <a:buChar char=""/>
              <a:defRPr/>
            </a:pPr>
            <a:r>
              <a:rPr lang="de-DE" sz="2000" dirty="0" smtClean="0">
                <a:solidFill>
                  <a:schemeClr val="tx2"/>
                </a:solidFill>
                <a:latin typeface="+mj-lt"/>
              </a:rPr>
              <a:t>Zeitungsprojekt (Imperialismus, Sek I)</a:t>
            </a:r>
          </a:p>
          <a:p>
            <a:pPr marL="725488" lvl="2" indent="-277813">
              <a:spcBef>
                <a:spcPts val="300"/>
              </a:spcBef>
              <a:spcAft>
                <a:spcPts val="800"/>
              </a:spcAft>
              <a:buClr>
                <a:schemeClr val="accent2"/>
              </a:buClr>
              <a:buSzPct val="76000"/>
              <a:buFont typeface="Wingdings 3"/>
              <a:buChar char=""/>
              <a:tabLst>
                <a:tab pos="625475" algn="l"/>
              </a:tabLst>
              <a:defRPr/>
            </a:pPr>
            <a:r>
              <a:rPr lang="de-DE" sz="1600" dirty="0" smtClean="0">
                <a:solidFill>
                  <a:schemeClr val="tx2"/>
                </a:solidFill>
                <a:latin typeface="+mj-lt"/>
              </a:rPr>
              <a:t>auf Basis des Schulbuchs</a:t>
            </a:r>
          </a:p>
          <a:p>
            <a:pPr marL="265113" lvl="1" indent="-265113">
              <a:spcBef>
                <a:spcPts val="300"/>
              </a:spcBef>
              <a:buClr>
                <a:schemeClr val="accent2"/>
              </a:buClr>
              <a:buSzPct val="76000"/>
              <a:buFont typeface="Wingdings 3"/>
              <a:buChar char=""/>
              <a:defRPr/>
            </a:pPr>
            <a:r>
              <a:rPr lang="de-DE" sz="2000" dirty="0" smtClean="0">
                <a:solidFill>
                  <a:schemeClr val="tx2"/>
                </a:solidFill>
                <a:latin typeface="+mj-lt"/>
              </a:rPr>
              <a:t>Binnendifferenzierte Gruppenarbeit (Inflation und WWK, Sek I)</a:t>
            </a:r>
          </a:p>
          <a:p>
            <a:pPr marL="630238" lvl="1" indent="-185738">
              <a:spcBef>
                <a:spcPts val="300"/>
              </a:spcBef>
              <a:spcAft>
                <a:spcPts val="800"/>
              </a:spcAft>
              <a:buClr>
                <a:schemeClr val="accent2"/>
              </a:buClr>
              <a:buSzPct val="76000"/>
              <a:buFont typeface="Wingdings 3"/>
              <a:buChar char=""/>
              <a:defRPr/>
            </a:pPr>
            <a:r>
              <a:rPr lang="de-DE" sz="1600" dirty="0" smtClean="0">
                <a:solidFill>
                  <a:schemeClr val="tx2"/>
                </a:solidFill>
                <a:latin typeface="+mj-lt"/>
              </a:rPr>
              <a:t>Materialien nicht zugänglich</a:t>
            </a:r>
          </a:p>
          <a:p>
            <a:pPr marL="268288" lvl="1" indent="-268288">
              <a:spcBef>
                <a:spcPts val="300"/>
              </a:spcBef>
              <a:buClr>
                <a:schemeClr val="accent2"/>
              </a:buClr>
              <a:buSzPct val="76000"/>
              <a:buFont typeface="Wingdings 3"/>
              <a:buChar char=""/>
              <a:defRPr/>
            </a:pPr>
            <a:r>
              <a:rPr lang="de-DE" sz="2000" dirty="0" err="1" smtClean="0">
                <a:solidFill>
                  <a:schemeClr val="tx2"/>
                </a:solidFill>
                <a:latin typeface="+mj-lt"/>
              </a:rPr>
              <a:t>Stationenlernen</a:t>
            </a:r>
            <a:r>
              <a:rPr lang="de-DE" sz="2000" dirty="0" smtClean="0">
                <a:solidFill>
                  <a:schemeClr val="tx2"/>
                </a:solidFill>
                <a:latin typeface="+mj-lt"/>
              </a:rPr>
              <a:t> (Widerstand NS in Rheinland-Pfalz)</a:t>
            </a:r>
          </a:p>
          <a:p>
            <a:pPr marL="725488" lvl="2" indent="-277813">
              <a:spcBef>
                <a:spcPts val="300"/>
              </a:spcBef>
              <a:buClr>
                <a:schemeClr val="accent2"/>
              </a:buClr>
              <a:buSzPct val="76000"/>
              <a:buFont typeface="Wingdings 3"/>
              <a:buChar char=""/>
              <a:tabLst>
                <a:tab pos="625475" algn="l"/>
              </a:tabLst>
              <a:defRPr/>
            </a:pPr>
            <a:r>
              <a:rPr lang="de-DE" sz="1600" dirty="0" smtClean="0">
                <a:solidFill>
                  <a:schemeClr val="tx2"/>
                </a:solidFill>
                <a:latin typeface="+mj-lt"/>
              </a:rPr>
              <a:t>AB der </a:t>
            </a:r>
            <a:r>
              <a:rPr lang="de-DE" sz="1600" dirty="0" err="1" smtClean="0">
                <a:solidFill>
                  <a:schemeClr val="tx2"/>
                </a:solidFill>
                <a:latin typeface="+mj-lt"/>
              </a:rPr>
              <a:t>lpb</a:t>
            </a:r>
            <a:r>
              <a:rPr lang="de-DE" sz="1600" dirty="0" smtClean="0">
                <a:solidFill>
                  <a:schemeClr val="tx2"/>
                </a:solidFill>
                <a:latin typeface="+mj-lt"/>
              </a:rPr>
              <a:t> Rheinland-Pfalz</a:t>
            </a:r>
            <a:endParaRPr lang="de-DE" dirty="0" smtClean="0">
              <a:solidFill>
                <a:schemeClr val="tx2"/>
              </a:solidFill>
              <a:latin typeface="+mj-lt"/>
            </a:endParaRPr>
          </a:p>
          <a:p>
            <a:pPr marL="444500" lvl="2" indent="-177800">
              <a:spcBef>
                <a:spcPts val="300"/>
              </a:spcBef>
              <a:buClr>
                <a:schemeClr val="accent2"/>
              </a:buClr>
              <a:buSzPct val="76000"/>
              <a:defRPr/>
            </a:pPr>
            <a:r>
              <a:rPr lang="de-DE" sz="1600" dirty="0" smtClean="0"/>
              <a:t/>
            </a:r>
            <a:br>
              <a:rPr lang="de-DE" sz="1600" dirty="0" smtClean="0"/>
            </a:br>
            <a:endParaRPr lang="de-DE" sz="1600" dirty="0" smtClean="0"/>
          </a:p>
          <a:p>
            <a:pPr marL="725488" lvl="2" indent="-277813">
              <a:spcBef>
                <a:spcPts val="300"/>
              </a:spcBef>
              <a:buClr>
                <a:schemeClr val="accent2"/>
              </a:buClr>
              <a:buSzPct val="76000"/>
              <a:buFont typeface="Wingdings 3"/>
              <a:buChar char=""/>
              <a:tabLst>
                <a:tab pos="625475" algn="l"/>
              </a:tabLst>
              <a:defRPr/>
            </a:pPr>
            <a:endParaRPr lang="de-DE" dirty="0" smtClean="0">
              <a:solidFill>
                <a:schemeClr val="tx2"/>
              </a:solidFill>
              <a:latin typeface="+mj-lt"/>
            </a:endParaRPr>
          </a:p>
          <a:p>
            <a:pPr marL="444500" lvl="2" indent="-177800">
              <a:spcBef>
                <a:spcPts val="300"/>
              </a:spcBef>
              <a:buClr>
                <a:schemeClr val="accent2"/>
              </a:buClr>
              <a:buSzPct val="76000"/>
              <a:defRPr/>
            </a:pPr>
            <a:r>
              <a:rPr lang="de-DE" sz="1600" dirty="0" smtClean="0">
                <a:latin typeface="+mj-lt"/>
              </a:rPr>
              <a:t/>
            </a:r>
            <a:br>
              <a:rPr lang="de-DE" sz="1600" dirty="0" smtClean="0">
                <a:latin typeface="+mj-lt"/>
              </a:rPr>
            </a:br>
            <a:endParaRPr lang="de-DE" sz="1600" dirty="0" smtClean="0">
              <a:latin typeface="+mj-lt"/>
            </a:endParaRPr>
          </a:p>
        </p:txBody>
      </p:sp>
      <p:sp>
        <p:nvSpPr>
          <p:cNvPr id="8" name="Foliennummernplatzhalter 7"/>
          <p:cNvSpPr>
            <a:spLocks noGrp="1"/>
          </p:cNvSpPr>
          <p:nvPr>
            <p:ph type="sldNum" sz="quarter" idx="12"/>
          </p:nvPr>
        </p:nvSpPr>
        <p:spPr/>
        <p:txBody>
          <a:bodyPr/>
          <a:lstStyle/>
          <a:p>
            <a:fld id="{40ECF528-BE4D-4C88-B8D8-D2E80299C3E5}" type="slidenum">
              <a:rPr lang="de-DE" smtClean="0"/>
              <a:pPr/>
              <a:t>9</a:t>
            </a:fld>
            <a:endParaRPr lang="de-DE"/>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keanos">
  <a:themeElements>
    <a:clrScheme name="Okeanos">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Gerhild II">
      <a:majorFont>
        <a:latin typeface="Bookman Old Style"/>
        <a:ea typeface=""/>
        <a:cs typeface=""/>
      </a:majorFont>
      <a:minorFont>
        <a:latin typeface="Bookman Old Style"/>
        <a:ea typeface=""/>
        <a:cs typeface=""/>
      </a:minorFont>
    </a:fontScheme>
    <a:fmtScheme name="Okeanos">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0</TotalTime>
  <Words>2016</Words>
  <Application>Microsoft Office PowerPoint</Application>
  <PresentationFormat>Bildschirmpräsentation (4:3)</PresentationFormat>
  <Paragraphs>365</Paragraphs>
  <Slides>23</Slides>
  <Notes>19</Notes>
  <HiddenSlides>0</HiddenSlides>
  <MMClips>0</MMClips>
  <ScaleCrop>false</ScaleCrop>
  <HeadingPairs>
    <vt:vector size="4" baseType="variant">
      <vt:variant>
        <vt:lpstr>Design</vt:lpstr>
      </vt:variant>
      <vt:variant>
        <vt:i4>1</vt:i4>
      </vt:variant>
      <vt:variant>
        <vt:lpstr>Folientitel</vt:lpstr>
      </vt:variant>
      <vt:variant>
        <vt:i4>23</vt:i4>
      </vt:variant>
    </vt:vector>
  </HeadingPairs>
  <TitlesOfParts>
    <vt:vector size="24" baseType="lpstr">
      <vt:lpstr>Okeanos</vt:lpstr>
      <vt:lpstr>Individualisierung – ein Überblick</vt:lpstr>
      <vt:lpstr>Individualisierung im Geschichtsunterricht</vt:lpstr>
      <vt:lpstr>Folie 3</vt:lpstr>
      <vt:lpstr>Folie 4</vt:lpstr>
      <vt:lpstr>Folie 5</vt:lpstr>
      <vt:lpstr>Folie 6</vt:lpstr>
      <vt:lpstr>Folie 7</vt:lpstr>
      <vt:lpstr>Folie 8</vt:lpstr>
      <vt:lpstr>Folie 9</vt:lpstr>
      <vt:lpstr>Folie 10</vt:lpstr>
      <vt:lpstr>Individualisierung – eine Begriffsklärung</vt:lpstr>
      <vt:lpstr>Folie 12</vt:lpstr>
      <vt:lpstr>Folie 13</vt:lpstr>
      <vt:lpstr>Folie 14</vt:lpstr>
      <vt:lpstr>Folie 15</vt:lpstr>
      <vt:lpstr>Folie 16</vt:lpstr>
      <vt:lpstr>Selbständigkeit</vt:lpstr>
      <vt:lpstr>Selbständigkeit</vt:lpstr>
      <vt:lpstr>Selbständigkeit</vt:lpstr>
      <vt:lpstr>Selbständigkeit                 Unselbständigkeit?</vt:lpstr>
      <vt:lpstr>Zusammenfassung 1</vt:lpstr>
      <vt:lpstr>Zusammenfassung 2</vt:lpstr>
      <vt:lpstr>Danke!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Gerhild</dc:creator>
  <cp:lastModifiedBy>Gerhild</cp:lastModifiedBy>
  <cp:revision>114</cp:revision>
  <dcterms:created xsi:type="dcterms:W3CDTF">2014-07-14T17:19:31Z</dcterms:created>
  <dcterms:modified xsi:type="dcterms:W3CDTF">2015-07-26T18:56:09Z</dcterms:modified>
</cp:coreProperties>
</file>