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1" r:id="rId1"/>
  </p:sldMasterIdLst>
  <p:notesMasterIdLst>
    <p:notesMasterId r:id="rId58"/>
  </p:notesMasterIdLst>
  <p:handoutMasterIdLst>
    <p:handoutMasterId r:id="rId59"/>
  </p:handoutMasterIdLst>
  <p:sldIdLst>
    <p:sldId id="621" r:id="rId2"/>
    <p:sldId id="657" r:id="rId3"/>
    <p:sldId id="697" r:id="rId4"/>
    <p:sldId id="666" r:id="rId5"/>
    <p:sldId id="707" r:id="rId6"/>
    <p:sldId id="622" r:id="rId7"/>
    <p:sldId id="643" r:id="rId8"/>
    <p:sldId id="665" r:id="rId9"/>
    <p:sldId id="656" r:id="rId10"/>
    <p:sldId id="667" r:id="rId11"/>
    <p:sldId id="708" r:id="rId12"/>
    <p:sldId id="698" r:id="rId13"/>
    <p:sldId id="641" r:id="rId14"/>
    <p:sldId id="623" r:id="rId15"/>
    <p:sldId id="626" r:id="rId16"/>
    <p:sldId id="629" r:id="rId17"/>
    <p:sldId id="628" r:id="rId18"/>
    <p:sldId id="630" r:id="rId19"/>
    <p:sldId id="696" r:id="rId20"/>
    <p:sldId id="640" r:id="rId21"/>
    <p:sldId id="668" r:id="rId22"/>
    <p:sldId id="634" r:id="rId23"/>
    <p:sldId id="669" r:id="rId24"/>
    <p:sldId id="670" r:id="rId25"/>
    <p:sldId id="692" r:id="rId26"/>
    <p:sldId id="693" r:id="rId27"/>
    <p:sldId id="694" r:id="rId28"/>
    <p:sldId id="635" r:id="rId29"/>
    <p:sldId id="695" r:id="rId30"/>
    <p:sldId id="709" r:id="rId31"/>
    <p:sldId id="636" r:id="rId32"/>
    <p:sldId id="679" r:id="rId33"/>
    <p:sldId id="680" r:id="rId34"/>
    <p:sldId id="637" r:id="rId35"/>
    <p:sldId id="678" r:id="rId36"/>
    <p:sldId id="673" r:id="rId37"/>
    <p:sldId id="638" r:id="rId38"/>
    <p:sldId id="671" r:id="rId39"/>
    <p:sldId id="681" r:id="rId40"/>
    <p:sldId id="677" r:id="rId41"/>
    <p:sldId id="682" r:id="rId42"/>
    <p:sldId id="632" r:id="rId43"/>
    <p:sldId id="685" r:id="rId44"/>
    <p:sldId id="686" r:id="rId45"/>
    <p:sldId id="687" r:id="rId46"/>
    <p:sldId id="710" r:id="rId47"/>
    <p:sldId id="712" r:id="rId48"/>
    <p:sldId id="713" r:id="rId49"/>
    <p:sldId id="715" r:id="rId50"/>
    <p:sldId id="714" r:id="rId51"/>
    <p:sldId id="726" r:id="rId52"/>
    <p:sldId id="688" r:id="rId53"/>
    <p:sldId id="716" r:id="rId54"/>
    <p:sldId id="642" r:id="rId55"/>
    <p:sldId id="725" r:id="rId56"/>
    <p:sldId id="624" r:id="rId57"/>
  </p:sldIdLst>
  <p:sldSz cx="9144000" cy="6858000" type="screen4x3"/>
  <p:notesSz cx="6888163" cy="10020300"/>
  <p:embeddedFontLst>
    <p:embeddedFont>
      <p:font typeface="Calibri" panose="020F0502020204030204" pitchFamily="34" charset="0"/>
      <p:regular r:id="rId60"/>
      <p:bold r:id="rId61"/>
      <p:italic r:id="rId62"/>
      <p:boldItalic r:id="rId6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6303"/>
    <a:srgbClr val="D0C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11" autoAdjust="0"/>
    <p:restoredTop sz="66667" autoAdjust="0"/>
  </p:normalViewPr>
  <p:slideViewPr>
    <p:cSldViewPr snapToGrid="0">
      <p:cViewPr>
        <p:scale>
          <a:sx n="75" d="100"/>
          <a:sy n="75" d="100"/>
        </p:scale>
        <p:origin x="-960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98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046" y="-96"/>
      </p:cViewPr>
      <p:guideLst>
        <p:guide orient="horz" pos="3156"/>
        <p:guide pos="217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28A61B6-ECF5-435E-858B-587AC7091A76}" type="datetimeFigureOut">
              <a:rPr lang="de-DE"/>
              <a:pPr>
                <a:defRPr/>
              </a:pPr>
              <a:t>25.07.2015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284E939E-373A-4999-8060-2653B09CFD5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362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5CB2192F-63DC-40EA-9255-5A85110E6DA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529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http://upload.wikimedia.org/wikipedia/commons/2/2a/Maler_der_Grabkammer_des_Menna_001.jpg?uselang=de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B2192F-63DC-40EA-9255-5A85110E6DA9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271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Mit freundlicher Genehmigung des Schöningh-Schulbuch-Verlags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B2192F-63DC-40EA-9255-5A85110E6DA9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709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B2192F-63DC-40EA-9255-5A85110E6DA9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99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B2192F-63DC-40EA-9255-5A85110E6DA9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758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B2192F-63DC-40EA-9255-5A85110E6DA9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648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B2192F-63DC-40EA-9255-5A85110E6DA9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62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71927-652E-4362-A527-B31954FB6E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764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953D2-83D7-43CC-A64D-6A299D067B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48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7C37C-08DF-4B6E-97FF-C668FDB8C8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879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073C5-E21D-4E54-87C5-DAC3306769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06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12B68-CC0F-4D7A-BBE1-815DC14826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76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2F4FB-2F2B-4C92-B794-46677FF2D6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046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DA8BB-B6DE-42AC-A11F-9C98C21344D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0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4DB57-8D8A-4053-B258-B611AD9BD66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11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B0966-37A6-4B31-9273-BDB51CDD0B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92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D5BD8-1686-4ECC-A95E-D8EF9BA889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96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94B3-821F-4FD9-8E30-51AB423D73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01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B0F96-D27A-4A75-8719-234FE922F8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91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B539371F-B5EB-49A7-BCB0-3338536ADD8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1032" name="Group 8" descr="decorative graphic made up of dots"/>
          <p:cNvGrpSpPr>
            <a:grpSpLocks/>
          </p:cNvGrpSpPr>
          <p:nvPr userDrawn="1"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smtClean="0"/>
            </a:p>
          </p:txBody>
        </p:sp>
        <p:sp>
          <p:nvSpPr>
            <p:cNvPr id="103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smtClean="0"/>
            </a:p>
          </p:txBody>
        </p:sp>
        <p:sp>
          <p:nvSpPr>
            <p:cNvPr id="103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smtClean="0"/>
            </a:p>
          </p:txBody>
        </p:sp>
        <p:sp>
          <p:nvSpPr>
            <p:cNvPr id="103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smtClean="0"/>
            </a:p>
          </p:txBody>
        </p:sp>
        <p:sp>
          <p:nvSpPr>
            <p:cNvPr id="103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smtClean="0"/>
            </a:p>
          </p:txBody>
        </p:sp>
        <p:sp>
          <p:nvSpPr>
            <p:cNvPr id="104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smtClean="0"/>
            </a:p>
          </p:txBody>
        </p:sp>
        <p:sp>
          <p:nvSpPr>
            <p:cNvPr id="104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smtClean="0"/>
            </a:p>
          </p:txBody>
        </p:sp>
        <p:sp>
          <p:nvSpPr>
            <p:cNvPr id="104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smtClean="0"/>
            </a:p>
          </p:txBody>
        </p:sp>
        <p:sp>
          <p:nvSpPr>
            <p:cNvPr id="1043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smtClean="0"/>
            </a:p>
          </p:txBody>
        </p:sp>
        <p:sp>
          <p:nvSpPr>
            <p:cNvPr id="1044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smtClean="0"/>
            </a:p>
          </p:txBody>
        </p:sp>
        <p:sp>
          <p:nvSpPr>
            <p:cNvPr id="1045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smtClean="0"/>
            </a:p>
          </p:txBody>
        </p:sp>
        <p:sp>
          <p:nvSpPr>
            <p:cNvPr id="1046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smtClean="0"/>
            </a:p>
          </p:txBody>
        </p:sp>
        <p:sp>
          <p:nvSpPr>
            <p:cNvPr id="1047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smtClean="0"/>
            </a:p>
          </p:txBody>
        </p:sp>
        <p:sp>
          <p:nvSpPr>
            <p:cNvPr id="1048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smtClean="0"/>
            </a:p>
          </p:txBody>
        </p:sp>
        <p:sp>
          <p:nvSpPr>
            <p:cNvPr id="1049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smtClean="0"/>
            </a:p>
          </p:txBody>
        </p:sp>
        <p:sp>
          <p:nvSpPr>
            <p:cNvPr id="1050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smtClean="0"/>
            </a:p>
          </p:txBody>
        </p:sp>
        <p:sp>
          <p:nvSpPr>
            <p:cNvPr id="1051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smtClean="0"/>
            </a:p>
          </p:txBody>
        </p:sp>
        <p:sp>
          <p:nvSpPr>
            <p:cNvPr id="1052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smtClean="0"/>
            </a:p>
          </p:txBody>
        </p:sp>
        <p:sp>
          <p:nvSpPr>
            <p:cNvPr id="1053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smtClean="0">
                <a:solidFill>
                  <a:srgbClr val="FF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rgbClr val="D0C9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de-DE" smtClean="0"/>
            </a:p>
          </p:txBody>
        </p:sp>
      </p:grpSp>
      <p:sp>
        <p:nvSpPr>
          <p:cNvPr id="1033" name="Line 41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" name="Oval 29"/>
          <p:cNvSpPr>
            <a:spLocks noChangeArrowheads="1"/>
          </p:cNvSpPr>
          <p:nvPr userDrawn="1"/>
        </p:nvSpPr>
        <p:spPr bwMode="auto">
          <a:xfrm>
            <a:off x="8824913" y="823913"/>
            <a:ext cx="120650" cy="12065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deskunde-bw.d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ndeskunde-bw.de/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netarium-hamburg.de/fileadmin/bildarchiv/06_Konzert/2011Quartal3/Aegypten_WiegeDerKultur_001.jpg" TargetMode="External"/><Relationship Id="rId13" Type="http://schemas.openxmlformats.org/officeDocument/2006/relationships/hyperlink" Target="http://www.pharao-tutanchamun.de/bilder/tutanchamun-sarg-howard-carter2.jpg" TargetMode="External"/><Relationship Id="rId3" Type="http://schemas.openxmlformats.org/officeDocument/2006/relationships/hyperlink" Target="https://upload.wikimedia.org/wikipedia/commons/c/ca/Tut-Maske_klein.jpg" TargetMode="External"/><Relationship Id="rId7" Type="http://schemas.openxmlformats.org/officeDocument/2006/relationships/hyperlink" Target="http://www.kinderzeitmaschine.de/uploads/tx_sgkzm/bauerampflug.jpg" TargetMode="External"/><Relationship Id="rId12" Type="http://schemas.openxmlformats.org/officeDocument/2006/relationships/hyperlink" Target="https://upload.wikimedia.org/wikipedia/commons/e/e7/Maler_der_Grabkammer_der_Nefertari_001.jpg" TargetMode="External"/><Relationship Id="rId2" Type="http://schemas.openxmlformats.org/officeDocument/2006/relationships/hyperlink" Target="http://www.oebv.at/flippingbook/9783209068965/files/assets/seo/page39_images/000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4/41/Maler_der_Grabkammer_des_Rechmir%C3%AA_002.jpg" TargetMode="External"/><Relationship Id="rId11" Type="http://schemas.openxmlformats.org/officeDocument/2006/relationships/hyperlink" Target="http://www.2dbild.ch/apokalypse/haupt3/bild/05_03_osiris.jpg" TargetMode="External"/><Relationship Id="rId5" Type="http://schemas.openxmlformats.org/officeDocument/2006/relationships/hyperlink" Target="https://upload.wikimedia.org/wikipedia/commons/d/de/Nile_River_and_delta_from_orbit.jpg" TargetMode="External"/><Relationship Id="rId10" Type="http://schemas.openxmlformats.org/officeDocument/2006/relationships/hyperlink" Target="http://www.playmobil.de/aegyptische-soldaten/4245.html" TargetMode="External"/><Relationship Id="rId4" Type="http://schemas.openxmlformats.org/officeDocument/2006/relationships/hyperlink" Target="http://www.aerztezeitung.de/img.ashx?f=/docs/2011/04/21/mumie-A.jpg&amp;w=300" TargetMode="External"/><Relationship Id="rId9" Type="http://schemas.openxmlformats.org/officeDocument/2006/relationships/hyperlink" Target="http://www.iberotel.de/typo3temp/pics/shutterstock_30216103_2681f8f980.jpg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c/c7/Reichstag_building_Berlin_view_from_west_before_sunset.jpg/1280px-Reichstag_building_Berlin_view_from_west_before_sunset.jpg" TargetMode="External"/><Relationship Id="rId13" Type="http://schemas.openxmlformats.org/officeDocument/2006/relationships/hyperlink" Target="https://commons.wikimedia.org/wiki/Category:Mazurczak" TargetMode="External"/><Relationship Id="rId3" Type="http://schemas.openxmlformats.org/officeDocument/2006/relationships/hyperlink" Target="https://commons.wikimedia.org/wiki/File:Gottesdienste_Ilmenau.JPG?uselang=de" TargetMode="External"/><Relationship Id="rId7" Type="http://schemas.openxmlformats.org/officeDocument/2006/relationships/hyperlink" Target="https://creativecommons.org/publicdomain/zero/1.0/deed.de" TargetMode="External"/><Relationship Id="rId12" Type="http://schemas.openxmlformats.org/officeDocument/2006/relationships/hyperlink" Target="https://creativecommons.org/licenses/by/2.0/deed.de" TargetMode="External"/><Relationship Id="rId2" Type="http://schemas.openxmlformats.org/officeDocument/2006/relationships/hyperlink" Target="https://commons.wikimedia.org/wiki/File:Bahnhof_Marburg_Anzeigetafel.jpg?uselang=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de:Creative_Commons" TargetMode="External"/><Relationship Id="rId11" Type="http://schemas.openxmlformats.org/officeDocument/2006/relationships/hyperlink" Target="https://upload.wikimedia.org/wikipedia/commons/a/a2/3_Mira_Sorvino_Vienna_2013.jpg" TargetMode="External"/><Relationship Id="rId5" Type="http://schemas.openxmlformats.org/officeDocument/2006/relationships/hyperlink" Target="https://commons.wikimedia.org/wiki/File:Young_people_texting_on_smartphones_using_thumbs.JPG?uselang=de" TargetMode="External"/><Relationship Id="rId10" Type="http://schemas.openxmlformats.org/officeDocument/2006/relationships/hyperlink" Target="https://commons.wikimedia.org/wiki/File:Armut_Bettler_Obdachlos_(12269249596).jpg?uselang=de" TargetMode="External"/><Relationship Id="rId4" Type="http://schemas.openxmlformats.org/officeDocument/2006/relationships/hyperlink" Target="https://de.wikipedia.org/wiki/Datei:HKCL_Central_Library_interior_bookcase_visitors.JPG" TargetMode="External"/><Relationship Id="rId9" Type="http://schemas.openxmlformats.org/officeDocument/2006/relationships/hyperlink" Target="https://de.wikipedia.org/wiki/Datei:Polizei_Bremen_(2010)-01.jpg" TargetMode="External"/><Relationship Id="rId14" Type="http://schemas.openxmlformats.org/officeDocument/2006/relationships/hyperlink" Target="https://upload.wikimedia.org/wikipedia/commons/b/b9/Distributed_Intelligent_Systems_Department_laboratory.jpg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466725"/>
            <a:ext cx="7225048" cy="2133600"/>
          </a:xfrm>
        </p:spPr>
        <p:txBody>
          <a:bodyPr/>
          <a:lstStyle/>
          <a:p>
            <a:r>
              <a:rPr lang="de-DE" dirty="0" smtClean="0"/>
              <a:t>Schwierige Operationen bewältigen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672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sagt der Bildungsplan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9648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Schon von der „Ersten Begegnung mit dem Fach Geschichte“ an werden sie vertraut mit dem „Zyklus des historischen Denkens“.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Sie </a:t>
            </a:r>
            <a:r>
              <a:rPr lang="de-DE" dirty="0"/>
              <a:t>stellen Fragen an die Geschichte, lernen </a:t>
            </a:r>
            <a:r>
              <a:rPr lang="de-DE" dirty="0" smtClean="0"/>
              <a:t>verschiedene </a:t>
            </a:r>
            <a:r>
              <a:rPr lang="de-DE" dirty="0"/>
              <a:t>Quellenarten kennen, überprüfen Quellenaussagen auf Richtigkeit und werden immer wieder mit dem Phänomen konfrontiert, dass bestimmte Dinge aus unterschiedlichen Perspektiven ganz unterschiedlich gesehen werden.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Die </a:t>
            </a:r>
            <a:r>
              <a:rPr lang="de-DE" dirty="0"/>
              <a:t>Schülerinnen lernen </a:t>
            </a:r>
            <a:r>
              <a:rPr lang="de-DE" dirty="0" smtClean="0"/>
              <a:t>[…] auch </a:t>
            </a:r>
            <a:r>
              <a:rPr lang="de-DE" dirty="0"/>
              <a:t>Streitfragen zu </a:t>
            </a:r>
            <a:r>
              <a:rPr lang="de-DE" dirty="0" smtClean="0"/>
              <a:t>beurteilen […und] moralisch </a:t>
            </a:r>
            <a:r>
              <a:rPr lang="de-DE" dirty="0"/>
              <a:t>Stellung zu nehmen</a:t>
            </a:r>
            <a:r>
              <a:rPr lang="de-DE" dirty="0" smtClean="0"/>
              <a:t>.</a:t>
            </a:r>
          </a:p>
          <a:p>
            <a:pPr marL="0" indent="0" algn="r">
              <a:buNone/>
            </a:pPr>
            <a:r>
              <a:rPr lang="de-DE" sz="1800" dirty="0"/>
              <a:t>Bildungsplan 2016, </a:t>
            </a:r>
            <a:r>
              <a:rPr lang="de-DE" sz="1800" dirty="0" smtClean="0"/>
              <a:t>Vorwort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04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sagen die Erprobungslehrer?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9" y="3175291"/>
            <a:ext cx="8749629" cy="56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643" y="122238"/>
            <a:ext cx="7845357" cy="1295400"/>
          </a:xfrm>
        </p:spPr>
        <p:txBody>
          <a:bodyPr/>
          <a:lstStyle/>
          <a:p>
            <a:r>
              <a:rPr lang="de-DE" dirty="0" smtClean="0"/>
              <a:t>Was sagen die nicht-gymnasialen Erprobungslehrer?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643" y="1967363"/>
            <a:ext cx="8988357" cy="160351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643" y="4036432"/>
            <a:ext cx="9045399" cy="10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9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0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Interessante Themen und Fragen für 5./6.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 smtClean="0"/>
              <a:t>Erste </a:t>
            </a:r>
            <a:r>
              <a:rPr lang="de-DE" sz="2800" b="1" dirty="0"/>
              <a:t>Begegnung mit dem Fach Geschichte </a:t>
            </a:r>
            <a:endParaRPr lang="de-DE" sz="2800" dirty="0"/>
          </a:p>
          <a:p>
            <a:pPr lvl="0"/>
            <a:r>
              <a:rPr lang="de-DE" sz="2800" dirty="0"/>
              <a:t>Kann man aus Quellen erfahren, wie es wirklich gewesen ist?</a:t>
            </a:r>
          </a:p>
          <a:p>
            <a:pPr lvl="0"/>
            <a:r>
              <a:rPr lang="de-DE" sz="2800" dirty="0"/>
              <a:t>Keine Gegenwart ohne Geschichte. – Stimmt das? Ist das wichtig?</a:t>
            </a:r>
          </a:p>
          <a:p>
            <a:pPr lvl="0"/>
            <a:r>
              <a:rPr lang="de-DE" sz="2800" dirty="0"/>
              <a:t>Ist es sinnvoll, Geschichte in Epochen aufzuteilen oder macht man es sich damit zu einfach?</a:t>
            </a:r>
          </a:p>
          <a:p>
            <a:endParaRPr lang="de-DE" sz="2500" dirty="0"/>
          </a:p>
        </p:txBody>
      </p:sp>
    </p:spTree>
    <p:extLst>
      <p:ext uri="{BB962C8B-B14F-4D97-AF65-F5344CB8AC3E}">
        <p14:creationId xmlns:p14="http://schemas.microsoft.com/office/powerpoint/2010/main" val="41630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Interessante Themen und Fragen für 5./6.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797963"/>
          </a:xfrm>
        </p:spPr>
        <p:txBody>
          <a:bodyPr>
            <a:spAutoFit/>
          </a:bodyPr>
          <a:lstStyle/>
          <a:p>
            <a:pPr marL="0" lvl="2" indent="0">
              <a:buNone/>
            </a:pPr>
            <a:r>
              <a:rPr lang="de-DE" sz="2800" b="1" dirty="0"/>
              <a:t>Ä</a:t>
            </a:r>
            <a:r>
              <a:rPr lang="de-DE" sz="2800" b="1" dirty="0" smtClean="0"/>
              <a:t>gypten </a:t>
            </a:r>
            <a:r>
              <a:rPr lang="de-DE" sz="2800" b="1" dirty="0"/>
              <a:t>– eine frühe Hochkultur </a:t>
            </a:r>
            <a:endParaRPr lang="de-DE" sz="2800" b="1" dirty="0" smtClean="0"/>
          </a:p>
          <a:p>
            <a:pPr lvl="0"/>
            <a:r>
              <a:rPr lang="de-DE" sz="2800" dirty="0"/>
              <a:t>Der Pharao – </a:t>
            </a:r>
            <a:r>
              <a:rPr lang="de-DE" sz="2800" dirty="0" smtClean="0"/>
              <a:t>Darf einer </a:t>
            </a:r>
            <a:r>
              <a:rPr lang="de-DE" sz="2800" dirty="0"/>
              <a:t>über andere </a:t>
            </a:r>
            <a:r>
              <a:rPr lang="de-DE" sz="2800" dirty="0" smtClean="0"/>
              <a:t>herrschen? </a:t>
            </a:r>
            <a:endParaRPr lang="de-DE" sz="2800" dirty="0"/>
          </a:p>
          <a:p>
            <a:pPr lvl="0"/>
            <a:r>
              <a:rPr lang="de-DE" sz="2800" dirty="0"/>
              <a:t>Freiheit oder Sicherheit? – Was kann ein Angehöriger einer Hochkultur von seinem Herrscher verlangen?</a:t>
            </a:r>
          </a:p>
          <a:p>
            <a:pPr lvl="0"/>
            <a:r>
              <a:rPr lang="de-DE" sz="2800" dirty="0"/>
              <a:t>Ist es besser für einen Menschen, zu einer Hochkultur oder zu einer steinzeitlichen Gruppe zu gehören?</a:t>
            </a:r>
          </a:p>
        </p:txBody>
      </p:sp>
    </p:spTree>
    <p:extLst>
      <p:ext uri="{BB962C8B-B14F-4D97-AF65-F5344CB8AC3E}">
        <p14:creationId xmlns:p14="http://schemas.microsoft.com/office/powerpoint/2010/main" val="32572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Interessante Themen und Fragen für 5./6.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903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 smtClean="0"/>
              <a:t>Griechische Polis</a:t>
            </a:r>
          </a:p>
          <a:p>
            <a:r>
              <a:rPr lang="de-DE" sz="2800" dirty="0"/>
              <a:t>Demokratie heißt Volksherrschaft. – Kann eine Herrschaft demokratisch sein, wenn nur wenige Menschen wählen dürfen?</a:t>
            </a:r>
          </a:p>
          <a:p>
            <a:r>
              <a:rPr lang="de-DE" sz="2800" dirty="0"/>
              <a:t>Sportliche Großereignisse – Sinnvolle Feste oder sinnlose Spektakel? Das Beispiel der Olympischen Spiele (Bilder und Quellen im Vergleich – Streitgespräch)</a:t>
            </a:r>
          </a:p>
          <a:p>
            <a:r>
              <a:rPr lang="de-DE" sz="2800" dirty="0"/>
              <a:t>Antike Tempelarchitektur – Bauten für die die Götter oder für die (Mit-) Menschen?</a:t>
            </a:r>
          </a:p>
        </p:txBody>
      </p:sp>
    </p:spTree>
    <p:extLst>
      <p:ext uri="{BB962C8B-B14F-4D97-AF65-F5344CB8AC3E}">
        <p14:creationId xmlns:p14="http://schemas.microsoft.com/office/powerpoint/2010/main" val="39574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Interessante Themen und Fragen für 5./6.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 smtClean="0"/>
              <a:t>Imperium Romanum</a:t>
            </a:r>
            <a:endParaRPr lang="de-DE" sz="2800" dirty="0"/>
          </a:p>
          <a:p>
            <a:pPr lvl="0"/>
            <a:r>
              <a:rPr lang="de-DE" sz="2800" dirty="0"/>
              <a:t>Gibt es einen gerechten Krieg? (kontroverse Quellen zur römischen Expansion)</a:t>
            </a:r>
          </a:p>
          <a:p>
            <a:pPr lvl="0"/>
            <a:r>
              <a:rPr lang="de-DE" sz="2800" dirty="0"/>
              <a:t>Augustus – Retter oder Zerstörer der </a:t>
            </a:r>
            <a:r>
              <a:rPr lang="de-DE" sz="2800" i="1" dirty="0" err="1"/>
              <a:t>res</a:t>
            </a:r>
            <a:r>
              <a:rPr lang="de-DE" sz="2800" i="1" dirty="0"/>
              <a:t> </a:t>
            </a:r>
            <a:r>
              <a:rPr lang="de-DE" sz="2800" i="1" dirty="0" err="1"/>
              <a:t>publica</a:t>
            </a:r>
            <a:r>
              <a:rPr lang="de-DE" sz="2800" dirty="0"/>
              <a:t>? – Urteile von anderen Römern vs. Selbstdarstellung des Augustus</a:t>
            </a:r>
          </a:p>
          <a:p>
            <a:pPr lvl="0"/>
            <a:r>
              <a:rPr lang="de-DE" sz="2800" dirty="0"/>
              <a:t>Spiele in Rom – Unterhaltung für das Volk oder Manipulation der Massen?</a:t>
            </a:r>
          </a:p>
        </p:txBody>
      </p:sp>
    </p:spTree>
    <p:extLst>
      <p:ext uri="{BB962C8B-B14F-4D97-AF65-F5344CB8AC3E}">
        <p14:creationId xmlns:p14="http://schemas.microsoft.com/office/powerpoint/2010/main" val="14929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Interessante Themen und Fragen für 5./6.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 smtClean="0"/>
              <a:t>Spätantike/Mittelalter</a:t>
            </a:r>
            <a:endParaRPr lang="de-DE" sz="2800" dirty="0"/>
          </a:p>
          <a:p>
            <a:pPr lvl="0"/>
            <a:r>
              <a:rPr lang="de-DE" sz="2800" dirty="0"/>
              <a:t>Inwieweit ist unsere Welt durch das Christentum geprägt? Ist diese Prägung noch entscheidend?</a:t>
            </a:r>
          </a:p>
          <a:p>
            <a:pPr lvl="0"/>
            <a:r>
              <a:rPr lang="de-DE" sz="2800" dirty="0"/>
              <a:t>Sind wir eher germanisch oder römisch geprägt?</a:t>
            </a:r>
          </a:p>
          <a:p>
            <a:pPr lvl="0"/>
            <a:r>
              <a:rPr lang="de-DE" sz="2800" dirty="0"/>
              <a:t>Lernen verschiedene Kulturen voneinander oder zerstört die eine die andere? – In der Gegenwart, in der Vergangenheit</a:t>
            </a:r>
            <a:r>
              <a:rPr lang="de-DE" sz="2800" dirty="0" smtClean="0"/>
              <a:t>?</a:t>
            </a:r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17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471954" cy="1295400"/>
          </a:xfrm>
        </p:spPr>
        <p:txBody>
          <a:bodyPr/>
          <a:lstStyle/>
          <a:p>
            <a:r>
              <a:rPr lang="de-DE" dirty="0" smtClean="0"/>
              <a:t>Erzählen können…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548641" y="1902143"/>
            <a:ext cx="8229600" cy="445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e-DE" kern="0" dirty="0" smtClean="0"/>
              <a:t>Wenn wir  also von Urteilsbildung im Geschichtsunterricht sprechen, dann erwarten wir eine </a:t>
            </a:r>
            <a:r>
              <a:rPr lang="de-DE" b="1" i="1" kern="0" dirty="0" smtClean="0"/>
              <a:t>Erzählung</a:t>
            </a:r>
            <a:r>
              <a:rPr lang="de-DE" kern="0" dirty="0" smtClean="0"/>
              <a:t>, gedeutete Geschichte zu einer bestimmten historischen Fragestellung, die sich aus der Gegenwart an die Vergangenheit richtet.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kern="0" dirty="0" smtClean="0"/>
              <a:t> </a:t>
            </a:r>
          </a:p>
          <a:p>
            <a:pPr marL="0" indent="0" algn="r">
              <a:buFont typeface="Wingdings" panose="05000000000000000000" pitchFamily="2" charset="2"/>
              <a:buNone/>
            </a:pPr>
            <a:r>
              <a:rPr lang="de-DE" sz="1500" kern="0" dirty="0" smtClean="0"/>
              <a:t>A. Becker: Historische Urteilsbildung, 2012, S. 323. </a:t>
            </a:r>
          </a:p>
          <a:p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4675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Bedenken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425102"/>
            <a:ext cx="8229600" cy="99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6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89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Schwierige Operationen bewältigen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sz="4000" dirty="0" smtClean="0"/>
          </a:p>
          <a:p>
            <a:pPr marL="0" indent="0" algn="ctr">
              <a:buNone/>
            </a:pPr>
            <a:endParaRPr lang="de-DE" sz="4000" dirty="0"/>
          </a:p>
          <a:p>
            <a:pPr marL="0" indent="0" algn="ctr">
              <a:buNone/>
            </a:pPr>
            <a:r>
              <a:rPr lang="de-DE" sz="39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 Strategien</a:t>
            </a:r>
          </a:p>
        </p:txBody>
      </p:sp>
    </p:spTree>
    <p:extLst>
      <p:ext uri="{BB962C8B-B14F-4D97-AF65-F5344CB8AC3E}">
        <p14:creationId xmlns:p14="http://schemas.microsoft.com/office/powerpoint/2010/main" val="39221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Strategie 1</a:t>
            </a:r>
            <a:br>
              <a:rPr lang="de-DE" dirty="0" smtClean="0"/>
            </a:br>
            <a:r>
              <a:rPr lang="de-DE" dirty="0" smtClean="0"/>
              <a:t>Konkretisierung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36829"/>
            <a:ext cx="8229600" cy="3440566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de-DE" b="1" dirty="0" smtClean="0"/>
          </a:p>
          <a:p>
            <a:r>
              <a:rPr lang="de-DE" dirty="0" smtClean="0"/>
              <a:t>Lebenswelt berücksichtigen </a:t>
            </a:r>
          </a:p>
          <a:p>
            <a:r>
              <a:rPr lang="de-DE" dirty="0" smtClean="0"/>
              <a:t>Konkretes </a:t>
            </a:r>
            <a:r>
              <a:rPr lang="de-DE" dirty="0"/>
              <a:t>vor </a:t>
            </a:r>
            <a:r>
              <a:rPr lang="de-DE" dirty="0" smtClean="0"/>
              <a:t>Abstraktem </a:t>
            </a:r>
          </a:p>
          <a:p>
            <a:r>
              <a:rPr lang="de-DE" dirty="0" smtClean="0"/>
              <a:t>vorgeschaltete Anforderungssituation </a:t>
            </a:r>
          </a:p>
          <a:p>
            <a:r>
              <a:rPr lang="de-DE" dirty="0" smtClean="0"/>
              <a:t>Perspektivenübernahme (Perspektive einnehmen und aus dieser heraus erzählen)</a:t>
            </a:r>
          </a:p>
          <a:p>
            <a:pPr marL="0" lvl="0" indent="0">
              <a:buNone/>
            </a:pPr>
            <a:r>
              <a:rPr lang="de-DE" b="1" dirty="0" smtClean="0"/>
              <a:t>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170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Strategie 1</a:t>
            </a:r>
            <a:br>
              <a:rPr lang="de-DE" dirty="0" smtClean="0"/>
            </a:br>
            <a:r>
              <a:rPr lang="de-DE" dirty="0" smtClean="0"/>
              <a:t>Konkretisierung – Beispiel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936954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endParaRPr lang="de-DE" b="1" dirty="0" smtClean="0"/>
          </a:p>
          <a:p>
            <a:r>
              <a:rPr lang="de-DE" i="1" dirty="0" smtClean="0"/>
              <a:t>Stell </a:t>
            </a:r>
            <a:r>
              <a:rPr lang="de-DE" i="1" dirty="0"/>
              <a:t>dir vor, du bist ein Germanenjunge, der nach Rom kommt/du fliegst mit einer Zeitmaschine… Was fällt dir auf? </a:t>
            </a:r>
            <a:r>
              <a:rPr lang="de-DE" i="1" dirty="0" smtClean="0"/>
              <a:t/>
            </a:r>
            <a:br>
              <a:rPr lang="de-DE" i="1" dirty="0" smtClean="0"/>
            </a:br>
            <a:r>
              <a:rPr lang="de-DE" i="1" dirty="0" smtClean="0"/>
              <a:t>(</a:t>
            </a:r>
            <a:r>
              <a:rPr lang="de-DE" i="1" dirty="0"/>
              <a:t>vergleichen, beurteilen, bewerten</a:t>
            </a:r>
            <a:r>
              <a:rPr lang="de-DE" i="1" dirty="0" smtClean="0"/>
              <a:t>)</a:t>
            </a:r>
          </a:p>
          <a:p>
            <a:endParaRPr lang="de-DE" i="1" dirty="0"/>
          </a:p>
          <a:p>
            <a:r>
              <a:rPr lang="de-DE" i="1" dirty="0"/>
              <a:t>Eine Frau möchte in Athen zur Volksversammlung und wird am Eingang zurückgewiesen. Wütend geht sie zu ihren Freundinnen und berichtet… (beurteilen, erörtern, bewerten)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57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525" y="-171450"/>
            <a:ext cx="8163832" cy="702945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841474" y="6150312"/>
            <a:ext cx="230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smtClean="0"/>
              <a:t>Quelle: Arbeitskreis </a:t>
            </a:r>
            <a:r>
              <a:rPr lang="de-DE" sz="1000" dirty="0"/>
              <a:t>für Landeskunde/Landesgeschichte RP Tübingen (</a:t>
            </a:r>
            <a:r>
              <a:rPr lang="de-DE" sz="1000" dirty="0">
                <a:hlinkClick r:id="rId3"/>
              </a:rPr>
              <a:t>www.landeskunde-bw.de</a:t>
            </a:r>
            <a:r>
              <a:rPr lang="de-DE" sz="1000" dirty="0"/>
              <a:t>)</a:t>
            </a:r>
          </a:p>
          <a:p>
            <a:r>
              <a:rPr lang="de-DE" sz="1000" dirty="0"/>
              <a:t>Modul </a:t>
            </a:r>
            <a:r>
              <a:rPr lang="de-DE" sz="1000" dirty="0" smtClean="0"/>
              <a:t>“Villa </a:t>
            </a:r>
            <a:r>
              <a:rPr lang="de-DE" sz="1000" dirty="0" err="1" smtClean="0"/>
              <a:t>rustica</a:t>
            </a:r>
            <a:r>
              <a:rPr lang="de-DE" sz="1000" dirty="0" smtClean="0"/>
              <a:t>-Hechingen-Stein“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0228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de-DE" dirty="0" smtClean="0"/>
              <a:t>Strategie 2</a:t>
            </a:r>
            <a:br>
              <a:rPr lang="de-DE" dirty="0" smtClean="0"/>
            </a:br>
            <a:r>
              <a:rPr lang="de-DE" sz="4000" dirty="0" smtClean="0"/>
              <a:t>Perspektivenwechsel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Perspektivenwechsel/Multiperspektivität (unterstützt durch Rollenspiele, Streitgespräche…)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25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de-DE" dirty="0" smtClean="0"/>
              <a:t>Strategie 2</a:t>
            </a:r>
            <a:br>
              <a:rPr lang="de-DE" dirty="0" smtClean="0"/>
            </a:br>
            <a:r>
              <a:rPr lang="de-DE" sz="4000" dirty="0" smtClean="0"/>
              <a:t>Perspektivenwechsel – Bsp.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sz="2800" i="1" dirty="0" smtClean="0"/>
              <a:t>Olympische Spiele – sinnvoll oder unsinnig? -  </a:t>
            </a:r>
            <a:br>
              <a:rPr lang="de-DE" sz="2800" i="1" dirty="0" smtClean="0"/>
            </a:br>
            <a:r>
              <a:rPr lang="de-DE" sz="2800" i="1" dirty="0" smtClean="0"/>
              <a:t/>
            </a:r>
            <a:br>
              <a:rPr lang="de-DE" sz="2800" i="1" dirty="0" smtClean="0"/>
            </a:br>
            <a:r>
              <a:rPr lang="de-DE" sz="2800" i="1" dirty="0" smtClean="0"/>
              <a:t>Ein Anhänger und ein Gegner der Olympischen Spiele streiten sich. / In einer Polis soll entschieden werden, ob der beste Sportler der Polis nach Olympia geschickt werden soll. – Verfasse eine Entscheidungsvorlage für die Volksversammlung. 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13119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de-DE" dirty="0" smtClean="0"/>
              <a:t>Strategie 2</a:t>
            </a:r>
            <a:br>
              <a:rPr lang="de-DE" dirty="0" smtClean="0"/>
            </a:br>
            <a:r>
              <a:rPr lang="de-DE" sz="4000" dirty="0" smtClean="0"/>
              <a:t>Perspektivenwechsel – Bsp.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sz="2800" i="1" dirty="0"/>
              <a:t>Augustus: </a:t>
            </a:r>
            <a:r>
              <a:rPr lang="de-DE" sz="2800" i="1" dirty="0" smtClean="0"/>
              <a:t>Zwei </a:t>
            </a:r>
            <a:r>
              <a:rPr lang="de-DE" sz="2800" i="1" dirty="0"/>
              <a:t>Freunde in Rom streiten sich darüber, ob Augustus ein guter Herrscher ist. / Nach dem Tod des Augustus soll ein weiteres Monument für ihn errichtet werden. </a:t>
            </a:r>
            <a:r>
              <a:rPr lang="de-DE" sz="2800" i="1" dirty="0" smtClean="0"/>
              <a:t/>
            </a:r>
            <a:br>
              <a:rPr lang="de-DE" sz="2800" i="1" dirty="0" smtClean="0"/>
            </a:br>
            <a:r>
              <a:rPr lang="de-DE" sz="2800" i="1" dirty="0" smtClean="0"/>
              <a:t/>
            </a:r>
            <a:br>
              <a:rPr lang="de-DE" sz="2800" i="1" dirty="0" smtClean="0"/>
            </a:br>
            <a:r>
              <a:rPr lang="de-DE" sz="2800" i="1" dirty="0"/>
              <a:t>Verfasst in Partnerarbeit das Streitgespräch der beiden.</a:t>
            </a:r>
          </a:p>
        </p:txBody>
      </p:sp>
    </p:spTree>
    <p:extLst>
      <p:ext uri="{BB962C8B-B14F-4D97-AF65-F5344CB8AC3E}">
        <p14:creationId xmlns:p14="http://schemas.microsoft.com/office/powerpoint/2010/main" val="424416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Strategie 3</a:t>
            </a:r>
            <a:br>
              <a:rPr lang="de-DE" dirty="0" smtClean="0"/>
            </a:br>
            <a:r>
              <a:rPr lang="de-DE" dirty="0" smtClean="0"/>
              <a:t>Operator vereinfachen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06174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de-DE" b="1" dirty="0" smtClean="0"/>
          </a:p>
          <a:p>
            <a:r>
              <a:rPr lang="de-DE" dirty="0" smtClean="0"/>
              <a:t>Operator vereinfachen (übersetzen)</a:t>
            </a:r>
          </a:p>
          <a:p>
            <a:r>
              <a:rPr lang="de-DE" dirty="0" smtClean="0"/>
              <a:t>alltagssprachlicher Gebrauch des Operators (z.B. bei bewerten)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87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Strategie 3</a:t>
            </a:r>
            <a:br>
              <a:rPr lang="de-DE" dirty="0" smtClean="0"/>
            </a:br>
            <a:r>
              <a:rPr lang="de-DE" dirty="0" smtClean="0"/>
              <a:t>Operator vereinfachen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93194"/>
            <a:ext cx="8229600" cy="2887812"/>
          </a:xfrm>
        </p:spPr>
        <p:txBody>
          <a:bodyPr>
            <a:normAutofit/>
          </a:bodyPr>
          <a:lstStyle/>
          <a:p>
            <a:pPr lvl="0"/>
            <a:r>
              <a:rPr lang="de-DE" i="1" dirty="0" smtClean="0"/>
              <a:t>Nenne </a:t>
            </a:r>
            <a:r>
              <a:rPr lang="de-DE" i="1" dirty="0"/>
              <a:t>(vier) Dinge, die heute im Vergleich zum alten Ägypten gleich oder ähnlich sind. Nenne (vier) Dinge, die es bei uns gar nicht gibt oder die ganz anders sind. </a:t>
            </a:r>
            <a:r>
              <a:rPr lang="de-DE" i="1" dirty="0" smtClean="0"/>
              <a:t/>
            </a:r>
            <a:br>
              <a:rPr lang="de-DE" i="1" dirty="0" smtClean="0"/>
            </a:br>
            <a:r>
              <a:rPr lang="de-DE" i="1" dirty="0" smtClean="0"/>
              <a:t>(</a:t>
            </a:r>
            <a:r>
              <a:rPr lang="de-DE" i="1" dirty="0"/>
              <a:t>vergleichen)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62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Bedenken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" y="2026207"/>
            <a:ext cx="9205368" cy="85318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8932" y="3674271"/>
            <a:ext cx="5001113" cy="87785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2500" y="5212117"/>
            <a:ext cx="65532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6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Strategie 3</a:t>
            </a:r>
            <a:br>
              <a:rPr lang="de-DE" dirty="0" smtClean="0"/>
            </a:br>
            <a:r>
              <a:rPr lang="de-DE" dirty="0" smtClean="0"/>
              <a:t>Operator vereinfachen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1522"/>
            <a:ext cx="9098514" cy="214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Strategie 4</a:t>
            </a:r>
            <a:br>
              <a:rPr lang="de-DE" dirty="0" smtClean="0"/>
            </a:br>
            <a:r>
              <a:rPr lang="de-DE" dirty="0" smtClean="0"/>
              <a:t>Aufgliedern in Teiloperationen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79560"/>
            <a:ext cx="8229600" cy="3361387"/>
          </a:xfrm>
        </p:spPr>
        <p:txBody>
          <a:bodyPr>
            <a:normAutofit lnSpcReduction="10000"/>
          </a:bodyPr>
          <a:lstStyle/>
          <a:p>
            <a:pPr lvl="0"/>
            <a:r>
              <a:rPr lang="de-DE" dirty="0" smtClean="0"/>
              <a:t>Formulieren von zwei Aufgaben (analysieren = beschreiben und erläutern/erklären)</a:t>
            </a:r>
          </a:p>
          <a:p>
            <a:pPr lvl="0"/>
            <a:r>
              <a:rPr lang="de-DE" dirty="0" smtClean="0"/>
              <a:t>gemeinsames/gelenktes </a:t>
            </a:r>
            <a:r>
              <a:rPr lang="de-DE" dirty="0"/>
              <a:t>Bearbeiten der </a:t>
            </a:r>
            <a:r>
              <a:rPr lang="de-DE" dirty="0" smtClean="0"/>
              <a:t>schwierigen Schritte </a:t>
            </a:r>
            <a:r>
              <a:rPr lang="de-DE" dirty="0"/>
              <a:t>(z.B. Kriterien aufstellen beim </a:t>
            </a:r>
            <a:r>
              <a:rPr lang="de-DE" dirty="0" smtClean="0"/>
              <a:t>Urteil/Vergleich)</a:t>
            </a:r>
            <a:endParaRPr lang="de-DE" dirty="0"/>
          </a:p>
          <a:p>
            <a:pPr lvl="0"/>
            <a:r>
              <a:rPr lang="de-DE" dirty="0"/>
              <a:t>Ergänzen des Operators durch Fragen</a:t>
            </a:r>
            <a:r>
              <a:rPr lang="de-DE" dirty="0" smtClean="0"/>
              <a:t>. (Orientiere dich an folgenden Fragen…)</a:t>
            </a:r>
          </a:p>
          <a:p>
            <a:pPr lvl="0"/>
            <a:endParaRPr lang="de-DE" i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10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Strategie 4</a:t>
            </a:r>
            <a:br>
              <a:rPr lang="de-DE" dirty="0" smtClean="0"/>
            </a:br>
            <a:r>
              <a:rPr lang="de-DE" dirty="0" smtClean="0"/>
              <a:t>Aufgliedern in Teiloperationen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de-DE" b="1" i="1" dirty="0" smtClean="0"/>
              <a:t>Bewerte </a:t>
            </a:r>
            <a:r>
              <a:rPr lang="de-DE" b="1" i="1" dirty="0"/>
              <a:t>die athenische Demokratie. </a:t>
            </a:r>
            <a:endParaRPr lang="de-DE" b="1" i="1" dirty="0" smtClean="0"/>
          </a:p>
          <a:p>
            <a:pPr marL="0" lvl="0" indent="0">
              <a:buNone/>
            </a:pPr>
            <a:endParaRPr lang="de-DE" b="1" i="1" dirty="0" smtClean="0"/>
          </a:p>
          <a:p>
            <a:pPr marL="0" lvl="0" indent="0">
              <a:buNone/>
            </a:pPr>
            <a:r>
              <a:rPr lang="de-DE" i="1" dirty="0" smtClean="0"/>
              <a:t>Orientiere </a:t>
            </a:r>
            <a:r>
              <a:rPr lang="de-DE" i="1" dirty="0"/>
              <a:t>dich dabei an folgenden Fragen: </a:t>
            </a:r>
            <a:endParaRPr lang="de-DE" i="1" dirty="0" smtClean="0"/>
          </a:p>
          <a:p>
            <a:pPr marL="901700"/>
            <a:r>
              <a:rPr lang="de-DE" i="1" dirty="0" smtClean="0"/>
              <a:t>Wie </a:t>
            </a:r>
            <a:r>
              <a:rPr lang="de-DE" i="1" dirty="0"/>
              <a:t>bewertest du die athenische Demokratie (aus heutiger Sicht)? </a:t>
            </a:r>
            <a:endParaRPr lang="de-DE" i="1" dirty="0" smtClean="0"/>
          </a:p>
          <a:p>
            <a:pPr marL="901700"/>
            <a:r>
              <a:rPr lang="de-DE" i="1" dirty="0" smtClean="0"/>
              <a:t>Was </a:t>
            </a:r>
            <a:r>
              <a:rPr lang="de-DE" i="1" dirty="0"/>
              <a:t>sind deine Gründe für die Bewertung? </a:t>
            </a:r>
            <a:endParaRPr lang="de-DE" i="1" dirty="0" smtClean="0"/>
          </a:p>
          <a:p>
            <a:pPr marL="901700"/>
            <a:r>
              <a:rPr lang="de-DE" i="1" dirty="0" smtClean="0"/>
              <a:t>Wie </a:t>
            </a:r>
            <a:r>
              <a:rPr lang="de-DE" i="1" dirty="0"/>
              <a:t>haben wohl die Griechen ihre Demokratie bewertet? </a:t>
            </a:r>
            <a:endParaRPr lang="de-DE" i="1" dirty="0" smtClean="0"/>
          </a:p>
          <a:p>
            <a:pPr marL="901700"/>
            <a:r>
              <a:rPr lang="de-DE" i="1" dirty="0"/>
              <a:t>Wäre eine andere Sicht (aus heutiger oder damaliger Sicht) denkbar? </a:t>
            </a:r>
          </a:p>
          <a:p>
            <a:pPr marL="901700"/>
            <a:r>
              <a:rPr lang="de-DE" i="1" dirty="0" smtClean="0"/>
              <a:t>Aus </a:t>
            </a:r>
            <a:r>
              <a:rPr lang="de-DE" i="1" dirty="0"/>
              <a:t>welchen Gründen? </a:t>
            </a:r>
          </a:p>
        </p:txBody>
      </p:sp>
    </p:spTree>
    <p:extLst>
      <p:ext uri="{BB962C8B-B14F-4D97-AF65-F5344CB8AC3E}">
        <p14:creationId xmlns:p14="http://schemas.microsoft.com/office/powerpoint/2010/main" val="35505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335" y="426009"/>
            <a:ext cx="3477580" cy="22923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3092126"/>
            <a:ext cx="8029575" cy="287655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344732" y="1417638"/>
            <a:ext cx="301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=&gt; Analysiere M1.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704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Strategie 5</a:t>
            </a:r>
            <a:br>
              <a:rPr lang="de-DE" dirty="0" smtClean="0"/>
            </a:br>
            <a:r>
              <a:rPr lang="de-DE" dirty="0" smtClean="0"/>
              <a:t>Vorgaben, Hilfen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588653"/>
            <a:ext cx="8480738" cy="3013657"/>
          </a:xfrm>
        </p:spPr>
        <p:txBody>
          <a:bodyPr>
            <a:normAutofit/>
          </a:bodyPr>
          <a:lstStyle/>
          <a:p>
            <a:r>
              <a:rPr lang="de-DE" dirty="0" smtClean="0"/>
              <a:t>Vorstrukturierungen, Vorgaben (z. B</a:t>
            </a:r>
            <a:r>
              <a:rPr lang="de-DE" dirty="0"/>
              <a:t>. </a:t>
            </a:r>
            <a:r>
              <a:rPr lang="de-DE" dirty="0" smtClean="0"/>
              <a:t>Leitfragen/Kriterien </a:t>
            </a:r>
            <a:r>
              <a:rPr lang="de-DE" dirty="0"/>
              <a:t>beim </a:t>
            </a:r>
            <a:r>
              <a:rPr lang="de-DE" dirty="0" smtClean="0"/>
              <a:t>Vergleich oder Urteil)</a:t>
            </a:r>
            <a:endParaRPr lang="de-DE" dirty="0"/>
          </a:p>
          <a:p>
            <a:pPr lvl="0"/>
            <a:r>
              <a:rPr lang="de-DE" dirty="0"/>
              <a:t>Teilausgefüllte Tabelle (für Vergleich oder Analyse)</a:t>
            </a:r>
          </a:p>
          <a:p>
            <a:pPr lvl="0"/>
            <a:r>
              <a:rPr lang="de-DE" dirty="0" smtClean="0"/>
              <a:t>Hinweise (z. B. Markierungen </a:t>
            </a:r>
            <a:r>
              <a:rPr lang="de-DE" dirty="0"/>
              <a:t>in einem </a:t>
            </a:r>
            <a:r>
              <a:rPr lang="de-DE" dirty="0" smtClean="0"/>
              <a:t>Bild)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31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Strategie 5</a:t>
            </a:r>
            <a:br>
              <a:rPr lang="de-DE" dirty="0" smtClean="0"/>
            </a:br>
            <a:r>
              <a:rPr lang="de-DE" dirty="0" smtClean="0"/>
              <a:t>Vorgaben, Hilfen – Beispiele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42" y="1756095"/>
            <a:ext cx="9010315" cy="433799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782053" y="6346271"/>
            <a:ext cx="429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 smtClean="0"/>
              <a:t>Geschichte und Gegenwart, 1, S. 206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2126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Strategie </a:t>
            </a:r>
            <a:r>
              <a:rPr lang="de-DE" dirty="0"/>
              <a:t>5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Vorgaben, Hilfen – Beispiele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9263"/>
            <a:ext cx="9144000" cy="50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9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Strategie 6</a:t>
            </a:r>
            <a:br>
              <a:rPr lang="de-DE" dirty="0" smtClean="0"/>
            </a:br>
            <a:r>
              <a:rPr lang="de-DE" dirty="0" smtClean="0"/>
              <a:t>Formulierungshilfen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 smtClean="0"/>
              <a:t>Argumentationshilfen </a:t>
            </a:r>
            <a:r>
              <a:rPr lang="de-DE" dirty="0"/>
              <a:t>(Argumente, die verwendet werden können.)</a:t>
            </a:r>
          </a:p>
          <a:p>
            <a:pPr lvl="0"/>
            <a:r>
              <a:rPr lang="de-DE" dirty="0"/>
              <a:t>Begriffe, die verwendet werden </a:t>
            </a:r>
            <a:r>
              <a:rPr lang="de-DE" dirty="0" smtClean="0"/>
              <a:t>können/müssen</a:t>
            </a:r>
          </a:p>
          <a:p>
            <a:r>
              <a:rPr lang="de-DE" dirty="0"/>
              <a:t>Satzanfänge</a:t>
            </a:r>
          </a:p>
          <a:p>
            <a:r>
              <a:rPr lang="de-DE" dirty="0"/>
              <a:t>Strukturwörter (z.B. Konjunktionen)</a:t>
            </a:r>
          </a:p>
          <a:p>
            <a:pPr lvl="0"/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464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519804"/>
            <a:ext cx="8030482" cy="401524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3276" y="3111842"/>
            <a:ext cx="8100046" cy="374615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34054"/>
            <a:ext cx="8763027" cy="3799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957585" y="6139097"/>
            <a:ext cx="31640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Arbeitskreis für Landeskunde/Landesgeschichte RP Tübingen (</a:t>
            </a:r>
            <a:r>
              <a:rPr lang="de-DE" sz="1000" dirty="0">
                <a:hlinkClick r:id="rId6"/>
              </a:rPr>
              <a:t>www.landeskunde-bw.de</a:t>
            </a:r>
            <a:r>
              <a:rPr lang="de-DE" sz="1000" dirty="0"/>
              <a:t>)</a:t>
            </a:r>
          </a:p>
          <a:p>
            <a:r>
              <a:rPr lang="de-DE" sz="1000" dirty="0"/>
              <a:t>Modul </a:t>
            </a:r>
            <a:r>
              <a:rPr lang="de-DE" sz="1000" dirty="0" smtClean="0"/>
              <a:t>“Villa </a:t>
            </a:r>
            <a:r>
              <a:rPr lang="de-DE" sz="1000" dirty="0" err="1" smtClean="0"/>
              <a:t>rustica</a:t>
            </a:r>
            <a:r>
              <a:rPr lang="de-DE" sz="1000" dirty="0" smtClean="0"/>
              <a:t>-Hechingen-Stein“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1993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Strategie 6</a:t>
            </a:r>
            <a:br>
              <a:rPr lang="de-DE" dirty="0" smtClean="0"/>
            </a:br>
            <a:r>
              <a:rPr lang="de-DE" dirty="0" smtClean="0"/>
              <a:t>Formulierungshilfen – Bsp.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35995"/>
            <a:ext cx="8229600" cy="4411662"/>
          </a:xfrm>
        </p:spPr>
        <p:txBody>
          <a:bodyPr>
            <a:normAutofit fontScale="92500"/>
          </a:bodyPr>
          <a:lstStyle/>
          <a:p>
            <a:pPr lvl="0"/>
            <a:r>
              <a:rPr lang="de-DE" i="1" dirty="0" smtClean="0"/>
              <a:t>Bewertet die athenische Demokratie. Folgende Satzanfänge können euch dabei helfen.</a:t>
            </a:r>
            <a:br>
              <a:rPr lang="de-DE" i="1" dirty="0" smtClean="0"/>
            </a:br>
            <a:endParaRPr lang="de-DE" i="1" dirty="0"/>
          </a:p>
          <a:p>
            <a:pPr lvl="1"/>
            <a:r>
              <a:rPr lang="de-DE" i="1" dirty="0"/>
              <a:t>Mir gefällt an der athenischen Demokratie…, weil…</a:t>
            </a:r>
            <a:endParaRPr lang="de-DE" dirty="0"/>
          </a:p>
          <a:p>
            <a:pPr lvl="1"/>
            <a:r>
              <a:rPr lang="de-DE" i="1" dirty="0"/>
              <a:t>Mir gefällt nicht…, weil…</a:t>
            </a:r>
            <a:endParaRPr lang="de-DE" dirty="0"/>
          </a:p>
          <a:p>
            <a:pPr lvl="1"/>
            <a:r>
              <a:rPr lang="de-DE" i="1" dirty="0" smtClean="0"/>
              <a:t>Also finde </a:t>
            </a:r>
            <a:r>
              <a:rPr lang="de-DE" i="1" dirty="0"/>
              <a:t>ich aus heutiger Sicht die athenische Demokratie …</a:t>
            </a:r>
            <a:endParaRPr lang="de-DE" dirty="0"/>
          </a:p>
          <a:p>
            <a:pPr lvl="1"/>
            <a:r>
              <a:rPr lang="de-DE" i="1" dirty="0"/>
              <a:t>Man könnte das auch anders sehen. Wenn man z.B. … wichtig findet, dann… </a:t>
            </a:r>
            <a:endParaRPr lang="de-DE" i="1" dirty="0" smtClean="0"/>
          </a:p>
          <a:p>
            <a:pPr lvl="1"/>
            <a:r>
              <a:rPr lang="de-DE" i="1" dirty="0" smtClean="0"/>
              <a:t>Insgesamt kann man also sagen…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571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Bedenken (nicht-gymnasial)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45210"/>
            <a:ext cx="8793291" cy="73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Strategie 6</a:t>
            </a:r>
            <a:br>
              <a:rPr lang="de-DE" dirty="0"/>
            </a:br>
            <a:r>
              <a:rPr lang="de-DE" dirty="0"/>
              <a:t>Formulierungshilfen – Bsp.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6201"/>
            <a:ext cx="8229600" cy="4630022"/>
          </a:xfrm>
          <a:noFill/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i="1" dirty="0" smtClean="0"/>
              <a:t>(Auswerten eines Schaubilds zur ägyptischen Gesellschaft)</a:t>
            </a:r>
          </a:p>
          <a:p>
            <a:pPr marL="0" indent="0">
              <a:buNone/>
            </a:pPr>
            <a:r>
              <a:rPr lang="de-DE" i="1" dirty="0" smtClean="0"/>
              <a:t>Folgende </a:t>
            </a:r>
            <a:r>
              <a:rPr lang="de-DE" i="1" dirty="0"/>
              <a:t>Formulierungen </a:t>
            </a:r>
            <a:r>
              <a:rPr lang="de-DE" i="1" dirty="0" smtClean="0"/>
              <a:t>können </a:t>
            </a:r>
            <a:r>
              <a:rPr lang="de-DE" i="1" dirty="0"/>
              <a:t>bei der Arbeit mit </a:t>
            </a:r>
            <a:r>
              <a:rPr lang="de-DE" i="1" dirty="0" smtClean="0"/>
              <a:t>diesem </a:t>
            </a:r>
            <a:r>
              <a:rPr lang="de-DE" i="1" dirty="0"/>
              <a:t>Schaubild </a:t>
            </a:r>
            <a:r>
              <a:rPr lang="de-DE" i="1" dirty="0" smtClean="0"/>
              <a:t>hilfreich sein:</a:t>
            </a:r>
            <a:br>
              <a:rPr lang="de-DE" i="1" dirty="0" smtClean="0"/>
            </a:br>
            <a:endParaRPr lang="de-DE" i="1" dirty="0"/>
          </a:p>
          <a:p>
            <a:pPr marL="806450" lvl="1" indent="-457200"/>
            <a:r>
              <a:rPr lang="de-DE" i="1" dirty="0" smtClean="0"/>
              <a:t>Das </a:t>
            </a:r>
            <a:r>
              <a:rPr lang="de-DE" i="1" dirty="0"/>
              <a:t>Schaubild </a:t>
            </a:r>
            <a:r>
              <a:rPr lang="de-DE" i="1" dirty="0" smtClean="0"/>
              <a:t>zeigt ... </a:t>
            </a:r>
            <a:endParaRPr lang="de-DE" i="1" dirty="0"/>
          </a:p>
          <a:p>
            <a:pPr marL="806450" lvl="1" indent="-457200"/>
            <a:r>
              <a:rPr lang="de-DE" i="1" dirty="0"/>
              <a:t>Die folgenden Bevölkerungsgruppen werden </a:t>
            </a:r>
            <a:r>
              <a:rPr lang="de-DE" i="1" dirty="0" smtClean="0"/>
              <a:t>dargestellt…</a:t>
            </a:r>
          </a:p>
          <a:p>
            <a:pPr marL="806450" lvl="1" indent="-457200"/>
            <a:r>
              <a:rPr lang="de-DE" i="1" dirty="0" smtClean="0"/>
              <a:t>Am </a:t>
            </a:r>
            <a:r>
              <a:rPr lang="de-DE" i="1" dirty="0"/>
              <a:t>meisten </a:t>
            </a:r>
            <a:r>
              <a:rPr lang="de-DE" i="1" dirty="0" smtClean="0"/>
              <a:t>Macht hat …, weil …</a:t>
            </a:r>
          </a:p>
          <a:p>
            <a:pPr marL="806450" lvl="1" indent="-457200"/>
            <a:r>
              <a:rPr lang="de-DE" i="1" dirty="0" smtClean="0"/>
              <a:t>Unter … steht … </a:t>
            </a:r>
          </a:p>
          <a:p>
            <a:pPr marL="806450" lvl="1" indent="-457200"/>
            <a:r>
              <a:rPr lang="de-DE" i="1" dirty="0" smtClean="0"/>
              <a:t>Von der </a:t>
            </a:r>
            <a:r>
              <a:rPr lang="de-DE" i="1" dirty="0"/>
              <a:t>Macht </a:t>
            </a:r>
            <a:r>
              <a:rPr lang="de-DE" i="1" dirty="0" smtClean="0"/>
              <a:t>ausgeschlossen sind …, weil ... </a:t>
            </a:r>
          </a:p>
          <a:p>
            <a:pPr marL="806450" lvl="1" indent="-457200"/>
            <a:r>
              <a:rPr lang="de-DE" i="1" dirty="0" smtClean="0"/>
              <a:t>Nach </a:t>
            </a:r>
            <a:r>
              <a:rPr lang="de-DE" i="1" dirty="0"/>
              <a:t>diesem </a:t>
            </a:r>
            <a:r>
              <a:rPr lang="de-DE" i="1" dirty="0" smtClean="0"/>
              <a:t>Schaubild </a:t>
            </a:r>
            <a:r>
              <a:rPr lang="de-DE" i="1" dirty="0"/>
              <a:t>ist die ägyptische Gesellschaft gekennzeichnet durch ...</a:t>
            </a:r>
          </a:p>
        </p:txBody>
      </p:sp>
    </p:spTree>
    <p:extLst>
      <p:ext uri="{BB962C8B-B14F-4D97-AF65-F5344CB8AC3E}">
        <p14:creationId xmlns:p14="http://schemas.microsoft.com/office/powerpoint/2010/main" val="38961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Strategie 6</a:t>
            </a:r>
            <a:br>
              <a:rPr lang="de-DE" dirty="0" smtClean="0"/>
            </a:br>
            <a:r>
              <a:rPr lang="de-DE" dirty="0" smtClean="0"/>
              <a:t>Formulierungshilfen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44709"/>
            <a:ext cx="8229600" cy="4186215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de-DE" i="1" dirty="0" smtClean="0"/>
              <a:t>Diese Wörter können euch bei der Argumentation/bei der Darstellung helfen.</a:t>
            </a:r>
            <a:endParaRPr lang="de-DE" i="1" dirty="0"/>
          </a:p>
          <a:p>
            <a:pPr lvl="1"/>
            <a:r>
              <a:rPr lang="de-DE" i="1" dirty="0"/>
              <a:t>zuerst, dann, schließlich</a:t>
            </a:r>
          </a:p>
          <a:p>
            <a:pPr lvl="1"/>
            <a:r>
              <a:rPr lang="de-DE" i="1" dirty="0"/>
              <a:t>zum Beispiel, besonders</a:t>
            </a:r>
          </a:p>
          <a:p>
            <a:pPr lvl="1"/>
            <a:r>
              <a:rPr lang="de-DE" i="1" dirty="0"/>
              <a:t>und, sowie, auch, außerdem</a:t>
            </a:r>
          </a:p>
          <a:p>
            <a:pPr lvl="1"/>
            <a:r>
              <a:rPr lang="de-DE" i="1" dirty="0"/>
              <a:t>aber, im Gegenteil, ganz anders, während hingegen</a:t>
            </a:r>
          </a:p>
          <a:p>
            <a:pPr lvl="1"/>
            <a:r>
              <a:rPr lang="de-DE" i="1" dirty="0"/>
              <a:t>weil, </a:t>
            </a:r>
            <a:r>
              <a:rPr lang="de-DE" i="1" dirty="0" smtClean="0"/>
              <a:t>da</a:t>
            </a:r>
          </a:p>
          <a:p>
            <a:pPr lvl="1"/>
            <a:r>
              <a:rPr lang="de-DE" i="1" dirty="0"/>
              <a:t>also, so dass</a:t>
            </a:r>
          </a:p>
          <a:p>
            <a:pPr lvl="1"/>
            <a:r>
              <a:rPr lang="de-DE" i="1" dirty="0"/>
              <a:t>obwohl, dennoch, </a:t>
            </a:r>
            <a:r>
              <a:rPr lang="de-DE" i="1" dirty="0" smtClean="0"/>
              <a:t>trotzdem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749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356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Unterrichtsbeispiel Ägypten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44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Bildungsstandards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449" y="3258343"/>
            <a:ext cx="8836534" cy="150683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017" y="1719263"/>
            <a:ext cx="8273329" cy="12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Hochkultur - Unterrichtsverlauf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546" y="1567242"/>
            <a:ext cx="8399843" cy="54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Hochkultur - Unterrichtsverlauf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864" y="1700010"/>
            <a:ext cx="6774660" cy="562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Hochkultur - Unterrichtsverlauf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864" y="1700010"/>
            <a:ext cx="6774660" cy="562290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3646"/>
            <a:ext cx="8351629" cy="193751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30" y="5410290"/>
            <a:ext cx="8318499" cy="6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5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M1 Vorschläge für Bildcollage zum  Alten Ägypten: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42901" y="1179522"/>
            <a:ext cx="8128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Hieroglyphen: </a:t>
            </a: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  <a:hlinkClick r:id="rId2"/>
              </a:rPr>
              <a:t>http://www.oebv.at/flippingbook/9783209068965/files/assets/seo/page39_images/0004.jpg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Totenmaske des </a:t>
            </a:r>
            <a:r>
              <a:rPr kumimoji="0" 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Tutanchamun</a:t>
            </a: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: </a:t>
            </a: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  <a:hlinkClick r:id="rId3"/>
              </a:rPr>
              <a:t>https://upload.wikimedia.org/wikipedia/commons/c/ca/Tut-Maske_klein.jpg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Mumie im Sarkophag: </a:t>
            </a: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  <a:hlinkClick r:id="rId4"/>
              </a:rPr>
              <a:t>http://www.aerztezeitung.de/img.ashx?f=/docs/2011/04/21/mumie-A.jpg&amp;w=300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Nil und Nildelta (Luftaufnahme):  </a:t>
            </a: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  <a:hlinkClick r:id="rId5"/>
              </a:rPr>
              <a:t>https://upload.wikimedia.org/wikipedia/commons/d/de/Nile_River_and_delta_from_orbit.jpg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Schreiber: </a:t>
            </a: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  <a:hlinkClick r:id="rId2"/>
              </a:rPr>
              <a:t>http://www.oebv.at/flippingbook/9783209068965/files/assets/seo/page39_images/0004.jpg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Herstellung von Lehmziegeln:</a:t>
            </a:r>
            <a:r>
              <a:rPr kumimoji="0" lang="de-D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 </a:t>
            </a: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  <a:hlinkClick r:id="rId6"/>
              </a:rPr>
              <a:t>https://upload.wikimedia.org/wikipedia/commons/4/41/Maler_der_Grabkammer_des_Rechmir%C3%AA_002.jpg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Bauer beim Pflügen: </a:t>
            </a: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  <a:hlinkClick r:id="rId7"/>
              </a:rPr>
              <a:t>http://www.kinderzeitmaschine.de/uploads/tx_sgkzm/bauerampflug.jpg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Sphinx: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</a:t>
            </a: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  <a:hlinkClick r:id="rId8"/>
              </a:rPr>
              <a:t>http://www.planetarium-hamburg.de/fileadmin/bildarchiv/06_Konzert/2011Quartal3/Aegypten_WiegeDerKultur_001.jpg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Pyramiden: </a:t>
            </a: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  <a:hlinkClick r:id="rId9"/>
              </a:rPr>
              <a:t>http://www.iberotel.de/typo3temp/pics/shutterstock_30216103_2681f8f980.jpg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Playmobil: Ägyptische Soldaten: </a:t>
            </a: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  <a:hlinkClick r:id="rId10"/>
              </a:rPr>
              <a:t>http://www.playmobil.de/aegyptische-soldaten/4245.html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Götter Anubis und Osiris: </a:t>
            </a: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  <a:hlinkClick r:id="rId11"/>
              </a:rPr>
              <a:t>http://www.2dbild.ch/apokalypse/haupt3/bild/05_03_osiris.jpg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Götter </a:t>
            </a:r>
            <a:r>
              <a:rPr kumimoji="0" 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Amentet</a:t>
            </a: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 und Ra: </a:t>
            </a: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  <a:hlinkClick r:id="rId12"/>
              </a:rPr>
              <a:t>https://upload.wikimedia.org/wikipedia/commons/e/e7/Maler_der_Grabkammer_der_Nefertari_001.jpg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Howard Carter mit offenem Sarkophag </a:t>
            </a:r>
            <a:r>
              <a:rPr kumimoji="0" 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Tutanchamuns</a:t>
            </a: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: </a:t>
            </a:r>
            <a:r>
              <a:rPr kumimoji="0" 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Arial" pitchFamily="34" charset="0"/>
                <a:hlinkClick r:id="rId13"/>
              </a:rPr>
              <a:t>http://www.pharao-tutanchamun.de/bilder/tutanchamun-sarg-howard-carter2.jpg</a:t>
            </a:r>
            <a:endParaRPr kumimoji="0" 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370" y="120713"/>
            <a:ext cx="7358743" cy="662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6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600" y="769938"/>
            <a:ext cx="8453510" cy="51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Bildnachweise – heutige 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endParaRPr lang="de-DE" sz="900" dirty="0"/>
          </a:p>
          <a:p>
            <a:r>
              <a:rPr lang="de-DE" sz="1100" dirty="0"/>
              <a:t>1. </a:t>
            </a:r>
            <a:r>
              <a:rPr lang="de-DE" sz="1100" dirty="0" err="1"/>
              <a:t>StefanW</a:t>
            </a:r>
            <a:r>
              <a:rPr lang="de-DE" sz="1100" dirty="0"/>
              <a:t> aus der deutschsprachigen Wikipedia, online: </a:t>
            </a:r>
            <a:r>
              <a:rPr lang="de-DE" sz="1100" dirty="0">
                <a:hlinkClick r:id="rId2"/>
              </a:rPr>
              <a:t>https://commons.wikimedia.org/wiki/File:Bahnhof_Marburg_Anzeigetafel.jpg?uselang=de</a:t>
            </a:r>
            <a:r>
              <a:rPr lang="de-DE" sz="1100" dirty="0"/>
              <a:t> - (Namensnennung - Weitergabe unter gleichen Bedingungen 3.0 </a:t>
            </a:r>
            <a:r>
              <a:rPr lang="de-DE" sz="1100" dirty="0" err="1"/>
              <a:t>Unported</a:t>
            </a:r>
            <a:r>
              <a:rPr lang="de-DE" sz="1100" dirty="0"/>
              <a:t>)</a:t>
            </a:r>
          </a:p>
          <a:p>
            <a:r>
              <a:rPr lang="de-DE" sz="1100" dirty="0"/>
              <a:t>2. Michael Sander, online: </a:t>
            </a:r>
            <a:r>
              <a:rPr lang="de-DE" sz="1100" dirty="0">
                <a:hlinkClick r:id="rId3"/>
              </a:rPr>
              <a:t>https://commons.wikimedia.org/wiki/File:Gottesdienste_Ilmenau.JPG?uselang=de</a:t>
            </a:r>
            <a:r>
              <a:rPr lang="de-DE" sz="1100" dirty="0"/>
              <a:t>   (Namensnennung - Weitergabe unter gleichen Bedingungen 3.0 </a:t>
            </a:r>
            <a:r>
              <a:rPr lang="de-DE" sz="1100" dirty="0" err="1"/>
              <a:t>Unported</a:t>
            </a:r>
            <a:r>
              <a:rPr lang="de-DE" sz="1100" dirty="0"/>
              <a:t>)</a:t>
            </a:r>
          </a:p>
          <a:p>
            <a:r>
              <a:rPr lang="de-DE" sz="1100" dirty="0"/>
              <a:t>3. </a:t>
            </a:r>
            <a:r>
              <a:rPr lang="de-DE" sz="1100" dirty="0" err="1"/>
              <a:t>Woomiusee</a:t>
            </a:r>
            <a:r>
              <a:rPr lang="de-DE" sz="1100" dirty="0"/>
              <a:t>, online: </a:t>
            </a:r>
            <a:r>
              <a:rPr lang="de-DE" sz="1100" dirty="0">
                <a:hlinkClick r:id="rId4"/>
              </a:rPr>
              <a:t>https://de.wikipedia.org/wiki/Datei:HKCL_Central_Library_interior_bookcase_visitors.JPG</a:t>
            </a:r>
            <a:r>
              <a:rPr lang="de-DE" sz="1100" dirty="0"/>
              <a:t>  - (Namensnennung - Weitergabe unter gleichen Bedingungen 3.0 </a:t>
            </a:r>
            <a:r>
              <a:rPr lang="de-DE" sz="1100" dirty="0" err="1"/>
              <a:t>Unported</a:t>
            </a:r>
            <a:r>
              <a:rPr lang="de-DE" sz="1100" dirty="0"/>
              <a:t>) - http://www.aspirin.de/static/documents/beipackzettel/Aspirin_500mg_ueberzogene_Tablette_2013-11.pdf</a:t>
            </a:r>
          </a:p>
          <a:p>
            <a:r>
              <a:rPr lang="de-DE" sz="1100" dirty="0"/>
              <a:t>4. </a:t>
            </a:r>
            <a:r>
              <a:rPr lang="de-DE" sz="1100" dirty="0">
                <a:hlinkClick r:id="rId5"/>
              </a:rPr>
              <a:t>https://commons.wikimedia.org/wiki/File:Young_people_texting_on_smartphones_using_thumbs.JPG?uselang=de</a:t>
            </a:r>
            <a:r>
              <a:rPr lang="de-DE" sz="1100" dirty="0"/>
              <a:t> - </a:t>
            </a:r>
            <a:r>
              <a:rPr lang="de-DE" sz="1100" dirty="0">
                <a:hlinkClick r:id="rId6" tooltip="w:de:Creative Commons"/>
              </a:rPr>
              <a:t>Creative-</a:t>
            </a:r>
            <a:r>
              <a:rPr lang="de-DE" sz="1100" dirty="0" err="1">
                <a:hlinkClick r:id="rId6" tooltip="w:de:Creative Commons"/>
              </a:rPr>
              <a:t>Commons</a:t>
            </a:r>
            <a:r>
              <a:rPr lang="de-DE" sz="1100" dirty="0"/>
              <a:t>-Lizenz </a:t>
            </a:r>
            <a:r>
              <a:rPr lang="de-DE" sz="1100" dirty="0">
                <a:hlinkClick r:id="rId7"/>
              </a:rPr>
              <a:t>„CC0 1.0 Verzicht auf das Copyright“</a:t>
            </a:r>
            <a:endParaRPr lang="de-DE" sz="1100" dirty="0"/>
          </a:p>
          <a:p>
            <a:r>
              <a:rPr lang="de-DE" sz="1100" dirty="0"/>
              <a:t>5. Jürgen Matern / Wikimedia </a:t>
            </a:r>
            <a:r>
              <a:rPr lang="de-DE" sz="1100" dirty="0" err="1"/>
              <a:t>Commons</a:t>
            </a:r>
            <a:r>
              <a:rPr lang="de-DE" sz="1100" dirty="0"/>
              <a:t>, online: </a:t>
            </a:r>
            <a:r>
              <a:rPr lang="de-DE" sz="1100" dirty="0">
                <a:hlinkClick r:id="rId8"/>
              </a:rPr>
              <a:t>http://upload.wikimedia.org/wikipedia/commons/thumb/c/c7/Reichstag_building_Berlin_view_from_west_before_sunset.jpg/1280px-Reichstag_building_Berlin_view_from_west_before_sunset.jpg</a:t>
            </a:r>
            <a:r>
              <a:rPr lang="de-DE" sz="1100" dirty="0"/>
              <a:t> - (Namensnennung - Weitergabe unter gleichen Bedingungen 3.0 </a:t>
            </a:r>
            <a:r>
              <a:rPr lang="de-DE" sz="1100" dirty="0" err="1"/>
              <a:t>Unported</a:t>
            </a:r>
            <a:r>
              <a:rPr lang="de-DE" sz="1100" dirty="0"/>
              <a:t>)</a:t>
            </a:r>
          </a:p>
          <a:p>
            <a:r>
              <a:rPr lang="de-DE" sz="1100" dirty="0"/>
              <a:t>6. </a:t>
            </a:r>
            <a:r>
              <a:rPr lang="de-DE" sz="1100" dirty="0" err="1"/>
              <a:t>Jocian</a:t>
            </a:r>
            <a:r>
              <a:rPr lang="de-DE" sz="1100" dirty="0"/>
              <a:t>, online: </a:t>
            </a:r>
            <a:r>
              <a:rPr lang="de-DE" sz="1100" dirty="0">
                <a:hlinkClick r:id="rId9"/>
              </a:rPr>
              <a:t>https://de.wikipedia.org/wiki/Datei:Polizei_Bremen_%282010%29-01.jpg</a:t>
            </a:r>
            <a:r>
              <a:rPr lang="de-DE" sz="1100" dirty="0"/>
              <a:t> - (Namensnennung - Weitergabe unter gleichen Bedingungen 3.0 </a:t>
            </a:r>
            <a:r>
              <a:rPr lang="de-DE" sz="1100" dirty="0" err="1"/>
              <a:t>Unported</a:t>
            </a:r>
            <a:r>
              <a:rPr lang="de-DE" sz="1100" dirty="0"/>
              <a:t>)</a:t>
            </a:r>
          </a:p>
          <a:p>
            <a:r>
              <a:rPr lang="de-DE" sz="1100" dirty="0"/>
              <a:t>7. “blu-news.org, online: </a:t>
            </a:r>
            <a:r>
              <a:rPr lang="de-DE" sz="1100" dirty="0">
                <a:hlinkClick r:id="rId10"/>
              </a:rPr>
              <a:t>https://commons.wikimedia.org/wiki/File:Armut_Bettler_Obdachlos_%2812269249596%29.jpg?uselang=de</a:t>
            </a:r>
            <a:r>
              <a:rPr lang="de-DE" sz="1100" dirty="0"/>
              <a:t> - Creative-</a:t>
            </a:r>
            <a:r>
              <a:rPr lang="de-DE" sz="1100" dirty="0" err="1"/>
              <a:t>Commons</a:t>
            </a:r>
            <a:r>
              <a:rPr lang="de-DE" sz="1100" dirty="0"/>
              <a:t>-Lizenz „Namensnennung – Weitergabe unter gleichen Bedingungen 2.0 generisch“ (US-amerikanisch)</a:t>
            </a:r>
          </a:p>
          <a:p>
            <a:r>
              <a:rPr lang="de-DE" sz="1100" dirty="0"/>
              <a:t>8. Heisenberg Media, online: </a:t>
            </a:r>
            <a:r>
              <a:rPr lang="de-DE" sz="1100" dirty="0">
                <a:hlinkClick r:id="rId11"/>
              </a:rPr>
              <a:t>https://upload.wikimedia.org/wikipedia/commons/a/a2/3_Mira_Sorvino_Vienna_2013.jpg</a:t>
            </a:r>
            <a:r>
              <a:rPr lang="de-DE" sz="1100" dirty="0"/>
              <a:t> - </a:t>
            </a:r>
            <a:r>
              <a:rPr lang="de-DE" sz="1100" dirty="0">
                <a:hlinkClick r:id="rId6" tooltip="w:de:Creative Commons"/>
              </a:rPr>
              <a:t>Creative-</a:t>
            </a:r>
            <a:r>
              <a:rPr lang="de-DE" sz="1100" dirty="0" err="1">
                <a:hlinkClick r:id="rId6" tooltip="w:de:Creative Commons"/>
              </a:rPr>
              <a:t>Commons</a:t>
            </a:r>
            <a:r>
              <a:rPr lang="de-DE" sz="1100" dirty="0"/>
              <a:t>-Lizenz </a:t>
            </a:r>
            <a:r>
              <a:rPr lang="de-DE" sz="1100" dirty="0">
                <a:hlinkClick r:id="rId12"/>
              </a:rPr>
              <a:t>„Namensnennung 2.0 generisch“</a:t>
            </a:r>
            <a:r>
              <a:rPr lang="de-DE" sz="1100" dirty="0"/>
              <a:t> (US-amerikanisch)</a:t>
            </a:r>
          </a:p>
          <a:p>
            <a:r>
              <a:rPr lang="de-DE" sz="1100" dirty="0"/>
              <a:t>9. </a:t>
            </a:r>
            <a:r>
              <a:rPr lang="en-US" sz="1100" dirty="0">
                <a:hlinkClick r:id="rId13"/>
              </a:rPr>
              <a:t>https://commons.wikimedia.org/wiki/Category:Mazurczak#/media/File:Mannschaft_Mazurczak_Elektrow%C3%A4rme_GmbH.jpg</a:t>
            </a:r>
            <a:r>
              <a:rPr lang="en-US" sz="1100" dirty="0"/>
              <a:t> - Attribution-</a:t>
            </a:r>
            <a:r>
              <a:rPr lang="en-US" sz="1100" dirty="0" err="1"/>
              <a:t>ShareAlike</a:t>
            </a:r>
            <a:r>
              <a:rPr lang="en-US" sz="1100" dirty="0"/>
              <a:t> 3.0 </a:t>
            </a:r>
            <a:r>
              <a:rPr lang="en-US" sz="1100" dirty="0" err="1"/>
              <a:t>Unported</a:t>
            </a:r>
            <a:r>
              <a:rPr lang="en-US" sz="1100" dirty="0"/>
              <a:t> (CC BY-SA 3.0)</a:t>
            </a:r>
            <a:endParaRPr lang="de-DE" sz="1100" dirty="0"/>
          </a:p>
          <a:p>
            <a:r>
              <a:rPr lang="de-DE" sz="1100" dirty="0"/>
              <a:t>10. A.I.: online: </a:t>
            </a:r>
            <a:r>
              <a:rPr lang="de-DE" sz="1100" dirty="0">
                <a:hlinkClick r:id="rId14"/>
              </a:rPr>
              <a:t>https://upload.wikimedia.org/wikipedia/commons/b/b9/Distributed_Intelligent_Systems_Department_laboratory.jpg</a:t>
            </a:r>
            <a:r>
              <a:rPr lang="de-DE" sz="1100" dirty="0"/>
              <a:t> - (Namensnennung - Weitergabe unter gleichen Bedingungen 3.0 </a:t>
            </a:r>
            <a:r>
              <a:rPr lang="de-DE" sz="1100" dirty="0" err="1"/>
              <a:t>Unported</a:t>
            </a:r>
            <a:r>
              <a:rPr lang="de-DE" sz="1100" dirty="0"/>
              <a:t>) </a:t>
            </a:r>
          </a:p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3279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Hochkultur - Unterrichtsverlauf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967" y="2207363"/>
            <a:ext cx="8883033" cy="30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5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Hochkultur - Unterrichtsverlauf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631" y="2265399"/>
            <a:ext cx="8816133" cy="343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Strategien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de-DE" dirty="0"/>
              <a:t>Vorstrukturierungen für Vergleich (Merkmale einer Hochkultur)</a:t>
            </a:r>
          </a:p>
          <a:p>
            <a:pPr lvl="0"/>
            <a:r>
              <a:rPr lang="de-DE" dirty="0"/>
              <a:t>Hilfen (Bilder)</a:t>
            </a:r>
          </a:p>
          <a:p>
            <a:pPr lvl="0"/>
            <a:r>
              <a:rPr lang="de-DE" dirty="0"/>
              <a:t>Vorgabe von Informationen (Lösungsspeicher oder Bildcollagen)</a:t>
            </a:r>
          </a:p>
          <a:p>
            <a:pPr lvl="0"/>
            <a:r>
              <a:rPr lang="de-DE" dirty="0"/>
              <a:t>Perspektive einnehmen (Ägypter als Zeitreisender)</a:t>
            </a:r>
          </a:p>
          <a:p>
            <a:pPr lvl="0"/>
            <a:r>
              <a:rPr lang="de-DE" dirty="0"/>
              <a:t>Perspektivenwechsel / Multiperspektivität (heutige Perspektive vs. Ägypter)</a:t>
            </a:r>
          </a:p>
          <a:p>
            <a:pPr lvl="0"/>
            <a:r>
              <a:rPr lang="de-DE" dirty="0" smtClean="0"/>
              <a:t>Operator </a:t>
            </a:r>
            <a:r>
              <a:rPr lang="de-DE" dirty="0"/>
              <a:t>vereinfachen, konkretisieren bzw. in Teiloperationen aufgliedern (</a:t>
            </a:r>
            <a:r>
              <a:rPr lang="de-DE" i="1" dirty="0"/>
              <a:t>bewerten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48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5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66109"/>
            <a:ext cx="8229600" cy="3728628"/>
          </a:xfrm>
        </p:spPr>
        <p:txBody>
          <a:bodyPr/>
          <a:lstStyle/>
          <a:p>
            <a:r>
              <a:rPr lang="de-DE" dirty="0"/>
              <a:t>A</a:t>
            </a:r>
            <a:r>
              <a:rPr lang="de-DE" dirty="0" smtClean="0"/>
              <a:t>nspruchsvolle Aufgaben und Themen sind </a:t>
            </a:r>
            <a:br>
              <a:rPr lang="de-DE" dirty="0" smtClean="0"/>
            </a:br>
            <a:r>
              <a:rPr lang="de-DE" dirty="0" smtClean="0"/>
              <a:t>	motivierend und bereichernd</a:t>
            </a:r>
            <a:br>
              <a:rPr lang="de-DE" dirty="0" smtClean="0"/>
            </a:br>
            <a:r>
              <a:rPr lang="de-DE" dirty="0" smtClean="0"/>
              <a:t>	wichtig für den Kompetenzaufbau.</a:t>
            </a:r>
          </a:p>
          <a:p>
            <a:r>
              <a:rPr lang="de-DE" dirty="0" smtClean="0"/>
              <a:t>Sie müssen allerdings altersangemessen aufbereitet werden.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25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Themen</a:t>
            </a:r>
          </a:p>
        </p:txBody>
      </p:sp>
      <p:sp>
        <p:nvSpPr>
          <p:cNvPr id="89091" name="Inhaltsplatzhalter 2"/>
          <p:cNvSpPr>
            <a:spLocks noGrp="1"/>
          </p:cNvSpPr>
          <p:nvPr>
            <p:ph idx="1"/>
          </p:nvPr>
        </p:nvSpPr>
        <p:spPr>
          <a:xfrm>
            <a:off x="457200" y="1797641"/>
            <a:ext cx="8229600" cy="4411662"/>
          </a:xfrm>
        </p:spPr>
        <p:txBody>
          <a:bodyPr>
            <a:normAutofit lnSpcReduction="10000"/>
          </a:bodyPr>
          <a:lstStyle/>
          <a:p>
            <a:r>
              <a:rPr lang="de-DE" altLang="de-DE" dirty="0" smtClean="0"/>
              <a:t>Urteilen schon in Klasse 5/6? – Überlegungen zum Kompetenzaufbau</a:t>
            </a:r>
          </a:p>
          <a:p>
            <a:r>
              <a:rPr lang="de-DE" altLang="de-DE" dirty="0" smtClean="0"/>
              <a:t>Lohnende anspruchsvolle Themen im Anfangsunterricht</a:t>
            </a:r>
          </a:p>
          <a:p>
            <a:r>
              <a:rPr lang="de-DE" altLang="de-DE" dirty="0" smtClean="0"/>
              <a:t>Schwierige Wege gangbar machen – Strategien zur Bewältigung schwieriger Operationen</a:t>
            </a:r>
          </a:p>
          <a:p>
            <a:r>
              <a:rPr lang="de-DE" altLang="de-DE" dirty="0" smtClean="0"/>
              <a:t>Unterrichtsbeispiel – Hochkultur Ägypten</a:t>
            </a:r>
          </a:p>
          <a:p>
            <a:r>
              <a:rPr lang="de-DE" altLang="de-DE" dirty="0" smtClean="0"/>
              <a:t>Fazit</a:t>
            </a:r>
          </a:p>
        </p:txBody>
      </p:sp>
    </p:spTree>
    <p:extLst>
      <p:ext uri="{BB962C8B-B14F-4D97-AF65-F5344CB8AC3E}">
        <p14:creationId xmlns:p14="http://schemas.microsoft.com/office/powerpoint/2010/main" val="3031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Was sagt die Fachdidaktik?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93193"/>
            <a:ext cx="8229600" cy="4237731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/>
              <a:t>Unterricht, der die Kompetenz der historischen Urteilsbildung stärken soll, muss von Beginn an auf Urteilsbildung hin angelegt sein. </a:t>
            </a:r>
            <a:endParaRPr lang="de-DE" sz="3200" dirty="0" smtClean="0"/>
          </a:p>
          <a:p>
            <a:pPr marL="0" indent="0">
              <a:buNone/>
            </a:pPr>
            <a:endParaRPr lang="de-DE" sz="3200" dirty="0" smtClean="0"/>
          </a:p>
          <a:p>
            <a:pPr marL="0" indent="0" algn="r">
              <a:buNone/>
            </a:pPr>
            <a:r>
              <a:rPr lang="de-DE" sz="1600" dirty="0"/>
              <a:t>J. Berger, C. Schmidtmann: Referendariat Geschichte, 2014, S. </a:t>
            </a:r>
            <a:r>
              <a:rPr lang="de-DE" sz="1600" dirty="0" smtClean="0"/>
              <a:t>87.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06780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sagt der Bildungsplan?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9262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Auf allen Niveaustufen werden Operatoren aller drei Anforderungsbereiche verwendet.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So </a:t>
            </a:r>
            <a:r>
              <a:rPr lang="de-DE" dirty="0"/>
              <a:t>finden sich zum Beispiel auf allen Niveaustufen die anspruchsvollen Operatoren „beurteilen“ und „bewerten“. Dies beruht auf der bewussten Entscheidung, dass Schülerinnen und Schüler auf allen Alters- und Niveaustufen Sach- und Werturteile fällen sollen. </a:t>
            </a:r>
            <a:endParaRPr lang="de-DE" dirty="0" smtClean="0"/>
          </a:p>
          <a:p>
            <a:pPr marL="0" indent="0">
              <a:buNone/>
            </a:pPr>
            <a:r>
              <a:rPr lang="de-DE" b="1" dirty="0"/>
              <a:t>Deren Komplexität wird alters- und niveauspezifisch unterschiedlich ausfallen</a:t>
            </a:r>
            <a:r>
              <a:rPr lang="de-DE" dirty="0"/>
              <a:t>, etwa hinsichtlich Selbstständigkeit und Reflexionstiefe</a:t>
            </a:r>
            <a:r>
              <a:rPr lang="de-DE" dirty="0" smtClean="0"/>
              <a:t>.</a:t>
            </a:r>
          </a:p>
          <a:p>
            <a:pPr marL="0" indent="0" algn="r">
              <a:buNone/>
            </a:pPr>
            <a:r>
              <a:rPr lang="de-DE" sz="1600" dirty="0" smtClean="0"/>
              <a:t>Bildungsplan 2016, Vorwort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337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 presentation">
  <a:themeElements>
    <a:clrScheme name="1_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1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</Template>
  <TotalTime>0</TotalTime>
  <Words>1435</Words>
  <Application>Microsoft Office PowerPoint</Application>
  <PresentationFormat>Bildschirmpräsentation (4:3)</PresentationFormat>
  <Paragraphs>197</Paragraphs>
  <Slides>56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56</vt:i4>
      </vt:variant>
    </vt:vector>
  </HeadingPairs>
  <TitlesOfParts>
    <vt:vector size="60" baseType="lpstr">
      <vt:lpstr>Arial</vt:lpstr>
      <vt:lpstr>Wingdings</vt:lpstr>
      <vt:lpstr>Calibri</vt:lpstr>
      <vt:lpstr>Training presentation</vt:lpstr>
      <vt:lpstr>Schwierige Operationen bewältigen</vt:lpstr>
      <vt:lpstr>Bedenken</vt:lpstr>
      <vt:lpstr>Bedenken</vt:lpstr>
      <vt:lpstr>Bedenken (nicht-gymnasial)</vt:lpstr>
      <vt:lpstr>PowerPoint-Präsentation</vt:lpstr>
      <vt:lpstr>Themen</vt:lpstr>
      <vt:lpstr>PowerPoint-Präsentation</vt:lpstr>
      <vt:lpstr> Was sagt die Fachdidaktik?</vt:lpstr>
      <vt:lpstr>Was sagt der Bildungsplan?</vt:lpstr>
      <vt:lpstr>Was sagt der Bildungsplan?</vt:lpstr>
      <vt:lpstr>Was sagen die Erprobungslehrer?</vt:lpstr>
      <vt:lpstr>Was sagen die nicht-gymnasialen Erprobungslehrer?</vt:lpstr>
      <vt:lpstr>PowerPoint-Präsentation</vt:lpstr>
      <vt:lpstr>Interessante Themen und Fragen für 5./6.</vt:lpstr>
      <vt:lpstr>Interessante Themen und Fragen für 5./6.</vt:lpstr>
      <vt:lpstr>Interessante Themen und Fragen für 5./6.</vt:lpstr>
      <vt:lpstr>Interessante Themen und Fragen für 5./6.</vt:lpstr>
      <vt:lpstr>Interessante Themen und Fragen für 5./6.</vt:lpstr>
      <vt:lpstr>Erzählen können…</vt:lpstr>
      <vt:lpstr>PowerPoint-Präsentation</vt:lpstr>
      <vt:lpstr>Schwierige Operationen bewältigen</vt:lpstr>
      <vt:lpstr>Strategie 1 Konkretisierung</vt:lpstr>
      <vt:lpstr>Strategie 1 Konkretisierung – Beispiel</vt:lpstr>
      <vt:lpstr>PowerPoint-Präsentation</vt:lpstr>
      <vt:lpstr>Strategie 2 Perspektivenwechsel</vt:lpstr>
      <vt:lpstr>Strategie 2 Perspektivenwechsel – Bsp.</vt:lpstr>
      <vt:lpstr>Strategie 2 Perspektivenwechsel – Bsp.</vt:lpstr>
      <vt:lpstr>Strategie 3 Operator vereinfachen</vt:lpstr>
      <vt:lpstr>Strategie 3 Operator vereinfachen</vt:lpstr>
      <vt:lpstr>Strategie 3 Operator vereinfachen</vt:lpstr>
      <vt:lpstr>Strategie 4 Aufgliedern in Teiloperationen</vt:lpstr>
      <vt:lpstr>Strategie 4 Aufgliedern in Teiloperationen</vt:lpstr>
      <vt:lpstr>PowerPoint-Präsentation</vt:lpstr>
      <vt:lpstr>Strategie 5 Vorgaben, Hilfen</vt:lpstr>
      <vt:lpstr>Strategie 5 Vorgaben, Hilfen – Beispiele</vt:lpstr>
      <vt:lpstr>Strategie 5 Vorgaben, Hilfen – Beispiele</vt:lpstr>
      <vt:lpstr>Strategie 6 Formulierungshilfen</vt:lpstr>
      <vt:lpstr>PowerPoint-Präsentation</vt:lpstr>
      <vt:lpstr>Strategie 6 Formulierungshilfen – Bsp.</vt:lpstr>
      <vt:lpstr>Strategie 6 Formulierungshilfen – Bsp.</vt:lpstr>
      <vt:lpstr>Strategie 6 Formulierungshilfen</vt:lpstr>
      <vt:lpstr>PowerPoint-Präsentation</vt:lpstr>
      <vt:lpstr>Unterrichtsbeispiel Ägypten</vt:lpstr>
      <vt:lpstr>Bildungsstandards</vt:lpstr>
      <vt:lpstr>Hochkultur - Unterrichtsverlauf</vt:lpstr>
      <vt:lpstr>Hochkultur - Unterrichtsverlauf</vt:lpstr>
      <vt:lpstr>Hochkultur - Unterrichtsverlauf</vt:lpstr>
      <vt:lpstr>  M1 Vorschläge für Bildcollage zum  Alten Ägypten: </vt:lpstr>
      <vt:lpstr>PowerPoint-Präsentation</vt:lpstr>
      <vt:lpstr>PowerPoint-Präsentation</vt:lpstr>
      <vt:lpstr>Bildnachweise – heutige Zeit</vt:lpstr>
      <vt:lpstr>Hochkultur - Unterrichtsverlauf</vt:lpstr>
      <vt:lpstr>Hochkultur - Unterrichtsverlauf</vt:lpstr>
      <vt:lpstr>Strategien</vt:lpstr>
      <vt:lpstr>PowerPoint-Präsentation</vt:lpstr>
      <vt:lpstr>Fazit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Seminarsitzung</dc:title>
  <dc:creator>Andreas Gawatz</dc:creator>
  <cp:lastModifiedBy>Job</cp:lastModifiedBy>
  <cp:revision>421</cp:revision>
  <cp:lastPrinted>2014-12-08T00:21:51Z</cp:lastPrinted>
  <dcterms:created xsi:type="dcterms:W3CDTF">2013-01-11T16:24:51Z</dcterms:created>
  <dcterms:modified xsi:type="dcterms:W3CDTF">2015-07-25T17:39:46Z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TC060888081031</vt:lpwstr>
  </property>
</Properties>
</file>