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handoutMasterIdLst>
    <p:handoutMasterId r:id="rId37"/>
  </p:handoutMasterIdLst>
  <p:sldIdLst>
    <p:sldId id="256" r:id="rId2"/>
    <p:sldId id="317" r:id="rId3"/>
    <p:sldId id="306" r:id="rId4"/>
    <p:sldId id="307" r:id="rId5"/>
    <p:sldId id="353" r:id="rId6"/>
    <p:sldId id="352" r:id="rId7"/>
    <p:sldId id="351" r:id="rId8"/>
    <p:sldId id="354" r:id="rId9"/>
    <p:sldId id="356" r:id="rId10"/>
    <p:sldId id="357" r:id="rId11"/>
    <p:sldId id="359" r:id="rId12"/>
    <p:sldId id="360" r:id="rId13"/>
    <p:sldId id="361" r:id="rId14"/>
    <p:sldId id="363" r:id="rId15"/>
    <p:sldId id="364" r:id="rId16"/>
    <p:sldId id="365" r:id="rId17"/>
    <p:sldId id="305" r:id="rId18"/>
    <p:sldId id="366" r:id="rId19"/>
    <p:sldId id="367" r:id="rId20"/>
    <p:sldId id="368" r:id="rId21"/>
    <p:sldId id="370" r:id="rId22"/>
    <p:sldId id="371" r:id="rId23"/>
    <p:sldId id="372" r:id="rId24"/>
    <p:sldId id="373" r:id="rId25"/>
    <p:sldId id="375" r:id="rId26"/>
    <p:sldId id="374" r:id="rId27"/>
    <p:sldId id="376" r:id="rId28"/>
    <p:sldId id="377" r:id="rId29"/>
    <p:sldId id="378" r:id="rId30"/>
    <p:sldId id="379" r:id="rId31"/>
    <p:sldId id="380" r:id="rId32"/>
    <p:sldId id="381" r:id="rId33"/>
    <p:sldId id="383" r:id="rId34"/>
    <p:sldId id="384" r:id="rId3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72020" autoAdjust="0"/>
  </p:normalViewPr>
  <p:slideViewPr>
    <p:cSldViewPr>
      <p:cViewPr>
        <p:scale>
          <a:sx n="59" d="100"/>
          <a:sy n="59" d="100"/>
        </p:scale>
        <p:origin x="-16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49ED69-2933-4314-A6DB-4FA180EC0C4F}" type="datetimeFigureOut">
              <a:rPr lang="de-DE" smtClean="0"/>
              <a:pPr/>
              <a:t>01.07.2016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8AA93A-4E6C-4D11-B4FA-F8C46C1E5BA5}" type="slidenum">
              <a:rPr lang="de-DE" smtClean="0"/>
              <a:pPr/>
              <a:t>‹Nr.›</a:t>
            </a:fld>
            <a:endParaRPr lang="de-DE"/>
          </a:p>
        </p:txBody>
      </p:sp>
    </p:spTree>
    <p:extLst>
      <p:ext uri="{BB962C8B-B14F-4D97-AF65-F5344CB8AC3E}">
        <p14:creationId xmlns:p14="http://schemas.microsoft.com/office/powerpoint/2010/main" val="2518066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3A273-1B4A-4382-9004-5566A03835E5}" type="datetimeFigureOut">
              <a:rPr lang="de-DE" smtClean="0"/>
              <a:pPr/>
              <a:t>01.07.2016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C5DCB-8CB4-40AB-AAA1-776E621D43C7}" type="slidenum">
              <a:rPr lang="de-DE" smtClean="0"/>
              <a:pPr/>
              <a:t>‹Nr.›</a:t>
            </a:fld>
            <a:endParaRPr lang="de-DE"/>
          </a:p>
        </p:txBody>
      </p:sp>
    </p:spTree>
    <p:extLst>
      <p:ext uri="{BB962C8B-B14F-4D97-AF65-F5344CB8AC3E}">
        <p14:creationId xmlns:p14="http://schemas.microsoft.com/office/powerpoint/2010/main" val="317608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Im</a:t>
            </a:r>
            <a:r>
              <a:rPr lang="de-DE" baseline="0" dirty="0" smtClean="0"/>
              <a:t> folgenden Unterrichtsvorschlag geht es um </a:t>
            </a:r>
          </a:p>
          <a:p>
            <a:pPr>
              <a:buFont typeface="Arial" pitchFamily="34" charset="0"/>
              <a:buChar char="•"/>
            </a:pPr>
            <a:r>
              <a:rPr lang="de-DE" baseline="0" dirty="0" smtClean="0"/>
              <a:t>Fragekompetenz als prozessbezogene Kompetenz</a:t>
            </a:r>
          </a:p>
          <a:p>
            <a:pPr>
              <a:buFont typeface="Arial" pitchFamily="34" charset="0"/>
              <a:buChar char="•"/>
            </a:pPr>
            <a:r>
              <a:rPr lang="de-DE" baseline="0" dirty="0" smtClean="0"/>
              <a:t>und Ordnungsprinzipien im mittelalterlichen Reich als inhaltsbezogene Kompetenz</a:t>
            </a:r>
          </a:p>
          <a:p>
            <a:pPr>
              <a:buFont typeface="Arial" pitchFamily="34" charset="0"/>
              <a:buChar char="•"/>
            </a:pPr>
            <a:endParaRPr lang="de-DE" baseline="0" dirty="0" smtClean="0"/>
          </a:p>
          <a:p>
            <a:pPr>
              <a:buFont typeface="Arial" pitchFamily="34" charset="0"/>
              <a:buChar char="•"/>
            </a:pPr>
            <a:r>
              <a:rPr lang="de-DE" baseline="0" dirty="0" smtClean="0"/>
              <a:t>Die vorgestellte Stunde ist variabel</a:t>
            </a:r>
          </a:p>
          <a:p>
            <a:pPr lvl="1">
              <a:buFont typeface="Arial" pitchFamily="34" charset="0"/>
              <a:buChar char="•"/>
            </a:pPr>
            <a:r>
              <a:rPr lang="de-DE" baseline="0" dirty="0" smtClean="0"/>
              <a:t>Auf der Kopie des Stundenverlaufs finden Sie den Verlauf der Doppelstunde</a:t>
            </a:r>
          </a:p>
          <a:p>
            <a:pPr lvl="1">
              <a:buFont typeface="Arial" pitchFamily="34" charset="0"/>
              <a:buChar char="•"/>
            </a:pPr>
            <a:r>
              <a:rPr lang="de-DE" baseline="0" dirty="0" smtClean="0"/>
              <a:t>Wenn man immer die längste Variante unterrichtet, werden es 3-45 Minuten, also 3 Stunden</a:t>
            </a:r>
          </a:p>
          <a:p>
            <a:pPr lvl="1">
              <a:buFont typeface="Arial" pitchFamily="34" charset="0"/>
              <a:buChar char="•"/>
            </a:pPr>
            <a:endParaRPr lang="de-DE" baseline="0" dirty="0" smtClean="0"/>
          </a:p>
          <a:p>
            <a:pPr lvl="1">
              <a:buFont typeface="Arial" pitchFamily="34" charset="0"/>
              <a:buChar char="•"/>
            </a:pPr>
            <a:r>
              <a:rPr lang="de-DE" baseline="0" dirty="0" smtClean="0"/>
              <a:t>Es besteht auch die Möglichkeit, die Behandlung der Fragekompetenz mit einem anderen Inhalt zu verknüpfen.</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Leihebeziehungen</a:t>
            </a:r>
            <a:r>
              <a:rPr lang="de-DE" baseline="0" dirty="0" smtClean="0"/>
              <a:t> und Lehnswesen sind ein europäisches Phänomen</a:t>
            </a:r>
          </a:p>
          <a:p>
            <a:r>
              <a:rPr lang="de-DE" baseline="0" dirty="0" smtClean="0"/>
              <a:t>weiter: …</a:t>
            </a:r>
            <a:r>
              <a:rPr lang="de-DE" i="1" baseline="0" dirty="0" smtClean="0"/>
              <a:t>siehe Folie</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28600" lvl="0" indent="-228600">
              <a:buFont typeface="+mj-lt"/>
              <a:buNone/>
            </a:pPr>
            <a:r>
              <a:rPr lang="de-DE" baseline="0" dirty="0" smtClean="0"/>
              <a:t>Lehnswesen in Europa bleibt vielgestaltig und lebendig</a:t>
            </a:r>
          </a:p>
          <a:p>
            <a:pPr marL="228600" lvl="0" indent="-228600">
              <a:buFont typeface="+mj-lt"/>
              <a:buNone/>
            </a:pPr>
            <a:r>
              <a:rPr lang="de-DE" baseline="0" dirty="0" smtClean="0"/>
              <a:t>Auch für Spätmittelalter und frühe Neuzeit bleibt es bei einer ausgeprägten regionalen Differenzierung und einem flexiblen Umgang mit dem Lehnswesen.</a:t>
            </a:r>
          </a:p>
          <a:p>
            <a:pPr marL="228600" lvl="0" indent="-228600">
              <a:buFont typeface="+mj-lt"/>
              <a:buNone/>
            </a:pPr>
            <a:endParaRPr lang="de-DE" baseline="0" dirty="0" smtClean="0"/>
          </a:p>
          <a:p>
            <a:pPr marL="228600" lvl="0" indent="-228600">
              <a:buFont typeface="+mj-lt"/>
              <a:buAutoNum type="arabicPeriod"/>
            </a:pPr>
            <a:r>
              <a:rPr lang="de-DE" b="1" baseline="0" dirty="0" smtClean="0"/>
              <a:t>Frankreich</a:t>
            </a:r>
          </a:p>
          <a:p>
            <a:pPr marL="685800" lvl="1" indent="-228600">
              <a:buFont typeface="+mj-lt"/>
              <a:buAutoNum type="arabicPeriod"/>
            </a:pPr>
            <a:r>
              <a:rPr lang="de-DE" baseline="0" dirty="0" smtClean="0"/>
              <a:t>Einzug von Lehen geschieht auf der Basis</a:t>
            </a:r>
          </a:p>
          <a:p>
            <a:pPr marL="1143000" lvl="2" indent="-228600">
              <a:buFont typeface="Arial" pitchFamily="34" charset="0"/>
              <a:buChar char="•"/>
            </a:pPr>
            <a:r>
              <a:rPr lang="de-DE" baseline="0" dirty="0" smtClean="0"/>
              <a:t>einer entwickelten Wirtschafts- und Finanzverwaltung</a:t>
            </a:r>
          </a:p>
          <a:p>
            <a:pPr marL="1143000" lvl="2" indent="-228600">
              <a:buFont typeface="Arial" pitchFamily="34" charset="0"/>
              <a:buChar char="•"/>
            </a:pPr>
            <a:r>
              <a:rPr lang="de-DE" baseline="0" dirty="0" smtClean="0"/>
              <a:t>König hatte unter den Fürsten in Frankreich keine herausgehobene Stellung (einer seiner Vasallen war selbst König)</a:t>
            </a:r>
          </a:p>
          <a:p>
            <a:pPr marL="1143000" lvl="2" indent="-228600">
              <a:buFont typeface="Arial" pitchFamily="34" charset="0"/>
              <a:buChar char="•"/>
            </a:pPr>
            <a:r>
              <a:rPr lang="de-DE" baseline="0" dirty="0" smtClean="0"/>
              <a:t>Das versucht er zu korrigieren, indem er das Lehnswesen zurückdrängt, um sich aus dem Geflecht der Lehnsbeziehungen herauszunehmen</a:t>
            </a:r>
            <a:br>
              <a:rPr lang="de-DE" baseline="0" dirty="0" smtClean="0"/>
            </a:br>
            <a:endParaRPr lang="de-DE" b="0"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baseline="0" dirty="0" smtClean="0"/>
              <a:t>deutsches Reich</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keine entwickelte Verwaltung; Lehnswesen erscheint als bewährtes Herrschaftsprinzip </a:t>
            </a:r>
            <a:br>
              <a:rPr lang="de-DE" b="0" i="0" u="none" baseline="0" dirty="0" smtClean="0"/>
            </a:br>
            <a:r>
              <a:rPr lang="de-DE" b="0" i="0" u="none" baseline="0" dirty="0" smtClean="0"/>
              <a:t>Verhältnis von König und Fürsten ist auch mit Hilfe des Lehnsrechts hierarchisch klar geregelt – es besteht kein Grund, es aufzugeben</a:t>
            </a:r>
            <a:br>
              <a:rPr lang="de-DE" b="0" i="0" u="none" baseline="0" dirty="0" smtClean="0"/>
            </a:br>
            <a:r>
              <a:rPr lang="de-DE" b="0" i="0" u="none" baseline="0" dirty="0" smtClean="0"/>
              <a:t>(früher: der Übergang zum modernen Staat sei misslungen; heute: es gab keinen Grund, den Lehnsstaat überwinden zu wollen)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1" u="none" baseline="0" dirty="0" smtClean="0"/>
              <a:t>zuerst siehe Folie, </a:t>
            </a:r>
            <a:r>
              <a:rPr lang="de-DE" b="0" i="0" u="none" baseline="0" dirty="0" smtClean="0"/>
              <a:t>früher: Vorstellung, die Landesherren hätten versucht, </a:t>
            </a:r>
            <a:r>
              <a:rPr lang="de-DE" b="0" i="0" u="none" baseline="0" dirty="0" err="1" smtClean="0"/>
              <a:t>vasallitische</a:t>
            </a:r>
            <a:r>
              <a:rPr lang="de-DE" b="0" i="0" u="none" baseline="0" dirty="0" smtClean="0"/>
              <a:t> Bindungen aufzugeben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1" u="none" baseline="0" dirty="0" smtClean="0"/>
              <a:t>zuerst siehe Folie, </a:t>
            </a:r>
            <a:r>
              <a:rPr lang="de-DE" b="0" i="0" u="none" baseline="0" dirty="0" smtClean="0"/>
              <a:t>Rechtsbücher gestalten Umgang mit Lehen und </a:t>
            </a:r>
            <a:r>
              <a:rPr lang="de-DE" b="0" i="0" u="none" baseline="0" dirty="0" err="1" smtClean="0"/>
              <a:t>Vasallität</a:t>
            </a:r>
            <a:r>
              <a:rPr lang="de-DE" b="0" i="0" u="none" baseline="0" dirty="0" smtClean="0"/>
              <a:t> mit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Heerschild:</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Ordnungsversuch des 13. </a:t>
            </a:r>
            <a:r>
              <a:rPr lang="de-DE" b="0" i="0" u="none" baseline="0" dirty="0" err="1" smtClean="0"/>
              <a:t>Jhs</a:t>
            </a:r>
            <a:r>
              <a:rPr lang="de-DE" b="0" i="0" u="none" baseline="0" dirty="0" smtClean="0"/>
              <a:t>.</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normativer Standard mit vielen Ausnahmen in der Praxis</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Darstellung missverständlich: zeigt nur, von wem man Lehen empfangen kann, nämlich den höheren Heerschilden; keine Abschneidung vom König der tieferen Heerschilde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1" u="none" baseline="0" dirty="0" smtClean="0"/>
              <a:t>zuerst siehe Folie, </a:t>
            </a:r>
            <a:r>
              <a:rPr lang="de-DE" b="0" i="0" u="none" baseline="0" dirty="0" smtClean="0"/>
              <a:t>Bürger können </a:t>
            </a:r>
            <a:r>
              <a:rPr lang="de-DE" b="0" i="0" u="none" baseline="0" dirty="0" err="1" smtClean="0"/>
              <a:t>Kronvasallen</a:t>
            </a:r>
            <a:r>
              <a:rPr lang="de-DE" b="0" i="0" u="none" baseline="0" dirty="0" smtClean="0"/>
              <a:t> werden, z.B. als Finanziers von Kriegen oder Vasallen von Bischöfen oder anderen Herren</a:t>
            </a:r>
            <a:br>
              <a:rPr lang="de-DE" b="0" i="0" u="none" baseline="0" dirty="0" smtClean="0"/>
            </a:br>
            <a:r>
              <a:rPr lang="de-DE" b="0" i="0" u="none" baseline="0" dirty="0" smtClean="0"/>
              <a:t>Vielzahl, z.B. Mannlehen, Weiberlehen, Erblehen, Pfandlehen, Burglehen, Zinslehen, Rentenlehen….. – nahezu alles konnte als Lehen vergeben werden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baseline="0" dirty="0" smtClean="0"/>
              <a:t>Rituale </a:t>
            </a:r>
            <a:r>
              <a:rPr lang="de-DE" b="0" i="0" u="none" baseline="0" dirty="0" smtClean="0"/>
              <a:t>leben trotz Schriftlichkeit (Lehnsbriefe, Lehnsregister etc.) weiter</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Herstellung von Gemeinschaft, Demonstration und Herstellung von Ordnung</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de-DE" b="0"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de-DE" b="0" i="0" u="none" baseline="0" dirty="0" smtClean="0"/>
              <a:t>Betrachtung von Lehen und Lehenswesen macht aber nur Sinn im Kontext von einer Geschichte der Gesellschaft, der Politik, der Wirtschaft und des Rechts.</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de-DE" b="0" i="0" u="none" baseline="0" dirty="0" smtClean="0"/>
              <a:t>Bisher ist man davon ausgegangen, dass das Lehnswesen das entscheidende Ordnungsprinzip für Herrschaft und Gesellschaft ab dem </a:t>
            </a:r>
            <a:r>
              <a:rPr lang="de-DE" b="0" i="0" u="none" baseline="0" dirty="0" err="1" smtClean="0"/>
              <a:t>Karolingerreich</a:t>
            </a:r>
            <a:r>
              <a:rPr lang="de-DE" b="0" i="0" u="none" baseline="0" dirty="0" smtClean="0"/>
              <a:t> ist </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de-DE" b="0" i="0" u="none" baseline="0" dirty="0" smtClean="0"/>
              <a:t>Wenn das nicht der Fall ist, welche Rolle spielt es dann?</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de-DE" b="0" i="0" u="none" baseline="0" dirty="0" smtClean="0"/>
              <a:t>Und welche Ordnungsprinzipien für Herrschaft und Gesellschaft gibt es ansonsten?</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de-DE" b="1" i="0" u="none" baseline="0" dirty="0" smtClean="0"/>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0"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de-DE" b="0" i="0" u="none" baseline="0" dirty="0" smtClean="0"/>
              <a:t/>
            </a:r>
            <a:br>
              <a:rPr lang="de-DE" b="0" i="0" u="none" baseline="0" dirty="0" smtClean="0"/>
            </a:br>
            <a:r>
              <a:rPr lang="de-DE" b="0" i="0" u="none" baseline="0" dirty="0" smtClean="0"/>
              <a:t/>
            </a:r>
            <a:br>
              <a:rPr lang="de-DE" b="0" i="0" u="none" baseline="0" dirty="0" smtClean="0"/>
            </a:br>
            <a:endParaRPr lang="de-DE" b="0" i="0" u="none"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DE" b="0" i="0" u="none"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DE" b="0" i="0" u="none" baseline="0" dirty="0" smtClean="0"/>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0"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i="0" u="none" baseline="0" dirty="0" smtClean="0"/>
          </a:p>
          <a:p>
            <a:pPr marL="1143000" lvl="2" indent="-228600">
              <a:buFont typeface="Arial" pitchFamily="34" charset="0"/>
              <a:buChar char="•"/>
            </a:pPr>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28600" lvl="0" indent="-228600">
              <a:buFont typeface="Arial" pitchFamily="34" charset="0"/>
              <a:buNone/>
            </a:pPr>
            <a:r>
              <a:rPr lang="de-DE" baseline="0" dirty="0" smtClean="0"/>
              <a:t>Entscheidend für das politische Ordnungsgefüge waren personale Bindungen</a:t>
            </a:r>
          </a:p>
          <a:p>
            <a:pPr marL="228600" lvl="0" indent="-228600">
              <a:buFont typeface="Arial" pitchFamily="34" charset="0"/>
              <a:buNone/>
            </a:pPr>
            <a:endParaRPr lang="de-DE" baseline="0" dirty="0" smtClean="0"/>
          </a:p>
          <a:p>
            <a:pPr marL="228600" lvl="0" indent="-228600">
              <a:buFont typeface="Arial" pitchFamily="34" charset="0"/>
              <a:buNone/>
            </a:pPr>
            <a:r>
              <a:rPr lang="de-DE" baseline="0" dirty="0" smtClean="0"/>
              <a:t>Zu sehen ist ein Ausschnitt aus einer Bilderhandschrift</a:t>
            </a:r>
          </a:p>
          <a:p>
            <a:pPr marL="228600" lvl="0" indent="-228600">
              <a:buFont typeface="Arial" pitchFamily="34" charset="0"/>
              <a:buChar char="•"/>
            </a:pPr>
            <a:r>
              <a:rPr lang="de-DE" baseline="0" dirty="0" smtClean="0"/>
              <a:t>Auftraggeber war Balduin von Luxemburg, der 1308 zum Erzbischof von Trier geweiht wurde</a:t>
            </a:r>
          </a:p>
          <a:p>
            <a:pPr marL="228600" lvl="0" indent="-228600">
              <a:buFont typeface="Arial" pitchFamily="34" charset="0"/>
              <a:buChar char="•"/>
            </a:pPr>
            <a:r>
              <a:rPr lang="de-DE" baseline="0" dirty="0" smtClean="0"/>
              <a:t>Als Kurfürst hatte er Anteil an der Wahl seines Bruders zum König Heinrich VII.</a:t>
            </a:r>
          </a:p>
          <a:p>
            <a:pPr marL="228600" lvl="0" indent="-228600">
              <a:buFont typeface="Arial" pitchFamily="34" charset="0"/>
              <a:buChar char="•"/>
            </a:pPr>
            <a:r>
              <a:rPr lang="de-DE" baseline="0" dirty="0" smtClean="0"/>
              <a:t>Die Handschrift berichtet zuerst über die Dynastie, dann über den Italienfeldzug Heinrichs zum Zwecke der Kaiserkrönung ab 1310 (Kaiserkrönung 1312, Tod 1313)</a:t>
            </a:r>
          </a:p>
          <a:p>
            <a:pPr marL="228600" lvl="0" indent="-228600">
              <a:buFont typeface="Arial" pitchFamily="34" charset="0"/>
              <a:buChar char="•"/>
            </a:pPr>
            <a:r>
              <a:rPr lang="de-DE" baseline="0" dirty="0" smtClean="0"/>
              <a:t>Zu sehen ist Balduin nach seiner Bischofsweihe, dem feierlichen Einzug in das neue Erzbistum und der ersten Messe beim Festmahl mit Familienmitgliedern</a:t>
            </a:r>
          </a:p>
          <a:p>
            <a:pPr marL="228600" lvl="0" indent="-228600">
              <a:buFont typeface="Arial" pitchFamily="34" charset="0"/>
              <a:buChar char="•"/>
            </a:pPr>
            <a:r>
              <a:rPr lang="de-DE" baseline="0" dirty="0" smtClean="0"/>
              <a:t>Das Mahl mit der Familie bildet den rituellen Abschluss der Einsetzung </a:t>
            </a:r>
            <a:r>
              <a:rPr lang="de-DE" baseline="0" dirty="0" err="1" smtClean="0"/>
              <a:t>Balduins</a:t>
            </a:r>
            <a:endParaRPr lang="de-DE" baseline="0" dirty="0" smtClean="0"/>
          </a:p>
          <a:p>
            <a:pPr marL="228600" lvl="0" indent="-228600">
              <a:buFont typeface="Arial" pitchFamily="34" charset="0"/>
              <a:buChar char="•"/>
            </a:pPr>
            <a:endParaRPr lang="de-DE" baseline="0" dirty="0" smtClean="0"/>
          </a:p>
          <a:p>
            <a:pPr marL="228600" lvl="0" indent="-228600">
              <a:buFont typeface="Arial" pitchFamily="34" charset="0"/>
              <a:buChar char="•"/>
            </a:pPr>
            <a:r>
              <a:rPr lang="de-DE" baseline="0" dirty="0" smtClean="0"/>
              <a:t>Das </a:t>
            </a:r>
            <a:r>
              <a:rPr lang="de-DE" baseline="0" dirty="0" err="1" smtClean="0"/>
              <a:t>Ritual,die</a:t>
            </a:r>
            <a:r>
              <a:rPr lang="de-DE" baseline="0" dirty="0" smtClean="0"/>
              <a:t> Familiengeschichte </a:t>
            </a:r>
            <a:r>
              <a:rPr lang="de-DE" baseline="0" dirty="0" err="1" smtClean="0"/>
              <a:t>Balduins</a:t>
            </a:r>
            <a:r>
              <a:rPr lang="de-DE" baseline="0" dirty="0" smtClean="0"/>
              <a:t> und die Gliederung der Bilderhandschrift zeigen deutlich die Bedeutung von Verwandtschaft</a:t>
            </a:r>
          </a:p>
          <a:p>
            <a:pPr marL="228600" lvl="0" indent="-228600">
              <a:buFont typeface="Arial" pitchFamily="34" charset="0"/>
              <a:buChar char="•"/>
            </a:pPr>
            <a:r>
              <a:rPr lang="de-DE" baseline="0" dirty="0" smtClean="0"/>
              <a:t>Verwandtschaft ist eine der personale Bindungsformen, die für das Ordnungsgefüge des Mittelalters entscheidend sind.</a:t>
            </a:r>
          </a:p>
        </p:txBody>
      </p:sp>
      <p:sp>
        <p:nvSpPr>
          <p:cNvPr id="4" name="Foliennummernplatzhalter 3"/>
          <p:cNvSpPr>
            <a:spLocks noGrp="1"/>
          </p:cNvSpPr>
          <p:nvPr>
            <p:ph type="sldNum" sz="quarter" idx="10"/>
          </p:nvPr>
        </p:nvSpPr>
        <p:spPr/>
        <p:txBody>
          <a:bodyPr/>
          <a:lstStyle/>
          <a:p>
            <a:fld id="{702C5DCB-8CB4-40AB-AAA1-776E621D43C7}"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marR="0" lvl="1" indent="-228600" algn="l" defTabSz="914400" rtl="0" eaLnBrk="1" fontAlgn="auto" latinLnBrk="0" hangingPunct="1">
              <a:lnSpc>
                <a:spcPct val="100000"/>
              </a:lnSpc>
              <a:spcBef>
                <a:spcPts val="0"/>
              </a:spcBef>
              <a:spcAft>
                <a:spcPts val="0"/>
              </a:spcAft>
              <a:buClrTx/>
              <a:buSzTx/>
              <a:buFont typeface="+mj-lt"/>
              <a:buNone/>
              <a:tabLst/>
              <a:defRPr/>
            </a:pPr>
            <a:r>
              <a:rPr lang="de-DE" b="1" i="0" u="none" baseline="0" dirty="0" smtClean="0"/>
              <a:t>Zitat vorlesen</a:t>
            </a:r>
          </a:p>
          <a:p>
            <a:pPr marL="0" marR="0" lvl="1" indent="-228600" algn="l" defTabSz="914400" rtl="0" eaLnBrk="1" fontAlgn="auto" latinLnBrk="0" hangingPunct="1">
              <a:lnSpc>
                <a:spcPct val="100000"/>
              </a:lnSpc>
              <a:spcBef>
                <a:spcPts val="0"/>
              </a:spcBef>
              <a:spcAft>
                <a:spcPts val="0"/>
              </a:spcAft>
              <a:buClrTx/>
              <a:buSzTx/>
              <a:buFont typeface="+mj-lt"/>
              <a:buNone/>
              <a:tabLst/>
              <a:defRPr/>
            </a:pPr>
            <a:r>
              <a:rPr lang="de-DE" b="0" i="0" u="none" baseline="0" dirty="0" smtClean="0"/>
              <a:t>Das gilt nicht nur für das 12. Jahrhundert</a:t>
            </a:r>
          </a:p>
          <a:p>
            <a:pPr marL="0" marR="0" lvl="1" indent="-228600" algn="l" defTabSz="914400" rtl="0" eaLnBrk="1" fontAlgn="auto" latinLnBrk="0" hangingPunct="1">
              <a:lnSpc>
                <a:spcPct val="100000"/>
              </a:lnSpc>
              <a:spcBef>
                <a:spcPts val="0"/>
              </a:spcBef>
              <a:spcAft>
                <a:spcPts val="0"/>
              </a:spcAft>
              <a:buClrTx/>
              <a:buSzTx/>
              <a:buFont typeface="+mj-lt"/>
              <a:buNone/>
              <a:tabLst/>
              <a:defRPr/>
            </a:pPr>
            <a:endParaRPr lang="de-DE" b="0" i="0" u="none" baseline="0" dirty="0" smtClean="0"/>
          </a:p>
          <a:p>
            <a:pPr marL="0" marR="0" lvl="1"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In der Rahmen der personalen Bindungen muss man auch die Lehnsbeziehungen einordnen</a:t>
            </a:r>
          </a:p>
          <a:p>
            <a:pPr marL="0" marR="0" lvl="1"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Allerdings haben sie nicht die gleiche Bedeutung wie Verwandtschaft und Freundschaft</a:t>
            </a:r>
          </a:p>
          <a:p>
            <a:pPr marL="0" marR="0" lvl="1" indent="-228600" algn="l" defTabSz="914400" rtl="0" eaLnBrk="1" fontAlgn="auto" latinLnBrk="0" hangingPunct="1">
              <a:lnSpc>
                <a:spcPct val="100000"/>
              </a:lnSpc>
              <a:spcBef>
                <a:spcPts val="0"/>
              </a:spcBef>
              <a:spcAft>
                <a:spcPts val="0"/>
              </a:spcAft>
              <a:buClrTx/>
              <a:buSzTx/>
              <a:buFont typeface="+mj-lt"/>
              <a:buNone/>
              <a:tabLst/>
              <a:defRPr/>
            </a:pPr>
            <a:endParaRPr lang="de-DE" baseline="0" dirty="0" smtClean="0"/>
          </a:p>
          <a:p>
            <a:pPr marL="0" marR="0" lvl="1"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Darüberhinaus wird das Lehnswesen ab dem 12. Jahrhundert aber durchaus auch ein politisches Ordnungsmerkmal</a:t>
            </a:r>
          </a:p>
          <a:p>
            <a:pPr marL="0" marR="0" lvl="1" indent="-228600" algn="l" defTabSz="914400" rtl="0" eaLnBrk="1" fontAlgn="auto" latinLnBrk="0" hangingPunct="1">
              <a:lnSpc>
                <a:spcPct val="100000"/>
              </a:lnSpc>
              <a:spcBef>
                <a:spcPts val="0"/>
              </a:spcBef>
              <a:spcAft>
                <a:spcPts val="0"/>
              </a:spcAft>
              <a:buClrTx/>
              <a:buSzTx/>
              <a:buFont typeface="+mj-lt"/>
              <a:buNone/>
              <a:tabLst/>
              <a:defRPr/>
            </a:pPr>
            <a:endParaRPr lang="de-DE" b="0" i="0" u="non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lvl="2" indent="-228600">
              <a:buFont typeface="+mj-lt"/>
              <a:buNone/>
            </a:pPr>
            <a:r>
              <a:rPr lang="de-DE" baseline="0" dirty="0" smtClean="0"/>
              <a:t>Die durch personale Bindungen entstehenden Adelsgruppen sind an der Herrschaft beteiligt; man spricht von </a:t>
            </a:r>
            <a:r>
              <a:rPr lang="de-DE" baseline="0" dirty="0" err="1" smtClean="0"/>
              <a:t>konsensualer</a:t>
            </a:r>
            <a:r>
              <a:rPr lang="de-DE" baseline="0" dirty="0" smtClean="0"/>
              <a:t> Herrschaft</a:t>
            </a:r>
          </a:p>
          <a:p>
            <a:pPr marL="0" lvl="2" indent="-228600">
              <a:buFont typeface="+mj-lt"/>
              <a:buAutoNum type="arabicPeriod"/>
            </a:pPr>
            <a:endParaRPr lang="de-DE" baseline="0" dirty="0" smtClean="0"/>
          </a:p>
          <a:p>
            <a:pPr marL="0" lvl="2" indent="-228600">
              <a:buFont typeface="+mj-lt"/>
              <a:buAutoNum type="arabicPeriod"/>
            </a:pPr>
            <a:r>
              <a:rPr lang="de-DE" baseline="0" dirty="0" smtClean="0"/>
              <a:t>Adelsrechte zeigen sich bereits im fränkischen Reich</a:t>
            </a:r>
          </a:p>
          <a:p>
            <a:pPr marL="0" lvl="2" indent="-228600">
              <a:buFont typeface="+mj-lt"/>
              <a:buAutoNum type="arabicPeriod"/>
            </a:pPr>
            <a:endParaRPr lang="de-DE" baseline="0" dirty="0" smtClean="0"/>
          </a:p>
          <a:p>
            <a:pPr marL="0" lvl="2" indent="-228600">
              <a:buFont typeface="+mj-lt"/>
              <a:buAutoNum type="arabicPeriod"/>
            </a:pPr>
            <a:r>
              <a:rPr lang="de-DE" baseline="0" dirty="0" smtClean="0"/>
              <a:t>Adel ist Partner und Teilhaber der Herrschaft aufgrund gewachsener (nicht vom König vergebener oder verliehener) Ansprüche</a:t>
            </a:r>
          </a:p>
          <a:p>
            <a:pPr marL="0" lvl="2" indent="-228600">
              <a:buFont typeface="+mj-lt"/>
              <a:buAutoNum type="arabicPeriod"/>
            </a:pPr>
            <a:endParaRPr lang="de-DE" baseline="0" dirty="0" smtClean="0"/>
          </a:p>
          <a:p>
            <a:pPr marL="0" lvl="2" indent="-228600">
              <a:buFont typeface="+mj-lt"/>
              <a:buAutoNum type="arabicPeriod" startAt="3"/>
            </a:pPr>
            <a:r>
              <a:rPr lang="de-DE" i="1" baseline="0" dirty="0" smtClean="0">
                <a:sym typeface="Wingdings"/>
              </a:rPr>
              <a:t>Folie vorlesen</a:t>
            </a:r>
            <a:r>
              <a:rPr lang="de-DE" baseline="0" dirty="0" smtClean="0">
                <a:sym typeface="Wingdings"/>
              </a:rPr>
              <a:t> </a:t>
            </a:r>
            <a:r>
              <a:rPr lang="de-DE" baseline="0" dirty="0" smtClean="0"/>
              <a:t>Konsensakte begegnen eigentlich bei allen Entscheidungen</a:t>
            </a:r>
          </a:p>
          <a:p>
            <a:pPr marL="457200" marR="0" lvl="3"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sym typeface="Wingdings"/>
              </a:rPr>
              <a:t> </a:t>
            </a:r>
            <a:r>
              <a:rPr lang="de-DE" baseline="0" dirty="0" smtClean="0"/>
              <a:t>König ist abhängig von loyalen Personengruppen.</a:t>
            </a:r>
          </a:p>
          <a:p>
            <a:pPr marL="457200" marR="0" lvl="3"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sym typeface="Wingdings"/>
              </a:rPr>
              <a:t> </a:t>
            </a:r>
            <a:r>
              <a:rPr lang="de-DE" baseline="0" dirty="0" smtClean="0"/>
              <a:t>Der König verfügt auch über Verwandtschafts- und Freundschaftsbeziehungen und ist somit in die Gruppenbildung eingebunden.</a:t>
            </a:r>
          </a:p>
          <a:p>
            <a:pPr marL="457200" lvl="3" indent="-228600">
              <a:buFont typeface="+mj-lt"/>
              <a:buNone/>
            </a:pPr>
            <a:r>
              <a:rPr lang="de-DE" baseline="0" dirty="0" smtClean="0">
                <a:sym typeface="Wingdings"/>
              </a:rPr>
              <a:t> </a:t>
            </a:r>
            <a:r>
              <a:rPr lang="de-DE" baseline="0" dirty="0" smtClean="0"/>
              <a:t>Königliche Erfolge oder Misserfolge beruhen auf der Fähigkeit zur Steuerung adligen Konsenses und dessen offensiver Einforderung (Schneidmüller, S. 68f.)</a:t>
            </a:r>
          </a:p>
          <a:p>
            <a:pPr marL="457200" lvl="3" indent="-228600">
              <a:buFont typeface="Wingdings"/>
              <a:buChar char="à"/>
            </a:pPr>
            <a:r>
              <a:rPr lang="de-DE" baseline="0" dirty="0" smtClean="0">
                <a:sym typeface="Wingdings" pitchFamily="2" charset="2"/>
              </a:rPr>
              <a:t>König muss möglichst erfolgreich Einfluss nehmen auf den „Prozess kollektiver Willensbildung“ (</a:t>
            </a:r>
            <a:r>
              <a:rPr lang="de-DE" baseline="0" dirty="0" err="1" smtClean="0">
                <a:sym typeface="Wingdings" pitchFamily="2" charset="2"/>
              </a:rPr>
              <a:t>Lubich</a:t>
            </a:r>
            <a:r>
              <a:rPr lang="de-DE" baseline="0" dirty="0" smtClean="0">
                <a:sym typeface="Wingdings" pitchFamily="2" charset="2"/>
              </a:rPr>
              <a:t>, in: Das Lehnswesen im Hochmittelalter, S. 418)</a:t>
            </a:r>
          </a:p>
          <a:p>
            <a:pPr marL="457200" lvl="3" indent="-228600">
              <a:buFont typeface="Wingdings"/>
              <a:buChar char=""/>
            </a:pPr>
            <a:r>
              <a:rPr lang="de-DE" baseline="0" dirty="0" smtClean="0">
                <a:sym typeface="Wingdings" pitchFamily="2" charset="2"/>
              </a:rPr>
              <a:t>Realisiert wurde diese Form der </a:t>
            </a:r>
            <a:r>
              <a:rPr lang="de-DE" baseline="0" dirty="0" err="1" smtClean="0">
                <a:sym typeface="Wingdings" pitchFamily="2" charset="2"/>
              </a:rPr>
              <a:t>konsensualen</a:t>
            </a:r>
            <a:r>
              <a:rPr lang="de-DE" baseline="0" dirty="0" smtClean="0">
                <a:sym typeface="Wingdings" pitchFamily="2" charset="2"/>
              </a:rPr>
              <a:t> Herrschaft im Wesentlichen im Umherreisen.</a:t>
            </a:r>
          </a:p>
          <a:p>
            <a:pPr marL="457200" lvl="3" indent="-228600">
              <a:buFont typeface="Wingdings"/>
              <a:buChar char=""/>
            </a:pPr>
            <a:r>
              <a:rPr lang="de-DE" baseline="0" dirty="0" smtClean="0">
                <a:sym typeface="Wingdings" pitchFamily="2" charset="2"/>
              </a:rPr>
              <a:t>Auf Hoftagen beriet sich der Herrschaftsverband, also der König und die Großen des Reichs</a:t>
            </a:r>
          </a:p>
          <a:p>
            <a:pPr marL="457200" lvl="3" indent="-228600">
              <a:buFont typeface="Wingdings"/>
              <a:buChar char=""/>
            </a:pPr>
            <a:r>
              <a:rPr lang="de-DE" baseline="0" dirty="0" smtClean="0">
                <a:sym typeface="Wingdings" pitchFamily="2" charset="2"/>
              </a:rPr>
              <a:t>Diese öffentlichen Beratungen wurden intensiv und vertraulich vorbereitet</a:t>
            </a:r>
          </a:p>
          <a:p>
            <a:pPr marL="457200" lvl="3" indent="-228600">
              <a:buFont typeface="Wingdings"/>
              <a:buChar char=""/>
            </a:pPr>
            <a:r>
              <a:rPr lang="de-DE" baseline="0" dirty="0" smtClean="0">
                <a:sym typeface="Wingdings" pitchFamily="2" charset="2"/>
              </a:rPr>
              <a:t>Auch auf den Hoftagen selbst sind vertrauliche Beratungsrunden bezeugt</a:t>
            </a:r>
          </a:p>
          <a:p>
            <a:pPr marL="457200" lvl="3" indent="-228600">
              <a:buFont typeface="Wingdings"/>
              <a:buChar char=""/>
            </a:pPr>
            <a:r>
              <a:rPr lang="de-DE" baseline="0" dirty="0" smtClean="0">
                <a:sym typeface="Wingdings" pitchFamily="2" charset="2"/>
              </a:rPr>
              <a:t>Die Beratungen dürfen aber nicht als „protodemokratische Beteiligungen an der Herrschaft“ (Keller/Althoff, S. 353) missverstanden werden</a:t>
            </a:r>
          </a:p>
          <a:p>
            <a:pPr marL="457200" lvl="3" indent="-228600">
              <a:buFont typeface="Wingdings"/>
              <a:buChar char=""/>
            </a:pPr>
            <a:r>
              <a:rPr lang="de-DE" baseline="0" dirty="0" smtClean="0">
                <a:sym typeface="Wingdings" pitchFamily="2" charset="2"/>
              </a:rPr>
              <a:t>Allerdings konnte der König gegen den Konsens relevanter Teile des Herrschaftsverbandes nicht regieren, ohne einen bewaffneten Konflikt auszulösen.</a:t>
            </a:r>
            <a:endParaRPr lang="de-DE" baseline="0" dirty="0" smtClean="0"/>
          </a:p>
          <a:p>
            <a:pPr marL="0" marR="0" lvl="2" indent="-228600" algn="l" defTabSz="914400" rtl="0" eaLnBrk="1" fontAlgn="auto" latinLnBrk="0" hangingPunct="1">
              <a:lnSpc>
                <a:spcPct val="100000"/>
              </a:lnSpc>
              <a:spcBef>
                <a:spcPts val="0"/>
              </a:spcBef>
              <a:spcAft>
                <a:spcPts val="0"/>
              </a:spcAft>
              <a:buClrTx/>
              <a:buSzTx/>
              <a:buFont typeface="+mj-lt"/>
              <a:buAutoNum type="arabicPeriod" startAt="3"/>
              <a:tabLst/>
              <a:defRPr/>
            </a:pPr>
            <a:endParaRPr lang="de-DE" baseline="0" dirty="0" smtClean="0"/>
          </a:p>
          <a:p>
            <a:pPr marL="0" marR="0" lvl="2"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de-DE" baseline="0" dirty="0" smtClean="0">
                <a:sym typeface="Wingdings"/>
              </a:rPr>
              <a:t> </a:t>
            </a:r>
            <a:r>
              <a:rPr lang="de-DE" baseline="0" dirty="0" smtClean="0"/>
              <a:t>In einzelnen Situationen, v.a. in Konfliktfällen, werden Bedingungen der Konsenserteilung ausgehandelt</a:t>
            </a:r>
          </a:p>
          <a:p>
            <a:pPr marL="457200" marR="0" lvl="3"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sym typeface="Wingdings"/>
              </a:rPr>
              <a:t> </a:t>
            </a:r>
            <a:r>
              <a:rPr lang="de-DE" baseline="0" dirty="0" smtClean="0"/>
              <a:t>Dabei spielen die Gruppenbindungen wieder eine große Rolle, z.B.  kann</a:t>
            </a:r>
            <a:r>
              <a:rPr lang="de-DE" baseline="0" dirty="0" smtClean="0">
                <a:sym typeface="Wingdings"/>
              </a:rPr>
              <a:t> </a:t>
            </a:r>
            <a:r>
              <a:rPr lang="de-DE" baseline="0" dirty="0" smtClean="0"/>
              <a:t>Rücksicht auf Parteigänger z.B. den königlichen Handlungsspielraum stark einschränken</a:t>
            </a:r>
          </a:p>
          <a:p>
            <a:pPr marL="457200" marR="0" lvl="3"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sym typeface="Wingdings"/>
              </a:rPr>
              <a:t> Die Konsensfindung kann auch g</a:t>
            </a:r>
            <a:r>
              <a:rPr lang="de-DE" baseline="0" dirty="0" smtClean="0"/>
              <a:t>rundsätzliche Entwicklungen anstoßen, wie z.B. der Zugriff </a:t>
            </a:r>
            <a:r>
              <a:rPr lang="de-DE" baseline="0" dirty="0" err="1" smtClean="0"/>
              <a:t>Barbarossas</a:t>
            </a:r>
            <a:r>
              <a:rPr lang="de-DE" baseline="0" dirty="0" smtClean="0"/>
              <a:t> auf das sich formierende Lehnrecht, um einen Konflikt zu lösen und einen Konsens mit den Fürsten und Adligen herzustellen, die er als Unterstützer brauchte.</a:t>
            </a:r>
          </a:p>
          <a:p>
            <a:pPr marL="0" marR="0" lvl="2" indent="-228600" algn="l" defTabSz="914400" rtl="0" eaLnBrk="1" fontAlgn="auto" latinLnBrk="0" hangingPunct="1">
              <a:lnSpc>
                <a:spcPct val="100000"/>
              </a:lnSpc>
              <a:spcBef>
                <a:spcPts val="0"/>
              </a:spcBef>
              <a:spcAft>
                <a:spcPts val="0"/>
              </a:spcAft>
              <a:buClrTx/>
              <a:buSzTx/>
              <a:buFont typeface="+mj-lt"/>
              <a:buAutoNum type="arabicPeriod" startAt="3"/>
              <a:tabLst/>
              <a:defRPr/>
            </a:pPr>
            <a:endParaRPr lang="de-DE" baseline="0" dirty="0" smtClean="0"/>
          </a:p>
          <a:p>
            <a:pPr marL="0" marR="0" lvl="2"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de-DE" baseline="0" dirty="0" smtClean="0"/>
              <a:t>Auch Rolle und Stellung des Königs beruht auf Konsens</a:t>
            </a:r>
          </a:p>
          <a:p>
            <a:pPr marL="457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t>Schon die Krönung </a:t>
            </a:r>
            <a:r>
              <a:rPr lang="de-DE" baseline="0" dirty="0" err="1" smtClean="0"/>
              <a:t>Pippins</a:t>
            </a:r>
            <a:r>
              <a:rPr lang="de-DE" baseline="0" dirty="0" smtClean="0"/>
              <a:t> beruht auf dem Konsens der fränkischen Adligen (siehe Schneidmüller, S. 66-68)</a:t>
            </a:r>
          </a:p>
          <a:p>
            <a:pPr marL="0" marR="0" lvl="2" indent="-228600" algn="l" defTabSz="914400" rtl="0" eaLnBrk="1" fontAlgn="auto" latinLnBrk="0" hangingPunct="1">
              <a:lnSpc>
                <a:spcPct val="100000"/>
              </a:lnSpc>
              <a:spcBef>
                <a:spcPts val="0"/>
              </a:spcBef>
              <a:spcAft>
                <a:spcPts val="0"/>
              </a:spcAft>
              <a:buClrTx/>
              <a:buSzTx/>
              <a:buFont typeface="+mj-lt"/>
              <a:buAutoNum type="arabicPeriod" startAt="3"/>
              <a:tabLst/>
              <a:defRPr/>
            </a:pPr>
            <a:endParaRPr lang="de-DE" baseline="0" dirty="0" smtClean="0"/>
          </a:p>
          <a:p>
            <a:pPr marL="0" marR="0" lvl="2"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Bernd Schneidmüller beschreibt das Ordnungsgefüge des </a:t>
            </a:r>
            <a:r>
              <a:rPr lang="de-DE" baseline="0" dirty="0" err="1" smtClean="0"/>
              <a:t>ma</a:t>
            </a:r>
            <a:r>
              <a:rPr lang="de-DE" baseline="0" dirty="0" smtClean="0"/>
              <a:t>. Reichs als offenen Wirkverbund (S. 80) und offene Verfassung (S. 85)</a:t>
            </a:r>
          </a:p>
          <a:p>
            <a:pPr marL="0" marR="0" lvl="2"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Er bewertet diese Offenheit </a:t>
            </a:r>
            <a:r>
              <a:rPr lang="de-DE" baseline="0" dirty="0" err="1" smtClean="0"/>
              <a:t>konsensualer</a:t>
            </a:r>
            <a:r>
              <a:rPr lang="de-DE" baseline="0" dirty="0" smtClean="0"/>
              <a:t> Herrschaft positiv und wünscht sich eine stärkere Auseinandersetzung mit „Chancen und Endlichkeiten </a:t>
            </a:r>
            <a:r>
              <a:rPr lang="de-DE" baseline="0" dirty="0" err="1" smtClean="0"/>
              <a:t>konsensualer</a:t>
            </a:r>
            <a:r>
              <a:rPr lang="de-DE" baseline="0" dirty="0" smtClean="0"/>
              <a:t> Herrschaft“ (S. 87), die bisher immer noch im Schatten der Frage nach Zentralgewalten stehe.</a:t>
            </a:r>
          </a:p>
          <a:p>
            <a:pPr marL="0" marR="0" lvl="2"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Er möchte Konsensorientierung nicht als Synonym für Ineffektivität sehen, sondern als Beispiele für Versuche zur Akzeptanzbildung – auch heute noch ein hochaktuelles Thema</a:t>
            </a:r>
          </a:p>
          <a:p>
            <a:pPr marL="0" marR="0" lvl="2" indent="-228600" algn="l" defTabSz="914400" rtl="0" eaLnBrk="1" fontAlgn="auto" latinLnBrk="0" hangingPunct="1">
              <a:lnSpc>
                <a:spcPct val="100000"/>
              </a:lnSpc>
              <a:spcBef>
                <a:spcPts val="0"/>
              </a:spcBef>
              <a:spcAft>
                <a:spcPts val="0"/>
              </a:spcAft>
              <a:buClrTx/>
              <a:buSzTx/>
              <a:buFont typeface="+mj-lt"/>
              <a:buNone/>
              <a:tabLst/>
              <a:defRPr/>
            </a:pPr>
            <a:r>
              <a:rPr lang="de-DE" baseline="0" dirty="0" smtClean="0"/>
              <a:t>Hier ist die Anknüpfung zum Operator „bewerten“ gegeben, der im Standard verlangt wird.</a:t>
            </a:r>
          </a:p>
          <a:p>
            <a:pPr marL="0" marR="0" lvl="2" indent="-228600" algn="l" defTabSz="914400" rtl="0" eaLnBrk="1" fontAlgn="auto" latinLnBrk="0" hangingPunct="1">
              <a:lnSpc>
                <a:spcPct val="100000"/>
              </a:lnSpc>
              <a:spcBef>
                <a:spcPts val="0"/>
              </a:spcBef>
              <a:spcAft>
                <a:spcPts val="0"/>
              </a:spcAft>
              <a:buClrTx/>
              <a:buSzTx/>
              <a:buFont typeface="+mj-lt"/>
              <a:buAutoNum type="arabicPeriod" startAt="3"/>
              <a:tabLst/>
              <a:defRPr/>
            </a:pPr>
            <a:endParaRPr lang="de-DE" baseline="0" dirty="0" smtClean="0"/>
          </a:p>
          <a:p>
            <a:pPr marL="457200" marR="0" lvl="3" indent="-228600" algn="l" defTabSz="914400" rtl="0" eaLnBrk="1" fontAlgn="auto" latinLnBrk="0" hangingPunct="1">
              <a:lnSpc>
                <a:spcPct val="100000"/>
              </a:lnSpc>
              <a:spcBef>
                <a:spcPts val="0"/>
              </a:spcBef>
              <a:spcAft>
                <a:spcPts val="0"/>
              </a:spcAft>
              <a:buClrTx/>
              <a:buSzTx/>
              <a:buFont typeface="+mj-lt"/>
              <a:buNone/>
              <a:tabLst/>
              <a:defRPr/>
            </a:pPr>
            <a:endParaRPr lang="de-DE" baseline="0" dirty="0" smtClean="0"/>
          </a:p>
          <a:p>
            <a:pPr marL="457200" lvl="3" indent="-228600">
              <a:buFont typeface="+mj-lt"/>
              <a:buNone/>
            </a:pPr>
            <a:r>
              <a:rPr lang="de-DE" baseline="0" dirty="0" smtClean="0"/>
              <a:t/>
            </a:r>
            <a:br>
              <a:rPr lang="de-DE" baseline="0" dirty="0" smtClean="0"/>
            </a:br>
            <a:endParaRPr lang="de-DE" baseline="0" dirty="0" smtClean="0"/>
          </a:p>
          <a:p>
            <a:pPr marL="0" lvl="2" indent="-228600">
              <a:buFont typeface="+mj-lt"/>
              <a:buAutoNum type="arabicPeriod" startAt="3"/>
            </a:pPr>
            <a:endParaRPr lang="de-DE" baseline="0" dirty="0" smtClean="0"/>
          </a:p>
          <a:p>
            <a:pPr marL="457200" lvl="3" indent="-228600">
              <a:buFont typeface="+mj-lt"/>
              <a:buNone/>
            </a:pPr>
            <a:r>
              <a:rPr lang="de-DE" baseline="0" dirty="0" smtClean="0"/>
              <a:t/>
            </a:r>
            <a:br>
              <a:rPr lang="de-DE" baseline="0" dirty="0" smtClean="0"/>
            </a:br>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buFont typeface="Arial" pitchFamily="34" charset="0"/>
              <a:buChar char="•"/>
            </a:pPr>
            <a:r>
              <a:rPr lang="de-DE" u="none" baseline="0" dirty="0" smtClean="0">
                <a:sym typeface="Wingdings" pitchFamily="2" charset="2"/>
              </a:rPr>
              <a:t>Ein Ordnungsprinzip der adligen </a:t>
            </a:r>
            <a:r>
              <a:rPr lang="de-DE" u="sng" baseline="0" dirty="0" smtClean="0">
                <a:sym typeface="Wingdings" pitchFamily="2" charset="2"/>
              </a:rPr>
              <a:t>Gesellschaft</a:t>
            </a:r>
            <a:r>
              <a:rPr lang="de-DE" u="none" baseline="0" dirty="0" smtClean="0">
                <a:sym typeface="Wingdings" pitchFamily="2" charset="2"/>
              </a:rPr>
              <a:t> sind also Gruppenbildungen auf der Basis von Verwandtschaft, Freundschaft und Leihebeziehungen</a:t>
            </a:r>
          </a:p>
          <a:p>
            <a:pPr lvl="0">
              <a:buFont typeface="Arial" pitchFamily="34" charset="0"/>
              <a:buChar char="•"/>
            </a:pPr>
            <a:r>
              <a:rPr lang="de-DE" u="none" baseline="0" dirty="0" smtClean="0">
                <a:sym typeface="Wingdings" pitchFamily="2" charset="2"/>
              </a:rPr>
              <a:t>Die Teilhabe an Gruppen ermöglicht die Sicherung von Besitz, Ansehen, Einfluss und Teilhabe an Herrschaft</a:t>
            </a:r>
          </a:p>
          <a:p>
            <a:pPr lvl="0">
              <a:buFont typeface="Arial" pitchFamily="34" charset="0"/>
              <a:buChar char="•"/>
            </a:pPr>
            <a:endParaRPr lang="de-DE" u="none" baseline="0" dirty="0" smtClean="0">
              <a:sym typeface="Wingdings" pitchFamily="2" charset="2"/>
            </a:endParaRPr>
          </a:p>
          <a:p>
            <a:pPr lvl="0">
              <a:buFont typeface="Arial" pitchFamily="34" charset="0"/>
              <a:buChar char="•"/>
            </a:pPr>
            <a:r>
              <a:rPr lang="de-DE" u="none" baseline="0" dirty="0" smtClean="0">
                <a:sym typeface="Wingdings" pitchFamily="2" charset="2"/>
              </a:rPr>
              <a:t>Das wesentliche Ordnungsprinzip von </a:t>
            </a:r>
            <a:r>
              <a:rPr lang="de-DE" u="sng" baseline="0" dirty="0" smtClean="0">
                <a:sym typeface="Wingdings" pitchFamily="2" charset="2"/>
              </a:rPr>
              <a:t>Herrschaft</a:t>
            </a:r>
            <a:r>
              <a:rPr lang="de-DE" u="none" baseline="0" dirty="0" smtClean="0">
                <a:sym typeface="Wingdings" pitchFamily="2" charset="2"/>
              </a:rPr>
              <a:t> ist die </a:t>
            </a:r>
            <a:r>
              <a:rPr lang="de-DE" u="none" baseline="0" dirty="0" err="1" smtClean="0">
                <a:sym typeface="Wingdings" pitchFamily="2" charset="2"/>
              </a:rPr>
              <a:t>konsensuale</a:t>
            </a:r>
            <a:r>
              <a:rPr lang="de-DE" u="none" baseline="0" dirty="0" smtClean="0">
                <a:sym typeface="Wingdings" pitchFamily="2" charset="2"/>
              </a:rPr>
              <a:t> Herrschaft</a:t>
            </a:r>
          </a:p>
          <a:p>
            <a:pPr lvl="0">
              <a:buFont typeface="Arial" pitchFamily="34" charset="0"/>
              <a:buChar char="•"/>
            </a:pPr>
            <a:r>
              <a:rPr lang="de-DE" u="none" baseline="0" dirty="0" smtClean="0">
                <a:sym typeface="Wingdings" pitchFamily="2" charset="2"/>
              </a:rPr>
              <a:t>Daneben steht aber die Vorrangstellung des gesalbten und gewählten Königs, die durch Treueid, Huldigung oder Unterwerfung oder auch durch das Eingehen einer Lehnsbindung anerkannt wird. Die Institution des Königtums wird auch in Konfliktphasen nicht in Frage gestellt.</a:t>
            </a:r>
          </a:p>
          <a:p>
            <a:pPr lvl="0">
              <a:buFont typeface="Arial" pitchFamily="34" charset="0"/>
              <a:buChar char="•"/>
            </a:pPr>
            <a:endParaRPr lang="de-DE" u="none" baseline="0" dirty="0" smtClean="0">
              <a:sym typeface="Wingdings" pitchFamily="2" charset="2"/>
            </a:endParaRPr>
          </a:p>
          <a:p>
            <a:pPr lvl="0">
              <a:buFont typeface="Arial" pitchFamily="34" charset="0"/>
              <a:buChar char="•"/>
            </a:pPr>
            <a:r>
              <a:rPr lang="de-DE" u="none" baseline="0" dirty="0" smtClean="0">
                <a:sym typeface="Wingdings" pitchFamily="2" charset="2"/>
              </a:rPr>
              <a:t> Der Treueid begegnet allgemein als Basis personaler Bindungen, z.B. auch bei Freundschaften und Leihebeziehungen.</a:t>
            </a:r>
          </a:p>
          <a:p>
            <a:pPr lvl="1">
              <a:buFont typeface="Arial" pitchFamily="34" charset="0"/>
              <a:buNone/>
            </a:pPr>
            <a:r>
              <a:rPr lang="de-DE" u="none" baseline="0" dirty="0" smtClean="0">
                <a:sym typeface="Wingdings" pitchFamily="2" charset="2"/>
              </a:rPr>
              <a:t/>
            </a:r>
            <a:br>
              <a:rPr lang="de-DE" u="none" baseline="0" dirty="0" smtClean="0">
                <a:sym typeface="Wingdings" pitchFamily="2" charset="2"/>
              </a:rPr>
            </a:br>
            <a:endParaRPr lang="de-DE" u="none" baseline="0" dirty="0" smtClean="0">
              <a:sym typeface="Wingdings" pitchFamily="2" charset="2"/>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Die</a:t>
            </a:r>
            <a:r>
              <a:rPr lang="de-DE" baseline="0" dirty="0" smtClean="0"/>
              <a:t> Stunde soll Fragekompetenz aufbauend auf dem Modul von Klasse 6 vertiefen</a:t>
            </a:r>
          </a:p>
          <a:p>
            <a:r>
              <a:rPr lang="de-DE" baseline="0" dirty="0" smtClean="0"/>
              <a:t>Und die Ordnung des Reichs thematisieren.</a:t>
            </a:r>
          </a:p>
          <a:p>
            <a:endParaRPr lang="de-DE" baseline="0" dirty="0" smtClean="0"/>
          </a:p>
          <a:p>
            <a:r>
              <a:rPr lang="de-DE" baseline="0" dirty="0" smtClean="0"/>
              <a:t>Wie bin ich vorgegangen?</a:t>
            </a:r>
          </a:p>
          <a:p>
            <a:endParaRPr lang="de-DE" baseline="0" dirty="0" smtClean="0"/>
          </a:p>
          <a:p>
            <a:r>
              <a:rPr lang="de-DE" baseline="0" dirty="0" smtClean="0"/>
              <a:t>Stundenverlauf kurz und Arbeitsblätter auf Kopie</a:t>
            </a:r>
          </a:p>
          <a:p>
            <a:r>
              <a:rPr lang="de-DE" baseline="0" dirty="0" smtClean="0"/>
              <a:t>Stundenverlauf lang mit allen Impulsfragen nur auf dem Server</a:t>
            </a:r>
          </a:p>
        </p:txBody>
      </p:sp>
      <p:sp>
        <p:nvSpPr>
          <p:cNvPr id="4" name="Foliennummernplatzhalter 3"/>
          <p:cNvSpPr>
            <a:spLocks noGrp="1"/>
          </p:cNvSpPr>
          <p:nvPr>
            <p:ph type="sldNum" sz="quarter" idx="10"/>
          </p:nvPr>
        </p:nvSpPr>
        <p:spPr/>
        <p:txBody>
          <a:bodyPr/>
          <a:lstStyle/>
          <a:p>
            <a:fld id="{702C5DCB-8CB4-40AB-AAA1-776E621D43C7}" type="slidenum">
              <a:rPr lang="de-DE" smtClean="0"/>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baseline="0" dirty="0" err="1" smtClean="0">
                <a:solidFill>
                  <a:srgbClr val="FF0000"/>
                </a:solidFill>
              </a:rPr>
              <a:t>SuS</a:t>
            </a:r>
            <a:r>
              <a:rPr lang="de-DE" u="none" baseline="0" dirty="0" smtClean="0">
                <a:solidFill>
                  <a:srgbClr val="FF0000"/>
                </a:solidFill>
              </a:rPr>
              <a:t> haben das Königtum und die Erneuerung der Reichsidee bereits bei Karl dem Großen kennengelernt</a:t>
            </a:r>
          </a:p>
          <a:p>
            <a:pPr>
              <a:buFont typeface="Arial" pitchFamily="34" charset="0"/>
              <a:buChar char="•"/>
            </a:pPr>
            <a:r>
              <a:rPr lang="de-DE" u="none" baseline="0" dirty="0" smtClean="0">
                <a:solidFill>
                  <a:srgbClr val="FF0000"/>
                </a:solidFill>
              </a:rPr>
              <a:t>Sie kennen daher auch die Teilhabe weiterer Personen an der Herrschaft durch die Vergabe von Ämtern und das Reisekönigtum</a:t>
            </a:r>
          </a:p>
          <a:p>
            <a:pPr>
              <a:buFont typeface="Arial" pitchFamily="34" charset="0"/>
              <a:buChar char="•"/>
            </a:pPr>
            <a:r>
              <a:rPr lang="de-DE" u="none" baseline="0" dirty="0" smtClean="0">
                <a:solidFill>
                  <a:srgbClr val="FF0000"/>
                </a:solidFill>
              </a:rPr>
              <a:t>In welchem Verhältnis diese Personen zum König stehen, ist aber letztlich noch nicht geklärt </a:t>
            </a:r>
          </a:p>
          <a:p>
            <a:pPr>
              <a:buFont typeface="Arial" pitchFamily="34" charset="0"/>
              <a:buChar char="•"/>
            </a:pPr>
            <a:r>
              <a:rPr lang="de-DE" u="none" baseline="0" dirty="0" smtClean="0">
                <a:solidFill>
                  <a:srgbClr val="FF0000"/>
                </a:solidFill>
              </a:rPr>
              <a:t>Die </a:t>
            </a:r>
            <a:r>
              <a:rPr lang="de-DE" u="none" baseline="0" dirty="0" err="1" smtClean="0">
                <a:solidFill>
                  <a:srgbClr val="FF0000"/>
                </a:solidFill>
              </a:rPr>
              <a:t>SuS</a:t>
            </a:r>
            <a:r>
              <a:rPr lang="de-DE" u="none" baseline="0" dirty="0" smtClean="0">
                <a:solidFill>
                  <a:srgbClr val="FF0000"/>
                </a:solidFill>
              </a:rPr>
              <a:t> gehen in der Regel davon aus, dass der König durch sein Amt über unumschränkte Herrschergewalt verfügt, die er notfalls mit Gewalt durchsetzt</a:t>
            </a:r>
          </a:p>
          <a:p>
            <a:pPr>
              <a:buFont typeface="Arial" pitchFamily="34" charset="0"/>
              <a:buChar char="•"/>
            </a:pPr>
            <a:r>
              <a:rPr lang="de-DE" u="none" baseline="0" dirty="0" smtClean="0">
                <a:solidFill>
                  <a:srgbClr val="FF0000"/>
                </a:solidFill>
              </a:rPr>
              <a:t>In der folgenden Stunde sollen sie lernen, dass dem nicht so ist, und wie Herrschaft und Adelsgesellschaft im Mittelalter funktionieren</a:t>
            </a:r>
          </a:p>
          <a:p>
            <a:pPr>
              <a:buFont typeface="Arial" pitchFamily="34" charset="0"/>
              <a:buChar char="•"/>
            </a:pPr>
            <a:r>
              <a:rPr lang="de-DE" u="none" baseline="0" dirty="0" smtClean="0">
                <a:solidFill>
                  <a:srgbClr val="FF0000"/>
                </a:solidFill>
              </a:rPr>
              <a:t>Dazu sollen sie ihre eigenen Fragen zum Thema stellen und </a:t>
            </a:r>
          </a:p>
          <a:p>
            <a:pPr>
              <a:buFont typeface="Arial" pitchFamily="34" charset="0"/>
              <a:buChar char="•"/>
            </a:pPr>
            <a:endParaRPr lang="de-DE" u="none" baseline="0" dirty="0" smtClean="0">
              <a:solidFill>
                <a:srgbClr val="FF0000"/>
              </a:solidFill>
            </a:endParaRPr>
          </a:p>
          <a:p>
            <a:pPr>
              <a:buFont typeface="Arial" pitchFamily="34" charset="0"/>
              <a:buChar char="•"/>
            </a:pPr>
            <a:r>
              <a:rPr lang="de-DE" u="none" baseline="0" dirty="0" smtClean="0">
                <a:solidFill>
                  <a:srgbClr val="FF0000"/>
                </a:solidFill>
              </a:rPr>
              <a:t>Als Frageanlass dienen zwei Abbildungen von Kaisern mit Großen des Reichs</a:t>
            </a:r>
          </a:p>
          <a:p>
            <a:pPr>
              <a:buFont typeface="Arial" pitchFamily="34" charset="0"/>
              <a:buChar char="•"/>
            </a:pPr>
            <a:r>
              <a:rPr lang="de-DE" u="none" baseline="0" dirty="0" err="1" smtClean="0">
                <a:solidFill>
                  <a:srgbClr val="FF0000"/>
                </a:solidFill>
              </a:rPr>
              <a:t>SuS</a:t>
            </a:r>
            <a:r>
              <a:rPr lang="de-DE" u="none" baseline="0" dirty="0" smtClean="0">
                <a:solidFill>
                  <a:srgbClr val="FF0000"/>
                </a:solidFill>
              </a:rPr>
              <a:t> sollen erste Fragen und ihr Interesse zu den Personen neben den Kaisern formulieren </a:t>
            </a:r>
            <a:r>
              <a:rPr lang="de-DE" i="1" u="none" baseline="0" dirty="0" smtClean="0">
                <a:solidFill>
                  <a:srgbClr val="FF0000"/>
                </a:solidFill>
              </a:rPr>
              <a:t>(siehe Folie)</a:t>
            </a:r>
            <a:endParaRPr lang="de-DE" u="none" baseline="0" dirty="0" smtClean="0">
              <a:solidFill>
                <a:srgbClr val="FF0000"/>
              </a:solidFill>
            </a:endParaRPr>
          </a:p>
          <a:p>
            <a:pPr>
              <a:buFont typeface="Arial" pitchFamily="34" charset="0"/>
              <a:buChar char="•"/>
            </a:pPr>
            <a:endParaRPr lang="de-DE" u="none" baseline="0" dirty="0" smtClean="0">
              <a:solidFill>
                <a:srgbClr val="FF0000"/>
              </a:solidFill>
            </a:endParaRPr>
          </a:p>
          <a:p>
            <a:pPr>
              <a:buFont typeface="Arial" pitchFamily="34" charset="0"/>
              <a:buChar char="•"/>
            </a:pPr>
            <a:r>
              <a:rPr lang="de-DE" b="1" u="none" baseline="0" dirty="0" smtClean="0">
                <a:solidFill>
                  <a:srgbClr val="FF0000"/>
                </a:solidFill>
              </a:rPr>
              <a:t>Informationen zur Hand der Lehrkraft:</a:t>
            </a:r>
          </a:p>
          <a:p>
            <a:pPr lvl="0">
              <a:buFont typeface="Arial" pitchFamily="34" charset="0"/>
              <a:buChar char="•"/>
            </a:pPr>
            <a:r>
              <a:rPr lang="de-DE" u="none" baseline="0" dirty="0" smtClean="0">
                <a:solidFill>
                  <a:srgbClr val="FF0000"/>
                </a:solidFill>
              </a:rPr>
              <a:t>Bild Ottos des Großen</a:t>
            </a:r>
          </a:p>
          <a:p>
            <a:pPr lvl="1">
              <a:buFont typeface="Arial" pitchFamily="34" charset="0"/>
              <a:buChar char="•"/>
            </a:pPr>
            <a:r>
              <a:rPr lang="de-DE" u="none" baseline="0" dirty="0" smtClean="0">
                <a:solidFill>
                  <a:srgbClr val="FF0000"/>
                </a:solidFill>
              </a:rPr>
              <a:t>Abbildung aus der Handschrift Codex </a:t>
            </a:r>
            <a:r>
              <a:rPr lang="de-DE" u="none" baseline="0" dirty="0" err="1" smtClean="0">
                <a:solidFill>
                  <a:srgbClr val="FF0000"/>
                </a:solidFill>
              </a:rPr>
              <a:t>Jenensis</a:t>
            </a:r>
            <a:r>
              <a:rPr lang="de-DE" u="none" baseline="0" dirty="0" smtClean="0">
                <a:solidFill>
                  <a:srgbClr val="FF0000"/>
                </a:solidFill>
              </a:rPr>
              <a:t> q. 6</a:t>
            </a:r>
          </a:p>
          <a:p>
            <a:pPr lvl="1">
              <a:buFont typeface="Arial" pitchFamily="34" charset="0"/>
              <a:buChar char="•"/>
            </a:pPr>
            <a:r>
              <a:rPr lang="de-DE" u="none" baseline="0" dirty="0" smtClean="0">
                <a:solidFill>
                  <a:srgbClr val="FF0000"/>
                </a:solidFill>
              </a:rPr>
              <a:t>wahrscheinlich zeitgenössische Kopie aus dem Geschenkexemplar der Chronik Otto von Freisings für Kaiser Barbarossa mit Widmung von 1157</a:t>
            </a:r>
          </a:p>
          <a:p>
            <a:pPr lvl="1">
              <a:buFont typeface="Arial" pitchFamily="34" charset="0"/>
              <a:buChar char="•"/>
            </a:pPr>
            <a:r>
              <a:rPr lang="de-DE" u="none" baseline="0" dirty="0" smtClean="0">
                <a:solidFill>
                  <a:srgbClr val="FF0000"/>
                </a:solidFill>
              </a:rPr>
              <a:t>aus: Otto Bischof von Freising: Chronik oder Die Geschichte der zwei Staaten (Freiherr vom Stein-Gedächtnisausgabe, Bd. XVI). Darmstadt 1960. Tafel 12.</a:t>
            </a:r>
          </a:p>
          <a:p>
            <a:pPr lvl="1">
              <a:buFont typeface="Arial" pitchFamily="34" charset="0"/>
              <a:buNone/>
            </a:pPr>
            <a:r>
              <a:rPr lang="de-DE" u="sng" baseline="0" dirty="0" smtClean="0">
                <a:solidFill>
                  <a:srgbClr val="FF0000"/>
                </a:solidFill>
              </a:rPr>
              <a:t>Beschreibung:</a:t>
            </a:r>
          </a:p>
          <a:p>
            <a:pPr lvl="1">
              <a:buFont typeface="Arial" pitchFamily="34" charset="0"/>
              <a:buChar char="•"/>
            </a:pPr>
            <a:r>
              <a:rPr lang="de-DE" u="none" baseline="0" dirty="0" smtClean="0">
                <a:solidFill>
                  <a:srgbClr val="FF0000"/>
                </a:solidFill>
              </a:rPr>
              <a:t>Otto der Große thronend mit Krone und Zepter</a:t>
            </a:r>
          </a:p>
          <a:p>
            <a:pPr lvl="1">
              <a:buFont typeface="Arial" pitchFamily="34" charset="0"/>
              <a:buChar char="•"/>
            </a:pPr>
            <a:r>
              <a:rPr lang="de-DE" u="none" baseline="0" dirty="0" smtClean="0">
                <a:solidFill>
                  <a:srgbClr val="FF0000"/>
                </a:solidFill>
              </a:rPr>
              <a:t>links: der italische König </a:t>
            </a:r>
            <a:r>
              <a:rPr lang="de-DE" u="none" baseline="0" dirty="0" err="1" smtClean="0">
                <a:solidFill>
                  <a:srgbClr val="FF0000"/>
                </a:solidFill>
              </a:rPr>
              <a:t>Berengar</a:t>
            </a:r>
            <a:r>
              <a:rPr lang="de-DE" u="none" baseline="0" dirty="0" smtClean="0">
                <a:solidFill>
                  <a:srgbClr val="FF0000"/>
                </a:solidFill>
              </a:rPr>
              <a:t>, den Otto 951 besiegt hatte, kniend und mit Gefolgschaft</a:t>
            </a:r>
          </a:p>
          <a:p>
            <a:pPr lvl="1">
              <a:buFont typeface="Arial" pitchFamily="34" charset="0"/>
              <a:buChar char="•"/>
            </a:pPr>
            <a:r>
              <a:rPr lang="de-DE" u="none" baseline="0" dirty="0" smtClean="0">
                <a:solidFill>
                  <a:srgbClr val="FF0000"/>
                </a:solidFill>
              </a:rPr>
              <a:t>das gesenkte Schwert und die Bittgesten sind Zeichen der Unterwerfung</a:t>
            </a:r>
          </a:p>
          <a:p>
            <a:pPr lvl="1">
              <a:buFont typeface="Arial" pitchFamily="34" charset="0"/>
              <a:buChar char="•"/>
            </a:pPr>
            <a:r>
              <a:rPr lang="de-DE" u="none" baseline="0" dirty="0" smtClean="0">
                <a:solidFill>
                  <a:srgbClr val="FF0000"/>
                </a:solidFill>
              </a:rPr>
              <a:t>rechts: Krieger Ottos; das Schwert wird als </a:t>
            </a:r>
            <a:r>
              <a:rPr lang="de-DE" u="none" baseline="0" dirty="0" err="1" smtClean="0">
                <a:solidFill>
                  <a:srgbClr val="FF0000"/>
                </a:solidFill>
              </a:rPr>
              <a:t>Herrschaftsinsignie</a:t>
            </a:r>
            <a:r>
              <a:rPr lang="de-DE" u="none" baseline="0" dirty="0" smtClean="0">
                <a:solidFill>
                  <a:srgbClr val="FF0000"/>
                </a:solidFill>
              </a:rPr>
              <a:t> gezeigt</a:t>
            </a:r>
          </a:p>
          <a:p>
            <a:pPr lvl="1">
              <a:buFont typeface="Arial" pitchFamily="34" charset="0"/>
              <a:buChar char="•"/>
            </a:pPr>
            <a:r>
              <a:rPr lang="de-DE" u="none" baseline="0" dirty="0" smtClean="0">
                <a:solidFill>
                  <a:srgbClr val="FF0000"/>
                </a:solidFill>
              </a:rPr>
              <a:t>Schriftzüge über den Personen: </a:t>
            </a:r>
            <a:r>
              <a:rPr lang="de-DE" u="none" baseline="0" dirty="0" err="1" smtClean="0">
                <a:solidFill>
                  <a:srgbClr val="FF0000"/>
                </a:solidFill>
              </a:rPr>
              <a:t>Berengarius</a:t>
            </a:r>
            <a:r>
              <a:rPr lang="de-DE" u="none" baseline="0" dirty="0" smtClean="0">
                <a:solidFill>
                  <a:srgbClr val="FF0000"/>
                </a:solidFill>
              </a:rPr>
              <a:t>; Otto I. </a:t>
            </a:r>
            <a:r>
              <a:rPr lang="de-DE" u="none" baseline="0" dirty="0" err="1" smtClean="0">
                <a:solidFill>
                  <a:srgbClr val="FF0000"/>
                </a:solidFill>
              </a:rPr>
              <a:t>teutonicorum</a:t>
            </a:r>
            <a:r>
              <a:rPr lang="de-DE" u="none" baseline="0" dirty="0" smtClean="0">
                <a:solidFill>
                  <a:srgbClr val="FF0000"/>
                </a:solidFill>
              </a:rPr>
              <a:t> </a:t>
            </a:r>
            <a:r>
              <a:rPr lang="de-DE" u="none" baseline="0" dirty="0" err="1" smtClean="0">
                <a:solidFill>
                  <a:srgbClr val="FF0000"/>
                </a:solidFill>
              </a:rPr>
              <a:t>rex</a:t>
            </a:r>
            <a:endParaRPr lang="de-DE" u="none" baseline="0" dirty="0" smtClean="0">
              <a:solidFill>
                <a:srgbClr val="FF0000"/>
              </a:solidFill>
            </a:endParaRPr>
          </a:p>
          <a:p>
            <a:pPr lvl="0">
              <a:buFont typeface="Arial" pitchFamily="34" charset="0"/>
              <a:buChar char="•"/>
            </a:pPr>
            <a:r>
              <a:rPr lang="de-DE" u="none" baseline="0" dirty="0" smtClean="0">
                <a:solidFill>
                  <a:srgbClr val="FF0000"/>
                </a:solidFill>
              </a:rPr>
              <a:t>Bild Ottos III:</a:t>
            </a:r>
          </a:p>
          <a:p>
            <a:pPr lvl="1">
              <a:buFont typeface="Arial" pitchFamily="34" charset="0"/>
              <a:buChar char="•"/>
            </a:pPr>
            <a:r>
              <a:rPr lang="de-DE" u="none" baseline="0" dirty="0" smtClean="0">
                <a:solidFill>
                  <a:srgbClr val="FF0000"/>
                </a:solidFill>
              </a:rPr>
              <a:t>Abbildung aus dem </a:t>
            </a:r>
            <a:r>
              <a:rPr lang="de-DE" u="none" baseline="0" dirty="0" err="1" smtClean="0">
                <a:solidFill>
                  <a:srgbClr val="FF0000"/>
                </a:solidFill>
              </a:rPr>
              <a:t>Evangeliar</a:t>
            </a:r>
            <a:r>
              <a:rPr lang="de-DE" u="none" baseline="0" dirty="0" smtClean="0">
                <a:solidFill>
                  <a:srgbClr val="FF0000"/>
                </a:solidFill>
              </a:rPr>
              <a:t> Ottos III., entstanden um 1000 im Kloster </a:t>
            </a:r>
            <a:r>
              <a:rPr lang="de-DE" u="none" baseline="0" dirty="0" err="1" smtClean="0">
                <a:solidFill>
                  <a:srgbClr val="FF0000"/>
                </a:solidFill>
              </a:rPr>
              <a:t>Reichenau</a:t>
            </a:r>
            <a:endParaRPr lang="de-DE" u="none" baseline="0" dirty="0" smtClean="0">
              <a:solidFill>
                <a:srgbClr val="FF0000"/>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u="sng" baseline="0" dirty="0" smtClean="0">
                <a:solidFill>
                  <a:srgbClr val="FF0000"/>
                </a:solidFill>
              </a:rPr>
              <a:t>Beschreibung:</a:t>
            </a:r>
          </a:p>
          <a:p>
            <a:pPr lvl="1">
              <a:buFont typeface="Arial" pitchFamily="34" charset="0"/>
              <a:buChar char="•"/>
            </a:pPr>
            <a:r>
              <a:rPr lang="de-DE" u="none" baseline="0" dirty="0" smtClean="0">
                <a:solidFill>
                  <a:srgbClr val="FF0000"/>
                </a:solidFill>
              </a:rPr>
              <a:t>Otto III. thronend mit Krone, Adlerzepter und </a:t>
            </a:r>
            <a:r>
              <a:rPr lang="de-DE" u="none" baseline="0" dirty="0" err="1" smtClean="0">
                <a:solidFill>
                  <a:srgbClr val="FF0000"/>
                </a:solidFill>
              </a:rPr>
              <a:t>Sphaira</a:t>
            </a:r>
            <a:r>
              <a:rPr lang="de-DE" u="none" baseline="0" dirty="0" smtClean="0">
                <a:solidFill>
                  <a:srgbClr val="FF0000"/>
                </a:solidFill>
              </a:rPr>
              <a:t> (Reichsapfel) vor einer angedeuteten Palastarchitektur</a:t>
            </a:r>
          </a:p>
          <a:p>
            <a:pPr lvl="1">
              <a:buFont typeface="Arial" pitchFamily="34" charset="0"/>
              <a:buChar char="•"/>
            </a:pPr>
            <a:r>
              <a:rPr lang="de-DE" u="none" baseline="0" dirty="0" smtClean="0">
                <a:solidFill>
                  <a:srgbClr val="FF0000"/>
                </a:solidFill>
              </a:rPr>
              <a:t>links geistliche, rechts weltliche Große</a:t>
            </a:r>
          </a:p>
          <a:p>
            <a:pPr lvl="1">
              <a:buFont typeface="Arial" pitchFamily="34" charset="0"/>
              <a:buChar char="•"/>
            </a:pPr>
            <a:endParaRPr lang="de-DE" u="none" baseline="0" dirty="0" smtClean="0">
              <a:solidFill>
                <a:srgbClr val="FF0000"/>
              </a:solidFill>
            </a:endParaRPr>
          </a:p>
          <a:p>
            <a:pPr>
              <a:buFont typeface="Arial" pitchFamily="34" charset="0"/>
              <a:buNone/>
            </a:pPr>
            <a:endParaRPr lang="de-DE" u="none" baseline="0" dirty="0" smtClean="0">
              <a:solidFill>
                <a:srgbClr val="FF0000"/>
              </a:solidFill>
            </a:endParaRPr>
          </a:p>
          <a:p>
            <a:pPr>
              <a:buFont typeface="Arial" pitchFamily="34" charset="0"/>
              <a:buNone/>
            </a:pPr>
            <a:endParaRPr lang="de-DE" u="none" baseline="0" dirty="0" smtClean="0">
              <a:solidFill>
                <a:srgbClr val="FF0000"/>
              </a:solidFill>
            </a:endParaRPr>
          </a:p>
          <a:p>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i="1" dirty="0" smtClean="0"/>
              <a:t>Kopien</a:t>
            </a:r>
            <a:r>
              <a:rPr lang="de-DE" dirty="0" smtClean="0"/>
              <a:t>: AB </a:t>
            </a:r>
            <a:r>
              <a:rPr lang="de-DE" sz="1200" kern="1200" dirty="0" smtClean="0">
                <a:solidFill>
                  <a:schemeClr val="tx1"/>
                </a:solidFill>
                <a:latin typeface="+mn-lt"/>
                <a:ea typeface="+mn-ea"/>
                <a:cs typeface="+mn-cs"/>
              </a:rPr>
              <a:t>Fragen und Antworten im Fach Geschichte; Thema: Die "Großen des Reichs„</a:t>
            </a:r>
          </a:p>
          <a:p>
            <a:endParaRPr lang="de-DE" sz="1200" kern="1200" dirty="0" smtClean="0">
              <a:solidFill>
                <a:schemeClr val="tx1"/>
              </a:solidFill>
              <a:latin typeface="+mn-lt"/>
              <a:ea typeface="+mn-ea"/>
              <a:cs typeface="+mn-cs"/>
            </a:endParaRPr>
          </a:p>
          <a:p>
            <a:r>
              <a:rPr lang="de-DE" sz="1200" u="sng" kern="1200" dirty="0" smtClean="0">
                <a:solidFill>
                  <a:schemeClr val="tx1"/>
                </a:solidFill>
                <a:latin typeface="+mn-lt"/>
                <a:ea typeface="+mn-ea"/>
                <a:cs typeface="+mn-cs"/>
              </a:rPr>
              <a:t>Im Anschluss an den Einstieg und vor dem Austeilen des AB:</a:t>
            </a:r>
            <a:endParaRPr lang="de-DE" sz="1200" u="none" kern="1200" dirty="0" smtClean="0">
              <a:solidFill>
                <a:schemeClr val="tx1"/>
              </a:solidFill>
              <a:latin typeface="+mn-lt"/>
              <a:ea typeface="+mn-ea"/>
              <a:cs typeface="+mn-cs"/>
            </a:endParaRPr>
          </a:p>
          <a:p>
            <a:r>
              <a:rPr lang="de-DE" sz="1200" u="sng" kern="1200" dirty="0" smtClean="0">
                <a:solidFill>
                  <a:schemeClr val="tx1"/>
                </a:solidFill>
                <a:latin typeface="+mn-lt"/>
                <a:ea typeface="+mn-ea"/>
                <a:cs typeface="+mn-cs"/>
              </a:rPr>
              <a:t>Wiederholung der bekannten Fragetypen :</a:t>
            </a:r>
            <a:endParaRPr lang="de-DE" sz="1200" kern="1200" dirty="0" smtClean="0">
              <a:solidFill>
                <a:schemeClr val="tx1"/>
              </a:solidFill>
              <a:latin typeface="+mn-lt"/>
              <a:ea typeface="+mn-ea"/>
              <a:cs typeface="+mn-cs"/>
            </a:endParaRPr>
          </a:p>
          <a:p>
            <a:pPr lvl="0"/>
            <a:r>
              <a:rPr lang="de-DE" sz="1200" kern="1200" dirty="0" smtClean="0">
                <a:solidFill>
                  <a:schemeClr val="tx1"/>
                </a:solidFill>
                <a:latin typeface="+mn-lt"/>
                <a:ea typeface="+mn-ea"/>
                <a:cs typeface="+mn-cs"/>
              </a:rPr>
              <a:t>Welche Fragetypen kennen wir bereits?</a:t>
            </a:r>
          </a:p>
          <a:p>
            <a:pPr lvl="0"/>
            <a:endParaRPr lang="de-DE" sz="1200" kern="1200" dirty="0" smtClean="0">
              <a:solidFill>
                <a:schemeClr val="tx1"/>
              </a:solidFill>
              <a:latin typeface="+mn-lt"/>
              <a:ea typeface="+mn-ea"/>
              <a:cs typeface="+mn-cs"/>
            </a:endParaRPr>
          </a:p>
          <a:p>
            <a:r>
              <a:rPr lang="de-DE" sz="1200" u="sng" kern="1200" dirty="0" smtClean="0">
                <a:solidFill>
                  <a:schemeClr val="tx1"/>
                </a:solidFill>
                <a:latin typeface="+mn-lt"/>
                <a:ea typeface="+mn-ea"/>
                <a:cs typeface="+mn-cs"/>
              </a:rPr>
              <a:t>Erläuterung der neuen Bezeichnungen und der Spalte "Hypothesen aufstellen"</a:t>
            </a:r>
            <a:endParaRPr lang="de-DE" sz="1200" kern="1200" dirty="0" smtClean="0">
              <a:solidFill>
                <a:schemeClr val="tx1"/>
              </a:solidFill>
              <a:latin typeface="+mn-lt"/>
              <a:ea typeface="+mn-ea"/>
              <a:cs typeface="+mn-cs"/>
            </a:endParaRPr>
          </a:p>
          <a:p>
            <a:pPr lvl="0"/>
            <a:r>
              <a:rPr lang="de-DE" sz="1200" i="1" kern="1200" dirty="0" smtClean="0">
                <a:solidFill>
                  <a:schemeClr val="tx1"/>
                </a:solidFill>
                <a:latin typeface="+mn-lt"/>
                <a:ea typeface="+mn-ea"/>
                <a:cs typeface="+mn-cs"/>
              </a:rPr>
              <a:t>Folie Arbeitsblatt Spalte 1-3: </a:t>
            </a:r>
            <a:r>
              <a:rPr lang="de-DE" sz="1200" kern="1200" dirty="0" smtClean="0">
                <a:solidFill>
                  <a:schemeClr val="tx1"/>
                </a:solidFill>
                <a:latin typeface="+mn-lt"/>
                <a:ea typeface="+mn-ea"/>
                <a:cs typeface="+mn-cs"/>
              </a:rPr>
              <a:t>Ab heute führen wir Fachbegriffe für diese Fragen ein:</a:t>
            </a:r>
          </a:p>
          <a:p>
            <a:pPr lvl="1"/>
            <a:r>
              <a:rPr lang="de-DE" sz="1200" kern="1200" dirty="0" smtClean="0">
                <a:solidFill>
                  <a:schemeClr val="tx1"/>
                </a:solidFill>
                <a:latin typeface="+mn-lt"/>
                <a:ea typeface="+mn-ea"/>
                <a:cs typeface="+mn-cs"/>
              </a:rPr>
              <a:t>Fragen nach Informationen = Fragen nach Wissen zu einem Thema</a:t>
            </a:r>
            <a:endParaRPr lang="de-DE" sz="1400" kern="1200" dirty="0" smtClean="0">
              <a:solidFill>
                <a:schemeClr val="tx1"/>
              </a:solidFill>
              <a:latin typeface="+mn-lt"/>
              <a:ea typeface="+mn-ea"/>
              <a:cs typeface="+mn-cs"/>
            </a:endParaRPr>
          </a:p>
          <a:p>
            <a:pPr lvl="1"/>
            <a:r>
              <a:rPr lang="de-DE" sz="1200" kern="1200" dirty="0" smtClean="0">
                <a:solidFill>
                  <a:schemeClr val="tx1"/>
                </a:solidFill>
                <a:latin typeface="+mn-lt"/>
                <a:ea typeface="+mn-ea"/>
                <a:cs typeface="+mn-cs"/>
              </a:rPr>
              <a:t>reflektieren = nachdenken; die Antwort auf unsere Frage steht nicht direkt in den Quellen; wir müssen auf der Basis unseres Wissens selbst über Zusammenhänge, Ursachen oder Folgen nachdenken.</a:t>
            </a:r>
            <a:endParaRPr lang="de-DE" sz="1400" kern="1200" dirty="0" smtClean="0">
              <a:solidFill>
                <a:schemeClr val="tx1"/>
              </a:solidFill>
              <a:latin typeface="+mn-lt"/>
              <a:ea typeface="+mn-ea"/>
              <a:cs typeface="+mn-cs"/>
            </a:endParaRPr>
          </a:p>
          <a:p>
            <a:pPr lvl="1"/>
            <a:r>
              <a:rPr lang="de-DE" sz="1200" kern="1200" dirty="0" smtClean="0">
                <a:solidFill>
                  <a:schemeClr val="tx1"/>
                </a:solidFill>
                <a:latin typeface="+mn-lt"/>
                <a:ea typeface="+mn-ea"/>
                <a:cs typeface="+mn-cs"/>
              </a:rPr>
              <a:t>nachdenken über heute = Orientierung heißt zu wissen, von wo ich komme, wo ich bin und wohin ich gehe; deshalb nennen wir es auch Orientierung, wenn wir danach fragen, ob unsere Gegenwart durch unsere Geschichte so geworden ist, wie sie ist, welche Gemeinsamkeiten und Unterschiede es zwischen früher und heute gibt oder ob wir aus der Geschichte etwas für die Zukunft lernen können.</a:t>
            </a:r>
            <a:endParaRPr lang="de-DE" sz="1400" kern="1200" dirty="0" smtClean="0">
              <a:solidFill>
                <a:schemeClr val="tx1"/>
              </a:solidFill>
              <a:latin typeface="+mn-lt"/>
              <a:ea typeface="+mn-ea"/>
              <a:cs typeface="+mn-cs"/>
            </a:endParaRPr>
          </a:p>
          <a:p>
            <a:pPr lvl="0"/>
            <a:r>
              <a:rPr lang="de-DE" sz="1200" i="1" kern="1200" dirty="0" smtClean="0">
                <a:solidFill>
                  <a:schemeClr val="tx1"/>
                </a:solidFill>
                <a:latin typeface="+mn-lt"/>
                <a:ea typeface="+mn-ea"/>
                <a:cs typeface="+mn-cs"/>
              </a:rPr>
              <a:t>Folie Arbeitsblatt Spalte Hypothesen: </a:t>
            </a:r>
            <a:r>
              <a:rPr lang="de-DE" sz="1200" kern="1200" dirty="0" smtClean="0">
                <a:solidFill>
                  <a:schemeClr val="tx1"/>
                </a:solidFill>
                <a:latin typeface="+mn-lt"/>
                <a:ea typeface="+mn-ea"/>
                <a:cs typeface="+mn-cs"/>
              </a:rPr>
              <a:t>Zusätzlich zu den drei Fragetypen führen wir heute einen weiteren Arbeitsschritt auf dem Weg von der Frage zur Antwort ein:</a:t>
            </a:r>
          </a:p>
          <a:p>
            <a:pPr lvl="1"/>
            <a:r>
              <a:rPr lang="de-DE" sz="1200" kern="1200" dirty="0" smtClean="0">
                <a:solidFill>
                  <a:schemeClr val="tx1"/>
                </a:solidFill>
                <a:latin typeface="+mn-lt"/>
                <a:ea typeface="+mn-ea"/>
                <a:cs typeface="+mn-cs"/>
              </a:rPr>
              <a:t>Fragen lassen sich leichter beantworten, wenn man schon vorher überlegt, wie eine Antwort aussehen könnte; das nennen wir Hypothese. Diese Hypothesen kann man dann überprüfen: stimmen sie oder stimmen sie nicht? </a:t>
            </a:r>
            <a:endParaRPr lang="de-DE" sz="1400" kern="1200" dirty="0" smtClean="0">
              <a:solidFill>
                <a:schemeClr val="tx1"/>
              </a:solidFill>
              <a:latin typeface="+mn-lt"/>
              <a:ea typeface="+mn-ea"/>
              <a:cs typeface="+mn-cs"/>
            </a:endParaRPr>
          </a:p>
          <a:p>
            <a:pPr lvl="1"/>
            <a:r>
              <a:rPr lang="de-DE" sz="1200" kern="1200" dirty="0" smtClean="0">
                <a:solidFill>
                  <a:schemeClr val="tx1"/>
                </a:solidFill>
                <a:latin typeface="+mn-lt"/>
                <a:ea typeface="+mn-ea"/>
                <a:cs typeface="+mn-cs"/>
              </a:rPr>
              <a:t>Hypothesen kann man aufstellen, indem man überlegt, ob es ähnliche Situationen in der Geschichte schon einmal gab und wie sie dort gelöst wurden </a:t>
            </a:r>
            <a:r>
              <a:rPr lang="de-DE" sz="1200" i="1" kern="1200" dirty="0" smtClean="0">
                <a:solidFill>
                  <a:schemeClr val="tx1"/>
                </a:solidFill>
                <a:latin typeface="+mn-lt"/>
                <a:ea typeface="+mn-ea"/>
                <a:cs typeface="+mn-cs"/>
              </a:rPr>
              <a:t>(a)</a:t>
            </a:r>
            <a:r>
              <a:rPr lang="de-DE" sz="1200" kern="1200" dirty="0" smtClean="0">
                <a:solidFill>
                  <a:schemeClr val="tx1"/>
                </a:solidFill>
                <a:latin typeface="+mn-lt"/>
                <a:ea typeface="+mn-ea"/>
                <a:cs typeface="+mn-cs"/>
              </a:rPr>
              <a:t>, oder indem man überlegt, wie man sich eine Antwort auf die Frage heute vorstellen könnte </a:t>
            </a:r>
            <a:r>
              <a:rPr lang="de-DE" sz="1200" i="1" kern="1200" dirty="0" smtClean="0">
                <a:solidFill>
                  <a:schemeClr val="tx1"/>
                </a:solidFill>
                <a:latin typeface="+mn-lt"/>
                <a:ea typeface="+mn-ea"/>
                <a:cs typeface="+mn-cs"/>
              </a:rPr>
              <a:t>(b)</a:t>
            </a:r>
            <a:r>
              <a:rPr lang="de-DE" sz="1200" kern="1200" dirty="0" smtClean="0">
                <a:solidFill>
                  <a:schemeClr val="tx1"/>
                </a:solidFill>
                <a:latin typeface="+mn-lt"/>
                <a:ea typeface="+mn-ea"/>
                <a:cs typeface="+mn-cs"/>
              </a:rPr>
              <a:t>. </a:t>
            </a:r>
            <a:endParaRPr lang="de-DE" sz="1400" kern="1200" dirty="0" smtClean="0">
              <a:solidFill>
                <a:schemeClr val="tx1"/>
              </a:solidFill>
              <a:latin typeface="+mn-lt"/>
              <a:ea typeface="+mn-ea"/>
              <a:cs typeface="+mn-cs"/>
            </a:endParaRPr>
          </a:p>
          <a:p>
            <a:pPr lvl="1"/>
            <a:r>
              <a:rPr lang="de-DE" sz="1200" kern="1200" dirty="0" smtClean="0">
                <a:solidFill>
                  <a:schemeClr val="tx1"/>
                </a:solidFill>
                <a:latin typeface="+mn-lt"/>
                <a:ea typeface="+mn-ea"/>
                <a:cs typeface="+mn-cs"/>
              </a:rPr>
              <a:t>Beispiel: "Mochten sie den König?" Welche Antwort wäre aufgrund eures Geschichtswissens vorstellbar, welche aufgrund eures allgemeinen Wissens?</a:t>
            </a:r>
          </a:p>
          <a:p>
            <a:pPr lvl="1"/>
            <a:endParaRPr lang="de-DE" sz="1400" kern="1200" dirty="0" smtClean="0">
              <a:solidFill>
                <a:schemeClr val="tx1"/>
              </a:solidFill>
              <a:latin typeface="+mn-lt"/>
              <a:ea typeface="+mn-ea"/>
              <a:cs typeface="+mn-cs"/>
            </a:endParaRPr>
          </a:p>
          <a:p>
            <a:r>
              <a:rPr lang="de-DE" sz="1200" u="sng" kern="1200" dirty="0" smtClean="0">
                <a:solidFill>
                  <a:schemeClr val="tx1"/>
                </a:solidFill>
                <a:latin typeface="+mn-lt"/>
                <a:ea typeface="+mn-ea"/>
                <a:cs typeface="+mn-cs"/>
              </a:rPr>
              <a:t>Partnerarbeit: </a:t>
            </a:r>
            <a:endParaRPr lang="de-DE" sz="1200" kern="1200" dirty="0" smtClean="0">
              <a:solidFill>
                <a:schemeClr val="tx1"/>
              </a:solidFill>
              <a:latin typeface="+mn-lt"/>
              <a:ea typeface="+mn-ea"/>
              <a:cs typeface="+mn-cs"/>
            </a:endParaRPr>
          </a:p>
          <a:p>
            <a:pPr marL="228600" lvl="0" indent="-228600">
              <a:buFont typeface="+mj-lt"/>
              <a:buAutoNum type="arabicPeriod"/>
            </a:pPr>
            <a:r>
              <a:rPr lang="de-DE" sz="1200" kern="1200" dirty="0" smtClean="0">
                <a:solidFill>
                  <a:schemeClr val="tx1"/>
                </a:solidFill>
                <a:latin typeface="+mn-lt"/>
                <a:ea typeface="+mn-ea"/>
                <a:cs typeface="+mn-cs"/>
              </a:rPr>
              <a:t>Überlegt, welche Fragen ihr zu den "Großen des Reichs" habt und ordnet die Fragen dem richtigen </a:t>
            </a:r>
            <a:r>
              <a:rPr lang="de-DE" sz="1200" kern="1200" dirty="0" err="1" smtClean="0">
                <a:solidFill>
                  <a:schemeClr val="tx1"/>
                </a:solidFill>
                <a:latin typeface="+mn-lt"/>
                <a:ea typeface="+mn-ea"/>
                <a:cs typeface="+mn-cs"/>
              </a:rPr>
              <a:t>Fragetyp</a:t>
            </a:r>
            <a:r>
              <a:rPr lang="de-DE" sz="1200"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sym typeface="Wingdings"/>
              </a:rPr>
              <a:t></a:t>
            </a:r>
            <a:r>
              <a:rPr lang="de-DE" sz="1200" kern="1200" dirty="0" smtClean="0">
                <a:solidFill>
                  <a:schemeClr val="tx1"/>
                </a:solidFill>
                <a:latin typeface="+mn-lt"/>
                <a:ea typeface="+mn-ea"/>
                <a:cs typeface="+mn-cs"/>
              </a:rPr>
              <a:t> - </a:t>
            </a:r>
            <a:r>
              <a:rPr lang="de-DE" sz="1200" kern="1200" dirty="0" smtClean="0">
                <a:solidFill>
                  <a:schemeClr val="tx1"/>
                </a:solidFill>
                <a:latin typeface="+mn-lt"/>
                <a:ea typeface="+mn-ea"/>
                <a:cs typeface="+mn-cs"/>
                <a:sym typeface="Wingdings"/>
              </a:rPr>
              <a:t></a:t>
            </a:r>
            <a:r>
              <a:rPr lang="de-DE" sz="1200" kern="1200" dirty="0" smtClean="0">
                <a:solidFill>
                  <a:schemeClr val="tx1"/>
                </a:solidFill>
                <a:latin typeface="+mn-lt"/>
                <a:ea typeface="+mn-ea"/>
                <a:cs typeface="+mn-cs"/>
              </a:rPr>
              <a:t> zu.</a:t>
            </a:r>
          </a:p>
          <a:p>
            <a:pPr marL="228600" lvl="0" indent="-228600">
              <a:buFont typeface="+mj-lt"/>
              <a:buAutoNum type="arabicPeriod"/>
            </a:pPr>
            <a:r>
              <a:rPr lang="de-DE" sz="1200" kern="1200" dirty="0" smtClean="0">
                <a:solidFill>
                  <a:schemeClr val="tx1"/>
                </a:solidFill>
                <a:latin typeface="+mn-lt"/>
                <a:ea typeface="+mn-ea"/>
                <a:cs typeface="+mn-cs"/>
              </a:rPr>
              <a:t>Wählt eine eurer Fragen aus und stellt dazu Hypothesen auf.</a:t>
            </a:r>
          </a:p>
          <a:p>
            <a:endParaRPr lang="de-DE" sz="1200" u="sng" kern="1200" dirty="0" smtClean="0">
              <a:solidFill>
                <a:schemeClr val="tx1"/>
              </a:solidFill>
              <a:latin typeface="+mn-lt"/>
              <a:ea typeface="+mn-ea"/>
              <a:cs typeface="+mn-cs"/>
            </a:endParaRPr>
          </a:p>
          <a:p>
            <a:r>
              <a:rPr lang="de-DE" sz="1200" u="sng" kern="1200" dirty="0" smtClean="0">
                <a:solidFill>
                  <a:schemeClr val="tx1"/>
                </a:solidFill>
                <a:latin typeface="+mn-lt"/>
                <a:ea typeface="+mn-ea"/>
                <a:cs typeface="+mn-cs"/>
              </a:rPr>
              <a:t>Ergebnis: </a:t>
            </a:r>
            <a:endParaRPr lang="de-DE" sz="1200" kern="1200" dirty="0" smtClean="0">
              <a:solidFill>
                <a:schemeClr val="tx1"/>
              </a:solidFill>
              <a:latin typeface="+mn-lt"/>
              <a:ea typeface="+mn-ea"/>
              <a:cs typeface="+mn-cs"/>
            </a:endParaRPr>
          </a:p>
          <a:p>
            <a:pPr lvl="0"/>
            <a:r>
              <a:rPr lang="de-DE" sz="1200" kern="1200" dirty="0" smtClean="0">
                <a:solidFill>
                  <a:schemeClr val="tx1"/>
                </a:solidFill>
                <a:latin typeface="+mn-lt"/>
                <a:ea typeface="+mn-ea"/>
                <a:cs typeface="+mn-cs"/>
              </a:rPr>
              <a:t>Einzelne Gruppen stellen ihre Fragen vor. Die anderen überlegen, ob die Frage zum ausgewählten </a:t>
            </a:r>
            <a:r>
              <a:rPr lang="de-DE" sz="1200" kern="1200" dirty="0" err="1" smtClean="0">
                <a:solidFill>
                  <a:schemeClr val="tx1"/>
                </a:solidFill>
                <a:latin typeface="+mn-lt"/>
                <a:ea typeface="+mn-ea"/>
                <a:cs typeface="+mn-cs"/>
              </a:rPr>
              <a:t>Fragetyp</a:t>
            </a:r>
            <a:r>
              <a:rPr lang="de-DE" sz="1200" kern="1200" dirty="0" smtClean="0">
                <a:solidFill>
                  <a:schemeClr val="tx1"/>
                </a:solidFill>
                <a:latin typeface="+mn-lt"/>
                <a:ea typeface="+mn-ea"/>
                <a:cs typeface="+mn-cs"/>
              </a:rPr>
              <a:t> passt. Ergänzt auf eurem eigenen Blatt vorgestellte Fragen, die ihr gut findet.</a:t>
            </a:r>
          </a:p>
          <a:p>
            <a:r>
              <a:rPr lang="de-DE" sz="1200" kern="1200" dirty="0" smtClean="0">
                <a:solidFill>
                  <a:schemeClr val="tx1"/>
                </a:solidFill>
                <a:latin typeface="+mn-lt"/>
                <a:ea typeface="+mn-ea"/>
                <a:cs typeface="+mn-cs"/>
              </a:rPr>
              <a:t>Jetzt stellen einzelne Gruppen ihre Hypothesen vor und alle überlegen, ob sie die Hypothesen der Gruppe sinnvoll finden. </a:t>
            </a:r>
          </a:p>
          <a:p>
            <a:endParaRPr lang="de-DE" sz="1200" u="sng" kern="1200" dirty="0" smtClean="0">
              <a:solidFill>
                <a:schemeClr val="tx1"/>
              </a:solidFill>
              <a:latin typeface="+mn-lt"/>
              <a:ea typeface="+mn-ea"/>
              <a:cs typeface="+mn-cs"/>
            </a:endParaRPr>
          </a:p>
          <a:p>
            <a:r>
              <a:rPr lang="de-DE" sz="1200" u="sng" kern="1200" dirty="0" err="1" smtClean="0">
                <a:solidFill>
                  <a:schemeClr val="tx1"/>
                </a:solidFill>
                <a:latin typeface="+mn-lt"/>
                <a:ea typeface="+mn-ea"/>
                <a:cs typeface="+mn-cs"/>
              </a:rPr>
              <a:t>Schülerergebnisse_</a:t>
            </a:r>
            <a:r>
              <a:rPr lang="de-DE" sz="1200" i="1" u="sng" kern="1200" dirty="0" err="1" smtClean="0">
                <a:solidFill>
                  <a:schemeClr val="tx1"/>
                </a:solidFill>
                <a:latin typeface="+mn-lt"/>
                <a:ea typeface="+mn-ea"/>
                <a:cs typeface="+mn-cs"/>
              </a:rPr>
              <a:t>Folie</a:t>
            </a:r>
            <a:endParaRPr lang="de-DE" sz="1200" i="1" u="sng" kern="1200" dirty="0" smtClean="0">
              <a:solidFill>
                <a:schemeClr val="tx1"/>
              </a:solidFill>
              <a:latin typeface="+mn-lt"/>
              <a:ea typeface="+mn-ea"/>
              <a:cs typeface="+mn-cs"/>
            </a:endParaRPr>
          </a:p>
          <a:p>
            <a:pPr>
              <a:buFont typeface="Arial" pitchFamily="34" charset="0"/>
              <a:buChar char="•"/>
            </a:pPr>
            <a:r>
              <a:rPr lang="de-DE" sz="1200" u="none" kern="1200" dirty="0" smtClean="0">
                <a:solidFill>
                  <a:schemeClr val="tx1"/>
                </a:solidFill>
                <a:latin typeface="+mn-lt"/>
                <a:ea typeface="+mn-ea"/>
                <a:cs typeface="+mn-cs"/>
              </a:rPr>
              <a:t>Verhältnis,</a:t>
            </a:r>
            <a:r>
              <a:rPr lang="de-DE" sz="1200" u="none" kern="1200" baseline="0" dirty="0" smtClean="0">
                <a:solidFill>
                  <a:schemeClr val="tx1"/>
                </a:solidFill>
                <a:latin typeface="+mn-lt"/>
                <a:ea typeface="+mn-ea"/>
                <a:cs typeface="+mn-cs"/>
              </a:rPr>
              <a:t> Ansehen, Einfluss werden als Reflexionsfragen eingeordnet</a:t>
            </a:r>
          </a:p>
          <a:p>
            <a:pPr>
              <a:buFont typeface="Arial" pitchFamily="34" charset="0"/>
              <a:buChar char="•"/>
            </a:pPr>
            <a:r>
              <a:rPr lang="de-DE" sz="1200" u="none" kern="1200" baseline="0" dirty="0" smtClean="0">
                <a:solidFill>
                  <a:schemeClr val="tx1"/>
                </a:solidFill>
                <a:latin typeface="+mn-lt"/>
                <a:ea typeface="+mn-ea"/>
                <a:cs typeface="+mn-cs"/>
              </a:rPr>
              <a:t>Hypothesen aufgrund von Vorwissen (Äbte, das Wort Vertraute ist bisher nicht gefallen) und aufgrund des Materials („Auf Bildern…“)</a:t>
            </a:r>
          </a:p>
          <a:p>
            <a:pPr>
              <a:buFont typeface="Arial" pitchFamily="34" charset="0"/>
              <a:buChar char="•"/>
            </a:pPr>
            <a:r>
              <a:rPr lang="de-DE" sz="1200" u="none" kern="1200" baseline="0" dirty="0" smtClean="0">
                <a:solidFill>
                  <a:schemeClr val="tx1"/>
                </a:solidFill>
                <a:latin typeface="+mn-lt"/>
                <a:ea typeface="+mn-ea"/>
                <a:cs typeface="+mn-cs"/>
              </a:rPr>
              <a:t>Das Wort adlig wird immer benutzt, obwohl es bisher nicht geklärt ist</a:t>
            </a:r>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u="sng" kern="1200" dirty="0" err="1" smtClean="0">
                <a:solidFill>
                  <a:schemeClr val="tx1"/>
                </a:solidFill>
                <a:latin typeface="+mn-lt"/>
                <a:ea typeface="+mn-ea"/>
                <a:cs typeface="+mn-cs"/>
              </a:rPr>
              <a:t>Schülerergebnisse_Folie</a:t>
            </a:r>
            <a:endParaRPr lang="de-DE" sz="1200" u="sng" kern="1200" dirty="0" smtClean="0">
              <a:solidFill>
                <a:schemeClr val="tx1"/>
              </a:solidFill>
              <a:latin typeface="+mn-lt"/>
              <a:ea typeface="+mn-ea"/>
              <a:cs typeface="+mn-cs"/>
            </a:endParaRPr>
          </a:p>
          <a:p>
            <a:pPr>
              <a:buFont typeface="Arial" pitchFamily="34" charset="0"/>
              <a:buChar char="•"/>
            </a:pPr>
            <a:r>
              <a:rPr lang="de-DE" sz="1200" u="none" kern="1200" dirty="0" smtClean="0">
                <a:solidFill>
                  <a:schemeClr val="tx1"/>
                </a:solidFill>
                <a:latin typeface="+mn-lt"/>
                <a:ea typeface="+mn-ea"/>
                <a:cs typeface="+mn-cs"/>
              </a:rPr>
              <a:t>Klare</a:t>
            </a:r>
            <a:r>
              <a:rPr lang="de-DE" sz="1200" u="none" kern="1200" baseline="0" dirty="0" smtClean="0">
                <a:solidFill>
                  <a:schemeClr val="tx1"/>
                </a:solidFill>
                <a:latin typeface="+mn-lt"/>
                <a:ea typeface="+mn-ea"/>
                <a:cs typeface="+mn-cs"/>
              </a:rPr>
              <a:t> Informationsfragen</a:t>
            </a:r>
          </a:p>
          <a:p>
            <a:pPr>
              <a:buFont typeface="Arial" pitchFamily="34" charset="0"/>
              <a:buChar char="•"/>
            </a:pPr>
            <a:r>
              <a:rPr lang="de-DE" sz="1200" u="none" kern="1200" baseline="0" dirty="0" smtClean="0">
                <a:solidFill>
                  <a:schemeClr val="tx1"/>
                </a:solidFill>
                <a:latin typeface="+mn-lt"/>
                <a:ea typeface="+mn-ea"/>
                <a:cs typeface="+mn-cs"/>
              </a:rPr>
              <a:t>Einfluss, Beurteilungen als Reflexionsfragen</a:t>
            </a:r>
          </a:p>
          <a:p>
            <a:pPr>
              <a:buFont typeface="Arial" pitchFamily="34" charset="0"/>
              <a:buChar char="•"/>
            </a:pPr>
            <a:r>
              <a:rPr lang="de-DE" sz="1200" u="none" kern="1200" baseline="0" dirty="0" smtClean="0">
                <a:solidFill>
                  <a:schemeClr val="tx1"/>
                </a:solidFill>
                <a:latin typeface="+mn-lt"/>
                <a:ea typeface="+mn-ea"/>
                <a:cs typeface="+mn-cs"/>
              </a:rPr>
              <a:t>auch eine pro-contra-Hypothese</a:t>
            </a:r>
            <a:endParaRPr lang="de-DE" sz="1200" u="none" kern="1200" dirty="0" smtClean="0">
              <a:solidFill>
                <a:schemeClr val="tx1"/>
              </a:solidFill>
              <a:latin typeface="+mn-lt"/>
              <a:ea typeface="+mn-ea"/>
              <a:cs typeface="+mn-cs"/>
            </a:endParaRPr>
          </a:p>
          <a:p>
            <a:pPr>
              <a:buFont typeface="Arial" pitchFamily="34" charset="0"/>
              <a:buChar char="•"/>
            </a:pPr>
            <a:r>
              <a:rPr lang="de-DE" sz="1200" u="none" kern="1200" dirty="0" smtClean="0">
                <a:solidFill>
                  <a:schemeClr val="tx1"/>
                </a:solidFill>
                <a:latin typeface="+mn-lt"/>
                <a:ea typeface="+mn-ea"/>
                <a:cs typeface="+mn-cs"/>
              </a:rPr>
              <a:t>Und wieder taucht die Frage nach dem Adel</a:t>
            </a:r>
            <a:r>
              <a:rPr lang="de-DE" sz="1200" u="none" kern="1200" baseline="0" dirty="0" smtClean="0">
                <a:solidFill>
                  <a:schemeClr val="tx1"/>
                </a:solidFill>
                <a:latin typeface="+mn-lt"/>
                <a:ea typeface="+mn-ea"/>
                <a:cs typeface="+mn-cs"/>
              </a:rPr>
              <a:t> auf.</a:t>
            </a:r>
          </a:p>
          <a:p>
            <a:pPr>
              <a:buFont typeface="Arial" pitchFamily="34" charset="0"/>
              <a:buNone/>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702C5DCB-8CB4-40AB-AAA1-776E621D43C7}"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spcAft>
                <a:spcPts val="600"/>
              </a:spcAft>
              <a:buFont typeface="Arial" pitchFamily="34" charset="0"/>
              <a:buChar char="•"/>
            </a:pPr>
            <a:r>
              <a:rPr lang="de-DE" sz="1200" kern="1200" dirty="0" smtClean="0">
                <a:solidFill>
                  <a:schemeClr val="tx1"/>
                </a:solidFill>
                <a:latin typeface="+mn-lt"/>
                <a:ea typeface="+mn-ea"/>
                <a:cs typeface="+mn-cs"/>
              </a:rPr>
              <a:t>Jetzt haben wir viele Fragen, wie finden wir Antworten?</a:t>
            </a:r>
          </a:p>
          <a:p>
            <a:pPr lvl="0">
              <a:spcAft>
                <a:spcPts val="600"/>
              </a:spcAft>
              <a:buFont typeface="Arial" pitchFamily="34" charset="0"/>
              <a:buChar char="•"/>
            </a:pPr>
            <a:endParaRPr lang="de-DE" sz="1200" kern="1200" dirty="0" smtClean="0">
              <a:solidFill>
                <a:schemeClr val="tx1"/>
              </a:solidFill>
              <a:latin typeface="+mn-lt"/>
              <a:ea typeface="+mn-ea"/>
              <a:cs typeface="+mn-cs"/>
            </a:endParaRPr>
          </a:p>
          <a:p>
            <a:pPr lvl="0">
              <a:spcAft>
                <a:spcPts val="600"/>
              </a:spcAft>
              <a:buFont typeface="Arial" pitchFamily="34" charset="0"/>
              <a:buChar char="•"/>
            </a:pPr>
            <a:r>
              <a:rPr lang="de-DE" sz="1200" kern="1200" dirty="0" smtClean="0">
                <a:solidFill>
                  <a:schemeClr val="tx1"/>
                </a:solidFill>
                <a:latin typeface="+mn-lt"/>
                <a:ea typeface="+mn-ea"/>
                <a:cs typeface="+mn-cs"/>
              </a:rPr>
              <a:t>Wenn wir kein Material finden, über dem die Überschrift steht: "Die Großen des Reichs – Antwort auf alle Fragen", nach welchen Themen könnten wir dann suchen?</a:t>
            </a:r>
          </a:p>
          <a:p>
            <a:pPr lvl="0">
              <a:spcAft>
                <a:spcPts val="600"/>
              </a:spcAft>
              <a:buFont typeface="Arial" pitchFamily="34" charset="0"/>
              <a:buChar char="•"/>
            </a:pPr>
            <a:endParaRPr lang="de-DE" sz="1200" kern="1200" dirty="0" smtClean="0">
              <a:solidFill>
                <a:schemeClr val="tx1"/>
              </a:solidFill>
              <a:latin typeface="+mn-lt"/>
              <a:ea typeface="+mn-ea"/>
              <a:cs typeface="+mn-cs"/>
            </a:endParaRPr>
          </a:p>
          <a:p>
            <a:pPr lvl="0">
              <a:spcAft>
                <a:spcPts val="600"/>
              </a:spcAft>
              <a:buFont typeface="Arial" pitchFamily="34" charset="0"/>
              <a:buChar char="•"/>
            </a:pPr>
            <a:r>
              <a:rPr lang="de-DE" sz="1200" b="1" i="1" kern="1200" dirty="0" smtClean="0">
                <a:solidFill>
                  <a:schemeClr val="tx1"/>
                </a:solidFill>
                <a:latin typeface="+mn-lt"/>
                <a:ea typeface="+mn-ea"/>
                <a:cs typeface="+mn-cs"/>
              </a:rPr>
              <a:t>Folie AB </a:t>
            </a:r>
            <a:r>
              <a:rPr lang="de-DE" sz="1200" i="1" kern="1200" dirty="0" smtClean="0">
                <a:solidFill>
                  <a:schemeClr val="tx1"/>
                </a:solidFill>
                <a:latin typeface="+mn-lt"/>
                <a:ea typeface="+mn-ea"/>
                <a:cs typeface="+mn-cs"/>
              </a:rPr>
              <a:t>Spalte Material- und Methodenfragen: </a:t>
            </a:r>
            <a:br>
              <a:rPr lang="de-DE" sz="1200" i="1" kern="1200" dirty="0" smtClean="0">
                <a:solidFill>
                  <a:schemeClr val="tx1"/>
                </a:solidFill>
                <a:latin typeface="+mn-lt"/>
                <a:ea typeface="+mn-ea"/>
                <a:cs typeface="+mn-cs"/>
              </a:rPr>
            </a:br>
            <a:r>
              <a:rPr lang="de-DE" sz="1200"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Wir müssen also auch Fragen stellen, um das richtige Material zu finden und es richtig zu bearbeiten:</a:t>
            </a:r>
          </a:p>
          <a:p>
            <a:pPr lvl="0">
              <a:spcAft>
                <a:spcPts val="600"/>
              </a:spcAft>
              <a:buFont typeface="Arial" pitchFamily="34" charset="0"/>
              <a:buChar char="•"/>
            </a:pPr>
            <a:endParaRPr lang="de-DE" sz="1200" kern="1200" dirty="0" smtClean="0">
              <a:solidFill>
                <a:schemeClr val="tx1"/>
              </a:solidFill>
              <a:latin typeface="+mn-lt"/>
              <a:ea typeface="+mn-ea"/>
              <a:cs typeface="+mn-cs"/>
            </a:endParaRPr>
          </a:p>
          <a:p>
            <a:pPr>
              <a:spcAft>
                <a:spcPts val="600"/>
              </a:spcAft>
              <a:buFont typeface="Arial" pitchFamily="34" charset="0"/>
              <a:buChar char="•"/>
            </a:pPr>
            <a:r>
              <a:rPr lang="de-DE" sz="1200" i="1" kern="1200" dirty="0" smtClean="0">
                <a:solidFill>
                  <a:schemeClr val="tx1"/>
                </a:solidFill>
                <a:latin typeface="+mn-lt"/>
                <a:ea typeface="+mn-ea"/>
                <a:cs typeface="+mn-cs"/>
              </a:rPr>
              <a:t>(Im folgenden werden die Teilfragen erläutert, gemeinsam beantwortet und die Antwort in die Folie eingetragen.)</a:t>
            </a:r>
            <a:endParaRPr lang="de-DE" sz="1200" kern="1200" dirty="0" smtClean="0">
              <a:solidFill>
                <a:schemeClr val="tx1"/>
              </a:solidFill>
              <a:latin typeface="+mn-lt"/>
              <a:ea typeface="+mn-ea"/>
              <a:cs typeface="+mn-cs"/>
            </a:endParaRPr>
          </a:p>
          <a:p>
            <a:pPr lvl="1">
              <a:spcAft>
                <a:spcPts val="600"/>
              </a:spcAft>
              <a:buFont typeface="Arial" pitchFamily="34" charset="0"/>
              <a:buChar char="•"/>
            </a:pPr>
            <a:r>
              <a:rPr lang="de-DE" sz="1200" kern="1200" dirty="0" smtClean="0">
                <a:solidFill>
                  <a:schemeClr val="tx1"/>
                </a:solidFill>
                <a:latin typeface="+mn-lt"/>
                <a:ea typeface="+mn-ea"/>
                <a:cs typeface="+mn-cs"/>
              </a:rPr>
              <a:t>Um das richtige Material zu finden, können wir uns fragen, zu welchem historischen Themengebiet unsere Frage passt (a).</a:t>
            </a:r>
          </a:p>
          <a:p>
            <a:pPr lvl="1">
              <a:spcAft>
                <a:spcPts val="600"/>
              </a:spcAft>
              <a:buFont typeface="Arial" pitchFamily="34" charset="0"/>
              <a:buChar char="•"/>
            </a:pPr>
            <a:r>
              <a:rPr lang="de-DE" sz="1200" i="0" u="sng" kern="1200" dirty="0" smtClean="0">
                <a:solidFill>
                  <a:schemeClr val="tx1"/>
                </a:solidFill>
                <a:latin typeface="+mn-lt"/>
                <a:ea typeface="+mn-ea"/>
                <a:cs typeface="+mn-cs"/>
                <a:sym typeface="Wingdings" pitchFamily="2" charset="2"/>
              </a:rPr>
              <a:t> </a:t>
            </a:r>
            <a:r>
              <a:rPr lang="de-DE" sz="1200" i="0" u="sng" kern="1200" dirty="0" smtClean="0">
                <a:solidFill>
                  <a:schemeClr val="tx1"/>
                </a:solidFill>
                <a:latin typeface="+mn-lt"/>
                <a:ea typeface="+mn-ea"/>
                <a:cs typeface="+mn-cs"/>
              </a:rPr>
              <a:t>implizite Wiederholung der Begriffe, </a:t>
            </a:r>
            <a:r>
              <a:rPr lang="de-DE" sz="1200" i="0" u="none" kern="1200" dirty="0" smtClean="0">
                <a:solidFill>
                  <a:schemeClr val="tx1"/>
                </a:solidFill>
                <a:latin typeface="+mn-lt"/>
                <a:ea typeface="+mn-ea"/>
                <a:cs typeface="+mn-cs"/>
              </a:rPr>
              <a:t>da </a:t>
            </a:r>
            <a:r>
              <a:rPr lang="de-DE" sz="1200" i="0" u="none" kern="1200" dirty="0" err="1" smtClean="0">
                <a:solidFill>
                  <a:schemeClr val="tx1"/>
                </a:solidFill>
                <a:latin typeface="+mn-lt"/>
                <a:ea typeface="+mn-ea"/>
                <a:cs typeface="+mn-cs"/>
              </a:rPr>
              <a:t>SuS</a:t>
            </a:r>
            <a:r>
              <a:rPr lang="de-DE" sz="1200" i="0" u="none" kern="1200" dirty="0" smtClean="0">
                <a:solidFill>
                  <a:schemeClr val="tx1"/>
                </a:solidFill>
                <a:latin typeface="+mn-lt"/>
                <a:ea typeface="+mn-ea"/>
                <a:cs typeface="+mn-cs"/>
              </a:rPr>
              <a:t> die Zuordnung</a:t>
            </a:r>
            <a:r>
              <a:rPr lang="de-DE" sz="1200" i="0" u="none" kern="1200" baseline="0" dirty="0" smtClean="0">
                <a:solidFill>
                  <a:schemeClr val="tx1"/>
                </a:solidFill>
                <a:latin typeface="+mn-lt"/>
                <a:ea typeface="+mn-ea"/>
                <a:cs typeface="+mn-cs"/>
              </a:rPr>
              <a:t> der Oberbegriffe erläutern müssen / Merkmale der Begriffe wiederholen müssen </a:t>
            </a:r>
          </a:p>
          <a:p>
            <a:pPr lvl="1">
              <a:spcAft>
                <a:spcPts val="600"/>
              </a:spcAft>
              <a:buFont typeface="Arial" pitchFamily="34" charset="0"/>
              <a:buChar char="•"/>
            </a:pPr>
            <a:r>
              <a:rPr lang="de-DE" sz="1200" i="0" u="none" kern="1200" baseline="0" dirty="0" smtClean="0">
                <a:solidFill>
                  <a:schemeClr val="tx1"/>
                </a:solidFill>
                <a:latin typeface="+mn-lt"/>
                <a:ea typeface="+mn-ea"/>
                <a:cs typeface="+mn-cs"/>
              </a:rPr>
              <a:t>Alle Fragen zu den Großen bewegen sich in den Themenbereichen Herrschaft und Gesellschaft (Bildungsplan)</a:t>
            </a:r>
            <a:br>
              <a:rPr lang="de-DE" sz="1200" i="0" u="none" kern="1200" baseline="0" dirty="0" smtClean="0">
                <a:solidFill>
                  <a:schemeClr val="tx1"/>
                </a:solidFill>
                <a:latin typeface="+mn-lt"/>
                <a:ea typeface="+mn-ea"/>
                <a:cs typeface="+mn-cs"/>
              </a:rPr>
            </a:br>
            <a:endParaRPr lang="de-DE" sz="1400" i="0" u="sng" kern="1200" dirty="0" smtClean="0">
              <a:solidFill>
                <a:schemeClr val="tx1"/>
              </a:solidFill>
              <a:latin typeface="+mn-lt"/>
              <a:ea typeface="+mn-ea"/>
              <a:cs typeface="+mn-cs"/>
            </a:endParaRPr>
          </a:p>
          <a:p>
            <a:pPr lvl="1">
              <a:spcAft>
                <a:spcPts val="600"/>
              </a:spcAft>
              <a:buFont typeface="Arial" pitchFamily="34" charset="0"/>
              <a:buChar char="•"/>
            </a:pPr>
            <a:r>
              <a:rPr lang="de-DE" sz="1200" kern="1200" dirty="0" smtClean="0">
                <a:solidFill>
                  <a:schemeClr val="tx1"/>
                </a:solidFill>
                <a:latin typeface="+mn-lt"/>
                <a:ea typeface="+mn-ea"/>
                <a:cs typeface="+mn-cs"/>
              </a:rPr>
              <a:t>Außerdem müssen wir danach fragen, welches Material passende Informationen enthalten könnte (b).</a:t>
            </a:r>
          </a:p>
          <a:p>
            <a:pPr lvl="1">
              <a:spcAft>
                <a:spcPts val="600"/>
              </a:spcAft>
              <a:buFont typeface="Arial" pitchFamily="34" charset="0"/>
              <a:buChar char="•"/>
            </a:pPr>
            <a:endParaRPr lang="de-DE" sz="1400" kern="1200" dirty="0" smtClean="0">
              <a:solidFill>
                <a:schemeClr val="tx1"/>
              </a:solidFill>
              <a:latin typeface="+mn-lt"/>
              <a:ea typeface="+mn-ea"/>
              <a:cs typeface="+mn-cs"/>
            </a:endParaRPr>
          </a:p>
          <a:p>
            <a:pPr lvl="0">
              <a:spcAft>
                <a:spcPts val="600"/>
              </a:spcAft>
              <a:buFont typeface="Arial" pitchFamily="34" charset="0"/>
              <a:buChar char="•"/>
            </a:pPr>
            <a:r>
              <a:rPr lang="de-DE" sz="1200" kern="1200" dirty="0" smtClean="0">
                <a:solidFill>
                  <a:schemeClr val="tx1"/>
                </a:solidFill>
                <a:latin typeface="+mn-lt"/>
                <a:ea typeface="+mn-ea"/>
                <a:cs typeface="+mn-cs"/>
              </a:rPr>
              <a:t>Wenn wir das Material gefunden haben, müssen wir es erst einmal bearbeiten, bevor wir uns die Fragen c) und d) anschauen.</a:t>
            </a:r>
          </a:p>
          <a:p>
            <a:pPr>
              <a:spcAft>
                <a:spcPts val="600"/>
              </a:spcAft>
              <a:buFont typeface="Arial" pitchFamily="34" charset="0"/>
              <a:buChar char="•"/>
            </a:pPr>
            <a:r>
              <a:rPr lang="de-DE" sz="1200" kern="1200" dirty="0" smtClean="0">
                <a:solidFill>
                  <a:schemeClr val="tx1"/>
                </a:solidFill>
                <a:latin typeface="+mn-lt"/>
                <a:ea typeface="+mn-ea"/>
                <a:cs typeface="+mn-cs"/>
              </a:rPr>
              <a:t>Heute suchen wir das Material nicht erst, ich habe bereits Quellen ausgewählt. Wir führen auch nicht alle Schritte einer Quellenanalyse durch, sondern konzentrieren uns darauf herauszuarbeiten, welche Informationen über die Großen des Reiches sie enthalten, d.h. wir erarbeiten zunächst Wissen, das wir für alle Fragetypen brauchen.</a:t>
            </a: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u="none" kern="1200" dirty="0" smtClean="0">
                <a:solidFill>
                  <a:schemeClr val="tx1"/>
                </a:solidFill>
                <a:latin typeface="+mn-lt"/>
                <a:ea typeface="+mn-ea"/>
                <a:cs typeface="+mn-cs"/>
              </a:rPr>
              <a:t>In</a:t>
            </a:r>
            <a:r>
              <a:rPr lang="de-DE" sz="1200" u="none" kern="1200" baseline="0" dirty="0" smtClean="0">
                <a:solidFill>
                  <a:schemeClr val="tx1"/>
                </a:solidFill>
                <a:latin typeface="+mn-lt"/>
                <a:ea typeface="+mn-ea"/>
                <a:cs typeface="+mn-cs"/>
              </a:rPr>
              <a:t> diesem ersten Schritt geht es darum, dass die </a:t>
            </a:r>
            <a:r>
              <a:rPr lang="de-DE" sz="1200" u="none" kern="1200" dirty="0" err="1" smtClean="0">
                <a:solidFill>
                  <a:schemeClr val="tx1"/>
                </a:solidFill>
                <a:latin typeface="+mn-lt"/>
                <a:ea typeface="+mn-ea"/>
                <a:cs typeface="+mn-cs"/>
              </a:rPr>
              <a:t>SuS</a:t>
            </a:r>
            <a:r>
              <a:rPr lang="de-DE" sz="1200" u="none" kern="1200" baseline="0" dirty="0" smtClean="0">
                <a:solidFill>
                  <a:schemeClr val="tx1"/>
                </a:solidFill>
                <a:latin typeface="+mn-lt"/>
                <a:ea typeface="+mn-ea"/>
                <a:cs typeface="+mn-cs"/>
              </a:rPr>
              <a:t> die </a:t>
            </a:r>
            <a:r>
              <a:rPr lang="de-DE" sz="1200" u="none" kern="1200" baseline="0" dirty="0" err="1" smtClean="0">
                <a:solidFill>
                  <a:schemeClr val="tx1"/>
                </a:solidFill>
                <a:latin typeface="+mn-lt"/>
                <a:ea typeface="+mn-ea"/>
                <a:cs typeface="+mn-cs"/>
              </a:rPr>
              <a:t>konsensuale</a:t>
            </a:r>
            <a:r>
              <a:rPr lang="de-DE" sz="1200" u="none" kern="1200" baseline="0" dirty="0" smtClean="0">
                <a:solidFill>
                  <a:schemeClr val="tx1"/>
                </a:solidFill>
                <a:latin typeface="+mn-lt"/>
                <a:ea typeface="+mn-ea"/>
                <a:cs typeface="+mn-cs"/>
              </a:rPr>
              <a:t> Herrschaft kennenlernen, und zwar die</a:t>
            </a:r>
          </a:p>
          <a:p>
            <a:pPr>
              <a:buFont typeface="Arial" pitchFamily="34" charset="0"/>
              <a:buChar char="•"/>
            </a:pPr>
            <a:r>
              <a:rPr lang="de-DE" sz="1200" u="none" kern="1200" baseline="0" dirty="0" smtClean="0">
                <a:solidFill>
                  <a:schemeClr val="tx1"/>
                </a:solidFill>
                <a:latin typeface="+mn-lt"/>
                <a:ea typeface="+mn-ea"/>
                <a:cs typeface="+mn-cs"/>
              </a:rPr>
              <a:t>Gruppen von Großen </a:t>
            </a:r>
            <a:r>
              <a:rPr lang="de-DE" sz="1200" u="none" kern="1200" baseline="0" dirty="0" smtClean="0">
                <a:solidFill>
                  <a:schemeClr val="tx1"/>
                </a:solidFill>
                <a:latin typeface="+mn-lt"/>
                <a:ea typeface="+mn-ea"/>
                <a:cs typeface="+mn-cs"/>
                <a:sym typeface="Wingdings" pitchFamily="2" charset="2"/>
              </a:rPr>
              <a:t> Geistliche, Weltliche</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Aufgaben von Großen und König</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Teilhabe der Großen an der Herrschaft</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Zusammenarbeit von König und Großen</a:t>
            </a:r>
          </a:p>
          <a:p>
            <a:pPr>
              <a:buFont typeface="Arial" pitchFamily="34" charset="0"/>
              <a:buNone/>
            </a:pPr>
            <a:endParaRPr lang="de-DE" sz="1200" u="none" kern="1200" baseline="0" dirty="0" smtClean="0">
              <a:solidFill>
                <a:schemeClr val="tx1"/>
              </a:solidFill>
              <a:latin typeface="+mn-lt"/>
              <a:ea typeface="+mn-ea"/>
              <a:cs typeface="+mn-cs"/>
              <a:sym typeface="Wingdings" pitchFamily="2" charset="2"/>
            </a:endParaRPr>
          </a:p>
          <a:p>
            <a:pPr>
              <a:buFont typeface="Arial" pitchFamily="34" charset="0"/>
              <a:buNone/>
            </a:pPr>
            <a:r>
              <a:rPr lang="de-DE" sz="1200" u="none" kern="1200" baseline="0" dirty="0" smtClean="0">
                <a:solidFill>
                  <a:schemeClr val="tx1"/>
                </a:solidFill>
                <a:latin typeface="+mn-lt"/>
                <a:ea typeface="+mn-ea"/>
                <a:cs typeface="+mn-cs"/>
                <a:sym typeface="Wingdings" pitchFamily="2" charset="2"/>
              </a:rPr>
              <a:t>Die Quellen beschreiben unterschiedliche Handlungen, die immer auch Konsensakte enthalten. An den Quellen kann man erkennen</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Personengruppen, aber auch die Vorrangstellung des Königs lassen sich über </a:t>
            </a:r>
            <a:r>
              <a:rPr lang="de-DE" sz="1200" u="sng" kern="1200" baseline="0" dirty="0" smtClean="0">
                <a:solidFill>
                  <a:schemeClr val="tx1"/>
                </a:solidFill>
                <a:latin typeface="+mn-lt"/>
                <a:ea typeface="+mn-ea"/>
                <a:cs typeface="+mn-cs"/>
                <a:sym typeface="Wingdings" pitchFamily="2" charset="2"/>
              </a:rPr>
              <a:t>Titel, Bezeichnungen </a:t>
            </a:r>
            <a:r>
              <a:rPr lang="de-DE" sz="1200" u="none" kern="1200" baseline="0" dirty="0" smtClean="0">
                <a:solidFill>
                  <a:schemeClr val="tx1"/>
                </a:solidFill>
                <a:latin typeface="+mn-lt"/>
                <a:ea typeface="+mn-ea"/>
                <a:cs typeface="+mn-cs"/>
                <a:sym typeface="Wingdings" pitchFamily="2" charset="2"/>
              </a:rPr>
              <a:t>erkennen</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teilweise kann man aus den Titeln/Bezeichnungen bereits das Verhältnis ablesen, z.B. „Getreue“</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Einzelne </a:t>
            </a:r>
            <a:r>
              <a:rPr lang="de-DE" sz="1200" u="sng" kern="1200" baseline="0" dirty="0" smtClean="0">
                <a:solidFill>
                  <a:schemeClr val="tx1"/>
                </a:solidFill>
                <a:latin typeface="+mn-lt"/>
                <a:ea typeface="+mn-ea"/>
                <a:cs typeface="+mn-cs"/>
                <a:sym typeface="Wingdings" pitchFamily="2" charset="2"/>
              </a:rPr>
              <a:t>Aufgaben, Konsensakte und die Zusammenarbeit</a:t>
            </a:r>
          </a:p>
          <a:p>
            <a:pPr>
              <a:buFont typeface="Arial" pitchFamily="34" charset="0"/>
              <a:buChar char="•"/>
            </a:pPr>
            <a:endParaRPr lang="de-DE" sz="1200" u="none" kern="1200" baseline="0" dirty="0" smtClean="0">
              <a:solidFill>
                <a:schemeClr val="tx1"/>
              </a:solidFill>
              <a:latin typeface="+mn-lt"/>
              <a:ea typeface="+mn-ea"/>
              <a:cs typeface="+mn-cs"/>
              <a:sym typeface="Wingdings" pitchFamily="2" charset="2"/>
            </a:endParaRP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Quellenarbeit kann in voller Länge durchgeführt werden</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oder gekürzt Q2-Q4</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oder arbeitsteilig</a:t>
            </a:r>
          </a:p>
          <a:p>
            <a:pPr>
              <a:buFont typeface="Arial" pitchFamily="34" charset="0"/>
              <a:buChar char="•"/>
            </a:pPr>
            <a:endParaRPr lang="de-DE" sz="1200" u="none" kern="1200" baseline="0" dirty="0" smtClean="0">
              <a:solidFill>
                <a:schemeClr val="tx1"/>
              </a:solidFill>
              <a:latin typeface="+mn-lt"/>
              <a:ea typeface="+mn-ea"/>
              <a:cs typeface="+mn-cs"/>
              <a:sym typeface="Wingdings" pitchFamily="2" charset="2"/>
            </a:endParaRPr>
          </a:p>
          <a:p>
            <a:pPr>
              <a:buFont typeface="Arial" pitchFamily="34" charset="0"/>
              <a:buChar char="•"/>
            </a:pPr>
            <a:r>
              <a:rPr lang="de-DE" sz="1200" i="1" u="none" kern="1200" baseline="0" dirty="0" smtClean="0">
                <a:solidFill>
                  <a:schemeClr val="tx1"/>
                </a:solidFill>
                <a:latin typeface="+mn-lt"/>
                <a:ea typeface="+mn-ea"/>
                <a:cs typeface="+mn-cs"/>
                <a:sym typeface="Wingdings" pitchFamily="2" charset="2"/>
              </a:rPr>
              <a:t>Folie kurz vorstellen</a:t>
            </a:r>
          </a:p>
          <a:p>
            <a:pPr>
              <a:buFont typeface="Arial" pitchFamily="34" charset="0"/>
              <a:buChar char="•"/>
            </a:pPr>
            <a:endParaRPr lang="de-DE" sz="1200" u="none" kern="1200" baseline="0" dirty="0" smtClean="0">
              <a:solidFill>
                <a:schemeClr val="tx1"/>
              </a:solidFill>
              <a:latin typeface="+mn-lt"/>
              <a:ea typeface="+mn-ea"/>
              <a:cs typeface="+mn-cs"/>
              <a:sym typeface="Wingdings" pitchFamily="2" charset="2"/>
            </a:endParaRPr>
          </a:p>
          <a:p>
            <a:pPr>
              <a:buFont typeface="Arial" pitchFamily="34" charset="0"/>
              <a:buChar char="•"/>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u="none" kern="1200" baseline="0" dirty="0" smtClean="0">
                <a:solidFill>
                  <a:schemeClr val="tx1"/>
                </a:solidFill>
                <a:latin typeface="+mn-lt"/>
                <a:ea typeface="+mn-ea"/>
                <a:cs typeface="+mn-cs"/>
                <a:sym typeface="Wingdings" pitchFamily="2" charset="2"/>
              </a:rPr>
              <a:t>Tafelanschrieb mit den Ergebnissen</a:t>
            </a:r>
          </a:p>
          <a:p>
            <a:endParaRPr lang="de-DE" sz="1200" u="none" kern="1200" baseline="0" dirty="0" smtClean="0">
              <a:solidFill>
                <a:schemeClr val="tx1"/>
              </a:solidFill>
              <a:latin typeface="+mn-lt"/>
              <a:ea typeface="+mn-ea"/>
              <a:cs typeface="+mn-cs"/>
              <a:sym typeface="Wingdings" pitchFamily="2" charset="2"/>
            </a:endParaRPr>
          </a:p>
          <a:p>
            <a:r>
              <a:rPr lang="de-DE" sz="1200" i="1" u="none" kern="1200" baseline="0" dirty="0" smtClean="0">
                <a:solidFill>
                  <a:schemeClr val="tx1"/>
                </a:solidFill>
                <a:latin typeface="+mn-lt"/>
                <a:ea typeface="+mn-ea"/>
                <a:cs typeface="+mn-cs"/>
                <a:sym typeface="Wingdings" pitchFamily="2" charset="2"/>
              </a:rPr>
              <a:t>(klick)  </a:t>
            </a:r>
            <a:r>
              <a:rPr lang="de-DE" sz="1200" u="none" kern="1200" baseline="0" dirty="0" smtClean="0">
                <a:solidFill>
                  <a:schemeClr val="tx1"/>
                </a:solidFill>
                <a:latin typeface="+mn-lt"/>
                <a:ea typeface="+mn-ea"/>
                <a:cs typeface="+mn-cs"/>
                <a:sym typeface="Wingdings" pitchFamily="2" charset="2"/>
              </a:rPr>
              <a:t>Erstes Resümee</a:t>
            </a:r>
          </a:p>
          <a:p>
            <a:pPr>
              <a:buFont typeface="Arial" pitchFamily="34" charset="0"/>
              <a:buChar char="•"/>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i="1" u="none" kern="1200" dirty="0" smtClean="0">
                <a:solidFill>
                  <a:schemeClr val="tx1"/>
                </a:solidFill>
                <a:latin typeface="+mn-lt"/>
                <a:ea typeface="+mn-ea"/>
                <a:cs typeface="+mn-cs"/>
              </a:rPr>
              <a:t>AB liegt als Kopie vor</a:t>
            </a:r>
          </a:p>
          <a:p>
            <a:r>
              <a:rPr lang="de-DE" sz="1200" u="none" kern="1200" dirty="0" smtClean="0">
                <a:solidFill>
                  <a:schemeClr val="tx1"/>
                </a:solidFill>
                <a:latin typeface="+mn-lt"/>
                <a:ea typeface="+mn-ea"/>
                <a:cs typeface="+mn-cs"/>
              </a:rPr>
              <a:t>Im zweiten</a:t>
            </a:r>
            <a:r>
              <a:rPr lang="de-DE" sz="1200" u="none" kern="1200" baseline="0" dirty="0" smtClean="0">
                <a:solidFill>
                  <a:schemeClr val="tx1"/>
                </a:solidFill>
                <a:latin typeface="+mn-lt"/>
                <a:ea typeface="+mn-ea"/>
                <a:cs typeface="+mn-cs"/>
              </a:rPr>
              <a:t> Schritt sollen </a:t>
            </a:r>
            <a:r>
              <a:rPr lang="de-DE" sz="1200" u="none" kern="1200" baseline="0" dirty="0" err="1" smtClean="0">
                <a:solidFill>
                  <a:schemeClr val="tx1"/>
                </a:solidFill>
                <a:latin typeface="+mn-lt"/>
                <a:ea typeface="+mn-ea"/>
                <a:cs typeface="+mn-cs"/>
              </a:rPr>
              <a:t>SuS</a:t>
            </a:r>
            <a:r>
              <a:rPr lang="de-DE" sz="1200" u="none" kern="1200" baseline="0" dirty="0" smtClean="0">
                <a:solidFill>
                  <a:schemeClr val="tx1"/>
                </a:solidFill>
                <a:latin typeface="+mn-lt"/>
                <a:ea typeface="+mn-ea"/>
                <a:cs typeface="+mn-cs"/>
              </a:rPr>
              <a:t> personale Bindungsverhältnisse kennenlernen</a:t>
            </a:r>
          </a:p>
          <a:p>
            <a:pPr>
              <a:buFont typeface="Arial" pitchFamily="34" charset="0"/>
              <a:buChar char="•"/>
            </a:pPr>
            <a:r>
              <a:rPr lang="de-DE" sz="1200" u="none" kern="1200" baseline="0" dirty="0" smtClean="0">
                <a:solidFill>
                  <a:schemeClr val="tx1"/>
                </a:solidFill>
                <a:latin typeface="+mn-lt"/>
                <a:ea typeface="+mn-ea"/>
                <a:cs typeface="+mn-cs"/>
              </a:rPr>
              <a:t>hier war ein Arbeiten mit Quellen nicht möglich, daher erhalten die </a:t>
            </a:r>
            <a:r>
              <a:rPr lang="de-DE" sz="1200" u="none" kern="1200" baseline="0" dirty="0" err="1" smtClean="0">
                <a:solidFill>
                  <a:schemeClr val="tx1"/>
                </a:solidFill>
                <a:latin typeface="+mn-lt"/>
                <a:ea typeface="+mn-ea"/>
                <a:cs typeface="+mn-cs"/>
              </a:rPr>
              <a:t>SuS</a:t>
            </a:r>
            <a:r>
              <a:rPr lang="de-DE" sz="1200" u="none" kern="1200" baseline="0" dirty="0" smtClean="0">
                <a:solidFill>
                  <a:schemeClr val="tx1"/>
                </a:solidFill>
                <a:latin typeface="+mn-lt"/>
                <a:ea typeface="+mn-ea"/>
                <a:cs typeface="+mn-cs"/>
              </a:rPr>
              <a:t> die Informationen durch einen Verfassertext</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Lehnsbeziehungen nehmen in dem VT einen weiten Raum ein; v.a. weil diese Beziehungen den </a:t>
            </a:r>
            <a:r>
              <a:rPr lang="de-DE" sz="1200" u="none" kern="1200" baseline="0" dirty="0" err="1" smtClean="0">
                <a:solidFill>
                  <a:schemeClr val="tx1"/>
                </a:solidFill>
                <a:latin typeface="+mn-lt"/>
                <a:ea typeface="+mn-ea"/>
                <a:cs typeface="+mn-cs"/>
                <a:sym typeface="Wingdings" pitchFamily="2" charset="2"/>
              </a:rPr>
              <a:t>SuS</a:t>
            </a:r>
            <a:r>
              <a:rPr lang="de-DE" sz="1200" u="none" kern="1200" baseline="0" dirty="0" smtClean="0">
                <a:solidFill>
                  <a:schemeClr val="tx1"/>
                </a:solidFill>
                <a:latin typeface="+mn-lt"/>
                <a:ea typeface="+mn-ea"/>
                <a:cs typeface="+mn-cs"/>
                <a:sym typeface="Wingdings" pitchFamily="2" charset="2"/>
              </a:rPr>
              <a:t> gänzlich unbekannt sind. Sie sind aber auch typisch und deshalb wichtig für das gesamte Mittelalter</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Das Ausfüllen des Schaubilds soll das Verständnis erleichtern</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Die Aufgaben sehen auch Differenzierungsschritte vor</a:t>
            </a:r>
          </a:p>
          <a:p>
            <a:pPr>
              <a:buFont typeface="Arial" pitchFamily="34" charset="0"/>
              <a:buChar char="•"/>
            </a:pPr>
            <a:r>
              <a:rPr lang="de-DE" sz="1200" u="none" kern="1200" baseline="0" dirty="0" smtClean="0">
                <a:solidFill>
                  <a:schemeClr val="tx1"/>
                </a:solidFill>
                <a:latin typeface="+mn-lt"/>
                <a:ea typeface="+mn-ea"/>
                <a:cs typeface="+mn-cs"/>
                <a:sym typeface="Wingdings" pitchFamily="2" charset="2"/>
              </a:rPr>
              <a:t>Es ist möglich, nur die 1. Aufgabe verbindlich zu machen und alle weiteren Aufgaben über Sternchenaufgaben oder Wahlaufgaben als Differenzierung zu nutzen</a:t>
            </a:r>
          </a:p>
          <a:p>
            <a:pPr>
              <a:buFont typeface="Arial" pitchFamily="34" charset="0"/>
              <a:buChar char="•"/>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i="0" u="none" kern="1200" dirty="0" smtClean="0">
                <a:solidFill>
                  <a:schemeClr val="tx1"/>
                </a:solidFill>
                <a:latin typeface="+mn-lt"/>
                <a:ea typeface="+mn-ea"/>
                <a:cs typeface="+mn-cs"/>
              </a:rPr>
              <a:t>Ergebnis zu</a:t>
            </a:r>
            <a:r>
              <a:rPr lang="de-DE" sz="1200" i="0" u="none" kern="1200" baseline="0" dirty="0" smtClean="0">
                <a:solidFill>
                  <a:schemeClr val="tx1"/>
                </a:solidFill>
                <a:latin typeface="+mn-lt"/>
                <a:ea typeface="+mn-ea"/>
                <a:cs typeface="+mn-cs"/>
              </a:rPr>
              <a:t> den Lehnsbeziehungen</a:t>
            </a:r>
          </a:p>
          <a:p>
            <a:r>
              <a:rPr lang="de-DE" sz="1200" i="0" u="none" kern="1200" baseline="0" dirty="0" smtClean="0">
                <a:solidFill>
                  <a:schemeClr val="tx1"/>
                </a:solidFill>
                <a:latin typeface="+mn-lt"/>
                <a:ea typeface="+mn-ea"/>
                <a:cs typeface="+mn-cs"/>
                <a:sym typeface="Wingdings" pitchFamily="2" charset="2"/>
              </a:rPr>
              <a:t>Sowohl die Beziehungen, die durch Leihen entstehen, als auch die Vorteile für die Beteiligten können daraus gut abgelesen werden.</a:t>
            </a:r>
          </a:p>
          <a:p>
            <a:pPr>
              <a:buFont typeface="Arial" pitchFamily="34" charset="0"/>
              <a:buChar char="•"/>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i="0" u="none" kern="1200" dirty="0" smtClean="0">
                <a:solidFill>
                  <a:schemeClr val="tx1"/>
                </a:solidFill>
                <a:latin typeface="+mn-lt"/>
                <a:ea typeface="+mn-ea"/>
                <a:cs typeface="+mn-cs"/>
              </a:rPr>
              <a:t>Ergebnisse zu dem Dialog:</a:t>
            </a:r>
          </a:p>
          <a:p>
            <a:endParaRPr lang="de-DE" sz="1200" i="0" u="none" kern="1200" dirty="0" smtClean="0">
              <a:solidFill>
                <a:schemeClr val="tx1"/>
              </a:solidFill>
              <a:latin typeface="+mn-lt"/>
              <a:ea typeface="+mn-ea"/>
              <a:cs typeface="+mn-cs"/>
            </a:endParaRPr>
          </a:p>
          <a:p>
            <a:r>
              <a:rPr lang="de-DE" sz="1200" i="0" u="none" kern="1200" dirty="0" smtClean="0">
                <a:solidFill>
                  <a:schemeClr val="tx1"/>
                </a:solidFill>
                <a:latin typeface="+mn-lt"/>
                <a:ea typeface="+mn-ea"/>
                <a:cs typeface="+mn-cs"/>
              </a:rPr>
              <a:t>Begrifflichkeit war nicht einfach: die </a:t>
            </a:r>
            <a:r>
              <a:rPr lang="de-DE" sz="1200" i="0" u="none" kern="1200" dirty="0" err="1" smtClean="0">
                <a:solidFill>
                  <a:schemeClr val="tx1"/>
                </a:solidFill>
                <a:latin typeface="+mn-lt"/>
                <a:ea typeface="+mn-ea"/>
                <a:cs typeface="+mn-cs"/>
              </a:rPr>
              <a:t>Lehe</a:t>
            </a:r>
            <a:r>
              <a:rPr lang="de-DE" sz="1200" i="0" u="none" kern="1200" dirty="0" smtClean="0">
                <a:solidFill>
                  <a:schemeClr val="tx1"/>
                </a:solidFill>
                <a:latin typeface="+mn-lt"/>
                <a:ea typeface="+mn-ea"/>
                <a:cs typeface="+mn-cs"/>
              </a:rPr>
              <a:t>, die Lehnen</a:t>
            </a:r>
          </a:p>
          <a:p>
            <a:endParaRPr lang="de-DE" sz="1200" i="0" u="none" kern="1200" baseline="0" dirty="0" smtClean="0">
              <a:solidFill>
                <a:schemeClr val="tx1"/>
              </a:solidFill>
              <a:latin typeface="+mn-lt"/>
              <a:ea typeface="+mn-ea"/>
              <a:cs typeface="+mn-cs"/>
              <a:sym typeface="Wingdings" pitchFamily="2" charset="2"/>
            </a:endParaRPr>
          </a:p>
          <a:p>
            <a:r>
              <a:rPr lang="de-DE" sz="1200" i="0" u="none" kern="1200" baseline="0" dirty="0" smtClean="0">
                <a:solidFill>
                  <a:schemeClr val="tx1"/>
                </a:solidFill>
                <a:latin typeface="+mn-lt"/>
                <a:ea typeface="+mn-ea"/>
                <a:cs typeface="+mn-cs"/>
                <a:sym typeface="Wingdings" pitchFamily="2" charset="2"/>
              </a:rPr>
              <a:t>Anschließend an den Vortrag der Ergebnisse durch die </a:t>
            </a:r>
            <a:r>
              <a:rPr lang="de-DE" sz="1200" i="0" u="none" kern="1200" baseline="0" dirty="0" err="1" smtClean="0">
                <a:solidFill>
                  <a:schemeClr val="tx1"/>
                </a:solidFill>
                <a:latin typeface="+mn-lt"/>
                <a:ea typeface="+mn-ea"/>
                <a:cs typeface="+mn-cs"/>
                <a:sym typeface="Wingdings" pitchFamily="2" charset="2"/>
              </a:rPr>
              <a:t>SuS</a:t>
            </a:r>
            <a:r>
              <a:rPr lang="de-DE" sz="1200" i="0" u="none" kern="1200" baseline="0" dirty="0" smtClean="0">
                <a:solidFill>
                  <a:schemeClr val="tx1"/>
                </a:solidFill>
                <a:latin typeface="+mn-lt"/>
                <a:ea typeface="+mn-ea"/>
                <a:cs typeface="+mn-cs"/>
                <a:sym typeface="Wingdings" pitchFamily="2" charset="2"/>
              </a:rPr>
              <a:t>:</a:t>
            </a:r>
          </a:p>
          <a:p>
            <a:pPr>
              <a:buFont typeface="Arial" pitchFamily="34" charset="0"/>
              <a:buChar char="•"/>
            </a:pPr>
            <a:r>
              <a:rPr lang="de-DE" sz="1200" i="0" u="none" kern="1200" baseline="0" dirty="0" smtClean="0">
                <a:solidFill>
                  <a:schemeClr val="tx1"/>
                </a:solidFill>
                <a:latin typeface="+mn-lt"/>
                <a:ea typeface="+mn-ea"/>
                <a:cs typeface="+mn-cs"/>
                <a:sym typeface="Wingdings" pitchFamily="2" charset="2"/>
              </a:rPr>
              <a:t>War die Bindung zwischen Lehnsherr und Lehnsmann für die beiden wichtig?</a:t>
            </a:r>
          </a:p>
          <a:p>
            <a:pPr>
              <a:buFont typeface="Arial" pitchFamily="34" charset="0"/>
              <a:buChar char="•"/>
            </a:pPr>
            <a:r>
              <a:rPr lang="de-DE" sz="1200" i="0" u="none" kern="1200" baseline="0" dirty="0" smtClean="0">
                <a:solidFill>
                  <a:schemeClr val="tx1"/>
                </a:solidFill>
                <a:latin typeface="+mn-lt"/>
                <a:ea typeface="+mn-ea"/>
                <a:cs typeface="+mn-cs"/>
                <a:sym typeface="Wingdings" pitchFamily="2" charset="2"/>
              </a:rPr>
              <a:t>Wie wichtig ist der Treueid oder Schwur?</a:t>
            </a:r>
          </a:p>
          <a:p>
            <a:pPr>
              <a:buFont typeface="Arial" pitchFamily="34" charset="0"/>
              <a:buChar char="•"/>
            </a:pPr>
            <a:r>
              <a:rPr lang="de-DE" sz="1200" i="0" u="none" kern="1200" baseline="0" dirty="0" smtClean="0">
                <a:solidFill>
                  <a:schemeClr val="tx1"/>
                </a:solidFill>
                <a:latin typeface="+mn-lt"/>
                <a:ea typeface="+mn-ea"/>
                <a:cs typeface="+mn-cs"/>
                <a:sym typeface="Wingdings" pitchFamily="2" charset="2"/>
              </a:rPr>
              <a:t>Haben wir dadurch auch etwas über das Leben der Adligen erfahren?</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Sie haben ziemlich viel Besitz, so eine Burg ist ja nicht nichts oder Land.</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Durch ihren Besitz können sie sich noch weitere Vorteile beschaffen, z.B. dass für sie gebetet wird.</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Sie müssen in den Krieg ziehen, das ist weniger gut.</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Wenn sie zu einem Lehnsherrn gehen, können sie Schutz bekommen.</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Sie sind Christen, das ist ihnen wichtig.</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Sie können dadurch auch für ihre Familie sorgen.</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Wenn sie schwören oder den Eid leisten, ist das wie bei uns heute ein Vertrag.</a:t>
            </a:r>
          </a:p>
          <a:p>
            <a:pPr lvl="1">
              <a:buFont typeface="Arial" pitchFamily="34" charset="0"/>
              <a:buChar char="•"/>
            </a:pPr>
            <a:r>
              <a:rPr lang="de-DE" sz="1200" i="0" u="none" kern="1200" baseline="0" dirty="0" smtClean="0">
                <a:solidFill>
                  <a:schemeClr val="tx1"/>
                </a:solidFill>
                <a:latin typeface="+mn-lt"/>
                <a:ea typeface="+mn-ea"/>
                <a:cs typeface="+mn-cs"/>
                <a:sym typeface="Wingdings" pitchFamily="2" charset="2"/>
              </a:rPr>
              <a:t> Persönliche Beziehungen regeln das Zusammenleben der Adligen. </a:t>
            </a:r>
          </a:p>
          <a:p>
            <a:pPr>
              <a:buFont typeface="Arial" pitchFamily="34" charset="0"/>
              <a:buChar char="•"/>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buFont typeface="Arial" pitchFamily="34" charset="0"/>
              <a:buChar char="•"/>
            </a:pPr>
            <a:r>
              <a:rPr lang="de-DE" sz="1200" u="none" kern="1200" dirty="0" smtClean="0">
                <a:solidFill>
                  <a:schemeClr val="tx1"/>
                </a:solidFill>
                <a:latin typeface="+mn-lt"/>
                <a:ea typeface="+mn-ea"/>
                <a:cs typeface="+mn-cs"/>
              </a:rPr>
              <a:t>Zusammenstellung des Ergebnisses</a:t>
            </a:r>
          </a:p>
          <a:p>
            <a:pPr>
              <a:buFont typeface="Arial" pitchFamily="34" charset="0"/>
              <a:buChar char="•"/>
            </a:pPr>
            <a:r>
              <a:rPr lang="de-DE" sz="1200" u="none" kern="1200" dirty="0" smtClean="0">
                <a:solidFill>
                  <a:schemeClr val="tx1"/>
                </a:solidFill>
                <a:latin typeface="+mn-lt"/>
                <a:ea typeface="+mn-ea"/>
                <a:cs typeface="+mn-cs"/>
              </a:rPr>
              <a:t>Begriffsarbeit:</a:t>
            </a:r>
          </a:p>
          <a:p>
            <a:pPr lvl="1">
              <a:buFont typeface="Arial" pitchFamily="34" charset="0"/>
              <a:buChar char="•"/>
            </a:pPr>
            <a:r>
              <a:rPr lang="de-DE" sz="1200" u="none" kern="1200" dirty="0" smtClean="0">
                <a:solidFill>
                  <a:schemeClr val="tx1"/>
                </a:solidFill>
                <a:latin typeface="+mn-lt"/>
                <a:ea typeface="+mn-ea"/>
                <a:cs typeface="+mn-cs"/>
              </a:rPr>
              <a:t>Manche Begriffe haben </a:t>
            </a:r>
            <a:r>
              <a:rPr lang="de-DE" sz="1200" u="none" kern="1200" dirty="0" err="1" smtClean="0">
                <a:solidFill>
                  <a:schemeClr val="tx1"/>
                </a:solidFill>
                <a:latin typeface="+mn-lt"/>
                <a:ea typeface="+mn-ea"/>
                <a:cs typeface="+mn-cs"/>
              </a:rPr>
              <a:t>SuS</a:t>
            </a:r>
            <a:r>
              <a:rPr lang="de-DE" sz="1200" u="none" kern="1200" dirty="0" smtClean="0">
                <a:solidFill>
                  <a:schemeClr val="tx1"/>
                </a:solidFill>
                <a:latin typeface="+mn-lt"/>
                <a:ea typeface="+mn-ea"/>
                <a:cs typeface="+mn-cs"/>
              </a:rPr>
              <a:t> bei den</a:t>
            </a:r>
            <a:r>
              <a:rPr lang="de-DE" sz="1200" u="none" kern="1200" baseline="0" dirty="0" smtClean="0">
                <a:solidFill>
                  <a:schemeClr val="tx1"/>
                </a:solidFill>
                <a:latin typeface="+mn-lt"/>
                <a:ea typeface="+mn-ea"/>
                <a:cs typeface="+mn-cs"/>
              </a:rPr>
              <a:t> Erarbeitungen mit Merkmalen kennengelernt und diskutiert, so dass sie hier verwendet werden können</a:t>
            </a:r>
          </a:p>
          <a:p>
            <a:pPr lvl="1">
              <a:buFont typeface="Arial" pitchFamily="34" charset="0"/>
              <a:buChar char="•"/>
            </a:pPr>
            <a:r>
              <a:rPr lang="de-DE" sz="1200" u="none" kern="1200" baseline="0" dirty="0" smtClean="0">
                <a:solidFill>
                  <a:schemeClr val="tx1"/>
                </a:solidFill>
                <a:latin typeface="+mn-lt"/>
                <a:ea typeface="+mn-ea"/>
                <a:cs typeface="+mn-cs"/>
              </a:rPr>
              <a:t>Treueid, Verwandtschaft, Freundschaft sind so eingängig, dass sie hier nicht mit Merkmalen erläutert werden</a:t>
            </a:r>
          </a:p>
          <a:p>
            <a:pPr lvl="1">
              <a:buFont typeface="Arial" pitchFamily="34" charset="0"/>
              <a:buChar char="•"/>
            </a:pPr>
            <a:r>
              <a:rPr lang="de-DE" sz="1200" u="none" kern="1200" baseline="0" dirty="0" smtClean="0">
                <a:solidFill>
                  <a:schemeClr val="tx1"/>
                </a:solidFill>
                <a:latin typeface="+mn-lt"/>
                <a:ea typeface="+mn-ea"/>
                <a:cs typeface="+mn-cs"/>
              </a:rPr>
              <a:t>die Merkmale zum Begriff Lehen wurden im Schaubild festgehalten</a:t>
            </a:r>
          </a:p>
          <a:p>
            <a:pPr lvl="1">
              <a:buFont typeface="Arial" pitchFamily="34" charset="0"/>
              <a:buChar char="•"/>
            </a:pPr>
            <a:r>
              <a:rPr lang="de-DE" sz="1200" u="none" kern="1200" baseline="0" dirty="0" smtClean="0">
                <a:solidFill>
                  <a:schemeClr val="tx1"/>
                </a:solidFill>
                <a:latin typeface="+mn-lt"/>
                <a:ea typeface="+mn-ea"/>
                <a:cs typeface="+mn-cs"/>
              </a:rPr>
              <a:t>Manche Begriffe sind aber noch unklar oder unbekannt</a:t>
            </a:r>
          </a:p>
          <a:p>
            <a:pPr lvl="2">
              <a:buFont typeface="Arial" pitchFamily="34" charset="0"/>
              <a:buChar char="•"/>
            </a:pPr>
            <a:r>
              <a:rPr lang="de-DE" sz="1200" u="none" kern="1200" baseline="0" dirty="0" smtClean="0">
                <a:solidFill>
                  <a:schemeClr val="tx1"/>
                </a:solidFill>
                <a:latin typeface="+mn-lt"/>
                <a:ea typeface="+mn-ea"/>
                <a:cs typeface="+mn-cs"/>
              </a:rPr>
              <a:t>Adel: </a:t>
            </a:r>
          </a:p>
          <a:p>
            <a:pPr lvl="3">
              <a:buFont typeface="Arial" pitchFamily="34" charset="0"/>
              <a:buChar char="•"/>
            </a:pPr>
            <a:r>
              <a:rPr lang="de-DE" sz="1200" u="none" kern="1200" baseline="0" dirty="0" smtClean="0">
                <a:solidFill>
                  <a:schemeClr val="tx1"/>
                </a:solidFill>
                <a:latin typeface="+mn-lt"/>
                <a:ea typeface="+mn-ea"/>
                <a:cs typeface="+mn-cs"/>
              </a:rPr>
              <a:t>Wurde von den </a:t>
            </a:r>
            <a:r>
              <a:rPr lang="de-DE" sz="1200" u="none" kern="1200" baseline="0" dirty="0" err="1" smtClean="0">
                <a:solidFill>
                  <a:schemeClr val="tx1"/>
                </a:solidFill>
                <a:latin typeface="+mn-lt"/>
                <a:ea typeface="+mn-ea"/>
                <a:cs typeface="+mn-cs"/>
              </a:rPr>
              <a:t>SuS</a:t>
            </a:r>
            <a:r>
              <a:rPr lang="de-DE" sz="1200" u="none" kern="1200" baseline="0" dirty="0" smtClean="0">
                <a:solidFill>
                  <a:schemeClr val="tx1"/>
                </a:solidFill>
                <a:latin typeface="+mn-lt"/>
                <a:ea typeface="+mn-ea"/>
                <a:cs typeface="+mn-cs"/>
              </a:rPr>
              <a:t> zwar verwendet, der Begriff ist aber bisher nicht geklärt</a:t>
            </a:r>
          </a:p>
          <a:p>
            <a:pPr lvl="3">
              <a:buFont typeface="Arial" pitchFamily="34" charset="0"/>
              <a:buChar char="•"/>
            </a:pPr>
            <a:r>
              <a:rPr lang="de-DE" sz="1200" u="none" kern="1200" baseline="0" dirty="0" smtClean="0">
                <a:solidFill>
                  <a:schemeClr val="tx1"/>
                </a:solidFill>
                <a:latin typeface="+mn-lt"/>
                <a:ea typeface="+mn-ea"/>
                <a:cs typeface="+mn-cs"/>
              </a:rPr>
              <a:t>daher wird er hier mit Merkmalen aufgenommen</a:t>
            </a:r>
          </a:p>
          <a:p>
            <a:pPr lvl="3">
              <a:buFont typeface="Arial" pitchFamily="34" charset="0"/>
              <a:buChar char="•"/>
            </a:pPr>
            <a:r>
              <a:rPr lang="de-DE" sz="1200" u="none" kern="1200" baseline="0" dirty="0" smtClean="0">
                <a:solidFill>
                  <a:schemeClr val="tx1"/>
                </a:solidFill>
                <a:latin typeface="+mn-lt"/>
                <a:ea typeface="+mn-ea"/>
                <a:cs typeface="+mn-cs"/>
              </a:rPr>
              <a:t>es wird darauf verwiesen, dass die Fürsten nur die oberste Gruppe des Adels bilden </a:t>
            </a:r>
          </a:p>
          <a:p>
            <a:pPr lvl="3">
              <a:buFont typeface="Arial" pitchFamily="34" charset="0"/>
              <a:buChar char="•"/>
            </a:pPr>
            <a:r>
              <a:rPr lang="de-DE" sz="1200" u="none" kern="1200" baseline="0" dirty="0" smtClean="0">
                <a:solidFill>
                  <a:schemeClr val="tx1"/>
                </a:solidFill>
                <a:latin typeface="+mn-lt"/>
                <a:ea typeface="+mn-ea"/>
                <a:cs typeface="+mn-cs"/>
              </a:rPr>
              <a:t>Niedrige Adelsgruppen und ihre Herrschaftsrechte werden im Zusammenhang mit der Grundherrschaft vorgestellt</a:t>
            </a:r>
          </a:p>
          <a:p>
            <a:pPr lvl="2">
              <a:buFont typeface="Arial" pitchFamily="34" charset="0"/>
              <a:buChar char="•"/>
            </a:pPr>
            <a:r>
              <a:rPr lang="de-DE" sz="1200" u="none" kern="1200" dirty="0" smtClean="0">
                <a:solidFill>
                  <a:schemeClr val="tx1"/>
                </a:solidFill>
                <a:latin typeface="+mn-lt"/>
                <a:ea typeface="+mn-ea"/>
                <a:cs typeface="+mn-cs"/>
              </a:rPr>
              <a:t>Fürsten:</a:t>
            </a:r>
          </a:p>
          <a:p>
            <a:pPr lvl="3">
              <a:buFont typeface="Arial" pitchFamily="34" charset="0"/>
              <a:buChar char="•"/>
            </a:pPr>
            <a:r>
              <a:rPr lang="de-DE" sz="1200" u="none" kern="1200" dirty="0" smtClean="0">
                <a:solidFill>
                  <a:schemeClr val="tx1"/>
                </a:solidFill>
                <a:latin typeface="+mn-lt"/>
                <a:ea typeface="+mn-ea"/>
                <a:cs typeface="+mn-cs"/>
              </a:rPr>
              <a:t>wird als Sammelbegriff für die Großen des Reichs eingeführt</a:t>
            </a:r>
          </a:p>
          <a:p>
            <a:pPr lvl="3">
              <a:buFont typeface="Arial" pitchFamily="34" charset="0"/>
              <a:buChar char="•"/>
            </a:pPr>
            <a:r>
              <a:rPr lang="de-DE" sz="1200" u="none" kern="1200" dirty="0" smtClean="0">
                <a:solidFill>
                  <a:schemeClr val="tx1"/>
                </a:solidFill>
                <a:latin typeface="+mn-lt"/>
                <a:ea typeface="+mn-ea"/>
                <a:cs typeface="+mn-cs"/>
              </a:rPr>
              <a:t>die einzelnen Titel und die breite Streuung</a:t>
            </a:r>
            <a:r>
              <a:rPr lang="de-DE" sz="1200" u="none" kern="1200" baseline="0" dirty="0" smtClean="0">
                <a:solidFill>
                  <a:schemeClr val="tx1"/>
                </a:solidFill>
                <a:latin typeface="+mn-lt"/>
                <a:ea typeface="+mn-ea"/>
                <a:cs typeface="+mn-cs"/>
              </a:rPr>
              <a:t> der Personen, die dazu gehören können, haben die </a:t>
            </a:r>
            <a:r>
              <a:rPr lang="de-DE" sz="1200" u="none" kern="1200" baseline="0" dirty="0" err="1" smtClean="0">
                <a:solidFill>
                  <a:schemeClr val="tx1"/>
                </a:solidFill>
                <a:latin typeface="+mn-lt"/>
                <a:ea typeface="+mn-ea"/>
                <a:cs typeface="+mn-cs"/>
              </a:rPr>
              <a:t>SuS</a:t>
            </a:r>
            <a:r>
              <a:rPr lang="de-DE" sz="1200" u="none" kern="1200" baseline="0" dirty="0" smtClean="0">
                <a:solidFill>
                  <a:schemeClr val="tx1"/>
                </a:solidFill>
                <a:latin typeface="+mn-lt"/>
                <a:ea typeface="+mn-ea"/>
                <a:cs typeface="+mn-cs"/>
              </a:rPr>
              <a:t> kennengelernt</a:t>
            </a:r>
          </a:p>
          <a:p>
            <a:pPr lvl="3">
              <a:buFont typeface="Arial" pitchFamily="34" charset="0"/>
              <a:buChar char="•"/>
            </a:pPr>
            <a:r>
              <a:rPr lang="de-DE" sz="1200" u="none" kern="1200" baseline="0" dirty="0" smtClean="0">
                <a:solidFill>
                  <a:schemeClr val="tx1"/>
                </a:solidFill>
                <a:latin typeface="+mn-lt"/>
                <a:ea typeface="+mn-ea"/>
                <a:cs typeface="+mn-cs"/>
              </a:rPr>
              <a:t>Fürsten zeichnen sich dadurch aus, dass sie an der Herrschaft im Reich teilhaben (</a:t>
            </a:r>
            <a:r>
              <a:rPr lang="de-DE" sz="1200" u="none" kern="1200" baseline="0" dirty="0" err="1" smtClean="0">
                <a:solidFill>
                  <a:schemeClr val="tx1"/>
                </a:solidFill>
                <a:latin typeface="+mn-lt"/>
                <a:ea typeface="+mn-ea"/>
                <a:cs typeface="+mn-cs"/>
              </a:rPr>
              <a:t>principes</a:t>
            </a:r>
            <a:r>
              <a:rPr lang="de-DE" sz="1200" u="none" kern="1200" baseline="0" dirty="0" smtClean="0">
                <a:solidFill>
                  <a:schemeClr val="tx1"/>
                </a:solidFill>
                <a:latin typeface="+mn-lt"/>
                <a:ea typeface="+mn-ea"/>
                <a:cs typeface="+mn-cs"/>
              </a:rPr>
              <a:t> </a:t>
            </a:r>
            <a:r>
              <a:rPr lang="de-DE" sz="1200" u="none" kern="1200" baseline="0" dirty="0" err="1" smtClean="0">
                <a:solidFill>
                  <a:schemeClr val="tx1"/>
                </a:solidFill>
                <a:latin typeface="+mn-lt"/>
                <a:ea typeface="+mn-ea"/>
                <a:cs typeface="+mn-cs"/>
              </a:rPr>
              <a:t>regni</a:t>
            </a:r>
            <a:r>
              <a:rPr lang="de-DE" sz="1200" u="none" kern="1200" baseline="0" dirty="0" smtClean="0">
                <a:solidFill>
                  <a:schemeClr val="tx1"/>
                </a:solidFill>
                <a:latin typeface="+mn-lt"/>
                <a:ea typeface="+mn-ea"/>
                <a:cs typeface="+mn-cs"/>
              </a:rPr>
              <a:t>)</a:t>
            </a:r>
            <a:endParaRPr lang="de-DE" sz="1200" u="none" kern="1200" dirty="0" smtClean="0">
              <a:solidFill>
                <a:schemeClr val="tx1"/>
              </a:solidFill>
              <a:latin typeface="+mn-lt"/>
              <a:ea typeface="+mn-ea"/>
              <a:cs typeface="+mn-cs"/>
            </a:endParaRPr>
          </a:p>
          <a:p>
            <a:pPr>
              <a:buFont typeface="Arial" pitchFamily="34" charset="0"/>
              <a:buChar char="•"/>
            </a:pPr>
            <a:r>
              <a:rPr lang="de-DE" sz="1200" u="none" kern="1200" dirty="0" smtClean="0">
                <a:solidFill>
                  <a:schemeClr val="tx1"/>
                </a:solidFill>
                <a:latin typeface="+mn-lt"/>
                <a:ea typeface="+mn-ea"/>
                <a:cs typeface="+mn-cs"/>
              </a:rPr>
              <a:t>Zweites</a:t>
            </a:r>
            <a:r>
              <a:rPr lang="de-DE" sz="1200" u="none" kern="1200" baseline="0" dirty="0" smtClean="0">
                <a:solidFill>
                  <a:schemeClr val="tx1"/>
                </a:solidFill>
                <a:latin typeface="+mn-lt"/>
                <a:ea typeface="+mn-ea"/>
                <a:cs typeface="+mn-cs"/>
              </a:rPr>
              <a:t> Resümee:</a:t>
            </a:r>
          </a:p>
          <a:p>
            <a:pPr lvl="1">
              <a:buFont typeface="Arial" pitchFamily="34" charset="0"/>
              <a:buChar char="•"/>
            </a:pPr>
            <a:r>
              <a:rPr lang="de-DE" sz="1200" u="none" kern="1200" baseline="0" dirty="0" smtClean="0">
                <a:solidFill>
                  <a:schemeClr val="tx1"/>
                </a:solidFill>
                <a:latin typeface="+mn-lt"/>
                <a:ea typeface="+mn-ea"/>
                <a:cs typeface="+mn-cs"/>
              </a:rPr>
              <a:t>Was haben wir jetzt über die Großen erfahren?</a:t>
            </a:r>
          </a:p>
          <a:p>
            <a:pPr lvl="1">
              <a:buFont typeface="Arial" pitchFamily="34" charset="0"/>
              <a:buChar char="•"/>
            </a:pPr>
            <a:r>
              <a:rPr lang="de-DE" sz="1200" u="none" kern="1200" baseline="0" dirty="0" smtClean="0">
                <a:solidFill>
                  <a:schemeClr val="tx1"/>
                </a:solidFill>
                <a:latin typeface="+mn-lt"/>
                <a:ea typeface="+mn-ea"/>
                <a:cs typeface="+mn-cs"/>
              </a:rPr>
              <a:t>Was über Herrschaft und die adlige Gesellschaft im Mittelalter?</a:t>
            </a:r>
            <a:endParaRPr lang="de-DE" sz="1200" u="none" kern="1200" dirty="0" smtClean="0">
              <a:solidFill>
                <a:schemeClr val="tx1"/>
              </a:solidFill>
              <a:latin typeface="+mn-lt"/>
              <a:ea typeface="+mn-ea"/>
              <a:cs typeface="+mn-cs"/>
            </a:endParaRPr>
          </a:p>
          <a:p>
            <a:pPr>
              <a:buFont typeface="Arial" pitchFamily="34" charset="0"/>
              <a:buChar char="•"/>
            </a:pPr>
            <a:endParaRPr lang="de-DE" sz="1200" u="none"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r>
              <a:rPr lang="de-DE" sz="1200" kern="1200" dirty="0" smtClean="0">
                <a:solidFill>
                  <a:schemeClr val="tx1"/>
                </a:solidFill>
                <a:latin typeface="+mn-lt"/>
                <a:ea typeface="+mn-ea"/>
                <a:cs typeface="+mn-cs"/>
              </a:rPr>
              <a:t>Nachdem wir das Material bearbeitet und viele Informationen zu den "Großen des Reichs" gesammelt haben, zurück zu unseren Fragen.</a:t>
            </a:r>
          </a:p>
          <a:p>
            <a:pPr lvl="0"/>
            <a:endParaRPr lang="de-DE" sz="1200" kern="1200" dirty="0" smtClean="0">
              <a:solidFill>
                <a:schemeClr val="tx1"/>
              </a:solidFill>
              <a:latin typeface="+mn-lt"/>
              <a:ea typeface="+mn-ea"/>
              <a:cs typeface="+mn-cs"/>
            </a:endParaRPr>
          </a:p>
          <a:p>
            <a:pPr lvl="0"/>
            <a:r>
              <a:rPr lang="de-DE" sz="1200" i="1" kern="1200" dirty="0" smtClean="0">
                <a:solidFill>
                  <a:schemeClr val="tx1"/>
                </a:solidFill>
                <a:latin typeface="+mn-lt"/>
                <a:ea typeface="+mn-ea"/>
                <a:cs typeface="+mn-cs"/>
              </a:rPr>
              <a:t>Folie AB Spalte Material- und Methodenfragen: Im folgenden werden die Teilfragen c) und d) erläutert, gemeinsam beantwortet und die Antwort in die Folie eingetragen.)</a:t>
            </a:r>
            <a:endParaRPr lang="de-DE" sz="1200" kern="1200" dirty="0" smtClean="0">
              <a:solidFill>
                <a:schemeClr val="tx1"/>
              </a:solidFill>
              <a:latin typeface="+mn-lt"/>
              <a:ea typeface="+mn-ea"/>
              <a:cs typeface="+mn-cs"/>
            </a:endParaRPr>
          </a:p>
          <a:p>
            <a:pPr lvl="1">
              <a:buFont typeface="Arial" pitchFamily="34" charset="0"/>
              <a:buChar char="•"/>
            </a:pPr>
            <a:r>
              <a:rPr lang="de-DE" sz="1200" kern="1200" dirty="0" smtClean="0">
                <a:solidFill>
                  <a:schemeClr val="tx1"/>
                </a:solidFill>
                <a:latin typeface="+mn-lt"/>
                <a:ea typeface="+mn-ea"/>
                <a:cs typeface="+mn-cs"/>
              </a:rPr>
              <a:t>Wie müssen wir vorgehen, um zu den einzelnen Fragetypen Antworten zu finden?</a:t>
            </a:r>
          </a:p>
          <a:p>
            <a:pPr lvl="1">
              <a:buFont typeface="Arial" pitchFamily="34" charset="0"/>
              <a:buChar char="•"/>
            </a:pPr>
            <a:r>
              <a:rPr lang="de-DE" sz="1200" kern="1200" dirty="0" smtClean="0">
                <a:solidFill>
                  <a:schemeClr val="tx1"/>
                </a:solidFill>
                <a:latin typeface="+mn-lt"/>
                <a:ea typeface="+mn-ea"/>
                <a:cs typeface="+mn-cs"/>
              </a:rPr>
              <a:t>Wie sind wir bei Reflexionsfragen vorgegangen, um ein Sachurteil zu finden?</a:t>
            </a:r>
            <a:br>
              <a:rPr lang="de-DE" sz="1200" kern="1200" dirty="0" smtClean="0">
                <a:solidFill>
                  <a:schemeClr val="tx1"/>
                </a:solidFill>
                <a:latin typeface="+mn-lt"/>
                <a:ea typeface="+mn-ea"/>
                <a:cs typeface="+mn-cs"/>
              </a:rPr>
            </a:br>
            <a:r>
              <a:rPr lang="de-DE" sz="1200" i="1" kern="1200" dirty="0" smtClean="0">
                <a:solidFill>
                  <a:schemeClr val="tx1"/>
                </a:solidFill>
                <a:latin typeface="+mn-lt"/>
                <a:ea typeface="+mn-ea"/>
                <a:cs typeface="+mn-cs"/>
              </a:rPr>
              <a:t>(Vgl. http://lehrerfortbildung-bw.de/faecher/geschichte/gym/fb6/5_frage_sach/1_vor/, Folie 22)</a:t>
            </a:r>
          </a:p>
          <a:p>
            <a:pPr lvl="1">
              <a:buFont typeface="Arial" pitchFamily="34" charset="0"/>
              <a:buChar char="•"/>
            </a:pPr>
            <a:r>
              <a:rPr lang="de-DE" sz="1200" i="0" kern="1200" dirty="0" smtClean="0">
                <a:solidFill>
                  <a:schemeClr val="tx1"/>
                </a:solidFill>
                <a:latin typeface="+mn-lt"/>
                <a:ea typeface="+mn-ea"/>
                <a:cs typeface="+mn-cs"/>
              </a:rPr>
              <a:t>(</a:t>
            </a:r>
            <a:r>
              <a:rPr lang="de-DE" sz="1200" i="0" kern="1200" baseline="0" dirty="0" smtClean="0">
                <a:solidFill>
                  <a:schemeClr val="tx1"/>
                </a:solidFill>
                <a:latin typeface="+mn-lt"/>
                <a:ea typeface="+mn-ea"/>
                <a:cs typeface="+mn-cs"/>
              </a:rPr>
              <a:t>Wissen aneignen, aus </a:t>
            </a:r>
            <a:r>
              <a:rPr lang="de-DE" sz="1200" i="0" kern="1200" dirty="0" smtClean="0">
                <a:solidFill>
                  <a:schemeClr val="tx1"/>
                </a:solidFill>
                <a:latin typeface="+mn-lt"/>
                <a:ea typeface="+mn-ea"/>
                <a:cs typeface="+mn-cs"/>
              </a:rPr>
              <a:t>zeitgenössischer</a:t>
            </a:r>
            <a:r>
              <a:rPr lang="de-DE" sz="1200" i="0" kern="1200" baseline="0" dirty="0" smtClean="0">
                <a:solidFill>
                  <a:schemeClr val="tx1"/>
                </a:solidFill>
                <a:latin typeface="+mn-lt"/>
                <a:ea typeface="+mn-ea"/>
                <a:cs typeface="+mn-cs"/>
              </a:rPr>
              <a:t> Perspektive heraus denken, Meinung bilden, Argumente finden, evtl. pro-contra)</a:t>
            </a:r>
            <a:endParaRPr lang="de-DE" sz="1200" i="0" kern="1200" dirty="0" smtClean="0">
              <a:solidFill>
                <a:schemeClr val="tx1"/>
              </a:solidFill>
              <a:latin typeface="+mn-lt"/>
              <a:ea typeface="+mn-ea"/>
              <a:cs typeface="+mn-cs"/>
            </a:endParaRPr>
          </a:p>
          <a:p>
            <a:pPr lvl="1">
              <a:buFont typeface="Arial" pitchFamily="34" charset="0"/>
              <a:buChar char="•"/>
            </a:pPr>
            <a:endParaRPr lang="de-DE" sz="1200" kern="1200" dirty="0" smtClean="0">
              <a:solidFill>
                <a:schemeClr val="tx1"/>
              </a:solidFill>
              <a:latin typeface="+mn-lt"/>
              <a:ea typeface="+mn-ea"/>
              <a:cs typeface="+mn-cs"/>
            </a:endParaRPr>
          </a:p>
          <a:p>
            <a:pPr lvl="1">
              <a:buFont typeface="Arial" pitchFamily="34" charset="0"/>
              <a:buChar char="•"/>
            </a:pPr>
            <a:r>
              <a:rPr lang="de-DE" sz="1200" kern="1200" dirty="0" smtClean="0">
                <a:solidFill>
                  <a:schemeClr val="tx1"/>
                </a:solidFill>
                <a:latin typeface="+mn-lt"/>
                <a:ea typeface="+mn-ea"/>
                <a:cs typeface="+mn-cs"/>
              </a:rPr>
              <a:t>Wie kann ich eine Antwort darstellen?</a:t>
            </a:r>
            <a:r>
              <a:rPr lang="de-DE" sz="1200" i="1" kern="1200" dirty="0" smtClean="0">
                <a:solidFill>
                  <a:schemeClr val="tx1"/>
                </a:solidFill>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1200" u="none" kern="1200" dirty="0" err="1" smtClean="0">
                <a:solidFill>
                  <a:schemeClr val="tx1"/>
                </a:solidFill>
                <a:latin typeface="+mn-lt"/>
                <a:ea typeface="+mn-ea"/>
                <a:cs typeface="+mn-cs"/>
              </a:rPr>
              <a:t>SuS</a:t>
            </a:r>
            <a:r>
              <a:rPr lang="de-DE" sz="1200" u="none" kern="1200" dirty="0" smtClean="0">
                <a:solidFill>
                  <a:schemeClr val="tx1"/>
                </a:solidFill>
                <a:latin typeface="+mn-lt"/>
                <a:ea typeface="+mn-ea"/>
                <a:cs typeface="+mn-cs"/>
              </a:rPr>
              <a:t> machen zuerst</a:t>
            </a:r>
            <a:r>
              <a:rPr lang="de-DE" sz="1200" u="none" kern="1200" baseline="0" dirty="0" smtClean="0">
                <a:solidFill>
                  <a:schemeClr val="tx1"/>
                </a:solidFill>
                <a:latin typeface="+mn-lt"/>
                <a:ea typeface="+mn-ea"/>
                <a:cs typeface="+mn-cs"/>
              </a:rPr>
              <a:t> Stichworte</a:t>
            </a:r>
          </a:p>
          <a:p>
            <a:r>
              <a:rPr lang="de-DE" sz="1200" u="none" kern="1200" baseline="0" dirty="0" smtClean="0">
                <a:solidFill>
                  <a:schemeClr val="tx1"/>
                </a:solidFill>
                <a:latin typeface="+mn-lt"/>
                <a:ea typeface="+mn-ea"/>
                <a:cs typeface="+mn-cs"/>
              </a:rPr>
              <a:t>viele benutzen die Methode der Pro- und Contra-Argumente</a:t>
            </a:r>
          </a:p>
          <a:p>
            <a:r>
              <a:rPr lang="de-DE" sz="1200" u="none" kern="1200" baseline="0" dirty="0" smtClean="0">
                <a:solidFill>
                  <a:schemeClr val="tx1"/>
                </a:solidFill>
                <a:latin typeface="+mn-lt"/>
                <a:ea typeface="+mn-ea"/>
                <a:cs typeface="+mn-cs"/>
              </a:rPr>
              <a:t>Anschließend an die Vorstellung können im Plenum einzelne Punkte aufgegriffen werden:</a:t>
            </a:r>
            <a:endParaRPr lang="de-DE" sz="1200" u="none" kern="1200" dirty="0" smtClean="0">
              <a:solidFill>
                <a:schemeClr val="tx1"/>
              </a:solidFill>
              <a:latin typeface="+mn-lt"/>
              <a:ea typeface="+mn-ea"/>
              <a:cs typeface="+mn-cs"/>
            </a:endParaRPr>
          </a:p>
          <a:p>
            <a:pPr lvl="1">
              <a:buFont typeface="Arial" pitchFamily="34" charset="0"/>
              <a:buChar char="•"/>
            </a:pPr>
            <a:r>
              <a:rPr lang="de-DE" sz="1200" u="none" kern="1200" dirty="0" smtClean="0">
                <a:solidFill>
                  <a:schemeClr val="tx1"/>
                </a:solidFill>
                <a:latin typeface="+mn-lt"/>
                <a:ea typeface="+mn-ea"/>
                <a:cs typeface="+mn-cs"/>
              </a:rPr>
              <a:t>Wodurch</a:t>
            </a:r>
            <a:r>
              <a:rPr lang="de-DE" sz="1200" u="none" kern="1200" baseline="0" dirty="0" smtClean="0">
                <a:solidFill>
                  <a:schemeClr val="tx1"/>
                </a:solidFill>
                <a:latin typeface="+mn-lt"/>
                <a:ea typeface="+mn-ea"/>
                <a:cs typeface="+mn-cs"/>
              </a:rPr>
              <a:t> könnte weitere Unzufriedenheit entstehen?</a:t>
            </a:r>
          </a:p>
          <a:p>
            <a:pPr lvl="2">
              <a:buFont typeface="Arial" pitchFamily="34" charset="0"/>
              <a:buChar char="•"/>
            </a:pPr>
            <a:r>
              <a:rPr lang="de-DE" sz="1200" u="none" kern="1200" baseline="0" dirty="0" smtClean="0">
                <a:solidFill>
                  <a:schemeClr val="tx1"/>
                </a:solidFill>
                <a:latin typeface="+mn-lt"/>
                <a:ea typeface="+mn-ea"/>
                <a:cs typeface="+mn-cs"/>
              </a:rPr>
              <a:t>König handelt gegen die Großen</a:t>
            </a:r>
          </a:p>
          <a:p>
            <a:pPr lvl="2">
              <a:buFont typeface="Arial" pitchFamily="34" charset="0"/>
              <a:buChar char="•"/>
            </a:pPr>
            <a:r>
              <a:rPr lang="de-DE" sz="1200" u="none" kern="1200" baseline="0" dirty="0" smtClean="0">
                <a:solidFill>
                  <a:schemeClr val="tx1"/>
                </a:solidFill>
                <a:latin typeface="+mn-lt"/>
                <a:ea typeface="+mn-ea"/>
                <a:cs typeface="+mn-cs"/>
              </a:rPr>
              <a:t>Er handelt gegen ihren Rat</a:t>
            </a:r>
          </a:p>
          <a:p>
            <a:pPr lvl="2">
              <a:buFont typeface="Arial" pitchFamily="34" charset="0"/>
              <a:buChar char="•"/>
            </a:pPr>
            <a:r>
              <a:rPr lang="de-DE" sz="1200" u="none" kern="1200" baseline="0" dirty="0" smtClean="0">
                <a:solidFill>
                  <a:schemeClr val="tx1"/>
                </a:solidFill>
                <a:latin typeface="+mn-lt"/>
                <a:ea typeface="+mn-ea"/>
                <a:cs typeface="+mn-cs"/>
              </a:rPr>
              <a:t>Er gibt ihnen oder Familienangehörigen keine Ämter oder Lehen</a:t>
            </a:r>
          </a:p>
          <a:p>
            <a:pPr lvl="2">
              <a:buFont typeface="Arial" pitchFamily="34" charset="0"/>
              <a:buChar char="•"/>
            </a:pPr>
            <a:r>
              <a:rPr lang="de-DE" sz="1200" u="none" kern="1200" baseline="0" dirty="0" smtClean="0">
                <a:solidFill>
                  <a:schemeClr val="tx1"/>
                </a:solidFill>
                <a:latin typeface="+mn-lt"/>
                <a:ea typeface="+mn-ea"/>
                <a:cs typeface="+mn-cs"/>
              </a:rPr>
              <a:t>Er regelt einen Konflikt zu Ungunsten eines oder mehrerer Großen</a:t>
            </a:r>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buFont typeface="Arial" pitchFamily="34" charset="0"/>
              <a:buChar char="•"/>
            </a:pPr>
            <a:r>
              <a:rPr lang="de-DE" sz="1200" u="none" kern="1200" dirty="0" smtClean="0">
                <a:solidFill>
                  <a:schemeClr val="tx1"/>
                </a:solidFill>
                <a:latin typeface="+mn-lt"/>
                <a:ea typeface="+mn-ea"/>
                <a:cs typeface="+mn-cs"/>
              </a:rPr>
              <a:t>Sind es immer nur Einzelne,</a:t>
            </a:r>
            <a:r>
              <a:rPr lang="de-DE" sz="1200" u="none" kern="1200" baseline="0" dirty="0" smtClean="0">
                <a:solidFill>
                  <a:schemeClr val="tx1"/>
                </a:solidFill>
                <a:latin typeface="+mn-lt"/>
                <a:ea typeface="+mn-ea"/>
                <a:cs typeface="+mn-cs"/>
              </a:rPr>
              <a:t> die vielleicht gegen den König sind?</a:t>
            </a:r>
          </a:p>
          <a:p>
            <a:pPr lvl="0">
              <a:buFont typeface="Arial" pitchFamily="34" charset="0"/>
              <a:buChar char="•"/>
            </a:pPr>
            <a:r>
              <a:rPr lang="de-DE" sz="1200" u="none" kern="1200" baseline="0" dirty="0" smtClean="0">
                <a:solidFill>
                  <a:schemeClr val="tx1"/>
                </a:solidFill>
                <a:latin typeface="+mn-lt"/>
                <a:ea typeface="+mn-ea"/>
                <a:cs typeface="+mn-cs"/>
              </a:rPr>
              <a:t>Wann hätten die Großen des Reichs eine Chance, gegen den König  vorzugehen?</a:t>
            </a:r>
          </a:p>
          <a:p>
            <a:pPr lvl="1">
              <a:buFont typeface="Arial" pitchFamily="34" charset="0"/>
              <a:buChar char="•"/>
            </a:pPr>
            <a:r>
              <a:rPr lang="de-DE" sz="1200" u="none" kern="1200" baseline="0" dirty="0" smtClean="0">
                <a:solidFill>
                  <a:schemeClr val="tx1"/>
                </a:solidFill>
                <a:latin typeface="+mn-lt"/>
                <a:ea typeface="+mn-ea"/>
                <a:cs typeface="+mn-cs"/>
              </a:rPr>
              <a:t>Wenn eine größere Gruppe gegen den König vorginge</a:t>
            </a:r>
          </a:p>
          <a:p>
            <a:pPr lvl="1">
              <a:buFont typeface="Arial" pitchFamily="34" charset="0"/>
              <a:buChar char="•"/>
            </a:pPr>
            <a:r>
              <a:rPr lang="de-DE" sz="1200" u="none" kern="1200" baseline="0" dirty="0" smtClean="0">
                <a:solidFill>
                  <a:schemeClr val="tx1"/>
                </a:solidFill>
                <a:latin typeface="+mn-lt"/>
                <a:ea typeface="+mn-ea"/>
                <a:cs typeface="+mn-cs"/>
              </a:rPr>
              <a:t>Wenn eine Gruppe sich durch Verwandtschafts- oder Freundschaftsbündnisse zusammenschließt</a:t>
            </a:r>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smtClean="0"/>
              <a:t>Mit der Fragekompetenz haben sich die </a:t>
            </a:r>
            <a:r>
              <a:rPr lang="de-DE" u="none" dirty="0" err="1" smtClean="0"/>
              <a:t>SuS</a:t>
            </a:r>
            <a:r>
              <a:rPr lang="de-DE" u="none" dirty="0" smtClean="0"/>
              <a:t> bereits in Klasse 6 auseinandergesetzt</a:t>
            </a:r>
          </a:p>
          <a:p>
            <a:pPr>
              <a:buFont typeface="Arial" pitchFamily="34" charset="0"/>
              <a:buChar char="•"/>
            </a:pPr>
            <a:r>
              <a:rPr lang="de-DE" i="1" u="none" dirty="0" smtClean="0"/>
              <a:t>(klick) </a:t>
            </a:r>
            <a:r>
              <a:rPr lang="de-DE" i="0" u="none" dirty="0" smtClean="0"/>
              <a:t>In Klasse 6 standen diese Teilkompetenzen im Fokus</a:t>
            </a:r>
          </a:p>
          <a:p>
            <a:pPr>
              <a:buFont typeface="Arial" pitchFamily="34" charset="0"/>
              <a:buChar char="•"/>
            </a:pPr>
            <a:r>
              <a:rPr lang="de-DE" i="0" u="none" dirty="0" smtClean="0"/>
              <a:t>In Klasse 7 sollen diese Teilkompetenzen aufgegriffen und vertieft werden</a:t>
            </a:r>
          </a:p>
          <a:p>
            <a:pPr>
              <a:buFont typeface="Arial" pitchFamily="34" charset="0"/>
              <a:buChar char="•"/>
            </a:pPr>
            <a:r>
              <a:rPr lang="de-DE" i="0" u="none" dirty="0" smtClean="0"/>
              <a:t>Außerdem soll</a:t>
            </a:r>
            <a:r>
              <a:rPr lang="de-DE" i="0" u="none" baseline="0" dirty="0" smtClean="0"/>
              <a:t> der erste Schritt dahin getan werden, </a:t>
            </a:r>
            <a:r>
              <a:rPr lang="de-DE" i="1" u="none" dirty="0" smtClean="0"/>
              <a:t>(klick) </a:t>
            </a:r>
            <a:r>
              <a:rPr lang="de-DE" i="0" u="none" baseline="0" dirty="0" smtClean="0"/>
              <a:t>Fragen zu vergleichen und eigene Schwerpunkte zu begründen</a:t>
            </a:r>
          </a:p>
          <a:p>
            <a:pPr>
              <a:buFont typeface="Arial" pitchFamily="34" charset="0"/>
              <a:buChar char="•"/>
            </a:pPr>
            <a:endParaRPr lang="de-DE" i="0" u="none" baseline="0" dirty="0" smtClean="0"/>
          </a:p>
          <a:p>
            <a:pPr>
              <a:buFont typeface="Arial" pitchFamily="34" charset="0"/>
              <a:buChar char="•"/>
            </a:pPr>
            <a:r>
              <a:rPr lang="de-DE" i="0" u="none" baseline="0" dirty="0" smtClean="0"/>
              <a:t>Das Nachvollziehen historischer Fragestellungen ist im Umfang der dann bekannten Fragetypen möglich, eine dezidierte Beschäftigung mit gegebenen historischen Fragestellungen soll aber erst in Klasse 9 erfolgen.</a:t>
            </a:r>
          </a:p>
          <a:p>
            <a:pPr>
              <a:buFont typeface="Arial" pitchFamily="34" charset="0"/>
              <a:buChar char="•"/>
            </a:pPr>
            <a:endParaRPr lang="de-DE" i="0" u="none" baseline="0" dirty="0" smtClean="0"/>
          </a:p>
          <a:p>
            <a:pPr>
              <a:buFont typeface="Arial" pitchFamily="34" charset="0"/>
              <a:buChar char="•"/>
            </a:pPr>
            <a:r>
              <a:rPr lang="de-DE" i="0" u="none" baseline="0" dirty="0" smtClean="0"/>
              <a:t>Die Entscheidung, die Fragekompetenz an den Anfang der Klasse 7 zu stellen, hängt auch damit zusammen, dass die </a:t>
            </a:r>
            <a:r>
              <a:rPr lang="de-DE" i="0" u="none" baseline="0" dirty="0" err="1" smtClean="0"/>
              <a:t>SuS</a:t>
            </a:r>
            <a:r>
              <a:rPr lang="de-DE" i="0" u="none" baseline="0" dirty="0" smtClean="0"/>
              <a:t> ab Klasse 7 eine GFS halten können. Mit der GFS spielt der Schüler den Kreislauf des historischen Denkens durch, d.h. er braucht als erstes eine Fragestellung.</a:t>
            </a:r>
            <a:endParaRPr lang="de-DE" i="1"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buFont typeface="Arial" pitchFamily="34" charset="0"/>
              <a:buChar char="•"/>
            </a:pPr>
            <a:r>
              <a:rPr lang="de-DE" sz="1200" u="none" kern="1200" dirty="0" smtClean="0">
                <a:solidFill>
                  <a:schemeClr val="tx1"/>
                </a:solidFill>
                <a:latin typeface="+mn-lt"/>
                <a:ea typeface="+mn-ea"/>
                <a:cs typeface="+mn-cs"/>
              </a:rPr>
              <a:t>Dürfen nur Adlige heiraten?</a:t>
            </a:r>
          </a:p>
          <a:p>
            <a:pPr lvl="1">
              <a:buFont typeface="Arial" pitchFamily="34" charset="0"/>
              <a:buChar char="•"/>
            </a:pPr>
            <a:r>
              <a:rPr lang="de-DE" sz="1200" u="none" kern="1200" dirty="0" smtClean="0">
                <a:solidFill>
                  <a:schemeClr val="tx1"/>
                </a:solidFill>
                <a:latin typeface="+mn-lt"/>
                <a:ea typeface="+mn-ea"/>
                <a:cs typeface="+mn-cs"/>
              </a:rPr>
              <a:t>Nein.</a:t>
            </a:r>
            <a:r>
              <a:rPr lang="de-DE" sz="1200" u="none" kern="1200" baseline="0" dirty="0" smtClean="0">
                <a:solidFill>
                  <a:schemeClr val="tx1"/>
                </a:solidFill>
                <a:latin typeface="+mn-lt"/>
                <a:ea typeface="+mn-ea"/>
                <a:cs typeface="+mn-cs"/>
              </a:rPr>
              <a:t> Das Besondere ist, dass Adlige Heiraten nutzen, um über Verwandtschaft ihre Macht oder ihren Besitz zu vergrößern.</a:t>
            </a:r>
          </a:p>
          <a:p>
            <a:pPr lvl="0">
              <a:buFont typeface="Arial" pitchFamily="34" charset="0"/>
              <a:buChar char="•"/>
            </a:pPr>
            <a:r>
              <a:rPr lang="de-DE" sz="1200" u="none" kern="1200" baseline="0" dirty="0" smtClean="0">
                <a:solidFill>
                  <a:schemeClr val="tx1"/>
                </a:solidFill>
                <a:latin typeface="+mn-lt"/>
                <a:ea typeface="+mn-ea"/>
                <a:cs typeface="+mn-cs"/>
              </a:rPr>
              <a:t>Wann ist das Leben der Großen nicht so gut?</a:t>
            </a:r>
          </a:p>
          <a:p>
            <a:pPr lvl="1">
              <a:buFont typeface="Arial" pitchFamily="34" charset="0"/>
              <a:buChar char="•"/>
            </a:pPr>
            <a:r>
              <a:rPr lang="de-DE" sz="1200" u="none" kern="1200" baseline="0" dirty="0" smtClean="0">
                <a:solidFill>
                  <a:schemeClr val="tx1"/>
                </a:solidFill>
                <a:latin typeface="+mn-lt"/>
                <a:ea typeface="+mn-ea"/>
                <a:cs typeface="+mn-cs"/>
              </a:rPr>
              <a:t>Wenn sie in einem Konflikt mit anderen Großen oder dem König stehen.</a:t>
            </a:r>
          </a:p>
          <a:p>
            <a:pPr lvl="1">
              <a:buFont typeface="Arial" pitchFamily="34" charset="0"/>
              <a:buChar char="•"/>
            </a:pPr>
            <a:r>
              <a:rPr lang="de-DE" sz="1200" u="none" kern="1200" baseline="0" dirty="0" smtClean="0">
                <a:solidFill>
                  <a:schemeClr val="tx1"/>
                </a:solidFill>
                <a:latin typeface="+mn-lt"/>
                <a:ea typeface="+mn-ea"/>
                <a:cs typeface="+mn-cs"/>
              </a:rPr>
              <a:t>Wenn sie zu wenig Beistand und Hilfe bekommen.</a:t>
            </a:r>
          </a:p>
          <a:p>
            <a:pPr lvl="1">
              <a:buFont typeface="Arial" pitchFamily="34" charset="0"/>
              <a:buChar char="•"/>
            </a:pPr>
            <a:r>
              <a:rPr lang="de-DE" sz="1200" u="none" kern="1200" baseline="0" dirty="0" smtClean="0">
                <a:solidFill>
                  <a:schemeClr val="tx1"/>
                </a:solidFill>
                <a:latin typeface="+mn-lt"/>
                <a:ea typeface="+mn-ea"/>
                <a:cs typeface="+mn-cs"/>
              </a:rPr>
              <a:t>Wenn sie in den Krieg ziehen müssen.</a:t>
            </a:r>
          </a:p>
          <a:p>
            <a:pPr lvl="1">
              <a:buFont typeface="Arial" pitchFamily="34" charset="0"/>
              <a:buChar char="•"/>
            </a:pPr>
            <a:endParaRPr lang="de-DE" sz="1200" u="none" kern="1200" dirty="0" smtClean="0">
              <a:solidFill>
                <a:schemeClr val="tx1"/>
              </a:solidFill>
              <a:latin typeface="+mn-lt"/>
              <a:ea typeface="+mn-ea"/>
              <a:cs typeface="+mn-cs"/>
            </a:endParaRPr>
          </a:p>
          <a:p>
            <a:pPr lvl="1">
              <a:buFont typeface="Arial" pitchFamily="34" charset="0"/>
              <a:buChar char="•"/>
            </a:pPr>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30</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buFont typeface="Arial" pitchFamily="34" charset="0"/>
              <a:buChar char="•"/>
            </a:pPr>
            <a:r>
              <a:rPr lang="de-DE" sz="1200" u="none" kern="1200" dirty="0" smtClean="0">
                <a:solidFill>
                  <a:schemeClr val="tx1"/>
                </a:solidFill>
                <a:latin typeface="+mn-lt"/>
                <a:ea typeface="+mn-ea"/>
                <a:cs typeface="+mn-cs"/>
              </a:rPr>
              <a:t>S vollzieht die methodischen</a:t>
            </a:r>
            <a:r>
              <a:rPr lang="de-DE" sz="1200" u="none" kern="1200" baseline="0" dirty="0" smtClean="0">
                <a:solidFill>
                  <a:schemeClr val="tx1"/>
                </a:solidFill>
                <a:latin typeface="+mn-lt"/>
                <a:ea typeface="+mn-ea"/>
                <a:cs typeface="+mn-cs"/>
              </a:rPr>
              <a:t> Schritte des Sachurteils</a:t>
            </a:r>
          </a:p>
          <a:p>
            <a:pPr lvl="0">
              <a:buFont typeface="Arial" pitchFamily="34" charset="0"/>
              <a:buChar char="•"/>
            </a:pPr>
            <a:endParaRPr lang="de-DE" sz="1200" u="none" kern="1200" baseline="0" dirty="0" smtClean="0">
              <a:solidFill>
                <a:schemeClr val="tx1"/>
              </a:solidFill>
              <a:latin typeface="+mn-lt"/>
              <a:ea typeface="+mn-ea"/>
              <a:cs typeface="+mn-cs"/>
            </a:endParaRPr>
          </a:p>
          <a:p>
            <a:pPr lvl="0">
              <a:buFont typeface="Arial" pitchFamily="34" charset="0"/>
              <a:buChar char="•"/>
            </a:pPr>
            <a:r>
              <a:rPr lang="de-DE" sz="1200" u="none" kern="1200" baseline="0" dirty="0" smtClean="0">
                <a:solidFill>
                  <a:schemeClr val="tx1"/>
                </a:solidFill>
                <a:latin typeface="+mn-lt"/>
                <a:ea typeface="+mn-ea"/>
                <a:cs typeface="+mn-cs"/>
              </a:rPr>
              <a:t>Wie könnte der König den Großen noch belohnen?</a:t>
            </a:r>
          </a:p>
          <a:p>
            <a:pPr lvl="1">
              <a:buFont typeface="Arial" pitchFamily="34" charset="0"/>
              <a:buChar char="•"/>
            </a:pPr>
            <a:r>
              <a:rPr lang="de-DE" sz="1200" u="none" kern="1200" baseline="0" dirty="0" smtClean="0">
                <a:solidFill>
                  <a:schemeClr val="tx1"/>
                </a:solidFill>
                <a:latin typeface="+mn-lt"/>
                <a:ea typeface="+mn-ea"/>
                <a:cs typeface="+mn-cs"/>
              </a:rPr>
              <a:t>Vergabe eines Lehens, also Land mit den ansässigen Bauern</a:t>
            </a:r>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31</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buFont typeface="Arial" pitchFamily="34" charset="0"/>
              <a:buChar char="•"/>
            </a:pPr>
            <a:r>
              <a:rPr lang="de-DE" sz="1200" u="none" kern="1200" dirty="0" smtClean="0">
                <a:solidFill>
                  <a:schemeClr val="tx1"/>
                </a:solidFill>
                <a:latin typeface="+mn-lt"/>
                <a:ea typeface="+mn-ea"/>
                <a:cs typeface="+mn-cs"/>
              </a:rPr>
              <a:t>Welche Unterschiede gibt es zu heute?</a:t>
            </a:r>
            <a:endParaRPr lang="de-DE" sz="1200" u="none" kern="1200" baseline="0" dirty="0" smtClean="0">
              <a:solidFill>
                <a:schemeClr val="tx1"/>
              </a:solidFill>
              <a:latin typeface="+mn-lt"/>
              <a:ea typeface="+mn-ea"/>
              <a:cs typeface="+mn-cs"/>
            </a:endParaRPr>
          </a:p>
          <a:p>
            <a:pPr lvl="1">
              <a:buFont typeface="Arial" pitchFamily="34" charset="0"/>
              <a:buChar char="•"/>
            </a:pPr>
            <a:r>
              <a:rPr lang="de-DE" sz="1200" u="none" kern="1200" baseline="0" dirty="0" smtClean="0">
                <a:solidFill>
                  <a:schemeClr val="tx1"/>
                </a:solidFill>
                <a:latin typeface="+mn-lt"/>
                <a:ea typeface="+mn-ea"/>
                <a:cs typeface="+mn-cs"/>
              </a:rPr>
              <a:t>Wenn es einen Konflikt innerhalb der Regierung gibt, wird nicht gegeneinander Krieg geführt, früher hat man Konflikte häufig gewaltsam gelöst oder zu lösen versucht.</a:t>
            </a:r>
          </a:p>
          <a:p>
            <a:pPr lvl="1">
              <a:buFont typeface="Arial" pitchFamily="34" charset="0"/>
              <a:buChar char="•"/>
            </a:pPr>
            <a:r>
              <a:rPr lang="de-DE" sz="1200" u="none" kern="1200" baseline="0" dirty="0" smtClean="0">
                <a:solidFill>
                  <a:schemeClr val="tx1"/>
                </a:solidFill>
                <a:latin typeface="+mn-lt"/>
                <a:ea typeface="+mn-ea"/>
                <a:cs typeface="+mn-cs"/>
              </a:rPr>
              <a:t>Die Ratgeber und Mitarbeiter schwören nicht der Bundeskanzlerin Treue, sondern dem Grundgesetz.</a:t>
            </a:r>
          </a:p>
          <a:p>
            <a:pPr lvl="1">
              <a:buFont typeface="Arial" pitchFamily="34" charset="0"/>
              <a:buChar char="•"/>
            </a:pPr>
            <a:r>
              <a:rPr lang="de-DE" sz="1200" u="none" kern="1200" baseline="0" dirty="0" smtClean="0">
                <a:solidFill>
                  <a:schemeClr val="tx1"/>
                </a:solidFill>
                <a:latin typeface="+mn-lt"/>
                <a:ea typeface="+mn-ea"/>
                <a:cs typeface="+mn-cs"/>
              </a:rPr>
              <a:t>Die Bundeskanzlerin muss ihre Mitarbeiter nicht durch Verwandtschaft, Freundschaft oder Lehen an sich binden. Wichtiger als persönliche Beziehungen sind Regelungen/Vorschriften zu den einzelnen Ämtern, Gesetze und auch die Leistungen von denen, die ein Amt ausüben.</a:t>
            </a:r>
          </a:p>
          <a:p>
            <a:pPr lvl="1">
              <a:buFont typeface="Arial" pitchFamily="34" charset="0"/>
              <a:buChar char="•"/>
            </a:pPr>
            <a:r>
              <a:rPr lang="de-DE" sz="1200" u="none" kern="1200" baseline="0" dirty="0" smtClean="0">
                <a:solidFill>
                  <a:schemeClr val="tx1"/>
                </a:solidFill>
                <a:latin typeface="+mn-lt"/>
                <a:ea typeface="+mn-ea"/>
                <a:cs typeface="+mn-cs"/>
              </a:rPr>
              <a:t>Gruppen, die gemeinsam ein Ziel verfolgen, gibt es aber immer noch, z.B. Parteien</a:t>
            </a:r>
          </a:p>
          <a:p>
            <a:pPr lvl="1">
              <a:buFont typeface="Arial" pitchFamily="34" charset="0"/>
              <a:buChar char="•"/>
            </a:pPr>
            <a:endParaRPr lang="de-DE" sz="1200" u="none" kern="1200" baseline="0" dirty="0" smtClean="0">
              <a:solidFill>
                <a:schemeClr val="tx1"/>
              </a:solidFill>
              <a:latin typeface="+mn-lt"/>
              <a:ea typeface="+mn-ea"/>
              <a:cs typeface="+mn-cs"/>
            </a:endParaRPr>
          </a:p>
          <a:p>
            <a:endParaRPr lang="de-DE" sz="1200" u="none" kern="1200" dirty="0" smtClean="0">
              <a:solidFill>
                <a:schemeClr val="tx1"/>
              </a:solidFill>
              <a:latin typeface="+mn-lt"/>
              <a:ea typeface="+mn-ea"/>
              <a:cs typeface="+mn-cs"/>
            </a:endParaRPr>
          </a:p>
          <a:p>
            <a:r>
              <a:rPr lang="de-DE" sz="1200" u="none" kern="1200" dirty="0" smtClean="0">
                <a:solidFill>
                  <a:schemeClr val="tx1"/>
                </a:solidFill>
                <a:latin typeface="+mn-lt"/>
                <a:ea typeface="+mn-ea"/>
                <a:cs typeface="+mn-cs"/>
              </a:rPr>
              <a:t>Schülerergebnisse siehe oben</a:t>
            </a:r>
          </a:p>
          <a:p>
            <a:endParaRPr lang="de-DE" sz="1200" u="sng" kern="1200" dirty="0" smtClean="0">
              <a:solidFill>
                <a:schemeClr val="tx1"/>
              </a:solidFill>
              <a:latin typeface="+mn-lt"/>
              <a:ea typeface="+mn-ea"/>
              <a:cs typeface="+mn-cs"/>
            </a:endParaRPr>
          </a:p>
          <a:p>
            <a:r>
              <a:rPr lang="de-DE" sz="1200" u="sng" kern="1200" dirty="0" smtClean="0">
                <a:solidFill>
                  <a:schemeClr val="tx1"/>
                </a:solidFill>
                <a:latin typeface="+mn-lt"/>
                <a:ea typeface="+mn-ea"/>
                <a:cs typeface="+mn-cs"/>
              </a:rPr>
              <a:t>evtl. nochmals Fazit im Anschluss an die Ergebnissicherung; mögliche Fragen:</a:t>
            </a:r>
            <a:endParaRPr lang="de-DE" sz="1200" kern="1200" dirty="0" smtClean="0">
              <a:solidFill>
                <a:schemeClr val="tx1"/>
              </a:solidFill>
              <a:latin typeface="+mn-lt"/>
              <a:ea typeface="+mn-ea"/>
              <a:cs typeface="+mn-cs"/>
            </a:endParaRPr>
          </a:p>
          <a:p>
            <a:pPr lvl="0">
              <a:buFont typeface="Arial" pitchFamily="34" charset="0"/>
              <a:buChar char="•"/>
            </a:pPr>
            <a:r>
              <a:rPr lang="de-DE" sz="1200" kern="1200" dirty="0" smtClean="0">
                <a:solidFill>
                  <a:schemeClr val="tx1"/>
                </a:solidFill>
                <a:latin typeface="+mn-lt"/>
                <a:ea typeface="+mn-ea"/>
                <a:cs typeface="+mn-cs"/>
              </a:rPr>
              <a:t>Welche Rolle und welche Stellung haben die "Großen im Reich"?</a:t>
            </a:r>
          </a:p>
          <a:p>
            <a:pPr lvl="0">
              <a:buFont typeface="Arial" pitchFamily="34" charset="0"/>
              <a:buChar char="•"/>
            </a:pPr>
            <a:r>
              <a:rPr lang="de-DE" sz="1200" kern="1200" dirty="0" smtClean="0">
                <a:solidFill>
                  <a:schemeClr val="tx1"/>
                </a:solidFill>
                <a:latin typeface="+mn-lt"/>
                <a:ea typeface="+mn-ea"/>
                <a:cs typeface="+mn-cs"/>
              </a:rPr>
              <a:t>Was muss ein Großer oder auch der König tun, um viel Ansehen und Einfluss zu haben?</a:t>
            </a:r>
          </a:p>
          <a:p>
            <a:pPr lvl="0">
              <a:buFont typeface="Arial" pitchFamily="34" charset="0"/>
              <a:buChar char="•"/>
            </a:pPr>
            <a:r>
              <a:rPr lang="de-DE" sz="1200" kern="1200" dirty="0" smtClean="0">
                <a:solidFill>
                  <a:schemeClr val="tx1"/>
                </a:solidFill>
                <a:latin typeface="+mn-lt"/>
                <a:ea typeface="+mn-ea"/>
                <a:cs typeface="+mn-cs"/>
              </a:rPr>
              <a:t>In welcher Situation war es für einen Großen oder den König besonders wichtig, gute persönliche Beziehungen zu haben?</a:t>
            </a:r>
          </a:p>
          <a:p>
            <a:pPr lvl="0">
              <a:buFont typeface="Arial" pitchFamily="34" charset="0"/>
              <a:buChar char="•"/>
            </a:pPr>
            <a:r>
              <a:rPr lang="de-DE" sz="1200" b="1" kern="1200" dirty="0" smtClean="0">
                <a:solidFill>
                  <a:schemeClr val="tx1"/>
                </a:solidFill>
                <a:latin typeface="+mn-lt"/>
                <a:ea typeface="+mn-ea"/>
                <a:cs typeface="+mn-cs"/>
              </a:rPr>
              <a:t>Bewertung der Ordnungsprinzipien:</a:t>
            </a:r>
          </a:p>
          <a:p>
            <a:pPr lvl="0">
              <a:buFont typeface="Arial" pitchFamily="34" charset="0"/>
              <a:buChar char="•"/>
            </a:pPr>
            <a:r>
              <a:rPr lang="de-DE" sz="1200" kern="1200" dirty="0" smtClean="0">
                <a:solidFill>
                  <a:schemeClr val="tx1"/>
                </a:solidFill>
                <a:latin typeface="+mn-lt"/>
                <a:ea typeface="+mn-ea"/>
                <a:cs typeface="+mn-cs"/>
              </a:rPr>
              <a:t>Wie unterscheiden sich Königtum/Herrschaft und Gesellschaft der Großen im mittelalterlichen Reich vom Königtum des Pharao oder des Augustus?</a:t>
            </a:r>
          </a:p>
          <a:p>
            <a:pPr lvl="0">
              <a:buFont typeface="Arial" pitchFamily="34" charset="0"/>
              <a:buChar char="•"/>
            </a:pPr>
            <a:r>
              <a:rPr lang="de-DE" sz="1200" kern="1200" dirty="0" smtClean="0">
                <a:solidFill>
                  <a:schemeClr val="tx1"/>
                </a:solidFill>
                <a:latin typeface="+mn-lt"/>
                <a:ea typeface="+mn-ea"/>
                <a:cs typeface="+mn-cs"/>
              </a:rPr>
              <a:t>Ist die zwischen König und Großen geteilte Herrschaft ein sinnvolles Modell? Kann es funktionieren?</a:t>
            </a:r>
          </a:p>
          <a:p>
            <a:pPr lvl="0">
              <a:buFont typeface="Arial" pitchFamily="34" charset="0"/>
              <a:buChar char="•"/>
            </a:pPr>
            <a:r>
              <a:rPr lang="de-DE" sz="1200" kern="1200" dirty="0" smtClean="0">
                <a:solidFill>
                  <a:schemeClr val="tx1"/>
                </a:solidFill>
                <a:latin typeface="+mn-lt"/>
                <a:ea typeface="+mn-ea"/>
                <a:cs typeface="+mn-cs"/>
              </a:rPr>
              <a:t>Wie</a:t>
            </a:r>
            <a:r>
              <a:rPr lang="de-DE" sz="1200" kern="1200" baseline="0" dirty="0" smtClean="0">
                <a:solidFill>
                  <a:schemeClr val="tx1"/>
                </a:solidFill>
                <a:latin typeface="+mn-lt"/>
                <a:ea typeface="+mn-ea"/>
                <a:cs typeface="+mn-cs"/>
              </a:rPr>
              <a:t> bewertet ihr die vielen Beziehungen der Adligen, durch die sie versuchen, Besitz, Macht und Ansehen zu erreichen?</a:t>
            </a:r>
            <a:endParaRPr lang="de-DE" sz="1200" kern="1200" dirty="0" smtClean="0">
              <a:solidFill>
                <a:schemeClr val="tx1"/>
              </a:solidFill>
              <a:latin typeface="+mn-lt"/>
              <a:ea typeface="+mn-ea"/>
              <a:cs typeface="+mn-cs"/>
            </a:endParaRPr>
          </a:p>
          <a:p>
            <a:pPr lvl="0">
              <a:buFont typeface="Arial" pitchFamily="34" charset="0"/>
              <a:buChar char="•"/>
            </a:pPr>
            <a:r>
              <a:rPr lang="de-DE" sz="1200" kern="1200" dirty="0" smtClean="0">
                <a:solidFill>
                  <a:schemeClr val="tx1"/>
                </a:solidFill>
                <a:latin typeface="+mn-lt"/>
                <a:ea typeface="+mn-ea"/>
                <a:cs typeface="+mn-cs"/>
              </a:rPr>
              <a:t>Für wie wichtig haltet ihr es, Methoden zu kennen, wie man Fragen stellt und beantwortet?</a:t>
            </a:r>
          </a:p>
          <a:p>
            <a:pPr>
              <a:buFont typeface="Arial" pitchFamily="34" charset="0"/>
              <a:buChar char="•"/>
            </a:pPr>
            <a:r>
              <a:rPr lang="de-DE" sz="1200" kern="1200" dirty="0" smtClean="0">
                <a:solidFill>
                  <a:schemeClr val="tx1"/>
                </a:solidFill>
                <a:latin typeface="+mn-lt"/>
                <a:ea typeface="+mn-ea"/>
                <a:cs typeface="+mn-cs"/>
              </a:rPr>
              <a:t>Was macht euch dabei noch am meisten Schwierigkeiten?</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32</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i="1" dirty="0" smtClean="0"/>
              <a:t>Methodenkasten auf Kopie</a:t>
            </a:r>
          </a:p>
          <a:p>
            <a:endParaRPr lang="de-DE" dirty="0" smtClean="0"/>
          </a:p>
          <a:p>
            <a:pPr>
              <a:buFont typeface="Arial" pitchFamily="34" charset="0"/>
              <a:buChar char="•"/>
            </a:pPr>
            <a:r>
              <a:rPr lang="de-DE" dirty="0" smtClean="0"/>
              <a:t>Das AB:</a:t>
            </a:r>
            <a:r>
              <a:rPr lang="de-DE" baseline="0" dirty="0" smtClean="0"/>
              <a:t> Fragen und Antworten im Fach Geschichte kann noch häufiger eingesetzt werden</a:t>
            </a:r>
          </a:p>
          <a:p>
            <a:pPr>
              <a:buFont typeface="Arial" pitchFamily="34" charset="0"/>
              <a:buChar char="•"/>
            </a:pPr>
            <a:r>
              <a:rPr lang="de-DE" baseline="0" dirty="0" smtClean="0"/>
              <a:t>Mit der Übung kann dann an geeigneter Stelle der Methodenkasten ausgegeben werden</a:t>
            </a:r>
          </a:p>
          <a:p>
            <a:pPr>
              <a:buFont typeface="Arial" pitchFamily="34" charset="0"/>
              <a:buChar char="•"/>
            </a:pPr>
            <a:r>
              <a:rPr lang="de-DE" baseline="0" dirty="0" smtClean="0"/>
              <a:t>Für die </a:t>
            </a:r>
            <a:r>
              <a:rPr lang="de-DE" baseline="0" dirty="0" err="1" smtClean="0"/>
              <a:t>SuS</a:t>
            </a:r>
            <a:r>
              <a:rPr lang="de-DE" baseline="0" dirty="0" smtClean="0"/>
              <a:t>, die eine GFS machen, kann der Methodenkasten ebenfalls verwendet werden</a:t>
            </a:r>
          </a:p>
          <a:p>
            <a:pPr lvl="1">
              <a:buFont typeface="Arial" pitchFamily="34" charset="0"/>
              <a:buChar char="•"/>
            </a:pPr>
            <a:r>
              <a:rPr lang="de-DE" baseline="0" dirty="0" smtClean="0"/>
              <a:t>Für die erste Besprechung müssen die </a:t>
            </a:r>
            <a:r>
              <a:rPr lang="de-DE" baseline="0" dirty="0" err="1" smtClean="0"/>
              <a:t>SuS</a:t>
            </a:r>
            <a:r>
              <a:rPr lang="de-DE" baseline="0" dirty="0" smtClean="0"/>
              <a:t> die Schritte 1-4 vorbereiten</a:t>
            </a:r>
          </a:p>
          <a:p>
            <a:pPr lvl="1">
              <a:buFont typeface="Arial" pitchFamily="34" charset="0"/>
              <a:buChar char="•"/>
            </a:pPr>
            <a:r>
              <a:rPr lang="de-DE" baseline="0" dirty="0" smtClean="0"/>
              <a:t>Schritt 5 besprechen wir gemeinsam, </a:t>
            </a:r>
            <a:r>
              <a:rPr lang="de-DE" baseline="0" dirty="0" err="1" smtClean="0"/>
              <a:t>SuS</a:t>
            </a:r>
            <a:r>
              <a:rPr lang="de-DE" baseline="0" dirty="0" smtClean="0"/>
              <a:t> erhalten Material von der Lehrkraft oder stellen eigenes Material zur Überprüfung vor</a:t>
            </a:r>
          </a:p>
          <a:p>
            <a:pPr lvl="1">
              <a:buFont typeface="Arial" pitchFamily="34" charset="0"/>
              <a:buChar char="•"/>
            </a:pPr>
            <a:r>
              <a:rPr lang="de-DE" baseline="0" dirty="0" smtClean="0"/>
              <a:t>Die GFS-Ausarbeitung ist Schritt 6</a:t>
            </a:r>
          </a:p>
          <a:p>
            <a:pPr lvl="1">
              <a:buFont typeface="Arial" pitchFamily="34" charset="0"/>
              <a:buChar char="•"/>
            </a:pPr>
            <a:r>
              <a:rPr lang="de-DE" baseline="0" dirty="0" smtClean="0"/>
              <a:t>Bei der Präsentation müssen die </a:t>
            </a:r>
            <a:r>
              <a:rPr lang="de-DE" baseline="0" dirty="0" err="1" smtClean="0"/>
              <a:t>SuS</a:t>
            </a:r>
            <a:r>
              <a:rPr lang="de-DE" baseline="0" dirty="0" smtClean="0"/>
              <a:t> auch ihre Fragestellung und ihre Vorgehensweise erläutern</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33</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28600" indent="-228600">
              <a:buFont typeface="+mj-lt"/>
              <a:buAutoNum type="arabicPeriod"/>
            </a:pPr>
            <a:r>
              <a:rPr lang="de-DE" u="sng" dirty="0" smtClean="0"/>
              <a:t>Fragen formulieren</a:t>
            </a:r>
          </a:p>
          <a:p>
            <a:pPr marL="685800" lvl="1" indent="-228600">
              <a:buFont typeface="Arial" pitchFamily="34" charset="0"/>
              <a:buChar char="•"/>
            </a:pPr>
            <a:r>
              <a:rPr lang="de-DE" u="none" dirty="0" smtClean="0"/>
              <a:t>3 Fragetypen sind bekannt</a:t>
            </a:r>
            <a:r>
              <a:rPr lang="de-DE" u="none" baseline="0" dirty="0" smtClean="0"/>
              <a:t> – es sollen aber neue – endgültige - Begrifflichkeiten eingeführt werden </a:t>
            </a:r>
            <a:r>
              <a:rPr lang="de-DE" i="1" u="none" baseline="0" dirty="0" smtClean="0"/>
              <a:t>(siehe Folie)</a:t>
            </a:r>
            <a:endParaRPr lang="de-DE" u="none" baseline="0" dirty="0" smtClean="0"/>
          </a:p>
          <a:p>
            <a:pPr marL="685800" lvl="1" indent="-228600">
              <a:buFont typeface="Arial" pitchFamily="34" charset="0"/>
              <a:buNone/>
            </a:pPr>
            <a:endParaRPr lang="de-DE" u="none" baseline="0" dirty="0" smtClean="0"/>
          </a:p>
          <a:p>
            <a:pPr marL="228600" indent="-228600">
              <a:buFont typeface="+mj-lt"/>
              <a:buAutoNum type="arabicPeriod"/>
            </a:pPr>
            <a:r>
              <a:rPr lang="de-DE" u="sng" dirty="0" smtClean="0"/>
              <a:t>Fragen vergleichen und eigene Schwerpunkte begründen</a:t>
            </a:r>
          </a:p>
          <a:p>
            <a:pPr marL="685800" lvl="1" indent="-228600">
              <a:buFont typeface="Arial" pitchFamily="34" charset="0"/>
              <a:buChar char="•"/>
            </a:pPr>
            <a:r>
              <a:rPr lang="de-DE" u="none" dirty="0" smtClean="0"/>
              <a:t>Schwerpunkt in Klasse 6 war die Wahrnehmung von Frageanlässen</a:t>
            </a:r>
          </a:p>
          <a:p>
            <a:pPr marL="685800" lvl="1" indent="-228600">
              <a:buFont typeface="Arial" pitchFamily="34" charset="0"/>
              <a:buChar char="•"/>
            </a:pPr>
            <a:r>
              <a:rPr lang="de-DE" u="none" dirty="0" smtClean="0"/>
              <a:t>Anlass</a:t>
            </a:r>
            <a:r>
              <a:rPr lang="de-DE" u="none" baseline="0" dirty="0" smtClean="0"/>
              <a:t> und Bedeutung von Fragen sind jetzt etablierter Bestandteil des Geschichtsunterrichts</a:t>
            </a:r>
          </a:p>
          <a:p>
            <a:pPr marL="685800" lvl="1" indent="-228600">
              <a:buFont typeface="Arial" pitchFamily="34" charset="0"/>
              <a:buChar char="•"/>
            </a:pPr>
            <a:r>
              <a:rPr lang="de-DE" u="none" baseline="0" dirty="0" smtClean="0"/>
              <a:t>Jetzt soll der Schwerpunkt darauf gelegt werden, </a:t>
            </a:r>
            <a:r>
              <a:rPr lang="de-DE" u="sng" baseline="0" dirty="0" smtClean="0"/>
              <a:t>die eigenen Fragen ganz ernst zu nehmen, das eigene Interesse zu entdecken und zu formulieren</a:t>
            </a:r>
          </a:p>
          <a:p>
            <a:pPr marL="685800" lvl="1" indent="-228600">
              <a:buFont typeface="Arial" pitchFamily="34" charset="0"/>
              <a:buChar char="•"/>
            </a:pPr>
            <a:r>
              <a:rPr lang="de-DE" u="none" baseline="0" dirty="0" smtClean="0"/>
              <a:t>Außerdem sollen die </a:t>
            </a:r>
            <a:r>
              <a:rPr lang="de-DE" u="none" baseline="0" dirty="0" err="1" smtClean="0"/>
              <a:t>SuS</a:t>
            </a:r>
            <a:r>
              <a:rPr lang="de-DE" u="none" baseline="0" dirty="0" smtClean="0"/>
              <a:t> lernen, den Umfang, die Reichweite von Fragen abzuschätzen (auch mit Blick auf die GFS)</a:t>
            </a:r>
          </a:p>
          <a:p>
            <a:pPr marL="1143000" lvl="2" indent="-228600">
              <a:buFont typeface="Arial" pitchFamily="34" charset="0"/>
              <a:buChar char="•"/>
            </a:pPr>
            <a:r>
              <a:rPr lang="de-DE" u="none" dirty="0" smtClean="0"/>
              <a:t>Muss ich nur einmal das Schulbuch aufschlagen? Lässt sich die Frage mit</a:t>
            </a:r>
            <a:r>
              <a:rPr lang="de-DE" u="none" baseline="0" dirty="0" smtClean="0"/>
              <a:t> einer Information/einem Satz beantworten?</a:t>
            </a:r>
            <a:endParaRPr lang="de-DE" u="none" dirty="0" smtClean="0"/>
          </a:p>
          <a:p>
            <a:pPr marL="1143000" lvl="2" indent="-228600">
              <a:buFont typeface="Arial" pitchFamily="34" charset="0"/>
              <a:buChar char="•"/>
            </a:pPr>
            <a:r>
              <a:rPr lang="de-DE" u="none" dirty="0" smtClean="0"/>
              <a:t>Oder ist das eine echte Forschungsfrage?</a:t>
            </a:r>
          </a:p>
          <a:p>
            <a:pPr marL="1143000" lvl="2" indent="-228600">
              <a:buFont typeface="Arial" pitchFamily="34" charset="0"/>
              <a:buChar char="•"/>
            </a:pPr>
            <a:r>
              <a:rPr lang="de-DE" u="none" dirty="0" smtClean="0"/>
              <a:t>Ist</a:t>
            </a:r>
            <a:r>
              <a:rPr lang="de-DE" u="none" baseline="0" dirty="0" smtClean="0"/>
              <a:t> die Frage vielleicht viel zu allgemein? Welche Teilbereiche interessieren mich besonders?</a:t>
            </a:r>
          </a:p>
          <a:p>
            <a:pPr marL="1143000" lvl="2" indent="-228600">
              <a:buFont typeface="Arial" pitchFamily="34" charset="0"/>
              <a:buChar char="•"/>
            </a:pPr>
            <a:endParaRPr lang="de-DE" u="none" baseline="0" dirty="0" smtClean="0"/>
          </a:p>
          <a:p>
            <a:pPr marL="685800" lvl="1" indent="-228600">
              <a:buFont typeface="Arial" pitchFamily="34" charset="0"/>
              <a:buChar char="•"/>
            </a:pPr>
            <a:r>
              <a:rPr lang="de-DE" u="none" baseline="0" dirty="0" smtClean="0"/>
              <a:t>Ausblick Klasse 9/10</a:t>
            </a:r>
          </a:p>
          <a:p>
            <a:pPr marL="1143000" lvl="2" indent="-228600">
              <a:buFont typeface="Arial" pitchFamily="34" charset="0"/>
              <a:buChar char="•"/>
            </a:pPr>
            <a:r>
              <a:rPr lang="de-DE" u="none" baseline="0" dirty="0" smtClean="0"/>
              <a:t>Im Zusammenhang mit formulierten historischen Fragestellungen lassen sich die Kriterien ergänzen. </a:t>
            </a:r>
            <a:br>
              <a:rPr lang="de-DE" u="none" baseline="0" dirty="0" smtClean="0"/>
            </a:br>
            <a:r>
              <a:rPr lang="de-DE" u="none" baseline="0" dirty="0" smtClean="0"/>
              <a:t>Der Vergleich von Fragen führt dann auch zu einer Beurteilung der Fragen:</a:t>
            </a:r>
          </a:p>
          <a:p>
            <a:pPr marL="1600200" lvl="3" indent="-228600">
              <a:buFont typeface="Arial" pitchFamily="34" charset="0"/>
              <a:buChar char="•"/>
            </a:pPr>
            <a:r>
              <a:rPr lang="de-DE" u="none" baseline="0" dirty="0" smtClean="0"/>
              <a:t>Liegen bei Reflexionsfragen wirklich historische Kategorien zugrunde?</a:t>
            </a:r>
          </a:p>
          <a:p>
            <a:pPr marL="1600200" lvl="3" indent="-228600">
              <a:buFont typeface="Arial" pitchFamily="34" charset="0"/>
              <a:buChar char="•"/>
            </a:pPr>
            <a:r>
              <a:rPr lang="de-DE" u="none" baseline="0" dirty="0" smtClean="0"/>
              <a:t>Lassen sich bei Orientierungsfragen Vergangenheit und Gegenwart wirklich vergleichen?</a:t>
            </a:r>
          </a:p>
          <a:p>
            <a:pPr marL="1600200" lvl="3" indent="-228600">
              <a:buFont typeface="Arial" pitchFamily="34" charset="0"/>
              <a:buChar char="•"/>
            </a:pPr>
            <a:r>
              <a:rPr lang="de-DE" u="none" baseline="0" dirty="0" smtClean="0"/>
              <a:t>Lassen sich die gestellten Fragen mit Hilfe der Quellen auch wirklich beantworten? (Material- und Methodenfragen)</a:t>
            </a:r>
          </a:p>
          <a:p>
            <a:pPr marL="1600200" lvl="3" indent="-228600">
              <a:buFont typeface="Arial" pitchFamily="34" charset="0"/>
              <a:buChar char="•"/>
            </a:pPr>
            <a:r>
              <a:rPr lang="de-DE" u="none" baseline="0" dirty="0" smtClean="0"/>
              <a:t>Oder muss ich die Fragen verändern, anders stellen</a:t>
            </a:r>
          </a:p>
          <a:p>
            <a:pPr marL="1600200" lvl="3" indent="-228600">
              <a:buFont typeface="Arial" pitchFamily="34" charset="0"/>
              <a:buChar char="•"/>
            </a:pPr>
            <a:endParaRPr lang="de-DE" u="none" baseline="0" dirty="0" smtClean="0"/>
          </a:p>
          <a:p>
            <a:pPr marL="228600" lvl="0" indent="-228600">
              <a:buFont typeface="+mj-lt"/>
              <a:buAutoNum type="arabicPeriod"/>
            </a:pPr>
            <a:r>
              <a:rPr lang="de-DE" u="sng" baseline="0" dirty="0" smtClean="0"/>
              <a:t>Hypothesen aufstellen</a:t>
            </a:r>
          </a:p>
          <a:p>
            <a:pPr marL="685800" lvl="1" indent="-228600">
              <a:buFont typeface="Arial" pitchFamily="34" charset="0"/>
              <a:buChar char="•"/>
            </a:pPr>
            <a:r>
              <a:rPr lang="de-DE" u="none" baseline="0" dirty="0" smtClean="0"/>
              <a:t>Das Aufstellen von Hypothesen ist ein Zwischenschritt auf dem Weg von der Frage zur Antwort</a:t>
            </a:r>
            <a:br>
              <a:rPr lang="de-DE" u="none" baseline="0" dirty="0" smtClean="0"/>
            </a:br>
            <a:r>
              <a:rPr lang="de-DE" u="none" baseline="0" dirty="0" smtClean="0"/>
              <a:t>Es dient der Überprüfung meiner eigenen Frage und unterstützt das Erstellen von Antwortstrategien</a:t>
            </a:r>
          </a:p>
          <a:p>
            <a:pPr marL="1143000" lvl="2" indent="-228600">
              <a:buFont typeface="Arial" pitchFamily="34" charset="0"/>
              <a:buChar char="•"/>
            </a:pPr>
            <a:r>
              <a:rPr lang="de-DE" u="none" dirty="0" smtClean="0"/>
              <a:t>Mit der Hypothese lässt sich der </a:t>
            </a:r>
            <a:r>
              <a:rPr lang="de-DE" u="none" dirty="0" err="1" smtClean="0"/>
              <a:t>Fragetyp</a:t>
            </a:r>
            <a:r>
              <a:rPr lang="de-DE" u="none" dirty="0" smtClean="0"/>
              <a:t> überprüfen: Geht es in meiner Hypothese nur um Wissen,</a:t>
            </a:r>
            <a:r>
              <a:rPr lang="de-DE" u="none" baseline="0" dirty="0" smtClean="0"/>
              <a:t> um damals oder um heute?</a:t>
            </a:r>
            <a:endParaRPr lang="de-DE" u="none" dirty="0" smtClean="0"/>
          </a:p>
          <a:p>
            <a:pPr marL="1143000" lvl="2" indent="-228600">
              <a:buFont typeface="Arial" pitchFamily="34" charset="0"/>
              <a:buChar char="•"/>
            </a:pPr>
            <a:r>
              <a:rPr lang="de-DE" u="none" dirty="0" smtClean="0"/>
              <a:t>Mit der Hypothese lässt</a:t>
            </a:r>
            <a:r>
              <a:rPr lang="de-DE" u="none" baseline="0" dirty="0" smtClean="0"/>
              <a:t> sich das Frageinteresse überprüfen: Wollte ich mich wirklich damit beschäftigen?</a:t>
            </a:r>
            <a:endParaRPr lang="de-DE" u="none" dirty="0" smtClean="0"/>
          </a:p>
          <a:p>
            <a:pPr marL="1143000" lvl="2" indent="-228600">
              <a:buFont typeface="Arial" pitchFamily="34" charset="0"/>
              <a:buChar char="•"/>
            </a:pPr>
            <a:r>
              <a:rPr lang="de-DE" u="none" dirty="0" smtClean="0"/>
              <a:t>Mit der Hypothese kann man den Themenbereich</a:t>
            </a:r>
            <a:r>
              <a:rPr lang="de-DE" u="none" baseline="0" dirty="0" smtClean="0"/>
              <a:t> der Frage noch klarer fassen: Welchen Themenbereich sprechen sowohl Frage als auch Hypothese an?</a:t>
            </a:r>
          </a:p>
          <a:p>
            <a:pPr marL="1143000" lvl="2" indent="-228600">
              <a:buFont typeface="Arial" pitchFamily="34" charset="0"/>
              <a:buChar char="•"/>
            </a:pPr>
            <a:r>
              <a:rPr lang="de-DE" u="none" baseline="0" dirty="0" smtClean="0"/>
              <a:t>Der Umfang der Hypothese lässt Rückschlüsse auf den Umfang der Frage zu</a:t>
            </a:r>
          </a:p>
          <a:p>
            <a:pPr marL="1143000" lvl="2" indent="-228600">
              <a:buFont typeface="Arial" pitchFamily="34" charset="0"/>
              <a:buChar char="•"/>
            </a:pPr>
            <a:r>
              <a:rPr lang="de-DE" u="none" baseline="0" dirty="0" smtClean="0"/>
              <a:t>Die Hypothese gibt ebenfalls Hinweise auf mögliche Materialien, v.a. wenn ich bei der Hypothese auf historisches Vorwissen zurückgreife</a:t>
            </a:r>
          </a:p>
          <a:p>
            <a:pPr marL="1143000" lvl="2" indent="-228600">
              <a:buFont typeface="Arial" pitchFamily="34" charset="0"/>
              <a:buChar char="•"/>
            </a:pPr>
            <a:r>
              <a:rPr lang="de-DE" u="none" baseline="0" dirty="0" smtClean="0"/>
              <a:t>Die Hypothese ermöglicht den Beginn der inhaltlichen Arbeit, da sie konkrete Themen/Thesen zur Überprüfung vorgibt.</a:t>
            </a:r>
          </a:p>
          <a:p>
            <a:pPr marL="1143000" lvl="2" indent="-228600">
              <a:buFont typeface="Arial" pitchFamily="34" charset="0"/>
              <a:buChar char="•"/>
            </a:pPr>
            <a:endParaRPr lang="de-DE" u="none" baseline="0" dirty="0" smtClean="0"/>
          </a:p>
          <a:p>
            <a:pPr marL="228600" lvl="0" indent="-228600">
              <a:buFont typeface="+mj-lt"/>
              <a:buAutoNum type="arabicPeriod"/>
            </a:pPr>
            <a:r>
              <a:rPr lang="de-DE" u="sng" baseline="0" dirty="0" smtClean="0"/>
              <a:t>Untersuchungsschritte planen</a:t>
            </a:r>
          </a:p>
          <a:p>
            <a:pPr marL="685800" lvl="1" indent="-228600">
              <a:buFont typeface="Arial" pitchFamily="34" charset="0"/>
              <a:buChar char="•"/>
            </a:pPr>
            <a:r>
              <a:rPr lang="de-DE" u="none" dirty="0" smtClean="0"/>
              <a:t>Zusammenschau von Frage und Hypothese erlauben es, den Themenbereich</a:t>
            </a:r>
            <a:r>
              <a:rPr lang="de-DE" u="none" baseline="0" dirty="0" smtClean="0"/>
              <a:t> einzugrenzen. Die </a:t>
            </a:r>
            <a:r>
              <a:rPr lang="de-DE" u="none" baseline="0" dirty="0" err="1" smtClean="0"/>
              <a:t>SuS</a:t>
            </a:r>
            <a:r>
              <a:rPr lang="de-DE" u="none" baseline="0" dirty="0" smtClean="0"/>
              <a:t> können dabei ihre Kenntnisse zu Oberbegriffen anwenden</a:t>
            </a:r>
          </a:p>
          <a:p>
            <a:pPr marL="685800" lvl="1" indent="-228600">
              <a:buFont typeface="Arial" pitchFamily="34" charset="0"/>
              <a:buChar char="•"/>
            </a:pPr>
            <a:r>
              <a:rPr lang="de-DE" u="none" baseline="0" dirty="0" smtClean="0"/>
              <a:t>Material- und Methodenfragen kennen die </a:t>
            </a:r>
            <a:r>
              <a:rPr lang="de-DE" u="none" baseline="0" dirty="0" err="1" smtClean="0"/>
              <a:t>SuS</a:t>
            </a:r>
            <a:r>
              <a:rPr lang="de-DE" u="none" baseline="0" dirty="0" smtClean="0"/>
              <a:t> durch die Einführung von Quellen und Methoden in Klasse 6, jetzt müssen sie ihre Kenntnisse in einem neuen Kontext anwenden.</a:t>
            </a:r>
          </a:p>
          <a:p>
            <a:pPr marL="685800" lvl="1" indent="-228600">
              <a:buFont typeface="Arial" pitchFamily="34" charset="0"/>
              <a:buChar char="•"/>
            </a:pPr>
            <a:endParaRPr lang="de-DE" u="none" baseline="0" dirty="0" smtClean="0"/>
          </a:p>
          <a:p>
            <a:pPr marL="228600" lvl="0" indent="-228600">
              <a:buFont typeface="Arial" pitchFamily="34" charset="0"/>
              <a:buNone/>
            </a:pPr>
            <a:r>
              <a:rPr lang="de-DE" u="none" baseline="0" dirty="0" smtClean="0"/>
              <a:t>In meinem Unterrichtsvorschlag führe ich die einzelnen Schritte auf einem Arbeitsblatt und schließlich in einem Methodenkasten zusammen</a:t>
            </a:r>
          </a:p>
          <a:p>
            <a:pPr marL="228600" lvl="0" indent="-228600">
              <a:buFont typeface="Arial" pitchFamily="34" charset="0"/>
              <a:buNone/>
            </a:pPr>
            <a:endParaRPr lang="de-DE" u="none" baseline="0" dirty="0" smtClean="0"/>
          </a:p>
          <a:p>
            <a:pPr marL="228600" lvl="0" indent="-228600">
              <a:buFont typeface="Arial" pitchFamily="34" charset="0"/>
              <a:buNone/>
            </a:pPr>
            <a:r>
              <a:rPr lang="de-DE" u="none" baseline="0" dirty="0" smtClean="0"/>
              <a:t>Zuerst muss aber noch ein Blick auf die inhaltsbezogenen Kompetenzen der Stunde geworfen werden</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702C5DCB-8CB4-40AB-AAA1-776E621D43C7}"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smtClean="0"/>
              <a:t>Bisher war ein wesentliches Ordnungsprinzip</a:t>
            </a:r>
            <a:r>
              <a:rPr lang="de-DE" u="none" baseline="0" dirty="0" smtClean="0"/>
              <a:t> das Lehnswesen</a:t>
            </a:r>
          </a:p>
          <a:p>
            <a:pPr>
              <a:buFont typeface="Arial" pitchFamily="34" charset="0"/>
              <a:buChar char="•"/>
            </a:pPr>
            <a:r>
              <a:rPr lang="de-DE" u="none" baseline="0" dirty="0" smtClean="0"/>
              <a:t>Seit den 1990ern ist dieses Modell in der Forschung in die Kritik geraten </a:t>
            </a:r>
            <a:r>
              <a:rPr lang="de-DE" u="none" baseline="0" dirty="0" smtClean="0">
                <a:sym typeface="Wingdings" pitchFamily="2" charset="2"/>
              </a:rPr>
              <a:t> es beschreibt nicht die wesentlichen Ordnungsprinzipien von Herrschaft  und damit auch nicht die der adligen Gesellschaft</a:t>
            </a:r>
          </a:p>
          <a:p>
            <a:pPr>
              <a:buFont typeface="Arial" pitchFamily="34" charset="0"/>
              <a:buChar char="•"/>
            </a:pPr>
            <a:r>
              <a:rPr lang="de-DE" u="none" baseline="0" dirty="0" smtClean="0">
                <a:sym typeface="Wingdings" pitchFamily="2" charset="2"/>
              </a:rPr>
              <a:t>Daher möchte ich zuerst einen Blick darauf werfen, wie die Forschungslage zum „Lehnswesen“ aussieht und welche Ordnungsprinzipien an seine Stelle treten.</a:t>
            </a:r>
          </a:p>
        </p:txBody>
      </p:sp>
      <p:sp>
        <p:nvSpPr>
          <p:cNvPr id="4" name="Foliennummernplatzhalter 3"/>
          <p:cNvSpPr>
            <a:spLocks noGrp="1"/>
          </p:cNvSpPr>
          <p:nvPr>
            <p:ph type="sldNum" sz="quarter" idx="10"/>
          </p:nvPr>
        </p:nvSpPr>
        <p:spPr/>
        <p:txBody>
          <a:bodyPr/>
          <a:lstStyle/>
          <a:p>
            <a:fld id="{702C5DCB-8CB4-40AB-AAA1-776E621D43C7}"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b="1" dirty="0" smtClean="0"/>
              <a:t>Klassische Definition des Lehnswesens:</a:t>
            </a:r>
          </a:p>
          <a:p>
            <a:pPr>
              <a:buFont typeface="Arial" pitchFamily="34" charset="0"/>
              <a:buChar char="•"/>
            </a:pPr>
            <a:r>
              <a:rPr lang="de-DE" dirty="0" smtClean="0"/>
              <a:t>ausgehend von dem belgischen Historiker Francois-Louis </a:t>
            </a:r>
            <a:r>
              <a:rPr lang="de-DE" dirty="0" err="1" smtClean="0"/>
              <a:t>Ganshof</a:t>
            </a:r>
            <a:endParaRPr lang="de-DE" dirty="0" smtClean="0"/>
          </a:p>
          <a:p>
            <a:pPr>
              <a:buFont typeface="Arial" pitchFamily="34" charset="0"/>
              <a:buChar char="•"/>
            </a:pPr>
            <a:r>
              <a:rPr lang="de-DE" dirty="0" smtClean="0"/>
              <a:t>Annahme einer Verfassungsstruktur des </a:t>
            </a:r>
            <a:r>
              <a:rPr lang="de-DE" dirty="0" err="1" smtClean="0"/>
              <a:t>Karolingerreichs</a:t>
            </a:r>
            <a:r>
              <a:rPr lang="de-DE" baseline="0" dirty="0" smtClean="0"/>
              <a:t> und seiner Nachfolgereiche</a:t>
            </a:r>
          </a:p>
          <a:p>
            <a:pPr>
              <a:buFont typeface="Arial" pitchFamily="34" charset="0"/>
              <a:buChar char="•"/>
            </a:pPr>
            <a:r>
              <a:rPr lang="de-DE" baseline="0" dirty="0" smtClean="0"/>
              <a:t>mit durch Lehnsbindungen hierarchisch strukturierten, auf den König ausgerichteten Personenverbänden (oft als Lehnspyramide dargestellt)</a:t>
            </a:r>
          </a:p>
          <a:p>
            <a:pPr>
              <a:buFont typeface="Arial" pitchFamily="34" charset="0"/>
              <a:buChar char="•"/>
            </a:pPr>
            <a:r>
              <a:rPr lang="de-DE" baseline="0" dirty="0" smtClean="0"/>
              <a:t>als Lehnswesen ist die Gesamtheit der rechtlichen Bestimmungen zu verstehen, die das Verhältnis zwischen Herr und Vasall regeln</a:t>
            </a:r>
          </a:p>
          <a:p>
            <a:pPr>
              <a:buFont typeface="Arial" pitchFamily="34" charset="0"/>
              <a:buChar char="•"/>
            </a:pPr>
            <a:r>
              <a:rPr lang="de-DE" baseline="0" dirty="0" smtClean="0"/>
              <a:t>in diesem Sinne wird mit Lehen immer ein </a:t>
            </a:r>
            <a:r>
              <a:rPr lang="de-DE" baseline="0" dirty="0" err="1" smtClean="0"/>
              <a:t>feudo-vasallitisches</a:t>
            </a:r>
            <a:r>
              <a:rPr lang="de-DE" baseline="0" dirty="0" smtClean="0"/>
              <a:t> Lehen bezeichnet</a:t>
            </a:r>
          </a:p>
          <a:p>
            <a:pPr lvl="1">
              <a:buFont typeface="Arial" pitchFamily="34" charset="0"/>
              <a:buChar char="•"/>
            </a:pPr>
            <a:r>
              <a:rPr lang="de-DE" baseline="0" dirty="0" smtClean="0"/>
              <a:t>Unterordnung eines Freien unter einen anderen Freien</a:t>
            </a:r>
          </a:p>
          <a:p>
            <a:pPr lvl="1">
              <a:buFont typeface="Arial" pitchFamily="34" charset="0"/>
              <a:buChar char="•"/>
            </a:pPr>
            <a:r>
              <a:rPr lang="de-DE" baseline="0" dirty="0" smtClean="0"/>
              <a:t>der Lehnsherr vergibt ein Lehen, damit verbunden ist Schutz und Schirm</a:t>
            </a:r>
          </a:p>
          <a:p>
            <a:pPr lvl="1">
              <a:buFont typeface="Arial" pitchFamily="34" charset="0"/>
              <a:buChar char="•"/>
            </a:pPr>
            <a:r>
              <a:rPr lang="de-DE" baseline="0" dirty="0" smtClean="0"/>
              <a:t>der Lehnsmann / Vasall leistet Treue und Dienste – </a:t>
            </a:r>
            <a:r>
              <a:rPr lang="de-DE" i="1" baseline="0" dirty="0" err="1" smtClean="0"/>
              <a:t>consilium</a:t>
            </a:r>
            <a:r>
              <a:rPr lang="de-DE" i="1" baseline="0" dirty="0" smtClean="0"/>
              <a:t> et </a:t>
            </a:r>
            <a:r>
              <a:rPr lang="de-DE" i="1" baseline="0" dirty="0" err="1" smtClean="0"/>
              <a:t>auxilium</a:t>
            </a:r>
            <a:r>
              <a:rPr lang="de-DE" i="1" baseline="0" dirty="0" smtClean="0"/>
              <a:t>: </a:t>
            </a:r>
            <a:r>
              <a:rPr lang="de-DE" i="0" baseline="0" dirty="0" smtClean="0"/>
              <a:t>Rat und Hilfe, v.a. Kriegsdienst</a:t>
            </a:r>
          </a:p>
          <a:p>
            <a:pPr lvl="1">
              <a:buFont typeface="Arial" pitchFamily="34" charset="0"/>
              <a:buChar char="•"/>
            </a:pPr>
            <a:r>
              <a:rPr lang="de-DE" i="0" baseline="0" dirty="0" smtClean="0"/>
              <a:t>Besiegelung durch rechtssymbolische Akte:</a:t>
            </a:r>
          </a:p>
          <a:p>
            <a:pPr lvl="2">
              <a:buFont typeface="Arial" pitchFamily="34" charset="0"/>
              <a:buChar char="•"/>
            </a:pPr>
            <a:r>
              <a:rPr lang="de-DE" i="0" baseline="0" dirty="0" err="1" smtClean="0"/>
              <a:t>Handgang</a:t>
            </a:r>
            <a:r>
              <a:rPr lang="de-DE" i="0" baseline="0" dirty="0" smtClean="0"/>
              <a:t> / </a:t>
            </a:r>
            <a:r>
              <a:rPr lang="de-DE" i="0" baseline="0" dirty="0" err="1" smtClean="0"/>
              <a:t>Homagium</a:t>
            </a:r>
            <a:r>
              <a:rPr lang="de-DE" i="0" baseline="0" dirty="0" smtClean="0"/>
              <a:t> (Mannschaft) / </a:t>
            </a:r>
            <a:r>
              <a:rPr lang="de-DE" i="0" baseline="0" dirty="0" err="1" smtClean="0"/>
              <a:t>Kommendation</a:t>
            </a:r>
            <a:r>
              <a:rPr lang="de-DE" i="0" baseline="0" dirty="0" smtClean="0"/>
              <a:t> , Treueid, Investitur mit einem symbolischen Gegenstand</a:t>
            </a:r>
          </a:p>
          <a:p>
            <a:pPr lvl="0">
              <a:buFont typeface="Arial" pitchFamily="34" charset="0"/>
              <a:buNone/>
            </a:pPr>
            <a:r>
              <a:rPr lang="de-DE" b="1" i="0" baseline="0" dirty="0" smtClean="0"/>
              <a:t>Beginn der Kritik:</a:t>
            </a:r>
          </a:p>
          <a:p>
            <a:pPr lvl="0">
              <a:buFont typeface="Arial" pitchFamily="34" charset="0"/>
              <a:buChar char="•"/>
            </a:pPr>
            <a:r>
              <a:rPr lang="de-DE" b="0" i="0" baseline="0" dirty="0" smtClean="0"/>
              <a:t>ab 1980er Jahre, v.a. 1994: Susan Reynolds, Oxford: Studie zu Lehen und Vasallen</a:t>
            </a:r>
          </a:p>
          <a:p>
            <a:pPr lvl="0">
              <a:buFont typeface="Arial" pitchFamily="34" charset="0"/>
              <a:buChar char="•"/>
            </a:pPr>
            <a:r>
              <a:rPr lang="de-DE" b="0" i="0" baseline="0" dirty="0" smtClean="0"/>
              <a:t>Erste Zusammenfassung: 2010 Tagungsband von Jürgen </a:t>
            </a:r>
            <a:r>
              <a:rPr lang="de-DE" b="0" i="0" baseline="0" dirty="0" err="1" smtClean="0"/>
              <a:t>Dendorfer</a:t>
            </a:r>
            <a:r>
              <a:rPr lang="de-DE" b="0" i="0" baseline="0" dirty="0" smtClean="0"/>
              <a:t>, Roman </a:t>
            </a:r>
            <a:r>
              <a:rPr lang="de-DE" b="0" i="0" baseline="0" dirty="0" err="1" smtClean="0"/>
              <a:t>Deutinger</a:t>
            </a:r>
            <a:r>
              <a:rPr lang="de-DE" b="0" i="0" baseline="0" dirty="0" smtClean="0"/>
              <a:t>: Das Lehnswesen im Hochmittelalter</a:t>
            </a:r>
          </a:p>
          <a:p>
            <a:pPr lvl="0">
              <a:buFont typeface="Arial" pitchFamily="34" charset="0"/>
              <a:buChar char="•"/>
            </a:pPr>
            <a:r>
              <a:rPr lang="de-DE" b="0" i="0" baseline="0" dirty="0" smtClean="0"/>
              <a:t>2012 Zusammenfassung in einem Band von </a:t>
            </a:r>
            <a:r>
              <a:rPr lang="de-DE" b="0" i="0" baseline="0" dirty="0" err="1" smtClean="0"/>
              <a:t>Chbeck</a:t>
            </a:r>
            <a:r>
              <a:rPr lang="de-DE" b="0" i="0" baseline="0" dirty="0" smtClean="0"/>
              <a:t>-Wissen durch Steffen </a:t>
            </a:r>
            <a:r>
              <a:rPr lang="de-DE" b="0" i="0" baseline="0" dirty="0" err="1" smtClean="0"/>
              <a:t>Patzold</a:t>
            </a:r>
            <a:endParaRPr lang="de-DE" b="0" i="0" baseline="0" dirty="0" smtClean="0"/>
          </a:p>
          <a:p>
            <a:pPr lvl="0">
              <a:buFont typeface="Arial" pitchFamily="34" charset="0"/>
              <a:buNone/>
            </a:pPr>
            <a:r>
              <a:rPr lang="de-DE" b="1" i="0" baseline="0" dirty="0" smtClean="0"/>
              <a:t>Kritikpunkte</a:t>
            </a:r>
            <a:r>
              <a:rPr lang="de-DE" b="0" i="0" baseline="0" dirty="0" smtClean="0"/>
              <a:t>: </a:t>
            </a:r>
            <a:r>
              <a:rPr lang="de-DE" b="0" i="1" baseline="0" dirty="0" smtClean="0"/>
              <a:t>(jeweils klick)</a:t>
            </a:r>
            <a:endParaRPr lang="de-DE" b="0" i="0" baseline="0" dirty="0" smtClean="0"/>
          </a:p>
          <a:p>
            <a:pPr marL="228600" lvl="0" indent="-228600">
              <a:buFont typeface="+mj-lt"/>
              <a:buAutoNum type="arabicPeriod"/>
            </a:pPr>
            <a:r>
              <a:rPr lang="de-DE" b="0" i="0" baseline="0" dirty="0" smtClean="0"/>
              <a:t>schmale und zweifelhafte Quellenbasis (v.a. vor 12. Jh.), die nicht auf ein System hinführt</a:t>
            </a:r>
          </a:p>
          <a:p>
            <a:pPr marL="228600" lvl="0" indent="-228600">
              <a:buFont typeface="+mj-lt"/>
              <a:buAutoNum type="arabicPeriod"/>
            </a:pPr>
            <a:r>
              <a:rPr lang="de-DE" b="0" i="0" baseline="0" dirty="0" smtClean="0"/>
              <a:t>Vereinnahmung </a:t>
            </a:r>
            <a:r>
              <a:rPr lang="de-DE" b="0" i="0" u="sng" baseline="0" dirty="0" smtClean="0"/>
              <a:t>vieldeutiger Quellenbegriffe</a:t>
            </a:r>
            <a:endParaRPr lang="de-DE" b="0" i="0" baseline="0" dirty="0" smtClean="0"/>
          </a:p>
          <a:p>
            <a:pPr marL="685800" lvl="1" indent="-228600">
              <a:buFont typeface="+mj-lt"/>
              <a:buAutoNum type="arabicPeriod"/>
            </a:pPr>
            <a:r>
              <a:rPr lang="de-DE" b="0" i="0" baseline="0" dirty="0" smtClean="0"/>
              <a:t>z.B. </a:t>
            </a:r>
            <a:r>
              <a:rPr lang="de-DE" b="0" i="0" baseline="0" dirty="0" err="1" smtClean="0"/>
              <a:t>benificium</a:t>
            </a:r>
            <a:r>
              <a:rPr lang="de-DE" b="0" i="0" baseline="0" dirty="0" smtClean="0"/>
              <a:t>: „Wohltat“ / </a:t>
            </a:r>
            <a:r>
              <a:rPr lang="de-DE" b="0" i="0" baseline="0" dirty="0" err="1" smtClean="0"/>
              <a:t>prekarische</a:t>
            </a:r>
            <a:r>
              <a:rPr lang="de-DE" b="0" i="0" baseline="0" dirty="0" smtClean="0"/>
              <a:t> Leihe:</a:t>
            </a:r>
          </a:p>
          <a:p>
            <a:pPr marL="1143000" lvl="2" indent="-228600">
              <a:buFont typeface="Arial" pitchFamily="34" charset="0"/>
              <a:buChar char="•"/>
            </a:pPr>
            <a:r>
              <a:rPr lang="de-DE" b="0" i="0" baseline="0" dirty="0" smtClean="0"/>
              <a:t>Lehnsmann zahlt nur symbolischen Zins</a:t>
            </a:r>
          </a:p>
          <a:p>
            <a:pPr marL="1143000" lvl="2" indent="-228600">
              <a:buFont typeface="Arial" pitchFamily="34" charset="0"/>
              <a:buChar char="•"/>
            </a:pPr>
            <a:r>
              <a:rPr lang="de-DE" b="0" i="0" baseline="0" dirty="0" smtClean="0"/>
              <a:t>gegenseitiger Nutzen z.B. bei Lehensauftragungen (Schenkungen, die als Lehen zurückgegeben werden)</a:t>
            </a:r>
          </a:p>
          <a:p>
            <a:pPr marL="685800" lvl="1" indent="-228600">
              <a:buFont typeface="+mj-lt"/>
              <a:buAutoNum type="arabicPeriod"/>
            </a:pPr>
            <a:r>
              <a:rPr lang="de-DE" b="0" i="0" baseline="0" dirty="0" smtClean="0"/>
              <a:t>z.B. Lehnsmann: </a:t>
            </a:r>
            <a:r>
              <a:rPr lang="de-DE" b="0" i="0" baseline="0" dirty="0" err="1" smtClean="0"/>
              <a:t>Vassus</a:t>
            </a:r>
            <a:r>
              <a:rPr lang="de-DE" b="0" i="0" baseline="0" dirty="0" smtClean="0"/>
              <a:t>/</a:t>
            </a:r>
            <a:r>
              <a:rPr lang="de-DE" b="0" i="0" baseline="0" dirty="0" err="1" smtClean="0"/>
              <a:t>Vassi</a:t>
            </a:r>
            <a:r>
              <a:rPr lang="de-DE" b="0" i="0" baseline="0" dirty="0" smtClean="0"/>
              <a:t>, </a:t>
            </a:r>
            <a:r>
              <a:rPr lang="de-DE" b="0" i="0" baseline="0" dirty="0" err="1" smtClean="0"/>
              <a:t>fidelis</a:t>
            </a:r>
            <a:r>
              <a:rPr lang="de-DE" b="0" i="0" baseline="0" dirty="0" smtClean="0"/>
              <a:t>/fideles, homo/</a:t>
            </a:r>
            <a:r>
              <a:rPr lang="de-DE" b="0" i="0" baseline="0" dirty="0" err="1" smtClean="0"/>
              <a:t>homines</a:t>
            </a:r>
            <a:r>
              <a:rPr lang="de-DE" b="0" i="0" baseline="0" dirty="0" smtClean="0"/>
              <a:t>, </a:t>
            </a:r>
            <a:r>
              <a:rPr lang="de-DE" b="0" i="0" baseline="0" dirty="0" err="1" smtClean="0"/>
              <a:t>miles</a:t>
            </a:r>
            <a:r>
              <a:rPr lang="de-DE" b="0" i="0" baseline="0" dirty="0" smtClean="0"/>
              <a:t>/</a:t>
            </a:r>
            <a:r>
              <a:rPr lang="de-DE" b="0" i="0" baseline="0" dirty="0" err="1" smtClean="0"/>
              <a:t>milites</a:t>
            </a:r>
            <a:r>
              <a:rPr lang="de-DE" b="0" i="0" baseline="0" dirty="0" smtClean="0"/>
              <a:t> – </a:t>
            </a:r>
          </a:p>
          <a:p>
            <a:pPr marL="1143000" lvl="2" indent="-228600">
              <a:buFont typeface="Arial" pitchFamily="34" charset="0"/>
              <a:buChar char="•"/>
            </a:pPr>
            <a:r>
              <a:rPr lang="de-DE" b="0" i="0" baseline="0" dirty="0" smtClean="0"/>
              <a:t>Stellungen und Pflichten im Einzelfall sehr unterschiedlich</a:t>
            </a:r>
          </a:p>
          <a:p>
            <a:pPr marL="1143000" lvl="2" indent="-228600">
              <a:buFont typeface="Arial" pitchFamily="34" charset="0"/>
              <a:buChar char="•"/>
            </a:pPr>
            <a:r>
              <a:rPr lang="de-DE" b="0" i="0" baseline="0" dirty="0" err="1" smtClean="0"/>
              <a:t>vassus</a:t>
            </a:r>
            <a:r>
              <a:rPr lang="de-DE" b="0" i="0" baseline="0" dirty="0" smtClean="0"/>
              <a:t> muss kein Vasall im klassischen Sinn sein</a:t>
            </a:r>
          </a:p>
          <a:p>
            <a:pPr marL="1143000" lvl="2" indent="-228600">
              <a:buFont typeface="Arial" pitchFamily="34" charset="0"/>
              <a:buChar char="•"/>
            </a:pPr>
            <a:r>
              <a:rPr lang="de-DE" b="0" i="0" baseline="0" dirty="0" smtClean="0"/>
              <a:t>Verbindung mit einem </a:t>
            </a:r>
            <a:r>
              <a:rPr lang="de-DE" b="0" i="0" baseline="0" dirty="0" err="1" smtClean="0"/>
              <a:t>beneficium</a:t>
            </a:r>
            <a:r>
              <a:rPr lang="de-DE" b="0" i="0" baseline="0" dirty="0" smtClean="0"/>
              <a:t> nicht zwingend gegeben</a:t>
            </a:r>
          </a:p>
          <a:p>
            <a:pPr marL="228600" lvl="0" indent="-228600">
              <a:buFont typeface="+mj-lt"/>
              <a:buAutoNum type="arabicPeriod"/>
            </a:pPr>
            <a:r>
              <a:rPr lang="de-DE" b="0" i="0" baseline="0" dirty="0" err="1" smtClean="0"/>
              <a:t>Patzold</a:t>
            </a:r>
            <a:r>
              <a:rPr lang="de-DE" b="0" i="0" baseline="0" dirty="0" smtClean="0"/>
              <a:t>: Wenn man die Quellen ernst nimmt, wird das Modell des Lehnswesens „nutzlos“ (2012, S. 34)</a:t>
            </a:r>
          </a:p>
          <a:p>
            <a:pPr marL="228600" lvl="0" indent="-228600">
              <a:buFont typeface="+mj-lt"/>
              <a:buAutoNum type="arabicPeriod"/>
            </a:pPr>
            <a:r>
              <a:rPr lang="de-DE" b="0" i="0" baseline="0" dirty="0" err="1" smtClean="0"/>
              <a:t>Ganshof</a:t>
            </a:r>
            <a:r>
              <a:rPr lang="de-DE" b="0" i="0" baseline="0" dirty="0" smtClean="0"/>
              <a:t>: Herrschaftssystem Karls des Großen beruhe auf </a:t>
            </a:r>
            <a:r>
              <a:rPr lang="de-DE" b="0" i="0" baseline="0" dirty="0" err="1" smtClean="0"/>
              <a:t>Vasallität</a:t>
            </a:r>
            <a:r>
              <a:rPr lang="de-DE" b="0" i="0" baseline="0" dirty="0" smtClean="0"/>
              <a:t>; </a:t>
            </a:r>
            <a:r>
              <a:rPr lang="de-DE" b="0" i="0" baseline="0" dirty="0" err="1" smtClean="0"/>
              <a:t>Karolingerreich</a:t>
            </a:r>
            <a:r>
              <a:rPr lang="de-DE" b="0" i="0" baseline="0" dirty="0" smtClean="0"/>
              <a:t> sei Ausgangspunkt des Lehnswesens </a:t>
            </a:r>
            <a:br>
              <a:rPr lang="de-DE" b="0" i="0" baseline="0" dirty="0" smtClean="0"/>
            </a:br>
            <a:r>
              <a:rPr lang="de-DE" b="0" i="0" baseline="0" dirty="0" smtClean="0"/>
              <a:t>Kritik:</a:t>
            </a:r>
          </a:p>
          <a:p>
            <a:pPr marL="685800" lvl="1" indent="-228600">
              <a:buFont typeface="+mj-lt"/>
              <a:buAutoNum type="arabicPeriod"/>
            </a:pPr>
            <a:r>
              <a:rPr lang="de-DE" b="0" i="0" baseline="0" dirty="0" smtClean="0"/>
              <a:t>Klare Unterscheidung zwischen königlichen </a:t>
            </a:r>
            <a:r>
              <a:rPr lang="de-DE" b="0" i="0" baseline="0" dirty="0" err="1" smtClean="0"/>
              <a:t>vassi</a:t>
            </a:r>
            <a:r>
              <a:rPr lang="de-DE" b="0" i="0" baseline="0" dirty="0" smtClean="0"/>
              <a:t> und Amtsträgern wie Bischöfen, Äbten und Grafen (Amtsträger sind also gerade keine Vasallen)</a:t>
            </a:r>
          </a:p>
          <a:p>
            <a:pPr marL="685800" lvl="1" indent="-228600">
              <a:buFont typeface="+mj-lt"/>
              <a:buAutoNum type="arabicPeriod"/>
            </a:pPr>
            <a:r>
              <a:rPr lang="de-DE" b="0" i="0" baseline="0" dirty="0" err="1" smtClean="0"/>
              <a:t>Handgang</a:t>
            </a:r>
            <a:r>
              <a:rPr lang="de-DE" b="0" i="0" baseline="0" dirty="0" smtClean="0"/>
              <a:t> könnte statt eines ehrenvollen Akts eine erniedrigende Unterwerfung sein, die in den Reichsannalen betont wird </a:t>
            </a:r>
            <a:br>
              <a:rPr lang="de-DE" b="0" i="0" baseline="0" dirty="0" smtClean="0"/>
            </a:br>
            <a:r>
              <a:rPr lang="de-DE" b="0" i="0" baseline="0" dirty="0" smtClean="0"/>
              <a:t>(z.B. Herzog Tassilo von Baiern / Bericht der Reichsannalen von 788ff.: Karl der Große klagte Tassilo 788 an; Vorwurf: Fahnenflucht bei einem Heereszug </a:t>
            </a:r>
            <a:r>
              <a:rPr lang="de-DE" b="0" i="0" baseline="0" dirty="0" err="1" smtClean="0"/>
              <a:t>Pippins</a:t>
            </a:r>
            <a:r>
              <a:rPr lang="de-DE" b="0" i="0" baseline="0" dirty="0" smtClean="0"/>
              <a:t>, obwohl Tassilo 757 </a:t>
            </a:r>
            <a:r>
              <a:rPr lang="de-DE" b="0" i="0" baseline="0" dirty="0" smtClean="0">
                <a:sym typeface="Wingdings" pitchFamily="2" charset="2"/>
              </a:rPr>
              <a:t>durch </a:t>
            </a:r>
            <a:r>
              <a:rPr lang="de-DE" b="0" i="0" baseline="0" dirty="0" err="1" smtClean="0">
                <a:sym typeface="Wingdings" pitchFamily="2" charset="2"/>
              </a:rPr>
              <a:t>Handgang</a:t>
            </a:r>
            <a:r>
              <a:rPr lang="de-DE" b="0" i="0" baseline="0" dirty="0" smtClean="0">
                <a:sym typeface="Wingdings" pitchFamily="2" charset="2"/>
              </a:rPr>
              <a:t> und Eide Vasall </a:t>
            </a:r>
            <a:r>
              <a:rPr lang="de-DE" b="0" i="0" baseline="0" dirty="0" err="1" smtClean="0">
                <a:sym typeface="Wingdings" pitchFamily="2" charset="2"/>
              </a:rPr>
              <a:t>Pippins</a:t>
            </a:r>
            <a:r>
              <a:rPr lang="de-DE" b="0" i="0" baseline="0" dirty="0" smtClean="0">
                <a:sym typeface="Wingdings" pitchFamily="2" charset="2"/>
              </a:rPr>
              <a:t> geworden war, bereits 748 habe er die Herzogswürde in </a:t>
            </a:r>
            <a:r>
              <a:rPr lang="de-DE" b="0" i="0" baseline="0" dirty="0" err="1" smtClean="0">
                <a:sym typeface="Wingdings" pitchFamily="2" charset="2"/>
              </a:rPr>
              <a:t>baiern</a:t>
            </a:r>
            <a:r>
              <a:rPr lang="de-DE" b="0" i="0" baseline="0" dirty="0" smtClean="0">
                <a:sym typeface="Wingdings" pitchFamily="2" charset="2"/>
              </a:rPr>
              <a:t> als </a:t>
            </a:r>
            <a:r>
              <a:rPr lang="de-DE" b="0" i="0" baseline="0" dirty="0" err="1" smtClean="0">
                <a:sym typeface="Wingdings" pitchFamily="2" charset="2"/>
              </a:rPr>
              <a:t>beneficium</a:t>
            </a:r>
            <a:r>
              <a:rPr lang="de-DE" b="0" i="0" baseline="0" dirty="0" smtClean="0">
                <a:sym typeface="Wingdings" pitchFamily="2" charset="2"/>
              </a:rPr>
              <a:t> erhalten; ob der </a:t>
            </a:r>
            <a:r>
              <a:rPr lang="de-DE" b="0" i="0" baseline="0" dirty="0" err="1" smtClean="0">
                <a:sym typeface="Wingdings" pitchFamily="2" charset="2"/>
              </a:rPr>
              <a:t>Handgang</a:t>
            </a:r>
            <a:r>
              <a:rPr lang="de-DE" b="0" i="0" baseline="0" dirty="0" smtClean="0">
                <a:sym typeface="Wingdings" pitchFamily="2" charset="2"/>
              </a:rPr>
              <a:t> 757 freiwillig und ehrenvoll war und zum Vorbild für die Großen des Reichs wurde (klassische Sichtweise) kann bezweifelt werden: 787 musste Tassilo mit Waffengewalt zum </a:t>
            </a:r>
            <a:r>
              <a:rPr lang="de-DE" b="0" i="0" baseline="0" dirty="0" err="1" smtClean="0">
                <a:sym typeface="Wingdings" pitchFamily="2" charset="2"/>
              </a:rPr>
              <a:t>Handgang</a:t>
            </a:r>
            <a:r>
              <a:rPr lang="de-DE" b="0" i="0" baseline="0" dirty="0" smtClean="0">
                <a:sym typeface="Wingdings" pitchFamily="2" charset="2"/>
              </a:rPr>
              <a:t> gegenüber Karl gezwungen werden; danach wäre </a:t>
            </a:r>
            <a:r>
              <a:rPr lang="de-DE" b="0" i="0" baseline="0" dirty="0" err="1" smtClean="0">
                <a:sym typeface="Wingdings" pitchFamily="2" charset="2"/>
              </a:rPr>
              <a:t>Vasallität</a:t>
            </a:r>
            <a:r>
              <a:rPr lang="de-DE" b="0" i="0" baseline="0" dirty="0" smtClean="0">
                <a:sym typeface="Wingdings" pitchFamily="2" charset="2"/>
              </a:rPr>
              <a:t> keine attraktive Form der Bindung an den König, sondern eine erniedrigende Unterwerfung; Bindung der </a:t>
            </a:r>
            <a:r>
              <a:rPr lang="de-DE" b="0" i="0" baseline="0" dirty="0" err="1" smtClean="0">
                <a:sym typeface="Wingdings" pitchFamily="2" charset="2"/>
              </a:rPr>
              <a:t>Vasallität</a:t>
            </a:r>
            <a:r>
              <a:rPr lang="de-DE" b="0" i="0" baseline="0" dirty="0" smtClean="0">
                <a:sym typeface="Wingdings" pitchFamily="2" charset="2"/>
              </a:rPr>
              <a:t> an ein </a:t>
            </a:r>
            <a:r>
              <a:rPr lang="de-DE" b="0" i="0" baseline="0" dirty="0" err="1" smtClean="0">
                <a:sym typeface="Wingdings" pitchFamily="2" charset="2"/>
              </a:rPr>
              <a:t>beneficium</a:t>
            </a:r>
            <a:r>
              <a:rPr lang="de-DE" b="0" i="0" baseline="0" dirty="0" smtClean="0">
                <a:sym typeface="Wingdings" pitchFamily="2" charset="2"/>
              </a:rPr>
              <a:t> bleibt vage)</a:t>
            </a:r>
            <a:endParaRPr lang="de-DE" b="0" i="0" baseline="0" dirty="0" smtClean="0"/>
          </a:p>
          <a:p>
            <a:pPr marL="685800" lvl="1" indent="-228600">
              <a:buFont typeface="+mj-lt"/>
              <a:buAutoNum type="arabicPeriod"/>
            </a:pPr>
            <a:r>
              <a:rPr lang="de-DE" b="0" i="0" baseline="0" dirty="0" smtClean="0"/>
              <a:t>„Aftervasallen“ können für das 8./9. Jh. gar nicht nachgewiesen werden</a:t>
            </a:r>
          </a:p>
          <a:p>
            <a:pPr marL="685800" lvl="1" indent="-228600">
              <a:buFont typeface="+mj-lt"/>
              <a:buAutoNum type="arabicPeriod"/>
            </a:pPr>
            <a:r>
              <a:rPr lang="de-DE" b="0" i="0" baseline="0" dirty="0" smtClean="0"/>
              <a:t>Über </a:t>
            </a:r>
            <a:r>
              <a:rPr lang="de-DE" b="0" i="0" baseline="0" dirty="0" err="1" smtClean="0"/>
              <a:t>vassi</a:t>
            </a:r>
            <a:r>
              <a:rPr lang="de-DE" b="0" i="0" baseline="0" dirty="0" smtClean="0"/>
              <a:t> lässt sich nur sagen:</a:t>
            </a:r>
          </a:p>
          <a:p>
            <a:pPr marL="1143000" lvl="2" indent="-228600">
              <a:buFont typeface="Arial" pitchFamily="34" charset="0"/>
              <a:buChar char="•"/>
            </a:pPr>
            <a:r>
              <a:rPr lang="de-DE" b="0" i="0" baseline="0" dirty="0" smtClean="0"/>
              <a:t>Personen, die dem König oder anderen Mächtigen dienten</a:t>
            </a:r>
          </a:p>
          <a:p>
            <a:pPr marL="1143000" lvl="2" indent="-228600">
              <a:buFont typeface="Arial" pitchFamily="34" charset="0"/>
              <a:buChar char="•"/>
            </a:pPr>
            <a:r>
              <a:rPr lang="de-DE" b="0" i="0" baseline="0" dirty="0" smtClean="0"/>
              <a:t>Sie wurden v.a. für den Kriegsdienst herangezogen</a:t>
            </a:r>
          </a:p>
          <a:p>
            <a:pPr marL="1143000" lvl="2" indent="-228600">
              <a:buFont typeface="Arial" pitchFamily="34" charset="0"/>
              <a:buChar char="•"/>
            </a:pPr>
            <a:r>
              <a:rPr lang="de-DE" b="0" i="0" baseline="0" dirty="0" smtClean="0"/>
              <a:t>Konnten aber auch Boten oder Gesandte sein</a:t>
            </a:r>
          </a:p>
          <a:p>
            <a:pPr marL="1143000" lvl="2" indent="-228600">
              <a:buFont typeface="Arial" pitchFamily="34" charset="0"/>
              <a:buChar char="•"/>
            </a:pPr>
            <a:r>
              <a:rPr lang="de-DE" b="0" i="0" baseline="0" dirty="0" smtClean="0"/>
              <a:t>Durchaus nicht alle </a:t>
            </a:r>
            <a:r>
              <a:rPr lang="de-DE" b="0" i="0" baseline="0" dirty="0" err="1" smtClean="0"/>
              <a:t>vassi</a:t>
            </a:r>
            <a:r>
              <a:rPr lang="de-DE" b="0" i="0" baseline="0" dirty="0" smtClean="0"/>
              <a:t> der </a:t>
            </a:r>
            <a:r>
              <a:rPr lang="de-DE" b="0" i="0" baseline="0" dirty="0" err="1" smtClean="0"/>
              <a:t>Karolingerzeit</a:t>
            </a:r>
            <a:r>
              <a:rPr lang="de-DE" b="0" i="0" baseline="0" dirty="0" smtClean="0"/>
              <a:t> wurden für ihre Dienste mit einem </a:t>
            </a:r>
            <a:r>
              <a:rPr lang="de-DE" b="0" i="0" baseline="0" dirty="0" err="1" smtClean="0"/>
              <a:t>beneficium</a:t>
            </a:r>
            <a:r>
              <a:rPr lang="de-DE" b="0" i="0" baseline="0" dirty="0" smtClean="0"/>
              <a:t> ausgestattet.</a:t>
            </a:r>
          </a:p>
          <a:p>
            <a:pPr marL="228600" lvl="0" indent="-228600">
              <a:buFont typeface="+mj-lt"/>
              <a:buAutoNum type="arabicPeriod"/>
            </a:pPr>
            <a:endParaRPr lang="de-DE" b="0" i="0" baseline="0" dirty="0" smtClean="0"/>
          </a:p>
          <a:p>
            <a:pPr lvl="0">
              <a:buFont typeface="Arial" pitchFamily="34" charset="0"/>
              <a:buChar char="•"/>
            </a:pPr>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lvl="0">
              <a:buFont typeface="Arial" pitchFamily="34" charset="0"/>
              <a:buNone/>
            </a:pPr>
            <a:r>
              <a:rPr lang="de-DE" baseline="0" dirty="0" err="1" smtClean="0"/>
              <a:t>Patzold</a:t>
            </a:r>
            <a:r>
              <a:rPr lang="de-DE" baseline="0" dirty="0" smtClean="0"/>
              <a:t> fasst die Ergebnisse für das </a:t>
            </a:r>
            <a:r>
              <a:rPr lang="de-DE" baseline="0" dirty="0" err="1" smtClean="0"/>
              <a:t>Karolingerreich</a:t>
            </a:r>
            <a:r>
              <a:rPr lang="de-DE" baseline="0" dirty="0" smtClean="0"/>
              <a:t> zusammen: </a:t>
            </a:r>
            <a:r>
              <a:rPr lang="de-DE" baseline="0" dirty="0" smtClean="0">
                <a:sym typeface="Wingdings" pitchFamily="2" charset="2"/>
              </a:rPr>
              <a:t> Zitat oben</a:t>
            </a:r>
            <a:endParaRPr lang="de-DE" baseline="0" dirty="0" smtClean="0"/>
          </a:p>
          <a:p>
            <a:pPr lvl="0">
              <a:buFont typeface="Arial" pitchFamily="34" charset="0"/>
              <a:buNone/>
            </a:pPr>
            <a:endParaRPr lang="de-DE" baseline="0" dirty="0" smtClean="0"/>
          </a:p>
          <a:p>
            <a:pPr lvl="0">
              <a:buFont typeface="Arial" pitchFamily="34" charset="0"/>
              <a:buNone/>
            </a:pPr>
            <a:r>
              <a:rPr lang="de-DE" b="1" baseline="0" dirty="0" smtClean="0"/>
              <a:t>3 Punkte sind wichtig:</a:t>
            </a:r>
          </a:p>
          <a:p>
            <a:pPr lvl="0">
              <a:buFont typeface="Arial" pitchFamily="34" charset="0"/>
              <a:buChar char="•"/>
            </a:pPr>
            <a:r>
              <a:rPr lang="de-DE" i="1" baseline="0" dirty="0" smtClean="0"/>
              <a:t>(Klick) </a:t>
            </a:r>
            <a:r>
              <a:rPr lang="de-DE" baseline="0" dirty="0" smtClean="0"/>
              <a:t>hierarchisch strukturierte, auf dem Lehnswesen beruhende Verfassung ist nicht zu erkennen</a:t>
            </a:r>
          </a:p>
          <a:p>
            <a:pPr lvl="0">
              <a:buFont typeface="Arial" pitchFamily="34" charset="0"/>
              <a:buChar char="•"/>
            </a:pPr>
            <a:r>
              <a:rPr lang="de-DE" i="1" baseline="0" dirty="0" smtClean="0"/>
              <a:t>(Klick) </a:t>
            </a:r>
            <a:r>
              <a:rPr lang="de-DE" baseline="0" dirty="0" smtClean="0"/>
              <a:t>wichtig sind die </a:t>
            </a:r>
            <a:r>
              <a:rPr lang="de-DE" u="sng" baseline="0" dirty="0" smtClean="0"/>
              <a:t>personalen Bindungen</a:t>
            </a:r>
            <a:r>
              <a:rPr lang="de-DE" baseline="0" dirty="0" smtClean="0"/>
              <a:t>, die durch unterschiedlichste Formen – in diesem Kontext Beziehungen über Güter – zustande kommen</a:t>
            </a:r>
          </a:p>
          <a:p>
            <a:pPr lvl="0">
              <a:buFont typeface="Arial" pitchFamily="34" charset="0"/>
              <a:buChar char="•"/>
            </a:pPr>
            <a:r>
              <a:rPr lang="de-DE" i="1" baseline="0" dirty="0" smtClean="0"/>
              <a:t>(Klick) </a:t>
            </a:r>
            <a:r>
              <a:rPr lang="de-DE" baseline="0" dirty="0" smtClean="0"/>
              <a:t>wichtig sind auch Formen des Vertragsschlusses: Eide, Rituale – aber auch diese Rituale werden flexibel gehandhabt und kommen in vielen Varianten und Kombinationen vor</a:t>
            </a:r>
          </a:p>
          <a:p>
            <a:pPr lvl="0">
              <a:buFont typeface="Arial" pitchFamily="34" charset="0"/>
              <a:buChar char="•"/>
            </a:pPr>
            <a:endParaRPr lang="de-DE" baseline="0" dirty="0" smtClean="0"/>
          </a:p>
          <a:p>
            <a:pPr lvl="0">
              <a:buFont typeface="Arial" pitchFamily="34" charset="0"/>
              <a:buNone/>
            </a:pPr>
            <a:r>
              <a:rPr lang="de-DE" b="1" baseline="0" dirty="0" smtClean="0"/>
              <a:t>Zum Begriff Lehen:</a:t>
            </a:r>
          </a:p>
          <a:p>
            <a:pPr lvl="0">
              <a:buFont typeface="Arial" pitchFamily="34" charset="0"/>
              <a:buChar char="•"/>
            </a:pPr>
            <a:r>
              <a:rPr lang="de-DE" b="0" baseline="0" dirty="0" smtClean="0"/>
              <a:t>nach klassischer Definition ist ein Lehen ein </a:t>
            </a:r>
            <a:r>
              <a:rPr lang="de-DE" b="0" baseline="0" dirty="0" err="1" smtClean="0"/>
              <a:t>vasallitisches</a:t>
            </a:r>
            <a:r>
              <a:rPr lang="de-DE" b="0" baseline="0" dirty="0" smtClean="0"/>
              <a:t> Lehen:</a:t>
            </a:r>
          </a:p>
          <a:p>
            <a:pPr lvl="1">
              <a:buFont typeface="Arial" pitchFamily="34" charset="0"/>
              <a:buChar char="•"/>
            </a:pPr>
            <a:r>
              <a:rPr lang="de-DE" b="0" baseline="0" dirty="0" smtClean="0"/>
              <a:t>Vertrag zwischen zwei Freien</a:t>
            </a:r>
          </a:p>
          <a:p>
            <a:pPr lvl="1">
              <a:buFont typeface="Arial" pitchFamily="34" charset="0"/>
              <a:buChar char="•"/>
            </a:pPr>
            <a:r>
              <a:rPr lang="de-DE" b="0" baseline="0" dirty="0" smtClean="0"/>
              <a:t>gegenseitige Verpflichtung: Treue, Rat und Hilfe gegen Schutz und Schirm und ein Stück Land zur Nutzung</a:t>
            </a:r>
          </a:p>
          <a:p>
            <a:pPr lvl="1">
              <a:buFont typeface="Arial" pitchFamily="34" charset="0"/>
              <a:buChar char="•"/>
            </a:pPr>
            <a:r>
              <a:rPr lang="de-DE" b="0" u="sng" baseline="0" dirty="0" smtClean="0"/>
              <a:t>Treueid</a:t>
            </a:r>
            <a:r>
              <a:rPr lang="de-DE" b="0" baseline="0" dirty="0" smtClean="0"/>
              <a:t>, </a:t>
            </a:r>
            <a:r>
              <a:rPr lang="de-DE" b="0" u="sng" baseline="0" dirty="0" err="1" smtClean="0"/>
              <a:t>Handgang</a:t>
            </a:r>
            <a:r>
              <a:rPr lang="de-DE" b="0" baseline="0" dirty="0" smtClean="0"/>
              <a:t> = </a:t>
            </a:r>
            <a:r>
              <a:rPr lang="de-DE" b="0" baseline="0" dirty="0" err="1" smtClean="0"/>
              <a:t>Homagium</a:t>
            </a:r>
            <a:r>
              <a:rPr lang="de-DE" b="0" baseline="0" dirty="0" smtClean="0"/>
              <a:t> (Mannschaft) </a:t>
            </a:r>
            <a:r>
              <a:rPr lang="de-DE" b="0" baseline="0" dirty="0" smtClean="0">
                <a:sym typeface="Wingdings" pitchFamily="2" charset="2"/>
              </a:rPr>
              <a:t> Vasall wird Mann seines Herrn, leistet Gefolgschaft, </a:t>
            </a:r>
            <a:r>
              <a:rPr lang="de-DE" b="0" u="sng" baseline="0" dirty="0" smtClean="0">
                <a:sym typeface="Wingdings" pitchFamily="2" charset="2"/>
              </a:rPr>
              <a:t>Investitur</a:t>
            </a:r>
            <a:r>
              <a:rPr lang="de-DE" b="0" baseline="0" dirty="0" smtClean="0">
                <a:sym typeface="Wingdings" pitchFamily="2" charset="2"/>
              </a:rPr>
              <a:t>  Übertragung der Nutzungsrechte am Land</a:t>
            </a:r>
          </a:p>
          <a:p>
            <a:pPr lvl="1">
              <a:buFont typeface="Arial" pitchFamily="34" charset="0"/>
              <a:buChar char="•"/>
            </a:pPr>
            <a:r>
              <a:rPr lang="de-DE" b="0" baseline="0" dirty="0" smtClean="0">
                <a:sym typeface="Wingdings" pitchFamily="2" charset="2"/>
              </a:rPr>
              <a:t>wird die personale Komponente aufgelöst, erlischt auch die dingliche (was so ebenfalls nicht nachgewiesen werden kann, auch hier gibt es vielfältige Formen)</a:t>
            </a:r>
          </a:p>
          <a:p>
            <a:pPr lvl="1">
              <a:buFont typeface="Arial" pitchFamily="34" charset="0"/>
              <a:buChar char="•"/>
            </a:pPr>
            <a:r>
              <a:rPr lang="de-DE" b="0" baseline="0" dirty="0" smtClean="0">
                <a:sym typeface="Wingdings" pitchFamily="2" charset="2"/>
              </a:rPr>
              <a:t>(Das Problem weiterer </a:t>
            </a:r>
            <a:r>
              <a:rPr lang="de-DE" b="0" baseline="0" dirty="0" err="1" smtClean="0">
                <a:sym typeface="Wingdings" pitchFamily="2" charset="2"/>
              </a:rPr>
              <a:t>Leiheverhältnisse</a:t>
            </a:r>
            <a:r>
              <a:rPr lang="de-DE" b="0" baseline="0" dirty="0" smtClean="0">
                <a:sym typeface="Wingdings" pitchFamily="2" charset="2"/>
              </a:rPr>
              <a:t> in den Quellen wurde durch die Einführung eines „bäuerlichen, nicht </a:t>
            </a:r>
            <a:r>
              <a:rPr lang="de-DE" b="0" baseline="0" dirty="0" err="1" smtClean="0">
                <a:sym typeface="Wingdings" pitchFamily="2" charset="2"/>
              </a:rPr>
              <a:t>vasallitischen</a:t>
            </a:r>
            <a:r>
              <a:rPr lang="de-DE" b="0" baseline="0" dirty="0" smtClean="0">
                <a:sym typeface="Wingdings" pitchFamily="2" charset="2"/>
              </a:rPr>
              <a:t> Lehens“ gelöst, die aber für die Betrachtung des Lehnswesens nicht herangezogen wurden.)</a:t>
            </a:r>
          </a:p>
          <a:p>
            <a:pPr lvl="0">
              <a:buFont typeface="Arial" pitchFamily="34" charset="0"/>
              <a:buChar char="•"/>
            </a:pPr>
            <a:r>
              <a:rPr lang="de-DE" b="0" baseline="0" dirty="0" smtClean="0"/>
              <a:t>Lehen bedeutet aber ursprünglich nur „Leihe“</a:t>
            </a:r>
          </a:p>
          <a:p>
            <a:pPr lvl="1">
              <a:buFont typeface="Arial" pitchFamily="34" charset="0"/>
              <a:buChar char="•"/>
            </a:pPr>
            <a:r>
              <a:rPr lang="de-DE" b="0" baseline="0" dirty="0" smtClean="0"/>
              <a:t> bezeichnet allerlei verschiedene Formen von Leihe</a:t>
            </a:r>
          </a:p>
          <a:p>
            <a:pPr lvl="1">
              <a:buFont typeface="Arial" pitchFamily="34" charset="0"/>
              <a:buChar char="•"/>
            </a:pPr>
            <a:r>
              <a:rPr lang="de-DE" b="0" baseline="0" dirty="0" smtClean="0"/>
              <a:t>Brigitte Kasten: 9. Jh. = </a:t>
            </a:r>
            <a:r>
              <a:rPr lang="de-DE" b="0" baseline="0" dirty="0" err="1" smtClean="0"/>
              <a:t>prekarische</a:t>
            </a:r>
            <a:r>
              <a:rPr lang="de-DE" b="0" baseline="0" dirty="0" smtClean="0"/>
              <a:t> Leihe</a:t>
            </a:r>
          </a:p>
          <a:p>
            <a:pPr lvl="1">
              <a:buFont typeface="Arial" pitchFamily="34" charset="0"/>
              <a:buChar char="•"/>
            </a:pPr>
            <a:r>
              <a:rPr lang="de-DE" b="0" baseline="0" dirty="0" smtClean="0"/>
              <a:t>andere Vorschläge: Lehen = Leihe, </a:t>
            </a:r>
            <a:r>
              <a:rPr lang="de-DE" b="0" baseline="0" dirty="0" err="1" smtClean="0"/>
              <a:t>Leiheformem</a:t>
            </a:r>
            <a:endParaRPr lang="de-DE" b="0" baseline="0" dirty="0" smtClean="0"/>
          </a:p>
          <a:p>
            <a:pPr lvl="1">
              <a:buFont typeface="Arial" pitchFamily="34" charset="0"/>
              <a:buChar char="•"/>
            </a:pPr>
            <a:r>
              <a:rPr lang="de-DE" b="0" baseline="0" dirty="0" err="1" smtClean="0"/>
              <a:t>Patzold</a:t>
            </a:r>
            <a:r>
              <a:rPr lang="de-DE" b="0" baseline="0" dirty="0" smtClean="0"/>
              <a:t>: benutzt das Wort Lehen im klassischen Sinn, benutzt ansonsten Quellenbegriffe oder auch Leihe, </a:t>
            </a:r>
            <a:r>
              <a:rPr lang="de-DE" b="0" baseline="0" dirty="0" err="1" smtClean="0"/>
              <a:t>Leiheformen</a:t>
            </a:r>
            <a:endParaRPr lang="de-DE" b="0" baseline="0" dirty="0" smtClean="0"/>
          </a:p>
          <a:p>
            <a:pPr lvl="0">
              <a:buFont typeface="Arial" pitchFamily="34" charset="0"/>
              <a:buChar char="•"/>
            </a:pPr>
            <a:r>
              <a:rPr lang="de-DE" b="0" baseline="0" dirty="0" smtClean="0"/>
              <a:t>im Moment muss man erklären, wie man das Wort benutzt; als Leser untersuchen, wie das Wort benutzt wird</a:t>
            </a:r>
          </a:p>
          <a:p>
            <a:pPr lvl="0">
              <a:buFont typeface="Arial" pitchFamily="34" charset="0"/>
              <a:buChar char="•"/>
            </a:pPr>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28600" lvl="0" indent="-228600">
              <a:buFont typeface="+mj-lt"/>
              <a:buNone/>
            </a:pPr>
            <a:r>
              <a:rPr lang="de-DE" baseline="0" dirty="0" smtClean="0"/>
              <a:t>Ab dem 12. Jahrhundert kann man davon sprechen, dass sich ein Lehnswesen ausprägt </a:t>
            </a:r>
            <a:r>
              <a:rPr lang="de-DE" i="1" baseline="0" dirty="0" smtClean="0"/>
              <a:t>(jeweils klick)</a:t>
            </a:r>
            <a:endParaRPr lang="de-DE" baseline="0" dirty="0" smtClean="0"/>
          </a:p>
          <a:p>
            <a:pPr marL="228600" lvl="0" indent="-228600">
              <a:buFont typeface="+mj-lt"/>
              <a:buNone/>
            </a:pPr>
            <a:endParaRPr lang="de-DE" baseline="0" dirty="0" smtClean="0"/>
          </a:p>
          <a:p>
            <a:pPr marL="228600" lvl="0" indent="-228600">
              <a:buFont typeface="+mj-lt"/>
              <a:buAutoNum type="arabicPeriod"/>
            </a:pPr>
            <a:r>
              <a:rPr lang="de-DE" b="1" baseline="0" dirty="0" smtClean="0"/>
              <a:t>Italien</a:t>
            </a:r>
          </a:p>
          <a:p>
            <a:pPr marL="685800" lvl="1" indent="-228600">
              <a:buFont typeface="+mj-lt"/>
              <a:buAutoNum type="arabicPeriod"/>
            </a:pPr>
            <a:r>
              <a:rPr lang="de-DE" baseline="0" dirty="0" smtClean="0"/>
              <a:t>11. Jh.: Gelehrte beginnen sich systematisch mit Recht, auch römischem Recht, auseinanderzusetzen; Gründung von Rechtsschulen</a:t>
            </a:r>
            <a:br>
              <a:rPr lang="de-DE" baseline="0" dirty="0" smtClean="0"/>
            </a:br>
            <a:r>
              <a:rPr lang="de-DE" baseline="0" dirty="0" smtClean="0"/>
              <a:t>wesentliche Etappe bei der Entstehung des europäischen Lehnswesens</a:t>
            </a:r>
            <a:br>
              <a:rPr lang="de-DE" baseline="0" dirty="0" smtClean="0"/>
            </a:br>
            <a:r>
              <a:rPr lang="de-DE" baseline="0" dirty="0" smtClean="0"/>
              <a:t>Rückgriff auf ältere Gesetzestexte, die in Konfliktfällen entstanden waren</a:t>
            </a:r>
          </a:p>
          <a:p>
            <a:pPr marL="1143000" lvl="2" indent="-228600">
              <a:buFont typeface="Arial" pitchFamily="34" charset="0"/>
              <a:buChar char="•"/>
            </a:pPr>
            <a:r>
              <a:rPr lang="de-DE" baseline="0" dirty="0" smtClean="0"/>
              <a:t>z.B. Lehnsgesetz Konrads II. 1037</a:t>
            </a:r>
          </a:p>
          <a:p>
            <a:pPr marL="1600200" lvl="3" indent="-228600">
              <a:buFont typeface="Arial" pitchFamily="34" charset="0"/>
              <a:buChar char="•"/>
            </a:pPr>
            <a:r>
              <a:rPr lang="de-DE" baseline="0" dirty="0" smtClean="0"/>
              <a:t>Beruhigung eines Aufstandes der </a:t>
            </a:r>
            <a:r>
              <a:rPr lang="de-DE" baseline="0" dirty="0" err="1" smtClean="0"/>
              <a:t>milites</a:t>
            </a:r>
            <a:r>
              <a:rPr lang="de-DE" baseline="0" dirty="0" smtClean="0"/>
              <a:t> gegen ihre Herren in der Region um Mailand ab 1035</a:t>
            </a:r>
          </a:p>
          <a:p>
            <a:pPr marL="1600200" lvl="3" indent="-228600">
              <a:buFont typeface="Arial" pitchFamily="34" charset="0"/>
              <a:buChar char="•"/>
            </a:pPr>
            <a:r>
              <a:rPr lang="de-DE" baseline="0" dirty="0" smtClean="0"/>
              <a:t>Inhalt: </a:t>
            </a:r>
          </a:p>
          <a:p>
            <a:pPr marL="2057400" lvl="4" indent="-228600">
              <a:buFont typeface="Arial" pitchFamily="34" charset="0"/>
              <a:buChar char="•"/>
            </a:pPr>
            <a:r>
              <a:rPr lang="de-DE" baseline="0" dirty="0" smtClean="0"/>
              <a:t>Regelung von Streitfällen über </a:t>
            </a:r>
            <a:r>
              <a:rPr lang="de-DE" baseline="0" dirty="0" err="1" smtClean="0"/>
              <a:t>beneficia</a:t>
            </a:r>
            <a:r>
              <a:rPr lang="de-DE" baseline="0" dirty="0" smtClean="0"/>
              <a:t>, Standesgenossen fällen Urteil, Revision vor dem Kaiser</a:t>
            </a:r>
          </a:p>
          <a:p>
            <a:pPr marL="2057400" lvl="4" indent="-228600">
              <a:buFont typeface="Arial" pitchFamily="34" charset="0"/>
              <a:buChar char="•"/>
            </a:pPr>
            <a:r>
              <a:rPr lang="de-DE" baseline="0" dirty="0" smtClean="0"/>
              <a:t>Vererbung von </a:t>
            </a:r>
            <a:r>
              <a:rPr lang="de-DE" baseline="0" dirty="0" err="1" smtClean="0"/>
              <a:t>beneficia</a:t>
            </a:r>
            <a:endParaRPr lang="de-DE" baseline="0" dirty="0" smtClean="0"/>
          </a:p>
          <a:p>
            <a:pPr marL="2057400" lvl="4" indent="-228600">
              <a:buFont typeface="Arial" pitchFamily="34" charset="0"/>
              <a:buChar char="•"/>
            </a:pPr>
            <a:r>
              <a:rPr lang="de-DE" baseline="0" dirty="0" smtClean="0"/>
              <a:t>Weiterverleihung/Tausch nur mit Einverständnis des Lehnsmannes</a:t>
            </a:r>
          </a:p>
          <a:p>
            <a:pPr marL="2057400" lvl="4" indent="-228600">
              <a:buFont typeface="Arial" pitchFamily="34" charset="0"/>
              <a:buChar char="•"/>
            </a:pPr>
            <a:r>
              <a:rPr lang="de-DE" baseline="0" dirty="0" smtClean="0">
                <a:sym typeface="Wingdings" pitchFamily="2" charset="2"/>
              </a:rPr>
              <a:t> Stärkung der „größeren Vasallen“ (</a:t>
            </a:r>
            <a:r>
              <a:rPr lang="de-DE" baseline="0" dirty="0" err="1" smtClean="0">
                <a:sym typeface="Wingdings" pitchFamily="2" charset="2"/>
              </a:rPr>
              <a:t>maiores</a:t>
            </a:r>
            <a:r>
              <a:rPr lang="de-DE" baseline="0" dirty="0" smtClean="0">
                <a:sym typeface="Wingdings" pitchFamily="2" charset="2"/>
              </a:rPr>
              <a:t> </a:t>
            </a:r>
            <a:r>
              <a:rPr lang="de-DE" baseline="0" dirty="0" err="1" smtClean="0">
                <a:sym typeface="Wingdings" pitchFamily="2" charset="2"/>
              </a:rPr>
              <a:t>vasvasores</a:t>
            </a:r>
            <a:r>
              <a:rPr lang="de-DE" baseline="0" dirty="0" smtClean="0">
                <a:sym typeface="Wingdings" pitchFamily="2" charset="2"/>
              </a:rPr>
              <a:t>)</a:t>
            </a:r>
            <a:endParaRPr lang="de-DE" baseline="0" dirty="0" smtClean="0"/>
          </a:p>
          <a:p>
            <a:pPr marL="1600200" lvl="3" indent="-228600">
              <a:buFont typeface="Arial" pitchFamily="34" charset="0"/>
              <a:buChar char="•"/>
            </a:pPr>
            <a:r>
              <a:rPr lang="de-DE" baseline="0" dirty="0" smtClean="0"/>
              <a:t>erster normativer Text in der Geschichte des Reichs, der einen Bezug zwischen einer dinglichen und personalen Komponente voraussetzt</a:t>
            </a:r>
          </a:p>
          <a:p>
            <a:pPr marL="1600200" lvl="3" indent="-228600">
              <a:buFont typeface="Arial" pitchFamily="34" charset="0"/>
              <a:buChar char="•"/>
            </a:pPr>
            <a:r>
              <a:rPr lang="de-DE" baseline="0" dirty="0" smtClean="0"/>
              <a:t>allerdings keine Verschriftlichung mündlicher Gewohnheiten, sondern gezielter </a:t>
            </a:r>
            <a:r>
              <a:rPr lang="de-DE" baseline="0" dirty="0" err="1" smtClean="0"/>
              <a:t>herrscherlicher</a:t>
            </a:r>
            <a:r>
              <a:rPr lang="de-DE" baseline="0" dirty="0" smtClean="0"/>
              <a:t> Eingriff in den Konflikt (herausgearbeitet von Hagen Keller)</a:t>
            </a:r>
          </a:p>
          <a:p>
            <a:pPr marL="1143000" lvl="2" indent="-228600">
              <a:buFont typeface="Arial" pitchFamily="34" charset="0"/>
              <a:buChar char="•"/>
            </a:pPr>
            <a:r>
              <a:rPr lang="de-DE" baseline="0" dirty="0" smtClean="0"/>
              <a:t>z.B. Lehnsgesetz 1136 Lothars III.</a:t>
            </a:r>
          </a:p>
          <a:p>
            <a:pPr marL="685800" lvl="1" indent="-228600">
              <a:buFont typeface="+mj-lt"/>
              <a:buAutoNum type="arabicPeriod"/>
            </a:pPr>
            <a:r>
              <a:rPr lang="de-DE" baseline="0" dirty="0" err="1" smtClean="0"/>
              <a:t>Libri</a:t>
            </a:r>
            <a:r>
              <a:rPr lang="de-DE" baseline="0" dirty="0" smtClean="0"/>
              <a:t> </a:t>
            </a:r>
            <a:r>
              <a:rPr lang="de-DE" baseline="0" dirty="0" err="1" smtClean="0"/>
              <a:t>feudorum</a:t>
            </a:r>
            <a:r>
              <a:rPr lang="de-DE" baseline="0" dirty="0" smtClean="0"/>
              <a:t> (ab Anfang 12. Jh.)</a:t>
            </a:r>
          </a:p>
          <a:p>
            <a:pPr marL="1143000" lvl="2" indent="-228600">
              <a:buFont typeface="Arial" pitchFamily="34" charset="0"/>
              <a:buChar char="•"/>
            </a:pPr>
            <a:r>
              <a:rPr lang="de-DE" baseline="0" dirty="0" smtClean="0"/>
              <a:t>streben nach Systematik und Vollständigkeit</a:t>
            </a:r>
          </a:p>
          <a:p>
            <a:pPr marL="1143000" lvl="2" indent="-228600">
              <a:buFont typeface="Arial" pitchFamily="34" charset="0"/>
              <a:buChar char="•"/>
            </a:pPr>
            <a:r>
              <a:rPr lang="de-DE" baseline="0" dirty="0" smtClean="0"/>
              <a:t>die vielgestaltige Praxis soll in normative Grundprinzipien überführt werden</a:t>
            </a:r>
            <a:endParaRPr lang="de-DE" u="sng" baseline="0" dirty="0" smtClean="0"/>
          </a:p>
          <a:p>
            <a:pPr marL="1143000" lvl="2" indent="-228600">
              <a:buFont typeface="Arial" pitchFamily="34" charset="0"/>
              <a:buChar char="•"/>
            </a:pPr>
            <a:r>
              <a:rPr lang="de-DE" baseline="0" dirty="0" smtClean="0"/>
              <a:t>das Ordnen und Kategorisieren war entscheidend für die Herausbildung des </a:t>
            </a:r>
            <a:r>
              <a:rPr lang="de-DE" u="sng" baseline="0" dirty="0" smtClean="0"/>
              <a:t>Lehnswesens</a:t>
            </a:r>
            <a:r>
              <a:rPr lang="de-DE" baseline="0" dirty="0" smtClean="0"/>
              <a:t>, also einem systematischen Umgang mit Lehen auf normativer Basis</a:t>
            </a:r>
          </a:p>
          <a:p>
            <a:pPr marL="1143000" lvl="2" indent="-228600">
              <a:buFont typeface="Arial" pitchFamily="34" charset="0"/>
              <a:buChar char="•"/>
            </a:pPr>
            <a:r>
              <a:rPr lang="de-DE" baseline="0" dirty="0" smtClean="0"/>
              <a:t>Regelungen zu: Lehnsherr, Erwerb und Bewahrung von Lehen, Erbschaft, Verlust des Lehens</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t>Die </a:t>
            </a:r>
            <a:r>
              <a:rPr lang="de-DE" baseline="0" dirty="0" err="1" smtClean="0"/>
              <a:t>Libri</a:t>
            </a:r>
            <a:r>
              <a:rPr lang="de-DE" baseline="0" dirty="0" smtClean="0"/>
              <a:t> unterscheiden auch klar die Form eines ritterlichen Lehens </a:t>
            </a:r>
            <a:r>
              <a:rPr lang="de-DE" b="0" i="1" baseline="0" dirty="0" smtClean="0"/>
              <a:t>(</a:t>
            </a:r>
            <a:r>
              <a:rPr lang="de-DE" b="0" i="1" baseline="0" dirty="0" err="1" smtClean="0"/>
              <a:t>feuda</a:t>
            </a:r>
            <a:r>
              <a:rPr lang="de-DE" b="0" i="1" baseline="0" dirty="0" smtClean="0"/>
              <a:t>)</a:t>
            </a:r>
            <a:r>
              <a:rPr lang="de-DE" baseline="0" dirty="0" smtClean="0"/>
              <a:t> von einem bäuerlichen Lehen </a:t>
            </a:r>
            <a:r>
              <a:rPr lang="de-DE" i="1" baseline="0" dirty="0" smtClean="0"/>
              <a:t>(</a:t>
            </a:r>
            <a:r>
              <a:rPr lang="de-DE" i="1" baseline="0" dirty="0" err="1" smtClean="0"/>
              <a:t>benificia</a:t>
            </a:r>
            <a:r>
              <a:rPr lang="de-DE" i="1" baseline="0" dirty="0" smtClean="0"/>
              <a:t>) </a:t>
            </a:r>
            <a:r>
              <a:rPr lang="de-DE" i="0" baseline="0" dirty="0" smtClean="0"/>
              <a:t>- </a:t>
            </a:r>
            <a:endParaRPr lang="de-DE" i="1" baseline="0" dirty="0" smtClean="0"/>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i="0" baseline="0" dirty="0" smtClean="0"/>
              <a:t>Aber in den frühen Traktaten gibt es </a:t>
            </a:r>
            <a:r>
              <a:rPr lang="de-DE" i="0" u="sng" baseline="0" dirty="0" smtClean="0"/>
              <a:t>keine Mannschaft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i="0" u="none" baseline="0" dirty="0" smtClean="0">
                <a:sym typeface="Wingdings" pitchFamily="2" charset="2"/>
              </a:rPr>
              <a:t> Teilweise Annahme, dass </a:t>
            </a:r>
            <a:r>
              <a:rPr lang="de-DE" i="0" u="sng" baseline="0" dirty="0" smtClean="0">
                <a:sym typeface="Wingdings" pitchFamily="2" charset="2"/>
              </a:rPr>
              <a:t>„das Lehnswesen ein Geschöpf oberitalienischer Juristen des Hochmittelalters“ </a:t>
            </a:r>
            <a:r>
              <a:rPr lang="de-DE" i="0" u="none" baseline="0" dirty="0" smtClean="0">
                <a:sym typeface="Wingdings" pitchFamily="2" charset="2"/>
              </a:rPr>
              <a:t>(</a:t>
            </a:r>
            <a:r>
              <a:rPr lang="de-DE" i="0" u="none" baseline="0" dirty="0" err="1" smtClean="0">
                <a:sym typeface="Wingdings" pitchFamily="2" charset="2"/>
              </a:rPr>
              <a:t>Patzold</a:t>
            </a:r>
            <a:r>
              <a:rPr lang="de-DE" i="0" u="none" baseline="0" dirty="0" smtClean="0">
                <a:sym typeface="Wingdings" pitchFamily="2" charset="2"/>
              </a:rPr>
              <a:t>, S. 67) gewesen sei</a:t>
            </a:r>
            <a:endParaRPr lang="de-DE" i="0" u="none" baseline="0" dirty="0" smtClean="0"/>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i="0" u="none" baseline="0" dirty="0" smtClean="0"/>
              <a:t>Reynolds geht sogar davon aus, dass es auch noch durch die spezialisierten Juristen des 16./17. Jh. vermittelt wurde, damit wäre das Lehnswesen eine frühneuzeitliche Interpretation der </a:t>
            </a:r>
            <a:r>
              <a:rPr lang="de-DE" i="0" u="none" baseline="0" dirty="0" err="1" smtClean="0"/>
              <a:t>Libri</a:t>
            </a:r>
            <a:r>
              <a:rPr lang="de-DE" i="0" u="none" baseline="0" dirty="0" smtClean="0"/>
              <a:t> </a:t>
            </a:r>
            <a:r>
              <a:rPr lang="de-DE" i="0" u="none" baseline="0" dirty="0" err="1" smtClean="0"/>
              <a:t>feudorum</a:t>
            </a:r>
            <a:r>
              <a:rPr lang="de-DE" i="0" u="none" baseline="0" dirty="0" smtClean="0"/>
              <a:t>; These hat auch viel Ablehnung erfahren</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baseline="0" dirty="0" smtClean="0"/>
              <a:t>Flandern </a:t>
            </a:r>
            <a:r>
              <a:rPr lang="de-DE" b="0" i="1" u="none" baseline="0" dirty="0" smtClean="0"/>
              <a:t>(klick)</a:t>
            </a:r>
            <a:endParaRPr lang="de-DE" b="1" i="0" u="none"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Lehnswesen mit Verbindung von Lehen und </a:t>
            </a:r>
            <a:r>
              <a:rPr lang="de-DE" b="0" i="0" u="none" baseline="0" dirty="0" err="1" smtClean="0"/>
              <a:t>Vasallität</a:t>
            </a:r>
            <a:r>
              <a:rPr lang="de-DE" b="0" i="0" u="none" baseline="0" dirty="0" smtClean="0"/>
              <a:t> ab der Wende zum 11. Jh. vorhanden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Grafschaft Flandern ist aber kein Lehnsstaat: Herrschaft der Grafen beruhte auch auf Huldigung; in der Gesellschaft war die Lehnsbindung nur eine unter anderen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DE" b="0"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baseline="0" dirty="0" smtClean="0"/>
              <a:t>deutsches Reich</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Die Entwicklung lehnsrechtlicher Vorstellungen in den italienischen Rechtsschulen hat Auswirkungen auf das Reich</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auch das Beispiel Flandern wird sich ausgewirkt haben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Konflikte oder Fragen der Herrschaft werden fortan auch mit diesem Mittel gelöst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Als Barbarossa für seine Italienzüge die Unterstützung der Fürsten brauchte, erließ er 1154 und 1158 seine Lehnsgesetze (davor schon 1136 Lothar III., aber nicht so präzise)</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er stärkt dadurch die militärische Stärke der Fürsten und sichert ihren Besitz</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Mit Hilfe des Lehnsrechts löste er auch den Konflikt mit den Welfen (Privilegium minus):</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Herzogtum Baiern wird in ein Lehen umgewandelt und dadurch teilbar (so dass der Welfe Heinrich der Löwe das Herzogtum zurückerhalten, der Babenberger Heinrich </a:t>
            </a:r>
            <a:r>
              <a:rPr lang="de-DE" b="0" i="0" u="none" baseline="0" dirty="0" err="1" smtClean="0"/>
              <a:t>Jasomirgott</a:t>
            </a:r>
            <a:r>
              <a:rPr lang="de-DE" b="0" i="0" u="none" baseline="0" dirty="0" smtClean="0"/>
              <a:t> einen Teil des Herzogtums als Herzogtum Österreich zurückerhalten konnte). </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Die Texte gehen explizit auf den Zusammenhang zwischen Lehen und Kriegsdienst ein</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und z.B. auf Treueverhältnisse</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0" i="0" u="none" baseline="0" dirty="0" smtClean="0"/>
              <a:t>Treue besteht immer auch gegenüber dem Herrn des Herrn und immer gegenüber dem König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none" baseline="0" dirty="0" smtClean="0"/>
              <a:t>Die Rechtspraxis wird sich erst langsam durchgesetzt haben; Verleihung von Herzogtümern als Lehen wird erst im 13. Jh. zum Normalfall</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b="0" i="0" u="sng" baseline="0" dirty="0" smtClean="0"/>
              <a:t>Früher dachte man, Barbarossa führe ein Reichsreform auf lehnrechtlicher Basis durch; heute: ausgehend von Oberitalien begann sich ein Lehnrecht/Lehnswesen überhaupt erst zu entfalten.</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0" i="0" u="none" baseline="0" dirty="0" smtClean="0"/>
          </a:p>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i="0" u="none" baseline="0" dirty="0" smtClean="0"/>
          </a:p>
          <a:p>
            <a:pPr marL="1143000" lvl="2" indent="-228600">
              <a:buFont typeface="Arial" pitchFamily="34" charset="0"/>
              <a:buChar char="•"/>
            </a:pPr>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6400800" y="6355080"/>
            <a:ext cx="2286000" cy="365760"/>
          </a:xfrm>
        </p:spPr>
        <p:txBody>
          <a:bodyPr/>
          <a:lstStyle>
            <a:lvl1pPr>
              <a:defRPr sz="1400"/>
            </a:lvl1pPr>
          </a:lstStyle>
          <a:p>
            <a:fld id="{8AF47D7A-0688-4886-9D57-E831F166C37D}" type="datetime1">
              <a:rPr lang="de-DE" smtClean="0"/>
              <a:pPr/>
              <a:t>01.07.2016</a:t>
            </a:fld>
            <a:endParaRPr lang="de-DE"/>
          </a:p>
        </p:txBody>
      </p:sp>
      <p:sp>
        <p:nvSpPr>
          <p:cNvPr id="17" name="Fußzeilenplatzhalter 16"/>
          <p:cNvSpPr>
            <a:spLocks noGrp="1"/>
          </p:cNvSpPr>
          <p:nvPr>
            <p:ph type="ftr" sz="quarter" idx="11"/>
          </p:nvPr>
        </p:nvSpPr>
        <p:spPr>
          <a:xfrm>
            <a:off x="2898648" y="6355080"/>
            <a:ext cx="3474720" cy="365760"/>
          </a:xfrm>
        </p:spPr>
        <p:txBody>
          <a:bodyPr/>
          <a:lstStyle/>
          <a:p>
            <a:endParaRPr lang="de-DE"/>
          </a:p>
        </p:txBody>
      </p:sp>
      <p:sp>
        <p:nvSpPr>
          <p:cNvPr id="29" name="Foliennummernplatzhalter 28"/>
          <p:cNvSpPr>
            <a:spLocks noGrp="1"/>
          </p:cNvSpPr>
          <p:nvPr>
            <p:ph type="sldNum" sz="quarter" idx="12"/>
          </p:nvPr>
        </p:nvSpPr>
        <p:spPr>
          <a:xfrm>
            <a:off x="1216152" y="6355080"/>
            <a:ext cx="1219200" cy="365760"/>
          </a:xfrm>
        </p:spPr>
        <p:txBody>
          <a:bodyPr/>
          <a:lstStyle/>
          <a:p>
            <a:fld id="{40ECF528-BE4D-4C88-B8D8-D2E80299C3E5}" type="slidenum">
              <a:rPr lang="de-DE" smtClean="0"/>
              <a:pPr/>
              <a:t>‹Nr.›</a:t>
            </a:fld>
            <a:endParaRPr lang="de-DE"/>
          </a:p>
        </p:txBody>
      </p:sp>
      <p:sp>
        <p:nvSpPr>
          <p:cNvPr id="21" name="Rechtec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htec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htec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htec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22062272-DB44-4BAB-B01F-469EF8C9FF87}" type="datetime1">
              <a:rPr lang="de-DE" smtClean="0"/>
              <a:pPr/>
              <a:t>01.07.2016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C00840EF-7AAE-4A25-9A46-CBEE76C4F6A1}" type="datetime1">
              <a:rPr lang="de-DE" smtClean="0"/>
              <a:pPr/>
              <a:t>01.07.2016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
        <p:nvSpPr>
          <p:cNvPr id="7" name="Gerade Verbindung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Gleichschenkliges Dreiec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Gerade Verbindung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4" name="Datumsplatzhalter 3"/>
          <p:cNvSpPr>
            <a:spLocks noGrp="1"/>
          </p:cNvSpPr>
          <p:nvPr>
            <p:ph type="dt" sz="half" idx="10"/>
          </p:nvPr>
        </p:nvSpPr>
        <p:spPr/>
        <p:txBody>
          <a:bodyPr/>
          <a:lstStyle/>
          <a:p>
            <a:fld id="{C30CF224-2FEB-415D-8475-622FA67FED2D}" type="datetime1">
              <a:rPr lang="de-DE" smtClean="0"/>
              <a:pPr/>
              <a:t>01.07.2016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
        <p:nvSpPr>
          <p:cNvPr id="8" name="Inhaltsplatzhalter 7"/>
          <p:cNvSpPr>
            <a:spLocks noGrp="1"/>
          </p:cNvSpPr>
          <p:nvPr>
            <p:ph sz="quarter" idx="1"/>
          </p:nvPr>
        </p:nvSpPr>
        <p:spPr>
          <a:xfrm>
            <a:off x="457200" y="1219200"/>
            <a:ext cx="8229600"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a:xfrm>
            <a:off x="6400800" y="6355080"/>
            <a:ext cx="2286000" cy="365760"/>
          </a:xfrm>
        </p:spPr>
        <p:txBody>
          <a:bodyPr/>
          <a:lstStyle/>
          <a:p>
            <a:fld id="{0854C4F7-2E73-48E9-AC1F-2D9F4A4BA122}" type="datetime1">
              <a:rPr lang="de-DE" smtClean="0"/>
              <a:pPr/>
              <a:t>01.07.2016</a:t>
            </a:fld>
            <a:endParaRPr lang="de-DE"/>
          </a:p>
        </p:txBody>
      </p:sp>
      <p:sp>
        <p:nvSpPr>
          <p:cNvPr id="5" name="Fußzeilenplatzhalter 4"/>
          <p:cNvSpPr>
            <a:spLocks noGrp="1"/>
          </p:cNvSpPr>
          <p:nvPr>
            <p:ph type="ftr" sz="quarter" idx="11"/>
          </p:nvPr>
        </p:nvSpPr>
        <p:spPr>
          <a:xfrm>
            <a:off x="2898648" y="6355080"/>
            <a:ext cx="3474720" cy="365760"/>
          </a:xfrm>
        </p:spPr>
        <p:txBody>
          <a:bodyPr/>
          <a:lstStyle/>
          <a:p>
            <a:endParaRPr lang="de-DE"/>
          </a:p>
        </p:txBody>
      </p:sp>
      <p:sp>
        <p:nvSpPr>
          <p:cNvPr id="6" name="Foliennummernplatzhalter 5"/>
          <p:cNvSpPr>
            <a:spLocks noGrp="1"/>
          </p:cNvSpPr>
          <p:nvPr>
            <p:ph type="sldNum" sz="quarter" idx="12"/>
          </p:nvPr>
        </p:nvSpPr>
        <p:spPr>
          <a:xfrm>
            <a:off x="1069848" y="6355080"/>
            <a:ext cx="1520952" cy="365760"/>
          </a:xfrm>
        </p:spPr>
        <p:txBody>
          <a:bodyPr/>
          <a:lstStyle/>
          <a:p>
            <a:fld id="{40ECF528-BE4D-4C88-B8D8-D2E80299C3E5}" type="slidenum">
              <a:rPr lang="de-DE" smtClean="0"/>
              <a:pPr/>
              <a:t>‹Nr.›</a:t>
            </a:fld>
            <a:endParaRPr lang="de-DE"/>
          </a:p>
        </p:txBody>
      </p:sp>
      <p:sp>
        <p:nvSpPr>
          <p:cNvPr id="7" name="Rechtec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p>
            <a:fld id="{82C75B75-2235-42A9-94BE-A9A2E7801066}" type="datetime1">
              <a:rPr lang="de-DE" smtClean="0"/>
              <a:pPr/>
              <a:t>01.07.2016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9" name="Inhaltsplatzhalter 8"/>
          <p:cNvSpPr>
            <a:spLocks noGrp="1"/>
          </p:cNvSpPr>
          <p:nvPr>
            <p:ph sz="quarter" idx="1"/>
          </p:nvPr>
        </p:nvSpPr>
        <p:spPr>
          <a:xfrm>
            <a:off x="457200" y="1219200"/>
            <a:ext cx="4041648"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632198" y="1216152"/>
            <a:ext cx="4041648"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7" name="Datumsplatzhalter 6"/>
          <p:cNvSpPr>
            <a:spLocks noGrp="1"/>
          </p:cNvSpPr>
          <p:nvPr>
            <p:ph type="dt" sz="half" idx="10"/>
          </p:nvPr>
        </p:nvSpPr>
        <p:spPr/>
        <p:txBody>
          <a:bodyPr/>
          <a:lstStyle/>
          <a:p>
            <a:fld id="{6AF94441-3389-4E0E-BD3E-763C81B13F08}" type="datetime1">
              <a:rPr lang="de-DE" smtClean="0"/>
              <a:pPr/>
              <a:t>01.07.2016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0ECF528-BE4D-4C88-B8D8-D2E80299C3E5}" type="slidenum">
              <a:rPr lang="de-DE" smtClean="0"/>
              <a:pPr/>
              <a:t>‹Nr.›</a:t>
            </a:fld>
            <a:endParaRPr lang="de-DE"/>
          </a:p>
        </p:txBody>
      </p:sp>
      <p:sp>
        <p:nvSpPr>
          <p:cNvPr id="11" name="Inhaltsplatzhalter 10"/>
          <p:cNvSpPr>
            <a:spLocks noGrp="1"/>
          </p:cNvSpPr>
          <p:nvPr>
            <p:ph sz="quarter" idx="2"/>
          </p:nvPr>
        </p:nvSpPr>
        <p:spPr>
          <a:xfrm>
            <a:off x="457200" y="2133600"/>
            <a:ext cx="4038600" cy="40386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648200" y="2133600"/>
            <a:ext cx="4038600" cy="40386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21EB9D25-55BA-4EE4-A9C0-0A6C66827750}" type="datetime1">
              <a:rPr lang="de-DE" smtClean="0"/>
              <a:pPr/>
              <a:t>01.07.2016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0ECF528-BE4D-4C88-B8D8-D2E80299C3E5}" type="slidenum">
              <a:rPr lang="de-DE" smtClean="0"/>
              <a:pPr/>
              <a:t>‹Nr.›</a:t>
            </a:fld>
            <a:endParaRPr lang="de-DE"/>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60056B-AB4F-455A-AB86-9253B894D635}" type="datetime1">
              <a:rPr lang="de-DE" smtClean="0"/>
              <a:pPr/>
              <a:t>01.07.2016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0ECF528-BE4D-4C88-B8D8-D2E80299C3E5}" type="slidenum">
              <a:rPr lang="de-DE" smtClean="0"/>
              <a:pPr/>
              <a:t>‹Nr.›</a:t>
            </a:fld>
            <a:endParaRPr lang="de-DE"/>
          </a:p>
        </p:txBody>
      </p:sp>
      <p:sp>
        <p:nvSpPr>
          <p:cNvPr id="5" name="Gerade Verbindung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5C882631-5ACE-457C-B88E-E995196997F8}" type="datetime1">
              <a:rPr lang="de-DE" smtClean="0"/>
              <a:pPr/>
              <a:t>01.07.2016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erade Verbindung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Inhaltsplatzhalter 11"/>
          <p:cNvSpPr>
            <a:spLocks noGrp="1"/>
          </p:cNvSpPr>
          <p:nvPr>
            <p:ph sz="quarter" idx="1"/>
          </p:nvPr>
        </p:nvSpPr>
        <p:spPr>
          <a:xfrm>
            <a:off x="304800" y="304800"/>
            <a:ext cx="5715000" cy="5715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393BDC5B-D73F-45B9-8D50-E836B09A1E26}" type="datetime1">
              <a:rPr lang="de-DE" smtClean="0"/>
              <a:pPr/>
              <a:t>01.07.2016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152400"/>
            <a:ext cx="82296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E07F45FA-6B88-41A4-B709-0E3C6C68CCD9}" type="datetime1">
              <a:rPr lang="de-DE" smtClean="0"/>
              <a:pPr/>
              <a:t>01.07.2016</a:t>
            </a:fld>
            <a:endParaRPr lang="de-DE"/>
          </a:p>
        </p:txBody>
      </p:sp>
      <p:sp>
        <p:nvSpPr>
          <p:cNvPr id="3" name="Fußzeilenplatzhalt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de-DE"/>
          </a:p>
        </p:txBody>
      </p:sp>
      <p:sp>
        <p:nvSpPr>
          <p:cNvPr id="23" name="Foliennummernplatzhalt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ECF528-BE4D-4C88-B8D8-D2E80299C3E5}" type="slidenum">
              <a:rPr lang="de-DE" smtClean="0"/>
              <a:pPr/>
              <a:t>‹Nr.›</a:t>
            </a:fld>
            <a:endParaRPr lang="de-DE"/>
          </a:p>
        </p:txBody>
      </p:sp>
      <p:sp>
        <p:nvSpPr>
          <p:cNvPr id="28" name="Gerade Verbindung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Gerade Verbindung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leichschenkliges Dreieck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histsem.uni-kiel.de/de/abteilungen/wirtschafts-und-sozialgeschichte/tagungen/201ehoefische-feste-im-spaetmittelalter201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gutenberg.spiegel.de/buch/deutsche-kultur-und-sittengeschichte-band-i-vorzeit-und-mittelalter-7702/4" TargetMode="External"/><Relationship Id="rId4" Type="http://schemas.openxmlformats.org/officeDocument/2006/relationships/hyperlink" Target="http://www.dhm.de/archiv/ausstellungen/oeffentliche_tafel/rooms/popups/c.ht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package" Target="../embeddings/Microsoft_Office_Word-Dokument22.docx"/><Relationship Id="rId3" Type="http://schemas.openxmlformats.org/officeDocument/2006/relationships/notesSlide" Target="../notesSlides/notesSlide2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Office_Word-Dokument11.docx"/><Relationship Id="rId4" Type="http://schemas.openxmlformats.org/officeDocument/2006/relationships/oleObject" Target="../embeddings/oleObject1.bin"/><Relationship Id="rId9" Type="http://schemas.openxmlformats.org/officeDocument/2006/relationships/image" Target="../media/image1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3717032"/>
            <a:ext cx="7272808" cy="1159768"/>
          </a:xfrm>
        </p:spPr>
        <p:txBody>
          <a:bodyPr>
            <a:noAutofit/>
          </a:bodyPr>
          <a:lstStyle/>
          <a:p>
            <a:pPr>
              <a:spcBef>
                <a:spcPts val="1200"/>
              </a:spcBef>
            </a:pPr>
            <a:r>
              <a:rPr lang="de-DE" sz="1000" dirty="0" smtClean="0"/>
              <a:t/>
            </a:r>
            <a:br>
              <a:rPr lang="de-DE" sz="1000" dirty="0" smtClean="0"/>
            </a:br>
            <a:r>
              <a:rPr lang="de-DE" sz="2300" dirty="0" smtClean="0"/>
              <a:t>„Wie fanden die Großen des Reichs den König?“</a:t>
            </a:r>
            <a:r>
              <a:rPr lang="de-DE" sz="2200" dirty="0" smtClean="0"/>
              <a:t/>
            </a:r>
            <a:br>
              <a:rPr lang="de-DE" sz="2200" dirty="0" smtClean="0"/>
            </a:br>
            <a:r>
              <a:rPr lang="de-DE" sz="1000" dirty="0" smtClean="0"/>
              <a:t/>
            </a:r>
            <a:br>
              <a:rPr lang="de-DE" sz="1000" dirty="0" smtClean="0"/>
            </a:br>
            <a:r>
              <a:rPr lang="de-DE" sz="1900" dirty="0" smtClean="0"/>
              <a:t>Fragekompetenz und die Ordnung des Reichs in Klasse 7 </a:t>
            </a:r>
            <a:endParaRPr lang="de-DE" sz="1900" dirty="0"/>
          </a:p>
        </p:txBody>
      </p:sp>
      <p:sp>
        <p:nvSpPr>
          <p:cNvPr id="3" name="Untertitel 2"/>
          <p:cNvSpPr>
            <a:spLocks noGrp="1"/>
          </p:cNvSpPr>
          <p:nvPr>
            <p:ph type="subTitle" idx="1"/>
          </p:nvPr>
        </p:nvSpPr>
        <p:spPr/>
        <p:txBody>
          <a:bodyPr>
            <a:normAutofit/>
          </a:bodyPr>
          <a:lstStyle/>
          <a:p>
            <a:r>
              <a:rPr lang="de-DE" sz="1800" dirty="0" smtClean="0"/>
              <a:t>Bad Wildbad 12.01.2016</a:t>
            </a:r>
            <a:endParaRPr lang="de-DE"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Europa im 11./12. Jahrhundert</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10</a:t>
            </a:fld>
            <a:endParaRPr lang="de-DE"/>
          </a:p>
        </p:txBody>
      </p:sp>
      <p:sp>
        <p:nvSpPr>
          <p:cNvPr id="4" name="Inhaltsplatzhalter 3"/>
          <p:cNvSpPr>
            <a:spLocks noGrp="1"/>
          </p:cNvSpPr>
          <p:nvPr>
            <p:ph sz="quarter" idx="1"/>
          </p:nvPr>
        </p:nvSpPr>
        <p:spPr>
          <a:xfrm>
            <a:off x="457200" y="1700808"/>
            <a:ext cx="8229600" cy="4456152"/>
          </a:xfrm>
        </p:spPr>
        <p:txBody>
          <a:bodyPr/>
          <a:lstStyle/>
          <a:p>
            <a:r>
              <a:rPr lang="de-DE" dirty="0" smtClean="0"/>
              <a:t>Nutzung von Gütern gegen Dienste, auch Kriegsdienst, ist in vielen Teilen Europas üblich.</a:t>
            </a:r>
          </a:p>
          <a:p>
            <a:r>
              <a:rPr lang="de-DE" dirty="0" smtClean="0"/>
              <a:t>Verwendung der gleichen Begrifflichkeiten, aber vielgestaltige Ausprägung</a:t>
            </a:r>
          </a:p>
          <a:p>
            <a:r>
              <a:rPr lang="de-DE" dirty="0" smtClean="0"/>
              <a:t>Ein europäisches Lehnswesen im Sinne des klassischen Modells existierte nicht.</a:t>
            </a:r>
          </a:p>
          <a:p>
            <a:r>
              <a:rPr lang="de-DE" dirty="0" smtClean="0"/>
              <a:t>Ein Lehnswesen hat sich in Europa erst ab dem 11. Jh. ausgeprägt.</a:t>
            </a:r>
          </a:p>
          <a:p>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13.-16. Jahrhundert</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11</a:t>
            </a:fld>
            <a:endParaRPr lang="de-DE"/>
          </a:p>
        </p:txBody>
      </p:sp>
      <p:sp>
        <p:nvSpPr>
          <p:cNvPr id="4" name="Inhaltsplatzhalter 3"/>
          <p:cNvSpPr>
            <a:spLocks noGrp="1"/>
          </p:cNvSpPr>
          <p:nvPr>
            <p:ph sz="quarter" idx="1"/>
          </p:nvPr>
        </p:nvSpPr>
        <p:spPr>
          <a:xfrm>
            <a:off x="457200" y="1124744"/>
            <a:ext cx="8229600" cy="5032216"/>
          </a:xfrm>
        </p:spPr>
        <p:txBody>
          <a:bodyPr>
            <a:noAutofit/>
          </a:bodyPr>
          <a:lstStyle/>
          <a:p>
            <a:pPr marL="514350" indent="-514350">
              <a:buNone/>
            </a:pPr>
            <a:r>
              <a:rPr lang="de-DE" dirty="0" smtClean="0">
                <a:solidFill>
                  <a:schemeClr val="tx2"/>
                </a:solidFill>
              </a:rPr>
              <a:t>Vielgestaltigkeit des Lehnswesens:</a:t>
            </a:r>
          </a:p>
          <a:p>
            <a:pPr marL="514350" indent="-514350">
              <a:buFont typeface="+mj-lt"/>
              <a:buAutoNum type="arabicPeriod"/>
            </a:pPr>
            <a:r>
              <a:rPr lang="de-DE" dirty="0" smtClean="0"/>
              <a:t>Frankreich:</a:t>
            </a:r>
          </a:p>
          <a:p>
            <a:pPr marL="809625" lvl="1" indent="-269875">
              <a:buFont typeface="Wingdings" pitchFamily="2" charset="2"/>
              <a:buChar char="Ø"/>
            </a:pPr>
            <a:r>
              <a:rPr lang="de-DE" dirty="0" smtClean="0"/>
              <a:t>Einzug von Lehen und Stärkung der </a:t>
            </a:r>
            <a:r>
              <a:rPr lang="de-DE" dirty="0" err="1" smtClean="0"/>
              <a:t>Krondomäne</a:t>
            </a:r>
            <a:endParaRPr lang="de-DE" dirty="0" smtClean="0"/>
          </a:p>
          <a:p>
            <a:pPr marL="533400" indent="-533400">
              <a:buFont typeface="+mj-lt"/>
              <a:buAutoNum type="arabicPeriod"/>
              <a:tabLst>
                <a:tab pos="533400" algn="l"/>
              </a:tabLst>
            </a:pPr>
            <a:r>
              <a:rPr lang="de-DE" dirty="0" smtClean="0"/>
              <a:t>deutsches Reich</a:t>
            </a:r>
          </a:p>
          <a:p>
            <a:pPr marL="806450" lvl="1" indent="-273050">
              <a:buFont typeface="Wingdings" pitchFamily="2" charset="2"/>
              <a:buChar char="Ø"/>
              <a:tabLst>
                <a:tab pos="533400" algn="l"/>
              </a:tabLst>
            </a:pPr>
            <a:r>
              <a:rPr lang="de-DE" dirty="0" smtClean="0"/>
              <a:t>Beibehaltung des Lehnswesens</a:t>
            </a:r>
          </a:p>
          <a:p>
            <a:pPr marL="806450" lvl="1" indent="-273050">
              <a:buFont typeface="Wingdings" pitchFamily="2" charset="2"/>
              <a:buChar char="Ø"/>
              <a:tabLst>
                <a:tab pos="533400" algn="l"/>
              </a:tabLst>
            </a:pPr>
            <a:r>
              <a:rPr lang="de-DE" dirty="0" smtClean="0"/>
              <a:t>Entwicklung der Landesherrschaften mit Hilfe des Lehnswesens</a:t>
            </a:r>
          </a:p>
          <a:p>
            <a:pPr marL="806450" lvl="1" indent="-273050">
              <a:buFont typeface="Wingdings" pitchFamily="2" charset="2"/>
              <a:buChar char="Ø"/>
              <a:tabLst>
                <a:tab pos="533400" algn="l"/>
              </a:tabLst>
            </a:pPr>
            <a:r>
              <a:rPr lang="de-DE" dirty="0" smtClean="0"/>
              <a:t>Entstehung von Rechtsbüchern, z.B. Sachsenspiegel, und neuen Begriffen, z.B. Heerschild</a:t>
            </a:r>
          </a:p>
          <a:p>
            <a:pPr marL="806450" lvl="1" indent="-273050">
              <a:buFont typeface="Wingdings" pitchFamily="2" charset="2"/>
              <a:buChar char="Ø"/>
              <a:tabLst>
                <a:tab pos="533400" algn="l"/>
              </a:tabLst>
            </a:pPr>
            <a:r>
              <a:rPr lang="de-DE" dirty="0" smtClean="0"/>
              <a:t>Erweiterung des Lehnswesens auf Bürger in Reichsstädten, Vielzahl von Lehns- und </a:t>
            </a:r>
            <a:r>
              <a:rPr lang="de-DE" dirty="0" err="1" smtClean="0"/>
              <a:t>Leiheformen</a:t>
            </a:r>
            <a:endParaRPr lang="de-DE" dirty="0" smtClean="0"/>
          </a:p>
          <a:p>
            <a:pPr marL="514350" indent="-514350">
              <a:buFont typeface="+mj-lt"/>
              <a:buAutoNum type="arabicPeriod"/>
            </a:pPr>
            <a:endParaRPr lang="de-DE"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12</a:t>
            </a:fld>
            <a:endParaRPr lang="de-DE"/>
          </a:p>
        </p:txBody>
      </p:sp>
      <p:sp>
        <p:nvSpPr>
          <p:cNvPr id="4" name="Inhaltsplatzhalter 3"/>
          <p:cNvSpPr>
            <a:spLocks noGrp="1"/>
          </p:cNvSpPr>
          <p:nvPr>
            <p:ph sz="quarter" idx="1"/>
          </p:nvPr>
        </p:nvSpPr>
        <p:spPr>
          <a:xfrm>
            <a:off x="395536" y="5085184"/>
            <a:ext cx="8229600" cy="1296144"/>
          </a:xfrm>
        </p:spPr>
        <p:txBody>
          <a:bodyPr>
            <a:noAutofit/>
          </a:bodyPr>
          <a:lstStyle/>
          <a:p>
            <a:pPr marL="514350" indent="-514350">
              <a:spcBef>
                <a:spcPts val="0"/>
              </a:spcBef>
              <a:buNone/>
            </a:pPr>
            <a:r>
              <a:rPr lang="de-DE" sz="2000" dirty="0" smtClean="0"/>
              <a:t>Festmahl des Erzbischofs von Trier mit seiner Familie</a:t>
            </a:r>
          </a:p>
          <a:p>
            <a:pPr marL="514350" indent="-514350">
              <a:spcBef>
                <a:spcPts val="0"/>
              </a:spcBef>
              <a:buNone/>
            </a:pPr>
            <a:r>
              <a:rPr lang="de-DE" sz="2000" dirty="0" smtClean="0"/>
              <a:t>Bilderhandschrift, Trier um 1330-1340</a:t>
            </a:r>
          </a:p>
          <a:p>
            <a:pPr marL="0" indent="0">
              <a:buNone/>
            </a:pPr>
            <a:r>
              <a:rPr lang="de-DE" sz="1600" dirty="0" smtClean="0"/>
              <a:t>aus: Stollberg-</a:t>
            </a:r>
            <a:r>
              <a:rPr lang="de-DE" sz="1600" dirty="0" err="1" smtClean="0"/>
              <a:t>Rilinger</a:t>
            </a:r>
            <a:r>
              <a:rPr lang="de-DE" sz="1600" dirty="0" smtClean="0"/>
              <a:t>, Barbara u.a. (Hgg.): Spektakel der Macht. Rituale im Alten Europa 800-1800. Darmstadt </a:t>
            </a:r>
            <a:r>
              <a:rPr lang="de-DE" sz="1600" baseline="30000" dirty="0" smtClean="0"/>
              <a:t>2</a:t>
            </a:r>
            <a:r>
              <a:rPr lang="de-DE" sz="1600" dirty="0" smtClean="0"/>
              <a:t>2009. S. 134.</a:t>
            </a:r>
          </a:p>
        </p:txBody>
      </p:sp>
      <p:sp>
        <p:nvSpPr>
          <p:cNvPr id="5" name="Textfeld 4"/>
          <p:cNvSpPr txBox="1"/>
          <p:nvPr/>
        </p:nvSpPr>
        <p:spPr>
          <a:xfrm>
            <a:off x="395536" y="1196753"/>
            <a:ext cx="8352928" cy="3139321"/>
          </a:xfrm>
          <a:prstGeom prst="rect">
            <a:avLst/>
          </a:prstGeom>
          <a:noFill/>
        </p:spPr>
        <p:txBody>
          <a:bodyPr wrap="square" rtlCol="0">
            <a:spAutoFit/>
          </a:bodyPr>
          <a:lstStyle/>
          <a:p>
            <a:r>
              <a:rPr lang="de-DE" dirty="0" smtClean="0"/>
              <a:t>Das Bild ist zu finden unter:</a:t>
            </a:r>
          </a:p>
          <a:p>
            <a:r>
              <a:rPr lang="de-DE" dirty="0" smtClean="0">
                <a:hlinkClick r:id="rId3"/>
              </a:rPr>
              <a:t>https://www.histsem.uni-kiel.de/de/abteilungen/wirtschafts-und-sozialgeschichte/tagungen/201ehoefische-feste-im-spaetmittelalter201c</a:t>
            </a:r>
            <a:endParaRPr lang="de-DE" dirty="0" smtClean="0"/>
          </a:p>
          <a:p>
            <a:r>
              <a:rPr lang="de-DE" dirty="0" smtClean="0"/>
              <a:t>oder</a:t>
            </a:r>
          </a:p>
          <a:p>
            <a:r>
              <a:rPr lang="de-DE" dirty="0" smtClean="0">
                <a:hlinkClick r:id="rId4"/>
              </a:rPr>
              <a:t>http://www.dhm.de/archiv/ausstellungen/oeffentliche_tafel/rooms/popups/c.htm</a:t>
            </a:r>
            <a:r>
              <a:rPr lang="de-DE" dirty="0" smtClean="0"/>
              <a:t> (oberes Bild)</a:t>
            </a:r>
          </a:p>
          <a:p>
            <a:r>
              <a:rPr lang="de-DE" dirty="0" smtClean="0"/>
              <a:t>oder</a:t>
            </a:r>
          </a:p>
          <a:p>
            <a:r>
              <a:rPr lang="de-DE" dirty="0" smtClean="0">
                <a:hlinkClick r:id="rId5"/>
              </a:rPr>
              <a:t>http://gutenberg.spiegel.de/buch/deutsche-kultur-und-sittengeschichte-band-i-vorzeit-und-mittelalter-7702/4</a:t>
            </a:r>
            <a:endParaRPr lang="de-DE" dirty="0" smtClean="0"/>
          </a:p>
          <a:p>
            <a:endParaRPr lang="de-DE" dirty="0" smtClean="0"/>
          </a:p>
          <a:p>
            <a:endParaRPr lang="de-D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Personale Bindungen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13</a:t>
            </a:fld>
            <a:endParaRPr lang="de-DE"/>
          </a:p>
        </p:txBody>
      </p:sp>
      <p:sp>
        <p:nvSpPr>
          <p:cNvPr id="4" name="Inhaltsplatzhalter 3"/>
          <p:cNvSpPr>
            <a:spLocks noGrp="1"/>
          </p:cNvSpPr>
          <p:nvPr>
            <p:ph sz="quarter" idx="1"/>
          </p:nvPr>
        </p:nvSpPr>
        <p:spPr>
          <a:xfrm>
            <a:off x="467544" y="1340768"/>
            <a:ext cx="8229600" cy="5009768"/>
          </a:xfrm>
        </p:spPr>
        <p:txBody>
          <a:bodyPr>
            <a:noAutofit/>
          </a:bodyPr>
          <a:lstStyle/>
          <a:p>
            <a:pPr marL="0" indent="0">
              <a:buNone/>
            </a:pPr>
            <a:r>
              <a:rPr lang="de-DE" dirty="0" smtClean="0"/>
              <a:t>„Gerade an Beispielen des 12. Jahrhunderts hat die jüngere Forschung zudem die Wirkkraft […] der Verwandtschaft und Freundschaft veranschaulicht. Verwandte und Freunde halfen einander in Konflikten oder in der Fehde und sie standen sich beim Erwerb von Ämtern bei. Der Adel des Reiches, und nicht nur er, organisierte sich in Verwandtschafts- und Freundschaftsgruppen, die auf vielen Feldern des politischen Handelns die entscheidende Orientierungsgröße für ihn waren.“</a:t>
            </a:r>
          </a:p>
          <a:p>
            <a:pPr marL="0" indent="0">
              <a:spcBef>
                <a:spcPts val="1800"/>
              </a:spcBef>
              <a:buNone/>
            </a:pPr>
            <a:r>
              <a:rPr lang="de-DE" sz="1600" dirty="0" err="1" smtClean="0"/>
              <a:t>Dendorfer</a:t>
            </a:r>
            <a:r>
              <a:rPr lang="de-DE" sz="1600" dirty="0" smtClean="0"/>
              <a:t>, Jürgen: Was war das Lehnswesen? S. 54.</a:t>
            </a:r>
            <a:endParaRPr lang="de-DE"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Konsensuale</a:t>
            </a:r>
            <a:r>
              <a:rPr lang="de-DE" dirty="0" smtClean="0"/>
              <a:t> Herrschaft</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14</a:t>
            </a:fld>
            <a:endParaRPr lang="de-DE"/>
          </a:p>
        </p:txBody>
      </p:sp>
      <p:sp>
        <p:nvSpPr>
          <p:cNvPr id="4" name="Inhaltsplatzhalter 3"/>
          <p:cNvSpPr>
            <a:spLocks noGrp="1"/>
          </p:cNvSpPr>
          <p:nvPr>
            <p:ph sz="quarter" idx="1"/>
          </p:nvPr>
        </p:nvSpPr>
        <p:spPr/>
        <p:txBody>
          <a:bodyPr>
            <a:noAutofit/>
          </a:bodyPr>
          <a:lstStyle/>
          <a:p>
            <a:pPr marL="514350" indent="-514350">
              <a:buFont typeface="+mj-lt"/>
              <a:buAutoNum type="arabicPeriod"/>
            </a:pPr>
            <a:r>
              <a:rPr lang="de-DE" dirty="0" smtClean="0"/>
              <a:t>Adelsverbände sind ein tragender Baustein der politischen Ordnung.</a:t>
            </a:r>
          </a:p>
          <a:p>
            <a:pPr marL="514350" indent="-514350">
              <a:buFont typeface="+mj-lt"/>
              <a:buAutoNum type="arabicPeriod"/>
            </a:pPr>
            <a:r>
              <a:rPr lang="de-DE" dirty="0" smtClean="0"/>
              <a:t>Fürsten verfügen über Teilhabe an der Herrschaft.</a:t>
            </a:r>
          </a:p>
          <a:p>
            <a:pPr marL="514350" indent="-514350">
              <a:buFont typeface="+mj-lt"/>
              <a:buAutoNum type="arabicPeriod"/>
            </a:pPr>
            <a:r>
              <a:rPr lang="de-DE" dirty="0" smtClean="0"/>
              <a:t>Entscheidungen bedürfen eines Konsenses zwischen König und Adel.</a:t>
            </a:r>
          </a:p>
          <a:p>
            <a:pPr marL="514350" indent="-514350">
              <a:buFont typeface="+mj-lt"/>
              <a:buAutoNum type="arabicPeriod"/>
            </a:pPr>
            <a:r>
              <a:rPr lang="de-DE" dirty="0" smtClean="0"/>
              <a:t>Die Ausgestaltung der </a:t>
            </a:r>
            <a:r>
              <a:rPr lang="de-DE" dirty="0" err="1" smtClean="0"/>
              <a:t>konsensualen</a:t>
            </a:r>
            <a:r>
              <a:rPr lang="de-DE" dirty="0" smtClean="0"/>
              <a:t> Herrschaft ist abhängig von der politischen Situation.</a:t>
            </a:r>
          </a:p>
          <a:p>
            <a:pPr marL="514350" indent="-514350">
              <a:buFont typeface="+mj-lt"/>
              <a:buAutoNum type="arabicPeriod"/>
            </a:pPr>
            <a:r>
              <a:rPr lang="de-DE" dirty="0" smtClean="0"/>
              <a:t>Die Vorrangstellung des Königs beruht auf Salbung und Wahl.</a:t>
            </a:r>
          </a:p>
          <a:p>
            <a:pPr marL="514350" indent="-514350">
              <a:buFont typeface="+mj-lt"/>
              <a:buAutoNum type="arabicPeriod"/>
            </a:pPr>
            <a:endParaRPr lang="de-DE" dirty="0" smtClean="0"/>
          </a:p>
          <a:p>
            <a:pPr marL="514350" indent="-514350">
              <a:buFont typeface="+mj-lt"/>
              <a:buAutoNum type="arabicPeriod"/>
            </a:pPr>
            <a:endParaRPr lang="de-DE"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28600"/>
            <a:ext cx="8568952" cy="1040160"/>
          </a:xfrm>
        </p:spPr>
        <p:txBody>
          <a:bodyPr>
            <a:noAutofit/>
          </a:bodyPr>
          <a:lstStyle/>
          <a:p>
            <a:r>
              <a:rPr lang="de-DE" sz="2800" dirty="0" smtClean="0">
                <a:solidFill>
                  <a:schemeClr val="accent1"/>
                </a:solidFill>
              </a:rPr>
              <a:t>Inhaltsbezogene Kompetenz:</a:t>
            </a:r>
            <a:r>
              <a:rPr lang="de-DE" dirty="0" smtClean="0"/>
              <a:t>  </a:t>
            </a:r>
            <a:br>
              <a:rPr lang="de-DE" dirty="0" smtClean="0"/>
            </a:br>
            <a:r>
              <a:rPr lang="de-DE" dirty="0" smtClean="0"/>
              <a:t>Europa im Mittelalter</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15</a:t>
            </a:fld>
            <a:endParaRPr lang="de-DE"/>
          </a:p>
        </p:txBody>
      </p:sp>
      <p:sp>
        <p:nvSpPr>
          <p:cNvPr id="4" name="Inhaltsplatzhalter 3"/>
          <p:cNvSpPr>
            <a:spLocks noGrp="1"/>
          </p:cNvSpPr>
          <p:nvPr>
            <p:ph sz="quarter" idx="4294967295"/>
          </p:nvPr>
        </p:nvSpPr>
        <p:spPr>
          <a:xfrm>
            <a:off x="467544" y="1988840"/>
            <a:ext cx="8424936" cy="2304256"/>
          </a:xfrm>
        </p:spPr>
        <p:txBody>
          <a:bodyPr>
            <a:noAutofit/>
          </a:bodyPr>
          <a:lstStyle/>
          <a:p>
            <a:pPr>
              <a:buNone/>
            </a:pPr>
            <a:r>
              <a:rPr lang="de-DE" sz="2400" dirty="0" smtClean="0"/>
              <a:t>Die Schülerinnen und Schüler können</a:t>
            </a:r>
          </a:p>
          <a:p>
            <a:pPr marL="273050" lvl="0" indent="-6350">
              <a:buNone/>
            </a:pPr>
            <a:r>
              <a:rPr lang="de-DE" sz="2400" dirty="0" smtClean="0"/>
              <a:t>Ordnungsprinzipien von Herrschaft und Gesellschaft im europäischen Mittelalter, insbesondere personale Bindungsverhältnisse, beschreiben und bewerten</a:t>
            </a:r>
          </a:p>
          <a:p>
            <a:pPr marL="273050" indent="-6350">
              <a:buNone/>
            </a:pPr>
            <a:r>
              <a:rPr lang="de-DE" sz="2400" dirty="0" smtClean="0"/>
              <a:t>(Stand: Adel; Treueid, Lehen, Königtum)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16</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Unterrichtsvorschlag</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467544" y="4581128"/>
            <a:ext cx="8460432" cy="1800200"/>
          </a:xfrm>
        </p:spPr>
        <p:txBody>
          <a:bodyPr>
            <a:noAutofit/>
          </a:bodyPr>
          <a:lstStyle/>
          <a:p>
            <a:pPr lvl="0">
              <a:spcBef>
                <a:spcPts val="0"/>
              </a:spcBef>
            </a:pPr>
            <a:r>
              <a:rPr lang="de-DE" sz="1800" dirty="0" smtClean="0"/>
              <a:t>Beschreibt kurz die zwei Bilder.</a:t>
            </a:r>
          </a:p>
          <a:p>
            <a:pPr lvl="0">
              <a:spcBef>
                <a:spcPts val="0"/>
              </a:spcBef>
            </a:pPr>
            <a:r>
              <a:rPr lang="de-DE" sz="1800" dirty="0" smtClean="0"/>
              <a:t>Wer ist neben dem König abgebildet?</a:t>
            </a:r>
          </a:p>
          <a:p>
            <a:pPr lvl="0">
              <a:spcBef>
                <a:spcPts val="0"/>
              </a:spcBef>
            </a:pPr>
            <a:r>
              <a:rPr lang="de-DE" sz="1800" dirty="0" smtClean="0"/>
              <a:t>Was würdet ihr gerne über diese Personen wissen? </a:t>
            </a:r>
          </a:p>
          <a:p>
            <a:pPr>
              <a:spcBef>
                <a:spcPts val="0"/>
              </a:spcBef>
            </a:pPr>
            <a:r>
              <a:rPr lang="de-DE" sz="1800" dirty="0" smtClean="0"/>
              <a:t>Sie werden oft die "Großen des Reichs" genannt, weil es gar nicht so einfach ist, diese Gruppe zu beschreiben. Heute beschäftigen wir uns mit dieser Personengruppe.</a:t>
            </a:r>
          </a:p>
        </p:txBody>
      </p:sp>
      <p:sp>
        <p:nvSpPr>
          <p:cNvPr id="2" name="Titel 1"/>
          <p:cNvSpPr>
            <a:spLocks noGrp="1"/>
          </p:cNvSpPr>
          <p:nvPr>
            <p:ph type="title"/>
          </p:nvPr>
        </p:nvSpPr>
        <p:spPr>
          <a:xfrm>
            <a:off x="467544" y="228600"/>
            <a:ext cx="8568952" cy="752128"/>
          </a:xfrm>
        </p:spPr>
        <p:txBody>
          <a:bodyPr>
            <a:noAutofit/>
          </a:bodyPr>
          <a:lstStyle/>
          <a:p>
            <a:pPr>
              <a:spcAft>
                <a:spcPts val="1200"/>
              </a:spcAft>
            </a:pPr>
            <a:r>
              <a:rPr lang="de-DE" dirty="0" smtClean="0"/>
              <a:t>Einstieg</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17</a:t>
            </a:fld>
            <a:endParaRPr lang="de-DE"/>
          </a:p>
        </p:txBody>
      </p:sp>
      <p:pic>
        <p:nvPicPr>
          <p:cNvPr id="5" name="Grafik 4" descr="https://upload.wikimedia.org/wikipedia/commons/d/da/Otto_I%2C_Holy_Roman_Emperor_and_Berengar.jpg"/>
          <p:cNvPicPr/>
          <p:nvPr/>
        </p:nvPicPr>
        <p:blipFill>
          <a:blip r:embed="rId3" cstate="print"/>
          <a:srcRect/>
          <a:stretch>
            <a:fillRect/>
          </a:stretch>
        </p:blipFill>
        <p:spPr bwMode="auto">
          <a:xfrm>
            <a:off x="539552" y="980728"/>
            <a:ext cx="4034790" cy="2657475"/>
          </a:xfrm>
          <a:prstGeom prst="rect">
            <a:avLst/>
          </a:prstGeom>
          <a:noFill/>
          <a:ln w="9525">
            <a:noFill/>
            <a:miter lim="800000"/>
            <a:headEnd/>
            <a:tailEnd/>
          </a:ln>
        </p:spPr>
      </p:pic>
      <p:pic>
        <p:nvPicPr>
          <p:cNvPr id="6" name="Grafik 5" descr="C:\Users\Gerhild\AppData\Local\Temp\1200px-Meister_der_Reichenauer_Schule_004.jpg"/>
          <p:cNvPicPr/>
          <p:nvPr/>
        </p:nvPicPr>
        <p:blipFill>
          <a:blip r:embed="rId4" cstate="print"/>
          <a:srcRect l="50420"/>
          <a:stretch>
            <a:fillRect/>
          </a:stretch>
        </p:blipFill>
        <p:spPr bwMode="auto">
          <a:xfrm>
            <a:off x="5004048" y="0"/>
            <a:ext cx="3248025" cy="3629025"/>
          </a:xfrm>
          <a:prstGeom prst="rect">
            <a:avLst/>
          </a:prstGeom>
          <a:noFill/>
          <a:ln w="9525">
            <a:noFill/>
            <a:miter lim="800000"/>
            <a:headEnd/>
            <a:tailEnd/>
          </a:ln>
        </p:spPr>
      </p:pic>
      <p:sp>
        <p:nvSpPr>
          <p:cNvPr id="7" name="Textfeld 6"/>
          <p:cNvSpPr txBox="1"/>
          <p:nvPr/>
        </p:nvSpPr>
        <p:spPr>
          <a:xfrm>
            <a:off x="467544" y="3645025"/>
            <a:ext cx="4248472" cy="1113125"/>
          </a:xfrm>
          <a:prstGeom prst="rect">
            <a:avLst/>
          </a:prstGeom>
          <a:noFill/>
        </p:spPr>
        <p:txBody>
          <a:bodyPr wrap="square" rtlCol="0">
            <a:spAutoFit/>
          </a:bodyPr>
          <a:lstStyle/>
          <a:p>
            <a:r>
              <a:rPr lang="de-DE" sz="1600" dirty="0" smtClean="0"/>
              <a:t>Kaiser Otto I. der Große </a:t>
            </a:r>
          </a:p>
          <a:p>
            <a:pPr>
              <a:spcAft>
                <a:spcPts val="600"/>
              </a:spcAft>
            </a:pPr>
            <a:r>
              <a:rPr lang="de-DE" sz="1400" dirty="0" smtClean="0"/>
              <a:t>(ab 936 König, ab 962 Kaiser, gestorben 973)</a:t>
            </a:r>
          </a:p>
          <a:p>
            <a:pPr>
              <a:lnSpc>
                <a:spcPts val="800"/>
              </a:lnSpc>
            </a:pPr>
            <a:r>
              <a:rPr lang="de-DE" sz="800" dirty="0" smtClean="0"/>
              <a:t>https://commons.wikimedia.org/wiki/File:Otto_I,_Holy_Roman_Emperor_and_Berengar.jpg</a:t>
            </a:r>
            <a:endParaRPr lang="de-DE" sz="1400" dirty="0" smtClean="0"/>
          </a:p>
          <a:p>
            <a:endParaRPr lang="de-DE" dirty="0"/>
          </a:p>
        </p:txBody>
      </p:sp>
      <p:sp>
        <p:nvSpPr>
          <p:cNvPr id="8" name="Textfeld 7"/>
          <p:cNvSpPr txBox="1"/>
          <p:nvPr/>
        </p:nvSpPr>
        <p:spPr>
          <a:xfrm>
            <a:off x="5004048" y="3645024"/>
            <a:ext cx="3204864" cy="1097736"/>
          </a:xfrm>
          <a:prstGeom prst="rect">
            <a:avLst/>
          </a:prstGeom>
          <a:noFill/>
        </p:spPr>
        <p:txBody>
          <a:bodyPr wrap="square" rtlCol="0">
            <a:spAutoFit/>
          </a:bodyPr>
          <a:lstStyle/>
          <a:p>
            <a:r>
              <a:rPr lang="de-DE" sz="1600" dirty="0" smtClean="0"/>
              <a:t>Kaiser Otto III. </a:t>
            </a:r>
          </a:p>
          <a:p>
            <a:r>
              <a:rPr lang="de-DE" sz="1400" dirty="0" smtClean="0"/>
              <a:t>(ab 983 König, ab 996 Kaiser, gestorben 1002)</a:t>
            </a:r>
          </a:p>
          <a:p>
            <a:r>
              <a:rPr lang="de-DE" sz="800" dirty="0" smtClean="0"/>
              <a:t> </a:t>
            </a:r>
          </a:p>
          <a:p>
            <a:pPr>
              <a:lnSpc>
                <a:spcPts val="800"/>
              </a:lnSpc>
            </a:pPr>
            <a:r>
              <a:rPr lang="de-DE" sz="800" dirty="0" smtClean="0"/>
              <a:t>https://commons.wikimedia.org/wiki/File:Meister_der_Reichenauer_Schule_Otto_III.jpg?uselang=de</a:t>
            </a:r>
            <a:endParaRPr lang="de-D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52400"/>
            <a:ext cx="7931224" cy="990600"/>
          </a:xfrm>
        </p:spPr>
        <p:txBody>
          <a:bodyPr/>
          <a:lstStyle/>
          <a:p>
            <a:r>
              <a:rPr lang="de-DE" dirty="0" smtClean="0"/>
              <a:t>Erarbeitung 1: Fragen formulieren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18</a:t>
            </a:fld>
            <a:endParaRPr lang="de-DE"/>
          </a:p>
        </p:txBody>
      </p:sp>
      <p:pic>
        <p:nvPicPr>
          <p:cNvPr id="12" name="Grafik 11" descr="C:\Users\Gerhild\Documents\Fachberater Inhalte\ZPGVII\Gerhild\Fotos Stunde\Scannen0014.jpg"/>
          <p:cNvPicPr/>
          <p:nvPr/>
        </p:nvPicPr>
        <p:blipFill>
          <a:blip r:embed="rId3" cstate="print"/>
          <a:srcRect l="3369" t="13412" r="22450" b="53318"/>
          <a:stretch>
            <a:fillRect/>
          </a:stretch>
        </p:blipFill>
        <p:spPr bwMode="auto">
          <a:xfrm>
            <a:off x="899592" y="1340768"/>
            <a:ext cx="7488832" cy="2520280"/>
          </a:xfrm>
          <a:prstGeom prst="rect">
            <a:avLst/>
          </a:prstGeom>
          <a:noFill/>
          <a:ln w="9525">
            <a:solidFill>
              <a:schemeClr val="accent1"/>
            </a:solidFill>
            <a:miter lim="800000"/>
            <a:headEnd/>
            <a:tailEnd/>
          </a:ln>
        </p:spPr>
      </p:pic>
      <p:pic>
        <p:nvPicPr>
          <p:cNvPr id="13" name="Grafik 12" descr="C:\Users\Gerhild\Documents\Fachberater Inhalte\ZPGVII\Gerhild\Fotos Stunde\Scannen0016.jpg"/>
          <p:cNvPicPr/>
          <p:nvPr/>
        </p:nvPicPr>
        <p:blipFill>
          <a:blip r:embed="rId4" cstate="print"/>
          <a:srcRect l="3991" t="15385" r="21804" b="55840"/>
          <a:stretch>
            <a:fillRect/>
          </a:stretch>
        </p:blipFill>
        <p:spPr bwMode="auto">
          <a:xfrm>
            <a:off x="899592" y="4005064"/>
            <a:ext cx="7515522" cy="2232248"/>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52400"/>
            <a:ext cx="7931224" cy="990600"/>
          </a:xfrm>
        </p:spPr>
        <p:txBody>
          <a:bodyPr/>
          <a:lstStyle/>
          <a:p>
            <a:r>
              <a:rPr lang="de-DE" dirty="0" smtClean="0"/>
              <a:t>Erarbeitung 1: Fragen formulieren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19</a:t>
            </a:fld>
            <a:endParaRPr lang="de-DE"/>
          </a:p>
        </p:txBody>
      </p:sp>
      <p:pic>
        <p:nvPicPr>
          <p:cNvPr id="6" name="Grafik 5" descr="C:\Users\Gerhild\Documents\Fachberater Inhalte\ZPGVII\Gerhild\Fotos Stunde\Scannen0004.jpg"/>
          <p:cNvPicPr/>
          <p:nvPr/>
        </p:nvPicPr>
        <p:blipFill>
          <a:blip r:embed="rId3" cstate="print"/>
          <a:srcRect l="3587" t="15039" r="22178" b="43534"/>
          <a:stretch>
            <a:fillRect/>
          </a:stretch>
        </p:blipFill>
        <p:spPr bwMode="auto">
          <a:xfrm>
            <a:off x="1187624" y="1268760"/>
            <a:ext cx="6912768" cy="2664296"/>
          </a:xfrm>
          <a:prstGeom prst="rect">
            <a:avLst/>
          </a:prstGeom>
          <a:noFill/>
          <a:ln w="9525">
            <a:noFill/>
            <a:miter lim="800000"/>
            <a:headEnd/>
            <a:tailEnd/>
          </a:ln>
        </p:spPr>
      </p:pic>
      <p:pic>
        <p:nvPicPr>
          <p:cNvPr id="8" name="Grafik 7" descr="C:\Users\Gerhild\Documents\Fachberater Inhalte\ZPGVII\Gerhild\Fotos Stunde\Scannen0008.jpg"/>
          <p:cNvPicPr/>
          <p:nvPr/>
        </p:nvPicPr>
        <p:blipFill>
          <a:blip r:embed="rId4" cstate="print"/>
          <a:srcRect l="1937" t="10256" r="23246" b="52992"/>
          <a:stretch>
            <a:fillRect/>
          </a:stretch>
        </p:blipFill>
        <p:spPr bwMode="auto">
          <a:xfrm>
            <a:off x="1187624" y="4005064"/>
            <a:ext cx="6945040" cy="23222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2</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Fragekompetenz</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476672"/>
            <a:ext cx="3816424" cy="2304256"/>
          </a:xfrm>
        </p:spPr>
        <p:txBody>
          <a:bodyPr>
            <a:normAutofit fontScale="90000"/>
          </a:bodyPr>
          <a:lstStyle/>
          <a:p>
            <a:pPr>
              <a:spcBef>
                <a:spcPts val="1200"/>
              </a:spcBef>
              <a:spcAft>
                <a:spcPts val="1200"/>
              </a:spcAft>
            </a:pPr>
            <a:r>
              <a:rPr lang="de-DE" sz="3000" dirty="0" smtClean="0"/>
              <a:t>Erarbeitung 2, Teil A: </a:t>
            </a:r>
            <a:r>
              <a:rPr lang="de-DE" dirty="0" smtClean="0"/>
              <a:t/>
            </a:r>
            <a:br>
              <a:rPr lang="de-DE" dirty="0" smtClean="0"/>
            </a:br>
            <a:r>
              <a:rPr lang="de-DE" dirty="0" smtClean="0"/>
              <a:t/>
            </a:r>
            <a:br>
              <a:rPr lang="de-DE" dirty="0" smtClean="0"/>
            </a:br>
            <a:r>
              <a:rPr lang="de-DE" sz="2800" dirty="0" smtClean="0">
                <a:solidFill>
                  <a:schemeClr val="accent1">
                    <a:lumMod val="75000"/>
                  </a:schemeClr>
                </a:solidFill>
              </a:rPr>
              <a:t>Material- und Methodenfragen </a:t>
            </a:r>
            <a:br>
              <a:rPr lang="de-DE" sz="2800" dirty="0" smtClean="0">
                <a:solidFill>
                  <a:schemeClr val="accent1">
                    <a:lumMod val="75000"/>
                  </a:schemeClr>
                </a:solidFill>
              </a:rPr>
            </a:br>
            <a:r>
              <a:rPr lang="de-DE" sz="2800" dirty="0" smtClean="0">
                <a:solidFill>
                  <a:schemeClr val="accent1">
                    <a:lumMod val="75000"/>
                  </a:schemeClr>
                </a:solidFill>
              </a:rPr>
              <a:t>a) und b)</a:t>
            </a:r>
            <a:endParaRPr lang="de-DE" sz="2800" dirty="0">
              <a:solidFill>
                <a:schemeClr val="accent1">
                  <a:lumMod val="75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20</a:t>
            </a:fld>
            <a:endParaRPr lang="de-DE"/>
          </a:p>
        </p:txBody>
      </p:sp>
      <p:pic>
        <p:nvPicPr>
          <p:cNvPr id="193538" name="Picture 2" descr="C:\Users\Gerhild\Documents\Fachberater Inhalte\ZPGVII\Gerhild\Fotos Stunde\Ergebnis Materialfragen0001.jpg"/>
          <p:cNvPicPr>
            <a:picLocks noChangeAspect="1" noChangeArrowheads="1"/>
          </p:cNvPicPr>
          <p:nvPr/>
        </p:nvPicPr>
        <p:blipFill>
          <a:blip r:embed="rId3" cstate="print"/>
          <a:srcRect l="69883" t="9091" r="1786" b="33279"/>
          <a:stretch>
            <a:fillRect/>
          </a:stretch>
        </p:blipFill>
        <p:spPr bwMode="auto">
          <a:xfrm>
            <a:off x="5148064" y="116632"/>
            <a:ext cx="3359020" cy="4968552"/>
          </a:xfrm>
          <a:prstGeom prst="rect">
            <a:avLst/>
          </a:prstGeom>
          <a:noFill/>
          <a:ln>
            <a:solidFill>
              <a:schemeClr val="accent1"/>
            </a:solidFill>
          </a:ln>
        </p:spPr>
      </p:pic>
      <p:pic>
        <p:nvPicPr>
          <p:cNvPr id="7" name="Picture 2" descr="C:\Users\Gerhild\Documents\Fachberater Inhalte\ZPGVII\Gerhild\Fotos Stunde\Ergebnis Materialfragen0001.jpg"/>
          <p:cNvPicPr>
            <a:picLocks noChangeAspect="1" noChangeArrowheads="1"/>
          </p:cNvPicPr>
          <p:nvPr/>
        </p:nvPicPr>
        <p:blipFill>
          <a:blip r:embed="rId4" cstate="print">
            <a:lum bright="30000"/>
          </a:blip>
          <a:srcRect l="69883" t="66056" r="1786" b="15584"/>
          <a:stretch>
            <a:fillRect/>
          </a:stretch>
        </p:blipFill>
        <p:spPr bwMode="auto">
          <a:xfrm>
            <a:off x="5148064" y="5085184"/>
            <a:ext cx="3384376" cy="1560933"/>
          </a:xfrm>
          <a:prstGeom prst="rect">
            <a:avLst/>
          </a:prstGeom>
          <a:noFill/>
          <a:ln>
            <a:solidFill>
              <a:schemeClr val="accent1"/>
            </a:solidFill>
          </a:ln>
        </p:spPr>
      </p:pic>
      <p:cxnSp>
        <p:nvCxnSpPr>
          <p:cNvPr id="10" name="Gerade Verbindung 9"/>
          <p:cNvCxnSpPr/>
          <p:nvPr/>
        </p:nvCxnSpPr>
        <p:spPr>
          <a:xfrm>
            <a:off x="4860032" y="5085184"/>
            <a:ext cx="3960440" cy="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52400"/>
            <a:ext cx="8147248" cy="990600"/>
          </a:xfrm>
        </p:spPr>
        <p:txBody>
          <a:bodyPr>
            <a:normAutofit/>
          </a:bodyPr>
          <a:lstStyle/>
          <a:p>
            <a:r>
              <a:rPr lang="de-DE" dirty="0" smtClean="0"/>
              <a:t>Erarbeitung 2, Teil B: König und Große</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21</a:t>
            </a:fld>
            <a:endParaRPr lang="de-DE"/>
          </a:p>
        </p:txBody>
      </p:sp>
      <p:pic>
        <p:nvPicPr>
          <p:cNvPr id="194562" name="Picture 2" descr="C:\Users\Gerhild\Documents\Fachberater Inhalte\ZPGVII\Gerhild\Fotos Stunde\Scannen0005.jpg"/>
          <p:cNvPicPr>
            <a:picLocks noChangeAspect="1" noChangeArrowheads="1"/>
          </p:cNvPicPr>
          <p:nvPr/>
        </p:nvPicPr>
        <p:blipFill>
          <a:blip r:embed="rId3" cstate="print"/>
          <a:srcRect t="4716" b="57302"/>
          <a:stretch>
            <a:fillRect/>
          </a:stretch>
        </p:blipFill>
        <p:spPr bwMode="auto">
          <a:xfrm>
            <a:off x="2627784" y="1268760"/>
            <a:ext cx="6408712" cy="3347524"/>
          </a:xfrm>
          <a:prstGeom prst="rect">
            <a:avLst/>
          </a:prstGeom>
          <a:noFill/>
          <a:ln>
            <a:solidFill>
              <a:schemeClr val="accent1"/>
            </a:solidFill>
          </a:ln>
        </p:spPr>
      </p:pic>
      <p:sp>
        <p:nvSpPr>
          <p:cNvPr id="7" name="Textfeld 6"/>
          <p:cNvSpPr txBox="1"/>
          <p:nvPr/>
        </p:nvSpPr>
        <p:spPr>
          <a:xfrm>
            <a:off x="179512" y="4725144"/>
            <a:ext cx="8856984" cy="1846659"/>
          </a:xfrm>
          <a:prstGeom prst="rect">
            <a:avLst/>
          </a:prstGeom>
          <a:noFill/>
        </p:spPr>
        <p:txBody>
          <a:bodyPr wrap="square" rtlCol="0">
            <a:spAutoFit/>
          </a:bodyPr>
          <a:lstStyle/>
          <a:p>
            <a:r>
              <a:rPr lang="de-DE" sz="1600" dirty="0" smtClean="0"/>
              <a:t>Untersucht die Quellen Q1-Q5. Geht dabei folgendermaßen vor:</a:t>
            </a:r>
          </a:p>
          <a:p>
            <a:pPr marL="342900" lvl="0" indent="-342900">
              <a:buFont typeface="+mj-lt"/>
              <a:buAutoNum type="arabicPeriod"/>
            </a:pPr>
            <a:r>
              <a:rPr lang="de-DE" sz="1600" dirty="0" smtClean="0"/>
              <a:t>Untersucht und erklärt euch gegenseitig, von welchem Ereignis oder welchem Konflikt in der Quelle berichtet wird.</a:t>
            </a:r>
          </a:p>
          <a:p>
            <a:pPr marL="342900" lvl="0" indent="-342900">
              <a:buFont typeface="+mj-lt"/>
              <a:buAutoNum type="arabicPeriod"/>
            </a:pPr>
            <a:r>
              <a:rPr lang="de-DE" sz="1600" dirty="0" smtClean="0"/>
              <a:t>Unterstreicht </a:t>
            </a:r>
            <a:r>
              <a:rPr lang="de-DE" sz="1600" u="sng" dirty="0" smtClean="0"/>
              <a:t>grün</a:t>
            </a:r>
            <a:r>
              <a:rPr lang="de-DE" sz="1600" dirty="0" smtClean="0"/>
              <a:t> für den Kaiser/König, </a:t>
            </a:r>
            <a:r>
              <a:rPr lang="de-DE" sz="1600" u="sng" dirty="0" smtClean="0"/>
              <a:t>rot</a:t>
            </a:r>
            <a:r>
              <a:rPr lang="de-DE" sz="1600" dirty="0" smtClean="0"/>
              <a:t> für die weiteren genannten Personen</a:t>
            </a:r>
          </a:p>
          <a:p>
            <a:pPr marL="544513" lvl="1" indent="-192088">
              <a:buFont typeface="Arial" pitchFamily="34" charset="0"/>
              <a:buChar char="•"/>
            </a:pPr>
            <a:r>
              <a:rPr lang="de-DE" sz="1600" dirty="0" smtClean="0"/>
              <a:t>Titel / Benennung / Bezeichnung </a:t>
            </a:r>
          </a:p>
          <a:p>
            <a:pPr marL="544513" lvl="1" indent="-192088">
              <a:buFont typeface="Arial" pitchFamily="34" charset="0"/>
              <a:buChar char="•"/>
            </a:pPr>
            <a:r>
              <a:rPr lang="de-DE" sz="1600" dirty="0" smtClean="0"/>
              <a:t>Rechte / Aufgaben</a:t>
            </a:r>
          </a:p>
          <a:p>
            <a:endParaRPr lang="de-DE" dirty="0"/>
          </a:p>
        </p:txBody>
      </p:sp>
      <p:sp>
        <p:nvSpPr>
          <p:cNvPr id="9" name="Textfeld 8"/>
          <p:cNvSpPr txBox="1"/>
          <p:nvPr/>
        </p:nvSpPr>
        <p:spPr>
          <a:xfrm>
            <a:off x="251520" y="1268761"/>
            <a:ext cx="2304256" cy="3384375"/>
          </a:xfrm>
          <a:prstGeom prst="rect">
            <a:avLst/>
          </a:prstGeom>
          <a:noFill/>
          <a:ln>
            <a:noFill/>
          </a:ln>
        </p:spPr>
        <p:txBody>
          <a:bodyPr wrap="square" rtlCol="0">
            <a:spAutoFit/>
          </a:bodyPr>
          <a:lstStyle/>
          <a:p>
            <a:pPr marL="92075" indent="-92075">
              <a:buFont typeface="Arial" pitchFamily="34" charset="0"/>
              <a:buChar char="•"/>
            </a:pPr>
            <a:r>
              <a:rPr lang="de-DE" sz="1600" dirty="0" smtClean="0">
                <a:solidFill>
                  <a:srgbClr val="FF0000"/>
                </a:solidFill>
              </a:rPr>
              <a:t>Ratgeber</a:t>
            </a:r>
          </a:p>
          <a:p>
            <a:pPr marL="92075" indent="-92075">
              <a:buFont typeface="Arial" pitchFamily="34" charset="0"/>
              <a:buChar char="•"/>
            </a:pPr>
            <a:r>
              <a:rPr lang="de-DE" sz="1600" dirty="0" smtClean="0">
                <a:solidFill>
                  <a:srgbClr val="FF0000"/>
                </a:solidFill>
              </a:rPr>
              <a:t>gemeinsame Versammlungen</a:t>
            </a:r>
          </a:p>
          <a:p>
            <a:pPr marL="92075" indent="-92075">
              <a:buFont typeface="Arial" pitchFamily="34" charset="0"/>
              <a:buChar char="•"/>
            </a:pPr>
            <a:r>
              <a:rPr lang="de-DE" sz="1600" dirty="0" smtClean="0">
                <a:solidFill>
                  <a:srgbClr val="FF0000"/>
                </a:solidFill>
              </a:rPr>
              <a:t>Lage des Reichs ordnen</a:t>
            </a:r>
          </a:p>
          <a:p>
            <a:pPr marL="92075" indent="-92075">
              <a:buFont typeface="Arial" pitchFamily="34" charset="0"/>
              <a:buChar char="•"/>
            </a:pPr>
            <a:r>
              <a:rPr lang="de-DE" sz="1600" dirty="0" smtClean="0">
                <a:solidFill>
                  <a:srgbClr val="FF0000"/>
                </a:solidFill>
              </a:rPr>
              <a:t>geistliche und weltliche Große</a:t>
            </a:r>
          </a:p>
          <a:p>
            <a:pPr marL="92075" indent="-92075">
              <a:buFont typeface="Arial" pitchFamily="34" charset="0"/>
              <a:buChar char="•"/>
            </a:pPr>
            <a:r>
              <a:rPr lang="de-DE" sz="1600" dirty="0" smtClean="0">
                <a:solidFill>
                  <a:srgbClr val="FF0000"/>
                </a:solidFill>
              </a:rPr>
              <a:t>Beschlüsse fassen oder </a:t>
            </a:r>
            <a:r>
              <a:rPr lang="de-DE" sz="1600" dirty="0" err="1" smtClean="0">
                <a:solidFill>
                  <a:srgbClr val="FF0000"/>
                </a:solidFill>
              </a:rPr>
              <a:t>entgegenneh-men</a:t>
            </a:r>
            <a:r>
              <a:rPr lang="de-DE" sz="1600" dirty="0" smtClean="0">
                <a:solidFill>
                  <a:srgbClr val="FF0000"/>
                </a:solidFill>
              </a:rPr>
              <a:t> und bestätigen</a:t>
            </a:r>
          </a:p>
          <a:p>
            <a:pPr marL="92075" indent="-92075">
              <a:buFont typeface="Arial" pitchFamily="34" charset="0"/>
              <a:buChar char="•"/>
            </a:pPr>
            <a:r>
              <a:rPr lang="de-DE" sz="1600" dirty="0" smtClean="0">
                <a:solidFill>
                  <a:srgbClr val="92D050"/>
                </a:solidFill>
              </a:rPr>
              <a:t>Konflikt schlichten</a:t>
            </a:r>
          </a:p>
          <a:p>
            <a:pPr marL="92075" indent="-92075">
              <a:buFont typeface="Arial" pitchFamily="34" charset="0"/>
              <a:buChar char="•"/>
            </a:pPr>
            <a:r>
              <a:rPr lang="de-DE" sz="1600" dirty="0" smtClean="0"/>
              <a:t>  </a:t>
            </a:r>
          </a:p>
          <a:p>
            <a:pPr marL="92075" indent="-92075">
              <a:buFont typeface="Arial" pitchFamily="34" charset="0"/>
              <a:buChar char="•"/>
            </a:pPr>
            <a:r>
              <a:rPr lang="de-DE" sz="1600" dirty="0" smtClean="0"/>
              <a:t>  </a:t>
            </a:r>
          </a:p>
        </p:txBody>
      </p:sp>
      <p:cxnSp>
        <p:nvCxnSpPr>
          <p:cNvPr id="11" name="Gerade Verbindung mit Pfeil 10"/>
          <p:cNvCxnSpPr/>
          <p:nvPr/>
        </p:nvCxnSpPr>
        <p:spPr>
          <a:xfrm>
            <a:off x="1403648" y="1412776"/>
            <a:ext cx="4464496"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1835696" y="1772816"/>
            <a:ext cx="5328592"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2339752" y="3861048"/>
            <a:ext cx="936104" cy="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1187624" y="2348880"/>
            <a:ext cx="597666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2051720" y="2708920"/>
            <a:ext cx="1224136" cy="1440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2339752" y="2780928"/>
            <a:ext cx="3096344"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52400"/>
            <a:ext cx="8147248" cy="990600"/>
          </a:xfrm>
        </p:spPr>
        <p:txBody>
          <a:bodyPr>
            <a:normAutofit/>
          </a:bodyPr>
          <a:lstStyle/>
          <a:p>
            <a:r>
              <a:rPr lang="de-DE" dirty="0" smtClean="0"/>
              <a:t>Ergebnis 2, Teil B: König und Große</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22</a:t>
            </a:fld>
            <a:endParaRPr lang="de-DE"/>
          </a:p>
        </p:txBody>
      </p:sp>
      <p:graphicFrame>
        <p:nvGraphicFramePr>
          <p:cNvPr id="25" name="Tabelle 24"/>
          <p:cNvGraphicFramePr>
            <a:graphicFrameLocks noGrp="1"/>
          </p:cNvGraphicFramePr>
          <p:nvPr/>
        </p:nvGraphicFramePr>
        <p:xfrm>
          <a:off x="251520" y="1268760"/>
          <a:ext cx="8640960" cy="4896544"/>
        </p:xfrm>
        <a:graphic>
          <a:graphicData uri="http://schemas.openxmlformats.org/drawingml/2006/table">
            <a:tbl>
              <a:tblPr firstRow="1" bandRow="1">
                <a:tableStyleId>{5C22544A-7EE6-4342-B048-85BDC9FD1C3A}</a:tableStyleId>
              </a:tblPr>
              <a:tblGrid>
                <a:gridCol w="1512168"/>
                <a:gridCol w="2448272"/>
                <a:gridCol w="4680520"/>
              </a:tblGrid>
              <a:tr h="431919">
                <a:tc>
                  <a:txBody>
                    <a:bodyPr/>
                    <a:lstStyle/>
                    <a:p>
                      <a:endParaRPr lang="de-DE" sz="1800" dirty="0">
                        <a:latin typeface="+mj-lt"/>
                      </a:endParaRPr>
                    </a:p>
                  </a:txBody>
                  <a:tcPr anchor="ctr"/>
                </a:tc>
                <a:tc>
                  <a:txBody>
                    <a:bodyPr/>
                    <a:lstStyle/>
                    <a:p>
                      <a:pPr algn="ctr">
                        <a:spcAft>
                          <a:spcPts val="0"/>
                        </a:spcAft>
                      </a:pPr>
                      <a:r>
                        <a:rPr lang="de-DE" sz="1800" b="1" dirty="0">
                          <a:latin typeface="+mj-lt"/>
                          <a:ea typeface="Calibri"/>
                        </a:rPr>
                        <a:t>König/Kaiser</a:t>
                      </a:r>
                      <a:endParaRPr lang="de-DE" sz="1800" dirty="0">
                        <a:latin typeface="+mj-lt"/>
                        <a:ea typeface="Calibri"/>
                      </a:endParaRPr>
                    </a:p>
                  </a:txBody>
                  <a:tcPr marL="68580" marR="68580" marT="0" marB="0" anchor="ctr"/>
                </a:tc>
                <a:tc>
                  <a:txBody>
                    <a:bodyPr/>
                    <a:lstStyle/>
                    <a:p>
                      <a:pPr algn="ctr">
                        <a:spcAft>
                          <a:spcPts val="0"/>
                        </a:spcAft>
                      </a:pPr>
                      <a:r>
                        <a:rPr lang="de-DE" sz="1800" b="1" dirty="0">
                          <a:latin typeface="+mj-lt"/>
                          <a:ea typeface="Calibri"/>
                        </a:rPr>
                        <a:t>Die "Großen des Reichs"</a:t>
                      </a:r>
                      <a:endParaRPr lang="de-DE" sz="1800" dirty="0">
                        <a:latin typeface="+mj-lt"/>
                        <a:ea typeface="Calibri"/>
                      </a:endParaRPr>
                    </a:p>
                  </a:txBody>
                  <a:tcPr marL="68580" marR="68580" marT="0" marB="0" anchor="ctr"/>
                </a:tc>
              </a:tr>
              <a:tr h="1897673">
                <a:tc>
                  <a:txBody>
                    <a:bodyPr/>
                    <a:lstStyle/>
                    <a:p>
                      <a:pPr>
                        <a:spcAft>
                          <a:spcPts val="0"/>
                        </a:spcAft>
                      </a:pPr>
                      <a:r>
                        <a:rPr lang="de-DE" sz="1400" dirty="0" smtClean="0">
                          <a:latin typeface="+mj-lt"/>
                          <a:ea typeface="Calibri"/>
                        </a:rPr>
                        <a:t>Titel / Benennung / </a:t>
                      </a:r>
                      <a:r>
                        <a:rPr lang="de-DE" sz="1400" dirty="0">
                          <a:latin typeface="+mj-lt"/>
                          <a:ea typeface="Calibri"/>
                        </a:rPr>
                        <a:t>Bezeichnung</a:t>
                      </a:r>
                    </a:p>
                  </a:txBody>
                  <a:tcPr marL="68400" marR="68400" marT="54000" marB="54000"/>
                </a:tc>
                <a:tc>
                  <a:txBody>
                    <a:bodyPr/>
                    <a:lstStyle/>
                    <a:p>
                      <a:pPr marL="342900" lvl="0" indent="-342900">
                        <a:spcAft>
                          <a:spcPts val="0"/>
                        </a:spcAft>
                        <a:buFont typeface="Symbol"/>
                        <a:buChar char=""/>
                      </a:pPr>
                      <a:r>
                        <a:rPr lang="de-DE" sz="1400" dirty="0">
                          <a:latin typeface="+mj-lt"/>
                          <a:ea typeface="Calibri"/>
                        </a:rPr>
                        <a:t>Römischer Kaiser und Augustus</a:t>
                      </a:r>
                    </a:p>
                    <a:p>
                      <a:pPr marL="342900" lvl="0" indent="-342900">
                        <a:spcAft>
                          <a:spcPts val="0"/>
                        </a:spcAft>
                        <a:buFont typeface="Symbol"/>
                        <a:buChar char=""/>
                      </a:pPr>
                      <a:r>
                        <a:rPr lang="de-DE" sz="1400" dirty="0">
                          <a:latin typeface="+mj-lt"/>
                          <a:ea typeface="Calibri"/>
                        </a:rPr>
                        <a:t>König</a:t>
                      </a:r>
                    </a:p>
                    <a:p>
                      <a:pPr marL="342900" lvl="0" indent="-342900">
                        <a:spcAft>
                          <a:spcPts val="0"/>
                        </a:spcAft>
                        <a:buFont typeface="Symbol"/>
                        <a:buChar char=""/>
                      </a:pPr>
                      <a:r>
                        <a:rPr lang="de-DE" sz="1400" dirty="0">
                          <a:latin typeface="+mj-lt"/>
                          <a:ea typeface="Calibri"/>
                        </a:rPr>
                        <a:t>Vermittler</a:t>
                      </a:r>
                    </a:p>
                  </a:txBody>
                  <a:tcPr marL="68400" marR="68400" marT="54000" marB="54000"/>
                </a:tc>
                <a:tc>
                  <a:txBody>
                    <a:bodyPr/>
                    <a:lstStyle/>
                    <a:p>
                      <a:pPr marL="342900" lvl="0" indent="-342900">
                        <a:spcAft>
                          <a:spcPts val="0"/>
                        </a:spcAft>
                        <a:buFont typeface="Symbol"/>
                        <a:buChar char=""/>
                      </a:pPr>
                      <a:r>
                        <a:rPr lang="de-DE" sz="1400" dirty="0">
                          <a:latin typeface="+mj-lt"/>
                          <a:ea typeface="Calibri"/>
                        </a:rPr>
                        <a:t>Erzbischof</a:t>
                      </a:r>
                    </a:p>
                    <a:p>
                      <a:pPr marL="342900" lvl="0" indent="-342900">
                        <a:spcAft>
                          <a:spcPts val="0"/>
                        </a:spcAft>
                        <a:buFont typeface="Symbol"/>
                        <a:buChar char=""/>
                      </a:pPr>
                      <a:r>
                        <a:rPr lang="de-DE" sz="1400" dirty="0">
                          <a:latin typeface="+mj-lt"/>
                          <a:ea typeface="Calibri"/>
                        </a:rPr>
                        <a:t>Große (geistliche-weltliche, höhere-geringere)</a:t>
                      </a:r>
                    </a:p>
                    <a:p>
                      <a:pPr marL="342900" lvl="0" indent="-342900">
                        <a:spcAft>
                          <a:spcPts val="0"/>
                        </a:spcAft>
                        <a:buFont typeface="Symbol"/>
                        <a:buChar char=""/>
                      </a:pPr>
                      <a:r>
                        <a:rPr lang="de-DE" sz="1400" dirty="0">
                          <a:latin typeface="+mj-lt"/>
                          <a:ea typeface="Calibri"/>
                        </a:rPr>
                        <a:t>Ratgeber</a:t>
                      </a:r>
                    </a:p>
                    <a:p>
                      <a:pPr marL="342900" lvl="0" indent="-342900">
                        <a:spcAft>
                          <a:spcPts val="0"/>
                        </a:spcAft>
                        <a:buFont typeface="Symbol"/>
                        <a:buChar char=""/>
                      </a:pPr>
                      <a:r>
                        <a:rPr lang="de-DE" sz="1400" dirty="0">
                          <a:latin typeface="+mj-lt"/>
                          <a:ea typeface="Calibri"/>
                        </a:rPr>
                        <a:t>Bischof</a:t>
                      </a:r>
                    </a:p>
                    <a:p>
                      <a:pPr marL="342900" lvl="0" indent="-342900">
                        <a:spcAft>
                          <a:spcPts val="0"/>
                        </a:spcAft>
                        <a:buFont typeface="Symbol"/>
                        <a:buChar char=""/>
                      </a:pPr>
                      <a:r>
                        <a:rPr lang="de-DE" sz="1400" dirty="0">
                          <a:latin typeface="+mj-lt"/>
                          <a:ea typeface="Calibri"/>
                        </a:rPr>
                        <a:t>Getreue</a:t>
                      </a:r>
                    </a:p>
                    <a:p>
                      <a:pPr marL="342900" lvl="0" indent="-342900">
                        <a:spcAft>
                          <a:spcPts val="0"/>
                        </a:spcAft>
                        <a:buFont typeface="Symbol"/>
                        <a:buChar char=""/>
                      </a:pPr>
                      <a:r>
                        <a:rPr lang="de-DE" sz="1400" dirty="0">
                          <a:latin typeface="+mj-lt"/>
                          <a:ea typeface="Calibri"/>
                        </a:rPr>
                        <a:t>Graf, Herzog, Untergraf</a:t>
                      </a:r>
                    </a:p>
                    <a:p>
                      <a:pPr marL="342900" lvl="0" indent="-342900">
                        <a:spcAft>
                          <a:spcPts val="0"/>
                        </a:spcAft>
                        <a:buFont typeface="Symbol"/>
                        <a:buChar char=""/>
                      </a:pPr>
                      <a:r>
                        <a:rPr lang="de-DE" sz="1400" dirty="0">
                          <a:latin typeface="+mj-lt"/>
                          <a:ea typeface="Calibri"/>
                        </a:rPr>
                        <a:t>getreue Fürsten</a:t>
                      </a:r>
                    </a:p>
                    <a:p>
                      <a:pPr marL="342900" lvl="0" indent="-342900">
                        <a:spcAft>
                          <a:spcPts val="0"/>
                        </a:spcAft>
                        <a:buFont typeface="Symbol"/>
                        <a:buChar char=""/>
                      </a:pPr>
                      <a:r>
                        <a:rPr lang="de-DE" sz="1400" dirty="0">
                          <a:latin typeface="+mj-lt"/>
                          <a:ea typeface="Calibri"/>
                        </a:rPr>
                        <a:t>Markgraf</a:t>
                      </a:r>
                    </a:p>
                  </a:txBody>
                  <a:tcPr marL="68400" marR="68400" marT="54000" marB="54000"/>
                </a:tc>
              </a:tr>
              <a:tr h="2566952">
                <a:tc>
                  <a:txBody>
                    <a:bodyPr/>
                    <a:lstStyle/>
                    <a:p>
                      <a:pPr>
                        <a:spcAft>
                          <a:spcPts val="0"/>
                        </a:spcAft>
                      </a:pPr>
                      <a:r>
                        <a:rPr lang="de-DE" sz="1400" dirty="0" smtClean="0">
                          <a:latin typeface="+mj-lt"/>
                          <a:ea typeface="Calibri"/>
                        </a:rPr>
                        <a:t>Aufgaben / </a:t>
                      </a:r>
                      <a:r>
                        <a:rPr lang="de-DE" sz="1400" dirty="0">
                          <a:latin typeface="+mj-lt"/>
                          <a:ea typeface="Calibri"/>
                        </a:rPr>
                        <a:t>Rechte</a:t>
                      </a:r>
                    </a:p>
                  </a:txBody>
                  <a:tcPr marL="68400" marR="68400" marT="54000" marB="54000"/>
                </a:tc>
                <a:tc>
                  <a:txBody>
                    <a:bodyPr/>
                    <a:lstStyle/>
                    <a:p>
                      <a:pPr marL="342900" lvl="0" indent="-342900">
                        <a:spcAft>
                          <a:spcPts val="0"/>
                        </a:spcAft>
                        <a:buFont typeface="Symbol"/>
                        <a:buChar char=""/>
                      </a:pPr>
                      <a:r>
                        <a:rPr lang="de-DE" sz="1400" dirty="0">
                          <a:latin typeface="+mj-lt"/>
                          <a:ea typeface="Calibri"/>
                        </a:rPr>
                        <a:t>Streit schlichten, z.B. zwischen Bischof und Graf</a:t>
                      </a:r>
                    </a:p>
                    <a:p>
                      <a:pPr marL="342900" lvl="0" indent="-342900">
                        <a:spcAft>
                          <a:spcPts val="0"/>
                        </a:spcAft>
                        <a:buFont typeface="Symbol"/>
                        <a:buChar char=""/>
                      </a:pPr>
                      <a:r>
                        <a:rPr lang="de-DE" sz="1400" dirty="0">
                          <a:latin typeface="+mj-lt"/>
                          <a:ea typeface="Calibri"/>
                        </a:rPr>
                        <a:t>Tagung einberufen</a:t>
                      </a:r>
                    </a:p>
                    <a:p>
                      <a:pPr marL="342900" lvl="0" indent="-342900">
                        <a:spcAft>
                          <a:spcPts val="0"/>
                        </a:spcAft>
                        <a:buFont typeface="Symbol"/>
                        <a:buChar char=""/>
                      </a:pPr>
                      <a:r>
                        <a:rPr lang="de-DE" sz="1400" dirty="0">
                          <a:latin typeface="+mj-lt"/>
                          <a:ea typeface="Calibri"/>
                        </a:rPr>
                        <a:t>Spaltung der Kirche verhindern</a:t>
                      </a:r>
                    </a:p>
                    <a:p>
                      <a:pPr marL="342900" lvl="0" indent="-342900">
                        <a:spcAft>
                          <a:spcPts val="0"/>
                        </a:spcAft>
                        <a:buFont typeface="Symbol"/>
                        <a:buChar char=""/>
                      </a:pPr>
                      <a:r>
                        <a:rPr lang="de-DE" sz="1400" dirty="0">
                          <a:latin typeface="+mj-lt"/>
                          <a:ea typeface="Calibri"/>
                        </a:rPr>
                        <a:t>Vermittler bei Streit</a:t>
                      </a:r>
                    </a:p>
                    <a:p>
                      <a:pPr marL="342900" lvl="0" indent="-342900">
                        <a:spcAft>
                          <a:spcPts val="0"/>
                        </a:spcAft>
                        <a:buFont typeface="Symbol"/>
                        <a:buChar char=""/>
                      </a:pPr>
                      <a:r>
                        <a:rPr lang="de-DE" sz="1400" dirty="0">
                          <a:latin typeface="+mj-lt"/>
                          <a:ea typeface="Calibri"/>
                        </a:rPr>
                        <a:t>Schutz des Markgrafen</a:t>
                      </a:r>
                    </a:p>
                  </a:txBody>
                  <a:tcPr marL="68400" marR="68400" marT="54000" marB="54000"/>
                </a:tc>
                <a:tc>
                  <a:txBody>
                    <a:bodyPr/>
                    <a:lstStyle/>
                    <a:p>
                      <a:pPr marL="342900" lvl="0" indent="-342900">
                        <a:spcAft>
                          <a:spcPts val="0"/>
                        </a:spcAft>
                        <a:buFont typeface="Symbol"/>
                        <a:buChar char=""/>
                      </a:pPr>
                      <a:r>
                        <a:rPr lang="de-DE" sz="1400" dirty="0">
                          <a:latin typeface="+mj-lt"/>
                          <a:ea typeface="Calibri"/>
                        </a:rPr>
                        <a:t>Teilnahme an der Reichsversammlung: Ordnung des Reichs beraten, Maßnahmen/Beschlüsse verstehen und beurteilen</a:t>
                      </a:r>
                    </a:p>
                    <a:p>
                      <a:pPr marL="342900" lvl="0" indent="-342900">
                        <a:spcAft>
                          <a:spcPts val="0"/>
                        </a:spcAft>
                        <a:buFont typeface="Symbol"/>
                        <a:buChar char=""/>
                      </a:pPr>
                      <a:r>
                        <a:rPr lang="de-DE" sz="1400" dirty="0">
                          <a:latin typeface="+mj-lt"/>
                          <a:ea typeface="Calibri"/>
                        </a:rPr>
                        <a:t>Mit dem König die Spaltung der Kirche verhindern</a:t>
                      </a:r>
                    </a:p>
                    <a:p>
                      <a:pPr marL="342900" lvl="0" indent="-342900">
                        <a:spcAft>
                          <a:spcPts val="0"/>
                        </a:spcAft>
                        <a:buFont typeface="Symbol"/>
                        <a:buChar char=""/>
                      </a:pPr>
                      <a:r>
                        <a:rPr lang="de-DE" sz="1400" dirty="0">
                          <a:latin typeface="+mj-lt"/>
                          <a:ea typeface="Calibri"/>
                        </a:rPr>
                        <a:t>ihm treu sein</a:t>
                      </a:r>
                    </a:p>
                    <a:p>
                      <a:pPr marL="342900" lvl="0" indent="-342900">
                        <a:spcAft>
                          <a:spcPts val="0"/>
                        </a:spcAft>
                        <a:buFont typeface="Symbol"/>
                        <a:buChar char=""/>
                      </a:pPr>
                      <a:r>
                        <a:rPr lang="de-DE" sz="1400" dirty="0">
                          <a:latin typeface="+mj-lt"/>
                          <a:ea typeface="Calibri"/>
                        </a:rPr>
                        <a:t>Wahl des Königs</a:t>
                      </a:r>
                    </a:p>
                    <a:p>
                      <a:pPr marL="342900" lvl="0" indent="-342900">
                        <a:spcAft>
                          <a:spcPts val="0"/>
                        </a:spcAft>
                        <a:buFont typeface="Symbol"/>
                        <a:buChar char=""/>
                      </a:pPr>
                      <a:r>
                        <a:rPr lang="de-DE" sz="1400" dirty="0">
                          <a:latin typeface="+mj-lt"/>
                          <a:ea typeface="Calibri"/>
                        </a:rPr>
                        <a:t>Dienst für den Kaiser, um das Kaisertum zu erhalten</a:t>
                      </a:r>
                    </a:p>
                    <a:p>
                      <a:pPr marL="342900" lvl="0" indent="-342900">
                        <a:spcAft>
                          <a:spcPts val="0"/>
                        </a:spcAft>
                        <a:buFont typeface="Symbol"/>
                        <a:buChar char=""/>
                      </a:pPr>
                      <a:r>
                        <a:rPr lang="de-DE" sz="1400" dirty="0">
                          <a:latin typeface="+mj-lt"/>
                          <a:ea typeface="Calibri"/>
                        </a:rPr>
                        <a:t>Zeugen bei Abmachungen</a:t>
                      </a:r>
                    </a:p>
                  </a:txBody>
                  <a:tcPr marL="68400" marR="68400" marT="54000" marB="54000"/>
                </a:tc>
              </a:tr>
            </a:tbl>
          </a:graphicData>
        </a:graphic>
      </p:graphicFrame>
      <p:sp>
        <p:nvSpPr>
          <p:cNvPr id="7" name="Textfeld 6"/>
          <p:cNvSpPr txBox="1"/>
          <p:nvPr/>
        </p:nvSpPr>
        <p:spPr>
          <a:xfrm>
            <a:off x="611560" y="1340768"/>
            <a:ext cx="7956376" cy="4824536"/>
          </a:xfrm>
          <a:prstGeom prst="rect">
            <a:avLst/>
          </a:prstGeom>
          <a:solidFill>
            <a:schemeClr val="bg1"/>
          </a:solidFill>
          <a:ln w="28575">
            <a:solidFill>
              <a:schemeClr val="accent1"/>
            </a:solidFill>
          </a:ln>
        </p:spPr>
        <p:txBody>
          <a:bodyPr wrap="square" rtlCol="0" anchor="ctr">
            <a:spAutoFit/>
          </a:bodyPr>
          <a:lstStyle/>
          <a:p>
            <a:pPr marL="174625" lvl="0" indent="-174625">
              <a:spcBef>
                <a:spcPts val="1200"/>
              </a:spcBef>
              <a:spcAft>
                <a:spcPts val="600"/>
              </a:spcAft>
              <a:buClr>
                <a:schemeClr val="accent1"/>
              </a:buClr>
              <a:buFont typeface="Wingdings" pitchFamily="2" charset="2"/>
              <a:buChar char="Ø"/>
            </a:pPr>
            <a:r>
              <a:rPr lang="de-DE" sz="1600" dirty="0" smtClean="0"/>
              <a:t>Was haben wir jetzt schon über die "Großen des Reichs" erfahren?</a:t>
            </a:r>
          </a:p>
          <a:p>
            <a:pPr marL="631825" lvl="1" indent="-174625">
              <a:spcAft>
                <a:spcPts val="600"/>
              </a:spcAft>
              <a:buClr>
                <a:schemeClr val="accent1"/>
              </a:buClr>
              <a:buFont typeface="Symbol" pitchFamily="18" charset="2"/>
              <a:buChar char="-"/>
            </a:pPr>
            <a:r>
              <a:rPr lang="de-DE" sz="1600" dirty="0" smtClean="0">
                <a:solidFill>
                  <a:schemeClr val="tx2"/>
                </a:solidFill>
              </a:rPr>
              <a:t>Der Kaiser und die Großen haben so etwas wie ein Bündnis / einen Deal miteinander.</a:t>
            </a:r>
          </a:p>
          <a:p>
            <a:pPr marL="631825" lvl="1" indent="-174625">
              <a:spcAft>
                <a:spcPts val="600"/>
              </a:spcAft>
              <a:buClr>
                <a:schemeClr val="accent1"/>
              </a:buClr>
              <a:buFont typeface="Symbol" pitchFamily="18" charset="2"/>
              <a:buChar char="-"/>
            </a:pPr>
            <a:r>
              <a:rPr lang="de-DE" sz="1600" dirty="0" smtClean="0">
                <a:solidFill>
                  <a:schemeClr val="tx2"/>
                </a:solidFill>
              </a:rPr>
              <a:t>Der König regiert nicht ganz alleine, die müssen häufig zustimmen oder er muss auf ihren Rat hören.</a:t>
            </a:r>
          </a:p>
          <a:p>
            <a:pPr marL="631825" lvl="1" indent="-174625">
              <a:spcAft>
                <a:spcPts val="600"/>
              </a:spcAft>
              <a:buClr>
                <a:schemeClr val="accent1"/>
              </a:buClr>
              <a:buFont typeface="Symbol" pitchFamily="18" charset="2"/>
              <a:buChar char="-"/>
            </a:pPr>
            <a:r>
              <a:rPr lang="de-DE" sz="1600" dirty="0" smtClean="0">
                <a:solidFill>
                  <a:schemeClr val="tx2"/>
                </a:solidFill>
              </a:rPr>
              <a:t>Es gibt höhere und niedrigere mit verschiedenen Aufgaben.</a:t>
            </a:r>
          </a:p>
          <a:p>
            <a:pPr marL="631825" lvl="1" indent="-174625">
              <a:spcAft>
                <a:spcPts val="600"/>
              </a:spcAft>
              <a:buClr>
                <a:schemeClr val="accent1"/>
              </a:buClr>
              <a:buFont typeface="Symbol" pitchFamily="18" charset="2"/>
              <a:buChar char="-"/>
            </a:pPr>
            <a:r>
              <a:rPr lang="de-DE" sz="1600" dirty="0" smtClean="0">
                <a:solidFill>
                  <a:schemeClr val="tx2"/>
                </a:solidFill>
              </a:rPr>
              <a:t>Auch die Geistlichen gehören dazu.</a:t>
            </a:r>
          </a:p>
          <a:p>
            <a:pPr marL="174625" lvl="0" indent="-174625">
              <a:spcAft>
                <a:spcPts val="600"/>
              </a:spcAft>
              <a:buClr>
                <a:schemeClr val="accent1"/>
              </a:buClr>
              <a:buFont typeface="Wingdings" pitchFamily="2" charset="2"/>
              <a:buChar char="Ø"/>
            </a:pPr>
            <a:r>
              <a:rPr lang="de-DE" sz="1600" dirty="0" smtClean="0"/>
              <a:t>Gibt es Fragen, die wir jetzt schon beantworten können?</a:t>
            </a:r>
          </a:p>
          <a:p>
            <a:pPr marL="631825" lvl="1" indent="-174625">
              <a:spcAft>
                <a:spcPts val="600"/>
              </a:spcAft>
              <a:buClr>
                <a:schemeClr val="accent1"/>
              </a:buClr>
              <a:buFont typeface="Symbol" pitchFamily="18" charset="2"/>
              <a:buChar char="-"/>
            </a:pPr>
            <a:r>
              <a:rPr lang="de-DE" sz="1600" dirty="0" smtClean="0">
                <a:solidFill>
                  <a:schemeClr val="tx2"/>
                </a:solidFill>
              </a:rPr>
              <a:t>Manches gibt es heute noch, z.B. Richter und Ratgeber.</a:t>
            </a:r>
          </a:p>
          <a:p>
            <a:pPr marL="631825" lvl="1" indent="-174625">
              <a:spcAft>
                <a:spcPts val="600"/>
              </a:spcAft>
              <a:buClr>
                <a:schemeClr val="accent1"/>
              </a:buClr>
              <a:buFont typeface="Symbol" pitchFamily="18" charset="2"/>
              <a:buChar char="-"/>
            </a:pPr>
            <a:r>
              <a:rPr lang="de-DE" sz="1600" dirty="0" smtClean="0">
                <a:solidFill>
                  <a:schemeClr val="tx2"/>
                </a:solidFill>
              </a:rPr>
              <a:t>Die mussten schon ihre Meinung sagen können, sonst funktioniert das ja nicht.</a:t>
            </a:r>
          </a:p>
          <a:p>
            <a:pPr marL="631825" lvl="1" indent="-174625">
              <a:spcAft>
                <a:spcPts val="600"/>
              </a:spcAft>
              <a:buClr>
                <a:schemeClr val="accent1"/>
              </a:buClr>
              <a:buFont typeface="Symbol" pitchFamily="18" charset="2"/>
              <a:buChar char="-"/>
            </a:pPr>
            <a:r>
              <a:rPr lang="de-DE" sz="1600" dirty="0" smtClean="0">
                <a:solidFill>
                  <a:schemeClr val="tx2"/>
                </a:solidFill>
              </a:rPr>
              <a:t>Wie sie leben, wissen wir eigentlich nicht, nur dass sie zum König kommen.</a:t>
            </a:r>
          </a:p>
          <a:p>
            <a:pPr marL="174625" indent="-174625">
              <a:spcAft>
                <a:spcPts val="600"/>
              </a:spcAft>
              <a:buClr>
                <a:schemeClr val="accent1"/>
              </a:buClr>
              <a:buFont typeface="Wingdings" pitchFamily="2" charset="2"/>
              <a:buChar char="Ø"/>
            </a:pPr>
            <a:r>
              <a:rPr lang="de-DE" sz="1600" dirty="0" smtClean="0"/>
              <a:t>Bevor wir uns an die Antwort machen, ergänzen wir unser Wissen zu den "Großen des Reichs" durch weitere Informationen, diesmal durch einen Verfassertext und eine Bildquelle.</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416824" cy="576064"/>
          </a:xfrm>
        </p:spPr>
        <p:txBody>
          <a:bodyPr>
            <a:normAutofit/>
          </a:bodyPr>
          <a:lstStyle/>
          <a:p>
            <a:r>
              <a:rPr lang="de-DE" sz="2800" dirty="0" smtClean="0"/>
              <a:t>Erarbeitung 3: persönliche Beziehungen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23</a:t>
            </a:fld>
            <a:endParaRPr lang="de-DE"/>
          </a:p>
        </p:txBody>
      </p:sp>
      <p:graphicFrame>
        <p:nvGraphicFramePr>
          <p:cNvPr id="18" name="Objekt 17"/>
          <p:cNvGraphicFramePr>
            <a:graphicFrameLocks noChangeAspect="1"/>
          </p:cNvGraphicFramePr>
          <p:nvPr/>
        </p:nvGraphicFramePr>
        <p:xfrm>
          <a:off x="4932040" y="692696"/>
          <a:ext cx="3847128" cy="5616624"/>
        </p:xfrm>
        <a:graphic>
          <a:graphicData uri="http://schemas.openxmlformats.org/presentationml/2006/ole">
            <mc:AlternateContent xmlns:mc="http://schemas.openxmlformats.org/markup-compatibility/2006">
              <mc:Choice xmlns:v="urn:schemas-microsoft-com:vml" Requires="v">
                <p:oleObj spid="_x0000_s195589" name="Dokument" r:id="rId5" imgW="6482319" imgH="9463612" progId="Word.Document.12">
                  <p:embed/>
                </p:oleObj>
              </mc:Choice>
              <mc:Fallback>
                <p:oleObj name="Dokument" r:id="rId5" imgW="6482319" imgH="9463612" progId="Word.Document.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692696"/>
                        <a:ext cx="3847128" cy="561662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kt 5"/>
          <p:cNvGraphicFramePr>
            <a:graphicFrameLocks noChangeAspect="1"/>
          </p:cNvGraphicFramePr>
          <p:nvPr/>
        </p:nvGraphicFramePr>
        <p:xfrm>
          <a:off x="755576" y="692695"/>
          <a:ext cx="3960440" cy="5629845"/>
        </p:xfrm>
        <a:graphic>
          <a:graphicData uri="http://schemas.openxmlformats.org/presentationml/2006/ole">
            <mc:AlternateContent xmlns:mc="http://schemas.openxmlformats.org/markup-compatibility/2006">
              <mc:Choice xmlns:v="urn:schemas-microsoft-com:vml" Requires="v">
                <p:oleObj spid="_x0000_s195590" name="Dokument" r:id="rId8" imgW="6656912" imgH="9462891" progId="Word.Document.12">
                  <p:embed/>
                </p:oleObj>
              </mc:Choice>
              <mc:Fallback>
                <p:oleObj name="Dokument" r:id="rId8" imgW="6656912" imgH="9462891" progId="Word.Document.12">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576" y="692695"/>
                        <a:ext cx="3960440" cy="562984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8219256" cy="540296"/>
          </a:xfrm>
        </p:spPr>
        <p:txBody>
          <a:bodyPr>
            <a:normAutofit/>
          </a:bodyPr>
          <a:lstStyle/>
          <a:p>
            <a:r>
              <a:rPr lang="de-DE" sz="2800" dirty="0" smtClean="0"/>
              <a:t>Ergebnis 3: persönliche Beziehungen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24</a:t>
            </a:fld>
            <a:endParaRPr lang="de-DE"/>
          </a:p>
        </p:txBody>
      </p:sp>
      <p:grpSp>
        <p:nvGrpSpPr>
          <p:cNvPr id="196624" name="Group 16"/>
          <p:cNvGrpSpPr>
            <a:grpSpLocks/>
          </p:cNvGrpSpPr>
          <p:nvPr/>
        </p:nvGrpSpPr>
        <p:grpSpPr bwMode="auto">
          <a:xfrm>
            <a:off x="1115616" y="980728"/>
            <a:ext cx="7056784" cy="5184576"/>
            <a:chOff x="1080" y="1504"/>
            <a:chExt cx="10188" cy="7352"/>
          </a:xfrm>
        </p:grpSpPr>
        <p:cxnSp>
          <p:nvCxnSpPr>
            <p:cNvPr id="196625" name="AutoShape 17"/>
            <p:cNvCxnSpPr>
              <a:cxnSpLocks noChangeShapeType="1"/>
            </p:cNvCxnSpPr>
            <p:nvPr/>
          </p:nvCxnSpPr>
          <p:spPr bwMode="auto">
            <a:xfrm flipV="1">
              <a:off x="6426" y="4338"/>
              <a:ext cx="1" cy="918"/>
            </a:xfrm>
            <a:prstGeom prst="straightConnector1">
              <a:avLst/>
            </a:prstGeom>
            <a:noFill/>
            <a:ln w="28575">
              <a:solidFill>
                <a:srgbClr val="000000"/>
              </a:solidFill>
              <a:round/>
              <a:headEnd/>
              <a:tailEnd type="triangle" w="med" len="med"/>
            </a:ln>
          </p:spPr>
        </p:cxnSp>
        <p:cxnSp>
          <p:nvCxnSpPr>
            <p:cNvPr id="196626" name="AutoShape 18"/>
            <p:cNvCxnSpPr>
              <a:cxnSpLocks noChangeShapeType="1"/>
            </p:cNvCxnSpPr>
            <p:nvPr/>
          </p:nvCxnSpPr>
          <p:spPr bwMode="auto">
            <a:xfrm>
              <a:off x="6426" y="1952"/>
              <a:ext cx="0" cy="730"/>
            </a:xfrm>
            <a:prstGeom prst="straightConnector1">
              <a:avLst/>
            </a:prstGeom>
            <a:noFill/>
            <a:ln w="28575">
              <a:solidFill>
                <a:srgbClr val="000000"/>
              </a:solidFill>
              <a:round/>
              <a:headEnd/>
              <a:tailEnd type="triangle" w="med" len="med"/>
            </a:ln>
          </p:spPr>
        </p:cxnSp>
        <p:sp>
          <p:nvSpPr>
            <p:cNvPr id="196627" name="Text Box 19"/>
            <p:cNvSpPr txBox="1">
              <a:spLocks noChangeArrowheads="1"/>
            </p:cNvSpPr>
            <p:nvPr/>
          </p:nvSpPr>
          <p:spPr bwMode="auto">
            <a:xfrm>
              <a:off x="5566" y="1512"/>
              <a:ext cx="1682" cy="440"/>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smtClean="0">
                  <a:ln>
                    <a:noFill/>
                  </a:ln>
                  <a:solidFill>
                    <a:schemeClr val="tx1"/>
                  </a:solidFill>
                  <a:effectLst/>
                  <a:latin typeface="Times New Roman" pitchFamily="18" charset="0"/>
                  <a:cs typeface="Arial" pitchFamily="34" charset="0"/>
                </a:rPr>
                <a:t>Lehnsherr</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96628" name="Text Box 20"/>
            <p:cNvSpPr txBox="1">
              <a:spLocks noChangeArrowheads="1"/>
            </p:cNvSpPr>
            <p:nvPr/>
          </p:nvSpPr>
          <p:spPr bwMode="auto">
            <a:xfrm>
              <a:off x="5566" y="5256"/>
              <a:ext cx="1649" cy="440"/>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smtClean="0">
                  <a:ln>
                    <a:noFill/>
                  </a:ln>
                  <a:solidFill>
                    <a:schemeClr val="tx1"/>
                  </a:solidFill>
                  <a:effectLst/>
                  <a:latin typeface="Times New Roman" pitchFamily="18" charset="0"/>
                  <a:cs typeface="Arial" pitchFamily="34" charset="0"/>
                </a:rPr>
                <a:t>Lehnsmann</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96629" name="Text Box 21"/>
            <p:cNvSpPr txBox="1">
              <a:spLocks noChangeArrowheads="1"/>
            </p:cNvSpPr>
            <p:nvPr/>
          </p:nvSpPr>
          <p:spPr bwMode="auto">
            <a:xfrm>
              <a:off x="4264" y="2682"/>
              <a:ext cx="4379" cy="1656"/>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cs typeface="Arial" pitchFamily="34" charset="0"/>
                </a:rPr>
                <a:t>Zeichen für die Vergabe eines Lehens:</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Treueid</a:t>
              </a:r>
            </a:p>
            <a:p>
              <a:pPr marL="92075" indent="-92075" fontAlgn="base">
                <a:spcBef>
                  <a:spcPts val="300"/>
                </a:spcBef>
                <a:spcAft>
                  <a:spcPct val="0"/>
                </a:spcAft>
                <a:buFont typeface="Arial" pitchFamily="34" charset="0"/>
                <a:buChar char="•"/>
              </a:pPr>
              <a:r>
                <a:rPr lang="de-DE" sz="1400" b="1" i="1" dirty="0" err="1" smtClean="0">
                  <a:solidFill>
                    <a:srgbClr val="0070C0"/>
                  </a:solidFill>
                  <a:latin typeface="Chaparral Pro Light" pitchFamily="18" charset="0"/>
                  <a:ea typeface="Adobe Ming Std L" pitchFamily="18" charset="-128"/>
                  <a:cs typeface="Arial" pitchFamily="34" charset="0"/>
                </a:rPr>
                <a:t>Handgang</a:t>
              </a:r>
              <a:endParaRPr lang="de-DE" sz="1400" b="1" i="1" dirty="0" smtClean="0">
                <a:solidFill>
                  <a:srgbClr val="0070C0"/>
                </a:solidFill>
                <a:latin typeface="Chaparral Pro Light" pitchFamily="18" charset="0"/>
                <a:ea typeface="Adobe Ming Std L" pitchFamily="18" charset="-128"/>
                <a:cs typeface="Arial" pitchFamily="34" charset="0"/>
              </a:endParaRP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Übergabe eines Gegenstands, z.B. Schlüssel oder Fahne</a:t>
              </a:r>
            </a:p>
            <a:p>
              <a:pPr marL="92075" indent="-92075" fontAlgn="base">
                <a:spcBef>
                  <a:spcPts val="300"/>
                </a:spcBef>
                <a:spcAft>
                  <a:spcPct val="0"/>
                </a:spcAft>
                <a:buFont typeface="Arial" pitchFamily="34" charset="0"/>
                <a:buChar char="•"/>
              </a:pPr>
              <a:endParaRPr lang="de-DE" sz="1400" b="1" i="1" dirty="0" smtClean="0">
                <a:solidFill>
                  <a:srgbClr val="0070C0"/>
                </a:solidFill>
                <a:latin typeface="Chaparral Pro Light" pitchFamily="18" charset="0"/>
                <a:ea typeface="Adobe Ming Std L" pitchFamily="18"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6630" name="AutoShape 22"/>
            <p:cNvCxnSpPr>
              <a:cxnSpLocks noChangeShapeType="1"/>
            </p:cNvCxnSpPr>
            <p:nvPr/>
          </p:nvCxnSpPr>
          <p:spPr bwMode="auto">
            <a:xfrm flipV="1">
              <a:off x="7248" y="1729"/>
              <a:ext cx="2922" cy="3"/>
            </a:xfrm>
            <a:prstGeom prst="straightConnector1">
              <a:avLst/>
            </a:prstGeom>
            <a:noFill/>
            <a:ln w="28575">
              <a:solidFill>
                <a:srgbClr val="000000"/>
              </a:solidFill>
              <a:round/>
              <a:headEnd/>
              <a:tailEnd/>
            </a:ln>
          </p:spPr>
        </p:cxnSp>
        <p:cxnSp>
          <p:nvCxnSpPr>
            <p:cNvPr id="196631" name="AutoShape 23"/>
            <p:cNvCxnSpPr>
              <a:cxnSpLocks noChangeShapeType="1"/>
            </p:cNvCxnSpPr>
            <p:nvPr/>
          </p:nvCxnSpPr>
          <p:spPr bwMode="auto">
            <a:xfrm>
              <a:off x="2700" y="1727"/>
              <a:ext cx="1" cy="3744"/>
            </a:xfrm>
            <a:prstGeom prst="straightConnector1">
              <a:avLst/>
            </a:prstGeom>
            <a:noFill/>
            <a:ln w="28575">
              <a:solidFill>
                <a:srgbClr val="000000"/>
              </a:solidFill>
              <a:round/>
              <a:headEnd/>
              <a:tailEnd/>
            </a:ln>
          </p:spPr>
        </p:cxnSp>
        <p:cxnSp>
          <p:nvCxnSpPr>
            <p:cNvPr id="196632" name="AutoShape 24"/>
            <p:cNvCxnSpPr>
              <a:cxnSpLocks noChangeShapeType="1"/>
            </p:cNvCxnSpPr>
            <p:nvPr/>
          </p:nvCxnSpPr>
          <p:spPr bwMode="auto">
            <a:xfrm flipH="1">
              <a:off x="7632" y="5471"/>
              <a:ext cx="2494" cy="1"/>
            </a:xfrm>
            <a:prstGeom prst="straightConnector1">
              <a:avLst/>
            </a:prstGeom>
            <a:noFill/>
            <a:ln w="28575">
              <a:solidFill>
                <a:srgbClr val="000000"/>
              </a:solidFill>
              <a:round/>
              <a:headEnd/>
              <a:tailEnd type="triangle" w="med" len="med"/>
            </a:ln>
          </p:spPr>
        </p:cxnSp>
        <p:cxnSp>
          <p:nvCxnSpPr>
            <p:cNvPr id="196633" name="AutoShape 25"/>
            <p:cNvCxnSpPr>
              <a:cxnSpLocks noChangeShapeType="1"/>
            </p:cNvCxnSpPr>
            <p:nvPr/>
          </p:nvCxnSpPr>
          <p:spPr bwMode="auto">
            <a:xfrm flipV="1">
              <a:off x="2700" y="5471"/>
              <a:ext cx="2866" cy="1"/>
            </a:xfrm>
            <a:prstGeom prst="straightConnector1">
              <a:avLst/>
            </a:prstGeom>
            <a:noFill/>
            <a:ln w="28575">
              <a:solidFill>
                <a:srgbClr val="000000"/>
              </a:solidFill>
              <a:round/>
              <a:headEnd/>
              <a:tailEnd/>
            </a:ln>
          </p:spPr>
        </p:cxnSp>
        <p:cxnSp>
          <p:nvCxnSpPr>
            <p:cNvPr id="196634" name="AutoShape 26"/>
            <p:cNvCxnSpPr>
              <a:cxnSpLocks noChangeShapeType="1"/>
            </p:cNvCxnSpPr>
            <p:nvPr/>
          </p:nvCxnSpPr>
          <p:spPr bwMode="auto">
            <a:xfrm flipH="1">
              <a:off x="10126" y="1728"/>
              <a:ext cx="44" cy="3744"/>
            </a:xfrm>
            <a:prstGeom prst="straightConnector1">
              <a:avLst/>
            </a:prstGeom>
            <a:noFill/>
            <a:ln w="28575">
              <a:solidFill>
                <a:srgbClr val="000000"/>
              </a:solidFill>
              <a:round/>
              <a:headEnd/>
              <a:tailEnd/>
            </a:ln>
          </p:spPr>
        </p:cxnSp>
        <p:cxnSp>
          <p:nvCxnSpPr>
            <p:cNvPr id="196635" name="AutoShape 27"/>
            <p:cNvCxnSpPr>
              <a:cxnSpLocks noChangeShapeType="1"/>
            </p:cNvCxnSpPr>
            <p:nvPr/>
          </p:nvCxnSpPr>
          <p:spPr bwMode="auto">
            <a:xfrm>
              <a:off x="2701" y="1727"/>
              <a:ext cx="2465" cy="5"/>
            </a:xfrm>
            <a:prstGeom prst="straightConnector1">
              <a:avLst/>
            </a:prstGeom>
            <a:noFill/>
            <a:ln w="28575">
              <a:solidFill>
                <a:srgbClr val="000000"/>
              </a:solidFill>
              <a:round/>
              <a:headEnd/>
              <a:tailEnd type="triangle" w="med" len="med"/>
            </a:ln>
          </p:spPr>
        </p:cxnSp>
        <p:sp>
          <p:nvSpPr>
            <p:cNvPr id="196636" name="Text Box 28"/>
            <p:cNvSpPr txBox="1">
              <a:spLocks noChangeArrowheads="1"/>
            </p:cNvSpPr>
            <p:nvPr/>
          </p:nvSpPr>
          <p:spPr bwMode="auto">
            <a:xfrm>
              <a:off x="9046" y="2178"/>
              <a:ext cx="2222" cy="2886"/>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verleiht:</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Land mit den darauf ansässigen Bauern</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Burgen</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Kirchen </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Ämter</a:t>
              </a:r>
            </a:p>
            <a:p>
              <a:pPr marL="0" marR="0" lvl="0" indent="0" algn="l" defTabSz="914400" rtl="0" eaLnBrk="1" fontAlgn="base" latinLnBrk="0" hangingPunct="1">
                <a:lnSpc>
                  <a:spcPct val="100000"/>
                </a:lnSpc>
                <a:spcBef>
                  <a:spcPts val="300"/>
                </a:spcBef>
                <a:spcAft>
                  <a:spcPct val="0"/>
                </a:spcAft>
                <a:buClrTx/>
                <a:buSzTx/>
                <a:buFontTx/>
                <a:buNone/>
                <a:tabLst/>
              </a:pPr>
              <a:endParaRPr kumimoji="0" lang="de-DE"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ts val="30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6637" name="Text Box 29"/>
            <p:cNvSpPr txBox="1">
              <a:spLocks noChangeArrowheads="1"/>
            </p:cNvSpPr>
            <p:nvPr/>
          </p:nvSpPr>
          <p:spPr bwMode="auto">
            <a:xfrm>
              <a:off x="1578" y="1952"/>
              <a:ext cx="2222" cy="3304"/>
            </a:xfrm>
            <a:prstGeom prst="rect">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leistet:</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Zins</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Dienst, Kriegsdienst</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Aufgaben</a:t>
              </a:r>
              <a:endParaRPr kumimoji="0" lang="de-DE"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Gegenleistung für ein königliches Lehen v.a. ab dem 12. Jh.:</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Gefolgschaft, d.h. Kriegsdienst</a:t>
              </a:r>
            </a:p>
          </p:txBody>
        </p:sp>
        <p:cxnSp>
          <p:nvCxnSpPr>
            <p:cNvPr id="196638" name="AutoShape 30"/>
            <p:cNvCxnSpPr>
              <a:cxnSpLocks noChangeShapeType="1"/>
            </p:cNvCxnSpPr>
            <p:nvPr/>
          </p:nvCxnSpPr>
          <p:spPr bwMode="auto">
            <a:xfrm>
              <a:off x="1080" y="6174"/>
              <a:ext cx="5346" cy="1"/>
            </a:xfrm>
            <a:prstGeom prst="straightConnector1">
              <a:avLst/>
            </a:prstGeom>
            <a:noFill/>
            <a:ln w="9525">
              <a:solidFill>
                <a:srgbClr val="000000"/>
              </a:solidFill>
              <a:prstDash val="dash"/>
              <a:round/>
              <a:headEnd/>
              <a:tailEnd/>
            </a:ln>
          </p:spPr>
        </p:cxnSp>
        <p:cxnSp>
          <p:nvCxnSpPr>
            <p:cNvPr id="196639" name="AutoShape 31"/>
            <p:cNvCxnSpPr>
              <a:cxnSpLocks noChangeShapeType="1"/>
            </p:cNvCxnSpPr>
            <p:nvPr/>
          </p:nvCxnSpPr>
          <p:spPr bwMode="auto">
            <a:xfrm flipV="1">
              <a:off x="1080" y="1504"/>
              <a:ext cx="2" cy="4670"/>
            </a:xfrm>
            <a:prstGeom prst="straightConnector1">
              <a:avLst/>
            </a:prstGeom>
            <a:noFill/>
            <a:ln w="9525">
              <a:solidFill>
                <a:srgbClr val="000000"/>
              </a:solidFill>
              <a:prstDash val="dash"/>
              <a:round/>
              <a:headEnd/>
              <a:tailEnd/>
            </a:ln>
          </p:spPr>
        </p:cxnSp>
        <p:cxnSp>
          <p:nvCxnSpPr>
            <p:cNvPr id="196640" name="AutoShape 32"/>
            <p:cNvCxnSpPr>
              <a:cxnSpLocks noChangeShapeType="1"/>
            </p:cNvCxnSpPr>
            <p:nvPr/>
          </p:nvCxnSpPr>
          <p:spPr bwMode="auto">
            <a:xfrm>
              <a:off x="1080" y="1512"/>
              <a:ext cx="4086" cy="1"/>
            </a:xfrm>
            <a:prstGeom prst="straightConnector1">
              <a:avLst/>
            </a:prstGeom>
            <a:noFill/>
            <a:ln w="9525">
              <a:solidFill>
                <a:srgbClr val="000000"/>
              </a:solidFill>
              <a:prstDash val="dash"/>
              <a:round/>
              <a:headEnd/>
              <a:tailEnd type="triangle" w="med" len="med"/>
            </a:ln>
          </p:spPr>
        </p:cxnSp>
        <p:sp>
          <p:nvSpPr>
            <p:cNvPr id="196641" name="Text Box 33"/>
            <p:cNvSpPr txBox="1">
              <a:spLocks noChangeArrowheads="1"/>
            </p:cNvSpPr>
            <p:nvPr/>
          </p:nvSpPr>
          <p:spPr bwMode="auto">
            <a:xfrm>
              <a:off x="1578" y="5886"/>
              <a:ext cx="4218" cy="2970"/>
            </a:xfrm>
            <a:prstGeom prst="rect">
              <a:avLst/>
            </a:prstGeom>
            <a:solidFill>
              <a:srgbClr val="FFFF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Manchmal schenkt ein Adliger einem anderen oder der Kirche Land, das er dann wieder zu Lehen nimmt.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Gründe für diese Schenkungen:</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gewinnt Bündnispartner oder Freund</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erhält weiteres Land als Lehen</a:t>
              </a:r>
            </a:p>
            <a:p>
              <a:pPr marL="92075" indent="-92075" fontAlgn="base">
                <a:spcBef>
                  <a:spcPts val="300"/>
                </a:spcBef>
                <a:spcAft>
                  <a:spcPct val="0"/>
                </a:spcAft>
                <a:buFont typeface="Arial" pitchFamily="34" charset="0"/>
                <a:buChar char="•"/>
              </a:pPr>
              <a:r>
                <a:rPr lang="de-DE" sz="1400" b="1" i="1" dirty="0" smtClean="0">
                  <a:solidFill>
                    <a:srgbClr val="0070C0"/>
                  </a:solidFill>
                  <a:latin typeface="Chaparral Pro Light" pitchFamily="18" charset="0"/>
                  <a:ea typeface="Adobe Ming Std L" pitchFamily="18" charset="-128"/>
                  <a:cs typeface="Arial" pitchFamily="34" charset="0"/>
                </a:rPr>
                <a:t>kann im Alter im Kloster wohnen</a:t>
              </a:r>
            </a:p>
            <a:p>
              <a:pPr marL="92075" indent="-92075" fontAlgn="base">
                <a:spcBef>
                  <a:spcPts val="300"/>
                </a:spcBef>
                <a:spcAft>
                  <a:spcPct val="0"/>
                </a:spcAft>
                <a:buFont typeface="Arial" pitchFamily="34" charset="0"/>
                <a:buChar char="•"/>
              </a:pPr>
              <a:r>
                <a:rPr kumimoji="0" lang="de-DE" sz="1400" b="1" i="1" u="none" strike="noStrike" cap="none" normalizeH="0" baseline="0" dirty="0" smtClean="0">
                  <a:ln>
                    <a:noFill/>
                  </a:ln>
                  <a:solidFill>
                    <a:srgbClr val="0070C0"/>
                  </a:solidFill>
                  <a:effectLst/>
                  <a:latin typeface="Chaparral Pro Light" pitchFamily="18" charset="0"/>
                  <a:ea typeface="Adobe Ming Std L" pitchFamily="18" charset="-128"/>
                  <a:cs typeface="Arial" pitchFamily="34" charset="0"/>
                </a:rPr>
                <a:t>im Kloster/der</a:t>
              </a:r>
              <a:r>
                <a:rPr kumimoji="0" lang="de-DE" sz="1400" b="1" i="1" u="none" strike="noStrike" cap="none" normalizeH="0" dirty="0" smtClean="0">
                  <a:ln>
                    <a:noFill/>
                  </a:ln>
                  <a:solidFill>
                    <a:srgbClr val="0070C0"/>
                  </a:solidFill>
                  <a:effectLst/>
                  <a:latin typeface="Chaparral Pro Light" pitchFamily="18" charset="0"/>
                  <a:ea typeface="Adobe Ming Std L" pitchFamily="18" charset="-128"/>
                  <a:cs typeface="Arial" pitchFamily="34" charset="0"/>
                </a:rPr>
                <a:t> Kirche wird für sein Seelenheil gebetet</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6642" name="AutoShape 34"/>
            <p:cNvCxnSpPr>
              <a:cxnSpLocks noChangeShapeType="1"/>
            </p:cNvCxnSpPr>
            <p:nvPr/>
          </p:nvCxnSpPr>
          <p:spPr bwMode="auto">
            <a:xfrm flipH="1">
              <a:off x="6426" y="5696"/>
              <a:ext cx="1" cy="478"/>
            </a:xfrm>
            <a:prstGeom prst="straightConnector1">
              <a:avLst/>
            </a:prstGeom>
            <a:noFill/>
            <a:ln w="9525">
              <a:solidFill>
                <a:srgbClr val="000000"/>
              </a:solidFill>
              <a:prstDash val="dash"/>
              <a:round/>
              <a:headEnd/>
              <a:tailEnd/>
            </a:ln>
          </p:spPr>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88640"/>
            <a:ext cx="7848872" cy="540296"/>
          </a:xfrm>
        </p:spPr>
        <p:txBody>
          <a:bodyPr>
            <a:normAutofit/>
          </a:bodyPr>
          <a:lstStyle/>
          <a:p>
            <a:r>
              <a:rPr lang="de-DE" sz="2800" dirty="0" smtClean="0"/>
              <a:t>Ergebnis 3: persönliche Beziehungen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25</a:t>
            </a:fld>
            <a:endParaRPr lang="de-DE"/>
          </a:p>
        </p:txBody>
      </p:sp>
      <p:pic>
        <p:nvPicPr>
          <p:cNvPr id="197634" name="Picture 2" descr="C:\Users\Gerhild\Documents\Fachberater Inhalte\ZPGVII\Gerhild\Fotos Stunde\Scannen0002.jpg"/>
          <p:cNvPicPr>
            <a:picLocks noChangeAspect="1" noChangeArrowheads="1"/>
          </p:cNvPicPr>
          <p:nvPr/>
        </p:nvPicPr>
        <p:blipFill>
          <a:blip r:embed="rId3" cstate="print"/>
          <a:srcRect l="17075" t="4859" r="5585" b="67663"/>
          <a:stretch>
            <a:fillRect/>
          </a:stretch>
        </p:blipFill>
        <p:spPr bwMode="auto">
          <a:xfrm>
            <a:off x="0" y="692696"/>
            <a:ext cx="4572000" cy="2421811"/>
          </a:xfrm>
          <a:prstGeom prst="rect">
            <a:avLst/>
          </a:prstGeom>
          <a:noFill/>
        </p:spPr>
      </p:pic>
      <p:pic>
        <p:nvPicPr>
          <p:cNvPr id="197635" name="Picture 3" descr="C:\Users\Gerhild\Documents\Fachberater Inhalte\ZPGVII\Gerhild\Fotos Stunde\Scannen0007.jpg"/>
          <p:cNvPicPr>
            <a:picLocks noChangeAspect="1" noChangeArrowheads="1"/>
          </p:cNvPicPr>
          <p:nvPr/>
        </p:nvPicPr>
        <p:blipFill>
          <a:blip r:embed="rId4" cstate="print"/>
          <a:srcRect l="5243" t="1352" r="6681" b="81743"/>
          <a:stretch>
            <a:fillRect/>
          </a:stretch>
        </p:blipFill>
        <p:spPr bwMode="auto">
          <a:xfrm>
            <a:off x="0" y="3212976"/>
            <a:ext cx="4680520" cy="1321004"/>
          </a:xfrm>
          <a:prstGeom prst="rect">
            <a:avLst/>
          </a:prstGeom>
          <a:noFill/>
        </p:spPr>
      </p:pic>
      <p:pic>
        <p:nvPicPr>
          <p:cNvPr id="197636" name="Picture 4" descr="C:\Users\Gerhild\Documents\Fachberater Inhalte\ZPGVII\Gerhild\Fotos Stunde\Scannen0009.jpg"/>
          <p:cNvPicPr>
            <a:picLocks noChangeAspect="1" noChangeArrowheads="1"/>
          </p:cNvPicPr>
          <p:nvPr/>
        </p:nvPicPr>
        <p:blipFill>
          <a:blip r:embed="rId5" cstate="print"/>
          <a:srcRect l="18529" t="61723" r="6428" b="4593"/>
          <a:stretch>
            <a:fillRect/>
          </a:stretch>
        </p:blipFill>
        <p:spPr bwMode="auto">
          <a:xfrm>
            <a:off x="4860032" y="3573016"/>
            <a:ext cx="4104456" cy="2533615"/>
          </a:xfrm>
          <a:prstGeom prst="rect">
            <a:avLst/>
          </a:prstGeom>
          <a:noFill/>
        </p:spPr>
      </p:pic>
      <p:pic>
        <p:nvPicPr>
          <p:cNvPr id="197637" name="Picture 5" descr="C:\Users\Gerhild\Documents\Fachberater Inhalte\ZPGVII\Gerhild\Fotos Stunde\Scannen0010.jpg"/>
          <p:cNvPicPr>
            <a:picLocks noChangeAspect="1" noChangeArrowheads="1"/>
          </p:cNvPicPr>
          <p:nvPr/>
        </p:nvPicPr>
        <p:blipFill>
          <a:blip r:embed="rId6" cstate="print"/>
          <a:srcRect l="1023" t="2695" r="4840" b="59323"/>
          <a:stretch>
            <a:fillRect/>
          </a:stretch>
        </p:blipFill>
        <p:spPr bwMode="auto">
          <a:xfrm>
            <a:off x="4716016" y="908720"/>
            <a:ext cx="4284984" cy="2625964"/>
          </a:xfrm>
          <a:prstGeom prst="rect">
            <a:avLst/>
          </a:prstGeom>
          <a:noFill/>
        </p:spPr>
      </p:pic>
      <p:pic>
        <p:nvPicPr>
          <p:cNvPr id="197638" name="Picture 6" descr="C:\Users\Gerhild\Documents\Fachberater Inhalte\ZPGVII\Gerhild\Fotos Stunde\Scannen0017.jpg"/>
          <p:cNvPicPr>
            <a:picLocks noChangeAspect="1" noChangeArrowheads="1"/>
          </p:cNvPicPr>
          <p:nvPr/>
        </p:nvPicPr>
        <p:blipFill>
          <a:blip r:embed="rId7" cstate="print">
            <a:lum bright="-30000" contrast="40000"/>
          </a:blip>
          <a:srcRect l="6906" t="8231" r="20325" b="67663"/>
          <a:stretch>
            <a:fillRect/>
          </a:stretch>
        </p:blipFill>
        <p:spPr bwMode="auto">
          <a:xfrm>
            <a:off x="179512" y="4581128"/>
            <a:ext cx="4608512" cy="2099480"/>
          </a:xfrm>
          <a:prstGeom prst="rect">
            <a:avLst/>
          </a:prstGeom>
          <a:noFill/>
        </p:spPr>
      </p:pic>
      <p:sp>
        <p:nvSpPr>
          <p:cNvPr id="28" name="Textfeld 27"/>
          <p:cNvSpPr txBox="1"/>
          <p:nvPr/>
        </p:nvSpPr>
        <p:spPr>
          <a:xfrm>
            <a:off x="0" y="5229200"/>
            <a:ext cx="1115616" cy="369332"/>
          </a:xfrm>
          <a:prstGeom prst="rect">
            <a:avLst/>
          </a:prstGeom>
          <a:solidFill>
            <a:schemeClr val="bg1"/>
          </a:solidFill>
        </p:spPr>
        <p:txBody>
          <a:bodyPr wrap="square" rtlCol="0">
            <a:spAutoFit/>
          </a:bodyPr>
          <a:lstStyle/>
          <a:p>
            <a:r>
              <a:rPr lang="de-DE" dirty="0" smtClean="0"/>
              <a:t>Szene A</a:t>
            </a:r>
            <a:endParaRPr lang="de-DE" dirty="0"/>
          </a:p>
        </p:txBody>
      </p:sp>
      <p:sp>
        <p:nvSpPr>
          <p:cNvPr id="29" name="Textfeld 28"/>
          <p:cNvSpPr txBox="1"/>
          <p:nvPr/>
        </p:nvSpPr>
        <p:spPr>
          <a:xfrm>
            <a:off x="3995936" y="3212976"/>
            <a:ext cx="360040" cy="369332"/>
          </a:xfrm>
          <a:prstGeom prst="rect">
            <a:avLst/>
          </a:prstGeom>
          <a:solidFill>
            <a:schemeClr val="bg1"/>
          </a:solidFill>
        </p:spPr>
        <p:txBody>
          <a:bodyPr wrap="square" rtlCol="0">
            <a:spAutoFit/>
          </a:bodyPr>
          <a:lstStyle/>
          <a:p>
            <a:r>
              <a:rPr lang="de-DE" dirty="0" smtClean="0"/>
              <a:t>C</a:t>
            </a:r>
            <a:endParaRPr lang="de-D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507288" cy="540296"/>
          </a:xfrm>
        </p:spPr>
        <p:txBody>
          <a:bodyPr>
            <a:normAutofit/>
          </a:bodyPr>
          <a:lstStyle/>
          <a:p>
            <a:r>
              <a:rPr lang="de-DE" sz="2800" dirty="0" smtClean="0"/>
              <a:t>Erarbeitung 3, Teil B: persönliche Beziehungen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26</a:t>
            </a:fld>
            <a:endParaRPr lang="de-DE"/>
          </a:p>
        </p:txBody>
      </p:sp>
      <p:grpSp>
        <p:nvGrpSpPr>
          <p:cNvPr id="4" name="Group 4"/>
          <p:cNvGrpSpPr>
            <a:grpSpLocks/>
          </p:cNvGrpSpPr>
          <p:nvPr/>
        </p:nvGrpSpPr>
        <p:grpSpPr bwMode="auto">
          <a:xfrm>
            <a:off x="1000124" y="1898650"/>
            <a:ext cx="7100268" cy="3690692"/>
            <a:chOff x="1574" y="2991"/>
            <a:chExt cx="9052" cy="4239"/>
          </a:xfrm>
        </p:grpSpPr>
        <p:sp>
          <p:nvSpPr>
            <p:cNvPr id="196613" name="Text Box 5"/>
            <p:cNvSpPr txBox="1">
              <a:spLocks noChangeArrowheads="1"/>
            </p:cNvSpPr>
            <p:nvPr/>
          </p:nvSpPr>
          <p:spPr bwMode="auto">
            <a:xfrm>
              <a:off x="2123" y="2991"/>
              <a:ext cx="2298" cy="694"/>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de-DE" sz="1100" b="0" i="0" u="none" strike="noStrike" cap="none" normalizeH="0" baseline="0" dirty="0" smtClean="0">
                  <a:ln>
                    <a:noFill/>
                  </a:ln>
                  <a:solidFill>
                    <a:schemeClr val="tx1"/>
                  </a:solidFill>
                  <a:effectLst/>
                  <a:latin typeface="Calibri" pitchFamily="34" charset="0"/>
                  <a:cs typeface="Arial" pitchFamily="34" charset="0"/>
                </a:rPr>
                <a:t>König/Kaiser</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de-DE" sz="1100" b="0" i="0" u="none" strike="noStrike" cap="none" normalizeH="0" baseline="0" dirty="0" smtClean="0">
                  <a:ln>
                    <a:noFill/>
                  </a:ln>
                  <a:solidFill>
                    <a:schemeClr val="tx1"/>
                  </a:solidFill>
                  <a:effectLst/>
                  <a:latin typeface="Calibri" pitchFamily="34" charset="0"/>
                  <a:cs typeface="Arial" pitchFamily="34" charset="0"/>
                </a:rPr>
                <a:t>von Gottes Gnaden</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6614" name="Text Box 6"/>
            <p:cNvSpPr txBox="1">
              <a:spLocks noChangeArrowheads="1"/>
            </p:cNvSpPr>
            <p:nvPr/>
          </p:nvSpPr>
          <p:spPr bwMode="auto">
            <a:xfrm>
              <a:off x="1724" y="4584"/>
              <a:ext cx="3198" cy="729"/>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de-DE" sz="1100" b="0" i="0" u="none" strike="noStrike" cap="none" normalizeH="0" baseline="0" dirty="0" smtClean="0">
                  <a:ln>
                    <a:noFill/>
                  </a:ln>
                  <a:solidFill>
                    <a:schemeClr val="tx1"/>
                  </a:solidFill>
                  <a:effectLst/>
                  <a:latin typeface="Calibri" pitchFamily="34" charset="0"/>
                  <a:cs typeface="Arial" pitchFamily="34" charset="0"/>
                </a:rPr>
                <a:t>"Getreue" des Königs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de-DE" sz="1100" b="0" i="0" u="none" strike="noStrike" cap="none" normalizeH="0" baseline="0" dirty="0" smtClean="0">
                  <a:ln>
                    <a:noFill/>
                  </a:ln>
                  <a:solidFill>
                    <a:schemeClr val="tx1"/>
                  </a:solidFill>
                  <a:effectLst/>
                  <a:latin typeface="Calibri" pitchFamily="34" charset="0"/>
                  <a:cs typeface="Arial" pitchFamily="34" charset="0"/>
                </a:rPr>
                <a:t>(weltliche und geistliche Fürsten)</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6615" name="Text Box 7"/>
            <p:cNvSpPr txBox="1">
              <a:spLocks noChangeArrowheads="1"/>
            </p:cNvSpPr>
            <p:nvPr/>
          </p:nvSpPr>
          <p:spPr bwMode="auto">
            <a:xfrm>
              <a:off x="1724" y="3871"/>
              <a:ext cx="1018" cy="5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100" b="0" i="0" u="none" strike="noStrike" cap="none" normalizeH="0" baseline="0" smtClean="0">
                  <a:ln>
                    <a:noFill/>
                  </a:ln>
                  <a:solidFill>
                    <a:schemeClr val="tx1"/>
                  </a:solidFill>
                  <a:effectLst/>
                  <a:latin typeface="Calibri" pitchFamily="34" charset="0"/>
                  <a:cs typeface="Arial" pitchFamily="34" charset="0"/>
                </a:rPr>
                <a:t>Treueid</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96616" name="Text Box 8"/>
            <p:cNvSpPr txBox="1">
              <a:spLocks noChangeArrowheads="1"/>
            </p:cNvSpPr>
            <p:nvPr/>
          </p:nvSpPr>
          <p:spPr bwMode="auto">
            <a:xfrm>
              <a:off x="3741" y="3839"/>
              <a:ext cx="3186" cy="55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100" b="0" i="0" u="none" strike="noStrike" cap="none" normalizeH="0" baseline="0" dirty="0" smtClean="0">
                  <a:ln>
                    <a:noFill/>
                  </a:ln>
                  <a:solidFill>
                    <a:schemeClr val="tx1"/>
                  </a:solidFill>
                  <a:effectLst/>
                  <a:latin typeface="Calibri" pitchFamily="34" charset="0"/>
                  <a:cs typeface="Arial" pitchFamily="34" charset="0"/>
                </a:rPr>
                <a:t>gemeinsame Entscheidungen über wichtige Fragen</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6617" name="AutoShape 9"/>
            <p:cNvCxnSpPr>
              <a:cxnSpLocks noChangeShapeType="1"/>
            </p:cNvCxnSpPr>
            <p:nvPr/>
          </p:nvCxnSpPr>
          <p:spPr bwMode="auto">
            <a:xfrm flipV="1">
              <a:off x="2715" y="3685"/>
              <a:ext cx="8" cy="899"/>
            </a:xfrm>
            <a:prstGeom prst="straightConnector1">
              <a:avLst/>
            </a:prstGeom>
            <a:noFill/>
            <a:ln w="9525">
              <a:solidFill>
                <a:srgbClr val="000000"/>
              </a:solidFill>
              <a:round/>
              <a:headEnd/>
              <a:tailEnd type="triangle" w="med" len="med"/>
            </a:ln>
          </p:spPr>
        </p:cxnSp>
        <p:cxnSp>
          <p:nvCxnSpPr>
            <p:cNvPr id="196618" name="AutoShape 10"/>
            <p:cNvCxnSpPr>
              <a:cxnSpLocks noChangeShapeType="1"/>
            </p:cNvCxnSpPr>
            <p:nvPr/>
          </p:nvCxnSpPr>
          <p:spPr bwMode="auto">
            <a:xfrm>
              <a:off x="3737" y="3685"/>
              <a:ext cx="0" cy="320"/>
            </a:xfrm>
            <a:prstGeom prst="straightConnector1">
              <a:avLst/>
            </a:prstGeom>
            <a:noFill/>
            <a:ln w="9525">
              <a:solidFill>
                <a:srgbClr val="000000"/>
              </a:solidFill>
              <a:round/>
              <a:headEnd/>
              <a:tailEnd type="triangle" w="med" len="med"/>
            </a:ln>
          </p:spPr>
        </p:cxnSp>
        <p:cxnSp>
          <p:nvCxnSpPr>
            <p:cNvPr id="196619" name="AutoShape 11"/>
            <p:cNvCxnSpPr>
              <a:cxnSpLocks noChangeShapeType="1"/>
            </p:cNvCxnSpPr>
            <p:nvPr/>
          </p:nvCxnSpPr>
          <p:spPr bwMode="auto">
            <a:xfrm flipV="1">
              <a:off x="3737" y="4254"/>
              <a:ext cx="1" cy="330"/>
            </a:xfrm>
            <a:prstGeom prst="straightConnector1">
              <a:avLst/>
            </a:prstGeom>
            <a:noFill/>
            <a:ln w="9525">
              <a:solidFill>
                <a:srgbClr val="000000"/>
              </a:solidFill>
              <a:round/>
              <a:headEnd/>
              <a:tailEnd type="triangle" w="med" len="med"/>
            </a:ln>
          </p:spPr>
        </p:cxnSp>
        <p:sp>
          <p:nvSpPr>
            <p:cNvPr id="196620" name="Text Box 12"/>
            <p:cNvSpPr txBox="1">
              <a:spLocks noChangeArrowheads="1"/>
            </p:cNvSpPr>
            <p:nvPr/>
          </p:nvSpPr>
          <p:spPr bwMode="auto">
            <a:xfrm>
              <a:off x="7024" y="2991"/>
              <a:ext cx="3602" cy="27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100" b="0" i="0" u="sng" strike="noStrike" cap="none" normalizeH="0" baseline="0" dirty="0" smtClean="0">
                  <a:ln>
                    <a:noFill/>
                  </a:ln>
                  <a:solidFill>
                    <a:schemeClr val="tx1"/>
                  </a:solidFill>
                  <a:effectLst/>
                  <a:latin typeface="Calibri" pitchFamily="34" charset="0"/>
                  <a:cs typeface="Arial" pitchFamily="34" charset="0"/>
                </a:rPr>
                <a:t>persönliche Beziehungen</a:t>
              </a:r>
              <a:r>
                <a:rPr kumimoji="0" lang="de-DE" sz="1100" b="0" i="0" u="none" strike="noStrike" cap="none" normalizeH="0" baseline="0" dirty="0" smtClean="0">
                  <a:ln>
                    <a:noFill/>
                  </a:ln>
                  <a:solidFill>
                    <a:schemeClr val="tx1"/>
                  </a:solidFill>
                  <a:effectLst/>
                  <a:latin typeface="Calibri" pitchFamily="34" charset="0"/>
                  <a:cs typeface="Arial" pitchFamily="34" charset="0"/>
                </a:rPr>
                <a:t>:</a:t>
              </a:r>
            </a:p>
            <a:p>
              <a:pPr marL="92075" marR="0" lvl="1"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Verwandtschaft</a:t>
              </a:r>
            </a:p>
            <a:p>
              <a:pPr marL="92075" marR="0" lvl="0"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Freundschaft</a:t>
              </a:r>
            </a:p>
            <a:p>
              <a:pPr marL="92075" marR="0" lvl="0"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Lehnsbeziehung</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de-DE" sz="1100" b="1" i="0" u="none" strike="noStrike" cap="none" normalizeH="0" baseline="0" dirty="0" smtClean="0">
                  <a:ln>
                    <a:noFill/>
                  </a:ln>
                  <a:solidFill>
                    <a:schemeClr val="tx1"/>
                  </a:solidFill>
                  <a:effectLst/>
                  <a:latin typeface="Times New Roman" pitchFamily="18" charset="0"/>
                  <a:cs typeface="Arial" pitchFamily="34" charset="0"/>
                  <a:sym typeface="Wingdings" pitchFamily="2" charset="2"/>
                </a:rPr>
                <a:t></a:t>
              </a:r>
              <a:endParaRPr kumimoji="0" lang="de-DE" sz="1100" b="1" i="0" u="none" strike="noStrike" cap="none" normalizeH="0" baseline="0" dirty="0" smtClean="0">
                <a:ln>
                  <a:noFill/>
                </a:ln>
                <a:solidFill>
                  <a:schemeClr val="tx1"/>
                </a:solidFill>
                <a:effectLst/>
                <a:latin typeface="Times New Roman" pitchFamily="18" charset="0"/>
                <a:cs typeface="Arial" pitchFamily="34" charset="0"/>
              </a:endParaRPr>
            </a:p>
            <a:p>
              <a:pPr marL="92075" marR="0" lvl="1"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Unterstützung, Beistand, Hilfe, Schutz, Dienste</a:t>
              </a:r>
            </a:p>
            <a:p>
              <a:pPr marL="92075" marR="0" lvl="0"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Möglichkeit zur Ausdehnung von Macht und Einfluss: </a:t>
              </a:r>
            </a:p>
            <a:p>
              <a:pPr marL="266700" marR="0" lvl="2" indent="-174625" algn="l" defTabSz="914400" rtl="0" eaLnBrk="1" fontAlgn="base" latinLnBrk="0" hangingPunct="1">
                <a:lnSpc>
                  <a:spcPct val="100000"/>
                </a:lnSpc>
                <a:spcBef>
                  <a:spcPct val="0"/>
                </a:spcBef>
                <a:spcAft>
                  <a:spcPct val="0"/>
                </a:spcAft>
                <a:buClrTx/>
                <a:buSzTx/>
                <a:buFont typeface="Courier New" pitchFamily="49" charset="0"/>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Besitz/Güter</a:t>
              </a:r>
            </a:p>
            <a:p>
              <a:pPr marL="266700" marR="0" lvl="0" indent="-174625" algn="l" defTabSz="914400" rtl="0" eaLnBrk="1" fontAlgn="base" latinLnBrk="0" hangingPunct="1">
                <a:lnSpc>
                  <a:spcPct val="100000"/>
                </a:lnSpc>
                <a:spcBef>
                  <a:spcPct val="0"/>
                </a:spcBef>
                <a:spcAft>
                  <a:spcPct val="0"/>
                </a:spcAft>
                <a:buClrTx/>
                <a:buSzTx/>
                <a:buFont typeface="Courier New" pitchFamily="49" charset="0"/>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Ämter, Mitsprache</a:t>
              </a:r>
            </a:p>
            <a:p>
              <a:pPr marL="266700" marR="0" lvl="0" indent="-174625" algn="l" defTabSz="914400" rtl="0" eaLnBrk="1" fontAlgn="base" latinLnBrk="0" hangingPunct="1">
                <a:lnSpc>
                  <a:spcPct val="100000"/>
                </a:lnSpc>
                <a:spcBef>
                  <a:spcPct val="0"/>
                </a:spcBef>
                <a:spcAft>
                  <a:spcPct val="0"/>
                </a:spcAft>
                <a:buClrTx/>
                <a:buSzTx/>
                <a:buFont typeface="Courier New" pitchFamily="49" charset="0"/>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Königswahl</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6621" name="Text Box 13"/>
            <p:cNvSpPr txBox="1">
              <a:spLocks noChangeArrowheads="1"/>
            </p:cNvSpPr>
            <p:nvPr/>
          </p:nvSpPr>
          <p:spPr bwMode="auto">
            <a:xfrm>
              <a:off x="1574" y="5955"/>
              <a:ext cx="3534" cy="12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de-DE" sz="1100" b="0" i="0" u="none" strike="noStrike" cap="none" normalizeH="0" baseline="0" dirty="0" smtClean="0">
                  <a:ln>
                    <a:noFill/>
                  </a:ln>
                  <a:solidFill>
                    <a:schemeClr val="tx1"/>
                  </a:solidFill>
                  <a:effectLst/>
                  <a:latin typeface="Calibri" pitchFamily="34" charset="0"/>
                  <a:cs typeface="Arial" pitchFamily="34" charset="0"/>
                </a:rPr>
                <a:t>Adel:</a:t>
              </a:r>
            </a:p>
            <a:p>
              <a:pPr marL="92075" marR="0" lvl="1"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Beteiligung an der Herrschaft</a:t>
              </a:r>
            </a:p>
            <a:p>
              <a:pPr marL="92075" marR="0" lvl="0"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Landbesitz</a:t>
              </a:r>
            </a:p>
            <a:p>
              <a:pPr marL="92075" marR="0" lvl="0"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Kriegführung</a:t>
              </a:r>
            </a:p>
            <a:p>
              <a:pPr marL="92075" marR="0" lvl="0" indent="-92075" algn="l" defTabSz="914400" rtl="0" eaLnBrk="1" fontAlgn="base" latinLnBrk="0" hangingPunct="1">
                <a:lnSpc>
                  <a:spcPct val="100000"/>
                </a:lnSpc>
                <a:spcBef>
                  <a:spcPct val="0"/>
                </a:spcBef>
                <a:spcAft>
                  <a:spcPct val="0"/>
                </a:spcAft>
                <a:buClrTx/>
                <a:buSzTx/>
                <a:buFont typeface="Symbol" pitchFamily="18" charset="2"/>
                <a:buChar char="·"/>
                <a:tabLst/>
              </a:pPr>
              <a:r>
                <a:rPr kumimoji="0" lang="de-DE" sz="1100" b="0" i="0" u="none" strike="noStrike" cap="none" normalizeH="0" baseline="0" dirty="0" smtClean="0">
                  <a:ln>
                    <a:noFill/>
                  </a:ln>
                  <a:solidFill>
                    <a:schemeClr val="tx1"/>
                  </a:solidFill>
                  <a:effectLst/>
                  <a:latin typeface="Times New Roman" pitchFamily="18" charset="0"/>
                  <a:cs typeface="Arial" pitchFamily="34" charset="0"/>
                </a:rPr>
                <a:t>Abstammung aus Adelsfamilie</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6622" name="AutoShape 14"/>
            <p:cNvCxnSpPr>
              <a:cxnSpLocks noChangeShapeType="1"/>
            </p:cNvCxnSpPr>
            <p:nvPr/>
          </p:nvCxnSpPr>
          <p:spPr bwMode="auto">
            <a:xfrm flipV="1">
              <a:off x="3276" y="5445"/>
              <a:ext cx="1" cy="510"/>
            </a:xfrm>
            <a:prstGeom prst="straightConnector1">
              <a:avLst/>
            </a:prstGeom>
            <a:noFill/>
            <a:ln w="9525">
              <a:solidFill>
                <a:srgbClr val="000000"/>
              </a:solidFill>
              <a:round/>
              <a:headEnd/>
              <a:tailEnd type="triangle" w="med" len="med"/>
            </a:ln>
          </p:spPr>
        </p:cxnSp>
        <p:sp>
          <p:nvSpPr>
            <p:cNvPr id="196623" name="AutoShape 15"/>
            <p:cNvSpPr>
              <a:spLocks/>
            </p:cNvSpPr>
            <p:nvPr/>
          </p:nvSpPr>
          <p:spPr bwMode="auto">
            <a:xfrm>
              <a:off x="6456" y="2991"/>
              <a:ext cx="355" cy="2454"/>
            </a:xfrm>
            <a:prstGeom prst="rightBrace">
              <a:avLst>
                <a:gd name="adj1" fmla="val 57606"/>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grpSp>
      <p:pic>
        <p:nvPicPr>
          <p:cNvPr id="16" name="Grafik 15" descr="http://images.clipartlogo.com/files/images/43/437178/clothing-king-crown-icon-clip-art_f.jpg"/>
          <p:cNvPicPr/>
          <p:nvPr/>
        </p:nvPicPr>
        <p:blipFill>
          <a:blip r:embed="rId3" cstate="print">
            <a:duotone>
              <a:schemeClr val="accent4">
                <a:shade val="45000"/>
                <a:satMod val="135000"/>
              </a:schemeClr>
              <a:prstClr val="white"/>
            </a:duotone>
          </a:blip>
          <a:srcRect l="2464" t="17909" r="2620" b="22786"/>
          <a:stretch>
            <a:fillRect/>
          </a:stretch>
        </p:blipFill>
        <p:spPr bwMode="auto">
          <a:xfrm>
            <a:off x="2051720" y="1556792"/>
            <a:ext cx="504056" cy="331652"/>
          </a:xfrm>
          <a:prstGeom prst="rect">
            <a:avLst/>
          </a:prstGeom>
          <a:noFill/>
          <a:ln w="9525">
            <a:noFill/>
            <a:miter lim="800000"/>
            <a:headEnd/>
            <a:tailEnd/>
          </a:ln>
        </p:spPr>
      </p:pic>
      <p:sp>
        <p:nvSpPr>
          <p:cNvPr id="17" name="Textfeld 16"/>
          <p:cNvSpPr txBox="1"/>
          <p:nvPr/>
        </p:nvSpPr>
        <p:spPr>
          <a:xfrm>
            <a:off x="2195736" y="1052736"/>
            <a:ext cx="5112568" cy="400110"/>
          </a:xfrm>
          <a:prstGeom prst="rect">
            <a:avLst/>
          </a:prstGeom>
          <a:noFill/>
        </p:spPr>
        <p:txBody>
          <a:bodyPr wrap="square" rtlCol="0">
            <a:spAutoFit/>
          </a:bodyPr>
          <a:lstStyle/>
          <a:p>
            <a:r>
              <a:rPr lang="de-DE" sz="2000" u="sng" dirty="0" smtClean="0">
                <a:latin typeface="Times New Roman" pitchFamily="18" charset="0"/>
                <a:cs typeface="Times New Roman" pitchFamily="18" charset="0"/>
              </a:rPr>
              <a:t>Die "Großen des Reichs" - angeeignetes Wissen</a:t>
            </a:r>
            <a:endParaRPr lang="de-D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476672"/>
            <a:ext cx="3816424" cy="2304256"/>
          </a:xfrm>
        </p:spPr>
        <p:txBody>
          <a:bodyPr>
            <a:normAutofit fontScale="90000"/>
          </a:bodyPr>
          <a:lstStyle/>
          <a:p>
            <a:pPr>
              <a:spcBef>
                <a:spcPts val="1200"/>
              </a:spcBef>
              <a:spcAft>
                <a:spcPts val="1200"/>
              </a:spcAft>
            </a:pPr>
            <a:r>
              <a:rPr lang="de-DE" sz="3000" dirty="0" smtClean="0"/>
              <a:t>Erarbeitung 4, Teil A: </a:t>
            </a:r>
            <a:r>
              <a:rPr lang="de-DE" dirty="0" smtClean="0"/>
              <a:t/>
            </a:r>
            <a:br>
              <a:rPr lang="de-DE" dirty="0" smtClean="0"/>
            </a:br>
            <a:r>
              <a:rPr lang="de-DE" dirty="0" smtClean="0"/>
              <a:t/>
            </a:r>
            <a:br>
              <a:rPr lang="de-DE" dirty="0" smtClean="0"/>
            </a:br>
            <a:r>
              <a:rPr lang="de-DE" sz="2800" dirty="0" smtClean="0">
                <a:solidFill>
                  <a:schemeClr val="accent1">
                    <a:lumMod val="75000"/>
                  </a:schemeClr>
                </a:solidFill>
              </a:rPr>
              <a:t>Material- und Methodenfragen </a:t>
            </a:r>
            <a:br>
              <a:rPr lang="de-DE" sz="2800" dirty="0" smtClean="0">
                <a:solidFill>
                  <a:schemeClr val="accent1">
                    <a:lumMod val="75000"/>
                  </a:schemeClr>
                </a:solidFill>
              </a:rPr>
            </a:br>
            <a:r>
              <a:rPr lang="de-DE" sz="2800" dirty="0" smtClean="0">
                <a:solidFill>
                  <a:schemeClr val="accent1">
                    <a:lumMod val="75000"/>
                  </a:schemeClr>
                </a:solidFill>
              </a:rPr>
              <a:t>c) und d)</a:t>
            </a:r>
            <a:endParaRPr lang="de-DE" sz="2800" dirty="0">
              <a:solidFill>
                <a:schemeClr val="accent1">
                  <a:lumMod val="75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27</a:t>
            </a:fld>
            <a:endParaRPr lang="de-DE"/>
          </a:p>
        </p:txBody>
      </p:sp>
      <p:pic>
        <p:nvPicPr>
          <p:cNvPr id="193538" name="Picture 2" descr="C:\Users\Gerhild\Documents\Fachberater Inhalte\ZPGVII\Gerhild\Fotos Stunde\Ergebnis Materialfragen0001.jpg"/>
          <p:cNvPicPr>
            <a:picLocks noChangeAspect="1" noChangeArrowheads="1"/>
          </p:cNvPicPr>
          <p:nvPr/>
        </p:nvPicPr>
        <p:blipFill>
          <a:blip r:embed="rId3" cstate="print">
            <a:lum bright="40000"/>
          </a:blip>
          <a:srcRect l="69883" t="9091" r="1786" b="33279"/>
          <a:stretch>
            <a:fillRect/>
          </a:stretch>
        </p:blipFill>
        <p:spPr bwMode="auto">
          <a:xfrm>
            <a:off x="5148064" y="116632"/>
            <a:ext cx="3359020" cy="4968552"/>
          </a:xfrm>
          <a:prstGeom prst="rect">
            <a:avLst/>
          </a:prstGeom>
          <a:noFill/>
          <a:ln>
            <a:solidFill>
              <a:schemeClr val="accent1"/>
            </a:solidFill>
          </a:ln>
        </p:spPr>
      </p:pic>
      <p:pic>
        <p:nvPicPr>
          <p:cNvPr id="7" name="Picture 2" descr="C:\Users\Gerhild\Documents\Fachberater Inhalte\ZPGVII\Gerhild\Fotos Stunde\Ergebnis Materialfragen0001.jpg"/>
          <p:cNvPicPr>
            <a:picLocks noChangeAspect="1" noChangeArrowheads="1"/>
          </p:cNvPicPr>
          <p:nvPr/>
        </p:nvPicPr>
        <p:blipFill>
          <a:blip r:embed="rId4" cstate="print">
            <a:lum/>
          </a:blip>
          <a:srcRect l="69883" t="66056" r="1786" b="15584"/>
          <a:stretch>
            <a:fillRect/>
          </a:stretch>
        </p:blipFill>
        <p:spPr bwMode="auto">
          <a:xfrm>
            <a:off x="5148064" y="5085184"/>
            <a:ext cx="3384376" cy="1560933"/>
          </a:xfrm>
          <a:prstGeom prst="rect">
            <a:avLst/>
          </a:prstGeom>
          <a:noFill/>
          <a:ln>
            <a:solidFill>
              <a:schemeClr val="accent1"/>
            </a:solidFill>
          </a:ln>
        </p:spPr>
      </p:pic>
      <p:cxnSp>
        <p:nvCxnSpPr>
          <p:cNvPr id="10" name="Gerade Verbindung 9"/>
          <p:cNvCxnSpPr/>
          <p:nvPr/>
        </p:nvCxnSpPr>
        <p:spPr>
          <a:xfrm>
            <a:off x="4860032" y="5085184"/>
            <a:ext cx="3960440" cy="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344816" cy="540296"/>
          </a:xfrm>
        </p:spPr>
        <p:txBody>
          <a:bodyPr>
            <a:normAutofit/>
          </a:bodyPr>
          <a:lstStyle/>
          <a:p>
            <a:r>
              <a:rPr lang="de-DE" sz="2800" dirty="0" smtClean="0"/>
              <a:t>Erarbeitung 4, Teil B: Frage beantworten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28</a:t>
            </a:fld>
            <a:endParaRPr lang="de-DE"/>
          </a:p>
        </p:txBody>
      </p:sp>
      <p:pic>
        <p:nvPicPr>
          <p:cNvPr id="9" name="Grafik 8" descr="C:\Users\Gerhild\Documents\Fachberater Inhalte\ZPGVII\Gerhild\Fotos Stunde\Große des Reichs Antwort 50001.jpg"/>
          <p:cNvPicPr/>
          <p:nvPr/>
        </p:nvPicPr>
        <p:blipFill>
          <a:blip r:embed="rId3" cstate="print"/>
          <a:srcRect l="11559" b="25685"/>
          <a:stretch>
            <a:fillRect/>
          </a:stretch>
        </p:blipFill>
        <p:spPr bwMode="auto">
          <a:xfrm>
            <a:off x="323528" y="620688"/>
            <a:ext cx="5256584" cy="6093296"/>
          </a:xfrm>
          <a:prstGeom prst="rect">
            <a:avLst/>
          </a:prstGeom>
          <a:noFill/>
          <a:ln w="9525">
            <a:noFill/>
            <a:miter lim="800000"/>
            <a:headEnd/>
            <a:tailEnd/>
          </a:ln>
        </p:spPr>
      </p:pic>
      <p:pic>
        <p:nvPicPr>
          <p:cNvPr id="10" name="Grafik 9" descr="C:\Users\Gerhild\Documents\Fachberater Inhalte\ZPGVII\Gerhild\Fotos Stunde\Große des Reichs Antwort 50001.jpg"/>
          <p:cNvPicPr/>
          <p:nvPr/>
        </p:nvPicPr>
        <p:blipFill>
          <a:blip r:embed="rId4" cstate="print"/>
          <a:srcRect l="11559" t="43146" b="25685"/>
          <a:stretch>
            <a:fillRect/>
          </a:stretch>
        </p:blipFill>
        <p:spPr bwMode="auto">
          <a:xfrm>
            <a:off x="1907704" y="1628800"/>
            <a:ext cx="7056784" cy="4248472"/>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344816" cy="540296"/>
          </a:xfrm>
        </p:spPr>
        <p:txBody>
          <a:bodyPr>
            <a:normAutofit/>
          </a:bodyPr>
          <a:lstStyle/>
          <a:p>
            <a:r>
              <a:rPr lang="de-DE" sz="2800" dirty="0" smtClean="0"/>
              <a:t>Erarbeitung 4, Teil B: Frage beantworten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29</a:t>
            </a:fld>
            <a:endParaRPr lang="de-DE"/>
          </a:p>
        </p:txBody>
      </p:sp>
      <p:pic>
        <p:nvPicPr>
          <p:cNvPr id="6" name="Grafik 5" descr="C:\Users\Gerhild\Documents\Fachberater Inhalte\ZPGVII\Gerhild\Fotos Stunde\Große des Reichs Antwort30001.jpg"/>
          <p:cNvPicPr/>
          <p:nvPr/>
        </p:nvPicPr>
        <p:blipFill>
          <a:blip r:embed="rId3" cstate="print"/>
          <a:srcRect l="14531" t="3587" r="13815" b="15549"/>
          <a:stretch>
            <a:fillRect/>
          </a:stretch>
        </p:blipFill>
        <p:spPr bwMode="auto">
          <a:xfrm>
            <a:off x="611560" y="620688"/>
            <a:ext cx="3600400" cy="5821488"/>
          </a:xfrm>
          <a:prstGeom prst="rect">
            <a:avLst/>
          </a:prstGeom>
          <a:noFill/>
          <a:ln w="9525">
            <a:noFill/>
            <a:miter lim="800000"/>
            <a:headEnd/>
            <a:tailEnd/>
          </a:ln>
        </p:spPr>
      </p:pic>
      <p:pic>
        <p:nvPicPr>
          <p:cNvPr id="7" name="Grafik 6" descr="C:\Users\Gerhild\Documents\Fachberater Inhalte\ZPGVII\Gerhild\Fotos Stunde\Große des Reichs Antwort30001.jpg"/>
          <p:cNvPicPr/>
          <p:nvPr/>
        </p:nvPicPr>
        <p:blipFill>
          <a:blip r:embed="rId4" cstate="print"/>
          <a:srcRect l="14531" t="50471" r="13815" b="15549"/>
          <a:stretch>
            <a:fillRect/>
          </a:stretch>
        </p:blipFill>
        <p:spPr bwMode="auto">
          <a:xfrm>
            <a:off x="2339752" y="1844824"/>
            <a:ext cx="6453698" cy="4522807"/>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28600"/>
            <a:ext cx="8568952" cy="1040160"/>
          </a:xfrm>
        </p:spPr>
        <p:txBody>
          <a:bodyPr>
            <a:noAutofit/>
          </a:bodyPr>
          <a:lstStyle/>
          <a:p>
            <a:r>
              <a:rPr lang="de-DE" sz="2800" dirty="0" smtClean="0">
                <a:solidFill>
                  <a:schemeClr val="accent1"/>
                </a:solidFill>
              </a:rPr>
              <a:t>Prozessbezogene Kompetenz: </a:t>
            </a:r>
            <a:r>
              <a:rPr lang="de-DE" dirty="0" smtClean="0"/>
              <a:t>Fragekompetenz – Vorschlag für Klasse 7</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a:t>
            </a:fld>
            <a:endParaRPr lang="de-DE"/>
          </a:p>
        </p:txBody>
      </p:sp>
      <p:sp>
        <p:nvSpPr>
          <p:cNvPr id="7" name="Rechteck 6"/>
          <p:cNvSpPr/>
          <p:nvPr/>
        </p:nvSpPr>
        <p:spPr>
          <a:xfrm>
            <a:off x="971600" y="2924944"/>
            <a:ext cx="547260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971600" y="4869160"/>
            <a:ext cx="331236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971600" y="5301208"/>
            <a:ext cx="6120680" cy="72008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971600" y="4077072"/>
            <a:ext cx="6768752" cy="72008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p:cNvSpPr>
            <a:spLocks noGrp="1"/>
          </p:cNvSpPr>
          <p:nvPr>
            <p:ph sz="quarter" idx="4294967295"/>
          </p:nvPr>
        </p:nvSpPr>
        <p:spPr>
          <a:xfrm>
            <a:off x="467544" y="1412776"/>
            <a:ext cx="8208912" cy="4968552"/>
          </a:xfrm>
        </p:spPr>
        <p:txBody>
          <a:bodyPr>
            <a:noAutofit/>
          </a:bodyPr>
          <a:lstStyle/>
          <a:p>
            <a:pPr marL="0" indent="0">
              <a:buNone/>
            </a:pPr>
            <a:r>
              <a:rPr lang="de-DE" sz="2300" dirty="0" smtClean="0"/>
              <a:t>Die Schülerinnen und Schüler können historische Fragestellungen und Strategien zu ihrer Beantwortung entwickeln.</a:t>
            </a:r>
          </a:p>
          <a:p>
            <a:pPr>
              <a:spcBef>
                <a:spcPts val="0"/>
              </a:spcBef>
              <a:buNone/>
            </a:pPr>
            <a:r>
              <a:rPr lang="de-DE" sz="2300" dirty="0" smtClean="0"/>
              <a:t>Die Schülerinnen und Schüler können</a:t>
            </a:r>
          </a:p>
          <a:p>
            <a:pPr marL="457200" indent="-457200">
              <a:buFont typeface="+mj-lt"/>
              <a:buAutoNum type="arabicPeriod"/>
            </a:pPr>
            <a:r>
              <a:rPr lang="de-DE" sz="2300" dirty="0" smtClean="0"/>
              <a:t>Fragen an die Geschichte formulieren und vorgegebene historische Fragestellungen nachvollziehen; </a:t>
            </a:r>
          </a:p>
          <a:p>
            <a:pPr marL="457200" indent="-457200">
              <a:buFont typeface="+mj-lt"/>
              <a:buAutoNum type="arabicPeriod"/>
            </a:pPr>
            <a:r>
              <a:rPr lang="de-DE" sz="2300" dirty="0" smtClean="0"/>
              <a:t>Fragen vergleichen und eigene Schwerpunkte begründen; </a:t>
            </a:r>
          </a:p>
          <a:p>
            <a:pPr marL="457200" indent="-457200">
              <a:buFont typeface="+mj-lt"/>
              <a:buAutoNum type="arabicPeriod"/>
            </a:pPr>
            <a:r>
              <a:rPr lang="de-DE" sz="2300" dirty="0" smtClean="0"/>
              <a:t>Hypothesen aufstellen; </a:t>
            </a:r>
          </a:p>
          <a:p>
            <a:pPr marL="457200" indent="-457200">
              <a:buFont typeface="+mj-lt"/>
              <a:buAutoNum type="arabicPeriod"/>
            </a:pPr>
            <a:r>
              <a:rPr lang="de-DE" sz="2300" dirty="0" smtClean="0"/>
              <a:t>Untersuchungsschritte zur Beantwortung historischer Fragen planen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344816" cy="540296"/>
          </a:xfrm>
        </p:spPr>
        <p:txBody>
          <a:bodyPr>
            <a:normAutofit/>
          </a:bodyPr>
          <a:lstStyle/>
          <a:p>
            <a:r>
              <a:rPr lang="de-DE" sz="2800" dirty="0" smtClean="0"/>
              <a:t>Erarbeitung 4, Teil B: Frage beantworten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30</a:t>
            </a:fld>
            <a:endParaRPr lang="de-DE"/>
          </a:p>
        </p:txBody>
      </p:sp>
      <p:pic>
        <p:nvPicPr>
          <p:cNvPr id="8" name="Grafik 7" descr="C:\Users\Gerhild\Documents\Fachberater Inhalte\ZPGVII\Gerhild\Fotos Stunde\Große des Reichs Antworten0001.jpg"/>
          <p:cNvPicPr/>
          <p:nvPr/>
        </p:nvPicPr>
        <p:blipFill>
          <a:blip r:embed="rId3" cstate="print"/>
          <a:srcRect l="10759" t="4878" r="13277" b="10330"/>
          <a:stretch>
            <a:fillRect/>
          </a:stretch>
        </p:blipFill>
        <p:spPr bwMode="auto">
          <a:xfrm>
            <a:off x="611560" y="620688"/>
            <a:ext cx="3600400" cy="6113869"/>
          </a:xfrm>
          <a:prstGeom prst="rect">
            <a:avLst/>
          </a:prstGeom>
          <a:noFill/>
          <a:ln w="9525">
            <a:noFill/>
            <a:miter lim="800000"/>
            <a:headEnd/>
            <a:tailEnd/>
          </a:ln>
        </p:spPr>
      </p:pic>
      <p:pic>
        <p:nvPicPr>
          <p:cNvPr id="9" name="Grafik 8" descr="C:\Users\Gerhild\Documents\Fachberater Inhalte\ZPGVII\Gerhild\Fotos Stunde\Große des Reichs Antworten0001.jpg"/>
          <p:cNvPicPr/>
          <p:nvPr/>
        </p:nvPicPr>
        <p:blipFill>
          <a:blip r:embed="rId4" cstate="print"/>
          <a:srcRect l="10759" t="58537" r="13277" b="10330"/>
          <a:stretch>
            <a:fillRect/>
          </a:stretch>
        </p:blipFill>
        <p:spPr bwMode="auto">
          <a:xfrm>
            <a:off x="2339752" y="1556792"/>
            <a:ext cx="6439222" cy="4120475"/>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344816" cy="540296"/>
          </a:xfrm>
        </p:spPr>
        <p:txBody>
          <a:bodyPr>
            <a:normAutofit/>
          </a:bodyPr>
          <a:lstStyle/>
          <a:p>
            <a:r>
              <a:rPr lang="de-DE" sz="2800" dirty="0" smtClean="0"/>
              <a:t>Erarbeitung 4, Teil B: Frage beantworten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31</a:t>
            </a:fld>
            <a:endParaRPr lang="de-DE"/>
          </a:p>
        </p:txBody>
      </p:sp>
      <p:pic>
        <p:nvPicPr>
          <p:cNvPr id="8" name="Grafik 7" descr="C:\Users\Gerhild\Documents\Fachberater Inhalte\ZPGVII\Gerhild\Fotos Stunde\Große des Reichs Antwort20001.jpg"/>
          <p:cNvPicPr/>
          <p:nvPr/>
        </p:nvPicPr>
        <p:blipFill>
          <a:blip r:embed="rId3" cstate="print"/>
          <a:srcRect l="18098" t="3319" r="920" b="49495"/>
          <a:stretch>
            <a:fillRect/>
          </a:stretch>
        </p:blipFill>
        <p:spPr bwMode="auto">
          <a:xfrm>
            <a:off x="467544" y="692696"/>
            <a:ext cx="6336704" cy="5688632"/>
          </a:xfrm>
          <a:prstGeom prst="rect">
            <a:avLst/>
          </a:prstGeom>
          <a:noFill/>
          <a:ln w="9525">
            <a:noFill/>
            <a:miter lim="800000"/>
            <a:headEnd/>
            <a:tailEnd/>
          </a:ln>
        </p:spPr>
      </p:pic>
      <p:pic>
        <p:nvPicPr>
          <p:cNvPr id="9" name="Grafik 8" descr="C:\Users\Gerhild\Documents\Fachberater Inhalte\ZPGVII\Gerhild\Fotos Stunde\Große des Reichs Antwort20001.jpg"/>
          <p:cNvPicPr/>
          <p:nvPr/>
        </p:nvPicPr>
        <p:blipFill>
          <a:blip r:embed="rId4" cstate="print"/>
          <a:srcRect l="20047" t="36219" r="1015" b="49495"/>
          <a:stretch>
            <a:fillRect/>
          </a:stretch>
        </p:blipFill>
        <p:spPr bwMode="auto">
          <a:xfrm>
            <a:off x="179512" y="3356992"/>
            <a:ext cx="8748464" cy="2520280"/>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344816" cy="540296"/>
          </a:xfrm>
        </p:spPr>
        <p:txBody>
          <a:bodyPr>
            <a:normAutofit/>
          </a:bodyPr>
          <a:lstStyle/>
          <a:p>
            <a:r>
              <a:rPr lang="de-DE" sz="2800" dirty="0" smtClean="0"/>
              <a:t>Erarbeitung 4, Teil B: Frage beantworten</a:t>
            </a:r>
            <a:endParaRPr lang="de-DE" sz="28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32</a:t>
            </a:fld>
            <a:endParaRPr lang="de-DE"/>
          </a:p>
        </p:txBody>
      </p:sp>
      <p:pic>
        <p:nvPicPr>
          <p:cNvPr id="8" name="Grafik 7" descr="C:\Users\Gerhild\Documents\Fachberater Inhalte\ZPGVII\Gerhild\Fotos Stunde\Große des Reichs Antwort 40001.jpg"/>
          <p:cNvPicPr/>
          <p:nvPr/>
        </p:nvPicPr>
        <p:blipFill>
          <a:blip r:embed="rId3" cstate="print"/>
          <a:srcRect l="11766" t="2899" r="12682" b="20870"/>
          <a:stretch>
            <a:fillRect/>
          </a:stretch>
        </p:blipFill>
        <p:spPr bwMode="auto">
          <a:xfrm>
            <a:off x="323528" y="620688"/>
            <a:ext cx="4351020" cy="6012180"/>
          </a:xfrm>
          <a:prstGeom prst="rect">
            <a:avLst/>
          </a:prstGeom>
          <a:noFill/>
          <a:ln w="9525">
            <a:noFill/>
            <a:miter lim="800000"/>
            <a:headEnd/>
            <a:tailEnd/>
          </a:ln>
        </p:spPr>
      </p:pic>
      <p:pic>
        <p:nvPicPr>
          <p:cNvPr id="9" name="Grafik 8" descr="C:\Users\Gerhild\Documents\Fachberater Inhalte\ZPGVII\Gerhild\Fotos Stunde\Große des Reichs Antwort 40001.jpg"/>
          <p:cNvPicPr/>
          <p:nvPr/>
        </p:nvPicPr>
        <p:blipFill>
          <a:blip r:embed="rId4" cstate="print"/>
          <a:srcRect l="11766" t="50580" r="12682" b="20870"/>
          <a:stretch>
            <a:fillRect/>
          </a:stretch>
        </p:blipFill>
        <p:spPr bwMode="auto">
          <a:xfrm>
            <a:off x="1187624" y="1700808"/>
            <a:ext cx="7488832" cy="4554856"/>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229600" cy="756320"/>
          </a:xfrm>
        </p:spPr>
        <p:txBody>
          <a:bodyPr>
            <a:normAutofit/>
          </a:bodyPr>
          <a:lstStyle/>
          <a:p>
            <a:r>
              <a:rPr lang="de-DE" dirty="0" smtClean="0"/>
              <a:t>Ausblick und Weiterarbeit</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33</a:t>
            </a:fld>
            <a:endParaRPr lang="de-DE"/>
          </a:p>
        </p:txBody>
      </p:sp>
      <p:sp>
        <p:nvSpPr>
          <p:cNvPr id="4" name="Inhaltsplatzhalter 3"/>
          <p:cNvSpPr>
            <a:spLocks noGrp="1"/>
          </p:cNvSpPr>
          <p:nvPr>
            <p:ph sz="quarter" idx="1"/>
          </p:nvPr>
        </p:nvSpPr>
        <p:spPr>
          <a:xfrm>
            <a:off x="467544" y="908720"/>
            <a:ext cx="8229600" cy="5256584"/>
          </a:xfrm>
        </p:spPr>
        <p:txBody>
          <a:bodyPr>
            <a:noAutofit/>
          </a:bodyPr>
          <a:lstStyle/>
          <a:p>
            <a:pPr marL="514350" indent="-514350">
              <a:spcBef>
                <a:spcPts val="0"/>
              </a:spcBef>
              <a:spcAft>
                <a:spcPts val="600"/>
              </a:spcAft>
              <a:buNone/>
            </a:pPr>
            <a:r>
              <a:rPr lang="de-DE" sz="1400" b="1" dirty="0" smtClean="0"/>
              <a:t>Fragen stellen und Antworten finden:</a:t>
            </a:r>
            <a:endParaRPr lang="de-DE" sz="1400" dirty="0" smtClean="0"/>
          </a:p>
          <a:p>
            <a:pPr marL="174625" lvl="0" indent="-174625">
              <a:spcBef>
                <a:spcPts val="0"/>
              </a:spcBef>
              <a:spcAft>
                <a:spcPts val="600"/>
              </a:spcAft>
              <a:buFont typeface="+mj-lt"/>
              <a:buAutoNum type="arabicPeriod"/>
            </a:pPr>
            <a:r>
              <a:rPr lang="de-DE" sz="1400" dirty="0" smtClean="0"/>
              <a:t>Sammle alle Fragen, die du zum Thema hast.</a:t>
            </a:r>
          </a:p>
          <a:p>
            <a:pPr marL="174625" lvl="0" indent="-174625">
              <a:spcBef>
                <a:spcPts val="0"/>
              </a:spcBef>
              <a:buFont typeface="+mj-lt"/>
              <a:buAutoNum type="arabicPeriod"/>
            </a:pPr>
            <a:r>
              <a:rPr lang="de-DE" sz="1400" dirty="0" smtClean="0"/>
              <a:t>Ordne deine Fragen einem </a:t>
            </a:r>
            <a:r>
              <a:rPr lang="de-DE" sz="1400" b="1" dirty="0" err="1" smtClean="0"/>
              <a:t>Fragetyp</a:t>
            </a:r>
            <a:r>
              <a:rPr lang="de-DE" sz="1400" dirty="0" smtClean="0"/>
              <a:t> zu:</a:t>
            </a:r>
          </a:p>
          <a:p>
            <a:pPr marL="360363" lvl="1" indent="-185738">
              <a:spcBef>
                <a:spcPts val="0"/>
              </a:spcBef>
              <a:buFont typeface="+mj-lt"/>
              <a:buAutoNum type="alphaLcPeriod"/>
            </a:pPr>
            <a:r>
              <a:rPr lang="de-DE" sz="1200" dirty="0" smtClean="0"/>
              <a:t>Informationsfragen (Wissen)</a:t>
            </a:r>
          </a:p>
          <a:p>
            <a:pPr marL="360363" lvl="1" indent="-185738">
              <a:spcBef>
                <a:spcPts val="0"/>
              </a:spcBef>
              <a:buFont typeface="+mj-lt"/>
              <a:buAutoNum type="alphaLcPeriod"/>
            </a:pPr>
            <a:r>
              <a:rPr lang="de-DE" sz="1200" dirty="0" smtClean="0"/>
              <a:t>Reflexionsfragen (Wissen und nachdenken über damals)</a:t>
            </a:r>
          </a:p>
          <a:p>
            <a:pPr marL="360363" lvl="1" indent="-185738">
              <a:spcBef>
                <a:spcPts val="0"/>
              </a:spcBef>
              <a:spcAft>
                <a:spcPts val="600"/>
              </a:spcAft>
              <a:buFont typeface="+mj-lt"/>
              <a:buAutoNum type="alphaLcPeriod"/>
            </a:pPr>
            <a:r>
              <a:rPr lang="de-DE" sz="1200" dirty="0" smtClean="0"/>
              <a:t>Orientierungsfragen (Wissen und nachdenken über heute)</a:t>
            </a:r>
          </a:p>
          <a:p>
            <a:pPr marL="174625" lvl="0" indent="-174625">
              <a:spcBef>
                <a:spcPts val="0"/>
              </a:spcBef>
              <a:spcAft>
                <a:spcPts val="600"/>
              </a:spcAft>
              <a:buFont typeface="+mj-lt"/>
              <a:buAutoNum type="arabicPeriod"/>
            </a:pPr>
            <a:r>
              <a:rPr lang="de-DE" sz="1400" dirty="0" smtClean="0"/>
              <a:t>Prüfe den Umfang deiner Frage. Wähle danach eine Frage aus oder fasse mehrere deiner Fragen zu der für dich wichtigsten Frage zusammen.</a:t>
            </a:r>
          </a:p>
          <a:p>
            <a:pPr marL="174625" lvl="0" indent="-174625">
              <a:spcBef>
                <a:spcPts val="0"/>
              </a:spcBef>
              <a:buFont typeface="+mj-lt"/>
              <a:buAutoNum type="arabicPeriod"/>
            </a:pPr>
            <a:r>
              <a:rPr lang="de-DE" sz="1400" dirty="0" smtClean="0"/>
              <a:t>Stelle mögliche Antworten (</a:t>
            </a:r>
            <a:r>
              <a:rPr lang="de-DE" sz="1400" b="1" dirty="0" smtClean="0"/>
              <a:t>Hypothesen</a:t>
            </a:r>
            <a:r>
              <a:rPr lang="de-DE" sz="1400" dirty="0" smtClean="0"/>
              <a:t>) auf deine Frage zusammen</a:t>
            </a:r>
          </a:p>
          <a:p>
            <a:pPr marL="360363" lvl="1" indent="-185738">
              <a:spcBef>
                <a:spcPts val="0"/>
              </a:spcBef>
              <a:buFont typeface="+mj-lt"/>
              <a:buAutoNum type="alphaLcPeriod"/>
            </a:pPr>
            <a:r>
              <a:rPr lang="de-DE" sz="1200" dirty="0" smtClean="0"/>
              <a:t>durch historisches Wissen</a:t>
            </a:r>
          </a:p>
          <a:p>
            <a:pPr marL="360363" lvl="1" indent="-185738">
              <a:spcBef>
                <a:spcPts val="0"/>
              </a:spcBef>
              <a:spcAft>
                <a:spcPts val="600"/>
              </a:spcAft>
              <a:buFont typeface="+mj-lt"/>
              <a:buAutoNum type="alphaLcPeriod"/>
            </a:pPr>
            <a:r>
              <a:rPr lang="de-DE" sz="1200" dirty="0" smtClean="0"/>
              <a:t>durch allgemeines Wissen</a:t>
            </a:r>
          </a:p>
          <a:p>
            <a:pPr marL="174625" lvl="0" indent="-174625">
              <a:spcBef>
                <a:spcPts val="0"/>
              </a:spcBef>
              <a:buFont typeface="+mj-lt"/>
              <a:buAutoNum type="arabicPeriod"/>
            </a:pPr>
            <a:r>
              <a:rPr lang="de-DE" sz="1400" dirty="0" smtClean="0"/>
              <a:t>Beantworte ausgehend von deiner Fragen und deinen Hypothesen folgende </a:t>
            </a:r>
            <a:r>
              <a:rPr lang="de-DE" sz="1400" b="1" dirty="0" smtClean="0"/>
              <a:t>Material- und Methodenfragen:</a:t>
            </a:r>
            <a:endParaRPr lang="de-DE" sz="1400" dirty="0" smtClean="0"/>
          </a:p>
          <a:p>
            <a:pPr marL="360363" lvl="1" indent="-185738">
              <a:spcBef>
                <a:spcPts val="0"/>
              </a:spcBef>
              <a:buFont typeface="+mj-lt"/>
              <a:buAutoNum type="alphaLcPeriod"/>
            </a:pPr>
            <a:r>
              <a:rPr lang="de-DE" sz="1200" dirty="0" smtClean="0"/>
              <a:t>Zu welchem historischen Oberbegriff (Herrschaft/Politik, Gesellschaft, Kultur/Religion, Wirtschaft) passt meine Frage? Lässt sich der Themenbereich durch andere Begriffe noch genauer eingrenzen?</a:t>
            </a:r>
          </a:p>
          <a:p>
            <a:pPr marL="360363" lvl="1" indent="-185738">
              <a:spcBef>
                <a:spcPts val="0"/>
              </a:spcBef>
              <a:buFont typeface="+mj-lt"/>
              <a:buAutoNum type="alphaLcPeriod"/>
            </a:pPr>
            <a:r>
              <a:rPr lang="de-DE" sz="1200" dirty="0" smtClean="0"/>
              <a:t>Welches Material enthält passende Informationen? Wo finde ich dieses Material? Wie muss ich dieses Material bearbeiten?</a:t>
            </a:r>
          </a:p>
          <a:p>
            <a:pPr marL="360363" lvl="1" indent="-185738">
              <a:spcBef>
                <a:spcPts val="0"/>
              </a:spcBef>
              <a:buFont typeface="+mj-lt"/>
              <a:buAutoNum type="alphaLcPeriod"/>
            </a:pPr>
            <a:r>
              <a:rPr lang="de-DE" sz="1200" dirty="0" smtClean="0"/>
              <a:t>Welche Methoden kenne ich, um Antworten zu einem </a:t>
            </a:r>
            <a:r>
              <a:rPr lang="de-DE" sz="1200" dirty="0" err="1" smtClean="0"/>
              <a:t>Fragetyp</a:t>
            </a:r>
            <a:r>
              <a:rPr lang="de-DE" sz="1200" dirty="0" smtClean="0"/>
              <a:t> zu finden?</a:t>
            </a:r>
          </a:p>
          <a:p>
            <a:pPr marL="534988" lvl="2" indent="-174625">
              <a:spcBef>
                <a:spcPts val="0"/>
              </a:spcBef>
            </a:pPr>
            <a:r>
              <a:rPr lang="de-DE" sz="1100" dirty="0" smtClean="0"/>
              <a:t>Informationsfragen </a:t>
            </a:r>
            <a:r>
              <a:rPr lang="de-DE" sz="1100" dirty="0" smtClean="0">
                <a:sym typeface="Wingdings"/>
              </a:rPr>
              <a:t></a:t>
            </a:r>
            <a:r>
              <a:rPr lang="de-DE" sz="1100" dirty="0" smtClean="0"/>
              <a:t> z.B. Zusammenstellung von Informationen in Stichworten, </a:t>
            </a:r>
            <a:r>
              <a:rPr lang="de-DE" sz="1100" dirty="0" err="1" smtClean="0"/>
              <a:t>Mind-Map</a:t>
            </a:r>
            <a:r>
              <a:rPr lang="de-DE" sz="1100" dirty="0" smtClean="0"/>
              <a:t>, Tabelle</a:t>
            </a:r>
          </a:p>
          <a:p>
            <a:pPr marL="534988" lvl="2" indent="-174625">
              <a:spcBef>
                <a:spcPts val="0"/>
              </a:spcBef>
            </a:pPr>
            <a:r>
              <a:rPr lang="de-DE" sz="1100" dirty="0" smtClean="0"/>
              <a:t>Reflexionsfragen </a:t>
            </a:r>
            <a:r>
              <a:rPr lang="de-DE" sz="1100" dirty="0" smtClean="0">
                <a:sym typeface="Wingdings"/>
              </a:rPr>
              <a:t></a:t>
            </a:r>
            <a:r>
              <a:rPr lang="de-DE" sz="1100" dirty="0" smtClean="0"/>
              <a:t>z.B. Methode "Ein Sachurteil fällen"</a:t>
            </a:r>
          </a:p>
          <a:p>
            <a:pPr marL="534988" lvl="2" indent="-174625">
              <a:spcBef>
                <a:spcPts val="0"/>
              </a:spcBef>
            </a:pPr>
            <a:r>
              <a:rPr lang="de-DE" sz="1100" dirty="0" smtClean="0"/>
              <a:t>Orientierungsfragen </a:t>
            </a:r>
            <a:r>
              <a:rPr lang="de-DE" sz="1100" dirty="0" smtClean="0">
                <a:sym typeface="Wingdings"/>
              </a:rPr>
              <a:t></a:t>
            </a:r>
            <a:r>
              <a:rPr lang="de-DE" sz="1100" dirty="0" smtClean="0"/>
              <a:t> z.B. Methode "Lernen aus der Geschichte - wie geht das?"</a:t>
            </a:r>
          </a:p>
          <a:p>
            <a:pPr marL="360363" lvl="1" indent="-185738">
              <a:spcBef>
                <a:spcPts val="0"/>
              </a:spcBef>
              <a:spcAft>
                <a:spcPts val="600"/>
              </a:spcAft>
              <a:buFont typeface="+mj-lt"/>
              <a:buAutoNum type="alphaLcPeriod"/>
            </a:pPr>
            <a:r>
              <a:rPr lang="de-DE" sz="1200" dirty="0" smtClean="0"/>
              <a:t>Wie will ich mein Ergebnis darstellen?</a:t>
            </a:r>
          </a:p>
          <a:p>
            <a:pPr marL="174625" lvl="0" indent="-174625">
              <a:spcBef>
                <a:spcPts val="0"/>
              </a:spcBef>
              <a:buFont typeface="+mj-lt"/>
              <a:buAutoNum type="arabicPeriod"/>
            </a:pPr>
            <a:r>
              <a:rPr lang="de-DE" sz="1400" dirty="0" smtClean="0"/>
              <a:t>Suche und bearbeite zu deinen Fragen passendes Material, erstelle ein Konzept für deine Antwort, stelle deine Antwort dar.</a:t>
            </a:r>
          </a:p>
          <a:p>
            <a:pPr marL="514350" indent="-514350">
              <a:spcBef>
                <a:spcPts val="0"/>
              </a:spcBef>
              <a:buFont typeface="+mj-lt"/>
              <a:buAutoNum type="arabicPeriod"/>
            </a:pPr>
            <a:endParaRPr lang="de-DE"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34</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Vielen Dank!</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28600"/>
            <a:ext cx="8640960" cy="1040160"/>
          </a:xfrm>
        </p:spPr>
        <p:txBody>
          <a:bodyPr>
            <a:noAutofit/>
          </a:bodyPr>
          <a:lstStyle/>
          <a:p>
            <a:r>
              <a:rPr lang="de-DE" sz="2800" dirty="0" smtClean="0">
                <a:solidFill>
                  <a:schemeClr val="accent1"/>
                </a:solidFill>
              </a:rPr>
              <a:t>Prozessbezogene Kompetenz: </a:t>
            </a:r>
            <a:r>
              <a:rPr lang="de-DE" dirty="0" smtClean="0"/>
              <a:t/>
            </a:r>
            <a:br>
              <a:rPr lang="de-DE" dirty="0" smtClean="0"/>
            </a:br>
            <a:r>
              <a:rPr lang="de-DE" dirty="0" smtClean="0"/>
              <a:t>Fragekompetenz – Vorschlag für Klasse 7</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4</a:t>
            </a:fld>
            <a:endParaRPr lang="de-DE"/>
          </a:p>
        </p:txBody>
      </p:sp>
      <p:graphicFrame>
        <p:nvGraphicFramePr>
          <p:cNvPr id="11" name="Tabelle 10"/>
          <p:cNvGraphicFramePr>
            <a:graphicFrameLocks noGrp="1"/>
          </p:cNvGraphicFramePr>
          <p:nvPr/>
        </p:nvGraphicFramePr>
        <p:xfrm>
          <a:off x="251520" y="1397000"/>
          <a:ext cx="8568952" cy="5108040"/>
        </p:xfrm>
        <a:graphic>
          <a:graphicData uri="http://schemas.openxmlformats.org/drawingml/2006/table">
            <a:tbl>
              <a:tblPr firstRow="1" bandRow="1">
                <a:tableStyleId>{5C22544A-7EE6-4342-B048-85BDC9FD1C3A}</a:tableStyleId>
              </a:tblPr>
              <a:tblGrid>
                <a:gridCol w="2412268"/>
                <a:gridCol w="2412268"/>
                <a:gridCol w="1602178"/>
                <a:gridCol w="2142238"/>
              </a:tblGrid>
              <a:tr h="370840">
                <a:tc>
                  <a:txBody>
                    <a:bodyPr/>
                    <a:lstStyle/>
                    <a:p>
                      <a:pPr algn="ctr"/>
                      <a:r>
                        <a:rPr lang="de-DE" sz="1700" dirty="0" smtClean="0"/>
                        <a:t>Fragen formulieren </a:t>
                      </a:r>
                      <a:endParaRPr lang="de-DE" sz="1700" dirty="0"/>
                    </a:p>
                  </a:txBody>
                  <a:tcPr marL="36000" marR="36000" marT="36000" marB="36000" anchor="ctr"/>
                </a:tc>
                <a:tc>
                  <a:txBody>
                    <a:bodyPr/>
                    <a:lstStyle/>
                    <a:p>
                      <a:pPr algn="ctr"/>
                      <a:r>
                        <a:rPr lang="de-DE" sz="1700" dirty="0" smtClean="0"/>
                        <a:t>Fragen vergleichen und eigene Schwer-punkte begründen</a:t>
                      </a:r>
                      <a:endParaRPr lang="de-DE" sz="1700" dirty="0"/>
                    </a:p>
                  </a:txBody>
                  <a:tcPr marL="36000" marR="36000" marT="36000" marB="36000" anchor="ctr"/>
                </a:tc>
                <a:tc>
                  <a:txBody>
                    <a:bodyPr/>
                    <a:lstStyle/>
                    <a:p>
                      <a:pPr algn="ctr"/>
                      <a:r>
                        <a:rPr lang="de-DE" sz="1700" dirty="0" smtClean="0"/>
                        <a:t>Hypothesen aufstellen </a:t>
                      </a:r>
                      <a:endParaRPr lang="de-DE" sz="1700" dirty="0"/>
                    </a:p>
                  </a:txBody>
                  <a:tcPr marL="36000" marR="36000" marT="36000" marB="36000" anchor="ctr"/>
                </a:tc>
                <a:tc>
                  <a:txBody>
                    <a:bodyPr/>
                    <a:lstStyle/>
                    <a:p>
                      <a:pPr algn="ctr"/>
                      <a:r>
                        <a:rPr lang="de-DE" sz="1700" dirty="0" smtClean="0"/>
                        <a:t>Untersuchungs-schritte</a:t>
                      </a:r>
                      <a:r>
                        <a:rPr lang="de-DE" sz="1700" baseline="0" dirty="0" smtClean="0"/>
                        <a:t> planen</a:t>
                      </a:r>
                      <a:endParaRPr lang="de-DE" sz="1700" dirty="0"/>
                    </a:p>
                  </a:txBody>
                  <a:tcPr marL="36000" marR="36000" marT="36000" marB="36000" anchor="ctr"/>
                </a:tc>
              </a:tr>
              <a:tr h="424620">
                <a:tc>
                  <a:txBody>
                    <a:bodyPr/>
                    <a:lstStyle/>
                    <a:p>
                      <a:pPr algn="ctr"/>
                      <a:r>
                        <a:rPr lang="de-DE" sz="1700" dirty="0" smtClean="0">
                          <a:solidFill>
                            <a:schemeClr val="bg1"/>
                          </a:solidFill>
                        </a:rPr>
                        <a:t>klassifiziert nach Fragetypen</a:t>
                      </a:r>
                      <a:endParaRPr lang="de-DE" sz="1700" dirty="0">
                        <a:solidFill>
                          <a:schemeClr val="bg1"/>
                        </a:solidFill>
                      </a:endParaRPr>
                    </a:p>
                  </a:txBody>
                  <a:tcPr marL="36000" marR="36000" marT="36000" marB="36000">
                    <a:solidFill>
                      <a:schemeClr val="accent1"/>
                    </a:solidFill>
                  </a:tcPr>
                </a:tc>
                <a:tc>
                  <a:txBody>
                    <a:bodyPr/>
                    <a:lstStyle/>
                    <a:p>
                      <a:pPr algn="ctr"/>
                      <a:r>
                        <a:rPr lang="de-DE" sz="1700" dirty="0" smtClean="0">
                          <a:solidFill>
                            <a:schemeClr val="bg1"/>
                          </a:solidFill>
                        </a:rPr>
                        <a:t>Gewichtung der eigenen Fragen nach</a:t>
                      </a:r>
                      <a:endParaRPr lang="de-DE" sz="1700" dirty="0">
                        <a:solidFill>
                          <a:schemeClr val="bg1"/>
                        </a:solidFill>
                      </a:endParaRPr>
                    </a:p>
                  </a:txBody>
                  <a:tcPr marL="36000" marR="36000" marT="36000" marB="36000">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700" dirty="0" smtClean="0">
                          <a:solidFill>
                            <a:schemeClr val="bg1"/>
                          </a:solidFill>
                        </a:rPr>
                        <a:t>auf der Basis von</a:t>
                      </a:r>
                    </a:p>
                  </a:txBody>
                  <a:tcPr marL="36000" marR="36000" marT="36000" marB="36000" anchor="ctr">
                    <a:solidFill>
                      <a:schemeClr val="accent1"/>
                    </a:solidFill>
                  </a:tcPr>
                </a:tc>
                <a:tc>
                  <a:txBody>
                    <a:bodyPr/>
                    <a:lstStyle/>
                    <a:p>
                      <a:pPr algn="ctr"/>
                      <a:r>
                        <a:rPr lang="de-DE" sz="1700" dirty="0" smtClean="0">
                          <a:solidFill>
                            <a:schemeClr val="bg1"/>
                          </a:solidFill>
                        </a:rPr>
                        <a:t>durch</a:t>
                      </a:r>
                      <a:endParaRPr lang="de-DE" sz="1700" dirty="0">
                        <a:solidFill>
                          <a:schemeClr val="bg1"/>
                        </a:solidFill>
                      </a:endParaRPr>
                    </a:p>
                  </a:txBody>
                  <a:tcPr marL="36000" marR="36000" marT="36000" marB="36000" anchor="ctr">
                    <a:solidFill>
                      <a:schemeClr val="accent1"/>
                    </a:solidFill>
                  </a:tcPr>
                </a:tc>
              </a:tr>
              <a:tr h="370840">
                <a:tc>
                  <a:txBody>
                    <a:bodyPr/>
                    <a:lstStyle/>
                    <a:p>
                      <a:pPr marL="88900" indent="-88900">
                        <a:spcAft>
                          <a:spcPts val="600"/>
                        </a:spcAft>
                        <a:buFont typeface="Arial" pitchFamily="34" charset="0"/>
                        <a:buChar char="•"/>
                      </a:pPr>
                      <a:r>
                        <a:rPr lang="de-DE" sz="1700" dirty="0" smtClean="0"/>
                        <a:t>Informationsfragen</a:t>
                      </a:r>
                    </a:p>
                    <a:p>
                      <a:pPr marL="88900" indent="0">
                        <a:buFont typeface="Arial" pitchFamily="34" charset="0"/>
                        <a:buNone/>
                      </a:pPr>
                      <a:r>
                        <a:rPr lang="de-DE" sz="1700" baseline="0" dirty="0" smtClean="0">
                          <a:solidFill>
                            <a:schemeClr val="accent1">
                              <a:lumMod val="75000"/>
                            </a:schemeClr>
                          </a:solidFill>
                          <a:sym typeface="Wingdings" pitchFamily="2" charset="2"/>
                        </a:rPr>
                        <a:t>(Klasse 6: Wissen aneignen)</a:t>
                      </a:r>
                    </a:p>
                    <a:p>
                      <a:pPr marL="88900" indent="0">
                        <a:buFont typeface="Arial" pitchFamily="34" charset="0"/>
                        <a:buNone/>
                      </a:pPr>
                      <a:endParaRPr lang="de-DE" sz="1700" dirty="0" smtClean="0"/>
                    </a:p>
                    <a:p>
                      <a:pPr marL="88900" indent="-88900">
                        <a:spcAft>
                          <a:spcPts val="600"/>
                        </a:spcAft>
                        <a:buFont typeface="Arial" pitchFamily="34" charset="0"/>
                        <a:buChar char="•"/>
                      </a:pPr>
                      <a:r>
                        <a:rPr lang="de-DE" sz="1700" dirty="0" smtClean="0"/>
                        <a:t>Reflexionsfragen</a:t>
                      </a:r>
                      <a:endParaRPr lang="de-DE" sz="1700" baseline="0" dirty="0" smtClean="0"/>
                    </a:p>
                    <a:p>
                      <a:pPr marL="179388" indent="-90488">
                        <a:buFont typeface="Arial" pitchFamily="34" charset="0"/>
                        <a:buNone/>
                      </a:pPr>
                      <a:r>
                        <a:rPr lang="de-DE" sz="1700" baseline="0" dirty="0" smtClean="0">
                          <a:solidFill>
                            <a:schemeClr val="accent1">
                              <a:lumMod val="75000"/>
                            </a:schemeClr>
                          </a:solidFill>
                          <a:sym typeface="Wingdings" pitchFamily="2" charset="2"/>
                        </a:rPr>
                        <a:t>(Klasse 6: nachdenken über damals)</a:t>
                      </a:r>
                    </a:p>
                    <a:p>
                      <a:pPr marL="88900" indent="0">
                        <a:buFont typeface="Arial" pitchFamily="34" charset="0"/>
                        <a:buNone/>
                      </a:pPr>
                      <a:endParaRPr lang="de-DE" sz="1700" baseline="0" dirty="0" smtClean="0"/>
                    </a:p>
                    <a:p>
                      <a:pPr marL="88900" indent="-88900">
                        <a:spcAft>
                          <a:spcPts val="600"/>
                        </a:spcAft>
                        <a:buFont typeface="Arial" pitchFamily="34" charset="0"/>
                        <a:buChar char="•"/>
                      </a:pPr>
                      <a:r>
                        <a:rPr lang="de-DE" sz="1700" baseline="0" dirty="0" smtClean="0"/>
                        <a:t>Orientierungsfragen</a:t>
                      </a:r>
                    </a:p>
                    <a:p>
                      <a:pPr marL="179388" indent="-90488">
                        <a:buFont typeface="Arial" pitchFamily="34" charset="0"/>
                        <a:buNone/>
                      </a:pPr>
                      <a:r>
                        <a:rPr lang="de-DE" sz="1700" baseline="0" dirty="0" smtClean="0">
                          <a:solidFill>
                            <a:schemeClr val="accent1">
                              <a:lumMod val="75000"/>
                            </a:schemeClr>
                          </a:solidFill>
                          <a:sym typeface="Wingdings" pitchFamily="2" charset="2"/>
                        </a:rPr>
                        <a:t>(Klasse 6: nachdenken über heute)</a:t>
                      </a:r>
                      <a:endParaRPr lang="de-DE" sz="1700" dirty="0" smtClean="0"/>
                    </a:p>
                  </a:txBody>
                  <a:tcPr marL="36000" marR="36000" marT="36000" marB="36000"/>
                </a:tc>
                <a:tc>
                  <a:txBody>
                    <a:bodyPr/>
                    <a:lstStyle/>
                    <a:p>
                      <a:pPr marL="179388" marR="0" indent="-9048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700" dirty="0" smtClean="0"/>
                        <a:t>Interesse</a:t>
                      </a:r>
                    </a:p>
                    <a:p>
                      <a:pPr marL="179388" marR="0" indent="-90488"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700" dirty="0" smtClean="0"/>
                    </a:p>
                    <a:p>
                      <a:pPr marL="179388" marR="0" indent="-9048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700" dirty="0" smtClean="0"/>
                        <a:t>Umfang</a:t>
                      </a:r>
                    </a:p>
                    <a:p>
                      <a:pPr marL="179388" indent="-90488">
                        <a:buFont typeface="Arial" pitchFamily="34" charset="0"/>
                        <a:buNone/>
                      </a:pPr>
                      <a:endParaRPr lang="de-DE" sz="1700" dirty="0" smtClean="0"/>
                    </a:p>
                  </a:txBody>
                  <a:tcPr marL="36000" marR="36000" marT="36000" marB="36000"/>
                </a:tc>
                <a:tc>
                  <a:txBody>
                    <a:bodyPr/>
                    <a:lstStyle/>
                    <a:p>
                      <a:pPr marL="88900" indent="-88900">
                        <a:buFont typeface="Arial" pitchFamily="34" charset="0"/>
                        <a:buChar char="•"/>
                      </a:pPr>
                      <a:r>
                        <a:rPr lang="de-DE" sz="1700" dirty="0" smtClean="0"/>
                        <a:t>allgemeinem Vorwissen</a:t>
                      </a:r>
                    </a:p>
                    <a:p>
                      <a:pPr marL="88900" indent="0">
                        <a:buFont typeface="Arial" pitchFamily="34" charset="0"/>
                        <a:buNone/>
                      </a:pPr>
                      <a:endParaRPr lang="de-DE" sz="1700" dirty="0" smtClean="0"/>
                    </a:p>
                    <a:p>
                      <a:pPr marL="88900" indent="-88900">
                        <a:buFont typeface="Arial" pitchFamily="34" charset="0"/>
                        <a:buChar char="•"/>
                      </a:pPr>
                      <a:r>
                        <a:rPr lang="de-DE" sz="1700" dirty="0" smtClean="0"/>
                        <a:t>fachlichem Vorwissen</a:t>
                      </a:r>
                    </a:p>
                    <a:p>
                      <a:pPr marL="179388" indent="-90488">
                        <a:buFont typeface="Arial" pitchFamily="34" charset="0"/>
                        <a:buNone/>
                      </a:pPr>
                      <a:endParaRPr lang="de-DE" sz="1700" dirty="0" smtClean="0"/>
                    </a:p>
                  </a:txBody>
                  <a:tcPr marL="36000" marR="36000" marT="36000" marB="36000"/>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700" baseline="0" dirty="0" smtClean="0"/>
                        <a:t>Einordnung der Fragestellung in einen Themenbereich</a:t>
                      </a:r>
                      <a:endParaRPr lang="de-DE" sz="1700" dirty="0" smtClean="0"/>
                    </a:p>
                    <a:p>
                      <a:pPr marL="8890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de-DE" sz="1700" baseline="0" dirty="0" smtClean="0">
                          <a:solidFill>
                            <a:schemeClr val="accent1">
                              <a:lumMod val="75000"/>
                            </a:schemeClr>
                          </a:solidFill>
                          <a:sym typeface="Wingdings" pitchFamily="2" charset="2"/>
                        </a:rPr>
                        <a:t>(Klasse 6: Oberbegriffe)</a:t>
                      </a:r>
                    </a:p>
                    <a:p>
                      <a:pPr marL="8890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700" baseline="0" dirty="0" smtClean="0">
                        <a:solidFill>
                          <a:schemeClr val="accent1">
                            <a:lumMod val="75000"/>
                          </a:schemeClr>
                        </a:solidFill>
                        <a:sym typeface="Wingdings" pitchFamily="2" charset="2"/>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700" baseline="0" dirty="0" smtClean="0"/>
                        <a:t>Material- und Methodenfragen</a:t>
                      </a:r>
                    </a:p>
                    <a:p>
                      <a:pPr marL="8890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700" baseline="0" dirty="0" smtClean="0"/>
                    </a:p>
                    <a:p>
                      <a:pPr marL="179388" indent="-90488">
                        <a:buFont typeface="Arial" pitchFamily="34" charset="0"/>
                        <a:buNone/>
                      </a:pPr>
                      <a:endParaRPr lang="de-DE" sz="1700" dirty="0" smtClean="0"/>
                    </a:p>
                  </a:txBody>
                  <a:tcPr marL="36000" marR="36000" marT="36000" marB="36000"/>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5</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Die Ordnung des Reichs</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28600"/>
            <a:ext cx="8568952" cy="1040160"/>
          </a:xfrm>
        </p:spPr>
        <p:txBody>
          <a:bodyPr>
            <a:noAutofit/>
          </a:bodyPr>
          <a:lstStyle/>
          <a:p>
            <a:r>
              <a:rPr lang="de-DE" sz="2800" dirty="0" smtClean="0">
                <a:solidFill>
                  <a:schemeClr val="accent1"/>
                </a:solidFill>
              </a:rPr>
              <a:t>Inhaltsbezogene Kompetenz:</a:t>
            </a:r>
            <a:r>
              <a:rPr lang="de-DE" dirty="0" smtClean="0"/>
              <a:t>  </a:t>
            </a:r>
            <a:br>
              <a:rPr lang="de-DE" dirty="0" smtClean="0"/>
            </a:br>
            <a:r>
              <a:rPr lang="de-DE" dirty="0" smtClean="0"/>
              <a:t>Europa im Mittelalter</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6</a:t>
            </a:fld>
            <a:endParaRPr lang="de-DE"/>
          </a:p>
        </p:txBody>
      </p:sp>
      <p:sp>
        <p:nvSpPr>
          <p:cNvPr id="4" name="Inhaltsplatzhalter 3"/>
          <p:cNvSpPr>
            <a:spLocks noGrp="1"/>
          </p:cNvSpPr>
          <p:nvPr>
            <p:ph sz="quarter" idx="4294967295"/>
          </p:nvPr>
        </p:nvSpPr>
        <p:spPr>
          <a:xfrm>
            <a:off x="467544" y="1988840"/>
            <a:ext cx="8424936" cy="2304256"/>
          </a:xfrm>
        </p:spPr>
        <p:txBody>
          <a:bodyPr>
            <a:noAutofit/>
          </a:bodyPr>
          <a:lstStyle/>
          <a:p>
            <a:pPr>
              <a:buNone/>
            </a:pPr>
            <a:r>
              <a:rPr lang="de-DE" sz="2400" dirty="0" smtClean="0"/>
              <a:t>Die Schülerinnen und Schüler können</a:t>
            </a:r>
          </a:p>
          <a:p>
            <a:pPr marL="273050" lvl="0" indent="-6350">
              <a:buNone/>
            </a:pPr>
            <a:r>
              <a:rPr lang="de-DE" sz="2400" dirty="0" smtClean="0"/>
              <a:t>Ordnungsprinzipien von Herrschaft und Gesellschaft im europäischen Mittelalter, insbesondere personale Bindungsverhältnisse, beschreiben und bewerten</a:t>
            </a:r>
          </a:p>
          <a:p>
            <a:pPr marL="273050" indent="-6350">
              <a:buNone/>
            </a:pPr>
            <a:r>
              <a:rPr lang="de-DE" sz="2400" dirty="0" smtClean="0"/>
              <a:t>(Stand: Adel; Treueid, Lehen, Königtum)</a:t>
            </a:r>
          </a:p>
          <a:p>
            <a:pPr marL="273050" indent="-6350">
              <a:buNone/>
            </a:pPr>
            <a:endParaRPr lang="de-DE" sz="24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Dekonstruktion des Lehnswesens</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7</a:t>
            </a:fld>
            <a:endParaRPr lang="de-DE"/>
          </a:p>
        </p:txBody>
      </p:sp>
      <p:sp>
        <p:nvSpPr>
          <p:cNvPr id="4" name="Inhaltsplatzhalter 3"/>
          <p:cNvSpPr>
            <a:spLocks noGrp="1"/>
          </p:cNvSpPr>
          <p:nvPr>
            <p:ph sz="quarter" idx="1"/>
          </p:nvPr>
        </p:nvSpPr>
        <p:spPr/>
        <p:txBody>
          <a:bodyPr>
            <a:noAutofit/>
          </a:bodyPr>
          <a:lstStyle/>
          <a:p>
            <a:pPr marL="514350" indent="-514350">
              <a:buNone/>
            </a:pPr>
            <a:r>
              <a:rPr lang="de-DE" dirty="0" smtClean="0"/>
              <a:t>Die jüngere Kritik:</a:t>
            </a:r>
          </a:p>
          <a:p>
            <a:pPr marL="514350" indent="-514350">
              <a:buFont typeface="+mj-lt"/>
              <a:buAutoNum type="arabicPeriod"/>
            </a:pPr>
            <a:r>
              <a:rPr lang="de-DE" dirty="0" smtClean="0"/>
              <a:t>Aus den Quellen ist das klassische System des Lehnswesens nicht ableitbar.</a:t>
            </a:r>
          </a:p>
          <a:p>
            <a:pPr marL="514350" indent="-514350">
              <a:buFont typeface="+mj-lt"/>
              <a:buAutoNum type="arabicPeriod"/>
            </a:pPr>
            <a:r>
              <a:rPr lang="de-DE" dirty="0" smtClean="0"/>
              <a:t>Die bisherige Forschung hat vieldeutige Quellenbegriffe für das Modell des Lehnswesens vereinnahmt.</a:t>
            </a:r>
          </a:p>
          <a:p>
            <a:pPr marL="514350" indent="-514350">
              <a:buFont typeface="+mj-lt"/>
              <a:buAutoNum type="arabicPeriod"/>
            </a:pPr>
            <a:r>
              <a:rPr lang="de-DE" dirty="0" smtClean="0"/>
              <a:t>Die Vielgestaltigkeit der sozialen Wirklichkeit wird durch das Modell des Lehnswesens missachtet.</a:t>
            </a:r>
          </a:p>
          <a:p>
            <a:pPr marL="514350" indent="-514350">
              <a:buFont typeface="+mj-lt"/>
              <a:buAutoNum type="arabicPeriod"/>
            </a:pPr>
            <a:r>
              <a:rPr lang="de-DE" dirty="0" smtClean="0"/>
              <a:t>Ein Lehnswesen im klassischen Sinne ist auch für die fränkischen Könige nicht nachweisbar.</a:t>
            </a:r>
          </a:p>
          <a:p>
            <a:pPr marL="514350" indent="-514350">
              <a:buFont typeface="+mj-lt"/>
              <a:buAutoNum type="arabicPeriod"/>
            </a:pPr>
            <a:endParaRPr lang="de-DE" dirty="0" smtClean="0"/>
          </a:p>
          <a:p>
            <a:pPr marL="514350" indent="-514350">
              <a:buFont typeface="+mj-lt"/>
              <a:buAutoNum type="arabicPeriod"/>
            </a:pPr>
            <a:endParaRPr lang="de-DE" dirty="0" smtClean="0"/>
          </a:p>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1115616" y="2852936"/>
            <a:ext cx="7704856" cy="1656184"/>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323528" y="2564904"/>
            <a:ext cx="3384376" cy="36004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2555776" y="4653136"/>
            <a:ext cx="4032448" cy="936104"/>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t>8./9. Jahrhundert</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8</a:t>
            </a:fld>
            <a:endParaRPr lang="de-DE"/>
          </a:p>
        </p:txBody>
      </p:sp>
      <p:sp>
        <p:nvSpPr>
          <p:cNvPr id="4" name="Inhaltsplatzhalter 3"/>
          <p:cNvSpPr>
            <a:spLocks noGrp="1"/>
          </p:cNvSpPr>
          <p:nvPr>
            <p:ph sz="quarter" idx="1"/>
          </p:nvPr>
        </p:nvSpPr>
        <p:spPr>
          <a:xfrm>
            <a:off x="457200" y="1219200"/>
            <a:ext cx="8219256" cy="4937760"/>
          </a:xfrm>
        </p:spPr>
        <p:txBody>
          <a:bodyPr>
            <a:noAutofit/>
          </a:bodyPr>
          <a:lstStyle/>
          <a:p>
            <a:pPr marL="0" indent="0">
              <a:buNone/>
            </a:pPr>
            <a:r>
              <a:rPr lang="de-DE" sz="2100" dirty="0" smtClean="0"/>
              <a:t>„Statt eines einigermaßen klar strukturierten Lehnswesens, das gleichsam das Rückgrat von Gesellschaft, Wirtschaft, Militärwesen und Politik bildete, sehen wir dann nämlich ein reichlich diffuses Spektrum mannigfaltiger Möglichkeiten, personale Bindungen zu begründen […]. Statt eines festen Verbundes von Vasallen und Lehen sehen wir, wie flexibel Zeitgenossen verschiedene Praktiken miteinander kombinierten […]. Wir sehen Kauf, Tausch, Schenkung, Vererbung, Leihe, Verpachtung von Land zu unterschiedlichsten Bedingungen. Wir sehen die zeitlich befristete Aufteilung unterschiedlicher Rechte an ein und demselben Gut, sehen Eide verschiedener Art und unterschiedlichen Inhalts, andere Rituale, die persönliche Bindungen herstellen und anschaulich machen […].“</a:t>
            </a:r>
          </a:p>
          <a:p>
            <a:pPr marL="514350" indent="-514350">
              <a:buNone/>
            </a:pPr>
            <a:r>
              <a:rPr lang="de-DE" sz="1800" dirty="0" err="1" smtClean="0"/>
              <a:t>Patzold</a:t>
            </a:r>
            <a:r>
              <a:rPr lang="de-DE" sz="1800" dirty="0" smtClean="0"/>
              <a:t>, Steffen: Das Lehnswesen. München 2012. S. 38f.</a:t>
            </a:r>
          </a:p>
          <a:p>
            <a:pPr marL="514350" indent="-514350">
              <a:buFont typeface="+mj-lt"/>
              <a:buAutoNum type="arabicPeriod"/>
            </a:pPr>
            <a:endParaRPr lang="de-DE" dirty="0" smtClean="0"/>
          </a:p>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10.-12. Jahrhundert</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9</a:t>
            </a:fld>
            <a:endParaRPr lang="de-DE"/>
          </a:p>
        </p:txBody>
      </p:sp>
      <p:sp>
        <p:nvSpPr>
          <p:cNvPr id="4" name="Inhaltsplatzhalter 3"/>
          <p:cNvSpPr>
            <a:spLocks noGrp="1"/>
          </p:cNvSpPr>
          <p:nvPr>
            <p:ph sz="quarter" idx="1"/>
          </p:nvPr>
        </p:nvSpPr>
        <p:spPr/>
        <p:txBody>
          <a:bodyPr>
            <a:noAutofit/>
          </a:bodyPr>
          <a:lstStyle/>
          <a:p>
            <a:pPr marL="514350" indent="-514350">
              <a:buNone/>
            </a:pPr>
            <a:r>
              <a:rPr lang="de-DE" dirty="0" smtClean="0">
                <a:solidFill>
                  <a:schemeClr val="tx2"/>
                </a:solidFill>
              </a:rPr>
              <a:t>Entstehung eines Lehnswesens:</a:t>
            </a:r>
          </a:p>
          <a:p>
            <a:pPr marL="514350" indent="-514350">
              <a:buFont typeface="+mj-lt"/>
              <a:buAutoNum type="arabicPeriod"/>
            </a:pPr>
            <a:r>
              <a:rPr lang="de-DE" dirty="0" smtClean="0"/>
              <a:t>Oberitalien:</a:t>
            </a:r>
          </a:p>
          <a:p>
            <a:pPr marL="809625" lvl="1" indent="-269875">
              <a:buFont typeface="Wingdings" pitchFamily="2" charset="2"/>
              <a:buChar char="Ø"/>
            </a:pPr>
            <a:r>
              <a:rPr lang="de-DE" dirty="0" smtClean="0"/>
              <a:t>12. Jh.: </a:t>
            </a:r>
            <a:r>
              <a:rPr lang="de-DE" dirty="0" err="1" smtClean="0"/>
              <a:t>Libri</a:t>
            </a:r>
            <a:r>
              <a:rPr lang="de-DE" dirty="0" smtClean="0"/>
              <a:t> </a:t>
            </a:r>
            <a:r>
              <a:rPr lang="de-DE" dirty="0" err="1" smtClean="0"/>
              <a:t>feudorum</a:t>
            </a:r>
            <a:r>
              <a:rPr lang="de-DE" dirty="0" smtClean="0"/>
              <a:t> („Bücher der Lehen“): Systematisierung und Normierung der Lehnsbeziehungen</a:t>
            </a:r>
          </a:p>
          <a:p>
            <a:pPr marL="514350" indent="-514350">
              <a:buFont typeface="+mj-lt"/>
              <a:buAutoNum type="arabicPeriod"/>
            </a:pPr>
            <a:r>
              <a:rPr lang="de-DE" dirty="0" smtClean="0"/>
              <a:t>Flandern:</a:t>
            </a:r>
          </a:p>
          <a:p>
            <a:pPr marL="787400" lvl="1" indent="-254000">
              <a:buFont typeface="Wingdings" pitchFamily="2" charset="2"/>
              <a:buChar char="Ø"/>
            </a:pPr>
            <a:r>
              <a:rPr lang="de-DE" dirty="0" smtClean="0"/>
              <a:t>11. Jh.: Lehnswesen als eine Bindungsform unter anderen</a:t>
            </a:r>
          </a:p>
          <a:p>
            <a:pPr marL="533400" indent="-533400">
              <a:buFont typeface="+mj-lt"/>
              <a:buAutoNum type="arabicPeriod"/>
              <a:tabLst>
                <a:tab pos="533400" algn="l"/>
              </a:tabLst>
            </a:pPr>
            <a:r>
              <a:rPr lang="de-DE" dirty="0" smtClean="0"/>
              <a:t>deutsches Reich</a:t>
            </a:r>
          </a:p>
          <a:p>
            <a:pPr marL="806450" lvl="1" indent="-273050">
              <a:buFont typeface="Wingdings" pitchFamily="2" charset="2"/>
              <a:buChar char="Ø"/>
              <a:tabLst>
                <a:tab pos="533400" algn="l"/>
              </a:tabLst>
            </a:pPr>
            <a:r>
              <a:rPr lang="de-DE" dirty="0" smtClean="0">
                <a:solidFill>
                  <a:srgbClr val="FF0000"/>
                </a:solidFill>
              </a:rPr>
              <a:t> </a:t>
            </a:r>
            <a:r>
              <a:rPr lang="de-DE" dirty="0" smtClean="0"/>
              <a:t>ab Mitte des 12. </a:t>
            </a:r>
            <a:r>
              <a:rPr lang="de-DE" dirty="0" err="1" smtClean="0"/>
              <a:t>Jhs</a:t>
            </a:r>
            <a:r>
              <a:rPr lang="de-DE" dirty="0" smtClean="0"/>
              <a:t>.: Nutzung lehnsrechtlicher Vorstellungen zur Herrschaftsausgestaltung  </a:t>
            </a:r>
          </a:p>
          <a:p>
            <a:pPr marL="514350" indent="-514350">
              <a:buFont typeface="+mj-lt"/>
              <a:buAutoNum type="arabicPeriod"/>
            </a:pPr>
            <a:endParaRPr lang="de-D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eanos">
  <a:themeElements>
    <a:clrScheme name="Okeanos">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Gerhild II">
      <a:majorFont>
        <a:latin typeface="Bookman Old Style"/>
        <a:ea typeface=""/>
        <a:cs typeface=""/>
      </a:majorFont>
      <a:minorFont>
        <a:latin typeface="Bookman Old Style"/>
        <a:ea typeface=""/>
        <a:cs typeface=""/>
      </a:minorFont>
    </a:fontScheme>
    <a:fmtScheme name="Okeanos">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5666</Words>
  <Application>Microsoft Office PowerPoint</Application>
  <PresentationFormat>Bildschirmpräsentation (4:3)</PresentationFormat>
  <Paragraphs>757</Paragraphs>
  <Slides>34</Slides>
  <Notes>34</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34</vt:i4>
      </vt:variant>
    </vt:vector>
  </HeadingPairs>
  <TitlesOfParts>
    <vt:vector size="36" baseType="lpstr">
      <vt:lpstr>Okeanos</vt:lpstr>
      <vt:lpstr>Dokument</vt:lpstr>
      <vt:lpstr> „Wie fanden die Großen des Reichs den König?“  Fragekompetenz und die Ordnung des Reichs in Klasse 7 </vt:lpstr>
      <vt:lpstr>Fragekompetenz</vt:lpstr>
      <vt:lpstr>Prozessbezogene Kompetenz: Fragekompetenz – Vorschlag für Klasse 7</vt:lpstr>
      <vt:lpstr>Prozessbezogene Kompetenz:  Fragekompetenz – Vorschlag für Klasse 7</vt:lpstr>
      <vt:lpstr>Die Ordnung des Reichs</vt:lpstr>
      <vt:lpstr>Inhaltsbezogene Kompetenz:   Europa im Mittelalter</vt:lpstr>
      <vt:lpstr>Die Dekonstruktion des Lehnswesens</vt:lpstr>
      <vt:lpstr>8./9. Jahrhundert</vt:lpstr>
      <vt:lpstr>10.-12. Jahrhundert</vt:lpstr>
      <vt:lpstr>Europa im 11./12. Jahrhundert</vt:lpstr>
      <vt:lpstr>13.-16. Jahrhundert</vt:lpstr>
      <vt:lpstr>PowerPoint-Präsentation</vt:lpstr>
      <vt:lpstr>Personale Bindungen</vt:lpstr>
      <vt:lpstr>Konsensuale Herrschaft</vt:lpstr>
      <vt:lpstr>Inhaltsbezogene Kompetenz:   Europa im Mittelalter</vt:lpstr>
      <vt:lpstr>Unterrichtsvorschlag</vt:lpstr>
      <vt:lpstr>Einstieg</vt:lpstr>
      <vt:lpstr>Erarbeitung 1: Fragen formulieren</vt:lpstr>
      <vt:lpstr>Erarbeitung 1: Fragen formulieren</vt:lpstr>
      <vt:lpstr>Erarbeitung 2, Teil A:   Material- und Methodenfragen  a) und b)</vt:lpstr>
      <vt:lpstr>Erarbeitung 2, Teil B: König und Große</vt:lpstr>
      <vt:lpstr>Ergebnis 2, Teil B: König und Große</vt:lpstr>
      <vt:lpstr>Erarbeitung 3: persönliche Beziehungen</vt:lpstr>
      <vt:lpstr>Ergebnis 3: persönliche Beziehungen</vt:lpstr>
      <vt:lpstr>Ergebnis 3: persönliche Beziehungen</vt:lpstr>
      <vt:lpstr>Erarbeitung 3, Teil B: persönliche Beziehungen</vt:lpstr>
      <vt:lpstr>Erarbeitung 4, Teil A:   Material- und Methodenfragen  c) und d)</vt:lpstr>
      <vt:lpstr>Erarbeitung 4, Teil B: Frage beantworten</vt:lpstr>
      <vt:lpstr>Erarbeitung 4, Teil B: Frage beantworten</vt:lpstr>
      <vt:lpstr>Erarbeitung 4, Teil B: Frage beantworten</vt:lpstr>
      <vt:lpstr>Erarbeitung 4, Teil B: Frage beantworten</vt:lpstr>
      <vt:lpstr>Erarbeitung 4, Teil B: Frage beantworten</vt:lpstr>
      <vt:lpstr>Ausblick und Weiterarbeit</vt:lpstr>
      <vt:lpstr>Vielen Dank!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Gerhild</dc:creator>
  <cp:lastModifiedBy>Abel</cp:lastModifiedBy>
  <cp:revision>500</cp:revision>
  <dcterms:created xsi:type="dcterms:W3CDTF">2014-07-14T17:19:31Z</dcterms:created>
  <dcterms:modified xsi:type="dcterms:W3CDTF">2016-07-01T15:19:22Z</dcterms:modified>
</cp:coreProperties>
</file>