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78"/>
  </p:notesMasterIdLst>
  <p:handoutMasterIdLst>
    <p:handoutMasterId r:id="rId79"/>
  </p:handoutMasterIdLst>
  <p:sldIdLst>
    <p:sldId id="298" r:id="rId2"/>
    <p:sldId id="299" r:id="rId3"/>
    <p:sldId id="524" r:id="rId4"/>
    <p:sldId id="525" r:id="rId5"/>
    <p:sldId id="302" r:id="rId6"/>
    <p:sldId id="526" r:id="rId7"/>
    <p:sldId id="427" r:id="rId8"/>
    <p:sldId id="428" r:id="rId9"/>
    <p:sldId id="312" r:id="rId10"/>
    <p:sldId id="307" r:id="rId11"/>
    <p:sldId id="306" r:id="rId12"/>
    <p:sldId id="519" r:id="rId13"/>
    <p:sldId id="309" r:id="rId14"/>
    <p:sldId id="327" r:id="rId15"/>
    <p:sldId id="341" r:id="rId16"/>
    <p:sldId id="317" r:id="rId17"/>
    <p:sldId id="318" r:id="rId18"/>
    <p:sldId id="333" r:id="rId19"/>
    <p:sldId id="356" r:id="rId20"/>
    <p:sldId id="355" r:id="rId21"/>
    <p:sldId id="354" r:id="rId22"/>
    <p:sldId id="352" r:id="rId23"/>
    <p:sldId id="353" r:id="rId24"/>
    <p:sldId id="339" r:id="rId25"/>
    <p:sldId id="340" r:id="rId26"/>
    <p:sldId id="520" r:id="rId27"/>
    <p:sldId id="413" r:id="rId28"/>
    <p:sldId id="517" r:id="rId29"/>
    <p:sldId id="518" r:id="rId30"/>
    <p:sldId id="361" r:id="rId31"/>
    <p:sldId id="357" r:id="rId32"/>
    <p:sldId id="345" r:id="rId33"/>
    <p:sldId id="362" r:id="rId34"/>
    <p:sldId id="419" r:id="rId35"/>
    <p:sldId id="522" r:id="rId36"/>
    <p:sldId id="521" r:id="rId37"/>
    <p:sldId id="523" r:id="rId38"/>
    <p:sldId id="420" r:id="rId39"/>
    <p:sldId id="416" r:id="rId40"/>
    <p:sldId id="430" r:id="rId41"/>
    <p:sldId id="482" r:id="rId42"/>
    <p:sldId id="483" r:id="rId43"/>
    <p:sldId id="370" r:id="rId44"/>
    <p:sldId id="485" r:id="rId45"/>
    <p:sldId id="486" r:id="rId46"/>
    <p:sldId id="487" r:id="rId47"/>
    <p:sldId id="484" r:id="rId48"/>
    <p:sldId id="488" r:id="rId49"/>
    <p:sldId id="489" r:id="rId50"/>
    <p:sldId id="493" r:id="rId51"/>
    <p:sldId id="490" r:id="rId52"/>
    <p:sldId id="494" r:id="rId53"/>
    <p:sldId id="495" r:id="rId54"/>
    <p:sldId id="497" r:id="rId55"/>
    <p:sldId id="447" r:id="rId56"/>
    <p:sldId id="498" r:id="rId57"/>
    <p:sldId id="500" r:id="rId58"/>
    <p:sldId id="501" r:id="rId59"/>
    <p:sldId id="450" r:id="rId60"/>
    <p:sldId id="499" r:id="rId61"/>
    <p:sldId id="452" r:id="rId62"/>
    <p:sldId id="502" r:id="rId63"/>
    <p:sldId id="503" r:id="rId64"/>
    <p:sldId id="504" r:id="rId65"/>
    <p:sldId id="505" r:id="rId66"/>
    <p:sldId id="506" r:id="rId67"/>
    <p:sldId id="507" r:id="rId68"/>
    <p:sldId id="508" r:id="rId69"/>
    <p:sldId id="509" r:id="rId70"/>
    <p:sldId id="510" r:id="rId71"/>
    <p:sldId id="460" r:id="rId72"/>
    <p:sldId id="512" r:id="rId73"/>
    <p:sldId id="511" r:id="rId74"/>
    <p:sldId id="516" r:id="rId75"/>
    <p:sldId id="472" r:id="rId76"/>
    <p:sldId id="469" r:id="rId77"/>
  </p:sldIdLst>
  <p:sldSz cx="12192000" cy="6858000"/>
  <p:notesSz cx="6888163" cy="100203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A3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22" autoAdjust="0"/>
    <p:restoredTop sz="82226" autoAdjust="0"/>
  </p:normalViewPr>
  <p:slideViewPr>
    <p:cSldViewPr snapToGrid="0">
      <p:cViewPr>
        <p:scale>
          <a:sx n="50" d="100"/>
          <a:sy n="50" d="100"/>
        </p:scale>
        <p:origin x="-1260" y="-882"/>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4E2B77-F673-4282-95C6-35DD6FFAA728}" type="doc">
      <dgm:prSet loTypeId="urn:microsoft.com/office/officeart/2005/8/layout/venn1" loCatId="relationship" qsTypeId="urn:microsoft.com/office/officeart/2005/8/quickstyle/simple1" qsCatId="simple" csTypeId="urn:microsoft.com/office/officeart/2005/8/colors/accent1_2" csCatId="accent1" phldr="1"/>
      <dgm:spPr/>
    </dgm:pt>
    <dgm:pt modelId="{201FAEC7-FC58-472E-8D94-23BB122742CE}">
      <dgm:prSet phldrT="[Text]"/>
      <dgm:spPr>
        <a:solidFill>
          <a:srgbClr val="FF0000">
            <a:alpha val="50000"/>
          </a:srgbClr>
        </a:solidFill>
      </dgm:spPr>
      <dgm:t>
        <a:bodyPr anchor="t" anchorCtr="0"/>
        <a:lstStyle/>
        <a:p>
          <a:endParaRPr lang="de-DE" dirty="0" smtClean="0"/>
        </a:p>
        <a:p>
          <a:r>
            <a:rPr lang="de-DE" dirty="0" err="1" smtClean="0">
              <a:ln>
                <a:noFill/>
              </a:ln>
              <a:effectLst>
                <a:glow rad="228600">
                  <a:schemeClr val="accent1">
                    <a:satMod val="175000"/>
                    <a:alpha val="40000"/>
                  </a:schemeClr>
                </a:glow>
              </a:effectLst>
            </a:rPr>
            <a:t>Leitper-spektiven</a:t>
          </a:r>
          <a:endParaRPr lang="de-DE" dirty="0">
            <a:ln>
              <a:noFill/>
            </a:ln>
            <a:effectLst>
              <a:glow rad="228600">
                <a:schemeClr val="accent1">
                  <a:satMod val="175000"/>
                  <a:alpha val="40000"/>
                </a:schemeClr>
              </a:glow>
            </a:effectLst>
          </a:endParaRPr>
        </a:p>
      </dgm:t>
    </dgm:pt>
    <dgm:pt modelId="{98332D75-6D04-4D26-8386-7E6334751248}" type="parTrans" cxnId="{18C8DB39-C2C3-4F69-9FE1-56C6B6ED8795}">
      <dgm:prSet/>
      <dgm:spPr/>
      <dgm:t>
        <a:bodyPr/>
        <a:lstStyle/>
        <a:p>
          <a:endParaRPr lang="de-DE"/>
        </a:p>
      </dgm:t>
    </dgm:pt>
    <dgm:pt modelId="{5459807E-5ADD-4D37-9B72-AACD943B67E8}" type="sibTrans" cxnId="{18C8DB39-C2C3-4F69-9FE1-56C6B6ED8795}">
      <dgm:prSet/>
      <dgm:spPr/>
      <dgm:t>
        <a:bodyPr/>
        <a:lstStyle/>
        <a:p>
          <a:endParaRPr lang="de-DE"/>
        </a:p>
      </dgm:t>
    </dgm:pt>
    <dgm:pt modelId="{F18F6B7A-BF5D-4EBB-88B0-55CC6BD0A712}">
      <dgm:prSet phldrT="[Text]"/>
      <dgm:spPr/>
      <dgm:t>
        <a:bodyPr anchor="b" anchorCtr="0"/>
        <a:lstStyle/>
        <a:p>
          <a:r>
            <a:rPr lang="de-DE" dirty="0" smtClean="0">
              <a:effectLst>
                <a:glow rad="228600">
                  <a:schemeClr val="accent2">
                    <a:satMod val="175000"/>
                    <a:alpha val="40000"/>
                  </a:schemeClr>
                </a:glow>
              </a:effectLst>
            </a:rPr>
            <a:t>Orientierungs-kompetenz</a:t>
          </a:r>
        </a:p>
        <a:p>
          <a:endParaRPr lang="de-DE" dirty="0"/>
        </a:p>
      </dgm:t>
    </dgm:pt>
    <dgm:pt modelId="{79B2ADD8-AB5F-459F-88B6-F97CE5FBD7F2}" type="parTrans" cxnId="{F512EE1B-1CA6-4433-AEE4-0DB106D650A6}">
      <dgm:prSet/>
      <dgm:spPr/>
      <dgm:t>
        <a:bodyPr/>
        <a:lstStyle/>
        <a:p>
          <a:endParaRPr lang="de-DE"/>
        </a:p>
      </dgm:t>
    </dgm:pt>
    <dgm:pt modelId="{2976D33A-02F6-45A1-941D-800FEA62A596}" type="sibTrans" cxnId="{F512EE1B-1CA6-4433-AEE4-0DB106D650A6}">
      <dgm:prSet/>
      <dgm:spPr/>
      <dgm:t>
        <a:bodyPr/>
        <a:lstStyle/>
        <a:p>
          <a:endParaRPr lang="de-DE"/>
        </a:p>
      </dgm:t>
    </dgm:pt>
    <dgm:pt modelId="{480794DF-D468-40D5-BE8D-969BD234941A}" type="pres">
      <dgm:prSet presAssocID="{4A4E2B77-F673-4282-95C6-35DD6FFAA728}" presName="compositeShape" presStyleCnt="0">
        <dgm:presLayoutVars>
          <dgm:chMax val="7"/>
          <dgm:dir/>
          <dgm:resizeHandles val="exact"/>
        </dgm:presLayoutVars>
      </dgm:prSet>
      <dgm:spPr/>
    </dgm:pt>
    <dgm:pt modelId="{5169CD04-2533-4EA6-A826-083C442AFFCB}" type="pres">
      <dgm:prSet presAssocID="{201FAEC7-FC58-472E-8D94-23BB122742CE}" presName="circ1" presStyleLbl="vennNode1" presStyleIdx="0" presStyleCnt="2" custLinFactNeighborX="-35457" custLinFactNeighborY="-2845"/>
      <dgm:spPr/>
      <dgm:t>
        <a:bodyPr/>
        <a:lstStyle/>
        <a:p>
          <a:endParaRPr lang="de-DE"/>
        </a:p>
      </dgm:t>
    </dgm:pt>
    <dgm:pt modelId="{A9A54C60-A535-487F-809D-0E395DD18A5A}" type="pres">
      <dgm:prSet presAssocID="{201FAEC7-FC58-472E-8D94-23BB122742CE}" presName="circ1Tx" presStyleLbl="revTx" presStyleIdx="0" presStyleCnt="0">
        <dgm:presLayoutVars>
          <dgm:chMax val="0"/>
          <dgm:chPref val="0"/>
          <dgm:bulletEnabled val="1"/>
        </dgm:presLayoutVars>
      </dgm:prSet>
      <dgm:spPr/>
      <dgm:t>
        <a:bodyPr/>
        <a:lstStyle/>
        <a:p>
          <a:endParaRPr lang="de-DE"/>
        </a:p>
      </dgm:t>
    </dgm:pt>
    <dgm:pt modelId="{EE825728-4CD5-4430-869F-6F4EE40AC96B}" type="pres">
      <dgm:prSet presAssocID="{F18F6B7A-BF5D-4EBB-88B0-55CC6BD0A712}" presName="circ2" presStyleLbl="vennNode1" presStyleIdx="1" presStyleCnt="2" custLinFactNeighborX="-77013" custLinFactNeighborY="-18706"/>
      <dgm:spPr/>
      <dgm:t>
        <a:bodyPr/>
        <a:lstStyle/>
        <a:p>
          <a:endParaRPr lang="de-DE"/>
        </a:p>
      </dgm:t>
    </dgm:pt>
    <dgm:pt modelId="{363A9E29-EAA9-47B4-A569-D0121B6BC5B9}" type="pres">
      <dgm:prSet presAssocID="{F18F6B7A-BF5D-4EBB-88B0-55CC6BD0A712}" presName="circ2Tx" presStyleLbl="revTx" presStyleIdx="0" presStyleCnt="0">
        <dgm:presLayoutVars>
          <dgm:chMax val="0"/>
          <dgm:chPref val="0"/>
          <dgm:bulletEnabled val="1"/>
        </dgm:presLayoutVars>
      </dgm:prSet>
      <dgm:spPr/>
      <dgm:t>
        <a:bodyPr/>
        <a:lstStyle/>
        <a:p>
          <a:endParaRPr lang="de-DE"/>
        </a:p>
      </dgm:t>
    </dgm:pt>
  </dgm:ptLst>
  <dgm:cxnLst>
    <dgm:cxn modelId="{F512EE1B-1CA6-4433-AEE4-0DB106D650A6}" srcId="{4A4E2B77-F673-4282-95C6-35DD6FFAA728}" destId="{F18F6B7A-BF5D-4EBB-88B0-55CC6BD0A712}" srcOrd="1" destOrd="0" parTransId="{79B2ADD8-AB5F-459F-88B6-F97CE5FBD7F2}" sibTransId="{2976D33A-02F6-45A1-941D-800FEA62A596}"/>
    <dgm:cxn modelId="{E57CE9DF-33D4-409F-999B-70DDFA6837A3}" type="presOf" srcId="{201FAEC7-FC58-472E-8D94-23BB122742CE}" destId="{A9A54C60-A535-487F-809D-0E395DD18A5A}" srcOrd="1" destOrd="0" presId="urn:microsoft.com/office/officeart/2005/8/layout/venn1"/>
    <dgm:cxn modelId="{34DC73CD-5ED2-47CE-9C19-395E14402A18}" type="presOf" srcId="{F18F6B7A-BF5D-4EBB-88B0-55CC6BD0A712}" destId="{EE825728-4CD5-4430-869F-6F4EE40AC96B}" srcOrd="0" destOrd="0" presId="urn:microsoft.com/office/officeart/2005/8/layout/venn1"/>
    <dgm:cxn modelId="{0E62E3A8-02A7-48B5-8330-BE6B3ED1BE06}" type="presOf" srcId="{4A4E2B77-F673-4282-95C6-35DD6FFAA728}" destId="{480794DF-D468-40D5-BE8D-969BD234941A}" srcOrd="0" destOrd="0" presId="urn:microsoft.com/office/officeart/2005/8/layout/venn1"/>
    <dgm:cxn modelId="{18C8DB39-C2C3-4F69-9FE1-56C6B6ED8795}" srcId="{4A4E2B77-F673-4282-95C6-35DD6FFAA728}" destId="{201FAEC7-FC58-472E-8D94-23BB122742CE}" srcOrd="0" destOrd="0" parTransId="{98332D75-6D04-4D26-8386-7E6334751248}" sibTransId="{5459807E-5ADD-4D37-9B72-AACD943B67E8}"/>
    <dgm:cxn modelId="{8A0910EA-E210-40B0-8058-F0844D096D92}" type="presOf" srcId="{F18F6B7A-BF5D-4EBB-88B0-55CC6BD0A712}" destId="{363A9E29-EAA9-47B4-A569-D0121B6BC5B9}" srcOrd="1" destOrd="0" presId="urn:microsoft.com/office/officeart/2005/8/layout/venn1"/>
    <dgm:cxn modelId="{6E96EC1F-C100-4D45-9B9F-6C9BFA520CC1}" type="presOf" srcId="{201FAEC7-FC58-472E-8D94-23BB122742CE}" destId="{5169CD04-2533-4EA6-A826-083C442AFFCB}" srcOrd="0" destOrd="0" presId="urn:microsoft.com/office/officeart/2005/8/layout/venn1"/>
    <dgm:cxn modelId="{1458D56F-75BB-46BF-B5E2-B089BB9EC2F4}" type="presParOf" srcId="{480794DF-D468-40D5-BE8D-969BD234941A}" destId="{5169CD04-2533-4EA6-A826-083C442AFFCB}" srcOrd="0" destOrd="0" presId="urn:microsoft.com/office/officeart/2005/8/layout/venn1"/>
    <dgm:cxn modelId="{E7F1B38A-A80D-4161-BBE3-CCE7108DDC6B}" type="presParOf" srcId="{480794DF-D468-40D5-BE8D-969BD234941A}" destId="{A9A54C60-A535-487F-809D-0E395DD18A5A}" srcOrd="1" destOrd="0" presId="urn:microsoft.com/office/officeart/2005/8/layout/venn1"/>
    <dgm:cxn modelId="{87BC48E9-812C-4E0B-BE32-2E2171CF2393}" type="presParOf" srcId="{480794DF-D468-40D5-BE8D-969BD234941A}" destId="{EE825728-4CD5-4430-869F-6F4EE40AC96B}" srcOrd="2" destOrd="0" presId="urn:microsoft.com/office/officeart/2005/8/layout/venn1"/>
    <dgm:cxn modelId="{3D95EA29-9DA8-4F18-B6F4-0EA7EF88BEEC}" type="presParOf" srcId="{480794DF-D468-40D5-BE8D-969BD234941A}" destId="{363A9E29-EAA9-47B4-A569-D0121B6BC5B9}"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4E2B77-F673-4282-95C6-35DD6FFAA728}" type="doc">
      <dgm:prSet loTypeId="urn:microsoft.com/office/officeart/2005/8/layout/venn1" loCatId="relationship" qsTypeId="urn:microsoft.com/office/officeart/2005/8/quickstyle/simple1" qsCatId="simple" csTypeId="urn:microsoft.com/office/officeart/2005/8/colors/accent1_2" csCatId="accent1" phldr="1"/>
      <dgm:spPr/>
    </dgm:pt>
    <dgm:pt modelId="{201FAEC7-FC58-472E-8D94-23BB122742CE}">
      <dgm:prSet phldrT="[Text]"/>
      <dgm:spPr>
        <a:solidFill>
          <a:srgbClr val="FF0000">
            <a:alpha val="50000"/>
          </a:srgbClr>
        </a:solidFill>
      </dgm:spPr>
      <dgm:t>
        <a:bodyPr anchor="t" anchorCtr="0"/>
        <a:lstStyle/>
        <a:p>
          <a:endParaRPr lang="de-DE" dirty="0" smtClean="0"/>
        </a:p>
        <a:p>
          <a:r>
            <a:rPr lang="de-DE" dirty="0" err="1" smtClean="0">
              <a:ln>
                <a:noFill/>
              </a:ln>
              <a:effectLst>
                <a:glow rad="228600">
                  <a:schemeClr val="accent1">
                    <a:satMod val="175000"/>
                    <a:alpha val="40000"/>
                  </a:schemeClr>
                </a:glow>
              </a:effectLst>
            </a:rPr>
            <a:t>Leitper-spektiven</a:t>
          </a:r>
          <a:endParaRPr lang="de-DE" dirty="0">
            <a:ln>
              <a:noFill/>
            </a:ln>
            <a:effectLst>
              <a:glow rad="228600">
                <a:schemeClr val="accent1">
                  <a:satMod val="175000"/>
                  <a:alpha val="40000"/>
                </a:schemeClr>
              </a:glow>
            </a:effectLst>
          </a:endParaRPr>
        </a:p>
      </dgm:t>
    </dgm:pt>
    <dgm:pt modelId="{98332D75-6D04-4D26-8386-7E6334751248}" type="parTrans" cxnId="{18C8DB39-C2C3-4F69-9FE1-56C6B6ED8795}">
      <dgm:prSet/>
      <dgm:spPr/>
      <dgm:t>
        <a:bodyPr/>
        <a:lstStyle/>
        <a:p>
          <a:endParaRPr lang="de-DE"/>
        </a:p>
      </dgm:t>
    </dgm:pt>
    <dgm:pt modelId="{5459807E-5ADD-4D37-9B72-AACD943B67E8}" type="sibTrans" cxnId="{18C8DB39-C2C3-4F69-9FE1-56C6B6ED8795}">
      <dgm:prSet/>
      <dgm:spPr/>
      <dgm:t>
        <a:bodyPr/>
        <a:lstStyle/>
        <a:p>
          <a:endParaRPr lang="de-DE"/>
        </a:p>
      </dgm:t>
    </dgm:pt>
    <dgm:pt modelId="{F18F6B7A-BF5D-4EBB-88B0-55CC6BD0A712}">
      <dgm:prSet phldrT="[Text]"/>
      <dgm:spPr/>
      <dgm:t>
        <a:bodyPr anchor="b" anchorCtr="0"/>
        <a:lstStyle/>
        <a:p>
          <a:r>
            <a:rPr lang="de-DE" dirty="0" smtClean="0">
              <a:effectLst>
                <a:glow rad="228600">
                  <a:schemeClr val="accent2">
                    <a:satMod val="175000"/>
                    <a:alpha val="40000"/>
                  </a:schemeClr>
                </a:glow>
              </a:effectLst>
            </a:rPr>
            <a:t>Orientierungs-kompetenz</a:t>
          </a:r>
        </a:p>
        <a:p>
          <a:endParaRPr lang="de-DE" dirty="0"/>
        </a:p>
      </dgm:t>
    </dgm:pt>
    <dgm:pt modelId="{79B2ADD8-AB5F-459F-88B6-F97CE5FBD7F2}" type="parTrans" cxnId="{F512EE1B-1CA6-4433-AEE4-0DB106D650A6}">
      <dgm:prSet/>
      <dgm:spPr/>
      <dgm:t>
        <a:bodyPr/>
        <a:lstStyle/>
        <a:p>
          <a:endParaRPr lang="de-DE"/>
        </a:p>
      </dgm:t>
    </dgm:pt>
    <dgm:pt modelId="{2976D33A-02F6-45A1-941D-800FEA62A596}" type="sibTrans" cxnId="{F512EE1B-1CA6-4433-AEE4-0DB106D650A6}">
      <dgm:prSet/>
      <dgm:spPr/>
      <dgm:t>
        <a:bodyPr/>
        <a:lstStyle/>
        <a:p>
          <a:endParaRPr lang="de-DE"/>
        </a:p>
      </dgm:t>
    </dgm:pt>
    <dgm:pt modelId="{480794DF-D468-40D5-BE8D-969BD234941A}" type="pres">
      <dgm:prSet presAssocID="{4A4E2B77-F673-4282-95C6-35DD6FFAA728}" presName="compositeShape" presStyleCnt="0">
        <dgm:presLayoutVars>
          <dgm:chMax val="7"/>
          <dgm:dir/>
          <dgm:resizeHandles val="exact"/>
        </dgm:presLayoutVars>
      </dgm:prSet>
      <dgm:spPr/>
    </dgm:pt>
    <dgm:pt modelId="{5169CD04-2533-4EA6-A826-083C442AFFCB}" type="pres">
      <dgm:prSet presAssocID="{201FAEC7-FC58-472E-8D94-23BB122742CE}" presName="circ1" presStyleLbl="vennNode1" presStyleIdx="0" presStyleCnt="2" custLinFactNeighborX="-35457" custLinFactNeighborY="-2845"/>
      <dgm:spPr/>
      <dgm:t>
        <a:bodyPr/>
        <a:lstStyle/>
        <a:p>
          <a:endParaRPr lang="de-DE"/>
        </a:p>
      </dgm:t>
    </dgm:pt>
    <dgm:pt modelId="{A9A54C60-A535-487F-809D-0E395DD18A5A}" type="pres">
      <dgm:prSet presAssocID="{201FAEC7-FC58-472E-8D94-23BB122742CE}" presName="circ1Tx" presStyleLbl="revTx" presStyleIdx="0" presStyleCnt="0">
        <dgm:presLayoutVars>
          <dgm:chMax val="0"/>
          <dgm:chPref val="0"/>
          <dgm:bulletEnabled val="1"/>
        </dgm:presLayoutVars>
      </dgm:prSet>
      <dgm:spPr/>
      <dgm:t>
        <a:bodyPr/>
        <a:lstStyle/>
        <a:p>
          <a:endParaRPr lang="de-DE"/>
        </a:p>
      </dgm:t>
    </dgm:pt>
    <dgm:pt modelId="{EE825728-4CD5-4430-869F-6F4EE40AC96B}" type="pres">
      <dgm:prSet presAssocID="{F18F6B7A-BF5D-4EBB-88B0-55CC6BD0A712}" presName="circ2" presStyleLbl="vennNode1" presStyleIdx="1" presStyleCnt="2" custLinFactNeighborX="-77013" custLinFactNeighborY="-18706"/>
      <dgm:spPr/>
      <dgm:t>
        <a:bodyPr/>
        <a:lstStyle/>
        <a:p>
          <a:endParaRPr lang="de-DE"/>
        </a:p>
      </dgm:t>
    </dgm:pt>
    <dgm:pt modelId="{363A9E29-EAA9-47B4-A569-D0121B6BC5B9}" type="pres">
      <dgm:prSet presAssocID="{F18F6B7A-BF5D-4EBB-88B0-55CC6BD0A712}" presName="circ2Tx" presStyleLbl="revTx" presStyleIdx="0" presStyleCnt="0">
        <dgm:presLayoutVars>
          <dgm:chMax val="0"/>
          <dgm:chPref val="0"/>
          <dgm:bulletEnabled val="1"/>
        </dgm:presLayoutVars>
      </dgm:prSet>
      <dgm:spPr/>
      <dgm:t>
        <a:bodyPr/>
        <a:lstStyle/>
        <a:p>
          <a:endParaRPr lang="de-DE"/>
        </a:p>
      </dgm:t>
    </dgm:pt>
  </dgm:ptLst>
  <dgm:cxnLst>
    <dgm:cxn modelId="{F512EE1B-1CA6-4433-AEE4-0DB106D650A6}" srcId="{4A4E2B77-F673-4282-95C6-35DD6FFAA728}" destId="{F18F6B7A-BF5D-4EBB-88B0-55CC6BD0A712}" srcOrd="1" destOrd="0" parTransId="{79B2ADD8-AB5F-459F-88B6-F97CE5FBD7F2}" sibTransId="{2976D33A-02F6-45A1-941D-800FEA62A596}"/>
    <dgm:cxn modelId="{F39428B8-3FA4-4351-8B19-9497F47DAC32}" type="presOf" srcId="{201FAEC7-FC58-472E-8D94-23BB122742CE}" destId="{A9A54C60-A535-487F-809D-0E395DD18A5A}" srcOrd="1" destOrd="0" presId="urn:microsoft.com/office/officeart/2005/8/layout/venn1"/>
    <dgm:cxn modelId="{F9CA3E57-652C-4457-BB81-CF35F7C08EA1}" type="presOf" srcId="{F18F6B7A-BF5D-4EBB-88B0-55CC6BD0A712}" destId="{EE825728-4CD5-4430-869F-6F4EE40AC96B}" srcOrd="0" destOrd="0" presId="urn:microsoft.com/office/officeart/2005/8/layout/venn1"/>
    <dgm:cxn modelId="{94E4818E-2CF8-4A9A-B436-708A81CE616D}" type="presOf" srcId="{F18F6B7A-BF5D-4EBB-88B0-55CC6BD0A712}" destId="{363A9E29-EAA9-47B4-A569-D0121B6BC5B9}" srcOrd="1" destOrd="0" presId="urn:microsoft.com/office/officeart/2005/8/layout/venn1"/>
    <dgm:cxn modelId="{DB9BEA8F-C320-413F-B509-185ECEB6ED91}" type="presOf" srcId="{201FAEC7-FC58-472E-8D94-23BB122742CE}" destId="{5169CD04-2533-4EA6-A826-083C442AFFCB}" srcOrd="0" destOrd="0" presId="urn:microsoft.com/office/officeart/2005/8/layout/venn1"/>
    <dgm:cxn modelId="{E197662B-FE00-4883-8E20-05CAED64B5DB}" type="presOf" srcId="{4A4E2B77-F673-4282-95C6-35DD6FFAA728}" destId="{480794DF-D468-40D5-BE8D-969BD234941A}" srcOrd="0" destOrd="0" presId="urn:microsoft.com/office/officeart/2005/8/layout/venn1"/>
    <dgm:cxn modelId="{18C8DB39-C2C3-4F69-9FE1-56C6B6ED8795}" srcId="{4A4E2B77-F673-4282-95C6-35DD6FFAA728}" destId="{201FAEC7-FC58-472E-8D94-23BB122742CE}" srcOrd="0" destOrd="0" parTransId="{98332D75-6D04-4D26-8386-7E6334751248}" sibTransId="{5459807E-5ADD-4D37-9B72-AACD943B67E8}"/>
    <dgm:cxn modelId="{253FEF44-1F03-4AF3-9652-FE2FDD647A55}" type="presParOf" srcId="{480794DF-D468-40D5-BE8D-969BD234941A}" destId="{5169CD04-2533-4EA6-A826-083C442AFFCB}" srcOrd="0" destOrd="0" presId="urn:microsoft.com/office/officeart/2005/8/layout/venn1"/>
    <dgm:cxn modelId="{E36BCAEB-560A-4517-9947-F4074407F156}" type="presParOf" srcId="{480794DF-D468-40D5-BE8D-969BD234941A}" destId="{A9A54C60-A535-487F-809D-0E395DD18A5A}" srcOrd="1" destOrd="0" presId="urn:microsoft.com/office/officeart/2005/8/layout/venn1"/>
    <dgm:cxn modelId="{545DD22C-254C-4832-A26E-2259CAC41653}" type="presParOf" srcId="{480794DF-D468-40D5-BE8D-969BD234941A}" destId="{EE825728-4CD5-4430-869F-6F4EE40AC96B}" srcOrd="2" destOrd="0" presId="urn:microsoft.com/office/officeart/2005/8/layout/venn1"/>
    <dgm:cxn modelId="{58263629-E703-4949-BF8C-7B3C4698140D}" type="presParOf" srcId="{480794DF-D468-40D5-BE8D-969BD234941A}" destId="{363A9E29-EAA9-47B4-A569-D0121B6BC5B9}"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de-DE"/>
          </a:p>
        </p:txBody>
      </p:sp>
      <p:sp>
        <p:nvSpPr>
          <p:cNvPr id="3" name="Datumsplatzhalter 2"/>
          <p:cNvSpPr>
            <a:spLocks noGrp="1"/>
          </p:cNvSpPr>
          <p:nvPr>
            <p:ph type="dt" sz="quarter" idx="1"/>
          </p:nvPr>
        </p:nvSpPr>
        <p:spPr>
          <a:xfrm>
            <a:off x="3901698" y="0"/>
            <a:ext cx="2984871" cy="502755"/>
          </a:xfrm>
          <a:prstGeom prst="rect">
            <a:avLst/>
          </a:prstGeom>
        </p:spPr>
        <p:txBody>
          <a:bodyPr vert="horz" lIns="96616" tIns="48308" rIns="96616" bIns="48308" rtlCol="0"/>
          <a:lstStyle>
            <a:lvl1pPr algn="r">
              <a:defRPr sz="1300"/>
            </a:lvl1pPr>
          </a:lstStyle>
          <a:p>
            <a:fld id="{CAA22E39-DBAC-478C-8098-42678735E2A1}" type="datetimeFigureOut">
              <a:rPr lang="de-DE" smtClean="0"/>
              <a:t>07.07.2016</a:t>
            </a:fld>
            <a:endParaRPr lang="de-DE"/>
          </a:p>
        </p:txBody>
      </p:sp>
      <p:sp>
        <p:nvSpPr>
          <p:cNvPr id="4" name="Fußzeilenplatzhalter 3"/>
          <p:cNvSpPr>
            <a:spLocks noGrp="1"/>
          </p:cNvSpPr>
          <p:nvPr>
            <p:ph type="ftr" sz="quarter" idx="2"/>
          </p:nvPr>
        </p:nvSpPr>
        <p:spPr>
          <a:xfrm>
            <a:off x="0" y="9517547"/>
            <a:ext cx="2984871" cy="502754"/>
          </a:xfrm>
          <a:prstGeom prst="rect">
            <a:avLst/>
          </a:prstGeom>
        </p:spPr>
        <p:txBody>
          <a:bodyPr vert="horz" lIns="96616" tIns="48308" rIns="96616" bIns="48308" rtlCol="0" anchor="b"/>
          <a:lstStyle>
            <a:lvl1pPr algn="l">
              <a:defRPr sz="1300"/>
            </a:lvl1pPr>
          </a:lstStyle>
          <a:p>
            <a:endParaRPr lang="de-DE"/>
          </a:p>
        </p:txBody>
      </p:sp>
      <p:sp>
        <p:nvSpPr>
          <p:cNvPr id="5" name="Foliennummernplatzhalter 4"/>
          <p:cNvSpPr>
            <a:spLocks noGrp="1"/>
          </p:cNvSpPr>
          <p:nvPr>
            <p:ph type="sldNum" sz="quarter" idx="3"/>
          </p:nvPr>
        </p:nvSpPr>
        <p:spPr>
          <a:xfrm>
            <a:off x="3901698" y="9517547"/>
            <a:ext cx="2984871" cy="502754"/>
          </a:xfrm>
          <a:prstGeom prst="rect">
            <a:avLst/>
          </a:prstGeom>
        </p:spPr>
        <p:txBody>
          <a:bodyPr vert="horz" lIns="96616" tIns="48308" rIns="96616" bIns="48308" rtlCol="0" anchor="b"/>
          <a:lstStyle>
            <a:lvl1pPr algn="r">
              <a:defRPr sz="1300"/>
            </a:lvl1pPr>
          </a:lstStyle>
          <a:p>
            <a:fld id="{35D7C83F-BCA4-4970-A99F-C70BCAFF190B}" type="slidenum">
              <a:rPr lang="de-DE" smtClean="0"/>
              <a:t>‹Nr.›</a:t>
            </a:fld>
            <a:endParaRPr lang="de-DE"/>
          </a:p>
        </p:txBody>
      </p:sp>
    </p:spTree>
    <p:extLst>
      <p:ext uri="{BB962C8B-B14F-4D97-AF65-F5344CB8AC3E}">
        <p14:creationId xmlns:p14="http://schemas.microsoft.com/office/powerpoint/2010/main" val="2963149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de-DE"/>
          </a:p>
        </p:txBody>
      </p:sp>
      <p:sp>
        <p:nvSpPr>
          <p:cNvPr id="3" name="Datumsplatzhalter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9673EFB3-8D27-4BDD-B28E-AAFAB415ECE0}" type="datetimeFigureOut">
              <a:rPr lang="de-DE" smtClean="0"/>
              <a:t>07.07.2016</a:t>
            </a:fld>
            <a:endParaRPr lang="de-DE"/>
          </a:p>
        </p:txBody>
      </p:sp>
      <p:sp>
        <p:nvSpPr>
          <p:cNvPr id="4" name="Folienbildplatzhalt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16" tIns="48308" rIns="96616" bIns="48308" rtlCol="0" anchor="ctr"/>
          <a:lstStyle/>
          <a:p>
            <a:endParaRPr lang="de-DE"/>
          </a:p>
        </p:txBody>
      </p:sp>
      <p:sp>
        <p:nvSpPr>
          <p:cNvPr id="5" name="Notizenplatzhalter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lang="de-DE"/>
          </a:p>
        </p:txBody>
      </p:sp>
      <p:sp>
        <p:nvSpPr>
          <p:cNvPr id="7" name="Foliennummernplatzhalter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54024A92-048A-4448-9A9B-58A5519760AA}" type="slidenum">
              <a:rPr lang="de-DE" smtClean="0"/>
              <a:t>‹Nr.›</a:t>
            </a:fld>
            <a:endParaRPr lang="de-DE"/>
          </a:p>
        </p:txBody>
      </p:sp>
    </p:spTree>
    <p:extLst>
      <p:ext uri="{BB962C8B-B14F-4D97-AF65-F5344CB8AC3E}">
        <p14:creationId xmlns:p14="http://schemas.microsoft.com/office/powerpoint/2010/main" val="1273387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4024A92-048A-4448-9A9B-58A5519760AA}" type="slidenum">
              <a:rPr lang="de-DE" smtClean="0"/>
              <a:t>2</a:t>
            </a:fld>
            <a:endParaRPr lang="de-DE"/>
          </a:p>
        </p:txBody>
      </p:sp>
    </p:spTree>
    <p:extLst>
      <p:ext uri="{BB962C8B-B14F-4D97-AF65-F5344CB8AC3E}">
        <p14:creationId xmlns:p14="http://schemas.microsoft.com/office/powerpoint/2010/main" val="3563911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4024A92-048A-4448-9A9B-58A5519760AA}" type="slidenum">
              <a:rPr lang="de-DE" smtClean="0"/>
              <a:t>19</a:t>
            </a:fld>
            <a:endParaRPr lang="de-DE"/>
          </a:p>
        </p:txBody>
      </p:sp>
    </p:spTree>
    <p:extLst>
      <p:ext uri="{BB962C8B-B14F-4D97-AF65-F5344CB8AC3E}">
        <p14:creationId xmlns:p14="http://schemas.microsoft.com/office/powerpoint/2010/main" val="39190792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4024A92-048A-4448-9A9B-58A5519760AA}" type="slidenum">
              <a:rPr lang="de-DE" smtClean="0"/>
              <a:t>20</a:t>
            </a:fld>
            <a:endParaRPr lang="de-DE"/>
          </a:p>
        </p:txBody>
      </p:sp>
    </p:spTree>
    <p:extLst>
      <p:ext uri="{BB962C8B-B14F-4D97-AF65-F5344CB8AC3E}">
        <p14:creationId xmlns:p14="http://schemas.microsoft.com/office/powerpoint/2010/main" val="18021500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4024A92-048A-4448-9A9B-58A5519760AA}" type="slidenum">
              <a:rPr lang="de-DE" smtClean="0"/>
              <a:t>21</a:t>
            </a:fld>
            <a:endParaRPr lang="de-DE"/>
          </a:p>
        </p:txBody>
      </p:sp>
    </p:spTree>
    <p:extLst>
      <p:ext uri="{BB962C8B-B14F-4D97-AF65-F5344CB8AC3E}">
        <p14:creationId xmlns:p14="http://schemas.microsoft.com/office/powerpoint/2010/main" val="1522146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4024A92-048A-4448-9A9B-58A5519760AA}" type="slidenum">
              <a:rPr lang="de-DE" smtClean="0"/>
              <a:t>22</a:t>
            </a:fld>
            <a:endParaRPr lang="de-DE"/>
          </a:p>
        </p:txBody>
      </p:sp>
    </p:spTree>
    <p:extLst>
      <p:ext uri="{BB962C8B-B14F-4D97-AF65-F5344CB8AC3E}">
        <p14:creationId xmlns:p14="http://schemas.microsoft.com/office/powerpoint/2010/main" val="14902152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4024A92-048A-4448-9A9B-58A5519760AA}" type="slidenum">
              <a:rPr lang="de-DE" smtClean="0"/>
              <a:t>23</a:t>
            </a:fld>
            <a:endParaRPr lang="de-DE"/>
          </a:p>
        </p:txBody>
      </p:sp>
    </p:spTree>
    <p:extLst>
      <p:ext uri="{BB962C8B-B14F-4D97-AF65-F5344CB8AC3E}">
        <p14:creationId xmlns:p14="http://schemas.microsoft.com/office/powerpoint/2010/main" val="193284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4024A92-048A-4448-9A9B-58A5519760AA}" type="slidenum">
              <a:rPr lang="de-DE" smtClean="0"/>
              <a:t>24</a:t>
            </a:fld>
            <a:endParaRPr lang="de-DE"/>
          </a:p>
        </p:txBody>
      </p:sp>
    </p:spTree>
    <p:extLst>
      <p:ext uri="{BB962C8B-B14F-4D97-AF65-F5344CB8AC3E}">
        <p14:creationId xmlns:p14="http://schemas.microsoft.com/office/powerpoint/2010/main" val="42354679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4024A92-048A-4448-9A9B-58A5519760AA}" type="slidenum">
              <a:rPr lang="de-DE" smtClean="0"/>
              <a:t>25</a:t>
            </a:fld>
            <a:endParaRPr lang="de-DE"/>
          </a:p>
        </p:txBody>
      </p:sp>
    </p:spTree>
    <p:extLst>
      <p:ext uri="{BB962C8B-B14F-4D97-AF65-F5344CB8AC3E}">
        <p14:creationId xmlns:p14="http://schemas.microsoft.com/office/powerpoint/2010/main" val="36086051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4024A92-048A-4448-9A9B-58A5519760AA}" type="slidenum">
              <a:rPr lang="de-DE" smtClean="0"/>
              <a:t>28</a:t>
            </a:fld>
            <a:endParaRPr lang="de-DE"/>
          </a:p>
        </p:txBody>
      </p:sp>
    </p:spTree>
    <p:extLst>
      <p:ext uri="{BB962C8B-B14F-4D97-AF65-F5344CB8AC3E}">
        <p14:creationId xmlns:p14="http://schemas.microsoft.com/office/powerpoint/2010/main" val="35086389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971550" lvl="1" indent="-514350">
              <a:buFont typeface="+mj-lt"/>
              <a:buAutoNum type="arabicPeriod"/>
            </a:pPr>
            <a:endParaRPr lang="de-DE" dirty="0"/>
          </a:p>
        </p:txBody>
      </p:sp>
      <p:sp>
        <p:nvSpPr>
          <p:cNvPr id="4" name="Foliennummernplatzhalter 3"/>
          <p:cNvSpPr>
            <a:spLocks noGrp="1"/>
          </p:cNvSpPr>
          <p:nvPr>
            <p:ph type="sldNum" sz="quarter" idx="10"/>
          </p:nvPr>
        </p:nvSpPr>
        <p:spPr/>
        <p:txBody>
          <a:bodyPr/>
          <a:lstStyle/>
          <a:p>
            <a:fld id="{54024A92-048A-4448-9A9B-58A5519760AA}" type="slidenum">
              <a:rPr lang="de-DE" smtClean="0"/>
              <a:t>29</a:t>
            </a:fld>
            <a:endParaRPr lang="de-DE"/>
          </a:p>
        </p:txBody>
      </p:sp>
    </p:spTree>
    <p:extLst>
      <p:ext uri="{BB962C8B-B14F-4D97-AF65-F5344CB8AC3E}">
        <p14:creationId xmlns:p14="http://schemas.microsoft.com/office/powerpoint/2010/main" val="37411617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DE" dirty="0"/>
          </a:p>
        </p:txBody>
      </p:sp>
      <p:sp>
        <p:nvSpPr>
          <p:cNvPr id="4" name="Foliennummernplatzhalter 3"/>
          <p:cNvSpPr>
            <a:spLocks noGrp="1"/>
          </p:cNvSpPr>
          <p:nvPr>
            <p:ph type="sldNum" sz="quarter" idx="10"/>
          </p:nvPr>
        </p:nvSpPr>
        <p:spPr/>
        <p:txBody>
          <a:bodyPr/>
          <a:lstStyle/>
          <a:p>
            <a:fld id="{54024A92-048A-4448-9A9B-58A5519760AA}" type="slidenum">
              <a:rPr lang="de-DE" smtClean="0"/>
              <a:t>30</a:t>
            </a:fld>
            <a:endParaRPr lang="de-DE"/>
          </a:p>
        </p:txBody>
      </p:sp>
    </p:spTree>
    <p:extLst>
      <p:ext uri="{BB962C8B-B14F-4D97-AF65-F5344CB8AC3E}">
        <p14:creationId xmlns:p14="http://schemas.microsoft.com/office/powerpoint/2010/main" val="436594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4024A92-048A-4448-9A9B-58A5519760AA}" type="slidenum">
              <a:rPr lang="de-DE" smtClean="0"/>
              <a:t>5</a:t>
            </a:fld>
            <a:endParaRPr lang="de-DE"/>
          </a:p>
        </p:txBody>
      </p:sp>
    </p:spTree>
    <p:extLst>
      <p:ext uri="{BB962C8B-B14F-4D97-AF65-F5344CB8AC3E}">
        <p14:creationId xmlns:p14="http://schemas.microsoft.com/office/powerpoint/2010/main" val="16296007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4024A92-048A-4448-9A9B-58A5519760AA}" type="slidenum">
              <a:rPr lang="de-DE" smtClean="0"/>
              <a:t>31</a:t>
            </a:fld>
            <a:endParaRPr lang="de-DE"/>
          </a:p>
        </p:txBody>
      </p:sp>
    </p:spTree>
    <p:extLst>
      <p:ext uri="{BB962C8B-B14F-4D97-AF65-F5344CB8AC3E}">
        <p14:creationId xmlns:p14="http://schemas.microsoft.com/office/powerpoint/2010/main" val="29949207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4024A92-048A-4448-9A9B-58A5519760AA}" type="slidenum">
              <a:rPr lang="de-DE" smtClean="0"/>
              <a:t>32</a:t>
            </a:fld>
            <a:endParaRPr lang="de-DE"/>
          </a:p>
        </p:txBody>
      </p:sp>
    </p:spTree>
    <p:extLst>
      <p:ext uri="{BB962C8B-B14F-4D97-AF65-F5344CB8AC3E}">
        <p14:creationId xmlns:p14="http://schemas.microsoft.com/office/powerpoint/2010/main" val="7307408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971550" lvl="1" indent="-514350">
              <a:buFont typeface="+mj-lt"/>
              <a:buAutoNum type="arabicPeriod"/>
            </a:pPr>
            <a:endParaRPr lang="de-DE" dirty="0"/>
          </a:p>
        </p:txBody>
      </p:sp>
      <p:sp>
        <p:nvSpPr>
          <p:cNvPr id="4" name="Foliennummernplatzhalter 3"/>
          <p:cNvSpPr>
            <a:spLocks noGrp="1"/>
          </p:cNvSpPr>
          <p:nvPr>
            <p:ph type="sldNum" sz="quarter" idx="10"/>
          </p:nvPr>
        </p:nvSpPr>
        <p:spPr/>
        <p:txBody>
          <a:bodyPr/>
          <a:lstStyle/>
          <a:p>
            <a:fld id="{54024A92-048A-4448-9A9B-58A5519760AA}" type="slidenum">
              <a:rPr lang="de-DE" smtClean="0"/>
              <a:t>33</a:t>
            </a:fld>
            <a:endParaRPr lang="de-DE"/>
          </a:p>
        </p:txBody>
      </p:sp>
    </p:spTree>
    <p:extLst>
      <p:ext uri="{BB962C8B-B14F-4D97-AF65-F5344CB8AC3E}">
        <p14:creationId xmlns:p14="http://schemas.microsoft.com/office/powerpoint/2010/main" val="26830296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4024A92-048A-4448-9A9B-58A5519760AA}" type="slidenum">
              <a:rPr lang="de-DE" smtClean="0"/>
              <a:t>34</a:t>
            </a:fld>
            <a:endParaRPr lang="de-DE"/>
          </a:p>
        </p:txBody>
      </p:sp>
    </p:spTree>
    <p:extLst>
      <p:ext uri="{BB962C8B-B14F-4D97-AF65-F5344CB8AC3E}">
        <p14:creationId xmlns:p14="http://schemas.microsoft.com/office/powerpoint/2010/main" val="21480838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4024A92-048A-4448-9A9B-58A5519760AA}" type="slidenum">
              <a:rPr lang="de-DE" smtClean="0"/>
              <a:t>43</a:t>
            </a:fld>
            <a:endParaRPr lang="de-DE"/>
          </a:p>
        </p:txBody>
      </p:sp>
    </p:spTree>
    <p:extLst>
      <p:ext uri="{BB962C8B-B14F-4D97-AF65-F5344CB8AC3E}">
        <p14:creationId xmlns:p14="http://schemas.microsoft.com/office/powerpoint/2010/main" val="36177849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4024A92-048A-4448-9A9B-58A5519760AA}" type="slidenum">
              <a:rPr lang="de-DE" smtClean="0"/>
              <a:t>44</a:t>
            </a:fld>
            <a:endParaRPr lang="de-DE"/>
          </a:p>
        </p:txBody>
      </p:sp>
    </p:spTree>
    <p:extLst>
      <p:ext uri="{BB962C8B-B14F-4D97-AF65-F5344CB8AC3E}">
        <p14:creationId xmlns:p14="http://schemas.microsoft.com/office/powerpoint/2010/main" val="12309909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4024A92-048A-4448-9A9B-58A5519760AA}" type="slidenum">
              <a:rPr lang="de-DE" smtClean="0"/>
              <a:t>45</a:t>
            </a:fld>
            <a:endParaRPr lang="de-DE"/>
          </a:p>
        </p:txBody>
      </p:sp>
    </p:spTree>
    <p:extLst>
      <p:ext uri="{BB962C8B-B14F-4D97-AF65-F5344CB8AC3E}">
        <p14:creationId xmlns:p14="http://schemas.microsoft.com/office/powerpoint/2010/main" val="4122112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4024A92-048A-4448-9A9B-58A5519760AA}" type="slidenum">
              <a:rPr lang="de-DE" smtClean="0"/>
              <a:t>46</a:t>
            </a:fld>
            <a:endParaRPr lang="de-DE"/>
          </a:p>
        </p:txBody>
      </p:sp>
    </p:spTree>
    <p:extLst>
      <p:ext uri="{BB962C8B-B14F-4D97-AF65-F5344CB8AC3E}">
        <p14:creationId xmlns:p14="http://schemas.microsoft.com/office/powerpoint/2010/main" val="10538139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4024A92-048A-4448-9A9B-58A5519760AA}" type="slidenum">
              <a:rPr lang="de-DE" smtClean="0"/>
              <a:t>50</a:t>
            </a:fld>
            <a:endParaRPr lang="de-DE"/>
          </a:p>
        </p:txBody>
      </p:sp>
    </p:spTree>
    <p:extLst>
      <p:ext uri="{BB962C8B-B14F-4D97-AF65-F5344CB8AC3E}">
        <p14:creationId xmlns:p14="http://schemas.microsoft.com/office/powerpoint/2010/main" val="29525808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4024A92-048A-4448-9A9B-58A5519760AA}" type="slidenum">
              <a:rPr lang="de-DE" smtClean="0"/>
              <a:t>52</a:t>
            </a:fld>
            <a:endParaRPr lang="de-DE"/>
          </a:p>
        </p:txBody>
      </p:sp>
    </p:spTree>
    <p:extLst>
      <p:ext uri="{BB962C8B-B14F-4D97-AF65-F5344CB8AC3E}">
        <p14:creationId xmlns:p14="http://schemas.microsoft.com/office/powerpoint/2010/main" val="4236239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4024A92-048A-4448-9A9B-58A5519760AA}" type="slidenum">
              <a:rPr lang="de-DE" smtClean="0"/>
              <a:t>7</a:t>
            </a:fld>
            <a:endParaRPr lang="de-DE"/>
          </a:p>
        </p:txBody>
      </p:sp>
    </p:spTree>
    <p:extLst>
      <p:ext uri="{BB962C8B-B14F-4D97-AF65-F5344CB8AC3E}">
        <p14:creationId xmlns:p14="http://schemas.microsoft.com/office/powerpoint/2010/main" val="22988301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4024A92-048A-4448-9A9B-58A5519760AA}" type="slidenum">
              <a:rPr lang="de-DE" smtClean="0"/>
              <a:t>61</a:t>
            </a:fld>
            <a:endParaRPr lang="de-DE"/>
          </a:p>
        </p:txBody>
      </p:sp>
    </p:spTree>
    <p:extLst>
      <p:ext uri="{BB962C8B-B14F-4D97-AF65-F5344CB8AC3E}">
        <p14:creationId xmlns:p14="http://schemas.microsoft.com/office/powerpoint/2010/main" val="15579033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4024A92-048A-4448-9A9B-58A5519760AA}" type="slidenum">
              <a:rPr lang="de-DE" smtClean="0"/>
              <a:t>74</a:t>
            </a:fld>
            <a:endParaRPr lang="de-DE"/>
          </a:p>
        </p:txBody>
      </p:sp>
    </p:spTree>
    <p:extLst>
      <p:ext uri="{BB962C8B-B14F-4D97-AF65-F5344CB8AC3E}">
        <p14:creationId xmlns:p14="http://schemas.microsoft.com/office/powerpoint/2010/main" val="19474724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4024A92-048A-4448-9A9B-58A5519760AA}" type="slidenum">
              <a:rPr lang="de-DE" smtClean="0"/>
              <a:t>76</a:t>
            </a:fld>
            <a:endParaRPr lang="de-DE"/>
          </a:p>
        </p:txBody>
      </p:sp>
    </p:spTree>
    <p:extLst>
      <p:ext uri="{BB962C8B-B14F-4D97-AF65-F5344CB8AC3E}">
        <p14:creationId xmlns:p14="http://schemas.microsoft.com/office/powerpoint/2010/main" val="3114271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4024A92-048A-4448-9A9B-58A5519760AA}" type="slidenum">
              <a:rPr lang="de-DE" smtClean="0"/>
              <a:t>9</a:t>
            </a:fld>
            <a:endParaRPr lang="de-DE"/>
          </a:p>
        </p:txBody>
      </p:sp>
    </p:spTree>
    <p:extLst>
      <p:ext uri="{BB962C8B-B14F-4D97-AF65-F5344CB8AC3E}">
        <p14:creationId xmlns:p14="http://schemas.microsoft.com/office/powerpoint/2010/main" val="1736793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4024A92-048A-4448-9A9B-58A5519760AA}" type="slidenum">
              <a:rPr lang="de-DE" smtClean="0"/>
              <a:t>10</a:t>
            </a:fld>
            <a:endParaRPr lang="de-DE"/>
          </a:p>
        </p:txBody>
      </p:sp>
    </p:spTree>
    <p:extLst>
      <p:ext uri="{BB962C8B-B14F-4D97-AF65-F5344CB8AC3E}">
        <p14:creationId xmlns:p14="http://schemas.microsoft.com/office/powerpoint/2010/main" val="2808554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17422" y="4646713"/>
            <a:ext cx="6327765" cy="5015432"/>
          </a:xfrm>
        </p:spPr>
        <p:txBody>
          <a:bodyPr/>
          <a:lstStyle/>
          <a:p>
            <a:pPr marL="173336" indent="-173336">
              <a:buFont typeface="Arial" panose="020B0604020202020204" pitchFamily="34" charset="0"/>
              <a:buChar char="•"/>
            </a:pPr>
            <a:endParaRPr lang="de-DE" dirty="0"/>
          </a:p>
        </p:txBody>
      </p:sp>
      <p:sp>
        <p:nvSpPr>
          <p:cNvPr id="4" name="Foliennummernplatzhalter 3"/>
          <p:cNvSpPr>
            <a:spLocks noGrp="1"/>
          </p:cNvSpPr>
          <p:nvPr>
            <p:ph type="sldNum" sz="quarter" idx="10"/>
          </p:nvPr>
        </p:nvSpPr>
        <p:spPr>
          <a:xfrm>
            <a:off x="659638" y="285443"/>
            <a:ext cx="409338" cy="155340"/>
          </a:xfrm>
        </p:spPr>
        <p:txBody>
          <a:bodyPr/>
          <a:lstStyle/>
          <a:p>
            <a:r>
              <a:rPr lang="de-DE" smtClean="0"/>
              <a:t>Seite </a:t>
            </a:r>
            <a:fld id="{F8FF1768-1DF2-410F-ABF6-E09C1CB8A556}" type="slidenum">
              <a:rPr lang="de-DE" smtClean="0"/>
              <a:pPr/>
              <a:t>14</a:t>
            </a:fld>
            <a:endParaRPr lang="de-DE" dirty="0"/>
          </a:p>
        </p:txBody>
      </p:sp>
      <p:sp>
        <p:nvSpPr>
          <p:cNvPr id="5" name="Kopfzeilenplatzhalter 4"/>
          <p:cNvSpPr>
            <a:spLocks noGrp="1"/>
          </p:cNvSpPr>
          <p:nvPr>
            <p:ph type="hdr" sz="quarter" idx="11"/>
          </p:nvPr>
        </p:nvSpPr>
        <p:spPr/>
        <p:txBody>
          <a:bodyPr/>
          <a:lstStyle/>
          <a:p>
            <a:endParaRPr lang="de-DE" dirty="0"/>
          </a:p>
        </p:txBody>
      </p:sp>
    </p:spTree>
    <p:extLst>
      <p:ext uri="{BB962C8B-B14F-4D97-AF65-F5344CB8AC3E}">
        <p14:creationId xmlns:p14="http://schemas.microsoft.com/office/powerpoint/2010/main" val="2441683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4024A92-048A-4448-9A9B-58A5519760AA}" type="slidenum">
              <a:rPr lang="de-DE" smtClean="0"/>
              <a:t>15</a:t>
            </a:fld>
            <a:endParaRPr lang="de-DE"/>
          </a:p>
        </p:txBody>
      </p:sp>
    </p:spTree>
    <p:extLst>
      <p:ext uri="{BB962C8B-B14F-4D97-AF65-F5344CB8AC3E}">
        <p14:creationId xmlns:p14="http://schemas.microsoft.com/office/powerpoint/2010/main" val="1658134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4024A92-048A-4448-9A9B-58A5519760AA}" type="slidenum">
              <a:rPr lang="de-DE" smtClean="0"/>
              <a:t>16</a:t>
            </a:fld>
            <a:endParaRPr lang="de-DE"/>
          </a:p>
        </p:txBody>
      </p:sp>
    </p:spTree>
    <p:extLst>
      <p:ext uri="{BB962C8B-B14F-4D97-AF65-F5344CB8AC3E}">
        <p14:creationId xmlns:p14="http://schemas.microsoft.com/office/powerpoint/2010/main" val="3868056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4024A92-048A-4448-9A9B-58A5519760AA}" type="slidenum">
              <a:rPr lang="de-DE" smtClean="0"/>
              <a:t>18</a:t>
            </a:fld>
            <a:endParaRPr lang="de-DE"/>
          </a:p>
        </p:txBody>
      </p:sp>
    </p:spTree>
    <p:extLst>
      <p:ext uri="{BB962C8B-B14F-4D97-AF65-F5344CB8AC3E}">
        <p14:creationId xmlns:p14="http://schemas.microsoft.com/office/powerpoint/2010/main" val="490488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CD99B262-8EE8-46E9-A7D6-E18E7CF9AF00}" type="datetimeFigureOut">
              <a:rPr lang="de-DE" smtClean="0"/>
              <a:t>07.07.2016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4F483D0-E44A-4362-AD0E-FA92BED10E37}" type="slidenum">
              <a:rPr lang="de-DE" smtClean="0"/>
              <a:t>‹Nr.›</a:t>
            </a:fld>
            <a:endParaRPr lang="de-DE"/>
          </a:p>
        </p:txBody>
      </p:sp>
    </p:spTree>
    <p:extLst>
      <p:ext uri="{BB962C8B-B14F-4D97-AF65-F5344CB8AC3E}">
        <p14:creationId xmlns:p14="http://schemas.microsoft.com/office/powerpoint/2010/main" val="1332322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CD99B262-8EE8-46E9-A7D6-E18E7CF9AF00}" type="datetimeFigureOut">
              <a:rPr lang="de-DE" smtClean="0"/>
              <a:t>07.07.2016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4F483D0-E44A-4362-AD0E-FA92BED10E37}" type="slidenum">
              <a:rPr lang="de-DE" smtClean="0"/>
              <a:t>‹Nr.›</a:t>
            </a:fld>
            <a:endParaRPr lang="de-DE"/>
          </a:p>
        </p:txBody>
      </p:sp>
    </p:spTree>
    <p:extLst>
      <p:ext uri="{BB962C8B-B14F-4D97-AF65-F5344CB8AC3E}">
        <p14:creationId xmlns:p14="http://schemas.microsoft.com/office/powerpoint/2010/main" val="2409703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CD99B262-8EE8-46E9-A7D6-E18E7CF9AF00}" type="datetimeFigureOut">
              <a:rPr lang="de-DE" smtClean="0"/>
              <a:t>07.07.2016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4F483D0-E44A-4362-AD0E-FA92BED10E37}" type="slidenum">
              <a:rPr lang="de-DE" smtClean="0"/>
              <a:t>‹Nr.›</a:t>
            </a:fld>
            <a:endParaRPr lang="de-DE"/>
          </a:p>
        </p:txBody>
      </p:sp>
    </p:spTree>
    <p:extLst>
      <p:ext uri="{BB962C8B-B14F-4D97-AF65-F5344CB8AC3E}">
        <p14:creationId xmlns:p14="http://schemas.microsoft.com/office/powerpoint/2010/main" val="3590609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CD99B262-8EE8-46E9-A7D6-E18E7CF9AF00}" type="datetimeFigureOut">
              <a:rPr lang="de-DE" smtClean="0"/>
              <a:t>07.07.2016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4F483D0-E44A-4362-AD0E-FA92BED10E37}" type="slidenum">
              <a:rPr lang="de-DE" smtClean="0"/>
              <a:t>‹Nr.›</a:t>
            </a:fld>
            <a:endParaRPr lang="de-DE"/>
          </a:p>
        </p:txBody>
      </p:sp>
    </p:spTree>
    <p:extLst>
      <p:ext uri="{BB962C8B-B14F-4D97-AF65-F5344CB8AC3E}">
        <p14:creationId xmlns:p14="http://schemas.microsoft.com/office/powerpoint/2010/main" val="1841686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CD99B262-8EE8-46E9-A7D6-E18E7CF9AF00}" type="datetimeFigureOut">
              <a:rPr lang="de-DE" smtClean="0"/>
              <a:t>07.07.2016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4F483D0-E44A-4362-AD0E-FA92BED10E37}" type="slidenum">
              <a:rPr lang="de-DE" smtClean="0"/>
              <a:t>‹Nr.›</a:t>
            </a:fld>
            <a:endParaRPr lang="de-DE"/>
          </a:p>
        </p:txBody>
      </p:sp>
    </p:spTree>
    <p:extLst>
      <p:ext uri="{BB962C8B-B14F-4D97-AF65-F5344CB8AC3E}">
        <p14:creationId xmlns:p14="http://schemas.microsoft.com/office/powerpoint/2010/main" val="2626767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838200" y="1825625"/>
            <a:ext cx="51816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72200" y="1825625"/>
            <a:ext cx="51816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CD99B262-8EE8-46E9-A7D6-E18E7CF9AF00}" type="datetimeFigureOut">
              <a:rPr lang="de-DE" smtClean="0"/>
              <a:t>07.07.2016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24F483D0-E44A-4362-AD0E-FA92BED10E37}" type="slidenum">
              <a:rPr lang="de-DE" smtClean="0"/>
              <a:t>‹Nr.›</a:t>
            </a:fld>
            <a:endParaRPr lang="de-DE"/>
          </a:p>
        </p:txBody>
      </p:sp>
    </p:spTree>
    <p:extLst>
      <p:ext uri="{BB962C8B-B14F-4D97-AF65-F5344CB8AC3E}">
        <p14:creationId xmlns:p14="http://schemas.microsoft.com/office/powerpoint/2010/main" val="1765626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CD99B262-8EE8-46E9-A7D6-E18E7CF9AF00}" type="datetimeFigureOut">
              <a:rPr lang="de-DE" smtClean="0"/>
              <a:t>07.07.2016</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24F483D0-E44A-4362-AD0E-FA92BED10E37}" type="slidenum">
              <a:rPr lang="de-DE" smtClean="0"/>
              <a:t>‹Nr.›</a:t>
            </a:fld>
            <a:endParaRPr lang="de-DE"/>
          </a:p>
        </p:txBody>
      </p:sp>
    </p:spTree>
    <p:extLst>
      <p:ext uri="{BB962C8B-B14F-4D97-AF65-F5344CB8AC3E}">
        <p14:creationId xmlns:p14="http://schemas.microsoft.com/office/powerpoint/2010/main" val="111009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CD99B262-8EE8-46E9-A7D6-E18E7CF9AF00}" type="datetimeFigureOut">
              <a:rPr lang="de-DE" smtClean="0"/>
              <a:t>07.07.2016</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24F483D0-E44A-4362-AD0E-FA92BED10E37}" type="slidenum">
              <a:rPr lang="de-DE" smtClean="0"/>
              <a:t>‹Nr.›</a:t>
            </a:fld>
            <a:endParaRPr lang="de-DE"/>
          </a:p>
        </p:txBody>
      </p:sp>
    </p:spTree>
    <p:extLst>
      <p:ext uri="{BB962C8B-B14F-4D97-AF65-F5344CB8AC3E}">
        <p14:creationId xmlns:p14="http://schemas.microsoft.com/office/powerpoint/2010/main" val="1878468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CD99B262-8EE8-46E9-A7D6-E18E7CF9AF00}" type="datetimeFigureOut">
              <a:rPr lang="de-DE" smtClean="0"/>
              <a:t>07.07.2016</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24F483D0-E44A-4362-AD0E-FA92BED10E37}" type="slidenum">
              <a:rPr lang="de-DE" smtClean="0"/>
              <a:t>‹Nr.›</a:t>
            </a:fld>
            <a:endParaRPr lang="de-DE"/>
          </a:p>
        </p:txBody>
      </p:sp>
    </p:spTree>
    <p:extLst>
      <p:ext uri="{BB962C8B-B14F-4D97-AF65-F5344CB8AC3E}">
        <p14:creationId xmlns:p14="http://schemas.microsoft.com/office/powerpoint/2010/main" val="4185653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CD99B262-8EE8-46E9-A7D6-E18E7CF9AF00}" type="datetimeFigureOut">
              <a:rPr lang="de-DE" smtClean="0"/>
              <a:t>07.07.2016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24F483D0-E44A-4362-AD0E-FA92BED10E37}" type="slidenum">
              <a:rPr lang="de-DE" smtClean="0"/>
              <a:t>‹Nr.›</a:t>
            </a:fld>
            <a:endParaRPr lang="de-DE"/>
          </a:p>
        </p:txBody>
      </p:sp>
    </p:spTree>
    <p:extLst>
      <p:ext uri="{BB962C8B-B14F-4D97-AF65-F5344CB8AC3E}">
        <p14:creationId xmlns:p14="http://schemas.microsoft.com/office/powerpoint/2010/main" val="2979474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CD99B262-8EE8-46E9-A7D6-E18E7CF9AF00}" type="datetimeFigureOut">
              <a:rPr lang="de-DE" smtClean="0"/>
              <a:t>07.07.2016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24F483D0-E44A-4362-AD0E-FA92BED10E37}" type="slidenum">
              <a:rPr lang="de-DE" smtClean="0"/>
              <a:t>‹Nr.›</a:t>
            </a:fld>
            <a:endParaRPr lang="de-DE"/>
          </a:p>
        </p:txBody>
      </p:sp>
    </p:spTree>
    <p:extLst>
      <p:ext uri="{BB962C8B-B14F-4D97-AF65-F5344CB8AC3E}">
        <p14:creationId xmlns:p14="http://schemas.microsoft.com/office/powerpoint/2010/main" val="3909910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99B262-8EE8-46E9-A7D6-E18E7CF9AF00}" type="datetimeFigureOut">
              <a:rPr lang="de-DE" smtClean="0"/>
              <a:t>07.07.2016</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483D0-E44A-4362-AD0E-FA92BED10E37}" type="slidenum">
              <a:rPr lang="de-DE" smtClean="0"/>
              <a:t>‹Nr.›</a:t>
            </a:fld>
            <a:endParaRPr lang="de-DE"/>
          </a:p>
        </p:txBody>
      </p:sp>
    </p:spTree>
    <p:extLst>
      <p:ext uri="{BB962C8B-B14F-4D97-AF65-F5344CB8AC3E}">
        <p14:creationId xmlns:p14="http://schemas.microsoft.com/office/powerpoint/2010/main" val="41871237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5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929179"/>
            <a:ext cx="9144000" cy="3398121"/>
          </a:xfrm>
        </p:spPr>
        <p:txBody>
          <a:bodyPr>
            <a:normAutofit/>
          </a:bodyPr>
          <a:lstStyle/>
          <a:p>
            <a:r>
              <a:rPr lang="de-DE" dirty="0" smtClean="0"/>
              <a:t>Orientierungskompetenz</a:t>
            </a:r>
            <a:br>
              <a:rPr lang="de-DE" dirty="0" smtClean="0"/>
            </a:br>
            <a:r>
              <a:rPr lang="de-DE" dirty="0" smtClean="0"/>
              <a:t>und</a:t>
            </a:r>
            <a:br>
              <a:rPr lang="de-DE" dirty="0" smtClean="0"/>
            </a:br>
            <a:r>
              <a:rPr lang="de-DE" dirty="0" smtClean="0"/>
              <a:t>Leitperspektiven</a:t>
            </a:r>
            <a:endParaRPr lang="de-DE" dirty="0"/>
          </a:p>
        </p:txBody>
      </p:sp>
      <p:sp>
        <p:nvSpPr>
          <p:cNvPr id="3" name="Untertitel 2"/>
          <p:cNvSpPr>
            <a:spLocks noGrp="1"/>
          </p:cNvSpPr>
          <p:nvPr>
            <p:ph type="subTitle" idx="1"/>
          </p:nvPr>
        </p:nvSpPr>
        <p:spPr>
          <a:xfrm>
            <a:off x="1665667" y="4967199"/>
            <a:ext cx="9144000" cy="1655762"/>
          </a:xfrm>
        </p:spPr>
        <p:txBody>
          <a:bodyPr/>
          <a:lstStyle/>
          <a:p>
            <a:endParaRPr lang="de-DE" dirty="0"/>
          </a:p>
        </p:txBody>
      </p:sp>
    </p:spTree>
    <p:extLst>
      <p:ext uri="{BB962C8B-B14F-4D97-AF65-F5344CB8AC3E}">
        <p14:creationId xmlns:p14="http://schemas.microsoft.com/office/powerpoint/2010/main" val="2502171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pic>
        <p:nvPicPr>
          <p:cNvPr id="5" name="Grafik 4"/>
          <p:cNvPicPr>
            <a:picLocks noChangeAspect="1"/>
          </p:cNvPicPr>
          <p:nvPr/>
        </p:nvPicPr>
        <p:blipFill>
          <a:blip r:embed="rId3"/>
          <a:stretch>
            <a:fillRect/>
          </a:stretch>
        </p:blipFill>
        <p:spPr>
          <a:xfrm>
            <a:off x="234571" y="1311770"/>
            <a:ext cx="11476269" cy="4629341"/>
          </a:xfrm>
          <a:prstGeom prst="rect">
            <a:avLst/>
          </a:prstGeom>
        </p:spPr>
      </p:pic>
    </p:spTree>
    <p:extLst>
      <p:ext uri="{BB962C8B-B14F-4D97-AF65-F5344CB8AC3E}">
        <p14:creationId xmlns:p14="http://schemas.microsoft.com/office/powerpoint/2010/main" val="11193323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dirty="0"/>
          </a:p>
        </p:txBody>
      </p:sp>
      <p:pic>
        <p:nvPicPr>
          <p:cNvPr id="4" name="Grafik 3"/>
          <p:cNvPicPr>
            <a:picLocks noChangeAspect="1"/>
          </p:cNvPicPr>
          <p:nvPr/>
        </p:nvPicPr>
        <p:blipFill>
          <a:blip r:embed="rId2"/>
          <a:stretch>
            <a:fillRect/>
          </a:stretch>
        </p:blipFill>
        <p:spPr>
          <a:xfrm>
            <a:off x="190888" y="-247993"/>
            <a:ext cx="6864934" cy="7204509"/>
          </a:xfrm>
          <a:prstGeom prst="rect">
            <a:avLst/>
          </a:prstGeom>
        </p:spPr>
      </p:pic>
      <p:grpSp>
        <p:nvGrpSpPr>
          <p:cNvPr id="7" name="Gruppieren 6"/>
          <p:cNvGrpSpPr/>
          <p:nvPr/>
        </p:nvGrpSpPr>
        <p:grpSpPr>
          <a:xfrm>
            <a:off x="7055822" y="4001294"/>
            <a:ext cx="4481844" cy="2421228"/>
            <a:chOff x="7096263" y="3589986"/>
            <a:chExt cx="4481844" cy="2421228"/>
          </a:xfrm>
        </p:grpSpPr>
        <p:sp>
          <p:nvSpPr>
            <p:cNvPr id="5" name="Pfeil nach oben 4"/>
            <p:cNvSpPr/>
            <p:nvPr/>
          </p:nvSpPr>
          <p:spPr>
            <a:xfrm rot="16200000">
              <a:off x="8126571" y="2559678"/>
              <a:ext cx="2421228" cy="4481844"/>
            </a:xfrm>
            <a:prstGeom prst="upArrow">
              <a:avLst>
                <a:gd name="adj1" fmla="val 43617"/>
                <a:gd name="adj2" fmla="val 5000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de-DE"/>
            </a:p>
          </p:txBody>
        </p:sp>
        <p:sp>
          <p:nvSpPr>
            <p:cNvPr id="6" name="Textfeld 5"/>
            <p:cNvSpPr txBox="1"/>
            <p:nvPr/>
          </p:nvSpPr>
          <p:spPr>
            <a:xfrm>
              <a:off x="7629993" y="4347148"/>
              <a:ext cx="3723807" cy="854439"/>
            </a:xfrm>
            <a:prstGeom prst="rect">
              <a:avLst/>
            </a:prstGeom>
            <a:noFill/>
          </p:spPr>
          <p:txBody>
            <a:bodyPr wrap="square" rtlCol="0" anchor="ctr">
              <a:noAutofit/>
            </a:bodyPr>
            <a:lstStyle/>
            <a:p>
              <a:pPr algn="ctr"/>
              <a:r>
                <a:rPr lang="de-DE" sz="2000" dirty="0" smtClean="0">
                  <a:solidFill>
                    <a:schemeClr val="bg1"/>
                  </a:solidFill>
                </a:rPr>
                <a:t>Anfang und Ziel im „Kreislauf des historischen Denkens“</a:t>
              </a:r>
              <a:endParaRPr lang="de-DE" sz="2000" dirty="0">
                <a:solidFill>
                  <a:schemeClr val="bg1"/>
                </a:solidFill>
              </a:endParaRPr>
            </a:p>
          </p:txBody>
        </p:sp>
      </p:grpSp>
    </p:spTree>
    <p:extLst>
      <p:ext uri="{BB962C8B-B14F-4D97-AF65-F5344CB8AC3E}">
        <p14:creationId xmlns:p14="http://schemas.microsoft.com/office/powerpoint/2010/main" val="27235058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Leitperspektiven</a:t>
            </a:r>
            <a:endParaRPr lang="de-DE" dirty="0"/>
          </a:p>
        </p:txBody>
      </p:sp>
      <p:sp>
        <p:nvSpPr>
          <p:cNvPr id="3" name="Inhaltsplatzhalter 2"/>
          <p:cNvSpPr>
            <a:spLocks noGrp="1"/>
          </p:cNvSpPr>
          <p:nvPr>
            <p:ph idx="1"/>
          </p:nvPr>
        </p:nvSpPr>
        <p:spPr/>
        <p:txBody>
          <a:bodyPr/>
          <a:lstStyle/>
          <a:p>
            <a:endParaRPr lang="de-DE"/>
          </a:p>
        </p:txBody>
      </p:sp>
    </p:spTree>
    <p:extLst>
      <p:ext uri="{BB962C8B-B14F-4D97-AF65-F5344CB8AC3E}">
        <p14:creationId xmlns:p14="http://schemas.microsoft.com/office/powerpoint/2010/main" val="36245343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pic>
        <p:nvPicPr>
          <p:cNvPr id="4" name="Grafik 3"/>
          <p:cNvPicPr/>
          <p:nvPr/>
        </p:nvPicPr>
        <p:blipFill>
          <a:blip r:embed="rId2"/>
          <a:stretch>
            <a:fillRect/>
          </a:stretch>
        </p:blipFill>
        <p:spPr>
          <a:xfrm>
            <a:off x="1798964" y="0"/>
            <a:ext cx="7074580" cy="6176963"/>
          </a:xfrm>
          <a:prstGeom prst="rect">
            <a:avLst/>
          </a:prstGeom>
        </p:spPr>
      </p:pic>
    </p:spTree>
    <p:extLst>
      <p:ext uri="{BB962C8B-B14F-4D97-AF65-F5344CB8AC3E}">
        <p14:creationId xmlns:p14="http://schemas.microsoft.com/office/powerpoint/2010/main" val="13947921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sz="4000" dirty="0">
                <a:latin typeface="Calibri"/>
                <a:cs typeface="Calibri"/>
              </a:rPr>
              <a:t>Leitperspektiven</a:t>
            </a:r>
            <a:endParaRPr lang="de-DE" dirty="0"/>
          </a:p>
        </p:txBody>
      </p:sp>
      <p:sp>
        <p:nvSpPr>
          <p:cNvPr id="4" name="Inhaltsplatzhalter 3"/>
          <p:cNvSpPr>
            <a:spLocks noGrp="1"/>
          </p:cNvSpPr>
          <p:nvPr>
            <p:ph idx="1"/>
          </p:nvPr>
        </p:nvSpPr>
        <p:spPr>
          <a:ln>
            <a:noFill/>
          </a:ln>
          <a:effectLst/>
        </p:spPr>
        <p:style>
          <a:lnRef idx="2">
            <a:schemeClr val="accent4"/>
          </a:lnRef>
          <a:fillRef idx="1">
            <a:schemeClr val="lt1"/>
          </a:fillRef>
          <a:effectRef idx="0">
            <a:schemeClr val="accent4"/>
          </a:effectRef>
          <a:fontRef idx="minor">
            <a:schemeClr val="dk1"/>
          </a:fontRef>
        </p:style>
        <p:txBody>
          <a:bodyPr/>
          <a:lstStyle/>
          <a:p>
            <a:pPr marL="0" indent="0">
              <a:spcBef>
                <a:spcPct val="0"/>
              </a:spcBef>
              <a:buSzPct val="150000"/>
              <a:buNone/>
            </a:pPr>
            <a:endParaRPr lang="de-DE" sz="2000" dirty="0">
              <a:latin typeface="Arial" charset="0"/>
              <a:cs typeface="Arial" charset="0"/>
            </a:endParaRPr>
          </a:p>
          <a:p>
            <a:pPr marL="0" indent="0">
              <a:spcBef>
                <a:spcPct val="0"/>
              </a:spcBef>
              <a:buSzPct val="150000"/>
              <a:buNone/>
            </a:pPr>
            <a:endParaRPr lang="de-DE" sz="2000" dirty="0">
              <a:latin typeface="Arial" charset="0"/>
              <a:cs typeface="Arial" charset="0"/>
            </a:endParaRPr>
          </a:p>
          <a:p>
            <a:pPr marL="0" indent="0">
              <a:spcBef>
                <a:spcPct val="0"/>
              </a:spcBef>
              <a:buSzPct val="150000"/>
              <a:buNone/>
            </a:pPr>
            <a:endParaRPr lang="de-DE" sz="2000" dirty="0">
              <a:latin typeface="Arial" charset="0"/>
              <a:cs typeface="Arial" charset="0"/>
            </a:endParaRPr>
          </a:p>
          <a:p>
            <a:pPr marL="0" indent="0">
              <a:spcBef>
                <a:spcPct val="0"/>
              </a:spcBef>
              <a:buSzPct val="150000"/>
              <a:buNone/>
            </a:pPr>
            <a:endParaRPr lang="de-DE" sz="2400" dirty="0">
              <a:latin typeface="Arial" charset="0"/>
              <a:cs typeface="Arial" charset="0"/>
            </a:endParaRPr>
          </a:p>
          <a:p>
            <a:pPr marL="0" lvl="1" indent="0">
              <a:buSzPct val="150000"/>
              <a:buNone/>
            </a:pPr>
            <a:endParaRPr lang="de-DE" sz="1600" dirty="0">
              <a:latin typeface="Arial" charset="0"/>
              <a:cs typeface="Arial" charset="0"/>
            </a:endParaRPr>
          </a:p>
          <a:p>
            <a:pPr marL="0" lvl="1" indent="0">
              <a:buSzPct val="150000"/>
              <a:buNone/>
            </a:pPr>
            <a:endParaRPr lang="de-DE" sz="1600" dirty="0">
              <a:latin typeface="Arial" charset="0"/>
              <a:cs typeface="Arial" charset="0"/>
            </a:endParaRPr>
          </a:p>
          <a:p>
            <a:pPr lvl="1" indent="-342900">
              <a:spcBef>
                <a:spcPct val="0"/>
              </a:spcBef>
              <a:buSzPct val="150000"/>
            </a:pPr>
            <a:endParaRPr lang="de-DE" sz="1600" dirty="0">
              <a:latin typeface="Arial" charset="0"/>
              <a:cs typeface="Arial" charset="0"/>
            </a:endParaRPr>
          </a:p>
          <a:p>
            <a:endParaRPr lang="de-DE" dirty="0"/>
          </a:p>
        </p:txBody>
      </p:sp>
      <p:sp>
        <p:nvSpPr>
          <p:cNvPr id="8" name="Textfeld 7"/>
          <p:cNvSpPr txBox="1"/>
          <p:nvPr/>
        </p:nvSpPr>
        <p:spPr>
          <a:xfrm>
            <a:off x="1775520" y="6309321"/>
            <a:ext cx="504056" cy="430887"/>
          </a:xfrm>
          <a:prstGeom prst="rect">
            <a:avLst/>
          </a:prstGeom>
          <a:noFill/>
        </p:spPr>
        <p:txBody>
          <a:bodyPr wrap="square" rtlCol="0">
            <a:spAutoFit/>
          </a:bodyPr>
          <a:lstStyle/>
          <a:p>
            <a:r>
              <a:rPr lang="de-DE" sz="1100" dirty="0">
                <a:latin typeface="Arial" panose="020B0604020202020204" pitchFamily="34" charset="0"/>
                <a:cs typeface="Arial" panose="020B0604020202020204" pitchFamily="34" charset="0"/>
              </a:rPr>
              <a:t>8</a:t>
            </a:r>
          </a:p>
          <a:p>
            <a:endParaRPr lang="de-DE" sz="1100" dirty="0">
              <a:latin typeface="Arial" panose="020B0604020202020204" pitchFamily="34" charset="0"/>
              <a:cs typeface="Arial" panose="020B0604020202020204" pitchFamily="34" charset="0"/>
            </a:endParaRPr>
          </a:p>
        </p:txBody>
      </p:sp>
      <p:sp>
        <p:nvSpPr>
          <p:cNvPr id="2" name="Abgerundetes Rechteck 1"/>
          <p:cNvSpPr/>
          <p:nvPr/>
        </p:nvSpPr>
        <p:spPr>
          <a:xfrm>
            <a:off x="1775520" y="2991172"/>
            <a:ext cx="8872608" cy="3318148"/>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indent="-342900">
              <a:buSzPct val="150000"/>
              <a:buFont typeface="Arial" panose="020B0604020202020204" pitchFamily="34" charset="0"/>
              <a:buChar char="•"/>
            </a:pPr>
            <a:endParaRPr lang="de-DE" dirty="0">
              <a:solidFill>
                <a:schemeClr val="tx1"/>
              </a:solidFill>
              <a:latin typeface="Arial" charset="0"/>
              <a:cs typeface="Arial" charset="0"/>
            </a:endParaRPr>
          </a:p>
          <a:p>
            <a:pPr marL="114300" lvl="1">
              <a:buSzPct val="150000"/>
            </a:pPr>
            <a:r>
              <a:rPr lang="de-DE" dirty="0">
                <a:solidFill>
                  <a:schemeClr val="tx1"/>
                </a:solidFill>
                <a:latin typeface="Arial" charset="0"/>
                <a:cs typeface="Arial" charset="0"/>
              </a:rPr>
              <a:t>Bildung für nachhaltige </a:t>
            </a:r>
          </a:p>
          <a:p>
            <a:pPr marL="114300" lvl="1">
              <a:buSzPct val="150000"/>
            </a:pPr>
            <a:r>
              <a:rPr lang="de-DE" dirty="0">
                <a:solidFill>
                  <a:schemeClr val="tx1"/>
                </a:solidFill>
                <a:latin typeface="Arial" charset="0"/>
                <a:cs typeface="Arial" charset="0"/>
              </a:rPr>
              <a:t>Entwicklung (BNE)</a:t>
            </a:r>
          </a:p>
          <a:p>
            <a:pPr marL="114300" lvl="1">
              <a:buSzPct val="150000"/>
            </a:pPr>
            <a:endParaRPr lang="de-DE" dirty="0">
              <a:solidFill>
                <a:schemeClr val="tx1"/>
              </a:solidFill>
              <a:latin typeface="Arial" charset="0"/>
              <a:cs typeface="Arial" charset="0"/>
            </a:endParaRPr>
          </a:p>
          <a:p>
            <a:pPr marL="114300" lvl="1">
              <a:buSzPct val="150000"/>
            </a:pPr>
            <a:r>
              <a:rPr lang="de-DE" dirty="0">
                <a:solidFill>
                  <a:schemeClr val="tx1"/>
                </a:solidFill>
                <a:latin typeface="Arial" charset="0"/>
                <a:cs typeface="Arial" charset="0"/>
              </a:rPr>
              <a:t>Bildung für Toleranz und </a:t>
            </a:r>
          </a:p>
          <a:p>
            <a:pPr marL="114300" lvl="1">
              <a:buSzPct val="150000"/>
            </a:pPr>
            <a:r>
              <a:rPr lang="de-DE" dirty="0">
                <a:solidFill>
                  <a:schemeClr val="tx1"/>
                </a:solidFill>
                <a:latin typeface="Arial" charset="0"/>
                <a:cs typeface="Arial" charset="0"/>
              </a:rPr>
              <a:t>Akzeptanz von Vielfalt (BTV)</a:t>
            </a:r>
          </a:p>
          <a:p>
            <a:pPr marL="114300" lvl="1">
              <a:buSzPct val="150000"/>
            </a:pPr>
            <a:endParaRPr lang="de-DE" dirty="0">
              <a:solidFill>
                <a:schemeClr val="tx1"/>
              </a:solidFill>
              <a:latin typeface="Arial" charset="0"/>
              <a:cs typeface="Arial" charset="0"/>
            </a:endParaRPr>
          </a:p>
          <a:p>
            <a:pPr marL="114300" lvl="1">
              <a:buSzPct val="150000"/>
            </a:pPr>
            <a:r>
              <a:rPr lang="de-DE" dirty="0">
                <a:solidFill>
                  <a:schemeClr val="tx1"/>
                </a:solidFill>
                <a:latin typeface="Arial" charset="0"/>
                <a:cs typeface="Arial" charset="0"/>
              </a:rPr>
              <a:t>Prävention und </a:t>
            </a:r>
          </a:p>
          <a:p>
            <a:pPr marL="114300" lvl="1">
              <a:buSzPct val="150000"/>
            </a:pPr>
            <a:r>
              <a:rPr lang="de-DE" dirty="0">
                <a:solidFill>
                  <a:schemeClr val="tx1"/>
                </a:solidFill>
                <a:latin typeface="Arial" charset="0"/>
                <a:cs typeface="Arial" charset="0"/>
              </a:rPr>
              <a:t>Gesundheitsförderung (PG)</a:t>
            </a:r>
          </a:p>
          <a:p>
            <a:endParaRPr lang="de-DE" dirty="0">
              <a:solidFill>
                <a:schemeClr val="tx1"/>
              </a:solidFill>
              <a:latin typeface="Arial" panose="020B0604020202020204" pitchFamily="34" charset="0"/>
              <a:cs typeface="Arial" panose="020B0604020202020204" pitchFamily="34" charset="0"/>
            </a:endParaRPr>
          </a:p>
        </p:txBody>
      </p:sp>
      <p:sp>
        <p:nvSpPr>
          <p:cNvPr id="17" name="Abgerundetes Rechteck 16"/>
          <p:cNvSpPr/>
          <p:nvPr/>
        </p:nvSpPr>
        <p:spPr>
          <a:xfrm>
            <a:off x="6516710" y="2947764"/>
            <a:ext cx="3442952" cy="336155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indent="-342900">
              <a:buSzPct val="150000"/>
              <a:buFont typeface="Arial" panose="020B0604020202020204" pitchFamily="34" charset="0"/>
              <a:buChar char="•"/>
            </a:pPr>
            <a:endParaRPr lang="de-DE" dirty="0">
              <a:solidFill>
                <a:schemeClr val="tx1"/>
              </a:solidFill>
              <a:latin typeface="Arial" charset="0"/>
              <a:cs typeface="Arial" charset="0"/>
            </a:endParaRPr>
          </a:p>
          <a:p>
            <a:pPr marL="114300" lvl="1">
              <a:buSzPct val="150000"/>
            </a:pPr>
            <a:r>
              <a:rPr lang="de-DE" dirty="0">
                <a:solidFill>
                  <a:schemeClr val="tx1"/>
                </a:solidFill>
                <a:latin typeface="Arial" charset="0"/>
                <a:cs typeface="Arial" charset="0"/>
              </a:rPr>
              <a:t>Berufliche Orientierung (BO) </a:t>
            </a:r>
          </a:p>
          <a:p>
            <a:pPr marL="114300" lvl="1">
              <a:buSzPct val="150000"/>
            </a:pPr>
            <a:r>
              <a:rPr lang="de-DE" dirty="0">
                <a:solidFill>
                  <a:schemeClr val="tx1"/>
                </a:solidFill>
                <a:latin typeface="Arial" charset="0"/>
                <a:cs typeface="Arial" charset="0"/>
              </a:rPr>
              <a:t> </a:t>
            </a:r>
          </a:p>
          <a:p>
            <a:pPr marL="114300" lvl="1">
              <a:buSzPct val="150000"/>
            </a:pPr>
            <a:endParaRPr lang="de-DE" dirty="0">
              <a:solidFill>
                <a:schemeClr val="tx1"/>
              </a:solidFill>
              <a:latin typeface="Arial" charset="0"/>
              <a:cs typeface="Arial" charset="0"/>
            </a:endParaRPr>
          </a:p>
          <a:p>
            <a:pPr marL="114300" lvl="1">
              <a:buSzPct val="150000"/>
            </a:pPr>
            <a:r>
              <a:rPr lang="de-DE" dirty="0">
                <a:solidFill>
                  <a:schemeClr val="tx1"/>
                </a:solidFill>
                <a:latin typeface="Arial" charset="0"/>
                <a:cs typeface="Arial" charset="0"/>
              </a:rPr>
              <a:t>Medienbildung (MB)</a:t>
            </a:r>
          </a:p>
          <a:p>
            <a:pPr marL="114300" lvl="1">
              <a:buSzPct val="150000"/>
            </a:pPr>
            <a:endParaRPr lang="de-DE" dirty="0">
              <a:solidFill>
                <a:schemeClr val="tx1"/>
              </a:solidFill>
              <a:latin typeface="Arial" charset="0"/>
              <a:cs typeface="Arial" charset="0"/>
            </a:endParaRPr>
          </a:p>
          <a:p>
            <a:pPr marL="114300" lvl="1">
              <a:buSzPct val="150000"/>
            </a:pPr>
            <a:endParaRPr lang="de-DE" dirty="0">
              <a:solidFill>
                <a:schemeClr val="tx1"/>
              </a:solidFill>
              <a:latin typeface="Arial" charset="0"/>
              <a:cs typeface="Arial" charset="0"/>
            </a:endParaRPr>
          </a:p>
          <a:p>
            <a:pPr marL="114300" lvl="1">
              <a:buSzPct val="150000"/>
            </a:pPr>
            <a:r>
              <a:rPr lang="de-DE" dirty="0">
                <a:solidFill>
                  <a:schemeClr val="tx1"/>
                </a:solidFill>
                <a:latin typeface="Arial" charset="0"/>
                <a:cs typeface="Arial" charset="0"/>
              </a:rPr>
              <a:t>Verbraucherbildung (VB)</a:t>
            </a:r>
          </a:p>
          <a:p>
            <a:endParaRPr lang="de-DE" dirty="0">
              <a:solidFill>
                <a:schemeClr val="tx1"/>
              </a:solidFill>
              <a:latin typeface="Arial" panose="020B0604020202020204" pitchFamily="34" charset="0"/>
              <a:cs typeface="Arial" panose="020B0604020202020204" pitchFamily="34" charset="0"/>
            </a:endParaRPr>
          </a:p>
        </p:txBody>
      </p:sp>
      <p:sp>
        <p:nvSpPr>
          <p:cNvPr id="11" name="Abgerundetes Rechteck 10"/>
          <p:cNvSpPr/>
          <p:nvPr/>
        </p:nvSpPr>
        <p:spPr>
          <a:xfrm>
            <a:off x="6516710" y="1850559"/>
            <a:ext cx="4131417" cy="711444"/>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SzPct val="150000"/>
              <a:tabLst>
                <a:tab pos="276225" algn="l"/>
              </a:tabLst>
            </a:pPr>
            <a:r>
              <a:rPr lang="de-DE" b="1" dirty="0">
                <a:solidFill>
                  <a:schemeClr val="tx1"/>
                </a:solidFill>
                <a:latin typeface="Arial" charset="0"/>
                <a:cs typeface="Arial" charset="0"/>
              </a:rPr>
              <a:t>	Themenspezifisch</a:t>
            </a:r>
          </a:p>
        </p:txBody>
      </p:sp>
      <p:sp>
        <p:nvSpPr>
          <p:cNvPr id="12" name="Abgerundetes Rechteck 11"/>
          <p:cNvSpPr/>
          <p:nvPr/>
        </p:nvSpPr>
        <p:spPr>
          <a:xfrm>
            <a:off x="1775520" y="1850559"/>
            <a:ext cx="4190604" cy="711444"/>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SzPct val="150000"/>
            </a:pPr>
            <a:r>
              <a:rPr lang="de-DE" b="1" dirty="0">
                <a:solidFill>
                  <a:schemeClr val="tx1"/>
                </a:solidFill>
                <a:latin typeface="Arial" charset="0"/>
                <a:cs typeface="Arial" charset="0"/>
              </a:rPr>
              <a:t>Allgemein</a:t>
            </a:r>
          </a:p>
        </p:txBody>
      </p:sp>
    </p:spTree>
    <p:extLst>
      <p:ext uri="{BB962C8B-B14F-4D97-AF65-F5344CB8AC3E}">
        <p14:creationId xmlns:p14="http://schemas.microsoft.com/office/powerpoint/2010/main" val="15615489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Leitperspektiven</a:t>
            </a:r>
            <a:endParaRPr lang="de-DE" dirty="0"/>
          </a:p>
        </p:txBody>
      </p:sp>
      <p:sp>
        <p:nvSpPr>
          <p:cNvPr id="6" name="Textfeld 5"/>
          <p:cNvSpPr txBox="1"/>
          <p:nvPr/>
        </p:nvSpPr>
        <p:spPr>
          <a:xfrm>
            <a:off x="838200" y="5924282"/>
            <a:ext cx="5472448" cy="369332"/>
          </a:xfrm>
          <a:prstGeom prst="rect">
            <a:avLst/>
          </a:prstGeom>
          <a:noFill/>
        </p:spPr>
        <p:txBody>
          <a:bodyPr wrap="square" rtlCol="0">
            <a:spAutoFit/>
          </a:bodyPr>
          <a:lstStyle/>
          <a:p>
            <a:r>
              <a:rPr lang="de-DE" dirty="0" smtClean="0"/>
              <a:t>Arbeitspapier Leitprinzipien</a:t>
            </a:r>
            <a:endParaRPr lang="de-DE" dirty="0"/>
          </a:p>
        </p:txBody>
      </p:sp>
      <p:sp>
        <p:nvSpPr>
          <p:cNvPr id="4" name="Inhaltsplatzhalter 3"/>
          <p:cNvSpPr>
            <a:spLocks noGrp="1"/>
          </p:cNvSpPr>
          <p:nvPr>
            <p:ph idx="1"/>
          </p:nvPr>
        </p:nvSpPr>
        <p:spPr/>
        <p:txBody>
          <a:bodyPr/>
          <a:lstStyle/>
          <a:p>
            <a:endParaRPr lang="de-DE"/>
          </a:p>
        </p:txBody>
      </p:sp>
      <p:pic>
        <p:nvPicPr>
          <p:cNvPr id="7" name="Grafik 6"/>
          <p:cNvPicPr>
            <a:picLocks noChangeAspect="1"/>
          </p:cNvPicPr>
          <p:nvPr/>
        </p:nvPicPr>
        <p:blipFill>
          <a:blip r:embed="rId3"/>
          <a:stretch>
            <a:fillRect/>
          </a:stretch>
        </p:blipFill>
        <p:spPr>
          <a:xfrm>
            <a:off x="709948" y="1826244"/>
            <a:ext cx="11201400" cy="4029075"/>
          </a:xfrm>
          <a:prstGeom prst="rect">
            <a:avLst/>
          </a:prstGeom>
        </p:spPr>
      </p:pic>
    </p:spTree>
    <p:extLst>
      <p:ext uri="{BB962C8B-B14F-4D97-AF65-F5344CB8AC3E}">
        <p14:creationId xmlns:p14="http://schemas.microsoft.com/office/powerpoint/2010/main" val="28875890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pic>
        <p:nvPicPr>
          <p:cNvPr id="4" name="Grafik 3"/>
          <p:cNvPicPr>
            <a:picLocks noChangeAspect="1"/>
          </p:cNvPicPr>
          <p:nvPr/>
        </p:nvPicPr>
        <p:blipFill>
          <a:blip r:embed="rId3"/>
          <a:stretch>
            <a:fillRect/>
          </a:stretch>
        </p:blipFill>
        <p:spPr>
          <a:xfrm>
            <a:off x="0" y="1690688"/>
            <a:ext cx="12208772" cy="3210496"/>
          </a:xfrm>
          <a:prstGeom prst="rect">
            <a:avLst/>
          </a:prstGeom>
        </p:spPr>
      </p:pic>
    </p:spTree>
    <p:extLst>
      <p:ext uri="{BB962C8B-B14F-4D97-AF65-F5344CB8AC3E}">
        <p14:creationId xmlns:p14="http://schemas.microsoft.com/office/powerpoint/2010/main" val="35451189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Leitperspektiven…</a:t>
            </a:r>
            <a:endParaRPr lang="de-DE" dirty="0"/>
          </a:p>
        </p:txBody>
      </p:sp>
      <p:sp>
        <p:nvSpPr>
          <p:cNvPr id="3" name="Inhaltsplatzhalter 2"/>
          <p:cNvSpPr>
            <a:spLocks noGrp="1"/>
          </p:cNvSpPr>
          <p:nvPr>
            <p:ph idx="1"/>
          </p:nvPr>
        </p:nvSpPr>
        <p:spPr>
          <a:xfrm>
            <a:off x="838200" y="2524259"/>
            <a:ext cx="10515600" cy="2137893"/>
          </a:xfrm>
        </p:spPr>
        <p:txBody>
          <a:bodyPr/>
          <a:lstStyle/>
          <a:p>
            <a:r>
              <a:rPr lang="de-DE" dirty="0" smtClean="0"/>
              <a:t>sind in der Gesamtheit eine </a:t>
            </a:r>
            <a:r>
              <a:rPr lang="de-DE" b="1" dirty="0" smtClean="0"/>
              <a:t>verpflichtende Querschnittaufgabe</a:t>
            </a:r>
            <a:r>
              <a:rPr lang="de-DE" dirty="0" smtClean="0"/>
              <a:t>.</a:t>
            </a:r>
          </a:p>
          <a:p>
            <a:r>
              <a:rPr lang="de-DE" dirty="0" smtClean="0"/>
              <a:t>Jedes Fach trägt seinen </a:t>
            </a:r>
            <a:r>
              <a:rPr lang="de-DE" b="1" dirty="0" smtClean="0"/>
              <a:t>spezifischen Beitrag </a:t>
            </a:r>
            <a:r>
              <a:rPr lang="de-DE" dirty="0" smtClean="0"/>
              <a:t>zu dieser Aufgabe bei.</a:t>
            </a:r>
          </a:p>
          <a:p>
            <a:r>
              <a:rPr lang="de-DE" dirty="0" smtClean="0"/>
              <a:t>Die Hinweise bei den inhaltsbezogenen Kompetenzen sind </a:t>
            </a:r>
            <a:r>
              <a:rPr lang="de-DE" b="1" dirty="0" smtClean="0"/>
              <a:t>weder zwingend noch erschöpfend.</a:t>
            </a:r>
            <a:endParaRPr lang="de-DE" b="1" dirty="0"/>
          </a:p>
        </p:txBody>
      </p:sp>
    </p:spTree>
    <p:extLst>
      <p:ext uri="{BB962C8B-B14F-4D97-AF65-F5344CB8AC3E}">
        <p14:creationId xmlns:p14="http://schemas.microsoft.com/office/powerpoint/2010/main" val="41601340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Das fachspezifische Potenzial von Geschichte zur Realisierung der Leitperspektiven</a:t>
            </a:r>
            <a:endParaRPr lang="de-DE" dirty="0"/>
          </a:p>
        </p:txBody>
      </p:sp>
      <p:sp>
        <p:nvSpPr>
          <p:cNvPr id="3" name="Inhaltsplatzhalter 2"/>
          <p:cNvSpPr>
            <a:spLocks noGrp="1"/>
          </p:cNvSpPr>
          <p:nvPr>
            <p:ph idx="1"/>
          </p:nvPr>
        </p:nvSpPr>
        <p:spPr/>
        <p:txBody>
          <a:bodyPr/>
          <a:lstStyle/>
          <a:p>
            <a:pPr marL="0" indent="0">
              <a:buNone/>
            </a:pPr>
            <a:endParaRPr lang="de-DE" dirty="0" smtClean="0"/>
          </a:p>
          <a:p>
            <a:pPr marL="0" indent="0">
              <a:buNone/>
            </a:pPr>
            <a:endParaRPr lang="de-DE" dirty="0"/>
          </a:p>
          <a:p>
            <a:pPr marL="0" indent="0">
              <a:buNone/>
            </a:pPr>
            <a:r>
              <a:rPr lang="de-DE" dirty="0" smtClean="0"/>
              <a:t>… wird in den Leitgedanken zum Bildungsplan Geschichte umrissen.</a:t>
            </a:r>
            <a:endParaRPr lang="de-DE" dirty="0"/>
          </a:p>
        </p:txBody>
      </p:sp>
    </p:spTree>
    <p:extLst>
      <p:ext uri="{BB962C8B-B14F-4D97-AF65-F5344CB8AC3E}">
        <p14:creationId xmlns:p14="http://schemas.microsoft.com/office/powerpoint/2010/main" val="29551502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de-DE"/>
          </a:p>
        </p:txBody>
      </p:sp>
      <p:sp>
        <p:nvSpPr>
          <p:cNvPr id="3" name="Untertitel 2"/>
          <p:cNvSpPr>
            <a:spLocks noGrp="1"/>
          </p:cNvSpPr>
          <p:nvPr>
            <p:ph type="subTitle" idx="1"/>
          </p:nvPr>
        </p:nvSpPr>
        <p:spPr/>
        <p:txBody>
          <a:bodyPr/>
          <a:lstStyle/>
          <a:p>
            <a:endParaRPr lang="de-DE"/>
          </a:p>
        </p:txBody>
      </p:sp>
      <p:pic>
        <p:nvPicPr>
          <p:cNvPr id="4" name="Grafik 3"/>
          <p:cNvPicPr>
            <a:picLocks noChangeAspect="1"/>
          </p:cNvPicPr>
          <p:nvPr/>
        </p:nvPicPr>
        <p:blipFill>
          <a:blip r:embed="rId3"/>
          <a:stretch>
            <a:fillRect/>
          </a:stretch>
        </p:blipFill>
        <p:spPr>
          <a:xfrm>
            <a:off x="176622" y="457201"/>
            <a:ext cx="11838755" cy="3144837"/>
          </a:xfrm>
          <a:prstGeom prst="rect">
            <a:avLst/>
          </a:prstGeom>
          <a:effectLst>
            <a:innerShdw blurRad="114300">
              <a:prstClr val="black"/>
            </a:innerShdw>
          </a:effectLst>
        </p:spPr>
      </p:pic>
    </p:spTree>
    <p:extLst>
      <p:ext uri="{BB962C8B-B14F-4D97-AF65-F5344CB8AC3E}">
        <p14:creationId xmlns:p14="http://schemas.microsoft.com/office/powerpoint/2010/main" val="34111263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sp>
        <p:nvSpPr>
          <p:cNvPr id="5" name="Textfeld 4"/>
          <p:cNvSpPr txBox="1"/>
          <p:nvPr/>
        </p:nvSpPr>
        <p:spPr>
          <a:xfrm>
            <a:off x="990863" y="1690688"/>
            <a:ext cx="9865217" cy="3778370"/>
          </a:xfrm>
          <a:prstGeom prst="rect">
            <a:avLst/>
          </a:prstGeom>
          <a:noFill/>
          <a:ln w="38100">
            <a:solidFill>
              <a:srgbClr val="FF0000"/>
            </a:solidFill>
          </a:ln>
        </p:spPr>
        <p:txBody>
          <a:bodyPr wrap="square" rtlCol="0">
            <a:normAutofit/>
          </a:bodyPr>
          <a:lstStyle/>
          <a:p>
            <a:pPr algn="ctr"/>
            <a:endParaRPr lang="de-DE" sz="3200" dirty="0" smtClean="0"/>
          </a:p>
          <a:p>
            <a:pPr algn="ctr"/>
            <a:r>
              <a:rPr lang="de-DE" sz="3200" dirty="0" smtClean="0"/>
              <a:t>Karikatur</a:t>
            </a:r>
          </a:p>
          <a:p>
            <a:pPr algn="ctr"/>
            <a:endParaRPr lang="de-DE" sz="3200" dirty="0" smtClean="0"/>
          </a:p>
          <a:p>
            <a:pPr algn="ctr"/>
            <a:r>
              <a:rPr lang="de-DE" sz="3200" dirty="0"/>
              <a:t>https://archive.uea.ac.uk/~m242/historypgce/purposes/images/whats_this_got_to_do_with_me.jpg</a:t>
            </a:r>
          </a:p>
        </p:txBody>
      </p:sp>
    </p:spTree>
    <p:extLst>
      <p:ext uri="{BB962C8B-B14F-4D97-AF65-F5344CB8AC3E}">
        <p14:creationId xmlns:p14="http://schemas.microsoft.com/office/powerpoint/2010/main" val="36604351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de-DE"/>
          </a:p>
        </p:txBody>
      </p:sp>
      <p:sp>
        <p:nvSpPr>
          <p:cNvPr id="3" name="Untertitel 2"/>
          <p:cNvSpPr>
            <a:spLocks noGrp="1"/>
          </p:cNvSpPr>
          <p:nvPr>
            <p:ph type="subTitle" idx="1"/>
          </p:nvPr>
        </p:nvSpPr>
        <p:spPr/>
        <p:txBody>
          <a:bodyPr/>
          <a:lstStyle/>
          <a:p>
            <a:endParaRPr lang="de-DE" dirty="0"/>
          </a:p>
        </p:txBody>
      </p:sp>
      <p:pic>
        <p:nvPicPr>
          <p:cNvPr id="4" name="Grafik 3"/>
          <p:cNvPicPr>
            <a:picLocks noChangeAspect="1"/>
          </p:cNvPicPr>
          <p:nvPr/>
        </p:nvPicPr>
        <p:blipFill>
          <a:blip r:embed="rId3"/>
          <a:stretch>
            <a:fillRect/>
          </a:stretch>
        </p:blipFill>
        <p:spPr>
          <a:xfrm>
            <a:off x="176622" y="457201"/>
            <a:ext cx="11838755" cy="3144837"/>
          </a:xfrm>
          <a:prstGeom prst="rect">
            <a:avLst/>
          </a:prstGeom>
          <a:effectLst>
            <a:innerShdw blurRad="114300">
              <a:prstClr val="black"/>
            </a:innerShdw>
          </a:effectLst>
        </p:spPr>
      </p:pic>
      <p:pic>
        <p:nvPicPr>
          <p:cNvPr id="5" name="Grafik 4"/>
          <p:cNvPicPr>
            <a:picLocks noChangeAspect="1"/>
          </p:cNvPicPr>
          <p:nvPr/>
        </p:nvPicPr>
        <p:blipFill>
          <a:blip r:embed="rId4"/>
          <a:stretch>
            <a:fillRect/>
          </a:stretch>
        </p:blipFill>
        <p:spPr>
          <a:xfrm>
            <a:off x="148406" y="1243518"/>
            <a:ext cx="12148490" cy="2835751"/>
          </a:xfrm>
          <a:prstGeom prst="rect">
            <a:avLst/>
          </a:prstGeom>
          <a:effectLst>
            <a:innerShdw blurRad="114300">
              <a:prstClr val="black"/>
            </a:innerShdw>
          </a:effectLst>
        </p:spPr>
      </p:pic>
    </p:spTree>
    <p:extLst>
      <p:ext uri="{BB962C8B-B14F-4D97-AF65-F5344CB8AC3E}">
        <p14:creationId xmlns:p14="http://schemas.microsoft.com/office/powerpoint/2010/main" val="25215392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de-DE"/>
          </a:p>
        </p:txBody>
      </p:sp>
      <p:sp>
        <p:nvSpPr>
          <p:cNvPr id="3" name="Untertitel 2"/>
          <p:cNvSpPr>
            <a:spLocks noGrp="1"/>
          </p:cNvSpPr>
          <p:nvPr>
            <p:ph type="subTitle" idx="1"/>
          </p:nvPr>
        </p:nvSpPr>
        <p:spPr/>
        <p:txBody>
          <a:bodyPr/>
          <a:lstStyle/>
          <a:p>
            <a:endParaRPr lang="de-DE"/>
          </a:p>
        </p:txBody>
      </p:sp>
      <p:pic>
        <p:nvPicPr>
          <p:cNvPr id="4" name="Grafik 3"/>
          <p:cNvPicPr>
            <a:picLocks noChangeAspect="1"/>
          </p:cNvPicPr>
          <p:nvPr/>
        </p:nvPicPr>
        <p:blipFill>
          <a:blip r:embed="rId3"/>
          <a:stretch>
            <a:fillRect/>
          </a:stretch>
        </p:blipFill>
        <p:spPr>
          <a:xfrm>
            <a:off x="176622" y="457201"/>
            <a:ext cx="11838755" cy="3144837"/>
          </a:xfrm>
          <a:prstGeom prst="rect">
            <a:avLst/>
          </a:prstGeom>
          <a:effectLst>
            <a:innerShdw blurRad="114300">
              <a:prstClr val="black"/>
            </a:innerShdw>
          </a:effectLst>
        </p:spPr>
      </p:pic>
      <p:pic>
        <p:nvPicPr>
          <p:cNvPr id="5" name="Grafik 4"/>
          <p:cNvPicPr>
            <a:picLocks noChangeAspect="1"/>
          </p:cNvPicPr>
          <p:nvPr/>
        </p:nvPicPr>
        <p:blipFill>
          <a:blip r:embed="rId4"/>
          <a:stretch>
            <a:fillRect/>
          </a:stretch>
        </p:blipFill>
        <p:spPr>
          <a:xfrm>
            <a:off x="148406" y="1243518"/>
            <a:ext cx="12148490" cy="2835751"/>
          </a:xfrm>
          <a:prstGeom prst="rect">
            <a:avLst/>
          </a:prstGeom>
          <a:effectLst>
            <a:innerShdw blurRad="114300">
              <a:prstClr val="black"/>
            </a:innerShdw>
          </a:effectLst>
        </p:spPr>
      </p:pic>
      <p:pic>
        <p:nvPicPr>
          <p:cNvPr id="6" name="Grafik 5"/>
          <p:cNvPicPr>
            <a:picLocks noChangeAspect="1"/>
          </p:cNvPicPr>
          <p:nvPr/>
        </p:nvPicPr>
        <p:blipFill>
          <a:blip r:embed="rId5"/>
          <a:stretch>
            <a:fillRect/>
          </a:stretch>
        </p:blipFill>
        <p:spPr>
          <a:xfrm>
            <a:off x="176622" y="3332876"/>
            <a:ext cx="12231312" cy="1015556"/>
          </a:xfrm>
          <a:prstGeom prst="rect">
            <a:avLst/>
          </a:prstGeom>
          <a:effectLst>
            <a:innerShdw blurRad="114300">
              <a:prstClr val="black"/>
            </a:innerShdw>
          </a:effectLst>
        </p:spPr>
      </p:pic>
    </p:spTree>
    <p:extLst>
      <p:ext uri="{BB962C8B-B14F-4D97-AF65-F5344CB8AC3E}">
        <p14:creationId xmlns:p14="http://schemas.microsoft.com/office/powerpoint/2010/main" val="20606272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effectLst>
            <a:innerShdw blurRad="114300">
              <a:prstClr val="black"/>
            </a:innerShdw>
          </a:effectLst>
        </p:spPr>
        <p:txBody>
          <a:bodyPr/>
          <a:lstStyle/>
          <a:p>
            <a:endParaRPr lang="de-DE"/>
          </a:p>
        </p:txBody>
      </p:sp>
      <p:sp>
        <p:nvSpPr>
          <p:cNvPr id="3" name="Untertitel 2"/>
          <p:cNvSpPr>
            <a:spLocks noGrp="1"/>
          </p:cNvSpPr>
          <p:nvPr>
            <p:ph type="subTitle" idx="1"/>
          </p:nvPr>
        </p:nvSpPr>
        <p:spPr>
          <a:effectLst>
            <a:innerShdw blurRad="114300">
              <a:prstClr val="black"/>
            </a:innerShdw>
          </a:effectLst>
        </p:spPr>
        <p:txBody>
          <a:bodyPr/>
          <a:lstStyle/>
          <a:p>
            <a:endParaRPr lang="de-DE"/>
          </a:p>
        </p:txBody>
      </p:sp>
      <p:pic>
        <p:nvPicPr>
          <p:cNvPr id="4" name="Grafik 3"/>
          <p:cNvPicPr>
            <a:picLocks noChangeAspect="1"/>
          </p:cNvPicPr>
          <p:nvPr/>
        </p:nvPicPr>
        <p:blipFill>
          <a:blip r:embed="rId3"/>
          <a:stretch>
            <a:fillRect/>
          </a:stretch>
        </p:blipFill>
        <p:spPr>
          <a:xfrm>
            <a:off x="176622" y="457201"/>
            <a:ext cx="11838755" cy="3144837"/>
          </a:xfrm>
          <a:prstGeom prst="rect">
            <a:avLst/>
          </a:prstGeom>
          <a:effectLst>
            <a:innerShdw blurRad="114300">
              <a:prstClr val="black"/>
            </a:innerShdw>
          </a:effectLst>
        </p:spPr>
      </p:pic>
      <p:pic>
        <p:nvPicPr>
          <p:cNvPr id="5" name="Grafik 4"/>
          <p:cNvPicPr>
            <a:picLocks noChangeAspect="1"/>
          </p:cNvPicPr>
          <p:nvPr/>
        </p:nvPicPr>
        <p:blipFill>
          <a:blip r:embed="rId4"/>
          <a:stretch>
            <a:fillRect/>
          </a:stretch>
        </p:blipFill>
        <p:spPr>
          <a:xfrm>
            <a:off x="148406" y="1243518"/>
            <a:ext cx="12148490" cy="2835751"/>
          </a:xfrm>
          <a:prstGeom prst="rect">
            <a:avLst/>
          </a:prstGeom>
          <a:effectLst>
            <a:innerShdw blurRad="114300">
              <a:prstClr val="black"/>
            </a:innerShdw>
          </a:effectLst>
        </p:spPr>
      </p:pic>
      <p:pic>
        <p:nvPicPr>
          <p:cNvPr id="6" name="Grafik 5"/>
          <p:cNvPicPr>
            <a:picLocks noChangeAspect="1"/>
          </p:cNvPicPr>
          <p:nvPr/>
        </p:nvPicPr>
        <p:blipFill>
          <a:blip r:embed="rId5"/>
          <a:stretch>
            <a:fillRect/>
          </a:stretch>
        </p:blipFill>
        <p:spPr>
          <a:xfrm>
            <a:off x="176622" y="1946501"/>
            <a:ext cx="12231312" cy="1015556"/>
          </a:xfrm>
          <a:prstGeom prst="rect">
            <a:avLst/>
          </a:prstGeom>
          <a:effectLst>
            <a:innerShdw blurRad="114300">
              <a:prstClr val="black"/>
            </a:innerShdw>
          </a:effectLst>
        </p:spPr>
      </p:pic>
      <p:pic>
        <p:nvPicPr>
          <p:cNvPr id="7" name="Grafik 6"/>
          <p:cNvPicPr>
            <a:picLocks noChangeAspect="1"/>
          </p:cNvPicPr>
          <p:nvPr/>
        </p:nvPicPr>
        <p:blipFill>
          <a:blip r:embed="rId6"/>
          <a:stretch>
            <a:fillRect/>
          </a:stretch>
        </p:blipFill>
        <p:spPr>
          <a:xfrm>
            <a:off x="176875" y="2532934"/>
            <a:ext cx="12091552" cy="2814034"/>
          </a:xfrm>
          <a:prstGeom prst="rect">
            <a:avLst/>
          </a:prstGeom>
          <a:effectLst>
            <a:innerShdw blurRad="114300">
              <a:prstClr val="black"/>
            </a:innerShdw>
          </a:effectLst>
        </p:spPr>
      </p:pic>
    </p:spTree>
    <p:extLst>
      <p:ext uri="{BB962C8B-B14F-4D97-AF65-F5344CB8AC3E}">
        <p14:creationId xmlns:p14="http://schemas.microsoft.com/office/powerpoint/2010/main" val="32894602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de-DE"/>
          </a:p>
        </p:txBody>
      </p:sp>
      <p:sp>
        <p:nvSpPr>
          <p:cNvPr id="3" name="Untertitel 2"/>
          <p:cNvSpPr>
            <a:spLocks noGrp="1"/>
          </p:cNvSpPr>
          <p:nvPr>
            <p:ph type="subTitle" idx="1"/>
          </p:nvPr>
        </p:nvSpPr>
        <p:spPr/>
        <p:txBody>
          <a:bodyPr/>
          <a:lstStyle/>
          <a:p>
            <a:endParaRPr lang="de-DE"/>
          </a:p>
        </p:txBody>
      </p:sp>
      <p:pic>
        <p:nvPicPr>
          <p:cNvPr id="4" name="Grafik 3"/>
          <p:cNvPicPr>
            <a:picLocks noChangeAspect="1"/>
          </p:cNvPicPr>
          <p:nvPr/>
        </p:nvPicPr>
        <p:blipFill>
          <a:blip r:embed="rId3"/>
          <a:stretch>
            <a:fillRect/>
          </a:stretch>
        </p:blipFill>
        <p:spPr>
          <a:xfrm>
            <a:off x="176622" y="457201"/>
            <a:ext cx="11838755" cy="3144837"/>
          </a:xfrm>
          <a:prstGeom prst="rect">
            <a:avLst/>
          </a:prstGeom>
          <a:solidFill>
            <a:schemeClr val="accent1">
              <a:lumMod val="75000"/>
              <a:alpha val="31000"/>
            </a:schemeClr>
          </a:solidFill>
          <a:effectLst>
            <a:innerShdw blurRad="114300">
              <a:prstClr val="black"/>
            </a:innerShdw>
          </a:effectLst>
        </p:spPr>
      </p:pic>
      <p:pic>
        <p:nvPicPr>
          <p:cNvPr id="5" name="Grafik 4"/>
          <p:cNvPicPr>
            <a:picLocks noChangeAspect="1"/>
          </p:cNvPicPr>
          <p:nvPr/>
        </p:nvPicPr>
        <p:blipFill>
          <a:blip r:embed="rId4"/>
          <a:stretch>
            <a:fillRect/>
          </a:stretch>
        </p:blipFill>
        <p:spPr>
          <a:xfrm>
            <a:off x="148406" y="1243518"/>
            <a:ext cx="12148490" cy="2835751"/>
          </a:xfrm>
          <a:prstGeom prst="rect">
            <a:avLst/>
          </a:prstGeom>
          <a:solidFill>
            <a:schemeClr val="accent1">
              <a:lumMod val="75000"/>
              <a:alpha val="31000"/>
            </a:schemeClr>
          </a:solidFill>
          <a:effectLst>
            <a:innerShdw blurRad="114300">
              <a:prstClr val="black"/>
            </a:innerShdw>
          </a:effectLst>
        </p:spPr>
      </p:pic>
      <p:pic>
        <p:nvPicPr>
          <p:cNvPr id="6" name="Grafik 5"/>
          <p:cNvPicPr>
            <a:picLocks noChangeAspect="1"/>
          </p:cNvPicPr>
          <p:nvPr/>
        </p:nvPicPr>
        <p:blipFill>
          <a:blip r:embed="rId5"/>
          <a:stretch>
            <a:fillRect/>
          </a:stretch>
        </p:blipFill>
        <p:spPr>
          <a:xfrm>
            <a:off x="176622" y="1946501"/>
            <a:ext cx="12231312" cy="1015556"/>
          </a:xfrm>
          <a:prstGeom prst="rect">
            <a:avLst/>
          </a:prstGeom>
          <a:solidFill>
            <a:schemeClr val="accent1">
              <a:lumMod val="75000"/>
              <a:alpha val="31000"/>
            </a:schemeClr>
          </a:solidFill>
        </p:spPr>
      </p:pic>
      <p:pic>
        <p:nvPicPr>
          <p:cNvPr id="7" name="Grafik 6"/>
          <p:cNvPicPr>
            <a:picLocks noChangeAspect="1"/>
          </p:cNvPicPr>
          <p:nvPr/>
        </p:nvPicPr>
        <p:blipFill>
          <a:blip r:embed="rId6"/>
          <a:stretch>
            <a:fillRect/>
          </a:stretch>
        </p:blipFill>
        <p:spPr>
          <a:xfrm>
            <a:off x="176875" y="2532934"/>
            <a:ext cx="12091552" cy="2814034"/>
          </a:xfrm>
          <a:prstGeom prst="rect">
            <a:avLst/>
          </a:prstGeom>
          <a:solidFill>
            <a:schemeClr val="accent1">
              <a:lumMod val="75000"/>
              <a:alpha val="31000"/>
            </a:schemeClr>
          </a:solidFill>
          <a:effectLst>
            <a:innerShdw blurRad="114300">
              <a:prstClr val="black"/>
            </a:innerShdw>
          </a:effectLst>
        </p:spPr>
      </p:pic>
      <p:pic>
        <p:nvPicPr>
          <p:cNvPr id="8" name="Grafik 7"/>
          <p:cNvPicPr>
            <a:picLocks noChangeAspect="1"/>
          </p:cNvPicPr>
          <p:nvPr/>
        </p:nvPicPr>
        <p:blipFill>
          <a:blip r:embed="rId7"/>
          <a:stretch>
            <a:fillRect/>
          </a:stretch>
        </p:blipFill>
        <p:spPr>
          <a:xfrm>
            <a:off x="148406" y="3489827"/>
            <a:ext cx="12227269" cy="2296096"/>
          </a:xfrm>
          <a:prstGeom prst="rect">
            <a:avLst/>
          </a:prstGeom>
          <a:effectLst>
            <a:innerShdw blurRad="114300">
              <a:prstClr val="black"/>
            </a:innerShdw>
          </a:effectLst>
        </p:spPr>
      </p:pic>
    </p:spTree>
    <p:extLst>
      <p:ext uri="{BB962C8B-B14F-4D97-AF65-F5344CB8AC3E}">
        <p14:creationId xmlns:p14="http://schemas.microsoft.com/office/powerpoint/2010/main" val="40000048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096000" y="155320"/>
            <a:ext cx="5916168" cy="6702679"/>
          </a:xfrm>
        </p:spPr>
        <p:txBody>
          <a:bodyPr>
            <a:normAutofit fontScale="92500"/>
          </a:bodyPr>
          <a:lstStyle/>
          <a:p>
            <a:r>
              <a:rPr lang="de-DE" dirty="0" smtClean="0"/>
              <a:t>BNE: Demokratiefähigkeit</a:t>
            </a:r>
            <a:r>
              <a:rPr lang="de-DE" dirty="0"/>
              <a:t>, Bedeutung und Gefährdungen einer nachhaltigen </a:t>
            </a:r>
            <a:r>
              <a:rPr lang="de-DE" dirty="0" smtClean="0"/>
              <a:t>Entwicklung</a:t>
            </a:r>
            <a:r>
              <a:rPr lang="de-DE" dirty="0"/>
              <a:t>, Friedenssicherung, Teilhabe, Mitwirkung, </a:t>
            </a:r>
            <a:r>
              <a:rPr lang="de-DE" dirty="0" smtClean="0"/>
              <a:t>Mitbestimmung…</a:t>
            </a:r>
          </a:p>
          <a:p>
            <a:r>
              <a:rPr lang="de-DE" dirty="0" smtClean="0"/>
              <a:t>BTV: Konfliktbewältigung und Interessenausgleich</a:t>
            </a:r>
            <a:r>
              <a:rPr lang="de-DE" dirty="0"/>
              <a:t>, Formen interkulturellen und interreligiösen Dialogs, </a:t>
            </a:r>
            <a:r>
              <a:rPr lang="de-DE" dirty="0" smtClean="0"/>
              <a:t>Minderheitenschutz, </a:t>
            </a:r>
            <a:r>
              <a:rPr lang="de-DE" dirty="0"/>
              <a:t>Wertorientiertes </a:t>
            </a:r>
            <a:r>
              <a:rPr lang="de-DE" dirty="0" smtClean="0"/>
              <a:t>Handeln, </a:t>
            </a:r>
            <a:r>
              <a:rPr lang="de-DE" dirty="0"/>
              <a:t>Formen von Vorurteilen, Stereotypen, </a:t>
            </a:r>
            <a:r>
              <a:rPr lang="de-DE" dirty="0" smtClean="0"/>
              <a:t>Klischees…</a:t>
            </a:r>
          </a:p>
          <a:p>
            <a:r>
              <a:rPr lang="de-DE" dirty="0" smtClean="0"/>
              <a:t>PG: Identität</a:t>
            </a:r>
          </a:p>
          <a:p>
            <a:r>
              <a:rPr lang="de-DE" dirty="0" smtClean="0"/>
              <a:t>BO: Arbeitswelt</a:t>
            </a:r>
            <a:r>
              <a:rPr lang="de-DE" dirty="0"/>
              <a:t>…</a:t>
            </a:r>
          </a:p>
          <a:p>
            <a:r>
              <a:rPr lang="de-DE" dirty="0" smtClean="0"/>
              <a:t>MB: Medienanalyse, Mediengesellschaft…</a:t>
            </a:r>
          </a:p>
          <a:p>
            <a:r>
              <a:rPr lang="de-DE" dirty="0" smtClean="0"/>
              <a:t>VB: Bedürfnisse und Wünsche, Alltagskonsum…</a:t>
            </a:r>
          </a:p>
          <a:p>
            <a:endParaRPr lang="de-DE" dirty="0"/>
          </a:p>
        </p:txBody>
      </p:sp>
      <p:pic>
        <p:nvPicPr>
          <p:cNvPr id="4" name="Grafik 3"/>
          <p:cNvPicPr>
            <a:picLocks noChangeAspect="1"/>
          </p:cNvPicPr>
          <p:nvPr/>
        </p:nvPicPr>
        <p:blipFill>
          <a:blip r:embed="rId3"/>
          <a:stretch>
            <a:fillRect/>
          </a:stretch>
        </p:blipFill>
        <p:spPr>
          <a:xfrm>
            <a:off x="300182" y="0"/>
            <a:ext cx="5795818" cy="6858000"/>
          </a:xfrm>
          <a:prstGeom prst="rect">
            <a:avLst/>
          </a:prstGeom>
        </p:spPr>
      </p:pic>
    </p:spTree>
    <p:extLst>
      <p:ext uri="{BB962C8B-B14F-4D97-AF65-F5344CB8AC3E}">
        <p14:creationId xmlns:p14="http://schemas.microsoft.com/office/powerpoint/2010/main" val="2039911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246254" y="155320"/>
            <a:ext cx="5765914" cy="6702679"/>
          </a:xfrm>
        </p:spPr>
        <p:txBody>
          <a:bodyPr>
            <a:normAutofit fontScale="92500" lnSpcReduction="20000"/>
          </a:bodyPr>
          <a:lstStyle/>
          <a:p>
            <a:pPr>
              <a:spcAft>
                <a:spcPts val="1200"/>
              </a:spcAft>
            </a:pPr>
            <a:r>
              <a:rPr lang="de-DE" b="1" dirty="0" smtClean="0"/>
              <a:t>BNE: Demokratiefähigkeit</a:t>
            </a:r>
            <a:r>
              <a:rPr lang="de-DE" b="1" dirty="0"/>
              <a:t>, Bedeutung und Gefährdungen einer nachhaltigen </a:t>
            </a:r>
            <a:r>
              <a:rPr lang="de-DE" b="1" dirty="0" smtClean="0"/>
              <a:t>Entwicklung</a:t>
            </a:r>
            <a:r>
              <a:rPr lang="de-DE" b="1" dirty="0"/>
              <a:t>, Friedenssicherung, Teilhabe, Mitwirkung, </a:t>
            </a:r>
            <a:r>
              <a:rPr lang="de-DE" b="1" dirty="0" smtClean="0"/>
              <a:t>Mitbestimmung…</a:t>
            </a:r>
          </a:p>
          <a:p>
            <a:pPr>
              <a:spcAft>
                <a:spcPts val="1200"/>
              </a:spcAft>
            </a:pPr>
            <a:r>
              <a:rPr lang="de-DE" b="1" dirty="0" smtClean="0"/>
              <a:t>BTV: Konfliktbewältigung und Interessenausgleich</a:t>
            </a:r>
            <a:r>
              <a:rPr lang="de-DE" b="1" dirty="0"/>
              <a:t>, Formen interkulturellen und interreligiösen Dialogs, </a:t>
            </a:r>
            <a:r>
              <a:rPr lang="de-DE" b="1" dirty="0" smtClean="0"/>
              <a:t>Minderheitenschutz, </a:t>
            </a:r>
            <a:r>
              <a:rPr lang="de-DE" b="1" dirty="0"/>
              <a:t>Wertorientiertes </a:t>
            </a:r>
            <a:r>
              <a:rPr lang="de-DE" b="1" dirty="0" smtClean="0"/>
              <a:t>Handeln, </a:t>
            </a:r>
            <a:r>
              <a:rPr lang="de-DE" b="1" dirty="0"/>
              <a:t>Formen von Vorurteilen, Stereotypen, </a:t>
            </a:r>
            <a:r>
              <a:rPr lang="de-DE" b="1" dirty="0" smtClean="0"/>
              <a:t>Klischees</a:t>
            </a:r>
            <a:r>
              <a:rPr lang="de-DE" dirty="0" smtClean="0"/>
              <a:t>…</a:t>
            </a:r>
          </a:p>
          <a:p>
            <a:pPr>
              <a:spcAft>
                <a:spcPts val="1200"/>
              </a:spcAft>
            </a:pPr>
            <a:r>
              <a:rPr lang="de-DE" dirty="0" smtClean="0"/>
              <a:t>PG: Identität</a:t>
            </a:r>
          </a:p>
          <a:p>
            <a:pPr>
              <a:spcAft>
                <a:spcPts val="1200"/>
              </a:spcAft>
            </a:pPr>
            <a:r>
              <a:rPr lang="de-DE" dirty="0" smtClean="0"/>
              <a:t>BO: Arbeitswelt</a:t>
            </a:r>
            <a:r>
              <a:rPr lang="de-DE" dirty="0"/>
              <a:t>…</a:t>
            </a:r>
          </a:p>
          <a:p>
            <a:pPr>
              <a:spcAft>
                <a:spcPts val="1200"/>
              </a:spcAft>
            </a:pPr>
            <a:r>
              <a:rPr lang="de-DE" dirty="0" smtClean="0"/>
              <a:t>MB: Medienanalyse, Mediengesellschaft…</a:t>
            </a:r>
          </a:p>
          <a:p>
            <a:pPr>
              <a:spcAft>
                <a:spcPts val="1200"/>
              </a:spcAft>
            </a:pPr>
            <a:r>
              <a:rPr lang="de-DE" dirty="0" smtClean="0"/>
              <a:t>VB: Bedürfnisse und Wünsche, Alltagskonsum…</a:t>
            </a:r>
          </a:p>
          <a:p>
            <a:endParaRPr lang="de-DE" dirty="0"/>
          </a:p>
        </p:txBody>
      </p:sp>
      <p:pic>
        <p:nvPicPr>
          <p:cNvPr id="4" name="Grafik 3"/>
          <p:cNvPicPr>
            <a:picLocks noChangeAspect="1"/>
          </p:cNvPicPr>
          <p:nvPr/>
        </p:nvPicPr>
        <p:blipFill>
          <a:blip r:embed="rId3"/>
          <a:stretch>
            <a:fillRect/>
          </a:stretch>
        </p:blipFill>
        <p:spPr>
          <a:xfrm>
            <a:off x="300182" y="0"/>
            <a:ext cx="5795818" cy="6858000"/>
          </a:xfrm>
          <a:prstGeom prst="rect">
            <a:avLst/>
          </a:prstGeom>
        </p:spPr>
      </p:pic>
    </p:spTree>
    <p:extLst>
      <p:ext uri="{BB962C8B-B14F-4D97-AF65-F5344CB8AC3E}">
        <p14:creationId xmlns:p14="http://schemas.microsoft.com/office/powerpoint/2010/main" val="24260589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graphicFrame>
        <p:nvGraphicFramePr>
          <p:cNvPr id="4" name="Inhaltsplatzhalter 3"/>
          <p:cNvGraphicFramePr>
            <a:graphicFrameLocks noGrp="1"/>
          </p:cNvGraphicFramePr>
          <p:nvPr>
            <p:ph idx="1"/>
            <p:extLst/>
          </p:nvPr>
        </p:nvGraphicFramePr>
        <p:xfrm>
          <a:off x="838200" y="1162237"/>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feld 4"/>
          <p:cNvSpPr txBox="1"/>
          <p:nvPr/>
        </p:nvSpPr>
        <p:spPr>
          <a:xfrm>
            <a:off x="7033380" y="721217"/>
            <a:ext cx="4930588" cy="5555367"/>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de-DE" sz="2500" dirty="0" smtClean="0"/>
              <a:t>Leitperspektiven und Orientierungskompetenz können</a:t>
            </a:r>
            <a:r>
              <a:rPr lang="de-DE" sz="2500" b="1" dirty="0" smtClean="0"/>
              <a:t> sehr gut aufeinander bezogen </a:t>
            </a:r>
            <a:r>
              <a:rPr lang="de-DE" sz="2500" dirty="0" smtClean="0"/>
              <a:t>werden.</a:t>
            </a:r>
          </a:p>
          <a:p>
            <a:pPr marL="285750" indent="-285750">
              <a:spcAft>
                <a:spcPts val="1200"/>
              </a:spcAft>
              <a:buFont typeface="Arial" panose="020B0604020202020204" pitchFamily="34" charset="0"/>
              <a:buChar char="•"/>
            </a:pPr>
            <a:r>
              <a:rPr lang="de-DE" sz="2500" b="1" dirty="0" smtClean="0"/>
              <a:t>Orientierungskompetenz </a:t>
            </a:r>
            <a:r>
              <a:rPr lang="de-DE" sz="2500" dirty="0" smtClean="0"/>
              <a:t>erschöpft sich nicht in den Leitperspektiven, sondern </a:t>
            </a:r>
            <a:r>
              <a:rPr lang="de-DE" sz="2500" b="1" dirty="0" smtClean="0"/>
              <a:t>ist umfassender</a:t>
            </a:r>
            <a:r>
              <a:rPr lang="de-DE" sz="2500" dirty="0" smtClean="0"/>
              <a:t>.</a:t>
            </a:r>
          </a:p>
          <a:p>
            <a:pPr marL="285750" indent="-285750">
              <a:spcAft>
                <a:spcPts val="1200"/>
              </a:spcAft>
              <a:buFont typeface="Arial" panose="020B0604020202020204" pitchFamily="34" charset="0"/>
              <a:buChar char="•"/>
            </a:pPr>
            <a:r>
              <a:rPr lang="de-DE" sz="2500" dirty="0"/>
              <a:t>Leitperspektiven müssen </a:t>
            </a:r>
            <a:r>
              <a:rPr lang="de-DE" sz="2500" b="1" dirty="0"/>
              <a:t>nur in den für das Fach Geschichte sinnvollen Aspekten</a:t>
            </a:r>
            <a:r>
              <a:rPr lang="de-DE" sz="2500" dirty="0"/>
              <a:t> bedient </a:t>
            </a:r>
            <a:r>
              <a:rPr lang="de-DE" sz="2500" dirty="0" smtClean="0"/>
              <a:t>werden</a:t>
            </a:r>
            <a:r>
              <a:rPr lang="de-DE" sz="2500" dirty="0"/>
              <a:t>.</a:t>
            </a:r>
            <a:endParaRPr lang="de-DE" sz="2500" dirty="0" smtClean="0"/>
          </a:p>
          <a:p>
            <a:pPr marL="285750" indent="-285750">
              <a:buFont typeface="Arial" panose="020B0604020202020204" pitchFamily="34" charset="0"/>
              <a:buChar char="•"/>
            </a:pPr>
            <a:endParaRPr lang="de-DE" sz="2500" dirty="0"/>
          </a:p>
        </p:txBody>
      </p:sp>
    </p:spTree>
    <p:extLst>
      <p:ext uri="{BB962C8B-B14F-4D97-AF65-F5344CB8AC3E}">
        <p14:creationId xmlns:p14="http://schemas.microsoft.com/office/powerpoint/2010/main" val="63110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1162373" y="1122363"/>
            <a:ext cx="10337369" cy="3642142"/>
          </a:xfrm>
        </p:spPr>
        <p:txBody>
          <a:bodyPr>
            <a:normAutofit/>
          </a:bodyPr>
          <a:lstStyle/>
          <a:p>
            <a:r>
              <a:rPr lang="de-DE" dirty="0" smtClean="0"/>
              <a:t>II. Wie trainiert man Orientierungskompetenz?</a:t>
            </a:r>
            <a:endParaRPr lang="de-DE" dirty="0"/>
          </a:p>
        </p:txBody>
      </p:sp>
      <p:sp>
        <p:nvSpPr>
          <p:cNvPr id="5" name="Untertitel 4"/>
          <p:cNvSpPr>
            <a:spLocks noGrp="1"/>
          </p:cNvSpPr>
          <p:nvPr>
            <p:ph type="subTitle" idx="1"/>
          </p:nvPr>
        </p:nvSpPr>
        <p:spPr/>
        <p:txBody>
          <a:bodyPr/>
          <a:lstStyle/>
          <a:p>
            <a:endParaRPr lang="de-DE" dirty="0"/>
          </a:p>
        </p:txBody>
      </p:sp>
    </p:spTree>
    <p:extLst>
      <p:ext uri="{BB962C8B-B14F-4D97-AF65-F5344CB8AC3E}">
        <p14:creationId xmlns:p14="http://schemas.microsoft.com/office/powerpoint/2010/main" val="5295112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22814"/>
            <a:ext cx="10515600" cy="1325563"/>
          </a:xfrm>
        </p:spPr>
        <p:txBody>
          <a:bodyPr/>
          <a:lstStyle/>
          <a:p>
            <a:endParaRPr lang="de-DE" dirty="0"/>
          </a:p>
        </p:txBody>
      </p:sp>
      <p:sp>
        <p:nvSpPr>
          <p:cNvPr id="5" name="Inhaltsplatzhalter 4"/>
          <p:cNvSpPr>
            <a:spLocks noGrp="1"/>
          </p:cNvSpPr>
          <p:nvPr>
            <p:ph idx="1"/>
          </p:nvPr>
        </p:nvSpPr>
        <p:spPr/>
        <p:txBody>
          <a:bodyPr/>
          <a:lstStyle/>
          <a:p>
            <a:endParaRPr lang="de-DE" dirty="0"/>
          </a:p>
        </p:txBody>
      </p:sp>
      <p:grpSp>
        <p:nvGrpSpPr>
          <p:cNvPr id="10" name="Gruppieren 9"/>
          <p:cNvGrpSpPr/>
          <p:nvPr/>
        </p:nvGrpSpPr>
        <p:grpSpPr>
          <a:xfrm>
            <a:off x="3383280" y="1825625"/>
            <a:ext cx="5181600" cy="3048000"/>
            <a:chOff x="3220974" y="2782862"/>
            <a:chExt cx="5181600" cy="3048000"/>
          </a:xfrm>
        </p:grpSpPr>
        <p:sp>
          <p:nvSpPr>
            <p:cNvPr id="6" name="Ellipse 5"/>
            <p:cNvSpPr/>
            <p:nvPr/>
          </p:nvSpPr>
          <p:spPr>
            <a:xfrm>
              <a:off x="3220974" y="2782862"/>
              <a:ext cx="5181600" cy="304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p:cNvSpPr txBox="1"/>
            <p:nvPr/>
          </p:nvSpPr>
          <p:spPr>
            <a:xfrm>
              <a:off x="3836670" y="3580369"/>
              <a:ext cx="3950208" cy="1384995"/>
            </a:xfrm>
            <a:prstGeom prst="rect">
              <a:avLst/>
            </a:prstGeom>
            <a:noFill/>
          </p:spPr>
          <p:txBody>
            <a:bodyPr wrap="square" rtlCol="0">
              <a:spAutoFit/>
            </a:bodyPr>
            <a:lstStyle/>
            <a:p>
              <a:pPr algn="ctr"/>
              <a:r>
                <a:rPr lang="de-DE" sz="2800" dirty="0" smtClean="0">
                  <a:solidFill>
                    <a:schemeClr val="bg1"/>
                  </a:solidFill>
                </a:rPr>
                <a:t>Was hat das mit mir zu tun?</a:t>
              </a:r>
            </a:p>
            <a:p>
              <a:pPr algn="ctr"/>
              <a:r>
                <a:rPr lang="de-DE" sz="2800" dirty="0" smtClean="0">
                  <a:solidFill>
                    <a:schemeClr val="bg1"/>
                  </a:solidFill>
                </a:rPr>
                <a:t>Was lerne ich daraus?</a:t>
              </a:r>
            </a:p>
          </p:txBody>
        </p:sp>
      </p:grpSp>
    </p:spTree>
    <p:extLst>
      <p:ext uri="{BB962C8B-B14F-4D97-AF65-F5344CB8AC3E}">
        <p14:creationId xmlns:p14="http://schemas.microsoft.com/office/powerpoint/2010/main" val="35640172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22814"/>
            <a:ext cx="10515600" cy="1325563"/>
          </a:xfrm>
        </p:spPr>
        <p:txBody>
          <a:bodyPr>
            <a:normAutofit fontScale="90000"/>
          </a:bodyPr>
          <a:lstStyle/>
          <a:p>
            <a:r>
              <a:rPr lang="de-DE" dirty="0"/>
              <a:t>Was </a:t>
            </a:r>
            <a:r>
              <a:rPr lang="de-DE" dirty="0" smtClean="0"/>
              <a:t>kann man aus </a:t>
            </a:r>
            <a:r>
              <a:rPr lang="de-DE" dirty="0"/>
              <a:t>der </a:t>
            </a:r>
            <a:r>
              <a:rPr lang="de-DE" dirty="0" smtClean="0"/>
              <a:t>Geschichte lernen?</a:t>
            </a:r>
            <a:r>
              <a:rPr lang="de-DE" dirty="0"/>
              <a:t/>
            </a:r>
            <a:br>
              <a:rPr lang="de-DE" dirty="0"/>
            </a:br>
            <a:r>
              <a:rPr lang="de-DE" dirty="0"/>
              <a:t>Wie gewinne ich Orientierung aus der Geschichte?</a:t>
            </a:r>
          </a:p>
        </p:txBody>
      </p:sp>
      <p:sp>
        <p:nvSpPr>
          <p:cNvPr id="5" name="Inhaltsplatzhalter 4"/>
          <p:cNvSpPr>
            <a:spLocks noGrp="1"/>
          </p:cNvSpPr>
          <p:nvPr>
            <p:ph idx="1"/>
          </p:nvPr>
        </p:nvSpPr>
        <p:spPr/>
        <p:txBody>
          <a:bodyPr/>
          <a:lstStyle/>
          <a:p>
            <a:endParaRPr lang="de-DE" dirty="0"/>
          </a:p>
        </p:txBody>
      </p:sp>
      <p:grpSp>
        <p:nvGrpSpPr>
          <p:cNvPr id="10" name="Gruppieren 9"/>
          <p:cNvGrpSpPr/>
          <p:nvPr/>
        </p:nvGrpSpPr>
        <p:grpSpPr>
          <a:xfrm>
            <a:off x="3202305" y="2679918"/>
            <a:ext cx="5181600" cy="3048000"/>
            <a:chOff x="3220974" y="2782862"/>
            <a:chExt cx="5181600" cy="3048000"/>
          </a:xfrm>
        </p:grpSpPr>
        <p:sp>
          <p:nvSpPr>
            <p:cNvPr id="6" name="Ellipse 5"/>
            <p:cNvSpPr/>
            <p:nvPr/>
          </p:nvSpPr>
          <p:spPr>
            <a:xfrm>
              <a:off x="3220974" y="2782862"/>
              <a:ext cx="5181600" cy="304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p:cNvSpPr txBox="1"/>
            <p:nvPr/>
          </p:nvSpPr>
          <p:spPr>
            <a:xfrm>
              <a:off x="3836670" y="3580369"/>
              <a:ext cx="3950208" cy="1384995"/>
            </a:xfrm>
            <a:prstGeom prst="rect">
              <a:avLst/>
            </a:prstGeom>
            <a:noFill/>
          </p:spPr>
          <p:txBody>
            <a:bodyPr wrap="square" rtlCol="0">
              <a:spAutoFit/>
            </a:bodyPr>
            <a:lstStyle/>
            <a:p>
              <a:pPr algn="ctr"/>
              <a:r>
                <a:rPr lang="de-DE" sz="2800" dirty="0" smtClean="0">
                  <a:solidFill>
                    <a:schemeClr val="bg1"/>
                  </a:solidFill>
                </a:rPr>
                <a:t>Was hat das mit mir zu tun?</a:t>
              </a:r>
            </a:p>
            <a:p>
              <a:pPr algn="ctr"/>
              <a:r>
                <a:rPr lang="de-DE" sz="2800" dirty="0" smtClean="0">
                  <a:solidFill>
                    <a:schemeClr val="bg1"/>
                  </a:solidFill>
                </a:rPr>
                <a:t>Was lerne ich daraus?</a:t>
              </a:r>
            </a:p>
          </p:txBody>
        </p:sp>
      </p:grpSp>
      <p:sp>
        <p:nvSpPr>
          <p:cNvPr id="16" name="Abgerundetes Rechteck 15"/>
          <p:cNvSpPr/>
          <p:nvPr/>
        </p:nvSpPr>
        <p:spPr>
          <a:xfrm>
            <a:off x="256032" y="5481073"/>
            <a:ext cx="3329940" cy="1034799"/>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chemeClr val="bg1"/>
                </a:solidFill>
              </a:rPr>
              <a:t>Grundlegende Situationen, grundlegende Regeln, die auch für heute gelten, kennenlernen</a:t>
            </a:r>
          </a:p>
        </p:txBody>
      </p:sp>
      <p:sp>
        <p:nvSpPr>
          <p:cNvPr id="17" name="Abgerundetes Rechteck 16"/>
          <p:cNvSpPr/>
          <p:nvPr/>
        </p:nvSpPr>
        <p:spPr>
          <a:xfrm>
            <a:off x="256032" y="1735601"/>
            <a:ext cx="3432048" cy="944317"/>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chemeClr val="bg1"/>
                </a:solidFill>
              </a:rPr>
              <a:t>Erfahren, wie und warum unsere Welt so geworden ist, wie sie ist.</a:t>
            </a:r>
          </a:p>
        </p:txBody>
      </p:sp>
      <p:sp>
        <p:nvSpPr>
          <p:cNvPr id="20" name="Abgerundetes Rechteck 19"/>
          <p:cNvSpPr/>
          <p:nvPr/>
        </p:nvSpPr>
        <p:spPr>
          <a:xfrm>
            <a:off x="8130350" y="1703518"/>
            <a:ext cx="3477006" cy="1008481"/>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chemeClr val="bg1"/>
                </a:solidFill>
              </a:rPr>
              <a:t>Sich selbst und andere erkennen und kennenlernen</a:t>
            </a:r>
          </a:p>
        </p:txBody>
      </p:sp>
      <p:sp>
        <p:nvSpPr>
          <p:cNvPr id="21" name="Abgerundetes Rechteck 20"/>
          <p:cNvSpPr/>
          <p:nvPr/>
        </p:nvSpPr>
        <p:spPr>
          <a:xfrm>
            <a:off x="8267700" y="5435969"/>
            <a:ext cx="3546348" cy="1009533"/>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chemeClr val="bg1"/>
                </a:solidFill>
              </a:rPr>
              <a:t>Sich darüber klar werden, was wichtig und unwichtig, was richtig und falsch ist.</a:t>
            </a:r>
          </a:p>
        </p:txBody>
      </p:sp>
    </p:spTree>
    <p:extLst>
      <p:ext uri="{BB962C8B-B14F-4D97-AF65-F5344CB8AC3E}">
        <p14:creationId xmlns:p14="http://schemas.microsoft.com/office/powerpoint/2010/main" val="26239481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sp>
        <p:nvSpPr>
          <p:cNvPr id="4" name="Textfeld 3"/>
          <p:cNvSpPr txBox="1"/>
          <p:nvPr/>
        </p:nvSpPr>
        <p:spPr>
          <a:xfrm>
            <a:off x="990863" y="1690688"/>
            <a:ext cx="9865217" cy="3778370"/>
          </a:xfrm>
          <a:prstGeom prst="rect">
            <a:avLst/>
          </a:prstGeom>
          <a:noFill/>
          <a:ln w="38100">
            <a:solidFill>
              <a:srgbClr val="FF0000"/>
            </a:solidFill>
          </a:ln>
        </p:spPr>
        <p:txBody>
          <a:bodyPr wrap="square" rtlCol="0">
            <a:normAutofit/>
          </a:bodyPr>
          <a:lstStyle/>
          <a:p>
            <a:pPr algn="ctr"/>
            <a:endParaRPr lang="de-DE" sz="3200" dirty="0" smtClean="0"/>
          </a:p>
          <a:p>
            <a:pPr algn="ctr"/>
            <a:r>
              <a:rPr lang="de-DE" sz="3200" dirty="0" smtClean="0"/>
              <a:t>Karikatur</a:t>
            </a:r>
          </a:p>
          <a:p>
            <a:pPr algn="ctr"/>
            <a:endParaRPr lang="de-DE" sz="3200" dirty="0" smtClean="0"/>
          </a:p>
          <a:p>
            <a:pPr algn="ctr"/>
            <a:r>
              <a:rPr lang="de-DE" sz="3200" dirty="0"/>
              <a:t>http://lowres.jantoo.com/training-education-student-teacher-pupil-school-gold-75030183_low.jpg</a:t>
            </a:r>
          </a:p>
        </p:txBody>
      </p:sp>
    </p:spTree>
    <p:extLst>
      <p:ext uri="{BB962C8B-B14F-4D97-AF65-F5344CB8AC3E}">
        <p14:creationId xmlns:p14="http://schemas.microsoft.com/office/powerpoint/2010/main" val="40483884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Wie trainiert man Orientierungskompetenz?</a:t>
            </a:r>
            <a:endParaRPr lang="de-DE" dirty="0"/>
          </a:p>
        </p:txBody>
      </p:sp>
      <p:sp>
        <p:nvSpPr>
          <p:cNvPr id="3" name="Inhaltsplatzhalter 2"/>
          <p:cNvSpPr>
            <a:spLocks noGrp="1"/>
          </p:cNvSpPr>
          <p:nvPr>
            <p:ph idx="1"/>
          </p:nvPr>
        </p:nvSpPr>
        <p:spPr>
          <a:xfrm>
            <a:off x="838200" y="1825624"/>
            <a:ext cx="10515600" cy="4776653"/>
          </a:xfrm>
        </p:spPr>
        <p:txBody>
          <a:bodyPr>
            <a:normAutofit/>
          </a:bodyPr>
          <a:lstStyle/>
          <a:p>
            <a:pPr marL="0" indent="0">
              <a:buNone/>
            </a:pPr>
            <a:r>
              <a:rPr lang="de-DE" dirty="0" smtClean="0"/>
              <a:t>Den Prozess des „Orientierung-Gewinnens“ immer wieder praktizieren (üben) und methodisch abstützen. </a:t>
            </a:r>
          </a:p>
          <a:p>
            <a:pPr marL="0" indent="0">
              <a:buNone/>
            </a:pPr>
            <a:endParaRPr lang="de-DE" dirty="0"/>
          </a:p>
          <a:p>
            <a:pPr marL="0" indent="0" algn="ctr">
              <a:buNone/>
            </a:pPr>
            <a:r>
              <a:rPr lang="de-DE" dirty="0" smtClean="0"/>
              <a:t>Vom diffusen „Ich denke, ich glaube, ich meine…“</a:t>
            </a:r>
          </a:p>
          <a:p>
            <a:pPr marL="0" indent="0" algn="ctr">
              <a:buNone/>
            </a:pPr>
            <a:r>
              <a:rPr lang="de-DE" dirty="0" smtClean="0"/>
              <a:t>zum</a:t>
            </a:r>
          </a:p>
          <a:p>
            <a:pPr marL="0" indent="0" algn="ctr">
              <a:buNone/>
            </a:pPr>
            <a:r>
              <a:rPr lang="de-DE" b="1" dirty="0" smtClean="0"/>
              <a:t>zielgerichteten Fragen und sicheren Urteilen</a:t>
            </a:r>
          </a:p>
          <a:p>
            <a:pPr marL="0" indent="0" algn="ctr">
              <a:buNone/>
            </a:pPr>
            <a:r>
              <a:rPr lang="de-DE" b="1" dirty="0" smtClean="0"/>
              <a:t>oder</a:t>
            </a:r>
          </a:p>
          <a:p>
            <a:pPr marL="0" indent="0" algn="ctr">
              <a:buNone/>
            </a:pPr>
            <a:r>
              <a:rPr lang="de-DE" b="1" dirty="0" smtClean="0"/>
              <a:t>„Vom Reflex zur Reflexion“ </a:t>
            </a:r>
            <a:r>
              <a:rPr lang="de-DE" dirty="0" smtClean="0"/>
              <a:t>(K. Bergmann)</a:t>
            </a:r>
          </a:p>
          <a:p>
            <a:pPr marL="0" indent="0" algn="ctr">
              <a:buNone/>
            </a:pPr>
            <a:endParaRPr lang="de-DE" dirty="0" smtClean="0"/>
          </a:p>
          <a:p>
            <a:pPr algn="ctr"/>
            <a:endParaRPr lang="de-DE" dirty="0" smtClean="0"/>
          </a:p>
          <a:p>
            <a:endParaRPr lang="de-DE" dirty="0"/>
          </a:p>
        </p:txBody>
      </p:sp>
    </p:spTree>
    <p:extLst>
      <p:ext uri="{BB962C8B-B14F-4D97-AF65-F5344CB8AC3E}">
        <p14:creationId xmlns:p14="http://schemas.microsoft.com/office/powerpoint/2010/main" val="28315514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1. Grundprinzip: Problemorientierung</a:t>
            </a:r>
            <a:endParaRPr lang="de-DE" dirty="0"/>
          </a:p>
        </p:txBody>
      </p:sp>
      <p:sp>
        <p:nvSpPr>
          <p:cNvPr id="3" name="Inhaltsplatzhalter 2"/>
          <p:cNvSpPr>
            <a:spLocks noGrp="1"/>
          </p:cNvSpPr>
          <p:nvPr>
            <p:ph idx="1"/>
          </p:nvPr>
        </p:nvSpPr>
        <p:spPr>
          <a:xfrm>
            <a:off x="838200" y="2019299"/>
            <a:ext cx="10515600" cy="4157663"/>
          </a:xfrm>
        </p:spPr>
        <p:txBody>
          <a:bodyPr/>
          <a:lstStyle/>
          <a:p>
            <a:pPr marL="0" indent="0">
              <a:buNone/>
            </a:pPr>
            <a:r>
              <a:rPr lang="de-DE" dirty="0"/>
              <a:t>Geschichtsunterricht ohne Orientierungskompetenz hätte einen rein „antiquarischen“ Zugriff.</a:t>
            </a:r>
          </a:p>
          <a:p>
            <a:pPr marL="0" indent="0">
              <a:buNone/>
            </a:pPr>
            <a:endParaRPr lang="de-DE" dirty="0" smtClean="0"/>
          </a:p>
          <a:p>
            <a:pPr marL="0" indent="0">
              <a:buNone/>
            </a:pPr>
            <a:r>
              <a:rPr lang="de-DE" dirty="0" smtClean="0"/>
              <a:t>Eine </a:t>
            </a:r>
            <a:r>
              <a:rPr lang="de-DE" b="1" dirty="0" smtClean="0"/>
              <a:t>Problemorientierung</a:t>
            </a:r>
            <a:r>
              <a:rPr lang="de-DE" dirty="0" smtClean="0"/>
              <a:t> (als didaktischer Filter und Unterrichtsprinzip), die das Prinzip des exemplarischen Lernens anhand von </a:t>
            </a:r>
            <a:r>
              <a:rPr lang="de-DE" b="1" dirty="0" smtClean="0"/>
              <a:t>historisch-politischen Schlüsselproblemen </a:t>
            </a:r>
            <a:r>
              <a:rPr lang="de-DE" dirty="0" smtClean="0"/>
              <a:t>verfolgt, ist zentral auf die Orientierungskompetenz ausgerichtet.</a:t>
            </a:r>
          </a:p>
          <a:p>
            <a:pPr marL="0" indent="0">
              <a:buNone/>
            </a:pPr>
            <a:endParaRPr lang="de-DE" dirty="0"/>
          </a:p>
        </p:txBody>
      </p:sp>
    </p:spTree>
    <p:extLst>
      <p:ext uri="{BB962C8B-B14F-4D97-AF65-F5344CB8AC3E}">
        <p14:creationId xmlns:p14="http://schemas.microsoft.com/office/powerpoint/2010/main" val="9393131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Beispiele für historisch-politische Schlüsselprobleme</a:t>
            </a:r>
            <a:endParaRPr lang="de-DE" dirty="0"/>
          </a:p>
        </p:txBody>
      </p:sp>
      <p:sp>
        <p:nvSpPr>
          <p:cNvPr id="3" name="Inhaltsplatzhalter 2"/>
          <p:cNvSpPr>
            <a:spLocks noGrp="1"/>
          </p:cNvSpPr>
          <p:nvPr>
            <p:ph idx="1"/>
          </p:nvPr>
        </p:nvSpPr>
        <p:spPr/>
        <p:txBody>
          <a:bodyPr/>
          <a:lstStyle/>
          <a:p>
            <a:endParaRPr lang="de-DE" dirty="0"/>
          </a:p>
        </p:txBody>
      </p:sp>
      <p:pic>
        <p:nvPicPr>
          <p:cNvPr id="4" name="Grafik 3"/>
          <p:cNvPicPr>
            <a:picLocks noChangeAspect="1"/>
          </p:cNvPicPr>
          <p:nvPr/>
        </p:nvPicPr>
        <p:blipFill>
          <a:blip r:embed="rId3"/>
          <a:stretch>
            <a:fillRect/>
          </a:stretch>
        </p:blipFill>
        <p:spPr>
          <a:xfrm>
            <a:off x="838200" y="1690688"/>
            <a:ext cx="6947924" cy="4986157"/>
          </a:xfrm>
          <a:prstGeom prst="rect">
            <a:avLst/>
          </a:prstGeom>
        </p:spPr>
      </p:pic>
      <p:pic>
        <p:nvPicPr>
          <p:cNvPr id="5" name="Grafik 4"/>
          <p:cNvPicPr>
            <a:picLocks noChangeAspect="1"/>
          </p:cNvPicPr>
          <p:nvPr/>
        </p:nvPicPr>
        <p:blipFill>
          <a:blip r:embed="rId4"/>
          <a:stretch>
            <a:fillRect/>
          </a:stretch>
        </p:blipFill>
        <p:spPr>
          <a:xfrm>
            <a:off x="5710720" y="2749457"/>
            <a:ext cx="6162495" cy="1501522"/>
          </a:xfrm>
          <a:prstGeom prst="rect">
            <a:avLst/>
          </a:prstGeom>
        </p:spPr>
      </p:pic>
      <p:sp>
        <p:nvSpPr>
          <p:cNvPr id="6" name="Textfeld 5"/>
          <p:cNvSpPr txBox="1"/>
          <p:nvPr/>
        </p:nvSpPr>
        <p:spPr>
          <a:xfrm>
            <a:off x="7266709" y="6050290"/>
            <a:ext cx="4606506" cy="523220"/>
          </a:xfrm>
          <a:prstGeom prst="rect">
            <a:avLst/>
          </a:prstGeom>
          <a:noFill/>
        </p:spPr>
        <p:txBody>
          <a:bodyPr wrap="square" rtlCol="0">
            <a:spAutoFit/>
          </a:bodyPr>
          <a:lstStyle/>
          <a:p>
            <a:r>
              <a:rPr lang="de-DE" sz="1400" i="1" dirty="0" smtClean="0"/>
              <a:t>Bergmann, Klaus: Der Gegenwartsbezug im Geschichtsunterricht, Schwalbach </a:t>
            </a:r>
            <a:r>
              <a:rPr lang="de-DE" sz="1400" i="1" baseline="30000" dirty="0" smtClean="0"/>
              <a:t>2</a:t>
            </a:r>
            <a:r>
              <a:rPr lang="de-DE" sz="1400" i="1" dirty="0" smtClean="0"/>
              <a:t>2008, S. 27f.</a:t>
            </a:r>
            <a:endParaRPr lang="de-DE" sz="1400" i="1" dirty="0"/>
          </a:p>
        </p:txBody>
      </p:sp>
    </p:spTree>
    <p:extLst>
      <p:ext uri="{BB962C8B-B14F-4D97-AF65-F5344CB8AC3E}">
        <p14:creationId xmlns:p14="http://schemas.microsoft.com/office/powerpoint/2010/main" val="6083325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22814"/>
            <a:ext cx="10515600" cy="1325563"/>
          </a:xfrm>
        </p:spPr>
        <p:txBody>
          <a:bodyPr/>
          <a:lstStyle/>
          <a:p>
            <a:r>
              <a:rPr lang="de-DE" dirty="0" smtClean="0"/>
              <a:t>2. Grundprinzip: Vergangenheit und Gegenwart vergleichen</a:t>
            </a:r>
            <a:endParaRPr lang="de-DE" dirty="0"/>
          </a:p>
        </p:txBody>
      </p:sp>
      <p:sp>
        <p:nvSpPr>
          <p:cNvPr id="5" name="Inhaltsplatzhalter 4"/>
          <p:cNvSpPr>
            <a:spLocks noGrp="1"/>
          </p:cNvSpPr>
          <p:nvPr>
            <p:ph idx="1"/>
          </p:nvPr>
        </p:nvSpPr>
        <p:spPr/>
        <p:txBody>
          <a:bodyPr/>
          <a:lstStyle/>
          <a:p>
            <a:pPr marL="0" indent="0">
              <a:buNone/>
            </a:pPr>
            <a:r>
              <a:rPr lang="de-DE" dirty="0" smtClean="0"/>
              <a:t>Diachroner </a:t>
            </a:r>
            <a:r>
              <a:rPr lang="de-DE" dirty="0"/>
              <a:t>Vergleich als </a:t>
            </a:r>
            <a:r>
              <a:rPr lang="de-DE" b="1" dirty="0"/>
              <a:t>Basisoperation der Orientierungskompetenz</a:t>
            </a:r>
          </a:p>
          <a:p>
            <a:pPr marL="0" indent="0">
              <a:buNone/>
            </a:pPr>
            <a:endParaRPr lang="de-DE" dirty="0" smtClean="0"/>
          </a:p>
          <a:p>
            <a:r>
              <a:rPr lang="de-DE" dirty="0" err="1" smtClean="0"/>
              <a:t>Kritieriengestützter</a:t>
            </a:r>
            <a:r>
              <a:rPr lang="de-DE" dirty="0" smtClean="0"/>
              <a:t> Vergleich</a:t>
            </a:r>
          </a:p>
          <a:p>
            <a:r>
              <a:rPr lang="de-DE" dirty="0" smtClean="0"/>
              <a:t>Unterscheidung der Zeitebenen</a:t>
            </a:r>
          </a:p>
          <a:p>
            <a:pPr lvl="1"/>
            <a:r>
              <a:rPr lang="de-DE" dirty="0" smtClean="0"/>
              <a:t>Analyse und Verstehen des Vergangenen</a:t>
            </a:r>
          </a:p>
          <a:p>
            <a:pPr lvl="1"/>
            <a:r>
              <a:rPr lang="de-DE" dirty="0" smtClean="0"/>
              <a:t>Konfrontation mit dem Heutigen</a:t>
            </a:r>
          </a:p>
          <a:p>
            <a:pPr lvl="1"/>
            <a:r>
              <a:rPr lang="de-DE" dirty="0"/>
              <a:t>A</a:t>
            </a:r>
            <a:r>
              <a:rPr lang="de-DE" dirty="0" smtClean="0"/>
              <a:t>bschließende Reflexion</a:t>
            </a:r>
            <a:endParaRPr lang="de-DE" dirty="0"/>
          </a:p>
          <a:p>
            <a:pPr lvl="1"/>
            <a:endParaRPr lang="de-DE" dirty="0" smtClean="0"/>
          </a:p>
          <a:p>
            <a:pPr lvl="1"/>
            <a:endParaRPr lang="de-DE" dirty="0"/>
          </a:p>
          <a:p>
            <a:pPr lvl="1"/>
            <a:endParaRPr lang="de-DE" dirty="0"/>
          </a:p>
        </p:txBody>
      </p:sp>
    </p:spTree>
    <p:extLst>
      <p:ext uri="{BB962C8B-B14F-4D97-AF65-F5344CB8AC3E}">
        <p14:creationId xmlns:p14="http://schemas.microsoft.com/office/powerpoint/2010/main" val="31682889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3. Grundprinzip: Metakognition</a:t>
            </a:r>
            <a:endParaRPr lang="de-DE" dirty="0"/>
          </a:p>
        </p:txBody>
      </p:sp>
      <p:sp>
        <p:nvSpPr>
          <p:cNvPr id="3" name="Inhaltsplatzhalter 2"/>
          <p:cNvSpPr>
            <a:spLocks noGrp="1"/>
          </p:cNvSpPr>
          <p:nvPr>
            <p:ph idx="1"/>
          </p:nvPr>
        </p:nvSpPr>
        <p:spPr/>
        <p:txBody>
          <a:bodyPr/>
          <a:lstStyle/>
          <a:p>
            <a:pPr marL="0" indent="0">
              <a:buNone/>
            </a:pPr>
            <a:r>
              <a:rPr lang="de-DE" b="1" dirty="0" smtClean="0"/>
              <a:t>Bewusstsein</a:t>
            </a:r>
            <a:r>
              <a:rPr lang="de-DE" dirty="0" smtClean="0"/>
              <a:t> darüber, </a:t>
            </a:r>
            <a:r>
              <a:rPr lang="de-DE" b="1" dirty="0" smtClean="0"/>
              <a:t>was </a:t>
            </a:r>
            <a:r>
              <a:rPr lang="de-DE" dirty="0" smtClean="0"/>
              <a:t>und inwieweit „</a:t>
            </a:r>
            <a:r>
              <a:rPr lang="de-DE" b="1" dirty="0" smtClean="0"/>
              <a:t>aus der Geschichte gelernt</a:t>
            </a:r>
            <a:r>
              <a:rPr lang="de-DE" dirty="0" smtClean="0"/>
              <a:t>“ werden kann.</a:t>
            </a:r>
            <a:endParaRPr lang="de-DE" dirty="0"/>
          </a:p>
        </p:txBody>
      </p:sp>
    </p:spTree>
    <p:extLst>
      <p:ext uri="{BB962C8B-B14F-4D97-AF65-F5344CB8AC3E}">
        <p14:creationId xmlns:p14="http://schemas.microsoft.com/office/powerpoint/2010/main" val="5482262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Mögliche Heranführung an das Thema Orientierungskompetenz</a:t>
            </a:r>
            <a:endParaRPr lang="de-DE" dirty="0"/>
          </a:p>
        </p:txBody>
      </p:sp>
      <p:sp>
        <p:nvSpPr>
          <p:cNvPr id="3" name="Inhaltsplatzhalter 2"/>
          <p:cNvSpPr>
            <a:spLocks noGrp="1"/>
          </p:cNvSpPr>
          <p:nvPr>
            <p:ph idx="1"/>
          </p:nvPr>
        </p:nvSpPr>
        <p:spPr/>
        <p:txBody>
          <a:bodyPr/>
          <a:lstStyle/>
          <a:p>
            <a:endParaRPr lang="de-DE"/>
          </a:p>
        </p:txBody>
      </p:sp>
      <p:grpSp>
        <p:nvGrpSpPr>
          <p:cNvPr id="4" name="Gruppieren 3"/>
          <p:cNvGrpSpPr/>
          <p:nvPr/>
        </p:nvGrpSpPr>
        <p:grpSpPr>
          <a:xfrm>
            <a:off x="3202305" y="2679918"/>
            <a:ext cx="5181600" cy="3048000"/>
            <a:chOff x="3220974" y="2782862"/>
            <a:chExt cx="5181600" cy="3048000"/>
          </a:xfrm>
        </p:grpSpPr>
        <p:sp>
          <p:nvSpPr>
            <p:cNvPr id="5" name="Ellipse 4"/>
            <p:cNvSpPr/>
            <p:nvPr/>
          </p:nvSpPr>
          <p:spPr>
            <a:xfrm>
              <a:off x="3220974" y="2782862"/>
              <a:ext cx="5181600" cy="304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p:cNvSpPr txBox="1"/>
            <p:nvPr/>
          </p:nvSpPr>
          <p:spPr>
            <a:xfrm>
              <a:off x="3836670" y="3580369"/>
              <a:ext cx="3950208" cy="1384995"/>
            </a:xfrm>
            <a:prstGeom prst="rect">
              <a:avLst/>
            </a:prstGeom>
            <a:noFill/>
          </p:spPr>
          <p:txBody>
            <a:bodyPr wrap="square" rtlCol="0">
              <a:spAutoFit/>
            </a:bodyPr>
            <a:lstStyle/>
            <a:p>
              <a:pPr algn="ctr"/>
              <a:r>
                <a:rPr lang="de-DE" sz="2800" dirty="0" smtClean="0">
                  <a:solidFill>
                    <a:schemeClr val="bg1"/>
                  </a:solidFill>
                </a:rPr>
                <a:t>Was hat das mit mir zu tun?</a:t>
              </a:r>
            </a:p>
            <a:p>
              <a:pPr algn="ctr"/>
              <a:r>
                <a:rPr lang="de-DE" sz="2800" dirty="0" smtClean="0">
                  <a:solidFill>
                    <a:schemeClr val="bg1"/>
                  </a:solidFill>
                </a:rPr>
                <a:t>Was lerne ich daraus?</a:t>
              </a:r>
            </a:p>
          </p:txBody>
        </p:sp>
      </p:grpSp>
    </p:spTree>
    <p:extLst>
      <p:ext uri="{BB962C8B-B14F-4D97-AF65-F5344CB8AC3E}">
        <p14:creationId xmlns:p14="http://schemas.microsoft.com/office/powerpoint/2010/main" val="27140177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Inhaltsplatzhalter 2"/>
          <p:cNvSpPr>
            <a:spLocks noGrp="1"/>
          </p:cNvSpPr>
          <p:nvPr>
            <p:ph idx="1"/>
          </p:nvPr>
        </p:nvSpPr>
        <p:spPr/>
        <p:txBody>
          <a:bodyPr/>
          <a:lstStyle/>
          <a:p>
            <a:endParaRPr lang="de-DE" dirty="0"/>
          </a:p>
        </p:txBody>
      </p:sp>
      <p:sp>
        <p:nvSpPr>
          <p:cNvPr id="5" name="Textfeld 4"/>
          <p:cNvSpPr txBox="1"/>
          <p:nvPr/>
        </p:nvSpPr>
        <p:spPr>
          <a:xfrm>
            <a:off x="6903077" y="1416676"/>
            <a:ext cx="4893972" cy="3631763"/>
          </a:xfrm>
          <a:prstGeom prst="rect">
            <a:avLst/>
          </a:prstGeom>
          <a:noFill/>
        </p:spPr>
        <p:txBody>
          <a:bodyPr wrap="square" rtlCol="0">
            <a:spAutoFit/>
          </a:bodyPr>
          <a:lstStyle/>
          <a:p>
            <a:r>
              <a:rPr lang="de-DE" sz="2300" dirty="0" smtClean="0"/>
              <a:t>Abstützung durch parallel laufende Projekte:</a:t>
            </a:r>
          </a:p>
          <a:p>
            <a:endParaRPr lang="de-DE" sz="2300" dirty="0"/>
          </a:p>
          <a:p>
            <a:pPr marL="285750" indent="-285750">
              <a:buFont typeface="Arial" panose="020B0604020202020204" pitchFamily="34" charset="0"/>
              <a:buChar char="•"/>
            </a:pPr>
            <a:r>
              <a:rPr lang="de-DE" sz="2300" dirty="0" smtClean="0"/>
              <a:t>Foto-Safari – Geschichte in meinem Heimatort</a:t>
            </a:r>
          </a:p>
          <a:p>
            <a:pPr marL="285750" indent="-285750">
              <a:buFont typeface="Arial" panose="020B0604020202020204" pitchFamily="34" charset="0"/>
              <a:buChar char="•"/>
            </a:pPr>
            <a:r>
              <a:rPr lang="de-DE" sz="2300" dirty="0" smtClean="0"/>
              <a:t>Denkmäler</a:t>
            </a:r>
          </a:p>
          <a:p>
            <a:pPr marL="285750" indent="-285750">
              <a:buFont typeface="Arial" panose="020B0604020202020204" pitchFamily="34" charset="0"/>
              <a:buChar char="•"/>
            </a:pPr>
            <a:r>
              <a:rPr lang="de-DE" sz="2300" dirty="0" smtClean="0"/>
              <a:t>Zeitungsausschnitte – Was hat mit unseren Themen zu tun?</a:t>
            </a:r>
          </a:p>
          <a:p>
            <a:pPr marL="285750" indent="-285750">
              <a:buFont typeface="Arial" panose="020B0604020202020204" pitchFamily="34" charset="0"/>
              <a:buChar char="•"/>
            </a:pPr>
            <a:r>
              <a:rPr lang="de-DE" sz="2300" dirty="0" smtClean="0"/>
              <a:t>Historisches im Internet</a:t>
            </a:r>
          </a:p>
          <a:p>
            <a:r>
              <a:rPr lang="de-DE" sz="2300" dirty="0" smtClean="0"/>
              <a:t>…</a:t>
            </a:r>
            <a:endParaRPr lang="de-DE" sz="2300" dirty="0"/>
          </a:p>
        </p:txBody>
      </p:sp>
      <p:pic>
        <p:nvPicPr>
          <p:cNvPr id="6" name="Grafik 5"/>
          <p:cNvPicPr>
            <a:picLocks noChangeAspect="1"/>
          </p:cNvPicPr>
          <p:nvPr/>
        </p:nvPicPr>
        <p:blipFill>
          <a:blip r:embed="rId2"/>
          <a:stretch>
            <a:fillRect/>
          </a:stretch>
        </p:blipFill>
        <p:spPr>
          <a:xfrm>
            <a:off x="142875" y="-1"/>
            <a:ext cx="6494992" cy="7066551"/>
          </a:xfrm>
          <a:prstGeom prst="rect">
            <a:avLst/>
          </a:prstGeom>
        </p:spPr>
      </p:pic>
    </p:spTree>
    <p:extLst>
      <p:ext uri="{BB962C8B-B14F-4D97-AF65-F5344CB8AC3E}">
        <p14:creationId xmlns:p14="http://schemas.microsoft.com/office/powerpoint/2010/main" val="27373870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„Methodenblatt“ Orientierungskompetenz</a:t>
            </a:r>
            <a:endParaRPr lang="de-DE" dirty="0"/>
          </a:p>
        </p:txBody>
      </p:sp>
      <p:sp>
        <p:nvSpPr>
          <p:cNvPr id="3" name="Inhaltsplatzhalter 2"/>
          <p:cNvSpPr>
            <a:spLocks noGrp="1"/>
          </p:cNvSpPr>
          <p:nvPr>
            <p:ph idx="1"/>
          </p:nvPr>
        </p:nvSpPr>
        <p:spPr/>
        <p:txBody>
          <a:bodyPr/>
          <a:lstStyle/>
          <a:p>
            <a:endParaRPr lang="de-DE"/>
          </a:p>
        </p:txBody>
      </p:sp>
    </p:spTree>
    <p:extLst>
      <p:ext uri="{BB962C8B-B14F-4D97-AF65-F5344CB8AC3E}">
        <p14:creationId xmlns:p14="http://schemas.microsoft.com/office/powerpoint/2010/main" val="6284271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„Methodenblatt“ Orientierungskompetenz</a:t>
            </a:r>
            <a:endParaRPr lang="de-DE" dirty="0"/>
          </a:p>
        </p:txBody>
      </p:sp>
      <p:sp>
        <p:nvSpPr>
          <p:cNvPr id="3" name="Inhaltsplatzhalter 2"/>
          <p:cNvSpPr>
            <a:spLocks noGrp="1"/>
          </p:cNvSpPr>
          <p:nvPr>
            <p:ph idx="1"/>
          </p:nvPr>
        </p:nvSpPr>
        <p:spPr/>
        <p:txBody>
          <a:bodyPr/>
          <a:lstStyle/>
          <a:p>
            <a:endParaRPr lang="de-DE"/>
          </a:p>
        </p:txBody>
      </p:sp>
      <p:pic>
        <p:nvPicPr>
          <p:cNvPr id="5" name="Grafik 4"/>
          <p:cNvPicPr>
            <a:picLocks noChangeAspect="1"/>
          </p:cNvPicPr>
          <p:nvPr/>
        </p:nvPicPr>
        <p:blipFill>
          <a:blip r:embed="rId2"/>
          <a:stretch>
            <a:fillRect/>
          </a:stretch>
        </p:blipFill>
        <p:spPr>
          <a:xfrm>
            <a:off x="2740554" y="0"/>
            <a:ext cx="5795920" cy="6858000"/>
          </a:xfrm>
          <a:prstGeom prst="rect">
            <a:avLst/>
          </a:prstGeom>
        </p:spPr>
      </p:pic>
    </p:spTree>
    <p:extLst>
      <p:ext uri="{BB962C8B-B14F-4D97-AF65-F5344CB8AC3E}">
        <p14:creationId xmlns:p14="http://schemas.microsoft.com/office/powerpoint/2010/main" val="5077910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1162373" y="1122363"/>
            <a:ext cx="10337369" cy="3642142"/>
          </a:xfrm>
        </p:spPr>
        <p:txBody>
          <a:bodyPr>
            <a:normAutofit/>
          </a:bodyPr>
          <a:lstStyle/>
          <a:p>
            <a:r>
              <a:rPr lang="de-DE" dirty="0" smtClean="0"/>
              <a:t>III. </a:t>
            </a:r>
            <a:r>
              <a:rPr lang="de-DE" dirty="0"/>
              <a:t>Orientierungskompetenz und Leitperspektiven – Unterrichtsbeispiele und geeignete </a:t>
            </a:r>
            <a:r>
              <a:rPr lang="de-DE" dirty="0" smtClean="0"/>
              <a:t>Fragestellungen</a:t>
            </a:r>
            <a:endParaRPr lang="de-DE" dirty="0"/>
          </a:p>
        </p:txBody>
      </p:sp>
      <p:sp>
        <p:nvSpPr>
          <p:cNvPr id="5" name="Untertitel 4"/>
          <p:cNvSpPr>
            <a:spLocks noGrp="1"/>
          </p:cNvSpPr>
          <p:nvPr>
            <p:ph type="subTitle" idx="1"/>
          </p:nvPr>
        </p:nvSpPr>
        <p:spPr/>
        <p:txBody>
          <a:bodyPr/>
          <a:lstStyle/>
          <a:p>
            <a:endParaRPr lang="de-DE"/>
          </a:p>
        </p:txBody>
      </p:sp>
    </p:spTree>
    <p:extLst>
      <p:ext uri="{BB962C8B-B14F-4D97-AF65-F5344CB8AC3E}">
        <p14:creationId xmlns:p14="http://schemas.microsoft.com/office/powerpoint/2010/main" val="34739594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sp>
        <p:nvSpPr>
          <p:cNvPr id="4" name="Textfeld 3"/>
          <p:cNvSpPr txBox="1"/>
          <p:nvPr/>
        </p:nvSpPr>
        <p:spPr>
          <a:xfrm>
            <a:off x="990863" y="1690688"/>
            <a:ext cx="9865217" cy="3778370"/>
          </a:xfrm>
          <a:prstGeom prst="rect">
            <a:avLst/>
          </a:prstGeom>
          <a:noFill/>
          <a:ln w="38100">
            <a:solidFill>
              <a:srgbClr val="FF0000"/>
            </a:solidFill>
          </a:ln>
        </p:spPr>
        <p:txBody>
          <a:bodyPr wrap="square" rtlCol="0">
            <a:normAutofit/>
          </a:bodyPr>
          <a:lstStyle/>
          <a:p>
            <a:pPr algn="ctr"/>
            <a:endParaRPr lang="de-DE" sz="3200" dirty="0" smtClean="0"/>
          </a:p>
          <a:p>
            <a:pPr algn="ctr"/>
            <a:r>
              <a:rPr lang="de-DE" sz="3200" dirty="0" smtClean="0"/>
              <a:t>Karikatur</a:t>
            </a:r>
          </a:p>
          <a:p>
            <a:pPr algn="ctr"/>
            <a:endParaRPr lang="de-DE" sz="3200" dirty="0" smtClean="0"/>
          </a:p>
          <a:p>
            <a:pPr algn="ctr"/>
            <a:r>
              <a:rPr lang="de-DE" sz="3200" dirty="0"/>
              <a:t>https://s3.amazonaws.com/lowres.cartoonstock.com/education-teaching-school-teach-teachers-lecturer-history_repeats_itself-mban1034_low.jpg</a:t>
            </a:r>
          </a:p>
        </p:txBody>
      </p:sp>
    </p:spTree>
    <p:extLst>
      <p:ext uri="{BB962C8B-B14F-4D97-AF65-F5344CB8AC3E}">
        <p14:creationId xmlns:p14="http://schemas.microsoft.com/office/powerpoint/2010/main" val="24176744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endParaRPr lang="de-DE"/>
          </a:p>
        </p:txBody>
      </p:sp>
      <p:sp>
        <p:nvSpPr>
          <p:cNvPr id="8" name="Titel 1"/>
          <p:cNvSpPr txBox="1">
            <a:spLocks/>
          </p:cNvSpPr>
          <p:nvPr/>
        </p:nvSpPr>
        <p:spPr>
          <a:xfrm>
            <a:off x="838200" y="36064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dirty="0" smtClean="0"/>
              <a:t>1. Medienrevolution in der Frühen Neuzeit</a:t>
            </a:r>
            <a:endParaRPr lang="de-DE" dirty="0"/>
          </a:p>
        </p:txBody>
      </p:sp>
      <p:pic>
        <p:nvPicPr>
          <p:cNvPr id="2" name="Grafik 1"/>
          <p:cNvPicPr>
            <a:picLocks noChangeAspect="1"/>
          </p:cNvPicPr>
          <p:nvPr/>
        </p:nvPicPr>
        <p:blipFill>
          <a:blip r:embed="rId2"/>
          <a:stretch>
            <a:fillRect/>
          </a:stretch>
        </p:blipFill>
        <p:spPr>
          <a:xfrm>
            <a:off x="1661652" y="1276375"/>
            <a:ext cx="9121264" cy="5832347"/>
          </a:xfrm>
          <a:prstGeom prst="rect">
            <a:avLst/>
          </a:prstGeom>
        </p:spPr>
      </p:pic>
    </p:spTree>
    <p:extLst>
      <p:ext uri="{BB962C8B-B14F-4D97-AF65-F5344CB8AC3E}">
        <p14:creationId xmlns:p14="http://schemas.microsoft.com/office/powerpoint/2010/main" val="4309474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Einstieg</a:t>
            </a:r>
            <a:endParaRPr lang="de-DE" dirty="0"/>
          </a:p>
        </p:txBody>
      </p:sp>
      <p:sp>
        <p:nvSpPr>
          <p:cNvPr id="3" name="Inhaltsplatzhalter 2"/>
          <p:cNvSpPr>
            <a:spLocks noGrp="1"/>
          </p:cNvSpPr>
          <p:nvPr>
            <p:ph idx="1"/>
          </p:nvPr>
        </p:nvSpPr>
        <p:spPr/>
        <p:txBody>
          <a:bodyPr/>
          <a:lstStyle/>
          <a:p>
            <a:endParaRPr lang="de-DE" dirty="0"/>
          </a:p>
        </p:txBody>
      </p:sp>
      <p:pic>
        <p:nvPicPr>
          <p:cNvPr id="6" name="Grafik 5"/>
          <p:cNvPicPr>
            <a:picLocks noChangeAspect="1"/>
          </p:cNvPicPr>
          <p:nvPr/>
        </p:nvPicPr>
        <p:blipFill>
          <a:blip r:embed="rId2"/>
          <a:stretch>
            <a:fillRect/>
          </a:stretch>
        </p:blipFill>
        <p:spPr>
          <a:xfrm>
            <a:off x="1138237" y="2362200"/>
            <a:ext cx="9915525" cy="2133600"/>
          </a:xfrm>
          <a:prstGeom prst="rect">
            <a:avLst/>
          </a:prstGeom>
        </p:spPr>
      </p:pic>
    </p:spTree>
    <p:extLst>
      <p:ext uri="{BB962C8B-B14F-4D97-AF65-F5344CB8AC3E}">
        <p14:creationId xmlns:p14="http://schemas.microsoft.com/office/powerpoint/2010/main" val="30551586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49730"/>
            <a:ext cx="10515600" cy="1325563"/>
          </a:xfrm>
        </p:spPr>
        <p:txBody>
          <a:bodyPr/>
          <a:lstStyle/>
          <a:p>
            <a:r>
              <a:rPr lang="de-DE" dirty="0" smtClean="0"/>
              <a:t>Erarbeitung </a:t>
            </a:r>
            <a:r>
              <a:rPr lang="de-DE" dirty="0"/>
              <a:t>1: Analyse der </a:t>
            </a:r>
            <a:r>
              <a:rPr lang="de-DE" dirty="0" smtClean="0"/>
              <a:t>Vergangenheit</a:t>
            </a:r>
            <a:br>
              <a:rPr lang="de-DE" dirty="0" smtClean="0"/>
            </a:br>
            <a:r>
              <a:rPr lang="de-DE" dirty="0" smtClean="0"/>
              <a:t>A) Erfindung des Buchdrucks </a:t>
            </a:r>
            <a:endParaRPr lang="de-DE" dirty="0"/>
          </a:p>
        </p:txBody>
      </p:sp>
      <p:sp>
        <p:nvSpPr>
          <p:cNvPr id="3" name="Inhaltsplatzhalter 2"/>
          <p:cNvSpPr>
            <a:spLocks noGrp="1"/>
          </p:cNvSpPr>
          <p:nvPr>
            <p:ph idx="1"/>
          </p:nvPr>
        </p:nvSpPr>
        <p:spPr/>
        <p:txBody>
          <a:bodyPr/>
          <a:lstStyle/>
          <a:p>
            <a:endParaRPr lang="de-DE" dirty="0"/>
          </a:p>
        </p:txBody>
      </p:sp>
      <p:sp>
        <p:nvSpPr>
          <p:cNvPr id="9" name="Textfeld 8"/>
          <p:cNvSpPr txBox="1"/>
          <p:nvPr/>
        </p:nvSpPr>
        <p:spPr>
          <a:xfrm>
            <a:off x="7824652" y="1537996"/>
            <a:ext cx="4159623" cy="646331"/>
          </a:xfrm>
          <a:prstGeom prst="rect">
            <a:avLst/>
          </a:prstGeom>
          <a:noFill/>
        </p:spPr>
        <p:txBody>
          <a:bodyPr wrap="square" rtlCol="0">
            <a:spAutoFit/>
          </a:bodyPr>
          <a:lstStyle/>
          <a:p>
            <a:r>
              <a:rPr lang="de-DE" b="1" dirty="0"/>
              <a:t>Kurzfilm über Gutenberg </a:t>
            </a:r>
            <a:endParaRPr lang="de-DE" b="1" dirty="0" smtClean="0"/>
          </a:p>
          <a:p>
            <a:r>
              <a:rPr lang="de-DE" dirty="0" smtClean="0"/>
              <a:t>(</a:t>
            </a:r>
            <a:r>
              <a:rPr lang="de-DE" dirty="0"/>
              <a:t>die ersten 8,5 Minuten)</a:t>
            </a:r>
          </a:p>
        </p:txBody>
      </p:sp>
      <p:pic>
        <p:nvPicPr>
          <p:cNvPr id="10" name="Grafik 9"/>
          <p:cNvPicPr>
            <a:picLocks noChangeAspect="1"/>
          </p:cNvPicPr>
          <p:nvPr/>
        </p:nvPicPr>
        <p:blipFill>
          <a:blip r:embed="rId2"/>
          <a:stretch>
            <a:fillRect/>
          </a:stretch>
        </p:blipFill>
        <p:spPr>
          <a:xfrm>
            <a:off x="838200" y="2534659"/>
            <a:ext cx="11606158" cy="3364696"/>
          </a:xfrm>
          <a:prstGeom prst="rect">
            <a:avLst/>
          </a:prstGeom>
        </p:spPr>
      </p:pic>
    </p:spTree>
    <p:extLst>
      <p:ext uri="{BB962C8B-B14F-4D97-AF65-F5344CB8AC3E}">
        <p14:creationId xmlns:p14="http://schemas.microsoft.com/office/powerpoint/2010/main" val="22931691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2"/>
          <p:cNvSpPr txBox="1">
            <a:spLocks/>
          </p:cNvSpPr>
          <p:nvPr/>
        </p:nvSpPr>
        <p:spPr>
          <a:xfrm>
            <a:off x="0" y="2005640"/>
            <a:ext cx="3478306" cy="37138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dirty="0" smtClean="0"/>
              <a:t>Reorganisation, Ergebnissicherung</a:t>
            </a:r>
          </a:p>
          <a:p>
            <a:pPr marL="0" indent="0">
              <a:buFont typeface="Arial" panose="020B0604020202020204" pitchFamily="34" charset="0"/>
              <a:buNone/>
            </a:pPr>
            <a:endParaRPr lang="de-DE" dirty="0" smtClean="0"/>
          </a:p>
          <a:p>
            <a:pPr marL="0" indent="0">
              <a:buFont typeface="Arial" panose="020B0604020202020204" pitchFamily="34" charset="0"/>
              <a:buNone/>
            </a:pPr>
            <a:endParaRPr lang="de-DE" dirty="0"/>
          </a:p>
        </p:txBody>
      </p:sp>
      <p:sp>
        <p:nvSpPr>
          <p:cNvPr id="6" name="Titel 1"/>
          <p:cNvSpPr>
            <a:spLocks noGrp="1"/>
          </p:cNvSpPr>
          <p:nvPr>
            <p:ph type="title"/>
          </p:nvPr>
        </p:nvSpPr>
        <p:spPr>
          <a:xfrm>
            <a:off x="838200" y="149730"/>
            <a:ext cx="10515600" cy="1325563"/>
          </a:xfrm>
        </p:spPr>
        <p:txBody>
          <a:bodyPr/>
          <a:lstStyle/>
          <a:p>
            <a:r>
              <a:rPr lang="de-DE" dirty="0" smtClean="0"/>
              <a:t>Erarbeitung </a:t>
            </a:r>
            <a:r>
              <a:rPr lang="de-DE" dirty="0"/>
              <a:t>1: Analyse der </a:t>
            </a:r>
            <a:r>
              <a:rPr lang="de-DE" dirty="0" smtClean="0"/>
              <a:t>Vergangenheit</a:t>
            </a:r>
            <a:br>
              <a:rPr lang="de-DE" dirty="0" smtClean="0"/>
            </a:br>
            <a:r>
              <a:rPr lang="de-DE" dirty="0" smtClean="0"/>
              <a:t>A) Erfindung des Buchdrucks </a:t>
            </a:r>
            <a:endParaRPr lang="de-DE" dirty="0"/>
          </a:p>
        </p:txBody>
      </p:sp>
      <p:pic>
        <p:nvPicPr>
          <p:cNvPr id="2" name="Grafik 1"/>
          <p:cNvPicPr>
            <a:picLocks noChangeAspect="1"/>
          </p:cNvPicPr>
          <p:nvPr/>
        </p:nvPicPr>
        <p:blipFill>
          <a:blip r:embed="rId3"/>
          <a:stretch>
            <a:fillRect/>
          </a:stretch>
        </p:blipFill>
        <p:spPr>
          <a:xfrm>
            <a:off x="3305175" y="1475292"/>
            <a:ext cx="8988908" cy="5382707"/>
          </a:xfrm>
          <a:prstGeom prst="rect">
            <a:avLst/>
          </a:prstGeom>
        </p:spPr>
      </p:pic>
    </p:spTree>
    <p:extLst>
      <p:ext uri="{BB962C8B-B14F-4D97-AF65-F5344CB8AC3E}">
        <p14:creationId xmlns:p14="http://schemas.microsoft.com/office/powerpoint/2010/main" val="10882095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ph type="title"/>
          </p:nvPr>
        </p:nvSpPr>
        <p:spPr>
          <a:xfrm>
            <a:off x="838200" y="149730"/>
            <a:ext cx="10515600" cy="1325563"/>
          </a:xfrm>
        </p:spPr>
        <p:txBody>
          <a:bodyPr/>
          <a:lstStyle/>
          <a:p>
            <a:r>
              <a:rPr lang="de-DE" dirty="0" smtClean="0"/>
              <a:t>Erarbeitung </a:t>
            </a:r>
            <a:r>
              <a:rPr lang="de-DE" dirty="0"/>
              <a:t>1: Analyse der </a:t>
            </a:r>
            <a:r>
              <a:rPr lang="de-DE" dirty="0" smtClean="0"/>
              <a:t>Vergangenheit</a:t>
            </a:r>
            <a:br>
              <a:rPr lang="de-DE" dirty="0" smtClean="0"/>
            </a:br>
            <a:r>
              <a:rPr lang="de-DE" dirty="0" smtClean="0"/>
              <a:t>B) Folgen der Erfindung</a:t>
            </a:r>
            <a:endParaRPr lang="de-DE" dirty="0"/>
          </a:p>
        </p:txBody>
      </p:sp>
      <p:pic>
        <p:nvPicPr>
          <p:cNvPr id="2" name="Grafik 1"/>
          <p:cNvPicPr>
            <a:picLocks noChangeAspect="1"/>
          </p:cNvPicPr>
          <p:nvPr/>
        </p:nvPicPr>
        <p:blipFill>
          <a:blip r:embed="rId3"/>
          <a:stretch>
            <a:fillRect/>
          </a:stretch>
        </p:blipFill>
        <p:spPr>
          <a:xfrm>
            <a:off x="977153" y="1664503"/>
            <a:ext cx="2743200" cy="4352925"/>
          </a:xfrm>
          <a:prstGeom prst="rect">
            <a:avLst/>
          </a:prstGeom>
        </p:spPr>
      </p:pic>
      <p:pic>
        <p:nvPicPr>
          <p:cNvPr id="7" name="Grafik 6"/>
          <p:cNvPicPr>
            <a:picLocks noChangeAspect="1"/>
          </p:cNvPicPr>
          <p:nvPr/>
        </p:nvPicPr>
        <p:blipFill>
          <a:blip r:embed="rId4"/>
          <a:stretch>
            <a:fillRect/>
          </a:stretch>
        </p:blipFill>
        <p:spPr>
          <a:xfrm>
            <a:off x="4223778" y="1664503"/>
            <a:ext cx="6982106" cy="4476527"/>
          </a:xfrm>
          <a:prstGeom prst="rect">
            <a:avLst/>
          </a:prstGeom>
        </p:spPr>
      </p:pic>
    </p:spTree>
    <p:extLst>
      <p:ext uri="{BB962C8B-B14F-4D97-AF65-F5344CB8AC3E}">
        <p14:creationId xmlns:p14="http://schemas.microsoft.com/office/powerpoint/2010/main" val="26468776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ph type="title"/>
          </p:nvPr>
        </p:nvSpPr>
        <p:spPr>
          <a:xfrm>
            <a:off x="838200" y="149730"/>
            <a:ext cx="10515600" cy="1325563"/>
          </a:xfrm>
        </p:spPr>
        <p:txBody>
          <a:bodyPr/>
          <a:lstStyle/>
          <a:p>
            <a:r>
              <a:rPr lang="de-DE" dirty="0" smtClean="0"/>
              <a:t>Erarbeitung </a:t>
            </a:r>
            <a:r>
              <a:rPr lang="de-DE" dirty="0"/>
              <a:t>1: Analyse der </a:t>
            </a:r>
            <a:r>
              <a:rPr lang="de-DE" dirty="0" smtClean="0"/>
              <a:t>Vergangenheit</a:t>
            </a:r>
            <a:br>
              <a:rPr lang="de-DE" dirty="0" smtClean="0"/>
            </a:br>
            <a:r>
              <a:rPr lang="de-DE" dirty="0" smtClean="0"/>
              <a:t>B) Folgen der Erfindung</a:t>
            </a:r>
            <a:endParaRPr lang="de-DE" dirty="0"/>
          </a:p>
        </p:txBody>
      </p:sp>
      <p:pic>
        <p:nvPicPr>
          <p:cNvPr id="2" name="Grafik 1"/>
          <p:cNvPicPr>
            <a:picLocks noChangeAspect="1"/>
          </p:cNvPicPr>
          <p:nvPr/>
        </p:nvPicPr>
        <p:blipFill>
          <a:blip r:embed="rId3"/>
          <a:stretch>
            <a:fillRect/>
          </a:stretch>
        </p:blipFill>
        <p:spPr>
          <a:xfrm>
            <a:off x="2105025" y="1552575"/>
            <a:ext cx="7981950" cy="5305425"/>
          </a:xfrm>
          <a:prstGeom prst="rect">
            <a:avLst/>
          </a:prstGeom>
        </p:spPr>
      </p:pic>
    </p:spTree>
    <p:extLst>
      <p:ext uri="{BB962C8B-B14F-4D97-AF65-F5344CB8AC3E}">
        <p14:creationId xmlns:p14="http://schemas.microsoft.com/office/powerpoint/2010/main" val="201110680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a:stretch>
            <a:fillRect/>
          </a:stretch>
        </p:blipFill>
        <p:spPr>
          <a:xfrm>
            <a:off x="2105025" y="1552575"/>
            <a:ext cx="7981950" cy="5305425"/>
          </a:xfrm>
          <a:prstGeom prst="rect">
            <a:avLst/>
          </a:prstGeom>
        </p:spPr>
      </p:pic>
      <p:sp>
        <p:nvSpPr>
          <p:cNvPr id="6" name="Titel 1"/>
          <p:cNvSpPr>
            <a:spLocks noGrp="1"/>
          </p:cNvSpPr>
          <p:nvPr>
            <p:ph type="title"/>
          </p:nvPr>
        </p:nvSpPr>
        <p:spPr>
          <a:xfrm>
            <a:off x="838200" y="149730"/>
            <a:ext cx="10515600" cy="1325563"/>
          </a:xfrm>
        </p:spPr>
        <p:txBody>
          <a:bodyPr/>
          <a:lstStyle/>
          <a:p>
            <a:r>
              <a:rPr lang="de-DE" dirty="0" smtClean="0"/>
              <a:t>Erarbeitung </a:t>
            </a:r>
            <a:r>
              <a:rPr lang="de-DE" dirty="0"/>
              <a:t>1: Analyse der </a:t>
            </a:r>
            <a:r>
              <a:rPr lang="de-DE" dirty="0" smtClean="0"/>
              <a:t>Vergangenheit</a:t>
            </a:r>
            <a:br>
              <a:rPr lang="de-DE" dirty="0" smtClean="0"/>
            </a:br>
            <a:r>
              <a:rPr lang="de-DE" dirty="0" smtClean="0"/>
              <a:t>B) Folgen der Erfindung</a:t>
            </a:r>
            <a:endParaRPr lang="de-DE" dirty="0"/>
          </a:p>
        </p:txBody>
      </p:sp>
      <p:pic>
        <p:nvPicPr>
          <p:cNvPr id="2" name="Grafik 1"/>
          <p:cNvPicPr>
            <a:picLocks noChangeAspect="1"/>
          </p:cNvPicPr>
          <p:nvPr/>
        </p:nvPicPr>
        <p:blipFill>
          <a:blip r:embed="rId4"/>
          <a:stretch>
            <a:fillRect/>
          </a:stretch>
        </p:blipFill>
        <p:spPr>
          <a:xfrm>
            <a:off x="1343025" y="3109912"/>
            <a:ext cx="9505950" cy="638175"/>
          </a:xfrm>
          <a:prstGeom prst="rect">
            <a:avLst/>
          </a:prstGeom>
        </p:spPr>
      </p:pic>
    </p:spTree>
    <p:extLst>
      <p:ext uri="{BB962C8B-B14F-4D97-AF65-F5344CB8AC3E}">
        <p14:creationId xmlns:p14="http://schemas.microsoft.com/office/powerpoint/2010/main" val="380852644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Erarbeitung 2: Vergleich mit der Gegenwart</a:t>
            </a:r>
            <a:endParaRPr lang="de-DE" dirty="0"/>
          </a:p>
        </p:txBody>
      </p:sp>
      <p:pic>
        <p:nvPicPr>
          <p:cNvPr id="3" name="Grafik 2"/>
          <p:cNvPicPr>
            <a:picLocks noChangeAspect="1"/>
          </p:cNvPicPr>
          <p:nvPr/>
        </p:nvPicPr>
        <p:blipFill>
          <a:blip r:embed="rId2"/>
          <a:stretch>
            <a:fillRect/>
          </a:stretch>
        </p:blipFill>
        <p:spPr>
          <a:xfrm>
            <a:off x="0" y="1454714"/>
            <a:ext cx="6591300" cy="4171950"/>
          </a:xfrm>
          <a:prstGeom prst="rect">
            <a:avLst/>
          </a:prstGeom>
        </p:spPr>
      </p:pic>
      <p:pic>
        <p:nvPicPr>
          <p:cNvPr id="6" name="Inhaltsplatzhalter 8"/>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732679" y="2389189"/>
            <a:ext cx="4634142" cy="3473449"/>
          </a:xfrm>
          <a:prstGeom prst="rect">
            <a:avLst/>
          </a:prstGeom>
        </p:spPr>
      </p:pic>
      <p:sp>
        <p:nvSpPr>
          <p:cNvPr id="8" name="Textfeld 7"/>
          <p:cNvSpPr txBox="1"/>
          <p:nvPr/>
        </p:nvSpPr>
        <p:spPr>
          <a:xfrm>
            <a:off x="6499063" y="3087690"/>
            <a:ext cx="5600437" cy="3473449"/>
          </a:xfrm>
          <a:prstGeom prst="rect">
            <a:avLst/>
          </a:prstGeom>
          <a:solidFill>
            <a:schemeClr val="bg1"/>
          </a:solidFill>
          <a:ln w="38100">
            <a:solidFill>
              <a:srgbClr val="FF0000"/>
            </a:solidFill>
          </a:ln>
        </p:spPr>
        <p:txBody>
          <a:bodyPr wrap="square" rtlCol="0">
            <a:normAutofit/>
          </a:bodyPr>
          <a:lstStyle/>
          <a:p>
            <a:pPr algn="ctr"/>
            <a:endParaRPr lang="de-DE" sz="3200" dirty="0" smtClean="0"/>
          </a:p>
          <a:p>
            <a:pPr algn="ctr"/>
            <a:r>
              <a:rPr lang="de-DE" sz="3200" dirty="0" smtClean="0"/>
              <a:t>Bild </a:t>
            </a:r>
          </a:p>
          <a:p>
            <a:pPr algn="ctr"/>
            <a:r>
              <a:rPr lang="de-DE" sz="3200" dirty="0" smtClean="0"/>
              <a:t>Facebook-Kontakte</a:t>
            </a:r>
          </a:p>
          <a:p>
            <a:pPr algn="ctr"/>
            <a:r>
              <a:rPr lang="de-DE" sz="3200" i="1" dirty="0"/>
              <a:t>http://</a:t>
            </a:r>
            <a:r>
              <a:rPr lang="de-DE" sz="3200" i="1" dirty="0" smtClean="0"/>
              <a:t>allfacebook.de/wp-content/uploads/2010/12/facebook_freunde_weltkarte.png</a:t>
            </a:r>
            <a:endParaRPr lang="de-DE" sz="3200" dirty="0"/>
          </a:p>
        </p:txBody>
      </p:sp>
    </p:spTree>
    <p:extLst>
      <p:ext uri="{BB962C8B-B14F-4D97-AF65-F5344CB8AC3E}">
        <p14:creationId xmlns:p14="http://schemas.microsoft.com/office/powerpoint/2010/main" val="4081714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Erarbeitung 2: Vergleich mit der Gegenwart</a:t>
            </a:r>
            <a:endParaRPr lang="de-DE" dirty="0"/>
          </a:p>
        </p:txBody>
      </p:sp>
      <p:sp>
        <p:nvSpPr>
          <p:cNvPr id="3" name="Inhaltsplatzhalter 2"/>
          <p:cNvSpPr>
            <a:spLocks noGrp="1"/>
          </p:cNvSpPr>
          <p:nvPr>
            <p:ph idx="1"/>
          </p:nvPr>
        </p:nvSpPr>
        <p:spPr/>
        <p:txBody>
          <a:bodyPr/>
          <a:lstStyle/>
          <a:p>
            <a:endParaRPr lang="de-DE" dirty="0"/>
          </a:p>
        </p:txBody>
      </p:sp>
    </p:spTree>
    <p:extLst>
      <p:ext uri="{BB962C8B-B14F-4D97-AF65-F5344CB8AC3E}">
        <p14:creationId xmlns:p14="http://schemas.microsoft.com/office/powerpoint/2010/main" val="182329658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Erarbeitung 2: Vergleich mit der Gegenwart</a:t>
            </a:r>
            <a:endParaRPr lang="de-DE" dirty="0"/>
          </a:p>
        </p:txBody>
      </p:sp>
      <p:sp>
        <p:nvSpPr>
          <p:cNvPr id="5" name="Inhaltsplatzhalter 4"/>
          <p:cNvSpPr>
            <a:spLocks noGrp="1"/>
          </p:cNvSpPr>
          <p:nvPr>
            <p:ph idx="1"/>
          </p:nvPr>
        </p:nvSpPr>
        <p:spPr/>
        <p:txBody>
          <a:bodyPr/>
          <a:lstStyle/>
          <a:p>
            <a:endParaRPr lang="de-DE" dirty="0"/>
          </a:p>
        </p:txBody>
      </p:sp>
      <p:sp>
        <p:nvSpPr>
          <p:cNvPr id="6" name="Textfeld 5"/>
          <p:cNvSpPr txBox="1"/>
          <p:nvPr/>
        </p:nvSpPr>
        <p:spPr>
          <a:xfrm>
            <a:off x="990863" y="1690688"/>
            <a:ext cx="9865217" cy="3778370"/>
          </a:xfrm>
          <a:prstGeom prst="rect">
            <a:avLst/>
          </a:prstGeom>
          <a:noFill/>
          <a:ln w="38100">
            <a:solidFill>
              <a:srgbClr val="FF0000"/>
            </a:solidFill>
          </a:ln>
        </p:spPr>
        <p:txBody>
          <a:bodyPr wrap="square" rtlCol="0">
            <a:normAutofit/>
          </a:bodyPr>
          <a:lstStyle/>
          <a:p>
            <a:pPr algn="ctr"/>
            <a:endParaRPr lang="de-DE" sz="3200" dirty="0" smtClean="0"/>
          </a:p>
          <a:p>
            <a:pPr algn="ctr"/>
            <a:r>
              <a:rPr lang="de-DE" sz="3200" dirty="0" smtClean="0"/>
              <a:t>Informationen zu Wikipedia</a:t>
            </a:r>
          </a:p>
          <a:p>
            <a:pPr algn="ctr"/>
            <a:endParaRPr lang="de-DE" sz="3200" dirty="0" smtClean="0"/>
          </a:p>
          <a:p>
            <a:pPr algn="ctr"/>
            <a:r>
              <a:rPr lang="de-DE" sz="3200" i="1" dirty="0" err="1"/>
              <a:t>Futurzone</a:t>
            </a:r>
            <a:r>
              <a:rPr lang="de-DE" sz="3200" i="1" dirty="0"/>
              <a:t>, 17.6.2015, online unter: http://futurezone.at/digital-life/mann-druckt-wikipedia-aus/136.649.636</a:t>
            </a:r>
            <a:endParaRPr lang="de-DE" sz="3200" dirty="0"/>
          </a:p>
        </p:txBody>
      </p:sp>
    </p:spTree>
    <p:extLst>
      <p:ext uri="{BB962C8B-B14F-4D97-AF65-F5344CB8AC3E}">
        <p14:creationId xmlns:p14="http://schemas.microsoft.com/office/powerpoint/2010/main" val="23148095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Vom Nutzen der Historie für das Leben…</a:t>
            </a:r>
            <a:endParaRPr lang="de-DE" dirty="0"/>
          </a:p>
        </p:txBody>
      </p:sp>
      <p:sp>
        <p:nvSpPr>
          <p:cNvPr id="3" name="Inhaltsplatzhalter 2"/>
          <p:cNvSpPr>
            <a:spLocks noGrp="1"/>
          </p:cNvSpPr>
          <p:nvPr>
            <p:ph idx="1"/>
          </p:nvPr>
        </p:nvSpPr>
        <p:spPr>
          <a:xfrm>
            <a:off x="1044261" y="1542289"/>
            <a:ext cx="10515600" cy="5315711"/>
          </a:xfrm>
        </p:spPr>
        <p:txBody>
          <a:bodyPr>
            <a:normAutofit fontScale="92500"/>
          </a:bodyPr>
          <a:lstStyle/>
          <a:p>
            <a:r>
              <a:rPr lang="en-US" i="1" dirty="0" smtClean="0"/>
              <a:t>Das </a:t>
            </a:r>
            <a:r>
              <a:rPr lang="en-US" i="1" dirty="0" err="1" smtClean="0"/>
              <a:t>Studium</a:t>
            </a:r>
            <a:r>
              <a:rPr lang="en-US" i="1" dirty="0" smtClean="0"/>
              <a:t> der Geschichte </a:t>
            </a:r>
            <a:r>
              <a:rPr lang="en-US" i="1" dirty="0" err="1" smtClean="0"/>
              <a:t>macht</a:t>
            </a:r>
            <a:r>
              <a:rPr lang="en-US" i="1" dirty="0" smtClean="0"/>
              <a:t> </a:t>
            </a:r>
            <a:r>
              <a:rPr lang="en-US" i="1" dirty="0" err="1" smtClean="0"/>
              <a:t>nicht</a:t>
            </a:r>
            <a:r>
              <a:rPr lang="en-US" i="1" dirty="0" smtClean="0"/>
              <a:t> “n</a:t>
            </a:r>
            <a:r>
              <a:rPr lang="de-DE" i="1" dirty="0" err="1" smtClean="0"/>
              <a:t>icht</a:t>
            </a:r>
            <a:r>
              <a:rPr lang="de-DE" i="1" dirty="0" smtClean="0"/>
              <a:t> </a:t>
            </a:r>
            <a:r>
              <a:rPr lang="de-DE" i="1" dirty="0"/>
              <a:t>klug für ein andermal, sondern weise für </a:t>
            </a:r>
            <a:r>
              <a:rPr lang="de-DE" i="1" dirty="0" smtClean="0"/>
              <a:t>immer.“</a:t>
            </a:r>
            <a:r>
              <a:rPr lang="de-DE" dirty="0" smtClean="0"/>
              <a:t/>
            </a:r>
            <a:br>
              <a:rPr lang="de-DE" dirty="0" smtClean="0"/>
            </a:br>
            <a:r>
              <a:rPr lang="de-DE" b="1" dirty="0" smtClean="0"/>
              <a:t>Jacob Burckhardt</a:t>
            </a:r>
            <a:endParaRPr lang="en-US" b="1" dirty="0" smtClean="0"/>
          </a:p>
          <a:p>
            <a:r>
              <a:rPr lang="en-US" dirty="0" smtClean="0"/>
              <a:t>“</a:t>
            </a:r>
            <a:r>
              <a:rPr lang="en-US" i="1" dirty="0"/>
              <a:t>History does not repeat itself, but it sure does rhyme</a:t>
            </a:r>
            <a:r>
              <a:rPr lang="en-US" i="1" dirty="0" smtClean="0"/>
              <a:t>.”</a:t>
            </a:r>
            <a:br>
              <a:rPr lang="en-US" i="1" dirty="0" smtClean="0"/>
            </a:br>
            <a:r>
              <a:rPr lang="de-DE" b="1" dirty="0" smtClean="0"/>
              <a:t>Mark </a:t>
            </a:r>
            <a:r>
              <a:rPr lang="de-DE" b="1" dirty="0"/>
              <a:t>Twain </a:t>
            </a:r>
          </a:p>
          <a:p>
            <a:r>
              <a:rPr lang="de-DE" i="1" dirty="0" smtClean="0"/>
              <a:t>„Was </a:t>
            </a:r>
            <a:r>
              <a:rPr lang="de-DE" i="1" dirty="0"/>
              <a:t>die Erfahrung aber und die Geschichte lehren, ist dieses, dass Völker und Regierungen niemals etwas aus der Geschichte gelernt und nach Lehren, die aus derselben zu ziehen gewesen wären, gehandelt </a:t>
            </a:r>
            <a:r>
              <a:rPr lang="de-DE" i="1" dirty="0" smtClean="0"/>
              <a:t>haben.“</a:t>
            </a:r>
            <a:br>
              <a:rPr lang="de-DE" i="1" dirty="0" smtClean="0"/>
            </a:br>
            <a:r>
              <a:rPr lang="de-DE" b="1" dirty="0" smtClean="0"/>
              <a:t>G</a:t>
            </a:r>
            <a:r>
              <a:rPr lang="de-DE" b="1" dirty="0"/>
              <a:t>. W. F. Hegel</a:t>
            </a:r>
            <a:r>
              <a:rPr lang="de-DE" dirty="0"/>
              <a:t> </a:t>
            </a:r>
            <a:endParaRPr lang="en-US" i="1" dirty="0" smtClean="0"/>
          </a:p>
          <a:p>
            <a:r>
              <a:rPr lang="en-US" i="1" dirty="0" smtClean="0"/>
              <a:t>“</a:t>
            </a:r>
            <a:r>
              <a:rPr lang="en-US" i="1" dirty="0"/>
              <a:t>Those who cannot learn from </a:t>
            </a:r>
            <a:r>
              <a:rPr lang="en-US" i="1" dirty="0" smtClean="0"/>
              <a:t>history, </a:t>
            </a:r>
            <a:r>
              <a:rPr lang="en-US" i="1" dirty="0"/>
              <a:t>are doomed to repeat it.” </a:t>
            </a:r>
            <a:r>
              <a:rPr lang="de-DE" b="1" dirty="0" smtClean="0"/>
              <a:t>George Santayana</a:t>
            </a:r>
          </a:p>
          <a:p>
            <a:r>
              <a:rPr lang="en-US" i="1" dirty="0"/>
              <a:t>“Those that fail to learn from history, are doomed to repeat it.”</a:t>
            </a:r>
            <a:r>
              <a:rPr lang="en-US" dirty="0"/>
              <a:t/>
            </a:r>
            <a:br>
              <a:rPr lang="en-US" dirty="0"/>
            </a:br>
            <a:r>
              <a:rPr lang="de-DE" b="1" dirty="0"/>
              <a:t>Winston </a:t>
            </a:r>
            <a:r>
              <a:rPr lang="de-DE" b="1" dirty="0" smtClean="0"/>
              <a:t>Churchill</a:t>
            </a:r>
          </a:p>
          <a:p>
            <a:endParaRPr lang="de-DE" dirty="0"/>
          </a:p>
          <a:p>
            <a:endParaRPr lang="de-DE" dirty="0"/>
          </a:p>
        </p:txBody>
      </p:sp>
    </p:spTree>
    <p:extLst>
      <p:ext uri="{BB962C8B-B14F-4D97-AF65-F5344CB8AC3E}">
        <p14:creationId xmlns:p14="http://schemas.microsoft.com/office/powerpoint/2010/main" val="154963915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Erarbeitung 2: Vergleich mit der Gegenwart</a:t>
            </a:r>
            <a:endParaRPr lang="de-DE" dirty="0"/>
          </a:p>
        </p:txBody>
      </p:sp>
      <p:sp>
        <p:nvSpPr>
          <p:cNvPr id="3" name="Inhaltsplatzhalter 2"/>
          <p:cNvSpPr>
            <a:spLocks noGrp="1"/>
          </p:cNvSpPr>
          <p:nvPr>
            <p:ph idx="1"/>
          </p:nvPr>
        </p:nvSpPr>
        <p:spPr/>
        <p:txBody>
          <a:bodyPr/>
          <a:lstStyle/>
          <a:p>
            <a:endParaRPr lang="de-DE"/>
          </a:p>
        </p:txBody>
      </p:sp>
      <p:pic>
        <p:nvPicPr>
          <p:cNvPr id="4" name="Grafik 3"/>
          <p:cNvPicPr>
            <a:picLocks noChangeAspect="1"/>
          </p:cNvPicPr>
          <p:nvPr/>
        </p:nvPicPr>
        <p:blipFill>
          <a:blip r:embed="rId3"/>
          <a:stretch>
            <a:fillRect/>
          </a:stretch>
        </p:blipFill>
        <p:spPr>
          <a:xfrm>
            <a:off x="605398" y="3073073"/>
            <a:ext cx="10403261" cy="964381"/>
          </a:xfrm>
          <a:prstGeom prst="rect">
            <a:avLst/>
          </a:prstGeom>
        </p:spPr>
      </p:pic>
    </p:spTree>
    <p:extLst>
      <p:ext uri="{BB962C8B-B14F-4D97-AF65-F5344CB8AC3E}">
        <p14:creationId xmlns:p14="http://schemas.microsoft.com/office/powerpoint/2010/main" val="17973730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Transfer</a:t>
            </a:r>
            <a:r>
              <a:rPr lang="de-DE" dirty="0"/>
              <a:t>, Problematisierung: Schlussreflexion </a:t>
            </a:r>
          </a:p>
        </p:txBody>
      </p:sp>
      <p:pic>
        <p:nvPicPr>
          <p:cNvPr id="4" name="Inhaltsplatzhalter 3"/>
          <p:cNvPicPr>
            <a:picLocks noGrp="1" noChangeAspect="1"/>
          </p:cNvPicPr>
          <p:nvPr>
            <p:ph idx="1"/>
          </p:nvPr>
        </p:nvPicPr>
        <p:blipFill>
          <a:blip r:embed="rId2"/>
          <a:stretch>
            <a:fillRect/>
          </a:stretch>
        </p:blipFill>
        <p:spPr>
          <a:xfrm>
            <a:off x="838199" y="1924564"/>
            <a:ext cx="10561439" cy="1266871"/>
          </a:xfrm>
          <a:prstGeom prst="rect">
            <a:avLst/>
          </a:prstGeom>
        </p:spPr>
      </p:pic>
    </p:spTree>
    <p:extLst>
      <p:ext uri="{BB962C8B-B14F-4D97-AF65-F5344CB8AC3E}">
        <p14:creationId xmlns:p14="http://schemas.microsoft.com/office/powerpoint/2010/main" val="347138456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Erkenntnisse und Kompetenzen</a:t>
            </a:r>
            <a:endParaRPr lang="de-DE" dirty="0"/>
          </a:p>
        </p:txBody>
      </p:sp>
      <p:sp>
        <p:nvSpPr>
          <p:cNvPr id="3" name="Inhaltsplatzhalter 2"/>
          <p:cNvSpPr>
            <a:spLocks noGrp="1"/>
          </p:cNvSpPr>
          <p:nvPr>
            <p:ph idx="1"/>
          </p:nvPr>
        </p:nvSpPr>
        <p:spPr>
          <a:xfrm>
            <a:off x="838200" y="1690688"/>
            <a:ext cx="10515600" cy="5167311"/>
          </a:xfrm>
        </p:spPr>
        <p:txBody>
          <a:bodyPr>
            <a:normAutofit fontScale="85000" lnSpcReduction="20000"/>
          </a:bodyPr>
          <a:lstStyle/>
          <a:p>
            <a:pPr marL="0" indent="0">
              <a:buNone/>
            </a:pPr>
            <a:r>
              <a:rPr lang="de-DE" dirty="0" smtClean="0"/>
              <a:t>mögliche Erkenntnisse:</a:t>
            </a:r>
          </a:p>
          <a:p>
            <a:pPr lvl="1"/>
            <a:r>
              <a:rPr lang="de-DE" dirty="0" smtClean="0"/>
              <a:t>Insgesamt </a:t>
            </a:r>
            <a:r>
              <a:rPr lang="de-DE" dirty="0"/>
              <a:t>hat der Buchdruck zu einem rasanten Anstieg der Druckerzeugnisse bis heute </a:t>
            </a:r>
            <a:r>
              <a:rPr lang="de-DE" dirty="0" smtClean="0"/>
              <a:t>geführt</a:t>
            </a:r>
            <a:r>
              <a:rPr lang="de-DE" dirty="0"/>
              <a:t>.</a:t>
            </a:r>
          </a:p>
          <a:p>
            <a:pPr lvl="1"/>
            <a:r>
              <a:rPr lang="de-DE" dirty="0" smtClean="0"/>
              <a:t>Auch </a:t>
            </a:r>
            <a:r>
              <a:rPr lang="de-DE" dirty="0"/>
              <a:t>heute spielen Druckerzeugnisse eine zentrale Rolle (Wissenschaft, Bibliothek, </a:t>
            </a:r>
            <a:r>
              <a:rPr lang="de-DE" dirty="0" smtClean="0"/>
              <a:t>journalistischer </a:t>
            </a:r>
            <a:r>
              <a:rPr lang="de-DE" dirty="0"/>
              <a:t>Bereich).</a:t>
            </a:r>
          </a:p>
          <a:p>
            <a:pPr lvl="1"/>
            <a:r>
              <a:rPr lang="de-DE" dirty="0" smtClean="0"/>
              <a:t>Heute </a:t>
            </a:r>
            <a:r>
              <a:rPr lang="de-DE" dirty="0"/>
              <a:t>kommen zu den klassischen Druckmedien eine Vielzahl von Medien hinzu, die eine </a:t>
            </a:r>
            <a:r>
              <a:rPr lang="de-DE" dirty="0" smtClean="0"/>
              <a:t>wichtige </a:t>
            </a:r>
            <a:r>
              <a:rPr lang="de-DE" dirty="0"/>
              <a:t>Rolle in unserem Leben spielen (und die Druckmedien in ihrer Bedeutung zunehmend </a:t>
            </a:r>
            <a:r>
              <a:rPr lang="de-DE" dirty="0" smtClean="0"/>
              <a:t>ablösen</a:t>
            </a:r>
            <a:r>
              <a:rPr lang="de-DE" dirty="0"/>
              <a:t>).</a:t>
            </a:r>
          </a:p>
          <a:p>
            <a:pPr lvl="1"/>
            <a:r>
              <a:rPr lang="de-DE" dirty="0" smtClean="0"/>
              <a:t>Die </a:t>
            </a:r>
            <a:r>
              <a:rPr lang="de-DE" dirty="0"/>
              <a:t>Erfindung von Computer und Internet markiert einen ähnlichen Einschnitt wie die Erfindung des Buchdrucks.</a:t>
            </a:r>
          </a:p>
          <a:p>
            <a:r>
              <a:rPr lang="de-DE" dirty="0" smtClean="0"/>
              <a:t>Orientierungskompetenz:</a:t>
            </a:r>
          </a:p>
          <a:p>
            <a:pPr lvl="1"/>
            <a:r>
              <a:rPr lang="de-DE" dirty="0" smtClean="0"/>
              <a:t>Das Werden unserer Welt </a:t>
            </a:r>
            <a:r>
              <a:rPr lang="de-DE" dirty="0"/>
              <a:t>(die historische Bedingtheit der Gegenwart sowie Unterschiede und Gemeinsamkeiten </a:t>
            </a:r>
            <a:r>
              <a:rPr lang="de-DE" dirty="0" smtClean="0"/>
              <a:t>zwischen </a:t>
            </a:r>
            <a:r>
              <a:rPr lang="de-DE" dirty="0"/>
              <a:t>Vergangenheit und Gegenwart analysieren und bewerten</a:t>
            </a:r>
            <a:r>
              <a:rPr lang="de-DE" dirty="0" smtClean="0"/>
              <a:t>) (</a:t>
            </a:r>
            <a:r>
              <a:rPr lang="de-DE" b="1" dirty="0" smtClean="0"/>
              <a:t>Mediengesellschaft</a:t>
            </a:r>
            <a:r>
              <a:rPr lang="de-DE" dirty="0" smtClean="0"/>
              <a:t>)</a:t>
            </a:r>
          </a:p>
          <a:p>
            <a:pPr lvl="1"/>
            <a:r>
              <a:rPr lang="de-DE" dirty="0" smtClean="0"/>
              <a:t>Gesetzmäßigkeiten (</a:t>
            </a:r>
            <a:r>
              <a:rPr lang="de-DE" dirty="0"/>
              <a:t>die Übertragbarkeit historischer Erkenntnisse auf aktuelle Probleme und mögliche </a:t>
            </a:r>
            <a:r>
              <a:rPr lang="de-DE" dirty="0" smtClean="0"/>
              <a:t>Handlungsoptionen für </a:t>
            </a:r>
            <a:r>
              <a:rPr lang="de-DE" dirty="0"/>
              <a:t>die Zukunft </a:t>
            </a:r>
            <a:r>
              <a:rPr lang="de-DE" dirty="0" smtClean="0"/>
              <a:t>erörtern) (</a:t>
            </a:r>
            <a:r>
              <a:rPr lang="de-DE" b="1" dirty="0" smtClean="0"/>
              <a:t>digitale Revolution</a:t>
            </a:r>
            <a:r>
              <a:rPr lang="de-DE" dirty="0" smtClean="0"/>
              <a:t>)</a:t>
            </a:r>
          </a:p>
          <a:p>
            <a:r>
              <a:rPr lang="de-DE" dirty="0" smtClean="0"/>
              <a:t>Leitperspektiven:</a:t>
            </a:r>
            <a:endParaRPr lang="de-DE" dirty="0"/>
          </a:p>
          <a:p>
            <a:pPr lvl="1"/>
            <a:r>
              <a:rPr lang="de-DE" dirty="0"/>
              <a:t>Medienbildung (MB</a:t>
            </a:r>
            <a:r>
              <a:rPr lang="de-DE" dirty="0" smtClean="0"/>
              <a:t>): Mediengesellschaft, Information </a:t>
            </a:r>
            <a:r>
              <a:rPr lang="de-DE" dirty="0"/>
              <a:t>und </a:t>
            </a:r>
            <a:r>
              <a:rPr lang="de-DE" dirty="0" smtClean="0"/>
              <a:t>Wissen</a:t>
            </a:r>
            <a:endParaRPr lang="de-DE" dirty="0"/>
          </a:p>
        </p:txBody>
      </p:sp>
    </p:spTree>
    <p:extLst>
      <p:ext uri="{BB962C8B-B14F-4D97-AF65-F5344CB8AC3E}">
        <p14:creationId xmlns:p14="http://schemas.microsoft.com/office/powerpoint/2010/main" val="177314822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2. Auswanderung nach Amerika im 19. Jh.</a:t>
            </a:r>
            <a:endParaRPr lang="de-DE" dirty="0"/>
          </a:p>
        </p:txBody>
      </p:sp>
      <p:sp>
        <p:nvSpPr>
          <p:cNvPr id="3" name="Inhaltsplatzhalter 2"/>
          <p:cNvSpPr>
            <a:spLocks noGrp="1"/>
          </p:cNvSpPr>
          <p:nvPr>
            <p:ph idx="1"/>
          </p:nvPr>
        </p:nvSpPr>
        <p:spPr/>
        <p:txBody>
          <a:bodyPr/>
          <a:lstStyle/>
          <a:p>
            <a:endParaRPr lang="de-DE" dirty="0"/>
          </a:p>
        </p:txBody>
      </p:sp>
      <p:sp>
        <p:nvSpPr>
          <p:cNvPr id="6" name="Textfeld 5"/>
          <p:cNvSpPr txBox="1"/>
          <p:nvPr/>
        </p:nvSpPr>
        <p:spPr>
          <a:xfrm>
            <a:off x="990863" y="1690688"/>
            <a:ext cx="9865217" cy="3778370"/>
          </a:xfrm>
          <a:prstGeom prst="rect">
            <a:avLst/>
          </a:prstGeom>
          <a:noFill/>
          <a:ln w="38100">
            <a:solidFill>
              <a:srgbClr val="FF0000"/>
            </a:solidFill>
          </a:ln>
        </p:spPr>
        <p:txBody>
          <a:bodyPr wrap="square" rtlCol="0">
            <a:normAutofit/>
          </a:bodyPr>
          <a:lstStyle/>
          <a:p>
            <a:pPr algn="ctr"/>
            <a:endParaRPr lang="de-DE" sz="3200" dirty="0" smtClean="0"/>
          </a:p>
          <a:p>
            <a:pPr algn="ctr"/>
            <a:r>
              <a:rPr lang="de-DE" sz="3200" dirty="0" smtClean="0"/>
              <a:t>Bild Praxis Geschichte 4/2003</a:t>
            </a:r>
          </a:p>
          <a:p>
            <a:pPr algn="ctr"/>
            <a:r>
              <a:rPr lang="de-DE" sz="3200" i="1" dirty="0"/>
              <a:t>Das Bild zeigt im oberen Bildteil ein Auswandererschiff aus dem 19. Jahrhundert, die Bildmitte zeigt die Aufschrift „Hamburg-Amerika“, die untere Bildhälfte zeigt ein aktuelles Bild von Migranten, die einer Eisenbahnlinie entlang gehen</a:t>
            </a:r>
            <a:r>
              <a:rPr lang="de-DE" sz="3200" i="1" dirty="0" smtClean="0"/>
              <a:t>.</a:t>
            </a:r>
            <a:endParaRPr lang="de-DE" sz="3200" dirty="0"/>
          </a:p>
        </p:txBody>
      </p:sp>
    </p:spTree>
    <p:extLst>
      <p:ext uri="{BB962C8B-B14F-4D97-AF65-F5344CB8AC3E}">
        <p14:creationId xmlns:p14="http://schemas.microsoft.com/office/powerpoint/2010/main" val="38288945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Einstieg</a:t>
            </a:r>
            <a:endParaRPr lang="de-DE" dirty="0"/>
          </a:p>
        </p:txBody>
      </p:sp>
      <p:sp>
        <p:nvSpPr>
          <p:cNvPr id="3" name="Inhaltsplatzhalter 2"/>
          <p:cNvSpPr>
            <a:spLocks noGrp="1"/>
          </p:cNvSpPr>
          <p:nvPr>
            <p:ph idx="1"/>
          </p:nvPr>
        </p:nvSpPr>
        <p:spPr/>
        <p:txBody>
          <a:bodyPr/>
          <a:lstStyle/>
          <a:p>
            <a:endParaRPr lang="de-DE"/>
          </a:p>
        </p:txBody>
      </p:sp>
      <p:pic>
        <p:nvPicPr>
          <p:cNvPr id="5" name="Grafik 4"/>
          <p:cNvPicPr>
            <a:picLocks noChangeAspect="1"/>
          </p:cNvPicPr>
          <p:nvPr/>
        </p:nvPicPr>
        <p:blipFill>
          <a:blip r:embed="rId2"/>
          <a:stretch>
            <a:fillRect/>
          </a:stretch>
        </p:blipFill>
        <p:spPr>
          <a:xfrm>
            <a:off x="814387" y="2628900"/>
            <a:ext cx="10563225" cy="1600200"/>
          </a:xfrm>
          <a:prstGeom prst="rect">
            <a:avLst/>
          </a:prstGeom>
        </p:spPr>
      </p:pic>
    </p:spTree>
    <p:extLst>
      <p:ext uri="{BB962C8B-B14F-4D97-AF65-F5344CB8AC3E}">
        <p14:creationId xmlns:p14="http://schemas.microsoft.com/office/powerpoint/2010/main" val="411451923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Überleitung</a:t>
            </a:r>
            <a:endParaRPr lang="de-DE" dirty="0"/>
          </a:p>
        </p:txBody>
      </p:sp>
      <p:pic>
        <p:nvPicPr>
          <p:cNvPr id="5" name="Grafik 4"/>
          <p:cNvPicPr>
            <a:picLocks noChangeAspect="1"/>
          </p:cNvPicPr>
          <p:nvPr/>
        </p:nvPicPr>
        <p:blipFill>
          <a:blip r:embed="rId2"/>
          <a:stretch>
            <a:fillRect/>
          </a:stretch>
        </p:blipFill>
        <p:spPr>
          <a:xfrm>
            <a:off x="4154367" y="1457606"/>
            <a:ext cx="8166554" cy="5653314"/>
          </a:xfrm>
          <a:prstGeom prst="rect">
            <a:avLst/>
          </a:prstGeom>
        </p:spPr>
      </p:pic>
      <p:sp>
        <p:nvSpPr>
          <p:cNvPr id="4" name="Inhaltsplatzhalter 3"/>
          <p:cNvSpPr>
            <a:spLocks noGrp="1"/>
          </p:cNvSpPr>
          <p:nvPr>
            <p:ph idx="1"/>
          </p:nvPr>
        </p:nvSpPr>
        <p:spPr>
          <a:xfrm>
            <a:off x="138178" y="1690688"/>
            <a:ext cx="4016189" cy="4351338"/>
          </a:xfrm>
        </p:spPr>
        <p:txBody>
          <a:bodyPr>
            <a:normAutofit/>
          </a:bodyPr>
          <a:lstStyle/>
          <a:p>
            <a:pPr marL="0" indent="0">
              <a:buNone/>
            </a:pPr>
            <a:r>
              <a:rPr lang="de-DE" dirty="0"/>
              <a:t>Sammeln von Untersuchungsschritten/-fragen</a:t>
            </a:r>
          </a:p>
          <a:p>
            <a:pPr marL="0" indent="0">
              <a:buNone/>
            </a:pPr>
            <a:r>
              <a:rPr lang="de-DE" dirty="0" smtClean="0"/>
              <a:t>(Wie </a:t>
            </a:r>
            <a:r>
              <a:rPr lang="de-DE" dirty="0"/>
              <a:t>viel sind gewandert? Warum sind sie gewandert? Wie ging es ihnen im Einwanderungsland? </a:t>
            </a:r>
            <a:r>
              <a:rPr lang="de-DE" dirty="0" smtClean="0"/>
              <a:t>...)</a:t>
            </a:r>
            <a:endParaRPr lang="de-DE" dirty="0"/>
          </a:p>
        </p:txBody>
      </p:sp>
    </p:spTree>
    <p:extLst>
      <p:ext uri="{BB962C8B-B14F-4D97-AF65-F5344CB8AC3E}">
        <p14:creationId xmlns:p14="http://schemas.microsoft.com/office/powerpoint/2010/main" val="64251201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Erarbeitung 1: Analyse der Vergangenheit</a:t>
            </a:r>
            <a:endParaRPr lang="de-DE" dirty="0"/>
          </a:p>
        </p:txBody>
      </p:sp>
      <p:sp>
        <p:nvSpPr>
          <p:cNvPr id="3" name="Inhaltsplatzhalter 2"/>
          <p:cNvSpPr>
            <a:spLocks noGrp="1"/>
          </p:cNvSpPr>
          <p:nvPr>
            <p:ph idx="1"/>
          </p:nvPr>
        </p:nvSpPr>
        <p:spPr/>
        <p:txBody>
          <a:bodyPr/>
          <a:lstStyle/>
          <a:p>
            <a:endParaRPr lang="de-DE"/>
          </a:p>
        </p:txBody>
      </p:sp>
      <p:pic>
        <p:nvPicPr>
          <p:cNvPr id="4" name="Grafik 3"/>
          <p:cNvPicPr>
            <a:picLocks noChangeAspect="1"/>
          </p:cNvPicPr>
          <p:nvPr/>
        </p:nvPicPr>
        <p:blipFill>
          <a:blip r:embed="rId2"/>
          <a:stretch>
            <a:fillRect/>
          </a:stretch>
        </p:blipFill>
        <p:spPr>
          <a:xfrm>
            <a:off x="838200" y="1690688"/>
            <a:ext cx="5915025" cy="3962400"/>
          </a:xfrm>
          <a:prstGeom prst="rect">
            <a:avLst/>
          </a:prstGeom>
        </p:spPr>
      </p:pic>
      <p:pic>
        <p:nvPicPr>
          <p:cNvPr id="5" name="Grafik 4"/>
          <p:cNvPicPr>
            <a:picLocks noChangeAspect="1"/>
          </p:cNvPicPr>
          <p:nvPr/>
        </p:nvPicPr>
        <p:blipFill>
          <a:blip r:embed="rId3"/>
          <a:stretch>
            <a:fillRect/>
          </a:stretch>
        </p:blipFill>
        <p:spPr>
          <a:xfrm>
            <a:off x="4109197" y="3926541"/>
            <a:ext cx="7899824" cy="2643979"/>
          </a:xfrm>
          <a:prstGeom prst="rect">
            <a:avLst/>
          </a:prstGeom>
        </p:spPr>
      </p:pic>
      <p:pic>
        <p:nvPicPr>
          <p:cNvPr id="7" name="Grafik 6"/>
          <p:cNvPicPr>
            <a:picLocks noChangeAspect="1"/>
          </p:cNvPicPr>
          <p:nvPr/>
        </p:nvPicPr>
        <p:blipFill>
          <a:blip r:embed="rId4"/>
          <a:stretch>
            <a:fillRect/>
          </a:stretch>
        </p:blipFill>
        <p:spPr>
          <a:xfrm>
            <a:off x="800100" y="1570199"/>
            <a:ext cx="10553700" cy="5229225"/>
          </a:xfrm>
          <a:prstGeom prst="rect">
            <a:avLst/>
          </a:prstGeom>
        </p:spPr>
      </p:pic>
    </p:spTree>
    <p:extLst>
      <p:ext uri="{BB962C8B-B14F-4D97-AF65-F5344CB8AC3E}">
        <p14:creationId xmlns:p14="http://schemas.microsoft.com/office/powerpoint/2010/main" val="109943039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 Phänomen, Ausmaß der Auswanderung</a:t>
            </a:r>
            <a:endParaRPr lang="de-DE" dirty="0"/>
          </a:p>
        </p:txBody>
      </p:sp>
      <p:sp>
        <p:nvSpPr>
          <p:cNvPr id="3" name="Inhaltsplatzhalter 2"/>
          <p:cNvSpPr>
            <a:spLocks noGrp="1"/>
          </p:cNvSpPr>
          <p:nvPr>
            <p:ph idx="1"/>
          </p:nvPr>
        </p:nvSpPr>
        <p:spPr/>
        <p:txBody>
          <a:bodyPr/>
          <a:lstStyle/>
          <a:p>
            <a:endParaRPr lang="de-DE"/>
          </a:p>
        </p:txBody>
      </p:sp>
      <p:pic>
        <p:nvPicPr>
          <p:cNvPr id="4" name="Grafik 3"/>
          <p:cNvPicPr>
            <a:picLocks noChangeAspect="1"/>
          </p:cNvPicPr>
          <p:nvPr/>
        </p:nvPicPr>
        <p:blipFill>
          <a:blip r:embed="rId2"/>
          <a:stretch>
            <a:fillRect/>
          </a:stretch>
        </p:blipFill>
        <p:spPr>
          <a:xfrm>
            <a:off x="838200" y="1690688"/>
            <a:ext cx="5915025" cy="3962400"/>
          </a:xfrm>
          <a:prstGeom prst="rect">
            <a:avLst/>
          </a:prstGeom>
        </p:spPr>
      </p:pic>
    </p:spTree>
    <p:extLst>
      <p:ext uri="{BB962C8B-B14F-4D97-AF65-F5344CB8AC3E}">
        <p14:creationId xmlns:p14="http://schemas.microsoft.com/office/powerpoint/2010/main" val="2579328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 Phänomen, Ausmaß der Auswanderung</a:t>
            </a:r>
          </a:p>
        </p:txBody>
      </p:sp>
      <p:sp>
        <p:nvSpPr>
          <p:cNvPr id="3" name="Inhaltsplatzhalter 2"/>
          <p:cNvSpPr>
            <a:spLocks noGrp="1"/>
          </p:cNvSpPr>
          <p:nvPr>
            <p:ph idx="1"/>
          </p:nvPr>
        </p:nvSpPr>
        <p:spPr/>
        <p:txBody>
          <a:bodyPr/>
          <a:lstStyle/>
          <a:p>
            <a:endParaRPr lang="de-DE"/>
          </a:p>
        </p:txBody>
      </p:sp>
      <p:pic>
        <p:nvPicPr>
          <p:cNvPr id="6" name="Grafik 5"/>
          <p:cNvPicPr>
            <a:picLocks noChangeAspect="1"/>
          </p:cNvPicPr>
          <p:nvPr/>
        </p:nvPicPr>
        <p:blipFill>
          <a:blip r:embed="rId2"/>
          <a:stretch>
            <a:fillRect/>
          </a:stretch>
        </p:blipFill>
        <p:spPr>
          <a:xfrm>
            <a:off x="1371040" y="1376022"/>
            <a:ext cx="7880536" cy="5545056"/>
          </a:xfrm>
          <a:prstGeom prst="rect">
            <a:avLst/>
          </a:prstGeom>
        </p:spPr>
      </p:pic>
    </p:spTree>
    <p:extLst>
      <p:ext uri="{BB962C8B-B14F-4D97-AF65-F5344CB8AC3E}">
        <p14:creationId xmlns:p14="http://schemas.microsoft.com/office/powerpoint/2010/main" val="23958964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pic>
        <p:nvPicPr>
          <p:cNvPr id="4" name="Grafik 3"/>
          <p:cNvPicPr/>
          <p:nvPr/>
        </p:nvPicPr>
        <p:blipFill>
          <a:blip r:embed="rId2"/>
          <a:stretch>
            <a:fillRect/>
          </a:stretch>
        </p:blipFill>
        <p:spPr>
          <a:xfrm>
            <a:off x="0" y="115025"/>
            <a:ext cx="6747692" cy="6742975"/>
          </a:xfrm>
          <a:prstGeom prst="rect">
            <a:avLst/>
          </a:prstGeom>
        </p:spPr>
      </p:pic>
      <p:pic>
        <p:nvPicPr>
          <p:cNvPr id="5" name="Grafik 4"/>
          <p:cNvPicPr/>
          <p:nvPr/>
        </p:nvPicPr>
        <p:blipFill>
          <a:blip r:embed="rId3"/>
          <a:stretch>
            <a:fillRect/>
          </a:stretch>
        </p:blipFill>
        <p:spPr>
          <a:xfrm>
            <a:off x="3143067" y="115024"/>
            <a:ext cx="7147561" cy="6742975"/>
          </a:xfrm>
          <a:prstGeom prst="rect">
            <a:avLst/>
          </a:prstGeom>
        </p:spPr>
      </p:pic>
      <p:pic>
        <p:nvPicPr>
          <p:cNvPr id="6" name="Grafik 5"/>
          <p:cNvPicPr/>
          <p:nvPr/>
        </p:nvPicPr>
        <p:blipFill>
          <a:blip r:embed="rId4"/>
          <a:stretch>
            <a:fillRect/>
          </a:stretch>
        </p:blipFill>
        <p:spPr>
          <a:xfrm>
            <a:off x="5244553" y="115024"/>
            <a:ext cx="7616012" cy="6858000"/>
          </a:xfrm>
          <a:prstGeom prst="rect">
            <a:avLst/>
          </a:prstGeom>
        </p:spPr>
      </p:pic>
    </p:spTree>
    <p:extLst>
      <p:ext uri="{BB962C8B-B14F-4D97-AF65-F5344CB8AC3E}">
        <p14:creationId xmlns:p14="http://schemas.microsoft.com/office/powerpoint/2010/main" val="1790906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endParaRPr lang="de-DE"/>
          </a:p>
        </p:txBody>
      </p:sp>
      <p:sp>
        <p:nvSpPr>
          <p:cNvPr id="4" name="Textfeld 3"/>
          <p:cNvSpPr txBox="1"/>
          <p:nvPr/>
        </p:nvSpPr>
        <p:spPr>
          <a:xfrm>
            <a:off x="990863" y="1690688"/>
            <a:ext cx="9865217" cy="3778370"/>
          </a:xfrm>
          <a:prstGeom prst="rect">
            <a:avLst/>
          </a:prstGeom>
          <a:noFill/>
          <a:ln w="38100">
            <a:solidFill>
              <a:srgbClr val="FF0000"/>
            </a:solidFill>
          </a:ln>
        </p:spPr>
        <p:txBody>
          <a:bodyPr wrap="square" rtlCol="0">
            <a:normAutofit/>
          </a:bodyPr>
          <a:lstStyle/>
          <a:p>
            <a:pPr algn="ctr"/>
            <a:endParaRPr lang="de-DE" sz="3200" dirty="0" smtClean="0"/>
          </a:p>
          <a:p>
            <a:pPr algn="ctr"/>
            <a:r>
              <a:rPr lang="de-DE" sz="3200" dirty="0" smtClean="0"/>
              <a:t>Karikatur</a:t>
            </a:r>
          </a:p>
          <a:p>
            <a:pPr algn="ctr"/>
            <a:endParaRPr lang="de-DE" sz="3200" dirty="0" smtClean="0"/>
          </a:p>
          <a:p>
            <a:pPr algn="ctr"/>
            <a:r>
              <a:rPr lang="de-DE" sz="3200" dirty="0"/>
              <a:t>http://lowres.cartoonstock.com/history-history_lesson-history_class-historian-circle-cycle-dren428_low.jpg</a:t>
            </a:r>
          </a:p>
        </p:txBody>
      </p:sp>
      <p:sp>
        <p:nvSpPr>
          <p:cNvPr id="6" name="Titel 1"/>
          <p:cNvSpPr>
            <a:spLocks noGrp="1"/>
          </p:cNvSpPr>
          <p:nvPr>
            <p:ph type="title"/>
          </p:nvPr>
        </p:nvSpPr>
        <p:spPr>
          <a:xfrm>
            <a:off x="838200" y="365125"/>
            <a:ext cx="10515600" cy="1325563"/>
          </a:xfrm>
        </p:spPr>
        <p:txBody>
          <a:bodyPr/>
          <a:lstStyle/>
          <a:p>
            <a:r>
              <a:rPr lang="de-DE" dirty="0" smtClean="0">
                <a:sym typeface="Wingdings" panose="05000000000000000000" pitchFamily="2" charset="2"/>
              </a:rPr>
              <a:t></a:t>
            </a:r>
            <a:endParaRPr lang="de-DE" dirty="0"/>
          </a:p>
        </p:txBody>
      </p:sp>
    </p:spTree>
    <p:extLst>
      <p:ext uri="{BB962C8B-B14F-4D97-AF65-F5344CB8AC3E}">
        <p14:creationId xmlns:p14="http://schemas.microsoft.com/office/powerpoint/2010/main" val="42528870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endParaRPr lang="de-DE"/>
          </a:p>
        </p:txBody>
      </p:sp>
      <p:pic>
        <p:nvPicPr>
          <p:cNvPr id="4" name="Grafik 3" descr="D:\Aktenordner\ZPG6\Migration\welcometoall.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49681" y="1365161"/>
            <a:ext cx="8557606" cy="5492839"/>
          </a:xfrm>
          <a:prstGeom prst="rect">
            <a:avLst/>
          </a:prstGeom>
          <a:noFill/>
          <a:ln>
            <a:noFill/>
          </a:ln>
        </p:spPr>
      </p:pic>
      <p:sp>
        <p:nvSpPr>
          <p:cNvPr id="5" name="Titel 4"/>
          <p:cNvSpPr>
            <a:spLocks noGrp="1"/>
          </p:cNvSpPr>
          <p:nvPr>
            <p:ph type="title"/>
          </p:nvPr>
        </p:nvSpPr>
        <p:spPr/>
        <p:txBody>
          <a:bodyPr/>
          <a:lstStyle/>
          <a:p>
            <a:r>
              <a:rPr lang="de-DE" dirty="0" smtClean="0"/>
              <a:t>B) Gründe</a:t>
            </a:r>
            <a:endParaRPr lang="de-DE" dirty="0"/>
          </a:p>
        </p:txBody>
      </p:sp>
    </p:spTree>
    <p:extLst>
      <p:ext uri="{BB962C8B-B14F-4D97-AF65-F5344CB8AC3E}">
        <p14:creationId xmlns:p14="http://schemas.microsoft.com/office/powerpoint/2010/main" val="22728586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pic>
        <p:nvPicPr>
          <p:cNvPr id="4" name="Grafik 3" descr="http://www.landeskunde-baden-wuerttemberg.de/fileadmin/_migrated/pics/Foto_2_Hochstuhl_Hecker.jpg"/>
          <p:cNvPicPr/>
          <p:nvPr/>
        </p:nvPicPr>
        <p:blipFill>
          <a:blip r:embed="rId3">
            <a:extLst>
              <a:ext uri="{28A0092B-C50C-407E-A947-70E740481C1C}">
                <a14:useLocalDpi xmlns:a14="http://schemas.microsoft.com/office/drawing/2010/main" val="0"/>
              </a:ext>
            </a:extLst>
          </a:blip>
          <a:srcRect/>
          <a:stretch>
            <a:fillRect/>
          </a:stretch>
        </p:blipFill>
        <p:spPr bwMode="auto">
          <a:xfrm>
            <a:off x="838200" y="167901"/>
            <a:ext cx="5042647" cy="6690099"/>
          </a:xfrm>
          <a:prstGeom prst="rect">
            <a:avLst/>
          </a:prstGeom>
          <a:noFill/>
          <a:ln>
            <a:noFill/>
          </a:ln>
        </p:spPr>
      </p:pic>
      <p:sp>
        <p:nvSpPr>
          <p:cNvPr id="5" name="Textfeld 4"/>
          <p:cNvSpPr txBox="1"/>
          <p:nvPr/>
        </p:nvSpPr>
        <p:spPr>
          <a:xfrm>
            <a:off x="6658377" y="3103808"/>
            <a:ext cx="4391696" cy="2031325"/>
          </a:xfrm>
          <a:prstGeom prst="rect">
            <a:avLst/>
          </a:prstGeom>
          <a:noFill/>
        </p:spPr>
        <p:txBody>
          <a:bodyPr wrap="square" rtlCol="0">
            <a:spAutoFit/>
          </a:bodyPr>
          <a:lstStyle/>
          <a:p>
            <a:r>
              <a:rPr lang="de-DE" dirty="0" smtClean="0"/>
              <a:t>Friedrich </a:t>
            </a:r>
            <a:r>
              <a:rPr lang="de-DE" dirty="0"/>
              <a:t>Hecker im September 1848, umgeben von einer ehrerbietigen Menschenmenge, die sich von dem populären Revolutionär vor seiner Auswanderung in die USA verabschiedet. Foto: LMZ Baden-Württemberg</a:t>
            </a:r>
          </a:p>
          <a:p>
            <a:endParaRPr lang="de-DE" dirty="0"/>
          </a:p>
        </p:txBody>
      </p:sp>
    </p:spTree>
    <p:extLst>
      <p:ext uri="{BB962C8B-B14F-4D97-AF65-F5344CB8AC3E}">
        <p14:creationId xmlns:p14="http://schemas.microsoft.com/office/powerpoint/2010/main" val="185736804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C) Situation im Zuwanderungsland</a:t>
            </a:r>
          </a:p>
        </p:txBody>
      </p:sp>
      <p:sp>
        <p:nvSpPr>
          <p:cNvPr id="3" name="Inhaltsplatzhalter 2"/>
          <p:cNvSpPr>
            <a:spLocks noGrp="1"/>
          </p:cNvSpPr>
          <p:nvPr>
            <p:ph idx="1"/>
          </p:nvPr>
        </p:nvSpPr>
        <p:spPr>
          <a:xfrm>
            <a:off x="838200" y="5816546"/>
            <a:ext cx="10515600" cy="1009652"/>
          </a:xfrm>
        </p:spPr>
        <p:txBody>
          <a:bodyPr>
            <a:normAutofit/>
          </a:bodyPr>
          <a:lstStyle/>
          <a:p>
            <a:pPr marL="0" indent="0">
              <a:buNone/>
            </a:pPr>
            <a:r>
              <a:rPr lang="de-DE" sz="1500" i="1" dirty="0"/>
              <a:t>Bericht eines Auswanderers, der 1849 mit dem Segelschiff von Le Havre nach New Orleans fuhr und dann nach St. Louis weiter reiste. Zit. nach </a:t>
            </a:r>
            <a:r>
              <a:rPr lang="de-DE" sz="1500" i="1" dirty="0" err="1"/>
              <a:t>DuE</a:t>
            </a:r>
            <a:r>
              <a:rPr lang="de-DE" sz="1500" i="1" dirty="0"/>
              <a:t>, Migration, 45/2004, S. 26f.</a:t>
            </a:r>
            <a:endParaRPr lang="de-DE" sz="1500" dirty="0"/>
          </a:p>
          <a:p>
            <a:pPr marL="0" indent="0">
              <a:buNone/>
            </a:pPr>
            <a:endParaRPr lang="de-DE" dirty="0"/>
          </a:p>
        </p:txBody>
      </p:sp>
      <p:pic>
        <p:nvPicPr>
          <p:cNvPr id="5" name="Grafik 4"/>
          <p:cNvPicPr>
            <a:picLocks noChangeAspect="1"/>
          </p:cNvPicPr>
          <p:nvPr/>
        </p:nvPicPr>
        <p:blipFill>
          <a:blip r:embed="rId2"/>
          <a:stretch>
            <a:fillRect/>
          </a:stretch>
        </p:blipFill>
        <p:spPr>
          <a:xfrm>
            <a:off x="776287" y="1757362"/>
            <a:ext cx="10639425" cy="3343275"/>
          </a:xfrm>
          <a:prstGeom prst="rect">
            <a:avLst/>
          </a:prstGeom>
        </p:spPr>
      </p:pic>
    </p:spTree>
    <p:extLst>
      <p:ext uri="{BB962C8B-B14F-4D97-AF65-F5344CB8AC3E}">
        <p14:creationId xmlns:p14="http://schemas.microsoft.com/office/powerpoint/2010/main" val="76153159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C) Situation im Zuwanderungsland</a:t>
            </a:r>
          </a:p>
        </p:txBody>
      </p:sp>
      <p:pic>
        <p:nvPicPr>
          <p:cNvPr id="4" name="Grafik 3"/>
          <p:cNvPicPr>
            <a:picLocks noChangeAspect="1"/>
          </p:cNvPicPr>
          <p:nvPr/>
        </p:nvPicPr>
        <p:blipFill>
          <a:blip r:embed="rId2"/>
          <a:stretch>
            <a:fillRect/>
          </a:stretch>
        </p:blipFill>
        <p:spPr>
          <a:xfrm>
            <a:off x="838200" y="2117071"/>
            <a:ext cx="10687050" cy="2085975"/>
          </a:xfrm>
          <a:prstGeom prst="rect">
            <a:avLst/>
          </a:prstGeom>
        </p:spPr>
      </p:pic>
      <p:sp>
        <p:nvSpPr>
          <p:cNvPr id="5" name="Inhaltsplatzhalter 2"/>
          <p:cNvSpPr>
            <a:spLocks noGrp="1"/>
          </p:cNvSpPr>
          <p:nvPr>
            <p:ph idx="1"/>
          </p:nvPr>
        </p:nvSpPr>
        <p:spPr>
          <a:xfrm>
            <a:off x="838200" y="5816546"/>
            <a:ext cx="10515600" cy="1009652"/>
          </a:xfrm>
        </p:spPr>
        <p:txBody>
          <a:bodyPr>
            <a:normAutofit/>
          </a:bodyPr>
          <a:lstStyle/>
          <a:p>
            <a:pPr marL="0" indent="0">
              <a:buNone/>
            </a:pPr>
            <a:r>
              <a:rPr lang="de-DE" sz="1600" i="1" dirty="0"/>
              <a:t>Aus einem Brief von Johann Georg Ziller, Weber aus Großsüßen bei Göppingen, der 1854 im Alter von 33 Jahren ausgewandert ist, an den Pfleger seines Vermögens (Brief von 1865). Zit. nach </a:t>
            </a:r>
            <a:r>
              <a:rPr lang="de-DE" sz="1600" i="1" dirty="0" err="1"/>
              <a:t>DuE</a:t>
            </a:r>
            <a:r>
              <a:rPr lang="de-DE" sz="1600" i="1" dirty="0"/>
              <a:t>, Migration, 45/2004, S. 27.</a:t>
            </a:r>
            <a:endParaRPr lang="de-DE" sz="1600" dirty="0"/>
          </a:p>
          <a:p>
            <a:pPr marL="0" indent="0">
              <a:buNone/>
            </a:pPr>
            <a:endParaRPr lang="de-DE" dirty="0"/>
          </a:p>
        </p:txBody>
      </p:sp>
    </p:spTree>
    <p:extLst>
      <p:ext uri="{BB962C8B-B14F-4D97-AF65-F5344CB8AC3E}">
        <p14:creationId xmlns:p14="http://schemas.microsoft.com/office/powerpoint/2010/main" val="334242900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C) Situation im Zuwanderungsland</a:t>
            </a:r>
            <a:endParaRPr lang="de-DE" dirty="0"/>
          </a:p>
        </p:txBody>
      </p:sp>
      <p:sp>
        <p:nvSpPr>
          <p:cNvPr id="3" name="Inhaltsplatzhalter 2"/>
          <p:cNvSpPr>
            <a:spLocks noGrp="1"/>
          </p:cNvSpPr>
          <p:nvPr>
            <p:ph idx="1"/>
          </p:nvPr>
        </p:nvSpPr>
        <p:spPr/>
        <p:txBody>
          <a:bodyPr/>
          <a:lstStyle/>
          <a:p>
            <a:endParaRPr lang="de-DE" dirty="0"/>
          </a:p>
        </p:txBody>
      </p:sp>
      <p:pic>
        <p:nvPicPr>
          <p:cNvPr id="5" name="Grafik 4"/>
          <p:cNvPicPr>
            <a:picLocks noChangeAspect="1"/>
          </p:cNvPicPr>
          <p:nvPr/>
        </p:nvPicPr>
        <p:blipFill>
          <a:blip r:embed="rId2"/>
          <a:stretch>
            <a:fillRect/>
          </a:stretch>
        </p:blipFill>
        <p:spPr>
          <a:xfrm>
            <a:off x="790575" y="2509837"/>
            <a:ext cx="10610850" cy="1838325"/>
          </a:xfrm>
          <a:prstGeom prst="rect">
            <a:avLst/>
          </a:prstGeom>
        </p:spPr>
      </p:pic>
      <p:sp>
        <p:nvSpPr>
          <p:cNvPr id="6" name="Inhaltsplatzhalter 2"/>
          <p:cNvSpPr txBox="1">
            <a:spLocks/>
          </p:cNvSpPr>
          <p:nvPr/>
        </p:nvSpPr>
        <p:spPr>
          <a:xfrm>
            <a:off x="838200" y="5816546"/>
            <a:ext cx="10515600" cy="10096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500" i="1" dirty="0"/>
              <a:t>Zit. nach </a:t>
            </a:r>
            <a:r>
              <a:rPr lang="de-DE" sz="1500" i="1" dirty="0" err="1"/>
              <a:t>DuE</a:t>
            </a:r>
            <a:r>
              <a:rPr lang="de-DE" sz="1500" i="1" dirty="0"/>
              <a:t>, Migration, 45/2004, S. 22.</a:t>
            </a:r>
            <a:endParaRPr lang="de-DE" sz="1500" dirty="0"/>
          </a:p>
          <a:p>
            <a:pPr marL="0" indent="0">
              <a:buFont typeface="Arial" panose="020B0604020202020204" pitchFamily="34" charset="0"/>
              <a:buNone/>
            </a:pPr>
            <a:endParaRPr lang="de-DE" sz="1500" dirty="0"/>
          </a:p>
        </p:txBody>
      </p:sp>
    </p:spTree>
    <p:extLst>
      <p:ext uri="{BB962C8B-B14F-4D97-AF65-F5344CB8AC3E}">
        <p14:creationId xmlns:p14="http://schemas.microsoft.com/office/powerpoint/2010/main" val="145354505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C) Situation im Zuwanderungsland</a:t>
            </a:r>
          </a:p>
        </p:txBody>
      </p:sp>
      <p:sp>
        <p:nvSpPr>
          <p:cNvPr id="3" name="Inhaltsplatzhalter 2"/>
          <p:cNvSpPr>
            <a:spLocks noGrp="1"/>
          </p:cNvSpPr>
          <p:nvPr>
            <p:ph idx="1"/>
          </p:nvPr>
        </p:nvSpPr>
        <p:spPr/>
        <p:txBody>
          <a:bodyPr/>
          <a:lstStyle/>
          <a:p>
            <a:endParaRPr lang="de-DE"/>
          </a:p>
        </p:txBody>
      </p:sp>
      <p:pic>
        <p:nvPicPr>
          <p:cNvPr id="4" name="Grafik 3"/>
          <p:cNvPicPr>
            <a:picLocks noChangeAspect="1"/>
          </p:cNvPicPr>
          <p:nvPr/>
        </p:nvPicPr>
        <p:blipFill>
          <a:blip r:embed="rId2"/>
          <a:stretch>
            <a:fillRect/>
          </a:stretch>
        </p:blipFill>
        <p:spPr>
          <a:xfrm>
            <a:off x="838200" y="1530551"/>
            <a:ext cx="9862017" cy="5327449"/>
          </a:xfrm>
          <a:prstGeom prst="rect">
            <a:avLst/>
          </a:prstGeom>
        </p:spPr>
      </p:pic>
    </p:spTree>
    <p:extLst>
      <p:ext uri="{BB962C8B-B14F-4D97-AF65-F5344CB8AC3E}">
        <p14:creationId xmlns:p14="http://schemas.microsoft.com/office/powerpoint/2010/main" val="19070520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Erarbeitung 2: Vergleich mit der Gegenwart</a:t>
            </a:r>
            <a:endParaRPr lang="de-DE" dirty="0"/>
          </a:p>
        </p:txBody>
      </p:sp>
      <p:sp>
        <p:nvSpPr>
          <p:cNvPr id="3" name="Inhaltsplatzhalter 2"/>
          <p:cNvSpPr>
            <a:spLocks noGrp="1"/>
          </p:cNvSpPr>
          <p:nvPr>
            <p:ph idx="1"/>
          </p:nvPr>
        </p:nvSpPr>
        <p:spPr/>
        <p:txBody>
          <a:bodyPr/>
          <a:lstStyle/>
          <a:p>
            <a:endParaRPr lang="de-DE"/>
          </a:p>
        </p:txBody>
      </p:sp>
      <p:pic>
        <p:nvPicPr>
          <p:cNvPr id="6" name="Grafik 5"/>
          <p:cNvPicPr>
            <a:picLocks noChangeAspect="1"/>
          </p:cNvPicPr>
          <p:nvPr/>
        </p:nvPicPr>
        <p:blipFill>
          <a:blip r:embed="rId2"/>
          <a:stretch>
            <a:fillRect/>
          </a:stretch>
        </p:blipFill>
        <p:spPr>
          <a:xfrm>
            <a:off x="323850" y="2039144"/>
            <a:ext cx="11189394" cy="3580606"/>
          </a:xfrm>
          <a:prstGeom prst="rect">
            <a:avLst/>
          </a:prstGeom>
        </p:spPr>
      </p:pic>
    </p:spTree>
    <p:extLst>
      <p:ext uri="{BB962C8B-B14F-4D97-AF65-F5344CB8AC3E}">
        <p14:creationId xmlns:p14="http://schemas.microsoft.com/office/powerpoint/2010/main" val="121945080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Erarbeitung 2: Vergleich mit der Gegenwart</a:t>
            </a:r>
          </a:p>
        </p:txBody>
      </p:sp>
      <p:sp>
        <p:nvSpPr>
          <p:cNvPr id="3" name="Inhaltsplatzhalter 2"/>
          <p:cNvSpPr>
            <a:spLocks noGrp="1"/>
          </p:cNvSpPr>
          <p:nvPr>
            <p:ph idx="1"/>
          </p:nvPr>
        </p:nvSpPr>
        <p:spPr/>
        <p:txBody>
          <a:bodyPr/>
          <a:lstStyle/>
          <a:p>
            <a:endParaRPr lang="de-DE"/>
          </a:p>
        </p:txBody>
      </p:sp>
      <p:pic>
        <p:nvPicPr>
          <p:cNvPr id="4" name="Grafik 3" descr="https://www.demografie-portal.de/SharedDocs/Bilder/Informieren/ZahlenFakten/Wanderung_Deutschland_Ausland.png?__blob=poster&amp;amp;v=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0468" y="1825624"/>
            <a:ext cx="7211155" cy="4687251"/>
          </a:xfrm>
          <a:prstGeom prst="rect">
            <a:avLst/>
          </a:prstGeom>
          <a:noFill/>
          <a:ln>
            <a:noFill/>
          </a:ln>
        </p:spPr>
      </p:pic>
    </p:spTree>
    <p:extLst>
      <p:ext uri="{BB962C8B-B14F-4D97-AF65-F5344CB8AC3E}">
        <p14:creationId xmlns:p14="http://schemas.microsoft.com/office/powerpoint/2010/main" val="272020927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Erarbeitung 2: Vergleich mit der Gegenwart</a:t>
            </a:r>
          </a:p>
        </p:txBody>
      </p:sp>
      <p:sp>
        <p:nvSpPr>
          <p:cNvPr id="3" name="Inhaltsplatzhalter 2"/>
          <p:cNvSpPr>
            <a:spLocks noGrp="1"/>
          </p:cNvSpPr>
          <p:nvPr>
            <p:ph idx="1"/>
          </p:nvPr>
        </p:nvSpPr>
        <p:spPr/>
        <p:txBody>
          <a:bodyPr/>
          <a:lstStyle/>
          <a:p>
            <a:endParaRPr lang="de-DE"/>
          </a:p>
        </p:txBody>
      </p:sp>
      <p:pic>
        <p:nvPicPr>
          <p:cNvPr id="4" name="Grafik 3"/>
          <p:cNvPicPr>
            <a:picLocks noChangeAspect="1"/>
          </p:cNvPicPr>
          <p:nvPr/>
        </p:nvPicPr>
        <p:blipFill>
          <a:blip r:embed="rId2"/>
          <a:stretch>
            <a:fillRect/>
          </a:stretch>
        </p:blipFill>
        <p:spPr>
          <a:xfrm>
            <a:off x="742950" y="1433513"/>
            <a:ext cx="10610850" cy="4743450"/>
          </a:xfrm>
          <a:prstGeom prst="rect">
            <a:avLst/>
          </a:prstGeom>
        </p:spPr>
      </p:pic>
    </p:spTree>
    <p:extLst>
      <p:ext uri="{BB962C8B-B14F-4D97-AF65-F5344CB8AC3E}">
        <p14:creationId xmlns:p14="http://schemas.microsoft.com/office/powerpoint/2010/main" val="199591873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Erarbeitung 2: Vergleich mit der Gegenwart</a:t>
            </a:r>
          </a:p>
        </p:txBody>
      </p:sp>
      <p:sp>
        <p:nvSpPr>
          <p:cNvPr id="3" name="Inhaltsplatzhalter 2"/>
          <p:cNvSpPr>
            <a:spLocks noGrp="1"/>
          </p:cNvSpPr>
          <p:nvPr>
            <p:ph idx="1"/>
          </p:nvPr>
        </p:nvSpPr>
        <p:spPr/>
        <p:txBody>
          <a:bodyPr/>
          <a:lstStyle/>
          <a:p>
            <a:endParaRPr lang="de-DE"/>
          </a:p>
        </p:txBody>
      </p:sp>
      <p:pic>
        <p:nvPicPr>
          <p:cNvPr id="6" name="Grafik 5"/>
          <p:cNvPicPr>
            <a:picLocks noChangeAspect="1"/>
          </p:cNvPicPr>
          <p:nvPr/>
        </p:nvPicPr>
        <p:blipFill>
          <a:blip r:embed="rId2"/>
          <a:stretch>
            <a:fillRect/>
          </a:stretch>
        </p:blipFill>
        <p:spPr>
          <a:xfrm>
            <a:off x="571499" y="1471612"/>
            <a:ext cx="11429153" cy="4705351"/>
          </a:xfrm>
          <a:prstGeom prst="rect">
            <a:avLst/>
          </a:prstGeom>
        </p:spPr>
      </p:pic>
    </p:spTree>
    <p:extLst>
      <p:ext uri="{BB962C8B-B14F-4D97-AF65-F5344CB8AC3E}">
        <p14:creationId xmlns:p14="http://schemas.microsoft.com/office/powerpoint/2010/main" val="40262738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Gliederung</a:t>
            </a:r>
            <a:endParaRPr lang="de-DE" dirty="0"/>
          </a:p>
        </p:txBody>
      </p:sp>
      <p:sp>
        <p:nvSpPr>
          <p:cNvPr id="3" name="Inhaltsplatzhalter 2"/>
          <p:cNvSpPr>
            <a:spLocks noGrp="1"/>
          </p:cNvSpPr>
          <p:nvPr>
            <p:ph idx="1"/>
          </p:nvPr>
        </p:nvSpPr>
        <p:spPr>
          <a:xfrm>
            <a:off x="838200" y="1967292"/>
            <a:ext cx="8151254" cy="2978195"/>
          </a:xfrm>
        </p:spPr>
        <p:txBody>
          <a:bodyPr>
            <a:normAutofit/>
          </a:bodyPr>
          <a:lstStyle/>
          <a:p>
            <a:pPr marL="571500" indent="-571500">
              <a:buFont typeface="+mj-lt"/>
              <a:buAutoNum type="romanUcPeriod"/>
            </a:pPr>
            <a:r>
              <a:rPr lang="de-DE" dirty="0" smtClean="0"/>
              <a:t>Was haben die Leitperspektiven des Bildungsplans mit der historischen Orientierungskompetenz zu tun?</a:t>
            </a:r>
          </a:p>
          <a:p>
            <a:pPr marL="571500" indent="-571500">
              <a:buFont typeface="+mj-lt"/>
              <a:buAutoNum type="romanUcPeriod"/>
            </a:pPr>
            <a:r>
              <a:rPr lang="de-DE" dirty="0" smtClean="0"/>
              <a:t>Wie trainiert man Orientierungskompetenz?</a:t>
            </a:r>
          </a:p>
          <a:p>
            <a:pPr marL="571500" indent="-571500">
              <a:buFont typeface="+mj-lt"/>
              <a:buAutoNum type="romanUcPeriod"/>
            </a:pPr>
            <a:r>
              <a:rPr lang="de-DE" dirty="0" smtClean="0"/>
              <a:t>Orientierungskompetenz und Leitperspektiven – Umsetzungsbeispiele</a:t>
            </a:r>
          </a:p>
          <a:p>
            <a:endParaRPr lang="de-DE" dirty="0" smtClean="0"/>
          </a:p>
          <a:p>
            <a:endParaRPr lang="de-DE" dirty="0"/>
          </a:p>
        </p:txBody>
      </p:sp>
    </p:spTree>
    <p:extLst>
      <p:ext uri="{BB962C8B-B14F-4D97-AF65-F5344CB8AC3E}">
        <p14:creationId xmlns:p14="http://schemas.microsoft.com/office/powerpoint/2010/main" val="328775693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Erarbeitung 2: Vergleich mit der Gegenwart</a:t>
            </a:r>
          </a:p>
        </p:txBody>
      </p:sp>
      <p:pic>
        <p:nvPicPr>
          <p:cNvPr id="3" name="Grafik 2"/>
          <p:cNvPicPr>
            <a:picLocks noChangeAspect="1"/>
          </p:cNvPicPr>
          <p:nvPr/>
        </p:nvPicPr>
        <p:blipFill>
          <a:blip r:embed="rId2"/>
          <a:stretch>
            <a:fillRect/>
          </a:stretch>
        </p:blipFill>
        <p:spPr>
          <a:xfrm>
            <a:off x="2786062" y="1500595"/>
            <a:ext cx="6619875" cy="5357405"/>
          </a:xfrm>
          <a:prstGeom prst="rect">
            <a:avLst/>
          </a:prstGeom>
        </p:spPr>
      </p:pic>
    </p:spTree>
    <p:extLst>
      <p:ext uri="{BB962C8B-B14F-4D97-AF65-F5344CB8AC3E}">
        <p14:creationId xmlns:p14="http://schemas.microsoft.com/office/powerpoint/2010/main" val="145581426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alternatives Arrangement für die Konfrontation mit der Gegenwart </a:t>
            </a:r>
            <a:endParaRPr lang="de-DE" dirty="0"/>
          </a:p>
        </p:txBody>
      </p:sp>
      <p:sp>
        <p:nvSpPr>
          <p:cNvPr id="3" name="Inhaltsplatzhalter 2"/>
          <p:cNvSpPr>
            <a:spLocks noGrp="1"/>
          </p:cNvSpPr>
          <p:nvPr>
            <p:ph idx="1"/>
          </p:nvPr>
        </p:nvSpPr>
        <p:spPr/>
        <p:txBody>
          <a:bodyPr>
            <a:normAutofit fontScale="92500" lnSpcReduction="20000"/>
          </a:bodyPr>
          <a:lstStyle/>
          <a:p>
            <a:pPr marL="0" indent="0">
              <a:buNone/>
            </a:pPr>
            <a:r>
              <a:rPr lang="de-DE" dirty="0" smtClean="0"/>
              <a:t>„Im </a:t>
            </a:r>
            <a:r>
              <a:rPr lang="de-DE" dirty="0"/>
              <a:t>Rahmen eines Unterrichtsprojektes zum Thema Ein- und Auswanderung führten zwanzig Schülerinnen und Schüler – alle deutsche Staatsangehörige –, eine Umfrage in ihren Familien durch. Sie sollten feststellen, wo ihre Großeltern geboren waren. </a:t>
            </a:r>
            <a:endParaRPr lang="de-DE" dirty="0" smtClean="0"/>
          </a:p>
          <a:p>
            <a:pPr marL="0" indent="0">
              <a:buNone/>
            </a:pPr>
            <a:r>
              <a:rPr lang="de-DE" dirty="0" smtClean="0"/>
              <a:t>Das </a:t>
            </a:r>
            <a:r>
              <a:rPr lang="de-DE" dirty="0"/>
              <a:t>Ergebnis überraschte: Die genannten Geburtsorte zogen sich von den USA über Westfrankreich, viele Regionen Deutschlands, die Schweiz, die Tschechische Republik, Ungarn, das ehemalige Jugoslawien, Polen bis ins Baltikum. </a:t>
            </a:r>
            <a:r>
              <a:rPr lang="de-DE" b="1" dirty="0" smtClean="0"/>
              <a:t>Alle Projektteilnehmer hatten Vorfahren, die einmal als Heimatsuchende ins württembergische Unterland gekommen waren.</a:t>
            </a:r>
            <a:r>
              <a:rPr lang="de-DE" dirty="0" smtClean="0"/>
              <a:t> Das Experiment ließe sich überall wiederholen und führte vermutlich zu ähnlichen Ergebnissen.´“</a:t>
            </a:r>
            <a:endParaRPr lang="de-DE" dirty="0"/>
          </a:p>
          <a:p>
            <a:pPr marL="0" indent="0">
              <a:lnSpc>
                <a:spcPct val="110000"/>
              </a:lnSpc>
              <a:spcBef>
                <a:spcPts val="0"/>
              </a:spcBef>
              <a:buNone/>
            </a:pPr>
            <a:endParaRPr lang="de-DE" sz="1600" dirty="0" smtClean="0"/>
          </a:p>
          <a:p>
            <a:pPr marL="0" indent="0">
              <a:buNone/>
            </a:pPr>
            <a:r>
              <a:rPr lang="de-DE" sz="1600" dirty="0"/>
              <a:t>Maier, Ulrich: Migration als Thema der Landesgeschichte, S. 8, online unter : http://www.schule-bw.de/unterricht/faecheruebergreifende_themen/landeskunde/modelle/epochen/neuzeit/migration/migration-als-thema.pdf</a:t>
            </a:r>
            <a:r>
              <a:rPr lang="de-DE" sz="1600" dirty="0" smtClean="0"/>
              <a:t>.</a:t>
            </a:r>
            <a:endParaRPr lang="de-DE" sz="1600" dirty="0"/>
          </a:p>
        </p:txBody>
      </p:sp>
    </p:spTree>
    <p:extLst>
      <p:ext uri="{BB962C8B-B14F-4D97-AF65-F5344CB8AC3E}">
        <p14:creationId xmlns:p14="http://schemas.microsoft.com/office/powerpoint/2010/main" val="296902987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alternatives Arrangement für die Konfrontation mit der Gegenwart </a:t>
            </a:r>
            <a:endParaRPr lang="de-DE" dirty="0"/>
          </a:p>
        </p:txBody>
      </p:sp>
      <p:sp>
        <p:nvSpPr>
          <p:cNvPr id="4" name="Inhaltsplatzhalter 3"/>
          <p:cNvSpPr>
            <a:spLocks noGrp="1"/>
          </p:cNvSpPr>
          <p:nvPr>
            <p:ph idx="1"/>
          </p:nvPr>
        </p:nvSpPr>
        <p:spPr/>
        <p:txBody>
          <a:bodyPr/>
          <a:lstStyle/>
          <a:p>
            <a:endParaRPr lang="de-DE"/>
          </a:p>
        </p:txBody>
      </p:sp>
      <p:pic>
        <p:nvPicPr>
          <p:cNvPr id="5" name="Grafik 4"/>
          <p:cNvPicPr>
            <a:picLocks noChangeAspect="1"/>
          </p:cNvPicPr>
          <p:nvPr/>
        </p:nvPicPr>
        <p:blipFill>
          <a:blip r:embed="rId2"/>
          <a:stretch>
            <a:fillRect/>
          </a:stretch>
        </p:blipFill>
        <p:spPr>
          <a:xfrm>
            <a:off x="868496" y="2638424"/>
            <a:ext cx="10836185" cy="1895476"/>
          </a:xfrm>
          <a:prstGeom prst="rect">
            <a:avLst/>
          </a:prstGeom>
        </p:spPr>
      </p:pic>
    </p:spTree>
    <p:extLst>
      <p:ext uri="{BB962C8B-B14F-4D97-AF65-F5344CB8AC3E}">
        <p14:creationId xmlns:p14="http://schemas.microsoft.com/office/powerpoint/2010/main" val="64085767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Transfer, Problematisierung: Schlussreflexion</a:t>
            </a:r>
          </a:p>
        </p:txBody>
      </p:sp>
      <p:pic>
        <p:nvPicPr>
          <p:cNvPr id="4" name="Inhaltsplatzhalter 3"/>
          <p:cNvPicPr>
            <a:picLocks noGrp="1" noChangeAspect="1"/>
          </p:cNvPicPr>
          <p:nvPr>
            <p:ph idx="1"/>
          </p:nvPr>
        </p:nvPicPr>
        <p:blipFill>
          <a:blip r:embed="rId2"/>
          <a:stretch>
            <a:fillRect/>
          </a:stretch>
        </p:blipFill>
        <p:spPr>
          <a:xfrm>
            <a:off x="838200" y="2524598"/>
            <a:ext cx="10515600" cy="1772292"/>
          </a:xfrm>
          <a:prstGeom prst="rect">
            <a:avLst/>
          </a:prstGeom>
        </p:spPr>
      </p:pic>
    </p:spTree>
    <p:extLst>
      <p:ext uri="{BB962C8B-B14F-4D97-AF65-F5344CB8AC3E}">
        <p14:creationId xmlns:p14="http://schemas.microsoft.com/office/powerpoint/2010/main" val="213284522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Erkenntnisse und Kompetenzen</a:t>
            </a:r>
            <a:endParaRPr lang="de-DE" dirty="0"/>
          </a:p>
        </p:txBody>
      </p:sp>
      <p:sp>
        <p:nvSpPr>
          <p:cNvPr id="3" name="Inhaltsplatzhalter 2"/>
          <p:cNvSpPr>
            <a:spLocks noGrp="1"/>
          </p:cNvSpPr>
          <p:nvPr>
            <p:ph idx="1"/>
          </p:nvPr>
        </p:nvSpPr>
        <p:spPr>
          <a:xfrm>
            <a:off x="838200" y="1690688"/>
            <a:ext cx="10515600" cy="5167311"/>
          </a:xfrm>
        </p:spPr>
        <p:txBody>
          <a:bodyPr>
            <a:normAutofit fontScale="70000" lnSpcReduction="20000"/>
          </a:bodyPr>
          <a:lstStyle/>
          <a:p>
            <a:pPr marL="0" indent="0">
              <a:buNone/>
            </a:pPr>
            <a:r>
              <a:rPr lang="de-DE" dirty="0" smtClean="0"/>
              <a:t>mögliche Erkenntnisse:</a:t>
            </a:r>
          </a:p>
          <a:p>
            <a:pPr lvl="1"/>
            <a:r>
              <a:rPr lang="de-DE" dirty="0"/>
              <a:t>Migration ist ein generelles, zeitübergreifendes Phänomen. Menschen begeben sich auf </a:t>
            </a:r>
            <a:r>
              <a:rPr lang="de-DE" dirty="0" smtClean="0"/>
              <a:t>Wanderschaft</a:t>
            </a:r>
            <a:r>
              <a:rPr lang="de-DE" dirty="0"/>
              <a:t>, in der Regel gezwungen durch die Not in ihrer Heimat.</a:t>
            </a:r>
          </a:p>
          <a:p>
            <a:pPr lvl="1"/>
            <a:r>
              <a:rPr lang="de-DE" dirty="0"/>
              <a:t>Unsere heutige Gesellschaft ist sehr stark durch Migration geprägt – einerseits historisch, was von vielen gar nicht bewusst wahrgenommen wird, anderseits durch die aktuelle Zuwanderung, die in der Öffentlichkeit besonders zur Zeit stark diskutiert wird.</a:t>
            </a:r>
          </a:p>
          <a:p>
            <a:pPr lvl="1"/>
            <a:r>
              <a:rPr lang="de-DE" dirty="0"/>
              <a:t>Die Hoffnungen der Migranten auf ein besseres Leben werden zum Teil erfüllt, zum Teil nicht. Die Aufnahmegesellschaft steht ihnen zum Teil ablehnend bis feindlich gegenüber.</a:t>
            </a:r>
          </a:p>
          <a:p>
            <a:pPr lvl="1"/>
            <a:r>
              <a:rPr lang="de-DE" dirty="0"/>
              <a:t>Vor dem Hintergrund der Migrationsgeschichte der „eigenen“ Gesellschaft und dem Wissen um das Phänomen der Migration als generelles Phänomen können die </a:t>
            </a:r>
            <a:r>
              <a:rPr lang="de-DE" dirty="0" err="1"/>
              <a:t>SuS</a:t>
            </a:r>
            <a:r>
              <a:rPr lang="de-DE" dirty="0"/>
              <a:t> eine historisch begründete (!) Position in der aktuellen Diskussion entwickeln.</a:t>
            </a:r>
          </a:p>
          <a:p>
            <a:pPr marL="0" indent="0">
              <a:buNone/>
            </a:pPr>
            <a:r>
              <a:rPr lang="de-DE" b="1" dirty="0" smtClean="0"/>
              <a:t>Orientierungskompetenz</a:t>
            </a:r>
            <a:r>
              <a:rPr lang="de-DE" b="1" dirty="0"/>
              <a:t>:</a:t>
            </a:r>
            <a:endParaRPr lang="de-DE" dirty="0"/>
          </a:p>
          <a:p>
            <a:pPr lvl="1"/>
            <a:r>
              <a:rPr lang="de-DE" sz="2500" dirty="0"/>
              <a:t>Das Werden unserer Welt, meine Identität (die historische Bedingtheit der Gegenwart sowie Unterschiede und Gemeinsamkeiten zwischen Vergangenheit und Gegenwart analysieren und bewerten) (</a:t>
            </a:r>
            <a:r>
              <a:rPr lang="de-DE" sz="2500" b="1" dirty="0"/>
              <a:t>Migrationsgesellschaft</a:t>
            </a:r>
            <a:r>
              <a:rPr lang="de-DE" sz="2500" dirty="0"/>
              <a:t>)</a:t>
            </a:r>
          </a:p>
          <a:p>
            <a:pPr lvl="1"/>
            <a:r>
              <a:rPr lang="de-DE" sz="2500" dirty="0"/>
              <a:t>Gesetzmäßigkeiten, Werte (die Übertragbarkeit historischer Erkenntnisse auf aktuelle Probleme und mögliche Handlungsoptionen für die Zukunft erörtern) (</a:t>
            </a:r>
            <a:r>
              <a:rPr lang="de-DE" sz="2500" b="1" dirty="0"/>
              <a:t>Migration als anthropologisches Phänomen, Handlungsoptionen</a:t>
            </a:r>
            <a:r>
              <a:rPr lang="de-DE" sz="2500" dirty="0"/>
              <a:t>)</a:t>
            </a:r>
          </a:p>
          <a:p>
            <a:pPr marL="0" indent="0">
              <a:buNone/>
            </a:pPr>
            <a:r>
              <a:rPr lang="de-DE" b="1" dirty="0"/>
              <a:t>Leitperspektiven:</a:t>
            </a:r>
            <a:endParaRPr lang="de-DE" dirty="0"/>
          </a:p>
          <a:p>
            <a:pPr lvl="1"/>
            <a:r>
              <a:rPr lang="de-DE" sz="2600" dirty="0"/>
              <a:t>Bildung für Toleranz und Vielfalt (BTV)</a:t>
            </a:r>
          </a:p>
          <a:p>
            <a:pPr lvl="2"/>
            <a:r>
              <a:rPr lang="de-DE" sz="2600" dirty="0"/>
              <a:t>Personale und gesellschaftliche Vielfalt</a:t>
            </a:r>
          </a:p>
          <a:p>
            <a:pPr lvl="2"/>
            <a:r>
              <a:rPr lang="de-DE" sz="2600" dirty="0"/>
              <a:t>Selbstfindung und Akzeptanz anderer Lebensformen</a:t>
            </a:r>
          </a:p>
          <a:p>
            <a:pPr marL="228600" lvl="1">
              <a:spcBef>
                <a:spcPts val="1000"/>
              </a:spcBef>
            </a:pPr>
            <a:endParaRPr lang="de-DE" sz="2600" dirty="0"/>
          </a:p>
        </p:txBody>
      </p:sp>
    </p:spTree>
    <p:extLst>
      <p:ext uri="{BB962C8B-B14F-4D97-AF65-F5344CB8AC3E}">
        <p14:creationId xmlns:p14="http://schemas.microsoft.com/office/powerpoint/2010/main" val="240141467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weitere Themen - Ideen</a:t>
            </a:r>
            <a:endParaRPr lang="de-DE" dirty="0"/>
          </a:p>
        </p:txBody>
      </p:sp>
      <p:pic>
        <p:nvPicPr>
          <p:cNvPr id="5" name="Grafik 4"/>
          <p:cNvPicPr>
            <a:picLocks noChangeAspect="1"/>
          </p:cNvPicPr>
          <p:nvPr/>
        </p:nvPicPr>
        <p:blipFill>
          <a:blip r:embed="rId2"/>
          <a:stretch>
            <a:fillRect/>
          </a:stretch>
        </p:blipFill>
        <p:spPr>
          <a:xfrm>
            <a:off x="493691" y="1690688"/>
            <a:ext cx="7064232" cy="4611374"/>
          </a:xfrm>
          <a:prstGeom prst="rect">
            <a:avLst/>
          </a:prstGeom>
          <a:ln>
            <a:solidFill>
              <a:schemeClr val="tx1"/>
            </a:solidFill>
          </a:ln>
          <a:effectLst>
            <a:glow rad="101600">
              <a:schemeClr val="accent5">
                <a:satMod val="175000"/>
                <a:alpha val="40000"/>
              </a:schemeClr>
            </a:glow>
          </a:effectLst>
        </p:spPr>
      </p:pic>
      <p:sp>
        <p:nvSpPr>
          <p:cNvPr id="8" name="Textfeld 7"/>
          <p:cNvSpPr txBox="1"/>
          <p:nvPr/>
        </p:nvSpPr>
        <p:spPr>
          <a:xfrm rot="20164240">
            <a:off x="6805574" y="3768790"/>
            <a:ext cx="3200121" cy="836911"/>
          </a:xfrm>
          <a:prstGeom prst="rect">
            <a:avLst/>
          </a:prstGeom>
          <a:solidFill>
            <a:srgbClr val="E1A347"/>
          </a:solidFill>
        </p:spPr>
        <p:txBody>
          <a:bodyPr wrap="square" rtlCol="0" anchor="ctr" anchorCtr="0">
            <a:noAutofit/>
          </a:bodyPr>
          <a:lstStyle/>
          <a:p>
            <a:pPr algn="ctr"/>
            <a:r>
              <a:rPr lang="de-DE" sz="3000" b="1" dirty="0" smtClean="0"/>
              <a:t>siehe Handout</a:t>
            </a:r>
            <a:endParaRPr lang="de-DE" sz="3000" b="1" dirty="0"/>
          </a:p>
        </p:txBody>
      </p:sp>
    </p:spTree>
    <p:extLst>
      <p:ext uri="{BB962C8B-B14F-4D97-AF65-F5344CB8AC3E}">
        <p14:creationId xmlns:p14="http://schemas.microsoft.com/office/powerpoint/2010/main" val="246523772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1401607408"/>
              </p:ext>
            </p:extLst>
          </p:nvPr>
        </p:nvGraphicFramePr>
        <p:xfrm>
          <a:off x="838200" y="1162237"/>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feld 4"/>
          <p:cNvSpPr txBox="1"/>
          <p:nvPr/>
        </p:nvSpPr>
        <p:spPr>
          <a:xfrm>
            <a:off x="6995459" y="944943"/>
            <a:ext cx="4930588" cy="4785926"/>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de-DE" sz="2500" dirty="0" smtClean="0"/>
              <a:t>Leitperspektiven und Orientierungskompetenz können</a:t>
            </a:r>
            <a:r>
              <a:rPr lang="de-DE" sz="2500" b="1" dirty="0" smtClean="0"/>
              <a:t> sehr gut aufeinander bezogen </a:t>
            </a:r>
            <a:r>
              <a:rPr lang="de-DE" sz="2500" dirty="0" smtClean="0"/>
              <a:t>werden.</a:t>
            </a:r>
          </a:p>
          <a:p>
            <a:pPr marL="285750" indent="-285750">
              <a:spcAft>
                <a:spcPts val="1200"/>
              </a:spcAft>
              <a:buFont typeface="Arial" panose="020B0604020202020204" pitchFamily="34" charset="0"/>
              <a:buChar char="•"/>
            </a:pPr>
            <a:r>
              <a:rPr lang="de-DE" sz="2500" dirty="0" smtClean="0"/>
              <a:t>Orientierungskompetenz </a:t>
            </a:r>
            <a:r>
              <a:rPr lang="de-DE" sz="2500" b="1" dirty="0" smtClean="0"/>
              <a:t>muss geschult </a:t>
            </a:r>
            <a:r>
              <a:rPr lang="de-DE" sz="2500" dirty="0" smtClean="0"/>
              <a:t>werden.</a:t>
            </a:r>
          </a:p>
          <a:p>
            <a:pPr marL="285750" indent="-285750">
              <a:spcAft>
                <a:spcPts val="1200"/>
              </a:spcAft>
              <a:buFont typeface="Arial" panose="020B0604020202020204" pitchFamily="34" charset="0"/>
              <a:buChar char="•"/>
            </a:pPr>
            <a:r>
              <a:rPr lang="de-DE" sz="2500" dirty="0" smtClean="0"/>
              <a:t>Orientierungskompetenz </a:t>
            </a:r>
            <a:r>
              <a:rPr lang="de-DE" sz="2500" dirty="0"/>
              <a:t>kann an vielen Stellen und in </a:t>
            </a:r>
            <a:r>
              <a:rPr lang="de-DE" sz="2500" b="1" dirty="0"/>
              <a:t>unterschiedlicher Tiefe und Breite </a:t>
            </a:r>
            <a:r>
              <a:rPr lang="de-DE" sz="2500" dirty="0"/>
              <a:t>bedient werden</a:t>
            </a:r>
            <a:r>
              <a:rPr lang="de-DE" sz="2500" dirty="0" smtClean="0"/>
              <a:t>.</a:t>
            </a:r>
          </a:p>
          <a:p>
            <a:pPr marL="285750" indent="-285750">
              <a:buFont typeface="Arial" panose="020B0604020202020204" pitchFamily="34" charset="0"/>
              <a:buChar char="•"/>
            </a:pPr>
            <a:endParaRPr lang="de-DE" sz="2500" dirty="0"/>
          </a:p>
        </p:txBody>
      </p:sp>
    </p:spTree>
    <p:extLst>
      <p:ext uri="{BB962C8B-B14F-4D97-AF65-F5344CB8AC3E}">
        <p14:creationId xmlns:p14="http://schemas.microsoft.com/office/powerpoint/2010/main" val="14020163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1240664" y="2152673"/>
            <a:ext cx="9144000" cy="2387600"/>
          </a:xfrm>
        </p:spPr>
        <p:txBody>
          <a:bodyPr>
            <a:normAutofit fontScale="90000"/>
          </a:bodyPr>
          <a:lstStyle/>
          <a:p>
            <a:pPr marL="571500" indent="-571500">
              <a:buFont typeface="+mj-lt"/>
              <a:buAutoNum type="romanUcPeriod"/>
            </a:pPr>
            <a:r>
              <a:rPr lang="de-DE" dirty="0" smtClean="0"/>
              <a:t>Was </a:t>
            </a:r>
            <a:r>
              <a:rPr lang="de-DE" dirty="0"/>
              <a:t>haben die Leitperspektiven </a:t>
            </a:r>
            <a:r>
              <a:rPr lang="de-DE" dirty="0" smtClean="0"/>
              <a:t>mit Orientierungskompetenz </a:t>
            </a:r>
            <a:r>
              <a:rPr lang="de-DE" dirty="0"/>
              <a:t>zu tun?</a:t>
            </a:r>
          </a:p>
        </p:txBody>
      </p:sp>
      <p:sp>
        <p:nvSpPr>
          <p:cNvPr id="5" name="Untertitel 4"/>
          <p:cNvSpPr>
            <a:spLocks noGrp="1"/>
          </p:cNvSpPr>
          <p:nvPr>
            <p:ph type="subTitle" idx="1"/>
          </p:nvPr>
        </p:nvSpPr>
        <p:spPr/>
        <p:txBody>
          <a:bodyPr/>
          <a:lstStyle/>
          <a:p>
            <a:endParaRPr lang="de-DE"/>
          </a:p>
        </p:txBody>
      </p:sp>
    </p:spTree>
    <p:extLst>
      <p:ext uri="{BB962C8B-B14F-4D97-AF65-F5344CB8AC3E}">
        <p14:creationId xmlns:p14="http://schemas.microsoft.com/office/powerpoint/2010/main" val="15449119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251603"/>
            <a:ext cx="10515600" cy="1325563"/>
          </a:xfrm>
        </p:spPr>
        <p:txBody>
          <a:bodyPr/>
          <a:lstStyle/>
          <a:p>
            <a:r>
              <a:rPr lang="de-DE" dirty="0" smtClean="0"/>
              <a:t>Orientierungskompetenz</a:t>
            </a:r>
            <a:endParaRPr lang="de-DE" dirty="0"/>
          </a:p>
        </p:txBody>
      </p:sp>
      <p:sp>
        <p:nvSpPr>
          <p:cNvPr id="5" name="Inhaltsplatzhalter 4"/>
          <p:cNvSpPr>
            <a:spLocks noGrp="1"/>
          </p:cNvSpPr>
          <p:nvPr>
            <p:ph idx="1"/>
          </p:nvPr>
        </p:nvSpPr>
        <p:spPr/>
        <p:txBody>
          <a:bodyPr/>
          <a:lstStyle/>
          <a:p>
            <a:pPr marL="0" indent="0">
              <a:buNone/>
            </a:pPr>
            <a:r>
              <a:rPr lang="de-DE" i="1" dirty="0"/>
              <a:t>Die Schülerinnen und Schüler können Geschichte als Orientierung nutzen zum Verständnis von </a:t>
            </a:r>
            <a:r>
              <a:rPr lang="de-DE" b="1" i="1" dirty="0"/>
              <a:t>Gegenwart</a:t>
            </a:r>
            <a:r>
              <a:rPr lang="de-DE" i="1" dirty="0"/>
              <a:t> und </a:t>
            </a:r>
            <a:r>
              <a:rPr lang="de-DE" b="1" i="1" dirty="0"/>
              <a:t>Zukunft</a:t>
            </a:r>
            <a:r>
              <a:rPr lang="de-DE" i="1" dirty="0"/>
              <a:t>, zum Aufbau ihrer eigenen </a:t>
            </a:r>
            <a:r>
              <a:rPr lang="de-DE" b="1" i="1" dirty="0"/>
              <a:t>Identität</a:t>
            </a:r>
            <a:r>
              <a:rPr lang="de-DE" i="1" dirty="0"/>
              <a:t> und zur Begründung gegenwarts- und zukunftsbezogener </a:t>
            </a:r>
            <a:r>
              <a:rPr lang="de-DE" b="1" i="1" dirty="0"/>
              <a:t>Handlungen</a:t>
            </a:r>
            <a:r>
              <a:rPr lang="de-DE" i="1" dirty="0" smtClean="0"/>
              <a:t>.</a:t>
            </a:r>
          </a:p>
          <a:p>
            <a:pPr marL="0" indent="0">
              <a:buNone/>
            </a:pPr>
            <a:r>
              <a:rPr lang="de-DE" i="1" dirty="0" smtClean="0"/>
              <a:t>(BP, Leitgedanken Geschichte)</a:t>
            </a:r>
            <a:endParaRPr lang="de-DE" dirty="0"/>
          </a:p>
        </p:txBody>
      </p:sp>
    </p:spTree>
    <p:extLst>
      <p:ext uri="{BB962C8B-B14F-4D97-AF65-F5344CB8AC3E}">
        <p14:creationId xmlns:p14="http://schemas.microsoft.com/office/powerpoint/2010/main" val="8008498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1659</Words>
  <Application>Microsoft Office PowerPoint</Application>
  <PresentationFormat>Benutzerdefiniert</PresentationFormat>
  <Paragraphs>257</Paragraphs>
  <Slides>76</Slides>
  <Notes>32</Notes>
  <HiddenSlides>0</HiddenSlides>
  <MMClips>0</MMClips>
  <ScaleCrop>false</ScaleCrop>
  <HeadingPairs>
    <vt:vector size="4" baseType="variant">
      <vt:variant>
        <vt:lpstr>Design</vt:lpstr>
      </vt:variant>
      <vt:variant>
        <vt:i4>1</vt:i4>
      </vt:variant>
      <vt:variant>
        <vt:lpstr>Folientitel</vt:lpstr>
      </vt:variant>
      <vt:variant>
        <vt:i4>76</vt:i4>
      </vt:variant>
    </vt:vector>
  </HeadingPairs>
  <TitlesOfParts>
    <vt:vector size="77" baseType="lpstr">
      <vt:lpstr>Office Theme</vt:lpstr>
      <vt:lpstr>Orientierungskompetenz und Leitperspektiven</vt:lpstr>
      <vt:lpstr>PowerPoint-Präsentation</vt:lpstr>
      <vt:lpstr>PowerPoint-Präsentation</vt:lpstr>
      <vt:lpstr>PowerPoint-Präsentation</vt:lpstr>
      <vt:lpstr>Vom Nutzen der Historie für das Leben…</vt:lpstr>
      <vt:lpstr></vt:lpstr>
      <vt:lpstr>Gliederung</vt:lpstr>
      <vt:lpstr>Was haben die Leitperspektiven mit Orientierungskompetenz zu tun?</vt:lpstr>
      <vt:lpstr>Orientierungskompetenz</vt:lpstr>
      <vt:lpstr>PowerPoint-Präsentation</vt:lpstr>
      <vt:lpstr>PowerPoint-Präsentation</vt:lpstr>
      <vt:lpstr>Leitperspektiven</vt:lpstr>
      <vt:lpstr>PowerPoint-Präsentation</vt:lpstr>
      <vt:lpstr>Leitperspektiven</vt:lpstr>
      <vt:lpstr>Leitperspektiven</vt:lpstr>
      <vt:lpstr>PowerPoint-Präsentation</vt:lpstr>
      <vt:lpstr>Leitperspektiven…</vt:lpstr>
      <vt:lpstr>Das fachspezifische Potenzial von Geschichte zur Realisierung der Leitperspektiven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II. Wie trainiert man Orientierungskompetenz?</vt:lpstr>
      <vt:lpstr>PowerPoint-Präsentation</vt:lpstr>
      <vt:lpstr>Was kann man aus der Geschichte lernen? Wie gewinne ich Orientierung aus der Geschichte?</vt:lpstr>
      <vt:lpstr>Wie trainiert man Orientierungskompetenz?</vt:lpstr>
      <vt:lpstr>1. Grundprinzip: Problemorientierung</vt:lpstr>
      <vt:lpstr>Beispiele für historisch-politische Schlüsselprobleme</vt:lpstr>
      <vt:lpstr>2. Grundprinzip: Vergangenheit und Gegenwart vergleichen</vt:lpstr>
      <vt:lpstr>3. Grundprinzip: Metakognition</vt:lpstr>
      <vt:lpstr>Mögliche Heranführung an das Thema Orientierungskompetenz</vt:lpstr>
      <vt:lpstr>PowerPoint-Präsentation</vt:lpstr>
      <vt:lpstr>„Methodenblatt“ Orientierungskompetenz</vt:lpstr>
      <vt:lpstr>„Methodenblatt“ Orientierungskompetenz</vt:lpstr>
      <vt:lpstr>III. Orientierungskompetenz und Leitperspektiven – Unterrichtsbeispiele und geeignete Fragestellungen</vt:lpstr>
      <vt:lpstr>PowerPoint-Präsentation</vt:lpstr>
      <vt:lpstr>Einstieg</vt:lpstr>
      <vt:lpstr>Erarbeitung 1: Analyse der Vergangenheit A) Erfindung des Buchdrucks </vt:lpstr>
      <vt:lpstr>Erarbeitung 1: Analyse der Vergangenheit A) Erfindung des Buchdrucks </vt:lpstr>
      <vt:lpstr>Erarbeitung 1: Analyse der Vergangenheit B) Folgen der Erfindung</vt:lpstr>
      <vt:lpstr>Erarbeitung 1: Analyse der Vergangenheit B) Folgen der Erfindung</vt:lpstr>
      <vt:lpstr>Erarbeitung 1: Analyse der Vergangenheit B) Folgen der Erfindung</vt:lpstr>
      <vt:lpstr>Erarbeitung 2: Vergleich mit der Gegenwart</vt:lpstr>
      <vt:lpstr>Erarbeitung 2: Vergleich mit der Gegenwart</vt:lpstr>
      <vt:lpstr>Erarbeitung 2: Vergleich mit der Gegenwart</vt:lpstr>
      <vt:lpstr>Erarbeitung 2: Vergleich mit der Gegenwart</vt:lpstr>
      <vt:lpstr>Transfer, Problematisierung: Schlussreflexion </vt:lpstr>
      <vt:lpstr>Erkenntnisse und Kompetenzen</vt:lpstr>
      <vt:lpstr>2. Auswanderung nach Amerika im 19. Jh.</vt:lpstr>
      <vt:lpstr>Einstieg</vt:lpstr>
      <vt:lpstr>Überleitung</vt:lpstr>
      <vt:lpstr>Erarbeitung 1: Analyse der Vergangenheit</vt:lpstr>
      <vt:lpstr>A) Phänomen, Ausmaß der Auswanderung</vt:lpstr>
      <vt:lpstr>A) Phänomen, Ausmaß der Auswanderung</vt:lpstr>
      <vt:lpstr>PowerPoint-Präsentation</vt:lpstr>
      <vt:lpstr>B) Gründe</vt:lpstr>
      <vt:lpstr>PowerPoint-Präsentation</vt:lpstr>
      <vt:lpstr>C) Situation im Zuwanderungsland</vt:lpstr>
      <vt:lpstr>C) Situation im Zuwanderungsland</vt:lpstr>
      <vt:lpstr>C) Situation im Zuwanderungsland</vt:lpstr>
      <vt:lpstr>C) Situation im Zuwanderungsland</vt:lpstr>
      <vt:lpstr>Erarbeitung 2: Vergleich mit der Gegenwart</vt:lpstr>
      <vt:lpstr>Erarbeitung 2: Vergleich mit der Gegenwart</vt:lpstr>
      <vt:lpstr>Erarbeitung 2: Vergleich mit der Gegenwart</vt:lpstr>
      <vt:lpstr>Erarbeitung 2: Vergleich mit der Gegenwart</vt:lpstr>
      <vt:lpstr>Erarbeitung 2: Vergleich mit der Gegenwart</vt:lpstr>
      <vt:lpstr>alternatives Arrangement für die Konfrontation mit der Gegenwart </vt:lpstr>
      <vt:lpstr>alternatives Arrangement für die Konfrontation mit der Gegenwart </vt:lpstr>
      <vt:lpstr>Transfer, Problematisierung: Schlussreflexion</vt:lpstr>
      <vt:lpstr>Erkenntnisse und Kompetenzen</vt:lpstr>
      <vt:lpstr>weitere Themen - Ideen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2016-02-01T23:36:51Z</dcterms:created>
  <dcterms:modified xsi:type="dcterms:W3CDTF">2016-07-07T05:46:09Z</dcterms:modified>
</cp:coreProperties>
</file>