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9" r:id="rId1"/>
  </p:sldMasterIdLst>
  <p:notesMasterIdLst>
    <p:notesMasterId r:id="rId28"/>
  </p:notesMasterIdLst>
  <p:sldIdLst>
    <p:sldId id="256" r:id="rId2"/>
    <p:sldId id="263" r:id="rId3"/>
    <p:sldId id="335" r:id="rId4"/>
    <p:sldId id="315" r:id="rId5"/>
    <p:sldId id="267" r:id="rId6"/>
    <p:sldId id="264" r:id="rId7"/>
    <p:sldId id="324" r:id="rId8"/>
    <p:sldId id="332" r:id="rId9"/>
    <p:sldId id="325" r:id="rId10"/>
    <p:sldId id="326" r:id="rId11"/>
    <p:sldId id="327" r:id="rId12"/>
    <p:sldId id="319" r:id="rId13"/>
    <p:sldId id="342" r:id="rId14"/>
    <p:sldId id="296" r:id="rId15"/>
    <p:sldId id="273" r:id="rId16"/>
    <p:sldId id="274" r:id="rId17"/>
    <p:sldId id="338" r:id="rId18"/>
    <p:sldId id="298" r:id="rId19"/>
    <p:sldId id="289" r:id="rId20"/>
    <p:sldId id="331" r:id="rId21"/>
    <p:sldId id="268" r:id="rId22"/>
    <p:sldId id="307" r:id="rId23"/>
    <p:sldId id="340" r:id="rId24"/>
    <p:sldId id="266" r:id="rId25"/>
    <p:sldId id="312" r:id="rId26"/>
    <p:sldId id="34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94" autoAdjust="0"/>
    <p:restoredTop sz="60801" autoAdjust="0"/>
  </p:normalViewPr>
  <p:slideViewPr>
    <p:cSldViewPr snapToGrid="0">
      <p:cViewPr>
        <p:scale>
          <a:sx n="65" d="100"/>
          <a:sy n="65" d="100"/>
        </p:scale>
        <p:origin x="-108" y="-72"/>
      </p:cViewPr>
      <p:guideLst>
        <p:guide orient="horz" pos="2160"/>
        <p:guide pos="3840"/>
      </p:guideLst>
    </p:cSldViewPr>
  </p:slideViewPr>
  <p:outlineViewPr>
    <p:cViewPr>
      <p:scale>
        <a:sx n="33" d="100"/>
        <a:sy n="33" d="100"/>
      </p:scale>
      <p:origin x="0" y="-25752"/>
    </p:cViewPr>
  </p:outlineViewPr>
  <p:notesTextViewPr>
    <p:cViewPr>
      <p:scale>
        <a:sx n="1" d="1"/>
        <a:sy n="1" d="1"/>
      </p:scale>
      <p:origin x="0" y="0"/>
    </p:cViewPr>
  </p:notesTextViewPr>
  <p:sorterViewPr>
    <p:cViewPr>
      <p:scale>
        <a:sx n="100" d="100"/>
        <a:sy n="100" d="100"/>
      </p:scale>
      <p:origin x="0" y="-183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1A538-4A64-444B-959C-DD37D3823C58}" type="datetimeFigureOut">
              <a:rPr lang="de-DE" smtClean="0"/>
              <a:pPr/>
              <a:t>13.06.2016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3CA0E-852C-4AA8-963E-D79A638D0FF1}" type="slidenum">
              <a:rPr lang="de-DE" smtClean="0"/>
              <a:pPr/>
              <a:t>‹Nr.›</a:t>
            </a:fld>
            <a:endParaRPr lang="de-DE"/>
          </a:p>
        </p:txBody>
      </p:sp>
    </p:spTree>
    <p:extLst>
      <p:ext uri="{BB962C8B-B14F-4D97-AF65-F5344CB8AC3E}">
        <p14:creationId xmlns:p14="http://schemas.microsoft.com/office/powerpoint/2010/main" val="1400060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1</a:t>
            </a:fld>
            <a:endParaRPr lang="de-DE" dirty="0"/>
          </a:p>
        </p:txBody>
      </p:sp>
    </p:spTree>
    <p:extLst>
      <p:ext uri="{BB962C8B-B14F-4D97-AF65-F5344CB8AC3E}">
        <p14:creationId xmlns:p14="http://schemas.microsoft.com/office/powerpoint/2010/main" val="633720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10</a:t>
            </a:fld>
            <a:endParaRPr lang="de-DE"/>
          </a:p>
        </p:txBody>
      </p:sp>
    </p:spTree>
    <p:extLst>
      <p:ext uri="{BB962C8B-B14F-4D97-AF65-F5344CB8AC3E}">
        <p14:creationId xmlns:p14="http://schemas.microsoft.com/office/powerpoint/2010/main" val="2545496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11</a:t>
            </a:fld>
            <a:endParaRPr lang="de-DE"/>
          </a:p>
        </p:txBody>
      </p:sp>
    </p:spTree>
    <p:extLst>
      <p:ext uri="{BB962C8B-B14F-4D97-AF65-F5344CB8AC3E}">
        <p14:creationId xmlns:p14="http://schemas.microsoft.com/office/powerpoint/2010/main" val="804385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12</a:t>
            </a:fld>
            <a:endParaRPr lang="de-DE"/>
          </a:p>
        </p:txBody>
      </p:sp>
    </p:spTree>
    <p:extLst>
      <p:ext uri="{BB962C8B-B14F-4D97-AF65-F5344CB8AC3E}">
        <p14:creationId xmlns:p14="http://schemas.microsoft.com/office/powerpoint/2010/main" val="2513305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13</a:t>
            </a:fld>
            <a:endParaRPr lang="de-DE"/>
          </a:p>
        </p:txBody>
      </p:sp>
    </p:spTree>
    <p:extLst>
      <p:ext uri="{BB962C8B-B14F-4D97-AF65-F5344CB8AC3E}">
        <p14:creationId xmlns:p14="http://schemas.microsoft.com/office/powerpoint/2010/main" val="4095626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fld id="{55C3CA0E-852C-4AA8-963E-D79A638D0FF1}" type="slidenum">
              <a:rPr lang="de-DE" smtClean="0"/>
              <a:pPr/>
              <a:t>14</a:t>
            </a:fld>
            <a:endParaRPr lang="de-DE"/>
          </a:p>
        </p:txBody>
      </p:sp>
    </p:spTree>
    <p:extLst>
      <p:ext uri="{BB962C8B-B14F-4D97-AF65-F5344CB8AC3E}">
        <p14:creationId xmlns:p14="http://schemas.microsoft.com/office/powerpoint/2010/main" val="2576475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15</a:t>
            </a:fld>
            <a:endParaRPr lang="de-DE"/>
          </a:p>
        </p:txBody>
      </p:sp>
    </p:spTree>
    <p:extLst>
      <p:ext uri="{BB962C8B-B14F-4D97-AF65-F5344CB8AC3E}">
        <p14:creationId xmlns:p14="http://schemas.microsoft.com/office/powerpoint/2010/main" val="3896945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16</a:t>
            </a:fld>
            <a:endParaRPr lang="de-DE"/>
          </a:p>
        </p:txBody>
      </p:sp>
    </p:spTree>
    <p:extLst>
      <p:ext uri="{BB962C8B-B14F-4D97-AF65-F5344CB8AC3E}">
        <p14:creationId xmlns:p14="http://schemas.microsoft.com/office/powerpoint/2010/main" val="912130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p:txBody>
      </p:sp>
      <p:sp>
        <p:nvSpPr>
          <p:cNvPr id="4" name="Foliennummernplatzhalter 3"/>
          <p:cNvSpPr>
            <a:spLocks noGrp="1"/>
          </p:cNvSpPr>
          <p:nvPr>
            <p:ph type="sldNum" sz="quarter" idx="10"/>
          </p:nvPr>
        </p:nvSpPr>
        <p:spPr/>
        <p:txBody>
          <a:bodyPr/>
          <a:lstStyle/>
          <a:p>
            <a:fld id="{55C3CA0E-852C-4AA8-963E-D79A638D0FF1}" type="slidenum">
              <a:rPr lang="de-DE" smtClean="0"/>
              <a:pPr/>
              <a:t>17</a:t>
            </a:fld>
            <a:endParaRPr lang="de-DE" dirty="0"/>
          </a:p>
        </p:txBody>
      </p:sp>
    </p:spTree>
    <p:extLst>
      <p:ext uri="{BB962C8B-B14F-4D97-AF65-F5344CB8AC3E}">
        <p14:creationId xmlns:p14="http://schemas.microsoft.com/office/powerpoint/2010/main" val="3535033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18</a:t>
            </a:fld>
            <a:endParaRPr lang="de-DE" dirty="0"/>
          </a:p>
        </p:txBody>
      </p:sp>
    </p:spTree>
    <p:extLst>
      <p:ext uri="{BB962C8B-B14F-4D97-AF65-F5344CB8AC3E}">
        <p14:creationId xmlns:p14="http://schemas.microsoft.com/office/powerpoint/2010/main" val="1383930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19</a:t>
            </a:fld>
            <a:endParaRPr lang="de-DE"/>
          </a:p>
        </p:txBody>
      </p:sp>
    </p:spTree>
    <p:extLst>
      <p:ext uri="{BB962C8B-B14F-4D97-AF65-F5344CB8AC3E}">
        <p14:creationId xmlns:p14="http://schemas.microsoft.com/office/powerpoint/2010/main" val="18502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2</a:t>
            </a:fld>
            <a:endParaRPr lang="de-DE"/>
          </a:p>
        </p:txBody>
      </p:sp>
    </p:spTree>
    <p:extLst>
      <p:ext uri="{BB962C8B-B14F-4D97-AF65-F5344CB8AC3E}">
        <p14:creationId xmlns:p14="http://schemas.microsoft.com/office/powerpoint/2010/main" val="1005683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21</a:t>
            </a:fld>
            <a:endParaRPr lang="de-DE"/>
          </a:p>
        </p:txBody>
      </p:sp>
    </p:spTree>
    <p:extLst>
      <p:ext uri="{BB962C8B-B14F-4D97-AF65-F5344CB8AC3E}">
        <p14:creationId xmlns:p14="http://schemas.microsoft.com/office/powerpoint/2010/main" val="1423477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22</a:t>
            </a:fld>
            <a:endParaRPr lang="de-DE"/>
          </a:p>
        </p:txBody>
      </p:sp>
    </p:spTree>
    <p:extLst>
      <p:ext uri="{BB962C8B-B14F-4D97-AF65-F5344CB8AC3E}">
        <p14:creationId xmlns:p14="http://schemas.microsoft.com/office/powerpoint/2010/main" val="643735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lafyette</a:t>
            </a:r>
            <a:r>
              <a:rPr lang="de-DE" dirty="0" smtClean="0"/>
              <a:t>: https://upload.wikimedia.org/wikipedia/commons/3/3f/Gilbert_du_Motier_Marquis_de_Lafayette.PNG, </a:t>
            </a:r>
            <a:r>
              <a:rPr lang="de-DE" dirty="0" err="1" smtClean="0"/>
              <a:t>public</a:t>
            </a:r>
            <a:r>
              <a:rPr lang="de-DE" dirty="0" smtClean="0"/>
              <a:t> </a:t>
            </a:r>
            <a:r>
              <a:rPr lang="de-DE" dirty="0" err="1" smtClean="0"/>
              <a:t>domain</a:t>
            </a:r>
            <a:endParaRPr lang="de-DE" dirty="0" smtClean="0"/>
          </a:p>
          <a:p>
            <a:r>
              <a:rPr lang="de-DE" dirty="0" smtClean="0"/>
              <a:t>Benjamin Franklin: https://upload.wikimedia.org/wikipedia/commons/a/a3/Benjamin_Franklin_1767.jpg , </a:t>
            </a:r>
            <a:r>
              <a:rPr lang="de-DE" dirty="0" err="1" smtClean="0"/>
              <a:t>public</a:t>
            </a:r>
            <a:r>
              <a:rPr lang="de-DE" dirty="0" smtClean="0"/>
              <a:t> </a:t>
            </a:r>
            <a:r>
              <a:rPr lang="de-DE" dirty="0" err="1" smtClean="0"/>
              <a:t>domain</a:t>
            </a:r>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23</a:t>
            </a:fld>
            <a:endParaRPr lang="de-DE"/>
          </a:p>
        </p:txBody>
      </p:sp>
    </p:spTree>
    <p:extLst>
      <p:ext uri="{BB962C8B-B14F-4D97-AF65-F5344CB8AC3E}">
        <p14:creationId xmlns:p14="http://schemas.microsoft.com/office/powerpoint/2010/main" val="4035402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24</a:t>
            </a:fld>
            <a:endParaRPr lang="de-DE"/>
          </a:p>
        </p:txBody>
      </p:sp>
    </p:spTree>
    <p:extLst>
      <p:ext uri="{BB962C8B-B14F-4D97-AF65-F5344CB8AC3E}">
        <p14:creationId xmlns:p14="http://schemas.microsoft.com/office/powerpoint/2010/main" val="3624673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25</a:t>
            </a:fld>
            <a:endParaRPr lang="de-DE"/>
          </a:p>
        </p:txBody>
      </p:sp>
    </p:spTree>
    <p:extLst>
      <p:ext uri="{BB962C8B-B14F-4D97-AF65-F5344CB8AC3E}">
        <p14:creationId xmlns:p14="http://schemas.microsoft.com/office/powerpoint/2010/main" val="1232146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26</a:t>
            </a:fld>
            <a:endParaRPr lang="de-DE"/>
          </a:p>
        </p:txBody>
      </p:sp>
    </p:spTree>
    <p:extLst>
      <p:ext uri="{BB962C8B-B14F-4D97-AF65-F5344CB8AC3E}">
        <p14:creationId xmlns:p14="http://schemas.microsoft.com/office/powerpoint/2010/main" val="256813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smtClean="0"/>
          </a:p>
          <a:p>
            <a:r>
              <a:rPr lang="de-DE" dirty="0" smtClean="0"/>
              <a:t>http://images.google.de/imgres?imgurl=https://socialmediakniffe.files.wordpress.com/2012/12/waage.jpg&amp;imgrefurl=https://socialmediakniffe.wordpress.com/2012/12/30/edge-rank-und-wie-die-facebook-beitrage-sichtbarer-werden/waage/&amp;h=1520&amp;w=2240&amp;tbnid=GDPfy89mIyIqvM:&amp;tbnh=96&amp;tbnw=142&amp;docid=TdBRWYF7lJ4IbM&amp;client=firefox-b-ab&amp;usg=__IFk8bPYeZpvXT_XMWh-Wdf98nUU=&amp;sa=X&amp;ved=0ahUKEwir-8eW7pDNAhUD6xQKHW6lCowQ9QEIKDAB</a:t>
            </a:r>
          </a:p>
          <a:p>
            <a:endParaRPr lang="de-DE" dirty="0" smtClean="0"/>
          </a:p>
          <a:p>
            <a:r>
              <a:rPr lang="de-DE" dirty="0" smtClean="0"/>
              <a:t>© „</a:t>
            </a:r>
            <a:r>
              <a:rPr lang="de-DE" dirty="0" err="1" smtClean="0"/>
              <a:t>Zygiella</a:t>
            </a:r>
            <a:r>
              <a:rPr lang="de-DE" dirty="0" smtClean="0"/>
              <a:t> web“ von Laura </a:t>
            </a:r>
            <a:r>
              <a:rPr lang="de-DE" dirty="0" err="1" smtClean="0"/>
              <a:t>Bassett</a:t>
            </a:r>
            <a:r>
              <a:rPr lang="de-DE" dirty="0" smtClean="0"/>
              <a:t>. Lizenziert unter Attribution über Wikimedia </a:t>
            </a:r>
            <a:r>
              <a:rPr lang="de-DE" dirty="0" err="1" smtClean="0"/>
              <a:t>Commons</a:t>
            </a:r>
            <a:r>
              <a:rPr lang="de-DE" dirty="0" smtClean="0"/>
              <a:t> - http://commons.wikimedia.org</a:t>
            </a:r>
            <a:br>
              <a:rPr lang="de-DE" dirty="0" smtClean="0"/>
            </a:br>
            <a:r>
              <a:rPr lang="de-DE" dirty="0" smtClean="0"/>
              <a:t>/</a:t>
            </a:r>
            <a:r>
              <a:rPr lang="de-DE" dirty="0" err="1" smtClean="0"/>
              <a:t>wiki</a:t>
            </a:r>
            <a:r>
              <a:rPr lang="de-DE" dirty="0" smtClean="0"/>
              <a:t>/</a:t>
            </a:r>
            <a:r>
              <a:rPr lang="de-DE" dirty="0" err="1" smtClean="0"/>
              <a:t>File:Zygiella_web.jpg</a:t>
            </a:r>
            <a:r>
              <a:rPr lang="de-DE" dirty="0" smtClean="0"/>
              <a:t/>
            </a:r>
            <a:br>
              <a:rPr lang="de-DE" dirty="0" smtClean="0"/>
            </a:br>
            <a:r>
              <a:rPr lang="de-DE" dirty="0" smtClean="0"/>
              <a:t>#</a:t>
            </a:r>
            <a:r>
              <a:rPr lang="de-DE" dirty="0" err="1" smtClean="0"/>
              <a:t>mediaviewer</a:t>
            </a:r>
            <a:r>
              <a:rPr lang="de-DE" dirty="0" smtClean="0"/>
              <a:t>/</a:t>
            </a:r>
            <a:br>
              <a:rPr lang="de-DE" dirty="0" smtClean="0"/>
            </a:br>
            <a:r>
              <a:rPr lang="de-DE" dirty="0" smtClean="0"/>
              <a:t>File:Zygiella_web.jpg</a:t>
            </a:r>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3</a:t>
            </a:fld>
            <a:endParaRPr lang="de-DE"/>
          </a:p>
        </p:txBody>
      </p:sp>
    </p:spTree>
    <p:extLst>
      <p:ext uri="{BB962C8B-B14F-4D97-AF65-F5344CB8AC3E}">
        <p14:creationId xmlns:p14="http://schemas.microsoft.com/office/powerpoint/2010/main" val="139696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„Statue-Augustus“ von Till Niermann - Eigenes Werk. Lizenziert unter CC BY-SA 3.0 über Wikimedia </a:t>
            </a:r>
            <a:r>
              <a:rPr lang="de-DE" dirty="0" err="1" smtClean="0"/>
              <a:t>Commons</a:t>
            </a:r>
            <a:r>
              <a:rPr lang="de-DE" dirty="0" smtClean="0"/>
              <a:t> - http://commons.wikimedia.org/</a:t>
            </a:r>
            <a:br>
              <a:rPr lang="de-DE" dirty="0" smtClean="0"/>
            </a:br>
            <a:r>
              <a:rPr lang="de-DE" dirty="0" err="1" smtClean="0"/>
              <a:t>wiki</a:t>
            </a:r>
            <a:r>
              <a:rPr lang="de-DE" dirty="0" smtClean="0"/>
              <a:t>/</a:t>
            </a:r>
            <a:r>
              <a:rPr lang="de-DE" dirty="0" err="1" smtClean="0"/>
              <a:t>File:Statue-Augustus.jpg#mediaviewer</a:t>
            </a:r>
            <a:r>
              <a:rPr lang="de-DE" dirty="0" smtClean="0"/>
              <a:t>/</a:t>
            </a:r>
            <a:br>
              <a:rPr lang="de-DE" dirty="0" smtClean="0"/>
            </a:br>
            <a:r>
              <a:rPr lang="de-DE" dirty="0" smtClean="0"/>
              <a:t>File:Statue-Augustus.jpg</a:t>
            </a:r>
          </a:p>
          <a:p>
            <a:r>
              <a:rPr lang="de-DE" dirty="0" smtClean="0"/>
              <a:t>©„Statue Qin“ von </a:t>
            </a:r>
            <a:r>
              <a:rPr lang="de-DE" dirty="0" err="1" smtClean="0"/>
              <a:t>Prosopee</a:t>
            </a:r>
            <a:r>
              <a:rPr lang="de-DE" dirty="0" smtClean="0"/>
              <a:t> - Eigenes Werk. Lizenziert unter CC BY-SA 3.0 über Wikimedia </a:t>
            </a:r>
            <a:r>
              <a:rPr lang="de-DE" dirty="0" err="1" smtClean="0"/>
              <a:t>Commons</a:t>
            </a:r>
            <a:r>
              <a:rPr lang="de-DE" dirty="0" smtClean="0"/>
              <a:t> - http://commons.wikimedia.org/</a:t>
            </a:r>
            <a:br>
              <a:rPr lang="de-DE" dirty="0" smtClean="0"/>
            </a:br>
            <a:r>
              <a:rPr lang="de-DE" dirty="0" err="1" smtClean="0"/>
              <a:t>wiki</a:t>
            </a:r>
            <a:r>
              <a:rPr lang="de-DE" dirty="0" smtClean="0"/>
              <a:t>/</a:t>
            </a:r>
            <a:r>
              <a:rPr lang="de-DE" dirty="0" err="1" smtClean="0"/>
              <a:t>File:Statue_Qin.JPG#mediaviewer</a:t>
            </a:r>
            <a:r>
              <a:rPr lang="de-DE" dirty="0" smtClean="0"/>
              <a:t>/</a:t>
            </a:r>
            <a:br>
              <a:rPr lang="de-DE" dirty="0" smtClean="0"/>
            </a:br>
            <a:r>
              <a:rPr lang="de-DE" dirty="0" smtClean="0"/>
              <a:t>File:Statue_Qin.JPG</a:t>
            </a:r>
          </a:p>
        </p:txBody>
      </p:sp>
      <p:sp>
        <p:nvSpPr>
          <p:cNvPr id="4" name="Foliennummernplatzhalter 3"/>
          <p:cNvSpPr>
            <a:spLocks noGrp="1"/>
          </p:cNvSpPr>
          <p:nvPr>
            <p:ph type="sldNum" sz="quarter" idx="10"/>
          </p:nvPr>
        </p:nvSpPr>
        <p:spPr/>
        <p:txBody>
          <a:bodyPr/>
          <a:lstStyle/>
          <a:p>
            <a:fld id="{55C3CA0E-852C-4AA8-963E-D79A638D0FF1}" type="slidenum">
              <a:rPr lang="de-DE" smtClean="0"/>
              <a:pPr/>
              <a:t>4</a:t>
            </a:fld>
            <a:endParaRPr lang="de-DE"/>
          </a:p>
        </p:txBody>
      </p:sp>
    </p:spTree>
    <p:extLst>
      <p:ext uri="{BB962C8B-B14F-4D97-AF65-F5344CB8AC3E}">
        <p14:creationId xmlns:p14="http://schemas.microsoft.com/office/powerpoint/2010/main" val="220188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5</a:t>
            </a:fld>
            <a:endParaRPr lang="de-DE"/>
          </a:p>
        </p:txBody>
      </p:sp>
    </p:spTree>
    <p:extLst>
      <p:ext uri="{BB962C8B-B14F-4D97-AF65-F5344CB8AC3E}">
        <p14:creationId xmlns:p14="http://schemas.microsoft.com/office/powerpoint/2010/main" val="1195683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6</a:t>
            </a:fld>
            <a:endParaRPr lang="de-DE"/>
          </a:p>
        </p:txBody>
      </p:sp>
    </p:spTree>
    <p:extLst>
      <p:ext uri="{BB962C8B-B14F-4D97-AF65-F5344CB8AC3E}">
        <p14:creationId xmlns:p14="http://schemas.microsoft.com/office/powerpoint/2010/main" val="346133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7</a:t>
            </a:fld>
            <a:endParaRPr lang="de-DE"/>
          </a:p>
        </p:txBody>
      </p:sp>
    </p:spTree>
    <p:extLst>
      <p:ext uri="{BB962C8B-B14F-4D97-AF65-F5344CB8AC3E}">
        <p14:creationId xmlns:p14="http://schemas.microsoft.com/office/powerpoint/2010/main" val="96864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 „</a:t>
            </a:r>
            <a:r>
              <a:rPr lang="de-DE" dirty="0" err="1" smtClean="0"/>
              <a:t>Zygiella</a:t>
            </a:r>
            <a:r>
              <a:rPr lang="de-DE" dirty="0" smtClean="0"/>
              <a:t> web“ von Laura </a:t>
            </a:r>
            <a:r>
              <a:rPr lang="de-DE" dirty="0" err="1" smtClean="0"/>
              <a:t>Bassett</a:t>
            </a:r>
            <a:r>
              <a:rPr lang="de-DE" dirty="0" smtClean="0"/>
              <a:t>. Lizenziert unter Attribution über Wikimedia </a:t>
            </a:r>
            <a:r>
              <a:rPr lang="de-DE" dirty="0" err="1" smtClean="0"/>
              <a:t>Commons</a:t>
            </a:r>
            <a:r>
              <a:rPr lang="de-DE" dirty="0" smtClean="0"/>
              <a:t> - http://commons.wikimedia.org</a:t>
            </a:r>
            <a:br>
              <a:rPr lang="de-DE" dirty="0" smtClean="0"/>
            </a:br>
            <a:r>
              <a:rPr lang="de-DE" dirty="0" smtClean="0"/>
              <a:t>/</a:t>
            </a:r>
            <a:r>
              <a:rPr lang="de-DE" dirty="0" err="1" smtClean="0"/>
              <a:t>wiki</a:t>
            </a:r>
            <a:r>
              <a:rPr lang="de-DE" dirty="0" smtClean="0"/>
              <a:t>/</a:t>
            </a:r>
            <a:r>
              <a:rPr lang="de-DE" dirty="0" err="1" smtClean="0"/>
              <a:t>File:Zygiella_web.jpg</a:t>
            </a:r>
            <a:r>
              <a:rPr lang="de-DE" dirty="0" smtClean="0"/>
              <a:t/>
            </a:r>
            <a:br>
              <a:rPr lang="de-DE" dirty="0" smtClean="0"/>
            </a:br>
            <a:r>
              <a:rPr lang="de-DE" dirty="0" smtClean="0"/>
              <a:t>#</a:t>
            </a:r>
            <a:r>
              <a:rPr lang="de-DE" dirty="0" err="1" smtClean="0"/>
              <a:t>mediaviewer</a:t>
            </a:r>
            <a:r>
              <a:rPr lang="de-DE" dirty="0" smtClean="0"/>
              <a:t>/</a:t>
            </a:r>
            <a:br>
              <a:rPr lang="de-DE" dirty="0" smtClean="0"/>
            </a:br>
            <a:r>
              <a:rPr lang="de-DE" dirty="0" smtClean="0"/>
              <a:t>File:Zygiella_web.jpg</a:t>
            </a:r>
          </a:p>
          <a:p>
            <a:endParaRPr lang="de-DE" dirty="0" smtClean="0"/>
          </a:p>
          <a:p>
            <a:r>
              <a:rPr lang="de-DE" dirty="0" smtClean="0"/>
              <a:t>http://de.academic.ru/dic.nsf/dewiki/154734</a:t>
            </a:r>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8</a:t>
            </a:fld>
            <a:endParaRPr lang="de-DE"/>
          </a:p>
        </p:txBody>
      </p:sp>
    </p:spTree>
    <p:extLst>
      <p:ext uri="{BB962C8B-B14F-4D97-AF65-F5344CB8AC3E}">
        <p14:creationId xmlns:p14="http://schemas.microsoft.com/office/powerpoint/2010/main" val="2304057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5C3CA0E-852C-4AA8-963E-D79A638D0FF1}" type="slidenum">
              <a:rPr lang="de-DE" smtClean="0"/>
              <a:pPr/>
              <a:t>9</a:t>
            </a:fld>
            <a:endParaRPr lang="de-DE"/>
          </a:p>
        </p:txBody>
      </p:sp>
    </p:spTree>
    <p:extLst>
      <p:ext uri="{BB962C8B-B14F-4D97-AF65-F5344CB8AC3E}">
        <p14:creationId xmlns:p14="http://schemas.microsoft.com/office/powerpoint/2010/main" val="4161972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4AAD347D-5ACD-4C99-B74B-A9C85AD731AF}" type="datetimeFigureOut">
              <a:rPr lang="en-US" smtClean="0"/>
              <a:pPr/>
              <a:t>6/13/2016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2625743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509A250-FF31-4206-8172-F9D3106AACB1}" type="datetimeFigureOut">
              <a:rPr lang="en-US" smtClean="0"/>
              <a:pPr/>
              <a:t>6/13/2016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1868740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509A250-FF31-4206-8172-F9D3106AACB1}" type="datetimeFigureOut">
              <a:rPr lang="en-US" smtClean="0"/>
              <a:pPr/>
              <a:t>6/13/2016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343419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509A250-FF31-4206-8172-F9D3106AACB1}" type="datetimeFigureOut">
              <a:rPr lang="en-US" smtClean="0"/>
              <a:pPr/>
              <a:t>6/13/2016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332779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796027F-7875-4030-9381-8BD8C4F21935}" type="datetimeFigureOut">
              <a:rPr lang="en-US" smtClean="0"/>
              <a:pPr/>
              <a:t>6/13/2016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204735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796027F-7875-4030-9381-8BD8C4F21935}" type="datetimeFigureOut">
              <a:rPr lang="en-US" smtClean="0"/>
              <a:pPr/>
              <a:t>6/13/2016</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310955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796027F-7875-4030-9381-8BD8C4F21935}" type="datetimeFigureOut">
              <a:rPr lang="en-US" smtClean="0"/>
              <a:pPr/>
              <a:t>6/13/2016</a:t>
            </a:fld>
            <a:endParaRPr lang="en-US" dirty="0"/>
          </a:p>
        </p:txBody>
      </p:sp>
      <p:sp>
        <p:nvSpPr>
          <p:cNvPr id="8" name="Fußzeilenplatzhalter 7"/>
          <p:cNvSpPr>
            <a:spLocks noGrp="1"/>
          </p:cNvSpPr>
          <p:nvPr>
            <p:ph type="ftr" sz="quarter" idx="11"/>
          </p:nvPr>
        </p:nvSpPr>
        <p:spPr/>
        <p:txBody>
          <a:bodyPr/>
          <a:lstStyle/>
          <a:p>
            <a:endParaRPr lang="en-US" dirty="0"/>
          </a:p>
        </p:txBody>
      </p:sp>
      <p:sp>
        <p:nvSpPr>
          <p:cNvPr id="9" name="Foliennummernplatzhalter 8"/>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382259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4509A250-FF31-4206-8172-F9D3106AACB1}" type="datetimeFigureOut">
              <a:rPr lang="en-US" smtClean="0"/>
              <a:pPr/>
              <a:t>6/13/2016</a:t>
            </a:fld>
            <a:endParaRPr lang="en-US" dirty="0"/>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169344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509A250-FF31-4206-8172-F9D3106AACB1}" type="datetimeFigureOut">
              <a:rPr lang="en-US" smtClean="0"/>
              <a:pPr/>
              <a:t>6/13/2016</a:t>
            </a:fld>
            <a:endParaRPr lang="en-US" dirty="0"/>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119395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4509A250-FF31-4206-8172-F9D3106AACB1}" type="datetimeFigureOut">
              <a:rPr lang="en-US" smtClean="0"/>
              <a:pPr/>
              <a:t>6/13/2016</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438801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4509A250-FF31-4206-8172-F9D3106AACB1}" type="datetimeFigureOut">
              <a:rPr lang="en-US" smtClean="0"/>
              <a:pPr/>
              <a:t>6/13/2016</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1491558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pPr/>
              <a:t>6/13/2016</a:t>
            </a:fld>
            <a:endParaRPr lang="en-US"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pPr/>
              <a:t>‹Nr.›</a:t>
            </a:fld>
            <a:endParaRPr lang="en-US" dirty="0"/>
          </a:p>
        </p:txBody>
      </p:sp>
    </p:spTree>
    <p:extLst>
      <p:ext uri="{BB962C8B-B14F-4D97-AF65-F5344CB8AC3E}">
        <p14:creationId xmlns:p14="http://schemas.microsoft.com/office/powerpoint/2010/main" val="42073174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54955" y="0"/>
            <a:ext cx="8825658" cy="3329581"/>
          </a:xfrm>
        </p:spPr>
        <p:txBody>
          <a:bodyPr/>
          <a:lstStyle/>
          <a:p>
            <a:r>
              <a:rPr lang="de-DE" b="1" dirty="0" smtClean="0">
                <a:effectLst>
                  <a:outerShdw blurRad="38100" dist="38100" dir="2700000" algn="tl">
                    <a:srgbClr val="000000">
                      <a:alpha val="43137"/>
                    </a:srgbClr>
                  </a:outerShdw>
                </a:effectLst>
              </a:rPr>
              <a:t>Fenster zur Welt</a:t>
            </a:r>
            <a:endParaRPr lang="de-DE" b="1" dirty="0">
              <a:effectLst>
                <a:outerShdw blurRad="38100" dist="38100" dir="2700000" algn="tl">
                  <a:srgbClr val="000000">
                    <a:alpha val="43137"/>
                  </a:srgbClr>
                </a:outerShdw>
              </a:effectLst>
            </a:endParaRPr>
          </a:p>
        </p:txBody>
      </p:sp>
      <p:sp>
        <p:nvSpPr>
          <p:cNvPr id="3" name="Untertitel 2"/>
          <p:cNvSpPr>
            <a:spLocks noGrp="1"/>
          </p:cNvSpPr>
          <p:nvPr>
            <p:ph type="subTitle" idx="1"/>
          </p:nvPr>
        </p:nvSpPr>
        <p:spPr>
          <a:xfrm>
            <a:off x="1154954" y="4077325"/>
            <a:ext cx="9620137" cy="1561475"/>
          </a:xfrm>
        </p:spPr>
        <p:txBody>
          <a:bodyPr>
            <a:normAutofit/>
          </a:bodyPr>
          <a:lstStyle/>
          <a:p>
            <a:r>
              <a:rPr lang="de-DE" sz="4800" b="1" dirty="0" smtClean="0">
                <a:solidFill>
                  <a:srgbClr val="7030A0"/>
                </a:solidFill>
                <a:effectLst>
                  <a:outerShdw blurRad="38100" dist="38100" dir="2700000" algn="tl">
                    <a:srgbClr val="000000">
                      <a:alpha val="43137"/>
                    </a:srgbClr>
                  </a:outerShdw>
                </a:effectLst>
              </a:rPr>
              <a:t>Konzeption und Umsetzung</a:t>
            </a:r>
            <a:endParaRPr lang="de-DE" sz="48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6497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45989"/>
            <a:ext cx="10817756" cy="1400530"/>
          </a:xfrm>
        </p:spPr>
        <p:txBody>
          <a:bodyPr>
            <a:normAutofit fontScale="90000"/>
          </a:bodyPr>
          <a:lstStyle/>
          <a:p>
            <a:r>
              <a:rPr lang="de-DE" sz="4400" b="1" dirty="0">
                <a:solidFill>
                  <a:srgbClr val="7030A0"/>
                </a:solidFill>
                <a:effectLst>
                  <a:outerShdw blurRad="38100" dist="38100" dir="2700000" algn="tl">
                    <a:srgbClr val="000000">
                      <a:alpha val="43137"/>
                    </a:srgbClr>
                  </a:outerShdw>
                </a:effectLst>
              </a:rPr>
              <a:t>Die Globale Vernetzung von Waren durch den Welthandel</a:t>
            </a:r>
            <a:r>
              <a:rPr lang="de-DE" b="1" dirty="0">
                <a:solidFill>
                  <a:srgbClr val="7030A0"/>
                </a:solidFill>
                <a:effectLst>
                  <a:outerShdw blurRad="38100" dist="38100" dir="2700000" algn="tl">
                    <a:srgbClr val="000000">
                      <a:alpha val="43137"/>
                    </a:srgbClr>
                  </a:outerShdw>
                </a:effectLst>
              </a:rPr>
              <a:t> </a:t>
            </a:r>
            <a:r>
              <a:rPr lang="de-DE" dirty="0"/>
              <a:t/>
            </a:r>
            <a:br>
              <a:rPr lang="de-DE" dirty="0"/>
            </a:br>
            <a:endParaRPr lang="de-DE" dirty="0"/>
          </a:p>
        </p:txBody>
      </p:sp>
      <p:sp>
        <p:nvSpPr>
          <p:cNvPr id="3" name="Inhaltsplatzhalter 2"/>
          <p:cNvSpPr>
            <a:spLocks noGrp="1"/>
          </p:cNvSpPr>
          <p:nvPr>
            <p:ph idx="1"/>
          </p:nvPr>
        </p:nvSpPr>
        <p:spPr/>
        <p:txBody>
          <a:bodyPr/>
          <a:lstStyle/>
          <a:p>
            <a:r>
              <a:rPr lang="de-DE" dirty="0"/>
              <a:t>Karte aus urheberrechtlichen Gründen gelöscht.</a:t>
            </a:r>
          </a:p>
          <a:p>
            <a:endParaRPr lang="de-DE" dirty="0"/>
          </a:p>
        </p:txBody>
      </p:sp>
    </p:spTree>
    <p:extLst>
      <p:ext uri="{BB962C8B-B14F-4D97-AF65-F5344CB8AC3E}">
        <p14:creationId xmlns:p14="http://schemas.microsoft.com/office/powerpoint/2010/main" val="807171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56802"/>
            <a:ext cx="11480800" cy="1400530"/>
          </a:xfrm>
        </p:spPr>
        <p:txBody>
          <a:bodyPr>
            <a:normAutofit fontScale="90000"/>
          </a:bodyPr>
          <a:lstStyle/>
          <a:p>
            <a:r>
              <a:rPr lang="de-DE" sz="3200" b="1" dirty="0">
                <a:solidFill>
                  <a:srgbClr val="7030A0"/>
                </a:solidFill>
                <a:effectLst>
                  <a:outerShdw blurRad="38100" dist="38100" dir="2700000" algn="tl">
                    <a:srgbClr val="000000">
                      <a:alpha val="43137"/>
                    </a:srgbClr>
                  </a:outerShdw>
                </a:effectLst>
              </a:rPr>
              <a:t>Die globale Vernetzung von Menschen: Migration als systemische Folge der Vernetzung von Waren und Informationen</a:t>
            </a:r>
            <a:r>
              <a:rPr lang="de-DE" dirty="0">
                <a:solidFill>
                  <a:srgbClr val="FFC000"/>
                </a:solidFill>
              </a:rPr>
              <a:t/>
            </a:r>
            <a:br>
              <a:rPr lang="de-DE" dirty="0">
                <a:solidFill>
                  <a:srgbClr val="FFC000"/>
                </a:solidFill>
              </a:rPr>
            </a:br>
            <a:endParaRPr lang="de-DE" dirty="0">
              <a:solidFill>
                <a:srgbClr val="FFC000"/>
              </a:solidFill>
            </a:endParaRPr>
          </a:p>
        </p:txBody>
      </p:sp>
      <p:sp>
        <p:nvSpPr>
          <p:cNvPr id="11" name="Inhaltsplatzhalter 10"/>
          <p:cNvSpPr>
            <a:spLocks noGrp="1"/>
          </p:cNvSpPr>
          <p:nvPr>
            <p:ph idx="1"/>
          </p:nvPr>
        </p:nvSpPr>
        <p:spPr/>
        <p:txBody>
          <a:bodyPr/>
          <a:lstStyle/>
          <a:p>
            <a:r>
              <a:rPr lang="de-DE" dirty="0"/>
              <a:t>Karte </a:t>
            </a:r>
            <a:r>
              <a:rPr lang="de-DE" dirty="0" smtClean="0"/>
              <a:t>und Bilder aus </a:t>
            </a:r>
            <a:r>
              <a:rPr lang="de-DE" dirty="0"/>
              <a:t>urheberrechtlichen Gründen gelöscht.</a:t>
            </a:r>
          </a:p>
          <a:p>
            <a:endParaRPr lang="de-DE" dirty="0"/>
          </a:p>
        </p:txBody>
      </p:sp>
    </p:spTree>
    <p:extLst>
      <p:ext uri="{BB962C8B-B14F-4D97-AF65-F5344CB8AC3E}">
        <p14:creationId xmlns:p14="http://schemas.microsoft.com/office/powerpoint/2010/main" val="18954647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d/da/Zygiella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104" y="581891"/>
            <a:ext cx="5370497" cy="608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507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256" y="163957"/>
            <a:ext cx="10515600" cy="1061339"/>
          </a:xfrm>
        </p:spPr>
        <p:txBody>
          <a:bodyPr>
            <a:normAutofit fontScale="90000"/>
          </a:bodyPr>
          <a:lstStyle/>
          <a:p>
            <a:r>
              <a:rPr lang="de-DE" b="1" dirty="0" smtClean="0">
                <a:solidFill>
                  <a:srgbClr val="7030A0"/>
                </a:solidFill>
                <a:effectLst>
                  <a:outerShdw blurRad="38100" dist="38100" dir="2700000" algn="tl">
                    <a:srgbClr val="000000">
                      <a:alpha val="43137"/>
                    </a:srgbClr>
                  </a:outerShdw>
                </a:effectLst>
              </a:rPr>
              <a:t>Imperien eine </a:t>
            </a:r>
            <a:r>
              <a:rPr lang="de-DE" b="1" dirty="0">
                <a:solidFill>
                  <a:srgbClr val="7030A0"/>
                </a:solidFill>
                <a:effectLst>
                  <a:outerShdw blurRad="38100" dist="38100" dir="2700000" algn="tl">
                    <a:srgbClr val="000000">
                      <a:alpha val="43137"/>
                    </a:srgbClr>
                  </a:outerShdw>
                </a:effectLst>
              </a:rPr>
              <a:t>D</a:t>
            </a:r>
            <a:r>
              <a:rPr lang="de-DE" b="1" dirty="0" smtClean="0">
                <a:solidFill>
                  <a:srgbClr val="7030A0"/>
                </a:solidFill>
                <a:effectLst>
                  <a:outerShdw blurRad="38100" dist="38100" dir="2700000" algn="tl">
                    <a:srgbClr val="000000">
                      <a:alpha val="43137"/>
                    </a:srgbClr>
                  </a:outerShdw>
                </a:effectLst>
              </a:rPr>
              <a:t>efinition:</a:t>
            </a:r>
            <a:r>
              <a:rPr lang="de-DE" b="1" dirty="0">
                <a:solidFill>
                  <a:srgbClr val="7030A0"/>
                </a:solidFill>
                <a:effectLst>
                  <a:outerShdw blurRad="38100" dist="38100" dir="2700000" algn="tl">
                    <a:srgbClr val="000000">
                      <a:alpha val="43137"/>
                    </a:srgbClr>
                  </a:outerShdw>
                </a:effectLst>
              </a:rPr>
              <a:t/>
            </a:r>
            <a:br>
              <a:rPr lang="de-DE" b="1" dirty="0">
                <a:solidFill>
                  <a:srgbClr val="7030A0"/>
                </a:solidFill>
                <a:effectLst>
                  <a:outerShdw blurRad="38100" dist="38100" dir="2700000" algn="tl">
                    <a:srgbClr val="000000">
                      <a:alpha val="43137"/>
                    </a:srgbClr>
                  </a:outerShdw>
                </a:effectLst>
              </a:rPr>
            </a:br>
            <a:endParaRPr lang="de-DE" b="1" dirty="0">
              <a:effectLst>
                <a:outerShdw blurRad="38100" dist="38100" dir="2700000" algn="tl">
                  <a:srgbClr val="000000">
                    <a:alpha val="43137"/>
                  </a:srgbClr>
                </a:outerShdw>
              </a:effectLst>
            </a:endParaRPr>
          </a:p>
        </p:txBody>
      </p:sp>
      <p:sp>
        <p:nvSpPr>
          <p:cNvPr id="3" name="Inhaltsplatzhalter 2"/>
          <p:cNvSpPr>
            <a:spLocks noGrp="1"/>
          </p:cNvSpPr>
          <p:nvPr>
            <p:ph idx="1"/>
          </p:nvPr>
        </p:nvSpPr>
        <p:spPr>
          <a:xfrm>
            <a:off x="365760" y="1060704"/>
            <a:ext cx="10914888" cy="5468112"/>
          </a:xfrm>
        </p:spPr>
        <p:txBody>
          <a:bodyPr>
            <a:normAutofit fontScale="92500" lnSpcReduction="10000"/>
          </a:bodyPr>
          <a:lstStyle/>
          <a:p>
            <a:pPr marL="0" indent="0">
              <a:buNone/>
            </a:pPr>
            <a:r>
              <a:rPr lang="de-DE" dirty="0" smtClean="0"/>
              <a:t>Imperien </a:t>
            </a:r>
            <a:r>
              <a:rPr lang="de-DE" dirty="0"/>
              <a:t>variieren in ihrer Form, Größe, Ausgestaltung und Wirkung über die Jahrhunderte. Trotzdem </a:t>
            </a:r>
            <a:r>
              <a:rPr lang="de-DE" dirty="0" smtClean="0"/>
              <a:t>können </a:t>
            </a:r>
            <a:r>
              <a:rPr lang="de-DE" dirty="0"/>
              <a:t>einige charakteristische Merkmale benannt werden, die jedoch auf ihre Ausprägung hin an jedem Einzelfall überprüft werden </a:t>
            </a:r>
            <a:r>
              <a:rPr lang="de-DE" dirty="0" smtClean="0"/>
              <a:t>müssen </a:t>
            </a:r>
            <a:r>
              <a:rPr lang="de-DE" dirty="0"/>
              <a:t/>
            </a:r>
            <a:br>
              <a:rPr lang="de-DE" dirty="0"/>
            </a:br>
            <a:endParaRPr lang="de-DE" dirty="0" smtClean="0"/>
          </a:p>
          <a:p>
            <a:r>
              <a:rPr lang="de-DE" dirty="0" smtClean="0"/>
              <a:t>Diese Merkmale sind:</a:t>
            </a:r>
          </a:p>
          <a:p>
            <a:pPr lvl="1"/>
            <a:r>
              <a:rPr lang="de-DE" b="1" dirty="0"/>
              <a:t>eine mit herrschaftlicher Macht ausgestattete Integrationsfigur an der Spitze, z.B. einen Kaiser </a:t>
            </a:r>
            <a:endParaRPr lang="de-DE" b="1" dirty="0" smtClean="0"/>
          </a:p>
          <a:p>
            <a:pPr lvl="1"/>
            <a:r>
              <a:rPr lang="de-DE" b="1" dirty="0"/>
              <a:t>ein starkes, technisch und personell dominantes Heer, das in allen Teilen des Reiches und darüber hinaus eingesetzt werden </a:t>
            </a:r>
            <a:r>
              <a:rPr lang="de-DE" b="1" dirty="0" smtClean="0"/>
              <a:t>kann</a:t>
            </a:r>
          </a:p>
          <a:p>
            <a:pPr lvl="1"/>
            <a:r>
              <a:rPr lang="de-DE" b="1" dirty="0"/>
              <a:t>den Anspruch, große Teile der bekannten Welt direkt oder wenigstens indirekt zu beherrschen und als größte Macht vor allen anderen Staaten zu </a:t>
            </a:r>
            <a:r>
              <a:rPr lang="de-DE" b="1" dirty="0" smtClean="0"/>
              <a:t>gelten</a:t>
            </a:r>
          </a:p>
          <a:p>
            <a:pPr lvl="1"/>
            <a:r>
              <a:rPr lang="de-DE" b="1" dirty="0"/>
              <a:t>e</a:t>
            </a:r>
            <a:r>
              <a:rPr lang="de-DE" b="1" dirty="0" smtClean="0"/>
              <a:t>in Gewaltmonopol, </a:t>
            </a:r>
            <a:r>
              <a:rPr lang="de-DE" b="1" dirty="0"/>
              <a:t>das durch Gewaltandrohung und Gewaltpraxis durchgesetzt wird</a:t>
            </a:r>
            <a:endParaRPr lang="de-DE" b="1" dirty="0" smtClean="0"/>
          </a:p>
          <a:p>
            <a:pPr lvl="1"/>
            <a:r>
              <a:rPr lang="de-DE" b="1" dirty="0"/>
              <a:t>o</a:t>
            </a:r>
            <a:r>
              <a:rPr lang="de-DE" b="1" dirty="0" smtClean="0"/>
              <a:t>ft ein Handelsnetz</a:t>
            </a:r>
          </a:p>
          <a:p>
            <a:pPr lvl="1"/>
            <a:r>
              <a:rPr lang="de-DE" b="1" dirty="0" smtClean="0"/>
              <a:t>eine Akzeptanz der </a:t>
            </a:r>
            <a:r>
              <a:rPr lang="de-DE" b="1" dirty="0"/>
              <a:t>verschiedenen Religionen und Kulturen, auch der unterworfenen Völker, solange sie die Herrschaft </a:t>
            </a:r>
            <a:r>
              <a:rPr lang="de-DE" b="1" dirty="0" smtClean="0"/>
              <a:t>anerkennen. </a:t>
            </a:r>
          </a:p>
          <a:p>
            <a:pPr lvl="1"/>
            <a:endParaRPr lang="de-DE" b="1" dirty="0" smtClean="0"/>
          </a:p>
          <a:p>
            <a:pPr lvl="1"/>
            <a:endParaRPr lang="de-DE" b="1" dirty="0" smtClean="0"/>
          </a:p>
          <a:p>
            <a:pPr lvl="1"/>
            <a:endParaRPr lang="de-DE" b="1" dirty="0" smtClean="0"/>
          </a:p>
          <a:p>
            <a:pPr lvl="1"/>
            <a:endParaRPr lang="de-DE" dirty="0" smtClean="0"/>
          </a:p>
          <a:p>
            <a:endParaRPr lang="de-DE" dirty="0"/>
          </a:p>
        </p:txBody>
      </p:sp>
    </p:spTree>
    <p:extLst>
      <p:ext uri="{BB962C8B-B14F-4D97-AF65-F5344CB8AC3E}">
        <p14:creationId xmlns:p14="http://schemas.microsoft.com/office/powerpoint/2010/main" val="1692552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0"/>
            <a:ext cx="10515600" cy="1325563"/>
          </a:xfrm>
        </p:spPr>
        <p:txBody>
          <a:bodyPr/>
          <a:lstStyle/>
          <a:p>
            <a:r>
              <a:rPr lang="de-DE" b="1" dirty="0" smtClean="0">
                <a:solidFill>
                  <a:srgbClr val="7030A0"/>
                </a:solidFill>
                <a:effectLst>
                  <a:outerShdw blurRad="38100" dist="38100" dir="2700000" algn="tl">
                    <a:srgbClr val="000000">
                      <a:alpha val="43137"/>
                    </a:srgbClr>
                  </a:outerShdw>
                </a:effectLst>
              </a:rPr>
              <a:t>Umsetzung Orientierungsstufe</a:t>
            </a:r>
            <a:endParaRPr lang="de-DE" b="1" dirty="0">
              <a:solidFill>
                <a:srgbClr val="7030A0"/>
              </a:solidFill>
              <a:effectLst>
                <a:outerShdw blurRad="38100" dist="38100" dir="2700000" algn="tl">
                  <a:srgbClr val="000000">
                    <a:alpha val="43137"/>
                  </a:srgbClr>
                </a:outerShdw>
              </a:effectLst>
            </a:endParaRPr>
          </a:p>
        </p:txBody>
      </p:sp>
      <p:sp>
        <p:nvSpPr>
          <p:cNvPr id="6" name="Inhaltsplatzhalter 5"/>
          <p:cNvSpPr>
            <a:spLocks noGrp="1"/>
          </p:cNvSpPr>
          <p:nvPr>
            <p:ph idx="1"/>
          </p:nvPr>
        </p:nvSpPr>
        <p:spPr>
          <a:xfrm>
            <a:off x="434715" y="1731448"/>
            <a:ext cx="10508104" cy="5005387"/>
          </a:xfrm>
        </p:spPr>
        <p:txBody>
          <a:bodyPr>
            <a:normAutofit/>
          </a:bodyPr>
          <a:lstStyle/>
          <a:p>
            <a:pPr marL="342900" lvl="2" indent="-342900"/>
            <a:r>
              <a:rPr lang="de-DE" sz="2800" b="1" dirty="0" smtClean="0"/>
              <a:t>3.1.3 Griechisch-römische Antike – Zusammenleben in der Polis und im Imperium Romanum</a:t>
            </a:r>
          </a:p>
          <a:p>
            <a:pPr marL="0" lvl="0" indent="0">
              <a:buNone/>
            </a:pPr>
            <a:r>
              <a:rPr lang="de-DE" sz="2800" dirty="0" smtClean="0"/>
              <a:t> (6) Fenster </a:t>
            </a:r>
            <a:r>
              <a:rPr lang="de-DE" sz="2800" dirty="0"/>
              <a:t>zur Welt</a:t>
            </a:r>
            <a:r>
              <a:rPr lang="de-DE" sz="2800" dirty="0" smtClean="0"/>
              <a:t>: </a:t>
            </a:r>
            <a:r>
              <a:rPr lang="de-DE" sz="2800" b="1" dirty="0" smtClean="0">
                <a:solidFill>
                  <a:srgbClr val="FF0000"/>
                </a:solidFill>
              </a:rPr>
              <a:t>die Seidenstraße als Handelsweg </a:t>
            </a:r>
            <a:r>
              <a:rPr lang="de-DE" sz="2800" dirty="0" smtClean="0"/>
              <a:t>nach China nennen,</a:t>
            </a:r>
            <a:r>
              <a:rPr lang="de-DE" sz="3200" b="1" dirty="0" smtClean="0">
                <a:ln w="22225">
                  <a:solidFill>
                    <a:schemeClr val="accent2"/>
                  </a:solidFill>
                  <a:prstDash val="solid"/>
                </a:ln>
                <a:solidFill>
                  <a:schemeClr val="accent2">
                    <a:lumMod val="40000"/>
                    <a:lumOff val="60000"/>
                  </a:schemeClr>
                </a:solidFill>
                <a:latin typeface="+mn-lt"/>
                <a:ea typeface="Microsoft YaHei"/>
                <a:cs typeface="+mn-cs"/>
              </a:rPr>
              <a:t> </a:t>
            </a:r>
            <a:r>
              <a:rPr lang="de-DE" sz="2800" dirty="0"/>
              <a:t>China als </a:t>
            </a:r>
            <a:r>
              <a:rPr lang="de-DE" sz="2800" dirty="0" smtClean="0"/>
              <a:t>Großreich charakterisieren und in Grundzügen mit dem </a:t>
            </a:r>
            <a:r>
              <a:rPr lang="de-DE" sz="2800" dirty="0" smtClean="0">
                <a:effectLst>
                  <a:outerShdw blurRad="38100" dist="38100" dir="2700000" algn="tl">
                    <a:srgbClr val="000000">
                      <a:alpha val="43137"/>
                    </a:srgbClr>
                  </a:outerShdw>
                </a:effectLst>
              </a:rPr>
              <a:t>Imperium Romanum </a:t>
            </a:r>
            <a:r>
              <a:rPr lang="de-DE" sz="2800" dirty="0" smtClean="0"/>
              <a:t>vergleichen</a:t>
            </a:r>
            <a:endParaRPr lang="de-DE" sz="3200" b="1" dirty="0">
              <a:ln w="22225">
                <a:solidFill>
                  <a:schemeClr val="accent2"/>
                </a:solidFill>
                <a:prstDash val="solid"/>
              </a:ln>
              <a:ea typeface="Microsoft YaHei"/>
            </a:endParaRPr>
          </a:p>
          <a:p>
            <a:pPr marL="0" indent="0">
              <a:spcBef>
                <a:spcPts val="0"/>
              </a:spcBef>
              <a:buNone/>
            </a:pPr>
            <a:r>
              <a:rPr lang="de-DE" sz="2800" dirty="0" smtClean="0"/>
              <a:t>(</a:t>
            </a:r>
            <a:r>
              <a:rPr lang="de-DE" sz="2800" b="1" dirty="0" smtClean="0"/>
              <a:t>Seidenstraße</a:t>
            </a:r>
            <a:r>
              <a:rPr lang="de-DE" sz="2800" dirty="0" smtClean="0"/>
              <a:t>; </a:t>
            </a:r>
            <a:r>
              <a:rPr lang="de-DE" sz="2800" b="1" dirty="0" smtClean="0"/>
              <a:t>Imperium</a:t>
            </a:r>
            <a:r>
              <a:rPr lang="de-DE" sz="2800" dirty="0" smtClean="0"/>
              <a:t>: Imperium Romanum, </a:t>
            </a:r>
            <a:r>
              <a:rPr lang="de-DE" sz="2800" dirty="0" err="1" smtClean="0"/>
              <a:t>Partherreich</a:t>
            </a:r>
            <a:r>
              <a:rPr lang="de-DE" sz="2800" dirty="0" smtClean="0"/>
              <a:t>, chinesisches Reich; Erster Erhabener Kaiser / Imperator Augustus, Große Mauer / Limes)</a:t>
            </a:r>
          </a:p>
        </p:txBody>
      </p:sp>
      <p:sp>
        <p:nvSpPr>
          <p:cNvPr id="5" name="Textplatzhalter 4"/>
          <p:cNvSpPr>
            <a:spLocks noGrp="1"/>
          </p:cNvSpPr>
          <p:nvPr>
            <p:ph type="body" sz="quarter" idx="4294967295"/>
          </p:nvPr>
        </p:nvSpPr>
        <p:spPr>
          <a:xfrm>
            <a:off x="0" y="1155700"/>
            <a:ext cx="4395788" cy="576263"/>
          </a:xfrm>
          <a:effectLst/>
        </p:spPr>
        <p:txBody>
          <a:bodyPr>
            <a:normAutofit/>
          </a:bodyPr>
          <a:lstStyle/>
          <a:p>
            <a:pPr marL="0" indent="0">
              <a:buNone/>
            </a:pPr>
            <a:r>
              <a:rPr lang="de-DE" sz="2800" b="1" u="sng" dirty="0" smtClean="0">
                <a:solidFill>
                  <a:srgbClr val="FF0000"/>
                </a:solidFill>
                <a:effectLst>
                  <a:glow rad="139700">
                    <a:schemeClr val="accent1">
                      <a:satMod val="175000"/>
                      <a:alpha val="40000"/>
                    </a:schemeClr>
                  </a:glow>
                </a:effectLst>
              </a:rPr>
              <a:t>Vernetzung </a:t>
            </a:r>
            <a:endParaRPr lang="de-DE" sz="2800" b="1" u="sng" dirty="0">
              <a:solidFill>
                <a:srgbClr val="FF0000"/>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311539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1527" y="0"/>
            <a:ext cx="10515600" cy="1325563"/>
          </a:xfrm>
        </p:spPr>
        <p:txBody>
          <a:bodyPr/>
          <a:lstStyle/>
          <a:p>
            <a:r>
              <a:rPr lang="de-DE" b="1" dirty="0" smtClean="0">
                <a:solidFill>
                  <a:srgbClr val="7030A0"/>
                </a:solidFill>
                <a:effectLst>
                  <a:outerShdw blurRad="38100" dist="38100" dir="2700000" algn="tl">
                    <a:srgbClr val="000000">
                      <a:alpha val="43137"/>
                    </a:srgbClr>
                  </a:outerShdw>
                </a:effectLst>
              </a:rPr>
              <a:t>Umsetzung Orientierungsstufe: Großräumige Integration- der erste Schub</a:t>
            </a:r>
            <a:endParaRPr lang="de-DE" b="1" dirty="0">
              <a:solidFill>
                <a:srgbClr val="7030A0"/>
              </a:solidFill>
              <a:effectLst>
                <a:outerShdw blurRad="38100" dist="38100" dir="2700000" algn="tl">
                  <a:srgbClr val="000000">
                    <a:alpha val="43137"/>
                  </a:srgbClr>
                </a:outerShdw>
              </a:effectLst>
            </a:endParaRPr>
          </a:p>
        </p:txBody>
      </p:sp>
      <p:sp>
        <p:nvSpPr>
          <p:cNvPr id="6" name="Inhaltsplatzhalter 5"/>
          <p:cNvSpPr>
            <a:spLocks noGrp="1"/>
          </p:cNvSpPr>
          <p:nvPr>
            <p:ph idx="1"/>
          </p:nvPr>
        </p:nvSpPr>
        <p:spPr>
          <a:xfrm>
            <a:off x="208547" y="1731448"/>
            <a:ext cx="10734272" cy="5005387"/>
          </a:xfrm>
        </p:spPr>
        <p:txBody>
          <a:bodyPr>
            <a:normAutofit lnSpcReduction="10000"/>
          </a:bodyPr>
          <a:lstStyle/>
          <a:p>
            <a:pPr marL="342900" lvl="2" indent="-342900"/>
            <a:r>
              <a:rPr lang="de-DE" sz="2800" b="1" dirty="0" smtClean="0"/>
              <a:t>3.1.4 Von </a:t>
            </a:r>
            <a:r>
              <a:rPr lang="de-DE" sz="2800" b="1" dirty="0"/>
              <a:t>der Spätantike ins europäische Mittelalter – neue Religionen, neue Reiche</a:t>
            </a:r>
          </a:p>
          <a:p>
            <a:pPr marL="0" lvl="0" indent="0">
              <a:buNone/>
            </a:pPr>
            <a:r>
              <a:rPr lang="de-DE" sz="2800" dirty="0" smtClean="0"/>
              <a:t>(3) </a:t>
            </a:r>
            <a:r>
              <a:rPr lang="de-DE" sz="2800" dirty="0"/>
              <a:t>Fenster zur Welt</a:t>
            </a:r>
            <a:r>
              <a:rPr lang="de-DE" sz="2800" dirty="0" smtClean="0"/>
              <a:t>: die </a:t>
            </a:r>
            <a:r>
              <a:rPr lang="de-DE" sz="2800" dirty="0"/>
              <a:t>Entstehung und Ausbreitung des Islam beschreiben sowie das Aufeinandertreffen der abendländischen und morgenländischen Kultur charakterisieren</a:t>
            </a:r>
          </a:p>
          <a:p>
            <a:pPr marL="0" indent="0">
              <a:spcBef>
                <a:spcPts val="0"/>
              </a:spcBef>
              <a:buNone/>
            </a:pPr>
            <a:r>
              <a:rPr lang="de-DE" sz="2800" dirty="0"/>
              <a:t>(Islam, Expansion</a:t>
            </a:r>
            <a:r>
              <a:rPr lang="de-DE" sz="2800" dirty="0" smtClean="0"/>
              <a:t>, </a:t>
            </a:r>
            <a:r>
              <a:rPr lang="de-DE" sz="2800" b="1" dirty="0" smtClean="0">
                <a:solidFill>
                  <a:srgbClr val="FF0000"/>
                </a:solidFill>
                <a:effectLst>
                  <a:outerShdw blurRad="38100" dist="38100" dir="2700000" algn="tl">
                    <a:srgbClr val="000000">
                      <a:alpha val="43137"/>
                    </a:srgbClr>
                  </a:outerShdw>
                </a:effectLst>
              </a:rPr>
              <a:t>Vernetzung</a:t>
            </a:r>
            <a:r>
              <a:rPr lang="de-DE" sz="2800" dirty="0" smtClean="0">
                <a:solidFill>
                  <a:srgbClr val="FF0000"/>
                </a:solidFill>
              </a:rPr>
              <a:t>;</a:t>
            </a:r>
            <a:r>
              <a:rPr lang="de-DE" sz="2800" dirty="0" smtClean="0"/>
              <a:t> </a:t>
            </a:r>
            <a:r>
              <a:rPr lang="de-DE" sz="2800" dirty="0"/>
              <a:t>Kultur: Lehnwort, Wissenschaft, religiöse </a:t>
            </a:r>
            <a:r>
              <a:rPr lang="de-DE" sz="2800" dirty="0" smtClean="0"/>
              <a:t>Vielfalt</a:t>
            </a:r>
            <a:r>
              <a:rPr lang="de-DE" dirty="0" smtClean="0"/>
              <a:t>) </a:t>
            </a:r>
          </a:p>
          <a:p>
            <a:pPr marL="0" indent="0">
              <a:lnSpc>
                <a:spcPct val="100000"/>
              </a:lnSpc>
              <a:buNone/>
            </a:pPr>
            <a:r>
              <a:rPr lang="de-DE" b="1" dirty="0">
                <a:ea typeface="Microsoft YaHei"/>
              </a:rPr>
              <a:t>Um 800 … stand ein riesiges Gebiet von Andalusien im Westen bis Samarkand im heutigen Usbekistan unter der Herrschaft muslimischer Militäraristokratien. Trotz politischer Fragmentierung … war der Zusammenhalt der neuen religiösen Ökumene überaus stabil. </a:t>
            </a:r>
            <a:r>
              <a:rPr lang="de-DE" b="1" dirty="0" smtClean="0">
                <a:ea typeface="Microsoft YaHei"/>
              </a:rPr>
              <a:t>O</a:t>
            </a:r>
            <a:r>
              <a:rPr lang="de-DE" dirty="0" smtClean="0">
                <a:ea typeface="Microsoft YaHei"/>
              </a:rPr>
              <a:t>sterhammel/</a:t>
            </a:r>
            <a:r>
              <a:rPr lang="de-DE" dirty="0" err="1" smtClean="0">
                <a:ea typeface="Microsoft YaHei"/>
              </a:rPr>
              <a:t>Petersson</a:t>
            </a:r>
            <a:r>
              <a:rPr lang="de-DE" dirty="0" smtClean="0">
                <a:ea typeface="Microsoft YaHei"/>
              </a:rPr>
              <a:t> </a:t>
            </a:r>
            <a:r>
              <a:rPr lang="de-DE" dirty="0">
                <a:ea typeface="Microsoft YaHei"/>
              </a:rPr>
              <a:t>2003, S. 30f.</a:t>
            </a:r>
            <a:endParaRPr lang="de-DE" dirty="0"/>
          </a:p>
          <a:p>
            <a:pPr marL="0" indent="0">
              <a:spcBef>
                <a:spcPts val="0"/>
              </a:spcBef>
              <a:buNone/>
            </a:pPr>
            <a:endParaRPr lang="de-DE" dirty="0"/>
          </a:p>
        </p:txBody>
      </p:sp>
      <p:sp>
        <p:nvSpPr>
          <p:cNvPr id="5" name="Textplatzhalter 4"/>
          <p:cNvSpPr>
            <a:spLocks noGrp="1"/>
          </p:cNvSpPr>
          <p:nvPr>
            <p:ph type="body" sz="quarter" idx="4294967295"/>
          </p:nvPr>
        </p:nvSpPr>
        <p:spPr>
          <a:xfrm>
            <a:off x="0" y="1155700"/>
            <a:ext cx="4395788" cy="576263"/>
          </a:xfrm>
        </p:spPr>
        <p:txBody>
          <a:bodyPr>
            <a:noAutofit/>
          </a:bodyPr>
          <a:lstStyle/>
          <a:p>
            <a:r>
              <a:rPr lang="de-DE" sz="3200" b="1" u="sng" dirty="0" smtClean="0">
                <a:solidFill>
                  <a:srgbClr val="FF0000"/>
                </a:solidFill>
                <a:effectLst>
                  <a:glow rad="139700">
                    <a:schemeClr val="accent1">
                      <a:satMod val="175000"/>
                      <a:alpha val="40000"/>
                    </a:schemeClr>
                  </a:glow>
                  <a:outerShdw blurRad="38100" dist="38100" dir="2700000" algn="tl">
                    <a:srgbClr val="000000">
                      <a:alpha val="43137"/>
                    </a:srgbClr>
                  </a:outerShdw>
                </a:effectLst>
              </a:rPr>
              <a:t>Vernetzung</a:t>
            </a:r>
            <a:endParaRPr lang="de-DE" sz="3200" b="1" u="sng" dirty="0">
              <a:solidFill>
                <a:srgbClr val="FF0000"/>
              </a:solidFill>
              <a:effectLst>
                <a:glow rad="139700">
                  <a:schemeClr val="accent1">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32299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2192000" cy="1325563"/>
          </a:xfrm>
        </p:spPr>
        <p:txBody>
          <a:bodyPr/>
          <a:lstStyle/>
          <a:p>
            <a:r>
              <a:rPr lang="de-DE" b="1" dirty="0" smtClean="0">
                <a:solidFill>
                  <a:srgbClr val="7030A0"/>
                </a:solidFill>
                <a:effectLst>
                  <a:outerShdw blurRad="38100" dist="38100" dir="2700000" algn="tl">
                    <a:srgbClr val="000000">
                      <a:alpha val="43137"/>
                    </a:srgbClr>
                  </a:outerShdw>
                </a:effectLst>
              </a:rPr>
              <a:t>Umsetzung  Klasse </a:t>
            </a:r>
            <a:r>
              <a:rPr lang="de-DE" b="1" dirty="0">
                <a:solidFill>
                  <a:srgbClr val="7030A0"/>
                </a:solidFill>
                <a:effectLst>
                  <a:outerShdw blurRad="38100" dist="38100" dir="2700000" algn="tl">
                    <a:srgbClr val="000000">
                      <a:alpha val="43137"/>
                    </a:srgbClr>
                  </a:outerShdw>
                </a:effectLst>
              </a:rPr>
              <a:t>7/8 </a:t>
            </a:r>
            <a:r>
              <a:rPr lang="de-DE" b="1" dirty="0" smtClean="0">
                <a:solidFill>
                  <a:srgbClr val="7030A0"/>
                </a:solidFill>
                <a:effectLst>
                  <a:outerShdw blurRad="38100" dist="38100" dir="2700000" algn="tl">
                    <a:srgbClr val="000000">
                      <a:alpha val="43137"/>
                    </a:srgbClr>
                  </a:outerShdw>
                </a:effectLst>
              </a:rPr>
              <a:t> - Großräumige Integration: </a:t>
            </a:r>
            <a:r>
              <a:rPr lang="de-DE" b="1" dirty="0">
                <a:solidFill>
                  <a:srgbClr val="7030A0"/>
                </a:solidFill>
                <a:effectLst>
                  <a:outerShdw blurRad="38100" dist="38100" dir="2700000" algn="tl">
                    <a:srgbClr val="000000">
                      <a:alpha val="43137"/>
                    </a:srgbClr>
                  </a:outerShdw>
                </a:effectLst>
              </a:rPr>
              <a:t>der </a:t>
            </a:r>
            <a:r>
              <a:rPr lang="de-DE" b="1" dirty="0" smtClean="0">
                <a:solidFill>
                  <a:srgbClr val="7030A0"/>
                </a:solidFill>
                <a:effectLst>
                  <a:outerShdw blurRad="38100" dist="38100" dir="2700000" algn="tl">
                    <a:srgbClr val="000000">
                      <a:alpha val="43137"/>
                    </a:srgbClr>
                  </a:outerShdw>
                </a:effectLst>
              </a:rPr>
              <a:t>zweite Schub</a:t>
            </a:r>
            <a:endParaRPr lang="de-DE" b="1" dirty="0">
              <a:solidFill>
                <a:srgbClr val="7030A0"/>
              </a:solidFill>
              <a:effectLst>
                <a:outerShdw blurRad="38100" dist="38100" dir="2700000" algn="tl">
                  <a:srgbClr val="000000">
                    <a:alpha val="43137"/>
                  </a:srgbClr>
                </a:outerShdw>
              </a:effectLst>
            </a:endParaRPr>
          </a:p>
        </p:txBody>
      </p:sp>
      <p:sp>
        <p:nvSpPr>
          <p:cNvPr id="6" name="Inhaltsplatzhalter 5"/>
          <p:cNvSpPr>
            <a:spLocks noGrp="1"/>
          </p:cNvSpPr>
          <p:nvPr>
            <p:ph idx="1"/>
          </p:nvPr>
        </p:nvSpPr>
        <p:spPr>
          <a:xfrm>
            <a:off x="0" y="1710171"/>
            <a:ext cx="12192000" cy="5147829"/>
          </a:xfrm>
        </p:spPr>
        <p:txBody>
          <a:bodyPr>
            <a:noAutofit/>
          </a:bodyPr>
          <a:lstStyle/>
          <a:p>
            <a:pPr marL="342900" lvl="2" indent="-342900"/>
            <a:r>
              <a:rPr lang="de-DE" sz="3200" b="1" dirty="0"/>
              <a:t>3.2.1 Europa im Mittelalter – Leben in der Agrargesellschaft und Begegnungen mit dem Fremden</a:t>
            </a:r>
          </a:p>
          <a:p>
            <a:pPr marL="0" lvl="0" indent="0">
              <a:buNone/>
            </a:pPr>
            <a:r>
              <a:rPr lang="de-DE" sz="3200" dirty="0" smtClean="0">
                <a:effectLst>
                  <a:outerShdw blurRad="38100" dist="38100" dir="2700000" algn="tl">
                    <a:srgbClr val="000000">
                      <a:alpha val="43137"/>
                    </a:srgbClr>
                  </a:outerShdw>
                </a:effectLst>
              </a:rPr>
              <a:t>(</a:t>
            </a:r>
            <a:r>
              <a:rPr lang="de-DE" sz="3200" dirty="0" smtClean="0"/>
              <a:t>4)</a:t>
            </a:r>
            <a:r>
              <a:rPr lang="de-DE" sz="3200" dirty="0"/>
              <a:t> Fenster zur Welt</a:t>
            </a:r>
            <a:r>
              <a:rPr lang="de-DE" sz="3200" dirty="0" smtClean="0"/>
              <a:t>: die </a:t>
            </a:r>
            <a:r>
              <a:rPr lang="de-DE" sz="3200" dirty="0"/>
              <a:t>mittelalterlichen </a:t>
            </a:r>
            <a:r>
              <a:rPr lang="de-DE" sz="3200" dirty="0">
                <a:solidFill>
                  <a:srgbClr val="FF0000"/>
                </a:solidFill>
              </a:rPr>
              <a:t>Handelsbeziehungen zwischen Europa und Asien beschreiben </a:t>
            </a:r>
            <a:r>
              <a:rPr lang="de-DE" sz="3200" dirty="0"/>
              <a:t>sowie das mongolische Reich als Imperium charakterisieren</a:t>
            </a:r>
          </a:p>
          <a:p>
            <a:pPr marL="0" indent="0">
              <a:buNone/>
            </a:pPr>
            <a:r>
              <a:rPr lang="de-DE" sz="3200" dirty="0" smtClean="0"/>
              <a:t>(Seidenstraße: </a:t>
            </a:r>
            <a:r>
              <a:rPr lang="de-DE" sz="3200" dirty="0"/>
              <a:t>Seide, Pest</a:t>
            </a:r>
            <a:r>
              <a:rPr lang="de-DE" sz="3200" dirty="0" smtClean="0"/>
              <a:t>; Imperium: </a:t>
            </a:r>
            <a:r>
              <a:rPr lang="de-DE" sz="3200" dirty="0"/>
              <a:t>Mongolensturm / Pax </a:t>
            </a:r>
            <a:r>
              <a:rPr lang="de-DE" sz="3200" dirty="0" err="1"/>
              <a:t>mongolica</a:t>
            </a:r>
            <a:r>
              <a:rPr lang="de-DE" sz="3200" dirty="0" smtClean="0">
                <a:effectLst>
                  <a:outerShdw blurRad="38100" dist="38100" dir="2700000" algn="tl">
                    <a:srgbClr val="000000">
                      <a:alpha val="43137"/>
                    </a:srgbClr>
                  </a:outerShdw>
                </a:effectLst>
              </a:rPr>
              <a:t>)</a:t>
            </a:r>
          </a:p>
          <a:p>
            <a:pPr marL="0" indent="0">
              <a:lnSpc>
                <a:spcPct val="100000"/>
              </a:lnSpc>
              <a:buNone/>
            </a:pPr>
            <a:r>
              <a:rPr lang="de-DE" sz="2400" b="1" dirty="0">
                <a:ea typeface="Microsoft YaHei"/>
              </a:rPr>
              <a:t>Der zweite mittelalterliche Schub großräumiger Integration war keine bloße Wiederholung des ersten. … Durch </a:t>
            </a:r>
            <a:r>
              <a:rPr lang="de-DE" sz="2400" b="1" dirty="0" err="1">
                <a:ea typeface="Microsoft YaHei"/>
              </a:rPr>
              <a:t>Dschingis</a:t>
            </a:r>
            <a:r>
              <a:rPr lang="de-DE" sz="2400" b="1" dirty="0">
                <a:ea typeface="Microsoft YaHei"/>
              </a:rPr>
              <a:t> Khan … entstand nach 1259 immerhin so etwas wie ein lockerer imperialer Verbund, dessen langsamer Niedergang erst mit der Vertreibung der Mongolen aus China 1368 begann</a:t>
            </a:r>
            <a:r>
              <a:rPr lang="de-DE" sz="2400" dirty="0" smtClean="0">
                <a:ea typeface="Microsoft YaHei"/>
              </a:rPr>
              <a:t>. Osterhammel/</a:t>
            </a:r>
            <a:r>
              <a:rPr lang="de-DE" sz="2400" dirty="0" err="1" smtClean="0">
                <a:ea typeface="Microsoft YaHei"/>
              </a:rPr>
              <a:t>Petersson</a:t>
            </a:r>
            <a:r>
              <a:rPr lang="de-DE" sz="2400" dirty="0" smtClean="0">
                <a:ea typeface="Microsoft YaHei"/>
              </a:rPr>
              <a:t> </a:t>
            </a:r>
            <a:r>
              <a:rPr lang="de-DE" sz="2400" dirty="0">
                <a:ea typeface="Microsoft YaHei"/>
              </a:rPr>
              <a:t>2003, S. 31f.</a:t>
            </a:r>
            <a:endParaRPr lang="de-DE" sz="2400" dirty="0"/>
          </a:p>
          <a:p>
            <a:pPr marL="0" indent="0">
              <a:buNone/>
            </a:pPr>
            <a:endParaRPr lang="de-DE" sz="3200" b="1" dirty="0" smtClean="0">
              <a:effectLst>
                <a:outerShdw blurRad="38100" dist="38100" dir="2700000" algn="tl">
                  <a:srgbClr val="000000">
                    <a:alpha val="43137"/>
                  </a:srgbClr>
                </a:outerShdw>
              </a:effectLst>
            </a:endParaRPr>
          </a:p>
        </p:txBody>
      </p:sp>
      <p:sp>
        <p:nvSpPr>
          <p:cNvPr id="5" name="Textplatzhalter 4"/>
          <p:cNvSpPr>
            <a:spLocks noGrp="1"/>
          </p:cNvSpPr>
          <p:nvPr>
            <p:ph type="body" sz="quarter" idx="4294967295"/>
          </p:nvPr>
        </p:nvSpPr>
        <p:spPr>
          <a:xfrm>
            <a:off x="0" y="1276350"/>
            <a:ext cx="4395788" cy="576263"/>
          </a:xfrm>
        </p:spPr>
        <p:txBody>
          <a:bodyPr>
            <a:noAutofit/>
          </a:bodyPr>
          <a:lstStyle/>
          <a:p>
            <a:pPr marL="0" indent="0">
              <a:buNone/>
            </a:pPr>
            <a:r>
              <a:rPr lang="de-DE" sz="3200" b="1" u="sng" dirty="0" smtClean="0">
                <a:solidFill>
                  <a:srgbClr val="FF0000"/>
                </a:solidFill>
                <a:effectLst>
                  <a:glow rad="139700">
                    <a:schemeClr val="accent1">
                      <a:satMod val="175000"/>
                      <a:alpha val="40000"/>
                    </a:schemeClr>
                  </a:glow>
                </a:effectLst>
              </a:rPr>
              <a:t>Vernetzung</a:t>
            </a:r>
          </a:p>
          <a:p>
            <a:pPr marL="0" indent="0">
              <a:buNone/>
            </a:pPr>
            <a:endParaRPr lang="de-DE" sz="3200" b="1" u="sng" dirty="0">
              <a:solidFill>
                <a:srgbClr val="FF0000"/>
              </a:solidFill>
              <a:effectLst>
                <a:glow rad="139700">
                  <a:schemeClr val="accent1">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8825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Grafik 181"/>
          <p:cNvPicPr/>
          <p:nvPr/>
        </p:nvPicPr>
        <p:blipFill>
          <a:blip r:embed="rId3"/>
          <a:stretch>
            <a:fillRect/>
          </a:stretch>
        </p:blipFill>
        <p:spPr>
          <a:xfrm>
            <a:off x="1600200" y="76320"/>
            <a:ext cx="9143640" cy="6857640"/>
          </a:xfrm>
          <a:prstGeom prst="rect">
            <a:avLst/>
          </a:prstGeom>
          <a:ln>
            <a:noFill/>
          </a:ln>
        </p:spPr>
      </p:pic>
    </p:spTree>
    <p:extLst>
      <p:ext uri="{BB962C8B-B14F-4D97-AF65-F5344CB8AC3E}">
        <p14:creationId xmlns:p14="http://schemas.microsoft.com/office/powerpoint/2010/main" val="405522964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normAutofit fontScale="90000"/>
          </a:bodyPr>
          <a:lstStyle/>
          <a:p>
            <a:r>
              <a:rPr lang="de-DE" b="1" dirty="0" smtClean="0">
                <a:solidFill>
                  <a:srgbClr val="7030A0"/>
                </a:solidFill>
                <a:effectLst>
                  <a:outerShdw blurRad="38100" dist="38100" dir="2700000" algn="tl">
                    <a:srgbClr val="000000">
                      <a:alpha val="43137"/>
                    </a:srgbClr>
                  </a:outerShdw>
                </a:effectLst>
              </a:rPr>
              <a:t>Umsetzung  Klasse 7/8 - </a:t>
            </a:r>
            <a:r>
              <a:rPr lang="de-DE" b="1" dirty="0">
                <a:solidFill>
                  <a:srgbClr val="7030A0"/>
                </a:solidFill>
                <a:effectLst>
                  <a:outerShdw blurRad="38100" dist="38100" dir="2700000" algn="tl">
                    <a:srgbClr val="000000">
                      <a:alpha val="43137"/>
                    </a:srgbClr>
                  </a:outerShdw>
                </a:effectLst>
                <a:ea typeface="Microsoft YaHei"/>
              </a:rPr>
              <a:t>Großräumige Integration: Der dritte Schub</a:t>
            </a:r>
            <a:r>
              <a:rPr lang="de-DE" dirty="0">
                <a:solidFill>
                  <a:srgbClr val="7030A0"/>
                </a:solidFill>
                <a:effectLst>
                  <a:outerShdw blurRad="38100" dist="38100" dir="2700000" algn="tl">
                    <a:srgbClr val="000000">
                      <a:alpha val="43137"/>
                    </a:srgbClr>
                  </a:outerShdw>
                </a:effectLst>
              </a:rPr>
              <a:t/>
            </a:r>
            <a:br>
              <a:rPr lang="de-DE" dirty="0">
                <a:solidFill>
                  <a:srgbClr val="7030A0"/>
                </a:solidFill>
                <a:effectLst>
                  <a:outerShdw blurRad="38100" dist="38100" dir="2700000" algn="tl">
                    <a:srgbClr val="000000">
                      <a:alpha val="43137"/>
                    </a:srgbClr>
                  </a:outerShdw>
                </a:effectLst>
              </a:rPr>
            </a:br>
            <a:endParaRPr lang="de-DE" b="1" dirty="0">
              <a:solidFill>
                <a:srgbClr val="7030A0"/>
              </a:solidFill>
              <a:effectLst>
                <a:outerShdw blurRad="38100" dist="38100" dir="2700000" algn="tl">
                  <a:srgbClr val="000000">
                    <a:alpha val="43137"/>
                  </a:srgbClr>
                </a:outerShdw>
              </a:effectLst>
            </a:endParaRPr>
          </a:p>
        </p:txBody>
      </p:sp>
      <p:sp>
        <p:nvSpPr>
          <p:cNvPr id="6" name="Inhaltsplatzhalter 5"/>
          <p:cNvSpPr>
            <a:spLocks noGrp="1"/>
          </p:cNvSpPr>
          <p:nvPr>
            <p:ph idx="1"/>
          </p:nvPr>
        </p:nvSpPr>
        <p:spPr>
          <a:xfrm>
            <a:off x="395615" y="1852612"/>
            <a:ext cx="11259704" cy="5005387"/>
          </a:xfrm>
        </p:spPr>
        <p:txBody>
          <a:bodyPr>
            <a:normAutofit fontScale="92500"/>
          </a:bodyPr>
          <a:lstStyle/>
          <a:p>
            <a:pPr marL="0" lvl="2" indent="0">
              <a:buNone/>
            </a:pPr>
            <a:r>
              <a:rPr lang="de-DE" sz="3200" dirty="0" smtClean="0"/>
              <a:t> </a:t>
            </a:r>
            <a:r>
              <a:rPr lang="de-DE" sz="3200" b="1" dirty="0" smtClean="0"/>
              <a:t>3.2.2 </a:t>
            </a:r>
            <a:r>
              <a:rPr lang="de-DE" sz="3200" b="1" dirty="0"/>
              <a:t>Wende zur Neuzeit – neue Welten, neue Horizonte, </a:t>
            </a:r>
            <a:r>
              <a:rPr lang="de-DE" sz="3500" b="1" dirty="0"/>
              <a:t>neue Gewalt</a:t>
            </a:r>
          </a:p>
          <a:p>
            <a:pPr marL="0" indent="0">
              <a:buNone/>
            </a:pPr>
            <a:r>
              <a:rPr lang="de-DE" sz="2600" dirty="0" smtClean="0"/>
              <a:t> </a:t>
            </a:r>
            <a:r>
              <a:rPr lang="de-DE" sz="2800" dirty="0" smtClean="0"/>
              <a:t>(</a:t>
            </a:r>
            <a:r>
              <a:rPr lang="de-DE" sz="3200" dirty="0" smtClean="0"/>
              <a:t>2) Fenster </a:t>
            </a:r>
            <a:r>
              <a:rPr lang="de-DE" sz="3200" dirty="0"/>
              <a:t>zur Welt</a:t>
            </a:r>
            <a:r>
              <a:rPr lang="de-DE" sz="3200" dirty="0" smtClean="0"/>
              <a:t>: die </a:t>
            </a:r>
            <a:r>
              <a:rPr lang="de-DE" sz="3200" dirty="0">
                <a:solidFill>
                  <a:srgbClr val="00B0F0"/>
                </a:solidFill>
              </a:rPr>
              <a:t>Expansion</a:t>
            </a:r>
            <a:r>
              <a:rPr lang="de-DE" sz="3200" dirty="0"/>
              <a:t> des Osmanischen Reichs und ihre Folgen für das frühneuzeitliche Europa beschreiben</a:t>
            </a:r>
          </a:p>
          <a:p>
            <a:pPr marL="0" indent="0">
              <a:buNone/>
            </a:pPr>
            <a:r>
              <a:rPr lang="de-DE" sz="3200" dirty="0"/>
              <a:t>(Osmanisches Reich: Kulturtransfer / Türkenfurcht; Seeweg nach Indien</a:t>
            </a:r>
            <a:r>
              <a:rPr lang="de-DE" sz="3200" b="1" dirty="0" smtClean="0">
                <a:effectLst>
                  <a:outerShdw blurRad="38100" dist="38100" dir="2700000" algn="tl">
                    <a:srgbClr val="000000">
                      <a:alpha val="43137"/>
                    </a:srgbClr>
                  </a:outerShdw>
                </a:effectLst>
              </a:rPr>
              <a:t>)</a:t>
            </a:r>
          </a:p>
          <a:p>
            <a:pPr marL="0" indent="0">
              <a:lnSpc>
                <a:spcPct val="100000"/>
              </a:lnSpc>
              <a:buNone/>
            </a:pPr>
            <a:r>
              <a:rPr lang="de-DE" sz="2600" b="1" dirty="0">
                <a:ea typeface="Microsoft YaHei"/>
              </a:rPr>
              <a:t>In gewisser Hinsicht drängte die osmanische Übermacht um das Mittelmeer herum Europa nach Übersee. Sinnvoller, als von „europäischer Expansion zu sprechen, ist es, eine Häufung von Expansionsprozessen in ganz Eurasien anzusetzen, die überwiegend zur Entstehung größerer politischer Einheiten führte</a:t>
            </a:r>
            <a:r>
              <a:rPr lang="de-DE" sz="2600" b="1" dirty="0">
                <a:ln w="22225">
                  <a:solidFill>
                    <a:srgbClr val="FFFF00"/>
                  </a:solidFill>
                  <a:prstDash val="solid"/>
                </a:ln>
                <a:ea typeface="Microsoft YaHei"/>
              </a:rPr>
              <a:t> </a:t>
            </a:r>
            <a:r>
              <a:rPr lang="de-DE" sz="2600" b="1" dirty="0">
                <a:ea typeface="Microsoft YaHei"/>
              </a:rPr>
              <a:t>Gemeinsam war ihnen die schnelle Verbreitung der neuen Artillerietechnik</a:t>
            </a:r>
            <a:r>
              <a:rPr lang="de-DE" sz="2600" b="1" dirty="0" smtClean="0">
                <a:ea typeface="Microsoft YaHei"/>
              </a:rPr>
              <a:t>. </a:t>
            </a:r>
            <a:r>
              <a:rPr lang="de-DE" sz="2600" dirty="0" smtClean="0">
                <a:latin typeface="Arial"/>
                <a:ea typeface="Microsoft YaHei"/>
              </a:rPr>
              <a:t> </a:t>
            </a:r>
            <a:r>
              <a:rPr lang="de-DE" sz="2600" dirty="0">
                <a:latin typeface="Arial"/>
                <a:ea typeface="Microsoft YaHei"/>
              </a:rPr>
              <a:t>Osterhammel/</a:t>
            </a:r>
            <a:r>
              <a:rPr lang="de-DE" sz="2600" dirty="0" err="1">
                <a:latin typeface="Arial"/>
                <a:ea typeface="Microsoft YaHei"/>
              </a:rPr>
              <a:t>Petersson</a:t>
            </a:r>
            <a:r>
              <a:rPr lang="de-DE" sz="2600" dirty="0">
                <a:latin typeface="Arial"/>
                <a:ea typeface="Microsoft YaHei"/>
              </a:rPr>
              <a:t> 2003, S. 36</a:t>
            </a:r>
            <a:r>
              <a:rPr lang="de-DE" sz="3200" dirty="0">
                <a:latin typeface="Arial"/>
                <a:ea typeface="Microsoft YaHei"/>
              </a:rPr>
              <a:t>f</a:t>
            </a:r>
            <a:r>
              <a:rPr lang="de-DE" sz="3200" dirty="0">
                <a:solidFill>
                  <a:srgbClr val="FFFFFF"/>
                </a:solidFill>
                <a:latin typeface="Arial"/>
                <a:ea typeface="Microsoft YaHei"/>
              </a:rPr>
              <a:t>36f</a:t>
            </a:r>
            <a:endParaRPr lang="de-DE" sz="3200" b="1" dirty="0" smtClean="0">
              <a:effectLst>
                <a:outerShdw blurRad="38100" dist="38100" dir="2700000" algn="tl">
                  <a:srgbClr val="000000">
                    <a:alpha val="43137"/>
                  </a:srgbClr>
                </a:outerShdw>
              </a:effectLst>
            </a:endParaRPr>
          </a:p>
          <a:p>
            <a:pPr marL="0" lvl="2" indent="0">
              <a:buNone/>
            </a:pPr>
            <a:endParaRPr lang="de-DE" dirty="0"/>
          </a:p>
        </p:txBody>
      </p:sp>
      <p:sp>
        <p:nvSpPr>
          <p:cNvPr id="5" name="Textplatzhalter 4"/>
          <p:cNvSpPr>
            <a:spLocks noGrp="1"/>
          </p:cNvSpPr>
          <p:nvPr>
            <p:ph type="body" sz="quarter" idx="4294967295"/>
          </p:nvPr>
        </p:nvSpPr>
        <p:spPr>
          <a:xfrm>
            <a:off x="0" y="1276350"/>
            <a:ext cx="4395788" cy="576263"/>
          </a:xfrm>
        </p:spPr>
        <p:txBody>
          <a:bodyPr>
            <a:noAutofit/>
          </a:bodyPr>
          <a:lstStyle/>
          <a:p>
            <a:pPr marL="0" indent="0">
              <a:buNone/>
            </a:pPr>
            <a:r>
              <a:rPr lang="de-DE" sz="3200" b="1" u="sng" dirty="0" smtClean="0">
                <a:solidFill>
                  <a:srgbClr val="FF0000"/>
                </a:solidFill>
                <a:effectLst>
                  <a:glow rad="139700">
                    <a:schemeClr val="accent1">
                      <a:satMod val="175000"/>
                      <a:alpha val="40000"/>
                    </a:schemeClr>
                  </a:glow>
                </a:effectLst>
              </a:rPr>
              <a:t>Vernetzung</a:t>
            </a:r>
            <a:endParaRPr lang="de-DE" sz="3200" b="1" u="sng" dirty="0">
              <a:solidFill>
                <a:srgbClr val="FF0000"/>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6604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ustomShape 1"/>
          <p:cNvSpPr/>
          <p:nvPr/>
        </p:nvSpPr>
        <p:spPr>
          <a:xfrm>
            <a:off x="-22329" y="0"/>
            <a:ext cx="10451432" cy="1432800"/>
          </a:xfrm>
          <a:prstGeom prst="rect">
            <a:avLst/>
          </a:prstGeom>
          <a:noFill/>
          <a:ln>
            <a:noFill/>
          </a:ln>
        </p:spPr>
        <p:txBody>
          <a:bodyPr lIns="90000" tIns="46800" rIns="90000" bIns="46800" anchor="ctr"/>
          <a:lstStyle/>
          <a:p>
            <a:pPr>
              <a:lnSpc>
                <a:spcPct val="100000"/>
              </a:lnSpc>
            </a:pPr>
            <a:r>
              <a:rPr lang="de-DE" sz="3200" b="1" dirty="0">
                <a:solidFill>
                  <a:srgbClr val="7030A0"/>
                </a:solidFill>
              </a:rPr>
              <a:t>Die erste Globalisierung: Luxuswaren und Edelmetalle verknüpfen den ganzen Globus</a:t>
            </a:r>
            <a:r>
              <a:rPr lang="de-DE" sz="3200" dirty="0">
                <a:solidFill>
                  <a:srgbClr val="7030A0"/>
                </a:solidFill>
              </a:rPr>
              <a:t> </a:t>
            </a:r>
            <a:endParaRPr sz="3200" dirty="0">
              <a:solidFill>
                <a:srgbClr val="7030A0"/>
              </a:solidFill>
            </a:endParaRPr>
          </a:p>
        </p:txBody>
      </p:sp>
      <p:sp>
        <p:nvSpPr>
          <p:cNvPr id="188" name="CustomShape 2"/>
          <p:cNvSpPr/>
          <p:nvPr/>
        </p:nvSpPr>
        <p:spPr>
          <a:xfrm>
            <a:off x="152399" y="1191779"/>
            <a:ext cx="11332029" cy="2009274"/>
          </a:xfrm>
          <a:prstGeom prst="rect">
            <a:avLst/>
          </a:prstGeom>
          <a:noFill/>
          <a:ln>
            <a:noFill/>
          </a:ln>
        </p:spPr>
        <p:txBody>
          <a:bodyPr lIns="90000" tIns="46800" rIns="90000" bIns="46800"/>
          <a:lstStyle/>
          <a:p>
            <a:pPr>
              <a:lnSpc>
                <a:spcPct val="100000"/>
              </a:lnSpc>
            </a:pPr>
            <a:r>
              <a:rPr lang="de-DE" sz="2800" b="1" dirty="0" smtClean="0">
                <a:solidFill>
                  <a:srgbClr val="FF0000"/>
                </a:solidFill>
                <a:ea typeface="Microsoft YaHei"/>
              </a:rPr>
              <a:t>Die erste wahrhaft erdumspannende Handelsvernetzung </a:t>
            </a:r>
            <a:r>
              <a:rPr lang="de-DE" sz="2800" b="1" dirty="0" smtClean="0">
                <a:ea typeface="Microsoft YaHei"/>
              </a:rPr>
              <a:t>erfolgte über das in Spanisch-Amerika gewonnene Silber. … Edelmetallströme waren die ersten „</a:t>
            </a:r>
            <a:r>
              <a:rPr lang="de-DE" sz="2800" b="1" dirty="0" err="1" smtClean="0">
                <a:ea typeface="Microsoft YaHei"/>
              </a:rPr>
              <a:t>flows</a:t>
            </a:r>
            <a:r>
              <a:rPr lang="de-DE" sz="2800" b="1" dirty="0" smtClean="0">
                <a:ea typeface="Microsoft YaHei"/>
              </a:rPr>
              <a:t>“, die den Globus </a:t>
            </a:r>
            <a:r>
              <a:rPr lang="de-DE" sz="2800" b="1" dirty="0" err="1" smtClean="0">
                <a:ea typeface="Microsoft YaHei"/>
              </a:rPr>
              <a:t>umzirkelten</a:t>
            </a:r>
            <a:r>
              <a:rPr lang="de-DE" sz="2800" b="1" dirty="0" smtClean="0">
                <a:ea typeface="Microsoft YaHei"/>
              </a:rPr>
              <a:t>.</a:t>
            </a:r>
            <a:r>
              <a:rPr lang="de-DE" sz="2800" b="1" dirty="0" smtClean="0">
                <a:solidFill>
                  <a:srgbClr val="FFFFFF"/>
                </a:solidFill>
                <a:ea typeface="Microsoft YaHei"/>
              </a:rPr>
              <a:t>.</a:t>
            </a:r>
          </a:p>
          <a:p>
            <a:r>
              <a:rPr lang="de-DE" sz="2800" dirty="0">
                <a:latin typeface="Arial"/>
                <a:ea typeface="Microsoft YaHei"/>
              </a:rPr>
              <a:t>O</a:t>
            </a:r>
            <a:r>
              <a:rPr lang="de-DE" sz="2800" dirty="0">
                <a:ea typeface="Microsoft YaHei"/>
              </a:rPr>
              <a:t>sterhammel/</a:t>
            </a:r>
            <a:r>
              <a:rPr lang="de-DE" sz="2800" dirty="0" err="1">
                <a:ea typeface="Microsoft YaHei"/>
              </a:rPr>
              <a:t>Petersson</a:t>
            </a:r>
            <a:r>
              <a:rPr lang="de-DE" sz="2800" dirty="0">
                <a:ea typeface="Microsoft YaHei"/>
              </a:rPr>
              <a:t> 2003, S. 41</a:t>
            </a:r>
            <a:endParaRPr lang="de-DE" sz="2800" dirty="0"/>
          </a:p>
          <a:p>
            <a:pPr>
              <a:lnSpc>
                <a:spcPct val="100000"/>
              </a:lnSpc>
            </a:pPr>
            <a:endParaRPr lang="de-DE" sz="2800" b="1" dirty="0">
              <a:solidFill>
                <a:srgbClr val="FFFFFF"/>
              </a:solidFill>
              <a:ea typeface="Microsoft YaHei"/>
            </a:endParaRPr>
          </a:p>
          <a:p>
            <a:pPr>
              <a:lnSpc>
                <a:spcPct val="100000"/>
              </a:lnSpc>
            </a:pPr>
            <a:endParaRPr lang="de-DE" sz="2800" dirty="0" smtClean="0">
              <a:solidFill>
                <a:srgbClr val="FFFFFF"/>
              </a:solidFill>
              <a:ea typeface="Microsoft YaHei"/>
            </a:endParaRPr>
          </a:p>
          <a:p>
            <a:pPr>
              <a:lnSpc>
                <a:spcPct val="100000"/>
              </a:lnSpc>
            </a:pPr>
            <a:r>
              <a:rPr lang="de-DE" sz="2800" dirty="0">
                <a:ea typeface="Microsoft YaHei"/>
              </a:rPr>
              <a:t>K</a:t>
            </a:r>
            <a:r>
              <a:rPr lang="de-DE" sz="2800" dirty="0" smtClean="0">
                <a:ea typeface="Microsoft YaHei"/>
              </a:rPr>
              <a:t>arte aus urheberrechtlichen Gründen gelöscht</a:t>
            </a:r>
            <a:endParaRPr sz="2800" dirty="0" smtClean="0"/>
          </a:p>
          <a:p>
            <a:r>
              <a:rPr lang="de-DE" sz="2800" dirty="0" smtClean="0">
                <a:solidFill>
                  <a:srgbClr val="FFFFFF"/>
                </a:solidFill>
                <a:latin typeface="Arial"/>
                <a:ea typeface="Microsoft YaHei"/>
              </a:rPr>
              <a:t>  </a:t>
            </a:r>
            <a:endParaRPr dirty="0"/>
          </a:p>
        </p:txBody>
      </p:sp>
    </p:spTree>
    <p:extLst>
      <p:ext uri="{BB962C8B-B14F-4D97-AF65-F5344CB8AC3E}">
        <p14:creationId xmlns:p14="http://schemas.microsoft.com/office/powerpoint/2010/main" val="915598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rgbClr val="7030A0"/>
                </a:solidFill>
                <a:effectLst>
                  <a:outerShdw blurRad="38100" dist="38100" dir="2700000" algn="tl">
                    <a:srgbClr val="000000">
                      <a:alpha val="43137"/>
                    </a:srgbClr>
                  </a:outerShdw>
                </a:effectLst>
              </a:rPr>
              <a:t>Konzeption- Leitgedanken</a:t>
            </a:r>
            <a:endParaRPr lang="de-DE" b="1" dirty="0">
              <a:solidFill>
                <a:srgbClr val="7030A0"/>
              </a:solidFill>
              <a:effectLst>
                <a:outerShdw blurRad="38100" dist="38100" dir="2700000" algn="tl">
                  <a:srgbClr val="000000">
                    <a:alpha val="43137"/>
                  </a:srgbClr>
                </a:outerShdw>
              </a:effectLst>
            </a:endParaRPr>
          </a:p>
        </p:txBody>
      </p:sp>
      <p:sp>
        <p:nvSpPr>
          <p:cNvPr id="3" name="Inhaltsplatzhalter 2"/>
          <p:cNvSpPr>
            <a:spLocks noGrp="1"/>
          </p:cNvSpPr>
          <p:nvPr>
            <p:ph idx="1"/>
          </p:nvPr>
        </p:nvSpPr>
        <p:spPr>
          <a:xfrm>
            <a:off x="359323" y="1853248"/>
            <a:ext cx="11587397" cy="5261547"/>
          </a:xfrm>
        </p:spPr>
        <p:txBody>
          <a:bodyPr>
            <a:normAutofit/>
          </a:bodyPr>
          <a:lstStyle/>
          <a:p>
            <a:r>
              <a:rPr lang="de-DE" sz="2800" b="1" dirty="0"/>
              <a:t>Die globalisierte Welt ist ein Kennzeichen des 21. Jahrhunderts. In den Klassenzimmern begegnen sich zunehmend Schülerinnen und Schüler aus unterschiedlichen Kulturen. </a:t>
            </a:r>
            <a:r>
              <a:rPr lang="de-DE" sz="3200" b="1" dirty="0">
                <a:solidFill>
                  <a:srgbClr val="00B050"/>
                </a:solidFill>
              </a:rPr>
              <a:t>Deshalb soll </a:t>
            </a:r>
            <a:r>
              <a:rPr lang="de-DE" sz="3200" b="1" dirty="0" smtClean="0">
                <a:solidFill>
                  <a:srgbClr val="00B050"/>
                </a:solidFill>
              </a:rPr>
              <a:t>auch aus der Perspektive der Globalisierung ein Blick auf die Vergangenheit geworfen wer</a:t>
            </a:r>
            <a:r>
              <a:rPr lang="de-DE" sz="2800" b="1" dirty="0" smtClean="0">
                <a:solidFill>
                  <a:srgbClr val="00B050"/>
                </a:solidFill>
              </a:rPr>
              <a:t>den. </a:t>
            </a:r>
            <a:r>
              <a:rPr lang="de-DE" sz="3200" b="1" dirty="0" smtClean="0">
                <a:solidFill>
                  <a:srgbClr val="00B050"/>
                </a:solidFill>
              </a:rPr>
              <a:t>Diese </a:t>
            </a:r>
            <a:r>
              <a:rPr lang="de-DE" sz="3200" b="1" dirty="0">
                <a:solidFill>
                  <a:srgbClr val="00B050"/>
                </a:solidFill>
              </a:rPr>
              <a:t>Funktion übernehmen die „Fenster zur Welt“, </a:t>
            </a:r>
            <a:r>
              <a:rPr lang="de-DE" sz="2800" b="1" dirty="0"/>
              <a:t>die in jeder Bildungsplaneinheit an ein bis zwei Stellen verankert sind und für die in der Regel der Zeitrahmen von einer Doppelstunde vorgesehen ist</a:t>
            </a:r>
            <a:r>
              <a:rPr lang="de-DE" sz="2800" b="1" dirty="0" smtClean="0"/>
              <a:t>. </a:t>
            </a:r>
            <a:r>
              <a:rPr lang="de-DE" sz="2800" b="1" dirty="0"/>
              <a:t>Dabei gibt es zwei unterschiedliche Typen von „Fenstern“:</a:t>
            </a:r>
          </a:p>
          <a:p>
            <a:pPr marL="0" indent="0">
              <a:buNone/>
            </a:pPr>
            <a:r>
              <a:rPr lang="de-DE" dirty="0" smtClean="0"/>
              <a:t>      Bildungsplan S. 6</a:t>
            </a:r>
          </a:p>
          <a:p>
            <a:endParaRPr lang="de-DE" dirty="0"/>
          </a:p>
          <a:p>
            <a:endParaRPr lang="de-DE" dirty="0"/>
          </a:p>
        </p:txBody>
      </p:sp>
    </p:spTree>
    <p:extLst>
      <p:ext uri="{BB962C8B-B14F-4D97-AF65-F5344CB8AC3E}">
        <p14:creationId xmlns:p14="http://schemas.microsoft.com/office/powerpoint/2010/main" val="62310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solidFill>
                  <a:srgbClr val="7030A0"/>
                </a:solidFill>
                <a:effectLst>
                  <a:outerShdw blurRad="38100" dist="38100" dir="2700000" algn="tl">
                    <a:srgbClr val="000000">
                      <a:alpha val="43137"/>
                    </a:srgbClr>
                  </a:outerShdw>
                </a:effectLst>
              </a:rPr>
              <a:t>Auch vor unserer Haustüre: z.B. im </a:t>
            </a:r>
            <a:r>
              <a:rPr lang="de-DE" b="1" dirty="0" smtClean="0">
                <a:solidFill>
                  <a:srgbClr val="7030A0"/>
                </a:solidFill>
                <a:effectLst>
                  <a:outerShdw blurRad="38100" dist="38100" dir="2700000" algn="tl">
                    <a:srgbClr val="000000">
                      <a:alpha val="43137"/>
                    </a:srgbClr>
                  </a:outerShdw>
                </a:effectLst>
              </a:rPr>
              <a:t/>
            </a:r>
            <a:br>
              <a:rPr lang="de-DE" b="1" dirty="0" smtClean="0">
                <a:solidFill>
                  <a:srgbClr val="7030A0"/>
                </a:solidFill>
                <a:effectLst>
                  <a:outerShdw blurRad="38100" dist="38100" dir="2700000" algn="tl">
                    <a:srgbClr val="000000">
                      <a:alpha val="43137"/>
                    </a:srgbClr>
                  </a:outerShdw>
                </a:effectLst>
              </a:rPr>
            </a:br>
            <a:r>
              <a:rPr lang="de-DE" b="1" dirty="0" smtClean="0">
                <a:solidFill>
                  <a:srgbClr val="7030A0"/>
                </a:solidFill>
                <a:effectLst>
                  <a:outerShdw blurRad="38100" dist="38100" dir="2700000" algn="tl">
                    <a:srgbClr val="000000">
                      <a:alpha val="43137"/>
                    </a:srgbClr>
                  </a:outerShdw>
                </a:effectLst>
              </a:rPr>
              <a:t>Schloss Rastatt</a:t>
            </a:r>
            <a:r>
              <a:rPr lang="de-DE" dirty="0">
                <a:solidFill>
                  <a:srgbClr val="FFC000"/>
                </a:solidFill>
              </a:rPr>
              <a:t/>
            </a:r>
            <a:br>
              <a:rPr lang="de-DE" dirty="0">
                <a:solidFill>
                  <a:srgbClr val="FFC000"/>
                </a:solidFill>
              </a:rPr>
            </a:br>
            <a:endParaRPr lang="de-DE" sz="2400" dirty="0">
              <a:solidFill>
                <a:srgbClr val="FFC000"/>
              </a:solidFill>
            </a:endParaRPr>
          </a:p>
        </p:txBody>
      </p:sp>
      <p:sp>
        <p:nvSpPr>
          <p:cNvPr id="7" name="Bildplatzhalter 6"/>
          <p:cNvSpPr>
            <a:spLocks noGrp="1"/>
          </p:cNvSpPr>
          <p:nvPr>
            <p:ph type="pic" idx="1"/>
          </p:nvPr>
        </p:nvSpPr>
        <p:spPr/>
      </p:sp>
      <p:sp>
        <p:nvSpPr>
          <p:cNvPr id="8" name="Textplatzhalter 7"/>
          <p:cNvSpPr>
            <a:spLocks noGrp="1"/>
          </p:cNvSpPr>
          <p:nvPr>
            <p:ph type="body" sz="half" idx="2"/>
          </p:nvPr>
        </p:nvSpPr>
        <p:spPr/>
        <p:txBody>
          <a:bodyPr/>
          <a:lstStyle/>
          <a:p>
            <a:endParaRPr lang="de-DE" dirty="0" smtClean="0"/>
          </a:p>
          <a:p>
            <a:r>
              <a:rPr lang="de-DE" sz="3200" dirty="0" smtClean="0"/>
              <a:t>Bilder und Karten aus urheberrechtlichen Gründen gelöscht.</a:t>
            </a:r>
            <a:endParaRPr lang="de-DE" sz="3200" dirty="0"/>
          </a:p>
        </p:txBody>
      </p:sp>
      <p:sp>
        <p:nvSpPr>
          <p:cNvPr id="4" name="Rechteck 3"/>
          <p:cNvSpPr/>
          <p:nvPr/>
        </p:nvSpPr>
        <p:spPr>
          <a:xfrm>
            <a:off x="5550568" y="1231641"/>
            <a:ext cx="6216711" cy="1569660"/>
          </a:xfrm>
          <a:prstGeom prst="rect">
            <a:avLst/>
          </a:prstGeom>
        </p:spPr>
        <p:txBody>
          <a:bodyPr wrap="square">
            <a:spAutoFit/>
          </a:bodyPr>
          <a:lstStyle/>
          <a:p>
            <a:r>
              <a:rPr lang="de-DE" sz="3200" b="1" dirty="0">
                <a:solidFill>
                  <a:srgbClr val="FF0000"/>
                </a:solidFill>
                <a:latin typeface="Arial"/>
              </a:rPr>
              <a:t>In dem Tee- und Kaffee-Service war bereits die ganze Welt </a:t>
            </a:r>
            <a:r>
              <a:rPr lang="de-DE" sz="3200" b="1" dirty="0" smtClean="0">
                <a:solidFill>
                  <a:srgbClr val="FF0000"/>
                </a:solidFill>
                <a:latin typeface="Arial"/>
              </a:rPr>
              <a:t>drin</a:t>
            </a:r>
            <a:r>
              <a:rPr lang="de-DE" sz="3200" b="1" dirty="0">
                <a:solidFill>
                  <a:srgbClr val="FF0000"/>
                </a:solidFill>
                <a:latin typeface="Arial"/>
              </a:rPr>
              <a:t>.</a:t>
            </a:r>
            <a:endParaRPr lang="de-DE" sz="3200" dirty="0">
              <a:solidFill>
                <a:srgbClr val="FF0000"/>
              </a:solidFill>
            </a:endParaRPr>
          </a:p>
        </p:txBody>
      </p:sp>
    </p:spTree>
    <p:extLst>
      <p:ext uri="{BB962C8B-B14F-4D97-AF65-F5344CB8AC3E}">
        <p14:creationId xmlns:p14="http://schemas.microsoft.com/office/powerpoint/2010/main" val="1889503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b="1" dirty="0" smtClean="0">
                <a:solidFill>
                  <a:srgbClr val="7030A0"/>
                </a:solidFill>
                <a:effectLst>
                  <a:outerShdw blurRad="38100" dist="38100" dir="2700000" algn="tl">
                    <a:srgbClr val="000000">
                      <a:alpha val="43137"/>
                    </a:srgbClr>
                  </a:outerShdw>
                </a:effectLst>
              </a:rPr>
              <a:t>Umsetzung  Klasse 7/8</a:t>
            </a:r>
            <a:endParaRPr lang="de-DE" b="1" dirty="0">
              <a:solidFill>
                <a:srgbClr val="7030A0"/>
              </a:solidFill>
              <a:effectLst>
                <a:outerShdw blurRad="38100" dist="38100" dir="2700000" algn="tl">
                  <a:srgbClr val="000000">
                    <a:alpha val="43137"/>
                  </a:srgbClr>
                </a:outerShdw>
              </a:effectLst>
            </a:endParaRPr>
          </a:p>
        </p:txBody>
      </p:sp>
      <p:sp>
        <p:nvSpPr>
          <p:cNvPr id="6" name="Inhaltsplatzhalter 5"/>
          <p:cNvSpPr>
            <a:spLocks noGrp="1"/>
          </p:cNvSpPr>
          <p:nvPr>
            <p:ph idx="1"/>
          </p:nvPr>
        </p:nvSpPr>
        <p:spPr>
          <a:xfrm>
            <a:off x="316121" y="1992957"/>
            <a:ext cx="10671669" cy="1664643"/>
          </a:xfrm>
        </p:spPr>
        <p:txBody>
          <a:bodyPr>
            <a:normAutofit fontScale="25000" lnSpcReduction="20000"/>
          </a:bodyPr>
          <a:lstStyle/>
          <a:p>
            <a:pPr marL="342900" lvl="2" indent="-342900"/>
            <a:r>
              <a:rPr lang="de-DE" sz="12800" b="1" dirty="0" smtClean="0"/>
              <a:t>3.2.2 Wende zur Neuzeit – neue Welten, neue Horizonte, neue Gewalt</a:t>
            </a:r>
          </a:p>
          <a:p>
            <a:pPr marL="0" indent="0">
              <a:buNone/>
            </a:pPr>
            <a:r>
              <a:rPr lang="de-DE" sz="12800" dirty="0" smtClean="0"/>
              <a:t>(3)Fenster zur Welt: </a:t>
            </a:r>
            <a:r>
              <a:rPr lang="de-DE" sz="12800" b="1" dirty="0" smtClean="0">
                <a:solidFill>
                  <a:srgbClr val="FF0000"/>
                </a:solidFill>
                <a:effectLst>
                  <a:outerShdw blurRad="38100" dist="38100" dir="2700000" algn="tl">
                    <a:srgbClr val="000000">
                      <a:alpha val="43137"/>
                    </a:srgbClr>
                  </a:outerShdw>
                </a:effectLst>
              </a:rPr>
              <a:t>die Expansion Europas nach Amerika und Asien</a:t>
            </a:r>
            <a:r>
              <a:rPr lang="de-DE" sz="12800" b="1" dirty="0" smtClean="0">
                <a:effectLst>
                  <a:outerShdw blurRad="38100" dist="38100" dir="2700000" algn="tl">
                    <a:srgbClr val="000000">
                      <a:alpha val="43137"/>
                    </a:srgbClr>
                  </a:outerShdw>
                </a:effectLst>
              </a:rPr>
              <a:t> </a:t>
            </a:r>
            <a:r>
              <a:rPr lang="de-DE" sz="12800" dirty="0" smtClean="0"/>
              <a:t>analysieren und ihre Folgen für die „Neue“ und „Alte“ Welt bewerten</a:t>
            </a:r>
          </a:p>
          <a:p>
            <a:pPr marL="0" indent="0">
              <a:buNone/>
            </a:pPr>
            <a:r>
              <a:rPr lang="de-DE" sz="12800" dirty="0" smtClean="0"/>
              <a:t>(Kolonialisierung, Missionierung, Aztekenreich, Dreieckshandel, Sklaverei)</a:t>
            </a:r>
          </a:p>
          <a:p>
            <a:pPr marL="0" lvl="2" indent="0">
              <a:buNone/>
            </a:pPr>
            <a:endParaRPr lang="de-DE" sz="2000" b="1" dirty="0" smtClean="0"/>
          </a:p>
          <a:p>
            <a:pPr marL="0" lvl="2" indent="0">
              <a:buNone/>
            </a:pPr>
            <a:endParaRPr lang="de-DE" dirty="0"/>
          </a:p>
        </p:txBody>
      </p:sp>
      <p:sp>
        <p:nvSpPr>
          <p:cNvPr id="5" name="Textplatzhalter 4"/>
          <p:cNvSpPr>
            <a:spLocks noGrp="1"/>
          </p:cNvSpPr>
          <p:nvPr>
            <p:ph type="body" sz="quarter" idx="4294967295"/>
          </p:nvPr>
        </p:nvSpPr>
        <p:spPr>
          <a:xfrm>
            <a:off x="0" y="1276350"/>
            <a:ext cx="4395788" cy="576263"/>
          </a:xfrm>
        </p:spPr>
        <p:txBody>
          <a:bodyPr>
            <a:noAutofit/>
          </a:bodyPr>
          <a:lstStyle/>
          <a:p>
            <a:pPr marL="0" indent="0">
              <a:buNone/>
            </a:pPr>
            <a:r>
              <a:rPr lang="de-DE" sz="3200" b="1" u="sng" dirty="0" smtClean="0">
                <a:solidFill>
                  <a:srgbClr val="FF0000"/>
                </a:solidFill>
                <a:effectLst>
                  <a:glow rad="139700">
                    <a:schemeClr val="accent1">
                      <a:satMod val="175000"/>
                      <a:alpha val="40000"/>
                    </a:schemeClr>
                  </a:glow>
                </a:effectLst>
              </a:rPr>
              <a:t>Vernetzung</a:t>
            </a:r>
            <a:endParaRPr lang="de-DE" sz="3200" b="1" u="sng" dirty="0">
              <a:solidFill>
                <a:srgbClr val="FF0000"/>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414125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b="1" dirty="0" smtClean="0">
                <a:solidFill>
                  <a:srgbClr val="7030A0"/>
                </a:solidFill>
                <a:effectLst>
                  <a:outerShdw blurRad="38100" dist="38100" dir="2700000" algn="tl">
                    <a:srgbClr val="000000">
                      <a:alpha val="43137"/>
                    </a:srgbClr>
                  </a:outerShdw>
                </a:effectLst>
              </a:rPr>
              <a:t>Umsetzung  Klasse 7/8</a:t>
            </a:r>
            <a:endParaRPr lang="de-DE" b="1" dirty="0">
              <a:solidFill>
                <a:srgbClr val="7030A0"/>
              </a:solidFill>
              <a:effectLst>
                <a:outerShdw blurRad="38100" dist="38100" dir="2700000" algn="tl">
                  <a:srgbClr val="000000">
                    <a:alpha val="43137"/>
                  </a:srgbClr>
                </a:outerShdw>
              </a:effectLst>
            </a:endParaRPr>
          </a:p>
        </p:txBody>
      </p:sp>
      <p:sp>
        <p:nvSpPr>
          <p:cNvPr id="6" name="Inhaltsplatzhalter 5"/>
          <p:cNvSpPr>
            <a:spLocks noGrp="1"/>
          </p:cNvSpPr>
          <p:nvPr>
            <p:ph idx="1"/>
          </p:nvPr>
        </p:nvSpPr>
        <p:spPr>
          <a:xfrm>
            <a:off x="316121" y="1992957"/>
            <a:ext cx="10671669" cy="4195481"/>
          </a:xfrm>
        </p:spPr>
        <p:txBody>
          <a:bodyPr>
            <a:normAutofit/>
          </a:bodyPr>
          <a:lstStyle/>
          <a:p>
            <a:pPr marL="342900" lvl="2" indent="-342900"/>
            <a:r>
              <a:rPr lang="de-DE" sz="2800" b="1" dirty="0" smtClean="0"/>
              <a:t>3.2.3 </a:t>
            </a:r>
            <a:r>
              <a:rPr lang="de-DE" sz="2800" b="1" dirty="0"/>
              <a:t>Die Französische Revolution – Bürgertum, Vernunft, Freiheit</a:t>
            </a:r>
          </a:p>
          <a:p>
            <a:pPr marL="0" indent="0">
              <a:buNone/>
            </a:pPr>
            <a:r>
              <a:rPr lang="de-DE" sz="2800" dirty="0" smtClean="0"/>
              <a:t> (4) </a:t>
            </a:r>
            <a:r>
              <a:rPr lang="de-DE" sz="3200" dirty="0"/>
              <a:t>Fenster zur Welt</a:t>
            </a:r>
            <a:r>
              <a:rPr lang="de-DE" sz="3200" dirty="0" smtClean="0"/>
              <a:t>: die </a:t>
            </a:r>
            <a:r>
              <a:rPr lang="de-DE" sz="3200" dirty="0"/>
              <a:t>Amerikanische Revolution charakterisieren und ihre Einflüsse auf die Französische Revolution erläutern</a:t>
            </a:r>
          </a:p>
          <a:p>
            <a:pPr marL="0" indent="0">
              <a:buNone/>
            </a:pPr>
            <a:r>
              <a:rPr lang="de-DE" sz="3200" dirty="0"/>
              <a:t>(Kolonie: Siedler; Revolution: amerikanische Unabhängigkeitserklärung, Menschen- und Bürgerrechte; Ideentransfer)</a:t>
            </a:r>
            <a:r>
              <a:rPr lang="de-DE" sz="2800" dirty="0"/>
              <a:t/>
            </a:r>
            <a:br>
              <a:rPr lang="de-DE" sz="2800" dirty="0"/>
            </a:br>
            <a:r>
              <a:rPr lang="de-DE" sz="2800" dirty="0" smtClean="0"/>
              <a:t> </a:t>
            </a:r>
            <a:endParaRPr lang="de-DE" sz="2800" dirty="0"/>
          </a:p>
          <a:p>
            <a:pPr marL="0" lvl="2" indent="0">
              <a:buNone/>
            </a:pPr>
            <a:endParaRPr lang="de-DE" dirty="0"/>
          </a:p>
        </p:txBody>
      </p:sp>
      <p:sp>
        <p:nvSpPr>
          <p:cNvPr id="5" name="Textplatzhalter 4"/>
          <p:cNvSpPr>
            <a:spLocks noGrp="1"/>
          </p:cNvSpPr>
          <p:nvPr>
            <p:ph type="body" sz="quarter" idx="4294967295"/>
          </p:nvPr>
        </p:nvSpPr>
        <p:spPr>
          <a:xfrm>
            <a:off x="0" y="1276350"/>
            <a:ext cx="4395788" cy="576263"/>
          </a:xfrm>
        </p:spPr>
        <p:txBody>
          <a:bodyPr>
            <a:noAutofit/>
          </a:bodyPr>
          <a:lstStyle/>
          <a:p>
            <a:pPr marL="0" indent="0">
              <a:buNone/>
            </a:pPr>
            <a:r>
              <a:rPr lang="de-DE" sz="3600" b="1" u="sng" dirty="0" smtClean="0">
                <a:solidFill>
                  <a:srgbClr val="FF0000"/>
                </a:solidFill>
                <a:effectLst>
                  <a:glow rad="139700">
                    <a:schemeClr val="accent1">
                      <a:satMod val="175000"/>
                      <a:alpha val="40000"/>
                    </a:schemeClr>
                  </a:glow>
                </a:effectLst>
              </a:rPr>
              <a:t>Vernetzung</a:t>
            </a:r>
            <a:endParaRPr lang="de-DE" sz="3600" b="1" u="sng" dirty="0">
              <a:solidFill>
                <a:srgbClr val="FF0000"/>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290653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0122" y="477432"/>
            <a:ext cx="9404723" cy="857098"/>
          </a:xfrm>
        </p:spPr>
        <p:txBody>
          <a:bodyPr/>
          <a:lstStyle/>
          <a:p>
            <a:r>
              <a:rPr lang="de-DE" b="1" dirty="0">
                <a:solidFill>
                  <a:srgbClr val="7030A0"/>
                </a:solidFill>
                <a:effectLst>
                  <a:outerShdw blurRad="38100" dist="38100" dir="2700000" algn="tl">
                    <a:srgbClr val="000000">
                      <a:alpha val="43137"/>
                    </a:srgbClr>
                  </a:outerShdw>
                </a:effectLst>
              </a:rPr>
              <a:t>Ideentransfer</a:t>
            </a:r>
            <a:endParaRPr lang="de-DE" dirty="0">
              <a:solidFill>
                <a:srgbClr val="7030A0"/>
              </a:solidFill>
            </a:endParaRPr>
          </a:p>
        </p:txBody>
      </p:sp>
      <p:pic>
        <p:nvPicPr>
          <p:cNvPr id="1026" name="Picture 2" descr="https://upload.wikimedia.org/wikipedia/commons/3/3f/Gilbert_du_Motier_Marquis_de_Lafayet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924" y="1309816"/>
            <a:ext cx="3153322" cy="4445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a/a3/Benjamin_Franklin_17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7059" y="1287380"/>
            <a:ext cx="4427338" cy="557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87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b="1" dirty="0" smtClean="0">
                <a:solidFill>
                  <a:srgbClr val="7030A0"/>
                </a:solidFill>
                <a:effectLst>
                  <a:outerShdw blurRad="38100" dist="38100" dir="2700000" algn="tl">
                    <a:srgbClr val="000000">
                      <a:alpha val="43137"/>
                    </a:srgbClr>
                  </a:outerShdw>
                </a:effectLst>
              </a:rPr>
              <a:t>Umsetzung  Klasse 8</a:t>
            </a:r>
            <a:endParaRPr lang="de-DE" b="1" dirty="0">
              <a:solidFill>
                <a:srgbClr val="7030A0"/>
              </a:solidFill>
              <a:effectLst>
                <a:outerShdw blurRad="38100" dist="38100" dir="2700000" algn="tl">
                  <a:srgbClr val="000000">
                    <a:alpha val="43137"/>
                  </a:srgbClr>
                </a:outerShdw>
              </a:effectLst>
            </a:endParaRPr>
          </a:p>
        </p:txBody>
      </p:sp>
      <p:sp>
        <p:nvSpPr>
          <p:cNvPr id="6" name="Inhaltsplatzhalter 5"/>
          <p:cNvSpPr>
            <a:spLocks noGrp="1"/>
          </p:cNvSpPr>
          <p:nvPr>
            <p:ph idx="1"/>
          </p:nvPr>
        </p:nvSpPr>
        <p:spPr>
          <a:xfrm>
            <a:off x="656768" y="2037928"/>
            <a:ext cx="10662021" cy="4195481"/>
          </a:xfrm>
        </p:spPr>
        <p:txBody>
          <a:bodyPr>
            <a:normAutofit/>
          </a:bodyPr>
          <a:lstStyle/>
          <a:p>
            <a:pPr marL="342900" lvl="2" indent="-342900"/>
            <a:r>
              <a:rPr lang="de-DE" sz="3200" b="1" dirty="0"/>
              <a:t>3.2.4 Europa nach der Französischen Revolution – Bürgertum, Nationalstaat, Verfassung</a:t>
            </a:r>
          </a:p>
          <a:p>
            <a:pPr marL="0" lvl="0" indent="0">
              <a:buNone/>
            </a:pPr>
            <a:r>
              <a:rPr lang="de-DE" sz="3200" dirty="0"/>
              <a:t>(5) Fenster zur Welt: die Auswanderung nach Amerika aus politischen und </a:t>
            </a:r>
            <a:r>
              <a:rPr lang="de-DE" sz="3200" dirty="0" smtClean="0"/>
              <a:t>wirtschaftlichen </a:t>
            </a:r>
            <a:r>
              <a:rPr lang="de-DE" sz="3200" dirty="0"/>
              <a:t>Gründen analysieren</a:t>
            </a:r>
          </a:p>
          <a:p>
            <a:pPr marL="0" indent="0">
              <a:spcBef>
                <a:spcPts val="0"/>
              </a:spcBef>
              <a:buNone/>
            </a:pPr>
            <a:r>
              <a:rPr lang="en-US" sz="3200" dirty="0"/>
              <a:t>(Migration</a:t>
            </a:r>
            <a:r>
              <a:rPr lang="en-US" sz="3200"/>
              <a:t>: </a:t>
            </a:r>
            <a:r>
              <a:rPr lang="en-US" sz="3200" smtClean="0"/>
              <a:t>push-Faktor</a:t>
            </a:r>
            <a:r>
              <a:rPr lang="en-US" sz="3200" dirty="0"/>
              <a:t>, pull-</a:t>
            </a:r>
            <a:r>
              <a:rPr lang="en-US" sz="3200" dirty="0" err="1"/>
              <a:t>Faktor</a:t>
            </a:r>
            <a:r>
              <a:rPr lang="en-US" sz="3200" dirty="0"/>
              <a:t>) </a:t>
            </a:r>
          </a:p>
        </p:txBody>
      </p:sp>
      <p:sp>
        <p:nvSpPr>
          <p:cNvPr id="5" name="Textplatzhalter 4"/>
          <p:cNvSpPr>
            <a:spLocks noGrp="1"/>
          </p:cNvSpPr>
          <p:nvPr>
            <p:ph type="body" sz="quarter" idx="4294967295"/>
          </p:nvPr>
        </p:nvSpPr>
        <p:spPr>
          <a:xfrm>
            <a:off x="0" y="1276350"/>
            <a:ext cx="4395788" cy="576263"/>
          </a:xfrm>
        </p:spPr>
        <p:txBody>
          <a:bodyPr>
            <a:noAutofit/>
          </a:bodyPr>
          <a:lstStyle/>
          <a:p>
            <a:pPr marL="0" indent="0">
              <a:buNone/>
            </a:pPr>
            <a:r>
              <a:rPr lang="de-DE" sz="3200" b="1" u="sng" dirty="0">
                <a:solidFill>
                  <a:srgbClr val="FF0000"/>
                </a:solidFill>
                <a:effectLst>
                  <a:glow rad="139700">
                    <a:schemeClr val="accent1">
                      <a:satMod val="175000"/>
                      <a:alpha val="40000"/>
                    </a:schemeClr>
                  </a:glow>
                </a:effectLst>
              </a:rPr>
              <a:t>Vernetzung</a:t>
            </a:r>
          </a:p>
          <a:p>
            <a:pPr marL="0" indent="0">
              <a:buNone/>
            </a:pPr>
            <a:endParaRPr lang="de-DE" sz="3200" b="1" u="sng" dirty="0">
              <a:solidFill>
                <a:srgbClr val="00B0F0"/>
              </a:solidFill>
              <a:effectLst>
                <a:glow rad="139700">
                  <a:schemeClr val="accent1">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0162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b="1" dirty="0" smtClean="0">
                <a:solidFill>
                  <a:srgbClr val="7030A0"/>
                </a:solidFill>
                <a:effectLst>
                  <a:outerShdw blurRad="38100" dist="38100" dir="2700000" algn="tl">
                    <a:srgbClr val="000000">
                      <a:alpha val="43137"/>
                    </a:srgbClr>
                  </a:outerShdw>
                </a:effectLst>
              </a:rPr>
              <a:t>Umsetzung  Klasse 8</a:t>
            </a:r>
            <a:endParaRPr lang="de-DE" b="1" dirty="0">
              <a:solidFill>
                <a:srgbClr val="7030A0"/>
              </a:solidFill>
              <a:effectLst>
                <a:outerShdw blurRad="38100" dist="38100" dir="2700000" algn="tl">
                  <a:srgbClr val="000000">
                    <a:alpha val="43137"/>
                  </a:srgbClr>
                </a:outerShdw>
              </a:effectLst>
            </a:endParaRPr>
          </a:p>
        </p:txBody>
      </p:sp>
      <p:sp>
        <p:nvSpPr>
          <p:cNvPr id="6" name="Inhaltsplatzhalter 5"/>
          <p:cNvSpPr>
            <a:spLocks noGrp="1"/>
          </p:cNvSpPr>
          <p:nvPr>
            <p:ph idx="1"/>
          </p:nvPr>
        </p:nvSpPr>
        <p:spPr>
          <a:xfrm>
            <a:off x="646111" y="1853248"/>
            <a:ext cx="11436585" cy="4195481"/>
          </a:xfrm>
        </p:spPr>
        <p:txBody>
          <a:bodyPr>
            <a:normAutofit/>
          </a:bodyPr>
          <a:lstStyle/>
          <a:p>
            <a:pPr marL="0" lvl="2" indent="0">
              <a:buNone/>
            </a:pPr>
            <a:r>
              <a:rPr lang="de-DE" sz="3200" b="1" dirty="0" smtClean="0"/>
              <a:t>3.2.5 </a:t>
            </a:r>
            <a:r>
              <a:rPr lang="de-DE" sz="3200" b="1" dirty="0"/>
              <a:t>Der industrialisierte Nationalstaat – Durchbruch der </a:t>
            </a:r>
            <a:r>
              <a:rPr lang="de-DE" sz="3200" b="1" dirty="0" smtClean="0"/>
              <a:t>Moderne</a:t>
            </a:r>
            <a:endParaRPr lang="de-DE" sz="3200" b="1" dirty="0"/>
          </a:p>
          <a:p>
            <a:pPr marL="0" indent="0">
              <a:buNone/>
            </a:pPr>
            <a:r>
              <a:rPr lang="de-DE" sz="3200" dirty="0" smtClean="0"/>
              <a:t>(5) </a:t>
            </a:r>
            <a:r>
              <a:rPr lang="de-DE" sz="3200" dirty="0"/>
              <a:t>Fenster zur Welt</a:t>
            </a:r>
            <a:r>
              <a:rPr lang="de-DE" sz="3200" dirty="0" smtClean="0"/>
              <a:t>: </a:t>
            </a:r>
            <a:r>
              <a:rPr lang="de-DE" sz="3200" dirty="0"/>
              <a:t>die Welt am Ende des 19. Jahrhunderts als </a:t>
            </a:r>
            <a:r>
              <a:rPr lang="de-DE" sz="3200" b="1" dirty="0">
                <a:solidFill>
                  <a:srgbClr val="FF0000"/>
                </a:solidFill>
              </a:rPr>
              <a:t>wirtschaftlich und kommunikativ vernetzten Interaktionsraum </a:t>
            </a:r>
            <a:r>
              <a:rPr lang="de-DE" sz="3200" dirty="0"/>
              <a:t>beschreiben</a:t>
            </a:r>
          </a:p>
          <a:p>
            <a:pPr marL="0" indent="0">
              <a:buNone/>
            </a:pPr>
            <a:r>
              <a:rPr lang="de-DE" sz="3200" dirty="0"/>
              <a:t>(Eisenbahn, Dampfschiff; Telegraf, Weltausstellung; Migration)</a:t>
            </a:r>
            <a:br>
              <a:rPr lang="de-DE" sz="3200" dirty="0"/>
            </a:br>
            <a:endParaRPr lang="de-DE" sz="3200" dirty="0"/>
          </a:p>
        </p:txBody>
      </p:sp>
      <p:sp>
        <p:nvSpPr>
          <p:cNvPr id="5" name="Textplatzhalter 4"/>
          <p:cNvSpPr>
            <a:spLocks noGrp="1"/>
          </p:cNvSpPr>
          <p:nvPr>
            <p:ph type="body" sz="quarter" idx="4294967295"/>
          </p:nvPr>
        </p:nvSpPr>
        <p:spPr>
          <a:xfrm>
            <a:off x="0" y="1276350"/>
            <a:ext cx="4395788" cy="576263"/>
          </a:xfrm>
        </p:spPr>
        <p:txBody>
          <a:bodyPr>
            <a:noAutofit/>
          </a:bodyPr>
          <a:lstStyle/>
          <a:p>
            <a:pPr marL="0" indent="0">
              <a:buNone/>
            </a:pPr>
            <a:r>
              <a:rPr lang="de-DE" sz="3200" b="1" u="sng" dirty="0" smtClean="0">
                <a:solidFill>
                  <a:srgbClr val="FF0000"/>
                </a:solidFill>
                <a:effectLst>
                  <a:glow rad="139700">
                    <a:schemeClr val="accent1">
                      <a:satMod val="175000"/>
                      <a:alpha val="40000"/>
                    </a:schemeClr>
                  </a:glow>
                </a:effectLst>
              </a:rPr>
              <a:t>Vernetzung</a:t>
            </a:r>
            <a:endParaRPr lang="de-DE" sz="3200" b="1" u="sng" dirty="0">
              <a:solidFill>
                <a:srgbClr val="FF0000"/>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69050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dirty="0" smtClean="0"/>
              <a:t>DANKE für Ihre Aufmerksamkeit</a:t>
            </a:r>
            <a:endParaRPr lang="de-DE" dirty="0"/>
          </a:p>
        </p:txBody>
      </p:sp>
      <p:sp>
        <p:nvSpPr>
          <p:cNvPr id="5" name="Untertitel 4"/>
          <p:cNvSpPr>
            <a:spLocks noGrp="1"/>
          </p:cNvSpPr>
          <p:nvPr>
            <p:ph type="subTitle" idx="1"/>
          </p:nvPr>
        </p:nvSpPr>
        <p:spPr/>
        <p:txBody>
          <a:bodyPr/>
          <a:lstStyle/>
          <a:p>
            <a:endParaRPr lang="de-DE"/>
          </a:p>
        </p:txBody>
      </p:sp>
    </p:spTree>
    <p:extLst>
      <p:ext uri="{BB962C8B-B14F-4D97-AF65-F5344CB8AC3E}">
        <p14:creationId xmlns:p14="http://schemas.microsoft.com/office/powerpoint/2010/main" val="487303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98440" y="407301"/>
            <a:ext cx="5979907" cy="738664"/>
          </a:xfrm>
          <a:prstGeom prst="rect">
            <a:avLst/>
          </a:prstGeom>
        </p:spPr>
        <p:txBody>
          <a:bodyPr wrap="none">
            <a:spAutoFit/>
          </a:bodyPr>
          <a:lstStyle/>
          <a:p>
            <a:r>
              <a:rPr lang="de-DE" sz="4200" b="1" dirty="0">
                <a:solidFill>
                  <a:srgbClr val="7030A0"/>
                </a:solidFill>
                <a:effectLst>
                  <a:outerShdw blurRad="38100" dist="38100" dir="2700000" algn="tl">
                    <a:srgbClr val="000000">
                      <a:alpha val="43137"/>
                    </a:srgbClr>
                  </a:outerShdw>
                </a:effectLst>
              </a:rPr>
              <a:t>Konzeption- Leitgedanken</a:t>
            </a:r>
            <a:endParaRPr lang="de-DE" sz="4200" dirty="0">
              <a:solidFill>
                <a:srgbClr val="7030A0"/>
              </a:solidFill>
            </a:endParaRPr>
          </a:p>
        </p:txBody>
      </p:sp>
      <p:pic>
        <p:nvPicPr>
          <p:cNvPr id="1026" name="Picture 2" descr="https://upload.wikimedia.org/wikipedia/commons/d/da/Zygiella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347" y="2723139"/>
            <a:ext cx="3857059" cy="4368837"/>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p:txBody>
          <a:bodyPr/>
          <a:lstStyle/>
          <a:p>
            <a:endParaRPr lang="de-DE"/>
          </a:p>
        </p:txBody>
      </p:sp>
      <p:sp>
        <p:nvSpPr>
          <p:cNvPr id="7" name="Textplatzhalter 6"/>
          <p:cNvSpPr>
            <a:spLocks noGrp="1"/>
          </p:cNvSpPr>
          <p:nvPr>
            <p:ph type="body" idx="1"/>
          </p:nvPr>
        </p:nvSpPr>
        <p:spPr/>
        <p:txBody>
          <a:bodyPr>
            <a:normAutofit/>
          </a:bodyPr>
          <a:lstStyle/>
          <a:p>
            <a:r>
              <a:rPr lang="de-DE" sz="3200" dirty="0" smtClean="0">
                <a:solidFill>
                  <a:srgbClr val="00B0F0"/>
                </a:solidFill>
              </a:rPr>
              <a:t>Vergleich</a:t>
            </a:r>
            <a:endParaRPr lang="de-DE" sz="3200" dirty="0">
              <a:solidFill>
                <a:srgbClr val="00B0F0"/>
              </a:solidFill>
            </a:endParaRPr>
          </a:p>
        </p:txBody>
      </p:sp>
      <p:sp>
        <p:nvSpPr>
          <p:cNvPr id="9" name="Textplatzhalter 8"/>
          <p:cNvSpPr>
            <a:spLocks noGrp="1"/>
          </p:cNvSpPr>
          <p:nvPr>
            <p:ph type="body" sz="quarter" idx="3"/>
          </p:nvPr>
        </p:nvSpPr>
        <p:spPr/>
        <p:txBody>
          <a:bodyPr>
            <a:normAutofit/>
          </a:bodyPr>
          <a:lstStyle/>
          <a:p>
            <a:r>
              <a:rPr lang="de-DE" sz="3200" dirty="0" smtClean="0">
                <a:solidFill>
                  <a:srgbClr val="7030A0"/>
                </a:solidFill>
              </a:rPr>
              <a:t>Vernetzung</a:t>
            </a:r>
            <a:endParaRPr lang="de-DE" sz="3200" dirty="0">
              <a:solidFill>
                <a:srgbClr val="7030A0"/>
              </a:solidFill>
            </a:endParaRPr>
          </a:p>
        </p:txBody>
      </p:sp>
      <p:sp>
        <p:nvSpPr>
          <p:cNvPr id="10" name="Inhaltsplatzhalter 9"/>
          <p:cNvSpPr>
            <a:spLocks noGrp="1"/>
          </p:cNvSpPr>
          <p:nvPr>
            <p:ph sz="quarter" idx="4"/>
          </p:nvPr>
        </p:nvSpPr>
        <p:spPr/>
        <p:txBody>
          <a:bodyPr/>
          <a:lstStyle/>
          <a:p>
            <a:endParaRPr lang="de-DE" dirty="0"/>
          </a:p>
        </p:txBody>
      </p:sp>
      <p:pic>
        <p:nvPicPr>
          <p:cNvPr id="1028" name="Picture 4" descr=" Bild in Originalgröße anzeigen  "/>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839787" y="2505075"/>
            <a:ext cx="5296277" cy="359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984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b="1" dirty="0" smtClean="0">
                <a:solidFill>
                  <a:srgbClr val="7030A0"/>
                </a:solidFill>
                <a:effectLst>
                  <a:outerShdw blurRad="38100" dist="38100" dir="2700000" algn="tl">
                    <a:srgbClr val="000000">
                      <a:alpha val="43137"/>
                    </a:srgbClr>
                  </a:outerShdw>
                </a:effectLst>
              </a:rPr>
              <a:t>Umsetzung Orientierungsstufe</a:t>
            </a:r>
            <a:endParaRPr lang="de-DE" b="1" dirty="0">
              <a:solidFill>
                <a:srgbClr val="7030A0"/>
              </a:solidFill>
              <a:effectLst>
                <a:outerShdw blurRad="38100" dist="38100" dir="2700000" algn="tl">
                  <a:srgbClr val="000000">
                    <a:alpha val="43137"/>
                  </a:srgbClr>
                </a:outerShdw>
              </a:effectLst>
            </a:endParaRPr>
          </a:p>
        </p:txBody>
      </p:sp>
      <p:sp>
        <p:nvSpPr>
          <p:cNvPr id="4" name="Inhaltsplatzhalter 3"/>
          <p:cNvSpPr>
            <a:spLocks noGrp="1"/>
          </p:cNvSpPr>
          <p:nvPr>
            <p:ph idx="1"/>
          </p:nvPr>
        </p:nvSpPr>
        <p:spPr>
          <a:xfrm>
            <a:off x="1103312" y="2052918"/>
            <a:ext cx="10472161" cy="4195481"/>
          </a:xfrm>
        </p:spPr>
        <p:txBody>
          <a:bodyPr>
            <a:normAutofit/>
          </a:bodyPr>
          <a:lstStyle/>
          <a:p>
            <a:pPr marL="342900" lvl="2" indent="-342900"/>
            <a:r>
              <a:rPr lang="de-DE" sz="2800" b="1" dirty="0" smtClean="0"/>
              <a:t>3.1.3 Griechisch-römische Antike – Zusammenleben in der Polis und im Imperium </a:t>
            </a:r>
            <a:r>
              <a:rPr lang="de-DE" sz="2800" b="1" dirty="0" err="1" smtClean="0"/>
              <a:t>Romanum</a:t>
            </a:r>
            <a:endParaRPr lang="de-DE" sz="2800" b="1" dirty="0" smtClean="0"/>
          </a:p>
          <a:p>
            <a:pPr marL="0" lvl="0" indent="0">
              <a:buNone/>
            </a:pPr>
            <a:r>
              <a:rPr lang="de-DE" sz="2800" dirty="0" smtClean="0"/>
              <a:t> (6) Fenster zur Welt: die Seidenstraße als Handelsweg nach China nennen, China als Großreich charakterisieren und in Grundzügen mit dem Imperium Romanum </a:t>
            </a:r>
            <a:r>
              <a:rPr lang="de-DE" sz="2800" b="1" dirty="0" smtClean="0">
                <a:solidFill>
                  <a:srgbClr val="00B0F0"/>
                </a:solidFill>
                <a:effectLst>
                  <a:outerShdw blurRad="38100" dist="38100" dir="2700000" algn="tl">
                    <a:srgbClr val="000000">
                      <a:alpha val="43137"/>
                    </a:srgbClr>
                  </a:outerShdw>
                </a:effectLst>
              </a:rPr>
              <a:t>vergleichen.</a:t>
            </a:r>
            <a:endParaRPr lang="de-DE" sz="2800" b="1" dirty="0" smtClean="0">
              <a:solidFill>
                <a:srgbClr val="00B0F0"/>
              </a:solidFill>
              <a:effectLst>
                <a:glow rad="228600">
                  <a:schemeClr val="accent3">
                    <a:satMod val="175000"/>
                    <a:alpha val="40000"/>
                  </a:schemeClr>
                </a:glow>
                <a:outerShdw blurRad="63500" dir="3600000" algn="tl" rotWithShape="0">
                  <a:srgbClr val="000000">
                    <a:alpha val="70000"/>
                  </a:srgbClr>
                </a:outerShdw>
              </a:effectLst>
            </a:endParaRPr>
          </a:p>
          <a:p>
            <a:pPr marL="0" indent="0">
              <a:spcBef>
                <a:spcPts val="0"/>
              </a:spcBef>
              <a:buNone/>
            </a:pPr>
            <a:r>
              <a:rPr lang="de-DE" sz="2800" dirty="0" smtClean="0"/>
              <a:t>(Seidenstraße; Imperium: Imperium </a:t>
            </a:r>
            <a:r>
              <a:rPr lang="de-DE" sz="2800" dirty="0" err="1" smtClean="0"/>
              <a:t>Romanum</a:t>
            </a:r>
            <a:r>
              <a:rPr lang="de-DE" sz="2800" dirty="0" smtClean="0"/>
              <a:t>, </a:t>
            </a:r>
            <a:r>
              <a:rPr lang="de-DE" sz="2800" dirty="0" err="1" smtClean="0"/>
              <a:t>Partherreich</a:t>
            </a:r>
            <a:r>
              <a:rPr lang="de-DE" sz="2800" dirty="0" smtClean="0"/>
              <a:t>, chinesisches Reich; Erster Erhabener Kaiser / Imperator Augustus, Große Mauer / Limes)</a:t>
            </a:r>
          </a:p>
          <a:p>
            <a:pPr marL="0" lvl="0" indent="0">
              <a:buNone/>
            </a:pPr>
            <a:endParaRPr lang="de-DE" dirty="0"/>
          </a:p>
        </p:txBody>
      </p:sp>
      <p:sp>
        <p:nvSpPr>
          <p:cNvPr id="3" name="Textplatzhalter 2"/>
          <p:cNvSpPr>
            <a:spLocks noGrp="1"/>
          </p:cNvSpPr>
          <p:nvPr>
            <p:ph type="body" idx="4294967295"/>
          </p:nvPr>
        </p:nvSpPr>
        <p:spPr>
          <a:xfrm>
            <a:off x="0" y="1276350"/>
            <a:ext cx="8677275" cy="576263"/>
          </a:xfrm>
        </p:spPr>
        <p:txBody>
          <a:bodyPr>
            <a:noAutofit/>
          </a:bodyPr>
          <a:lstStyle/>
          <a:p>
            <a:pPr marL="0" indent="0">
              <a:buNone/>
            </a:pPr>
            <a:r>
              <a:rPr lang="de-DE" sz="2800" b="1" u="sng" dirty="0" smtClean="0">
                <a:solidFill>
                  <a:srgbClr val="00B0F0"/>
                </a:solidFill>
              </a:rPr>
              <a:t>Vergleichende Perspektive</a:t>
            </a:r>
            <a:endParaRPr lang="de-DE" sz="2800" b="1" u="sng" dirty="0">
              <a:solidFill>
                <a:srgbClr val="00B0F0"/>
              </a:solidFill>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841" y="213638"/>
            <a:ext cx="1546582" cy="1350843"/>
          </a:xfrm>
          <a:prstGeom prst="rect">
            <a:avLst/>
          </a:prstGeom>
        </p:spPr>
      </p:pic>
      <p:pic>
        <p:nvPicPr>
          <p:cNvPr id="8" name="Grafik 7"/>
          <p:cNvPicPr/>
          <p:nvPr/>
        </p:nvPicPr>
        <p:blipFill>
          <a:blip r:embed="rId4">
            <a:extLst>
              <a:ext uri="{28A0092B-C50C-407E-A947-70E740481C1C}">
                <a14:useLocalDpi xmlns:a14="http://schemas.microsoft.com/office/drawing/2010/main" val="0"/>
              </a:ext>
            </a:extLst>
          </a:blip>
          <a:srcRect/>
          <a:stretch>
            <a:fillRect/>
          </a:stretch>
        </p:blipFill>
        <p:spPr bwMode="auto">
          <a:xfrm>
            <a:off x="10233160" y="-85261"/>
            <a:ext cx="1807789" cy="2164805"/>
          </a:xfrm>
          <a:prstGeom prst="rect">
            <a:avLst/>
          </a:prstGeom>
          <a:noFill/>
          <a:ln>
            <a:noFill/>
          </a:ln>
        </p:spPr>
      </p:pic>
      <p:pic>
        <p:nvPicPr>
          <p:cNvPr id="9" name="Grafik 8"/>
          <p:cNvPicPr/>
          <p:nvPr/>
        </p:nvPicPr>
        <p:blipFill>
          <a:blip r:embed="rId5">
            <a:extLst>
              <a:ext uri="{28A0092B-C50C-407E-A947-70E740481C1C}">
                <a14:useLocalDpi xmlns:a14="http://schemas.microsoft.com/office/drawing/2010/main" val="0"/>
              </a:ext>
            </a:extLst>
          </a:blip>
          <a:srcRect/>
          <a:stretch>
            <a:fillRect/>
          </a:stretch>
        </p:blipFill>
        <p:spPr bwMode="auto">
          <a:xfrm>
            <a:off x="8797790" y="0"/>
            <a:ext cx="1435370" cy="1893221"/>
          </a:xfrm>
          <a:prstGeom prst="rect">
            <a:avLst/>
          </a:prstGeom>
          <a:noFill/>
          <a:ln>
            <a:noFill/>
          </a:ln>
        </p:spPr>
      </p:pic>
    </p:spTree>
    <p:extLst>
      <p:ext uri="{BB962C8B-B14F-4D97-AF65-F5344CB8AC3E}">
        <p14:creationId xmlns:p14="http://schemas.microsoft.com/office/powerpoint/2010/main" val="7308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b="1" dirty="0" smtClean="0">
                <a:solidFill>
                  <a:srgbClr val="7030A0"/>
                </a:solidFill>
                <a:effectLst>
                  <a:outerShdw blurRad="38100" dist="38100" dir="2700000" algn="tl">
                    <a:srgbClr val="000000">
                      <a:alpha val="43137"/>
                    </a:srgbClr>
                  </a:outerShdw>
                </a:effectLst>
              </a:rPr>
              <a:t>Umsetzung  Klasse 7/8</a:t>
            </a:r>
            <a:endParaRPr lang="de-DE" b="1" dirty="0">
              <a:solidFill>
                <a:srgbClr val="7030A0"/>
              </a:solidFill>
              <a:effectLst>
                <a:outerShdw blurRad="38100" dist="38100" dir="2700000" algn="tl">
                  <a:srgbClr val="000000">
                    <a:alpha val="43137"/>
                  </a:srgbClr>
                </a:outerShdw>
              </a:effectLst>
            </a:endParaRPr>
          </a:p>
        </p:txBody>
      </p:sp>
      <p:sp>
        <p:nvSpPr>
          <p:cNvPr id="4" name="Inhaltsplatzhalter 3"/>
          <p:cNvSpPr>
            <a:spLocks noGrp="1"/>
          </p:cNvSpPr>
          <p:nvPr>
            <p:ph idx="1"/>
          </p:nvPr>
        </p:nvSpPr>
        <p:spPr>
          <a:xfrm>
            <a:off x="494676" y="1853248"/>
            <a:ext cx="10897849" cy="4877336"/>
          </a:xfrm>
        </p:spPr>
        <p:txBody>
          <a:bodyPr>
            <a:normAutofit/>
          </a:bodyPr>
          <a:lstStyle/>
          <a:p>
            <a:pPr marL="342900" lvl="2" indent="-342900"/>
            <a:r>
              <a:rPr lang="de-DE" sz="2400" b="1" dirty="0" smtClean="0"/>
              <a:t>3.2.1 </a:t>
            </a:r>
            <a:r>
              <a:rPr lang="de-DE" sz="2400" b="1" dirty="0"/>
              <a:t>Europa im Mittelalter – Leben in der Agrargesellschaft und Begegnungen mit dem Fremden</a:t>
            </a:r>
          </a:p>
          <a:p>
            <a:pPr marL="0" lvl="0" indent="0">
              <a:buNone/>
            </a:pPr>
            <a:r>
              <a:rPr lang="de-DE" sz="2400" dirty="0" smtClean="0"/>
              <a:t>(5) </a:t>
            </a:r>
            <a:r>
              <a:rPr lang="de-DE" sz="2400" dirty="0"/>
              <a:t>Fenster zur Welt</a:t>
            </a:r>
            <a:r>
              <a:rPr lang="de-DE" sz="2400" dirty="0" smtClean="0"/>
              <a:t>: die </a:t>
            </a:r>
            <a:r>
              <a:rPr lang="de-DE" sz="2400" b="1" dirty="0">
                <a:solidFill>
                  <a:srgbClr val="00B0F0"/>
                </a:solidFill>
              </a:rPr>
              <a:t>Bedeutung Jerusalems für Juden, Christen und Muslime beschreiben</a:t>
            </a:r>
            <a:r>
              <a:rPr lang="de-DE" sz="2400" dirty="0"/>
              <a:t>, Ursachen und Folgen der Kreuzzüge analysieren und bewerten</a:t>
            </a:r>
          </a:p>
          <a:p>
            <a:pPr marL="0" indent="0">
              <a:lnSpc>
                <a:spcPct val="110000"/>
              </a:lnSpc>
              <a:spcBef>
                <a:spcPts val="0"/>
              </a:spcBef>
              <a:buNone/>
            </a:pPr>
            <a:r>
              <a:rPr lang="de-DE" sz="2400" dirty="0"/>
              <a:t>(Kreuzzug, Jerusalem, „Heiliger Krieg</a:t>
            </a:r>
            <a:r>
              <a:rPr lang="de-DE" sz="2400" dirty="0" smtClean="0"/>
              <a:t>“)</a:t>
            </a:r>
          </a:p>
          <a:p>
            <a:pPr marL="342900" lvl="2" indent="-342900"/>
            <a:r>
              <a:rPr lang="de-DE" sz="2400" b="1" dirty="0" smtClean="0"/>
              <a:t>3.2.6 </a:t>
            </a:r>
            <a:r>
              <a:rPr lang="de-DE" sz="2400" b="1" dirty="0"/>
              <a:t>Imperialismus und Erster Weltkrieg – europäisches Machtstreben und Epochenwend</a:t>
            </a:r>
            <a:r>
              <a:rPr lang="de-DE" sz="2400" dirty="0"/>
              <a:t>e</a:t>
            </a:r>
          </a:p>
          <a:p>
            <a:pPr marL="0" lvl="2" indent="0">
              <a:buNone/>
            </a:pPr>
            <a:r>
              <a:rPr lang="de-DE" sz="2400" dirty="0"/>
              <a:t>(1) Fenster zur Welt: den Imperialismus am Beispiel Afrikas charakterisieren und bewerten</a:t>
            </a:r>
          </a:p>
          <a:p>
            <a:pPr marL="0" indent="0">
              <a:spcBef>
                <a:spcPts val="0"/>
              </a:spcBef>
              <a:buNone/>
            </a:pPr>
            <a:r>
              <a:rPr lang="de-DE" sz="2400" dirty="0"/>
              <a:t>(Imperialismus, Kolonie, Kolonialreich, Sozialdarwinismus, Rassismus, Mission)</a:t>
            </a:r>
            <a:endParaRPr lang="de-DE" sz="2400" b="1" dirty="0"/>
          </a:p>
          <a:p>
            <a:pPr marL="0" indent="0">
              <a:buNone/>
            </a:pPr>
            <a:endParaRPr lang="de-DE" sz="1800" i="1" dirty="0"/>
          </a:p>
          <a:p>
            <a:pPr marL="0" indent="0">
              <a:buNone/>
            </a:pPr>
            <a:endParaRPr lang="de-DE" i="1" dirty="0"/>
          </a:p>
          <a:p>
            <a:pPr marL="0" indent="0">
              <a:buNone/>
            </a:pPr>
            <a:endParaRPr lang="de-DE" i="1" dirty="0"/>
          </a:p>
          <a:p>
            <a:pPr marL="0" indent="0">
              <a:buNone/>
            </a:pPr>
            <a:endParaRPr lang="de-DE" dirty="0"/>
          </a:p>
        </p:txBody>
      </p:sp>
      <p:sp>
        <p:nvSpPr>
          <p:cNvPr id="3" name="Textplatzhalter 2"/>
          <p:cNvSpPr>
            <a:spLocks noGrp="1"/>
          </p:cNvSpPr>
          <p:nvPr>
            <p:ph type="body" idx="4294967295"/>
          </p:nvPr>
        </p:nvSpPr>
        <p:spPr>
          <a:xfrm>
            <a:off x="0" y="1276350"/>
            <a:ext cx="7389813" cy="576263"/>
          </a:xfrm>
        </p:spPr>
        <p:txBody>
          <a:bodyPr>
            <a:noAutofit/>
          </a:bodyPr>
          <a:lstStyle/>
          <a:p>
            <a:pPr marL="0" indent="0">
              <a:buNone/>
            </a:pPr>
            <a:r>
              <a:rPr lang="de-DE" sz="2800" b="1" u="sng" dirty="0" smtClean="0">
                <a:solidFill>
                  <a:srgbClr val="00B0F0"/>
                </a:solidFill>
              </a:rPr>
              <a:t>Vergleichende Perspektive</a:t>
            </a:r>
            <a:endParaRPr lang="de-DE" sz="2800" b="1" u="sng" dirty="0">
              <a:solidFill>
                <a:srgbClr val="00B0F0"/>
              </a:solidFill>
            </a:endParaRPr>
          </a:p>
        </p:txBody>
      </p:sp>
    </p:spTree>
    <p:extLst>
      <p:ext uri="{BB962C8B-B14F-4D97-AF65-F5344CB8AC3E}">
        <p14:creationId xmlns:p14="http://schemas.microsoft.com/office/powerpoint/2010/main" val="246826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b="1" dirty="0" smtClean="0">
                <a:solidFill>
                  <a:srgbClr val="7030A0"/>
                </a:solidFill>
                <a:effectLst>
                  <a:outerShdw blurRad="38100" dist="38100" dir="2700000" algn="tl">
                    <a:srgbClr val="000000">
                      <a:alpha val="43137"/>
                    </a:srgbClr>
                  </a:outerShdw>
                </a:effectLst>
              </a:rPr>
              <a:t>Konzeption- Leitgedanken</a:t>
            </a:r>
            <a:endParaRPr lang="de-DE" b="1" dirty="0">
              <a:solidFill>
                <a:srgbClr val="7030A0"/>
              </a:solidFill>
              <a:effectLst>
                <a:outerShdw blurRad="38100" dist="38100" dir="2700000" algn="tl">
                  <a:srgbClr val="000000">
                    <a:alpha val="43137"/>
                  </a:srgbClr>
                </a:outerShdw>
              </a:effectLst>
            </a:endParaRPr>
          </a:p>
        </p:txBody>
      </p:sp>
      <p:sp>
        <p:nvSpPr>
          <p:cNvPr id="3" name="Inhaltsplatzhalter 2"/>
          <p:cNvSpPr>
            <a:spLocks noGrp="1"/>
          </p:cNvSpPr>
          <p:nvPr>
            <p:ph idx="1"/>
          </p:nvPr>
        </p:nvSpPr>
        <p:spPr>
          <a:xfrm>
            <a:off x="200139" y="1448780"/>
            <a:ext cx="11587397" cy="4853166"/>
          </a:xfrm>
          <a:effectLst/>
        </p:spPr>
        <p:txBody>
          <a:bodyPr>
            <a:normAutofit/>
          </a:bodyPr>
          <a:lstStyle/>
          <a:p>
            <a:pPr marL="0" indent="0">
              <a:buNone/>
            </a:pPr>
            <a:r>
              <a:rPr lang="de-DE" sz="3000" b="1" dirty="0" smtClean="0"/>
              <a:t>Andererseits </a:t>
            </a:r>
            <a:r>
              <a:rPr lang="de-DE" sz="3000" b="1" dirty="0"/>
              <a:t>gibt es „Fenster zur Welt“, die in beziehungsgeschichtlicher </a:t>
            </a:r>
            <a:r>
              <a:rPr lang="de-DE" sz="3000" b="1" dirty="0" smtClean="0"/>
              <a:t>Perspektive </a:t>
            </a:r>
            <a:r>
              <a:rPr lang="de-DE" sz="3000" b="1" dirty="0" smtClean="0">
                <a:solidFill>
                  <a:srgbClr val="FF0000"/>
                </a:solidFill>
              </a:rPr>
              <a:t>Vorformen globaler Vernetzung</a:t>
            </a:r>
            <a:r>
              <a:rPr lang="de-DE" sz="3000" b="1" dirty="0" smtClean="0">
                <a:ln w="22225">
                  <a:solidFill>
                    <a:schemeClr val="accent2"/>
                  </a:solidFill>
                  <a:prstDash val="solid"/>
                </a:ln>
                <a:solidFill>
                  <a:srgbClr val="FF0000"/>
                </a:solidFill>
                <a:latin typeface="+mn-lt"/>
                <a:ea typeface="Microsoft YaHei"/>
              </a:rPr>
              <a:t> </a:t>
            </a:r>
            <a:r>
              <a:rPr lang="de-DE" sz="3000" b="1" dirty="0" smtClean="0"/>
              <a:t>in </a:t>
            </a:r>
            <a:r>
              <a:rPr lang="de-DE" sz="3000" b="1" dirty="0"/>
              <a:t>der Geschichte </a:t>
            </a:r>
            <a:r>
              <a:rPr lang="de-DE" sz="3000" b="1" dirty="0" smtClean="0"/>
              <a:t>verfolgen</a:t>
            </a:r>
            <a:r>
              <a:rPr lang="de-DE" sz="3000" b="1" dirty="0"/>
              <a:t>. </a:t>
            </a:r>
            <a:endParaRPr lang="de-DE" sz="3000" b="1" dirty="0" smtClean="0"/>
          </a:p>
          <a:p>
            <a:pPr marL="0" indent="0">
              <a:buNone/>
            </a:pPr>
            <a:r>
              <a:rPr lang="de-DE" sz="3000" b="1" dirty="0" smtClean="0"/>
              <a:t>Sie eröffnen einen Blick auf Formen großräumiger Integration, die bereits </a:t>
            </a:r>
            <a:r>
              <a:rPr lang="de-DE" sz="3000" b="1" dirty="0" smtClean="0">
                <a:solidFill>
                  <a:srgbClr val="FF0000"/>
                </a:solidFill>
              </a:rPr>
              <a:t>vor dem Beginn der eigentlichen Globalisierung </a:t>
            </a:r>
            <a:r>
              <a:rPr lang="de-DE" sz="3000" b="1" dirty="0" smtClean="0"/>
              <a:t>im engeren Sinne Bestand haben. Das können </a:t>
            </a:r>
            <a:r>
              <a:rPr lang="de-DE" sz="3000" b="1" dirty="0" smtClean="0">
                <a:solidFill>
                  <a:srgbClr val="FF0000"/>
                </a:solidFill>
              </a:rPr>
              <a:t>z.B. Imperien </a:t>
            </a:r>
            <a:r>
              <a:rPr lang="de-DE" sz="3000" b="1" dirty="0" smtClean="0"/>
              <a:t>(</a:t>
            </a:r>
            <a:r>
              <a:rPr lang="de-DE" sz="3000" b="1" dirty="0" smtClean="0">
                <a:solidFill>
                  <a:srgbClr val="00B050"/>
                </a:solidFill>
              </a:rPr>
              <a:t>Rom und China</a:t>
            </a:r>
            <a:r>
              <a:rPr lang="de-DE" sz="3000" b="1" dirty="0" smtClean="0"/>
              <a:t>), </a:t>
            </a:r>
            <a:r>
              <a:rPr lang="de-DE" sz="3000" b="1" dirty="0" smtClean="0">
                <a:solidFill>
                  <a:srgbClr val="FF0000"/>
                </a:solidFill>
              </a:rPr>
              <a:t>Religionen</a:t>
            </a:r>
            <a:r>
              <a:rPr lang="de-DE" sz="3000" b="1" dirty="0" smtClean="0"/>
              <a:t> (</a:t>
            </a:r>
            <a:r>
              <a:rPr lang="de-DE" sz="3000" b="1" dirty="0" smtClean="0">
                <a:solidFill>
                  <a:srgbClr val="00B050"/>
                </a:solidFill>
              </a:rPr>
              <a:t>das Christentum oder der Islam</a:t>
            </a:r>
            <a:r>
              <a:rPr lang="de-DE" sz="3000" b="1" dirty="0" smtClean="0"/>
              <a:t>) oder </a:t>
            </a:r>
            <a:r>
              <a:rPr lang="de-DE" sz="3000" b="1" dirty="0" smtClean="0">
                <a:solidFill>
                  <a:srgbClr val="FF0000"/>
                </a:solidFill>
              </a:rPr>
              <a:t>Fernhandelsverbindungen </a:t>
            </a:r>
            <a:r>
              <a:rPr lang="de-DE" sz="3000" b="1" dirty="0" smtClean="0"/>
              <a:t>(z.B. </a:t>
            </a:r>
            <a:r>
              <a:rPr lang="de-DE" sz="3000" b="1" dirty="0" smtClean="0">
                <a:solidFill>
                  <a:srgbClr val="00B050"/>
                </a:solidFill>
              </a:rPr>
              <a:t>die Seidenstraße</a:t>
            </a:r>
            <a:r>
              <a:rPr lang="de-DE" sz="3000" b="1" dirty="0" smtClean="0"/>
              <a:t>) sein. Die wachsende </a:t>
            </a:r>
            <a:r>
              <a:rPr lang="de-DE" sz="3000" b="1" dirty="0" smtClean="0">
                <a:solidFill>
                  <a:srgbClr val="FF0000"/>
                </a:solidFill>
              </a:rPr>
              <a:t>globale Vernetzung wird in wichtigen Stationen verfolgt:</a:t>
            </a:r>
            <a:r>
              <a:rPr lang="de-DE" sz="3000" b="1" dirty="0" smtClean="0">
                <a:solidFill>
                  <a:srgbClr val="92D050"/>
                </a:solidFill>
              </a:rPr>
              <a:t> </a:t>
            </a:r>
            <a:r>
              <a:rPr lang="de-DE" sz="3000" b="1" dirty="0" smtClean="0"/>
              <a:t>etwa am Beispiel des </a:t>
            </a:r>
            <a:r>
              <a:rPr lang="de-DE" sz="3000" b="1" dirty="0" smtClean="0">
                <a:solidFill>
                  <a:srgbClr val="00B050"/>
                </a:solidFill>
              </a:rPr>
              <a:t>Mongolenreiches oder der wirtschaftlich-kommunikativen </a:t>
            </a:r>
            <a:r>
              <a:rPr lang="de-DE" sz="3000" b="1" dirty="0">
                <a:solidFill>
                  <a:srgbClr val="00B050"/>
                </a:solidFill>
              </a:rPr>
              <a:t>N</a:t>
            </a:r>
            <a:r>
              <a:rPr lang="de-DE" sz="3000" b="1" dirty="0" smtClean="0">
                <a:solidFill>
                  <a:srgbClr val="00B050"/>
                </a:solidFill>
              </a:rPr>
              <a:t>etzwerkbildung um 1900.</a:t>
            </a:r>
            <a:r>
              <a:rPr lang="de-DE" dirty="0" smtClean="0"/>
              <a:t>																	</a:t>
            </a:r>
            <a:r>
              <a:rPr lang="de-DE" sz="2000" dirty="0" smtClean="0"/>
              <a:t>Bildungsplan S. 6</a:t>
            </a:r>
          </a:p>
          <a:p>
            <a:endParaRPr lang="de-DE" sz="2400" dirty="0"/>
          </a:p>
          <a:p>
            <a:endParaRPr lang="de-DE" dirty="0"/>
          </a:p>
        </p:txBody>
      </p:sp>
    </p:spTree>
    <p:extLst>
      <p:ext uri="{BB962C8B-B14F-4D97-AF65-F5344CB8AC3E}">
        <p14:creationId xmlns:p14="http://schemas.microsoft.com/office/powerpoint/2010/main" val="3750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sz="4400" b="1" dirty="0" smtClean="0">
                <a:solidFill>
                  <a:srgbClr val="7030A0"/>
                </a:solidFill>
                <a:effectLst>
                  <a:outerShdw blurRad="38100" dist="38100" dir="2700000" algn="tl">
                    <a:srgbClr val="000000">
                      <a:alpha val="43137"/>
                    </a:srgbClr>
                  </a:outerShdw>
                </a:effectLst>
              </a:rPr>
              <a:t>Vernetzung als grundlegendes Phänomen der Gegenwart</a:t>
            </a:r>
            <a:endParaRPr lang="de-DE" dirty="0">
              <a:solidFill>
                <a:srgbClr val="7030A0"/>
              </a:solidFill>
            </a:endParaRPr>
          </a:p>
        </p:txBody>
      </p:sp>
      <p:sp>
        <p:nvSpPr>
          <p:cNvPr id="3" name="Inhaltsplatzhalter 2"/>
          <p:cNvSpPr>
            <a:spLocks noGrp="1"/>
          </p:cNvSpPr>
          <p:nvPr>
            <p:ph idx="1"/>
          </p:nvPr>
        </p:nvSpPr>
        <p:spPr/>
        <p:txBody>
          <a:bodyPr/>
          <a:lstStyle/>
          <a:p>
            <a:r>
              <a:rPr lang="de-DE" sz="4000" b="1" dirty="0">
                <a:latin typeface="+mn-lt"/>
              </a:rPr>
              <a:t>Die fundamentalen Herausforderungen der Gegenwart können ohne eine historische Betrachtung der weltweiten Vernetzung</a:t>
            </a:r>
            <a:r>
              <a:rPr lang="de-DE" sz="4000" b="1" dirty="0" smtClean="0">
                <a:latin typeface="+mn-lt"/>
              </a:rPr>
              <a:t>, </a:t>
            </a:r>
            <a:r>
              <a:rPr lang="de-DE" sz="4000" b="1" dirty="0">
                <a:latin typeface="+mn-lt"/>
              </a:rPr>
              <a:t>d.h. ihrer Entstehung und Wirkungen, nicht verstanden werden. </a:t>
            </a:r>
          </a:p>
          <a:p>
            <a:pPr marL="0" indent="0">
              <a:buNone/>
            </a:pPr>
            <a:endParaRPr lang="de-DE" dirty="0"/>
          </a:p>
        </p:txBody>
      </p:sp>
    </p:spTree>
    <p:extLst>
      <p:ext uri="{BB962C8B-B14F-4D97-AF65-F5344CB8AC3E}">
        <p14:creationId xmlns:p14="http://schemas.microsoft.com/office/powerpoint/2010/main" val="564588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sz="4400" b="1" dirty="0" smtClean="0">
                <a:solidFill>
                  <a:srgbClr val="7030A0"/>
                </a:solidFill>
                <a:effectLst>
                  <a:outerShdw blurRad="38100" dist="38100" dir="2700000" algn="tl">
                    <a:srgbClr val="000000">
                      <a:alpha val="43137"/>
                    </a:srgbClr>
                  </a:outerShdw>
                </a:effectLst>
              </a:rPr>
              <a:t>Was bedeutet Vernetzung?</a:t>
            </a:r>
            <a:endParaRPr lang="de-DE" dirty="0">
              <a:solidFill>
                <a:srgbClr val="7030A0"/>
              </a:solidFill>
            </a:endParaRPr>
          </a:p>
        </p:txBody>
      </p:sp>
      <p:pic>
        <p:nvPicPr>
          <p:cNvPr id="5" name="Picture 2"/>
          <p:cNvPicPr>
            <a:picLocks noGrp="1" noChangeAspect="1" noChangeArrowheads="1"/>
          </p:cNvPicPr>
          <p:nvPr>
            <p:ph idx="1"/>
          </p:nvPr>
        </p:nvPicPr>
        <p:blipFill>
          <a:blip r:embed="rId3"/>
          <a:srcRect/>
          <a:stretch>
            <a:fillRect/>
          </a:stretch>
        </p:blipFill>
        <p:spPr bwMode="auto">
          <a:xfrm>
            <a:off x="2068218" y="3265714"/>
            <a:ext cx="1232262" cy="1232262"/>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423726" y="3317966"/>
            <a:ext cx="1162594" cy="1162594"/>
          </a:xfrm>
          <a:prstGeom prst="rect">
            <a:avLst/>
          </a:prstGeom>
          <a:noFill/>
          <a:ln w="9525">
            <a:noFill/>
            <a:miter lim="800000"/>
            <a:headEnd/>
            <a:tailEnd/>
          </a:ln>
          <a:effectLst/>
        </p:spPr>
      </p:pic>
      <p:sp>
        <p:nvSpPr>
          <p:cNvPr id="7" name="Textfeld 6"/>
          <p:cNvSpPr txBox="1"/>
          <p:nvPr/>
        </p:nvSpPr>
        <p:spPr>
          <a:xfrm>
            <a:off x="653143" y="1567543"/>
            <a:ext cx="11025051" cy="830997"/>
          </a:xfrm>
          <a:prstGeom prst="rect">
            <a:avLst/>
          </a:prstGeom>
          <a:noFill/>
        </p:spPr>
        <p:txBody>
          <a:bodyPr wrap="square" rtlCol="0">
            <a:spAutoFit/>
          </a:bodyPr>
          <a:lstStyle/>
          <a:p>
            <a:r>
              <a:rPr lang="de-DE" sz="2400" dirty="0" smtClean="0"/>
              <a:t>Kontakt 	                           Vernetzung                 Institutionalisiertes Netzwerk</a:t>
            </a:r>
          </a:p>
          <a:p>
            <a:r>
              <a:rPr lang="de-DE" sz="2400" dirty="0" smtClean="0"/>
              <a:t>															z.B. Imperium </a:t>
            </a:r>
            <a:r>
              <a:rPr lang="de-DE" sz="2400" dirty="0" err="1" smtClean="0"/>
              <a:t>Romanum</a:t>
            </a:r>
            <a:endParaRPr lang="de-DE" sz="2400" dirty="0"/>
          </a:p>
        </p:txBody>
      </p:sp>
      <p:pic>
        <p:nvPicPr>
          <p:cNvPr id="1028" name="Picture 4"/>
          <p:cNvPicPr>
            <a:picLocks noChangeAspect="1" noChangeArrowheads="1"/>
          </p:cNvPicPr>
          <p:nvPr/>
        </p:nvPicPr>
        <p:blipFill>
          <a:blip r:embed="rId4"/>
          <a:srcRect/>
          <a:stretch>
            <a:fillRect/>
          </a:stretch>
        </p:blipFill>
        <p:spPr bwMode="auto">
          <a:xfrm>
            <a:off x="8882743" y="2688119"/>
            <a:ext cx="1309599" cy="3699618"/>
          </a:xfrm>
          <a:prstGeom prst="rect">
            <a:avLst/>
          </a:prstGeom>
          <a:noFill/>
          <a:ln w="9525">
            <a:noFill/>
            <a:miter lim="800000"/>
            <a:headEnd/>
            <a:tailEnd/>
          </a:ln>
          <a:effectLst/>
        </p:spPr>
      </p:pic>
      <p:pic>
        <p:nvPicPr>
          <p:cNvPr id="9" name="Picture 2" descr="https://upload.wikimedia.org/wikipedia/commons/d/da/Zygiella_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1542" y="2296141"/>
            <a:ext cx="3857059" cy="436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588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b="1" dirty="0" smtClean="0">
                <a:solidFill>
                  <a:srgbClr val="7030A0"/>
                </a:solidFill>
                <a:effectLst>
                  <a:outerShdw blurRad="38100" dist="38100" dir="2700000" algn="tl">
                    <a:srgbClr val="000000">
                      <a:alpha val="43137"/>
                    </a:srgbClr>
                  </a:outerShdw>
                </a:effectLst>
              </a:rPr>
              <a:t>Die globale Vernetzung von Information durch das Internet</a:t>
            </a:r>
            <a:endParaRPr lang="de-DE" b="1" dirty="0">
              <a:solidFill>
                <a:srgbClr val="7030A0"/>
              </a:solidFill>
              <a:effectLst>
                <a:outerShdw blurRad="38100" dist="38100" dir="2700000" algn="tl">
                  <a:srgbClr val="000000">
                    <a:alpha val="43137"/>
                  </a:srgbClr>
                </a:outerShdw>
              </a:effectLst>
            </a:endParaRPr>
          </a:p>
        </p:txBody>
      </p:sp>
      <p:sp>
        <p:nvSpPr>
          <p:cNvPr id="3" name="Inhaltsplatzhalter 2"/>
          <p:cNvSpPr>
            <a:spLocks noGrp="1"/>
          </p:cNvSpPr>
          <p:nvPr>
            <p:ph idx="1"/>
          </p:nvPr>
        </p:nvSpPr>
        <p:spPr/>
        <p:txBody>
          <a:bodyPr/>
          <a:lstStyle/>
          <a:p>
            <a:r>
              <a:rPr lang="de-DE" dirty="0" smtClean="0"/>
              <a:t>Karte aus urheberrechtlichen Gründen gelöscht.</a:t>
            </a:r>
            <a:endParaRPr lang="de-DE" dirty="0"/>
          </a:p>
        </p:txBody>
      </p:sp>
    </p:spTree>
    <p:extLst>
      <p:ext uri="{BB962C8B-B14F-4D97-AF65-F5344CB8AC3E}">
        <p14:creationId xmlns:p14="http://schemas.microsoft.com/office/powerpoint/2010/main" val="1910589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1279</Words>
  <Application>Microsoft Office PowerPoint</Application>
  <PresentationFormat>Benutzerdefiniert</PresentationFormat>
  <Paragraphs>142</Paragraphs>
  <Slides>26</Slides>
  <Notes>25</Notes>
  <HiddenSlides>0</HiddenSlides>
  <MMClips>0</MMClips>
  <ScaleCrop>false</ScaleCrop>
  <HeadingPairs>
    <vt:vector size="4" baseType="variant">
      <vt:variant>
        <vt:lpstr>Design</vt:lpstr>
      </vt:variant>
      <vt:variant>
        <vt:i4>1</vt:i4>
      </vt:variant>
      <vt:variant>
        <vt:lpstr>Folientitel</vt:lpstr>
      </vt:variant>
      <vt:variant>
        <vt:i4>26</vt:i4>
      </vt:variant>
    </vt:vector>
  </HeadingPairs>
  <TitlesOfParts>
    <vt:vector size="27" baseType="lpstr">
      <vt:lpstr>Office Theme</vt:lpstr>
      <vt:lpstr>Fenster zur Welt</vt:lpstr>
      <vt:lpstr>Konzeption- Leitgedanken</vt:lpstr>
      <vt:lpstr>PowerPoint-Präsentation</vt:lpstr>
      <vt:lpstr>Umsetzung Orientierungsstufe</vt:lpstr>
      <vt:lpstr>Umsetzung  Klasse 7/8</vt:lpstr>
      <vt:lpstr>Konzeption- Leitgedanken</vt:lpstr>
      <vt:lpstr>Vernetzung als grundlegendes Phänomen der Gegenwart</vt:lpstr>
      <vt:lpstr>Was bedeutet Vernetzung?</vt:lpstr>
      <vt:lpstr>Die globale Vernetzung von Information durch das Internet</vt:lpstr>
      <vt:lpstr>Die Globale Vernetzung von Waren durch den Welthandel  </vt:lpstr>
      <vt:lpstr>Die globale Vernetzung von Menschen: Migration als systemische Folge der Vernetzung von Waren und Informationen </vt:lpstr>
      <vt:lpstr>PowerPoint-Präsentation</vt:lpstr>
      <vt:lpstr>Imperien eine Definition: </vt:lpstr>
      <vt:lpstr>Umsetzung Orientierungsstufe</vt:lpstr>
      <vt:lpstr>Umsetzung Orientierungsstufe: Großräumige Integration- der erste Schub</vt:lpstr>
      <vt:lpstr>Umsetzung  Klasse 7/8  - Großräumige Integration: der zweite Schub</vt:lpstr>
      <vt:lpstr>PowerPoint-Präsentation</vt:lpstr>
      <vt:lpstr>Umsetzung  Klasse 7/8 - Großräumige Integration: Der dritte Schub </vt:lpstr>
      <vt:lpstr>PowerPoint-Präsentation</vt:lpstr>
      <vt:lpstr>Auch vor unserer Haustüre: z.B. im  Schloss Rastatt </vt:lpstr>
      <vt:lpstr>Umsetzung  Klasse 7/8</vt:lpstr>
      <vt:lpstr>Umsetzung  Klasse 7/8</vt:lpstr>
      <vt:lpstr>Ideentransfer</vt:lpstr>
      <vt:lpstr>Umsetzung  Klasse 8</vt:lpstr>
      <vt:lpstr>Umsetzung  Klasse 8</vt:lpstr>
      <vt:lpstr>DANKE für Ihre Aufmerksamkeit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Fenster zur Welt</dc:title>
  <dc:creator>Annette</dc:creator>
  <cp:lastModifiedBy>Job</cp:lastModifiedBy>
  <cp:revision>177</cp:revision>
  <dcterms:created xsi:type="dcterms:W3CDTF">2015-07-25T15:45:45Z</dcterms:created>
  <dcterms:modified xsi:type="dcterms:W3CDTF">2016-06-13T14:19:34Z</dcterms:modified>
</cp:coreProperties>
</file>