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3" r:id="rId1"/>
  </p:sldMasterIdLst>
  <p:notesMasterIdLst>
    <p:notesMasterId r:id="rId27"/>
  </p:notesMasterIdLst>
  <p:sldIdLst>
    <p:sldId id="256" r:id="rId2"/>
    <p:sldId id="276" r:id="rId3"/>
    <p:sldId id="292" r:id="rId4"/>
    <p:sldId id="280" r:id="rId5"/>
    <p:sldId id="281" r:id="rId6"/>
    <p:sldId id="282" r:id="rId7"/>
    <p:sldId id="284" r:id="rId8"/>
    <p:sldId id="285" r:id="rId9"/>
    <p:sldId id="275" r:id="rId10"/>
    <p:sldId id="293" r:id="rId11"/>
    <p:sldId id="259" r:id="rId12"/>
    <p:sldId id="261" r:id="rId13"/>
    <p:sldId id="263" r:id="rId14"/>
    <p:sldId id="265" r:id="rId15"/>
    <p:sldId id="266" r:id="rId16"/>
    <p:sldId id="268" r:id="rId17"/>
    <p:sldId id="267" r:id="rId18"/>
    <p:sldId id="269" r:id="rId19"/>
    <p:sldId id="270" r:id="rId20"/>
    <p:sldId id="291" r:id="rId21"/>
    <p:sldId id="289" r:id="rId22"/>
    <p:sldId id="271" r:id="rId23"/>
    <p:sldId id="272" r:id="rId24"/>
    <p:sldId id="274" r:id="rId25"/>
    <p:sldId id="27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71875" autoAdjust="0"/>
  </p:normalViewPr>
  <p:slideViewPr>
    <p:cSldViewPr snapToGrid="0">
      <p:cViewPr>
        <p:scale>
          <a:sx n="79" d="100"/>
          <a:sy n="79" d="100"/>
        </p:scale>
        <p:origin x="-84"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1" d="100"/>
          <a:sy n="71" d="100"/>
        </p:scale>
        <p:origin x="274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3A1D28-2C21-4D20-AC86-903D485701B1}" type="datetimeFigureOut">
              <a:rPr lang="de-DE" smtClean="0"/>
              <a:pPr/>
              <a:t>13.06.2016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91A10F-C63D-44FD-BAFB-D951D237AA77}" type="slidenum">
              <a:rPr lang="de-DE" smtClean="0"/>
              <a:pPr/>
              <a:t>‹Nr.›</a:t>
            </a:fld>
            <a:endParaRPr lang="de-DE"/>
          </a:p>
        </p:txBody>
      </p:sp>
    </p:spTree>
    <p:extLst>
      <p:ext uri="{BB962C8B-B14F-4D97-AF65-F5344CB8AC3E}">
        <p14:creationId xmlns:p14="http://schemas.microsoft.com/office/powerpoint/2010/main" val="2332303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zeno.org/nid/20004287436"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zeno.org/Zeno/-/Lizenz:+Gemeinfrei"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tuerkenbeute.de/kun/kun_bio/Osman1_de.php" TargetMode="External"/><Relationship Id="rId7" Type="http://schemas.openxmlformats.org/officeDocument/2006/relationships/hyperlink" Target="https://commons.wikimedia.org/wiki/File:I_Osman.jpg"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commons.wikimedia.org/wiki/Istanbul" TargetMode="External"/><Relationship Id="rId5" Type="http://schemas.openxmlformats.org/officeDocument/2006/relationships/hyperlink" Target="https://commons.wikimedia.org/wiki/Topkap%C4%B1_Saray%C4%B1_M%C3%BCzesi" TargetMode="External"/><Relationship Id="rId4" Type="http://schemas.openxmlformats.org/officeDocument/2006/relationships/hyperlink" Target="https://commons.wikimedia.org/wiki/Osman_I"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491A10F-C63D-44FD-BAFB-D951D237AA77}" type="slidenum">
              <a:rPr lang="de-DE" smtClean="0"/>
              <a:pPr/>
              <a:t>1</a:t>
            </a:fld>
            <a:endParaRPr lang="de-DE"/>
          </a:p>
        </p:txBody>
      </p:sp>
    </p:spTree>
    <p:extLst>
      <p:ext uri="{BB962C8B-B14F-4D97-AF65-F5344CB8AC3E}">
        <p14:creationId xmlns:p14="http://schemas.microsoft.com/office/powerpoint/2010/main" val="505834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491A10F-C63D-44FD-BAFB-D951D237AA77}" type="slidenum">
              <a:rPr lang="de-DE" smtClean="0"/>
              <a:pPr/>
              <a:t>10</a:t>
            </a:fld>
            <a:endParaRPr lang="de-DE"/>
          </a:p>
        </p:txBody>
      </p:sp>
    </p:spTree>
    <p:extLst>
      <p:ext uri="{BB962C8B-B14F-4D97-AF65-F5344CB8AC3E}">
        <p14:creationId xmlns:p14="http://schemas.microsoft.com/office/powerpoint/2010/main" val="1341933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491A10F-C63D-44FD-BAFB-D951D237AA77}" type="slidenum">
              <a:rPr lang="de-DE" smtClean="0"/>
              <a:pPr/>
              <a:t>11</a:t>
            </a:fld>
            <a:endParaRPr lang="de-DE"/>
          </a:p>
        </p:txBody>
      </p:sp>
    </p:spTree>
    <p:extLst>
      <p:ext uri="{BB962C8B-B14F-4D97-AF65-F5344CB8AC3E}">
        <p14:creationId xmlns:p14="http://schemas.microsoft.com/office/powerpoint/2010/main" val="2326379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491A10F-C63D-44FD-BAFB-D951D237AA77}" type="slidenum">
              <a:rPr lang="de-DE" smtClean="0"/>
              <a:pPr/>
              <a:t>12</a:t>
            </a:fld>
            <a:endParaRPr lang="de-DE"/>
          </a:p>
        </p:txBody>
      </p:sp>
    </p:spTree>
    <p:extLst>
      <p:ext uri="{BB962C8B-B14F-4D97-AF65-F5344CB8AC3E}">
        <p14:creationId xmlns:p14="http://schemas.microsoft.com/office/powerpoint/2010/main" val="3535522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2491A10F-C63D-44FD-BAFB-D951D237AA77}" type="slidenum">
              <a:rPr lang="de-DE" smtClean="0"/>
              <a:pPr/>
              <a:t>15</a:t>
            </a:fld>
            <a:endParaRPr lang="de-DE"/>
          </a:p>
        </p:txBody>
      </p:sp>
    </p:spTree>
    <p:extLst>
      <p:ext uri="{BB962C8B-B14F-4D97-AF65-F5344CB8AC3E}">
        <p14:creationId xmlns:p14="http://schemas.microsoft.com/office/powerpoint/2010/main" val="3814537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http://www.kinderzeitmaschine.de/uploads/tx_sgkzm/janitscharen.jpg</a:t>
            </a:r>
            <a:endParaRPr lang="de-DE" dirty="0"/>
          </a:p>
        </p:txBody>
      </p:sp>
      <p:sp>
        <p:nvSpPr>
          <p:cNvPr id="4" name="Foliennummernplatzhalter 3"/>
          <p:cNvSpPr>
            <a:spLocks noGrp="1"/>
          </p:cNvSpPr>
          <p:nvPr>
            <p:ph type="sldNum" sz="quarter" idx="10"/>
          </p:nvPr>
        </p:nvSpPr>
        <p:spPr/>
        <p:txBody>
          <a:bodyPr/>
          <a:lstStyle/>
          <a:p>
            <a:fld id="{2491A10F-C63D-44FD-BAFB-D951D237AA77}" type="slidenum">
              <a:rPr lang="de-DE" smtClean="0"/>
              <a:pPr/>
              <a:t>16</a:t>
            </a:fld>
            <a:endParaRPr lang="de-DE"/>
          </a:p>
        </p:txBody>
      </p:sp>
    </p:spTree>
    <p:extLst>
      <p:ext uri="{BB962C8B-B14F-4D97-AF65-F5344CB8AC3E}">
        <p14:creationId xmlns:p14="http://schemas.microsoft.com/office/powerpoint/2010/main" val="113493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Zoll: gemeinfrei</a:t>
            </a:r>
          </a:p>
          <a:p>
            <a:r>
              <a:rPr lang="de-DE" dirty="0" smtClean="0"/>
              <a:t>mages.google.de/</a:t>
            </a:r>
            <a:r>
              <a:rPr lang="de-DE" dirty="0" err="1" smtClean="0"/>
              <a:t>imgres?imgurl</a:t>
            </a:r>
            <a:r>
              <a:rPr lang="de-DE" dirty="0" smtClean="0"/>
              <a:t>=https%3A%2F%2Fupload.wikimedia.org%2Fwikipedia%2Fcommons%2Fthumb%2Fb%2Fb3%2FAiga_customs.svg%2F2000px-Aiga_customs.svg.png&amp;imgrefurl=https%3A%2F%2Fde.wikipedia.org%2Fwiki%2FZoll_(Abgabe)&amp;h=1724&amp;w=2000&amp;tbnid=PyzDyaZgvbrmPM%3A&amp;docid=</a:t>
            </a:r>
            <a:r>
              <a:rPr lang="de-DE" dirty="0" err="1" smtClean="0"/>
              <a:t>WVUgaMW_Azu-uM&amp;ei</a:t>
            </a:r>
            <a:r>
              <a:rPr lang="de-DE" dirty="0" smtClean="0"/>
              <a:t>=W6dSV4C6BoHLa_HLg5AE&amp;tbm=</a:t>
            </a:r>
            <a:r>
              <a:rPr lang="de-DE" dirty="0" err="1" smtClean="0"/>
              <a:t>isch&amp;iact</a:t>
            </a:r>
            <a:r>
              <a:rPr lang="de-DE" dirty="0" smtClean="0"/>
              <a:t>=</a:t>
            </a:r>
            <a:r>
              <a:rPr lang="de-DE" dirty="0" err="1" smtClean="0"/>
              <a:t>rc&amp;uact</a:t>
            </a:r>
            <a:r>
              <a:rPr lang="de-DE" dirty="0" smtClean="0"/>
              <a:t>=3&amp;dur=454&amp;page=1&amp;start=0&amp;ndsp=20&amp;ved=0ahUKEwjA05eRj47NAhWB5RoKHfHlAEIQMwg5KAQwBA&amp;bih=799&amp;biw=1440</a:t>
            </a:r>
          </a:p>
          <a:p>
            <a:endParaRPr lang="de-DE" dirty="0" smtClean="0"/>
          </a:p>
          <a:p>
            <a:r>
              <a:rPr lang="de-DE" dirty="0" err="1" smtClean="0"/>
              <a:t>Tuplen</a:t>
            </a:r>
            <a:r>
              <a:rPr lang="de-DE" dirty="0" smtClean="0"/>
              <a:t>: gemeinfrei</a:t>
            </a:r>
          </a:p>
          <a:p>
            <a:r>
              <a:rPr lang="de-DE" dirty="0" smtClean="0"/>
              <a:t>http://www.knutitis.com/t14919f239-Britzer-Garten-Berlin-Tulpen-fuer-Knut.html</a:t>
            </a:r>
            <a:endParaRPr lang="de-DE" dirty="0"/>
          </a:p>
        </p:txBody>
      </p:sp>
      <p:sp>
        <p:nvSpPr>
          <p:cNvPr id="4" name="Foliennummernplatzhalter 3"/>
          <p:cNvSpPr>
            <a:spLocks noGrp="1"/>
          </p:cNvSpPr>
          <p:nvPr>
            <p:ph type="sldNum" sz="quarter" idx="10"/>
          </p:nvPr>
        </p:nvSpPr>
        <p:spPr/>
        <p:txBody>
          <a:bodyPr/>
          <a:lstStyle/>
          <a:p>
            <a:fld id="{2491A10F-C63D-44FD-BAFB-D951D237AA77}" type="slidenum">
              <a:rPr lang="de-DE" smtClean="0"/>
              <a:pPr/>
              <a:t>17</a:t>
            </a:fld>
            <a:endParaRPr lang="de-DE"/>
          </a:p>
        </p:txBody>
      </p:sp>
    </p:spTree>
    <p:extLst>
      <p:ext uri="{BB962C8B-B14F-4D97-AF65-F5344CB8AC3E}">
        <p14:creationId xmlns:p14="http://schemas.microsoft.com/office/powerpoint/2010/main" val="4043461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491A10F-C63D-44FD-BAFB-D951D237AA77}" type="slidenum">
              <a:rPr lang="de-DE" smtClean="0"/>
              <a:pPr/>
              <a:t>18</a:t>
            </a:fld>
            <a:endParaRPr lang="de-DE"/>
          </a:p>
        </p:txBody>
      </p:sp>
    </p:spTree>
    <p:extLst>
      <p:ext uri="{BB962C8B-B14F-4D97-AF65-F5344CB8AC3E}">
        <p14:creationId xmlns:p14="http://schemas.microsoft.com/office/powerpoint/2010/main" val="2088906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491A10F-C63D-44FD-BAFB-D951D237AA77}" type="slidenum">
              <a:rPr lang="de-DE" smtClean="0"/>
              <a:pPr/>
              <a:t>19</a:t>
            </a:fld>
            <a:endParaRPr lang="de-DE"/>
          </a:p>
        </p:txBody>
      </p:sp>
    </p:spTree>
    <p:extLst>
      <p:ext uri="{BB962C8B-B14F-4D97-AF65-F5344CB8AC3E}">
        <p14:creationId xmlns:p14="http://schemas.microsoft.com/office/powerpoint/2010/main" val="4010392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491A10F-C63D-44FD-BAFB-D951D237AA77}" type="slidenum">
              <a:rPr lang="de-DE" smtClean="0"/>
              <a:pPr/>
              <a:t>20</a:t>
            </a:fld>
            <a:endParaRPr lang="de-DE"/>
          </a:p>
        </p:txBody>
      </p:sp>
    </p:spTree>
    <p:extLst>
      <p:ext uri="{BB962C8B-B14F-4D97-AF65-F5344CB8AC3E}">
        <p14:creationId xmlns:p14="http://schemas.microsoft.com/office/powerpoint/2010/main" val="3066176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491A10F-C63D-44FD-BAFB-D951D237AA77}" type="slidenum">
              <a:rPr lang="de-DE" smtClean="0"/>
              <a:pPr/>
              <a:t>21</a:t>
            </a:fld>
            <a:endParaRPr lang="de-DE"/>
          </a:p>
        </p:txBody>
      </p:sp>
    </p:spTree>
    <p:extLst>
      <p:ext uri="{BB962C8B-B14F-4D97-AF65-F5344CB8AC3E}">
        <p14:creationId xmlns:p14="http://schemas.microsoft.com/office/powerpoint/2010/main" val="3031881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https://commons.wikimedia.org/wiki/File:Entombment_Michelangelo.jpg, gemeinfrei</a:t>
            </a:r>
            <a:endParaRPr lang="de-DE" dirty="0"/>
          </a:p>
        </p:txBody>
      </p:sp>
      <p:sp>
        <p:nvSpPr>
          <p:cNvPr id="4" name="Foliennummernplatzhalter 3"/>
          <p:cNvSpPr>
            <a:spLocks noGrp="1"/>
          </p:cNvSpPr>
          <p:nvPr>
            <p:ph type="sldNum" sz="quarter" idx="10"/>
          </p:nvPr>
        </p:nvSpPr>
        <p:spPr/>
        <p:txBody>
          <a:bodyPr/>
          <a:lstStyle/>
          <a:p>
            <a:fld id="{2491A10F-C63D-44FD-BAFB-D951D237AA77}" type="slidenum">
              <a:rPr lang="de-DE" smtClean="0"/>
              <a:pPr/>
              <a:t>2</a:t>
            </a:fld>
            <a:endParaRPr lang="de-DE"/>
          </a:p>
        </p:txBody>
      </p:sp>
    </p:spTree>
    <p:extLst>
      <p:ext uri="{BB962C8B-B14F-4D97-AF65-F5344CB8AC3E}">
        <p14:creationId xmlns:p14="http://schemas.microsoft.com/office/powerpoint/2010/main" val="1677484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491A10F-C63D-44FD-BAFB-D951D237AA77}" type="slidenum">
              <a:rPr lang="de-DE" smtClean="0"/>
              <a:pPr/>
              <a:t>22</a:t>
            </a:fld>
            <a:endParaRPr lang="de-DE"/>
          </a:p>
        </p:txBody>
      </p:sp>
    </p:spTree>
    <p:extLst>
      <p:ext uri="{BB962C8B-B14F-4D97-AF65-F5344CB8AC3E}">
        <p14:creationId xmlns:p14="http://schemas.microsoft.com/office/powerpoint/2010/main" val="1859371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491A10F-C63D-44FD-BAFB-D951D237AA77}" type="slidenum">
              <a:rPr lang="de-DE" smtClean="0"/>
              <a:pPr/>
              <a:t>23</a:t>
            </a:fld>
            <a:endParaRPr lang="de-DE"/>
          </a:p>
        </p:txBody>
      </p:sp>
    </p:spTree>
    <p:extLst>
      <p:ext uri="{BB962C8B-B14F-4D97-AF65-F5344CB8AC3E}">
        <p14:creationId xmlns:p14="http://schemas.microsoft.com/office/powerpoint/2010/main" val="1737318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mtClean="0"/>
              <a:t>http://www.zdf.de/ZDFmediathek#/beitrag/video/2422596/K%C3%B6nigliche-Dynastien:-Die-Osmanen</a:t>
            </a:r>
            <a:endParaRPr lang="de-DE" dirty="0"/>
          </a:p>
        </p:txBody>
      </p:sp>
      <p:sp>
        <p:nvSpPr>
          <p:cNvPr id="4" name="Foliennummernplatzhalter 3"/>
          <p:cNvSpPr>
            <a:spLocks noGrp="1"/>
          </p:cNvSpPr>
          <p:nvPr>
            <p:ph type="sldNum" sz="quarter" idx="10"/>
          </p:nvPr>
        </p:nvSpPr>
        <p:spPr/>
        <p:txBody>
          <a:bodyPr/>
          <a:lstStyle/>
          <a:p>
            <a:fld id="{2491A10F-C63D-44FD-BAFB-D951D237AA77}" type="slidenum">
              <a:rPr lang="de-DE" smtClean="0"/>
              <a:pPr/>
              <a:t>3</a:t>
            </a:fld>
            <a:endParaRPr lang="de-DE"/>
          </a:p>
        </p:txBody>
      </p:sp>
    </p:spTree>
    <p:extLst>
      <p:ext uri="{BB962C8B-B14F-4D97-AF65-F5344CB8AC3E}">
        <p14:creationId xmlns:p14="http://schemas.microsoft.com/office/powerpoint/2010/main" val="3950367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Belagerung Konstantinopels durch die Türken. Miniatur aus </a:t>
            </a:r>
            <a:r>
              <a:rPr lang="de-DE" i="1" dirty="0" err="1" smtClean="0"/>
              <a:t>Voyage</a:t>
            </a:r>
            <a:r>
              <a:rPr lang="de-DE" i="1" dirty="0" smtClean="0"/>
              <a:t> </a:t>
            </a:r>
            <a:r>
              <a:rPr lang="de-DE" i="1" dirty="0" err="1" smtClean="0"/>
              <a:t>d’Outremer</a:t>
            </a:r>
            <a:r>
              <a:rPr lang="de-DE" dirty="0" smtClean="0"/>
              <a:t> von </a:t>
            </a:r>
            <a:r>
              <a:rPr lang="de-DE" dirty="0" err="1" smtClean="0"/>
              <a:t>Bertrandon</a:t>
            </a:r>
            <a:r>
              <a:rPr lang="de-DE" dirty="0" smtClean="0"/>
              <a:t> de la </a:t>
            </a:r>
            <a:r>
              <a:rPr lang="de-DE" dirty="0" err="1" smtClean="0"/>
              <a:t>Broquière</a:t>
            </a:r>
            <a:r>
              <a:rPr lang="de-DE" dirty="0" smtClean="0"/>
              <a:t>, 1455. gemeinfrei, http://images.google.de/imgres?imgurl=https%3A%2F%2Fupload.wikimedia.org%2Fwikipedia%2Fcommons%2Fd%2Fd5%2FSiege_of_Constantinople_BnF_MS_Fr_9087.jpg&amp;imgrefurl=https%3A%2F%2Fde.wikipedia.org%2Fwiki%2FMehmed_II.&amp;h=497&amp;w=326&amp;tbnid=C0EMFa3OrwQEnM%3A&amp;docid=3Sxt7Y7ipxmYOM&amp;ei=nutmVqPgFob2O8zdtaAB&amp;tbm=isch&amp;iact=rc&amp;uact=3&amp;dur=252&amp;page=2&amp;start=24&amp;ndsp=28&amp;ved=0ahUKEwijp4WGv8zJAhUG-w4KHcxuDRQQrQMIvAEwMw 8.12.15</a:t>
            </a:r>
          </a:p>
          <a:p>
            <a:endParaRPr lang="de-DE" baseline="0" dirty="0" smtClean="0"/>
          </a:p>
          <a:p>
            <a:r>
              <a:rPr lang="de-DE" baseline="0" dirty="0" err="1" smtClean="0"/>
              <a:t>Gentili</a:t>
            </a:r>
            <a:r>
              <a:rPr lang="de-DE" baseline="0" dirty="0" smtClean="0"/>
              <a:t> </a:t>
            </a:r>
            <a:r>
              <a:rPr lang="de-DE" baseline="0" dirty="0" err="1" smtClean="0"/>
              <a:t>bellini</a:t>
            </a:r>
            <a:r>
              <a:rPr lang="de-DE" baseline="0" dirty="0" smtClean="0"/>
              <a:t> Mehmed II gemeinfrei http</a:t>
            </a:r>
          </a:p>
          <a:p>
            <a:r>
              <a:rPr lang="de-DE" baseline="0" dirty="0" smtClean="0"/>
              <a:t>://images.google.de/</a:t>
            </a:r>
            <a:r>
              <a:rPr lang="de-DE" baseline="0" dirty="0" err="1" smtClean="0"/>
              <a:t>imgres?imgurl</a:t>
            </a:r>
            <a:r>
              <a:rPr lang="de-DE" baseline="0" dirty="0" smtClean="0"/>
              <a:t>=https://upload.wikimedia.org/wikipedia/commons/c/c6/Gentile_Bellini_003.jpg&amp;imgrefurl=https://de.wikipedia.org/wiki/Mehmed_II.&amp;h=42</a:t>
            </a:r>
          </a:p>
          <a:p>
            <a:endParaRPr lang="de-DE" baseline="0" dirty="0" smtClean="0"/>
          </a:p>
          <a:p>
            <a:r>
              <a:rPr lang="de-DE" baseline="0" dirty="0" smtClean="0"/>
              <a:t>Kanone: chrome://global/skin/media/imagedoc-darknoise.pnghttps://upload.wikimedia.org/wikipedia/commons/1/11/Great_Turkish_Bombard_at_Fort_Nelson.JPG</a:t>
            </a: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a:p>
            <a:endParaRPr lang="de-DE" dirty="0"/>
          </a:p>
        </p:txBody>
      </p:sp>
      <p:sp>
        <p:nvSpPr>
          <p:cNvPr id="4" name="Foliennummernplatzhalter 3"/>
          <p:cNvSpPr>
            <a:spLocks noGrp="1"/>
          </p:cNvSpPr>
          <p:nvPr>
            <p:ph type="sldNum" sz="quarter" idx="10"/>
          </p:nvPr>
        </p:nvSpPr>
        <p:spPr/>
        <p:txBody>
          <a:bodyPr/>
          <a:lstStyle/>
          <a:p>
            <a:fld id="{2491A10F-C63D-44FD-BAFB-D951D237AA77}" type="slidenum">
              <a:rPr lang="de-DE" smtClean="0"/>
              <a:pPr/>
              <a:t>4</a:t>
            </a:fld>
            <a:endParaRPr lang="de-DE"/>
          </a:p>
        </p:txBody>
      </p:sp>
    </p:spTree>
    <p:extLst>
      <p:ext uri="{BB962C8B-B14F-4D97-AF65-F5344CB8AC3E}">
        <p14:creationId xmlns:p14="http://schemas.microsoft.com/office/powerpoint/2010/main" val="3236960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Wikipedia, gemeinfrei</a:t>
            </a: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(1530, Holzschnitt, 30,6cm x 19,2 cm, gedruckt von Hans </a:t>
            </a:r>
            <a:r>
              <a:rPr lang="de-DE" sz="1200" kern="1200" dirty="0" err="1" smtClean="0">
                <a:solidFill>
                  <a:schemeClr val="tx1"/>
                </a:solidFill>
                <a:effectLst/>
                <a:latin typeface="+mn-lt"/>
                <a:ea typeface="+mn-ea"/>
                <a:cs typeface="+mn-cs"/>
              </a:rPr>
              <a:t>Guldenmund</a:t>
            </a:r>
            <a:r>
              <a:rPr lang="de-DE" sz="1200" kern="1200" dirty="0" smtClean="0">
                <a:solidFill>
                  <a:schemeClr val="tx1"/>
                </a:solidFill>
                <a:effectLst/>
                <a:latin typeface="+mn-lt"/>
                <a:ea typeface="+mn-ea"/>
                <a:cs typeface="+mn-cs"/>
              </a:rPr>
              <a:t>)</a:t>
            </a:r>
            <a:r>
              <a:rPr lang="de-DE" dirty="0" smtClean="0">
                <a:effectLst/>
              </a:rPr>
              <a:t> </a:t>
            </a:r>
            <a:r>
              <a:rPr lang="de-DE" sz="1200" u="sng" kern="1200" dirty="0" smtClean="0">
                <a:solidFill>
                  <a:schemeClr val="tx1"/>
                </a:solidFill>
                <a:effectLst/>
                <a:latin typeface="+mn-lt"/>
                <a:ea typeface="+mn-ea"/>
                <a:cs typeface="+mn-cs"/>
                <a:hlinkClick r:id="rId3"/>
              </a:rPr>
              <a:t>http://www.zeno.org/nid/20004287436</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Lizenz:</a:t>
            </a:r>
            <a:r>
              <a:rPr lang="de-DE" sz="1200" u="sng" kern="1200" dirty="0" err="1" smtClean="0">
                <a:solidFill>
                  <a:schemeClr val="tx1"/>
                </a:solidFill>
                <a:effectLst/>
                <a:latin typeface="+mn-lt"/>
                <a:ea typeface="+mn-ea"/>
                <a:cs typeface="+mn-cs"/>
                <a:hlinkClick r:id="rId4"/>
              </a:rPr>
              <a:t>Gemeinfrei</a:t>
            </a:r>
            <a:r>
              <a:rPr lang="de-DE" sz="1200" u="sng" kern="1200" dirty="0" smtClean="0">
                <a:solidFill>
                  <a:schemeClr val="tx1"/>
                </a:solidFill>
                <a:effectLst/>
                <a:latin typeface="+mn-lt"/>
                <a:ea typeface="+mn-ea"/>
                <a:cs typeface="+mn-cs"/>
              </a:rPr>
              <a:t>,</a:t>
            </a:r>
            <a:endParaRPr lang="de-DE" dirty="0"/>
          </a:p>
        </p:txBody>
      </p:sp>
      <p:sp>
        <p:nvSpPr>
          <p:cNvPr id="4" name="Foliennummernplatzhalter 3"/>
          <p:cNvSpPr>
            <a:spLocks noGrp="1"/>
          </p:cNvSpPr>
          <p:nvPr>
            <p:ph type="sldNum" sz="quarter" idx="10"/>
          </p:nvPr>
        </p:nvSpPr>
        <p:spPr/>
        <p:txBody>
          <a:bodyPr/>
          <a:lstStyle/>
          <a:p>
            <a:fld id="{2491A10F-C63D-44FD-BAFB-D951D237AA77}" type="slidenum">
              <a:rPr lang="de-DE" smtClean="0"/>
              <a:pPr/>
              <a:t>5</a:t>
            </a:fld>
            <a:endParaRPr lang="de-DE"/>
          </a:p>
        </p:txBody>
      </p:sp>
    </p:spTree>
    <p:extLst>
      <p:ext uri="{BB962C8B-B14F-4D97-AF65-F5344CB8AC3E}">
        <p14:creationId xmlns:p14="http://schemas.microsoft.com/office/powerpoint/2010/main" val="4293720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smtClean="0">
                <a:solidFill>
                  <a:schemeClr val="tx1"/>
                </a:solidFill>
                <a:effectLst/>
                <a:latin typeface="+mn-lt"/>
                <a:ea typeface="+mn-ea"/>
                <a:cs typeface="+mn-cs"/>
              </a:rPr>
              <a:t>Osman I., </a:t>
            </a:r>
            <a:r>
              <a:rPr lang="en-US" sz="1200" kern="1200" dirty="0" err="1" smtClean="0">
                <a:solidFill>
                  <a:schemeClr val="tx1"/>
                </a:solidFill>
                <a:effectLst/>
                <a:latin typeface="+mn-lt"/>
                <a:ea typeface="+mn-ea"/>
                <a:cs typeface="+mn-cs"/>
              </a:rPr>
              <a:t>osmanische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Miniatur</a:t>
            </a:r>
            <a:r>
              <a:rPr lang="en-US" sz="1200" kern="1200" dirty="0" smtClean="0">
                <a:solidFill>
                  <a:schemeClr val="tx1"/>
                </a:solidFill>
                <a:effectLst/>
                <a:latin typeface="+mn-lt"/>
                <a:ea typeface="+mn-ea"/>
                <a:cs typeface="+mn-cs"/>
              </a:rPr>
              <a:t> (1579/80)</a:t>
            </a:r>
            <a:endParaRPr lang="de-D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Ottoman miniature painting - </a:t>
            </a:r>
            <a:r>
              <a:rPr lang="en-US" sz="1200" kern="1200" dirty="0" err="1" smtClean="0">
                <a:solidFill>
                  <a:schemeClr val="tx1"/>
                </a:solidFill>
                <a:effectLst/>
                <a:latin typeface="+mn-lt"/>
                <a:ea typeface="+mn-ea"/>
                <a:cs typeface="+mn-cs"/>
                <a:hlinkClick r:id="rId3"/>
              </a:rPr>
              <a:t>Badisches</a:t>
            </a:r>
            <a:r>
              <a:rPr lang="en-US" sz="1200" kern="1200" dirty="0" smtClean="0">
                <a:solidFill>
                  <a:schemeClr val="tx1"/>
                </a:solidFill>
                <a:effectLst/>
                <a:latin typeface="+mn-lt"/>
                <a:ea typeface="+mn-ea"/>
                <a:cs typeface="+mn-cs"/>
                <a:hlinkClick r:id="rId3"/>
              </a:rPr>
              <a:t> </a:t>
            </a:r>
            <a:r>
              <a:rPr lang="en-US" sz="1200" kern="1200" dirty="0" err="1" smtClean="0">
                <a:solidFill>
                  <a:schemeClr val="tx1"/>
                </a:solidFill>
                <a:effectLst/>
                <a:latin typeface="+mn-lt"/>
                <a:ea typeface="+mn-ea"/>
                <a:cs typeface="+mn-cs"/>
                <a:hlinkClick r:id="rId3"/>
              </a:rPr>
              <a:t>Landesmuseum</a:t>
            </a:r>
            <a:endParaRPr lang="de-D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hlinkClick r:id="rId4" tooltip="Osman I"/>
              </a:rPr>
              <a:t>Osman I</a:t>
            </a:r>
            <a:r>
              <a:rPr lang="en-US" sz="1200" kern="1200" dirty="0" smtClean="0">
                <a:solidFill>
                  <a:schemeClr val="tx1"/>
                </a:solidFill>
                <a:effectLst/>
                <a:latin typeface="+mn-lt"/>
                <a:ea typeface="+mn-ea"/>
                <a:cs typeface="+mn-cs"/>
              </a:rPr>
              <a:t>, the founder of the Ottoman Empire. Ottoman miniature painting. Located at </a:t>
            </a:r>
            <a:r>
              <a:rPr lang="en-US" sz="1200" kern="1200" dirty="0" err="1" smtClean="0">
                <a:solidFill>
                  <a:schemeClr val="tx1"/>
                </a:solidFill>
                <a:effectLst/>
                <a:latin typeface="+mn-lt"/>
                <a:ea typeface="+mn-ea"/>
                <a:cs typeface="+mn-cs"/>
                <a:hlinkClick r:id="rId5" tooltip="Topkapı Sarayı Müzesi"/>
              </a:rPr>
              <a:t>Topkapı</a:t>
            </a:r>
            <a:r>
              <a:rPr lang="en-US" sz="1200" kern="1200" dirty="0" smtClean="0">
                <a:solidFill>
                  <a:schemeClr val="tx1"/>
                </a:solidFill>
                <a:effectLst/>
                <a:latin typeface="+mn-lt"/>
                <a:ea typeface="+mn-ea"/>
                <a:cs typeface="+mn-cs"/>
                <a:hlinkClick r:id="rId5" tooltip="Topkapı Sarayı Müzesi"/>
              </a:rPr>
              <a:t> </a:t>
            </a:r>
            <a:r>
              <a:rPr lang="en-US" sz="1200" kern="1200" dirty="0" err="1" smtClean="0">
                <a:solidFill>
                  <a:schemeClr val="tx1"/>
                </a:solidFill>
                <a:effectLst/>
                <a:latin typeface="+mn-lt"/>
                <a:ea typeface="+mn-ea"/>
                <a:cs typeface="+mn-cs"/>
                <a:hlinkClick r:id="rId5" tooltip="Topkapı Sarayı Müzesi"/>
              </a:rPr>
              <a:t>Sarayı</a:t>
            </a:r>
            <a:r>
              <a:rPr lang="en-US" sz="1200" kern="1200" dirty="0" smtClean="0">
                <a:solidFill>
                  <a:schemeClr val="tx1"/>
                </a:solidFill>
                <a:effectLst/>
                <a:latin typeface="+mn-lt"/>
                <a:ea typeface="+mn-ea"/>
                <a:cs typeface="+mn-cs"/>
                <a:hlinkClick r:id="rId5" tooltip="Topkapı Sarayı Müzesi"/>
              </a:rPr>
              <a:t> </a:t>
            </a:r>
            <a:r>
              <a:rPr lang="en-US" sz="1200" kern="1200" dirty="0" err="1" smtClean="0">
                <a:solidFill>
                  <a:schemeClr val="tx1"/>
                </a:solidFill>
                <a:effectLst/>
                <a:latin typeface="+mn-lt"/>
                <a:ea typeface="+mn-ea"/>
                <a:cs typeface="+mn-cs"/>
                <a:hlinkClick r:id="rId5" tooltip="Topkapı Sarayı Müzesi"/>
              </a:rPr>
              <a:t>Müzesi</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hlinkClick r:id="rId6" tooltip="Istanbul"/>
              </a:rPr>
              <a:t>Istanbul</a:t>
            </a:r>
            <a:r>
              <a:rPr lang="en-US" sz="1200" kern="1200" dirty="0" smtClean="0">
                <a:solidFill>
                  <a:schemeClr val="tx1"/>
                </a:solidFill>
                <a:effectLst/>
                <a:latin typeface="+mn-lt"/>
                <a:ea typeface="+mn-ea"/>
                <a:cs typeface="+mn-cs"/>
              </a:rPr>
              <a:t> (Inv. </a:t>
            </a:r>
            <a:r>
              <a:rPr lang="de-DE" sz="1200" kern="1200" dirty="0" smtClean="0">
                <a:solidFill>
                  <a:schemeClr val="tx1"/>
                </a:solidFill>
                <a:effectLst/>
                <a:latin typeface="+mn-lt"/>
                <a:ea typeface="+mn-ea"/>
                <a:cs typeface="+mn-cs"/>
              </a:rPr>
              <a:t>H 1563, </a:t>
            </a:r>
            <a:r>
              <a:rPr lang="de-DE" sz="1200" kern="1200" dirty="0" err="1" smtClean="0">
                <a:solidFill>
                  <a:schemeClr val="tx1"/>
                </a:solidFill>
                <a:effectLst/>
                <a:latin typeface="+mn-lt"/>
                <a:ea typeface="+mn-ea"/>
                <a:cs typeface="+mn-cs"/>
              </a:rPr>
              <a:t>Fol</a:t>
            </a:r>
            <a:r>
              <a:rPr lang="de-DE" sz="1200" kern="1200" dirty="0" smtClean="0">
                <a:solidFill>
                  <a:schemeClr val="tx1"/>
                </a:solidFill>
                <a:effectLst/>
                <a:latin typeface="+mn-lt"/>
                <a:ea typeface="+mn-ea"/>
                <a:cs typeface="+mn-cs"/>
              </a:rPr>
              <a:t>. 37a).</a:t>
            </a:r>
            <a:r>
              <a:rPr lang="de-DE" sz="1200" kern="1200" dirty="0" smtClean="0">
                <a:solidFill>
                  <a:schemeClr val="tx1"/>
                </a:solidFill>
                <a:effectLst/>
                <a:latin typeface="+mn-lt"/>
                <a:ea typeface="+mn-ea"/>
                <a:cs typeface="+mn-cs"/>
                <a:hlinkClick r:id="rId7"/>
              </a:rPr>
              <a:t> Gemeinfrei</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2491A10F-C63D-44FD-BAFB-D951D237AA77}" type="slidenum">
              <a:rPr lang="de-DE" smtClean="0"/>
              <a:pPr/>
              <a:t>6</a:t>
            </a:fld>
            <a:endParaRPr lang="de-DE"/>
          </a:p>
        </p:txBody>
      </p:sp>
    </p:spTree>
    <p:extLst>
      <p:ext uri="{BB962C8B-B14F-4D97-AF65-F5344CB8AC3E}">
        <p14:creationId xmlns:p14="http://schemas.microsoft.com/office/powerpoint/2010/main" val="1936756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491A10F-C63D-44FD-BAFB-D951D237AA77}" type="slidenum">
              <a:rPr lang="de-DE" smtClean="0"/>
              <a:pPr/>
              <a:t>7</a:t>
            </a:fld>
            <a:endParaRPr lang="de-DE"/>
          </a:p>
        </p:txBody>
      </p:sp>
    </p:spTree>
    <p:extLst>
      <p:ext uri="{BB962C8B-B14F-4D97-AF65-F5344CB8AC3E}">
        <p14:creationId xmlns:p14="http://schemas.microsoft.com/office/powerpoint/2010/main" val="4081200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p:txBody>
      </p:sp>
      <p:sp>
        <p:nvSpPr>
          <p:cNvPr id="4" name="Foliennummernplatzhalter 3"/>
          <p:cNvSpPr>
            <a:spLocks noGrp="1"/>
          </p:cNvSpPr>
          <p:nvPr>
            <p:ph type="sldNum" sz="quarter" idx="10"/>
          </p:nvPr>
        </p:nvSpPr>
        <p:spPr/>
        <p:txBody>
          <a:bodyPr/>
          <a:lstStyle/>
          <a:p>
            <a:fld id="{2491A10F-C63D-44FD-BAFB-D951D237AA77}" type="slidenum">
              <a:rPr lang="de-DE" smtClean="0"/>
              <a:pPr/>
              <a:t>8</a:t>
            </a:fld>
            <a:endParaRPr lang="de-DE"/>
          </a:p>
        </p:txBody>
      </p:sp>
    </p:spTree>
    <p:extLst>
      <p:ext uri="{BB962C8B-B14F-4D97-AF65-F5344CB8AC3E}">
        <p14:creationId xmlns:p14="http://schemas.microsoft.com/office/powerpoint/2010/main" val="2750461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 </a:t>
            </a:r>
            <a:endParaRPr lang="de-DE" dirty="0" smtClean="0"/>
          </a:p>
          <a:p>
            <a:endParaRPr lang="de-DE" dirty="0"/>
          </a:p>
        </p:txBody>
      </p:sp>
      <p:sp>
        <p:nvSpPr>
          <p:cNvPr id="4" name="Foliennummernplatzhalter 3"/>
          <p:cNvSpPr>
            <a:spLocks noGrp="1"/>
          </p:cNvSpPr>
          <p:nvPr>
            <p:ph type="sldNum" sz="quarter" idx="10"/>
          </p:nvPr>
        </p:nvSpPr>
        <p:spPr/>
        <p:txBody>
          <a:bodyPr/>
          <a:lstStyle/>
          <a:p>
            <a:fld id="{2491A10F-C63D-44FD-BAFB-D951D237AA77}" type="slidenum">
              <a:rPr lang="de-DE" smtClean="0"/>
              <a:pPr/>
              <a:t>9</a:t>
            </a:fld>
            <a:endParaRPr lang="de-DE"/>
          </a:p>
        </p:txBody>
      </p:sp>
    </p:spTree>
    <p:extLst>
      <p:ext uri="{BB962C8B-B14F-4D97-AF65-F5344CB8AC3E}">
        <p14:creationId xmlns:p14="http://schemas.microsoft.com/office/powerpoint/2010/main" val="3687856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B61BEF0D-F0BB-DE4B-95CE-6DB70DBA9567}" type="datetimeFigureOut">
              <a:rPr lang="en-US" smtClean="0"/>
              <a:pPr/>
              <a:t>6/13/2016</a:t>
            </a:fld>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39879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61BEF0D-F0BB-DE4B-95CE-6DB70DBA9567}" type="datetimeFigureOut">
              <a:rPr lang="en-US" smtClean="0"/>
              <a:pPr/>
              <a:t>6/13/2016</a:t>
            </a:fld>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503412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61BEF0D-F0BB-DE4B-95CE-6DB70DBA9567}" type="datetimeFigureOut">
              <a:rPr lang="en-US" smtClean="0"/>
              <a:pPr/>
              <a:t>6/13/2016</a:t>
            </a:fld>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243035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61BEF0D-F0BB-DE4B-95CE-6DB70DBA9567}" type="datetimeFigureOut">
              <a:rPr lang="en-US" smtClean="0"/>
              <a:pPr/>
              <a:t>6/13/2016</a:t>
            </a:fld>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247898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B61BEF0D-F0BB-DE4B-95CE-6DB70DBA9567}" type="datetimeFigureOut">
              <a:rPr lang="en-US" smtClean="0"/>
              <a:pPr/>
              <a:t>6/13/2016</a:t>
            </a:fld>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515199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B61BEF0D-F0BB-DE4B-95CE-6DB70DBA9567}" type="datetimeFigureOut">
              <a:rPr lang="en-US" smtClean="0"/>
              <a:pPr/>
              <a:t>6/13/2016</a:t>
            </a:fld>
            <a:endParaRPr lang="en-US" dirty="0"/>
          </a:p>
        </p:txBody>
      </p:sp>
      <p:sp>
        <p:nvSpPr>
          <p:cNvPr id="6" name="Fußzeilenplatzhalter 5"/>
          <p:cNvSpPr>
            <a:spLocks noGrp="1"/>
          </p:cNvSpPr>
          <p:nvPr>
            <p:ph type="ftr" sz="quarter" idx="11"/>
          </p:nvPr>
        </p:nvSpPr>
        <p:spPr/>
        <p:txBody>
          <a:bodyPr/>
          <a:lstStyle/>
          <a:p>
            <a:endParaRPr lang="en-US" dirty="0"/>
          </a:p>
        </p:txBody>
      </p:sp>
      <p:sp>
        <p:nvSpPr>
          <p:cNvPr id="7" name="Foliennummernplatzhalt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9809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B61BEF0D-F0BB-DE4B-95CE-6DB70DBA9567}" type="datetimeFigureOut">
              <a:rPr lang="en-US" smtClean="0"/>
              <a:pPr/>
              <a:t>6/13/2016</a:t>
            </a:fld>
            <a:endParaRPr lang="en-US" dirty="0"/>
          </a:p>
        </p:txBody>
      </p:sp>
      <p:sp>
        <p:nvSpPr>
          <p:cNvPr id="8" name="Fußzeilenplatzhalter 7"/>
          <p:cNvSpPr>
            <a:spLocks noGrp="1"/>
          </p:cNvSpPr>
          <p:nvPr>
            <p:ph type="ftr" sz="quarter" idx="11"/>
          </p:nvPr>
        </p:nvSpPr>
        <p:spPr/>
        <p:txBody>
          <a:bodyPr/>
          <a:lstStyle/>
          <a:p>
            <a:endParaRPr lang="en-US" dirty="0"/>
          </a:p>
        </p:txBody>
      </p:sp>
      <p:sp>
        <p:nvSpPr>
          <p:cNvPr id="9" name="Foliennummernplatzhalter 8"/>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797616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B61BEF0D-F0BB-DE4B-95CE-6DB70DBA9567}" type="datetimeFigureOut">
              <a:rPr lang="en-US" smtClean="0"/>
              <a:pPr/>
              <a:t>6/13/2016</a:t>
            </a:fld>
            <a:endParaRPr lang="en-US" dirty="0"/>
          </a:p>
        </p:txBody>
      </p:sp>
      <p:sp>
        <p:nvSpPr>
          <p:cNvPr id="4" name="Fußzeilenplatzhalter 3"/>
          <p:cNvSpPr>
            <a:spLocks noGrp="1"/>
          </p:cNvSpPr>
          <p:nvPr>
            <p:ph type="ftr" sz="quarter" idx="11"/>
          </p:nvPr>
        </p:nvSpPr>
        <p:spPr/>
        <p:txBody>
          <a:bodyPr/>
          <a:lstStyle/>
          <a:p>
            <a:endParaRPr lang="en-US" dirty="0"/>
          </a:p>
        </p:txBody>
      </p:sp>
      <p:sp>
        <p:nvSpPr>
          <p:cNvPr id="5" name="Foliennummernplatzhalter 4"/>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121852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61BEF0D-F0BB-DE4B-95CE-6DB70DBA9567}" type="datetimeFigureOut">
              <a:rPr lang="en-US" smtClean="0"/>
              <a:pPr/>
              <a:t>6/13/2016</a:t>
            </a:fld>
            <a:endParaRPr lang="en-US" dirty="0"/>
          </a:p>
        </p:txBody>
      </p:sp>
      <p:sp>
        <p:nvSpPr>
          <p:cNvPr id="3" name="Fußzeilenplatzhalter 2"/>
          <p:cNvSpPr>
            <a:spLocks noGrp="1"/>
          </p:cNvSpPr>
          <p:nvPr>
            <p:ph type="ftr" sz="quarter" idx="11"/>
          </p:nvPr>
        </p:nvSpPr>
        <p:spPr/>
        <p:txBody>
          <a:bodyPr/>
          <a:lstStyle/>
          <a:p>
            <a:endParaRPr lang="en-US" dirty="0"/>
          </a:p>
        </p:txBody>
      </p:sp>
      <p:sp>
        <p:nvSpPr>
          <p:cNvPr id="4" name="Foliennummernplatzhalter 3"/>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715381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61BEF0D-F0BB-DE4B-95CE-6DB70DBA9567}" type="datetimeFigureOut">
              <a:rPr lang="en-US" smtClean="0"/>
              <a:pPr/>
              <a:t>6/13/2016</a:t>
            </a:fld>
            <a:endParaRPr lang="en-US" dirty="0"/>
          </a:p>
        </p:txBody>
      </p:sp>
      <p:sp>
        <p:nvSpPr>
          <p:cNvPr id="6" name="Fußzeilenplatzhalter 5"/>
          <p:cNvSpPr>
            <a:spLocks noGrp="1"/>
          </p:cNvSpPr>
          <p:nvPr>
            <p:ph type="ftr" sz="quarter" idx="11"/>
          </p:nvPr>
        </p:nvSpPr>
        <p:spPr/>
        <p:txBody>
          <a:bodyPr/>
          <a:lstStyle/>
          <a:p>
            <a:endParaRPr lang="en-US" dirty="0"/>
          </a:p>
        </p:txBody>
      </p:sp>
      <p:sp>
        <p:nvSpPr>
          <p:cNvPr id="7" name="Foliennummernplatzhalt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195961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61BEF0D-F0BB-DE4B-95CE-6DB70DBA9567}" type="datetimeFigureOut">
              <a:rPr lang="en-US" smtClean="0"/>
              <a:pPr/>
              <a:t>6/13/2016</a:t>
            </a:fld>
            <a:endParaRPr lang="en-US" dirty="0"/>
          </a:p>
        </p:txBody>
      </p:sp>
      <p:sp>
        <p:nvSpPr>
          <p:cNvPr id="6" name="Fußzeilenplatzhalter 5"/>
          <p:cNvSpPr>
            <a:spLocks noGrp="1"/>
          </p:cNvSpPr>
          <p:nvPr>
            <p:ph type="ftr" sz="quarter" idx="11"/>
          </p:nvPr>
        </p:nvSpPr>
        <p:spPr/>
        <p:txBody>
          <a:bodyPr/>
          <a:lstStyle/>
          <a:p>
            <a:endParaRPr lang="en-US" dirty="0"/>
          </a:p>
        </p:txBody>
      </p:sp>
      <p:sp>
        <p:nvSpPr>
          <p:cNvPr id="7" name="Foliennummernplatzhalt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213653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6/13/2016</a:t>
            </a:fld>
            <a:endParaRPr lang="en-US" dirty="0"/>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88947208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em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ZDF%20Royal-K&#246;nigliche%20Dynastien_%20Die%20Osmanen-150718_osmanen_roy_2256k_p14v11.mp4"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sz="8000" b="1" dirty="0" smtClean="0">
                <a:solidFill>
                  <a:srgbClr val="FF0000"/>
                </a:solidFill>
                <a:effectLst>
                  <a:outerShdw blurRad="38100" dist="38100" dir="2700000" algn="tl">
                    <a:srgbClr val="000000">
                      <a:alpha val="43137"/>
                    </a:srgbClr>
                  </a:outerShdw>
                </a:effectLst>
              </a:rPr>
              <a:t>Fenster zur Welt </a:t>
            </a:r>
            <a:endParaRPr lang="de-DE" sz="8000" b="1" dirty="0">
              <a:solidFill>
                <a:srgbClr val="FF0000"/>
              </a:solidFill>
              <a:effectLst>
                <a:outerShdw blurRad="38100" dist="38100" dir="2700000" algn="tl">
                  <a:srgbClr val="000000">
                    <a:alpha val="43137"/>
                  </a:srgbClr>
                </a:outerShdw>
              </a:effectLst>
            </a:endParaRPr>
          </a:p>
        </p:txBody>
      </p:sp>
      <p:sp>
        <p:nvSpPr>
          <p:cNvPr id="3" name="Untertitel 2"/>
          <p:cNvSpPr>
            <a:spLocks noGrp="1"/>
          </p:cNvSpPr>
          <p:nvPr>
            <p:ph type="subTitle" idx="1"/>
          </p:nvPr>
        </p:nvSpPr>
        <p:spPr/>
        <p:txBody>
          <a:bodyPr>
            <a:normAutofit/>
          </a:bodyPr>
          <a:lstStyle/>
          <a:p>
            <a:r>
              <a:rPr lang="de-DE" sz="7200" b="1" dirty="0" smtClean="0">
                <a:effectLst>
                  <a:outerShdw blurRad="38100" dist="38100" dir="2700000" algn="tl">
                    <a:srgbClr val="000000">
                      <a:alpha val="43137"/>
                    </a:srgbClr>
                  </a:outerShdw>
                </a:effectLst>
              </a:rPr>
              <a:t>Die Osmanen</a:t>
            </a:r>
            <a:endParaRPr lang="de-DE" sz="7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2821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t>Die Schülerinnen und Schüler können… (3.2.2.(2))</a:t>
            </a:r>
            <a:endParaRPr lang="de-DE" b="1" dirty="0"/>
          </a:p>
        </p:txBody>
      </p:sp>
      <p:sp>
        <p:nvSpPr>
          <p:cNvPr id="3" name="Inhaltsplatzhalter 2"/>
          <p:cNvSpPr>
            <a:spLocks noGrp="1"/>
          </p:cNvSpPr>
          <p:nvPr>
            <p:ph idx="1"/>
          </p:nvPr>
        </p:nvSpPr>
        <p:spPr>
          <a:xfrm>
            <a:off x="646111" y="2052918"/>
            <a:ext cx="10598151" cy="4195481"/>
          </a:xfrm>
        </p:spPr>
        <p:txBody>
          <a:bodyPr>
            <a:normAutofit/>
          </a:bodyPr>
          <a:lstStyle/>
          <a:p>
            <a:pPr marL="0" indent="0">
              <a:buNone/>
            </a:pPr>
            <a:r>
              <a:rPr lang="de-DE" sz="4800" b="1" dirty="0">
                <a:solidFill>
                  <a:srgbClr val="FF0000"/>
                </a:solidFill>
                <a:effectLst>
                  <a:outerShdw blurRad="38100" dist="38100" dir="2700000" algn="tl">
                    <a:srgbClr val="000000">
                      <a:alpha val="43137"/>
                    </a:srgbClr>
                  </a:outerShdw>
                </a:effectLst>
              </a:rPr>
              <a:t>Die Expansion des Osmanischen Reiches und ihre Folgen für das frühneuzeitliche Europa beschreiben</a:t>
            </a:r>
            <a:br>
              <a:rPr lang="de-DE" sz="4800" b="1" dirty="0">
                <a:solidFill>
                  <a:srgbClr val="FF0000"/>
                </a:solidFill>
                <a:effectLst>
                  <a:outerShdw blurRad="38100" dist="38100" dir="2700000" algn="tl">
                    <a:srgbClr val="000000">
                      <a:alpha val="43137"/>
                    </a:srgbClr>
                  </a:outerShdw>
                </a:effectLst>
              </a:rPr>
            </a:br>
            <a:r>
              <a:rPr lang="de-DE" sz="4800" b="1" dirty="0">
                <a:solidFill>
                  <a:srgbClr val="FF0000"/>
                </a:solidFill>
                <a:effectLst>
                  <a:outerShdw blurRad="38100" dist="38100" dir="2700000" algn="tl">
                    <a:srgbClr val="000000">
                      <a:alpha val="43137"/>
                    </a:srgbClr>
                  </a:outerShdw>
                </a:effectLst>
              </a:rPr>
              <a:t>(Osmanisches Reich; Kulturtransfer</a:t>
            </a:r>
            <a:r>
              <a:rPr lang="de-DE" sz="4800" b="1">
                <a:solidFill>
                  <a:srgbClr val="FF0000"/>
                </a:solidFill>
                <a:effectLst>
                  <a:outerShdw blurRad="38100" dist="38100" dir="2700000" algn="tl">
                    <a:srgbClr val="000000">
                      <a:alpha val="43137"/>
                    </a:srgbClr>
                  </a:outerShdw>
                </a:effectLst>
              </a:rPr>
              <a:t>/ </a:t>
            </a:r>
            <a:r>
              <a:rPr lang="de-DE" sz="4800" b="1" smtClean="0">
                <a:solidFill>
                  <a:srgbClr val="FF0000"/>
                </a:solidFill>
                <a:effectLst>
                  <a:outerShdw blurRad="38100" dist="38100" dir="2700000" algn="tl">
                    <a:srgbClr val="000000">
                      <a:alpha val="43137"/>
                    </a:srgbClr>
                  </a:outerShdw>
                </a:effectLst>
              </a:rPr>
              <a:t>Türkenfurcht; </a:t>
            </a:r>
            <a:r>
              <a:rPr lang="de-DE" sz="4800" b="1" dirty="0">
                <a:solidFill>
                  <a:srgbClr val="FF0000"/>
                </a:solidFill>
                <a:effectLst>
                  <a:outerShdw blurRad="38100" dist="38100" dir="2700000" algn="tl">
                    <a:srgbClr val="000000">
                      <a:alpha val="43137"/>
                    </a:srgbClr>
                  </a:outerShdw>
                </a:effectLst>
              </a:rPr>
              <a:t>Seeweg nach Indien)</a:t>
            </a:r>
          </a:p>
        </p:txBody>
      </p:sp>
    </p:spTree>
    <p:extLst>
      <p:ext uri="{BB962C8B-B14F-4D97-AF65-F5344CB8AC3E}">
        <p14:creationId xmlns:p14="http://schemas.microsoft.com/office/powerpoint/2010/main" val="20460391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p:nvPr/>
        </p:nvPicPr>
        <p:blipFill>
          <a:blip r:embed="rId3">
            <a:extLst>
              <a:ext uri="{28A0092B-C50C-407E-A947-70E740481C1C}">
                <a14:useLocalDpi xmlns:a14="http://schemas.microsoft.com/office/drawing/2010/main" val="0"/>
              </a:ext>
            </a:extLst>
          </a:blip>
          <a:srcRect/>
          <a:stretch>
            <a:fillRect/>
          </a:stretch>
        </p:blipFill>
        <p:spPr bwMode="auto">
          <a:xfrm>
            <a:off x="627033" y="809965"/>
            <a:ext cx="4848860" cy="5327650"/>
          </a:xfrm>
          <a:prstGeom prst="rect">
            <a:avLst/>
          </a:prstGeom>
          <a:noFill/>
          <a:ln>
            <a:noFill/>
          </a:ln>
        </p:spPr>
      </p:pic>
      <p:sp>
        <p:nvSpPr>
          <p:cNvPr id="5" name="Textplatzhalter 4"/>
          <p:cNvSpPr>
            <a:spLocks noGrp="1"/>
          </p:cNvSpPr>
          <p:nvPr>
            <p:ph type="body" sz="half" idx="2"/>
          </p:nvPr>
        </p:nvSpPr>
        <p:spPr>
          <a:xfrm>
            <a:off x="6473536" y="565492"/>
            <a:ext cx="5547776" cy="3927763"/>
          </a:xfrm>
        </p:spPr>
        <p:txBody>
          <a:bodyPr>
            <a:noAutofit/>
          </a:bodyPr>
          <a:lstStyle/>
          <a:p>
            <a:r>
              <a:rPr lang="de-DE" sz="2400" b="1" dirty="0" smtClean="0">
                <a:effectLst>
                  <a:outerShdw blurRad="38100" dist="38100" dir="2700000" algn="tl">
                    <a:srgbClr val="000000">
                      <a:alpha val="43137"/>
                    </a:srgbClr>
                  </a:outerShdw>
                </a:effectLst>
              </a:rPr>
              <a:t>Einstieg:</a:t>
            </a:r>
          </a:p>
          <a:p>
            <a:pPr marL="285750" lvl="0" indent="-285750">
              <a:buFont typeface="Arial" panose="020B0604020202020204" pitchFamily="34" charset="0"/>
              <a:buChar char="•"/>
            </a:pPr>
            <a:r>
              <a:rPr lang="de-DE" sz="2400" b="1" dirty="0" smtClean="0">
                <a:effectLst>
                  <a:outerShdw blurRad="38100" dist="38100" dir="2700000" algn="tl">
                    <a:srgbClr val="000000">
                      <a:alpha val="43137"/>
                    </a:srgbClr>
                  </a:outerShdw>
                </a:effectLst>
              </a:rPr>
              <a:t>Beschreibe das Bild.</a:t>
            </a:r>
          </a:p>
          <a:p>
            <a:pPr marL="285750" lvl="0" indent="-285750">
              <a:buFont typeface="Arial" panose="020B0604020202020204" pitchFamily="34" charset="0"/>
              <a:buChar char="•"/>
            </a:pPr>
            <a:r>
              <a:rPr lang="de-DE" sz="2400" b="1" dirty="0" smtClean="0">
                <a:effectLst>
                  <a:outerShdw blurRad="38100" dist="38100" dir="2700000" algn="tl">
                    <a:srgbClr val="000000">
                      <a:alpha val="43137"/>
                    </a:srgbClr>
                  </a:outerShdw>
                </a:effectLst>
              </a:rPr>
              <a:t>Unten rechts fehlt die Abbildung von Maria. Erinnerst du dich noch in welcher Farbe Maria dargestellt wurde?</a:t>
            </a:r>
          </a:p>
          <a:p>
            <a:pPr marL="285750" lvl="0" indent="-285750">
              <a:buFont typeface="Arial" panose="020B0604020202020204" pitchFamily="34" charset="0"/>
              <a:buChar char="•"/>
            </a:pPr>
            <a:r>
              <a:rPr lang="de-DE" sz="2400" b="1" dirty="0" smtClean="0">
                <a:effectLst>
                  <a:outerShdw blurRad="38100" dist="38100" dir="2700000" algn="tl">
                    <a:srgbClr val="000000">
                      <a:alpha val="43137"/>
                    </a:srgbClr>
                  </a:outerShdw>
                </a:effectLst>
              </a:rPr>
              <a:t>Erkläre, woher die Farbe für Marias Gewand kam.</a:t>
            </a:r>
          </a:p>
          <a:p>
            <a:pPr marL="285750" lvl="0" indent="-285750">
              <a:buFont typeface="Arial" panose="020B0604020202020204" pitchFamily="34" charset="0"/>
              <a:buChar char="•"/>
            </a:pPr>
            <a:r>
              <a:rPr lang="de-DE" sz="2400" b="1" dirty="0" smtClean="0">
                <a:effectLst>
                  <a:outerShdw blurRad="38100" dist="38100" dir="2700000" algn="tl">
                    <a:srgbClr val="000000">
                      <a:alpha val="43137"/>
                    </a:srgbClr>
                  </a:outerShdw>
                </a:effectLst>
              </a:rPr>
              <a:t>Erläutere, welche Schlüsse ziehst du daraus?</a:t>
            </a:r>
            <a:endParaRPr lang="de-DE" sz="2400" b="1" dirty="0">
              <a:effectLst>
                <a:outerShdw blurRad="38100" dist="38100" dir="2700000" algn="tl">
                  <a:srgbClr val="000000">
                    <a:alpha val="43137"/>
                  </a:srgbClr>
                </a:outerShdw>
              </a:effectLst>
            </a:endParaRPr>
          </a:p>
        </p:txBody>
      </p:sp>
      <p:sp>
        <p:nvSpPr>
          <p:cNvPr id="6" name="Textplatzhalter 4"/>
          <p:cNvSpPr txBox="1">
            <a:spLocks/>
          </p:cNvSpPr>
          <p:nvPr/>
        </p:nvSpPr>
        <p:spPr>
          <a:xfrm>
            <a:off x="5724925" y="5753935"/>
            <a:ext cx="6164653" cy="1828800"/>
          </a:xfrm>
          <a:prstGeom prst="rect">
            <a:avLst/>
          </a:prstGeom>
        </p:spPr>
        <p:txBody>
          <a:bodyPr vert="horz" lIns="91440" tIns="45720" rIns="91440" bIns="45720" rtlCol="0" anchor="t">
            <a:normAutofit/>
          </a:bodyPr>
          <a:lstStyle>
            <a:lvl1pPr marL="0" indent="0" algn="l" defTabSz="457200" rtl="0" eaLnBrk="1" latinLnBrk="0" hangingPunct="1">
              <a:spcBef>
                <a:spcPts val="0"/>
              </a:spcBef>
              <a:spcAft>
                <a:spcPts val="1000"/>
              </a:spcAft>
              <a:buClr>
                <a:schemeClr val="tx1"/>
              </a:buClr>
              <a:buSzPct val="100000"/>
              <a:buFont typeface="Arial"/>
              <a:buNone/>
              <a:defRPr sz="1800" kern="1200" cap="none">
                <a:solidFill>
                  <a:schemeClr val="tx1"/>
                </a:solidFill>
                <a:effectLst/>
                <a:latin typeface="+mn-lt"/>
                <a:ea typeface="+mn-ea"/>
                <a:cs typeface="+mn-cs"/>
              </a:defRPr>
            </a:lvl1pPr>
            <a:lvl2pPr marL="457200" indent="0" algn="l" defTabSz="457200" rtl="0" eaLnBrk="1" latinLnBrk="0" hangingPunct="1">
              <a:spcBef>
                <a:spcPts val="0"/>
              </a:spcBef>
              <a:spcAft>
                <a:spcPts val="1000"/>
              </a:spcAft>
              <a:buClr>
                <a:schemeClr val="tx1"/>
              </a:buClr>
              <a:buSzPct val="100000"/>
              <a:buFont typeface="Arial"/>
              <a:buNone/>
              <a:defRPr sz="1200" kern="1200" cap="none">
                <a:solidFill>
                  <a:schemeClr val="tx1"/>
                </a:solidFill>
                <a:effectLst/>
                <a:latin typeface="+mn-lt"/>
                <a:ea typeface="+mn-ea"/>
                <a:cs typeface="+mn-cs"/>
              </a:defRPr>
            </a:lvl2pPr>
            <a:lvl3pPr marL="914400" indent="0" algn="l" defTabSz="457200" rtl="0" eaLnBrk="1" latinLnBrk="0" hangingPunct="1">
              <a:spcBef>
                <a:spcPts val="0"/>
              </a:spcBef>
              <a:spcAft>
                <a:spcPts val="1000"/>
              </a:spcAft>
              <a:buClr>
                <a:schemeClr val="tx1"/>
              </a:buClr>
              <a:buSzPct val="100000"/>
              <a:buFont typeface="Arial"/>
              <a:buNone/>
              <a:defRPr sz="1000" kern="1200" cap="none">
                <a:solidFill>
                  <a:schemeClr val="tx1"/>
                </a:solidFill>
                <a:effectLst/>
                <a:latin typeface="+mn-lt"/>
                <a:ea typeface="+mn-ea"/>
                <a:cs typeface="+mn-cs"/>
              </a:defRPr>
            </a:lvl3pPr>
            <a:lvl4pPr marL="1371600" indent="0" algn="l" defTabSz="457200" rtl="0" eaLnBrk="1" latinLnBrk="0" hangingPunct="1">
              <a:spcBef>
                <a:spcPts val="0"/>
              </a:spcBef>
              <a:spcAft>
                <a:spcPts val="1000"/>
              </a:spcAft>
              <a:buClr>
                <a:schemeClr val="tx1"/>
              </a:buClr>
              <a:buSzPct val="100000"/>
              <a:buFont typeface="Arial"/>
              <a:buNone/>
              <a:defRPr sz="900" kern="1200" cap="none">
                <a:solidFill>
                  <a:schemeClr val="tx1"/>
                </a:solidFill>
                <a:effectLst/>
                <a:latin typeface="+mn-lt"/>
                <a:ea typeface="+mn-ea"/>
                <a:cs typeface="+mn-cs"/>
              </a:defRPr>
            </a:lvl4pPr>
            <a:lvl5pPr marL="1828800" indent="0" algn="l" defTabSz="457200" rtl="0" eaLnBrk="1" latinLnBrk="0" hangingPunct="1">
              <a:spcBef>
                <a:spcPts val="0"/>
              </a:spcBef>
              <a:spcAft>
                <a:spcPts val="1000"/>
              </a:spcAft>
              <a:buClr>
                <a:schemeClr val="tx1"/>
              </a:buClr>
              <a:buSzPct val="100000"/>
              <a:buFont typeface="Arial"/>
              <a:buNone/>
              <a:defRPr sz="900" kern="1200" cap="none">
                <a:solidFill>
                  <a:schemeClr val="tx1"/>
                </a:solidFill>
                <a:effectLst/>
                <a:latin typeface="+mn-lt"/>
                <a:ea typeface="+mn-ea"/>
                <a:cs typeface="+mn-cs"/>
              </a:defRPr>
            </a:lvl5pPr>
            <a:lvl6pPr marL="2286000" indent="0" algn="l" defTabSz="457200" rtl="0" eaLnBrk="1" latinLnBrk="0" hangingPunct="1">
              <a:spcBef>
                <a:spcPts val="0"/>
              </a:spcBef>
              <a:spcAft>
                <a:spcPts val="1000"/>
              </a:spcAft>
              <a:buClr>
                <a:schemeClr val="tx1"/>
              </a:buClr>
              <a:buSzPct val="100000"/>
              <a:buFont typeface="Arial"/>
              <a:buNone/>
              <a:defRPr sz="900" kern="1200" cap="none">
                <a:solidFill>
                  <a:schemeClr val="tx1"/>
                </a:solidFill>
                <a:effectLst/>
                <a:latin typeface="+mn-lt"/>
                <a:ea typeface="+mn-ea"/>
                <a:cs typeface="+mn-cs"/>
              </a:defRPr>
            </a:lvl6pPr>
            <a:lvl7pPr marL="2743200" indent="0" algn="l" defTabSz="457200" rtl="0" eaLnBrk="1" latinLnBrk="0" hangingPunct="1">
              <a:spcBef>
                <a:spcPts val="0"/>
              </a:spcBef>
              <a:spcAft>
                <a:spcPts val="1000"/>
              </a:spcAft>
              <a:buClr>
                <a:schemeClr val="tx1"/>
              </a:buClr>
              <a:buSzPct val="100000"/>
              <a:buFont typeface="Arial"/>
              <a:buNone/>
              <a:defRPr sz="900" kern="1200" cap="none">
                <a:solidFill>
                  <a:schemeClr val="tx1"/>
                </a:solidFill>
                <a:effectLst/>
                <a:latin typeface="+mn-lt"/>
                <a:ea typeface="+mn-ea"/>
                <a:cs typeface="+mn-cs"/>
              </a:defRPr>
            </a:lvl7pPr>
            <a:lvl8pPr marL="3200400" indent="0" algn="l" defTabSz="457200" rtl="0" eaLnBrk="1" latinLnBrk="0" hangingPunct="1">
              <a:spcBef>
                <a:spcPts val="0"/>
              </a:spcBef>
              <a:spcAft>
                <a:spcPts val="1000"/>
              </a:spcAft>
              <a:buClr>
                <a:schemeClr val="tx1"/>
              </a:buClr>
              <a:buSzPct val="100000"/>
              <a:buFont typeface="Arial"/>
              <a:buNone/>
              <a:defRPr sz="900" kern="1200" cap="none">
                <a:solidFill>
                  <a:schemeClr val="tx1"/>
                </a:solidFill>
                <a:effectLst/>
                <a:latin typeface="+mn-lt"/>
                <a:ea typeface="+mn-ea"/>
                <a:cs typeface="+mn-cs"/>
              </a:defRPr>
            </a:lvl8pPr>
            <a:lvl9pPr marL="3657600" indent="0" algn="l" defTabSz="457200" rtl="0" eaLnBrk="1" latinLnBrk="0" hangingPunct="1">
              <a:spcBef>
                <a:spcPts val="0"/>
              </a:spcBef>
              <a:spcAft>
                <a:spcPts val="1000"/>
              </a:spcAft>
              <a:buClr>
                <a:schemeClr val="tx1"/>
              </a:buClr>
              <a:buSzPct val="100000"/>
              <a:buFont typeface="Arial"/>
              <a:buNone/>
              <a:defRPr sz="900" kern="1200" cap="none">
                <a:solidFill>
                  <a:schemeClr val="tx1"/>
                </a:solidFill>
                <a:effectLst/>
                <a:latin typeface="+mn-lt"/>
                <a:ea typeface="+mn-ea"/>
                <a:cs typeface="+mn-cs"/>
              </a:defRPr>
            </a:lvl9pPr>
          </a:lstStyle>
          <a:p>
            <a:r>
              <a:rPr lang="de-DE" dirty="0" smtClean="0"/>
              <a:t>Michelangelo</a:t>
            </a:r>
            <a:r>
              <a:rPr lang="de-DE" dirty="0"/>
              <a:t>, „Grablegung“, unvollendet 1501</a:t>
            </a:r>
          </a:p>
          <a:p>
            <a:endParaRPr lang="de-DE" dirty="0"/>
          </a:p>
        </p:txBody>
      </p:sp>
      <p:sp>
        <p:nvSpPr>
          <p:cNvPr id="10" name="Pfeil nach unten 9"/>
          <p:cNvSpPr/>
          <p:nvPr/>
        </p:nvSpPr>
        <p:spPr>
          <a:xfrm rot="1978913">
            <a:off x="5784918" y="1948169"/>
            <a:ext cx="551308" cy="189393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096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2727051" y="487074"/>
            <a:ext cx="7551868" cy="1128364"/>
          </a:xfrm>
          <a:prstGeom prst="rect">
            <a:avLst/>
          </a:prstGeom>
          <a:solidFill>
            <a:schemeClr val="tx1"/>
          </a:solidFill>
        </p:spPr>
        <p:txBody>
          <a:bodyPr wrap="square" rtlCol="0">
            <a:spAutoFit/>
          </a:bodyPr>
          <a:lstStyle/>
          <a:p>
            <a:endParaRPr lang="de-DE" dirty="0"/>
          </a:p>
        </p:txBody>
      </p:sp>
      <p:sp>
        <p:nvSpPr>
          <p:cNvPr id="2" name="Titel 1"/>
          <p:cNvSpPr>
            <a:spLocks noGrp="1"/>
          </p:cNvSpPr>
          <p:nvPr>
            <p:ph type="title"/>
          </p:nvPr>
        </p:nvSpPr>
        <p:spPr/>
        <p:txBody>
          <a:bodyPr>
            <a:normAutofit fontScale="90000"/>
          </a:bodyPr>
          <a:lstStyle/>
          <a:p>
            <a:r>
              <a:rPr lang="de-DE" b="1" dirty="0" smtClean="0">
                <a:solidFill>
                  <a:srgbClr val="FF0000"/>
                </a:solidFill>
                <a:effectLst>
                  <a:outerShdw blurRad="38100" dist="38100" dir="2700000" algn="tl">
                    <a:srgbClr val="000000">
                      <a:alpha val="43137"/>
                    </a:srgbClr>
                  </a:outerShdw>
                </a:effectLst>
              </a:rPr>
              <a:t>TAFEL:</a:t>
            </a:r>
            <a:r>
              <a:rPr lang="de-DE" dirty="0" smtClean="0">
                <a:solidFill>
                  <a:srgbClr val="FF0000"/>
                </a:solidFill>
              </a:rPr>
              <a:t> </a:t>
            </a:r>
            <a:br>
              <a:rPr lang="de-DE" dirty="0" smtClean="0">
                <a:solidFill>
                  <a:srgbClr val="FF0000"/>
                </a:solidFill>
              </a:rPr>
            </a:br>
            <a:r>
              <a:rPr lang="de-DE" dirty="0" smtClean="0">
                <a:solidFill>
                  <a:srgbClr val="FF0000"/>
                </a:solidFill>
              </a:rPr>
              <a:t/>
            </a:r>
            <a:br>
              <a:rPr lang="de-DE" dirty="0" smtClean="0">
                <a:solidFill>
                  <a:srgbClr val="FF0000"/>
                </a:solidFill>
              </a:rPr>
            </a:br>
            <a:r>
              <a:rPr lang="de-DE" dirty="0">
                <a:solidFill>
                  <a:srgbClr val="FF0000"/>
                </a:solidFill>
              </a:rPr>
              <a:t/>
            </a:r>
            <a:br>
              <a:rPr lang="de-DE" dirty="0">
                <a:solidFill>
                  <a:srgbClr val="FF0000"/>
                </a:solidFill>
              </a:rPr>
            </a:br>
            <a:r>
              <a:rPr lang="de-DE" b="1" dirty="0" smtClean="0">
                <a:solidFill>
                  <a:srgbClr val="FF0000"/>
                </a:solidFill>
                <a:effectLst>
                  <a:outerShdw blurRad="38100" dist="38100" dir="2700000" algn="tl">
                    <a:srgbClr val="000000">
                      <a:alpha val="43137"/>
                    </a:srgbClr>
                  </a:outerShdw>
                </a:effectLst>
              </a:rPr>
              <a:t>Ultramarinblau fehlt!</a:t>
            </a:r>
            <a:endParaRPr lang="de-DE" b="1" dirty="0">
              <a:solidFill>
                <a:srgbClr val="FF0000"/>
              </a:solidFill>
              <a:effectLst>
                <a:outerShdw blurRad="38100" dist="38100" dir="2700000" algn="tl">
                  <a:srgbClr val="000000">
                    <a:alpha val="43137"/>
                  </a:srgbClr>
                </a:outerShdw>
              </a:effectLst>
            </a:endParaRPr>
          </a:p>
        </p:txBody>
      </p:sp>
      <p:sp>
        <p:nvSpPr>
          <p:cNvPr id="3" name="Titel 1"/>
          <p:cNvSpPr txBox="1">
            <a:spLocks/>
          </p:cNvSpPr>
          <p:nvPr/>
        </p:nvSpPr>
        <p:spPr>
          <a:xfrm>
            <a:off x="646111" y="2299854"/>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b="1" dirty="0" smtClean="0">
                <a:effectLst>
                  <a:outerShdw blurRad="38100" dist="38100" dir="2700000" algn="tl">
                    <a:srgbClr val="000000">
                      <a:alpha val="43137"/>
                    </a:srgbClr>
                  </a:outerShdw>
                </a:effectLst>
              </a:rPr>
              <a:t>Hypothesenbildung: Wie kann es dazu kommen?</a:t>
            </a:r>
            <a:endParaRPr lang="de-DE" b="1" dirty="0">
              <a:effectLst>
                <a:outerShdw blurRad="38100" dist="38100" dir="2700000" algn="tl">
                  <a:srgbClr val="000000">
                    <a:alpha val="43137"/>
                  </a:srgbClr>
                </a:outerShdw>
              </a:effectLst>
            </a:endParaRPr>
          </a:p>
        </p:txBody>
      </p:sp>
      <p:sp>
        <p:nvSpPr>
          <p:cNvPr id="4" name="Wolkenförmige Legende 3"/>
          <p:cNvSpPr/>
          <p:nvPr/>
        </p:nvSpPr>
        <p:spPr>
          <a:xfrm>
            <a:off x="883226" y="3756121"/>
            <a:ext cx="2819343" cy="2150004"/>
          </a:xfrm>
          <a:prstGeom prst="cloudCallout">
            <a:avLst>
              <a:gd name="adj1" fmla="val -31666"/>
              <a:gd name="adj2" fmla="val 8434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smtClean="0">
                <a:solidFill>
                  <a:schemeClr val="bg1"/>
                </a:solidFill>
              </a:rPr>
              <a:t>Es gibt kein Lapislazuli mehr</a:t>
            </a:r>
            <a:endParaRPr lang="de-DE" sz="2400" b="1" dirty="0">
              <a:solidFill>
                <a:schemeClr val="bg1"/>
              </a:solidFill>
            </a:endParaRPr>
          </a:p>
        </p:txBody>
      </p:sp>
      <p:sp>
        <p:nvSpPr>
          <p:cNvPr id="5" name="Wolkenförmige Legende 4"/>
          <p:cNvSpPr/>
          <p:nvPr/>
        </p:nvSpPr>
        <p:spPr>
          <a:xfrm>
            <a:off x="4062334" y="3399366"/>
            <a:ext cx="3684233" cy="295646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smtClean="0">
                <a:effectLst>
                  <a:outerShdw blurRad="38100" dist="38100" dir="2700000" algn="tl">
                    <a:srgbClr val="000000">
                      <a:alpha val="43137"/>
                    </a:srgbClr>
                  </a:outerShdw>
                </a:effectLst>
              </a:rPr>
              <a:t>Michelangelo hat kein Geld mehr</a:t>
            </a:r>
            <a:endParaRPr lang="de-DE" sz="2400" b="1" dirty="0">
              <a:effectLst>
                <a:outerShdw blurRad="38100" dist="38100" dir="2700000" algn="tl">
                  <a:srgbClr val="000000">
                    <a:alpha val="43137"/>
                  </a:srgbClr>
                </a:outerShdw>
              </a:effectLst>
            </a:endParaRPr>
          </a:p>
        </p:txBody>
      </p:sp>
      <p:sp>
        <p:nvSpPr>
          <p:cNvPr id="6" name="Wolkenförmige Legende 5"/>
          <p:cNvSpPr/>
          <p:nvPr/>
        </p:nvSpPr>
        <p:spPr>
          <a:xfrm>
            <a:off x="8257308" y="2942167"/>
            <a:ext cx="3435019" cy="2963958"/>
          </a:xfrm>
          <a:prstGeom prst="cloudCallou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smtClean="0">
                <a:solidFill>
                  <a:schemeClr val="bg1"/>
                </a:solidFill>
              </a:rPr>
              <a:t>Der</a:t>
            </a:r>
            <a:r>
              <a:rPr lang="de-DE" sz="2400" b="1" dirty="0" smtClean="0"/>
              <a:t> </a:t>
            </a:r>
            <a:r>
              <a:rPr lang="de-DE" sz="2400" b="1" dirty="0" smtClean="0">
                <a:solidFill>
                  <a:schemeClr val="bg1"/>
                </a:solidFill>
              </a:rPr>
              <a:t>Handelsweg wird unterbrochen</a:t>
            </a:r>
            <a:endParaRPr lang="de-DE" sz="2400" b="1" dirty="0">
              <a:solidFill>
                <a:schemeClr val="bg1"/>
              </a:solidFill>
            </a:endParaRPr>
          </a:p>
        </p:txBody>
      </p:sp>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l="8582" t="9129" r="58333" b="82444"/>
          <a:stretch/>
        </p:blipFill>
        <p:spPr>
          <a:xfrm>
            <a:off x="3189630" y="521430"/>
            <a:ext cx="6263721" cy="1059652"/>
          </a:xfrm>
          <a:prstGeom prst="rect">
            <a:avLst/>
          </a:prstGeom>
        </p:spPr>
      </p:pic>
    </p:spTree>
    <p:extLst>
      <p:ext uri="{BB962C8B-B14F-4D97-AF65-F5344CB8AC3E}">
        <p14:creationId xmlns:p14="http://schemas.microsoft.com/office/powerpoint/2010/main" val="345547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5300" y="105570"/>
            <a:ext cx="10131425" cy="2409029"/>
          </a:xfrm>
        </p:spPr>
        <p:txBody>
          <a:bodyPr>
            <a:normAutofit/>
          </a:bodyPr>
          <a:lstStyle/>
          <a:p>
            <a:r>
              <a:rPr lang="de-DE" b="1" dirty="0" smtClean="0">
                <a:solidFill>
                  <a:srgbClr val="FF0000"/>
                </a:solidFill>
              </a:rPr>
              <a:t>Erarbeitung 1: Kartenarbeit</a:t>
            </a:r>
            <a:r>
              <a:rPr lang="de-DE" b="1" dirty="0">
                <a:solidFill>
                  <a:srgbClr val="FF0000"/>
                </a:solidFill>
              </a:rPr>
              <a:t/>
            </a:r>
            <a:br>
              <a:rPr lang="de-DE" b="1" dirty="0">
                <a:solidFill>
                  <a:srgbClr val="FF0000"/>
                </a:solidFill>
              </a:rPr>
            </a:br>
            <a:r>
              <a:rPr lang="de-DE" b="1" dirty="0" smtClean="0">
                <a:solidFill>
                  <a:srgbClr val="FF0000"/>
                </a:solidFill>
              </a:rPr>
              <a:t/>
            </a:r>
            <a:br>
              <a:rPr lang="de-DE" b="1" dirty="0" smtClean="0">
                <a:solidFill>
                  <a:srgbClr val="FF0000"/>
                </a:solidFill>
              </a:rPr>
            </a:br>
            <a:r>
              <a:rPr lang="de-DE" sz="1800" dirty="0" smtClean="0"/>
              <a:t>Karten aus urheberrechtlichen Gründen gelöscht</a:t>
            </a:r>
            <a:endParaRPr lang="de-DE" b="1" dirty="0">
              <a:solidFill>
                <a:srgbClr val="FF0000"/>
              </a:solidFill>
            </a:endParaRPr>
          </a:p>
        </p:txBody>
      </p:sp>
    </p:spTree>
    <p:extLst>
      <p:ext uri="{BB962C8B-B14F-4D97-AF65-F5344CB8AC3E}">
        <p14:creationId xmlns:p14="http://schemas.microsoft.com/office/powerpoint/2010/main" val="22418483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43530" y="5133109"/>
            <a:ext cx="6164653" cy="1371600"/>
          </a:xfrm>
        </p:spPr>
        <p:txBody>
          <a:bodyPr>
            <a:normAutofit fontScale="90000"/>
          </a:bodyPr>
          <a:lstStyle/>
          <a:p>
            <a:r>
              <a:rPr lang="de-DE" b="1" dirty="0" smtClean="0">
                <a:solidFill>
                  <a:srgbClr val="FF0000"/>
                </a:solidFill>
              </a:rPr>
              <a:t>TA: </a:t>
            </a:r>
            <a:br>
              <a:rPr lang="de-DE" b="1" dirty="0" smtClean="0">
                <a:solidFill>
                  <a:srgbClr val="FF0000"/>
                </a:solidFill>
              </a:rPr>
            </a:br>
            <a:r>
              <a:rPr lang="de-DE" b="1" dirty="0" smtClean="0">
                <a:solidFill>
                  <a:srgbClr val="FF0000"/>
                </a:solidFill>
              </a:rPr>
              <a:t>Zerstören die Osmanen das </a:t>
            </a:r>
            <a:r>
              <a:rPr lang="de-DE" b="1" dirty="0">
                <a:solidFill>
                  <a:srgbClr val="FF0000"/>
                </a:solidFill>
              </a:rPr>
              <a:t>H</a:t>
            </a:r>
            <a:r>
              <a:rPr lang="de-DE" b="1" dirty="0" smtClean="0">
                <a:solidFill>
                  <a:srgbClr val="FF0000"/>
                </a:solidFill>
              </a:rPr>
              <a:t>andelsnetz zwischen Europa und Asien?</a:t>
            </a:r>
            <a:endParaRPr lang="de-DE" b="1" dirty="0">
              <a:solidFill>
                <a:srgbClr val="FF0000"/>
              </a:solidFill>
            </a:endParaRPr>
          </a:p>
        </p:txBody>
      </p:sp>
      <p:pic>
        <p:nvPicPr>
          <p:cNvPr id="5" name="Bildplatzhalter 4"/>
          <p:cNvPicPr>
            <a:picLocks noGrp="1"/>
          </p:cNvPicPr>
          <p:nvPr>
            <p:ph type="pic" idx="1"/>
          </p:nvPr>
        </p:nvPicPr>
        <p:blipFill>
          <a:blip r:embed="rId2">
            <a:extLst>
              <a:ext uri="{28A0092B-C50C-407E-A947-70E740481C1C}">
                <a14:useLocalDpi xmlns:a14="http://schemas.microsoft.com/office/drawing/2010/main" val="0"/>
              </a:ext>
            </a:extLst>
          </a:blip>
          <a:srcRect l="10509" r="10509"/>
          <a:stretch>
            <a:fillRect/>
          </a:stretch>
        </p:blipFill>
        <p:spPr bwMode="auto">
          <a:xfrm>
            <a:off x="487362" y="1298575"/>
            <a:ext cx="4219719" cy="5206134"/>
          </a:xfrm>
          <a:prstGeom prst="rect">
            <a:avLst/>
          </a:prstGeom>
          <a:noFill/>
          <a:ln>
            <a:noFill/>
          </a:ln>
        </p:spPr>
      </p:pic>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l="7338" t="9504" r="10448" b="75702"/>
          <a:stretch/>
        </p:blipFill>
        <p:spPr>
          <a:xfrm>
            <a:off x="487362" y="123306"/>
            <a:ext cx="11821742" cy="1412886"/>
          </a:xfrm>
          <a:prstGeom prst="rect">
            <a:avLst/>
          </a:prstGeom>
        </p:spPr>
      </p:pic>
    </p:spTree>
    <p:extLst>
      <p:ext uri="{BB962C8B-B14F-4D97-AF65-F5344CB8AC3E}">
        <p14:creationId xmlns:p14="http://schemas.microsoft.com/office/powerpoint/2010/main" val="155435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0" y="0"/>
            <a:ext cx="10131425" cy="865632"/>
          </a:xfrm>
        </p:spPr>
        <p:txBody>
          <a:bodyPr/>
          <a:lstStyle/>
          <a:p>
            <a:r>
              <a:rPr lang="de-DE" b="1" dirty="0" smtClean="0">
                <a:solidFill>
                  <a:srgbClr val="FF0000"/>
                </a:solidFill>
              </a:rPr>
              <a:t>Erarbeitung 2:</a:t>
            </a:r>
            <a:endParaRPr lang="de-DE" b="1" dirty="0">
              <a:solidFill>
                <a:srgbClr val="FF0000"/>
              </a:solidFill>
            </a:endParaRPr>
          </a:p>
        </p:txBody>
      </p:sp>
      <p:sp>
        <p:nvSpPr>
          <p:cNvPr id="7" name="Inhaltsplatzhalter 6"/>
          <p:cNvSpPr>
            <a:spLocks noGrp="1"/>
          </p:cNvSpPr>
          <p:nvPr>
            <p:ph sz="half" idx="2"/>
          </p:nvPr>
        </p:nvSpPr>
        <p:spPr>
          <a:xfrm>
            <a:off x="522145" y="738877"/>
            <a:ext cx="4996923" cy="2920998"/>
          </a:xfrm>
        </p:spPr>
        <p:txBody>
          <a:bodyPr/>
          <a:lstStyle/>
          <a:p>
            <a:r>
              <a:rPr lang="de-DE" b="1" dirty="0" smtClean="0"/>
              <a:t>Handelsnetz:</a:t>
            </a:r>
          </a:p>
          <a:p>
            <a:endParaRPr lang="de-DE" dirty="0"/>
          </a:p>
        </p:txBody>
      </p:sp>
      <p:sp>
        <p:nvSpPr>
          <p:cNvPr id="9" name="Inhaltsplatzhalter 8"/>
          <p:cNvSpPr>
            <a:spLocks noGrp="1"/>
          </p:cNvSpPr>
          <p:nvPr>
            <p:ph sz="quarter" idx="4"/>
          </p:nvPr>
        </p:nvSpPr>
        <p:spPr>
          <a:xfrm>
            <a:off x="5923201" y="738877"/>
            <a:ext cx="4995334" cy="2920998"/>
          </a:xfrm>
        </p:spPr>
        <p:txBody>
          <a:bodyPr/>
          <a:lstStyle/>
          <a:p>
            <a:r>
              <a:rPr lang="de-DE" b="1" dirty="0" smtClean="0"/>
              <a:t>Darstellung der Osmanen</a:t>
            </a:r>
            <a:endParaRPr lang="de-DE" b="1" dirty="0"/>
          </a:p>
        </p:txBody>
      </p:sp>
      <p:pic>
        <p:nvPicPr>
          <p:cNvPr id="11" name="Grafik 10" descr="4a_ Türkenfurcht - Word"/>
          <p:cNvPicPr>
            <a:picLocks noChangeAspect="1"/>
          </p:cNvPicPr>
          <p:nvPr/>
        </p:nvPicPr>
        <p:blipFill rotWithShape="1">
          <a:blip r:embed="rId3">
            <a:extLst>
              <a:ext uri="{28A0092B-C50C-407E-A947-70E740481C1C}">
                <a14:useLocalDpi xmlns:a14="http://schemas.microsoft.com/office/drawing/2010/main" val="0"/>
              </a:ext>
            </a:extLst>
          </a:blip>
          <a:srcRect l="23109" t="8788" r="27011" b="4822"/>
          <a:stretch/>
        </p:blipFill>
        <p:spPr>
          <a:xfrm>
            <a:off x="6695799" y="1219201"/>
            <a:ext cx="5350253" cy="5638799"/>
          </a:xfrm>
          <a:prstGeom prst="rect">
            <a:avLst/>
          </a:prstGeom>
        </p:spPr>
      </p:pic>
      <p:pic>
        <p:nvPicPr>
          <p:cNvPr id="12" name="Grafik 11" descr="4b_ handel - Word"/>
          <p:cNvPicPr>
            <a:picLocks noChangeAspect="1"/>
          </p:cNvPicPr>
          <p:nvPr/>
        </p:nvPicPr>
        <p:blipFill rotWithShape="1">
          <a:blip r:embed="rId4">
            <a:extLst>
              <a:ext uri="{28A0092B-C50C-407E-A947-70E740481C1C}">
                <a14:useLocalDpi xmlns:a14="http://schemas.microsoft.com/office/drawing/2010/main" val="0"/>
              </a:ext>
            </a:extLst>
          </a:blip>
          <a:srcRect l="25443" t="14933" r="26633" b="3644"/>
          <a:stretch/>
        </p:blipFill>
        <p:spPr>
          <a:xfrm>
            <a:off x="118012" y="1274064"/>
            <a:ext cx="5401056" cy="5583936"/>
          </a:xfrm>
          <a:prstGeom prst="rect">
            <a:avLst/>
          </a:prstGeom>
        </p:spPr>
      </p:pic>
    </p:spTree>
    <p:extLst>
      <p:ext uri="{BB962C8B-B14F-4D97-AF65-F5344CB8AC3E}">
        <p14:creationId xmlns:p14="http://schemas.microsoft.com/office/powerpoint/2010/main" val="322341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0131425" cy="694944"/>
          </a:xfrm>
        </p:spPr>
        <p:txBody>
          <a:bodyPr>
            <a:normAutofit/>
          </a:bodyPr>
          <a:lstStyle/>
          <a:p>
            <a:r>
              <a:rPr lang="de-DE" b="1" dirty="0" smtClean="0">
                <a:solidFill>
                  <a:srgbClr val="FF0000"/>
                </a:solidFill>
              </a:rPr>
              <a:t>Darstellung der Türken:</a:t>
            </a:r>
            <a:endParaRPr lang="de-DE" b="1" dirty="0">
              <a:solidFill>
                <a:srgbClr val="FF0000"/>
              </a:solidFill>
            </a:endParaRPr>
          </a:p>
        </p:txBody>
      </p:sp>
      <p:sp>
        <p:nvSpPr>
          <p:cNvPr id="7" name="Inhaltsplatzhalter 6"/>
          <p:cNvSpPr>
            <a:spLocks noGrp="1"/>
          </p:cNvSpPr>
          <p:nvPr>
            <p:ph sz="half" idx="1"/>
          </p:nvPr>
        </p:nvSpPr>
        <p:spPr/>
        <p:txBody>
          <a:bodyPr/>
          <a:lstStyle/>
          <a:p>
            <a:endParaRPr lang="de-DE"/>
          </a:p>
        </p:txBody>
      </p:sp>
      <p:sp>
        <p:nvSpPr>
          <p:cNvPr id="3" name="Inhaltsplatzhalter 2"/>
          <p:cNvSpPr>
            <a:spLocks noGrp="1"/>
          </p:cNvSpPr>
          <p:nvPr>
            <p:ph sz="half" idx="2"/>
          </p:nvPr>
        </p:nvSpPr>
        <p:spPr/>
        <p:txBody>
          <a:bodyPr/>
          <a:lstStyle/>
          <a:p>
            <a:endParaRPr lang="de-DE" dirty="0"/>
          </a:p>
        </p:txBody>
      </p:sp>
      <p:pic>
        <p:nvPicPr>
          <p:cNvPr id="6" name="Picture 2" descr="http://www.tuerkenbeute.de/media/il9_illuWindowGross/F1-1Holzsch_00_il9_513x6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620555"/>
            <a:ext cx="4683294" cy="62991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kinderzeitmaschine.de/uploads/tx_sgkzm/janitschar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47472"/>
            <a:ext cx="4210050" cy="570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32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0131425" cy="590635"/>
          </a:xfrm>
        </p:spPr>
        <p:txBody>
          <a:bodyPr>
            <a:normAutofit fontScale="90000"/>
          </a:bodyPr>
          <a:lstStyle/>
          <a:p>
            <a:r>
              <a:rPr lang="de-DE" b="1" dirty="0" smtClean="0">
                <a:solidFill>
                  <a:srgbClr val="FF0000"/>
                </a:solidFill>
              </a:rPr>
              <a:t>Handelsnetz:</a:t>
            </a:r>
            <a:endParaRPr lang="de-DE" b="1" dirty="0">
              <a:solidFill>
                <a:srgbClr val="FF0000"/>
              </a:solidFill>
            </a:endParaRPr>
          </a:p>
        </p:txBody>
      </p:sp>
      <p:pic>
        <p:nvPicPr>
          <p:cNvPr id="9" name="Inhaltsplatzhalt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5412" y="1453311"/>
            <a:ext cx="4755939" cy="4107402"/>
          </a:xfrm>
          <a:effectLst>
            <a:glow rad="127000">
              <a:srgbClr val="FFFF00"/>
            </a:glow>
          </a:effectLst>
        </p:spPr>
      </p:pic>
      <p:sp>
        <p:nvSpPr>
          <p:cNvPr id="3" name="Inhaltsplatzhalter 2"/>
          <p:cNvSpPr>
            <a:spLocks noGrp="1"/>
          </p:cNvSpPr>
          <p:nvPr>
            <p:ph sz="half" idx="2"/>
          </p:nvPr>
        </p:nvSpPr>
        <p:spPr/>
        <p:txBody>
          <a:bodyPr/>
          <a:lstStyle/>
          <a:p>
            <a:endParaRPr lang="de-DE" dirty="0"/>
          </a:p>
        </p:txBody>
      </p:sp>
      <p:pic>
        <p:nvPicPr>
          <p:cNvPr id="3074" name="Picture 2" descr="http://www.het-magazijn.nl/forum_2015/20150420_garten_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1351" y="-46167"/>
            <a:ext cx="5829781" cy="437576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unny7.at/upload/photos/147096177_articles_main_big_ol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6241" y="4457699"/>
            <a:ext cx="4324350" cy="240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73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58496"/>
            <a:ext cx="10131425" cy="602827"/>
          </a:xfrm>
        </p:spPr>
        <p:txBody>
          <a:bodyPr>
            <a:normAutofit fontScale="90000"/>
          </a:bodyPr>
          <a:lstStyle/>
          <a:p>
            <a:r>
              <a:rPr lang="de-DE" b="1" dirty="0" smtClean="0">
                <a:solidFill>
                  <a:srgbClr val="FF0000"/>
                </a:solidFill>
              </a:rPr>
              <a:t>Ergebnissicherung:</a:t>
            </a:r>
            <a:endParaRPr lang="de-DE" b="1" dirty="0">
              <a:solidFill>
                <a:srgbClr val="FF0000"/>
              </a:solidFill>
            </a:endParaRPr>
          </a:p>
        </p:txBody>
      </p:sp>
      <p:sp>
        <p:nvSpPr>
          <p:cNvPr id="3" name="Inhaltsplatzhalter 2"/>
          <p:cNvSpPr>
            <a:spLocks noGrp="1"/>
          </p:cNvSpPr>
          <p:nvPr>
            <p:ph sz="half" idx="1"/>
          </p:nvPr>
        </p:nvSpPr>
        <p:spPr/>
        <p:txBody>
          <a:bodyPr/>
          <a:lstStyle/>
          <a:p>
            <a:pPr marL="0" indent="0">
              <a:buNone/>
            </a:pPr>
            <a:endParaRPr lang="de-DE" dirty="0"/>
          </a:p>
        </p:txBody>
      </p:sp>
      <p:pic>
        <p:nvPicPr>
          <p:cNvPr id="5" name="Inhaltsplatzhalt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241660" y="600680"/>
            <a:ext cx="9743331" cy="6471317"/>
          </a:xfrm>
        </p:spPr>
      </p:pic>
    </p:spTree>
    <p:extLst>
      <p:ext uri="{BB962C8B-B14F-4D97-AF65-F5344CB8AC3E}">
        <p14:creationId xmlns:p14="http://schemas.microsoft.com/office/powerpoint/2010/main" val="6060994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58496"/>
            <a:ext cx="10131425" cy="602827"/>
          </a:xfrm>
        </p:spPr>
        <p:txBody>
          <a:bodyPr>
            <a:normAutofit fontScale="90000"/>
          </a:bodyPr>
          <a:lstStyle/>
          <a:p>
            <a:r>
              <a:rPr lang="de-DE" b="1" dirty="0" smtClean="0">
                <a:solidFill>
                  <a:srgbClr val="FF0000"/>
                </a:solidFill>
              </a:rPr>
              <a:t>Vertiefung:</a:t>
            </a:r>
            <a:endParaRPr lang="de-DE" b="1" dirty="0">
              <a:solidFill>
                <a:srgbClr val="FF0000"/>
              </a:solidFill>
            </a:endParaRPr>
          </a:p>
        </p:txBody>
      </p:sp>
      <p:sp>
        <p:nvSpPr>
          <p:cNvPr id="3" name="Inhaltsplatzhalter 2"/>
          <p:cNvSpPr>
            <a:spLocks noGrp="1"/>
          </p:cNvSpPr>
          <p:nvPr>
            <p:ph sz="half" idx="1"/>
          </p:nvPr>
        </p:nvSpPr>
        <p:spPr>
          <a:xfrm>
            <a:off x="624842" y="1815254"/>
            <a:ext cx="4995334" cy="2676821"/>
          </a:xfrm>
        </p:spPr>
        <p:txBody>
          <a:bodyPr>
            <a:noAutofit/>
          </a:bodyPr>
          <a:lstStyle/>
          <a:p>
            <a:pPr lvl="0"/>
            <a:r>
              <a:rPr lang="de-DE" sz="2400" b="1" dirty="0">
                <a:effectLst>
                  <a:outerShdw blurRad="38100" dist="38100" dir="2700000" algn="tl">
                    <a:srgbClr val="000000">
                      <a:alpha val="43137"/>
                    </a:srgbClr>
                  </a:outerShdw>
                </a:effectLst>
              </a:rPr>
              <a:t>Du bist das Oberhaupt eines führenden Handelshauses in Venedig und fürchtest, dass du aufgrund der Expansion der Osmanen Verluste verzeichnen musst, einerseits wegen der hohen Zölle, andererseits möchtest du aber auch nicht mit den Osmanen zusammenarbeiten (Türkenfurcht). Was kannst du tun?</a:t>
            </a:r>
          </a:p>
          <a:p>
            <a:endParaRPr lang="de-DE" sz="2400" dirty="0">
              <a:effectLst>
                <a:outerShdw blurRad="38100" dist="38100" dir="2700000" algn="tl">
                  <a:srgbClr val="000000">
                    <a:alpha val="43137"/>
                  </a:srgbClr>
                </a:outerShdw>
              </a:effectLst>
            </a:endParaRPr>
          </a:p>
        </p:txBody>
      </p:sp>
      <p:pic>
        <p:nvPicPr>
          <p:cNvPr id="11" name="Inhaltsplatzhalter 10"/>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7773" t="23604" r="12407"/>
          <a:stretch/>
        </p:blipFill>
        <p:spPr>
          <a:xfrm>
            <a:off x="5620176" y="1815254"/>
            <a:ext cx="6504709" cy="1808019"/>
          </a:xfrm>
        </p:spPr>
      </p:pic>
    </p:spTree>
    <p:extLst>
      <p:ext uri="{BB962C8B-B14F-4D97-AF65-F5344CB8AC3E}">
        <p14:creationId xmlns:p14="http://schemas.microsoft.com/office/powerpoint/2010/main" val="40042129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p:nvPr/>
        </p:nvPicPr>
        <p:blipFill>
          <a:blip r:embed="rId3">
            <a:extLst>
              <a:ext uri="{28A0092B-C50C-407E-A947-70E740481C1C}">
                <a14:useLocalDpi xmlns:a14="http://schemas.microsoft.com/office/drawing/2010/main" val="0"/>
              </a:ext>
            </a:extLst>
          </a:blip>
          <a:srcRect/>
          <a:stretch>
            <a:fillRect/>
          </a:stretch>
        </p:blipFill>
        <p:spPr bwMode="auto">
          <a:xfrm>
            <a:off x="3671570" y="765175"/>
            <a:ext cx="4848860" cy="5327650"/>
          </a:xfrm>
          <a:prstGeom prst="rect">
            <a:avLst/>
          </a:prstGeom>
          <a:noFill/>
          <a:ln>
            <a:noFill/>
          </a:ln>
        </p:spPr>
      </p:pic>
      <p:sp>
        <p:nvSpPr>
          <p:cNvPr id="4" name="Rechteck 3"/>
          <p:cNvSpPr/>
          <p:nvPr/>
        </p:nvSpPr>
        <p:spPr>
          <a:xfrm>
            <a:off x="3600765" y="6092825"/>
            <a:ext cx="4990469" cy="388696"/>
          </a:xfrm>
          <a:prstGeom prst="rect">
            <a:avLst/>
          </a:prstGeom>
        </p:spPr>
        <p:txBody>
          <a:bodyPr wrap="none">
            <a:spAutoFit/>
          </a:bodyPr>
          <a:lstStyle/>
          <a:p>
            <a:pPr>
              <a:lnSpc>
                <a:spcPct val="107000"/>
              </a:lnSpc>
              <a:spcAft>
                <a:spcPts val="800"/>
              </a:spcAft>
            </a:pPr>
            <a:r>
              <a:rPr lang="de-DE" dirty="0">
                <a:latin typeface="Comic Sans MS" panose="030F0702030302020204" pitchFamily="66" charset="0"/>
                <a:ea typeface="Calibri" panose="020F0502020204030204" pitchFamily="34" charset="0"/>
                <a:cs typeface="TimesNewRomanPSMT"/>
              </a:rPr>
              <a:t>Michelangelo, „Grablegung“, unvollendet 1501</a:t>
            </a:r>
            <a:endParaRPr lang="de-DE"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Pfeil nach unten 4"/>
          <p:cNvSpPr/>
          <p:nvPr/>
        </p:nvSpPr>
        <p:spPr>
          <a:xfrm rot="3185163">
            <a:off x="8512424" y="2958606"/>
            <a:ext cx="1927807" cy="19644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425915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58496"/>
            <a:ext cx="10131425" cy="602827"/>
          </a:xfrm>
        </p:spPr>
        <p:txBody>
          <a:bodyPr>
            <a:normAutofit fontScale="90000"/>
          </a:bodyPr>
          <a:lstStyle/>
          <a:p>
            <a:r>
              <a:rPr lang="de-DE" b="1" dirty="0" smtClean="0">
                <a:solidFill>
                  <a:srgbClr val="FF0000"/>
                </a:solidFill>
              </a:rPr>
              <a:t>Vertiefung:</a:t>
            </a:r>
            <a:endParaRPr lang="de-DE" b="1" dirty="0">
              <a:solidFill>
                <a:srgbClr val="FF0000"/>
              </a:solidFill>
            </a:endParaRPr>
          </a:p>
        </p:txBody>
      </p:sp>
      <p:sp>
        <p:nvSpPr>
          <p:cNvPr id="3" name="Inhaltsplatzhalter 2"/>
          <p:cNvSpPr>
            <a:spLocks noGrp="1"/>
          </p:cNvSpPr>
          <p:nvPr>
            <p:ph sz="half" idx="1"/>
          </p:nvPr>
        </p:nvSpPr>
        <p:spPr>
          <a:xfrm>
            <a:off x="624842" y="1815254"/>
            <a:ext cx="4995334" cy="2676821"/>
          </a:xfrm>
        </p:spPr>
        <p:txBody>
          <a:bodyPr>
            <a:noAutofit/>
          </a:bodyPr>
          <a:lstStyle/>
          <a:p>
            <a:pPr lvl="0"/>
            <a:r>
              <a:rPr lang="de-DE" sz="2400" b="1" dirty="0" smtClean="0">
                <a:effectLst>
                  <a:outerShdw blurRad="38100" dist="38100" dir="2700000" algn="tl">
                    <a:srgbClr val="000000">
                      <a:alpha val="43137"/>
                    </a:srgbClr>
                  </a:outerShdw>
                </a:effectLst>
              </a:rPr>
              <a:t>Du bist das Oberhaupt eines führenden Handelshauses in Venedig und fürchtest, dass du aufgrund der Expansion der Osmanen Verluste verzeichnen musst, einerseits wegen der hohen Zölle, andererseits möchtest du aber auch nicht mit den Osmanen zusammenarbeiten (Türkenfurcht). Was kannst du tun?</a:t>
            </a:r>
          </a:p>
          <a:p>
            <a:endParaRPr lang="de-DE" sz="2400" dirty="0">
              <a:effectLst>
                <a:outerShdw blurRad="38100" dist="38100" dir="2700000" algn="tl">
                  <a:srgbClr val="000000">
                    <a:alpha val="43137"/>
                  </a:srgbClr>
                </a:outerShdw>
              </a:effectLst>
            </a:endParaRPr>
          </a:p>
        </p:txBody>
      </p:sp>
      <p:sp>
        <p:nvSpPr>
          <p:cNvPr id="8" name="Inhaltsplatzhalter 7"/>
          <p:cNvSpPr>
            <a:spLocks noGrp="1"/>
          </p:cNvSpPr>
          <p:nvPr>
            <p:ph sz="half" idx="2"/>
          </p:nvPr>
        </p:nvSpPr>
        <p:spPr>
          <a:xfrm>
            <a:off x="6163271" y="999744"/>
            <a:ext cx="4995332" cy="1329266"/>
          </a:xfrm>
        </p:spPr>
        <p:txBody>
          <a:bodyPr>
            <a:normAutofit fontScale="70000" lnSpcReduction="20000"/>
          </a:bodyPr>
          <a:lstStyle/>
          <a:p>
            <a:pPr lvl="0"/>
            <a:r>
              <a:rPr lang="de-DE" sz="2400" dirty="0" smtClean="0"/>
              <a:t>Kleine Hilfe: Du  </a:t>
            </a:r>
            <a:r>
              <a:rPr lang="de-DE" sz="2400" dirty="0"/>
              <a:t>kannst die folgende Karte </a:t>
            </a:r>
            <a:r>
              <a:rPr lang="de-DE" sz="2400" dirty="0" err="1"/>
              <a:t>Toscannellis</a:t>
            </a:r>
            <a:r>
              <a:rPr lang="de-DE" sz="2400" dirty="0"/>
              <a:t> (1474) in deine Überlegungen einbeziehen</a:t>
            </a:r>
            <a:r>
              <a:rPr lang="de-DE" sz="2400" dirty="0" smtClean="0"/>
              <a:t>.</a:t>
            </a:r>
          </a:p>
          <a:p>
            <a:pPr lvl="0"/>
            <a:r>
              <a:rPr lang="de-DE" sz="2400" dirty="0" smtClean="0"/>
              <a:t>Karte zu finden beispielsweise unter Forum Geschichte 2 Baden-Württemberg, Cornelsen, S. 171 </a:t>
            </a:r>
            <a:endParaRPr lang="de-DE" sz="2400" dirty="0"/>
          </a:p>
        </p:txBody>
      </p:sp>
    </p:spTree>
    <p:extLst>
      <p:ext uri="{BB962C8B-B14F-4D97-AF65-F5344CB8AC3E}">
        <p14:creationId xmlns:p14="http://schemas.microsoft.com/office/powerpoint/2010/main" val="60047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58496"/>
            <a:ext cx="10131425" cy="602827"/>
          </a:xfrm>
        </p:spPr>
        <p:txBody>
          <a:bodyPr>
            <a:normAutofit fontScale="90000"/>
          </a:bodyPr>
          <a:lstStyle/>
          <a:p>
            <a:r>
              <a:rPr lang="de-DE" b="1" dirty="0" smtClean="0">
                <a:solidFill>
                  <a:srgbClr val="FF0000"/>
                </a:solidFill>
              </a:rPr>
              <a:t>Vertiefung:</a:t>
            </a:r>
            <a:endParaRPr lang="de-DE" b="1" dirty="0">
              <a:solidFill>
                <a:srgbClr val="FF0000"/>
              </a:solidFill>
            </a:endParaRPr>
          </a:p>
        </p:txBody>
      </p:sp>
      <p:sp>
        <p:nvSpPr>
          <p:cNvPr id="3" name="Inhaltsplatzhalter 2"/>
          <p:cNvSpPr>
            <a:spLocks noGrp="1"/>
          </p:cNvSpPr>
          <p:nvPr>
            <p:ph sz="half" idx="1"/>
          </p:nvPr>
        </p:nvSpPr>
        <p:spPr>
          <a:xfrm>
            <a:off x="624842" y="1815254"/>
            <a:ext cx="4995334" cy="2676821"/>
          </a:xfrm>
        </p:spPr>
        <p:txBody>
          <a:bodyPr>
            <a:noAutofit/>
          </a:bodyPr>
          <a:lstStyle/>
          <a:p>
            <a:pPr lvl="0"/>
            <a:r>
              <a:rPr lang="de-DE" sz="2400" b="1" dirty="0">
                <a:effectLst>
                  <a:outerShdw blurRad="38100" dist="38100" dir="2700000" algn="tl">
                    <a:srgbClr val="000000">
                      <a:alpha val="43137"/>
                    </a:srgbClr>
                  </a:outerShdw>
                </a:effectLst>
              </a:rPr>
              <a:t>Du bist das Oberhaupt eines führenden Handelshauses in Venedig und fürchtest, dass du aufgrund der Expansion der Osmanen Verluste verzeichnen musst, einerseits wegen der hohen Zölle, andererseits möchtest du aber auch nicht mit den Osmanen zusammenarbeiten (Türkenfurcht). Was kannst du tun?</a:t>
            </a:r>
          </a:p>
          <a:p>
            <a:endParaRPr lang="de-DE" sz="2400" dirty="0">
              <a:effectLst>
                <a:outerShdw blurRad="38100" dist="38100" dir="2700000" algn="tl">
                  <a:srgbClr val="000000">
                    <a:alpha val="43137"/>
                  </a:srgbClr>
                </a:outerShdw>
              </a:effectLst>
            </a:endParaRPr>
          </a:p>
        </p:txBody>
      </p:sp>
      <p:sp>
        <p:nvSpPr>
          <p:cNvPr id="8" name="Inhaltsplatzhalter 7"/>
          <p:cNvSpPr>
            <a:spLocks noGrp="1"/>
          </p:cNvSpPr>
          <p:nvPr>
            <p:ph sz="half" idx="2"/>
          </p:nvPr>
        </p:nvSpPr>
        <p:spPr>
          <a:xfrm>
            <a:off x="6163271" y="999744"/>
            <a:ext cx="4995332" cy="1329266"/>
          </a:xfrm>
        </p:spPr>
        <p:txBody>
          <a:bodyPr>
            <a:normAutofit fontScale="85000" lnSpcReduction="20000"/>
          </a:bodyPr>
          <a:lstStyle/>
          <a:p>
            <a:pPr lvl="0"/>
            <a:r>
              <a:rPr lang="de-DE" sz="2400" dirty="0" smtClean="0"/>
              <a:t>Große Hilfe: Du  </a:t>
            </a:r>
            <a:r>
              <a:rPr lang="de-DE" sz="2400" dirty="0"/>
              <a:t>kannst </a:t>
            </a:r>
            <a:r>
              <a:rPr lang="de-DE" sz="2400" dirty="0" smtClean="0"/>
              <a:t>folgende </a:t>
            </a:r>
            <a:r>
              <a:rPr lang="de-DE" sz="2400" dirty="0"/>
              <a:t>Karte </a:t>
            </a:r>
            <a:r>
              <a:rPr lang="de-DE" sz="2400" dirty="0" smtClean="0"/>
              <a:t> </a:t>
            </a:r>
            <a:r>
              <a:rPr lang="de-DE" sz="2400" dirty="0"/>
              <a:t>in deine Überlegungen einbeziehen</a:t>
            </a:r>
            <a:r>
              <a:rPr lang="de-DE" sz="2400" dirty="0" smtClean="0"/>
              <a:t>.</a:t>
            </a:r>
          </a:p>
          <a:p>
            <a:pPr lvl="0"/>
            <a:r>
              <a:rPr lang="de-DE" sz="2400" dirty="0" smtClean="0"/>
              <a:t>Karte zu finden unter </a:t>
            </a:r>
            <a:r>
              <a:rPr lang="de-DE" sz="2400" dirty="0" err="1" smtClean="0"/>
              <a:t>Histoire</a:t>
            </a:r>
            <a:r>
              <a:rPr lang="de-DE" sz="2400" dirty="0" smtClean="0"/>
              <a:t>/Geschichte Europa und die Welt der Antike bis 1815, Klett, S.129</a:t>
            </a:r>
            <a:endParaRPr lang="de-DE" sz="2400" dirty="0"/>
          </a:p>
        </p:txBody>
      </p:sp>
    </p:spTree>
    <p:extLst>
      <p:ext uri="{BB962C8B-B14F-4D97-AF65-F5344CB8AC3E}">
        <p14:creationId xmlns:p14="http://schemas.microsoft.com/office/powerpoint/2010/main" val="303357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0131425" cy="627211"/>
          </a:xfrm>
        </p:spPr>
        <p:txBody>
          <a:bodyPr>
            <a:normAutofit fontScale="90000"/>
          </a:bodyPr>
          <a:lstStyle/>
          <a:p>
            <a:r>
              <a:rPr lang="de-DE" b="1" dirty="0" smtClean="0">
                <a:solidFill>
                  <a:srgbClr val="FF0000"/>
                </a:solidFill>
              </a:rPr>
              <a:t>Ergänzung TA:</a:t>
            </a:r>
            <a:endParaRPr lang="de-DE" b="1" dirty="0">
              <a:solidFill>
                <a:srgbClr val="FF0000"/>
              </a:solidFill>
            </a:endParaRPr>
          </a:p>
        </p:txBody>
      </p:sp>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l="49995" t="70055" r="14632" b="18361"/>
          <a:stretch/>
        </p:blipFill>
        <p:spPr>
          <a:xfrm rot="10800000">
            <a:off x="1139251" y="1050327"/>
            <a:ext cx="9677841" cy="1782814"/>
          </a:xfrm>
          <a:prstGeom prst="rect">
            <a:avLst/>
          </a:prstGeom>
        </p:spPr>
      </p:pic>
    </p:spTree>
    <p:extLst>
      <p:ext uri="{BB962C8B-B14F-4D97-AF65-F5344CB8AC3E}">
        <p14:creationId xmlns:p14="http://schemas.microsoft.com/office/powerpoint/2010/main" val="13036050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0131425" cy="636958"/>
          </a:xfrm>
        </p:spPr>
        <p:txBody>
          <a:bodyPr>
            <a:normAutofit fontScale="90000"/>
          </a:bodyPr>
          <a:lstStyle/>
          <a:p>
            <a:r>
              <a:rPr lang="de-DE" b="1" dirty="0" smtClean="0">
                <a:solidFill>
                  <a:srgbClr val="FF0000"/>
                </a:solidFill>
              </a:rPr>
              <a:t>Bewertung:</a:t>
            </a:r>
            <a:endParaRPr lang="de-DE" b="1" dirty="0">
              <a:solidFill>
                <a:srgbClr val="FF0000"/>
              </a:solidFill>
            </a:endParaRPr>
          </a:p>
        </p:txBody>
      </p:sp>
      <p:sp>
        <p:nvSpPr>
          <p:cNvPr id="3" name="Textplatzhalter 2"/>
          <p:cNvSpPr>
            <a:spLocks noGrp="1"/>
          </p:cNvSpPr>
          <p:nvPr>
            <p:ph type="body" idx="1"/>
          </p:nvPr>
        </p:nvSpPr>
        <p:spPr>
          <a:xfrm>
            <a:off x="0" y="656940"/>
            <a:ext cx="4709054" cy="576262"/>
          </a:xfrm>
        </p:spPr>
        <p:txBody>
          <a:bodyPr/>
          <a:lstStyle/>
          <a:p>
            <a:r>
              <a:rPr lang="de-DE" b="1" dirty="0" smtClean="0">
                <a:solidFill>
                  <a:schemeClr val="tx1"/>
                </a:solidFill>
              </a:rPr>
              <a:t>Zeitgenössische Urteile</a:t>
            </a:r>
            <a:endParaRPr lang="de-DE" b="1" dirty="0">
              <a:solidFill>
                <a:schemeClr val="tx1"/>
              </a:solidFill>
            </a:endParaRPr>
          </a:p>
        </p:txBody>
      </p:sp>
      <p:sp>
        <p:nvSpPr>
          <p:cNvPr id="5" name="Textplatzhalter 4"/>
          <p:cNvSpPr>
            <a:spLocks noGrp="1"/>
          </p:cNvSpPr>
          <p:nvPr>
            <p:ph type="body" sz="quarter" idx="3"/>
          </p:nvPr>
        </p:nvSpPr>
        <p:spPr>
          <a:xfrm>
            <a:off x="6327651" y="656940"/>
            <a:ext cx="4722813" cy="576262"/>
          </a:xfrm>
        </p:spPr>
        <p:txBody>
          <a:bodyPr/>
          <a:lstStyle/>
          <a:p>
            <a:r>
              <a:rPr lang="de-DE" b="1" dirty="0" smtClean="0">
                <a:solidFill>
                  <a:schemeClr val="tx1"/>
                </a:solidFill>
              </a:rPr>
              <a:t>Heutige Urteile</a:t>
            </a:r>
            <a:endParaRPr lang="de-DE" b="1" dirty="0">
              <a:solidFill>
                <a:schemeClr val="tx1"/>
              </a:solidFill>
            </a:endParaRPr>
          </a:p>
        </p:txBody>
      </p:sp>
      <p:pic>
        <p:nvPicPr>
          <p:cNvPr id="12" name="Grafik 11"/>
          <p:cNvPicPr>
            <a:picLocks noChangeAspect="1"/>
          </p:cNvPicPr>
          <p:nvPr/>
        </p:nvPicPr>
        <p:blipFill rotWithShape="1">
          <a:blip r:embed="rId3"/>
          <a:srcRect l="25555" t="46551" r="28845" b="34607"/>
          <a:stretch/>
        </p:blipFill>
        <p:spPr>
          <a:xfrm>
            <a:off x="3563269" y="4385468"/>
            <a:ext cx="8111676" cy="2073824"/>
          </a:xfrm>
          <a:prstGeom prst="rect">
            <a:avLst/>
          </a:prstGeom>
        </p:spPr>
      </p:pic>
      <p:sp>
        <p:nvSpPr>
          <p:cNvPr id="4" name="Inhaltsplatzhalter 3"/>
          <p:cNvSpPr>
            <a:spLocks noGrp="1"/>
          </p:cNvSpPr>
          <p:nvPr>
            <p:ph sz="quarter" idx="4"/>
          </p:nvPr>
        </p:nvSpPr>
        <p:spPr/>
        <p:txBody>
          <a:bodyPr/>
          <a:lstStyle/>
          <a:p>
            <a:endParaRPr lang="de-DE"/>
          </a:p>
        </p:txBody>
      </p:sp>
      <p:pic>
        <p:nvPicPr>
          <p:cNvPr id="9" name="Inhaltsplatzhalter 8"/>
          <p:cNvPicPr>
            <a:picLocks noGrp="1" noChangeAspect="1"/>
          </p:cNvPicPr>
          <p:nvPr>
            <p:ph sz="half" idx="2"/>
          </p:nvPr>
        </p:nvPicPr>
        <p:blipFill rotWithShape="1">
          <a:blip r:embed="rId4"/>
          <a:srcRect l="24043" t="41968" r="23274" b="31772"/>
          <a:stretch/>
        </p:blipFill>
        <p:spPr>
          <a:xfrm>
            <a:off x="0" y="1293019"/>
            <a:ext cx="8492255" cy="2645664"/>
          </a:xfrm>
          <a:prstGeom prst="rect">
            <a:avLst/>
          </a:prstGeom>
        </p:spPr>
      </p:pic>
    </p:spTree>
    <p:extLst>
      <p:ext uri="{BB962C8B-B14F-4D97-AF65-F5344CB8AC3E}">
        <p14:creationId xmlns:p14="http://schemas.microsoft.com/office/powerpoint/2010/main" val="242369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Textplatzhalter 2"/>
          <p:cNvSpPr>
            <a:spLocks noGrp="1"/>
          </p:cNvSpPr>
          <p:nvPr>
            <p:ph type="body" idx="1"/>
          </p:nvPr>
        </p:nvSpPr>
        <p:spPr/>
        <p:txBody>
          <a:bodyPr/>
          <a:lstStyle/>
          <a:p>
            <a:endParaRPr lang="de-DE"/>
          </a:p>
        </p:txBody>
      </p:sp>
      <p:pic>
        <p:nvPicPr>
          <p:cNvPr id="7" name="Inhaltsplatzhalter 6"/>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0435" r="13077" b="29742"/>
          <a:stretch/>
        </p:blipFill>
        <p:spPr>
          <a:xfrm rot="10800000">
            <a:off x="359760" y="521902"/>
            <a:ext cx="10328503" cy="5938858"/>
          </a:xfrm>
        </p:spPr>
      </p:pic>
      <p:sp>
        <p:nvSpPr>
          <p:cNvPr id="5" name="Textplatzhalter 4"/>
          <p:cNvSpPr>
            <a:spLocks noGrp="1"/>
          </p:cNvSpPr>
          <p:nvPr>
            <p:ph type="body" sz="quarter" idx="3"/>
          </p:nvPr>
        </p:nvSpPr>
        <p:spPr/>
        <p:txBody>
          <a:bodyPr/>
          <a:lstStyle/>
          <a:p>
            <a:endParaRPr lang="de-DE"/>
          </a:p>
        </p:txBody>
      </p:sp>
      <p:sp>
        <p:nvSpPr>
          <p:cNvPr id="6" name="Inhaltsplatzhalter 5"/>
          <p:cNvSpPr>
            <a:spLocks noGrp="1"/>
          </p:cNvSpPr>
          <p:nvPr>
            <p:ph sz="quarter" idx="4"/>
          </p:nvPr>
        </p:nvSpPr>
        <p:spPr/>
        <p:txBody>
          <a:bodyPr/>
          <a:lstStyle/>
          <a:p>
            <a:endParaRPr lang="de-DE" dirty="0"/>
          </a:p>
        </p:txBody>
      </p:sp>
    </p:spTree>
    <p:extLst>
      <p:ext uri="{BB962C8B-B14F-4D97-AF65-F5344CB8AC3E}">
        <p14:creationId xmlns:p14="http://schemas.microsoft.com/office/powerpoint/2010/main" val="20874344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4498"/>
            <a:ext cx="12192000" cy="1456267"/>
          </a:xfrm>
        </p:spPr>
        <p:txBody>
          <a:bodyPr>
            <a:normAutofit fontScale="90000"/>
          </a:bodyPr>
          <a:lstStyle/>
          <a:p>
            <a:r>
              <a:rPr lang="de-DE" b="1" dirty="0" smtClean="0">
                <a:solidFill>
                  <a:srgbClr val="FF0000"/>
                </a:solidFill>
                <a:effectLst>
                  <a:outerShdw blurRad="38100" dist="38100" dir="2700000" algn="tl">
                    <a:srgbClr val="000000">
                      <a:alpha val="43137"/>
                    </a:srgbClr>
                  </a:outerShdw>
                </a:effectLst>
              </a:rPr>
              <a:t>Beantwortung der Frage: Ultramarinblau fehlt- zerstören die Osmanen das Handelsnetz zwischen Europa und Asien?</a:t>
            </a:r>
            <a:endParaRPr lang="de-DE" b="1" dirty="0">
              <a:solidFill>
                <a:srgbClr val="FF0000"/>
              </a:solidFill>
              <a:effectLst>
                <a:outerShdw blurRad="38100" dist="38100" dir="2700000" algn="tl">
                  <a:srgbClr val="000000">
                    <a:alpha val="43137"/>
                  </a:srgbClr>
                </a:outerShdw>
              </a:effectLst>
            </a:endParaRPr>
          </a:p>
        </p:txBody>
      </p:sp>
      <p:pic>
        <p:nvPicPr>
          <p:cNvPr id="8" name="Inhaltsplatzhalter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195115" y="1696574"/>
            <a:ext cx="5996885" cy="5489086"/>
          </a:xfrm>
        </p:spPr>
      </p:pic>
      <p:sp>
        <p:nvSpPr>
          <p:cNvPr id="3" name="Textfeld 2"/>
          <p:cNvSpPr txBox="1"/>
          <p:nvPr/>
        </p:nvSpPr>
        <p:spPr>
          <a:xfrm>
            <a:off x="9292114" y="5459729"/>
            <a:ext cx="2214563" cy="442913"/>
          </a:xfrm>
          <a:prstGeom prst="rect">
            <a:avLst/>
          </a:prstGeom>
          <a:solidFill>
            <a:schemeClr val="bg1"/>
          </a:solidFill>
        </p:spPr>
        <p:txBody>
          <a:bodyPr wrap="square" rtlCol="0">
            <a:spAutoFit/>
          </a:bodyPr>
          <a:lstStyle/>
          <a:p>
            <a:endParaRPr lang="de-DE" dirty="0"/>
          </a:p>
        </p:txBody>
      </p:sp>
      <p:sp>
        <p:nvSpPr>
          <p:cNvPr id="4" name="Textfeld 3"/>
          <p:cNvSpPr txBox="1"/>
          <p:nvPr/>
        </p:nvSpPr>
        <p:spPr>
          <a:xfrm>
            <a:off x="4483101" y="2062162"/>
            <a:ext cx="1514475" cy="442913"/>
          </a:xfrm>
          <a:prstGeom prst="rect">
            <a:avLst/>
          </a:prstGeom>
          <a:solidFill>
            <a:schemeClr val="bg1"/>
          </a:solidFill>
        </p:spPr>
        <p:txBody>
          <a:bodyPr wrap="square" rtlCol="0">
            <a:spAutoFit/>
          </a:bodyPr>
          <a:lstStyle/>
          <a:p>
            <a:endParaRPr lang="de-DE" dirty="0"/>
          </a:p>
        </p:txBody>
      </p:sp>
      <p:pic>
        <p:nvPicPr>
          <p:cNvPr id="7" name="Inhaltsplatzhalt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18184" y="2446656"/>
            <a:ext cx="6492192" cy="4130918"/>
          </a:xfrm>
        </p:spPr>
      </p:pic>
    </p:spTree>
    <p:extLst>
      <p:ext uri="{BB962C8B-B14F-4D97-AF65-F5344CB8AC3E}">
        <p14:creationId xmlns:p14="http://schemas.microsoft.com/office/powerpoint/2010/main" val="149978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154954" y="2208581"/>
            <a:ext cx="8825658" cy="861420"/>
          </a:xfrm>
        </p:spPr>
        <p:txBody>
          <a:bodyPr>
            <a:noAutofit/>
          </a:bodyPr>
          <a:lstStyle/>
          <a:p>
            <a:r>
              <a:rPr lang="de-DE" sz="8000" b="1" dirty="0" smtClean="0">
                <a:solidFill>
                  <a:srgbClr val="FF0000"/>
                </a:solidFill>
                <a:effectLst>
                  <a:outerShdw blurRad="38100" dist="38100" dir="2700000" algn="tl">
                    <a:srgbClr val="000000">
                      <a:alpha val="43137"/>
                    </a:srgbClr>
                  </a:outerShdw>
                </a:effectLst>
              </a:rPr>
              <a:t>Die Osmanen </a:t>
            </a:r>
            <a:r>
              <a:rPr lang="de-DE" sz="8000" b="1" dirty="0" smtClean="0">
                <a:solidFill>
                  <a:srgbClr val="FFFF00"/>
                </a:solidFill>
                <a:effectLst>
                  <a:outerShdw blurRad="38100" dist="38100" dir="2700000" algn="tl">
                    <a:srgbClr val="000000">
                      <a:alpha val="43137"/>
                    </a:srgbClr>
                  </a:outerShdw>
                </a:effectLst>
                <a:hlinkClick r:id="rId3" action="ppaction://hlinkfile"/>
              </a:rPr>
              <a:t>kommen</a:t>
            </a:r>
            <a:endParaRPr lang="de-DE" sz="8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77299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d/d5/Siege_of_Constantinople_BnF_MS_Fr_90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515" y="819584"/>
            <a:ext cx="3960812" cy="60384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c/c6/Gentile_Bellini_003.jpg/800px-Gentile_Bellini_0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5327" y="1500188"/>
            <a:ext cx="3871210" cy="52149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ssive Hungarian Canno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80" y="2443162"/>
            <a:ext cx="5637562" cy="311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06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tuerkenbeute.de/media/il9_illuWindowGross/F1-1Holzsch_00_il9_513x6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049" y="0"/>
            <a:ext cx="4886325" cy="65722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wissenschaft-aktuell.de/onTEAM/fotos/2212724953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415" y="266700"/>
            <a:ext cx="4154018" cy="613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29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738254" y="671691"/>
            <a:ext cx="6629400" cy="1200329"/>
          </a:xfrm>
          <a:prstGeom prst="rect">
            <a:avLst/>
          </a:prstGeom>
        </p:spPr>
        <p:txBody>
          <a:bodyPr wrap="square">
            <a:spAutoFit/>
          </a:bodyPr>
          <a:lstStyle/>
          <a:p>
            <a:r>
              <a:rPr lang="de-DE" dirty="0" smtClean="0"/>
              <a:t>Osmans Traum, z.B. zu finden unter</a:t>
            </a:r>
          </a:p>
          <a:p>
            <a:r>
              <a:rPr lang="de-DE" dirty="0"/>
              <a:t>http://www.tuerkenbeute.de/res/pdf/forschung/nachweise/quellen/GeburtWeltmacht.pdf </a:t>
            </a:r>
          </a:p>
          <a:p>
            <a:pPr>
              <a:spcAft>
                <a:spcPts val="0"/>
              </a:spcAft>
            </a:pPr>
            <a:endParaRPr lang="de-DE" dirty="0">
              <a:effectLst/>
              <a:latin typeface="Times New Roman" panose="02020603050405020304" pitchFamily="18" charset="0"/>
              <a:ea typeface="Times New Roman" panose="02020603050405020304" pitchFamily="18" charset="0"/>
            </a:endParaRPr>
          </a:p>
        </p:txBody>
      </p:sp>
      <p:pic>
        <p:nvPicPr>
          <p:cNvPr id="3" name="Bild 1" descr="https://upload.wikimedia.org/wikipedia/commons/4/4a/I_Osman.jpg"/>
          <p:cNvPicPr/>
          <p:nvPr/>
        </p:nvPicPr>
        <p:blipFill>
          <a:blip r:embed="rId3">
            <a:extLst>
              <a:ext uri="{28A0092B-C50C-407E-A947-70E740481C1C}">
                <a14:useLocalDpi xmlns:a14="http://schemas.microsoft.com/office/drawing/2010/main" val="0"/>
              </a:ext>
            </a:extLst>
          </a:blip>
          <a:srcRect/>
          <a:stretch>
            <a:fillRect/>
          </a:stretch>
        </p:blipFill>
        <p:spPr bwMode="auto">
          <a:xfrm>
            <a:off x="506557" y="702669"/>
            <a:ext cx="3587461" cy="4959493"/>
          </a:xfrm>
          <a:prstGeom prst="rect">
            <a:avLst/>
          </a:prstGeom>
          <a:noFill/>
          <a:ln>
            <a:noFill/>
          </a:ln>
        </p:spPr>
      </p:pic>
    </p:spTree>
    <p:extLst>
      <p:ext uri="{BB962C8B-B14F-4D97-AF65-F5344CB8AC3E}">
        <p14:creationId xmlns:p14="http://schemas.microsoft.com/office/powerpoint/2010/main" val="39750009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691640" y="1600200"/>
            <a:ext cx="6103620" cy="646331"/>
          </a:xfrm>
          <a:prstGeom prst="rect">
            <a:avLst/>
          </a:prstGeom>
          <a:noFill/>
        </p:spPr>
        <p:txBody>
          <a:bodyPr wrap="square" rtlCol="0">
            <a:spAutoFit/>
          </a:bodyPr>
          <a:lstStyle/>
          <a:p>
            <a:r>
              <a:rPr lang="de-DE" dirty="0" smtClean="0"/>
              <a:t>Karten zur Ausbreitung des osmanisches Reiches beispielsweise bei David Nicolle: Die Osmanen</a:t>
            </a:r>
            <a:endParaRPr lang="de-DE" dirty="0"/>
          </a:p>
        </p:txBody>
      </p:sp>
    </p:spTree>
    <p:extLst>
      <p:ext uri="{BB962C8B-B14F-4D97-AF65-F5344CB8AC3E}">
        <p14:creationId xmlns:p14="http://schemas.microsoft.com/office/powerpoint/2010/main" val="28949664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p:nvPr/>
        </p:nvPicPr>
        <p:blipFill rotWithShape="1">
          <a:blip r:embed="rId3"/>
          <a:srcRect l="17814" t="12214" r="11667" b="16817"/>
          <a:stretch/>
        </p:blipFill>
        <p:spPr>
          <a:xfrm>
            <a:off x="2250928" y="0"/>
            <a:ext cx="7736033" cy="6504709"/>
          </a:xfrm>
          <a:prstGeom prst="rect">
            <a:avLst/>
          </a:prstGeom>
          <a:ln>
            <a:noFill/>
          </a:ln>
        </p:spPr>
      </p:pic>
    </p:spTree>
    <p:extLst>
      <p:ext uri="{BB962C8B-B14F-4D97-AF65-F5344CB8AC3E}">
        <p14:creationId xmlns:p14="http://schemas.microsoft.com/office/powerpoint/2010/main" val="373414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sz="8800" b="1" dirty="0" smtClean="0">
                <a:solidFill>
                  <a:srgbClr val="FF0000"/>
                </a:solidFill>
                <a:effectLst>
                  <a:outerShdw blurRad="38100" dist="38100" dir="2700000" algn="tl">
                    <a:srgbClr val="000000">
                      <a:alpha val="43137"/>
                    </a:srgbClr>
                  </a:outerShdw>
                </a:effectLst>
              </a:rPr>
              <a:t>Fenster zur Welt </a:t>
            </a:r>
            <a:endParaRPr lang="de-DE" sz="8800" b="1" dirty="0">
              <a:solidFill>
                <a:srgbClr val="FF0000"/>
              </a:solidFill>
              <a:effectLst>
                <a:outerShdw blurRad="38100" dist="38100" dir="2700000" algn="tl">
                  <a:srgbClr val="000000">
                    <a:alpha val="43137"/>
                  </a:srgbClr>
                </a:outerShdw>
              </a:effectLst>
            </a:endParaRPr>
          </a:p>
        </p:txBody>
      </p:sp>
      <p:sp>
        <p:nvSpPr>
          <p:cNvPr id="3" name="Untertitel 2"/>
          <p:cNvSpPr>
            <a:spLocks noGrp="1"/>
          </p:cNvSpPr>
          <p:nvPr>
            <p:ph type="subTitle" idx="1"/>
          </p:nvPr>
        </p:nvSpPr>
        <p:spPr/>
        <p:txBody>
          <a:bodyPr>
            <a:normAutofit/>
          </a:bodyPr>
          <a:lstStyle/>
          <a:p>
            <a:r>
              <a:rPr lang="de-DE" sz="7200" b="1" dirty="0" smtClean="0">
                <a:effectLst>
                  <a:outerShdw blurRad="38100" dist="38100" dir="2700000" algn="tl">
                    <a:srgbClr val="000000">
                      <a:alpha val="43137"/>
                    </a:srgbClr>
                  </a:outerShdw>
                </a:effectLst>
              </a:rPr>
              <a:t>Die Osmanen</a:t>
            </a:r>
            <a:endParaRPr lang="de-DE" sz="7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132121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566</Words>
  <Application>Microsoft Office PowerPoint</Application>
  <PresentationFormat>Benutzerdefiniert</PresentationFormat>
  <Paragraphs>87</Paragraphs>
  <Slides>25</Slides>
  <Notes>21</Notes>
  <HiddenSlides>0</HiddenSlides>
  <MMClips>0</MMClips>
  <ScaleCrop>false</ScaleCrop>
  <HeadingPairs>
    <vt:vector size="4" baseType="variant">
      <vt:variant>
        <vt:lpstr>Design</vt:lpstr>
      </vt:variant>
      <vt:variant>
        <vt:i4>1</vt:i4>
      </vt:variant>
      <vt:variant>
        <vt:lpstr>Folientitel</vt:lpstr>
      </vt:variant>
      <vt:variant>
        <vt:i4>25</vt:i4>
      </vt:variant>
    </vt:vector>
  </HeadingPairs>
  <TitlesOfParts>
    <vt:vector size="26" baseType="lpstr">
      <vt:lpstr>Office Theme</vt:lpstr>
      <vt:lpstr>Fenster zur Welt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Fenster zur Welt </vt:lpstr>
      <vt:lpstr>Die Schülerinnen und Schüler können… (3.2.2.(2))</vt:lpstr>
      <vt:lpstr>PowerPoint-Präsentation</vt:lpstr>
      <vt:lpstr>TAFEL:    Ultramarinblau fehlt!</vt:lpstr>
      <vt:lpstr>Erarbeitung 1: Kartenarbeit  Karten aus urheberrechtlichen Gründen gelöscht</vt:lpstr>
      <vt:lpstr>TA:  Zerstören die Osmanen das Handelsnetz zwischen Europa und Asien?</vt:lpstr>
      <vt:lpstr>Erarbeitung 2:</vt:lpstr>
      <vt:lpstr>Darstellung der Türken:</vt:lpstr>
      <vt:lpstr>Handelsnetz:</vt:lpstr>
      <vt:lpstr>Ergebnissicherung:</vt:lpstr>
      <vt:lpstr>Vertiefung:</vt:lpstr>
      <vt:lpstr>Vertiefung:</vt:lpstr>
      <vt:lpstr>Vertiefung:</vt:lpstr>
      <vt:lpstr>Ergänzung TA:</vt:lpstr>
      <vt:lpstr>Bewertung:</vt:lpstr>
      <vt:lpstr>PowerPoint-Präsentation</vt:lpstr>
      <vt:lpstr>Beantwortung der Frage: Ultramarinblau fehlt- zerstören die Osmanen das Handelsnetz zwischen Europa und Asien?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Fenster zur Welt</dc:title>
  <dc:creator>Annette</dc:creator>
  <cp:lastModifiedBy>Job</cp:lastModifiedBy>
  <cp:revision>102</cp:revision>
  <dcterms:created xsi:type="dcterms:W3CDTF">2015-07-03T15:32:27Z</dcterms:created>
  <dcterms:modified xsi:type="dcterms:W3CDTF">2016-06-13T14:22:01Z</dcterms:modified>
</cp:coreProperties>
</file>