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handoutMasterIdLst>
    <p:handoutMasterId r:id="rId40"/>
  </p:handoutMasterIdLst>
  <p:sldIdLst>
    <p:sldId id="283" r:id="rId2"/>
    <p:sldId id="375" r:id="rId3"/>
    <p:sldId id="371" r:id="rId4"/>
    <p:sldId id="374" r:id="rId5"/>
    <p:sldId id="271" r:id="rId6"/>
    <p:sldId id="281" r:id="rId7"/>
    <p:sldId id="265" r:id="rId8"/>
    <p:sldId id="272" r:id="rId9"/>
    <p:sldId id="376" r:id="rId10"/>
    <p:sldId id="377" r:id="rId11"/>
    <p:sldId id="266" r:id="rId12"/>
    <p:sldId id="267" r:id="rId13"/>
    <p:sldId id="273" r:id="rId14"/>
    <p:sldId id="268" r:id="rId15"/>
    <p:sldId id="372" r:id="rId16"/>
    <p:sldId id="269" r:id="rId17"/>
    <p:sldId id="308" r:id="rId18"/>
    <p:sldId id="309" r:id="rId19"/>
    <p:sldId id="284" r:id="rId20"/>
    <p:sldId id="335" r:id="rId21"/>
    <p:sldId id="357" r:id="rId22"/>
    <p:sldId id="358" r:id="rId23"/>
    <p:sldId id="360" r:id="rId24"/>
    <p:sldId id="311" r:id="rId25"/>
    <p:sldId id="340" r:id="rId26"/>
    <p:sldId id="345" r:id="rId27"/>
    <p:sldId id="346" r:id="rId28"/>
    <p:sldId id="380" r:id="rId29"/>
    <p:sldId id="381" r:id="rId30"/>
    <p:sldId id="382" r:id="rId31"/>
    <p:sldId id="367" r:id="rId32"/>
    <p:sldId id="351" r:id="rId33"/>
    <p:sldId id="368" r:id="rId34"/>
    <p:sldId id="378" r:id="rId35"/>
    <p:sldId id="370" r:id="rId36"/>
    <p:sldId id="379" r:id="rId37"/>
    <p:sldId id="354" r:id="rId3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75" autoAdjust="0"/>
  </p:normalViewPr>
  <p:slideViewPr>
    <p:cSldViewPr snapToGrid="0">
      <p:cViewPr varScale="1">
        <p:scale>
          <a:sx n="62" d="100"/>
          <a:sy n="62" d="100"/>
        </p:scale>
        <p:origin x="1459" y="62"/>
      </p:cViewPr>
      <p:guideLst/>
    </p:cSldViewPr>
  </p:slideViewPr>
  <p:notesTextViewPr>
    <p:cViewPr>
      <p:scale>
        <a:sx n="1" d="1"/>
        <a:sy n="1" d="1"/>
      </p:scale>
      <p:origin x="0" y="0"/>
    </p:cViewPr>
  </p:notesTextViewPr>
  <p:sorterViewPr>
    <p:cViewPr varScale="1">
      <p:scale>
        <a:sx n="100" d="100"/>
        <a:sy n="100" d="100"/>
      </p:scale>
      <p:origin x="0" y="-6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952AF5E-2979-46C4-88FE-DE35E892BDB4}" type="datetimeFigureOut">
              <a:rPr lang="de-DE" smtClean="0"/>
              <a:t>24.11.2017</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011D69E-FEF1-4D8E-8912-6F0B85BD32D8}" type="slidenum">
              <a:rPr lang="de-DE" smtClean="0"/>
              <a:t>‹Nr.›</a:t>
            </a:fld>
            <a:endParaRPr lang="de-DE"/>
          </a:p>
        </p:txBody>
      </p:sp>
    </p:spTree>
    <p:extLst>
      <p:ext uri="{BB962C8B-B14F-4D97-AF65-F5344CB8AC3E}">
        <p14:creationId xmlns:p14="http://schemas.microsoft.com/office/powerpoint/2010/main" val="3058058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C5745E8-08B9-4EAE-AC3D-BCC1841EB649}" type="datetimeFigureOut">
              <a:rPr lang="de-DE" smtClean="0"/>
              <a:t>24.11.2017</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66EFAA-A67C-4CFA-A6D8-9E999F1F1520}" type="slidenum">
              <a:rPr lang="de-DE" smtClean="0"/>
              <a:t>‹Nr.›</a:t>
            </a:fld>
            <a:endParaRPr lang="de-DE"/>
          </a:p>
        </p:txBody>
      </p:sp>
    </p:spTree>
    <p:extLst>
      <p:ext uri="{BB962C8B-B14F-4D97-AF65-F5344CB8AC3E}">
        <p14:creationId xmlns:p14="http://schemas.microsoft.com/office/powerpoint/2010/main" val="332369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0" i="0" kern="1200" baseline="0" dirty="0" smtClean="0">
                <a:solidFill>
                  <a:schemeClr val="tx1"/>
                </a:solidFill>
                <a:effectLst/>
                <a:latin typeface="+mn-lt"/>
                <a:ea typeface="+mn-ea"/>
                <a:cs typeface="+mn-cs"/>
              </a:rPr>
              <a:t>„Rote Linie“ für die Klasse 9 vorstellen, auf Veränderungen bzw. Neuakzentuierungen aufmerksam machen, um anschließend dann auch an einem konkreten Stundenentwurf zur Nachkriegsgeschichte das ganze für den Unterricht zu konkretisieren.</a:t>
            </a:r>
          </a:p>
          <a:p>
            <a:r>
              <a:rPr lang="de-DE" sz="1400" b="0" i="0" kern="1200" baseline="0" dirty="0" smtClean="0">
                <a:solidFill>
                  <a:schemeClr val="tx1"/>
                </a:solidFill>
                <a:effectLst/>
                <a:latin typeface="+mn-lt"/>
                <a:ea typeface="+mn-ea"/>
                <a:cs typeface="+mn-cs"/>
              </a:rPr>
              <a:t>[KLICK] Zwei übergeordnete Standards stehen im Bildungsplan Geschichte für die Klasse 9:</a:t>
            </a:r>
          </a:p>
          <a:p>
            <a:pPr marL="0" indent="0">
              <a:buNone/>
            </a:pPr>
            <a:r>
              <a:rPr lang="de-DE" sz="1400" dirty="0" smtClean="0"/>
              <a:t>1. Nationalsozialismus und Zweiter Weltkrieg – Zerstörung der Demokratie und Verbrechen gegen die Menschlichkeit</a:t>
            </a:r>
          </a:p>
          <a:p>
            <a:pPr marL="0" indent="0">
              <a:buNone/>
            </a:pPr>
            <a:r>
              <a:rPr lang="de-DE" sz="1400" dirty="0" smtClean="0"/>
              <a:t>2. BRD und DDR – zwei Staaten, zwei Systeme in der geteilten Welt</a:t>
            </a:r>
            <a:endParaRPr lang="de-DE" sz="1400" b="0" i="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E66EFAA-A67C-4CFA-A6D8-9E999F1F1520}" type="slidenum">
              <a:rPr lang="de-DE" smtClean="0"/>
              <a:t>1</a:t>
            </a:fld>
            <a:endParaRPr lang="de-DE"/>
          </a:p>
        </p:txBody>
      </p:sp>
    </p:spTree>
    <p:extLst>
      <p:ext uri="{BB962C8B-B14F-4D97-AF65-F5344CB8AC3E}">
        <p14:creationId xmlns:p14="http://schemas.microsoft.com/office/powerpoint/2010/main" val="390981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Umfragen übrigens zeigen auch, dass das Interesse an der Geschichte des Nationalsozialismus anhaltend hoch ist: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2/3 interessant, 1/3 sehr interessant</a:t>
            </a:r>
            <a:endParaRPr lang="de-DE" dirty="0" smtClean="0"/>
          </a:p>
          <a:p>
            <a:r>
              <a:rPr lang="de-DE" dirty="0" smtClean="0">
                <a:sym typeface="Wingdings" panose="05000000000000000000" pitchFamily="2" charset="2"/>
              </a:rPr>
              <a:t></a:t>
            </a:r>
            <a:r>
              <a:rPr lang="de-DE" dirty="0" smtClean="0"/>
              <a:t> deutlich</a:t>
            </a:r>
            <a:r>
              <a:rPr lang="de-DE" baseline="0" dirty="0" smtClean="0"/>
              <a:t> höher als an anderen Epochen.</a:t>
            </a:r>
          </a:p>
        </p:txBody>
      </p:sp>
      <p:sp>
        <p:nvSpPr>
          <p:cNvPr id="4" name="Foliennummernplatzhalter 3"/>
          <p:cNvSpPr>
            <a:spLocks noGrp="1"/>
          </p:cNvSpPr>
          <p:nvPr>
            <p:ph type="sldNum" sz="quarter" idx="10"/>
          </p:nvPr>
        </p:nvSpPr>
        <p:spPr/>
        <p:txBody>
          <a:bodyPr/>
          <a:lstStyle/>
          <a:p>
            <a:fld id="{DE66EFAA-A67C-4CFA-A6D8-9E999F1F1520}" type="slidenum">
              <a:rPr lang="de-DE" smtClean="0"/>
              <a:t>10</a:t>
            </a:fld>
            <a:endParaRPr lang="de-DE"/>
          </a:p>
        </p:txBody>
      </p:sp>
    </p:spTree>
    <p:extLst>
      <p:ext uri="{BB962C8B-B14F-4D97-AF65-F5344CB8AC3E}">
        <p14:creationId xmlns:p14="http://schemas.microsoft.com/office/powerpoint/2010/main" val="142857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mn-lt"/>
              </a:rPr>
              <a:t>Welche Schlussfolgerungen zieht der 2016er-Plan daraus?</a:t>
            </a:r>
          </a:p>
          <a:p>
            <a:pPr marL="0" indent="0">
              <a:buFontTx/>
              <a:buNone/>
            </a:pPr>
            <a:r>
              <a:rPr lang="de-DE" sz="1000" dirty="0" smtClean="0">
                <a:latin typeface="+mn-lt"/>
              </a:rPr>
              <a:t>1. verstärkt Entstehungsmomente rassistischer Ordnungssysteme vermitteln statt Diskussionen um Schuldfrage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latin typeface="+mn-lt"/>
                <a:cs typeface="Arial" panose="020B0604020202020204" pitchFamily="34" charset="0"/>
              </a:rPr>
              <a:t>↔ </a:t>
            </a:r>
            <a:r>
              <a:rPr lang="de-DE" sz="1000" dirty="0" smtClean="0">
                <a:latin typeface="+mn-lt"/>
              </a:rPr>
              <a:t>weniger moralischer Anspruch auf das Übernehmen von Verantwortung für die „jüngste“ (sic!) deutsche Geschichte (als Last oder Teil einer ritualisierten Erinnerungskultur)</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latin typeface="+mn-lt"/>
                <a:cs typeface="Arial" panose="020B0604020202020204" pitchFamily="34" charset="0"/>
              </a:rPr>
              <a:t>↔ weniger „Opfer- vs. Tätergeschichte“,</a:t>
            </a:r>
            <a:r>
              <a:rPr lang="de-DE" sz="1000" baseline="0" dirty="0" smtClean="0">
                <a:latin typeface="+mn-lt"/>
                <a:cs typeface="Arial" panose="020B0604020202020204" pitchFamily="34" charset="0"/>
              </a:rPr>
              <a:t> mehr Erklärungsversuche der Genese der Taten: W</a:t>
            </a:r>
            <a:r>
              <a:rPr lang="de-DE" sz="1200" b="0" i="0" kern="1200" dirty="0" smtClean="0">
                <a:solidFill>
                  <a:schemeClr val="tx1"/>
                </a:solidFill>
                <a:effectLst/>
                <a:latin typeface="+mn-lt"/>
                <a:ea typeface="+mn-ea"/>
                <a:cs typeface="+mn-cs"/>
              </a:rPr>
              <a:t>ie verhielt sich ein Finanzbeamter bei der "Arisierung"? Was passierte bei einer Versteigerung jüdischen Besitzes? Wieso meldeten sich deutsche Männer und Frauen freiwillig zum Wachdienst im KZ?</a:t>
            </a:r>
            <a:endParaRPr lang="de-DE" sz="1000" dirty="0" smtClean="0">
              <a:latin typeface="+mn-lt"/>
            </a:endParaRPr>
          </a:p>
          <a:p>
            <a:pPr>
              <a:buFontTx/>
              <a:buNone/>
            </a:pPr>
            <a:r>
              <a:rPr lang="de-DE" sz="1000" dirty="0" smtClean="0">
                <a:latin typeface="+mn-lt"/>
              </a:rPr>
              <a:t>2. Erkenntnis der Bedeutung von humanen Werten und Traditionen unserer  Zivilisation durch die Beschäftigung mit dem NS-Terror herausarbeiten </a:t>
            </a:r>
          </a:p>
          <a:p>
            <a:pPr>
              <a:buFontTx/>
              <a:buNone/>
            </a:pPr>
            <a:r>
              <a:rPr lang="de-DE" sz="1000" dirty="0" smtClean="0">
                <a:latin typeface="+mn-lt"/>
                <a:cs typeface="Arial" panose="020B0604020202020204" pitchFamily="34" charset="0"/>
              </a:rPr>
              <a:t>↔</a:t>
            </a:r>
            <a:r>
              <a:rPr lang="de-DE" sz="1000" dirty="0" smtClean="0">
                <a:latin typeface="+mn-lt"/>
              </a:rPr>
              <a:t> weniger negativ besetzte identitätsstiftende Funktion der Nazi-Zeit für das Selbstverständnis der Deutschen</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latin typeface="+mn-lt"/>
              </a:rPr>
              <a:t>+</a:t>
            </a:r>
            <a:r>
              <a:rPr lang="de-DE" sz="1000" baseline="0" dirty="0" smtClean="0">
                <a:latin typeface="+mn-lt"/>
              </a:rPr>
              <a:t> </a:t>
            </a:r>
            <a:r>
              <a:rPr lang="de-DE" sz="1000" dirty="0" smtClean="0">
                <a:latin typeface="+mn-lt"/>
              </a:rPr>
              <a:t>Anerkennung des anderen, das Verständnis für das Fremde, die Sensibilisierung gegenüber fremdenfeindlichen Tendenzen und Ausgrenzungen (Bewusstsein für Menschenrechte schaffen </a:t>
            </a:r>
            <a:r>
              <a:rPr lang="de-DE" sz="1000" dirty="0" smtClean="0">
                <a:latin typeface="+mn-lt"/>
                <a:sym typeface="Wingdings" panose="05000000000000000000" pitchFamily="2" charset="2"/>
              </a:rPr>
              <a:t> </a:t>
            </a:r>
            <a:r>
              <a:rPr lang="de-DE" sz="1000" dirty="0" smtClean="0">
                <a:latin typeface="+mn-lt"/>
              </a:rPr>
              <a:t>„Menschenrechtsgeschichte“). Hier zu gehört u.a. auch das Bewusstsein dazu, dass mit dem Ende des NS nicht der</a:t>
            </a:r>
            <a:r>
              <a:rPr lang="de-DE" sz="1000" baseline="0" dirty="0" smtClean="0">
                <a:latin typeface="+mn-lt"/>
              </a:rPr>
              <a:t> menschenverachtende Umgang automatisch auch endete – Sinti und Roma, aber auch Juden sind heute immer noch massiv rassistischen Vorurteilen ausgesetzt</a:t>
            </a:r>
            <a:endParaRPr lang="de-DE" sz="1000" dirty="0" smtClean="0">
              <a:latin typeface="+mn-lt"/>
            </a:endParaRPr>
          </a:p>
          <a:p>
            <a:pPr>
              <a:buFontTx/>
              <a:buNone/>
            </a:pPr>
            <a:r>
              <a:rPr lang="de-DE" sz="1000" dirty="0" smtClean="0">
                <a:latin typeface="+mn-lt"/>
              </a:rPr>
              <a:t>3. lokal- und regionalgeschichtliche Zugänge als Bezugsrahmen zur eigenen Lebenswelt beachten</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latin typeface="+mn-lt"/>
              </a:rPr>
              <a:t>- mehr</a:t>
            </a:r>
            <a:r>
              <a:rPr lang="de-DE" sz="1000" baseline="0" dirty="0" smtClean="0">
                <a:latin typeface="+mn-lt"/>
              </a:rPr>
              <a:t> Berücksichtigung lokaler und regionaler Zugänge, auch biografisches Lernen etc.</a:t>
            </a:r>
            <a:endParaRPr lang="de-DE" sz="1000" dirty="0" smtClean="0">
              <a:latin typeface="+mn-lt"/>
            </a:endParaRPr>
          </a:p>
          <a:p>
            <a:pPr>
              <a:buFontTx/>
              <a:buNone/>
            </a:pPr>
            <a:r>
              <a:rPr lang="de-DE" sz="1000" dirty="0" smtClean="0">
                <a:latin typeface="+mn-lt"/>
              </a:rPr>
              <a:t>4. etwaige eigene Diskriminierungs-, Flucht- und Verfolgungserfahrungen mitbedenken</a:t>
            </a:r>
          </a:p>
          <a:p>
            <a:pPr>
              <a:buFontTx/>
              <a:buNone/>
            </a:pPr>
            <a:r>
              <a:rPr lang="de-DE" sz="1000" dirty="0" smtClean="0">
                <a:latin typeface="+mn-lt"/>
              </a:rPr>
              <a:t>5. eigene Handeln im eigenen gesellschaftlichen multikulturellen Umfeld problematisieren (</a:t>
            </a:r>
            <a:r>
              <a:rPr lang="de-DE" sz="1000" dirty="0" smtClean="0">
                <a:latin typeface="+mn-lt"/>
                <a:sym typeface="Wingdings" panose="05000000000000000000" pitchFamily="2" charset="2"/>
              </a:rPr>
              <a:t> </a:t>
            </a:r>
            <a:r>
              <a:rPr lang="de-DE" sz="1000" dirty="0" smtClean="0">
                <a:latin typeface="+mn-lt"/>
              </a:rPr>
              <a:t>L: BTV)</a:t>
            </a:r>
          </a:p>
          <a:p>
            <a:pPr>
              <a:buFontTx/>
              <a:buNone/>
            </a:pPr>
            <a:r>
              <a:rPr lang="de-DE" sz="1000" dirty="0" smtClean="0">
                <a:latin typeface="+mn-lt"/>
              </a:rPr>
              <a:t>6. emotionaler Zugang ermöglichen („empathischen Verstehen“), z.B., über Personen, Schicksale, Erlebnisberichte (</a:t>
            </a:r>
            <a:r>
              <a:rPr lang="de-DE" sz="1000" dirty="0" smtClean="0">
                <a:latin typeface="+mn-lt"/>
                <a:sym typeface="Wingdings" panose="05000000000000000000" pitchFamily="2" charset="2"/>
              </a:rPr>
              <a:t> Zeitzeugen, Zweitzeugen etc.)</a:t>
            </a:r>
            <a:endParaRPr lang="de-DE" sz="1000" dirty="0" smtClean="0">
              <a:latin typeface="+mn-lt"/>
            </a:endParaRPr>
          </a:p>
        </p:txBody>
      </p:sp>
      <p:sp>
        <p:nvSpPr>
          <p:cNvPr id="4" name="Foliennummernplatzhalter 3"/>
          <p:cNvSpPr>
            <a:spLocks noGrp="1"/>
          </p:cNvSpPr>
          <p:nvPr>
            <p:ph type="sldNum" sz="quarter" idx="10"/>
          </p:nvPr>
        </p:nvSpPr>
        <p:spPr/>
        <p:txBody>
          <a:bodyPr/>
          <a:lstStyle/>
          <a:p>
            <a:fld id="{DE66EFAA-A67C-4CFA-A6D8-9E999F1F1520}" type="slidenum">
              <a:rPr lang="de-DE" smtClean="0"/>
              <a:t>11</a:t>
            </a:fld>
            <a:endParaRPr lang="de-DE"/>
          </a:p>
        </p:txBody>
      </p:sp>
    </p:spTree>
    <p:extLst>
      <p:ext uri="{BB962C8B-B14F-4D97-AF65-F5344CB8AC3E}">
        <p14:creationId xmlns:p14="http://schemas.microsoft.com/office/powerpoint/2010/main" val="427561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smtClean="0">
                <a:latin typeface="+mn-lt"/>
              </a:rPr>
              <a:t>Inhaltsbezogene</a:t>
            </a:r>
            <a:r>
              <a:rPr lang="de-DE" sz="1100" baseline="0" dirty="0" smtClean="0">
                <a:latin typeface="+mn-lt"/>
              </a:rPr>
              <a:t> Teilkompetenzen durchgehen …</a:t>
            </a:r>
          </a:p>
          <a:p>
            <a:r>
              <a:rPr lang="de-DE" sz="1100" dirty="0" err="1" smtClean="0">
                <a:latin typeface="+mn-lt"/>
              </a:rPr>
              <a:t>ibK</a:t>
            </a:r>
            <a:r>
              <a:rPr lang="de-DE" sz="1100" dirty="0" smtClean="0">
                <a:latin typeface="+mn-lt"/>
              </a:rPr>
              <a:t> 1 und 2 „klassische Themen“ wie 2004 auch: Ideologische Grundlagen und Bedingungen für den Aufstieg des NS</a:t>
            </a:r>
          </a:p>
          <a:p>
            <a:r>
              <a:rPr lang="de-DE" sz="1100" dirty="0" err="1" smtClean="0">
                <a:latin typeface="+mn-lt"/>
              </a:rPr>
              <a:t>ibK</a:t>
            </a:r>
            <a:r>
              <a:rPr lang="de-DE" sz="1100" dirty="0" smtClean="0">
                <a:latin typeface="+mn-lt"/>
              </a:rPr>
              <a:t> 3: Mehr Mechanismen des Systems und der Gesellschaft, die zur radikalen Verleugnung und Verachtung menschlicher Werte und Würde führten, im Blick</a:t>
            </a:r>
          </a:p>
          <a:p>
            <a:r>
              <a:rPr lang="de-DE" sz="1100" dirty="0" smtClean="0">
                <a:latin typeface="+mn-lt"/>
                <a:cs typeface="Arial" panose="020B0604020202020204" pitchFamily="34" charset="0"/>
              </a:rPr>
              <a:t>↔ Weniger NS</a:t>
            </a:r>
            <a:r>
              <a:rPr lang="de-DE" sz="1100" dirty="0" smtClean="0">
                <a:latin typeface="+mn-lt"/>
              </a:rPr>
              <a:t>-Herrschaftsorganisation (Stichwort „Der SS-Staat“), d.h. weniger </a:t>
            </a:r>
            <a:r>
              <a:rPr lang="de-DE" sz="1100" dirty="0" smtClean="0">
                <a:latin typeface="+mn-lt"/>
                <a:cs typeface="Arial" panose="020B0604020202020204" pitchFamily="34" charset="0"/>
              </a:rPr>
              <a:t>„Gleichschaltung“, SS-Verbände, „Verfassung“ des NS,</a:t>
            </a:r>
            <a:r>
              <a:rPr lang="de-DE" sz="1100" baseline="0" dirty="0" smtClean="0">
                <a:latin typeface="+mn-lt"/>
                <a:cs typeface="Arial" panose="020B0604020202020204" pitchFamily="34" charset="0"/>
              </a:rPr>
              <a:t> Frage nach „totalitärem“ Staat etc.</a:t>
            </a:r>
            <a:endParaRPr lang="de-DE" sz="1100" dirty="0" smtClean="0">
              <a:latin typeface="+mn-lt"/>
              <a:cs typeface="Arial" panose="020B0604020202020204" pitchFamily="34" charset="0"/>
            </a:endParaRPr>
          </a:p>
          <a:p>
            <a:r>
              <a:rPr lang="de-DE" sz="1100" dirty="0" smtClean="0">
                <a:latin typeface="+mn-lt"/>
                <a:cs typeface="Arial" panose="020B0604020202020204" pitchFamily="34" charset="0"/>
              </a:rPr>
              <a:t>+ stattdessen mehr am Stichwort „Gefälligkeitsdiktatur“ orientiert: </a:t>
            </a:r>
            <a:r>
              <a:rPr lang="de-DE" sz="1100" dirty="0" smtClean="0">
                <a:latin typeface="+mn-lt"/>
              </a:rPr>
              <a:t>Welchen Einfluss hatte der totalitäre Staat auf den Alltag der Menschen? Warum funktionierte</a:t>
            </a:r>
            <a:r>
              <a:rPr lang="de-DE" sz="1100" baseline="0" dirty="0" smtClean="0">
                <a:latin typeface="+mn-lt"/>
              </a:rPr>
              <a:t> der NS-Staat? Wie haben sich die Menschen im NS verhalten? Wer profitierte wie – und wer eben nicht?</a:t>
            </a:r>
            <a:endParaRPr lang="de-DE" sz="1100" dirty="0" smtClean="0">
              <a:latin typeface="+mn-lt"/>
            </a:endParaRPr>
          </a:p>
          <a:p>
            <a:r>
              <a:rPr lang="de-DE" sz="1100" dirty="0" smtClean="0">
                <a:latin typeface="+mn-lt"/>
                <a:cs typeface="Arial" panose="020B0604020202020204" pitchFamily="34" charset="0"/>
              </a:rPr>
              <a:t>↔</a:t>
            </a:r>
            <a:r>
              <a:rPr lang="de-DE" sz="1100" dirty="0" smtClean="0">
                <a:latin typeface="+mn-lt"/>
              </a:rPr>
              <a:t> weniger „Hans-Ulrich </a:t>
            </a:r>
            <a:r>
              <a:rPr lang="de-DE" sz="1100" dirty="0" err="1" smtClean="0">
                <a:latin typeface="+mn-lt"/>
              </a:rPr>
              <a:t>Thamer</a:t>
            </a:r>
            <a:r>
              <a:rPr lang="de-DE" sz="1100" dirty="0" smtClean="0">
                <a:latin typeface="+mn-lt"/>
              </a:rPr>
              <a:t>“ </a:t>
            </a:r>
            <a:r>
              <a:rPr lang="de-DE" sz="1100" dirty="0" smtClean="0">
                <a:latin typeface="+mn-lt"/>
                <a:sym typeface="Wingdings" panose="05000000000000000000" pitchFamily="2" charset="2"/>
              </a:rPr>
              <a:t> „</a:t>
            </a:r>
            <a:r>
              <a:rPr lang="de-DE" sz="1100" dirty="0" smtClean="0">
                <a:latin typeface="+mn-lt"/>
              </a:rPr>
              <a:t>Verführung und Gewalt“, Zwischen</a:t>
            </a:r>
            <a:r>
              <a:rPr lang="de-DE" sz="1100" baseline="0" dirty="0" smtClean="0">
                <a:latin typeface="+mn-lt"/>
              </a:rPr>
              <a:t> Angst und Anpassung, der totalitäre Staat</a:t>
            </a:r>
            <a:endParaRPr lang="de-DE" sz="1100" dirty="0" smtClean="0">
              <a:latin typeface="+mn-lt"/>
            </a:endParaRPr>
          </a:p>
          <a:p>
            <a:r>
              <a:rPr lang="de-DE" sz="1100" dirty="0" smtClean="0">
                <a:latin typeface="+mn-lt"/>
              </a:rPr>
              <a:t>+ mehr „Götz Aly“ </a:t>
            </a:r>
            <a:r>
              <a:rPr lang="de-DE" sz="1100" dirty="0" smtClean="0">
                <a:latin typeface="+mn-lt"/>
                <a:sym typeface="Wingdings" panose="05000000000000000000" pitchFamily="2" charset="2"/>
              </a:rPr>
              <a:t></a:t>
            </a:r>
            <a:r>
              <a:rPr lang="de-DE" sz="1100" dirty="0" smtClean="0">
                <a:latin typeface="+mn-lt"/>
              </a:rPr>
              <a:t> „Hitlers Volksstaat“</a:t>
            </a:r>
            <a:endParaRPr lang="de-DE" sz="1100" baseline="0" dirty="0" smtClean="0">
              <a:latin typeface="+mn-lt"/>
            </a:endParaRPr>
          </a:p>
          <a:p>
            <a:r>
              <a:rPr lang="de-DE" sz="1100" dirty="0" err="1" smtClean="0">
                <a:latin typeface="+mn-lt"/>
              </a:rPr>
              <a:t>ibK</a:t>
            </a:r>
            <a:r>
              <a:rPr lang="de-DE" sz="1100" dirty="0" smtClean="0">
                <a:latin typeface="+mn-lt"/>
              </a:rPr>
              <a:t> 4: direktes Anfahren der NS-Verbrechen im Zweiten Weltkrieg ohne</a:t>
            </a:r>
            <a:r>
              <a:rPr lang="de-DE" sz="1100" baseline="0" dirty="0" smtClean="0">
                <a:latin typeface="+mn-lt"/>
              </a:rPr>
              <a:t> „</a:t>
            </a:r>
            <a:r>
              <a:rPr lang="de-DE" sz="1100" baseline="0" dirty="0" err="1" smtClean="0">
                <a:latin typeface="+mn-lt"/>
              </a:rPr>
              <a:t>Vorgeschichte“als</a:t>
            </a:r>
            <a:r>
              <a:rPr lang="de-DE" sz="1100" baseline="0" dirty="0" smtClean="0">
                <a:latin typeface="+mn-lt"/>
              </a:rPr>
              <a:t> „Vernichtungskrieg“</a:t>
            </a:r>
          </a:p>
          <a:p>
            <a:r>
              <a:rPr lang="de-DE" sz="1100" dirty="0" smtClean="0">
                <a:latin typeface="+mn-lt"/>
                <a:cs typeface="Arial" panose="020B0604020202020204" pitchFamily="34" charset="0"/>
              </a:rPr>
              <a:t>↔ </a:t>
            </a:r>
            <a:r>
              <a:rPr lang="de-DE" sz="1100" baseline="0" dirty="0" smtClean="0">
                <a:latin typeface="+mn-lt"/>
              </a:rPr>
              <a:t>Weg in den Krieg, Revision bzw. Bruch des VV, zwischen Friedensbeteuerung und Kriegsvorbereitung, Appeasement, Umstellung der Wirtschaft auf Autarkie und Krieg etc.</a:t>
            </a:r>
          </a:p>
          <a:p>
            <a:r>
              <a:rPr lang="de-DE" sz="1100" baseline="0" dirty="0" err="1" smtClean="0">
                <a:latin typeface="+mn-lt"/>
              </a:rPr>
              <a:t>ibK</a:t>
            </a:r>
            <a:r>
              <a:rPr lang="de-DE" sz="1100" baseline="0" dirty="0" smtClean="0">
                <a:latin typeface="+mn-lt"/>
              </a:rPr>
              <a:t> 5: Mechanismen des Systems (vgl. Standard 3) im besetzten Europa</a:t>
            </a:r>
          </a:p>
          <a:p>
            <a:r>
              <a:rPr lang="de-DE" sz="1100" baseline="0" dirty="0" smtClean="0">
                <a:latin typeface="+mn-lt"/>
                <a:sym typeface="Wingdings" panose="05000000000000000000" pitchFamily="2" charset="2"/>
              </a:rPr>
              <a:t> </a:t>
            </a:r>
            <a:r>
              <a:rPr lang="de-DE" sz="1100" baseline="0" dirty="0" smtClean="0">
                <a:latin typeface="+mn-lt"/>
              </a:rPr>
              <a:t>klare europäische Perspektive, die sowohl Kollaboration als auch Zwangsarbeit und Partisanenkämpfe in den Blick nimmt</a:t>
            </a:r>
          </a:p>
          <a:p>
            <a:r>
              <a:rPr lang="de-DE" sz="1100" baseline="0" dirty="0" err="1" smtClean="0">
                <a:latin typeface="+mn-lt"/>
              </a:rPr>
              <a:t>ibK</a:t>
            </a:r>
            <a:r>
              <a:rPr lang="de-DE" sz="1100" baseline="0" dirty="0" smtClean="0">
                <a:latin typeface="+mn-lt"/>
              </a:rPr>
              <a:t> 6: Fenster zur Welt, das Japan in den Blick nimmt – dazu Freitag mehr</a:t>
            </a:r>
          </a:p>
          <a:p>
            <a:r>
              <a:rPr lang="de-DE" sz="1100" baseline="0" dirty="0" err="1" smtClean="0">
                <a:latin typeface="+mn-lt"/>
              </a:rPr>
              <a:t>ibK</a:t>
            </a:r>
            <a:r>
              <a:rPr lang="de-DE" sz="1100" baseline="0" dirty="0" smtClean="0">
                <a:latin typeface="+mn-lt"/>
              </a:rPr>
              <a:t> 7: explizit als Beitrag zur Erinnerungskultur (gegen Bernd </a:t>
            </a:r>
            <a:r>
              <a:rPr lang="de-DE" sz="1100" baseline="0" dirty="0" err="1" smtClean="0">
                <a:latin typeface="+mn-lt"/>
              </a:rPr>
              <a:t>Höcke</a:t>
            </a:r>
            <a:r>
              <a:rPr lang="de-DE" sz="1100" baseline="0" dirty="0" smtClean="0">
                <a:latin typeface="+mn-lt"/>
              </a:rPr>
              <a:t>)</a:t>
            </a:r>
            <a:endParaRPr lang="de-DE" sz="1100" dirty="0">
              <a:latin typeface="+mn-lt"/>
            </a:endParaRPr>
          </a:p>
        </p:txBody>
      </p:sp>
      <p:sp>
        <p:nvSpPr>
          <p:cNvPr id="4" name="Foliennummernplatzhalter 3"/>
          <p:cNvSpPr>
            <a:spLocks noGrp="1"/>
          </p:cNvSpPr>
          <p:nvPr>
            <p:ph type="sldNum" sz="quarter" idx="10"/>
          </p:nvPr>
        </p:nvSpPr>
        <p:spPr/>
        <p:txBody>
          <a:bodyPr/>
          <a:lstStyle/>
          <a:p>
            <a:fld id="{DE66EFAA-A67C-4CFA-A6D8-9E999F1F1520}" type="slidenum">
              <a:rPr lang="de-DE" smtClean="0"/>
              <a:t>12</a:t>
            </a:fld>
            <a:endParaRPr lang="de-DE"/>
          </a:p>
        </p:txBody>
      </p:sp>
    </p:spTree>
    <p:extLst>
      <p:ext uri="{BB962C8B-B14F-4D97-AF65-F5344CB8AC3E}">
        <p14:creationId xmlns:p14="http://schemas.microsoft.com/office/powerpoint/2010/main" val="75620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50" dirty="0" smtClean="0">
                <a:latin typeface="+mn-lt"/>
              </a:rPr>
              <a:t>1. offenere Lernformen</a:t>
            </a:r>
          </a:p>
          <a:p>
            <a:r>
              <a:rPr lang="de-DE" sz="1050" dirty="0" smtClean="0">
                <a:latin typeface="+mn-lt"/>
              </a:rPr>
              <a:t>2.</a:t>
            </a:r>
            <a:r>
              <a:rPr lang="de-DE" sz="1050" baseline="0" dirty="0" smtClean="0">
                <a:latin typeface="+mn-lt"/>
              </a:rPr>
              <a:t> Aktive Beteiligung ermöglichen (z.B. Stolperstein-Projekt, andere lokale Mitmach-Aktionen)</a:t>
            </a:r>
          </a:p>
          <a:p>
            <a:r>
              <a:rPr lang="de-DE" sz="1050" dirty="0" smtClean="0">
                <a:latin typeface="+mn-lt"/>
              </a:rPr>
              <a:t>3. Regionalgeschichtliche Zugänge …</a:t>
            </a:r>
          </a:p>
          <a:p>
            <a:r>
              <a:rPr lang="de-DE" sz="1050" dirty="0" smtClean="0">
                <a:latin typeface="+mn-lt"/>
              </a:rPr>
              <a:t>- ermöglichen eigenen, aus individuell verschiedenen lokalen und zeitlichen Gegebenheiten gespeisten Blick auf die Geschehnisse</a:t>
            </a:r>
          </a:p>
          <a:p>
            <a:r>
              <a:rPr lang="de-DE" sz="1050" dirty="0" smtClean="0">
                <a:latin typeface="+mn-lt"/>
              </a:rPr>
              <a:t>- ermöglichen eine höhere Motivation bei den Lernenden, insbesondere dann, wenn sie aus der näheren Umgebung stammen. Es sind ihnen bekannte Orte und Plätze des eigenen Umfeldes; Ereignisse und auch Daten der allgemeinen Geschichte lassen sich an ihnen festmachen. Den Lernenden wird deutlich, dass sich Geschichte in ihrer unmittelbaren Umgebung abspielt; es lässt sich hier verdeutlichen, dass auch sie in einem unmittelbaren Verhältnis zu den gesellschaftlichen und politischen Entwicklungen stehen - an einem solchen Ort können sie sich vorstellen, dass auch sie damals als Täter, auch Opfer, vor allem aber als Mitläufer und angeblich unbeteiligter Zuschauer dabei gewesen sein könnten. </a:t>
            </a:r>
          </a:p>
          <a:p>
            <a:r>
              <a:rPr lang="de-DE" sz="1050" dirty="0" smtClean="0">
                <a:latin typeface="+mn-lt"/>
              </a:rPr>
              <a:t>- </a:t>
            </a:r>
            <a:r>
              <a:rPr lang="de-DE" sz="1050" kern="1200" dirty="0" smtClean="0">
                <a:solidFill>
                  <a:schemeClr val="tx1"/>
                </a:solidFill>
                <a:effectLst/>
                <a:latin typeface="+mn-lt"/>
                <a:ea typeface="+mn-ea"/>
                <a:cs typeface="+mn-cs"/>
              </a:rPr>
              <a:t>besonders dazu geeignet sind, die Handlungsspielräume zwischen angepasstem Verhalten, aktivem Mitmachen oder auch Resistenz zu bewerten.</a:t>
            </a:r>
            <a:r>
              <a:rPr lang="de-DE" sz="1050" kern="1200" baseline="0" dirty="0" smtClean="0">
                <a:solidFill>
                  <a:schemeClr val="tx1"/>
                </a:solidFill>
                <a:effectLst/>
                <a:latin typeface="+mn-lt"/>
                <a:ea typeface="+mn-ea"/>
                <a:cs typeface="+mn-cs"/>
              </a:rPr>
              <a:t> Auch </a:t>
            </a:r>
            <a:r>
              <a:rPr lang="de-DE" sz="1050" dirty="0" smtClean="0">
                <a:latin typeface="+mn-lt"/>
              </a:rPr>
              <a:t>Bezüge der damaligen Gesellschaft zum System der Konzentrationslager und zu seinen Opfergruppen lassen sich leichter aufzeigen, wenn die Verwobenheit eines ehemaligen Lagers in die Infrastruktur der Umgebung deutlich gemacht wird: Welcher Personenkreis versorgte die Lager mit Lebensmitteln? Wer stellte die Post zu, wessen Aufgabe war es, Abrechnungen der Lagerführung oder auch Überweisungen an Häftlinge auf der örtlichen Sparkasse zu verbuchen? Welchen Weg nahmen die Häftlinge und Zwangsarbeiter auf ihrem täglichen Weg zur Arbeit - führte er durch Wohngebiete? Wohin gingen die SS-Männer, wenn sie nach Feierabend ein Bier trinken wollten? </a:t>
            </a:r>
          </a:p>
          <a:p>
            <a:pPr marL="0" indent="0">
              <a:buNone/>
            </a:pPr>
            <a:r>
              <a:rPr lang="de-DE" sz="1050" dirty="0" smtClean="0">
                <a:latin typeface="+mn-lt"/>
                <a:cs typeface="Arial" panose="020B0604020202020204" pitchFamily="34" charset="0"/>
              </a:rPr>
              <a:t>↔ </a:t>
            </a:r>
            <a:r>
              <a:rPr lang="de-DE" sz="1050" dirty="0" smtClean="0">
                <a:latin typeface="+mn-lt"/>
              </a:rPr>
              <a:t>an einer einzelnen Gedenkstätte lässt sich nicht das gesamte System verdeutlichen</a:t>
            </a:r>
            <a:endParaRPr lang="de-DE" sz="1050" dirty="0"/>
          </a:p>
        </p:txBody>
      </p:sp>
      <p:sp>
        <p:nvSpPr>
          <p:cNvPr id="4" name="Foliennummernplatzhalter 3"/>
          <p:cNvSpPr>
            <a:spLocks noGrp="1"/>
          </p:cNvSpPr>
          <p:nvPr>
            <p:ph type="sldNum" sz="quarter" idx="10"/>
          </p:nvPr>
        </p:nvSpPr>
        <p:spPr/>
        <p:txBody>
          <a:bodyPr/>
          <a:lstStyle/>
          <a:p>
            <a:fld id="{DE66EFAA-A67C-4CFA-A6D8-9E999F1F1520}" type="slidenum">
              <a:rPr lang="de-DE" smtClean="0"/>
              <a:t>13</a:t>
            </a:fld>
            <a:endParaRPr lang="de-DE"/>
          </a:p>
        </p:txBody>
      </p:sp>
    </p:spTree>
    <p:extLst>
      <p:ext uri="{BB962C8B-B14F-4D97-AF65-F5344CB8AC3E}">
        <p14:creationId xmlns:p14="http://schemas.microsoft.com/office/powerpoint/2010/main" val="354575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100" dirty="0">
              <a:latin typeface="+mn-lt"/>
            </a:endParaRPr>
          </a:p>
        </p:txBody>
      </p:sp>
      <p:sp>
        <p:nvSpPr>
          <p:cNvPr id="4" name="Foliennummernplatzhalter 3"/>
          <p:cNvSpPr>
            <a:spLocks noGrp="1"/>
          </p:cNvSpPr>
          <p:nvPr>
            <p:ph type="sldNum" sz="quarter" idx="10"/>
          </p:nvPr>
        </p:nvSpPr>
        <p:spPr/>
        <p:txBody>
          <a:bodyPr/>
          <a:lstStyle/>
          <a:p>
            <a:fld id="{DE66EFAA-A67C-4CFA-A6D8-9E999F1F1520}" type="slidenum">
              <a:rPr lang="de-DE" smtClean="0"/>
              <a:t>14</a:t>
            </a:fld>
            <a:endParaRPr lang="de-DE"/>
          </a:p>
        </p:txBody>
      </p:sp>
    </p:spTree>
    <p:extLst>
      <p:ext uri="{BB962C8B-B14F-4D97-AF65-F5344CB8AC3E}">
        <p14:creationId xmlns:p14="http://schemas.microsoft.com/office/powerpoint/2010/main" val="60382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66EFAA-A67C-4CFA-A6D8-9E999F1F1520}" type="slidenum">
              <a:rPr lang="de-DE" smtClean="0"/>
              <a:t>15</a:t>
            </a:fld>
            <a:endParaRPr lang="de-DE"/>
          </a:p>
        </p:txBody>
      </p:sp>
    </p:spTree>
    <p:extLst>
      <p:ext uri="{BB962C8B-B14F-4D97-AF65-F5344CB8AC3E}">
        <p14:creationId xmlns:p14="http://schemas.microsoft.com/office/powerpoint/2010/main" val="161013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16</a:t>
            </a:fld>
            <a:endParaRPr lang="de-DE"/>
          </a:p>
        </p:txBody>
      </p:sp>
    </p:spTree>
    <p:extLst>
      <p:ext uri="{BB962C8B-B14F-4D97-AF65-F5344CB8AC3E}">
        <p14:creationId xmlns:p14="http://schemas.microsoft.com/office/powerpoint/2010/main" val="345028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Johannes </a:t>
            </a:r>
            <a:r>
              <a:rPr lang="de-DE" dirty="0" err="1" smtClean="0"/>
              <a:t>Heinßen</a:t>
            </a:r>
            <a:r>
              <a:rPr lang="de-DE" dirty="0" smtClean="0"/>
              <a:t>,</a:t>
            </a:r>
            <a:r>
              <a:rPr lang="de-DE" baseline="0" dirty="0" smtClean="0"/>
              <a:t> Geschichtslehrer aus Lübeck, angesichts einer </a:t>
            </a:r>
            <a:r>
              <a:rPr lang="de-DE" dirty="0" smtClean="0"/>
              <a:t>Fachtagung am Landesinstitut für Lehrerbildung und Schulentwicklung in Hamburg, 22./23.4.2016 </a:t>
            </a:r>
          </a:p>
          <a:p>
            <a:r>
              <a:rPr lang="de-DE" dirty="0" smtClean="0"/>
              <a:t>(https://www.bundesstiftung-aufarbeitung.de/uploads/2016-pdf/2016-04-23-tagungsbericht-lehrerkonferenz-hh.pdf)</a:t>
            </a:r>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17</a:t>
            </a:fld>
            <a:endParaRPr lang="de-DE"/>
          </a:p>
        </p:txBody>
      </p:sp>
    </p:spTree>
    <p:extLst>
      <p:ext uri="{BB962C8B-B14F-4D97-AF65-F5344CB8AC3E}">
        <p14:creationId xmlns:p14="http://schemas.microsoft.com/office/powerpoint/2010/main" val="155544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18</a:t>
            </a:fld>
            <a:endParaRPr lang="de-DE"/>
          </a:p>
        </p:txBody>
      </p:sp>
    </p:spTree>
    <p:extLst>
      <p:ext uri="{BB962C8B-B14F-4D97-AF65-F5344CB8AC3E}">
        <p14:creationId xmlns:p14="http://schemas.microsoft.com/office/powerpoint/2010/main" val="366916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Forderung</a:t>
            </a:r>
            <a:r>
              <a:rPr lang="de-DE" baseline="0" dirty="0" smtClean="0"/>
              <a:t> besonders von Christoph </a:t>
            </a:r>
            <a:r>
              <a:rPr lang="de-DE" baseline="0" dirty="0" err="1" smtClean="0"/>
              <a:t>Kleßmann</a:t>
            </a:r>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19</a:t>
            </a:fld>
            <a:endParaRPr lang="de-DE"/>
          </a:p>
        </p:txBody>
      </p:sp>
    </p:spTree>
    <p:extLst>
      <p:ext uri="{BB962C8B-B14F-4D97-AF65-F5344CB8AC3E}">
        <p14:creationId xmlns:p14="http://schemas.microsoft.com/office/powerpoint/2010/main" val="423682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0" i="0" kern="1200" dirty="0" smtClean="0">
                <a:solidFill>
                  <a:schemeClr val="tx1"/>
                </a:solidFill>
                <a:effectLst/>
                <a:latin typeface="+mn-lt"/>
                <a:ea typeface="+mn-ea"/>
                <a:cs typeface="+mn-cs"/>
              </a:rPr>
              <a:t>Mit</a:t>
            </a:r>
            <a:r>
              <a:rPr lang="de-DE" sz="1400" b="0" i="0" kern="1200" baseline="0" dirty="0" smtClean="0">
                <a:solidFill>
                  <a:schemeClr val="tx1"/>
                </a:solidFill>
                <a:effectLst/>
                <a:latin typeface="+mn-lt"/>
                <a:ea typeface="+mn-ea"/>
                <a:cs typeface="+mn-cs"/>
              </a:rPr>
              <a:t> den Themen der 9.  Klasse sind wir damit in der Zeitgeschichte angelangt. </a:t>
            </a:r>
            <a:r>
              <a:rPr lang="de-DE" sz="1400" b="0" i="0" kern="1200" dirty="0" smtClean="0">
                <a:solidFill>
                  <a:schemeClr val="tx1"/>
                </a:solidFill>
                <a:effectLst/>
                <a:latin typeface="+mn-lt"/>
                <a:ea typeface="+mn-ea"/>
                <a:cs typeface="+mn-cs"/>
              </a:rPr>
              <a:t>Der Begriff „Zeitgeschichte“ wird generell für jene Epoche verwendet, die - zumindest ein Teil der </a:t>
            </a:r>
            <a:r>
              <a:rPr lang="de-DE" sz="1400" b="0" i="0" u="none" strike="noStrike" kern="1200" dirty="0" smtClean="0">
                <a:solidFill>
                  <a:schemeClr val="tx1"/>
                </a:solidFill>
                <a:effectLst/>
                <a:latin typeface="+mn-lt"/>
                <a:ea typeface="+mn-ea"/>
                <a:cs typeface="+mn-cs"/>
              </a:rPr>
              <a:t>Zeitgenossen</a:t>
            </a:r>
            <a:r>
              <a:rPr lang="de-DE" sz="1400" b="0" i="0" kern="1200" dirty="0" smtClean="0">
                <a:solidFill>
                  <a:schemeClr val="tx1"/>
                </a:solidFill>
                <a:effectLst/>
                <a:latin typeface="+mn-lt"/>
                <a:ea typeface="+mn-ea"/>
                <a:cs typeface="+mn-cs"/>
              </a:rPr>
              <a:t> bewusst miterlebt hat. Es handelt sich dabei also nicht um eine abgeschlossene oder dauerhaft abgrenzbare Epoche, sondern um eine dynamische, die sich im Laufe der Zeit verändert. </a:t>
            </a:r>
          </a:p>
          <a:p>
            <a:r>
              <a:rPr lang="de-DE" sz="1400" b="0" i="0" kern="1200" dirty="0" smtClean="0">
                <a:solidFill>
                  <a:schemeClr val="tx1"/>
                </a:solidFill>
                <a:effectLst/>
                <a:latin typeface="+mn-lt"/>
                <a:ea typeface="+mn-ea"/>
                <a:cs typeface="+mn-cs"/>
              </a:rPr>
              <a:t>D.h.</a:t>
            </a:r>
            <a:r>
              <a:rPr lang="de-DE" sz="1400" b="0" i="0" kern="1200" baseline="0" dirty="0" smtClean="0">
                <a:solidFill>
                  <a:schemeClr val="tx1"/>
                </a:solidFill>
                <a:effectLst/>
                <a:latin typeface="+mn-lt"/>
                <a:ea typeface="+mn-ea"/>
                <a:cs typeface="+mn-cs"/>
              </a:rPr>
              <a:t> w</a:t>
            </a:r>
            <a:r>
              <a:rPr lang="de-DE" sz="1400" b="0" i="0" kern="1200" dirty="0" smtClean="0">
                <a:solidFill>
                  <a:schemeClr val="tx1"/>
                </a:solidFill>
                <a:effectLst/>
                <a:latin typeface="+mn-lt"/>
                <a:ea typeface="+mn-ea"/>
                <a:cs typeface="+mn-cs"/>
              </a:rPr>
              <a:t>ährend so</a:t>
            </a:r>
            <a:r>
              <a:rPr lang="de-DE" sz="1400" b="0" i="0" kern="1200" baseline="0" dirty="0" smtClean="0">
                <a:solidFill>
                  <a:schemeClr val="tx1"/>
                </a:solidFill>
                <a:effectLst/>
                <a:latin typeface="+mn-lt"/>
                <a:ea typeface="+mn-ea"/>
                <a:cs typeface="+mn-cs"/>
              </a:rPr>
              <a:t> </a:t>
            </a:r>
            <a:r>
              <a:rPr lang="de-DE" sz="1400" b="0" i="0" kern="1200" dirty="0" smtClean="0">
                <a:solidFill>
                  <a:schemeClr val="tx1"/>
                </a:solidFill>
                <a:effectLst/>
                <a:latin typeface="+mn-lt"/>
                <a:ea typeface="+mn-ea"/>
                <a:cs typeface="+mn-cs"/>
              </a:rPr>
              <a:t>vor 20 Jahren der Nationalsozialismus selbstverständlich noch zur Zeitgeschichte gehörte, verliert er diese Zuordnung mehr und mehr bzw. hat sie bereits verloren.</a:t>
            </a:r>
          </a:p>
          <a:p>
            <a:r>
              <a:rPr lang="de-DE" sz="1400" b="0" i="0" kern="1200" dirty="0" smtClean="0">
                <a:solidFill>
                  <a:schemeClr val="tx1"/>
                </a:solidFill>
                <a:effectLst/>
                <a:latin typeface="+mn-lt"/>
                <a:ea typeface="+mn-ea"/>
                <a:cs typeface="+mn-cs"/>
              </a:rPr>
              <a:t>Die Geschichte des geteilten und wiedervereinigten Deutschland gehört dagegen mit Sicherheit noch zur Zeitgeschichte – besonders der Prozess</a:t>
            </a:r>
            <a:r>
              <a:rPr lang="de-DE" sz="1400" b="0" i="0" kern="1200" baseline="0" dirty="0" smtClean="0">
                <a:solidFill>
                  <a:schemeClr val="tx1"/>
                </a:solidFill>
                <a:effectLst/>
                <a:latin typeface="+mn-lt"/>
                <a:ea typeface="+mn-ea"/>
                <a:cs typeface="+mn-cs"/>
              </a:rPr>
              <a:t> der Wiedervereinigung und ihre geschichtswissenschaftliche Deutung. Ihre Charakterisierung als „Geschichte, die noch qualmt“- so bezeichnete sie u.a. der Schriftsteller Erich Loest einst - verliert diese Epoche aber auch zunehmend.</a:t>
            </a:r>
          </a:p>
          <a:p>
            <a:r>
              <a:rPr lang="de-DE" sz="1400" b="0" i="0" kern="1200" baseline="0" dirty="0" smtClean="0">
                <a:solidFill>
                  <a:schemeClr val="tx1"/>
                </a:solidFill>
                <a:effectLst/>
                <a:latin typeface="+mn-lt"/>
                <a:ea typeface="+mn-ea"/>
                <a:cs typeface="+mn-cs"/>
              </a:rPr>
              <a:t>Beide Epochen – NS und geteiltes bzw. wiedervereintes Deutschland – sind einem zunehmenden Prozess der Historisierung ausgesetzt. </a:t>
            </a:r>
          </a:p>
        </p:txBody>
      </p:sp>
      <p:sp>
        <p:nvSpPr>
          <p:cNvPr id="4" name="Foliennummernplatzhalter 3"/>
          <p:cNvSpPr>
            <a:spLocks noGrp="1"/>
          </p:cNvSpPr>
          <p:nvPr>
            <p:ph type="sldNum" sz="quarter" idx="10"/>
          </p:nvPr>
        </p:nvSpPr>
        <p:spPr/>
        <p:txBody>
          <a:bodyPr/>
          <a:lstStyle/>
          <a:p>
            <a:fld id="{DE66EFAA-A67C-4CFA-A6D8-9E999F1F1520}" type="slidenum">
              <a:rPr lang="de-DE" smtClean="0"/>
              <a:t>2</a:t>
            </a:fld>
            <a:endParaRPr lang="de-DE"/>
          </a:p>
        </p:txBody>
      </p:sp>
    </p:spTree>
    <p:extLst>
      <p:ext uri="{BB962C8B-B14F-4D97-AF65-F5344CB8AC3E}">
        <p14:creationId xmlns:p14="http://schemas.microsoft.com/office/powerpoint/2010/main" val="3735335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A7617A4-59CA-4A25-8F90-C7F07B2FE48B}" type="slidenum">
              <a:rPr lang="de-DE" smtClean="0"/>
              <a:pPr/>
              <a:t>20</a:t>
            </a:fld>
            <a:endParaRPr lang="de-DE"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522581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66EFAA-A67C-4CFA-A6D8-9E999F1F1520}" type="slidenum">
              <a:rPr lang="de-DE" smtClean="0"/>
              <a:t>21</a:t>
            </a:fld>
            <a:endParaRPr lang="de-DE"/>
          </a:p>
        </p:txBody>
      </p:sp>
    </p:spTree>
    <p:extLst>
      <p:ext uri="{BB962C8B-B14F-4D97-AF65-F5344CB8AC3E}">
        <p14:creationId xmlns:p14="http://schemas.microsoft.com/office/powerpoint/2010/main" val="202298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66EFAA-A67C-4CFA-A6D8-9E999F1F1520}" type="slidenum">
              <a:rPr lang="de-DE" smtClean="0"/>
              <a:t>22</a:t>
            </a:fld>
            <a:endParaRPr lang="de-DE"/>
          </a:p>
        </p:txBody>
      </p:sp>
    </p:spTree>
    <p:extLst>
      <p:ext uri="{BB962C8B-B14F-4D97-AF65-F5344CB8AC3E}">
        <p14:creationId xmlns:p14="http://schemas.microsoft.com/office/powerpoint/2010/main" val="150206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66EFAA-A67C-4CFA-A6D8-9E999F1F1520}" type="slidenum">
              <a:rPr lang="de-DE" smtClean="0"/>
              <a:t>23</a:t>
            </a:fld>
            <a:endParaRPr lang="de-DE"/>
          </a:p>
        </p:txBody>
      </p:sp>
    </p:spTree>
    <p:extLst>
      <p:ext uri="{BB962C8B-B14F-4D97-AF65-F5344CB8AC3E}">
        <p14:creationId xmlns:p14="http://schemas.microsoft.com/office/powerpoint/2010/main" val="9715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Stefan: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Den Punkt </a:t>
            </a:r>
            <a:r>
              <a:rPr lang="de-DE" strike="sngStrike" dirty="0" smtClean="0"/>
              <a:t>Globale Perspektive: Unterschiede zwischen DDR und BRD deutlich geringer als aus innerdeutscher Perspektive</a:t>
            </a:r>
          </a:p>
          <a:p>
            <a:r>
              <a:rPr lang="de-DE" dirty="0" smtClean="0"/>
              <a:t>habe ich gelöscht – Relevant</a:t>
            </a:r>
            <a:r>
              <a:rPr lang="de-DE" baseline="0" dirty="0" smtClean="0"/>
              <a:t> bzw. im Kontext verständlich?</a:t>
            </a:r>
            <a:endParaRPr lang="de-DE" dirty="0" smtClean="0"/>
          </a:p>
          <a:p>
            <a:endParaRPr lang="de-DE" dirty="0" smtClean="0"/>
          </a:p>
          <a:p>
            <a:r>
              <a:rPr lang="de-DE" dirty="0" smtClean="0"/>
              <a:t>Vergleichende Perspektive: asymmetrisch verflochtene Parallelgeschichte</a:t>
            </a:r>
          </a:p>
          <a:p>
            <a:r>
              <a:rPr lang="de-DE" dirty="0" smtClean="0"/>
              <a:t>Europäische Perspektive: weniger Nachkriegsgeschichte, mehr Vorgeschichte des vereinten Deutschlands und Europas</a:t>
            </a:r>
          </a:p>
          <a:p>
            <a:pPr marL="171450" indent="-171450">
              <a:buFont typeface="Wingdings" panose="05000000000000000000" pitchFamily="2" charset="2"/>
              <a:buChar char="à"/>
            </a:pPr>
            <a:r>
              <a:rPr lang="de-DE" dirty="0" smtClean="0">
                <a:sym typeface="Wingdings" panose="05000000000000000000" pitchFamily="2" charset="2"/>
              </a:rPr>
              <a:t>Weniger 50er und 60er Jahre, mehr 70er und 80er Jahre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dirty="0" smtClean="0"/>
              <a:t>Globale Perspektive: Unterschiede zwischen DDR und BRD deutlich geringer als aus innerdeutscher Perspektive (verschiedene Welten)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dirty="0" smtClean="0"/>
              <a:t>Ökonomische Perspektive: zunehmende Divergenzen seit den 1980er –Jahren (Hartmut </a:t>
            </a:r>
            <a:r>
              <a:rPr lang="de-DE" dirty="0" err="1" smtClean="0"/>
              <a:t>Kälble</a:t>
            </a:r>
            <a:r>
              <a:rPr lang="de-DE" dirty="0" smtClean="0"/>
              <a:t>, Kalter Krieg und Wohlfahrtsstaat)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smtClean="0"/>
          </a:p>
          <a:p>
            <a:pPr marL="0" indent="0">
              <a:buFont typeface="Wingdings" panose="05000000000000000000" pitchFamily="2" charset="2"/>
              <a:buNone/>
            </a:pPr>
            <a:endParaRPr lang="de-DE" dirty="0" smtClean="0"/>
          </a:p>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24</a:t>
            </a:fld>
            <a:endParaRPr lang="de-DE"/>
          </a:p>
        </p:txBody>
      </p:sp>
    </p:spTree>
    <p:extLst>
      <p:ext uri="{BB962C8B-B14F-4D97-AF65-F5344CB8AC3E}">
        <p14:creationId xmlns:p14="http://schemas.microsoft.com/office/powerpoint/2010/main" val="174665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25</a:t>
            </a:fld>
            <a:endParaRPr lang="de-DE"/>
          </a:p>
        </p:txBody>
      </p:sp>
    </p:spTree>
    <p:extLst>
      <p:ext uri="{BB962C8B-B14F-4D97-AF65-F5344CB8AC3E}">
        <p14:creationId xmlns:p14="http://schemas.microsoft.com/office/powerpoint/2010/main" val="366066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https://de.wikipedia.org/wiki/Kalter_Krieg#/media/File:NATO_vs._Warsaw_(1949-1990).svg</a:t>
            </a:r>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26</a:t>
            </a:fld>
            <a:endParaRPr lang="de-DE"/>
          </a:p>
        </p:txBody>
      </p:sp>
    </p:spTree>
    <p:extLst>
      <p:ext uri="{BB962C8B-B14F-4D97-AF65-F5344CB8AC3E}">
        <p14:creationId xmlns:p14="http://schemas.microsoft.com/office/powerpoint/2010/main" val="4100866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http://www.br.de/telekolleg/faecher/geschichte/ost-westkonflikt-03-102~_v-img__16__9__xl_-d31c35f8186ebeb80b0cd843a7c267a0e0c81647.jpg?version=1f63d</a:t>
            </a:r>
          </a:p>
          <a:p>
            <a:r>
              <a:rPr lang="de-DE" dirty="0" smtClean="0"/>
              <a:t>https://www.google.de/</a:t>
            </a:r>
            <a:r>
              <a:rPr lang="de-DE" dirty="0" err="1" smtClean="0"/>
              <a:t>search?biw</a:t>
            </a:r>
            <a:r>
              <a:rPr lang="de-DE" dirty="0" smtClean="0"/>
              <a:t>=1680&amp;bih=885&amp;tbm=</a:t>
            </a:r>
            <a:r>
              <a:rPr lang="de-DE" dirty="0" err="1" smtClean="0"/>
              <a:t>isch&amp;sa</a:t>
            </a:r>
            <a:r>
              <a:rPr lang="de-DE" dirty="0" smtClean="0"/>
              <a:t>=1&amp;q=</a:t>
            </a:r>
            <a:r>
              <a:rPr lang="de-DE" dirty="0" err="1" smtClean="0"/>
              <a:t>koreanische+teilung&amp;oq</a:t>
            </a:r>
            <a:r>
              <a:rPr lang="de-DE" dirty="0" smtClean="0"/>
              <a:t>=</a:t>
            </a:r>
            <a:r>
              <a:rPr lang="de-DE" dirty="0" err="1" smtClean="0"/>
              <a:t>koreanische+teilung&amp;gs_l</a:t>
            </a:r>
            <a:r>
              <a:rPr lang="de-DE" dirty="0" smtClean="0"/>
              <a:t>=img.3..0i24k1.33812.35075.0.35343.12.12.0.0.0.0.134.1118.7j5.12.0....0...1.1.64.img..3.4.399...0i7i30k1j0i8i7i30k1j0i10i24k1.eGWcugkvfP0#imgrc=</a:t>
            </a:r>
            <a:r>
              <a:rPr lang="de-DE" dirty="0" err="1" smtClean="0"/>
              <a:t>gQxKLNPPnhSH</a:t>
            </a:r>
            <a:r>
              <a:rPr lang="de-DE" dirty="0" smtClean="0"/>
              <a:t>-M:</a:t>
            </a:r>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27</a:t>
            </a:fld>
            <a:endParaRPr lang="de-DE"/>
          </a:p>
        </p:txBody>
      </p:sp>
    </p:spTree>
    <p:extLst>
      <p:ext uri="{BB962C8B-B14F-4D97-AF65-F5344CB8AC3E}">
        <p14:creationId xmlns:p14="http://schemas.microsoft.com/office/powerpoint/2010/main" val="72026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280CB2D-6995-4BD2-B08D-24A5B1097663}" type="slidenum">
              <a:rPr lang="de-DE" smtClean="0"/>
              <a:pPr/>
              <a:t>28</a:t>
            </a:fld>
            <a:endParaRPr lang="de-DE"/>
          </a:p>
        </p:txBody>
      </p:sp>
    </p:spTree>
    <p:extLst>
      <p:ext uri="{BB962C8B-B14F-4D97-AF65-F5344CB8AC3E}">
        <p14:creationId xmlns:p14="http://schemas.microsoft.com/office/powerpoint/2010/main" val="426073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29</a:t>
            </a:fld>
            <a:endParaRPr lang="de-DE"/>
          </a:p>
        </p:txBody>
      </p:sp>
    </p:spTree>
    <p:extLst>
      <p:ext uri="{BB962C8B-B14F-4D97-AF65-F5344CB8AC3E}">
        <p14:creationId xmlns:p14="http://schemas.microsoft.com/office/powerpoint/2010/main" val="402047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Symbolischer für diese Epoche steht hierfür z.B. </a:t>
            </a:r>
            <a:r>
              <a:rPr lang="de-DE" sz="1400" baseline="0" dirty="0" smtClean="0"/>
              <a:t>Helmut Kohl, der in Nachrufen immer wieder als „bedeutende Person der Zeitgeschichte“ bezeichnet wurde und dessen Leben ziemlich genau diese Epochen umspannte und der diese Epochen mitprägte – von seinem Ausspruch der „Gnade der späten Geburt“ bis hin zu seiner Rolle bei der Einheit Deutschlands und Europas.</a:t>
            </a:r>
          </a:p>
          <a:p>
            <a:r>
              <a:rPr lang="de-DE" sz="1400" baseline="0" dirty="0" smtClean="0"/>
              <a:t>Vielleicht wird an seiner Person auch der Wandel der Zeitgeschichte deutlich: </a:t>
            </a:r>
          </a:p>
          <a:p>
            <a:r>
              <a:rPr lang="de-DE" sz="1400" baseline="0" dirty="0" smtClean="0"/>
              <a:t>2x KLICK</a:t>
            </a:r>
          </a:p>
          <a:p>
            <a:r>
              <a:rPr lang="de-DE" sz="1400" baseline="0" dirty="0" smtClean="0"/>
              <a:t>Welche Rolle spielt er heute noch für Schülerinnen und Schüler der 9. Klasse?</a:t>
            </a:r>
          </a:p>
          <a:p>
            <a:r>
              <a:rPr lang="de-DE" sz="1400" baseline="0" dirty="0" smtClean="0"/>
              <a:t>Der junge Kohl als Kanzlerkandidat gegen Schmidt und Strauß, sein Zitat von der „Gnade der späten Geburt“ – ist das relevant?</a:t>
            </a:r>
          </a:p>
          <a:p>
            <a:r>
              <a:rPr lang="de-DE" sz="1400" baseline="0" dirty="0" smtClean="0"/>
              <a:t>Seine lange Kanzlerschaft – relevant? Seine Rolle für die europäische Einigung?</a:t>
            </a:r>
          </a:p>
          <a:p>
            <a:r>
              <a:rPr lang="de-DE" sz="1400" baseline="0" dirty="0" smtClean="0"/>
              <a:t>Vielleicht am ehesten – was auch den Trend der Zeitgeschichte zeigt, dass sie immer aktueller wird – weg von den 50er-Jahren hin zu den 80er und 90er-Jahren.</a:t>
            </a:r>
          </a:p>
          <a:p>
            <a:r>
              <a:rPr lang="de-DE" sz="1400" baseline="0" dirty="0" smtClean="0"/>
              <a:t>Entscheidend aber bleibt der Perspektivwechsel: Was interessiert heutige Schüler noch an Helmut Kohl? Was sollte sie?</a:t>
            </a:r>
          </a:p>
          <a:p>
            <a:r>
              <a:rPr lang="de-DE" sz="1400" baseline="0" dirty="0" smtClean="0"/>
              <a:t>Aus Schülerperspektive gefragt [KLICK]: „Was geht uns euch eure Geschichte an?“</a:t>
            </a:r>
          </a:p>
        </p:txBody>
      </p:sp>
      <p:sp>
        <p:nvSpPr>
          <p:cNvPr id="4" name="Foliennummernplatzhalter 3"/>
          <p:cNvSpPr>
            <a:spLocks noGrp="1"/>
          </p:cNvSpPr>
          <p:nvPr>
            <p:ph type="sldNum" sz="quarter" idx="10"/>
          </p:nvPr>
        </p:nvSpPr>
        <p:spPr/>
        <p:txBody>
          <a:bodyPr/>
          <a:lstStyle/>
          <a:p>
            <a:fld id="{DE66EFAA-A67C-4CFA-A6D8-9E999F1F1520}" type="slidenum">
              <a:rPr lang="de-DE" smtClean="0"/>
              <a:t>3</a:t>
            </a:fld>
            <a:endParaRPr lang="de-DE"/>
          </a:p>
        </p:txBody>
      </p:sp>
    </p:spTree>
    <p:extLst>
      <p:ext uri="{BB962C8B-B14F-4D97-AF65-F5344CB8AC3E}">
        <p14:creationId xmlns:p14="http://schemas.microsoft.com/office/powerpoint/2010/main" val="807473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30</a:t>
            </a:fld>
            <a:endParaRPr lang="de-DE"/>
          </a:p>
        </p:txBody>
      </p:sp>
    </p:spTree>
    <p:extLst>
      <p:ext uri="{BB962C8B-B14F-4D97-AF65-F5344CB8AC3E}">
        <p14:creationId xmlns:p14="http://schemas.microsoft.com/office/powerpoint/2010/main" val="831816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Statistik aus: https://books.google.de/books?id=Li33BQAAQBAJ&amp;pg=PA387&amp;lpg=PA387&amp;dq=offizielle+Statistik+der+Wahlbeteiligung+und+Wahlergebnisse+bei+Volkskammerwahlen&amp;source=bl&amp;ots=1NWNCPunfP&amp;sig=LFQLA2o5t32-5MR2rV7WlmaGgRA&amp;hl=de&amp;sa=X&amp;ved=0ahUKEwjWpq7107TWAhVB2hoKHeDWBR8Q6AEIQjAE#v=onepage&amp;q=offizielle%20Statistik%20der%20Wahlbeteiligung%20und%20Wahlergebnisse%20bei%20Volkskammerwahlen&amp;f=fal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Ist das ein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31</a:t>
            </a:fld>
            <a:endParaRPr lang="de-DE"/>
          </a:p>
        </p:txBody>
      </p:sp>
    </p:spTree>
    <p:extLst>
      <p:ext uri="{BB962C8B-B14F-4D97-AF65-F5344CB8AC3E}">
        <p14:creationId xmlns:p14="http://schemas.microsoft.com/office/powerpoint/2010/main" val="1165187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66EFAA-A67C-4CFA-A6D8-9E999F1F1520}" type="slidenum">
              <a:rPr lang="de-DE" smtClean="0"/>
              <a:t>32</a:t>
            </a:fld>
            <a:endParaRPr lang="de-DE"/>
          </a:p>
        </p:txBody>
      </p:sp>
    </p:spTree>
    <p:extLst>
      <p:ext uri="{BB962C8B-B14F-4D97-AF65-F5344CB8AC3E}">
        <p14:creationId xmlns:p14="http://schemas.microsoft.com/office/powerpoint/2010/main" val="4230406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rPr>
              <a:t>Tabelle</a:t>
            </a:r>
            <a:r>
              <a:rPr lang="de-DE" sz="1200" u="sng" kern="1200" baseline="0" dirty="0" smtClean="0">
                <a:solidFill>
                  <a:schemeClr val="tx1"/>
                </a:solidFill>
                <a:effectLst/>
                <a:latin typeface="+mn-lt"/>
                <a:ea typeface="+mn-ea"/>
                <a:cs typeface="+mn-cs"/>
              </a:rPr>
              <a:t> selbst erstellt.</a:t>
            </a:r>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33</a:t>
            </a:fld>
            <a:endParaRPr lang="de-DE"/>
          </a:p>
        </p:txBody>
      </p:sp>
    </p:spTree>
    <p:extLst>
      <p:ext uri="{BB962C8B-B14F-4D97-AF65-F5344CB8AC3E}">
        <p14:creationId xmlns:p14="http://schemas.microsoft.com/office/powerpoint/2010/main" val="555684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34</a:t>
            </a:fld>
            <a:endParaRPr lang="de-DE"/>
          </a:p>
        </p:txBody>
      </p:sp>
    </p:spTree>
    <p:extLst>
      <p:ext uri="{BB962C8B-B14F-4D97-AF65-F5344CB8AC3E}">
        <p14:creationId xmlns:p14="http://schemas.microsoft.com/office/powerpoint/2010/main" val="1317830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http://www1.wdr.de/stichtag/stichtagoktober104~_v-ARDFotogalerie.jpg</a:t>
            </a:r>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35</a:t>
            </a:fld>
            <a:endParaRPr lang="de-DE"/>
          </a:p>
        </p:txBody>
      </p:sp>
    </p:spTree>
    <p:extLst>
      <p:ext uri="{BB962C8B-B14F-4D97-AF65-F5344CB8AC3E}">
        <p14:creationId xmlns:p14="http://schemas.microsoft.com/office/powerpoint/2010/main" val="3223291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66EFAA-A67C-4CFA-A6D8-9E999F1F1520}" type="slidenum">
              <a:rPr lang="de-DE" smtClean="0"/>
              <a:t>36</a:t>
            </a:fld>
            <a:endParaRPr lang="de-DE"/>
          </a:p>
        </p:txBody>
      </p:sp>
    </p:spTree>
    <p:extLst>
      <p:ext uri="{BB962C8B-B14F-4D97-AF65-F5344CB8AC3E}">
        <p14:creationId xmlns:p14="http://schemas.microsoft.com/office/powerpoint/2010/main" val="4275639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66EFAA-A67C-4CFA-A6D8-9E999F1F1520}" type="slidenum">
              <a:rPr lang="de-DE" smtClean="0"/>
              <a:t>37</a:t>
            </a:fld>
            <a:endParaRPr lang="de-DE"/>
          </a:p>
        </p:txBody>
      </p:sp>
    </p:spTree>
    <p:extLst>
      <p:ext uri="{BB962C8B-B14F-4D97-AF65-F5344CB8AC3E}">
        <p14:creationId xmlns:p14="http://schemas.microsoft.com/office/powerpoint/2010/main" val="162661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0" i="0" kern="1200" baseline="0" dirty="0" smtClean="0">
                <a:solidFill>
                  <a:schemeClr val="tx1"/>
                </a:solidFill>
                <a:effectLst/>
                <a:latin typeface="+mn-lt"/>
                <a:ea typeface="+mn-ea"/>
                <a:cs typeface="+mn-cs"/>
              </a:rPr>
              <a:t>Für viele Unterrichtende sind sie emotional besetzt, oft mit eigenen oder familiären Erinnerungen und Geschichten.</a:t>
            </a:r>
          </a:p>
          <a:p>
            <a:r>
              <a:rPr lang="de-DE" sz="1400" b="0" i="0" kern="1200" baseline="0" dirty="0" smtClean="0">
                <a:solidFill>
                  <a:schemeClr val="tx1"/>
                </a:solidFill>
                <a:effectLst/>
                <a:latin typeface="+mn-lt"/>
                <a:ea typeface="+mn-ea"/>
                <a:cs typeface="+mn-cs"/>
              </a:rPr>
              <a:t>Für </a:t>
            </a:r>
            <a:r>
              <a:rPr lang="de-DE" sz="1400" b="0" i="0" kern="1200" baseline="0" dirty="0" err="1" smtClean="0">
                <a:solidFill>
                  <a:schemeClr val="tx1"/>
                </a:solidFill>
                <a:effectLst/>
                <a:latin typeface="+mn-lt"/>
                <a:ea typeface="+mn-ea"/>
                <a:cs typeface="+mn-cs"/>
              </a:rPr>
              <a:t>SuS</a:t>
            </a:r>
            <a:r>
              <a:rPr lang="de-DE" sz="1400" b="0" i="0" kern="1200" baseline="0" dirty="0" smtClean="0">
                <a:solidFill>
                  <a:schemeClr val="tx1"/>
                </a:solidFill>
                <a:effectLst/>
                <a:latin typeface="+mn-lt"/>
                <a:ea typeface="+mn-ea"/>
                <a:cs typeface="+mn-cs"/>
              </a:rPr>
              <a:t> sind sie dagegen oft ganz weit weg – es sei denn, es gib tauch hier biographische Berührungspunkte aus der Familiengeschichte.</a:t>
            </a:r>
          </a:p>
          <a:p>
            <a:r>
              <a:rPr lang="de-DE" sz="1400" b="0" i="0" kern="1200" baseline="0" dirty="0" smtClean="0">
                <a:solidFill>
                  <a:schemeClr val="tx1"/>
                </a:solidFill>
                <a:effectLst/>
                <a:latin typeface="+mn-lt"/>
                <a:ea typeface="+mn-ea"/>
                <a:cs typeface="+mn-cs"/>
              </a:rPr>
              <a:t>Der nächste Bildungsplan übrigens wird unbedingt die Historisierung stärker berücksichtigen müssen: zwischen Wiedervereinigung und heute liegen mehr als 25 Jahre weitere Zeitgeschichte, die im Bildungsplan 2016 so gut wie keine Berücksichtigung gefunden haben: die erste rot-grüne Koalition, zu der Edgar Wolfrum ein beachtenswertes Buch („Rot-grün an der Macht“) geschrieben hat, die ersten Out-</a:t>
            </a:r>
            <a:r>
              <a:rPr lang="de-DE" sz="1400" b="0" i="0" kern="1200" baseline="0" dirty="0" err="1" smtClean="0">
                <a:solidFill>
                  <a:schemeClr val="tx1"/>
                </a:solidFill>
                <a:effectLst/>
                <a:latin typeface="+mn-lt"/>
                <a:ea typeface="+mn-ea"/>
                <a:cs typeface="+mn-cs"/>
              </a:rPr>
              <a:t>of</a:t>
            </a:r>
            <a:r>
              <a:rPr lang="de-DE" sz="1400" b="0" i="0" kern="1200" baseline="0" dirty="0" smtClean="0">
                <a:solidFill>
                  <a:schemeClr val="tx1"/>
                </a:solidFill>
                <a:effectLst/>
                <a:latin typeface="+mn-lt"/>
                <a:ea typeface="+mn-ea"/>
                <a:cs typeface="+mn-cs"/>
              </a:rPr>
              <a:t>-Area-Einsätze der Bundeswehr im Jugoslawienkrieg bzw. im Kosovo, der 11. September und seine Nachwirkungen, die Haltung zum Irakkrieg 2003 oder die Hartz-IV-Reformen und der Atomausstieg sind nur einige zeitgeschichtliche Themen, die unbedingt auch der schulischen Beachtung verdienten. Wie gesagt, Themen für den nächsten Bildungsplan …</a:t>
            </a:r>
          </a:p>
        </p:txBody>
      </p:sp>
      <p:sp>
        <p:nvSpPr>
          <p:cNvPr id="4" name="Foliennummernplatzhalter 3"/>
          <p:cNvSpPr>
            <a:spLocks noGrp="1"/>
          </p:cNvSpPr>
          <p:nvPr>
            <p:ph type="sldNum" sz="quarter" idx="10"/>
          </p:nvPr>
        </p:nvSpPr>
        <p:spPr/>
        <p:txBody>
          <a:bodyPr/>
          <a:lstStyle/>
          <a:p>
            <a:fld id="{DE66EFAA-A67C-4CFA-A6D8-9E999F1F1520}" type="slidenum">
              <a:rPr lang="de-DE" smtClean="0"/>
              <a:t>4</a:t>
            </a:fld>
            <a:endParaRPr lang="de-DE"/>
          </a:p>
        </p:txBody>
      </p:sp>
    </p:spTree>
    <p:extLst>
      <p:ext uri="{BB962C8B-B14F-4D97-AF65-F5344CB8AC3E}">
        <p14:creationId xmlns:p14="http://schemas.microsoft.com/office/powerpoint/2010/main" val="357802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Kommen wir zurück zur Klasse 9 mit ihren Themen:</a:t>
            </a:r>
          </a:p>
          <a:p>
            <a:endParaRPr lang="de-DE" sz="1400" dirty="0" smtClean="0"/>
          </a:p>
          <a:p>
            <a:pPr marL="0" indent="0">
              <a:buNone/>
            </a:pPr>
            <a:r>
              <a:rPr lang="de-DE" sz="1400" dirty="0" smtClean="0"/>
              <a:t>1. (3.3.1.) Nationalsozialismus und Zweiter Weltkrieg – Zerstörung der Demokratie und Verbrechen gegen die Menschlichkeit (10 DS)</a:t>
            </a:r>
          </a:p>
          <a:p>
            <a:pPr marL="0" indent="0">
              <a:buNone/>
            </a:pPr>
            <a:r>
              <a:rPr lang="de-DE" sz="1400" dirty="0" smtClean="0"/>
              <a:t>2. (3.3.2.) BRD und DDR – zwei Staaten, zwei Systeme in der geteilten Welt (14 DS)</a:t>
            </a:r>
          </a:p>
          <a:p>
            <a:r>
              <a:rPr lang="de-DE" sz="1400" dirty="0" smtClean="0"/>
              <a:t>= klarer Akzent auf 2. Thema</a:t>
            </a:r>
          </a:p>
          <a:p>
            <a:endParaRPr lang="de-DE" sz="1400" dirty="0" smtClean="0"/>
          </a:p>
          <a:p>
            <a:r>
              <a:rPr lang="de-DE" sz="1400" dirty="0" smtClean="0"/>
              <a:t>Gründe, warum</a:t>
            </a:r>
            <a:r>
              <a:rPr lang="de-DE" sz="1400" baseline="0" dirty="0" smtClean="0"/>
              <a:t> diese Themen in Klasse 9 sich so wiederfinden waren:</a:t>
            </a:r>
          </a:p>
          <a:p>
            <a:pPr>
              <a:buFont typeface="Wingdings" panose="05000000000000000000" pitchFamily="2" charset="2"/>
              <a:buNone/>
            </a:pPr>
            <a:r>
              <a:rPr lang="de-DE" sz="1400" dirty="0" smtClean="0">
                <a:sym typeface="Wingdings" panose="05000000000000000000" pitchFamily="2" charset="2"/>
              </a:rPr>
              <a:t>1. mehr Zeit für die Jahre nach 1945  durchgängige Forderung so gut wie aller Kolleginnen und Kollegen</a:t>
            </a:r>
          </a:p>
          <a:p>
            <a:pPr>
              <a:buFont typeface="Wingdings" panose="05000000000000000000" pitchFamily="2" charset="2"/>
              <a:buNone/>
            </a:pPr>
            <a:r>
              <a:rPr lang="de-DE" sz="1400" dirty="0" smtClean="0">
                <a:sym typeface="Wingdings" panose="05000000000000000000" pitchFamily="2" charset="2"/>
              </a:rPr>
              <a:t>2.</a:t>
            </a:r>
            <a:r>
              <a:rPr lang="de-DE" sz="1400" baseline="0" dirty="0" smtClean="0">
                <a:sym typeface="Wingdings" panose="05000000000000000000" pitchFamily="2" charset="2"/>
              </a:rPr>
              <a:t> </a:t>
            </a:r>
            <a:r>
              <a:rPr lang="de-DE" sz="1400" dirty="0" smtClean="0">
                <a:sym typeface="Wingdings" panose="05000000000000000000" pitchFamily="2" charset="2"/>
              </a:rPr>
              <a:t>Anschlussfähigkeit anderer Schularten an Gymnasien  „mit Problemen des beginnenden 21. Jh. endet in Klasse 9 der chronologische Durchgang (1989/90</a:t>
            </a:r>
          </a:p>
          <a:p>
            <a:pPr>
              <a:buFont typeface="Wingdings" panose="05000000000000000000" pitchFamily="2" charset="2"/>
              <a:buNone/>
            </a:pPr>
            <a:endParaRPr lang="de-DE" sz="1400" dirty="0" smtClean="0">
              <a:sym typeface="Wingdings" panose="05000000000000000000" pitchFamily="2" charset="2"/>
            </a:endParaRPr>
          </a:p>
          <a:p>
            <a:pPr>
              <a:buFont typeface="Wingdings" panose="05000000000000000000" pitchFamily="2" charset="2"/>
              <a:buNone/>
            </a:pPr>
            <a:r>
              <a:rPr lang="de-DE" sz="1400" dirty="0" smtClean="0">
                <a:sym typeface="Wingdings" panose="05000000000000000000" pitchFamily="2" charset="2"/>
              </a:rPr>
              <a:t>= Implikationen, die diese Neuakzentuierung für die Klasse 6 bis 8 nach sich zieht, ja schon hinreichend diskutiert ….</a:t>
            </a:r>
          </a:p>
          <a:p>
            <a:endParaRPr lang="de-DE" sz="1400" dirty="0"/>
          </a:p>
        </p:txBody>
      </p:sp>
      <p:sp>
        <p:nvSpPr>
          <p:cNvPr id="4" name="Foliennummernplatzhalter 3"/>
          <p:cNvSpPr>
            <a:spLocks noGrp="1"/>
          </p:cNvSpPr>
          <p:nvPr>
            <p:ph type="sldNum" sz="quarter" idx="10"/>
          </p:nvPr>
        </p:nvSpPr>
        <p:spPr/>
        <p:txBody>
          <a:bodyPr/>
          <a:lstStyle/>
          <a:p>
            <a:fld id="{DE66EFAA-A67C-4CFA-A6D8-9E999F1F1520}" type="slidenum">
              <a:rPr lang="de-DE" smtClean="0"/>
              <a:t>5</a:t>
            </a:fld>
            <a:endParaRPr lang="de-DE"/>
          </a:p>
        </p:txBody>
      </p:sp>
    </p:spTree>
    <p:extLst>
      <p:ext uri="{BB962C8B-B14F-4D97-AF65-F5344CB8AC3E}">
        <p14:creationId xmlns:p14="http://schemas.microsoft.com/office/powerpoint/2010/main" val="331245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Zwei Anliegen vorab klären …</a:t>
            </a:r>
          </a:p>
          <a:p>
            <a:r>
              <a:rPr lang="de-DE" sz="1400" dirty="0" smtClean="0"/>
              <a:t>Zum 1. Teil möchte ich</a:t>
            </a:r>
            <a:r>
              <a:rPr lang="de-DE" sz="1400" baseline="0" dirty="0" smtClean="0"/>
              <a:t> ein paar Anregungen geben,</a:t>
            </a:r>
          </a:p>
          <a:p>
            <a:r>
              <a:rPr lang="de-DE" sz="1400" baseline="0" dirty="0" smtClean="0"/>
              <a:t>Den 2. Teil wird Andreas Gawatz vorstellen.</a:t>
            </a:r>
            <a:endParaRPr lang="de-DE" sz="1400" dirty="0"/>
          </a:p>
        </p:txBody>
      </p:sp>
      <p:sp>
        <p:nvSpPr>
          <p:cNvPr id="4" name="Foliennummernplatzhalter 3"/>
          <p:cNvSpPr>
            <a:spLocks noGrp="1"/>
          </p:cNvSpPr>
          <p:nvPr>
            <p:ph type="sldNum" sz="quarter" idx="10"/>
          </p:nvPr>
        </p:nvSpPr>
        <p:spPr/>
        <p:txBody>
          <a:bodyPr/>
          <a:lstStyle/>
          <a:p>
            <a:fld id="{DE66EFAA-A67C-4CFA-A6D8-9E999F1F1520}" type="slidenum">
              <a:rPr lang="de-DE" smtClean="0"/>
              <a:t>6</a:t>
            </a:fld>
            <a:endParaRPr lang="de-DE"/>
          </a:p>
        </p:txBody>
      </p:sp>
    </p:spTree>
    <p:extLst>
      <p:ext uri="{BB962C8B-B14F-4D97-AF65-F5344CB8AC3E}">
        <p14:creationId xmlns:p14="http://schemas.microsoft.com/office/powerpoint/2010/main" val="168285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t>Zunächst einige Neuakzentuierung der Didaktik zum Themenbereich „Nationalsozialismus“ vorstellen:</a:t>
            </a:r>
          </a:p>
          <a:p>
            <a:r>
              <a:rPr lang="de-DE" sz="1000" dirty="0" smtClean="0"/>
              <a:t>1. Für Jugendliche zu Beginn des dritten Jahrtausends ist die Geschichte des „Dritten Reiches“ nicht mehr Zeitgeschichte wie für ihre Eltern, Großeltern und ihre Lehrer und Lehrerinnen, die die Geschichte der nationalsozialistischen Diktatur noch aus der familiären Perspektive erfuhren. Es gibt kaum noch Erzähltraditionen, die zeitliche Distanz der heutigen Jugendlichen (immerhin die 3. oder sogar 4. Generation nach dem Holocaust) ist einfach zu groß, als dass sie größeres Gewicht für ihre unmittelbare historische Identität erlangen könnte. </a:t>
            </a:r>
          </a:p>
          <a:p>
            <a:r>
              <a:rPr lang="de-DE" sz="1000" dirty="0" smtClean="0">
                <a:sym typeface="Wingdings" panose="05000000000000000000" pitchFamily="2" charset="2"/>
              </a:rPr>
              <a:t> Das</a:t>
            </a:r>
            <a:r>
              <a:rPr lang="de-DE" sz="1000" baseline="0" dirty="0" smtClean="0">
                <a:sym typeface="Wingdings" panose="05000000000000000000" pitchFamily="2" charset="2"/>
              </a:rPr>
              <a:t> bedeutet: </a:t>
            </a:r>
            <a:r>
              <a:rPr lang="de-DE" sz="1000" dirty="0" smtClean="0"/>
              <a:t>Diskussionen um Schuld</a:t>
            </a:r>
            <a:r>
              <a:rPr lang="de-DE" sz="1000" baseline="0" dirty="0" smtClean="0"/>
              <a:t> oder </a:t>
            </a:r>
            <a:r>
              <a:rPr lang="de-DE" sz="1000" dirty="0" err="1" smtClean="0"/>
              <a:t>Mitläufertum</a:t>
            </a:r>
            <a:r>
              <a:rPr lang="de-DE" sz="1000" dirty="0" smtClean="0"/>
              <a:t>, die vielleicht noch ihre Eltern (und damit viele Lehrerinnen und Lehrer) führten und die einen wichtigen Baustein für deren Sozialisation bedeuteten, sind ihnen mangels in die Geschehnisse der NS-Zeit verwickelten Diskussionspartnern ebenso verwehrt. </a:t>
            </a:r>
          </a:p>
          <a:p>
            <a:r>
              <a:rPr lang="de-DE" sz="1000" dirty="0" smtClean="0"/>
              <a:t>2. Der moralische Impetus, dem sich ihre Erzieher aufgrund ihrer persönlichen Erfahrungen verschrieben haben, ist so nicht mehr vermittelbar. Zudem fehlt(e), offenbar die </a:t>
            </a:r>
            <a:r>
              <a:rPr lang="de-DE" sz="1000" dirty="0" err="1" smtClean="0"/>
              <a:t>Kontroversität</a:t>
            </a:r>
            <a:r>
              <a:rPr lang="de-DE" sz="1000" dirty="0" smtClean="0"/>
              <a:t> bei der Behandlung: Denn wenn bereits am Anfang einer Unterrichtseinheit die moralische Verwerflichkeit des Geschehens steht, wenn den Schülerinnen und Schülern gar keine Möglichkeit zur eigenen Urteilsfindung gelassen wird, weil die Bewertung der Geschehnisse schon von vornherein festgelegt ist, bleibt keine Möglichkeit für Diskussionen und schließlich für ein von den Jugendlichen selbst erarbeitetes Werturteil.</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000" dirty="0" smtClean="0">
                <a:sym typeface="Wingdings" panose="05000000000000000000" pitchFamily="2" charset="2"/>
              </a:rPr>
              <a:t>D.h.:</a:t>
            </a:r>
            <a:r>
              <a:rPr lang="de-DE" sz="1000" baseline="0" dirty="0" smtClean="0">
                <a:sym typeface="Wingdings" panose="05000000000000000000" pitchFamily="2" charset="2"/>
              </a:rPr>
              <a:t> </a:t>
            </a:r>
            <a:r>
              <a:rPr lang="de-DE" sz="1000" dirty="0" smtClean="0">
                <a:sym typeface="Wingdings" panose="05000000000000000000" pitchFamily="2" charset="2"/>
              </a:rPr>
              <a:t>Gefahr eines „sozial erwünschten Sprechens“; hohe Emotionalität</a:t>
            </a:r>
            <a:r>
              <a:rPr lang="de-DE" sz="1000" baseline="0" dirty="0" smtClean="0">
                <a:sym typeface="Wingdings" panose="05000000000000000000" pitchFamily="2" charset="2"/>
              </a:rPr>
              <a:t> gepaart mit geringer Beurteilungsmöglichkeit birgt zudem die Gefahr der Überrumpelung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000" baseline="0" dirty="0" smtClean="0">
                <a:sym typeface="Wingdings" panose="05000000000000000000" pitchFamily="2" charset="2"/>
              </a:rPr>
              <a:t>3. Vermehrt </a:t>
            </a:r>
            <a:r>
              <a:rPr lang="de-DE" sz="1000" baseline="0" dirty="0" err="1" smtClean="0">
                <a:sym typeface="Wingdings" panose="05000000000000000000" pitchFamily="2" charset="2"/>
              </a:rPr>
              <a:t>SuS</a:t>
            </a:r>
            <a:r>
              <a:rPr lang="de-DE" sz="1000" baseline="0" dirty="0" smtClean="0">
                <a:sym typeface="Wingdings" panose="05000000000000000000" pitchFamily="2" charset="2"/>
              </a:rPr>
              <a:t> aus bildungsferneren Schichten, die keinen Zugang zu Formen deutscher Erinnerungskultur haben; </a:t>
            </a:r>
            <a:r>
              <a:rPr lang="de-DE" sz="1000" dirty="0" smtClean="0"/>
              <a:t>multikulturelle Gesellschaft fragt: Was geht mich „eure“ Vergangenheit an?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000" dirty="0" smtClean="0">
                <a:sym typeface="Wingdings" panose="05000000000000000000" pitchFamily="2" charset="2"/>
              </a:rPr>
              <a:t> Hiermit</a:t>
            </a:r>
            <a:r>
              <a:rPr lang="de-DE" sz="1000" baseline="0" dirty="0" smtClean="0">
                <a:sym typeface="Wingdings" panose="05000000000000000000" pitchFamily="2" charset="2"/>
              </a:rPr>
              <a:t> verbunden wird auch die Forderung nach einer Neuorientierung der „nationalen Identität“ über eine am NS orientierte hinaus</a:t>
            </a:r>
            <a:endParaRPr lang="de-DE" sz="100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000" dirty="0" smtClean="0"/>
              <a:t>= Konflikt zwischen Lehrererwartung und Schüler-Unlust</a:t>
            </a:r>
            <a:r>
              <a:rPr lang="de-DE" sz="1000" baseline="0" dirty="0" smtClean="0"/>
              <a:t> wird immer wieder diagnostiziert</a:t>
            </a:r>
            <a:endParaRPr lang="de-DE" sz="1000" dirty="0"/>
          </a:p>
        </p:txBody>
      </p:sp>
      <p:sp>
        <p:nvSpPr>
          <p:cNvPr id="4" name="Foliennummernplatzhalter 3"/>
          <p:cNvSpPr>
            <a:spLocks noGrp="1"/>
          </p:cNvSpPr>
          <p:nvPr>
            <p:ph type="sldNum" sz="quarter" idx="10"/>
          </p:nvPr>
        </p:nvSpPr>
        <p:spPr/>
        <p:txBody>
          <a:bodyPr/>
          <a:lstStyle/>
          <a:p>
            <a:fld id="{DE66EFAA-A67C-4CFA-A6D8-9E999F1F1520}" type="slidenum">
              <a:rPr lang="de-DE" smtClean="0"/>
              <a:t>7</a:t>
            </a:fld>
            <a:endParaRPr lang="de-DE"/>
          </a:p>
        </p:txBody>
      </p:sp>
    </p:spTree>
    <p:extLst>
      <p:ext uri="{BB962C8B-B14F-4D97-AF65-F5344CB8AC3E}">
        <p14:creationId xmlns:p14="http://schemas.microsoft.com/office/powerpoint/2010/main" val="111314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smtClean="0"/>
              <a:t>Diesem „Einerseits“ wird</a:t>
            </a:r>
            <a:r>
              <a:rPr lang="de-DE" sz="1100" baseline="0" dirty="0" smtClean="0"/>
              <a:t> aber auch ein „andererseits“ gegenübergestellt, nämlich</a:t>
            </a:r>
            <a:r>
              <a:rPr lang="de-DE" sz="1100" dirty="0" smtClean="0"/>
              <a:t> Chancen bzw. Verpflichtungen </a:t>
            </a:r>
          </a:p>
          <a:p>
            <a:r>
              <a:rPr lang="de-DE" sz="1100" dirty="0" smtClean="0"/>
              <a:t>1. Nationalsozialismus ist und bleibt immer Teil der deutschen und damit „unserer“ und auch der „eigenen“ Geschichte (anders als Themen wie Ägypten oder die Mongolen):</a:t>
            </a:r>
          </a:p>
          <a:p>
            <a:pPr marL="0" indent="0">
              <a:buFont typeface="Wingdings" panose="05000000000000000000" pitchFamily="2" charset="2"/>
              <a:buNone/>
            </a:pPr>
            <a:r>
              <a:rPr lang="de-DE" sz="1100" dirty="0" smtClean="0"/>
              <a:t>Jugendliche sind  weiterhin von diesem Teil der deutschen Geschichte „betroffen“ aufgrund</a:t>
            </a:r>
            <a:r>
              <a:rPr lang="de-DE" sz="1100" baseline="0" dirty="0" smtClean="0"/>
              <a:t> seiner immensen moralischen Dimension </a:t>
            </a:r>
            <a:r>
              <a:rPr lang="de-DE" sz="1100" dirty="0" smtClean="0"/>
              <a:t>und erkennen, dass die Verantwortung der deutschen Gesellschaft hierfür weiterhin besteht.</a:t>
            </a:r>
            <a:r>
              <a:rPr lang="de-DE" sz="1100" baseline="0" dirty="0" smtClean="0"/>
              <a:t> G</a:t>
            </a:r>
            <a:r>
              <a:rPr lang="de-DE" sz="1100" dirty="0" smtClean="0"/>
              <a:t>erade im Ausland,</a:t>
            </a:r>
            <a:r>
              <a:rPr lang="de-DE" sz="1100" baseline="0" dirty="0" smtClean="0"/>
              <a:t> z.B. </a:t>
            </a:r>
            <a:r>
              <a:rPr lang="de-DE" sz="1100" dirty="0" smtClean="0"/>
              <a:t>beim Schüleraustausch oder im Urlaub im direkten Kontakt mit Nichtdeutschen, werden Jugendliche mit aus der Nazizeit entstammenden Stereotypen von „den“ Deutschen konfrontiert. Sie können aber nur dann argumentativ reagieren, wenn sie sich reflektiert mit Problemen und Bewertungen des Nationalsozialismus auseinandergesetzt haben und gelernt haben, auch mit offen gebliebenen Fragen umzugehen. Gleiches gilt für die Konfrontation angesichts</a:t>
            </a:r>
            <a:r>
              <a:rPr lang="de-DE" sz="1100" baseline="0" dirty="0" smtClean="0"/>
              <a:t> von Gedenkveranstaltungen als Teil der deutschen</a:t>
            </a:r>
            <a:r>
              <a:rPr lang="de-DE" sz="1100" dirty="0" smtClean="0"/>
              <a:t> Erinnerungskultur und nicht zuletzt bei „Nazi“-vergleichen in Politik und Gesellschaft. </a:t>
            </a:r>
          </a:p>
          <a:p>
            <a:pPr marL="0" indent="0">
              <a:buFont typeface="Wingdings" panose="05000000000000000000" pitchFamily="2" charset="2"/>
              <a:buNone/>
            </a:pPr>
            <a:r>
              <a:rPr lang="de-DE" sz="1100" dirty="0" smtClean="0">
                <a:sym typeface="Wingdings" panose="05000000000000000000" pitchFamily="2" charset="2"/>
              </a:rPr>
              <a:t> Immer noch Teil der historischen Identität</a:t>
            </a:r>
            <a:endParaRPr lang="de-DE" sz="1100" dirty="0" smtClean="0"/>
          </a:p>
          <a:p>
            <a:pPr marL="0" indent="0">
              <a:buNone/>
            </a:pPr>
            <a:r>
              <a:rPr lang="de-DE" sz="1100" dirty="0" smtClean="0">
                <a:sym typeface="Wingdings" panose="05000000000000000000" pitchFamily="2" charset="2"/>
              </a:rPr>
              <a:t>2. </a:t>
            </a:r>
            <a:r>
              <a:rPr lang="de-DE" sz="1100" dirty="0" smtClean="0"/>
              <a:t>Umgang mit Nazi-Vergangenheit aufgrund der daraus resultierenden</a:t>
            </a:r>
            <a:r>
              <a:rPr lang="de-DE" sz="1100" baseline="0" dirty="0" smtClean="0"/>
              <a:t> moralischen Verantwortung ist </a:t>
            </a:r>
            <a:r>
              <a:rPr lang="de-DE" sz="1100" dirty="0" smtClean="0"/>
              <a:t>kein abgeschlossener Prozess, sondern das „lebenslanges</a:t>
            </a:r>
            <a:r>
              <a:rPr lang="de-DE" sz="1100" baseline="0" dirty="0" smtClean="0"/>
              <a:t> </a:t>
            </a:r>
            <a:r>
              <a:rPr lang="de-DE" sz="1100" dirty="0" smtClean="0"/>
              <a:t>Erbe“, das auch heutige Jugendliche deutscher wie nichtdeutscher Abstammung verpflichtet, sich der historischen Verantwortung gegenüber der NS-Schuld zu stellen, um an der heutigen Zivilisationsbildung mitzuwirken</a:t>
            </a:r>
          </a:p>
          <a:p>
            <a:pPr marL="171450" indent="-171450">
              <a:buFont typeface="Wingdings" panose="05000000000000000000" pitchFamily="2" charset="2"/>
              <a:buChar char="à"/>
            </a:pPr>
            <a:r>
              <a:rPr lang="de-DE" sz="1100" dirty="0" smtClean="0">
                <a:sym typeface="Wingdings" panose="05000000000000000000" pitchFamily="2" charset="2"/>
              </a:rPr>
              <a:t>Nicht Frage nach Schuld oder Nichtschuld, sondern Fragen nach dem eigenem</a:t>
            </a:r>
            <a:r>
              <a:rPr lang="de-DE" sz="1100" baseline="0" dirty="0" smtClean="0">
                <a:sym typeface="Wingdings" panose="05000000000000000000" pitchFamily="2" charset="2"/>
              </a:rPr>
              <a:t> möglichen Verhalten entwickeln und der daraus resultierenden p</a:t>
            </a:r>
            <a:r>
              <a:rPr lang="de-DE" sz="1100" dirty="0" smtClean="0">
                <a:sym typeface="Wingdings" panose="05000000000000000000" pitchFamily="2" charset="2"/>
              </a:rPr>
              <a:t>olitischen Verantwortung</a:t>
            </a:r>
          </a:p>
          <a:p>
            <a:pPr marL="171450" indent="-171450">
              <a:buFont typeface="Wingdings" panose="05000000000000000000" pitchFamily="2" charset="2"/>
              <a:buChar char="à"/>
            </a:pPr>
            <a:r>
              <a:rPr lang="de-DE" sz="1100" dirty="0" smtClean="0">
                <a:sym typeface="Wingdings" panose="05000000000000000000" pitchFamily="2" charset="2"/>
              </a:rPr>
              <a:t>Fragen,</a:t>
            </a:r>
            <a:r>
              <a:rPr lang="de-DE" sz="1100" baseline="0" dirty="0" smtClean="0">
                <a:sym typeface="Wingdings" panose="05000000000000000000" pitchFamily="2" charset="2"/>
              </a:rPr>
              <a:t> die unabhängig jedweder Historisierung bleiben werden</a:t>
            </a:r>
            <a:endParaRPr lang="de-DE" sz="1100" dirty="0" smtClean="0"/>
          </a:p>
          <a:p>
            <a:endParaRPr lang="de-DE" dirty="0"/>
          </a:p>
        </p:txBody>
      </p:sp>
      <p:sp>
        <p:nvSpPr>
          <p:cNvPr id="4" name="Foliennummernplatzhalter 3"/>
          <p:cNvSpPr>
            <a:spLocks noGrp="1"/>
          </p:cNvSpPr>
          <p:nvPr>
            <p:ph type="sldNum" sz="quarter" idx="10"/>
          </p:nvPr>
        </p:nvSpPr>
        <p:spPr/>
        <p:txBody>
          <a:bodyPr/>
          <a:lstStyle/>
          <a:p>
            <a:fld id="{DE66EFAA-A67C-4CFA-A6D8-9E999F1F1520}" type="slidenum">
              <a:rPr lang="de-DE" smtClean="0"/>
              <a:t>8</a:t>
            </a:fld>
            <a:endParaRPr lang="de-DE"/>
          </a:p>
        </p:txBody>
      </p:sp>
    </p:spTree>
    <p:extLst>
      <p:ext uri="{BB962C8B-B14F-4D97-AF65-F5344CB8AC3E}">
        <p14:creationId xmlns:p14="http://schemas.microsoft.com/office/powerpoint/2010/main" val="69375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Ich möchte dies an einem Zitat des im Januar diesen Jahres</a:t>
            </a:r>
            <a:r>
              <a:rPr lang="de-DE" sz="1400" baseline="0" dirty="0" smtClean="0"/>
              <a:t> (2017) verstorbenen polnisch-britischen Soziologen </a:t>
            </a:r>
            <a:r>
              <a:rPr lang="de-DE" sz="1400" dirty="0" smtClean="0"/>
              <a:t>Zygmunt Baumann verdeutlichen:</a:t>
            </a:r>
          </a:p>
          <a:p>
            <a:r>
              <a:rPr lang="de-DE" sz="1400" dirty="0" smtClean="0"/>
              <a:t>Er fordert zunächst ganz klar für heute: </a:t>
            </a:r>
          </a:p>
          <a:p>
            <a:pPr marL="0" indent="0">
              <a:buNone/>
            </a:pPr>
            <a:r>
              <a:rPr lang="de-DE" sz="1400" i="1" dirty="0" smtClean="0"/>
              <a:t>"Was wir also brauchen, sind Menschen, die von sich aus überhaupt nicht an Mordtaten oder der Teilnahme an Massenmorden interessiert sind.“</a:t>
            </a:r>
          </a:p>
          <a:p>
            <a:pPr marL="0" indent="0">
              <a:buNone/>
            </a:pPr>
            <a:r>
              <a:rPr lang="de-DE" sz="1400" i="0" dirty="0" smtClean="0"/>
              <a:t>Dann begründet</a:t>
            </a:r>
            <a:r>
              <a:rPr lang="de-DE" sz="1400" i="0" baseline="0" dirty="0" smtClean="0"/>
              <a:t> er dies wie folgt:</a:t>
            </a:r>
            <a:endParaRPr lang="de-DE" sz="1400" i="0" dirty="0" smtClean="0"/>
          </a:p>
          <a:p>
            <a:pPr marL="0" indent="0">
              <a:buNone/>
            </a:pPr>
            <a:r>
              <a:rPr lang="de-DE" sz="1400" i="1" dirty="0" smtClean="0"/>
              <a:t>Mit anderen Worten: Die zentrale Frage ist nicht, warum böse Menschen böse Sachen tun, denn das ist ja eine Tautologie. Nein, die Frage ist, warum Menschen, die überhaupt nicht böse sind, warum Leute, die zur Kirche gehen, die von sich selber glauben, dass sie moralische Menschen sind, warum die das tun ... </a:t>
            </a:r>
          </a:p>
          <a:p>
            <a:pPr marL="0" indent="0">
              <a:buNone/>
            </a:pPr>
            <a:r>
              <a:rPr lang="de-DE" sz="1400" i="0" dirty="0" smtClean="0"/>
              <a:t>Und schließlich fragt er sich umgekehrt auch:</a:t>
            </a:r>
          </a:p>
          <a:p>
            <a:pPr marL="0" indent="0">
              <a:buNone/>
            </a:pPr>
            <a:r>
              <a:rPr lang="de-DE" sz="1400" i="1" dirty="0" smtClean="0"/>
              <a:t>Und die andere Frage, die mich beschäftigte, war, warum bestimmte Leute … in der Lage gewesen sind, dieser Maschinerie des Mordens zu widerstehen und nicht mitzutun." </a:t>
            </a:r>
          </a:p>
          <a:p>
            <a:endParaRPr lang="de-DE" sz="1400" dirty="0"/>
          </a:p>
        </p:txBody>
      </p:sp>
      <p:sp>
        <p:nvSpPr>
          <p:cNvPr id="4" name="Foliennummernplatzhalter 3"/>
          <p:cNvSpPr>
            <a:spLocks noGrp="1"/>
          </p:cNvSpPr>
          <p:nvPr>
            <p:ph type="sldNum" sz="quarter" idx="10"/>
          </p:nvPr>
        </p:nvSpPr>
        <p:spPr/>
        <p:txBody>
          <a:bodyPr/>
          <a:lstStyle/>
          <a:p>
            <a:fld id="{DE66EFAA-A67C-4CFA-A6D8-9E999F1F1520}" type="slidenum">
              <a:rPr lang="de-DE" smtClean="0"/>
              <a:t>9</a:t>
            </a:fld>
            <a:endParaRPr lang="de-DE"/>
          </a:p>
        </p:txBody>
      </p:sp>
    </p:spTree>
    <p:extLst>
      <p:ext uri="{BB962C8B-B14F-4D97-AF65-F5344CB8AC3E}">
        <p14:creationId xmlns:p14="http://schemas.microsoft.com/office/powerpoint/2010/main" val="328428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smtClean="0"/>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261556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A8157CED-B6F0-42C0-AB1B-C4CF66127ED9}" type="datetimeFigureOut">
              <a:rPr lang="de-DE" smtClean="0"/>
              <a:t>24.11.2017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317310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smtClean="0"/>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227878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smtClean="0"/>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smtClean="0"/>
              <a:t>Formatvorlagen des Textmasters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832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104497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284972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24924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3712712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163615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165818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222611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A8157CED-B6F0-42C0-AB1B-C4CF66127ED9}" type="datetimeFigureOut">
              <a:rPr lang="de-DE" smtClean="0"/>
              <a:t>24.11.2017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292992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A8157CED-B6F0-42C0-AB1B-C4CF66127ED9}" type="datetimeFigureOut">
              <a:rPr lang="de-DE" smtClean="0"/>
              <a:t>24.11.2017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396665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7" name="Date Placeholder 2"/>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97554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111582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7" name="Date Placeholder 4"/>
          <p:cNvSpPr>
            <a:spLocks noGrp="1"/>
          </p:cNvSpPr>
          <p:nvPr>
            <p:ph type="dt" sz="half" idx="10"/>
          </p:nvPr>
        </p:nvSpPr>
        <p:spPr/>
        <p:txBody>
          <a:bodyPr/>
          <a:lstStyle/>
          <a:p>
            <a:fld id="{A8157CED-B6F0-42C0-AB1B-C4CF66127ED9}" type="datetimeFigureOut">
              <a:rPr lang="de-DE" smtClean="0"/>
              <a:t>24.11.2017</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33521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A8157CED-B6F0-42C0-AB1B-C4CF66127ED9}" type="datetimeFigureOut">
              <a:rPr lang="de-DE" smtClean="0"/>
              <a:t>24.11.2017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575C8A3-A165-49ED-8A89-DCC69ACD27B3}" type="slidenum">
              <a:rPr lang="de-DE" smtClean="0"/>
              <a:t>‹Nr.›</a:t>
            </a:fld>
            <a:endParaRPr lang="de-DE"/>
          </a:p>
        </p:txBody>
      </p:sp>
    </p:spTree>
    <p:extLst>
      <p:ext uri="{BB962C8B-B14F-4D97-AF65-F5344CB8AC3E}">
        <p14:creationId xmlns:p14="http://schemas.microsoft.com/office/powerpoint/2010/main" val="368485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157CED-B6F0-42C0-AB1B-C4CF66127ED9}" type="datetimeFigureOut">
              <a:rPr lang="de-DE" smtClean="0"/>
              <a:t>24.11.2017</a:t>
            </a:fld>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75C8A3-A165-49ED-8A89-DCC69ACD27B3}" type="slidenum">
              <a:rPr lang="de-DE" smtClean="0"/>
              <a:t>‹Nr.›</a:t>
            </a:fld>
            <a:endParaRPr lang="de-DE"/>
          </a:p>
        </p:txBody>
      </p:sp>
    </p:spTree>
    <p:extLst>
      <p:ext uri="{BB962C8B-B14F-4D97-AF65-F5344CB8AC3E}">
        <p14:creationId xmlns:p14="http://schemas.microsoft.com/office/powerpoint/2010/main" val="37426983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zeit.de/2010/45/Erinnern-NS-Zeit-Jugendlich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s-ministerien-bw.de/materialiuen-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Ry_f90rav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r.de/telekolleg/faecher/geschichte/ost-westkonflikt-03-102~_v-img__16__9__xl_-d31c35f8186ebeb80b0cd843a7c267a0e0c81647.jpg?version=1f63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stepmap.de/landkarte/nordkorea-s-dkorea-112661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ommons.wikimedia.org/w/index.php?curid=9799056" TargetMode="External"/><Relationship Id="rId4" Type="http://schemas.openxmlformats.org/officeDocument/2006/relationships/hyperlink" Target="https://creativecommons.org/licenses/by-sa/3.0/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germanhistorydocs.ghi-dc.org/sub_document.cfm?document_id=1123&amp;language=germa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gettyimages.de/detail/nachrichtenfoto/vorw%C3%A4rts-zum-sed-parteitag-berlin-ddr-04-04-1986-foto-nachrichtenfoto/550217357#vorwrts-zum-sedparteitag-berlin-ddr-04-04-1986-foto-erich-honecker-picture-id550217357" TargetMode="External"/><Relationship Id="rId5" Type="http://schemas.openxmlformats.org/officeDocument/2006/relationships/hyperlink" Target="http://www.deutschlandfunkkultur.de/den-zielen-treu-geblieben.1008.de.html?dram:article_id=239581" TargetMode="Externa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querzeit.org/kultour/fritz-baue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ermanhistorydocs.ghi-dc.org/sub_image.cfm?image_id=240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germanhistorydocs.ghi-dc.org/sub_image.cfm?image_id=14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1.wdr.de/stichtag/stichtagoktober104~_v-ARDFotogalerie.jp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latin typeface="+mn-lt"/>
              </a:rPr>
              <a:t>Bildungsstandards Klasse 9</a:t>
            </a:r>
            <a:endParaRPr lang="de-DE" b="1" dirty="0">
              <a:latin typeface="+mn-lt"/>
            </a:endParaRPr>
          </a:p>
        </p:txBody>
      </p:sp>
      <p:sp>
        <p:nvSpPr>
          <p:cNvPr id="6" name="Inhaltsplatzhalter 2"/>
          <p:cNvSpPr txBox="1">
            <a:spLocks/>
          </p:cNvSpPr>
          <p:nvPr/>
        </p:nvSpPr>
        <p:spPr>
          <a:xfrm>
            <a:off x="862264" y="2117943"/>
            <a:ext cx="10515600" cy="30556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de-DE" sz="2800" dirty="0" smtClean="0"/>
              <a:t>1. Nationalsozialismus </a:t>
            </a:r>
            <a:r>
              <a:rPr lang="de-DE" sz="2800" dirty="0"/>
              <a:t>und Zweiter Weltkrieg – Zerstörung der Demokratie und Verbrechen gegen die Menschlichkeit </a:t>
            </a:r>
          </a:p>
          <a:p>
            <a:pPr marL="514350" indent="-514350">
              <a:buAutoNum type="arabicPeriod"/>
            </a:pPr>
            <a:endParaRPr lang="de-DE" sz="2800" dirty="0"/>
          </a:p>
          <a:p>
            <a:pPr marL="0" indent="0">
              <a:buNone/>
            </a:pPr>
            <a:r>
              <a:rPr lang="de-DE" sz="2800" dirty="0" smtClean="0"/>
              <a:t>2. </a:t>
            </a:r>
            <a:r>
              <a:rPr lang="de-DE" sz="2800" dirty="0"/>
              <a:t>BRD und DDR – zwei Staaten, zwei Systeme in der geteilten </a:t>
            </a:r>
            <a:r>
              <a:rPr lang="de-DE" sz="2800" dirty="0" smtClean="0"/>
              <a:t>Welt</a:t>
            </a:r>
            <a:endParaRPr lang="de-DE" sz="2800" dirty="0"/>
          </a:p>
        </p:txBody>
      </p:sp>
    </p:spTree>
    <p:extLst>
      <p:ext uri="{BB962C8B-B14F-4D97-AF65-F5344CB8AC3E}">
        <p14:creationId xmlns:p14="http://schemas.microsoft.com/office/powerpoint/2010/main" val="10115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39780" y="3529376"/>
            <a:ext cx="9585571" cy="461665"/>
          </a:xfrm>
          <a:prstGeom prst="rect">
            <a:avLst/>
          </a:prstGeom>
          <a:noFill/>
        </p:spPr>
        <p:txBody>
          <a:bodyPr wrap="square" rtlCol="0">
            <a:spAutoFit/>
          </a:bodyPr>
          <a:lstStyle/>
          <a:p>
            <a:r>
              <a:rPr lang="de-DE" sz="2400" dirty="0">
                <a:hlinkClick r:id="rId3"/>
              </a:rPr>
              <a:t>http://</a:t>
            </a:r>
            <a:r>
              <a:rPr lang="de-DE" sz="2400" dirty="0" smtClean="0">
                <a:hlinkClick r:id="rId3"/>
              </a:rPr>
              <a:t>www.zeit.de/2010/45/Erinnern-NS-Zeit-Jugendliche</a:t>
            </a:r>
            <a:r>
              <a:rPr lang="de-DE" sz="2400" dirty="0" smtClean="0"/>
              <a:t> </a:t>
            </a:r>
            <a:endParaRPr lang="de-DE" sz="2400" dirty="0"/>
          </a:p>
        </p:txBody>
      </p:sp>
      <p:sp>
        <p:nvSpPr>
          <p:cNvPr id="2" name="Titel 1"/>
          <p:cNvSpPr>
            <a:spLocks noGrp="1"/>
          </p:cNvSpPr>
          <p:nvPr>
            <p:ph type="title"/>
          </p:nvPr>
        </p:nvSpPr>
        <p:spPr>
          <a:xfrm>
            <a:off x="739780" y="1997312"/>
            <a:ext cx="9404723" cy="1400530"/>
          </a:xfrm>
        </p:spPr>
        <p:txBody>
          <a:bodyPr/>
          <a:lstStyle/>
          <a:p>
            <a:r>
              <a:rPr lang="de-DE" b="1" dirty="0" smtClean="0"/>
              <a:t>Umfrage zu Jugendlichen </a:t>
            </a:r>
            <a:r>
              <a:rPr lang="de-DE" b="1" dirty="0"/>
              <a:t>und NS-Zeit: Was geht mich das noch an?</a:t>
            </a:r>
            <a:endParaRPr lang="de-DE" dirty="0"/>
          </a:p>
        </p:txBody>
      </p:sp>
    </p:spTree>
    <p:extLst>
      <p:ext uri="{BB962C8B-B14F-4D97-AF65-F5344CB8AC3E}">
        <p14:creationId xmlns:p14="http://schemas.microsoft.com/office/powerpoint/2010/main" val="227135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38200" y="0"/>
            <a:ext cx="9404723" cy="1400530"/>
          </a:xfrm>
        </p:spPr>
        <p:txBody>
          <a:bodyPr>
            <a:normAutofit/>
          </a:bodyPr>
          <a:lstStyle/>
          <a:p>
            <a:pPr algn="ctr"/>
            <a:r>
              <a:rPr lang="de-DE" sz="4000" b="1" dirty="0" smtClean="0">
                <a:latin typeface="+mn-lt"/>
              </a:rPr>
              <a:t>1. Wie </a:t>
            </a:r>
            <a:r>
              <a:rPr lang="de-DE" sz="4000" b="1" dirty="0">
                <a:latin typeface="+mn-lt"/>
              </a:rPr>
              <a:t>heute (noch) Nationalsozialismus unterrichten?</a:t>
            </a:r>
            <a:endParaRPr lang="de-DE" sz="4000" dirty="0">
              <a:latin typeface="+mn-lt"/>
            </a:endParaRPr>
          </a:p>
        </p:txBody>
      </p:sp>
      <p:sp>
        <p:nvSpPr>
          <p:cNvPr id="8" name="Inhaltsplatzhalter 7"/>
          <p:cNvSpPr>
            <a:spLocks noGrp="1"/>
          </p:cNvSpPr>
          <p:nvPr>
            <p:ph idx="1"/>
          </p:nvPr>
        </p:nvSpPr>
        <p:spPr>
          <a:xfrm>
            <a:off x="424070" y="1612310"/>
            <a:ext cx="11635407" cy="4892993"/>
          </a:xfrm>
        </p:spPr>
        <p:txBody>
          <a:bodyPr>
            <a:noAutofit/>
          </a:bodyPr>
          <a:lstStyle/>
          <a:p>
            <a:pPr marL="0" indent="0">
              <a:buNone/>
            </a:pPr>
            <a:r>
              <a:rPr lang="de-DE" sz="2800" b="1" u="sng" dirty="0" smtClean="0"/>
              <a:t>Didaktische Schlussfolgerungen:</a:t>
            </a:r>
          </a:p>
          <a:p>
            <a:pPr>
              <a:buFontTx/>
              <a:buChar char="-"/>
            </a:pPr>
            <a:r>
              <a:rPr lang="de-DE" dirty="0"/>
              <a:t>v</a:t>
            </a:r>
            <a:r>
              <a:rPr lang="de-DE" dirty="0" smtClean="0"/>
              <a:t>erstärkt Entstehungsmomente rassistischer </a:t>
            </a:r>
            <a:r>
              <a:rPr lang="de-DE" dirty="0"/>
              <a:t>Ordnungssysteme vermitteln statt Diskussionen um Schuldfrage </a:t>
            </a:r>
            <a:endParaRPr lang="de-DE" dirty="0" smtClean="0"/>
          </a:p>
          <a:p>
            <a:pPr>
              <a:buFontTx/>
              <a:buChar char="-"/>
            </a:pPr>
            <a:r>
              <a:rPr lang="de-DE" dirty="0" smtClean="0"/>
              <a:t>Erkenntnis der Bedeutung von humanen Werten und Traditionen unserer </a:t>
            </a:r>
            <a:r>
              <a:rPr lang="de-DE" dirty="0"/>
              <a:t> </a:t>
            </a:r>
            <a:r>
              <a:rPr lang="de-DE" dirty="0" smtClean="0"/>
              <a:t>Zivilisation durch die Beschäftigung mit dem NS-Terror herausarbeiten (</a:t>
            </a:r>
            <a:r>
              <a:rPr lang="de-DE" b="1" i="1" dirty="0" smtClean="0"/>
              <a:t>„Menschenrechtsgeschichte“)</a:t>
            </a:r>
          </a:p>
          <a:p>
            <a:pPr>
              <a:buFontTx/>
              <a:buChar char="-"/>
            </a:pPr>
            <a:r>
              <a:rPr lang="de-DE" dirty="0" smtClean="0"/>
              <a:t>Bezugsrahmen zur eigenen Lebenswelt durch lokal- </a:t>
            </a:r>
            <a:r>
              <a:rPr lang="de-DE" dirty="0"/>
              <a:t>und regionalgeschichtliche Zugänge </a:t>
            </a:r>
            <a:r>
              <a:rPr lang="de-DE" dirty="0" smtClean="0"/>
              <a:t>beachten</a:t>
            </a:r>
          </a:p>
          <a:p>
            <a:pPr>
              <a:buFontTx/>
              <a:buChar char="-"/>
            </a:pPr>
            <a:r>
              <a:rPr lang="de-DE" dirty="0" smtClean="0"/>
              <a:t>Mögliche eigene Diskriminierungs-, Flucht- und Verfolgungserfahrungen mitbedenken</a:t>
            </a:r>
          </a:p>
          <a:p>
            <a:pPr>
              <a:buFontTx/>
              <a:buChar char="-"/>
            </a:pPr>
            <a:r>
              <a:rPr lang="de-DE" dirty="0" smtClean="0"/>
              <a:t>eigene </a:t>
            </a:r>
            <a:r>
              <a:rPr lang="de-DE" dirty="0"/>
              <a:t>Handeln im eigenen gesellschaftlichen </a:t>
            </a:r>
            <a:r>
              <a:rPr lang="de-DE" dirty="0" smtClean="0"/>
              <a:t>multikulturellen Umfeld problematisieren </a:t>
            </a:r>
            <a:r>
              <a:rPr lang="de-DE" dirty="0"/>
              <a:t>(</a:t>
            </a:r>
            <a:r>
              <a:rPr lang="de-DE" dirty="0">
                <a:sym typeface="Wingdings" panose="05000000000000000000" pitchFamily="2" charset="2"/>
              </a:rPr>
              <a:t> </a:t>
            </a:r>
            <a:r>
              <a:rPr lang="de-DE" dirty="0"/>
              <a:t>L: BTV</a:t>
            </a:r>
            <a:r>
              <a:rPr lang="de-DE" dirty="0" smtClean="0"/>
              <a:t>)</a:t>
            </a:r>
          </a:p>
          <a:p>
            <a:pPr>
              <a:buFontTx/>
              <a:buChar char="-"/>
            </a:pPr>
            <a:r>
              <a:rPr lang="de-DE" dirty="0" smtClean="0"/>
              <a:t>emotionaler Zugang ermöglichen („empathischen Verstehen“)</a:t>
            </a:r>
            <a:endParaRPr lang="de-DE" dirty="0"/>
          </a:p>
        </p:txBody>
      </p:sp>
    </p:spTree>
    <p:extLst>
      <p:ext uri="{BB962C8B-B14F-4D97-AF65-F5344CB8AC3E}">
        <p14:creationId xmlns:p14="http://schemas.microsoft.com/office/powerpoint/2010/main" val="42884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7499"/>
            <a:ext cx="10515600" cy="826366"/>
          </a:xfrm>
        </p:spPr>
        <p:txBody>
          <a:bodyPr>
            <a:noAutofit/>
          </a:bodyPr>
          <a:lstStyle/>
          <a:p>
            <a:pPr algn="ctr"/>
            <a:r>
              <a:rPr lang="de-DE" sz="4000" b="1" dirty="0" smtClean="0">
                <a:latin typeface="+mn-lt"/>
              </a:rPr>
              <a:t>Inhaltliche Akzentuierung im BP </a:t>
            </a:r>
            <a:br>
              <a:rPr lang="de-DE" sz="4000" b="1" dirty="0" smtClean="0">
                <a:latin typeface="+mn-lt"/>
              </a:rPr>
            </a:br>
            <a:endParaRPr lang="de-DE" sz="4000" b="1" dirty="0">
              <a:latin typeface="+mn-lt"/>
            </a:endParaRPr>
          </a:p>
        </p:txBody>
      </p:sp>
      <p:sp>
        <p:nvSpPr>
          <p:cNvPr id="3" name="Inhaltsplatzhalter 2"/>
          <p:cNvSpPr>
            <a:spLocks noGrp="1"/>
          </p:cNvSpPr>
          <p:nvPr>
            <p:ph idx="1"/>
          </p:nvPr>
        </p:nvSpPr>
        <p:spPr>
          <a:xfrm>
            <a:off x="430128" y="935109"/>
            <a:ext cx="11053354" cy="5589440"/>
          </a:xfrm>
        </p:spPr>
        <p:txBody>
          <a:bodyPr>
            <a:noAutofit/>
          </a:bodyPr>
          <a:lstStyle/>
          <a:p>
            <a:pPr marL="0" indent="0">
              <a:buNone/>
            </a:pPr>
            <a:r>
              <a:rPr lang="de-DE" dirty="0" smtClean="0"/>
              <a:t>(1) ideologischen Grundlagen des Nationalsozialismus</a:t>
            </a:r>
          </a:p>
          <a:p>
            <a:pPr marL="0" indent="0">
              <a:buNone/>
            </a:pPr>
            <a:r>
              <a:rPr lang="de-DE" dirty="0" smtClean="0"/>
              <a:t>(2) </a:t>
            </a:r>
            <a:r>
              <a:rPr lang="de-DE" dirty="0"/>
              <a:t>Mittel der Machtübernahme</a:t>
            </a:r>
            <a:endParaRPr lang="de-DE" dirty="0" smtClean="0"/>
          </a:p>
          <a:p>
            <a:pPr marL="0" indent="0">
              <a:buNone/>
            </a:pPr>
            <a:r>
              <a:rPr lang="de-DE" dirty="0" smtClean="0"/>
              <a:t>(3) </a:t>
            </a:r>
            <a:r>
              <a:rPr lang="de-DE" dirty="0"/>
              <a:t>Alltagsleben in der NS-Diktatur zw. Zustimmung, Unterdrückung </a:t>
            </a:r>
            <a:r>
              <a:rPr lang="de-DE" dirty="0" smtClean="0"/>
              <a:t>und Widerstand</a:t>
            </a:r>
          </a:p>
          <a:p>
            <a:pPr marL="0" indent="0">
              <a:buNone/>
            </a:pPr>
            <a:r>
              <a:rPr lang="de-DE" b="1" dirty="0">
                <a:solidFill>
                  <a:schemeClr val="bg2">
                    <a:lumMod val="40000"/>
                    <a:lumOff val="60000"/>
                  </a:schemeClr>
                </a:solidFill>
              </a:rPr>
              <a:t>↔</a:t>
            </a:r>
            <a:r>
              <a:rPr lang="de-DE" dirty="0"/>
              <a:t> „Gleichschaltung“, Kennzeichen des totalitären </a:t>
            </a:r>
            <a:r>
              <a:rPr lang="de-DE" dirty="0" smtClean="0"/>
              <a:t>Staates („SS-Staat“)</a:t>
            </a:r>
            <a:endParaRPr lang="de-DE" dirty="0"/>
          </a:p>
          <a:p>
            <a:pPr marL="0" indent="0">
              <a:buNone/>
            </a:pPr>
            <a:r>
              <a:rPr lang="de-DE" b="1" dirty="0" smtClean="0">
                <a:solidFill>
                  <a:schemeClr val="bg2">
                    <a:lumMod val="40000"/>
                    <a:lumOff val="60000"/>
                  </a:schemeClr>
                </a:solidFill>
                <a:sym typeface="Wingdings" panose="05000000000000000000" pitchFamily="2" charset="2"/>
              </a:rPr>
              <a:t></a:t>
            </a:r>
            <a:r>
              <a:rPr lang="de-DE" dirty="0" smtClean="0">
                <a:sym typeface="Wingdings" panose="05000000000000000000" pitchFamily="2" charset="2"/>
              </a:rPr>
              <a:t> </a:t>
            </a:r>
            <a:r>
              <a:rPr lang="de-DE" dirty="0" smtClean="0"/>
              <a:t>Profiteure</a:t>
            </a:r>
            <a:r>
              <a:rPr lang="de-DE" dirty="0"/>
              <a:t>, „Mitläufer“, Propaganda, Verfolgte, Widerstand</a:t>
            </a:r>
          </a:p>
          <a:p>
            <a:pPr marL="0" indent="0">
              <a:buNone/>
            </a:pPr>
            <a:r>
              <a:rPr lang="de-DE" dirty="0" smtClean="0"/>
              <a:t>(4) Charakterisierung des Zweiten Weltkriegs („Vernichtungskrieg“)</a:t>
            </a:r>
          </a:p>
          <a:p>
            <a:pPr marL="0" indent="0">
              <a:buNone/>
            </a:pPr>
            <a:r>
              <a:rPr lang="de-DE" b="1" dirty="0" smtClean="0">
                <a:solidFill>
                  <a:schemeClr val="bg2">
                    <a:lumMod val="40000"/>
                    <a:lumOff val="60000"/>
                  </a:schemeClr>
                </a:solidFill>
              </a:rPr>
              <a:t>↔</a:t>
            </a:r>
            <a:r>
              <a:rPr lang="de-DE" dirty="0" smtClean="0"/>
              <a:t> </a:t>
            </a:r>
            <a:r>
              <a:rPr lang="de-DE" dirty="0"/>
              <a:t>Hitlers Außenpolitik zwischen Revision, Friedensbeteuerung und </a:t>
            </a:r>
            <a:r>
              <a:rPr lang="de-DE" dirty="0" smtClean="0"/>
              <a:t>Kriegsvorbereitung</a:t>
            </a:r>
          </a:p>
          <a:p>
            <a:pPr marL="0" indent="0">
              <a:buNone/>
            </a:pPr>
            <a:r>
              <a:rPr lang="de-DE" b="1" dirty="0">
                <a:solidFill>
                  <a:schemeClr val="bg2">
                    <a:lumMod val="40000"/>
                    <a:lumOff val="60000"/>
                  </a:schemeClr>
                </a:solidFill>
                <a:sym typeface="Wingdings" panose="05000000000000000000" pitchFamily="2" charset="2"/>
              </a:rPr>
              <a:t></a:t>
            </a:r>
            <a:r>
              <a:rPr lang="de-DE" dirty="0">
                <a:sym typeface="Wingdings" panose="05000000000000000000" pitchFamily="2" charset="2"/>
              </a:rPr>
              <a:t> </a:t>
            </a:r>
            <a:r>
              <a:rPr lang="de-DE" dirty="0"/>
              <a:t>Gewaltexzesse und Brutalität bis hin zu Holocaust/ </a:t>
            </a:r>
            <a:r>
              <a:rPr lang="de-DE" dirty="0" err="1"/>
              <a:t>Shoah</a:t>
            </a:r>
            <a:endParaRPr lang="de-DE" dirty="0"/>
          </a:p>
          <a:p>
            <a:pPr marL="0" indent="0">
              <a:buNone/>
            </a:pPr>
            <a:r>
              <a:rPr lang="de-DE" dirty="0" smtClean="0"/>
              <a:t>(5) NS-Herrschaftspraxis im besetzten Europa und ihre Reaktionen</a:t>
            </a:r>
          </a:p>
          <a:p>
            <a:pPr marL="0" indent="0">
              <a:buNone/>
            </a:pPr>
            <a:r>
              <a:rPr lang="de-DE" b="1" dirty="0" smtClean="0">
                <a:solidFill>
                  <a:schemeClr val="bg2">
                    <a:lumMod val="40000"/>
                    <a:lumOff val="60000"/>
                  </a:schemeClr>
                </a:solidFill>
                <a:sym typeface="Wingdings" panose="05000000000000000000" pitchFamily="2" charset="2"/>
              </a:rPr>
              <a:t></a:t>
            </a:r>
            <a:r>
              <a:rPr lang="de-DE" dirty="0" smtClean="0">
                <a:sym typeface="Wingdings" panose="05000000000000000000" pitchFamily="2" charset="2"/>
              </a:rPr>
              <a:t> europäische Perspektive der </a:t>
            </a:r>
            <a:r>
              <a:rPr lang="de-DE" dirty="0" smtClean="0"/>
              <a:t>NS-Herrschaft/ des NS-Terrors</a:t>
            </a:r>
          </a:p>
          <a:p>
            <a:pPr marL="0" indent="0">
              <a:buNone/>
            </a:pPr>
            <a:r>
              <a:rPr lang="de-DE" dirty="0" smtClean="0"/>
              <a:t>(6) Fenster zur Welt: Japans Expansionismus</a:t>
            </a:r>
          </a:p>
          <a:p>
            <a:pPr marL="0" indent="0">
              <a:buNone/>
            </a:pPr>
            <a:r>
              <a:rPr lang="de-DE" dirty="0" smtClean="0"/>
              <a:t>(7) Gegenwartsbezug des Nationalsozialismus </a:t>
            </a:r>
          </a:p>
          <a:p>
            <a:pPr marL="0" indent="0">
              <a:buNone/>
            </a:pPr>
            <a:r>
              <a:rPr lang="de-DE" dirty="0" smtClean="0">
                <a:solidFill>
                  <a:schemeClr val="bg2">
                    <a:lumMod val="40000"/>
                    <a:lumOff val="60000"/>
                  </a:schemeClr>
                </a:solidFill>
                <a:sym typeface="Wingdings" panose="05000000000000000000" pitchFamily="2" charset="2"/>
              </a:rPr>
              <a:t></a:t>
            </a:r>
            <a:r>
              <a:rPr lang="de-DE" dirty="0" smtClean="0">
                <a:sym typeface="Wingdings" panose="05000000000000000000" pitchFamily="2" charset="2"/>
              </a:rPr>
              <a:t> </a:t>
            </a:r>
            <a:r>
              <a:rPr lang="de-DE" dirty="0" smtClean="0"/>
              <a:t>Diskussion um Schuld - „Schlussstrich“ - Verantwortung</a:t>
            </a:r>
          </a:p>
          <a:p>
            <a:endParaRPr lang="de-DE" dirty="0" smtClean="0">
              <a:solidFill>
                <a:srgbClr val="FF0000"/>
              </a:solidFill>
            </a:endParaRPr>
          </a:p>
          <a:p>
            <a:pPr>
              <a:buFontTx/>
              <a:buChar char="-"/>
            </a:pPr>
            <a:endParaRPr lang="de-DE" dirty="0" smtClean="0"/>
          </a:p>
        </p:txBody>
      </p:sp>
      <p:sp>
        <p:nvSpPr>
          <p:cNvPr id="4" name="Geschweifte Klammer rechts 3"/>
          <p:cNvSpPr/>
          <p:nvPr/>
        </p:nvSpPr>
        <p:spPr>
          <a:xfrm>
            <a:off x="7376114" y="935109"/>
            <a:ext cx="302148" cy="73793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Rechteck 4"/>
          <p:cNvSpPr/>
          <p:nvPr/>
        </p:nvSpPr>
        <p:spPr>
          <a:xfrm>
            <a:off x="8086334" y="874979"/>
            <a:ext cx="2000794" cy="85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„klassische Themen“</a:t>
            </a:r>
            <a:endParaRPr lang="de-DE" sz="2000" dirty="0">
              <a:solidFill>
                <a:schemeClr val="tx1"/>
              </a:solidFill>
            </a:endParaRPr>
          </a:p>
        </p:txBody>
      </p:sp>
    </p:spTree>
    <p:extLst>
      <p:ext uri="{BB962C8B-B14F-4D97-AF65-F5344CB8AC3E}">
        <p14:creationId xmlns:p14="http://schemas.microsoft.com/office/powerpoint/2010/main" val="194115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948" y="107825"/>
            <a:ext cx="9429206" cy="766819"/>
          </a:xfrm>
        </p:spPr>
        <p:txBody>
          <a:bodyPr>
            <a:noAutofit/>
          </a:bodyPr>
          <a:lstStyle/>
          <a:p>
            <a:pPr algn="ctr"/>
            <a:r>
              <a:rPr lang="de-DE" sz="4000" b="1" dirty="0" smtClean="0">
                <a:latin typeface="+mn-lt"/>
              </a:rPr>
              <a:t>Didaktische Akzentuierungen im BP </a:t>
            </a:r>
            <a:endParaRPr lang="de-DE" sz="4000" dirty="0">
              <a:latin typeface="+mn-lt"/>
            </a:endParaRPr>
          </a:p>
        </p:txBody>
      </p:sp>
      <p:sp>
        <p:nvSpPr>
          <p:cNvPr id="3" name="Inhaltsplatzhalter 2"/>
          <p:cNvSpPr>
            <a:spLocks noGrp="1"/>
          </p:cNvSpPr>
          <p:nvPr>
            <p:ph idx="1"/>
          </p:nvPr>
        </p:nvSpPr>
        <p:spPr>
          <a:xfrm>
            <a:off x="424070" y="1417984"/>
            <a:ext cx="10929730" cy="4695434"/>
          </a:xfrm>
        </p:spPr>
        <p:txBody>
          <a:bodyPr>
            <a:normAutofit fontScale="92500" lnSpcReduction="10000"/>
          </a:bodyPr>
          <a:lstStyle/>
          <a:p>
            <a:pPr marL="0" indent="0">
              <a:buNone/>
            </a:pPr>
            <a:r>
              <a:rPr lang="de-DE" sz="2400" dirty="0" smtClean="0">
                <a:solidFill>
                  <a:schemeClr val="bg2">
                    <a:lumMod val="40000"/>
                    <a:lumOff val="60000"/>
                  </a:schemeClr>
                </a:solidFill>
              </a:rPr>
              <a:t>1)</a:t>
            </a:r>
            <a:r>
              <a:rPr lang="de-DE" sz="2400" dirty="0" smtClean="0"/>
              <a:t> offene </a:t>
            </a:r>
            <a:r>
              <a:rPr lang="de-DE" sz="2400" dirty="0"/>
              <a:t>Lernformen </a:t>
            </a:r>
            <a:r>
              <a:rPr lang="de-DE" sz="2400" dirty="0" smtClean="0"/>
              <a:t>in den Vordergrund stellen</a:t>
            </a:r>
            <a:r>
              <a:rPr lang="de-DE" sz="2400" dirty="0"/>
              <a:t>, die den Jugendlichen durch selbständiges, forschendes Arbeiten und Lernen erlauben, zu einem eigenständigen Urteil zu </a:t>
            </a:r>
            <a:r>
              <a:rPr lang="de-DE" sz="2400" dirty="0" smtClean="0"/>
              <a:t>kommen</a:t>
            </a:r>
          </a:p>
          <a:p>
            <a:pPr marL="0" indent="0">
              <a:buNone/>
            </a:pPr>
            <a:r>
              <a:rPr lang="de-DE" sz="2400" dirty="0">
                <a:solidFill>
                  <a:schemeClr val="bg2">
                    <a:lumMod val="40000"/>
                    <a:lumOff val="60000"/>
                  </a:schemeClr>
                </a:solidFill>
                <a:sym typeface="Wingdings" panose="05000000000000000000" pitchFamily="2" charset="2"/>
              </a:rPr>
              <a:t> </a:t>
            </a:r>
            <a:r>
              <a:rPr lang="de-DE" sz="2400" dirty="0" smtClean="0">
                <a:sym typeface="Wingdings" panose="05000000000000000000" pitchFamily="2" charset="2"/>
              </a:rPr>
              <a:t>Projekte zum NS, regionalgeschichtliche Zugänge, etc.</a:t>
            </a:r>
          </a:p>
          <a:p>
            <a:pPr marL="0" indent="0">
              <a:buNone/>
            </a:pPr>
            <a:r>
              <a:rPr lang="de-DE" sz="2400" dirty="0" smtClean="0">
                <a:solidFill>
                  <a:schemeClr val="bg2">
                    <a:lumMod val="40000"/>
                    <a:lumOff val="60000"/>
                  </a:schemeClr>
                </a:solidFill>
              </a:rPr>
              <a:t>2) </a:t>
            </a:r>
            <a:r>
              <a:rPr lang="de-DE" sz="2400" dirty="0" smtClean="0"/>
              <a:t>aktive Beteiligung an historischen und gesellschaftlichen Kontroversen ermöglichen (Stichwort „Erinnerungskultur“)</a:t>
            </a:r>
          </a:p>
          <a:p>
            <a:pPr marL="0" indent="0">
              <a:buNone/>
            </a:pPr>
            <a:r>
              <a:rPr lang="de-DE" sz="2400" dirty="0">
                <a:solidFill>
                  <a:schemeClr val="bg2">
                    <a:lumMod val="40000"/>
                    <a:lumOff val="60000"/>
                  </a:schemeClr>
                </a:solidFill>
                <a:sym typeface="Wingdings" panose="05000000000000000000" pitchFamily="2" charset="2"/>
              </a:rPr>
              <a:t> </a:t>
            </a:r>
            <a:r>
              <a:rPr lang="de-DE" sz="2400" dirty="0" smtClean="0">
                <a:sym typeface="Wingdings" panose="05000000000000000000" pitchFamily="2" charset="2"/>
              </a:rPr>
              <a:t>Ziel: </a:t>
            </a:r>
            <a:r>
              <a:rPr lang="de-DE" sz="2400" dirty="0" smtClean="0"/>
              <a:t>Nichtakzeptanz </a:t>
            </a:r>
            <a:r>
              <a:rPr lang="de-DE" sz="2400" dirty="0"/>
              <a:t>von Fremdenfeindlichkeit sowie die Bedeutung von </a:t>
            </a:r>
            <a:r>
              <a:rPr lang="de-DE" sz="2400" dirty="0" smtClean="0"/>
              <a:t>Zivilcourage</a:t>
            </a:r>
            <a:r>
              <a:rPr lang="de-DE" sz="2400" dirty="0"/>
              <a:t> </a:t>
            </a:r>
            <a:r>
              <a:rPr lang="de-DE" sz="2400" dirty="0" smtClean="0"/>
              <a:t>reflektieren (siehe auch L BTV)</a:t>
            </a:r>
          </a:p>
          <a:p>
            <a:pPr marL="0" indent="0">
              <a:buNone/>
            </a:pPr>
            <a:r>
              <a:rPr lang="de-DE" sz="2400" dirty="0" smtClean="0"/>
              <a:t>3) Regionalgeschichtliche Zugänge</a:t>
            </a:r>
          </a:p>
          <a:p>
            <a:pPr>
              <a:buFont typeface="Wingdings" panose="05000000000000000000" pitchFamily="2" charset="2"/>
              <a:buChar char="à"/>
            </a:pPr>
            <a:r>
              <a:rPr lang="de-DE" sz="2400" dirty="0" smtClean="0">
                <a:sym typeface="Wingdings" panose="05000000000000000000" pitchFamily="2" charset="2"/>
              </a:rPr>
              <a:t>Ziel: individuellere Zugänge ermöglichen</a:t>
            </a:r>
          </a:p>
          <a:p>
            <a:pPr>
              <a:buFont typeface="Wingdings" panose="05000000000000000000" pitchFamily="2" charset="2"/>
              <a:buChar char="à"/>
            </a:pPr>
            <a:r>
              <a:rPr lang="de-DE" sz="2400" dirty="0" smtClean="0">
                <a:sym typeface="Wingdings" panose="05000000000000000000" pitchFamily="2" charset="2"/>
              </a:rPr>
              <a:t>Möglichkeiten zur differenzierten Bewertung der Handlungsspielräume zwischen Anpassung, Mitmachen und Resistenz</a:t>
            </a:r>
            <a:endParaRPr lang="de-DE" sz="2400" dirty="0" smtClean="0"/>
          </a:p>
        </p:txBody>
      </p:sp>
    </p:spTree>
    <p:extLst>
      <p:ext uri="{BB962C8B-B14F-4D97-AF65-F5344CB8AC3E}">
        <p14:creationId xmlns:p14="http://schemas.microsoft.com/office/powerpoint/2010/main" val="312517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9194" y="121921"/>
            <a:ext cx="9625149" cy="914400"/>
          </a:xfrm>
        </p:spPr>
        <p:txBody>
          <a:bodyPr/>
          <a:lstStyle/>
          <a:p>
            <a:pPr algn="ctr"/>
            <a:r>
              <a:rPr lang="de-DE" sz="4000" b="1" dirty="0" smtClean="0">
                <a:latin typeface="+mn-lt"/>
              </a:rPr>
              <a:t>Regionalgeschichtliche Zugänge</a:t>
            </a:r>
            <a:endParaRPr lang="de-DE" sz="4000" dirty="0">
              <a:latin typeface="+mn-lt"/>
            </a:endParaRPr>
          </a:p>
        </p:txBody>
      </p:sp>
      <p:sp>
        <p:nvSpPr>
          <p:cNvPr id="3" name="Inhaltsplatzhalter 2"/>
          <p:cNvSpPr>
            <a:spLocks noGrp="1"/>
          </p:cNvSpPr>
          <p:nvPr>
            <p:ph idx="1"/>
          </p:nvPr>
        </p:nvSpPr>
        <p:spPr>
          <a:xfrm>
            <a:off x="391887" y="1036320"/>
            <a:ext cx="11573690" cy="5246913"/>
          </a:xfrm>
        </p:spPr>
        <p:txBody>
          <a:bodyPr>
            <a:noAutofit/>
          </a:bodyPr>
          <a:lstStyle/>
          <a:p>
            <a:pPr marL="457200" indent="-457200">
              <a:buAutoNum type="arabicPeriod"/>
            </a:pPr>
            <a:r>
              <a:rPr lang="de-DE" sz="2400" b="1" dirty="0" smtClean="0"/>
              <a:t>Gedenkstätten </a:t>
            </a:r>
          </a:p>
          <a:p>
            <a:pPr>
              <a:buFontTx/>
              <a:buChar char="-"/>
            </a:pPr>
            <a:r>
              <a:rPr lang="de-DE" sz="2400" dirty="0" smtClean="0"/>
              <a:t>eigener, individuellerer Blick auf verschiedene </a:t>
            </a:r>
            <a:r>
              <a:rPr lang="de-DE" sz="2400" dirty="0"/>
              <a:t>lokalen </a:t>
            </a:r>
            <a:r>
              <a:rPr lang="de-DE" sz="2400" dirty="0" smtClean="0"/>
              <a:t>Gegebenheiten</a:t>
            </a:r>
          </a:p>
          <a:p>
            <a:pPr>
              <a:buFontTx/>
              <a:buChar char="-"/>
            </a:pPr>
            <a:r>
              <a:rPr lang="de-DE" sz="2400" dirty="0" smtClean="0"/>
              <a:t>lokale </a:t>
            </a:r>
            <a:r>
              <a:rPr lang="de-DE" sz="2400" dirty="0"/>
              <a:t>und </a:t>
            </a:r>
            <a:r>
              <a:rPr lang="de-DE" sz="2400" dirty="0" smtClean="0"/>
              <a:t>regionale </a:t>
            </a:r>
            <a:r>
              <a:rPr lang="de-DE" sz="2400" dirty="0"/>
              <a:t>Bezüge </a:t>
            </a:r>
            <a:r>
              <a:rPr lang="de-DE" sz="2400" dirty="0" smtClean="0"/>
              <a:t>bieten (oft) eine </a:t>
            </a:r>
            <a:r>
              <a:rPr lang="de-DE" sz="2400" dirty="0"/>
              <a:t>höhere Motivation bei den </a:t>
            </a:r>
            <a:r>
              <a:rPr lang="de-DE" sz="2400" dirty="0" smtClean="0"/>
              <a:t>Lernenden</a:t>
            </a:r>
          </a:p>
          <a:p>
            <a:pPr>
              <a:buFontTx/>
              <a:buChar char="-"/>
            </a:pPr>
            <a:r>
              <a:rPr lang="de-DE" sz="2400" dirty="0" smtClean="0"/>
              <a:t>durch konkrete Orte wird ein persönliches </a:t>
            </a:r>
            <a:r>
              <a:rPr lang="de-DE" sz="2400" dirty="0"/>
              <a:t>Verhältnis zu den </a:t>
            </a:r>
            <a:r>
              <a:rPr lang="de-DE" sz="2400" dirty="0" smtClean="0"/>
              <a:t>damaligen Handlungsspielräumen und Entscheidungen ermöglicht</a:t>
            </a:r>
          </a:p>
          <a:p>
            <a:pPr marL="0" indent="0">
              <a:buNone/>
            </a:pPr>
            <a:r>
              <a:rPr lang="de-DE" sz="2400" dirty="0" smtClean="0">
                <a:cs typeface="Arial" panose="020B0604020202020204" pitchFamily="34" charset="0"/>
              </a:rPr>
              <a:t>↔ </a:t>
            </a:r>
            <a:r>
              <a:rPr lang="de-DE" sz="2400" dirty="0" smtClean="0"/>
              <a:t>lokales Beispiel/ einzelne </a:t>
            </a:r>
            <a:r>
              <a:rPr lang="de-DE" sz="2400" dirty="0"/>
              <a:t>Gedenkstätte </a:t>
            </a:r>
            <a:r>
              <a:rPr lang="de-DE" sz="2400" dirty="0" smtClean="0"/>
              <a:t>nicht unbedingt repräsentativ für 	das gesamte System</a:t>
            </a:r>
          </a:p>
          <a:p>
            <a:pPr marL="0" indent="0">
              <a:buNone/>
            </a:pPr>
            <a:endParaRPr lang="de-DE" sz="2400" dirty="0" smtClean="0"/>
          </a:p>
          <a:p>
            <a:pPr marL="457200" indent="-457200">
              <a:buFont typeface="+mj-lt"/>
              <a:buAutoNum type="arabicPeriod" startAt="2"/>
            </a:pPr>
            <a:r>
              <a:rPr lang="de-DE" sz="2400" b="1" dirty="0" smtClean="0"/>
              <a:t>Landesministerien-Projekt</a:t>
            </a:r>
          </a:p>
          <a:p>
            <a:pPr marL="0" indent="0">
              <a:buNone/>
            </a:pPr>
            <a:r>
              <a:rPr lang="de-DE" sz="2400" dirty="0" smtClean="0">
                <a:hlinkClick r:id="rId3"/>
              </a:rPr>
              <a:t>www.ns-ministerien-bw.de/materialien-2/</a:t>
            </a:r>
            <a:r>
              <a:rPr lang="de-DE" sz="2400" dirty="0" smtClean="0"/>
              <a:t>  </a:t>
            </a:r>
            <a:endParaRPr lang="de-DE" sz="2400" dirty="0"/>
          </a:p>
        </p:txBody>
      </p:sp>
    </p:spTree>
    <p:extLst>
      <p:ext uri="{BB962C8B-B14F-4D97-AF65-F5344CB8AC3E}">
        <p14:creationId xmlns:p14="http://schemas.microsoft.com/office/powerpoint/2010/main" val="296693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397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1242" y="0"/>
            <a:ext cx="9404723" cy="1400530"/>
          </a:xfrm>
        </p:spPr>
        <p:txBody>
          <a:bodyPr>
            <a:normAutofit/>
          </a:bodyPr>
          <a:lstStyle/>
          <a:p>
            <a:pPr algn="ctr"/>
            <a:r>
              <a:rPr lang="de-DE" sz="4000" b="1" dirty="0" smtClean="0">
                <a:latin typeface="+mn-lt"/>
              </a:rPr>
              <a:t>2. Wie heute die Nachkriegsgeschichte unterrichten?</a:t>
            </a:r>
            <a:endParaRPr lang="de-DE" sz="4000" b="1" dirty="0">
              <a:latin typeface="+mn-lt"/>
            </a:endParaRPr>
          </a:p>
        </p:txBody>
      </p:sp>
      <p:sp>
        <p:nvSpPr>
          <p:cNvPr id="5" name="Rechteck 4"/>
          <p:cNvSpPr/>
          <p:nvPr/>
        </p:nvSpPr>
        <p:spPr>
          <a:xfrm>
            <a:off x="2295525" y="6175232"/>
            <a:ext cx="7600950" cy="47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 name="Inhaltsplatzhalter 2"/>
          <p:cNvSpPr>
            <a:spLocks noGrp="1"/>
          </p:cNvSpPr>
          <p:nvPr>
            <p:ph idx="1"/>
          </p:nvPr>
        </p:nvSpPr>
        <p:spPr>
          <a:xfrm>
            <a:off x="1103312" y="2052918"/>
            <a:ext cx="9980699" cy="4195481"/>
          </a:xfrm>
        </p:spPr>
        <p:txBody>
          <a:bodyPr/>
          <a:lstStyle/>
          <a:p>
            <a:r>
              <a:rPr lang="de-DE" dirty="0" smtClean="0"/>
              <a:t>Comic </a:t>
            </a:r>
            <a:r>
              <a:rPr lang="de-DE" cap="all" dirty="0" err="1"/>
              <a:t>Flix</a:t>
            </a:r>
            <a:r>
              <a:rPr lang="de-DE" cap="small" dirty="0"/>
              <a:t>: </a:t>
            </a:r>
            <a:r>
              <a:rPr lang="de-DE" dirty="0"/>
              <a:t>Da war mal was…Erinnerungen an hier und drüben. Hamburg 2009</a:t>
            </a:r>
          </a:p>
          <a:p>
            <a:pPr marL="0" indent="0">
              <a:buNone/>
            </a:pPr>
            <a:endParaRPr lang="de-DE" dirty="0" smtClean="0"/>
          </a:p>
          <a:p>
            <a:r>
              <a:rPr lang="de-DE" dirty="0" smtClean="0"/>
              <a:t>Videoclip zum oben genannten Comic von </a:t>
            </a:r>
            <a:r>
              <a:rPr lang="de-DE" dirty="0" err="1" smtClean="0"/>
              <a:t>Flix</a:t>
            </a:r>
            <a:r>
              <a:rPr lang="de-DE" dirty="0" smtClean="0"/>
              <a:t> unter </a:t>
            </a:r>
            <a:r>
              <a:rPr lang="de-DE" dirty="0">
                <a:hlinkClick r:id="rId3"/>
              </a:rPr>
              <a:t>https://www.youtube.com/watch?v=QRy_f90ravM</a:t>
            </a:r>
            <a:r>
              <a:rPr lang="de-DE" dirty="0"/>
              <a:t> </a:t>
            </a:r>
          </a:p>
          <a:p>
            <a:endParaRPr lang="de-DE" dirty="0"/>
          </a:p>
        </p:txBody>
      </p:sp>
    </p:spTree>
    <p:extLst>
      <p:ext uri="{BB962C8B-B14F-4D97-AF65-F5344CB8AC3E}">
        <p14:creationId xmlns:p14="http://schemas.microsoft.com/office/powerpoint/2010/main" val="263151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0614" y="0"/>
            <a:ext cx="9404723" cy="1400530"/>
          </a:xfrm>
        </p:spPr>
        <p:txBody>
          <a:bodyPr>
            <a:normAutofit/>
          </a:bodyPr>
          <a:lstStyle/>
          <a:p>
            <a:pPr algn="ctr"/>
            <a:r>
              <a:rPr lang="de-DE" sz="4000" b="1" dirty="0">
                <a:latin typeface="+mn-lt"/>
              </a:rPr>
              <a:t>2</a:t>
            </a:r>
            <a:r>
              <a:rPr lang="de-DE" sz="4000" b="1" dirty="0" smtClean="0">
                <a:latin typeface="+mn-lt"/>
              </a:rPr>
              <a:t>. Wie heute </a:t>
            </a:r>
            <a:r>
              <a:rPr lang="de-DE" sz="4000" b="1" dirty="0"/>
              <a:t>die Nachkriegsgeschichte unterrichten</a:t>
            </a:r>
            <a:r>
              <a:rPr lang="de-DE" sz="4000" b="1" dirty="0" smtClean="0"/>
              <a:t>?</a:t>
            </a:r>
            <a:endParaRPr lang="de-DE" sz="4000" b="1" dirty="0">
              <a:latin typeface="+mn-lt"/>
            </a:endParaRPr>
          </a:p>
        </p:txBody>
      </p:sp>
      <p:sp>
        <p:nvSpPr>
          <p:cNvPr id="3" name="Inhaltsplatzhalter 2"/>
          <p:cNvSpPr>
            <a:spLocks noGrp="1"/>
          </p:cNvSpPr>
          <p:nvPr>
            <p:ph idx="1"/>
          </p:nvPr>
        </p:nvSpPr>
        <p:spPr>
          <a:xfrm>
            <a:off x="599209" y="1580606"/>
            <a:ext cx="10993582" cy="4963885"/>
          </a:xfrm>
        </p:spPr>
        <p:txBody>
          <a:bodyPr>
            <a:noAutofit/>
          </a:bodyPr>
          <a:lstStyle/>
          <a:p>
            <a:pPr marL="0" indent="0">
              <a:buNone/>
            </a:pPr>
            <a:r>
              <a:rPr lang="de-DE" sz="2800" b="1" u="sng" dirty="0" smtClean="0"/>
              <a:t>Schwierigkeiten …</a:t>
            </a:r>
          </a:p>
          <a:p>
            <a:pPr marL="0" indent="0">
              <a:buNone/>
            </a:pPr>
            <a:endParaRPr lang="de-DE" sz="2800" b="1" u="sng" dirty="0"/>
          </a:p>
          <a:p>
            <a:pPr marL="0" indent="0">
              <a:buNone/>
            </a:pPr>
            <a:r>
              <a:rPr lang="de-DE" sz="2800" i="1" dirty="0"/>
              <a:t>„Dass für unsere Schülerinnen und Schüler die Geschichte der DDR prinzipiell keinen anderen Rang besitzt als diejenige des antiken Griechenlands oder Roms, die sie ebenfalls nur vermittelt durch Quellen und Darstellungen rezipieren, … ist längst erprobte Praxis des </a:t>
            </a:r>
            <a:r>
              <a:rPr lang="de-DE" sz="2800" i="1" dirty="0" smtClean="0"/>
              <a:t>Schulunterrichts</a:t>
            </a:r>
            <a:r>
              <a:rPr lang="de-DE" sz="2800" i="1" dirty="0"/>
              <a:t> </a:t>
            </a:r>
            <a:r>
              <a:rPr lang="de-DE" sz="2800" i="1" dirty="0" smtClean="0"/>
              <a:t>…“</a:t>
            </a:r>
          </a:p>
          <a:p>
            <a:pPr marL="0" indent="0">
              <a:buNone/>
            </a:pPr>
            <a:r>
              <a:rPr lang="de-DE" sz="2800" i="1" dirty="0" smtClean="0"/>
              <a:t>„Mittlerweile </a:t>
            </a:r>
            <a:r>
              <a:rPr lang="de-DE" sz="2800" i="1" dirty="0"/>
              <a:t>sind aber auch die Kollegien vielfach mit Nachgeborenen besetzt</a:t>
            </a:r>
            <a:r>
              <a:rPr lang="de-DE" sz="2800" i="1" dirty="0" smtClean="0"/>
              <a:t>.“</a:t>
            </a:r>
            <a:endParaRPr lang="de-DE" sz="2800" i="1" dirty="0"/>
          </a:p>
          <a:p>
            <a:pPr marL="0" indent="0" algn="r">
              <a:buNone/>
            </a:pPr>
            <a:r>
              <a:rPr lang="de-DE" sz="2800" i="1" dirty="0" smtClean="0"/>
              <a:t>(</a:t>
            </a:r>
            <a:r>
              <a:rPr lang="de-DE" sz="2800" i="1" dirty="0"/>
              <a:t>Johannes </a:t>
            </a:r>
            <a:r>
              <a:rPr lang="de-DE" sz="2800" i="1" dirty="0" err="1"/>
              <a:t>Heinßen</a:t>
            </a:r>
            <a:r>
              <a:rPr lang="de-DE" sz="2800" i="1" dirty="0" smtClean="0"/>
              <a:t>, 2016</a:t>
            </a:r>
            <a:r>
              <a:rPr lang="de-DE" sz="2800" i="1" dirty="0"/>
              <a:t>)</a:t>
            </a:r>
          </a:p>
          <a:p>
            <a:pPr marL="0" indent="0">
              <a:buNone/>
            </a:pPr>
            <a:endParaRPr lang="de-DE" sz="2800" b="1" u="sng" dirty="0" smtClean="0"/>
          </a:p>
          <a:p>
            <a:endParaRPr lang="de-DE" dirty="0"/>
          </a:p>
        </p:txBody>
      </p:sp>
    </p:spTree>
    <p:extLst>
      <p:ext uri="{BB962C8B-B14F-4D97-AF65-F5344CB8AC3E}">
        <p14:creationId xmlns:p14="http://schemas.microsoft.com/office/powerpoint/2010/main" val="2819842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0614" y="0"/>
            <a:ext cx="9404723" cy="1400530"/>
          </a:xfrm>
        </p:spPr>
        <p:txBody>
          <a:bodyPr>
            <a:normAutofit/>
          </a:bodyPr>
          <a:lstStyle/>
          <a:p>
            <a:pPr algn="ctr"/>
            <a:r>
              <a:rPr lang="de-DE" sz="4000" b="1" dirty="0">
                <a:latin typeface="+mn-lt"/>
              </a:rPr>
              <a:t>2</a:t>
            </a:r>
            <a:r>
              <a:rPr lang="de-DE" sz="4000" b="1" dirty="0" smtClean="0">
                <a:latin typeface="+mn-lt"/>
              </a:rPr>
              <a:t>. Wie heute </a:t>
            </a:r>
            <a:r>
              <a:rPr lang="de-DE" sz="4000" b="1" dirty="0"/>
              <a:t>die Nachkriegsgeschichte unterrichten</a:t>
            </a:r>
            <a:r>
              <a:rPr lang="de-DE" sz="4000" b="1" dirty="0" smtClean="0"/>
              <a:t>?</a:t>
            </a:r>
            <a:endParaRPr lang="de-DE" sz="4000" b="1" dirty="0">
              <a:latin typeface="+mn-lt"/>
            </a:endParaRPr>
          </a:p>
        </p:txBody>
      </p:sp>
      <p:sp>
        <p:nvSpPr>
          <p:cNvPr id="3" name="Inhaltsplatzhalter 2"/>
          <p:cNvSpPr>
            <a:spLocks noGrp="1"/>
          </p:cNvSpPr>
          <p:nvPr>
            <p:ph idx="1"/>
          </p:nvPr>
        </p:nvSpPr>
        <p:spPr>
          <a:xfrm>
            <a:off x="599209" y="1580606"/>
            <a:ext cx="10993582" cy="4963885"/>
          </a:xfrm>
        </p:spPr>
        <p:txBody>
          <a:bodyPr>
            <a:noAutofit/>
          </a:bodyPr>
          <a:lstStyle/>
          <a:p>
            <a:pPr marL="0" indent="0">
              <a:buNone/>
            </a:pPr>
            <a:r>
              <a:rPr lang="de-DE" sz="2800" b="1" u="sng" dirty="0" smtClean="0"/>
              <a:t>Chancen …</a:t>
            </a:r>
          </a:p>
          <a:p>
            <a:pPr marL="0" indent="0">
              <a:buNone/>
            </a:pPr>
            <a:endParaRPr lang="de-DE" sz="2800" b="1" u="sng" dirty="0"/>
          </a:p>
          <a:p>
            <a:pPr marL="0" indent="0" algn="just">
              <a:buNone/>
            </a:pPr>
            <a:r>
              <a:rPr lang="de-DE" sz="2800" i="1" dirty="0"/>
              <a:t>„Das anhaltende Interesse an der DDR-Geschichte kommt daher, dass es sich dabei um Geschichte handelt, die noch qualmt.“</a:t>
            </a:r>
          </a:p>
          <a:p>
            <a:pPr marL="0" indent="0" algn="just">
              <a:buNone/>
            </a:pPr>
            <a:endParaRPr lang="de-DE" sz="2800" i="1" dirty="0"/>
          </a:p>
          <a:p>
            <a:pPr marL="0" indent="0" algn="r">
              <a:buNone/>
            </a:pPr>
            <a:r>
              <a:rPr lang="de-DE" sz="2800" i="1" dirty="0"/>
              <a:t>(Werner Schulz, DDR-Bürgerrechtler und Europaabgeordneter für die Partei Bündnis90/Die Grünen (2006)</a:t>
            </a:r>
          </a:p>
          <a:p>
            <a:pPr marL="0" indent="0">
              <a:buNone/>
            </a:pPr>
            <a:endParaRPr lang="de-DE" sz="2800" b="1" u="sng" dirty="0" smtClean="0"/>
          </a:p>
          <a:p>
            <a:endParaRPr lang="de-DE" dirty="0"/>
          </a:p>
        </p:txBody>
      </p:sp>
    </p:spTree>
    <p:extLst>
      <p:ext uri="{BB962C8B-B14F-4D97-AF65-F5344CB8AC3E}">
        <p14:creationId xmlns:p14="http://schemas.microsoft.com/office/powerpoint/2010/main" val="2019713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4205" y="167630"/>
            <a:ext cx="9902553" cy="1400530"/>
          </a:xfrm>
        </p:spPr>
        <p:txBody>
          <a:bodyPr>
            <a:normAutofit/>
          </a:bodyPr>
          <a:lstStyle/>
          <a:p>
            <a:r>
              <a:rPr lang="de-DE" b="1" dirty="0" smtClean="0">
                <a:latin typeface="+mn-lt"/>
              </a:rPr>
              <a:t>Vergleichende („asymmetrisch verflochtene“) Perspektive</a:t>
            </a:r>
            <a:endParaRPr lang="de-DE" b="1" dirty="0">
              <a:latin typeface="+mn-lt"/>
            </a:endParaRPr>
          </a:p>
        </p:txBody>
      </p:sp>
      <p:sp>
        <p:nvSpPr>
          <p:cNvPr id="3" name="Inhaltsplatzhalter 2"/>
          <p:cNvSpPr>
            <a:spLocks noGrp="1"/>
          </p:cNvSpPr>
          <p:nvPr>
            <p:ph idx="1"/>
          </p:nvPr>
        </p:nvSpPr>
        <p:spPr>
          <a:xfrm>
            <a:off x="469557" y="2052918"/>
            <a:ext cx="11000547" cy="4476219"/>
          </a:xfrm>
        </p:spPr>
        <p:txBody>
          <a:bodyPr/>
          <a:lstStyle/>
          <a:p>
            <a:pPr marL="0" indent="0">
              <a:buNone/>
            </a:pPr>
            <a:r>
              <a:rPr lang="de-DE" dirty="0" smtClean="0"/>
              <a:t>Literaturhinweise (Auszüge – ausführlich s. </a:t>
            </a:r>
            <a:r>
              <a:rPr lang="de-DE" dirty="0"/>
              <a:t> </a:t>
            </a:r>
            <a:r>
              <a:rPr lang="de-DE" dirty="0" smtClean="0"/>
              <a:t>204_brd_ddr_literatur)</a:t>
            </a:r>
          </a:p>
          <a:p>
            <a:pPr marL="0" indent="0">
              <a:buNone/>
            </a:pPr>
            <a:r>
              <a:rPr lang="de-DE" dirty="0"/>
              <a:t>BAUERKÄMPER, Arnd: Gemeinsam getrennt. Deutschland 1945 - 1990 in Quellen, Frankfurt/Main 2004</a:t>
            </a:r>
          </a:p>
          <a:p>
            <a:pPr marL="0" indent="0">
              <a:buNone/>
            </a:pPr>
            <a:r>
              <a:rPr lang="de-DE" dirty="0" smtClean="0"/>
              <a:t>BÖSCH</a:t>
            </a:r>
            <a:r>
              <a:rPr lang="de-DE" dirty="0"/>
              <a:t>, Frank (</a:t>
            </a:r>
            <a:r>
              <a:rPr lang="de-DE" dirty="0" err="1"/>
              <a:t>Hg</a:t>
            </a:r>
            <a:r>
              <a:rPr lang="de-DE" dirty="0"/>
              <a:t>.): Geteilte Geschichte. Ost- und Westdeutschland 1970-2000, Bonn 2015</a:t>
            </a:r>
          </a:p>
          <a:p>
            <a:pPr marL="0" indent="0">
              <a:buNone/>
            </a:pPr>
            <a:r>
              <a:rPr lang="de-DE" dirty="0"/>
              <a:t>BRUNNER, Detlev/ GRASHOFF, Udo/ KÖTZING, Andreas (Hrsg.): Asymmetrisch verflochten? Neue Forschungen zur gesamtdeutschen Nachkriegsgeschichte. Berlin 2013</a:t>
            </a:r>
          </a:p>
          <a:p>
            <a:pPr marL="0" indent="0">
              <a:buNone/>
            </a:pPr>
            <a:r>
              <a:rPr lang="de-DE" dirty="0" smtClean="0"/>
              <a:t>KLESSMANN</a:t>
            </a:r>
            <a:r>
              <a:rPr lang="de-DE" dirty="0"/>
              <a:t>, Christoph/ LAUTZAS, Peter (Hrsg.): Teilung und Integration. Die doppelte deutsche Nachkriegsgeschichte als wissenschaftliches und didaktisches Problem. </a:t>
            </a:r>
            <a:r>
              <a:rPr lang="de-DE" dirty="0" smtClean="0"/>
              <a:t>Bundeszent</a:t>
            </a:r>
            <a:endParaRPr lang="de-DE" dirty="0"/>
          </a:p>
        </p:txBody>
      </p:sp>
    </p:spTree>
    <p:extLst>
      <p:ext uri="{BB962C8B-B14F-4D97-AF65-F5344CB8AC3E}">
        <p14:creationId xmlns:p14="http://schemas.microsoft.com/office/powerpoint/2010/main" val="365431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latin typeface="+mn-lt"/>
              </a:rPr>
              <a:t>Bildungsstandards Klasse 9</a:t>
            </a:r>
            <a:endParaRPr lang="de-DE" b="1" dirty="0">
              <a:latin typeface="+mn-lt"/>
            </a:endParaRPr>
          </a:p>
        </p:txBody>
      </p:sp>
      <p:sp>
        <p:nvSpPr>
          <p:cNvPr id="3" name="Inhaltsplatzhalter 2"/>
          <p:cNvSpPr>
            <a:spLocks noGrp="1"/>
          </p:cNvSpPr>
          <p:nvPr>
            <p:ph idx="1"/>
          </p:nvPr>
        </p:nvSpPr>
        <p:spPr>
          <a:xfrm>
            <a:off x="838201" y="2233749"/>
            <a:ext cx="9498496" cy="4153988"/>
          </a:xfrm>
        </p:spPr>
        <p:txBody>
          <a:bodyPr>
            <a:normAutofit/>
          </a:bodyPr>
          <a:lstStyle/>
          <a:p>
            <a:pPr marL="0" indent="0" algn="ctr">
              <a:buNone/>
            </a:pPr>
            <a:r>
              <a:rPr lang="de-DE" sz="6000" dirty="0" smtClean="0"/>
              <a:t>Zum Umgang mit der Zeitgeschichte</a:t>
            </a:r>
          </a:p>
        </p:txBody>
      </p:sp>
    </p:spTree>
    <p:extLst>
      <p:ext uri="{BB962C8B-B14F-4D97-AF65-F5344CB8AC3E}">
        <p14:creationId xmlns:p14="http://schemas.microsoft.com/office/powerpoint/2010/main" val="1677281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pPr>
              <a:defRPr/>
            </a:pPr>
            <a:fld id="{8064EBC2-4590-457E-B87F-5B8A89D98EFB}" type="slidenum">
              <a:rPr lang="de-DE"/>
              <a:pPr>
                <a:defRPr/>
              </a:pPr>
              <a:t>20</a:t>
            </a:fld>
            <a:endParaRPr lang="de-DE" dirty="0"/>
          </a:p>
        </p:txBody>
      </p:sp>
      <p:sp>
        <p:nvSpPr>
          <p:cNvPr id="5" name="Inhaltsplatzhalter 4"/>
          <p:cNvSpPr>
            <a:spLocks noGrp="1"/>
          </p:cNvSpPr>
          <p:nvPr>
            <p:ph idx="1"/>
          </p:nvPr>
        </p:nvSpPr>
        <p:spPr/>
        <p:txBody>
          <a:bodyPr/>
          <a:lstStyle/>
          <a:p>
            <a:endParaRPr lang="de-DE" dirty="0"/>
          </a:p>
        </p:txBody>
      </p:sp>
      <p:sp>
        <p:nvSpPr>
          <p:cNvPr id="8" name="Rectangle 2"/>
          <p:cNvSpPr>
            <a:spLocks noGrp="1" noChangeArrowheads="1"/>
          </p:cNvSpPr>
          <p:nvPr>
            <p:ph type="title"/>
          </p:nvPr>
        </p:nvSpPr>
        <p:spPr>
          <a:xfrm>
            <a:off x="1103311" y="142461"/>
            <a:ext cx="9326149" cy="2812774"/>
          </a:xfrm>
        </p:spPr>
        <p:txBody>
          <a:bodyPr/>
          <a:lstStyle/>
          <a:p>
            <a:pPr eaLnBrk="1" hangingPunct="1">
              <a:defRPr/>
            </a:pPr>
            <a:r>
              <a:rPr lang="de-DE" b="1" dirty="0" smtClean="0"/>
              <a:t>Das Thema im neuen Bildungsplan</a:t>
            </a:r>
            <a:br>
              <a:rPr lang="de-DE" b="1" dirty="0" smtClean="0"/>
            </a:br>
            <a:r>
              <a:rPr lang="de-DE" b="1" dirty="0" smtClean="0"/>
              <a:t>Zusammenhänge und Perspektiven</a:t>
            </a:r>
          </a:p>
        </p:txBody>
      </p:sp>
    </p:spTree>
    <p:extLst>
      <p:ext uri="{BB962C8B-B14F-4D97-AF65-F5344CB8AC3E}">
        <p14:creationId xmlns:p14="http://schemas.microsoft.com/office/powerpoint/2010/main" val="346756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8876" y="42787"/>
            <a:ext cx="9404723" cy="1400530"/>
          </a:xfrm>
        </p:spPr>
        <p:txBody>
          <a:bodyPr/>
          <a:lstStyle/>
          <a:p>
            <a:r>
              <a:rPr lang="de-DE" b="1" dirty="0"/>
              <a:t>systematischer </a:t>
            </a:r>
            <a:br>
              <a:rPr lang="de-DE" b="1" dirty="0"/>
            </a:br>
            <a:r>
              <a:rPr lang="de-DE" b="1" dirty="0"/>
              <a:t>(synchroner) Blick</a:t>
            </a: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a:stretch>
            <a:fillRect/>
          </a:stretch>
        </p:blipFill>
        <p:spPr>
          <a:xfrm>
            <a:off x="1578898" y="1583048"/>
            <a:ext cx="9579432" cy="5274952"/>
          </a:xfrm>
          <a:prstGeom prst="rect">
            <a:avLst/>
          </a:prstGeom>
        </p:spPr>
      </p:pic>
    </p:spTree>
    <p:extLst>
      <p:ext uri="{BB962C8B-B14F-4D97-AF65-F5344CB8AC3E}">
        <p14:creationId xmlns:p14="http://schemas.microsoft.com/office/powerpoint/2010/main" val="347610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130" y="0"/>
            <a:ext cx="9404723" cy="1400530"/>
          </a:xfrm>
        </p:spPr>
        <p:txBody>
          <a:bodyPr/>
          <a:lstStyle/>
          <a:p>
            <a:r>
              <a:rPr lang="de-DE" b="1" dirty="0"/>
              <a:t>genetischer </a:t>
            </a:r>
            <a:br>
              <a:rPr lang="de-DE" b="1" dirty="0"/>
            </a:br>
            <a:r>
              <a:rPr lang="de-DE" b="1" dirty="0"/>
              <a:t>(diachroner) Blick</a:t>
            </a: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a:stretch>
            <a:fillRect/>
          </a:stretch>
        </p:blipFill>
        <p:spPr>
          <a:xfrm>
            <a:off x="1711233" y="1513493"/>
            <a:ext cx="9057813" cy="5344507"/>
          </a:xfrm>
          <a:prstGeom prst="rect">
            <a:avLst/>
          </a:prstGeom>
        </p:spPr>
      </p:pic>
    </p:spTree>
    <p:extLst>
      <p:ext uri="{BB962C8B-B14F-4D97-AF65-F5344CB8AC3E}">
        <p14:creationId xmlns:p14="http://schemas.microsoft.com/office/powerpoint/2010/main" val="3147529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130" y="0"/>
            <a:ext cx="9404723" cy="1400530"/>
          </a:xfrm>
        </p:spPr>
        <p:txBody>
          <a:bodyPr/>
          <a:lstStyle/>
          <a:p>
            <a:r>
              <a:rPr lang="de-DE" b="1" dirty="0"/>
              <a:t>genetischer </a:t>
            </a:r>
            <a:br>
              <a:rPr lang="de-DE" b="1" dirty="0"/>
            </a:br>
            <a:r>
              <a:rPr lang="de-DE" b="1" dirty="0"/>
              <a:t>(diachroner) Blick</a:t>
            </a: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3"/>
          <a:stretch>
            <a:fillRect/>
          </a:stretch>
        </p:blipFill>
        <p:spPr>
          <a:xfrm>
            <a:off x="1855304" y="1272209"/>
            <a:ext cx="9466738" cy="5585791"/>
          </a:xfrm>
          <a:prstGeom prst="rect">
            <a:avLst/>
          </a:prstGeom>
        </p:spPr>
      </p:pic>
      <p:sp>
        <p:nvSpPr>
          <p:cNvPr id="5" name="Textfeld 4"/>
          <p:cNvSpPr txBox="1"/>
          <p:nvPr/>
        </p:nvSpPr>
        <p:spPr>
          <a:xfrm>
            <a:off x="0" y="0"/>
            <a:ext cx="12191999" cy="6858000"/>
          </a:xfrm>
          <a:prstGeom prst="rect">
            <a:avLst/>
          </a:prstGeom>
          <a:solidFill>
            <a:schemeClr val="bg1">
              <a:lumMod val="50000"/>
              <a:lumOff val="50000"/>
              <a:alpha val="95000"/>
            </a:schemeClr>
          </a:solidFill>
        </p:spPr>
        <p:txBody>
          <a:bodyPr wrap="square" rtlCol="0">
            <a:noAutofit/>
          </a:bodyPr>
          <a:lstStyle/>
          <a:p>
            <a:endParaRPr lang="de-DE" dirty="0" smtClean="0"/>
          </a:p>
          <a:p>
            <a:endParaRPr lang="de-DE" dirty="0"/>
          </a:p>
          <a:p>
            <a:endParaRPr lang="de-DE" dirty="0" smtClean="0"/>
          </a:p>
          <a:p>
            <a:pPr marL="2782888" indent="-357188"/>
            <a:r>
              <a:rPr lang="de-DE" sz="3900" dirty="0" smtClean="0"/>
              <a:t>Was fehlt?</a:t>
            </a:r>
          </a:p>
          <a:p>
            <a:pPr marL="2782888" indent="-357188"/>
            <a:endParaRPr lang="de-DE" sz="3900" dirty="0"/>
          </a:p>
          <a:p>
            <a:pPr marL="2782888" indent="-357188">
              <a:buFont typeface="Arial" panose="020B0604020202020204" pitchFamily="34" charset="0"/>
              <a:buChar char="•"/>
            </a:pPr>
            <a:r>
              <a:rPr lang="de-DE" sz="3900" dirty="0" smtClean="0"/>
              <a:t>Kuba-Krise</a:t>
            </a:r>
          </a:p>
          <a:p>
            <a:pPr marL="2782888" indent="-357188">
              <a:buFont typeface="Arial" panose="020B0604020202020204" pitchFamily="34" charset="0"/>
              <a:buChar char="•"/>
            </a:pPr>
            <a:r>
              <a:rPr lang="de-DE" sz="3900" dirty="0" smtClean="0"/>
              <a:t>Ostpolitik</a:t>
            </a:r>
          </a:p>
          <a:p>
            <a:pPr marL="2782888" indent="-357188">
              <a:buFont typeface="Arial" panose="020B0604020202020204" pitchFamily="34" charset="0"/>
              <a:buChar char="•"/>
            </a:pPr>
            <a:r>
              <a:rPr lang="de-DE" sz="3900" dirty="0" smtClean="0"/>
              <a:t>RAF</a:t>
            </a:r>
          </a:p>
          <a:p>
            <a:pPr marL="2782888" indent="-357188"/>
            <a:r>
              <a:rPr lang="de-DE" sz="3900" dirty="0" smtClean="0"/>
              <a:t>…</a:t>
            </a:r>
          </a:p>
          <a:p>
            <a:pPr marL="1473200" indent="-571500">
              <a:buFont typeface="Arial" panose="020B0604020202020204" pitchFamily="34" charset="0"/>
              <a:buChar char="•"/>
            </a:pPr>
            <a:endParaRPr lang="de-DE" sz="3900" dirty="0"/>
          </a:p>
        </p:txBody>
      </p:sp>
    </p:spTree>
    <p:extLst>
      <p:ext uri="{BB962C8B-B14F-4D97-AF65-F5344CB8AC3E}">
        <p14:creationId xmlns:p14="http://schemas.microsoft.com/office/powerpoint/2010/main" val="2072695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b="1" dirty="0" smtClean="0">
                <a:latin typeface="+mn-lt"/>
              </a:rPr>
              <a:t>Akzentuierungen, Perspektivierungen</a:t>
            </a:r>
            <a:endParaRPr lang="de-DE" b="1" dirty="0">
              <a:latin typeface="+mn-lt"/>
            </a:endParaRPr>
          </a:p>
        </p:txBody>
      </p:sp>
      <p:sp>
        <p:nvSpPr>
          <p:cNvPr id="2" name="Inhaltsplatzhalter 1"/>
          <p:cNvSpPr>
            <a:spLocks noGrp="1"/>
          </p:cNvSpPr>
          <p:nvPr>
            <p:ph idx="1"/>
          </p:nvPr>
        </p:nvSpPr>
        <p:spPr>
          <a:xfrm>
            <a:off x="646111" y="1853248"/>
            <a:ext cx="11262353" cy="4696408"/>
          </a:xfrm>
        </p:spPr>
        <p:txBody>
          <a:bodyPr>
            <a:noAutofit/>
          </a:bodyPr>
          <a:lstStyle/>
          <a:p>
            <a:r>
              <a:rPr lang="de-DE" sz="2300" dirty="0" smtClean="0"/>
              <a:t>Systemperspektive: Zwei Systeme, zwei Staaten</a:t>
            </a:r>
          </a:p>
          <a:p>
            <a:r>
              <a:rPr lang="de-DE" sz="2300" dirty="0" smtClean="0"/>
              <a:t>Vergleichende Perspektive: asymmetrisch verflochtene Parallelgeschichte</a:t>
            </a:r>
          </a:p>
          <a:p>
            <a:r>
              <a:rPr lang="de-DE" sz="2300" dirty="0" smtClean="0"/>
              <a:t>Demokratische Perspektive (Hartmut </a:t>
            </a:r>
            <a:r>
              <a:rPr lang="de-DE" sz="2300" dirty="0" err="1" smtClean="0"/>
              <a:t>Kaelble</a:t>
            </a:r>
            <a:r>
              <a:rPr lang="de-DE" sz="2300" dirty="0" smtClean="0"/>
              <a:t>: „Demokratisierungsschübe“)</a:t>
            </a:r>
          </a:p>
          <a:p>
            <a:pPr marL="531813" indent="-260350">
              <a:buNone/>
            </a:pPr>
            <a:r>
              <a:rPr lang="de-DE" sz="2300" dirty="0" smtClean="0"/>
              <a:t>	4. Demokratisierungsschub 1945-1957 („Befreiung und Demokratisierung“) </a:t>
            </a:r>
          </a:p>
          <a:p>
            <a:pPr marL="531813" indent="-260350">
              <a:buNone/>
            </a:pPr>
            <a:r>
              <a:rPr lang="de-DE" sz="2300" dirty="0" smtClean="0"/>
              <a:t>	5. Demokratisierungsschub 1989-1991 („Ein europäischer Umbruch zur Demokratie“)</a:t>
            </a:r>
          </a:p>
          <a:p>
            <a:r>
              <a:rPr lang="de-DE" sz="2300" dirty="0"/>
              <a:t>Ökonomische Perspektive: zunehmende Divergenzen seit den 1980er –Jahren</a:t>
            </a:r>
          </a:p>
          <a:p>
            <a:r>
              <a:rPr lang="de-DE" sz="2300" dirty="0" smtClean="0"/>
              <a:t>Europäische </a:t>
            </a:r>
            <a:r>
              <a:rPr lang="de-DE" sz="2300" dirty="0"/>
              <a:t>Perspektive: weniger Nachkriegsgeschichte, mehr Vorgeschichte des vereinten Deutschlands und Europas</a:t>
            </a:r>
          </a:p>
          <a:p>
            <a:pPr marL="0" indent="0">
              <a:buNone/>
            </a:pPr>
            <a:endParaRPr lang="de-DE" sz="2300" dirty="0"/>
          </a:p>
          <a:p>
            <a:endParaRPr lang="de-DE" sz="2300" dirty="0"/>
          </a:p>
        </p:txBody>
      </p:sp>
    </p:spTree>
    <p:extLst>
      <p:ext uri="{BB962C8B-B14F-4D97-AF65-F5344CB8AC3E}">
        <p14:creationId xmlns:p14="http://schemas.microsoft.com/office/powerpoint/2010/main" val="255407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12035" y="1219200"/>
            <a:ext cx="11834191" cy="5638800"/>
          </a:xfrm>
        </p:spPr>
        <p:txBody>
          <a:bodyPr>
            <a:normAutofit fontScale="92500" lnSpcReduction="10000"/>
          </a:bodyPr>
          <a:lstStyle/>
          <a:p>
            <a:pPr>
              <a:spcBef>
                <a:spcPts val="600"/>
              </a:spcBef>
              <a:buFont typeface="Arial" panose="020B0604020202020204" pitchFamily="34" charset="0"/>
              <a:buChar char="•"/>
            </a:pPr>
            <a:r>
              <a:rPr lang="de-DE" dirty="0"/>
              <a:t>1./ 2. Stunde: Europa am Ende oder am Anfang? Wie soll es mit Europa nach dem Zweiten Weltkrieg weitergehen</a:t>
            </a:r>
            <a:r>
              <a:rPr lang="de-DE" dirty="0" smtClean="0"/>
              <a:t>?</a:t>
            </a:r>
          </a:p>
          <a:p>
            <a:pPr>
              <a:spcBef>
                <a:spcPts val="600"/>
              </a:spcBef>
              <a:buFont typeface="Arial" panose="020B0604020202020204" pitchFamily="34" charset="0"/>
              <a:buChar char="•"/>
            </a:pPr>
            <a:r>
              <a:rPr lang="de-DE" dirty="0"/>
              <a:t>3./ 4 Stunde: Der „eiserne Vorhang“ trennt die Welt</a:t>
            </a:r>
          </a:p>
          <a:p>
            <a:pPr>
              <a:spcBef>
                <a:spcPts val="600"/>
              </a:spcBef>
              <a:buFont typeface="Arial" panose="020B0604020202020204" pitchFamily="34" charset="0"/>
              <a:buChar char="•"/>
            </a:pPr>
            <a:r>
              <a:rPr lang="de-DE" dirty="0"/>
              <a:t>5./ 6. Stunde: Weltpolitik zwischen Konfrontation und Entspannung</a:t>
            </a:r>
          </a:p>
          <a:p>
            <a:pPr>
              <a:spcBef>
                <a:spcPts val="600"/>
              </a:spcBef>
              <a:buFont typeface="Arial" panose="020B0604020202020204" pitchFamily="34" charset="0"/>
              <a:buChar char="•"/>
            </a:pPr>
            <a:r>
              <a:rPr lang="de-DE" dirty="0"/>
              <a:t>7./ 8. Stunde: Und was macht Europa? Aussöhnung in Europa zwischen Deutschland und Frankreich </a:t>
            </a:r>
          </a:p>
          <a:p>
            <a:pPr>
              <a:spcBef>
                <a:spcPts val="600"/>
              </a:spcBef>
              <a:buFont typeface="Arial" panose="020B0604020202020204" pitchFamily="34" charset="0"/>
              <a:buChar char="•"/>
            </a:pPr>
            <a:r>
              <a:rPr lang="de-DE" dirty="0"/>
              <a:t>9./ 10. Stunde: Die Gründung des Staates Israel – ein </a:t>
            </a:r>
            <a:r>
              <a:rPr lang="de-DE" dirty="0" smtClean="0"/>
              <a:t>endloser Streit?</a:t>
            </a:r>
          </a:p>
          <a:p>
            <a:pPr>
              <a:spcBef>
                <a:spcPts val="600"/>
              </a:spcBef>
              <a:buFont typeface="Arial" panose="020B0604020202020204" pitchFamily="34" charset="0"/>
              <a:buChar char="•"/>
            </a:pPr>
            <a:r>
              <a:rPr lang="de-DE" dirty="0"/>
              <a:t>11./ 12. Stunde: Wer ist „demokratischer“? BRD und DDR als „demokratische Staaten</a:t>
            </a:r>
            <a:r>
              <a:rPr lang="de-DE" dirty="0" smtClean="0"/>
              <a:t>“</a:t>
            </a:r>
          </a:p>
          <a:p>
            <a:pPr>
              <a:spcBef>
                <a:spcPts val="600"/>
              </a:spcBef>
              <a:buFont typeface="Arial" panose="020B0604020202020204" pitchFamily="34" charset="0"/>
              <a:buChar char="•"/>
            </a:pPr>
            <a:r>
              <a:rPr lang="de-DE" dirty="0"/>
              <a:t>13./ 14. Stunde: Wohlstand für alle? Planwirtschaft oder Marktwirtschaft?</a:t>
            </a:r>
          </a:p>
          <a:p>
            <a:pPr>
              <a:spcBef>
                <a:spcPts val="600"/>
              </a:spcBef>
              <a:buFont typeface="Arial" panose="020B0604020202020204" pitchFamily="34" charset="0"/>
              <a:buChar char="•"/>
            </a:pPr>
            <a:r>
              <a:rPr lang="de-DE" dirty="0"/>
              <a:t>15./ 16. Stunde: Leben im Schatten der Mauer</a:t>
            </a:r>
          </a:p>
          <a:p>
            <a:pPr>
              <a:spcBef>
                <a:spcPts val="600"/>
              </a:spcBef>
              <a:buFont typeface="Arial" panose="020B0604020202020204" pitchFamily="34" charset="0"/>
              <a:buChar char="•"/>
            </a:pPr>
            <a:r>
              <a:rPr lang="de-DE" dirty="0" smtClean="0"/>
              <a:t>17./ </a:t>
            </a:r>
            <a:r>
              <a:rPr lang="de-DE" dirty="0"/>
              <a:t>18. Stunde: 1968 – ein gesellschaftliches Umbruchsjahr?</a:t>
            </a:r>
          </a:p>
          <a:p>
            <a:pPr>
              <a:spcBef>
                <a:spcPts val="600"/>
              </a:spcBef>
              <a:buFont typeface="Arial" panose="020B0604020202020204" pitchFamily="34" charset="0"/>
              <a:buChar char="•"/>
            </a:pPr>
            <a:r>
              <a:rPr lang="de-DE" dirty="0"/>
              <a:t>19. Stunde: Freiheit für alle? Ziviler Ungehorsam in West und Ost – 1968 </a:t>
            </a:r>
          </a:p>
          <a:p>
            <a:pPr>
              <a:spcBef>
                <a:spcPts val="600"/>
              </a:spcBef>
              <a:buFont typeface="Arial" panose="020B0604020202020204" pitchFamily="34" charset="0"/>
              <a:buChar char="•"/>
            </a:pPr>
            <a:r>
              <a:rPr lang="de-DE" dirty="0"/>
              <a:t>20. Stunde: Freiheit für alle? Ziviler Ungehorsam in Ost und West</a:t>
            </a:r>
          </a:p>
          <a:p>
            <a:pPr>
              <a:spcBef>
                <a:spcPts val="600"/>
              </a:spcBef>
              <a:buFont typeface="Arial" panose="020B0604020202020204" pitchFamily="34" charset="0"/>
              <a:buChar char="•"/>
            </a:pPr>
            <a:r>
              <a:rPr lang="de-DE" dirty="0"/>
              <a:t>21./ 22. Stunde: Der Ostblock bricht zusammen</a:t>
            </a:r>
          </a:p>
          <a:p>
            <a:pPr>
              <a:spcBef>
                <a:spcPts val="600"/>
              </a:spcBef>
              <a:buFont typeface="Arial" panose="020B0604020202020204" pitchFamily="34" charset="0"/>
              <a:buChar char="•"/>
            </a:pPr>
            <a:r>
              <a:rPr lang="de-DE" dirty="0"/>
              <a:t>23./ 24. Stunde: „…keine Angst mehr“? Die friedliche Revolution in der DDR</a:t>
            </a:r>
          </a:p>
          <a:p>
            <a:pPr>
              <a:spcBef>
                <a:spcPts val="600"/>
              </a:spcBef>
              <a:buFont typeface="Arial" panose="020B0604020202020204" pitchFamily="34" charset="0"/>
              <a:buChar char="•"/>
            </a:pPr>
            <a:r>
              <a:rPr lang="de-DE" dirty="0"/>
              <a:t>25./ 26. Stunde: Wächst zusammen, was zusammen gehört? </a:t>
            </a:r>
            <a:endParaRPr lang="de-DE" dirty="0" smtClean="0"/>
          </a:p>
          <a:p>
            <a:pPr>
              <a:spcBef>
                <a:spcPts val="600"/>
              </a:spcBef>
              <a:buFont typeface="Arial" panose="020B0604020202020204" pitchFamily="34" charset="0"/>
              <a:buChar char="•"/>
            </a:pPr>
            <a:r>
              <a:rPr lang="de-DE" dirty="0"/>
              <a:t>27./ 28. Stunde: Was macht Europa nach dem Ende des Kalten Krieges?</a:t>
            </a:r>
          </a:p>
        </p:txBody>
      </p:sp>
      <p:sp>
        <p:nvSpPr>
          <p:cNvPr id="3" name="Titel 2"/>
          <p:cNvSpPr>
            <a:spLocks noGrp="1"/>
          </p:cNvSpPr>
          <p:nvPr>
            <p:ph type="title"/>
          </p:nvPr>
        </p:nvSpPr>
        <p:spPr>
          <a:xfrm>
            <a:off x="646111" y="156754"/>
            <a:ext cx="9404723" cy="796835"/>
          </a:xfrm>
        </p:spPr>
        <p:txBody>
          <a:bodyPr/>
          <a:lstStyle/>
          <a:p>
            <a:r>
              <a:rPr lang="de-DE" dirty="0" smtClean="0"/>
              <a:t>Sequenzplanung in 28 Stunden</a:t>
            </a:r>
            <a:endParaRPr lang="de-DE" dirty="0"/>
          </a:p>
        </p:txBody>
      </p:sp>
    </p:spTree>
    <p:extLst>
      <p:ext uri="{BB962C8B-B14F-4D97-AF65-F5344CB8AC3E}">
        <p14:creationId xmlns:p14="http://schemas.microsoft.com/office/powerpoint/2010/main" val="101956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81911" y="4080344"/>
            <a:ext cx="8201821" cy="2255141"/>
          </a:xfrm>
        </p:spPr>
      </p:pic>
      <p:sp>
        <p:nvSpPr>
          <p:cNvPr id="3" name="Titel 2"/>
          <p:cNvSpPr>
            <a:spLocks noGrp="1"/>
          </p:cNvSpPr>
          <p:nvPr>
            <p:ph type="title"/>
          </p:nvPr>
        </p:nvSpPr>
        <p:spPr/>
        <p:txBody>
          <a:bodyPr/>
          <a:lstStyle/>
          <a:p>
            <a:r>
              <a:rPr lang="de-DE" dirty="0" smtClean="0"/>
              <a:t>Ost-West-Konflikt und Kalter Krieg</a:t>
            </a:r>
            <a:endParaRPr lang="de-DE" dirty="0"/>
          </a:p>
        </p:txBody>
      </p:sp>
      <p:sp>
        <p:nvSpPr>
          <p:cNvPr id="2" name="Textfeld 1"/>
          <p:cNvSpPr txBox="1"/>
          <p:nvPr/>
        </p:nvSpPr>
        <p:spPr>
          <a:xfrm>
            <a:off x="5265922" y="6335486"/>
            <a:ext cx="6642099" cy="522514"/>
          </a:xfrm>
          <a:prstGeom prst="rect">
            <a:avLst/>
          </a:prstGeom>
          <a:noFill/>
        </p:spPr>
        <p:txBody>
          <a:bodyPr wrap="square" rtlCol="0">
            <a:normAutofit/>
          </a:bodyPr>
          <a:lstStyle/>
          <a:p>
            <a:r>
              <a:rPr lang="de-DE" sz="900" dirty="0" smtClean="0"/>
              <a:t>3. Von </a:t>
            </a:r>
            <a:r>
              <a:rPr lang="de-DE" sz="900" dirty="0"/>
              <a:t>Julian Oster - Eigenes Werk, CC BY-SA 3.0, https://commons.wikimedia.org/w/index.php?curid=32950330</a:t>
            </a:r>
          </a:p>
        </p:txBody>
      </p:sp>
      <p:sp>
        <p:nvSpPr>
          <p:cNvPr id="7" name="Textfeld 6"/>
          <p:cNvSpPr txBox="1"/>
          <p:nvPr/>
        </p:nvSpPr>
        <p:spPr>
          <a:xfrm>
            <a:off x="5348472" y="1400643"/>
            <a:ext cx="6477000" cy="2679699"/>
          </a:xfrm>
          <a:prstGeom prst="rect">
            <a:avLst/>
          </a:prstGeom>
          <a:solidFill>
            <a:schemeClr val="tx2"/>
          </a:solidFill>
        </p:spPr>
        <p:txBody>
          <a:bodyPr wrap="square" rtlCol="0" anchor="ctr">
            <a:noAutofit/>
          </a:bodyPr>
          <a:lstStyle/>
          <a:p>
            <a:pPr algn="ctr"/>
            <a:r>
              <a:rPr lang="de-DE" dirty="0" smtClean="0">
                <a:solidFill>
                  <a:schemeClr val="bg1"/>
                </a:solidFill>
              </a:rPr>
              <a:t>Spannungskurve Kalter Krieg</a:t>
            </a:r>
          </a:p>
          <a:p>
            <a:pPr algn="ctr"/>
            <a:r>
              <a:rPr lang="de-DE" sz="1000" dirty="0">
                <a:solidFill>
                  <a:schemeClr val="bg1"/>
                </a:solidFill>
              </a:rPr>
              <a:t>(z.B. http://</a:t>
            </a:r>
            <a:r>
              <a:rPr lang="de-DE" sz="1000" dirty="0" smtClean="0">
                <a:solidFill>
                  <a:schemeClr val="bg1"/>
                </a:solidFill>
              </a:rPr>
              <a:t>www.poprawka.de/neuzeit/217_grafik.jpg)</a:t>
            </a:r>
            <a:endParaRPr lang="de-DE" sz="1000" dirty="0">
              <a:solidFill>
                <a:schemeClr val="bg1"/>
              </a:solidFill>
            </a:endParaRPr>
          </a:p>
        </p:txBody>
      </p:sp>
      <p:sp>
        <p:nvSpPr>
          <p:cNvPr id="8" name="Textfeld 7"/>
          <p:cNvSpPr txBox="1"/>
          <p:nvPr/>
        </p:nvSpPr>
        <p:spPr>
          <a:xfrm>
            <a:off x="55934" y="1291786"/>
            <a:ext cx="4976628" cy="5304957"/>
          </a:xfrm>
          <a:prstGeom prst="rect">
            <a:avLst/>
          </a:prstGeom>
          <a:solidFill>
            <a:schemeClr val="tx2"/>
          </a:solidFill>
        </p:spPr>
        <p:txBody>
          <a:bodyPr wrap="square" rtlCol="0" anchor="ctr">
            <a:noAutofit/>
          </a:bodyPr>
          <a:lstStyle/>
          <a:p>
            <a:pPr algn="ctr"/>
            <a:r>
              <a:rPr lang="de-DE" dirty="0" smtClean="0">
                <a:solidFill>
                  <a:schemeClr val="bg1"/>
                </a:solidFill>
              </a:rPr>
              <a:t>Konfliktebenen Ost-West-Konflikt</a:t>
            </a:r>
          </a:p>
          <a:p>
            <a:pPr algn="ctr"/>
            <a:r>
              <a:rPr lang="de-DE" dirty="0" smtClean="0">
                <a:solidFill>
                  <a:schemeClr val="bg1"/>
                </a:solidFill>
              </a:rPr>
              <a:t>(z.B. nach E.-O. </a:t>
            </a:r>
            <a:r>
              <a:rPr lang="de-DE" dirty="0" err="1" smtClean="0">
                <a:solidFill>
                  <a:schemeClr val="bg1"/>
                </a:solidFill>
              </a:rPr>
              <a:t>Czempiel</a:t>
            </a:r>
            <a:r>
              <a:rPr lang="de-DE" dirty="0" smtClean="0">
                <a:solidFill>
                  <a:schemeClr val="bg1"/>
                </a:solidFill>
              </a:rPr>
              <a:t>)</a:t>
            </a:r>
            <a:endParaRPr lang="de-DE" dirty="0">
              <a:solidFill>
                <a:schemeClr val="bg1"/>
              </a:solidFill>
            </a:endParaRPr>
          </a:p>
        </p:txBody>
      </p:sp>
    </p:spTree>
    <p:extLst>
      <p:ext uri="{BB962C8B-B14F-4D97-AF65-F5344CB8AC3E}">
        <p14:creationId xmlns:p14="http://schemas.microsoft.com/office/powerpoint/2010/main" val="995933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5934" y="1291787"/>
            <a:ext cx="9189666" cy="3978714"/>
          </a:xfrm>
          <a:prstGeom prst="rect">
            <a:avLst/>
          </a:prstGeom>
          <a:solidFill>
            <a:schemeClr val="tx2"/>
          </a:solidFill>
        </p:spPr>
        <p:txBody>
          <a:bodyPr wrap="square" rtlCol="0" anchor="ctr">
            <a:noAutofit/>
          </a:bodyPr>
          <a:lstStyle/>
          <a:p>
            <a:pPr algn="ctr"/>
            <a:r>
              <a:rPr lang="de-DE" dirty="0" smtClean="0">
                <a:solidFill>
                  <a:schemeClr val="bg1"/>
                </a:solidFill>
              </a:rPr>
              <a:t>BRD-DDR Landkarte, Flaggen</a:t>
            </a:r>
          </a:p>
          <a:p>
            <a:pPr algn="ctr"/>
            <a:r>
              <a:rPr lang="de-DE" sz="1000" dirty="0" smtClean="0">
                <a:solidFill>
                  <a:schemeClr val="bg1">
                    <a:lumMod val="95000"/>
                    <a:lumOff val="5000"/>
                  </a:schemeClr>
                </a:solidFill>
              </a:rPr>
              <a:t>(z.B. </a:t>
            </a:r>
            <a:r>
              <a:rPr lang="de-DE" sz="1000" dirty="0">
                <a:solidFill>
                  <a:schemeClr val="bg1">
                    <a:lumMod val="95000"/>
                    <a:lumOff val="5000"/>
                  </a:schemeClr>
                </a:solidFill>
                <a:hlinkClick r:id="rId3"/>
              </a:rPr>
              <a:t>http://www.br.de/telekolleg/faecher/geschichte/ost-westkonflikt-03-102~_v-img__16__9__xl_-</a:t>
            </a:r>
            <a:r>
              <a:rPr lang="de-DE" sz="1000" dirty="0" smtClean="0">
                <a:solidFill>
                  <a:schemeClr val="bg1">
                    <a:lumMod val="95000"/>
                    <a:lumOff val="5000"/>
                  </a:schemeClr>
                </a:solidFill>
                <a:hlinkClick r:id="rId3"/>
              </a:rPr>
              <a:t>d31c35f8186ebeb80b0cd843a7c267a0e0c81647.jpg?version=1f63d</a:t>
            </a:r>
            <a:r>
              <a:rPr lang="de-DE" sz="1000" dirty="0">
                <a:solidFill>
                  <a:schemeClr val="bg1">
                    <a:lumMod val="95000"/>
                    <a:lumOff val="5000"/>
                  </a:schemeClr>
                </a:solidFill>
              </a:rPr>
              <a:t>)</a:t>
            </a:r>
            <a:endParaRPr lang="de-DE" sz="10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3" name="Titel 2"/>
          <p:cNvSpPr>
            <a:spLocks noGrp="1"/>
          </p:cNvSpPr>
          <p:nvPr>
            <p:ph type="title"/>
          </p:nvPr>
        </p:nvSpPr>
        <p:spPr/>
        <p:txBody>
          <a:bodyPr/>
          <a:lstStyle/>
          <a:p>
            <a:r>
              <a:rPr lang="de-DE" dirty="0"/>
              <a:t>Ost-West-Konflikt und Kalter Krieg</a:t>
            </a:r>
          </a:p>
        </p:txBody>
      </p:sp>
      <p:sp>
        <p:nvSpPr>
          <p:cNvPr id="6" name="Textfeld 5"/>
          <p:cNvSpPr txBox="1"/>
          <p:nvPr/>
        </p:nvSpPr>
        <p:spPr>
          <a:xfrm>
            <a:off x="160522" y="6017986"/>
            <a:ext cx="6642099" cy="522514"/>
          </a:xfrm>
          <a:prstGeom prst="rect">
            <a:avLst/>
          </a:prstGeom>
          <a:noFill/>
        </p:spPr>
        <p:txBody>
          <a:bodyPr wrap="square" rtlCol="0">
            <a:normAutofit/>
          </a:bodyPr>
          <a:lstStyle/>
          <a:p>
            <a:r>
              <a:rPr lang="de-DE" sz="900" dirty="0" smtClean="0"/>
              <a:t>3. Von </a:t>
            </a:r>
            <a:r>
              <a:rPr lang="de-DE" sz="900" dirty="0"/>
              <a:t>Julian Oster - Eigenes Werk, CC BY-SA 3.0, https://commons.wikimedia.org/w/index.php?curid=32950330</a:t>
            </a:r>
          </a:p>
        </p:txBody>
      </p:sp>
      <p:sp>
        <p:nvSpPr>
          <p:cNvPr id="8" name="Textfeld 7"/>
          <p:cNvSpPr txBox="1"/>
          <p:nvPr/>
        </p:nvSpPr>
        <p:spPr>
          <a:xfrm>
            <a:off x="7675934" y="3281144"/>
            <a:ext cx="4300166" cy="3259356"/>
          </a:xfrm>
          <a:prstGeom prst="rect">
            <a:avLst/>
          </a:prstGeom>
          <a:solidFill>
            <a:schemeClr val="tx2"/>
          </a:solidFill>
        </p:spPr>
        <p:txBody>
          <a:bodyPr wrap="square" rtlCol="0" anchor="ctr">
            <a:noAutofit/>
          </a:bodyPr>
          <a:lstStyle/>
          <a:p>
            <a:pPr algn="ctr"/>
            <a:r>
              <a:rPr lang="de-DE" dirty="0" smtClean="0">
                <a:solidFill>
                  <a:schemeClr val="bg1"/>
                </a:solidFill>
              </a:rPr>
              <a:t>Nord- und Südkorea,  Landkarte, Flaggen</a:t>
            </a:r>
          </a:p>
          <a:p>
            <a:pPr algn="ctr"/>
            <a:r>
              <a:rPr lang="de-DE" sz="1200" dirty="0" smtClean="0">
                <a:solidFill>
                  <a:schemeClr val="bg1">
                    <a:lumMod val="95000"/>
                    <a:lumOff val="5000"/>
                  </a:schemeClr>
                </a:solidFill>
              </a:rPr>
              <a:t>(z.B</a:t>
            </a:r>
            <a:r>
              <a:rPr lang="de-DE" sz="1200" dirty="0">
                <a:solidFill>
                  <a:schemeClr val="bg1">
                    <a:lumMod val="95000"/>
                    <a:lumOff val="5000"/>
                  </a:schemeClr>
                </a:solidFill>
              </a:rPr>
              <a:t>. </a:t>
            </a:r>
            <a:r>
              <a:rPr lang="de-DE" sz="1200" dirty="0">
                <a:solidFill>
                  <a:schemeClr val="bg1">
                    <a:lumMod val="95000"/>
                    <a:lumOff val="5000"/>
                  </a:schemeClr>
                </a:solidFill>
                <a:hlinkClick r:id="rId4"/>
              </a:rPr>
              <a:t>http://</a:t>
            </a:r>
            <a:r>
              <a:rPr lang="de-DE" sz="1200" dirty="0" smtClean="0">
                <a:solidFill>
                  <a:schemeClr val="bg1">
                    <a:lumMod val="95000"/>
                    <a:lumOff val="5000"/>
                  </a:schemeClr>
                </a:solidFill>
                <a:hlinkClick r:id="rId4"/>
              </a:rPr>
              <a:t>www.stepmap.de/landkarte/nordkorea-s-dkorea-1126618</a:t>
            </a:r>
            <a:r>
              <a:rPr lang="de-DE" sz="1200" dirty="0" smtClean="0">
                <a:solidFill>
                  <a:schemeClr val="bg1">
                    <a:lumMod val="95000"/>
                    <a:lumOff val="5000"/>
                  </a:schemeClr>
                </a:solidFill>
              </a:rPr>
              <a:t>)</a:t>
            </a:r>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Tree>
    <p:extLst>
      <p:ext uri="{BB962C8B-B14F-4D97-AF65-F5344CB8AC3E}">
        <p14:creationId xmlns:p14="http://schemas.microsoft.com/office/powerpoint/2010/main" val="3506405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Ost-West-Konflikt und Kalter Krieg</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496" y="1244918"/>
            <a:ext cx="6855075" cy="5511481"/>
          </a:xfrm>
          <a:prstGeom prst="rect">
            <a:avLst/>
          </a:prstGeom>
        </p:spPr>
      </p:pic>
      <p:sp>
        <p:nvSpPr>
          <p:cNvPr id="5" name="Textfeld 4"/>
          <p:cNvSpPr txBox="1"/>
          <p:nvPr/>
        </p:nvSpPr>
        <p:spPr>
          <a:xfrm>
            <a:off x="160523" y="5638800"/>
            <a:ext cx="2163578" cy="901700"/>
          </a:xfrm>
          <a:prstGeom prst="rect">
            <a:avLst/>
          </a:prstGeom>
          <a:noFill/>
        </p:spPr>
        <p:txBody>
          <a:bodyPr wrap="square" rtlCol="0">
            <a:normAutofit/>
          </a:bodyPr>
          <a:lstStyle/>
          <a:p>
            <a:r>
              <a:rPr lang="de-DE" sz="900"/>
              <a:t>https://lehrerfortbildung-bw.de/u_gewi/geschichte/gym/bp2004/fb4/1_schwerpkt2/1_aufg/1_mat/</a:t>
            </a:r>
            <a:endParaRPr lang="de-DE" sz="900" dirty="0"/>
          </a:p>
        </p:txBody>
      </p:sp>
    </p:spTree>
    <p:extLst>
      <p:ext uri="{BB962C8B-B14F-4D97-AF65-F5344CB8AC3E}">
        <p14:creationId xmlns:p14="http://schemas.microsoft.com/office/powerpoint/2010/main" val="284992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p:txBody>
          <a:bodyPr/>
          <a:lstStyle/>
          <a:p>
            <a:r>
              <a:rPr lang="de-DE" dirty="0" smtClean="0"/>
              <a:t>Zentrale Systemvergleiche</a:t>
            </a:r>
            <a:endParaRPr lang="de-DE" dirty="0"/>
          </a:p>
        </p:txBody>
      </p:sp>
      <p:pic>
        <p:nvPicPr>
          <p:cNvPr id="4"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6233" y="1401755"/>
            <a:ext cx="10368721" cy="5078557"/>
          </a:xfrm>
          <a:prstGeom prst="rect">
            <a:avLst/>
          </a:prstGeom>
          <a:noFill/>
          <a:ln w="9525">
            <a:noFill/>
            <a:miter lim="800000"/>
            <a:headEnd/>
            <a:tailEnd/>
          </a:ln>
          <a:effectLst/>
        </p:spPr>
      </p:pic>
      <p:sp>
        <p:nvSpPr>
          <p:cNvPr id="5" name="Textfeld 4"/>
          <p:cNvSpPr txBox="1"/>
          <p:nvPr/>
        </p:nvSpPr>
        <p:spPr>
          <a:xfrm>
            <a:off x="160522" y="6533931"/>
            <a:ext cx="6642099" cy="292101"/>
          </a:xfrm>
          <a:prstGeom prst="rect">
            <a:avLst/>
          </a:prstGeom>
          <a:noFill/>
        </p:spPr>
        <p:txBody>
          <a:bodyPr wrap="square" rtlCol="0">
            <a:normAutofit/>
          </a:bodyPr>
          <a:lstStyle/>
          <a:p>
            <a:r>
              <a:rPr lang="de-DE" sz="900" dirty="0"/>
              <a:t>Von Jérôme - Eigenes Werk, </a:t>
            </a:r>
            <a:r>
              <a:rPr lang="de-DE" sz="900" dirty="0">
                <a:hlinkClick r:id="rId4"/>
              </a:rPr>
              <a:t>CC BY-SA 3.0</a:t>
            </a:r>
            <a:r>
              <a:rPr lang="de-DE" sz="900" dirty="0"/>
              <a:t>, </a:t>
            </a:r>
            <a:r>
              <a:rPr lang="de-DE" sz="900" dirty="0">
                <a:hlinkClick r:id="rId5"/>
              </a:rPr>
              <a:t>https://commons.wikimedia.org/w/index.php?curid=9799056</a:t>
            </a:r>
            <a:r>
              <a:rPr lang="de-DE" sz="900" dirty="0"/>
              <a:t> </a:t>
            </a:r>
          </a:p>
        </p:txBody>
      </p:sp>
    </p:spTree>
    <p:extLst>
      <p:ext uri="{BB962C8B-B14F-4D97-AF65-F5344CB8AC3E}">
        <p14:creationId xmlns:p14="http://schemas.microsoft.com/office/powerpoint/2010/main" val="2235204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6111" y="452718"/>
            <a:ext cx="9404723" cy="5964124"/>
          </a:xfrm>
        </p:spPr>
        <p:txBody>
          <a:bodyPr/>
          <a:lstStyle/>
          <a:p>
            <a:r>
              <a:rPr lang="de-DE" dirty="0" smtClean="0"/>
              <a:t>Porträtfotos von Helmut Kohl</a:t>
            </a:r>
            <a:br>
              <a:rPr lang="de-DE" dirty="0" smtClean="0"/>
            </a:br>
            <a:r>
              <a:rPr lang="de-DE" dirty="0" smtClean="0"/>
              <a:t/>
            </a:r>
            <a:br>
              <a:rPr lang="de-DE" dirty="0" smtClean="0"/>
            </a:br>
            <a:r>
              <a:rPr lang="de-DE" dirty="0" smtClean="0"/>
              <a:t>a.) als junger Kanzlerkandidat 1976</a:t>
            </a:r>
            <a:br>
              <a:rPr lang="de-DE" dirty="0" smtClean="0"/>
            </a:br>
            <a:r>
              <a:rPr lang="de-DE" dirty="0" smtClean="0"/>
              <a:t>b.) als „Politiker der Einheit“ 1990</a:t>
            </a:r>
            <a:br>
              <a:rPr lang="de-DE" dirty="0" smtClean="0"/>
            </a:br>
            <a:r>
              <a:rPr lang="de-DE" dirty="0" smtClean="0"/>
              <a:t>c.) als Bundeskanzler a.D. 2015</a:t>
            </a:r>
            <a:br>
              <a:rPr lang="de-DE" dirty="0" smtClean="0"/>
            </a:br>
            <a:r>
              <a:rPr lang="de-DE" dirty="0"/>
              <a:t/>
            </a:r>
            <a:br>
              <a:rPr lang="de-DE" dirty="0"/>
            </a:br>
            <a:r>
              <a:rPr lang="de-DE" dirty="0" smtClean="0">
                <a:sym typeface="Wingdings" panose="05000000000000000000" pitchFamily="2" charset="2"/>
              </a:rPr>
              <a:t> Welche Rolle spielt Helmut Kohl heute noch für </a:t>
            </a:r>
            <a:r>
              <a:rPr lang="de-DE" dirty="0" err="1" smtClean="0">
                <a:sym typeface="Wingdings" panose="05000000000000000000" pitchFamily="2" charset="2"/>
              </a:rPr>
              <a:t>SuS</a:t>
            </a:r>
            <a:r>
              <a:rPr lang="de-DE" dirty="0" smtClean="0">
                <a:sym typeface="Wingdings" panose="05000000000000000000" pitchFamily="2" charset="2"/>
              </a:rPr>
              <a:t> der 9. Klasse?</a:t>
            </a:r>
            <a:endParaRPr lang="de-DE" dirty="0"/>
          </a:p>
        </p:txBody>
      </p:sp>
    </p:spTree>
    <p:extLst>
      <p:ext uri="{BB962C8B-B14F-4D97-AF65-F5344CB8AC3E}">
        <p14:creationId xmlns:p14="http://schemas.microsoft.com/office/powerpoint/2010/main" val="3145732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Politik – Zwei Mal Demokratie?</a:t>
            </a:r>
            <a:endParaRPr lang="de-DE" dirty="0"/>
          </a:p>
        </p:txBody>
      </p:sp>
      <p:sp>
        <p:nvSpPr>
          <p:cNvPr id="2" name="Inhaltsplatzhalter 1"/>
          <p:cNvSpPr>
            <a:spLocks noGrp="1"/>
          </p:cNvSpPr>
          <p:nvPr>
            <p:ph idx="1"/>
          </p:nvPr>
        </p:nvSpPr>
        <p:spPr/>
        <p:txBody>
          <a:bodyPr/>
          <a:lstStyle/>
          <a:p>
            <a:endParaRPr lang="de-DE" dirty="0"/>
          </a:p>
        </p:txBody>
      </p:sp>
      <p:sp>
        <p:nvSpPr>
          <p:cNvPr id="7" name="Textfeld 6"/>
          <p:cNvSpPr txBox="1"/>
          <p:nvPr/>
        </p:nvSpPr>
        <p:spPr>
          <a:xfrm>
            <a:off x="335334" y="1308912"/>
            <a:ext cx="5519366" cy="4206417"/>
          </a:xfrm>
          <a:prstGeom prst="rect">
            <a:avLst/>
          </a:prstGeom>
          <a:solidFill>
            <a:schemeClr val="tx2"/>
          </a:solidFill>
        </p:spPr>
        <p:txBody>
          <a:bodyPr wrap="square" rtlCol="0" anchor="ctr">
            <a:noAutofit/>
          </a:bodyPr>
          <a:lstStyle/>
          <a:p>
            <a:pPr algn="ctr"/>
            <a:r>
              <a:rPr lang="de-DE" sz="2000" dirty="0" smtClean="0">
                <a:solidFill>
                  <a:schemeClr val="bg1"/>
                </a:solidFill>
              </a:rPr>
              <a:t>Bundesrepublik Deutschland:</a:t>
            </a:r>
          </a:p>
          <a:p>
            <a:pPr algn="ctr"/>
            <a:r>
              <a:rPr lang="de-DE" sz="2000" dirty="0" smtClean="0">
                <a:solidFill>
                  <a:schemeClr val="bg1"/>
                </a:solidFill>
              </a:rPr>
              <a:t>Flagge</a:t>
            </a:r>
          </a:p>
          <a:p>
            <a:pPr algn="ctr"/>
            <a:r>
              <a:rPr lang="de-DE" sz="2000" dirty="0" smtClean="0">
                <a:solidFill>
                  <a:schemeClr val="bg1"/>
                </a:solidFill>
              </a:rPr>
              <a:t>Bundestag in Bonn</a:t>
            </a:r>
          </a:p>
          <a:p>
            <a:pPr algn="ctr"/>
            <a:r>
              <a:rPr lang="de-DE" sz="2000" dirty="0" smtClean="0">
                <a:solidFill>
                  <a:schemeClr val="bg1"/>
                </a:solidFill>
              </a:rPr>
              <a:t>Grundgesetz</a:t>
            </a:r>
          </a:p>
          <a:p>
            <a:pPr algn="ctr"/>
            <a:endParaRPr lang="de-DE" sz="2000" dirty="0" smtClean="0">
              <a:solidFill>
                <a:schemeClr val="bg1">
                  <a:lumMod val="95000"/>
                  <a:lumOff val="5000"/>
                </a:schemeClr>
              </a:solidFill>
            </a:endParaRPr>
          </a:p>
          <a:p>
            <a:pPr algn="ctr"/>
            <a:endParaRPr lang="de-DE" sz="2000" dirty="0" smtClean="0">
              <a:solidFill>
                <a:schemeClr val="bg1"/>
              </a:solidFill>
            </a:endParaRPr>
          </a:p>
          <a:p>
            <a:pPr algn="ctr"/>
            <a:endParaRPr lang="de-DE" sz="2000" dirty="0">
              <a:solidFill>
                <a:schemeClr val="bg1"/>
              </a:solidFill>
            </a:endParaRPr>
          </a:p>
        </p:txBody>
      </p:sp>
      <p:sp>
        <p:nvSpPr>
          <p:cNvPr id="8" name="Textfeld 7"/>
          <p:cNvSpPr txBox="1"/>
          <p:nvPr/>
        </p:nvSpPr>
        <p:spPr>
          <a:xfrm>
            <a:off x="6019800" y="1308912"/>
            <a:ext cx="6019800" cy="4206417"/>
          </a:xfrm>
          <a:prstGeom prst="rect">
            <a:avLst/>
          </a:prstGeom>
          <a:solidFill>
            <a:schemeClr val="tx2"/>
          </a:solidFill>
        </p:spPr>
        <p:txBody>
          <a:bodyPr wrap="square" rtlCol="0" anchor="ctr">
            <a:noAutofit/>
          </a:bodyPr>
          <a:lstStyle/>
          <a:p>
            <a:pPr algn="ctr"/>
            <a:r>
              <a:rPr lang="de-DE" dirty="0" smtClean="0">
                <a:solidFill>
                  <a:schemeClr val="bg1"/>
                </a:solidFill>
              </a:rPr>
              <a:t>DDR:</a:t>
            </a:r>
          </a:p>
          <a:p>
            <a:pPr algn="ctr"/>
            <a:r>
              <a:rPr lang="de-DE" dirty="0" smtClean="0">
                <a:solidFill>
                  <a:schemeClr val="bg1"/>
                </a:solidFill>
              </a:rPr>
              <a:t>Flagge</a:t>
            </a:r>
          </a:p>
          <a:p>
            <a:pPr algn="ctr"/>
            <a:r>
              <a:rPr lang="de-DE" dirty="0" smtClean="0">
                <a:solidFill>
                  <a:schemeClr val="bg1"/>
                </a:solidFill>
              </a:rPr>
              <a:t>Volkskammer</a:t>
            </a:r>
          </a:p>
          <a:p>
            <a:pPr algn="ctr"/>
            <a:r>
              <a:rPr lang="de-DE" dirty="0" smtClean="0">
                <a:solidFill>
                  <a:schemeClr val="bg1"/>
                </a:solidFill>
              </a:rPr>
              <a:t>Verfassung der DDR</a:t>
            </a:r>
          </a:p>
          <a:p>
            <a:pPr algn="ctr"/>
            <a:endParaRPr lang="de-DE" dirty="0">
              <a:solidFill>
                <a:schemeClr val="bg1"/>
              </a:solidFill>
            </a:endParaRPr>
          </a:p>
        </p:txBody>
      </p:sp>
    </p:spTree>
    <p:extLst>
      <p:ext uri="{BB962C8B-B14F-4D97-AF65-F5344CB8AC3E}">
        <p14:creationId xmlns:p14="http://schemas.microsoft.com/office/powerpoint/2010/main" val="2850850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48034" y="1152983"/>
            <a:ext cx="3131766" cy="3259356"/>
          </a:xfrm>
          <a:prstGeom prst="rect">
            <a:avLst/>
          </a:prstGeom>
          <a:solidFill>
            <a:schemeClr val="tx2"/>
          </a:solidFill>
        </p:spPr>
        <p:txBody>
          <a:bodyPr wrap="square" rtlCol="0" anchor="ctr">
            <a:noAutofit/>
          </a:bodyPr>
          <a:lstStyle/>
          <a:p>
            <a:pPr algn="ctr"/>
            <a:r>
              <a:rPr lang="de-DE" dirty="0" smtClean="0">
                <a:solidFill>
                  <a:schemeClr val="bg1"/>
                </a:solidFill>
              </a:rPr>
              <a:t>Spiegel-Titelseite</a:t>
            </a:r>
          </a:p>
          <a:p>
            <a:pPr algn="ctr"/>
            <a:r>
              <a:rPr lang="de-DE" dirty="0" smtClean="0">
                <a:solidFill>
                  <a:schemeClr val="bg1"/>
                </a:solidFill>
              </a:rPr>
              <a:t>Joschka Fischer als Umweltminister</a:t>
            </a:r>
          </a:p>
          <a:p>
            <a:pPr algn="ctr"/>
            <a:r>
              <a:rPr lang="de-DE" sz="1200" dirty="0" smtClean="0">
                <a:solidFill>
                  <a:schemeClr val="bg1">
                    <a:lumMod val="95000"/>
                    <a:lumOff val="5000"/>
                  </a:schemeClr>
                </a:solidFill>
              </a:rPr>
              <a:t>z.B</a:t>
            </a:r>
            <a:r>
              <a:rPr lang="de-DE" sz="1200" dirty="0">
                <a:solidFill>
                  <a:schemeClr val="bg1">
                    <a:lumMod val="95000"/>
                    <a:lumOff val="5000"/>
                  </a:schemeClr>
                </a:solidFill>
              </a:rPr>
              <a:t>. </a:t>
            </a:r>
            <a:r>
              <a:rPr lang="de-DE" sz="1200" dirty="0">
                <a:solidFill>
                  <a:schemeClr val="bg1">
                    <a:lumMod val="95000"/>
                    <a:lumOff val="5000"/>
                  </a:schemeClr>
                </a:solidFill>
                <a:hlinkClick r:id="rId3"/>
              </a:rPr>
              <a:t>http://</a:t>
            </a:r>
            <a:r>
              <a:rPr lang="de-DE" sz="1200" dirty="0" smtClean="0">
                <a:solidFill>
                  <a:schemeClr val="bg1">
                    <a:lumMod val="95000"/>
                    <a:lumOff val="5000"/>
                  </a:schemeClr>
                </a:solidFill>
                <a:hlinkClick r:id="rId3"/>
              </a:rPr>
              <a:t>germanhistorydocs.ghi-dc.org/sub_document.cfm?document_id=1123&amp;language=german</a:t>
            </a:r>
            <a:endParaRPr lang="de-DE" sz="1200" dirty="0" smtClean="0">
              <a:solidFill>
                <a:schemeClr val="bg1">
                  <a:lumMod val="95000"/>
                  <a:lumOff val="5000"/>
                </a:schemeClr>
              </a:solidFill>
            </a:endParaRPr>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2" name="Titel 1"/>
          <p:cNvSpPr>
            <a:spLocks noGrp="1"/>
          </p:cNvSpPr>
          <p:nvPr>
            <p:ph type="title"/>
          </p:nvPr>
        </p:nvSpPr>
        <p:spPr/>
        <p:txBody>
          <a:bodyPr/>
          <a:lstStyle/>
          <a:p>
            <a:r>
              <a:rPr lang="de-DE" dirty="0"/>
              <a:t>Politik – Zwei Mal Demokratie?</a:t>
            </a:r>
          </a:p>
        </p:txBody>
      </p:sp>
      <p:pic>
        <p:nvPicPr>
          <p:cNvPr id="1028" name="Grafik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119" y="1231569"/>
            <a:ext cx="5925611" cy="298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1601575" y="3598644"/>
            <a:ext cx="4164651" cy="3259356"/>
          </a:xfrm>
          <a:prstGeom prst="rect">
            <a:avLst/>
          </a:prstGeom>
          <a:solidFill>
            <a:schemeClr val="tx2"/>
          </a:solidFill>
        </p:spPr>
        <p:txBody>
          <a:bodyPr wrap="square" rtlCol="0" anchor="ctr">
            <a:noAutofit/>
          </a:bodyPr>
          <a:lstStyle/>
          <a:p>
            <a:pPr algn="ctr"/>
            <a:r>
              <a:rPr lang="de-DE" dirty="0" smtClean="0">
                <a:solidFill>
                  <a:schemeClr val="bg1"/>
                </a:solidFill>
              </a:rPr>
              <a:t>Studienrat </a:t>
            </a:r>
            <a:r>
              <a:rPr lang="de-DE" dirty="0" err="1" smtClean="0">
                <a:solidFill>
                  <a:schemeClr val="bg1"/>
                </a:solidFill>
              </a:rPr>
              <a:t>Schwenninger</a:t>
            </a:r>
            <a:r>
              <a:rPr lang="de-DE" dirty="0" smtClean="0">
                <a:solidFill>
                  <a:schemeClr val="bg1"/>
                </a:solidFill>
              </a:rPr>
              <a:t>, MdB, Mitglied der Grünen, mit Helmut Kohl</a:t>
            </a:r>
          </a:p>
          <a:p>
            <a:r>
              <a:rPr lang="de-DE" sz="1200" dirty="0" err="1" smtClean="0">
                <a:solidFill>
                  <a:schemeClr val="bg1">
                    <a:lumMod val="95000"/>
                    <a:lumOff val="5000"/>
                  </a:schemeClr>
                </a:solidFill>
              </a:rPr>
              <a:t>z.B</a:t>
            </a:r>
            <a:r>
              <a:rPr lang="de-DE" sz="1200" dirty="0" smtClean="0">
                <a:solidFill>
                  <a:schemeClr val="bg1">
                    <a:lumMod val="95000"/>
                    <a:lumOff val="5000"/>
                  </a:schemeClr>
                </a:solidFill>
              </a:rPr>
              <a:t> </a:t>
            </a:r>
            <a:r>
              <a:rPr lang="de-DE" sz="1200" u="sng" dirty="0" smtClean="0">
                <a:hlinkClick r:id="rId5"/>
              </a:rPr>
              <a:t>http</a:t>
            </a:r>
            <a:r>
              <a:rPr lang="de-DE" sz="1200" u="sng" dirty="0">
                <a:hlinkClick r:id="rId5"/>
              </a:rPr>
              <a:t>://</a:t>
            </a:r>
            <a:r>
              <a:rPr lang="de-DE" sz="1200" u="sng" dirty="0" smtClean="0">
                <a:hlinkClick r:id="rId5"/>
              </a:rPr>
              <a:t>www.deutschlandfunkkultur.de/den-zielen-treu-geblieben.1008.de.html?dram:article_id=239581</a:t>
            </a:r>
            <a:endParaRPr lang="de-DE" sz="1200" dirty="0"/>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10" name="Textfeld 9"/>
          <p:cNvSpPr txBox="1"/>
          <p:nvPr/>
        </p:nvSpPr>
        <p:spPr>
          <a:xfrm>
            <a:off x="5741252" y="3598644"/>
            <a:ext cx="6450748" cy="3259356"/>
          </a:xfrm>
          <a:prstGeom prst="rect">
            <a:avLst/>
          </a:prstGeom>
          <a:solidFill>
            <a:schemeClr val="tx2"/>
          </a:solidFill>
        </p:spPr>
        <p:txBody>
          <a:bodyPr wrap="square" rtlCol="0" anchor="ctr">
            <a:noAutofit/>
          </a:bodyPr>
          <a:lstStyle/>
          <a:p>
            <a:pPr algn="ctr"/>
            <a:r>
              <a:rPr lang="de-DE" dirty="0" smtClean="0">
                <a:solidFill>
                  <a:schemeClr val="bg1"/>
                </a:solidFill>
              </a:rPr>
              <a:t>Überalterte SED-Führung beim Parteitag 1986</a:t>
            </a:r>
          </a:p>
          <a:p>
            <a:endParaRPr lang="de-DE" sz="1200" dirty="0" smtClean="0">
              <a:solidFill>
                <a:schemeClr val="bg1"/>
              </a:solidFill>
            </a:endParaRPr>
          </a:p>
          <a:p>
            <a:pPr algn="ctr"/>
            <a:r>
              <a:rPr lang="de-DE" sz="1200" dirty="0">
                <a:solidFill>
                  <a:schemeClr val="bg1"/>
                </a:solidFill>
                <a:hlinkClick r:id="rId6"/>
              </a:rPr>
              <a:t>http://</a:t>
            </a:r>
            <a:r>
              <a:rPr lang="de-DE" sz="1200" dirty="0" smtClean="0">
                <a:solidFill>
                  <a:schemeClr val="bg1"/>
                </a:solidFill>
                <a:hlinkClick r:id="rId6"/>
              </a:rPr>
              <a:t>www.gettyimages.de/detail/nachrichtenfoto/vorw%C3%A4rts-zum-sed-parteitag-berlin-ddr-04-04-1986-foto-nachrichtenfoto/550217357#vorwrts-zum-sedparteitag-berlin-ddr-04-04-1986-foto-erich-honecker-picture-id550217357</a:t>
            </a:r>
            <a:endParaRPr lang="de-DE" sz="1200" dirty="0" smtClean="0">
              <a:solidFill>
                <a:schemeClr val="bg1"/>
              </a:solidFill>
            </a:endParaRPr>
          </a:p>
          <a:p>
            <a:pPr algn="ctr"/>
            <a:endParaRPr lang="de-DE" sz="1200" dirty="0">
              <a:solidFill>
                <a:schemeClr val="bg1"/>
              </a:solidFill>
            </a:endParaRPr>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Tree>
    <p:extLst>
      <p:ext uri="{BB962C8B-B14F-4D97-AF65-F5344CB8AC3E}">
        <p14:creationId xmlns:p14="http://schemas.microsoft.com/office/powerpoint/2010/main" val="14167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p:txBody>
          <a:bodyPr/>
          <a:lstStyle/>
          <a:p>
            <a:r>
              <a:rPr lang="de-DE" dirty="0" smtClean="0"/>
              <a:t>Wirtschaft </a:t>
            </a:r>
            <a:r>
              <a:rPr lang="de-DE" dirty="0"/>
              <a:t>– Wohlstand für alle?</a:t>
            </a:r>
          </a:p>
        </p:txBody>
      </p:sp>
      <p:sp>
        <p:nvSpPr>
          <p:cNvPr id="8" name="Textfeld 7"/>
          <p:cNvSpPr txBox="1"/>
          <p:nvPr/>
        </p:nvSpPr>
        <p:spPr>
          <a:xfrm>
            <a:off x="348034" y="1152982"/>
            <a:ext cx="5519366" cy="4206417"/>
          </a:xfrm>
          <a:prstGeom prst="rect">
            <a:avLst/>
          </a:prstGeom>
          <a:solidFill>
            <a:schemeClr val="tx2"/>
          </a:solidFill>
        </p:spPr>
        <p:txBody>
          <a:bodyPr wrap="square" rtlCol="0" anchor="ctr">
            <a:noAutofit/>
          </a:bodyPr>
          <a:lstStyle/>
          <a:p>
            <a:pPr algn="ctr"/>
            <a:r>
              <a:rPr lang="de-DE" dirty="0" smtClean="0">
                <a:solidFill>
                  <a:schemeClr val="bg1"/>
                </a:solidFill>
              </a:rPr>
              <a:t>Ausflug mit dem VW-Käfer</a:t>
            </a:r>
          </a:p>
          <a:p>
            <a:pPr algn="ctr"/>
            <a:r>
              <a:rPr lang="de-DE" sz="1200" dirty="0" smtClean="0">
                <a:solidFill>
                  <a:schemeClr val="bg1">
                    <a:lumMod val="95000"/>
                    <a:lumOff val="5000"/>
                  </a:schemeClr>
                </a:solidFill>
              </a:rPr>
              <a:t>z.B</a:t>
            </a:r>
            <a:r>
              <a:rPr lang="de-DE" sz="1200" dirty="0">
                <a:solidFill>
                  <a:schemeClr val="bg1">
                    <a:lumMod val="95000"/>
                    <a:lumOff val="5000"/>
                  </a:schemeClr>
                </a:solidFill>
              </a:rPr>
              <a:t>. </a:t>
            </a:r>
            <a:r>
              <a:rPr lang="de-DE" sz="1200" dirty="0">
                <a:solidFill>
                  <a:schemeClr val="bg1">
                    <a:lumMod val="95000"/>
                    <a:lumOff val="5000"/>
                  </a:schemeClr>
                </a:solidFill>
                <a:hlinkClick r:id="rId3"/>
              </a:rPr>
              <a:t>http://</a:t>
            </a:r>
            <a:r>
              <a:rPr lang="de-DE" sz="1200" dirty="0" smtClean="0">
                <a:solidFill>
                  <a:schemeClr val="bg1">
                    <a:lumMod val="95000"/>
                    <a:lumOff val="5000"/>
                  </a:schemeClr>
                </a:solidFill>
                <a:hlinkClick r:id="rId3"/>
              </a:rPr>
              <a:t>querzeit.org/kultour/fritz-bauer</a:t>
            </a: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9" name="Textfeld 8"/>
          <p:cNvSpPr txBox="1"/>
          <p:nvPr/>
        </p:nvSpPr>
        <p:spPr>
          <a:xfrm>
            <a:off x="5867400" y="2553512"/>
            <a:ext cx="6019800" cy="4206417"/>
          </a:xfrm>
          <a:prstGeom prst="rect">
            <a:avLst/>
          </a:prstGeom>
          <a:solidFill>
            <a:schemeClr val="tx2"/>
          </a:solidFill>
        </p:spPr>
        <p:txBody>
          <a:bodyPr wrap="square" rtlCol="0" anchor="ctr">
            <a:noAutofit/>
          </a:bodyPr>
          <a:lstStyle/>
          <a:p>
            <a:pPr algn="ctr"/>
            <a:r>
              <a:rPr lang="de-DE" dirty="0" smtClean="0">
                <a:solidFill>
                  <a:schemeClr val="bg1"/>
                </a:solidFill>
              </a:rPr>
              <a:t>Automobilausstellung DDR, 1950er Jahre</a:t>
            </a: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Tree>
    <p:extLst>
      <p:ext uri="{BB962C8B-B14F-4D97-AF65-F5344CB8AC3E}">
        <p14:creationId xmlns:p14="http://schemas.microsoft.com/office/powerpoint/2010/main" val="1896779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672634" y="1292682"/>
            <a:ext cx="5519366" cy="4206417"/>
          </a:xfrm>
          <a:prstGeom prst="rect">
            <a:avLst/>
          </a:prstGeom>
          <a:solidFill>
            <a:schemeClr val="tx2"/>
          </a:solidFill>
        </p:spPr>
        <p:txBody>
          <a:bodyPr wrap="square" rtlCol="0" anchor="ctr">
            <a:noAutofit/>
          </a:bodyPr>
          <a:lstStyle/>
          <a:p>
            <a:pPr algn="ctr"/>
            <a:r>
              <a:rPr lang="de-DE" dirty="0">
                <a:solidFill>
                  <a:schemeClr val="bg1"/>
                </a:solidFill>
              </a:rPr>
              <a:t>Familie auf dem Balkon in Greifswald 1979</a:t>
            </a:r>
          </a:p>
          <a:p>
            <a:pPr algn="ctr"/>
            <a:r>
              <a:rPr lang="de-DE" sz="1200" dirty="0" smtClean="0">
                <a:solidFill>
                  <a:schemeClr val="bg1">
                    <a:lumMod val="95000"/>
                    <a:lumOff val="5000"/>
                  </a:schemeClr>
                </a:solidFill>
              </a:rPr>
              <a:t>z.B. </a:t>
            </a:r>
            <a:r>
              <a:rPr lang="de-DE" sz="1200" u="sng" dirty="0">
                <a:hlinkClick r:id="rId3"/>
              </a:rPr>
              <a:t>http://</a:t>
            </a:r>
            <a:r>
              <a:rPr lang="de-DE" sz="1200" u="sng" dirty="0" smtClean="0">
                <a:hlinkClick r:id="rId3"/>
              </a:rPr>
              <a:t>germanhistorydocs.ghi-dc.org/sub_image.cfm?image_id=2404</a:t>
            </a: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6" name="Textfeld 5"/>
          <p:cNvSpPr txBox="1"/>
          <p:nvPr/>
        </p:nvSpPr>
        <p:spPr>
          <a:xfrm>
            <a:off x="348034" y="1152982"/>
            <a:ext cx="5519366" cy="4206417"/>
          </a:xfrm>
          <a:prstGeom prst="rect">
            <a:avLst/>
          </a:prstGeom>
          <a:solidFill>
            <a:schemeClr val="tx2"/>
          </a:solidFill>
        </p:spPr>
        <p:txBody>
          <a:bodyPr wrap="square" rtlCol="0" anchor="ctr">
            <a:noAutofit/>
          </a:bodyPr>
          <a:lstStyle/>
          <a:p>
            <a:pPr algn="ctr"/>
            <a:r>
              <a:rPr lang="de-DE" dirty="0">
                <a:solidFill>
                  <a:schemeClr val="bg1"/>
                </a:solidFill>
              </a:rPr>
              <a:t>Arbeitsamt Frankfurt/Main 1975</a:t>
            </a:r>
          </a:p>
          <a:p>
            <a:pPr algn="ctr"/>
            <a:r>
              <a:rPr lang="de-DE" sz="1200" dirty="0" smtClean="0">
                <a:solidFill>
                  <a:schemeClr val="bg1">
                    <a:lumMod val="95000"/>
                    <a:lumOff val="5000"/>
                  </a:schemeClr>
                </a:solidFill>
              </a:rPr>
              <a:t>z.B. </a:t>
            </a:r>
            <a:r>
              <a:rPr lang="de-DE" sz="1200" u="sng" dirty="0">
                <a:hlinkClick r:id="rId4"/>
              </a:rPr>
              <a:t>http://germanhistorydocs.ghi-dc.org/sub_image.cfm?image_id=141</a:t>
            </a:r>
            <a:endParaRPr lang="de-DE" sz="1200" dirty="0"/>
          </a:p>
          <a:p>
            <a:pPr algn="ctr"/>
            <a:endParaRPr lang="de-DE" sz="1200" dirty="0" smtClean="0">
              <a:solidFill>
                <a:schemeClr val="bg1">
                  <a:lumMod val="95000"/>
                  <a:lumOff val="5000"/>
                </a:schemeClr>
              </a:solidFill>
            </a:endParaRPr>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3" name="Titel 2"/>
          <p:cNvSpPr>
            <a:spLocks noGrp="1"/>
          </p:cNvSpPr>
          <p:nvPr>
            <p:ph type="title"/>
          </p:nvPr>
        </p:nvSpPr>
        <p:spPr/>
        <p:txBody>
          <a:bodyPr/>
          <a:lstStyle/>
          <a:p>
            <a:r>
              <a:rPr lang="de-DE" dirty="0" smtClean="0"/>
              <a:t>Wirtschaft </a:t>
            </a:r>
            <a:r>
              <a:rPr lang="de-DE" dirty="0"/>
              <a:t>– Wohlstand für alle?</a:t>
            </a:r>
          </a:p>
        </p:txBody>
      </p:sp>
      <p:graphicFrame>
        <p:nvGraphicFramePr>
          <p:cNvPr id="2" name="Tabelle 1"/>
          <p:cNvGraphicFramePr>
            <a:graphicFrameLocks noGrp="1"/>
          </p:cNvGraphicFramePr>
          <p:nvPr>
            <p:extLst>
              <p:ext uri="{D42A27DB-BD31-4B8C-83A1-F6EECF244321}">
                <p14:modId xmlns:p14="http://schemas.microsoft.com/office/powerpoint/2010/main" val="148942922"/>
              </p:ext>
            </p:extLst>
          </p:nvPr>
        </p:nvGraphicFramePr>
        <p:xfrm>
          <a:off x="3670300" y="4055267"/>
          <a:ext cx="4495800" cy="2608263"/>
        </p:xfrm>
        <a:graphic>
          <a:graphicData uri="http://schemas.openxmlformats.org/drawingml/2006/table">
            <a:tbl>
              <a:tblPr>
                <a:tableStyleId>{5C22544A-7EE6-4342-B048-85BDC9FD1C3A}</a:tableStyleId>
              </a:tblPr>
              <a:tblGrid>
                <a:gridCol w="1159849">
                  <a:extLst>
                    <a:ext uri="{9D8B030D-6E8A-4147-A177-3AD203B41FA5}">
                      <a16:colId xmlns:a16="http://schemas.microsoft.com/office/drawing/2014/main" val="20000"/>
                    </a:ext>
                  </a:extLst>
                </a:gridCol>
                <a:gridCol w="1612744">
                  <a:extLst>
                    <a:ext uri="{9D8B030D-6E8A-4147-A177-3AD203B41FA5}">
                      <a16:colId xmlns:a16="http://schemas.microsoft.com/office/drawing/2014/main" val="20001"/>
                    </a:ext>
                  </a:extLst>
                </a:gridCol>
                <a:gridCol w="1723207">
                  <a:extLst>
                    <a:ext uri="{9D8B030D-6E8A-4147-A177-3AD203B41FA5}">
                      <a16:colId xmlns:a16="http://schemas.microsoft.com/office/drawing/2014/main" val="20002"/>
                    </a:ext>
                  </a:extLst>
                </a:gridCol>
              </a:tblGrid>
              <a:tr h="455176">
                <a:tc gridSpan="3">
                  <a:txBody>
                    <a:bodyPr/>
                    <a:lstStyle/>
                    <a:p>
                      <a:pPr algn="ctr" fontAlgn="ctr"/>
                      <a:r>
                        <a:rPr lang="de-DE" sz="1800" u="none" strike="noStrike">
                          <a:effectLst/>
                        </a:rPr>
                        <a:t>Die Wirtschaft in der DDR</a:t>
                      </a:r>
                      <a:endParaRPr lang="de-DE"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39859">
                <a:tc gridSpan="3">
                  <a:txBody>
                    <a:bodyPr/>
                    <a:lstStyle/>
                    <a:p>
                      <a:pPr algn="ctr" fontAlgn="ctr"/>
                      <a:r>
                        <a:rPr lang="de-DE" sz="1100" u="none" strike="noStrike">
                          <a:effectLst/>
                        </a:rPr>
                        <a:t>Schätzungen der Arbeitsproduktivität in der DDR (Westdeutschland = 100)</a:t>
                      </a:r>
                      <a:endParaRPr lang="de-DE"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383194">
                <a:tc>
                  <a:txBody>
                    <a:bodyPr/>
                    <a:lstStyle/>
                    <a:p>
                      <a:pPr algn="l" fontAlgn="b"/>
                      <a:r>
                        <a:rPr lang="de-DE" sz="1100" u="none" strike="noStrike">
                          <a:effectLst/>
                        </a:rPr>
                        <a:t>Jahrzehnt</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hohe Schätzungen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niedrige Schätzungen</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11710">
                <a:tc>
                  <a:txBody>
                    <a:bodyPr/>
                    <a:lstStyle/>
                    <a:p>
                      <a:pPr algn="l" fontAlgn="b"/>
                      <a:r>
                        <a:rPr lang="de-DE" sz="1100" u="none" strike="noStrike">
                          <a:effectLst/>
                        </a:rPr>
                        <a:t>1950er</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78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44</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11710">
                <a:tc>
                  <a:txBody>
                    <a:bodyPr/>
                    <a:lstStyle/>
                    <a:p>
                      <a:pPr algn="l" fontAlgn="b"/>
                      <a:r>
                        <a:rPr lang="de-DE" sz="1100" u="none" strike="noStrike">
                          <a:effectLst/>
                        </a:rPr>
                        <a:t>1960er</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67-78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34</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11710">
                <a:tc>
                  <a:txBody>
                    <a:bodyPr/>
                    <a:lstStyle/>
                    <a:p>
                      <a:pPr algn="l" fontAlgn="b"/>
                      <a:r>
                        <a:rPr lang="de-DE" sz="1100" u="none" strike="noStrike">
                          <a:effectLst/>
                        </a:rPr>
                        <a:t>1970er</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63-70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33-46</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11710">
                <a:tc>
                  <a:txBody>
                    <a:bodyPr/>
                    <a:lstStyle/>
                    <a:p>
                      <a:pPr algn="l" fontAlgn="b"/>
                      <a:r>
                        <a:rPr lang="de-DE" sz="1100" u="none" strike="noStrike">
                          <a:effectLst/>
                        </a:rPr>
                        <a:t>1980er</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61-103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13-47</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83194">
                <a:tc>
                  <a:txBody>
                    <a:bodyPr/>
                    <a:lstStyle/>
                    <a:p>
                      <a:pPr algn="l" fontAlgn="b"/>
                      <a:r>
                        <a:rPr lang="de-DE" sz="1100" u="none" strike="noStrike">
                          <a:effectLst/>
                        </a:rPr>
                        <a:t>Quelle: Ritschl 1995, S. 16</a:t>
                      </a:r>
                      <a:endParaRPr lang="de-DE" sz="11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95196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Wirtschaft </a:t>
            </a:r>
            <a:r>
              <a:rPr lang="de-DE" dirty="0"/>
              <a:t>– Wohlstand für alle?</a:t>
            </a:r>
          </a:p>
        </p:txBody>
      </p:sp>
      <p:sp>
        <p:nvSpPr>
          <p:cNvPr id="8" name="Textfeld 7"/>
          <p:cNvSpPr txBox="1"/>
          <p:nvPr/>
        </p:nvSpPr>
        <p:spPr>
          <a:xfrm>
            <a:off x="297234" y="1503114"/>
            <a:ext cx="5519366" cy="4206417"/>
          </a:xfrm>
          <a:prstGeom prst="rect">
            <a:avLst/>
          </a:prstGeom>
          <a:solidFill>
            <a:schemeClr val="tx2"/>
          </a:solidFill>
        </p:spPr>
        <p:txBody>
          <a:bodyPr wrap="square" rtlCol="0" anchor="ctr">
            <a:noAutofit/>
          </a:bodyPr>
          <a:lstStyle/>
          <a:p>
            <a:pPr algn="ctr"/>
            <a:r>
              <a:rPr lang="de-DE" dirty="0" smtClean="0">
                <a:solidFill>
                  <a:schemeClr val="bg1"/>
                </a:solidFill>
              </a:rPr>
              <a:t>PC (</a:t>
            </a:r>
            <a:r>
              <a:rPr lang="de-DE" dirty="0" err="1" smtClean="0">
                <a:solidFill>
                  <a:schemeClr val="bg1"/>
                </a:solidFill>
              </a:rPr>
              <a:t>Commodore</a:t>
            </a:r>
            <a:r>
              <a:rPr lang="de-DE" dirty="0" smtClean="0">
                <a:solidFill>
                  <a:schemeClr val="bg1"/>
                </a:solidFill>
              </a:rPr>
              <a:t>) Anfang 1980er Jahre</a:t>
            </a:r>
            <a:endParaRPr lang="de-DE" sz="1200" dirty="0" smtClean="0">
              <a:solidFill>
                <a:schemeClr val="bg1">
                  <a:lumMod val="95000"/>
                  <a:lumOff val="5000"/>
                </a:schemeClr>
              </a:solidFill>
            </a:endParaRPr>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9" name="Textfeld 8"/>
          <p:cNvSpPr txBox="1"/>
          <p:nvPr/>
        </p:nvSpPr>
        <p:spPr>
          <a:xfrm>
            <a:off x="6165477" y="1503115"/>
            <a:ext cx="5519366" cy="4206417"/>
          </a:xfrm>
          <a:prstGeom prst="rect">
            <a:avLst/>
          </a:prstGeom>
          <a:solidFill>
            <a:schemeClr val="tx2"/>
          </a:solidFill>
        </p:spPr>
        <p:txBody>
          <a:bodyPr wrap="square" rtlCol="0" anchor="ctr">
            <a:noAutofit/>
          </a:bodyPr>
          <a:lstStyle/>
          <a:p>
            <a:pPr algn="ctr"/>
            <a:r>
              <a:rPr lang="de-DE" dirty="0" err="1" smtClean="0">
                <a:solidFill>
                  <a:schemeClr val="bg1"/>
                </a:solidFill>
              </a:rPr>
              <a:t>Robotron</a:t>
            </a:r>
            <a:r>
              <a:rPr lang="de-DE" dirty="0" smtClean="0">
                <a:solidFill>
                  <a:schemeClr val="bg1"/>
                </a:solidFill>
              </a:rPr>
              <a:t>-Computer</a:t>
            </a:r>
            <a:endParaRPr lang="de-DE" sz="1200" dirty="0" smtClean="0">
              <a:solidFill>
                <a:schemeClr val="bg1">
                  <a:lumMod val="95000"/>
                  <a:lumOff val="5000"/>
                </a:schemeClr>
              </a:solidFill>
            </a:endParaRPr>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
        <p:nvSpPr>
          <p:cNvPr id="11" name="Textfeld 10"/>
          <p:cNvSpPr txBox="1"/>
          <p:nvPr/>
        </p:nvSpPr>
        <p:spPr>
          <a:xfrm>
            <a:off x="424070" y="1853248"/>
            <a:ext cx="11233144" cy="4247317"/>
          </a:xfrm>
          <a:prstGeom prst="rect">
            <a:avLst/>
          </a:prstGeom>
          <a:solidFill>
            <a:schemeClr val="tx1">
              <a:lumMod val="85000"/>
            </a:schemeClr>
          </a:solidFill>
        </p:spPr>
        <p:txBody>
          <a:bodyPr wrap="square" rtlCol="0">
            <a:spAutoFit/>
          </a:bodyPr>
          <a:lstStyle/>
          <a:p>
            <a:r>
              <a:rPr lang="de-DE" dirty="0" smtClean="0">
                <a:solidFill>
                  <a:schemeClr val="bg1"/>
                </a:solidFill>
              </a:rPr>
              <a:t>Die </a:t>
            </a:r>
            <a:r>
              <a:rPr lang="de-DE" dirty="0">
                <a:solidFill>
                  <a:schemeClr val="bg1"/>
                </a:solidFill>
              </a:rPr>
              <a:t>Episode des 64 Kilobit-Chips. </a:t>
            </a:r>
            <a:endParaRPr lang="de-DE" dirty="0" smtClean="0">
              <a:solidFill>
                <a:schemeClr val="bg1"/>
              </a:solidFill>
            </a:endParaRPr>
          </a:p>
          <a:p>
            <a:endParaRPr lang="de-DE" dirty="0">
              <a:solidFill>
                <a:schemeClr val="bg1"/>
              </a:solidFill>
            </a:endParaRPr>
          </a:p>
          <a:p>
            <a:r>
              <a:rPr lang="de-DE" dirty="0" smtClean="0">
                <a:solidFill>
                  <a:schemeClr val="bg1"/>
                </a:solidFill>
              </a:rPr>
              <a:t>1981 </a:t>
            </a:r>
            <a:r>
              <a:rPr lang="de-DE" dirty="0">
                <a:solidFill>
                  <a:schemeClr val="bg1"/>
                </a:solidFill>
              </a:rPr>
              <a:t>teilte der zuständige Minister mit, dass die DDR gemeinsam mit der Sowjetunion an der Entwicklung des elektronischen Bausteins arbeite. 1984 sollte der Chip auf den Markt kommen. Im April 1986 wurde schließlich mitgeteilt, dass der technologische Durchbruch gelungen sei und der Chip tatsächlich produziert werde.</a:t>
            </a:r>
          </a:p>
          <a:p>
            <a:r>
              <a:rPr lang="de-DE" dirty="0">
                <a:solidFill>
                  <a:schemeClr val="bg1"/>
                </a:solidFill>
              </a:rPr>
              <a:t> </a:t>
            </a:r>
          </a:p>
          <a:p>
            <a:r>
              <a:rPr lang="de-DE" dirty="0">
                <a:solidFill>
                  <a:schemeClr val="bg1"/>
                </a:solidFill>
              </a:rPr>
              <a:t>Wie verheerend für die Wirtschaft der DDR diese durchaus üblichen Verzögerungen bei der Entwicklung und Produktion neuer Techniken sind, zeigt die Entwicklung des Preises für den 64 Kilobit-Chip. Als ihn die Japaner auf den Markt brachten, bekamen sie für jeden Chip 125 Dollar. Als die DDR damit herauskam, kostete er nur noch 30 Cent und war auf den Wühltischen von Elektronikläden zu haben.</a:t>
            </a:r>
          </a:p>
          <a:p>
            <a:endParaRPr lang="de-DE" dirty="0">
              <a:solidFill>
                <a:schemeClr val="bg1"/>
              </a:solidFill>
            </a:endParaRPr>
          </a:p>
          <a:p>
            <a:r>
              <a:rPr lang="de-DE" i="1" dirty="0" smtClean="0">
                <a:solidFill>
                  <a:schemeClr val="bg1"/>
                </a:solidFill>
              </a:rPr>
              <a:t>Peter </a:t>
            </a:r>
            <a:r>
              <a:rPr lang="de-DE" i="1" dirty="0">
                <a:solidFill>
                  <a:schemeClr val="bg1"/>
                </a:solidFill>
              </a:rPr>
              <a:t>Christ, "Mächtig stolz auf die eigene Leistung", in: Die Zeit Nr. 28 vom 4. Juli 1986.</a:t>
            </a:r>
          </a:p>
          <a:p>
            <a:endParaRPr lang="de-DE" dirty="0">
              <a:solidFill>
                <a:schemeClr val="bg1"/>
              </a:solidFill>
            </a:endParaRPr>
          </a:p>
        </p:txBody>
      </p:sp>
    </p:spTree>
    <p:extLst>
      <p:ext uri="{BB962C8B-B14F-4D97-AF65-F5344CB8AC3E}">
        <p14:creationId xmlns:p14="http://schemas.microsoft.com/office/powerpoint/2010/main" val="273809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Repression und Liberalisierung</a:t>
            </a:r>
            <a:endParaRPr lang="de-DE" dirty="0"/>
          </a:p>
        </p:txBody>
      </p:sp>
      <p:sp>
        <p:nvSpPr>
          <p:cNvPr id="3" name="Inhaltsplatzhalter 2"/>
          <p:cNvSpPr>
            <a:spLocks noGrp="1"/>
          </p:cNvSpPr>
          <p:nvPr>
            <p:ph idx="1"/>
          </p:nvPr>
        </p:nvSpPr>
        <p:spPr/>
        <p:txBody>
          <a:bodyPr/>
          <a:lstStyle/>
          <a:p>
            <a:endParaRPr lang="de-DE"/>
          </a:p>
        </p:txBody>
      </p:sp>
      <p:sp>
        <p:nvSpPr>
          <p:cNvPr id="5" name="Textfeld 4"/>
          <p:cNvSpPr txBox="1"/>
          <p:nvPr/>
        </p:nvSpPr>
        <p:spPr>
          <a:xfrm>
            <a:off x="965200" y="1853248"/>
            <a:ext cx="10401300" cy="4206417"/>
          </a:xfrm>
          <a:prstGeom prst="rect">
            <a:avLst/>
          </a:prstGeom>
          <a:solidFill>
            <a:schemeClr val="tx2"/>
          </a:solidFill>
        </p:spPr>
        <p:txBody>
          <a:bodyPr wrap="square" rtlCol="0" anchor="ctr">
            <a:noAutofit/>
          </a:bodyPr>
          <a:lstStyle/>
          <a:p>
            <a:pPr algn="ctr"/>
            <a:r>
              <a:rPr lang="de-DE" dirty="0" smtClean="0">
                <a:solidFill>
                  <a:schemeClr val="bg1"/>
                </a:solidFill>
              </a:rPr>
              <a:t>Mauerbau Bernauer Straße, </a:t>
            </a:r>
          </a:p>
          <a:p>
            <a:pPr algn="ctr"/>
            <a:r>
              <a:rPr lang="de-DE" sz="1000" dirty="0" smtClean="0">
                <a:solidFill>
                  <a:schemeClr val="bg1"/>
                </a:solidFill>
              </a:rPr>
              <a:t>(z.B. </a:t>
            </a:r>
            <a:r>
              <a:rPr lang="de-DE" sz="1000" dirty="0">
                <a:solidFill>
                  <a:schemeClr val="bg1"/>
                </a:solidFill>
                <a:hlinkClick r:id="rId3"/>
              </a:rPr>
              <a:t>http://www1.wdr.de/stichtag/stichtagoktober104~_</a:t>
            </a:r>
            <a:r>
              <a:rPr lang="de-DE" sz="1000" dirty="0" smtClean="0">
                <a:solidFill>
                  <a:schemeClr val="bg1"/>
                </a:solidFill>
                <a:hlinkClick r:id="rId3"/>
              </a:rPr>
              <a:t>v-ARDFotogalerie.jpg</a:t>
            </a:r>
            <a:r>
              <a:rPr lang="de-DE" sz="1000" dirty="0" smtClean="0">
                <a:solidFill>
                  <a:schemeClr val="bg1"/>
                </a:solidFill>
              </a:rPr>
              <a:t>)</a:t>
            </a:r>
          </a:p>
          <a:p>
            <a:pPr algn="ctr"/>
            <a:endParaRPr lang="de-DE" sz="1000" dirty="0">
              <a:solidFill>
                <a:schemeClr val="bg1"/>
              </a:solidFill>
            </a:endParaRPr>
          </a:p>
          <a:p>
            <a:pPr algn="ctr"/>
            <a:endParaRPr lang="de-DE" sz="1000" dirty="0" smtClean="0">
              <a:solidFill>
                <a:schemeClr val="bg1"/>
              </a:solidFill>
            </a:endParaRPr>
          </a:p>
          <a:p>
            <a:pPr algn="ctr"/>
            <a:endParaRPr lang="de-DE" sz="1200" dirty="0" smtClean="0">
              <a:solidFill>
                <a:schemeClr val="bg1">
                  <a:lumMod val="95000"/>
                  <a:lumOff val="5000"/>
                </a:schemeClr>
              </a:solidFill>
            </a:endParaRPr>
          </a:p>
          <a:p>
            <a:pPr algn="ctr"/>
            <a:endParaRPr lang="de-DE" dirty="0" smtClean="0">
              <a:solidFill>
                <a:schemeClr val="bg1"/>
              </a:solidFill>
            </a:endParaRPr>
          </a:p>
          <a:p>
            <a:pPr algn="ctr"/>
            <a:endParaRPr lang="de-DE" dirty="0">
              <a:solidFill>
                <a:schemeClr val="bg1"/>
              </a:solidFill>
            </a:endParaRPr>
          </a:p>
        </p:txBody>
      </p:sp>
    </p:spTree>
    <p:extLst>
      <p:ext uri="{BB962C8B-B14F-4D97-AF65-F5344CB8AC3E}">
        <p14:creationId xmlns:p14="http://schemas.microsoft.com/office/powerpoint/2010/main" val="2232945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297" y="452718"/>
            <a:ext cx="10330554" cy="1400530"/>
          </a:xfrm>
        </p:spPr>
        <p:txBody>
          <a:bodyPr/>
          <a:lstStyle/>
          <a:p>
            <a:r>
              <a:rPr lang="de-DE" dirty="0"/>
              <a:t>Repression und </a:t>
            </a:r>
            <a:r>
              <a:rPr lang="de-DE" dirty="0" smtClean="0"/>
              <a:t>Liberalisierung –</a:t>
            </a:r>
            <a:br>
              <a:rPr lang="de-DE" dirty="0" smtClean="0"/>
            </a:br>
            <a:r>
              <a:rPr lang="de-DE" dirty="0" smtClean="0"/>
              <a:t/>
            </a:r>
            <a:br>
              <a:rPr lang="de-DE" dirty="0" smtClean="0"/>
            </a:br>
            <a:r>
              <a:rPr lang="de-DE" dirty="0" smtClean="0"/>
              <a:t>Fallstudie – die Ermordung des Benno Ohnesorg und des Matthias </a:t>
            </a:r>
            <a:r>
              <a:rPr lang="de-DE" dirty="0" err="1" smtClean="0"/>
              <a:t>Domaschk</a:t>
            </a:r>
            <a:r>
              <a:rPr lang="de-DE" dirty="0" smtClean="0"/>
              <a:t> im Vergleich</a:t>
            </a:r>
            <a:endParaRPr lang="de-DE" dirty="0"/>
          </a:p>
        </p:txBody>
      </p:sp>
    </p:spTree>
    <p:extLst>
      <p:ext uri="{BB962C8B-B14F-4D97-AF65-F5344CB8AC3E}">
        <p14:creationId xmlns:p14="http://schemas.microsoft.com/office/powerpoint/2010/main" val="1425587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41512" y="1561701"/>
            <a:ext cx="10118035" cy="4931864"/>
          </a:xfrm>
        </p:spPr>
        <p:txBody>
          <a:bodyPr>
            <a:normAutofit/>
          </a:bodyPr>
          <a:lstStyle/>
          <a:p>
            <a:r>
              <a:rPr lang="de-DE" sz="4400" dirty="0" smtClean="0"/>
              <a:t>Ost-West-Konflikt als mitlaufende Folie</a:t>
            </a:r>
          </a:p>
          <a:p>
            <a:r>
              <a:rPr lang="de-DE" sz="4400" dirty="0" smtClean="0"/>
              <a:t>Schwerpunkt: kategorialer Vergleich</a:t>
            </a:r>
          </a:p>
        </p:txBody>
      </p:sp>
      <p:sp>
        <p:nvSpPr>
          <p:cNvPr id="3" name="Titel 2"/>
          <p:cNvSpPr>
            <a:spLocks noGrp="1"/>
          </p:cNvSpPr>
          <p:nvPr>
            <p:ph type="title"/>
          </p:nvPr>
        </p:nvSpPr>
        <p:spPr/>
        <p:txBody>
          <a:bodyPr/>
          <a:lstStyle/>
          <a:p>
            <a:r>
              <a:rPr lang="de-DE" dirty="0" smtClean="0"/>
              <a:t>Quintessenz</a:t>
            </a:r>
            <a:endParaRPr lang="de-DE" dirty="0"/>
          </a:p>
        </p:txBody>
      </p:sp>
    </p:spTree>
    <p:extLst>
      <p:ext uri="{BB962C8B-B14F-4D97-AF65-F5344CB8AC3E}">
        <p14:creationId xmlns:p14="http://schemas.microsoft.com/office/powerpoint/2010/main" val="1292435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latin typeface="+mn-lt"/>
              </a:rPr>
              <a:t>Bildungsstandards Klasse 9</a:t>
            </a:r>
            <a:endParaRPr lang="de-DE" b="1" dirty="0">
              <a:latin typeface="+mn-lt"/>
            </a:endParaRPr>
          </a:p>
        </p:txBody>
      </p:sp>
      <p:sp>
        <p:nvSpPr>
          <p:cNvPr id="3" name="Inhaltsplatzhalter 2"/>
          <p:cNvSpPr>
            <a:spLocks noGrp="1"/>
          </p:cNvSpPr>
          <p:nvPr>
            <p:ph idx="1"/>
          </p:nvPr>
        </p:nvSpPr>
        <p:spPr>
          <a:xfrm>
            <a:off x="838200" y="2233749"/>
            <a:ext cx="10515600" cy="4153988"/>
          </a:xfrm>
        </p:spPr>
        <p:txBody>
          <a:bodyPr>
            <a:normAutofit fontScale="92500" lnSpcReduction="20000"/>
          </a:bodyPr>
          <a:lstStyle/>
          <a:p>
            <a:pPr marL="0" indent="0" algn="ctr">
              <a:buNone/>
            </a:pPr>
            <a:r>
              <a:rPr lang="de-DE" sz="6000" i="1" dirty="0" smtClean="0"/>
              <a:t>„Was geht uns eure Geschichte (noch) an?“ </a:t>
            </a:r>
          </a:p>
          <a:p>
            <a:pPr marL="0" indent="0" algn="ctr">
              <a:buNone/>
            </a:pPr>
            <a:endParaRPr lang="de-DE" sz="6000" i="1" dirty="0"/>
          </a:p>
          <a:p>
            <a:pPr marL="0" indent="0" algn="ctr">
              <a:buNone/>
            </a:pPr>
            <a:r>
              <a:rPr lang="de-DE" sz="6000" dirty="0" smtClean="0"/>
              <a:t>Zum Umgang mit der Zeitgeschichte</a:t>
            </a:r>
          </a:p>
        </p:txBody>
      </p:sp>
    </p:spTree>
    <p:extLst>
      <p:ext uri="{BB962C8B-B14F-4D97-AF65-F5344CB8AC3E}">
        <p14:creationId xmlns:p14="http://schemas.microsoft.com/office/powerpoint/2010/main" val="376721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18547"/>
          </a:xfrm>
        </p:spPr>
        <p:txBody>
          <a:bodyPr>
            <a:normAutofit fontScale="90000"/>
          </a:bodyPr>
          <a:lstStyle/>
          <a:p>
            <a:pPr algn="ctr"/>
            <a:r>
              <a:rPr lang="de-DE" b="1" dirty="0" smtClean="0">
                <a:latin typeface="+mn-lt"/>
              </a:rPr>
              <a:t>Jahresplanung Klasse 9</a:t>
            </a:r>
            <a:endParaRPr lang="de-DE" b="1" dirty="0">
              <a:latin typeface="+mn-lt"/>
            </a:endParaRPr>
          </a:p>
        </p:txBody>
      </p:sp>
      <p:sp>
        <p:nvSpPr>
          <p:cNvPr id="3" name="Inhaltsplatzhalter 2"/>
          <p:cNvSpPr>
            <a:spLocks noGrp="1"/>
          </p:cNvSpPr>
          <p:nvPr>
            <p:ph idx="1"/>
          </p:nvPr>
        </p:nvSpPr>
        <p:spPr>
          <a:xfrm>
            <a:off x="838199" y="1345474"/>
            <a:ext cx="10856495" cy="5055326"/>
          </a:xfrm>
        </p:spPr>
        <p:txBody>
          <a:bodyPr>
            <a:noAutofit/>
          </a:bodyPr>
          <a:lstStyle/>
          <a:p>
            <a:pPr marL="0" indent="0">
              <a:buNone/>
            </a:pPr>
            <a:r>
              <a:rPr lang="de-DE" sz="2400" dirty="0" smtClean="0"/>
              <a:t>1. (3.3.1.) Nationalsozialismus und Zweiter Weltkrieg – Zerstörung der Demokratie und Verbrechen gegen die Menschlichkeit (10 DS)</a:t>
            </a:r>
          </a:p>
          <a:p>
            <a:pPr marL="0" indent="0">
              <a:buNone/>
            </a:pPr>
            <a:r>
              <a:rPr lang="de-DE" sz="2400" dirty="0" smtClean="0"/>
              <a:t>2. (3.3.2.) BRD und DDR – zwei Staaten, zwei Systeme in der geteilten Welt (14 DS)</a:t>
            </a:r>
          </a:p>
          <a:p>
            <a:pPr marL="0" indent="0">
              <a:buNone/>
            </a:pPr>
            <a:endParaRPr lang="de-DE" sz="2400" dirty="0" smtClean="0">
              <a:sym typeface="Wingdings" panose="05000000000000000000" pitchFamily="2" charset="2"/>
            </a:endParaRPr>
          </a:p>
          <a:p>
            <a:pPr>
              <a:buFont typeface="Wingdings" panose="05000000000000000000" pitchFamily="2" charset="2"/>
              <a:buChar char="à"/>
            </a:pPr>
            <a:r>
              <a:rPr lang="de-DE" sz="2800" dirty="0" smtClean="0">
                <a:sym typeface="Wingdings" panose="05000000000000000000" pitchFamily="2" charset="2"/>
              </a:rPr>
              <a:t> mehr Zeit für die Jahre nach 1945 </a:t>
            </a:r>
          </a:p>
          <a:p>
            <a:pPr>
              <a:buFont typeface="Wingdings" panose="05000000000000000000" pitchFamily="2" charset="2"/>
              <a:buChar char="à"/>
            </a:pPr>
            <a:r>
              <a:rPr lang="de-DE" sz="2800" dirty="0" smtClean="0">
                <a:sym typeface="Wingdings" panose="05000000000000000000" pitchFamily="2" charset="2"/>
              </a:rPr>
              <a:t>Anschlussfähigkeit anderer Schularten an Gymnasien</a:t>
            </a:r>
          </a:p>
          <a:p>
            <a:pPr marL="0" indent="0">
              <a:buNone/>
            </a:pPr>
            <a:r>
              <a:rPr lang="de-DE" sz="2800" dirty="0" smtClean="0">
                <a:sym typeface="Wingdings" panose="05000000000000000000" pitchFamily="2" charset="2"/>
              </a:rPr>
              <a:t>	(BP 2016, Stufenspezifische Hinweise, S. 16: </a:t>
            </a:r>
          </a:p>
          <a:p>
            <a:pPr marL="0" indent="0">
              <a:buNone/>
            </a:pPr>
            <a:r>
              <a:rPr lang="de-DE" sz="2800" i="1" dirty="0" smtClean="0">
                <a:sym typeface="Wingdings" panose="05000000000000000000" pitchFamily="2" charset="2"/>
              </a:rPr>
              <a:t>	„Mit </a:t>
            </a:r>
            <a:r>
              <a:rPr lang="de-DE" sz="2800" i="1" dirty="0">
                <a:sym typeface="Wingdings" panose="05000000000000000000" pitchFamily="2" charset="2"/>
              </a:rPr>
              <a:t>Problemen des beginnenden 21. Jh. endet in </a:t>
            </a:r>
            <a:r>
              <a:rPr lang="de-DE" sz="2800" i="1" dirty="0" smtClean="0">
                <a:sym typeface="Wingdings" panose="05000000000000000000" pitchFamily="2" charset="2"/>
              </a:rPr>
              <a:t>Klasse </a:t>
            </a:r>
            <a:r>
              <a:rPr lang="de-DE" sz="2800" i="1" dirty="0">
                <a:sym typeface="Wingdings" panose="05000000000000000000" pitchFamily="2" charset="2"/>
              </a:rPr>
              <a:t>9 </a:t>
            </a:r>
            <a:r>
              <a:rPr lang="de-DE" sz="2800" i="1" dirty="0" smtClean="0">
                <a:sym typeface="Wingdings" panose="05000000000000000000" pitchFamily="2" charset="2"/>
              </a:rPr>
              <a:t>  	der </a:t>
            </a:r>
            <a:r>
              <a:rPr lang="de-DE" sz="2800" i="1" dirty="0">
                <a:sym typeface="Wingdings" panose="05000000000000000000" pitchFamily="2" charset="2"/>
              </a:rPr>
              <a:t>chronologische Durchgang (1989/90</a:t>
            </a:r>
            <a:r>
              <a:rPr lang="de-DE" sz="2800" i="1" dirty="0" smtClean="0">
                <a:sym typeface="Wingdings" panose="05000000000000000000" pitchFamily="2" charset="2"/>
              </a:rPr>
              <a:t>)“</a:t>
            </a:r>
            <a:endParaRPr lang="de-DE" sz="2800" i="1" dirty="0">
              <a:sym typeface="Wingdings" panose="05000000000000000000" pitchFamily="2" charset="2"/>
            </a:endParaRPr>
          </a:p>
          <a:p>
            <a:pPr marL="0" indent="0">
              <a:buNone/>
            </a:pPr>
            <a:endParaRPr lang="de-DE" sz="2800" dirty="0" smtClean="0">
              <a:sym typeface="Wingdings" panose="05000000000000000000" pitchFamily="2" charset="2"/>
            </a:endParaRPr>
          </a:p>
          <a:p>
            <a:pPr>
              <a:buFont typeface="Wingdings" panose="05000000000000000000" pitchFamily="2" charset="2"/>
              <a:buChar char="à"/>
            </a:pPr>
            <a:endParaRPr lang="de-DE" sz="2400" dirty="0"/>
          </a:p>
        </p:txBody>
      </p:sp>
    </p:spTree>
    <p:extLst>
      <p:ext uri="{BB962C8B-B14F-4D97-AF65-F5344CB8AC3E}">
        <p14:creationId xmlns:p14="http://schemas.microsoft.com/office/powerpoint/2010/main" val="330344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smtClean="0">
                <a:latin typeface="+mn-lt"/>
              </a:rPr>
              <a:t>Zentrale Anliegen bzw. Fragen</a:t>
            </a:r>
            <a:endParaRPr lang="de-DE" b="1" dirty="0">
              <a:latin typeface="+mn-lt"/>
            </a:endParaRPr>
          </a:p>
        </p:txBody>
      </p:sp>
      <p:sp>
        <p:nvSpPr>
          <p:cNvPr id="3" name="Inhaltsplatzhalter 2"/>
          <p:cNvSpPr>
            <a:spLocks noGrp="1"/>
          </p:cNvSpPr>
          <p:nvPr>
            <p:ph idx="1"/>
          </p:nvPr>
        </p:nvSpPr>
        <p:spPr>
          <a:xfrm>
            <a:off x="838200" y="2364377"/>
            <a:ext cx="10515600" cy="3812586"/>
          </a:xfrm>
        </p:spPr>
        <p:txBody>
          <a:bodyPr>
            <a:normAutofit/>
          </a:bodyPr>
          <a:lstStyle/>
          <a:p>
            <a:pPr marL="514350" indent="-514350">
              <a:buAutoNum type="arabicPeriod"/>
            </a:pPr>
            <a:r>
              <a:rPr lang="de-DE" sz="3600" dirty="0" smtClean="0"/>
              <a:t>Wie heute (noch) Nationalsozialismus unterrichten?</a:t>
            </a:r>
          </a:p>
          <a:p>
            <a:pPr marL="514350" indent="-514350">
              <a:buAutoNum type="arabicPeriod"/>
            </a:pPr>
            <a:r>
              <a:rPr lang="de-DE" sz="3600" dirty="0" smtClean="0"/>
              <a:t>Wie heute die (doppelte deutsche) Nachkriegsgeschichte unterrichten?</a:t>
            </a:r>
            <a:endParaRPr lang="de-DE" sz="3600" dirty="0"/>
          </a:p>
        </p:txBody>
      </p:sp>
    </p:spTree>
    <p:extLst>
      <p:ext uri="{BB962C8B-B14F-4D97-AF65-F5344CB8AC3E}">
        <p14:creationId xmlns:p14="http://schemas.microsoft.com/office/powerpoint/2010/main" val="504212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0614" y="0"/>
            <a:ext cx="9404723" cy="1400530"/>
          </a:xfrm>
        </p:spPr>
        <p:txBody>
          <a:bodyPr>
            <a:normAutofit/>
          </a:bodyPr>
          <a:lstStyle/>
          <a:p>
            <a:pPr algn="ctr"/>
            <a:r>
              <a:rPr lang="de-DE" sz="4000" b="1" dirty="0" smtClean="0">
                <a:latin typeface="+mn-lt"/>
              </a:rPr>
              <a:t>1. Wie heute (noch) Nationalsozialismus unterrichten?</a:t>
            </a:r>
            <a:endParaRPr lang="de-DE" sz="4000" b="1" dirty="0">
              <a:latin typeface="+mn-lt"/>
            </a:endParaRPr>
          </a:p>
        </p:txBody>
      </p:sp>
      <p:sp>
        <p:nvSpPr>
          <p:cNvPr id="3" name="Inhaltsplatzhalter 2"/>
          <p:cNvSpPr>
            <a:spLocks noGrp="1"/>
          </p:cNvSpPr>
          <p:nvPr>
            <p:ph idx="1"/>
          </p:nvPr>
        </p:nvSpPr>
        <p:spPr>
          <a:xfrm>
            <a:off x="599209" y="1400530"/>
            <a:ext cx="10993582" cy="5143961"/>
          </a:xfrm>
        </p:spPr>
        <p:txBody>
          <a:bodyPr>
            <a:noAutofit/>
          </a:bodyPr>
          <a:lstStyle/>
          <a:p>
            <a:pPr marL="0" indent="0">
              <a:buNone/>
            </a:pPr>
            <a:r>
              <a:rPr lang="de-DE" sz="2800" b="1" u="sng" dirty="0" smtClean="0"/>
              <a:t>Schwierigkeiten …</a:t>
            </a:r>
          </a:p>
          <a:p>
            <a:pPr marL="457200" indent="-457200">
              <a:buSzPct val="100000"/>
              <a:buFont typeface="+mj-lt"/>
              <a:buAutoNum type="arabicParenR"/>
            </a:pPr>
            <a:r>
              <a:rPr lang="de-DE" sz="2400" dirty="0" smtClean="0"/>
              <a:t>Geschichte </a:t>
            </a:r>
            <a:r>
              <a:rPr lang="de-DE" sz="2400" dirty="0"/>
              <a:t>des „Dritten Reiches“ </a:t>
            </a:r>
            <a:r>
              <a:rPr lang="de-DE" sz="2400" dirty="0" smtClean="0"/>
              <a:t>keine „Zeitgeschichte“</a:t>
            </a:r>
          </a:p>
          <a:p>
            <a:pPr>
              <a:buFont typeface="Wingdings" panose="05000000000000000000" pitchFamily="2" charset="2"/>
              <a:buChar char="à"/>
            </a:pPr>
            <a:r>
              <a:rPr lang="de-DE" sz="2400" dirty="0"/>
              <a:t>k</a:t>
            </a:r>
            <a:r>
              <a:rPr lang="de-DE" sz="2400" dirty="0" smtClean="0"/>
              <a:t>eine unmittelbare Bedeutung für historische Identität</a:t>
            </a:r>
          </a:p>
          <a:p>
            <a:pPr>
              <a:buFont typeface="Wingdings" panose="05000000000000000000" pitchFamily="2" charset="2"/>
              <a:buChar char="à"/>
            </a:pPr>
            <a:r>
              <a:rPr lang="de-DE" sz="2400" dirty="0"/>
              <a:t>k</a:t>
            </a:r>
            <a:r>
              <a:rPr lang="de-DE" sz="2400" dirty="0" smtClean="0"/>
              <a:t>eine Diskussionen </a:t>
            </a:r>
            <a:r>
              <a:rPr lang="de-DE" sz="2400" dirty="0"/>
              <a:t>um </a:t>
            </a:r>
            <a:r>
              <a:rPr lang="de-DE" sz="2400" dirty="0" smtClean="0"/>
              <a:t>Schuld und </a:t>
            </a:r>
            <a:r>
              <a:rPr lang="de-DE" sz="2400" dirty="0" err="1" smtClean="0"/>
              <a:t>Mitläufertum</a:t>
            </a:r>
            <a:r>
              <a:rPr lang="de-DE" sz="2400" dirty="0" smtClean="0"/>
              <a:t> etc.</a:t>
            </a:r>
          </a:p>
          <a:p>
            <a:pPr marL="0" indent="0">
              <a:buNone/>
            </a:pPr>
            <a:r>
              <a:rPr lang="de-DE" sz="2400" dirty="0" smtClean="0">
                <a:solidFill>
                  <a:schemeClr val="bg2">
                    <a:lumMod val="40000"/>
                    <a:lumOff val="60000"/>
                  </a:schemeClr>
                </a:solidFill>
              </a:rPr>
              <a:t>2)</a:t>
            </a:r>
            <a:r>
              <a:rPr lang="de-DE" sz="2400" dirty="0" smtClean="0"/>
              <a:t> Möglichkeit für </a:t>
            </a:r>
            <a:r>
              <a:rPr lang="de-DE" sz="2400" dirty="0" err="1" smtClean="0"/>
              <a:t>SuS</a:t>
            </a:r>
            <a:r>
              <a:rPr lang="de-DE" sz="2400" dirty="0" smtClean="0"/>
              <a:t> zu Diskussionen und eigener Urteilsfindung erschwert, </a:t>
            </a:r>
            <a:r>
              <a:rPr lang="de-DE" sz="2400" dirty="0"/>
              <a:t>weil die Bewertung der Geschehnisse schon von vornherein festgelegt </a:t>
            </a:r>
            <a:r>
              <a:rPr lang="de-DE" sz="2400" dirty="0" smtClean="0"/>
              <a:t>ist</a:t>
            </a:r>
          </a:p>
          <a:p>
            <a:pPr>
              <a:buFont typeface="Wingdings" panose="05000000000000000000" pitchFamily="2" charset="2"/>
              <a:buChar char="à"/>
            </a:pPr>
            <a:r>
              <a:rPr lang="de-DE" sz="2400" dirty="0" smtClean="0">
                <a:sym typeface="Wingdings" panose="05000000000000000000" pitchFamily="2" charset="2"/>
              </a:rPr>
              <a:t>Gefahr eines „sozial erwünschten Sprechens“</a:t>
            </a:r>
            <a:endParaRPr lang="de-DE" sz="2400" dirty="0" smtClean="0"/>
          </a:p>
          <a:p>
            <a:pPr marL="0" indent="0">
              <a:buNone/>
            </a:pPr>
            <a:r>
              <a:rPr lang="de-DE" sz="2400" dirty="0" smtClean="0">
                <a:solidFill>
                  <a:schemeClr val="bg2">
                    <a:lumMod val="40000"/>
                    <a:lumOff val="60000"/>
                  </a:schemeClr>
                </a:solidFill>
              </a:rPr>
              <a:t>3)</a:t>
            </a:r>
            <a:r>
              <a:rPr lang="de-DE" sz="2400" dirty="0" smtClean="0"/>
              <a:t> multikulturelle </a:t>
            </a:r>
            <a:r>
              <a:rPr lang="de-DE" sz="2400" dirty="0"/>
              <a:t>Gesellschaft fragt: Was geht mich „eure“ Vergangenheit an?</a:t>
            </a:r>
          </a:p>
          <a:p>
            <a:pPr>
              <a:buFont typeface="Wingdings" panose="05000000000000000000" pitchFamily="2" charset="2"/>
              <a:buChar char="à"/>
            </a:pPr>
            <a:r>
              <a:rPr lang="de-DE" sz="2400" dirty="0" smtClean="0"/>
              <a:t>Neuorientierung einer „nationalen Identität“</a:t>
            </a:r>
          </a:p>
          <a:p>
            <a:endParaRPr lang="de-DE" dirty="0"/>
          </a:p>
        </p:txBody>
      </p:sp>
    </p:spTree>
    <p:extLst>
      <p:ext uri="{BB962C8B-B14F-4D97-AF65-F5344CB8AC3E}">
        <p14:creationId xmlns:p14="http://schemas.microsoft.com/office/powerpoint/2010/main" val="274919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9404723" cy="1400530"/>
          </a:xfrm>
        </p:spPr>
        <p:txBody>
          <a:bodyPr>
            <a:normAutofit/>
          </a:bodyPr>
          <a:lstStyle/>
          <a:p>
            <a:pPr algn="ctr"/>
            <a:r>
              <a:rPr lang="de-DE" sz="4000" b="1" dirty="0" smtClean="0">
                <a:latin typeface="+mn-lt"/>
              </a:rPr>
              <a:t>1. Wie heute (noch) Nationalsozialismus unterrichten?</a:t>
            </a:r>
            <a:endParaRPr lang="de-DE" sz="4000" b="1" dirty="0">
              <a:latin typeface="+mn-lt"/>
            </a:endParaRPr>
          </a:p>
        </p:txBody>
      </p:sp>
      <p:sp>
        <p:nvSpPr>
          <p:cNvPr id="4" name="Inhaltsplatzhalter 3"/>
          <p:cNvSpPr>
            <a:spLocks noGrp="1"/>
          </p:cNvSpPr>
          <p:nvPr>
            <p:ph idx="1"/>
          </p:nvPr>
        </p:nvSpPr>
        <p:spPr>
          <a:xfrm>
            <a:off x="666207" y="1567543"/>
            <a:ext cx="11064240" cy="4663440"/>
          </a:xfrm>
        </p:spPr>
        <p:txBody>
          <a:bodyPr>
            <a:noAutofit/>
          </a:bodyPr>
          <a:lstStyle/>
          <a:p>
            <a:pPr marL="0" indent="0">
              <a:buNone/>
            </a:pPr>
            <a:r>
              <a:rPr lang="de-DE" sz="2800" b="1" u="sng" dirty="0" smtClean="0"/>
              <a:t>Chancen …</a:t>
            </a:r>
            <a:endParaRPr lang="de-DE" sz="2800" b="1" u="sng" dirty="0">
              <a:solidFill>
                <a:srgbClr val="FF0000"/>
              </a:solidFill>
            </a:endParaRPr>
          </a:p>
          <a:p>
            <a:pPr marL="0" indent="0">
              <a:buNone/>
            </a:pPr>
            <a:r>
              <a:rPr lang="de-DE" sz="2400" dirty="0" smtClean="0">
                <a:solidFill>
                  <a:schemeClr val="bg2">
                    <a:lumMod val="40000"/>
                    <a:lumOff val="60000"/>
                  </a:schemeClr>
                </a:solidFill>
              </a:rPr>
              <a:t>1) </a:t>
            </a:r>
            <a:r>
              <a:rPr lang="de-DE" sz="2400" dirty="0" smtClean="0"/>
              <a:t>Nationalsozialismus ist und bleibt immer Teil der deutschen und damit „unserer“ und auch der „eigenen“ Geschichte</a:t>
            </a:r>
          </a:p>
          <a:p>
            <a:pPr marL="0" indent="0">
              <a:buNone/>
            </a:pPr>
            <a:r>
              <a:rPr lang="de-DE" sz="2400" dirty="0" smtClean="0">
                <a:solidFill>
                  <a:schemeClr val="bg2">
                    <a:lumMod val="40000"/>
                    <a:lumOff val="60000"/>
                  </a:schemeClr>
                </a:solidFill>
                <a:sym typeface="Wingdings" panose="05000000000000000000" pitchFamily="2" charset="2"/>
              </a:rPr>
              <a:t></a:t>
            </a:r>
            <a:r>
              <a:rPr lang="de-DE" sz="2400" dirty="0" smtClean="0">
                <a:sym typeface="Wingdings" panose="05000000000000000000" pitchFamily="2" charset="2"/>
              </a:rPr>
              <a:t> </a:t>
            </a:r>
            <a:r>
              <a:rPr lang="de-DE" sz="2400" dirty="0">
                <a:sym typeface="Wingdings" panose="05000000000000000000" pitchFamily="2" charset="2"/>
              </a:rPr>
              <a:t>i</a:t>
            </a:r>
            <a:r>
              <a:rPr lang="de-DE" sz="2400" dirty="0" smtClean="0"/>
              <a:t>mmer noch Teil der historischen deutschen Identität</a:t>
            </a:r>
          </a:p>
          <a:p>
            <a:pPr marL="0" indent="0">
              <a:buNone/>
            </a:pPr>
            <a:r>
              <a:rPr lang="de-DE" sz="2400" dirty="0" smtClean="0">
                <a:solidFill>
                  <a:schemeClr val="bg2">
                    <a:lumMod val="40000"/>
                    <a:lumOff val="60000"/>
                  </a:schemeClr>
                </a:solidFill>
              </a:rPr>
              <a:t>2) </a:t>
            </a:r>
            <a:r>
              <a:rPr lang="de-DE" sz="2400" dirty="0" smtClean="0"/>
              <a:t>Umgang </a:t>
            </a:r>
            <a:r>
              <a:rPr lang="de-DE" sz="2400" dirty="0"/>
              <a:t>mit Nazi-Vergangenheit </a:t>
            </a:r>
            <a:r>
              <a:rPr lang="de-DE" sz="2400" dirty="0" smtClean="0"/>
              <a:t> ist Teil eines heutigen „Zivilisationsprozesses“</a:t>
            </a:r>
          </a:p>
          <a:p>
            <a:pPr marL="0" indent="0">
              <a:buNone/>
            </a:pPr>
            <a:r>
              <a:rPr lang="de-DE" sz="2400" dirty="0" smtClean="0">
                <a:solidFill>
                  <a:schemeClr val="bg2">
                    <a:lumMod val="40000"/>
                    <a:lumOff val="60000"/>
                  </a:schemeClr>
                </a:solidFill>
                <a:sym typeface="Wingdings" panose="05000000000000000000" pitchFamily="2" charset="2"/>
              </a:rPr>
              <a:t></a:t>
            </a:r>
            <a:r>
              <a:rPr lang="de-DE" sz="2400" dirty="0" smtClean="0">
                <a:sym typeface="Wingdings" panose="05000000000000000000" pitchFamily="2" charset="2"/>
              </a:rPr>
              <a:t> politische Verantwortung für moralische Dimension entwickeln</a:t>
            </a:r>
            <a:endParaRPr lang="de-DE" sz="2400" dirty="0" smtClean="0"/>
          </a:p>
        </p:txBody>
      </p:sp>
    </p:spTree>
    <p:extLst>
      <p:ext uri="{BB962C8B-B14F-4D97-AF65-F5344CB8AC3E}">
        <p14:creationId xmlns:p14="http://schemas.microsoft.com/office/powerpoint/2010/main" val="21800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39486" y="575301"/>
            <a:ext cx="9962253" cy="5891760"/>
          </a:xfrm>
        </p:spPr>
        <p:txBody>
          <a:bodyPr>
            <a:normAutofit fontScale="92500" lnSpcReduction="10000"/>
          </a:bodyPr>
          <a:lstStyle/>
          <a:p>
            <a:pPr marL="0" indent="0">
              <a:buNone/>
            </a:pPr>
            <a:r>
              <a:rPr lang="de-DE" sz="2800" i="1" dirty="0"/>
              <a:t>"Was </a:t>
            </a:r>
            <a:r>
              <a:rPr lang="de-DE" sz="2800" i="1" dirty="0" smtClean="0"/>
              <a:t>wir </a:t>
            </a:r>
            <a:r>
              <a:rPr lang="de-DE" sz="2800" i="1" dirty="0"/>
              <a:t>also brauchen, sind Menschen, die von sich aus überhaupt nicht an Mordtaten oder der Teilnahme an Massenmorden interessiert sind. </a:t>
            </a:r>
            <a:endParaRPr lang="de-DE" sz="2800" i="1" dirty="0" smtClean="0"/>
          </a:p>
          <a:p>
            <a:pPr marL="0" indent="0">
              <a:buNone/>
            </a:pPr>
            <a:r>
              <a:rPr lang="de-DE" sz="2800" i="1" dirty="0" smtClean="0"/>
              <a:t>Mit </a:t>
            </a:r>
            <a:r>
              <a:rPr lang="de-DE" sz="2800" i="1" dirty="0"/>
              <a:t>anderen Worten: Die zentrale Frage ist nicht, warum böse Menschen böse Sachen tun, denn das ist ja eine </a:t>
            </a:r>
            <a:r>
              <a:rPr lang="de-DE" sz="2800" i="1" dirty="0" smtClean="0"/>
              <a:t>Tautologie. Nein</a:t>
            </a:r>
            <a:r>
              <a:rPr lang="de-DE" sz="2800" i="1" dirty="0"/>
              <a:t>, die Frage ist, warum Menschen, die überhaupt nicht böse sind, warum Leute, die zur Kirche gehen, die von sich selber glauben, </a:t>
            </a:r>
            <a:r>
              <a:rPr lang="de-DE" sz="2800" i="1" dirty="0" smtClean="0"/>
              <a:t>dass </a:t>
            </a:r>
            <a:r>
              <a:rPr lang="de-DE" sz="2800" i="1" dirty="0"/>
              <a:t>sie moralische Menschen sind, </a:t>
            </a:r>
            <a:r>
              <a:rPr lang="de-DE" sz="2800" i="1" dirty="0" smtClean="0"/>
              <a:t>warum </a:t>
            </a:r>
            <a:r>
              <a:rPr lang="de-DE" sz="2800" i="1" dirty="0"/>
              <a:t>die das tun ... </a:t>
            </a:r>
            <a:endParaRPr lang="de-DE" sz="2800" i="1" dirty="0" smtClean="0"/>
          </a:p>
          <a:p>
            <a:pPr marL="0" indent="0">
              <a:buNone/>
            </a:pPr>
            <a:r>
              <a:rPr lang="de-DE" sz="2800" i="1" dirty="0" smtClean="0"/>
              <a:t>Und </a:t>
            </a:r>
            <a:r>
              <a:rPr lang="de-DE" sz="2800" i="1" dirty="0"/>
              <a:t>die andere Frage, die mich beschäftigte, war, warum bestimmte </a:t>
            </a:r>
            <a:r>
              <a:rPr lang="de-DE" sz="2800" i="1" dirty="0" smtClean="0"/>
              <a:t>Leute … </a:t>
            </a:r>
            <a:r>
              <a:rPr lang="de-DE" sz="2800" i="1" dirty="0"/>
              <a:t>in der Lage gewesen sind, dieser Maschinerie des Mordens zu widerstehen und nicht mitzutun." </a:t>
            </a:r>
            <a:endParaRPr lang="de-DE" sz="2800" i="1" dirty="0" smtClean="0"/>
          </a:p>
          <a:p>
            <a:pPr marL="0" indent="0">
              <a:buNone/>
            </a:pPr>
            <a:endParaRPr lang="de-DE" sz="2800" i="1" dirty="0" smtClean="0"/>
          </a:p>
          <a:p>
            <a:pPr marL="0" indent="0">
              <a:buNone/>
            </a:pPr>
            <a:r>
              <a:rPr lang="de-DE" dirty="0" smtClean="0"/>
              <a:t>(</a:t>
            </a:r>
            <a:r>
              <a:rPr lang="de-DE" dirty="0" err="1" smtClean="0"/>
              <a:t>Bauman</a:t>
            </a:r>
            <a:r>
              <a:rPr lang="de-DE" dirty="0"/>
              <a:t>, </a:t>
            </a:r>
            <a:r>
              <a:rPr lang="de-DE" dirty="0" smtClean="0"/>
              <a:t>Zygmunt:</a:t>
            </a:r>
            <a:r>
              <a:rPr lang="de-DE" dirty="0"/>
              <a:t> </a:t>
            </a:r>
            <a:r>
              <a:rPr lang="de-DE" i="1" dirty="0"/>
              <a:t>Unbehagen in der Postmoderne</a:t>
            </a:r>
            <a:r>
              <a:rPr lang="de-DE" dirty="0"/>
              <a:t>. </a:t>
            </a:r>
            <a:r>
              <a:rPr lang="de-DE" dirty="0" smtClean="0"/>
              <a:t>Hamburg 1999, S. 100)</a:t>
            </a:r>
            <a:endParaRPr lang="de-DE" dirty="0"/>
          </a:p>
        </p:txBody>
      </p:sp>
    </p:spTree>
    <p:extLst>
      <p:ext uri="{BB962C8B-B14F-4D97-AF65-F5344CB8AC3E}">
        <p14:creationId xmlns:p14="http://schemas.microsoft.com/office/powerpoint/2010/main" val="179470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4086</Words>
  <Application>Microsoft Office PowerPoint</Application>
  <PresentationFormat>Breitbild</PresentationFormat>
  <Paragraphs>388</Paragraphs>
  <Slides>37</Slides>
  <Notes>37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Century Gothic</vt:lpstr>
      <vt:lpstr>Wingdings</vt:lpstr>
      <vt:lpstr>Wingdings 3</vt:lpstr>
      <vt:lpstr>Ion</vt:lpstr>
      <vt:lpstr>Bildungsstandards Klasse 9</vt:lpstr>
      <vt:lpstr>Bildungsstandards Klasse 9</vt:lpstr>
      <vt:lpstr>Porträtfotos von Helmut Kohl  a.) als junger Kanzlerkandidat 1976 b.) als „Politiker der Einheit“ 1990 c.) als Bundeskanzler a.D. 2015   Welche Rolle spielt Helmut Kohl heute noch für SuS der 9. Klasse?</vt:lpstr>
      <vt:lpstr>Bildungsstandards Klasse 9</vt:lpstr>
      <vt:lpstr>Jahresplanung Klasse 9</vt:lpstr>
      <vt:lpstr>Zentrale Anliegen bzw. Fragen</vt:lpstr>
      <vt:lpstr>1. Wie heute (noch) Nationalsozialismus unterrichten?</vt:lpstr>
      <vt:lpstr>1. Wie heute (noch) Nationalsozialismus unterrichten?</vt:lpstr>
      <vt:lpstr>PowerPoint-Präsentation</vt:lpstr>
      <vt:lpstr>Umfrage zu Jugendlichen und NS-Zeit: Was geht mich das noch an?</vt:lpstr>
      <vt:lpstr>1. Wie heute (noch) Nationalsozialismus unterrichten?</vt:lpstr>
      <vt:lpstr>Inhaltliche Akzentuierung im BP  </vt:lpstr>
      <vt:lpstr>Didaktische Akzentuierungen im BP </vt:lpstr>
      <vt:lpstr>Regionalgeschichtliche Zugänge</vt:lpstr>
      <vt:lpstr>PowerPoint-Präsentation</vt:lpstr>
      <vt:lpstr>2. Wie heute die Nachkriegsgeschichte unterrichten?</vt:lpstr>
      <vt:lpstr>2. Wie heute die Nachkriegsgeschichte unterrichten?</vt:lpstr>
      <vt:lpstr>2. Wie heute die Nachkriegsgeschichte unterrichten?</vt:lpstr>
      <vt:lpstr>Vergleichende („asymmetrisch verflochtene“) Perspektive</vt:lpstr>
      <vt:lpstr>Das Thema im neuen Bildungsplan Zusammenhänge und Perspektiven</vt:lpstr>
      <vt:lpstr>systematischer  (synchroner) Blick</vt:lpstr>
      <vt:lpstr>genetischer  (diachroner) Blick</vt:lpstr>
      <vt:lpstr>genetischer  (diachroner) Blick</vt:lpstr>
      <vt:lpstr>Akzentuierungen, Perspektivierungen</vt:lpstr>
      <vt:lpstr>Sequenzplanung in 28 Stunden</vt:lpstr>
      <vt:lpstr>Ost-West-Konflikt und Kalter Krieg</vt:lpstr>
      <vt:lpstr>Ost-West-Konflikt und Kalter Krieg</vt:lpstr>
      <vt:lpstr>Ost-West-Konflikt und Kalter Krieg</vt:lpstr>
      <vt:lpstr>Zentrale Systemvergleiche</vt:lpstr>
      <vt:lpstr>Politik – Zwei Mal Demokratie?</vt:lpstr>
      <vt:lpstr>Politik – Zwei Mal Demokratie?</vt:lpstr>
      <vt:lpstr>Wirtschaft – Wohlstand für alle?</vt:lpstr>
      <vt:lpstr>Wirtschaft – Wohlstand für alle?</vt:lpstr>
      <vt:lpstr>Wirtschaft – Wohlstand für alle?</vt:lpstr>
      <vt:lpstr>Repression und Liberalisierung</vt:lpstr>
      <vt:lpstr>Repression und Liberalisierung –  Fallstudie – die Ermordung des Benno Ohnesorg und des Matthias Domaschk im Vergleich</vt:lpstr>
      <vt:lpstr>Quintessenz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Schüler/innen über die DDR wissen …</dc:title>
  <dc:creator>Stefan Schipperges</dc:creator>
  <cp:lastModifiedBy>Stefan Schipperges</cp:lastModifiedBy>
  <cp:revision>167</cp:revision>
  <cp:lastPrinted>2017-07-05T07:04:04Z</cp:lastPrinted>
  <dcterms:created xsi:type="dcterms:W3CDTF">2016-11-11T18:25:16Z</dcterms:created>
  <dcterms:modified xsi:type="dcterms:W3CDTF">2017-11-24T14:40:50Z</dcterms:modified>
</cp:coreProperties>
</file>