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Droid Sans Fallback" charset="0"/>
      </a:defRPr>
    </a:lvl1pPr>
    <a:lvl2pPr marL="742950" indent="-285750"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Droid Sans Fallback" charset="0"/>
      </a:defRPr>
    </a:lvl2pPr>
    <a:lvl3pPr marL="1143000" indent="-228600"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Droid Sans Fallback" charset="0"/>
      </a:defRPr>
    </a:lvl3pPr>
    <a:lvl4pPr marL="1600200" indent="-228600"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Droid Sans Fallback" charset="0"/>
      </a:defRPr>
    </a:lvl4pPr>
    <a:lvl5pPr marL="2057400" indent="-228600"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Droid Sans Fallback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Droid Sans Fallback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Droid Sans Fallback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Droid Sans Fallback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520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  <a:cs typeface="DejaVu Sans" charset="0"/>
              </a:defRPr>
            </a:lvl1pPr>
          </a:lstStyle>
          <a:p>
            <a:endParaRPr lang="de-DE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  <a:cs typeface="DejaVu Sans" charset="0"/>
              </a:defRPr>
            </a:lvl1pPr>
          </a:lstStyle>
          <a:p>
            <a:endParaRPr lang="de-DE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  <a:cs typeface="DejaVu Sans" charset="0"/>
              </a:defRPr>
            </a:lvl1pPr>
          </a:lstStyle>
          <a:p>
            <a:endParaRPr lang="de-DE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  <a:cs typeface="DejaVu Sans" charset="0"/>
              </a:defRPr>
            </a:lvl1pPr>
          </a:lstStyle>
          <a:p>
            <a:fld id="{62598B63-96AB-9548-8D73-6B469B59E0DE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1337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782A56-344D-6348-92DE-6F4246A06F2D}" type="slidenum">
              <a:rPr lang="de-DE"/>
              <a:pPr/>
              <a:t>1</a:t>
            </a:fld>
            <a:endParaRPr lang="de-DE" dirty="0"/>
          </a:p>
        </p:txBody>
      </p:sp>
      <p:sp>
        <p:nvSpPr>
          <p:cNvPr id="1024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9842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ADADED-5C27-BF42-884B-18C37AC1EC37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416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0AB087-3FB9-BD41-8E0C-D5885020F889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487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976760-7173-3B48-878E-225EB98A040E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186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5000BC-36DA-7F4B-8C93-EB146F8A6FDC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582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6AC56F-7191-2342-8F30-254B6D21E80D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704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BF2BBA-FB5F-1D4F-9D34-60387D5A96F8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626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C0D001-ADBB-304C-9B30-4FEE29A293AA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723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4CD32A-1C25-1E45-AC8A-5F9D65DEAF68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899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A5724F-55D9-724C-A317-9C2B34009852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879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1EAEC7-AE82-0249-829D-149513578DF9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728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C37965-D432-D14F-9959-73855BED27CB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007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das Format des Titeltextes zu bearbeiten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419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Gliederungstextes zu bearbeiten</a:t>
            </a:r>
          </a:p>
          <a:p>
            <a:pPr lvl="1"/>
            <a:r>
              <a:rPr lang="en-GB"/>
              <a:t>Zweite Gliederungsebene</a:t>
            </a:r>
          </a:p>
          <a:p>
            <a:pPr lvl="2"/>
            <a:r>
              <a:rPr lang="en-GB"/>
              <a:t>Dritte Gliederungsebene</a:t>
            </a:r>
          </a:p>
          <a:p>
            <a:pPr lvl="3"/>
            <a:r>
              <a:rPr lang="en-GB"/>
              <a:t>Vierte Gliederungsebene</a:t>
            </a:r>
          </a:p>
          <a:p>
            <a:pPr lvl="4"/>
            <a:r>
              <a:rPr lang="en-GB"/>
              <a:t>Fünfte Gliederungsebene</a:t>
            </a:r>
          </a:p>
          <a:p>
            <a:pPr lvl="4"/>
            <a:r>
              <a:rPr lang="en-GB"/>
              <a:t>Sechste Gliederungsebene</a:t>
            </a:r>
          </a:p>
          <a:p>
            <a:pPr lvl="4"/>
            <a:r>
              <a:rPr lang="en-GB"/>
              <a:t>Siebente Gliederungsebene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charset="0"/>
                <a:cs typeface="DejaVu Sans" charset="0"/>
              </a:defRPr>
            </a:lvl1pPr>
          </a:lstStyle>
          <a:p>
            <a:endParaRPr lang="de-DE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  <a:cs typeface="DejaVu Sans" charset="0"/>
              </a:defRPr>
            </a:lvl1pPr>
          </a:lstStyle>
          <a:p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charset="0"/>
                <a:cs typeface="DejaVu Sans" charset="0"/>
              </a:defRPr>
            </a:lvl1pPr>
          </a:lstStyle>
          <a:p>
            <a:fld id="{9561F725-1C63-694A-A6D9-2BB98EF82FE4}" type="slidenum">
              <a:rPr lang="de-DE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Droid Sans Fallback" charset="0"/>
        </a:defRPr>
      </a:lvl2pPr>
      <a:lvl3pPr marL="1143000" indent="-228600" algn="ctr" defTabSz="449263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Droid Sans Fallback" charset="0"/>
        </a:defRPr>
      </a:lvl3pPr>
      <a:lvl4pPr marL="1600200" indent="-228600" algn="ctr" defTabSz="449263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Droid Sans Fallback" charset="0"/>
        </a:defRPr>
      </a:lvl4pPr>
      <a:lvl5pPr marL="2057400" indent="-228600" algn="ctr" defTabSz="449263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Droid Sans Fallback" charset="0"/>
        </a:defRPr>
      </a:lvl9pPr>
    </p:titleStyle>
    <p:bodyStyle>
      <a:lvl1pPr marL="342900" indent="-342900" algn="l" defTabSz="449263" rtl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24192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de-DE" sz="3200" b="1" dirty="0" smtClean="0"/>
              <a:t>Anfänge der europäischen Integration</a:t>
            </a:r>
            <a:endParaRPr lang="de-DE" sz="32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9792" y="1475581"/>
            <a:ext cx="9070975" cy="5400600"/>
          </a:xfrm>
          <a:ln/>
        </p:spPr>
        <p:txBody>
          <a:bodyPr tIns="15120"/>
          <a:lstStyle/>
          <a:p>
            <a:r>
              <a:rPr lang="de-DE" sz="2000" b="1" dirty="0"/>
              <a:t>3.3.2 BRD und DDR – zwei Staaten, zwei Systeme in der geteilten Welt</a:t>
            </a:r>
            <a:endParaRPr lang="de-DE" sz="2000" dirty="0"/>
          </a:p>
          <a:p>
            <a:r>
              <a:rPr lang="de-DE" sz="2000" dirty="0"/>
              <a:t>Die Schülerinnen und Schüler können (...)</a:t>
            </a:r>
          </a:p>
          <a:p>
            <a:r>
              <a:rPr lang="de-DE" sz="2000" dirty="0"/>
              <a:t>(3) die Anfänge der Europäischen Integration vor dem Hintergrund des Kalten Kriegs analysieren (Supermacht, Deutsch-französische Aussöhnung, Europäische Integration)</a:t>
            </a:r>
          </a:p>
          <a:p>
            <a:pPr marL="0" indent="107950">
              <a:spcAft>
                <a:spcPts val="1413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de-DE" sz="2000" b="1" dirty="0" smtClean="0"/>
              <a:t>Herausforderungen</a:t>
            </a:r>
            <a:r>
              <a:rPr lang="de-DE" sz="2000" b="1" dirty="0"/>
              <a:t>/Schwierigkeiten:</a:t>
            </a:r>
          </a:p>
          <a:p>
            <a:pPr marL="450850">
              <a:spcAft>
                <a:spcPts val="1413"/>
              </a:spcAft>
              <a:buSzPct val="45000"/>
              <a:buFont typeface="Wingdings" charset="2"/>
              <a:buChar char="u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de-DE" sz="2000" dirty="0"/>
              <a:t>Wie reduziert man den Inhalt angemessen im Hinblick auf eine historische wie auch kategoriale Problemstellung?</a:t>
            </a:r>
          </a:p>
          <a:p>
            <a:pPr marL="450850">
              <a:spcAft>
                <a:spcPts val="1413"/>
              </a:spcAft>
              <a:buSzPct val="45000"/>
              <a:buFont typeface="Wingdings" charset="2"/>
              <a:buChar char="u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de-DE" sz="2000" dirty="0"/>
              <a:t>Wie verknüpft man </a:t>
            </a:r>
            <a:r>
              <a:rPr lang="de-DE" sz="2000" dirty="0" smtClean="0"/>
              <a:t>den Inhalt mit </a:t>
            </a:r>
            <a:r>
              <a:rPr lang="de-DE" sz="2000" dirty="0"/>
              <a:t>der Sequenz </a:t>
            </a:r>
            <a:r>
              <a:rPr lang="de-DE" sz="2000" dirty="0" smtClean="0"/>
              <a:t>zur BRD und DDR sinnvoll </a:t>
            </a:r>
            <a:r>
              <a:rPr lang="de-DE" sz="2000" dirty="0"/>
              <a:t>(sachlogisch, für SuS nachvollziehbar, passend zur Sequenzplanung)</a:t>
            </a:r>
            <a:r>
              <a:rPr lang="de-DE" sz="2000" dirty="0" smtClean="0"/>
              <a:t>?</a:t>
            </a:r>
          </a:p>
          <a:p>
            <a:pPr marL="107950" indent="0">
              <a:spcAft>
                <a:spcPts val="1413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de-DE" sz="2000" b="1" dirty="0" smtClean="0"/>
              <a:t>Arbeitsauftrag</a:t>
            </a:r>
            <a:r>
              <a:rPr lang="de-DE" sz="2000" b="1" dirty="0"/>
              <a:t>: </a:t>
            </a:r>
            <a:r>
              <a:rPr lang="de-DE" sz="2000" dirty="0" smtClean="0"/>
              <a:t>Einigen </a:t>
            </a:r>
            <a:r>
              <a:rPr lang="de-DE" sz="2000" dirty="0"/>
              <a:t>Sie sich ausgehend vom vorliegenden Material darauf, welche </a:t>
            </a:r>
            <a:r>
              <a:rPr lang="de-DE" sz="2000" dirty="0" smtClean="0"/>
              <a:t>prozessbezogenen Kompetenzen in einer Doppelstunde besonders </a:t>
            </a:r>
            <a:r>
              <a:rPr lang="de-DE" sz="2000" dirty="0"/>
              <a:t>geübt werden </a:t>
            </a:r>
            <a:r>
              <a:rPr lang="de-DE" sz="2000" dirty="0" smtClean="0"/>
              <a:t>sollen </a:t>
            </a:r>
            <a:r>
              <a:rPr lang="de-DE" sz="2000" dirty="0"/>
              <a:t>und skizzieren Sie mögliche Aufgabenformate. (Vgl. </a:t>
            </a:r>
            <a:r>
              <a:rPr lang="de-DE" sz="2000"/>
              <a:t>M</a:t>
            </a:r>
            <a:r>
              <a:rPr lang="de-DE" sz="2000" smtClean="0"/>
              <a:t>aterialpool</a:t>
            </a:r>
            <a:r>
              <a:rPr lang="de-DE" sz="2000" smtClean="0"/>
              <a:t>) </a:t>
            </a:r>
            <a:r>
              <a:rPr lang="de-DE" sz="2000" dirty="0"/>
              <a:t>Stellen Sie Ihre Ergebnisse im Plenum vor. </a:t>
            </a:r>
          </a:p>
          <a:p>
            <a:pPr marL="0" indent="107950">
              <a:spcAft>
                <a:spcPts val="1413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de-DE" sz="2000" dirty="0"/>
              <a:t> </a:t>
            </a:r>
          </a:p>
          <a:p>
            <a:pPr marL="0" indent="107950">
              <a:spcAft>
                <a:spcPts val="1413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de-DE" sz="20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Droid Sans Fallback"/>
      </a:majorFont>
      <a:minorFont>
        <a:latin typeface="Arial"/>
        <a:ea typeface="ＭＳ Ｐゴシック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Droid Sans Fallback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Droid Sans Fallback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</Words>
  <Application>Microsoft Macintosh PowerPoint</Application>
  <PresentationFormat>Benutzerdefiniert</PresentationFormat>
  <Paragraphs>10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Anfänge der europäischen Integration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Fenster zur Welt: Japan im 2. Weltkrieg </dc:title>
  <dc:subject/>
  <dc:creator/>
  <cp:keywords/>
  <dc:description/>
  <cp:lastModifiedBy>Kerstin Holzgräbe</cp:lastModifiedBy>
  <cp:revision>17</cp:revision>
  <cp:lastPrinted>1601-01-01T00:00:00Z</cp:lastPrinted>
  <dcterms:created xsi:type="dcterms:W3CDTF">2016-12-08T11:21:11Z</dcterms:created>
  <dcterms:modified xsi:type="dcterms:W3CDTF">2017-06-25T06:25:11Z</dcterms:modified>
</cp:coreProperties>
</file>