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2"/>
  </p:notesMasterIdLst>
  <p:handoutMasterIdLst>
    <p:handoutMasterId r:id="rId23"/>
  </p:handoutMasterIdLst>
  <p:sldIdLst>
    <p:sldId id="256" r:id="rId2"/>
    <p:sldId id="307" r:id="rId3"/>
    <p:sldId id="317" r:id="rId4"/>
    <p:sldId id="306" r:id="rId5"/>
    <p:sldId id="385" r:id="rId6"/>
    <p:sldId id="386" r:id="rId7"/>
    <p:sldId id="387" r:id="rId8"/>
    <p:sldId id="365" r:id="rId9"/>
    <p:sldId id="305" r:id="rId10"/>
    <p:sldId id="388" r:id="rId11"/>
    <p:sldId id="366" r:id="rId12"/>
    <p:sldId id="389" r:id="rId13"/>
    <p:sldId id="390" r:id="rId14"/>
    <p:sldId id="391" r:id="rId15"/>
    <p:sldId id="392" r:id="rId16"/>
    <p:sldId id="393" r:id="rId17"/>
    <p:sldId id="394" r:id="rId18"/>
    <p:sldId id="367" r:id="rId19"/>
    <p:sldId id="395" r:id="rId20"/>
    <p:sldId id="384" r:id="rId2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4" autoAdjust="0"/>
    <p:restoredTop sz="72020" autoAdjust="0"/>
  </p:normalViewPr>
  <p:slideViewPr>
    <p:cSldViewPr>
      <p:cViewPr varScale="1">
        <p:scale>
          <a:sx n="91" d="100"/>
          <a:sy n="91" d="100"/>
        </p:scale>
        <p:origin x="-213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49ED69-2933-4314-A6DB-4FA180EC0C4F}" type="datetimeFigureOut">
              <a:rPr lang="de-DE" smtClean="0"/>
              <a:pPr/>
              <a:t>17.05.2018</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8AA93A-4E6C-4D11-B4FA-F8C46C1E5BA5}" type="slidenum">
              <a:rPr lang="de-DE" smtClean="0"/>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3A273-1B4A-4382-9004-5566A03835E5}" type="datetimeFigureOut">
              <a:rPr lang="de-DE" smtClean="0"/>
              <a:pPr/>
              <a:t>17.05.2018</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2C5DCB-8CB4-40AB-AAA1-776E621D43C7}"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Zitat: Antwort einer Schülerin (Klasse 8) auf die Frage, ob es für uns wichtig sei,</a:t>
            </a:r>
            <a:r>
              <a:rPr lang="de-DE" baseline="0" dirty="0" smtClean="0"/>
              <a:t> die Fragen von Homepages, Dokus, Buchautoren, Ausstellungsmachern zu kennen.</a:t>
            </a:r>
            <a:endParaRPr lang="de-DE" dirty="0" smtClean="0"/>
          </a:p>
          <a:p>
            <a:endParaRPr lang="de-DE" dirty="0" smtClean="0"/>
          </a:p>
          <a:p>
            <a:r>
              <a:rPr lang="de-DE" dirty="0" smtClean="0"/>
              <a:t>Im</a:t>
            </a:r>
            <a:r>
              <a:rPr lang="de-DE" baseline="0" dirty="0" smtClean="0"/>
              <a:t> folgenden Unterrichtsvorschlag geht es um </a:t>
            </a:r>
          </a:p>
          <a:p>
            <a:pPr>
              <a:buFont typeface="Arial" pitchFamily="34" charset="0"/>
              <a:buChar char="•"/>
            </a:pPr>
            <a:r>
              <a:rPr lang="de-DE" baseline="0" dirty="0" smtClean="0"/>
              <a:t>Fragekompetenz als prozessbezogene Kompetenz – Doppelstunde in Klasse 8 oder 9</a:t>
            </a:r>
          </a:p>
          <a:p>
            <a:pPr>
              <a:buFont typeface="Arial" pitchFamily="34" charset="0"/>
              <a:buChar char="•"/>
            </a:pPr>
            <a:r>
              <a:rPr lang="de-DE" baseline="0" dirty="0" smtClean="0"/>
              <a:t>dritter Teil nach Fragekompetenz in den Klassen 6 und 7</a:t>
            </a:r>
          </a:p>
          <a:p>
            <a:pPr>
              <a:buFont typeface="Arial" pitchFamily="34" charset="0"/>
              <a:buChar char="•"/>
            </a:pPr>
            <a:r>
              <a:rPr lang="de-DE" baseline="0" dirty="0" smtClean="0"/>
              <a:t>Thema der vorgestellten Stunde: Revolution 1848/49</a:t>
            </a:r>
          </a:p>
          <a:p>
            <a:pPr>
              <a:buFont typeface="Arial" pitchFamily="34" charset="0"/>
              <a:buChar char="•"/>
            </a:pPr>
            <a:r>
              <a:rPr lang="de-DE" baseline="0" dirty="0" smtClean="0"/>
              <a:t>Es besteht die Möglichkeit, die Behandlung der Fragekompetenz mit einem anderen Inhalt zu verknüpfen.</a:t>
            </a:r>
          </a:p>
          <a:p>
            <a:pPr>
              <a:buFont typeface="Arial" pitchFamily="34" charset="0"/>
              <a:buChar char="•"/>
            </a:pPr>
            <a:r>
              <a:rPr lang="de-DE" baseline="0" dirty="0" smtClean="0"/>
              <a:t>2. Vorschlag auf dem Server: NS Klasse 9</a:t>
            </a:r>
          </a:p>
          <a:p>
            <a:pPr>
              <a:buFont typeface="Arial" pitchFamily="34" charset="0"/>
              <a:buChar char="•"/>
            </a:pPr>
            <a:endParaRPr lang="de-DE" baseline="0" dirty="0" smtClean="0"/>
          </a:p>
          <a:p>
            <a:pPr>
              <a:buFont typeface="Arial" pitchFamily="34" charset="0"/>
              <a:buChar char="•"/>
            </a:pPr>
            <a:r>
              <a:rPr lang="de-DE" baseline="0" dirty="0" smtClean="0"/>
              <a:t>Hier Vorschlag Klasse 8</a:t>
            </a:r>
          </a:p>
          <a:p>
            <a:pPr lvl="1">
              <a:buFont typeface="Arial" pitchFamily="34" charset="0"/>
              <a:buChar char="•"/>
            </a:pPr>
            <a:r>
              <a:rPr lang="de-DE" baseline="0" dirty="0" smtClean="0"/>
              <a:t>Diese Klasse hat Module Klasse 6 und 7 durchlaufen</a:t>
            </a:r>
          </a:p>
          <a:p>
            <a:pPr lvl="1">
              <a:buFont typeface="Arial" pitchFamily="34" charset="0"/>
              <a:buChar char="•"/>
            </a:pPr>
            <a:r>
              <a:rPr lang="de-DE" baseline="0" dirty="0" smtClean="0"/>
              <a:t>Das Modul „Vorgegebene historische Fragen nachvollziehen“ baut auf dem Vorwissen auf</a:t>
            </a:r>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a:buFont typeface="Arial" pitchFamily="34" charset="0"/>
              <a:buChar char="•"/>
            </a:pPr>
            <a:r>
              <a:rPr lang="de-DE" sz="1000" b="0" kern="1200" dirty="0" smtClean="0">
                <a:solidFill>
                  <a:schemeClr val="tx1"/>
                </a:solidFill>
                <a:latin typeface="+mn-lt"/>
                <a:ea typeface="+mn-ea"/>
                <a:cs typeface="+mn-cs"/>
              </a:rPr>
              <a:t>AB ist genauso gestaltet</a:t>
            </a:r>
            <a:r>
              <a:rPr lang="de-DE" sz="1000" b="0" kern="1200" baseline="0" dirty="0" smtClean="0">
                <a:solidFill>
                  <a:schemeClr val="tx1"/>
                </a:solidFill>
                <a:latin typeface="+mn-lt"/>
                <a:ea typeface="+mn-ea"/>
                <a:cs typeface="+mn-cs"/>
              </a:rPr>
              <a:t> wie das in der 7. Klasse</a:t>
            </a:r>
          </a:p>
          <a:p>
            <a:pPr>
              <a:buFont typeface="Arial" pitchFamily="34" charset="0"/>
              <a:buChar char="•"/>
            </a:pPr>
            <a:r>
              <a:rPr lang="de-DE" sz="1000" b="0" kern="1200" baseline="0" dirty="0" smtClean="0">
                <a:solidFill>
                  <a:schemeClr val="tx1"/>
                </a:solidFill>
                <a:latin typeface="+mn-lt"/>
                <a:ea typeface="+mn-ea"/>
                <a:cs typeface="+mn-cs"/>
              </a:rPr>
              <a:t>Wiedererkennung, Klarheit und Sicherheit bei den </a:t>
            </a:r>
            <a:r>
              <a:rPr lang="de-DE" sz="1000" b="0" kern="1200" baseline="0" dirty="0" err="1" smtClean="0">
                <a:solidFill>
                  <a:schemeClr val="tx1"/>
                </a:solidFill>
                <a:latin typeface="+mn-lt"/>
                <a:ea typeface="+mn-ea"/>
                <a:cs typeface="+mn-cs"/>
              </a:rPr>
              <a:t>SuS</a:t>
            </a:r>
            <a:r>
              <a:rPr lang="de-DE" sz="1000" b="0" kern="1200" baseline="0" dirty="0" smtClean="0">
                <a:solidFill>
                  <a:schemeClr val="tx1"/>
                </a:solidFill>
                <a:latin typeface="+mn-lt"/>
                <a:ea typeface="+mn-ea"/>
                <a:cs typeface="+mn-cs"/>
              </a:rPr>
              <a:t> in Bezug auf den Arbeitsauftrag</a:t>
            </a:r>
          </a:p>
          <a:p>
            <a:endParaRPr lang="de-DE" sz="1000" b="1" kern="1200" dirty="0" smtClean="0">
              <a:solidFill>
                <a:schemeClr val="tx1"/>
              </a:solidFill>
              <a:latin typeface="+mn-lt"/>
              <a:ea typeface="+mn-ea"/>
              <a:cs typeface="+mn-cs"/>
            </a:endParaRPr>
          </a:p>
          <a:p>
            <a:r>
              <a:rPr lang="de-DE" sz="1000" b="1" kern="1200" dirty="0" smtClean="0">
                <a:solidFill>
                  <a:schemeClr val="tx1"/>
                </a:solidFill>
                <a:latin typeface="+mn-lt"/>
                <a:ea typeface="+mn-ea"/>
                <a:cs typeface="+mn-cs"/>
              </a:rPr>
              <a:t>Verlauf:</a:t>
            </a:r>
            <a:endParaRPr lang="de-DE" sz="1000" kern="1200" dirty="0" smtClean="0">
              <a:solidFill>
                <a:schemeClr val="tx1"/>
              </a:solidFill>
              <a:latin typeface="+mn-lt"/>
              <a:ea typeface="+mn-ea"/>
              <a:cs typeface="+mn-cs"/>
            </a:endParaRPr>
          </a:p>
          <a:p>
            <a:pPr lvl="0"/>
            <a:r>
              <a:rPr lang="de-DE" sz="1000" kern="1200" dirty="0" smtClean="0">
                <a:solidFill>
                  <a:schemeClr val="tx1"/>
                </a:solidFill>
                <a:latin typeface="+mn-lt"/>
                <a:ea typeface="+mn-ea"/>
                <a:cs typeface="+mn-cs"/>
              </a:rPr>
              <a:t>Einzelarbeit: Sammeln von Fragen zur Zeit 1848/49</a:t>
            </a:r>
          </a:p>
          <a:p>
            <a:r>
              <a:rPr lang="de-DE" sz="1000" b="1" kern="1200" dirty="0" smtClean="0">
                <a:solidFill>
                  <a:schemeClr val="tx1"/>
                </a:solidFill>
                <a:latin typeface="+mn-lt"/>
                <a:ea typeface="+mn-ea"/>
                <a:cs typeface="+mn-cs"/>
              </a:rPr>
              <a:t>Impulse/L-Infos </a:t>
            </a:r>
            <a:r>
              <a:rPr lang="de-DE" sz="1000" b="0" i="1" kern="1200" dirty="0" smtClean="0">
                <a:solidFill>
                  <a:schemeClr val="tx1"/>
                </a:solidFill>
                <a:latin typeface="+mn-lt"/>
                <a:ea typeface="+mn-ea"/>
                <a:cs typeface="+mn-cs"/>
              </a:rPr>
              <a:t>(Kopie S. 2, EA 1)</a:t>
            </a:r>
            <a:r>
              <a:rPr lang="de-DE" sz="1000" b="1" kern="1200" dirty="0" smtClean="0">
                <a:solidFill>
                  <a:schemeClr val="tx1"/>
                </a:solidFill>
                <a:latin typeface="+mn-lt"/>
                <a:ea typeface="+mn-ea"/>
                <a:cs typeface="+mn-cs"/>
              </a:rPr>
              <a:t>:</a:t>
            </a:r>
            <a:endParaRPr lang="de-DE" sz="1000" kern="1200" dirty="0" smtClean="0">
              <a:solidFill>
                <a:schemeClr val="tx1"/>
              </a:solidFill>
              <a:latin typeface="+mn-lt"/>
              <a:ea typeface="+mn-ea"/>
              <a:cs typeface="+mn-cs"/>
            </a:endParaRPr>
          </a:p>
          <a:p>
            <a:r>
              <a:rPr lang="de-DE" sz="1000" u="sng" kern="1200" dirty="0" smtClean="0">
                <a:solidFill>
                  <a:schemeClr val="tx1"/>
                </a:solidFill>
                <a:latin typeface="+mn-lt"/>
                <a:ea typeface="+mn-ea"/>
                <a:cs typeface="+mn-cs"/>
              </a:rPr>
              <a:t>Einführung des Arbeitsauftrags</a:t>
            </a:r>
            <a:endParaRPr lang="de-DE" sz="1000" kern="1200" dirty="0" smtClean="0">
              <a:solidFill>
                <a:schemeClr val="tx1"/>
              </a:solidFill>
              <a:latin typeface="+mn-lt"/>
              <a:ea typeface="+mn-ea"/>
              <a:cs typeface="+mn-cs"/>
            </a:endParaRPr>
          </a:p>
          <a:p>
            <a:pPr lvl="0"/>
            <a:r>
              <a:rPr lang="de-DE" sz="1000" kern="1200" dirty="0" smtClean="0">
                <a:solidFill>
                  <a:schemeClr val="tx1"/>
                </a:solidFill>
                <a:latin typeface="+mn-lt"/>
                <a:ea typeface="+mn-ea"/>
                <a:cs typeface="+mn-cs"/>
              </a:rPr>
              <a:t>Wie ihr vermutet habt, ist 1848/49 in Europa sehr viel passiert. Im Februar 1848 fand eine Revolution in Frankreich statt, im März in den Ländern des Deutschen Bundes und anderen europäischen Ländern. Durch diese Revolutionen kam es zu vielen Veränderungen.</a:t>
            </a:r>
            <a:br>
              <a:rPr lang="de-DE" sz="1000" kern="1200" dirty="0" smtClean="0">
                <a:solidFill>
                  <a:schemeClr val="tx1"/>
                </a:solidFill>
                <a:latin typeface="+mn-lt"/>
                <a:ea typeface="+mn-ea"/>
                <a:cs typeface="+mn-cs"/>
              </a:rPr>
            </a:br>
            <a:r>
              <a:rPr lang="de-DE" sz="1000" kern="1200" dirty="0" smtClean="0">
                <a:solidFill>
                  <a:schemeClr val="tx1"/>
                </a:solidFill>
                <a:latin typeface="+mn-lt"/>
                <a:ea typeface="+mn-ea"/>
                <a:cs typeface="+mn-cs"/>
              </a:rPr>
              <a:t>Sammelt Fragen, die ihr zu diesen Revolutionen habt und ordnet sie nach Fragetypen. Notiert die Fragen in der ersten Zeile des Arbeitsblattes.</a:t>
            </a:r>
          </a:p>
          <a:p>
            <a:r>
              <a:rPr lang="de-DE" sz="1000" u="sng" kern="1200" dirty="0" smtClean="0">
                <a:solidFill>
                  <a:schemeClr val="tx1"/>
                </a:solidFill>
                <a:latin typeface="+mn-lt"/>
                <a:ea typeface="+mn-ea"/>
                <a:cs typeface="+mn-cs"/>
              </a:rPr>
              <a:t>Ergebnis: </a:t>
            </a:r>
            <a:endParaRPr lang="de-DE" sz="1000" kern="1200" dirty="0" smtClean="0">
              <a:solidFill>
                <a:schemeClr val="tx1"/>
              </a:solidFill>
              <a:latin typeface="+mn-lt"/>
              <a:ea typeface="+mn-ea"/>
              <a:cs typeface="+mn-cs"/>
            </a:endParaRPr>
          </a:p>
          <a:p>
            <a:pPr lvl="0"/>
            <a:r>
              <a:rPr lang="de-DE" sz="1000" kern="1200" dirty="0" smtClean="0">
                <a:solidFill>
                  <a:schemeClr val="tx1"/>
                </a:solidFill>
                <a:latin typeface="+mn-lt"/>
                <a:ea typeface="+mn-ea"/>
                <a:cs typeface="+mn-cs"/>
              </a:rPr>
              <a:t>Überprüft, ob die vorgestellten Fragen zum genannten </a:t>
            </a:r>
            <a:r>
              <a:rPr lang="de-DE" sz="1000" kern="1200" dirty="0" err="1" smtClean="0">
                <a:solidFill>
                  <a:schemeClr val="tx1"/>
                </a:solidFill>
                <a:latin typeface="+mn-lt"/>
                <a:ea typeface="+mn-ea"/>
                <a:cs typeface="+mn-cs"/>
              </a:rPr>
              <a:t>Fragetyp</a:t>
            </a:r>
            <a:r>
              <a:rPr lang="de-DE" sz="1000" kern="1200" dirty="0" smtClean="0">
                <a:solidFill>
                  <a:schemeClr val="tx1"/>
                </a:solidFill>
                <a:latin typeface="+mn-lt"/>
                <a:ea typeface="+mn-ea"/>
                <a:cs typeface="+mn-cs"/>
              </a:rPr>
              <a:t> passen und korrigiert gegebenenfalls die Zuordnung. Ergänzt auf eurem eigenen Blatt vorgestellte Fragen, die ihr ebenfalls interessant findet.</a:t>
            </a:r>
          </a:p>
          <a:p>
            <a:pPr lvl="0"/>
            <a:r>
              <a:rPr lang="de-DE" sz="1000" b="1" kern="1200" dirty="0" smtClean="0">
                <a:solidFill>
                  <a:schemeClr val="tx1"/>
                </a:solidFill>
                <a:latin typeface="+mn-lt"/>
                <a:ea typeface="+mn-ea"/>
                <a:cs typeface="+mn-cs"/>
              </a:rPr>
              <a:t>Ergebnis</a:t>
            </a:r>
          </a:p>
          <a:p>
            <a:pPr lvl="0"/>
            <a:r>
              <a:rPr lang="de-DE" sz="1000" kern="1200" dirty="0" smtClean="0">
                <a:solidFill>
                  <a:schemeClr val="tx1"/>
                </a:solidFill>
                <a:latin typeface="+mn-lt"/>
                <a:ea typeface="+mn-ea"/>
                <a:cs typeface="+mn-cs"/>
              </a:rPr>
              <a:t>mündliche</a:t>
            </a:r>
            <a:r>
              <a:rPr lang="de-DE" sz="1000" kern="1200" baseline="0" dirty="0" smtClean="0">
                <a:solidFill>
                  <a:schemeClr val="tx1"/>
                </a:solidFill>
                <a:latin typeface="+mn-lt"/>
                <a:ea typeface="+mn-ea"/>
                <a:cs typeface="+mn-cs"/>
              </a:rPr>
              <a:t> Vorstellung der Fragen, Überprüfung der Zuordnung zu einem </a:t>
            </a:r>
            <a:r>
              <a:rPr lang="de-DE" sz="1000" kern="1200" baseline="0" dirty="0" err="1" smtClean="0">
                <a:solidFill>
                  <a:schemeClr val="tx1"/>
                </a:solidFill>
                <a:latin typeface="+mn-lt"/>
                <a:ea typeface="+mn-ea"/>
                <a:cs typeface="+mn-cs"/>
              </a:rPr>
              <a:t>Fragetyp</a:t>
            </a:r>
            <a:endParaRPr lang="de-DE" sz="1000" kern="1200" baseline="0" dirty="0" smtClean="0">
              <a:solidFill>
                <a:schemeClr val="tx1"/>
              </a:solidFill>
              <a:latin typeface="+mn-lt"/>
              <a:ea typeface="+mn-ea"/>
              <a:cs typeface="+mn-cs"/>
            </a:endParaRPr>
          </a:p>
          <a:p>
            <a:pPr lvl="0"/>
            <a:endParaRPr lang="de-DE" sz="1000" kern="1200" baseline="0" dirty="0" smtClean="0">
              <a:solidFill>
                <a:schemeClr val="tx1"/>
              </a:solidFill>
              <a:latin typeface="+mn-lt"/>
              <a:ea typeface="+mn-ea"/>
              <a:cs typeface="+mn-cs"/>
            </a:endParaRPr>
          </a:p>
          <a:p>
            <a:pPr lvl="0">
              <a:buFont typeface="Arial" pitchFamily="34" charset="0"/>
              <a:buChar char="•"/>
            </a:pPr>
            <a:r>
              <a:rPr lang="de-DE" sz="1000" b="1" kern="1200" baseline="0" dirty="0" smtClean="0">
                <a:solidFill>
                  <a:schemeClr val="tx1"/>
                </a:solidFill>
                <a:latin typeface="+mn-lt"/>
                <a:ea typeface="+mn-ea"/>
                <a:cs typeface="+mn-cs"/>
              </a:rPr>
              <a:t>klick: </a:t>
            </a:r>
            <a:r>
              <a:rPr lang="de-DE" sz="1000" kern="1200" baseline="0" dirty="0" smtClean="0">
                <a:solidFill>
                  <a:schemeClr val="tx1"/>
                </a:solidFill>
                <a:latin typeface="+mn-lt"/>
                <a:ea typeface="+mn-ea"/>
                <a:cs typeface="+mn-cs"/>
              </a:rPr>
              <a:t>Vergleich zu Klasse 7: Wieder ein Fortschritt in Bezug auf die Qualität und den Umfang der Fragen</a:t>
            </a:r>
          </a:p>
          <a:p>
            <a:pPr lvl="0">
              <a:buFont typeface="Arial" pitchFamily="34" charset="0"/>
              <a:buChar char="•"/>
            </a:pPr>
            <a:r>
              <a:rPr lang="de-DE" sz="1000" kern="1200" baseline="0" dirty="0" smtClean="0">
                <a:solidFill>
                  <a:schemeClr val="tx1"/>
                </a:solidFill>
                <a:latin typeface="+mn-lt"/>
                <a:ea typeface="+mn-ea"/>
                <a:cs typeface="+mn-cs"/>
              </a:rPr>
              <a:t>Basis ist natürlich auch die zunehmende Differenziertheit und der zunehmende Umfang von historischem Wissen</a:t>
            </a:r>
          </a:p>
          <a:p>
            <a:pPr lvl="0">
              <a:buFont typeface="Arial" pitchFamily="34" charset="0"/>
              <a:buChar char="•"/>
            </a:pPr>
            <a:r>
              <a:rPr lang="de-DE" sz="1000" kern="1200" baseline="0" dirty="0" smtClean="0">
                <a:solidFill>
                  <a:schemeClr val="tx1"/>
                </a:solidFill>
                <a:latin typeface="+mn-lt"/>
                <a:ea typeface="+mn-ea"/>
                <a:cs typeface="+mn-cs"/>
              </a:rPr>
              <a:t>allerdings auch die Schulung der Kompetenz; ungeschulte </a:t>
            </a:r>
            <a:r>
              <a:rPr lang="de-DE" sz="1000" kern="1200" baseline="0" dirty="0" err="1" smtClean="0">
                <a:solidFill>
                  <a:schemeClr val="tx1"/>
                </a:solidFill>
                <a:latin typeface="+mn-lt"/>
                <a:ea typeface="+mn-ea"/>
                <a:cs typeface="+mn-cs"/>
              </a:rPr>
              <a:t>SuS</a:t>
            </a:r>
            <a:r>
              <a:rPr lang="de-DE" sz="1000" kern="1200" baseline="0" dirty="0" smtClean="0">
                <a:solidFill>
                  <a:schemeClr val="tx1"/>
                </a:solidFill>
                <a:latin typeface="+mn-lt"/>
                <a:ea typeface="+mn-ea"/>
                <a:cs typeface="+mn-cs"/>
              </a:rPr>
              <a:t> schaffen es nicht, Fragen in dieser Qualität und Quantität zu stellen</a:t>
            </a:r>
            <a:endParaRPr lang="de-DE" sz="1000" kern="1200" dirty="0" smtClean="0">
              <a:solidFill>
                <a:schemeClr val="tx1"/>
              </a:solidFill>
              <a:latin typeface="+mn-lt"/>
              <a:ea typeface="+mn-ea"/>
              <a:cs typeface="+mn-cs"/>
            </a:endParaRPr>
          </a:p>
          <a:p>
            <a:pPr>
              <a:buFont typeface="Arial" pitchFamily="34" charset="0"/>
              <a:buNone/>
            </a:pPr>
            <a:endParaRPr lang="de-DE" sz="1000" u="none" kern="1200" dirty="0" smtClean="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702C5DCB-8CB4-40AB-AAA1-776E621D43C7}" type="slidenum">
              <a:rPr lang="de-DE" smtClean="0"/>
              <a:pPr/>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a:buFont typeface="Arial" pitchFamily="34" charset="0"/>
              <a:buNone/>
            </a:pPr>
            <a:r>
              <a:rPr lang="de-DE" sz="1200" i="1" u="none" kern="1200" dirty="0" smtClean="0">
                <a:solidFill>
                  <a:schemeClr val="tx1"/>
                </a:solidFill>
                <a:latin typeface="+mn-lt"/>
                <a:ea typeface="+mn-ea"/>
                <a:cs typeface="+mn-cs"/>
              </a:rPr>
              <a:t>Kopie EA 2, S. 2f.:</a:t>
            </a:r>
          </a:p>
          <a:p>
            <a:pPr>
              <a:buFont typeface="Arial" pitchFamily="34" charset="0"/>
              <a:buChar char="•"/>
            </a:pPr>
            <a:r>
              <a:rPr lang="de-DE" sz="1200" u="none" kern="1200" dirty="0" smtClean="0">
                <a:solidFill>
                  <a:schemeClr val="tx1"/>
                </a:solidFill>
                <a:latin typeface="+mn-lt"/>
                <a:ea typeface="+mn-ea"/>
                <a:cs typeface="+mn-cs"/>
              </a:rPr>
              <a:t>Problem: Bei manchen Fragen ist die Zuordnung zu einem </a:t>
            </a:r>
            <a:r>
              <a:rPr lang="de-DE" sz="1200" u="none" kern="1200" dirty="0" err="1" smtClean="0">
                <a:solidFill>
                  <a:schemeClr val="tx1"/>
                </a:solidFill>
                <a:latin typeface="+mn-lt"/>
                <a:ea typeface="+mn-ea"/>
                <a:cs typeface="+mn-cs"/>
              </a:rPr>
              <a:t>Fragetyp</a:t>
            </a:r>
            <a:r>
              <a:rPr lang="de-DE" sz="1200" u="none" kern="1200" dirty="0" smtClean="0">
                <a:solidFill>
                  <a:schemeClr val="tx1"/>
                </a:solidFill>
                <a:latin typeface="+mn-lt"/>
                <a:ea typeface="+mn-ea"/>
                <a:cs typeface="+mn-cs"/>
              </a:rPr>
              <a:t> strittig</a:t>
            </a:r>
          </a:p>
          <a:p>
            <a:pPr>
              <a:buFont typeface="Arial" pitchFamily="34" charset="0"/>
              <a:buChar char="•"/>
            </a:pPr>
            <a:r>
              <a:rPr lang="de-DE" sz="1200" u="none" kern="1200" dirty="0" smtClean="0">
                <a:solidFill>
                  <a:schemeClr val="tx1"/>
                </a:solidFill>
                <a:latin typeface="+mn-lt"/>
                <a:ea typeface="+mn-ea"/>
                <a:cs typeface="+mn-cs"/>
              </a:rPr>
              <a:t>Wir müssen daher untersuchen, was</a:t>
            </a:r>
            <a:r>
              <a:rPr lang="de-DE" sz="1200" u="none" kern="1200" baseline="0" dirty="0" smtClean="0">
                <a:solidFill>
                  <a:schemeClr val="tx1"/>
                </a:solidFill>
                <a:latin typeface="+mn-lt"/>
                <a:ea typeface="+mn-ea"/>
                <a:cs typeface="+mn-cs"/>
              </a:rPr>
              <a:t> mit der Frage genau gemeint ist</a:t>
            </a:r>
          </a:p>
          <a:p>
            <a:pPr>
              <a:buFont typeface="Arial" pitchFamily="34" charset="0"/>
              <a:buChar char="•"/>
            </a:pPr>
            <a:r>
              <a:rPr lang="de-DE" sz="1200" b="1" u="none" kern="1200" baseline="0" dirty="0" smtClean="0">
                <a:solidFill>
                  <a:schemeClr val="tx1"/>
                </a:solidFill>
                <a:latin typeface="+mn-lt"/>
                <a:ea typeface="+mn-ea"/>
                <a:cs typeface="+mn-cs"/>
              </a:rPr>
              <a:t>Variante Plenum/TA: </a:t>
            </a:r>
            <a:r>
              <a:rPr lang="de-DE" sz="1200" b="0" u="none" kern="1200" baseline="0" dirty="0" smtClean="0">
                <a:solidFill>
                  <a:schemeClr val="tx1"/>
                </a:solidFill>
                <a:latin typeface="+mn-lt"/>
                <a:ea typeface="+mn-ea"/>
                <a:cs typeface="+mn-cs"/>
              </a:rPr>
              <a:t>Einzelne Fragen standen nach der EA 1 an der Tafel; </a:t>
            </a:r>
            <a:r>
              <a:rPr lang="de-DE" sz="1200" b="0" u="none" kern="1200" baseline="0" dirty="0" err="1" smtClean="0">
                <a:solidFill>
                  <a:schemeClr val="tx1"/>
                </a:solidFill>
                <a:latin typeface="+mn-lt"/>
                <a:ea typeface="+mn-ea"/>
                <a:cs typeface="+mn-cs"/>
              </a:rPr>
              <a:t>SuS</a:t>
            </a:r>
            <a:r>
              <a:rPr lang="de-DE" sz="1200" b="0" u="none" kern="1200" baseline="0" dirty="0" smtClean="0">
                <a:solidFill>
                  <a:schemeClr val="tx1"/>
                </a:solidFill>
                <a:latin typeface="+mn-lt"/>
                <a:ea typeface="+mn-ea"/>
                <a:cs typeface="+mn-cs"/>
              </a:rPr>
              <a:t> sollten beschreiben, was durch die Frage genau untersucht werden soll</a:t>
            </a:r>
          </a:p>
          <a:p>
            <a:pPr>
              <a:buFont typeface="Arial" pitchFamily="34" charset="0"/>
              <a:buChar char="•"/>
            </a:pPr>
            <a:endParaRPr lang="de-DE" sz="1200" b="0" u="none" kern="1200" baseline="0" dirty="0" smtClean="0">
              <a:solidFill>
                <a:schemeClr val="tx1"/>
              </a:solidFill>
              <a:latin typeface="+mn-lt"/>
              <a:ea typeface="+mn-ea"/>
              <a:cs typeface="+mn-cs"/>
            </a:endParaRPr>
          </a:p>
          <a:p>
            <a:pPr>
              <a:buFont typeface="Arial" pitchFamily="34" charset="0"/>
              <a:buChar char="•"/>
            </a:pPr>
            <a:r>
              <a:rPr lang="de-DE" sz="1200" b="0" i="1" u="none" kern="1200" baseline="0" dirty="0" smtClean="0">
                <a:solidFill>
                  <a:schemeClr val="tx1"/>
                </a:solidFill>
                <a:latin typeface="+mn-lt"/>
                <a:ea typeface="+mn-ea"/>
                <a:cs typeface="+mn-cs"/>
              </a:rPr>
              <a:t>Kopie S. 6: </a:t>
            </a:r>
            <a:r>
              <a:rPr lang="de-DE" sz="1200" b="0" i="0" u="none" kern="1200" baseline="0" dirty="0" smtClean="0">
                <a:solidFill>
                  <a:schemeClr val="tx1"/>
                </a:solidFill>
                <a:latin typeface="+mn-lt"/>
                <a:ea typeface="+mn-ea"/>
                <a:cs typeface="+mn-cs"/>
              </a:rPr>
              <a:t>Vorformulierte Definition</a:t>
            </a:r>
          </a:p>
          <a:p>
            <a:pPr>
              <a:buFont typeface="Arial" pitchFamily="34" charset="0"/>
              <a:buChar char="•"/>
            </a:pPr>
            <a:r>
              <a:rPr lang="de-DE" sz="1200" b="0" i="0" u="none" kern="1200" baseline="0" dirty="0" smtClean="0">
                <a:solidFill>
                  <a:schemeClr val="tx1"/>
                </a:solidFill>
                <a:latin typeface="+mn-lt"/>
                <a:ea typeface="+mn-ea"/>
                <a:cs typeface="+mn-cs"/>
              </a:rPr>
              <a:t>an der Tafel musste gekürzt werden, Kürzung siehe Folie</a:t>
            </a:r>
          </a:p>
          <a:p>
            <a:pPr>
              <a:buFont typeface="Arial" pitchFamily="34" charset="0"/>
              <a:buChar char="•"/>
            </a:pPr>
            <a:endParaRPr lang="de-DE" sz="1200" b="0" i="0" u="none" kern="1200" baseline="0" dirty="0" smtClean="0">
              <a:solidFill>
                <a:schemeClr val="tx1"/>
              </a:solidFill>
              <a:latin typeface="+mn-lt"/>
              <a:ea typeface="+mn-ea"/>
              <a:cs typeface="+mn-cs"/>
            </a:endParaRPr>
          </a:p>
          <a:p>
            <a:pPr>
              <a:buFont typeface="Arial" pitchFamily="34" charset="0"/>
              <a:buChar char="•"/>
            </a:pPr>
            <a:r>
              <a:rPr lang="de-DE" sz="1200" b="0" i="0" u="none" kern="1200" baseline="0" dirty="0" smtClean="0">
                <a:solidFill>
                  <a:schemeClr val="tx1"/>
                </a:solidFill>
                <a:latin typeface="+mn-lt"/>
                <a:ea typeface="+mn-ea"/>
                <a:cs typeface="+mn-cs"/>
              </a:rPr>
              <a:t>auf dem oben abgebildeten Arbeitsblatt ist der Begriff „Teilaspekte von Fragetypen“ noch nicht erfunden – die Entwicklung dieser Begrifflichkeit hat letztlich bis zur Nachbereitung der Stunde gedauert.</a:t>
            </a:r>
          </a:p>
          <a:p>
            <a:pPr>
              <a:buFont typeface="Arial" pitchFamily="34" charset="0"/>
              <a:buChar char="•"/>
            </a:pPr>
            <a:r>
              <a:rPr lang="de-DE" sz="1200" b="0" i="0" u="none" kern="1200" baseline="0" dirty="0" smtClean="0">
                <a:solidFill>
                  <a:schemeClr val="tx1"/>
                </a:solidFill>
                <a:latin typeface="+mn-lt"/>
                <a:ea typeface="+mn-ea"/>
                <a:cs typeface="+mn-cs"/>
              </a:rPr>
              <a:t>Daher sind die Teilaspekte hier immer als Vervollständigung des Satzanfangs in der linken Spalte zu lesen.</a:t>
            </a:r>
          </a:p>
          <a:p>
            <a:pPr>
              <a:buFont typeface="Arial" pitchFamily="34" charset="0"/>
              <a:buChar char="•"/>
            </a:pPr>
            <a:endParaRPr lang="de-DE" sz="1200" b="0" i="0" u="none" kern="1200" baseline="0" dirty="0" smtClean="0">
              <a:solidFill>
                <a:schemeClr val="tx1"/>
              </a:solidFill>
              <a:latin typeface="+mn-lt"/>
              <a:ea typeface="+mn-ea"/>
              <a:cs typeface="+mn-cs"/>
            </a:endParaRPr>
          </a:p>
          <a:p>
            <a:pPr>
              <a:buFont typeface="Arial" pitchFamily="34" charset="0"/>
              <a:buChar char="•"/>
            </a:pPr>
            <a:r>
              <a:rPr lang="de-DE" sz="1200" b="1" i="0" u="none" kern="1200" baseline="0" dirty="0" smtClean="0">
                <a:solidFill>
                  <a:schemeClr val="tx1"/>
                </a:solidFill>
                <a:latin typeface="+mn-lt"/>
                <a:ea typeface="+mn-ea"/>
                <a:cs typeface="+mn-cs"/>
              </a:rPr>
              <a:t>Variante 2 </a:t>
            </a:r>
            <a:r>
              <a:rPr lang="de-DE" sz="1200" b="0" i="1" u="none" kern="1200" baseline="0" dirty="0" smtClean="0">
                <a:solidFill>
                  <a:schemeClr val="tx1"/>
                </a:solidFill>
                <a:latin typeface="+mn-lt"/>
                <a:ea typeface="+mn-ea"/>
                <a:cs typeface="+mn-cs"/>
              </a:rPr>
              <a:t>Kopie S. 2f.: </a:t>
            </a:r>
            <a:r>
              <a:rPr lang="de-DE" sz="1200" b="0" i="0" u="none" kern="1200" baseline="0" dirty="0" err="1" smtClean="0">
                <a:solidFill>
                  <a:schemeClr val="tx1"/>
                </a:solidFill>
                <a:latin typeface="+mn-lt"/>
                <a:ea typeface="+mn-ea"/>
                <a:cs typeface="+mn-cs"/>
              </a:rPr>
              <a:t>SuS</a:t>
            </a:r>
            <a:r>
              <a:rPr lang="de-DE" sz="1200" b="0" i="0" u="none" kern="1200" baseline="0" dirty="0" smtClean="0">
                <a:solidFill>
                  <a:schemeClr val="tx1"/>
                </a:solidFill>
                <a:latin typeface="+mn-lt"/>
                <a:ea typeface="+mn-ea"/>
                <a:cs typeface="+mn-cs"/>
              </a:rPr>
              <a:t> erhalten die Definition und ordnen ihre Fragen den Definitionen zu (AB für diese Variante auf dem Server)</a:t>
            </a:r>
            <a:endParaRPr lang="de-DE" sz="1200" b="1" i="1" u="none" kern="1200" dirty="0" smtClean="0">
              <a:solidFill>
                <a:schemeClr val="tx1"/>
              </a:solidFill>
              <a:latin typeface="+mn-lt"/>
              <a:ea typeface="+mn-ea"/>
              <a:cs typeface="+mn-cs"/>
            </a:endParaRPr>
          </a:p>
          <a:p>
            <a:pPr>
              <a:buFont typeface="Arial" pitchFamily="34" charset="0"/>
              <a:buChar char="•"/>
            </a:pPr>
            <a:endParaRPr lang="de-DE" sz="1200" u="none" kern="1200" dirty="0" smtClean="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702C5DCB-8CB4-40AB-AAA1-776E621D43C7}" type="slidenum">
              <a:rPr lang="de-DE" smtClean="0"/>
              <a:pPr/>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a:buFont typeface="Arial" pitchFamily="34" charset="0"/>
              <a:buChar char="•"/>
            </a:pPr>
            <a:r>
              <a:rPr lang="de-DE" sz="1200" u="none" kern="1200" dirty="0" smtClean="0">
                <a:solidFill>
                  <a:schemeClr val="tx1"/>
                </a:solidFill>
                <a:latin typeface="+mn-lt"/>
                <a:ea typeface="+mn-ea"/>
                <a:cs typeface="+mn-cs"/>
              </a:rPr>
              <a:t>Nachdem</a:t>
            </a:r>
            <a:r>
              <a:rPr lang="de-DE" sz="1200" u="none" kern="1200" baseline="0" dirty="0" smtClean="0">
                <a:solidFill>
                  <a:schemeClr val="tx1"/>
                </a:solidFill>
                <a:latin typeface="+mn-lt"/>
                <a:ea typeface="+mn-ea"/>
                <a:cs typeface="+mn-cs"/>
              </a:rPr>
              <a:t> Fragen und Teilaspekte von Fragen erarbeitet sind, kommen wir zum eigentlichen Thema: dem Nachvollziehen vorgegebener Fragen</a:t>
            </a:r>
            <a:endParaRPr lang="de-DE" sz="1200" u="none" kern="1200" dirty="0" smtClean="0">
              <a:solidFill>
                <a:schemeClr val="tx1"/>
              </a:solidFill>
              <a:latin typeface="+mn-lt"/>
              <a:ea typeface="+mn-ea"/>
              <a:cs typeface="+mn-cs"/>
            </a:endParaRPr>
          </a:p>
          <a:p>
            <a:pPr>
              <a:buFont typeface="Arial" pitchFamily="34" charset="0"/>
              <a:buChar char="•"/>
            </a:pPr>
            <a:endParaRPr lang="de-DE" sz="1200" u="none" kern="1200" dirty="0" smtClean="0">
              <a:solidFill>
                <a:schemeClr val="tx1"/>
              </a:solidFill>
              <a:latin typeface="+mn-lt"/>
              <a:ea typeface="+mn-ea"/>
              <a:cs typeface="+mn-cs"/>
            </a:endParaRPr>
          </a:p>
          <a:p>
            <a:pPr>
              <a:buFont typeface="Arial" pitchFamily="34" charset="0"/>
              <a:buChar char="•"/>
            </a:pPr>
            <a:r>
              <a:rPr lang="de-DE" sz="1200" u="none" kern="1200" dirty="0" err="1" smtClean="0">
                <a:solidFill>
                  <a:schemeClr val="tx1"/>
                </a:solidFill>
                <a:latin typeface="+mn-lt"/>
                <a:ea typeface="+mn-ea"/>
                <a:cs typeface="+mn-cs"/>
              </a:rPr>
              <a:t>SuS</a:t>
            </a:r>
            <a:r>
              <a:rPr lang="de-DE" sz="1200" u="none" kern="1200" dirty="0" smtClean="0">
                <a:solidFill>
                  <a:schemeClr val="tx1"/>
                </a:solidFill>
                <a:latin typeface="+mn-lt"/>
                <a:ea typeface="+mn-ea"/>
                <a:cs typeface="+mn-cs"/>
              </a:rPr>
              <a:t> haben die zweite Frage klar bejaht</a:t>
            </a:r>
          </a:p>
          <a:p>
            <a:pPr lvl="1">
              <a:buFont typeface="Arial" pitchFamily="34" charset="0"/>
              <a:buChar char="•"/>
            </a:pPr>
            <a:r>
              <a:rPr lang="de-DE" sz="1200" u="none" kern="1200" dirty="0" smtClean="0">
                <a:solidFill>
                  <a:schemeClr val="tx1"/>
                </a:solidFill>
                <a:latin typeface="+mn-lt"/>
                <a:ea typeface="+mn-ea"/>
                <a:cs typeface="+mn-cs"/>
              </a:rPr>
              <a:t>Titel</a:t>
            </a:r>
            <a:r>
              <a:rPr lang="de-DE" sz="1200" u="none" kern="1200" baseline="0" dirty="0" smtClean="0">
                <a:solidFill>
                  <a:schemeClr val="tx1"/>
                </a:solidFill>
                <a:latin typeface="+mn-lt"/>
                <a:ea typeface="+mn-ea"/>
                <a:cs typeface="+mn-cs"/>
              </a:rPr>
              <a:t> des Vortrags: </a:t>
            </a:r>
            <a:r>
              <a:rPr lang="de-DE" sz="1200" dirty="0" smtClean="0"/>
              <a:t>Ich muss wissen, was der fragt, um meine Antwort zu finden.</a:t>
            </a:r>
          </a:p>
          <a:p>
            <a:pPr lvl="1">
              <a:buFont typeface="Arial" pitchFamily="34" charset="0"/>
              <a:buChar char="•"/>
            </a:pPr>
            <a:r>
              <a:rPr lang="de-DE" sz="1200" u="none" kern="1200" dirty="0" smtClean="0">
                <a:solidFill>
                  <a:schemeClr val="tx1"/>
                </a:solidFill>
                <a:latin typeface="+mn-lt"/>
                <a:ea typeface="+mn-ea"/>
                <a:cs typeface="+mn-cs"/>
              </a:rPr>
              <a:t>Hoffnung,</a:t>
            </a:r>
            <a:r>
              <a:rPr lang="de-DE" sz="1200" u="none" kern="1200" baseline="0" dirty="0" smtClean="0">
                <a:solidFill>
                  <a:schemeClr val="tx1"/>
                </a:solidFill>
                <a:latin typeface="+mn-lt"/>
                <a:ea typeface="+mn-ea"/>
                <a:cs typeface="+mn-cs"/>
              </a:rPr>
              <a:t> dass die Suche nach Antworten sich deutlich verbessert</a:t>
            </a:r>
          </a:p>
          <a:p>
            <a:pPr lvl="1">
              <a:buFont typeface="Arial" pitchFamily="34" charset="0"/>
              <a:buChar char="•"/>
            </a:pPr>
            <a:endParaRPr lang="de-DE" sz="1200" u="none" kern="1200" baseline="0" dirty="0" smtClean="0">
              <a:solidFill>
                <a:schemeClr val="tx1"/>
              </a:solidFill>
              <a:latin typeface="+mn-lt"/>
              <a:ea typeface="+mn-ea"/>
              <a:cs typeface="+mn-cs"/>
            </a:endParaRPr>
          </a:p>
          <a:p>
            <a:pPr lvl="0">
              <a:buFont typeface="Arial" pitchFamily="34" charset="0"/>
              <a:buChar char="•"/>
            </a:pPr>
            <a:r>
              <a:rPr lang="de-DE" sz="1200" u="none" kern="1200" baseline="0" dirty="0" smtClean="0">
                <a:solidFill>
                  <a:schemeClr val="tx1"/>
                </a:solidFill>
                <a:latin typeface="+mn-lt"/>
                <a:ea typeface="+mn-ea"/>
                <a:cs typeface="+mn-cs"/>
              </a:rPr>
              <a:t>Wie finden wir heraus, welche Frage sich jemand gestellt hat </a:t>
            </a:r>
            <a:r>
              <a:rPr lang="de-DE" sz="1200" b="1" u="none" kern="1200" baseline="0" dirty="0" smtClean="0">
                <a:solidFill>
                  <a:schemeClr val="tx1"/>
                </a:solidFill>
                <a:latin typeface="+mn-lt"/>
                <a:ea typeface="+mn-ea"/>
                <a:cs typeface="+mn-cs"/>
                <a:sym typeface="Wingdings" pitchFamily="2" charset="2"/>
              </a:rPr>
              <a:t> nächste Folie</a:t>
            </a:r>
            <a:endParaRPr lang="de-DE" sz="1200" u="none" kern="1200" dirty="0" smtClean="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702C5DCB-8CB4-40AB-AAA1-776E621D43C7}" type="slidenum">
              <a:rPr lang="de-DE" smtClean="0"/>
              <a:pPr/>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lvl="0">
              <a:buFont typeface="Arial" pitchFamily="34" charset="0"/>
              <a:buNone/>
            </a:pPr>
            <a:r>
              <a:rPr lang="de-DE" sz="1200" i="1" kern="1200" dirty="0" smtClean="0">
                <a:solidFill>
                  <a:schemeClr val="tx1"/>
                </a:solidFill>
                <a:latin typeface="+mn-lt"/>
                <a:ea typeface="+mn-ea"/>
                <a:cs typeface="+mn-cs"/>
              </a:rPr>
              <a:t>Kopie S. 4</a:t>
            </a:r>
          </a:p>
          <a:p>
            <a:pPr lvl="0">
              <a:buFont typeface="Arial" pitchFamily="34" charset="0"/>
              <a:buChar char="•"/>
            </a:pPr>
            <a:r>
              <a:rPr lang="de-DE" sz="1200" kern="1200" dirty="0" smtClean="0">
                <a:solidFill>
                  <a:schemeClr val="tx1"/>
                </a:solidFill>
                <a:latin typeface="+mn-lt"/>
                <a:ea typeface="+mn-ea"/>
                <a:cs typeface="+mn-cs"/>
              </a:rPr>
              <a:t>Wie finden wir heraus, welche Frage sich ein Autor gestellt hat?</a:t>
            </a:r>
          </a:p>
          <a:p>
            <a:pPr lvl="0">
              <a:buFont typeface="Arial" pitchFamily="34" charset="0"/>
              <a:buChar char="•"/>
            </a:pPr>
            <a:r>
              <a:rPr lang="de-DE" sz="1200" b="1" kern="1200" dirty="0" smtClean="0">
                <a:solidFill>
                  <a:schemeClr val="tx1"/>
                </a:solidFill>
                <a:latin typeface="+mn-lt"/>
                <a:ea typeface="+mn-ea"/>
                <a:cs typeface="+mn-cs"/>
              </a:rPr>
              <a:t>Material </a:t>
            </a:r>
            <a:r>
              <a:rPr lang="de-DE" sz="1200" b="1" i="1" kern="1200" dirty="0" smtClean="0">
                <a:solidFill>
                  <a:schemeClr val="tx1"/>
                </a:solidFill>
                <a:latin typeface="+mn-lt"/>
                <a:ea typeface="+mn-ea"/>
                <a:cs typeface="+mn-cs"/>
              </a:rPr>
              <a:t>Einführung</a:t>
            </a:r>
            <a:r>
              <a:rPr lang="de-DE" sz="1200" i="1" kern="1200" dirty="0" smtClean="0">
                <a:solidFill>
                  <a:schemeClr val="tx1"/>
                </a:solidFill>
                <a:latin typeface="+mn-lt"/>
                <a:ea typeface="+mn-ea"/>
                <a:cs typeface="+mn-cs"/>
              </a:rPr>
              <a:t> </a:t>
            </a:r>
            <a:r>
              <a:rPr lang="de-DE" sz="1200" b="0" i="1" kern="1200" dirty="0" smtClean="0">
                <a:solidFill>
                  <a:schemeClr val="tx1"/>
                </a:solidFill>
                <a:latin typeface="+mn-lt"/>
                <a:ea typeface="+mn-ea"/>
                <a:cs typeface="+mn-cs"/>
              </a:rPr>
              <a:t>(siehe oben)</a:t>
            </a:r>
            <a:r>
              <a:rPr lang="de-DE" sz="1200" b="1" i="1" kern="1200" dirty="0" smtClean="0">
                <a:solidFill>
                  <a:schemeClr val="tx1"/>
                </a:solidFill>
                <a:latin typeface="+mn-lt"/>
                <a:ea typeface="+mn-ea"/>
                <a:cs typeface="+mn-cs"/>
              </a:rPr>
              <a:t> </a:t>
            </a:r>
            <a:r>
              <a:rPr lang="de-DE" sz="1200" kern="1200" dirty="0" smtClean="0">
                <a:solidFill>
                  <a:schemeClr val="tx1"/>
                </a:solidFill>
                <a:latin typeface="+mn-lt"/>
                <a:ea typeface="+mn-ea"/>
                <a:cs typeface="+mn-cs"/>
              </a:rPr>
              <a:t>präsentieren</a:t>
            </a:r>
            <a:r>
              <a:rPr lang="de-DE" sz="1200" i="1" kern="1200" dirty="0" smtClean="0">
                <a:solidFill>
                  <a:schemeClr val="tx1"/>
                </a:solidFill>
                <a:latin typeface="+mn-lt"/>
                <a:ea typeface="+mn-ea"/>
                <a:cs typeface="+mn-cs"/>
              </a:rPr>
              <a:t>: </a:t>
            </a:r>
            <a:r>
              <a:rPr lang="de-DE" sz="1200" kern="1200" dirty="0" smtClean="0">
                <a:solidFill>
                  <a:schemeClr val="tx1"/>
                </a:solidFill>
                <a:latin typeface="+mn-lt"/>
                <a:ea typeface="+mn-ea"/>
                <a:cs typeface="+mn-cs"/>
              </a:rPr>
              <a:t>Welche Frage will der Autor des folgenden Artikels beantworten; </a:t>
            </a:r>
            <a:r>
              <a:rPr lang="de-DE" sz="1200" b="1" kern="1200" dirty="0" smtClean="0">
                <a:solidFill>
                  <a:schemeClr val="tx1"/>
                </a:solidFill>
                <a:latin typeface="+mn-lt"/>
                <a:ea typeface="+mn-ea"/>
                <a:cs typeface="+mn-cs"/>
              </a:rPr>
              <a:t>wie könnten wir vorgehen, um das herauszufinden</a:t>
            </a:r>
            <a:r>
              <a:rPr lang="de-DE" sz="1200" kern="1200" dirty="0" smtClean="0">
                <a:solidFill>
                  <a:schemeClr val="tx1"/>
                </a:solidFill>
                <a:latin typeface="+mn-lt"/>
                <a:ea typeface="+mn-ea"/>
                <a:cs typeface="+mn-cs"/>
              </a:rPr>
              <a:t>?</a:t>
            </a:r>
          </a:p>
          <a:p>
            <a:pPr lvl="1">
              <a:buFont typeface="Arial" pitchFamily="34" charset="0"/>
              <a:buChar char="•"/>
            </a:pPr>
            <a:r>
              <a:rPr lang="de-DE" sz="1200" kern="1200" dirty="0" smtClean="0">
                <a:solidFill>
                  <a:schemeClr val="tx1"/>
                </a:solidFill>
                <a:latin typeface="+mn-lt"/>
                <a:ea typeface="+mn-ea"/>
                <a:cs typeface="+mn-cs"/>
              </a:rPr>
              <a:t>Wenn wir zunächst die Überschrift anschauen: Was will der Autor mit dem Artikel zeigen? Wie lautet demnach die Frage, die er sich gestellt hat? Welchem </a:t>
            </a:r>
            <a:r>
              <a:rPr lang="de-DE" sz="1200" kern="1200" dirty="0" err="1" smtClean="0">
                <a:solidFill>
                  <a:schemeClr val="tx1"/>
                </a:solidFill>
                <a:latin typeface="+mn-lt"/>
                <a:ea typeface="+mn-ea"/>
                <a:cs typeface="+mn-cs"/>
              </a:rPr>
              <a:t>Fragetyp</a:t>
            </a:r>
            <a:r>
              <a:rPr lang="de-DE" sz="1200" kern="1200" dirty="0" smtClean="0">
                <a:solidFill>
                  <a:schemeClr val="tx1"/>
                </a:solidFill>
                <a:latin typeface="+mn-lt"/>
                <a:ea typeface="+mn-ea"/>
                <a:cs typeface="+mn-cs"/>
              </a:rPr>
              <a:t> und Teilaspekt können wir die Frage zuordnen?</a:t>
            </a:r>
          </a:p>
          <a:p>
            <a:pPr lvl="1">
              <a:buFont typeface="Arial" pitchFamily="34" charset="0"/>
              <a:buChar char="•"/>
            </a:pPr>
            <a:r>
              <a:rPr lang="de-DE" sz="1200" kern="1200" dirty="0" smtClean="0">
                <a:solidFill>
                  <a:schemeClr val="tx1"/>
                </a:solidFill>
                <a:latin typeface="+mn-lt"/>
                <a:ea typeface="+mn-ea"/>
                <a:cs typeface="+mn-cs"/>
              </a:rPr>
              <a:t>Wenn wir den Text anschauen: Welche Inhalte sind dem Autor wichtig? Woran erkennt ihr das?</a:t>
            </a:r>
          </a:p>
          <a:p>
            <a:pPr lvl="0">
              <a:buFont typeface="Arial" pitchFamily="34" charset="0"/>
              <a:buChar char="•"/>
            </a:pPr>
            <a:r>
              <a:rPr lang="de-DE" sz="1200" kern="1200" dirty="0" smtClean="0">
                <a:solidFill>
                  <a:schemeClr val="tx1"/>
                </a:solidFill>
                <a:latin typeface="+mn-lt"/>
                <a:ea typeface="+mn-ea"/>
                <a:cs typeface="+mn-cs"/>
              </a:rPr>
              <a:t>Wir haben also mehrere Punkte gesammelt, nach denen wir Material analysieren können, um die Frage, die hinter dem Material steht, zu erkennen: Überschrift analysieren, Themen, Betonungen und Wiederholungen im Text analysieren, Urteile, Bewertungen im Text erkennen.</a:t>
            </a:r>
          </a:p>
          <a:p>
            <a:pPr lvl="0">
              <a:buFont typeface="Arial" pitchFamily="34" charset="0"/>
              <a:buChar char="•"/>
            </a:pPr>
            <a:endParaRPr lang="de-DE" sz="1200" kern="1200" dirty="0" smtClean="0">
              <a:solidFill>
                <a:schemeClr val="tx1"/>
              </a:solidFill>
              <a:latin typeface="+mn-lt"/>
              <a:ea typeface="+mn-ea"/>
              <a:cs typeface="+mn-cs"/>
            </a:endParaRPr>
          </a:p>
          <a:p>
            <a:pPr lvl="0">
              <a:buFont typeface="Arial" pitchFamily="34" charset="0"/>
              <a:buNone/>
            </a:pPr>
            <a:r>
              <a:rPr lang="de-DE" sz="1200" b="1" kern="1200" dirty="0" smtClean="0">
                <a:solidFill>
                  <a:schemeClr val="tx1"/>
                </a:solidFill>
                <a:latin typeface="+mn-lt"/>
                <a:ea typeface="+mn-ea"/>
                <a:cs typeface="+mn-cs"/>
              </a:rPr>
              <a:t>Schüler haben erkannt:</a:t>
            </a:r>
          </a:p>
          <a:p>
            <a:pPr lvl="0">
              <a:buFont typeface="Arial" pitchFamily="34" charset="0"/>
              <a:buChar char="•"/>
            </a:pPr>
            <a:r>
              <a:rPr lang="de-DE" sz="1200" kern="1200" dirty="0" smtClean="0">
                <a:solidFill>
                  <a:schemeClr val="tx1"/>
                </a:solidFill>
                <a:latin typeface="+mn-lt"/>
                <a:ea typeface="+mn-ea"/>
                <a:cs typeface="+mn-cs"/>
              </a:rPr>
              <a:t>Überschrift: Bezug zur Gegenwart (Erbe) </a:t>
            </a:r>
            <a:endParaRPr lang="de-DE" sz="1200" kern="1200" dirty="0" smtClean="0">
              <a:solidFill>
                <a:schemeClr val="tx1"/>
              </a:solidFill>
              <a:latin typeface="+mn-lt"/>
              <a:ea typeface="+mn-ea"/>
              <a:cs typeface="+mn-cs"/>
              <a:sym typeface="Wingdings" pitchFamily="2" charset="2"/>
            </a:endParaRPr>
          </a:p>
          <a:p>
            <a:pPr lvl="0">
              <a:buFont typeface="Arial" pitchFamily="34" charset="0"/>
              <a:buChar char="•"/>
            </a:pPr>
            <a:r>
              <a:rPr lang="de-DE" sz="1200" kern="1200" dirty="0" smtClean="0">
                <a:solidFill>
                  <a:schemeClr val="tx1"/>
                </a:solidFill>
                <a:latin typeface="+mn-lt"/>
                <a:ea typeface="+mn-ea"/>
                <a:cs typeface="+mn-cs"/>
                <a:sym typeface="Wingdings" pitchFamily="2" charset="2"/>
              </a:rPr>
              <a:t>Text: </a:t>
            </a:r>
          </a:p>
          <a:p>
            <a:pPr lvl="1">
              <a:buFont typeface="Arial" pitchFamily="34" charset="0"/>
              <a:buChar char="•"/>
            </a:pPr>
            <a:r>
              <a:rPr lang="de-DE" sz="1200" kern="1200" dirty="0" smtClean="0">
                <a:solidFill>
                  <a:schemeClr val="tx1"/>
                </a:solidFill>
                <a:latin typeface="+mn-lt"/>
                <a:ea typeface="+mn-ea"/>
                <a:cs typeface="+mn-cs"/>
                <a:sym typeface="Wingdings" pitchFamily="2" charset="2"/>
              </a:rPr>
              <a:t>Ziele: Freiheit, Menschen- und</a:t>
            </a:r>
            <a:r>
              <a:rPr lang="de-DE" sz="1200" kern="1200" baseline="0" dirty="0" smtClean="0">
                <a:solidFill>
                  <a:schemeClr val="tx1"/>
                </a:solidFill>
                <a:latin typeface="+mn-lt"/>
                <a:ea typeface="+mn-ea"/>
                <a:cs typeface="+mn-cs"/>
                <a:sym typeface="Wingdings" pitchFamily="2" charset="2"/>
              </a:rPr>
              <a:t> Bürgerrechte, nationale Einheit</a:t>
            </a:r>
            <a:endParaRPr lang="de-DE" sz="1200" kern="1200" dirty="0" smtClean="0">
              <a:solidFill>
                <a:schemeClr val="tx1"/>
              </a:solidFill>
              <a:latin typeface="+mn-lt"/>
              <a:ea typeface="+mn-ea"/>
              <a:cs typeface="+mn-cs"/>
              <a:sym typeface="Wingdings" pitchFamily="2" charset="2"/>
            </a:endParaRPr>
          </a:p>
          <a:p>
            <a:pPr lvl="1">
              <a:buFont typeface="Arial" pitchFamily="34" charset="0"/>
              <a:buChar char="•"/>
            </a:pPr>
            <a:r>
              <a:rPr lang="de-DE" sz="1200" kern="1200" dirty="0" smtClean="0">
                <a:solidFill>
                  <a:schemeClr val="tx1"/>
                </a:solidFill>
                <a:latin typeface="+mn-lt"/>
                <a:ea typeface="+mn-ea"/>
                <a:cs typeface="+mn-cs"/>
                <a:sym typeface="Wingdings" pitchFamily="2" charset="2"/>
              </a:rPr>
              <a:t>Zusammenhänge: Europa, Ausgangspunkt Französische Revolution</a:t>
            </a:r>
          </a:p>
          <a:p>
            <a:pPr lvl="1">
              <a:buFont typeface="Arial" pitchFamily="34" charset="0"/>
              <a:buChar char="•"/>
            </a:pPr>
            <a:r>
              <a:rPr lang="de-DE" sz="1200" kern="1200" dirty="0" smtClean="0">
                <a:solidFill>
                  <a:schemeClr val="tx1"/>
                </a:solidFill>
                <a:latin typeface="+mn-lt"/>
                <a:ea typeface="+mn-ea"/>
                <a:cs typeface="+mn-cs"/>
                <a:sym typeface="Wingdings" pitchFamily="2" charset="2"/>
              </a:rPr>
              <a:t>Ziele der Revolution + Einheit Europas auch heutige</a:t>
            </a:r>
            <a:r>
              <a:rPr lang="de-DE" sz="1200" kern="1200" baseline="0" dirty="0" smtClean="0">
                <a:solidFill>
                  <a:schemeClr val="tx1"/>
                </a:solidFill>
                <a:latin typeface="+mn-lt"/>
                <a:ea typeface="+mn-ea"/>
                <a:cs typeface="+mn-cs"/>
                <a:sym typeface="Wingdings" pitchFamily="2" charset="2"/>
              </a:rPr>
              <a:t> Ziele  Auftrag aus der Geschichte</a:t>
            </a:r>
          </a:p>
          <a:p>
            <a:pPr lvl="0">
              <a:buFont typeface="Arial" pitchFamily="34" charset="0"/>
              <a:buChar char="•"/>
            </a:pPr>
            <a:r>
              <a:rPr lang="de-DE" sz="1200" kern="1200" baseline="0" dirty="0" smtClean="0">
                <a:solidFill>
                  <a:schemeClr val="tx1"/>
                </a:solidFill>
                <a:latin typeface="+mn-lt"/>
                <a:ea typeface="+mn-ea"/>
                <a:cs typeface="+mn-cs"/>
                <a:sym typeface="Wingdings" pitchFamily="2" charset="2"/>
              </a:rPr>
              <a:t>Welche Frage hat sich der Autor gestellt?</a:t>
            </a:r>
          </a:p>
          <a:p>
            <a:pPr lvl="1">
              <a:buFont typeface="Arial" pitchFamily="34" charset="0"/>
              <a:buChar char="•"/>
            </a:pPr>
            <a:r>
              <a:rPr lang="de-DE" sz="1200" kern="1200" baseline="0" dirty="0" smtClean="0">
                <a:solidFill>
                  <a:schemeClr val="tx1"/>
                </a:solidFill>
                <a:latin typeface="+mn-lt"/>
                <a:ea typeface="+mn-ea"/>
                <a:cs typeface="+mn-cs"/>
                <a:sym typeface="Wingdings" pitchFamily="2" charset="2"/>
              </a:rPr>
              <a:t>Was hat die Revolution mit dem heutigen Europa zu tun?</a:t>
            </a:r>
          </a:p>
          <a:p>
            <a:pPr lvl="0">
              <a:buFont typeface="Arial" pitchFamily="34" charset="0"/>
              <a:buChar char="•"/>
            </a:pPr>
            <a:r>
              <a:rPr lang="de-DE" sz="1200" kern="1200" baseline="0" dirty="0" err="1" smtClean="0">
                <a:solidFill>
                  <a:schemeClr val="tx1"/>
                </a:solidFill>
                <a:latin typeface="+mn-lt"/>
                <a:ea typeface="+mn-ea"/>
                <a:cs typeface="+mn-cs"/>
                <a:sym typeface="Wingdings" pitchFamily="2" charset="2"/>
              </a:rPr>
              <a:t>Fragetyp</a:t>
            </a:r>
            <a:r>
              <a:rPr lang="de-DE" sz="1200" kern="1200" baseline="0" dirty="0" smtClean="0">
                <a:solidFill>
                  <a:schemeClr val="tx1"/>
                </a:solidFill>
                <a:latin typeface="+mn-lt"/>
                <a:ea typeface="+mn-ea"/>
                <a:cs typeface="+mn-cs"/>
                <a:sym typeface="Wingdings" pitchFamily="2" charset="2"/>
              </a:rPr>
              <a:t> und Teilaspekt</a:t>
            </a:r>
          </a:p>
          <a:p>
            <a:pPr lvl="1">
              <a:buFont typeface="Arial" pitchFamily="34" charset="0"/>
              <a:buChar char="•"/>
            </a:pPr>
            <a:r>
              <a:rPr lang="de-DE" sz="1200" kern="1200" baseline="0" dirty="0" smtClean="0">
                <a:solidFill>
                  <a:schemeClr val="tx1"/>
                </a:solidFill>
                <a:latin typeface="+mn-lt"/>
                <a:ea typeface="+mn-ea"/>
                <a:cs typeface="+mn-cs"/>
                <a:sym typeface="Wingdings" pitchFamily="2" charset="2"/>
              </a:rPr>
              <a:t>Orientierungsfrage, Zusammenhang und Bedeutung der Vergangenheit für die Gegenwart</a:t>
            </a:r>
            <a:endParaRPr lang="de-DE" sz="1200" kern="1200" dirty="0" smtClean="0">
              <a:solidFill>
                <a:schemeClr val="tx1"/>
              </a:solidFill>
              <a:latin typeface="+mn-lt"/>
              <a:ea typeface="+mn-ea"/>
              <a:cs typeface="+mn-cs"/>
              <a:sym typeface="Wingdings" pitchFamily="2" charset="2"/>
            </a:endParaRPr>
          </a:p>
          <a:p>
            <a:pPr lvl="0">
              <a:buFont typeface="Arial" pitchFamily="34" charset="0"/>
              <a:buChar char="•"/>
            </a:pPr>
            <a:endParaRPr lang="de-DE" sz="1200" kern="1200" dirty="0" smtClean="0">
              <a:solidFill>
                <a:schemeClr val="tx1"/>
              </a:solidFill>
              <a:latin typeface="+mn-lt"/>
              <a:ea typeface="+mn-ea"/>
              <a:cs typeface="+mn-cs"/>
            </a:endParaRPr>
          </a:p>
          <a:p>
            <a:pPr>
              <a:buFont typeface="Arial" pitchFamily="34" charset="0"/>
              <a:buNone/>
            </a:pPr>
            <a:endParaRPr lang="de-DE" sz="1200" u="none" kern="1200" dirty="0" smtClean="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702C5DCB-8CB4-40AB-AAA1-776E621D43C7}" type="slidenum">
              <a:rPr lang="de-DE" smtClean="0"/>
              <a:pPr/>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a:buFont typeface="Arial" pitchFamily="34" charset="0"/>
              <a:buChar char="•"/>
            </a:pPr>
            <a:r>
              <a:rPr lang="de-DE" sz="1200" b="0" u="none" kern="1200" dirty="0" smtClean="0">
                <a:solidFill>
                  <a:schemeClr val="tx1"/>
                </a:solidFill>
                <a:latin typeface="+mn-lt"/>
                <a:ea typeface="+mn-ea"/>
                <a:cs typeface="+mn-cs"/>
              </a:rPr>
              <a:t>Nach dem Einstieg muss die Methode selbständig durchgeführt werden.</a:t>
            </a:r>
          </a:p>
          <a:p>
            <a:pPr>
              <a:buFont typeface="Arial" pitchFamily="34" charset="0"/>
              <a:buChar char="•"/>
            </a:pPr>
            <a:endParaRPr lang="de-DE" sz="1200" b="1" u="none" kern="1200" dirty="0" smtClean="0">
              <a:solidFill>
                <a:schemeClr val="tx1"/>
              </a:solidFill>
              <a:latin typeface="+mn-lt"/>
              <a:ea typeface="+mn-ea"/>
              <a:cs typeface="+mn-cs"/>
            </a:endParaRPr>
          </a:p>
          <a:p>
            <a:pPr>
              <a:buFont typeface="Arial" pitchFamily="34" charset="0"/>
              <a:buChar char="•"/>
            </a:pPr>
            <a:r>
              <a:rPr lang="de-DE" sz="1200" b="1" u="none" kern="1200" dirty="0" smtClean="0">
                <a:solidFill>
                  <a:schemeClr val="tx1"/>
                </a:solidFill>
                <a:latin typeface="+mn-lt"/>
                <a:ea typeface="+mn-ea"/>
                <a:cs typeface="+mn-cs"/>
              </a:rPr>
              <a:t>Auswahl des Materials</a:t>
            </a:r>
          </a:p>
          <a:p>
            <a:pPr lvl="1">
              <a:buFont typeface="Arial" pitchFamily="34" charset="0"/>
              <a:buChar char="•"/>
            </a:pPr>
            <a:r>
              <a:rPr lang="de-DE" sz="1200" u="none" kern="1200" dirty="0" smtClean="0">
                <a:solidFill>
                  <a:schemeClr val="tx1"/>
                </a:solidFill>
                <a:latin typeface="+mn-lt"/>
                <a:ea typeface="+mn-ea"/>
                <a:cs typeface="+mn-cs"/>
              </a:rPr>
              <a:t>Materialien, mit denen </a:t>
            </a:r>
            <a:r>
              <a:rPr lang="de-DE" sz="1200" u="none" kern="1200" dirty="0" err="1" smtClean="0">
                <a:solidFill>
                  <a:schemeClr val="tx1"/>
                </a:solidFill>
                <a:latin typeface="+mn-lt"/>
                <a:ea typeface="+mn-ea"/>
                <a:cs typeface="+mn-cs"/>
              </a:rPr>
              <a:t>SuS</a:t>
            </a:r>
            <a:r>
              <a:rPr lang="de-DE" sz="1200" u="none" kern="1200" dirty="0" smtClean="0">
                <a:solidFill>
                  <a:schemeClr val="tx1"/>
                </a:solidFill>
                <a:latin typeface="+mn-lt"/>
                <a:ea typeface="+mn-ea"/>
                <a:cs typeface="+mn-cs"/>
              </a:rPr>
              <a:t> zunehmend selbständig arbeiten können sollten, z.B. GFS</a:t>
            </a:r>
          </a:p>
          <a:p>
            <a:pPr lvl="1">
              <a:buFont typeface="Arial" pitchFamily="34" charset="0"/>
              <a:buChar char="•"/>
            </a:pPr>
            <a:r>
              <a:rPr lang="de-DE" sz="1200" u="none" kern="1200" dirty="0" smtClean="0">
                <a:solidFill>
                  <a:schemeClr val="tx1"/>
                </a:solidFill>
                <a:latin typeface="+mn-lt"/>
                <a:ea typeface="+mn-ea"/>
                <a:cs typeface="+mn-cs"/>
              </a:rPr>
              <a:t>eindeutig in Bezug auf Fragestellungen – wichtig für den Anfang des Lernprozesses</a:t>
            </a:r>
          </a:p>
          <a:p>
            <a:pPr lvl="1">
              <a:buFont typeface="Arial" pitchFamily="34" charset="0"/>
              <a:buChar char="•"/>
            </a:pPr>
            <a:r>
              <a:rPr lang="de-DE" sz="1200" u="none" kern="1200" dirty="0" smtClean="0">
                <a:solidFill>
                  <a:schemeClr val="tx1"/>
                </a:solidFill>
                <a:latin typeface="+mn-lt"/>
                <a:ea typeface="+mn-ea"/>
                <a:cs typeface="+mn-cs"/>
              </a:rPr>
              <a:t>vielseitig</a:t>
            </a:r>
            <a:r>
              <a:rPr lang="de-DE" sz="1200" u="none" kern="1200" baseline="0" dirty="0" smtClean="0">
                <a:solidFill>
                  <a:schemeClr val="tx1"/>
                </a:solidFill>
                <a:latin typeface="+mn-lt"/>
                <a:ea typeface="+mn-ea"/>
                <a:cs typeface="+mn-cs"/>
              </a:rPr>
              <a:t> in Bezug auf Fragestellungen</a:t>
            </a:r>
            <a:endParaRPr lang="de-DE" sz="1200" u="none" kern="1200" dirty="0" smtClean="0">
              <a:solidFill>
                <a:schemeClr val="tx1"/>
              </a:solidFill>
              <a:latin typeface="+mn-lt"/>
              <a:ea typeface="+mn-ea"/>
              <a:cs typeface="+mn-cs"/>
            </a:endParaRPr>
          </a:p>
          <a:p>
            <a:pPr>
              <a:buFont typeface="Arial" pitchFamily="34" charset="0"/>
              <a:buChar char="•"/>
            </a:pPr>
            <a:endParaRPr lang="de-DE" sz="1200" u="none" kern="1200" dirty="0" smtClean="0">
              <a:solidFill>
                <a:schemeClr val="tx1"/>
              </a:solidFill>
              <a:latin typeface="+mn-lt"/>
              <a:ea typeface="+mn-ea"/>
              <a:cs typeface="+mn-cs"/>
            </a:endParaRPr>
          </a:p>
          <a:p>
            <a:pPr>
              <a:buFont typeface="Arial" pitchFamily="34" charset="0"/>
              <a:buChar char="•"/>
            </a:pPr>
            <a:r>
              <a:rPr lang="de-DE" sz="1200" u="none" kern="1200" dirty="0" smtClean="0">
                <a:solidFill>
                  <a:schemeClr val="tx1"/>
                </a:solidFill>
                <a:latin typeface="+mn-lt"/>
                <a:ea typeface="+mn-ea"/>
                <a:cs typeface="+mn-cs"/>
              </a:rPr>
              <a:t>Arbeitsauftrag</a:t>
            </a:r>
            <a:r>
              <a:rPr lang="de-DE" sz="1200" u="none" kern="1200" baseline="0" dirty="0" smtClean="0">
                <a:solidFill>
                  <a:schemeClr val="tx1"/>
                </a:solidFill>
                <a:latin typeface="+mn-lt"/>
                <a:ea typeface="+mn-ea"/>
                <a:cs typeface="+mn-cs"/>
              </a:rPr>
              <a:t> </a:t>
            </a:r>
            <a:r>
              <a:rPr lang="de-DE" sz="1200" i="1" u="none" kern="1200" baseline="0" dirty="0" smtClean="0">
                <a:solidFill>
                  <a:schemeClr val="tx1"/>
                </a:solidFill>
                <a:latin typeface="+mn-lt"/>
                <a:ea typeface="+mn-ea"/>
                <a:cs typeface="+mn-cs"/>
              </a:rPr>
              <a:t>Kopie S. 7 /</a:t>
            </a:r>
            <a:r>
              <a:rPr lang="de-DE" sz="1200" i="1" u="none" kern="1200" baseline="0" dirty="0" err="1" smtClean="0">
                <a:solidFill>
                  <a:schemeClr val="tx1"/>
                </a:solidFill>
                <a:latin typeface="+mn-lt"/>
                <a:ea typeface="+mn-ea"/>
                <a:cs typeface="+mn-cs"/>
              </a:rPr>
              <a:t>Bsp</a:t>
            </a:r>
            <a:r>
              <a:rPr lang="de-DE" sz="1200" i="1" u="none" kern="1200" baseline="0" dirty="0" smtClean="0">
                <a:solidFill>
                  <a:schemeClr val="tx1"/>
                </a:solidFill>
                <a:latin typeface="+mn-lt"/>
                <a:ea typeface="+mn-ea"/>
                <a:cs typeface="+mn-cs"/>
              </a:rPr>
              <a:t> AB  S. 8</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sz="1200" kern="1200" dirty="0" smtClean="0">
                <a:solidFill>
                  <a:schemeClr val="tx1"/>
                </a:solidFill>
                <a:latin typeface="+mn-lt"/>
                <a:ea typeface="+mn-ea"/>
                <a:cs typeface="+mn-cs"/>
              </a:rPr>
              <a:t>Untersucht das Material auf Hinweise darauf, welche Frage das Buch / der Artikel / die Ausstellung beantworten möchte, indem ihr</a:t>
            </a:r>
            <a:endParaRPr lang="de-DE" sz="1200" i="1" u="none" kern="1200" baseline="0" dirty="0" smtClean="0">
              <a:solidFill>
                <a:schemeClr val="tx1"/>
              </a:solidFill>
              <a:latin typeface="+mn-lt"/>
              <a:ea typeface="+mn-ea"/>
              <a:cs typeface="+mn-cs"/>
            </a:endParaRPr>
          </a:p>
          <a:p>
            <a:pPr lvl="1"/>
            <a:r>
              <a:rPr lang="de-DE" sz="1200" b="1" kern="1200" dirty="0" smtClean="0">
                <a:solidFill>
                  <a:schemeClr val="tx1"/>
                </a:solidFill>
                <a:latin typeface="+mn-lt"/>
                <a:ea typeface="+mn-ea"/>
                <a:cs typeface="+mn-cs"/>
              </a:rPr>
              <a:t>a. die Überschrift analysiert: </a:t>
            </a:r>
            <a:endParaRPr lang="de-DE" sz="1200" kern="1200" dirty="0" smtClean="0">
              <a:solidFill>
                <a:schemeClr val="tx1"/>
              </a:solidFill>
              <a:latin typeface="+mn-lt"/>
              <a:ea typeface="+mn-ea"/>
              <a:cs typeface="+mn-cs"/>
            </a:endParaRPr>
          </a:p>
          <a:p>
            <a:pPr lvl="2"/>
            <a:r>
              <a:rPr lang="de-DE" sz="1200" kern="1200" dirty="0" smtClean="0">
                <a:solidFill>
                  <a:schemeClr val="tx1"/>
                </a:solidFill>
                <a:latin typeface="+mn-lt"/>
                <a:ea typeface="+mn-ea"/>
                <a:cs typeface="+mn-cs"/>
              </a:rPr>
              <a:t>Gibt sie einen Hinweis auf eine bestimmte Fragestellung?</a:t>
            </a:r>
          </a:p>
          <a:p>
            <a:pPr lvl="1"/>
            <a:r>
              <a:rPr lang="de-DE" sz="1200" b="1" kern="1200" dirty="0" smtClean="0">
                <a:solidFill>
                  <a:schemeClr val="tx1"/>
                </a:solidFill>
                <a:latin typeface="+mn-lt"/>
                <a:ea typeface="+mn-ea"/>
                <a:cs typeface="+mn-cs"/>
              </a:rPr>
              <a:t>b. den Text analysiert: </a:t>
            </a:r>
            <a:endParaRPr lang="de-DE" sz="1200" kern="1200" dirty="0" smtClean="0">
              <a:solidFill>
                <a:schemeClr val="tx1"/>
              </a:solidFill>
              <a:latin typeface="+mn-lt"/>
              <a:ea typeface="+mn-ea"/>
              <a:cs typeface="+mn-cs"/>
            </a:endParaRPr>
          </a:p>
          <a:p>
            <a:pPr lvl="2"/>
            <a:r>
              <a:rPr lang="de-DE" sz="1200" kern="1200" dirty="0" smtClean="0">
                <a:solidFill>
                  <a:schemeClr val="tx1"/>
                </a:solidFill>
                <a:latin typeface="+mn-lt"/>
                <a:ea typeface="+mn-ea"/>
                <a:cs typeface="+mn-cs"/>
              </a:rPr>
              <a:t>Welche </a:t>
            </a:r>
            <a:r>
              <a:rPr lang="de-DE" sz="1200" u="sng" kern="1200" dirty="0" smtClean="0">
                <a:solidFill>
                  <a:schemeClr val="tx1"/>
                </a:solidFill>
                <a:latin typeface="+mn-lt"/>
                <a:ea typeface="+mn-ea"/>
                <a:cs typeface="+mn-cs"/>
              </a:rPr>
              <a:t>inhaltlichen Aussagen </a:t>
            </a:r>
            <a:r>
              <a:rPr lang="de-DE" sz="1200" kern="1200" dirty="0" smtClean="0">
                <a:solidFill>
                  <a:schemeClr val="tx1"/>
                </a:solidFill>
                <a:latin typeface="+mn-lt"/>
                <a:ea typeface="+mn-ea"/>
                <a:cs typeface="+mn-cs"/>
              </a:rPr>
              <a:t>werden zu den Ereignissen / Entwicklungen getroffen?</a:t>
            </a:r>
          </a:p>
          <a:p>
            <a:pPr lvl="2"/>
            <a:r>
              <a:rPr lang="de-DE" sz="1200" kern="1200" dirty="0" smtClean="0">
                <a:solidFill>
                  <a:schemeClr val="tx1"/>
                </a:solidFill>
                <a:latin typeface="+mn-lt"/>
                <a:ea typeface="+mn-ea"/>
                <a:cs typeface="+mn-cs"/>
              </a:rPr>
              <a:t>Welche Aussagen werden </a:t>
            </a:r>
            <a:r>
              <a:rPr lang="de-DE" sz="1200" u="sng" kern="1200" dirty="0" smtClean="0">
                <a:solidFill>
                  <a:schemeClr val="tx1"/>
                </a:solidFill>
                <a:latin typeface="+mn-lt"/>
                <a:ea typeface="+mn-ea"/>
                <a:cs typeface="+mn-cs"/>
              </a:rPr>
              <a:t>betont</a:t>
            </a:r>
            <a:r>
              <a:rPr lang="de-DE" sz="1200" kern="1200" dirty="0" smtClean="0">
                <a:solidFill>
                  <a:schemeClr val="tx1"/>
                </a:solidFill>
                <a:latin typeface="+mn-lt"/>
                <a:ea typeface="+mn-ea"/>
                <a:cs typeface="+mn-cs"/>
              </a:rPr>
              <a:t>, z.B. dadurch dass </a:t>
            </a:r>
            <a:r>
              <a:rPr lang="de-DE" sz="1200" u="sng" kern="1200" dirty="0" smtClean="0">
                <a:solidFill>
                  <a:schemeClr val="tx1"/>
                </a:solidFill>
                <a:latin typeface="+mn-lt"/>
                <a:ea typeface="+mn-ea"/>
                <a:cs typeface="+mn-cs"/>
              </a:rPr>
              <a:t>Begriffe mehrmals </a:t>
            </a:r>
            <a:r>
              <a:rPr lang="de-DE" sz="1200" kern="1200" dirty="0" smtClean="0">
                <a:solidFill>
                  <a:schemeClr val="tx1"/>
                </a:solidFill>
                <a:latin typeface="+mn-lt"/>
                <a:ea typeface="+mn-ea"/>
                <a:cs typeface="+mn-cs"/>
              </a:rPr>
              <a:t>benutzt werden oder etwas </a:t>
            </a:r>
            <a:r>
              <a:rPr lang="de-DE" sz="1200" u="sng" kern="1200" dirty="0" smtClean="0">
                <a:solidFill>
                  <a:schemeClr val="tx1"/>
                </a:solidFill>
                <a:latin typeface="+mn-lt"/>
                <a:ea typeface="+mn-ea"/>
                <a:cs typeface="+mn-cs"/>
              </a:rPr>
              <a:t>ausführlich</a:t>
            </a:r>
            <a:r>
              <a:rPr lang="de-DE" sz="1200" kern="1200" dirty="0" smtClean="0">
                <a:solidFill>
                  <a:schemeClr val="tx1"/>
                </a:solidFill>
                <a:latin typeface="+mn-lt"/>
                <a:ea typeface="+mn-ea"/>
                <a:cs typeface="+mn-cs"/>
              </a:rPr>
              <a:t> beschrieben wird?</a:t>
            </a:r>
          </a:p>
          <a:p>
            <a:pPr lvl="2"/>
            <a:r>
              <a:rPr lang="de-DE" sz="1200" kern="1200" dirty="0" smtClean="0">
                <a:solidFill>
                  <a:schemeClr val="tx1"/>
                </a:solidFill>
                <a:latin typeface="+mn-lt"/>
                <a:ea typeface="+mn-ea"/>
                <a:cs typeface="+mn-cs"/>
              </a:rPr>
              <a:t>Werden Ereignisse/Entwicklungen beschrieben oder auch </a:t>
            </a:r>
            <a:r>
              <a:rPr lang="de-DE" sz="1200" u="sng" kern="1200" dirty="0" smtClean="0">
                <a:solidFill>
                  <a:schemeClr val="tx1"/>
                </a:solidFill>
                <a:latin typeface="+mn-lt"/>
                <a:ea typeface="+mn-ea"/>
                <a:cs typeface="+mn-cs"/>
              </a:rPr>
              <a:t>beurteilt / bewertet / eingeordnet / verglichen ……?</a:t>
            </a:r>
          </a:p>
          <a:p>
            <a:pPr lvl="2"/>
            <a:r>
              <a:rPr lang="de-DE" sz="1200" kern="1200" dirty="0" smtClean="0">
                <a:solidFill>
                  <a:schemeClr val="tx1"/>
                </a:solidFill>
                <a:latin typeface="+mn-lt"/>
                <a:ea typeface="+mn-ea"/>
                <a:cs typeface="+mn-cs"/>
              </a:rPr>
              <a:t>Wenn ein Urteil / Vergleich …... vorliegt, dann formuliert die Frage, zu der ein Urteil / Vergleich …… gefällt wurde.</a:t>
            </a:r>
          </a:p>
          <a:p>
            <a:pPr lvl="1"/>
            <a:r>
              <a:rPr lang="de-DE" sz="1200" b="1" kern="1200" dirty="0" smtClean="0">
                <a:solidFill>
                  <a:schemeClr val="tx1"/>
                </a:solidFill>
                <a:latin typeface="+mn-lt"/>
                <a:ea typeface="+mn-ea"/>
                <a:cs typeface="+mn-cs"/>
              </a:rPr>
              <a:t>c. das Bild analysiert:</a:t>
            </a:r>
            <a:endParaRPr lang="de-DE" sz="1200" kern="1200" dirty="0" smtClean="0">
              <a:solidFill>
                <a:schemeClr val="tx1"/>
              </a:solidFill>
              <a:latin typeface="+mn-lt"/>
              <a:ea typeface="+mn-ea"/>
              <a:cs typeface="+mn-cs"/>
            </a:endParaRPr>
          </a:p>
          <a:p>
            <a:pPr lvl="2"/>
            <a:r>
              <a:rPr lang="de-DE" sz="1200" kern="1200" dirty="0" smtClean="0">
                <a:solidFill>
                  <a:schemeClr val="tx1"/>
                </a:solidFill>
                <a:latin typeface="+mn-lt"/>
                <a:ea typeface="+mn-ea"/>
                <a:cs typeface="+mn-cs"/>
              </a:rPr>
              <a:t>Welche Sachverhalte werden durch das Bild besonders betont?</a:t>
            </a:r>
          </a:p>
          <a:p>
            <a:pPr lvl="2"/>
            <a:r>
              <a:rPr lang="de-DE" sz="1200" kern="1200" dirty="0" smtClean="0">
                <a:solidFill>
                  <a:schemeClr val="tx1"/>
                </a:solidFill>
                <a:latin typeface="+mn-lt"/>
                <a:ea typeface="+mn-ea"/>
                <a:cs typeface="+mn-cs"/>
              </a:rPr>
              <a:t>Passen die Aussagen von Bild und Text zusammen?</a:t>
            </a:r>
          </a:p>
          <a:p>
            <a:pPr lvl="2"/>
            <a:endParaRPr lang="de-DE" sz="1200" kern="1200" dirty="0" smtClean="0">
              <a:solidFill>
                <a:schemeClr val="tx1"/>
              </a:solidFill>
              <a:latin typeface="+mn-lt"/>
              <a:ea typeface="+mn-ea"/>
              <a:cs typeface="+mn-cs"/>
            </a:endParaRPr>
          </a:p>
          <a:p>
            <a:pPr marL="228600" indent="-228600">
              <a:buFont typeface="+mj-lt"/>
              <a:buAutoNum type="arabicPeriod"/>
            </a:pPr>
            <a:r>
              <a:rPr lang="de-DE" sz="1200" u="sng" kern="1200" dirty="0" smtClean="0">
                <a:solidFill>
                  <a:schemeClr val="tx1"/>
                </a:solidFill>
                <a:latin typeface="+mn-lt"/>
                <a:ea typeface="+mn-ea"/>
                <a:cs typeface="+mn-cs"/>
              </a:rPr>
              <a:t> Formuliert die Frage, die das Material beantworten will, indem ihr</a:t>
            </a:r>
          </a:p>
          <a:p>
            <a:pPr lvl="1"/>
            <a:r>
              <a:rPr lang="de-DE" sz="1200" b="1" kern="1200" dirty="0" smtClean="0">
                <a:solidFill>
                  <a:schemeClr val="tx1"/>
                </a:solidFill>
                <a:latin typeface="+mn-lt"/>
                <a:ea typeface="+mn-ea"/>
                <a:cs typeface="+mn-cs"/>
              </a:rPr>
              <a:t>noch einmal alle dem Autor wichtigen Aussagen aus Text und Bild zusammenfasst </a:t>
            </a:r>
            <a:br>
              <a:rPr lang="de-DE" sz="1200" b="1" kern="1200" dirty="0" smtClean="0">
                <a:solidFill>
                  <a:schemeClr val="tx1"/>
                </a:solidFill>
                <a:latin typeface="+mn-lt"/>
                <a:ea typeface="+mn-ea"/>
                <a:cs typeface="+mn-cs"/>
              </a:rPr>
            </a:br>
            <a:r>
              <a:rPr lang="de-DE" sz="1200" kern="1200" dirty="0" smtClean="0">
                <a:solidFill>
                  <a:schemeClr val="tx1"/>
                </a:solidFill>
                <a:latin typeface="+mn-lt"/>
                <a:ea typeface="+mn-ea"/>
                <a:cs typeface="+mn-cs"/>
              </a:rPr>
              <a:t>(mündlich oder schriftlich in Stichworten).</a:t>
            </a:r>
          </a:p>
          <a:p>
            <a:pPr lvl="1"/>
            <a:r>
              <a:rPr lang="de-DE" sz="1200" b="1" kern="1200" dirty="0" smtClean="0">
                <a:solidFill>
                  <a:schemeClr val="tx1"/>
                </a:solidFill>
                <a:latin typeface="+mn-lt"/>
                <a:ea typeface="+mn-ea"/>
                <a:cs typeface="+mn-cs"/>
              </a:rPr>
              <a:t>einen Satz formuliert, der so beginnen </a:t>
            </a:r>
            <a:r>
              <a:rPr lang="de-DE" sz="1200" b="1" u="sng" kern="1200" dirty="0" smtClean="0">
                <a:solidFill>
                  <a:schemeClr val="tx1"/>
                </a:solidFill>
                <a:latin typeface="+mn-lt"/>
                <a:ea typeface="+mn-ea"/>
                <a:cs typeface="+mn-cs"/>
              </a:rPr>
              <a:t>könnte</a:t>
            </a:r>
            <a:r>
              <a:rPr lang="de-DE" sz="1200" b="1" kern="1200" dirty="0" smtClean="0">
                <a:solidFill>
                  <a:schemeClr val="tx1"/>
                </a:solidFill>
                <a:latin typeface="+mn-lt"/>
                <a:ea typeface="+mn-ea"/>
                <a:cs typeface="+mn-cs"/>
              </a:rPr>
              <a:t>:</a:t>
            </a:r>
            <a:endParaRPr lang="de-DE" sz="1200" kern="1200" dirty="0" smtClean="0">
              <a:solidFill>
                <a:schemeClr val="tx1"/>
              </a:solidFill>
              <a:latin typeface="+mn-lt"/>
              <a:ea typeface="+mn-ea"/>
              <a:cs typeface="+mn-cs"/>
            </a:endParaRPr>
          </a:p>
          <a:p>
            <a:pPr lvl="2"/>
            <a:r>
              <a:rPr lang="de-DE" sz="1200" kern="1200" dirty="0" smtClean="0">
                <a:solidFill>
                  <a:schemeClr val="tx1"/>
                </a:solidFill>
                <a:latin typeface="+mn-lt"/>
                <a:ea typeface="+mn-ea"/>
                <a:cs typeface="+mn-cs"/>
              </a:rPr>
              <a:t>Der Autor will zeigen, ……..</a:t>
            </a:r>
          </a:p>
          <a:p>
            <a:pPr lvl="2"/>
            <a:r>
              <a:rPr lang="de-DE" sz="1200" kern="1200" dirty="0" smtClean="0">
                <a:solidFill>
                  <a:schemeClr val="tx1"/>
                </a:solidFill>
                <a:latin typeface="+mn-lt"/>
                <a:ea typeface="+mn-ea"/>
                <a:cs typeface="+mn-cs"/>
              </a:rPr>
              <a:t>Der Autor stellt sich die Frage, ………</a:t>
            </a:r>
          </a:p>
          <a:p>
            <a:pPr lvl="2"/>
            <a:r>
              <a:rPr lang="de-DE" sz="1200" kern="1200" dirty="0" smtClean="0">
                <a:solidFill>
                  <a:schemeClr val="tx1"/>
                </a:solidFill>
                <a:latin typeface="+mn-lt"/>
                <a:ea typeface="+mn-ea"/>
                <a:cs typeface="+mn-cs"/>
              </a:rPr>
              <a:t>Das Buch / der Artikel / die Ausstellung will beschreiben / erörtern / beurteilen / bewerten / einordnen / vergleichen….., …….</a:t>
            </a:r>
          </a:p>
          <a:p>
            <a:r>
              <a:rPr lang="de-DE" sz="1200" kern="1200" dirty="0" smtClean="0">
                <a:solidFill>
                  <a:schemeClr val="tx1"/>
                </a:solidFill>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de-DE" sz="1200" kern="1200" dirty="0" smtClean="0">
                <a:solidFill>
                  <a:schemeClr val="tx1"/>
                </a:solidFill>
                <a:latin typeface="+mn-lt"/>
                <a:ea typeface="+mn-ea"/>
                <a:cs typeface="+mn-cs"/>
              </a:rPr>
              <a:t>Überprüft, ob ihr die Fragstellungen der Materialien interessant findet und ob ihr dadurch weitere eigene Fragen gefunden habt, und ergänzt diese in eurem Arbeitsblatt. </a:t>
            </a:r>
          </a:p>
          <a:p>
            <a:endParaRPr lang="de-DE" sz="1200" kern="1200" dirty="0" smtClean="0">
              <a:solidFill>
                <a:schemeClr val="tx1"/>
              </a:solidFill>
              <a:latin typeface="+mn-lt"/>
              <a:ea typeface="+mn-ea"/>
              <a:cs typeface="+mn-cs"/>
            </a:endParaRPr>
          </a:p>
          <a:p>
            <a:pPr>
              <a:buFont typeface="Arial" pitchFamily="34" charset="0"/>
              <a:buNone/>
            </a:pPr>
            <a:endParaRPr lang="de-DE" sz="1200" u="none" kern="1200" dirty="0" smtClean="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702C5DCB-8CB4-40AB-AAA1-776E621D43C7}" type="slidenum">
              <a:rPr lang="de-DE" smtClean="0"/>
              <a:pPr/>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a:buFont typeface="Arial" pitchFamily="34" charset="0"/>
              <a:buNone/>
            </a:pPr>
            <a:r>
              <a:rPr lang="de-DE" sz="1200" b="0" u="none" kern="1200" dirty="0" err="1" smtClean="0">
                <a:solidFill>
                  <a:schemeClr val="tx1"/>
                </a:solidFill>
                <a:latin typeface="+mn-lt"/>
                <a:ea typeface="+mn-ea"/>
                <a:cs typeface="+mn-cs"/>
              </a:rPr>
              <a:t>Schülerergbnisse</a:t>
            </a:r>
            <a:endParaRPr lang="de-DE" sz="1200" b="0" u="none" kern="1200" dirty="0" smtClean="0">
              <a:solidFill>
                <a:schemeClr val="tx1"/>
              </a:solidFill>
              <a:latin typeface="+mn-lt"/>
              <a:ea typeface="+mn-ea"/>
              <a:cs typeface="+mn-cs"/>
            </a:endParaRPr>
          </a:p>
          <a:p>
            <a:pPr>
              <a:buFont typeface="Arial" pitchFamily="34" charset="0"/>
              <a:buNone/>
            </a:pPr>
            <a:endParaRPr lang="de-DE" sz="1200" b="0" u="none" kern="1200" dirty="0" smtClean="0">
              <a:solidFill>
                <a:schemeClr val="tx1"/>
              </a:solidFill>
              <a:latin typeface="+mn-lt"/>
              <a:ea typeface="+mn-ea"/>
              <a:cs typeface="+mn-cs"/>
            </a:endParaRPr>
          </a:p>
          <a:p>
            <a:pPr marL="228600" indent="-228600">
              <a:buFont typeface="+mj-lt"/>
              <a:buAutoNum type="arabicPeriod"/>
            </a:pPr>
            <a:r>
              <a:rPr lang="de-DE" sz="1200" b="0" u="none" kern="1200" dirty="0" smtClean="0">
                <a:solidFill>
                  <a:schemeClr val="tx1"/>
                </a:solidFill>
                <a:latin typeface="+mn-lt"/>
                <a:ea typeface="+mn-ea"/>
                <a:cs typeface="+mn-cs"/>
              </a:rPr>
              <a:t>AB </a:t>
            </a:r>
            <a:r>
              <a:rPr lang="de-DE" sz="1200" b="0" u="none" kern="1200" dirty="0" err="1" smtClean="0">
                <a:solidFill>
                  <a:schemeClr val="tx1"/>
                </a:solidFill>
                <a:latin typeface="+mn-lt"/>
                <a:ea typeface="+mn-ea"/>
                <a:cs typeface="+mn-cs"/>
              </a:rPr>
              <a:t>Lemo</a:t>
            </a:r>
            <a:r>
              <a:rPr lang="de-DE" sz="1200" b="0" u="none" kern="1200" dirty="0" smtClean="0">
                <a:solidFill>
                  <a:schemeClr val="tx1"/>
                </a:solidFill>
                <a:latin typeface="+mn-lt"/>
                <a:ea typeface="+mn-ea"/>
                <a:cs typeface="+mn-cs"/>
              </a:rPr>
              <a:t> </a:t>
            </a:r>
            <a:r>
              <a:rPr lang="de-DE" sz="1200" b="0" i="1" u="none" kern="1200" dirty="0" smtClean="0">
                <a:solidFill>
                  <a:schemeClr val="tx1"/>
                </a:solidFill>
                <a:latin typeface="+mn-lt"/>
                <a:ea typeface="+mn-ea"/>
                <a:cs typeface="+mn-cs"/>
              </a:rPr>
              <a:t>Kopie S. 8</a:t>
            </a:r>
          </a:p>
          <a:p>
            <a:pPr marL="685800" lvl="1" indent="-228600">
              <a:buFont typeface="Arial" pitchFamily="34" charset="0"/>
              <a:buChar char="•"/>
            </a:pPr>
            <a:r>
              <a:rPr lang="de-DE" sz="1200" b="0" i="0" u="none" kern="1200" dirty="0" smtClean="0">
                <a:solidFill>
                  <a:schemeClr val="tx1"/>
                </a:solidFill>
                <a:latin typeface="+mn-lt"/>
                <a:ea typeface="+mn-ea"/>
                <a:cs typeface="+mn-cs"/>
              </a:rPr>
              <a:t>Europa </a:t>
            </a:r>
            <a:r>
              <a:rPr lang="de-DE" sz="1200" b="0" i="0" u="none" kern="1200" dirty="0" smtClean="0">
                <a:solidFill>
                  <a:schemeClr val="tx1"/>
                </a:solidFill>
                <a:latin typeface="+mn-lt"/>
                <a:ea typeface="+mn-ea"/>
                <a:cs typeface="+mn-cs"/>
                <a:sym typeface="Wingdings" pitchFamily="2" charset="2"/>
              </a:rPr>
              <a:t> deutlich erkannt</a:t>
            </a:r>
            <a:endParaRPr lang="de-DE" sz="1200" b="0" i="0" u="none" kern="1200" dirty="0" smtClean="0">
              <a:solidFill>
                <a:schemeClr val="tx1"/>
              </a:solidFill>
              <a:latin typeface="+mn-lt"/>
              <a:ea typeface="+mn-ea"/>
              <a:cs typeface="+mn-cs"/>
            </a:endParaRPr>
          </a:p>
          <a:p>
            <a:pPr marL="685800" lvl="1" indent="-228600">
              <a:buFont typeface="Arial" pitchFamily="34" charset="0"/>
              <a:buChar char="•"/>
            </a:pPr>
            <a:r>
              <a:rPr lang="de-DE" sz="1200" b="0" i="1" u="none" kern="1200" dirty="0" smtClean="0">
                <a:solidFill>
                  <a:schemeClr val="tx1"/>
                </a:solidFill>
                <a:latin typeface="+mn-lt"/>
                <a:ea typeface="+mn-ea"/>
                <a:cs typeface="+mn-cs"/>
              </a:rPr>
              <a:t>„viel veränderte“  </a:t>
            </a:r>
            <a:r>
              <a:rPr lang="de-DE" sz="1200" b="0" i="0" u="none" kern="1200" dirty="0" smtClean="0">
                <a:solidFill>
                  <a:schemeClr val="tx1"/>
                </a:solidFill>
                <a:latin typeface="+mn-lt"/>
                <a:ea typeface="+mn-ea"/>
                <a:cs typeface="+mn-cs"/>
                <a:sym typeface="Wingdings" pitchFamily="2" charset="2"/>
              </a:rPr>
              <a:t> Autor</a:t>
            </a:r>
            <a:r>
              <a:rPr lang="de-DE" sz="1200" b="0" i="0" u="none" kern="1200" baseline="0" dirty="0" smtClean="0">
                <a:solidFill>
                  <a:schemeClr val="tx1"/>
                </a:solidFill>
                <a:latin typeface="+mn-lt"/>
                <a:ea typeface="+mn-ea"/>
                <a:cs typeface="+mn-cs"/>
                <a:sym typeface="Wingdings" pitchFamily="2" charset="2"/>
              </a:rPr>
              <a:t> betont die Umbruchsituation</a:t>
            </a:r>
          </a:p>
          <a:p>
            <a:pPr marL="685800" lvl="1" indent="-228600">
              <a:buFont typeface="Arial" pitchFamily="34" charset="0"/>
              <a:buChar char="•"/>
            </a:pPr>
            <a:r>
              <a:rPr lang="de-DE" sz="1200" b="0" i="0" u="none" kern="1200" baseline="0" dirty="0" smtClean="0">
                <a:solidFill>
                  <a:schemeClr val="tx1"/>
                </a:solidFill>
                <a:latin typeface="+mn-lt"/>
                <a:ea typeface="+mn-ea"/>
                <a:cs typeface="+mn-cs"/>
                <a:sym typeface="Wingdings" pitchFamily="2" charset="2"/>
              </a:rPr>
              <a:t>bei Bildanalyse werden Ziele und Mittel genannt</a:t>
            </a:r>
          </a:p>
          <a:p>
            <a:pPr marL="1143000" lvl="2" indent="-228600">
              <a:buFont typeface="Arial" pitchFamily="34" charset="0"/>
              <a:buChar char="•"/>
            </a:pPr>
            <a:r>
              <a:rPr lang="de-DE" sz="1200" b="0" i="0" u="none" kern="1200" baseline="0" dirty="0" smtClean="0">
                <a:solidFill>
                  <a:schemeClr val="tx1"/>
                </a:solidFill>
                <a:latin typeface="+mn-lt"/>
                <a:ea typeface="+mn-ea"/>
                <a:cs typeface="+mn-cs"/>
                <a:sym typeface="Wingdings" pitchFamily="2" charset="2"/>
              </a:rPr>
              <a:t>auch hier Überlappungsbereich zu anderen Kompetenzen: Diese Begriffe können als Strukturierungsbegriffe herausgearbeitet werden, wenn man in den folgenden Übungsphasen einzelne Aspekte dieser Methode vertieft.</a:t>
            </a:r>
            <a:endParaRPr lang="de-DE" sz="1200" b="0" u="none" kern="1200" dirty="0" smtClean="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702C5DCB-8CB4-40AB-AAA1-776E621D43C7}" type="slidenum">
              <a:rPr lang="de-DE" smtClean="0"/>
              <a:pPr/>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marL="228600" indent="-228600">
              <a:buFont typeface="+mj-lt"/>
              <a:buAutoNum type="arabicPeriod" startAt="2"/>
            </a:pPr>
            <a:r>
              <a:rPr lang="de-DE" sz="1200" b="0" u="none" kern="1200" dirty="0" smtClean="0">
                <a:solidFill>
                  <a:schemeClr val="tx1"/>
                </a:solidFill>
                <a:latin typeface="+mn-lt"/>
                <a:ea typeface="+mn-ea"/>
                <a:cs typeface="+mn-cs"/>
              </a:rPr>
              <a:t>AB Informationen zur</a:t>
            </a:r>
            <a:r>
              <a:rPr lang="de-DE" sz="1200" b="0" u="none" kern="1200" baseline="0" dirty="0" smtClean="0">
                <a:solidFill>
                  <a:schemeClr val="tx1"/>
                </a:solidFill>
                <a:latin typeface="+mn-lt"/>
                <a:ea typeface="+mn-ea"/>
                <a:cs typeface="+mn-cs"/>
              </a:rPr>
              <a:t> politischen Bildung </a:t>
            </a:r>
            <a:r>
              <a:rPr lang="de-DE" sz="1200" b="1" u="none" kern="1200" baseline="0" dirty="0" smtClean="0">
                <a:solidFill>
                  <a:schemeClr val="tx1"/>
                </a:solidFill>
                <a:latin typeface="+mn-lt"/>
                <a:ea typeface="+mn-ea"/>
                <a:cs typeface="+mn-cs"/>
                <a:sym typeface="Wingdings" pitchFamily="2" charset="2"/>
              </a:rPr>
              <a:t> klick</a:t>
            </a:r>
            <a:endParaRPr lang="de-DE" sz="1200" b="0" i="1" u="none" kern="1200" dirty="0" smtClean="0">
              <a:solidFill>
                <a:schemeClr val="tx1"/>
              </a:solidFill>
              <a:latin typeface="+mn-lt"/>
              <a:ea typeface="+mn-ea"/>
              <a:cs typeface="+mn-cs"/>
            </a:endParaRPr>
          </a:p>
          <a:p>
            <a:pPr marL="685800" lvl="1" indent="-228600">
              <a:buFont typeface="Arial" pitchFamily="34" charset="0"/>
              <a:buChar char="•"/>
            </a:pPr>
            <a:r>
              <a:rPr lang="de-DE" sz="1200" b="0" i="0" u="none" kern="1200" dirty="0" smtClean="0">
                <a:solidFill>
                  <a:schemeClr val="tx1"/>
                </a:solidFill>
                <a:latin typeface="+mn-lt"/>
                <a:ea typeface="+mn-ea"/>
                <a:cs typeface="+mn-cs"/>
              </a:rPr>
              <a:t>Ziele der Revolution und demokratische Tradition deutlich erkannt</a:t>
            </a:r>
            <a:endParaRPr lang="de-DE" sz="1200" b="0" i="0" u="none" kern="1200" baseline="0" dirty="0" smtClean="0">
              <a:solidFill>
                <a:schemeClr val="tx1"/>
              </a:solidFill>
              <a:latin typeface="+mn-lt"/>
              <a:ea typeface="+mn-ea"/>
              <a:cs typeface="+mn-cs"/>
              <a:sym typeface="Wingdings" pitchFamily="2" charset="2"/>
            </a:endParaRPr>
          </a:p>
        </p:txBody>
      </p:sp>
      <p:sp>
        <p:nvSpPr>
          <p:cNvPr id="4" name="Foliennummernplatzhalter 3"/>
          <p:cNvSpPr>
            <a:spLocks noGrp="1"/>
          </p:cNvSpPr>
          <p:nvPr>
            <p:ph type="sldNum" sz="quarter" idx="10"/>
          </p:nvPr>
        </p:nvSpPr>
        <p:spPr/>
        <p:txBody>
          <a:bodyPr/>
          <a:lstStyle/>
          <a:p>
            <a:fld id="{702C5DCB-8CB4-40AB-AAA1-776E621D43C7}" type="slidenum">
              <a:rPr lang="de-DE" smtClean="0"/>
              <a:pPr/>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pPr marL="228600" indent="-228600">
              <a:buFont typeface="Arial" pitchFamily="34" charset="0"/>
              <a:buChar char="•"/>
            </a:pPr>
            <a:r>
              <a:rPr lang="de-DE" sz="1200" b="0" i="0" u="none" kern="1200" baseline="0" dirty="0" smtClean="0">
                <a:solidFill>
                  <a:schemeClr val="tx1"/>
                </a:solidFill>
                <a:latin typeface="+mn-lt"/>
                <a:ea typeface="+mn-ea"/>
                <a:cs typeface="+mn-cs"/>
                <a:sym typeface="Wingdings" pitchFamily="2" charset="2"/>
              </a:rPr>
              <a:t>Beispiele Klasse 9</a:t>
            </a:r>
          </a:p>
          <a:p>
            <a:pPr marL="685800" lvl="1" indent="-228600">
              <a:buFont typeface="Arial" pitchFamily="34" charset="0"/>
              <a:buChar char="•"/>
            </a:pPr>
            <a:r>
              <a:rPr lang="de-DE" sz="1200" b="0" i="0" u="none" kern="1200" baseline="0" dirty="0" err="1" smtClean="0">
                <a:solidFill>
                  <a:schemeClr val="tx1"/>
                </a:solidFill>
                <a:latin typeface="+mn-lt"/>
                <a:ea typeface="+mn-ea"/>
                <a:cs typeface="+mn-cs"/>
                <a:sym typeface="Wingdings" pitchFamily="2" charset="2"/>
              </a:rPr>
              <a:t>Lemo</a:t>
            </a:r>
            <a:r>
              <a:rPr lang="de-DE" sz="1200" b="0" i="0" u="none" kern="1200" baseline="0" dirty="0" smtClean="0">
                <a:solidFill>
                  <a:schemeClr val="tx1"/>
                </a:solidFill>
                <a:latin typeface="+mn-lt"/>
                <a:ea typeface="+mn-ea"/>
                <a:cs typeface="+mn-cs"/>
                <a:sym typeface="Wingdings" pitchFamily="2" charset="2"/>
              </a:rPr>
              <a:t>, Informationen zur Politischen Bildung, Regionalgeschichte: NS-Ausstellung Freiburg</a:t>
            </a:r>
          </a:p>
          <a:p>
            <a:pPr marL="685800" lvl="1" indent="-228600">
              <a:buFont typeface="Arial" pitchFamily="34" charset="0"/>
              <a:buChar char="•"/>
            </a:pPr>
            <a:r>
              <a:rPr lang="de-DE" sz="1200" b="0" i="0" u="none" kern="1200" baseline="0" dirty="0" smtClean="0">
                <a:solidFill>
                  <a:schemeClr val="tx1"/>
                </a:solidFill>
                <a:latin typeface="+mn-lt"/>
                <a:ea typeface="+mn-ea"/>
                <a:cs typeface="+mn-cs"/>
                <a:sym typeface="Wingdings" pitchFamily="2" charset="2"/>
              </a:rPr>
              <a:t>Aly: 2 Buchbeschreibungen  erste Informationen zu einem Buch</a:t>
            </a:r>
          </a:p>
          <a:p>
            <a:pPr marL="685800" lvl="1" indent="-228600">
              <a:buFont typeface="Arial" pitchFamily="34" charset="0"/>
              <a:buChar char="•"/>
            </a:pPr>
            <a:r>
              <a:rPr lang="de-DE" sz="1200" b="1" i="0" u="none" kern="1200" baseline="0" dirty="0" smtClean="0">
                <a:solidFill>
                  <a:schemeClr val="tx1"/>
                </a:solidFill>
                <a:latin typeface="+mn-lt"/>
                <a:ea typeface="+mn-ea"/>
                <a:cs typeface="+mn-cs"/>
                <a:sym typeface="Wingdings" pitchFamily="2" charset="2"/>
              </a:rPr>
              <a:t>klick </a:t>
            </a:r>
            <a:r>
              <a:rPr lang="de-DE" sz="1200" b="0" i="0" u="none" kern="1200" baseline="0" dirty="0" smtClean="0">
                <a:solidFill>
                  <a:schemeClr val="tx1"/>
                </a:solidFill>
                <a:latin typeface="+mn-lt"/>
                <a:ea typeface="+mn-ea"/>
                <a:cs typeface="+mn-cs"/>
                <a:sym typeface="Wingdings" pitchFamily="2" charset="2"/>
              </a:rPr>
              <a:t>Herbert: Rezension</a:t>
            </a:r>
          </a:p>
          <a:p>
            <a:pPr marL="685800" lvl="1" indent="-228600">
              <a:buFont typeface="Arial" pitchFamily="34" charset="0"/>
              <a:buChar char="•"/>
            </a:pPr>
            <a:endParaRPr lang="de-DE" sz="1200" b="0" i="0" u="none" kern="1200" baseline="0" dirty="0" smtClean="0">
              <a:solidFill>
                <a:schemeClr val="tx1"/>
              </a:solidFill>
              <a:latin typeface="+mn-lt"/>
              <a:ea typeface="+mn-ea"/>
              <a:cs typeface="+mn-cs"/>
              <a:sym typeface="Wingdings" pitchFamily="2" charset="2"/>
            </a:endParaRPr>
          </a:p>
          <a:p>
            <a:pPr marL="228600" lvl="0" indent="-228600">
              <a:buFont typeface="Arial" pitchFamily="34" charset="0"/>
              <a:buChar char="•"/>
            </a:pPr>
            <a:r>
              <a:rPr lang="de-DE" sz="1200" b="0" i="0" u="none" kern="1200" baseline="0" dirty="0" smtClean="0">
                <a:solidFill>
                  <a:schemeClr val="tx1"/>
                </a:solidFill>
                <a:latin typeface="+mn-lt"/>
                <a:ea typeface="+mn-ea"/>
                <a:cs typeface="+mn-cs"/>
                <a:sym typeface="Wingdings" pitchFamily="2" charset="2"/>
              </a:rPr>
              <a:t>mit Erarbeitung 3 ist die Einführung der Kompetenz „vorgegebene Fragen nachvollziehen“ abgeschlossen</a:t>
            </a:r>
          </a:p>
          <a:p>
            <a:pPr marL="228600" lvl="0" indent="-228600">
              <a:buFont typeface="Arial" pitchFamily="34" charset="0"/>
              <a:buChar char="•"/>
            </a:pPr>
            <a:endParaRPr lang="de-DE" sz="1200" b="0" i="0" u="none" kern="1200" baseline="0" dirty="0" smtClean="0">
              <a:solidFill>
                <a:schemeClr val="tx1"/>
              </a:solidFill>
              <a:latin typeface="+mn-lt"/>
              <a:ea typeface="+mn-ea"/>
              <a:cs typeface="+mn-cs"/>
              <a:sym typeface="Wingdings" pitchFamily="2" charset="2"/>
            </a:endParaRPr>
          </a:p>
          <a:p>
            <a:pPr marL="228600" lvl="0" indent="-228600">
              <a:buFont typeface="Arial" pitchFamily="34" charset="0"/>
              <a:buChar char="•"/>
            </a:pPr>
            <a:r>
              <a:rPr lang="de-DE" sz="1200" b="1" i="0" u="none" kern="1200" baseline="0" dirty="0" smtClean="0">
                <a:solidFill>
                  <a:schemeClr val="tx1"/>
                </a:solidFill>
                <a:latin typeface="+mn-lt"/>
                <a:ea typeface="+mn-ea"/>
                <a:cs typeface="+mn-cs"/>
                <a:sym typeface="Wingdings" pitchFamily="2" charset="2"/>
              </a:rPr>
              <a:t>Aufschrieb des Methodenkastens </a:t>
            </a:r>
            <a:r>
              <a:rPr lang="de-DE" sz="1200" b="0" i="1" u="none" kern="1200" baseline="0" dirty="0" smtClean="0">
                <a:solidFill>
                  <a:schemeClr val="tx1"/>
                </a:solidFill>
                <a:latin typeface="+mn-lt"/>
                <a:ea typeface="+mn-ea"/>
                <a:cs typeface="+mn-cs"/>
                <a:sym typeface="Wingdings" pitchFamily="2" charset="2"/>
              </a:rPr>
              <a:t> Kopie S. 9f.</a:t>
            </a:r>
          </a:p>
          <a:p>
            <a:pPr marL="228600" lvl="0" indent="-228600">
              <a:buFont typeface="Arial" pitchFamily="34" charset="0"/>
              <a:buChar char="•"/>
            </a:pPr>
            <a:endParaRPr lang="de-DE" sz="1200" b="1" i="0" u="none" kern="1200" baseline="0" dirty="0" smtClean="0">
              <a:solidFill>
                <a:schemeClr val="tx1"/>
              </a:solidFill>
              <a:latin typeface="+mn-lt"/>
              <a:ea typeface="+mn-ea"/>
              <a:cs typeface="+mn-cs"/>
              <a:sym typeface="Wingdings" pitchFamily="2" charset="2"/>
            </a:endParaRPr>
          </a:p>
          <a:p>
            <a:pPr marL="228600" lvl="0" indent="-228600">
              <a:buFont typeface="Arial" pitchFamily="34" charset="0"/>
              <a:buChar char="•"/>
            </a:pPr>
            <a:r>
              <a:rPr lang="de-DE" sz="1200" b="0" i="0" u="none" kern="1200" baseline="0" dirty="0" smtClean="0">
                <a:solidFill>
                  <a:schemeClr val="tx1"/>
                </a:solidFill>
                <a:latin typeface="+mn-lt"/>
                <a:ea typeface="+mn-ea"/>
                <a:cs typeface="+mn-cs"/>
                <a:sym typeface="Wingdings" pitchFamily="2" charset="2"/>
              </a:rPr>
              <a:t>die weiteren EA dienen der </a:t>
            </a:r>
          </a:p>
          <a:p>
            <a:pPr marL="685800" lvl="1" indent="-228600">
              <a:buFont typeface="Arial" pitchFamily="34" charset="0"/>
              <a:buChar char="•"/>
            </a:pPr>
            <a:r>
              <a:rPr lang="de-DE" sz="1200" b="0" i="0" u="none" kern="1200" baseline="0" dirty="0" smtClean="0">
                <a:solidFill>
                  <a:schemeClr val="tx1"/>
                </a:solidFill>
                <a:latin typeface="+mn-lt"/>
                <a:ea typeface="+mn-ea"/>
                <a:cs typeface="+mn-cs"/>
                <a:sym typeface="Wingdings" pitchFamily="2" charset="2"/>
              </a:rPr>
              <a:t>Übung der Fragekompetenz</a:t>
            </a:r>
          </a:p>
          <a:p>
            <a:pPr marL="685800" lvl="1" indent="-228600">
              <a:buFont typeface="Arial" pitchFamily="34" charset="0"/>
              <a:buChar char="•"/>
            </a:pPr>
            <a:r>
              <a:rPr lang="de-DE" sz="1200" b="0" i="0" u="none" kern="1200" baseline="0" dirty="0" smtClean="0">
                <a:solidFill>
                  <a:schemeClr val="tx1"/>
                </a:solidFill>
                <a:latin typeface="+mn-lt"/>
                <a:ea typeface="+mn-ea"/>
                <a:cs typeface="+mn-cs"/>
                <a:sym typeface="Wingdings" pitchFamily="2" charset="2"/>
              </a:rPr>
              <a:t>der Weiterarbeit am Thema, Klasse 8: 1848/49</a:t>
            </a:r>
          </a:p>
        </p:txBody>
      </p:sp>
      <p:sp>
        <p:nvSpPr>
          <p:cNvPr id="4" name="Foliennummernplatzhalter 3"/>
          <p:cNvSpPr>
            <a:spLocks noGrp="1"/>
          </p:cNvSpPr>
          <p:nvPr>
            <p:ph type="sldNum" sz="quarter" idx="10"/>
          </p:nvPr>
        </p:nvSpPr>
        <p:spPr/>
        <p:txBody>
          <a:bodyPr/>
          <a:lstStyle/>
          <a:p>
            <a:fld id="{702C5DCB-8CB4-40AB-AAA1-776E621D43C7}" type="slidenum">
              <a:rPr lang="de-DE" smtClean="0"/>
              <a:pPr/>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de-DE" i="1" dirty="0" smtClean="0"/>
              <a:t>Kopie S. 4f.: Erarbeitung 4, S. 5 Arbeitsauftrag</a:t>
            </a:r>
          </a:p>
          <a:p>
            <a:endParaRPr lang="de-DE" i="1" dirty="0" smtClean="0"/>
          </a:p>
          <a:p>
            <a:pPr>
              <a:buFont typeface="Arial" pitchFamily="34" charset="0"/>
              <a:buChar char="•"/>
            </a:pPr>
            <a:r>
              <a:rPr lang="de-DE" i="0" dirty="0" smtClean="0"/>
              <a:t>Teilaspekte</a:t>
            </a:r>
            <a:r>
              <a:rPr lang="de-DE" i="0" baseline="0" dirty="0" smtClean="0"/>
              <a:t> zu den Fragetypen klären manche schwierige Zuordnung, aber nicht jede.</a:t>
            </a:r>
          </a:p>
          <a:p>
            <a:pPr>
              <a:buFont typeface="Arial" pitchFamily="34" charset="0"/>
              <a:buChar char="•"/>
            </a:pPr>
            <a:endParaRPr lang="de-DE" i="0" baseline="0" dirty="0" smtClean="0"/>
          </a:p>
          <a:p>
            <a:pPr>
              <a:buFont typeface="Arial" pitchFamily="34" charset="0"/>
              <a:buChar char="•"/>
            </a:pPr>
            <a:r>
              <a:rPr lang="de-DE" i="0" baseline="0" dirty="0" smtClean="0"/>
              <a:t>Beurteilungen sind nicht gut ausgefallen: </a:t>
            </a:r>
          </a:p>
          <a:p>
            <a:pPr lvl="1">
              <a:buFont typeface="Arial" pitchFamily="34" charset="0"/>
              <a:buChar char="•"/>
            </a:pPr>
            <a:r>
              <a:rPr lang="de-DE" i="0" baseline="0" dirty="0" smtClean="0"/>
              <a:t>für </a:t>
            </a:r>
            <a:r>
              <a:rPr lang="de-DE" i="0" baseline="0" dirty="0" err="1" smtClean="0"/>
              <a:t>SuS</a:t>
            </a:r>
            <a:r>
              <a:rPr lang="de-DE" i="0" baseline="0" dirty="0" smtClean="0"/>
              <a:t> merkwürdiger Begriff: vorgezeichnet</a:t>
            </a:r>
          </a:p>
          <a:p>
            <a:pPr lvl="1">
              <a:buFont typeface="Arial" pitchFamily="34" charset="0"/>
              <a:buChar char="•"/>
            </a:pPr>
            <a:r>
              <a:rPr lang="de-DE" i="0" baseline="0" dirty="0" smtClean="0"/>
              <a:t>Fragen fast immer nicht eindeutig, die Aufgabe führte zu großen Diskussionen</a:t>
            </a:r>
          </a:p>
          <a:p>
            <a:pPr lvl="1">
              <a:buFont typeface="Arial" pitchFamily="34" charset="0"/>
              <a:buChar char="•"/>
            </a:pPr>
            <a:r>
              <a:rPr lang="de-DE" i="0" baseline="0" dirty="0" err="1" smtClean="0"/>
              <a:t>SuS</a:t>
            </a:r>
            <a:r>
              <a:rPr lang="de-DE" i="0" baseline="0" dirty="0" smtClean="0"/>
              <a:t> fanden ihre Fragen bedeutender als die Fragen 1, 2 und 5</a:t>
            </a:r>
          </a:p>
          <a:p>
            <a:pPr lvl="1">
              <a:buFont typeface="Arial" pitchFamily="34" charset="0"/>
              <a:buNone/>
            </a:pPr>
            <a:endParaRPr lang="de-DE" i="0" baseline="0" dirty="0" smtClean="0"/>
          </a:p>
          <a:p>
            <a:pPr>
              <a:buFont typeface="Arial" pitchFamily="34" charset="0"/>
              <a:buChar char="•"/>
            </a:pPr>
            <a:r>
              <a:rPr lang="de-DE" i="0" baseline="0" dirty="0" smtClean="0"/>
              <a:t>Ergebnis der Schüler: Man muss Fragen stets auf ihre Eindeutigkeit prüfen, sonst kann man damit nicht arbeiten</a:t>
            </a:r>
          </a:p>
          <a:p>
            <a:pPr lvl="1">
              <a:buFont typeface="Arial" pitchFamily="34" charset="0"/>
              <a:buChar char="•"/>
            </a:pPr>
            <a:r>
              <a:rPr lang="de-DE" i="0" baseline="0" dirty="0" err="1" smtClean="0"/>
              <a:t>Bsp</a:t>
            </a:r>
            <a:r>
              <a:rPr lang="de-DE" i="0" baseline="0" dirty="0" smtClean="0"/>
              <a:t>: Welchen Weg legten die Deutschen zurück? </a:t>
            </a:r>
          </a:p>
          <a:p>
            <a:pPr lvl="1">
              <a:buFont typeface="Arial" pitchFamily="34" charset="0"/>
              <a:buChar char="•"/>
            </a:pPr>
            <a:r>
              <a:rPr lang="de-DE" i="0" baseline="0" dirty="0" smtClean="0">
                <a:sym typeface="Wingdings" pitchFamily="2" charset="2"/>
              </a:rPr>
              <a:t> Nennung eines Enddatums ist notwendig</a:t>
            </a:r>
          </a:p>
          <a:p>
            <a:pPr lvl="1">
              <a:buFont typeface="Arial" pitchFamily="34" charset="0"/>
              <a:buChar char="•"/>
            </a:pPr>
            <a:r>
              <a:rPr lang="de-DE" i="0" baseline="0" dirty="0" err="1" smtClean="0">
                <a:sym typeface="Wingdings" pitchFamily="2" charset="2"/>
              </a:rPr>
              <a:t>Bsp</a:t>
            </a:r>
            <a:r>
              <a:rPr lang="de-DE" i="0" baseline="0" dirty="0" smtClean="0">
                <a:sym typeface="Wingdings" pitchFamily="2" charset="2"/>
              </a:rPr>
              <a:t>: Warum scheiterte die Revolution? </a:t>
            </a:r>
          </a:p>
          <a:p>
            <a:pPr lvl="1">
              <a:buFont typeface="Arial" pitchFamily="34" charset="0"/>
              <a:buChar char="•"/>
            </a:pPr>
            <a:r>
              <a:rPr lang="de-DE" i="0" baseline="0" dirty="0" smtClean="0">
                <a:sym typeface="Wingdings" pitchFamily="2" charset="2"/>
              </a:rPr>
              <a:t> Nennung einer Perspektive würde schon etwas mehr Klarheit schaffen: Zeitgenossen, aus unserer/meiner Sicht?</a:t>
            </a:r>
          </a:p>
          <a:p>
            <a:pPr lvl="1">
              <a:buFont typeface="Arial" pitchFamily="34" charset="0"/>
              <a:buChar char="•"/>
            </a:pPr>
            <a:r>
              <a:rPr lang="de-DE" i="0" baseline="0" dirty="0" smtClean="0">
                <a:sym typeface="Wingdings" pitchFamily="2" charset="2"/>
              </a:rPr>
              <a:t> und dann könnte man sehen, ob die Zeitgenossen sich einig sind oder nicht, dann könnte man trennen zwischen Informations- oder Reflexionsfrage</a:t>
            </a:r>
            <a:endParaRPr lang="de-DE" i="0"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18</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de-DE" i="1" dirty="0" smtClean="0"/>
              <a:t>Kopie S. 5: Erarbeitung 4, S. 5 Arbeitsauftrag</a:t>
            </a:r>
          </a:p>
          <a:p>
            <a:endParaRPr lang="de-DE" i="1" dirty="0" smtClean="0"/>
          </a:p>
          <a:p>
            <a:pPr>
              <a:buFont typeface="Arial" pitchFamily="34" charset="0"/>
              <a:buChar char="•"/>
            </a:pPr>
            <a:r>
              <a:rPr lang="de-DE" sz="1200" kern="1200" dirty="0" smtClean="0">
                <a:solidFill>
                  <a:schemeClr val="tx1"/>
                </a:solidFill>
                <a:latin typeface="+mn-lt"/>
                <a:ea typeface="+mn-ea"/>
                <a:cs typeface="+mn-cs"/>
              </a:rPr>
              <a:t>Arbeitsauftrag:</a:t>
            </a:r>
          </a:p>
          <a:p>
            <a:pPr lvl="1">
              <a:buFont typeface="Arial" pitchFamily="34" charset="0"/>
              <a:buChar char="•"/>
            </a:pPr>
            <a:r>
              <a:rPr lang="de-DE" sz="1200" kern="1200" dirty="0" smtClean="0">
                <a:solidFill>
                  <a:schemeClr val="tx1"/>
                </a:solidFill>
                <a:latin typeface="+mn-lt"/>
                <a:ea typeface="+mn-ea"/>
                <a:cs typeface="+mn-cs"/>
              </a:rPr>
              <a:t>Wir haben schon ganz viele Begriffe benutzt, durch die man die Revolution beschreiben kann. Sammelt zunächst diese Begriffe. Ordnet sie dann nach Ober- und Unterbegriffen, ergänzt gegebenenfalls Oberbegriffe. Stellt mit diesen Begriffen in einer </a:t>
            </a:r>
            <a:r>
              <a:rPr lang="de-DE" sz="1200" kern="1200" dirty="0" err="1" smtClean="0">
                <a:solidFill>
                  <a:schemeClr val="tx1"/>
                </a:solidFill>
                <a:latin typeface="+mn-lt"/>
                <a:ea typeface="+mn-ea"/>
                <a:cs typeface="+mn-cs"/>
              </a:rPr>
              <a:t>MindMap</a:t>
            </a:r>
            <a:r>
              <a:rPr lang="de-DE" sz="1200" kern="1200" dirty="0" smtClean="0">
                <a:solidFill>
                  <a:schemeClr val="tx1"/>
                </a:solidFill>
                <a:latin typeface="+mn-lt"/>
                <a:ea typeface="+mn-ea"/>
                <a:cs typeface="+mn-cs"/>
              </a:rPr>
              <a:t> zusammen, was wir durch die Beschäftigung mit den Fragen schon über die Revolution 1848/49 erfahren haben.</a:t>
            </a:r>
          </a:p>
          <a:p>
            <a:pPr lvl="0">
              <a:buFont typeface="Arial" pitchFamily="34" charset="0"/>
              <a:buChar char="•"/>
            </a:pPr>
            <a:r>
              <a:rPr lang="de-DE" i="0" kern="1200" dirty="0" smtClean="0">
                <a:solidFill>
                  <a:schemeClr val="tx1"/>
                </a:solidFill>
                <a:latin typeface="+mn-lt"/>
                <a:ea typeface="+mn-ea"/>
                <a:cs typeface="+mn-cs"/>
              </a:rPr>
              <a:t>Schülerin: „Eigentlich wissen wir doch jetzt schon fast alles, viel müssen wir jetzt nicht mehr machen.“</a:t>
            </a:r>
          </a:p>
          <a:p>
            <a:pPr lvl="0">
              <a:buFont typeface="Arial" pitchFamily="34" charset="0"/>
              <a:buChar char="•"/>
            </a:pPr>
            <a:r>
              <a:rPr lang="de-DE" i="0" kern="1200" dirty="0" smtClean="0">
                <a:solidFill>
                  <a:schemeClr val="tx1"/>
                </a:solidFill>
                <a:latin typeface="+mn-lt"/>
                <a:ea typeface="+mn-ea"/>
                <a:cs typeface="+mn-cs"/>
                <a:sym typeface="Wingdings" pitchFamily="2" charset="2"/>
              </a:rPr>
              <a:t> eigene</a:t>
            </a:r>
            <a:r>
              <a:rPr lang="de-DE" i="0" kern="1200" baseline="0" dirty="0" smtClean="0">
                <a:solidFill>
                  <a:schemeClr val="tx1"/>
                </a:solidFill>
                <a:latin typeface="+mn-lt"/>
                <a:ea typeface="+mn-ea"/>
                <a:cs typeface="+mn-cs"/>
                <a:sym typeface="Wingdings" pitchFamily="2" charset="2"/>
              </a:rPr>
              <a:t> Fragen und das Nachvollziehen vorgegebener Fragen führt tief ins Thema und erlaubt eine Vorstrukturierung</a:t>
            </a:r>
          </a:p>
          <a:p>
            <a:pPr lvl="0">
              <a:buFont typeface="Arial" pitchFamily="34" charset="0"/>
              <a:buChar char="•"/>
            </a:pPr>
            <a:r>
              <a:rPr lang="de-DE" i="0" kern="1200" baseline="0" dirty="0" smtClean="0">
                <a:solidFill>
                  <a:schemeClr val="tx1"/>
                </a:solidFill>
                <a:latin typeface="+mn-lt"/>
                <a:ea typeface="+mn-ea"/>
                <a:cs typeface="+mn-cs"/>
                <a:sym typeface="Wingdings" pitchFamily="2" charset="2"/>
              </a:rPr>
              <a:t> Überlappungsbereiche werden deutlich sichtbar</a:t>
            </a:r>
          </a:p>
          <a:p>
            <a:pPr lvl="1">
              <a:buFont typeface="Arial" pitchFamily="34" charset="0"/>
              <a:buChar char="•"/>
            </a:pPr>
            <a:r>
              <a:rPr lang="de-DE" i="0" kern="1200" baseline="0" dirty="0" err="1" smtClean="0">
                <a:solidFill>
                  <a:schemeClr val="tx1"/>
                </a:solidFill>
                <a:latin typeface="+mn-lt"/>
                <a:ea typeface="+mn-ea"/>
                <a:cs typeface="+mn-cs"/>
                <a:sym typeface="Wingdings" pitchFamily="2" charset="2"/>
              </a:rPr>
              <a:t>MindMap</a:t>
            </a:r>
            <a:r>
              <a:rPr lang="de-DE" i="0" kern="1200" baseline="0" dirty="0" smtClean="0">
                <a:solidFill>
                  <a:schemeClr val="tx1"/>
                </a:solidFill>
                <a:latin typeface="+mn-lt"/>
                <a:ea typeface="+mn-ea"/>
                <a:cs typeface="+mn-cs"/>
                <a:sym typeface="Wingdings" pitchFamily="2" charset="2"/>
              </a:rPr>
              <a:t>: Anwendung der Sachkompetenz: Kategoriale Strukturierung / Oberbegriffe</a:t>
            </a:r>
          </a:p>
          <a:p>
            <a:pPr lvl="1">
              <a:buFont typeface="Arial" pitchFamily="34" charset="0"/>
              <a:buChar char="•"/>
            </a:pPr>
            <a:r>
              <a:rPr lang="de-DE" i="0" dirty="0" smtClean="0"/>
              <a:t>Fragetypen: Überlappung</a:t>
            </a:r>
            <a:r>
              <a:rPr lang="de-DE" i="0" baseline="0" dirty="0" smtClean="0"/>
              <a:t> zu Reflexions-, Orientierungs- und Methodenkompetenz</a:t>
            </a:r>
          </a:p>
          <a:p>
            <a:pPr lvl="1">
              <a:buFont typeface="Arial" pitchFamily="34" charset="0"/>
              <a:buChar char="•"/>
            </a:pPr>
            <a:r>
              <a:rPr lang="de-DE" i="0" baseline="0" dirty="0" smtClean="0"/>
              <a:t>je weiter diese Bereiche geschult werden, </a:t>
            </a:r>
            <a:r>
              <a:rPr lang="de-DE" i="0" baseline="0" smtClean="0"/>
              <a:t>umso differenzierter werden auch wieder die Fragen</a:t>
            </a:r>
            <a:endParaRPr lang="de-DE" i="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228600" indent="-228600">
              <a:buFont typeface="+mj-lt"/>
              <a:buNone/>
            </a:pPr>
            <a:r>
              <a:rPr lang="de-DE" u="none" dirty="0" smtClean="0"/>
              <a:t>Vergleichen und beurteilen</a:t>
            </a:r>
            <a:r>
              <a:rPr lang="de-DE" u="none" baseline="0" dirty="0" smtClean="0"/>
              <a:t> Sie die Fragen – was fällt Ihnen auf?</a:t>
            </a:r>
          </a:p>
          <a:p>
            <a:pPr marL="228600" indent="-228600">
              <a:buFont typeface="+mj-lt"/>
              <a:buNone/>
            </a:pPr>
            <a:endParaRPr lang="de-DE" u="none" baseline="0" dirty="0" smtClean="0"/>
          </a:p>
          <a:p>
            <a:pPr marL="228600" indent="-228600">
              <a:buFont typeface="+mj-lt"/>
              <a:buNone/>
            </a:pPr>
            <a:r>
              <a:rPr lang="de-DE" b="1" u="none" baseline="0" dirty="0" smtClean="0"/>
              <a:t>Klick</a:t>
            </a:r>
            <a:r>
              <a:rPr lang="de-DE" u="none" baseline="0" dirty="0" smtClean="0"/>
              <a:t>: Herkunft der Fragen</a:t>
            </a:r>
          </a:p>
          <a:p>
            <a:pPr marL="72000" indent="-72000">
              <a:buFont typeface="Arial" pitchFamily="34" charset="0"/>
              <a:buChar char="•"/>
            </a:pPr>
            <a:r>
              <a:rPr lang="de-DE" u="none" baseline="0" dirty="0" smtClean="0"/>
              <a:t>ADS zum Thema 48/49 – Text hätte auch von mir sein können</a:t>
            </a:r>
          </a:p>
          <a:p>
            <a:pPr marL="72000" indent="-72000">
              <a:buFont typeface="Arial" pitchFamily="34" charset="0"/>
              <a:buChar char="•"/>
            </a:pPr>
            <a:r>
              <a:rPr lang="de-DE" u="none" baseline="0" dirty="0" smtClean="0"/>
              <a:t>Ich habe mit meinen Schülern in den letzten drei Jahren enorm viel gelernt</a:t>
            </a:r>
          </a:p>
          <a:p>
            <a:pPr marL="72000" indent="-72000">
              <a:buFont typeface="Arial" pitchFamily="34" charset="0"/>
              <a:buChar char="•"/>
            </a:pPr>
            <a:r>
              <a:rPr lang="de-DE" u="none" baseline="0" dirty="0" smtClean="0"/>
              <a:t>und auch von den Kollegen, die mir immer wieder von den Erfahrungen mit meinem Konzept der Fragekompetenz berichtet und mir viele kritische Anregungen gegeben haben.</a:t>
            </a:r>
          </a:p>
          <a:p>
            <a:pPr marL="72000" indent="-72000">
              <a:buFont typeface="Arial" pitchFamily="34" charset="0"/>
              <a:buChar char="•"/>
            </a:pPr>
            <a:r>
              <a:rPr lang="de-DE" u="none" baseline="0" dirty="0" smtClean="0"/>
              <a:t>Ohne meine Schüler und diese Kollegen, wäre das Konzept jetzt nicht da, wo es ist.</a:t>
            </a:r>
          </a:p>
          <a:p>
            <a:pPr marL="72000" indent="-72000">
              <a:buFont typeface="Arial" pitchFamily="34" charset="0"/>
              <a:buChar char="•"/>
            </a:pPr>
            <a:endParaRPr lang="de-DE" u="none" baseline="0" dirty="0" smtClean="0"/>
          </a:p>
          <a:p>
            <a:pPr marL="72000" indent="-72000">
              <a:buFont typeface="Arial" pitchFamily="34" charset="0"/>
              <a:buChar char="•"/>
            </a:pPr>
            <a:r>
              <a:rPr lang="de-DE" u="none" baseline="0" dirty="0" smtClean="0"/>
              <a:t>Vermutlich wird sich das Feld Fragekompetenz in den nächsten Jahren weiterentwickeln</a:t>
            </a:r>
          </a:p>
          <a:p>
            <a:pPr marL="72000" indent="-72000">
              <a:buFont typeface="Arial" pitchFamily="34" charset="0"/>
              <a:buChar char="•"/>
            </a:pPr>
            <a:r>
              <a:rPr lang="de-DE" u="none" baseline="0" dirty="0" smtClean="0"/>
              <a:t>Meiner Ansicht nach zeigen die Schülerfragen aber durchaus, dass nicht nur ich, sondern auch das historische Denken der Schüler vom Erlernen der Fragekompetenz profitieren</a:t>
            </a:r>
          </a:p>
          <a:p>
            <a:pPr marL="72000" indent="-72000">
              <a:buFont typeface="Arial" pitchFamily="34" charset="0"/>
              <a:buChar char="•"/>
            </a:pPr>
            <a:endParaRPr lang="de-DE" u="none" baseline="0" dirty="0" smtClean="0"/>
          </a:p>
          <a:p>
            <a:pPr marL="72000" indent="-72000">
              <a:buFont typeface="Arial" pitchFamily="34" charset="0"/>
              <a:buChar char="•"/>
            </a:pPr>
            <a:r>
              <a:rPr lang="de-DE" u="none" baseline="0" dirty="0" smtClean="0"/>
              <a:t>und heute will ich Ihnen den vorläufig letzten Baustein auf dem Weg zum fragekompetenten Schüler vorstellen</a:t>
            </a:r>
            <a:endParaRPr lang="de-DE"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20</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Zuerst wieder kurz zu</a:t>
            </a:r>
            <a:r>
              <a:rPr lang="de-DE" baseline="0" dirty="0" smtClean="0"/>
              <a:t> den theoretischen Vorüberlegungen</a:t>
            </a:r>
          </a:p>
          <a:p>
            <a:r>
              <a:rPr lang="de-DE" baseline="0" dirty="0" smtClean="0"/>
              <a:t>und dann zur Unterrichtspraxis</a:t>
            </a:r>
            <a:endParaRPr lang="de-D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3</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Char char="•"/>
            </a:pPr>
            <a:r>
              <a:rPr lang="de-DE" u="none" dirty="0" smtClean="0"/>
              <a:t>In Klasse 6 und 7 haben sich die </a:t>
            </a:r>
            <a:r>
              <a:rPr lang="de-DE" u="none" dirty="0" err="1" smtClean="0"/>
              <a:t>SuS</a:t>
            </a:r>
            <a:r>
              <a:rPr lang="de-DE" u="none" dirty="0" smtClean="0"/>
              <a:t> mit diesen Arbeitsschritten vertraut gemacht.</a:t>
            </a:r>
          </a:p>
          <a:p>
            <a:pPr>
              <a:buFont typeface="Arial" pitchFamily="34" charset="0"/>
              <a:buChar char="•"/>
            </a:pPr>
            <a:r>
              <a:rPr lang="de-DE" i="0" u="none" dirty="0" smtClean="0"/>
              <a:t>Am</a:t>
            </a:r>
            <a:r>
              <a:rPr lang="de-DE" i="0" u="none" baseline="0" dirty="0" smtClean="0"/>
              <a:t> Ende des Moduls in Klasse 7 stand ein umfangreiches Methodenblatt, das auch für die Themenfindung und die Erstellung einer GFS genutzt wurde.</a:t>
            </a:r>
          </a:p>
          <a:p>
            <a:pPr>
              <a:buFont typeface="Arial" pitchFamily="34" charset="0"/>
              <a:buChar char="•"/>
            </a:pPr>
            <a:r>
              <a:rPr lang="de-DE" i="0" u="none" baseline="0" dirty="0" smtClean="0"/>
              <a:t>(Kopien S. 9, oberer Kasten – </a:t>
            </a:r>
            <a:r>
              <a:rPr lang="de-DE" i="1" u="none" baseline="0" dirty="0" smtClean="0"/>
              <a:t>ich stelle die wesentlichen Inhalte gleich noch einmal vor)</a:t>
            </a:r>
            <a:endParaRPr lang="de-DE" i="0" u="none" baseline="0" dirty="0" smtClean="0"/>
          </a:p>
          <a:p>
            <a:pPr>
              <a:buFont typeface="Arial" pitchFamily="34" charset="0"/>
              <a:buChar char="•"/>
            </a:pPr>
            <a:endParaRPr lang="de-DE" i="0" u="none" baseline="0" dirty="0" smtClean="0"/>
          </a:p>
          <a:p>
            <a:pPr>
              <a:buFont typeface="Arial" pitchFamily="34" charset="0"/>
              <a:buChar char="•"/>
            </a:pPr>
            <a:r>
              <a:rPr lang="de-DE" i="0" u="none" baseline="0" dirty="0" smtClean="0"/>
              <a:t>Für Klasse 8/9 bleibt jetzt</a:t>
            </a:r>
          </a:p>
          <a:p>
            <a:pPr lvl="1">
              <a:buFont typeface="Arial" pitchFamily="34" charset="0"/>
              <a:buChar char="•"/>
            </a:pPr>
            <a:r>
              <a:rPr lang="de-DE" b="1" i="0" u="none" baseline="0" dirty="0" smtClean="0"/>
              <a:t>Klick </a:t>
            </a:r>
            <a:r>
              <a:rPr lang="de-DE" b="0" i="0" u="none" baseline="0" dirty="0" smtClean="0"/>
              <a:t>die Aufgabe, sich mit der Analyse vorgegebener Fragen auseinanderzusetzen</a:t>
            </a:r>
          </a:p>
          <a:p>
            <a:pPr lvl="1">
              <a:buFont typeface="Arial" pitchFamily="34" charset="0"/>
              <a:buChar char="•"/>
            </a:pPr>
            <a:r>
              <a:rPr lang="de-DE" b="0" i="0" u="none" baseline="0" dirty="0" smtClean="0"/>
              <a:t>und die vorhandenen Kompetenzen zu vertiefen</a:t>
            </a:r>
            <a:endParaRPr lang="de-DE" b="1" i="0"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228600" indent="-228600">
              <a:buFont typeface="+mj-lt"/>
              <a:buAutoNum type="arabicPeriod"/>
            </a:pPr>
            <a:r>
              <a:rPr lang="de-DE" u="none" dirty="0" smtClean="0"/>
              <a:t>Folgende Kompetenzen haben die </a:t>
            </a:r>
            <a:r>
              <a:rPr lang="de-DE" u="none" dirty="0" err="1" smtClean="0"/>
              <a:t>SuS</a:t>
            </a:r>
            <a:r>
              <a:rPr lang="de-DE" u="none" dirty="0" smtClean="0"/>
              <a:t> bereits erworben</a:t>
            </a:r>
          </a:p>
          <a:p>
            <a:pPr marL="324000" lvl="1" indent="-108000">
              <a:buFont typeface="Arial" pitchFamily="34" charset="0"/>
              <a:buChar char="•"/>
            </a:pPr>
            <a:r>
              <a:rPr lang="de-DE" u="none" dirty="0" smtClean="0"/>
              <a:t>1 Zeile: Teilkompetenzen des BP 2016</a:t>
            </a:r>
          </a:p>
          <a:p>
            <a:pPr marL="324000" lvl="1" indent="-108000">
              <a:buFont typeface="Arial" pitchFamily="34" charset="0"/>
              <a:buChar char="•"/>
            </a:pPr>
            <a:r>
              <a:rPr lang="de-DE" u="none" baseline="0" dirty="0" smtClean="0"/>
              <a:t>2. und 3. Zeile: Ausdifferenzierung der Teilkompetenzen</a:t>
            </a:r>
          </a:p>
          <a:p>
            <a:pPr marL="324000" lvl="1" indent="-108000">
              <a:buFont typeface="Arial" pitchFamily="34" charset="0"/>
              <a:buChar char="•"/>
            </a:pPr>
            <a:r>
              <a:rPr lang="de-DE" u="none" baseline="0" dirty="0" smtClean="0">
                <a:sym typeface="Wingdings" pitchFamily="2" charset="2"/>
              </a:rPr>
              <a:t> das können die </a:t>
            </a:r>
            <a:r>
              <a:rPr lang="de-DE" u="none" baseline="0" dirty="0" err="1" smtClean="0">
                <a:sym typeface="Wingdings" pitchFamily="2" charset="2"/>
              </a:rPr>
              <a:t>SuS</a:t>
            </a:r>
            <a:endParaRPr lang="de-DE" u="none" baseline="0" dirty="0" smtClean="0"/>
          </a:p>
          <a:p>
            <a:pPr marL="685800" lvl="1" indent="-228600">
              <a:buFont typeface="Arial" pitchFamily="34" charset="0"/>
              <a:buNone/>
            </a:pPr>
            <a:endParaRPr lang="de-DE" u="none" baseline="0" dirty="0" smtClean="0"/>
          </a:p>
          <a:p>
            <a:pPr marL="228600" lvl="0" indent="-228600">
              <a:buFont typeface="Arial" pitchFamily="34" charset="0"/>
              <a:buNone/>
            </a:pPr>
            <a:endParaRPr lang="de-DE" u="none"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228600" indent="-228600">
              <a:buFont typeface="+mj-lt"/>
              <a:buAutoNum type="arabicPeriod" startAt="2"/>
            </a:pPr>
            <a:r>
              <a:rPr lang="de-DE" u="none" dirty="0" smtClean="0"/>
              <a:t>Spalte rechts – diese Teilkompetenz wurde bisher nicht gelernt.</a:t>
            </a:r>
            <a:endParaRPr lang="de-DE" u="none" baseline="0" dirty="0" smtClean="0"/>
          </a:p>
          <a:p>
            <a:pPr marL="228600" indent="-228600">
              <a:buFont typeface="+mj-lt"/>
              <a:buNone/>
            </a:pPr>
            <a:r>
              <a:rPr lang="de-DE" u="none" baseline="0" dirty="0" smtClean="0"/>
              <a:t>	Welche Teilschritte müssen die </a:t>
            </a:r>
            <a:r>
              <a:rPr lang="de-DE" u="none" baseline="0" dirty="0" err="1" smtClean="0"/>
              <a:t>SuS</a:t>
            </a:r>
            <a:r>
              <a:rPr lang="de-DE" u="none" baseline="0" dirty="0" smtClean="0"/>
              <a:t> bewältigen, um zum Ziel zu kommen:</a:t>
            </a:r>
            <a:endParaRPr lang="de-DE" u="none" dirty="0" smtClean="0"/>
          </a:p>
          <a:p>
            <a:pPr marL="324000" lvl="1" indent="-108000">
              <a:buFont typeface="Arial" pitchFamily="34" charset="0"/>
              <a:buChar char="•"/>
            </a:pPr>
            <a:r>
              <a:rPr lang="de-DE" u="none" dirty="0" smtClean="0"/>
              <a:t>Aussagen eines Materials erkennen: Inhalte, Kernaussagen</a:t>
            </a:r>
          </a:p>
          <a:p>
            <a:pPr marL="324000" lvl="1" indent="-108000">
              <a:buFont typeface="Arial" pitchFamily="34" charset="0"/>
              <a:buChar char="•"/>
            </a:pPr>
            <a:r>
              <a:rPr lang="de-DE" u="none" baseline="0" dirty="0" smtClean="0"/>
              <a:t>aber nicht nur Inhalte, sondern auch Zusammenhänge von unterschiedlichen Inhalten, Vergleiche, Urteile, Bewertungen, Perspektiven</a:t>
            </a:r>
          </a:p>
          <a:p>
            <a:pPr marL="324000" lvl="1" indent="-108000">
              <a:buFont typeface="Arial" pitchFamily="34" charset="0"/>
              <a:buChar char="•"/>
            </a:pPr>
            <a:r>
              <a:rPr lang="de-DE" u="none" baseline="0" dirty="0" smtClean="0"/>
              <a:t>Sie müssen erkennen, welcher </a:t>
            </a:r>
            <a:r>
              <a:rPr lang="de-DE" u="none" baseline="0" dirty="0" err="1" smtClean="0"/>
              <a:t>Fragetyp</a:t>
            </a:r>
            <a:r>
              <a:rPr lang="de-DE" u="none" baseline="0" dirty="0" smtClean="0"/>
              <a:t> dem Material zugrunde liegt: Will der Autor informieren, reflektieren, orientieren</a:t>
            </a:r>
          </a:p>
          <a:p>
            <a:pPr marL="324000" lvl="1" indent="-108000">
              <a:buFont typeface="Arial" pitchFamily="34" charset="0"/>
              <a:buChar char="•"/>
            </a:pPr>
            <a:endParaRPr lang="de-DE" u="none" baseline="0" dirty="0" smtClean="0"/>
          </a:p>
          <a:p>
            <a:pPr marL="324000" lvl="1" indent="-108000">
              <a:buFont typeface="Arial" pitchFamily="34" charset="0"/>
              <a:buChar char="•"/>
            </a:pPr>
            <a:r>
              <a:rPr lang="de-DE" u="none" baseline="0" dirty="0" smtClean="0"/>
              <a:t>und hier kommt jetzt die Vertiefung bereits gelernter Teilkompetenzen ins Spiel </a:t>
            </a:r>
            <a:r>
              <a:rPr lang="de-DE" b="1" u="none" baseline="0" dirty="0" smtClean="0">
                <a:sym typeface="Wingdings" pitchFamily="2" charset="2"/>
              </a:rPr>
              <a:t> </a:t>
            </a:r>
            <a:r>
              <a:rPr lang="de-DE" b="0" u="none" baseline="0" dirty="0" smtClean="0">
                <a:sym typeface="Wingdings" pitchFamily="2" charset="2"/>
              </a:rPr>
              <a:t>sie sollen die Fragetypen stärker ausdifferenzieren</a:t>
            </a:r>
          </a:p>
          <a:p>
            <a:pPr marL="324000" lvl="1" indent="-108000">
              <a:buFont typeface="Arial" pitchFamily="34" charset="0"/>
              <a:buChar char="•"/>
            </a:pPr>
            <a:r>
              <a:rPr lang="de-DE" b="1" u="none" baseline="0" dirty="0" smtClean="0">
                <a:sym typeface="Wingdings" pitchFamily="2" charset="2"/>
              </a:rPr>
              <a:t> nächste Folie</a:t>
            </a:r>
            <a:endParaRPr lang="de-DE" b="1" u="none" baseline="0" dirty="0" smtClean="0"/>
          </a:p>
          <a:p>
            <a:pPr marL="324000" lvl="1" indent="-108000">
              <a:buFont typeface="Arial" pitchFamily="34" charset="0"/>
              <a:buChar char="•"/>
            </a:pPr>
            <a:endParaRPr lang="de-DE" u="none" baseline="0" dirty="0" smtClean="0"/>
          </a:p>
          <a:p>
            <a:pPr marL="228600" lvl="0" indent="-228600">
              <a:buFont typeface="Arial" pitchFamily="34" charset="0"/>
              <a:buNone/>
            </a:pPr>
            <a:endParaRPr lang="de-DE" u="none"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228600" indent="-228600">
              <a:buFont typeface="+mj-lt"/>
              <a:buAutoNum type="arabicPeriod" startAt="3"/>
            </a:pPr>
            <a:r>
              <a:rPr lang="de-DE" b="1" u="none" dirty="0" err="1" smtClean="0"/>
              <a:t>Klick</a:t>
            </a:r>
            <a:r>
              <a:rPr lang="de-DE" u="none" dirty="0" err="1" smtClean="0"/>
              <a:t>so</a:t>
            </a:r>
            <a:r>
              <a:rPr lang="de-DE" u="none" dirty="0" smtClean="0"/>
              <a:t> dass die erste Teilkompetenz vertieft</a:t>
            </a:r>
            <a:r>
              <a:rPr lang="de-DE" u="none" baseline="0" dirty="0" smtClean="0"/>
              <a:t> wird </a:t>
            </a:r>
            <a:r>
              <a:rPr lang="de-DE" u="none" baseline="0" dirty="0" smtClean="0">
                <a:sym typeface="Wingdings" pitchFamily="2" charset="2"/>
              </a:rPr>
              <a:t> Klassifizierung nach Fragetypen</a:t>
            </a:r>
          </a:p>
          <a:p>
            <a:pPr marL="324000" lvl="1" indent="-108000">
              <a:buFont typeface="Arial" pitchFamily="34" charset="0"/>
              <a:buChar char="•"/>
            </a:pPr>
            <a:r>
              <a:rPr lang="de-DE" u="none" dirty="0" smtClean="0"/>
              <a:t>diese Kompetenz soll dann natürlich auch genutzt werden, um noch</a:t>
            </a:r>
            <a:r>
              <a:rPr lang="de-DE" u="none" baseline="0" dirty="0" smtClean="0"/>
              <a:t> differenzierter zu fragen</a:t>
            </a:r>
          </a:p>
          <a:p>
            <a:pPr marL="324000" lvl="1" indent="-108000">
              <a:buFont typeface="Arial" pitchFamily="34" charset="0"/>
              <a:buChar char="•"/>
            </a:pPr>
            <a:endParaRPr lang="de-DE" u="none" baseline="0" dirty="0" smtClean="0"/>
          </a:p>
          <a:p>
            <a:pPr marL="0" lvl="1" indent="0">
              <a:buFont typeface="Arial" pitchFamily="34" charset="0"/>
              <a:buNone/>
            </a:pPr>
            <a:r>
              <a:rPr lang="de-DE" u="none" baseline="0" dirty="0" smtClean="0">
                <a:sym typeface="Wingdings" pitchFamily="2" charset="2"/>
              </a:rPr>
              <a:t> Die Teilaspekte erläutere ich bei der Vorstellung der einführenden Stunde</a:t>
            </a:r>
            <a:endParaRPr lang="de-DE" u="none" baseline="0" dirty="0" smtClean="0"/>
          </a:p>
          <a:p>
            <a:pPr marL="324000" lvl="1" indent="-108000">
              <a:buFont typeface="Arial" pitchFamily="34" charset="0"/>
              <a:buChar char="•"/>
            </a:pPr>
            <a:endParaRPr lang="de-DE" u="none" baseline="0" dirty="0" smtClean="0"/>
          </a:p>
          <a:p>
            <a:pPr marL="324000" lvl="1" indent="-108000">
              <a:buFont typeface="Arial" pitchFamily="34" charset="0"/>
              <a:buNone/>
            </a:pPr>
            <a:endParaRPr lang="de-DE" u="none" baseline="0" dirty="0" smtClean="0"/>
          </a:p>
          <a:p>
            <a:pPr marL="228600" lvl="0" indent="-228600">
              <a:buFont typeface="Arial" pitchFamily="34" charset="0"/>
              <a:buNone/>
            </a:pPr>
            <a:endParaRPr lang="de-DE" u="none" baseline="0" dirty="0" smtClean="0"/>
          </a:p>
        </p:txBody>
      </p:sp>
      <p:sp>
        <p:nvSpPr>
          <p:cNvPr id="4" name="Foliennummernplatzhalter 3"/>
          <p:cNvSpPr>
            <a:spLocks noGrp="1"/>
          </p:cNvSpPr>
          <p:nvPr>
            <p:ph type="sldNum" sz="quarter" idx="10"/>
          </p:nvPr>
        </p:nvSpPr>
        <p:spPr/>
        <p:txBody>
          <a:bodyPr/>
          <a:lstStyle/>
          <a:p>
            <a:fld id="{702C5DCB-8CB4-40AB-AAA1-776E621D43C7}" type="slidenum">
              <a:rPr lang="de-DE" smtClean="0"/>
              <a:pPr/>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Die</a:t>
            </a:r>
            <a:r>
              <a:rPr lang="de-DE" baseline="0" dirty="0" smtClean="0"/>
              <a:t> Stunde soll Fragekompetenz aufbauend auf dem Modul von Klasse 6 vertiefen</a:t>
            </a:r>
          </a:p>
          <a:p>
            <a:r>
              <a:rPr lang="de-DE" baseline="0" dirty="0" smtClean="0"/>
              <a:t>Und die Ordnung des Reichs thematisieren.</a:t>
            </a:r>
          </a:p>
          <a:p>
            <a:endParaRPr lang="de-DE" baseline="0" dirty="0" smtClean="0"/>
          </a:p>
          <a:p>
            <a:r>
              <a:rPr lang="de-DE" baseline="0" dirty="0" smtClean="0"/>
              <a:t>Wie bin ich vorgegangen?</a:t>
            </a:r>
          </a:p>
          <a:p>
            <a:endParaRPr lang="de-DE" baseline="0" dirty="0" smtClean="0"/>
          </a:p>
          <a:p>
            <a:r>
              <a:rPr lang="de-DE" baseline="0" dirty="0" smtClean="0"/>
              <a:t>Stundenverlauf kurz und Arbeitsblätter auf Kopie</a:t>
            </a:r>
          </a:p>
          <a:p>
            <a:r>
              <a:rPr lang="de-DE" baseline="0" dirty="0" smtClean="0"/>
              <a:t>Stundenverlauf lang mit allen Impulsfragen nur auf dem Server</a:t>
            </a:r>
          </a:p>
        </p:txBody>
      </p:sp>
      <p:sp>
        <p:nvSpPr>
          <p:cNvPr id="4" name="Foliennummernplatzhalter 3"/>
          <p:cNvSpPr>
            <a:spLocks noGrp="1"/>
          </p:cNvSpPr>
          <p:nvPr>
            <p:ph type="sldNum" sz="quarter" idx="10"/>
          </p:nvPr>
        </p:nvSpPr>
        <p:spPr/>
        <p:txBody>
          <a:bodyPr/>
          <a:lstStyle/>
          <a:p>
            <a:fld id="{702C5DCB-8CB4-40AB-AAA1-776E621D43C7}" type="slidenum">
              <a:rPr lang="de-DE" smtClean="0"/>
              <a:pPr/>
              <a:t>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 typeface="Arial" pitchFamily="34" charset="0"/>
              <a:buChar char="•"/>
            </a:pPr>
            <a:r>
              <a:rPr lang="de-DE" u="none" dirty="0" err="1" smtClean="0"/>
              <a:t>SuS</a:t>
            </a:r>
            <a:r>
              <a:rPr lang="de-DE" u="none" dirty="0" smtClean="0"/>
              <a:t> haben Vormärz behandelt:</a:t>
            </a:r>
            <a:r>
              <a:rPr lang="de-DE" u="none" baseline="0" dirty="0" smtClean="0"/>
              <a:t> </a:t>
            </a:r>
          </a:p>
          <a:p>
            <a:pPr lvl="1">
              <a:buFont typeface="Arial" pitchFamily="34" charset="0"/>
              <a:buChar char="•"/>
            </a:pPr>
            <a:r>
              <a:rPr lang="de-DE" u="none" dirty="0" err="1" smtClean="0"/>
              <a:t>IbK</a:t>
            </a:r>
            <a:r>
              <a:rPr lang="de-DE" u="none" dirty="0" smtClean="0"/>
              <a:t> 3.2.4 (2):</a:t>
            </a:r>
            <a:r>
              <a:rPr lang="de-DE" u="none" baseline="0" dirty="0" smtClean="0"/>
              <a:t> den Gegensatz zwischen staatlicher Restauration und dem Streben nach Einheit und Freiheit in Europa nach dem Wiener Kongress erklären</a:t>
            </a:r>
          </a:p>
          <a:p>
            <a:pPr lvl="1">
              <a:buFont typeface="Arial" pitchFamily="34" charset="0"/>
              <a:buChar char="•"/>
            </a:pPr>
            <a:r>
              <a:rPr lang="de-DE" u="none" baseline="0" dirty="0" err="1" smtClean="0"/>
              <a:t>ObK</a:t>
            </a:r>
            <a:r>
              <a:rPr lang="de-DE" u="none" baseline="0" dirty="0" smtClean="0"/>
              <a:t> 3.2.4 (3): bürgerliche Lebenswelten zwischen Auflehnung und Anpassung charakterisieren</a:t>
            </a:r>
          </a:p>
          <a:p>
            <a:pPr lvl="0">
              <a:buFont typeface="Arial" pitchFamily="34" charset="0"/>
              <a:buChar char="•"/>
            </a:pPr>
            <a:r>
              <a:rPr lang="de-DE" u="none" baseline="0" dirty="0" smtClean="0"/>
              <a:t>Bild ist bewusst gewählt, da es in der folgenden Einheit wieder Verwendung findet</a:t>
            </a:r>
          </a:p>
          <a:p>
            <a:pPr lvl="1">
              <a:buFont typeface="Arial" pitchFamily="34" charset="0"/>
              <a:buChar char="•"/>
            </a:pPr>
            <a:endParaRPr lang="de-DE" u="none" dirty="0"/>
          </a:p>
        </p:txBody>
      </p:sp>
      <p:sp>
        <p:nvSpPr>
          <p:cNvPr id="4" name="Foliennummernplatzhalter 3"/>
          <p:cNvSpPr>
            <a:spLocks noGrp="1"/>
          </p:cNvSpPr>
          <p:nvPr>
            <p:ph type="sldNum" sz="quarter" idx="10"/>
          </p:nvPr>
        </p:nvSpPr>
        <p:spPr/>
        <p:txBody>
          <a:bodyPr/>
          <a:lstStyle/>
          <a:p>
            <a:fld id="{702C5DCB-8CB4-40AB-AAA1-776E621D43C7}" type="slidenum">
              <a:rPr lang="de-DE" smtClean="0"/>
              <a:pPr/>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a:xfrm>
            <a:off x="6400800" y="6355080"/>
            <a:ext cx="2286000" cy="365760"/>
          </a:xfrm>
        </p:spPr>
        <p:txBody>
          <a:bodyPr/>
          <a:lstStyle>
            <a:lvl1pPr>
              <a:defRPr sz="1400"/>
            </a:lvl1pPr>
          </a:lstStyle>
          <a:p>
            <a:fld id="{8AF47D7A-0688-4886-9D57-E831F166C37D}" type="datetime1">
              <a:rPr lang="de-DE" smtClean="0"/>
              <a:pPr/>
              <a:t>17.05.2018</a:t>
            </a:fld>
            <a:endParaRPr lang="de-DE"/>
          </a:p>
        </p:txBody>
      </p:sp>
      <p:sp>
        <p:nvSpPr>
          <p:cNvPr id="17" name="Fußzeilenplatzhalter 16"/>
          <p:cNvSpPr>
            <a:spLocks noGrp="1"/>
          </p:cNvSpPr>
          <p:nvPr>
            <p:ph type="ftr" sz="quarter" idx="11"/>
          </p:nvPr>
        </p:nvSpPr>
        <p:spPr>
          <a:xfrm>
            <a:off x="2898648" y="6355080"/>
            <a:ext cx="3474720" cy="365760"/>
          </a:xfrm>
        </p:spPr>
        <p:txBody>
          <a:bodyPr/>
          <a:lstStyle/>
          <a:p>
            <a:endParaRPr lang="de-DE"/>
          </a:p>
        </p:txBody>
      </p:sp>
      <p:sp>
        <p:nvSpPr>
          <p:cNvPr id="29" name="Foliennummernplatzhalter 28"/>
          <p:cNvSpPr>
            <a:spLocks noGrp="1"/>
          </p:cNvSpPr>
          <p:nvPr>
            <p:ph type="sldNum" sz="quarter" idx="12"/>
          </p:nvPr>
        </p:nvSpPr>
        <p:spPr>
          <a:xfrm>
            <a:off x="1216152" y="6355080"/>
            <a:ext cx="1219200" cy="365760"/>
          </a:xfrm>
        </p:spPr>
        <p:txBody>
          <a:bodyPr/>
          <a:lstStyle/>
          <a:p>
            <a:fld id="{40ECF528-BE4D-4C88-B8D8-D2E80299C3E5}" type="slidenum">
              <a:rPr lang="de-DE" smtClean="0"/>
              <a:pPr/>
              <a:t>‹Nr.›</a:t>
            </a:fld>
            <a:endParaRPr lang="de-DE"/>
          </a:p>
        </p:txBody>
      </p:sp>
      <p:sp>
        <p:nvSpPr>
          <p:cNvPr id="21" name="Rechteck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hteck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hteck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hteck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22062272-DB44-4BAB-B01F-469EF8C9FF87}" type="datetime1">
              <a:rPr lang="de-DE" smtClean="0"/>
              <a:pPr/>
              <a:t>17.05.2018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0ECF528-BE4D-4C88-B8D8-D2E80299C3E5}"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C00840EF-7AAE-4A25-9A46-CBEE76C4F6A1}" type="datetime1">
              <a:rPr lang="de-DE" smtClean="0"/>
              <a:pPr/>
              <a:t>17.05.2018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0ECF528-BE4D-4C88-B8D8-D2E80299C3E5}" type="slidenum">
              <a:rPr lang="de-DE" smtClean="0"/>
              <a:pPr/>
              <a:t>‹Nr.›</a:t>
            </a:fld>
            <a:endParaRPr lang="de-DE"/>
          </a:p>
        </p:txBody>
      </p:sp>
      <p:sp>
        <p:nvSpPr>
          <p:cNvPr id="7" name="Gerade Verbindung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Gleichschenkliges Dreieck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Gerade Verbindung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4" name="Datumsplatzhalter 3"/>
          <p:cNvSpPr>
            <a:spLocks noGrp="1"/>
          </p:cNvSpPr>
          <p:nvPr>
            <p:ph type="dt" sz="half" idx="10"/>
          </p:nvPr>
        </p:nvSpPr>
        <p:spPr/>
        <p:txBody>
          <a:bodyPr/>
          <a:lstStyle/>
          <a:p>
            <a:fld id="{C30CF224-2FEB-415D-8475-622FA67FED2D}" type="datetime1">
              <a:rPr lang="de-DE" smtClean="0"/>
              <a:pPr/>
              <a:t>17.05.2018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40ECF528-BE4D-4C88-B8D8-D2E80299C3E5}" type="slidenum">
              <a:rPr lang="de-DE" smtClean="0"/>
              <a:pPr/>
              <a:t>‹Nr.›</a:t>
            </a:fld>
            <a:endParaRPr lang="de-DE"/>
          </a:p>
        </p:txBody>
      </p:sp>
      <p:sp>
        <p:nvSpPr>
          <p:cNvPr id="8" name="Inhaltsplatzhalter 7"/>
          <p:cNvSpPr>
            <a:spLocks noGrp="1"/>
          </p:cNvSpPr>
          <p:nvPr>
            <p:ph sz="quarter" idx="1"/>
          </p:nvPr>
        </p:nvSpPr>
        <p:spPr>
          <a:xfrm>
            <a:off x="457200" y="1219200"/>
            <a:ext cx="8229600" cy="493776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Textmasterformate durch Klicken bearbeiten</a:t>
            </a:r>
          </a:p>
        </p:txBody>
      </p:sp>
      <p:sp>
        <p:nvSpPr>
          <p:cNvPr id="4" name="Datumsplatzhalter 3"/>
          <p:cNvSpPr>
            <a:spLocks noGrp="1"/>
          </p:cNvSpPr>
          <p:nvPr>
            <p:ph type="dt" sz="half" idx="10"/>
          </p:nvPr>
        </p:nvSpPr>
        <p:spPr>
          <a:xfrm>
            <a:off x="6400800" y="6355080"/>
            <a:ext cx="2286000" cy="365760"/>
          </a:xfrm>
        </p:spPr>
        <p:txBody>
          <a:bodyPr/>
          <a:lstStyle/>
          <a:p>
            <a:fld id="{0854C4F7-2E73-48E9-AC1F-2D9F4A4BA122}" type="datetime1">
              <a:rPr lang="de-DE" smtClean="0"/>
              <a:pPr/>
              <a:t>17.05.2018</a:t>
            </a:fld>
            <a:endParaRPr lang="de-DE"/>
          </a:p>
        </p:txBody>
      </p:sp>
      <p:sp>
        <p:nvSpPr>
          <p:cNvPr id="5" name="Fußzeilenplatzhalter 4"/>
          <p:cNvSpPr>
            <a:spLocks noGrp="1"/>
          </p:cNvSpPr>
          <p:nvPr>
            <p:ph type="ftr" sz="quarter" idx="11"/>
          </p:nvPr>
        </p:nvSpPr>
        <p:spPr>
          <a:xfrm>
            <a:off x="2898648" y="6355080"/>
            <a:ext cx="3474720" cy="365760"/>
          </a:xfrm>
        </p:spPr>
        <p:txBody>
          <a:bodyPr/>
          <a:lstStyle/>
          <a:p>
            <a:endParaRPr lang="de-DE"/>
          </a:p>
        </p:txBody>
      </p:sp>
      <p:sp>
        <p:nvSpPr>
          <p:cNvPr id="6" name="Foliennummernplatzhalter 5"/>
          <p:cNvSpPr>
            <a:spLocks noGrp="1"/>
          </p:cNvSpPr>
          <p:nvPr>
            <p:ph type="sldNum" sz="quarter" idx="12"/>
          </p:nvPr>
        </p:nvSpPr>
        <p:spPr>
          <a:xfrm>
            <a:off x="1069848" y="6355080"/>
            <a:ext cx="1520952" cy="365760"/>
          </a:xfrm>
        </p:spPr>
        <p:txBody>
          <a:bodyPr/>
          <a:lstStyle/>
          <a:p>
            <a:fld id="{40ECF528-BE4D-4C88-B8D8-D2E80299C3E5}" type="slidenum">
              <a:rPr lang="de-DE" smtClean="0"/>
              <a:pPr/>
              <a:t>‹Nr.›</a:t>
            </a:fld>
            <a:endParaRPr lang="de-DE"/>
          </a:p>
        </p:txBody>
      </p:sp>
      <p:sp>
        <p:nvSpPr>
          <p:cNvPr id="7" name="Rechteck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hteck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lstStyle/>
          <a:p>
            <a:r>
              <a:rPr kumimoji="0" lang="de-DE" smtClean="0"/>
              <a:t>Titelmasterformat durch Klicken bearbeiten</a:t>
            </a:r>
            <a:endParaRPr kumimoji="0" lang="en-US"/>
          </a:p>
        </p:txBody>
      </p:sp>
      <p:sp>
        <p:nvSpPr>
          <p:cNvPr id="5" name="Datumsplatzhalter 4"/>
          <p:cNvSpPr>
            <a:spLocks noGrp="1"/>
          </p:cNvSpPr>
          <p:nvPr>
            <p:ph type="dt" sz="half" idx="10"/>
          </p:nvPr>
        </p:nvSpPr>
        <p:spPr/>
        <p:txBody>
          <a:bodyPr/>
          <a:lstStyle/>
          <a:p>
            <a:fld id="{82C75B75-2235-42A9-94BE-A9A2E7801066}" type="datetime1">
              <a:rPr lang="de-DE" smtClean="0"/>
              <a:pPr/>
              <a:t>17.05.2018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0ECF528-BE4D-4C88-B8D8-D2E80299C3E5}" type="slidenum">
              <a:rPr lang="de-DE" smtClean="0"/>
              <a:pPr/>
              <a:t>‹Nr.›</a:t>
            </a:fld>
            <a:endParaRPr lang="de-DE"/>
          </a:p>
        </p:txBody>
      </p:sp>
      <p:sp>
        <p:nvSpPr>
          <p:cNvPr id="9" name="Inhaltsplatzhalter 8"/>
          <p:cNvSpPr>
            <a:spLocks noGrp="1"/>
          </p:cNvSpPr>
          <p:nvPr>
            <p:ph sz="quarter" idx="1"/>
          </p:nvPr>
        </p:nvSpPr>
        <p:spPr>
          <a:xfrm>
            <a:off x="457200" y="1219200"/>
            <a:ext cx="4041648" cy="493776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1" name="Inhaltsplatzhalter 10"/>
          <p:cNvSpPr>
            <a:spLocks noGrp="1"/>
          </p:cNvSpPr>
          <p:nvPr>
            <p:ph sz="quarter" idx="2"/>
          </p:nvPr>
        </p:nvSpPr>
        <p:spPr>
          <a:xfrm>
            <a:off x="4632198" y="1216152"/>
            <a:ext cx="4041648" cy="493776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nchor="ctr"/>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4" name="Textplatzhalt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7" name="Datumsplatzhalter 6"/>
          <p:cNvSpPr>
            <a:spLocks noGrp="1"/>
          </p:cNvSpPr>
          <p:nvPr>
            <p:ph type="dt" sz="half" idx="10"/>
          </p:nvPr>
        </p:nvSpPr>
        <p:spPr/>
        <p:txBody>
          <a:bodyPr/>
          <a:lstStyle/>
          <a:p>
            <a:fld id="{6AF94441-3389-4E0E-BD3E-763C81B13F08}" type="datetime1">
              <a:rPr lang="de-DE" smtClean="0"/>
              <a:pPr/>
              <a:t>17.05.2018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40ECF528-BE4D-4C88-B8D8-D2E80299C3E5}" type="slidenum">
              <a:rPr lang="de-DE" smtClean="0"/>
              <a:pPr/>
              <a:t>‹Nr.›</a:t>
            </a:fld>
            <a:endParaRPr lang="de-DE"/>
          </a:p>
        </p:txBody>
      </p:sp>
      <p:sp>
        <p:nvSpPr>
          <p:cNvPr id="11" name="Inhaltsplatzhalter 10"/>
          <p:cNvSpPr>
            <a:spLocks noGrp="1"/>
          </p:cNvSpPr>
          <p:nvPr>
            <p:ph sz="quarter" idx="2"/>
          </p:nvPr>
        </p:nvSpPr>
        <p:spPr>
          <a:xfrm>
            <a:off x="457200" y="2133600"/>
            <a:ext cx="4038600" cy="40386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3" name="Inhaltsplatzhalter 12"/>
          <p:cNvSpPr>
            <a:spLocks noGrp="1"/>
          </p:cNvSpPr>
          <p:nvPr>
            <p:ph sz="quarter" idx="4"/>
          </p:nvPr>
        </p:nvSpPr>
        <p:spPr>
          <a:xfrm>
            <a:off x="4648200" y="2133600"/>
            <a:ext cx="4038600" cy="40386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28600"/>
            <a:ext cx="8229600" cy="914400"/>
          </a:xfrm>
        </p:spPr>
        <p:txBody>
          <a:body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p:txBody>
          <a:bodyPr/>
          <a:lstStyle/>
          <a:p>
            <a:fld id="{21EB9D25-55BA-4EE4-A9C0-0A6C66827750}" type="datetime1">
              <a:rPr lang="de-DE" smtClean="0"/>
              <a:pPr/>
              <a:t>17.05.2018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40ECF528-BE4D-4C88-B8D8-D2E80299C3E5}" type="slidenum">
              <a:rPr lang="de-DE" smtClean="0"/>
              <a:pPr/>
              <a:t>‹Nr.›</a:t>
            </a:fld>
            <a:endParaRPr lang="de-DE"/>
          </a:p>
        </p:txBody>
      </p:sp>
      <p:sp>
        <p:nvSpPr>
          <p:cNvPr id="6" name="Gleichschenkliges Dreieck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160056B-AB4F-455A-AB86-9253B894D635}" type="datetime1">
              <a:rPr lang="de-DE" smtClean="0"/>
              <a:pPr/>
              <a:t>17.05.2018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40ECF528-BE4D-4C88-B8D8-D2E80299C3E5}" type="slidenum">
              <a:rPr lang="de-DE" smtClean="0"/>
              <a:pPr/>
              <a:t>‹Nr.›</a:t>
            </a:fld>
            <a:endParaRPr lang="de-DE"/>
          </a:p>
        </p:txBody>
      </p:sp>
      <p:sp>
        <p:nvSpPr>
          <p:cNvPr id="5" name="Gerade Verbindung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Gleichschenkliges Dreieck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p:txBody>
          <a:bodyPr/>
          <a:lstStyle/>
          <a:p>
            <a:fld id="{5C882631-5ACE-457C-B88E-E995196997F8}" type="datetime1">
              <a:rPr lang="de-DE" smtClean="0"/>
              <a:pPr/>
              <a:t>17.05.2018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0ECF528-BE4D-4C88-B8D8-D2E80299C3E5}" type="slidenum">
              <a:rPr lang="de-DE" smtClean="0"/>
              <a:pPr/>
              <a:t>‹Nr.›</a:t>
            </a:fld>
            <a:endParaRPr lang="de-DE"/>
          </a:p>
        </p:txBody>
      </p:sp>
      <p:sp>
        <p:nvSpPr>
          <p:cNvPr id="8" name="Gerade Verbindung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Gerade Verbindung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Gleichschenkliges Dreieck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Inhaltsplatzhalter 11"/>
          <p:cNvSpPr>
            <a:spLocks noGrp="1"/>
          </p:cNvSpPr>
          <p:nvPr>
            <p:ph sz="quarter" idx="1"/>
          </p:nvPr>
        </p:nvSpPr>
        <p:spPr>
          <a:xfrm>
            <a:off x="304800" y="304800"/>
            <a:ext cx="5715000" cy="5715000"/>
          </a:xfrm>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p:txBody>
          <a:bodyPr/>
          <a:lstStyle/>
          <a:p>
            <a:fld id="{393BDC5B-D73F-45B9-8D50-E836B09A1E26}" type="datetime1">
              <a:rPr lang="de-DE" smtClean="0"/>
              <a:pPr/>
              <a:t>17.05.2018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40ECF528-BE4D-4C88-B8D8-D2E80299C3E5}" type="slidenum">
              <a:rPr lang="de-DE" smtClean="0"/>
              <a:pPr/>
              <a:t>‹Nr.›</a:t>
            </a:fld>
            <a:endParaRPr lang="de-DE"/>
          </a:p>
        </p:txBody>
      </p:sp>
      <p:sp>
        <p:nvSpPr>
          <p:cNvPr id="8" name="Gerade Verbindung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Gleichschenkliges Dreieck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457200" y="152400"/>
            <a:ext cx="8229600" cy="990600"/>
          </a:xfrm>
          <a:prstGeom prst="rect">
            <a:avLst/>
          </a:prstGeom>
        </p:spPr>
        <p:txBody>
          <a:bodyPr vert="horz" anchor="b" anchorCtr="0">
            <a:normAutofit/>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de-DE" smtClean="0"/>
              <a:t>Textmasterformate durch Klicken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14" name="Datumsplatzhalt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E07F45FA-6B88-41A4-B709-0E3C6C68CCD9}" type="datetime1">
              <a:rPr lang="de-DE" smtClean="0"/>
              <a:pPr/>
              <a:t>17.05.2018</a:t>
            </a:fld>
            <a:endParaRPr lang="de-DE"/>
          </a:p>
        </p:txBody>
      </p:sp>
      <p:sp>
        <p:nvSpPr>
          <p:cNvPr id="3" name="Fußzeilenplatzhalt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de-DE"/>
          </a:p>
        </p:txBody>
      </p:sp>
      <p:sp>
        <p:nvSpPr>
          <p:cNvPr id="23" name="Foliennummernplatzhalt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ECF528-BE4D-4C88-B8D8-D2E80299C3E5}" type="slidenum">
              <a:rPr lang="de-DE" smtClean="0"/>
              <a:pPr/>
              <a:t>‹Nr.›</a:t>
            </a:fld>
            <a:endParaRPr lang="de-DE"/>
          </a:p>
        </p:txBody>
      </p:sp>
      <p:sp>
        <p:nvSpPr>
          <p:cNvPr id="28" name="Gerade Verbindung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Gerade Verbindung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Gleichschenkliges Dreieck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99592" y="3717032"/>
            <a:ext cx="7344816" cy="1159768"/>
          </a:xfrm>
        </p:spPr>
        <p:txBody>
          <a:bodyPr>
            <a:noAutofit/>
          </a:bodyPr>
          <a:lstStyle/>
          <a:p>
            <a:pPr>
              <a:spcBef>
                <a:spcPts val="1200"/>
              </a:spcBef>
            </a:pPr>
            <a:r>
              <a:rPr lang="de-DE" sz="1000" dirty="0" smtClean="0"/>
              <a:t/>
            </a:r>
            <a:br>
              <a:rPr lang="de-DE" sz="1000" dirty="0" smtClean="0"/>
            </a:br>
            <a:r>
              <a:rPr lang="de-DE" sz="1600" dirty="0" smtClean="0"/>
              <a:t>„Ich muss wissen, was der fragt, um meine Antwort zu finden.“</a:t>
            </a:r>
            <a:r>
              <a:rPr lang="de-DE" sz="1700" dirty="0" smtClean="0"/>
              <a:t/>
            </a:r>
            <a:br>
              <a:rPr lang="de-DE" sz="1700" dirty="0" smtClean="0"/>
            </a:br>
            <a:r>
              <a:rPr lang="de-DE" sz="1000" dirty="0" smtClean="0"/>
              <a:t/>
            </a:r>
            <a:br>
              <a:rPr lang="de-DE" sz="1000" dirty="0" smtClean="0"/>
            </a:br>
            <a:r>
              <a:rPr lang="de-DE" sz="1900" dirty="0" smtClean="0"/>
              <a:t>Vorgegebene historische Fragen nachvollziehen, Klasse 8/9</a:t>
            </a:r>
            <a:endParaRPr lang="de-DE" sz="1900" dirty="0"/>
          </a:p>
        </p:txBody>
      </p:sp>
      <p:sp>
        <p:nvSpPr>
          <p:cNvPr id="3" name="Untertitel 2"/>
          <p:cNvSpPr>
            <a:spLocks noGrp="1"/>
          </p:cNvSpPr>
          <p:nvPr>
            <p:ph type="subTitle" idx="1"/>
          </p:nvPr>
        </p:nvSpPr>
        <p:spPr/>
        <p:txBody>
          <a:bodyPr>
            <a:normAutofit/>
          </a:bodyPr>
          <a:lstStyle/>
          <a:p>
            <a:r>
              <a:rPr lang="de-DE" sz="1800" dirty="0" smtClean="0"/>
              <a:t>Bad Wildbad 05.07.2017</a:t>
            </a:r>
            <a:endParaRPr lang="de-DE"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152400"/>
            <a:ext cx="7931224" cy="990600"/>
          </a:xfrm>
        </p:spPr>
        <p:txBody>
          <a:bodyPr/>
          <a:lstStyle/>
          <a:p>
            <a:r>
              <a:rPr lang="de-DE" dirty="0" smtClean="0"/>
              <a:t>Erarbeitung 1: Fragen formulieren</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10</a:t>
            </a:fld>
            <a:endParaRPr lang="de-DE"/>
          </a:p>
        </p:txBody>
      </p:sp>
      <p:pic>
        <p:nvPicPr>
          <p:cNvPr id="8" name="Picture 1"/>
          <p:cNvPicPr>
            <a:picLocks noChangeAspect="1" noChangeArrowheads="1"/>
          </p:cNvPicPr>
          <p:nvPr/>
        </p:nvPicPr>
        <p:blipFill>
          <a:blip r:embed="rId3" cstate="print"/>
          <a:srcRect l="6867" t="2694" r="57083" b="3743"/>
          <a:stretch>
            <a:fillRect/>
          </a:stretch>
        </p:blipFill>
        <p:spPr bwMode="auto">
          <a:xfrm rot="5400000">
            <a:off x="3291842" y="-2095089"/>
            <a:ext cx="2560319" cy="9144002"/>
          </a:xfrm>
          <a:prstGeom prst="rect">
            <a:avLst/>
          </a:prstGeom>
          <a:noFill/>
          <a:ln w="9525">
            <a:noFill/>
            <a:miter lim="800000"/>
            <a:headEnd/>
            <a:tailEnd/>
          </a:ln>
        </p:spPr>
      </p:pic>
      <p:pic>
        <p:nvPicPr>
          <p:cNvPr id="6" name="Grafik 5" descr="C:\Users\Gerhild\Documents\Fachberater Inhalte\ZPGVII\Gerhild\Fotos Stunde\Scannen0004.jpg"/>
          <p:cNvPicPr/>
          <p:nvPr/>
        </p:nvPicPr>
        <p:blipFill>
          <a:blip r:embed="rId4" cstate="print"/>
          <a:srcRect l="3587" t="15039" r="22178" b="43534"/>
          <a:stretch>
            <a:fillRect/>
          </a:stretch>
        </p:blipFill>
        <p:spPr bwMode="auto">
          <a:xfrm>
            <a:off x="1187624" y="3861048"/>
            <a:ext cx="6912768" cy="266429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152400"/>
            <a:ext cx="7931224" cy="990600"/>
          </a:xfrm>
        </p:spPr>
        <p:txBody>
          <a:bodyPr/>
          <a:lstStyle/>
          <a:p>
            <a:r>
              <a:rPr lang="de-DE" dirty="0" smtClean="0"/>
              <a:t>Erarbeitung 2: Teilaspekte definieren</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11</a:t>
            </a:fld>
            <a:endParaRPr lang="de-DE"/>
          </a:p>
        </p:txBody>
      </p:sp>
      <p:pic>
        <p:nvPicPr>
          <p:cNvPr id="9" name="Picture 1"/>
          <p:cNvPicPr>
            <a:picLocks noChangeAspect="1" noChangeArrowheads="1"/>
          </p:cNvPicPr>
          <p:nvPr/>
        </p:nvPicPr>
        <p:blipFill>
          <a:blip r:embed="rId3" cstate="print"/>
          <a:srcRect l="10300" t="3942" r="24467" b="3743"/>
          <a:stretch>
            <a:fillRect/>
          </a:stretch>
        </p:blipFill>
        <p:spPr bwMode="auto">
          <a:xfrm rot="5400000">
            <a:off x="2366283" y="-846002"/>
            <a:ext cx="4464497" cy="86940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152400"/>
            <a:ext cx="7931224" cy="990600"/>
          </a:xfrm>
        </p:spPr>
        <p:txBody>
          <a:bodyPr>
            <a:normAutofit fontScale="90000"/>
          </a:bodyPr>
          <a:lstStyle/>
          <a:p>
            <a:r>
              <a:rPr lang="de-DE" dirty="0" smtClean="0"/>
              <a:t>Erarbeitung 3: </a:t>
            </a:r>
            <a:br>
              <a:rPr lang="de-DE" dirty="0" smtClean="0"/>
            </a:br>
            <a:r>
              <a:rPr lang="de-DE" dirty="0" smtClean="0"/>
              <a:t>Vorgegebene Fragen nachvollziehen</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12</a:t>
            </a:fld>
            <a:endParaRPr lang="de-DE"/>
          </a:p>
        </p:txBody>
      </p:sp>
      <p:sp>
        <p:nvSpPr>
          <p:cNvPr id="6" name="Inhaltsplatzhalter 3"/>
          <p:cNvSpPr>
            <a:spLocks noGrp="1"/>
          </p:cNvSpPr>
          <p:nvPr>
            <p:ph sz="quarter" idx="4294967295"/>
          </p:nvPr>
        </p:nvSpPr>
        <p:spPr>
          <a:xfrm>
            <a:off x="395536" y="2132856"/>
            <a:ext cx="8460432" cy="3168352"/>
          </a:xfrm>
        </p:spPr>
        <p:txBody>
          <a:bodyPr>
            <a:noAutofit/>
          </a:bodyPr>
          <a:lstStyle/>
          <a:p>
            <a:pPr lvl="0">
              <a:spcAft>
                <a:spcPts val="2400"/>
              </a:spcAft>
            </a:pPr>
            <a:r>
              <a:rPr lang="de-DE" sz="2400" dirty="0" smtClean="0"/>
              <a:t>Nicht nur wir stellen Fragen, das macht jeder, der etwas zu einem Thema vorträgt, schreibt oder ausstellt. Wir lesen das Buch, schauen die Ausstellung an - aber sagen uns die Autoren eigentlich, welche Frage sie sich gestellt haben und beantworten möchten?</a:t>
            </a:r>
          </a:p>
          <a:p>
            <a:pPr lvl="0"/>
            <a:r>
              <a:rPr lang="de-DE" sz="2400" dirty="0" smtClean="0"/>
              <a:t>Ist es für uns wichtig, diese Frage zu kennen?</a:t>
            </a:r>
            <a:endParaRPr lang="de-DE"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13</a:t>
            </a:fld>
            <a:endParaRPr lang="de-DE"/>
          </a:p>
        </p:txBody>
      </p:sp>
      <p:pic>
        <p:nvPicPr>
          <p:cNvPr id="5" name="Grafik 4"/>
          <p:cNvPicPr/>
          <p:nvPr/>
        </p:nvPicPr>
        <p:blipFill>
          <a:blip r:embed="rId3" cstate="print"/>
          <a:srcRect l="1433" r="1701" b="51184"/>
          <a:stretch>
            <a:fillRect/>
          </a:stretch>
        </p:blipFill>
        <p:spPr bwMode="auto">
          <a:xfrm>
            <a:off x="1691680" y="0"/>
            <a:ext cx="5581827" cy="2673752"/>
          </a:xfrm>
          <a:prstGeom prst="rect">
            <a:avLst/>
          </a:prstGeom>
          <a:noFill/>
          <a:ln w="9525">
            <a:noFill/>
            <a:miter lim="800000"/>
            <a:headEnd/>
            <a:tailEnd/>
          </a:ln>
        </p:spPr>
      </p:pic>
      <p:pic>
        <p:nvPicPr>
          <p:cNvPr id="7" name="Grafik 6"/>
          <p:cNvPicPr/>
          <p:nvPr/>
        </p:nvPicPr>
        <p:blipFill>
          <a:blip r:embed="rId4" cstate="print"/>
          <a:srcRect l="13660" r="13857"/>
          <a:stretch>
            <a:fillRect/>
          </a:stretch>
        </p:blipFill>
        <p:spPr bwMode="auto">
          <a:xfrm>
            <a:off x="1907704" y="2924944"/>
            <a:ext cx="5616624" cy="3191022"/>
          </a:xfrm>
          <a:prstGeom prst="rect">
            <a:avLst/>
          </a:prstGeom>
          <a:noFill/>
          <a:ln w="9525">
            <a:noFill/>
            <a:miter lim="800000"/>
            <a:headEnd/>
            <a:tailEnd/>
          </a:ln>
        </p:spPr>
      </p:pic>
      <p:sp>
        <p:nvSpPr>
          <p:cNvPr id="8" name="Textfeld 7"/>
          <p:cNvSpPr txBox="1"/>
          <p:nvPr/>
        </p:nvSpPr>
        <p:spPr>
          <a:xfrm>
            <a:off x="2483768" y="2564904"/>
            <a:ext cx="792088" cy="369332"/>
          </a:xfrm>
          <a:prstGeom prst="rect">
            <a:avLst/>
          </a:prstGeom>
          <a:noFill/>
        </p:spPr>
        <p:txBody>
          <a:bodyPr wrap="square" rtlCol="0">
            <a:spAutoFit/>
          </a:bodyPr>
          <a:lstStyle/>
          <a:p>
            <a:r>
              <a:rPr lang="de-DE" dirty="0" smtClean="0"/>
              <a:t>[…]</a:t>
            </a:r>
            <a:endParaRPr lang="de-DE"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152400"/>
            <a:ext cx="7931224" cy="990600"/>
          </a:xfrm>
        </p:spPr>
        <p:txBody>
          <a:bodyPr>
            <a:normAutofit fontScale="90000"/>
          </a:bodyPr>
          <a:lstStyle/>
          <a:p>
            <a:r>
              <a:rPr lang="de-DE" dirty="0" smtClean="0"/>
              <a:t>Erarbeitung 3: </a:t>
            </a:r>
            <a:br>
              <a:rPr lang="de-DE" dirty="0" smtClean="0"/>
            </a:br>
            <a:r>
              <a:rPr lang="de-DE" dirty="0" smtClean="0"/>
              <a:t>Vorgegebene Fragen nachvollziehen</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14</a:t>
            </a:fld>
            <a:endParaRPr lang="de-DE"/>
          </a:p>
        </p:txBody>
      </p:sp>
      <p:sp>
        <p:nvSpPr>
          <p:cNvPr id="6" name="Inhaltsplatzhalter 3"/>
          <p:cNvSpPr>
            <a:spLocks noGrp="1"/>
          </p:cNvSpPr>
          <p:nvPr>
            <p:ph sz="quarter" idx="4294967295"/>
          </p:nvPr>
        </p:nvSpPr>
        <p:spPr>
          <a:xfrm>
            <a:off x="395536" y="1556792"/>
            <a:ext cx="8460432" cy="4680520"/>
          </a:xfrm>
        </p:spPr>
        <p:txBody>
          <a:bodyPr>
            <a:noAutofit/>
          </a:bodyPr>
          <a:lstStyle/>
          <a:p>
            <a:pPr lvl="0">
              <a:spcAft>
                <a:spcPts val="1200"/>
              </a:spcAft>
            </a:pPr>
            <a:r>
              <a:rPr lang="de-DE" sz="2400" dirty="0" smtClean="0"/>
              <a:t>Gruppenarbeit</a:t>
            </a:r>
          </a:p>
          <a:p>
            <a:pPr lvl="0">
              <a:spcAft>
                <a:spcPts val="1200"/>
              </a:spcAft>
            </a:pPr>
            <a:r>
              <a:rPr lang="de-DE" sz="2400" dirty="0" smtClean="0"/>
              <a:t>in der Gruppe themengleiche Analyse von </a:t>
            </a:r>
          </a:p>
          <a:p>
            <a:pPr lvl="1">
              <a:spcBef>
                <a:spcPts val="0"/>
              </a:spcBef>
              <a:spcAft>
                <a:spcPts val="1200"/>
              </a:spcAft>
            </a:pPr>
            <a:r>
              <a:rPr lang="de-DE" sz="2100" dirty="0" smtClean="0"/>
              <a:t>Veröffentlichung: Informationen zur politischen Bildung</a:t>
            </a:r>
          </a:p>
          <a:p>
            <a:pPr lvl="1">
              <a:spcBef>
                <a:spcPts val="0"/>
              </a:spcBef>
              <a:spcAft>
                <a:spcPts val="1200"/>
              </a:spcAft>
            </a:pPr>
            <a:r>
              <a:rPr lang="de-DE" sz="2100" dirty="0" smtClean="0"/>
              <a:t>Internet: </a:t>
            </a:r>
            <a:r>
              <a:rPr lang="de-DE" sz="2100" dirty="0" err="1" smtClean="0"/>
              <a:t>Lemo</a:t>
            </a:r>
            <a:endParaRPr lang="de-DE" sz="2100" dirty="0" smtClean="0"/>
          </a:p>
          <a:p>
            <a:pPr lvl="1">
              <a:spcBef>
                <a:spcPts val="0"/>
              </a:spcBef>
              <a:spcAft>
                <a:spcPts val="1200"/>
              </a:spcAft>
            </a:pPr>
            <a:r>
              <a:rPr lang="de-DE" sz="2100" dirty="0" smtClean="0"/>
              <a:t>Ausstellung: Friedhof der Märzgefallenen Berlin</a:t>
            </a:r>
          </a:p>
          <a:p>
            <a:pPr lvl="1">
              <a:spcBef>
                <a:spcPts val="0"/>
              </a:spcBef>
              <a:spcAft>
                <a:spcPts val="1200"/>
              </a:spcAft>
            </a:pPr>
            <a:r>
              <a:rPr lang="de-DE" sz="2100" dirty="0" smtClean="0"/>
              <a:t>Vortrag und Diskussion: August Bebel Institut</a:t>
            </a:r>
          </a:p>
          <a:p>
            <a:pPr lvl="1">
              <a:spcBef>
                <a:spcPts val="0"/>
              </a:spcBef>
            </a:pPr>
            <a:r>
              <a:rPr lang="de-DE" sz="2100" dirty="0" smtClean="0"/>
              <a:t>regionale Schauplätze</a:t>
            </a:r>
          </a:p>
          <a:p>
            <a:pPr lvl="2">
              <a:spcBef>
                <a:spcPts val="600"/>
              </a:spcBef>
            </a:pPr>
            <a:r>
              <a:rPr lang="de-DE" sz="1800" dirty="0" smtClean="0"/>
              <a:t>Dreiländermuseum Lörrach</a:t>
            </a:r>
          </a:p>
          <a:p>
            <a:pPr lvl="2">
              <a:spcBef>
                <a:spcPts val="600"/>
              </a:spcBef>
            </a:pPr>
            <a:r>
              <a:rPr lang="de-DE" sz="1800" dirty="0" smtClean="0"/>
              <a:t>Ausstellung Karlsruhe 1973</a:t>
            </a:r>
          </a:p>
          <a:p>
            <a:pPr lvl="2">
              <a:spcBef>
                <a:spcPts val="600"/>
              </a:spcBef>
            </a:pPr>
            <a:r>
              <a:rPr lang="de-DE" sz="1800" dirty="0" smtClean="0"/>
              <a:t>Erinnerungsstätte Rastatt</a:t>
            </a:r>
          </a:p>
          <a:p>
            <a:pPr lvl="1">
              <a:spcAft>
                <a:spcPts val="1200"/>
              </a:spcAft>
            </a:pPr>
            <a:endParaRPr lang="de-DE" sz="21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C:\Users\Gerhild\Documents\Fachberater Inhalte\KompetenzenProzessbez\Fragekompetenz\Fragekompetenz BP2016 9-10\Material Schüler\Bsp Mathilda.jpg"/>
          <p:cNvPicPr/>
          <p:nvPr/>
        </p:nvPicPr>
        <p:blipFill>
          <a:blip r:embed="rId3" cstate="print"/>
          <a:srcRect t="2751"/>
          <a:stretch>
            <a:fillRect/>
          </a:stretch>
        </p:blipFill>
        <p:spPr bwMode="auto">
          <a:xfrm>
            <a:off x="251519" y="188640"/>
            <a:ext cx="5002003" cy="6669360"/>
          </a:xfrm>
          <a:prstGeom prst="rect">
            <a:avLst/>
          </a:prstGeom>
          <a:noFill/>
          <a:ln w="9525">
            <a:noFill/>
            <a:miter lim="800000"/>
            <a:headEnd/>
            <a:tailEnd/>
          </a:ln>
        </p:spPr>
      </p:pic>
      <p:sp>
        <p:nvSpPr>
          <p:cNvPr id="3" name="Foliennummernplatzhalter 2"/>
          <p:cNvSpPr>
            <a:spLocks noGrp="1"/>
          </p:cNvSpPr>
          <p:nvPr>
            <p:ph type="sldNum" sz="quarter" idx="12"/>
          </p:nvPr>
        </p:nvSpPr>
        <p:spPr/>
        <p:txBody>
          <a:bodyPr/>
          <a:lstStyle/>
          <a:p>
            <a:fld id="{40ECF528-BE4D-4C88-B8D8-D2E80299C3E5}" type="slidenum">
              <a:rPr lang="de-DE" smtClean="0"/>
              <a:pPr/>
              <a:t>15</a:t>
            </a:fld>
            <a:endParaRPr lang="de-DE"/>
          </a:p>
        </p:txBody>
      </p:sp>
      <p:pic>
        <p:nvPicPr>
          <p:cNvPr id="7" name="Grafik 6" descr="C:\Users\Gerhild\Documents\Fachberater Inhalte\KompetenzenProzessbez\Fragekompetenz\Fragekompetenz BP2016 9-10\Material Schüler\Bsp Mathilda.jpg"/>
          <p:cNvPicPr/>
          <p:nvPr/>
        </p:nvPicPr>
        <p:blipFill>
          <a:blip r:embed="rId4" cstate="print"/>
          <a:srcRect l="4352" t="61894"/>
          <a:stretch>
            <a:fillRect/>
          </a:stretch>
        </p:blipFill>
        <p:spPr bwMode="auto">
          <a:xfrm>
            <a:off x="2987824" y="1196752"/>
            <a:ext cx="5992768" cy="496934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16</a:t>
            </a:fld>
            <a:endParaRPr lang="de-DE"/>
          </a:p>
        </p:txBody>
      </p:sp>
      <p:pic>
        <p:nvPicPr>
          <p:cNvPr id="5" name="Grafik 4" descr="C:\Users\Gerhild\Documents\Fachberater Inhalte\KompetenzenProzessbez\Fragekompetenz\Fragekompetenz BP2016 9-10\Material Schüler\Bsp Beatrice.jpg"/>
          <p:cNvPicPr/>
          <p:nvPr/>
        </p:nvPicPr>
        <p:blipFill>
          <a:blip r:embed="rId3" cstate="print"/>
          <a:srcRect t="2751"/>
          <a:stretch>
            <a:fillRect/>
          </a:stretch>
        </p:blipFill>
        <p:spPr bwMode="auto">
          <a:xfrm>
            <a:off x="0" y="188640"/>
            <a:ext cx="5002004" cy="6669360"/>
          </a:xfrm>
          <a:prstGeom prst="rect">
            <a:avLst/>
          </a:prstGeom>
          <a:noFill/>
          <a:ln w="9525">
            <a:noFill/>
            <a:miter lim="800000"/>
            <a:headEnd/>
            <a:tailEnd/>
          </a:ln>
        </p:spPr>
      </p:pic>
      <p:pic>
        <p:nvPicPr>
          <p:cNvPr id="6" name="Grafik 5" descr="C:\Users\Gerhild\Documents\Fachberater Inhalte\KompetenzenProzessbez\Fragekompetenz\Fragekompetenz BP2016 9-10\Material Schüler\Bsp Beatrice.jpg"/>
          <p:cNvPicPr/>
          <p:nvPr/>
        </p:nvPicPr>
        <p:blipFill>
          <a:blip r:embed="rId4" cstate="print"/>
          <a:srcRect l="4144" t="64987" r="4683"/>
          <a:stretch>
            <a:fillRect/>
          </a:stretch>
        </p:blipFill>
        <p:spPr bwMode="auto">
          <a:xfrm>
            <a:off x="1189031" y="1268760"/>
            <a:ext cx="7954969" cy="41885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17</a:t>
            </a:fld>
            <a:endParaRPr lang="de-DE"/>
          </a:p>
        </p:txBody>
      </p:sp>
      <p:pic>
        <p:nvPicPr>
          <p:cNvPr id="7" name="Grafik 6" descr="C:\Users\Gerhild\Documents\Fachberater Inhalte\KompetenzenProzessbez\Fragekompetenz\Fragekompetenz BP2016 9-10\Beispiel Klasse 9-3.jpg"/>
          <p:cNvPicPr/>
          <p:nvPr/>
        </p:nvPicPr>
        <p:blipFill>
          <a:blip r:embed="rId3" cstate="print"/>
          <a:srcRect/>
          <a:stretch>
            <a:fillRect/>
          </a:stretch>
        </p:blipFill>
        <p:spPr bwMode="auto">
          <a:xfrm>
            <a:off x="0" y="0"/>
            <a:ext cx="4860032" cy="6874133"/>
          </a:xfrm>
          <a:prstGeom prst="rect">
            <a:avLst/>
          </a:prstGeom>
          <a:noFill/>
          <a:ln w="9525">
            <a:noFill/>
            <a:miter lim="800000"/>
            <a:headEnd/>
            <a:tailEnd/>
          </a:ln>
        </p:spPr>
      </p:pic>
      <p:pic>
        <p:nvPicPr>
          <p:cNvPr id="8" name="Grafik 7" descr="C:\Users\Gerhild\Documents\Fachberater Inhalte\KompetenzenProzessbez\Fragekompetenz\Fragekompetenz BP2016 9-10\Beispiel Klasse 9-2.jpg"/>
          <p:cNvPicPr/>
          <p:nvPr/>
        </p:nvPicPr>
        <p:blipFill>
          <a:blip r:embed="rId4" cstate="print"/>
          <a:srcRect/>
          <a:stretch>
            <a:fillRect/>
          </a:stretch>
        </p:blipFill>
        <p:spPr bwMode="auto">
          <a:xfrm>
            <a:off x="4283969" y="-1"/>
            <a:ext cx="4860032" cy="68663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52400"/>
            <a:ext cx="8291264" cy="990600"/>
          </a:xfrm>
        </p:spPr>
        <p:txBody>
          <a:bodyPr>
            <a:normAutofit fontScale="90000"/>
          </a:bodyPr>
          <a:lstStyle/>
          <a:p>
            <a:r>
              <a:rPr lang="de-DE" dirty="0" smtClean="0"/>
              <a:t>Erarbeitung 4: </a:t>
            </a:r>
            <a:br>
              <a:rPr lang="de-DE" dirty="0" smtClean="0"/>
            </a:br>
            <a:r>
              <a:rPr lang="de-DE" dirty="0" smtClean="0"/>
              <a:t>Übung Teilaspekte</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18</a:t>
            </a:fld>
            <a:endParaRPr lang="de-DE"/>
          </a:p>
        </p:txBody>
      </p:sp>
      <p:pic>
        <p:nvPicPr>
          <p:cNvPr id="7" name="Grafik 6" descr="C:\Users\Gerhild\Documents\Fachberater Inhalte\KompetenzenProzessbez\Fragekompetenz\Fragekompetenz BP2016 9-10\Material Schüler\Hefteintrag Überprüfen Schulbuch\Fragekompetenz008.jpg"/>
          <p:cNvPicPr/>
          <p:nvPr/>
        </p:nvPicPr>
        <p:blipFill>
          <a:blip r:embed="rId3" cstate="print"/>
          <a:srcRect t="56852" r="35462"/>
          <a:stretch>
            <a:fillRect/>
          </a:stretch>
        </p:blipFill>
        <p:spPr bwMode="auto">
          <a:xfrm>
            <a:off x="467544" y="1196752"/>
            <a:ext cx="4901042" cy="4968552"/>
          </a:xfrm>
          <a:prstGeom prst="rect">
            <a:avLst/>
          </a:prstGeom>
          <a:noFill/>
          <a:ln w="9525">
            <a:noFill/>
            <a:miter lim="800000"/>
            <a:headEnd/>
            <a:tailEnd/>
          </a:ln>
        </p:spPr>
      </p:pic>
      <p:pic>
        <p:nvPicPr>
          <p:cNvPr id="9" name="Grafik 8" descr="C:\Users\Gerhild\Documents\Fachberater Inhalte\KompetenzenProzessbez\Fragekompetenz\Fragekompetenz BP2016 9-10\Material Schüler\Hefteintrag Überprüfen Schulbuch\Fragekompetenz006.jpg"/>
          <p:cNvPicPr/>
          <p:nvPr/>
        </p:nvPicPr>
        <p:blipFill>
          <a:blip r:embed="rId4" cstate="print"/>
          <a:srcRect t="27329" r="36715"/>
          <a:stretch>
            <a:fillRect/>
          </a:stretch>
        </p:blipFill>
        <p:spPr bwMode="auto">
          <a:xfrm>
            <a:off x="5436096" y="620688"/>
            <a:ext cx="3384376" cy="5840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52400"/>
            <a:ext cx="8291264" cy="990600"/>
          </a:xfrm>
        </p:spPr>
        <p:txBody>
          <a:bodyPr>
            <a:normAutofit fontScale="90000"/>
          </a:bodyPr>
          <a:lstStyle/>
          <a:p>
            <a:r>
              <a:rPr lang="de-DE" dirty="0" smtClean="0"/>
              <a:t>Erarbeitung : </a:t>
            </a:r>
            <a:br>
              <a:rPr lang="de-DE" dirty="0" smtClean="0"/>
            </a:br>
            <a:r>
              <a:rPr lang="de-DE" dirty="0" smtClean="0"/>
              <a:t>Zusammenfassung der erlernten Inhalte</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19</a:t>
            </a:fld>
            <a:endParaRPr lang="de-DE"/>
          </a:p>
        </p:txBody>
      </p:sp>
      <p:pic>
        <p:nvPicPr>
          <p:cNvPr id="6" name="Grafik 5" descr="C:\Users\Gerhild\Documents\Fachberater Inhalte\KompetenzenProzessbez\Fragekompetenz\Fragekompetenz BP2016 9-10\Material Schüler\Hefteintrag MindMap\08 Fragekompetenz004.jpg"/>
          <p:cNvPicPr/>
          <p:nvPr/>
        </p:nvPicPr>
        <p:blipFill>
          <a:blip r:embed="rId3" cstate="print"/>
          <a:srcRect t="9654" r="40517" b="2383"/>
          <a:stretch>
            <a:fillRect/>
          </a:stretch>
        </p:blipFill>
        <p:spPr bwMode="auto">
          <a:xfrm rot="16200000">
            <a:off x="2502679" y="-622359"/>
            <a:ext cx="4176464" cy="88227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28600"/>
            <a:ext cx="9036496" cy="1040160"/>
          </a:xfrm>
        </p:spPr>
        <p:txBody>
          <a:bodyPr>
            <a:noAutofit/>
          </a:bodyPr>
          <a:lstStyle/>
          <a:p>
            <a:r>
              <a:rPr lang="de-DE" sz="2800" dirty="0" smtClean="0">
                <a:solidFill>
                  <a:schemeClr val="accent1"/>
                </a:solidFill>
              </a:rPr>
              <a:t>Prozessbezogene Kompetenzen: </a:t>
            </a:r>
            <a:r>
              <a:rPr lang="de-DE" dirty="0" smtClean="0"/>
              <a:t/>
            </a:r>
            <a:br>
              <a:rPr lang="de-DE" dirty="0" smtClean="0"/>
            </a:br>
            <a:r>
              <a:rPr lang="de-DE" dirty="0" smtClean="0"/>
              <a:t>Fragekompetenz – Vorschlag für Klasse 8/9</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2</a:t>
            </a:fld>
            <a:endParaRPr lang="de-DE"/>
          </a:p>
        </p:txBody>
      </p:sp>
      <p:graphicFrame>
        <p:nvGraphicFramePr>
          <p:cNvPr id="5" name="Tabelle 4"/>
          <p:cNvGraphicFramePr>
            <a:graphicFrameLocks noGrp="1"/>
          </p:cNvGraphicFramePr>
          <p:nvPr/>
        </p:nvGraphicFramePr>
        <p:xfrm>
          <a:off x="251520" y="1412776"/>
          <a:ext cx="8568000" cy="4847200"/>
        </p:xfrm>
        <a:graphic>
          <a:graphicData uri="http://schemas.openxmlformats.org/drawingml/2006/table">
            <a:tbl>
              <a:tblPr firstRow="1" bandRow="1">
                <a:tableStyleId>{5C22544A-7EE6-4342-B048-85BDC9FD1C3A}</a:tableStyleId>
              </a:tblPr>
              <a:tblGrid>
                <a:gridCol w="4284000"/>
                <a:gridCol w="4284000"/>
              </a:tblGrid>
              <a:tr h="370840">
                <a:tc gridSpan="2">
                  <a:txBody>
                    <a:bodyPr/>
                    <a:lstStyle/>
                    <a:p>
                      <a:pPr marL="90488" indent="-6350" algn="ctr">
                        <a:buFont typeface="Arial" pitchFamily="34" charset="0"/>
                        <a:buNone/>
                      </a:pPr>
                      <a:r>
                        <a:rPr lang="de-DE" sz="1700" b="1" dirty="0" smtClean="0">
                          <a:solidFill>
                            <a:schemeClr val="bg1"/>
                          </a:solidFill>
                        </a:rPr>
                        <a:t>Fragen zur Revolution 1848/49</a:t>
                      </a:r>
                    </a:p>
                  </a:txBody>
                  <a:tcPr marL="36000" marR="36000" marT="36000" marB="36000">
                    <a:solidFill>
                      <a:schemeClr val="accent1">
                        <a:lumMod val="60000"/>
                        <a:lumOff val="40000"/>
                      </a:schemeClr>
                    </a:solidFill>
                  </a:tcPr>
                </a:tc>
                <a:tc hMerge="1">
                  <a:txBody>
                    <a:bodyPr/>
                    <a:lstStyle/>
                    <a:p>
                      <a:pPr marL="84138" marR="0" indent="4763" algn="l" defTabSz="914400" rtl="0" eaLnBrk="1" fontAlgn="auto" latinLnBrk="0" hangingPunct="1">
                        <a:lnSpc>
                          <a:spcPct val="100000"/>
                        </a:lnSpc>
                        <a:spcBef>
                          <a:spcPts val="0"/>
                        </a:spcBef>
                        <a:spcAft>
                          <a:spcPts val="0"/>
                        </a:spcAft>
                        <a:buClrTx/>
                        <a:buSzTx/>
                        <a:buFont typeface="Arial" pitchFamily="34" charset="0"/>
                        <a:buNone/>
                        <a:tabLst>
                          <a:tab pos="84138" algn="l"/>
                        </a:tabLst>
                        <a:defRPr/>
                      </a:pPr>
                      <a:endParaRPr lang="de-DE" sz="1700" b="0" baseline="0" dirty="0" smtClean="0">
                        <a:solidFill>
                          <a:schemeClr val="tx2"/>
                        </a:solidFill>
                      </a:endParaRPr>
                    </a:p>
                  </a:txBody>
                  <a:tcPr marL="36000" marR="36000" marT="36000" marB="36000">
                    <a:solidFill>
                      <a:schemeClr val="accent1">
                        <a:lumMod val="20000"/>
                        <a:lumOff val="80000"/>
                      </a:schemeClr>
                    </a:solidFill>
                  </a:tcPr>
                </a:tc>
              </a:tr>
              <a:tr h="370840">
                <a:tc>
                  <a:txBody>
                    <a:bodyPr/>
                    <a:lstStyle/>
                    <a:p>
                      <a:pPr marL="90488" indent="-6350">
                        <a:buFont typeface="Arial" pitchFamily="34" charset="0"/>
                        <a:buNone/>
                      </a:pPr>
                      <a:r>
                        <a:rPr lang="de-DE" sz="1700" b="0" baseline="0" dirty="0" smtClean="0">
                          <a:solidFill>
                            <a:schemeClr val="tx2"/>
                          </a:solidFill>
                          <a:sym typeface="Wingdings" pitchFamily="2" charset="2"/>
                        </a:rPr>
                        <a:t>War diese Entwicklung vorgezeichnet?</a:t>
                      </a:r>
                    </a:p>
                    <a:p>
                      <a:pPr marL="90488" indent="-6350">
                        <a:buFont typeface="Arial" pitchFamily="34" charset="0"/>
                        <a:buNone/>
                      </a:pPr>
                      <a:endParaRPr lang="de-DE" sz="1700" b="0" baseline="0" dirty="0" smtClean="0">
                        <a:solidFill>
                          <a:schemeClr val="tx2"/>
                        </a:solidFill>
                        <a:sym typeface="Wingdings" pitchFamily="2" charset="2"/>
                      </a:endParaRPr>
                    </a:p>
                    <a:p>
                      <a:pPr marL="90488" indent="-6350">
                        <a:buFont typeface="Arial" pitchFamily="34" charset="0"/>
                        <a:buNone/>
                      </a:pPr>
                      <a:r>
                        <a:rPr lang="de-DE" sz="1700" b="0" baseline="0" dirty="0" smtClean="0">
                          <a:solidFill>
                            <a:schemeClr val="tx2"/>
                          </a:solidFill>
                          <a:sym typeface="Wingdings" pitchFamily="2" charset="2"/>
                        </a:rPr>
                        <a:t>Welchen Weg legten die Deutschen – auch unter Beobachtung des Auslands – seit 1915 zurück und was dachten und empfanden die unterschiedlichen Bevölkerungsgruppen?</a:t>
                      </a:r>
                    </a:p>
                    <a:p>
                      <a:pPr marL="90488" indent="-6350">
                        <a:buFont typeface="Arial" pitchFamily="34" charset="0"/>
                        <a:buNone/>
                      </a:pPr>
                      <a:endParaRPr lang="de-DE" sz="1700" b="0" baseline="0" dirty="0" smtClean="0">
                        <a:solidFill>
                          <a:schemeClr val="tx2"/>
                        </a:solidFill>
                        <a:sym typeface="Wingdings" pitchFamily="2" charset="2"/>
                      </a:endParaRPr>
                    </a:p>
                    <a:p>
                      <a:pPr marL="90488" indent="-6350">
                        <a:buFont typeface="Arial" pitchFamily="34" charset="0"/>
                        <a:buNone/>
                      </a:pPr>
                      <a:r>
                        <a:rPr lang="de-DE" sz="1700" b="0" baseline="0" dirty="0" smtClean="0">
                          <a:solidFill>
                            <a:schemeClr val="tx2"/>
                          </a:solidFill>
                          <a:sym typeface="Wingdings" pitchFamily="2" charset="2"/>
                        </a:rPr>
                        <a:t>Warum scheiterte die Revolution 1848 und wie kam es dennoch zwanzig Jahre später zur Reichsgründung, mit der ein Traum vieler Deutscher in Erfüllung ging?</a:t>
                      </a:r>
                      <a:endParaRPr lang="de-DE" sz="1700" b="0" dirty="0" smtClean="0">
                        <a:solidFill>
                          <a:schemeClr val="tx2"/>
                        </a:solidFill>
                      </a:endParaRPr>
                    </a:p>
                  </a:txBody>
                  <a:tcPr marL="36000" marR="36000" marT="36000" marB="36000">
                    <a:solidFill>
                      <a:schemeClr val="accent1">
                        <a:lumMod val="20000"/>
                        <a:lumOff val="80000"/>
                      </a:schemeClr>
                    </a:solidFill>
                  </a:tcPr>
                </a:tc>
                <a:tc>
                  <a:txBody>
                    <a:bodyPr/>
                    <a:lstStyle/>
                    <a:p>
                      <a:pPr marL="84138" marR="0" indent="4763" algn="l" defTabSz="914400" rtl="0" eaLnBrk="1" fontAlgn="auto" latinLnBrk="0" hangingPunct="1">
                        <a:lnSpc>
                          <a:spcPct val="100000"/>
                        </a:lnSpc>
                        <a:spcBef>
                          <a:spcPts val="0"/>
                        </a:spcBef>
                        <a:spcAft>
                          <a:spcPts val="0"/>
                        </a:spcAft>
                        <a:buClrTx/>
                        <a:buSzTx/>
                        <a:buFont typeface="Arial" pitchFamily="34" charset="0"/>
                        <a:buNone/>
                        <a:tabLst>
                          <a:tab pos="84138" algn="l"/>
                        </a:tabLst>
                        <a:defRPr/>
                      </a:pPr>
                      <a:r>
                        <a:rPr lang="de-DE" sz="1700" b="0" dirty="0" smtClean="0">
                          <a:solidFill>
                            <a:schemeClr val="tx2"/>
                          </a:solidFill>
                        </a:rPr>
                        <a:t>War es wirklich nicht möglich, schon früher durch eine Revolution</a:t>
                      </a:r>
                      <a:r>
                        <a:rPr lang="de-DE" sz="1700" b="0" baseline="0" dirty="0" smtClean="0">
                          <a:solidFill>
                            <a:schemeClr val="tx2"/>
                          </a:solidFill>
                        </a:rPr>
                        <a:t> etwas zu ändern</a:t>
                      </a:r>
                      <a:r>
                        <a:rPr lang="de-DE" sz="1700" b="0" dirty="0" smtClean="0">
                          <a:solidFill>
                            <a:schemeClr val="tx2"/>
                          </a:solidFill>
                        </a:rPr>
                        <a:t>?</a:t>
                      </a:r>
                      <a:endParaRPr lang="de-DE" sz="1700" b="0" baseline="0" dirty="0" smtClean="0">
                        <a:solidFill>
                          <a:schemeClr val="tx2"/>
                        </a:solidFill>
                      </a:endParaRPr>
                    </a:p>
                    <a:p>
                      <a:pPr marL="84138" marR="0" indent="4763" algn="l" defTabSz="914400" rtl="0" eaLnBrk="1" fontAlgn="auto" latinLnBrk="0" hangingPunct="1">
                        <a:lnSpc>
                          <a:spcPct val="100000"/>
                        </a:lnSpc>
                        <a:spcBef>
                          <a:spcPts val="0"/>
                        </a:spcBef>
                        <a:spcAft>
                          <a:spcPts val="0"/>
                        </a:spcAft>
                        <a:buClrTx/>
                        <a:buSzTx/>
                        <a:buFont typeface="Arial" pitchFamily="34" charset="0"/>
                        <a:buNone/>
                        <a:tabLst>
                          <a:tab pos="84138" algn="l"/>
                        </a:tabLst>
                        <a:defRPr/>
                      </a:pPr>
                      <a:endParaRPr lang="de-DE" sz="1700" b="0" baseline="0" dirty="0" smtClean="0">
                        <a:solidFill>
                          <a:schemeClr val="tx2"/>
                        </a:solidFill>
                      </a:endParaRPr>
                    </a:p>
                    <a:p>
                      <a:pPr marL="84138" marR="0" indent="4763" algn="l" defTabSz="914400" rtl="0" eaLnBrk="1" fontAlgn="auto" latinLnBrk="0" hangingPunct="1">
                        <a:lnSpc>
                          <a:spcPct val="100000"/>
                        </a:lnSpc>
                        <a:spcBef>
                          <a:spcPts val="0"/>
                        </a:spcBef>
                        <a:spcAft>
                          <a:spcPts val="0"/>
                        </a:spcAft>
                        <a:buClrTx/>
                        <a:buSzTx/>
                        <a:buFont typeface="Arial" pitchFamily="34" charset="0"/>
                        <a:buNone/>
                        <a:tabLst>
                          <a:tab pos="84138" algn="l"/>
                        </a:tabLst>
                        <a:defRPr/>
                      </a:pPr>
                      <a:r>
                        <a:rPr lang="de-DE" sz="1700" b="0" baseline="0" dirty="0" smtClean="0">
                          <a:solidFill>
                            <a:schemeClr val="tx2"/>
                          </a:solidFill>
                        </a:rPr>
                        <a:t>Wer profitierte am meisten von der Revolution?</a:t>
                      </a:r>
                    </a:p>
                    <a:p>
                      <a:pPr marL="84138" marR="0" indent="4763" algn="l" defTabSz="914400" rtl="0" eaLnBrk="1" fontAlgn="auto" latinLnBrk="0" hangingPunct="1">
                        <a:lnSpc>
                          <a:spcPct val="100000"/>
                        </a:lnSpc>
                        <a:spcBef>
                          <a:spcPts val="0"/>
                        </a:spcBef>
                        <a:spcAft>
                          <a:spcPts val="0"/>
                        </a:spcAft>
                        <a:buClrTx/>
                        <a:buSzTx/>
                        <a:buFont typeface="Arial" pitchFamily="34" charset="0"/>
                        <a:buNone/>
                        <a:tabLst>
                          <a:tab pos="84138" algn="l"/>
                        </a:tabLst>
                        <a:defRPr/>
                      </a:pPr>
                      <a:endParaRPr lang="de-DE" sz="1700" b="0" baseline="0" dirty="0" smtClean="0">
                        <a:solidFill>
                          <a:schemeClr val="tx2"/>
                        </a:solidFill>
                      </a:endParaRPr>
                    </a:p>
                    <a:p>
                      <a:pPr marL="84138" marR="0" indent="4763" algn="l" defTabSz="914400" rtl="0" eaLnBrk="1" fontAlgn="auto" latinLnBrk="0" hangingPunct="1">
                        <a:lnSpc>
                          <a:spcPct val="100000"/>
                        </a:lnSpc>
                        <a:spcBef>
                          <a:spcPts val="0"/>
                        </a:spcBef>
                        <a:spcAft>
                          <a:spcPts val="0"/>
                        </a:spcAft>
                        <a:buClrTx/>
                        <a:buSzTx/>
                        <a:buFont typeface="Arial" pitchFamily="34" charset="0"/>
                        <a:buNone/>
                        <a:tabLst>
                          <a:tab pos="84138" algn="l"/>
                        </a:tabLst>
                        <a:defRPr/>
                      </a:pPr>
                      <a:r>
                        <a:rPr lang="de-DE" sz="1700" b="0" baseline="0" dirty="0" smtClean="0">
                          <a:solidFill>
                            <a:schemeClr val="tx2"/>
                          </a:solidFill>
                        </a:rPr>
                        <a:t>Hätte es auch andere Lösungen für die damaligen Probleme geben können?</a:t>
                      </a:r>
                    </a:p>
                    <a:p>
                      <a:pPr marL="84138" marR="0" indent="4763" algn="l" defTabSz="914400" rtl="0" eaLnBrk="1" fontAlgn="auto" latinLnBrk="0" hangingPunct="1">
                        <a:lnSpc>
                          <a:spcPct val="100000"/>
                        </a:lnSpc>
                        <a:spcBef>
                          <a:spcPts val="0"/>
                        </a:spcBef>
                        <a:spcAft>
                          <a:spcPts val="0"/>
                        </a:spcAft>
                        <a:buClrTx/>
                        <a:buSzTx/>
                        <a:buFont typeface="Arial" pitchFamily="34" charset="0"/>
                        <a:buNone/>
                        <a:tabLst>
                          <a:tab pos="84138" algn="l"/>
                        </a:tabLst>
                        <a:defRPr/>
                      </a:pPr>
                      <a:endParaRPr lang="de-DE" sz="1700" b="0" baseline="0" dirty="0" smtClean="0">
                        <a:solidFill>
                          <a:schemeClr val="tx2"/>
                        </a:solidFill>
                      </a:endParaRPr>
                    </a:p>
                    <a:p>
                      <a:pPr marL="84138" marR="0" indent="4763" algn="l" defTabSz="914400" rtl="0" eaLnBrk="1" fontAlgn="auto" latinLnBrk="0" hangingPunct="1">
                        <a:lnSpc>
                          <a:spcPct val="100000"/>
                        </a:lnSpc>
                        <a:spcBef>
                          <a:spcPts val="0"/>
                        </a:spcBef>
                        <a:spcAft>
                          <a:spcPts val="0"/>
                        </a:spcAft>
                        <a:buClrTx/>
                        <a:buSzTx/>
                        <a:buFont typeface="Arial" pitchFamily="34" charset="0"/>
                        <a:buNone/>
                        <a:tabLst>
                          <a:tab pos="84138" algn="l"/>
                        </a:tabLst>
                        <a:defRPr/>
                      </a:pPr>
                      <a:r>
                        <a:rPr lang="de-DE" sz="1700" b="0" baseline="0" dirty="0" smtClean="0">
                          <a:solidFill>
                            <a:schemeClr val="tx2"/>
                          </a:solidFill>
                        </a:rPr>
                        <a:t>War die Revolution richtig?</a:t>
                      </a:r>
                    </a:p>
                    <a:p>
                      <a:pPr marL="84138" marR="0" indent="4763" algn="l" defTabSz="914400" rtl="0" eaLnBrk="1" fontAlgn="auto" latinLnBrk="0" hangingPunct="1">
                        <a:lnSpc>
                          <a:spcPct val="100000"/>
                        </a:lnSpc>
                        <a:spcBef>
                          <a:spcPts val="0"/>
                        </a:spcBef>
                        <a:spcAft>
                          <a:spcPts val="0"/>
                        </a:spcAft>
                        <a:buClrTx/>
                        <a:buSzTx/>
                        <a:buFont typeface="Arial" pitchFamily="34" charset="0"/>
                        <a:buNone/>
                        <a:tabLst>
                          <a:tab pos="84138" algn="l"/>
                        </a:tabLst>
                        <a:defRPr/>
                      </a:pPr>
                      <a:endParaRPr lang="de-DE" sz="1700" b="0" baseline="0" dirty="0" smtClean="0">
                        <a:solidFill>
                          <a:schemeClr val="tx2"/>
                        </a:solidFill>
                      </a:endParaRPr>
                    </a:p>
                    <a:p>
                      <a:pPr marL="84138" marR="0" indent="4763" algn="l" defTabSz="914400" rtl="0" eaLnBrk="1" fontAlgn="auto" latinLnBrk="0" hangingPunct="1">
                        <a:lnSpc>
                          <a:spcPct val="100000"/>
                        </a:lnSpc>
                        <a:spcBef>
                          <a:spcPts val="0"/>
                        </a:spcBef>
                        <a:spcAft>
                          <a:spcPts val="0"/>
                        </a:spcAft>
                        <a:buClrTx/>
                        <a:buSzTx/>
                        <a:buFont typeface="Arial" pitchFamily="34" charset="0"/>
                        <a:buNone/>
                        <a:tabLst>
                          <a:tab pos="84138" algn="l"/>
                        </a:tabLst>
                        <a:defRPr/>
                      </a:pPr>
                      <a:r>
                        <a:rPr lang="de-DE" sz="1700" b="0" baseline="0" dirty="0" smtClean="0">
                          <a:solidFill>
                            <a:schemeClr val="tx2"/>
                          </a:solidFill>
                        </a:rPr>
                        <a:t>Wegen was könnte heute eine Revolution starten?</a:t>
                      </a:r>
                    </a:p>
                    <a:p>
                      <a:pPr marL="84138" marR="0" indent="4763" algn="l" defTabSz="914400" rtl="0" eaLnBrk="1" fontAlgn="auto" latinLnBrk="0" hangingPunct="1">
                        <a:lnSpc>
                          <a:spcPct val="100000"/>
                        </a:lnSpc>
                        <a:spcBef>
                          <a:spcPts val="0"/>
                        </a:spcBef>
                        <a:spcAft>
                          <a:spcPts val="0"/>
                        </a:spcAft>
                        <a:buClrTx/>
                        <a:buSzTx/>
                        <a:buFont typeface="Arial" pitchFamily="34" charset="0"/>
                        <a:buNone/>
                        <a:tabLst>
                          <a:tab pos="84138" algn="l"/>
                        </a:tabLst>
                        <a:defRPr/>
                      </a:pPr>
                      <a:endParaRPr lang="de-DE" sz="1700" b="0" baseline="0" dirty="0" smtClean="0">
                        <a:solidFill>
                          <a:schemeClr val="tx2"/>
                        </a:solidFill>
                      </a:endParaRPr>
                    </a:p>
                    <a:p>
                      <a:pPr marL="84138" marR="0" indent="4763" algn="l" defTabSz="914400" rtl="0" eaLnBrk="1" fontAlgn="auto" latinLnBrk="0" hangingPunct="1">
                        <a:lnSpc>
                          <a:spcPct val="100000"/>
                        </a:lnSpc>
                        <a:spcBef>
                          <a:spcPts val="0"/>
                        </a:spcBef>
                        <a:spcAft>
                          <a:spcPts val="0"/>
                        </a:spcAft>
                        <a:buClrTx/>
                        <a:buSzTx/>
                        <a:buFont typeface="Arial" pitchFamily="34" charset="0"/>
                        <a:buNone/>
                        <a:tabLst>
                          <a:tab pos="84138" algn="l"/>
                        </a:tabLst>
                        <a:defRPr/>
                      </a:pPr>
                      <a:r>
                        <a:rPr lang="de-DE" sz="1700" b="0" baseline="0" dirty="0" smtClean="0">
                          <a:solidFill>
                            <a:schemeClr val="tx2"/>
                          </a:solidFill>
                        </a:rPr>
                        <a:t>Würde ich heute auch bei einer Revolution mitmachen?</a:t>
                      </a:r>
                    </a:p>
                  </a:txBody>
                  <a:tcPr marL="36000" marR="36000" marT="36000" marB="36000">
                    <a:solidFill>
                      <a:schemeClr val="accent1">
                        <a:lumMod val="20000"/>
                        <a:lumOff val="80000"/>
                      </a:schemeClr>
                    </a:solidFill>
                  </a:tcPr>
                </a:tc>
              </a:tr>
            </a:tbl>
          </a:graphicData>
        </a:graphic>
      </p:graphicFrame>
      <p:sp>
        <p:nvSpPr>
          <p:cNvPr id="6" name="Textfeld 5"/>
          <p:cNvSpPr txBox="1"/>
          <p:nvPr/>
        </p:nvSpPr>
        <p:spPr>
          <a:xfrm>
            <a:off x="251520" y="6309320"/>
            <a:ext cx="8640960" cy="369332"/>
          </a:xfrm>
          <a:prstGeom prst="rect">
            <a:avLst/>
          </a:prstGeom>
          <a:solidFill>
            <a:schemeClr val="bg1"/>
          </a:solidFill>
        </p:spPr>
        <p:txBody>
          <a:bodyPr wrap="square" rtlCol="0">
            <a:spAutoFit/>
          </a:bodyPr>
          <a:lstStyle/>
          <a:p>
            <a:pPr>
              <a:tabLst>
                <a:tab pos="4308475" algn="l"/>
              </a:tabLst>
            </a:pPr>
            <a:r>
              <a:rPr lang="de-DE" b="1" dirty="0" err="1" smtClean="0"/>
              <a:t>GuG</a:t>
            </a:r>
            <a:r>
              <a:rPr lang="de-DE" b="1" dirty="0" smtClean="0"/>
              <a:t> Klasse 8, BP 2004	Schülerfragen Klasse 8, 2017</a:t>
            </a:r>
            <a:endParaRPr lang="de-DE"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20</a:t>
            </a:fld>
            <a:endParaRPr lang="de-DE"/>
          </a:p>
        </p:txBody>
      </p:sp>
      <p:sp>
        <p:nvSpPr>
          <p:cNvPr id="2" name="Titel 1"/>
          <p:cNvSpPr>
            <a:spLocks noGrp="1"/>
          </p:cNvSpPr>
          <p:nvPr>
            <p:ph type="title" idx="4294967295"/>
          </p:nvPr>
        </p:nvSpPr>
        <p:spPr>
          <a:xfrm>
            <a:off x="251520" y="2060848"/>
            <a:ext cx="8642350" cy="2376264"/>
          </a:xfrm>
          <a:solidFill>
            <a:schemeClr val="bg2"/>
          </a:solidFill>
        </p:spPr>
        <p:txBody>
          <a:bodyPr anchor="ctr">
            <a:normAutofit/>
          </a:bodyPr>
          <a:lstStyle/>
          <a:p>
            <a:pPr algn="ctr"/>
            <a:r>
              <a:rPr lang="de-DE" b="1" dirty="0" smtClean="0">
                <a:solidFill>
                  <a:schemeClr val="accent1"/>
                </a:solidFill>
              </a:rPr>
              <a:t>Vielen Dank!</a:t>
            </a:r>
            <a:endParaRPr lang="de-DE" b="1" dirty="0">
              <a:solidFill>
                <a:schemeClr val="accent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3</a:t>
            </a:fld>
            <a:endParaRPr lang="de-DE"/>
          </a:p>
        </p:txBody>
      </p:sp>
      <p:sp>
        <p:nvSpPr>
          <p:cNvPr id="2" name="Titel 1"/>
          <p:cNvSpPr>
            <a:spLocks noGrp="1"/>
          </p:cNvSpPr>
          <p:nvPr>
            <p:ph type="title" idx="4294967295"/>
          </p:nvPr>
        </p:nvSpPr>
        <p:spPr>
          <a:xfrm>
            <a:off x="251520" y="2060848"/>
            <a:ext cx="8642350" cy="2376264"/>
          </a:xfrm>
          <a:solidFill>
            <a:schemeClr val="bg2"/>
          </a:solidFill>
        </p:spPr>
        <p:txBody>
          <a:bodyPr anchor="ctr">
            <a:normAutofit/>
          </a:bodyPr>
          <a:lstStyle/>
          <a:p>
            <a:pPr algn="ctr"/>
            <a:r>
              <a:rPr lang="de-DE" b="1" dirty="0" smtClean="0">
                <a:solidFill>
                  <a:schemeClr val="accent1"/>
                </a:solidFill>
              </a:rPr>
              <a:t>Fragekompetenz</a:t>
            </a:r>
            <a:endParaRPr lang="de-DE" b="1" dirty="0">
              <a:solidFill>
                <a:schemeClr val="accent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971600" y="5301208"/>
            <a:ext cx="6120680" cy="72008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971600" y="4869160"/>
            <a:ext cx="3312368" cy="3600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971600" y="4077072"/>
            <a:ext cx="6768752" cy="7200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971600" y="2924944"/>
            <a:ext cx="5472608" cy="3600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Inhaltsplatzhalter 3"/>
          <p:cNvSpPr>
            <a:spLocks noGrp="1"/>
          </p:cNvSpPr>
          <p:nvPr>
            <p:ph sz="quarter" idx="4294967295"/>
          </p:nvPr>
        </p:nvSpPr>
        <p:spPr>
          <a:xfrm>
            <a:off x="467544" y="1412776"/>
            <a:ext cx="8208912" cy="4968552"/>
          </a:xfrm>
        </p:spPr>
        <p:txBody>
          <a:bodyPr>
            <a:noAutofit/>
          </a:bodyPr>
          <a:lstStyle/>
          <a:p>
            <a:pPr marL="0" indent="0">
              <a:buNone/>
            </a:pPr>
            <a:r>
              <a:rPr lang="de-DE" sz="2300" dirty="0" smtClean="0"/>
              <a:t>Die Schülerinnen und Schüler können historische Fragestellungen und Strategien zu ihrer Beantwortung entwickeln.</a:t>
            </a:r>
          </a:p>
          <a:p>
            <a:pPr>
              <a:spcBef>
                <a:spcPts val="0"/>
              </a:spcBef>
              <a:buNone/>
            </a:pPr>
            <a:r>
              <a:rPr lang="de-DE" sz="2300" dirty="0" smtClean="0"/>
              <a:t>Die Schülerinnen und Schüler können</a:t>
            </a:r>
          </a:p>
          <a:p>
            <a:pPr marL="457200" indent="-457200">
              <a:buFont typeface="+mj-lt"/>
              <a:buAutoNum type="arabicPeriod"/>
            </a:pPr>
            <a:r>
              <a:rPr lang="de-DE" sz="2300" dirty="0" smtClean="0"/>
              <a:t>Fragen an die Geschichte formulieren und vorgegebene historische Fragestellungen nachvollziehen</a:t>
            </a:r>
          </a:p>
          <a:p>
            <a:pPr marL="457200" indent="-457200">
              <a:buFont typeface="+mj-lt"/>
              <a:buAutoNum type="arabicPeriod"/>
            </a:pPr>
            <a:r>
              <a:rPr lang="de-DE" sz="2300" dirty="0" smtClean="0"/>
              <a:t>Fragen vergleichen und eigene Schwerpunkte begründen </a:t>
            </a:r>
          </a:p>
          <a:p>
            <a:pPr marL="457200" indent="-457200">
              <a:buFont typeface="+mj-lt"/>
              <a:buAutoNum type="arabicPeriod"/>
            </a:pPr>
            <a:r>
              <a:rPr lang="de-DE" sz="2300" dirty="0" smtClean="0"/>
              <a:t>Hypothesen aufstellen </a:t>
            </a:r>
          </a:p>
          <a:p>
            <a:pPr marL="457200" indent="-457200">
              <a:buFont typeface="+mj-lt"/>
              <a:buAutoNum type="arabicPeriod"/>
            </a:pPr>
            <a:r>
              <a:rPr lang="de-DE" sz="2300" dirty="0" smtClean="0"/>
              <a:t>Untersuchungsschritte zur Beantwortung historischer Fragen planen</a:t>
            </a:r>
          </a:p>
        </p:txBody>
      </p:sp>
      <p:sp>
        <p:nvSpPr>
          <p:cNvPr id="2" name="Titel 1"/>
          <p:cNvSpPr>
            <a:spLocks noGrp="1"/>
          </p:cNvSpPr>
          <p:nvPr>
            <p:ph type="title"/>
          </p:nvPr>
        </p:nvSpPr>
        <p:spPr>
          <a:xfrm>
            <a:off x="107504" y="228600"/>
            <a:ext cx="9036496" cy="1040160"/>
          </a:xfrm>
        </p:spPr>
        <p:txBody>
          <a:bodyPr>
            <a:noAutofit/>
          </a:bodyPr>
          <a:lstStyle/>
          <a:p>
            <a:r>
              <a:rPr lang="de-DE" sz="2800" dirty="0" smtClean="0">
                <a:solidFill>
                  <a:schemeClr val="accent1"/>
                </a:solidFill>
              </a:rPr>
              <a:t>Prozessbezogene Kompetenzen: </a:t>
            </a:r>
            <a:br>
              <a:rPr lang="de-DE" sz="2800" dirty="0" smtClean="0">
                <a:solidFill>
                  <a:schemeClr val="accent1"/>
                </a:solidFill>
              </a:rPr>
            </a:br>
            <a:r>
              <a:rPr lang="de-DE" dirty="0" smtClean="0"/>
              <a:t>Fragekompetenz – Vorschlag für Klasse 8/9</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4</a:t>
            </a:fld>
            <a:endParaRPr lang="de-DE"/>
          </a:p>
        </p:txBody>
      </p:sp>
      <p:sp>
        <p:nvSpPr>
          <p:cNvPr id="11" name="Rechteck 10"/>
          <p:cNvSpPr/>
          <p:nvPr/>
        </p:nvSpPr>
        <p:spPr>
          <a:xfrm>
            <a:off x="971600" y="3284984"/>
            <a:ext cx="6768752"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28600"/>
            <a:ext cx="9036496" cy="1040160"/>
          </a:xfrm>
        </p:spPr>
        <p:txBody>
          <a:bodyPr>
            <a:noAutofit/>
          </a:bodyPr>
          <a:lstStyle/>
          <a:p>
            <a:r>
              <a:rPr lang="de-DE" sz="2800" dirty="0" smtClean="0">
                <a:solidFill>
                  <a:schemeClr val="accent1"/>
                </a:solidFill>
              </a:rPr>
              <a:t>Prozessbezogene Kompetenzen: </a:t>
            </a:r>
            <a:r>
              <a:rPr lang="de-DE" dirty="0" smtClean="0"/>
              <a:t/>
            </a:r>
            <a:br>
              <a:rPr lang="de-DE" dirty="0" smtClean="0"/>
            </a:br>
            <a:r>
              <a:rPr lang="de-DE" dirty="0" smtClean="0"/>
              <a:t>Fragekompetenz – Vorschlag für Klasse 8/9</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5</a:t>
            </a:fld>
            <a:endParaRPr lang="de-DE"/>
          </a:p>
        </p:txBody>
      </p:sp>
      <p:graphicFrame>
        <p:nvGraphicFramePr>
          <p:cNvPr id="11" name="Tabelle 10"/>
          <p:cNvGraphicFramePr>
            <a:graphicFrameLocks noGrp="1"/>
          </p:cNvGraphicFramePr>
          <p:nvPr/>
        </p:nvGraphicFramePr>
        <p:xfrm>
          <a:off x="179512" y="1412776"/>
          <a:ext cx="6912768" cy="4193640"/>
        </p:xfrm>
        <a:graphic>
          <a:graphicData uri="http://schemas.openxmlformats.org/drawingml/2006/table">
            <a:tbl>
              <a:tblPr firstRow="1" bandRow="1">
                <a:tableStyleId>{5C22544A-7EE6-4342-B048-85BDC9FD1C3A}</a:tableStyleId>
              </a:tblPr>
              <a:tblGrid>
                <a:gridCol w="1887554"/>
                <a:gridCol w="1960151"/>
                <a:gridCol w="1466485"/>
                <a:gridCol w="1598578"/>
              </a:tblGrid>
              <a:tr h="370840">
                <a:tc>
                  <a:txBody>
                    <a:bodyPr/>
                    <a:lstStyle/>
                    <a:p>
                      <a:pPr algn="ctr"/>
                      <a:r>
                        <a:rPr lang="de-DE" sz="1400" dirty="0" smtClean="0"/>
                        <a:t>Fragen formulieren </a:t>
                      </a:r>
                      <a:endParaRPr lang="de-DE" sz="1400" dirty="0"/>
                    </a:p>
                  </a:txBody>
                  <a:tcPr marL="36000" marR="36000" marT="36000" marB="36000" anchor="ctr"/>
                </a:tc>
                <a:tc>
                  <a:txBody>
                    <a:bodyPr/>
                    <a:lstStyle/>
                    <a:p>
                      <a:pPr algn="ctr"/>
                      <a:r>
                        <a:rPr lang="de-DE" sz="1400" dirty="0" smtClean="0"/>
                        <a:t>Fragen vergleichen und eigene Schwer-punkte begründen</a:t>
                      </a:r>
                      <a:endParaRPr lang="de-DE" sz="1400" dirty="0"/>
                    </a:p>
                  </a:txBody>
                  <a:tcPr marL="36000" marR="36000" marT="36000" marB="36000" anchor="ctr"/>
                </a:tc>
                <a:tc>
                  <a:txBody>
                    <a:bodyPr/>
                    <a:lstStyle/>
                    <a:p>
                      <a:pPr algn="ctr"/>
                      <a:r>
                        <a:rPr lang="de-DE" sz="1400" dirty="0" smtClean="0"/>
                        <a:t>Hypothesen aufstellen </a:t>
                      </a:r>
                      <a:endParaRPr lang="de-DE" sz="1400" dirty="0"/>
                    </a:p>
                  </a:txBody>
                  <a:tcPr marL="36000" marR="36000" marT="36000" marB="36000" anchor="ctr"/>
                </a:tc>
                <a:tc>
                  <a:txBody>
                    <a:bodyPr/>
                    <a:lstStyle/>
                    <a:p>
                      <a:pPr algn="ctr"/>
                      <a:r>
                        <a:rPr lang="de-DE" sz="1400" dirty="0" smtClean="0"/>
                        <a:t>Untersuchungs-schritte</a:t>
                      </a:r>
                      <a:r>
                        <a:rPr lang="de-DE" sz="1400" baseline="0" dirty="0" smtClean="0"/>
                        <a:t> planen</a:t>
                      </a:r>
                      <a:endParaRPr lang="de-DE" sz="1400" dirty="0"/>
                    </a:p>
                  </a:txBody>
                  <a:tcPr marL="36000" marR="36000" marT="36000" marB="36000" anchor="ctr">
                    <a:lnR w="28575" cap="flat" cmpd="sng" algn="ctr">
                      <a:noFill/>
                      <a:prstDash val="solid"/>
                      <a:round/>
                      <a:headEnd type="none" w="med" len="med"/>
                      <a:tailEnd type="none" w="med" len="med"/>
                    </a:lnR>
                  </a:tcPr>
                </a:tc>
              </a:tr>
              <a:tr h="424620">
                <a:tc>
                  <a:txBody>
                    <a:bodyPr/>
                    <a:lstStyle/>
                    <a:p>
                      <a:pPr algn="ctr"/>
                      <a:r>
                        <a:rPr lang="de-DE" sz="1400" dirty="0" smtClean="0">
                          <a:solidFill>
                            <a:schemeClr val="bg1"/>
                          </a:solidFill>
                        </a:rPr>
                        <a:t>klassifiziert nach Fragetypen</a:t>
                      </a:r>
                      <a:endParaRPr lang="de-DE" sz="1400" dirty="0">
                        <a:solidFill>
                          <a:schemeClr val="bg1"/>
                        </a:solidFill>
                      </a:endParaRPr>
                    </a:p>
                  </a:txBody>
                  <a:tcPr marL="36000" marR="36000" marT="36000" marB="36000">
                    <a:solidFill>
                      <a:schemeClr val="accent1"/>
                    </a:solidFill>
                  </a:tcPr>
                </a:tc>
                <a:tc>
                  <a:txBody>
                    <a:bodyPr/>
                    <a:lstStyle/>
                    <a:p>
                      <a:pPr algn="ctr"/>
                      <a:r>
                        <a:rPr lang="de-DE" sz="1400" dirty="0" smtClean="0">
                          <a:solidFill>
                            <a:schemeClr val="bg1"/>
                          </a:solidFill>
                        </a:rPr>
                        <a:t>Gewichtung der eigenen Fragen nach</a:t>
                      </a:r>
                      <a:endParaRPr lang="de-DE" sz="1400" dirty="0">
                        <a:solidFill>
                          <a:schemeClr val="bg1"/>
                        </a:solidFill>
                      </a:endParaRPr>
                    </a:p>
                  </a:txBody>
                  <a:tcPr marL="36000" marR="36000" marT="36000" marB="36000">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smtClean="0">
                          <a:solidFill>
                            <a:schemeClr val="bg1"/>
                          </a:solidFill>
                        </a:rPr>
                        <a:t>auf der Basis von</a:t>
                      </a:r>
                    </a:p>
                  </a:txBody>
                  <a:tcPr marL="36000" marR="36000" marT="36000" marB="36000" anchor="ctr">
                    <a:solidFill>
                      <a:schemeClr val="accent1"/>
                    </a:solidFill>
                  </a:tcPr>
                </a:tc>
                <a:tc>
                  <a:txBody>
                    <a:bodyPr/>
                    <a:lstStyle/>
                    <a:p>
                      <a:pPr algn="ctr"/>
                      <a:r>
                        <a:rPr lang="de-DE" sz="1400" dirty="0" smtClean="0">
                          <a:solidFill>
                            <a:schemeClr val="bg1"/>
                          </a:solidFill>
                        </a:rPr>
                        <a:t>durch</a:t>
                      </a:r>
                      <a:endParaRPr lang="de-DE" sz="1400" dirty="0">
                        <a:solidFill>
                          <a:schemeClr val="bg1"/>
                        </a:solidFill>
                      </a:endParaRPr>
                    </a:p>
                  </a:txBody>
                  <a:tcPr marL="36000" marR="36000" marT="36000" marB="36000" anchor="ctr">
                    <a:lnR w="28575" cap="flat" cmpd="sng" algn="ctr">
                      <a:noFill/>
                      <a:prstDash val="solid"/>
                      <a:round/>
                      <a:headEnd type="none" w="med" len="med"/>
                      <a:tailEnd type="none" w="med" len="med"/>
                    </a:lnR>
                    <a:solidFill>
                      <a:schemeClr val="accent1"/>
                    </a:solidFill>
                  </a:tcPr>
                </a:tc>
              </a:tr>
              <a:tr h="370840">
                <a:tc>
                  <a:txBody>
                    <a:bodyPr/>
                    <a:lstStyle/>
                    <a:p>
                      <a:pPr marL="88900" indent="-88900">
                        <a:spcAft>
                          <a:spcPts val="0"/>
                        </a:spcAft>
                        <a:buFont typeface="Arial" pitchFamily="34" charset="0"/>
                        <a:buChar char="•"/>
                      </a:pPr>
                      <a:r>
                        <a:rPr lang="de-DE" sz="1600" dirty="0" smtClean="0"/>
                        <a:t>Informations-fragen</a:t>
                      </a:r>
                    </a:p>
                    <a:p>
                      <a:pPr marL="88900" indent="0">
                        <a:buFont typeface="Arial" pitchFamily="34" charset="0"/>
                        <a:buNone/>
                      </a:pPr>
                      <a:r>
                        <a:rPr lang="de-DE" sz="1400" baseline="0" dirty="0" smtClean="0">
                          <a:solidFill>
                            <a:schemeClr val="accent1">
                              <a:lumMod val="75000"/>
                            </a:schemeClr>
                          </a:solidFill>
                          <a:sym typeface="Wingdings" pitchFamily="2" charset="2"/>
                        </a:rPr>
                        <a:t>(Klasse 6: Wissen aneignen)</a:t>
                      </a:r>
                    </a:p>
                    <a:p>
                      <a:pPr marL="88900" indent="-88900">
                        <a:spcBef>
                          <a:spcPts val="600"/>
                        </a:spcBef>
                        <a:spcAft>
                          <a:spcPts val="0"/>
                        </a:spcAft>
                        <a:buFont typeface="Arial" pitchFamily="34" charset="0"/>
                        <a:buChar char="•"/>
                      </a:pPr>
                      <a:r>
                        <a:rPr lang="de-DE" sz="1600" dirty="0" smtClean="0"/>
                        <a:t>Reflexionsfragen</a:t>
                      </a:r>
                      <a:endParaRPr lang="de-DE" sz="1600" baseline="0" dirty="0" smtClean="0"/>
                    </a:p>
                    <a:p>
                      <a:pPr marL="90488" indent="-6350">
                        <a:buFont typeface="Arial" pitchFamily="34" charset="0"/>
                        <a:buNone/>
                      </a:pPr>
                      <a:r>
                        <a:rPr lang="de-DE" sz="1400" baseline="0" dirty="0" smtClean="0">
                          <a:solidFill>
                            <a:schemeClr val="accent1">
                              <a:lumMod val="75000"/>
                            </a:schemeClr>
                          </a:solidFill>
                          <a:sym typeface="Wingdings" pitchFamily="2" charset="2"/>
                        </a:rPr>
                        <a:t>(Klasse 6: </a:t>
                      </a:r>
                      <a:r>
                        <a:rPr lang="de-DE" sz="1400" baseline="0" dirty="0" err="1" smtClean="0">
                          <a:solidFill>
                            <a:schemeClr val="accent1">
                              <a:lumMod val="75000"/>
                            </a:schemeClr>
                          </a:solidFill>
                          <a:sym typeface="Wingdings" pitchFamily="2" charset="2"/>
                        </a:rPr>
                        <a:t>nachden-ken</a:t>
                      </a:r>
                      <a:r>
                        <a:rPr lang="de-DE" sz="1400" baseline="0" dirty="0" smtClean="0">
                          <a:solidFill>
                            <a:schemeClr val="accent1">
                              <a:lumMod val="75000"/>
                            </a:schemeClr>
                          </a:solidFill>
                          <a:sym typeface="Wingdings" pitchFamily="2" charset="2"/>
                        </a:rPr>
                        <a:t> über damals)</a:t>
                      </a:r>
                    </a:p>
                    <a:p>
                      <a:pPr marL="88900" indent="-88900">
                        <a:spcBef>
                          <a:spcPts val="600"/>
                        </a:spcBef>
                        <a:spcAft>
                          <a:spcPts val="0"/>
                        </a:spcAft>
                        <a:buFont typeface="Arial" pitchFamily="34" charset="0"/>
                        <a:buChar char="•"/>
                      </a:pPr>
                      <a:r>
                        <a:rPr lang="de-DE" sz="1600" baseline="0" dirty="0" smtClean="0"/>
                        <a:t>Orientierungs-fragen</a:t>
                      </a:r>
                    </a:p>
                    <a:p>
                      <a:pPr marL="84138" indent="4763">
                        <a:buFont typeface="Arial" pitchFamily="34" charset="0"/>
                        <a:buNone/>
                      </a:pPr>
                      <a:r>
                        <a:rPr lang="de-DE" sz="1400" baseline="0" dirty="0" smtClean="0">
                          <a:solidFill>
                            <a:schemeClr val="accent1">
                              <a:lumMod val="75000"/>
                            </a:schemeClr>
                          </a:solidFill>
                          <a:sym typeface="Wingdings" pitchFamily="2" charset="2"/>
                        </a:rPr>
                        <a:t>(Klasse 6: nach-denken über heute)</a:t>
                      </a:r>
                      <a:endParaRPr lang="de-DE" sz="1400" dirty="0" smtClean="0"/>
                    </a:p>
                  </a:txBody>
                  <a:tcPr marL="36000" marR="36000" marT="36000" marB="36000"/>
                </a:tc>
                <a:tc>
                  <a:txBody>
                    <a:bodyPr/>
                    <a:lstStyle/>
                    <a:p>
                      <a:pPr marL="84138" marR="0" indent="-84138"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600" dirty="0" smtClean="0"/>
                        <a:t>Interesse</a:t>
                      </a:r>
                    </a:p>
                    <a:p>
                      <a:pPr marL="88900" marR="0" indent="-88900"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Einordnung der Fragestellung in einen Themen-</a:t>
                      </a:r>
                      <a:r>
                        <a:rPr lang="de-DE" sz="1600" baseline="0" dirty="0" err="1" smtClean="0"/>
                        <a:t>bereich</a:t>
                      </a:r>
                      <a:endParaRPr lang="de-DE" sz="1600" dirty="0" smtClean="0"/>
                    </a:p>
                    <a:p>
                      <a:pPr marL="8890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400" baseline="0" dirty="0" smtClean="0">
                          <a:solidFill>
                            <a:schemeClr val="accent1">
                              <a:lumMod val="75000"/>
                            </a:schemeClr>
                          </a:solidFill>
                          <a:sym typeface="Wingdings" pitchFamily="2" charset="2"/>
                        </a:rPr>
                        <a:t>(Klasse 6: Oberbegriffe)</a:t>
                      </a:r>
                    </a:p>
                    <a:p>
                      <a:pPr marL="90488" marR="0" indent="-9048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dirty="0" smtClean="0"/>
                        <a:t>Umfang</a:t>
                      </a:r>
                    </a:p>
                    <a:p>
                      <a:pPr marL="179388" indent="-90488">
                        <a:buFont typeface="Arial" pitchFamily="34" charset="0"/>
                        <a:buNone/>
                      </a:pPr>
                      <a:endParaRPr lang="de-DE" sz="1600" dirty="0" smtClean="0"/>
                    </a:p>
                  </a:txBody>
                  <a:tcPr marL="36000" marR="36000" marT="36000" marB="36000"/>
                </a:tc>
                <a:tc>
                  <a:txBody>
                    <a:bodyPr/>
                    <a:lstStyle/>
                    <a:p>
                      <a:pPr marL="88900" indent="-88900">
                        <a:buFont typeface="Arial" pitchFamily="34" charset="0"/>
                        <a:buChar char="•"/>
                      </a:pPr>
                      <a:r>
                        <a:rPr lang="de-DE" sz="1600" dirty="0" smtClean="0"/>
                        <a:t>allgemeinem Vorwissen</a:t>
                      </a:r>
                    </a:p>
                    <a:p>
                      <a:pPr marL="88900" indent="-88900">
                        <a:spcBef>
                          <a:spcPts val="600"/>
                        </a:spcBef>
                        <a:buFont typeface="Arial" pitchFamily="34" charset="0"/>
                        <a:buChar char="•"/>
                      </a:pPr>
                      <a:r>
                        <a:rPr lang="de-DE" sz="1600" dirty="0" smtClean="0"/>
                        <a:t>fachlichem Vorwissen</a:t>
                      </a:r>
                    </a:p>
                    <a:p>
                      <a:pPr marL="179388" indent="-90488">
                        <a:buFont typeface="Arial" pitchFamily="34" charset="0"/>
                        <a:buNone/>
                      </a:pPr>
                      <a:endParaRPr lang="de-DE" sz="1600" dirty="0" smtClean="0"/>
                    </a:p>
                  </a:txBody>
                  <a:tcPr marL="36000" marR="36000" marT="36000" marB="36000"/>
                </a:tc>
                <a:tc>
                  <a:txBody>
                    <a:bodyPr/>
                    <a:lstStyle/>
                    <a:p>
                      <a:pPr marL="88900" marR="0" indent="-88900"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Zuordnung passenden Materials</a:t>
                      </a:r>
                    </a:p>
                    <a:p>
                      <a:pPr marL="84138" marR="0" indent="-8413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Auswahl von Analyse-</a:t>
                      </a:r>
                      <a:r>
                        <a:rPr lang="de-DE" sz="1600" baseline="0" dirty="0" err="1" smtClean="0"/>
                        <a:t>methoden</a:t>
                      </a:r>
                      <a:endParaRPr lang="de-DE" sz="1600" baseline="0" dirty="0" smtClean="0"/>
                    </a:p>
                    <a:p>
                      <a:pPr marL="84138" marR="0" indent="-8413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Auswahl von Antwort-</a:t>
                      </a:r>
                      <a:r>
                        <a:rPr lang="de-DE" sz="1600" baseline="0" dirty="0" err="1" smtClean="0"/>
                        <a:t>strategien</a:t>
                      </a:r>
                      <a:endParaRPr lang="de-DE" sz="1600" baseline="0" dirty="0" smtClean="0"/>
                    </a:p>
                    <a:p>
                      <a:pPr marL="84138" marR="0" indent="-8413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Auswahl einer Ergebnisform</a:t>
                      </a:r>
                      <a:endParaRPr lang="de-DE" sz="1600" dirty="0" smtClean="0"/>
                    </a:p>
                  </a:txBody>
                  <a:tcPr marL="36000" marR="36000" marT="36000" marB="36000">
                    <a:lnR w="28575" cap="flat" cmpd="sng" algn="ctr">
                      <a:noFill/>
                      <a:prstDash val="solid"/>
                      <a:round/>
                      <a:headEnd type="none" w="med" len="med"/>
                      <a:tailEnd type="none" w="med" len="med"/>
                    </a:lnR>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28600"/>
            <a:ext cx="9036496" cy="1040160"/>
          </a:xfrm>
        </p:spPr>
        <p:txBody>
          <a:bodyPr>
            <a:noAutofit/>
          </a:bodyPr>
          <a:lstStyle/>
          <a:p>
            <a:r>
              <a:rPr lang="de-DE" sz="2800" dirty="0" smtClean="0">
                <a:solidFill>
                  <a:schemeClr val="accent1"/>
                </a:solidFill>
              </a:rPr>
              <a:t>Prozessbezogene Kompetenzen: </a:t>
            </a:r>
            <a:r>
              <a:rPr lang="de-DE" dirty="0" smtClean="0"/>
              <a:t/>
            </a:r>
            <a:br>
              <a:rPr lang="de-DE" dirty="0" smtClean="0"/>
            </a:br>
            <a:r>
              <a:rPr lang="de-DE" dirty="0" smtClean="0"/>
              <a:t>Fragekompetenz – Vorschlag für Klasse 8/9</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6</a:t>
            </a:fld>
            <a:endParaRPr lang="de-DE"/>
          </a:p>
        </p:txBody>
      </p:sp>
      <p:graphicFrame>
        <p:nvGraphicFramePr>
          <p:cNvPr id="11" name="Tabelle 10"/>
          <p:cNvGraphicFramePr>
            <a:graphicFrameLocks noGrp="1"/>
          </p:cNvGraphicFramePr>
          <p:nvPr/>
        </p:nvGraphicFramePr>
        <p:xfrm>
          <a:off x="179512" y="1412776"/>
          <a:ext cx="8856984" cy="4749900"/>
        </p:xfrm>
        <a:graphic>
          <a:graphicData uri="http://schemas.openxmlformats.org/drawingml/2006/table">
            <a:tbl>
              <a:tblPr firstRow="1" bandRow="1">
                <a:tableStyleId>{5C22544A-7EE6-4342-B048-85BDC9FD1C3A}</a:tableStyleId>
              </a:tblPr>
              <a:tblGrid>
                <a:gridCol w="1887554"/>
                <a:gridCol w="1960151"/>
                <a:gridCol w="1466485"/>
                <a:gridCol w="1598578"/>
                <a:gridCol w="1944216"/>
              </a:tblGrid>
              <a:tr h="370840">
                <a:tc>
                  <a:txBody>
                    <a:bodyPr/>
                    <a:lstStyle/>
                    <a:p>
                      <a:pPr algn="ctr"/>
                      <a:r>
                        <a:rPr lang="de-DE" sz="1400" dirty="0" smtClean="0"/>
                        <a:t>Fragen formulieren </a:t>
                      </a:r>
                      <a:endParaRPr lang="de-DE" sz="1400" dirty="0"/>
                    </a:p>
                  </a:txBody>
                  <a:tcPr marL="36000" marR="36000" marT="36000" marB="36000" anchor="ctr"/>
                </a:tc>
                <a:tc>
                  <a:txBody>
                    <a:bodyPr/>
                    <a:lstStyle/>
                    <a:p>
                      <a:pPr algn="ctr"/>
                      <a:r>
                        <a:rPr lang="de-DE" sz="1400" dirty="0" smtClean="0"/>
                        <a:t>Fragen vergleichen und eigene Schwer-punkte begründen</a:t>
                      </a:r>
                      <a:endParaRPr lang="de-DE" sz="1400" dirty="0"/>
                    </a:p>
                  </a:txBody>
                  <a:tcPr marL="36000" marR="36000" marT="36000" marB="36000" anchor="ctr"/>
                </a:tc>
                <a:tc>
                  <a:txBody>
                    <a:bodyPr/>
                    <a:lstStyle/>
                    <a:p>
                      <a:pPr algn="ctr"/>
                      <a:r>
                        <a:rPr lang="de-DE" sz="1400" dirty="0" smtClean="0"/>
                        <a:t>Hypothesen aufstellen </a:t>
                      </a:r>
                      <a:endParaRPr lang="de-DE" sz="1400" dirty="0"/>
                    </a:p>
                  </a:txBody>
                  <a:tcPr marL="36000" marR="36000" marT="36000" marB="36000" anchor="ctr"/>
                </a:tc>
                <a:tc>
                  <a:txBody>
                    <a:bodyPr/>
                    <a:lstStyle/>
                    <a:p>
                      <a:pPr algn="ctr"/>
                      <a:r>
                        <a:rPr lang="de-DE" sz="1400" dirty="0" smtClean="0"/>
                        <a:t>Untersuchungs-schritte</a:t>
                      </a:r>
                      <a:r>
                        <a:rPr lang="de-DE" sz="1400" baseline="0" dirty="0" smtClean="0"/>
                        <a:t> planen</a:t>
                      </a:r>
                      <a:endParaRPr lang="de-DE" sz="1400" dirty="0"/>
                    </a:p>
                  </a:txBody>
                  <a:tcPr marL="36000" marR="36000" marT="36000" marB="36000" anchor="ctr">
                    <a:lnR w="28575" cap="flat" cmpd="sng" algn="ctr">
                      <a:solidFill>
                        <a:srgbClr val="FF0000"/>
                      </a:solidFill>
                      <a:prstDash val="solid"/>
                      <a:round/>
                      <a:headEnd type="none" w="med" len="med"/>
                      <a:tailEnd type="none" w="med" len="med"/>
                    </a:lnR>
                  </a:tcPr>
                </a:tc>
                <a:tc>
                  <a:txBody>
                    <a:bodyPr/>
                    <a:lstStyle/>
                    <a:p>
                      <a:pPr algn="ctr"/>
                      <a:r>
                        <a:rPr lang="de-DE" sz="1400" dirty="0" smtClean="0"/>
                        <a:t>vorgegebene Fragen nachvollziehen </a:t>
                      </a:r>
                      <a:endParaRPr lang="de-DE" sz="1400" dirty="0"/>
                    </a:p>
                  </a:txBody>
                  <a:tcPr marL="36000" marR="36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tcPr>
                </a:tc>
              </a:tr>
              <a:tr h="424620">
                <a:tc>
                  <a:txBody>
                    <a:bodyPr/>
                    <a:lstStyle/>
                    <a:p>
                      <a:pPr algn="ctr"/>
                      <a:r>
                        <a:rPr lang="de-DE" sz="1400" dirty="0" smtClean="0">
                          <a:solidFill>
                            <a:schemeClr val="bg1"/>
                          </a:solidFill>
                        </a:rPr>
                        <a:t>klassifiziert nach Fragetypen</a:t>
                      </a:r>
                      <a:endParaRPr lang="de-DE" sz="1400" dirty="0">
                        <a:solidFill>
                          <a:schemeClr val="bg1"/>
                        </a:solidFill>
                      </a:endParaRPr>
                    </a:p>
                  </a:txBody>
                  <a:tcPr marL="36000" marR="36000" marT="36000" marB="36000">
                    <a:solidFill>
                      <a:schemeClr val="accent1"/>
                    </a:solidFill>
                  </a:tcPr>
                </a:tc>
                <a:tc>
                  <a:txBody>
                    <a:bodyPr/>
                    <a:lstStyle/>
                    <a:p>
                      <a:pPr algn="ctr"/>
                      <a:r>
                        <a:rPr lang="de-DE" sz="1400" dirty="0" smtClean="0">
                          <a:solidFill>
                            <a:schemeClr val="bg1"/>
                          </a:solidFill>
                        </a:rPr>
                        <a:t>Gewichtung der eigenen Fragen nach</a:t>
                      </a:r>
                      <a:endParaRPr lang="de-DE" sz="1400" dirty="0">
                        <a:solidFill>
                          <a:schemeClr val="bg1"/>
                        </a:solidFill>
                      </a:endParaRPr>
                    </a:p>
                  </a:txBody>
                  <a:tcPr marL="36000" marR="36000" marT="36000" marB="36000">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smtClean="0">
                          <a:solidFill>
                            <a:schemeClr val="bg1"/>
                          </a:solidFill>
                        </a:rPr>
                        <a:t>auf der Basis von</a:t>
                      </a:r>
                    </a:p>
                  </a:txBody>
                  <a:tcPr marL="36000" marR="36000" marT="36000" marB="36000" anchor="ctr">
                    <a:solidFill>
                      <a:schemeClr val="accent1"/>
                    </a:solidFill>
                  </a:tcPr>
                </a:tc>
                <a:tc>
                  <a:txBody>
                    <a:bodyPr/>
                    <a:lstStyle/>
                    <a:p>
                      <a:pPr algn="ctr"/>
                      <a:r>
                        <a:rPr lang="de-DE" sz="1400" dirty="0" smtClean="0">
                          <a:solidFill>
                            <a:schemeClr val="bg1"/>
                          </a:solidFill>
                        </a:rPr>
                        <a:t>durch</a:t>
                      </a:r>
                      <a:endParaRPr lang="de-DE" sz="1400" dirty="0">
                        <a:solidFill>
                          <a:schemeClr val="bg1"/>
                        </a:solidFill>
                      </a:endParaRPr>
                    </a:p>
                  </a:txBody>
                  <a:tcPr marL="36000" marR="36000" marT="36000" marB="36000" anchor="ctr">
                    <a:lnR w="28575" cap="flat" cmpd="sng" algn="ctr">
                      <a:solidFill>
                        <a:srgbClr val="FF0000"/>
                      </a:solidFill>
                      <a:prstDash val="solid"/>
                      <a:round/>
                      <a:headEnd type="none" w="med" len="med"/>
                      <a:tailEnd type="none" w="med" len="med"/>
                    </a:lnR>
                    <a:solidFill>
                      <a:schemeClr val="accent1"/>
                    </a:solidFill>
                  </a:tcPr>
                </a:tc>
                <a:tc>
                  <a:txBody>
                    <a:bodyPr/>
                    <a:lstStyle/>
                    <a:p>
                      <a:pPr algn="ctr"/>
                      <a:r>
                        <a:rPr lang="de-DE" sz="1400" dirty="0" smtClean="0">
                          <a:solidFill>
                            <a:schemeClr val="bg1"/>
                          </a:solidFill>
                        </a:rPr>
                        <a:t>durch </a:t>
                      </a:r>
                      <a:endParaRPr lang="de-DE" sz="1400" dirty="0">
                        <a:solidFill>
                          <a:schemeClr val="bg1"/>
                        </a:solidFill>
                      </a:endParaRPr>
                    </a:p>
                  </a:txBody>
                  <a:tcPr marL="36000" marR="36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solidFill>
                      <a:schemeClr val="accent1"/>
                    </a:solidFill>
                  </a:tcPr>
                </a:tc>
              </a:tr>
              <a:tr h="370840">
                <a:tc>
                  <a:txBody>
                    <a:bodyPr/>
                    <a:lstStyle/>
                    <a:p>
                      <a:pPr marL="88900" indent="-88900">
                        <a:spcAft>
                          <a:spcPts val="0"/>
                        </a:spcAft>
                        <a:buFont typeface="Arial" pitchFamily="34" charset="0"/>
                        <a:buChar char="•"/>
                      </a:pPr>
                      <a:r>
                        <a:rPr lang="de-DE" sz="1600" dirty="0" smtClean="0"/>
                        <a:t>Informations-fragen</a:t>
                      </a:r>
                    </a:p>
                    <a:p>
                      <a:pPr marL="88900" indent="0">
                        <a:buFont typeface="Arial" pitchFamily="34" charset="0"/>
                        <a:buNone/>
                      </a:pPr>
                      <a:r>
                        <a:rPr lang="de-DE" sz="1400" baseline="0" dirty="0" smtClean="0">
                          <a:solidFill>
                            <a:schemeClr val="accent1">
                              <a:lumMod val="75000"/>
                            </a:schemeClr>
                          </a:solidFill>
                          <a:sym typeface="Wingdings" pitchFamily="2" charset="2"/>
                        </a:rPr>
                        <a:t>(Klasse 6: Wissen aneignen)</a:t>
                      </a:r>
                    </a:p>
                    <a:p>
                      <a:pPr marL="88900" indent="-88900">
                        <a:spcBef>
                          <a:spcPts val="600"/>
                        </a:spcBef>
                        <a:spcAft>
                          <a:spcPts val="0"/>
                        </a:spcAft>
                        <a:buFont typeface="Arial" pitchFamily="34" charset="0"/>
                        <a:buChar char="•"/>
                      </a:pPr>
                      <a:r>
                        <a:rPr lang="de-DE" sz="1600" dirty="0" smtClean="0"/>
                        <a:t>Reflexionsfragen</a:t>
                      </a:r>
                      <a:endParaRPr lang="de-DE" sz="1600" baseline="0" dirty="0" smtClean="0"/>
                    </a:p>
                    <a:p>
                      <a:pPr marL="90488" indent="-6350">
                        <a:buFont typeface="Arial" pitchFamily="34" charset="0"/>
                        <a:buNone/>
                      </a:pPr>
                      <a:r>
                        <a:rPr lang="de-DE" sz="1400" baseline="0" dirty="0" smtClean="0">
                          <a:solidFill>
                            <a:schemeClr val="accent1">
                              <a:lumMod val="75000"/>
                            </a:schemeClr>
                          </a:solidFill>
                          <a:sym typeface="Wingdings" pitchFamily="2" charset="2"/>
                        </a:rPr>
                        <a:t>(Klasse 6: </a:t>
                      </a:r>
                      <a:r>
                        <a:rPr lang="de-DE" sz="1400" baseline="0" dirty="0" err="1" smtClean="0">
                          <a:solidFill>
                            <a:schemeClr val="accent1">
                              <a:lumMod val="75000"/>
                            </a:schemeClr>
                          </a:solidFill>
                          <a:sym typeface="Wingdings" pitchFamily="2" charset="2"/>
                        </a:rPr>
                        <a:t>nachden-ken</a:t>
                      </a:r>
                      <a:r>
                        <a:rPr lang="de-DE" sz="1400" baseline="0" dirty="0" smtClean="0">
                          <a:solidFill>
                            <a:schemeClr val="accent1">
                              <a:lumMod val="75000"/>
                            </a:schemeClr>
                          </a:solidFill>
                          <a:sym typeface="Wingdings" pitchFamily="2" charset="2"/>
                        </a:rPr>
                        <a:t> über damals)</a:t>
                      </a:r>
                    </a:p>
                    <a:p>
                      <a:pPr marL="88900" indent="-88900">
                        <a:spcBef>
                          <a:spcPts val="600"/>
                        </a:spcBef>
                        <a:spcAft>
                          <a:spcPts val="0"/>
                        </a:spcAft>
                        <a:buFont typeface="Arial" pitchFamily="34" charset="0"/>
                        <a:buChar char="•"/>
                      </a:pPr>
                      <a:r>
                        <a:rPr lang="de-DE" sz="1600" baseline="0" dirty="0" smtClean="0"/>
                        <a:t>Orientierungs-fragen</a:t>
                      </a:r>
                    </a:p>
                    <a:p>
                      <a:pPr marL="84138" indent="4763">
                        <a:buFont typeface="Arial" pitchFamily="34" charset="0"/>
                        <a:buNone/>
                      </a:pPr>
                      <a:r>
                        <a:rPr lang="de-DE" sz="1400" baseline="0" dirty="0" smtClean="0">
                          <a:solidFill>
                            <a:schemeClr val="accent1">
                              <a:lumMod val="75000"/>
                            </a:schemeClr>
                          </a:solidFill>
                          <a:sym typeface="Wingdings" pitchFamily="2" charset="2"/>
                        </a:rPr>
                        <a:t>(Klasse 6: </a:t>
                      </a:r>
                      <a:r>
                        <a:rPr lang="de-DE" sz="1400" baseline="0" dirty="0" err="1" smtClean="0">
                          <a:solidFill>
                            <a:schemeClr val="accent1">
                              <a:lumMod val="75000"/>
                            </a:schemeClr>
                          </a:solidFill>
                          <a:sym typeface="Wingdings" pitchFamily="2" charset="2"/>
                        </a:rPr>
                        <a:t>nachden-ken</a:t>
                      </a:r>
                      <a:r>
                        <a:rPr lang="de-DE" sz="1400" baseline="0" dirty="0" smtClean="0">
                          <a:solidFill>
                            <a:schemeClr val="accent1">
                              <a:lumMod val="75000"/>
                            </a:schemeClr>
                          </a:solidFill>
                          <a:sym typeface="Wingdings" pitchFamily="2" charset="2"/>
                        </a:rPr>
                        <a:t> über heute)</a:t>
                      </a:r>
                      <a:endParaRPr lang="de-DE" sz="1400" dirty="0" smtClean="0"/>
                    </a:p>
                  </a:txBody>
                  <a:tcPr marL="36000" marR="36000" marT="36000" marB="36000"/>
                </a:tc>
                <a:tc>
                  <a:txBody>
                    <a:bodyPr/>
                    <a:lstStyle/>
                    <a:p>
                      <a:pPr marL="84138" marR="0" indent="-84138"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600" dirty="0" smtClean="0"/>
                        <a:t>Interesse</a:t>
                      </a:r>
                    </a:p>
                    <a:p>
                      <a:pPr marL="88900" marR="0" indent="-88900"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Einordnung der Fragestellung in einen Themen-</a:t>
                      </a:r>
                      <a:r>
                        <a:rPr lang="de-DE" sz="1600" baseline="0" dirty="0" err="1" smtClean="0"/>
                        <a:t>bereich</a:t>
                      </a:r>
                      <a:endParaRPr lang="de-DE" sz="1600" dirty="0" smtClean="0"/>
                    </a:p>
                    <a:p>
                      <a:pPr marL="8890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400" baseline="0" dirty="0" smtClean="0">
                          <a:solidFill>
                            <a:schemeClr val="accent1">
                              <a:lumMod val="75000"/>
                            </a:schemeClr>
                          </a:solidFill>
                          <a:sym typeface="Wingdings" pitchFamily="2" charset="2"/>
                        </a:rPr>
                        <a:t>(Klasse 6: Oberbegriffe)</a:t>
                      </a:r>
                    </a:p>
                    <a:p>
                      <a:pPr marL="90488" marR="0" indent="-9048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dirty="0" smtClean="0"/>
                        <a:t>Umfang</a:t>
                      </a:r>
                    </a:p>
                    <a:p>
                      <a:pPr marL="179388" indent="-90488">
                        <a:buFont typeface="Arial" pitchFamily="34" charset="0"/>
                        <a:buNone/>
                      </a:pPr>
                      <a:endParaRPr lang="de-DE" sz="1600" dirty="0" smtClean="0"/>
                    </a:p>
                  </a:txBody>
                  <a:tcPr marL="36000" marR="36000" marT="36000" marB="36000"/>
                </a:tc>
                <a:tc>
                  <a:txBody>
                    <a:bodyPr/>
                    <a:lstStyle/>
                    <a:p>
                      <a:pPr marL="88900" indent="-88900">
                        <a:buFont typeface="Arial" pitchFamily="34" charset="0"/>
                        <a:buChar char="•"/>
                      </a:pPr>
                      <a:r>
                        <a:rPr lang="de-DE" sz="1600" dirty="0" smtClean="0"/>
                        <a:t>allgemeinem Vorwissen</a:t>
                      </a:r>
                    </a:p>
                    <a:p>
                      <a:pPr marL="88900" indent="-88900">
                        <a:spcBef>
                          <a:spcPts val="600"/>
                        </a:spcBef>
                        <a:buFont typeface="Arial" pitchFamily="34" charset="0"/>
                        <a:buChar char="•"/>
                      </a:pPr>
                      <a:r>
                        <a:rPr lang="de-DE" sz="1600" dirty="0" smtClean="0"/>
                        <a:t>fachlichem Vorwissen</a:t>
                      </a:r>
                    </a:p>
                    <a:p>
                      <a:pPr marL="179388" indent="-90488">
                        <a:buFont typeface="Arial" pitchFamily="34" charset="0"/>
                        <a:buNone/>
                      </a:pPr>
                      <a:endParaRPr lang="de-DE" sz="1600" dirty="0" smtClean="0"/>
                    </a:p>
                  </a:txBody>
                  <a:tcPr marL="36000" marR="36000" marT="36000" marB="36000"/>
                </a:tc>
                <a:tc>
                  <a:txBody>
                    <a:bodyPr/>
                    <a:lstStyle/>
                    <a:p>
                      <a:pPr marL="88900" marR="0" indent="-88900"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Zuordnung passenden Materials</a:t>
                      </a:r>
                    </a:p>
                    <a:p>
                      <a:pPr marL="84138" marR="0" indent="-8413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Auswahl von Analyse-</a:t>
                      </a:r>
                      <a:r>
                        <a:rPr lang="de-DE" sz="1600" baseline="0" dirty="0" err="1" smtClean="0"/>
                        <a:t>methoden</a:t>
                      </a:r>
                      <a:endParaRPr lang="de-DE" sz="1600" baseline="0" dirty="0" smtClean="0"/>
                    </a:p>
                    <a:p>
                      <a:pPr marL="84138" marR="0" indent="-8413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Auswahl von Antwort-</a:t>
                      </a:r>
                      <a:r>
                        <a:rPr lang="de-DE" sz="1600" baseline="0" dirty="0" err="1" smtClean="0"/>
                        <a:t>strategien</a:t>
                      </a:r>
                      <a:endParaRPr lang="de-DE" sz="1600" baseline="0" dirty="0" smtClean="0"/>
                    </a:p>
                    <a:p>
                      <a:pPr marL="84138" marR="0" indent="-8413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Auswahl einer Ergebnisform</a:t>
                      </a:r>
                      <a:endParaRPr lang="de-DE" sz="1600" dirty="0" smtClean="0"/>
                    </a:p>
                  </a:txBody>
                  <a:tcPr marL="36000" marR="36000" marT="36000" marB="36000">
                    <a:lnR w="28575" cap="flat" cmpd="sng" algn="ctr">
                      <a:solidFill>
                        <a:srgbClr val="FF0000"/>
                      </a:solidFill>
                      <a:prstDash val="solid"/>
                      <a:round/>
                      <a:headEnd type="none" w="med" len="med"/>
                      <a:tailEnd type="none" w="med" len="med"/>
                    </a:lnR>
                  </a:tcPr>
                </a:tc>
                <a:tc>
                  <a:txBody>
                    <a:bodyPr/>
                    <a:lstStyle/>
                    <a:p>
                      <a:pPr marL="84138" marR="0" indent="-84138"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600" b="0" baseline="0" dirty="0" smtClean="0"/>
                        <a:t>Analyse des Materials auf</a:t>
                      </a:r>
                    </a:p>
                    <a:p>
                      <a:pPr marL="273050" marR="0" lvl="1" indent="-188913" algn="l" defTabSz="914400" rtl="0" eaLnBrk="1" fontAlgn="auto" latinLnBrk="0" hangingPunct="1">
                        <a:lnSpc>
                          <a:spcPct val="100000"/>
                        </a:lnSpc>
                        <a:spcBef>
                          <a:spcPts val="300"/>
                        </a:spcBef>
                        <a:spcAft>
                          <a:spcPts val="0"/>
                        </a:spcAft>
                        <a:buClrTx/>
                        <a:buSzTx/>
                        <a:buFont typeface="Symbol" pitchFamily="18" charset="2"/>
                        <a:buChar char="-"/>
                        <a:tabLst/>
                        <a:defRPr/>
                      </a:pPr>
                      <a:r>
                        <a:rPr lang="de-DE" sz="1400" baseline="0" dirty="0" smtClean="0">
                          <a:solidFill>
                            <a:schemeClr val="tx1"/>
                          </a:solidFill>
                        </a:rPr>
                        <a:t>Inhalte</a:t>
                      </a:r>
                    </a:p>
                    <a:p>
                      <a:pPr marL="273050" marR="0" lvl="1" indent="-188913" algn="l" defTabSz="914400" rtl="0" eaLnBrk="1" fontAlgn="auto" latinLnBrk="0" hangingPunct="1">
                        <a:lnSpc>
                          <a:spcPct val="100000"/>
                        </a:lnSpc>
                        <a:spcBef>
                          <a:spcPts val="300"/>
                        </a:spcBef>
                        <a:spcAft>
                          <a:spcPts val="0"/>
                        </a:spcAft>
                        <a:buClrTx/>
                        <a:buSzTx/>
                        <a:buFont typeface="Symbol" pitchFamily="18" charset="2"/>
                        <a:buChar char="-"/>
                        <a:tabLst/>
                        <a:defRPr/>
                      </a:pPr>
                      <a:r>
                        <a:rPr lang="de-DE" sz="1400" baseline="0" dirty="0" smtClean="0">
                          <a:solidFill>
                            <a:schemeClr val="tx1"/>
                          </a:solidFill>
                        </a:rPr>
                        <a:t>Kernaussagen</a:t>
                      </a:r>
                    </a:p>
                    <a:p>
                      <a:pPr marL="273050" marR="0" lvl="1" indent="-188913" algn="l" defTabSz="914400" rtl="0" eaLnBrk="1" fontAlgn="auto" latinLnBrk="0" hangingPunct="1">
                        <a:lnSpc>
                          <a:spcPct val="100000"/>
                        </a:lnSpc>
                        <a:spcBef>
                          <a:spcPts val="300"/>
                        </a:spcBef>
                        <a:spcAft>
                          <a:spcPts val="0"/>
                        </a:spcAft>
                        <a:buClrTx/>
                        <a:buSzTx/>
                        <a:buFont typeface="Symbol" pitchFamily="18" charset="2"/>
                        <a:buChar char="-"/>
                        <a:tabLst/>
                        <a:defRPr/>
                      </a:pPr>
                      <a:r>
                        <a:rPr lang="de-DE" sz="1400" baseline="0" dirty="0" smtClean="0">
                          <a:solidFill>
                            <a:schemeClr val="tx1"/>
                          </a:solidFill>
                        </a:rPr>
                        <a:t>Zusammenhänge, Vergleiche, Urteile, </a:t>
                      </a:r>
                      <a:r>
                        <a:rPr lang="de-DE" sz="1400" baseline="0" dirty="0" err="1" smtClean="0">
                          <a:solidFill>
                            <a:schemeClr val="tx1"/>
                          </a:solidFill>
                        </a:rPr>
                        <a:t>Bewer-tungen</a:t>
                      </a:r>
                      <a:r>
                        <a:rPr lang="de-DE" sz="1400" baseline="0" dirty="0" smtClean="0">
                          <a:solidFill>
                            <a:schemeClr val="tx1"/>
                          </a:solidFill>
                        </a:rPr>
                        <a:t>, </a:t>
                      </a:r>
                      <a:r>
                        <a:rPr lang="de-DE" sz="1400" baseline="0" dirty="0" err="1" smtClean="0">
                          <a:solidFill>
                            <a:schemeClr val="tx1"/>
                          </a:solidFill>
                        </a:rPr>
                        <a:t>Perspek-tiven</a:t>
                      </a:r>
                      <a:endParaRPr lang="de-DE" sz="1400" baseline="0" dirty="0" smtClean="0">
                        <a:solidFill>
                          <a:schemeClr val="tx1"/>
                        </a:solidFill>
                      </a:endParaRPr>
                    </a:p>
                    <a:p>
                      <a:pPr marL="84138" marR="0" indent="-8413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0" baseline="0" dirty="0" smtClean="0"/>
                        <a:t>Ermittlung des zugrundeliegen-den Fragetyps</a:t>
                      </a:r>
                    </a:p>
                    <a:p>
                      <a:pPr marL="84138" marR="0" indent="-8413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0" baseline="0" dirty="0" smtClean="0"/>
                        <a:t> und Teilaspekt des Fragetyps</a:t>
                      </a:r>
                      <a:endParaRPr lang="de-DE" sz="1600" b="0" dirty="0" smtClean="0"/>
                    </a:p>
                  </a:txBody>
                  <a:tcPr marL="36000" marR="36000" marT="36000" marB="36000">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B w="28575" cap="flat" cmpd="sng" algn="ctr">
                      <a:solidFill>
                        <a:srgbClr val="FF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228600"/>
            <a:ext cx="9036496" cy="1040160"/>
          </a:xfrm>
        </p:spPr>
        <p:txBody>
          <a:bodyPr>
            <a:noAutofit/>
          </a:bodyPr>
          <a:lstStyle/>
          <a:p>
            <a:r>
              <a:rPr lang="de-DE" sz="2800" dirty="0" smtClean="0">
                <a:solidFill>
                  <a:schemeClr val="accent1"/>
                </a:solidFill>
              </a:rPr>
              <a:t>Prozessbezogene Kompetenzen: </a:t>
            </a:r>
            <a:r>
              <a:rPr lang="de-DE" dirty="0" smtClean="0"/>
              <a:t/>
            </a:r>
            <a:br>
              <a:rPr lang="de-DE" dirty="0" smtClean="0"/>
            </a:br>
            <a:r>
              <a:rPr lang="de-DE" dirty="0" smtClean="0"/>
              <a:t>Fragekompetenz – Vorschlag für Klasse 8/9</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7</a:t>
            </a:fld>
            <a:endParaRPr lang="de-DE"/>
          </a:p>
        </p:txBody>
      </p:sp>
      <p:graphicFrame>
        <p:nvGraphicFramePr>
          <p:cNvPr id="11" name="Tabelle 10"/>
          <p:cNvGraphicFramePr>
            <a:graphicFrameLocks noGrp="1"/>
          </p:cNvGraphicFramePr>
          <p:nvPr/>
        </p:nvGraphicFramePr>
        <p:xfrm>
          <a:off x="179512" y="1412776"/>
          <a:ext cx="8856984" cy="4749900"/>
        </p:xfrm>
        <a:graphic>
          <a:graphicData uri="http://schemas.openxmlformats.org/drawingml/2006/table">
            <a:tbl>
              <a:tblPr firstRow="1" bandRow="1">
                <a:tableStyleId>{5C22544A-7EE6-4342-B048-85BDC9FD1C3A}</a:tableStyleId>
              </a:tblPr>
              <a:tblGrid>
                <a:gridCol w="1887554"/>
                <a:gridCol w="1960151"/>
                <a:gridCol w="1466485"/>
                <a:gridCol w="1598578"/>
                <a:gridCol w="1944216"/>
              </a:tblGrid>
              <a:tr h="370840">
                <a:tc>
                  <a:txBody>
                    <a:bodyPr/>
                    <a:lstStyle/>
                    <a:p>
                      <a:pPr algn="ctr"/>
                      <a:r>
                        <a:rPr lang="de-DE" sz="1400" dirty="0" smtClean="0"/>
                        <a:t>Fragen formulieren </a:t>
                      </a:r>
                      <a:endParaRPr lang="de-DE" sz="1400" dirty="0"/>
                    </a:p>
                  </a:txBody>
                  <a:tcPr marL="36000" marR="36000" marT="36000" marB="36000" anchor="ctr"/>
                </a:tc>
                <a:tc>
                  <a:txBody>
                    <a:bodyPr/>
                    <a:lstStyle/>
                    <a:p>
                      <a:pPr algn="ctr"/>
                      <a:r>
                        <a:rPr lang="de-DE" sz="1400" dirty="0" smtClean="0"/>
                        <a:t>Fragen vergleichen und eigene Schwer-punkte begründen</a:t>
                      </a:r>
                      <a:endParaRPr lang="de-DE" sz="1400" dirty="0"/>
                    </a:p>
                  </a:txBody>
                  <a:tcPr marL="36000" marR="36000" marT="36000" marB="36000" anchor="ctr"/>
                </a:tc>
                <a:tc>
                  <a:txBody>
                    <a:bodyPr/>
                    <a:lstStyle/>
                    <a:p>
                      <a:pPr algn="ctr"/>
                      <a:r>
                        <a:rPr lang="de-DE" sz="1400" dirty="0" smtClean="0"/>
                        <a:t>Hypothesen aufstellen </a:t>
                      </a:r>
                      <a:endParaRPr lang="de-DE" sz="1400" dirty="0"/>
                    </a:p>
                  </a:txBody>
                  <a:tcPr marL="36000" marR="36000" marT="36000" marB="36000" anchor="ctr"/>
                </a:tc>
                <a:tc>
                  <a:txBody>
                    <a:bodyPr/>
                    <a:lstStyle/>
                    <a:p>
                      <a:pPr algn="ctr"/>
                      <a:r>
                        <a:rPr lang="de-DE" sz="1400" dirty="0" smtClean="0"/>
                        <a:t>Untersuchungs-schritte</a:t>
                      </a:r>
                      <a:r>
                        <a:rPr lang="de-DE" sz="1400" baseline="0" dirty="0" smtClean="0"/>
                        <a:t> planen</a:t>
                      </a:r>
                      <a:endParaRPr lang="de-DE" sz="1400" dirty="0"/>
                    </a:p>
                  </a:txBody>
                  <a:tcPr marL="36000" marR="36000" marT="36000" marB="36000" anchor="ctr">
                    <a:lnR w="28575" cap="flat" cmpd="sng" algn="ctr">
                      <a:solidFill>
                        <a:srgbClr val="FF0000"/>
                      </a:solidFill>
                      <a:prstDash val="solid"/>
                      <a:round/>
                      <a:headEnd type="none" w="med" len="med"/>
                      <a:tailEnd type="none" w="med" len="med"/>
                    </a:lnR>
                  </a:tcPr>
                </a:tc>
                <a:tc>
                  <a:txBody>
                    <a:bodyPr/>
                    <a:lstStyle/>
                    <a:p>
                      <a:pPr algn="ctr"/>
                      <a:r>
                        <a:rPr lang="de-DE" sz="1400" dirty="0" smtClean="0"/>
                        <a:t>vorgegebene Fragen nachvollziehen </a:t>
                      </a:r>
                      <a:endParaRPr lang="de-DE" sz="1400" dirty="0"/>
                    </a:p>
                  </a:txBody>
                  <a:tcPr marL="36000" marR="36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tcPr>
                </a:tc>
              </a:tr>
              <a:tr h="424620">
                <a:tc>
                  <a:txBody>
                    <a:bodyPr/>
                    <a:lstStyle/>
                    <a:p>
                      <a:pPr algn="ctr"/>
                      <a:r>
                        <a:rPr lang="de-DE" sz="1400" dirty="0" smtClean="0">
                          <a:solidFill>
                            <a:schemeClr val="bg1"/>
                          </a:solidFill>
                        </a:rPr>
                        <a:t>klassifiziert nach Fragetypen</a:t>
                      </a:r>
                      <a:endParaRPr lang="de-DE" sz="1400" dirty="0">
                        <a:solidFill>
                          <a:schemeClr val="bg1"/>
                        </a:solidFill>
                      </a:endParaRPr>
                    </a:p>
                  </a:txBody>
                  <a:tcPr marL="36000" marR="36000" marT="36000" marB="36000">
                    <a:solidFill>
                      <a:schemeClr val="accent1"/>
                    </a:solidFill>
                  </a:tcPr>
                </a:tc>
                <a:tc>
                  <a:txBody>
                    <a:bodyPr/>
                    <a:lstStyle/>
                    <a:p>
                      <a:pPr algn="ctr"/>
                      <a:r>
                        <a:rPr lang="de-DE" sz="1400" dirty="0" smtClean="0">
                          <a:solidFill>
                            <a:schemeClr val="bg1"/>
                          </a:solidFill>
                        </a:rPr>
                        <a:t>Gewichtung der eigenen Fragen nach</a:t>
                      </a:r>
                      <a:endParaRPr lang="de-DE" sz="1400" dirty="0">
                        <a:solidFill>
                          <a:schemeClr val="bg1"/>
                        </a:solidFill>
                      </a:endParaRPr>
                    </a:p>
                  </a:txBody>
                  <a:tcPr marL="36000" marR="36000" marT="36000" marB="36000">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smtClean="0">
                          <a:solidFill>
                            <a:schemeClr val="bg1"/>
                          </a:solidFill>
                        </a:rPr>
                        <a:t>auf der Basis von</a:t>
                      </a:r>
                    </a:p>
                  </a:txBody>
                  <a:tcPr marL="36000" marR="36000" marT="36000" marB="36000" anchor="ctr">
                    <a:solidFill>
                      <a:schemeClr val="accent1"/>
                    </a:solidFill>
                  </a:tcPr>
                </a:tc>
                <a:tc>
                  <a:txBody>
                    <a:bodyPr/>
                    <a:lstStyle/>
                    <a:p>
                      <a:pPr algn="ctr"/>
                      <a:r>
                        <a:rPr lang="de-DE" sz="1400" dirty="0" smtClean="0">
                          <a:solidFill>
                            <a:schemeClr val="bg1"/>
                          </a:solidFill>
                        </a:rPr>
                        <a:t>durch</a:t>
                      </a:r>
                      <a:endParaRPr lang="de-DE" sz="1400" dirty="0">
                        <a:solidFill>
                          <a:schemeClr val="bg1"/>
                        </a:solidFill>
                      </a:endParaRPr>
                    </a:p>
                  </a:txBody>
                  <a:tcPr marL="36000" marR="36000" marT="36000" marB="36000" anchor="ctr">
                    <a:lnR w="28575" cap="flat" cmpd="sng" algn="ctr">
                      <a:solidFill>
                        <a:srgbClr val="FF0000"/>
                      </a:solidFill>
                      <a:prstDash val="solid"/>
                      <a:round/>
                      <a:headEnd type="none" w="med" len="med"/>
                      <a:tailEnd type="none" w="med" len="med"/>
                    </a:lnR>
                    <a:solidFill>
                      <a:schemeClr val="accent1"/>
                    </a:solidFill>
                  </a:tcPr>
                </a:tc>
                <a:tc>
                  <a:txBody>
                    <a:bodyPr/>
                    <a:lstStyle/>
                    <a:p>
                      <a:pPr algn="ctr"/>
                      <a:r>
                        <a:rPr lang="de-DE" sz="1400" dirty="0" smtClean="0">
                          <a:solidFill>
                            <a:schemeClr val="bg1"/>
                          </a:solidFill>
                        </a:rPr>
                        <a:t>durch </a:t>
                      </a:r>
                      <a:endParaRPr lang="de-DE" sz="1400" dirty="0">
                        <a:solidFill>
                          <a:schemeClr val="bg1"/>
                        </a:solidFill>
                      </a:endParaRPr>
                    </a:p>
                  </a:txBody>
                  <a:tcPr marL="36000" marR="36000" marT="36000" marB="3600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solidFill>
                      <a:schemeClr val="accent1"/>
                    </a:solidFill>
                  </a:tcPr>
                </a:tc>
              </a:tr>
              <a:tr h="370840">
                <a:tc>
                  <a:txBody>
                    <a:bodyPr/>
                    <a:lstStyle/>
                    <a:p>
                      <a:pPr marL="88900" indent="-88900">
                        <a:spcAft>
                          <a:spcPts val="0"/>
                        </a:spcAft>
                        <a:buFont typeface="Arial" pitchFamily="34" charset="0"/>
                        <a:buChar char="•"/>
                      </a:pPr>
                      <a:r>
                        <a:rPr lang="de-DE" sz="1600" dirty="0" smtClean="0"/>
                        <a:t>Informations-fragen</a:t>
                      </a:r>
                    </a:p>
                    <a:p>
                      <a:pPr marL="88900" indent="0">
                        <a:buFont typeface="Arial" pitchFamily="34" charset="0"/>
                        <a:buNone/>
                      </a:pPr>
                      <a:r>
                        <a:rPr lang="de-DE" sz="1400" baseline="0" dirty="0" smtClean="0">
                          <a:solidFill>
                            <a:schemeClr val="accent1">
                              <a:lumMod val="75000"/>
                            </a:schemeClr>
                          </a:solidFill>
                          <a:sym typeface="Wingdings" pitchFamily="2" charset="2"/>
                        </a:rPr>
                        <a:t>(Klasse 6: Wissen aneignen)</a:t>
                      </a:r>
                    </a:p>
                    <a:p>
                      <a:pPr marL="88900" indent="-88900">
                        <a:spcBef>
                          <a:spcPts val="600"/>
                        </a:spcBef>
                        <a:spcAft>
                          <a:spcPts val="0"/>
                        </a:spcAft>
                        <a:buFont typeface="Arial" pitchFamily="34" charset="0"/>
                        <a:buChar char="•"/>
                      </a:pPr>
                      <a:r>
                        <a:rPr lang="de-DE" sz="1600" dirty="0" smtClean="0"/>
                        <a:t>Reflexionsfragen</a:t>
                      </a:r>
                      <a:endParaRPr lang="de-DE" sz="1600" baseline="0" dirty="0" smtClean="0"/>
                    </a:p>
                    <a:p>
                      <a:pPr marL="90488" indent="-6350">
                        <a:buFont typeface="Arial" pitchFamily="34" charset="0"/>
                        <a:buNone/>
                      </a:pPr>
                      <a:r>
                        <a:rPr lang="de-DE" sz="1400" baseline="0" dirty="0" smtClean="0">
                          <a:solidFill>
                            <a:schemeClr val="accent1">
                              <a:lumMod val="75000"/>
                            </a:schemeClr>
                          </a:solidFill>
                          <a:sym typeface="Wingdings" pitchFamily="2" charset="2"/>
                        </a:rPr>
                        <a:t>(Klasse 6: </a:t>
                      </a:r>
                      <a:r>
                        <a:rPr lang="de-DE" sz="1400" baseline="0" dirty="0" err="1" smtClean="0">
                          <a:solidFill>
                            <a:schemeClr val="accent1">
                              <a:lumMod val="75000"/>
                            </a:schemeClr>
                          </a:solidFill>
                          <a:sym typeface="Wingdings" pitchFamily="2" charset="2"/>
                        </a:rPr>
                        <a:t>nachden-ken</a:t>
                      </a:r>
                      <a:r>
                        <a:rPr lang="de-DE" sz="1400" baseline="0" dirty="0" smtClean="0">
                          <a:solidFill>
                            <a:schemeClr val="accent1">
                              <a:lumMod val="75000"/>
                            </a:schemeClr>
                          </a:solidFill>
                          <a:sym typeface="Wingdings" pitchFamily="2" charset="2"/>
                        </a:rPr>
                        <a:t> über damals)</a:t>
                      </a:r>
                    </a:p>
                    <a:p>
                      <a:pPr marL="88900" indent="-88900">
                        <a:spcBef>
                          <a:spcPts val="600"/>
                        </a:spcBef>
                        <a:spcAft>
                          <a:spcPts val="0"/>
                        </a:spcAft>
                        <a:buFont typeface="Arial" pitchFamily="34" charset="0"/>
                        <a:buChar char="•"/>
                      </a:pPr>
                      <a:r>
                        <a:rPr lang="de-DE" sz="1600" baseline="0" dirty="0" smtClean="0"/>
                        <a:t>Orientierungs-fragen</a:t>
                      </a:r>
                    </a:p>
                    <a:p>
                      <a:pPr marL="84138" indent="4763">
                        <a:buFont typeface="Arial" pitchFamily="34" charset="0"/>
                        <a:buNone/>
                      </a:pPr>
                      <a:r>
                        <a:rPr lang="de-DE" sz="1400" baseline="0" dirty="0" smtClean="0">
                          <a:solidFill>
                            <a:schemeClr val="accent1">
                              <a:lumMod val="75000"/>
                            </a:schemeClr>
                          </a:solidFill>
                          <a:sym typeface="Wingdings" pitchFamily="2" charset="2"/>
                        </a:rPr>
                        <a:t>(Klasse 6: </a:t>
                      </a:r>
                      <a:r>
                        <a:rPr lang="de-DE" sz="1400" baseline="0" dirty="0" err="1" smtClean="0">
                          <a:solidFill>
                            <a:schemeClr val="accent1">
                              <a:lumMod val="75000"/>
                            </a:schemeClr>
                          </a:solidFill>
                          <a:sym typeface="Wingdings" pitchFamily="2" charset="2"/>
                        </a:rPr>
                        <a:t>nachden-ken</a:t>
                      </a:r>
                      <a:r>
                        <a:rPr lang="de-DE" sz="1400" baseline="0" dirty="0" smtClean="0">
                          <a:solidFill>
                            <a:schemeClr val="accent1">
                              <a:lumMod val="75000"/>
                            </a:schemeClr>
                          </a:solidFill>
                          <a:sym typeface="Wingdings" pitchFamily="2" charset="2"/>
                        </a:rPr>
                        <a:t> über heute)</a:t>
                      </a:r>
                    </a:p>
                    <a:p>
                      <a:pPr marL="84138" marR="0" indent="-8413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und Teilaspekten von Fragetypen</a:t>
                      </a:r>
                    </a:p>
                    <a:p>
                      <a:pPr marL="84138" indent="4763">
                        <a:buFont typeface="Arial" pitchFamily="34" charset="0"/>
                        <a:buNone/>
                      </a:pPr>
                      <a:endParaRPr lang="de-DE" sz="1400" dirty="0" smtClean="0"/>
                    </a:p>
                  </a:txBody>
                  <a:tcPr marL="36000" marR="36000" marT="36000" marB="36000"/>
                </a:tc>
                <a:tc>
                  <a:txBody>
                    <a:bodyPr/>
                    <a:lstStyle/>
                    <a:p>
                      <a:pPr marL="84138" marR="0" indent="-84138"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600" dirty="0" smtClean="0"/>
                        <a:t>Interesse</a:t>
                      </a:r>
                    </a:p>
                    <a:p>
                      <a:pPr marL="88900" marR="0" indent="-88900"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Einordnung der Fragestellung in einen Themen-</a:t>
                      </a:r>
                      <a:r>
                        <a:rPr lang="de-DE" sz="1600" baseline="0" dirty="0" err="1" smtClean="0"/>
                        <a:t>bereich</a:t>
                      </a:r>
                      <a:endParaRPr lang="de-DE" sz="1600" dirty="0" smtClean="0"/>
                    </a:p>
                    <a:p>
                      <a:pPr marL="8890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de-DE" sz="1400" baseline="0" dirty="0" smtClean="0">
                          <a:solidFill>
                            <a:schemeClr val="accent1">
                              <a:lumMod val="75000"/>
                            </a:schemeClr>
                          </a:solidFill>
                          <a:sym typeface="Wingdings" pitchFamily="2" charset="2"/>
                        </a:rPr>
                        <a:t>(Klasse 6: Oberbegriffe)</a:t>
                      </a:r>
                    </a:p>
                    <a:p>
                      <a:pPr marL="90488" marR="0" indent="-9048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dirty="0" smtClean="0"/>
                        <a:t>Umfang</a:t>
                      </a:r>
                    </a:p>
                    <a:p>
                      <a:pPr marL="179388" indent="-90488">
                        <a:buFont typeface="Arial" pitchFamily="34" charset="0"/>
                        <a:buNone/>
                      </a:pPr>
                      <a:endParaRPr lang="de-DE" sz="1600" dirty="0" smtClean="0"/>
                    </a:p>
                  </a:txBody>
                  <a:tcPr marL="36000" marR="36000" marT="36000" marB="36000"/>
                </a:tc>
                <a:tc>
                  <a:txBody>
                    <a:bodyPr/>
                    <a:lstStyle/>
                    <a:p>
                      <a:pPr marL="88900" indent="-88900">
                        <a:buFont typeface="Arial" pitchFamily="34" charset="0"/>
                        <a:buChar char="•"/>
                      </a:pPr>
                      <a:r>
                        <a:rPr lang="de-DE" sz="1600" dirty="0" smtClean="0"/>
                        <a:t>allgemeinem Vorwissen</a:t>
                      </a:r>
                    </a:p>
                    <a:p>
                      <a:pPr marL="88900" indent="-88900">
                        <a:spcBef>
                          <a:spcPts val="600"/>
                        </a:spcBef>
                        <a:buFont typeface="Arial" pitchFamily="34" charset="0"/>
                        <a:buChar char="•"/>
                      </a:pPr>
                      <a:r>
                        <a:rPr lang="de-DE" sz="1600" dirty="0" smtClean="0"/>
                        <a:t>fachlichem Vorwissen</a:t>
                      </a:r>
                    </a:p>
                    <a:p>
                      <a:pPr marL="179388" indent="-90488">
                        <a:buFont typeface="Arial" pitchFamily="34" charset="0"/>
                        <a:buNone/>
                      </a:pPr>
                      <a:endParaRPr lang="de-DE" sz="1600" dirty="0" smtClean="0"/>
                    </a:p>
                  </a:txBody>
                  <a:tcPr marL="36000" marR="36000" marT="36000" marB="36000"/>
                </a:tc>
                <a:tc>
                  <a:txBody>
                    <a:bodyPr/>
                    <a:lstStyle/>
                    <a:p>
                      <a:pPr marL="88900" marR="0" indent="-88900"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Zuordnung passenden Materials</a:t>
                      </a:r>
                    </a:p>
                    <a:p>
                      <a:pPr marL="84138" marR="0" indent="-8413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Auswahl von Analyse-</a:t>
                      </a:r>
                      <a:r>
                        <a:rPr lang="de-DE" sz="1600" baseline="0" dirty="0" err="1" smtClean="0"/>
                        <a:t>methoden</a:t>
                      </a:r>
                      <a:endParaRPr lang="de-DE" sz="1600" baseline="0" dirty="0" smtClean="0"/>
                    </a:p>
                    <a:p>
                      <a:pPr marL="84138" marR="0" indent="-8413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Auswahl von Antwort-</a:t>
                      </a:r>
                      <a:r>
                        <a:rPr lang="de-DE" sz="1600" baseline="0" dirty="0" err="1" smtClean="0"/>
                        <a:t>strategien</a:t>
                      </a:r>
                      <a:endParaRPr lang="de-DE" sz="1600" baseline="0" dirty="0" smtClean="0"/>
                    </a:p>
                    <a:p>
                      <a:pPr marL="84138" marR="0" indent="-8413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aseline="0" dirty="0" smtClean="0"/>
                        <a:t>Auswahl einer Ergebnisform</a:t>
                      </a:r>
                      <a:endParaRPr lang="de-DE" sz="1600" dirty="0" smtClean="0"/>
                    </a:p>
                  </a:txBody>
                  <a:tcPr marL="36000" marR="36000" marT="36000" marB="36000">
                    <a:lnR w="28575" cap="flat" cmpd="sng" algn="ctr">
                      <a:solidFill>
                        <a:srgbClr val="FF0000"/>
                      </a:solidFill>
                      <a:prstDash val="solid"/>
                      <a:round/>
                      <a:headEnd type="none" w="med" len="med"/>
                      <a:tailEnd type="none" w="med" len="med"/>
                    </a:lnR>
                  </a:tcPr>
                </a:tc>
                <a:tc>
                  <a:txBody>
                    <a:bodyPr/>
                    <a:lstStyle/>
                    <a:p>
                      <a:pPr marL="84138" marR="0" indent="-84138" algn="l" defTabSz="914400" rtl="0" eaLnBrk="1" fontAlgn="auto" latinLnBrk="0" hangingPunct="1">
                        <a:lnSpc>
                          <a:spcPct val="100000"/>
                        </a:lnSpc>
                        <a:spcBef>
                          <a:spcPts val="0"/>
                        </a:spcBef>
                        <a:spcAft>
                          <a:spcPts val="0"/>
                        </a:spcAft>
                        <a:buClrTx/>
                        <a:buSzTx/>
                        <a:buFont typeface="Arial" pitchFamily="34" charset="0"/>
                        <a:buChar char="•"/>
                        <a:tabLst/>
                        <a:defRPr/>
                      </a:pPr>
                      <a:r>
                        <a:rPr lang="de-DE" sz="1600" b="0" baseline="0" dirty="0" smtClean="0"/>
                        <a:t>Analyse des Materials auf</a:t>
                      </a:r>
                    </a:p>
                    <a:p>
                      <a:pPr marL="273050" marR="0" lvl="1" indent="-188913" algn="l" defTabSz="914400" rtl="0" eaLnBrk="1" fontAlgn="auto" latinLnBrk="0" hangingPunct="1">
                        <a:lnSpc>
                          <a:spcPct val="100000"/>
                        </a:lnSpc>
                        <a:spcBef>
                          <a:spcPts val="300"/>
                        </a:spcBef>
                        <a:spcAft>
                          <a:spcPts val="0"/>
                        </a:spcAft>
                        <a:buClrTx/>
                        <a:buSzTx/>
                        <a:buFont typeface="Symbol" pitchFamily="18" charset="2"/>
                        <a:buChar char="-"/>
                        <a:tabLst/>
                        <a:defRPr/>
                      </a:pPr>
                      <a:r>
                        <a:rPr lang="de-DE" sz="1400" baseline="0" dirty="0" smtClean="0">
                          <a:solidFill>
                            <a:schemeClr val="tx1"/>
                          </a:solidFill>
                        </a:rPr>
                        <a:t>Inhalte</a:t>
                      </a:r>
                    </a:p>
                    <a:p>
                      <a:pPr marL="273050" marR="0" lvl="1" indent="-188913" algn="l" defTabSz="914400" rtl="0" eaLnBrk="1" fontAlgn="auto" latinLnBrk="0" hangingPunct="1">
                        <a:lnSpc>
                          <a:spcPct val="100000"/>
                        </a:lnSpc>
                        <a:spcBef>
                          <a:spcPts val="300"/>
                        </a:spcBef>
                        <a:spcAft>
                          <a:spcPts val="0"/>
                        </a:spcAft>
                        <a:buClrTx/>
                        <a:buSzTx/>
                        <a:buFont typeface="Symbol" pitchFamily="18" charset="2"/>
                        <a:buChar char="-"/>
                        <a:tabLst/>
                        <a:defRPr/>
                      </a:pPr>
                      <a:r>
                        <a:rPr lang="de-DE" sz="1400" baseline="0" dirty="0" smtClean="0">
                          <a:solidFill>
                            <a:schemeClr val="tx1"/>
                          </a:solidFill>
                        </a:rPr>
                        <a:t>Kernaussagen</a:t>
                      </a:r>
                    </a:p>
                    <a:p>
                      <a:pPr marL="273050" marR="0" lvl="1" indent="-188913" algn="l" defTabSz="914400" rtl="0" eaLnBrk="1" fontAlgn="auto" latinLnBrk="0" hangingPunct="1">
                        <a:lnSpc>
                          <a:spcPct val="100000"/>
                        </a:lnSpc>
                        <a:spcBef>
                          <a:spcPts val="300"/>
                        </a:spcBef>
                        <a:spcAft>
                          <a:spcPts val="0"/>
                        </a:spcAft>
                        <a:buClrTx/>
                        <a:buSzTx/>
                        <a:buFont typeface="Symbol" pitchFamily="18" charset="2"/>
                        <a:buChar char="-"/>
                        <a:tabLst/>
                        <a:defRPr/>
                      </a:pPr>
                      <a:r>
                        <a:rPr lang="de-DE" sz="1400" baseline="0" dirty="0" smtClean="0">
                          <a:solidFill>
                            <a:schemeClr val="tx1"/>
                          </a:solidFill>
                        </a:rPr>
                        <a:t>Zusammenhänge, Vergleiche, Urteile, </a:t>
                      </a:r>
                      <a:r>
                        <a:rPr lang="de-DE" sz="1400" baseline="0" dirty="0" err="1" smtClean="0">
                          <a:solidFill>
                            <a:schemeClr val="tx1"/>
                          </a:solidFill>
                        </a:rPr>
                        <a:t>Bewer-tungen</a:t>
                      </a:r>
                      <a:r>
                        <a:rPr lang="de-DE" sz="1400" baseline="0" dirty="0" smtClean="0">
                          <a:solidFill>
                            <a:schemeClr val="tx1"/>
                          </a:solidFill>
                        </a:rPr>
                        <a:t>, </a:t>
                      </a:r>
                      <a:r>
                        <a:rPr lang="de-DE" sz="1400" baseline="0" dirty="0" err="1" smtClean="0">
                          <a:solidFill>
                            <a:schemeClr val="tx1"/>
                          </a:solidFill>
                        </a:rPr>
                        <a:t>Perspek-tiven</a:t>
                      </a:r>
                      <a:endParaRPr lang="de-DE" sz="1400" baseline="0" dirty="0" smtClean="0">
                        <a:solidFill>
                          <a:schemeClr val="tx1"/>
                        </a:solidFill>
                      </a:endParaRPr>
                    </a:p>
                    <a:p>
                      <a:pPr marL="84138" marR="0" indent="-8413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0" baseline="0" dirty="0" smtClean="0"/>
                        <a:t>Ermittlung des zugrundeliegen-den Fragetyps</a:t>
                      </a:r>
                    </a:p>
                    <a:p>
                      <a:pPr marL="84138" marR="0" indent="-84138" algn="l" defTabSz="914400" rtl="0" eaLnBrk="1" fontAlgn="auto" latinLnBrk="0" hangingPunct="1">
                        <a:lnSpc>
                          <a:spcPct val="100000"/>
                        </a:lnSpc>
                        <a:spcBef>
                          <a:spcPts val="600"/>
                        </a:spcBef>
                        <a:spcAft>
                          <a:spcPts val="0"/>
                        </a:spcAft>
                        <a:buClrTx/>
                        <a:buSzTx/>
                        <a:buFont typeface="Arial" pitchFamily="34" charset="0"/>
                        <a:buChar char="•"/>
                        <a:tabLst/>
                        <a:defRPr/>
                      </a:pPr>
                      <a:r>
                        <a:rPr lang="de-DE" sz="1600" b="0" baseline="0" dirty="0" smtClean="0"/>
                        <a:t> und Teilaspekt des Fragetyps</a:t>
                      </a:r>
                      <a:endParaRPr lang="de-DE" sz="1600" b="0" dirty="0" smtClean="0"/>
                    </a:p>
                  </a:txBody>
                  <a:tcPr marL="36000" marR="36000" marT="36000" marB="36000">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B w="28575" cap="flat" cmpd="sng" algn="ctr">
                      <a:solidFill>
                        <a:srgbClr val="FF0000"/>
                      </a:solidFill>
                      <a:prstDash val="solid"/>
                      <a:round/>
                      <a:headEnd type="none" w="med" len="med"/>
                      <a:tailEnd type="none" w="med" len="med"/>
                    </a:lnB>
                  </a:tcPr>
                </a:tc>
              </a:tr>
            </a:tbl>
          </a:graphicData>
        </a:graphic>
      </p:graphicFrame>
      <p:sp>
        <p:nvSpPr>
          <p:cNvPr id="5" name="Rechteck 4"/>
          <p:cNvSpPr/>
          <p:nvPr/>
        </p:nvSpPr>
        <p:spPr>
          <a:xfrm>
            <a:off x="179512" y="5373216"/>
            <a:ext cx="1872208" cy="576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40ECF528-BE4D-4C88-B8D8-D2E80299C3E5}" type="slidenum">
              <a:rPr lang="de-DE" smtClean="0"/>
              <a:pPr/>
              <a:t>8</a:t>
            </a:fld>
            <a:endParaRPr lang="de-DE"/>
          </a:p>
        </p:txBody>
      </p:sp>
      <p:sp>
        <p:nvSpPr>
          <p:cNvPr id="2" name="Titel 1"/>
          <p:cNvSpPr>
            <a:spLocks noGrp="1"/>
          </p:cNvSpPr>
          <p:nvPr>
            <p:ph type="title" idx="4294967295"/>
          </p:nvPr>
        </p:nvSpPr>
        <p:spPr>
          <a:xfrm>
            <a:off x="251520" y="2060848"/>
            <a:ext cx="8642350" cy="2376264"/>
          </a:xfrm>
          <a:solidFill>
            <a:schemeClr val="bg2"/>
          </a:solidFill>
        </p:spPr>
        <p:txBody>
          <a:bodyPr anchor="ctr">
            <a:normAutofit/>
          </a:bodyPr>
          <a:lstStyle/>
          <a:p>
            <a:pPr algn="ctr"/>
            <a:r>
              <a:rPr lang="de-DE" b="1" dirty="0" smtClean="0">
                <a:solidFill>
                  <a:schemeClr val="accent1"/>
                </a:solidFill>
              </a:rPr>
              <a:t>Unterrichtsvorschlag</a:t>
            </a:r>
            <a:endParaRPr lang="de-DE" b="1" dirty="0">
              <a:solidFill>
                <a:schemeClr val="accent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sz="quarter" idx="4294967295"/>
          </p:nvPr>
        </p:nvSpPr>
        <p:spPr>
          <a:xfrm>
            <a:off x="467544" y="4797152"/>
            <a:ext cx="8460432" cy="1656184"/>
          </a:xfrm>
        </p:spPr>
        <p:txBody>
          <a:bodyPr>
            <a:noAutofit/>
          </a:bodyPr>
          <a:lstStyle/>
          <a:p>
            <a:pPr lvl="0">
              <a:spcBef>
                <a:spcPts val="300"/>
              </a:spcBef>
            </a:pPr>
            <a:r>
              <a:rPr lang="de-DE" sz="1800" dirty="0" smtClean="0"/>
              <a:t>Beschreibt das Bild.</a:t>
            </a:r>
          </a:p>
          <a:p>
            <a:pPr lvl="0">
              <a:spcBef>
                <a:spcPts val="300"/>
              </a:spcBef>
            </a:pPr>
            <a:r>
              <a:rPr lang="de-DE" sz="1800" dirty="0" smtClean="0"/>
              <a:t>Übersetzt „</a:t>
            </a:r>
            <a:r>
              <a:rPr lang="de-DE" sz="1800" dirty="0" err="1" smtClean="0"/>
              <a:t>Fraternité</a:t>
            </a:r>
            <a:r>
              <a:rPr lang="de-DE" sz="1800" dirty="0" smtClean="0"/>
              <a:t>“ (Inschrift im Himmel) und „</a:t>
            </a:r>
            <a:r>
              <a:rPr lang="de-DE" sz="1800" dirty="0" err="1" smtClean="0"/>
              <a:t>Droits</a:t>
            </a:r>
            <a:r>
              <a:rPr lang="de-DE" sz="1800" dirty="0" smtClean="0"/>
              <a:t> de </a:t>
            </a:r>
            <a:r>
              <a:rPr lang="de-DE" sz="1800" dirty="0" err="1" smtClean="0"/>
              <a:t>l’homme</a:t>
            </a:r>
            <a:r>
              <a:rPr lang="de-DE" sz="1800" dirty="0" smtClean="0"/>
              <a:t> (Aufschrift auf der Tafel in der Hand der Statue der Freiheit).</a:t>
            </a:r>
          </a:p>
          <a:p>
            <a:pPr>
              <a:spcBef>
                <a:spcPts val="300"/>
              </a:spcBef>
            </a:pPr>
            <a:r>
              <a:rPr lang="de-DE" sz="1800" dirty="0" smtClean="0"/>
              <a:t>Wir haben uns die Zeit nach 1815 angeschaut, das Bild ist aus dem Jahr 1848: Was hat sich verändert, was könnte passiert sein?</a:t>
            </a:r>
          </a:p>
        </p:txBody>
      </p:sp>
      <p:sp>
        <p:nvSpPr>
          <p:cNvPr id="2" name="Titel 1"/>
          <p:cNvSpPr>
            <a:spLocks noGrp="1"/>
          </p:cNvSpPr>
          <p:nvPr>
            <p:ph type="title"/>
          </p:nvPr>
        </p:nvSpPr>
        <p:spPr>
          <a:xfrm>
            <a:off x="467544" y="228600"/>
            <a:ext cx="8568952" cy="752128"/>
          </a:xfrm>
        </p:spPr>
        <p:txBody>
          <a:bodyPr>
            <a:noAutofit/>
          </a:bodyPr>
          <a:lstStyle/>
          <a:p>
            <a:pPr>
              <a:spcAft>
                <a:spcPts val="1200"/>
              </a:spcAft>
            </a:pPr>
            <a:r>
              <a:rPr lang="de-DE" dirty="0" smtClean="0"/>
              <a:t>Einstieg</a:t>
            </a:r>
            <a:endParaRPr lang="de-DE" dirty="0"/>
          </a:p>
        </p:txBody>
      </p:sp>
      <p:sp>
        <p:nvSpPr>
          <p:cNvPr id="3" name="Foliennummernplatzhalter 2"/>
          <p:cNvSpPr>
            <a:spLocks noGrp="1"/>
          </p:cNvSpPr>
          <p:nvPr>
            <p:ph type="sldNum" sz="quarter" idx="12"/>
          </p:nvPr>
        </p:nvSpPr>
        <p:spPr/>
        <p:txBody>
          <a:bodyPr/>
          <a:lstStyle/>
          <a:p>
            <a:fld id="{40ECF528-BE4D-4C88-B8D8-D2E80299C3E5}" type="slidenum">
              <a:rPr lang="de-DE" smtClean="0"/>
              <a:pPr/>
              <a:t>9</a:t>
            </a:fld>
            <a:endParaRPr lang="de-DE"/>
          </a:p>
        </p:txBody>
      </p:sp>
      <p:sp>
        <p:nvSpPr>
          <p:cNvPr id="7" name="Textfeld 6"/>
          <p:cNvSpPr txBox="1"/>
          <p:nvPr/>
        </p:nvSpPr>
        <p:spPr>
          <a:xfrm>
            <a:off x="539552" y="4293096"/>
            <a:ext cx="8280920" cy="492443"/>
          </a:xfrm>
          <a:prstGeom prst="rect">
            <a:avLst/>
          </a:prstGeom>
          <a:noFill/>
        </p:spPr>
        <p:txBody>
          <a:bodyPr wrap="square" rtlCol="0">
            <a:spAutoFit/>
          </a:bodyPr>
          <a:lstStyle/>
          <a:p>
            <a:r>
              <a:rPr lang="de-DE" sz="1600" dirty="0" smtClean="0"/>
              <a:t>Frédéric </a:t>
            </a:r>
            <a:r>
              <a:rPr lang="de-DE" sz="1600" dirty="0" err="1" smtClean="0"/>
              <a:t>Sorrieu</a:t>
            </a:r>
            <a:r>
              <a:rPr lang="de-DE" sz="1600" dirty="0" smtClean="0"/>
              <a:t>: </a:t>
            </a:r>
            <a:r>
              <a:rPr lang="fr-FR" sz="1600" dirty="0" smtClean="0"/>
              <a:t>République universelle démocratique et sociale, 1948</a:t>
            </a:r>
          </a:p>
          <a:p>
            <a:r>
              <a:rPr lang="de-DE" sz="1000" dirty="0" smtClean="0"/>
              <a:t>http://prometheus.uni-koeln.de/pandora/image/show/giessen_lri-c00abc02cd9038d1a693dc75a3ecdad944aed759</a:t>
            </a:r>
            <a:endParaRPr lang="de-DE" sz="1000" dirty="0"/>
          </a:p>
        </p:txBody>
      </p:sp>
      <p:sp>
        <p:nvSpPr>
          <p:cNvPr id="8" name="Rechteck 7"/>
          <p:cNvSpPr/>
          <p:nvPr/>
        </p:nvSpPr>
        <p:spPr>
          <a:xfrm>
            <a:off x="2339752" y="548680"/>
            <a:ext cx="6480720" cy="36724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2987824" y="1988840"/>
            <a:ext cx="5040560" cy="400110"/>
          </a:xfrm>
          <a:prstGeom prst="rect">
            <a:avLst/>
          </a:prstGeom>
          <a:noFill/>
        </p:spPr>
        <p:txBody>
          <a:bodyPr wrap="square" rtlCol="0">
            <a:spAutoFit/>
          </a:bodyPr>
          <a:lstStyle/>
          <a:p>
            <a:r>
              <a:rPr lang="de-DE" sz="1000" dirty="0" smtClean="0"/>
              <a:t>http</a:t>
            </a:r>
            <a:r>
              <a:rPr lang="de-DE" sz="1000" dirty="0" smtClean="0"/>
              <a:t>://prometheus.uni-koeln.de/pandora/image/show/giessen_lri-c00abc02cd9038d1a693dc75a3ecdad944aed759</a:t>
            </a:r>
            <a:endParaRPr lang="de-DE" sz="10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keanos">
  <a:themeElements>
    <a:clrScheme name="Okeanos">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Gerhild II">
      <a:majorFont>
        <a:latin typeface="Bookman Old Style"/>
        <a:ea typeface=""/>
        <a:cs typeface=""/>
      </a:majorFont>
      <a:minorFont>
        <a:latin typeface="Bookman Old Style"/>
        <a:ea typeface=""/>
        <a:cs typeface=""/>
      </a:minorFont>
    </a:fontScheme>
    <a:fmtScheme name="Okeanos">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0</TotalTime>
  <Words>2390</Words>
  <Application>Microsoft Office PowerPoint</Application>
  <PresentationFormat>Bildschirmpräsentation (4:3)</PresentationFormat>
  <Paragraphs>375</Paragraphs>
  <Slides>20</Slides>
  <Notes>20</Notes>
  <HiddenSlides>0</HiddenSlides>
  <MMClips>0</MMClips>
  <ScaleCrop>false</ScaleCrop>
  <HeadingPairs>
    <vt:vector size="4" baseType="variant">
      <vt:variant>
        <vt:lpstr>Design</vt:lpstr>
      </vt:variant>
      <vt:variant>
        <vt:i4>1</vt:i4>
      </vt:variant>
      <vt:variant>
        <vt:lpstr>Folientitel</vt:lpstr>
      </vt:variant>
      <vt:variant>
        <vt:i4>20</vt:i4>
      </vt:variant>
    </vt:vector>
  </HeadingPairs>
  <TitlesOfParts>
    <vt:vector size="21" baseType="lpstr">
      <vt:lpstr>Okeanos</vt:lpstr>
      <vt:lpstr> „Ich muss wissen, was der fragt, um meine Antwort zu finden.“  Vorgegebene historische Fragen nachvollziehen, Klasse 8/9</vt:lpstr>
      <vt:lpstr>Prozessbezogene Kompetenzen:  Fragekompetenz – Vorschlag für Klasse 8/9</vt:lpstr>
      <vt:lpstr>Fragekompetenz</vt:lpstr>
      <vt:lpstr>Prozessbezogene Kompetenzen:  Fragekompetenz – Vorschlag für Klasse 8/9</vt:lpstr>
      <vt:lpstr>Prozessbezogene Kompetenzen:  Fragekompetenz – Vorschlag für Klasse 8/9</vt:lpstr>
      <vt:lpstr>Prozessbezogene Kompetenzen:  Fragekompetenz – Vorschlag für Klasse 8/9</vt:lpstr>
      <vt:lpstr>Prozessbezogene Kompetenzen:  Fragekompetenz – Vorschlag für Klasse 8/9</vt:lpstr>
      <vt:lpstr>Unterrichtsvorschlag</vt:lpstr>
      <vt:lpstr>Einstieg</vt:lpstr>
      <vt:lpstr>Erarbeitung 1: Fragen formulieren</vt:lpstr>
      <vt:lpstr>Erarbeitung 2: Teilaspekte definieren</vt:lpstr>
      <vt:lpstr>Erarbeitung 3:  Vorgegebene Fragen nachvollziehen</vt:lpstr>
      <vt:lpstr>Folie 13</vt:lpstr>
      <vt:lpstr>Erarbeitung 3:  Vorgegebene Fragen nachvollziehen</vt:lpstr>
      <vt:lpstr>Folie 15</vt:lpstr>
      <vt:lpstr>Folie 16</vt:lpstr>
      <vt:lpstr>Folie 17</vt:lpstr>
      <vt:lpstr>Erarbeitung 4:  Übung Teilaspekte</vt:lpstr>
      <vt:lpstr>Erarbeitung :  Zusammenfassung der erlernten Inhalte</vt:lpstr>
      <vt:lpstr>Vielen Dank!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Gerhild</dc:creator>
  <cp:lastModifiedBy>Lö</cp:lastModifiedBy>
  <cp:revision>538</cp:revision>
  <dcterms:created xsi:type="dcterms:W3CDTF">2014-07-14T17:19:31Z</dcterms:created>
  <dcterms:modified xsi:type="dcterms:W3CDTF">2018-05-17T17:31:34Z</dcterms:modified>
</cp:coreProperties>
</file>