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396" r:id="rId3"/>
    <p:sldId id="397" r:id="rId4"/>
    <p:sldId id="400" r:id="rId5"/>
    <p:sldId id="404" r:id="rId6"/>
    <p:sldId id="398" r:id="rId7"/>
    <p:sldId id="401" r:id="rId8"/>
    <p:sldId id="402" r:id="rId9"/>
    <p:sldId id="403"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66667" autoAdjust="0"/>
  </p:normalViewPr>
  <p:slideViewPr>
    <p:cSldViewPr>
      <p:cViewPr varScale="1">
        <p:scale>
          <a:sx n="83" d="100"/>
          <a:sy n="83" d="100"/>
        </p:scale>
        <p:origin x="-23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49ED69-2933-4314-A6DB-4FA180EC0C4F}" type="datetimeFigureOut">
              <a:rPr lang="de-DE" smtClean="0"/>
              <a:pPr/>
              <a:t>24.07.2018</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8AA93A-4E6C-4D11-B4FA-F8C46C1E5BA5}"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3A273-1B4A-4382-9004-5566A03835E5}" type="datetimeFigureOut">
              <a:rPr lang="de-DE" smtClean="0"/>
              <a:pPr/>
              <a:t>24.07.2018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C5DCB-8CB4-40AB-AAA1-776E621D43C7}"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Nachdem ich immer einzelne prozessbezogene Kompetenzen vorgestellt habe, möchte ich ein Resümee</a:t>
            </a:r>
            <a:r>
              <a:rPr lang="de-DE" baseline="0" dirty="0" smtClean="0"/>
              <a:t> ziehen, </a:t>
            </a:r>
          </a:p>
          <a:p>
            <a:pPr>
              <a:buFont typeface="Arial" pitchFamily="34" charset="0"/>
              <a:buChar char="•"/>
            </a:pPr>
            <a:r>
              <a:rPr lang="de-DE" baseline="0" dirty="0" smtClean="0"/>
              <a:t>was sich in dieser Zeit in Bezug auf die prozessbezogenen Kompetenzen entwickelt hat und </a:t>
            </a:r>
          </a:p>
          <a:p>
            <a:pPr>
              <a:buFont typeface="Arial" pitchFamily="34" charset="0"/>
              <a:buChar char="•"/>
            </a:pPr>
            <a:r>
              <a:rPr lang="de-DE" baseline="0" dirty="0" smtClean="0"/>
              <a:t>was m.E. noch zu tun ist</a:t>
            </a: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Char char="•"/>
            </a:pPr>
            <a:r>
              <a:rPr lang="de-DE" dirty="0" smtClean="0"/>
              <a:t>Lesen Sie diese zwei S-Antworten,</a:t>
            </a:r>
            <a:r>
              <a:rPr lang="de-DE" baseline="0" dirty="0" smtClean="0"/>
              <a:t> was fällt Ihnen auf?</a:t>
            </a:r>
          </a:p>
          <a:p>
            <a:pPr>
              <a:buFont typeface="Arial" pitchFamily="34" charset="0"/>
              <a:buChar char="•"/>
            </a:pPr>
            <a:r>
              <a:rPr lang="de-DE" baseline="0" dirty="0" smtClean="0"/>
              <a:t>Welche Vermutungen haben Sie, wie die Antworten weitergehen, und wie gut die Aufgabe dann insgesamt gelöst ist?</a:t>
            </a:r>
          </a:p>
          <a:p>
            <a:pPr>
              <a:buFont typeface="Arial" pitchFamily="34" charset="0"/>
              <a:buChar char="•"/>
            </a:pPr>
            <a:r>
              <a:rPr lang="de-DE" baseline="0" dirty="0" smtClean="0"/>
              <a:t>Glauben Sie, dass einer der S über weniger Fachwissen verfügt als der andere?</a:t>
            </a:r>
          </a:p>
          <a:p>
            <a:pPr>
              <a:buFont typeface="Wingdings"/>
              <a:buChar char="à"/>
            </a:pPr>
            <a:r>
              <a:rPr lang="de-DE" baseline="0" dirty="0" smtClean="0">
                <a:sym typeface="Wingdings" pitchFamily="2" charset="2"/>
              </a:rPr>
              <a:t>und dennoch wird ein S die Aufgabe schlechter lösen</a:t>
            </a:r>
          </a:p>
          <a:p>
            <a:pPr>
              <a:buFont typeface="Wingdings"/>
              <a:buChar char="à"/>
            </a:pPr>
            <a:endParaRPr lang="de-DE" baseline="0" dirty="0" smtClean="0">
              <a:sym typeface="Wingdings" pitchFamily="2" charset="2"/>
            </a:endParaRPr>
          </a:p>
          <a:p>
            <a:pPr>
              <a:buFont typeface="Wingdings"/>
              <a:buNone/>
            </a:pPr>
            <a:r>
              <a:rPr lang="de-DE" b="1" baseline="0" dirty="0" smtClean="0">
                <a:sym typeface="Wingdings" pitchFamily="2" charset="2"/>
              </a:rPr>
              <a:t>und/oder (vortragen):</a:t>
            </a:r>
            <a:endParaRPr lang="de-DE" b="1" dirty="0" smtClean="0"/>
          </a:p>
          <a:p>
            <a:pPr>
              <a:buFont typeface="Arial" pitchFamily="34" charset="0"/>
              <a:buChar char="•"/>
            </a:pPr>
            <a:r>
              <a:rPr lang="de-DE" dirty="0" smtClean="0"/>
              <a:t>Es ist vorstellbar, wie die</a:t>
            </a:r>
            <a:r>
              <a:rPr lang="de-DE" baseline="0" dirty="0" smtClean="0"/>
              <a:t> Antworten im weiteren Verlauf gestaltet sind und wo Probleme auftauchen</a:t>
            </a:r>
          </a:p>
          <a:p>
            <a:pPr marL="108000" lvl="0" indent="-108000">
              <a:buFont typeface="Arial" pitchFamily="34" charset="0"/>
              <a:buChar char="•"/>
            </a:pPr>
            <a:r>
              <a:rPr lang="de-DE" baseline="0" dirty="0" smtClean="0"/>
              <a:t>Schüler 1: </a:t>
            </a:r>
          </a:p>
          <a:p>
            <a:pPr marL="565200" lvl="1" indent="-108000">
              <a:buFont typeface="Arial" pitchFamily="34" charset="0"/>
              <a:buChar char="•"/>
            </a:pPr>
            <a:r>
              <a:rPr lang="de-DE" baseline="0" dirty="0" smtClean="0"/>
              <a:t>weite Teile der Antwort werden eine Darstellung von Ereignissen und Entwicklungen</a:t>
            </a:r>
          </a:p>
          <a:p>
            <a:pPr marL="565200" lvl="1" indent="-108000">
              <a:buFont typeface="Arial" pitchFamily="34" charset="0"/>
              <a:buChar char="•"/>
            </a:pPr>
            <a:r>
              <a:rPr lang="de-DE" baseline="0" dirty="0" smtClean="0"/>
              <a:t>eine Reduktion der Themen fällt schwer, was den darstellenden Charakter noch weiter unterstützt</a:t>
            </a:r>
          </a:p>
          <a:p>
            <a:pPr marL="565200" lvl="1" indent="-108000">
              <a:buFont typeface="Arial" pitchFamily="34" charset="0"/>
              <a:buChar char="•"/>
            </a:pPr>
            <a:r>
              <a:rPr lang="de-DE" baseline="0" dirty="0" smtClean="0"/>
              <a:t>die Fokussierung auf die Aufgabenstellung gerät teilweise aus dem Blick</a:t>
            </a:r>
          </a:p>
          <a:p>
            <a:pPr marL="565200" lvl="1" indent="-108000">
              <a:buFont typeface="Arial" pitchFamily="34" charset="0"/>
              <a:buChar char="•"/>
            </a:pPr>
            <a:r>
              <a:rPr lang="de-DE" baseline="0" dirty="0" smtClean="0"/>
              <a:t>ein aus der Argumentation (Darstellung) abgeleitetes Urteil fällt schwer</a:t>
            </a:r>
          </a:p>
          <a:p>
            <a:pPr marL="108000" lvl="0" indent="-108000">
              <a:buFont typeface="Arial" pitchFamily="34" charset="0"/>
              <a:buChar char="•"/>
            </a:pPr>
            <a:r>
              <a:rPr lang="de-DE" baseline="0" dirty="0" smtClean="0"/>
              <a:t>Schüler 2:</a:t>
            </a:r>
          </a:p>
          <a:p>
            <a:pPr marL="565200" lvl="1" indent="-108000">
              <a:buFont typeface="Arial" pitchFamily="34" charset="0"/>
              <a:buChar char="•"/>
            </a:pPr>
            <a:r>
              <a:rPr lang="de-DE" baseline="0" dirty="0" smtClean="0"/>
              <a:t>hat durch die Beurteilungskriterien einen klaren Fokus auf die Aufgabenstellung</a:t>
            </a:r>
          </a:p>
          <a:p>
            <a:pPr marL="565200" lvl="1" indent="-108000">
              <a:buFont typeface="Arial" pitchFamily="34" charset="0"/>
              <a:buChar char="•"/>
            </a:pPr>
            <a:r>
              <a:rPr lang="de-DE" baseline="0" dirty="0" smtClean="0"/>
              <a:t>hat eine Richtschnur, welche historischen Sachverhalte er auswählt, um den Kriterien gerecht zu werden</a:t>
            </a:r>
          </a:p>
          <a:p>
            <a:pPr marL="565200" lvl="1" indent="-108000">
              <a:buFont typeface="Arial" pitchFamily="34" charset="0"/>
              <a:buChar char="•"/>
            </a:pPr>
            <a:r>
              <a:rPr lang="de-DE" baseline="0" dirty="0" smtClean="0"/>
              <a:t>erarbeitet anhand der Kriterien eine Argumentation, aus der er ein schlüssiges Urteil ableiten kann</a:t>
            </a:r>
          </a:p>
          <a:p>
            <a:pPr marL="565200" lvl="1" indent="-108000">
              <a:buFont typeface="Arial" pitchFamily="34" charset="0"/>
              <a:buChar char="•"/>
            </a:pPr>
            <a:endParaRPr lang="de-DE" baseline="0" dirty="0" smtClean="0"/>
          </a:p>
          <a:p>
            <a:pPr marL="565200" lvl="1" indent="-108000">
              <a:buFont typeface="Arial" pitchFamily="34" charset="0"/>
              <a:buChar char="•"/>
            </a:pPr>
            <a:r>
              <a:rPr lang="de-DE" baseline="0" dirty="0" smtClean="0">
                <a:sym typeface="Wingdings" pitchFamily="2" charset="2"/>
              </a:rPr>
              <a:t> damit hat Schüler 2 eine </a:t>
            </a:r>
            <a:r>
              <a:rPr lang="de-DE" b="1" baseline="0" dirty="0" smtClean="0">
                <a:sym typeface="Wingdings" pitchFamily="2" charset="2"/>
              </a:rPr>
              <a:t>Strategie</a:t>
            </a:r>
            <a:r>
              <a:rPr lang="de-DE" baseline="0" dirty="0" smtClean="0">
                <a:sym typeface="Wingdings" pitchFamily="2" charset="2"/>
              </a:rPr>
              <a:t>, wie er die Herausforderung einer Beurteilung gut bewältigen kann</a:t>
            </a:r>
          </a:p>
          <a:p>
            <a:pPr marL="565200" lvl="1" indent="-108000">
              <a:buFont typeface="Arial" pitchFamily="34" charset="0"/>
              <a:buChar char="•"/>
            </a:pPr>
            <a:r>
              <a:rPr lang="de-DE" baseline="0" dirty="0" smtClean="0">
                <a:sym typeface="Wingdings" pitchFamily="2" charset="2"/>
              </a:rPr>
              <a:t>Er weiß, was er tun muss, um zum Ziel zu kommen.</a:t>
            </a:r>
            <a:endParaRPr lang="de-DE" baseline="0" dirty="0" smtClean="0"/>
          </a:p>
          <a:p>
            <a:pPr marL="565200" lvl="1" indent="-108000">
              <a:buFont typeface="Arial" pitchFamily="34" charset="0"/>
              <a:buNone/>
            </a:pPr>
            <a:endParaRPr lang="de-DE" baseline="0" dirty="0" smtClean="0"/>
          </a:p>
          <a:p>
            <a:pPr marL="565200" lvl="1" indent="-108000">
              <a:buFont typeface="Arial" pitchFamily="34" charset="0"/>
              <a:buChar char="•"/>
            </a:pPr>
            <a:endParaRPr lang="de-DE" baseline="0" dirty="0" smtClean="0"/>
          </a:p>
          <a:p>
            <a:pPr marL="565200" lvl="1" indent="-108000">
              <a:buFont typeface="Arial" pitchFamily="34" charset="0"/>
              <a:buChar char="•"/>
            </a:pPr>
            <a:endParaRPr lang="de-DE" baseline="0" dirty="0" smtClean="0"/>
          </a:p>
          <a:p>
            <a:pPr marL="565200" lvl="1" indent="-108000">
              <a:buFont typeface="Arial" pitchFamily="34" charset="0"/>
              <a:buChar char="•"/>
            </a:pP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108000" lvl="0" indent="-108000">
              <a:buFont typeface="Arial" pitchFamily="34" charset="0"/>
              <a:buChar char="•"/>
            </a:pPr>
            <a:r>
              <a:rPr lang="de-DE" baseline="0" dirty="0" smtClean="0"/>
              <a:t>Hattie räumt Strategien einen hohen Stellenwert ein </a:t>
            </a:r>
          </a:p>
          <a:p>
            <a:pPr marL="108000" lvl="0" indent="-108000">
              <a:buFont typeface="Arial" pitchFamily="34" charset="0"/>
              <a:buChar char="•"/>
            </a:pPr>
            <a:r>
              <a:rPr lang="de-DE" baseline="0" dirty="0" smtClean="0">
                <a:sym typeface="Wingdings" pitchFamily="2" charset="2"/>
              </a:rPr>
              <a:t>im folgenden  </a:t>
            </a:r>
            <a:r>
              <a:rPr lang="de-DE" b="1" baseline="0" dirty="0" smtClean="0">
                <a:sym typeface="Wingdings" pitchFamily="2" charset="2"/>
              </a:rPr>
              <a:t>Zitat </a:t>
            </a:r>
            <a:r>
              <a:rPr lang="de-DE" b="0" baseline="0" dirty="0" smtClean="0">
                <a:sym typeface="Wingdings" pitchFamily="2" charset="2"/>
              </a:rPr>
              <a:t>beschreibt er ein für das Lernen günstiges Handeln von Lehrpersonen</a:t>
            </a:r>
            <a:endParaRPr lang="de-DE" b="1" baseline="0" dirty="0" smtClean="0">
              <a:sym typeface="Wingdings" pitchFamily="2" charset="2"/>
            </a:endParaRPr>
          </a:p>
          <a:p>
            <a:pPr marL="108000" lvl="0" indent="-108000">
              <a:buFont typeface="Arial" pitchFamily="34" charset="0"/>
              <a:buChar char="•"/>
            </a:pPr>
            <a:endParaRPr lang="de-DE" b="1" baseline="0" dirty="0" smtClean="0">
              <a:sym typeface="Wingdings" pitchFamily="2" charset="2"/>
            </a:endParaRPr>
          </a:p>
          <a:p>
            <a:pPr marL="108000" lvl="0" indent="-108000">
              <a:buFont typeface="Arial" pitchFamily="34" charset="0"/>
              <a:buChar char="•"/>
            </a:pPr>
            <a:r>
              <a:rPr lang="de-DE" b="0" baseline="0" dirty="0" smtClean="0">
                <a:sym typeface="Wingdings" pitchFamily="2" charset="2"/>
              </a:rPr>
              <a:t>Hattie spricht von generellen Lernstrategien: Was muss ich tun, um ein Ziel zu erreichen oder ein Problem zu lösen.</a:t>
            </a:r>
          </a:p>
          <a:p>
            <a:pPr marL="108000" lvl="0" indent="-108000">
              <a:buFont typeface="Arial" pitchFamily="34" charset="0"/>
              <a:buChar char="•"/>
            </a:pPr>
            <a:r>
              <a:rPr lang="de-DE" b="0" baseline="0" dirty="0" smtClean="0">
                <a:sym typeface="Wingdings" pitchFamily="2" charset="2"/>
              </a:rPr>
              <a:t>Dasselbe gilt aber natürlich auch für unser Fach: Was muss ich tun, um im Sinne des historischen Denkens </a:t>
            </a:r>
            <a:r>
              <a:rPr lang="de-DE" b="1" baseline="0" dirty="0" smtClean="0">
                <a:sym typeface="Wingdings" pitchFamily="2" charset="2"/>
              </a:rPr>
              <a:t>sinn-voll</a:t>
            </a:r>
            <a:r>
              <a:rPr lang="de-DE" b="0" baseline="0" dirty="0" smtClean="0">
                <a:sym typeface="Wingdings" pitchFamily="2" charset="2"/>
              </a:rPr>
              <a:t> (zielorientiert, effektiv) mit Vergangenheit und Geschichte umzugehen?</a:t>
            </a:r>
          </a:p>
          <a:p>
            <a:pPr marL="108000" lvl="0" indent="-108000">
              <a:buFont typeface="Arial" pitchFamily="34" charset="0"/>
              <a:buChar char="•"/>
            </a:pPr>
            <a:r>
              <a:rPr lang="de-DE" b="0" baseline="0" dirty="0" smtClean="0">
                <a:sym typeface="Wingdings" pitchFamily="2" charset="2"/>
              </a:rPr>
              <a:t>Welche Strategien/Kompetenzen muss ich beherrschen, um in der Domäne des Historischen Probleme zu lösen?</a:t>
            </a:r>
          </a:p>
          <a:p>
            <a:pPr marL="108000" lvl="0" indent="-108000">
              <a:buFont typeface="Arial" pitchFamily="34" charset="0"/>
              <a:buChar char="•"/>
            </a:pPr>
            <a:r>
              <a:rPr lang="de-DE" b="0" baseline="0" dirty="0" smtClean="0">
                <a:sym typeface="Wingdings" pitchFamily="2" charset="2"/>
              </a:rPr>
              <a:t>Oder anders formuliert: Welche Operationen muss ich beherrschen, um Probleme zu lösen</a:t>
            </a:r>
          </a:p>
          <a:p>
            <a:pPr marL="108000" lvl="0" indent="-108000">
              <a:buFont typeface="Arial" pitchFamily="34" charset="0"/>
              <a:buChar char="•"/>
            </a:pPr>
            <a:endParaRPr lang="de-DE" b="0" baseline="0" dirty="0" smtClean="0">
              <a:sym typeface="Wingdings" pitchFamily="2" charset="2"/>
            </a:endParaRPr>
          </a:p>
          <a:p>
            <a:pPr lvl="0">
              <a:buFont typeface="Arial" pitchFamily="34" charset="0"/>
              <a:buChar char="•"/>
            </a:pPr>
            <a:r>
              <a:rPr lang="de-DE" b="0" u="sng" baseline="0" dirty="0" smtClean="0"/>
              <a:t>Darüber hinaus fordert Hattie</a:t>
            </a:r>
          </a:p>
          <a:p>
            <a:pPr lvl="1">
              <a:buFont typeface="Arial" pitchFamily="34" charset="0"/>
              <a:buChar char="•"/>
            </a:pPr>
            <a:r>
              <a:rPr lang="de-DE" dirty="0" smtClean="0"/>
              <a:t>Ziel:</a:t>
            </a:r>
            <a:r>
              <a:rPr lang="de-DE" baseline="0" dirty="0" smtClean="0"/>
              <a:t> </a:t>
            </a:r>
            <a:r>
              <a:rPr lang="de-DE" b="1" baseline="0" dirty="0" smtClean="0"/>
              <a:t>Dieses</a:t>
            </a:r>
            <a:r>
              <a:rPr lang="de-DE" baseline="0" dirty="0" smtClean="0"/>
              <a:t> </a:t>
            </a:r>
            <a:r>
              <a:rPr lang="de-DE" b="1" baseline="0" dirty="0" smtClean="0"/>
              <a:t>Lernen sichtbar zu machen</a:t>
            </a:r>
          </a:p>
          <a:p>
            <a:pPr lvl="1">
              <a:buFont typeface="Arial" pitchFamily="34" charset="0"/>
              <a:buChar char="•"/>
            </a:pPr>
            <a:r>
              <a:rPr lang="de-DE" sz="1200" kern="1200" dirty="0" smtClean="0">
                <a:solidFill>
                  <a:schemeClr val="tx1"/>
                </a:solidFill>
                <a:latin typeface="+mn-lt"/>
                <a:ea typeface="+mn-ea"/>
                <a:cs typeface="+mn-cs"/>
              </a:rPr>
              <a:t>Er thematisiert den Lernprozess: Was sollst du lernen, was kannst du schon, wie kannst du Defizite beheben, welchen Sinn macht das Gelernte</a:t>
            </a:r>
          </a:p>
          <a:p>
            <a:pPr lvl="1">
              <a:buFont typeface="Arial" pitchFamily="34" charset="0"/>
              <a:buChar char="•"/>
            </a:pPr>
            <a:r>
              <a:rPr lang="de-DE" sz="1200" kern="1200" dirty="0" smtClean="0">
                <a:solidFill>
                  <a:schemeClr val="tx1"/>
                </a:solidFill>
                <a:latin typeface="+mn-lt"/>
                <a:ea typeface="+mn-ea"/>
                <a:cs typeface="+mn-cs"/>
              </a:rPr>
              <a:t>Dazu muss der Lernende </a:t>
            </a:r>
            <a:r>
              <a:rPr lang="de-DE" sz="1200" b="1" kern="1200" dirty="0" smtClean="0">
                <a:solidFill>
                  <a:schemeClr val="tx1"/>
                </a:solidFill>
                <a:latin typeface="+mn-lt"/>
                <a:ea typeface="+mn-ea"/>
                <a:cs typeface="+mn-cs"/>
              </a:rPr>
              <a:t>sehen</a:t>
            </a:r>
            <a:r>
              <a:rPr lang="de-DE" sz="1200" kern="1200" dirty="0" smtClean="0">
                <a:solidFill>
                  <a:schemeClr val="tx1"/>
                </a:solidFill>
                <a:latin typeface="+mn-lt"/>
                <a:ea typeface="+mn-ea"/>
                <a:cs typeface="+mn-cs"/>
              </a:rPr>
              <a:t>, was er gelernt hat, die Operation,</a:t>
            </a:r>
            <a:r>
              <a:rPr lang="de-DE" sz="1200" kern="1200" baseline="0" dirty="0" smtClean="0">
                <a:solidFill>
                  <a:schemeClr val="tx1"/>
                </a:solidFill>
                <a:latin typeface="+mn-lt"/>
                <a:ea typeface="+mn-ea"/>
                <a:cs typeface="+mn-cs"/>
              </a:rPr>
              <a:t> die er gelernt hat, muss ihm zur Verfügung stehen</a:t>
            </a:r>
          </a:p>
          <a:p>
            <a:pPr lvl="1">
              <a:buFont typeface="Arial" pitchFamily="34" charset="0"/>
              <a:buChar char="•"/>
            </a:pPr>
            <a:r>
              <a:rPr lang="de-DE" sz="1200" kern="1200" baseline="0" dirty="0" smtClean="0">
                <a:solidFill>
                  <a:schemeClr val="tx1"/>
                </a:solidFill>
                <a:latin typeface="+mn-lt"/>
                <a:ea typeface="+mn-ea"/>
                <a:cs typeface="+mn-cs"/>
              </a:rPr>
              <a:t>Operationen müssen daher auf der Metaebene verhandelt werden: Was muss ich tun, um zum Ziel zu kommen?</a:t>
            </a:r>
            <a:endParaRPr lang="de-DE" sz="1200" kern="1200" dirty="0" smtClean="0">
              <a:solidFill>
                <a:schemeClr val="tx1"/>
              </a:solidFill>
              <a:latin typeface="+mn-lt"/>
              <a:ea typeface="+mn-ea"/>
              <a:cs typeface="+mn-cs"/>
            </a:endParaRPr>
          </a:p>
          <a:p>
            <a:pPr lvl="1">
              <a:buFont typeface="Arial" pitchFamily="34" charset="0"/>
              <a:buChar char="•"/>
            </a:pPr>
            <a:r>
              <a:rPr lang="de-DE" sz="1200" kern="1200" dirty="0" smtClean="0">
                <a:solidFill>
                  <a:schemeClr val="tx1"/>
                </a:solidFill>
                <a:latin typeface="+mn-lt"/>
                <a:ea typeface="+mn-ea"/>
                <a:cs typeface="+mn-cs"/>
              </a:rPr>
              <a:t>Wenn der</a:t>
            </a:r>
            <a:r>
              <a:rPr lang="de-DE" sz="1200" kern="1200" baseline="0" dirty="0" smtClean="0">
                <a:solidFill>
                  <a:schemeClr val="tx1"/>
                </a:solidFill>
                <a:latin typeface="+mn-lt"/>
                <a:ea typeface="+mn-ea"/>
                <a:cs typeface="+mn-cs"/>
              </a:rPr>
              <a:t> Lernende die Operation kennt, k</a:t>
            </a:r>
            <a:r>
              <a:rPr lang="de-DE" sz="1200" kern="1200" dirty="0" smtClean="0">
                <a:solidFill>
                  <a:schemeClr val="tx1"/>
                </a:solidFill>
                <a:latin typeface="+mn-lt"/>
                <a:ea typeface="+mn-ea"/>
                <a:cs typeface="+mn-cs"/>
              </a:rPr>
              <a:t>ann kann er den Vorgang selbständig</a:t>
            </a:r>
            <a:r>
              <a:rPr lang="de-DE" sz="1200" kern="1200" baseline="0" dirty="0" smtClean="0">
                <a:solidFill>
                  <a:schemeClr val="tx1"/>
                </a:solidFill>
                <a:latin typeface="+mn-lt"/>
                <a:ea typeface="+mn-ea"/>
                <a:cs typeface="+mn-cs"/>
              </a:rPr>
              <a:t> </a:t>
            </a:r>
            <a:r>
              <a:rPr lang="de-DE" sz="1200" kern="1200" dirty="0" smtClean="0">
                <a:solidFill>
                  <a:schemeClr val="tx1"/>
                </a:solidFill>
                <a:latin typeface="+mn-lt"/>
                <a:ea typeface="+mn-ea"/>
                <a:cs typeface="+mn-cs"/>
              </a:rPr>
              <a:t>wiederholen</a:t>
            </a:r>
          </a:p>
          <a:p>
            <a:pPr lvl="1">
              <a:buFont typeface="Arial" pitchFamily="34" charset="0"/>
              <a:buChar char="•"/>
            </a:pPr>
            <a:r>
              <a:rPr lang="de-DE" sz="1200" kern="1200" dirty="0" smtClean="0">
                <a:solidFill>
                  <a:schemeClr val="tx1"/>
                </a:solidFill>
                <a:latin typeface="+mn-lt"/>
                <a:ea typeface="+mn-ea"/>
                <a:cs typeface="+mn-cs"/>
              </a:rPr>
              <a:t>und</a:t>
            </a:r>
            <a:r>
              <a:rPr lang="de-DE" sz="1200" kern="1200" baseline="0" dirty="0" smtClean="0">
                <a:solidFill>
                  <a:schemeClr val="tx1"/>
                </a:solidFill>
                <a:latin typeface="+mn-lt"/>
                <a:ea typeface="+mn-ea"/>
                <a:cs typeface="+mn-cs"/>
              </a:rPr>
              <a:t> er kann ihn verbessern</a:t>
            </a:r>
            <a:endParaRPr lang="de-DE" sz="1200" kern="1200" dirty="0" smtClean="0">
              <a:solidFill>
                <a:schemeClr val="tx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sz="1200" kern="1200" dirty="0" smtClean="0">
                <a:solidFill>
                  <a:schemeClr val="tx1"/>
                </a:solidFill>
                <a:latin typeface="+mn-lt"/>
                <a:ea typeface="+mn-ea"/>
                <a:cs typeface="+mn-cs"/>
              </a:rPr>
              <a:t>dazu dient auch eine Überprüfung des Lernens: Findet lernen statt,</a:t>
            </a:r>
            <a:r>
              <a:rPr lang="de-DE" sz="1200" kern="1200" baseline="0" dirty="0" smtClean="0">
                <a:solidFill>
                  <a:schemeClr val="tx1"/>
                </a:solidFill>
                <a:latin typeface="+mn-lt"/>
                <a:ea typeface="+mn-ea"/>
                <a:cs typeface="+mn-cs"/>
              </a:rPr>
              <a:t> wenn ja, in welchem Umfang und in welcher Qualität</a:t>
            </a:r>
            <a:endParaRPr lang="de-DE" sz="1200" kern="1200" dirty="0" smtClean="0">
              <a:solidFill>
                <a:schemeClr val="tx1"/>
              </a:solidFill>
              <a:latin typeface="+mn-lt"/>
              <a:ea typeface="+mn-ea"/>
              <a:cs typeface="+mn-cs"/>
            </a:endParaRPr>
          </a:p>
          <a:p>
            <a:pPr lvl="1">
              <a:buFont typeface="Arial" pitchFamily="34" charset="0"/>
              <a:buChar char="•"/>
            </a:pPr>
            <a:r>
              <a:rPr lang="de-DE" sz="1200" kern="1200" dirty="0" smtClean="0">
                <a:solidFill>
                  <a:schemeClr val="tx1"/>
                </a:solidFill>
                <a:latin typeface="+mn-lt"/>
                <a:ea typeface="+mn-ea"/>
                <a:cs typeface="+mn-cs"/>
                <a:sym typeface="Wingdings" pitchFamily="2" charset="2"/>
              </a:rPr>
              <a:t> </a:t>
            </a:r>
            <a:r>
              <a:rPr lang="de-DE" sz="1200" kern="1200" dirty="0" smtClean="0">
                <a:solidFill>
                  <a:schemeClr val="tx1"/>
                </a:solidFill>
                <a:latin typeface="+mn-lt"/>
                <a:ea typeface="+mn-ea"/>
                <a:cs typeface="+mn-cs"/>
              </a:rPr>
              <a:t>"Über-lernen„ = Üben: Um flüssiges Können zu erreichen</a:t>
            </a:r>
          </a:p>
          <a:p>
            <a:pPr marL="108000" lvl="0" indent="-108000">
              <a:buFont typeface="Arial" pitchFamily="34" charset="0"/>
              <a:buNone/>
            </a:pPr>
            <a:endParaRPr lang="de-DE" b="0" baseline="0" dirty="0" smtClean="0">
              <a:sym typeface="Wingdings" pitchFamily="2" charset="2"/>
            </a:endParaRPr>
          </a:p>
          <a:p>
            <a:pPr marL="108000" lvl="0" indent="-108000">
              <a:buFont typeface="Arial" pitchFamily="34" charset="0"/>
              <a:buChar char="•"/>
            </a:pPr>
            <a:r>
              <a:rPr lang="de-DE" b="0" baseline="0" dirty="0" smtClean="0">
                <a:sym typeface="Wingdings" pitchFamily="2" charset="2"/>
              </a:rPr>
              <a:t>Wenn ein Schüler also eine gute Beurteilung schreiben kann und das nicht nur einmal – durch Zufall – sondern wiederholt, dann kennt er die Strategie des Beurteilens</a:t>
            </a:r>
          </a:p>
          <a:p>
            <a:pPr marL="108000" lvl="0" indent="-108000">
              <a:buFont typeface="Arial" pitchFamily="34" charset="0"/>
              <a:buChar char="•"/>
            </a:pPr>
            <a:r>
              <a:rPr lang="de-DE" b="0" baseline="0" dirty="0" smtClean="0">
                <a:sym typeface="Wingdings" pitchFamily="2" charset="2"/>
              </a:rPr>
              <a:t> </a:t>
            </a:r>
            <a:r>
              <a:rPr lang="de-DE" b="1" baseline="0" dirty="0" smtClean="0">
                <a:sym typeface="Wingdings" pitchFamily="2" charset="2"/>
              </a:rPr>
              <a:t>Diese Strategien sind unsere prozessbezogenen Kompetenzen</a:t>
            </a:r>
          </a:p>
          <a:p>
            <a:pPr marL="108000" lvl="0" indent="-108000">
              <a:buFont typeface="Arial" pitchFamily="34" charset="0"/>
              <a:buNone/>
            </a:pPr>
            <a:endParaRPr lang="de-DE" b="0" baseline="0" dirty="0" smtClean="0">
              <a:sym typeface="Wingdings" pitchFamily="2" charset="2"/>
            </a:endParaRPr>
          </a:p>
          <a:p>
            <a:pPr marL="565200" lvl="1" indent="-108000">
              <a:buFont typeface="Arial" pitchFamily="34" charset="0"/>
              <a:buChar char="•"/>
            </a:pPr>
            <a:endParaRPr lang="de-DE" baseline="0" dirty="0" smtClean="0"/>
          </a:p>
          <a:p>
            <a:pPr marL="565200" lvl="1" indent="-108000">
              <a:buFont typeface="Arial" pitchFamily="34" charset="0"/>
              <a:buChar char="•"/>
            </a:pP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lvl="1" indent="-108000">
              <a:buFont typeface="Arial" pitchFamily="34" charset="0"/>
              <a:buChar char="•"/>
            </a:pPr>
            <a:r>
              <a:rPr lang="de-DE" u="none" baseline="0" dirty="0" smtClean="0"/>
              <a:t>Wie wir eben bei der Fragekompetenz gesehen haben, </a:t>
            </a:r>
          </a:p>
          <a:p>
            <a:pPr marL="0" lvl="1" indent="-108000">
              <a:buFont typeface="Arial" pitchFamily="34" charset="0"/>
              <a:buChar char="•"/>
            </a:pPr>
            <a:r>
              <a:rPr lang="de-DE" u="none" baseline="0" dirty="0" smtClean="0"/>
              <a:t>beinhaltet die Definition der </a:t>
            </a:r>
            <a:r>
              <a:rPr lang="de-DE" u="none" baseline="0" dirty="0" err="1" smtClean="0"/>
              <a:t>pbK</a:t>
            </a:r>
            <a:r>
              <a:rPr lang="de-DE" u="none" baseline="0" dirty="0" smtClean="0"/>
              <a:t> im BP keine Schritte / Strategie / Operation, wie ich zu diesem Ziel komme</a:t>
            </a:r>
          </a:p>
          <a:p>
            <a:pPr marL="0" lvl="1" indent="-108000">
              <a:buFont typeface="Arial" pitchFamily="34" charset="0"/>
              <a:buChar char="•"/>
            </a:pPr>
            <a:r>
              <a:rPr lang="de-DE" u="none" baseline="0" dirty="0" smtClean="0"/>
              <a:t>daher reicht die Definition der prozessbezogenen Kompetenzen im BP auch nicht aus, um Unterrichtsschritte zu generieren.</a:t>
            </a:r>
          </a:p>
          <a:p>
            <a:pPr marL="0" lvl="1" indent="-108000">
              <a:buFont typeface="Arial" pitchFamily="34" charset="0"/>
              <a:buChar char="•"/>
            </a:pPr>
            <a:endParaRPr lang="de-DE" u="none" baseline="0" dirty="0" smtClean="0"/>
          </a:p>
          <a:p>
            <a:pPr marL="0" lvl="1" indent="-108000">
              <a:buFont typeface="Arial" pitchFamily="34" charset="0"/>
              <a:buChar char="•"/>
            </a:pPr>
            <a:r>
              <a:rPr lang="de-DE" u="none" baseline="0" dirty="0" smtClean="0"/>
              <a:t>Was tun?</a:t>
            </a:r>
          </a:p>
          <a:p>
            <a:pPr marL="0" lvl="1" indent="-108000">
              <a:buFont typeface="Arial" pitchFamily="34" charset="0"/>
              <a:buChar char="•"/>
            </a:pPr>
            <a:r>
              <a:rPr lang="de-DE" u="none" baseline="0" dirty="0" smtClean="0"/>
              <a:t>Grundsätzlich können Kompetenzen in gröberen oder feineren Auflösungsgraden definiert werden</a:t>
            </a:r>
          </a:p>
          <a:p>
            <a:pPr marL="0" lvl="1" indent="-108000">
              <a:buFont typeface="Arial" pitchFamily="34" charset="0"/>
              <a:buChar char="•"/>
            </a:pPr>
            <a:r>
              <a:rPr lang="de-DE" u="none" baseline="0" dirty="0" smtClean="0"/>
              <a:t>im Bildungsplan liegen die Kompetenzen in einem relativ groben Auflösungsgrad vor (1. Zeile)</a:t>
            </a:r>
          </a:p>
          <a:p>
            <a:pPr marL="0" lvl="1" indent="-108000">
              <a:buFont typeface="Arial" pitchFamily="34" charset="0"/>
              <a:buChar char="•"/>
            </a:pPr>
            <a:endParaRPr lang="de-DE" u="none" baseline="0" dirty="0" smtClean="0"/>
          </a:p>
          <a:p>
            <a:pPr marL="0" lvl="1" indent="-108000">
              <a:buFont typeface="Arial" pitchFamily="34" charset="0"/>
              <a:buChar char="•"/>
            </a:pPr>
            <a:r>
              <a:rPr lang="de-DE" u="none" baseline="0" dirty="0" smtClean="0"/>
              <a:t>Allerdings lässt sich ein feinerer Auflösungsgrad auch nicht automatisch aus einem gröberen ableiten</a:t>
            </a:r>
          </a:p>
          <a:p>
            <a:pPr marL="0" lvl="1" indent="-108000">
              <a:buFont typeface="Arial" pitchFamily="34" charset="0"/>
              <a:buChar char="•"/>
            </a:pPr>
            <a:r>
              <a:rPr lang="de-DE" u="none" baseline="0" dirty="0" smtClean="0"/>
              <a:t>Die Formulierung von weiteren Teilzielen bzw. Operationen müssen in der Domäne, d.h. von der Geschichtswissenschaft und der Fachdidaktik entwickelt werden</a:t>
            </a:r>
          </a:p>
          <a:p>
            <a:pPr marL="0" lvl="1" indent="-108000">
              <a:buFont typeface="Arial" pitchFamily="34" charset="0"/>
              <a:buChar char="•"/>
            </a:pPr>
            <a:r>
              <a:rPr lang="de-DE" u="none" baseline="0" dirty="0" smtClean="0"/>
              <a:t>Wenn allerdings eine für unseren Unterricht hinreichende Definition vorliegt, haben wir viel gewonnen </a:t>
            </a:r>
            <a:r>
              <a:rPr lang="de-DE" b="1" u="none" baseline="0" dirty="0" smtClean="0">
                <a:sym typeface="Wingdings" pitchFamily="2" charset="2"/>
              </a:rPr>
              <a:t> nächste Folie</a:t>
            </a:r>
            <a:endParaRPr lang="de-DE" u="none" baseline="0" dirty="0" smtClean="0"/>
          </a:p>
          <a:p>
            <a:pPr marL="228600" lvl="0" indent="-228600">
              <a:buFont typeface="Arial" pitchFamily="34" charset="0"/>
              <a:buNone/>
            </a:pPr>
            <a:endParaRPr lang="de-DE" u="none" baseline="0" dirty="0" smtClean="0"/>
          </a:p>
        </p:txBody>
      </p:sp>
      <p:sp>
        <p:nvSpPr>
          <p:cNvPr id="4" name="Foliennummernplatzhalter 3"/>
          <p:cNvSpPr>
            <a:spLocks noGrp="1"/>
          </p:cNvSpPr>
          <p:nvPr>
            <p:ph type="sldNum" sz="quarter" idx="10"/>
          </p:nvPr>
        </p:nvSpPr>
        <p:spPr/>
        <p:txBody>
          <a:bodyPr/>
          <a:lstStyle/>
          <a:p>
            <a:fld id="{702C5DCB-8CB4-40AB-AAA1-776E621D43C7}"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Font typeface="+mj-lt"/>
              <a:buNone/>
            </a:pPr>
            <a:r>
              <a:rPr lang="de-DE" b="0" dirty="0" smtClean="0"/>
              <a:t>Bei meinen Ausführungen beziehe</a:t>
            </a:r>
            <a:r>
              <a:rPr lang="de-DE" b="0" baseline="0" dirty="0" smtClean="0"/>
              <a:t> ich mich vor allem auf Franz Schott / </a:t>
            </a:r>
            <a:r>
              <a:rPr lang="de-DE" b="0" baseline="0" dirty="0" err="1" smtClean="0"/>
              <a:t>Sharham</a:t>
            </a:r>
            <a:r>
              <a:rPr lang="de-DE" b="0" baseline="0" dirty="0" smtClean="0"/>
              <a:t> Azizi </a:t>
            </a:r>
            <a:r>
              <a:rPr lang="de-DE" b="0" baseline="0" dirty="0" err="1" smtClean="0"/>
              <a:t>Ghanbari</a:t>
            </a:r>
            <a:r>
              <a:rPr lang="de-DE" b="0" baseline="0" dirty="0" smtClean="0"/>
              <a:t>: Bildungsstandards, Kompetenzdiagnostik und kompetenzorientierter Unterricht zur Qualitätssicherung des Bildungswesens. Eine problemorientierte Einführung in die theoretischen Grundlagen. Münster 2012</a:t>
            </a:r>
            <a:endParaRPr lang="de-DE" b="0" dirty="0" smtClean="0"/>
          </a:p>
          <a:p>
            <a:pPr marL="228600" indent="-228600">
              <a:buFont typeface="+mj-lt"/>
              <a:buNone/>
            </a:pPr>
            <a:endParaRPr lang="de-DE" b="1" dirty="0" smtClean="0"/>
          </a:p>
          <a:p>
            <a:pPr>
              <a:buFont typeface="Arial" pitchFamily="34" charset="0"/>
              <a:buChar char="•"/>
            </a:pPr>
            <a:r>
              <a:rPr lang="de-DE" b="0" u="sng" dirty="0" smtClean="0"/>
              <a:t>Franz</a:t>
            </a:r>
            <a:r>
              <a:rPr lang="de-DE" b="0" u="sng" baseline="0" dirty="0" smtClean="0"/>
              <a:t> Schott</a:t>
            </a:r>
            <a:endParaRPr lang="de-DE" b="0" u="sng" dirty="0" smtClean="0"/>
          </a:p>
          <a:p>
            <a:pPr lvl="0">
              <a:buFont typeface="Arial" pitchFamily="34" charset="0"/>
              <a:buChar char="•"/>
            </a:pPr>
            <a:r>
              <a:rPr lang="de-DE" dirty="0" smtClean="0"/>
              <a:t>bis 2007 Lehrstuhlinhaber für</a:t>
            </a:r>
            <a:r>
              <a:rPr lang="de-DE" baseline="0" dirty="0" smtClean="0"/>
              <a:t> Pädagogische Psychologie in Dresden</a:t>
            </a:r>
          </a:p>
          <a:p>
            <a:pPr lvl="0">
              <a:buFont typeface="Arial" pitchFamily="34" charset="0"/>
              <a:buChar char="•"/>
            </a:pPr>
            <a:r>
              <a:rPr lang="de-DE" baseline="0" dirty="0" smtClean="0"/>
              <a:t>klares Konzept zur Definition / Beschreibung einer Kompetenz sowie zur Verwendung dieser Definition, um Kompetenzen zu lernen, zu üben und zu überprüfen</a:t>
            </a:r>
          </a:p>
          <a:p>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pPr lvl="1">
              <a:buFont typeface="Arial" pitchFamily="34" charset="0"/>
              <a:buChar char="•"/>
            </a:pPr>
            <a:r>
              <a:rPr lang="de-DE" baseline="0" dirty="0" smtClean="0"/>
              <a:t>Kompetenz ist ein Konstrukt, das sich durch eine </a:t>
            </a:r>
            <a:r>
              <a:rPr lang="de-DE" b="1" baseline="0" dirty="0" smtClean="0"/>
              <a:t>Aufgabenmengen</a:t>
            </a:r>
            <a:r>
              <a:rPr lang="de-DE" baseline="0" dirty="0" smtClean="0"/>
              <a:t> (entspricht Operationen) zeigt </a:t>
            </a:r>
          </a:p>
          <a:p>
            <a:pPr lvl="2">
              <a:buFont typeface="Arial" pitchFamily="34" charset="0"/>
              <a:buChar char="•"/>
            </a:pPr>
            <a:r>
              <a:rPr lang="de-DE" baseline="0" dirty="0" smtClean="0"/>
              <a:t>Bewältigung dieser Aufgaben macht eine Kompetenz </a:t>
            </a:r>
            <a:r>
              <a:rPr lang="de-DE" b="1" baseline="0" dirty="0" smtClean="0"/>
              <a:t>sichtbar</a:t>
            </a:r>
          </a:p>
          <a:p>
            <a:pPr lvl="2">
              <a:buFont typeface="Arial" pitchFamily="34" charset="0"/>
              <a:buChar char="•"/>
            </a:pPr>
            <a:r>
              <a:rPr lang="de-DE" b="1" baseline="0" dirty="0" smtClean="0"/>
              <a:t>(Folie, Kasten 1): </a:t>
            </a:r>
            <a:r>
              <a:rPr lang="de-DE" baseline="0" dirty="0" smtClean="0"/>
              <a:t>im Vorfeld müssen die Aufgabe und die damit verbundenen Operationen definiert werden (Formulierung präskriptiver Kompetenzen)</a:t>
            </a:r>
          </a:p>
          <a:p>
            <a:pPr lvl="2">
              <a:buFont typeface="Arial" pitchFamily="34" charset="0"/>
              <a:buChar char="•"/>
            </a:pPr>
            <a:r>
              <a:rPr lang="de-DE" baseline="0" dirty="0" smtClean="0"/>
              <a:t>und zwar hinreichend differenziert, anhand dieser definierten Kompetenzen die Aufgabe auch gelöst werden kann</a:t>
            </a:r>
          </a:p>
          <a:p>
            <a:pPr lvl="2">
              <a:buFont typeface="Arial" pitchFamily="34" charset="0"/>
              <a:buChar char="•"/>
            </a:pPr>
            <a:r>
              <a:rPr lang="de-DE" baseline="0" dirty="0" smtClean="0"/>
              <a:t>durch die Aufgaben werden Kompetenzen nicht nur definiert und damit als Operationen auf dem Weg zur Lösung sichtbar, </a:t>
            </a:r>
            <a:r>
              <a:rPr lang="de-DE" b="1" baseline="0" dirty="0" smtClean="0"/>
              <a:t>(Folie) </a:t>
            </a:r>
          </a:p>
          <a:p>
            <a:pPr lvl="2">
              <a:buFont typeface="Arial" pitchFamily="34" charset="0"/>
              <a:buChar char="•"/>
            </a:pPr>
            <a:r>
              <a:rPr lang="de-DE" baseline="0" dirty="0" smtClean="0"/>
              <a:t>sondern auch </a:t>
            </a:r>
            <a:r>
              <a:rPr lang="de-DE" b="1" baseline="0" dirty="0" smtClean="0"/>
              <a:t>erlernbar</a:t>
            </a:r>
            <a:r>
              <a:rPr lang="de-DE" b="0" baseline="0" dirty="0" smtClean="0"/>
              <a:t>, da die Definition die Operationen so beschreiben muss, dass sie für den Lernenden bewältigbar sind</a:t>
            </a:r>
          </a:p>
          <a:p>
            <a:pPr marL="9144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de-DE" b="0" baseline="0" dirty="0" smtClean="0"/>
              <a:t>die Lösung zeigt dann, in welchem Umfang die Aufgabe bewältigt wurde; dadurch werden</a:t>
            </a:r>
            <a:r>
              <a:rPr lang="de-DE" baseline="0" dirty="0" smtClean="0"/>
              <a:t> Kompetenzen auch </a:t>
            </a:r>
            <a:r>
              <a:rPr lang="de-DE" b="1" baseline="0" dirty="0" smtClean="0"/>
              <a:t>diagnostizierbar</a:t>
            </a:r>
          </a:p>
          <a:p>
            <a:pPr lvl="2">
              <a:buFont typeface="Arial" pitchFamily="34" charset="0"/>
              <a:buChar char="•"/>
            </a:pPr>
            <a:endParaRPr lang="de-DE" baseline="0" dirty="0" smtClean="0"/>
          </a:p>
          <a:p>
            <a:pPr lvl="1">
              <a:buFont typeface="Arial" pitchFamily="34" charset="0"/>
              <a:buChar char="•"/>
            </a:pPr>
            <a:r>
              <a:rPr lang="de-DE" baseline="0" dirty="0" smtClean="0"/>
              <a:t>Diagnose einer Kompetenz ist auch allein durch die Diagnose einer </a:t>
            </a:r>
            <a:r>
              <a:rPr lang="de-DE" b="1" baseline="0" dirty="0" smtClean="0"/>
              <a:t>Lösung</a:t>
            </a:r>
            <a:r>
              <a:rPr lang="de-DE" baseline="0" dirty="0" smtClean="0"/>
              <a:t> möglich (z.B. Kopfrechnen),</a:t>
            </a:r>
          </a:p>
          <a:p>
            <a:pPr lvl="2">
              <a:buFont typeface="Arial" pitchFamily="34" charset="0"/>
              <a:buChar char="•"/>
            </a:pPr>
            <a:r>
              <a:rPr lang="de-DE" baseline="0" dirty="0" smtClean="0"/>
              <a:t>aber hier kann ich nur feststellen, ob eine Kompetenz vorhanden ist oder nicht</a:t>
            </a:r>
          </a:p>
          <a:p>
            <a:pPr lvl="2">
              <a:buFont typeface="Arial" pitchFamily="34" charset="0"/>
              <a:buChar char="•"/>
            </a:pPr>
            <a:r>
              <a:rPr lang="de-DE" baseline="0" dirty="0" smtClean="0"/>
              <a:t>Unterstützung / Förderung des Lerners ist aber immer nur in Bezug auf den Lernprozess / die Operation möglich</a:t>
            </a:r>
          </a:p>
          <a:p>
            <a:pPr lvl="2">
              <a:buFont typeface="Arial" pitchFamily="34" charset="0"/>
              <a:buChar char="•"/>
            </a:pPr>
            <a:r>
              <a:rPr lang="de-DE" baseline="0" dirty="0" smtClean="0">
                <a:sym typeface="Wingdings" pitchFamily="2" charset="2"/>
              </a:rPr>
              <a:t> daher sollte vor allem während des Lernens diagnostiziert werden</a:t>
            </a:r>
          </a:p>
          <a:p>
            <a:pPr lvl="2">
              <a:buFont typeface="Arial" pitchFamily="34" charset="0"/>
              <a:buChar char="•"/>
            </a:pPr>
            <a:endParaRPr lang="de-DE" baseline="0" dirty="0" smtClean="0"/>
          </a:p>
          <a:p>
            <a:pPr lvl="0">
              <a:buFont typeface="Arial" pitchFamily="34" charset="0"/>
              <a:buChar char="•"/>
            </a:pPr>
            <a:r>
              <a:rPr lang="de-DE" baseline="0" dirty="0" smtClean="0"/>
              <a:t>Schott spricht bei diesem Modell von paralleler Zielvalidität: </a:t>
            </a:r>
          </a:p>
          <a:p>
            <a:pPr lvl="1">
              <a:buFont typeface="Arial" pitchFamily="34" charset="0"/>
              <a:buChar char="•"/>
            </a:pPr>
            <a:r>
              <a:rPr lang="de-DE" baseline="0" dirty="0" smtClean="0"/>
              <a:t>Die Grundlage für die Definition/Erstellung einer Aufgabenmenge, für die Beschreibung von Operationen im Lernprozess und für die Beurteilung der Lösung sind identisch</a:t>
            </a:r>
          </a:p>
          <a:p>
            <a:pPr lvl="1">
              <a:buFont typeface="Arial" pitchFamily="34" charset="0"/>
              <a:buChar char="•"/>
            </a:pPr>
            <a:r>
              <a:rPr lang="de-DE" baseline="0" dirty="0" smtClean="0"/>
              <a:t>Operationen dienen dem Erlernen der Kompetenz, Leistungsmessung überprüft genau diese Kompetenz </a:t>
            </a:r>
          </a:p>
          <a:p>
            <a:pPr lvl="1">
              <a:buFont typeface="Arial" pitchFamily="34" charset="0"/>
              <a:buChar char="•"/>
            </a:pPr>
            <a:r>
              <a:rPr lang="de-DE" i="0" baseline="0" dirty="0" smtClean="0"/>
              <a:t>(</a:t>
            </a:r>
            <a:r>
              <a:rPr lang="de-DE" i="1" baseline="0" dirty="0" smtClean="0">
                <a:solidFill>
                  <a:schemeClr val="bg1">
                    <a:lumMod val="50000"/>
                  </a:schemeClr>
                </a:solidFill>
              </a:rPr>
              <a:t>Validität: Man misst genau das, was man messen will</a:t>
            </a:r>
          </a:p>
          <a:p>
            <a:pPr lvl="1">
              <a:buFont typeface="Arial" pitchFamily="34" charset="0"/>
              <a:buChar char="•"/>
            </a:pPr>
            <a:r>
              <a:rPr lang="de-DE" i="1" baseline="0" dirty="0" smtClean="0">
                <a:solidFill>
                  <a:schemeClr val="bg1">
                    <a:lumMod val="50000"/>
                  </a:schemeClr>
                </a:solidFill>
              </a:rPr>
              <a:t>Reliabilität: Das Messinstrument, die Operation, ist aus der Kompetenzbeschreibung entwickelt, und damit hinreichend genau (auch im Wiederholungsfall gleiches </a:t>
            </a:r>
            <a:r>
              <a:rPr lang="de-DE" i="1" baseline="0" dirty="0" err="1" smtClean="0">
                <a:solidFill>
                  <a:schemeClr val="bg1">
                    <a:lumMod val="50000"/>
                  </a:schemeClr>
                </a:solidFill>
              </a:rPr>
              <a:t>Messergebnis</a:t>
            </a:r>
            <a:r>
              <a:rPr lang="de-DE" i="1" baseline="0" dirty="0" smtClean="0">
                <a:solidFill>
                  <a:schemeClr val="bg1">
                    <a:lumMod val="50000"/>
                  </a:schemeClr>
                </a:solidFill>
              </a:rPr>
              <a:t>))</a:t>
            </a:r>
          </a:p>
          <a:p>
            <a:pPr lvl="0">
              <a:buFont typeface="Arial" pitchFamily="34" charset="0"/>
              <a:buChar char="•"/>
            </a:pPr>
            <a:endParaRPr lang="de-DE" baseline="0" dirty="0" smtClean="0"/>
          </a:p>
          <a:p>
            <a:pPr lvl="0">
              <a:buFont typeface="Arial" pitchFamily="34" charset="0"/>
              <a:buChar char="•"/>
            </a:pPr>
            <a:r>
              <a:rPr lang="de-DE" baseline="0" dirty="0" smtClean="0"/>
              <a:t>Um unsere </a:t>
            </a:r>
            <a:r>
              <a:rPr lang="de-DE" baseline="0" dirty="0" err="1" smtClean="0"/>
              <a:t>SuS</a:t>
            </a:r>
            <a:r>
              <a:rPr lang="de-DE" baseline="0" dirty="0" smtClean="0"/>
              <a:t> zu kompetenten Historikern auszubilden </a:t>
            </a:r>
            <a:r>
              <a:rPr lang="de-DE" b="1" baseline="0" dirty="0" smtClean="0"/>
              <a:t>brauchen wir </a:t>
            </a:r>
            <a:r>
              <a:rPr lang="de-DE" baseline="0" dirty="0" smtClean="0"/>
              <a:t>daher</a:t>
            </a:r>
          </a:p>
          <a:p>
            <a:pPr lvl="1">
              <a:buFont typeface="Arial" pitchFamily="34" charset="0"/>
              <a:buChar char="•"/>
            </a:pPr>
            <a:r>
              <a:rPr lang="de-DE" baseline="0" dirty="0" smtClean="0"/>
              <a:t>hinreichend definierte Teilkompetenzen</a:t>
            </a:r>
          </a:p>
          <a:p>
            <a:pPr lvl="1">
              <a:buFont typeface="Arial" pitchFamily="34" charset="0"/>
              <a:buChar char="•"/>
            </a:pPr>
            <a:r>
              <a:rPr lang="de-DE" baseline="0" dirty="0" smtClean="0"/>
              <a:t>Aufgabenformate, durch die die Kompetenzen erlernt und geübt werden können</a:t>
            </a:r>
          </a:p>
          <a:p>
            <a:pPr lvl="1">
              <a:buFont typeface="Arial" pitchFamily="34" charset="0"/>
              <a:buChar char="•"/>
            </a:pPr>
            <a:r>
              <a:rPr lang="de-DE" baseline="0" dirty="0" smtClean="0"/>
              <a:t>Diagnoseformate, v.a. für formative Evaluationen</a:t>
            </a:r>
          </a:p>
          <a:p>
            <a:pPr lvl="0">
              <a:buFont typeface="Arial" pitchFamily="34" charset="0"/>
              <a:buChar char="•"/>
            </a:pPr>
            <a:endParaRPr lang="de-DE" baseline="0" dirty="0" smtClean="0"/>
          </a:p>
          <a:p>
            <a:pPr lvl="0">
              <a:buFont typeface="Arial" pitchFamily="34" charset="0"/>
              <a:buChar char="•"/>
            </a:pPr>
            <a:endParaRPr lang="de-DE" baseline="0" dirty="0" smtClean="0"/>
          </a:p>
          <a:p>
            <a:pPr lvl="0">
              <a:buFont typeface="Arial" pitchFamily="34" charset="0"/>
              <a:buChar char="•"/>
            </a:pPr>
            <a:r>
              <a:rPr lang="de-DE" baseline="0" dirty="0" smtClean="0"/>
              <a:t>(Schott unterscheidet</a:t>
            </a:r>
          </a:p>
          <a:p>
            <a:pPr lvl="1">
              <a:buFont typeface="Arial" pitchFamily="34" charset="0"/>
              <a:buChar char="•"/>
            </a:pPr>
            <a:r>
              <a:rPr lang="de-DE" b="1" baseline="0" dirty="0" smtClean="0"/>
              <a:t>präskriptive Kompetenz</a:t>
            </a:r>
            <a:r>
              <a:rPr lang="de-DE" baseline="0" dirty="0" smtClean="0"/>
              <a:t>: Beschreibung der Ziele, Erwartungen, was jemand können soll = Bildungsstandards</a:t>
            </a:r>
          </a:p>
          <a:p>
            <a:pPr lvl="2">
              <a:buFont typeface="Arial" pitchFamily="34" charset="0"/>
              <a:buChar char="•"/>
            </a:pPr>
            <a:r>
              <a:rPr lang="de-DE" baseline="0" dirty="0" smtClean="0"/>
              <a:t>Beschreibung der Ziele ist eine Aufgabe der Domänen = Entwicklung fachspezifischer Kompetenzmodelle</a:t>
            </a:r>
          </a:p>
          <a:p>
            <a:pPr lvl="2">
              <a:buFont typeface="Arial" pitchFamily="34" charset="0"/>
              <a:buChar char="•"/>
            </a:pPr>
            <a:r>
              <a:rPr lang="de-DE" baseline="0" dirty="0" smtClean="0"/>
              <a:t>Auch die Beschreibung der einer Kompetenz zugrunde liegenden Operation ist eine Aufgabe der Domänen </a:t>
            </a:r>
          </a:p>
          <a:p>
            <a:pPr lvl="1">
              <a:buFont typeface="Arial" pitchFamily="34" charset="0"/>
              <a:buChar char="•"/>
            </a:pPr>
            <a:r>
              <a:rPr lang="de-DE" b="1" baseline="0" dirty="0" smtClean="0"/>
              <a:t>deskriptive Kompetenz</a:t>
            </a:r>
            <a:r>
              <a:rPr lang="de-DE" baseline="0" dirty="0" smtClean="0"/>
              <a:t>: Beobachtung der betreffenden Performanz oder Handlungsprodukte</a:t>
            </a:r>
          </a:p>
          <a:p>
            <a:pPr lvl="2">
              <a:buFont typeface="Arial" pitchFamily="34" charset="0"/>
              <a:buChar char="•"/>
            </a:pPr>
            <a:r>
              <a:rPr lang="de-DE" baseline="0" dirty="0" smtClean="0"/>
              <a:t>Empirie muss und soll die Formulierung präskriptiver Kompetenzen beeinflussen, ersetzt sie aber nicht</a:t>
            </a:r>
          </a:p>
          <a:p>
            <a:pPr lvl="2">
              <a:buFont typeface="Arial" pitchFamily="34" charset="0"/>
              <a:buChar char="•"/>
            </a:pPr>
            <a:r>
              <a:rPr lang="de-DE" baseline="0" dirty="0" smtClean="0"/>
              <a:t>Im Bildungsplan sind präskriptive Kompetenzen gegeben, die auf fachlichen Kompetenzmodellen beruhen</a:t>
            </a:r>
          </a:p>
          <a:p>
            <a:pPr lvl="1">
              <a:buFont typeface="Arial" pitchFamily="34" charset="0"/>
              <a:buChar char="•"/>
            </a:pPr>
            <a:r>
              <a:rPr lang="de-DE" baseline="0" dirty="0" smtClean="0"/>
              <a:t>Routineoperationen – Problemoperationen</a:t>
            </a:r>
          </a:p>
          <a:p>
            <a:pPr lvl="1">
              <a:buFont typeface="Arial" pitchFamily="34" charset="0"/>
              <a:buChar char="•"/>
            </a:pPr>
            <a:r>
              <a:rPr lang="de-DE" baseline="0" dirty="0" smtClean="0"/>
              <a:t>Binnen- und Außenvariationen)</a:t>
            </a:r>
          </a:p>
          <a:p>
            <a:pPr lvl="0">
              <a:buFont typeface="Arial" pitchFamily="34" charset="0"/>
              <a:buChar char="•"/>
            </a:pPr>
            <a:endParaRPr lang="de-DE" b="0" u="sng" baseline="0" dirty="0" smtClean="0"/>
          </a:p>
        </p:txBody>
      </p:sp>
      <p:sp>
        <p:nvSpPr>
          <p:cNvPr id="4" name="Foliennummernplatzhalter 3"/>
          <p:cNvSpPr>
            <a:spLocks noGrp="1"/>
          </p:cNvSpPr>
          <p:nvPr>
            <p:ph type="sldNum" sz="quarter" idx="10"/>
          </p:nvPr>
        </p:nvSpPr>
        <p:spPr/>
        <p:txBody>
          <a:bodyPr/>
          <a:lstStyle/>
          <a:p>
            <a:fld id="{702C5DCB-8CB4-40AB-AAA1-776E621D43C7}"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Char char="•"/>
            </a:pPr>
            <a:r>
              <a:rPr lang="de-DE" dirty="0" smtClean="0"/>
              <a:t>Definition von Teilkompetenzen</a:t>
            </a:r>
          </a:p>
          <a:p>
            <a:pPr lvl="1">
              <a:buFont typeface="Arial" pitchFamily="34" charset="0"/>
              <a:buChar char="•"/>
            </a:pPr>
            <a:r>
              <a:rPr lang="de-DE" dirty="0" smtClean="0"/>
              <a:t>Methodenkompetenzen werden vielfältig und hinreichend differenziert beschrieben (Schulbücher,</a:t>
            </a:r>
            <a:r>
              <a:rPr lang="de-DE" baseline="0" dirty="0" smtClean="0"/>
              <a:t> Handreichungen etc.)</a:t>
            </a:r>
            <a:endParaRPr lang="de-DE" dirty="0" smtClean="0"/>
          </a:p>
          <a:p>
            <a:pPr lvl="1">
              <a:buFont typeface="Arial" pitchFamily="34" charset="0"/>
              <a:buChar char="•"/>
            </a:pPr>
            <a:r>
              <a:rPr lang="de-DE" dirty="0" smtClean="0"/>
              <a:t>nach langen ZPG-Jahren und vielen Unterrichtsversuchen traue</a:t>
            </a:r>
            <a:r>
              <a:rPr lang="de-DE" baseline="0" dirty="0" smtClean="0"/>
              <a:t> ich mich, eine Definition von für den Unterricht hinreichend differenzierten Teilkompetenzen für den Bereich Sach- und Fragekompetenz vorzulegen</a:t>
            </a:r>
          </a:p>
          <a:p>
            <a:pPr lvl="1">
              <a:buFont typeface="Arial" pitchFamily="34" charset="0"/>
              <a:buChar char="•"/>
            </a:pPr>
            <a:r>
              <a:rPr lang="de-DE" baseline="0" dirty="0" smtClean="0"/>
              <a:t>Reflexions- und Orientierungskompetenz ist von der Zielsetzung des Bildungsplanes umfangreicher und weniger bearbeitet.</a:t>
            </a:r>
            <a:br>
              <a:rPr lang="de-DE" baseline="0" dirty="0" smtClean="0"/>
            </a:br>
            <a:r>
              <a:rPr lang="de-DE" baseline="0" dirty="0" smtClean="0"/>
              <a:t>  </a:t>
            </a:r>
            <a:r>
              <a:rPr lang="de-DE" baseline="0" dirty="0" smtClean="0">
                <a:sym typeface="Wingdings" pitchFamily="2" charset="2"/>
              </a:rPr>
              <a:t></a:t>
            </a:r>
            <a:r>
              <a:rPr lang="de-DE" baseline="0" dirty="0" smtClean="0"/>
              <a:t>zu grau gedruckten Teilkompetenzen des BP2016 liegen uns bisher keine Ausdifferenzierungen vor (</a:t>
            </a:r>
            <a:r>
              <a:rPr lang="de-DE" i="1" baseline="0" dirty="0" smtClean="0"/>
              <a:t>siehe Vorwort Kopie S. 1)</a:t>
            </a:r>
          </a:p>
          <a:p>
            <a:pPr lvl="0">
              <a:buFont typeface="Arial" pitchFamily="34" charset="0"/>
              <a:buChar char="•"/>
            </a:pPr>
            <a:endParaRPr lang="de-DE" baseline="0" dirty="0" smtClean="0"/>
          </a:p>
          <a:p>
            <a:pPr lvl="0">
              <a:buFont typeface="Arial" pitchFamily="34" charset="0"/>
              <a:buChar char="•"/>
            </a:pPr>
            <a:r>
              <a:rPr lang="de-DE" baseline="0" dirty="0" smtClean="0"/>
              <a:t>Unterrichtsvorschläge zur Einführung und Übung, ZPG und Schulbücher</a:t>
            </a:r>
          </a:p>
          <a:p>
            <a:pPr lvl="1">
              <a:buFont typeface="Arial" pitchFamily="34" charset="0"/>
              <a:buChar char="•"/>
            </a:pPr>
            <a:r>
              <a:rPr lang="de-DE" dirty="0" smtClean="0"/>
              <a:t>Wir haben eine schon fast unübersichtliche Menge zur Methodenkompetenz</a:t>
            </a:r>
          </a:p>
          <a:p>
            <a:pPr lvl="1">
              <a:buFont typeface="Arial" pitchFamily="34" charset="0"/>
              <a:buChar char="•"/>
            </a:pPr>
            <a:r>
              <a:rPr lang="de-DE" dirty="0" smtClean="0"/>
              <a:t>eine sehr überschaubare Menge zu</a:t>
            </a:r>
            <a:r>
              <a:rPr lang="de-DE" baseline="0" dirty="0" smtClean="0"/>
              <a:t> den weiteren Kompetenzen</a:t>
            </a:r>
          </a:p>
          <a:p>
            <a:pPr lvl="1">
              <a:buFont typeface="Arial" pitchFamily="34" charset="0"/>
              <a:buChar char="•"/>
            </a:pPr>
            <a:r>
              <a:rPr lang="de-DE" baseline="0" dirty="0" smtClean="0"/>
              <a:t>Fragekompetenz: 3 Module ZPG auf dem Server, damit kann man wohl erst einmal arbeiten</a:t>
            </a:r>
          </a:p>
          <a:p>
            <a:pPr lvl="1">
              <a:buFont typeface="Arial" pitchFamily="34" charset="0"/>
              <a:buChar char="•"/>
            </a:pPr>
            <a:r>
              <a:rPr lang="de-DE" baseline="0" dirty="0" smtClean="0"/>
              <a:t>2 grundlegende Module ZPG zur Sachkompetenz in Klasse 6 und ein Basismodul für die Oberstufe – hier fehlen Weiterführungen und Vertiefungen für die Klassen 7-9</a:t>
            </a:r>
          </a:p>
          <a:p>
            <a:pPr lvl="1">
              <a:buFont typeface="Arial" pitchFamily="34" charset="0"/>
              <a:buChar char="•"/>
            </a:pPr>
            <a:r>
              <a:rPr lang="de-DE" baseline="0" dirty="0" smtClean="0"/>
              <a:t>Reflexions- und Orientierungskompetenz: 1 Modul ZPG Klasse 7, sehr wenig Vorschläge in den Schulbüchern – hier besteht Handlungsbedarf</a:t>
            </a:r>
          </a:p>
          <a:p>
            <a:pPr lvl="1">
              <a:buFont typeface="Arial" pitchFamily="34" charset="0"/>
              <a:buChar char="•"/>
            </a:pPr>
            <a:r>
              <a:rPr lang="de-DE" baseline="0" dirty="0" smtClean="0">
                <a:sym typeface="Wingdings" pitchFamily="2" charset="2"/>
              </a:rPr>
              <a:t> auch nicht zu allen formulierten Teilkompetenzen der Refl.- und </a:t>
            </a:r>
            <a:r>
              <a:rPr lang="de-DE" baseline="0" dirty="0" err="1" smtClean="0">
                <a:sym typeface="Wingdings" pitchFamily="2" charset="2"/>
              </a:rPr>
              <a:t>Orientierungskomp</a:t>
            </a:r>
            <a:r>
              <a:rPr lang="de-DE" baseline="0" dirty="0" smtClean="0">
                <a:sym typeface="Wingdings" pitchFamily="2" charset="2"/>
              </a:rPr>
              <a:t>. liegen Unterrichtsvorschläge vor, z.B. zum Bereich der Perspektive</a:t>
            </a:r>
            <a:br>
              <a:rPr lang="de-DE" baseline="0" dirty="0" smtClean="0">
                <a:sym typeface="Wingdings" pitchFamily="2" charset="2"/>
              </a:rPr>
            </a:br>
            <a:r>
              <a:rPr lang="de-DE" baseline="0" dirty="0" smtClean="0">
                <a:sym typeface="Wingdings" pitchFamily="2" charset="2"/>
              </a:rPr>
              <a:t>      häufig beim Quellenvergleich mit bedacht</a:t>
            </a:r>
          </a:p>
          <a:p>
            <a:pPr lvl="1">
              <a:buFont typeface="Arial" pitchFamily="34" charset="0"/>
              <a:buNone/>
            </a:pPr>
            <a:r>
              <a:rPr lang="de-DE" baseline="0" dirty="0" smtClean="0">
                <a:sym typeface="Wingdings" pitchFamily="2" charset="2"/>
              </a:rPr>
              <a:t>      die </a:t>
            </a:r>
            <a:r>
              <a:rPr lang="de-DE" baseline="0" dirty="0" err="1" smtClean="0">
                <a:sym typeface="Wingdings" pitchFamily="2" charset="2"/>
              </a:rPr>
              <a:t>Explizierung</a:t>
            </a:r>
            <a:r>
              <a:rPr lang="de-DE" baseline="0" dirty="0" smtClean="0">
                <a:sym typeface="Wingdings" pitchFamily="2" charset="2"/>
              </a:rPr>
              <a:t> der Operation / die Metaebene fehlt aber: Was macht eine Perspektive aus? Welche Kriterien sind zu beachten, wenn Perspektiven analysiert und formuliert werden?</a:t>
            </a:r>
            <a:endParaRPr lang="de-DE" baseline="0" dirty="0" smtClean="0"/>
          </a:p>
          <a:p>
            <a:pPr lvl="1">
              <a:buFont typeface="Arial" pitchFamily="34" charset="0"/>
              <a:buChar char="•"/>
            </a:pPr>
            <a:endParaRPr lang="de-DE" baseline="0" dirty="0" smtClean="0"/>
          </a:p>
          <a:p>
            <a:pPr lvl="0">
              <a:buFont typeface="Arial" pitchFamily="34" charset="0"/>
              <a:buChar char="•"/>
            </a:pPr>
            <a:r>
              <a:rPr lang="de-DE" baseline="0" dirty="0" smtClean="0"/>
              <a:t>Übungsaufgaben </a:t>
            </a:r>
            <a:r>
              <a:rPr lang="de-DE" baseline="0" dirty="0" smtClean="0">
                <a:sym typeface="Wingdings" pitchFamily="2" charset="2"/>
              </a:rPr>
              <a:t> Hattie: Können setzt Übung voraus!!</a:t>
            </a:r>
            <a:endParaRPr lang="de-DE" baseline="0" dirty="0" smtClean="0"/>
          </a:p>
          <a:p>
            <a:pPr lvl="1">
              <a:buFont typeface="Arial" pitchFamily="34" charset="0"/>
              <a:buChar char="•"/>
            </a:pPr>
            <a:r>
              <a:rPr lang="de-DE" baseline="0" dirty="0" smtClean="0"/>
              <a:t>Kopie: Übungsaufgaben zu Sachkompetenz</a:t>
            </a:r>
          </a:p>
          <a:p>
            <a:pPr lvl="1">
              <a:buFont typeface="Arial" pitchFamily="34" charset="0"/>
              <a:buChar char="•"/>
            </a:pPr>
            <a:r>
              <a:rPr lang="de-DE" baseline="0" dirty="0" smtClean="0"/>
              <a:t>Server: Übungsaufgaben zu Fragekompetenz und Textanalyse</a:t>
            </a:r>
          </a:p>
          <a:p>
            <a:pPr lvl="1">
              <a:buFont typeface="Arial" pitchFamily="34" charset="0"/>
              <a:buChar char="•"/>
            </a:pPr>
            <a:r>
              <a:rPr lang="de-DE" baseline="0" dirty="0" smtClean="0">
                <a:sym typeface="Wingdings" pitchFamily="2" charset="2"/>
              </a:rPr>
              <a:t> mögliche Verwendung der Übungsaufgaben: </a:t>
            </a:r>
            <a:r>
              <a:rPr lang="de-DE" i="1" baseline="0" dirty="0" smtClean="0">
                <a:sym typeface="Wingdings" pitchFamily="2" charset="2"/>
              </a:rPr>
              <a:t>Vorwort der Kopie vorstellen</a:t>
            </a:r>
          </a:p>
          <a:p>
            <a:pPr lvl="1">
              <a:buFont typeface="Arial" pitchFamily="34" charset="0"/>
              <a:buChar char="•"/>
            </a:pPr>
            <a:endParaRPr lang="de-DE" baseline="0" dirty="0" smtClean="0">
              <a:sym typeface="Wingdings" pitchFamily="2" charset="2"/>
            </a:endParaRPr>
          </a:p>
          <a:p>
            <a:pPr lvl="0">
              <a:buFont typeface="Arial" pitchFamily="34" charset="0"/>
              <a:buChar char="•"/>
            </a:pPr>
            <a:r>
              <a:rPr lang="de-DE" baseline="0" dirty="0" smtClean="0">
                <a:sym typeface="Wingdings" pitchFamily="2" charset="2"/>
              </a:rPr>
              <a:t>Was haben wir nicht? </a:t>
            </a:r>
            <a:r>
              <a:rPr lang="de-DE" b="1" baseline="0" dirty="0" smtClean="0">
                <a:sym typeface="Wingdings" pitchFamily="2" charset="2"/>
              </a:rPr>
              <a:t>Klick</a:t>
            </a:r>
          </a:p>
          <a:p>
            <a:pPr lvl="1">
              <a:buFont typeface="Arial" pitchFamily="34" charset="0"/>
              <a:buChar char="•"/>
            </a:pPr>
            <a:r>
              <a:rPr lang="de-DE" b="0" baseline="0" dirty="0" smtClean="0">
                <a:sym typeface="Wingdings" pitchFamily="2" charset="2"/>
              </a:rPr>
              <a:t>Diagnoseaufgaben für definierte Teilkompetenzen, so wie wir sie im Unterricht einführen  so, wie sie gelernt werden</a:t>
            </a:r>
          </a:p>
          <a:p>
            <a:pPr lvl="1">
              <a:buFont typeface="Arial" pitchFamily="34" charset="0"/>
              <a:buChar char="•"/>
            </a:pPr>
            <a:r>
              <a:rPr lang="de-DE" b="0" baseline="0" dirty="0" smtClean="0">
                <a:sym typeface="Wingdings" pitchFamily="2" charset="2"/>
              </a:rPr>
              <a:t>Klassenarbeiten und Klausuren sollten so angelegt sein, dass die </a:t>
            </a:r>
            <a:r>
              <a:rPr lang="de-DE" b="0" baseline="0" dirty="0" err="1" smtClean="0">
                <a:sym typeface="Wingdings" pitchFamily="2" charset="2"/>
              </a:rPr>
              <a:t>SuS</a:t>
            </a:r>
            <a:r>
              <a:rPr lang="de-DE" b="0" baseline="0" dirty="0" smtClean="0">
                <a:sym typeface="Wingdings" pitchFamily="2" charset="2"/>
              </a:rPr>
              <a:t> die erlernten Strategien anwenden und zeigen; wir schreiben aber nur 2 KA im Jahr – das ist für eine den Lernprozess unterstützende Evaluation zu wenig – aber ein Anfang</a:t>
            </a:r>
          </a:p>
          <a:p>
            <a:pPr lvl="1">
              <a:buFont typeface="Arial" pitchFamily="34" charset="0"/>
              <a:buChar char="•"/>
            </a:pPr>
            <a:r>
              <a:rPr lang="de-DE" b="0" baseline="0" dirty="0" smtClean="0">
                <a:sym typeface="Wingdings" pitchFamily="2" charset="2"/>
              </a:rPr>
              <a:t>Hattie vertraut auf die Expertise der Lehrkräfte, die </a:t>
            </a:r>
            <a:r>
              <a:rPr lang="de-DE" b="0" u="sng" baseline="0" dirty="0" smtClean="0">
                <a:sym typeface="Wingdings" pitchFamily="2" charset="2"/>
              </a:rPr>
              <a:t>bereit</a:t>
            </a:r>
            <a:r>
              <a:rPr lang="de-DE" b="0" baseline="0" dirty="0" smtClean="0">
                <a:sym typeface="Wingdings" pitchFamily="2" charset="2"/>
              </a:rPr>
              <a:t> sind, Lernen sichtbar zu machen und mit den Augen der </a:t>
            </a:r>
            <a:r>
              <a:rPr lang="de-DE" b="0" baseline="0" dirty="0" err="1" smtClean="0">
                <a:sym typeface="Wingdings" pitchFamily="2" charset="2"/>
              </a:rPr>
              <a:t>SuS</a:t>
            </a:r>
            <a:r>
              <a:rPr lang="de-DE" b="0" baseline="0" dirty="0" smtClean="0">
                <a:sym typeface="Wingdings" pitchFamily="2" charset="2"/>
              </a:rPr>
              <a:t> zu sehen; für ihn liegt viel an der Haltung des Lehrers</a:t>
            </a:r>
          </a:p>
          <a:p>
            <a:pPr lvl="1">
              <a:buFont typeface="Arial" pitchFamily="34" charset="0"/>
              <a:buChar char="•"/>
            </a:pPr>
            <a:r>
              <a:rPr lang="de-DE" b="0" baseline="0" dirty="0" smtClean="0">
                <a:sym typeface="Wingdings" pitchFamily="2" charset="2"/>
              </a:rPr>
              <a:t>meiner Meinung nach reicht Haltung aber nicht aus, um domänenspezifische Kompetenzen zu definieren, zu vermitteln und zu diagnostizieren</a:t>
            </a:r>
          </a:p>
          <a:p>
            <a:pPr lvl="0">
              <a:buFont typeface="Arial" pitchFamily="34" charset="0"/>
              <a:buNone/>
            </a:pPr>
            <a:endParaRPr lang="de-DE" b="0" baseline="0" dirty="0" smtClean="0">
              <a:sym typeface="Wingdings" pitchFamily="2" charset="2"/>
            </a:endParaRPr>
          </a:p>
          <a:p>
            <a:pPr lvl="0">
              <a:buFont typeface="Arial" pitchFamily="34" charset="0"/>
              <a:buChar char="•"/>
            </a:pPr>
            <a:endParaRPr lang="de-DE" b="0"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None/>
            </a:pPr>
            <a:r>
              <a:rPr lang="de-DE" dirty="0" smtClean="0"/>
              <a:t>Ein Fazit:</a:t>
            </a:r>
          </a:p>
          <a:p>
            <a:pPr>
              <a:buFont typeface="Arial" pitchFamily="34" charset="0"/>
              <a:buChar char="•"/>
            </a:pPr>
            <a:r>
              <a:rPr lang="de-DE" baseline="0" dirty="0" smtClean="0"/>
              <a:t>Prozessbezogene Kompetenzen sind die Strategien und Operationen, die uns ein fachgerechtes Agieren in unserer Domäne erlauben</a:t>
            </a:r>
          </a:p>
          <a:p>
            <a:pPr>
              <a:buFont typeface="Arial" pitchFamily="34" charset="0"/>
              <a:buChar char="•"/>
            </a:pPr>
            <a:r>
              <a:rPr lang="de-DE" baseline="0" dirty="0" smtClean="0"/>
              <a:t>Diese Strategien müssen die </a:t>
            </a:r>
            <a:r>
              <a:rPr lang="de-DE" baseline="0" dirty="0" err="1" smtClean="0"/>
              <a:t>SuS</a:t>
            </a:r>
            <a:r>
              <a:rPr lang="de-DE" baseline="0" dirty="0" smtClean="0"/>
              <a:t> kennen, Schritt für Schritt erlernen und üben</a:t>
            </a:r>
          </a:p>
          <a:p>
            <a:pPr>
              <a:buFont typeface="Arial" pitchFamily="34" charset="0"/>
              <a:buChar char="•"/>
            </a:pPr>
            <a:r>
              <a:rPr lang="de-DE" baseline="0" dirty="0" smtClean="0"/>
              <a:t>Dazu brauchen wir </a:t>
            </a:r>
          </a:p>
          <a:p>
            <a:pPr lvl="1">
              <a:buFont typeface="Arial" pitchFamily="34" charset="0"/>
              <a:buChar char="•"/>
            </a:pPr>
            <a:r>
              <a:rPr lang="de-DE" baseline="0" dirty="0" smtClean="0"/>
              <a:t>hinreichend differenzierte Teilkompetenzen, </a:t>
            </a:r>
          </a:p>
          <a:p>
            <a:pPr lvl="1">
              <a:buFont typeface="Arial" pitchFamily="34" charset="0"/>
              <a:buChar char="•"/>
            </a:pPr>
            <a:r>
              <a:rPr lang="de-DE" baseline="0" dirty="0" smtClean="0"/>
              <a:t>Unterrichtsvorschläge zur Einführung / zum Erlernen der Kompetenz, </a:t>
            </a:r>
          </a:p>
          <a:p>
            <a:pPr lvl="1">
              <a:buFont typeface="Arial" pitchFamily="34" charset="0"/>
              <a:buChar char="•"/>
            </a:pPr>
            <a:r>
              <a:rPr lang="de-DE" baseline="0" dirty="0" smtClean="0"/>
              <a:t>Übungsgelegenheiten </a:t>
            </a:r>
          </a:p>
          <a:p>
            <a:pPr lvl="1">
              <a:buFont typeface="Arial" pitchFamily="34" charset="0"/>
              <a:buChar char="•"/>
            </a:pPr>
            <a:r>
              <a:rPr lang="de-DE" baseline="0" dirty="0" smtClean="0"/>
              <a:t>und den Lernprozess begleitende Diagnoseaufgaben</a:t>
            </a:r>
          </a:p>
          <a:p>
            <a:pPr>
              <a:buFont typeface="Arial" pitchFamily="34" charset="0"/>
              <a:buChar char="•"/>
            </a:pPr>
            <a:endParaRPr lang="de-DE" baseline="0" dirty="0" smtClean="0"/>
          </a:p>
          <a:p>
            <a:pPr>
              <a:buFont typeface="Arial" pitchFamily="34" charset="0"/>
              <a:buChar char="•"/>
            </a:pPr>
            <a:r>
              <a:rPr lang="de-DE" baseline="0" dirty="0" smtClean="0"/>
              <a:t>damit steigen die Chancen, dass unsere </a:t>
            </a:r>
            <a:r>
              <a:rPr lang="de-DE" baseline="0" dirty="0" err="1" smtClean="0"/>
              <a:t>SuS</a:t>
            </a:r>
            <a:r>
              <a:rPr lang="de-DE" baseline="0" dirty="0" smtClean="0"/>
              <a:t> </a:t>
            </a:r>
            <a:r>
              <a:rPr lang="de-DE" b="1" baseline="0" dirty="0" smtClean="0"/>
              <a:t>klick </a:t>
            </a:r>
            <a:r>
              <a:rPr lang="de-DE" b="0" baseline="0" dirty="0" smtClean="0"/>
              <a:t>die Aufgaben bewältigen, die wir ihnen stellen und die wir von ihnen erwarten</a:t>
            </a:r>
          </a:p>
          <a:p>
            <a:pPr>
              <a:buFont typeface="Arial" pitchFamily="34" charset="0"/>
              <a:buChar char="•"/>
            </a:pPr>
            <a:endParaRPr lang="de-DE" b="0" baseline="0" dirty="0" smtClean="0"/>
          </a:p>
          <a:p>
            <a:pPr>
              <a:buFont typeface="Arial" pitchFamily="34" charset="0"/>
              <a:buChar char="•"/>
            </a:pPr>
            <a:r>
              <a:rPr lang="de-DE" b="0" baseline="0" dirty="0" smtClean="0"/>
              <a:t>Meiner Meinung nach ist es eine dringende Aufgabe, Formate zum Lernen von prozessbezogenen Kompetenzen weiterzuentwickeln</a:t>
            </a:r>
          </a:p>
          <a:p>
            <a:pPr>
              <a:buFont typeface="Arial" pitchFamily="34" charset="0"/>
              <a:buNone/>
            </a:pPr>
            <a:endParaRPr lang="de-DE" b="0" baseline="0" dirty="0" smtClean="0"/>
          </a:p>
          <a:p>
            <a:pPr>
              <a:buFont typeface="Arial" pitchFamily="34" charset="0"/>
              <a:buChar char="•"/>
            </a:pPr>
            <a:r>
              <a:rPr lang="de-DE" b="0" baseline="0" dirty="0" smtClean="0"/>
              <a:t>Mir wäre es ein dringendes Anliegen, dass Sie ca. 10 Minuten die vorgelegten Materialien durchschauen, </a:t>
            </a:r>
          </a:p>
          <a:p>
            <a:pPr>
              <a:buFont typeface="Arial" pitchFamily="34" charset="0"/>
              <a:buChar char="•"/>
            </a:pPr>
            <a:r>
              <a:rPr lang="de-DE" b="0" baseline="0" dirty="0" smtClean="0"/>
              <a:t>sich evtl. schon mit ihrem Nachbarn austauschen </a:t>
            </a:r>
          </a:p>
          <a:p>
            <a:pPr>
              <a:buFont typeface="Arial" pitchFamily="34" charset="0"/>
              <a:buChar char="•"/>
            </a:pPr>
            <a:r>
              <a:rPr lang="de-DE" b="0" baseline="0" dirty="0" smtClean="0"/>
              <a:t>und wir uns dann über die von mir formulierten </a:t>
            </a:r>
            <a:r>
              <a:rPr lang="de-DE" b="0" baseline="0" smtClean="0"/>
              <a:t>Ziele austauschen</a:t>
            </a:r>
            <a:endParaRPr lang="de-DE" b="0" baseline="0" dirty="0" smtClean="0"/>
          </a:p>
          <a:p>
            <a:pPr>
              <a:buFont typeface="Arial" pitchFamily="34" charset="0"/>
              <a:buNone/>
            </a:pPr>
            <a:endParaRPr lang="de-DE" baseline="0" dirty="0" smtClean="0"/>
          </a:p>
          <a:p>
            <a:pPr>
              <a:buFont typeface="Arial" pitchFamily="34" charset="0"/>
              <a:buNone/>
            </a:pPr>
            <a:endParaRPr lang="de-DE" baseline="0" dirty="0" smtClean="0"/>
          </a:p>
          <a:p>
            <a:pPr>
              <a:buFont typeface="Arial" pitchFamily="34" charset="0"/>
              <a:buNone/>
            </a:pPr>
            <a:endParaRPr lang="de-DE" baseline="0" dirty="0" smtClean="0"/>
          </a:p>
          <a:p>
            <a:pPr>
              <a:buFont typeface="Arial" pitchFamily="34" charset="0"/>
              <a:buChar char="•"/>
            </a:pPr>
            <a:endParaRPr lang="de-DE" baseline="0" dirty="0" smtClean="0"/>
          </a:p>
          <a:p>
            <a:pPr marL="565200" lvl="1" indent="-108000">
              <a:buFont typeface="Arial" pitchFamily="34" charset="0"/>
              <a:buChar char="•"/>
            </a:pPr>
            <a:endParaRPr lang="de-DE" dirty="0"/>
          </a:p>
        </p:txBody>
      </p:sp>
      <p:sp>
        <p:nvSpPr>
          <p:cNvPr id="4" name="Foliennummernplatzhalter 3"/>
          <p:cNvSpPr>
            <a:spLocks noGrp="1"/>
          </p:cNvSpPr>
          <p:nvPr>
            <p:ph type="sldNum" sz="quarter" idx="10"/>
          </p:nvPr>
        </p:nvSpPr>
        <p:spPr/>
        <p:txBody>
          <a:bodyPr/>
          <a:lstStyle/>
          <a:p>
            <a:fld id="{702C5DCB-8CB4-40AB-AAA1-776E621D43C7}"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p:txBody>
      </p:sp>
      <p:sp>
        <p:nvSpPr>
          <p:cNvPr id="4" name="Foliennummernplatzhalter 3"/>
          <p:cNvSpPr>
            <a:spLocks noGrp="1"/>
          </p:cNvSpPr>
          <p:nvPr>
            <p:ph type="sldNum" sz="quarter" idx="10"/>
          </p:nvPr>
        </p:nvSpPr>
        <p:spPr/>
        <p:txBody>
          <a:bodyPr/>
          <a:lstStyle/>
          <a:p>
            <a:fld id="{702C5DCB-8CB4-40AB-AAA1-776E621D43C7}"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fld id="{8AF47D7A-0688-4886-9D57-E831F166C37D}" type="datetime1">
              <a:rPr lang="de-DE" smtClean="0"/>
              <a:pPr/>
              <a:t>24.07.2018</a:t>
            </a:fld>
            <a:endParaRPr lang="de-DE"/>
          </a:p>
        </p:txBody>
      </p:sp>
      <p:sp>
        <p:nvSpPr>
          <p:cNvPr id="17" name="Fußzeilenplatzhalter 16"/>
          <p:cNvSpPr>
            <a:spLocks noGrp="1"/>
          </p:cNvSpPr>
          <p:nvPr>
            <p:ph type="ftr" sz="quarter" idx="11"/>
          </p:nvPr>
        </p:nvSpPr>
        <p:spPr>
          <a:xfrm>
            <a:off x="2898648" y="6355080"/>
            <a:ext cx="3474720" cy="365760"/>
          </a:xfrm>
        </p:spPr>
        <p:txBody>
          <a:bodyPr/>
          <a:lstStyle/>
          <a:p>
            <a:endParaRPr lang="de-DE"/>
          </a:p>
        </p:txBody>
      </p:sp>
      <p:sp>
        <p:nvSpPr>
          <p:cNvPr id="29" name="Foliennummernplatzhalter 28"/>
          <p:cNvSpPr>
            <a:spLocks noGrp="1"/>
          </p:cNvSpPr>
          <p:nvPr>
            <p:ph type="sldNum" sz="quarter" idx="12"/>
          </p:nvPr>
        </p:nvSpPr>
        <p:spPr>
          <a:xfrm>
            <a:off x="1216152" y="6355080"/>
            <a:ext cx="1219200" cy="365760"/>
          </a:xfrm>
        </p:spPr>
        <p:txBody>
          <a:bodyPr/>
          <a:lstStyle/>
          <a:p>
            <a:fld id="{40ECF528-BE4D-4C88-B8D8-D2E80299C3E5}" type="slidenum">
              <a:rPr lang="de-DE" smtClean="0"/>
              <a:pPr/>
              <a:t>‹Nr.›</a:t>
            </a:fld>
            <a:endParaRPr lang="de-DE"/>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2062272-DB44-4BAB-B01F-469EF8C9FF87}" type="datetime1">
              <a:rPr lang="de-DE" smtClean="0"/>
              <a:pPr/>
              <a:t>24.07.2018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00840EF-7AAE-4A25-9A46-CBEE76C4F6A1}" type="datetime1">
              <a:rPr lang="de-DE" smtClean="0"/>
              <a:pPr/>
              <a:t>24.07.2018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C30CF224-2FEB-415D-8475-622FA67FED2D}" type="datetime1">
              <a:rPr lang="de-DE" smtClean="0"/>
              <a:pPr/>
              <a:t>24.07.2018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0ECF528-BE4D-4C88-B8D8-D2E80299C3E5}" type="slidenum">
              <a:rPr lang="de-DE" smtClean="0"/>
              <a:pPr/>
              <a:t>‹Nr.›</a:t>
            </a:fld>
            <a:endParaRPr lang="de-DE"/>
          </a:p>
        </p:txBody>
      </p:sp>
      <p:sp>
        <p:nvSpPr>
          <p:cNvPr id="8" name="Inhaltsplatzhalter 7"/>
          <p:cNvSpPr>
            <a:spLocks noGrp="1"/>
          </p:cNvSpPr>
          <p:nvPr>
            <p:ph sz="quarter" idx="1"/>
          </p:nvPr>
        </p:nvSpPr>
        <p:spPr>
          <a:xfrm>
            <a:off x="457200" y="1219200"/>
            <a:ext cx="8229600"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a:xfrm>
            <a:off x="6400800" y="6355080"/>
            <a:ext cx="2286000" cy="365760"/>
          </a:xfrm>
        </p:spPr>
        <p:txBody>
          <a:bodyPr/>
          <a:lstStyle/>
          <a:p>
            <a:fld id="{0854C4F7-2E73-48E9-AC1F-2D9F4A4BA122}" type="datetime1">
              <a:rPr lang="de-DE" smtClean="0"/>
              <a:pPr/>
              <a:t>24.07.2018</a:t>
            </a:fld>
            <a:endParaRPr lang="de-DE"/>
          </a:p>
        </p:txBody>
      </p:sp>
      <p:sp>
        <p:nvSpPr>
          <p:cNvPr id="5" name="Fußzeilenplatzhalter 4"/>
          <p:cNvSpPr>
            <a:spLocks noGrp="1"/>
          </p:cNvSpPr>
          <p:nvPr>
            <p:ph type="ftr" sz="quarter" idx="11"/>
          </p:nvPr>
        </p:nvSpPr>
        <p:spPr>
          <a:xfrm>
            <a:off x="2898648" y="6355080"/>
            <a:ext cx="3474720" cy="365760"/>
          </a:xfrm>
        </p:spPr>
        <p:txBody>
          <a:bodyPr/>
          <a:lstStyle/>
          <a:p>
            <a:endParaRPr lang="de-DE"/>
          </a:p>
        </p:txBody>
      </p:sp>
      <p:sp>
        <p:nvSpPr>
          <p:cNvPr id="6" name="Foliennummernplatzhalter 5"/>
          <p:cNvSpPr>
            <a:spLocks noGrp="1"/>
          </p:cNvSpPr>
          <p:nvPr>
            <p:ph type="sldNum" sz="quarter" idx="12"/>
          </p:nvPr>
        </p:nvSpPr>
        <p:spPr>
          <a:xfrm>
            <a:off x="1069848" y="6355080"/>
            <a:ext cx="1520952" cy="365760"/>
          </a:xfrm>
        </p:spPr>
        <p:txBody>
          <a:bodyPr/>
          <a:lstStyle/>
          <a:p>
            <a:fld id="{40ECF528-BE4D-4C88-B8D8-D2E80299C3E5}" type="slidenum">
              <a:rPr lang="de-DE" smtClean="0"/>
              <a:pPr/>
              <a:t>‹Nr.›</a:t>
            </a:fld>
            <a:endParaRPr lang="de-DE"/>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82C75B75-2235-42A9-94BE-A9A2E7801066}" type="datetime1">
              <a:rPr lang="de-DE" smtClean="0"/>
              <a:pPr/>
              <a:t>24.07.2018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9" name="Inhaltsplatzhalter 8"/>
          <p:cNvSpPr>
            <a:spLocks noGrp="1"/>
          </p:cNvSpPr>
          <p:nvPr>
            <p:ph sz="quarter" idx="1"/>
          </p:nvPr>
        </p:nvSpPr>
        <p:spPr>
          <a:xfrm>
            <a:off x="457200" y="1219200"/>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32198" y="1216152"/>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6AF94441-3389-4E0E-BD3E-763C81B13F08}" type="datetime1">
              <a:rPr lang="de-DE" smtClean="0"/>
              <a:pPr/>
              <a:t>24.07.2018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0ECF528-BE4D-4C88-B8D8-D2E80299C3E5}" type="slidenum">
              <a:rPr lang="de-DE" smtClean="0"/>
              <a:pPr/>
              <a:t>‹Nr.›</a:t>
            </a:fld>
            <a:endParaRPr lang="de-DE"/>
          </a:p>
        </p:txBody>
      </p:sp>
      <p:sp>
        <p:nvSpPr>
          <p:cNvPr id="11" name="Inhaltsplatzhalter 10"/>
          <p:cNvSpPr>
            <a:spLocks noGrp="1"/>
          </p:cNvSpPr>
          <p:nvPr>
            <p:ph sz="quarter" idx="2"/>
          </p:nvPr>
        </p:nvSpPr>
        <p:spPr>
          <a:xfrm>
            <a:off x="457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648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21EB9D25-55BA-4EE4-A9C0-0A6C66827750}" type="datetime1">
              <a:rPr lang="de-DE" smtClean="0"/>
              <a:pPr/>
              <a:t>24.07.2018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0ECF528-BE4D-4C88-B8D8-D2E80299C3E5}" type="slidenum">
              <a:rPr lang="de-DE" smtClean="0"/>
              <a:pPr/>
              <a:t>‹Nr.›</a:t>
            </a:fld>
            <a:endParaRPr lang="de-DE"/>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160056B-AB4F-455A-AB86-9253B894D635}" type="datetime1">
              <a:rPr lang="de-DE" smtClean="0"/>
              <a:pPr/>
              <a:t>24.07.2018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0ECF528-BE4D-4C88-B8D8-D2E80299C3E5}" type="slidenum">
              <a:rPr lang="de-DE" smtClean="0"/>
              <a:pPr/>
              <a:t>‹Nr.›</a:t>
            </a:fld>
            <a:endParaRPr lang="de-DE"/>
          </a:p>
        </p:txBody>
      </p:sp>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5C882631-5ACE-457C-B88E-E995196997F8}" type="datetime1">
              <a:rPr lang="de-DE" smtClean="0"/>
              <a:pPr/>
              <a:t>24.07.2018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393BDC5B-D73F-45B9-8D50-E836B09A1E26}" type="datetime1">
              <a:rPr lang="de-DE" smtClean="0"/>
              <a:pPr/>
              <a:t>24.07.2018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0ECF528-BE4D-4C88-B8D8-D2E80299C3E5}"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7F45FA-6B88-41A4-B709-0E3C6C68CCD9}" type="datetime1">
              <a:rPr lang="de-DE" smtClean="0"/>
              <a:pPr/>
              <a:t>24.07.2018</a:t>
            </a:fld>
            <a:endParaRPr lang="de-DE"/>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DE"/>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ECF528-BE4D-4C88-B8D8-D2E80299C3E5}" type="slidenum">
              <a:rPr lang="de-DE" smtClean="0"/>
              <a:pPr/>
              <a:t>‹Nr.›</a:t>
            </a:fld>
            <a:endParaRPr lang="de-DE"/>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3717032"/>
            <a:ext cx="7344816" cy="1159768"/>
          </a:xfrm>
        </p:spPr>
        <p:txBody>
          <a:bodyPr>
            <a:noAutofit/>
          </a:bodyPr>
          <a:lstStyle/>
          <a:p>
            <a:pPr>
              <a:spcBef>
                <a:spcPts val="1200"/>
              </a:spcBef>
            </a:pPr>
            <a:r>
              <a:rPr lang="de-DE" sz="1000" dirty="0" smtClean="0"/>
              <a:t/>
            </a:r>
            <a:br>
              <a:rPr lang="de-DE" sz="1000" dirty="0" smtClean="0"/>
            </a:br>
            <a:r>
              <a:rPr lang="de-DE" sz="1700" dirty="0" smtClean="0"/>
              <a:t/>
            </a:r>
            <a:br>
              <a:rPr lang="de-DE" sz="1700" dirty="0" smtClean="0"/>
            </a:br>
            <a:r>
              <a:rPr lang="de-DE" sz="1000" dirty="0" smtClean="0"/>
              <a:t/>
            </a:r>
            <a:br>
              <a:rPr lang="de-DE" sz="1000" dirty="0" smtClean="0"/>
            </a:br>
            <a:r>
              <a:rPr lang="de-DE" sz="2800" dirty="0" smtClean="0"/>
              <a:t>Prozessbezogene Kompetenzen</a:t>
            </a:r>
            <a:endParaRPr lang="de-DE" sz="2800" dirty="0"/>
          </a:p>
        </p:txBody>
      </p:sp>
      <p:sp>
        <p:nvSpPr>
          <p:cNvPr id="3" name="Untertitel 2"/>
          <p:cNvSpPr>
            <a:spLocks noGrp="1"/>
          </p:cNvSpPr>
          <p:nvPr>
            <p:ph type="subTitle" idx="1"/>
          </p:nvPr>
        </p:nvSpPr>
        <p:spPr/>
        <p:txBody>
          <a:bodyPr>
            <a:normAutofit/>
          </a:bodyPr>
          <a:lstStyle/>
          <a:p>
            <a:r>
              <a:rPr lang="de-DE" sz="1800" dirty="0" smtClean="0"/>
              <a:t>Bad Wildbad 05.07.2017</a:t>
            </a:r>
            <a:endParaRPr lang="de-DE"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2</a:t>
            </a:fld>
            <a:endParaRPr lang="de-DE"/>
          </a:p>
        </p:txBody>
      </p:sp>
      <p:sp>
        <p:nvSpPr>
          <p:cNvPr id="4" name="Inhaltsplatzhalter 3"/>
          <p:cNvSpPr>
            <a:spLocks noGrp="1"/>
          </p:cNvSpPr>
          <p:nvPr>
            <p:ph sz="quarter" idx="1"/>
          </p:nvPr>
        </p:nvSpPr>
        <p:spPr>
          <a:xfrm>
            <a:off x="0" y="404664"/>
            <a:ext cx="9144000" cy="432048"/>
          </a:xfrm>
          <a:solidFill>
            <a:schemeClr val="accent1"/>
          </a:solidFill>
        </p:spPr>
        <p:txBody>
          <a:bodyPr>
            <a:noAutofit/>
          </a:bodyPr>
          <a:lstStyle/>
          <a:p>
            <a:pPr marL="0" indent="0" algn="ctr">
              <a:buNone/>
            </a:pPr>
            <a:r>
              <a:rPr lang="de-DE" sz="2300" dirty="0" smtClean="0">
                <a:solidFill>
                  <a:schemeClr val="bg1"/>
                </a:solidFill>
              </a:rPr>
              <a:t>Beurteilen Sie, ob die Weimarer Republik eine Chance hatte</a:t>
            </a:r>
            <a:endParaRPr lang="de-DE" sz="2300" dirty="0">
              <a:solidFill>
                <a:schemeClr val="tx2"/>
              </a:solidFill>
            </a:endParaRPr>
          </a:p>
        </p:txBody>
      </p:sp>
      <p:sp>
        <p:nvSpPr>
          <p:cNvPr id="5" name="Inhaltsplatzhalter 3"/>
          <p:cNvSpPr txBox="1">
            <a:spLocks/>
          </p:cNvSpPr>
          <p:nvPr/>
        </p:nvSpPr>
        <p:spPr>
          <a:xfrm>
            <a:off x="251520" y="1268760"/>
            <a:ext cx="4176464" cy="504056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Im Folgenden werde ich beurteilen, ob die Weimarer</a:t>
            </a:r>
            <a:r>
              <a:rPr kumimoji="0" lang="de-DE" sz="2200" b="0" i="0" u="none" strike="noStrike" kern="1200" cap="none" spc="0" normalizeH="0" noProof="0" dirty="0" smtClean="0">
                <a:ln>
                  <a:noFill/>
                </a:ln>
                <a:solidFill>
                  <a:schemeClr val="tx1"/>
                </a:solidFill>
                <a:effectLst/>
                <a:uLnTx/>
                <a:uFillTx/>
                <a:latin typeface="+mn-lt"/>
                <a:ea typeface="+mn-ea"/>
                <a:cs typeface="+mn-cs"/>
              </a:rPr>
              <a:t> Republik eine Chance hatte.</a:t>
            </a:r>
          </a:p>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baseline="0" dirty="0" smtClean="0"/>
              <a:t>Ein</a:t>
            </a:r>
            <a:r>
              <a:rPr lang="de-DE" sz="2200" dirty="0" smtClean="0"/>
              <a:t> erster, wichtiger Punkt, der für diese Frage eine Rolle spielt, ist die Verfassung. Die Verfassung galt als eine der demokratischsten ihrer Zeit und war doch nicht unproblematisch. Sie enthielt mehrere Elemente, die die Republik bedrohen konnten und an denen sie dann auch mit gescheitert ist. Besonders wichtig war Artikel 48….</a:t>
            </a:r>
          </a:p>
        </p:txBody>
      </p:sp>
      <p:sp>
        <p:nvSpPr>
          <p:cNvPr id="6" name="Inhaltsplatzhalter 3"/>
          <p:cNvSpPr txBox="1">
            <a:spLocks/>
          </p:cNvSpPr>
          <p:nvPr/>
        </p:nvSpPr>
        <p:spPr>
          <a:xfrm>
            <a:off x="4644008" y="1268760"/>
            <a:ext cx="4248472" cy="504056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noProof="0" dirty="0" smtClean="0"/>
              <a:t>Die Weimarer Republik ist nach nur 14 Jahren gescheitert. Um zu untersuchen, ob dieser Staat eine Chance auf eine dauerhafte Existenz hatte, werde ich untersuchen, ob das politische System krisenfest war, ob die Gesellschaft und insbesondere die Eliten und auch das Ausland ihn unterstützt haben und ob die wirtschaftliche Entwicklung positiv oder negativ war….</a:t>
            </a:r>
            <a:endParaRPr kumimoji="0" lang="de-DE"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3</a:t>
            </a:fld>
            <a:endParaRPr lang="de-DE"/>
          </a:p>
        </p:txBody>
      </p:sp>
      <p:sp>
        <p:nvSpPr>
          <p:cNvPr id="5" name="Inhaltsplatzhalter 3"/>
          <p:cNvSpPr txBox="1">
            <a:spLocks/>
          </p:cNvSpPr>
          <p:nvPr/>
        </p:nvSpPr>
        <p:spPr>
          <a:xfrm>
            <a:off x="467544" y="1196752"/>
            <a:ext cx="8136904" cy="4392488"/>
          </a:xfrm>
          <a:prstGeom prst="rect">
            <a:avLst/>
          </a:prstGeom>
        </p:spPr>
        <p:txBody>
          <a:bodyPr vert="horz">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dirty="0" smtClean="0"/>
              <a:t>Zitat aus John Hattie: Lernen sichtbar machen für Lehrpersonen. Überarbeitete deutschsprachige Ausgabe von „Visible Learning </a:t>
            </a:r>
            <a:r>
              <a:rPr lang="de-DE" sz="2200" dirty="0" err="1" smtClean="0"/>
              <a:t>for</a:t>
            </a:r>
            <a:r>
              <a:rPr lang="de-DE" sz="2200" dirty="0" smtClean="0"/>
              <a:t> </a:t>
            </a:r>
            <a:r>
              <a:rPr lang="de-DE" sz="2200" dirty="0" err="1" smtClean="0"/>
              <a:t>Teachers</a:t>
            </a:r>
            <a:r>
              <a:rPr lang="de-DE" sz="2200" dirty="0" smtClean="0"/>
              <a:t>“ </a:t>
            </a:r>
            <a:r>
              <a:rPr lang="de-DE" sz="2200" dirty="0" err="1" smtClean="0"/>
              <a:t>besorft</a:t>
            </a:r>
            <a:r>
              <a:rPr lang="de-DE" sz="2200" dirty="0" smtClean="0"/>
              <a:t> von Wolfgang </a:t>
            </a:r>
            <a:r>
              <a:rPr lang="de-DE" sz="2200" dirty="0" err="1" smtClean="0"/>
              <a:t>Beywl</a:t>
            </a:r>
            <a:r>
              <a:rPr lang="de-DE" sz="2200" dirty="0" smtClean="0"/>
              <a:t> und Klaus </a:t>
            </a:r>
            <a:r>
              <a:rPr lang="de-DE" sz="2200" dirty="0" err="1" smtClean="0"/>
              <a:t>Zierer</a:t>
            </a:r>
            <a:r>
              <a:rPr lang="de-DE" sz="2200" dirty="0" smtClean="0"/>
              <a:t>. </a:t>
            </a:r>
            <a:r>
              <a:rPr lang="de-DE" sz="2200" dirty="0" err="1" smtClean="0"/>
              <a:t>Baltmannsweiler</a:t>
            </a:r>
            <a:r>
              <a:rPr lang="de-DE" sz="2200" dirty="0" smtClean="0"/>
              <a:t> 2014:</a:t>
            </a:r>
          </a:p>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200" b="0" i="0" u="none" strike="noStrike" kern="1200" cap="none" spc="0" normalizeH="0" noProof="0" dirty="0" smtClean="0">
                <a:ln>
                  <a:noFill/>
                </a:ln>
                <a:solidFill>
                  <a:schemeClr val="tx1"/>
                </a:solidFill>
                <a:effectLst/>
                <a:uLnTx/>
                <a:uFillTx/>
                <a:latin typeface="+mn-lt"/>
                <a:ea typeface="+mn-ea"/>
                <a:cs typeface="+mn-cs"/>
              </a:rPr>
              <a:t>S. 17, Z. 35-39</a:t>
            </a:r>
          </a:p>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dirty="0" smtClean="0"/>
              <a:t>S. 116, Z. </a:t>
            </a:r>
            <a:r>
              <a:rPr lang="de-DE" sz="2200" smtClean="0"/>
              <a:t>16-18</a:t>
            </a:r>
            <a:endParaRPr kumimoji="0" lang="de-DE" sz="2200" b="0" i="0" u="none" strike="noStrike" kern="1200" cap="none" spc="0" normalizeH="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de-DE" sz="22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4</a:t>
            </a:fld>
            <a:endParaRPr lang="de-DE"/>
          </a:p>
        </p:txBody>
      </p:sp>
      <p:graphicFrame>
        <p:nvGraphicFramePr>
          <p:cNvPr id="11" name="Tabelle 10"/>
          <p:cNvGraphicFramePr>
            <a:graphicFrameLocks noGrp="1"/>
          </p:cNvGraphicFramePr>
          <p:nvPr/>
        </p:nvGraphicFramePr>
        <p:xfrm>
          <a:off x="107504" y="692696"/>
          <a:ext cx="8856984" cy="4749900"/>
        </p:xfrm>
        <a:graphic>
          <a:graphicData uri="http://schemas.openxmlformats.org/drawingml/2006/table">
            <a:tbl>
              <a:tblPr firstRow="1" bandRow="1">
                <a:tableStyleId>{5C22544A-7EE6-4342-B048-85BDC9FD1C3A}</a:tableStyleId>
              </a:tblPr>
              <a:tblGrid>
                <a:gridCol w="1887554"/>
                <a:gridCol w="1960151"/>
                <a:gridCol w="1466485"/>
                <a:gridCol w="1598578"/>
                <a:gridCol w="1944216"/>
              </a:tblGrid>
              <a:tr h="370840">
                <a:tc>
                  <a:txBody>
                    <a:bodyPr/>
                    <a:lstStyle/>
                    <a:p>
                      <a:pPr algn="ctr"/>
                      <a:r>
                        <a:rPr lang="de-DE" sz="1400" dirty="0" smtClean="0"/>
                        <a:t>Fragen formulieren </a:t>
                      </a:r>
                      <a:endParaRPr lang="de-DE" sz="1400" dirty="0"/>
                    </a:p>
                  </a:txBody>
                  <a:tcPr marL="36000" marR="36000" marT="36000" marB="36000" anchor="ctr"/>
                </a:tc>
                <a:tc>
                  <a:txBody>
                    <a:bodyPr/>
                    <a:lstStyle/>
                    <a:p>
                      <a:pPr algn="ctr"/>
                      <a:r>
                        <a:rPr lang="de-DE" sz="1400" dirty="0" smtClean="0"/>
                        <a:t>Fragen vergleichen und eigene Schwer-punkte begründen</a:t>
                      </a:r>
                      <a:endParaRPr lang="de-DE" sz="1400" dirty="0"/>
                    </a:p>
                  </a:txBody>
                  <a:tcPr marL="36000" marR="36000" marT="36000" marB="36000" anchor="ctr"/>
                </a:tc>
                <a:tc>
                  <a:txBody>
                    <a:bodyPr/>
                    <a:lstStyle/>
                    <a:p>
                      <a:pPr algn="ctr"/>
                      <a:r>
                        <a:rPr lang="de-DE" sz="1400" dirty="0" smtClean="0"/>
                        <a:t>Hypothesen aufstellen </a:t>
                      </a:r>
                      <a:endParaRPr lang="de-DE" sz="1400" dirty="0"/>
                    </a:p>
                  </a:txBody>
                  <a:tcPr marL="36000" marR="36000" marT="36000" marB="36000" anchor="ctr"/>
                </a:tc>
                <a:tc>
                  <a:txBody>
                    <a:bodyPr/>
                    <a:lstStyle/>
                    <a:p>
                      <a:pPr algn="ctr"/>
                      <a:r>
                        <a:rPr lang="de-DE" sz="1400" dirty="0" smtClean="0"/>
                        <a:t>Untersuchungs-schritte</a:t>
                      </a:r>
                      <a:r>
                        <a:rPr lang="de-DE" sz="1400" baseline="0" dirty="0" smtClean="0"/>
                        <a:t> planen</a:t>
                      </a:r>
                      <a:endParaRPr lang="de-DE" sz="1400" dirty="0"/>
                    </a:p>
                  </a:txBody>
                  <a:tcPr marL="36000" marR="36000" marT="36000" marB="36000" anchor="ctr">
                    <a:lnR w="9525" cap="flat" cmpd="sng" algn="ctr">
                      <a:solidFill>
                        <a:schemeClr val="bg1"/>
                      </a:solidFill>
                      <a:prstDash val="solid"/>
                      <a:round/>
                      <a:headEnd type="none" w="med" len="med"/>
                      <a:tailEnd type="none" w="med" len="med"/>
                    </a:lnR>
                  </a:tcPr>
                </a:tc>
                <a:tc>
                  <a:txBody>
                    <a:bodyPr/>
                    <a:lstStyle/>
                    <a:p>
                      <a:pPr algn="ctr"/>
                      <a:r>
                        <a:rPr lang="de-DE" sz="1400" dirty="0" smtClean="0"/>
                        <a:t>vorgegebene Fragen nachvollziehen </a:t>
                      </a:r>
                      <a:endParaRPr lang="de-DE" sz="1400" dirty="0"/>
                    </a:p>
                  </a:txBody>
                  <a:tcPr marL="36000" marR="36000" marT="36000" marB="36000" anchor="ctr">
                    <a:lnL w="952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24620">
                <a:tc>
                  <a:txBody>
                    <a:bodyPr/>
                    <a:lstStyle/>
                    <a:p>
                      <a:pPr algn="ctr"/>
                      <a:r>
                        <a:rPr lang="de-DE" sz="1400" dirty="0" smtClean="0">
                          <a:solidFill>
                            <a:schemeClr val="bg1"/>
                          </a:solidFill>
                        </a:rPr>
                        <a:t>klassifiziert nach Fragetypen</a:t>
                      </a:r>
                      <a:endParaRPr lang="de-DE" sz="1400" dirty="0">
                        <a:solidFill>
                          <a:schemeClr val="bg1"/>
                        </a:solidFill>
                      </a:endParaRPr>
                    </a:p>
                  </a:txBody>
                  <a:tcPr marL="36000" marR="36000" marT="36000" marB="36000">
                    <a:solidFill>
                      <a:schemeClr val="accent1"/>
                    </a:solidFill>
                  </a:tcPr>
                </a:tc>
                <a:tc>
                  <a:txBody>
                    <a:bodyPr/>
                    <a:lstStyle/>
                    <a:p>
                      <a:pPr algn="ctr"/>
                      <a:r>
                        <a:rPr lang="de-DE" sz="1400" dirty="0" smtClean="0">
                          <a:solidFill>
                            <a:schemeClr val="bg1"/>
                          </a:solidFill>
                        </a:rPr>
                        <a:t>Gewichtung der eigenen Fragen nach</a:t>
                      </a:r>
                      <a:endParaRPr lang="de-DE" sz="1400" dirty="0">
                        <a:solidFill>
                          <a:schemeClr val="bg1"/>
                        </a:solidFill>
                      </a:endParaRPr>
                    </a:p>
                  </a:txBody>
                  <a:tcPr marL="36000" marR="36000" marT="36000" marB="36000">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dirty="0" smtClean="0">
                          <a:solidFill>
                            <a:schemeClr val="bg1"/>
                          </a:solidFill>
                        </a:rPr>
                        <a:t>auf der Basis von</a:t>
                      </a:r>
                    </a:p>
                  </a:txBody>
                  <a:tcPr marL="36000" marR="36000" marT="36000" marB="36000" anchor="ctr">
                    <a:solidFill>
                      <a:schemeClr val="accent1"/>
                    </a:solidFill>
                  </a:tcPr>
                </a:tc>
                <a:tc>
                  <a:txBody>
                    <a:bodyPr/>
                    <a:lstStyle/>
                    <a:p>
                      <a:pPr algn="ctr"/>
                      <a:r>
                        <a:rPr lang="de-DE" sz="1400" dirty="0" smtClean="0">
                          <a:solidFill>
                            <a:schemeClr val="bg1"/>
                          </a:solidFill>
                        </a:rPr>
                        <a:t>durch</a:t>
                      </a:r>
                      <a:endParaRPr lang="de-DE" sz="1400" dirty="0">
                        <a:solidFill>
                          <a:schemeClr val="bg1"/>
                        </a:solidFill>
                      </a:endParaRPr>
                    </a:p>
                  </a:txBody>
                  <a:tcPr marL="36000" marR="36000" marT="36000" marB="36000" anchor="ctr">
                    <a:lnR w="9525" cap="flat" cmpd="sng" algn="ctr">
                      <a:solidFill>
                        <a:schemeClr val="bg1"/>
                      </a:solidFill>
                      <a:prstDash val="solid"/>
                      <a:round/>
                      <a:headEnd type="none" w="med" len="med"/>
                      <a:tailEnd type="none" w="med" len="med"/>
                    </a:lnR>
                    <a:solidFill>
                      <a:schemeClr val="accent1"/>
                    </a:solidFill>
                  </a:tcPr>
                </a:tc>
                <a:tc>
                  <a:txBody>
                    <a:bodyPr/>
                    <a:lstStyle/>
                    <a:p>
                      <a:pPr algn="ctr"/>
                      <a:r>
                        <a:rPr lang="de-DE" sz="1400" dirty="0" smtClean="0">
                          <a:solidFill>
                            <a:schemeClr val="bg1"/>
                          </a:solidFill>
                        </a:rPr>
                        <a:t>durch </a:t>
                      </a:r>
                      <a:endParaRPr lang="de-DE" sz="1400" dirty="0">
                        <a:solidFill>
                          <a:schemeClr val="bg1"/>
                        </a:solidFill>
                      </a:endParaRPr>
                    </a:p>
                  </a:txBody>
                  <a:tcPr marL="36000" marR="36000" marT="36000" marB="36000" anchor="ctr">
                    <a:lnL w="952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370840">
                <a:tc>
                  <a:txBody>
                    <a:bodyPr/>
                    <a:lstStyle/>
                    <a:p>
                      <a:pPr marL="88900" indent="-88900">
                        <a:spcAft>
                          <a:spcPts val="0"/>
                        </a:spcAft>
                        <a:buFont typeface="Arial" pitchFamily="34" charset="0"/>
                        <a:buChar char="•"/>
                      </a:pPr>
                      <a:r>
                        <a:rPr lang="de-DE" sz="1600" dirty="0" smtClean="0"/>
                        <a:t>Informations-fragen</a:t>
                      </a:r>
                    </a:p>
                    <a:p>
                      <a:pPr marL="88900" indent="0">
                        <a:buFont typeface="Arial" pitchFamily="34" charset="0"/>
                        <a:buNone/>
                      </a:pPr>
                      <a:r>
                        <a:rPr lang="de-DE" sz="1400" baseline="0" dirty="0" smtClean="0">
                          <a:solidFill>
                            <a:schemeClr val="accent1">
                              <a:lumMod val="75000"/>
                            </a:schemeClr>
                          </a:solidFill>
                          <a:sym typeface="Wingdings" pitchFamily="2" charset="2"/>
                        </a:rPr>
                        <a:t>(Klasse 6: Wissen aneignen)</a:t>
                      </a:r>
                    </a:p>
                    <a:p>
                      <a:pPr marL="88900" indent="-88900">
                        <a:spcBef>
                          <a:spcPts val="600"/>
                        </a:spcBef>
                        <a:spcAft>
                          <a:spcPts val="0"/>
                        </a:spcAft>
                        <a:buFont typeface="Arial" pitchFamily="34" charset="0"/>
                        <a:buChar char="•"/>
                      </a:pPr>
                      <a:r>
                        <a:rPr lang="de-DE" sz="1600" dirty="0" smtClean="0"/>
                        <a:t>Reflexionsfragen</a:t>
                      </a:r>
                      <a:endParaRPr lang="de-DE" sz="1600" baseline="0" dirty="0" smtClean="0"/>
                    </a:p>
                    <a:p>
                      <a:pPr marL="90488" indent="-6350">
                        <a:buFont typeface="Arial" pitchFamily="34" charset="0"/>
                        <a:buNone/>
                      </a:pPr>
                      <a:r>
                        <a:rPr lang="de-DE" sz="1400" baseline="0" dirty="0" smtClean="0">
                          <a:solidFill>
                            <a:schemeClr val="accent1">
                              <a:lumMod val="75000"/>
                            </a:schemeClr>
                          </a:solidFill>
                          <a:sym typeface="Wingdings" pitchFamily="2" charset="2"/>
                        </a:rPr>
                        <a:t>(Klasse 6: </a:t>
                      </a:r>
                      <a:r>
                        <a:rPr lang="de-DE" sz="1400" baseline="0" dirty="0" err="1" smtClean="0">
                          <a:solidFill>
                            <a:schemeClr val="accent1">
                              <a:lumMod val="75000"/>
                            </a:schemeClr>
                          </a:solidFill>
                          <a:sym typeface="Wingdings" pitchFamily="2" charset="2"/>
                        </a:rPr>
                        <a:t>nachden-ken</a:t>
                      </a:r>
                      <a:r>
                        <a:rPr lang="de-DE" sz="1400" baseline="0" dirty="0" smtClean="0">
                          <a:solidFill>
                            <a:schemeClr val="accent1">
                              <a:lumMod val="75000"/>
                            </a:schemeClr>
                          </a:solidFill>
                          <a:sym typeface="Wingdings" pitchFamily="2" charset="2"/>
                        </a:rPr>
                        <a:t> über damals)</a:t>
                      </a:r>
                    </a:p>
                    <a:p>
                      <a:pPr marL="88900" indent="-88900">
                        <a:spcBef>
                          <a:spcPts val="600"/>
                        </a:spcBef>
                        <a:spcAft>
                          <a:spcPts val="0"/>
                        </a:spcAft>
                        <a:buFont typeface="Arial" pitchFamily="34" charset="0"/>
                        <a:buChar char="•"/>
                      </a:pPr>
                      <a:r>
                        <a:rPr lang="de-DE" sz="1600" baseline="0" dirty="0" smtClean="0"/>
                        <a:t>Orientierungs-fragen</a:t>
                      </a:r>
                    </a:p>
                    <a:p>
                      <a:pPr marL="84138" indent="4763">
                        <a:buFont typeface="Arial" pitchFamily="34" charset="0"/>
                        <a:buNone/>
                      </a:pPr>
                      <a:r>
                        <a:rPr lang="de-DE" sz="1400" baseline="0" dirty="0" smtClean="0">
                          <a:solidFill>
                            <a:schemeClr val="accent1">
                              <a:lumMod val="75000"/>
                            </a:schemeClr>
                          </a:solidFill>
                          <a:sym typeface="Wingdings" pitchFamily="2" charset="2"/>
                        </a:rPr>
                        <a:t>(Klasse 6: </a:t>
                      </a:r>
                      <a:r>
                        <a:rPr lang="de-DE" sz="1400" baseline="0" dirty="0" err="1" smtClean="0">
                          <a:solidFill>
                            <a:schemeClr val="accent1">
                              <a:lumMod val="75000"/>
                            </a:schemeClr>
                          </a:solidFill>
                          <a:sym typeface="Wingdings" pitchFamily="2" charset="2"/>
                        </a:rPr>
                        <a:t>nachden-ken</a:t>
                      </a:r>
                      <a:r>
                        <a:rPr lang="de-DE" sz="1400" baseline="0" dirty="0" smtClean="0">
                          <a:solidFill>
                            <a:schemeClr val="accent1">
                              <a:lumMod val="75000"/>
                            </a:schemeClr>
                          </a:solidFill>
                          <a:sym typeface="Wingdings" pitchFamily="2" charset="2"/>
                        </a:rPr>
                        <a:t> über heute)</a:t>
                      </a:r>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und Teilaspekten von Fragetypen</a:t>
                      </a:r>
                    </a:p>
                    <a:p>
                      <a:pPr marL="84138" indent="4763">
                        <a:buFont typeface="Arial" pitchFamily="34" charset="0"/>
                        <a:buNone/>
                      </a:pPr>
                      <a:endParaRPr lang="de-DE" sz="1400" dirty="0" smtClean="0"/>
                    </a:p>
                  </a:txBody>
                  <a:tcPr marL="36000" marR="36000" marT="36000" marB="36000"/>
                </a:tc>
                <a:tc>
                  <a:txBody>
                    <a:bodyPr/>
                    <a:lstStyle/>
                    <a:p>
                      <a:pPr marL="84138" marR="0" indent="-84138" algn="l" defTabSz="914400" rtl="0" eaLnBrk="1" fontAlgn="auto" latinLnBrk="0" hangingPunct="1">
                        <a:lnSpc>
                          <a:spcPct val="100000"/>
                        </a:lnSpc>
                        <a:spcBef>
                          <a:spcPts val="0"/>
                        </a:spcBef>
                        <a:spcAft>
                          <a:spcPts val="0"/>
                        </a:spcAft>
                        <a:buClrTx/>
                        <a:buSzTx/>
                        <a:buFont typeface="Arial" pitchFamily="34" charset="0"/>
                        <a:buChar char="•"/>
                        <a:tabLst/>
                        <a:defRPr/>
                      </a:pPr>
                      <a:r>
                        <a:rPr lang="de-DE" sz="1600" dirty="0" smtClean="0"/>
                        <a:t>Interesse</a:t>
                      </a:r>
                    </a:p>
                    <a:p>
                      <a:pPr marL="88900" marR="0" indent="-88900"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Einordnung der Fragestellung in einen Themen-</a:t>
                      </a:r>
                      <a:r>
                        <a:rPr lang="de-DE" sz="1600" baseline="0" dirty="0" err="1" smtClean="0"/>
                        <a:t>bereich</a:t>
                      </a:r>
                      <a:endParaRPr lang="de-DE" sz="1600" dirty="0" smtClean="0"/>
                    </a:p>
                    <a:p>
                      <a:pPr marL="8890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e-DE" sz="1400" baseline="0" dirty="0" smtClean="0">
                          <a:solidFill>
                            <a:schemeClr val="accent1">
                              <a:lumMod val="75000"/>
                            </a:schemeClr>
                          </a:solidFill>
                          <a:sym typeface="Wingdings" pitchFamily="2" charset="2"/>
                        </a:rPr>
                        <a:t>(Klasse 6: Oberbegriffe)</a:t>
                      </a:r>
                    </a:p>
                    <a:p>
                      <a:pPr marL="90488" marR="0" indent="-9048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dirty="0" smtClean="0"/>
                        <a:t>Umfang</a:t>
                      </a:r>
                    </a:p>
                    <a:p>
                      <a:pPr marL="179388" indent="-90488">
                        <a:buFont typeface="Arial" pitchFamily="34" charset="0"/>
                        <a:buNone/>
                      </a:pPr>
                      <a:endParaRPr lang="de-DE" sz="1600" dirty="0" smtClean="0"/>
                    </a:p>
                  </a:txBody>
                  <a:tcPr marL="36000" marR="36000" marT="36000" marB="36000"/>
                </a:tc>
                <a:tc>
                  <a:txBody>
                    <a:bodyPr/>
                    <a:lstStyle/>
                    <a:p>
                      <a:pPr marL="88900" indent="-88900">
                        <a:buFont typeface="Arial" pitchFamily="34" charset="0"/>
                        <a:buChar char="•"/>
                      </a:pPr>
                      <a:r>
                        <a:rPr lang="de-DE" sz="1600" dirty="0" smtClean="0"/>
                        <a:t>allgemeinem Vorwissen</a:t>
                      </a:r>
                    </a:p>
                    <a:p>
                      <a:pPr marL="88900" indent="-88900">
                        <a:spcBef>
                          <a:spcPts val="600"/>
                        </a:spcBef>
                        <a:buFont typeface="Arial" pitchFamily="34" charset="0"/>
                        <a:buChar char="•"/>
                      </a:pPr>
                      <a:r>
                        <a:rPr lang="de-DE" sz="1600" dirty="0" smtClean="0"/>
                        <a:t>fachlichem Vorwissen</a:t>
                      </a:r>
                    </a:p>
                    <a:p>
                      <a:pPr marL="179388" indent="-90488">
                        <a:buFont typeface="Arial" pitchFamily="34" charset="0"/>
                        <a:buNone/>
                      </a:pPr>
                      <a:endParaRPr lang="de-DE" sz="1600" dirty="0" smtClean="0"/>
                    </a:p>
                  </a:txBody>
                  <a:tcPr marL="36000" marR="36000" marT="36000" marB="36000"/>
                </a:tc>
                <a:tc>
                  <a:txBody>
                    <a:bodyPr/>
                    <a:lstStyle/>
                    <a:p>
                      <a:pPr marL="88900" marR="0" indent="-88900"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Zuordnung passenden Materials</a:t>
                      </a:r>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Auswahl von Analyse-</a:t>
                      </a:r>
                      <a:r>
                        <a:rPr lang="de-DE" sz="1600" baseline="0" dirty="0" err="1" smtClean="0"/>
                        <a:t>methoden</a:t>
                      </a:r>
                      <a:endParaRPr lang="de-DE" sz="1600" baseline="0" dirty="0" smtClean="0"/>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Auswahl von Antwort-</a:t>
                      </a:r>
                      <a:r>
                        <a:rPr lang="de-DE" sz="1600" baseline="0" dirty="0" err="1" smtClean="0"/>
                        <a:t>strategien</a:t>
                      </a:r>
                      <a:endParaRPr lang="de-DE" sz="1600" baseline="0" dirty="0" smtClean="0"/>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aseline="0" dirty="0" smtClean="0"/>
                        <a:t>Auswahl einer Ergebnisform</a:t>
                      </a:r>
                      <a:endParaRPr lang="de-DE" sz="1600" dirty="0" smtClean="0"/>
                    </a:p>
                  </a:txBody>
                  <a:tcPr marL="36000" marR="36000" marT="36000" marB="36000">
                    <a:lnR w="9525" cap="flat" cmpd="sng" algn="ctr">
                      <a:solidFill>
                        <a:schemeClr val="bg1"/>
                      </a:solidFill>
                      <a:prstDash val="solid"/>
                      <a:round/>
                      <a:headEnd type="none" w="med" len="med"/>
                      <a:tailEnd type="none" w="med" len="med"/>
                    </a:lnR>
                  </a:tcPr>
                </a:tc>
                <a:tc>
                  <a:txBody>
                    <a:bodyPr/>
                    <a:lstStyle/>
                    <a:p>
                      <a:pPr marL="84138" marR="0" indent="-84138" algn="l" defTabSz="914400" rtl="0" eaLnBrk="1" fontAlgn="auto" latinLnBrk="0" hangingPunct="1">
                        <a:lnSpc>
                          <a:spcPct val="100000"/>
                        </a:lnSpc>
                        <a:spcBef>
                          <a:spcPts val="0"/>
                        </a:spcBef>
                        <a:spcAft>
                          <a:spcPts val="0"/>
                        </a:spcAft>
                        <a:buClrTx/>
                        <a:buSzTx/>
                        <a:buFont typeface="Arial" pitchFamily="34" charset="0"/>
                        <a:buChar char="•"/>
                        <a:tabLst/>
                        <a:defRPr/>
                      </a:pPr>
                      <a:r>
                        <a:rPr lang="de-DE" sz="1600" b="0" baseline="0" dirty="0" smtClean="0"/>
                        <a:t>Analyse des Materials auf</a:t>
                      </a:r>
                    </a:p>
                    <a:p>
                      <a:pPr marL="273050" marR="0" lvl="1" indent="-188913" algn="l" defTabSz="914400" rtl="0" eaLnBrk="1" fontAlgn="auto" latinLnBrk="0" hangingPunct="1">
                        <a:lnSpc>
                          <a:spcPct val="100000"/>
                        </a:lnSpc>
                        <a:spcBef>
                          <a:spcPts val="300"/>
                        </a:spcBef>
                        <a:spcAft>
                          <a:spcPts val="0"/>
                        </a:spcAft>
                        <a:buClrTx/>
                        <a:buSzTx/>
                        <a:buFont typeface="Symbol" pitchFamily="18" charset="2"/>
                        <a:buChar char="-"/>
                        <a:tabLst/>
                        <a:defRPr/>
                      </a:pPr>
                      <a:r>
                        <a:rPr lang="de-DE" sz="1400" baseline="0" dirty="0" smtClean="0">
                          <a:solidFill>
                            <a:schemeClr val="tx1"/>
                          </a:solidFill>
                        </a:rPr>
                        <a:t>Inhalte</a:t>
                      </a:r>
                    </a:p>
                    <a:p>
                      <a:pPr marL="273050" marR="0" lvl="1" indent="-188913" algn="l" defTabSz="914400" rtl="0" eaLnBrk="1" fontAlgn="auto" latinLnBrk="0" hangingPunct="1">
                        <a:lnSpc>
                          <a:spcPct val="100000"/>
                        </a:lnSpc>
                        <a:spcBef>
                          <a:spcPts val="300"/>
                        </a:spcBef>
                        <a:spcAft>
                          <a:spcPts val="0"/>
                        </a:spcAft>
                        <a:buClrTx/>
                        <a:buSzTx/>
                        <a:buFont typeface="Symbol" pitchFamily="18" charset="2"/>
                        <a:buChar char="-"/>
                        <a:tabLst/>
                        <a:defRPr/>
                      </a:pPr>
                      <a:r>
                        <a:rPr lang="de-DE" sz="1400" baseline="0" dirty="0" smtClean="0">
                          <a:solidFill>
                            <a:schemeClr val="tx1"/>
                          </a:solidFill>
                        </a:rPr>
                        <a:t>Kernaussagen</a:t>
                      </a:r>
                    </a:p>
                    <a:p>
                      <a:pPr marL="273050" marR="0" lvl="1" indent="-188913" algn="l" defTabSz="914400" rtl="0" eaLnBrk="1" fontAlgn="auto" latinLnBrk="0" hangingPunct="1">
                        <a:lnSpc>
                          <a:spcPct val="100000"/>
                        </a:lnSpc>
                        <a:spcBef>
                          <a:spcPts val="300"/>
                        </a:spcBef>
                        <a:spcAft>
                          <a:spcPts val="0"/>
                        </a:spcAft>
                        <a:buClrTx/>
                        <a:buSzTx/>
                        <a:buFont typeface="Symbol" pitchFamily="18" charset="2"/>
                        <a:buChar char="-"/>
                        <a:tabLst/>
                        <a:defRPr/>
                      </a:pPr>
                      <a:r>
                        <a:rPr lang="de-DE" sz="1400" baseline="0" dirty="0" smtClean="0">
                          <a:solidFill>
                            <a:schemeClr val="tx1"/>
                          </a:solidFill>
                        </a:rPr>
                        <a:t>Zusammenhänge, Vergleiche, Urteile, </a:t>
                      </a:r>
                      <a:r>
                        <a:rPr lang="de-DE" sz="1400" baseline="0" dirty="0" err="1" smtClean="0">
                          <a:solidFill>
                            <a:schemeClr val="tx1"/>
                          </a:solidFill>
                        </a:rPr>
                        <a:t>Bewer-tungen</a:t>
                      </a:r>
                      <a:r>
                        <a:rPr lang="de-DE" sz="1400" baseline="0" dirty="0" smtClean="0">
                          <a:solidFill>
                            <a:schemeClr val="tx1"/>
                          </a:solidFill>
                        </a:rPr>
                        <a:t>, </a:t>
                      </a:r>
                      <a:r>
                        <a:rPr lang="de-DE" sz="1400" baseline="0" dirty="0" err="1" smtClean="0">
                          <a:solidFill>
                            <a:schemeClr val="tx1"/>
                          </a:solidFill>
                        </a:rPr>
                        <a:t>Perspek-tiven</a:t>
                      </a:r>
                      <a:endParaRPr lang="de-DE" sz="1400" baseline="0" dirty="0" smtClean="0">
                        <a:solidFill>
                          <a:schemeClr val="tx1"/>
                        </a:solidFill>
                      </a:endParaRPr>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0" baseline="0" dirty="0" smtClean="0"/>
                        <a:t>Ermittlung des zugrundeliegen-den Fragetyps</a:t>
                      </a:r>
                    </a:p>
                    <a:p>
                      <a:pPr marL="84138" marR="0" indent="-84138" algn="l" defTabSz="914400" rtl="0" eaLnBrk="1" fontAlgn="auto" latinLnBrk="0" hangingPunct="1">
                        <a:lnSpc>
                          <a:spcPct val="100000"/>
                        </a:lnSpc>
                        <a:spcBef>
                          <a:spcPts val="600"/>
                        </a:spcBef>
                        <a:spcAft>
                          <a:spcPts val="0"/>
                        </a:spcAft>
                        <a:buClrTx/>
                        <a:buSzTx/>
                        <a:buFont typeface="Arial" pitchFamily="34" charset="0"/>
                        <a:buChar char="•"/>
                        <a:tabLst/>
                        <a:defRPr/>
                      </a:pPr>
                      <a:r>
                        <a:rPr lang="de-DE" sz="1600" b="0" baseline="0" dirty="0" smtClean="0"/>
                        <a:t> und Teilaspekt des Fragetyps</a:t>
                      </a:r>
                      <a:endParaRPr lang="de-DE" sz="1600" b="0" dirty="0" smtClean="0"/>
                    </a:p>
                  </a:txBody>
                  <a:tcPr marL="36000" marR="36000" marT="36000" marB="36000">
                    <a:lnL w="952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5</a:t>
            </a:fld>
            <a:endParaRPr lang="de-DE"/>
          </a:p>
        </p:txBody>
      </p:sp>
      <p:pic>
        <p:nvPicPr>
          <p:cNvPr id="1026" name="Picture 2" descr="https://www.waxmann.com/fileadmin/media/cover/2635gross.jpg"/>
          <p:cNvPicPr>
            <a:picLocks noChangeAspect="1" noChangeArrowheads="1"/>
          </p:cNvPicPr>
          <p:nvPr/>
        </p:nvPicPr>
        <p:blipFill>
          <a:blip r:embed="rId3" cstate="print"/>
          <a:srcRect/>
          <a:stretch>
            <a:fillRect/>
          </a:stretch>
        </p:blipFill>
        <p:spPr bwMode="auto">
          <a:xfrm>
            <a:off x="4427984" y="260648"/>
            <a:ext cx="4371975"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Ellipse 41"/>
          <p:cNvSpPr/>
          <p:nvPr/>
        </p:nvSpPr>
        <p:spPr>
          <a:xfrm>
            <a:off x="3779912" y="3501008"/>
            <a:ext cx="2016224" cy="432048"/>
          </a:xfrm>
          <a:prstGeom prst="ellipse">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35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oliennummernplatzhalter 2"/>
          <p:cNvSpPr>
            <a:spLocks noGrp="1"/>
          </p:cNvSpPr>
          <p:nvPr>
            <p:ph type="sldNum" sz="quarter" idx="12"/>
          </p:nvPr>
        </p:nvSpPr>
        <p:spPr/>
        <p:txBody>
          <a:bodyPr/>
          <a:lstStyle/>
          <a:p>
            <a:fld id="{40ECF528-BE4D-4C88-B8D8-D2E80299C3E5}" type="slidenum">
              <a:rPr lang="de-DE" smtClean="0"/>
              <a:pPr/>
              <a:t>6</a:t>
            </a:fld>
            <a:endParaRPr lang="de-DE"/>
          </a:p>
        </p:txBody>
      </p:sp>
      <p:sp>
        <p:nvSpPr>
          <p:cNvPr id="4" name="Inhaltsplatzhalter 3"/>
          <p:cNvSpPr>
            <a:spLocks noGrp="1"/>
          </p:cNvSpPr>
          <p:nvPr>
            <p:ph sz="quarter" idx="1"/>
          </p:nvPr>
        </p:nvSpPr>
        <p:spPr>
          <a:xfrm>
            <a:off x="251520" y="2420888"/>
            <a:ext cx="2736304" cy="2016224"/>
          </a:xfrm>
          <a:ln w="19050">
            <a:solidFill>
              <a:schemeClr val="accent1"/>
            </a:solidFill>
          </a:ln>
        </p:spPr>
        <p:txBody>
          <a:bodyPr>
            <a:normAutofit/>
          </a:bodyPr>
          <a:lstStyle/>
          <a:p>
            <a:pPr algn="ctr">
              <a:buNone/>
            </a:pPr>
            <a:r>
              <a:rPr lang="de-DE" sz="2400" b="1" dirty="0" smtClean="0">
                <a:solidFill>
                  <a:schemeClr val="accent1"/>
                </a:solidFill>
              </a:rPr>
              <a:t>Theorie:</a:t>
            </a:r>
          </a:p>
          <a:p>
            <a:pPr marL="0" indent="0" algn="ctr">
              <a:buNone/>
            </a:pPr>
            <a:r>
              <a:rPr lang="de-DE" sz="2200" dirty="0" smtClean="0"/>
              <a:t>Definition hinreichend differenzierter Teilkompetenzen</a:t>
            </a:r>
          </a:p>
        </p:txBody>
      </p:sp>
      <p:sp>
        <p:nvSpPr>
          <p:cNvPr id="5" name="Inhaltsplatzhalter 3"/>
          <p:cNvSpPr txBox="1">
            <a:spLocks/>
          </p:cNvSpPr>
          <p:nvPr/>
        </p:nvSpPr>
        <p:spPr>
          <a:xfrm>
            <a:off x="3563888" y="2636912"/>
            <a:ext cx="2376264" cy="1656184"/>
          </a:xfrm>
          <a:prstGeom prst="rect">
            <a:avLst/>
          </a:prstGeom>
          <a:ln w="19050">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400" b="1" i="0" u="none" strike="noStrike" kern="1200" cap="none" spc="0" normalizeH="0" baseline="0" noProof="0" dirty="0" smtClean="0">
                <a:ln>
                  <a:noFill/>
                </a:ln>
                <a:solidFill>
                  <a:schemeClr val="accent1"/>
                </a:solidFill>
                <a:effectLst/>
                <a:uLnTx/>
                <a:uFillTx/>
                <a:latin typeface="+mn-lt"/>
                <a:ea typeface="+mn-ea"/>
                <a:cs typeface="+mn-cs"/>
              </a:rPr>
              <a:t>Lernprozess:</a:t>
            </a:r>
            <a:endParaRPr kumimoji="0" lang="de-DE"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Aufgaben</a:t>
            </a:r>
          </a:p>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dirty="0" smtClean="0"/>
              <a:t>Operationen</a:t>
            </a:r>
            <a:endParaRPr kumimoji="0" lang="de-DE"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Inhaltsplatzhalter 3"/>
          <p:cNvSpPr txBox="1">
            <a:spLocks/>
          </p:cNvSpPr>
          <p:nvPr/>
        </p:nvSpPr>
        <p:spPr>
          <a:xfrm>
            <a:off x="6372200" y="2276872"/>
            <a:ext cx="2376264" cy="2376264"/>
          </a:xfrm>
          <a:prstGeom prst="rect">
            <a:avLst/>
          </a:prstGeom>
          <a:ln w="19050">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400" b="1" i="0" u="none" strike="noStrike" kern="1200" cap="none" spc="0" normalizeH="0" baseline="0" noProof="0" dirty="0" smtClean="0">
                <a:ln>
                  <a:noFill/>
                </a:ln>
                <a:solidFill>
                  <a:schemeClr val="accent1"/>
                </a:solidFill>
                <a:effectLst/>
                <a:uLnTx/>
                <a:uFillTx/>
                <a:latin typeface="+mn-lt"/>
                <a:ea typeface="+mn-ea"/>
                <a:cs typeface="+mn-cs"/>
              </a:rPr>
              <a:t>Ziel:</a:t>
            </a:r>
          </a:p>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Lösung der Aufgaben</a:t>
            </a:r>
          </a:p>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dirty="0" smtClean="0"/>
              <a:t>Verfügen über die erlernte Kompetenz</a:t>
            </a:r>
            <a:endParaRPr kumimoji="0" lang="de-DE"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Inhaltsplatzhalter 3"/>
          <p:cNvSpPr txBox="1">
            <a:spLocks/>
          </p:cNvSpPr>
          <p:nvPr/>
        </p:nvSpPr>
        <p:spPr>
          <a:xfrm>
            <a:off x="3563888" y="5589240"/>
            <a:ext cx="2376264" cy="504056"/>
          </a:xfrm>
          <a:prstGeom prst="rect">
            <a:avLst/>
          </a:prstGeom>
          <a:ln w="19050">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400" b="1" i="0" u="none" strike="noStrike" kern="1200" cap="none" spc="0" normalizeH="0" baseline="0" noProof="0" dirty="0" smtClean="0">
                <a:ln>
                  <a:noFill/>
                </a:ln>
                <a:solidFill>
                  <a:srgbClr val="C00000"/>
                </a:solidFill>
                <a:effectLst/>
                <a:uLnTx/>
                <a:uFillTx/>
                <a:latin typeface="+mn-lt"/>
                <a:ea typeface="+mn-ea"/>
                <a:cs typeface="+mn-cs"/>
              </a:rPr>
              <a:t>Diagnose</a:t>
            </a:r>
            <a:endParaRPr kumimoji="0" lang="de-DE" sz="2400" b="0" i="0" u="none" strike="noStrike" kern="1200" cap="none" spc="0" normalizeH="0" baseline="0" noProof="0" dirty="0" smtClean="0">
              <a:ln>
                <a:noFill/>
              </a:ln>
              <a:solidFill>
                <a:srgbClr val="C00000"/>
              </a:solidFill>
              <a:effectLst/>
              <a:uLnTx/>
              <a:uFillTx/>
              <a:latin typeface="+mn-lt"/>
              <a:ea typeface="+mn-ea"/>
              <a:cs typeface="+mn-cs"/>
            </a:endParaRPr>
          </a:p>
        </p:txBody>
      </p:sp>
      <p:cxnSp>
        <p:nvCxnSpPr>
          <p:cNvPr id="9" name="Gerade Verbindung mit Pfeil 8"/>
          <p:cNvCxnSpPr/>
          <p:nvPr/>
        </p:nvCxnSpPr>
        <p:spPr>
          <a:xfrm flipV="1">
            <a:off x="4572000" y="4509120"/>
            <a:ext cx="0" cy="108012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4644008" y="4797152"/>
            <a:ext cx="2808312" cy="79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2987824" y="3501008"/>
            <a:ext cx="57606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5940152" y="3573016"/>
            <a:ext cx="43204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Inhaltsplatzhalter 3"/>
          <p:cNvSpPr txBox="1">
            <a:spLocks/>
          </p:cNvSpPr>
          <p:nvPr/>
        </p:nvSpPr>
        <p:spPr>
          <a:xfrm>
            <a:off x="2699792" y="548680"/>
            <a:ext cx="4032448" cy="504056"/>
          </a:xfrm>
          <a:prstGeom prst="rect">
            <a:avLst/>
          </a:prstGeom>
          <a:ln w="19050">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400" b="1" i="0" u="none" strike="noStrike" kern="1200" cap="none" spc="0" normalizeH="0" baseline="0" noProof="0" dirty="0" smtClean="0">
                <a:ln>
                  <a:noFill/>
                </a:ln>
                <a:solidFill>
                  <a:schemeClr val="accent1"/>
                </a:solidFill>
                <a:effectLst/>
                <a:uLnTx/>
                <a:uFillTx/>
                <a:latin typeface="+mn-lt"/>
                <a:ea typeface="+mn-ea"/>
                <a:cs typeface="+mn-cs"/>
              </a:rPr>
              <a:t>parallele Zielvalidität</a:t>
            </a:r>
            <a:endParaRPr kumimoji="0" lang="de-DE" sz="2400" b="0" i="0" u="none" strike="noStrike" kern="1200" cap="none" spc="0" normalizeH="0" baseline="0" noProof="0" dirty="0" smtClean="0">
              <a:ln>
                <a:noFill/>
              </a:ln>
              <a:solidFill>
                <a:schemeClr val="accent1"/>
              </a:solidFill>
              <a:effectLst/>
              <a:uLnTx/>
              <a:uFillTx/>
              <a:latin typeface="+mn-lt"/>
              <a:ea typeface="+mn-ea"/>
              <a:cs typeface="+mn-cs"/>
            </a:endParaRPr>
          </a:p>
        </p:txBody>
      </p:sp>
      <p:cxnSp>
        <p:nvCxnSpPr>
          <p:cNvPr id="25" name="Gerade Verbindung mit Pfeil 24"/>
          <p:cNvCxnSpPr/>
          <p:nvPr/>
        </p:nvCxnSpPr>
        <p:spPr>
          <a:xfrm flipH="1">
            <a:off x="1619672" y="1052736"/>
            <a:ext cx="2952328" cy="115212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4572000" y="1052736"/>
            <a:ext cx="0" cy="1512168"/>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4572000" y="1052736"/>
            <a:ext cx="2880320" cy="10801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haben wir?</a:t>
            </a:r>
            <a:endParaRPr lang="de-DE" dirty="0"/>
          </a:p>
        </p:txBody>
      </p:sp>
      <p:sp>
        <p:nvSpPr>
          <p:cNvPr id="3" name="Foliennummernplatzhalter 2"/>
          <p:cNvSpPr>
            <a:spLocks noGrp="1"/>
          </p:cNvSpPr>
          <p:nvPr>
            <p:ph type="sldNum" sz="quarter" idx="12"/>
          </p:nvPr>
        </p:nvSpPr>
        <p:spPr/>
        <p:txBody>
          <a:bodyPr/>
          <a:lstStyle/>
          <a:p>
            <a:fld id="{40ECF528-BE4D-4C88-B8D8-D2E80299C3E5}" type="slidenum">
              <a:rPr lang="de-DE" smtClean="0"/>
              <a:pPr/>
              <a:t>7</a:t>
            </a:fld>
            <a:endParaRPr lang="de-DE"/>
          </a:p>
        </p:txBody>
      </p:sp>
      <p:sp>
        <p:nvSpPr>
          <p:cNvPr id="4" name="Inhaltsplatzhalter 3"/>
          <p:cNvSpPr>
            <a:spLocks noGrp="1"/>
          </p:cNvSpPr>
          <p:nvPr>
            <p:ph sz="quarter" idx="1"/>
          </p:nvPr>
        </p:nvSpPr>
        <p:spPr>
          <a:xfrm>
            <a:off x="457200" y="1412776"/>
            <a:ext cx="8229600" cy="4744184"/>
          </a:xfrm>
        </p:spPr>
        <p:txBody>
          <a:bodyPr>
            <a:normAutofit/>
          </a:bodyPr>
          <a:lstStyle/>
          <a:p>
            <a:r>
              <a:rPr lang="de-DE" sz="2400" dirty="0" smtClean="0"/>
              <a:t>Definition und Beschreibung von Teilkompetenzen </a:t>
            </a:r>
            <a:r>
              <a:rPr lang="de-DE" sz="2400" i="1" dirty="0" smtClean="0"/>
              <a:t>(Kopie S. 1-4)</a:t>
            </a:r>
          </a:p>
          <a:p>
            <a:pPr>
              <a:spcBef>
                <a:spcPts val="1200"/>
              </a:spcBef>
            </a:pPr>
            <a:r>
              <a:rPr lang="de-DE" sz="2400" dirty="0" smtClean="0"/>
              <a:t>Unterrichtsvorschläge zur Einführung von (Teil)Kompetenzen</a:t>
            </a:r>
            <a:r>
              <a:rPr lang="de-DE" sz="2400" i="1" dirty="0" smtClean="0"/>
              <a:t> (Kopie S. 5-7)</a:t>
            </a:r>
          </a:p>
          <a:p>
            <a:pPr>
              <a:spcBef>
                <a:spcPts val="1200"/>
              </a:spcBef>
            </a:pPr>
            <a:r>
              <a:rPr lang="de-DE" sz="2400" dirty="0" smtClean="0"/>
              <a:t>Übungsaufgaben zu Teilkompetenzen </a:t>
            </a:r>
            <a:r>
              <a:rPr lang="de-DE" sz="2400" i="1" dirty="0" smtClean="0"/>
              <a:t/>
            </a:r>
            <a:br>
              <a:rPr lang="de-DE" sz="2400" i="1" dirty="0" smtClean="0"/>
            </a:br>
            <a:r>
              <a:rPr lang="de-DE" sz="2400" i="1" dirty="0" smtClean="0"/>
              <a:t>(Kopie S. 8-9)</a:t>
            </a:r>
          </a:p>
          <a:p>
            <a:pPr>
              <a:spcBef>
                <a:spcPts val="1200"/>
              </a:spcBef>
            </a:pPr>
            <a:endParaRPr lang="de-DE" sz="2400" i="1" dirty="0" smtClean="0"/>
          </a:p>
          <a:p>
            <a:pPr>
              <a:spcBef>
                <a:spcPts val="1200"/>
              </a:spcBef>
              <a:buNone/>
            </a:pPr>
            <a:r>
              <a:rPr lang="de-DE" sz="3200" dirty="0" smtClean="0">
                <a:solidFill>
                  <a:schemeClr val="tx2"/>
                </a:solidFill>
              </a:rPr>
              <a:t>….nicht?</a:t>
            </a:r>
          </a:p>
          <a:p>
            <a:pPr>
              <a:spcBef>
                <a:spcPts val="1200"/>
              </a:spcBef>
            </a:pPr>
            <a:r>
              <a:rPr lang="de-DE" sz="2400" dirty="0" smtClean="0"/>
              <a:t>Diagnoseaufgaben für definierte Teilkompetenzen</a:t>
            </a:r>
          </a:p>
          <a:p>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8</a:t>
            </a:fld>
            <a:endParaRPr lang="de-DE"/>
          </a:p>
        </p:txBody>
      </p:sp>
      <p:sp>
        <p:nvSpPr>
          <p:cNvPr id="4" name="Inhaltsplatzhalter 3"/>
          <p:cNvSpPr>
            <a:spLocks noGrp="1"/>
          </p:cNvSpPr>
          <p:nvPr>
            <p:ph sz="quarter" idx="1"/>
          </p:nvPr>
        </p:nvSpPr>
        <p:spPr>
          <a:xfrm>
            <a:off x="0" y="404664"/>
            <a:ext cx="9144000" cy="432048"/>
          </a:xfrm>
          <a:solidFill>
            <a:schemeClr val="accent1"/>
          </a:solidFill>
        </p:spPr>
        <p:txBody>
          <a:bodyPr>
            <a:noAutofit/>
          </a:bodyPr>
          <a:lstStyle/>
          <a:p>
            <a:pPr marL="0" indent="0" algn="ctr">
              <a:buNone/>
            </a:pPr>
            <a:r>
              <a:rPr lang="de-DE" sz="2300" dirty="0" smtClean="0">
                <a:solidFill>
                  <a:schemeClr val="bg1"/>
                </a:solidFill>
              </a:rPr>
              <a:t>Beurteilen Sie, ob die Weimarer Republik eine Chance hatte</a:t>
            </a:r>
            <a:endParaRPr lang="de-DE" sz="2300" dirty="0">
              <a:solidFill>
                <a:schemeClr val="tx2"/>
              </a:solidFill>
            </a:endParaRPr>
          </a:p>
        </p:txBody>
      </p:sp>
      <p:sp>
        <p:nvSpPr>
          <p:cNvPr id="5" name="Inhaltsplatzhalter 3"/>
          <p:cNvSpPr txBox="1">
            <a:spLocks/>
          </p:cNvSpPr>
          <p:nvPr/>
        </p:nvSpPr>
        <p:spPr>
          <a:xfrm>
            <a:off x="251520" y="1268760"/>
            <a:ext cx="4176464" cy="504056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de-DE" sz="2200" b="0" i="0" u="none" strike="noStrike" kern="1200" cap="none" spc="0" normalizeH="0" baseline="0" noProof="0" dirty="0" smtClean="0">
                <a:ln>
                  <a:noFill/>
                </a:ln>
                <a:solidFill>
                  <a:schemeClr val="tx1"/>
                </a:solidFill>
                <a:effectLst/>
                <a:uLnTx/>
                <a:uFillTx/>
                <a:latin typeface="+mn-lt"/>
                <a:ea typeface="+mn-ea"/>
                <a:cs typeface="+mn-cs"/>
              </a:rPr>
              <a:t>Im Folgenden werde ich beurteilen, ob die Weimarer</a:t>
            </a:r>
            <a:r>
              <a:rPr kumimoji="0" lang="de-DE" sz="2200" b="0" i="0" u="none" strike="noStrike" kern="1200" cap="none" spc="0" normalizeH="0" noProof="0" dirty="0" smtClean="0">
                <a:ln>
                  <a:noFill/>
                </a:ln>
                <a:solidFill>
                  <a:schemeClr val="tx1"/>
                </a:solidFill>
                <a:effectLst/>
                <a:uLnTx/>
                <a:uFillTx/>
                <a:latin typeface="+mn-lt"/>
                <a:ea typeface="+mn-ea"/>
                <a:cs typeface="+mn-cs"/>
              </a:rPr>
              <a:t> Republik eine Chance hatte.</a:t>
            </a:r>
          </a:p>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baseline="0" dirty="0" smtClean="0"/>
              <a:t>Ein</a:t>
            </a:r>
            <a:r>
              <a:rPr lang="de-DE" sz="2200" dirty="0" smtClean="0"/>
              <a:t> erster, wichtiger Punkt, der für diese Frage eine Rolle spielt, ist die Verfassung. Die Verfassung galt als eine der demokratischsten ihrer Zeit und war doch nicht unproblematisch. Sie enthielt mehrere Elemente, die die Republik bedrohen konnten und an denen sie dann auch mit gescheitert ist. Besonders wichtig war Artikel 48….</a:t>
            </a:r>
          </a:p>
        </p:txBody>
      </p:sp>
      <p:sp>
        <p:nvSpPr>
          <p:cNvPr id="6" name="Inhaltsplatzhalter 3"/>
          <p:cNvSpPr txBox="1">
            <a:spLocks/>
          </p:cNvSpPr>
          <p:nvPr/>
        </p:nvSpPr>
        <p:spPr>
          <a:xfrm>
            <a:off x="4644008" y="1268760"/>
            <a:ext cx="4248472" cy="504056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de-DE" sz="2200" noProof="0" dirty="0" smtClean="0"/>
              <a:t>Die Weimarer Republik ist nach nur 14 Jahren gescheitert. Um zu untersuchen, ob dieser Staat eine Chance auf eine dauerhafte Existenz hatte, werde ich untersuchen, ob das politische System krisenfest war, ob die Gesellschaft und insbesondere die Eliten und auch das Ausland ihn unterstützt haben und ob die wirtschaftliche Entwicklung positiv oder negativ war….</a:t>
            </a:r>
            <a:endParaRPr kumimoji="0" lang="de-DE"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feld 6"/>
          <p:cNvSpPr txBox="1"/>
          <p:nvPr/>
        </p:nvSpPr>
        <p:spPr>
          <a:xfrm rot="20953146">
            <a:off x="1313905" y="2080388"/>
            <a:ext cx="6480720" cy="1191816"/>
          </a:xfrm>
          <a:prstGeom prst="roundRect">
            <a:avLst/>
          </a:prstGeom>
          <a:solidFill>
            <a:schemeClr val="bg1"/>
          </a:solidFill>
          <a:ln w="28575">
            <a:solidFill>
              <a:srgbClr val="FF0000"/>
            </a:solidFill>
          </a:ln>
          <a:effectLst>
            <a:glow rad="228600">
              <a:schemeClr val="accent5">
                <a:satMod val="175000"/>
                <a:alpha val="40000"/>
              </a:schemeClr>
            </a:glow>
          </a:effectLst>
        </p:spPr>
        <p:txBody>
          <a:bodyPr wrap="square" rtlCol="0">
            <a:spAutoFit/>
          </a:bodyPr>
          <a:lstStyle/>
          <a:p>
            <a:pPr algn="ctr"/>
            <a:r>
              <a:rPr lang="de-DE" sz="3200" dirty="0" smtClean="0"/>
              <a:t>Prozessbezogene Kompetenzen</a:t>
            </a:r>
          </a:p>
          <a:p>
            <a:pPr algn="ctr"/>
            <a:r>
              <a:rPr lang="de-DE" sz="3200" dirty="0" smtClean="0"/>
              <a:t>lernen – üben - können</a:t>
            </a:r>
            <a:endParaRPr lang="de-DE" sz="3200" dirty="0"/>
          </a:p>
        </p:txBody>
      </p:sp>
      <p:sp>
        <p:nvSpPr>
          <p:cNvPr id="8" name="Textfeld 7"/>
          <p:cNvSpPr txBox="1"/>
          <p:nvPr/>
        </p:nvSpPr>
        <p:spPr>
          <a:xfrm rot="20953146">
            <a:off x="1601938" y="3448539"/>
            <a:ext cx="6480720" cy="1191816"/>
          </a:xfrm>
          <a:prstGeom prst="roundRect">
            <a:avLst/>
          </a:prstGeom>
          <a:solidFill>
            <a:schemeClr val="bg1"/>
          </a:solidFill>
          <a:ln w="28575">
            <a:solidFill>
              <a:srgbClr val="FF0000"/>
            </a:solidFill>
          </a:ln>
          <a:effectLst>
            <a:glow rad="228600">
              <a:schemeClr val="accent5">
                <a:satMod val="175000"/>
                <a:alpha val="40000"/>
              </a:schemeClr>
            </a:glow>
          </a:effectLst>
        </p:spPr>
        <p:txBody>
          <a:bodyPr wrap="square" rtlCol="0">
            <a:spAutoFit/>
          </a:bodyPr>
          <a:lstStyle/>
          <a:p>
            <a:pPr algn="ctr"/>
            <a:r>
              <a:rPr lang="de-DE" sz="3200" dirty="0" smtClean="0"/>
              <a:t>historisch denken</a:t>
            </a:r>
          </a:p>
          <a:p>
            <a:pPr algn="ctr"/>
            <a:r>
              <a:rPr lang="de-DE" sz="3200" dirty="0" smtClean="0"/>
              <a:t>lernen – üben - können</a:t>
            </a:r>
            <a:endParaRPr lang="de-DE"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0"/>
                                        <p:tgtEl>
                                          <p:spTgt spid="5">
                                            <p:txEl>
                                              <p:pRg st="0" end="0"/>
                                            </p:txEl>
                                          </p:spTgt>
                                        </p:tgtEl>
                                      </p:cBhvr>
                                    </p:animEffect>
                                    <p:set>
                                      <p:cBhvr>
                                        <p:cTn id="7" dur="1" fill="hold">
                                          <p:stCondLst>
                                            <p:cond delay="49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0"/>
                                        <p:tgtEl>
                                          <p:spTgt spid="5">
                                            <p:txEl>
                                              <p:pRg st="1" end="1"/>
                                            </p:txEl>
                                          </p:spTgt>
                                        </p:tgtEl>
                                      </p:cBhvr>
                                    </p:animEffect>
                                    <p:set>
                                      <p:cBhvr>
                                        <p:cTn id="10" dur="1" fill="hold">
                                          <p:stCondLst>
                                            <p:cond delay="4999"/>
                                          </p:stCondLst>
                                        </p:cTn>
                                        <p:tgtEl>
                                          <p:spTgt spid="5">
                                            <p:txEl>
                                              <p:pRg st="1" end="1"/>
                                            </p:txEl>
                                          </p:spTgt>
                                        </p:tgtEl>
                                        <p:attrNameLst>
                                          <p:attrName>style.visibility</p:attrName>
                                        </p:attrNameLst>
                                      </p:cBhvr>
                                      <p:to>
                                        <p:strVal val="hidden"/>
                                      </p:to>
                                    </p:set>
                                  </p:childTnLst>
                                </p:cTn>
                              </p:par>
                              <p:par>
                                <p:cTn id="11" presetID="19"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0" fill="hold"/>
                                        <p:tgtEl>
                                          <p:spTgt spid="7"/>
                                        </p:tgtEl>
                                        <p:attrNameLst>
                                          <p:attrName>ppt_w</p:attrName>
                                        </p:attrNameLst>
                                      </p:cBhvr>
                                      <p:tavLst>
                                        <p:tav tm="0" fmla="#ppt_w*sin(2.5*pi*$)">
                                          <p:val>
                                            <p:fltVal val="0"/>
                                          </p:val>
                                        </p:tav>
                                        <p:tav tm="100000">
                                          <p:val>
                                            <p:fltVal val="1"/>
                                          </p:val>
                                        </p:tav>
                                      </p:tavLst>
                                    </p:anim>
                                    <p:anim calcmode="lin" valueType="num">
                                      <p:cBhvr>
                                        <p:cTn id="14" dur="5000" fill="hold"/>
                                        <p:tgtEl>
                                          <p:spTgt spid="7"/>
                                        </p:tgtEl>
                                        <p:attrNameLst>
                                          <p:attrName>ppt_h</p:attrName>
                                        </p:attrNameLst>
                                      </p:cBhvr>
                                      <p:tavLst>
                                        <p:tav tm="0">
                                          <p:val>
                                            <p:strVal val="#ppt_h"/>
                                          </p:val>
                                        </p:tav>
                                        <p:tav tm="100000">
                                          <p:val>
                                            <p:strVal val="#ppt_h"/>
                                          </p:val>
                                        </p:tav>
                                      </p:tavLst>
                                    </p:anim>
                                  </p:childTnLst>
                                </p:cTn>
                              </p:par>
                            </p:childTnLst>
                          </p:cTn>
                        </p:par>
                        <p:par>
                          <p:cTn id="15" fill="hold">
                            <p:stCondLst>
                              <p:cond delay="5000"/>
                            </p:stCondLst>
                            <p:childTnLst>
                              <p:par>
                                <p:cTn id="16" presetID="19"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0" fill="hold"/>
                                        <p:tgtEl>
                                          <p:spTgt spid="8"/>
                                        </p:tgtEl>
                                        <p:attrNameLst>
                                          <p:attrName>ppt_w</p:attrName>
                                        </p:attrNameLst>
                                      </p:cBhvr>
                                      <p:tavLst>
                                        <p:tav tm="0" fmla="#ppt_w*sin(2.5*pi*$)">
                                          <p:val>
                                            <p:fltVal val="0"/>
                                          </p:val>
                                        </p:tav>
                                        <p:tav tm="100000">
                                          <p:val>
                                            <p:fltVal val="1"/>
                                          </p:val>
                                        </p:tav>
                                      </p:tavLst>
                                    </p:anim>
                                    <p:anim calcmode="lin" valueType="num">
                                      <p:cBhvr>
                                        <p:cTn id="19"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40ECF528-BE4D-4C88-B8D8-D2E80299C3E5}" type="slidenum">
              <a:rPr lang="de-DE" smtClean="0"/>
              <a:pPr/>
              <a:t>9</a:t>
            </a:fld>
            <a:endParaRPr lang="de-DE"/>
          </a:p>
        </p:txBody>
      </p:sp>
      <p:sp>
        <p:nvSpPr>
          <p:cNvPr id="2" name="Titel 1"/>
          <p:cNvSpPr>
            <a:spLocks noGrp="1"/>
          </p:cNvSpPr>
          <p:nvPr>
            <p:ph type="title" idx="4294967295"/>
          </p:nvPr>
        </p:nvSpPr>
        <p:spPr>
          <a:xfrm>
            <a:off x="251520" y="2060848"/>
            <a:ext cx="8642350" cy="2376264"/>
          </a:xfrm>
          <a:solidFill>
            <a:schemeClr val="bg2"/>
          </a:solidFill>
        </p:spPr>
        <p:txBody>
          <a:bodyPr anchor="ctr">
            <a:normAutofit/>
          </a:bodyPr>
          <a:lstStyle/>
          <a:p>
            <a:pPr algn="ctr"/>
            <a:r>
              <a:rPr lang="de-DE" b="1" dirty="0" smtClean="0">
                <a:solidFill>
                  <a:schemeClr val="accent1"/>
                </a:solidFill>
              </a:rPr>
              <a:t>Nochmals vielen Dank!</a:t>
            </a:r>
            <a:endParaRPr lang="de-DE" b="1" dirty="0">
              <a:solidFill>
                <a:schemeClr val="accent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erhild II">
      <a:majorFont>
        <a:latin typeface="Bookman Old Style"/>
        <a:ea typeface=""/>
        <a:cs typeface=""/>
      </a:majorFont>
      <a:minorFont>
        <a:latin typeface="Bookman Old Style"/>
        <a:ea typeface=""/>
        <a:cs typeface=""/>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1809</Words>
  <Application>Microsoft Office PowerPoint</Application>
  <PresentationFormat>Bildschirmpräsentation (4:3)</PresentationFormat>
  <Paragraphs>223</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Okeanos</vt:lpstr>
      <vt:lpstr>   Prozessbezogene Kompetenzen</vt:lpstr>
      <vt:lpstr>Folie 2</vt:lpstr>
      <vt:lpstr>Folie 3</vt:lpstr>
      <vt:lpstr>Folie 4</vt:lpstr>
      <vt:lpstr>Folie 5</vt:lpstr>
      <vt:lpstr>Folie 6</vt:lpstr>
      <vt:lpstr>Was haben wir?</vt:lpstr>
      <vt:lpstr>Folie 8</vt:lpstr>
      <vt:lpstr>Nochmals vielen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Gerhild</dc:creator>
  <cp:lastModifiedBy>Lö</cp:lastModifiedBy>
  <cp:revision>569</cp:revision>
  <dcterms:created xsi:type="dcterms:W3CDTF">2014-07-14T17:19:31Z</dcterms:created>
  <dcterms:modified xsi:type="dcterms:W3CDTF">2018-07-24T20:22:28Z</dcterms:modified>
</cp:coreProperties>
</file>