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media/image6.png" ContentType="image/png"/>
  <Override PartName="/ppt/media/image5.png" ContentType="image/png"/>
  <Override PartName="/ppt/media/image7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de-DE" sz="4400">
                <a:latin typeface="Arial"/>
              </a:rPr>
              <a:t>Klicken Sie, um das Format des Titeltextes zu bearbeiten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de-DE" sz="3200">
                <a:latin typeface="Arial"/>
              </a:rPr>
              <a:t>Klicken Sie, um die Formate des Gliederungstextes zu bearbeiten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de-DE" sz="2800">
                <a:latin typeface="Arial"/>
              </a:rPr>
              <a:t>Zweite Gliederungsebene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de-DE" sz="2400">
                <a:latin typeface="Arial"/>
              </a:rPr>
              <a:t>Dritte Gliederungsebene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de-DE" sz="2000">
                <a:latin typeface="Arial"/>
              </a:rPr>
              <a:t>Vierte Gliederungsebene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Fünfte Gliederungsebene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Sechste Gliederungsebene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Siebente Gliederungsebene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lang="de-DE" sz="1400">
                <a:latin typeface="Times New Roman"/>
              </a:rPr>
              <a:t>&lt;Datum/Uhrzeit&gt;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lang="de-DE" sz="1400">
                <a:latin typeface="Times New Roman"/>
              </a:rPr>
              <a:t>&lt;Fußzeile&gt;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DB4E0E96-5D9D-4D0D-96FE-6FFA577CECA7}" type="slidenum">
              <a:rPr lang="de-DE" sz="1400">
                <a:latin typeface="Times New Roman"/>
              </a:rPr>
              <a:t>&lt;Nummer&gt;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de-DE" sz="3200">
                <a:latin typeface="Arial"/>
              </a:rPr>
              <a:t>Fenster zur Welt: Japan im 2. Weltkrieg </a:t>
            </a:r>
            <a:endParaRPr/>
          </a:p>
        </p:txBody>
      </p:sp>
      <p:sp>
        <p:nvSpPr>
          <p:cNvPr id="40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r>
              <a:rPr lang="de-DE" sz="2000">
                <a:latin typeface="Arial"/>
              </a:rPr>
              <a:t>BP 3.3.1: Die SuS können </a:t>
            </a:r>
            <a:endParaRPr/>
          </a:p>
          <a:p>
            <a:r>
              <a:rPr lang="de-DE" sz="2000">
                <a:latin typeface="Arial"/>
              </a:rPr>
              <a:t>(6) Fenster zur Welt:</a:t>
            </a:r>
            <a:r>
              <a:rPr lang="de-DE" sz="2000">
                <a:latin typeface="Arial"/>
              </a:rPr>
              <a:t>
</a:t>
            </a:r>
            <a:r>
              <a:rPr lang="de-DE" sz="2000">
                <a:latin typeface="Arial"/>
              </a:rPr>
              <a:t>die Expansion Japans im Zweiten Weltkrieg charakterisieren</a:t>
            </a:r>
            <a:r>
              <a:rPr lang="de-DE" sz="2000">
                <a:latin typeface="Arial"/>
              </a:rPr>
              <a:t>
</a:t>
            </a:r>
            <a:r>
              <a:rPr lang="de-DE" sz="2000">
                <a:latin typeface="Arial"/>
              </a:rPr>
              <a:t>(Imperialismus)</a:t>
            </a:r>
            <a:endParaRPr/>
          </a:p>
          <a:p>
            <a:endParaRPr/>
          </a:p>
          <a:p>
            <a:r>
              <a:rPr b="1" lang="de-DE" sz="2000">
                <a:latin typeface="Arial"/>
              </a:rPr>
              <a:t>Herausforderungen/Schwierigkeiten: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Wie reduziert man den Inhalt angemessen im Hinblick auf eine historische wie auch kategoriale Problemstellung?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Wie verknüpft man das „Fenster Japan“ mit der Sequenz zum Nationalsozialismus sinnvoll (sachlogisch, für SuS nachvollziehbar, passend zur Sequenzplanung)?</a:t>
            </a:r>
            <a:endParaRPr/>
          </a:p>
          <a:p>
            <a:r>
              <a:rPr b="1" lang="de-DE" sz="2000">
                <a:latin typeface="Arial"/>
              </a:rPr>
              <a:t>Arbeitsauftrag: </a:t>
            </a:r>
            <a:endParaRPr/>
          </a:p>
          <a:p>
            <a:r>
              <a:rPr lang="de-DE" sz="2000">
                <a:latin typeface="Arial"/>
              </a:rPr>
              <a:t>Einigen Sie sich ausgehend vom vorliegenden Material darauf, welche pbK in dieser DS besonders geübt werden soll und skizzieren Sie mögliche Aufgabenformate. (Vgl. Übersicht „Aufgabenmenge/Übungsaufgaben“). Stellen Sie Ihre Ergebnisse im Plenum vor. </a:t>
            </a:r>
            <a:endParaRPr/>
          </a:p>
          <a:p>
            <a:r>
              <a:rPr lang="de-DE" sz="2000">
                <a:latin typeface="Arial"/>
              </a:rPr>
              <a:t> </a:t>
            </a:r>
            <a:endParaRPr/>
          </a:p>
          <a:p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12640" y="1497240"/>
            <a:ext cx="9063360" cy="5702760"/>
          </a:xfrm>
          <a:prstGeom prst="rect">
            <a:avLst/>
          </a:prstGeom>
          <a:ln>
            <a:noFill/>
          </a:ln>
        </p:spPr>
      </p:pic>
      <p:sp>
        <p:nvSpPr>
          <p:cNvPr id="4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de-DE" sz="3200">
                <a:latin typeface="Arial"/>
              </a:rPr>
              <a:t>Expansion Japans 1931-42</a:t>
            </a:r>
            <a:endParaRPr/>
          </a:p>
        </p:txBody>
      </p:sp>
      <p:sp>
        <p:nvSpPr>
          <p:cNvPr id="43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4" name="CustomShape 3"/>
          <p:cNvSpPr/>
          <p:nvPr/>
        </p:nvSpPr>
        <p:spPr>
          <a:xfrm>
            <a:off x="3744000" y="1497240"/>
            <a:ext cx="2304000" cy="878760"/>
          </a:xfrm>
          <a:prstGeom prst="roundRect">
            <a:avLst>
              <a:gd name="adj" fmla="val 3600"/>
            </a:avLst>
          </a:prstGeom>
          <a:solidFill>
            <a:srgbClr val="ffff99"/>
          </a:solidFill>
          <a:ln>
            <a:solidFill>
              <a:srgbClr val="ccffcc"/>
            </a:solidFill>
          </a:ln>
        </p:spPr>
        <p:txBody>
          <a:bodyPr wrap="none" lIns="90000" rIns="90000" tIns="45000" bIns="45000" anchor="ctr"/>
          <a:p>
            <a:pPr algn="ctr"/>
            <a:r>
              <a:rPr lang="de-DE">
                <a:latin typeface="Arial"/>
              </a:rPr>
              <a:t>Eroberung der </a:t>
            </a:r>
            <a:endParaRPr/>
          </a:p>
          <a:p>
            <a:pPr algn="ctr"/>
            <a:r>
              <a:rPr lang="de-DE">
                <a:latin typeface="Arial"/>
              </a:rPr>
              <a:t>Mandschurei 1931</a:t>
            </a:r>
            <a:endParaRPr/>
          </a:p>
        </p:txBody>
      </p:sp>
      <p:sp>
        <p:nvSpPr>
          <p:cNvPr id="45" name="CustomShape 4"/>
          <p:cNvSpPr/>
          <p:nvPr/>
        </p:nvSpPr>
        <p:spPr>
          <a:xfrm>
            <a:off x="432000" y="1857240"/>
            <a:ext cx="2304000" cy="878760"/>
          </a:xfrm>
          <a:prstGeom prst="roundRect">
            <a:avLst>
              <a:gd name="adj" fmla="val 3600"/>
            </a:avLst>
          </a:prstGeom>
          <a:solidFill>
            <a:srgbClr val="ffff66"/>
          </a:solidFill>
          <a:ln>
            <a:solidFill>
              <a:srgbClr val="3465a4"/>
            </a:solidFill>
          </a:ln>
        </p:spPr>
        <p:txBody>
          <a:bodyPr wrap="none" lIns="90000" rIns="90000" tIns="45000" bIns="45000" anchor="ctr"/>
          <a:p>
            <a:pPr algn="ctr"/>
            <a:r>
              <a:rPr lang="de-DE">
                <a:latin typeface="Arial"/>
              </a:rPr>
              <a:t>Eroberung des </a:t>
            </a:r>
            <a:endParaRPr/>
          </a:p>
          <a:p>
            <a:pPr algn="ctr"/>
            <a:r>
              <a:rPr lang="de-DE">
                <a:latin typeface="Arial"/>
              </a:rPr>
              <a:t>chinesischen </a:t>
            </a:r>
            <a:endParaRPr/>
          </a:p>
          <a:p>
            <a:pPr algn="ctr"/>
            <a:r>
              <a:rPr lang="de-DE">
                <a:latin typeface="Arial"/>
              </a:rPr>
              <a:t>Kernlandes 1937</a:t>
            </a:r>
            <a:endParaRPr/>
          </a:p>
        </p:txBody>
      </p:sp>
      <p:sp>
        <p:nvSpPr>
          <p:cNvPr id="46" name="CustomShape 5"/>
          <p:cNvSpPr/>
          <p:nvPr/>
        </p:nvSpPr>
        <p:spPr>
          <a:xfrm>
            <a:off x="7344000" y="3168000"/>
            <a:ext cx="2304000" cy="878760"/>
          </a:xfrm>
          <a:prstGeom prst="roundRect">
            <a:avLst>
              <a:gd name="adj" fmla="val 3600"/>
            </a:avLst>
          </a:prstGeom>
          <a:solidFill>
            <a:srgbClr val="ffff00"/>
          </a:solidFill>
          <a:ln>
            <a:solidFill>
              <a:srgbClr val="3465a4"/>
            </a:solidFill>
          </a:ln>
        </p:spPr>
        <p:txBody>
          <a:bodyPr wrap="none" lIns="90000" rIns="90000" tIns="45000" bIns="45000" anchor="ctr"/>
          <a:p>
            <a:pPr algn="ctr"/>
            <a:r>
              <a:rPr lang="de-DE">
                <a:latin typeface="Arial"/>
              </a:rPr>
              <a:t>Angriff auf Pearl </a:t>
            </a:r>
            <a:endParaRPr/>
          </a:p>
          <a:p>
            <a:pPr algn="ctr"/>
            <a:r>
              <a:rPr lang="de-DE">
                <a:latin typeface="Arial"/>
              </a:rPr>
              <a:t>Harbour (USA)</a:t>
            </a:r>
            <a:endParaRPr/>
          </a:p>
          <a:p>
            <a:pPr algn="ctr"/>
            <a:r>
              <a:rPr lang="de-DE">
                <a:latin typeface="Arial"/>
              </a:rPr>
              <a:t>1941</a:t>
            </a:r>
            <a:endParaRPr/>
          </a:p>
        </p:txBody>
      </p:sp>
      <p:sp>
        <p:nvSpPr>
          <p:cNvPr id="47" name="CustomShape 6"/>
          <p:cNvSpPr/>
          <p:nvPr/>
        </p:nvSpPr>
        <p:spPr>
          <a:xfrm>
            <a:off x="3744000" y="4377240"/>
            <a:ext cx="2304000" cy="878760"/>
          </a:xfrm>
          <a:prstGeom prst="roundRect">
            <a:avLst>
              <a:gd name="adj" fmla="val 3600"/>
            </a:avLst>
          </a:prstGeom>
          <a:solidFill>
            <a:srgbClr val="cc9900"/>
          </a:solidFill>
          <a:ln>
            <a:solidFill>
              <a:srgbClr val="3465a4"/>
            </a:solidFill>
          </a:ln>
        </p:spPr>
        <p:txBody>
          <a:bodyPr wrap="none" lIns="90000" rIns="90000" tIns="45000" bIns="45000" anchor="ctr"/>
          <a:p>
            <a:pPr algn="ctr"/>
            <a:r>
              <a:rPr lang="de-DE" sz="1500">
                <a:latin typeface="Arial"/>
              </a:rPr>
              <a:t>Eroberung Südostasiens</a:t>
            </a:r>
            <a:endParaRPr/>
          </a:p>
          <a:p>
            <a:pPr algn="ctr"/>
            <a:r>
              <a:rPr lang="de-DE" sz="1500">
                <a:latin typeface="Arial"/>
              </a:rPr>
              <a:t>1941-1943</a:t>
            </a:r>
            <a:endParaRPr/>
          </a:p>
          <a:p>
            <a:pPr algn="ctr"/>
            <a:r>
              <a:rPr lang="de-DE" sz="1500">
                <a:latin typeface="Arial"/>
              </a:rPr>
              <a:t>„</a:t>
            </a:r>
            <a:r>
              <a:rPr lang="de-DE" sz="1500">
                <a:latin typeface="Arial"/>
              </a:rPr>
              <a:t>Asien den Asiaten“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>
                <p:childTnLst>
                  <p:par>
                    <p:cTn id="5" fill="freeze">
                      <p:stCondLst>
                        <p:cond delay="indefinite"/>
                      </p:stCondLst>
                      <p:childTnLst>
                        <p:par>
                          <p:cTn id="6" fill="freeze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freeze">
                      <p:stCondLst>
                        <p:cond delay="indefinite"/>
                      </p:stCondLst>
                      <p:childTnLst>
                        <p:par>
                          <p:cTn id="10" fill="freeze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freeze">
                      <p:stCondLst>
                        <p:cond delay="indefinite"/>
                      </p:stCondLst>
                      <p:childTnLst>
                        <p:par>
                          <p:cTn id="14" fill="freeze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freeze">
                      <p:stCondLst>
                        <p:cond delay="indefinite"/>
                      </p:stCondLst>
                      <p:childTnLst>
                        <p:par>
                          <p:cTn id="18" fill="freeze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de-DE" sz="4400">
                <a:latin typeface="Arial"/>
              </a:rPr>
              <a:t>Kriegsverlauf</a:t>
            </a:r>
            <a:endParaRPr/>
          </a:p>
        </p:txBody>
      </p:sp>
      <p:sp>
        <p:nvSpPr>
          <p:cNvPr id="49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b="1" lang="de-DE" sz="3200">
                <a:latin typeface="Arial"/>
              </a:rPr>
              <a:t>Kriegsparteien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b="1" lang="de-DE" sz="3200">
                <a:latin typeface="Arial"/>
              </a:rPr>
              <a:t>Ende des Krieges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de-DE" sz="3200">
                <a:latin typeface="Arial"/>
              </a:rPr>
              <a:t>Kapitulation Japans am 2.9.1945. Vorausgegangen waren Atombombenabwürfe in Hiroshima und Nagasaki 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b="1" lang="de-DE" sz="3200">
                <a:latin typeface="Arial"/>
              </a:rPr>
              <a:t>Verluste</a:t>
            </a:r>
            <a:r>
              <a:rPr b="1" lang="de-DE" sz="3200">
                <a:latin typeface="Arial"/>
              </a:rPr>
              <a:t>	</a:t>
            </a:r>
            <a:r>
              <a:rPr b="1" lang="de-DE" sz="3200">
                <a:latin typeface="Arial"/>
              </a:rPr>
              <a:t>	</a:t>
            </a:r>
            <a:r>
              <a:rPr b="1" lang="de-DE" sz="3200">
                <a:latin typeface="Arial"/>
              </a:rPr>
              <a:t>	</a:t>
            </a:r>
            <a:r>
              <a:rPr b="1" lang="de-DE" sz="3200">
                <a:latin typeface="Arial"/>
              </a:rPr>
              <a:t>	</a:t>
            </a:r>
            <a:r>
              <a:rPr b="1" lang="de-DE" sz="3200">
                <a:latin typeface="Arial"/>
              </a:rPr>
              <a:t>	</a:t>
            </a:r>
            <a:r>
              <a:rPr b="1" lang="de-DE" sz="3200">
                <a:latin typeface="Arial"/>
              </a:rPr>
              <a:t>	</a:t>
            </a:r>
            <a:r>
              <a:rPr b="1" lang="de-DE" sz="3200">
                <a:latin typeface="Arial"/>
              </a:rPr>
              <a:t>	</a:t>
            </a:r>
            <a:r>
              <a:rPr b="1" lang="de-DE" sz="3200">
                <a:latin typeface="Arial"/>
              </a:rPr>
              <a:t>Militär</a:t>
            </a:r>
            <a:r>
              <a:rPr b="1" lang="de-DE" sz="3200">
                <a:latin typeface="Arial"/>
              </a:rPr>
              <a:t>	</a:t>
            </a:r>
            <a:r>
              <a:rPr b="1" lang="de-DE" sz="3200">
                <a:latin typeface="Arial"/>
              </a:rPr>
              <a:t>	</a:t>
            </a:r>
            <a:r>
              <a:rPr b="1" lang="de-DE" sz="3200">
                <a:latin typeface="Arial"/>
              </a:rPr>
              <a:t>	</a:t>
            </a:r>
            <a:r>
              <a:rPr b="1" lang="de-DE" sz="3200">
                <a:latin typeface="Arial"/>
              </a:rPr>
              <a:t>	</a:t>
            </a:r>
            <a:r>
              <a:rPr b="1" lang="de-DE" sz="3200">
                <a:latin typeface="Arial"/>
              </a:rPr>
              <a:t>	</a:t>
            </a:r>
            <a:r>
              <a:rPr b="1" lang="de-DE" sz="3200">
                <a:latin typeface="Arial"/>
              </a:rPr>
              <a:t>	</a:t>
            </a:r>
            <a:r>
              <a:rPr b="1" lang="de-DE" sz="3200">
                <a:latin typeface="Arial"/>
              </a:rPr>
              <a:t>	</a:t>
            </a:r>
            <a:r>
              <a:rPr b="1" lang="de-DE" sz="3200">
                <a:latin typeface="Arial"/>
              </a:rPr>
              <a:t>Zivilisten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</p:txBody>
      </p:sp>
      <p:graphicFrame>
        <p:nvGraphicFramePr>
          <p:cNvPr id="50" name="Table 3"/>
          <p:cNvGraphicFramePr/>
          <p:nvPr/>
        </p:nvGraphicFramePr>
        <p:xfrm>
          <a:off x="576000" y="2283840"/>
          <a:ext cx="8998920" cy="861480"/>
        </p:xfrm>
        <a:graphic>
          <a:graphicData uri="http://schemas.openxmlformats.org/drawingml/2006/table">
            <a:tbl>
              <a:tblPr/>
              <a:tblGrid>
                <a:gridCol w="4498920"/>
                <a:gridCol w="4500360"/>
              </a:tblGrid>
              <a:tr h="861840">
                <a:tc>
                  <a:txBody>
                    <a:bodyPr lIns="90000" rIns="90000" tIns="46800" bIns="46800"/>
                    <a:p>
                      <a:r>
                        <a:rPr lang="de-DE">
                          <a:latin typeface="Arial"/>
                        </a:rPr>
                        <a:t>Republik China, USA, Großbritannien, UdSSR, Neuseeland, Australien </a:t>
                      </a:r>
                      <a:endParaRPr/>
                    </a:p>
                    <a:p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r>
                        <a:rPr lang="de-DE">
                          <a:latin typeface="Arial"/>
                        </a:rPr>
                        <a:t>Kaiserreich Japan und Protektorate</a:t>
                      </a:r>
                      <a:endParaRPr/>
                    </a:p>
                    <a:p>
                      <a:endParaRPr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1" name="Table 4"/>
          <p:cNvGraphicFramePr/>
          <p:nvPr/>
        </p:nvGraphicFramePr>
        <p:xfrm>
          <a:off x="765360" y="6013080"/>
          <a:ext cx="8597880" cy="1049400"/>
        </p:xfrm>
        <a:graphic>
          <a:graphicData uri="http://schemas.openxmlformats.org/drawingml/2006/table">
            <a:tbl>
              <a:tblPr/>
              <a:tblGrid>
                <a:gridCol w="2865960"/>
                <a:gridCol w="2865960"/>
                <a:gridCol w="2866320"/>
              </a:tblGrid>
              <a:tr h="349920">
                <a:tc>
                  <a:txBody>
                    <a:bodyPr lIns="90000" rIns="90000" tIns="46800" bIns="46800"/>
                    <a:p>
                      <a:r>
                        <a:rPr lang="de-DE">
                          <a:latin typeface="Arial"/>
                        </a:rPr>
                        <a:t>China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r>
                        <a:rPr lang="de-DE">
                          <a:latin typeface="Arial"/>
                        </a:rPr>
                        <a:t>ca. 4 Mio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r>
                        <a:rPr lang="de-DE">
                          <a:latin typeface="Arial"/>
                        </a:rPr>
                        <a:t>ca. 20 Mio ?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 lIns="90000" rIns="90000" tIns="46800" bIns="46800"/>
                    <a:p>
                      <a:r>
                        <a:rPr lang="de-DE">
                          <a:latin typeface="Arial"/>
                        </a:rPr>
                        <a:t>Japan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r>
                        <a:rPr lang="de-DE">
                          <a:latin typeface="Arial"/>
                        </a:rPr>
                        <a:t>ca. 1,5 Mio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r>
                        <a:rPr lang="de-DE">
                          <a:latin typeface="Arial"/>
                        </a:rPr>
                        <a:t>ca. 0,5 Mio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 lIns="90000" rIns="90000" tIns="46800" bIns="46800"/>
                    <a:p>
                      <a:r>
                        <a:rPr lang="de-DE">
                          <a:latin typeface="Arial"/>
                        </a:rPr>
                        <a:t>USA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r>
                        <a:rPr lang="de-DE">
                          <a:latin typeface="Arial"/>
                        </a:rPr>
                        <a:t>Ca 150 000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r>
                        <a:rPr lang="de-DE">
                          <a:latin typeface="Arial"/>
                        </a:rPr>
                        <a:t>?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de-DE" sz="4400">
                <a:latin typeface="Arial"/>
              </a:rPr>
              <a:t>Charakter des Krieges</a:t>
            </a:r>
            <a:endParaRPr/>
          </a:p>
        </p:txBody>
      </p:sp>
      <p:sp>
        <p:nvSpPr>
          <p:cNvPr id="53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TextShape 3"/>
          <p:cNvSpPr txBox="1"/>
          <p:nvPr/>
        </p:nvSpPr>
        <p:spPr>
          <a:xfrm>
            <a:off x="5112000" y="5256000"/>
            <a:ext cx="3888000" cy="602280"/>
          </a:xfrm>
          <a:prstGeom prst="rect">
            <a:avLst/>
          </a:prstGeom>
        </p:spPr>
        <p:txBody>
          <a:bodyPr lIns="90000" rIns="90000" tIns="45000" bIns="45000"/>
          <a:p>
            <a:r>
              <a:rPr lang="de-DE">
                <a:latin typeface="Arial"/>
              </a:rPr>
              <a:t>Kombination aus See-, Luft- und Landstreitkräften</a:t>
            </a:r>
            <a:endParaRPr/>
          </a:p>
        </p:txBody>
      </p:sp>
      <p:sp>
        <p:nvSpPr>
          <p:cNvPr id="55" name="TextShape 4"/>
          <p:cNvSpPr txBox="1"/>
          <p:nvPr/>
        </p:nvSpPr>
        <p:spPr>
          <a:xfrm>
            <a:off x="636840" y="5837760"/>
            <a:ext cx="1739160" cy="858240"/>
          </a:xfrm>
          <a:prstGeom prst="rect">
            <a:avLst/>
          </a:prstGeom>
        </p:spPr>
        <p:txBody>
          <a:bodyPr lIns="90000" rIns="90000" tIns="45000" bIns="45000"/>
          <a:p>
            <a:r>
              <a:rPr lang="de-DE">
                <a:latin typeface="Arial"/>
              </a:rPr>
              <a:t>Einsatz der Atombombe durch die USA</a:t>
            </a:r>
            <a:endParaRPr/>
          </a:p>
        </p:txBody>
      </p:sp>
      <p:pic>
        <p:nvPicPr>
          <p:cNvPr id="56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88000" y="2501280"/>
            <a:ext cx="2622240" cy="3186720"/>
          </a:xfrm>
          <a:prstGeom prst="rect">
            <a:avLst/>
          </a:prstGeom>
          <a:ln>
            <a:noFill/>
          </a:ln>
        </p:spPr>
      </p:pic>
      <p:pic>
        <p:nvPicPr>
          <p:cNvPr id="5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824000" y="2376000"/>
            <a:ext cx="4392000" cy="2651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de-DE" sz="4400">
                <a:latin typeface="Arial"/>
              </a:rPr>
              <a:t>Charakter der Kriegsführung</a:t>
            </a:r>
            <a:endParaRPr/>
          </a:p>
        </p:txBody>
      </p:sp>
      <p:sp>
        <p:nvSpPr>
          <p:cNvPr id="59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60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04000" y="1440000"/>
            <a:ext cx="3809520" cy="4314600"/>
          </a:xfrm>
          <a:prstGeom prst="rect">
            <a:avLst/>
          </a:prstGeom>
          <a:ln>
            <a:noFill/>
          </a:ln>
        </p:spPr>
      </p:pic>
      <p:sp>
        <p:nvSpPr>
          <p:cNvPr id="61" name="TextShape 3"/>
          <p:cNvSpPr txBox="1"/>
          <p:nvPr/>
        </p:nvSpPr>
        <p:spPr>
          <a:xfrm>
            <a:off x="360000" y="6048000"/>
            <a:ext cx="4176000" cy="986400"/>
          </a:xfrm>
          <a:prstGeom prst="rect">
            <a:avLst/>
          </a:prstGeom>
        </p:spPr>
        <p:txBody>
          <a:bodyPr lIns="90000" rIns="90000" tIns="45000" bIns="45000"/>
          <a:p>
            <a:r>
              <a:rPr lang="de-DE">
                <a:latin typeface="Arial"/>
              </a:rPr>
              <a:t>Von der japanischen Armee erschossene chinesische Zivilisten 1938 © </a:t>
            </a:r>
            <a:endParaRPr/>
          </a:p>
          <a:p>
            <a:r>
              <a:rPr lang="de-DE" sz="900">
                <a:latin typeface="Arial"/>
              </a:rPr>
              <a:t> </a:t>
            </a:r>
            <a:r>
              <a:rPr lang="de-DE" sz="900">
                <a:latin typeface="Arial"/>
              </a:rPr>
              <a:t>Public Domain, https://commons.wikimedia.org/w/index.php?curid=683908</a:t>
            </a:r>
            <a:endParaRPr/>
          </a:p>
        </p:txBody>
      </p:sp>
      <p:pic>
        <p:nvPicPr>
          <p:cNvPr id="62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476240" y="1400760"/>
            <a:ext cx="5459760" cy="3639240"/>
          </a:xfrm>
          <a:prstGeom prst="rect">
            <a:avLst/>
          </a:prstGeom>
          <a:ln>
            <a:noFill/>
          </a:ln>
        </p:spPr>
      </p:pic>
      <p:sp>
        <p:nvSpPr>
          <p:cNvPr id="63" name="TextShape 4"/>
          <p:cNvSpPr txBox="1"/>
          <p:nvPr/>
        </p:nvSpPr>
        <p:spPr>
          <a:xfrm>
            <a:off x="4680000" y="5616000"/>
            <a:ext cx="4824000" cy="834120"/>
          </a:xfrm>
          <a:prstGeom prst="rect">
            <a:avLst/>
          </a:prstGeom>
        </p:spPr>
        <p:txBody>
          <a:bodyPr lIns="90000" rIns="90000" tIns="45000" bIns="45000"/>
          <a:p>
            <a:r>
              <a:rPr lang="de-DE">
                <a:latin typeface="Arial"/>
              </a:rPr>
              <a:t>Japanischer Soldat übt Bajonettkampf an einem toten Chinesen © </a:t>
            </a:r>
            <a:endParaRPr/>
          </a:p>
          <a:p>
            <a:r>
              <a:rPr lang="de-DE" sz="800">
                <a:latin typeface="Arial"/>
              </a:rPr>
              <a:t>By An Associated Press photographer - LIFE, Oct 11, 1937. page 30, Public Domain, https://commons.wikimedia.org/w/index.php?curid=10671160</a:t>
            </a:r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504000" y="1769040"/>
            <a:ext cx="5040000" cy="43844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Nachweise: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Folie 2: CC BY-SA 3.0, https://commons.wikimedia.org/w/index.php?curid=284345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Folie 4: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Atombombenabwurf über Nagasaki 1945 © </a:t>
            </a:r>
            <a:r>
              <a:rPr lang="de-DE" sz="460">
                <a:latin typeface="Arial"/>
              </a:rPr>
              <a:t>By Charles Levy from one of the B-29 Superfortresses used in the attack. - http://www.archives.gov/research/military/ww2/photos/images/ww2-163.jpgNational Archives image (208-N-43888), Public Domain, https://commons.wikimedia.org/w/index.php?curid=56719</a:t>
            </a:r>
            <a:endParaRPr/>
          </a:p>
          <a:p>
            <a:r>
              <a:rPr lang="de-DE" sz="2000">
                <a:latin typeface="Arial"/>
              </a:rPr>
              <a:t>     </a:t>
            </a:r>
            <a:r>
              <a:rPr lang="de-DE" sz="2000">
                <a:latin typeface="Arial"/>
              </a:rPr>
              <a:t>Amerikanischer Flugzeugträger vom Flugzeug aus fotographiert 1942 ©</a:t>
            </a:r>
            <a:r>
              <a:rPr lang="de-DE" sz="510">
                <a:latin typeface="Arial"/>
              </a:rPr>
              <a:t> By U.S. Navy - U.S. Navy photo [1] from cv6.org; U.S. Navy National Naval Aviation Museum photo NNAM.1996.253.671, Public Domain, https://commons.wikimedia.org/w/index.php?curid=9451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