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6" r:id="rId4"/>
    <p:sldId id="285" r:id="rId5"/>
    <p:sldId id="277" r:id="rId6"/>
    <p:sldId id="279" r:id="rId7"/>
    <p:sldId id="278" r:id="rId8"/>
    <p:sldId id="281" r:id="rId9"/>
    <p:sldId id="282" r:id="rId10"/>
    <p:sldId id="289" r:id="rId11"/>
    <p:sldId id="290" r:id="rId12"/>
    <p:sldId id="286" r:id="rId13"/>
    <p:sldId id="283" r:id="rId14"/>
    <p:sldId id="287" r:id="rId15"/>
    <p:sldId id="284" r:id="rId16"/>
    <p:sldId id="288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61516" autoAdjust="0"/>
  </p:normalViewPr>
  <p:slideViewPr>
    <p:cSldViewPr showGuides="1">
      <p:cViewPr varScale="1">
        <p:scale>
          <a:sx n="54" d="100"/>
          <a:sy n="54" d="100"/>
        </p:scale>
        <p:origin x="1398" y="60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13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de-DE" smtClean="0"/>
              <a:t>09.02.2018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de-DE" smtClean="0"/>
              <a:t>09.02.2018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dirty="0" smtClean="0">
              <a:solidFill>
                <a:srgbClr val="000000"/>
              </a:solidFill>
              <a:effectLst/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3940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022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3333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0141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666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7403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Will man weniger die pKs schulen, sondern verstärkt einen Blick auf den Kalten Krieg werfen, kann man dies tun,</a:t>
            </a:r>
            <a:r>
              <a:rPr lang="de-DE" baseline="0" dirty="0" smtClean="0"/>
              <a:t> indem ein Blick auf die Suez-Krise oder die weitere Entwicklung im Nahost-Konflikt geworfen wird.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7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7844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5353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Fragebildung</a:t>
            </a:r>
          </a:p>
          <a:p>
            <a:r>
              <a:rPr lang="de-DE" dirty="0" smtClean="0"/>
              <a:t>FK1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5745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5107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3518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7428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9755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471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de-DE" smtClean="0"/>
              <a:t>09.02.2018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56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de-DE" smtClean="0"/>
              <a:t>09.02.2018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728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de-DE" smtClean="0"/>
              <a:t>09.02.2018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275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de-DE" smtClean="0"/>
              <a:t>09.02.2018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869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de-DE" smtClean="0"/>
              <a:pPr/>
              <a:t>09.02.2018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5754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de-DE" smtClean="0"/>
              <a:t>09.02.2018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072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de-DE" smtClean="0"/>
              <a:t>09.02.2018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761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de-DE" smtClean="0"/>
              <a:t>09.02.2018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087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de-DE" smtClean="0"/>
              <a:t>09.02.2018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505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de-DE" smtClean="0"/>
              <a:t>09.02.2018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652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F048-E6A0-4EE4-B7A5-FF86DB6441DD}" type="datetimeFigureOut">
              <a:rPr lang="de-DE" smtClean="0"/>
              <a:t>09.02.2018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4FD38-FCAC-46F9-9F64-726D7D8CF0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43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FA9E5-6744-4841-888F-9E7CC0C2B7EC}" type="datetimeFigureOut">
              <a:rPr lang="de-DE" smtClean="0"/>
              <a:pPr/>
              <a:t>09.02.2018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AE4A8-A6E5-453E-B946-FB774B73F4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934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egel.de/politik/ausland/israel-friedhoefe-der-zahlen-leichen-als-verhandlungsmasse-a-1132510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egel.de/politik/ausland/israel-getoeteter-palaestinenser-soldat-muss-wegen-kopfschuss-in-haft-a-1135594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me/Nahostkonflikt%20einfach%20erkl&#228;rt%20(explainity&#174;%20Erkl&#228;rvideo)(1).mp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terial%20Stunde/02_Der%20Nahost%20Konflikt%20-%20Hintergr&#252;nde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1010493"/>
          </a:xfrm>
        </p:spPr>
        <p:txBody>
          <a:bodyPr/>
          <a:lstStyle/>
          <a:p>
            <a:r>
              <a:rPr lang="de-DE" dirty="0" smtClean="0"/>
              <a:t>Fenster zur Welt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41884" y="2132856"/>
            <a:ext cx="9141619" cy="1655762"/>
          </a:xfrm>
        </p:spPr>
        <p:txBody>
          <a:bodyPr>
            <a:noAutofit/>
          </a:bodyPr>
          <a:lstStyle/>
          <a:p>
            <a:r>
              <a:rPr lang="de-DE" b="1" dirty="0" smtClean="0"/>
              <a:t>3.3.2 BRD und DDR – zwei Staaten, zwei Systeme in der geteilten Welt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4) Fenster zur Welt: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den Nahost-Konflikt im Kontext der Dekolonisierung erläutern und bewerten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(Dekolonisierung, </a:t>
            </a:r>
            <a:r>
              <a:rPr lang="de-DE" dirty="0" err="1" smtClean="0">
                <a:solidFill>
                  <a:srgbClr val="FF0000"/>
                </a:solidFill>
              </a:rPr>
              <a:t>Shoah</a:t>
            </a:r>
            <a:r>
              <a:rPr lang="de-DE" dirty="0" smtClean="0">
                <a:solidFill>
                  <a:srgbClr val="FF0000"/>
                </a:solidFill>
              </a:rPr>
              <a:t>, UN-Teilungsplan, Palästina, Israel</a:t>
            </a:r>
            <a:r>
              <a:rPr lang="de-DE" dirty="0" smtClean="0">
                <a:solidFill>
                  <a:srgbClr val="FF0000"/>
                </a:solidFill>
              </a:rPr>
              <a:t>)</a:t>
            </a:r>
          </a:p>
          <a:p>
            <a:endParaRPr lang="de-DE" dirty="0">
              <a:solidFill>
                <a:srgbClr val="FF0000"/>
              </a:solidFill>
            </a:endParaRPr>
          </a:p>
          <a:p>
            <a:endParaRPr lang="de-DE" dirty="0" smtClean="0">
              <a:solidFill>
                <a:srgbClr val="FF0000"/>
              </a:solidFill>
            </a:endParaRPr>
          </a:p>
          <a:p>
            <a:endParaRPr lang="de-DE" dirty="0">
              <a:solidFill>
                <a:srgbClr val="FF0000"/>
              </a:solidFill>
            </a:endParaRPr>
          </a:p>
          <a:p>
            <a:r>
              <a:rPr lang="de-DE" dirty="0" smtClean="0"/>
              <a:t>PPT-Hintergrund: aus urheberrechtlichen Gründen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Sicherung und Dekonstruktion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Schülerergebnisse zur Veranschaulichung </a:t>
            </a:r>
            <a:r>
              <a:rPr lang="de-DE" dirty="0" smtClean="0">
                <a:sym typeface="Wingdings" panose="05000000000000000000" pitchFamily="2" charset="2"/>
              </a:rPr>
              <a:t> aus urheberrechtlichen Gründen entfernt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572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5211" y="181907"/>
            <a:ext cx="8686801" cy="1066800"/>
          </a:xfrm>
        </p:spPr>
        <p:txBody>
          <a:bodyPr/>
          <a:lstStyle/>
          <a:p>
            <a:r>
              <a:rPr lang="de-DE" dirty="0" smtClean="0"/>
              <a:t>Erarbeitung 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30881" y="1248707"/>
            <a:ext cx="9456019" cy="4372622"/>
          </a:xfrm>
        </p:spPr>
        <p:txBody>
          <a:bodyPr/>
          <a:lstStyle/>
          <a:p>
            <a:r>
              <a:rPr lang="de-DE" sz="2400" dirty="0" smtClean="0"/>
              <a:t>Text- und Quellenarbeit zur Entwicklung UN-Teilungsplan/Ausrufung des Staats Israel 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/>
          <a:srcRect l="21650" t="26480" r="23226" b="6869"/>
          <a:stretch/>
        </p:blipFill>
        <p:spPr>
          <a:xfrm>
            <a:off x="-268866" y="1654410"/>
            <a:ext cx="7560840" cy="571362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4"/>
          <a:srcRect l="26375" t="16799" r="26375" b="5855"/>
          <a:stretch/>
        </p:blipFill>
        <p:spPr>
          <a:xfrm>
            <a:off x="5708105" y="1844824"/>
            <a:ext cx="6480720" cy="663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3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9876" y="476672"/>
            <a:ext cx="8686801" cy="54746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Sicherung  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Zusammenhang erstellen zw. Dekolonisation/2. WK  (Shoah) und Nahost-Konflikt</a:t>
            </a:r>
          </a:p>
          <a:p>
            <a:r>
              <a:rPr lang="de-DE" sz="2800" dirty="0" smtClean="0">
                <a:sym typeface="Wingdings" panose="05000000000000000000" pitchFamily="2" charset="2"/>
              </a:rPr>
              <a:t>Rolle GBs (Großmachtstellung (1.WK), Verlust Großmachtstellung/Überforderung</a:t>
            </a:r>
          </a:p>
          <a:p>
            <a:r>
              <a:rPr lang="de-DE" sz="2800" dirty="0" smtClean="0">
                <a:sym typeface="Wingdings" panose="05000000000000000000" pitchFamily="2" charset="2"/>
              </a:rPr>
              <a:t> Machtvakuum  Interessenskonflikt</a:t>
            </a:r>
            <a:endParaRPr lang="de-DE" sz="2800" dirty="0" smtClean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3287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3852" y="0"/>
            <a:ext cx="8686801" cy="59134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Beantwortung der Frage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Schülerantworten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>
                <a:sym typeface="Wingdings" panose="05000000000000000000" pitchFamily="2" charset="2"/>
              </a:rPr>
              <a:t>aus urheberrechtlichen Gründen entfernt</a:t>
            </a:r>
            <a:r>
              <a:rPr lang="de-DE" dirty="0" smtClean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715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7828" y="165373"/>
            <a:ext cx="8686801" cy="61947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Transfer Möglichkeit 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Erneutes Ansehen des Films und Bewertung</a:t>
            </a:r>
          </a:p>
          <a:p>
            <a:r>
              <a:rPr lang="de-DE" sz="2800" dirty="0" smtClean="0"/>
              <a:t>Oder weiteren Film, z.B. </a:t>
            </a:r>
            <a:r>
              <a:rPr lang="de-DE" sz="2800" dirty="0" err="1" smtClean="0"/>
              <a:t>Wissentogo</a:t>
            </a:r>
            <a:r>
              <a:rPr lang="de-DE" sz="2800" dirty="0" smtClean="0"/>
              <a:t> </a:t>
            </a:r>
            <a:r>
              <a:rPr lang="de-DE" sz="2800" dirty="0" smtClean="0"/>
              <a:t>oder weitere </a:t>
            </a:r>
            <a:r>
              <a:rPr lang="de-DE" sz="2800" dirty="0" err="1" smtClean="0"/>
              <a:t>Erklärvideos</a:t>
            </a:r>
            <a:endParaRPr lang="de-DE" sz="2800" dirty="0" smtClean="0"/>
          </a:p>
          <a:p>
            <a:endParaRPr lang="de-DE" sz="2800" dirty="0" smtClean="0"/>
          </a:p>
          <a:p>
            <a:endParaRPr lang="de-DE" sz="2800" dirty="0"/>
          </a:p>
          <a:p>
            <a:r>
              <a:rPr lang="de-DE" sz="2800" dirty="0" smtClean="0"/>
              <a:t>Oder eigenes Video (Zusatzstunde Schul-</a:t>
            </a:r>
          </a:p>
          <a:p>
            <a:pPr marL="45720" indent="0">
              <a:buNone/>
            </a:pPr>
            <a:r>
              <a:rPr lang="de-DE" sz="2800" dirty="0" smtClean="0"/>
              <a:t>Curriculum)</a:t>
            </a:r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62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Transfer Möglichkeit B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Vertiefung  des Nahostkonfliktes beispielsweise Suez-Kanal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02564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7828" y="332656"/>
            <a:ext cx="8686801" cy="61947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Einstieg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7828" y="1124744"/>
            <a:ext cx="8914185" cy="48950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dirty="0"/>
              <a:t>Israels Umgang mit toten Palästinensern Leichen als Verhandlungsmasse </a:t>
            </a:r>
            <a:r>
              <a:rPr lang="de-DE" sz="2400" dirty="0" smtClean="0"/>
              <a:t>Israel </a:t>
            </a:r>
            <a:r>
              <a:rPr lang="de-DE" sz="2400" dirty="0"/>
              <a:t>begräbt die Leichen palästinensischer Attentäter in anonymen Gräbern auf Armeestützpunkten. Menschenrechtler ziehen für die Angehörigen der Toten vor Gericht: Die Familien wollen ihre Söhne als Märtyrer bestatten. </a:t>
            </a:r>
            <a:r>
              <a:rPr lang="de-DE" sz="2400" dirty="0" smtClean="0"/>
              <a:t>12.2.2017 </a:t>
            </a:r>
            <a:r>
              <a:rPr lang="de-DE" sz="1050" dirty="0" smtClean="0">
                <a:hlinkClick r:id="rId3"/>
              </a:rPr>
              <a:t>http</a:t>
            </a:r>
            <a:r>
              <a:rPr lang="de-DE" sz="1050" dirty="0">
                <a:hlinkClick r:id="rId3"/>
              </a:rPr>
              <a:t>://</a:t>
            </a:r>
            <a:r>
              <a:rPr lang="de-DE" sz="1050" dirty="0" smtClean="0">
                <a:hlinkClick r:id="rId3"/>
              </a:rPr>
              <a:t>www.spiegel.de/politik/ausland/israel-friedhoefe-der-zahlen-leichen-als-verhandlungsmasse-a-1132510.html</a:t>
            </a:r>
            <a:endParaRPr lang="de-DE" sz="1050" dirty="0" smtClean="0"/>
          </a:p>
          <a:p>
            <a:pPr marL="45720" indent="0">
              <a:buNone/>
            </a:pPr>
            <a:r>
              <a:rPr lang="de-DE" sz="2800" dirty="0"/>
              <a:t>US-Regierung besteht nicht mehr auf Zweistaatenlösung </a:t>
            </a:r>
            <a:r>
              <a:rPr lang="de-DE" sz="2800" dirty="0" smtClean="0"/>
              <a:t> </a:t>
            </a:r>
            <a:r>
              <a:rPr lang="de-DE" sz="2400" dirty="0" smtClean="0"/>
              <a:t>Jahrzehntelang </a:t>
            </a:r>
            <a:r>
              <a:rPr lang="de-DE" sz="2400" dirty="0"/>
              <a:t>hatte das Weiße Haus auf einer Zweistaatenlösung im Nahostkonflikt beharrt. Nun heißt es von der neuen Regierung, man werde die Bedingungen eines Friedens nicht diktieren. </a:t>
            </a:r>
            <a:r>
              <a:rPr lang="de-DE" sz="2400" dirty="0" smtClean="0"/>
              <a:t>15.2.2017 </a:t>
            </a:r>
            <a:r>
              <a:rPr lang="de-DE" sz="1050" dirty="0" smtClean="0"/>
              <a:t>http</a:t>
            </a:r>
            <a:r>
              <a:rPr lang="de-DE" sz="1050" dirty="0"/>
              <a:t>://www.spiegel.de/politik/ausland/israel-und-palaestina-usa-bestehen-nicht-laenger-auf-zwei-staaten-loesung-a-1134634.html</a:t>
            </a:r>
          </a:p>
          <a:p>
            <a:pPr marL="45720" indent="0">
              <a:buNone/>
            </a:pPr>
            <a:endParaRPr lang="de-DE" sz="1050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989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9836" y="1600200"/>
            <a:ext cx="8686801" cy="41910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de-DE" sz="2800" dirty="0"/>
              <a:t>Getöteter </a:t>
            </a:r>
            <a:r>
              <a:rPr lang="de-DE" sz="2800" dirty="0" smtClean="0"/>
              <a:t>Palästinenser: </a:t>
            </a:r>
            <a:r>
              <a:rPr lang="de-DE" sz="2800" dirty="0"/>
              <a:t>Israelischer Soldat wegen Kopfschuss zu Haftstrafe </a:t>
            </a:r>
            <a:r>
              <a:rPr lang="de-DE" sz="2600" dirty="0"/>
              <a:t>verurteilt </a:t>
            </a:r>
            <a:r>
              <a:rPr lang="de-DE" sz="2600" dirty="0" smtClean="0"/>
              <a:t> Er </a:t>
            </a:r>
            <a:r>
              <a:rPr lang="de-DE" sz="2600" dirty="0"/>
              <a:t>erschoss einen verletzt am Boden liegenden palästinensischen Angreifer. Dafür ist ein israelischer Soldat nun zu 18 Monaten Gefängnis verurteilt worden. Der 21-Jährige zeigte sich erleichtert über das Strafmaß.  </a:t>
            </a:r>
            <a:r>
              <a:rPr lang="de-DE" sz="2600" dirty="0" smtClean="0"/>
              <a:t>21.2.2017 </a:t>
            </a:r>
            <a:r>
              <a:rPr lang="de-DE" sz="1050" dirty="0" smtClean="0">
                <a:hlinkClick r:id="rId3"/>
              </a:rPr>
              <a:t>http</a:t>
            </a:r>
            <a:r>
              <a:rPr lang="de-DE" sz="1050" dirty="0">
                <a:hlinkClick r:id="rId3"/>
              </a:rPr>
              <a:t>://</a:t>
            </a:r>
            <a:r>
              <a:rPr lang="de-DE" sz="1050" dirty="0" smtClean="0">
                <a:hlinkClick r:id="rId3"/>
              </a:rPr>
              <a:t>www.spiegel.de/politik/ausland/israel-getoeteter-palaestinenser-soldat-muss-wegen-kopfschuss-in-haft-a-1135594.html</a:t>
            </a:r>
            <a:endParaRPr lang="de-DE" sz="1050" dirty="0" smtClean="0"/>
          </a:p>
          <a:p>
            <a:pPr marL="45720" indent="0">
              <a:buNone/>
            </a:pPr>
            <a:endParaRPr lang="de-DE" sz="1050" dirty="0"/>
          </a:p>
          <a:p>
            <a:pPr marL="45720" indent="0">
              <a:buNone/>
            </a:pPr>
            <a:r>
              <a:rPr lang="de-DE" sz="2800" dirty="0"/>
              <a:t>I</a:t>
            </a:r>
            <a:r>
              <a:rPr lang="de-DE" sz="2800" dirty="0" smtClean="0"/>
              <a:t>srael</a:t>
            </a:r>
            <a:r>
              <a:rPr lang="de-DE" sz="2800" dirty="0"/>
              <a:t>: Mehr als tausend palästinensische Häftlinge im Hungerstreik </a:t>
            </a:r>
            <a:r>
              <a:rPr lang="de-DE" sz="2800" dirty="0" smtClean="0"/>
              <a:t> </a:t>
            </a:r>
            <a:r>
              <a:rPr lang="de-DE" sz="2400" dirty="0" smtClean="0"/>
              <a:t>1300 </a:t>
            </a:r>
            <a:r>
              <a:rPr lang="de-DE" sz="2400" dirty="0"/>
              <a:t>Palästinenser in israelischer Haft verweigern die Nahrungsaufnahme. Sie folgen damit dem Aufruf des prominenten Häftlings Marwan Barghuti und fordern eine Verbesserung der Haftbedingungen.</a:t>
            </a:r>
            <a:r>
              <a:rPr lang="de-DE" sz="2600" dirty="0"/>
              <a:t> </a:t>
            </a:r>
            <a:r>
              <a:rPr lang="de-DE" sz="2600" dirty="0" smtClean="0"/>
              <a:t>17.4.2017 </a:t>
            </a:r>
            <a:r>
              <a:rPr lang="de-DE" sz="1050" dirty="0" smtClean="0"/>
              <a:t>http</a:t>
            </a:r>
            <a:r>
              <a:rPr lang="de-DE" sz="1050" dirty="0"/>
              <a:t>://</a:t>
            </a:r>
            <a:r>
              <a:rPr lang="de-DE" sz="1050" dirty="0" smtClean="0"/>
              <a:t>www.spiegel.de/politik/ausland/israel-mehr-als-tausend-palaestinenser-in-haft-im-hungerstreik-a-1143577.html</a:t>
            </a:r>
          </a:p>
          <a:p>
            <a:pPr marL="45720" indent="0">
              <a:buNone/>
            </a:pPr>
            <a:endParaRPr lang="de-DE" sz="105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779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5212" y="404664"/>
            <a:ext cx="8686801" cy="69148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Fragenbildung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9836" y="1268760"/>
            <a:ext cx="8686801" cy="4191000"/>
          </a:xfrm>
        </p:spPr>
        <p:txBody>
          <a:bodyPr>
            <a:noAutofit/>
          </a:bodyPr>
          <a:lstStyle/>
          <a:p>
            <a:r>
              <a:rPr lang="de-DE" sz="2400" dirty="0" smtClean="0"/>
              <a:t>Warum kam es zum Konflikt zwischen Israel und den Palästinensern? </a:t>
            </a:r>
          </a:p>
          <a:p>
            <a:r>
              <a:rPr lang="de-DE" sz="2400" dirty="0" smtClean="0"/>
              <a:t>Warum gibt es keine Lösungen? Worin unterscheiden  sich die (An)Forderungen? </a:t>
            </a:r>
          </a:p>
          <a:p>
            <a:r>
              <a:rPr lang="de-DE" sz="2400" dirty="0" smtClean="0"/>
              <a:t>Welche Motivationen stehen für die Fortführung des Konflikts?</a:t>
            </a:r>
          </a:p>
          <a:p>
            <a:r>
              <a:rPr lang="de-DE" sz="2400" dirty="0" smtClean="0"/>
              <a:t>Welche Rolle spielt die UN?</a:t>
            </a:r>
          </a:p>
          <a:p>
            <a:r>
              <a:rPr lang="de-DE" sz="2400" dirty="0" smtClean="0"/>
              <a:t>Welche weiteren Länder sind beteiligt?</a:t>
            </a:r>
          </a:p>
          <a:p>
            <a:r>
              <a:rPr lang="de-DE" sz="2400" dirty="0" smtClean="0"/>
              <a:t>Gibt es Zusammenhänge zu anderen Konflikten?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43854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735360"/>
          </a:xfrm>
        </p:spPr>
        <p:txBody>
          <a:bodyPr/>
          <a:lstStyle/>
          <a:p>
            <a:r>
              <a:rPr lang="de-DE" dirty="0" smtClean="0"/>
              <a:t>Lösungsstrategien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Anfrage im Internet zu </a:t>
            </a:r>
            <a:r>
              <a:rPr lang="de-DE" dirty="0" err="1" smtClean="0"/>
              <a:t>Erklärvideos</a:t>
            </a:r>
            <a:r>
              <a:rPr lang="de-DE" dirty="0" smtClean="0"/>
              <a:t> zum Nahostaus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urheberrechtlichen Gründen entfernt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211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5212" y="260648"/>
            <a:ext cx="8686801" cy="762000"/>
          </a:xfrm>
        </p:spPr>
        <p:txBody>
          <a:bodyPr/>
          <a:lstStyle/>
          <a:p>
            <a:r>
              <a:rPr lang="de-DE" dirty="0" smtClean="0"/>
              <a:t>Erarbeitung 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6455" y="1333500"/>
            <a:ext cx="8686801" cy="41910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de-DE" sz="2400" dirty="0" smtClean="0">
                <a:hlinkClick r:id="rId3" action="ppaction://hlinkfile"/>
              </a:rPr>
              <a:t>Welche Antworten findet man im Netz? </a:t>
            </a:r>
            <a:r>
              <a:rPr lang="de-DE" sz="2400" dirty="0" smtClean="0">
                <a:sym typeface="Wingdings" panose="05000000000000000000" pitchFamily="2" charset="2"/>
                <a:hlinkClick r:id="rId3" action="ppaction://hlinkfile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  <a:hlinkClick r:id="rId3" action="ppaction://hlinkfile"/>
              </a:rPr>
              <a:t>Erklärvideo</a:t>
            </a:r>
            <a:r>
              <a:rPr lang="de-DE" sz="2400" dirty="0" smtClean="0">
                <a:sym typeface="Wingdings" panose="05000000000000000000" pitchFamily="2" charset="2"/>
                <a:hlinkClick r:id="rId3" action="ppaction://hlinkfile"/>
              </a:rPr>
              <a:t> aus urheberrechtlichen Gründen entfernt</a:t>
            </a:r>
            <a:endParaRPr lang="de-DE" sz="2400" dirty="0">
              <a:hlinkClick r:id="rId3" action="ppaction://hlinkfile"/>
            </a:endParaRPr>
          </a:p>
          <a:p>
            <a:endParaRPr lang="de-DE" sz="2400" dirty="0" smtClean="0">
              <a:hlinkClick r:id="rId3" action="ppaction://hlinkfile"/>
            </a:endParaRPr>
          </a:p>
          <a:p>
            <a:endParaRPr lang="de-DE" sz="2400" dirty="0" smtClean="0">
              <a:hlinkClick r:id="rId3" action="ppaction://hlinkfile"/>
            </a:endParaRPr>
          </a:p>
          <a:p>
            <a:endParaRPr lang="de-DE" sz="2400" dirty="0">
              <a:hlinkClick r:id="rId3" action="ppaction://hlinkfile"/>
            </a:endParaRPr>
          </a:p>
          <a:p>
            <a:endParaRPr lang="de-DE" sz="2400" dirty="0" smtClean="0">
              <a:hlinkClick r:id="rId3" action="ppaction://hlinkfile"/>
            </a:endParaRPr>
          </a:p>
          <a:p>
            <a:endParaRPr lang="de-DE" sz="2400" dirty="0">
              <a:hlinkClick r:id="rId3" action="ppaction://hlinkfile"/>
            </a:endParaRPr>
          </a:p>
          <a:p>
            <a:endParaRPr lang="de-DE" sz="2400" dirty="0" smtClean="0">
              <a:hlinkClick r:id="rId3" action="ppaction://hlinkfile"/>
            </a:endParaRPr>
          </a:p>
          <a:p>
            <a:r>
              <a:rPr lang="de-DE" sz="2400" dirty="0" smtClean="0">
                <a:hlinkClick r:id="rId3" action="ppaction://hlinkfile"/>
              </a:rPr>
              <a:t>AA: Erarbeite anhand des Videos, welche Fragen beantwortet werden, welche Fragen offen bleiben, welche Fragen nur teilweise beantwortet werden. </a:t>
            </a:r>
          </a:p>
          <a:p>
            <a:endParaRPr lang="de-DE" dirty="0">
              <a:hlinkClick r:id="rId3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325308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5213" y="404664"/>
            <a:ext cx="8686801" cy="69148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Sicherung  1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521272"/>
              </p:ext>
            </p:extLst>
          </p:nvPr>
        </p:nvGraphicFramePr>
        <p:xfrm>
          <a:off x="405780" y="1096144"/>
          <a:ext cx="11449271" cy="482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064562"/>
                <a:gridCol w="3792421"/>
              </a:tblGrid>
              <a:tr h="38864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Beantwortete</a:t>
                      </a:r>
                      <a:r>
                        <a:rPr lang="de-DE" sz="2000" baseline="0" dirty="0" smtClean="0"/>
                        <a:t> Fragen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Teilantworten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Offene Fragen</a:t>
                      </a:r>
                      <a:endParaRPr lang="de-DE" sz="2000" dirty="0"/>
                    </a:p>
                  </a:txBody>
                  <a:tcPr/>
                </a:tc>
              </a:tr>
              <a:tr h="442782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Gründe</a:t>
                      </a:r>
                      <a:r>
                        <a:rPr lang="de-DE" sz="2000" baseline="0" dirty="0" smtClean="0"/>
                        <a:t> für den Konflikt: </a:t>
                      </a:r>
                      <a:r>
                        <a:rPr lang="de-DE" sz="2000" baseline="0" dirty="0" smtClean="0">
                          <a:solidFill>
                            <a:srgbClr val="FF0000"/>
                          </a:solidFill>
                        </a:rPr>
                        <a:t>Zusammenhang 1.,/ 2.WK</a:t>
                      </a:r>
                      <a:endParaRPr lang="de-DE" sz="20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Motivation für Fortführung des Krieges: </a:t>
                      </a:r>
                      <a:r>
                        <a:rPr lang="de-DE" sz="2000" baseline="0" dirty="0" smtClean="0">
                          <a:solidFill>
                            <a:srgbClr val="FF0000"/>
                          </a:solidFill>
                        </a:rPr>
                        <a:t>Ungelöste Fragen (Grenzen…, Vertreibung der Palästinenser, Biblisches Recht auf das Land)</a:t>
                      </a:r>
                    </a:p>
                    <a:p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Rolle der UN: </a:t>
                      </a:r>
                      <a:r>
                        <a:rPr lang="de-DE" sz="2000" baseline="0" dirty="0" smtClean="0">
                          <a:solidFill>
                            <a:srgbClr val="FF0000"/>
                          </a:solidFill>
                        </a:rPr>
                        <a:t>UN-Teilungsplan</a:t>
                      </a:r>
                      <a:endParaRPr lang="de-DE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de-DE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Rechtliche Grundlage für</a:t>
                      </a:r>
                      <a:r>
                        <a:rPr lang="de-DE" sz="2000" baseline="0" dirty="0" smtClean="0"/>
                        <a:t> Israel?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aseline="0" dirty="0" smtClean="0"/>
                        <a:t>Lösungsmöglichkeiten/Grenzen/Flüchtlinge?</a:t>
                      </a:r>
                      <a:endParaRPr lang="de-DE" sz="2000" dirty="0" smtClean="0"/>
                    </a:p>
                    <a:p>
                      <a:r>
                        <a:rPr lang="de-DE" sz="2000" dirty="0" smtClean="0"/>
                        <a:t>Terror?</a:t>
                      </a:r>
                    </a:p>
                    <a:p>
                      <a:r>
                        <a:rPr lang="de-DE" sz="2000" dirty="0" smtClean="0"/>
                        <a:t>Rolle GBs</a:t>
                      </a:r>
                    </a:p>
                    <a:p>
                      <a:r>
                        <a:rPr lang="de-DE" sz="2000" dirty="0" smtClean="0"/>
                        <a:t>Umgang mit UN-Teilungsplan</a:t>
                      </a:r>
                      <a:endParaRPr lang="de-DE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84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9106" y="548680"/>
            <a:ext cx="8686801" cy="69148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Erarbeitung 2: Lehrervortrag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hlinkClick r:id="rId3" action="ppaction://hlinkpres?slideindex=1&amp;slidetitle="/>
              </a:rPr>
              <a:t>Informationen zu</a:t>
            </a:r>
            <a:r>
              <a:rPr lang="de-DE" sz="2400" dirty="0" smtClean="0"/>
              <a:t>:</a:t>
            </a:r>
          </a:p>
          <a:p>
            <a:pPr lvl="1"/>
            <a:r>
              <a:rPr lang="de-DE" sz="2400" dirty="0" smtClean="0"/>
              <a:t>Situation </a:t>
            </a:r>
            <a:r>
              <a:rPr lang="de-DE" sz="2400" dirty="0"/>
              <a:t>in Osmanischen Reich</a:t>
            </a:r>
          </a:p>
          <a:p>
            <a:pPr lvl="1"/>
            <a:r>
              <a:rPr lang="de-DE" sz="2400" dirty="0"/>
              <a:t>Initiativen von Großbritannien um das osmanisches Reich als Partner des Deutschen Kaiserreiches zu schwächen</a:t>
            </a:r>
          </a:p>
          <a:p>
            <a:pPr lvl="2"/>
            <a:r>
              <a:rPr lang="de-DE" sz="2200" dirty="0"/>
              <a:t>Laurence von Arabien</a:t>
            </a:r>
          </a:p>
          <a:p>
            <a:pPr lvl="2"/>
            <a:r>
              <a:rPr lang="de-DE" sz="2200" dirty="0"/>
              <a:t>Hussein-McMahon</a:t>
            </a:r>
          </a:p>
          <a:p>
            <a:pPr lvl="1"/>
            <a:r>
              <a:rPr lang="de-DE" sz="2400" dirty="0"/>
              <a:t>Fazit: </a:t>
            </a:r>
            <a:r>
              <a:rPr lang="de-DE" sz="2400" dirty="0" smtClean="0"/>
              <a:t> </a:t>
            </a:r>
            <a:r>
              <a:rPr lang="de-DE" sz="2400" dirty="0" smtClean="0"/>
              <a:t>Schülerergebnis </a:t>
            </a:r>
            <a:r>
              <a:rPr lang="de-DE" sz="2400" dirty="0" smtClean="0">
                <a:sym typeface="Wingdings" panose="05000000000000000000" pitchFamily="2" charset="2"/>
              </a:rPr>
              <a:t> aus urheberrechtlichen Gründen entfernt</a:t>
            </a:r>
            <a:endParaRPr lang="de-DE" sz="2400" dirty="0"/>
          </a:p>
          <a:p>
            <a:pPr lvl="1"/>
            <a:endParaRPr lang="de-DE" sz="2400" dirty="0"/>
          </a:p>
          <a:p>
            <a:pPr marL="45720" indent="0">
              <a:buNone/>
            </a:pPr>
            <a:endParaRPr lang="de-DE" sz="2400" dirty="0" smtClean="0"/>
          </a:p>
          <a:p>
            <a:pPr lvl="1"/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68391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4384" y="260648"/>
            <a:ext cx="8686801" cy="1066800"/>
          </a:xfrm>
        </p:spPr>
        <p:txBody>
          <a:bodyPr/>
          <a:lstStyle/>
          <a:p>
            <a:r>
              <a:rPr lang="de-DE" dirty="0" smtClean="0"/>
              <a:t>Erarbeitung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4384" y="1484784"/>
            <a:ext cx="8667629" cy="4535016"/>
          </a:xfrm>
        </p:spPr>
        <p:txBody>
          <a:bodyPr>
            <a:normAutofit/>
          </a:bodyPr>
          <a:lstStyle/>
          <a:p>
            <a:r>
              <a:rPr lang="de-DE" sz="2400" dirty="0" smtClean="0"/>
              <a:t>Arbeitet </a:t>
            </a:r>
            <a:r>
              <a:rPr lang="de-DE" sz="2400" dirty="0"/>
              <a:t>arbeitsteilig: </a:t>
            </a:r>
          </a:p>
          <a:p>
            <a:pPr marL="502920" indent="-457200">
              <a:buFont typeface="+mj-lt"/>
              <a:buAutoNum type="arabicPeriod"/>
            </a:pPr>
            <a:r>
              <a:rPr lang="de-DE" sz="2400" dirty="0"/>
              <a:t>Arbeite aus dem AB heraus, wie sich </a:t>
            </a:r>
            <a:r>
              <a:rPr lang="de-DE" sz="2400" dirty="0" smtClean="0"/>
              <a:t>Briten/Juden/Araber </a:t>
            </a:r>
            <a:r>
              <a:rPr lang="de-DE" sz="2400" dirty="0"/>
              <a:t>während des zweiten Weltkrieges in Palästina verhalten und wie sie dieses Verhalten begründen.</a:t>
            </a:r>
          </a:p>
          <a:p>
            <a:pPr marL="502920" indent="-457200">
              <a:buFont typeface="+mj-lt"/>
              <a:buAutoNum type="arabicPeriod"/>
            </a:pPr>
            <a:endParaRPr lang="de-DE" sz="2400" dirty="0"/>
          </a:p>
          <a:p>
            <a:pPr marL="502920" indent="-457200">
              <a:buFont typeface="+mj-lt"/>
              <a:buAutoNum type="arabicPeriod"/>
            </a:pPr>
            <a:r>
              <a:rPr lang="de-DE" sz="2400" dirty="0"/>
              <a:t>Erstellt gemeinsam eine Übersicht, in der die verschiedenen Wirkungszusammenhänge (Machtinteressen) dargestellt werden (Tipp: Prozesse lassen sich gut durch Pfeile darstellen</a:t>
            </a:r>
            <a:r>
              <a:rPr lang="de-DE" sz="2400" dirty="0" smtClean="0"/>
              <a:t>).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5377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üro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Büro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üro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Büro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D182A0E-7F17-4A86-A7C5-8846F54E43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618</Words>
  <Application>Microsoft Office PowerPoint</Application>
  <PresentationFormat>Benutzerdefiniert</PresentationFormat>
  <Paragraphs>101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Franklin Gothic Medium</vt:lpstr>
      <vt:lpstr>Times New Roman</vt:lpstr>
      <vt:lpstr>Wingdings</vt:lpstr>
      <vt:lpstr>Office Theme</vt:lpstr>
      <vt:lpstr>Fenster zur Welt</vt:lpstr>
      <vt:lpstr>Einstieg</vt:lpstr>
      <vt:lpstr>PowerPoint-Präsentation</vt:lpstr>
      <vt:lpstr>Fragenbildung</vt:lpstr>
      <vt:lpstr>Lösungsstrategien</vt:lpstr>
      <vt:lpstr>Erarbeitung  1</vt:lpstr>
      <vt:lpstr>Sicherung  1</vt:lpstr>
      <vt:lpstr>Erarbeitung 2: Lehrervortrag</vt:lpstr>
      <vt:lpstr>Erarbeitung 3</vt:lpstr>
      <vt:lpstr>Sicherung und Dekonstruktion</vt:lpstr>
      <vt:lpstr>Erarbeitung 4</vt:lpstr>
      <vt:lpstr>Sicherung  4</vt:lpstr>
      <vt:lpstr>Beantwortung der Frage</vt:lpstr>
      <vt:lpstr>Transfer Möglichkeit A</vt:lpstr>
      <vt:lpstr>Transfer Möglichkeit 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2016-11-03T10:20:55Z</dcterms:created>
  <dcterms:modified xsi:type="dcterms:W3CDTF">2018-02-09T18:25:12Z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TC028952669991</vt:lpwstr>
  </property>
</Properties>
</file>