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10"/>
  </p:notesMasterIdLst>
  <p:handoutMasterIdLst>
    <p:handoutMasterId r:id="rId11"/>
  </p:handoutMasterIdLst>
  <p:sldIdLst>
    <p:sldId id="256" r:id="rId3"/>
    <p:sldId id="276" r:id="rId4"/>
    <p:sldId id="277" r:id="rId5"/>
    <p:sldId id="278" r:id="rId6"/>
    <p:sldId id="280" r:id="rId7"/>
    <p:sldId id="281" r:id="rId8"/>
    <p:sldId id="282" r:id="rId9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orient="horz" pos="1152">
          <p15:clr>
            <a:srgbClr val="A4A3A4"/>
          </p15:clr>
        </p15:guide>
        <p15:guide id="4" orient="horz" pos="3888">
          <p15:clr>
            <a:srgbClr val="A4A3A4"/>
          </p15:clr>
        </p15:guide>
        <p15:guide id="5" orient="horz" pos="3072">
          <p15:clr>
            <a:srgbClr val="A4A3A4"/>
          </p15:clr>
        </p15:guide>
        <p15:guide id="6" orient="horz" pos="432">
          <p15:clr>
            <a:srgbClr val="A4A3A4"/>
          </p15:clr>
        </p15:guide>
        <p15:guide id="7" orient="horz" pos="3648">
          <p15:clr>
            <a:srgbClr val="A4A3A4"/>
          </p15:clr>
        </p15:guide>
        <p15:guide id="8" pos="3839">
          <p15:clr>
            <a:srgbClr val="A4A3A4"/>
          </p15:clr>
        </p15:guide>
        <p15:guide id="9" pos="767">
          <p15:clr>
            <a:srgbClr val="A4A3A4"/>
          </p15:clr>
        </p15:guide>
        <p15:guide id="10" pos="6911">
          <p15:clr>
            <a:srgbClr val="A4A3A4"/>
          </p15:clr>
        </p15:guide>
        <p15:guide id="11" pos="5711">
          <p15:clr>
            <a:srgbClr val="A4A3A4"/>
          </p15:clr>
        </p15:guide>
        <p15:guide id="12" pos="7247">
          <p15:clr>
            <a:srgbClr val="A4A3A4"/>
          </p15:clr>
        </p15:guide>
        <p15:guide id="13" pos="3695">
          <p15:clr>
            <a:srgbClr val="A4A3A4"/>
          </p15:clr>
        </p15:guide>
        <p15:guide id="14" pos="431">
          <p15:clr>
            <a:srgbClr val="A4A3A4"/>
          </p15:clr>
        </p15:guide>
        <p15:guide id="15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73A0DAA-6AF3-43AB-8588-CEC1D06C72B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53505" autoAdjust="0"/>
  </p:normalViewPr>
  <p:slideViewPr>
    <p:cSldViewPr>
      <p:cViewPr varScale="1">
        <p:scale>
          <a:sx n="46" d="100"/>
          <a:sy n="46" d="100"/>
        </p:scale>
        <p:origin x="1680" y="54"/>
      </p:cViewPr>
      <p:guideLst>
        <p:guide orient="horz" pos="2160"/>
        <p:guide orient="horz" pos="1008"/>
        <p:guide orient="horz" pos="1152"/>
        <p:guide orient="horz" pos="3888"/>
        <p:guide orient="horz" pos="3072"/>
        <p:guide orient="horz" pos="432"/>
        <p:guide orient="horz" pos="3648"/>
        <p:guide pos="3839"/>
        <p:guide pos="767"/>
        <p:guide pos="6911"/>
        <p:guide pos="5711"/>
        <p:guide pos="7247"/>
        <p:guide pos="3695"/>
        <p:guide pos="431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1002" y="6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leichschenkliges Dreieck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8FCA9C-FF92-4024-BDEC-A6D3B663DC09}" type="datetimeFigureOut">
              <a:rPr lang="de-DE"/>
              <a:t>09.02.2018</a:t>
            </a:fld>
            <a:endParaRPr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6DCAE-1661-43FF-8A44-43DAFDC1FD90}" type="slidenum">
              <a:rPr/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198055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leichschenkliges Dreieck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2AB877-E7B1-4681-847E-D0918612832B}" type="datetimeFigureOut">
              <a:rPr lang="de-DE"/>
              <a:t>09.02.2018</a:t>
            </a:fld>
            <a:endParaRPr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Textmasterformat bearbeiten</a:t>
            </a:r>
          </a:p>
          <a:p>
            <a:pPr lvl="1"/>
            <a:r>
              <a:rPr/>
              <a:t>Zweite Ebene</a:t>
            </a:r>
          </a:p>
          <a:p>
            <a:pPr lvl="2"/>
            <a:r>
              <a:rPr/>
              <a:t>Dritte Ebene</a:t>
            </a:r>
          </a:p>
          <a:p>
            <a:pPr lvl="3"/>
            <a:r>
              <a:rPr/>
              <a:t>Vierte Ebene</a:t>
            </a:r>
          </a:p>
          <a:p>
            <a:pPr lvl="4"/>
            <a:r>
              <a:rPr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C971FF-EF28-4195-A575-329446EFAA55}" type="slidenum">
              <a:rPr/>
              <a:t>‹Nr.›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9899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>
            <a:lumMod val="50000"/>
          </a:schemeClr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Lehrervortrag zu den Hintergründen des Nahostkonfliktes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350767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1502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Aufgrund des</a:t>
            </a:r>
            <a:r>
              <a:rPr lang="de-DE" baseline="0" dirty="0" smtClean="0"/>
              <a:t> Briefwechsels zwischen Hussein ibn Ali, Scherif von Mekka, und Sir Henry McMahon, Britischer Hochkommissar in Ägypten, gingen die arabischen Staaten von einem unabhängigen arabischen Staatswesen aus.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de-DE" smtClean="0"/>
              <a:t>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13303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de-DE" smtClean="0"/>
              <a:t>4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6316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de-DE" smtClean="0"/>
              <a:t>6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02698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Arbeitsteilige Gruppenarbeit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C971FF-EF28-4195-A575-329446EFAA55}" type="slidenum">
              <a:rPr lang="de-DE" smtClean="0"/>
              <a:t>7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123976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3603" y="1122363"/>
            <a:ext cx="9141619" cy="2387600"/>
          </a:xfrm>
        </p:spPr>
        <p:txBody>
          <a:bodyPr anchor="b"/>
          <a:lstStyle>
            <a:lvl1pPr algn="ctr">
              <a:defRPr sz="5998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3603" y="3602038"/>
            <a:ext cx="9141619" cy="1655762"/>
          </a:xfrm>
        </p:spPr>
        <p:txBody>
          <a:bodyPr/>
          <a:lstStyle>
            <a:lvl1pPr marL="0" indent="0" algn="ctr">
              <a:buNone/>
              <a:defRPr sz="2399"/>
            </a:lvl1pPr>
            <a:lvl2pPr marL="457063" indent="0" algn="ctr">
              <a:buNone/>
              <a:defRPr sz="1999"/>
            </a:lvl2pPr>
            <a:lvl3pPr marL="914126" indent="0" algn="ctr">
              <a:buNone/>
              <a:defRPr sz="1799"/>
            </a:lvl3pPr>
            <a:lvl4pPr marL="1371189" indent="0" algn="ctr">
              <a:buNone/>
              <a:defRPr sz="1600"/>
            </a:lvl4pPr>
            <a:lvl5pPr marL="1828251" indent="0" algn="ctr">
              <a:buNone/>
              <a:defRPr sz="1600"/>
            </a:lvl5pPr>
            <a:lvl6pPr marL="2285314" indent="0" algn="ctr">
              <a:buNone/>
              <a:defRPr sz="1600"/>
            </a:lvl6pPr>
            <a:lvl7pPr marL="2742377" indent="0" algn="ctr">
              <a:buNone/>
              <a:defRPr sz="1600"/>
            </a:lvl7pPr>
            <a:lvl8pPr marL="3199440" indent="0" algn="ctr">
              <a:buNone/>
              <a:defRPr sz="1600"/>
            </a:lvl8pPr>
            <a:lvl9pPr marL="3656503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C6098-6F97-45B0-B1C8-87BEEEDF3343}" type="datetimeFigureOut">
              <a:rPr lang="de-DE" smtClean="0"/>
              <a:t>09.02.2018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4349A0-F488-4EDC-B9F3-9C05398D608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0391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noProof="0" smtClean="0"/>
              <a:t>09.02.2018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026702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2628" y="365125"/>
            <a:ext cx="262821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7982" y="365125"/>
            <a:ext cx="7732286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noProof="0" smtClean="0"/>
              <a:t>09.02.2018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4191540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noProof="0" smtClean="0"/>
              <a:t>09.02.2018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60257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633" y="1709739"/>
            <a:ext cx="10512862" cy="2852737"/>
          </a:xfrm>
        </p:spPr>
        <p:txBody>
          <a:bodyPr anchor="b"/>
          <a:lstStyle>
            <a:lvl1pPr>
              <a:defRPr sz="5998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633" y="4589464"/>
            <a:ext cx="10512862" cy="1500187"/>
          </a:xfrm>
        </p:spPr>
        <p:txBody>
          <a:bodyPr/>
          <a:lstStyle>
            <a:lvl1pPr marL="0" indent="0">
              <a:buNone/>
              <a:defRPr sz="2399">
                <a:solidFill>
                  <a:schemeClr val="tx1">
                    <a:tint val="75000"/>
                  </a:schemeClr>
                </a:solidFill>
              </a:defRPr>
            </a:lvl1pPr>
            <a:lvl2pPr marL="457063" indent="0">
              <a:buNone/>
              <a:defRPr sz="1999">
                <a:solidFill>
                  <a:schemeClr val="tx1">
                    <a:tint val="75000"/>
                  </a:schemeClr>
                </a:solidFill>
              </a:defRPr>
            </a:lvl2pPr>
            <a:lvl3pPr marL="914126" indent="0">
              <a:buNone/>
              <a:defRPr sz="1799">
                <a:solidFill>
                  <a:schemeClr val="tx1">
                    <a:tint val="75000"/>
                  </a:schemeClr>
                </a:solidFill>
              </a:defRPr>
            </a:lvl3pPr>
            <a:lvl4pPr marL="1371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25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31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4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65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noProof="0" smtClean="0"/>
              <a:pPr/>
              <a:t>09.02.2018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noProof="0" smtClean="0"/>
              <a:pPr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38726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7982" y="1825625"/>
            <a:ext cx="5180251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0592" y="1825625"/>
            <a:ext cx="5180251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noProof="0" smtClean="0"/>
              <a:t>09.02.2018</a:t>
            </a:fld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05828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569" y="365126"/>
            <a:ext cx="10512862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570" y="1681163"/>
            <a:ext cx="5156444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570" y="2505075"/>
            <a:ext cx="5156444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0593" y="1681163"/>
            <a:ext cx="5181838" cy="823912"/>
          </a:xfrm>
        </p:spPr>
        <p:txBody>
          <a:bodyPr anchor="b"/>
          <a:lstStyle>
            <a:lvl1pPr marL="0" indent="0">
              <a:buNone/>
              <a:defRPr sz="2399" b="1"/>
            </a:lvl1pPr>
            <a:lvl2pPr marL="457063" indent="0">
              <a:buNone/>
              <a:defRPr sz="1999" b="1"/>
            </a:lvl2pPr>
            <a:lvl3pPr marL="914126" indent="0">
              <a:buNone/>
              <a:defRPr sz="1799" b="1"/>
            </a:lvl3pPr>
            <a:lvl4pPr marL="1371189" indent="0">
              <a:buNone/>
              <a:defRPr sz="1600" b="1"/>
            </a:lvl4pPr>
            <a:lvl5pPr marL="1828251" indent="0">
              <a:buNone/>
              <a:defRPr sz="1600" b="1"/>
            </a:lvl5pPr>
            <a:lvl6pPr marL="2285314" indent="0">
              <a:buNone/>
              <a:defRPr sz="1600" b="1"/>
            </a:lvl6pPr>
            <a:lvl7pPr marL="2742377" indent="0">
              <a:buNone/>
              <a:defRPr sz="1600" b="1"/>
            </a:lvl7pPr>
            <a:lvl8pPr marL="3199440" indent="0">
              <a:buNone/>
              <a:defRPr sz="1600" b="1"/>
            </a:lvl8pPr>
            <a:lvl9pPr marL="3656503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0593" y="2505075"/>
            <a:ext cx="518183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noProof="0" smtClean="0"/>
              <a:t>09.02.2018</a:t>
            </a:fld>
            <a:endParaRPr lang="de-DE" noProof="0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90503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noProof="0" smtClean="0"/>
              <a:t>09.02.2018</a:t>
            </a:fld>
            <a:endParaRPr lang="de-DE" noProof="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342794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noProof="0" smtClean="0"/>
              <a:t>09.02.2018</a:t>
            </a:fld>
            <a:endParaRPr lang="de-DE" noProof="0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618651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>
              <a:defRPr sz="3199"/>
            </a:lvl1pPr>
            <a:lvl2pPr>
              <a:defRPr sz="2799"/>
            </a:lvl2pPr>
            <a:lvl3pPr>
              <a:defRPr sz="2399"/>
            </a:lvl3pPr>
            <a:lvl4pPr>
              <a:defRPr sz="1999"/>
            </a:lvl4pPr>
            <a:lvl5pPr>
              <a:defRPr sz="1999"/>
            </a:lvl5pPr>
            <a:lvl6pPr>
              <a:defRPr sz="1999"/>
            </a:lvl6pPr>
            <a:lvl7pPr>
              <a:defRPr sz="1999"/>
            </a:lvl7pPr>
            <a:lvl8pPr>
              <a:defRPr sz="1999"/>
            </a:lvl8pPr>
            <a:lvl9pPr>
              <a:defRPr sz="1999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noProof="0" smtClean="0"/>
              <a:t>09.02.2018</a:t>
            </a:fld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435962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570" y="457200"/>
            <a:ext cx="3931213" cy="1600200"/>
          </a:xfrm>
        </p:spPr>
        <p:txBody>
          <a:bodyPr anchor="b"/>
          <a:lstStyle>
            <a:lvl1pPr>
              <a:defRPr sz="3199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1838" y="987426"/>
            <a:ext cx="6170593" cy="4873625"/>
          </a:xfrm>
        </p:spPr>
        <p:txBody>
          <a:bodyPr/>
          <a:lstStyle>
            <a:lvl1pPr marL="0" indent="0">
              <a:buNone/>
              <a:defRPr sz="3199"/>
            </a:lvl1pPr>
            <a:lvl2pPr marL="457063" indent="0">
              <a:buNone/>
              <a:defRPr sz="2799"/>
            </a:lvl2pPr>
            <a:lvl3pPr marL="914126" indent="0">
              <a:buNone/>
              <a:defRPr sz="2399"/>
            </a:lvl3pPr>
            <a:lvl4pPr marL="1371189" indent="0">
              <a:buNone/>
              <a:defRPr sz="1999"/>
            </a:lvl4pPr>
            <a:lvl5pPr marL="1828251" indent="0">
              <a:buNone/>
              <a:defRPr sz="1999"/>
            </a:lvl5pPr>
            <a:lvl6pPr marL="2285314" indent="0">
              <a:buNone/>
              <a:defRPr sz="1999"/>
            </a:lvl6pPr>
            <a:lvl7pPr marL="2742377" indent="0">
              <a:buNone/>
              <a:defRPr sz="1999"/>
            </a:lvl7pPr>
            <a:lvl8pPr marL="3199440" indent="0">
              <a:buNone/>
              <a:defRPr sz="1999"/>
            </a:lvl8pPr>
            <a:lvl9pPr marL="3656503" indent="0">
              <a:buNone/>
              <a:defRPr sz="1999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570" y="2057400"/>
            <a:ext cx="393121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33987-6305-4E2A-BF18-EF013ECE927B}" type="datetimeFigureOut">
              <a:rPr lang="de-DE" noProof="0" smtClean="0"/>
              <a:t>09.02.2018</a:t>
            </a:fld>
            <a:endParaRPr lang="de-DE" noProof="0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6C87F6-986D-49E6-AF40-1B3A1EE8064D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513570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7982" y="365126"/>
            <a:ext cx="1051286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7982" y="1825625"/>
            <a:ext cx="1051286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7982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F33987-6305-4E2A-BF18-EF013ECE927B}" type="datetimeFigureOut">
              <a:rPr lang="de-DE" noProof="0" smtClean="0"/>
              <a:pPr/>
              <a:t>09.02.2018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7549" y="6356351"/>
            <a:ext cx="411372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08357" y="6356351"/>
            <a:ext cx="27424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6C87F6-986D-49E6-AF40-1B3A1EE8064D}" type="slidenum">
              <a:rPr lang="de-DE" noProof="0" smtClean="0"/>
              <a:pPr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2165068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126" rtl="0" eaLnBrk="1" latinLnBrk="0" hangingPunct="1">
        <a:lnSpc>
          <a:spcPct val="90000"/>
        </a:lnSpc>
        <a:spcBef>
          <a:spcPct val="0"/>
        </a:spcBef>
        <a:buNone/>
        <a:defRPr sz="43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31" indent="-228531" algn="l" defTabSz="91412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799" kern="1200">
          <a:solidFill>
            <a:schemeClr val="tx1"/>
          </a:solidFill>
          <a:latin typeface="+mn-lt"/>
          <a:ea typeface="+mn-ea"/>
          <a:cs typeface="+mn-cs"/>
        </a:defRPr>
      </a:lvl1pPr>
      <a:lvl2pPr marL="68559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399" kern="1200">
          <a:solidFill>
            <a:schemeClr val="tx1"/>
          </a:solidFill>
          <a:latin typeface="+mn-lt"/>
          <a:ea typeface="+mn-ea"/>
          <a:cs typeface="+mn-cs"/>
        </a:defRPr>
      </a:lvl2pPr>
      <a:lvl3pPr marL="1142657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99" kern="1200">
          <a:solidFill>
            <a:schemeClr val="tx1"/>
          </a:solidFill>
          <a:latin typeface="+mn-lt"/>
          <a:ea typeface="+mn-ea"/>
          <a:cs typeface="+mn-cs"/>
        </a:defRPr>
      </a:lvl3pPr>
      <a:lvl4pPr marL="1599720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2056783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513846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970908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427971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885034" indent="-228531" algn="l" defTabSz="91412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1pPr>
      <a:lvl2pPr marL="45706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914126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3pPr>
      <a:lvl4pPr marL="1371189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4pPr>
      <a:lvl5pPr marL="1828251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5pPr>
      <a:lvl6pPr marL="2285314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6pPr>
      <a:lvl7pPr marL="2742377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7pPr>
      <a:lvl8pPr marL="3199440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8pPr>
      <a:lvl9pPr marL="3656503" algn="l" defTabSz="914126" rtl="0" eaLnBrk="1" latinLnBrk="0" hangingPunct="1">
        <a:defRPr sz="17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cusd7.org/ehs/ehsstaff/jparkin/Academics/Modern_World_History/Web_Page_Design_Project/1915-Hussein_McMahon_Correspondence.htm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 defTabSz="914400">
              <a:spcBef>
                <a:spcPct val="0"/>
              </a:spcBef>
              <a:buNone/>
            </a:pPr>
            <a:r>
              <a:rPr lang="de-DE" sz="4400" b="1" i="0" baseline="0" dirty="0" smtClean="0">
                <a:solidFill>
                  <a:srgbClr val="FF0000"/>
                </a:solidFill>
                <a:latin typeface="Century Gothic"/>
              </a:rPr>
              <a:t>Der Nahost Konflikt</a:t>
            </a:r>
            <a:r>
              <a:rPr lang="de-DE" sz="4400" b="0" i="0" baseline="0" dirty="0" smtClean="0">
                <a:solidFill>
                  <a:srgbClr val="545454">
                    <a:lumMod val="50000"/>
                  </a:srgbClr>
                </a:solidFill>
                <a:latin typeface="Century Gothic"/>
              </a:rPr>
              <a:t> - Hintergründe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0" indent="0" algn="l">
              <a:spcBef>
                <a:spcPts val="0"/>
              </a:spcBef>
              <a:buNone/>
            </a:pPr>
            <a:r>
              <a:rPr lang="de-DE" dirty="0" smtClean="0"/>
              <a:t>Hintergrund aus urheberrechtlichen Gründen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4025013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Das osmanische Reich</a:t>
            </a:r>
            <a:endParaRPr lang="de-DE" dirty="0"/>
          </a:p>
        </p:txBody>
      </p:sp>
      <p:sp>
        <p:nvSpPr>
          <p:cNvPr id="7" name="Inhaltsplatzhalter 6"/>
          <p:cNvSpPr>
            <a:spLocks noGrp="1"/>
          </p:cNvSpPr>
          <p:nvPr>
            <p:ph idx="1"/>
          </p:nvPr>
        </p:nvSpPr>
        <p:spPr>
          <a:xfrm>
            <a:off x="1217614" y="1828799"/>
            <a:ext cx="9485310" cy="4426477"/>
          </a:xfrm>
        </p:spPr>
        <p:txBody>
          <a:bodyPr/>
          <a:lstStyle/>
          <a:p>
            <a:r>
              <a:rPr lang="de-DE" dirty="0" smtClean="0"/>
              <a:t>Karte zum Osmanischen Reich während des Ersten Weltkrieges, z.B.: </a:t>
            </a:r>
            <a:r>
              <a:rPr lang="de-DE" dirty="0"/>
              <a:t>David Nicolle</a:t>
            </a:r>
            <a:r>
              <a:rPr lang="de-DE" dirty="0" smtClean="0"/>
              <a:t>: Die </a:t>
            </a:r>
            <a:r>
              <a:rPr lang="de-DE" dirty="0"/>
              <a:t>Osmanen, 170f.</a:t>
            </a:r>
          </a:p>
          <a:p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0" y="6255277"/>
            <a:ext cx="3096344" cy="4801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endParaRPr lang="de-DE" sz="1400" dirty="0" smtClean="0"/>
          </a:p>
          <a:p>
            <a:pPr>
              <a:lnSpc>
                <a:spcPct val="90000"/>
              </a:lnSpc>
            </a:pPr>
            <a:r>
              <a:rPr lang="de-DE" sz="1400" dirty="0" smtClean="0"/>
              <a:t> 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2804665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Karte </a:t>
            </a:r>
            <a:r>
              <a:rPr lang="de-DE" b="1" dirty="0"/>
              <a:t>auf der Grundlage der </a:t>
            </a:r>
            <a:r>
              <a:rPr lang="de-DE" b="1" dirty="0" smtClean="0"/>
              <a:t>Hussein-McMahon-Korrespondenz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181924" y="1699739"/>
            <a:ext cx="9753600" cy="4343400"/>
          </a:xfrm>
        </p:spPr>
        <p:txBody>
          <a:bodyPr/>
          <a:lstStyle/>
          <a:p>
            <a:r>
              <a:rPr lang="de-DE" dirty="0" smtClean="0"/>
              <a:t>Z.B.: </a:t>
            </a:r>
            <a:r>
              <a:rPr lang="de-DE" dirty="0">
                <a:hlinkClick r:id="rId3"/>
              </a:rPr>
              <a:t>http://www.ecusd7.org/ehs/ehsstaff/jparkin/Academics/Modern_World_History/Web_Page_Design_Project/1915-Hussein_McMahon_Correspondence.htm</a:t>
            </a:r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6463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Sykes-Picot-Abkommen 1916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217614" y="1600200"/>
            <a:ext cx="9053262" cy="4572000"/>
          </a:xfrm>
        </p:spPr>
        <p:txBody>
          <a:bodyPr/>
          <a:lstStyle/>
          <a:p>
            <a:pPr marL="45720" indent="0">
              <a:buNone/>
            </a:pPr>
            <a:r>
              <a:rPr lang="de-DE" dirty="0" smtClean="0"/>
              <a:t>Karte :</a:t>
            </a:r>
          </a:p>
          <a:p>
            <a:pPr marL="45720" indent="0">
              <a:buNone/>
            </a:pPr>
            <a:r>
              <a:rPr lang="de-DE" dirty="0"/>
              <a:t>https://www.jewishvirtuallibrary.org/jsource/images/sykes.gif</a:t>
            </a:r>
          </a:p>
          <a:p>
            <a:pPr marL="4572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94643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Zwischenfazit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Stelle kurz dar:</a:t>
            </a:r>
          </a:p>
          <a:p>
            <a:pPr lvl="1"/>
            <a:r>
              <a:rPr lang="de-DE" dirty="0" smtClean="0"/>
              <a:t>Welche Machtinteressen liegen vor?</a:t>
            </a:r>
          </a:p>
          <a:p>
            <a:pPr lvl="1"/>
            <a:r>
              <a:rPr lang="de-DE" dirty="0" smtClean="0"/>
              <a:t>Wer kann sich durchsetzen?</a:t>
            </a:r>
          </a:p>
          <a:p>
            <a:pPr lvl="1"/>
            <a:r>
              <a:rPr lang="de-DE" dirty="0" smtClean="0"/>
              <a:t>Welche Folgen ergeben sich?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26733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Ein neuer Faktor – die Balfour-Erklärung 1917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dirty="0"/>
              <a:t>https://de.wikipedia.org/wiki/Balfour-Deklaration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6979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Entwicklung im zweiten Weltkrieg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Arbeitet arbeitsteilig: </a:t>
            </a:r>
          </a:p>
          <a:p>
            <a:pPr marL="502920" indent="-457200">
              <a:buFont typeface="+mj-lt"/>
              <a:buAutoNum type="arabicPeriod"/>
            </a:pPr>
            <a:r>
              <a:rPr lang="de-DE" dirty="0" smtClean="0"/>
              <a:t>Arbeite aus dem AB heraus, wie </a:t>
            </a:r>
            <a:r>
              <a:rPr lang="de-DE" smtClean="0"/>
              <a:t>sich Briten/Juden/Araber </a:t>
            </a:r>
            <a:r>
              <a:rPr lang="de-DE" dirty="0" smtClean="0"/>
              <a:t>während des zweiten Weltkrieges in Palästina verhalten und wie sie dieses Verhalten begründen.</a:t>
            </a:r>
          </a:p>
          <a:p>
            <a:pPr marL="502920" indent="-457200">
              <a:buFont typeface="+mj-lt"/>
              <a:buAutoNum type="arabicPeriod"/>
            </a:pPr>
            <a:endParaRPr lang="de-DE" dirty="0" smtClean="0"/>
          </a:p>
          <a:p>
            <a:pPr marL="502920" indent="-457200">
              <a:buFont typeface="+mj-lt"/>
              <a:buAutoNum type="arabicPeriod"/>
            </a:pPr>
            <a:r>
              <a:rPr lang="de-DE" dirty="0" smtClean="0"/>
              <a:t>Erstellt gemeinsam eine Übersicht, in der die verschiedenen Wirkungszusammenhänge (Machtinteressen) dargestellt werden (Tipp: Prozesse lassen sich gut durch Pfeile darstellen).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8162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ontinental_16x9">
      <a:dk1>
        <a:srgbClr val="545454"/>
      </a:dk1>
      <a:lt1>
        <a:sysClr val="window" lastClr="FFFFFF"/>
      </a:lt1>
      <a:dk2>
        <a:srgbClr val="000000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Continental_16x9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B91B289-2422-4E13-9D6F-02B7C447E4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183</Words>
  <Application>Microsoft Office PowerPoint</Application>
  <PresentationFormat>Benutzerdefiniert</PresentationFormat>
  <Paragraphs>32</Paragraphs>
  <Slides>7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Century Gothic</vt:lpstr>
      <vt:lpstr>Office Theme</vt:lpstr>
      <vt:lpstr>Der Nahost Konflikt - Hintergründe </vt:lpstr>
      <vt:lpstr>Das osmanische Reich</vt:lpstr>
      <vt:lpstr>Karte auf der Grundlage der Hussein-McMahon-Korrespondenz</vt:lpstr>
      <vt:lpstr>Sykes-Picot-Abkommen 1916</vt:lpstr>
      <vt:lpstr>Zwischenfazit</vt:lpstr>
      <vt:lpstr>Ein neuer Faktor – die Balfour-Erklärung 1917</vt:lpstr>
      <vt:lpstr>Entwicklung im zweiten Weltkrieg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2017-04-23T13:53:57Z</dcterms:created>
  <dcterms:modified xsi:type="dcterms:W3CDTF">2018-02-09T18:26:41Z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TC028048569991</vt:lpwstr>
  </property>
</Properties>
</file>