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1" r:id="rId1"/>
  </p:sldMasterIdLst>
  <p:notesMasterIdLst>
    <p:notesMasterId r:id="rId105"/>
  </p:notesMasterIdLst>
  <p:handoutMasterIdLst>
    <p:handoutMasterId r:id="rId106"/>
  </p:handoutMasterIdLst>
  <p:sldIdLst>
    <p:sldId id="256" r:id="rId2"/>
    <p:sldId id="695" r:id="rId3"/>
    <p:sldId id="697" r:id="rId4"/>
    <p:sldId id="616" r:id="rId5"/>
    <p:sldId id="652" r:id="rId6"/>
    <p:sldId id="653" r:id="rId7"/>
    <p:sldId id="654" r:id="rId8"/>
    <p:sldId id="703" r:id="rId9"/>
    <p:sldId id="621" r:id="rId10"/>
    <p:sldId id="622" r:id="rId11"/>
    <p:sldId id="605" r:id="rId12"/>
    <p:sldId id="630" r:id="rId13"/>
    <p:sldId id="604" r:id="rId14"/>
    <p:sldId id="602" r:id="rId15"/>
    <p:sldId id="632" r:id="rId16"/>
    <p:sldId id="689" r:id="rId17"/>
    <p:sldId id="683" r:id="rId18"/>
    <p:sldId id="635" r:id="rId19"/>
    <p:sldId id="640" r:id="rId20"/>
    <p:sldId id="649" r:id="rId21"/>
    <p:sldId id="643" r:id="rId22"/>
    <p:sldId id="644" r:id="rId23"/>
    <p:sldId id="650" r:id="rId24"/>
    <p:sldId id="651" r:id="rId25"/>
    <p:sldId id="657" r:id="rId26"/>
    <p:sldId id="659" r:id="rId27"/>
    <p:sldId id="633" r:id="rId28"/>
    <p:sldId id="665" r:id="rId29"/>
    <p:sldId id="682" r:id="rId30"/>
    <p:sldId id="663" r:id="rId31"/>
    <p:sldId id="582" r:id="rId32"/>
    <p:sldId id="666" r:id="rId33"/>
    <p:sldId id="662" r:id="rId34"/>
    <p:sldId id="600" r:id="rId35"/>
    <p:sldId id="599" r:id="rId36"/>
    <p:sldId id="598" r:id="rId37"/>
    <p:sldId id="583" r:id="rId38"/>
    <p:sldId id="669" r:id="rId39"/>
    <p:sldId id="707" r:id="rId40"/>
    <p:sldId id="670" r:id="rId41"/>
    <p:sldId id="671" r:id="rId42"/>
    <p:sldId id="713" r:id="rId43"/>
    <p:sldId id="714" r:id="rId44"/>
    <p:sldId id="709" r:id="rId45"/>
    <p:sldId id="720" r:id="rId46"/>
    <p:sldId id="719" r:id="rId47"/>
    <p:sldId id="721" r:id="rId48"/>
    <p:sldId id="722" r:id="rId49"/>
    <p:sldId id="725" r:id="rId50"/>
    <p:sldId id="782" r:id="rId51"/>
    <p:sldId id="786" r:id="rId52"/>
    <p:sldId id="787" r:id="rId53"/>
    <p:sldId id="788" r:id="rId54"/>
    <p:sldId id="789" r:id="rId55"/>
    <p:sldId id="790" r:id="rId56"/>
    <p:sldId id="791" r:id="rId57"/>
    <p:sldId id="792" r:id="rId58"/>
    <p:sldId id="793" r:id="rId59"/>
    <p:sldId id="794" r:id="rId60"/>
    <p:sldId id="795" r:id="rId61"/>
    <p:sldId id="796" r:id="rId62"/>
    <p:sldId id="797" r:id="rId63"/>
    <p:sldId id="798" r:id="rId64"/>
    <p:sldId id="799" r:id="rId65"/>
    <p:sldId id="800" r:id="rId66"/>
    <p:sldId id="801" r:id="rId67"/>
    <p:sldId id="802" r:id="rId68"/>
    <p:sldId id="803" r:id="rId69"/>
    <p:sldId id="804" r:id="rId70"/>
    <p:sldId id="805" r:id="rId71"/>
    <p:sldId id="806" r:id="rId72"/>
    <p:sldId id="807" r:id="rId73"/>
    <p:sldId id="808" r:id="rId74"/>
    <p:sldId id="809" r:id="rId75"/>
    <p:sldId id="810" r:id="rId76"/>
    <p:sldId id="811" r:id="rId77"/>
    <p:sldId id="812" r:id="rId78"/>
    <p:sldId id="813" r:id="rId79"/>
    <p:sldId id="814" r:id="rId80"/>
    <p:sldId id="815" r:id="rId81"/>
    <p:sldId id="816" r:id="rId82"/>
    <p:sldId id="817" r:id="rId83"/>
    <p:sldId id="818" r:id="rId84"/>
    <p:sldId id="819" r:id="rId85"/>
    <p:sldId id="820" r:id="rId86"/>
    <p:sldId id="821" r:id="rId87"/>
    <p:sldId id="822" r:id="rId88"/>
    <p:sldId id="823" r:id="rId89"/>
    <p:sldId id="824" r:id="rId90"/>
    <p:sldId id="825" r:id="rId91"/>
    <p:sldId id="826" r:id="rId92"/>
    <p:sldId id="828" r:id="rId93"/>
    <p:sldId id="716" r:id="rId94"/>
    <p:sldId id="723" r:id="rId95"/>
    <p:sldId id="724" r:id="rId96"/>
    <p:sldId id="726" r:id="rId97"/>
    <p:sldId id="727" r:id="rId98"/>
    <p:sldId id="730" r:id="rId99"/>
    <p:sldId id="731" r:id="rId100"/>
    <p:sldId id="732" r:id="rId101"/>
    <p:sldId id="734" r:id="rId102"/>
    <p:sldId id="704" r:id="rId103"/>
    <p:sldId id="705" r:id="rId104"/>
  </p:sldIdLst>
  <p:sldSz cx="9144000" cy="6858000" type="screen4x3"/>
  <p:notesSz cx="6888163" cy="100187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A1FBFAC9-3742-4B05-9E74-7107A990E834}">
          <p14:sldIdLst>
            <p14:sldId id="256"/>
            <p14:sldId id="695"/>
            <p14:sldId id="697"/>
            <p14:sldId id="616"/>
            <p14:sldId id="652"/>
            <p14:sldId id="653"/>
            <p14:sldId id="654"/>
            <p14:sldId id="703"/>
            <p14:sldId id="621"/>
            <p14:sldId id="622"/>
            <p14:sldId id="605"/>
            <p14:sldId id="630"/>
            <p14:sldId id="604"/>
            <p14:sldId id="602"/>
            <p14:sldId id="632"/>
            <p14:sldId id="689"/>
            <p14:sldId id="683"/>
            <p14:sldId id="635"/>
            <p14:sldId id="640"/>
            <p14:sldId id="649"/>
            <p14:sldId id="643"/>
            <p14:sldId id="644"/>
            <p14:sldId id="650"/>
            <p14:sldId id="651"/>
            <p14:sldId id="657"/>
            <p14:sldId id="659"/>
            <p14:sldId id="633"/>
            <p14:sldId id="665"/>
            <p14:sldId id="682"/>
            <p14:sldId id="663"/>
            <p14:sldId id="582"/>
            <p14:sldId id="666"/>
            <p14:sldId id="662"/>
            <p14:sldId id="600"/>
            <p14:sldId id="599"/>
            <p14:sldId id="598"/>
            <p14:sldId id="583"/>
            <p14:sldId id="669"/>
            <p14:sldId id="707"/>
            <p14:sldId id="670"/>
            <p14:sldId id="671"/>
            <p14:sldId id="713"/>
            <p14:sldId id="714"/>
            <p14:sldId id="709"/>
            <p14:sldId id="720"/>
            <p14:sldId id="719"/>
            <p14:sldId id="721"/>
            <p14:sldId id="722"/>
            <p14:sldId id="725"/>
          </p14:sldIdLst>
        </p14:section>
        <p14:section name="Abschnitt ohne Titel" id="{D6E3D9D1-9297-4324-B962-6E4A483DCAE1}">
          <p14:sldIdLst>
            <p14:sldId id="782"/>
            <p14:sldId id="786"/>
            <p14:sldId id="787"/>
            <p14:sldId id="788"/>
            <p14:sldId id="789"/>
            <p14:sldId id="790"/>
            <p14:sldId id="791"/>
            <p14:sldId id="792"/>
            <p14:sldId id="793"/>
            <p14:sldId id="794"/>
            <p14:sldId id="795"/>
            <p14:sldId id="796"/>
            <p14:sldId id="797"/>
            <p14:sldId id="798"/>
            <p14:sldId id="799"/>
            <p14:sldId id="800"/>
            <p14:sldId id="801"/>
            <p14:sldId id="802"/>
            <p14:sldId id="803"/>
            <p14:sldId id="804"/>
            <p14:sldId id="805"/>
            <p14:sldId id="806"/>
            <p14:sldId id="807"/>
            <p14:sldId id="808"/>
            <p14:sldId id="809"/>
            <p14:sldId id="810"/>
            <p14:sldId id="811"/>
            <p14:sldId id="812"/>
            <p14:sldId id="813"/>
            <p14:sldId id="814"/>
            <p14:sldId id="815"/>
            <p14:sldId id="816"/>
            <p14:sldId id="817"/>
            <p14:sldId id="818"/>
            <p14:sldId id="819"/>
            <p14:sldId id="820"/>
            <p14:sldId id="821"/>
            <p14:sldId id="822"/>
            <p14:sldId id="823"/>
            <p14:sldId id="824"/>
            <p14:sldId id="825"/>
            <p14:sldId id="826"/>
            <p14:sldId id="828"/>
            <p14:sldId id="716"/>
            <p14:sldId id="723"/>
            <p14:sldId id="724"/>
            <p14:sldId id="726"/>
            <p14:sldId id="727"/>
            <p14:sldId id="730"/>
            <p14:sldId id="731"/>
            <p14:sldId id="732"/>
            <p14:sldId id="734"/>
            <p14:sldId id="704"/>
            <p14:sldId id="70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0066"/>
    <a:srgbClr val="FFFFFF"/>
    <a:srgbClr val="009933"/>
    <a:srgbClr val="729FCF"/>
    <a:srgbClr val="FFFF66"/>
    <a:srgbClr val="FF9900"/>
    <a:srgbClr val="8ACDFF"/>
    <a:srgbClr val="FD252E"/>
    <a:srgbClr val="FA4050"/>
    <a:srgbClr val="FC36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5" autoAdjust="0"/>
    <p:restoredTop sz="92491" autoAdjust="0"/>
  </p:normalViewPr>
  <p:slideViewPr>
    <p:cSldViewPr showGuides="1">
      <p:cViewPr varScale="1">
        <p:scale>
          <a:sx n="100" d="100"/>
          <a:sy n="100" d="100"/>
        </p:scale>
        <p:origin x="110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79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3282" y="90"/>
      </p:cViewPr>
      <p:guideLst>
        <p:guide orient="horz" pos="3156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717929-73B8-43E4-8F14-25F2C1CA9E5B}" type="doc">
      <dgm:prSet loTypeId="urn:microsoft.com/office/officeart/2005/8/layout/matrix1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21D80380-564F-4E0A-BDE8-58F3D23CB003}">
      <dgm:prSet phldrT="[Text]"/>
      <dgm:spPr/>
      <dgm:t>
        <a:bodyPr/>
        <a:lstStyle/>
        <a:p>
          <a:r>
            <a:rPr lang="de-DE" dirty="0" smtClean="0"/>
            <a:t>IMPERIUM</a:t>
          </a:r>
          <a:endParaRPr lang="de-DE" dirty="0"/>
        </a:p>
      </dgm:t>
    </dgm:pt>
    <dgm:pt modelId="{B2CF39EB-B956-40FB-B321-A9F32010E38A}" type="parTrans" cxnId="{CF24926C-127E-413F-949C-007CC7778D8F}">
      <dgm:prSet/>
      <dgm:spPr/>
      <dgm:t>
        <a:bodyPr/>
        <a:lstStyle/>
        <a:p>
          <a:endParaRPr lang="de-DE"/>
        </a:p>
      </dgm:t>
    </dgm:pt>
    <dgm:pt modelId="{7745128D-C35B-4C34-8A98-7DFD6FF2B762}" type="sibTrans" cxnId="{CF24926C-127E-413F-949C-007CC7778D8F}">
      <dgm:prSet/>
      <dgm:spPr/>
      <dgm:t>
        <a:bodyPr/>
        <a:lstStyle/>
        <a:p>
          <a:endParaRPr lang="de-DE"/>
        </a:p>
      </dgm:t>
    </dgm:pt>
    <dgm:pt modelId="{ADF5D0DC-A57D-4C3E-AAA9-3238928A80FD}">
      <dgm:prSet phldrT="[Text]"/>
      <dgm:spPr>
        <a:solidFill>
          <a:srgbClr val="FF9900"/>
        </a:solidFill>
      </dgm:spPr>
      <dgm:t>
        <a:bodyPr/>
        <a:lstStyle/>
        <a:p>
          <a:r>
            <a:rPr lang="de-DE" b="1" dirty="0" smtClean="0">
              <a:solidFill>
                <a:schemeClr val="tx1"/>
              </a:solidFill>
            </a:rPr>
            <a:t>Herrschaft</a:t>
          </a:r>
        </a:p>
        <a:p>
          <a:r>
            <a:rPr lang="de-DE" dirty="0" smtClean="0">
              <a:solidFill>
                <a:schemeClr val="tx1"/>
              </a:solidFill>
            </a:rPr>
            <a:t>Wie wurde die Herrschaft ausgeübt? Welche Rolle kommt dem Einzelnen und seinen Rechten zu?</a:t>
          </a:r>
          <a:endParaRPr lang="de-DE" dirty="0">
            <a:solidFill>
              <a:schemeClr val="tx1"/>
            </a:solidFill>
          </a:endParaRPr>
        </a:p>
      </dgm:t>
    </dgm:pt>
    <dgm:pt modelId="{E32DF210-59EE-4AC2-8DC0-BF4565BEED56}" type="parTrans" cxnId="{32A0645A-FE1C-4237-8C82-8EC43AC3A2C1}">
      <dgm:prSet/>
      <dgm:spPr/>
      <dgm:t>
        <a:bodyPr/>
        <a:lstStyle/>
        <a:p>
          <a:endParaRPr lang="de-DE"/>
        </a:p>
      </dgm:t>
    </dgm:pt>
    <dgm:pt modelId="{13691E09-2C4C-4FC6-9AD1-117A146A7C71}" type="sibTrans" cxnId="{32A0645A-FE1C-4237-8C82-8EC43AC3A2C1}">
      <dgm:prSet/>
      <dgm:spPr/>
      <dgm:t>
        <a:bodyPr/>
        <a:lstStyle/>
        <a:p>
          <a:endParaRPr lang="de-DE"/>
        </a:p>
      </dgm:t>
    </dgm:pt>
    <dgm:pt modelId="{C8394626-4572-4046-B3F5-8CEDF9CF085D}">
      <dgm:prSet phldrT="[Text]"/>
      <dgm:spPr>
        <a:solidFill>
          <a:srgbClr val="FFFF66"/>
        </a:solidFill>
      </dgm:spPr>
      <dgm:t>
        <a:bodyPr/>
        <a:lstStyle/>
        <a:p>
          <a:r>
            <a:rPr lang="de-DE" b="1" dirty="0" smtClean="0">
              <a:solidFill>
                <a:schemeClr val="tx1"/>
              </a:solidFill>
            </a:rPr>
            <a:t>Umgang mit Vielfalt </a:t>
          </a:r>
        </a:p>
        <a:p>
          <a:r>
            <a:rPr lang="de-DE" dirty="0" smtClean="0">
              <a:solidFill>
                <a:schemeClr val="tx1"/>
              </a:solidFill>
            </a:rPr>
            <a:t>Welche Rolle spielten ethnische Minderheiten? Wie ging man mit ihnen um?</a:t>
          </a:r>
          <a:endParaRPr lang="de-DE" dirty="0">
            <a:solidFill>
              <a:schemeClr val="tx1"/>
            </a:solidFill>
          </a:endParaRPr>
        </a:p>
      </dgm:t>
    </dgm:pt>
    <dgm:pt modelId="{8B2E513B-F6EF-4A4B-8FD5-334618E8215E}" type="parTrans" cxnId="{EEE9E58E-FA63-411F-A697-2F142CBF8F8E}">
      <dgm:prSet/>
      <dgm:spPr/>
      <dgm:t>
        <a:bodyPr/>
        <a:lstStyle/>
        <a:p>
          <a:endParaRPr lang="de-DE"/>
        </a:p>
      </dgm:t>
    </dgm:pt>
    <dgm:pt modelId="{C85C761B-7B1F-47B3-ABB9-FBAD721521DC}" type="sibTrans" cxnId="{EEE9E58E-FA63-411F-A697-2F142CBF8F8E}">
      <dgm:prSet/>
      <dgm:spPr/>
      <dgm:t>
        <a:bodyPr/>
        <a:lstStyle/>
        <a:p>
          <a:endParaRPr lang="de-DE"/>
        </a:p>
      </dgm:t>
    </dgm:pt>
    <dgm:pt modelId="{142C6158-C032-4ACA-97A2-3B70852B1B87}">
      <dgm:prSet phldrT="[Text]"/>
      <dgm:spPr>
        <a:solidFill>
          <a:srgbClr val="009933"/>
        </a:solidFill>
      </dgm:spPr>
      <dgm:t>
        <a:bodyPr/>
        <a:lstStyle/>
        <a:p>
          <a:r>
            <a:rPr lang="de-DE" b="1" dirty="0" smtClean="0">
              <a:solidFill>
                <a:schemeClr val="tx1"/>
              </a:solidFill>
            </a:rPr>
            <a:t>Selbstverständnis und Herstellung von Loyalität</a:t>
          </a:r>
        </a:p>
        <a:p>
          <a:r>
            <a:rPr lang="de-DE" dirty="0" smtClean="0">
              <a:solidFill>
                <a:schemeClr val="tx1"/>
              </a:solidFill>
            </a:rPr>
            <a:t>Wie wurde Herrschaft legitimiert? Wie wurde Loyalität eingefordert?</a:t>
          </a:r>
          <a:endParaRPr lang="de-DE" dirty="0">
            <a:solidFill>
              <a:schemeClr val="tx1"/>
            </a:solidFill>
          </a:endParaRPr>
        </a:p>
      </dgm:t>
    </dgm:pt>
    <dgm:pt modelId="{BCFCE772-90B7-4153-9FE4-402A637B411B}" type="parTrans" cxnId="{D2CB31FF-43EB-4B23-AFDD-9CCF8DEFA0E8}">
      <dgm:prSet/>
      <dgm:spPr/>
      <dgm:t>
        <a:bodyPr/>
        <a:lstStyle/>
        <a:p>
          <a:endParaRPr lang="de-DE"/>
        </a:p>
      </dgm:t>
    </dgm:pt>
    <dgm:pt modelId="{92D57C41-2238-4D4F-8956-593A341F2A38}" type="sibTrans" cxnId="{D2CB31FF-43EB-4B23-AFDD-9CCF8DEFA0E8}">
      <dgm:prSet/>
      <dgm:spPr/>
      <dgm:t>
        <a:bodyPr/>
        <a:lstStyle/>
        <a:p>
          <a:endParaRPr lang="de-DE"/>
        </a:p>
      </dgm:t>
    </dgm:pt>
    <dgm:pt modelId="{67A9BD7F-DDB5-4504-9DE6-238BDC7A66EF}">
      <dgm:prSet phldrT="[Text]"/>
      <dgm:spPr>
        <a:solidFill>
          <a:srgbClr val="729FCF"/>
        </a:solidFill>
      </dgm:spPr>
      <dgm:t>
        <a:bodyPr/>
        <a:lstStyle/>
        <a:p>
          <a:r>
            <a:rPr lang="de-DE" b="1" dirty="0" smtClean="0">
              <a:solidFill>
                <a:schemeClr val="tx1"/>
              </a:solidFill>
            </a:rPr>
            <a:t>Militär und Außenpolitik</a:t>
          </a:r>
        </a:p>
        <a:p>
          <a:r>
            <a:rPr lang="de-DE" dirty="0" smtClean="0">
              <a:solidFill>
                <a:schemeClr val="tx1"/>
              </a:solidFill>
            </a:rPr>
            <a:t>Wie entstand das Imperium? Welche Rolle spielte das Militär? In welcher Beziehung stand es zu benachbarten Gebieten?</a:t>
          </a:r>
          <a:endParaRPr lang="de-DE" dirty="0">
            <a:solidFill>
              <a:schemeClr val="tx1"/>
            </a:solidFill>
          </a:endParaRPr>
        </a:p>
      </dgm:t>
    </dgm:pt>
    <dgm:pt modelId="{4892E4F5-01EA-4583-9CD5-00ECB0924DC8}" type="parTrans" cxnId="{82DBC457-ABC0-46A6-8B20-3B84148DA0EB}">
      <dgm:prSet/>
      <dgm:spPr/>
      <dgm:t>
        <a:bodyPr/>
        <a:lstStyle/>
        <a:p>
          <a:endParaRPr lang="de-DE"/>
        </a:p>
      </dgm:t>
    </dgm:pt>
    <dgm:pt modelId="{392B5713-202B-46C2-A2E7-B7930116E87A}" type="sibTrans" cxnId="{82DBC457-ABC0-46A6-8B20-3B84148DA0EB}">
      <dgm:prSet/>
      <dgm:spPr/>
      <dgm:t>
        <a:bodyPr/>
        <a:lstStyle/>
        <a:p>
          <a:endParaRPr lang="de-DE"/>
        </a:p>
      </dgm:t>
    </dgm:pt>
    <dgm:pt modelId="{94E16809-3DB7-479A-AED3-1BE9B88D8807}" type="pres">
      <dgm:prSet presAssocID="{20717929-73B8-43E4-8F14-25F2C1CA9E5B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902275A6-8ED2-484B-9293-2AA0E6F7B0D2}" type="pres">
      <dgm:prSet presAssocID="{20717929-73B8-43E4-8F14-25F2C1CA9E5B}" presName="matrix" presStyleCnt="0"/>
      <dgm:spPr/>
    </dgm:pt>
    <dgm:pt modelId="{C418C362-DEA3-4DDC-9FDF-552F85D91CB9}" type="pres">
      <dgm:prSet presAssocID="{20717929-73B8-43E4-8F14-25F2C1CA9E5B}" presName="tile1" presStyleLbl="node1" presStyleIdx="0" presStyleCnt="4"/>
      <dgm:spPr/>
      <dgm:t>
        <a:bodyPr/>
        <a:lstStyle/>
        <a:p>
          <a:endParaRPr lang="de-DE"/>
        </a:p>
      </dgm:t>
    </dgm:pt>
    <dgm:pt modelId="{6C0FD52F-43A7-4D30-AAE9-6EFA47C63A1C}" type="pres">
      <dgm:prSet presAssocID="{20717929-73B8-43E4-8F14-25F2C1CA9E5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21F2C4F-6208-4CC0-B4DF-1A2A8C5E2A91}" type="pres">
      <dgm:prSet presAssocID="{20717929-73B8-43E4-8F14-25F2C1CA9E5B}" presName="tile2" presStyleLbl="node1" presStyleIdx="1" presStyleCnt="4" custLinFactNeighborY="-6096"/>
      <dgm:spPr/>
      <dgm:t>
        <a:bodyPr/>
        <a:lstStyle/>
        <a:p>
          <a:endParaRPr lang="de-DE"/>
        </a:p>
      </dgm:t>
    </dgm:pt>
    <dgm:pt modelId="{AA7A205B-A1D6-41EC-8652-036851B97461}" type="pres">
      <dgm:prSet presAssocID="{20717929-73B8-43E4-8F14-25F2C1CA9E5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01FEEBE-52DA-4B99-82AD-A129EF444FE8}" type="pres">
      <dgm:prSet presAssocID="{20717929-73B8-43E4-8F14-25F2C1CA9E5B}" presName="tile3" presStyleLbl="node1" presStyleIdx="2" presStyleCnt="4"/>
      <dgm:spPr/>
      <dgm:t>
        <a:bodyPr/>
        <a:lstStyle/>
        <a:p>
          <a:endParaRPr lang="de-DE"/>
        </a:p>
      </dgm:t>
    </dgm:pt>
    <dgm:pt modelId="{90F16D91-8C8C-400A-A8B6-68450E1B05C6}" type="pres">
      <dgm:prSet presAssocID="{20717929-73B8-43E4-8F14-25F2C1CA9E5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47D3356-0261-4B4A-A328-EF98F92A19FA}" type="pres">
      <dgm:prSet presAssocID="{20717929-73B8-43E4-8F14-25F2C1CA9E5B}" presName="tile4" presStyleLbl="node1" presStyleIdx="3" presStyleCnt="4"/>
      <dgm:spPr/>
      <dgm:t>
        <a:bodyPr/>
        <a:lstStyle/>
        <a:p>
          <a:endParaRPr lang="de-DE"/>
        </a:p>
      </dgm:t>
    </dgm:pt>
    <dgm:pt modelId="{A218C886-81E4-4E42-A7A5-16375C5BF865}" type="pres">
      <dgm:prSet presAssocID="{20717929-73B8-43E4-8F14-25F2C1CA9E5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68BD0C4-0248-4A04-83C4-ACF6A639440B}" type="pres">
      <dgm:prSet presAssocID="{20717929-73B8-43E4-8F14-25F2C1CA9E5B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</dgm:ptLst>
  <dgm:cxnLst>
    <dgm:cxn modelId="{63719F63-EE05-4BEB-9626-1C090487C2E1}" type="presOf" srcId="{142C6158-C032-4ACA-97A2-3B70852B1B87}" destId="{90F16D91-8C8C-400A-A8B6-68450E1B05C6}" srcOrd="1" destOrd="0" presId="urn:microsoft.com/office/officeart/2005/8/layout/matrix1"/>
    <dgm:cxn modelId="{32A0645A-FE1C-4237-8C82-8EC43AC3A2C1}" srcId="{21D80380-564F-4E0A-BDE8-58F3D23CB003}" destId="{ADF5D0DC-A57D-4C3E-AAA9-3238928A80FD}" srcOrd="0" destOrd="0" parTransId="{E32DF210-59EE-4AC2-8DC0-BF4565BEED56}" sibTransId="{13691E09-2C4C-4FC6-9AD1-117A146A7C71}"/>
    <dgm:cxn modelId="{EEE9E58E-FA63-411F-A697-2F142CBF8F8E}" srcId="{21D80380-564F-4E0A-BDE8-58F3D23CB003}" destId="{C8394626-4572-4046-B3F5-8CEDF9CF085D}" srcOrd="1" destOrd="0" parTransId="{8B2E513B-F6EF-4A4B-8FD5-334618E8215E}" sibTransId="{C85C761B-7B1F-47B3-ABB9-FBAD721521DC}"/>
    <dgm:cxn modelId="{A58566B3-BC63-4848-88F0-97909E8DB933}" type="presOf" srcId="{67A9BD7F-DDB5-4504-9DE6-238BDC7A66EF}" destId="{247D3356-0261-4B4A-A328-EF98F92A19FA}" srcOrd="0" destOrd="0" presId="urn:microsoft.com/office/officeart/2005/8/layout/matrix1"/>
    <dgm:cxn modelId="{82DBC457-ABC0-46A6-8B20-3B84148DA0EB}" srcId="{21D80380-564F-4E0A-BDE8-58F3D23CB003}" destId="{67A9BD7F-DDB5-4504-9DE6-238BDC7A66EF}" srcOrd="3" destOrd="0" parTransId="{4892E4F5-01EA-4583-9CD5-00ECB0924DC8}" sibTransId="{392B5713-202B-46C2-A2E7-B7930116E87A}"/>
    <dgm:cxn modelId="{4FA300C9-6F07-45D9-A51F-5407C347FF98}" type="presOf" srcId="{C8394626-4572-4046-B3F5-8CEDF9CF085D}" destId="{221F2C4F-6208-4CC0-B4DF-1A2A8C5E2A91}" srcOrd="0" destOrd="0" presId="urn:microsoft.com/office/officeart/2005/8/layout/matrix1"/>
    <dgm:cxn modelId="{D4101100-6F48-4394-8EAA-3431494BE7CB}" type="presOf" srcId="{ADF5D0DC-A57D-4C3E-AAA9-3238928A80FD}" destId="{6C0FD52F-43A7-4D30-AAE9-6EFA47C63A1C}" srcOrd="1" destOrd="0" presId="urn:microsoft.com/office/officeart/2005/8/layout/matrix1"/>
    <dgm:cxn modelId="{04004B15-B58D-41CE-A6B8-2B4A03520830}" type="presOf" srcId="{C8394626-4572-4046-B3F5-8CEDF9CF085D}" destId="{AA7A205B-A1D6-41EC-8652-036851B97461}" srcOrd="1" destOrd="0" presId="urn:microsoft.com/office/officeart/2005/8/layout/matrix1"/>
    <dgm:cxn modelId="{F82425A4-9D14-43C5-8549-0BD8B546EF30}" type="presOf" srcId="{ADF5D0DC-A57D-4C3E-AAA9-3238928A80FD}" destId="{C418C362-DEA3-4DDC-9FDF-552F85D91CB9}" srcOrd="0" destOrd="0" presId="urn:microsoft.com/office/officeart/2005/8/layout/matrix1"/>
    <dgm:cxn modelId="{D2CB31FF-43EB-4B23-AFDD-9CCF8DEFA0E8}" srcId="{21D80380-564F-4E0A-BDE8-58F3D23CB003}" destId="{142C6158-C032-4ACA-97A2-3B70852B1B87}" srcOrd="2" destOrd="0" parTransId="{BCFCE772-90B7-4153-9FE4-402A637B411B}" sibTransId="{92D57C41-2238-4D4F-8956-593A341F2A38}"/>
    <dgm:cxn modelId="{CF24926C-127E-413F-949C-007CC7778D8F}" srcId="{20717929-73B8-43E4-8F14-25F2C1CA9E5B}" destId="{21D80380-564F-4E0A-BDE8-58F3D23CB003}" srcOrd="0" destOrd="0" parTransId="{B2CF39EB-B956-40FB-B321-A9F32010E38A}" sibTransId="{7745128D-C35B-4C34-8A98-7DFD6FF2B762}"/>
    <dgm:cxn modelId="{5CFA4142-11F6-41DA-B0A2-1A81E26C0D39}" type="presOf" srcId="{142C6158-C032-4ACA-97A2-3B70852B1B87}" destId="{F01FEEBE-52DA-4B99-82AD-A129EF444FE8}" srcOrd="0" destOrd="0" presId="urn:microsoft.com/office/officeart/2005/8/layout/matrix1"/>
    <dgm:cxn modelId="{163AD768-4F21-47F5-9418-24C367DEC096}" type="presOf" srcId="{67A9BD7F-DDB5-4504-9DE6-238BDC7A66EF}" destId="{A218C886-81E4-4E42-A7A5-16375C5BF865}" srcOrd="1" destOrd="0" presId="urn:microsoft.com/office/officeart/2005/8/layout/matrix1"/>
    <dgm:cxn modelId="{76231FA6-D14E-4DDD-83E2-82AB28FA770E}" type="presOf" srcId="{20717929-73B8-43E4-8F14-25F2C1CA9E5B}" destId="{94E16809-3DB7-479A-AED3-1BE9B88D8807}" srcOrd="0" destOrd="0" presId="urn:microsoft.com/office/officeart/2005/8/layout/matrix1"/>
    <dgm:cxn modelId="{5DE416AB-ABFF-43EC-8A9F-46452E22D025}" type="presOf" srcId="{21D80380-564F-4E0A-BDE8-58F3D23CB003}" destId="{568BD0C4-0248-4A04-83C4-ACF6A639440B}" srcOrd="0" destOrd="0" presId="urn:microsoft.com/office/officeart/2005/8/layout/matrix1"/>
    <dgm:cxn modelId="{CDED19C6-4283-425D-99FD-51E650D6F3BD}" type="presParOf" srcId="{94E16809-3DB7-479A-AED3-1BE9B88D8807}" destId="{902275A6-8ED2-484B-9293-2AA0E6F7B0D2}" srcOrd="0" destOrd="0" presId="urn:microsoft.com/office/officeart/2005/8/layout/matrix1"/>
    <dgm:cxn modelId="{73BD29F7-C6AB-4066-94DE-7DBBB5D20C79}" type="presParOf" srcId="{902275A6-8ED2-484B-9293-2AA0E6F7B0D2}" destId="{C418C362-DEA3-4DDC-9FDF-552F85D91CB9}" srcOrd="0" destOrd="0" presId="urn:microsoft.com/office/officeart/2005/8/layout/matrix1"/>
    <dgm:cxn modelId="{BE0D2734-C3D5-4DE6-B481-5BC6EDAD6F96}" type="presParOf" srcId="{902275A6-8ED2-484B-9293-2AA0E6F7B0D2}" destId="{6C0FD52F-43A7-4D30-AAE9-6EFA47C63A1C}" srcOrd="1" destOrd="0" presId="urn:microsoft.com/office/officeart/2005/8/layout/matrix1"/>
    <dgm:cxn modelId="{7D47B161-5925-48A7-A408-0872F4BA77CF}" type="presParOf" srcId="{902275A6-8ED2-484B-9293-2AA0E6F7B0D2}" destId="{221F2C4F-6208-4CC0-B4DF-1A2A8C5E2A91}" srcOrd="2" destOrd="0" presId="urn:microsoft.com/office/officeart/2005/8/layout/matrix1"/>
    <dgm:cxn modelId="{F6520D83-179E-4C06-A3BB-547D84B16B74}" type="presParOf" srcId="{902275A6-8ED2-484B-9293-2AA0E6F7B0D2}" destId="{AA7A205B-A1D6-41EC-8652-036851B97461}" srcOrd="3" destOrd="0" presId="urn:microsoft.com/office/officeart/2005/8/layout/matrix1"/>
    <dgm:cxn modelId="{8EBE6D6A-3A8F-486A-954B-3670F3F52409}" type="presParOf" srcId="{902275A6-8ED2-484B-9293-2AA0E6F7B0D2}" destId="{F01FEEBE-52DA-4B99-82AD-A129EF444FE8}" srcOrd="4" destOrd="0" presId="urn:microsoft.com/office/officeart/2005/8/layout/matrix1"/>
    <dgm:cxn modelId="{45F37E1A-E265-40F8-B28B-9F24BD5F74D3}" type="presParOf" srcId="{902275A6-8ED2-484B-9293-2AA0E6F7B0D2}" destId="{90F16D91-8C8C-400A-A8B6-68450E1B05C6}" srcOrd="5" destOrd="0" presId="urn:microsoft.com/office/officeart/2005/8/layout/matrix1"/>
    <dgm:cxn modelId="{8CDABE76-F79A-4E05-B822-460D6D88C9C2}" type="presParOf" srcId="{902275A6-8ED2-484B-9293-2AA0E6F7B0D2}" destId="{247D3356-0261-4B4A-A328-EF98F92A19FA}" srcOrd="6" destOrd="0" presId="urn:microsoft.com/office/officeart/2005/8/layout/matrix1"/>
    <dgm:cxn modelId="{15DAD905-7105-4861-827D-0BBE5B40BBB9}" type="presParOf" srcId="{902275A6-8ED2-484B-9293-2AA0E6F7B0D2}" destId="{A218C886-81E4-4E42-A7A5-16375C5BF865}" srcOrd="7" destOrd="0" presId="urn:microsoft.com/office/officeart/2005/8/layout/matrix1"/>
    <dgm:cxn modelId="{18480420-F124-497D-8B20-1DDB5CC1CC4C}" type="presParOf" srcId="{94E16809-3DB7-479A-AED3-1BE9B88D8807}" destId="{568BD0C4-0248-4A04-83C4-ACF6A639440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18C362-DEA3-4DDC-9FDF-552F85D91CB9}">
      <dsp:nvSpPr>
        <dsp:cNvPr id="0" name=""/>
        <dsp:cNvSpPr/>
      </dsp:nvSpPr>
      <dsp:spPr>
        <a:xfrm rot="16200000">
          <a:off x="1050962" y="-1050962"/>
          <a:ext cx="2362571" cy="4464496"/>
        </a:xfrm>
        <a:prstGeom prst="round1Rect">
          <a:avLst/>
        </a:prstGeom>
        <a:solidFill>
          <a:srgbClr val="FF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solidFill>
                <a:schemeClr val="tx1"/>
              </a:solidFill>
            </a:rPr>
            <a:t>Herrschaft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chemeClr val="tx1"/>
              </a:solidFill>
            </a:rPr>
            <a:t>Wie wurde die Herrschaft ausgeübt? Welche Rolle kommt dem Einzelnen und seinen Rechten zu?</a:t>
          </a:r>
          <a:endParaRPr lang="de-DE" sz="2000" kern="1200" dirty="0">
            <a:solidFill>
              <a:schemeClr val="tx1"/>
            </a:solidFill>
          </a:endParaRPr>
        </a:p>
      </dsp:txBody>
      <dsp:txXfrm rot="5400000">
        <a:off x="-1" y="1"/>
        <a:ext cx="4464496" cy="1771928"/>
      </dsp:txXfrm>
    </dsp:sp>
    <dsp:sp modelId="{221F2C4F-6208-4CC0-B4DF-1A2A8C5E2A91}">
      <dsp:nvSpPr>
        <dsp:cNvPr id="0" name=""/>
        <dsp:cNvSpPr/>
      </dsp:nvSpPr>
      <dsp:spPr>
        <a:xfrm>
          <a:off x="4464496" y="0"/>
          <a:ext cx="4464496" cy="2362571"/>
        </a:xfrm>
        <a:prstGeom prst="round1Rect">
          <a:avLst/>
        </a:prstGeom>
        <a:solidFill>
          <a:srgbClr val="FFFF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solidFill>
                <a:schemeClr val="tx1"/>
              </a:solidFill>
            </a:rPr>
            <a:t>Umgang mit Vielfalt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chemeClr val="tx1"/>
              </a:solidFill>
            </a:rPr>
            <a:t>Welche Rolle spielten ethnische Minderheiten? Wie ging man mit ihnen um?</a:t>
          </a:r>
          <a:endParaRPr lang="de-DE" sz="2000" kern="1200" dirty="0">
            <a:solidFill>
              <a:schemeClr val="tx1"/>
            </a:solidFill>
          </a:endParaRPr>
        </a:p>
      </dsp:txBody>
      <dsp:txXfrm>
        <a:off x="4464496" y="0"/>
        <a:ext cx="4464496" cy="1771928"/>
      </dsp:txXfrm>
    </dsp:sp>
    <dsp:sp modelId="{F01FEEBE-52DA-4B99-82AD-A129EF444FE8}">
      <dsp:nvSpPr>
        <dsp:cNvPr id="0" name=""/>
        <dsp:cNvSpPr/>
      </dsp:nvSpPr>
      <dsp:spPr>
        <a:xfrm rot="10800000">
          <a:off x="0" y="2362571"/>
          <a:ext cx="4464496" cy="2362571"/>
        </a:xfrm>
        <a:prstGeom prst="round1Rect">
          <a:avLst/>
        </a:prstGeom>
        <a:solidFill>
          <a:srgbClr val="0099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solidFill>
                <a:schemeClr val="tx1"/>
              </a:solidFill>
            </a:rPr>
            <a:t>Selbstverständnis und Herstellung von Loyalität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chemeClr val="tx1"/>
              </a:solidFill>
            </a:rPr>
            <a:t>Wie wurde Herrschaft legitimiert? Wie wurde Loyalität eingefordert?</a:t>
          </a:r>
          <a:endParaRPr lang="de-DE" sz="2000" kern="1200" dirty="0">
            <a:solidFill>
              <a:schemeClr val="tx1"/>
            </a:solidFill>
          </a:endParaRPr>
        </a:p>
      </dsp:txBody>
      <dsp:txXfrm rot="10800000">
        <a:off x="0" y="2953213"/>
        <a:ext cx="4464496" cy="1771928"/>
      </dsp:txXfrm>
    </dsp:sp>
    <dsp:sp modelId="{247D3356-0261-4B4A-A328-EF98F92A19FA}">
      <dsp:nvSpPr>
        <dsp:cNvPr id="0" name=""/>
        <dsp:cNvSpPr/>
      </dsp:nvSpPr>
      <dsp:spPr>
        <a:xfrm rot="5400000">
          <a:off x="5515458" y="1311608"/>
          <a:ext cx="2362571" cy="4464496"/>
        </a:xfrm>
        <a:prstGeom prst="round1Rect">
          <a:avLst/>
        </a:prstGeom>
        <a:solidFill>
          <a:srgbClr val="729FC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solidFill>
                <a:schemeClr val="tx1"/>
              </a:solidFill>
            </a:rPr>
            <a:t>Militär und Außenpolitik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chemeClr val="tx1"/>
              </a:solidFill>
            </a:rPr>
            <a:t>Wie entstand das Imperium? Welche Rolle spielte das Militär? In welcher Beziehung stand es zu benachbarten Gebieten?</a:t>
          </a:r>
          <a:endParaRPr lang="de-DE" sz="2000" kern="1200" dirty="0">
            <a:solidFill>
              <a:schemeClr val="tx1"/>
            </a:solidFill>
          </a:endParaRPr>
        </a:p>
      </dsp:txBody>
      <dsp:txXfrm rot="-5400000">
        <a:off x="4464495" y="2953213"/>
        <a:ext cx="4464496" cy="1771928"/>
      </dsp:txXfrm>
    </dsp:sp>
    <dsp:sp modelId="{568BD0C4-0248-4A04-83C4-ACF6A639440B}">
      <dsp:nvSpPr>
        <dsp:cNvPr id="0" name=""/>
        <dsp:cNvSpPr/>
      </dsp:nvSpPr>
      <dsp:spPr>
        <a:xfrm>
          <a:off x="3125147" y="1771928"/>
          <a:ext cx="2678697" cy="1181285"/>
        </a:xfrm>
        <a:prstGeom prst="roundRect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IMPERIUM</a:t>
          </a:r>
          <a:endParaRPr lang="de-DE" sz="2000" kern="1200" dirty="0"/>
        </a:p>
      </dsp:txBody>
      <dsp:txXfrm>
        <a:off x="3182813" y="1829594"/>
        <a:ext cx="2563365" cy="1065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1" cy="500936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901699" y="0"/>
            <a:ext cx="2984871" cy="500936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38BC3979-DA46-4479-9181-C4ED72B2AFA5}" type="datetimeFigureOut">
              <a:rPr lang="de-DE" smtClean="0"/>
              <a:pPr/>
              <a:t>24.07.2018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516039"/>
            <a:ext cx="2984871" cy="500936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901699" y="9516039"/>
            <a:ext cx="2984871" cy="500936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DCAF31D5-C70E-4AF8-B5F4-E2CE2B5A29A7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80939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84871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de-DE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1699" y="0"/>
            <a:ext cx="2984871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de-DE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0888"/>
            <a:ext cx="5008563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817" y="4758890"/>
            <a:ext cx="5510530" cy="4508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516039"/>
            <a:ext cx="2984871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de-DE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1699" y="9516039"/>
            <a:ext cx="2984871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0280CB2D-6995-4BD2-B08D-24A5B109766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96415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75DF22-3FD5-461D-B616-F1A1FEBAFFD2}" type="slidenum">
              <a:rPr lang="de-DE"/>
              <a:pPr/>
              <a:t>1</a:t>
            </a:fld>
            <a:endParaRPr lang="de-DE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98036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14503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0321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01830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18900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25776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10406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62366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92328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94627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5601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2571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58962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52732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59412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Bei Cornelsen</a:t>
            </a:r>
            <a:r>
              <a:rPr lang="de-DE" baseline="0" dirty="0" smtClean="0"/>
              <a:t> angefragt.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63682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91458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 smtClean="0"/>
              <a:t>1 Republik, 9 Kreise, 46 Gebiete, 2 föderale Städte, 4 autonome Kreise und 1 autonomes jüdisches Gebiet: Die föderale Struktur Russlands ist vielfältig. Zuletzt wurde die Einteilung im Jahr 2010 reformiert und der föderale Bezirk Nordkaukasus geschaffen.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65202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Zweifaches</a:t>
            </a:r>
            <a:r>
              <a:rPr lang="de-DE" baseline="0" dirty="0" smtClean="0"/>
              <a:t> Ziel dieses Stundenvorschlags:</a:t>
            </a:r>
          </a:p>
          <a:p>
            <a:pPr marL="228600" indent="-228600">
              <a:buAutoNum type="arabicPeriod"/>
            </a:pPr>
            <a:r>
              <a:rPr lang="de-DE" baseline="0" dirty="0" smtClean="0"/>
              <a:t>Das Schicksal der russlanddeutschen Minderheit ins Bewusstsein rücken</a:t>
            </a:r>
          </a:p>
          <a:p>
            <a:pPr marL="228600" indent="-228600">
              <a:buAutoNum type="arabicPeriod"/>
            </a:pPr>
            <a:r>
              <a:rPr lang="de-DE" baseline="0" dirty="0" smtClean="0"/>
              <a:t>Die Nationalitätenpolitik des Imperiums Sowjetunion am Beispiel der Russlanddeutschen zeigen und problematisieren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3F318-1299-4C49-9DBF-9CD97921306B}" type="slidenum">
              <a:rPr lang="de-DE" smtClean="0"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95093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Zweifaches</a:t>
            </a:r>
            <a:r>
              <a:rPr lang="de-DE" baseline="0" dirty="0" smtClean="0"/>
              <a:t> Ziel dieses Stundenvorschlags:</a:t>
            </a:r>
          </a:p>
          <a:p>
            <a:pPr marL="228600" indent="-228600">
              <a:buAutoNum type="arabicPeriod"/>
            </a:pPr>
            <a:r>
              <a:rPr lang="de-DE" baseline="0" dirty="0" smtClean="0"/>
              <a:t>Das Schicksal der russlanddeutschen Minderheit ins Bewusstsein rücken</a:t>
            </a:r>
          </a:p>
          <a:p>
            <a:pPr marL="228600" indent="-228600">
              <a:buAutoNum type="arabicPeriod"/>
            </a:pPr>
            <a:r>
              <a:rPr lang="de-DE" baseline="0" dirty="0" smtClean="0"/>
              <a:t>Die Nationalitätenpolitik des Imperiums Sowjetunion am Beispiel der Russlanddeutschen zeigen </a:t>
            </a:r>
            <a:r>
              <a:rPr lang="de-DE" baseline="0" smtClean="0"/>
              <a:t>und problematisieren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3F318-1299-4C49-9DBF-9CD97921306B}" type="slidenum">
              <a:rPr lang="de-DE" smtClean="0"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71425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Bernd </a:t>
            </a:r>
            <a:r>
              <a:rPr lang="de-DE" dirty="0" err="1" smtClean="0"/>
              <a:t>Leno</a:t>
            </a:r>
            <a:r>
              <a:rPr lang="de-DE" dirty="0" smtClean="0"/>
              <a:t>, Nationaltorhüter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Jana Beller, GNTM-Model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Andreas Beck (TSG…)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Dima und Sascha Koslowski (jahrelang erfolgreichste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youtuber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3F318-1299-4C49-9DBF-9CD97921306B}" type="slidenum">
              <a:rPr lang="de-DE" smtClean="0"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1864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Von Nachahmer von Johann Baptist von </a:t>
            </a:r>
            <a:r>
              <a:rPr lang="de-DE" dirty="0" err="1" smtClean="0"/>
              <a:t>Lampi</a:t>
            </a:r>
            <a:r>
              <a:rPr lang="de-DE" dirty="0" smtClean="0"/>
              <a:t> - Kunsthistorisches Museum, Gemeinfrei, https://commons.wikimedia.org/w/index.php?curid=4724494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4140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18784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http://www.bpb.de/system/files/dokument_pdf/03_Gulag%204-01.pdf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72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993536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http://www.bpb.de/system/files/dokument_pdf/03_Gulag%204-01.pdf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88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7989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9389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 smtClean="0"/>
              <a:t>1 Republik, 9 Kreise, 46 Gebiete, 2 föderale Städte, 4 autonome Kreise und 1 autonomes jüdisches Gebiet: Die föderale Struktur Russlands ist vielfältig. Zuletzt wurde die Einteilung im Jahr 2010 reformiert und der föderale Bezirk Nordkaukasus geschaffen.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1887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6410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14837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14330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0CB2D-6995-4BD2-B08D-24A5B1097663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3030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2"/>
          <p:cNvSpPr>
            <a:spLocks noChangeShapeType="1"/>
          </p:cNvSpPr>
          <p:nvPr/>
        </p:nvSpPr>
        <p:spPr bwMode="auto">
          <a:xfrm>
            <a:off x="7315200" y="1066800"/>
            <a:ext cx="0" cy="1752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1E80E60-2703-452B-97BF-B271B0BC0EC8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6424" name="Line 40"/>
          <p:cNvSpPr>
            <a:spLocks noChangeShapeType="1"/>
          </p:cNvSpPr>
          <p:nvPr/>
        </p:nvSpPr>
        <p:spPr bwMode="auto">
          <a:xfrm>
            <a:off x="838200" y="2819400"/>
            <a:ext cx="6477000" cy="0"/>
          </a:xfrm>
          <a:prstGeom prst="line">
            <a:avLst/>
          </a:prstGeom>
          <a:noFill/>
          <a:ln w="635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4233A-B1F1-43BF-8C9F-EE71CD665768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CE7D4-65B0-4325-96FB-0C30932A2DFD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0FCB6DE-25EA-4060-B51D-AA3D84AE0416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588125" y="64722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6A514-6605-43A3-8ACB-9BFC1F7D87D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837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Fußzeilenplatzhalter 4"/>
          <p:cNvSpPr txBox="1">
            <a:spLocks/>
          </p:cNvSpPr>
          <p:nvPr userDrawn="1"/>
        </p:nvSpPr>
        <p:spPr>
          <a:xfrm>
            <a:off x="251967" y="6453188"/>
            <a:ext cx="7196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ctr" rtl="0" eaLnBrk="0" fontAlgn="auto" hangingPunct="0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24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de-DE" dirty="0" smtClean="0"/>
          </a:p>
          <a:p>
            <a:pPr>
              <a:defRPr/>
            </a:pP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588125" y="64722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22D5F-6554-4585-AE32-D161EF27D20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708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588125" y="64722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6A514-6605-43A3-8ACB-9BFC1F7D87D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610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588125" y="64722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6A514-6605-43A3-8ACB-9BFC1F7D87D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969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484784"/>
            <a:ext cx="8424862" cy="4752975"/>
          </a:xfrm>
        </p:spPr>
        <p:txBody>
          <a:bodyPr/>
          <a:lstStyle>
            <a:lvl1pPr marL="271463" indent="-271463">
              <a:buClr>
                <a:srgbClr val="FC854A"/>
              </a:buClr>
              <a:buFont typeface="Wingdings" pitchFamily="2" charset="2"/>
              <a:buChar char="§"/>
              <a:defRPr baseline="0">
                <a:latin typeface="Arial" pitchFamily="34" charset="0"/>
              </a:defRPr>
            </a:lvl1pPr>
            <a:lvl2pPr marL="719138" indent="-268288">
              <a:buClr>
                <a:srgbClr val="FC854A"/>
              </a:buClr>
              <a:buFont typeface="Wingdings" pitchFamily="2" charset="2"/>
              <a:buChar char="§"/>
              <a:defRPr sz="2000" baseline="0">
                <a:latin typeface="Arial" pitchFamily="34" charset="0"/>
              </a:defRPr>
            </a:lvl2pPr>
            <a:lvl3pPr marL="1165225" indent="-266700">
              <a:buClr>
                <a:srgbClr val="FC854A"/>
              </a:buClr>
              <a:buFont typeface="Wingdings" pitchFamily="2" charset="2"/>
              <a:buChar char="§"/>
              <a:defRPr sz="1800" baseline="0">
                <a:latin typeface="Arial" pitchFamily="34" charset="0"/>
              </a:defRPr>
            </a:lvl3pPr>
            <a:lvl4pPr marL="1611313" indent="-261938">
              <a:buClr>
                <a:srgbClr val="873E50"/>
              </a:buClr>
              <a:buFont typeface="Wingdings" pitchFamily="2" charset="2"/>
              <a:buChar char="§"/>
              <a:defRPr sz="1600" baseline="0">
                <a:latin typeface="Arial" pitchFamily="34" charset="0"/>
              </a:defRPr>
            </a:lvl4pPr>
            <a:lvl5pPr marL="2057400" indent="-261938">
              <a:buClr>
                <a:srgbClr val="873E50"/>
              </a:buClr>
              <a:buFont typeface="Wingdings" pitchFamily="2" charset="2"/>
              <a:buChar char="§"/>
              <a:defRPr sz="1400" baseline="0">
                <a:latin typeface="Arial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588125" y="64722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6A514-6605-43A3-8ACB-9BFC1F7D87D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496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484784"/>
            <a:ext cx="8424862" cy="4752975"/>
          </a:xfrm>
        </p:spPr>
        <p:txBody>
          <a:bodyPr/>
          <a:lstStyle>
            <a:lvl1pPr marL="271463" indent="-271463">
              <a:buClr>
                <a:srgbClr val="FC854A"/>
              </a:buClr>
              <a:buFont typeface="Wingdings" pitchFamily="2" charset="2"/>
              <a:buChar char="§"/>
              <a:defRPr baseline="0">
                <a:latin typeface="Arial" pitchFamily="34" charset="0"/>
              </a:defRPr>
            </a:lvl1pPr>
            <a:lvl2pPr marL="719138" indent="-268288">
              <a:buClr>
                <a:srgbClr val="FC854A"/>
              </a:buClr>
              <a:buFont typeface="Wingdings" pitchFamily="2" charset="2"/>
              <a:buChar char="§"/>
              <a:defRPr sz="2000" baseline="0">
                <a:latin typeface="Arial" pitchFamily="34" charset="0"/>
              </a:defRPr>
            </a:lvl2pPr>
            <a:lvl3pPr marL="1165225" indent="-266700">
              <a:buClr>
                <a:srgbClr val="FC854A"/>
              </a:buClr>
              <a:buFont typeface="Wingdings" pitchFamily="2" charset="2"/>
              <a:buChar char="§"/>
              <a:defRPr sz="1800" baseline="0">
                <a:latin typeface="Arial" pitchFamily="34" charset="0"/>
              </a:defRPr>
            </a:lvl3pPr>
            <a:lvl4pPr marL="1611313" indent="-261938">
              <a:buClr>
                <a:srgbClr val="873E50"/>
              </a:buClr>
              <a:buFont typeface="Wingdings" pitchFamily="2" charset="2"/>
              <a:buChar char="§"/>
              <a:defRPr sz="1600" baseline="0">
                <a:latin typeface="Arial" pitchFamily="34" charset="0"/>
              </a:defRPr>
            </a:lvl4pPr>
            <a:lvl5pPr marL="2057400" indent="-261938">
              <a:buClr>
                <a:srgbClr val="873E50"/>
              </a:buClr>
              <a:buFont typeface="Wingdings" pitchFamily="2" charset="2"/>
              <a:buChar char="§"/>
              <a:defRPr sz="1400" baseline="0">
                <a:latin typeface="Arial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5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588125" y="6309320"/>
            <a:ext cx="2133600" cy="365125"/>
          </a:xfrm>
        </p:spPr>
        <p:txBody>
          <a:bodyPr/>
          <a:lstStyle/>
          <a:p>
            <a:fld id="{B28F9D38-746F-4F66-8DFA-FA7E04203DA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99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35DF7-2F4F-4230-AB0F-5AE92B713A50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805B2-362F-4E6E-8D44-02FED9320EFA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371D2-4B67-4EAF-9BB7-8D9CFD37AF96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2FC15F-59C4-4D2A-8E1B-A55514DB0D0E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3AE08C-30AE-4DE6-8E17-B9F8389E2D2A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C0EF8-7BED-4202-B44B-9840335B9AFE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1F56A8-00B9-4EAE-8EF9-9AD1D0FD4E59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7F199D-3762-42F5-B1B0-375222970554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8001000" y="0"/>
            <a:ext cx="0" cy="1524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de-DE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de-DE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A329D52A-CCB6-443E-B837-B64B8F079F91}" type="slidenum">
              <a:rPr lang="de-DE"/>
              <a:pPr/>
              <a:t>‹Nr.›</a:t>
            </a:fld>
            <a:endParaRPr lang="de-DE"/>
          </a:p>
        </p:txBody>
      </p:sp>
      <p:grpSp>
        <p:nvGrpSpPr>
          <p:cNvPr id="15368" name="Group 8" descr="decorative graphic made up of dots"/>
          <p:cNvGrpSpPr>
            <a:grpSpLocks/>
          </p:cNvGrpSpPr>
          <p:nvPr userDrawn="1"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5369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70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71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72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73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74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75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76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78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79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80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81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82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83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84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85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86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87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 dirty="0"/>
            </a:p>
          </p:txBody>
        </p:sp>
        <p:sp>
          <p:nvSpPr>
            <p:cNvPr id="15388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90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91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92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de-DE" kern="1200">
                <a:solidFill>
                  <a:schemeClr val="tx1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5393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94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15395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96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de-DE" kern="1200">
                <a:solidFill>
                  <a:schemeClr val="tx1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5397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98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99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rgbClr val="D0C9F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5401" name="Line 41"/>
          <p:cNvSpPr>
            <a:spLocks noChangeShapeType="1"/>
          </p:cNvSpPr>
          <p:nvPr/>
        </p:nvSpPr>
        <p:spPr bwMode="auto">
          <a:xfrm>
            <a:off x="457200" y="1524000"/>
            <a:ext cx="75438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2" name="Oval 29"/>
          <p:cNvSpPr>
            <a:spLocks noChangeArrowheads="1"/>
          </p:cNvSpPr>
          <p:nvPr userDrawn="1"/>
        </p:nvSpPr>
        <p:spPr bwMode="auto">
          <a:xfrm>
            <a:off x="8825538" y="824089"/>
            <a:ext cx="120025" cy="119944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5" name="Oval 11"/>
          <p:cNvSpPr>
            <a:spLocks noChangeArrowheads="1"/>
          </p:cNvSpPr>
          <p:nvPr userDrawn="1"/>
        </p:nvSpPr>
        <p:spPr bwMode="auto">
          <a:xfrm>
            <a:off x="8321434" y="498564"/>
            <a:ext cx="120025" cy="119944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pb.de/izpb/197649/karte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pb.de/system/files/dokument_pdf/01_SU-Oktoberrevolution%207-01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pb.de/system/files/dokument_pdf/02_SU-V%C3%B6lker%208-01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pb.de/internationales/europa/russland/48401/administrative-gliederun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de.sputniknews.com/german.ruvr.ru/2012_08_25/86195058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pb.de/internationales/europa/russland/242792/umfrage-nationale-identitaet-patriotismus-world-values-survey-letzte-erhebungsphase-20102014-gesetz-ueber-auslaendische-agenten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mg.nzz.ch/S=W1960/O=75/http:/nzz-img.s3.amazonaws.com/2017/3/14/1bf7d7a3-6e8c-4f80-aef5-6564cdef1511.jpe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upload.wikimedia.org/wikipedia/commons/5/52/Dmitry_Medvedev_at_Plesetsk_Space_Launch_Centre-5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pb.de/internationales/europa/russland/241480/analyse-harte-zeiten-verteidigungsausgaben-und-wirtschaft-in-russland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pb.de/internationales/europa/russland/241485/umfrage-umfragen-zu-den-streitkraeften-russlands-umfragen-zu-feindbildern-in-der-russischen-gesellschaf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pb.de/internationales/europa/russland/241500/aus-russischen-blogs-hybrid-oder-autoritaer-debatte-um-das-politische-system-in-russland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arousse.fr/encyclopedie/data/images/1310850-Nicolas_II_et_la_tsarine_Alexandra_Fedorovna.jpg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img.nzz.ch/S=W1960/O=75/http:/nzz-img.s3.amazonaws.com/2017/3/14/2cb6b87e-03ee-4b0c-815e-4650919e6f2b.jpe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enschoice.de/politik-wirtschaft/glatze-dann-werde-uebernaechster-praesident-russlands-896.php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cdn3.spiegel.de/images/image-348672-860_poster_16x9-vitt-348672.jpg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w.com/de/kreuz-und-schwert-russlands-neue-symbole/a-36262954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w.com/de/kreuz-und-schwert-russlands-neue-symbole/a-36262954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media-cdn.sueddeutsche.de/image/sz.1.3366384/680x382?v=1486398579000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pb.de/geschichte/zeitgeschichte/oktoberrevolution/242208/revolutionsjubilaeum-ohne-held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pb.de/geschichte/zeitgeschichte/oktoberrevolution/242208/revolutionsjubilaeum-ohne-held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pb.de/internationales/europa/russland/48401/administrative-gliederung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https://de.wikipedia.org/w/index.php?title=Datei:ASSR_Wolgadeutsche.svg&amp;filetimestamp=20090602104040&amp;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s://de.wikipedia.org/wiki/DieAussenseiter#/media/File:DieAussenseiter_Webvideopreis_2014.jpg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pb.de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pb.de/system/files/dokument_pdf/03_Gulag%204-01.pdf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vno.ru/posters/%D1%81%D0%BC%D0%BE%D1%82%D1%80%D1%8F%D1%82-%D0%B6%D0%B0%D0%B4%D0%BD%D1%8B%D0%B5-%D0%B2%D1%80%D0%B0%D0%B3%D0%B8.html" TargetMode="Externa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vno.ru/posters/%D0%BF%D0%B0%D0%BF%D0%B0-%D1%83%D0%B1%D0%B5%D0%B9-%D0%BD%D0%B5%D0%BC%D1%86%D0%B0.html" TargetMode="Externa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vno.ru/posters/%D0%BF%D0%B0%D0%BF%D0%B0-%D1%83%D0%B1%D0%B5%D0%B9-%D0%BD%D0%B5%D0%BC%D1%86%D0%B0.html" TargetMode="External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pb.de/system/files/dokument_pdf/03_Gulag%204-01.pdf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vno.ru/posters/%D0%BF%D0%B0%D0%BF%D0%B0-%D1%83%D0%B1%D0%B5%D0%B9-%D0%BD%D0%B5%D0%BC%D1%86%D0%B0.html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hyperlink" Target="http://cdn3.spiegel.de/images/image-348672-860_poster_16x9-vitt-348672.jpg" TargetMode="External"/><Relationship Id="rId2" Type="http://schemas.openxmlformats.org/officeDocument/2006/relationships/hyperlink" Target="https://img.nzz.ch/C=W4608,H3072,X719,Y72/S=W1960/O=75/http:/nzz-img.s3.amazonaws.com/2017/3/15/c1cf9451-6f33-4d31-bce5-0c3d086781b2.jpeg" TargetMode="Externa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hyperlink" Target="http://cdn3.spiegel.de/images/image-348672-860_poster_16x9-vitt-348672.jpg" TargetMode="External"/><Relationship Id="rId2" Type="http://schemas.openxmlformats.org/officeDocument/2006/relationships/hyperlink" Target="https://img.nzz.ch/C=W4608,H3072,X719,Y72/S=W1960/O=75/http:/nzz-img.s3.amazonaws.com/2017/3/15/c1cf9451-6f33-4d31-bce5-0c3d086781b2.jpe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4000" dirty="0" smtClean="0"/>
              <a:t>Russland</a:t>
            </a:r>
            <a:br>
              <a:rPr lang="de-DE" sz="4000" dirty="0" smtClean="0"/>
            </a:br>
            <a:r>
              <a:rPr lang="de-DE" sz="4000" dirty="0" smtClean="0"/>
              <a:t>ein </a:t>
            </a:r>
            <a:r>
              <a:rPr lang="de-DE" sz="4000" dirty="0"/>
              <a:t>Imperium im Wandel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07504" y="1202909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Karte Russland Zarenreich</a:t>
            </a:r>
            <a:endParaRPr lang="de-DE" sz="2200" dirty="0" smtClean="0">
              <a:solidFill>
                <a:schemeClr val="bg1"/>
              </a:solidFill>
            </a:endParaRPr>
          </a:p>
          <a:p>
            <a:pPr algn="ctr"/>
            <a:r>
              <a:rPr lang="de-DE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z.B</a:t>
            </a:r>
            <a:r>
              <a:rPr lang="de-DE" sz="2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. </a:t>
            </a:r>
            <a:r>
              <a:rPr lang="de-DE" sz="2200" dirty="0">
                <a:solidFill>
                  <a:schemeClr val="bg1">
                    <a:lumMod val="95000"/>
                    <a:lumOff val="5000"/>
                  </a:schemeClr>
                </a:solidFill>
                <a:hlinkClick r:id="rId3"/>
              </a:rPr>
              <a:t>http://</a:t>
            </a:r>
            <a:r>
              <a:rPr lang="de-DE" sz="2200" dirty="0" smtClean="0">
                <a:solidFill>
                  <a:schemeClr val="bg1">
                    <a:lumMod val="95000"/>
                    <a:lumOff val="5000"/>
                  </a:schemeClr>
                </a:solidFill>
                <a:hlinkClick r:id="rId3"/>
              </a:rPr>
              <a:t>www.bpb.de/izpb/197649/karten</a:t>
            </a:r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de-DE" dirty="0" smtClean="0">
              <a:solidFill>
                <a:schemeClr val="bg1"/>
              </a:solidFill>
            </a:endParaRPr>
          </a:p>
          <a:p>
            <a:pPr algn="ctr"/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85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3</a:t>
            </a:r>
            <a:r>
              <a:rPr lang="de-DE" sz="3600" dirty="0"/>
              <a:t>. Russland auf dem Weg zurück in die zaristische Vergangenheit?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188214" y="1052737"/>
            <a:ext cx="8767571" cy="580526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dirty="0" smtClean="0">
                <a:solidFill>
                  <a:schemeClr val="bg1"/>
                </a:solidFill>
              </a:rPr>
              <a:t>Umfragen des </a:t>
            </a:r>
            <a:r>
              <a:rPr lang="de-DE" dirty="0" err="1" smtClean="0">
                <a:solidFill>
                  <a:schemeClr val="bg1"/>
                </a:solidFill>
              </a:rPr>
              <a:t>Lewada</a:t>
            </a:r>
            <a:r>
              <a:rPr lang="de-DE" dirty="0" smtClean="0">
                <a:solidFill>
                  <a:schemeClr val="bg1"/>
                </a:solidFill>
              </a:rPr>
              <a:t>-Zentrums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82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/>
              <a:t>C</a:t>
            </a:r>
            <a:r>
              <a:rPr lang="de-DE" sz="3600" dirty="0" smtClean="0"/>
              <a:t>. </a:t>
            </a:r>
            <a:r>
              <a:rPr lang="de-DE" sz="3600" dirty="0"/>
              <a:t>Russland auf dem Weg zurück in die zaristische Vergangenheit?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446" y="1968139"/>
            <a:ext cx="9144000" cy="3913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87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4. Hilfen für die Verzahnung der Einheiten - Synopse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129" y="1628800"/>
            <a:ext cx="8579742" cy="5413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32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Hier noch ausgefüllte Synopse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2759" y="620688"/>
            <a:ext cx="9252520" cy="6031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43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07504" y="1202909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Karte Gründung der Sowjetunion</a:t>
            </a:r>
          </a:p>
          <a:p>
            <a:pPr algn="ctr"/>
            <a:r>
              <a:rPr lang="de-DE" sz="2200" dirty="0" smtClean="0">
                <a:solidFill>
                  <a:schemeClr val="bg1">
                    <a:lumMod val="95000"/>
                    <a:lumOff val="5000"/>
                  </a:schemeClr>
                </a:solidFill>
                <a:hlinkClick r:id="rId3"/>
              </a:rPr>
              <a:t>http</a:t>
            </a:r>
            <a:r>
              <a:rPr lang="de-DE" sz="2200" dirty="0">
                <a:solidFill>
                  <a:schemeClr val="bg1">
                    <a:lumMod val="95000"/>
                    <a:lumOff val="5000"/>
                  </a:schemeClr>
                </a:solidFill>
                <a:hlinkClick r:id="rId3"/>
              </a:rPr>
              <a:t>://</a:t>
            </a:r>
            <a:r>
              <a:rPr lang="de-DE" sz="2200" dirty="0" smtClean="0">
                <a:solidFill>
                  <a:schemeClr val="bg1">
                    <a:lumMod val="95000"/>
                    <a:lumOff val="5000"/>
                  </a:schemeClr>
                </a:solidFill>
                <a:hlinkClick r:id="rId3"/>
              </a:rPr>
              <a:t>www.bpb.de/system/files/dokument_pdf/01_SU-Oktoberrevolution%207-01.pdf</a:t>
            </a:r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de-DE" dirty="0" smtClean="0">
              <a:solidFill>
                <a:schemeClr val="bg1"/>
              </a:solidFill>
            </a:endParaRPr>
          </a:p>
          <a:p>
            <a:pPr algn="ctr"/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30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Ethnische Vielfalt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58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00066" y="823687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Karte Sowjetunion Sprachen und Völker</a:t>
            </a:r>
          </a:p>
          <a:p>
            <a:pPr algn="ctr"/>
            <a:r>
              <a:rPr lang="de-DE" sz="2200" dirty="0" smtClean="0">
                <a:solidFill>
                  <a:schemeClr val="bg1">
                    <a:lumMod val="95000"/>
                    <a:lumOff val="5000"/>
                  </a:schemeClr>
                </a:solidFill>
                <a:hlinkClick r:id="rId3"/>
              </a:rPr>
              <a:t>http</a:t>
            </a:r>
            <a:r>
              <a:rPr lang="de-DE" sz="2200" dirty="0">
                <a:solidFill>
                  <a:schemeClr val="bg1">
                    <a:lumMod val="95000"/>
                    <a:lumOff val="5000"/>
                  </a:schemeClr>
                </a:solidFill>
                <a:hlinkClick r:id="rId3"/>
              </a:rPr>
              <a:t>://</a:t>
            </a:r>
            <a:r>
              <a:rPr lang="de-DE" sz="2200" dirty="0" smtClean="0">
                <a:solidFill>
                  <a:schemeClr val="bg1">
                    <a:lumMod val="95000"/>
                    <a:lumOff val="5000"/>
                  </a:schemeClr>
                </a:solidFill>
                <a:hlinkClick r:id="rId3"/>
              </a:rPr>
              <a:t>www.bpb.de/system/files/dokument_pdf/02_SU-V%C3%B6lker%208-01.pdf</a:t>
            </a:r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de-DE" dirty="0" smtClean="0">
              <a:solidFill>
                <a:schemeClr val="bg1"/>
              </a:solidFill>
            </a:endParaRPr>
          </a:p>
          <a:p>
            <a:pPr algn="ctr"/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72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-26775" y="1259405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smtClean="0">
                <a:solidFill>
                  <a:schemeClr val="bg1"/>
                </a:solidFill>
              </a:rPr>
              <a:t>Karte Föderale Struktur Russlands heute</a:t>
            </a:r>
          </a:p>
          <a:p>
            <a:pPr algn="ctr"/>
            <a:r>
              <a:rPr lang="de-DE" sz="2400" smtClean="0">
                <a:hlinkClick r:id="rId3"/>
              </a:rPr>
              <a:t>http://www.bpb.de/internationales/europa/russland/48401/administrative-gliederung</a:t>
            </a:r>
            <a:endParaRPr lang="de-DE" sz="2400" smtClean="0"/>
          </a:p>
          <a:p>
            <a:pPr algn="ctr"/>
            <a:endParaRPr lang="de-DE" sz="2400" smtClean="0"/>
          </a:p>
          <a:p>
            <a:endParaRPr lang="de-DE" sz="2800" smtClean="0"/>
          </a:p>
          <a:p>
            <a:pPr algn="ctr"/>
            <a:endParaRPr lang="de-DE" sz="220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de-DE" smtClean="0">
              <a:solidFill>
                <a:schemeClr val="bg1"/>
              </a:solidFill>
            </a:endParaRPr>
          </a:p>
          <a:p>
            <a:pPr algn="ctr"/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401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meinen die offiziösen „Sputnik-News“?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323528" y="4725144"/>
            <a:ext cx="87510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Die zahlenmäßig kleinen indigenen Völker des Nordens nehmen einen besonderen Platz unter den zahlreichen Volksgruppen der Russischen Föderation ein. </a:t>
            </a:r>
            <a:r>
              <a:rPr lang="de-DE" b="1" dirty="0"/>
              <a:t>Seit Jahrhunderten hat der russische Staat ihnen dabei geholfen, ihre urwüchsigen sozialen und ethnokulturellen Traditionen, aber auch ihre ursprünglichen Lebensgebiete zu bewahren. In dieser Hinsicht gab es eine entsprechende Staatspolitik.</a:t>
            </a:r>
            <a:br>
              <a:rPr lang="de-DE" b="1" dirty="0"/>
            </a:br>
            <a:r>
              <a:rPr lang="de-DE" sz="1000" b="1" i="1" dirty="0" smtClean="0">
                <a:hlinkClick r:id="rId2"/>
              </a:rPr>
              <a:t>https</a:t>
            </a:r>
            <a:r>
              <a:rPr lang="de-DE" sz="1000" b="1" i="1" dirty="0">
                <a:hlinkClick r:id="rId2"/>
              </a:rPr>
              <a:t>://de.sputniknews.com/german.ruvr.ru/2012_08_25/86195058/</a:t>
            </a:r>
            <a:r>
              <a:rPr lang="de-DE" sz="1000" b="1" i="1" dirty="0"/>
              <a:t/>
            </a:r>
            <a:br>
              <a:rPr lang="de-DE" sz="1000" b="1" i="1" dirty="0"/>
            </a:br>
            <a:endParaRPr lang="de-DE" sz="1000" b="1" i="1" dirty="0"/>
          </a:p>
        </p:txBody>
      </p:sp>
      <p:sp>
        <p:nvSpPr>
          <p:cNvPr id="5" name="Textfeld 4"/>
          <p:cNvSpPr txBox="1"/>
          <p:nvPr/>
        </p:nvSpPr>
        <p:spPr>
          <a:xfrm>
            <a:off x="488652" y="1822845"/>
            <a:ext cx="3998540" cy="273730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1600" dirty="0" smtClean="0">
                <a:solidFill>
                  <a:schemeClr val="bg1"/>
                </a:solidFill>
              </a:rPr>
              <a:t>Bild ethnische Minderheiten in Russland heute</a:t>
            </a:r>
          </a:p>
          <a:p>
            <a:endParaRPr lang="de-DE" sz="1600" dirty="0" smtClean="0"/>
          </a:p>
          <a:p>
            <a:pPr algn="ctr"/>
            <a:endParaRPr lang="de-DE" sz="16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de-DE" sz="1600" dirty="0" smtClean="0">
              <a:solidFill>
                <a:schemeClr val="bg1"/>
              </a:solidFill>
            </a:endParaRPr>
          </a:p>
          <a:p>
            <a:pPr algn="ctr"/>
            <a:endParaRPr lang="de-DE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96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116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3200" i="1" dirty="0"/>
              <a:t>Zitat aus urheberrechtlichen Gründen gelöscht.</a:t>
            </a:r>
          </a:p>
          <a:p>
            <a:pPr marL="0" indent="0">
              <a:buNone/>
            </a:pPr>
            <a:endParaRPr lang="de-DE" b="1" dirty="0" smtClean="0"/>
          </a:p>
          <a:p>
            <a:pPr marL="0" indent="0">
              <a:buNone/>
            </a:pPr>
            <a:r>
              <a:rPr lang="de-DE" sz="1900" i="1" dirty="0" smtClean="0"/>
              <a:t>Martin Schulze Wessel in SZ 16.1.2017</a:t>
            </a:r>
            <a:endParaRPr lang="de-DE" sz="1900" i="1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</a:t>
            </a:r>
            <a:r>
              <a:rPr lang="de-DE" dirty="0" smtClean="0"/>
              <a:t>ationalistisch oder kolonial?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755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0" y="1268760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Umfrage „Wer bin ich?“ (Identität der Bürger Russlands).</a:t>
            </a:r>
          </a:p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Nationalität ist eine Identität unter </a:t>
            </a:r>
            <a:r>
              <a:rPr lang="de-DE" sz="2800" dirty="0" err="1" smtClean="0">
                <a:solidFill>
                  <a:schemeClr val="bg1"/>
                </a:solidFill>
              </a:rPr>
              <a:t>mehrereren</a:t>
            </a:r>
            <a:r>
              <a:rPr lang="de-DE" sz="2800" dirty="0" smtClean="0">
                <a:solidFill>
                  <a:schemeClr val="bg1"/>
                </a:solidFill>
              </a:rPr>
              <a:t>. Es gibt eine russländische Identität.</a:t>
            </a:r>
          </a:p>
          <a:p>
            <a:pPr algn="ctr"/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de-DE" sz="2400" dirty="0">
                <a:hlinkClick r:id="rId3"/>
              </a:rPr>
              <a:t>http://</a:t>
            </a:r>
            <a:r>
              <a:rPr lang="de-DE" sz="2400" dirty="0" smtClean="0">
                <a:hlinkClick r:id="rId3"/>
              </a:rPr>
              <a:t>www.bpb.de/internationales/europa/russland/242792/umfrage-nationale-identitaet-patriotismus-world-values-survey-letzte-erhebungsphase-20102014-gesetz-ueber-auslaendische-agenten</a:t>
            </a:r>
            <a:endParaRPr lang="de-DE" sz="2400" dirty="0" smtClean="0"/>
          </a:p>
          <a:p>
            <a:pPr algn="ctr"/>
            <a:endParaRPr lang="de-DE" sz="2400" dirty="0"/>
          </a:p>
          <a:p>
            <a:pPr algn="ctr"/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de-DE" dirty="0" smtClean="0">
              <a:solidFill>
                <a:schemeClr val="bg1"/>
              </a:solidFill>
            </a:endParaRPr>
          </a:p>
          <a:p>
            <a:pPr algn="ctr"/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9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Militär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394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2286000" y="28288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/>
              <a:t>https://img.nzz.ch/S=W1960/O=75/http://nzz-img.s3.amazonaws.com/2017/3/14/1bf7d7a3-6e8c-4f80-aef5-6564cdef1511.jpeg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-39652" y="796645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>
                <a:solidFill>
                  <a:schemeClr val="bg1"/>
                </a:solidFill>
              </a:rPr>
              <a:t>Zar Nikolaus nimmt eine Truppenparade ab, um 1910. </a:t>
            </a:r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de-DE" sz="2400" dirty="0">
                <a:hlinkClick r:id="rId3"/>
              </a:rPr>
              <a:t>https://img.nzz.ch/S=W1960/O=75/http://</a:t>
            </a:r>
            <a:r>
              <a:rPr lang="de-DE" sz="2400" dirty="0" smtClean="0">
                <a:hlinkClick r:id="rId3"/>
              </a:rPr>
              <a:t>nzz-img.s3.amazonaws.com/2017/3/14/1bf7d7a3-6e8c-4f80-aef5-6564cdef1511.jpeg</a:t>
            </a:r>
            <a:endParaRPr lang="de-DE" sz="2400" dirty="0" smtClean="0"/>
          </a:p>
          <a:p>
            <a:endParaRPr lang="de-DE" sz="2400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490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21704" y="1719262"/>
            <a:ext cx="8686800" cy="4950097"/>
          </a:xfrm>
        </p:spPr>
        <p:txBody>
          <a:bodyPr>
            <a:normAutofit/>
          </a:bodyPr>
          <a:lstStyle/>
          <a:p>
            <a:pPr marL="514350" indent="-514350">
              <a:buSzPct val="100000"/>
              <a:buFont typeface="+mj-lt"/>
              <a:buAutoNum type="arabicPeriod"/>
            </a:pPr>
            <a:r>
              <a:rPr lang="de-DE" dirty="0" smtClean="0"/>
              <a:t>Imperiale Traditionslinien</a:t>
            </a: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de-DE" dirty="0" smtClean="0"/>
              <a:t>erinnerungskulturelle Orientierungen</a:t>
            </a: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de-DE" dirty="0" smtClean="0"/>
              <a:t>Stundenentwürfe für die neuralgischen Stellen: </a:t>
            </a:r>
          </a:p>
          <a:p>
            <a:pPr lvl="1"/>
            <a:r>
              <a:rPr lang="de-DE" dirty="0" smtClean="0"/>
              <a:t>Strukturmerkmale </a:t>
            </a:r>
            <a:r>
              <a:rPr lang="de-DE" dirty="0"/>
              <a:t>des Zarenreiches – Russland als Imperium</a:t>
            </a:r>
          </a:p>
          <a:p>
            <a:pPr lvl="1"/>
            <a:r>
              <a:rPr lang="de-DE" dirty="0" smtClean="0"/>
              <a:t>Minderheiten in der Sowjetunion (</a:t>
            </a:r>
            <a:r>
              <a:rPr lang="de-DE" dirty="0" err="1" smtClean="0"/>
              <a:t>feat</a:t>
            </a:r>
            <a:r>
              <a:rPr lang="de-DE" dirty="0" smtClean="0"/>
              <a:t>. Dirk Lundberg)</a:t>
            </a:r>
          </a:p>
          <a:p>
            <a:pPr lvl="1"/>
            <a:r>
              <a:rPr lang="de-DE" dirty="0" smtClean="0"/>
              <a:t>Herausforderungen und geschichtskulturelle Deutungsmuster</a:t>
            </a: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de-DE" dirty="0" smtClean="0"/>
              <a:t>Hilfen für die Verzahnung der Einheiten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Gliederung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740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-39652" y="796645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Medwedjew vor Militärgerät. </a:t>
            </a:r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de-DE" sz="2400" dirty="0">
                <a:hlinkClick r:id="rId3"/>
              </a:rPr>
              <a:t>https://</a:t>
            </a:r>
            <a:r>
              <a:rPr lang="de-DE" sz="2400" dirty="0" smtClean="0">
                <a:hlinkClick r:id="rId3"/>
              </a:rPr>
              <a:t>upload.wikimedia.org/wikipedia/commons/5/52/Dmitry_Medvedev_at_Plesetsk_Space_Launch_Centre-5.jpg</a:t>
            </a:r>
            <a:endParaRPr lang="de-DE" sz="2400" dirty="0" smtClean="0"/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815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80729" y="1340768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Verteidigungsausgaben in % des BIP in Russland und anderen Ländern</a:t>
            </a:r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de-DE" sz="2400" dirty="0">
                <a:hlinkClick r:id="rId3"/>
              </a:rPr>
              <a:t>http://</a:t>
            </a:r>
            <a:r>
              <a:rPr lang="de-DE" sz="2400" dirty="0" smtClean="0">
                <a:hlinkClick r:id="rId3"/>
              </a:rPr>
              <a:t>www.bpb.de/internationales/europa/russland/241480/analyse-harte-zeiten-verteidigungsausgaben-und-wirtschaft-in-russland</a:t>
            </a:r>
            <a:endParaRPr lang="de-DE" sz="2400" dirty="0" smtClean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82907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53752" y="1268760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Haltung der russischen Bürger zum Militär – Umfrage</a:t>
            </a:r>
          </a:p>
          <a:p>
            <a:pPr algn="ctr"/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de-DE" sz="2400" dirty="0">
                <a:hlinkClick r:id="rId3"/>
              </a:rPr>
              <a:t>http://</a:t>
            </a:r>
            <a:r>
              <a:rPr lang="de-DE" sz="2400" dirty="0" smtClean="0">
                <a:hlinkClick r:id="rId3"/>
              </a:rPr>
              <a:t>www.bpb.de/internationales/europa/russland/241485/umfrage-umfragen-zu-den-streitkraeften-russlands-umfragen-zu-feindbildern-in-der-russischen-gesellschaft</a:t>
            </a:r>
            <a:endParaRPr lang="de-DE" sz="2400" dirty="0" smtClean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277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22312" y="4406900"/>
            <a:ext cx="8170167" cy="1362075"/>
          </a:xfrm>
        </p:spPr>
        <p:txBody>
          <a:bodyPr/>
          <a:lstStyle/>
          <a:p>
            <a:r>
              <a:rPr lang="de-DE" dirty="0" smtClean="0"/>
              <a:t>Herrschaft</a:t>
            </a:r>
            <a:br>
              <a:rPr lang="de-DE" dirty="0" smtClean="0"/>
            </a:br>
            <a:r>
              <a:rPr lang="de-DE" dirty="0" smtClean="0"/>
              <a:t>Zentrale und Legitimation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900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Kreml in Moskau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-39652" y="796645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>
                <a:solidFill>
                  <a:schemeClr val="bg1"/>
                </a:solidFill>
              </a:rPr>
              <a:t>Blick auf den Kreml in Moskau. Hier befindet sich die Machtzentrale der russischen Regierung. </a:t>
            </a:r>
            <a:endParaRPr lang="de-DE" sz="2800" dirty="0" smtClean="0">
              <a:solidFill>
                <a:schemeClr val="bg1"/>
              </a:solidFill>
            </a:endParaRPr>
          </a:p>
          <a:p>
            <a:pPr algn="ctr"/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de-DE" sz="2400" dirty="0">
                <a:hlinkClick r:id="rId3"/>
              </a:rPr>
              <a:t>http://</a:t>
            </a:r>
            <a:r>
              <a:rPr lang="de-DE" sz="2400" dirty="0" smtClean="0">
                <a:hlinkClick r:id="rId3"/>
              </a:rPr>
              <a:t>www.bpb.de/internationales/europa/russland/241500/aus-russischen-blogs-hybrid-oder-autoritaer-debatte-um-das-politische-system-in-russland</a:t>
            </a:r>
            <a:endParaRPr lang="de-DE" sz="2400" dirty="0" smtClean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284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-39652" y="796645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Bilder des Zaren in Uniform und in </a:t>
            </a:r>
            <a:r>
              <a:rPr lang="de-DE" sz="2800" dirty="0" err="1" smtClean="0">
                <a:solidFill>
                  <a:schemeClr val="bg1"/>
                </a:solidFill>
              </a:rPr>
              <a:t>traditionellerm</a:t>
            </a:r>
            <a:r>
              <a:rPr lang="de-DE" sz="2800" dirty="0" smtClean="0">
                <a:solidFill>
                  <a:schemeClr val="bg1"/>
                </a:solidFill>
              </a:rPr>
              <a:t> Kostüm.</a:t>
            </a:r>
          </a:p>
          <a:p>
            <a:pPr algn="ctr"/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de-DE" sz="2400" dirty="0">
                <a:hlinkClick r:id="rId2"/>
              </a:rPr>
              <a:t>http://</a:t>
            </a:r>
            <a:r>
              <a:rPr lang="de-DE" sz="2400" dirty="0" smtClean="0">
                <a:hlinkClick r:id="rId2"/>
              </a:rPr>
              <a:t>www.larousse.fr/encyclopedie/data/images/1310850-Nicolas_II_et_la_tsarine_Alexandra_Fedorovna.jpg</a:t>
            </a:r>
            <a:endParaRPr lang="de-DE" sz="2400" dirty="0" smtClean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81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-39652" y="796645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>
                <a:solidFill>
                  <a:schemeClr val="bg1"/>
                </a:solidFill>
              </a:rPr>
              <a:t>Nikolaus segnet Soldaten während des </a:t>
            </a:r>
            <a:r>
              <a:rPr lang="de-DE" sz="2800" dirty="0" smtClean="0">
                <a:solidFill>
                  <a:schemeClr val="bg1"/>
                </a:solidFill>
              </a:rPr>
              <a:t/>
            </a:r>
            <a:br>
              <a:rPr lang="de-DE" sz="2800" dirty="0" smtClean="0">
                <a:solidFill>
                  <a:schemeClr val="bg1"/>
                </a:solidFill>
              </a:rPr>
            </a:br>
            <a:r>
              <a:rPr lang="de-DE" sz="2800" dirty="0" smtClean="0">
                <a:solidFill>
                  <a:schemeClr val="bg1"/>
                </a:solidFill>
              </a:rPr>
              <a:t>Russisch - Japanischen </a:t>
            </a:r>
            <a:r>
              <a:rPr lang="de-DE" sz="2800" dirty="0">
                <a:solidFill>
                  <a:schemeClr val="bg1"/>
                </a:solidFill>
              </a:rPr>
              <a:t>Krieges (1904-1905).</a:t>
            </a:r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de-DE" sz="2400" dirty="0">
                <a:hlinkClick r:id="rId3"/>
              </a:rPr>
              <a:t>https://img.nzz.ch/S=W1960/O=75/http://</a:t>
            </a:r>
            <a:r>
              <a:rPr lang="de-DE" sz="2400" dirty="0" smtClean="0">
                <a:hlinkClick r:id="rId3"/>
              </a:rPr>
              <a:t>nzz-img.s3.amazonaws.com/2017/3/14/2cb6b87e-03ee-4b0c-815e-4650919e6f2b.jpeg</a:t>
            </a:r>
            <a:endParaRPr lang="de-DE" sz="2400" dirty="0" smtClean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512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726836"/>
            <a:ext cx="8791982" cy="3934412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-39652" y="796645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err="1" smtClean="0">
                <a:solidFill>
                  <a:schemeClr val="bg1"/>
                </a:solidFill>
              </a:rPr>
              <a:t>Matroschkas</a:t>
            </a:r>
            <a:r>
              <a:rPr lang="de-DE" sz="2800" dirty="0" smtClean="0">
                <a:solidFill>
                  <a:schemeClr val="bg1"/>
                </a:solidFill>
              </a:rPr>
              <a:t> der russischen Präsidenten.</a:t>
            </a:r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de-DE" sz="2400" dirty="0">
                <a:hlinkClick r:id="rId4"/>
              </a:rPr>
              <a:t>http://</a:t>
            </a:r>
            <a:r>
              <a:rPr lang="de-DE" sz="2400" dirty="0" smtClean="0">
                <a:hlinkClick r:id="rId4"/>
              </a:rPr>
              <a:t>www.menschoice.de/politik-wirtschaft/glatze-dann-werde-uebernaechster-praesident-russlands-896.php</a:t>
            </a:r>
            <a:endParaRPr lang="de-DE" sz="2400" dirty="0" smtClean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69714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-39652" y="796645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Auftritt des Präsidenten Putin. Die goldenen Türen werden geöffnet</a:t>
            </a:r>
          </a:p>
          <a:p>
            <a:pPr algn="ctr"/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de-DE" sz="2400" dirty="0">
                <a:hlinkClick r:id="rId3"/>
              </a:rPr>
              <a:t>http://</a:t>
            </a:r>
            <a:r>
              <a:rPr lang="de-DE" sz="2400" dirty="0" smtClean="0">
                <a:hlinkClick r:id="rId3"/>
              </a:rPr>
              <a:t>cdn3.spiegel.de/images/image-348672-860_poster_16x9-vitt-348672.jpg</a:t>
            </a:r>
            <a:endParaRPr lang="de-DE" sz="2400" dirty="0" smtClean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43788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-39652" y="796645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Umfrage: Russische Bürger finden es gut, einen „starken Führer“ zu haben.</a:t>
            </a:r>
          </a:p>
          <a:p>
            <a:pPr algn="ctr"/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de-DE" sz="2400" dirty="0" smtClean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7350" y="3224212"/>
            <a:ext cx="5829300" cy="409575"/>
          </a:xfrm>
          <a:prstGeom prst="rect">
            <a:avLst/>
          </a:prstGeom>
        </p:spPr>
      </p:pic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838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Imperiale Traditionslinien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060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2060"/>
                </a:solidFill>
              </a:rPr>
              <a:t>2. erinnerungskulturelle Orientierungsangebote</a:t>
            </a:r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80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3200" i="1" dirty="0"/>
              <a:t>Zitat aus urheberrechtlichen Gründen gelöscht.</a:t>
            </a:r>
          </a:p>
          <a:p>
            <a:pPr marL="0" indent="0">
              <a:buNone/>
            </a:pPr>
            <a:r>
              <a:rPr lang="de-DE" sz="2300" i="1" dirty="0" smtClean="0"/>
              <a:t>Susanne </a:t>
            </a:r>
            <a:r>
              <a:rPr lang="de-DE" sz="2300" i="1" dirty="0" smtClean="0"/>
              <a:t>Schattenberg, Phänomen Sowjetunion, 2014</a:t>
            </a:r>
            <a:endParaRPr lang="de-DE" sz="2300" i="1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 „Vakuum an Orientierung“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667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719262"/>
            <a:ext cx="8435280" cy="46620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3200" i="1" dirty="0"/>
              <a:t>Zitat aus urheberrechtlichen Gründen gelöscht.</a:t>
            </a:r>
          </a:p>
          <a:p>
            <a:pPr marL="0" indent="0">
              <a:buNone/>
            </a:pPr>
            <a:r>
              <a:rPr lang="de-DE" sz="2300" i="1" dirty="0" smtClean="0"/>
              <a:t>Susanne </a:t>
            </a:r>
            <a:r>
              <a:rPr lang="de-DE" sz="2300" i="1" dirty="0" smtClean="0"/>
              <a:t>Schattenberg, Phänomen Sowjetunion, 2014</a:t>
            </a:r>
            <a:endParaRPr lang="de-DE" sz="2300" i="1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 „Vakuum an Orientierung“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515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Putin, der Große?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-39652" y="796645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Ergebnis Google-Bildersuche „Putin, der Große“</a:t>
            </a:r>
          </a:p>
          <a:p>
            <a:pPr algn="ctr"/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de-DE" sz="2400" dirty="0" smtClean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328077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Kreuz und Schwert?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-39652" y="796645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Statue für Großfürst </a:t>
            </a:r>
            <a:r>
              <a:rPr lang="de-DE" sz="2800" dirty="0">
                <a:solidFill>
                  <a:schemeClr val="bg1"/>
                </a:solidFill>
              </a:rPr>
              <a:t>Wladimir. </a:t>
            </a:r>
            <a:r>
              <a:rPr lang="de-DE" sz="2800" dirty="0" smtClean="0">
                <a:solidFill>
                  <a:schemeClr val="bg1"/>
                </a:solidFill>
              </a:rPr>
              <a:t>Monument </a:t>
            </a:r>
            <a:r>
              <a:rPr lang="de-DE" sz="2800" dirty="0">
                <a:solidFill>
                  <a:schemeClr val="bg1"/>
                </a:solidFill>
              </a:rPr>
              <a:t>in </a:t>
            </a:r>
            <a:r>
              <a:rPr lang="de-DE" sz="2800" dirty="0" smtClean="0">
                <a:solidFill>
                  <a:schemeClr val="bg1"/>
                </a:solidFill>
              </a:rPr>
              <a:t>Moskau.</a:t>
            </a:r>
          </a:p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Man baute auf Druck der UNESCO </a:t>
            </a:r>
            <a:r>
              <a:rPr lang="de-DE" sz="2800" dirty="0">
                <a:solidFill>
                  <a:schemeClr val="bg1"/>
                </a:solidFill>
              </a:rPr>
              <a:t>deutlich kleiner als geplant, damit der Kreml den Status als Weltkulturerbe nicht verliert</a:t>
            </a:r>
          </a:p>
          <a:p>
            <a:pPr algn="ctr"/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de-DE" sz="2400" dirty="0">
                <a:hlinkClick r:id="rId3"/>
              </a:rPr>
              <a:t>http://</a:t>
            </a:r>
            <a:r>
              <a:rPr lang="de-DE" sz="2400" dirty="0" smtClean="0">
                <a:hlinkClick r:id="rId3"/>
              </a:rPr>
              <a:t>www.dw.com/de/kreuz-und-schwert-russlands-neue-symbole/a-36262954</a:t>
            </a:r>
            <a:endParaRPr lang="de-DE" sz="2400" dirty="0" smtClean="0"/>
          </a:p>
          <a:p>
            <a:endParaRPr lang="de-DE" sz="2400" dirty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309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Kreuz und Schwert?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-39652" y="796645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Putin, Medwedjew und ein Vertreter der russ.-orthodoxen Kirche.</a:t>
            </a:r>
            <a:endParaRPr lang="de-DE" sz="2800" dirty="0">
              <a:solidFill>
                <a:schemeClr val="bg1"/>
              </a:solidFill>
            </a:endParaRPr>
          </a:p>
          <a:p>
            <a:pPr algn="ctr"/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de-DE" sz="2400" dirty="0">
                <a:hlinkClick r:id="rId3"/>
              </a:rPr>
              <a:t>http://</a:t>
            </a:r>
            <a:r>
              <a:rPr lang="de-DE" sz="2400" dirty="0" smtClean="0">
                <a:hlinkClick r:id="rId3"/>
              </a:rPr>
              <a:t>www.dw.com/de/kreuz-und-schwert-russlands-neue-symbole/a-36262954</a:t>
            </a:r>
            <a:endParaRPr lang="de-DE" sz="2400" dirty="0" smtClean="0"/>
          </a:p>
          <a:p>
            <a:endParaRPr lang="de-DE" sz="2400" dirty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  <a:p>
            <a:pPr algn="ctr"/>
            <a:endParaRPr lang="de-DE" sz="2400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301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Oktoberrevolution?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-39652" y="796645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smtClean="0">
                <a:solidFill>
                  <a:schemeClr val="bg1"/>
                </a:solidFill>
              </a:rPr>
              <a:t>Die Feier zum 99. Jahrestag der Oktoberrevolution. Ein altes Paar mit Stalin-Bild.</a:t>
            </a:r>
          </a:p>
          <a:p>
            <a:pPr algn="ctr"/>
            <a:endParaRPr lang="de-DE" sz="220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de-DE" sz="2400" smtClean="0">
                <a:hlinkClick r:id="rId3"/>
              </a:rPr>
              <a:t>http://media-cdn.sueddeutsche.de/image/sz.1.3366384/680x382?v=1486398579000</a:t>
            </a:r>
            <a:endParaRPr lang="de-DE" sz="2400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84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Lenin? 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-39652" y="796645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Einbalsamierter Lenin.</a:t>
            </a:r>
          </a:p>
          <a:p>
            <a:pPr algn="ctr"/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de-DE" sz="2400" dirty="0">
                <a:hlinkClick r:id="rId3"/>
              </a:rPr>
              <a:t>http://</a:t>
            </a:r>
            <a:r>
              <a:rPr lang="de-DE" sz="2400" dirty="0" smtClean="0">
                <a:hlinkClick r:id="rId3"/>
              </a:rPr>
              <a:t>www.bpb.de/geschichte/zeitgeschichte/oktoberrevolution/242208/revolutionsjubilaeum-ohne-held</a:t>
            </a:r>
            <a:endParaRPr lang="de-DE" sz="2400" dirty="0" smtClean="0"/>
          </a:p>
          <a:p>
            <a:endParaRPr lang="de-DE" sz="2400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485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00" y="1719263"/>
            <a:ext cx="7897800" cy="4411662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Großer Vaterländischer Krieg?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-39652" y="796645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Militärparade zum Sieg des „Großen Vaterländischen Krieges“, 2015</a:t>
            </a:r>
          </a:p>
          <a:p>
            <a:pPr algn="ctr"/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de-DE" sz="2400" dirty="0">
                <a:hlinkClick r:id="rId4"/>
              </a:rPr>
              <a:t>http://</a:t>
            </a:r>
            <a:r>
              <a:rPr lang="de-DE" sz="2400" dirty="0" smtClean="0">
                <a:hlinkClick r:id="rId4"/>
              </a:rPr>
              <a:t>www.bpb.de/geschichte/zeitgeschichte/oktoberrevolution/242208/revolutionsjubilaeum-ohne-held</a:t>
            </a:r>
            <a:endParaRPr lang="de-DE" sz="2400" dirty="0" smtClean="0"/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86442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7543800" cy="1295400"/>
          </a:xfrm>
        </p:spPr>
        <p:txBody>
          <a:bodyPr/>
          <a:lstStyle/>
          <a:p>
            <a:r>
              <a:rPr lang="de-DE" dirty="0" smtClean="0"/>
              <a:t>3. Sequenzplanung und Stundenentwürfe für die neuralgischen Stellen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772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6000" i="1" dirty="0" smtClean="0"/>
              <a:t>Zitat aus urheberrechtlichen Gründen gelöscht.</a:t>
            </a:r>
          </a:p>
          <a:p>
            <a:pPr marL="0" indent="0">
              <a:buNone/>
            </a:pPr>
            <a:endParaRPr lang="de-DE" i="1" dirty="0"/>
          </a:p>
          <a:p>
            <a:pPr marL="0" indent="0">
              <a:buNone/>
            </a:pPr>
            <a:r>
              <a:rPr lang="de-DE" i="1" dirty="0" smtClean="0"/>
              <a:t>Jürgen </a:t>
            </a:r>
            <a:r>
              <a:rPr lang="de-DE" i="1" dirty="0"/>
              <a:t>Osterhammel, „Großmachtlos“ am 07.12.2016 in der Süddeutschen Zeitung</a:t>
            </a:r>
          </a:p>
          <a:p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Ende des Imperiums und die Schmerzen darüber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796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979103"/>
              </p:ext>
            </p:extLst>
          </p:nvPr>
        </p:nvGraphicFramePr>
        <p:xfrm>
          <a:off x="395536" y="1628800"/>
          <a:ext cx="8496945" cy="47326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67728"/>
                <a:gridCol w="2690357"/>
                <a:gridCol w="3438860"/>
              </a:tblGrid>
              <a:tr h="5110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Stundenthema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</a:rPr>
                        <a:t>Erinnerungskultur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Imperium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0228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1./ 2. </a:t>
                      </a:r>
                      <a:r>
                        <a:rPr lang="de-DE" sz="1400" dirty="0" smtClean="0">
                          <a:effectLst/>
                        </a:rPr>
                        <a:t>Stunde: Strukturmerkmale des Zarenreiches – Russland als Imperium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4625" lvl="0" indent="-168275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Russisches Reich</a:t>
                      </a:r>
                    </a:p>
                    <a:p>
                      <a:pPr marL="174625" lvl="0" indent="-168275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Zarismus, orthodoxe Kirche</a:t>
                      </a:r>
                    </a:p>
                    <a:p>
                      <a:pPr marL="174625" lvl="0" indent="-168275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Rückständigkeit, „Feudalismus“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74625" lvl="0" indent="-168275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Größe </a:t>
                      </a:r>
                    </a:p>
                    <a:p>
                      <a:pPr marL="174625" lvl="0" indent="-168275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Multiethnizität</a:t>
                      </a:r>
                    </a:p>
                    <a:p>
                      <a:pPr marL="174625" lvl="0" indent="-168275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Herrschaft, Legitimation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489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</a:rPr>
                        <a:t>3. Stunde: Grundlagen des Marxismus als Voraussetzung des Sowjetkommunismus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4625" lvl="0" indent="-168275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Kommunismus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</a:rPr>
                        <a:t> 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0834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</a:rPr>
                        <a:t>4./ 5. Stunde: Vom Marxismus zum Leninismus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4625" lvl="0" indent="-168275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Sowjetunion</a:t>
                      </a:r>
                    </a:p>
                    <a:p>
                      <a:pPr marL="174625" lvl="0" indent="-168275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(russisch-leninistischer) Sozialismus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74625" lvl="0" indent="-168275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 smtClean="0">
                          <a:effectLst/>
                        </a:rPr>
                        <a:t>(imperiale Kontinuität</a:t>
                      </a:r>
                      <a:r>
                        <a:rPr lang="de-DE" sz="1400" dirty="0">
                          <a:effectLst/>
                        </a:rPr>
                        <a:t>)</a:t>
                      </a:r>
                    </a:p>
                    <a:p>
                      <a:pPr marL="174625" lvl="0" indent="-168275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Änderung der Legitimation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114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</a:rPr>
                        <a:t>6./ 7. Stunde: Der Stalinismus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4625" lvl="0" indent="-168275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Stalinismus</a:t>
                      </a:r>
                    </a:p>
                    <a:p>
                      <a:pPr marL="174625" lvl="0" indent="-168275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Größe, Terror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74625" lvl="0" indent="-168275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 smtClean="0">
                          <a:effectLst/>
                        </a:rPr>
                        <a:t>(imperiale Kontinuität</a:t>
                      </a:r>
                      <a:r>
                        <a:rPr lang="de-DE" sz="1400" dirty="0">
                          <a:effectLst/>
                        </a:rPr>
                        <a:t>)</a:t>
                      </a:r>
                    </a:p>
                    <a:p>
                      <a:pPr marL="174625" lvl="0" indent="-168275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Herrschaft (Terror)</a:t>
                      </a:r>
                    </a:p>
                    <a:p>
                      <a:pPr marL="174625" lvl="0" indent="-168275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Legitimation (Modernisierung, Personenkult)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2060"/>
                </a:solidFill>
              </a:rPr>
              <a:t>Sequenzplanung</a:t>
            </a:r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43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2060"/>
                </a:solidFill>
              </a:rPr>
              <a:t>Sequenzplanung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4866211"/>
              </p:ext>
            </p:extLst>
          </p:nvPr>
        </p:nvGraphicFramePr>
        <p:xfrm>
          <a:off x="457200" y="1700807"/>
          <a:ext cx="8435280" cy="52495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0544"/>
                <a:gridCol w="2670833"/>
                <a:gridCol w="3413903"/>
              </a:tblGrid>
              <a:tr h="4820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Stundenthema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07" marR="67107" marT="0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Erinnerungskultur</a:t>
                      </a:r>
                      <a:endParaRPr lang="de-DE" sz="1400" dirty="0"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7107" marR="67107" marT="0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Imperium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07" marR="67107" marT="0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8703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</a:rPr>
                        <a:t>8./ 9. Stunde: Der „Große Vaterländische Krieg“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07" marR="67107" marT="0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4625" lvl="0" indent="-168275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Großer Vaterländische Krieg</a:t>
                      </a:r>
                    </a:p>
                    <a:p>
                      <a:pPr marL="174625" lvl="0" indent="-168275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Bedrohung, Opfer und Sieg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07" marR="67107" marT="0" marB="0" anchor="ctr"/>
                </a:tc>
                <a:tc>
                  <a:txBody>
                    <a:bodyPr/>
                    <a:lstStyle/>
                    <a:p>
                      <a:pPr marL="174625" lvl="0" indent="-168275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Größe (Verteidigung, imperiale Stellung nach Zweitem Weltkrieg)</a:t>
                      </a:r>
                    </a:p>
                    <a:p>
                      <a:pPr marL="174625" lvl="0" indent="-168275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Legitimation (Sieg)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07" marR="67107" marT="0" marB="0" anchor="ctr"/>
                </a:tc>
              </a:tr>
              <a:tr h="8737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</a:rPr>
                        <a:t>10. Stunde: </a:t>
                      </a:r>
                      <a:r>
                        <a:rPr lang="de-DE" sz="1400" dirty="0" smtClean="0">
                          <a:effectLst/>
                        </a:rPr>
                        <a:t>Nationalitätenpolitik in der UdSSR unter Stalin – das Beispiel der Russlanddeutschen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07" marR="67107" marT="0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4625" lvl="0" indent="-168275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gemeinsam erlittenes Leid als Anknüpfung für eine europäische Perspektive?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07" marR="67107" marT="0" marB="0" anchor="ctr"/>
                </a:tc>
                <a:tc>
                  <a:txBody>
                    <a:bodyPr/>
                    <a:lstStyle/>
                    <a:p>
                      <a:pPr marL="174625" lvl="0" indent="-168275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monoethnischer Nationalismus vs. Multiethnizität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07" marR="67107" marT="0" marB="0" anchor="ctr"/>
                </a:tc>
              </a:tr>
              <a:tr h="1335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</a:rPr>
                        <a:t>11./ 12. Stunde: Zwischen Reform und Auflösung – die Ära Gorbatschow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07" marR="67107" marT="0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4625" lvl="0" indent="-168275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Verräter, Totengräber der Sowjetunion</a:t>
                      </a:r>
                    </a:p>
                    <a:p>
                      <a:pPr marL="174625" lvl="0" indent="-168275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Freund Russlands, Befreier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07" marR="67107" marT="0" marB="0" anchor="ctr"/>
                </a:tc>
                <a:tc>
                  <a:txBody>
                    <a:bodyPr/>
                    <a:lstStyle/>
                    <a:p>
                      <a:pPr marL="174625" lvl="0" indent="-168275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Teilauflösung des Imperiums</a:t>
                      </a:r>
                    </a:p>
                    <a:p>
                      <a:pPr marL="174625" lvl="0" indent="-168275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de-DE" sz="1400" dirty="0">
                          <a:effectLst/>
                        </a:rPr>
                        <a:t>Orientierungslosigkeit, Konflikte: Zentrum vs. Peripherie, Imperium vs. Nation, Herrschaft/Legitimation (Autokratie vs. Demokratie)…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07" marR="67107" marT="0" marB="0" anchor="ctr"/>
                </a:tc>
              </a:tr>
              <a:tr h="13351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13./ 14. Stunde: </a:t>
                      </a:r>
                      <a:r>
                        <a:rPr lang="de-DE" sz="1400" dirty="0" smtClean="0">
                          <a:effectLst/>
                        </a:rPr>
                        <a:t>Russland auf dem Weg zurück in die zaristische Vergangenheit?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07" marR="67107" marT="0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 </a:t>
                      </a:r>
                      <a:endParaRPr lang="de-D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07" marR="6710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 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07" marR="67107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90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</a:t>
            </a:r>
            <a:r>
              <a:rPr lang="de-DE" dirty="0" smtClean="0"/>
              <a:t>. </a:t>
            </a:r>
            <a:r>
              <a:rPr lang="de-DE" dirty="0"/>
              <a:t>Strukturmerkmale des Zarenreichs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628800"/>
            <a:ext cx="3522252" cy="513954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683568" y="1844824"/>
            <a:ext cx="2592288" cy="340653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Zar und Zarin in traditionellem Kostüm (s.o.).</a:t>
            </a:r>
            <a:endParaRPr lang="de-DE" sz="2400" dirty="0" smtClean="0"/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54484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</a:t>
            </a:r>
            <a:r>
              <a:rPr lang="de-DE" dirty="0" smtClean="0"/>
              <a:t>. </a:t>
            </a:r>
            <a:r>
              <a:rPr lang="de-DE" dirty="0"/>
              <a:t>Strukturmerkmale des Zarenreichs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/>
          <a:srcRect t="65850"/>
          <a:stretch/>
        </p:blipFill>
        <p:spPr>
          <a:xfrm>
            <a:off x="179512" y="5013176"/>
            <a:ext cx="3522252" cy="1755172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425829" y="1663654"/>
            <a:ext cx="2592288" cy="340653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Zar und Zarin in traditionellem Kostüm (s.o.).</a:t>
            </a:r>
            <a:endParaRPr lang="de-DE" sz="2400" dirty="0" smtClean="0"/>
          </a:p>
          <a:p>
            <a:endParaRPr lang="de-DE" sz="24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37" y="2861762"/>
            <a:ext cx="8600559" cy="157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81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</a:t>
            </a:r>
            <a:r>
              <a:rPr lang="de-DE" dirty="0" smtClean="0"/>
              <a:t>. </a:t>
            </a:r>
            <a:r>
              <a:rPr lang="de-DE" dirty="0"/>
              <a:t>Strukturmerkmale des Zarenreichs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670534"/>
            <a:ext cx="5976664" cy="5148413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6588224" y="5013176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Mit freundlicher Genehmigung des Schöningh-Verlags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402319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</a:t>
            </a:r>
            <a:r>
              <a:rPr lang="de-DE" dirty="0" smtClean="0"/>
              <a:t>. </a:t>
            </a:r>
            <a:r>
              <a:rPr lang="de-DE" dirty="0"/>
              <a:t>Strukturmerkmale des Zarenreichs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670534"/>
            <a:ext cx="6022000" cy="518746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203848" y="1670534"/>
            <a:ext cx="5688632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>
                <a:solidFill>
                  <a:schemeClr val="bg1"/>
                </a:solidFill>
              </a:rPr>
              <a:t>Tabelle aus: H.H. Nolte u.a., Nationenbildung östlich des Bug, </a:t>
            </a:r>
            <a:r>
              <a:rPr lang="de-DE" sz="2800" dirty="0" err="1">
                <a:solidFill>
                  <a:schemeClr val="bg1"/>
                </a:solidFill>
              </a:rPr>
              <a:t>hg</a:t>
            </a:r>
            <a:r>
              <a:rPr lang="de-DE" sz="2800" dirty="0">
                <a:solidFill>
                  <a:schemeClr val="bg1"/>
                </a:solidFill>
              </a:rPr>
              <a:t>. von der Niedersächsischen Landeszentrale für politische Bildung, Hannover 1994, S. 28</a:t>
            </a:r>
            <a:r>
              <a:rPr lang="de-DE" sz="2800" dirty="0" smtClean="0">
                <a:solidFill>
                  <a:schemeClr val="bg1"/>
                </a:solidFill>
              </a:rPr>
              <a:t>.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91478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</a:t>
            </a:r>
            <a:r>
              <a:rPr lang="de-DE" dirty="0" smtClean="0"/>
              <a:t>. </a:t>
            </a:r>
            <a:r>
              <a:rPr lang="de-DE" dirty="0"/>
              <a:t>Strukturmerkmale des Zarenreichs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275" y="1955403"/>
            <a:ext cx="7629525" cy="444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55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</a:t>
            </a:r>
            <a:r>
              <a:rPr lang="de-DE" dirty="0" smtClean="0"/>
              <a:t>. </a:t>
            </a:r>
            <a:r>
              <a:rPr lang="de-DE" dirty="0"/>
              <a:t>Strukturmerkmale des Zarenreichs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670534"/>
            <a:ext cx="6022000" cy="5187466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4872" y="1757003"/>
            <a:ext cx="6165288" cy="433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52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1./2. Strukturmerkmale des Zarenreichs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929" y="1670534"/>
            <a:ext cx="5189271" cy="533341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3442" y="1703956"/>
            <a:ext cx="6647724" cy="507243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859" y="28922"/>
            <a:ext cx="8022282" cy="6876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29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</a:t>
            </a:r>
            <a:r>
              <a:rPr lang="de-DE" dirty="0" smtClean="0"/>
              <a:t>. </a:t>
            </a:r>
            <a:r>
              <a:rPr lang="de-DE" dirty="0"/>
              <a:t>Strukturmerkmale des Zarenreichs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564904"/>
            <a:ext cx="9012869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18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3200" i="1" dirty="0"/>
              <a:t>Zitat aus urheberrechtlichen Gründen gelöscht.</a:t>
            </a:r>
          </a:p>
          <a:p>
            <a:pPr marL="0" indent="0">
              <a:buNone/>
            </a:pPr>
            <a:r>
              <a:rPr lang="de-DE" i="1" dirty="0" smtClean="0"/>
              <a:t>Jürgen </a:t>
            </a:r>
            <a:r>
              <a:rPr lang="de-DE" i="1" dirty="0"/>
              <a:t>Osterhammel, „Großmachtlos“ am 07.12.2016 in der Süddeutschen Zeitung</a:t>
            </a:r>
          </a:p>
          <a:p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Ende des Imperiums und die Schmerzen darüber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998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-26775" y="1259405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smtClean="0">
                <a:solidFill>
                  <a:schemeClr val="bg1"/>
                </a:solidFill>
              </a:rPr>
              <a:t>Karte Föderale Struktur Russlands heute</a:t>
            </a:r>
          </a:p>
          <a:p>
            <a:pPr algn="ctr"/>
            <a:r>
              <a:rPr lang="de-DE" sz="2400" smtClean="0">
                <a:hlinkClick r:id="rId3"/>
              </a:rPr>
              <a:t>http://www.bpb.de/internationales/europa/russland/48401/administrative-gliederung</a:t>
            </a:r>
            <a:endParaRPr lang="de-DE" sz="2400" smtClean="0"/>
          </a:p>
          <a:p>
            <a:pPr algn="ctr"/>
            <a:endParaRPr lang="de-DE" sz="2400" smtClean="0"/>
          </a:p>
          <a:p>
            <a:endParaRPr lang="de-DE" sz="2800" smtClean="0"/>
          </a:p>
          <a:p>
            <a:pPr algn="ctr"/>
            <a:endParaRPr lang="de-DE" sz="220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de-DE" smtClean="0">
              <a:solidFill>
                <a:schemeClr val="bg1"/>
              </a:solidFill>
            </a:endParaRPr>
          </a:p>
          <a:p>
            <a:pPr algn="ctr"/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376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51520" y="122238"/>
            <a:ext cx="7749480" cy="1295400"/>
          </a:xfrm>
        </p:spPr>
        <p:txBody>
          <a:bodyPr/>
          <a:lstStyle/>
          <a:p>
            <a:r>
              <a:rPr lang="de-DE" sz="2800" dirty="0"/>
              <a:t>B</a:t>
            </a:r>
            <a:r>
              <a:rPr lang="de-DE" sz="2800" dirty="0" smtClean="0"/>
              <a:t>. Nationalitätenpolitik </a:t>
            </a:r>
            <a:r>
              <a:rPr lang="de-DE" sz="2800" dirty="0"/>
              <a:t>in der UdSSR unter Stalin – das Beispiel der </a:t>
            </a:r>
            <a:r>
              <a:rPr lang="de-DE" sz="2800" dirty="0" smtClean="0"/>
              <a:t>Russlanddeutschen</a:t>
            </a:r>
            <a:endParaRPr lang="de-DE" sz="2800" dirty="0"/>
          </a:p>
        </p:txBody>
      </p:sp>
      <p:sp>
        <p:nvSpPr>
          <p:cNvPr id="6" name="Textfeld 5"/>
          <p:cNvSpPr txBox="1"/>
          <p:nvPr/>
        </p:nvSpPr>
        <p:spPr>
          <a:xfrm>
            <a:off x="647564" y="2204864"/>
            <a:ext cx="7848872" cy="378204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r>
              <a:rPr lang="de-DE" sz="2800" dirty="0">
                <a:solidFill>
                  <a:schemeClr val="bg1"/>
                </a:solidFill>
              </a:rPr>
              <a:t>Wappen der ASSR der Wolgadeutschen: </a:t>
            </a:r>
            <a:r>
              <a:rPr lang="de-DE" sz="2800" dirty="0">
                <a:solidFill>
                  <a:schemeClr val="bg1"/>
                </a:solidFill>
                <a:hlinkClick r:id="rId2"/>
              </a:rPr>
              <a:t>https://de.wikipedia.org/w/index.php?title=Datei:ASSR_Wolgadeutsche.svg&amp;filetimestamp=20090602104040&amp;</a:t>
            </a: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84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Bildungsplan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(1) Russland als Imperium charakterisieren… 	(multiethnisches Imperium, 	Russlanddeutsche, …)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(3) die Sowjetunion als sozialistische 	Gesellschaft charakterisieren</a:t>
            </a:r>
          </a:p>
          <a:p>
            <a:pPr marL="0" indent="0">
              <a:buNone/>
            </a:pPr>
            <a:r>
              <a:rPr lang="de-DE" dirty="0" smtClean="0"/>
              <a:t>	(... Terror, Deportation)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264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Bildungsplan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(1) Russland als Imperium charakterisieren… 	(</a:t>
            </a:r>
            <a:r>
              <a:rPr lang="de-DE" b="1" dirty="0" smtClean="0"/>
              <a:t>multiethnisches Imperium</a:t>
            </a:r>
            <a:r>
              <a:rPr lang="de-DE" dirty="0" smtClean="0"/>
              <a:t>, 	</a:t>
            </a:r>
            <a:r>
              <a:rPr lang="de-DE" b="1" dirty="0" smtClean="0"/>
              <a:t>Russlanddeutsche</a:t>
            </a:r>
            <a:r>
              <a:rPr lang="de-DE" dirty="0" smtClean="0"/>
              <a:t>, …)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(3) die Sowjetunion als sozialistische 	Gesellschaft charakterisieren</a:t>
            </a:r>
          </a:p>
          <a:p>
            <a:pPr marL="0" indent="0">
              <a:buNone/>
            </a:pPr>
            <a:r>
              <a:rPr lang="de-DE" dirty="0" smtClean="0"/>
              <a:t>	(... </a:t>
            </a:r>
            <a:r>
              <a:rPr lang="de-DE" b="1" dirty="0" smtClean="0"/>
              <a:t>Terror</a:t>
            </a:r>
            <a:r>
              <a:rPr lang="de-DE" dirty="0" smtClean="0"/>
              <a:t>, </a:t>
            </a:r>
            <a:r>
              <a:rPr lang="de-DE" b="1" dirty="0" smtClean="0"/>
              <a:t>Deportation</a:t>
            </a:r>
            <a:r>
              <a:rPr lang="de-DE" dirty="0" smtClean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053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916832"/>
            <a:ext cx="8229600" cy="3777283"/>
          </a:xfrm>
        </p:spPr>
        <p:txBody>
          <a:bodyPr/>
          <a:lstStyle/>
          <a:p>
            <a:endParaRPr lang="de-DE" dirty="0" smtClean="0"/>
          </a:p>
          <a:p>
            <a:r>
              <a:rPr lang="de-DE" dirty="0" smtClean="0"/>
              <a:t>1763 – 1917: Untertanen des Zaren </a:t>
            </a:r>
          </a:p>
          <a:p>
            <a:r>
              <a:rPr lang="de-DE" dirty="0" smtClean="0"/>
              <a:t>1917-1941: Autonome Republik und Diskriminierung</a:t>
            </a:r>
          </a:p>
          <a:p>
            <a:r>
              <a:rPr lang="de-DE" dirty="0" smtClean="0"/>
              <a:t>1941-1955: Deportation und Arbeitslager</a:t>
            </a:r>
          </a:p>
          <a:p>
            <a:r>
              <a:rPr lang="de-DE" dirty="0" smtClean="0"/>
              <a:t>Stundenvorschlag</a:t>
            </a:r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tel 2"/>
          <p:cNvSpPr txBox="1">
            <a:spLocks/>
          </p:cNvSpPr>
          <p:nvPr/>
        </p:nvSpPr>
        <p:spPr bwMode="auto">
          <a:xfrm>
            <a:off x="609600" y="2746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sz="2800" kern="0" dirty="0" smtClean="0"/>
              <a:t>B. Nationalitätenpolitik in der UdSSR unter Stalin – das Beispiel der Russlanddeutschen</a:t>
            </a:r>
            <a:endParaRPr lang="de-DE" sz="2800" kern="0" dirty="0"/>
          </a:p>
        </p:txBody>
      </p:sp>
    </p:spTree>
    <p:extLst>
      <p:ext uri="{BB962C8B-B14F-4D97-AF65-F5344CB8AC3E}">
        <p14:creationId xmlns:p14="http://schemas.microsoft.com/office/powerpoint/2010/main" val="153936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Bürger </a:t>
            </a:r>
            <a:r>
              <a:rPr lang="de-DE" dirty="0"/>
              <a:t>russlanddeutscher Herkunft </a:t>
            </a:r>
          </a:p>
        </p:txBody>
      </p:sp>
      <p:pic>
        <p:nvPicPr>
          <p:cNvPr id="4" name="Bild 1" descr="https://upload.wikimedia.org/wikipedia/commons/thumb/8/87/Helene-Fischer-Schleyerhalle.jpg/260px-Helene-Fischer-Schleyerhalle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00808"/>
            <a:ext cx="5256584" cy="446449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feld 4"/>
          <p:cNvSpPr txBox="1"/>
          <p:nvPr/>
        </p:nvSpPr>
        <p:spPr>
          <a:xfrm>
            <a:off x="1907704" y="1700807"/>
            <a:ext cx="5328592" cy="454020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400" dirty="0" smtClean="0">
                <a:solidFill>
                  <a:schemeClr val="bg1"/>
                </a:solidFill>
              </a:rPr>
              <a:t>Foto von Helene Fischer</a:t>
            </a:r>
            <a:endParaRPr lang="de-DE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75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467544" y="306604"/>
            <a:ext cx="2058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bg1"/>
                </a:solidFill>
              </a:rPr>
              <a:t>Helene Fischer </a:t>
            </a:r>
            <a:endParaRPr lang="de-DE" sz="2000" b="1" dirty="0">
              <a:solidFill>
                <a:schemeClr val="bg1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139952" y="1959606"/>
            <a:ext cx="1524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bg1"/>
                </a:solidFill>
              </a:rPr>
              <a:t>Bernd </a:t>
            </a:r>
            <a:r>
              <a:rPr lang="de-DE" sz="2000" b="1" dirty="0" err="1" smtClean="0">
                <a:solidFill>
                  <a:schemeClr val="bg1"/>
                </a:solidFill>
              </a:rPr>
              <a:t>Leno</a:t>
            </a:r>
            <a:endParaRPr lang="de-DE" sz="2000" b="1" dirty="0">
              <a:solidFill>
                <a:schemeClr val="bg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156175" y="2132856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bg1"/>
                </a:solidFill>
              </a:rPr>
              <a:t>Jana Beller </a:t>
            </a:r>
            <a:endParaRPr lang="de-DE" sz="2000" b="1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991129" y="5794467"/>
            <a:ext cx="18455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bg1"/>
                </a:solidFill>
              </a:rPr>
              <a:t>Andreas Beck</a:t>
            </a:r>
            <a:endParaRPr lang="de-DE" sz="2000" b="1" dirty="0">
              <a:solidFill>
                <a:schemeClr val="bg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828140" y="5686746"/>
            <a:ext cx="1080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bg1"/>
                </a:solidFill>
              </a:rPr>
              <a:t>Sascha und Dima</a:t>
            </a:r>
            <a:endParaRPr lang="de-DE" sz="2000" b="1" dirty="0">
              <a:solidFill>
                <a:schemeClr val="bg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18860" y="1417815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r>
              <a:rPr lang="de-DE" sz="2800" dirty="0">
                <a:solidFill>
                  <a:schemeClr val="bg1"/>
                </a:solidFill>
              </a:rPr>
              <a:t>Fotos von </a:t>
            </a:r>
            <a:endParaRPr lang="de-DE" sz="2800" dirty="0" smtClean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schemeClr val="bg1"/>
                </a:solidFill>
              </a:rPr>
              <a:t>Helene </a:t>
            </a:r>
            <a:r>
              <a:rPr lang="de-DE" sz="2800" dirty="0">
                <a:solidFill>
                  <a:schemeClr val="bg1"/>
                </a:solidFill>
              </a:rPr>
              <a:t>Fischer (Schlagerstar)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>
                <a:solidFill>
                  <a:schemeClr val="bg1"/>
                </a:solidFill>
              </a:rPr>
              <a:t>Bernd </a:t>
            </a:r>
            <a:r>
              <a:rPr lang="de-DE" sz="2800" dirty="0" err="1">
                <a:solidFill>
                  <a:schemeClr val="bg1"/>
                </a:solidFill>
              </a:rPr>
              <a:t>Leno</a:t>
            </a:r>
            <a:r>
              <a:rPr lang="de-DE" sz="2800" dirty="0">
                <a:solidFill>
                  <a:schemeClr val="bg1"/>
                </a:solidFill>
              </a:rPr>
              <a:t>, Nationaltorhüter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>
                <a:solidFill>
                  <a:schemeClr val="bg1"/>
                </a:solidFill>
              </a:rPr>
              <a:t>Jana Beller, GNTM-Model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>
                <a:solidFill>
                  <a:schemeClr val="bg1"/>
                </a:solidFill>
              </a:rPr>
              <a:t>Andreas Beck (TSG…)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>
                <a:solidFill>
                  <a:schemeClr val="bg1"/>
                </a:solidFill>
              </a:rPr>
              <a:t>Dima und Sascha Koslowski (jahrelang erfolgreichste </a:t>
            </a:r>
            <a:r>
              <a:rPr lang="de-DE" sz="2800" dirty="0" err="1">
                <a:solidFill>
                  <a:schemeClr val="bg1"/>
                </a:solidFill>
              </a:rPr>
              <a:t>youtuber</a:t>
            </a:r>
            <a:r>
              <a:rPr lang="de-DE" sz="2800" dirty="0">
                <a:solidFill>
                  <a:schemeClr val="bg1"/>
                </a:solidFill>
              </a:rPr>
              <a:t>…) </a:t>
            </a:r>
            <a:r>
              <a:rPr lang="de-DE" sz="1600" dirty="0">
                <a:solidFill>
                  <a:schemeClr val="bg1"/>
                </a:solidFill>
                <a:hlinkClick r:id="rId3"/>
              </a:rPr>
              <a:t>https://de.wikipedia.org/wiki/DieAussenseiter#/media/File:DieAussenseiter_Webvideopreis_2014.jpg</a:t>
            </a:r>
            <a:endParaRPr lang="de-DE" sz="1600" dirty="0">
              <a:solidFill>
                <a:schemeClr val="bg1"/>
              </a:solidFill>
            </a:endParaRPr>
          </a:p>
          <a:p>
            <a:endParaRPr lang="de-DE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569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/>
      <p:bldP spid="11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Bürger </a:t>
            </a:r>
            <a:r>
              <a:rPr lang="de-DE" dirty="0"/>
              <a:t>russlanddeutscher Herkunft </a:t>
            </a:r>
          </a:p>
        </p:txBody>
      </p:sp>
      <p:pic>
        <p:nvPicPr>
          <p:cNvPr id="4" name="Inhaltsplatzhalter 3" descr="C:\Users\Dirk\AppData\Local\Temp\Temp1_SOZ_04_09 Bevoelkerung mit Migrationshintergrund I - Grafiken.zip\SOZ_04_09 Bevoelkerung mit Migrationshintergrund I_JPG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389440" cy="51845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feld 4"/>
          <p:cNvSpPr txBox="1"/>
          <p:nvPr/>
        </p:nvSpPr>
        <p:spPr>
          <a:xfrm>
            <a:off x="251520" y="1602004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r>
              <a:rPr lang="de-DE" sz="2800" dirty="0" smtClean="0">
                <a:solidFill>
                  <a:schemeClr val="bg1"/>
                </a:solidFill>
              </a:rPr>
              <a:t>Statistik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schemeClr val="bg1"/>
                </a:solidFill>
                <a:hlinkClick r:id="rId3"/>
              </a:rPr>
              <a:t>www.bpb.de</a:t>
            </a:r>
            <a:r>
              <a:rPr lang="de-DE" sz="2800" dirty="0" smtClean="0">
                <a:solidFill>
                  <a:schemeClr val="bg1"/>
                </a:solidFill>
              </a:rPr>
              <a:t> von 2016</a:t>
            </a:r>
            <a:endParaRPr lang="de-DE" sz="1600" dirty="0">
              <a:solidFill>
                <a:schemeClr val="bg1"/>
              </a:solidFill>
            </a:endParaRPr>
          </a:p>
          <a:p>
            <a:endParaRPr lang="de-DE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45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b="1" dirty="0" smtClean="0"/>
              <a:t>Bürger </a:t>
            </a:r>
            <a:r>
              <a:rPr lang="de-DE" b="1" dirty="0"/>
              <a:t>russlanddeutscher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Herkunft heute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  <a:p>
            <a:r>
              <a:rPr lang="de-DE" dirty="0" smtClean="0"/>
              <a:t>etwa </a:t>
            </a:r>
            <a:r>
              <a:rPr lang="de-DE" b="1" dirty="0"/>
              <a:t>2,5 Millionen </a:t>
            </a:r>
            <a:r>
              <a:rPr lang="de-DE" dirty="0"/>
              <a:t>deutsche Staatsbürger mit russlanddeutschem </a:t>
            </a:r>
            <a:r>
              <a:rPr lang="de-DE" dirty="0" smtClean="0"/>
              <a:t>Hintergrund</a:t>
            </a:r>
          </a:p>
          <a:p>
            <a:r>
              <a:rPr lang="de-DE" dirty="0" smtClean="0"/>
              <a:t>ca</a:t>
            </a:r>
            <a:r>
              <a:rPr lang="de-DE" dirty="0"/>
              <a:t>. 3,1 % der Gesamtbevölkerung, </a:t>
            </a:r>
            <a:r>
              <a:rPr lang="de-DE" dirty="0" smtClean="0"/>
              <a:t>Anteil </a:t>
            </a:r>
            <a:r>
              <a:rPr lang="de-DE" dirty="0"/>
              <a:t>der unter 25-jährigen </a:t>
            </a:r>
            <a:r>
              <a:rPr lang="de-DE" dirty="0" smtClean="0"/>
              <a:t>deutlich </a:t>
            </a:r>
            <a:r>
              <a:rPr lang="de-DE" dirty="0"/>
              <a:t>höher</a:t>
            </a:r>
          </a:p>
          <a:p>
            <a:r>
              <a:rPr lang="de-DE" dirty="0" smtClean="0"/>
              <a:t>wachsender demographischer </a:t>
            </a:r>
            <a:r>
              <a:rPr lang="de-DE" dirty="0"/>
              <a:t>und </a:t>
            </a:r>
            <a:r>
              <a:rPr lang="de-DE" dirty="0" smtClean="0"/>
              <a:t>gesellschaftlicher </a:t>
            </a:r>
            <a:r>
              <a:rPr lang="de-DE" dirty="0"/>
              <a:t>Faktor </a:t>
            </a:r>
          </a:p>
        </p:txBody>
      </p:sp>
    </p:spTree>
    <p:extLst>
      <p:ext uri="{BB962C8B-B14F-4D97-AF65-F5344CB8AC3E}">
        <p14:creationId xmlns:p14="http://schemas.microsoft.com/office/powerpoint/2010/main" val="403402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b="1" dirty="0" smtClean="0"/>
              <a:t>Bürger </a:t>
            </a:r>
            <a:r>
              <a:rPr lang="de-DE" b="1" dirty="0"/>
              <a:t>russlanddeutscher </a:t>
            </a:r>
            <a:br>
              <a:rPr lang="de-DE" b="1" dirty="0"/>
            </a:br>
            <a:r>
              <a:rPr lang="de-DE" b="1" dirty="0"/>
              <a:t>Herkunft heute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lnSpcReduction="10000"/>
          </a:bodyPr>
          <a:lstStyle/>
          <a:p>
            <a:r>
              <a:rPr lang="de-DE" dirty="0"/>
              <a:t>I</a:t>
            </a:r>
            <a:r>
              <a:rPr lang="de-DE" dirty="0" smtClean="0"/>
              <a:t>hre </a:t>
            </a:r>
            <a:r>
              <a:rPr lang="de-DE" dirty="0"/>
              <a:t>historischen Erlebnisse bilden die Grundlage einer eigenständigen Identität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>
                <a:sym typeface="Wingdings"/>
              </a:rPr>
              <a:t></a:t>
            </a:r>
            <a:r>
              <a:rPr lang="de-DE" dirty="0" smtClean="0">
                <a:sym typeface="Wingdings"/>
              </a:rPr>
              <a:t> </a:t>
            </a:r>
            <a:r>
              <a:rPr lang="de-DE" dirty="0" smtClean="0"/>
              <a:t>inzwischen </a:t>
            </a:r>
            <a:r>
              <a:rPr lang="de-DE" dirty="0"/>
              <a:t>integraler Bestandteil der deutschen Geschichte und </a:t>
            </a:r>
            <a:r>
              <a:rPr lang="de-DE" dirty="0" smtClean="0"/>
              <a:t>Kultur</a:t>
            </a:r>
            <a:endParaRPr lang="de-DE" dirty="0"/>
          </a:p>
          <a:p>
            <a:r>
              <a:rPr lang="de-DE" dirty="0" smtClean="0"/>
              <a:t>Schülerinnen und Schüler russlanddeutscher Herkunft in zahlreichen 10. Klassen </a:t>
            </a:r>
          </a:p>
          <a:p>
            <a:r>
              <a:rPr lang="de-DE" dirty="0"/>
              <a:t>I</a:t>
            </a:r>
            <a:r>
              <a:rPr lang="de-DE" dirty="0" smtClean="0"/>
              <a:t>hre </a:t>
            </a:r>
            <a:r>
              <a:rPr lang="de-DE" dirty="0"/>
              <a:t>Familiengeschichten können u.U. einen ergiebigen, motivierenden </a:t>
            </a:r>
            <a:r>
              <a:rPr lang="de-DE" dirty="0" smtClean="0"/>
              <a:t>didaktischen </a:t>
            </a:r>
            <a:r>
              <a:rPr lang="de-DE" dirty="0"/>
              <a:t>Zugang </a:t>
            </a:r>
            <a:r>
              <a:rPr lang="de-DE" dirty="0" smtClean="0"/>
              <a:t>darstellen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1007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3200" i="1" dirty="0"/>
              <a:t>Zitat aus urheberrechtlichen Gründen gelöscht.</a:t>
            </a:r>
          </a:p>
          <a:p>
            <a:pPr marL="0" indent="0">
              <a:buNone/>
            </a:pPr>
            <a:r>
              <a:rPr lang="de-DE" i="1" dirty="0" smtClean="0"/>
              <a:t>Martin </a:t>
            </a:r>
            <a:r>
              <a:rPr lang="de-DE" i="1" dirty="0"/>
              <a:t>Schulze Wessel, „Sonder-Wegelagerer“ am 16.01.2016 in der Süddeutschen Zeitung</a:t>
            </a:r>
          </a:p>
          <a:p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/>
              <a:t>Was heißt hier „Ende eines Imperiums“ bzw. einer „Großmacht“</a:t>
            </a:r>
            <a:r>
              <a:rPr lang="de-DE" dirty="0" smtClean="0"/>
              <a:t>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8420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Geschichte </a:t>
            </a:r>
            <a:r>
              <a:rPr lang="de-DE" b="1" dirty="0"/>
              <a:t>1763 – 1917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19872" y="1600200"/>
            <a:ext cx="5400600" cy="4925144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Der Beginn</a:t>
            </a:r>
            <a:r>
              <a:rPr lang="de-DE" dirty="0"/>
              <a:t>: Einladungsmanifest </a:t>
            </a:r>
            <a:r>
              <a:rPr lang="de-DE" dirty="0" smtClean="0"/>
              <a:t>Zarin </a:t>
            </a:r>
            <a:r>
              <a:rPr lang="de-DE" dirty="0"/>
              <a:t>Katharina II. ,</a:t>
            </a:r>
            <a:r>
              <a:rPr lang="de-DE" dirty="0" smtClean="0"/>
              <a:t> </a:t>
            </a:r>
            <a:r>
              <a:rPr lang="de-DE" dirty="0"/>
              <a:t>22. Juli 1763</a:t>
            </a:r>
          </a:p>
          <a:p>
            <a:r>
              <a:rPr lang="de-DE" dirty="0"/>
              <a:t>Ziel: Urbarmachung und Besiedlung des Landes mit zuverlässigen Kolonisten</a:t>
            </a:r>
          </a:p>
          <a:p>
            <a:r>
              <a:rPr lang="de-DE" dirty="0"/>
              <a:t>Anreize: Finanzierung der Anreise, kostenloses Land, zinslose Darlehen, Steuerfreiheit, Befreiung vom Militärdienst, Religionsfreiheit u.a.</a:t>
            </a:r>
          </a:p>
          <a:p>
            <a:endParaRPr lang="de-DE" dirty="0"/>
          </a:p>
        </p:txBody>
      </p:sp>
      <p:pic>
        <p:nvPicPr>
          <p:cNvPr id="5" name="Bild 1" descr="https://upload.wikimedia.org/wikipedia/commons/thumb/f/f1/Catherine_II_by_J.B.Lampi_%281780s%2C_Kunsthistorisches_Museum%29.jpg/220px-Catherine_II_by_J.B.Lampi_%281780s%2C_Kunsthistorisches_Museum%29.jpg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27940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feld 2"/>
          <p:cNvSpPr txBox="1"/>
          <p:nvPr/>
        </p:nvSpPr>
        <p:spPr>
          <a:xfrm>
            <a:off x="457200" y="5949280"/>
            <a:ext cx="2732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i="1" dirty="0"/>
              <a:t>Von Nachahmer von Johann Baptist von </a:t>
            </a:r>
            <a:r>
              <a:rPr lang="de-DE" sz="800" i="1" dirty="0" err="1"/>
              <a:t>Lampi</a:t>
            </a:r>
            <a:r>
              <a:rPr lang="de-DE" sz="800" i="1" dirty="0"/>
              <a:t> - Kunsthistorisches Museum, Gemeinfrei, https://commons.wikimedia.org/w/index.php?curid=4724494</a:t>
            </a:r>
          </a:p>
        </p:txBody>
      </p:sp>
    </p:spTree>
    <p:extLst>
      <p:ext uri="{BB962C8B-B14F-4D97-AF65-F5344CB8AC3E}">
        <p14:creationId xmlns:p14="http://schemas.microsoft.com/office/powerpoint/2010/main" val="208137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b="1" dirty="0" smtClean="0"/>
              <a:t>Selbstverständnis der Russlanddeutschen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/>
          </a:bodyPr>
          <a:lstStyle/>
          <a:p>
            <a:r>
              <a:rPr lang="de-DE" dirty="0" smtClean="0"/>
              <a:t>Kaisertreue</a:t>
            </a:r>
            <a:r>
              <a:rPr lang="de-DE" dirty="0"/>
              <a:t>, Loyalität, </a:t>
            </a:r>
            <a:r>
              <a:rPr lang="de-DE" dirty="0" smtClean="0"/>
              <a:t>Liebe zur Heimat / zum Vaterland Russland 		</a:t>
            </a:r>
          </a:p>
          <a:p>
            <a:r>
              <a:rPr lang="de-DE" dirty="0" smtClean="0"/>
              <a:t>Festhalten </a:t>
            </a:r>
            <a:r>
              <a:rPr lang="de-DE" dirty="0"/>
              <a:t>an deutschem Brauchtum </a:t>
            </a:r>
          </a:p>
          <a:p>
            <a:pPr marL="0" indent="0">
              <a:buNone/>
            </a:pPr>
            <a:r>
              <a:rPr lang="de-DE" dirty="0" smtClean="0">
                <a:sym typeface="Wingdings"/>
              </a:rPr>
              <a:t> </a:t>
            </a:r>
            <a:r>
              <a:rPr lang="de-DE" dirty="0" smtClean="0"/>
              <a:t>kein </a:t>
            </a:r>
            <a:r>
              <a:rPr lang="de-DE" dirty="0"/>
              <a:t>Widerspruch zur tiefen Verbundenheit mit dem Zarenreich („Reichspatriotismus“)</a:t>
            </a:r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3357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b="1" dirty="0" smtClean="0"/>
              <a:t>Fremdwahrnehmung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smtClean="0"/>
              <a:t>Russlanddeutsche als </a:t>
            </a:r>
            <a:r>
              <a:rPr lang="de-DE" b="1" dirty="0"/>
              <a:t>genuin russländisches Volk</a:t>
            </a:r>
            <a:r>
              <a:rPr lang="de-DE" dirty="0"/>
              <a:t> mit ausgeprägtem </a:t>
            </a:r>
            <a:r>
              <a:rPr lang="de-DE" b="1" dirty="0"/>
              <a:t>nationalen Selbstbewusstsein</a:t>
            </a:r>
            <a:endParaRPr lang="de-DE" dirty="0"/>
          </a:p>
          <a:p>
            <a:r>
              <a:rPr lang="de-DE" dirty="0" smtClean="0"/>
              <a:t>Russlanddeutsche </a:t>
            </a:r>
            <a:r>
              <a:rPr lang="de-DE" dirty="0"/>
              <a:t>im multinationalen Zarenreich eine der </a:t>
            </a:r>
            <a:r>
              <a:rPr lang="de-DE" b="1" dirty="0"/>
              <a:t>loyalsten</a:t>
            </a:r>
            <a:r>
              <a:rPr lang="de-DE" dirty="0"/>
              <a:t>, am besten integrierten Volksgruppen</a:t>
            </a:r>
          </a:p>
          <a:p>
            <a:r>
              <a:rPr lang="de-DE" b="1" dirty="0" smtClean="0"/>
              <a:t>systemstabilisierende </a:t>
            </a:r>
            <a:r>
              <a:rPr lang="de-DE" dirty="0"/>
              <a:t>Bevölkerungsgruppe</a:t>
            </a:r>
          </a:p>
          <a:p>
            <a:r>
              <a:rPr lang="de-DE" dirty="0" smtClean="0"/>
              <a:t>Beispiele: </a:t>
            </a:r>
            <a:r>
              <a:rPr lang="de-DE" dirty="0"/>
              <a:t>ca. 200 000 Russlanddeutsche im Ersten Weltkrieg auf Seite des Zarenreichs / Wolgadeutscher Johann Michaelis 1915 zum Generalmajor befördert / Mein Großonkel Offizier der zaristischen Armee in Irkutsk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0038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/>
              <a:t>Wende der Nationalitätenpolitik des Zarenreichs Ende 19. Jhdt.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281339"/>
          </a:xfrm>
        </p:spPr>
        <p:txBody>
          <a:bodyPr>
            <a:normAutofit lnSpcReduction="10000"/>
          </a:bodyPr>
          <a:lstStyle/>
          <a:p>
            <a:r>
              <a:rPr lang="de-DE" dirty="0"/>
              <a:t>zunehmender Nationalismus / Imperialismus, Einfluss slawophiler Kreise u.a.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Wingdings"/>
              </a:rPr>
              <a:t></a:t>
            </a:r>
            <a:r>
              <a:rPr lang="de-DE" dirty="0" smtClean="0"/>
              <a:t> </a:t>
            </a:r>
            <a:r>
              <a:rPr lang="de-DE" dirty="0"/>
              <a:t>zunehmend germanophobe Politik</a:t>
            </a:r>
          </a:p>
          <a:p>
            <a:r>
              <a:rPr lang="de-DE" dirty="0" smtClean="0"/>
              <a:t>Zar </a:t>
            </a:r>
            <a:r>
              <a:rPr lang="de-DE" dirty="0"/>
              <a:t>Nikolaj II</a:t>
            </a:r>
            <a:r>
              <a:rPr lang="de-DE" dirty="0" smtClean="0"/>
              <a:t>. im </a:t>
            </a:r>
            <a:r>
              <a:rPr lang="de-DE" dirty="0"/>
              <a:t>Ersten Weltkrieg: „Vaterländischer Krieg gegen das Deutsche Reich und </a:t>
            </a:r>
            <a:r>
              <a:rPr lang="de-DE" b="1" dirty="0"/>
              <a:t>die Deutschen insgesamt</a:t>
            </a:r>
            <a:r>
              <a:rPr lang="de-DE" dirty="0"/>
              <a:t>“ </a:t>
            </a:r>
            <a:r>
              <a:rPr lang="de-DE" dirty="0" smtClean="0">
                <a:sym typeface="Wingdings"/>
              </a:rPr>
              <a:t></a:t>
            </a:r>
            <a:r>
              <a:rPr lang="de-DE" dirty="0" smtClean="0"/>
              <a:t> </a:t>
            </a:r>
            <a:r>
              <a:rPr lang="de-DE" dirty="0"/>
              <a:t>Umbenennung von Städten, Verbot der deutschen Sprache u.a</a:t>
            </a:r>
            <a:r>
              <a:rPr lang="de-DE" dirty="0" smtClean="0"/>
              <a:t>., </a:t>
            </a:r>
            <a:r>
              <a:rPr lang="de-DE" dirty="0"/>
              <a:t>Diskriminierung der Russlanddeutschen als „innerer Feind“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54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Geschichte 1917-1955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Oktoberrevolution 1917</a:t>
            </a:r>
            <a:r>
              <a:rPr lang="de-DE" dirty="0"/>
              <a:t>: </a:t>
            </a:r>
            <a:r>
              <a:rPr lang="de-DE" dirty="0" smtClean="0"/>
              <a:t>„Befreiung </a:t>
            </a:r>
            <a:r>
              <a:rPr lang="de-DE" dirty="0"/>
              <a:t>aus dem zaristischen </a:t>
            </a:r>
            <a:r>
              <a:rPr lang="de-DE" dirty="0" smtClean="0"/>
              <a:t>Völkergefängnis“</a:t>
            </a:r>
          </a:p>
          <a:p>
            <a:r>
              <a:rPr lang="de-DE" dirty="0" smtClean="0"/>
              <a:t>„Recht auf freie Selbstbestimmung und sprachlich-kulturelle Entfaltung“ (2.11.1917)</a:t>
            </a:r>
          </a:p>
          <a:p>
            <a:r>
              <a:rPr lang="de-DE" dirty="0" smtClean="0"/>
              <a:t>Liberale Nationalitätenpolitik </a:t>
            </a:r>
            <a:r>
              <a:rPr lang="de-DE" dirty="0"/>
              <a:t>der </a:t>
            </a:r>
            <a:r>
              <a:rPr lang="de-DE" dirty="0" smtClean="0"/>
              <a:t>Bolschewiki während </a:t>
            </a:r>
            <a:r>
              <a:rPr lang="de-DE" dirty="0"/>
              <a:t>der NÖP (</a:t>
            </a:r>
            <a:r>
              <a:rPr lang="de-DE" dirty="0" smtClean="0"/>
              <a:t>1921-27) </a:t>
            </a:r>
          </a:p>
          <a:p>
            <a:pPr marL="0" indent="0">
              <a:buNone/>
            </a:pPr>
            <a:r>
              <a:rPr lang="de-DE" dirty="0" smtClean="0">
                <a:sym typeface="Wingdings"/>
              </a:rPr>
              <a:t></a:t>
            </a:r>
            <a:r>
              <a:rPr lang="de-DE" dirty="0" smtClean="0"/>
              <a:t> 1924 </a:t>
            </a:r>
            <a:r>
              <a:rPr lang="de-DE" dirty="0"/>
              <a:t>Autonome Sozialistische 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Sowjetrepublik </a:t>
            </a:r>
            <a:r>
              <a:rPr lang="de-DE" dirty="0"/>
              <a:t>der </a:t>
            </a:r>
            <a:r>
              <a:rPr lang="de-DE" dirty="0" smtClean="0"/>
              <a:t>Wolgadeutschen</a:t>
            </a:r>
            <a:r>
              <a:rPr lang="de-DE" dirty="0" smtClean="0">
                <a:sym typeface="Wingdings"/>
              </a:rPr>
              <a:t> 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989213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330066"/>
                </a:solidFill>
              </a:rPr>
              <a:t>Theoretische Überlegungen (Lenin)</a:t>
            </a:r>
            <a:endParaRPr lang="de-DE" dirty="0">
              <a:solidFill>
                <a:srgbClr val="330066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Ziel </a:t>
            </a:r>
            <a:r>
              <a:rPr lang="de-DE" dirty="0"/>
              <a:t>der Nationalitätenpolitik der UdSSR: Schaffung eines modernen, homogenen </a:t>
            </a:r>
            <a:r>
              <a:rPr lang="de-DE" dirty="0" smtClean="0"/>
              <a:t>Sowjetvolks</a:t>
            </a:r>
          </a:p>
          <a:p>
            <a:r>
              <a:rPr lang="de-DE" dirty="0"/>
              <a:t>Förderung der freien Entfaltung der Nationalitäten führe zu ihrer natürlichen </a:t>
            </a:r>
            <a:r>
              <a:rPr lang="de-DE" dirty="0" smtClean="0"/>
              <a:t>Fusion </a:t>
            </a:r>
          </a:p>
          <a:p>
            <a:r>
              <a:rPr lang="de-DE" dirty="0"/>
              <a:t>Mit dem Verschwinden der antagonistischen Klassen werde dem Nationalismus seine Basis entzogen, sodass die Völker miteinander </a:t>
            </a:r>
            <a:r>
              <a:rPr lang="de-DE" dirty="0" smtClean="0"/>
              <a:t>verschmelzen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187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>
                <a:solidFill>
                  <a:srgbClr val="330066"/>
                </a:solidFill>
              </a:rPr>
              <a:t>Literaturhinweis: Kontinuitäten und Diskontinuitäten in der Sowjetunion</a:t>
            </a:r>
            <a:endParaRPr lang="de-DE" sz="3200" dirty="0">
              <a:solidFill>
                <a:srgbClr val="330066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4544" y="2123250"/>
            <a:ext cx="9620450" cy="4034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16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Nationalitätenpolitik in der SU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</a:t>
            </a:r>
            <a:r>
              <a:rPr lang="de-DE" dirty="0"/>
              <a:t>gegensätzlichen Prinzipien (Vielfalt vs. Assimilation) rechtfertigten unterschiedliche politische Maßnahmen: </a:t>
            </a:r>
            <a:r>
              <a:rPr lang="de-DE" dirty="0" smtClean="0"/>
              <a:t>aktive </a:t>
            </a:r>
            <a:r>
              <a:rPr lang="de-DE" dirty="0"/>
              <a:t>Förderung einzelner Nationalitäten bis </a:t>
            </a:r>
            <a:r>
              <a:rPr lang="de-DE" dirty="0" smtClean="0"/>
              <a:t>Liquidierung </a:t>
            </a:r>
            <a:r>
              <a:rPr lang="de-DE" dirty="0"/>
              <a:t>nationaler </a:t>
            </a:r>
            <a:r>
              <a:rPr lang="de-DE" dirty="0" smtClean="0"/>
              <a:t>Eliten</a:t>
            </a:r>
          </a:p>
          <a:p>
            <a:r>
              <a:rPr lang="de-DE" dirty="0" smtClean="0"/>
              <a:t>1917-1929: Freiheitliche Nationalitätenpolitik</a:t>
            </a:r>
          </a:p>
          <a:p>
            <a:r>
              <a:rPr lang="de-DE" dirty="0" smtClean="0"/>
              <a:t>1929-1953: Kurswechsel- Sowjetpatriotismus </a:t>
            </a:r>
            <a:r>
              <a:rPr lang="de-DE" dirty="0"/>
              <a:t>statt nationaler Föderalismus </a:t>
            </a:r>
          </a:p>
        </p:txBody>
      </p:sp>
    </p:spTree>
    <p:extLst>
      <p:ext uri="{BB962C8B-B14F-4D97-AF65-F5344CB8AC3E}">
        <p14:creationId xmlns:p14="http://schemas.microsoft.com/office/powerpoint/2010/main" val="321309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Nationalitätenpolitik in den  </a:t>
            </a:r>
            <a:r>
              <a:rPr lang="de-DE" dirty="0" smtClean="0"/>
              <a:t>30er Jahren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Ausgrenzung </a:t>
            </a:r>
            <a:r>
              <a:rPr lang="de-DE" dirty="0"/>
              <a:t>und Repressalien gegen sog. „Diaspora-Nationalitäten“: Deutsche, Polen, Finnen, </a:t>
            </a:r>
            <a:r>
              <a:rPr lang="de-DE" dirty="0" smtClean="0"/>
              <a:t>Letten etc.</a:t>
            </a:r>
          </a:p>
          <a:p>
            <a:r>
              <a:rPr lang="de-DE" dirty="0" smtClean="0"/>
              <a:t>Ziel: Absicherung der Diktatur Stalins</a:t>
            </a:r>
          </a:p>
          <a:p>
            <a:r>
              <a:rPr lang="de-DE" dirty="0"/>
              <a:t>Besonders große Härte gegen </a:t>
            </a:r>
            <a:r>
              <a:rPr lang="de-DE" dirty="0" smtClean="0"/>
              <a:t>Russlanddeutsche: Diskriminierung </a:t>
            </a:r>
            <a:r>
              <a:rPr lang="de-DE" dirty="0"/>
              <a:t>als „innerer Feind“, erste (partielle) Zwangsumsiedlungen, strafrechtliche Verfolgungen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5574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Nationalitätenpolitik 1930er Jahre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„Großer Terror“ (1936-38)</a:t>
            </a:r>
          </a:p>
          <a:p>
            <a:r>
              <a:rPr lang="de-DE" dirty="0">
                <a:sym typeface="Wingdings"/>
              </a:rPr>
              <a:t>Russlanddeutsche überdurchschnittlich betroffen (Verbannung, Straflager, Erschießung</a:t>
            </a:r>
            <a:r>
              <a:rPr lang="de-DE" dirty="0" smtClean="0">
                <a:sym typeface="Wingdings"/>
              </a:rPr>
              <a:t>)</a:t>
            </a:r>
          </a:p>
          <a:p>
            <a:pPr marL="0" indent="0">
              <a:buNone/>
            </a:pPr>
            <a:r>
              <a:rPr lang="de-DE" dirty="0" smtClean="0">
                <a:sym typeface="Wingdings"/>
              </a:rPr>
              <a:t> Nationalitätenpolitik mit den Mitteln des stalinistischen Terrors</a:t>
            </a:r>
            <a:endParaRPr lang="de-DE" dirty="0" smtClean="0"/>
          </a:p>
          <a:p>
            <a:r>
              <a:rPr lang="de-DE" dirty="0" smtClean="0"/>
              <a:t>Dennoch: Autonome Wolgarepublik bietet Privilegien im System: Aufstieg, Bildung etc.</a:t>
            </a:r>
          </a:p>
          <a:p>
            <a:pPr marL="0" indent="0">
              <a:buNone/>
            </a:pPr>
            <a:endParaRPr lang="de-DE" dirty="0" smtClean="0">
              <a:sym typeface="Wingdings"/>
            </a:endParaRP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758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3200" i="1" dirty="0"/>
              <a:t>Zitat aus urheberrechtlichen Gründen gelöscht.</a:t>
            </a:r>
          </a:p>
          <a:p>
            <a:pPr marL="0" indent="0">
              <a:buNone/>
            </a:pPr>
            <a:r>
              <a:rPr lang="de-DE" i="1" dirty="0" smtClean="0"/>
              <a:t>Martin </a:t>
            </a:r>
            <a:r>
              <a:rPr lang="de-DE" i="1" dirty="0"/>
              <a:t>Schulze Wessel, „Sonder-Wegelagerer“ am 16.01.2016 in der Süddeutschen Zeitung</a:t>
            </a:r>
          </a:p>
          <a:p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/>
              <a:t>Was heißt hier „Ende eines Imperiums“ bzw. einer „Großmacht“</a:t>
            </a:r>
            <a:r>
              <a:rPr lang="de-DE" dirty="0" smtClean="0"/>
              <a:t>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2660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Nach 1941: Deportation, </a:t>
            </a:r>
            <a:br>
              <a:rPr lang="de-DE" dirty="0" smtClean="0"/>
            </a:br>
            <a:r>
              <a:rPr lang="de-DE" dirty="0" smtClean="0"/>
              <a:t>Arbeitslager, Sondersiedlung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Juni 1941: Überfall auf die Sowjetunion </a:t>
            </a:r>
            <a:endParaRPr lang="de-DE" dirty="0" smtClean="0"/>
          </a:p>
          <a:p>
            <a:r>
              <a:rPr lang="de-DE" dirty="0" smtClean="0">
                <a:sym typeface="Wingdings"/>
              </a:rPr>
              <a:t></a:t>
            </a:r>
            <a:r>
              <a:rPr lang="de-DE" dirty="0" smtClean="0"/>
              <a:t> </a:t>
            </a:r>
            <a:r>
              <a:rPr lang="de-DE" dirty="0"/>
              <a:t>August 1941: Erlass des Obersten </a:t>
            </a:r>
            <a:r>
              <a:rPr lang="de-DE" dirty="0" smtClean="0"/>
              <a:t>Sowjets „</a:t>
            </a:r>
            <a:r>
              <a:rPr lang="de-DE" i="1" dirty="0" smtClean="0"/>
              <a:t>Über </a:t>
            </a:r>
            <a:r>
              <a:rPr lang="de-DE" i="1" dirty="0"/>
              <a:t>die Umsiedlung der Deutschen</a:t>
            </a:r>
            <a:r>
              <a:rPr lang="de-DE" i="1" dirty="0" smtClean="0"/>
              <a:t>…“</a:t>
            </a:r>
            <a:endParaRPr lang="de-DE" dirty="0" smtClean="0"/>
          </a:p>
          <a:p>
            <a:r>
              <a:rPr lang="de-DE" dirty="0" smtClean="0"/>
              <a:t>Begründung: „…</a:t>
            </a:r>
            <a:r>
              <a:rPr lang="de-DE" i="1" dirty="0" smtClean="0"/>
              <a:t>zehntausende Diversanten stehen bereit, um nach einem aus Deutschland gegebenen Signal Sprengstoffanschläge zu verüben</a:t>
            </a:r>
            <a:r>
              <a:rPr lang="de-DE" dirty="0" smtClean="0"/>
              <a:t>…“</a:t>
            </a:r>
          </a:p>
          <a:p>
            <a:r>
              <a:rPr lang="de-DE" dirty="0" smtClean="0"/>
              <a:t>pauschale Verurteilung: „Feinde der UdSSR“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1477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Deportation, </a:t>
            </a:r>
            <a:br>
              <a:rPr lang="de-DE" dirty="0"/>
            </a:br>
            <a:r>
              <a:rPr lang="de-DE" dirty="0"/>
              <a:t>Arbeitslager, Sondersiedlung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 fontScale="92500"/>
          </a:bodyPr>
          <a:lstStyle/>
          <a:p>
            <a:r>
              <a:rPr lang="de-DE" dirty="0"/>
              <a:t>vollständige Verbannung der Sowjetbürger deutscher Herkunft aus dem europäischen Teil der </a:t>
            </a:r>
            <a:r>
              <a:rPr lang="de-DE" dirty="0" smtClean="0"/>
              <a:t>UdSSR nach </a:t>
            </a:r>
            <a:r>
              <a:rPr lang="de-DE" dirty="0"/>
              <a:t>Sibirien und Kasachstan</a:t>
            </a:r>
          </a:p>
          <a:p>
            <a:r>
              <a:rPr lang="de-DE" dirty="0" smtClean="0"/>
              <a:t>offiziell registriert 1.209.430 </a:t>
            </a:r>
            <a:r>
              <a:rPr lang="de-DE" dirty="0"/>
              <a:t>verbannte Russlanddeutsche </a:t>
            </a:r>
            <a:r>
              <a:rPr lang="de-DE" dirty="0" smtClean="0"/>
              <a:t>(weitere 340.000 unter reichsdeutscher </a:t>
            </a:r>
            <a:r>
              <a:rPr lang="de-DE" dirty="0"/>
              <a:t>Besatzung</a:t>
            </a:r>
            <a:r>
              <a:rPr lang="de-DE" dirty="0" smtClean="0"/>
              <a:t>)</a:t>
            </a:r>
          </a:p>
          <a:p>
            <a:r>
              <a:rPr lang="de-DE" dirty="0" smtClean="0"/>
              <a:t>Konfiszierung des Eigentums, </a:t>
            </a:r>
            <a:r>
              <a:rPr lang="de-DE" dirty="0"/>
              <a:t>Deportation in Viehwaggons, Aberkennung staatsbürgerlicher Rechte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375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-39652" y="796645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Karte Deportationen</a:t>
            </a:r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de-DE" sz="2400" dirty="0">
                <a:hlinkClick r:id="rId3"/>
              </a:rPr>
              <a:t>http://</a:t>
            </a:r>
            <a:r>
              <a:rPr lang="de-DE" sz="2400" dirty="0" smtClean="0">
                <a:hlinkClick r:id="rId3"/>
              </a:rPr>
              <a:t>www.bpb.de/system/files/dokument_pdf/03_Gulag%204-01.pdf</a:t>
            </a:r>
            <a:endParaRPr lang="de-DE" sz="2400" dirty="0" smtClean="0"/>
          </a:p>
          <a:p>
            <a:endParaRPr lang="de-DE" sz="2400" dirty="0"/>
          </a:p>
          <a:p>
            <a:endParaRPr lang="de-DE" sz="2400" dirty="0" smtClean="0"/>
          </a:p>
          <a:p>
            <a:endParaRPr lang="de-D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6" name="Pfeil nach oben 5"/>
          <p:cNvSpPr/>
          <p:nvPr/>
        </p:nvSpPr>
        <p:spPr>
          <a:xfrm rot="9777582">
            <a:off x="984590" y="1631659"/>
            <a:ext cx="597884" cy="1183654"/>
          </a:xfrm>
          <a:prstGeom prst="upArrow">
            <a:avLst/>
          </a:prstGeom>
          <a:solidFill>
            <a:srgbClr val="CC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Pfeil nach oben 7"/>
          <p:cNvSpPr/>
          <p:nvPr/>
        </p:nvSpPr>
        <p:spPr>
          <a:xfrm rot="9777582">
            <a:off x="4705455" y="2679819"/>
            <a:ext cx="597884" cy="1183654"/>
          </a:xfrm>
          <a:prstGeom prst="upArrow">
            <a:avLst/>
          </a:prstGeom>
          <a:solidFill>
            <a:srgbClr val="CC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Pfeil nach oben 8"/>
          <p:cNvSpPr/>
          <p:nvPr/>
        </p:nvSpPr>
        <p:spPr>
          <a:xfrm rot="9777582">
            <a:off x="2270173" y="2938555"/>
            <a:ext cx="597884" cy="1183654"/>
          </a:xfrm>
          <a:prstGeom prst="upArrow">
            <a:avLst/>
          </a:prstGeom>
          <a:solidFill>
            <a:srgbClr val="CC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963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Deportation, </a:t>
            </a:r>
            <a:br>
              <a:rPr lang="de-DE"/>
            </a:br>
            <a:r>
              <a:rPr lang="de-DE"/>
              <a:t>Arbeitslager, Sondersiedlung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r>
              <a:rPr lang="de-DE" dirty="0" smtClean="0"/>
              <a:t>Hunger, Krankheit, Armut</a:t>
            </a:r>
          </a:p>
          <a:p>
            <a:r>
              <a:rPr lang="de-DE" dirty="0" smtClean="0"/>
              <a:t>Anfeindungen als Folge von Propaganda: </a:t>
            </a:r>
          </a:p>
          <a:p>
            <a:pPr marL="0" indent="0">
              <a:buNone/>
            </a:pPr>
            <a:r>
              <a:rPr lang="de-DE" dirty="0" smtClean="0"/>
              <a:t>„Bei der Ankunft der Deportierten … rissen ihnen Ortsansässige die Kopfbedeckungen ab, um herauszufinden, ob sich unter ihnen Hörner verbargen…“ (Krieger, S. 126)</a:t>
            </a:r>
          </a:p>
          <a:p>
            <a:pPr marL="0" indent="0">
              <a:buNone/>
            </a:pPr>
            <a:r>
              <a:rPr lang="de-DE" dirty="0" smtClean="0">
                <a:sym typeface="Wingdings"/>
              </a:rPr>
              <a:t> Folge der </a:t>
            </a:r>
            <a:r>
              <a:rPr lang="de-DE" dirty="0" err="1" smtClean="0">
                <a:sym typeface="Wingdings"/>
              </a:rPr>
              <a:t>entmenschtlichten</a:t>
            </a:r>
            <a:r>
              <a:rPr lang="de-DE" dirty="0" smtClean="0">
                <a:sym typeface="Wingdings"/>
              </a:rPr>
              <a:t> Darstellung: Deutsche als stumpfe, gewalttätige Bestien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9720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-39652" y="796645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Karikaturen</a:t>
            </a:r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de-DE" sz="1600" dirty="0">
                <a:hlinkClick r:id="rId2"/>
              </a:rPr>
              <a:t>http://www.davno.ru/posters/%D1%81%D0%BC%D0%BE%D1%82%D1%80%D1%8F%D1%82-%D0%B6%D0%B0%D0%B4%D0%BD%D1%8B%D0%B5-%</a:t>
            </a:r>
            <a:r>
              <a:rPr lang="de-DE" sz="1600" dirty="0" smtClean="0">
                <a:hlinkClick r:id="rId2"/>
              </a:rPr>
              <a:t>D0%B2%D1%80%D0%B0%D0%B3%D0%B8.html</a:t>
            </a:r>
            <a:endParaRPr lang="de-DE" sz="1600" dirty="0" smtClean="0"/>
          </a:p>
          <a:p>
            <a:endParaRPr lang="de-DE" sz="1600" dirty="0"/>
          </a:p>
          <a:p>
            <a:endParaRPr lang="de-DE" sz="1600" dirty="0"/>
          </a:p>
          <a:p>
            <a:r>
              <a:rPr lang="de-DE" sz="1600" dirty="0"/>
              <a:t>http://www.davno.ru/posters/%D1%82%D0%B0%D0%BA-%D0%B2%D1%8B%D0%B3%D0%BB%D1%8F%D0%B4%D0%B8%D1%82-%D1%82%D0%B5%D0%BF%D0%B5%D1%80%D1%8C-%D0%BD%D0%B5%D0%BC%D0%B5%D1%86%D0%BA%D0%B8%D0%B9-%D0%B7%D0%B2%D0%B5%D1%80%D1%8C-%D1%87%D1%82%D0%BE-%D0%B1-%D0%BD%D0%B0%D0%BC-%D0%B4%D1%8B%D1%88%D0%B0%D1%82%D1%8C-%D0%B8-%D0%B6%D0%B8%D1%82%D1%8C-%D0%B7%D0%B2%D0%B5%D1%80%D1%8F-%D0%B4%D0%BE%D0%B1%D0%B8%D1%82%D1%8C.htm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8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Nationalitätenpolitik Stalins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1844824"/>
            <a:ext cx="8820472" cy="4392488"/>
          </a:xfrm>
        </p:spPr>
        <p:txBody>
          <a:bodyPr/>
          <a:lstStyle/>
          <a:p>
            <a:r>
              <a:rPr lang="de-DE" dirty="0" smtClean="0"/>
              <a:t>Deportation ethnischer Minderheiten, denen Kollaboration unterstellt wird: </a:t>
            </a:r>
          </a:p>
          <a:p>
            <a:pPr marL="0" indent="0">
              <a:buNone/>
            </a:pPr>
            <a:r>
              <a:rPr lang="de-DE" dirty="0" smtClean="0">
                <a:sym typeface="Wingdings"/>
              </a:rPr>
              <a:t> </a:t>
            </a:r>
            <a:r>
              <a:rPr lang="de-DE" dirty="0" smtClean="0"/>
              <a:t>Russlanddeutsche (1941), Kalmücken (1943), Tschetschenen (1944), </a:t>
            </a:r>
            <a:r>
              <a:rPr lang="de-DE" dirty="0" err="1" smtClean="0"/>
              <a:t>Inguschen</a:t>
            </a:r>
            <a:r>
              <a:rPr lang="de-DE" dirty="0" smtClean="0"/>
              <a:t> (1944), Krimtataren (1944) u.a.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/>
              <a:t>Status: „Sondersiedler“ = Bevölkerungsgruppen minderen Rechts, NKWD unterstellt</a:t>
            </a:r>
          </a:p>
        </p:txBody>
      </p:sp>
    </p:spTree>
    <p:extLst>
      <p:ext uri="{BB962C8B-B14F-4D97-AF65-F5344CB8AC3E}">
        <p14:creationId xmlns:p14="http://schemas.microsoft.com/office/powerpoint/2010/main" val="209853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Nationalitätenpolitik Stalins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00808"/>
            <a:ext cx="8435280" cy="4425355"/>
          </a:xfrm>
        </p:spPr>
        <p:txBody>
          <a:bodyPr>
            <a:normAutofit/>
          </a:bodyPr>
          <a:lstStyle/>
          <a:p>
            <a:r>
              <a:rPr lang="de-DE" dirty="0" smtClean="0"/>
              <a:t>2,8 Mio. </a:t>
            </a:r>
            <a:r>
              <a:rPr lang="de-DE" i="1" dirty="0" smtClean="0"/>
              <a:t>Sondersiedler</a:t>
            </a:r>
            <a:r>
              <a:rPr lang="de-DE" dirty="0"/>
              <a:t> </a:t>
            </a:r>
            <a:r>
              <a:rPr lang="de-DE" dirty="0" smtClean="0"/>
              <a:t>deportierter Völker:</a:t>
            </a:r>
          </a:p>
          <a:p>
            <a:r>
              <a:rPr lang="de-DE" dirty="0" smtClean="0"/>
              <a:t>1 230 000 Deutsche (43,4 %)</a:t>
            </a:r>
          </a:p>
          <a:p>
            <a:r>
              <a:rPr lang="de-DE" dirty="0" smtClean="0"/>
              <a:t>316 700 Tschetschenen (11,2 %)</a:t>
            </a:r>
          </a:p>
          <a:p>
            <a:r>
              <a:rPr lang="de-DE" dirty="0" smtClean="0"/>
              <a:t>165 300 Krimtataren (5,8 %)</a:t>
            </a:r>
          </a:p>
          <a:p>
            <a:r>
              <a:rPr lang="de-DE" dirty="0" smtClean="0"/>
              <a:t>83 500 </a:t>
            </a:r>
            <a:r>
              <a:rPr lang="de-DE" dirty="0" err="1" smtClean="0"/>
              <a:t>Inguschen</a:t>
            </a:r>
            <a:endParaRPr lang="de-DE" dirty="0" smtClean="0"/>
          </a:p>
          <a:p>
            <a:r>
              <a:rPr lang="de-DE" dirty="0" smtClean="0"/>
              <a:t>81 500 Kalmücken u.a.</a:t>
            </a:r>
          </a:p>
          <a:p>
            <a:pPr marL="0" indent="0">
              <a:buNone/>
            </a:pPr>
            <a:r>
              <a:rPr lang="de-DE" dirty="0" smtClean="0">
                <a:sym typeface="Wingdings"/>
              </a:rPr>
              <a:t> Russlanddeutsche überproportional betroffen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611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Rehabilitierung nach 1953?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1955 Aufhebung der </a:t>
            </a:r>
            <a:r>
              <a:rPr lang="de-DE" dirty="0" err="1" smtClean="0"/>
              <a:t>Sonderkommandatur</a:t>
            </a:r>
            <a:r>
              <a:rPr lang="de-DE" dirty="0" smtClean="0"/>
              <a:t>, 			</a:t>
            </a:r>
            <a:r>
              <a:rPr lang="de-DE" b="1" dirty="0" smtClean="0"/>
              <a:t>aber</a:t>
            </a:r>
          </a:p>
          <a:p>
            <a:r>
              <a:rPr lang="de-DE" dirty="0" smtClean="0"/>
              <a:t>Vorwurf des Landesverrats bleibt</a:t>
            </a:r>
          </a:p>
          <a:p>
            <a:r>
              <a:rPr lang="de-DE" dirty="0" smtClean="0"/>
              <a:t>Kein Recht auf Rückkehr in Heimatorte</a:t>
            </a:r>
          </a:p>
          <a:p>
            <a:r>
              <a:rPr lang="de-DE" dirty="0" smtClean="0"/>
              <a:t>Keine Rückgabe von Vermögen, Eigentum</a:t>
            </a:r>
          </a:p>
          <a:p>
            <a:r>
              <a:rPr lang="de-DE" b="1" dirty="0" smtClean="0"/>
              <a:t>Keine Wiederherstellung </a:t>
            </a:r>
            <a:r>
              <a:rPr lang="de-DE" dirty="0" smtClean="0"/>
              <a:t>der rechtswidrig aufgelösten autonomen Wolgarepublik </a:t>
            </a:r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dirty="0" smtClean="0"/>
              <a:t>(</a:t>
            </a:r>
            <a:r>
              <a:rPr lang="de-DE" dirty="0" smtClean="0">
                <a:sym typeface="Wingdings"/>
              </a:rPr>
              <a:t></a:t>
            </a:r>
            <a:r>
              <a:rPr lang="de-DE" dirty="0" smtClean="0"/>
              <a:t> andere deportierte Minderheiten!)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2013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Rehabilitierung nach 1964?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64496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Rehabilitierungserlass: formal vom Vorwurf der Kollaboration mit NS-Deutschland befreit 				</a:t>
            </a:r>
            <a:r>
              <a:rPr lang="de-DE" b="1" dirty="0" smtClean="0"/>
              <a:t>aber</a:t>
            </a:r>
          </a:p>
          <a:p>
            <a:r>
              <a:rPr lang="de-DE" dirty="0"/>
              <a:t>s</a:t>
            </a:r>
            <a:r>
              <a:rPr lang="de-DE" dirty="0" smtClean="0"/>
              <a:t>taatliche Diskriminierung bleibt bestehen</a:t>
            </a:r>
          </a:p>
          <a:p>
            <a:r>
              <a:rPr lang="de-DE" dirty="0" smtClean="0"/>
              <a:t>Beispiel Bildung: Russlanddeutsche 1939 zu fast 100 % schreibkundig / bestausgebildete Minderheit</a:t>
            </a:r>
          </a:p>
          <a:p>
            <a:r>
              <a:rPr lang="de-DE" dirty="0" smtClean="0"/>
              <a:t>1989: geringster Anteil aller Volksgruppen mit akademischem Abschluss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353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Rehabilitierung nach 1964?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/>
              <a:buChar char="è"/>
            </a:pPr>
            <a:r>
              <a:rPr lang="de-DE" dirty="0" smtClean="0">
                <a:sym typeface="Wingdings"/>
              </a:rPr>
              <a:t>Verhindert gesellschaftlichen Aufstieg</a:t>
            </a:r>
          </a:p>
          <a:p>
            <a:pPr marL="0" indent="0">
              <a:buNone/>
            </a:pPr>
            <a:endParaRPr lang="de-DE" u="sng" dirty="0" smtClean="0">
              <a:sym typeface="Wingdings"/>
            </a:endParaRPr>
          </a:p>
          <a:p>
            <a:pPr marL="0" indent="0">
              <a:buNone/>
            </a:pPr>
            <a:r>
              <a:rPr lang="de-DE" u="sng" dirty="0" smtClean="0">
                <a:sym typeface="Wingdings"/>
              </a:rPr>
              <a:t>Fazit:</a:t>
            </a:r>
          </a:p>
          <a:p>
            <a:pPr marL="0" indent="0">
              <a:buNone/>
            </a:pPr>
            <a:r>
              <a:rPr lang="de-DE" dirty="0" smtClean="0">
                <a:sym typeface="Wingdings"/>
              </a:rPr>
              <a:t>Öffentliche Rehabilitierung bis 1989 verweigert</a:t>
            </a:r>
          </a:p>
          <a:p>
            <a:pPr marL="0" indent="0">
              <a:buNone/>
            </a:pPr>
            <a:r>
              <a:rPr lang="de-DE" dirty="0" smtClean="0">
                <a:sym typeface="Wingdings"/>
              </a:rPr>
              <a:t> Beispiel: Publikationsverbot für Arbeiten zu Geschichte, Kultur der Russlanddeutschen</a:t>
            </a:r>
          </a:p>
          <a:p>
            <a:pPr marL="0" indent="0">
              <a:buNone/>
            </a:pPr>
            <a:r>
              <a:rPr lang="de-DE" dirty="0" smtClean="0">
                <a:sym typeface="Wingdings"/>
              </a:rPr>
              <a:t>Russlanddeutsche bei Nachbarn, Kollegen, Vorgesetzten Ziel antideutscher Ressentiments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156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-108520" y="1556792"/>
            <a:ext cx="9684568" cy="54006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 anchor="t">
            <a:noAutofit/>
          </a:bodyPr>
          <a:lstStyle/>
          <a:p>
            <a:pPr algn="ctr"/>
            <a:r>
              <a:rPr lang="de-DE" sz="2000" b="1" dirty="0" smtClean="0"/>
              <a:t>Größe, Dauer, ethnische Vielfalt…</a:t>
            </a:r>
            <a:endParaRPr lang="de-DE" sz="2000" b="1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3437361"/>
              </p:ext>
            </p:extLst>
          </p:nvPr>
        </p:nvGraphicFramePr>
        <p:xfrm>
          <a:off x="107504" y="2060848"/>
          <a:ext cx="8928992" cy="4725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2060"/>
                </a:solidFill>
              </a:rPr>
              <a:t>Analyse- und Beschreibungsmuster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90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… und heute?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„In Russland waren wir immer „die Deutschen“, die Faschisten. Dann siedelten wir in die Bundesrepublik aus. Und hier zeigten die Menschen wieder auf uns und sagten: Ihr seid Russen…“</a:t>
            </a:r>
          </a:p>
          <a:p>
            <a:pPr marL="0" indent="0">
              <a:buNone/>
            </a:pPr>
            <a:r>
              <a:rPr lang="de-DE" dirty="0"/>
              <a:t>c</a:t>
            </a:r>
            <a:r>
              <a:rPr lang="de-DE" dirty="0" smtClean="0"/>
              <a:t>a. 440 000 Russlanddeutsche in Russland</a:t>
            </a:r>
          </a:p>
          <a:p>
            <a:pPr marL="0" indent="0">
              <a:buNone/>
            </a:pPr>
            <a:r>
              <a:rPr lang="de-DE" dirty="0"/>
              <a:t>c</a:t>
            </a:r>
            <a:r>
              <a:rPr lang="de-DE" dirty="0" smtClean="0"/>
              <a:t>a. 220 000 Russlanddeutsche in Kasachstan und anderen GUS-Staaten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7802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Ambivalenz der Nationalitätenpolitik in der SU: Vielfalt </a:t>
            </a:r>
            <a:r>
              <a:rPr lang="de-DE" u="sng" dirty="0" smtClean="0"/>
              <a:t>und</a:t>
            </a:r>
            <a:r>
              <a:rPr lang="de-DE" dirty="0" smtClean="0"/>
              <a:t> </a:t>
            </a:r>
            <a:r>
              <a:rPr lang="de-DE" dirty="0" err="1" smtClean="0"/>
              <a:t>Assimiliation</a:t>
            </a:r>
            <a:r>
              <a:rPr lang="de-DE" dirty="0"/>
              <a:t> </a:t>
            </a:r>
            <a:r>
              <a:rPr lang="de-DE" dirty="0" smtClean="0"/>
              <a:t>(russischer, sowjetischer, </a:t>
            </a:r>
            <a:r>
              <a:rPr lang="de-DE" dirty="0" err="1" smtClean="0"/>
              <a:t>russo</a:t>
            </a:r>
            <a:r>
              <a:rPr lang="de-DE" dirty="0" smtClean="0"/>
              <a:t>-sowjetischer Nationalismus)</a:t>
            </a:r>
          </a:p>
          <a:p>
            <a:r>
              <a:rPr lang="de-DE" dirty="0" smtClean="0"/>
              <a:t>Verschärfung unter Stalin, Entschärfung danach – aber Ambivalenz bleibt</a:t>
            </a:r>
          </a:p>
          <a:p>
            <a:r>
              <a:rPr lang="de-DE" dirty="0" smtClean="0"/>
              <a:t>Ambivalenz bis heute: typisches Gefühl für Migranten der ersten Generation, zwischen den Stühlen zu sitzen (zwei Identitäten)…</a:t>
            </a:r>
          </a:p>
          <a:p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Fazit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641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Bezug zum Bildungsplan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844823"/>
            <a:ext cx="8229600" cy="4286101"/>
          </a:xfrm>
        </p:spPr>
        <p:txBody>
          <a:bodyPr/>
          <a:lstStyle/>
          <a:p>
            <a:r>
              <a:rPr lang="de-DE" dirty="0" smtClean="0"/>
              <a:t>Schicksal der Russlanddeutschen exemplarisch für die Nationalitätenpolitik Stalins (vgl. Synopse: Umgang mit ethnischer Vielfalt, Herrschaft, Herstellung von Loyalität)</a:t>
            </a:r>
          </a:p>
          <a:p>
            <a:pPr marL="0" indent="0">
              <a:buNone/>
            </a:pPr>
            <a:endParaRPr lang="de-DE" dirty="0" smtClean="0">
              <a:sym typeface="Wingdings"/>
            </a:endParaRPr>
          </a:p>
          <a:p>
            <a:pPr marL="0" indent="0">
              <a:buNone/>
            </a:pPr>
            <a:r>
              <a:rPr lang="de-DE" dirty="0" smtClean="0">
                <a:sym typeface="Wingdings"/>
              </a:rPr>
              <a:t> </a:t>
            </a:r>
            <a:r>
              <a:rPr lang="de-DE" dirty="0">
                <a:sym typeface="Wingdings"/>
              </a:rPr>
              <a:t>Nationalitätenpolitik mit den Mitteln des stalinistischen </a:t>
            </a:r>
            <a:r>
              <a:rPr lang="de-DE" dirty="0" smtClean="0">
                <a:sym typeface="Wingdings"/>
              </a:rPr>
              <a:t>Terrors </a:t>
            </a:r>
            <a:r>
              <a:rPr lang="de-DE" dirty="0" smtClean="0"/>
              <a:t>(vgl. Begriffe </a:t>
            </a:r>
            <a:r>
              <a:rPr lang="de-DE" i="1" dirty="0" smtClean="0">
                <a:sym typeface="Wingdings"/>
              </a:rPr>
              <a:t>Terror, Deportation</a:t>
            </a:r>
            <a:r>
              <a:rPr lang="de-DE" dirty="0" smtClean="0">
                <a:sym typeface="Wingdings"/>
              </a:rPr>
              <a:t>)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3717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Stundenvorschlag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88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-315416"/>
            <a:ext cx="8568952" cy="58018"/>
          </a:xfrm>
        </p:spPr>
        <p:txBody>
          <a:bodyPr>
            <a:normAutofit fontScale="90000"/>
          </a:bodyPr>
          <a:lstStyle/>
          <a:p>
            <a:endParaRPr lang="de-DE" sz="3600" dirty="0"/>
          </a:p>
        </p:txBody>
      </p:sp>
      <p:sp>
        <p:nvSpPr>
          <p:cNvPr id="5" name="Rechteck 4"/>
          <p:cNvSpPr/>
          <p:nvPr/>
        </p:nvSpPr>
        <p:spPr>
          <a:xfrm>
            <a:off x="5940152" y="2780928"/>
            <a:ext cx="299953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dirty="0"/>
              <a:t>„Papa, töte </a:t>
            </a:r>
            <a:endParaRPr lang="de-DE" sz="3200" dirty="0" smtClean="0"/>
          </a:p>
          <a:p>
            <a:r>
              <a:rPr lang="de-DE" sz="3200" dirty="0" smtClean="0"/>
              <a:t>den </a:t>
            </a:r>
            <a:r>
              <a:rPr lang="de-DE" sz="3200" dirty="0"/>
              <a:t>Deutschen</a:t>
            </a:r>
            <a:r>
              <a:rPr lang="de-DE" sz="3200" dirty="0" smtClean="0"/>
              <a:t>!“</a:t>
            </a:r>
          </a:p>
          <a:p>
            <a:r>
              <a:rPr lang="de-DE" sz="3200" dirty="0" smtClean="0"/>
              <a:t> </a:t>
            </a:r>
            <a:r>
              <a:rPr lang="de-DE" sz="3200" dirty="0"/>
              <a:t>(UdSSR, 1941)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1043608" y="260648"/>
            <a:ext cx="4464496" cy="64807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Plakat</a:t>
            </a:r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de-DE" sz="2400" dirty="0">
                <a:hlinkClick r:id="rId2"/>
              </a:rPr>
              <a:t>http://www.davno.ru/posters/%D0%BF%D0%B0%D0%BF%D0%B0-%D1%83%D0%B1%D0%B5%D0%B9-%D0%BD%D0%B5%D0%BC%D1%86%D0%B0.html</a:t>
            </a:r>
            <a:endParaRPr lang="de-DE" sz="2400" dirty="0"/>
          </a:p>
          <a:p>
            <a:endParaRPr lang="de-DE" sz="2400" dirty="0"/>
          </a:p>
          <a:p>
            <a:endParaRPr lang="de-DE" sz="2400" dirty="0" smtClean="0"/>
          </a:p>
          <a:p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652120" y="1719263"/>
            <a:ext cx="3034680" cy="4411662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285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23528" y="620688"/>
            <a:ext cx="49248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800" dirty="0" smtClean="0"/>
              <a:t>Warum „töte den Deutschen“? </a:t>
            </a:r>
          </a:p>
          <a:p>
            <a:pPr algn="ctr"/>
            <a:r>
              <a:rPr lang="de-DE" sz="2800" dirty="0" smtClean="0"/>
              <a:t>Kontext / Zusammenhang?</a:t>
            </a:r>
            <a:endParaRPr lang="de-DE" sz="2800" dirty="0"/>
          </a:p>
        </p:txBody>
      </p:sp>
      <p:sp>
        <p:nvSpPr>
          <p:cNvPr id="4" name="Textfeld 3"/>
          <p:cNvSpPr txBox="1"/>
          <p:nvPr/>
        </p:nvSpPr>
        <p:spPr>
          <a:xfrm>
            <a:off x="6087858" y="882297"/>
            <a:ext cx="247330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/>
              <a:t>Was löst das </a:t>
            </a:r>
          </a:p>
          <a:p>
            <a:r>
              <a:rPr lang="de-DE" sz="2800" dirty="0" smtClean="0"/>
              <a:t>Plakat beim </a:t>
            </a:r>
          </a:p>
          <a:p>
            <a:r>
              <a:rPr lang="de-DE" sz="2800" dirty="0" smtClean="0"/>
              <a:t>Betrachter aus?</a:t>
            </a:r>
            <a:endParaRPr lang="de-DE" sz="2800" dirty="0"/>
          </a:p>
        </p:txBody>
      </p:sp>
      <p:sp>
        <p:nvSpPr>
          <p:cNvPr id="5" name="Textfeld 4"/>
          <p:cNvSpPr txBox="1"/>
          <p:nvPr/>
        </p:nvSpPr>
        <p:spPr>
          <a:xfrm>
            <a:off x="323528" y="4077072"/>
            <a:ext cx="284879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/>
              <a:t>Wer genau ist mit </a:t>
            </a:r>
          </a:p>
          <a:p>
            <a:r>
              <a:rPr lang="de-DE" sz="2800" dirty="0" smtClean="0"/>
              <a:t>dem „Deutschen“ </a:t>
            </a:r>
          </a:p>
          <a:p>
            <a:r>
              <a:rPr lang="de-DE" sz="2800" dirty="0" smtClean="0"/>
              <a:t>gemeint?</a:t>
            </a:r>
            <a:endParaRPr lang="de-DE" sz="2800" dirty="0"/>
          </a:p>
        </p:txBody>
      </p:sp>
      <p:sp>
        <p:nvSpPr>
          <p:cNvPr id="6" name="Textfeld 5"/>
          <p:cNvSpPr txBox="1"/>
          <p:nvPr/>
        </p:nvSpPr>
        <p:spPr>
          <a:xfrm>
            <a:off x="5755655" y="4292515"/>
            <a:ext cx="33810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/>
              <a:t>Zweck des Plakats?</a:t>
            </a:r>
          </a:p>
          <a:p>
            <a:r>
              <a:rPr lang="de-DE" sz="2800" dirty="0" smtClean="0"/>
              <a:t>Adressat?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275856" y="1807237"/>
            <a:ext cx="2376264" cy="367240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Plakat</a:t>
            </a:r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de-DE" sz="1000" dirty="0">
                <a:hlinkClick r:id="rId2"/>
              </a:rPr>
              <a:t>http://www.davno.ru/posters/%D0%BF%D0%B0%D0%BF%D0%B0-%D1%83%D0%B1%D0%B5%D0%B9-%D0%BD%D0%B5%D0%BC%D1%86%D0%B0.html</a:t>
            </a:r>
            <a:endParaRPr lang="de-DE" sz="1000" dirty="0"/>
          </a:p>
          <a:p>
            <a:endParaRPr lang="de-DE" sz="2400" dirty="0"/>
          </a:p>
          <a:p>
            <a:endParaRPr lang="de-DE" sz="2400" dirty="0" smtClean="0"/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02731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LV zu den Russlanddeutschen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632447" y="1719263"/>
            <a:ext cx="3688106" cy="4109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Bild Katharina die Große (s.o.)</a:t>
            </a:r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de-DE" sz="2400" dirty="0"/>
          </a:p>
        </p:txBody>
      </p:sp>
      <p:sp>
        <p:nvSpPr>
          <p:cNvPr id="8" name="Textfeld 7"/>
          <p:cNvSpPr txBox="1"/>
          <p:nvPr/>
        </p:nvSpPr>
        <p:spPr>
          <a:xfrm>
            <a:off x="4671047" y="1719262"/>
            <a:ext cx="4038600" cy="4109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Wappen der ASSR der Wolgadeutschen (s.o.)</a:t>
            </a:r>
            <a:endParaRPr lang="de-DE" sz="240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883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Stundenvorschlag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/>
          <a:srcRect t="56412"/>
          <a:stretch/>
        </p:blipFill>
        <p:spPr>
          <a:xfrm>
            <a:off x="1403647" y="4509120"/>
            <a:ext cx="5904657" cy="228119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475655" y="1576805"/>
            <a:ext cx="5760640" cy="295232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-39652" y="796645"/>
            <a:ext cx="9036496" cy="544437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Karte Deportationen</a:t>
            </a:r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de-DE" sz="2400" dirty="0">
                <a:hlinkClick r:id="rId3"/>
              </a:rPr>
              <a:t>http://</a:t>
            </a:r>
            <a:r>
              <a:rPr lang="de-DE" sz="2400" dirty="0" smtClean="0">
                <a:hlinkClick r:id="rId3"/>
              </a:rPr>
              <a:t>www.bpb.de/system/files/dokument_pdf/03_Gulag%204-01.pdf</a:t>
            </a:r>
            <a:endParaRPr lang="de-DE" sz="2400" dirty="0" smtClean="0"/>
          </a:p>
          <a:p>
            <a:endParaRPr lang="de-DE" sz="2400" dirty="0"/>
          </a:p>
          <a:p>
            <a:endParaRPr lang="de-DE" sz="2400" dirty="0" smtClean="0"/>
          </a:p>
          <a:p>
            <a:endParaRPr lang="de-DE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6" name="Pfeil nach oben 5"/>
          <p:cNvSpPr/>
          <p:nvPr/>
        </p:nvSpPr>
        <p:spPr>
          <a:xfrm rot="9777582">
            <a:off x="984590" y="1631659"/>
            <a:ext cx="597884" cy="1183654"/>
          </a:xfrm>
          <a:prstGeom prst="upArrow">
            <a:avLst/>
          </a:prstGeom>
          <a:solidFill>
            <a:srgbClr val="CC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Pfeil nach oben 7"/>
          <p:cNvSpPr/>
          <p:nvPr/>
        </p:nvSpPr>
        <p:spPr>
          <a:xfrm rot="9777582">
            <a:off x="4705455" y="2679819"/>
            <a:ext cx="597884" cy="1183654"/>
          </a:xfrm>
          <a:prstGeom prst="upArrow">
            <a:avLst/>
          </a:prstGeom>
          <a:solidFill>
            <a:srgbClr val="CC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Pfeil nach oben 8"/>
          <p:cNvSpPr/>
          <p:nvPr/>
        </p:nvSpPr>
        <p:spPr>
          <a:xfrm rot="9777582">
            <a:off x="2270173" y="2938555"/>
            <a:ext cx="597884" cy="1183654"/>
          </a:xfrm>
          <a:prstGeom prst="upArrow">
            <a:avLst/>
          </a:prstGeom>
          <a:solidFill>
            <a:srgbClr val="CC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8926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249039" y="476671"/>
            <a:ext cx="471468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dirty="0" smtClean="0"/>
              <a:t>Kontext / Zusammenhang?</a:t>
            </a:r>
          </a:p>
          <a:p>
            <a:pPr algn="ctr"/>
            <a:r>
              <a:rPr lang="de-DE" sz="2800" dirty="0" smtClean="0"/>
              <a:t>Angriff von NS-Deutschland </a:t>
            </a:r>
          </a:p>
          <a:p>
            <a:pPr algn="ctr"/>
            <a:r>
              <a:rPr lang="de-DE" sz="2800" dirty="0"/>
              <a:t>a</a:t>
            </a:r>
            <a:r>
              <a:rPr lang="de-DE" sz="2800" dirty="0" smtClean="0"/>
              <a:t>uf die </a:t>
            </a:r>
            <a:r>
              <a:rPr lang="de-DE" sz="2800" smtClean="0"/>
              <a:t>UdSSR 1941</a:t>
            </a:r>
            <a:endParaRPr lang="de-DE" sz="2800" dirty="0"/>
          </a:p>
        </p:txBody>
      </p:sp>
      <p:sp>
        <p:nvSpPr>
          <p:cNvPr id="4" name="Textfeld 3"/>
          <p:cNvSpPr txBox="1"/>
          <p:nvPr/>
        </p:nvSpPr>
        <p:spPr>
          <a:xfrm>
            <a:off x="5731943" y="476671"/>
            <a:ext cx="313932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Was löst das Plakat beim </a:t>
            </a:r>
          </a:p>
          <a:p>
            <a:pPr algn="ctr"/>
            <a:r>
              <a:rPr lang="de-DE" sz="2000" dirty="0" smtClean="0"/>
              <a:t>Betrachter aus?</a:t>
            </a:r>
          </a:p>
          <a:p>
            <a:pPr algn="ctr"/>
            <a:r>
              <a:rPr lang="de-DE" sz="2800" dirty="0" smtClean="0"/>
              <a:t>Entsetzen / Wut / </a:t>
            </a:r>
          </a:p>
          <a:p>
            <a:pPr algn="ctr"/>
            <a:r>
              <a:rPr lang="de-DE" sz="2800" dirty="0" smtClean="0"/>
              <a:t>Hass / Rachegefühle</a:t>
            </a:r>
            <a:endParaRPr lang="de-DE" sz="2800" dirty="0"/>
          </a:p>
        </p:txBody>
      </p:sp>
      <p:sp>
        <p:nvSpPr>
          <p:cNvPr id="5" name="Textfeld 4"/>
          <p:cNvSpPr txBox="1"/>
          <p:nvPr/>
        </p:nvSpPr>
        <p:spPr>
          <a:xfrm>
            <a:off x="395536" y="3785569"/>
            <a:ext cx="28460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Wer ist mit </a:t>
            </a:r>
          </a:p>
          <a:p>
            <a:pPr algn="ctr"/>
            <a:r>
              <a:rPr lang="de-DE" dirty="0" smtClean="0"/>
              <a:t>dem „Deutschen“ </a:t>
            </a:r>
          </a:p>
          <a:p>
            <a:pPr algn="ctr"/>
            <a:r>
              <a:rPr lang="de-DE" dirty="0" smtClean="0"/>
              <a:t>gemeint?</a:t>
            </a:r>
          </a:p>
          <a:p>
            <a:pPr algn="ctr"/>
            <a:r>
              <a:rPr lang="de-DE" sz="2800" dirty="0" smtClean="0"/>
              <a:t>NS-Angreifer, aber</a:t>
            </a:r>
          </a:p>
          <a:p>
            <a:pPr algn="ctr"/>
            <a:r>
              <a:rPr lang="de-DE" sz="2800" dirty="0"/>
              <a:t>a</a:t>
            </a:r>
            <a:r>
              <a:rPr lang="de-DE" sz="2800" dirty="0" smtClean="0"/>
              <a:t>uch Russland-</a:t>
            </a:r>
          </a:p>
          <a:p>
            <a:pPr algn="ctr"/>
            <a:r>
              <a:rPr lang="de-DE" sz="2800" dirty="0" smtClean="0"/>
              <a:t>deutsche!</a:t>
            </a:r>
            <a:endParaRPr lang="de-DE" sz="2800" dirty="0"/>
          </a:p>
        </p:txBody>
      </p:sp>
      <p:sp>
        <p:nvSpPr>
          <p:cNvPr id="6" name="Textfeld 5"/>
          <p:cNvSpPr txBox="1"/>
          <p:nvPr/>
        </p:nvSpPr>
        <p:spPr>
          <a:xfrm>
            <a:off x="5573547" y="2653042"/>
            <a:ext cx="345611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Zweck des Plakats?</a:t>
            </a:r>
          </a:p>
          <a:p>
            <a:pPr algn="ctr"/>
            <a:r>
              <a:rPr lang="de-DE" dirty="0" smtClean="0"/>
              <a:t>Adressat?</a:t>
            </a:r>
          </a:p>
          <a:p>
            <a:pPr algn="ctr"/>
            <a:r>
              <a:rPr lang="de-DE" sz="2800" dirty="0" smtClean="0"/>
              <a:t>Motivation zum Kampf gegen Nazi-Deutschland (Soldaten)</a:t>
            </a:r>
          </a:p>
          <a:p>
            <a:pPr algn="ctr"/>
            <a:r>
              <a:rPr lang="de-DE" sz="2800" dirty="0" smtClean="0"/>
              <a:t>Rechtfertigung für Deportation der </a:t>
            </a:r>
            <a:r>
              <a:rPr lang="de-DE" sz="2800" dirty="0" err="1" smtClean="0"/>
              <a:t>Ru</a:t>
            </a:r>
            <a:r>
              <a:rPr lang="de-DE" sz="2800" dirty="0" smtClean="0"/>
              <a:t>-Deutschen (SU-Bevölkerung)</a:t>
            </a:r>
            <a:endParaRPr lang="de-DE" sz="2800" dirty="0"/>
          </a:p>
        </p:txBody>
      </p:sp>
      <p:sp>
        <p:nvSpPr>
          <p:cNvPr id="7" name="Textfeld 6"/>
          <p:cNvSpPr txBox="1"/>
          <p:nvPr/>
        </p:nvSpPr>
        <p:spPr>
          <a:xfrm>
            <a:off x="3275856" y="1807237"/>
            <a:ext cx="2376264" cy="367240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Plakat</a:t>
            </a:r>
            <a:endParaRPr lang="de-DE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de-DE" sz="1000" dirty="0">
                <a:hlinkClick r:id="rId2"/>
              </a:rPr>
              <a:t>http://www.davno.ru/posters/%D0%BF%D0%B0%D0%BF%D0%B0-%D1%83%D0%B1%D0%B5%D0%B9-%D0%BD%D0%B5%D0%BC%D1%86%D0%B0.html</a:t>
            </a:r>
            <a:endParaRPr lang="de-DE" sz="1000" dirty="0"/>
          </a:p>
          <a:p>
            <a:endParaRPr lang="de-DE" sz="2400" dirty="0"/>
          </a:p>
          <a:p>
            <a:endParaRPr lang="de-DE" sz="2400" dirty="0" smtClean="0"/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66795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GröSSe</a:t>
            </a:r>
            <a:r>
              <a:rPr lang="de-DE" dirty="0" smtClean="0"/>
              <a:t>, AUSMASSE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Die Politik Stalins gegenüber den Russlanddeutschen ab 1941…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/>
          </a:bodyPr>
          <a:lstStyle/>
          <a:p>
            <a:pPr>
              <a:buFont typeface="Wingdings"/>
              <a:buChar char="à"/>
            </a:pPr>
            <a:r>
              <a:rPr lang="de-DE" dirty="0"/>
              <a:t>s</a:t>
            </a:r>
            <a:r>
              <a:rPr lang="de-DE" dirty="0" smtClean="0"/>
              <a:t>ollte durch den </a:t>
            </a:r>
            <a:r>
              <a:rPr lang="de-DE" dirty="0"/>
              <a:t>Hass auf einen </a:t>
            </a:r>
            <a:r>
              <a:rPr lang="de-DE" dirty="0" smtClean="0"/>
              <a:t>„</a:t>
            </a:r>
            <a:r>
              <a:rPr lang="de-DE" dirty="0"/>
              <a:t>inneren </a:t>
            </a:r>
            <a:r>
              <a:rPr lang="de-DE" dirty="0" smtClean="0"/>
              <a:t>Feind“ die </a:t>
            </a:r>
            <a:r>
              <a:rPr lang="de-DE" dirty="0"/>
              <a:t>Kampfmoral und den </a:t>
            </a:r>
            <a:r>
              <a:rPr lang="de-DE" dirty="0" smtClean="0"/>
              <a:t>Sowjet-patriotismus </a:t>
            </a:r>
            <a:r>
              <a:rPr lang="de-DE" dirty="0"/>
              <a:t>stärken </a:t>
            </a:r>
            <a:endParaRPr lang="de-DE" dirty="0" smtClean="0"/>
          </a:p>
          <a:p>
            <a:pPr>
              <a:buFont typeface="Wingdings"/>
              <a:buChar char="à"/>
            </a:pPr>
            <a:r>
              <a:rPr lang="de-DE" dirty="0"/>
              <a:t>diente der Stabilisierung der UdSSR im Krieg und der Machtsicherung </a:t>
            </a:r>
            <a:r>
              <a:rPr lang="de-DE" dirty="0" smtClean="0"/>
              <a:t>Stalins</a:t>
            </a:r>
          </a:p>
          <a:p>
            <a:pPr>
              <a:buFont typeface="Wingdings"/>
              <a:buChar char="à"/>
            </a:pPr>
            <a:r>
              <a:rPr lang="de-DE" dirty="0"/>
              <a:t>l</a:t>
            </a:r>
            <a:r>
              <a:rPr lang="de-DE" dirty="0" smtClean="0"/>
              <a:t>ieß über </a:t>
            </a:r>
            <a:r>
              <a:rPr lang="de-DE" dirty="0"/>
              <a:t>eine Million Russlanddeutsche </a:t>
            </a:r>
            <a:r>
              <a:rPr lang="de-DE" dirty="0" smtClean="0"/>
              <a:t>für </a:t>
            </a:r>
            <a:r>
              <a:rPr lang="de-DE" dirty="0"/>
              <a:t>den Überfall der Nationalsozialisten </a:t>
            </a:r>
            <a:r>
              <a:rPr lang="de-DE" dirty="0" smtClean="0"/>
              <a:t>büßen: Entrechtung – Deportation - Zwangsarbeit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892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7521"/>
            <a:ext cx="7427168" cy="1084982"/>
          </a:xfrm>
        </p:spPr>
        <p:txBody>
          <a:bodyPr>
            <a:normAutofit/>
          </a:bodyPr>
          <a:lstStyle/>
          <a:p>
            <a:r>
              <a:rPr lang="de-DE" sz="3000" dirty="0" smtClean="0"/>
              <a:t>„Geschichte der Russlanddeutschen </a:t>
            </a:r>
            <a:r>
              <a:rPr lang="de-DE" sz="3000" dirty="0"/>
              <a:t>– am Beispiel meiner Familie</a:t>
            </a:r>
            <a:r>
              <a:rPr lang="de-DE" sz="3000" dirty="0" smtClean="0"/>
              <a:t>“ (GFS)</a:t>
            </a:r>
            <a:endParaRPr lang="de-DE" sz="3000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2800" dirty="0"/>
              <a:t>Почему немцы</a:t>
            </a:r>
            <a:r>
              <a:rPr lang="de-DE" sz="2800" dirty="0"/>
              <a:t> </a:t>
            </a:r>
            <a:r>
              <a:rPr lang="ru-RU" sz="2800" dirty="0"/>
              <a:t>жили в России и как они попали в такую ситуацию?</a:t>
            </a:r>
            <a:endParaRPr lang="de-DE" sz="2800" dirty="0"/>
          </a:p>
          <a:p>
            <a:r>
              <a:rPr lang="de-DE" sz="2800" dirty="0"/>
              <a:t>(„Warum lebten Deutsche in der UdSSR? Wie gerieten sie in solch eine solche Situation?“)</a:t>
            </a:r>
          </a:p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827584" y="2174694"/>
            <a:ext cx="3600400" cy="420663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 smtClean="0">
                <a:solidFill>
                  <a:schemeClr val="bg1"/>
                </a:solidFill>
              </a:rPr>
              <a:t>Foto Familienangehörige</a:t>
            </a:r>
            <a:endParaRPr lang="de-DE" sz="2400" dirty="0"/>
          </a:p>
          <a:p>
            <a:endParaRPr lang="de-DE" sz="2400" dirty="0" smtClean="0"/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47543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225" y="82663"/>
            <a:ext cx="8229600" cy="1426170"/>
          </a:xfrm>
        </p:spPr>
        <p:txBody>
          <a:bodyPr>
            <a:normAutofit/>
          </a:bodyPr>
          <a:lstStyle/>
          <a:p>
            <a:r>
              <a:rPr lang="az-Cyrl-AZ" dirty="0"/>
              <a:t>Спасибо за внимание</a:t>
            </a:r>
            <a:r>
              <a:rPr lang="az-Cyrl-AZ" dirty="0" smtClean="0"/>
              <a:t>!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Vielen Dank!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55576" y="1772816"/>
            <a:ext cx="3600400" cy="420663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>
                <a:solidFill>
                  <a:schemeClr val="bg1"/>
                </a:solidFill>
              </a:rPr>
              <a:t>Foto eines typischen russischen Gerichts: Borschtsch</a:t>
            </a:r>
          </a:p>
          <a:p>
            <a:endParaRPr lang="de-DE" sz="2400" dirty="0" smtClean="0"/>
          </a:p>
          <a:p>
            <a:endParaRPr lang="de-DE" sz="2400" dirty="0"/>
          </a:p>
        </p:txBody>
      </p:sp>
      <p:sp>
        <p:nvSpPr>
          <p:cNvPr id="6" name="Textfeld 5"/>
          <p:cNvSpPr txBox="1"/>
          <p:nvPr/>
        </p:nvSpPr>
        <p:spPr>
          <a:xfrm>
            <a:off x="4860032" y="2643297"/>
            <a:ext cx="3600400" cy="420663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>
                <a:solidFill>
                  <a:schemeClr val="bg1"/>
                </a:solidFill>
              </a:rPr>
              <a:t>Foto eines typisch deutschen Gerichts: Schnitzel mit Pommes</a:t>
            </a:r>
          </a:p>
          <a:p>
            <a:endParaRPr lang="de-DE" sz="2400" dirty="0" smtClean="0"/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88045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/>
              <a:t>C</a:t>
            </a:r>
            <a:r>
              <a:rPr lang="de-DE" sz="3600" dirty="0" smtClean="0"/>
              <a:t>. </a:t>
            </a:r>
            <a:r>
              <a:rPr lang="de-DE" sz="3600" dirty="0"/>
              <a:t>Russland auf dem Weg zurück in die zaristische Vergangenheit?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53752" y="1663959"/>
            <a:ext cx="9036496" cy="52292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>
                <a:solidFill>
                  <a:schemeClr val="bg1"/>
                </a:solidFill>
              </a:rPr>
              <a:t>Ein orthodoxer Priester </a:t>
            </a:r>
            <a:r>
              <a:rPr lang="de-DE" sz="2800" dirty="0" smtClean="0">
                <a:solidFill>
                  <a:schemeClr val="bg1"/>
                </a:solidFill>
              </a:rPr>
              <a:t>vor </a:t>
            </a:r>
            <a:r>
              <a:rPr lang="de-DE" sz="2800" dirty="0">
                <a:solidFill>
                  <a:schemeClr val="bg1"/>
                </a:solidFill>
              </a:rPr>
              <a:t>einer Darstellung des im Jahr 2000 heiliggesprochenen Zaren Nikolaus II</a:t>
            </a:r>
            <a:r>
              <a:rPr lang="de-DE" sz="2800" dirty="0" smtClean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de-DE" sz="2400" i="1" u="sng" dirty="0">
                <a:hlinkClick r:id="rId2"/>
              </a:rPr>
              <a:t>https://img.nzz.ch/C=W4608,H3072,X719,Y72/S=W1960/O=75/http://nzz-img.s3.amazonaws.com/2017/3/15/c1cf9451-6f33-4d31-bce5-0c3d086781b2.jpeg</a:t>
            </a:r>
            <a:endParaRPr lang="de-DE" sz="2400" dirty="0"/>
          </a:p>
          <a:p>
            <a:pPr algn="ctr"/>
            <a:endParaRPr lang="de-DE" sz="2400" dirty="0" smtClean="0"/>
          </a:p>
          <a:p>
            <a:pPr algn="ctr"/>
            <a:r>
              <a:rPr lang="de-DE" sz="2800" dirty="0">
                <a:solidFill>
                  <a:schemeClr val="bg1"/>
                </a:solidFill>
              </a:rPr>
              <a:t>Auftritt des Präsidenten Putin. Die goldenen Türen werden geöffnet</a:t>
            </a:r>
          </a:p>
          <a:p>
            <a:pPr algn="ctr"/>
            <a:endParaRPr lang="de-DE" sz="22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de-DE" sz="2400" dirty="0">
                <a:hlinkClick r:id="rId3"/>
              </a:rPr>
              <a:t>http://</a:t>
            </a:r>
            <a:r>
              <a:rPr lang="de-DE" sz="2400" dirty="0" smtClean="0">
                <a:hlinkClick r:id="rId3"/>
              </a:rPr>
              <a:t>cdn3.spiegel.de/images/image-348672-860_poster_16x9-vitt-348672.jpg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61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-26775" y="1628799"/>
            <a:ext cx="9036496" cy="52292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2800" dirty="0">
                <a:solidFill>
                  <a:schemeClr val="bg1"/>
                </a:solidFill>
              </a:rPr>
              <a:t>Ein orthodoxer Priester </a:t>
            </a:r>
            <a:r>
              <a:rPr lang="de-DE" sz="2800" dirty="0" smtClean="0">
                <a:solidFill>
                  <a:schemeClr val="bg1"/>
                </a:solidFill>
              </a:rPr>
              <a:t>vor </a:t>
            </a:r>
            <a:r>
              <a:rPr lang="de-DE" sz="2800" dirty="0">
                <a:solidFill>
                  <a:schemeClr val="bg1"/>
                </a:solidFill>
              </a:rPr>
              <a:t>einer Darstellung des im Jahr 2000 heiliggesprochenen Zaren Nikolaus II</a:t>
            </a:r>
            <a:r>
              <a:rPr lang="de-DE" sz="2800" dirty="0" smtClean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de-DE" sz="2400" i="1" u="sng" dirty="0">
                <a:hlinkClick r:id="rId2"/>
              </a:rPr>
              <a:t>https://img.nzz.ch/C=W4608,H3072,X719,Y72/S=W1960/O=75/http://nzz-img.s3.amazonaws.com/2017/3/15/c1cf9451-6f33-4d31-bce5-0c3d086781b2.jpeg</a:t>
            </a:r>
            <a:endParaRPr lang="de-DE" sz="2400" dirty="0"/>
          </a:p>
          <a:p>
            <a:pPr algn="ctr"/>
            <a:endParaRPr lang="de-DE" sz="2400" dirty="0" smtClean="0"/>
          </a:p>
          <a:p>
            <a:pPr algn="ctr"/>
            <a:r>
              <a:rPr lang="de-DE" sz="2800" dirty="0">
                <a:solidFill>
                  <a:schemeClr val="bg1"/>
                </a:solidFill>
              </a:rPr>
              <a:t>Auftritt des Präsidenten Putin. Die goldenen Türen werden geöffnet</a:t>
            </a:r>
          </a:p>
          <a:p>
            <a:pPr algn="ctr"/>
            <a:endParaRPr lang="de-DE" sz="22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de-DE" sz="2400" dirty="0">
                <a:hlinkClick r:id="rId3"/>
              </a:rPr>
              <a:t>http://</a:t>
            </a:r>
            <a:r>
              <a:rPr lang="de-DE" sz="2400" dirty="0" smtClean="0">
                <a:hlinkClick r:id="rId3"/>
              </a:rPr>
              <a:t>cdn3.spiegel.de/images/image-348672-860_poster_16x9-vitt-348672.jpg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/>
              <a:t>C</a:t>
            </a:r>
            <a:r>
              <a:rPr lang="de-DE" sz="3600" dirty="0" smtClean="0"/>
              <a:t>. </a:t>
            </a:r>
            <a:r>
              <a:rPr lang="de-DE" sz="3600" dirty="0"/>
              <a:t>Russland auf dem Weg zurück in die zaristische Vergangenheit?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615" y="2852936"/>
            <a:ext cx="8943975" cy="1809750"/>
          </a:xfrm>
          <a:prstGeom prst="rect">
            <a:avLst/>
          </a:prstGeom>
        </p:spPr>
      </p:pic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67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/>
              <a:t>C</a:t>
            </a:r>
            <a:r>
              <a:rPr lang="de-DE" sz="3600" dirty="0" smtClean="0"/>
              <a:t>. </a:t>
            </a:r>
            <a:r>
              <a:rPr lang="de-DE" sz="3600" dirty="0"/>
              <a:t>Russland auf dem Weg zurück in die zaristische Vergangenheit?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6832"/>
            <a:ext cx="9192683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12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/>
              <a:t>C</a:t>
            </a:r>
            <a:r>
              <a:rPr lang="de-DE" sz="3600" dirty="0" smtClean="0"/>
              <a:t>. </a:t>
            </a:r>
            <a:r>
              <a:rPr lang="de-DE" sz="3600" dirty="0"/>
              <a:t>Russland auf dem Weg zurück in die zaristische Vergangenheit?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622" y="1719263"/>
            <a:ext cx="8328755" cy="5742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78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/>
              <a:t>C</a:t>
            </a:r>
            <a:r>
              <a:rPr lang="de-DE" sz="3600" dirty="0" smtClean="0"/>
              <a:t>. </a:t>
            </a:r>
            <a:r>
              <a:rPr lang="de-DE" sz="3600" dirty="0"/>
              <a:t>Russland auf dem Weg zurück in die zaristische Vergangenheit?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08225"/>
            <a:ext cx="7362446" cy="514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74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/>
              <a:t>C</a:t>
            </a:r>
            <a:r>
              <a:rPr lang="de-DE" sz="3600" dirty="0" smtClean="0"/>
              <a:t>. </a:t>
            </a:r>
            <a:r>
              <a:rPr lang="de-DE" sz="3600" dirty="0"/>
              <a:t>Russland auf dem Weg zurück in die zaristische Vergangenheit?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01389" y="1995397"/>
            <a:ext cx="9036496" cy="244827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dirty="0" smtClean="0">
                <a:solidFill>
                  <a:schemeClr val="bg1"/>
                </a:solidFill>
              </a:rPr>
              <a:t>Bilder Enthüllung Denkmal Wladimir (s.o.)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73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3</a:t>
            </a:r>
            <a:r>
              <a:rPr lang="de-DE" sz="3600" dirty="0"/>
              <a:t>. Russland auf dem Weg zurück in die zaristische Vergangenheit?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790575" y="122238"/>
            <a:ext cx="6517729" cy="673576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dirty="0" smtClean="0">
                <a:solidFill>
                  <a:schemeClr val="bg1"/>
                </a:solidFill>
              </a:rPr>
              <a:t>Bilder Erinnerung an Oktoberrevolution und Großen Vaterländischen Krieg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09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ining presentation">
  <a:themeElements>
    <a:clrScheme name="1_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1_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SeminarPädPsych</Template>
  <TotalTime>0</TotalTime>
  <Words>2751</Words>
  <Application>Microsoft Office PowerPoint</Application>
  <PresentationFormat>Bildschirmpräsentation (4:3)</PresentationFormat>
  <Paragraphs>507</Paragraphs>
  <Slides>103</Slides>
  <Notes>31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103</vt:i4>
      </vt:variant>
    </vt:vector>
  </HeadingPairs>
  <TitlesOfParts>
    <vt:vector size="110" baseType="lpstr">
      <vt:lpstr>Arial Unicode MS</vt:lpstr>
      <vt:lpstr>Arial</vt:lpstr>
      <vt:lpstr>Calibri</vt:lpstr>
      <vt:lpstr>Symbol</vt:lpstr>
      <vt:lpstr>Times New Roman</vt:lpstr>
      <vt:lpstr>Wingdings</vt:lpstr>
      <vt:lpstr>Training presentation</vt:lpstr>
      <vt:lpstr>Russland ein Imperium im Wandel</vt:lpstr>
      <vt:lpstr>Gliederung</vt:lpstr>
      <vt:lpstr>1. Imperiale Traditionslinien</vt:lpstr>
      <vt:lpstr>Das Ende des Imperiums und die Schmerzen darüber</vt:lpstr>
      <vt:lpstr>Das Ende des Imperiums und die Schmerzen darüber</vt:lpstr>
      <vt:lpstr>Was heißt hier „Ende eines Imperiums“ bzw. einer „Großmacht“?</vt:lpstr>
      <vt:lpstr>Was heißt hier „Ende eines Imperiums“ bzw. einer „Großmacht“?</vt:lpstr>
      <vt:lpstr>Analyse- und Beschreibungsmuster</vt:lpstr>
      <vt:lpstr>GröSSe, AUSMASSE</vt:lpstr>
      <vt:lpstr>PowerPoint-Präsentation</vt:lpstr>
      <vt:lpstr>PowerPoint-Präsentation</vt:lpstr>
      <vt:lpstr>Ethnische Vielfalt</vt:lpstr>
      <vt:lpstr>PowerPoint-Präsentation</vt:lpstr>
      <vt:lpstr>PowerPoint-Präsentation</vt:lpstr>
      <vt:lpstr>Was meinen die offiziösen „Sputnik-News“?</vt:lpstr>
      <vt:lpstr>Nationalistisch oder kolonial?</vt:lpstr>
      <vt:lpstr>PowerPoint-Präsentation</vt:lpstr>
      <vt:lpstr>Militär</vt:lpstr>
      <vt:lpstr>PowerPoint-Präsentation</vt:lpstr>
      <vt:lpstr>PowerPoint-Präsentation</vt:lpstr>
      <vt:lpstr>PowerPoint-Präsentation</vt:lpstr>
      <vt:lpstr>PowerPoint-Präsentation</vt:lpstr>
      <vt:lpstr>Herrschaft Zentrale und Legitimation</vt:lpstr>
      <vt:lpstr>Kreml in Moskau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2. erinnerungskulturelle Orientierungsangebote</vt:lpstr>
      <vt:lpstr>Ein „Vakuum an Orientierung“</vt:lpstr>
      <vt:lpstr>Ein „Vakuum an Orientierung“</vt:lpstr>
      <vt:lpstr>Putin, der Große?</vt:lpstr>
      <vt:lpstr>Kreuz und Schwert?</vt:lpstr>
      <vt:lpstr>Kreuz und Schwert?</vt:lpstr>
      <vt:lpstr>Oktoberrevolution?</vt:lpstr>
      <vt:lpstr>Lenin? </vt:lpstr>
      <vt:lpstr> Großer Vaterländischer Krieg?</vt:lpstr>
      <vt:lpstr>3. Sequenzplanung und Stundenentwürfe für die neuralgischen Stellen</vt:lpstr>
      <vt:lpstr>Sequenzplanung</vt:lpstr>
      <vt:lpstr>Sequenzplanung</vt:lpstr>
      <vt:lpstr>A. Strukturmerkmale des Zarenreichs</vt:lpstr>
      <vt:lpstr>A. Strukturmerkmale des Zarenreichs</vt:lpstr>
      <vt:lpstr>A. Strukturmerkmale des Zarenreichs</vt:lpstr>
      <vt:lpstr>A. Strukturmerkmale des Zarenreichs</vt:lpstr>
      <vt:lpstr>A. Strukturmerkmale des Zarenreichs</vt:lpstr>
      <vt:lpstr>A. Strukturmerkmale des Zarenreichs</vt:lpstr>
      <vt:lpstr>1./2. Strukturmerkmale des Zarenreichs</vt:lpstr>
      <vt:lpstr>A. Strukturmerkmale des Zarenreichs</vt:lpstr>
      <vt:lpstr>PowerPoint-Präsentation</vt:lpstr>
      <vt:lpstr>B. Nationalitätenpolitik in der UdSSR unter Stalin – das Beispiel der Russlanddeutschen</vt:lpstr>
      <vt:lpstr>Bildungsplan</vt:lpstr>
      <vt:lpstr>Bildungsplan</vt:lpstr>
      <vt:lpstr>PowerPoint-Präsentation</vt:lpstr>
      <vt:lpstr>Bürger russlanddeutscher Herkunft </vt:lpstr>
      <vt:lpstr>PowerPoint-Präsentation</vt:lpstr>
      <vt:lpstr>Bürger russlanddeutscher Herkunft </vt:lpstr>
      <vt:lpstr>Bürger russlanddeutscher  Herkunft heute</vt:lpstr>
      <vt:lpstr>Bürger russlanddeutscher  Herkunft heute</vt:lpstr>
      <vt:lpstr>Geschichte 1763 – 1917</vt:lpstr>
      <vt:lpstr>Selbstverständnis der Russlanddeutschen</vt:lpstr>
      <vt:lpstr>Fremdwahrnehmung</vt:lpstr>
      <vt:lpstr>Wende der Nationalitätenpolitik des Zarenreichs Ende 19. Jhdt.</vt:lpstr>
      <vt:lpstr> Geschichte 1917-1955 </vt:lpstr>
      <vt:lpstr>Theoretische Überlegungen (Lenin)</vt:lpstr>
      <vt:lpstr>Literaturhinweis: Kontinuitäten und Diskontinuitäten in der Sowjetunion</vt:lpstr>
      <vt:lpstr>Nationalitätenpolitik in der SU</vt:lpstr>
      <vt:lpstr>Nationalitätenpolitik in den  30er Jahren</vt:lpstr>
      <vt:lpstr>Nationalitätenpolitik 1930er Jahre</vt:lpstr>
      <vt:lpstr>Nach 1941: Deportation,  Arbeitslager, Sondersiedlung</vt:lpstr>
      <vt:lpstr>Deportation,  Arbeitslager, Sondersiedlung</vt:lpstr>
      <vt:lpstr>PowerPoint-Präsentation</vt:lpstr>
      <vt:lpstr>Deportation,  Arbeitslager, Sondersiedlung</vt:lpstr>
      <vt:lpstr>PowerPoint-Präsentation</vt:lpstr>
      <vt:lpstr>Nationalitätenpolitik Stalins</vt:lpstr>
      <vt:lpstr>Nationalitätenpolitik Stalins</vt:lpstr>
      <vt:lpstr>Rehabilitierung nach 1953?</vt:lpstr>
      <vt:lpstr>Rehabilitierung nach 1964?</vt:lpstr>
      <vt:lpstr>Rehabilitierung nach 1964?</vt:lpstr>
      <vt:lpstr>… und heute?</vt:lpstr>
      <vt:lpstr>Fazit</vt:lpstr>
      <vt:lpstr>Bezug zum Bildungsplan</vt:lpstr>
      <vt:lpstr>Stundenvorschlag</vt:lpstr>
      <vt:lpstr>PowerPoint-Präsentation</vt:lpstr>
      <vt:lpstr>PowerPoint-Präsentation</vt:lpstr>
      <vt:lpstr>LV zu den Russlanddeutschen</vt:lpstr>
      <vt:lpstr>Stundenvorschlag</vt:lpstr>
      <vt:lpstr>PowerPoint-Präsentation</vt:lpstr>
      <vt:lpstr>PowerPoint-Präsentation</vt:lpstr>
      <vt:lpstr>Die Politik Stalins gegenüber den Russlanddeutschen ab 1941…</vt:lpstr>
      <vt:lpstr>„Geschichte der Russlanddeutschen – am Beispiel meiner Familie“ (GFS)</vt:lpstr>
      <vt:lpstr>Спасибо за внимание! Vielen Dank!</vt:lpstr>
      <vt:lpstr>C. Russland auf dem Weg zurück in die zaristische Vergangenheit?</vt:lpstr>
      <vt:lpstr>C. Russland auf dem Weg zurück in die zaristische Vergangenheit?</vt:lpstr>
      <vt:lpstr>C. Russland auf dem Weg zurück in die zaristische Vergangenheit?</vt:lpstr>
      <vt:lpstr>C. Russland auf dem Weg zurück in die zaristische Vergangenheit?</vt:lpstr>
      <vt:lpstr>C. Russland auf dem Weg zurück in die zaristische Vergangenheit?</vt:lpstr>
      <vt:lpstr>C. Russland auf dem Weg zurück in die zaristische Vergangenheit?</vt:lpstr>
      <vt:lpstr>3. Russland auf dem Weg zurück in die zaristische Vergangenheit?</vt:lpstr>
      <vt:lpstr>3. Russland auf dem Weg zurück in die zaristische Vergangenheit?</vt:lpstr>
      <vt:lpstr>C. Russland auf dem Weg zurück in die zaristische Vergangenheit?</vt:lpstr>
      <vt:lpstr>4. Hilfen für die Verzahnung der Einheiten - Synopse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2017-06-18T11:23:19Z</dcterms:created>
  <dcterms:modified xsi:type="dcterms:W3CDTF">2018-07-24T07:22:03Z</dcterms:modified>
</cp:coreProperties>
</file>