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08" r:id="rId2"/>
  </p:sldMasterIdLst>
  <p:notesMasterIdLst>
    <p:notesMasterId r:id="rId18"/>
  </p:notesMasterIdLst>
  <p:handoutMasterIdLst>
    <p:handoutMasterId r:id="rId19"/>
  </p:handoutMasterIdLst>
  <p:sldIdLst>
    <p:sldId id="256" r:id="rId3"/>
    <p:sldId id="276" r:id="rId4"/>
    <p:sldId id="285" r:id="rId5"/>
    <p:sldId id="277" r:id="rId6"/>
    <p:sldId id="279" r:id="rId7"/>
    <p:sldId id="278" r:id="rId8"/>
    <p:sldId id="281" r:id="rId9"/>
    <p:sldId id="282" r:id="rId10"/>
    <p:sldId id="289" r:id="rId11"/>
    <p:sldId id="290" r:id="rId12"/>
    <p:sldId id="286" r:id="rId13"/>
    <p:sldId id="283" r:id="rId14"/>
    <p:sldId id="287" r:id="rId15"/>
    <p:sldId id="284" r:id="rId16"/>
    <p:sldId id="288" r:id="rId17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3792">
          <p15:clr>
            <a:srgbClr val="A4A3A4"/>
          </p15:clr>
        </p15:guide>
        <p15:guide id="4" orient="horz" pos="336">
          <p15:clr>
            <a:srgbClr val="A4A3A4"/>
          </p15:clr>
        </p15:guide>
        <p15:guide id="5" orient="horz" pos="1920">
          <p15:clr>
            <a:srgbClr val="A4A3A4"/>
          </p15:clr>
        </p15:guide>
        <p15:guide id="6" orient="horz" pos="3984">
          <p15:clr>
            <a:srgbClr val="A4A3A4"/>
          </p15:clr>
        </p15:guide>
        <p15:guide id="7" orient="horz" pos="1152">
          <p15:clr>
            <a:srgbClr val="A4A3A4"/>
          </p15:clr>
        </p15:guide>
        <p15:guide id="8" pos="3839">
          <p15:clr>
            <a:srgbClr val="A4A3A4"/>
          </p15:clr>
        </p15:guide>
        <p15:guide id="9" pos="671">
          <p15:clr>
            <a:srgbClr val="A4A3A4"/>
          </p15:clr>
        </p15:guide>
        <p15:guide id="10" pos="7007">
          <p15:clr>
            <a:srgbClr val="A4A3A4"/>
          </p15:clr>
        </p15:guide>
        <p15:guide id="11" pos="6143">
          <p15:clr>
            <a:srgbClr val="A4A3A4"/>
          </p15:clr>
        </p15:guide>
        <p15:guide id="12" pos="3263">
          <p15:clr>
            <a:srgbClr val="A4A3A4"/>
          </p15:clr>
        </p15:guide>
        <p15:guide id="13" pos="7391">
          <p15:clr>
            <a:srgbClr val="A4A3A4"/>
          </p15:clr>
        </p15:guide>
        <p15:guide id="14" pos="369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15" autoAdjust="0"/>
    <p:restoredTop sz="61516" autoAdjust="0"/>
  </p:normalViewPr>
  <p:slideViewPr>
    <p:cSldViewPr showGuides="1">
      <p:cViewPr varScale="1">
        <p:scale>
          <a:sx n="54" d="100"/>
          <a:sy n="54" d="100"/>
        </p:scale>
        <p:origin x="1398" y="60"/>
      </p:cViewPr>
      <p:guideLst>
        <p:guide orient="horz" pos="2160"/>
        <p:guide orient="horz" pos="1008"/>
        <p:guide orient="horz" pos="3792"/>
        <p:guide orient="horz" pos="336"/>
        <p:guide orient="horz" pos="1920"/>
        <p:guide orient="horz" pos="3984"/>
        <p:guide orient="horz" pos="1152"/>
        <p:guide pos="3839"/>
        <p:guide pos="671"/>
        <p:guide pos="7007"/>
        <p:guide pos="6143"/>
        <p:guide pos="3263"/>
        <p:guide pos="7391"/>
        <p:guide pos="369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0" d="100"/>
          <a:sy n="80" d="100"/>
        </p:scale>
        <p:origin x="138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CE221E-83ED-4F6C-BA5F-3F9E6FDB6953}" type="datetimeFigureOut">
              <a:rPr lang="de-DE" smtClean="0"/>
              <a:t>09.02.2018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4CBEF8-5CDE-472B-839B-B8BB0C881006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32892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853E5F-CE67-483C-A264-F17AC70E9CA2}" type="datetimeFigureOut">
              <a:rPr lang="de-DE" smtClean="0"/>
              <a:t>09.02.2018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B98AFB-CB0D-4DFE-87B9-B4B0D0DE73C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12805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kern="1200" dirty="0" smtClean="0">
              <a:solidFill>
                <a:srgbClr val="000000"/>
              </a:solidFill>
              <a:effectLst/>
              <a:latin typeface="Times New Roman" charset="0"/>
              <a:ea typeface="ＭＳ Ｐゴシック" charset="0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de-DE" smtClean="0"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39405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de-DE" smtClean="0"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930223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de-DE" smtClean="0"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533339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de-DE" smtClean="0"/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201417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aseline="0" dirty="0" smtClean="0"/>
              <a:t>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de-DE" smtClean="0"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86665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de-DE" smtClean="0"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74030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Will man weniger die pKs schulen, sondern verstärkt einen Blick auf den Kalten Krieg werfen, kann man dies tun,</a:t>
            </a:r>
            <a:r>
              <a:rPr lang="de-DE" baseline="0" dirty="0" smtClean="0"/>
              <a:t> indem ein Blick auf die Suez-Krise oder die weitere Entwicklung im Nahost-Konflikt geworfen wird.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de-DE" smtClean="0"/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72435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de-DE" smtClean="0"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578446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de-DE" smtClean="0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53537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Fragebildung</a:t>
            </a:r>
          </a:p>
          <a:p>
            <a:r>
              <a:rPr lang="de-DE" dirty="0" smtClean="0"/>
              <a:t>FK1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de-DE" smtClean="0"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857455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de-DE" smtClean="0"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51071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de-DE" smtClean="0"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35188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de-DE" smtClean="0"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74287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aseline="0" dirty="0" smtClean="0"/>
              <a:t>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de-DE" smtClean="0"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597559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de-DE" smtClean="0"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84711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3603" y="1122363"/>
            <a:ext cx="9141619" cy="2387600"/>
          </a:xfrm>
        </p:spPr>
        <p:txBody>
          <a:bodyPr anchor="b"/>
          <a:lstStyle>
            <a:lvl1pPr algn="ctr">
              <a:defRPr sz="5998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3603" y="3602038"/>
            <a:ext cx="9141619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de-DE" smtClean="0"/>
              <a:t>09.02.2018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7562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de-DE" smtClean="0"/>
              <a:t>09.02.2018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27288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de-DE" smtClean="0"/>
              <a:t>09.02.2018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32754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de-DE" smtClean="0"/>
              <a:t>09.02.2018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18698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633" y="1709739"/>
            <a:ext cx="10512862" cy="2852737"/>
          </a:xfrm>
        </p:spPr>
        <p:txBody>
          <a:bodyPr anchor="b"/>
          <a:lstStyle>
            <a:lvl1pPr>
              <a:defRPr sz="5998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633" y="4589464"/>
            <a:ext cx="10512862" cy="1500187"/>
          </a:xfrm>
        </p:spPr>
        <p:txBody>
          <a:bodyPr/>
          <a:lstStyle>
            <a:lvl1pPr marL="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1pPr>
            <a:lvl2pPr marL="457063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de-DE" smtClean="0"/>
              <a:pPr/>
              <a:t>09.02.2018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357547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7982" y="1825625"/>
            <a:ext cx="5180251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de-DE" smtClean="0"/>
              <a:t>09.02.2018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80721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569" y="365126"/>
            <a:ext cx="10512862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570" y="1681163"/>
            <a:ext cx="5156444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570" y="2505075"/>
            <a:ext cx="5156444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de-DE" smtClean="0"/>
              <a:t>09.02.2018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17614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de-DE" smtClean="0"/>
              <a:t>09.02.2018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10876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de-DE" smtClean="0"/>
              <a:t>09.02.2018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35059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de-DE" smtClean="0"/>
              <a:t>09.02.2018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6520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F048-E6A0-4EE4-B7A5-FF86DB6441DD}" type="datetimeFigureOut">
              <a:rPr lang="de-DE" smtClean="0"/>
              <a:t>09.02.2018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4FD38-FCAC-46F9-9F64-726D7D8CF0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6439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FA9E5-6744-4841-888F-9E7CC0C2B7EC}" type="datetimeFigureOut">
              <a:rPr lang="de-DE" smtClean="0"/>
              <a:pPr/>
              <a:t>09.02.2018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EAE4A8-A6E5-453E-B946-FB774B73F48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4934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piegel.de/politik/ausland/israel-friedhoefe-der-zahlen-leichen-als-verhandlungsmasse-a-1132510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piegel.de/politik/ausland/israel-getoeteter-palaestinenser-soldat-muss-wegen-kopfschuss-in-haft-a-1135594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Filme/Nahostkonflikt%20einfach%20erkl&#228;rt%20(explainity&#174;%20Erkl&#228;rvideo)(1).mp4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terial%20Stunde/02_Der%20Nahost%20Konflikt%20-%20Hintergr&#252;nde.pptx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3603" y="1122363"/>
            <a:ext cx="9141619" cy="1010493"/>
          </a:xfrm>
        </p:spPr>
        <p:txBody>
          <a:bodyPr/>
          <a:lstStyle/>
          <a:p>
            <a:r>
              <a:rPr lang="de-DE" dirty="0" smtClean="0"/>
              <a:t>Fenster zur Welt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41884" y="2132856"/>
            <a:ext cx="9141619" cy="1655762"/>
          </a:xfrm>
        </p:spPr>
        <p:txBody>
          <a:bodyPr>
            <a:noAutofit/>
          </a:bodyPr>
          <a:lstStyle/>
          <a:p>
            <a:r>
              <a:rPr lang="de-DE" b="1" dirty="0" smtClean="0"/>
              <a:t>3.3.2 BRD und DDR – zwei Staaten, zwei Systeme in der geteilten Welt</a:t>
            </a:r>
          </a:p>
          <a:p>
            <a:r>
              <a:rPr lang="de-DE" dirty="0" smtClean="0">
                <a:solidFill>
                  <a:srgbClr val="FF0000"/>
                </a:solidFill>
              </a:rPr>
              <a:t>4) Fenster zur Welt:</a:t>
            </a:r>
          </a:p>
          <a:p>
            <a:r>
              <a:rPr lang="de-DE" dirty="0" smtClean="0">
                <a:solidFill>
                  <a:srgbClr val="FF0000"/>
                </a:solidFill>
              </a:rPr>
              <a:t>den Nahost-Konflikt im Kontext der Dekolonisierung erläutern und bewerten</a:t>
            </a:r>
          </a:p>
          <a:p>
            <a:r>
              <a:rPr lang="de-DE" dirty="0" smtClean="0">
                <a:solidFill>
                  <a:srgbClr val="FF0000"/>
                </a:solidFill>
              </a:rPr>
              <a:t>(Dekolonisierung, </a:t>
            </a:r>
            <a:r>
              <a:rPr lang="de-DE" dirty="0" err="1" smtClean="0">
                <a:solidFill>
                  <a:srgbClr val="FF0000"/>
                </a:solidFill>
              </a:rPr>
              <a:t>Shoah</a:t>
            </a:r>
            <a:r>
              <a:rPr lang="de-DE" dirty="0" smtClean="0">
                <a:solidFill>
                  <a:srgbClr val="FF0000"/>
                </a:solidFill>
              </a:rPr>
              <a:t>, UN-Teilungsplan, Palästina, Israel</a:t>
            </a:r>
            <a:r>
              <a:rPr lang="de-DE" dirty="0" smtClean="0">
                <a:solidFill>
                  <a:srgbClr val="FF0000"/>
                </a:solidFill>
              </a:rPr>
              <a:t>)</a:t>
            </a:r>
          </a:p>
          <a:p>
            <a:endParaRPr lang="de-DE" dirty="0">
              <a:solidFill>
                <a:srgbClr val="FF0000"/>
              </a:solidFill>
            </a:endParaRPr>
          </a:p>
          <a:p>
            <a:endParaRPr lang="de-DE" dirty="0" smtClean="0">
              <a:solidFill>
                <a:srgbClr val="FF0000"/>
              </a:solidFill>
            </a:endParaRPr>
          </a:p>
          <a:p>
            <a:endParaRPr lang="de-DE" dirty="0">
              <a:solidFill>
                <a:srgbClr val="FF0000"/>
              </a:solidFill>
            </a:endParaRPr>
          </a:p>
          <a:p>
            <a:r>
              <a:rPr lang="de-DE" dirty="0" smtClean="0"/>
              <a:t>PPT-Hintergrund: aus urheberrechtlichen Gründen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9325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Sicherung und Dekonstruktion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Schülerergebnisse zur Veranschaulichung </a:t>
            </a:r>
            <a:r>
              <a:rPr lang="de-DE" dirty="0" smtClean="0">
                <a:sym typeface="Wingdings" panose="05000000000000000000" pitchFamily="2" charset="2"/>
              </a:rPr>
              <a:t> aus urheberrechtlichen Gründen entfernt</a:t>
            </a:r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95729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5211" y="181907"/>
            <a:ext cx="8686801" cy="1066800"/>
          </a:xfrm>
        </p:spPr>
        <p:txBody>
          <a:bodyPr/>
          <a:lstStyle/>
          <a:p>
            <a:r>
              <a:rPr lang="de-DE" dirty="0" smtClean="0"/>
              <a:t>Erarbeitung 4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30881" y="1248707"/>
            <a:ext cx="9456019" cy="4372622"/>
          </a:xfrm>
        </p:spPr>
        <p:txBody>
          <a:bodyPr/>
          <a:lstStyle/>
          <a:p>
            <a:r>
              <a:rPr lang="de-DE" sz="2400" dirty="0" smtClean="0"/>
              <a:t>Text- und Quellenarbeit zur Entwicklung UN-Teilungsplan/Ausrufung des Staats Israel </a:t>
            </a:r>
          </a:p>
          <a:p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/>
          <a:srcRect l="21650" t="26480" r="23226" b="6869"/>
          <a:stretch/>
        </p:blipFill>
        <p:spPr>
          <a:xfrm>
            <a:off x="-268866" y="1654410"/>
            <a:ext cx="7560840" cy="5713621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4"/>
          <a:srcRect l="26375" t="16799" r="26375" b="5855"/>
          <a:stretch/>
        </p:blipFill>
        <p:spPr>
          <a:xfrm>
            <a:off x="5708105" y="1844824"/>
            <a:ext cx="6480720" cy="663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832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69876" y="476672"/>
            <a:ext cx="8686801" cy="547464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Sicherung  4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800" dirty="0" smtClean="0"/>
              <a:t>Zusammenhang erstellen zw. Dekolonisation/2. WK  (Shoah) und Nahost-Konflikt</a:t>
            </a:r>
          </a:p>
          <a:p>
            <a:r>
              <a:rPr lang="de-DE" sz="2800" dirty="0" smtClean="0">
                <a:sym typeface="Wingdings" panose="05000000000000000000" pitchFamily="2" charset="2"/>
              </a:rPr>
              <a:t>Rolle GBs (Großmachtstellung (1.WK), Verlust Großmachtstellung/Überforderung</a:t>
            </a:r>
          </a:p>
          <a:p>
            <a:r>
              <a:rPr lang="de-DE" sz="2800" dirty="0" smtClean="0">
                <a:sym typeface="Wingdings" panose="05000000000000000000" pitchFamily="2" charset="2"/>
              </a:rPr>
              <a:t> Machtvakuum  Interessenskonflikt</a:t>
            </a:r>
            <a:endParaRPr lang="de-DE" sz="2800" dirty="0" smtClean="0"/>
          </a:p>
          <a:p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132873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53852" y="0"/>
            <a:ext cx="8686801" cy="591344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Beantwortung der Frage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Schülerantworten 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smtClean="0">
                <a:sym typeface="Wingdings" panose="05000000000000000000" pitchFamily="2" charset="2"/>
              </a:rPr>
              <a:t>aus urheberrechtlichen Gründen entfernt</a:t>
            </a:r>
            <a:r>
              <a:rPr lang="de-DE" dirty="0" smtClean="0"/>
              <a:t> 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87150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7828" y="165373"/>
            <a:ext cx="8686801" cy="619472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Transfer Möglichkeit 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800" dirty="0" smtClean="0"/>
              <a:t>Erneutes Ansehen des Films und Bewertung</a:t>
            </a:r>
          </a:p>
          <a:p>
            <a:r>
              <a:rPr lang="de-DE" sz="2800" dirty="0" smtClean="0"/>
              <a:t>Oder weiteren Film, z.B. </a:t>
            </a:r>
            <a:r>
              <a:rPr lang="de-DE" sz="2800" dirty="0" err="1" smtClean="0"/>
              <a:t>Wissentogo</a:t>
            </a:r>
            <a:r>
              <a:rPr lang="de-DE" sz="2800" dirty="0" smtClean="0"/>
              <a:t> </a:t>
            </a:r>
            <a:r>
              <a:rPr lang="de-DE" sz="2800" dirty="0" smtClean="0"/>
              <a:t>oder weitere </a:t>
            </a:r>
            <a:r>
              <a:rPr lang="de-DE" sz="2800" dirty="0" err="1" smtClean="0"/>
              <a:t>Erklärvideos</a:t>
            </a:r>
            <a:endParaRPr lang="de-DE" sz="2800" dirty="0" smtClean="0"/>
          </a:p>
          <a:p>
            <a:endParaRPr lang="de-DE" sz="2800" dirty="0" smtClean="0"/>
          </a:p>
          <a:p>
            <a:endParaRPr lang="de-DE" sz="2800" dirty="0"/>
          </a:p>
          <a:p>
            <a:r>
              <a:rPr lang="de-DE" sz="2800" dirty="0" smtClean="0"/>
              <a:t>Oder eigenes Video (Zusatzstunde Schul-</a:t>
            </a:r>
          </a:p>
          <a:p>
            <a:pPr marL="45720" indent="0">
              <a:buNone/>
            </a:pPr>
            <a:r>
              <a:rPr lang="de-DE" sz="2800" dirty="0" smtClean="0"/>
              <a:t>Curriculum)</a:t>
            </a:r>
          </a:p>
          <a:p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346241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Transfer Möglichkeit B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800" dirty="0" smtClean="0"/>
              <a:t>Vertiefung  des Nahostkonfliktes beispielsweise Suez-Kanal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4025649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7828" y="332656"/>
            <a:ext cx="8686801" cy="619472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Einstieg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7828" y="1124744"/>
            <a:ext cx="8914185" cy="489505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de-DE" sz="2800" dirty="0"/>
              <a:t>Israels Umgang mit toten Palästinensern Leichen als Verhandlungsmasse </a:t>
            </a:r>
            <a:r>
              <a:rPr lang="de-DE" sz="2400" dirty="0" smtClean="0"/>
              <a:t>Israel </a:t>
            </a:r>
            <a:r>
              <a:rPr lang="de-DE" sz="2400" dirty="0"/>
              <a:t>begräbt die Leichen palästinensischer Attentäter in anonymen Gräbern auf Armeestützpunkten. Menschenrechtler ziehen für die Angehörigen der Toten vor Gericht: Die Familien wollen ihre Söhne als Märtyrer bestatten. </a:t>
            </a:r>
            <a:r>
              <a:rPr lang="de-DE" sz="2400" dirty="0" smtClean="0"/>
              <a:t>12.2.2017 </a:t>
            </a:r>
            <a:r>
              <a:rPr lang="de-DE" sz="1050" dirty="0" smtClean="0">
                <a:hlinkClick r:id="rId3"/>
              </a:rPr>
              <a:t>http</a:t>
            </a:r>
            <a:r>
              <a:rPr lang="de-DE" sz="1050" dirty="0">
                <a:hlinkClick r:id="rId3"/>
              </a:rPr>
              <a:t>://</a:t>
            </a:r>
            <a:r>
              <a:rPr lang="de-DE" sz="1050" dirty="0" smtClean="0">
                <a:hlinkClick r:id="rId3"/>
              </a:rPr>
              <a:t>www.spiegel.de/politik/ausland/israel-friedhoefe-der-zahlen-leichen-als-verhandlungsmasse-a-1132510.html</a:t>
            </a:r>
            <a:endParaRPr lang="de-DE" sz="1050" dirty="0" smtClean="0"/>
          </a:p>
          <a:p>
            <a:pPr marL="45720" indent="0">
              <a:buNone/>
            </a:pPr>
            <a:r>
              <a:rPr lang="de-DE" sz="2800" dirty="0"/>
              <a:t>US-Regierung besteht nicht mehr auf Zweistaatenlösung </a:t>
            </a:r>
            <a:r>
              <a:rPr lang="de-DE" sz="2800" dirty="0" smtClean="0"/>
              <a:t> </a:t>
            </a:r>
            <a:r>
              <a:rPr lang="de-DE" sz="2400" dirty="0" smtClean="0"/>
              <a:t>Jahrzehntelang </a:t>
            </a:r>
            <a:r>
              <a:rPr lang="de-DE" sz="2400" dirty="0"/>
              <a:t>hatte das Weiße Haus auf einer Zweistaatenlösung im Nahostkonflikt beharrt. Nun heißt es von der neuen Regierung, man werde die Bedingungen eines Friedens nicht diktieren. </a:t>
            </a:r>
            <a:r>
              <a:rPr lang="de-DE" sz="2400" dirty="0" smtClean="0"/>
              <a:t>15.2.2017 </a:t>
            </a:r>
            <a:r>
              <a:rPr lang="de-DE" sz="1050" dirty="0" smtClean="0"/>
              <a:t>http</a:t>
            </a:r>
            <a:r>
              <a:rPr lang="de-DE" sz="1050" dirty="0"/>
              <a:t>://www.spiegel.de/politik/ausland/israel-und-palaestina-usa-bestehen-nicht-laenger-auf-zwei-staaten-loesung-a-1134634.html</a:t>
            </a:r>
          </a:p>
          <a:p>
            <a:pPr marL="45720" indent="0">
              <a:buNone/>
            </a:pPr>
            <a:endParaRPr lang="de-DE" sz="1050" dirty="0"/>
          </a:p>
          <a:p>
            <a:endParaRPr lang="de-DE" dirty="0" smtClean="0"/>
          </a:p>
          <a:p>
            <a:endParaRPr lang="de-DE" dirty="0" smtClean="0"/>
          </a:p>
          <a:p>
            <a:endParaRPr lang="de-DE" b="1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0989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09836" y="1600200"/>
            <a:ext cx="8686801" cy="4191000"/>
          </a:xfrm>
        </p:spPr>
        <p:txBody>
          <a:bodyPr>
            <a:normAutofit fontScale="92500"/>
          </a:bodyPr>
          <a:lstStyle/>
          <a:p>
            <a:pPr marL="45720" indent="0">
              <a:buNone/>
            </a:pPr>
            <a:r>
              <a:rPr lang="de-DE" sz="2800" dirty="0"/>
              <a:t>Getöteter </a:t>
            </a:r>
            <a:r>
              <a:rPr lang="de-DE" sz="2800" dirty="0" smtClean="0"/>
              <a:t>Palästinenser: </a:t>
            </a:r>
            <a:r>
              <a:rPr lang="de-DE" sz="2800" dirty="0"/>
              <a:t>Israelischer Soldat wegen Kopfschuss zu Haftstrafe </a:t>
            </a:r>
            <a:r>
              <a:rPr lang="de-DE" sz="2600" dirty="0"/>
              <a:t>verurteilt </a:t>
            </a:r>
            <a:r>
              <a:rPr lang="de-DE" sz="2600" dirty="0" smtClean="0"/>
              <a:t> Er </a:t>
            </a:r>
            <a:r>
              <a:rPr lang="de-DE" sz="2600" dirty="0"/>
              <a:t>erschoss einen verletzt am Boden liegenden palästinensischen Angreifer. Dafür ist ein israelischer Soldat nun zu 18 Monaten Gefängnis verurteilt worden. Der 21-Jährige zeigte sich erleichtert über das Strafmaß.  </a:t>
            </a:r>
            <a:r>
              <a:rPr lang="de-DE" sz="2600" dirty="0" smtClean="0"/>
              <a:t>21.2.2017 </a:t>
            </a:r>
            <a:r>
              <a:rPr lang="de-DE" sz="1050" dirty="0" smtClean="0">
                <a:hlinkClick r:id="rId3"/>
              </a:rPr>
              <a:t>http</a:t>
            </a:r>
            <a:r>
              <a:rPr lang="de-DE" sz="1050" dirty="0">
                <a:hlinkClick r:id="rId3"/>
              </a:rPr>
              <a:t>://</a:t>
            </a:r>
            <a:r>
              <a:rPr lang="de-DE" sz="1050" dirty="0" smtClean="0">
                <a:hlinkClick r:id="rId3"/>
              </a:rPr>
              <a:t>www.spiegel.de/politik/ausland/israel-getoeteter-palaestinenser-soldat-muss-wegen-kopfschuss-in-haft-a-1135594.html</a:t>
            </a:r>
            <a:endParaRPr lang="de-DE" sz="1050" dirty="0" smtClean="0"/>
          </a:p>
          <a:p>
            <a:pPr marL="45720" indent="0">
              <a:buNone/>
            </a:pPr>
            <a:endParaRPr lang="de-DE" sz="1050" dirty="0"/>
          </a:p>
          <a:p>
            <a:pPr marL="45720" indent="0">
              <a:buNone/>
            </a:pPr>
            <a:r>
              <a:rPr lang="de-DE" sz="2800" dirty="0"/>
              <a:t>I</a:t>
            </a:r>
            <a:r>
              <a:rPr lang="de-DE" sz="2800" dirty="0" smtClean="0"/>
              <a:t>srael</a:t>
            </a:r>
            <a:r>
              <a:rPr lang="de-DE" sz="2800" dirty="0"/>
              <a:t>: Mehr als tausend palästinensische Häftlinge im Hungerstreik </a:t>
            </a:r>
            <a:r>
              <a:rPr lang="de-DE" sz="2800" dirty="0" smtClean="0"/>
              <a:t> </a:t>
            </a:r>
            <a:r>
              <a:rPr lang="de-DE" sz="2400" dirty="0" smtClean="0"/>
              <a:t>1300 </a:t>
            </a:r>
            <a:r>
              <a:rPr lang="de-DE" sz="2400" dirty="0"/>
              <a:t>Palästinenser in israelischer Haft verweigern die Nahrungsaufnahme. Sie folgen damit dem Aufruf des prominenten Häftlings Marwan Barghuti und fordern eine Verbesserung der Haftbedingungen.</a:t>
            </a:r>
            <a:r>
              <a:rPr lang="de-DE" sz="2600" dirty="0"/>
              <a:t> </a:t>
            </a:r>
            <a:r>
              <a:rPr lang="de-DE" sz="2600" dirty="0" smtClean="0"/>
              <a:t>17.4.2017 </a:t>
            </a:r>
            <a:r>
              <a:rPr lang="de-DE" sz="1050" dirty="0" smtClean="0"/>
              <a:t>http</a:t>
            </a:r>
            <a:r>
              <a:rPr lang="de-DE" sz="1050" dirty="0"/>
              <a:t>://</a:t>
            </a:r>
            <a:r>
              <a:rPr lang="de-DE" sz="1050" dirty="0" smtClean="0"/>
              <a:t>www.spiegel.de/politik/ausland/israel-mehr-als-tausend-palaestinenser-in-haft-im-hungerstreik-a-1143577.html</a:t>
            </a:r>
          </a:p>
          <a:p>
            <a:pPr marL="45720" indent="0">
              <a:buNone/>
            </a:pPr>
            <a:endParaRPr lang="de-DE" sz="1050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57790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5212" y="404664"/>
            <a:ext cx="8686801" cy="69148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Fragenbildung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09836" y="1268760"/>
            <a:ext cx="8686801" cy="4191000"/>
          </a:xfrm>
        </p:spPr>
        <p:txBody>
          <a:bodyPr>
            <a:noAutofit/>
          </a:bodyPr>
          <a:lstStyle/>
          <a:p>
            <a:r>
              <a:rPr lang="de-DE" sz="2400" dirty="0" smtClean="0"/>
              <a:t>Warum kam es zum Konflikt zwischen Israel und den Palästinensern? </a:t>
            </a:r>
          </a:p>
          <a:p>
            <a:r>
              <a:rPr lang="de-DE" sz="2400" dirty="0" smtClean="0"/>
              <a:t>Warum gibt es keine Lösungen? Worin unterscheiden  sich die (An)Forderungen? </a:t>
            </a:r>
          </a:p>
          <a:p>
            <a:r>
              <a:rPr lang="de-DE" sz="2400" dirty="0" smtClean="0"/>
              <a:t>Welche Motivationen stehen für die Fortführung des Konflikts?</a:t>
            </a:r>
          </a:p>
          <a:p>
            <a:r>
              <a:rPr lang="de-DE" sz="2400" dirty="0" smtClean="0"/>
              <a:t>Welche Rolle spielt die UN?</a:t>
            </a:r>
          </a:p>
          <a:p>
            <a:r>
              <a:rPr lang="de-DE" sz="2400" dirty="0" smtClean="0"/>
              <a:t>Welche weiteren Länder sind beteiligt?</a:t>
            </a:r>
          </a:p>
          <a:p>
            <a:r>
              <a:rPr lang="de-DE" sz="2400" dirty="0" smtClean="0"/>
              <a:t>Gibt es Zusammenhänge zu anderen Konflikten?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2438543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5212" y="533400"/>
            <a:ext cx="8686801" cy="735360"/>
          </a:xfrm>
        </p:spPr>
        <p:txBody>
          <a:bodyPr/>
          <a:lstStyle/>
          <a:p>
            <a:r>
              <a:rPr lang="de-DE" dirty="0" smtClean="0"/>
              <a:t>Lösungsstrategien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Anfrage im Internet zu </a:t>
            </a:r>
            <a:r>
              <a:rPr lang="de-DE" dirty="0" err="1" smtClean="0"/>
              <a:t>Erklärvideos</a:t>
            </a:r>
            <a:r>
              <a:rPr lang="de-DE" dirty="0" smtClean="0"/>
              <a:t> zum Nahostaus </a:t>
            </a:r>
            <a:r>
              <a:rPr lang="de-DE" dirty="0" smtClean="0">
                <a:sym typeface="Wingdings" panose="05000000000000000000" pitchFamily="2" charset="2"/>
              </a:rPr>
              <a:t></a:t>
            </a:r>
            <a:r>
              <a:rPr lang="de-DE" dirty="0" smtClean="0"/>
              <a:t>urheberrechtlichen Gründen entfernt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62111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5212" y="260648"/>
            <a:ext cx="8686801" cy="762000"/>
          </a:xfrm>
        </p:spPr>
        <p:txBody>
          <a:bodyPr/>
          <a:lstStyle/>
          <a:p>
            <a:r>
              <a:rPr lang="de-DE" dirty="0" smtClean="0"/>
              <a:t>Erarbeitung  1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66455" y="1333500"/>
            <a:ext cx="8686801" cy="4191000"/>
          </a:xfrm>
          <a:ln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de-DE" sz="2400" dirty="0" smtClean="0">
                <a:hlinkClick r:id="rId3" action="ppaction://hlinkfile"/>
              </a:rPr>
              <a:t>Welche Antworten findet man im Netz? </a:t>
            </a:r>
            <a:r>
              <a:rPr lang="de-DE" sz="2400" dirty="0" smtClean="0">
                <a:sym typeface="Wingdings" panose="05000000000000000000" pitchFamily="2" charset="2"/>
                <a:hlinkClick r:id="rId3" action="ppaction://hlinkfile"/>
              </a:rPr>
              <a:t> </a:t>
            </a:r>
            <a:r>
              <a:rPr lang="de-DE" sz="2400" dirty="0" err="1" smtClean="0">
                <a:sym typeface="Wingdings" panose="05000000000000000000" pitchFamily="2" charset="2"/>
                <a:hlinkClick r:id="rId3" action="ppaction://hlinkfile"/>
              </a:rPr>
              <a:t>Erklärvideo</a:t>
            </a:r>
            <a:r>
              <a:rPr lang="de-DE" sz="2400" dirty="0" smtClean="0">
                <a:sym typeface="Wingdings" panose="05000000000000000000" pitchFamily="2" charset="2"/>
                <a:hlinkClick r:id="rId3" action="ppaction://hlinkfile"/>
              </a:rPr>
              <a:t> aus urheberrechtlichen Gründen entfernt</a:t>
            </a:r>
            <a:endParaRPr lang="de-DE" sz="2400" dirty="0">
              <a:hlinkClick r:id="rId3" action="ppaction://hlinkfile"/>
            </a:endParaRPr>
          </a:p>
          <a:p>
            <a:endParaRPr lang="de-DE" sz="2400" dirty="0" smtClean="0">
              <a:hlinkClick r:id="rId3" action="ppaction://hlinkfile"/>
            </a:endParaRPr>
          </a:p>
          <a:p>
            <a:endParaRPr lang="de-DE" sz="2400" dirty="0" smtClean="0">
              <a:hlinkClick r:id="rId3" action="ppaction://hlinkfile"/>
            </a:endParaRPr>
          </a:p>
          <a:p>
            <a:endParaRPr lang="de-DE" sz="2400" dirty="0">
              <a:hlinkClick r:id="rId3" action="ppaction://hlinkfile"/>
            </a:endParaRPr>
          </a:p>
          <a:p>
            <a:endParaRPr lang="de-DE" sz="2400" dirty="0" smtClean="0">
              <a:hlinkClick r:id="rId3" action="ppaction://hlinkfile"/>
            </a:endParaRPr>
          </a:p>
          <a:p>
            <a:endParaRPr lang="de-DE" sz="2400" dirty="0">
              <a:hlinkClick r:id="rId3" action="ppaction://hlinkfile"/>
            </a:endParaRPr>
          </a:p>
          <a:p>
            <a:endParaRPr lang="de-DE" sz="2400" dirty="0" smtClean="0">
              <a:hlinkClick r:id="rId3" action="ppaction://hlinkfile"/>
            </a:endParaRPr>
          </a:p>
          <a:p>
            <a:r>
              <a:rPr lang="de-DE" sz="2400" dirty="0" smtClean="0">
                <a:hlinkClick r:id="rId3" action="ppaction://hlinkfile"/>
              </a:rPr>
              <a:t>AA: Erarbeite anhand des Videos, welche Fragen beantwortet werden, welche Fragen offen bleiben, welche Fragen nur teilweise beantwortet werden. </a:t>
            </a:r>
          </a:p>
          <a:p>
            <a:endParaRPr lang="de-DE" dirty="0">
              <a:hlinkClick r:id="rId3" action="ppaction://hlinkfile"/>
            </a:endParaRPr>
          </a:p>
        </p:txBody>
      </p:sp>
    </p:spTree>
    <p:extLst>
      <p:ext uri="{BB962C8B-B14F-4D97-AF65-F5344CB8AC3E}">
        <p14:creationId xmlns:p14="http://schemas.microsoft.com/office/powerpoint/2010/main" val="3253086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5213" y="404664"/>
            <a:ext cx="8686801" cy="69148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Sicherung  1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5521272"/>
              </p:ext>
            </p:extLst>
          </p:nvPr>
        </p:nvGraphicFramePr>
        <p:xfrm>
          <a:off x="405780" y="1096144"/>
          <a:ext cx="11449271" cy="48240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8"/>
                <a:gridCol w="5064562"/>
                <a:gridCol w="3792421"/>
              </a:tblGrid>
              <a:tr h="388640"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Beantwortete</a:t>
                      </a:r>
                      <a:r>
                        <a:rPr lang="de-DE" sz="2000" baseline="0" dirty="0" smtClean="0"/>
                        <a:t> Fragen</a:t>
                      </a:r>
                      <a:endParaRPr lang="de-D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Teilantworten</a:t>
                      </a:r>
                      <a:endParaRPr lang="de-D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Offene Fragen</a:t>
                      </a:r>
                      <a:endParaRPr lang="de-DE" sz="2000" dirty="0"/>
                    </a:p>
                  </a:txBody>
                  <a:tcPr/>
                </a:tc>
              </a:tr>
              <a:tr h="4427828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Gründe</a:t>
                      </a:r>
                      <a:r>
                        <a:rPr lang="de-DE" sz="2000" baseline="0" dirty="0" smtClean="0"/>
                        <a:t> für den Konflikt: </a:t>
                      </a:r>
                      <a:r>
                        <a:rPr lang="de-DE" sz="2000" baseline="0" dirty="0" smtClean="0">
                          <a:solidFill>
                            <a:srgbClr val="FF0000"/>
                          </a:solidFill>
                        </a:rPr>
                        <a:t>Zusammenhang 1.,/ 2.WK</a:t>
                      </a:r>
                      <a:endParaRPr lang="de-DE" sz="2000" baseline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2000" baseline="0" dirty="0" smtClean="0">
                          <a:solidFill>
                            <a:schemeClr val="tx1"/>
                          </a:solidFill>
                        </a:rPr>
                        <a:t>Motivation für Fortführung des Krieges: </a:t>
                      </a:r>
                      <a:r>
                        <a:rPr lang="de-DE" sz="2000" baseline="0" dirty="0" smtClean="0">
                          <a:solidFill>
                            <a:srgbClr val="FF0000"/>
                          </a:solidFill>
                        </a:rPr>
                        <a:t>Ungelöste Fragen (Grenzen…, Vertreibung der Palästinenser, Biblisches Recht auf das Land)</a:t>
                      </a:r>
                    </a:p>
                    <a:p>
                      <a:r>
                        <a:rPr lang="de-DE" sz="2000" baseline="0" dirty="0" smtClean="0">
                          <a:solidFill>
                            <a:schemeClr val="tx1"/>
                          </a:solidFill>
                        </a:rPr>
                        <a:t>Rolle der UN: </a:t>
                      </a:r>
                      <a:r>
                        <a:rPr lang="de-DE" sz="2000" baseline="0" dirty="0" smtClean="0">
                          <a:solidFill>
                            <a:srgbClr val="FF0000"/>
                          </a:solidFill>
                        </a:rPr>
                        <a:t>UN-Teilungsplan</a:t>
                      </a:r>
                      <a:endParaRPr lang="de-DE" sz="20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18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de-DE" sz="180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dirty="0" smtClean="0"/>
                        <a:t>Rechtliche Grundlage für</a:t>
                      </a:r>
                      <a:r>
                        <a:rPr lang="de-DE" sz="2000" baseline="0" dirty="0" smtClean="0"/>
                        <a:t> Israel?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aseline="0" dirty="0" smtClean="0"/>
                        <a:t>Lösungsmöglichkeiten/Grenzen/Flüchtlinge?</a:t>
                      </a:r>
                      <a:endParaRPr lang="de-DE" sz="2000" dirty="0" smtClean="0"/>
                    </a:p>
                    <a:p>
                      <a:r>
                        <a:rPr lang="de-DE" sz="2000" dirty="0" smtClean="0"/>
                        <a:t>Terror?</a:t>
                      </a:r>
                    </a:p>
                    <a:p>
                      <a:r>
                        <a:rPr lang="de-DE" sz="2000" dirty="0" smtClean="0"/>
                        <a:t>Rolle GBs</a:t>
                      </a:r>
                    </a:p>
                    <a:p>
                      <a:r>
                        <a:rPr lang="de-DE" sz="2000" dirty="0" smtClean="0"/>
                        <a:t>Umgang mit UN-Teilungsplan</a:t>
                      </a:r>
                      <a:endParaRPr lang="de-DE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3841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9106" y="548680"/>
            <a:ext cx="8686801" cy="69148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Erarbeitung 2: Lehrervortrag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 smtClean="0">
                <a:hlinkClick r:id="rId3" action="ppaction://hlinkpres?slideindex=1&amp;slidetitle="/>
              </a:rPr>
              <a:t>Informationen zu</a:t>
            </a:r>
            <a:r>
              <a:rPr lang="de-DE" sz="2400" dirty="0" smtClean="0"/>
              <a:t>:</a:t>
            </a:r>
          </a:p>
          <a:p>
            <a:pPr lvl="1"/>
            <a:r>
              <a:rPr lang="de-DE" sz="2400" dirty="0" smtClean="0"/>
              <a:t>Situation </a:t>
            </a:r>
            <a:r>
              <a:rPr lang="de-DE" sz="2400" dirty="0"/>
              <a:t>in Osmanischen Reich</a:t>
            </a:r>
          </a:p>
          <a:p>
            <a:pPr lvl="1"/>
            <a:r>
              <a:rPr lang="de-DE" sz="2400" dirty="0"/>
              <a:t>Initiativen von Großbritannien um das osmanisches Reich als Partner des Deutschen Kaiserreiches zu schwächen</a:t>
            </a:r>
          </a:p>
          <a:p>
            <a:pPr lvl="2"/>
            <a:r>
              <a:rPr lang="de-DE" sz="2200" dirty="0"/>
              <a:t>Laurence von Arabien</a:t>
            </a:r>
          </a:p>
          <a:p>
            <a:pPr lvl="2"/>
            <a:r>
              <a:rPr lang="de-DE" sz="2200" dirty="0"/>
              <a:t>Hussein-McMahon</a:t>
            </a:r>
          </a:p>
          <a:p>
            <a:pPr lvl="1"/>
            <a:r>
              <a:rPr lang="de-DE" sz="2400" dirty="0"/>
              <a:t>Fazit: </a:t>
            </a:r>
            <a:r>
              <a:rPr lang="de-DE" sz="2400" dirty="0" smtClean="0"/>
              <a:t> </a:t>
            </a:r>
            <a:r>
              <a:rPr lang="de-DE" sz="2400" dirty="0" smtClean="0"/>
              <a:t>Schülerergebnis </a:t>
            </a:r>
            <a:r>
              <a:rPr lang="de-DE" sz="2400" dirty="0" smtClean="0">
                <a:sym typeface="Wingdings" panose="05000000000000000000" pitchFamily="2" charset="2"/>
              </a:rPr>
              <a:t> aus urheberrechtlichen Gründen entfernt</a:t>
            </a:r>
            <a:endParaRPr lang="de-DE" sz="2400" dirty="0"/>
          </a:p>
          <a:p>
            <a:pPr lvl="1"/>
            <a:endParaRPr lang="de-DE" sz="2400" dirty="0"/>
          </a:p>
          <a:p>
            <a:pPr marL="45720" indent="0">
              <a:buNone/>
            </a:pPr>
            <a:endParaRPr lang="de-DE" sz="2400" dirty="0" smtClean="0"/>
          </a:p>
          <a:p>
            <a:pPr lvl="1"/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3683914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4384" y="260648"/>
            <a:ext cx="8686801" cy="1066800"/>
          </a:xfrm>
        </p:spPr>
        <p:txBody>
          <a:bodyPr/>
          <a:lstStyle/>
          <a:p>
            <a:r>
              <a:rPr lang="de-DE" dirty="0" smtClean="0"/>
              <a:t>Erarbeitung 3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84384" y="1484784"/>
            <a:ext cx="8667629" cy="4535016"/>
          </a:xfrm>
        </p:spPr>
        <p:txBody>
          <a:bodyPr>
            <a:normAutofit/>
          </a:bodyPr>
          <a:lstStyle/>
          <a:p>
            <a:r>
              <a:rPr lang="de-DE" sz="2400" dirty="0" smtClean="0"/>
              <a:t>Arbeitet </a:t>
            </a:r>
            <a:r>
              <a:rPr lang="de-DE" sz="2400" dirty="0"/>
              <a:t>arbeitsteilig: </a:t>
            </a:r>
          </a:p>
          <a:p>
            <a:pPr marL="502920" indent="-457200">
              <a:buFont typeface="+mj-lt"/>
              <a:buAutoNum type="arabicPeriod"/>
            </a:pPr>
            <a:r>
              <a:rPr lang="de-DE" sz="2400" dirty="0"/>
              <a:t>Arbeite aus dem AB heraus, wie sich </a:t>
            </a:r>
            <a:r>
              <a:rPr lang="de-DE" sz="2400" dirty="0" smtClean="0"/>
              <a:t>Briten/Juden/Araber </a:t>
            </a:r>
            <a:r>
              <a:rPr lang="de-DE" sz="2400" dirty="0"/>
              <a:t>während des zweiten Weltkrieges in Palästina verhalten und wie sie dieses Verhalten begründen.</a:t>
            </a:r>
          </a:p>
          <a:p>
            <a:pPr marL="502920" indent="-457200">
              <a:buFont typeface="+mj-lt"/>
              <a:buAutoNum type="arabicPeriod"/>
            </a:pPr>
            <a:endParaRPr lang="de-DE" sz="2400" dirty="0"/>
          </a:p>
          <a:p>
            <a:pPr marL="502920" indent="-457200">
              <a:buFont typeface="+mj-lt"/>
              <a:buAutoNum type="arabicPeriod"/>
            </a:pPr>
            <a:r>
              <a:rPr lang="de-DE" sz="2400" dirty="0"/>
              <a:t>Erstellt gemeinsam eine Übersicht, in der die verschiedenen Wirkungszusammenhänge (Machtinteressen) dargestellt werden (Tipp: Prozesse lassen sich gut durch Pfeile darstellen</a:t>
            </a:r>
            <a:r>
              <a:rPr lang="de-DE" sz="2400" dirty="0" smtClean="0"/>
              <a:t>).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4153771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üro Theme">
  <a:themeElements>
    <a:clrScheme name="BusinessContrast">
      <a:dk1>
        <a:srgbClr val="000000"/>
      </a:dk1>
      <a:lt1>
        <a:sysClr val="window" lastClr="FFFFFF"/>
      </a:lt1>
      <a:dk2>
        <a:srgbClr val="000000"/>
      </a:dk2>
      <a:lt2>
        <a:srgbClr val="E5E8E8"/>
      </a:lt2>
      <a:accent1>
        <a:srgbClr val="00AEEF"/>
      </a:accent1>
      <a:accent2>
        <a:srgbClr val="EA428A"/>
      </a:accent2>
      <a:accent3>
        <a:srgbClr val="EED500"/>
      </a:accent3>
      <a:accent4>
        <a:srgbClr val="F5A70D"/>
      </a:accent4>
      <a:accent5>
        <a:srgbClr val="8BCB30"/>
      </a:accent5>
      <a:accent6>
        <a:srgbClr val="9962C1"/>
      </a:accent6>
      <a:hlink>
        <a:srgbClr val="00AEEF"/>
      </a:hlink>
      <a:folHlink>
        <a:srgbClr val="9962C1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Büro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üro Theme">
  <a:themeElements>
    <a:clrScheme name="BusinessContrast">
      <a:dk1>
        <a:srgbClr val="000000"/>
      </a:dk1>
      <a:lt1>
        <a:sysClr val="window" lastClr="FFFFFF"/>
      </a:lt1>
      <a:dk2>
        <a:srgbClr val="000000"/>
      </a:dk2>
      <a:lt2>
        <a:srgbClr val="E5E8E8"/>
      </a:lt2>
      <a:accent1>
        <a:srgbClr val="00AEEF"/>
      </a:accent1>
      <a:accent2>
        <a:srgbClr val="EA428A"/>
      </a:accent2>
      <a:accent3>
        <a:srgbClr val="EED500"/>
      </a:accent3>
      <a:accent4>
        <a:srgbClr val="F5A70D"/>
      </a:accent4>
      <a:accent5>
        <a:srgbClr val="8BCB30"/>
      </a:accent5>
      <a:accent6>
        <a:srgbClr val="9962C1"/>
      </a:accent6>
      <a:hlink>
        <a:srgbClr val="00AEEF"/>
      </a:hlink>
      <a:folHlink>
        <a:srgbClr val="9962C1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Büro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D182A0E-7F17-4A86-A7C5-8846F54E438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618</Words>
  <Application>Microsoft Office PowerPoint</Application>
  <PresentationFormat>Benutzerdefiniert</PresentationFormat>
  <Paragraphs>101</Paragraphs>
  <Slides>15</Slides>
  <Notes>15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23" baseType="lpstr">
      <vt:lpstr>ＭＳ Ｐゴシック</vt:lpstr>
      <vt:lpstr>Arial</vt:lpstr>
      <vt:lpstr>Calibri</vt:lpstr>
      <vt:lpstr>Calibri Light</vt:lpstr>
      <vt:lpstr>Franklin Gothic Medium</vt:lpstr>
      <vt:lpstr>Times New Roman</vt:lpstr>
      <vt:lpstr>Wingdings</vt:lpstr>
      <vt:lpstr>Office Theme</vt:lpstr>
      <vt:lpstr>Fenster zur Welt</vt:lpstr>
      <vt:lpstr>Einstieg</vt:lpstr>
      <vt:lpstr>PowerPoint-Präsentation</vt:lpstr>
      <vt:lpstr>Fragenbildung</vt:lpstr>
      <vt:lpstr>Lösungsstrategien</vt:lpstr>
      <vt:lpstr>Erarbeitung  1</vt:lpstr>
      <vt:lpstr>Sicherung  1</vt:lpstr>
      <vt:lpstr>Erarbeitung 2: Lehrervortrag</vt:lpstr>
      <vt:lpstr>Erarbeitung 3</vt:lpstr>
      <vt:lpstr>Sicherung und Dekonstruktion</vt:lpstr>
      <vt:lpstr>Erarbeitung 4</vt:lpstr>
      <vt:lpstr>Sicherung  4</vt:lpstr>
      <vt:lpstr>Beantwortung der Frage</vt:lpstr>
      <vt:lpstr>Transfer Möglichkeit A</vt:lpstr>
      <vt:lpstr>Transfer Möglichkeit B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2016-11-03T10:20:55Z</dcterms:created>
  <dcterms:modified xsi:type="dcterms:W3CDTF">2018-02-09T18:25:12Z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TC028952669991</vt:lpwstr>
  </property>
</Properties>
</file>