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331" r:id="rId3"/>
    <p:sldId id="333" r:id="rId4"/>
    <p:sldId id="334" r:id="rId5"/>
    <p:sldId id="330" r:id="rId6"/>
  </p:sldIdLst>
  <p:sldSz cx="12192000" cy="6858000"/>
  <p:notesSz cx="9926638" cy="67976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/>
    <p:restoredTop sz="76578" autoAdjust="0"/>
  </p:normalViewPr>
  <p:slideViewPr>
    <p:cSldViewPr snapToGrid="0">
      <p:cViewPr varScale="1">
        <p:scale>
          <a:sx n="73" d="100"/>
          <a:sy n="73" d="100"/>
        </p:scale>
        <p:origin x="24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46BAB-B9BB-4A91-9C47-CABBC3A0DA85}" type="datetimeFigureOut">
              <a:rPr lang="de-DE" smtClean="0"/>
              <a:t>05.02.20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5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201" y="3271103"/>
            <a:ext cx="7942238" cy="26764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E7F0F-2143-44DF-9D4A-9CDC0D1B37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7609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503613" y="384175"/>
            <a:ext cx="3006725" cy="1690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1D9F42-70D4-403A-886C-B131ACFCA0B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0106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503613" y="384175"/>
            <a:ext cx="3006725" cy="1690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D9F42-70D4-403A-886C-B131ACFCA0B2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8628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503613" y="384175"/>
            <a:ext cx="3006725" cy="1690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D9F42-70D4-403A-886C-B131ACFCA0B2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6014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503613" y="384175"/>
            <a:ext cx="3006725" cy="1690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D9F42-70D4-403A-886C-B131ACFCA0B2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3994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503613" y="384175"/>
            <a:ext cx="3006725" cy="1690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D9F42-70D4-403A-886C-B131ACFCA0B2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9626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3EF66A-F539-435B-BB64-CAD56F5AC0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A8B0F10-D001-4D7D-BCE6-32D01B551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0A6069-0026-43A3-8313-76397F89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7F2D-164C-4D2E-9791-7F62AB12283F}" type="datetimeFigureOut">
              <a:rPr lang="de-DE" smtClean="0"/>
              <a:t>05.02.20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41097FB-B60C-441B-818A-11ECDA742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1020AD-3439-4262-9F92-4F7CB4D16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6775-4F2E-4989-B083-DF4AE81F75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6931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E6AE0C-9C19-439F-9E8D-3159BF4B4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A0A5DF6-A4AE-4BD9-911D-3D265D83C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96EABB0-548A-43DA-9929-6B46C3BF4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7F2D-164C-4D2E-9791-7F62AB12283F}" type="datetimeFigureOut">
              <a:rPr lang="de-DE" smtClean="0"/>
              <a:t>05.02.20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C0C084A-BB94-4B82-B2D1-385FBCA41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E1F48E-1026-4EE9-B375-907D7B22A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6775-4F2E-4989-B083-DF4AE81F75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1880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011DFB6-CB76-4FC8-B5D3-0C4B30D343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C304F59-B05B-48AE-ADCA-019DDAD05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75F4B6-C138-44B9-ADFE-06F26C3C6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7F2D-164C-4D2E-9791-7F62AB12283F}" type="datetimeFigureOut">
              <a:rPr lang="de-DE" smtClean="0"/>
              <a:t>05.02.20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C94227-98B0-4D5B-AF2F-C31A482AE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207977-5F72-47CF-9601-FCB4F408A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6775-4F2E-4989-B083-DF4AE81F75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647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795E25-083C-4F71-A744-D0091E165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309E18-EDEA-4711-A618-DF4B51DDA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297A3C-B4C8-418F-95BF-49A6D1C92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7F2D-164C-4D2E-9791-7F62AB12283F}" type="datetimeFigureOut">
              <a:rPr lang="de-DE" smtClean="0"/>
              <a:t>05.02.20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3B4295-8E36-439A-B5CB-9CE7DF995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8C5540-38D8-47F3-87BE-0BAC46AE1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6775-4F2E-4989-B083-DF4AE81F75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8935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65D939-4863-4E98-83F2-4B50466F6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8BED880-FA5B-4381-9F27-4B4F64D90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B2F6374-E64B-4A1D-83D4-B777F3886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7F2D-164C-4D2E-9791-7F62AB12283F}" type="datetimeFigureOut">
              <a:rPr lang="de-DE" smtClean="0"/>
              <a:t>05.02.20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3CE946-ECC7-4E7F-A1D3-F2F997610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1C7DDC-42DA-4DFA-A491-6CF80CD81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6775-4F2E-4989-B083-DF4AE81F75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0877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6CDC2E-27F7-47E8-9933-CA57AF8FD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F02DB7-E658-4C87-BFE9-6191D4B6FA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BAA930F-4172-4652-AF0D-A7AC25666E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925A7CD-817A-423B-96B2-EF3B79B8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7F2D-164C-4D2E-9791-7F62AB12283F}" type="datetimeFigureOut">
              <a:rPr lang="de-DE" smtClean="0"/>
              <a:t>05.02.20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FEF16CA-4F00-4B55-BD39-6455CE4D2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A0E3D6-0F41-4FB4-AFF5-C096620E9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6775-4F2E-4989-B083-DF4AE81F75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9446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2573F5-56DD-4B55-8997-A7C72C47D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38EAED-7D29-4247-903B-729AEE7C0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AF95C7D-0581-4424-BF2A-B431B47872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9550DA5-6242-4E58-B2EB-59787D5A92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89FE1E8-E0FA-4C43-AF8E-6FCE3EB235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6A26055-A858-4F15-BE23-F7B2AE404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7F2D-164C-4D2E-9791-7F62AB12283F}" type="datetimeFigureOut">
              <a:rPr lang="de-DE" smtClean="0"/>
              <a:t>05.02.20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72E8A8C-36E2-4EAD-94A1-C4A864975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781455A-764D-4AA2-BF8A-E9F777FA4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6775-4F2E-4989-B083-DF4AE81F75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3097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146B52-D84D-4532-A712-75906CD1A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5444F87-42CF-47D1-A19F-50A79677D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7F2D-164C-4D2E-9791-7F62AB12283F}" type="datetimeFigureOut">
              <a:rPr lang="de-DE" smtClean="0"/>
              <a:t>05.02.20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DF2A233-8A5B-4B29-B962-A9A3E2AB4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8113CB0-7D09-4094-B74D-18EF2450D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6775-4F2E-4989-B083-DF4AE81F75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381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D61E70C-0D49-4124-81B4-C8FC82C3E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7F2D-164C-4D2E-9791-7F62AB12283F}" type="datetimeFigureOut">
              <a:rPr lang="de-DE" smtClean="0"/>
              <a:t>05.02.20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6097481-CBE6-48E1-92AE-6D70058DC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894B586-CAA9-491E-AA8A-FE619CBC3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6775-4F2E-4989-B083-DF4AE81F75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2536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060362-5561-4C21-B45C-14EC03FA3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FB9362-2EF1-4BB1-877A-15B0E5EB6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F5E7C2F-B0A3-44DB-92CB-4BA5EF4DC4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89FE331-6DCF-4200-93BF-C59718816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7F2D-164C-4D2E-9791-7F62AB12283F}" type="datetimeFigureOut">
              <a:rPr lang="de-DE" smtClean="0"/>
              <a:t>05.02.20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7C465C6-0B2C-41C1-BBF9-BEEC9195D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A803A67-1BCF-4AD3-817F-37EF29201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6775-4F2E-4989-B083-DF4AE81F75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247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F998ED-A176-4083-9A00-9434E616A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C301E89-1FA6-42B8-96A0-7844C53E50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630A352-391F-4D68-AE38-2B5A2B267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6F97451-4BB9-4F82-9E71-199DA1429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7F2D-164C-4D2E-9791-7F62AB12283F}" type="datetimeFigureOut">
              <a:rPr lang="de-DE" smtClean="0"/>
              <a:t>05.02.20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D66139A-8D4D-4962-94A9-306B8B2C5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BC0E22C-7EF9-4A20-A998-B05CB5508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6775-4F2E-4989-B083-DF4AE81F75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644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D4C2CDD-BBB2-4B44-94D2-FE7E5793E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C59A6A-EE4B-4F73-BB22-E53B3A1B56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671428-63DA-4052-86ED-B97FD616DE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D7F2D-164C-4D2E-9791-7F62AB12283F}" type="datetimeFigureOut">
              <a:rPr lang="de-DE" smtClean="0"/>
              <a:t>05.02.20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448F95-109A-4595-9D84-20299B84CE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FE1BC2-E4E4-4E6B-B324-F11E1DB867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A6775-4F2E-4989-B083-DF4AE81F75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9652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B059A7-DEC4-4FDD-B0A4-58D39606E5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/>
              <a:t>Progression im </a:t>
            </a:r>
            <a:br>
              <a:rPr lang="de-DE" b="1" dirty="0"/>
            </a:br>
            <a:r>
              <a:rPr lang="de-DE" b="1" dirty="0"/>
              <a:t>Bildungsplan?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6801CE0-A1E3-4425-BC39-1ACE7F85D3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563" y="4079875"/>
            <a:ext cx="11327364" cy="1655762"/>
          </a:xfrm>
        </p:spPr>
        <p:txBody>
          <a:bodyPr>
            <a:noAutofit/>
          </a:bodyPr>
          <a:lstStyle/>
          <a:p>
            <a:r>
              <a:rPr lang="de-DE" sz="3200" dirty="0"/>
              <a:t>Ein Vergleich der Standards der Sekundarstufe 1 (Klasse 8 und 9) </a:t>
            </a:r>
          </a:p>
          <a:p>
            <a:r>
              <a:rPr lang="de-DE" sz="3200" dirty="0"/>
              <a:t>mit Sekundarstufe 2 (Klasse 11 und 12, 2-std. und 5-std.)</a:t>
            </a:r>
          </a:p>
        </p:txBody>
      </p:sp>
    </p:spTree>
    <p:extLst>
      <p:ext uri="{BB962C8B-B14F-4D97-AF65-F5344CB8AC3E}">
        <p14:creationId xmlns:p14="http://schemas.microsoft.com/office/powerpoint/2010/main" val="2733443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B54844BF-DC1F-4DA5-81E4-C8F7A095CF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269187"/>
              </p:ext>
            </p:extLst>
          </p:nvPr>
        </p:nvGraphicFramePr>
        <p:xfrm>
          <a:off x="521047" y="88265"/>
          <a:ext cx="10651130" cy="6632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5565">
                  <a:extLst>
                    <a:ext uri="{9D8B030D-6E8A-4147-A177-3AD203B41FA5}">
                      <a16:colId xmlns:a16="http://schemas.microsoft.com/office/drawing/2014/main" val="3649104761"/>
                    </a:ext>
                  </a:extLst>
                </a:gridCol>
                <a:gridCol w="5325565">
                  <a:extLst>
                    <a:ext uri="{9D8B030D-6E8A-4147-A177-3AD203B41FA5}">
                      <a16:colId xmlns:a16="http://schemas.microsoft.com/office/drawing/2014/main" val="17011215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Sek. I (Klasse 8)</a:t>
                      </a:r>
                      <a:endParaRPr lang="de-D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Sek. II (2-stündig)</a:t>
                      </a:r>
                      <a:endParaRPr lang="de-D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299120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dirty="0"/>
                        <a:t>19. Jahrhundert (Nationalstaatsbildung und Industrialisierung)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815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dirty="0"/>
                        <a:t>Begriff der Modernisierung erläutern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488557"/>
                  </a:ext>
                </a:extLst>
              </a:tr>
              <a:tr h="60246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dirty="0"/>
                        <a:t>Napoleon, Wiener Kongress, Vormärz, 1848/49 als europäisches Phänomen, Reichsgründung, Vgl. mit Polen und Frankreich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Dt. Nationalstaatsbildung als nachholende Modernisierung („Revolution von unten“, „Revolution von oben“)</a:t>
                      </a:r>
                      <a:endParaRPr lang="de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7852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dirty="0"/>
                        <a:t>konkrete Veränderungen analysieren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dirty="0"/>
                        <a:t>abstraktere Merkmale der Industrialisierung analysieren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299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dirty="0"/>
                        <a:t>Migration in die USA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584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dirty="0"/>
                        <a:t>politische und wirtschaftliche Modernisierung der USA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4306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dirty="0"/>
                        <a:t>Imperialismus und Erster Weltkrieg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27374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dirty="0"/>
                        <a:t>Wandlungsprozesse des 21. Jh. mit Industriemoderne vergleichen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586979"/>
                  </a:ext>
                </a:extLst>
              </a:tr>
              <a:tr h="24751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dirty="0"/>
                        <a:t>Erster Weltkrieg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07758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Europa bis 1933/34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11618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Modell der liberalen Demokratie und </a:t>
                      </a: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antiliberales Modernisierungskonzept des Sowjetkommunismus </a:t>
                      </a:r>
                      <a:endParaRPr lang="de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53595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Durchbruch und Scheitern der parlamentarischen Demokratie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Durchbruch und Scheitern der liberalen parlamentarischen Demokratie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68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Scheitern der Weimarer Republik (…) überblicksartig mit der Selbstbehauptung der Demokratie in Frankreich vergleichen 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2034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4330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B54844BF-DC1F-4DA5-81E4-C8F7A095CF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672549"/>
              </p:ext>
            </p:extLst>
          </p:nvPr>
        </p:nvGraphicFramePr>
        <p:xfrm>
          <a:off x="563154" y="707072"/>
          <a:ext cx="10801958" cy="4610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979">
                  <a:extLst>
                    <a:ext uri="{9D8B030D-6E8A-4147-A177-3AD203B41FA5}">
                      <a16:colId xmlns:a16="http://schemas.microsoft.com/office/drawing/2014/main" val="3649104761"/>
                    </a:ext>
                  </a:extLst>
                </a:gridCol>
                <a:gridCol w="5400979">
                  <a:extLst>
                    <a:ext uri="{9D8B030D-6E8A-4147-A177-3AD203B41FA5}">
                      <a16:colId xmlns:a16="http://schemas.microsoft.com/office/drawing/2014/main" val="17011215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Sek. I (Klasse 9)</a:t>
                      </a:r>
                      <a:endParaRPr lang="de-D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Sek. II (2-stündig)</a:t>
                      </a:r>
                      <a:endParaRPr lang="de-D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299120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dirty="0"/>
                        <a:t>Europa bis 1945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815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Ideologie des Nationalsozialismus 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Ideologie des Nationalsozialismus 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488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Machterwerb und Herrschaftspraxis 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Machterwerb und Herrschaftspraxis 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852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dirty="0"/>
                        <a:t>Herrschaftspraxis im besetzten Europa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99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Herrschaftspraxis im Stalinismus 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255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84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Expansion Japans im Zweiten Weltkrieg</a:t>
                      </a:r>
                      <a:endParaRPr lang="de-DE" sz="1600" dirty="0"/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847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Expansion des faschistischen Italien in Afrika 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635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Singularität der nationalsozialistischen Verbrechen 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Gemeinsamkeiten und Unterschiede der antiliberalen Modernisierungsdiktaturen / Singularität der nationalsozialistischen Verbrechen 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125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660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B54844BF-DC1F-4DA5-81E4-C8F7A095CF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097992"/>
              </p:ext>
            </p:extLst>
          </p:nvPr>
        </p:nvGraphicFramePr>
        <p:xfrm>
          <a:off x="325943" y="171132"/>
          <a:ext cx="11005076" cy="6114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2538">
                  <a:extLst>
                    <a:ext uri="{9D8B030D-6E8A-4147-A177-3AD203B41FA5}">
                      <a16:colId xmlns:a16="http://schemas.microsoft.com/office/drawing/2014/main" val="3649104761"/>
                    </a:ext>
                  </a:extLst>
                </a:gridCol>
                <a:gridCol w="5502538">
                  <a:extLst>
                    <a:ext uri="{9D8B030D-6E8A-4147-A177-3AD203B41FA5}">
                      <a16:colId xmlns:a16="http://schemas.microsoft.com/office/drawing/2014/main" val="17011215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Sek. I (Klasse 9)</a:t>
                      </a:r>
                      <a:endParaRPr lang="de-D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Sek. II (2-stündig)</a:t>
                      </a:r>
                      <a:endParaRPr lang="de-D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299120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/>
                        <a:t>Europa nach </a:t>
                      </a:r>
                      <a:r>
                        <a:rPr lang="de-DE" sz="2400" dirty="0"/>
                        <a:t>1945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815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Zusammenbruchsgesellschaft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Zusammenbruchsgesellschaft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488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Anfänge der Europäischen Integration vor dem Hintergrund des Kalten Kriegs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852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99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Demokratieverständnis der beiden deutschen Staaten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84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Unterdrückung in der DDR (Stasi)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Umgang mit Protest in West- und Osteuropa 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2737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847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Entspannungspolitik in den 1960er-Jahren in Ost- und Westeuropa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635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wirtschaftliche Krisen der 70er- und 80er-Jahre/ Beschleunigung der Globalisierung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125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Zusammenbruch des Ostblocks 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Zusammenbruch des Ostblocks 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Transformation der ehemaligen Ostblockstaaten am Bsp. Ostdeutschlands und der früheren SU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Entwicklung der Europäischen Integration 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Herausforderungen und Entwicklungsperspektiven Europas 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dirty="0"/>
                        <a:t>Dekolonisierungsprozess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513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3863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de-DE" b="1" dirty="0"/>
              <a:t>Fazit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199" y="1428750"/>
            <a:ext cx="10731759" cy="506412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de-DE" dirty="0"/>
              <a:t>zunehmende Komplexität der Standards (Operatoren, Differenzierung, Umfang, Anzahl der Begriffe …)</a:t>
            </a:r>
            <a:endParaRPr lang="de-DE" sz="2400" dirty="0"/>
          </a:p>
          <a:p>
            <a:pPr>
              <a:buFont typeface="Wingdings" panose="05000000000000000000" pitchFamily="2" charset="2"/>
              <a:buChar char="à"/>
            </a:pPr>
            <a:r>
              <a:rPr lang="de-DE" sz="2400" dirty="0"/>
              <a:t> inhaltliche Vertiefung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DE" sz="2400" dirty="0"/>
              <a:t> komplexere Fachbegrifflichkeit</a:t>
            </a:r>
          </a:p>
          <a:p>
            <a:r>
              <a:rPr lang="de-DE" dirty="0"/>
              <a:t>Erweiterung bzw. Ergänzung der europäischen Perspektivierung</a:t>
            </a:r>
            <a:endParaRPr lang="de-DE" sz="2400" dirty="0"/>
          </a:p>
          <a:p>
            <a:pPr>
              <a:buFont typeface="Wingdings" panose="05000000000000000000" pitchFamily="2" charset="2"/>
              <a:buChar char="à"/>
            </a:pPr>
            <a:r>
              <a:rPr lang="de-DE" sz="2400" dirty="0">
                <a:sym typeface="Wingdings" panose="05000000000000000000" pitchFamily="2" charset="2"/>
              </a:rPr>
              <a:t> Polen und Frankreich (im 5-stündigen Fach Italien)</a:t>
            </a:r>
          </a:p>
          <a:p>
            <a:r>
              <a:rPr lang="de-DE" dirty="0">
                <a:sym typeface="Wingdings" panose="05000000000000000000" pitchFamily="2" charset="2"/>
              </a:rPr>
              <a:t>Erweiterung um das Narrativ „Modernisierung“</a:t>
            </a:r>
          </a:p>
          <a:p>
            <a:pPr>
              <a:buFont typeface="Wingdings" panose="05000000000000000000" pitchFamily="2" charset="2"/>
              <a:buChar char="à"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b="1" dirty="0">
                <a:sym typeface="Wingdings" panose="05000000000000000000" pitchFamily="2" charset="2"/>
              </a:rPr>
              <a:t>Fazit: </a:t>
            </a:r>
            <a:r>
              <a:rPr lang="de-DE" dirty="0">
                <a:sym typeface="Wingdings" panose="05000000000000000000" pitchFamily="2" charset="2"/>
              </a:rPr>
              <a:t>wissenschaftspropädeutische Ausrichtung sowie verstärkte Anforderungen an die Selbstständigkeit und Selbsttätigkeit</a:t>
            </a:r>
          </a:p>
          <a:p>
            <a:pPr>
              <a:buFont typeface="Wingdings" panose="05000000000000000000" pitchFamily="2" charset="2"/>
              <a:buChar char="à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31386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382</Words>
  <Application>Microsoft Macintosh PowerPoint</Application>
  <PresentationFormat>Breitbild</PresentationFormat>
  <Paragraphs>65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Office</vt:lpstr>
      <vt:lpstr>Progression im  Bildungsplan?</vt:lpstr>
      <vt:lpstr>PowerPoint-Präsentation</vt:lpstr>
      <vt:lpstr>PowerPoint-Präsentation</vt:lpstr>
      <vt:lpstr>PowerPoint-Präsentation</vt:lpstr>
      <vt:lpstr>Fazit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Stefan</dc:creator>
  <cp:lastModifiedBy>Armin Koch</cp:lastModifiedBy>
  <cp:revision>27</cp:revision>
  <cp:lastPrinted>2019-11-19T19:11:17Z</cp:lastPrinted>
  <dcterms:created xsi:type="dcterms:W3CDTF">2019-07-03T10:10:19Z</dcterms:created>
  <dcterms:modified xsi:type="dcterms:W3CDTF">2020-02-05T13:53:30Z</dcterms:modified>
</cp:coreProperties>
</file>