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331" r:id="rId3"/>
    <p:sldId id="332" r:id="rId4"/>
    <p:sldId id="334" r:id="rId5"/>
    <p:sldId id="336" r:id="rId6"/>
    <p:sldId id="337" r:id="rId7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66777" autoAdjust="0"/>
  </p:normalViewPr>
  <p:slideViewPr>
    <p:cSldViewPr snapToGrid="0">
      <p:cViewPr varScale="1">
        <p:scale>
          <a:sx n="62" d="100"/>
          <a:sy n="62" d="100"/>
        </p:scale>
        <p:origin x="29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46BAB-B9BB-4A91-9C47-CABBC3A0DA85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E7F0F-2143-44DF-9D4A-9CDC0D1B37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60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33488" y="560388"/>
            <a:ext cx="4389437" cy="24701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106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33488" y="560388"/>
            <a:ext cx="4389437" cy="24701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628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33488" y="560388"/>
            <a:ext cx="4389437" cy="24701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940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33488" y="560388"/>
            <a:ext cx="4389437" cy="24701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994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33488" y="560388"/>
            <a:ext cx="4389437" cy="24701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86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EF66A-F539-435B-BB64-CAD56F5AC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8B0F10-D001-4D7D-BCE6-32D01B551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0A6069-0026-43A3-8313-76397F89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1097FB-B60C-441B-818A-11ECDA742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1020AD-3439-4262-9F92-4F7CB4D1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93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6AE0C-9C19-439F-9E8D-3159BF4B4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0A5DF6-A4AE-4BD9-911D-3D265D83C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6EABB0-548A-43DA-9929-6B46C3BF4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0C084A-BB94-4B82-B2D1-385FBCA4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E1F48E-1026-4EE9-B375-907D7B22A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88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011DFB6-CB76-4FC8-B5D3-0C4B30D34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304F59-B05B-48AE-ADCA-019DDAD05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75F4B6-C138-44B9-ADFE-06F26C3C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C94227-98B0-4D5B-AF2F-C31A482A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207977-5F72-47CF-9601-FCB4F408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4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95E25-083C-4F71-A744-D0091E16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309E18-EDEA-4711-A618-DF4B51DDA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297A3C-B4C8-418F-95BF-49A6D1C9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3B4295-8E36-439A-B5CB-9CE7DF99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8C5540-38D8-47F3-87BE-0BAC46AE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93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5D939-4863-4E98-83F2-4B50466F6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BED880-FA5B-4381-9F27-4B4F64D90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F6374-E64B-4A1D-83D4-B777F3886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3CE946-ECC7-4E7F-A1D3-F2F997610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1C7DDC-42DA-4DFA-A491-6CF80CD8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87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CDC2E-27F7-47E8-9933-CA57AF8F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F02DB7-E658-4C87-BFE9-6191D4B6F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AA930F-4172-4652-AF0D-A7AC25666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25A7CD-817A-423B-96B2-EF3B79B8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EF16CA-4F00-4B55-BD39-6455CE4D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A0E3D6-0F41-4FB4-AFF5-C096620E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44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573F5-56DD-4B55-8997-A7C72C47D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38EAED-7D29-4247-903B-729AEE7C0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AF95C7D-0581-4424-BF2A-B431B4787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9550DA5-6242-4E58-B2EB-59787D5A9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9FE1E8-E0FA-4C43-AF8E-6FCE3EB23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A26055-A858-4F15-BE23-F7B2AE404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72E8A8C-36E2-4EAD-94A1-C4A86497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781455A-764D-4AA2-BF8A-E9F777FA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09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146B52-D84D-4532-A712-75906CD1A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444F87-42CF-47D1-A19F-50A79677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DF2A233-8A5B-4B29-B962-A9A3E2AB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113CB0-7D09-4094-B74D-18EF2450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81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61E70C-0D49-4124-81B4-C8FC82C3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097481-CBE6-48E1-92AE-6D70058DC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94B586-CAA9-491E-AA8A-FE619CBC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53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60362-5561-4C21-B45C-14EC03FA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FB9362-2EF1-4BB1-877A-15B0E5EB6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5E7C2F-B0A3-44DB-92CB-4BA5EF4DC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9FE331-6DCF-4200-93BF-C5971881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C465C6-0B2C-41C1-BBF9-BEEC9195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803A67-1BCF-4AD3-817F-37EF2920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47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998ED-A176-4083-9A00-9434E616A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C301E89-1FA6-42B8-96A0-7844C53E5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30A352-391F-4D68-AE38-2B5A2B267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F97451-4BB9-4F82-9E71-199DA142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66139A-8D4D-4962-94A9-306B8B2C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C0E22C-7EF9-4A20-A998-B05CB550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4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D4C2CDD-BBB2-4B44-94D2-FE7E5793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C59A6A-EE4B-4F73-BB22-E53B3A1B5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671428-63DA-4052-86ED-B97FD616D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7F2D-164C-4D2E-9791-7F62AB12283F}" type="datetimeFigureOut">
              <a:rPr lang="de-DE" smtClean="0"/>
              <a:t>05.02.20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448F95-109A-4595-9D84-20299B84C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FE1BC2-E4E4-4E6B-B324-F11E1DB86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A6775-4F2E-4989-B083-DF4AE81F75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65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059A7-DEC4-4FDD-B0A4-58D39606E5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Progression im </a:t>
            </a:r>
            <a:br>
              <a:rPr lang="de-DE" b="1" dirty="0"/>
            </a:br>
            <a:r>
              <a:rPr lang="de-DE" b="1" dirty="0"/>
              <a:t>Bildungsplan?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801CE0-A1E3-4425-BC39-1ACE7F85D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563" y="4079875"/>
            <a:ext cx="11327364" cy="1655762"/>
          </a:xfrm>
        </p:spPr>
        <p:txBody>
          <a:bodyPr>
            <a:noAutofit/>
          </a:bodyPr>
          <a:lstStyle/>
          <a:p>
            <a:r>
              <a:rPr lang="de-DE" sz="3200" dirty="0"/>
              <a:t>Ein Vergleich der Standards der Kursstufe zwischen dem </a:t>
            </a:r>
          </a:p>
          <a:p>
            <a:r>
              <a:rPr lang="de-DE" sz="3200" dirty="0"/>
              <a:t>2-std. Kurs und dem 5-std. Kurs</a:t>
            </a:r>
          </a:p>
        </p:txBody>
      </p:sp>
    </p:spTree>
    <p:extLst>
      <p:ext uri="{BB962C8B-B14F-4D97-AF65-F5344CB8AC3E}">
        <p14:creationId xmlns:p14="http://schemas.microsoft.com/office/powerpoint/2010/main" val="273344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54844BF-DC1F-4DA5-81E4-C8F7A095C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00324"/>
              </p:ext>
            </p:extLst>
          </p:nvPr>
        </p:nvGraphicFramePr>
        <p:xfrm>
          <a:off x="444000" y="804436"/>
          <a:ext cx="11304000" cy="4849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000">
                  <a:extLst>
                    <a:ext uri="{9D8B030D-6E8A-4147-A177-3AD203B41FA5}">
                      <a16:colId xmlns:a16="http://schemas.microsoft.com/office/drawing/2014/main" val="1701121531"/>
                    </a:ext>
                  </a:extLst>
                </a:gridCol>
                <a:gridCol w="5652000">
                  <a:extLst>
                    <a:ext uri="{9D8B030D-6E8A-4147-A177-3AD203B41FA5}">
                      <a16:colId xmlns:a16="http://schemas.microsoft.com/office/drawing/2014/main" val="2326587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11.1 (2-stündig)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11.1 (5-stündig)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2991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3.4.1 Wege in die westliche Moderne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3.4.2 Wege in die Moderne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81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Begriff der Modernisierung erläutern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Begriff der Modernisierung erläutern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88557"/>
                  </a:ext>
                </a:extLst>
              </a:tr>
              <a:tr h="60246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Dt. Nationalstaatsbildung als nachholende Modernisierung („Revolution von unten“, „Revolution von oben“)</a:t>
                      </a:r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1848/49 als europäisches Phänomen, Nationalstaatsbildung in D und Italien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(„Revolution von unten“, „Revolution von oben“, Verfassungen)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7852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Merkmale der Industrialisierung analysieren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Voraussetzungen und Verlauf der europäischen Industrialisierung am Bsp. Englands, Frühindustrialisierung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299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/>
                        <a:t>Migration als Folge der Industrialisierung</a:t>
                      </a:r>
                      <a:endParaRPr lang="de-DE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8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politische und wirtschaftliche Modernisierung der USA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politische und wirtschaftliche Modernisierung der USA</a:t>
                      </a:r>
                      <a:endParaRPr lang="de-DE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306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Modernisierung Japans um 1900  (Imperialismus) 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2737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Wandlungsprozesse des 21. Jh. mit Industriemoderne vergleichen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Wandlungsprozesse des 21. Jh. mit Industriemoderne vergleichen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586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33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54844BF-DC1F-4DA5-81E4-C8F7A095C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80003"/>
              </p:ext>
            </p:extLst>
          </p:nvPr>
        </p:nvGraphicFramePr>
        <p:xfrm>
          <a:off x="526318" y="49117"/>
          <a:ext cx="11304000" cy="6591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000">
                  <a:extLst>
                    <a:ext uri="{9D8B030D-6E8A-4147-A177-3AD203B41FA5}">
                      <a16:colId xmlns:a16="http://schemas.microsoft.com/office/drawing/2014/main" val="1701121531"/>
                    </a:ext>
                  </a:extLst>
                </a:gridCol>
                <a:gridCol w="5652000">
                  <a:extLst>
                    <a:ext uri="{9D8B030D-6E8A-4147-A177-3AD203B41FA5}">
                      <a16:colId xmlns:a16="http://schemas.microsoft.com/office/drawing/2014/main" val="551842100"/>
                    </a:ext>
                  </a:extLst>
                </a:gridCol>
              </a:tblGrid>
              <a:tr h="3276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11.2 (2-stündig)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11.2 (5-stündig)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2991204"/>
                  </a:ext>
                </a:extLst>
              </a:tr>
              <a:tr h="48474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3.4.3 Diktaturen im 20. Jahrhundert als </a:t>
                      </a:r>
                      <a:r>
                        <a:rPr lang="de-DE" sz="18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Gegenentwürfe</a:t>
                      </a: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zur parlamentarischen Demokratie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3.4.4 Herrschaftsmodelle im 20. Jahrhundert: Bedrohung von Demokratie und Freiheit 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815112"/>
                  </a:ext>
                </a:extLst>
              </a:tr>
              <a:tr h="565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Modell </a:t>
                      </a:r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 liberalen Demokratie und antiliberales Modernisierungskonzept </a:t>
                      </a: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Sowjetkommunismus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Modell der liberalen Demokratie und </a:t>
                      </a: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antiliberales Modernisierungskonzept des Sowjetkommunismus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88557"/>
                  </a:ext>
                </a:extLst>
              </a:tr>
              <a:tr h="5655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antiliberale Modernisierungskonzept des italienischen Faschismus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99750"/>
                  </a:ext>
                </a:extLst>
              </a:tr>
              <a:tr h="71518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Durchbruch und Scheitern der liberalen parlamentarischen Demokratie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Durchbruch und Scheitern des liberalen Modernisierungskonzepts und der parlamentarischen Demokratie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4445"/>
                  </a:ext>
                </a:extLst>
              </a:tr>
              <a:tr h="71518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Gründe für die Resistenz gegenüber den antiliberalen Modernisierungskonzepten in der Zwischenkriegszeit am Beispiel Frankreichs und der USA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737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Ideologie des Nationalsozialismus , Machterwerb und Herrschaftspraxis, Herrschaftspraxis im Stalinismus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Ideologie des Nationalsozialismus , Machterwerb und Herrschaftspraxis, Herrschaftspraxis im Stalinismus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031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Umgang demokratischer Staaten mit dem Nationalsozialismus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49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Expansion des faschistischen Italien in Afrika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Expansion des faschistischen Italien in Afrika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874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Gemeinsamkeiten und Unterschiede der antiliberalen Modernisierungsdiktaturen / Singularität der nationalsozialistischen Verbrechen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Gemeinsamkeiten und Unterschiede der antiliberalen Modernisierungsdiktaturen / Singularität der nationalsozialistischen Verbrechen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21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70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54844BF-DC1F-4DA5-81E4-C8F7A095C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67077"/>
              </p:ext>
            </p:extLst>
          </p:nvPr>
        </p:nvGraphicFramePr>
        <p:xfrm>
          <a:off x="325942" y="71120"/>
          <a:ext cx="11304000" cy="671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000">
                  <a:extLst>
                    <a:ext uri="{9D8B030D-6E8A-4147-A177-3AD203B41FA5}">
                      <a16:colId xmlns:a16="http://schemas.microsoft.com/office/drawing/2014/main" val="1701121531"/>
                    </a:ext>
                  </a:extLst>
                </a:gridCol>
                <a:gridCol w="5652000">
                  <a:extLst>
                    <a:ext uri="{9D8B030D-6E8A-4147-A177-3AD203B41FA5}">
                      <a16:colId xmlns:a16="http://schemas.microsoft.com/office/drawing/2014/main" val="551842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12.1 (2-stündig)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12.1 (5-stündig)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2991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3.4.5 West- und Osteuropa nach 1945: Streben nach Wohlstand und Partizipation 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3.4.6 West- und Osteuropa nach 1945: Wege in die postindustrielle Zivilgesellschaft 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81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Zusammenbruchsgesellschaft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Zusammenbruchsgesellschaft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8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Grundstrukturen des Kalten Krieges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Grundstrukturen des Kalten Krieges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99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Wiedereinführung des liberaldemokratischen Modells in Westeuropa / Staatssozialismus in Osteuropa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Wirtschaftlicher Aufschwung in Ost- und Westeuropa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Wirtschaftlicher Aufschwung in Ost- und Westeuropa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54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Umgang mit Protest in West- und Osteuropa 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Umgang mit Protest in West- und Osteuropa 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737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Kuba-Krise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847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Entspannungspolitik in den 1960er-Jahren in Ost- und Westeuropa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Entspannungspolitik in den 1960er-Jahren in Ost- und Westeuropa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63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Aufbruchsversuche in West und Ost zu mehr Bürgerbeteiligung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614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wirtschaftlichen Krisen der 70er- und 80er-Jahre/ Beschleunigung der Globalisierung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wirtschaftlichen Krisen der 70er- und 80er-Jahre/ Beschleunigung der Globalisierung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125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Zusammenbruch des Ostblocks 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Zusammenbruch des Ostblocks 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Transformation der ehemaligen Ostblockstaaten am Bsp. Ostdeutschlands und der früheren SU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Deutsche Einheit, Zusammenbruch der SU, GUS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Entwicklungsperspektiven Europas 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Entwicklungsperspektiven Europas 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86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54844BF-DC1F-4DA5-81E4-C8F7A095C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15504"/>
              </p:ext>
            </p:extLst>
          </p:nvPr>
        </p:nvGraphicFramePr>
        <p:xfrm>
          <a:off x="444000" y="649343"/>
          <a:ext cx="11304000" cy="33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6494">
                  <a:extLst>
                    <a:ext uri="{9D8B030D-6E8A-4147-A177-3AD203B41FA5}">
                      <a16:colId xmlns:a16="http://schemas.microsoft.com/office/drawing/2014/main" val="1701121531"/>
                    </a:ext>
                  </a:extLst>
                </a:gridCol>
                <a:gridCol w="5777506">
                  <a:extLst>
                    <a:ext uri="{9D8B030D-6E8A-4147-A177-3AD203B41FA5}">
                      <a16:colId xmlns:a16="http://schemas.microsoft.com/office/drawing/2014/main" val="551842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12.2 (2-stündig)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12.2 (5-stündig)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2991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3.4.7 Aktuelle Probleme postkolonialer Räume in historischer Perspektive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3.4.8 Aktuelle Probleme postkolonialer Räume in historischer Perspektive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815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Entstehung antikolonialer Bewegungen als Folge zerfallender Imperien nach 1918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Entstehung antikolonialer Bewegungen als Folge zerfallender Imperien nach 1918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8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Formen der Dekolonisierung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Formen der Dekolonisierung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99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Dekolonisierungsprozess an einem ausgewählten Raum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Dekolonisierungsprozess an zwei ausgewählten Räumen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Aktuelle Probleme vor dem Hintergrund von Kolonialismus und Dekolonisierung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Aktuelle Probleme vor dem Hintergrund von Kolonialismus und Dekolonisierung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08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51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320C6A6-6A46-4394-9D13-29236E9B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0058" cy="62995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de-DE" sz="3200" b="1" dirty="0"/>
              <a:t>Fazit:</a:t>
            </a: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B86D31BB-47DF-49F8-90D2-F34D8A9B6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500791"/>
              </p:ext>
            </p:extLst>
          </p:nvPr>
        </p:nvGraphicFramePr>
        <p:xfrm>
          <a:off x="838199" y="1020930"/>
          <a:ext cx="1078005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0059">
                  <a:extLst>
                    <a:ext uri="{9D8B030D-6E8A-4147-A177-3AD203B41FA5}">
                      <a16:colId xmlns:a16="http://schemas.microsoft.com/office/drawing/2014/main" val="3030311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 fontAlgn="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Voraussetzung und Verlauf der europäischen Industrialisierung </a:t>
                      </a:r>
                      <a:r>
                        <a:rPr lang="de-DE" sz="2000" b="0">
                          <a:solidFill>
                            <a:schemeClr val="tx1"/>
                          </a:solidFill>
                        </a:rPr>
                        <a:t>an Bsp.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Englands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die </a:t>
                      </a:r>
                      <a:r>
                        <a:rPr lang="de-DE" sz="2000" b="0" dirty="0" err="1">
                          <a:solidFill>
                            <a:schemeClr val="tx1"/>
                          </a:solidFill>
                        </a:rPr>
                        <a:t>europäischen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 Revolutionen von 1848/49 als Versuche politischer Modernisierung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die italienische und die deutsche Nationalstaatsbildung als Form nachholender Modernisierung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ambivalente Reaktionen auf die Beschleunigung der Moderne </a:t>
                      </a:r>
                    </a:p>
                    <a:p>
                      <a:pPr marL="285750" indent="-285750" fontAlgn="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Migration als Folge der Industrialisierung </a:t>
                      </a:r>
                    </a:p>
                    <a:p>
                      <a:pPr marL="285750" indent="-285750" fontAlgn="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Fenster zur Welt: die Modernisierung Japans um 1900 </a:t>
                      </a:r>
                    </a:p>
                    <a:p>
                      <a:pPr marL="285750" indent="-285750" fontAlgn="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das antiliberale Modernisierungskonzept des italienischen Faschismus </a:t>
                      </a:r>
                    </a:p>
                    <a:p>
                      <a:pPr marL="285750" indent="-285750" fontAlgn="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 err="1">
                          <a:solidFill>
                            <a:schemeClr val="tx1"/>
                          </a:solidFill>
                        </a:rPr>
                        <a:t>Gründe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b="0" dirty="0" err="1">
                          <a:solidFill>
                            <a:schemeClr val="tx1"/>
                          </a:solidFill>
                        </a:rPr>
                        <a:t>für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 die Resistenz </a:t>
                      </a:r>
                      <a:r>
                        <a:rPr lang="de-DE" sz="2000" b="0" dirty="0" err="1">
                          <a:solidFill>
                            <a:schemeClr val="tx1"/>
                          </a:solidFill>
                        </a:rPr>
                        <a:t>gegenüber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 den antiliberalen Modernisierungskonzepten in der Zwischenkriegszeit am Beispiel Frankreichs und der USA </a:t>
                      </a:r>
                    </a:p>
                    <a:p>
                      <a:pPr marL="285750" indent="-285750" fontAlgn="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den Umgang demokratischer Staaten mit dem Nationalsozialismus </a:t>
                      </a:r>
                    </a:p>
                    <a:p>
                      <a:pPr marL="285750" indent="-285750" fontAlgn="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Gemeinsamkeiten und Unterschiede der antiliberalen Modernisierungsdiktaturen</a:t>
                      </a:r>
                    </a:p>
                    <a:p>
                      <a:pPr marL="285750" indent="-285750" fontAlgn="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 err="1">
                          <a:solidFill>
                            <a:schemeClr val="tx1"/>
                          </a:solidFill>
                        </a:rPr>
                        <a:t>Wiedereinführung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 des liberaldemokratischen Modells in Westeuropa und die Etablierung des Staatssozialismus in Osteuropa durch die </a:t>
                      </a:r>
                      <a:r>
                        <a:rPr lang="de-DE" sz="2000" b="0" dirty="0" err="1">
                          <a:solidFill>
                            <a:schemeClr val="tx1"/>
                          </a:solidFill>
                        </a:rPr>
                        <a:t>Siegermächte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fontAlgn="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Fenster zur Welt: Auswirkungen des Kalten Krieges auf Kuba</a:t>
                      </a:r>
                    </a:p>
                    <a:p>
                      <a:pPr marL="285750" indent="-285750" fontAlgn="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Dekolonisierungsprozess an zwei </a:t>
                      </a:r>
                      <a:r>
                        <a:rPr lang="de-DE" sz="2000" b="0" dirty="0" err="1">
                          <a:solidFill>
                            <a:schemeClr val="tx1"/>
                          </a:solidFill>
                        </a:rPr>
                        <a:t>ausgewählten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b="0" dirty="0" err="1">
                          <a:solidFill>
                            <a:schemeClr val="tx1"/>
                          </a:solidFill>
                        </a:rPr>
                        <a:t>Räumen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626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9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Macintosh PowerPoint</Application>
  <PresentationFormat>Breitbild</PresentationFormat>
  <Paragraphs>93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MS Mincho</vt:lpstr>
      <vt:lpstr>Arial</vt:lpstr>
      <vt:lpstr>Calibri</vt:lpstr>
      <vt:lpstr>Calibri Light</vt:lpstr>
      <vt:lpstr>Times New Roman</vt:lpstr>
      <vt:lpstr>Office</vt:lpstr>
      <vt:lpstr>Progression im  Bildungsplan?</vt:lpstr>
      <vt:lpstr>PowerPoint-Präsentation</vt:lpstr>
      <vt:lpstr>PowerPoint-Präsentation</vt:lpstr>
      <vt:lpstr>PowerPoint-Präsentation</vt:lpstr>
      <vt:lpstr>PowerPoint-Präsentation</vt:lpstr>
      <vt:lpstr>Fazit: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</dc:creator>
  <cp:lastModifiedBy>Armin Koch</cp:lastModifiedBy>
  <cp:revision>31</cp:revision>
  <cp:lastPrinted>2019-11-20T18:46:39Z</cp:lastPrinted>
  <dcterms:created xsi:type="dcterms:W3CDTF">2019-07-03T10:10:19Z</dcterms:created>
  <dcterms:modified xsi:type="dcterms:W3CDTF">2020-02-05T14:33:57Z</dcterms:modified>
</cp:coreProperties>
</file>